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44"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D4954C9-5161-44C0-8892-BEB4B7F2BC4F}"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1085204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D4954C9-5161-44C0-8892-BEB4B7F2BC4F}"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3780906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D4954C9-5161-44C0-8892-BEB4B7F2BC4F}"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712759-F3F3-4AB0-A46E-A727E2E4C99C}"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5150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D4954C9-5161-44C0-8892-BEB4B7F2BC4F}"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3438557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D4954C9-5161-44C0-8892-BEB4B7F2BC4F}"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712759-F3F3-4AB0-A46E-A727E2E4C99C}"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517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D4954C9-5161-44C0-8892-BEB4B7F2BC4F}"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2766306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D4954C9-5161-44C0-8892-BEB4B7F2BC4F}"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2045520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D4954C9-5161-44C0-8892-BEB4B7F2BC4F}"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1574884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D4954C9-5161-44C0-8892-BEB4B7F2BC4F}"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1919911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D4954C9-5161-44C0-8892-BEB4B7F2BC4F}"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553838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D4954C9-5161-44C0-8892-BEB4B7F2BC4F}"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2591863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D4954C9-5161-44C0-8892-BEB4B7F2BC4F}" type="datetimeFigureOut">
              <a:rPr lang="el-GR" smtClean="0"/>
              <a:t>10/11/2019</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1904661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D4954C9-5161-44C0-8892-BEB4B7F2BC4F}" type="datetimeFigureOut">
              <a:rPr lang="el-GR" smtClean="0"/>
              <a:t>10/11/2019</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2386310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954C9-5161-44C0-8892-BEB4B7F2BC4F}" type="datetimeFigureOut">
              <a:rPr lang="el-GR" smtClean="0"/>
              <a:t>10/11/2019</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779844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D4954C9-5161-44C0-8892-BEB4B7F2BC4F}"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1729068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D4954C9-5161-44C0-8892-BEB4B7F2BC4F}"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712759-F3F3-4AB0-A46E-A727E2E4C99C}" type="slidenum">
              <a:rPr lang="el-GR" smtClean="0"/>
              <a:t>‹#›</a:t>
            </a:fld>
            <a:endParaRPr lang="el-GR"/>
          </a:p>
        </p:txBody>
      </p:sp>
    </p:spTree>
    <p:extLst>
      <p:ext uri="{BB962C8B-B14F-4D97-AF65-F5344CB8AC3E}">
        <p14:creationId xmlns:p14="http://schemas.microsoft.com/office/powerpoint/2010/main" val="40216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D4954C9-5161-44C0-8892-BEB4B7F2BC4F}" type="datetimeFigureOut">
              <a:rPr lang="el-GR" smtClean="0"/>
              <a:t>10/11/2019</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E712759-F3F3-4AB0-A46E-A727E2E4C99C}" type="slidenum">
              <a:rPr lang="el-GR" smtClean="0"/>
              <a:t>‹#›</a:t>
            </a:fld>
            <a:endParaRPr lang="el-GR"/>
          </a:p>
        </p:txBody>
      </p:sp>
    </p:spTree>
    <p:extLst>
      <p:ext uri="{BB962C8B-B14F-4D97-AF65-F5344CB8AC3E}">
        <p14:creationId xmlns:p14="http://schemas.microsoft.com/office/powerpoint/2010/main" val="487752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B2CC77E1-00B0-40DA-A917-7E387A55EA04}"/>
              </a:ext>
            </a:extLst>
          </p:cNvPr>
          <p:cNvSpPr>
            <a:spLocks noGrp="1"/>
          </p:cNvSpPr>
          <p:nvPr>
            <p:ph type="ctrTitle"/>
          </p:nvPr>
        </p:nvSpPr>
        <p:spPr/>
        <p:txBody>
          <a:bodyPr/>
          <a:lstStyle/>
          <a:p>
            <a:r>
              <a:rPr lang="en-US" dirty="0"/>
              <a:t>The Greek Epic Cycle</a:t>
            </a:r>
            <a:endParaRPr lang="el-GR" dirty="0"/>
          </a:p>
        </p:txBody>
      </p:sp>
      <p:sp>
        <p:nvSpPr>
          <p:cNvPr id="3" name="Υπότιτλος 2">
            <a:extLst>
              <a:ext uri="{FF2B5EF4-FFF2-40B4-BE49-F238E27FC236}">
                <a16:creationId xmlns="" xmlns:a16="http://schemas.microsoft.com/office/drawing/2014/main" id="{30E0E16E-7C3B-475C-9B92-327C9EF801EC}"/>
              </a:ext>
            </a:extLst>
          </p:cNvPr>
          <p:cNvSpPr>
            <a:spLocks noGrp="1"/>
          </p:cNvSpPr>
          <p:nvPr>
            <p:ph type="subTitle" idx="1"/>
          </p:nvPr>
        </p:nvSpPr>
        <p:spPr/>
        <p:txBody>
          <a:bodyPr>
            <a:normAutofit lnSpcReduction="10000"/>
          </a:bodyPr>
          <a:lstStyle/>
          <a:p>
            <a:r>
              <a:rPr lang="en-US" dirty="0"/>
              <a:t>6: The </a:t>
            </a:r>
            <a:r>
              <a:rPr lang="en-US" i="1" dirty="0" err="1"/>
              <a:t>Cypria</a:t>
            </a:r>
            <a:r>
              <a:rPr lang="en-US" dirty="0"/>
              <a:t>, 7: The </a:t>
            </a:r>
            <a:r>
              <a:rPr lang="en-US" i="1" dirty="0" err="1"/>
              <a:t>Aethiopis</a:t>
            </a:r>
            <a:endParaRPr lang="en-US" i="1" dirty="0"/>
          </a:p>
          <a:p>
            <a:r>
              <a:rPr lang="el-GR" dirty="0" err="1"/>
              <a:t>Λάτα</a:t>
            </a:r>
            <a:r>
              <a:rPr lang="el-GR" dirty="0"/>
              <a:t> Αριάδνη, ΑΜ: 1002231</a:t>
            </a:r>
          </a:p>
          <a:p>
            <a:r>
              <a:rPr lang="el-GR" dirty="0"/>
              <a:t>ΠΜΣ Κλασικό</a:t>
            </a:r>
          </a:p>
        </p:txBody>
      </p:sp>
    </p:spTree>
    <p:extLst>
      <p:ext uri="{BB962C8B-B14F-4D97-AF65-F5344CB8AC3E}">
        <p14:creationId xmlns:p14="http://schemas.microsoft.com/office/powerpoint/2010/main" val="3893802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F2A89A2-40D3-4148-8FA4-AEF8D9FC6FA9}"/>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994A3AA2-DFBA-405E-A85B-80923F89AD03}"/>
              </a:ext>
            </a:extLst>
          </p:cNvPr>
          <p:cNvSpPr>
            <a:spLocks noGrp="1"/>
          </p:cNvSpPr>
          <p:nvPr>
            <p:ph idx="1"/>
          </p:nvPr>
        </p:nvSpPr>
        <p:spPr>
          <a:xfrm>
            <a:off x="2589212" y="1442301"/>
            <a:ext cx="8915400" cy="5118755"/>
          </a:xfrm>
        </p:spPr>
        <p:txBody>
          <a:bodyPr>
            <a:normAutofit/>
          </a:bodyPr>
          <a:lstStyle/>
          <a:p>
            <a:r>
              <a:rPr lang="el-GR" dirty="0"/>
              <a:t>Στην </a:t>
            </a:r>
            <a:r>
              <a:rPr lang="el-GR" i="1" dirty="0"/>
              <a:t>Ιλιάδα</a:t>
            </a:r>
            <a:r>
              <a:rPr lang="el-GR" dirty="0"/>
              <a:t> η Αφροδίτη έφερε κοντά τον Πάρη και την Ελένη, οι οποίοι αφού έκαναν έρωτα έπλευσαν τη νύχτα παίρνοντας μαζί τους μεγάλο μέρος της περιουσίας του Μενελάου (</a:t>
            </a:r>
            <a:r>
              <a:rPr lang="el-GR" i="1" dirty="0" err="1"/>
              <a:t>Ιλ</a:t>
            </a:r>
            <a:r>
              <a:rPr lang="el-GR" dirty="0"/>
              <a:t>. 3.70</a:t>
            </a:r>
            <a:r>
              <a:rPr lang="en-US" dirty="0"/>
              <a:t>ff</a:t>
            </a:r>
            <a:r>
              <a:rPr lang="el-GR" dirty="0"/>
              <a:t>.</a:t>
            </a:r>
            <a:r>
              <a:rPr lang="en-US" dirty="0"/>
              <a:t>, 91ff</a:t>
            </a:r>
            <a:r>
              <a:rPr lang="el-GR" dirty="0"/>
              <a:t>.</a:t>
            </a:r>
            <a:r>
              <a:rPr lang="en-US" dirty="0"/>
              <a:t>, 282ff</a:t>
            </a:r>
            <a:r>
              <a:rPr lang="el-GR" dirty="0"/>
              <a:t>.</a:t>
            </a:r>
            <a:r>
              <a:rPr lang="en-US" dirty="0"/>
              <a:t> </a:t>
            </a:r>
            <a:r>
              <a:rPr lang="el-GR" dirty="0"/>
              <a:t>κ.ά.). Παρόμοια ισχυρίζεται και ο </a:t>
            </a:r>
            <a:r>
              <a:rPr lang="el-GR" dirty="0" err="1"/>
              <a:t>Πρόκλος</a:t>
            </a:r>
            <a:r>
              <a:rPr lang="el-GR" dirty="0"/>
              <a:t>, ο οποίος προσθέτει ότι η Ήρα, οργισμένη από την κρίση του Πάρη, στέλνει καταιγίδα η οποία θα οδηγήσει το ζευγάρι στη </a:t>
            </a:r>
            <a:r>
              <a:rPr lang="el-GR" dirty="0" err="1"/>
              <a:t>Σιδώνα</a:t>
            </a:r>
            <a:r>
              <a:rPr lang="el-GR" dirty="0"/>
              <a:t>: ο Πάρης θα πολιορκήσει την πόλη και έπειτα θα επιστρέψει στην Τροία όπου θα γιορτάσει το γάμο του με την Ελένη.</a:t>
            </a:r>
          </a:p>
          <a:p>
            <a:r>
              <a:rPr lang="el-GR" dirty="0"/>
              <a:t>Ερμηνευτικό πρόβλημα: το</a:t>
            </a:r>
            <a:r>
              <a:rPr lang="it-IT" dirty="0"/>
              <a:t> </a:t>
            </a:r>
            <a:r>
              <a:rPr lang="el-GR" dirty="0"/>
              <a:t>απόσπασμα 11 (</a:t>
            </a:r>
            <a:r>
              <a:rPr lang="en-US" dirty="0"/>
              <a:t>F11</a:t>
            </a:r>
            <a:r>
              <a:rPr lang="el-GR" dirty="0"/>
              <a:t>)</a:t>
            </a:r>
            <a:r>
              <a:rPr lang="it-IT" dirty="0"/>
              <a:t> </a:t>
            </a:r>
            <a:r>
              <a:rPr lang="el-GR" dirty="0"/>
              <a:t>παραδίδει ότι ο Πάρης έφερε την Ελένη στην Τροία μόνο μετά από τρεις ημέρες επειδή η θάλασσα ήταν ήρεμη και υπήρχε ένα ελαφρύ αεράκι. Πολλοί μελετητές θεωρούν ότι ο </a:t>
            </a:r>
            <a:r>
              <a:rPr lang="el-GR" dirty="0" err="1"/>
              <a:t>Πρόκλος</a:t>
            </a:r>
            <a:r>
              <a:rPr lang="el-GR" dirty="0"/>
              <a:t> προσαρμόζει την περίληψή του στο ομηρικό υπόδειγμα, αλλά και πάλι η καταιγίδα δεν είναι σχετική με τα αντίστοιχα ομηρικά χωρία (</a:t>
            </a:r>
            <a:r>
              <a:rPr lang="el-GR" i="1" dirty="0" err="1"/>
              <a:t>Ιλ</a:t>
            </a:r>
            <a:r>
              <a:rPr lang="el-GR" i="1" dirty="0"/>
              <a:t>. </a:t>
            </a:r>
            <a:r>
              <a:rPr lang="el-GR" dirty="0"/>
              <a:t>6. 289</a:t>
            </a:r>
            <a:r>
              <a:rPr lang="en-US" dirty="0"/>
              <a:t>ff</a:t>
            </a:r>
            <a:r>
              <a:rPr lang="el-GR" dirty="0"/>
              <a:t>.</a:t>
            </a:r>
            <a:r>
              <a:rPr lang="en-US" dirty="0"/>
              <a:t>, </a:t>
            </a:r>
            <a:r>
              <a:rPr lang="el-GR" i="1" dirty="0" err="1"/>
              <a:t>Οδ</a:t>
            </a:r>
            <a:r>
              <a:rPr lang="el-GR" dirty="0"/>
              <a:t>. 4.227</a:t>
            </a:r>
            <a:r>
              <a:rPr lang="en-US" dirty="0"/>
              <a:t>ff</a:t>
            </a:r>
            <a:r>
              <a:rPr lang="el-GR" dirty="0"/>
              <a:t>.)</a:t>
            </a:r>
          </a:p>
          <a:p>
            <a:r>
              <a:rPr lang="el-GR" dirty="0"/>
              <a:t>Ο Ηρόδοτος, που κάνει περίληψη αυτού του αποσπάσματος (2.117), υπονοεί ότι ο Όμηρος λέει ότι ο Πάρης αναγκάστηκε να αράξει στη </a:t>
            </a:r>
            <a:r>
              <a:rPr lang="el-GR" dirty="0" err="1"/>
              <a:t>Σιδώνα</a:t>
            </a:r>
            <a:r>
              <a:rPr lang="el-GR" dirty="0"/>
              <a:t>. Ίσως, αυτή η αντίθεση του ήρεμου ταξιδιού των </a:t>
            </a:r>
            <a:r>
              <a:rPr lang="el-GR" i="1" dirty="0"/>
              <a:t>Κυπρίων</a:t>
            </a:r>
            <a:r>
              <a:rPr lang="el-GR" dirty="0"/>
              <a:t> με την δομή της</a:t>
            </a:r>
            <a:r>
              <a:rPr lang="el-GR" i="1" dirty="0"/>
              <a:t> </a:t>
            </a:r>
            <a:r>
              <a:rPr lang="el-GR" i="1" dirty="0" err="1"/>
              <a:t>Ιλιάδας</a:t>
            </a:r>
            <a:r>
              <a:rPr lang="el-GR" i="1" dirty="0"/>
              <a:t> </a:t>
            </a:r>
            <a:r>
              <a:rPr lang="el-GR" dirty="0"/>
              <a:t>να επηρέασε την φρασεολογία του </a:t>
            </a:r>
            <a:r>
              <a:rPr lang="el-GR" dirty="0" err="1"/>
              <a:t>Πρόκλου</a:t>
            </a:r>
            <a:r>
              <a:rPr lang="el-GR" dirty="0"/>
              <a:t>.</a:t>
            </a:r>
          </a:p>
        </p:txBody>
      </p:sp>
    </p:spTree>
    <p:extLst>
      <p:ext uri="{BB962C8B-B14F-4D97-AF65-F5344CB8AC3E}">
        <p14:creationId xmlns:p14="http://schemas.microsoft.com/office/powerpoint/2010/main" val="3167070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A4B1EDB-2D49-4623-B72B-AE45B98DCD42}"/>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269F572B-36C1-442F-B0D7-820614977792}"/>
              </a:ext>
            </a:extLst>
          </p:cNvPr>
          <p:cNvSpPr>
            <a:spLocks noGrp="1"/>
          </p:cNvSpPr>
          <p:nvPr>
            <p:ph idx="1"/>
          </p:nvPr>
        </p:nvSpPr>
        <p:spPr>
          <a:xfrm>
            <a:off x="2589212" y="2133600"/>
            <a:ext cx="8915400" cy="4342614"/>
          </a:xfrm>
        </p:spPr>
        <p:txBody>
          <a:bodyPr>
            <a:normAutofit/>
          </a:bodyPr>
          <a:lstStyle/>
          <a:p>
            <a:r>
              <a:rPr lang="el-GR" dirty="0"/>
              <a:t>Ο </a:t>
            </a:r>
            <a:r>
              <a:rPr lang="el-GR" dirty="0" err="1"/>
              <a:t>Πρόκλος</a:t>
            </a:r>
            <a:r>
              <a:rPr lang="el-GR" dirty="0"/>
              <a:t> παρατηρεί ότι, όταν ο Πάρης μετέφερε την Ελένη στην Τροία, οι Διόσκουροι</a:t>
            </a:r>
            <a:r>
              <a:rPr lang="en-US" dirty="0"/>
              <a:t> </a:t>
            </a:r>
            <a:r>
              <a:rPr lang="el-GR" dirty="0"/>
              <a:t>έγιναν αντιληπτοί από τον </a:t>
            </a:r>
            <a:r>
              <a:rPr lang="el-GR" dirty="0" err="1"/>
              <a:t>Ίδα</a:t>
            </a:r>
            <a:r>
              <a:rPr lang="el-GR" dirty="0"/>
              <a:t> και τον </a:t>
            </a:r>
            <a:r>
              <a:rPr lang="el-GR" dirty="0" err="1"/>
              <a:t>Λυγκέα</a:t>
            </a:r>
            <a:r>
              <a:rPr lang="el-GR" dirty="0"/>
              <a:t>, τους γιούς του </a:t>
            </a:r>
            <a:r>
              <a:rPr lang="el-GR" dirty="0" err="1"/>
              <a:t>Αφαρέα</a:t>
            </a:r>
            <a:r>
              <a:rPr lang="el-GR" dirty="0"/>
              <a:t>, καθώς προσπαθούσαν να κλέψουν τα βόδια τους (</a:t>
            </a:r>
            <a:r>
              <a:rPr lang="en-US" i="1" dirty="0"/>
              <a:t>folk-tale motif</a:t>
            </a:r>
            <a:r>
              <a:rPr lang="en-US" dirty="0"/>
              <a:t>)</a:t>
            </a:r>
            <a:r>
              <a:rPr lang="el-GR" dirty="0"/>
              <a:t> </a:t>
            </a:r>
            <a:r>
              <a:rPr lang="el-GR" dirty="0">
                <a:sym typeface="Wingdings" panose="05000000000000000000" pitchFamily="2" charset="2"/>
              </a:rPr>
              <a:t>έτσι εξηγεί για ποιο λόγο δεν έσωσαν την Ελένη από την απαγωγή, όπως είχαν πράξει με την απαγωγή του Θησέα (</a:t>
            </a:r>
            <a:r>
              <a:rPr lang="en-US" dirty="0">
                <a:sym typeface="Wingdings" panose="05000000000000000000" pitchFamily="2" charset="2"/>
              </a:rPr>
              <a:t>F 10)</a:t>
            </a:r>
            <a:r>
              <a:rPr lang="el-GR" dirty="0">
                <a:sym typeface="Wingdings" panose="05000000000000000000" pitchFamily="2" charset="2"/>
              </a:rPr>
              <a:t>.</a:t>
            </a:r>
            <a:endParaRPr lang="en-US" dirty="0">
              <a:sym typeface="Wingdings" panose="05000000000000000000" pitchFamily="2" charset="2"/>
            </a:endParaRPr>
          </a:p>
          <a:p>
            <a:r>
              <a:rPr lang="el-GR" dirty="0">
                <a:sym typeface="Wingdings" panose="05000000000000000000" pitchFamily="2" charset="2"/>
              </a:rPr>
              <a:t>Ακόμη, υποστηρίζει (όπως και μεταγενέστεροι συγγραφείς) ότι ο Κάστορας δολοφονήθηκε από τον </a:t>
            </a:r>
            <a:r>
              <a:rPr lang="el-GR" dirty="0" err="1">
                <a:sym typeface="Wingdings" panose="05000000000000000000" pitchFamily="2" charset="2"/>
              </a:rPr>
              <a:t>Ίδα</a:t>
            </a:r>
            <a:r>
              <a:rPr lang="el-GR" dirty="0">
                <a:sym typeface="Wingdings" panose="05000000000000000000" pitchFamily="2" charset="2"/>
              </a:rPr>
              <a:t>, ενώ ο ίδιος και ο </a:t>
            </a:r>
            <a:r>
              <a:rPr lang="el-GR" dirty="0" err="1">
                <a:sym typeface="Wingdings" panose="05000000000000000000" pitchFamily="2" charset="2"/>
              </a:rPr>
              <a:t>Λυγκέας</a:t>
            </a:r>
            <a:r>
              <a:rPr lang="el-GR" dirty="0">
                <a:sym typeface="Wingdings" panose="05000000000000000000" pitchFamily="2" charset="2"/>
              </a:rPr>
              <a:t> από τον Πολυδεύκη.</a:t>
            </a:r>
            <a:endParaRPr lang="en-US" dirty="0">
              <a:sym typeface="Wingdings" panose="05000000000000000000" pitchFamily="2" charset="2"/>
            </a:endParaRPr>
          </a:p>
          <a:p>
            <a:r>
              <a:rPr lang="el-GR" dirty="0">
                <a:sym typeface="Wingdings" panose="05000000000000000000" pitchFamily="2" charset="2"/>
              </a:rPr>
              <a:t>Η ιστορία με τους Διόσκουρους και τους γιούς του </a:t>
            </a:r>
            <a:r>
              <a:rPr lang="el-GR" dirty="0" err="1">
                <a:sym typeface="Wingdings" panose="05000000000000000000" pitchFamily="2" charset="2"/>
              </a:rPr>
              <a:t>Αφαρέα</a:t>
            </a:r>
            <a:r>
              <a:rPr lang="el-GR" dirty="0">
                <a:sym typeface="Wingdings" panose="05000000000000000000" pitchFamily="2" charset="2"/>
              </a:rPr>
              <a:t> μνημονεύεται και από τον Πίνδαρο (</a:t>
            </a:r>
            <a:r>
              <a:rPr lang="el-GR" i="1" dirty="0" err="1">
                <a:sym typeface="Wingdings" panose="05000000000000000000" pitchFamily="2" charset="2"/>
              </a:rPr>
              <a:t>Νεμ</a:t>
            </a:r>
            <a:r>
              <a:rPr lang="el-GR" dirty="0">
                <a:sym typeface="Wingdings" panose="05000000000000000000" pitchFamily="2" charset="2"/>
              </a:rPr>
              <a:t>. 10.60</a:t>
            </a:r>
            <a:r>
              <a:rPr lang="en-US" dirty="0">
                <a:sym typeface="Wingdings" panose="05000000000000000000" pitchFamily="2" charset="2"/>
              </a:rPr>
              <a:t>ff), </a:t>
            </a:r>
            <a:r>
              <a:rPr lang="el-GR" dirty="0">
                <a:sym typeface="Wingdings" panose="05000000000000000000" pitchFamily="2" charset="2"/>
              </a:rPr>
              <a:t>και πιθανόν αντλείται από τα </a:t>
            </a:r>
            <a:r>
              <a:rPr lang="el-GR" i="1" dirty="0">
                <a:sym typeface="Wingdings" panose="05000000000000000000" pitchFamily="2" charset="2"/>
              </a:rPr>
              <a:t>Κύπρια</a:t>
            </a:r>
            <a:r>
              <a:rPr lang="el-GR" dirty="0">
                <a:sym typeface="Wingdings" panose="05000000000000000000" pitchFamily="2" charset="2"/>
              </a:rPr>
              <a:t>. Όμως, ο ποιητής παραβλέπει τις λεπτομέρειες οι οποίες θέλουν τον Κάστορα να κρύβεται με τον αδερφό του σε μια τρύπα βελανιδιάς, αλλά τοποθετεί τον Κάστορα</a:t>
            </a:r>
            <a:r>
              <a:rPr lang="en-US" dirty="0">
                <a:sym typeface="Wingdings" panose="05000000000000000000" pitchFamily="2" charset="2"/>
              </a:rPr>
              <a:t> </a:t>
            </a:r>
            <a:r>
              <a:rPr lang="el-GR" dirty="0">
                <a:sym typeface="Wingdings" panose="05000000000000000000" pitchFamily="2" charset="2"/>
              </a:rPr>
              <a:t>σε ένα κούτσουρο βελανιδιάς μακριά από τον αδερφό του, τρέχοντας σ’ αυτόν για βοήθεια μόνο όταν οι γιοί του </a:t>
            </a:r>
            <a:r>
              <a:rPr lang="el-GR" dirty="0" err="1">
                <a:sym typeface="Wingdings" panose="05000000000000000000" pitchFamily="2" charset="2"/>
              </a:rPr>
              <a:t>Αφαρέα</a:t>
            </a:r>
            <a:r>
              <a:rPr lang="el-GR" dirty="0">
                <a:sym typeface="Wingdings" panose="05000000000000000000" pitchFamily="2" charset="2"/>
              </a:rPr>
              <a:t> του επιτίθενται.</a:t>
            </a:r>
            <a:endParaRPr lang="el-GR" dirty="0"/>
          </a:p>
        </p:txBody>
      </p:sp>
    </p:spTree>
    <p:extLst>
      <p:ext uri="{BB962C8B-B14F-4D97-AF65-F5344CB8AC3E}">
        <p14:creationId xmlns:p14="http://schemas.microsoft.com/office/powerpoint/2010/main" val="3326816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02B5BF0-4ADE-436B-BD03-001EE9FF0C42}"/>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DC83F149-9FEA-436E-AFFB-524761462735}"/>
              </a:ext>
            </a:extLst>
          </p:cNvPr>
          <p:cNvSpPr>
            <a:spLocks noGrp="1"/>
          </p:cNvSpPr>
          <p:nvPr>
            <p:ph idx="1"/>
          </p:nvPr>
        </p:nvSpPr>
        <p:spPr>
          <a:xfrm>
            <a:off x="2589212" y="1630837"/>
            <a:ext cx="8915400" cy="4873658"/>
          </a:xfrm>
        </p:spPr>
        <p:txBody>
          <a:bodyPr>
            <a:normAutofit/>
          </a:bodyPr>
          <a:lstStyle/>
          <a:p>
            <a:r>
              <a:rPr lang="el-GR" dirty="0"/>
              <a:t>Ο </a:t>
            </a:r>
            <a:r>
              <a:rPr lang="el-GR" dirty="0" err="1"/>
              <a:t>Πρόκλος</a:t>
            </a:r>
            <a:r>
              <a:rPr lang="el-GR" dirty="0"/>
              <a:t> συνεχίζει με την Ίριδα (αγγελιοφόρος και στον Όμηρο) η οποία πληροφορεί τον Μενέλαο για την αρπαγή της συζύγου του. Ακολουθεί η </a:t>
            </a:r>
            <a:r>
              <a:rPr lang="el-GR" dirty="0" smtClean="0"/>
              <a:t>συνάντη</a:t>
            </a:r>
            <a:r>
              <a:rPr lang="el-GR" dirty="0" smtClean="0"/>
              <a:t>ση </a:t>
            </a:r>
            <a:r>
              <a:rPr lang="el-GR" dirty="0"/>
              <a:t>του Μενελάου με τον αδερφό του, Αγαμέμνονα, για την εκστρατεία στην Τροία, και η συζήτηση του πρώτου με τον Νέστορα. Ο τελευταίος παραπέμπει στον </a:t>
            </a:r>
            <a:r>
              <a:rPr lang="el-GR" dirty="0" err="1"/>
              <a:t>Νέστορα</a:t>
            </a:r>
            <a:r>
              <a:rPr lang="el-GR" dirty="0"/>
              <a:t> του Ομήρου διότι χρησιμοποιεί μυθολογικά παραδείγματα (π.χ. ιστορία Θησέα-Αριάδνης κ.ά.).</a:t>
            </a:r>
          </a:p>
          <a:p>
            <a:r>
              <a:rPr lang="el-GR" dirty="0"/>
              <a:t>Μερικές μη ομηρικές λεπτομέρειες εντοπίζονται στην περίληψη του </a:t>
            </a:r>
            <a:r>
              <a:rPr lang="el-GR" dirty="0" err="1"/>
              <a:t>Πρόκλου</a:t>
            </a:r>
            <a:r>
              <a:rPr lang="el-GR" dirty="0"/>
              <a:t> σχετικά με την προετοιμασία της εκστρατείας από τους Αχαιούς: Ο Οδυσσέας, αρνούμενος να συμμετάσχει στην εκστρατεία, προσποιείται τον τρελό, αλλά αποκαλύπτεται από τον Παλαμήδη. Από μεταγενέστερες πηγές πληροφορούμαστε ότι η προσποιητή παραφροσύνη του Οδυσσέα φανερώνεται όταν ο ίδιος προσπάθησε να οργώσει και να σπείρει τη θάλασσα με άροτρο, ένα τέχνασμα που είχε απότομο τέλος, όταν ο Παλαμήδης έβαλε </a:t>
            </a:r>
            <a:r>
              <a:rPr lang="el-GR" dirty="0"/>
              <a:t>τον Τηλέμαχο, μωρό </a:t>
            </a:r>
            <a:r>
              <a:rPr lang="el-GR" dirty="0" smtClean="0"/>
              <a:t>ακόμα, μπροστά από </a:t>
            </a:r>
            <a:r>
              <a:rPr lang="el-GR" dirty="0" smtClean="0"/>
              <a:t>το </a:t>
            </a:r>
            <a:r>
              <a:rPr lang="el-GR" dirty="0"/>
              <a:t>άροτρο.</a:t>
            </a:r>
          </a:p>
        </p:txBody>
      </p:sp>
    </p:spTree>
    <p:extLst>
      <p:ext uri="{BB962C8B-B14F-4D97-AF65-F5344CB8AC3E}">
        <p14:creationId xmlns:p14="http://schemas.microsoft.com/office/powerpoint/2010/main" val="2005473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B6EF69D-8D52-4AE8-B517-F737E0855287}"/>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719081D2-A807-4D89-A90E-6A2D4F0A54A1}"/>
              </a:ext>
            </a:extLst>
          </p:cNvPr>
          <p:cNvSpPr>
            <a:spLocks noGrp="1"/>
          </p:cNvSpPr>
          <p:nvPr>
            <p:ph idx="1"/>
          </p:nvPr>
        </p:nvSpPr>
        <p:spPr>
          <a:xfrm>
            <a:off x="2589212" y="2133599"/>
            <a:ext cx="8915400" cy="4446309"/>
          </a:xfrm>
        </p:spPr>
        <p:txBody>
          <a:bodyPr>
            <a:normAutofit fontScale="92500" lnSpcReduction="20000"/>
          </a:bodyPr>
          <a:lstStyle/>
          <a:p>
            <a:r>
              <a:rPr lang="el-GR" dirty="0"/>
              <a:t>Η παραφροσύνη λείπει από τα ομηρικά έπη, καθώς και η ιδέα της αποφυγής της μάχης (στον Όμηρο αν και δεν ήταν ένας από τους μνηστήρες, και άρα δεν όφειλε να πολεμήσει, εκστράτευσε στην Τροία).</a:t>
            </a:r>
          </a:p>
          <a:p>
            <a:r>
              <a:rPr lang="el-GR" dirty="0"/>
              <a:t>Ακόμη, η φιγούρα του Παλαμήδη δεν αναφέρεται στα ομηρικά έπη (ίσως ο Όμηρος δεν θέλει να </a:t>
            </a:r>
            <a:r>
              <a:rPr lang="el-GR" dirty="0" smtClean="0"/>
              <a:t>μειώ</a:t>
            </a:r>
            <a:r>
              <a:rPr lang="el-GR" dirty="0" smtClean="0"/>
              <a:t>σει </a:t>
            </a:r>
            <a:r>
              <a:rPr lang="el-GR" dirty="0"/>
              <a:t>το </a:t>
            </a:r>
            <a:r>
              <a:rPr lang="en-US" i="1" dirty="0"/>
              <a:t>status</a:t>
            </a:r>
            <a:r>
              <a:rPr lang="el-GR" dirty="0"/>
              <a:t> του Οδυσσέα λόγω της δολοφονίας που διέπραξε μαζί με τον Διομήδη).</a:t>
            </a:r>
          </a:p>
          <a:p>
            <a:r>
              <a:rPr lang="el-GR" dirty="0"/>
              <a:t>Αντίθετα, η συνέχεια των </a:t>
            </a:r>
            <a:r>
              <a:rPr lang="el-GR" i="1" dirty="0"/>
              <a:t>Κυπρίων</a:t>
            </a:r>
            <a:r>
              <a:rPr lang="el-GR" dirty="0"/>
              <a:t>, όπως παραδίδεται από τον </a:t>
            </a:r>
            <a:r>
              <a:rPr lang="el-GR" dirty="0" err="1"/>
              <a:t>Πρόκλο</a:t>
            </a:r>
            <a:r>
              <a:rPr lang="el-GR" dirty="0"/>
              <a:t>, ταιριάζει απόλυτα με τα ομηρικά έπη:</a:t>
            </a:r>
            <a:r>
              <a:rPr lang="it-IT" dirty="0"/>
              <a:t> </a:t>
            </a:r>
            <a:r>
              <a:rPr lang="el-GR" dirty="0"/>
              <a:t>οι Έλληνες συναθροίζονται στην Αυλίδα και κάνουν θυσία. Ένας οιωνός που περιλαμβάνει φίδια και σπουργίτια γίνεται αντιληπτός, και ο μάντης Κάλχας εξάγει συμπεράσματα για το μέλλον (ένα φίδι ανεβαίνει σε ένα δέντρο όπου τρώει 10 σπουργίτια </a:t>
            </a:r>
            <a:r>
              <a:rPr lang="el-GR" dirty="0">
                <a:sym typeface="Wingdings" panose="05000000000000000000" pitchFamily="2" charset="2"/>
              </a:rPr>
              <a:t> οι Έλληνες θα κάνουν δέκα χρόνια να νικήσουν τον πόλεμο)</a:t>
            </a:r>
            <a:r>
              <a:rPr lang="el-GR" dirty="0"/>
              <a:t>.</a:t>
            </a:r>
          </a:p>
          <a:p>
            <a:r>
              <a:rPr lang="el-GR" dirty="0"/>
              <a:t>Μη ομηρικό: οι Έλληνες λεηλατούν την </a:t>
            </a:r>
            <a:r>
              <a:rPr lang="el-GR" dirty="0" err="1"/>
              <a:t>Τεθρανία</a:t>
            </a:r>
            <a:r>
              <a:rPr lang="el-GR" dirty="0"/>
              <a:t> υπό την λανθασμένη εντύπωση ότι είναι η Τροία. Εκεί ο </a:t>
            </a:r>
            <a:r>
              <a:rPr lang="el-GR" dirty="0" err="1"/>
              <a:t>Τήλεφος</a:t>
            </a:r>
            <a:r>
              <a:rPr lang="el-GR" dirty="0"/>
              <a:t>, ο βασιλιάς της περιοχής, σκοτώνει τον </a:t>
            </a:r>
            <a:r>
              <a:rPr lang="el-GR" dirty="0" err="1"/>
              <a:t>Θέρσανδρο</a:t>
            </a:r>
            <a:r>
              <a:rPr lang="el-GR" dirty="0"/>
              <a:t>, τον γιό του Πολυνείκη ενώ ο ίδιος τραυματίζεται από τον Αχιλλέα.</a:t>
            </a:r>
          </a:p>
          <a:p>
            <a:r>
              <a:rPr lang="el-GR" dirty="0"/>
              <a:t>Οι μελετητές αναρωτιούνται ποιος είναι ο σκοπός αυτής της λεηλασίας. Ίσως λειτουργεί ως ένα πρελούδιο για την επερχόμενη λεηλασία της Τροίας.</a:t>
            </a:r>
          </a:p>
          <a:p>
            <a:endParaRPr lang="el-GR" dirty="0"/>
          </a:p>
        </p:txBody>
      </p:sp>
    </p:spTree>
    <p:extLst>
      <p:ext uri="{BB962C8B-B14F-4D97-AF65-F5344CB8AC3E}">
        <p14:creationId xmlns:p14="http://schemas.microsoft.com/office/powerpoint/2010/main" val="549514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2376CD6-621C-43D2-B985-94A2A6F09A7A}"/>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BB1356CA-9ED1-4C1D-95A3-C3BD19B1F2F7}"/>
              </a:ext>
            </a:extLst>
          </p:cNvPr>
          <p:cNvSpPr>
            <a:spLocks noGrp="1"/>
          </p:cNvSpPr>
          <p:nvPr>
            <p:ph idx="1"/>
          </p:nvPr>
        </p:nvSpPr>
        <p:spPr>
          <a:xfrm>
            <a:off x="2589212" y="1800520"/>
            <a:ext cx="8915400" cy="4807670"/>
          </a:xfrm>
        </p:spPr>
        <p:txBody>
          <a:bodyPr>
            <a:normAutofit fontScale="92500" lnSpcReduction="10000"/>
          </a:bodyPr>
          <a:lstStyle/>
          <a:p>
            <a:r>
              <a:rPr lang="el-GR" dirty="0"/>
              <a:t>(Ο </a:t>
            </a:r>
            <a:r>
              <a:rPr lang="el-GR" dirty="0" err="1"/>
              <a:t>Πρόκλος</a:t>
            </a:r>
            <a:r>
              <a:rPr lang="el-GR" dirty="0"/>
              <a:t> συνεχίζει) αφού οι Αχαιοί κατάλαβαν το λάθος τους, απέπλευσαν μακριά από την </a:t>
            </a:r>
            <a:r>
              <a:rPr lang="el-GR" dirty="0" err="1"/>
              <a:t>Μυσία</a:t>
            </a:r>
            <a:r>
              <a:rPr lang="el-GR" dirty="0"/>
              <a:t> αλλά εξαιτίας της καταιγίδας οι δυνάμεις τους διασκορπίστηκαν. Ο Αχιλλέας έφτασε στην Σκύρο, όπου θα παντρευτεί την Δηιδάμεια, κόρη του Λυκομήδη, και θα αποκτήσει έναν γιό, τον Νεοπτόλεμο.</a:t>
            </a:r>
          </a:p>
          <a:p>
            <a:r>
              <a:rPr lang="el-GR" dirty="0"/>
              <a:t>Το απόσπασμα 16 (</a:t>
            </a:r>
            <a:r>
              <a:rPr lang="en-US" dirty="0"/>
              <a:t>F 16)</a:t>
            </a:r>
            <a:r>
              <a:rPr lang="el-GR" dirty="0"/>
              <a:t> μας πληροφορεί ότι ο Λυκομήδης αποκαλούσε το παιδί του Αχιλλέα, Πύρρο (κοκκινομάλλης) ενώ ο Φοίνικας (ο παιδαγωγός του Αχιλλέα) Νεοπτόλεμο επειδή ο πατέρας του ξεκίνησε να πολεμά νέος.</a:t>
            </a:r>
            <a:endParaRPr lang="en-US" dirty="0"/>
          </a:p>
          <a:p>
            <a:r>
              <a:rPr lang="el-GR" dirty="0"/>
              <a:t>Σύμφωνα με την ευρύτερη παράδοση ο πατέρας του Αχιλλέα, </a:t>
            </a:r>
            <a:r>
              <a:rPr lang="el-GR" dirty="0" err="1"/>
              <a:t>Πηλέας</a:t>
            </a:r>
            <a:r>
              <a:rPr lang="el-GR" dirty="0"/>
              <a:t>, επειδή ήξερε ότι ο γιός του ήταν καταδικασμένος από τη μοίρα να πεθάνει στην Τροία, τον έστειλε στην Σκύρο, όπου ανατράφηκε ανάμεσα σε κορίτσια και ντυνόταν ως κορίτσι. Όταν ο Οδυσσέας, ο Φοίνικας και ο </a:t>
            </a:r>
            <a:r>
              <a:rPr lang="el-GR" dirty="0" err="1"/>
              <a:t>Νέστορας</a:t>
            </a:r>
            <a:r>
              <a:rPr lang="el-GR" dirty="0"/>
              <a:t> στάλθηκαν στο νησί για να βρουν τον ήρωα, χωρίς τη βοήθεια του οποίου δεν θα έπεφτε η Τροία (όπως έλεγε ο χρησμός), ο Αχιλλέας ντυμένος κορίτσι αποκαλύφθηκε όταν σήκωσε τα όπλα που βρίσκονταν ανάμεσα στα καλάθια.</a:t>
            </a:r>
          </a:p>
          <a:p>
            <a:r>
              <a:rPr lang="el-GR" dirty="0"/>
              <a:t>Μεταγενέστερη πηγή αποδίδει την ιστορία στους ποιητές του </a:t>
            </a:r>
            <a:r>
              <a:rPr lang="el-GR" i="1" dirty="0"/>
              <a:t>Επικού Κύκλου</a:t>
            </a:r>
            <a:r>
              <a:rPr lang="el-GR" dirty="0"/>
              <a:t>, και ίσως </a:t>
            </a:r>
            <a:r>
              <a:rPr lang="el-GR" dirty="0" smtClean="0"/>
              <a:t>εννο</a:t>
            </a:r>
            <a:r>
              <a:rPr lang="el-GR" dirty="0" smtClean="0"/>
              <a:t>εί </a:t>
            </a:r>
            <a:r>
              <a:rPr lang="el-GR" dirty="0"/>
              <a:t>τα </a:t>
            </a:r>
            <a:r>
              <a:rPr lang="el-GR" i="1" dirty="0"/>
              <a:t>Κύπρια</a:t>
            </a:r>
            <a:r>
              <a:rPr lang="el-GR" dirty="0"/>
              <a:t>. Πάντως, η ίδια πηγή αναφέρει ότι οι ποιητές του Κύκλου ασχολήθηκαν με το πως ο Αχιλλέας κοιμήθηκε με τη Δηιδάμεια, ενώ κρυβόταν ανάμεσα στα κορίτσια.</a:t>
            </a:r>
          </a:p>
        </p:txBody>
      </p:sp>
    </p:spTree>
    <p:extLst>
      <p:ext uri="{BB962C8B-B14F-4D97-AF65-F5344CB8AC3E}">
        <p14:creationId xmlns:p14="http://schemas.microsoft.com/office/powerpoint/2010/main" val="3024121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5E84DB57-8894-4EFF-B7B2-97B43E058655}"/>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A460205F-133B-4DE4-B47A-0E2EACDE4F24}"/>
              </a:ext>
            </a:extLst>
          </p:cNvPr>
          <p:cNvSpPr>
            <a:spLocks noGrp="1"/>
          </p:cNvSpPr>
          <p:nvPr>
            <p:ph idx="1"/>
          </p:nvPr>
        </p:nvSpPr>
        <p:spPr>
          <a:xfrm>
            <a:off x="2589212" y="2133600"/>
            <a:ext cx="8915400" cy="4474590"/>
          </a:xfrm>
        </p:spPr>
        <p:txBody>
          <a:bodyPr>
            <a:normAutofit/>
          </a:bodyPr>
          <a:lstStyle/>
          <a:p>
            <a:r>
              <a:rPr lang="el-GR" dirty="0"/>
              <a:t>Στη συνέχεια, ο </a:t>
            </a:r>
            <a:r>
              <a:rPr lang="el-GR" dirty="0" err="1"/>
              <a:t>Πρόκλος</a:t>
            </a:r>
            <a:r>
              <a:rPr lang="el-GR" dirty="0"/>
              <a:t> αναφέρει ότι ο </a:t>
            </a:r>
            <a:r>
              <a:rPr lang="el-GR" dirty="0" err="1"/>
              <a:t>Τήλεφος</a:t>
            </a:r>
            <a:r>
              <a:rPr lang="el-GR" dirty="0"/>
              <a:t>, ακολουθώντας το χρησμό, φτάνει στο Άργος και θεραπεύεται από τον Αχιλλέα υπό την προϋπόθεση ότι θα καθοδηγούσε την εκστρατεία στην Τροία (μη ομηρικό-χρησμός).</a:t>
            </a:r>
          </a:p>
          <a:p>
            <a:r>
              <a:rPr lang="el-GR" dirty="0"/>
              <a:t>Έπειτα, παρουσιάζει περιληπτικά τις λεπτομέρειες της δεύτερης συνάθροισης στην Αυλίδα: Ο Αγαμέμνονας υπερηφανεύτηκε ότι ξεπέρασε την Αρτέμιδα στον στόχο των ελαφιών∙ οργισμένη η θεά στέλνει δυνατούς ανέμους οι οποίοι θα κατευναστούν, σύμφωνα με τον Κάλχα, με τη θυσία της Ιφιγένειας∙ εκείνη καλείται στο στρατόπεδο με την δικαιολογία ότι θα παντρευτεί τον Αχιλλέα∙ η θυσία εμποδίζεται από την Αρτέμιδα η οποία στη θέση της Ιφιγένειας τοποθετεί ένα ελάφι και στέλνει την κοπέλα στην Ταυρίδα.</a:t>
            </a:r>
          </a:p>
          <a:p>
            <a:r>
              <a:rPr lang="el-GR" dirty="0"/>
              <a:t>Το μοτίβο της θυσίας της παρθένας δεν ταιριάζει με το ήθος του Ομήρου, ο οποίος αποσιωπά την ύπαρξη της Ιφιγένειας. Η αντικατάσταση με το ελάφι είναι </a:t>
            </a:r>
            <a:r>
              <a:rPr lang="en-US" i="1" dirty="0" smtClean="0"/>
              <a:t>folk-tale </a:t>
            </a:r>
            <a:r>
              <a:rPr lang="en-US" i="1" dirty="0"/>
              <a:t>motif</a:t>
            </a:r>
            <a:r>
              <a:rPr lang="it-IT" dirty="0"/>
              <a:t>, </a:t>
            </a:r>
            <a:r>
              <a:rPr lang="el-GR" dirty="0"/>
              <a:t>το οποίο αποφεύγει ο Όμηρος.</a:t>
            </a:r>
          </a:p>
        </p:txBody>
      </p:sp>
    </p:spTree>
    <p:extLst>
      <p:ext uri="{BB962C8B-B14F-4D97-AF65-F5344CB8AC3E}">
        <p14:creationId xmlns:p14="http://schemas.microsoft.com/office/powerpoint/2010/main" val="2871270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9A3C10D-CD2F-4A76-BC51-FCAEC6C621F9}"/>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AD145888-C2F8-4E6B-A8D3-6C58EC7F1BA4}"/>
              </a:ext>
            </a:extLst>
          </p:cNvPr>
          <p:cNvSpPr>
            <a:spLocks noGrp="1"/>
          </p:cNvSpPr>
          <p:nvPr>
            <p:ph idx="1"/>
          </p:nvPr>
        </p:nvSpPr>
        <p:spPr>
          <a:xfrm>
            <a:off x="2589212" y="1905001"/>
            <a:ext cx="8915400" cy="4759750"/>
          </a:xfrm>
        </p:spPr>
        <p:txBody>
          <a:bodyPr>
            <a:normAutofit lnSpcReduction="10000"/>
          </a:bodyPr>
          <a:lstStyle/>
          <a:p>
            <a:r>
              <a:rPr lang="el-GR" dirty="0"/>
              <a:t>Στην </a:t>
            </a:r>
            <a:r>
              <a:rPr lang="el-GR" i="1" dirty="0"/>
              <a:t>Ιλιάδα </a:t>
            </a:r>
            <a:r>
              <a:rPr lang="el-GR" dirty="0"/>
              <a:t>ο Αγαμέμνονας έχει τρεις </a:t>
            </a:r>
            <a:r>
              <a:rPr lang="el-GR" dirty="0" smtClean="0"/>
              <a:t>κόρες</a:t>
            </a:r>
            <a:r>
              <a:rPr lang="en-US" dirty="0" smtClean="0"/>
              <a:t> </a:t>
            </a:r>
            <a:r>
              <a:rPr lang="el-GR" dirty="0" smtClean="0"/>
              <a:t>και ο γάμος με μία από αυτές  </a:t>
            </a:r>
            <a:r>
              <a:rPr lang="el-GR" dirty="0"/>
              <a:t>θα </a:t>
            </a:r>
            <a:r>
              <a:rPr lang="el-GR" dirty="0" smtClean="0"/>
              <a:t>μπορούσε </a:t>
            </a:r>
            <a:r>
              <a:rPr lang="el-GR" dirty="0"/>
              <a:t>να </a:t>
            </a:r>
            <a:r>
              <a:rPr lang="el-GR" dirty="0" smtClean="0"/>
              <a:t>κάνει </a:t>
            </a:r>
            <a:r>
              <a:rPr lang="el-GR" dirty="0"/>
              <a:t>τον Αχιλλέα να κατευνάσει το θυμό του για να πολεμήσει με τους Αχαιούς, τη Χρυσόθεμη, τη Λαοδίκη και την </a:t>
            </a:r>
            <a:r>
              <a:rPr lang="el-GR" dirty="0" err="1"/>
              <a:t>Ιφιάνασσα</a:t>
            </a:r>
            <a:r>
              <a:rPr lang="el-GR" dirty="0"/>
              <a:t>.</a:t>
            </a:r>
          </a:p>
          <a:p>
            <a:r>
              <a:rPr lang="el-GR" dirty="0"/>
              <a:t>Το απόσπασμα </a:t>
            </a:r>
            <a:r>
              <a:rPr lang="en-US" dirty="0"/>
              <a:t>(F</a:t>
            </a:r>
            <a:r>
              <a:rPr lang="el-GR" dirty="0"/>
              <a:t> </a:t>
            </a:r>
            <a:r>
              <a:rPr lang="en-US" dirty="0"/>
              <a:t>17)</a:t>
            </a:r>
            <a:r>
              <a:rPr lang="el-GR" dirty="0"/>
              <a:t> διαφοροποιεί την </a:t>
            </a:r>
            <a:r>
              <a:rPr lang="el-GR" dirty="0" err="1"/>
              <a:t>Ιφιάνασσα</a:t>
            </a:r>
            <a:r>
              <a:rPr lang="el-GR" dirty="0"/>
              <a:t> από την Ιφιγένεια, δίνοντας στον Αγαμέμνονα τέσσερις κόρες.</a:t>
            </a:r>
          </a:p>
          <a:p>
            <a:r>
              <a:rPr lang="el-GR" dirty="0"/>
              <a:t>Οι Αχαιοί (συνεχίζει ο </a:t>
            </a:r>
            <a:r>
              <a:rPr lang="el-GR" dirty="0" err="1"/>
              <a:t>Πρόκλος</a:t>
            </a:r>
            <a:r>
              <a:rPr lang="el-GR" dirty="0"/>
              <a:t>) έφτασαν στη Τένεδο (δεν αναφέρει αν υπήρξε μάχη). Κατά τη διάρκεια του δείπνου τους, ο Φιλοκτήτης δαγκώνεται από ένα θαλάσσιο φίδι και η πληγή του μυρίζει τόσο που έπρεπε να εγκαταλειφθεί (στο νησί της Λήμνου). Το μοτίβο της ανίατης πληγής αλλά όχι θανάσιμης είναι μη ομηρικό.</a:t>
            </a:r>
          </a:p>
          <a:p>
            <a:r>
              <a:rPr lang="el-GR" dirty="0"/>
              <a:t>Έπειτα, ο </a:t>
            </a:r>
            <a:r>
              <a:rPr lang="el-GR" dirty="0" err="1"/>
              <a:t>Πρόκλος</a:t>
            </a:r>
            <a:r>
              <a:rPr lang="el-GR" dirty="0"/>
              <a:t> παραδίδει ότι ο Αχιλλέας φιλονικούσε με τον Αγαμέμνονα. Φιλονικίες ηρώων είναι συχνές στο πρώιμο έπος. Κάποιοι μελετητές προσπάθησαν να αναγνωρίσουν τη φιλονικία σε αυτήν της </a:t>
            </a:r>
            <a:r>
              <a:rPr lang="el-GR" i="1" dirty="0"/>
              <a:t>Οδύσσειας</a:t>
            </a:r>
            <a:r>
              <a:rPr lang="el-GR" dirty="0"/>
              <a:t> (</a:t>
            </a:r>
            <a:r>
              <a:rPr lang="el-GR" i="1" dirty="0" err="1"/>
              <a:t>Οδ</a:t>
            </a:r>
            <a:r>
              <a:rPr lang="el-GR" dirty="0"/>
              <a:t>. </a:t>
            </a:r>
            <a:r>
              <a:rPr lang="en-US" dirty="0"/>
              <a:t>8.72ff</a:t>
            </a:r>
            <a:r>
              <a:rPr lang="el-GR" dirty="0"/>
              <a:t>) αλλά το πιο πιθανό είναι η λεπτομέρεια του Πρόκλου να αντλείται από τη χαμένη τραγωδία του </a:t>
            </a:r>
            <a:r>
              <a:rPr lang="el-GR" dirty="0" smtClean="0"/>
              <a:t>Σοφοκλή</a:t>
            </a:r>
            <a:r>
              <a:rPr lang="el-GR" i="1" dirty="0" smtClean="0"/>
              <a:t> </a:t>
            </a:r>
            <a:r>
              <a:rPr lang="el-GR" i="1" dirty="0" err="1"/>
              <a:t>Σύνδειπνοι</a:t>
            </a:r>
            <a:r>
              <a:rPr lang="el-GR" i="1" dirty="0"/>
              <a:t> </a:t>
            </a:r>
            <a:r>
              <a:rPr lang="el-GR" dirty="0"/>
              <a:t>(ο Αχιλλέας </a:t>
            </a:r>
            <a:r>
              <a:rPr lang="el-GR" dirty="0" smtClean="0"/>
              <a:t>φιλονικεί </a:t>
            </a:r>
            <a:r>
              <a:rPr lang="el-GR" dirty="0"/>
              <a:t>με τους Αχαιούς στην Τένεδο επειδή προσκλήθηκε αργά στο δείπνο). </a:t>
            </a:r>
          </a:p>
        </p:txBody>
      </p:sp>
    </p:spTree>
    <p:extLst>
      <p:ext uri="{BB962C8B-B14F-4D97-AF65-F5344CB8AC3E}">
        <p14:creationId xmlns:p14="http://schemas.microsoft.com/office/powerpoint/2010/main" val="2132526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E856174-7815-430E-B4DD-150EDF320582}"/>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51AF9E46-7B2A-4975-9E9D-26C6DE67020A}"/>
              </a:ext>
            </a:extLst>
          </p:cNvPr>
          <p:cNvSpPr>
            <a:spLocks noGrp="1"/>
          </p:cNvSpPr>
          <p:nvPr>
            <p:ph idx="1"/>
          </p:nvPr>
        </p:nvSpPr>
        <p:spPr>
          <a:xfrm>
            <a:off x="2589212" y="2133600"/>
            <a:ext cx="8915400" cy="4724400"/>
          </a:xfrm>
        </p:spPr>
        <p:txBody>
          <a:bodyPr>
            <a:normAutofit fontScale="92500" lnSpcReduction="10000"/>
          </a:bodyPr>
          <a:lstStyle/>
          <a:p>
            <a:r>
              <a:rPr lang="el-GR" dirty="0"/>
              <a:t>Το απόσπασμα 19 (</a:t>
            </a:r>
            <a:r>
              <a:rPr lang="en-US" dirty="0"/>
              <a:t>F 19)</a:t>
            </a:r>
            <a:r>
              <a:rPr lang="it-IT" dirty="0"/>
              <a:t> </a:t>
            </a:r>
            <a:r>
              <a:rPr lang="el-GR" dirty="0"/>
              <a:t>συνιστά ακόμα μια καθυστέρηση της πλοκής. Ο βασιλιάς της Δήλου, Άνιος, προσπαθεί να πείσει τις αχαϊκές δυνάμεις να μείνουν μαζί του επειδή του είχε δοθεί η θεϊκή γνώση και μπορούσε να προβλέψει εννέα χρόνια αποτυχημένου πολέμου πριν την τελική νίκη. Μελετητές έχουν συμπεράνει από άλλες πηγές ότι στα </a:t>
            </a:r>
            <a:r>
              <a:rPr lang="el-GR" i="1" dirty="0"/>
              <a:t>Κύπρια</a:t>
            </a:r>
            <a:r>
              <a:rPr lang="el-GR" dirty="0"/>
              <a:t> οι κόρες του Ανίου, </a:t>
            </a:r>
            <a:r>
              <a:rPr lang="el-GR" dirty="0" err="1"/>
              <a:t>Οινοτρόποι</a:t>
            </a:r>
            <a:r>
              <a:rPr lang="el-GR" dirty="0"/>
              <a:t>, παρείχαν εφόδια στους Αχαιούς στην Τροία (σώζοντάς τους από λιμό).</a:t>
            </a:r>
          </a:p>
          <a:p>
            <a:r>
              <a:rPr lang="el-GR" dirty="0"/>
              <a:t>Ακολούθως (ο </a:t>
            </a:r>
            <a:r>
              <a:rPr lang="el-GR" dirty="0" err="1"/>
              <a:t>Πρόκλος</a:t>
            </a:r>
            <a:r>
              <a:rPr lang="el-GR" dirty="0"/>
              <a:t> συνεχίζει την περίληψή του), οι Αχαιοί φτάνουν στην Τροία και βρίσκουν αντιμέτωπους τους Τρώες. Στο απόσπασμα 18 (</a:t>
            </a:r>
            <a:r>
              <a:rPr lang="en-US" dirty="0"/>
              <a:t>F 18)</a:t>
            </a:r>
            <a:r>
              <a:rPr lang="it-IT" dirty="0"/>
              <a:t> </a:t>
            </a:r>
            <a:r>
              <a:rPr lang="el-GR" dirty="0"/>
              <a:t>δίνεται έμφαση στο ρόλο του  Πρωτεσίλαου, ο οποίος ήταν αυτός που πρώτος πάτησε το πόδι του στην τρωική γη, όταν οι υπόλοιποι Αχαιοί δίσταζαν.  Ο Απολλόδωρος (</a:t>
            </a:r>
            <a:r>
              <a:rPr lang="en-US" i="1" dirty="0"/>
              <a:t>Epit</a:t>
            </a:r>
            <a:r>
              <a:rPr lang="en-US" dirty="0"/>
              <a:t>. 3.29f.)</a:t>
            </a:r>
            <a:r>
              <a:rPr lang="el-GR" dirty="0"/>
              <a:t> συμπληρώνει ότι η Θέτιδα είχε απαγορεύσει στον Αχιλλέα να πατήσει πρώτος το πόδι του στην Τροία, διότι η μοίρα του πρώτου ήταν καταδικασμένη. Αν και στο απόσπασμα δεν αναφέρεται κάτι τέτοιο, υποθέτουμε ότι αυτή η λεπτομέρεια υπήρχε και στα </a:t>
            </a:r>
            <a:r>
              <a:rPr lang="el-GR" i="1" dirty="0"/>
              <a:t>Κύπρια</a:t>
            </a:r>
            <a:r>
              <a:rPr lang="el-GR" dirty="0"/>
              <a:t>, αν λάβουμε υπόψη την εκτεταμένη χρήση προφητειών.</a:t>
            </a:r>
          </a:p>
          <a:p>
            <a:r>
              <a:rPr lang="el-GR" dirty="0"/>
              <a:t>Ακόμη, στο ίδιο απόσπασμα ονομάζεται η γυναίκα του Πρωτεσίλαου η </a:t>
            </a:r>
            <a:r>
              <a:rPr lang="el-GR" dirty="0" err="1"/>
              <a:t>Πολυδώρα</a:t>
            </a:r>
            <a:r>
              <a:rPr lang="el-GR" dirty="0"/>
              <a:t>, κόρη του Οινέα.</a:t>
            </a:r>
          </a:p>
        </p:txBody>
      </p:sp>
    </p:spTree>
    <p:extLst>
      <p:ext uri="{BB962C8B-B14F-4D97-AF65-F5344CB8AC3E}">
        <p14:creationId xmlns:p14="http://schemas.microsoft.com/office/powerpoint/2010/main" val="2967584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1DEC54B-7F33-4C33-9065-E784FA99E9D6}"/>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2657E88B-AE83-4D65-97B4-FAA96B4834FD}"/>
              </a:ext>
            </a:extLst>
          </p:cNvPr>
          <p:cNvSpPr>
            <a:spLocks noGrp="1"/>
          </p:cNvSpPr>
          <p:nvPr>
            <p:ph idx="1"/>
          </p:nvPr>
        </p:nvSpPr>
        <p:spPr>
          <a:xfrm>
            <a:off x="2589212" y="1828800"/>
            <a:ext cx="8915400" cy="4760536"/>
          </a:xfrm>
        </p:spPr>
        <p:txBody>
          <a:bodyPr/>
          <a:lstStyle/>
          <a:p>
            <a:r>
              <a:rPr lang="el-GR" dirty="0"/>
              <a:t>Έπειτα, (ο </a:t>
            </a:r>
            <a:r>
              <a:rPr lang="el-GR" dirty="0" err="1"/>
              <a:t>Πρόκλος</a:t>
            </a:r>
            <a:r>
              <a:rPr lang="el-GR" dirty="0"/>
              <a:t> συνεχίζει την περίληψή του) η ελληνική πρεσβεία έφτασε στην Τροία ζητώντας πίσω την Ελένη και την περιουσία που πήρε μαζί της. Το αίτημα δεν έγινε δεκτό και οι Έλληνες λεηλάτησαν την πόλη και, έπειτα, τα περίχωρα. Μετά από αυτά, ο Αχιλλέας επιθυμούσε να συναντήσει την Ελένη, μια συνάντηση που έκανε δυνατή η Αφροδίτη και η Θέτιδα. Η αναφορά στην Αφροδίτη υπονοεί σεξουαλικά </a:t>
            </a:r>
            <a:r>
              <a:rPr lang="el-GR" dirty="0" err="1"/>
              <a:t>συμφραζόμενα</a:t>
            </a:r>
            <a:r>
              <a:rPr lang="el-GR" dirty="0"/>
              <a:t>.</a:t>
            </a:r>
            <a:r>
              <a:rPr lang="en-US" dirty="0"/>
              <a:t> O </a:t>
            </a:r>
            <a:r>
              <a:rPr lang="el-GR" dirty="0"/>
              <a:t>πιο γενναίος ήρωας με την πιο όμορφη </a:t>
            </a:r>
            <a:r>
              <a:rPr lang="el-GR" dirty="0" err="1"/>
              <a:t>ηρωίδα</a:t>
            </a:r>
            <a:r>
              <a:rPr lang="el-GR" dirty="0"/>
              <a:t>. </a:t>
            </a:r>
            <a:r>
              <a:rPr lang="el-GR" dirty="0">
                <a:sym typeface="Wingdings" panose="05000000000000000000" pitchFamily="2" charset="2"/>
              </a:rPr>
              <a:t> μη ομηρικό επεισόδιο.</a:t>
            </a:r>
          </a:p>
          <a:p>
            <a:r>
              <a:rPr lang="el-GR" dirty="0">
                <a:sym typeface="Wingdings" panose="05000000000000000000" pitchFamily="2" charset="2"/>
              </a:rPr>
              <a:t>Οι αχαϊκές δυνάμεις υποχώρησαν και προσπάθησαν να γυρίσουν πίσω αλλά ο Αχιλλέας τους εμπόδισε, ίσως λόγω της επερχόμενης συνάντησης με την Ελένη (πβ παρεμπόδιση του φιλοξενούμενου από τον Οδυσσέα </a:t>
            </a:r>
            <a:r>
              <a:rPr lang="el-GR" i="1" dirty="0" err="1">
                <a:sym typeface="Wingdings" panose="05000000000000000000" pitchFamily="2" charset="2"/>
              </a:rPr>
              <a:t>Ιλ</a:t>
            </a:r>
            <a:r>
              <a:rPr lang="el-GR" i="1" dirty="0">
                <a:sym typeface="Wingdings" panose="05000000000000000000" pitchFamily="2" charset="2"/>
              </a:rPr>
              <a:t>. </a:t>
            </a:r>
            <a:r>
              <a:rPr lang="el-GR" dirty="0">
                <a:sym typeface="Wingdings" panose="05000000000000000000" pitchFamily="2" charset="2"/>
              </a:rPr>
              <a:t>2.169</a:t>
            </a:r>
            <a:r>
              <a:rPr lang="en-US" dirty="0">
                <a:sym typeface="Wingdings" panose="05000000000000000000" pitchFamily="2" charset="2"/>
              </a:rPr>
              <a:t>ff)</a:t>
            </a:r>
            <a:r>
              <a:rPr lang="el-GR" dirty="0">
                <a:sym typeface="Wingdings" panose="05000000000000000000" pitchFamily="2" charset="2"/>
              </a:rPr>
              <a:t>.</a:t>
            </a:r>
            <a:endParaRPr lang="el-GR" dirty="0"/>
          </a:p>
        </p:txBody>
      </p:sp>
    </p:spTree>
    <p:extLst>
      <p:ext uri="{BB962C8B-B14F-4D97-AF65-F5344CB8AC3E}">
        <p14:creationId xmlns:p14="http://schemas.microsoft.com/office/powerpoint/2010/main" val="4201688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528919-221A-418F-85E7-0DF040BADA44}"/>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32A55A22-D687-4C0B-B39D-1BFD1E2A2B5B}"/>
              </a:ext>
            </a:extLst>
          </p:cNvPr>
          <p:cNvSpPr>
            <a:spLocks noGrp="1"/>
          </p:cNvSpPr>
          <p:nvPr>
            <p:ph idx="1"/>
          </p:nvPr>
        </p:nvSpPr>
        <p:spPr>
          <a:xfrm>
            <a:off x="2589212" y="2133599"/>
            <a:ext cx="8915400" cy="4653699"/>
          </a:xfrm>
        </p:spPr>
        <p:txBody>
          <a:bodyPr>
            <a:normAutofit/>
          </a:bodyPr>
          <a:lstStyle/>
          <a:p>
            <a:r>
              <a:rPr lang="el-GR" dirty="0"/>
              <a:t>Ό,τι ακολουθεί στην περίληψη του </a:t>
            </a:r>
            <a:r>
              <a:rPr lang="el-GR" dirty="0" err="1"/>
              <a:t>Πρόκλου</a:t>
            </a:r>
            <a:r>
              <a:rPr lang="el-GR" dirty="0"/>
              <a:t> συνιστά μια προσπάθεια  του ποιητή να προετοιμάσει το έδαφος για τα γεγονότα στην </a:t>
            </a:r>
            <a:r>
              <a:rPr lang="el-GR" i="1" dirty="0"/>
              <a:t>Ιλιάδα</a:t>
            </a:r>
            <a:r>
              <a:rPr lang="el-GR" dirty="0"/>
              <a:t>.</a:t>
            </a:r>
          </a:p>
          <a:p>
            <a:r>
              <a:rPr lang="el-GR" dirty="0"/>
              <a:t>Ο Αχιλλέας έκλεψε τα βόδια του Αινεία, λεηλάτησε τη </a:t>
            </a:r>
            <a:r>
              <a:rPr lang="el-GR" dirty="0" err="1"/>
              <a:t>Λυρνησσό</a:t>
            </a:r>
            <a:r>
              <a:rPr lang="el-GR" dirty="0"/>
              <a:t> και την </a:t>
            </a:r>
            <a:r>
              <a:rPr lang="el-GR" dirty="0" err="1"/>
              <a:t>Πήδασο</a:t>
            </a:r>
            <a:r>
              <a:rPr lang="el-GR" dirty="0"/>
              <a:t> μαζί με άλλες πόλεις. Δύο χωρία στην </a:t>
            </a:r>
            <a:r>
              <a:rPr lang="el-GR" i="1" dirty="0"/>
              <a:t>Ιλιάδα</a:t>
            </a:r>
            <a:r>
              <a:rPr lang="el-GR" dirty="0"/>
              <a:t> προϋποθέτουν αυτήν την κλοπή και τη λεηλασία των πόλεων (2. 688</a:t>
            </a:r>
            <a:r>
              <a:rPr lang="en-US" dirty="0"/>
              <a:t>ff, 16</a:t>
            </a:r>
            <a:r>
              <a:rPr lang="el-GR" dirty="0"/>
              <a:t>. </a:t>
            </a:r>
            <a:r>
              <a:rPr lang="en-US" dirty="0"/>
              <a:t>56f)</a:t>
            </a:r>
            <a:r>
              <a:rPr lang="el-GR" dirty="0"/>
              <a:t>.</a:t>
            </a:r>
          </a:p>
          <a:p>
            <a:r>
              <a:rPr lang="el-GR" dirty="0"/>
              <a:t>Το απόσπασμα 21 (</a:t>
            </a:r>
            <a:r>
              <a:rPr lang="en-US" dirty="0"/>
              <a:t>F 21)</a:t>
            </a:r>
            <a:r>
              <a:rPr lang="el-GR" dirty="0"/>
              <a:t> παραδίδει ότι ο Αχιλλέας πήρε ως αιχμάλωτη την Βρισηίδα από την </a:t>
            </a:r>
            <a:r>
              <a:rPr lang="el-GR" dirty="0" err="1"/>
              <a:t>Πήδασο</a:t>
            </a:r>
            <a:r>
              <a:rPr lang="el-GR" dirty="0"/>
              <a:t>, ενώ στην </a:t>
            </a:r>
            <a:r>
              <a:rPr lang="el-GR" i="1" dirty="0"/>
              <a:t>Ιλιάδα</a:t>
            </a:r>
            <a:r>
              <a:rPr lang="el-GR" dirty="0"/>
              <a:t> από τη </a:t>
            </a:r>
            <a:r>
              <a:rPr lang="el-GR" dirty="0" err="1"/>
              <a:t>Λυρνησσό</a:t>
            </a:r>
            <a:r>
              <a:rPr lang="el-GR" dirty="0"/>
              <a:t>.</a:t>
            </a:r>
          </a:p>
          <a:p>
            <a:r>
              <a:rPr lang="el-GR" dirty="0"/>
              <a:t>Έπειτα,</a:t>
            </a:r>
            <a:r>
              <a:rPr lang="en-US" dirty="0"/>
              <a:t> </a:t>
            </a:r>
            <a:r>
              <a:rPr lang="el-GR" dirty="0"/>
              <a:t>ο </a:t>
            </a:r>
            <a:r>
              <a:rPr lang="el-GR" dirty="0" err="1"/>
              <a:t>Πρόκλος</a:t>
            </a:r>
            <a:r>
              <a:rPr lang="el-GR" dirty="0"/>
              <a:t> αναφέρει τη δολοφονία του Τρωίλου, γιού του Πριάμου, από τον Αχιλλέα. Ο ήρωας αυτός</a:t>
            </a:r>
            <a:r>
              <a:rPr lang="en-US" dirty="0"/>
              <a:t>, </a:t>
            </a:r>
            <a:r>
              <a:rPr lang="el-GR" dirty="0"/>
              <a:t>τον οποίο ελάχιστα αναφέρει ο Όμηρος, επηρέασε τη μεταγενέστερη λογοτεχνία και τέχνη: άλλοτε απεικονίζεται να σκοτώνεται στη μάχη, άλλοτε σε σφαγή στο ιερό του Απόλλωνα, άλλοτε ο θάνατος του σχετίζεται με την Πολυξένη  με την οποία ο Αχιλλέας είναι ερωτευμένος, άλλοτε αναφέρονται </a:t>
            </a:r>
            <a:r>
              <a:rPr lang="el-GR" dirty="0" err="1"/>
              <a:t>ομοσεξουαλικές</a:t>
            </a:r>
            <a:r>
              <a:rPr lang="el-GR" dirty="0"/>
              <a:t> σχέσεις ανάμεσα στους δύο ήρωες </a:t>
            </a:r>
            <a:r>
              <a:rPr lang="el-GR" dirty="0">
                <a:sym typeface="Wingdings" panose="05000000000000000000" pitchFamily="2" charset="2"/>
              </a:rPr>
              <a:t> όλα αυτά ασυμβίβαστα με τον ηρωικό κόσμο του Ομήρου.</a:t>
            </a:r>
            <a:endParaRPr lang="el-GR" dirty="0"/>
          </a:p>
        </p:txBody>
      </p:sp>
    </p:spTree>
    <p:extLst>
      <p:ext uri="{BB962C8B-B14F-4D97-AF65-F5344CB8AC3E}">
        <p14:creationId xmlns:p14="http://schemas.microsoft.com/office/powerpoint/2010/main" val="203821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4488ABD-C374-44EA-8DE1-3F2AAECA9604}"/>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BD5B098C-AAE2-4F4C-90F8-EC400A95BCAC}"/>
              </a:ext>
            </a:extLst>
          </p:cNvPr>
          <p:cNvSpPr>
            <a:spLocks noGrp="1"/>
          </p:cNvSpPr>
          <p:nvPr>
            <p:ph idx="1"/>
          </p:nvPr>
        </p:nvSpPr>
        <p:spPr/>
        <p:txBody>
          <a:bodyPr>
            <a:normAutofit lnSpcReduction="10000"/>
          </a:bodyPr>
          <a:lstStyle/>
          <a:p>
            <a:r>
              <a:rPr lang="el-GR" dirty="0"/>
              <a:t>Στην αρχαιότητα τα</a:t>
            </a:r>
            <a:r>
              <a:rPr lang="el-GR" i="1" dirty="0"/>
              <a:t> Κύπρια </a:t>
            </a:r>
            <a:r>
              <a:rPr lang="el-GR" dirty="0"/>
              <a:t>αποδόθηκαν είτε στον Όμηρο είτε στον Κύπριο ποιητή </a:t>
            </a:r>
            <a:r>
              <a:rPr lang="el-GR" dirty="0" err="1"/>
              <a:t>Στασίνο</a:t>
            </a:r>
            <a:r>
              <a:rPr lang="el-GR" dirty="0"/>
              <a:t>. Υπάρχει η άποψη ότι τα έπη αυτά χρονολογούνται τουλάχιστον στην εποχή του Πινδάρου, ο οποίος μάλλον απέδωσε μια λέξη ή φράση στον Όμηρο, την οποία μεταγενέστεροι συγγραφείς βρήκαν στα </a:t>
            </a:r>
            <a:r>
              <a:rPr lang="el-GR" i="1" dirty="0"/>
              <a:t>Κύπρια</a:t>
            </a:r>
            <a:r>
              <a:rPr lang="el-GR" dirty="0"/>
              <a:t>. Ο Ηρόδοτος είναι ο πρώτος συγγραφέας που αρνείται ότι ο Όμηρος έγραψε τα Κύπρια, πράγμα που σημαίνει ότι και ο ίδιος πίστευε στον </a:t>
            </a:r>
            <a:r>
              <a:rPr lang="el-GR" dirty="0" err="1"/>
              <a:t>Στασίνο</a:t>
            </a:r>
            <a:r>
              <a:rPr lang="el-GR" dirty="0"/>
              <a:t> ως ποιητή των επών αυτών.</a:t>
            </a:r>
          </a:p>
          <a:p>
            <a:r>
              <a:rPr lang="el-GR" dirty="0"/>
              <a:t>Τίτλος: α) Η πιο γνωστή εξήγηση σχετίζεται με την καταγωγή του ποιητή </a:t>
            </a:r>
            <a:r>
              <a:rPr lang="el-GR" dirty="0" err="1"/>
              <a:t>Στασίνου</a:t>
            </a:r>
            <a:r>
              <a:rPr lang="el-GR" dirty="0"/>
              <a:t>, την Κύπρο (και το έπος </a:t>
            </a:r>
            <a:r>
              <a:rPr lang="el-GR" i="1" dirty="0"/>
              <a:t>Ναυπακτία</a:t>
            </a:r>
            <a:r>
              <a:rPr lang="el-GR" dirty="0"/>
              <a:t> πήρε το όνομά του από την καταγωγή του ποιητή). β) Ήταν ασυνήθιστο από τον 7</a:t>
            </a:r>
            <a:r>
              <a:rPr lang="el-GR" baseline="30000" dirty="0"/>
              <a:t>ο</a:t>
            </a:r>
            <a:r>
              <a:rPr lang="el-GR" dirty="0"/>
              <a:t> και μετά να κατονομάζονται με αυτόν τον τρόπο τα έργα, γι’ αυτό και οι μελετητές θεώρησαν ότι ο τίτλος συνδέεται με την Αφροδίτη, μια θεά στενά συνδεδεμένη με την Κύπρο, η οποία μάλλον παίζει σημαντικό ρόλο στο ποίημα.</a:t>
            </a:r>
          </a:p>
        </p:txBody>
      </p:sp>
    </p:spTree>
    <p:extLst>
      <p:ext uri="{BB962C8B-B14F-4D97-AF65-F5344CB8AC3E}">
        <p14:creationId xmlns:p14="http://schemas.microsoft.com/office/powerpoint/2010/main" val="1878107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1934BF9-A342-40B9-A823-D86F4C33CE7B}"/>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FE7BDCDD-38FC-403E-89B0-55FDAB5F5172}"/>
              </a:ext>
            </a:extLst>
          </p:cNvPr>
          <p:cNvSpPr>
            <a:spLocks noGrp="1"/>
          </p:cNvSpPr>
          <p:nvPr>
            <p:ph idx="1"/>
          </p:nvPr>
        </p:nvSpPr>
        <p:spPr>
          <a:xfrm>
            <a:off x="2589212" y="2133600"/>
            <a:ext cx="8915400" cy="4333188"/>
          </a:xfrm>
        </p:spPr>
        <p:txBody>
          <a:bodyPr>
            <a:normAutofit lnSpcReduction="10000"/>
          </a:bodyPr>
          <a:lstStyle/>
          <a:p>
            <a:r>
              <a:rPr lang="el-GR" dirty="0"/>
              <a:t>Εν συνεχεία, (στην περίληψη του </a:t>
            </a:r>
            <a:r>
              <a:rPr lang="el-GR" dirty="0" err="1"/>
              <a:t>Πρόκλου</a:t>
            </a:r>
            <a:r>
              <a:rPr lang="el-GR" dirty="0"/>
              <a:t>) ο Πάτροκλος πουλά τον </a:t>
            </a:r>
            <a:r>
              <a:rPr lang="el-GR" dirty="0" err="1"/>
              <a:t>Λυκάονα</a:t>
            </a:r>
            <a:r>
              <a:rPr lang="el-GR" dirty="0"/>
              <a:t> ως δούλο, έναν άλλον γιό του Πριάμου, στη Λήμνο και στη</a:t>
            </a:r>
            <a:r>
              <a:rPr lang="en-US" dirty="0"/>
              <a:t> </a:t>
            </a:r>
            <a:r>
              <a:rPr lang="el-GR" dirty="0"/>
              <a:t>διανομή των λαφύρων, ο Αχιλλέας παίρνει τη Βρισηίδα ενώ ο Αγαμέμνονας τη Χρυσηίδα. Γι’ άλλη μια φορά δίνεται η εντύπωση ότι προετοιμάζονται σημαντικά μοτίβα της </a:t>
            </a:r>
            <a:r>
              <a:rPr lang="el-GR" i="1" dirty="0" err="1"/>
              <a:t>Ιλιάδας</a:t>
            </a:r>
            <a:r>
              <a:rPr lang="el-GR" dirty="0"/>
              <a:t> (π.χ. </a:t>
            </a:r>
            <a:r>
              <a:rPr lang="el-GR" dirty="0" err="1"/>
              <a:t>Λυκάων</a:t>
            </a:r>
            <a:r>
              <a:rPr lang="el-GR" dirty="0"/>
              <a:t> πβ 21. 34</a:t>
            </a:r>
            <a:r>
              <a:rPr lang="en-US" dirty="0"/>
              <a:t>ff</a:t>
            </a:r>
            <a:r>
              <a:rPr lang="el-GR" dirty="0"/>
              <a:t>.).</a:t>
            </a:r>
          </a:p>
          <a:p>
            <a:r>
              <a:rPr lang="el-GR" dirty="0"/>
              <a:t>Το απόσπασμα 22 (</a:t>
            </a:r>
            <a:r>
              <a:rPr lang="en-US" dirty="0"/>
              <a:t>F 22)</a:t>
            </a:r>
            <a:r>
              <a:rPr lang="el-GR" dirty="0"/>
              <a:t> αποκαλύπτει ότι τα </a:t>
            </a:r>
            <a:r>
              <a:rPr lang="el-GR" i="1" dirty="0"/>
              <a:t>Κύπρια</a:t>
            </a:r>
            <a:r>
              <a:rPr lang="el-GR" dirty="0"/>
              <a:t> έχουν μια εξήγηση για την παρουσία της Χρυσηίδας στην Θήβα (το μέρος </a:t>
            </a:r>
            <a:r>
              <a:rPr lang="el-GR" dirty="0" smtClean="0"/>
              <a:t>όπου αιχμαλωτίστηκε): </a:t>
            </a:r>
            <a:r>
              <a:rPr lang="el-GR" dirty="0"/>
              <a:t>παρευρέθηκε στην γιορτή της Αρτέμιδος. Αυτή η λεπτομέρεια μοιάζει να προσπαθεί να απαντήσει στην ερώτηση «Γιατί στην </a:t>
            </a:r>
            <a:r>
              <a:rPr lang="el-GR" i="1" dirty="0"/>
              <a:t>Ιλιάδα</a:t>
            </a:r>
            <a:r>
              <a:rPr lang="el-GR" dirty="0"/>
              <a:t> (1. 366) παρουσιάζεται η Χρυσηίδα αιχμάλωτη σε μια πόλη διαφορετική από αυτή του </a:t>
            </a:r>
            <a:r>
              <a:rPr lang="el-GR" dirty="0" err="1"/>
              <a:t>Χρύση</a:t>
            </a:r>
            <a:r>
              <a:rPr lang="el-GR" dirty="0"/>
              <a:t>, με τον οποίο συνδέεται με τη συγγένεια του πατέρα αλλά και με το όνομα;». Ένα σχόλιο στο στίχο αυτό δίνει περισσότερες λεπτομέρειες, οι οποίες είναι πιθανόν να προέρχονται από τα </a:t>
            </a:r>
            <a:r>
              <a:rPr lang="el-GR" i="1" dirty="0"/>
              <a:t>Κύπρια</a:t>
            </a:r>
            <a:r>
              <a:rPr lang="el-GR" dirty="0"/>
              <a:t>: η Χρυσηίδα επισκέφτηκε την </a:t>
            </a:r>
            <a:r>
              <a:rPr lang="el-GR" dirty="0" err="1"/>
              <a:t>Ιφινόη</a:t>
            </a:r>
            <a:r>
              <a:rPr lang="el-GR" dirty="0"/>
              <a:t>, κόρη του </a:t>
            </a:r>
            <a:r>
              <a:rPr lang="el-GR" dirty="0" err="1"/>
              <a:t>Άκτορα</a:t>
            </a:r>
            <a:r>
              <a:rPr lang="el-GR" dirty="0"/>
              <a:t>. Η Αθηνά, προβλέποντας την οργή, απαγόρεψε στον Αχιλλέα να προσβάλει τον </a:t>
            </a:r>
            <a:r>
              <a:rPr lang="el-GR" dirty="0" err="1"/>
              <a:t>Χρύση</a:t>
            </a:r>
            <a:r>
              <a:rPr lang="el-GR" dirty="0"/>
              <a:t>.</a:t>
            </a:r>
          </a:p>
        </p:txBody>
      </p:sp>
    </p:spTree>
    <p:extLst>
      <p:ext uri="{BB962C8B-B14F-4D97-AF65-F5344CB8AC3E}">
        <p14:creationId xmlns:p14="http://schemas.microsoft.com/office/powerpoint/2010/main" val="761513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79A03FA-6EB8-42DE-90AF-FF9CF8A36603}"/>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B8DFF43C-4D7E-41EB-9CEC-0E463D236AEE}"/>
              </a:ext>
            </a:extLst>
          </p:cNvPr>
          <p:cNvSpPr>
            <a:spLocks noGrp="1"/>
          </p:cNvSpPr>
          <p:nvPr>
            <p:ph idx="1"/>
          </p:nvPr>
        </p:nvSpPr>
        <p:spPr/>
        <p:txBody>
          <a:bodyPr>
            <a:normAutofit fontScale="92500" lnSpcReduction="10000"/>
          </a:bodyPr>
          <a:lstStyle/>
          <a:p>
            <a:r>
              <a:rPr lang="el-GR" dirty="0"/>
              <a:t>Το απόσπασμα 20 (</a:t>
            </a:r>
            <a:r>
              <a:rPr lang="en-US" dirty="0"/>
              <a:t>F 20)</a:t>
            </a:r>
            <a:r>
              <a:rPr lang="it-IT" dirty="0"/>
              <a:t> </a:t>
            </a:r>
            <a:r>
              <a:rPr lang="el-GR" dirty="0"/>
              <a:t>παραδίδει τον θάνατο του Παλαμήδη: τον έπνιξαν ο Διομήδης και ο Οδυσσέας την ώρα που εκείνος ψάρευε. Η σύμπραξη του Διομήδη και του Οδυσσέα είναι ομηρική αλλά τέτοια δειλή πράξη δεν συμφωνεί με τον ηρωικό κόσμο του Ομήρου.</a:t>
            </a:r>
          </a:p>
          <a:p>
            <a:r>
              <a:rPr lang="el-GR" dirty="0"/>
              <a:t>Τελειώνοντας την περίληψη, ο </a:t>
            </a:r>
            <a:r>
              <a:rPr lang="el-GR" dirty="0" err="1"/>
              <a:t>Πρόκλος</a:t>
            </a:r>
            <a:r>
              <a:rPr lang="el-GR" dirty="0"/>
              <a:t> αναφέρει τη </a:t>
            </a:r>
            <a:r>
              <a:rPr lang="el-GR" i="1" dirty="0"/>
              <a:t>βουλή</a:t>
            </a:r>
            <a:r>
              <a:rPr lang="el-GR" dirty="0"/>
              <a:t> του Δία (πβ </a:t>
            </a:r>
            <a:r>
              <a:rPr lang="en-US" dirty="0"/>
              <a:t>F 1.7, </a:t>
            </a:r>
            <a:r>
              <a:rPr lang="el-GR" i="1" dirty="0" err="1"/>
              <a:t>Ιλ</a:t>
            </a:r>
            <a:r>
              <a:rPr lang="el-GR" dirty="0"/>
              <a:t>. 1.5) η οποία είχε στόχο να ελαφρύνει το τρωικό βάρος προκαλώντας στον Αχιλλέα να αποσυρθεί από τα καθήκοντά του. Ακόμη, παρουσιάζει έναν κατάλογο των συμμάχων που πολέμησαν στο πλευρό των Τρώων.</a:t>
            </a:r>
          </a:p>
          <a:p>
            <a:r>
              <a:rPr lang="el-GR" dirty="0"/>
              <a:t>Κάποιοι προσπάθησαν να εντοπίσουν μια σύνδεση ανάμεσα στο τέλος των </a:t>
            </a:r>
            <a:r>
              <a:rPr lang="el-GR" i="1" dirty="0"/>
              <a:t>Κυπρίων</a:t>
            </a:r>
            <a:r>
              <a:rPr lang="el-GR" dirty="0"/>
              <a:t> και στην αρχή της </a:t>
            </a:r>
            <a:r>
              <a:rPr lang="el-GR" i="1" dirty="0" err="1"/>
              <a:t>Ιλιάδας</a:t>
            </a:r>
            <a:r>
              <a:rPr lang="el-GR" dirty="0"/>
              <a:t>, αλλά στο ομηρικό έπος ο ποιητής περισσότερο επιθυμούσε να τιμήσει τον Αχιλλέα παρά να βοηθήσει τους Τρώες.</a:t>
            </a:r>
          </a:p>
          <a:p>
            <a:r>
              <a:rPr lang="el-GR" dirty="0"/>
              <a:t>Ίσως, το τέλος των </a:t>
            </a:r>
            <a:r>
              <a:rPr lang="el-GR" i="1" dirty="0"/>
              <a:t>Κυπρίων</a:t>
            </a:r>
            <a:r>
              <a:rPr lang="el-GR" dirty="0"/>
              <a:t> (όπως κι το </a:t>
            </a:r>
            <a:r>
              <a:rPr lang="en-US" dirty="0"/>
              <a:t>F 1)</a:t>
            </a:r>
            <a:r>
              <a:rPr lang="el-GR" dirty="0"/>
              <a:t> να αναθεωρεί το </a:t>
            </a:r>
            <a:r>
              <a:rPr lang="el-GR" dirty="0" err="1"/>
              <a:t>ιλιαδικό</a:t>
            </a:r>
            <a:r>
              <a:rPr lang="el-GR" dirty="0"/>
              <a:t> σχήμα ή ακόμη η περίληψη του </a:t>
            </a:r>
            <a:r>
              <a:rPr lang="el-GR" dirty="0" err="1"/>
              <a:t>Πρόκλου</a:t>
            </a:r>
            <a:r>
              <a:rPr lang="el-GR" dirty="0"/>
              <a:t> να τροποποιήθηκε από την αρχική εκδοχή για να είναι πιο κοντά στην </a:t>
            </a:r>
            <a:r>
              <a:rPr lang="el-GR" i="1" dirty="0"/>
              <a:t>Ιλιάδα</a:t>
            </a:r>
            <a:r>
              <a:rPr lang="el-GR" dirty="0"/>
              <a:t>.</a:t>
            </a:r>
          </a:p>
        </p:txBody>
      </p:sp>
    </p:spTree>
    <p:extLst>
      <p:ext uri="{BB962C8B-B14F-4D97-AF65-F5344CB8AC3E}">
        <p14:creationId xmlns:p14="http://schemas.microsoft.com/office/powerpoint/2010/main" val="3523031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B05D900-7F43-48AB-BD86-33930984D562}"/>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48974F4D-AB62-4B74-8EBB-1C705AB23C14}"/>
              </a:ext>
            </a:extLst>
          </p:cNvPr>
          <p:cNvSpPr>
            <a:spLocks noGrp="1"/>
          </p:cNvSpPr>
          <p:nvPr>
            <p:ph idx="1"/>
          </p:nvPr>
        </p:nvSpPr>
        <p:spPr/>
        <p:txBody>
          <a:bodyPr/>
          <a:lstStyle/>
          <a:p>
            <a:r>
              <a:rPr lang="el-GR" dirty="0"/>
              <a:t>Ο κατάλογος των συμμάχων των Τρώων δεν είναι προβληματικός, ιδιαίτερα αν ερμηνευτεί σε συνάρτηση με τον κατάλογο του Απολλόδωρου  (</a:t>
            </a:r>
            <a:r>
              <a:rPr lang="en-US" i="1" dirty="0"/>
              <a:t>Epit</a:t>
            </a:r>
            <a:r>
              <a:rPr lang="en-US" dirty="0"/>
              <a:t>. </a:t>
            </a:r>
            <a:r>
              <a:rPr lang="el-GR" dirty="0"/>
              <a:t>3.34</a:t>
            </a:r>
            <a:r>
              <a:rPr lang="en-US" dirty="0"/>
              <a:t>ff</a:t>
            </a:r>
            <a:r>
              <a:rPr lang="el-GR" dirty="0"/>
              <a:t>.), για τον οποίο δίνεται η λεπτομέρεια ότι οι σύμμαχοι έφτασαν κατά τη διάρκεια του ένατου χρόνου του πολέμου. Αυτό, ίσως, εξηγεί την τοποθέτησή του στο τέλος του ποιήματος. Κατάλογος των συμμάχων των Τρώων υπάρχει και στην </a:t>
            </a:r>
            <a:r>
              <a:rPr lang="el-GR" i="1" dirty="0"/>
              <a:t>Ιλιάδα</a:t>
            </a:r>
            <a:r>
              <a:rPr lang="el-GR" dirty="0"/>
              <a:t> (2. 8</a:t>
            </a:r>
            <a:r>
              <a:rPr lang="en-US" dirty="0"/>
              <a:t>1</a:t>
            </a:r>
            <a:r>
              <a:rPr lang="el-GR" dirty="0"/>
              <a:t>.</a:t>
            </a:r>
            <a:r>
              <a:rPr lang="en-US" dirty="0"/>
              <a:t>ff.)</a:t>
            </a:r>
            <a:endParaRPr lang="el-GR" dirty="0"/>
          </a:p>
        </p:txBody>
      </p:sp>
    </p:spTree>
    <p:extLst>
      <p:ext uri="{BB962C8B-B14F-4D97-AF65-F5344CB8AC3E}">
        <p14:creationId xmlns:p14="http://schemas.microsoft.com/office/powerpoint/2010/main" val="2671781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2F63125-6791-4B46-BB0A-687EEACB54D8}"/>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96F7EF54-13B9-4704-B5F8-9A520B8F7135}"/>
              </a:ext>
            </a:extLst>
          </p:cNvPr>
          <p:cNvSpPr>
            <a:spLocks noGrp="1"/>
          </p:cNvSpPr>
          <p:nvPr>
            <p:ph idx="1"/>
          </p:nvPr>
        </p:nvSpPr>
        <p:spPr>
          <a:xfrm>
            <a:off x="2589212" y="1517715"/>
            <a:ext cx="8915400" cy="5165889"/>
          </a:xfrm>
        </p:spPr>
        <p:txBody>
          <a:bodyPr>
            <a:normAutofit/>
          </a:bodyPr>
          <a:lstStyle/>
          <a:p>
            <a:r>
              <a:rPr lang="el-GR" dirty="0"/>
              <a:t>Το έπος αυτό σε πέντε βιβλία έχει αποδοθεί στον Αρκτίνο της Μιλήτου.</a:t>
            </a:r>
          </a:p>
          <a:p>
            <a:r>
              <a:rPr lang="el-GR" dirty="0"/>
              <a:t>Μπορούμε να υποθέσουμε, στηριζόμενοι στα στοιχεία που μας παρέχει ο </a:t>
            </a:r>
            <a:r>
              <a:rPr lang="el-GR" dirty="0" err="1"/>
              <a:t>Πρόκλος</a:t>
            </a:r>
            <a:r>
              <a:rPr lang="el-GR" dirty="0"/>
              <a:t>, ότι το ποίημα αποτελούνταν από δύο μέρη, το καθένα από τα οποία πραγματευόταν τα ανδραγαθήματα ενός </a:t>
            </a:r>
            <a:r>
              <a:rPr lang="el-GR" dirty="0" err="1"/>
              <a:t>νεοαφιχθέντος</a:t>
            </a:r>
            <a:r>
              <a:rPr lang="el-GR" dirty="0"/>
              <a:t> συμμάχου των Τρώων: το πρώτο της </a:t>
            </a:r>
            <a:r>
              <a:rPr lang="el-GR" dirty="0" err="1"/>
              <a:t>Πενθεσίλειας</a:t>
            </a:r>
            <a:r>
              <a:rPr lang="el-GR" dirty="0"/>
              <a:t> της Αμαζόνας και το δεύτερο τον </a:t>
            </a:r>
            <a:r>
              <a:rPr lang="el-GR" dirty="0" err="1"/>
              <a:t>Μέμνονα</a:t>
            </a:r>
            <a:r>
              <a:rPr lang="el-GR" dirty="0"/>
              <a:t>, τον Αιθίοπα βασιλιά. Ο τελευταίος, ίσως, να έδωσε το όνομα στο έπος. Υπάρχουν στοιχεία για την ύπαρξη ενός έπους με τίτλο </a:t>
            </a:r>
            <a:r>
              <a:rPr lang="el-GR" i="1" dirty="0" err="1"/>
              <a:t>Αμαζονία</a:t>
            </a:r>
            <a:r>
              <a:rPr lang="el-GR" i="1" dirty="0"/>
              <a:t>, </a:t>
            </a:r>
            <a:r>
              <a:rPr lang="el-GR" dirty="0"/>
              <a:t>το οποίο μπορεί να είναι εναλλακτικό όνομα για την </a:t>
            </a:r>
            <a:r>
              <a:rPr lang="el-GR" i="1" dirty="0"/>
              <a:t>Αιθιοπίδα.</a:t>
            </a:r>
          </a:p>
          <a:p>
            <a:r>
              <a:rPr lang="el-GR" dirty="0"/>
              <a:t>Το ποίημα, όπως μας πληροφορεί ο </a:t>
            </a:r>
            <a:r>
              <a:rPr lang="el-GR" dirty="0" err="1"/>
              <a:t>Πρόκλος</a:t>
            </a:r>
            <a:r>
              <a:rPr lang="el-GR" dirty="0"/>
              <a:t>, ανοίγει με την άφιξη της </a:t>
            </a:r>
            <a:r>
              <a:rPr lang="el-GR" dirty="0" err="1"/>
              <a:t>Πενθεσίλειας</a:t>
            </a:r>
            <a:r>
              <a:rPr lang="el-GR" dirty="0"/>
              <a:t> στην Τροία για να πολεμήσει στο πλευρό των Τρώων. Ήταν η κόρη του Άρη, θεού του πολέμου που συνδέεται με τη Θράκη, και η ίδια είχε καταγωγή από τη Θράκη. Ο Απολλόδωρος (</a:t>
            </a:r>
            <a:r>
              <a:rPr lang="en-US" i="1" dirty="0"/>
              <a:t>Epit</a:t>
            </a:r>
            <a:r>
              <a:rPr lang="en-US" dirty="0"/>
              <a:t>. 5.1)</a:t>
            </a:r>
            <a:r>
              <a:rPr lang="el-GR" dirty="0"/>
              <a:t> αναγνωρίζει την </a:t>
            </a:r>
            <a:r>
              <a:rPr lang="el-GR" dirty="0" err="1"/>
              <a:t>Οτρήρα</a:t>
            </a:r>
            <a:r>
              <a:rPr lang="el-GR" dirty="0"/>
              <a:t> ως μητέρα της και ισχυρίζεται ότι κατά λάθος σκότωσε την </a:t>
            </a:r>
            <a:r>
              <a:rPr lang="el-GR" dirty="0" err="1"/>
              <a:t>Ιππολύτη</a:t>
            </a:r>
            <a:r>
              <a:rPr lang="el-GR" dirty="0"/>
              <a:t> και ήρθε στον Πρίαμο για να εξαγνιστεί.</a:t>
            </a:r>
          </a:p>
          <a:p>
            <a:r>
              <a:rPr lang="el-GR" dirty="0"/>
              <a:t>Η φιγούρα της γυναίκας, ως αρχηγού ενός γυναικείου στρατού, δεν ταιριάζει με τον ομηρικό κόσμο που θέλει τη γυναίκα να έχει περιορισμένους ρόλους.</a:t>
            </a:r>
          </a:p>
        </p:txBody>
      </p:sp>
    </p:spTree>
    <p:extLst>
      <p:ext uri="{BB962C8B-B14F-4D97-AF65-F5344CB8AC3E}">
        <p14:creationId xmlns:p14="http://schemas.microsoft.com/office/powerpoint/2010/main" val="2409624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F51C0E5-A137-47CE-8CFD-34779D19D725}"/>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6E66440A-D754-4B53-AA14-E11D05C2C0E2}"/>
              </a:ext>
            </a:extLst>
          </p:cNvPr>
          <p:cNvSpPr>
            <a:spLocks noGrp="1"/>
          </p:cNvSpPr>
          <p:nvPr>
            <p:ph idx="1"/>
          </p:nvPr>
        </p:nvSpPr>
        <p:spPr/>
        <p:txBody>
          <a:bodyPr/>
          <a:lstStyle/>
          <a:p>
            <a:r>
              <a:rPr lang="el-GR" dirty="0"/>
              <a:t>Ο </a:t>
            </a:r>
            <a:r>
              <a:rPr lang="el-GR" dirty="0" err="1"/>
              <a:t>Πρόκλος</a:t>
            </a:r>
            <a:r>
              <a:rPr lang="el-GR" dirty="0"/>
              <a:t> μας πληροφορεί ότι η </a:t>
            </a:r>
            <a:r>
              <a:rPr lang="el-GR" dirty="0" err="1"/>
              <a:t>Πενθεσίλεια</a:t>
            </a:r>
            <a:r>
              <a:rPr lang="el-GR" dirty="0"/>
              <a:t> απήλαυσε την παραδοσιακή </a:t>
            </a:r>
            <a:r>
              <a:rPr lang="el-GR" i="1" dirty="0"/>
              <a:t>αριστεία</a:t>
            </a:r>
            <a:r>
              <a:rPr lang="el-GR" dirty="0"/>
              <a:t> πριν σκοτωθεί από τον Αχιλλέα. Ο Απολλόδωρος (</a:t>
            </a:r>
            <a:r>
              <a:rPr lang="en-US" i="1" dirty="0"/>
              <a:t>Epit</a:t>
            </a:r>
            <a:r>
              <a:rPr lang="en-US" dirty="0"/>
              <a:t>. 5.1)</a:t>
            </a:r>
            <a:r>
              <a:rPr lang="el-GR" dirty="0"/>
              <a:t> αναφέρει τον </a:t>
            </a:r>
            <a:r>
              <a:rPr lang="el-GR" dirty="0" err="1"/>
              <a:t>Μαχάονα</a:t>
            </a:r>
            <a:r>
              <a:rPr lang="el-GR" dirty="0"/>
              <a:t>, γιό του Ασκληπιού, ως θύμα της, και αυτή η λεπτομέρεια ίσως προέρχεται από την </a:t>
            </a:r>
            <a:r>
              <a:rPr lang="el-GR" i="1" dirty="0"/>
              <a:t>Αιθιοπίδα</a:t>
            </a:r>
            <a:r>
              <a:rPr lang="el-GR" dirty="0"/>
              <a:t>. Οι Τρώες τη θάβουν και, έπειτα, ο Αχιλλέας σφάζει τον Θερσίτη επειδή τον πρόσβαλε ότι τάχα έτρεφε ερωτικά συναισθήματα για την </a:t>
            </a:r>
            <a:r>
              <a:rPr lang="el-GR" dirty="0" err="1"/>
              <a:t>Πενθεσίλεια</a:t>
            </a:r>
            <a:r>
              <a:rPr lang="el-GR" dirty="0"/>
              <a:t>. Δεν είμαστε σίγουροι κατά πόσο υπήρχε αυτή η λεπτομέρεια στο πρωτότυπο. Πάντως, ο </a:t>
            </a:r>
            <a:r>
              <a:rPr lang="el-GR" dirty="0" err="1" smtClean="0"/>
              <a:t>Κόιντος</a:t>
            </a:r>
            <a:r>
              <a:rPr lang="el-GR" dirty="0" smtClean="0"/>
              <a:t> Σμυρναίος  </a:t>
            </a:r>
            <a:r>
              <a:rPr lang="el-GR" dirty="0"/>
              <a:t>στα </a:t>
            </a:r>
            <a:r>
              <a:rPr lang="el-GR" i="1" dirty="0" err="1" smtClean="0"/>
              <a:t>Μεθ</a:t>
            </a:r>
            <a:r>
              <a:rPr lang="el-GR" i="1" dirty="0"/>
              <a:t>’ </a:t>
            </a:r>
            <a:r>
              <a:rPr lang="el-GR" i="1" dirty="0" err="1" smtClean="0"/>
              <a:t>Όμηρον</a:t>
            </a:r>
            <a:r>
              <a:rPr lang="el-GR" i="1" dirty="0" smtClean="0"/>
              <a:t> </a:t>
            </a:r>
            <a:r>
              <a:rPr lang="el-GR" dirty="0"/>
              <a:t>(1. 718</a:t>
            </a:r>
            <a:r>
              <a:rPr lang="en-US" dirty="0"/>
              <a:t>ff.)</a:t>
            </a:r>
            <a:r>
              <a:rPr lang="el-GR" dirty="0"/>
              <a:t> παρουσιάζει τον Αχιλλέα να αισθάνεται λύπη και αγάπη για τη σκοτωμένη Αμαζόνα και, έπειτα, σκοτώνει τον προσβλητικό Θερσίτη πάνω από το πτώμα της. </a:t>
            </a:r>
            <a:r>
              <a:rPr lang="el-GR" dirty="0">
                <a:sym typeface="Wingdings" panose="05000000000000000000" pitchFamily="2" charset="2"/>
              </a:rPr>
              <a:t> το ρομαντικό συναίσθημα είναι μη ομηρικό.</a:t>
            </a:r>
            <a:endParaRPr lang="el-GR" dirty="0"/>
          </a:p>
        </p:txBody>
      </p:sp>
    </p:spTree>
    <p:extLst>
      <p:ext uri="{BB962C8B-B14F-4D97-AF65-F5344CB8AC3E}">
        <p14:creationId xmlns:p14="http://schemas.microsoft.com/office/powerpoint/2010/main" val="963799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C1D31322-734C-41B1-BC2C-84FD3CBCCE21}"/>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7D12F0FF-0E7D-47EB-91E3-8A261D988316}"/>
              </a:ext>
            </a:extLst>
          </p:cNvPr>
          <p:cNvSpPr>
            <a:spLocks noGrp="1"/>
          </p:cNvSpPr>
          <p:nvPr>
            <p:ph idx="1"/>
          </p:nvPr>
        </p:nvSpPr>
        <p:spPr/>
        <p:txBody>
          <a:bodyPr/>
          <a:lstStyle/>
          <a:p>
            <a:r>
              <a:rPr lang="el-GR" dirty="0"/>
              <a:t>Η μισητή φιγούρα του Θερσίτη (γιού του </a:t>
            </a:r>
            <a:r>
              <a:rPr lang="el-GR" dirty="0" err="1"/>
              <a:t>Οινεά</a:t>
            </a:r>
            <a:r>
              <a:rPr lang="el-GR" dirty="0"/>
              <a:t>) εντοπίζεται και στον Όμηρο (</a:t>
            </a:r>
            <a:r>
              <a:rPr lang="el-GR" i="1" dirty="0" err="1"/>
              <a:t>Ιλ</a:t>
            </a:r>
            <a:r>
              <a:rPr lang="el-GR" i="1" dirty="0"/>
              <a:t>. </a:t>
            </a:r>
            <a:r>
              <a:rPr lang="el-GR" dirty="0"/>
              <a:t>2.212</a:t>
            </a:r>
            <a:r>
              <a:rPr lang="en-US" dirty="0"/>
              <a:t>ff.)</a:t>
            </a:r>
            <a:r>
              <a:rPr lang="el-GR" dirty="0"/>
              <a:t>.</a:t>
            </a:r>
            <a:r>
              <a:rPr lang="en-US" dirty="0"/>
              <a:t> </a:t>
            </a:r>
            <a:r>
              <a:rPr lang="el-GR" dirty="0"/>
              <a:t>Όμως, σύμφωνα με τον </a:t>
            </a:r>
            <a:r>
              <a:rPr lang="el-GR" dirty="0" err="1"/>
              <a:t>Πρόκλο</a:t>
            </a:r>
            <a:r>
              <a:rPr lang="el-GR" dirty="0"/>
              <a:t>, οι συνέπειες του θανάτου του διαφέρουν από αυτές της </a:t>
            </a:r>
            <a:r>
              <a:rPr lang="el-GR" i="1" dirty="0" err="1"/>
              <a:t>Ιλιάδας</a:t>
            </a:r>
            <a:r>
              <a:rPr lang="el-GR" i="1" dirty="0"/>
              <a:t>:</a:t>
            </a:r>
            <a:r>
              <a:rPr lang="el-GR" dirty="0"/>
              <a:t> στην </a:t>
            </a:r>
            <a:r>
              <a:rPr lang="el-GR" i="1" dirty="0"/>
              <a:t>Αιθιοπίδα</a:t>
            </a:r>
            <a:r>
              <a:rPr lang="el-GR" dirty="0"/>
              <a:t> ξέσπασε φιλονικία ανάμεσα στους Έλληνες ενώ στην </a:t>
            </a:r>
            <a:r>
              <a:rPr lang="el-GR" i="1" dirty="0"/>
              <a:t>Ιλιάδα</a:t>
            </a:r>
            <a:r>
              <a:rPr lang="el-GR" dirty="0"/>
              <a:t> όλοι ευχαριστήθηκαν με το θάνατό του.</a:t>
            </a:r>
          </a:p>
          <a:p>
            <a:r>
              <a:rPr lang="el-GR" dirty="0"/>
              <a:t>Ο </a:t>
            </a:r>
            <a:r>
              <a:rPr lang="el-GR" dirty="0" err="1"/>
              <a:t>Κόιντος</a:t>
            </a:r>
            <a:r>
              <a:rPr lang="en-US" dirty="0"/>
              <a:t> </a:t>
            </a:r>
            <a:r>
              <a:rPr lang="el-GR" dirty="0"/>
              <a:t>από την Σμύρνη αναφέρει ότι ο Διομήδης (</a:t>
            </a:r>
            <a:r>
              <a:rPr lang="el-GR" dirty="0" err="1"/>
              <a:t>εγγονός</a:t>
            </a:r>
            <a:r>
              <a:rPr lang="el-GR" dirty="0"/>
              <a:t> του Οινέα) ήταν συγγενής του Θερσίτη και οργίστηκε με το θάνατο του τελευταίου.</a:t>
            </a:r>
          </a:p>
          <a:p>
            <a:r>
              <a:rPr lang="el-GR" dirty="0"/>
              <a:t>Μη ομηρική παρουσίαση του Θερσίτη.</a:t>
            </a:r>
          </a:p>
        </p:txBody>
      </p:sp>
    </p:spTree>
    <p:extLst>
      <p:ext uri="{BB962C8B-B14F-4D97-AF65-F5344CB8AC3E}">
        <p14:creationId xmlns:p14="http://schemas.microsoft.com/office/powerpoint/2010/main" val="2781977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61F5FDA-0D14-48C7-88BA-58D3378B0478}"/>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40D59855-C757-4BE4-B463-1E6548D99023}"/>
              </a:ext>
            </a:extLst>
          </p:cNvPr>
          <p:cNvSpPr>
            <a:spLocks noGrp="1"/>
          </p:cNvSpPr>
          <p:nvPr>
            <p:ph idx="1"/>
          </p:nvPr>
        </p:nvSpPr>
        <p:spPr/>
        <p:txBody>
          <a:bodyPr/>
          <a:lstStyle/>
          <a:p>
            <a:r>
              <a:rPr lang="el-GR" dirty="0"/>
              <a:t>Ο Αχιλλέας (ο </a:t>
            </a:r>
            <a:r>
              <a:rPr lang="el-GR" dirty="0" err="1"/>
              <a:t>Πρόκλος</a:t>
            </a:r>
            <a:r>
              <a:rPr lang="el-GR" dirty="0"/>
              <a:t> συνεχίζει) έπλευσε για τη Λέσβο προκείμενου να θυσιάσει στον Απόλλωνα, την Αρτέμιδα και τη </a:t>
            </a:r>
            <a:r>
              <a:rPr lang="el-GR" dirty="0" err="1"/>
              <a:t>Λητώ</a:t>
            </a:r>
            <a:r>
              <a:rPr lang="el-GR" dirty="0"/>
              <a:t> και, ως εκ τούτου, να εξαγνιστεί στα χέρια του Οδυσσέα, επειδή είχε μολυνθεί από το φόνο που είχε διαπράξει. Το μοτίβο του εξαγνισμού δεν συνηθίζεται στα ομηρικά έπη. </a:t>
            </a:r>
          </a:p>
          <a:p>
            <a:r>
              <a:rPr lang="el-GR" dirty="0"/>
              <a:t>Πρόκειται για τη μοναδική μαρτυρία του Απόλλωνα και της Αρτέμιδος ως δέκτες θυσιών στο πλαίσιο εξαγνισμού. Ίσως, ο ποιητής της </a:t>
            </a:r>
            <a:r>
              <a:rPr lang="el-GR" i="1" dirty="0"/>
              <a:t>Αιθιοπίδας</a:t>
            </a:r>
            <a:r>
              <a:rPr lang="el-GR" dirty="0"/>
              <a:t> γνώριζε τη λατρεία των θεοτήτων αυτών στη Λέσβο.</a:t>
            </a:r>
          </a:p>
        </p:txBody>
      </p:sp>
    </p:spTree>
    <p:extLst>
      <p:ext uri="{BB962C8B-B14F-4D97-AF65-F5344CB8AC3E}">
        <p14:creationId xmlns:p14="http://schemas.microsoft.com/office/powerpoint/2010/main" val="3806235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CB68135A-B02F-41B5-A65B-5A9499CA9DF1}"/>
              </a:ext>
            </a:extLst>
          </p:cNvPr>
          <p:cNvSpPr>
            <a:spLocks noGrp="1"/>
          </p:cNvSpPr>
          <p:nvPr>
            <p:ph type="title"/>
          </p:nvPr>
        </p:nvSpPr>
        <p:spPr/>
        <p:txBody>
          <a:bodyPr/>
          <a:lstStyle/>
          <a:p>
            <a:r>
              <a:rPr lang="el-GR" dirty="0" err="1"/>
              <a:t>Αιθιοπίς</a:t>
            </a:r>
            <a:endParaRPr lang="el-GR" dirty="0"/>
          </a:p>
        </p:txBody>
      </p:sp>
      <p:sp>
        <p:nvSpPr>
          <p:cNvPr id="3" name="Θέση περιεχομένου 2">
            <a:extLst>
              <a:ext uri="{FF2B5EF4-FFF2-40B4-BE49-F238E27FC236}">
                <a16:creationId xmlns="" xmlns:a16="http://schemas.microsoft.com/office/drawing/2014/main" id="{CDDE7CAA-ADA4-491C-94E8-EFD6AB17949D}"/>
              </a:ext>
            </a:extLst>
          </p:cNvPr>
          <p:cNvSpPr>
            <a:spLocks noGrp="1"/>
          </p:cNvSpPr>
          <p:nvPr>
            <p:ph idx="1"/>
          </p:nvPr>
        </p:nvSpPr>
        <p:spPr/>
        <p:txBody>
          <a:bodyPr/>
          <a:lstStyle/>
          <a:p>
            <a:r>
              <a:rPr lang="el-GR" dirty="0"/>
              <a:t>Το δεύτερο σημαντικό επεισόδιο ξεκινά με την άφιξη του </a:t>
            </a:r>
            <a:r>
              <a:rPr lang="el-GR" dirty="0" err="1"/>
              <a:t>Μέμνονα</a:t>
            </a:r>
            <a:r>
              <a:rPr lang="el-GR" dirty="0"/>
              <a:t>, ο οποίος, σύμφωνα με τον </a:t>
            </a:r>
            <a:r>
              <a:rPr lang="el-GR" dirty="0" err="1"/>
              <a:t>Πρόκλο</a:t>
            </a:r>
            <a:r>
              <a:rPr lang="el-GR" dirty="0"/>
              <a:t>, ήταν γιός της Ηούς. Ο Απολλόδωρος (</a:t>
            </a:r>
            <a:r>
              <a:rPr lang="en-US" i="1" dirty="0"/>
              <a:t>Epit. </a:t>
            </a:r>
            <a:r>
              <a:rPr lang="en-US" dirty="0"/>
              <a:t>5.3)</a:t>
            </a:r>
            <a:r>
              <a:rPr lang="el-GR" dirty="0"/>
              <a:t> συμπληρώνει τον πατέρα του, </a:t>
            </a:r>
            <a:r>
              <a:rPr lang="el-GR" dirty="0" err="1"/>
              <a:t>Τιθωνό</a:t>
            </a:r>
            <a:r>
              <a:rPr lang="el-GR" dirty="0"/>
              <a:t>. Ο Όμηρος αναφέρει ότι η Ηώς απήγαγε και παντρεύτηκε τον θνητό Τρώα </a:t>
            </a:r>
            <a:r>
              <a:rPr lang="el-GR" dirty="0" err="1"/>
              <a:t>Τιθωνό</a:t>
            </a:r>
            <a:r>
              <a:rPr lang="el-GR" dirty="0"/>
              <a:t>, αλλά αποσιωπά τη γνωστή ιστορία ότι απέσπασε αθανασία για τον σύζυγό της, ξεχνώντας όμως, να εξασφαλίσει την αιώνια νεότητα.</a:t>
            </a:r>
          </a:p>
          <a:p>
            <a:r>
              <a:rPr lang="el-GR" dirty="0"/>
              <a:t>Η ιδέα της αποκτημένης αθανασίας δεν συνάδει με τα ομηρικά έπη.</a:t>
            </a:r>
          </a:p>
          <a:p>
            <a:r>
              <a:rPr lang="el-GR" dirty="0"/>
              <a:t>Ο </a:t>
            </a:r>
            <a:r>
              <a:rPr lang="el-GR" dirty="0" err="1"/>
              <a:t>Μέμνονας</a:t>
            </a:r>
            <a:r>
              <a:rPr lang="el-GR" dirty="0"/>
              <a:t>, κατά τον </a:t>
            </a:r>
            <a:r>
              <a:rPr lang="el-GR" dirty="0" err="1"/>
              <a:t>Πρόκλο</a:t>
            </a:r>
            <a:r>
              <a:rPr lang="el-GR" dirty="0"/>
              <a:t>, εμφανίζεται φορώντας ασπίδα κατασκευασμένη από τον Ήφαιστο. Έτσι, είναι ο κατάλληλος αντίπαλος του Αχιλλέα, ο οποίος φορά ασπίδα </a:t>
            </a:r>
            <a:r>
              <a:rPr lang="el-GR" dirty="0" err="1"/>
              <a:t>σφυρηλατημένη</a:t>
            </a:r>
            <a:r>
              <a:rPr lang="el-GR" dirty="0"/>
              <a:t> από τον θεό (</a:t>
            </a:r>
            <a:r>
              <a:rPr lang="el-GR" i="1" dirty="0" err="1"/>
              <a:t>Ιλ</a:t>
            </a:r>
            <a:r>
              <a:rPr lang="el-GR" dirty="0"/>
              <a:t>. 8.383</a:t>
            </a:r>
            <a:r>
              <a:rPr lang="en-US" dirty="0"/>
              <a:t>ff.).</a:t>
            </a:r>
            <a:endParaRPr lang="el-GR" dirty="0"/>
          </a:p>
        </p:txBody>
      </p:sp>
    </p:spTree>
    <p:extLst>
      <p:ext uri="{BB962C8B-B14F-4D97-AF65-F5344CB8AC3E}">
        <p14:creationId xmlns:p14="http://schemas.microsoft.com/office/powerpoint/2010/main" val="2109838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C253EBF-336A-4FB0-9008-E7C0940B7840}"/>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DD27B90C-C754-4C46-A76C-E678B9B2EEA5}"/>
              </a:ext>
            </a:extLst>
          </p:cNvPr>
          <p:cNvSpPr>
            <a:spLocks noGrp="1"/>
          </p:cNvSpPr>
          <p:nvPr>
            <p:ph idx="1"/>
          </p:nvPr>
        </p:nvSpPr>
        <p:spPr/>
        <p:txBody>
          <a:bodyPr/>
          <a:lstStyle/>
          <a:p>
            <a:r>
              <a:rPr lang="el-GR" dirty="0"/>
              <a:t>Ακολούθως, (συνεχίζει ο </a:t>
            </a:r>
            <a:r>
              <a:rPr lang="el-GR" dirty="0" err="1"/>
              <a:t>Πρόκλος</a:t>
            </a:r>
            <a:r>
              <a:rPr lang="el-GR" dirty="0"/>
              <a:t>) η Θέτιδα δίνει στο γιό της πληροφορίες για τα μελλοντικά γεγονότα που αφορούν τον </a:t>
            </a:r>
            <a:r>
              <a:rPr lang="el-GR" dirty="0" err="1"/>
              <a:t>Μέμνονα</a:t>
            </a:r>
            <a:r>
              <a:rPr lang="el-GR" dirty="0"/>
              <a:t>. Παρόμοια, στην </a:t>
            </a:r>
            <a:r>
              <a:rPr lang="el-GR" i="1" dirty="0"/>
              <a:t>Ιλιάδα</a:t>
            </a:r>
            <a:r>
              <a:rPr lang="el-GR" dirty="0"/>
              <a:t> δίνει προφητείες στον Αχιλλέα σχετικά με τη μοίρα του. Στην περίληψη του </a:t>
            </a:r>
            <a:r>
              <a:rPr lang="el-GR" dirty="0" err="1"/>
              <a:t>Πρόκλου</a:t>
            </a:r>
            <a:r>
              <a:rPr lang="el-GR" dirty="0"/>
              <a:t>, ο θάνατος του Αχιλλέα ακολουθεί πολύ γρήγορα το θάνατο του </a:t>
            </a:r>
            <a:r>
              <a:rPr lang="el-GR" dirty="0" err="1"/>
              <a:t>Μέμνονα</a:t>
            </a:r>
            <a:r>
              <a:rPr lang="el-GR" dirty="0"/>
              <a:t>.</a:t>
            </a:r>
          </a:p>
          <a:p>
            <a:r>
              <a:rPr lang="el-GR" dirty="0"/>
              <a:t>Στη μάχη ο </a:t>
            </a:r>
            <a:r>
              <a:rPr lang="el-GR" dirty="0" err="1"/>
              <a:t>Μέμνονας</a:t>
            </a:r>
            <a:r>
              <a:rPr lang="el-GR" dirty="0"/>
              <a:t> σκοτώνει τον </a:t>
            </a:r>
            <a:r>
              <a:rPr lang="el-GR" dirty="0" err="1"/>
              <a:t>Αντίλοχο</a:t>
            </a:r>
            <a:r>
              <a:rPr lang="el-GR" dirty="0"/>
              <a:t>. Από τον Πίνδαρο (</a:t>
            </a:r>
            <a:r>
              <a:rPr lang="el-GR" i="1" dirty="0" err="1"/>
              <a:t>Πυθ</a:t>
            </a:r>
            <a:r>
              <a:rPr lang="el-GR" dirty="0"/>
              <a:t>. 6.28</a:t>
            </a:r>
            <a:r>
              <a:rPr lang="en-US" dirty="0"/>
              <a:t>ff.)</a:t>
            </a:r>
            <a:r>
              <a:rPr lang="el-GR" dirty="0"/>
              <a:t> πληροφορούμαστε ότι ο </a:t>
            </a:r>
            <a:r>
              <a:rPr lang="el-GR" dirty="0" err="1"/>
              <a:t>Αντίλοχος</a:t>
            </a:r>
            <a:r>
              <a:rPr lang="el-GR" dirty="0"/>
              <a:t> σκοτώθηκε προκειμένου να σώσει τον πατέρα του, </a:t>
            </a:r>
            <a:r>
              <a:rPr lang="el-GR" dirty="0" err="1"/>
              <a:t>Νέστορα</a:t>
            </a:r>
            <a:r>
              <a:rPr lang="el-GR" dirty="0"/>
              <a:t> από τον Αιθίοπα βασιλιά. </a:t>
            </a:r>
          </a:p>
          <a:p>
            <a:r>
              <a:rPr lang="el-GR" dirty="0"/>
              <a:t>Στη συνέχεια της περίληψης γίνεται αναφορά στη σφαγή του </a:t>
            </a:r>
            <a:r>
              <a:rPr lang="el-GR" dirty="0" err="1"/>
              <a:t>Μέμνονα</a:t>
            </a:r>
            <a:r>
              <a:rPr lang="el-GR" dirty="0"/>
              <a:t> από τον Αχιλλέα ως εκδίκηση για το θάνατο του </a:t>
            </a:r>
            <a:r>
              <a:rPr lang="el-GR" dirty="0" err="1"/>
              <a:t>Αντίλοχου</a:t>
            </a:r>
            <a:r>
              <a:rPr lang="el-GR" dirty="0"/>
              <a:t>. Έπειτα, η Ηώς ζητά και δέχεται από τον Δία την αθανασία για το γιό της.</a:t>
            </a:r>
          </a:p>
        </p:txBody>
      </p:sp>
    </p:spTree>
    <p:extLst>
      <p:ext uri="{BB962C8B-B14F-4D97-AF65-F5344CB8AC3E}">
        <p14:creationId xmlns:p14="http://schemas.microsoft.com/office/powerpoint/2010/main" val="3696739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3C46824-AAD5-472D-BC94-CBEB7B3329E7}"/>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879B5393-9A56-493E-B67E-246B0FF7EE44}"/>
              </a:ext>
            </a:extLst>
          </p:cNvPr>
          <p:cNvSpPr>
            <a:spLocks noGrp="1"/>
          </p:cNvSpPr>
          <p:nvPr>
            <p:ph idx="1"/>
          </p:nvPr>
        </p:nvSpPr>
        <p:spPr/>
        <p:txBody>
          <a:bodyPr>
            <a:normAutofit lnSpcReduction="10000"/>
          </a:bodyPr>
          <a:lstStyle/>
          <a:p>
            <a:r>
              <a:rPr lang="el-GR" dirty="0"/>
              <a:t>Τέχνη: αρκετά αγγεία απεικονίζουν τη λεγόμενη </a:t>
            </a:r>
            <a:r>
              <a:rPr lang="el-GR" i="1" dirty="0"/>
              <a:t>Ψυχοστασία</a:t>
            </a:r>
            <a:r>
              <a:rPr lang="el-GR" dirty="0"/>
              <a:t> (</a:t>
            </a:r>
            <a:r>
              <a:rPr lang="en-US" i="1" dirty="0"/>
              <a:t>Psyhostasia</a:t>
            </a:r>
            <a:r>
              <a:rPr lang="en-US" dirty="0"/>
              <a:t>)</a:t>
            </a:r>
          </a:p>
          <a:p>
            <a:r>
              <a:rPr lang="el-GR" dirty="0"/>
              <a:t>Οι ψυχές του Αχιλλέα και του </a:t>
            </a:r>
            <a:r>
              <a:rPr lang="el-GR" dirty="0" err="1"/>
              <a:t>Μέμνονα</a:t>
            </a:r>
            <a:r>
              <a:rPr lang="el-GR" dirty="0"/>
              <a:t> κρέμονται από μια ζυγαριά που ζυγίζεται από τον Δία, ενώ η Θέτιδα και η Ηώς που είναι παρούσες παρακαλούν τον Δία να σώσει, η καθεμία, τον γιό της. </a:t>
            </a:r>
          </a:p>
          <a:p>
            <a:r>
              <a:rPr lang="el-GR" dirty="0"/>
              <a:t>Σε απόσπασμά του ο Αισχύλος σκιαγραφεί μια παρόμοια σκηνή.</a:t>
            </a:r>
          </a:p>
          <a:p>
            <a:r>
              <a:rPr lang="el-GR" dirty="0"/>
              <a:t>Ίσως, αυτή η σκηνή να αντικατοπτρίζει συμβάν στην </a:t>
            </a:r>
            <a:r>
              <a:rPr lang="el-GR" i="1" dirty="0"/>
              <a:t>Αιθιοπίδα</a:t>
            </a:r>
            <a:r>
              <a:rPr lang="el-GR" dirty="0"/>
              <a:t> το οποίο άντλησαν οι παραπάνω πηγές. Ωστόσο, δεν είναι απαραίτητο να υπάρχει μια τέτοια σκηνή. Πρέπει να είμαστε επιφυλακτικοί απέναντι στην τέχνη ως πηγή για την αποκατάσταση χαμένων επικών έργων.</a:t>
            </a:r>
          </a:p>
          <a:p>
            <a:r>
              <a:rPr lang="el-GR" dirty="0"/>
              <a:t>Παράδειγμα: άλλα αγγεία απεικονίζουν τον Αχιλλέα και τον </a:t>
            </a:r>
            <a:r>
              <a:rPr lang="el-GR" dirty="0" err="1"/>
              <a:t>Μέμνονα</a:t>
            </a:r>
            <a:r>
              <a:rPr lang="el-GR" dirty="0"/>
              <a:t> στη μάχη οι οποίοι υποστηρίζονται από την παρουσία των </a:t>
            </a:r>
            <a:r>
              <a:rPr lang="el-GR" dirty="0" err="1"/>
              <a:t>μητερών</a:t>
            </a:r>
            <a:r>
              <a:rPr lang="el-GR" dirty="0"/>
              <a:t> τους. Στο έπος είναι δύσκολο να συνδυαστεί η μάχη των ανδρών με τις μητέρες τους.</a:t>
            </a:r>
          </a:p>
        </p:txBody>
      </p:sp>
    </p:spTree>
    <p:extLst>
      <p:ext uri="{BB962C8B-B14F-4D97-AF65-F5344CB8AC3E}">
        <p14:creationId xmlns:p14="http://schemas.microsoft.com/office/powerpoint/2010/main" val="3051333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E5EF3F7-85C2-445B-82DD-0714B57B26D9}"/>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3B92A2A8-050B-49FE-88FB-59C50B627399}"/>
              </a:ext>
            </a:extLst>
          </p:cNvPr>
          <p:cNvSpPr>
            <a:spLocks noGrp="1"/>
          </p:cNvSpPr>
          <p:nvPr>
            <p:ph idx="1"/>
          </p:nvPr>
        </p:nvSpPr>
        <p:spPr>
          <a:xfrm>
            <a:off x="2589212" y="2133599"/>
            <a:ext cx="8915400" cy="4352041"/>
          </a:xfrm>
        </p:spPr>
        <p:txBody>
          <a:bodyPr>
            <a:normAutofit fontScale="92500" lnSpcReduction="10000"/>
          </a:bodyPr>
          <a:lstStyle/>
          <a:p>
            <a:r>
              <a:rPr lang="el-GR" dirty="0"/>
              <a:t>Πολλές αντιθέσεις με τα Ομηρικά έπη. Τα </a:t>
            </a:r>
            <a:r>
              <a:rPr lang="el-GR" i="1" dirty="0"/>
              <a:t>Κύπρια</a:t>
            </a:r>
            <a:r>
              <a:rPr lang="el-GR" dirty="0"/>
              <a:t> χρησιμοποιούν περισσότερο τις προφητείες, </a:t>
            </a:r>
            <a:r>
              <a:rPr lang="en-US" i="1" dirty="0" smtClean="0"/>
              <a:t>f</a:t>
            </a:r>
            <a:r>
              <a:rPr lang="fr-FR" i="1" dirty="0" smtClean="0"/>
              <a:t>o</a:t>
            </a:r>
            <a:r>
              <a:rPr lang="en-US" i="1" dirty="0" err="1" smtClean="0"/>
              <a:t>lk</a:t>
            </a:r>
            <a:r>
              <a:rPr lang="en-US" i="1" dirty="0" smtClean="0"/>
              <a:t>-tale </a:t>
            </a:r>
            <a:r>
              <a:rPr lang="en-US" i="1" dirty="0"/>
              <a:t>motif</a:t>
            </a:r>
            <a:r>
              <a:rPr lang="en-US" dirty="0"/>
              <a:t>.</a:t>
            </a:r>
          </a:p>
          <a:p>
            <a:r>
              <a:rPr lang="el-GR" dirty="0"/>
              <a:t>Στο α’ απόσπασμα (</a:t>
            </a:r>
            <a:r>
              <a:rPr lang="en-US" dirty="0"/>
              <a:t>F1) </a:t>
            </a:r>
            <a:r>
              <a:rPr lang="it-IT" dirty="0"/>
              <a:t>o </a:t>
            </a:r>
            <a:r>
              <a:rPr lang="el-GR" dirty="0"/>
              <a:t>πόλεμος ήταν απόφαση του Δία (</a:t>
            </a:r>
            <a:r>
              <a:rPr lang="el-GR" i="1" dirty="0"/>
              <a:t>βουλή Διός</a:t>
            </a:r>
            <a:r>
              <a:rPr lang="el-GR" dirty="0"/>
              <a:t>) για να ελαφρύνει τη γη από τον υπερπληθυσμό. Δεν είναι σίγουρο αν είναι οι πρώτοι στίχοι του ποιήματος, αλλά σίγουρα είναι από τους αρχικούς.</a:t>
            </a:r>
          </a:p>
          <a:p>
            <a:r>
              <a:rPr lang="el-GR" i="1" dirty="0"/>
              <a:t>Διός βουλή </a:t>
            </a:r>
            <a:r>
              <a:rPr lang="el-GR" dirty="0"/>
              <a:t>απαντάται και στην </a:t>
            </a:r>
            <a:r>
              <a:rPr lang="el-GR" i="1" dirty="0"/>
              <a:t>Ιλιάδα</a:t>
            </a:r>
            <a:r>
              <a:rPr lang="el-GR" dirty="0"/>
              <a:t> (Α, 5, Ι. 1-15). Διαφορετικό περιεχόμενο.</a:t>
            </a:r>
          </a:p>
          <a:p>
            <a:r>
              <a:rPr lang="el-GR" dirty="0"/>
              <a:t>Η πηγή για το </a:t>
            </a:r>
            <a:r>
              <a:rPr lang="en-US" dirty="0"/>
              <a:t>F1</a:t>
            </a:r>
            <a:r>
              <a:rPr lang="it-IT" dirty="0"/>
              <a:t> </a:t>
            </a:r>
            <a:r>
              <a:rPr lang="el-GR" dirty="0"/>
              <a:t>είναι ένα σχόλιο της </a:t>
            </a:r>
            <a:r>
              <a:rPr lang="el-GR" i="1" dirty="0" err="1"/>
              <a:t>Ιλιάδας</a:t>
            </a:r>
            <a:r>
              <a:rPr lang="el-GR" dirty="0"/>
              <a:t>, όπου ο σχολιαστής αναφέρει το μύθο κατά τον οποίο η γη </a:t>
            </a:r>
            <a:r>
              <a:rPr lang="el-GR" dirty="0" err="1"/>
              <a:t>βαρύνεται</a:t>
            </a:r>
            <a:r>
              <a:rPr lang="el-GR" dirty="0"/>
              <a:t> από τον υπερπληθυσμό και από την ασέβεια του κόσμου. Ο Δίας, θέλοντας να την απαλλάξει από το βάρος, πρώτα προκαλεί τον Θηβαϊκό πόλεμο, και έπειτα με τη συμβουλή του Μώμου, τον Τρωικό παντρεύοντας την Θέτιδα με έναν θνητό, η οποία θα γεννήσει την Ελένη, την αιτία του Τρωικού πολέμου. </a:t>
            </a:r>
          </a:p>
          <a:p>
            <a:r>
              <a:rPr lang="el-GR" dirty="0"/>
              <a:t>Ο σχολιαστής υποστηρίζει ότι η ιστορία απαντάται και στα </a:t>
            </a:r>
            <a:r>
              <a:rPr lang="el-GR" i="1" dirty="0"/>
              <a:t>Κύπρια </a:t>
            </a:r>
            <a:r>
              <a:rPr lang="el-GR" dirty="0"/>
              <a:t>και παραθέτει το απόσπασμα. Ωστόσο, ο μύθος του σχολιαστή δεν είναι συμβατός με το απόσπασμα, και ίσως είχε μια διαφορετική πηγή για τα </a:t>
            </a:r>
            <a:r>
              <a:rPr lang="el-GR" i="1" dirty="0"/>
              <a:t>Κύπρια</a:t>
            </a:r>
            <a:r>
              <a:rPr lang="el-GR" dirty="0"/>
              <a:t>. </a:t>
            </a:r>
          </a:p>
        </p:txBody>
      </p:sp>
    </p:spTree>
    <p:extLst>
      <p:ext uri="{BB962C8B-B14F-4D97-AF65-F5344CB8AC3E}">
        <p14:creationId xmlns:p14="http://schemas.microsoft.com/office/powerpoint/2010/main" val="12500837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4BFB893-9281-40E6-BC70-B73C5FFE95A5}"/>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456346A6-DBF4-4642-A6F2-EC1464A04EE9}"/>
              </a:ext>
            </a:extLst>
          </p:cNvPr>
          <p:cNvSpPr>
            <a:spLocks noGrp="1"/>
          </p:cNvSpPr>
          <p:nvPr>
            <p:ph idx="1"/>
          </p:nvPr>
        </p:nvSpPr>
        <p:spPr/>
        <p:txBody>
          <a:bodyPr/>
          <a:lstStyle/>
          <a:p>
            <a:r>
              <a:rPr lang="el-GR" dirty="0"/>
              <a:t>Συνεχίζοντας στην περίληψη του </a:t>
            </a:r>
            <a:r>
              <a:rPr lang="el-GR" dirty="0" err="1"/>
              <a:t>Πρόκλου</a:t>
            </a:r>
            <a:r>
              <a:rPr lang="el-GR" dirty="0"/>
              <a:t>, ο Αχιλλέας, αφού σκότωσε τον </a:t>
            </a:r>
            <a:r>
              <a:rPr lang="el-GR" dirty="0" err="1"/>
              <a:t>Μέμνονα</a:t>
            </a:r>
            <a:r>
              <a:rPr lang="el-GR" dirty="0"/>
              <a:t>, κατευθύνθηκε προς τους Τρώες και όταν εκείνοι έφευγαν έξω από τα τείχη, ο ίδιος σκοτώθηκε από τον Πάρη και τον Απόλλωνα. Η τοποθεσία του θανάτου του στη </a:t>
            </a:r>
            <a:r>
              <a:rPr lang="el-GR" dirty="0" smtClean="0"/>
              <a:t>Σκαιές Πύλες </a:t>
            </a:r>
            <a:r>
              <a:rPr lang="el-GR" dirty="0"/>
              <a:t>δίνεται αργότερα από τον Απολλόδωρο (</a:t>
            </a:r>
            <a:r>
              <a:rPr lang="en-US" i="1" dirty="0"/>
              <a:t>Epit</a:t>
            </a:r>
            <a:r>
              <a:rPr lang="en-US" dirty="0"/>
              <a:t>. 5.3). </a:t>
            </a:r>
            <a:r>
              <a:rPr lang="el-GR" dirty="0"/>
              <a:t>Ο Απολλόδωρος τονίζει ότι ο Αχιλλέας πέθανε από πληγή στην πτέρνα. Αυτή η λεπτομέρεια θέτει το ερώτημα αν ο ποιητής την αντλεί από την </a:t>
            </a:r>
            <a:r>
              <a:rPr lang="el-GR" i="1" dirty="0"/>
              <a:t>Αιθιοπίδα.</a:t>
            </a:r>
          </a:p>
          <a:p>
            <a:r>
              <a:rPr lang="el-GR" dirty="0"/>
              <a:t>Το άτρωτο σωματικό μέρος αποτελεί ένα ακόμη </a:t>
            </a:r>
            <a:r>
              <a:rPr lang="en-US" i="1" dirty="0"/>
              <a:t>folk-lore</a:t>
            </a:r>
            <a:r>
              <a:rPr lang="en-US" dirty="0"/>
              <a:t> </a:t>
            </a:r>
            <a:r>
              <a:rPr lang="el-GR" dirty="0"/>
              <a:t>στοιχείο το οποίο ο Όμηρος αποφεύγει. Ο Αχιλλέας του Ομήρου είναι ικανός να πληγωθεί (</a:t>
            </a:r>
            <a:r>
              <a:rPr lang="el-GR" i="1" dirty="0" err="1"/>
              <a:t>Ιλ</a:t>
            </a:r>
            <a:r>
              <a:rPr lang="el-GR" i="1" dirty="0"/>
              <a:t>. </a:t>
            </a:r>
            <a:r>
              <a:rPr lang="el-GR" dirty="0"/>
              <a:t>21.166</a:t>
            </a:r>
            <a:r>
              <a:rPr lang="en-US" dirty="0"/>
              <a:t>ff., 568ff.)</a:t>
            </a:r>
            <a:r>
              <a:rPr lang="el-GR" dirty="0"/>
              <a:t> και ο ποιητής δεν αποκλείει κανέναν από τους χαρακτήρες του τον καθημερινό κίνδυνο του θανάτου, ο οποίος συνιστά ένα από τα σημαντικά θέματα της </a:t>
            </a:r>
            <a:r>
              <a:rPr lang="el-GR" i="1" dirty="0" err="1"/>
              <a:t>Ιλιάδας</a:t>
            </a:r>
            <a:r>
              <a:rPr lang="el-GR" i="1" dirty="0"/>
              <a:t>.</a:t>
            </a:r>
          </a:p>
        </p:txBody>
      </p:sp>
    </p:spTree>
    <p:extLst>
      <p:ext uri="{BB962C8B-B14F-4D97-AF65-F5344CB8AC3E}">
        <p14:creationId xmlns:p14="http://schemas.microsoft.com/office/powerpoint/2010/main" val="2681536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E2B0B49-EF64-431F-B080-AB704130C0F5}"/>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0E366175-81E7-4E79-8F7F-A927DB0A5EC4}"/>
              </a:ext>
            </a:extLst>
          </p:cNvPr>
          <p:cNvSpPr>
            <a:spLocks noGrp="1"/>
          </p:cNvSpPr>
          <p:nvPr>
            <p:ph idx="1"/>
          </p:nvPr>
        </p:nvSpPr>
        <p:spPr/>
        <p:txBody>
          <a:bodyPr/>
          <a:lstStyle/>
          <a:p>
            <a:r>
              <a:rPr lang="el-GR" dirty="0"/>
              <a:t>Ακολούθως, ο Πρόκλος μας πληροφορεί  για μια άγρια μάχη που ξέσπασε πάνω από το πτώμα του Αχιλλέα, το οποίο με πρωτοβουλία του Αίαντα έφτασε ασφαλές στα πλοία, ενώ ο Οδυσσέας </a:t>
            </a:r>
            <a:r>
              <a:rPr lang="el-GR" dirty="0" smtClean="0"/>
              <a:t>κρατούσε μακριά</a:t>
            </a:r>
            <a:r>
              <a:rPr lang="el-GR" dirty="0" smtClean="0"/>
              <a:t> </a:t>
            </a:r>
            <a:r>
              <a:rPr lang="el-GR" dirty="0"/>
              <a:t>τους Τρώες. Ο Απολλόδωρος προσθέτει τη λεπτομέρεια ότι ο </a:t>
            </a:r>
            <a:r>
              <a:rPr lang="el-GR" dirty="0" err="1"/>
              <a:t>Αίαντας</a:t>
            </a:r>
            <a:r>
              <a:rPr lang="el-GR" dirty="0"/>
              <a:t> κάνοντας αυτό σκότωσε τον Γλαύκο και έδωσε εντολή να μεταφερθούν ξεχωριστά τα όπλα του Αχιλλέα στα πλοία. Ίσως, αυτές οι λεπτομέρειες να αντλούνται από την </a:t>
            </a:r>
            <a:r>
              <a:rPr lang="el-GR" i="1" dirty="0"/>
              <a:t>Αιθιοπίδα</a:t>
            </a:r>
            <a:r>
              <a:rPr lang="el-GR" dirty="0"/>
              <a:t>.</a:t>
            </a:r>
          </a:p>
          <a:p>
            <a:r>
              <a:rPr lang="el-GR" dirty="0"/>
              <a:t>Πρώτα (συνεχίζει ο </a:t>
            </a:r>
            <a:r>
              <a:rPr lang="el-GR" dirty="0" err="1"/>
              <a:t>Πρόκλος</a:t>
            </a:r>
            <a:r>
              <a:rPr lang="el-GR" dirty="0"/>
              <a:t>) έθαψαν τον </a:t>
            </a:r>
            <a:r>
              <a:rPr lang="el-GR" dirty="0" err="1"/>
              <a:t>Αντίλοχο</a:t>
            </a:r>
            <a:r>
              <a:rPr lang="el-GR" dirty="0"/>
              <a:t> και, έπειτα, εξέθεσαν το σώμα του Αχιλλέα για την πυρά. Έφτασε η Θέτιδα με τις Μούσες για να τον θρηνήσουν (αυτές οι λεπτομέρειες εντοπίζονται και στην </a:t>
            </a:r>
            <a:r>
              <a:rPr lang="el-GR" i="1" dirty="0"/>
              <a:t>Οδύσσεια</a:t>
            </a:r>
            <a:r>
              <a:rPr lang="el-GR" dirty="0"/>
              <a:t> 24. 42</a:t>
            </a:r>
            <a:r>
              <a:rPr lang="en-US" dirty="0"/>
              <a:t>ff., </a:t>
            </a:r>
            <a:r>
              <a:rPr lang="el-GR" dirty="0"/>
              <a:t>μέρος της «δεύτερης </a:t>
            </a:r>
            <a:r>
              <a:rPr lang="el-GR" dirty="0" err="1"/>
              <a:t>Νέκυιας</a:t>
            </a:r>
            <a:r>
              <a:rPr lang="el-GR" dirty="0"/>
              <a:t>»).</a:t>
            </a:r>
          </a:p>
          <a:p>
            <a:r>
              <a:rPr lang="el-GR" dirty="0"/>
              <a:t>Η εικόνα με τις Μούσες που θρηνούν έναν θνητό είναι ασυνήθιστη.</a:t>
            </a:r>
          </a:p>
        </p:txBody>
      </p:sp>
    </p:spTree>
    <p:extLst>
      <p:ext uri="{BB962C8B-B14F-4D97-AF65-F5344CB8AC3E}">
        <p14:creationId xmlns:p14="http://schemas.microsoft.com/office/powerpoint/2010/main" val="14878144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08F742D-0390-49C2-9FFD-7FEC8E19B54F}"/>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6DA16230-FA40-4E5B-85D4-873BB76FF2CD}"/>
              </a:ext>
            </a:extLst>
          </p:cNvPr>
          <p:cNvSpPr>
            <a:spLocks noGrp="1"/>
          </p:cNvSpPr>
          <p:nvPr>
            <p:ph idx="1"/>
          </p:nvPr>
        </p:nvSpPr>
        <p:spPr/>
        <p:txBody>
          <a:bodyPr/>
          <a:lstStyle/>
          <a:p>
            <a:r>
              <a:rPr lang="el-GR" dirty="0"/>
              <a:t>Στη συνέχεια (μας πληροφορεί ο </a:t>
            </a:r>
            <a:r>
              <a:rPr lang="el-GR" dirty="0" err="1"/>
              <a:t>Πρόκλος</a:t>
            </a:r>
            <a:r>
              <a:rPr lang="el-GR" dirty="0"/>
              <a:t>) η Θέτιδα άρπαξε το σώμα του γιού της και τον μετέφερε μακριά στη νήσο Λευκή.</a:t>
            </a:r>
          </a:p>
          <a:p>
            <a:r>
              <a:rPr lang="el-GR" dirty="0"/>
              <a:t>Παράλληλο: Αχιλλέα-</a:t>
            </a:r>
            <a:r>
              <a:rPr lang="el-GR" dirty="0" err="1"/>
              <a:t>Μέμνονα</a:t>
            </a:r>
            <a:endParaRPr lang="el-GR" dirty="0"/>
          </a:p>
          <a:p>
            <a:r>
              <a:rPr lang="el-GR" dirty="0"/>
              <a:t>Ο </a:t>
            </a:r>
            <a:r>
              <a:rPr lang="el-GR" dirty="0" err="1"/>
              <a:t>Μέμνονας</a:t>
            </a:r>
            <a:r>
              <a:rPr lang="el-GR" dirty="0"/>
              <a:t> εξασφάλισε την αθανασία στην Ανατολή και ο Αχιλλέας μια «ύπαρξη» στη νήσο Λευκή.</a:t>
            </a:r>
          </a:p>
          <a:p>
            <a:r>
              <a:rPr lang="el-GR" dirty="0"/>
              <a:t>Για τον Όμηρο ακόμα και οι αξιότατοι ήρωες πρέπει να πεθάνουν: το φάντασμα του Αχιλλέα θρηνεί για τη μοίρα του στον Άδη (</a:t>
            </a:r>
            <a:r>
              <a:rPr lang="el-GR" i="1" dirty="0" err="1"/>
              <a:t>Οδ</a:t>
            </a:r>
            <a:r>
              <a:rPr lang="el-GR" i="1" dirty="0"/>
              <a:t>. </a:t>
            </a:r>
            <a:r>
              <a:rPr lang="el-GR" dirty="0"/>
              <a:t>11.488</a:t>
            </a:r>
            <a:r>
              <a:rPr lang="en-US" dirty="0"/>
              <a:t>ff.)</a:t>
            </a:r>
          </a:p>
          <a:p>
            <a:r>
              <a:rPr lang="el-GR" dirty="0"/>
              <a:t>Προς τιμήν του Αχιλλέα οι Αχαιοί δημιούργησαν έναν τύμβο. Ακολούθησαν οι επικήδειοι αγώνες (πβ </a:t>
            </a:r>
            <a:r>
              <a:rPr lang="el-GR" i="1" dirty="0" err="1"/>
              <a:t>Ιλ</a:t>
            </a:r>
            <a:r>
              <a:rPr lang="el-GR" i="1" dirty="0"/>
              <a:t>. </a:t>
            </a:r>
            <a:r>
              <a:rPr lang="el-GR" dirty="0"/>
              <a:t>23 και έπειτα). Ο Απολλόδωρος (</a:t>
            </a:r>
            <a:r>
              <a:rPr lang="en-US" i="1" dirty="0"/>
              <a:t>Epit</a:t>
            </a:r>
            <a:r>
              <a:rPr lang="en-US" dirty="0"/>
              <a:t>. 5.5) </a:t>
            </a:r>
            <a:r>
              <a:rPr lang="el-GR" dirty="0"/>
              <a:t>παραδίδει τους νικητές στους αγώνες, στοιχεία που ίσως αντλεί από την </a:t>
            </a:r>
            <a:r>
              <a:rPr lang="el-GR" i="1" dirty="0"/>
              <a:t>Αιθιοπίδα</a:t>
            </a:r>
            <a:r>
              <a:rPr lang="en-US" dirty="0"/>
              <a:t>.</a:t>
            </a:r>
            <a:endParaRPr lang="el-GR" dirty="0"/>
          </a:p>
        </p:txBody>
      </p:sp>
    </p:spTree>
    <p:extLst>
      <p:ext uri="{BB962C8B-B14F-4D97-AF65-F5344CB8AC3E}">
        <p14:creationId xmlns:p14="http://schemas.microsoft.com/office/powerpoint/2010/main" val="7874777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C500455-0F4F-422B-84FE-B35C600DBA83}"/>
              </a:ext>
            </a:extLst>
          </p:cNvPr>
          <p:cNvSpPr>
            <a:spLocks noGrp="1"/>
          </p:cNvSpPr>
          <p:nvPr>
            <p:ph type="title"/>
          </p:nvPr>
        </p:nvSpPr>
        <p:spPr/>
        <p:txBody>
          <a:bodyPr/>
          <a:lstStyle/>
          <a:p>
            <a:r>
              <a:rPr lang="el-GR" i="1" dirty="0" err="1"/>
              <a:t>Αιθιοπίς</a:t>
            </a:r>
            <a:endParaRPr lang="el-GR" i="1" dirty="0"/>
          </a:p>
        </p:txBody>
      </p:sp>
      <p:sp>
        <p:nvSpPr>
          <p:cNvPr id="3" name="Θέση περιεχομένου 2">
            <a:extLst>
              <a:ext uri="{FF2B5EF4-FFF2-40B4-BE49-F238E27FC236}">
                <a16:creationId xmlns="" xmlns:a16="http://schemas.microsoft.com/office/drawing/2014/main" id="{149E6CBD-5AE2-4B81-9F6C-62D074661771}"/>
              </a:ext>
            </a:extLst>
          </p:cNvPr>
          <p:cNvSpPr>
            <a:spLocks noGrp="1"/>
          </p:cNvSpPr>
          <p:nvPr>
            <p:ph idx="1"/>
          </p:nvPr>
        </p:nvSpPr>
        <p:spPr>
          <a:xfrm>
            <a:off x="2589212" y="2133600"/>
            <a:ext cx="8915400" cy="4724400"/>
          </a:xfrm>
        </p:spPr>
        <p:txBody>
          <a:bodyPr>
            <a:normAutofit/>
          </a:bodyPr>
          <a:lstStyle/>
          <a:p>
            <a:r>
              <a:rPr lang="el-GR" dirty="0"/>
              <a:t>Το τελευταίο γεγονός που παραδίδεται στην περίληψη του </a:t>
            </a:r>
            <a:r>
              <a:rPr lang="el-GR" dirty="0" err="1"/>
              <a:t>Πρόκλου</a:t>
            </a:r>
            <a:r>
              <a:rPr lang="el-GR" dirty="0"/>
              <a:t> αποτελεί η διαμάχη για τα όπλα του Αχιλλέα ανάμεσα στον Οδυσσέα και τον Αίαντα. Όμως, το μοναδικό απόσπασμα που έχουμε στη διάθεση μας από την Αιθιοπίδα αναφέρεται στην αυτοκτονία του Αίαντα, ως συνέπεια της διαμάχης. Ωστόσο, η μόνη αναφορά που κάνει ο </a:t>
            </a:r>
            <a:r>
              <a:rPr lang="el-GR" dirty="0" err="1"/>
              <a:t>Πρόκλος</a:t>
            </a:r>
            <a:r>
              <a:rPr lang="el-GR" dirty="0"/>
              <a:t> για την αυτοκτονία του Αίαντα συμπίπτει με τα γεγονότα της </a:t>
            </a:r>
            <a:r>
              <a:rPr lang="el-GR" i="1" dirty="0"/>
              <a:t>Μικρής </a:t>
            </a:r>
            <a:r>
              <a:rPr lang="el-GR" i="1" dirty="0" err="1"/>
              <a:t>Ιλιάδας</a:t>
            </a:r>
            <a:r>
              <a:rPr lang="el-GR" dirty="0"/>
              <a:t>, σαν να προτίμησε την εκδοχή αυτού του έργου.</a:t>
            </a:r>
          </a:p>
          <a:p>
            <a:r>
              <a:rPr lang="el-GR" dirty="0"/>
              <a:t>Σε μια χαμένα τραγωδία του Αισχύλου, </a:t>
            </a:r>
            <a:r>
              <a:rPr lang="el-GR" i="1" dirty="0" err="1"/>
              <a:t>Θράσσαι</a:t>
            </a:r>
            <a:r>
              <a:rPr lang="el-GR" dirty="0"/>
              <a:t> (</a:t>
            </a:r>
            <a:r>
              <a:rPr lang="el-GR" i="1" dirty="0"/>
              <a:t>Γυναίκες από τη Θράκη</a:t>
            </a:r>
            <a:r>
              <a:rPr lang="el-GR" dirty="0"/>
              <a:t>), γίνεται αναφορά στις δυσκολίες που αντιμετώπισε ο </a:t>
            </a:r>
            <a:r>
              <a:rPr lang="el-GR" dirty="0" err="1"/>
              <a:t>Αίαντας</a:t>
            </a:r>
            <a:r>
              <a:rPr lang="el-GR" dirty="0"/>
              <a:t> προκειμένου να αυτοκτονήσει, επειδή ήταν άτρωτος. Γεννιέται το ερώτημα αν η </a:t>
            </a:r>
            <a:r>
              <a:rPr lang="el-GR" i="1" dirty="0"/>
              <a:t>Αιθιοπίδα</a:t>
            </a:r>
            <a:r>
              <a:rPr lang="el-GR" dirty="0"/>
              <a:t> τον παρουσίαζε άτρωτο, όπως τον Αχιλλέα. Ο Όμηρος σίγουρα όχι.</a:t>
            </a:r>
          </a:p>
          <a:p>
            <a:r>
              <a:rPr lang="el-GR" dirty="0"/>
              <a:t>Δεν ξέρουμε με ποιο κριτήριο δόθηκαν τα όπλα. Δίνονται διάφορες εκδοχές. Οι Έλληνες συμβουλεύτηκαν τους Τρώες αιχμαλώτους για το ποιος ήταν πιο γενναίος στη μάχη και ποιος άξιζε τα όπλα: ίσως ήταν η εκδοχή της </a:t>
            </a:r>
            <a:r>
              <a:rPr lang="el-GR" i="1" dirty="0"/>
              <a:t>Αιθιοπίδας</a:t>
            </a:r>
            <a:r>
              <a:rPr lang="el-GR" dirty="0"/>
              <a:t>.</a:t>
            </a:r>
          </a:p>
        </p:txBody>
      </p:sp>
    </p:spTree>
    <p:extLst>
      <p:ext uri="{BB962C8B-B14F-4D97-AF65-F5344CB8AC3E}">
        <p14:creationId xmlns:p14="http://schemas.microsoft.com/office/powerpoint/2010/main" val="3067905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089138F-AB7B-48CB-8234-CE335E91388A}"/>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429A11AA-C8D4-4ED7-9243-8398A85A0849}"/>
              </a:ext>
            </a:extLst>
          </p:cNvPr>
          <p:cNvSpPr>
            <a:spLocks noGrp="1"/>
          </p:cNvSpPr>
          <p:nvPr>
            <p:ph idx="1"/>
          </p:nvPr>
        </p:nvSpPr>
        <p:spPr>
          <a:xfrm>
            <a:off x="2589212" y="2133600"/>
            <a:ext cx="8915400" cy="4427456"/>
          </a:xfrm>
        </p:spPr>
        <p:txBody>
          <a:bodyPr>
            <a:normAutofit lnSpcReduction="10000"/>
          </a:bodyPr>
          <a:lstStyle/>
          <a:p>
            <a:r>
              <a:rPr lang="en-US" dirty="0"/>
              <a:t>F2: </a:t>
            </a:r>
            <a:r>
              <a:rPr lang="el-GR" dirty="0"/>
              <a:t>Η Θέτιδα απαρνείται τις σεξουαλικές ορέξεις του Δία ικανοποιώντας την Ήρα. Ο Δίας οργισμένος ορκίζεται ότι θα τιμωρήσει την Θέτιδα, μια θεά, παντρεύοντάς την με έναν θνητό, ενώ η Ήρα της υπόσχεται ότι θα είναι ο πιο άξιος θνητός.</a:t>
            </a:r>
          </a:p>
          <a:p>
            <a:r>
              <a:rPr lang="en-US" dirty="0"/>
              <a:t>F3: </a:t>
            </a:r>
            <a:r>
              <a:rPr lang="el-GR" dirty="0"/>
              <a:t>Μας πληροφορεί για τα δώρα που προσφέρθηκαν στο ζευγάρι στο γάμο. Ο Χείρωνας, ο </a:t>
            </a:r>
            <a:r>
              <a:rPr lang="el-GR" dirty="0" err="1"/>
              <a:t>κένταυρος</a:t>
            </a:r>
            <a:r>
              <a:rPr lang="el-GR" dirty="0"/>
              <a:t> που εξέθρεψε τον </a:t>
            </a:r>
            <a:r>
              <a:rPr lang="el-GR" dirty="0" err="1"/>
              <a:t>Πηλέα</a:t>
            </a:r>
            <a:r>
              <a:rPr lang="el-GR" dirty="0"/>
              <a:t>, έφερε ένα δόρυ κατασκευασμένο από την Αθηνά και τον Ήφαιστο, το οποίο αργότερα θα χρησιμοποιεί ο γιός τους, Αχιλλέας. Από την περίληψη του </a:t>
            </a:r>
            <a:r>
              <a:rPr lang="el-GR" dirty="0" err="1"/>
              <a:t>Πρόκλου</a:t>
            </a:r>
            <a:r>
              <a:rPr lang="el-GR" dirty="0"/>
              <a:t> μαθαίνουμε ότι η Έριδα διατάραξε το δείπνο, επειδή ακριβώς έσπειρε τη διχόνοια ανάμεσα στην Αθηνά, την Αφροδίτη και την Ήρα.</a:t>
            </a:r>
          </a:p>
          <a:p>
            <a:r>
              <a:rPr lang="el-GR" dirty="0"/>
              <a:t>Μεταγενέστεροι συγγραφείς υποστηρίζουν ότι η φθονερή πράξη της Έριδας προκλήθηκε διότι δεν δέχτηκε πρόσκληση για το γάμο (</a:t>
            </a:r>
            <a:r>
              <a:rPr lang="en-US" i="1" dirty="0"/>
              <a:t>folk-tale motif</a:t>
            </a:r>
            <a:r>
              <a:rPr lang="en-US" dirty="0"/>
              <a:t>).</a:t>
            </a:r>
          </a:p>
          <a:p>
            <a:r>
              <a:rPr lang="el-GR" dirty="0"/>
              <a:t>Άλλοι θεωρούν ότι στα </a:t>
            </a:r>
            <a:r>
              <a:rPr lang="el-GR" i="1" dirty="0"/>
              <a:t>Κύπρια </a:t>
            </a:r>
            <a:r>
              <a:rPr lang="el-GR" dirty="0"/>
              <a:t>απλώς εμφανίστηκε στο δείπνο χωρίς να σπείρει την έριδα ενώ άλλοι ισχυρίζονται ότι το συμβάν με το μήλο είναι ελληνιστική επινόηση.</a:t>
            </a:r>
          </a:p>
        </p:txBody>
      </p:sp>
    </p:spTree>
    <p:extLst>
      <p:ext uri="{BB962C8B-B14F-4D97-AF65-F5344CB8AC3E}">
        <p14:creationId xmlns:p14="http://schemas.microsoft.com/office/powerpoint/2010/main" val="2516979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A120500-7754-4038-8434-1AF63FB9E12E}"/>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C5B106F4-3801-4722-9154-6D95BAADCCE6}"/>
              </a:ext>
            </a:extLst>
          </p:cNvPr>
          <p:cNvSpPr>
            <a:spLocks noGrp="1"/>
          </p:cNvSpPr>
          <p:nvPr>
            <p:ph idx="1"/>
          </p:nvPr>
        </p:nvSpPr>
        <p:spPr/>
        <p:txBody>
          <a:bodyPr>
            <a:normAutofit lnSpcReduction="10000"/>
          </a:bodyPr>
          <a:lstStyle/>
          <a:p>
            <a:r>
              <a:rPr lang="el-GR" dirty="0"/>
              <a:t>Ο </a:t>
            </a:r>
            <a:r>
              <a:rPr lang="el-GR" dirty="0" err="1"/>
              <a:t>Πρόκλος</a:t>
            </a:r>
            <a:r>
              <a:rPr lang="el-GR" dirty="0"/>
              <a:t> αναφέρεται στην κρίση του Πάρη. Σύμφωνα με τα λεγόμενά του, ο Ερμής οδήγησε τις τρεις θεές με οδηγίες του Δία, κάτι που μια φορά λέγεται ρητά στην </a:t>
            </a:r>
            <a:r>
              <a:rPr lang="el-GR" i="1" dirty="0"/>
              <a:t>Ιλιάδα</a:t>
            </a:r>
            <a:r>
              <a:rPr lang="el-GR" dirty="0"/>
              <a:t> (</a:t>
            </a:r>
            <a:r>
              <a:rPr lang="en-US" dirty="0"/>
              <a:t>24. 25ff)</a:t>
            </a:r>
            <a:r>
              <a:rPr lang="it-IT" dirty="0"/>
              <a:t>, </a:t>
            </a:r>
            <a:r>
              <a:rPr lang="el-GR" dirty="0"/>
              <a:t>ενώ αρκετές φορές υπονοείται.</a:t>
            </a:r>
          </a:p>
          <a:p>
            <a:r>
              <a:rPr lang="el-GR" dirty="0"/>
              <a:t>Το επεισόδιο της κρίσης του Πάρη ενέπνευσε τη μετέπειτα λογοτεχνία και τέχνη. Δεν ξέρουμε κατά πόσο οι λεπτομέρειες που δίνονται στα μεταγενέστερα έργα, σχετικά με τη συμπεριφορά του Πάρη ή τις δωροδοκίες των θεών, αντλούνται από τα </a:t>
            </a:r>
            <a:r>
              <a:rPr lang="el-GR" i="1" dirty="0"/>
              <a:t>Κύπρια.</a:t>
            </a:r>
          </a:p>
          <a:p>
            <a:r>
              <a:rPr lang="el-GR" dirty="0"/>
              <a:t>Ξέρουμε, όμως, ότι το έπος περιείχε μια περιγραφή του κοσμήματος της Αφροδίτης (</a:t>
            </a:r>
            <a:r>
              <a:rPr lang="en-US" dirty="0"/>
              <a:t>F4)</a:t>
            </a:r>
            <a:r>
              <a:rPr lang="el-GR" dirty="0"/>
              <a:t>, που θυμίζει την περιγραφή του καλλωπισμού της Ήρας στην </a:t>
            </a:r>
            <a:r>
              <a:rPr lang="el-GR" i="1" dirty="0"/>
              <a:t>Απάτη του Δία</a:t>
            </a:r>
            <a:r>
              <a:rPr lang="el-GR" dirty="0"/>
              <a:t> (14. 166</a:t>
            </a:r>
            <a:r>
              <a:rPr lang="en-US" dirty="0"/>
              <a:t>ff),</a:t>
            </a:r>
            <a:r>
              <a:rPr lang="el-GR" dirty="0"/>
              <a:t> αυτού της Αφροδίτης στον </a:t>
            </a:r>
            <a:r>
              <a:rPr lang="el-GR" i="1" dirty="0"/>
              <a:t>Ομηρικό Ύμνο </a:t>
            </a:r>
            <a:r>
              <a:rPr lang="el-GR" dirty="0"/>
              <a:t>(</a:t>
            </a:r>
            <a:r>
              <a:rPr lang="en-US" dirty="0"/>
              <a:t>v.56ff) </a:t>
            </a:r>
            <a:r>
              <a:rPr lang="el-GR" dirty="0"/>
              <a:t>και αυτόν της Πανδώρα στο </a:t>
            </a:r>
            <a:r>
              <a:rPr lang="el-GR" i="1" dirty="0"/>
              <a:t>Έργα και </a:t>
            </a:r>
            <a:r>
              <a:rPr lang="el-GR" i="1" dirty="0" err="1"/>
              <a:t>Ημέραι</a:t>
            </a:r>
            <a:r>
              <a:rPr lang="el-GR" i="1" dirty="0"/>
              <a:t> </a:t>
            </a:r>
            <a:r>
              <a:rPr lang="el-GR" dirty="0"/>
              <a:t>του Ησιόδου.</a:t>
            </a:r>
            <a:endParaRPr lang="en-US" dirty="0"/>
          </a:p>
          <a:p>
            <a:r>
              <a:rPr lang="it-IT" dirty="0"/>
              <a:t>O </a:t>
            </a:r>
            <a:r>
              <a:rPr lang="el-GR" dirty="0" err="1"/>
              <a:t>Πρόκλος</a:t>
            </a:r>
            <a:r>
              <a:rPr lang="el-GR" dirty="0"/>
              <a:t> ισχυρίζεται ότι η απόφαση του Πάρη υποκινήθηκε από την υπόσχεση της Αφροδίτης για την ένωσή του με την Ελένη.</a:t>
            </a:r>
          </a:p>
        </p:txBody>
      </p:sp>
    </p:spTree>
    <p:extLst>
      <p:ext uri="{BB962C8B-B14F-4D97-AF65-F5344CB8AC3E}">
        <p14:creationId xmlns:p14="http://schemas.microsoft.com/office/powerpoint/2010/main" val="4157981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B5FB428E-EAF9-406A-A425-BD086E5C1DF1}"/>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39C89D5A-91E9-4F6D-AC94-62D03F2DE7F6}"/>
              </a:ext>
            </a:extLst>
          </p:cNvPr>
          <p:cNvSpPr>
            <a:spLocks noGrp="1"/>
          </p:cNvSpPr>
          <p:nvPr>
            <p:ph idx="1"/>
          </p:nvPr>
        </p:nvSpPr>
        <p:spPr>
          <a:xfrm>
            <a:off x="2589212" y="1470581"/>
            <a:ext cx="8915400" cy="5118755"/>
          </a:xfrm>
        </p:spPr>
        <p:txBody>
          <a:bodyPr>
            <a:normAutofit/>
          </a:bodyPr>
          <a:lstStyle/>
          <a:p>
            <a:r>
              <a:rPr lang="el-GR" dirty="0"/>
              <a:t>Το απόσπασμα 6 (</a:t>
            </a:r>
            <a:r>
              <a:rPr lang="en-US" dirty="0"/>
              <a:t>F6</a:t>
            </a:r>
            <a:r>
              <a:rPr lang="el-GR" dirty="0"/>
              <a:t>) αναφέρεται στους Διόσκουρους, τους γιούς της Λήδας και του </a:t>
            </a:r>
            <a:r>
              <a:rPr lang="el-GR" dirty="0" err="1"/>
              <a:t>Τυνδάρεω</a:t>
            </a:r>
            <a:r>
              <a:rPr lang="el-GR" dirty="0"/>
              <a:t>. Το </a:t>
            </a:r>
            <a:r>
              <a:rPr lang="en-US" i="1" dirty="0" smtClean="0"/>
              <a:t>folk-tale </a:t>
            </a:r>
            <a:r>
              <a:rPr lang="en-US" i="1" dirty="0"/>
              <a:t>motif </a:t>
            </a:r>
            <a:r>
              <a:rPr lang="el-GR" dirty="0"/>
              <a:t>ότι ο Κάστορας είναι θνητός ενώ ο Πολυδεύκης αθάνατος, παραλείπεται από τον Όμηρο.</a:t>
            </a:r>
          </a:p>
          <a:p>
            <a:r>
              <a:rPr lang="el-GR" dirty="0"/>
              <a:t>Στο απόσπασμα 7 (</a:t>
            </a:r>
            <a:r>
              <a:rPr lang="en-US" dirty="0"/>
              <a:t>F7)</a:t>
            </a:r>
            <a:r>
              <a:rPr lang="el-GR" dirty="0"/>
              <a:t> σκιαγραφείται το κυνηγητό της Νέμεσης από τον Δία με τελικό σκοπό την σεξουαλική συνεύρεση και </a:t>
            </a:r>
            <a:r>
              <a:rPr lang="el-GR" dirty="0" smtClean="0"/>
              <a:t>τη </a:t>
            </a:r>
            <a:r>
              <a:rPr lang="el-GR" dirty="0" smtClean="0"/>
              <a:t>γέννηση </a:t>
            </a:r>
            <a:r>
              <a:rPr lang="el-GR" dirty="0"/>
              <a:t>της Ελένης. Η Νέμεσης για  να ξεφύγει αλλάζει μορφές, αλλά μάταια. Τελικά, γεννά ένα αυγό από το οποίο αργότερα θα μεγαλώσει η Ελένη. Η παράδοση με το αυγό εντοπίζεται στην </a:t>
            </a:r>
            <a:r>
              <a:rPr lang="el-GR" i="1" dirty="0"/>
              <a:t>Ελένη</a:t>
            </a:r>
            <a:r>
              <a:rPr lang="el-GR" dirty="0"/>
              <a:t> του Ευριπίδη, όπου ο Δίας μεταμφιεσμένος σε κύκνο συνευρίσκεται με την Λήδα, η οποία γεννά, επίσης, αυγό από το οποίο θα γεννηθεί η Ελένη (και οι Διόσκουροι). Από τις δύο εκδοχές δεν ξέρουμε ποια προηγείται. Ακόμη, σε ποίημα της Σαπφούς η Λήδα βρίσκει τυχαία ένα αυγό το οποίο ανατρέφει.</a:t>
            </a:r>
          </a:p>
          <a:p>
            <a:r>
              <a:rPr lang="el-GR" dirty="0"/>
              <a:t>Ο Όμηρος παραλείπει την παράδοση που θέλει τον </a:t>
            </a:r>
            <a:r>
              <a:rPr lang="el-GR" dirty="0" err="1"/>
              <a:t>Πηλέα</a:t>
            </a:r>
            <a:r>
              <a:rPr lang="el-GR" dirty="0"/>
              <a:t> να κυνηγά και να αιχμαλωτίζει με τη βία την Θέτιδα για να τον παντρευτεί, παρά τις προσπάθειές της να μεταμορφωθεί για να ξεφύγει. Όμως, ούτε στα </a:t>
            </a:r>
            <a:r>
              <a:rPr lang="el-GR" i="1" dirty="0"/>
              <a:t>Κύπρια</a:t>
            </a:r>
            <a:r>
              <a:rPr lang="el-GR" dirty="0"/>
              <a:t> μνημονεύεται η παράδοση αυτή διότι δεν θα ταίριαζε με την βράβευση της Θέτιδας από την Ήρα με τον πιο άξιο άνδρα.</a:t>
            </a:r>
          </a:p>
        </p:txBody>
      </p:sp>
    </p:spTree>
    <p:extLst>
      <p:ext uri="{BB962C8B-B14F-4D97-AF65-F5344CB8AC3E}">
        <p14:creationId xmlns:p14="http://schemas.microsoft.com/office/powerpoint/2010/main" val="1462207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0670BC8-FC48-4906-8158-77B7A7C1B594}"/>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9CE16FE2-30F2-4285-97E7-904F73DEF03E}"/>
              </a:ext>
            </a:extLst>
          </p:cNvPr>
          <p:cNvSpPr>
            <a:spLocks noGrp="1"/>
          </p:cNvSpPr>
          <p:nvPr>
            <p:ph idx="1"/>
          </p:nvPr>
        </p:nvSpPr>
        <p:spPr>
          <a:xfrm>
            <a:off x="2589212" y="1480008"/>
            <a:ext cx="8915400" cy="5043340"/>
          </a:xfrm>
        </p:spPr>
        <p:txBody>
          <a:bodyPr>
            <a:normAutofit lnSpcReduction="10000"/>
          </a:bodyPr>
          <a:lstStyle/>
          <a:p>
            <a:r>
              <a:rPr lang="el-GR" dirty="0"/>
              <a:t>Στη συνέχεια, ο </a:t>
            </a:r>
            <a:r>
              <a:rPr lang="el-GR" dirty="0" err="1"/>
              <a:t>Πρόκλος</a:t>
            </a:r>
            <a:r>
              <a:rPr lang="el-GR" dirty="0"/>
              <a:t> στην περίληψή του μάς πληροφορεί για την κατασκευή των πλοίων από τον Πάρη με τη συμβουλή της Αφροδίτης. Ο </a:t>
            </a:r>
            <a:r>
              <a:rPr lang="el-GR" dirty="0" err="1"/>
              <a:t>Έλενος</a:t>
            </a:r>
            <a:r>
              <a:rPr lang="el-GR" dirty="0"/>
              <a:t> και η Κασσάνδρα προφητεύουν το μέλλον. Η διπλή προφητεία δημιούργησε δυσαρέσκεια είτε απέναντι στον ποιητή των </a:t>
            </a:r>
            <a:r>
              <a:rPr lang="el-GR" i="1" dirty="0"/>
              <a:t>Κυπρίων</a:t>
            </a:r>
            <a:r>
              <a:rPr lang="el-GR" dirty="0"/>
              <a:t> επειδή επαναλαμβάνει στοιχεία είτε στον </a:t>
            </a:r>
            <a:r>
              <a:rPr lang="el-GR" dirty="0" err="1"/>
              <a:t>Πρόκλο</a:t>
            </a:r>
            <a:r>
              <a:rPr lang="el-GR" dirty="0"/>
              <a:t> ως αναξιόπιστο στην περίληψή του.</a:t>
            </a:r>
          </a:p>
          <a:p>
            <a:r>
              <a:rPr lang="el-GR" dirty="0"/>
              <a:t>Ο Όμηρος αποφεύγει να χρησιμοποιεί προφητείες, σε αντίθεση με τον ποιητή των </a:t>
            </a:r>
            <a:r>
              <a:rPr lang="el-GR" i="1" dirty="0"/>
              <a:t>Κυπρίων</a:t>
            </a:r>
            <a:r>
              <a:rPr lang="el-GR" dirty="0"/>
              <a:t>.</a:t>
            </a:r>
            <a:r>
              <a:rPr lang="en-US" dirty="0"/>
              <a:t> </a:t>
            </a:r>
            <a:r>
              <a:rPr lang="el-GR" dirty="0"/>
              <a:t>Ο </a:t>
            </a:r>
            <a:r>
              <a:rPr lang="el-GR" dirty="0" err="1"/>
              <a:t>Έλενος</a:t>
            </a:r>
            <a:r>
              <a:rPr lang="el-GR" dirty="0"/>
              <a:t> και η Κασσάνδρα δεν αναφέρονται συχνά στον Όμηρο, και όταν ακόμα γίνεται αυτό δεν σχετίζονται με προφητείες.</a:t>
            </a:r>
          </a:p>
          <a:p>
            <a:r>
              <a:rPr lang="el-GR" dirty="0"/>
              <a:t>Ακολούθως, ο </a:t>
            </a:r>
            <a:r>
              <a:rPr lang="el-GR" dirty="0" err="1"/>
              <a:t>Πρόκλος</a:t>
            </a:r>
            <a:r>
              <a:rPr lang="el-GR" dirty="0"/>
              <a:t> αναφέρει το ταξίδι του Πάρη στην Σπάρτη και την περιποίησή του πρώτα από τους Διόσκουρους και έπειτα από τον Μενέλαο (πάλι διπλό μοτίβο).</a:t>
            </a:r>
          </a:p>
          <a:p>
            <a:r>
              <a:rPr lang="el-GR" dirty="0"/>
              <a:t>Μελετητές έχουν συμπεράνει από άλλες πηγές ότι στο δείπνο ξέσπασε φιλονικία ανάμεσα στους Διόσκουρους και τα ξαδέρφια τους, γιούς του </a:t>
            </a:r>
            <a:r>
              <a:rPr lang="el-GR" dirty="0" err="1"/>
              <a:t>Αφαρέα</a:t>
            </a:r>
            <a:r>
              <a:rPr lang="el-GR" dirty="0"/>
              <a:t>, όταν οι τελευταίοι κατηγόρησαν τους πρώτους για τον βίαιο τρόπο με τον οποίο απήγαγαν τις </a:t>
            </a:r>
            <a:r>
              <a:rPr lang="el-GR" dirty="0" err="1"/>
              <a:t>ξαδερφές</a:t>
            </a:r>
            <a:r>
              <a:rPr lang="el-GR" dirty="0"/>
              <a:t> τους, </a:t>
            </a:r>
            <a:r>
              <a:rPr lang="el-GR" dirty="0" err="1"/>
              <a:t>Ιλάειρα</a:t>
            </a:r>
            <a:r>
              <a:rPr lang="el-GR" dirty="0"/>
              <a:t> και Φοίβη, για να γίνουν σύζυγοί τους.</a:t>
            </a:r>
          </a:p>
        </p:txBody>
      </p:sp>
    </p:spTree>
    <p:extLst>
      <p:ext uri="{BB962C8B-B14F-4D97-AF65-F5344CB8AC3E}">
        <p14:creationId xmlns:p14="http://schemas.microsoft.com/office/powerpoint/2010/main" val="297477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C18B3882-E74E-4CD7-8828-1E7A338B4E6C}"/>
              </a:ext>
            </a:extLst>
          </p:cNvPr>
          <p:cNvSpPr>
            <a:spLocks noGrp="1"/>
          </p:cNvSpPr>
          <p:nvPr>
            <p:ph type="title"/>
          </p:nvPr>
        </p:nvSpPr>
        <p:spPr/>
        <p:txBody>
          <a:bodyPr/>
          <a:lstStyle/>
          <a:p>
            <a:r>
              <a:rPr lang="el-GR" i="1" dirty="0"/>
              <a:t>Κύπρια έπη</a:t>
            </a:r>
          </a:p>
        </p:txBody>
      </p:sp>
      <p:sp>
        <p:nvSpPr>
          <p:cNvPr id="3" name="Θέση περιεχομένου 2">
            <a:extLst>
              <a:ext uri="{FF2B5EF4-FFF2-40B4-BE49-F238E27FC236}">
                <a16:creationId xmlns="" xmlns:a16="http://schemas.microsoft.com/office/drawing/2014/main" id="{74256727-6229-4933-AF1C-34FF127EAF15}"/>
              </a:ext>
            </a:extLst>
          </p:cNvPr>
          <p:cNvSpPr>
            <a:spLocks noGrp="1"/>
          </p:cNvSpPr>
          <p:nvPr>
            <p:ph idx="1"/>
          </p:nvPr>
        </p:nvSpPr>
        <p:spPr>
          <a:xfrm>
            <a:off x="2589212" y="2095893"/>
            <a:ext cx="8915400" cy="3777622"/>
          </a:xfrm>
        </p:spPr>
        <p:txBody>
          <a:bodyPr/>
          <a:lstStyle/>
          <a:p>
            <a:r>
              <a:rPr lang="el-GR" dirty="0"/>
              <a:t>Η </a:t>
            </a:r>
            <a:r>
              <a:rPr lang="el-GR" dirty="0" err="1"/>
              <a:t>Ιλάειρα</a:t>
            </a:r>
            <a:r>
              <a:rPr lang="el-GR" dirty="0"/>
              <a:t> και η Φοίβη σίγουρα μνημονεύονται στα </a:t>
            </a:r>
            <a:r>
              <a:rPr lang="el-GR" i="1" dirty="0"/>
              <a:t>Κύπρια</a:t>
            </a:r>
            <a:r>
              <a:rPr lang="en-US" dirty="0"/>
              <a:t> </a:t>
            </a:r>
            <a:r>
              <a:rPr lang="el-GR" dirty="0"/>
              <a:t>(</a:t>
            </a:r>
            <a:r>
              <a:rPr lang="en-US" dirty="0"/>
              <a:t>F9). </a:t>
            </a:r>
            <a:r>
              <a:rPr lang="el-GR" dirty="0"/>
              <a:t>Δεν γνωρίζουμε αν στα </a:t>
            </a:r>
            <a:r>
              <a:rPr lang="el-GR" i="1" dirty="0"/>
              <a:t>Κύπρια</a:t>
            </a:r>
            <a:r>
              <a:rPr lang="el-GR" dirty="0"/>
              <a:t> γίνεται αναφορά στη φιλονικία αλλά σίγουρα, αν γινόταν, θα προετοίμαζε το έδαφος για την απαγωγή της Ελένης από τον Πάρη. Επίσης, η απαγωγή της Ελένης, στην παιδική της ηλικία, από τον Θησέα, και η διάσωση της από τα αδέρφια της αποτελεί το θέμα του αποσπάσματος 12 (</a:t>
            </a:r>
            <a:r>
              <a:rPr lang="en-US" dirty="0"/>
              <a:t>F12).</a:t>
            </a:r>
            <a:endParaRPr lang="el-GR" dirty="0"/>
          </a:p>
          <a:p>
            <a:r>
              <a:rPr lang="el-GR" dirty="0"/>
              <a:t>Το απόσπασμα 10 (</a:t>
            </a:r>
            <a:r>
              <a:rPr lang="en-US" dirty="0"/>
              <a:t>F10)</a:t>
            </a:r>
            <a:r>
              <a:rPr lang="el-GR" dirty="0"/>
              <a:t>, σε αντίθεση με τον Όμηρο, μάς πληροφορεί ότι η Ελένη με τον Μενέλαο, εκτός από την Ερμιόνη, έχουν και έναν γιό, τον </a:t>
            </a:r>
            <a:r>
              <a:rPr lang="el-GR" dirty="0" err="1"/>
              <a:t>Πλεισθένη</a:t>
            </a:r>
            <a:r>
              <a:rPr lang="el-GR" dirty="0"/>
              <a:t>. Επίσης, η Ελένη αποκτά γιό και με τον Πάρη, τον Άγανο. Στον Όμηρο, το παράνομο ζευγάρι πρέπει να διαφοροποιηθεί από το νόμιμο με τη μη απόκτηση απογόνων. </a:t>
            </a:r>
          </a:p>
        </p:txBody>
      </p:sp>
    </p:spTree>
    <p:extLst>
      <p:ext uri="{BB962C8B-B14F-4D97-AF65-F5344CB8AC3E}">
        <p14:creationId xmlns:p14="http://schemas.microsoft.com/office/powerpoint/2010/main" val="511203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2558A1A-6417-4130-A32A-325D8E8DFC16}"/>
              </a:ext>
            </a:extLst>
          </p:cNvPr>
          <p:cNvSpPr>
            <a:spLocks noGrp="1"/>
          </p:cNvSpPr>
          <p:nvPr>
            <p:ph type="title"/>
          </p:nvPr>
        </p:nvSpPr>
        <p:spPr/>
        <p:txBody>
          <a:bodyPr/>
          <a:lstStyle/>
          <a:p>
            <a:r>
              <a:rPr lang="el-GR" i="1" dirty="0"/>
              <a:t>Κύπρια έπη </a:t>
            </a:r>
          </a:p>
        </p:txBody>
      </p:sp>
      <p:sp>
        <p:nvSpPr>
          <p:cNvPr id="3" name="Θέση περιεχομένου 2">
            <a:extLst>
              <a:ext uri="{FF2B5EF4-FFF2-40B4-BE49-F238E27FC236}">
                <a16:creationId xmlns="" xmlns:a16="http://schemas.microsoft.com/office/drawing/2014/main" id="{CB4B09C8-0BA7-460A-AF22-6815AE29354F}"/>
              </a:ext>
            </a:extLst>
          </p:cNvPr>
          <p:cNvSpPr>
            <a:spLocks noGrp="1"/>
          </p:cNvSpPr>
          <p:nvPr>
            <p:ph idx="1"/>
          </p:nvPr>
        </p:nvSpPr>
        <p:spPr>
          <a:xfrm>
            <a:off x="2589212" y="1696825"/>
            <a:ext cx="8915400" cy="4798243"/>
          </a:xfrm>
        </p:spPr>
        <p:txBody>
          <a:bodyPr/>
          <a:lstStyle/>
          <a:p>
            <a:r>
              <a:rPr lang="el-GR" dirty="0"/>
              <a:t>Ο </a:t>
            </a:r>
            <a:r>
              <a:rPr lang="el-GR" dirty="0" err="1"/>
              <a:t>Πρόκλος</a:t>
            </a:r>
            <a:r>
              <a:rPr lang="el-GR" dirty="0"/>
              <a:t> στην περίληψή του περιλαμβάνει τα δώρα που δέχτηκε η Ελένη από τον Πάρη αλλά και τις οδηγίες που της δόθηκαν από τον σύζυγό της να φροντίσει τον φιλοξενούμενό τους, όσο εκείνος θα λείπει σε ταξίδι στην Κρήτη. Μεταγενέστερα, δίνεται η λεπτομέρεια από τον Απολλόδωρο ότι ο Μενέλαος ταξιδεύει στο νησί για να παρευρεθεί στην κηδεία του παππού του από τη μεριά της μητέρας του. Ίσως, αυτή η λεπτομέρεια να αντλήθηκε από τα </a:t>
            </a:r>
            <a:r>
              <a:rPr lang="el-GR" i="1" dirty="0"/>
              <a:t>Κύπρια</a:t>
            </a:r>
            <a:r>
              <a:rPr lang="el-GR" dirty="0"/>
              <a:t>.</a:t>
            </a:r>
          </a:p>
          <a:p>
            <a:r>
              <a:rPr lang="el-GR" dirty="0"/>
              <a:t>Η άτοπη οδηγία του Μενέλαου προς την Ελένη να φροντίσει τον Πάρη δεν θα πρέπει να ήταν προσθήκη του </a:t>
            </a:r>
            <a:r>
              <a:rPr lang="el-GR" dirty="0" err="1"/>
              <a:t>Πρόκλου</a:t>
            </a:r>
            <a:r>
              <a:rPr lang="el-GR" dirty="0"/>
              <a:t>, αλλά μάλλον θα τονίζεται στο έπος για να την αναφέρει.</a:t>
            </a:r>
          </a:p>
        </p:txBody>
      </p:sp>
    </p:spTree>
    <p:extLst>
      <p:ext uri="{BB962C8B-B14F-4D97-AF65-F5344CB8AC3E}">
        <p14:creationId xmlns:p14="http://schemas.microsoft.com/office/powerpoint/2010/main" val="1890427731"/>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742</TotalTime>
  <Words>5152</Words>
  <Application>Microsoft Office PowerPoint</Application>
  <PresentationFormat>Προσαρμογή</PresentationFormat>
  <Paragraphs>136</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Θρόισμα</vt:lpstr>
      <vt:lpstr>The Greek Epic Cycle</vt:lpstr>
      <vt:lpstr>Κύπρια έπη</vt:lpstr>
      <vt:lpstr>Κύπρια έπη</vt:lpstr>
      <vt:lpstr>Κύπρια έπη</vt:lpstr>
      <vt:lpstr>Κύπρια έπη</vt:lpstr>
      <vt:lpstr>Κύπρια έπη</vt:lpstr>
      <vt:lpstr>Κύπρια έπη</vt:lpstr>
      <vt:lpstr>Κύπρια έπη</vt:lpstr>
      <vt:lpstr>Κύπρια έπη </vt:lpstr>
      <vt:lpstr>Κύπρια έπη</vt:lpstr>
      <vt:lpstr>Κύπρια έπη</vt:lpstr>
      <vt:lpstr>Κύπρια έπη</vt:lpstr>
      <vt:lpstr>Κύπρια έπη</vt:lpstr>
      <vt:lpstr>Κύπρια έπη</vt:lpstr>
      <vt:lpstr>Κύπρια έπη</vt:lpstr>
      <vt:lpstr>Κύπρια έπη</vt:lpstr>
      <vt:lpstr>Κύπρια έπη</vt:lpstr>
      <vt:lpstr>Κύπρια έπη</vt:lpstr>
      <vt:lpstr>Κύπρια έπη</vt:lpstr>
      <vt:lpstr>Κύπρια έπη</vt:lpstr>
      <vt:lpstr>Κύπρια έπη</vt:lpstr>
      <vt:lpstr>Κύπρια έπη</vt:lpstr>
      <vt:lpstr>Αιθιοπίς</vt:lpstr>
      <vt:lpstr>Αιθιοπίς</vt:lpstr>
      <vt:lpstr>Αιθιοπίς</vt:lpstr>
      <vt:lpstr>Αιθιοπίς</vt:lpstr>
      <vt:lpstr>Αιθιοπίς</vt:lpstr>
      <vt:lpstr>Αιθιοπίς</vt:lpstr>
      <vt:lpstr>Αιθιοπίς</vt:lpstr>
      <vt:lpstr>Αιθιοπίς</vt:lpstr>
      <vt:lpstr>Αιθιοπίς</vt:lpstr>
      <vt:lpstr>Αιθιοπίς</vt:lpstr>
      <vt:lpstr>Αιθιοπίς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Greek Epic Cycle</dc:title>
  <dc:creator>αριαδνη</dc:creator>
  <cp:lastModifiedBy>User</cp:lastModifiedBy>
  <cp:revision>121</cp:revision>
  <dcterms:created xsi:type="dcterms:W3CDTF">2019-10-14T16:34:39Z</dcterms:created>
  <dcterms:modified xsi:type="dcterms:W3CDTF">2019-11-10T12:50:02Z</dcterms:modified>
</cp:coreProperties>
</file>