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13" r:id="rId2"/>
  </p:sldMasterIdLst>
  <p:notesMasterIdLst>
    <p:notesMasterId r:id="rId19"/>
  </p:notesMasterIdLst>
  <p:sldIdLst>
    <p:sldId id="256" r:id="rId3"/>
    <p:sldId id="264" r:id="rId4"/>
    <p:sldId id="266" r:id="rId5"/>
    <p:sldId id="277" r:id="rId6"/>
    <p:sldId id="283" r:id="rId7"/>
    <p:sldId id="287" r:id="rId8"/>
    <p:sldId id="288" r:id="rId9"/>
    <p:sldId id="286" r:id="rId10"/>
    <p:sldId id="285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D1CBA-77D6-47BC-8A90-42EE951E45F9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FAD14-C02F-4D20-B409-E1D6D0119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8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486EA-00D1-682E-C331-49A557FC27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F190C7-42C1-8881-A2DB-E0B455331B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B3003B-E177-8A24-F3D6-225858ED8C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112BE-6DAE-C0F1-C738-A1D2D1FE7D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176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6C93A-35AC-8F75-B7F3-00DC3DCFA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6AB8AB-B44A-FEBC-2EFA-E3D3DBD9D7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781959-E6E7-D819-E03C-B1593D703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158AB-CCAE-2807-3A31-588E16AE83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696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39E36-287E-BBC3-4C2A-960362E9E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15C442-FA22-B2FD-776E-069CF78244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18B03B-549B-99AD-01F4-2D17FD945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AF995-DF0A-EE44-921E-C5C35CF0B0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1853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575F6-04AE-9BB8-70ED-8FCA98F07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1141A9-6262-B471-000F-DFF8E2A3AD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B32E8C-616F-5A79-496E-9AFD9BCB7A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E9CF5-EE6C-0B86-0B6D-0C4638D045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5505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9C760-EF13-A88B-201B-DB85D64029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7D8F2B-AB3A-ACED-A51B-04EF7346E6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504AA0-D286-54C1-D945-11838E2B90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13267-D619-4D13-3293-09CE024881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7420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471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031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93C7D2-734F-F2D2-E108-471A68C1A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3AF5C3-3C14-564E-B010-21A9A3279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148263-675B-DDB1-9838-9635832D5D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EBF01-8914-1E5D-8068-FF17A28613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378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B671B-7A08-E822-AFC0-E9DE31EF6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81D964-60CE-A26F-3016-66CF7D10D3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A34702-0317-9DF7-33AB-2011077128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338C2-67C1-1EAC-E3C0-F22302E1EA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90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CD1CB-92E1-79CF-DDED-15118577F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0A5B5F-5ADE-73C8-833C-993CE271AC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4BEF77-59EC-255A-5FA1-E66A613B4F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56CBF-6506-42BF-EFCD-F16B01A510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212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91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7181C-5326-7C02-0996-236DBF187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49C664-3AA8-9C34-6454-47C6C00C6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8C39B4-C4A7-5A9D-2F78-3FF478CEE3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F7A22-6357-7061-AD9A-C050DC5681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459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C86F87-2DF8-6545-D08F-A0F102C9B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282FF4-9A94-0AAE-EF03-94E41D380B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4B3EEA-D59A-1588-8D23-8B8771E05A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B2AD1-829A-74A8-9A71-9B2CBD865A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687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0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7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0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72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352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23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2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61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08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61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86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81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1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1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1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6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6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6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2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1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4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1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7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courses/PDE1694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patras-gr.zoom.us/j/93731095095?pwd=bG16M1I1SllwR1ZYK201WGx1ZEwyZz09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vickonidari@upatras.g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ge.dourgkounas@gmail.com" TargetMode="External"/><Relationship Id="rId4" Type="http://schemas.openxmlformats.org/officeDocument/2006/relationships/hyperlink" Target="mailto:gbestias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courses/PDE1616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nadam@upatras.g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kamarian@upatras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598E420-4FFC-4D35-B15F-045E166EE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F1ABD-6AD2-1EB0-4E02-EF15B58C0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2037" y="3687289"/>
            <a:ext cx="8657450" cy="1959428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2700" dirty="0"/>
              <a:t>MAHEP 8</a:t>
            </a:r>
            <a:br>
              <a:rPr lang="el-GR" sz="2700" dirty="0"/>
            </a:br>
            <a:br>
              <a:rPr lang="el-GR" sz="2700" dirty="0"/>
            </a:br>
            <a:r>
              <a:rPr lang="el-GR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ΣΕΜΙΝΑΡΙΟ</a:t>
            </a:r>
            <a:r>
              <a:rPr lang="en-US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ΜΕΘΟΔΟΛΟΓΙΑ ΕΡΕΥΝΑΣ</a:t>
            </a:r>
            <a:br>
              <a:rPr lang="el-GR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B60F1-8DCA-EF66-F2B3-D5BC0C8D1C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2037" y="5362074"/>
            <a:ext cx="8657450" cy="681942"/>
          </a:xfrm>
        </p:spPr>
        <p:txBody>
          <a:bodyPr anchor="t">
            <a:normAutofit/>
          </a:bodyPr>
          <a:lstStyle/>
          <a:p>
            <a:pPr algn="ctr"/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ΕΑΡΙΝΟ ΕΞΑΜΗΝΟ 2024</a:t>
            </a:r>
            <a:endParaRPr lang="el-GR" b="1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DEAA51-8BA5-4C87-9448-75CBB18F0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36259" y="-4126"/>
            <a:ext cx="3526736" cy="3420239"/>
          </a:xfrm>
          <a:custGeom>
            <a:avLst/>
            <a:gdLst>
              <a:gd name="connsiteX0" fmla="*/ 3526736 w 3526736"/>
              <a:gd name="connsiteY0" fmla="*/ 3420239 h 3420239"/>
              <a:gd name="connsiteX1" fmla="*/ 0 w 3526736"/>
              <a:gd name="connsiteY1" fmla="*/ 3420239 h 3420239"/>
              <a:gd name="connsiteX2" fmla="*/ 0 w 3526736"/>
              <a:gd name="connsiteY2" fmla="*/ 0 h 3420239"/>
              <a:gd name="connsiteX3" fmla="*/ 3467210 w 3526736"/>
              <a:gd name="connsiteY3" fmla="*/ 0 h 3420239"/>
              <a:gd name="connsiteX4" fmla="*/ 7694 w 3526736"/>
              <a:gd name="connsiteY4" fmla="*/ 3404028 h 3420239"/>
              <a:gd name="connsiteX5" fmla="*/ 7694 w 3526736"/>
              <a:gd name="connsiteY5" fmla="*/ 3416113 h 3420239"/>
              <a:gd name="connsiteX6" fmla="*/ 3526736 w 3526736"/>
              <a:gd name="connsiteY6" fmla="*/ 3416113 h 342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26736" h="3420239">
                <a:moveTo>
                  <a:pt x="3526736" y="3420239"/>
                </a:moveTo>
                <a:lnTo>
                  <a:pt x="0" y="3420239"/>
                </a:lnTo>
                <a:lnTo>
                  <a:pt x="0" y="0"/>
                </a:lnTo>
                <a:lnTo>
                  <a:pt x="3467210" y="0"/>
                </a:lnTo>
                <a:lnTo>
                  <a:pt x="7694" y="3404028"/>
                </a:lnTo>
                <a:lnTo>
                  <a:pt x="7694" y="3416113"/>
                </a:lnTo>
                <a:lnTo>
                  <a:pt x="3526736" y="34161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4D3766-F9EC-72B9-842C-6A587878B2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314" r="-1" b="11777"/>
          <a:stretch/>
        </p:blipFill>
        <p:spPr>
          <a:xfrm>
            <a:off x="1" y="-4125"/>
            <a:ext cx="10462125" cy="3423981"/>
          </a:xfrm>
          <a:custGeom>
            <a:avLst/>
            <a:gdLst/>
            <a:ahLst/>
            <a:cxnLst/>
            <a:rect l="l" t="t" r="r" b="b"/>
            <a:pathLst>
              <a:path w="10462125" h="3423981">
                <a:moveTo>
                  <a:pt x="6824" y="0"/>
                </a:moveTo>
                <a:lnTo>
                  <a:pt x="10462125" y="0"/>
                </a:lnTo>
                <a:lnTo>
                  <a:pt x="10462125" y="12085"/>
                </a:lnTo>
                <a:lnTo>
                  <a:pt x="6998417" y="3420238"/>
                </a:lnTo>
                <a:lnTo>
                  <a:pt x="10462125" y="3420238"/>
                </a:lnTo>
                <a:lnTo>
                  <a:pt x="10462125" y="3420239"/>
                </a:lnTo>
                <a:lnTo>
                  <a:pt x="1132764" y="3420239"/>
                </a:lnTo>
                <a:lnTo>
                  <a:pt x="1132764" y="3423981"/>
                </a:lnTo>
                <a:lnTo>
                  <a:pt x="0" y="3423981"/>
                </a:lnTo>
                <a:lnTo>
                  <a:pt x="0" y="4125"/>
                </a:lnTo>
                <a:lnTo>
                  <a:pt x="6824" y="4125"/>
                </a:ln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97104A3-01F9-4B74-A319-2D54DB3E0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0462995" y="-4125"/>
            <a:ext cx="1734065" cy="3420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527CF11-B26B-4BFF-A858-A93A6186EC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9618590" y="837644"/>
            <a:ext cx="3420241" cy="1736699"/>
          </a:xfrm>
          <a:custGeom>
            <a:avLst/>
            <a:gdLst>
              <a:gd name="connsiteX0" fmla="*/ 3423466 w 3423466"/>
              <a:gd name="connsiteY0" fmla="*/ 0 h 1718483"/>
              <a:gd name="connsiteX1" fmla="*/ 1710280 w 3423466"/>
              <a:gd name="connsiteY1" fmla="*/ 0 h 1718483"/>
              <a:gd name="connsiteX2" fmla="*/ 1710280 w 3423466"/>
              <a:gd name="connsiteY2" fmla="*/ 1 h 1718483"/>
              <a:gd name="connsiteX3" fmla="*/ 0 w 3423466"/>
              <a:gd name="connsiteY3" fmla="*/ 1 h 1718483"/>
              <a:gd name="connsiteX4" fmla="*/ 1538022 w 3423466"/>
              <a:gd name="connsiteY4" fmla="*/ 1709611 h 1718483"/>
              <a:gd name="connsiteX5" fmla="*/ 1710280 w 3423466"/>
              <a:gd name="connsiteY5" fmla="*/ 1718336 h 1718483"/>
              <a:gd name="connsiteX6" fmla="*/ 1710280 w 3423466"/>
              <a:gd name="connsiteY6" fmla="*/ 1718482 h 1718483"/>
              <a:gd name="connsiteX7" fmla="*/ 1711723 w 3423466"/>
              <a:gd name="connsiteY7" fmla="*/ 1718409 h 1718483"/>
              <a:gd name="connsiteX8" fmla="*/ 1713186 w 3423466"/>
              <a:gd name="connsiteY8" fmla="*/ 1718483 h 1718483"/>
              <a:gd name="connsiteX9" fmla="*/ 1713186 w 3423466"/>
              <a:gd name="connsiteY9" fmla="*/ 1718335 h 1718483"/>
              <a:gd name="connsiteX10" fmla="*/ 1885444 w 3423466"/>
              <a:gd name="connsiteY10" fmla="*/ 1709610 h 1718483"/>
              <a:gd name="connsiteX11" fmla="*/ 3423466 w 3423466"/>
              <a:gd name="connsiteY11" fmla="*/ 0 h 171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3466" h="1718483">
                <a:moveTo>
                  <a:pt x="3423466" y="0"/>
                </a:moveTo>
                <a:lnTo>
                  <a:pt x="1710280" y="0"/>
                </a:lnTo>
                <a:lnTo>
                  <a:pt x="1710280" y="1"/>
                </a:lnTo>
                <a:lnTo>
                  <a:pt x="0" y="1"/>
                </a:lnTo>
                <a:cubicBezTo>
                  <a:pt x="0" y="889774"/>
                  <a:pt x="674138" y="1621607"/>
                  <a:pt x="1538022" y="1709611"/>
                </a:cubicBezTo>
                <a:lnTo>
                  <a:pt x="1710280" y="1718336"/>
                </a:lnTo>
                <a:lnTo>
                  <a:pt x="1710280" y="1718482"/>
                </a:lnTo>
                <a:lnTo>
                  <a:pt x="1711723" y="1718409"/>
                </a:lnTo>
                <a:lnTo>
                  <a:pt x="1713186" y="1718483"/>
                </a:lnTo>
                <a:lnTo>
                  <a:pt x="1713186" y="1718335"/>
                </a:lnTo>
                <a:lnTo>
                  <a:pt x="1885444" y="1709610"/>
                </a:lnTo>
                <a:cubicBezTo>
                  <a:pt x="2749328" y="1621606"/>
                  <a:pt x="3423466" y="889773"/>
                  <a:pt x="34234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07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0A5DD3-AA5B-6A71-040A-44D5DD89E9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>
            <a:extLst>
              <a:ext uri="{FF2B5EF4-FFF2-40B4-BE49-F238E27FC236}">
                <a16:creationId xmlns:a16="http://schemas.microsoft.com/office/drawing/2014/main" id="{58B88730-120B-F685-D5FF-53EB52112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56756" y="574826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2D8074B4-CB87-B347-D527-247F15FB6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43250" y="1878508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A991EA92-C6E1-9BD7-E560-E2F1A103B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66757">
            <a:off x="221155" y="373624"/>
            <a:ext cx="2198244" cy="31068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292E68-863E-6ACB-5747-A963899D7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3250" y="3258104"/>
            <a:ext cx="8237923" cy="3046988"/>
          </a:xfr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Σεμινάριο</a:t>
            </a:r>
            <a:b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Μεθοδολογία Έρευνας</a:t>
            </a:r>
            <a:b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Ποιοτική έρευνα</a:t>
            </a:r>
            <a:br>
              <a:rPr kumimoji="0" lang="en-US" sz="44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br>
              <a:rPr kumimoji="0" lang="en-US" sz="44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n-US" sz="4400" b="1" i="0" u="none" strike="noStrike" kern="1200" cap="none" spc="10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MaHEP</a:t>
            </a:r>
            <a:r>
              <a:rPr kumimoji="0" lang="en-US" sz="44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 2024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014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AA49D9-A691-F8FD-D735-1831581E3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C04BAD03-E43F-080A-E526-ECDEBE8D2C4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C635C9-2816-EF6B-6235-9E11D4F43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B59CB9CE-A57D-A32B-1F77-71A726230F4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Οργανόγραμμα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6638FB-7F1C-5E9F-6A7D-573258F03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:a16="http://schemas.microsoft.com/office/drawing/2014/main" id="{7ADF5694-4AD5-D628-CB3E-BA326FF1F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-405667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F721C658-06A2-C84D-6CE8-C277E96FE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761132" y="2673357"/>
            <a:ext cx="4336142" cy="2044685"/>
          </a:xfrm>
          <a:prstGeom prst="trapezoid">
            <a:avLst/>
          </a:prstGeom>
          <a:solidFill>
            <a:srgbClr val="E2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02155F7C-77EB-8650-873D-4FAEC9C4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927930" y="2673357"/>
            <a:ext cx="4336142" cy="2044685"/>
          </a:xfrm>
          <a:prstGeom prst="trapezoid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37F186F6-2BEE-FDA6-FB9B-F3BE9F3506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094728" y="2631261"/>
            <a:ext cx="4336142" cy="2044685"/>
          </a:xfrm>
          <a:prstGeom prst="trapezoi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7375606F-E8EB-D95E-9E89-6011A3BE1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8410006" y="2631261"/>
            <a:ext cx="4336142" cy="2044685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232C1E-AB47-8D91-688F-1C61C97F54FD}"/>
              </a:ext>
            </a:extLst>
          </p:cNvPr>
          <p:cNvSpPr/>
          <p:nvPr/>
        </p:nvSpPr>
        <p:spPr>
          <a:xfrm>
            <a:off x="1076604" y="2886560"/>
            <a:ext cx="1371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 4/3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CDBEDB6-881B-5704-200B-23C8D6FC6716}"/>
              </a:ext>
            </a:extLst>
          </p:cNvPr>
          <p:cNvSpPr/>
          <p:nvPr/>
        </p:nvSpPr>
        <p:spPr>
          <a:xfrm>
            <a:off x="3243403" y="2886560"/>
            <a:ext cx="1371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ΔΕΥΤΕΡΑ11/3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2E4C508-BE70-DE55-221F-1969ADD46258}"/>
              </a:ext>
            </a:extLst>
          </p:cNvPr>
          <p:cNvSpPr/>
          <p:nvPr/>
        </p:nvSpPr>
        <p:spPr>
          <a:xfrm>
            <a:off x="5410201" y="2886560"/>
            <a:ext cx="1371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E5A30AE-868E-A77D-DBDF-8C425AFEBAED}"/>
              </a:ext>
            </a:extLst>
          </p:cNvPr>
          <p:cNvSpPr/>
          <p:nvPr/>
        </p:nvSpPr>
        <p:spPr>
          <a:xfrm>
            <a:off x="7577000" y="2886560"/>
            <a:ext cx="1371600" cy="283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72979C0-AD10-19F9-B4CF-147E2B48B4CD}"/>
              </a:ext>
            </a:extLst>
          </p:cNvPr>
          <p:cNvSpPr/>
          <p:nvPr/>
        </p:nvSpPr>
        <p:spPr>
          <a:xfrm>
            <a:off x="845843" y="3387920"/>
            <a:ext cx="1752042" cy="168533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Διερεύνηση αναγκών -μεθοδολογία έρευνας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400" dirty="0">
              <a:solidFill>
                <a:prstClr val="white"/>
              </a:solidFill>
              <a:latin typeface="Segoe UI Light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531DF97-3B9D-849A-9EC2-911FCB347BCC}"/>
              </a:ext>
            </a:extLst>
          </p:cNvPr>
          <p:cNvSpPr/>
          <p:nvPr/>
        </p:nvSpPr>
        <p:spPr>
          <a:xfrm>
            <a:off x="3053182" y="3653603"/>
            <a:ext cx="1752042" cy="121828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  <a:defRPr/>
            </a:pPr>
            <a:r>
              <a:rPr lang="el-GR" b="1" dirty="0">
                <a:solidFill>
                  <a:prstClr val="whit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Θεματική ανάλυση συνέντευξης:</a:t>
            </a:r>
            <a:endParaRPr lang="it-IT" b="1" dirty="0">
              <a:solidFill>
                <a:prstClr val="white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defRPr/>
            </a:pPr>
            <a:r>
              <a:rPr lang="el-GR" b="1" dirty="0">
                <a:solidFill>
                  <a:prstClr val="whit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Θεωρία και εφαρμογή. </a:t>
            </a:r>
            <a:endParaRPr lang="en-US" b="1" dirty="0">
              <a:solidFill>
                <a:prstClr val="white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464FDDB-88C0-3605-7049-9954C35DD745}"/>
              </a:ext>
            </a:extLst>
          </p:cNvPr>
          <p:cNvSpPr/>
          <p:nvPr/>
        </p:nvSpPr>
        <p:spPr>
          <a:xfrm>
            <a:off x="5219979" y="3653603"/>
            <a:ext cx="1752042" cy="11980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R="0" lvl="0" indent="0" algn="ctr"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>
                <a:solidFill>
                  <a:prstClr val="whit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Θεματική ανάλυση συνέντευξης: εφαρμογή. </a:t>
            </a:r>
            <a:endParaRPr lang="en-US" b="1" dirty="0">
              <a:solidFill>
                <a:prstClr val="white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59F12A9-4F46-03FA-898C-D4CC6EF9A993}"/>
              </a:ext>
            </a:extLst>
          </p:cNvPr>
          <p:cNvSpPr/>
          <p:nvPr/>
        </p:nvSpPr>
        <p:spPr>
          <a:xfrm>
            <a:off x="7386779" y="3653603"/>
            <a:ext cx="1752042" cy="4873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Συζήτηση εργασιών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0B5C0B-5FC9-3DA8-FF14-315A84812C39}"/>
              </a:ext>
            </a:extLst>
          </p:cNvPr>
          <p:cNvSpPr/>
          <p:nvPr/>
        </p:nvSpPr>
        <p:spPr>
          <a:xfrm>
            <a:off x="9555735" y="2325029"/>
            <a:ext cx="1752042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Παράδοση εργασίας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B96278-A233-EF25-0C64-382197F1C5E2}"/>
              </a:ext>
            </a:extLst>
          </p:cNvPr>
          <p:cNvSpPr txBox="1"/>
          <p:nvPr/>
        </p:nvSpPr>
        <p:spPr>
          <a:xfrm>
            <a:off x="9809996" y="3387920"/>
            <a:ext cx="1536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Θα οριστεί μετά από επικοινωνία με τους </a:t>
            </a: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συμμετέχο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- </a:t>
            </a: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ντες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/</a:t>
            </a: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ουσες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888442-5C73-C0CA-613B-215F1875E46A}"/>
              </a:ext>
            </a:extLst>
          </p:cNvPr>
          <p:cNvSpPr txBox="1"/>
          <p:nvPr/>
        </p:nvSpPr>
        <p:spPr>
          <a:xfrm>
            <a:off x="654563" y="5854452"/>
            <a:ext cx="10567717" cy="95410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kumimoji="0" lang="en-US" sz="14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Join Zoom Meeting</a:t>
            </a:r>
            <a:br>
              <a:rPr kumimoji="0" lang="en-US" sz="14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sz="14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https://upatras-gr.zoom.us/j/93731095095?pwd=bG16M1I1SllwR1ZYK201WGx1ZEwyZz09 </a:t>
            </a:r>
            <a:br>
              <a:rPr kumimoji="0" lang="en-US" sz="14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br>
              <a:rPr kumimoji="0" lang="en-US" sz="14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sz="14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Meeting ID: 937 3109 5095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6852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AFE378-4DFA-9F76-2D4E-400E307DD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2240E5D1-22C8-179A-9A25-CFCD96E03D3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32F393-9B42-63D4-4403-098563F8D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343B6C40-2CA7-1EEC-2B9A-A70FA951B3DC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21328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Οργανόγραμμα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αναλυτικά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Πηγές αναφοράς</a:t>
            </a:r>
          </a:p>
          <a:p>
            <a:pPr algn="r">
              <a:defRPr/>
            </a:pPr>
            <a:r>
              <a:rPr lang="el-GR" sz="11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Flick, U. (2017). Εισαγωγή στην ποιοτική έρευνα. (Ν.Λαγόπουλος, Επιμέλεια &amp; Ν. Ζιώγας, Μετάφραση). ΠΡΟΠΟΜΠΟΣ.</a:t>
            </a:r>
          </a:p>
          <a:p>
            <a:pPr algn="r">
              <a:defRPr/>
            </a:pPr>
            <a:r>
              <a:rPr lang="el-GR" sz="11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Τσιώλης, Γ. </a:t>
            </a:r>
            <a:r>
              <a:rPr lang="en-US" sz="11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11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2014). Μεθοδολογία και τεχνικές ανάλυσης στην ποιοτική κοινωνική έρευνα. ΚΡΙΤΙΚΗ. 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D47240-1A8B-16CE-10DF-A7D495E28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6B9B965-D104-E236-F53B-A8E20F5BBAD3}"/>
              </a:ext>
            </a:extLst>
          </p:cNvPr>
          <p:cNvSpPr/>
          <p:nvPr/>
        </p:nvSpPr>
        <p:spPr>
          <a:xfrm>
            <a:off x="5622018" y="1655049"/>
            <a:ext cx="4967514" cy="14541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EA7663A-35F4-5E90-B090-0F503ED9ABA3}"/>
              </a:ext>
            </a:extLst>
          </p:cNvPr>
          <p:cNvSpPr/>
          <p:nvPr/>
        </p:nvSpPr>
        <p:spPr>
          <a:xfrm>
            <a:off x="654504" y="1655048"/>
            <a:ext cx="4967514" cy="14541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0084D31-F17A-6242-D4CE-2FC525425444}"/>
              </a:ext>
            </a:extLst>
          </p:cNvPr>
          <p:cNvSpPr/>
          <p:nvPr/>
        </p:nvSpPr>
        <p:spPr>
          <a:xfrm rot="16200000">
            <a:off x="-6331" y="4881445"/>
            <a:ext cx="1972763" cy="630523"/>
          </a:xfrm>
          <a:prstGeom prst="roundRect">
            <a:avLst/>
          </a:prstGeom>
          <a:solidFill>
            <a:srgbClr val="E2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11/3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290A32F-570E-B6A5-64F2-78EBDA8E41E1}"/>
              </a:ext>
            </a:extLst>
          </p:cNvPr>
          <p:cNvSpPr/>
          <p:nvPr/>
        </p:nvSpPr>
        <p:spPr>
          <a:xfrm rot="16200000">
            <a:off x="67108" y="2725040"/>
            <a:ext cx="1972763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  4/3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03DD7A1-B8F4-4698-F0BF-83BDF2831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85888" y="4143831"/>
            <a:ext cx="989534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4E46A07-D48E-5593-CDC1-DDCD069B7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55658" y="2104573"/>
            <a:ext cx="0" cy="407851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65107363-A34E-BC97-CD76-ABF46351A561}"/>
              </a:ext>
            </a:extLst>
          </p:cNvPr>
          <p:cNvSpPr/>
          <p:nvPr/>
        </p:nvSpPr>
        <p:spPr>
          <a:xfrm>
            <a:off x="1545574" y="1995843"/>
            <a:ext cx="4464610" cy="24622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l-GR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συνάντηση: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Διερεύνηση αναγκών – μεθοδολογία έρευνας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Τα ερευνητικά ερωτήματα στην ποιοτική έρευνα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Θεμελιώδεις θεωρίες και αρχές της ποιοτικής έρευνας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Σχεδιασμός-Διαδικασία-Δείγμα ποιοτικής έρευνας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Δεοντολογία ποιοτικής έρευνας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Εγκυρότητα και αξιοπιστία στην ποιοτική έρευνα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Επιλογή συνέντευξης ως ερευνητικού εργαλείου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Είδη συνέντευξης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Η διαδικασία της συνέντευξης: Σχεδιασμός, προετοιμασία, διεξαγωγή, κλείσιμο συνέντευξης.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l-GR" sz="900" dirty="0">
                <a:latin typeface="Calibri" panose="020F0502020204030204" pitchFamily="34" charset="0"/>
              </a:rPr>
              <a:t>Λειτουργίες της Βιβλιογραφίας και Συνέντευξη.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08A4A7-37B0-A923-6D3D-7C92A5E143FE}"/>
              </a:ext>
            </a:extLst>
          </p:cNvPr>
          <p:cNvSpPr/>
          <p:nvPr/>
        </p:nvSpPr>
        <p:spPr>
          <a:xfrm>
            <a:off x="7111013" y="2343708"/>
            <a:ext cx="3639845" cy="189449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l-GR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συνάντηση: 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el-GR" b="1" dirty="0">
                <a:solidFill>
                  <a:srgbClr val="2F549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Θεματική ανάλυση συνέντευξης: εφαρμογή. 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sz="1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Παρουσίαση αποτελεσμάτων ποιοτικής έρευνας.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84CE54A-4553-E01A-F7E9-B45CCAFC141B}"/>
              </a:ext>
            </a:extLst>
          </p:cNvPr>
          <p:cNvSpPr/>
          <p:nvPr/>
        </p:nvSpPr>
        <p:spPr>
          <a:xfrm>
            <a:off x="1385888" y="4514431"/>
            <a:ext cx="4710085" cy="179061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l-GR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συνάντηση: </a:t>
            </a:r>
            <a:endParaRPr lang="el-GR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lang="el-GR" b="1" dirty="0">
                <a:solidFill>
                  <a:srgbClr val="2F549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Θεματική ανάλυση συνέντευξης: Θεωρία και εφαρμογή. 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l-GR" sz="1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Θεματική ανάλυση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l-GR" sz="1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Θεματική κωδικωποίηση.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3213E9-8768-441F-D377-3BEACDEB152C}"/>
              </a:ext>
            </a:extLst>
          </p:cNvPr>
          <p:cNvSpPr/>
          <p:nvPr/>
        </p:nvSpPr>
        <p:spPr>
          <a:xfrm>
            <a:off x="7111013" y="4710227"/>
            <a:ext cx="3767896" cy="6821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4η συνάντηση: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Συζήτηση εργασιών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7">
            <a:extLst>
              <a:ext uri="{FF2B5EF4-FFF2-40B4-BE49-F238E27FC236}">
                <a16:creationId xmlns:a16="http://schemas.microsoft.com/office/drawing/2014/main" id="{F3C10233-76E4-09BA-6550-98CC77F56A7C}"/>
              </a:ext>
            </a:extLst>
          </p:cNvPr>
          <p:cNvSpPr/>
          <p:nvPr/>
        </p:nvSpPr>
        <p:spPr>
          <a:xfrm rot="16200000">
            <a:off x="5640678" y="2788696"/>
            <a:ext cx="1972763" cy="664797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18/3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" name="Rectangle: Rounded Corners 27">
            <a:extLst>
              <a:ext uri="{FF2B5EF4-FFF2-40B4-BE49-F238E27FC236}">
                <a16:creationId xmlns:a16="http://schemas.microsoft.com/office/drawing/2014/main" id="{367C62AA-58EF-D5AD-BC47-858F82B0322C}"/>
              </a:ext>
            </a:extLst>
          </p:cNvPr>
          <p:cNvSpPr/>
          <p:nvPr/>
        </p:nvSpPr>
        <p:spPr>
          <a:xfrm rot="16200000">
            <a:off x="5619456" y="4864308"/>
            <a:ext cx="1972763" cy="66479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ΔΕΥΤΕΡΑ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1/4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0" name="Rectangle: Rounded Corners 27">
            <a:extLst>
              <a:ext uri="{FF2B5EF4-FFF2-40B4-BE49-F238E27FC236}">
                <a16:creationId xmlns:a16="http://schemas.microsoft.com/office/drawing/2014/main" id="{6E879CEC-FD54-AB02-0A9A-077151A94BED}"/>
              </a:ext>
            </a:extLst>
          </p:cNvPr>
          <p:cNvSpPr/>
          <p:nvPr/>
        </p:nvSpPr>
        <p:spPr>
          <a:xfrm>
            <a:off x="8549197" y="6002697"/>
            <a:ext cx="3030452" cy="66479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Παράδοση εργασίας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93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6B3C58-59F6-184C-8DEC-05643BAA3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5D28E1F-20C3-7376-51CB-F3ED740D7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15287" y="2487965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B5FA777A-8658-7A66-F49D-5C2A48F76498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73842DAB-561E-ADDF-BFD5-A2CD5D30ADB8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9A8D42DE-902D-CC0D-620F-E17EB0622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0768" y="2410591"/>
            <a:ext cx="5721232" cy="3213187"/>
          </a:xfrm>
        </p:spPr>
        <p:txBody>
          <a:bodyPr wrap="square" lIns="0" tIns="0" rIns="0" bIns="0" anchor="ctr">
            <a:spAutoFit/>
          </a:bodyPr>
          <a:lstStyle/>
          <a:p>
            <a:pPr algn="l"/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l-GR" sz="18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class </a:t>
            </a:r>
            <a:r>
              <a:rPr lang="el-GR" sz="1800" b="1" dirty="0">
                <a:solidFill>
                  <a:schemeClr val="accent5">
                    <a:lumMod val="75000"/>
                  </a:schemeClr>
                </a:solidFill>
              </a:rPr>
              <a:t>μαθήματος: </a:t>
            </a: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lang="el-GR" sz="1600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Μεθοδολογία Έρευνας (ποιοτική προσέγγιση)</a:t>
            </a:r>
            <a:r>
              <a:rPr lang="el-GR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 </a:t>
            </a:r>
            <a:br>
              <a:rPr lang="it-IT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j-ea"/>
                <a:cs typeface="+mj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https://eclass.upatras.gr/courses/PDE1694/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7FA096-5B0B-24BA-7995-B5AF74E80BE2}"/>
              </a:ext>
            </a:extLst>
          </p:cNvPr>
          <p:cNvSpPr txBox="1"/>
          <p:nvPr/>
        </p:nvSpPr>
        <p:spPr>
          <a:xfrm>
            <a:off x="231581" y="940912"/>
            <a:ext cx="45540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spc="100" dirty="0">
                <a:solidFill>
                  <a:srgbClr val="002060"/>
                </a:solidFill>
                <a:latin typeface="Franklin Gothic Demi"/>
              </a:rPr>
              <a:t>Σεμινάριο</a:t>
            </a:r>
            <a:br>
              <a:rPr lang="el-GR" sz="3200" b="1" spc="100" dirty="0">
                <a:solidFill>
                  <a:srgbClr val="002060"/>
                </a:solidFill>
                <a:latin typeface="Franklin Gothic Demi"/>
              </a:rPr>
            </a:br>
            <a:r>
              <a:rPr lang="el-GR" sz="3200" b="1" spc="100" dirty="0">
                <a:solidFill>
                  <a:srgbClr val="002060"/>
                </a:solidFill>
                <a:latin typeface="Franklin Gothic Demi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Ποιοτική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MaHEP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2024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6454F6-97A2-FEDA-02D3-7C8B6BA8D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995" y="4409087"/>
            <a:ext cx="3166718" cy="61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59B3B6-1BBD-AFF9-EBBF-A43D11561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249917"/>
            <a:ext cx="4763805" cy="126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n-US" sz="15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Μεθοδολογί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α Ερευνας (πο</a:t>
            </a:r>
            <a:r>
              <a:rPr kumimoji="0" lang="el-GR" altLang="en-US" sz="15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ιοτική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προσέγγιση) ΜΑHEP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555555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1200" dirty="0">
                <a:solidFill>
                  <a:srgbClr val="555555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Κονιδάρη Βικτωρία, Μπέστιας Γεώργιος, Δουργκούνας Γεώργιος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555555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577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21435C-DADC-917A-AE12-0D01C7262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10900F2-14DD-84F5-C28D-959981430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33339" y="3076662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2B369812-B2C1-654A-ACB4-A8E2EC7D05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B71844CD-4783-62D2-D22C-1D6841751EDF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4D253B6E-D576-3FB0-7D67-017FE8EBD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0081" y="1954817"/>
            <a:ext cx="7010101" cy="2243691"/>
          </a:xfrm>
        </p:spPr>
        <p:txBody>
          <a:bodyPr wrap="square" lIns="0" tIns="0" rIns="0" bIns="0" anchor="ctr">
            <a:spAutoFit/>
          </a:bodyPr>
          <a:lstStyle/>
          <a:p>
            <a:pPr algn="l"/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F658F6-BBDE-ECC8-0A68-437564A19862}"/>
              </a:ext>
            </a:extLst>
          </p:cNvPr>
          <p:cNvSpPr txBox="1"/>
          <p:nvPr/>
        </p:nvSpPr>
        <p:spPr>
          <a:xfrm>
            <a:off x="200929" y="408976"/>
            <a:ext cx="45540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spc="100" dirty="0">
                <a:solidFill>
                  <a:srgbClr val="002060"/>
                </a:solidFill>
                <a:latin typeface="Franklin Gothic Demi"/>
              </a:rPr>
              <a:t>Σεμινάριο</a:t>
            </a:r>
            <a:br>
              <a:rPr lang="el-GR" sz="3200" b="1" spc="100" dirty="0">
                <a:solidFill>
                  <a:srgbClr val="002060"/>
                </a:solidFill>
                <a:latin typeface="Franklin Gothic Demi"/>
              </a:rPr>
            </a:br>
            <a:r>
              <a:rPr lang="el-GR" sz="3200" b="1" spc="100" dirty="0">
                <a:solidFill>
                  <a:srgbClr val="002060"/>
                </a:solidFill>
                <a:latin typeface="Franklin Gothic Demi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Ποσοτική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MaHEP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2024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276EFF-C488-3E78-75C6-3F751F2BD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995" y="4409087"/>
            <a:ext cx="3166718" cy="61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A8D31-1756-EDF1-950F-049709E70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3248"/>
            <a:ext cx="4597092" cy="61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1200" dirty="0">
                <a:solidFill>
                  <a:srgbClr val="555555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Κονιδάρη Βικτωρία, Μπέστιας Γεώργιος, Δουργκούνας Γεώργιος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555555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3F7A87-36DF-194A-D177-83134CA14BAD}"/>
              </a:ext>
            </a:extLst>
          </p:cNvPr>
          <p:cNvSpPr txBox="1"/>
          <p:nvPr/>
        </p:nvSpPr>
        <p:spPr>
          <a:xfrm>
            <a:off x="6096000" y="1859695"/>
            <a:ext cx="5984759" cy="5006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ΕΝΔΕΙΚΤΙΚΗ ΒΙΒΛΙΟΓΡΑΦΙΑ </a:t>
            </a:r>
          </a:p>
          <a:p>
            <a:pPr algn="ctr"/>
            <a:endParaRPr lang="el-GR" b="1" dirty="0">
              <a:solidFill>
                <a:schemeClr val="accent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APA 7</a:t>
            </a:r>
            <a:r>
              <a:rPr lang="en-US" sz="1800" baseline="30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ed.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sz="1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Bryman, A. 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(2017). </a:t>
            </a:r>
            <a:r>
              <a:rPr lang="el-GR" sz="1800" i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Μέθοδοι κοινωνικής έρευνας</a:t>
            </a:r>
            <a:r>
              <a:rPr lang="en-US" sz="1800" i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(Α. Αϊδίνης, Επιμέλεια &amp; Π. Σακελλαρίου, Μετάφραση). </a:t>
            </a:r>
            <a:r>
              <a:rPr lang="it-IT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Gutenberg - </a:t>
            </a:r>
            <a:r>
              <a:rPr lang="el-GR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Γιώργος &amp; Κώστας Δαρδανός. 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Flick, U. (2017). Εισαγωγή στην ποιοτική έρευνα. (Ν.Λαγόπουλος, Επιμέλεια &amp; Ν. Ζιώγας, Μετάφραση). ΠΡΟΠΟΜΠΟΣ.</a:t>
            </a:r>
          </a:p>
          <a:p>
            <a:pPr marL="285750" indent="-285750" algn="ctr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Τσιώλης, Γ.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2014). Μεθοδολογία και τεχνικές ανάλυσης στην ποιοτική κοινωνική έρευνα. ΚΡΙΤΙΚΗ.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sz="1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accent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l-G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07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04A377-157D-2FA7-66BE-810A06721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D19D2C6-178B-808B-086D-99DDC0703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15287" y="2487965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057983E0-A9C9-7773-2AF7-D5A9BC89EFE3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3D4BE56D-39FA-107A-28B9-1F28AD6EE86C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A9841A6A-AA5D-D134-1075-19A56CD6A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0768" y="1565746"/>
            <a:ext cx="5721232" cy="4902881"/>
          </a:xfrm>
        </p:spPr>
        <p:txBody>
          <a:bodyPr wrap="square" lIns="0" tIns="0" rIns="0" bIns="0" anchor="ctr">
            <a:spAutoFit/>
          </a:bodyPr>
          <a:lstStyle/>
          <a:p>
            <a:pPr algn="l"/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r>
              <a:rPr lang="el-GR" sz="1800" b="1" dirty="0">
                <a:solidFill>
                  <a:schemeClr val="accent5">
                    <a:lumMod val="75000"/>
                  </a:schemeClr>
                </a:solidFill>
              </a:rPr>
              <a:t>Σύνδεσμος πρώτης συνάντησης: </a:t>
            </a: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Topic: MAHEP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Time: Monday </a:t>
            </a:r>
            <a:r>
              <a:rPr lang="en-US" sz="2000" dirty="0">
                <a:solidFill>
                  <a:prstClr val="white"/>
                </a:solidFill>
                <a:latin typeface="Century Gothic"/>
              </a:rPr>
              <a:t>4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, 2024 06:00 AM Athens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Join Zoom Meeting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lang="nl-NL" sz="800" b="0" i="0" dirty="0">
                <a:solidFill>
                  <a:srgbClr val="1D2228"/>
                </a:solidFill>
                <a:effectLst/>
                <a:latin typeface="Helvetica Neue"/>
              </a:rPr>
            </a:br>
            <a:r>
              <a:rPr lang="nl-NL" sz="2000" dirty="0">
                <a:solidFill>
                  <a:srgbClr val="0070C0"/>
                </a:solidFill>
                <a:latin typeface="Century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https://upatras-gr.zoom.us/j/93731095095?pwd=bG16M1I1SllwR1ZYK201WGx1ZEwyZz09</a:t>
            </a:r>
            <a:r>
              <a:rPr lang="el-GR" sz="2000" dirty="0">
                <a:solidFill>
                  <a:srgbClr val="0070C0"/>
                </a:solidFill>
                <a:latin typeface="Century Gothic"/>
              </a:rPr>
              <a:t> </a:t>
            </a:r>
            <a:br>
              <a:rPr lang="nl-NL" sz="800" b="0" i="0" dirty="0">
                <a:solidFill>
                  <a:srgbClr val="1D2228"/>
                </a:solidFill>
                <a:effectLst/>
                <a:latin typeface="Helvetica Neue"/>
              </a:rPr>
            </a:br>
            <a:br>
              <a:rPr lang="nl-NL" sz="800" b="0" i="0" dirty="0">
                <a:solidFill>
                  <a:srgbClr val="1D2228"/>
                </a:solidFill>
                <a:effectLst/>
                <a:latin typeface="Helvetica Neue"/>
              </a:rPr>
            </a:br>
            <a:br>
              <a:rPr lang="nl-NL" sz="800" b="0" i="0" dirty="0">
                <a:solidFill>
                  <a:srgbClr val="1D2228"/>
                </a:solidFill>
                <a:effectLst/>
                <a:latin typeface="Helvetica Neue"/>
              </a:rPr>
            </a:br>
            <a:br>
              <a:rPr lang="nl-NL" sz="800" b="0" i="0" dirty="0">
                <a:solidFill>
                  <a:srgbClr val="1D2228"/>
                </a:solidFill>
                <a:effectLst/>
                <a:latin typeface="Helvetica Neue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Meeting ID: </a:t>
            </a:r>
            <a:r>
              <a:rPr lang="nl-NL" sz="2000" dirty="0">
                <a:solidFill>
                  <a:prstClr val="white"/>
                </a:solidFill>
                <a:latin typeface="Century Gothic"/>
              </a:rPr>
              <a:t>937 3109 5095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477A8F-2ECE-3823-1BB1-A106AD350D18}"/>
              </a:ext>
            </a:extLst>
          </p:cNvPr>
          <p:cNvSpPr txBox="1"/>
          <p:nvPr/>
        </p:nvSpPr>
        <p:spPr>
          <a:xfrm>
            <a:off x="238255" y="266794"/>
            <a:ext cx="45540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spc="100" dirty="0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  <a:t>Σεμινάριο</a:t>
            </a:r>
            <a:br>
              <a:rPr lang="el-GR" sz="3200" b="1" spc="100" dirty="0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</a:br>
            <a:r>
              <a:rPr lang="el-GR" sz="3200" b="1" spc="100" dirty="0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Ποσοτική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lang="en-US" sz="3200" b="1" spc="100" dirty="0" err="1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  <a:t>MaHEP</a:t>
            </a:r>
            <a:r>
              <a:rPr lang="en-US" sz="3200" b="1" spc="100" dirty="0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4056888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F34DBE-599A-E7CD-93F6-6D23CA9CB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0EB6EBC-865F-85ED-4E08-11F5511EB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907906CB-D359-8A51-9744-1B7BC8DB3D08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E41C9CD7-E988-B1F4-3A85-3673996BEB8D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805860E3-261E-2EDB-618E-047EE1641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2319" y="2254165"/>
            <a:ext cx="9144000" cy="4238083"/>
          </a:xfrm>
        </p:spPr>
        <p:txBody>
          <a:bodyPr lIns="0" tIns="0" rIns="0" bIns="0" anchor="ctr">
            <a:spAutoFit/>
          </a:bodyPr>
          <a:lstStyle/>
          <a:p>
            <a:br>
              <a:rPr lang="el-GR" sz="1800" b="1" dirty="0">
                <a:solidFill>
                  <a:schemeClr val="bg1"/>
                </a:solidFill>
              </a:rPr>
            </a:br>
            <a:br>
              <a:rPr lang="el-GR" sz="1800" b="1" dirty="0">
                <a:solidFill>
                  <a:schemeClr val="bg1"/>
                </a:solidFill>
              </a:rPr>
            </a:br>
            <a:br>
              <a:rPr lang="el-GR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l-GR" sz="1800" b="1" dirty="0">
                <a:solidFill>
                  <a:schemeClr val="accent5">
                    <a:lumMod val="75000"/>
                  </a:schemeClr>
                </a:solidFill>
              </a:rPr>
              <a:t>πικοινωνία: </a:t>
            </a:r>
            <a:br>
              <a:rPr lang="el-GR" sz="18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b="1" dirty="0">
                <a:solidFill>
                  <a:schemeClr val="bg1"/>
                </a:solidFill>
              </a:rPr>
              <a:t>Κονιδάρη Βικτωρία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it-IT" sz="18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vickonidari</a:t>
            </a:r>
            <a:r>
              <a:rPr lang="en-US" sz="18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@upatras.gr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l-GR" sz="1800" b="1" dirty="0">
                <a:solidFill>
                  <a:srgbClr val="0070C0"/>
                </a:solidFill>
              </a:rPr>
              <a:t> </a:t>
            </a: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dirty="0">
                <a:solidFill>
                  <a:schemeClr val="bg1"/>
                </a:solidFill>
              </a:rPr>
              <a:t>ΤεΠΕΚΕ, Παν/μιο Πατρών</a:t>
            </a:r>
            <a:br>
              <a:rPr lang="el-GR" sz="1800" dirty="0">
                <a:solidFill>
                  <a:schemeClr val="bg1"/>
                </a:solidFill>
              </a:rPr>
            </a:b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b="1" dirty="0">
                <a:solidFill>
                  <a:schemeClr val="bg1"/>
                </a:solidFill>
              </a:rPr>
              <a:t>Μπέστιας Γεώργιος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it-IT" sz="18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gbestias</a:t>
            </a:r>
            <a:r>
              <a:rPr lang="en-US" sz="18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it-IT" sz="18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gmail.com</a:t>
            </a:r>
            <a:r>
              <a:rPr lang="el-GR" sz="1800" b="1" dirty="0">
                <a:solidFill>
                  <a:srgbClr val="0070C0"/>
                </a:solidFill>
              </a:rPr>
              <a:t> </a:t>
            </a: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dirty="0">
                <a:solidFill>
                  <a:schemeClr val="bg1"/>
                </a:solidFill>
              </a:rPr>
              <a:t>ΤεΠΕΚΕ, Παν/μιο Πατρών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800" dirty="0">
                <a:solidFill>
                  <a:schemeClr val="bg1"/>
                </a:solidFill>
              </a:rPr>
            </a:br>
            <a:r>
              <a:rPr lang="el-GR" sz="1800" b="1" dirty="0">
                <a:solidFill>
                  <a:schemeClr val="bg1"/>
                </a:solidFill>
              </a:rPr>
              <a:t>Δουργκούνας Γεώργιος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it-IT" sz="1800" b="1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ge.dourgkounas@gmail.com</a:t>
            </a:r>
            <a:r>
              <a:rPr lang="el-GR" sz="1800" b="1" dirty="0">
                <a:solidFill>
                  <a:srgbClr val="0070C0"/>
                </a:solidFill>
              </a:rPr>
              <a:t> </a:t>
            </a: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dirty="0">
                <a:solidFill>
                  <a:schemeClr val="bg1"/>
                </a:solidFill>
              </a:rPr>
              <a:t>ΤεΠΕΚΕ, Παν/μιο Πατρών</a:t>
            </a: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DDF48-E3B4-8D1C-246A-20464FC011D3}"/>
              </a:ext>
            </a:extLst>
          </p:cNvPr>
          <p:cNvSpPr txBox="1"/>
          <p:nvPr/>
        </p:nvSpPr>
        <p:spPr>
          <a:xfrm>
            <a:off x="194523" y="0"/>
            <a:ext cx="696897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b="1" spc="100" dirty="0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  <a:t>Σεμινάριο</a:t>
            </a:r>
            <a:br>
              <a:rPr lang="el-GR" sz="3200" b="1" spc="100" dirty="0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</a:br>
            <a:r>
              <a:rPr lang="el-GR" sz="3200" b="1" spc="100" dirty="0">
                <a:solidFill>
                  <a:schemeClr val="accent5">
                    <a:lumMod val="75000"/>
                  </a:schemeClr>
                </a:solidFill>
                <a:latin typeface="Franklin Gothic Demi"/>
                <a:ea typeface="+mj-ea"/>
                <a:cs typeface="+mj-cs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Ποσοτική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MaHEP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 2024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65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967B0C-B101-1D8B-252D-B19318839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DB619D-3874-47E3-1E53-2CF58E645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25076"/>
              </p:ext>
            </p:extLst>
          </p:nvPr>
        </p:nvGraphicFramePr>
        <p:xfrm>
          <a:off x="29690" y="926274"/>
          <a:ext cx="9025248" cy="582403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05150">
                  <a:extLst>
                    <a:ext uri="{9D8B030D-6E8A-4147-A177-3AD203B41FA5}">
                      <a16:colId xmlns:a16="http://schemas.microsoft.com/office/drawing/2014/main" val="1046383870"/>
                    </a:ext>
                  </a:extLst>
                </a:gridCol>
                <a:gridCol w="3422245">
                  <a:extLst>
                    <a:ext uri="{9D8B030D-6E8A-4147-A177-3AD203B41FA5}">
                      <a16:colId xmlns:a16="http://schemas.microsoft.com/office/drawing/2014/main" val="3595529339"/>
                    </a:ext>
                  </a:extLst>
                </a:gridCol>
                <a:gridCol w="1009368">
                  <a:extLst>
                    <a:ext uri="{9D8B030D-6E8A-4147-A177-3AD203B41FA5}">
                      <a16:colId xmlns:a16="http://schemas.microsoft.com/office/drawing/2014/main" val="1343369353"/>
                    </a:ext>
                  </a:extLst>
                </a:gridCol>
                <a:gridCol w="3688485">
                  <a:extLst>
                    <a:ext uri="{9D8B030D-6E8A-4147-A177-3AD203B41FA5}">
                      <a16:colId xmlns:a16="http://schemas.microsoft.com/office/drawing/2014/main" val="3705166286"/>
                    </a:ext>
                  </a:extLst>
                </a:gridCol>
              </a:tblGrid>
              <a:tr h="287994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ΠΟΙΟΤΙΚΗ ΕΡΕΥΝΑ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09" marR="26009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l-GR" sz="500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l-GR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ΠΟΣΟΤΙΚΗ ΕΡΕΥΝΑ</a:t>
                      </a:r>
                      <a:endParaRPr lang="el-GR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09" marR="26009" marT="0" marB="0" anchor="ctr"/>
                </a:tc>
                <a:extLst>
                  <a:ext uri="{0D108BD9-81ED-4DB2-BD59-A6C34878D82A}">
                    <a16:rowId xmlns:a16="http://schemas.microsoft.com/office/drawing/2014/main" val="1596177166"/>
                  </a:ext>
                </a:extLst>
              </a:tr>
              <a:tr h="1807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ΔΕ</a:t>
                      </a:r>
                      <a:r>
                        <a:rPr lang="en-US" sz="1100" dirty="0">
                          <a:effectLst/>
                        </a:rPr>
                        <a:t>Y</a:t>
                      </a:r>
                      <a:r>
                        <a:rPr lang="el-GR" sz="1100" dirty="0">
                          <a:effectLst/>
                        </a:rPr>
                        <a:t>ΤΕΡΑ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4/3</a:t>
                      </a:r>
                      <a:r>
                        <a:rPr lang="en-US" sz="1100" dirty="0">
                          <a:effectLst/>
                        </a:rPr>
                        <a:t>/24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</a:rPr>
                        <a:t>1η συνάντηση: </a:t>
                      </a:r>
                      <a:r>
                        <a:rPr lang="el-GR" sz="900" b="1" dirty="0">
                          <a:solidFill>
                            <a:srgbClr val="002060"/>
                          </a:solidFill>
                          <a:effectLst/>
                        </a:rPr>
                        <a:t>Διερεύνηση αναγκών -μεθοδολογία έρευνας</a:t>
                      </a: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Τα ερευνητικά ερωτήματα στην ποιοτική έρευνα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Θεμελιώδεις θεωρίες και αρχές της ποιοτικής έρευνας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Σχεδιασμός-Διαδικασία-Δείγμα ποιοτικής έρευνας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Δεοντολογία ποιοτικής έρευνας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Εγκυρότητα και αξιοπιστία στην ποιοτική έρευνα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Επιλογή συνέντευξης ως ερευνητικού εργαλείου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Είδη συνέντευξης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Η διαδικασία της συνέντευξης: Σχεδιασμός, προετοιμασία, διεξαγωγή, κλείσιμο συνέντευξης.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Λειτουργίες της Βιβλιογραφίας και Συνέντευξη. 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ΤΕΤΑΡΤΗ 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6/3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</a:rPr>
                        <a:t>/24</a:t>
                      </a:r>
                      <a:endParaRPr lang="el-GR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09" marR="26009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dirty="0">
                          <a:effectLst/>
                        </a:rPr>
                        <a:t>1</a:t>
                      </a:r>
                      <a:r>
                        <a:rPr lang="el-GR" sz="1100" b="1" baseline="30000" dirty="0">
                          <a:effectLst/>
                        </a:rPr>
                        <a:t>η</a:t>
                      </a:r>
                      <a:r>
                        <a:rPr lang="el-GR" sz="1100" b="1" dirty="0">
                          <a:effectLst/>
                        </a:rPr>
                        <a:t> συνάντηση: </a:t>
                      </a:r>
                      <a:r>
                        <a:rPr lang="el-GR" sz="900" b="1" kern="1200" dirty="0">
                          <a:solidFill>
                            <a:srgbClr val="002060"/>
                          </a:solidFill>
                          <a:effectLst/>
                        </a:rPr>
                        <a:t>Διερεύνηση αναγκών -μεθοδολογία έρευνας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400" dirty="0">
                          <a:effectLst/>
                        </a:rPr>
                        <a:t> </a:t>
                      </a:r>
                      <a:endParaRPr lang="el-GR" sz="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extLst>
                  <a:ext uri="{0D108BD9-81ED-4DB2-BD59-A6C34878D82A}">
                    <a16:rowId xmlns:a16="http://schemas.microsoft.com/office/drawing/2014/main" val="58686818"/>
                  </a:ext>
                </a:extLst>
              </a:tr>
              <a:tr h="1329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ΔΕΥΤΕΡΑ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11/3</a:t>
                      </a:r>
                      <a:r>
                        <a:rPr lang="en-US" sz="1100" dirty="0">
                          <a:effectLst/>
                        </a:rPr>
                        <a:t>/24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</a:rPr>
                        <a:t>2η συνάντηση: </a:t>
                      </a:r>
                      <a:r>
                        <a:rPr lang="el-GR" sz="900" b="1" kern="1200" dirty="0">
                          <a:solidFill>
                            <a:srgbClr val="002060"/>
                          </a:solidFill>
                          <a:effectLst/>
                        </a:rPr>
                        <a:t>Θεματική ανάλυση συνέντευξης. </a:t>
                      </a:r>
                    </a:p>
                    <a:p>
                      <a:pPr fontAlgn="base"/>
                      <a:r>
                        <a:rPr lang="el-GR" sz="900" kern="1200" dirty="0">
                          <a:effectLst/>
                        </a:rPr>
                        <a:t> 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Θεματική ανάλυση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Θεματική κωδικωποίηση.</a:t>
                      </a:r>
                      <a:endParaRPr lang="el-GR" sz="9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b="1" dirty="0">
                          <a:solidFill>
                            <a:schemeClr val="accent1"/>
                          </a:solidFill>
                          <a:effectLst/>
                        </a:rPr>
                        <a:t>Εργασία σε ομάδες</a:t>
                      </a: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ΤΕΤΑΡΤΗ 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13/3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</a:rPr>
                        <a:t>/24</a:t>
                      </a:r>
                      <a:endParaRPr lang="el-GR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09" marR="26009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</a:rPr>
                        <a:t>2η συνάντηση: </a:t>
                      </a:r>
                      <a:r>
                        <a:rPr lang="el-GR" sz="900" b="1" kern="1200" dirty="0">
                          <a:solidFill>
                            <a:srgbClr val="002060"/>
                          </a:solidFill>
                          <a:effectLst/>
                        </a:rPr>
                        <a:t>Περιγραφική στατιστική και </a:t>
                      </a:r>
                      <a:r>
                        <a:rPr lang="en-US" sz="900" b="1" kern="1200" dirty="0" err="1">
                          <a:solidFill>
                            <a:srgbClr val="002060"/>
                          </a:solidFill>
                          <a:effectLst/>
                        </a:rPr>
                        <a:t>Spss</a:t>
                      </a:r>
                      <a:endParaRPr lang="el-GR" sz="900" b="1" kern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spcBef>
                          <a:spcPts val="4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Κατασκευή βάσης – επεξεργασία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Συχνότητες – Μέτρα Κεντρικής Τάσης και Διασποράς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spcBef>
                          <a:spcPts val="4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Σχέσεις μεταβλητών (</a:t>
                      </a:r>
                      <a:r>
                        <a:rPr lang="en-US" sz="900" kern="1200" dirty="0">
                          <a:effectLst/>
                        </a:rPr>
                        <a:t>crosstabs</a:t>
                      </a:r>
                      <a:r>
                        <a:rPr lang="el-GR" sz="900" kern="1200" dirty="0">
                          <a:effectLst/>
                        </a:rPr>
                        <a:t> – </a:t>
                      </a:r>
                      <a:r>
                        <a:rPr lang="en-US" sz="900" kern="1200" dirty="0">
                          <a:effectLst/>
                        </a:rPr>
                        <a:t>correlate</a:t>
                      </a:r>
                      <a:r>
                        <a:rPr lang="el-GR" sz="900" kern="1200" dirty="0">
                          <a:effectLst/>
                        </a:rPr>
                        <a:t>)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Διαχείριση βάσης δεδομένων (</a:t>
                      </a:r>
                      <a:r>
                        <a:rPr lang="en-US" sz="900" kern="1200" dirty="0">
                          <a:effectLst/>
                        </a:rPr>
                        <a:t>spilt files</a:t>
                      </a:r>
                      <a:r>
                        <a:rPr lang="el-GR" sz="900" kern="1200" dirty="0">
                          <a:effectLst/>
                        </a:rPr>
                        <a:t>, </a:t>
                      </a:r>
                      <a:r>
                        <a:rPr lang="en-US" sz="900" kern="1200" dirty="0">
                          <a:effectLst/>
                        </a:rPr>
                        <a:t>select cases</a:t>
                      </a:r>
                      <a:r>
                        <a:rPr lang="el-GR" sz="900" kern="1200" dirty="0">
                          <a:effectLst/>
                        </a:rPr>
                        <a:t>) 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Διαχείριση μεταβλητών (</a:t>
                      </a:r>
                      <a:r>
                        <a:rPr lang="en-US" sz="900" kern="1200" dirty="0">
                          <a:effectLst/>
                        </a:rPr>
                        <a:t>recode variable</a:t>
                      </a:r>
                      <a:r>
                        <a:rPr lang="el-GR" sz="900" kern="1200" dirty="0">
                          <a:effectLst/>
                        </a:rPr>
                        <a:t>, </a:t>
                      </a:r>
                      <a:r>
                        <a:rPr lang="en-US" sz="900" kern="1200" dirty="0">
                          <a:effectLst/>
                        </a:rPr>
                        <a:t>compute</a:t>
                      </a:r>
                      <a:r>
                        <a:rPr lang="el-GR" sz="900" kern="1200" dirty="0">
                          <a:effectLst/>
                        </a:rPr>
                        <a:t>)</a:t>
                      </a:r>
                    </a:p>
                  </a:txBody>
                  <a:tcPr marL="26009" marR="26009" marT="0" marB="0" anchor="ctr"/>
                </a:tc>
                <a:extLst>
                  <a:ext uri="{0D108BD9-81ED-4DB2-BD59-A6C34878D82A}">
                    <a16:rowId xmlns:a16="http://schemas.microsoft.com/office/drawing/2014/main" val="3246377959"/>
                  </a:ext>
                </a:extLst>
              </a:tr>
              <a:tr h="1190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ΔΕΥΤΕΡΑ 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18/3</a:t>
                      </a:r>
                      <a:r>
                        <a:rPr lang="en-US" sz="1100" dirty="0">
                          <a:effectLst/>
                        </a:rPr>
                        <a:t>/24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</a:rPr>
                        <a:t>3η συνάντηση: </a:t>
                      </a:r>
                      <a:r>
                        <a:rPr lang="el-GR" sz="900" b="1" kern="1200" dirty="0">
                          <a:solidFill>
                            <a:srgbClr val="002060"/>
                          </a:solidFill>
                          <a:effectLst/>
                        </a:rPr>
                        <a:t>Θεματική ανάλυση συνέντευξης. </a:t>
                      </a: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Εφαρμογή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Παρουσίαση αποτελεσμάτων ποιοτικής έρευνας.</a:t>
                      </a:r>
                      <a:endParaRPr lang="el-GR" sz="9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b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Εργασία σε ομάδες</a:t>
                      </a: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ΤΕΤΑΡΤΗ 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20/3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</a:rPr>
                        <a:t>/24</a:t>
                      </a:r>
                      <a:endParaRPr lang="el-GR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09" marR="26009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</a:rPr>
                        <a:t>3η συνάντηση: </a:t>
                      </a:r>
                      <a:r>
                        <a:rPr lang="el-GR" sz="900" b="1" kern="1200" dirty="0">
                          <a:solidFill>
                            <a:srgbClr val="002060"/>
                          </a:solidFill>
                          <a:effectLst/>
                        </a:rPr>
                        <a:t>Επαγωγική στατιστική και S</a:t>
                      </a:r>
                      <a:r>
                        <a:rPr lang="en-US" sz="900" b="1" kern="1200" dirty="0" err="1">
                          <a:solidFill>
                            <a:srgbClr val="002060"/>
                          </a:solidFill>
                          <a:effectLst/>
                        </a:rPr>
                        <a:t>pss</a:t>
                      </a:r>
                      <a:endParaRPr lang="el-GR" sz="900" b="1" kern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spcBef>
                          <a:spcPts val="4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Σύγκριση Μέσων Όρων (t-test, F-test), </a:t>
                      </a:r>
                      <a:endParaRPr lang="el-GR" sz="900" dirty="0">
                        <a:effectLst/>
                      </a:endParaRPr>
                    </a:p>
                    <a:p>
                      <a:pPr marL="342900" lvl="0" indent="-342900" fontAlgn="base">
                        <a:spcBef>
                          <a:spcPts val="400"/>
                        </a:spcBef>
                        <a:buFont typeface="Symbol" panose="05050102010706020507" pitchFamily="18" charset="2"/>
                        <a:buChar char=""/>
                      </a:pPr>
                      <a:r>
                        <a:rPr lang="el-GR" sz="900" kern="1200" dirty="0">
                          <a:effectLst/>
                        </a:rPr>
                        <a:t>Σχέσεις μεταβλητών (t-test, x</a:t>
                      </a:r>
                      <a:r>
                        <a:rPr lang="el-GR" sz="900" kern="1200" baseline="30000" dirty="0">
                          <a:effectLst/>
                        </a:rPr>
                        <a:t>2</a:t>
                      </a:r>
                      <a:r>
                        <a:rPr lang="el-GR" sz="900" kern="1200" dirty="0">
                          <a:effectLst/>
                        </a:rPr>
                        <a:t>-test)</a:t>
                      </a:r>
                    </a:p>
                  </a:txBody>
                  <a:tcPr marL="26009" marR="26009" marT="0" marB="0" anchor="ctr"/>
                </a:tc>
                <a:extLst>
                  <a:ext uri="{0D108BD9-81ED-4DB2-BD59-A6C34878D82A}">
                    <a16:rowId xmlns:a16="http://schemas.microsoft.com/office/drawing/2014/main" val="634308194"/>
                  </a:ext>
                </a:extLst>
              </a:tr>
              <a:tr h="74849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ΔΕΥΤΕΡΑ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dirty="0">
                          <a:effectLst/>
                        </a:rPr>
                        <a:t>1/4</a:t>
                      </a:r>
                      <a:r>
                        <a:rPr lang="en-US" sz="1100" dirty="0">
                          <a:effectLst/>
                        </a:rPr>
                        <a:t>/24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</a:rPr>
                        <a:t>4η συνάντηση: </a:t>
                      </a:r>
                      <a:r>
                        <a:rPr lang="el-GR" sz="900" b="1" kern="1200" dirty="0">
                          <a:solidFill>
                            <a:srgbClr val="002060"/>
                          </a:solidFill>
                          <a:effectLst/>
                        </a:rPr>
                        <a:t>Συζήτηση εργασιών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  <a:endParaRPr lang="el-G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ΤΕΤΑΡΤΗ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 27/3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</a:rPr>
                        <a:t>/24</a:t>
                      </a:r>
                      <a:endParaRPr lang="el-GR" sz="11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ή</a:t>
                      </a:r>
                      <a:endParaRPr lang="el-GR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09" marR="26009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</a:rPr>
                        <a:t>4η  συνάντηση: </a:t>
                      </a:r>
                      <a:r>
                        <a:rPr lang="el-GR" sz="900" b="1" kern="1200" dirty="0">
                          <a:solidFill>
                            <a:srgbClr val="002060"/>
                          </a:solidFill>
                          <a:effectLst/>
                        </a:rPr>
                        <a:t>Συζήτηση εργασιών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</a:p>
                  </a:txBody>
                  <a:tcPr marL="26009" marR="26009" marT="0" marB="0" anchor="ctr"/>
                </a:tc>
                <a:extLst>
                  <a:ext uri="{0D108BD9-81ED-4DB2-BD59-A6C34878D82A}">
                    <a16:rowId xmlns:a16="http://schemas.microsoft.com/office/drawing/2014/main" val="473436027"/>
                  </a:ext>
                </a:extLst>
              </a:tr>
              <a:tr h="45965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26009" marR="2600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ΤΕΤΑΡΤΗ 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b="1" kern="1200" dirty="0">
                          <a:solidFill>
                            <a:schemeClr val="lt1"/>
                          </a:solidFill>
                          <a:effectLst/>
                        </a:rPr>
                        <a:t>3/4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</a:rPr>
                        <a:t>/24</a:t>
                      </a:r>
                      <a:endParaRPr lang="el-GR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09" marR="26009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400" dirty="0">
                          <a:effectLst/>
                        </a:rPr>
                        <a:t> </a:t>
                      </a:r>
                      <a:endParaRPr lang="el-GR" sz="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09" marR="26009" marT="0" marB="0" anchor="ctr"/>
                </a:tc>
                <a:extLst>
                  <a:ext uri="{0D108BD9-81ED-4DB2-BD59-A6C34878D82A}">
                    <a16:rowId xmlns:a16="http://schemas.microsoft.com/office/drawing/2014/main" val="182331294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1B00B-D910-9E22-3283-DF82571F1D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314" r="-1" b="11777"/>
          <a:stretch/>
        </p:blipFill>
        <p:spPr>
          <a:xfrm rot="5400000">
            <a:off x="7235201" y="1890983"/>
            <a:ext cx="6840194" cy="3093848"/>
          </a:xfrm>
          <a:prstGeom prst="rect">
            <a:avLst/>
          </a:prstGeom>
          <a:ln w="12700">
            <a:solidFill>
              <a:schemeClr val="accent3"/>
            </a:solidFill>
          </a:ln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1AB8B8A-DC9A-7E59-BF64-324CF5026DD0}"/>
              </a:ext>
            </a:extLst>
          </p:cNvPr>
          <p:cNvSpPr txBox="1">
            <a:spLocks/>
          </p:cNvSpPr>
          <p:nvPr/>
        </p:nvSpPr>
        <p:spPr>
          <a:xfrm>
            <a:off x="122424" y="17807"/>
            <a:ext cx="8657450" cy="553607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Tx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ΠΡΟΓΡΑΜΜΑΤΙΣΜΟΣ ΕΑΡΙΝΟΥ ΕΞΑΜΗΝΟΥ 2024</a:t>
            </a:r>
            <a:endParaRPr lang="el-GR" b="1" dirty="0">
              <a:solidFill>
                <a:schemeClr val="accent3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F251A3-9FA3-EFF2-D00D-5A600D730038}"/>
              </a:ext>
            </a:extLst>
          </p:cNvPr>
          <p:cNvSpPr/>
          <p:nvPr/>
        </p:nvSpPr>
        <p:spPr>
          <a:xfrm rot="5400000">
            <a:off x="4504004" y="-2416943"/>
            <a:ext cx="70211" cy="5806140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61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56756" y="574826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43250" y="1878508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6DBA9A1A-DFF5-7FA3-739F-C60765F2A8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66757">
            <a:off x="221155" y="373624"/>
            <a:ext cx="2198244" cy="31068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3250" y="3258104"/>
            <a:ext cx="8237923" cy="3046988"/>
          </a:xfr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Σεμινάριο</a:t>
            </a:r>
            <a:b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Μεθοδολογία Έρευνας</a:t>
            </a:r>
            <a:b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l-GR" sz="44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Ποσοτική έρευνα</a:t>
            </a:r>
            <a:br>
              <a:rPr kumimoji="0" lang="en-US" sz="44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br>
              <a:rPr kumimoji="0" lang="en-US" sz="44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n-US" sz="4400" b="1" i="0" u="none" strike="noStrike" kern="1200" cap="none" spc="100" normalizeH="0" baseline="0" noProof="0" dirty="0" err="1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MaHEP</a:t>
            </a:r>
            <a:r>
              <a:rPr kumimoji="0" lang="en-US" sz="4400" b="1" i="0" u="none" strike="noStrike" kern="1200" cap="none" spc="10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 2024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Οργανόγραμμα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:a16="http://schemas.microsoft.com/office/drawing/2014/main" id="{5B804E9F-B6B5-41F9-9B63-9AF435FDC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-405667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0092C447-C8E1-4B12-B012-E6D21CBB1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761132" y="2673357"/>
            <a:ext cx="4336142" cy="2044685"/>
          </a:xfrm>
          <a:prstGeom prst="trapezoid">
            <a:avLst/>
          </a:prstGeom>
          <a:solidFill>
            <a:srgbClr val="E2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7E139379-1914-4446-8D6D-984A47041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927930" y="2673357"/>
            <a:ext cx="4336142" cy="2044685"/>
          </a:xfrm>
          <a:prstGeom prst="trapezoid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F79B51BB-1B30-4ED8-B26D-21EE8BC67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094728" y="2631261"/>
            <a:ext cx="4336142" cy="2044685"/>
          </a:xfrm>
          <a:prstGeom prst="trapezoi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89DA262E-0502-4E65-8ABA-E063880EA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8410006" y="2631261"/>
            <a:ext cx="4336142" cy="2044685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076604" y="2886560"/>
            <a:ext cx="1371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6/3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3243403" y="2886560"/>
            <a:ext cx="1371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13/3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4D735A-8F75-4E2A-8F1A-CC303B0718BA}"/>
              </a:ext>
            </a:extLst>
          </p:cNvPr>
          <p:cNvSpPr/>
          <p:nvPr/>
        </p:nvSpPr>
        <p:spPr>
          <a:xfrm>
            <a:off x="5410201" y="2886560"/>
            <a:ext cx="1371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20/3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4AB9282-0505-49EB-AABF-998083225E3A}"/>
              </a:ext>
            </a:extLst>
          </p:cNvPr>
          <p:cNvSpPr/>
          <p:nvPr/>
        </p:nvSpPr>
        <p:spPr>
          <a:xfrm>
            <a:off x="7577000" y="2886560"/>
            <a:ext cx="1371600" cy="283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27/3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AA18108-5B8B-4147-84A7-D30A16BEC4EA}"/>
              </a:ext>
            </a:extLst>
          </p:cNvPr>
          <p:cNvSpPr/>
          <p:nvPr/>
        </p:nvSpPr>
        <p:spPr>
          <a:xfrm>
            <a:off x="845843" y="3387920"/>
            <a:ext cx="1752042" cy="192899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Διερεύνηση αναγκών -μεθοδολογία έρευνας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400" dirty="0">
              <a:solidFill>
                <a:prstClr val="white"/>
              </a:solidFill>
              <a:latin typeface="Segoe UI Light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8534162-B6E2-4579-9DAD-AD8DE07459BC}"/>
              </a:ext>
            </a:extLst>
          </p:cNvPr>
          <p:cNvSpPr/>
          <p:nvPr/>
        </p:nvSpPr>
        <p:spPr>
          <a:xfrm>
            <a:off x="3053182" y="3653603"/>
            <a:ext cx="1752042" cy="87594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Περιγραφική στατιστική και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535E1C-6EBC-45D8-BCE1-D5B947A61FB6}"/>
              </a:ext>
            </a:extLst>
          </p:cNvPr>
          <p:cNvSpPr/>
          <p:nvPr/>
        </p:nvSpPr>
        <p:spPr>
          <a:xfrm>
            <a:off x="5219979" y="3653603"/>
            <a:ext cx="1752042" cy="95436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Επαγωγική στατιστική και S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8FF18A5-7B4E-4493-B38D-E732E033F82F}"/>
              </a:ext>
            </a:extLst>
          </p:cNvPr>
          <p:cNvSpPr/>
          <p:nvPr/>
        </p:nvSpPr>
        <p:spPr>
          <a:xfrm>
            <a:off x="7386779" y="3653603"/>
            <a:ext cx="1752042" cy="4873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Συζήτηση εργασιών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BCD242F-9A97-473E-8E17-3F6C3C75CE68}"/>
              </a:ext>
            </a:extLst>
          </p:cNvPr>
          <p:cNvSpPr/>
          <p:nvPr/>
        </p:nvSpPr>
        <p:spPr>
          <a:xfrm>
            <a:off x="9555735" y="2325029"/>
            <a:ext cx="1752042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Παράδοση εργασίας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916748-16C0-EAC5-D16E-5D01A0BA9EF3}"/>
              </a:ext>
            </a:extLst>
          </p:cNvPr>
          <p:cNvSpPr txBox="1"/>
          <p:nvPr/>
        </p:nvSpPr>
        <p:spPr>
          <a:xfrm>
            <a:off x="9809996" y="3387920"/>
            <a:ext cx="1536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Θα οριστεί μετά από επικοινωνία με τους </a:t>
            </a: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συμμετέχο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- </a:t>
            </a: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ντες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/</a:t>
            </a: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ουσες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561C836-ED6B-D4B1-BE79-224F24776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30" y="5965200"/>
            <a:ext cx="10595766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6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20220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Οργανόγραμμα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αναλυτικά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Πηγές αναφοράς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Bryman, A.</a:t>
            </a:r>
            <a:r>
              <a:rPr kumimoji="0" lang="el-G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(2016).</a:t>
            </a:r>
            <a:r>
              <a:rPr kumimoji="0" lang="el-G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kumimoji="0" lang="el-GR" alt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Μέθοδοι κοινωνικής έρευνας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. Oxford University Press</a:t>
            </a:r>
            <a:endParaRPr kumimoji="0" lang="el-GR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Εγχειρίδιο χρήσης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IBM/SPSS</a:t>
            </a:r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C1CAF08-13B9-48BA-A271-8CE5B568A664}"/>
              </a:ext>
            </a:extLst>
          </p:cNvPr>
          <p:cNvSpPr/>
          <p:nvPr/>
        </p:nvSpPr>
        <p:spPr>
          <a:xfrm>
            <a:off x="5622018" y="1655049"/>
            <a:ext cx="4967514" cy="14541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1B1E083-D07C-4934-9782-F7CCA3539ACF}"/>
              </a:ext>
            </a:extLst>
          </p:cNvPr>
          <p:cNvSpPr/>
          <p:nvPr/>
        </p:nvSpPr>
        <p:spPr>
          <a:xfrm>
            <a:off x="654504" y="1655048"/>
            <a:ext cx="4967514" cy="14541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BD06280-71F4-4832-A31C-772537FAE929}"/>
              </a:ext>
            </a:extLst>
          </p:cNvPr>
          <p:cNvSpPr/>
          <p:nvPr/>
        </p:nvSpPr>
        <p:spPr>
          <a:xfrm rot="16200000">
            <a:off x="-6331" y="4881445"/>
            <a:ext cx="1972763" cy="630523"/>
          </a:xfrm>
          <a:prstGeom prst="roundRect">
            <a:avLst/>
          </a:prstGeom>
          <a:solidFill>
            <a:srgbClr val="E2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13/3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917D965-B5BB-41DC-BB5E-C27AF802DD50}"/>
              </a:ext>
            </a:extLst>
          </p:cNvPr>
          <p:cNvSpPr/>
          <p:nvPr/>
        </p:nvSpPr>
        <p:spPr>
          <a:xfrm rot="16200000">
            <a:off x="67108" y="2725040"/>
            <a:ext cx="1972763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6/3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BC1BB2-55FC-4E8F-A171-32FAA820D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85888" y="4143831"/>
            <a:ext cx="989534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31A2EAE-EBE4-4CB7-9D0A-105837E80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55658" y="2104573"/>
            <a:ext cx="0" cy="407851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ECF613A-FCF5-4CC5-AA46-DABB088D7230}"/>
              </a:ext>
            </a:extLst>
          </p:cNvPr>
          <p:cNvSpPr/>
          <p:nvPr/>
        </p:nvSpPr>
        <p:spPr>
          <a:xfrm>
            <a:off x="1632408" y="2382959"/>
            <a:ext cx="4377775" cy="113877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l-GR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συνάντηση: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Διερεύνηση αναγκών –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μεθοδολογία έρευνας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42CE6B-862D-4B18-B10B-3436A7D24058}"/>
              </a:ext>
            </a:extLst>
          </p:cNvPr>
          <p:cNvSpPr/>
          <p:nvPr/>
        </p:nvSpPr>
        <p:spPr>
          <a:xfrm>
            <a:off x="7111013" y="2343708"/>
            <a:ext cx="3639845" cy="134164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l-GR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συνάντηση: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Επαγωγική στατιστική και S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Σύγκριση Μέσων Όρων (t-test, F-test),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Σχέσεις μεταβλητών (t-test, x</a:t>
            </a:r>
            <a:r>
              <a:rPr kumimoji="0" lang="el-GR" sz="16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2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-test)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130C0AE-B52E-4C65-A461-AD2F7D2362DE}"/>
              </a:ext>
            </a:extLst>
          </p:cNvPr>
          <p:cNvSpPr/>
          <p:nvPr/>
        </p:nvSpPr>
        <p:spPr>
          <a:xfrm>
            <a:off x="1385888" y="4514431"/>
            <a:ext cx="4710085" cy="243040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l-GR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συνάντηση: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85858"/>
              </a:buClr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Περιγραφική στατιστική και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Spss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Κατασκευή βάσης – επεξεργασία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Συχνότητες – Μέτρα Κεντρικής Τάσης και Διασποράς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Σχέσεις μεταβλητών 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crosstabs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–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correlate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Διαχείριση βάσης δεδομένων 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spilt files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select cases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b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Διαχείριση μεταβλητών 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recode variable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compute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E783ACB-62DF-4DA3-9240-822BAEA78497}"/>
              </a:ext>
            </a:extLst>
          </p:cNvPr>
          <p:cNvSpPr/>
          <p:nvPr/>
        </p:nvSpPr>
        <p:spPr>
          <a:xfrm>
            <a:off x="7111013" y="4710227"/>
            <a:ext cx="3767896" cy="6821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4η συνάντηση: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Συζήτηση εργασιών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7">
            <a:extLst>
              <a:ext uri="{FF2B5EF4-FFF2-40B4-BE49-F238E27FC236}">
                <a16:creationId xmlns:a16="http://schemas.microsoft.com/office/drawing/2014/main" id="{56573EA2-1BAA-2B53-00C2-53C31CB3F476}"/>
              </a:ext>
            </a:extLst>
          </p:cNvPr>
          <p:cNvSpPr/>
          <p:nvPr/>
        </p:nvSpPr>
        <p:spPr>
          <a:xfrm rot="16200000">
            <a:off x="5640678" y="2788696"/>
            <a:ext cx="1972763" cy="664797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20/3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" name="Rectangle: Rounded Corners 27">
            <a:extLst>
              <a:ext uri="{FF2B5EF4-FFF2-40B4-BE49-F238E27FC236}">
                <a16:creationId xmlns:a16="http://schemas.microsoft.com/office/drawing/2014/main" id="{880E7A55-1AE0-1C09-2D7D-F4007CCC7A55}"/>
              </a:ext>
            </a:extLst>
          </p:cNvPr>
          <p:cNvSpPr/>
          <p:nvPr/>
        </p:nvSpPr>
        <p:spPr>
          <a:xfrm rot="16200000">
            <a:off x="5619456" y="4864308"/>
            <a:ext cx="1972763" cy="66479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 27/3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0" name="Rectangle: Rounded Corners 27">
            <a:extLst>
              <a:ext uri="{FF2B5EF4-FFF2-40B4-BE49-F238E27FC236}">
                <a16:creationId xmlns:a16="http://schemas.microsoft.com/office/drawing/2014/main" id="{7080F7E4-C9DF-E954-CB77-C96B525EBA74}"/>
              </a:ext>
            </a:extLst>
          </p:cNvPr>
          <p:cNvSpPr/>
          <p:nvPr/>
        </p:nvSpPr>
        <p:spPr>
          <a:xfrm>
            <a:off x="8549197" y="6002697"/>
            <a:ext cx="3030452" cy="66479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Παράδοση εργασίας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6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5F15B8-85FA-E53A-E527-3E8C81D0A3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ADF036-28B7-4B84-40DB-BC6A2B64D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15287" y="2487965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D087A445-5837-1823-BD06-736D033FF85E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813FD79C-4FC4-1A54-5B93-75864F71E38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684E1243-B1DB-1818-B2F5-5A9219609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0768" y="2147446"/>
            <a:ext cx="5721232" cy="3739485"/>
          </a:xfrm>
        </p:spPr>
        <p:txBody>
          <a:bodyPr wrap="square" lIns="0" tIns="0" rIns="0" bIns="0" anchor="ctr">
            <a:spAutoFit/>
          </a:bodyPr>
          <a:lstStyle/>
          <a:p>
            <a:pPr algn="l"/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E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class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μαθήματος: </a:t>
            </a: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lang="en-US" alt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Μεθοδολογία Ερευνας (ποσοτική προσέγγιση) ΜΑHEP</a:t>
            </a:r>
            <a:br>
              <a:rPr lang="en-US" alt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  <a:hlinkClick r:id="rId3" tooltip="https://eclass.upatras.gr/courses/PDE1616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https://eclass.upatras.gr/courses/PDE1616/</a:t>
            </a: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  <a:hlinkClick r:id="rId3" tooltip="https://eclass.upatras.gr/courses/PDE1616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9384BA-FDFC-2425-7907-9C1276C4A6FC}"/>
              </a:ext>
            </a:extLst>
          </p:cNvPr>
          <p:cNvSpPr txBox="1"/>
          <p:nvPr/>
        </p:nvSpPr>
        <p:spPr>
          <a:xfrm>
            <a:off x="238255" y="266794"/>
            <a:ext cx="45540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Σεμινάριο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Ποσοτική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MaHEP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2024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12F2D7-B954-956A-F640-B6ABB23B5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995" y="4409087"/>
            <a:ext cx="3166718" cy="61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66D83F-D308-B361-9401-4FC436014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Μεθοδολογία Ερευνας (ποσοτική προσέγγιση) ΜΑHEP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>
              <a:ln>
                <a:noFill/>
              </a:ln>
              <a:solidFill>
                <a:srgbClr val="555555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555555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Αδαμοπουλου Ανθη Ιωάννης Καμαριανός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38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CEDA4C-4415-F3B4-3DE2-2C1886EC2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430A5A5-58AF-4FBF-D771-C344E395E2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33339" y="3076662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223BB8E0-DB5F-9BF5-7C02-C1434CAC2463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527E0720-C5EC-80C2-BB28-8BE75AB4A8E2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AD35752A-7814-BC14-F407-EB3A01A34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0081" y="1954817"/>
            <a:ext cx="7010101" cy="2243691"/>
          </a:xfrm>
        </p:spPr>
        <p:txBody>
          <a:bodyPr wrap="square" lIns="0" tIns="0" rIns="0" bIns="0" anchor="ctr">
            <a:spAutoFit/>
          </a:bodyPr>
          <a:lstStyle/>
          <a:p>
            <a:pPr algn="l"/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5C829E-7BD9-E0B3-8888-21C84BC50CE2}"/>
              </a:ext>
            </a:extLst>
          </p:cNvPr>
          <p:cNvSpPr txBox="1"/>
          <p:nvPr/>
        </p:nvSpPr>
        <p:spPr>
          <a:xfrm>
            <a:off x="238255" y="266794"/>
            <a:ext cx="45540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Σεμινάριο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Ποσοτική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MaHEP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2024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8EB150-3587-844C-3866-6C73BA01E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995" y="4409087"/>
            <a:ext cx="3166718" cy="61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2744DE-BCC4-2D09-ED01-E2F866DBA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3248"/>
            <a:ext cx="2968890" cy="61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555555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Αδ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αμοπουλου Ανθη Ιωάννης Καμαριανός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489C73-0D8E-836D-8753-9E7BE8CDA6B4}"/>
              </a:ext>
            </a:extLst>
          </p:cNvPr>
          <p:cNvSpPr txBox="1"/>
          <p:nvPr/>
        </p:nvSpPr>
        <p:spPr>
          <a:xfrm>
            <a:off x="6096000" y="2246811"/>
            <a:ext cx="50683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ΕΝΔΕΙΚΤΙΚΗ ΒΙΒΛΙΟΓΡΑΦΙΑ </a:t>
            </a:r>
          </a:p>
          <a:p>
            <a:pPr algn="ctr"/>
            <a:endParaRPr lang="el-GR" b="1" dirty="0">
              <a:solidFill>
                <a:schemeClr val="accent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l-GR" b="1" dirty="0">
              <a:solidFill>
                <a:schemeClr val="accent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APA 7</a:t>
            </a:r>
            <a:r>
              <a:rPr lang="en-US" sz="1800" baseline="30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ed.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sz="1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Bryman, A. 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(2017). </a:t>
            </a:r>
            <a:r>
              <a:rPr lang="el-GR" sz="1800" i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Μέθοδοι κοινωνικής έρευνας</a:t>
            </a:r>
            <a:r>
              <a:rPr lang="en-US" sz="1800" i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(Α. Αϊδίνης, Επιμέλεια &amp; Π. Σακελλαρίου, Μετάφραση). </a:t>
            </a:r>
            <a:r>
              <a:rPr lang="it-IT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Gutenberg - </a:t>
            </a:r>
            <a:r>
              <a:rPr lang="el-GR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Γιώργος &amp; Κώστας </a:t>
            </a:r>
            <a:r>
              <a:rPr lang="el-GR" sz="1800" dirty="0" err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Δαρδανός</a:t>
            </a:r>
            <a:r>
              <a:rPr lang="el-GR" sz="1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accent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l-G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0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4CD5B7-9CC8-3D83-ADFC-67D78F354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4DACF34-C614-166C-2633-1753144E2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15287" y="2487965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1579F741-C6D0-1522-458B-67F0B9F3DC5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865D746F-882B-47D8-2748-0DD13C1CDD0B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16BA1A2D-A428-E5BE-7DEF-CAA426335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0768" y="1787346"/>
            <a:ext cx="5721232" cy="4459682"/>
          </a:xfrm>
        </p:spPr>
        <p:txBody>
          <a:bodyPr wrap="square" lIns="0" tIns="0" rIns="0" bIns="0" anchor="ctr">
            <a:spAutoFit/>
          </a:bodyPr>
          <a:lstStyle/>
          <a:p>
            <a:pPr algn="l"/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Σύνδεσμος πρώτης συνάντησης : </a:t>
            </a: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Topic: Zoom Meeting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Time: Mar 6, 2024 06:00 AM Athens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Join Zoom Meeting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https://upatras-gr.zoom.us/j/2523872900?omn=94735979033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Meeting ID: 252 387 2900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965813-8DE8-E27B-F576-7A9D25EE37F3}"/>
              </a:ext>
            </a:extLst>
          </p:cNvPr>
          <p:cNvSpPr txBox="1"/>
          <p:nvPr/>
        </p:nvSpPr>
        <p:spPr>
          <a:xfrm>
            <a:off x="238255" y="266794"/>
            <a:ext cx="45540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Σεμινάριο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Ποσοτική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</a:b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MaHEP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2024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608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2319" y="2752762"/>
            <a:ext cx="9144000" cy="3240887"/>
          </a:xfrm>
        </p:spPr>
        <p:txBody>
          <a:bodyPr lIns="0" tIns="0" rIns="0" bIns="0" anchor="ctr">
            <a:spAutoFit/>
          </a:bodyPr>
          <a:lstStyle/>
          <a:p>
            <a:br>
              <a:rPr lang="el-GR" sz="1800" b="1" dirty="0">
                <a:solidFill>
                  <a:schemeClr val="bg1"/>
                </a:solidFill>
              </a:rPr>
            </a:br>
            <a:br>
              <a:rPr lang="el-GR" sz="1800" b="1" dirty="0">
                <a:solidFill>
                  <a:schemeClr val="bg1"/>
                </a:solidFill>
              </a:rPr>
            </a:br>
            <a:br>
              <a:rPr lang="el-GR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el-G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πικοινωνία</a:t>
            </a:r>
            <a:r>
              <a:rPr lang="el-GR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: </a:t>
            </a:r>
            <a:br>
              <a:rPr lang="el-GR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r>
              <a:rPr lang="el-GR" sz="1800" b="1" dirty="0">
                <a:solidFill>
                  <a:schemeClr val="bg1"/>
                </a:solidFill>
              </a:rPr>
              <a:t>Ανθή Αδαμοπούλου 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accent5">
                    <a:lumMod val="20000"/>
                    <a:lumOff val="80000"/>
                  </a:schemeClr>
                </a:solidFill>
                <a:hlinkClick r:id="rId3"/>
              </a:rPr>
              <a:t>anadam@upatras.gr</a:t>
            </a: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dirty="0" err="1">
                <a:solidFill>
                  <a:schemeClr val="bg1"/>
                </a:solidFill>
              </a:rPr>
              <a:t>ΤεΠΕΚΕ</a:t>
            </a:r>
            <a:r>
              <a:rPr lang="el-GR" sz="1800" dirty="0">
                <a:solidFill>
                  <a:schemeClr val="bg1"/>
                </a:solidFill>
              </a:rPr>
              <a:t>, Παν/</a:t>
            </a:r>
            <a:r>
              <a:rPr lang="el-GR" sz="1800" dirty="0" err="1">
                <a:solidFill>
                  <a:schemeClr val="bg1"/>
                </a:solidFill>
              </a:rPr>
              <a:t>μιο</a:t>
            </a:r>
            <a:r>
              <a:rPr lang="el-GR" sz="1800" dirty="0">
                <a:solidFill>
                  <a:schemeClr val="bg1"/>
                </a:solidFill>
              </a:rPr>
              <a:t> Πατρών</a:t>
            </a:r>
            <a:br>
              <a:rPr lang="el-GR" sz="1800" dirty="0">
                <a:solidFill>
                  <a:schemeClr val="bg1"/>
                </a:solidFill>
              </a:rPr>
            </a:b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b="1" dirty="0">
                <a:solidFill>
                  <a:schemeClr val="bg1"/>
                </a:solidFill>
              </a:rPr>
              <a:t>Ιωάννης Καμαριανός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  <a:hlinkClick r:id="rId4"/>
              </a:rPr>
              <a:t>kamarian@upatras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  <a:r>
              <a:rPr lang="en-US" sz="1800" b="1" dirty="0">
                <a:solidFill>
                  <a:schemeClr val="bg1"/>
                </a:solidFill>
                <a:hlinkClick r:id="rId4"/>
              </a:rPr>
              <a:t>gr</a:t>
            </a:r>
            <a:br>
              <a:rPr lang="el-GR" sz="1800" b="1" dirty="0">
                <a:solidFill>
                  <a:schemeClr val="bg1"/>
                </a:solidFill>
              </a:rPr>
            </a:br>
            <a:r>
              <a:rPr lang="el-GR" sz="1800" dirty="0" err="1">
                <a:solidFill>
                  <a:schemeClr val="bg1"/>
                </a:solidFill>
              </a:rPr>
              <a:t>ΤεΠΕΚΕ</a:t>
            </a:r>
            <a:r>
              <a:rPr lang="el-GR" sz="1800" dirty="0">
                <a:solidFill>
                  <a:schemeClr val="bg1"/>
                </a:solidFill>
              </a:rPr>
              <a:t>, Παν/</a:t>
            </a:r>
            <a:r>
              <a:rPr lang="el-GR" sz="1800" dirty="0" err="1">
                <a:solidFill>
                  <a:schemeClr val="bg1"/>
                </a:solidFill>
              </a:rPr>
              <a:t>μιο</a:t>
            </a:r>
            <a:r>
              <a:rPr lang="el-GR" sz="1800" dirty="0">
                <a:solidFill>
                  <a:schemeClr val="bg1"/>
                </a:solidFill>
              </a:rPr>
              <a:t> Πατρών</a:t>
            </a:r>
            <a:br>
              <a:rPr lang="en-US" sz="1800" b="1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6D3C7B-B120-2F07-CACB-80C16FD40DFA}"/>
              </a:ext>
            </a:extLst>
          </p:cNvPr>
          <p:cNvSpPr txBox="1"/>
          <p:nvPr/>
        </p:nvSpPr>
        <p:spPr>
          <a:xfrm>
            <a:off x="214546" y="0"/>
            <a:ext cx="696897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Σεμινάριο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0062A9">
                    <a:lumMod val="40000"/>
                    <a:lumOff val="6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Μεθοδολογία Έρευνας</a:t>
            </a:r>
            <a:b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4495A2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l-GR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Ποσοτική έρευνα</a:t>
            </a: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b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9D448">
                    <a:lumMod val="75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n-US" sz="3200" b="1" i="0" u="none" strike="noStrike" kern="1200" cap="none" spc="100" normalizeH="0" baseline="0" noProof="0" dirty="0" err="1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MaHEP</a:t>
            </a:r>
            <a:r>
              <a:rPr kumimoji="0" lang="en-US" sz="3200" b="1" i="0" u="none" strike="noStrike" kern="1200" cap="none" spc="100" normalizeH="0" baseline="0" noProof="0" dirty="0">
                <a:ln>
                  <a:noFill/>
                </a:ln>
                <a:solidFill>
                  <a:srgbClr val="F59F26">
                    <a:lumMod val="60000"/>
                    <a:lumOff val="4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 2024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RegularSeedRightStep">
      <a:dk1>
        <a:srgbClr val="000000"/>
      </a:dk1>
      <a:lt1>
        <a:srgbClr val="FFFFFF"/>
      </a:lt1>
      <a:dk2>
        <a:srgbClr val="412824"/>
      </a:dk2>
      <a:lt2>
        <a:srgbClr val="E2E7E8"/>
      </a:lt2>
      <a:accent1>
        <a:srgbClr val="C35A4D"/>
      </a:accent1>
      <a:accent2>
        <a:srgbClr val="B1793B"/>
      </a:accent2>
      <a:accent3>
        <a:srgbClr val="ACA643"/>
      </a:accent3>
      <a:accent4>
        <a:srgbClr val="87B13B"/>
      </a:accent4>
      <a:accent5>
        <a:srgbClr val="60B547"/>
      </a:accent5>
      <a:accent6>
        <a:srgbClr val="3BB152"/>
      </a:accent6>
      <a:hlink>
        <a:srgbClr val="338F9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Θέμα του Offic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1238</Words>
  <Application>Microsoft Office PowerPoint</Application>
  <PresentationFormat>Ευρεία οθόνη</PresentationFormat>
  <Paragraphs>216</Paragraphs>
  <Slides>16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13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16</vt:i4>
      </vt:variant>
    </vt:vector>
  </HeadingPairs>
  <TitlesOfParts>
    <vt:vector size="31" baseType="lpstr">
      <vt:lpstr>Arial</vt:lpstr>
      <vt:lpstr>Avenir Next LT Pro</vt:lpstr>
      <vt:lpstr>Avenir Next LT Pro Light</vt:lpstr>
      <vt:lpstr>Calibri</vt:lpstr>
      <vt:lpstr>Century Gothic</vt:lpstr>
      <vt:lpstr>Franklin Gothic Demi</vt:lpstr>
      <vt:lpstr>Helvetica Neue</vt:lpstr>
      <vt:lpstr>Open Sans</vt:lpstr>
      <vt:lpstr>Roboto</vt:lpstr>
      <vt:lpstr>Segoe UI Light</vt:lpstr>
      <vt:lpstr>Symbol</vt:lpstr>
      <vt:lpstr>Times New Roman</vt:lpstr>
      <vt:lpstr>Wingdings</vt:lpstr>
      <vt:lpstr>BlocksVTI</vt:lpstr>
      <vt:lpstr>Θέμα του Office</vt:lpstr>
      <vt:lpstr>MAHEP 8  ΣΕΜΙΝΑΡΙΟ: ΜΕΘΟΔΟΛΟΓΙΑ ΕΡΕΥΝΑΣ  </vt:lpstr>
      <vt:lpstr>Παρουσίαση του PowerPoint</vt:lpstr>
      <vt:lpstr>Σεμινάριο Μεθοδολογία Έρευνας Ποσοτική έρευνα  MaHEP 2024</vt:lpstr>
      <vt:lpstr>Project analysis slide 3</vt:lpstr>
      <vt:lpstr>Project analysis slide 8</vt:lpstr>
      <vt:lpstr>   E-class μαθήματος:   Μεθοδολογία Ερευνας (ποσοτική προσέγγιση) ΜΑHEP  https://eclass.upatras.gr/courses/PDE1616/       </vt:lpstr>
      <vt:lpstr>        </vt:lpstr>
      <vt:lpstr>   Σύνδεσμος πρώτης συνάντησης :    Topic: Zoom Meeting Time: Mar 6, 2024 06:00 AM Athens  Join Zoom Meeting https://upatras-gr.zoom.us/j/2523872900?omn=94735979033  Meeting ID: 252 387 2900   </vt:lpstr>
      <vt:lpstr>   Eπικοινωνία:   Ανθή Αδαμοπούλου  anadam@upatras.gr ΤεΠΕΚΕ, Παν/μιο Πατρών  Ιωάννης Καμαριανός  kamarian@upatras.gr ΤεΠΕΚΕ, Παν/μιο Πατρών </vt:lpstr>
      <vt:lpstr>Σεμινάριο Μεθοδολογία Έρευνας Ποιοτική έρευνα  MaHEP 2024</vt:lpstr>
      <vt:lpstr>Project analysis slide 3</vt:lpstr>
      <vt:lpstr>Project analysis slide 8</vt:lpstr>
      <vt:lpstr>   E-class μαθήματος:   Μεθοδολογία Έρευνας (ποιοτική προσέγγιση)    https://eclass.upatras.gr/courses/PDE1694/     </vt:lpstr>
      <vt:lpstr>        </vt:lpstr>
      <vt:lpstr>   Σύνδεσμος πρώτης συνάντησης:    Topic: MAHEP Time: Monday 4, 2024 06:00 AM Athens  Join Zoom Meeting  https://upatras-gr.zoom.us/j/93731095095?pwd=bG16M1I1SllwR1ZYK201WGx1ZEwyZz09     Meeting ID: 937 3109 5095   </vt:lpstr>
      <vt:lpstr>   Eπικοινωνία:   Κονιδάρη Βικτωρία vickonidari@upatras.gr   ΤεΠΕΚΕ, Παν/μιο Πατρών  Μπέστιας Γεώργιος  gbestias@gmail.com  ΤεΠΕΚΕ, Παν/μιο Πατρών  Δουργκούνας Γεώργιος  ge.dourgkounas@gmail.com  ΤεΠΕΚΕ, Παν/μιο Πατρών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MAHEP  ΣΕΜΙΝΑΡΙΟ: ΜΕΘΟΔΟΛΟΓΙΑ ΕΡΕΥΝΑΣ</dc:title>
  <dc:creator>Κονιδάρη Βικτωρία-Χρυσούλα</dc:creator>
  <cp:lastModifiedBy>user1</cp:lastModifiedBy>
  <cp:revision>14</cp:revision>
  <dcterms:created xsi:type="dcterms:W3CDTF">2024-02-25T10:50:41Z</dcterms:created>
  <dcterms:modified xsi:type="dcterms:W3CDTF">2024-02-26T19:00:35Z</dcterms:modified>
</cp:coreProperties>
</file>