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427" r:id="rId2"/>
    <p:sldId id="426" r:id="rId3"/>
    <p:sldId id="372" r:id="rId4"/>
    <p:sldId id="374" r:id="rId5"/>
    <p:sldId id="375" r:id="rId6"/>
    <p:sldId id="376" r:id="rId7"/>
    <p:sldId id="377" r:id="rId8"/>
    <p:sldId id="373" r:id="rId9"/>
    <p:sldId id="378" r:id="rId10"/>
    <p:sldId id="407" r:id="rId11"/>
    <p:sldId id="379" r:id="rId12"/>
    <p:sldId id="383" r:id="rId13"/>
    <p:sldId id="380" r:id="rId14"/>
    <p:sldId id="381" r:id="rId15"/>
    <p:sldId id="382" r:id="rId16"/>
    <p:sldId id="384" r:id="rId17"/>
    <p:sldId id="385" r:id="rId18"/>
    <p:sldId id="386" r:id="rId19"/>
    <p:sldId id="387" r:id="rId20"/>
    <p:sldId id="402" r:id="rId21"/>
    <p:sldId id="403" r:id="rId22"/>
    <p:sldId id="405" r:id="rId23"/>
    <p:sldId id="406" r:id="rId24"/>
    <p:sldId id="408" r:id="rId25"/>
    <p:sldId id="409" r:id="rId26"/>
    <p:sldId id="410" r:id="rId27"/>
    <p:sldId id="388" r:id="rId28"/>
    <p:sldId id="389" r:id="rId29"/>
    <p:sldId id="391" r:id="rId30"/>
    <p:sldId id="390" r:id="rId31"/>
    <p:sldId id="392" r:id="rId32"/>
    <p:sldId id="393" r:id="rId33"/>
    <p:sldId id="394" r:id="rId34"/>
    <p:sldId id="395" r:id="rId35"/>
    <p:sldId id="396" r:id="rId36"/>
    <p:sldId id="397" r:id="rId37"/>
    <p:sldId id="404" r:id="rId38"/>
    <p:sldId id="398" r:id="rId39"/>
    <p:sldId id="399" r:id="rId40"/>
    <p:sldId id="400" r:id="rId41"/>
    <p:sldId id="401" r:id="rId42"/>
    <p:sldId id="411" r:id="rId43"/>
    <p:sldId id="412" r:id="rId44"/>
    <p:sldId id="413" r:id="rId45"/>
    <p:sldId id="414" r:id="rId46"/>
    <p:sldId id="416" r:id="rId47"/>
    <p:sldId id="415" r:id="rId48"/>
    <p:sldId id="417" r:id="rId49"/>
    <p:sldId id="418" r:id="rId50"/>
    <p:sldId id="419" r:id="rId51"/>
    <p:sldId id="421" r:id="rId52"/>
    <p:sldId id="422" r:id="rId53"/>
    <p:sldId id="423" r:id="rId54"/>
    <p:sldId id="424" r:id="rId55"/>
  </p:sldIdLst>
  <p:sldSz cx="9144000" cy="6858000" type="screen4x3"/>
  <p:notesSz cx="6858000" cy="9144000"/>
  <p:custDataLst>
    <p:tags r:id="rId5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00"/>
    <a:srgbClr val="C82F00"/>
    <a:srgbClr val="C88900"/>
    <a:srgbClr val="CC3399"/>
    <a:srgbClr val="FF33CC"/>
    <a:srgbClr val="FF99CC"/>
    <a:srgbClr val="FF3399"/>
    <a:srgbClr val="8080C0"/>
    <a:srgbClr val="8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212" autoAdjust="0"/>
    <p:restoredTop sz="94660"/>
  </p:normalViewPr>
  <p:slideViewPr>
    <p:cSldViewPr>
      <p:cViewPr varScale="1">
        <p:scale>
          <a:sx n="72" d="100"/>
          <a:sy n="72" d="100"/>
        </p:scale>
        <p:origin x="-8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1B1FF-90A0-4C20-842D-08ADC1617047}" type="datetimeFigureOut">
              <a:rPr lang="el-GR" smtClean="0"/>
              <a:pPr/>
              <a:t>24/9/2015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54F70C-AEAD-4F32-AC80-49A846F02E5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397779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327321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15801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54F70C-AEAD-4F32-AC80-49A846F02E55}" type="slidenum">
              <a:rPr lang="el-GR" smtClean="0"/>
              <a:pPr/>
              <a:t>‹#›</a:t>
            </a:fld>
            <a:endParaRPr lang="el-GR"/>
          </a:p>
        </p:txBody>
      </p:sp>
    </p:spTree>
    <p:extLst>
      <p:ext uri="{BB962C8B-B14F-4D97-AF65-F5344CB8AC3E}">
        <p14:creationId xmlns:p14="http://schemas.microsoft.com/office/powerpoint/2010/main" val="423772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BD0456-AEDF-48C7-8777-892B6E479B7D}" type="datetimeFigureOut">
              <a:rPr lang="el-GR" smtClean="0"/>
              <a:pPr/>
              <a:t>24/9/2015</a:t>
            </a:fld>
            <a:endParaRPr lang="el-GR"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89C508-88F0-4E27-9C78-89D54C847A5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9C508-88F0-4E27-9C78-89D54C847A5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a:xfrm>
            <a:off x="457201" y="6248207"/>
            <a:ext cx="5573483" cy="365125"/>
          </a:xfrm>
        </p:spPr>
        <p:txBody>
          <a:bodyPr/>
          <a:lstStyle/>
          <a:p>
            <a:endParaRPr lang="el-G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E689C508-88F0-4E27-9C78-89D54C847A5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latin typeface="Calibri"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ABD0456-AEDF-48C7-8777-892B6E479B7D}" type="datetimeFigureOut">
              <a:rPr lang="el-GR" smtClean="0"/>
              <a:pPr/>
              <a:t>24/9/2015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
        <p:nvSpPr>
          <p:cNvPr id="8" name="Content Placeholder 7"/>
          <p:cNvSpPr>
            <a:spLocks noGrp="1"/>
          </p:cNvSpPr>
          <p:nvPr>
            <p:ph sz="quarter" idx="1"/>
          </p:nvPr>
        </p:nvSpPr>
        <p:spPr>
          <a:xfrm>
            <a:off x="612648" y="1600200"/>
            <a:ext cx="8531352" cy="5257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ABD0456-AEDF-48C7-8777-892B6E479B7D}" type="datetimeFigureOut">
              <a:rPr lang="el-GR" smtClean="0"/>
              <a:pPr/>
              <a:t>24/9/2015</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689C508-88F0-4E27-9C78-89D54C847A55}" type="slidenum">
              <a:rPr lang="el-GR" smtClean="0"/>
              <a:pPr/>
              <a:t>‹#›</a:t>
            </a:fld>
            <a:endParaRPr lang="el-GR"/>
          </a:p>
        </p:txBody>
      </p:sp>
      <p:sp>
        <p:nvSpPr>
          <p:cNvPr id="14" name="Footer Placeholder 13"/>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ABD0456-AEDF-48C7-8777-892B6E479B7D}" type="datetimeFigureOut">
              <a:rPr lang="el-GR" smtClean="0"/>
              <a:pPr/>
              <a:t>24/9/2015</a:t>
            </a:fld>
            <a:endParaRPr lang="el-GR"/>
          </a:p>
        </p:txBody>
      </p:sp>
      <p:sp>
        <p:nvSpPr>
          <p:cNvPr id="10" name="Slide Number Placeholder 9"/>
          <p:cNvSpPr>
            <a:spLocks noGrp="1"/>
          </p:cNvSpPr>
          <p:nvPr>
            <p:ph type="sldNum" sz="quarter" idx="16"/>
          </p:nvPr>
        </p:nvSpPr>
        <p:spPr/>
        <p:txBody>
          <a:bodyPr rtlCol="0"/>
          <a:lstStyle/>
          <a:p>
            <a:fld id="{E689C508-88F0-4E27-9C78-89D54C847A55}" type="slidenum">
              <a:rPr lang="el-GR" smtClean="0"/>
              <a:pPr/>
              <a:t>‹#›</a:t>
            </a:fld>
            <a:endParaRPr lang="el-GR"/>
          </a:p>
        </p:txBody>
      </p:sp>
      <p:sp>
        <p:nvSpPr>
          <p:cNvPr id="12" name="Footer Placeholder 11"/>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ABD0456-AEDF-48C7-8777-892B6E479B7D}" type="datetimeFigureOut">
              <a:rPr lang="el-GR" smtClean="0"/>
              <a:pPr/>
              <a:t>24/9/2015</a:t>
            </a:fld>
            <a:endParaRPr lang="el-GR"/>
          </a:p>
        </p:txBody>
      </p:sp>
      <p:sp>
        <p:nvSpPr>
          <p:cNvPr id="12" name="Slide Number Placeholder 11"/>
          <p:cNvSpPr>
            <a:spLocks noGrp="1"/>
          </p:cNvSpPr>
          <p:nvPr>
            <p:ph type="sldNum" sz="quarter" idx="16"/>
          </p:nvPr>
        </p:nvSpPr>
        <p:spPr/>
        <p:txBody>
          <a:bodyPr rtlCol="0"/>
          <a:lstStyle/>
          <a:p>
            <a:fld id="{E689C508-88F0-4E27-9C78-89D54C847A55}" type="slidenum">
              <a:rPr lang="el-GR" smtClean="0"/>
              <a:pPr/>
              <a:t>‹#›</a:t>
            </a:fld>
            <a:endParaRPr lang="el-GR"/>
          </a:p>
        </p:txBody>
      </p:sp>
      <p:sp>
        <p:nvSpPr>
          <p:cNvPr id="14" name="Footer Placeholder 13"/>
          <p:cNvSpPr>
            <a:spLocks noGrp="1"/>
          </p:cNvSpPr>
          <p:nvPr>
            <p:ph type="ftr" sz="quarter" idx="17"/>
          </p:nvPr>
        </p:nvSpPr>
        <p:spPr/>
        <p:txBody>
          <a:bodyPr rtlCol="0"/>
          <a:lstStyle/>
          <a:p>
            <a:endParaRPr lang="el-G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BD0456-AEDF-48C7-8777-892B6E479B7D}" type="datetimeFigureOut">
              <a:rPr lang="el-GR" smtClean="0"/>
              <a:pPr/>
              <a:t>24/9/2015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D0456-AEDF-48C7-8777-892B6E479B7D}" type="datetimeFigureOut">
              <a:rPr lang="el-GR" smtClean="0"/>
              <a:pPr/>
              <a:t>24/9/2015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689C508-88F0-4E27-9C78-89D54C847A5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BD0456-AEDF-48C7-8777-892B6E479B7D}" type="datetimeFigureOut">
              <a:rPr lang="el-GR" smtClean="0"/>
              <a:pPr/>
              <a:t>24/9/2015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689C508-88F0-4E27-9C78-89D54C847A55}"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ABD0456-AEDF-48C7-8777-892B6E479B7D}" type="datetimeFigureOut">
              <a:rPr lang="el-GR" smtClean="0"/>
              <a:pPr/>
              <a:t>24/9/2015</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689C508-88F0-4E27-9C78-89D54C847A55}"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endParaRPr lang="el-G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ABD0456-AEDF-48C7-8777-892B6E479B7D}" type="datetimeFigureOut">
              <a:rPr lang="el-GR" smtClean="0"/>
              <a:pPr/>
              <a:t>24/9/2015</a:t>
            </a:fld>
            <a:endParaRPr lang="el-GR"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689C508-88F0-4E27-9C78-89D54C847A5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compunity.org/" TargetMode="External"/><Relationship Id="rId2" Type="http://schemas.openxmlformats.org/officeDocument/2006/relationships/hyperlink" Target="http://www.openmp.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ΠαρΑλληλη ΕΠΕΞΕΡΓΑΣΙΑ</a:t>
            </a:r>
            <a:endParaRPr lang="el-GR" dirty="0"/>
          </a:p>
        </p:txBody>
      </p:sp>
      <p:sp>
        <p:nvSpPr>
          <p:cNvPr id="3" name="Subtitle 2"/>
          <p:cNvSpPr>
            <a:spLocks noGrp="1"/>
          </p:cNvSpPr>
          <p:nvPr>
            <p:ph type="subTitle" idx="1"/>
          </p:nvPr>
        </p:nvSpPr>
        <p:spPr/>
        <p:txBody>
          <a:bodyPr/>
          <a:lstStyle/>
          <a:p>
            <a:r>
              <a:rPr lang="el-GR" dirty="0" smtClean="0"/>
              <a:t>Ενότητα </a:t>
            </a:r>
            <a:r>
              <a:rPr lang="en-US" dirty="0" smtClean="0"/>
              <a:t>3 – </a:t>
            </a:r>
            <a:r>
              <a:rPr lang="en-US" dirty="0" err="1" smtClean="0"/>
              <a:t>OpenMP</a:t>
            </a:r>
            <a:r>
              <a:rPr lang="en-US" dirty="0" smtClean="0"/>
              <a:t> (I)</a:t>
            </a:r>
            <a:endParaRPr lang="el-GR" dirty="0"/>
          </a:p>
        </p:txBody>
      </p:sp>
      <p:sp>
        <p:nvSpPr>
          <p:cNvPr id="5" name="Date Placeholder 4"/>
          <p:cNvSpPr>
            <a:spLocks noGrp="1"/>
          </p:cNvSpPr>
          <p:nvPr>
            <p:ph type="dt" sz="half" idx="10"/>
          </p:nvPr>
        </p:nvSpPr>
        <p:spPr/>
        <p:txBody>
          <a:bodyPr/>
          <a:lstStyle/>
          <a:p>
            <a:r>
              <a:rPr lang="el-GR" dirty="0" smtClean="0"/>
              <a:t>04/03/2015</a:t>
            </a:r>
            <a:endParaRPr lang="el-GR" dirty="0"/>
          </a:p>
        </p:txBody>
      </p:sp>
      <p:pic>
        <p:nvPicPr>
          <p:cNvPr id="6"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239" y="703270"/>
            <a:ext cx="4514857" cy="935086"/>
          </a:xfrm>
          <a:prstGeom prst="rect">
            <a:avLst/>
          </a:prstGeom>
        </p:spPr>
      </p:pic>
      <p:pic>
        <p:nvPicPr>
          <p:cNvPr id="7"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476672"/>
            <a:ext cx="3692664" cy="1388283"/>
          </a:xfrm>
          <a:prstGeom prst="rect">
            <a:avLst/>
          </a:prstGeom>
        </p:spPr>
      </p:pic>
      <p:sp>
        <p:nvSpPr>
          <p:cNvPr id="8" name="7 - TextBox"/>
          <p:cNvSpPr txBox="1"/>
          <p:nvPr/>
        </p:nvSpPr>
        <p:spPr>
          <a:xfrm>
            <a:off x="0" y="2978949"/>
            <a:ext cx="9144000" cy="954107"/>
          </a:xfrm>
          <a:prstGeom prst="rect">
            <a:avLst/>
          </a:prstGeom>
          <a:noFill/>
        </p:spPr>
        <p:txBody>
          <a:bodyPr wrap="square" rtlCol="0">
            <a:spAutoFit/>
          </a:bodyPr>
          <a:lstStyle/>
          <a:p>
            <a:pPr algn="ctr"/>
            <a:r>
              <a:rPr lang="el-GR" sz="2800" dirty="0" smtClean="0"/>
              <a:t>Ιωάννης Ε. </a:t>
            </a:r>
            <a:r>
              <a:rPr lang="el-GR" sz="2800" dirty="0" err="1" smtClean="0"/>
              <a:t>Βενέτης</a:t>
            </a:r>
            <a:endParaRPr lang="el-GR" sz="2800" dirty="0" smtClean="0"/>
          </a:p>
          <a:p>
            <a:pPr algn="ctr"/>
            <a:r>
              <a:rPr lang="el-GR" sz="2800" dirty="0" smtClean="0"/>
              <a:t>Τμήμα Μηχανικών Η/Υ και Πληροφορικής</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Περισσότερες πληροφορίες για το </a:t>
            </a:r>
            <a:r>
              <a:rPr lang="en-US" dirty="0" err="1" smtClean="0"/>
              <a:t>OpenMP</a:t>
            </a:r>
            <a:endParaRPr lang="el-GR" dirty="0"/>
          </a:p>
        </p:txBody>
      </p:sp>
      <p:sp>
        <p:nvSpPr>
          <p:cNvPr id="3" name="Content Placeholder 2"/>
          <p:cNvSpPr>
            <a:spLocks noGrp="1"/>
          </p:cNvSpPr>
          <p:nvPr>
            <p:ph sz="quarter" idx="1"/>
          </p:nvPr>
        </p:nvSpPr>
        <p:spPr/>
        <p:txBody>
          <a:bodyPr/>
          <a:lstStyle/>
          <a:p>
            <a:r>
              <a:rPr lang="el-GR" dirty="0" smtClean="0"/>
              <a:t>Τρέχουσα έκδοση του προτύπου</a:t>
            </a:r>
          </a:p>
          <a:p>
            <a:pPr lvl="1"/>
            <a:r>
              <a:rPr lang="en-US" dirty="0" err="1" smtClean="0"/>
              <a:t>OpenMP</a:t>
            </a:r>
            <a:r>
              <a:rPr lang="en-US" dirty="0" smtClean="0"/>
              <a:t> 4.0, </a:t>
            </a:r>
            <a:r>
              <a:rPr lang="el-GR" smtClean="0"/>
              <a:t>Ιούλιος 2013</a:t>
            </a:r>
            <a:endParaRPr lang="en-US" dirty="0" smtClean="0"/>
          </a:p>
          <a:p>
            <a:r>
              <a:rPr lang="el-GR" dirty="0" smtClean="0"/>
              <a:t>Επίσημος ιστοχώρος</a:t>
            </a:r>
          </a:p>
          <a:p>
            <a:pPr lvl="1"/>
            <a:r>
              <a:rPr lang="en-US" dirty="0" smtClean="0">
                <a:hlinkClick r:id="rId2"/>
              </a:rPr>
              <a:t>http://www.openmp.org</a:t>
            </a:r>
            <a:endParaRPr lang="en-US" dirty="0" smtClean="0"/>
          </a:p>
          <a:p>
            <a:r>
              <a:rPr lang="el-GR" dirty="0" smtClean="0"/>
              <a:t>Κοινότητα χρηστών</a:t>
            </a:r>
            <a:r>
              <a:rPr lang="en-US" dirty="0" smtClean="0"/>
              <a:t> </a:t>
            </a:r>
            <a:r>
              <a:rPr lang="en-US" dirty="0" err="1" smtClean="0"/>
              <a:t>OpenMP</a:t>
            </a:r>
            <a:endParaRPr lang="en-US" dirty="0" smtClean="0"/>
          </a:p>
          <a:p>
            <a:pPr lvl="1"/>
            <a:r>
              <a:rPr lang="en-US" dirty="0" smtClean="0">
                <a:hlinkClick r:id="rId3"/>
              </a:rPr>
              <a:t>http://www.compunity.org</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μοντέλο εκτέλεσης του </a:t>
            </a:r>
            <a:r>
              <a:rPr lang="en-US" dirty="0" err="1" smtClean="0"/>
              <a:t>OpenMP</a:t>
            </a:r>
            <a:r>
              <a:rPr lang="el-GR" dirty="0" smtClean="0"/>
              <a:t> (1/</a:t>
            </a:r>
            <a:r>
              <a:rPr lang="en-US" dirty="0" smtClean="0"/>
              <a:t>4</a:t>
            </a:r>
            <a:r>
              <a:rPr lang="el-GR" dirty="0" smtClean="0"/>
              <a:t>)</a:t>
            </a:r>
            <a:endParaRPr lang="el-GR" dirty="0"/>
          </a:p>
        </p:txBody>
      </p:sp>
      <p:sp>
        <p:nvSpPr>
          <p:cNvPr id="3" name="Content Placeholder 2"/>
          <p:cNvSpPr>
            <a:spLocks noGrp="1"/>
          </p:cNvSpPr>
          <p:nvPr>
            <p:ph sz="quarter" idx="1"/>
          </p:nvPr>
        </p:nvSpPr>
        <p:spPr>
          <a:xfrm>
            <a:off x="612648" y="1600200"/>
            <a:ext cx="8531352" cy="1114420"/>
          </a:xfrm>
        </p:spPr>
        <p:txBody>
          <a:bodyPr/>
          <a:lstStyle/>
          <a:p>
            <a:r>
              <a:rPr lang="el-GR" dirty="0" smtClean="0"/>
              <a:t>Βασίζεται σε νήματα</a:t>
            </a:r>
          </a:p>
          <a:p>
            <a:r>
              <a:rPr lang="el-GR" dirty="0" smtClean="0"/>
              <a:t>Ακολουθεί το μοντέλο </a:t>
            </a:r>
            <a:r>
              <a:rPr lang="en-US" dirty="0" smtClean="0"/>
              <a:t>fork-join</a:t>
            </a:r>
            <a:endParaRPr lang="el-GR" dirty="0"/>
          </a:p>
        </p:txBody>
      </p:sp>
      <p:cxnSp>
        <p:nvCxnSpPr>
          <p:cNvPr id="9" name="Straight Connector 8"/>
          <p:cNvCxnSpPr/>
          <p:nvPr/>
        </p:nvCxnSpPr>
        <p:spPr>
          <a:xfrm rot="10800000">
            <a:off x="428596" y="4786322"/>
            <a:ext cx="1071570"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8596" y="4896161"/>
            <a:ext cx="1071570" cy="461665"/>
          </a:xfrm>
          <a:prstGeom prst="rect">
            <a:avLst/>
          </a:prstGeom>
          <a:noFill/>
        </p:spPr>
        <p:txBody>
          <a:bodyPr wrap="square" lIns="0" rIns="0" rtlCol="0">
            <a:spAutoFit/>
          </a:bodyPr>
          <a:lstStyle/>
          <a:p>
            <a:pPr algn="ctr"/>
            <a:r>
              <a:rPr lang="el-GR" sz="1200" dirty="0" smtClean="0">
                <a:latin typeface="Calibri" pitchFamily="34" charset="0"/>
              </a:rPr>
              <a:t>Νήμα-Αφέντης</a:t>
            </a:r>
            <a:br>
              <a:rPr lang="el-GR" sz="1200" dirty="0" smtClean="0">
                <a:latin typeface="Calibri" pitchFamily="34" charset="0"/>
              </a:rPr>
            </a:br>
            <a:r>
              <a:rPr lang="en-US" sz="1200" dirty="0" smtClean="0">
                <a:latin typeface="Calibri" pitchFamily="34" charset="0"/>
              </a:rPr>
              <a:t>(Master Thread)</a:t>
            </a:r>
            <a:endParaRPr lang="el-GR" sz="1200" dirty="0">
              <a:latin typeface="Calibri" pitchFamily="34" charset="0"/>
            </a:endParaRPr>
          </a:p>
        </p:txBody>
      </p:sp>
      <p:sp>
        <p:nvSpPr>
          <p:cNvPr id="12" name="TextBox 11"/>
          <p:cNvSpPr txBox="1"/>
          <p:nvPr/>
        </p:nvSpPr>
        <p:spPr>
          <a:xfrm>
            <a:off x="428596" y="4214818"/>
            <a:ext cx="1071570" cy="461665"/>
          </a:xfrm>
          <a:prstGeom prst="rect">
            <a:avLst/>
          </a:prstGeom>
          <a:noFill/>
        </p:spPr>
        <p:txBody>
          <a:bodyPr wrap="square" lIns="0" rIns="0" rtlCol="0">
            <a:spAutoFit/>
          </a:bodyPr>
          <a:lstStyle/>
          <a:p>
            <a:pPr algn="ctr"/>
            <a:r>
              <a:rPr lang="el-GR" sz="1200" dirty="0" smtClean="0">
                <a:latin typeface="Calibri" pitchFamily="34" charset="0"/>
              </a:rPr>
              <a:t>Σειριακή Περιοχή</a:t>
            </a:r>
            <a:endParaRPr lang="el-GR" sz="1200" dirty="0">
              <a:latin typeface="Calibri" pitchFamily="34" charset="0"/>
            </a:endParaRPr>
          </a:p>
        </p:txBody>
      </p:sp>
      <p:cxnSp>
        <p:nvCxnSpPr>
          <p:cNvPr id="13" name="Straight Connector 12"/>
          <p:cNvCxnSpPr>
            <a:stCxn id="4" idx="1"/>
          </p:cNvCxnSpPr>
          <p:nvPr/>
        </p:nvCxnSpPr>
        <p:spPr>
          <a:xfrm rot="10800000" flipV="1">
            <a:off x="1500166" y="4036223"/>
            <a:ext cx="714380" cy="750098"/>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1"/>
          </p:cNvCxnSpPr>
          <p:nvPr/>
        </p:nvCxnSpPr>
        <p:spPr>
          <a:xfrm rot="10800000" flipV="1">
            <a:off x="1500166" y="4536289"/>
            <a:ext cx="714380" cy="250032"/>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1"/>
          </p:cNvCxnSpPr>
          <p:nvPr/>
        </p:nvCxnSpPr>
        <p:spPr>
          <a:xfrm rot="10800000">
            <a:off x="1500166" y="4786327"/>
            <a:ext cx="714380" cy="250029"/>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p:cNvCxnSpPr>
          <p:nvPr/>
        </p:nvCxnSpPr>
        <p:spPr>
          <a:xfrm rot="10800000">
            <a:off x="1500166" y="4786327"/>
            <a:ext cx="714380" cy="750095"/>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14546" y="3286124"/>
            <a:ext cx="1071570"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cxnSp>
        <p:nvCxnSpPr>
          <p:cNvPr id="34" name="Straight Connector 33"/>
          <p:cNvCxnSpPr/>
          <p:nvPr/>
        </p:nvCxnSpPr>
        <p:spPr>
          <a:xfrm rot="10800000">
            <a:off x="4000496" y="4786322"/>
            <a:ext cx="1071570"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14546" y="3857628"/>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0</a:t>
            </a:r>
            <a:endParaRPr lang="el-GR" dirty="0"/>
          </a:p>
        </p:txBody>
      </p:sp>
      <p:sp>
        <p:nvSpPr>
          <p:cNvPr id="5" name="Rectangle 4"/>
          <p:cNvSpPr/>
          <p:nvPr/>
        </p:nvSpPr>
        <p:spPr>
          <a:xfrm>
            <a:off x="2214546" y="435769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1</a:t>
            </a:r>
            <a:endParaRPr lang="el-GR" dirty="0"/>
          </a:p>
        </p:txBody>
      </p:sp>
      <p:sp>
        <p:nvSpPr>
          <p:cNvPr id="6" name="Rectangle 5"/>
          <p:cNvSpPr/>
          <p:nvPr/>
        </p:nvSpPr>
        <p:spPr>
          <a:xfrm>
            <a:off x="2214546" y="4857760"/>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2</a:t>
            </a:r>
            <a:endParaRPr lang="el-GR" dirty="0"/>
          </a:p>
        </p:txBody>
      </p:sp>
      <p:sp>
        <p:nvSpPr>
          <p:cNvPr id="7" name="Rectangle 6"/>
          <p:cNvSpPr/>
          <p:nvPr/>
        </p:nvSpPr>
        <p:spPr>
          <a:xfrm>
            <a:off x="2214546" y="5357826"/>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3</a:t>
            </a:r>
            <a:endParaRPr lang="el-GR" dirty="0"/>
          </a:p>
        </p:txBody>
      </p:sp>
      <p:cxnSp>
        <p:nvCxnSpPr>
          <p:cNvPr id="30" name="Straight Connector 29"/>
          <p:cNvCxnSpPr>
            <a:endCxn id="4" idx="3"/>
          </p:cNvCxnSpPr>
          <p:nvPr/>
        </p:nvCxnSpPr>
        <p:spPr>
          <a:xfrm rot="16200000" flipV="1">
            <a:off x="3268257" y="4054083"/>
            <a:ext cx="750099" cy="71438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 idx="3"/>
          </p:cNvCxnSpPr>
          <p:nvPr/>
        </p:nvCxnSpPr>
        <p:spPr>
          <a:xfrm rot="10800000">
            <a:off x="3286116" y="4536290"/>
            <a:ext cx="714380" cy="250033"/>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6" idx="3"/>
          </p:cNvCxnSpPr>
          <p:nvPr/>
        </p:nvCxnSpPr>
        <p:spPr>
          <a:xfrm rot="10800000" flipV="1">
            <a:off x="3286116" y="4786321"/>
            <a:ext cx="714380" cy="250033"/>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7" idx="3"/>
          </p:cNvCxnSpPr>
          <p:nvPr/>
        </p:nvCxnSpPr>
        <p:spPr>
          <a:xfrm rot="5400000">
            <a:off x="3268257" y="4804181"/>
            <a:ext cx="750099" cy="71438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00496" y="4896161"/>
            <a:ext cx="1071570" cy="461665"/>
          </a:xfrm>
          <a:prstGeom prst="rect">
            <a:avLst/>
          </a:prstGeom>
          <a:noFill/>
        </p:spPr>
        <p:txBody>
          <a:bodyPr wrap="square" lIns="0" rIns="0" rtlCol="0">
            <a:spAutoFit/>
          </a:bodyPr>
          <a:lstStyle/>
          <a:p>
            <a:pPr algn="ctr"/>
            <a:r>
              <a:rPr lang="el-GR" sz="1200" dirty="0" smtClean="0">
                <a:latin typeface="Calibri" pitchFamily="34" charset="0"/>
              </a:rPr>
              <a:t>Νήμα-Αφέντης</a:t>
            </a:r>
            <a:br>
              <a:rPr lang="el-GR" sz="1200" dirty="0" smtClean="0">
                <a:latin typeface="Calibri" pitchFamily="34" charset="0"/>
              </a:rPr>
            </a:br>
            <a:r>
              <a:rPr lang="en-US" sz="1200" dirty="0" smtClean="0">
                <a:latin typeface="Calibri" pitchFamily="34" charset="0"/>
              </a:rPr>
              <a:t>(Master Thread)</a:t>
            </a:r>
            <a:endParaRPr lang="el-GR" sz="1200" dirty="0">
              <a:latin typeface="Calibri" pitchFamily="34" charset="0"/>
            </a:endParaRPr>
          </a:p>
        </p:txBody>
      </p:sp>
      <p:sp>
        <p:nvSpPr>
          <p:cNvPr id="44" name="TextBox 43"/>
          <p:cNvSpPr txBox="1"/>
          <p:nvPr/>
        </p:nvSpPr>
        <p:spPr>
          <a:xfrm>
            <a:off x="4000496" y="4214818"/>
            <a:ext cx="1071570" cy="461665"/>
          </a:xfrm>
          <a:prstGeom prst="rect">
            <a:avLst/>
          </a:prstGeom>
          <a:noFill/>
        </p:spPr>
        <p:txBody>
          <a:bodyPr wrap="square" lIns="0" rIns="0" rtlCol="0">
            <a:spAutoFit/>
          </a:bodyPr>
          <a:lstStyle/>
          <a:p>
            <a:pPr algn="ctr"/>
            <a:r>
              <a:rPr lang="el-GR" sz="1200" dirty="0" smtClean="0">
                <a:latin typeface="Calibri" pitchFamily="34" charset="0"/>
              </a:rPr>
              <a:t>Σειριακή Περιοχή</a:t>
            </a:r>
            <a:endParaRPr lang="el-GR" sz="1200" dirty="0">
              <a:latin typeface="Calibri" pitchFamily="34" charset="0"/>
            </a:endParaRPr>
          </a:p>
        </p:txBody>
      </p:sp>
      <p:cxnSp>
        <p:nvCxnSpPr>
          <p:cNvPr id="79" name="Straight Connector 78"/>
          <p:cNvCxnSpPr>
            <a:stCxn id="85" idx="1"/>
          </p:cNvCxnSpPr>
          <p:nvPr/>
        </p:nvCxnSpPr>
        <p:spPr>
          <a:xfrm rot="10800000" flipV="1">
            <a:off x="5072066" y="4036223"/>
            <a:ext cx="714380" cy="750098"/>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6" idx="1"/>
          </p:cNvCxnSpPr>
          <p:nvPr/>
        </p:nvCxnSpPr>
        <p:spPr>
          <a:xfrm rot="10800000" flipV="1">
            <a:off x="5072066" y="4536289"/>
            <a:ext cx="714380" cy="250032"/>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7" idx="1"/>
          </p:cNvCxnSpPr>
          <p:nvPr/>
        </p:nvCxnSpPr>
        <p:spPr>
          <a:xfrm rot="10800000">
            <a:off x="5072066" y="4786327"/>
            <a:ext cx="714380" cy="250029"/>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8" idx="1"/>
          </p:cNvCxnSpPr>
          <p:nvPr/>
        </p:nvCxnSpPr>
        <p:spPr>
          <a:xfrm rot="10800000">
            <a:off x="5072066" y="4786327"/>
            <a:ext cx="714380" cy="750095"/>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786446" y="3286124"/>
            <a:ext cx="1071570"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cxnSp>
        <p:nvCxnSpPr>
          <p:cNvPr id="84" name="Straight Connector 83"/>
          <p:cNvCxnSpPr/>
          <p:nvPr/>
        </p:nvCxnSpPr>
        <p:spPr>
          <a:xfrm rot="10800000">
            <a:off x="7572396" y="4786322"/>
            <a:ext cx="1071570"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786446" y="3857628"/>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0</a:t>
            </a:r>
            <a:endParaRPr lang="el-GR" dirty="0"/>
          </a:p>
        </p:txBody>
      </p:sp>
      <p:sp>
        <p:nvSpPr>
          <p:cNvPr id="86" name="Rectangle 85"/>
          <p:cNvSpPr/>
          <p:nvPr/>
        </p:nvSpPr>
        <p:spPr>
          <a:xfrm>
            <a:off x="5786446" y="435769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1</a:t>
            </a:r>
            <a:endParaRPr lang="el-GR" dirty="0"/>
          </a:p>
        </p:txBody>
      </p:sp>
      <p:sp>
        <p:nvSpPr>
          <p:cNvPr id="87" name="Rectangle 86"/>
          <p:cNvSpPr/>
          <p:nvPr/>
        </p:nvSpPr>
        <p:spPr>
          <a:xfrm>
            <a:off x="5786446" y="4857760"/>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2</a:t>
            </a:r>
            <a:endParaRPr lang="el-GR" dirty="0"/>
          </a:p>
        </p:txBody>
      </p:sp>
      <p:sp>
        <p:nvSpPr>
          <p:cNvPr id="88" name="Rectangle 87"/>
          <p:cNvSpPr/>
          <p:nvPr/>
        </p:nvSpPr>
        <p:spPr>
          <a:xfrm>
            <a:off x="5786446" y="5357826"/>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smtClean="0"/>
              <a:t>Νήμα 3</a:t>
            </a:r>
            <a:endParaRPr lang="el-GR" dirty="0"/>
          </a:p>
        </p:txBody>
      </p:sp>
      <p:cxnSp>
        <p:nvCxnSpPr>
          <p:cNvPr id="89" name="Straight Connector 88"/>
          <p:cNvCxnSpPr>
            <a:endCxn id="85" idx="3"/>
          </p:cNvCxnSpPr>
          <p:nvPr/>
        </p:nvCxnSpPr>
        <p:spPr>
          <a:xfrm rot="16200000" flipV="1">
            <a:off x="6840157" y="4054083"/>
            <a:ext cx="750099" cy="71438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86" idx="3"/>
          </p:cNvCxnSpPr>
          <p:nvPr/>
        </p:nvCxnSpPr>
        <p:spPr>
          <a:xfrm rot="10800000">
            <a:off x="6858016" y="4536290"/>
            <a:ext cx="714380" cy="250033"/>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87" idx="3"/>
          </p:cNvCxnSpPr>
          <p:nvPr/>
        </p:nvCxnSpPr>
        <p:spPr>
          <a:xfrm rot="10800000" flipV="1">
            <a:off x="6858016" y="4786321"/>
            <a:ext cx="714380" cy="250033"/>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8" idx="3"/>
          </p:cNvCxnSpPr>
          <p:nvPr/>
        </p:nvCxnSpPr>
        <p:spPr>
          <a:xfrm rot="5400000">
            <a:off x="6840157" y="4804181"/>
            <a:ext cx="750099" cy="71438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572396" y="4896161"/>
            <a:ext cx="1071570" cy="461665"/>
          </a:xfrm>
          <a:prstGeom prst="rect">
            <a:avLst/>
          </a:prstGeom>
          <a:noFill/>
        </p:spPr>
        <p:txBody>
          <a:bodyPr wrap="square" lIns="0" rIns="0" rtlCol="0">
            <a:spAutoFit/>
          </a:bodyPr>
          <a:lstStyle/>
          <a:p>
            <a:pPr algn="ctr"/>
            <a:r>
              <a:rPr lang="el-GR" sz="1200" dirty="0" smtClean="0">
                <a:latin typeface="Calibri" pitchFamily="34" charset="0"/>
              </a:rPr>
              <a:t>Νήμα-Αφέντης</a:t>
            </a:r>
            <a:br>
              <a:rPr lang="el-GR" sz="1200" dirty="0" smtClean="0">
                <a:latin typeface="Calibri" pitchFamily="34" charset="0"/>
              </a:rPr>
            </a:br>
            <a:r>
              <a:rPr lang="en-US" sz="1200" dirty="0" smtClean="0">
                <a:latin typeface="Calibri" pitchFamily="34" charset="0"/>
              </a:rPr>
              <a:t>(Master Thread)</a:t>
            </a:r>
            <a:endParaRPr lang="el-GR" sz="1200" dirty="0">
              <a:latin typeface="Calibri" pitchFamily="34" charset="0"/>
            </a:endParaRPr>
          </a:p>
        </p:txBody>
      </p:sp>
      <p:sp>
        <p:nvSpPr>
          <p:cNvPr id="94" name="TextBox 93"/>
          <p:cNvSpPr txBox="1"/>
          <p:nvPr/>
        </p:nvSpPr>
        <p:spPr>
          <a:xfrm>
            <a:off x="7572396" y="4214818"/>
            <a:ext cx="1071570" cy="461665"/>
          </a:xfrm>
          <a:prstGeom prst="rect">
            <a:avLst/>
          </a:prstGeom>
          <a:noFill/>
        </p:spPr>
        <p:txBody>
          <a:bodyPr wrap="square" lIns="0" rIns="0" rtlCol="0">
            <a:spAutoFit/>
          </a:bodyPr>
          <a:lstStyle/>
          <a:p>
            <a:pPr algn="ctr"/>
            <a:r>
              <a:rPr lang="el-GR" sz="1200" dirty="0" smtClean="0">
                <a:latin typeface="Calibri" pitchFamily="34" charset="0"/>
              </a:rPr>
              <a:t>Σειριακή Περιοχή</a:t>
            </a:r>
            <a:endParaRPr lang="el-GR" sz="12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μοντέλο εκτέλεσης του </a:t>
            </a:r>
            <a:r>
              <a:rPr lang="en-US" dirty="0" err="1" smtClean="0"/>
              <a:t>OpenMP</a:t>
            </a:r>
            <a:r>
              <a:rPr lang="el-GR" dirty="0" smtClean="0"/>
              <a:t> (</a:t>
            </a:r>
            <a:r>
              <a:rPr lang="en-US" dirty="0" smtClean="0"/>
              <a:t>2/4</a:t>
            </a:r>
            <a:r>
              <a:rPr lang="el-GR" dirty="0" smtClean="0"/>
              <a:t>)</a:t>
            </a:r>
            <a:endParaRPr lang="el-GR" dirty="0"/>
          </a:p>
        </p:txBody>
      </p:sp>
      <p:sp>
        <p:nvSpPr>
          <p:cNvPr id="3" name="Content Placeholder 2"/>
          <p:cNvSpPr>
            <a:spLocks noGrp="1"/>
          </p:cNvSpPr>
          <p:nvPr>
            <p:ph sz="quarter" idx="1"/>
          </p:nvPr>
        </p:nvSpPr>
        <p:spPr/>
        <p:txBody>
          <a:bodyPr/>
          <a:lstStyle/>
          <a:p>
            <a:r>
              <a:rPr lang="el-GR" dirty="0" smtClean="0"/>
              <a:t>Όταν ένα νήμα συναντήσει μια δομή </a:t>
            </a:r>
            <a:r>
              <a:rPr lang="en-US" dirty="0" smtClean="0"/>
              <a:t>“parallel”</a:t>
            </a:r>
          </a:p>
          <a:p>
            <a:pPr lvl="1"/>
            <a:r>
              <a:rPr lang="el-GR" dirty="0" smtClean="0"/>
              <a:t>Το νήμα δημιουργεί μια ομάδα που περιλαμβάνει </a:t>
            </a:r>
            <a:r>
              <a:rPr lang="el-GR" smtClean="0"/>
              <a:t>τον εαυτό </a:t>
            </a:r>
            <a:r>
              <a:rPr lang="el-GR" dirty="0" smtClean="0"/>
              <a:t>του και μηδέν η περισσότερα επιπλέον νήματα</a:t>
            </a:r>
          </a:p>
          <a:p>
            <a:pPr lvl="2"/>
            <a:r>
              <a:rPr lang="el-GR" dirty="0" smtClean="0"/>
              <a:t>Το νήμα γίνεται ο «αφέντης» της ομάδας</a:t>
            </a:r>
          </a:p>
          <a:p>
            <a:pPr lvl="1"/>
            <a:r>
              <a:rPr lang="el-GR" dirty="0" smtClean="0"/>
              <a:t>Δημιουργείται ένα σύνολο από έργα </a:t>
            </a:r>
            <a:r>
              <a:rPr lang="en-US" dirty="0" smtClean="0"/>
              <a:t>(tasks)</a:t>
            </a:r>
            <a:endParaRPr lang="el-GR" dirty="0" smtClean="0"/>
          </a:p>
          <a:p>
            <a:pPr lvl="2"/>
            <a:r>
              <a:rPr lang="el-GR" dirty="0" smtClean="0"/>
              <a:t>Ο κώδικας για κάθε έργο καθορίζεται από τον κώδικα εντός της δομής </a:t>
            </a:r>
            <a:r>
              <a:rPr lang="en-US" dirty="0" smtClean="0"/>
              <a:t>“parallel”</a:t>
            </a:r>
          </a:p>
          <a:p>
            <a:pPr lvl="1"/>
            <a:r>
              <a:rPr lang="el-GR" dirty="0" smtClean="0"/>
              <a:t>Κάθε έργο ανατίθεται σε ένα νήμα και «δένεται» σε αυτό</a:t>
            </a:r>
          </a:p>
          <a:p>
            <a:pPr lvl="1"/>
            <a:r>
              <a:rPr lang="el-GR" dirty="0" smtClean="0"/>
              <a:t>Η εκτέλεση του τρέχοντος έργου αναστέλλεται</a:t>
            </a:r>
          </a:p>
          <a:p>
            <a:pPr lvl="1"/>
            <a:r>
              <a:rPr lang="el-GR" dirty="0" smtClean="0"/>
              <a:t>Εκτελούνται τα έργα της νεοδημιουργηθείσας ομάδας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μοντέλο εκτέλεσης του </a:t>
            </a:r>
            <a:r>
              <a:rPr lang="en-US" dirty="0" err="1" smtClean="0"/>
              <a:t>OpenMP</a:t>
            </a:r>
            <a:r>
              <a:rPr lang="el-GR" dirty="0" smtClean="0"/>
              <a:t> (3</a:t>
            </a:r>
            <a:r>
              <a:rPr lang="en-US" dirty="0" smtClean="0"/>
              <a:t>/4</a:t>
            </a:r>
            <a:r>
              <a:rPr lang="el-GR" dirty="0" smtClean="0"/>
              <a:t>)</a:t>
            </a:r>
            <a:endParaRPr lang="el-GR" dirty="0"/>
          </a:p>
        </p:txBody>
      </p:sp>
      <p:sp>
        <p:nvSpPr>
          <p:cNvPr id="3" name="Content Placeholder 2"/>
          <p:cNvSpPr>
            <a:spLocks noGrp="1"/>
          </p:cNvSpPr>
          <p:nvPr>
            <p:ph sz="quarter" idx="1"/>
          </p:nvPr>
        </p:nvSpPr>
        <p:spPr/>
        <p:txBody>
          <a:bodyPr/>
          <a:lstStyle/>
          <a:p>
            <a:r>
              <a:rPr lang="el-GR" dirty="0" smtClean="0"/>
              <a:t>Στο τέλος κάθε παράλληλης περιοχής υπάρχει</a:t>
            </a:r>
            <a:br>
              <a:rPr lang="el-GR" dirty="0" smtClean="0"/>
            </a:br>
            <a:r>
              <a:rPr lang="el-GR" dirty="0" smtClean="0"/>
              <a:t>εξ ορισμού ένα «φράγμα» </a:t>
            </a:r>
            <a:r>
              <a:rPr lang="en-US" dirty="0" smtClean="0"/>
              <a:t>(Barrier)</a:t>
            </a:r>
          </a:p>
          <a:p>
            <a:pPr lvl="1"/>
            <a:r>
              <a:rPr lang="el-GR" dirty="0" smtClean="0"/>
              <a:t>Μέθοδος συγχρονισμού νημάτων</a:t>
            </a:r>
          </a:p>
          <a:p>
            <a:pPr lvl="1"/>
            <a:r>
              <a:rPr lang="el-GR" dirty="0" smtClean="0"/>
              <a:t>Όλα τα νήματα πρέπει να φτάσουν στο φράγμα</a:t>
            </a:r>
          </a:p>
          <a:p>
            <a:pPr lvl="2"/>
            <a:r>
              <a:rPr lang="el-GR" dirty="0" smtClean="0"/>
              <a:t>Μόλις φτάσει και το τελευταίο, όλα τα νήματα μπορούν να περάσουν το φράγμα και να συνεχίσουν την εκτέλεσή τους</a:t>
            </a:r>
          </a:p>
          <a:p>
            <a:r>
              <a:rPr lang="el-GR" dirty="0" smtClean="0"/>
              <a:t>Μετά το τέλος κάθε παράλληλης περιοχής</a:t>
            </a:r>
          </a:p>
          <a:p>
            <a:pPr lvl="1"/>
            <a:r>
              <a:rPr lang="el-GR" dirty="0" smtClean="0"/>
              <a:t>Μόνο το νήμα-αφέντης συνεχίζει την εκτέλεσή του</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μοντέλο εκτέλεσης του </a:t>
            </a:r>
            <a:r>
              <a:rPr lang="en-US" dirty="0" err="1" smtClean="0"/>
              <a:t>OpenMP</a:t>
            </a:r>
            <a:r>
              <a:rPr lang="el-GR" dirty="0" smtClean="0"/>
              <a:t> (</a:t>
            </a:r>
            <a:r>
              <a:rPr lang="en-US" dirty="0" smtClean="0"/>
              <a:t>4/4</a:t>
            </a:r>
            <a:r>
              <a:rPr lang="el-GR" dirty="0" smtClean="0"/>
              <a:t>)</a:t>
            </a:r>
            <a:endParaRPr lang="el-GR" dirty="0"/>
          </a:p>
        </p:txBody>
      </p:sp>
      <p:sp>
        <p:nvSpPr>
          <p:cNvPr id="3" name="Content Placeholder 2"/>
          <p:cNvSpPr>
            <a:spLocks noGrp="1"/>
          </p:cNvSpPr>
          <p:nvPr>
            <p:ph sz="quarter" idx="1"/>
          </p:nvPr>
        </p:nvSpPr>
        <p:spPr/>
        <p:txBody>
          <a:bodyPr/>
          <a:lstStyle/>
          <a:p>
            <a:r>
              <a:rPr lang="el-GR" dirty="0" smtClean="0"/>
              <a:t>Το </a:t>
            </a:r>
            <a:r>
              <a:rPr lang="en-US" dirty="0" err="1" smtClean="0"/>
              <a:t>OpenMP</a:t>
            </a:r>
            <a:r>
              <a:rPr lang="el-GR" dirty="0" smtClean="0"/>
              <a:t> δίνει την δυνατότητα υποστήριξης «εμφωλιασμένου» παραλληλισμού</a:t>
            </a:r>
            <a:r>
              <a:rPr lang="en-US" dirty="0" smtClean="0"/>
              <a:t/>
            </a:r>
            <a:br>
              <a:rPr lang="en-US" dirty="0" smtClean="0"/>
            </a:br>
            <a:r>
              <a:rPr lang="en-US" dirty="0" smtClean="0"/>
              <a:t>(Nested</a:t>
            </a:r>
            <a:r>
              <a:rPr lang="el-GR" dirty="0" smtClean="0"/>
              <a:t> </a:t>
            </a:r>
            <a:r>
              <a:rPr lang="en-US" dirty="0" smtClean="0"/>
              <a:t>Parallelism)</a:t>
            </a:r>
          </a:p>
          <a:p>
            <a:pPr lvl="1"/>
            <a:r>
              <a:rPr lang="el-GR" dirty="0" smtClean="0"/>
              <a:t>Νήματα σε μια παράλληλη περιοχή μπορούν και τα ίδια να δημιουργήσουν νέα νήματα</a:t>
            </a:r>
          </a:p>
          <a:p>
            <a:r>
              <a:rPr lang="el-GR" dirty="0" smtClean="0"/>
              <a:t>Είναι στην ευχέρεια του μεταφραστή αν θα υποστηρίξει αυτή τη δυνατότητα ή όχι</a:t>
            </a:r>
          </a:p>
          <a:p>
            <a:pPr lvl="1"/>
            <a:r>
              <a:rPr lang="el-GR" dirty="0" smtClean="0"/>
              <a:t>Αν δεν την υποστηρίζει, τότε κάθε εμφάνιση εμφωλιασμένου παραλληλισμού αγνοείται</a:t>
            </a:r>
          </a:p>
          <a:p>
            <a:pPr lvl="2"/>
            <a:r>
              <a:rPr lang="el-GR" dirty="0" smtClean="0"/>
              <a:t>Η νέα ομάδα νημάτων που δημιουργείται αποτελείται μόνο από το νήμα που συναντά την οδηγία δημιουργίας εμφωλιασμένου παραλληλισμού</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Εμφωλιασμένος παραλληλισμός</a:t>
            </a:r>
            <a:endParaRPr lang="el-GR" dirty="0"/>
          </a:p>
        </p:txBody>
      </p:sp>
      <p:cxnSp>
        <p:nvCxnSpPr>
          <p:cNvPr id="9" name="Straight Connector 8"/>
          <p:cNvCxnSpPr/>
          <p:nvPr/>
        </p:nvCxnSpPr>
        <p:spPr>
          <a:xfrm rot="10800000">
            <a:off x="857222" y="4143380"/>
            <a:ext cx="928697"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7221" y="4181781"/>
            <a:ext cx="1071570" cy="461665"/>
          </a:xfrm>
          <a:prstGeom prst="rect">
            <a:avLst/>
          </a:prstGeom>
          <a:noFill/>
        </p:spPr>
        <p:txBody>
          <a:bodyPr wrap="square" lIns="0" rIns="0" rtlCol="0">
            <a:spAutoFit/>
          </a:bodyPr>
          <a:lstStyle/>
          <a:p>
            <a:pPr algn="ctr"/>
            <a:r>
              <a:rPr lang="el-GR" sz="1200" dirty="0" smtClean="0">
                <a:latin typeface="Calibri" pitchFamily="34" charset="0"/>
              </a:rPr>
              <a:t>Νήμα-Αφέντης</a:t>
            </a:r>
            <a:br>
              <a:rPr lang="el-GR" sz="1200" dirty="0" smtClean="0">
                <a:latin typeface="Calibri" pitchFamily="34" charset="0"/>
              </a:rPr>
            </a:br>
            <a:r>
              <a:rPr lang="en-US" sz="1200" dirty="0" smtClean="0">
                <a:latin typeface="Calibri" pitchFamily="34" charset="0"/>
              </a:rPr>
              <a:t>(Master Thread)</a:t>
            </a:r>
            <a:endParaRPr lang="el-GR" sz="1200" dirty="0">
              <a:latin typeface="Calibri" pitchFamily="34" charset="0"/>
            </a:endParaRPr>
          </a:p>
        </p:txBody>
      </p:sp>
      <p:sp>
        <p:nvSpPr>
          <p:cNvPr id="12" name="TextBox 11"/>
          <p:cNvSpPr txBox="1"/>
          <p:nvPr/>
        </p:nvSpPr>
        <p:spPr>
          <a:xfrm>
            <a:off x="857221" y="3643314"/>
            <a:ext cx="1071570" cy="461665"/>
          </a:xfrm>
          <a:prstGeom prst="rect">
            <a:avLst/>
          </a:prstGeom>
          <a:noFill/>
        </p:spPr>
        <p:txBody>
          <a:bodyPr wrap="square" lIns="0" rIns="0" rtlCol="0">
            <a:spAutoFit/>
          </a:bodyPr>
          <a:lstStyle/>
          <a:p>
            <a:pPr algn="ctr"/>
            <a:r>
              <a:rPr lang="el-GR" sz="1200" dirty="0" smtClean="0">
                <a:latin typeface="Calibri" pitchFamily="34" charset="0"/>
              </a:rPr>
              <a:t>Σειριακή Περιοχή</a:t>
            </a:r>
            <a:endParaRPr lang="el-GR" sz="1200" dirty="0">
              <a:latin typeface="Calibri" pitchFamily="34" charset="0"/>
            </a:endParaRPr>
          </a:p>
        </p:txBody>
      </p:sp>
      <p:cxnSp>
        <p:nvCxnSpPr>
          <p:cNvPr id="13" name="Straight Connector 12"/>
          <p:cNvCxnSpPr>
            <a:stCxn id="4" idx="1"/>
          </p:cNvCxnSpPr>
          <p:nvPr/>
        </p:nvCxnSpPr>
        <p:spPr>
          <a:xfrm rot="10800000" flipV="1">
            <a:off x="1785915" y="3607594"/>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1"/>
          </p:cNvCxnSpPr>
          <p:nvPr/>
        </p:nvCxnSpPr>
        <p:spPr>
          <a:xfrm rot="10800000" flipV="1">
            <a:off x="1785915" y="3964784"/>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1"/>
          </p:cNvCxnSpPr>
          <p:nvPr/>
        </p:nvCxnSpPr>
        <p:spPr>
          <a:xfrm rot="10800000">
            <a:off x="1785915" y="4143381"/>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p:cNvCxnSpPr>
          <p:nvPr/>
        </p:nvCxnSpPr>
        <p:spPr>
          <a:xfrm rot="10800000">
            <a:off x="1785915" y="4143381"/>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5981" y="2928934"/>
            <a:ext cx="785818"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cxnSp>
        <p:nvCxnSpPr>
          <p:cNvPr id="73" name="Straight Connector 72"/>
          <p:cNvCxnSpPr/>
          <p:nvPr/>
        </p:nvCxnSpPr>
        <p:spPr>
          <a:xfrm rot="10800000">
            <a:off x="7143765" y="4143380"/>
            <a:ext cx="928697"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85981" y="350043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0</a:t>
            </a:r>
            <a:endParaRPr lang="el-GR" sz="1400" dirty="0"/>
          </a:p>
        </p:txBody>
      </p:sp>
      <p:sp>
        <p:nvSpPr>
          <p:cNvPr id="5" name="Rectangle 4"/>
          <p:cNvSpPr/>
          <p:nvPr/>
        </p:nvSpPr>
        <p:spPr>
          <a:xfrm>
            <a:off x="2285981" y="385762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1</a:t>
            </a:r>
            <a:endParaRPr lang="el-GR" sz="1400" dirty="0"/>
          </a:p>
        </p:txBody>
      </p:sp>
      <p:sp>
        <p:nvSpPr>
          <p:cNvPr id="6" name="Rectangle 5"/>
          <p:cNvSpPr/>
          <p:nvPr/>
        </p:nvSpPr>
        <p:spPr>
          <a:xfrm>
            <a:off x="2285981" y="421481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2</a:t>
            </a:r>
            <a:endParaRPr lang="el-GR" sz="1400" dirty="0"/>
          </a:p>
        </p:txBody>
      </p:sp>
      <p:sp>
        <p:nvSpPr>
          <p:cNvPr id="7" name="Rectangle 6"/>
          <p:cNvSpPr/>
          <p:nvPr/>
        </p:nvSpPr>
        <p:spPr>
          <a:xfrm>
            <a:off x="2285981" y="457200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3</a:t>
            </a:r>
            <a:endParaRPr lang="el-GR" sz="1400" dirty="0"/>
          </a:p>
        </p:txBody>
      </p:sp>
      <p:cxnSp>
        <p:nvCxnSpPr>
          <p:cNvPr id="98" name="Straight Connector 97"/>
          <p:cNvCxnSpPr>
            <a:stCxn id="103" idx="1"/>
          </p:cNvCxnSpPr>
          <p:nvPr/>
        </p:nvCxnSpPr>
        <p:spPr>
          <a:xfrm rot="10800000" flipV="1">
            <a:off x="3571865" y="2178834"/>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04" idx="1"/>
          </p:cNvCxnSpPr>
          <p:nvPr/>
        </p:nvCxnSpPr>
        <p:spPr>
          <a:xfrm rot="10800000" flipV="1">
            <a:off x="3571865" y="2536024"/>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5" idx="1"/>
          </p:cNvCxnSpPr>
          <p:nvPr/>
        </p:nvCxnSpPr>
        <p:spPr>
          <a:xfrm rot="10800000">
            <a:off x="3571865" y="2714621"/>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6" idx="1"/>
          </p:cNvCxnSpPr>
          <p:nvPr/>
        </p:nvCxnSpPr>
        <p:spPr>
          <a:xfrm rot="10800000">
            <a:off x="3571865" y="2714621"/>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071931" y="1500174"/>
            <a:ext cx="785818"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sp>
        <p:nvSpPr>
          <p:cNvPr id="103" name="Rectangle 102"/>
          <p:cNvSpPr/>
          <p:nvPr/>
        </p:nvSpPr>
        <p:spPr>
          <a:xfrm>
            <a:off x="4071931" y="207167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0</a:t>
            </a:r>
            <a:endParaRPr lang="el-GR" sz="1400" dirty="0"/>
          </a:p>
        </p:txBody>
      </p:sp>
      <p:sp>
        <p:nvSpPr>
          <p:cNvPr id="104" name="Rectangle 103"/>
          <p:cNvSpPr/>
          <p:nvPr/>
        </p:nvSpPr>
        <p:spPr>
          <a:xfrm>
            <a:off x="4071931" y="242886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1</a:t>
            </a:r>
            <a:endParaRPr lang="el-GR" sz="1400" dirty="0"/>
          </a:p>
        </p:txBody>
      </p:sp>
      <p:sp>
        <p:nvSpPr>
          <p:cNvPr id="105" name="Rectangle 104"/>
          <p:cNvSpPr/>
          <p:nvPr/>
        </p:nvSpPr>
        <p:spPr>
          <a:xfrm>
            <a:off x="4071931" y="278605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2</a:t>
            </a:r>
            <a:endParaRPr lang="el-GR" sz="1400" dirty="0"/>
          </a:p>
        </p:txBody>
      </p:sp>
      <p:sp>
        <p:nvSpPr>
          <p:cNvPr id="106" name="Rectangle 105"/>
          <p:cNvSpPr/>
          <p:nvPr/>
        </p:nvSpPr>
        <p:spPr>
          <a:xfrm>
            <a:off x="4071931" y="314324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3</a:t>
            </a:r>
            <a:endParaRPr lang="el-GR" sz="1400" dirty="0"/>
          </a:p>
        </p:txBody>
      </p:sp>
      <p:cxnSp>
        <p:nvCxnSpPr>
          <p:cNvPr id="107" name="Straight Connector 106"/>
          <p:cNvCxnSpPr>
            <a:stCxn id="112" idx="1"/>
          </p:cNvCxnSpPr>
          <p:nvPr/>
        </p:nvCxnSpPr>
        <p:spPr>
          <a:xfrm rot="10800000" flipV="1">
            <a:off x="3571865" y="5036354"/>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3" idx="1"/>
          </p:cNvCxnSpPr>
          <p:nvPr/>
        </p:nvCxnSpPr>
        <p:spPr>
          <a:xfrm rot="10800000" flipV="1">
            <a:off x="3571865" y="5393544"/>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14" idx="1"/>
          </p:cNvCxnSpPr>
          <p:nvPr/>
        </p:nvCxnSpPr>
        <p:spPr>
          <a:xfrm rot="10800000">
            <a:off x="3571865" y="5572141"/>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5" idx="1"/>
          </p:cNvCxnSpPr>
          <p:nvPr/>
        </p:nvCxnSpPr>
        <p:spPr>
          <a:xfrm rot="10800000">
            <a:off x="3571865" y="5572141"/>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071931" y="6286520"/>
            <a:ext cx="785818"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sp>
        <p:nvSpPr>
          <p:cNvPr id="112" name="Rectangle 111"/>
          <p:cNvSpPr/>
          <p:nvPr/>
        </p:nvSpPr>
        <p:spPr>
          <a:xfrm>
            <a:off x="4071931" y="492919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0</a:t>
            </a:r>
            <a:endParaRPr lang="el-GR" sz="1400" dirty="0"/>
          </a:p>
        </p:txBody>
      </p:sp>
      <p:sp>
        <p:nvSpPr>
          <p:cNvPr id="113" name="Rectangle 112"/>
          <p:cNvSpPr/>
          <p:nvPr/>
        </p:nvSpPr>
        <p:spPr>
          <a:xfrm>
            <a:off x="4071931" y="528638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1</a:t>
            </a:r>
            <a:endParaRPr lang="el-GR" sz="1400" dirty="0"/>
          </a:p>
        </p:txBody>
      </p:sp>
      <p:sp>
        <p:nvSpPr>
          <p:cNvPr id="114" name="Rectangle 113"/>
          <p:cNvSpPr/>
          <p:nvPr/>
        </p:nvSpPr>
        <p:spPr>
          <a:xfrm>
            <a:off x="4071931" y="564357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2</a:t>
            </a:r>
            <a:endParaRPr lang="el-GR" sz="1400" dirty="0"/>
          </a:p>
        </p:txBody>
      </p:sp>
      <p:sp>
        <p:nvSpPr>
          <p:cNvPr id="115" name="Rectangle 114"/>
          <p:cNvSpPr/>
          <p:nvPr/>
        </p:nvSpPr>
        <p:spPr>
          <a:xfrm>
            <a:off x="4071931" y="6000768"/>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3</a:t>
            </a:r>
            <a:endParaRPr lang="el-GR" sz="1400" dirty="0"/>
          </a:p>
        </p:txBody>
      </p:sp>
      <p:cxnSp>
        <p:nvCxnSpPr>
          <p:cNvPr id="116" name="Straight Connector 115"/>
          <p:cNvCxnSpPr>
            <a:endCxn id="4" idx="3"/>
          </p:cNvCxnSpPr>
          <p:nvPr/>
        </p:nvCxnSpPr>
        <p:spPr>
          <a:xfrm rot="5400000">
            <a:off x="2875346" y="2911075"/>
            <a:ext cx="892973" cy="5000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7" idx="3"/>
          </p:cNvCxnSpPr>
          <p:nvPr/>
        </p:nvCxnSpPr>
        <p:spPr>
          <a:xfrm rot="16200000" flipV="1">
            <a:off x="2875345" y="4875620"/>
            <a:ext cx="892975" cy="5000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5" idx="3"/>
          </p:cNvCxnSpPr>
          <p:nvPr/>
        </p:nvCxnSpPr>
        <p:spPr>
          <a:xfrm rot="10800000" flipV="1">
            <a:off x="3071799" y="3857627"/>
            <a:ext cx="1000132" cy="10715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 idx="3"/>
          </p:cNvCxnSpPr>
          <p:nvPr/>
        </p:nvCxnSpPr>
        <p:spPr>
          <a:xfrm>
            <a:off x="3071799" y="4321975"/>
            <a:ext cx="1000133" cy="10715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71931" y="3500438"/>
            <a:ext cx="785818" cy="523220"/>
          </a:xfrm>
          <a:prstGeom prst="rect">
            <a:avLst/>
          </a:prstGeom>
          <a:noFill/>
        </p:spPr>
        <p:txBody>
          <a:bodyPr wrap="square" lIns="0" rIns="0" rtlCol="0">
            <a:spAutoFit/>
          </a:bodyPr>
          <a:lstStyle/>
          <a:p>
            <a:pPr algn="ctr"/>
            <a:r>
              <a:rPr lang="el-GR" sz="2800" dirty="0" smtClean="0">
                <a:latin typeface="Calibri" pitchFamily="34" charset="0"/>
              </a:rPr>
              <a:t>...</a:t>
            </a:r>
            <a:endParaRPr lang="el-GR" sz="2800" dirty="0">
              <a:latin typeface="Calibri" pitchFamily="34" charset="0"/>
            </a:endParaRPr>
          </a:p>
        </p:txBody>
      </p:sp>
      <p:sp>
        <p:nvSpPr>
          <p:cNvPr id="131" name="TextBox 130"/>
          <p:cNvSpPr txBox="1"/>
          <p:nvPr/>
        </p:nvSpPr>
        <p:spPr>
          <a:xfrm>
            <a:off x="4071931" y="4120226"/>
            <a:ext cx="785818" cy="523220"/>
          </a:xfrm>
          <a:prstGeom prst="rect">
            <a:avLst/>
          </a:prstGeom>
          <a:noFill/>
        </p:spPr>
        <p:txBody>
          <a:bodyPr wrap="square" lIns="0" rIns="0" rtlCol="0">
            <a:spAutoFit/>
          </a:bodyPr>
          <a:lstStyle/>
          <a:p>
            <a:pPr algn="ctr"/>
            <a:r>
              <a:rPr lang="el-GR" sz="2800" dirty="0" smtClean="0">
                <a:latin typeface="Calibri" pitchFamily="34" charset="0"/>
              </a:rPr>
              <a:t>...</a:t>
            </a:r>
            <a:endParaRPr lang="el-GR" sz="2800" dirty="0">
              <a:latin typeface="Calibri" pitchFamily="34" charset="0"/>
            </a:endParaRPr>
          </a:p>
        </p:txBody>
      </p:sp>
      <p:cxnSp>
        <p:nvCxnSpPr>
          <p:cNvPr id="132" name="Straight Connector 131"/>
          <p:cNvCxnSpPr/>
          <p:nvPr/>
        </p:nvCxnSpPr>
        <p:spPr>
          <a:xfrm rot="16200000" flipV="1">
            <a:off x="4839893" y="2196695"/>
            <a:ext cx="535785" cy="5000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0800000">
            <a:off x="4857752" y="2536026"/>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V="1">
            <a:off x="4857752" y="2714619"/>
            <a:ext cx="500066" cy="17859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4839893" y="2732479"/>
            <a:ext cx="535786" cy="50006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V="1">
            <a:off x="4839893" y="5054215"/>
            <a:ext cx="535785" cy="50006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0800000">
            <a:off x="4857752" y="5393546"/>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0800000" flipV="1">
            <a:off x="4857752" y="5572139"/>
            <a:ext cx="500066" cy="178596"/>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4839893" y="5589999"/>
            <a:ext cx="535786" cy="50006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6643699" y="3607593"/>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0800000">
            <a:off x="6643699" y="3964783"/>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flipV="1">
            <a:off x="6643699" y="4143380"/>
            <a:ext cx="500066" cy="17859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flipV="1">
            <a:off x="6643699" y="4143380"/>
            <a:ext cx="500066" cy="53578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857880" y="2928933"/>
            <a:ext cx="785818" cy="461665"/>
          </a:xfrm>
          <a:prstGeom prst="rect">
            <a:avLst/>
          </a:prstGeom>
          <a:noFill/>
        </p:spPr>
        <p:txBody>
          <a:bodyPr wrap="square" lIns="0" rIns="0" rtlCol="0">
            <a:spAutoFit/>
          </a:bodyPr>
          <a:lstStyle/>
          <a:p>
            <a:pPr algn="ctr"/>
            <a:r>
              <a:rPr lang="el-GR" sz="1200" dirty="0" smtClean="0">
                <a:latin typeface="Calibri" pitchFamily="34" charset="0"/>
              </a:rPr>
              <a:t>Παράλληλη Περιοχή</a:t>
            </a:r>
            <a:endParaRPr lang="el-GR" sz="1200" dirty="0">
              <a:latin typeface="Calibri" pitchFamily="34" charset="0"/>
            </a:endParaRPr>
          </a:p>
        </p:txBody>
      </p:sp>
      <p:sp>
        <p:nvSpPr>
          <p:cNvPr id="147" name="Rectangle 146"/>
          <p:cNvSpPr/>
          <p:nvPr/>
        </p:nvSpPr>
        <p:spPr>
          <a:xfrm>
            <a:off x="5857880" y="3500437"/>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0</a:t>
            </a:r>
            <a:endParaRPr lang="el-GR" sz="1400" dirty="0"/>
          </a:p>
        </p:txBody>
      </p:sp>
      <p:sp>
        <p:nvSpPr>
          <p:cNvPr id="148" name="Rectangle 147"/>
          <p:cNvSpPr/>
          <p:nvPr/>
        </p:nvSpPr>
        <p:spPr>
          <a:xfrm>
            <a:off x="5857880" y="3857627"/>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1</a:t>
            </a:r>
            <a:endParaRPr lang="el-GR" sz="1400" dirty="0"/>
          </a:p>
        </p:txBody>
      </p:sp>
      <p:sp>
        <p:nvSpPr>
          <p:cNvPr id="149" name="Rectangle 148"/>
          <p:cNvSpPr/>
          <p:nvPr/>
        </p:nvSpPr>
        <p:spPr>
          <a:xfrm>
            <a:off x="5857880" y="4214817"/>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2</a:t>
            </a:r>
            <a:endParaRPr lang="el-GR" sz="1400" dirty="0"/>
          </a:p>
        </p:txBody>
      </p:sp>
      <p:sp>
        <p:nvSpPr>
          <p:cNvPr id="150" name="Rectangle 149"/>
          <p:cNvSpPr/>
          <p:nvPr/>
        </p:nvSpPr>
        <p:spPr>
          <a:xfrm>
            <a:off x="5857880" y="4572007"/>
            <a:ext cx="785818" cy="2143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400" dirty="0" smtClean="0"/>
              <a:t>Νήμα 3</a:t>
            </a:r>
            <a:endParaRPr lang="el-GR" sz="1400" dirty="0"/>
          </a:p>
        </p:txBody>
      </p:sp>
      <p:cxnSp>
        <p:nvCxnSpPr>
          <p:cNvPr id="151" name="Straight Connector 150"/>
          <p:cNvCxnSpPr>
            <a:stCxn id="147" idx="1"/>
          </p:cNvCxnSpPr>
          <p:nvPr/>
        </p:nvCxnSpPr>
        <p:spPr>
          <a:xfrm rot="10800000">
            <a:off x="5357816" y="2714620"/>
            <a:ext cx="500065" cy="892974"/>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0" idx="1"/>
          </p:cNvCxnSpPr>
          <p:nvPr/>
        </p:nvCxnSpPr>
        <p:spPr>
          <a:xfrm rot="10800000" flipV="1">
            <a:off x="5357816" y="4679164"/>
            <a:ext cx="500065" cy="892978"/>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4857748" y="3857628"/>
            <a:ext cx="1000132" cy="10715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4857748" y="4321976"/>
            <a:ext cx="1000133" cy="10715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a:t>
            </a:r>
            <a:r>
              <a:rPr lang="en-US" dirty="0" smtClean="0"/>
              <a:t>“task”</a:t>
            </a:r>
            <a:endParaRPr lang="el-GR" dirty="0"/>
          </a:p>
        </p:txBody>
      </p:sp>
      <p:sp>
        <p:nvSpPr>
          <p:cNvPr id="3" name="Content Placeholder 2"/>
          <p:cNvSpPr>
            <a:spLocks noGrp="1"/>
          </p:cNvSpPr>
          <p:nvPr>
            <p:ph sz="quarter" idx="1"/>
          </p:nvPr>
        </p:nvSpPr>
        <p:spPr/>
        <p:txBody>
          <a:bodyPr>
            <a:normAutofit lnSpcReduction="10000"/>
          </a:bodyPr>
          <a:lstStyle/>
          <a:p>
            <a:r>
              <a:rPr lang="el-GR" dirty="0" smtClean="0"/>
              <a:t>Όταν ένα νήμα συναντήσει μια δομή </a:t>
            </a:r>
            <a:r>
              <a:rPr lang="en-US" dirty="0" smtClean="0"/>
              <a:t>“task”</a:t>
            </a:r>
          </a:p>
          <a:p>
            <a:pPr lvl="1"/>
            <a:r>
              <a:rPr lang="el-GR" dirty="0" smtClean="0"/>
              <a:t>Δημιουργείται ένα νέο έργο</a:t>
            </a:r>
            <a:endParaRPr lang="en-US" dirty="0" smtClean="0"/>
          </a:p>
          <a:p>
            <a:pPr lvl="1"/>
            <a:r>
              <a:rPr lang="el-GR" dirty="0" smtClean="0"/>
              <a:t>Η εκτέλεση του έργου ανατίθεται σε ένα από τα νήματα της τρέχουσας ομάδας</a:t>
            </a:r>
          </a:p>
          <a:p>
            <a:pPr lvl="2"/>
            <a:r>
              <a:rPr lang="el-GR" dirty="0" smtClean="0"/>
              <a:t>Μπορεί να εκτελεστεί άμεσα ή να καθυστερήσει</a:t>
            </a:r>
          </a:p>
          <a:p>
            <a:r>
              <a:rPr lang="el-GR" dirty="0" smtClean="0"/>
              <a:t>Η δομή </a:t>
            </a:r>
            <a:r>
              <a:rPr lang="en-US" dirty="0" smtClean="0"/>
              <a:t>“task”</a:t>
            </a:r>
            <a:r>
              <a:rPr lang="el-GR" dirty="0" smtClean="0"/>
              <a:t> επιτρέπει την παραλληλοποίηση «ακανόνιστων» προβλημάτων</a:t>
            </a:r>
          </a:p>
          <a:p>
            <a:pPr lvl="1"/>
            <a:r>
              <a:rPr lang="en-US" dirty="0" smtClean="0"/>
              <a:t>Loops </a:t>
            </a:r>
            <a:r>
              <a:rPr lang="el-GR" dirty="0" smtClean="0"/>
              <a:t>για τα οποία δεν είναι γνωστά τα όρια</a:t>
            </a:r>
          </a:p>
          <a:p>
            <a:pPr lvl="1"/>
            <a:r>
              <a:rPr lang="el-GR" dirty="0" smtClean="0"/>
              <a:t>Αναδρομικοί αλγόριθμοι</a:t>
            </a:r>
          </a:p>
          <a:p>
            <a:pPr lvl="1"/>
            <a:r>
              <a:rPr lang="el-GR" dirty="0" smtClean="0"/>
              <a:t>Προβλήματα «Παραγωγού/Καταναλωτή»</a:t>
            </a:r>
          </a:p>
          <a:p>
            <a:r>
              <a:rPr lang="el-GR" dirty="0" smtClean="0"/>
              <a:t>Είναι η σημαντικότερη προσθήκη στην έκδοση 3.0 του προτύπου </a:t>
            </a:r>
            <a:r>
              <a:rPr lang="en-US" dirty="0" err="1" smtClean="0"/>
              <a:t>OpenMP</a:t>
            </a:r>
            <a:endParaRPr lang="el-G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Οδηγίες </a:t>
            </a:r>
            <a:r>
              <a:rPr lang="en-US" dirty="0" err="1" smtClean="0"/>
              <a:t>OpenMP</a:t>
            </a:r>
            <a:r>
              <a:rPr lang="en-US" dirty="0" smtClean="0"/>
              <a:t> </a:t>
            </a:r>
            <a:r>
              <a:rPr lang="el-GR" dirty="0" smtClean="0"/>
              <a:t>στην </a:t>
            </a:r>
            <a:r>
              <a:rPr lang="en-US" dirty="0" smtClean="0"/>
              <a:t>C/C++</a:t>
            </a:r>
            <a:endParaRPr lang="el-GR" dirty="0"/>
          </a:p>
        </p:txBody>
      </p:sp>
      <p:sp>
        <p:nvSpPr>
          <p:cNvPr id="3" name="Content Placeholder 2"/>
          <p:cNvSpPr>
            <a:spLocks noGrp="1"/>
          </p:cNvSpPr>
          <p:nvPr>
            <p:ph sz="quarter" idx="1"/>
          </p:nvPr>
        </p:nvSpPr>
        <p:spPr/>
        <p:txBody>
          <a:bodyPr/>
          <a:lstStyle/>
          <a:p>
            <a:r>
              <a:rPr lang="el-GR" dirty="0" smtClean="0"/>
              <a:t>Χρησιμοποιείται ο μηχανισμός </a:t>
            </a:r>
            <a:r>
              <a:rPr lang="en-US" dirty="0" smtClean="0"/>
              <a:t>“#</a:t>
            </a:r>
            <a:r>
              <a:rPr lang="en-US" dirty="0" err="1" smtClean="0"/>
              <a:t>pragma</a:t>
            </a:r>
            <a:r>
              <a:rPr lang="en-US" dirty="0" smtClean="0"/>
              <a:t>”</a:t>
            </a:r>
          </a:p>
          <a:p>
            <a:pPr lvl="1"/>
            <a:r>
              <a:rPr lang="el-GR" dirty="0" smtClean="0"/>
              <a:t>Οδηγία προς τον προεπεξεργαστή </a:t>
            </a:r>
            <a:r>
              <a:rPr lang="en-US" dirty="0" smtClean="0"/>
              <a:t>(preprocessor)</a:t>
            </a:r>
          </a:p>
          <a:p>
            <a:r>
              <a:rPr lang="el-GR" dirty="0" smtClean="0"/>
              <a:t>Κάθε οδηγία </a:t>
            </a:r>
            <a:r>
              <a:rPr lang="en-US" dirty="0" err="1" smtClean="0"/>
              <a:t>OpenMP</a:t>
            </a:r>
            <a:r>
              <a:rPr lang="en-US" dirty="0" smtClean="0"/>
              <a:t> </a:t>
            </a:r>
            <a:r>
              <a:rPr lang="el-GR" dirty="0" smtClean="0"/>
              <a:t>ξεκινάει με </a:t>
            </a:r>
            <a:r>
              <a:rPr lang="en-US" dirty="0" smtClean="0"/>
              <a:t>“#</a:t>
            </a:r>
            <a:r>
              <a:rPr lang="en-US" dirty="0" err="1" smtClean="0"/>
              <a:t>pragma</a:t>
            </a:r>
            <a:r>
              <a:rPr lang="en-US" dirty="0" smtClean="0"/>
              <a:t> </a:t>
            </a:r>
            <a:r>
              <a:rPr lang="en-US" dirty="0" err="1" smtClean="0"/>
              <a:t>omp</a:t>
            </a:r>
            <a:r>
              <a:rPr lang="en-US" dirty="0" smtClean="0"/>
              <a:t>”</a:t>
            </a:r>
          </a:p>
          <a:p>
            <a:pPr lvl="1"/>
            <a:r>
              <a:rPr lang="el-GR" dirty="0" smtClean="0"/>
              <a:t>Οι οδηγίες είναι </a:t>
            </a:r>
            <a:r>
              <a:rPr lang="en-US" dirty="0" smtClean="0"/>
              <a:t>“case-sensitive”</a:t>
            </a:r>
          </a:p>
          <a:p>
            <a:r>
              <a:rPr lang="el-GR" dirty="0" smtClean="0"/>
              <a:t>Κάθε οδηγία </a:t>
            </a:r>
            <a:r>
              <a:rPr lang="en-US" dirty="0" err="1" smtClean="0"/>
              <a:t>OpenMP</a:t>
            </a:r>
            <a:r>
              <a:rPr lang="en-US" dirty="0" smtClean="0"/>
              <a:t> </a:t>
            </a:r>
            <a:r>
              <a:rPr lang="el-GR" dirty="0" smtClean="0"/>
              <a:t>εφαρμόζεται στο αμέσως επόμενο </a:t>
            </a:r>
            <a:r>
              <a:rPr lang="en-US" dirty="0" smtClean="0"/>
              <a:t>“structured block” </a:t>
            </a:r>
            <a:r>
              <a:rPr lang="el-GR" dirty="0" smtClean="0"/>
              <a:t>που ακολουθεί</a:t>
            </a:r>
          </a:p>
          <a:p>
            <a:r>
              <a:rPr lang="el-GR" dirty="0" smtClean="0"/>
              <a:t>Γενική μορφή:</a:t>
            </a:r>
          </a:p>
          <a:p>
            <a:pPr lvl="1">
              <a:buNone/>
            </a:pPr>
            <a:r>
              <a:rPr lang="en-US" dirty="0" smtClean="0"/>
              <a:t>#</a:t>
            </a:r>
            <a:r>
              <a:rPr lang="en-US" dirty="0" err="1" smtClean="0"/>
              <a:t>pragma</a:t>
            </a:r>
            <a:r>
              <a:rPr lang="en-US" dirty="0" smtClean="0"/>
              <a:t> </a:t>
            </a:r>
            <a:r>
              <a:rPr lang="en-US" dirty="0" err="1" smtClean="0"/>
              <a:t>omp</a:t>
            </a:r>
            <a:r>
              <a:rPr lang="en-US" dirty="0" smtClean="0"/>
              <a:t> </a:t>
            </a:r>
            <a:r>
              <a:rPr lang="en-US" i="1" dirty="0" smtClean="0"/>
              <a:t>directive-name [clause [,] clause]…] new-line</a:t>
            </a:r>
            <a:endParaRPr lang="el-GR"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πρώτο παράδειγμα</a:t>
            </a:r>
            <a:endParaRPr lang="el-GR" dirty="0"/>
          </a:p>
        </p:txBody>
      </p:sp>
      <p:sp>
        <p:nvSpPr>
          <p:cNvPr id="3" name="Content Placeholder 2"/>
          <p:cNvSpPr>
            <a:spLocks noGrp="1"/>
          </p:cNvSpPr>
          <p:nvPr>
            <p:ph sz="quarter" idx="1"/>
          </p:nvPr>
        </p:nvSpPr>
        <p:spPr/>
        <p:txBody>
          <a:bodyPr>
            <a:normAutofit/>
          </a:bodyPr>
          <a:lstStyle/>
          <a:p>
            <a:pPr>
              <a:buNone/>
            </a:pPr>
            <a:r>
              <a:rPr lang="en-US" sz="2000" dirty="0" smtClean="0">
                <a:latin typeface="Consolas" pitchFamily="49" charset="0"/>
              </a:rPr>
              <a:t>#include &lt;</a:t>
            </a:r>
            <a:r>
              <a:rPr lang="en-US" sz="2000" dirty="0" err="1" smtClean="0">
                <a:latin typeface="Consolas" pitchFamily="49" charset="0"/>
              </a:rPr>
              <a:t>omp.h</a:t>
            </a:r>
            <a:r>
              <a:rPr lang="en-US" sz="2000" dirty="0" smtClean="0">
                <a:latin typeface="Consolas" pitchFamily="49" charset="0"/>
              </a:rPr>
              <a:t>&gt;</a:t>
            </a:r>
          </a:p>
          <a:p>
            <a:pPr>
              <a:buNone/>
            </a:pPr>
            <a:r>
              <a:rPr lang="en-US" sz="2000" dirty="0" smtClean="0">
                <a:latin typeface="Consolas" pitchFamily="49" charset="0"/>
              </a:rPr>
              <a:t>#include &lt;</a:t>
            </a:r>
            <a:r>
              <a:rPr lang="en-US" sz="2000" dirty="0" err="1" smtClean="0">
                <a:latin typeface="Consolas" pitchFamily="49" charset="0"/>
              </a:rPr>
              <a:t>stdio.h</a:t>
            </a:r>
            <a:r>
              <a:rPr lang="en-US" sz="2000" dirty="0" smtClean="0">
                <a:latin typeface="Consolas" pitchFamily="49" charset="0"/>
              </a:rPr>
              <a:t>&gt;</a:t>
            </a:r>
          </a:p>
          <a:p>
            <a:pPr>
              <a:buNone/>
            </a:pPr>
            <a:endParaRPr lang="en-US" sz="2000" dirty="0" smtClean="0">
              <a:latin typeface="Consolas" pitchFamily="49" charset="0"/>
            </a:endParaRPr>
          </a:p>
          <a:p>
            <a:pPr>
              <a:buNone/>
            </a:pPr>
            <a:r>
              <a:rPr lang="en-US" sz="2000" dirty="0" err="1" smtClean="0">
                <a:latin typeface="Consolas" pitchFamily="49" charset="0"/>
              </a:rPr>
              <a:t>int</a:t>
            </a:r>
            <a:r>
              <a:rPr lang="en-US" sz="2000" dirty="0" smtClean="0">
                <a:latin typeface="Consolas" pitchFamily="49" charset="0"/>
              </a:rPr>
              <a:t> main(void){</a:t>
            </a:r>
          </a:p>
          <a:p>
            <a:pPr>
              <a:buNone/>
            </a:pPr>
            <a:r>
              <a:rPr lang="en-US" sz="2000" dirty="0" smtClean="0">
                <a:latin typeface="Consolas" pitchFamily="49" charset="0"/>
              </a:rPr>
              <a:t>	#</a:t>
            </a:r>
            <a:r>
              <a:rPr lang="en-US" sz="2000" dirty="0" err="1" smtClean="0">
                <a:latin typeface="Consolas" pitchFamily="49" charset="0"/>
              </a:rPr>
              <a:t>pragma</a:t>
            </a:r>
            <a:r>
              <a:rPr lang="en-US" sz="2000" dirty="0" smtClean="0">
                <a:latin typeface="Consolas" pitchFamily="49" charset="0"/>
              </a:rPr>
              <a:t> </a:t>
            </a:r>
            <a:r>
              <a:rPr lang="en-US" sz="2000" dirty="0" err="1" smtClean="0">
                <a:latin typeface="Consolas" pitchFamily="49" charset="0"/>
              </a:rPr>
              <a:t>omp</a:t>
            </a:r>
            <a:r>
              <a:rPr lang="en-US" sz="2000" dirty="0" smtClean="0">
                <a:latin typeface="Consolas" pitchFamily="49" charset="0"/>
              </a:rPr>
              <a:t> parallel </a:t>
            </a:r>
          </a:p>
          <a:p>
            <a:pPr>
              <a:buNone/>
            </a:pPr>
            <a:r>
              <a:rPr lang="en-US" sz="2000" dirty="0" smtClean="0">
                <a:latin typeface="Consolas" pitchFamily="49" charset="0"/>
              </a:rPr>
              <a:t>	</a:t>
            </a:r>
            <a:r>
              <a:rPr lang="el-GR" sz="2000" dirty="0" smtClean="0">
                <a:latin typeface="Consolas" pitchFamily="49" charset="0"/>
              </a:rPr>
              <a:t>{</a:t>
            </a:r>
          </a:p>
          <a:p>
            <a:pPr>
              <a:buNone/>
            </a:pPr>
            <a:r>
              <a:rPr lang="en-US" sz="2000" dirty="0" smtClean="0">
                <a:latin typeface="Consolas" pitchFamily="49" charset="0"/>
              </a:rPr>
              <a:t>		</a:t>
            </a:r>
            <a:r>
              <a:rPr lang="en-US" sz="2000" dirty="0" err="1" smtClean="0">
                <a:latin typeface="Consolas" pitchFamily="49" charset="0"/>
              </a:rPr>
              <a:t>printf</a:t>
            </a:r>
            <a:r>
              <a:rPr lang="en-US" sz="2000" dirty="0" smtClean="0">
                <a:latin typeface="Consolas" pitchFamily="49" charset="0"/>
              </a:rPr>
              <a:t>( "Hello World from thread %</a:t>
            </a:r>
            <a:r>
              <a:rPr lang="en-US" sz="2000" dirty="0" err="1" smtClean="0">
                <a:latin typeface="Consolas" pitchFamily="49" charset="0"/>
              </a:rPr>
              <a:t>i</a:t>
            </a:r>
            <a:r>
              <a:rPr lang="en-US" sz="2000" dirty="0" smtClean="0">
                <a:latin typeface="Consolas" pitchFamily="49" charset="0"/>
              </a:rPr>
              <a:t> of %</a:t>
            </a:r>
            <a:r>
              <a:rPr lang="en-US" sz="2000" dirty="0" err="1" smtClean="0">
                <a:latin typeface="Consolas" pitchFamily="49" charset="0"/>
              </a:rPr>
              <a:t>i</a:t>
            </a:r>
            <a:r>
              <a:rPr lang="en-US" sz="2000" dirty="0" smtClean="0">
                <a:latin typeface="Consolas" pitchFamily="49" charset="0"/>
              </a:rPr>
              <a:t>\n", </a:t>
            </a:r>
          </a:p>
          <a:p>
            <a:pPr>
              <a:buNone/>
            </a:pPr>
            <a:r>
              <a:rPr lang="en-US" sz="2000" dirty="0" smtClean="0">
                <a:latin typeface="Consolas" pitchFamily="49" charset="0"/>
              </a:rPr>
              <a:t>			  </a:t>
            </a:r>
            <a:r>
              <a:rPr lang="en-US" sz="2000" dirty="0" err="1" smtClean="0">
                <a:latin typeface="Consolas" pitchFamily="49" charset="0"/>
              </a:rPr>
              <a:t>omp_get_thread_num</a:t>
            </a:r>
            <a:r>
              <a:rPr lang="en-US" sz="2000" dirty="0" smtClean="0">
                <a:latin typeface="Consolas" pitchFamily="49" charset="0"/>
              </a:rPr>
              <a:t>(),</a:t>
            </a:r>
          </a:p>
          <a:p>
            <a:pPr>
              <a:buNone/>
            </a:pPr>
            <a:r>
              <a:rPr lang="en-US" sz="2000" dirty="0" smtClean="0">
                <a:latin typeface="Consolas" pitchFamily="49" charset="0"/>
              </a:rPr>
              <a:t>			  </a:t>
            </a:r>
            <a:r>
              <a:rPr lang="en-US" sz="2000" dirty="0" err="1" smtClean="0">
                <a:latin typeface="Consolas" pitchFamily="49" charset="0"/>
              </a:rPr>
              <a:t>omp_get_num_threads</a:t>
            </a:r>
            <a:r>
              <a:rPr lang="en-US" sz="2000" dirty="0" smtClean="0">
                <a:latin typeface="Consolas" pitchFamily="49" charset="0"/>
              </a:rPr>
              <a:t>()</a:t>
            </a:r>
            <a:r>
              <a:rPr lang="el-GR" sz="2000" dirty="0" smtClean="0">
                <a:latin typeface="Consolas" pitchFamily="49" charset="0"/>
              </a:rPr>
              <a:t>);</a:t>
            </a:r>
          </a:p>
          <a:p>
            <a:pPr>
              <a:buNone/>
            </a:pPr>
            <a:r>
              <a:rPr lang="en-US" sz="2000" dirty="0" smtClean="0">
                <a:latin typeface="Consolas" pitchFamily="49" charset="0"/>
              </a:rPr>
              <a:t>	</a:t>
            </a:r>
            <a:r>
              <a:rPr lang="el-GR" sz="2000" dirty="0" smtClean="0">
                <a:latin typeface="Consolas" pitchFamily="49" charset="0"/>
              </a:rPr>
              <a:t>}</a:t>
            </a:r>
          </a:p>
          <a:p>
            <a:pPr>
              <a:buNone/>
            </a:pPr>
            <a:r>
              <a:rPr lang="en-US" sz="2000" dirty="0" smtClean="0">
                <a:latin typeface="Consolas" pitchFamily="49" charset="0"/>
              </a:rPr>
              <a:t>	return 0;</a:t>
            </a:r>
          </a:p>
          <a:p>
            <a:pPr>
              <a:buNone/>
            </a:pPr>
            <a:r>
              <a:rPr lang="el-GR" sz="2000" dirty="0" smtClean="0">
                <a:latin typeface="Consolas" pitchFamily="49" charset="0"/>
              </a:rPr>
              <a:t>}</a:t>
            </a:r>
            <a:endParaRPr lang="el-GR" sz="2000" dirty="0">
              <a:latin typeface="Consolas"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Πόσα νήματα;</a:t>
            </a:r>
            <a:endParaRPr lang="el-GR" dirty="0"/>
          </a:p>
        </p:txBody>
      </p:sp>
      <p:sp>
        <p:nvSpPr>
          <p:cNvPr id="3" name="Content Placeholder 2"/>
          <p:cNvSpPr>
            <a:spLocks noGrp="1"/>
          </p:cNvSpPr>
          <p:nvPr>
            <p:ph sz="quarter" idx="1"/>
          </p:nvPr>
        </p:nvSpPr>
        <p:spPr/>
        <p:txBody>
          <a:bodyPr>
            <a:normAutofit fontScale="92500"/>
          </a:bodyPr>
          <a:lstStyle/>
          <a:p>
            <a:r>
              <a:rPr lang="el-GR" dirty="0" smtClean="0"/>
              <a:t>Στο παραπάνω παράδειγμα δεν καθορίσαμε πόσα νήματα θα δημιουργηθούν</a:t>
            </a:r>
          </a:p>
          <a:p>
            <a:r>
              <a:rPr lang="el-GR" dirty="0" smtClean="0"/>
              <a:t>Υπάρχουν </a:t>
            </a:r>
            <a:r>
              <a:rPr lang="en-US" dirty="0" smtClean="0"/>
              <a:t>4</a:t>
            </a:r>
            <a:r>
              <a:rPr lang="el-GR" dirty="0" smtClean="0"/>
              <a:t> τρόποι να το καθορίσουμε:</a:t>
            </a:r>
          </a:p>
          <a:p>
            <a:pPr lvl="1"/>
            <a:r>
              <a:rPr lang="el-GR" dirty="0" smtClean="0"/>
              <a:t>Ο κώδικας καλεί την συνάρτηση βιβλιοθήκης </a:t>
            </a:r>
            <a:r>
              <a:rPr lang="en-US" dirty="0" smtClean="0"/>
              <a:t>“</a:t>
            </a:r>
            <a:r>
              <a:rPr lang="en-US" dirty="0" err="1" smtClean="0"/>
              <a:t>omp_set_num_threads</a:t>
            </a:r>
            <a:r>
              <a:rPr lang="en-US" dirty="0" smtClean="0"/>
              <a:t>( </a:t>
            </a:r>
            <a:r>
              <a:rPr lang="en-US" i="1" dirty="0" smtClean="0"/>
              <a:t>integer-expression</a:t>
            </a:r>
            <a:r>
              <a:rPr lang="en-US" dirty="0" smtClean="0"/>
              <a:t> )”</a:t>
            </a:r>
            <a:endParaRPr lang="el-GR" dirty="0" smtClean="0"/>
          </a:p>
          <a:p>
            <a:pPr lvl="2"/>
            <a:r>
              <a:rPr lang="el-GR" dirty="0" smtClean="0"/>
              <a:t>Πριν την δομή </a:t>
            </a:r>
            <a:r>
              <a:rPr lang="en-US" dirty="0" smtClean="0"/>
              <a:t>“parallel”</a:t>
            </a:r>
          </a:p>
          <a:p>
            <a:pPr lvl="1"/>
            <a:r>
              <a:rPr lang="el-GR" dirty="0" smtClean="0"/>
              <a:t>Πριν την εκτέλεση του κώδικα θέτουμε την μεταβλητή περιβάλλοντος </a:t>
            </a:r>
            <a:r>
              <a:rPr lang="en-US" dirty="0" smtClean="0"/>
              <a:t>“OMP_NUM_THREADS”</a:t>
            </a:r>
            <a:r>
              <a:rPr lang="el-GR" dirty="0" smtClean="0"/>
              <a:t> στο κέλυφος </a:t>
            </a:r>
            <a:r>
              <a:rPr lang="en-US" dirty="0" smtClean="0"/>
              <a:t>(Shell)</a:t>
            </a:r>
          </a:p>
          <a:p>
            <a:pPr lvl="1"/>
            <a:r>
              <a:rPr lang="el-GR" dirty="0" smtClean="0"/>
              <a:t>Στην δομή </a:t>
            </a:r>
            <a:r>
              <a:rPr lang="en-US" dirty="0" smtClean="0"/>
              <a:t>“parallel”</a:t>
            </a:r>
            <a:r>
              <a:rPr lang="el-GR" dirty="0" smtClean="0"/>
              <a:t> προσθέτουμε τον όρο </a:t>
            </a:r>
            <a:r>
              <a:rPr lang="en-US" dirty="0" smtClean="0"/>
              <a:t>(clause) “</a:t>
            </a:r>
            <a:r>
              <a:rPr lang="en-US" dirty="0" err="1" smtClean="0"/>
              <a:t>num_threads</a:t>
            </a:r>
            <a:r>
              <a:rPr lang="en-US" dirty="0" smtClean="0"/>
              <a:t>( </a:t>
            </a:r>
            <a:r>
              <a:rPr lang="en-US" i="1" dirty="0" smtClean="0"/>
              <a:t>integer-expression</a:t>
            </a:r>
            <a:r>
              <a:rPr lang="en-US" dirty="0" smtClean="0"/>
              <a:t> )”</a:t>
            </a:r>
          </a:p>
          <a:p>
            <a:pPr lvl="1"/>
            <a:r>
              <a:rPr lang="el-GR" dirty="0" smtClean="0"/>
              <a:t>Εξ ορισμού τιμή της υλοποίησης</a:t>
            </a:r>
          </a:p>
          <a:p>
            <a:pPr lvl="2"/>
            <a:r>
              <a:rPr lang="el-GR" dirty="0" smtClean="0"/>
              <a:t>Συνήθως όσο το πλήθος των επεξεργαστών/πυρήνων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n-US" dirty="0"/>
          </a:p>
        </p:txBody>
      </p:sp>
      <p:sp>
        <p:nvSpPr>
          <p:cNvPr id="3" name="2 - Θέση περιεχομένου"/>
          <p:cNvSpPr>
            <a:spLocks noGrp="1"/>
          </p:cNvSpPr>
          <p:nvPr>
            <p:ph sz="quarter" idx="1"/>
          </p:nvPr>
        </p:nvSpPr>
        <p:spPr/>
        <p:txBody>
          <a:bodyPr/>
          <a:lstStyle/>
          <a:p>
            <a:r>
              <a:rPr lang="el-GR" dirty="0" smtClean="0"/>
              <a:t>Παράλληλα προγραμματιστικά μοντέλα βασισμένα σε οδηγίες </a:t>
            </a:r>
            <a:r>
              <a:rPr lang="en-US" dirty="0" smtClean="0"/>
              <a:t>(directives)</a:t>
            </a:r>
            <a:endParaRPr lang="el-GR" dirty="0" smtClean="0"/>
          </a:p>
          <a:p>
            <a:pPr lvl="1"/>
            <a:r>
              <a:rPr lang="en-US" smtClean="0"/>
              <a:t>B</a:t>
            </a:r>
            <a:r>
              <a:rPr lang="el-GR" smtClean="0"/>
              <a:t>ασική </a:t>
            </a:r>
            <a:r>
              <a:rPr lang="el-GR" dirty="0" smtClean="0"/>
              <a:t>ιδέα πίσω από την δημιουργία τους</a:t>
            </a:r>
          </a:p>
          <a:p>
            <a:r>
              <a:rPr lang="el-GR" dirty="0" smtClean="0"/>
              <a:t>Εισαγωγή στο προγραμματιστικό μοντέλο </a:t>
            </a:r>
            <a:r>
              <a:rPr lang="en-US" dirty="0" err="1" smtClean="0"/>
              <a:t>OpenMP</a:t>
            </a:r>
            <a:endParaRPr lang="en-US" dirty="0" smtClean="0"/>
          </a:p>
          <a:p>
            <a:r>
              <a:rPr lang="el-GR" dirty="0" smtClean="0"/>
              <a:t>Παρουσίαση της βασικής δομής του μοντέλου </a:t>
            </a:r>
            <a:r>
              <a:rPr lang="en-US" dirty="0" err="1" smtClean="0"/>
              <a:t>OpenMP</a:t>
            </a:r>
            <a:endParaRPr lang="en-US" dirty="0" smtClean="0"/>
          </a:p>
          <a:p>
            <a:r>
              <a:rPr lang="el-GR" dirty="0" smtClean="0"/>
              <a:t>Ανάλυση βασικών οδηγιών του </a:t>
            </a:r>
            <a:r>
              <a:rPr lang="en-US" dirty="0" err="1" smtClean="0"/>
              <a:t>OpenMP</a:t>
            </a:r>
            <a:endParaRPr lang="en-US" dirty="0" smtClean="0"/>
          </a:p>
          <a:p>
            <a:pPr lvl="1"/>
            <a:r>
              <a:rPr lang="el-GR" dirty="0" smtClean="0"/>
              <a:t>Παρουσίαση παραδειγμάτων</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Μεταγλώττιση υπό συνθήκες</a:t>
            </a:r>
            <a:endParaRPr lang="el-GR" dirty="0"/>
          </a:p>
        </p:txBody>
      </p:sp>
      <p:sp>
        <p:nvSpPr>
          <p:cNvPr id="3" name="Content Placeholder 2"/>
          <p:cNvSpPr>
            <a:spLocks noGrp="1"/>
          </p:cNvSpPr>
          <p:nvPr>
            <p:ph sz="quarter" idx="1"/>
          </p:nvPr>
        </p:nvSpPr>
        <p:spPr/>
        <p:txBody>
          <a:bodyPr/>
          <a:lstStyle/>
          <a:p>
            <a:r>
              <a:rPr lang="el-GR" dirty="0" smtClean="0"/>
              <a:t>Σε υλοποιήσεις του προτύπου </a:t>
            </a:r>
            <a:r>
              <a:rPr lang="en-US" dirty="0" err="1" smtClean="0"/>
              <a:t>OpenMP</a:t>
            </a:r>
            <a:r>
              <a:rPr lang="el-GR" dirty="0" smtClean="0"/>
              <a:t> που διαθέτουν έναν προεπεξεργαστή</a:t>
            </a:r>
            <a:r>
              <a:rPr lang="en-US" dirty="0" smtClean="0"/>
              <a:t> (preprocessor)</a:t>
            </a:r>
          </a:p>
          <a:p>
            <a:pPr lvl="1"/>
            <a:r>
              <a:rPr lang="el-GR" dirty="0" smtClean="0"/>
              <a:t>Ορίζεται η μακροεντολή </a:t>
            </a:r>
            <a:r>
              <a:rPr lang="en-US" dirty="0" smtClean="0"/>
              <a:t>“_OPENMP”</a:t>
            </a:r>
          </a:p>
          <a:p>
            <a:pPr lvl="2"/>
            <a:r>
              <a:rPr lang="el-GR" dirty="0" smtClean="0"/>
              <a:t>Η τιμή της είναι της μορφής </a:t>
            </a:r>
            <a:r>
              <a:rPr lang="en-US" dirty="0" smtClean="0"/>
              <a:t>“</a:t>
            </a:r>
            <a:r>
              <a:rPr lang="en-US" dirty="0" err="1" smtClean="0"/>
              <a:t>yyyymm</a:t>
            </a:r>
            <a:r>
              <a:rPr lang="en-US" dirty="0" smtClean="0"/>
              <a:t>”</a:t>
            </a:r>
          </a:p>
          <a:p>
            <a:pPr lvl="3"/>
            <a:r>
              <a:rPr lang="en-US" dirty="0" smtClean="0"/>
              <a:t>“</a:t>
            </a:r>
            <a:r>
              <a:rPr lang="en-US" dirty="0" err="1" smtClean="0"/>
              <a:t>yyyy</a:t>
            </a:r>
            <a:r>
              <a:rPr lang="en-US" dirty="0" smtClean="0"/>
              <a:t>” </a:t>
            </a:r>
            <a:r>
              <a:rPr lang="el-GR" dirty="0" smtClean="0"/>
              <a:t>και </a:t>
            </a:r>
            <a:r>
              <a:rPr lang="en-US" dirty="0" smtClean="0"/>
              <a:t>“mm”: </a:t>
            </a:r>
            <a:r>
              <a:rPr lang="el-GR" dirty="0" smtClean="0"/>
              <a:t>Το έτος και ο μήνας αποδοχής της έκδοσης του προτύπου </a:t>
            </a:r>
            <a:r>
              <a:rPr lang="en-US" dirty="0" err="1" smtClean="0"/>
              <a:t>OpenMP</a:t>
            </a:r>
            <a:r>
              <a:rPr lang="en-US" dirty="0" smtClean="0"/>
              <a:t> </a:t>
            </a:r>
            <a:r>
              <a:rPr lang="el-GR" dirty="0" smtClean="0"/>
              <a:t>που υλοποιείται</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6" name="Content Placeholder 2"/>
          <p:cNvSpPr txBox="1">
            <a:spLocks/>
          </p:cNvSpPr>
          <p:nvPr/>
        </p:nvSpPr>
        <p:spPr>
          <a:xfrm>
            <a:off x="1928794" y="1571612"/>
            <a:ext cx="5000660" cy="2071702"/>
          </a:xfrm>
          <a:prstGeom prst="rect">
            <a:avLst/>
          </a:prstGeom>
          <a:ln w="19050">
            <a:solidFill>
              <a:schemeClr val="tx1"/>
            </a:solidFill>
          </a:ln>
        </p:spPr>
        <p:txBody>
          <a:bodyPr vert="horz">
            <a:normAutofit/>
          </a:bodyPr>
          <a:lstStyle/>
          <a:p>
            <a:pPr>
              <a:lnSpc>
                <a:spcPct val="120000"/>
              </a:lnSpc>
              <a:buClr>
                <a:schemeClr val="accent2"/>
              </a:buClr>
              <a:buSzPct val="60000"/>
              <a:tabLst>
                <a:tab pos="360000" algn="l"/>
                <a:tab pos="720000" algn="l"/>
                <a:tab pos="1080000" algn="l"/>
              </a:tabLst>
              <a:defRPr/>
            </a:pPr>
            <a:r>
              <a:rPr lang="en-US" sz="1050" b="1" dirty="0" smtClean="0">
                <a:latin typeface="Consolas" pitchFamily="49" charset="0"/>
              </a:rPr>
              <a:t>#include &lt;</a:t>
            </a:r>
            <a:r>
              <a:rPr lang="en-US" sz="1050" b="1" dirty="0" err="1" smtClean="0">
                <a:latin typeface="Consolas" pitchFamily="49" charset="0"/>
              </a:rPr>
              <a:t>stdio.h</a:t>
            </a:r>
            <a:r>
              <a:rPr lang="en-US" sz="1050" b="1" dirty="0" smtClean="0">
                <a:latin typeface="Consolas" pitchFamily="49" charset="0"/>
              </a:rPr>
              <a:t>&gt;</a:t>
            </a:r>
            <a:endParaRPr lang="el-GR" sz="1050" b="1" dirty="0" smtClean="0">
              <a:latin typeface="Consolas" pitchFamily="49" charset="0"/>
            </a:endParaRPr>
          </a:p>
          <a:p>
            <a:pPr>
              <a:lnSpc>
                <a:spcPct val="120000"/>
              </a:lnSpc>
              <a:buClr>
                <a:schemeClr val="accent2"/>
              </a:buClr>
              <a:buSzPct val="60000"/>
              <a:tabLst>
                <a:tab pos="360000" algn="l"/>
                <a:tab pos="720000" algn="l"/>
                <a:tab pos="1080000" algn="l"/>
              </a:tabLst>
              <a:defRPr/>
            </a:pPr>
            <a:endParaRPr lang="en-US" sz="1050" b="1" dirty="0" smtClean="0">
              <a:latin typeface="Consolas" pitchFamily="49" charset="0"/>
            </a:endParaRPr>
          </a:p>
          <a:p>
            <a:pPr>
              <a:lnSpc>
                <a:spcPct val="120000"/>
              </a:lnSpc>
              <a:buClr>
                <a:schemeClr val="accent2"/>
              </a:buClr>
              <a:buSzPct val="60000"/>
              <a:tabLst>
                <a:tab pos="360000" algn="l"/>
                <a:tab pos="720000" algn="l"/>
                <a:tab pos="1080000" algn="l"/>
              </a:tabLst>
              <a:defRPr/>
            </a:pPr>
            <a:r>
              <a:rPr lang="en-US" sz="1050" b="1" dirty="0" err="1" smtClean="0">
                <a:latin typeface="Consolas" pitchFamily="49" charset="0"/>
              </a:rPr>
              <a:t>int</a:t>
            </a:r>
            <a:r>
              <a:rPr lang="en-US" sz="1050" b="1" dirty="0" smtClean="0">
                <a:latin typeface="Consolas" pitchFamily="49" charset="0"/>
              </a:rPr>
              <a:t> main()</a:t>
            </a:r>
          </a:p>
          <a:p>
            <a:pPr>
              <a:lnSpc>
                <a:spcPct val="120000"/>
              </a:lnSpc>
              <a:buClr>
                <a:schemeClr val="accent2"/>
              </a:buClr>
              <a:buSzPct val="60000"/>
              <a:tabLst>
                <a:tab pos="360000" algn="l"/>
                <a:tab pos="720000" algn="l"/>
                <a:tab pos="1080000" algn="l"/>
              </a:tabLst>
              <a:defRPr/>
            </a:pPr>
            <a:r>
              <a:rPr lang="el-GR" sz="1050" b="1" dirty="0" smtClean="0">
                <a:latin typeface="Consolas" pitchFamily="49" charset="0"/>
              </a:rPr>
              <a:t>{</a:t>
            </a:r>
          </a:p>
          <a:p>
            <a:pPr>
              <a:lnSpc>
                <a:spcPct val="120000"/>
              </a:lnSpc>
              <a:buClr>
                <a:schemeClr val="accent2"/>
              </a:buClr>
              <a:buSzPct val="60000"/>
              <a:tabLst>
                <a:tab pos="360000" algn="l"/>
                <a:tab pos="720000" algn="l"/>
                <a:tab pos="1080000" algn="l"/>
              </a:tabLst>
              <a:defRPr/>
            </a:pPr>
            <a:r>
              <a:rPr lang="en-US" sz="1050" b="1" dirty="0" smtClean="0">
                <a:latin typeface="Consolas" pitchFamily="49" charset="0"/>
              </a:rPr>
              <a:t>#</a:t>
            </a:r>
            <a:r>
              <a:rPr lang="en-US" sz="1050" b="1" dirty="0" err="1" smtClean="0">
                <a:latin typeface="Consolas" pitchFamily="49" charset="0"/>
              </a:rPr>
              <a:t>ifdef</a:t>
            </a:r>
            <a:r>
              <a:rPr lang="en-US" sz="1050" b="1" dirty="0" smtClean="0">
                <a:latin typeface="Consolas" pitchFamily="49" charset="0"/>
              </a:rPr>
              <a:t> _OPENMP</a:t>
            </a:r>
          </a:p>
          <a:p>
            <a:pPr>
              <a:lnSpc>
                <a:spcPct val="120000"/>
              </a:lnSpc>
              <a:buClr>
                <a:schemeClr val="accent2"/>
              </a:buClr>
              <a:buSzPct val="60000"/>
              <a:tabLst>
                <a:tab pos="360000" algn="l"/>
                <a:tab pos="720000" algn="l"/>
                <a:tab pos="1080000" algn="l"/>
              </a:tabLst>
              <a:defRPr/>
            </a:pPr>
            <a:r>
              <a:rPr lang="el-GR" sz="1050" b="1" dirty="0" smtClean="0">
                <a:latin typeface="Consolas" pitchFamily="49" charset="0"/>
              </a:rPr>
              <a:t>	</a:t>
            </a:r>
            <a:r>
              <a:rPr lang="en-US" sz="1050" b="1" dirty="0" err="1" smtClean="0">
                <a:latin typeface="Consolas" pitchFamily="49" charset="0"/>
              </a:rPr>
              <a:t>printf</a:t>
            </a:r>
            <a:r>
              <a:rPr lang="en-US" sz="1050" b="1" dirty="0" smtClean="0">
                <a:latin typeface="Consolas" pitchFamily="49" charset="0"/>
              </a:rPr>
              <a:t>("Compiled by an </a:t>
            </a:r>
            <a:r>
              <a:rPr lang="en-US" sz="1050" b="1" dirty="0" err="1" smtClean="0">
                <a:latin typeface="Consolas" pitchFamily="49" charset="0"/>
              </a:rPr>
              <a:t>OpenMP</a:t>
            </a:r>
            <a:r>
              <a:rPr lang="en-US" sz="1050" b="1" dirty="0" smtClean="0">
                <a:latin typeface="Consolas" pitchFamily="49" charset="0"/>
              </a:rPr>
              <a:t>-compliant</a:t>
            </a:r>
            <a:r>
              <a:rPr lang="el-GR" sz="1050" b="1" dirty="0" smtClean="0">
                <a:latin typeface="Consolas" pitchFamily="49" charset="0"/>
              </a:rPr>
              <a:t> </a:t>
            </a:r>
            <a:r>
              <a:rPr lang="en-US" sz="1050" b="1" dirty="0" smtClean="0">
                <a:latin typeface="Consolas" pitchFamily="49" charset="0"/>
              </a:rPr>
              <a:t>implementation.\n");</a:t>
            </a:r>
          </a:p>
          <a:p>
            <a:pPr>
              <a:lnSpc>
                <a:spcPct val="120000"/>
              </a:lnSpc>
              <a:buClr>
                <a:schemeClr val="accent2"/>
              </a:buClr>
              <a:buSzPct val="60000"/>
              <a:tabLst>
                <a:tab pos="360000" algn="l"/>
                <a:tab pos="720000" algn="l"/>
                <a:tab pos="1080000" algn="l"/>
              </a:tabLst>
              <a:defRPr/>
            </a:pPr>
            <a:r>
              <a:rPr lang="en-US" sz="1050" b="1" dirty="0" smtClean="0">
                <a:latin typeface="Consolas" pitchFamily="49" charset="0"/>
              </a:rPr>
              <a:t>#</a:t>
            </a:r>
            <a:r>
              <a:rPr lang="en-US" sz="1050" b="1" dirty="0" err="1" smtClean="0">
                <a:latin typeface="Consolas" pitchFamily="49" charset="0"/>
              </a:rPr>
              <a:t>endif</a:t>
            </a:r>
            <a:endParaRPr lang="en-US" sz="1050" b="1" dirty="0" smtClean="0">
              <a:latin typeface="Consolas" pitchFamily="49" charset="0"/>
            </a:endParaRPr>
          </a:p>
          <a:p>
            <a:pPr>
              <a:lnSpc>
                <a:spcPct val="120000"/>
              </a:lnSpc>
              <a:buClr>
                <a:schemeClr val="accent2"/>
              </a:buClr>
              <a:buSzPct val="60000"/>
              <a:tabLst>
                <a:tab pos="360000" algn="l"/>
                <a:tab pos="720000" algn="l"/>
                <a:tab pos="1080000" algn="l"/>
              </a:tabLst>
              <a:defRPr/>
            </a:pPr>
            <a:endParaRPr lang="el-GR" sz="1050" b="1" dirty="0" smtClean="0">
              <a:latin typeface="Consolas" pitchFamily="49" charset="0"/>
            </a:endParaRPr>
          </a:p>
          <a:p>
            <a:pPr>
              <a:lnSpc>
                <a:spcPct val="120000"/>
              </a:lnSpc>
              <a:buClr>
                <a:schemeClr val="accent2"/>
              </a:buClr>
              <a:buSzPct val="60000"/>
              <a:tabLst>
                <a:tab pos="360000" algn="l"/>
                <a:tab pos="720000" algn="l"/>
                <a:tab pos="1080000" algn="l"/>
              </a:tabLst>
              <a:defRPr/>
            </a:pPr>
            <a:r>
              <a:rPr lang="el-GR" sz="1050" b="1" dirty="0" smtClean="0">
                <a:latin typeface="Consolas" pitchFamily="49" charset="0"/>
              </a:rPr>
              <a:t>	</a:t>
            </a:r>
            <a:r>
              <a:rPr lang="en-US" sz="1050" b="1" dirty="0" smtClean="0">
                <a:latin typeface="Consolas" pitchFamily="49" charset="0"/>
              </a:rPr>
              <a:t>return 0;</a:t>
            </a:r>
          </a:p>
          <a:p>
            <a:pPr>
              <a:lnSpc>
                <a:spcPct val="120000"/>
              </a:lnSpc>
              <a:buClr>
                <a:schemeClr val="accent2"/>
              </a:buClr>
              <a:buSzPct val="60000"/>
              <a:tabLst>
                <a:tab pos="360000" algn="l"/>
                <a:tab pos="720000" algn="l"/>
                <a:tab pos="1080000" algn="l"/>
              </a:tabLst>
              <a:defRPr/>
            </a:pPr>
            <a:r>
              <a:rPr lang="el-GR" sz="1050" b="1" dirty="0" smtClean="0">
                <a:latin typeface="Consolas" pitchFamily="49" charset="0"/>
              </a:rPr>
              <a:t>}</a:t>
            </a:r>
            <a:endParaRPr lang="el-GR" sz="1050" b="1" dirty="0">
              <a:latin typeface="Consolas"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Εσωτερικές Μεταβλητές Ελέγχου</a:t>
            </a:r>
            <a:endParaRPr lang="el-GR" dirty="0"/>
          </a:p>
        </p:txBody>
      </p:sp>
      <p:sp>
        <p:nvSpPr>
          <p:cNvPr id="3" name="Content Placeholder 2"/>
          <p:cNvSpPr>
            <a:spLocks noGrp="1"/>
          </p:cNvSpPr>
          <p:nvPr>
            <p:ph sz="quarter" idx="1"/>
          </p:nvPr>
        </p:nvSpPr>
        <p:spPr/>
        <p:txBody>
          <a:bodyPr>
            <a:normAutofit lnSpcReduction="10000"/>
          </a:bodyPr>
          <a:lstStyle/>
          <a:p>
            <a:r>
              <a:rPr lang="el-GR" dirty="0" smtClean="0"/>
              <a:t>Μια υλοποίηση του προτύπου </a:t>
            </a:r>
            <a:r>
              <a:rPr lang="en-US" dirty="0" err="1" smtClean="0"/>
              <a:t>OpenMP</a:t>
            </a:r>
            <a:r>
              <a:rPr lang="el-GR" dirty="0" smtClean="0"/>
              <a:t> πρέπει να συμπεριφέρεται σαν να υπάρχουν</a:t>
            </a:r>
            <a:r>
              <a:rPr lang="en-US" dirty="0" smtClean="0"/>
              <a:t/>
            </a:r>
            <a:br>
              <a:rPr lang="en-US" dirty="0" smtClean="0"/>
            </a:br>
            <a:r>
              <a:rPr lang="el-GR" dirty="0" smtClean="0"/>
              <a:t>«Εσωτερικές Μεταβλητές Ελέγχου»</a:t>
            </a:r>
            <a:br>
              <a:rPr lang="el-GR" dirty="0" smtClean="0"/>
            </a:br>
            <a:r>
              <a:rPr lang="en-US" dirty="0" smtClean="0"/>
              <a:t>(Internal Control Variables – ICVs)</a:t>
            </a:r>
          </a:p>
          <a:p>
            <a:pPr lvl="1"/>
            <a:r>
              <a:rPr lang="el-GR" dirty="0" smtClean="0"/>
              <a:t>Οι τιμές των μεταβλητών μπορούν να καθοριστούν σε διάφορα στάδια</a:t>
            </a:r>
          </a:p>
          <a:p>
            <a:pPr lvl="2"/>
            <a:r>
              <a:rPr lang="el-GR" dirty="0" smtClean="0"/>
              <a:t>Ορισμός μεταβλητών περιβάλλοντος πριν την εκτέλεση ενός προγράμματος</a:t>
            </a:r>
          </a:p>
          <a:p>
            <a:pPr lvl="2"/>
            <a:r>
              <a:rPr lang="el-GR" dirty="0" smtClean="0"/>
              <a:t>Κλήση συναρτήσεων του προτύπου </a:t>
            </a:r>
            <a:r>
              <a:rPr lang="en-US" dirty="0" err="1" smtClean="0"/>
              <a:t>OpenMP</a:t>
            </a:r>
            <a:r>
              <a:rPr lang="en-US" dirty="0" smtClean="0"/>
              <a:t> </a:t>
            </a:r>
            <a:r>
              <a:rPr lang="el-GR" dirty="0" smtClean="0"/>
              <a:t>κατά τον χρόνο εκτέλεσης ενός προγράμματος</a:t>
            </a:r>
          </a:p>
          <a:p>
            <a:pPr lvl="1"/>
            <a:r>
              <a:rPr lang="el-GR" dirty="0" smtClean="0"/>
              <a:t>Οι μεταβλητές μπορούν να διαβαστούν μόνο μέσω κλήσεων προς συναρτήσεις του προτύπου </a:t>
            </a:r>
            <a:r>
              <a:rPr lang="en-US" dirty="0" err="1" smtClean="0"/>
              <a:t>OpenMP</a:t>
            </a:r>
            <a:endParaRPr lang="el-GR" dirty="0" smtClean="0"/>
          </a:p>
          <a:p>
            <a:pPr lvl="1"/>
            <a:r>
              <a:rPr lang="el-GR" dirty="0" smtClean="0"/>
              <a:t>Η αρχικοποίηση γίνεται από την εκάστοτε υλοποίηση</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Εσωτερικές Μεταβλητές Ελέγχου</a:t>
            </a:r>
            <a:endParaRPr lang="el-GR" dirty="0"/>
          </a:p>
        </p:txBody>
      </p:sp>
      <p:sp>
        <p:nvSpPr>
          <p:cNvPr id="3" name="Content Placeholder 2"/>
          <p:cNvSpPr>
            <a:spLocks noGrp="1"/>
          </p:cNvSpPr>
          <p:nvPr>
            <p:ph sz="quarter" idx="1"/>
          </p:nvPr>
        </p:nvSpPr>
        <p:spPr/>
        <p:txBody>
          <a:bodyPr>
            <a:normAutofit fontScale="77500" lnSpcReduction="20000"/>
          </a:bodyPr>
          <a:lstStyle/>
          <a:p>
            <a:r>
              <a:rPr lang="el-GR" dirty="0" smtClean="0"/>
              <a:t>Μεταβλητές που ελέγχουν την εκτέλεση παράλληλων περιοχών</a:t>
            </a:r>
            <a:endParaRPr lang="en-US" dirty="0" smtClean="0"/>
          </a:p>
          <a:p>
            <a:pPr lvl="1"/>
            <a:r>
              <a:rPr lang="en-US" dirty="0" smtClean="0"/>
              <a:t>“</a:t>
            </a:r>
            <a:r>
              <a:rPr lang="en-US" dirty="0" err="1" smtClean="0"/>
              <a:t>dyn-var</a:t>
            </a:r>
            <a:r>
              <a:rPr lang="en-US" dirty="0" smtClean="0"/>
              <a:t>”</a:t>
            </a:r>
            <a:endParaRPr lang="el-GR" dirty="0" smtClean="0"/>
          </a:p>
          <a:p>
            <a:pPr lvl="2"/>
            <a:r>
              <a:rPr lang="el-GR" dirty="0" smtClean="0"/>
              <a:t>Ελέγχει αν είναι ενεργοποιημένη η δυναμική προσαρμογή του πλήθους των νημάτων</a:t>
            </a:r>
          </a:p>
          <a:p>
            <a:pPr lvl="2"/>
            <a:r>
              <a:rPr lang="el-GR" dirty="0" smtClean="0"/>
              <a:t>Υπάρχει ένα αντίγραφο για κάθε έργο</a:t>
            </a:r>
            <a:endParaRPr lang="en-US" dirty="0" smtClean="0"/>
          </a:p>
          <a:p>
            <a:pPr lvl="1"/>
            <a:r>
              <a:rPr lang="en-US" dirty="0" smtClean="0"/>
              <a:t>“nest-</a:t>
            </a:r>
            <a:r>
              <a:rPr lang="en-US" dirty="0" err="1" smtClean="0"/>
              <a:t>var</a:t>
            </a:r>
            <a:r>
              <a:rPr lang="en-US" dirty="0" smtClean="0"/>
              <a:t>”</a:t>
            </a:r>
            <a:endParaRPr lang="el-GR" dirty="0" smtClean="0"/>
          </a:p>
          <a:p>
            <a:pPr lvl="2"/>
            <a:r>
              <a:rPr lang="el-GR" dirty="0" smtClean="0"/>
              <a:t>Ελέγχει αν είναι ενεργοποιημένος ο εμφωλιασμένος παραλληλισμός</a:t>
            </a:r>
          </a:p>
          <a:p>
            <a:pPr lvl="2"/>
            <a:r>
              <a:rPr lang="el-GR" dirty="0" smtClean="0"/>
              <a:t>Υπάρχει ένα αντίγραφο για κάθε έργο</a:t>
            </a:r>
            <a:endParaRPr lang="en-US" dirty="0" smtClean="0"/>
          </a:p>
          <a:p>
            <a:pPr lvl="1"/>
            <a:r>
              <a:rPr lang="en-US" dirty="0" smtClean="0"/>
              <a:t>“</a:t>
            </a:r>
            <a:r>
              <a:rPr lang="en-US" dirty="0" err="1" smtClean="0"/>
              <a:t>nthreads-var</a:t>
            </a:r>
            <a:r>
              <a:rPr lang="en-US" dirty="0" smtClean="0"/>
              <a:t>”</a:t>
            </a:r>
            <a:endParaRPr lang="el-GR" dirty="0" smtClean="0"/>
          </a:p>
          <a:p>
            <a:pPr lvl="2"/>
            <a:r>
              <a:rPr lang="el-GR" dirty="0" smtClean="0"/>
              <a:t>Ελέγχει το πλήθος των νημάτων που ζητούνται σε μια παράλληλη περιοχή</a:t>
            </a:r>
          </a:p>
          <a:p>
            <a:pPr lvl="2"/>
            <a:r>
              <a:rPr lang="el-GR" dirty="0" smtClean="0"/>
              <a:t>Υπάρχει ένα αντίγραφο για κάθε έργο</a:t>
            </a:r>
            <a:endParaRPr lang="en-US" dirty="0" smtClean="0"/>
          </a:p>
          <a:p>
            <a:pPr lvl="1"/>
            <a:r>
              <a:rPr lang="en-US" dirty="0" smtClean="0"/>
              <a:t>“thread-limit-</a:t>
            </a:r>
            <a:r>
              <a:rPr lang="en-US" dirty="0" err="1" smtClean="0"/>
              <a:t>var</a:t>
            </a:r>
            <a:r>
              <a:rPr lang="en-US" dirty="0" smtClean="0"/>
              <a:t>”</a:t>
            </a:r>
            <a:endParaRPr lang="el-GR" dirty="0" smtClean="0"/>
          </a:p>
          <a:p>
            <a:pPr lvl="2"/>
            <a:r>
              <a:rPr lang="el-GR" dirty="0" smtClean="0"/>
              <a:t>Ελέγχει το μέγιστο πλήθος νημάτων που μπορούν να συμμετέχουν στο </a:t>
            </a:r>
            <a:r>
              <a:rPr lang="en-US" dirty="0" err="1" smtClean="0"/>
              <a:t>OpenMP</a:t>
            </a:r>
            <a:r>
              <a:rPr lang="en-US" dirty="0" smtClean="0"/>
              <a:t> </a:t>
            </a:r>
            <a:r>
              <a:rPr lang="el-GR" dirty="0" smtClean="0"/>
              <a:t>πρόγραμμα</a:t>
            </a:r>
          </a:p>
          <a:p>
            <a:pPr lvl="2"/>
            <a:r>
              <a:rPr lang="el-GR" dirty="0" smtClean="0"/>
              <a:t>Υπάρχει ένα αντίγραφο για όλο το πρόγραμμα</a:t>
            </a:r>
            <a:endParaRPr lang="en-US" dirty="0" smtClean="0"/>
          </a:p>
          <a:p>
            <a:pPr lvl="1"/>
            <a:r>
              <a:rPr lang="en-US" dirty="0" smtClean="0"/>
              <a:t>“max-active-levels-</a:t>
            </a:r>
            <a:r>
              <a:rPr lang="en-US" dirty="0" err="1" smtClean="0"/>
              <a:t>var</a:t>
            </a:r>
            <a:r>
              <a:rPr lang="en-US" dirty="0" smtClean="0"/>
              <a:t>”</a:t>
            </a:r>
            <a:endParaRPr lang="el-GR" dirty="0" smtClean="0"/>
          </a:p>
          <a:p>
            <a:pPr lvl="2"/>
            <a:r>
              <a:rPr lang="el-GR" dirty="0" smtClean="0"/>
              <a:t>Ελέγχει το μέγιστο βάθος εμφωλιασμού σε ένα </a:t>
            </a:r>
            <a:r>
              <a:rPr lang="en-US" dirty="0" err="1" smtClean="0"/>
              <a:t>OpenMP</a:t>
            </a:r>
            <a:r>
              <a:rPr lang="en-US" dirty="0" smtClean="0"/>
              <a:t> </a:t>
            </a:r>
            <a:r>
              <a:rPr lang="el-GR" dirty="0" smtClean="0"/>
              <a:t>πρόγραμμα</a:t>
            </a:r>
          </a:p>
          <a:p>
            <a:pPr lvl="2"/>
            <a:r>
              <a:rPr lang="el-GR" dirty="0" smtClean="0"/>
              <a:t>Υπάρχει ένα αντίγραφο για όλο το πρόγραμμα</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Εσωτερικές Μεταβλητές Ελέγχου</a:t>
            </a:r>
            <a:endParaRPr lang="el-GR" dirty="0"/>
          </a:p>
        </p:txBody>
      </p:sp>
      <p:sp>
        <p:nvSpPr>
          <p:cNvPr id="3" name="Content Placeholder 2"/>
          <p:cNvSpPr>
            <a:spLocks noGrp="1"/>
          </p:cNvSpPr>
          <p:nvPr>
            <p:ph sz="quarter" idx="1"/>
          </p:nvPr>
        </p:nvSpPr>
        <p:spPr/>
        <p:txBody>
          <a:bodyPr>
            <a:normAutofit fontScale="77500" lnSpcReduction="20000"/>
          </a:bodyPr>
          <a:lstStyle/>
          <a:p>
            <a:r>
              <a:rPr lang="el-GR" dirty="0" smtClean="0"/>
              <a:t>Μεταβλητές που ελέγχουν την εκτέλεση </a:t>
            </a:r>
            <a:r>
              <a:rPr lang="en-US" dirty="0" smtClean="0"/>
              <a:t>loops</a:t>
            </a:r>
          </a:p>
          <a:p>
            <a:pPr lvl="1"/>
            <a:r>
              <a:rPr lang="en-US" dirty="0" smtClean="0"/>
              <a:t>“run-</a:t>
            </a:r>
            <a:r>
              <a:rPr lang="en-US" dirty="0" err="1" smtClean="0"/>
              <a:t>sched</a:t>
            </a:r>
            <a:r>
              <a:rPr lang="en-US" dirty="0" smtClean="0"/>
              <a:t>-</a:t>
            </a:r>
            <a:r>
              <a:rPr lang="en-US" dirty="0" err="1" smtClean="0"/>
              <a:t>var</a:t>
            </a:r>
            <a:r>
              <a:rPr lang="en-US" dirty="0" smtClean="0"/>
              <a:t>”</a:t>
            </a:r>
          </a:p>
          <a:p>
            <a:pPr lvl="2"/>
            <a:r>
              <a:rPr lang="el-GR" dirty="0" smtClean="0"/>
              <a:t>Ελέγχει τον εξ ορισμού τρόπο διαμοιρασμού επαναλήψεων σε νήματα, όταν ζητείται αυτό να γίνει από το σύστημα χρόνου εκτέλεσης</a:t>
            </a:r>
          </a:p>
          <a:p>
            <a:pPr lvl="2"/>
            <a:r>
              <a:rPr lang="el-GR" dirty="0" smtClean="0"/>
              <a:t>Υπάρχει ένα αντίγραφο για κάθε έργο</a:t>
            </a:r>
            <a:endParaRPr lang="en-US" dirty="0" smtClean="0"/>
          </a:p>
          <a:p>
            <a:pPr lvl="1"/>
            <a:r>
              <a:rPr lang="en-US" dirty="0" smtClean="0"/>
              <a:t>“def-</a:t>
            </a:r>
            <a:r>
              <a:rPr lang="en-US" dirty="0" err="1" smtClean="0"/>
              <a:t>sched</a:t>
            </a:r>
            <a:r>
              <a:rPr lang="en-US" dirty="0" smtClean="0"/>
              <a:t>-</a:t>
            </a:r>
            <a:r>
              <a:rPr lang="en-US" dirty="0" err="1" smtClean="0"/>
              <a:t>var</a:t>
            </a:r>
            <a:r>
              <a:rPr lang="en-US" dirty="0" smtClean="0"/>
              <a:t>”</a:t>
            </a:r>
            <a:endParaRPr lang="el-GR" dirty="0" smtClean="0"/>
          </a:p>
          <a:p>
            <a:pPr lvl="2"/>
            <a:r>
              <a:rPr lang="el-GR" dirty="0" smtClean="0"/>
              <a:t>Ελέγχει τον εξ ορισμού τρόπο διαμοιρασμού επαναλήψεων σε νήματα, όταν δεν καθοριστεί ρητά</a:t>
            </a:r>
          </a:p>
          <a:p>
            <a:pPr lvl="2"/>
            <a:r>
              <a:rPr lang="el-GR" dirty="0" smtClean="0"/>
              <a:t>Υπάρχει ένα αντίγραφο για όλο το πρόγραμμα</a:t>
            </a:r>
            <a:endParaRPr lang="en-US" dirty="0" smtClean="0"/>
          </a:p>
          <a:p>
            <a:r>
              <a:rPr lang="el-GR" dirty="0" smtClean="0"/>
              <a:t>Μεταβλητές που ελέγχουν την εκτέλεση του προγράμματος</a:t>
            </a:r>
          </a:p>
          <a:p>
            <a:pPr lvl="1"/>
            <a:r>
              <a:rPr lang="en-US" dirty="0" smtClean="0"/>
              <a:t>“</a:t>
            </a:r>
            <a:r>
              <a:rPr lang="en-US" dirty="0" err="1" smtClean="0"/>
              <a:t>stacksize-var</a:t>
            </a:r>
            <a:r>
              <a:rPr lang="en-US" dirty="0" smtClean="0"/>
              <a:t>”</a:t>
            </a:r>
            <a:endParaRPr lang="el-GR" dirty="0" smtClean="0"/>
          </a:p>
          <a:p>
            <a:pPr lvl="2"/>
            <a:r>
              <a:rPr lang="el-GR" dirty="0" smtClean="0"/>
              <a:t>Ελέγχει το μέγεθος της στοίβας που θα έχει κάθε νήμα που δημιουργείται από την εκάστοτε υλοποίηση του προτύπου </a:t>
            </a:r>
            <a:r>
              <a:rPr lang="en-US" dirty="0" err="1" smtClean="0"/>
              <a:t>OpenMP</a:t>
            </a:r>
            <a:endParaRPr lang="en-US" dirty="0" smtClean="0"/>
          </a:p>
          <a:p>
            <a:pPr lvl="2"/>
            <a:r>
              <a:rPr lang="el-GR" dirty="0" smtClean="0"/>
              <a:t>Υπάρχει ένα αντίγραφο για όλο το πρόγραμμα</a:t>
            </a:r>
            <a:endParaRPr lang="en-US" dirty="0" smtClean="0"/>
          </a:p>
          <a:p>
            <a:pPr lvl="1"/>
            <a:r>
              <a:rPr lang="en-US" dirty="0" smtClean="0"/>
              <a:t>“wait-policy-</a:t>
            </a:r>
            <a:r>
              <a:rPr lang="en-US" dirty="0" err="1" smtClean="0"/>
              <a:t>var</a:t>
            </a:r>
            <a:r>
              <a:rPr lang="en-US" dirty="0" smtClean="0"/>
              <a:t>”</a:t>
            </a:r>
          </a:p>
          <a:p>
            <a:pPr lvl="2"/>
            <a:r>
              <a:rPr lang="el-GR" dirty="0" smtClean="0"/>
              <a:t>Ελέγχει την συμπεριφορά νημάτων που είναι σε αναμονή</a:t>
            </a:r>
          </a:p>
          <a:p>
            <a:pPr lvl="2"/>
            <a:r>
              <a:rPr lang="el-GR" dirty="0" smtClean="0"/>
              <a:t>Υπάρχει ένα αντίγραφο για όλο το πρόγραμμα</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Αλλαγή και ανάκτηση μεταβλητών</a:t>
            </a:r>
            <a:endParaRPr lang="el-GR" dirty="0"/>
          </a:p>
        </p:txBody>
      </p:sp>
      <p:graphicFrame>
        <p:nvGraphicFramePr>
          <p:cNvPr id="4" name="Table 3"/>
          <p:cNvGraphicFramePr>
            <a:graphicFrameLocks noGrp="1"/>
          </p:cNvGraphicFramePr>
          <p:nvPr/>
        </p:nvGraphicFramePr>
        <p:xfrm>
          <a:off x="357160" y="2000240"/>
          <a:ext cx="8572560" cy="4140200"/>
        </p:xfrm>
        <a:graphic>
          <a:graphicData uri="http://schemas.openxmlformats.org/drawingml/2006/table">
            <a:tbl>
              <a:tblPr firstRow="1" bandRow="1">
                <a:tableStyleId>{21E4AEA4-8DFA-4A89-87EB-49C32662AFE0}</a:tableStyleId>
              </a:tblPr>
              <a:tblGrid>
                <a:gridCol w="1214444">
                  <a:extLst>
                    <a:ext uri="{9D8B030D-6E8A-4147-A177-3AD203B41FA5}">
                      <a16:colId xmlns:a16="http://schemas.microsoft.com/office/drawing/2014/main" val="20000"/>
                    </a:ext>
                  </a:extLst>
                </a:gridCol>
                <a:gridCol w="928694">
                  <a:extLst>
                    <a:ext uri="{9D8B030D-6E8A-4147-A177-3AD203B41FA5}">
                      <a16:colId xmlns:a16="http://schemas.microsoft.com/office/drawing/2014/main" val="20001"/>
                    </a:ext>
                  </a:extLst>
                </a:gridCol>
                <a:gridCol w="2071702">
                  <a:extLst>
                    <a:ext uri="{9D8B030D-6E8A-4147-A177-3AD203B41FA5}">
                      <a16:colId xmlns:a16="http://schemas.microsoft.com/office/drawing/2014/main" val="20002"/>
                    </a:ext>
                  </a:extLst>
                </a:gridCol>
                <a:gridCol w="2071702">
                  <a:extLst>
                    <a:ext uri="{9D8B030D-6E8A-4147-A177-3AD203B41FA5}">
                      <a16:colId xmlns:a16="http://schemas.microsoft.com/office/drawing/2014/main" val="20003"/>
                    </a:ext>
                  </a:extLst>
                </a:gridCol>
                <a:gridCol w="2286018">
                  <a:extLst>
                    <a:ext uri="{9D8B030D-6E8A-4147-A177-3AD203B41FA5}">
                      <a16:colId xmlns:a16="http://schemas.microsoft.com/office/drawing/2014/main" val="20004"/>
                    </a:ext>
                  </a:extLst>
                </a:gridCol>
              </a:tblGrid>
              <a:tr h="370840">
                <a:tc>
                  <a:txBody>
                    <a:bodyPr/>
                    <a:lstStyle/>
                    <a:p>
                      <a:r>
                        <a:rPr lang="el-GR" sz="1200" dirty="0" smtClean="0">
                          <a:latin typeface="Calibri" pitchFamily="34" charset="0"/>
                        </a:rPr>
                        <a:t>Μεταβλητή</a:t>
                      </a:r>
                      <a:endParaRPr lang="el-GR" sz="1200" dirty="0">
                        <a:latin typeface="Calibri" pitchFamily="34" charset="0"/>
                      </a:endParaRPr>
                    </a:p>
                  </a:txBody>
                  <a:tcPr anchor="ctr"/>
                </a:tc>
                <a:tc>
                  <a:txBody>
                    <a:bodyPr/>
                    <a:lstStyle/>
                    <a:p>
                      <a:r>
                        <a:rPr lang="el-GR" sz="1200" dirty="0" smtClean="0">
                          <a:latin typeface="Calibri" pitchFamily="34" charset="0"/>
                        </a:rPr>
                        <a:t>Ορατότητα</a:t>
                      </a:r>
                      <a:endParaRPr lang="el-GR" sz="1200" dirty="0">
                        <a:latin typeface="Calibri" pitchFamily="34" charset="0"/>
                      </a:endParaRPr>
                    </a:p>
                  </a:txBody>
                  <a:tcPr anchor="ctr"/>
                </a:tc>
                <a:tc>
                  <a:txBody>
                    <a:bodyPr/>
                    <a:lstStyle/>
                    <a:p>
                      <a:r>
                        <a:rPr lang="el-GR" sz="1200" dirty="0" smtClean="0">
                          <a:latin typeface="Calibri" pitchFamily="34" charset="0"/>
                        </a:rPr>
                        <a:t>Τρόποι αλλαγής</a:t>
                      </a:r>
                      <a:endParaRPr lang="el-GR" sz="1200" dirty="0">
                        <a:latin typeface="Calibri" pitchFamily="34" charset="0"/>
                      </a:endParaRPr>
                    </a:p>
                  </a:txBody>
                  <a:tcPr anchor="ctr"/>
                </a:tc>
                <a:tc>
                  <a:txBody>
                    <a:bodyPr/>
                    <a:lstStyle/>
                    <a:p>
                      <a:r>
                        <a:rPr lang="el-GR" sz="1200" dirty="0" smtClean="0">
                          <a:latin typeface="Calibri" pitchFamily="34" charset="0"/>
                        </a:rPr>
                        <a:t>Τρόποι ανάκτησης</a:t>
                      </a:r>
                      <a:endParaRPr lang="el-GR" sz="1200" dirty="0">
                        <a:latin typeface="Calibri" pitchFamily="34" charset="0"/>
                      </a:endParaRPr>
                    </a:p>
                  </a:txBody>
                  <a:tcPr anchor="ctr"/>
                </a:tc>
                <a:tc>
                  <a:txBody>
                    <a:bodyPr/>
                    <a:lstStyle/>
                    <a:p>
                      <a:r>
                        <a:rPr lang="el-GR" sz="1200" dirty="0" smtClean="0">
                          <a:latin typeface="Calibri" pitchFamily="34" charset="0"/>
                        </a:rPr>
                        <a:t>Αρχική</a:t>
                      </a:r>
                      <a:r>
                        <a:rPr lang="el-GR" sz="1200" baseline="0" dirty="0" smtClean="0">
                          <a:latin typeface="Calibri" pitchFamily="34" charset="0"/>
                        </a:rPr>
                        <a:t> τιμή</a:t>
                      </a:r>
                      <a:endParaRPr lang="el-GR" sz="1200" dirty="0">
                        <a:latin typeface="Calibri" pitchFamily="34" charset="0"/>
                      </a:endParaRPr>
                    </a:p>
                  </a:txBody>
                  <a:tcPr anchor="ctr"/>
                </a:tc>
                <a:extLst>
                  <a:ext uri="{0D108BD9-81ED-4DB2-BD59-A6C34878D82A}">
                    <a16:rowId xmlns:a16="http://schemas.microsoft.com/office/drawing/2014/main" val="10000"/>
                  </a:ext>
                </a:extLst>
              </a:tr>
              <a:tr h="370840">
                <a:tc>
                  <a:txBody>
                    <a:bodyPr/>
                    <a:lstStyle/>
                    <a:p>
                      <a:r>
                        <a:rPr lang="en-US" sz="1200" dirty="0" err="1" smtClean="0">
                          <a:latin typeface="Calibri" pitchFamily="34" charset="0"/>
                        </a:rPr>
                        <a:t>dyn-var</a:t>
                      </a:r>
                      <a:endParaRPr lang="el-GR" sz="1200" dirty="0">
                        <a:latin typeface="Calibri" pitchFamily="34" charset="0"/>
                      </a:endParaRPr>
                    </a:p>
                  </a:txBody>
                  <a:tcPr anchor="ctr"/>
                </a:tc>
                <a:tc>
                  <a:txBody>
                    <a:bodyPr/>
                    <a:lstStyle/>
                    <a:p>
                      <a:r>
                        <a:rPr lang="el-GR" sz="1200" dirty="0" smtClean="0">
                          <a:latin typeface="Calibri" pitchFamily="34" charset="0"/>
                        </a:rPr>
                        <a:t>Έργο</a:t>
                      </a:r>
                      <a:endParaRPr lang="el-GR" sz="1200" dirty="0">
                        <a:latin typeface="Calibri" pitchFamily="34" charset="0"/>
                      </a:endParaRPr>
                    </a:p>
                  </a:txBody>
                  <a:tcPr anchor="ctr"/>
                </a:tc>
                <a:tc>
                  <a:txBody>
                    <a:bodyPr/>
                    <a:lstStyle/>
                    <a:p>
                      <a:r>
                        <a:rPr lang="en-US" sz="1200" dirty="0" smtClean="0">
                          <a:latin typeface="Calibri" pitchFamily="34" charset="0"/>
                        </a:rPr>
                        <a:t>OMP_DYNAMIC</a:t>
                      </a:r>
                      <a:br>
                        <a:rPr lang="en-US" sz="1200" dirty="0" smtClean="0">
                          <a:latin typeface="Calibri" pitchFamily="34" charset="0"/>
                        </a:rPr>
                      </a:br>
                      <a:r>
                        <a:rPr lang="en-US" sz="1200" dirty="0" err="1" smtClean="0">
                          <a:latin typeface="Calibri" pitchFamily="34" charset="0"/>
                        </a:rPr>
                        <a:t>omp_set_dynamic</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err="1" smtClean="0">
                          <a:latin typeface="Calibri" pitchFamily="34" charset="0"/>
                        </a:rPr>
                        <a:t>omp_get_dynamic</a:t>
                      </a:r>
                      <a:r>
                        <a:rPr lang="en-US" sz="1200" dirty="0" smtClean="0">
                          <a:latin typeface="Calibri" pitchFamily="34" charset="0"/>
                        </a:rPr>
                        <a:t>()</a:t>
                      </a:r>
                      <a:endParaRPr lang="el-GR" sz="1200" dirty="0">
                        <a:latin typeface="Calibri" pitchFamily="34" charset="0"/>
                      </a:endParaRPr>
                    </a:p>
                  </a:txBody>
                  <a:tcPr anchor="ctr"/>
                </a:tc>
                <a:tc>
                  <a:txBody>
                    <a:bodyPr/>
                    <a:lstStyle/>
                    <a:p>
                      <a:r>
                        <a:rPr lang="el-GR" sz="1200" dirty="0" smtClean="0">
                          <a:latin typeface="Calibri" pitchFamily="34" charset="0"/>
                        </a:rPr>
                        <a:t>Αν υποστηρίζεται, καθορίζεται από την υλοποίηση, αλλιώς </a:t>
                      </a:r>
                      <a:r>
                        <a:rPr lang="en-US" sz="1200" dirty="0" smtClean="0">
                          <a:latin typeface="Calibri" pitchFamily="34" charset="0"/>
                        </a:rPr>
                        <a:t>false</a:t>
                      </a:r>
                      <a:endParaRPr lang="el-GR" sz="1200" dirty="0">
                        <a:latin typeface="Calibri" pitchFamily="34" charset="0"/>
                      </a:endParaRPr>
                    </a:p>
                  </a:txBody>
                  <a:tcPr anchor="ctr"/>
                </a:tc>
                <a:extLst>
                  <a:ext uri="{0D108BD9-81ED-4DB2-BD59-A6C34878D82A}">
                    <a16:rowId xmlns:a16="http://schemas.microsoft.com/office/drawing/2014/main" val="10001"/>
                  </a:ext>
                </a:extLst>
              </a:tr>
              <a:tr h="370840">
                <a:tc>
                  <a:txBody>
                    <a:bodyPr/>
                    <a:lstStyle/>
                    <a:p>
                      <a:r>
                        <a:rPr lang="en-US" sz="1200" dirty="0" smtClean="0">
                          <a:latin typeface="Calibri" pitchFamily="34" charset="0"/>
                        </a:rPr>
                        <a:t>nest-</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Έργο</a:t>
                      </a:r>
                      <a:endParaRPr lang="el-GR" sz="1200" dirty="0">
                        <a:latin typeface="Calibri" pitchFamily="34" charset="0"/>
                      </a:endParaRPr>
                    </a:p>
                  </a:txBody>
                  <a:tcPr anchor="ctr"/>
                </a:tc>
                <a:tc>
                  <a:txBody>
                    <a:bodyPr/>
                    <a:lstStyle/>
                    <a:p>
                      <a:r>
                        <a:rPr lang="en-US" sz="1200" dirty="0" smtClean="0">
                          <a:latin typeface="Calibri" pitchFamily="34" charset="0"/>
                        </a:rPr>
                        <a:t>OMP_NESTED</a:t>
                      </a:r>
                      <a:br>
                        <a:rPr lang="en-US" sz="1200" dirty="0" smtClean="0">
                          <a:latin typeface="Calibri" pitchFamily="34" charset="0"/>
                        </a:rPr>
                      </a:br>
                      <a:r>
                        <a:rPr lang="en-US" sz="1200" dirty="0" err="1" smtClean="0">
                          <a:latin typeface="Calibri" pitchFamily="34" charset="0"/>
                        </a:rPr>
                        <a:t>omp_set_nested</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err="1" smtClean="0">
                          <a:latin typeface="Calibri" pitchFamily="34" charset="0"/>
                        </a:rPr>
                        <a:t>omp_get_nested</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smtClean="0">
                          <a:latin typeface="Calibri" pitchFamily="34" charset="0"/>
                        </a:rPr>
                        <a:t>false</a:t>
                      </a:r>
                      <a:endParaRPr lang="el-GR" sz="1200" dirty="0">
                        <a:latin typeface="Calibri" pitchFamily="34" charset="0"/>
                      </a:endParaRPr>
                    </a:p>
                  </a:txBody>
                  <a:tcPr anchor="ctr"/>
                </a:tc>
                <a:extLst>
                  <a:ext uri="{0D108BD9-81ED-4DB2-BD59-A6C34878D82A}">
                    <a16:rowId xmlns:a16="http://schemas.microsoft.com/office/drawing/2014/main" val="10002"/>
                  </a:ext>
                </a:extLst>
              </a:tr>
              <a:tr h="370840">
                <a:tc>
                  <a:txBody>
                    <a:bodyPr/>
                    <a:lstStyle/>
                    <a:p>
                      <a:r>
                        <a:rPr lang="en-US" sz="1200" dirty="0" err="1" smtClean="0">
                          <a:latin typeface="Calibri" pitchFamily="34" charset="0"/>
                        </a:rPr>
                        <a:t>nthreads-var</a:t>
                      </a:r>
                      <a:endParaRPr lang="el-GR" sz="1200" dirty="0">
                        <a:latin typeface="Calibri" pitchFamily="34" charset="0"/>
                      </a:endParaRPr>
                    </a:p>
                  </a:txBody>
                  <a:tcPr anchor="ctr"/>
                </a:tc>
                <a:tc>
                  <a:txBody>
                    <a:bodyPr/>
                    <a:lstStyle/>
                    <a:p>
                      <a:r>
                        <a:rPr lang="el-GR" sz="1200" dirty="0" smtClean="0">
                          <a:latin typeface="Calibri" pitchFamily="34" charset="0"/>
                        </a:rPr>
                        <a:t>Έργο</a:t>
                      </a:r>
                      <a:endParaRPr lang="el-GR" sz="1200" dirty="0">
                        <a:latin typeface="Calibri" pitchFamily="34" charset="0"/>
                      </a:endParaRPr>
                    </a:p>
                  </a:txBody>
                  <a:tcPr anchor="ctr"/>
                </a:tc>
                <a:tc>
                  <a:txBody>
                    <a:bodyPr/>
                    <a:lstStyle/>
                    <a:p>
                      <a:r>
                        <a:rPr lang="en-US" sz="1200" dirty="0" smtClean="0">
                          <a:latin typeface="Calibri" pitchFamily="34" charset="0"/>
                        </a:rPr>
                        <a:t>OMP_NUM_THREADS</a:t>
                      </a:r>
                    </a:p>
                    <a:p>
                      <a:r>
                        <a:rPr lang="en-US" sz="1200" dirty="0" err="1" smtClean="0">
                          <a:latin typeface="Calibri" pitchFamily="34" charset="0"/>
                        </a:rPr>
                        <a:t>omp_set_num_threads</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err="1" smtClean="0">
                          <a:latin typeface="Calibri" pitchFamily="34" charset="0"/>
                        </a:rPr>
                        <a:t>omp_get_max_threads</a:t>
                      </a:r>
                      <a:r>
                        <a:rPr lang="en-US" sz="1200" dirty="0" smtClean="0">
                          <a:latin typeface="Calibri" pitchFamily="34" charset="0"/>
                        </a:rPr>
                        <a:t>()</a:t>
                      </a:r>
                      <a:endParaRPr lang="el-GR" sz="1200" dirty="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3"/>
                  </a:ext>
                </a:extLst>
              </a:tr>
              <a:tr h="370840">
                <a:tc>
                  <a:txBody>
                    <a:bodyPr/>
                    <a:lstStyle/>
                    <a:p>
                      <a:r>
                        <a:rPr lang="en-US" sz="1200" dirty="0" smtClean="0">
                          <a:latin typeface="Calibri" pitchFamily="34" charset="0"/>
                        </a:rPr>
                        <a:t>thread-limit-</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Καθολική</a:t>
                      </a:r>
                      <a:endParaRPr lang="el-GR" sz="1200" dirty="0">
                        <a:latin typeface="Calibri" pitchFamily="34" charset="0"/>
                      </a:endParaRPr>
                    </a:p>
                  </a:txBody>
                  <a:tcPr anchor="ctr"/>
                </a:tc>
                <a:tc>
                  <a:txBody>
                    <a:bodyPr/>
                    <a:lstStyle/>
                    <a:p>
                      <a:r>
                        <a:rPr lang="en-US" sz="1200" dirty="0" smtClean="0">
                          <a:latin typeface="Calibri" pitchFamily="34" charset="0"/>
                        </a:rPr>
                        <a:t>OMP_THREAD_LIMIT</a:t>
                      </a:r>
                      <a:endParaRPr lang="el-GR" sz="1200" dirty="0">
                        <a:latin typeface="Calibri" pitchFamily="34" charset="0"/>
                      </a:endParaRPr>
                    </a:p>
                  </a:txBody>
                  <a:tcPr anchor="ctr"/>
                </a:tc>
                <a:tc>
                  <a:txBody>
                    <a:bodyPr/>
                    <a:lstStyle/>
                    <a:p>
                      <a:r>
                        <a:rPr lang="en-US" sz="1200" dirty="0" err="1" smtClean="0">
                          <a:latin typeface="Calibri" pitchFamily="34" charset="0"/>
                        </a:rPr>
                        <a:t>omp_get_thread_limit</a:t>
                      </a:r>
                      <a:r>
                        <a:rPr lang="en-US" sz="1200" dirty="0" smtClean="0">
                          <a:latin typeface="Calibri" pitchFamily="34" charset="0"/>
                        </a:rPr>
                        <a:t>()</a:t>
                      </a:r>
                      <a:endParaRPr lang="el-GR" sz="1200" dirty="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4"/>
                  </a:ext>
                </a:extLst>
              </a:tr>
              <a:tr h="370840">
                <a:tc>
                  <a:txBody>
                    <a:bodyPr/>
                    <a:lstStyle/>
                    <a:p>
                      <a:r>
                        <a:rPr lang="en-US" sz="1200" dirty="0" smtClean="0">
                          <a:latin typeface="Calibri" pitchFamily="34" charset="0"/>
                        </a:rPr>
                        <a:t>max-active-levels-</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Καθολική</a:t>
                      </a:r>
                      <a:endParaRPr lang="el-GR" sz="1200" dirty="0">
                        <a:latin typeface="Calibri" pitchFamily="34" charset="0"/>
                      </a:endParaRPr>
                    </a:p>
                  </a:txBody>
                  <a:tcPr anchor="ctr"/>
                </a:tc>
                <a:tc>
                  <a:txBody>
                    <a:bodyPr/>
                    <a:lstStyle/>
                    <a:p>
                      <a:r>
                        <a:rPr lang="en-US" sz="1200" dirty="0" smtClean="0">
                          <a:latin typeface="Calibri" pitchFamily="34" charset="0"/>
                        </a:rPr>
                        <a:t>OMP_MAX_ACTIVE_LEVELS</a:t>
                      </a:r>
                      <a:br>
                        <a:rPr lang="en-US" sz="1200" dirty="0" smtClean="0">
                          <a:latin typeface="Calibri" pitchFamily="34" charset="0"/>
                        </a:rPr>
                      </a:br>
                      <a:r>
                        <a:rPr lang="en-US" sz="1200" dirty="0" err="1" smtClean="0">
                          <a:latin typeface="Calibri" pitchFamily="34" charset="0"/>
                        </a:rPr>
                        <a:t>omp_set_max_active_levels</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err="1" smtClean="0">
                          <a:latin typeface="Calibri" pitchFamily="34" charset="0"/>
                        </a:rPr>
                        <a:t>omp_get_max_active_levels</a:t>
                      </a:r>
                      <a:r>
                        <a:rPr lang="en-US" sz="1200" dirty="0" smtClean="0">
                          <a:latin typeface="Calibri" pitchFamily="34" charset="0"/>
                        </a:rPr>
                        <a:t>()</a:t>
                      </a:r>
                      <a:endParaRPr lang="el-GR" sz="1200" dirty="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5"/>
                  </a:ext>
                </a:extLst>
              </a:tr>
              <a:tr h="370840">
                <a:tc>
                  <a:txBody>
                    <a:bodyPr/>
                    <a:lstStyle/>
                    <a:p>
                      <a:r>
                        <a:rPr lang="en-US" sz="1200" dirty="0" smtClean="0">
                          <a:latin typeface="Calibri" pitchFamily="34" charset="0"/>
                        </a:rPr>
                        <a:t>run-</a:t>
                      </a:r>
                      <a:r>
                        <a:rPr lang="en-US" sz="1200" dirty="0" err="1" smtClean="0">
                          <a:latin typeface="Calibri" pitchFamily="34" charset="0"/>
                        </a:rPr>
                        <a:t>sched</a:t>
                      </a:r>
                      <a:r>
                        <a:rPr lang="en-US" sz="1200" dirty="0" smtClean="0">
                          <a:latin typeface="Calibri" pitchFamily="34" charset="0"/>
                        </a:rPr>
                        <a:t>-</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Έργο</a:t>
                      </a:r>
                      <a:endParaRPr lang="el-GR" sz="1200" dirty="0">
                        <a:latin typeface="Calibri" pitchFamily="34" charset="0"/>
                      </a:endParaRPr>
                    </a:p>
                  </a:txBody>
                  <a:tcPr anchor="ctr"/>
                </a:tc>
                <a:tc>
                  <a:txBody>
                    <a:bodyPr/>
                    <a:lstStyle/>
                    <a:p>
                      <a:r>
                        <a:rPr lang="en-US" sz="1200" dirty="0" smtClean="0">
                          <a:latin typeface="Calibri" pitchFamily="34" charset="0"/>
                        </a:rPr>
                        <a:t>OMP_SCHEDULE</a:t>
                      </a:r>
                      <a:br>
                        <a:rPr lang="en-US" sz="1200" dirty="0" smtClean="0">
                          <a:latin typeface="Calibri" pitchFamily="34" charset="0"/>
                        </a:rPr>
                      </a:br>
                      <a:r>
                        <a:rPr lang="en-US" sz="1200" dirty="0" err="1" smtClean="0">
                          <a:latin typeface="Calibri" pitchFamily="34" charset="0"/>
                        </a:rPr>
                        <a:t>omp_set_schedule</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err="1" smtClean="0">
                          <a:latin typeface="Calibri" pitchFamily="34" charset="0"/>
                        </a:rPr>
                        <a:t>omp_get_schedule</a:t>
                      </a:r>
                      <a:r>
                        <a:rPr lang="en-US" sz="1200" dirty="0" smtClean="0">
                          <a:latin typeface="Calibri" pitchFamily="34" charset="0"/>
                        </a:rPr>
                        <a:t>()</a:t>
                      </a:r>
                      <a:endParaRPr lang="el-GR" sz="1200" dirty="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6"/>
                  </a:ext>
                </a:extLst>
              </a:tr>
              <a:tr h="370840">
                <a:tc>
                  <a:txBody>
                    <a:bodyPr/>
                    <a:lstStyle/>
                    <a:p>
                      <a:r>
                        <a:rPr lang="en-US" sz="1200" dirty="0" smtClean="0">
                          <a:latin typeface="Calibri" pitchFamily="34" charset="0"/>
                        </a:rPr>
                        <a:t>def-</a:t>
                      </a:r>
                      <a:r>
                        <a:rPr lang="en-US" sz="1200" dirty="0" err="1" smtClean="0">
                          <a:latin typeface="Calibri" pitchFamily="34" charset="0"/>
                        </a:rPr>
                        <a:t>sched</a:t>
                      </a:r>
                      <a:r>
                        <a:rPr lang="en-US" sz="1200" dirty="0" smtClean="0">
                          <a:latin typeface="Calibri" pitchFamily="34" charset="0"/>
                        </a:rPr>
                        <a:t>-</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Καθολική</a:t>
                      </a:r>
                      <a:endParaRPr lang="el-GR" sz="1200" dirty="0">
                        <a:latin typeface="Calibri" pitchFamily="34" charset="0"/>
                      </a:endParaRPr>
                    </a:p>
                  </a:txBody>
                  <a:tcPr anchor="ctr"/>
                </a:tc>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Calibri" pitchFamily="34" charset="0"/>
                        </a:rPr>
                        <a:t>Δεν</a:t>
                      </a:r>
                      <a:r>
                        <a:rPr lang="el-GR" sz="1200" baseline="0" dirty="0" smtClean="0">
                          <a:latin typeface="Calibri" pitchFamily="34" charset="0"/>
                        </a:rPr>
                        <a:t> υπάρχει</a:t>
                      </a:r>
                      <a:endParaRPr lang="el-GR" sz="1200" dirty="0" smtClean="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alibri" pitchFamily="34" charset="0"/>
                        </a:rPr>
                        <a:t>stacksize-var</a:t>
                      </a:r>
                      <a:endParaRPr lang="el-GR" sz="1200" dirty="0" smtClean="0">
                        <a:latin typeface="Calibri" pitchFamily="34" charset="0"/>
                      </a:endParaRPr>
                    </a:p>
                  </a:txBody>
                  <a:tcPr anchor="ctr"/>
                </a:tc>
                <a:tc>
                  <a:txBody>
                    <a:bodyPr/>
                    <a:lstStyle/>
                    <a:p>
                      <a:r>
                        <a:rPr lang="el-GR" sz="1200" dirty="0" smtClean="0">
                          <a:latin typeface="Calibri" pitchFamily="34" charset="0"/>
                        </a:rPr>
                        <a:t>Καθολική</a:t>
                      </a:r>
                      <a:endParaRPr lang="el-GR" sz="1200" dirty="0">
                        <a:latin typeface="Calibri" pitchFamily="34" charset="0"/>
                      </a:endParaRPr>
                    </a:p>
                  </a:txBody>
                  <a:tcPr anchor="ctr"/>
                </a:tc>
                <a:tc>
                  <a:txBody>
                    <a:bodyPr/>
                    <a:lstStyle/>
                    <a:p>
                      <a:r>
                        <a:rPr lang="en-US" sz="1200" dirty="0" smtClean="0">
                          <a:latin typeface="Calibri" pitchFamily="34" charset="0"/>
                        </a:rPr>
                        <a:t>OMP_STACKSIZE</a:t>
                      </a:r>
                      <a:endParaRPr lang="el-G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Calibri" pitchFamily="34" charset="0"/>
                        </a:rPr>
                        <a:t>Δεν</a:t>
                      </a:r>
                      <a:r>
                        <a:rPr lang="el-GR" sz="1200" baseline="0" dirty="0" smtClean="0">
                          <a:latin typeface="Calibri" pitchFamily="34" charset="0"/>
                        </a:rPr>
                        <a:t> υπάρχει</a:t>
                      </a:r>
                      <a:endParaRPr lang="el-GR" sz="1200" dirty="0" smtClean="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8"/>
                  </a:ext>
                </a:extLst>
              </a:tr>
              <a:tr h="370840">
                <a:tc>
                  <a:txBody>
                    <a:bodyPr/>
                    <a:lstStyle/>
                    <a:p>
                      <a:r>
                        <a:rPr lang="en-US" sz="1200" dirty="0" smtClean="0">
                          <a:latin typeface="Calibri" pitchFamily="34" charset="0"/>
                        </a:rPr>
                        <a:t>wait-policy-</a:t>
                      </a:r>
                      <a:r>
                        <a:rPr lang="en-US" sz="1200" dirty="0" err="1" smtClean="0">
                          <a:latin typeface="Calibri" pitchFamily="34" charset="0"/>
                        </a:rPr>
                        <a:t>var</a:t>
                      </a:r>
                      <a:endParaRPr lang="el-GR" sz="1200" dirty="0">
                        <a:latin typeface="Calibri" pitchFamily="34" charset="0"/>
                      </a:endParaRPr>
                    </a:p>
                  </a:txBody>
                  <a:tcPr anchor="ctr"/>
                </a:tc>
                <a:tc>
                  <a:txBody>
                    <a:bodyPr/>
                    <a:lstStyle/>
                    <a:p>
                      <a:r>
                        <a:rPr lang="el-GR" sz="1200" dirty="0" smtClean="0">
                          <a:latin typeface="Calibri" pitchFamily="34" charset="0"/>
                        </a:rPr>
                        <a:t>Καθολική</a:t>
                      </a:r>
                      <a:endParaRPr lang="el-GR" sz="1200" dirty="0">
                        <a:latin typeface="Calibri" pitchFamily="34" charset="0"/>
                      </a:endParaRPr>
                    </a:p>
                  </a:txBody>
                  <a:tcPr anchor="ctr"/>
                </a:tc>
                <a:tc>
                  <a:txBody>
                    <a:bodyPr/>
                    <a:lstStyle/>
                    <a:p>
                      <a:r>
                        <a:rPr lang="en-US" sz="1200" dirty="0" smtClean="0">
                          <a:latin typeface="Calibri" pitchFamily="34" charset="0"/>
                        </a:rPr>
                        <a:t>OMP_WAIT_POLICY</a:t>
                      </a:r>
                      <a:endParaRPr lang="el-G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Calibri" pitchFamily="34" charset="0"/>
                        </a:rPr>
                        <a:t>Δεν</a:t>
                      </a:r>
                      <a:r>
                        <a:rPr lang="el-GR" sz="1200" baseline="0" dirty="0" smtClean="0">
                          <a:latin typeface="Calibri" pitchFamily="34" charset="0"/>
                        </a:rPr>
                        <a:t> υπάρχει</a:t>
                      </a:r>
                      <a:endParaRPr lang="el-GR" sz="1200" dirty="0" smtClean="0">
                        <a:latin typeface="Calibri" pitchFamily="34" charset="0"/>
                      </a:endParaRPr>
                    </a:p>
                  </a:txBody>
                  <a:tcPr anchor="ctr"/>
                </a:tc>
                <a:tc>
                  <a:txBody>
                    <a:bodyPr/>
                    <a:lstStyle/>
                    <a:p>
                      <a:r>
                        <a:rPr lang="el-GR" sz="1200" dirty="0" smtClean="0">
                          <a:latin typeface="Calibri" pitchFamily="34" charset="0"/>
                        </a:rPr>
                        <a:t>Καθορίζεται από την υλοποίηση</a:t>
                      </a:r>
                      <a:endParaRPr lang="el-GR" sz="1200" dirty="0">
                        <a:latin typeface="Calibri" pitchFamily="34" charset="0"/>
                      </a:endParaRPr>
                    </a:p>
                  </a:txBody>
                  <a:tcPr anchor="ct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Κανόνες υπερίσχυσης</a:t>
            </a:r>
            <a:endParaRPr lang="el-GR" dirty="0"/>
          </a:p>
        </p:txBody>
      </p:sp>
      <p:graphicFrame>
        <p:nvGraphicFramePr>
          <p:cNvPr id="4" name="Table 3"/>
          <p:cNvGraphicFramePr>
            <a:graphicFrameLocks noGrp="1"/>
          </p:cNvGraphicFramePr>
          <p:nvPr/>
        </p:nvGraphicFramePr>
        <p:xfrm>
          <a:off x="357160" y="2000240"/>
          <a:ext cx="8572557" cy="3708400"/>
        </p:xfrm>
        <a:graphic>
          <a:graphicData uri="http://schemas.openxmlformats.org/drawingml/2006/table">
            <a:tbl>
              <a:tblPr firstRow="1" bandRow="1">
                <a:tableStyleId>{21E4AEA4-8DFA-4A89-87EB-49C32662AFE0}</a:tableStyleId>
              </a:tblPr>
              <a:tblGrid>
                <a:gridCol w="1071568">
                  <a:extLst>
                    <a:ext uri="{9D8B030D-6E8A-4147-A177-3AD203B41FA5}">
                      <a16:colId xmlns:a16="http://schemas.microsoft.com/office/drawing/2014/main" val="20000"/>
                    </a:ext>
                  </a:extLst>
                </a:gridCol>
                <a:gridCol w="2071702">
                  <a:extLst>
                    <a:ext uri="{9D8B030D-6E8A-4147-A177-3AD203B41FA5}">
                      <a16:colId xmlns:a16="http://schemas.microsoft.com/office/drawing/2014/main" val="20001"/>
                    </a:ext>
                  </a:extLst>
                </a:gridCol>
                <a:gridCol w="3071834">
                  <a:extLst>
                    <a:ext uri="{9D8B030D-6E8A-4147-A177-3AD203B41FA5}">
                      <a16:colId xmlns:a16="http://schemas.microsoft.com/office/drawing/2014/main" val="20002"/>
                    </a:ext>
                  </a:extLst>
                </a:gridCol>
                <a:gridCol w="2357453">
                  <a:extLst>
                    <a:ext uri="{9D8B030D-6E8A-4147-A177-3AD203B41FA5}">
                      <a16:colId xmlns:a16="http://schemas.microsoft.com/office/drawing/2014/main" val="20003"/>
                    </a:ext>
                  </a:extLst>
                </a:gridCol>
              </a:tblGrid>
              <a:tr h="370840">
                <a:tc>
                  <a:txBody>
                    <a:bodyPr/>
                    <a:lstStyle/>
                    <a:p>
                      <a:r>
                        <a:rPr lang="en-US" sz="1200" dirty="0" smtClean="0">
                          <a:latin typeface="Calibri" pitchFamily="34" charset="0"/>
                        </a:rPr>
                        <a:t>Clause</a:t>
                      </a:r>
                      <a:endParaRPr lang="el-GR" sz="1200" dirty="0">
                        <a:latin typeface="Calibri" pitchFamily="34" charset="0"/>
                      </a:endParaRPr>
                    </a:p>
                  </a:txBody>
                  <a:tcPr anchor="ctr"/>
                </a:tc>
                <a:tc>
                  <a:txBody>
                    <a:bodyPr/>
                    <a:lstStyle/>
                    <a:p>
                      <a:r>
                        <a:rPr lang="el-GR" sz="1200" dirty="0" smtClean="0">
                          <a:latin typeface="Calibri" pitchFamily="34" charset="0"/>
                        </a:rPr>
                        <a:t>Υπερισχύει</a:t>
                      </a:r>
                      <a:r>
                        <a:rPr lang="el-GR" sz="1200" baseline="0" dirty="0" smtClean="0">
                          <a:latin typeface="Calibri" pitchFamily="34" charset="0"/>
                        </a:rPr>
                        <a:t> της κλήσης</a:t>
                      </a:r>
                      <a:endParaRPr lang="el-GR" sz="1200" dirty="0">
                        <a:latin typeface="Calibri" pitchFamily="34" charset="0"/>
                      </a:endParaRPr>
                    </a:p>
                  </a:txBody>
                  <a:tcPr anchor="ctr"/>
                </a:tc>
                <a:tc>
                  <a:txBody>
                    <a:bodyPr/>
                    <a:lstStyle/>
                    <a:p>
                      <a:r>
                        <a:rPr lang="el-GR" sz="1200" dirty="0" smtClean="0">
                          <a:latin typeface="Calibri" pitchFamily="34" charset="0"/>
                        </a:rPr>
                        <a:t>Υπερισχύει</a:t>
                      </a:r>
                      <a:r>
                        <a:rPr lang="el-GR" sz="1200" baseline="0" dirty="0" smtClean="0">
                          <a:latin typeface="Calibri" pitchFamily="34" charset="0"/>
                        </a:rPr>
                        <a:t> της μεταβλητής περιβάλλοντος</a:t>
                      </a:r>
                      <a:endParaRPr lang="el-GR" sz="1200" dirty="0">
                        <a:latin typeface="Calibri" pitchFamily="34" charset="0"/>
                      </a:endParaRPr>
                    </a:p>
                  </a:txBody>
                  <a:tcPr anchor="ctr"/>
                </a:tc>
                <a:tc>
                  <a:txBody>
                    <a:bodyPr/>
                    <a:lstStyle/>
                    <a:p>
                      <a:r>
                        <a:rPr lang="el-GR" sz="1200" dirty="0" smtClean="0">
                          <a:latin typeface="Calibri" pitchFamily="34" charset="0"/>
                        </a:rPr>
                        <a:t>Υπερισχύει</a:t>
                      </a:r>
                      <a:r>
                        <a:rPr lang="el-GR" sz="1200" baseline="0" dirty="0" smtClean="0">
                          <a:latin typeface="Calibri" pitchFamily="34" charset="0"/>
                        </a:rPr>
                        <a:t> της αρχικής τιμής</a:t>
                      </a:r>
                      <a:endParaRPr lang="el-GR" sz="1200" dirty="0">
                        <a:latin typeface="Calibri" pitchFamily="34" charset="0"/>
                      </a:endParaRPr>
                    </a:p>
                  </a:txBody>
                  <a:tcPr anchor="ctr"/>
                </a:tc>
                <a:extLst>
                  <a:ext uri="{0D108BD9-81ED-4DB2-BD59-A6C34878D82A}">
                    <a16:rowId xmlns:a16="http://schemas.microsoft.com/office/drawing/2014/main" val="10000"/>
                  </a:ext>
                </a:extLst>
              </a:tr>
              <a:tr h="370840">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n-US" sz="1200" dirty="0" err="1" smtClean="0">
                          <a:latin typeface="Calibri" pitchFamily="34" charset="0"/>
                        </a:rPr>
                        <a:t>omp_set_dynamic</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smtClean="0">
                          <a:latin typeface="Calibri" pitchFamily="34" charset="0"/>
                        </a:rPr>
                        <a:t>OMP_DYNAMIC</a:t>
                      </a:r>
                      <a:endParaRPr lang="el-GR" sz="1200" dirty="0">
                        <a:latin typeface="Calibri" pitchFamily="34" charset="0"/>
                      </a:endParaRPr>
                    </a:p>
                  </a:txBody>
                  <a:tcPr anchor="ctr"/>
                </a:tc>
                <a:tc>
                  <a:txBody>
                    <a:bodyPr/>
                    <a:lstStyle/>
                    <a:p>
                      <a:r>
                        <a:rPr lang="en-US" sz="1200" dirty="0" err="1" smtClean="0">
                          <a:latin typeface="Calibri" pitchFamily="34" charset="0"/>
                        </a:rPr>
                        <a:t>dyn-var</a:t>
                      </a:r>
                      <a:endParaRPr lang="el-GR" sz="1200" dirty="0">
                        <a:latin typeface="Calibri" pitchFamily="34" charset="0"/>
                      </a:endParaRP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Calibri" pitchFamily="34" charset="0"/>
                        </a:rPr>
                        <a:t>Δεν</a:t>
                      </a:r>
                      <a:r>
                        <a:rPr lang="el-GR" sz="1200" baseline="0" dirty="0" smtClean="0">
                          <a:latin typeface="Calibri" pitchFamily="34" charset="0"/>
                        </a:rPr>
                        <a:t> υπάρχει</a:t>
                      </a:r>
                      <a:endParaRPr lang="el-GR" sz="1200" dirty="0" smtClean="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alibri" pitchFamily="34" charset="0"/>
                        </a:rPr>
                        <a:t>omp_set_nested</a:t>
                      </a:r>
                      <a:r>
                        <a:rPr lang="en-US" sz="1200" dirty="0" smtClean="0">
                          <a:latin typeface="Calibri" pitchFamily="34" charset="0"/>
                        </a:rPr>
                        <a:t>()</a:t>
                      </a:r>
                      <a:endParaRPr lang="el-GR" sz="1200" dirty="0" smtClean="0">
                        <a:latin typeface="Calibri" pitchFamily="34" charset="0"/>
                      </a:endParaRPr>
                    </a:p>
                  </a:txBody>
                  <a:tcPr anchor="ctr"/>
                </a:tc>
                <a:tc>
                  <a:txBody>
                    <a:bodyPr/>
                    <a:lstStyle/>
                    <a:p>
                      <a:r>
                        <a:rPr lang="en-US" sz="1200" dirty="0" smtClean="0">
                          <a:latin typeface="Calibri" pitchFamily="34" charset="0"/>
                        </a:rPr>
                        <a:t>OMP_NESTED</a:t>
                      </a:r>
                      <a:endParaRPr lang="el-GR" sz="1200" dirty="0">
                        <a:latin typeface="Calibri" pitchFamily="34" charset="0"/>
                      </a:endParaRPr>
                    </a:p>
                  </a:txBody>
                  <a:tcPr anchor="ctr"/>
                </a:tc>
                <a:tc>
                  <a:txBody>
                    <a:bodyPr/>
                    <a:lstStyle/>
                    <a:p>
                      <a:r>
                        <a:rPr lang="en-US" sz="1200" dirty="0" smtClean="0">
                          <a:latin typeface="Calibri" pitchFamily="34" charset="0"/>
                        </a:rPr>
                        <a:t>nest-</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2"/>
                  </a:ext>
                </a:extLst>
              </a:tr>
              <a:tr h="370840">
                <a:tc>
                  <a:txBody>
                    <a:bodyPr/>
                    <a:lstStyle/>
                    <a:p>
                      <a:r>
                        <a:rPr lang="en-US" sz="1200" dirty="0" err="1" smtClean="0">
                          <a:latin typeface="Calibri" pitchFamily="34" charset="0"/>
                        </a:rPr>
                        <a:t>num_threads</a:t>
                      </a:r>
                      <a:endParaRPr lang="el-GR" sz="1200" dirty="0">
                        <a:latin typeface="Calibri" pitchFamily="34" charset="0"/>
                      </a:endParaRPr>
                    </a:p>
                  </a:txBody>
                  <a:tcPr anchor="ctr"/>
                </a:tc>
                <a:tc>
                  <a:txBody>
                    <a:bodyPr/>
                    <a:lstStyle/>
                    <a:p>
                      <a:r>
                        <a:rPr lang="en-US" sz="1200" dirty="0" err="1" smtClean="0">
                          <a:latin typeface="Calibri" pitchFamily="34" charset="0"/>
                        </a:rPr>
                        <a:t>omp_set_num_threads</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smtClean="0">
                          <a:latin typeface="Calibri" pitchFamily="34" charset="0"/>
                        </a:rPr>
                        <a:t>OMP_NUM_THREADS</a:t>
                      </a:r>
                    </a:p>
                  </a:txBody>
                  <a:tcPr anchor="ctr"/>
                </a:tc>
                <a:tc>
                  <a:txBody>
                    <a:bodyPr/>
                    <a:lstStyle/>
                    <a:p>
                      <a:r>
                        <a:rPr lang="en-US" sz="1200" dirty="0" err="1" smtClean="0">
                          <a:latin typeface="Calibri" pitchFamily="34" charset="0"/>
                        </a:rPr>
                        <a:t>nthreads-var</a:t>
                      </a:r>
                      <a:endParaRPr lang="el-GR" sz="1200" dirty="0">
                        <a:latin typeface="Calibri" pitchFamily="34" charset="0"/>
                      </a:endParaRPr>
                    </a:p>
                  </a:txBody>
                  <a:tcPr anchor="ctr"/>
                </a:tc>
                <a:extLst>
                  <a:ext uri="{0D108BD9-81ED-4DB2-BD59-A6C34878D82A}">
                    <a16:rowId xmlns:a16="http://schemas.microsoft.com/office/drawing/2014/main" val="10003"/>
                  </a:ext>
                </a:extLst>
              </a:tr>
              <a:tr h="370840">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l-GR" sz="1200" dirty="0" smtClean="0">
                          <a:latin typeface="Calibri" pitchFamily="34" charset="0"/>
                        </a:rPr>
                        <a:t>Δεν υπάρχει</a:t>
                      </a:r>
                      <a:endParaRPr lang="el-GR" sz="1200" dirty="0">
                        <a:latin typeface="Calibri" pitchFamily="34" charset="0"/>
                      </a:endParaRPr>
                    </a:p>
                  </a:txBody>
                  <a:tcPr anchor="ctr"/>
                </a:tc>
                <a:tc>
                  <a:txBody>
                    <a:bodyPr/>
                    <a:lstStyle/>
                    <a:p>
                      <a:r>
                        <a:rPr lang="en-US" sz="1200" dirty="0" smtClean="0">
                          <a:latin typeface="Calibri" pitchFamily="34" charset="0"/>
                        </a:rPr>
                        <a:t>OMP_THREAD_LIMIT</a:t>
                      </a:r>
                      <a:endParaRPr lang="el-GR" sz="1200" dirty="0">
                        <a:latin typeface="Calibri" pitchFamily="34" charset="0"/>
                      </a:endParaRPr>
                    </a:p>
                  </a:txBody>
                  <a:tcPr anchor="ctr"/>
                </a:tc>
                <a:tc>
                  <a:txBody>
                    <a:bodyPr/>
                    <a:lstStyle/>
                    <a:p>
                      <a:r>
                        <a:rPr lang="en-US" sz="1200" dirty="0" smtClean="0">
                          <a:latin typeface="Calibri" pitchFamily="34" charset="0"/>
                        </a:rPr>
                        <a:t>thread-limit-</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4"/>
                  </a:ext>
                </a:extLst>
              </a:tr>
              <a:tr h="370840">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n-US" sz="1200" dirty="0" err="1" smtClean="0">
                          <a:latin typeface="Calibri" pitchFamily="34" charset="0"/>
                        </a:rPr>
                        <a:t>omp_set_max_active_levels</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smtClean="0">
                          <a:latin typeface="Calibri" pitchFamily="34" charset="0"/>
                        </a:rPr>
                        <a:t>OMP_MAX_ACTIVE_LEVELS</a:t>
                      </a:r>
                      <a:endParaRPr lang="el-GR" sz="1200" dirty="0">
                        <a:latin typeface="Calibri" pitchFamily="34" charset="0"/>
                      </a:endParaRPr>
                    </a:p>
                  </a:txBody>
                  <a:tcPr anchor="ctr"/>
                </a:tc>
                <a:tc>
                  <a:txBody>
                    <a:bodyPr/>
                    <a:lstStyle/>
                    <a:p>
                      <a:r>
                        <a:rPr lang="en-US" sz="1200" dirty="0" smtClean="0">
                          <a:latin typeface="Calibri" pitchFamily="34" charset="0"/>
                        </a:rPr>
                        <a:t>max-active-levels-</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5"/>
                  </a:ext>
                </a:extLst>
              </a:tr>
              <a:tr h="370840">
                <a:tc>
                  <a:txBody>
                    <a:bodyPr/>
                    <a:lstStyle/>
                    <a:p>
                      <a:r>
                        <a:rPr lang="en-US" sz="1200" dirty="0" smtClean="0">
                          <a:latin typeface="Calibri" pitchFamily="34" charset="0"/>
                        </a:rPr>
                        <a:t>schedule</a:t>
                      </a:r>
                      <a:endParaRPr lang="el-GR" sz="1200" dirty="0">
                        <a:latin typeface="Calibri" pitchFamily="34" charset="0"/>
                      </a:endParaRPr>
                    </a:p>
                  </a:txBody>
                  <a:tcPr anchor="ctr"/>
                </a:tc>
                <a:tc>
                  <a:txBody>
                    <a:bodyPr/>
                    <a:lstStyle/>
                    <a:p>
                      <a:r>
                        <a:rPr lang="en-US" sz="1200" dirty="0" err="1" smtClean="0">
                          <a:latin typeface="Calibri" pitchFamily="34" charset="0"/>
                        </a:rPr>
                        <a:t>omp_set_schedule</a:t>
                      </a:r>
                      <a:r>
                        <a:rPr lang="en-US" sz="1200" dirty="0" smtClean="0">
                          <a:latin typeface="Calibri" pitchFamily="34" charset="0"/>
                        </a:rPr>
                        <a:t>()</a:t>
                      </a:r>
                      <a:endParaRPr lang="el-GR" sz="1200" dirty="0">
                        <a:latin typeface="Calibri" pitchFamily="34" charset="0"/>
                      </a:endParaRPr>
                    </a:p>
                  </a:txBody>
                  <a:tcPr anchor="ctr"/>
                </a:tc>
                <a:tc>
                  <a:txBody>
                    <a:bodyPr/>
                    <a:lstStyle/>
                    <a:p>
                      <a:r>
                        <a:rPr lang="en-US" sz="1200" dirty="0" smtClean="0">
                          <a:latin typeface="Calibri" pitchFamily="34" charset="0"/>
                        </a:rPr>
                        <a:t>OMP_SCHEDULE</a:t>
                      </a:r>
                      <a:endParaRPr lang="el-GR" sz="1200" dirty="0">
                        <a:latin typeface="Calibri" pitchFamily="34" charset="0"/>
                      </a:endParaRPr>
                    </a:p>
                  </a:txBody>
                  <a:tcPr anchor="ctr"/>
                </a:tc>
                <a:tc>
                  <a:txBody>
                    <a:bodyPr/>
                    <a:lstStyle/>
                    <a:p>
                      <a:r>
                        <a:rPr lang="en-US" sz="1200" dirty="0" smtClean="0">
                          <a:latin typeface="Calibri" pitchFamily="34" charset="0"/>
                        </a:rPr>
                        <a:t>run-</a:t>
                      </a:r>
                      <a:r>
                        <a:rPr lang="en-US" sz="1200" dirty="0" err="1" smtClean="0">
                          <a:latin typeface="Calibri" pitchFamily="34" charset="0"/>
                        </a:rPr>
                        <a:t>sched</a:t>
                      </a:r>
                      <a:r>
                        <a:rPr lang="en-US" sz="1200" dirty="0" smtClean="0">
                          <a:latin typeface="Calibri" pitchFamily="34" charset="0"/>
                        </a:rPr>
                        <a:t>-</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6"/>
                  </a:ext>
                </a:extLst>
              </a:tr>
              <a:tr h="370840">
                <a:tc>
                  <a:txBody>
                    <a:bodyPr/>
                    <a:lstStyle/>
                    <a:p>
                      <a:r>
                        <a:rPr lang="en-US" sz="1200" dirty="0" smtClean="0">
                          <a:latin typeface="Calibri" pitchFamily="34" charset="0"/>
                        </a:rPr>
                        <a:t>schedule</a:t>
                      </a:r>
                      <a:endParaRPr lang="el-GR" sz="1200" dirty="0">
                        <a:latin typeface="Calibri" pitchFamily="34" charset="0"/>
                      </a:endParaRPr>
                    </a:p>
                  </a:txBody>
                  <a:tcPr anchor="ctr"/>
                </a:tc>
                <a:tc>
                  <a:txBody>
                    <a:bodyPr/>
                    <a:lstStyle/>
                    <a:p>
                      <a:r>
                        <a:rPr lang="el-GR" sz="1200" dirty="0" smtClean="0">
                          <a:latin typeface="Calibri" pitchFamily="34" charset="0"/>
                        </a:rPr>
                        <a:t>Δεν υπάρχει</a:t>
                      </a:r>
                      <a:endParaRPr lang="el-GR" sz="1200" dirty="0">
                        <a:latin typeface="Calibri" pitchFamily="34" charset="0"/>
                      </a:endParaRPr>
                    </a:p>
                  </a:txBody>
                  <a:tcPr anchor="ctr"/>
                </a:tc>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n-US" sz="1200" dirty="0" smtClean="0">
                          <a:latin typeface="Calibri" pitchFamily="34" charset="0"/>
                        </a:rPr>
                        <a:t>def-</a:t>
                      </a:r>
                      <a:r>
                        <a:rPr lang="en-US" sz="1200" dirty="0" err="1" smtClean="0">
                          <a:latin typeface="Calibri" pitchFamily="34" charset="0"/>
                        </a:rPr>
                        <a:t>sched</a:t>
                      </a:r>
                      <a:r>
                        <a:rPr lang="en-US" sz="1200" dirty="0" smtClean="0">
                          <a:latin typeface="Calibri" pitchFamily="34" charset="0"/>
                        </a:rPr>
                        <a:t>-</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Calibri" pitchFamily="34" charset="0"/>
                        </a:rPr>
                        <a:t>Δεν</a:t>
                      </a:r>
                      <a:r>
                        <a:rPr lang="el-GR" sz="1200" baseline="0" dirty="0" smtClean="0">
                          <a:latin typeface="Calibri" pitchFamily="34" charset="0"/>
                        </a:rPr>
                        <a:t> υπάρχει</a:t>
                      </a:r>
                      <a:endParaRPr lang="el-GR" sz="1200" dirty="0" smtClean="0">
                        <a:latin typeface="Calibri" pitchFamily="34" charset="0"/>
                      </a:endParaRPr>
                    </a:p>
                  </a:txBody>
                  <a:tcPr anchor="ctr"/>
                </a:tc>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n-US" sz="1200" dirty="0" smtClean="0">
                          <a:latin typeface="Calibri" pitchFamily="34" charset="0"/>
                        </a:rPr>
                        <a:t>OMP_STACKSIZE</a:t>
                      </a:r>
                      <a:endParaRPr lang="el-G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alibri" pitchFamily="34" charset="0"/>
                        </a:rPr>
                        <a:t>stacksize-var</a:t>
                      </a:r>
                      <a:endParaRPr lang="el-GR" sz="1200" dirty="0" smtClean="0">
                        <a:latin typeface="Calibri" pitchFamily="34" charset="0"/>
                      </a:endParaRPr>
                    </a:p>
                  </a:txBody>
                  <a:tcPr anchor="ctr"/>
                </a:tc>
                <a:extLst>
                  <a:ext uri="{0D108BD9-81ED-4DB2-BD59-A6C34878D82A}">
                    <a16:rowId xmlns:a16="http://schemas.microsoft.com/office/drawing/2014/main" val="10008"/>
                  </a:ext>
                </a:extLst>
              </a:tr>
              <a:tr h="370840">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l-GR" sz="1200" dirty="0" smtClean="0">
                          <a:latin typeface="Calibri" pitchFamily="34" charset="0"/>
                        </a:rPr>
                        <a:t>Δεν</a:t>
                      </a:r>
                      <a:r>
                        <a:rPr lang="el-GR" sz="1200" baseline="0" dirty="0" smtClean="0">
                          <a:latin typeface="Calibri" pitchFamily="34" charset="0"/>
                        </a:rPr>
                        <a:t> υπάρχει</a:t>
                      </a:r>
                      <a:endParaRPr lang="el-GR" sz="1200" dirty="0">
                        <a:latin typeface="Calibri" pitchFamily="34" charset="0"/>
                      </a:endParaRPr>
                    </a:p>
                  </a:txBody>
                  <a:tcPr anchor="ctr"/>
                </a:tc>
                <a:tc>
                  <a:txBody>
                    <a:bodyPr/>
                    <a:lstStyle/>
                    <a:p>
                      <a:r>
                        <a:rPr lang="en-US" sz="1200" dirty="0" smtClean="0">
                          <a:latin typeface="Calibri" pitchFamily="34" charset="0"/>
                        </a:rPr>
                        <a:t>OMP_WAIT_POLICY</a:t>
                      </a:r>
                      <a:endParaRPr lang="el-GR" sz="1200" dirty="0">
                        <a:latin typeface="Calibri" pitchFamily="34" charset="0"/>
                      </a:endParaRPr>
                    </a:p>
                  </a:txBody>
                  <a:tcPr anchor="ctr"/>
                </a:tc>
                <a:tc>
                  <a:txBody>
                    <a:bodyPr/>
                    <a:lstStyle/>
                    <a:p>
                      <a:r>
                        <a:rPr lang="en-US" sz="1200" dirty="0" smtClean="0">
                          <a:latin typeface="Calibri" pitchFamily="34" charset="0"/>
                        </a:rPr>
                        <a:t>wait-policy-</a:t>
                      </a:r>
                      <a:r>
                        <a:rPr lang="en-US" sz="1200" dirty="0" err="1" smtClean="0">
                          <a:latin typeface="Calibri" pitchFamily="34" charset="0"/>
                        </a:rPr>
                        <a:t>var</a:t>
                      </a:r>
                      <a:endParaRPr lang="el-GR" sz="1200" dirty="0">
                        <a:latin typeface="Calibri" pitchFamily="34" charset="0"/>
                      </a:endParaRPr>
                    </a:p>
                  </a:txBody>
                  <a:tcPr anchor="ct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a:t>
            </a:r>
            <a:r>
              <a:rPr lang="en-US" dirty="0" smtClean="0"/>
              <a:t>“parallel”</a:t>
            </a:r>
            <a:endParaRPr lang="el-GR" dirty="0"/>
          </a:p>
        </p:txBody>
      </p:sp>
      <p:sp>
        <p:nvSpPr>
          <p:cNvPr id="3" name="Content Placeholder 2"/>
          <p:cNvSpPr>
            <a:spLocks noGrp="1"/>
          </p:cNvSpPr>
          <p:nvPr>
            <p:ph sz="quarter" idx="1"/>
          </p:nvPr>
        </p:nvSpPr>
        <p:spPr/>
        <p:txBody>
          <a:bodyPr>
            <a:normAutofit fontScale="92500" lnSpcReduction="10000"/>
          </a:bodyPr>
          <a:lstStyle/>
          <a:p>
            <a:r>
              <a:rPr lang="el-GR" dirty="0" smtClean="0"/>
              <a:t>Σύνταξη της δομής </a:t>
            </a:r>
            <a:r>
              <a:rPr lang="en-US" dirty="0" smtClean="0"/>
              <a:t>“parallel”</a:t>
            </a:r>
          </a:p>
          <a:p>
            <a:pPr lvl="1">
              <a:buNone/>
            </a:pPr>
            <a:r>
              <a:rPr lang="en-US" dirty="0" smtClean="0"/>
              <a:t>#</a:t>
            </a:r>
            <a:r>
              <a:rPr lang="en-US" dirty="0" err="1" smtClean="0"/>
              <a:t>pragma</a:t>
            </a:r>
            <a:r>
              <a:rPr lang="en-US" dirty="0" smtClean="0"/>
              <a:t> </a:t>
            </a:r>
            <a:r>
              <a:rPr lang="en-US" dirty="0" err="1" smtClean="0"/>
              <a:t>omp</a:t>
            </a:r>
            <a:r>
              <a:rPr lang="en-US" dirty="0" smtClean="0"/>
              <a:t> parallel</a:t>
            </a:r>
            <a:r>
              <a:rPr lang="en-US" i="1" dirty="0" smtClean="0"/>
              <a:t> [clause [[,] clause]…] new-line</a:t>
            </a:r>
          </a:p>
          <a:p>
            <a:pPr lvl="1">
              <a:buNone/>
            </a:pPr>
            <a:r>
              <a:rPr lang="en-US" i="1" dirty="0" smtClean="0"/>
              <a:t>	 structured-block</a:t>
            </a:r>
          </a:p>
          <a:p>
            <a:pPr marL="320040" lvl="1" indent="-320040">
              <a:spcBef>
                <a:spcPts val="700"/>
              </a:spcBef>
              <a:buClr>
                <a:schemeClr val="accent2"/>
              </a:buClr>
              <a:buSzPct val="60000"/>
              <a:buFont typeface="Wingdings"/>
              <a:buChar char=""/>
            </a:pPr>
            <a:r>
              <a:rPr lang="en-US" sz="2900" dirty="0" smtClean="0"/>
              <a:t>“clause” </a:t>
            </a:r>
            <a:r>
              <a:rPr lang="el-GR" sz="2900" dirty="0" smtClean="0"/>
              <a:t>μπορεί να είναι ένα ή περισσότερα από τα παρακάτω:</a:t>
            </a:r>
          </a:p>
          <a:p>
            <a:pPr lvl="1"/>
            <a:r>
              <a:rPr lang="en-US" sz="2400" dirty="0" smtClean="0"/>
              <a:t>if ( </a:t>
            </a:r>
            <a:r>
              <a:rPr lang="en-US" sz="2400" i="1" dirty="0" smtClean="0"/>
              <a:t>scalar-expression</a:t>
            </a:r>
            <a:r>
              <a:rPr lang="en-US" sz="2400" dirty="0" smtClean="0"/>
              <a:t> )</a:t>
            </a:r>
          </a:p>
          <a:p>
            <a:pPr lvl="1"/>
            <a:r>
              <a:rPr lang="en-US" sz="2400" dirty="0" err="1" smtClean="0"/>
              <a:t>num_threads</a:t>
            </a:r>
            <a:r>
              <a:rPr lang="en-US" sz="2400" dirty="0" smtClean="0"/>
              <a:t> ( </a:t>
            </a:r>
            <a:r>
              <a:rPr lang="en-US" sz="2400" i="1" dirty="0" smtClean="0"/>
              <a:t>integer-expression</a:t>
            </a:r>
            <a:r>
              <a:rPr lang="en-US" sz="2400" dirty="0" smtClean="0"/>
              <a:t> )</a:t>
            </a:r>
          </a:p>
          <a:p>
            <a:pPr lvl="1"/>
            <a:r>
              <a:rPr lang="en-US" sz="2400" dirty="0" smtClean="0"/>
              <a:t>default( shared | none )</a:t>
            </a:r>
          </a:p>
          <a:p>
            <a:pPr lvl="1"/>
            <a:r>
              <a:rPr lang="en-US" sz="2400" dirty="0" smtClean="0"/>
              <a:t>private( </a:t>
            </a:r>
            <a:r>
              <a:rPr lang="en-US" sz="2400" i="1" dirty="0" smtClean="0"/>
              <a:t>list</a:t>
            </a:r>
            <a:r>
              <a:rPr lang="en-US" sz="2400" dirty="0" smtClean="0"/>
              <a:t> )</a:t>
            </a:r>
          </a:p>
          <a:p>
            <a:pPr lvl="1"/>
            <a:r>
              <a:rPr lang="en-US" sz="2400" dirty="0" err="1" smtClean="0"/>
              <a:t>firstprivate</a:t>
            </a:r>
            <a:r>
              <a:rPr lang="en-US" sz="2400" dirty="0" smtClean="0"/>
              <a:t>( </a:t>
            </a:r>
            <a:r>
              <a:rPr lang="en-US" sz="2400" i="1" dirty="0" smtClean="0"/>
              <a:t>list</a:t>
            </a:r>
            <a:r>
              <a:rPr lang="en-US" sz="2400" dirty="0" smtClean="0"/>
              <a:t> )</a:t>
            </a:r>
          </a:p>
          <a:p>
            <a:pPr lvl="1"/>
            <a:r>
              <a:rPr lang="en-US" sz="2400" dirty="0" smtClean="0"/>
              <a:t>shared( </a:t>
            </a:r>
            <a:r>
              <a:rPr lang="en-US" sz="2400" i="1" dirty="0" smtClean="0"/>
              <a:t>list</a:t>
            </a:r>
            <a:r>
              <a:rPr lang="en-US" sz="2400" dirty="0" smtClean="0"/>
              <a:t> )</a:t>
            </a:r>
          </a:p>
          <a:p>
            <a:pPr lvl="1"/>
            <a:r>
              <a:rPr lang="en-US" sz="2400" dirty="0" err="1" smtClean="0"/>
              <a:t>copyin</a:t>
            </a:r>
            <a:r>
              <a:rPr lang="en-US" sz="2400" dirty="0" smtClean="0"/>
              <a:t>( </a:t>
            </a:r>
            <a:r>
              <a:rPr lang="en-US" sz="2400" i="1" dirty="0" smtClean="0"/>
              <a:t>list</a:t>
            </a:r>
            <a:r>
              <a:rPr lang="en-US" sz="2400" dirty="0" smtClean="0"/>
              <a:t> )</a:t>
            </a:r>
          </a:p>
          <a:p>
            <a:pPr lvl="1"/>
            <a:r>
              <a:rPr lang="en-US" sz="2400" dirty="0" smtClean="0"/>
              <a:t>reduction( </a:t>
            </a:r>
            <a:r>
              <a:rPr lang="en-US" sz="2400" i="1" dirty="0" smtClean="0"/>
              <a:t>operator : list</a:t>
            </a:r>
            <a:r>
              <a:rPr lang="en-US" sz="2400" dirty="0" smtClean="0"/>
              <a:t> )</a:t>
            </a:r>
            <a:endParaRPr lang="el-GR"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l-GR" dirty="0" smtClean="0"/>
              <a:t>Η δομή </a:t>
            </a:r>
            <a:r>
              <a:rPr lang="en-US" dirty="0" smtClean="0"/>
              <a:t>“parallel”</a:t>
            </a:r>
            <a:r>
              <a:rPr lang="el-GR" dirty="0" smtClean="0"/>
              <a:t> είναι η βασικότερη οδηγία </a:t>
            </a:r>
            <a:r>
              <a:rPr lang="en-US" dirty="0" err="1" smtClean="0"/>
              <a:t>OpenMP</a:t>
            </a:r>
            <a:endParaRPr lang="en-US" dirty="0" smtClean="0"/>
          </a:p>
          <a:p>
            <a:pPr lvl="1"/>
            <a:r>
              <a:rPr lang="el-GR" dirty="0" smtClean="0"/>
              <a:t>Το </a:t>
            </a:r>
            <a:r>
              <a:rPr lang="en-US" dirty="0" smtClean="0"/>
              <a:t>“</a:t>
            </a:r>
            <a:r>
              <a:rPr lang="en-US" i="1" dirty="0" smtClean="0"/>
              <a:t>structured-block</a:t>
            </a:r>
            <a:r>
              <a:rPr lang="en-US" dirty="0" smtClean="0"/>
              <a:t>” </a:t>
            </a:r>
            <a:r>
              <a:rPr lang="el-GR" dirty="0" smtClean="0"/>
              <a:t>αντιγράφεται σε όλα τα νήματα της ομάδας που δημιουργείται</a:t>
            </a:r>
          </a:p>
          <a:p>
            <a:pPr lvl="1"/>
            <a:r>
              <a:rPr lang="el-GR" dirty="0" smtClean="0"/>
              <a:t>Κάθε νήμα εκτελεί το </a:t>
            </a:r>
            <a:r>
              <a:rPr lang="en-US" dirty="0" smtClean="0"/>
              <a:t>“</a:t>
            </a:r>
            <a:r>
              <a:rPr lang="en-US" i="1" dirty="0" smtClean="0"/>
              <a:t>structured-block</a:t>
            </a:r>
            <a:r>
              <a:rPr lang="en-US" dirty="0" smtClean="0"/>
              <a:t>”</a:t>
            </a:r>
            <a:endParaRPr lang="el-GR" dirty="0"/>
          </a:p>
        </p:txBody>
      </p:sp>
      <p:cxnSp>
        <p:nvCxnSpPr>
          <p:cNvPr id="4" name="Straight Connector 3"/>
          <p:cNvCxnSpPr/>
          <p:nvPr/>
        </p:nvCxnSpPr>
        <p:spPr>
          <a:xfrm rot="10800000">
            <a:off x="642909" y="5572140"/>
            <a:ext cx="1071570"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43174" y="4643446"/>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1</a:t>
            </a:r>
            <a:endParaRPr lang="el-GR" dirty="0"/>
          </a:p>
        </p:txBody>
      </p:sp>
      <p:sp>
        <p:nvSpPr>
          <p:cNvPr id="14" name="Rectangle 13"/>
          <p:cNvSpPr/>
          <p:nvPr/>
        </p:nvSpPr>
        <p:spPr>
          <a:xfrm>
            <a:off x="2643174" y="5143512"/>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1</a:t>
            </a:r>
            <a:endParaRPr lang="el-GR" dirty="0"/>
          </a:p>
        </p:txBody>
      </p:sp>
      <p:sp>
        <p:nvSpPr>
          <p:cNvPr id="15" name="Rectangle 14"/>
          <p:cNvSpPr/>
          <p:nvPr/>
        </p:nvSpPr>
        <p:spPr>
          <a:xfrm>
            <a:off x="2643174" y="5643578"/>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1</a:t>
            </a:r>
            <a:endParaRPr lang="el-GR" dirty="0"/>
          </a:p>
        </p:txBody>
      </p:sp>
      <p:sp>
        <p:nvSpPr>
          <p:cNvPr id="16" name="Rectangle 15"/>
          <p:cNvSpPr/>
          <p:nvPr/>
        </p:nvSpPr>
        <p:spPr>
          <a:xfrm>
            <a:off x="2643174" y="614364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1</a:t>
            </a:r>
            <a:endParaRPr lang="el-GR" dirty="0"/>
          </a:p>
        </p:txBody>
      </p:sp>
      <p:cxnSp>
        <p:nvCxnSpPr>
          <p:cNvPr id="17" name="Straight Connector 16"/>
          <p:cNvCxnSpPr>
            <a:stCxn id="45" idx="1"/>
            <a:endCxn id="13" idx="3"/>
          </p:cNvCxnSpPr>
          <p:nvPr/>
        </p:nvCxnSpPr>
        <p:spPr>
          <a:xfrm rot="10800000">
            <a:off x="3714744" y="4822041"/>
            <a:ext cx="428628"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8" idx="1"/>
            <a:endCxn id="14" idx="3"/>
          </p:cNvCxnSpPr>
          <p:nvPr/>
        </p:nvCxnSpPr>
        <p:spPr>
          <a:xfrm rot="10800000">
            <a:off x="3714744" y="5322107"/>
            <a:ext cx="428628"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0" idx="1"/>
            <a:endCxn id="15" idx="3"/>
          </p:cNvCxnSpPr>
          <p:nvPr/>
        </p:nvCxnSpPr>
        <p:spPr>
          <a:xfrm rot="10800000">
            <a:off x="3714744" y="5822173"/>
            <a:ext cx="428628"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2" idx="1"/>
            <a:endCxn id="16" idx="3"/>
          </p:cNvCxnSpPr>
          <p:nvPr/>
        </p:nvCxnSpPr>
        <p:spPr>
          <a:xfrm rot="10800000">
            <a:off x="3714744" y="6322239"/>
            <a:ext cx="428628"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0" idx="1"/>
            <a:endCxn id="48" idx="3"/>
          </p:cNvCxnSpPr>
          <p:nvPr/>
        </p:nvCxnSpPr>
        <p:spPr>
          <a:xfrm rot="10800000">
            <a:off x="4929191" y="5322107"/>
            <a:ext cx="428629"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1" idx="1"/>
            <a:endCxn id="50" idx="3"/>
          </p:cNvCxnSpPr>
          <p:nvPr/>
        </p:nvCxnSpPr>
        <p:spPr>
          <a:xfrm rot="10800000">
            <a:off x="4929191" y="5822173"/>
            <a:ext cx="428629"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2" idx="1"/>
            <a:endCxn id="52" idx="3"/>
          </p:cNvCxnSpPr>
          <p:nvPr/>
        </p:nvCxnSpPr>
        <p:spPr>
          <a:xfrm rot="10800000">
            <a:off x="4929191" y="6322239"/>
            <a:ext cx="428629"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7358082" y="5572140"/>
            <a:ext cx="1071570"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57819" y="4643446"/>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30" name="Rectangle 29"/>
          <p:cNvSpPr/>
          <p:nvPr/>
        </p:nvSpPr>
        <p:spPr>
          <a:xfrm>
            <a:off x="5357819" y="5143512"/>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31" name="Rectangle 30"/>
          <p:cNvSpPr/>
          <p:nvPr/>
        </p:nvSpPr>
        <p:spPr>
          <a:xfrm>
            <a:off x="5357819" y="5643578"/>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32" name="Rectangle 31"/>
          <p:cNvSpPr/>
          <p:nvPr/>
        </p:nvSpPr>
        <p:spPr>
          <a:xfrm>
            <a:off x="5357819" y="6143644"/>
            <a:ext cx="1071570"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45" name="Rectangle 44"/>
          <p:cNvSpPr/>
          <p:nvPr/>
        </p:nvSpPr>
        <p:spPr>
          <a:xfrm>
            <a:off x="4143372" y="4643446"/>
            <a:ext cx="78581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dirty="0" smtClean="0">
                <a:solidFill>
                  <a:schemeClr val="tx1"/>
                </a:solidFill>
              </a:rPr>
              <a:t>…</a:t>
            </a:r>
            <a:endParaRPr lang="el-GR" sz="3600" dirty="0">
              <a:solidFill>
                <a:schemeClr val="tx1"/>
              </a:solidFill>
            </a:endParaRPr>
          </a:p>
        </p:txBody>
      </p:sp>
      <p:sp>
        <p:nvSpPr>
          <p:cNvPr id="48" name="Rectangle 47"/>
          <p:cNvSpPr/>
          <p:nvPr/>
        </p:nvSpPr>
        <p:spPr>
          <a:xfrm>
            <a:off x="4143372" y="5143512"/>
            <a:ext cx="78581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dirty="0" smtClean="0">
                <a:solidFill>
                  <a:schemeClr val="tx1"/>
                </a:solidFill>
              </a:rPr>
              <a:t>…</a:t>
            </a:r>
            <a:endParaRPr lang="el-GR" sz="3600" dirty="0">
              <a:solidFill>
                <a:schemeClr val="tx1"/>
              </a:solidFill>
            </a:endParaRPr>
          </a:p>
        </p:txBody>
      </p:sp>
      <p:sp>
        <p:nvSpPr>
          <p:cNvPr id="50" name="Rectangle 49"/>
          <p:cNvSpPr/>
          <p:nvPr/>
        </p:nvSpPr>
        <p:spPr>
          <a:xfrm>
            <a:off x="4143372" y="5643578"/>
            <a:ext cx="78581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dirty="0" smtClean="0">
                <a:solidFill>
                  <a:schemeClr val="tx1"/>
                </a:solidFill>
              </a:rPr>
              <a:t>…</a:t>
            </a:r>
            <a:endParaRPr lang="el-GR" sz="3600" dirty="0">
              <a:solidFill>
                <a:schemeClr val="tx1"/>
              </a:solidFill>
            </a:endParaRPr>
          </a:p>
        </p:txBody>
      </p:sp>
      <p:sp>
        <p:nvSpPr>
          <p:cNvPr id="52" name="Rectangle 51"/>
          <p:cNvSpPr/>
          <p:nvPr/>
        </p:nvSpPr>
        <p:spPr>
          <a:xfrm>
            <a:off x="4143372" y="6143644"/>
            <a:ext cx="78581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dirty="0" smtClean="0">
                <a:solidFill>
                  <a:schemeClr val="tx1"/>
                </a:solidFill>
              </a:rPr>
              <a:t>…</a:t>
            </a:r>
            <a:endParaRPr lang="el-GR" sz="3600" dirty="0">
              <a:solidFill>
                <a:schemeClr val="tx1"/>
              </a:solidFill>
            </a:endParaRPr>
          </a:p>
        </p:txBody>
      </p:sp>
      <p:cxnSp>
        <p:nvCxnSpPr>
          <p:cNvPr id="54" name="Straight Connector 53"/>
          <p:cNvCxnSpPr>
            <a:stCxn id="29" idx="1"/>
            <a:endCxn id="45" idx="3"/>
          </p:cNvCxnSpPr>
          <p:nvPr/>
        </p:nvCxnSpPr>
        <p:spPr>
          <a:xfrm rot="10800000">
            <a:off x="4929191" y="4822041"/>
            <a:ext cx="428629" cy="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714479" y="4643446"/>
            <a:ext cx="500066" cy="1857388"/>
          </a:xfrm>
          <a:prstGeom prst="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dirty="0" smtClean="0"/>
              <a:t>Parallel</a:t>
            </a:r>
            <a:endParaRPr lang="el-GR" dirty="0"/>
          </a:p>
        </p:txBody>
      </p:sp>
      <p:cxnSp>
        <p:nvCxnSpPr>
          <p:cNvPr id="63" name="Straight Connector 62"/>
          <p:cNvCxnSpPr>
            <a:stCxn id="13" idx="1"/>
          </p:cNvCxnSpPr>
          <p:nvPr/>
        </p:nvCxnSpPr>
        <p:spPr>
          <a:xfrm rot="10800000">
            <a:off x="2209802" y="4822031"/>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209800" y="5314960"/>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2214545" y="582216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2214546" y="631985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858015" y="4643446"/>
            <a:ext cx="500066" cy="1857388"/>
          </a:xfrm>
          <a:prstGeom prst="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dirty="0" smtClean="0"/>
              <a:t>Barrier</a:t>
            </a:r>
            <a:endParaRPr lang="el-GR" dirty="0"/>
          </a:p>
        </p:txBody>
      </p:sp>
      <p:cxnSp>
        <p:nvCxnSpPr>
          <p:cNvPr id="80" name="Straight Connector 79"/>
          <p:cNvCxnSpPr/>
          <p:nvPr/>
        </p:nvCxnSpPr>
        <p:spPr>
          <a:xfrm rot="10800000">
            <a:off x="6429390" y="4822031"/>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6429388" y="5314960"/>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6434133" y="582216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6434134" y="631985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sz="quarter" idx="1"/>
          </p:nvPr>
        </p:nvSpPr>
        <p:spPr>
          <a:xfrm>
            <a:off x="612648" y="1571612"/>
            <a:ext cx="3887914" cy="5214974"/>
          </a:xfrm>
          <a:ln w="19050">
            <a:solidFill>
              <a:schemeClr val="tx1"/>
            </a:solidFill>
          </a:ln>
        </p:spPr>
        <p:txBody>
          <a:bodyPr>
            <a:noAutofit/>
          </a:bodyPr>
          <a:lstStyle/>
          <a:p>
            <a:pPr marL="0" indent="0">
              <a:spcBef>
                <a:spcPts val="0"/>
              </a:spcBef>
              <a:buNone/>
              <a:tabLst>
                <a:tab pos="360000" algn="l"/>
                <a:tab pos="720000" algn="l"/>
                <a:tab pos="1080000" algn="l"/>
              </a:tabLst>
            </a:pPr>
            <a:r>
              <a:rPr lang="en-US" sz="1050" b="1" dirty="0" smtClean="0">
                <a:latin typeface="Consolas" pitchFamily="49" charset="0"/>
              </a:rPr>
              <a:t>#include &lt;</a:t>
            </a:r>
            <a:r>
              <a:rPr lang="en-US" sz="1050" b="1" dirty="0" err="1" smtClean="0">
                <a:latin typeface="Consolas" pitchFamily="49" charset="0"/>
              </a:rPr>
              <a:t>omp.h</a:t>
            </a:r>
            <a:r>
              <a:rPr lang="en-US" sz="1050" b="1" dirty="0" smtClean="0">
                <a:latin typeface="Consolas" pitchFamily="49" charset="0"/>
              </a:rPr>
              <a:t>&gt;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void </a:t>
            </a:r>
            <a:r>
              <a:rPr lang="en-US" sz="1050" b="1" dirty="0" err="1" smtClean="0">
                <a:latin typeface="Consolas" pitchFamily="49" charset="0"/>
              </a:rPr>
              <a:t>subdomain</a:t>
            </a:r>
            <a:r>
              <a:rPr lang="en-US" sz="1050" b="1" dirty="0" smtClean="0">
                <a:latin typeface="Consolas" pitchFamily="49" charset="0"/>
              </a:rPr>
              <a:t>(float *x,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istart</a:t>
            </a: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ipoints</a:t>
            </a:r>
            <a:r>
              <a:rPr lang="en-US" sz="1050" b="1" dirty="0" smtClean="0">
                <a:latin typeface="Consolas" pitchFamily="49" charset="0"/>
              </a:rPr>
              <a:t>)</a:t>
            </a:r>
          </a:p>
          <a:p>
            <a:pPr marL="0" indent="0">
              <a:spcBef>
                <a:spcPts val="0"/>
              </a:spcBef>
              <a:buNone/>
              <a:tabLst>
                <a:tab pos="360000" algn="l"/>
                <a:tab pos="720000" algn="l"/>
                <a:tab pos="1080000" algn="l"/>
              </a:tabLst>
            </a:pPr>
            <a:r>
              <a:rPr lang="el-GR"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 = 0; </a:t>
            </a:r>
            <a:r>
              <a:rPr lang="en-US" sz="1050" b="1" dirty="0" err="1" smtClean="0">
                <a:latin typeface="Consolas" pitchFamily="49" charset="0"/>
              </a:rPr>
              <a:t>i</a:t>
            </a:r>
            <a:r>
              <a:rPr lang="en-US" sz="1050" b="1" dirty="0" smtClean="0">
                <a:latin typeface="Consolas" pitchFamily="49" charset="0"/>
              </a:rPr>
              <a:t> &lt; </a:t>
            </a:r>
            <a:r>
              <a:rPr lang="en-US" sz="1050" b="1" dirty="0" err="1" smtClean="0">
                <a:latin typeface="Consolas" pitchFamily="49" charset="0"/>
              </a:rPr>
              <a:t>ipoints</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x[</a:t>
            </a:r>
            <a:r>
              <a:rPr lang="en-US" sz="1050" b="1" dirty="0" err="1" smtClean="0">
                <a:latin typeface="Consolas" pitchFamily="49" charset="0"/>
              </a:rPr>
              <a:t>istart+i</a:t>
            </a:r>
            <a:r>
              <a:rPr lang="en-US" sz="1050" b="1" dirty="0" smtClean="0">
                <a:latin typeface="Consolas" pitchFamily="49" charset="0"/>
              </a:rPr>
              <a:t>] = 123.456;</a:t>
            </a:r>
          </a:p>
          <a:p>
            <a:pPr marL="0" indent="0">
              <a:spcBef>
                <a:spcPts val="0"/>
              </a:spcBef>
              <a:buNone/>
              <a:tabLst>
                <a:tab pos="360000" algn="l"/>
                <a:tab pos="720000" algn="l"/>
                <a:tab pos="1080000" algn="l"/>
              </a:tabLst>
            </a:pPr>
            <a:r>
              <a:rPr lang="el-GR" sz="1050" b="1" dirty="0" smtClean="0">
                <a:latin typeface="Consolas" pitchFamily="49" charset="0"/>
              </a:rPr>
              <a:t>}</a:t>
            </a:r>
            <a:endParaRPr lang="en-US" sz="1050" b="1" dirty="0" smtClean="0">
              <a:latin typeface="Consolas" pitchFamily="49" charset="0"/>
            </a:endParaRP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void sub(float *x,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npoints</a:t>
            </a:r>
            <a:r>
              <a:rPr lang="en-US" sz="1050" b="1" dirty="0" smtClean="0">
                <a:latin typeface="Consolas" pitchFamily="49" charset="0"/>
              </a:rPr>
              <a:t>)</a:t>
            </a:r>
          </a:p>
          <a:p>
            <a:pPr marL="0" indent="0">
              <a:spcBef>
                <a:spcPts val="0"/>
              </a:spcBef>
              <a:buNone/>
              <a:tabLst>
                <a:tab pos="360000" algn="l"/>
                <a:tab pos="720000" algn="l"/>
                <a:tab pos="1080000" algn="l"/>
              </a:tabLst>
            </a:pPr>
            <a:r>
              <a:rPr lang="el-GR"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iam</a:t>
            </a:r>
            <a:r>
              <a:rPr lang="en-US" sz="1050" b="1" dirty="0" smtClean="0">
                <a:latin typeface="Consolas" pitchFamily="49" charset="0"/>
              </a:rPr>
              <a:t>, </a:t>
            </a:r>
            <a:r>
              <a:rPr lang="en-US" sz="1050" b="1" dirty="0" err="1" smtClean="0">
                <a:latin typeface="Consolas" pitchFamily="49" charset="0"/>
              </a:rPr>
              <a:t>nt</a:t>
            </a:r>
            <a:r>
              <a:rPr lang="en-US" sz="1050" b="1" dirty="0" smtClean="0">
                <a:latin typeface="Consolas" pitchFamily="49" charset="0"/>
              </a:rPr>
              <a:t>, </a:t>
            </a:r>
            <a:r>
              <a:rPr lang="en-US" sz="1050" b="1" dirty="0" err="1" smtClean="0">
                <a:latin typeface="Consolas" pitchFamily="49" charset="0"/>
              </a:rPr>
              <a:t>ipoints</a:t>
            </a:r>
            <a:r>
              <a:rPr lang="en-US" sz="1050" b="1" dirty="0" smtClean="0">
                <a:latin typeface="Consolas" pitchFamily="49" charset="0"/>
              </a:rPr>
              <a:t>, </a:t>
            </a:r>
            <a:r>
              <a:rPr lang="en-US" sz="1050" b="1" dirty="0" err="1" smtClean="0">
                <a:latin typeface="Consolas" pitchFamily="49" charset="0"/>
              </a:rPr>
              <a:t>istart</a:t>
            </a:r>
            <a:r>
              <a:rPr lang="en-US" sz="1050" b="1" dirty="0" smtClean="0">
                <a:latin typeface="Consolas" pitchFamily="49" charset="0"/>
              </a:rPr>
              <a: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parallel default(shared)</a:t>
            </a:r>
          </a:p>
          <a:p>
            <a:pPr marL="0" indent="0">
              <a:spcBef>
                <a:spcPts val="0"/>
              </a:spcBef>
              <a:buNone/>
              <a:tabLst>
                <a:tab pos="360000" algn="l"/>
                <a:tab pos="720000" algn="l"/>
                <a:tab pos="1080000" algn="l"/>
              </a:tabLst>
            </a:pPr>
            <a:r>
              <a:rPr lang="en-US" sz="1050" b="1" dirty="0" smtClean="0">
                <a:latin typeface="Consolas" pitchFamily="49" charset="0"/>
              </a:rPr>
              <a:t>                private(</a:t>
            </a:r>
            <a:r>
              <a:rPr lang="en-US" sz="1050" b="1" dirty="0" err="1" smtClean="0">
                <a:latin typeface="Consolas" pitchFamily="49" charset="0"/>
              </a:rPr>
              <a:t>iam,nt,ipoints,istart</a:t>
            </a:r>
            <a:r>
              <a:rPr lang="en-US"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l-GR"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iam</a:t>
            </a:r>
            <a:r>
              <a:rPr lang="en-US" sz="1050" b="1" dirty="0" smtClean="0">
                <a:latin typeface="Consolas" pitchFamily="49" charset="0"/>
              </a:rPr>
              <a:t> = </a:t>
            </a:r>
            <a:r>
              <a:rPr lang="en-US" sz="1050" b="1" dirty="0" err="1" smtClean="0">
                <a:latin typeface="Consolas" pitchFamily="49" charset="0"/>
              </a:rPr>
              <a:t>omp_get_thread_num</a:t>
            </a:r>
            <a:r>
              <a:rPr lang="en-US"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nt</a:t>
            </a:r>
            <a:r>
              <a:rPr lang="en-US" sz="1050" b="1" dirty="0" smtClean="0">
                <a:latin typeface="Consolas" pitchFamily="49" charset="0"/>
              </a:rPr>
              <a:t> = </a:t>
            </a:r>
            <a:r>
              <a:rPr lang="en-US" sz="1050" b="1" dirty="0" err="1" smtClean="0">
                <a:latin typeface="Consolas" pitchFamily="49" charset="0"/>
              </a:rPr>
              <a:t>omp_get_num_threads</a:t>
            </a:r>
            <a:r>
              <a:rPr lang="en-US" sz="1050" b="1" dirty="0" smtClean="0">
                <a:latin typeface="Consolas" pitchFamily="49" charset="0"/>
              </a:rPr>
              <a: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		/* size of partition */</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ipoints</a:t>
            </a:r>
            <a:r>
              <a:rPr lang="en-US" sz="1050" b="1" dirty="0" smtClean="0">
                <a:latin typeface="Consolas" pitchFamily="49" charset="0"/>
              </a:rPr>
              <a:t> = </a:t>
            </a:r>
            <a:r>
              <a:rPr lang="en-US" sz="1050" b="1" dirty="0" err="1" smtClean="0">
                <a:latin typeface="Consolas" pitchFamily="49" charset="0"/>
              </a:rPr>
              <a:t>npoints</a:t>
            </a:r>
            <a:r>
              <a:rPr lang="en-US" sz="1050" b="1" dirty="0" smtClean="0">
                <a:latin typeface="Consolas" pitchFamily="49" charset="0"/>
              </a:rPr>
              <a:t> / </a:t>
            </a:r>
            <a:r>
              <a:rPr lang="en-US" sz="1050" b="1" dirty="0" err="1" smtClean="0">
                <a:latin typeface="Consolas" pitchFamily="49" charset="0"/>
              </a:rPr>
              <a:t>nt</a:t>
            </a:r>
            <a:r>
              <a:rPr lang="en-US" sz="1050" b="1" dirty="0" smtClean="0">
                <a:latin typeface="Consolas" pitchFamily="49" charset="0"/>
              </a:rPr>
              <a: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		/* starting array index */</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istart</a:t>
            </a:r>
            <a:r>
              <a:rPr lang="en-US" sz="1050" b="1" dirty="0" smtClean="0">
                <a:latin typeface="Consolas" pitchFamily="49" charset="0"/>
              </a:rPr>
              <a:t> = </a:t>
            </a:r>
            <a:r>
              <a:rPr lang="en-US" sz="1050" b="1" dirty="0" err="1" smtClean="0">
                <a:latin typeface="Consolas" pitchFamily="49" charset="0"/>
              </a:rPr>
              <a:t>iam</a:t>
            </a:r>
            <a:r>
              <a:rPr lang="en-US" sz="1050" b="1" dirty="0" smtClean="0">
                <a:latin typeface="Consolas" pitchFamily="49" charset="0"/>
              </a:rPr>
              <a:t> * </a:t>
            </a:r>
            <a:r>
              <a:rPr lang="en-US" sz="1050" b="1" dirty="0" err="1" smtClean="0">
                <a:latin typeface="Consolas" pitchFamily="49" charset="0"/>
              </a:rPr>
              <a:t>ipoints</a:t>
            </a:r>
            <a:r>
              <a:rPr lang="en-US" sz="1050" b="1" dirty="0" smtClean="0">
                <a:latin typeface="Consolas" pitchFamily="49" charset="0"/>
              </a:rPr>
              <a: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		/* last thread may do more */</a:t>
            </a:r>
          </a:p>
          <a:p>
            <a:pPr marL="0" indent="0">
              <a:spcBef>
                <a:spcPts val="0"/>
              </a:spcBef>
              <a:buNone/>
              <a:tabLst>
                <a:tab pos="360000" algn="l"/>
                <a:tab pos="720000" algn="l"/>
                <a:tab pos="1080000" algn="l"/>
              </a:tabLst>
            </a:pPr>
            <a:r>
              <a:rPr lang="en-US" sz="1050" b="1" dirty="0" smtClean="0">
                <a:latin typeface="Consolas" pitchFamily="49" charset="0"/>
              </a:rPr>
              <a:t>		if (</a:t>
            </a:r>
            <a:r>
              <a:rPr lang="en-US" sz="1050" b="1" dirty="0" err="1" smtClean="0">
                <a:latin typeface="Consolas" pitchFamily="49" charset="0"/>
              </a:rPr>
              <a:t>iam</a:t>
            </a:r>
            <a:r>
              <a:rPr lang="en-US" sz="1050" b="1" dirty="0" smtClean="0">
                <a:latin typeface="Consolas" pitchFamily="49" charset="0"/>
              </a:rPr>
              <a:t> == nt-1)</a:t>
            </a: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ipoints</a:t>
            </a:r>
            <a:r>
              <a:rPr lang="en-US" sz="1050" b="1" dirty="0" smtClean="0">
                <a:latin typeface="Consolas" pitchFamily="49" charset="0"/>
              </a:rPr>
              <a:t> = </a:t>
            </a:r>
            <a:r>
              <a:rPr lang="en-US" sz="1050" b="1" dirty="0" err="1" smtClean="0">
                <a:latin typeface="Consolas" pitchFamily="49" charset="0"/>
              </a:rPr>
              <a:t>npoints</a:t>
            </a:r>
            <a:r>
              <a:rPr lang="en-US" sz="1050" b="1" dirty="0" smtClean="0">
                <a:latin typeface="Consolas" pitchFamily="49" charset="0"/>
              </a:rPr>
              <a:t> - </a:t>
            </a:r>
            <a:r>
              <a:rPr lang="en-US" sz="1050" b="1" dirty="0" err="1" smtClean="0">
                <a:latin typeface="Consolas" pitchFamily="49" charset="0"/>
              </a:rPr>
              <a:t>istart</a:t>
            </a:r>
            <a:r>
              <a:rPr lang="en-US" sz="1050" b="1" dirty="0" smtClean="0">
                <a:latin typeface="Consolas" pitchFamily="49" charset="0"/>
              </a:rPr>
              <a:t>;</a:t>
            </a:r>
          </a:p>
          <a:p>
            <a:pPr marL="0" indent="0">
              <a:spcBef>
                <a:spcPts val="0"/>
              </a:spcBef>
              <a:buNone/>
              <a:tabLst>
                <a:tab pos="360000" algn="l"/>
                <a:tab pos="720000" algn="l"/>
                <a:tab pos="1080000" algn="l"/>
              </a:tabLst>
            </a:pPr>
            <a:endParaRPr lang="en-US" sz="1050" b="1" dirty="0" smtClean="0">
              <a:latin typeface="Consolas" pitchFamily="49" charset="0"/>
            </a:endParaRPr>
          </a:p>
          <a:p>
            <a:pPr marL="0" indent="0">
              <a:spcBef>
                <a:spcPts val="0"/>
              </a:spcBef>
              <a:buNone/>
              <a:tabLst>
                <a:tab pos="360000" algn="l"/>
                <a:tab pos="720000" algn="l"/>
                <a:tab pos="1080000" algn="l"/>
              </a:tabLst>
            </a:pPr>
            <a:r>
              <a:rPr lang="en-US" sz="1050" b="1" dirty="0" smtClean="0">
                <a:latin typeface="Consolas" pitchFamily="49" charset="0"/>
              </a:rPr>
              <a:t>		</a:t>
            </a:r>
            <a:r>
              <a:rPr lang="en-US" sz="1050" b="1" dirty="0" err="1" smtClean="0">
                <a:latin typeface="Consolas" pitchFamily="49" charset="0"/>
              </a:rPr>
              <a:t>subdomain</a:t>
            </a:r>
            <a:r>
              <a:rPr lang="en-US" sz="1050" b="1" dirty="0" smtClean="0">
                <a:latin typeface="Consolas" pitchFamily="49" charset="0"/>
              </a:rPr>
              <a:t>(x, </a:t>
            </a:r>
            <a:r>
              <a:rPr lang="en-US" sz="1050" b="1" dirty="0" err="1" smtClean="0">
                <a:latin typeface="Consolas" pitchFamily="49" charset="0"/>
              </a:rPr>
              <a:t>istart</a:t>
            </a:r>
            <a:r>
              <a:rPr lang="en-US" sz="1050" b="1" dirty="0" smtClean="0">
                <a:latin typeface="Consolas" pitchFamily="49" charset="0"/>
              </a:rPr>
              <a:t>, </a:t>
            </a:r>
            <a:r>
              <a:rPr lang="en-US" sz="1050" b="1" dirty="0" err="1" smtClean="0">
                <a:latin typeface="Consolas" pitchFamily="49" charset="0"/>
              </a:rPr>
              <a:t>ipoints</a:t>
            </a:r>
            <a:r>
              <a:rPr lang="en-US" sz="1050" b="1" dirty="0" smtClean="0">
                <a:latin typeface="Consolas" pitchFamily="49" charset="0"/>
              </a:rPr>
              <a:t>);</a:t>
            </a:r>
          </a:p>
          <a:p>
            <a:pPr marL="0" indent="0">
              <a:spcBef>
                <a:spcPts val="0"/>
              </a:spcBef>
              <a:buNone/>
              <a:tabLst>
                <a:tab pos="360000" algn="l"/>
                <a:tab pos="720000" algn="l"/>
                <a:tab pos="1080000" algn="l"/>
              </a:tabLst>
            </a:pPr>
            <a:r>
              <a:rPr lang="en-US" sz="1050" b="1" dirty="0" smtClean="0">
                <a:latin typeface="Consolas" pitchFamily="49" charset="0"/>
              </a:rPr>
              <a:t>	</a:t>
            </a:r>
            <a:r>
              <a:rPr lang="el-GR" sz="1050" b="1" dirty="0" smtClean="0">
                <a:latin typeface="Consolas" pitchFamily="49" charset="0"/>
              </a:rPr>
              <a:t>}</a:t>
            </a:r>
          </a:p>
          <a:p>
            <a:pPr marL="0" indent="0">
              <a:spcBef>
                <a:spcPts val="0"/>
              </a:spcBef>
              <a:buNone/>
              <a:tabLst>
                <a:tab pos="360000" algn="l"/>
                <a:tab pos="720000" algn="l"/>
                <a:tab pos="1080000" algn="l"/>
              </a:tabLst>
            </a:pPr>
            <a:r>
              <a:rPr lang="el-GR" sz="1050" b="1" dirty="0" smtClean="0">
                <a:latin typeface="Consolas" pitchFamily="49" charset="0"/>
              </a:rPr>
              <a:t>}</a:t>
            </a:r>
          </a:p>
        </p:txBody>
      </p:sp>
      <p:sp>
        <p:nvSpPr>
          <p:cNvPr id="4" name="Content Placeholder 2"/>
          <p:cNvSpPr txBox="1">
            <a:spLocks/>
          </p:cNvSpPr>
          <p:nvPr/>
        </p:nvSpPr>
        <p:spPr>
          <a:xfrm>
            <a:off x="4714876" y="1571612"/>
            <a:ext cx="3857652" cy="1785950"/>
          </a:xfrm>
          <a:prstGeom prst="rect">
            <a:avLst/>
          </a:prstGeom>
          <a:ln w="19050">
            <a:solidFill>
              <a:schemeClr val="tx1"/>
            </a:solidFill>
          </a:ln>
        </p:spPr>
        <p:txBody>
          <a:bodyPr vert="horz">
            <a:normAutofit/>
          </a:bodyPr>
          <a:lstStyle/>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n-US" sz="1050" b="1" i="0" u="none" strike="noStrike" kern="1200" cap="none" spc="0" normalizeH="0" baseline="0" noProof="0" dirty="0" err="1" smtClean="0">
                <a:ln>
                  <a:noFill/>
                </a:ln>
                <a:solidFill>
                  <a:schemeClr val="tx1"/>
                </a:solidFill>
                <a:effectLst/>
                <a:uLnTx/>
                <a:uFillTx/>
                <a:latin typeface="Consolas" pitchFamily="49" charset="0"/>
                <a:ea typeface="+mn-ea"/>
                <a:cs typeface="+mn-cs"/>
              </a:rPr>
              <a:t>int</a:t>
            </a:r>
            <a:r>
              <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rPr>
              <a:t> main()</a:t>
            </a: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l-GR" sz="1050" b="1" i="0" u="none" strike="noStrike" kern="1200" cap="none" spc="0" normalizeH="0" baseline="0" noProof="0" dirty="0" smtClean="0">
                <a:ln>
                  <a:noFill/>
                </a:ln>
                <a:solidFill>
                  <a:schemeClr val="tx1"/>
                </a:solidFill>
                <a:effectLst/>
                <a:uLnTx/>
                <a:uFillTx/>
                <a:latin typeface="Consolas" pitchFamily="49" charset="0"/>
                <a:ea typeface="+mn-ea"/>
                <a:cs typeface="+mn-cs"/>
              </a:rPr>
              <a:t>{</a:t>
            </a: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rPr>
              <a:t>	float	array[10000];</a:t>
            </a: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endPar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endParaRP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rPr>
              <a:t>	sub(array, 10000);</a:t>
            </a: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endPar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endParaRP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n-US" sz="1050" b="1" i="0" u="none" strike="noStrike" kern="1200" cap="none" spc="0" normalizeH="0" baseline="0" noProof="0" dirty="0" smtClean="0">
                <a:ln>
                  <a:noFill/>
                </a:ln>
                <a:solidFill>
                  <a:schemeClr val="tx1"/>
                </a:solidFill>
                <a:effectLst/>
                <a:uLnTx/>
                <a:uFillTx/>
                <a:latin typeface="Consolas" pitchFamily="49" charset="0"/>
                <a:ea typeface="+mn-ea"/>
                <a:cs typeface="+mn-cs"/>
              </a:rPr>
              <a:t>	return 0;</a:t>
            </a:r>
          </a:p>
          <a:p>
            <a:pPr marR="0" lvl="0" algn="l" defTabSz="914400" rtl="0" eaLnBrk="1" fontAlgn="auto" latinLnBrk="0" hangingPunct="1">
              <a:lnSpc>
                <a:spcPct val="120000"/>
              </a:lnSpc>
              <a:spcAft>
                <a:spcPts val="0"/>
              </a:spcAft>
              <a:buClr>
                <a:schemeClr val="accent2"/>
              </a:buClr>
              <a:buSzPct val="60000"/>
              <a:buFont typeface="Wingdings"/>
              <a:buNone/>
              <a:tabLst>
                <a:tab pos="360000" algn="l"/>
                <a:tab pos="720000" algn="l"/>
                <a:tab pos="1080000" algn="l"/>
              </a:tabLst>
              <a:defRPr/>
            </a:pPr>
            <a:r>
              <a:rPr kumimoji="0" lang="el-GR" sz="1050" b="1" i="0" u="none" strike="noStrike" kern="1200" cap="none" spc="0" normalizeH="0" baseline="0" noProof="0" dirty="0" smtClean="0">
                <a:ln>
                  <a:noFill/>
                </a:ln>
                <a:solidFill>
                  <a:schemeClr val="tx1"/>
                </a:solidFill>
                <a:effectLst/>
                <a:uLnTx/>
                <a:uFillTx/>
                <a:latin typeface="Consolas" pitchFamily="49" charset="0"/>
                <a:ea typeface="+mn-ea"/>
                <a:cs typeface="+mn-cs"/>
              </a:rPr>
              <a:t>}</a:t>
            </a:r>
            <a:endParaRPr kumimoji="0" lang="el-GR" sz="1050" b="0" i="0" u="none" strike="noStrike" kern="1200" cap="none" spc="0" normalizeH="0" baseline="0" noProof="0" dirty="0">
              <a:ln>
                <a:noFill/>
              </a:ln>
              <a:solidFill>
                <a:schemeClr val="tx1"/>
              </a:solidFill>
              <a:effectLst/>
              <a:uLnTx/>
              <a:uFillTx/>
              <a:latin typeface="Consolas" pitchFamily="49"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Νήματα για την έκφραση παραλληλισμού</a:t>
            </a:r>
            <a:endParaRPr lang="el-GR" dirty="0"/>
          </a:p>
        </p:txBody>
      </p:sp>
      <p:sp>
        <p:nvSpPr>
          <p:cNvPr id="3" name="Content Placeholder 2"/>
          <p:cNvSpPr>
            <a:spLocks noGrp="1"/>
          </p:cNvSpPr>
          <p:nvPr>
            <p:ph sz="quarter" idx="1"/>
          </p:nvPr>
        </p:nvSpPr>
        <p:spPr/>
        <p:txBody>
          <a:bodyPr>
            <a:normAutofit lnSpcReduction="10000"/>
          </a:bodyPr>
          <a:lstStyle/>
          <a:p>
            <a:r>
              <a:rPr lang="el-GR" dirty="0" smtClean="0">
                <a:latin typeface="Calibri" pitchFamily="34" charset="0"/>
              </a:rPr>
              <a:t>Ακολουθείται μια συγκεκριμένη διαδικασία από τον προγραμματιστή</a:t>
            </a:r>
          </a:p>
          <a:p>
            <a:pPr lvl="1"/>
            <a:r>
              <a:rPr lang="el-GR" dirty="0" smtClean="0">
                <a:latin typeface="Calibri" pitchFamily="34" charset="0"/>
              </a:rPr>
              <a:t>Εντοπισμός κώδικα που μπορεί να εκτελεστεί παράλληλα</a:t>
            </a:r>
          </a:p>
          <a:p>
            <a:pPr lvl="1"/>
            <a:r>
              <a:rPr lang="el-GR" dirty="0" smtClean="0">
                <a:latin typeface="Calibri" pitchFamily="34" charset="0"/>
              </a:rPr>
              <a:t>Τοποθέτηση του κώδικα σε ξεχωριστή συνάρτηση</a:t>
            </a:r>
          </a:p>
          <a:p>
            <a:pPr lvl="1"/>
            <a:r>
              <a:rPr lang="el-GR" dirty="0" smtClean="0">
                <a:latin typeface="Calibri" pitchFamily="34" charset="0"/>
              </a:rPr>
              <a:t>Πέρασμα (συνήθως) μιας παραμέτρου</a:t>
            </a:r>
          </a:p>
          <a:p>
            <a:pPr lvl="2"/>
            <a:r>
              <a:rPr lang="el-GR" dirty="0" smtClean="0">
                <a:latin typeface="Calibri" pitchFamily="34" charset="0"/>
              </a:rPr>
              <a:t>Ένας αριθμός </a:t>
            </a:r>
            <a:r>
              <a:rPr lang="en-US" dirty="0" smtClean="0">
                <a:latin typeface="Calibri" pitchFamily="34" charset="0"/>
              </a:rPr>
              <a:t>(ID)</a:t>
            </a:r>
          </a:p>
          <a:p>
            <a:pPr lvl="1"/>
            <a:r>
              <a:rPr lang="el-GR" dirty="0" smtClean="0">
                <a:latin typeface="Calibri" pitchFamily="34" charset="0"/>
              </a:rPr>
              <a:t>Καταμερισμός εργασίας βάσει της παραμέτρου</a:t>
            </a:r>
          </a:p>
          <a:p>
            <a:pPr lvl="2"/>
            <a:r>
              <a:rPr lang="el-GR" dirty="0" smtClean="0">
                <a:latin typeface="Calibri" pitchFamily="34" charset="0"/>
              </a:rPr>
              <a:t>Κάθε νήμα υπολογίζει μόνο του το τμήμα της εργασίας που θα εκτελέσει</a:t>
            </a:r>
          </a:p>
          <a:p>
            <a:pPr lvl="2"/>
            <a:r>
              <a:rPr lang="el-GR" dirty="0" smtClean="0">
                <a:latin typeface="Calibri" pitchFamily="34" charset="0"/>
              </a:rPr>
              <a:t>Ο τρόπος υπολογισμού είναι επαναλαμβανόμενος μεταξύ διάφορων προβλημάτων</a:t>
            </a:r>
          </a:p>
          <a:p>
            <a:pPr lvl="1"/>
            <a:r>
              <a:rPr lang="el-GR" dirty="0" smtClean="0">
                <a:latin typeface="Calibri" pitchFamily="34" charset="0"/>
              </a:rPr>
              <a:t>Προσθήκη συγχρονισμού</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normAutofit lnSpcReduction="10000"/>
          </a:bodyPr>
          <a:lstStyle/>
          <a:p>
            <a:r>
              <a:rPr lang="en-US" dirty="0" smtClean="0"/>
              <a:t>“if ( </a:t>
            </a:r>
            <a:r>
              <a:rPr lang="en-US" i="1" dirty="0" smtClean="0"/>
              <a:t>scalar-expression</a:t>
            </a:r>
            <a:r>
              <a:rPr lang="en-US" dirty="0" smtClean="0"/>
              <a:t> )”</a:t>
            </a:r>
          </a:p>
          <a:p>
            <a:pPr lvl="1"/>
            <a:r>
              <a:rPr lang="el-GR" dirty="0" smtClean="0"/>
              <a:t>Αν η έκφραση είναι </a:t>
            </a:r>
            <a:r>
              <a:rPr lang="en-US" dirty="0" smtClean="0"/>
              <a:t>“true”</a:t>
            </a:r>
            <a:r>
              <a:rPr lang="el-GR" dirty="0" smtClean="0"/>
              <a:t>, τότε θα δημιουργηθεί παραλληλισμός</a:t>
            </a:r>
          </a:p>
          <a:p>
            <a:pPr lvl="1"/>
            <a:r>
              <a:rPr lang="el-GR" dirty="0" smtClean="0"/>
              <a:t>Αν η έκφραση είναι </a:t>
            </a:r>
            <a:r>
              <a:rPr lang="en-US" dirty="0" smtClean="0"/>
              <a:t>“false”</a:t>
            </a:r>
            <a:r>
              <a:rPr lang="el-GR" dirty="0" smtClean="0"/>
              <a:t>, τότε το </a:t>
            </a:r>
            <a:r>
              <a:rPr lang="en-US" dirty="0" smtClean="0"/>
              <a:t>“</a:t>
            </a:r>
            <a:r>
              <a:rPr lang="en-US" i="1" dirty="0" smtClean="0"/>
              <a:t>structured-block</a:t>
            </a:r>
            <a:r>
              <a:rPr lang="en-US" dirty="0" smtClean="0"/>
              <a:t>” </a:t>
            </a:r>
            <a:r>
              <a:rPr lang="el-GR" dirty="0" smtClean="0"/>
              <a:t>θα εκτελεστεί από ένα μόνο νήμα</a:t>
            </a:r>
          </a:p>
          <a:p>
            <a:r>
              <a:rPr lang="en-US" dirty="0" smtClean="0"/>
              <a:t>“</a:t>
            </a:r>
            <a:r>
              <a:rPr lang="en-US" dirty="0" err="1" smtClean="0"/>
              <a:t>num_threads</a:t>
            </a:r>
            <a:r>
              <a:rPr lang="en-US" dirty="0" smtClean="0"/>
              <a:t> ( </a:t>
            </a:r>
            <a:r>
              <a:rPr lang="en-US" i="1" dirty="0" smtClean="0"/>
              <a:t>integer-expression</a:t>
            </a:r>
            <a:r>
              <a:rPr lang="en-US" dirty="0" smtClean="0"/>
              <a:t> )”</a:t>
            </a:r>
          </a:p>
          <a:p>
            <a:pPr lvl="1"/>
            <a:r>
              <a:rPr lang="el-GR" dirty="0" smtClean="0"/>
              <a:t>Καθορίζει πόσα νήματα θα δημιουργηθούν για την εκτέλεση της συγκεκριμένης παράλληλης περιοχής</a:t>
            </a:r>
          </a:p>
          <a:p>
            <a:pPr lvl="1"/>
            <a:r>
              <a:rPr lang="el-GR" dirty="0" smtClean="0"/>
              <a:t>Ο τελικός καθορισμός του πλήθους των νημάτων είναι αρκετά περίπλοκος</a:t>
            </a:r>
          </a:p>
          <a:p>
            <a:pPr lvl="2"/>
            <a:r>
              <a:rPr lang="el-GR" dirty="0" smtClean="0"/>
              <a:t>Εξαρτάται και από άλλες παραμέτρους</a:t>
            </a:r>
          </a:p>
          <a:p>
            <a:pPr lvl="2"/>
            <a:r>
              <a:rPr lang="en-US" dirty="0" err="1" smtClean="0"/>
              <a:t>OpenMP</a:t>
            </a:r>
            <a:r>
              <a:rPr lang="en-US" dirty="0" smtClean="0"/>
              <a:t> </a:t>
            </a:r>
            <a:r>
              <a:rPr lang="el-GR" dirty="0" smtClean="0"/>
              <a:t>3.</a:t>
            </a:r>
            <a:r>
              <a:rPr lang="en-US" dirty="0" smtClean="0"/>
              <a:t>1</a:t>
            </a:r>
            <a:r>
              <a:rPr lang="el-GR" dirty="0" smtClean="0"/>
              <a:t> </a:t>
            </a:r>
            <a:r>
              <a:rPr lang="en-US" dirty="0" smtClean="0"/>
              <a:t>Specification Document</a:t>
            </a:r>
            <a:r>
              <a:rPr lang="el-GR" dirty="0" smtClean="0"/>
              <a:t>, Σελίδα 3</a:t>
            </a:r>
            <a:r>
              <a:rPr lang="en-US" dirty="0" smtClean="0"/>
              <a:t>6</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n-US" dirty="0" smtClean="0"/>
              <a:t>“default( shared | none )”</a:t>
            </a:r>
          </a:p>
          <a:p>
            <a:pPr lvl="1"/>
            <a:r>
              <a:rPr lang="en-US" dirty="0" smtClean="0"/>
              <a:t>“shared”: </a:t>
            </a:r>
            <a:r>
              <a:rPr lang="el-GR" dirty="0" smtClean="0"/>
              <a:t>Όλες οι μεταβλητές στο </a:t>
            </a:r>
            <a:r>
              <a:rPr lang="en-US" dirty="0" smtClean="0"/>
              <a:t>“</a:t>
            </a:r>
            <a:r>
              <a:rPr lang="en-US" i="1" dirty="0" smtClean="0"/>
              <a:t>structured-block</a:t>
            </a:r>
            <a:r>
              <a:rPr lang="en-US" dirty="0" smtClean="0"/>
              <a:t>”</a:t>
            </a:r>
            <a:r>
              <a:rPr lang="el-GR" dirty="0" smtClean="0"/>
              <a:t> για τις οποίες δεν έχει καθοριστεί ρητά η εμβέλειά τους γίνονται διαμοιραζόμενες μεταξύ νημάτων</a:t>
            </a:r>
          </a:p>
          <a:p>
            <a:pPr lvl="1"/>
            <a:r>
              <a:rPr lang="en-US" dirty="0" smtClean="0"/>
              <a:t>“none”: </a:t>
            </a:r>
            <a:r>
              <a:rPr lang="el-GR" dirty="0" smtClean="0"/>
              <a:t>Για κάθε μεταβλητή που δεν έχει προκαθορισμένη εμβέλεια πρέπει να οριστεί ρητά η εμβέλειά τους</a:t>
            </a:r>
          </a:p>
          <a:p>
            <a:pPr lvl="2"/>
            <a:r>
              <a:rPr lang="el-GR" dirty="0" smtClean="0"/>
              <a:t>Διαμοιραζόμενη μεταξύ νημάτων ή τοπική σε κάθε νήμα</a:t>
            </a:r>
            <a:endParaRPr lang="en-US" dirty="0" smtClean="0"/>
          </a:p>
          <a:p>
            <a:r>
              <a:rPr lang="en-US" dirty="0" smtClean="0"/>
              <a:t>“shared( </a:t>
            </a:r>
            <a:r>
              <a:rPr lang="en-US" i="1" dirty="0" smtClean="0"/>
              <a:t>list</a:t>
            </a:r>
            <a:r>
              <a:rPr lang="en-US" dirty="0" smtClean="0"/>
              <a:t> )”</a:t>
            </a:r>
          </a:p>
          <a:p>
            <a:pPr lvl="1"/>
            <a:r>
              <a:rPr lang="el-GR" dirty="0" smtClean="0"/>
              <a:t>Όλες οι μεταβλητές που αναφέρονται στην λίστα </a:t>
            </a:r>
            <a:r>
              <a:rPr lang="en-US" dirty="0" smtClean="0"/>
              <a:t>“list” </a:t>
            </a:r>
            <a:r>
              <a:rPr lang="el-GR" dirty="0" smtClean="0"/>
              <a:t>γίνονται διαμοιραζόμενες μεταξύ νημάτων</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n-US" dirty="0" smtClean="0"/>
              <a:t>“private( </a:t>
            </a:r>
            <a:r>
              <a:rPr lang="en-US" i="1" dirty="0" smtClean="0"/>
              <a:t>list</a:t>
            </a:r>
            <a:r>
              <a:rPr lang="en-US" dirty="0" smtClean="0"/>
              <a:t> )”</a:t>
            </a:r>
          </a:p>
          <a:p>
            <a:pPr lvl="1"/>
            <a:r>
              <a:rPr lang="el-GR" dirty="0" smtClean="0"/>
              <a:t>Όλες οι μεταβλητές που αναφέρονται στην λίστα </a:t>
            </a:r>
            <a:r>
              <a:rPr lang="en-US" dirty="0" smtClean="0"/>
              <a:t>“list”</a:t>
            </a:r>
            <a:r>
              <a:rPr lang="el-GR" dirty="0" smtClean="0"/>
              <a:t> γίνονται τοπικές για κάθε νήμα</a:t>
            </a:r>
          </a:p>
          <a:p>
            <a:r>
              <a:rPr lang="en-US" dirty="0" smtClean="0"/>
              <a:t>“</a:t>
            </a:r>
            <a:r>
              <a:rPr lang="en-US" dirty="0" err="1" smtClean="0"/>
              <a:t>firstprivate</a:t>
            </a:r>
            <a:r>
              <a:rPr lang="en-US" dirty="0" smtClean="0"/>
              <a:t>( </a:t>
            </a:r>
            <a:r>
              <a:rPr lang="en-US" i="1" dirty="0" smtClean="0"/>
              <a:t>list</a:t>
            </a:r>
            <a:r>
              <a:rPr lang="en-US" dirty="0" smtClean="0"/>
              <a:t> )”</a:t>
            </a:r>
          </a:p>
          <a:p>
            <a:pPr lvl="1"/>
            <a:r>
              <a:rPr lang="el-GR" dirty="0" smtClean="0"/>
              <a:t>Όλες οι μεταβλητές που αναφέρονται στην λίστα </a:t>
            </a:r>
            <a:r>
              <a:rPr lang="en-US" dirty="0" smtClean="0"/>
              <a:t>“list”</a:t>
            </a:r>
            <a:r>
              <a:rPr lang="el-GR" dirty="0" smtClean="0"/>
              <a:t> γίνονται τοπικές για κάθε νήμα</a:t>
            </a:r>
            <a:endParaRPr lang="en-US" dirty="0" smtClean="0"/>
          </a:p>
          <a:p>
            <a:pPr lvl="1"/>
            <a:r>
              <a:rPr lang="el-GR" dirty="0" smtClean="0"/>
              <a:t>Όλα τα τοπικά αντίγραφα αρχικοποιούνται με την τιμή που έχει η αντίστοιχη μεταβλητή ακριβώς πριν την έναρξη της παράλληλης περιοχής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n-US" dirty="0" smtClean="0"/>
              <a:t>“reduction( </a:t>
            </a:r>
            <a:r>
              <a:rPr lang="en-US" i="1" dirty="0" smtClean="0"/>
              <a:t>operator : list</a:t>
            </a:r>
            <a:r>
              <a:rPr lang="en-US" dirty="0" smtClean="0"/>
              <a:t> )”</a:t>
            </a:r>
          </a:p>
          <a:p>
            <a:pPr lvl="1"/>
            <a:r>
              <a:rPr lang="el-GR" dirty="0" smtClean="0"/>
              <a:t>Όλες οι μεταβλητές που αναφέρονται στην λίστα </a:t>
            </a:r>
            <a:r>
              <a:rPr lang="en-US" dirty="0" smtClean="0"/>
              <a:t>“list”</a:t>
            </a:r>
            <a:r>
              <a:rPr lang="el-GR" dirty="0" smtClean="0"/>
              <a:t> γίνονται τοπικές για κάθε νήμα</a:t>
            </a:r>
            <a:endParaRPr lang="en-US" dirty="0" smtClean="0"/>
          </a:p>
          <a:p>
            <a:pPr lvl="1"/>
            <a:r>
              <a:rPr lang="el-GR" dirty="0" smtClean="0"/>
              <a:t>Όλα τα τοπικά αντίγραφα αρχικοποιούνται με μια κατάλληλη τιμή</a:t>
            </a:r>
          </a:p>
          <a:p>
            <a:pPr lvl="1"/>
            <a:r>
              <a:rPr lang="el-GR" dirty="0" smtClean="0"/>
              <a:t>Στο τέλος της παράλληλης περιοχής κάθε μια από τις αρχικές μεταβλητές ενημερώνεται βάσει όλων των τοπικών μεταβλητών και του αντίστοιχου τελεστή</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Τελεστές για το </a:t>
            </a:r>
            <a:r>
              <a:rPr lang="en-US" dirty="0" smtClean="0"/>
              <a:t>“reduction” clause</a:t>
            </a:r>
            <a:endParaRPr lang="el-GR" dirty="0"/>
          </a:p>
        </p:txBody>
      </p:sp>
      <p:graphicFrame>
        <p:nvGraphicFramePr>
          <p:cNvPr id="4" name="Table 3"/>
          <p:cNvGraphicFramePr>
            <a:graphicFrameLocks noGrp="1"/>
          </p:cNvGraphicFramePr>
          <p:nvPr/>
        </p:nvGraphicFramePr>
        <p:xfrm>
          <a:off x="1500166" y="2214554"/>
          <a:ext cx="6096000" cy="333756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l-GR" dirty="0" smtClean="0"/>
                        <a:t>Τελεστής</a:t>
                      </a:r>
                      <a:endParaRPr lang="el-GR" dirty="0"/>
                    </a:p>
                  </a:txBody>
                  <a:tcPr/>
                </a:tc>
                <a:tc>
                  <a:txBody>
                    <a:bodyPr/>
                    <a:lstStyle/>
                    <a:p>
                      <a:pPr algn="ctr"/>
                      <a:r>
                        <a:rPr lang="el-GR" dirty="0" smtClean="0"/>
                        <a:t>Αρχική τιμή</a:t>
                      </a:r>
                      <a:endParaRPr lang="el-GR" dirty="0"/>
                    </a:p>
                  </a:txBody>
                  <a:tcPr/>
                </a:tc>
                <a:extLst>
                  <a:ext uri="{0D108BD9-81ED-4DB2-BD59-A6C34878D82A}">
                    <a16:rowId xmlns:a16="http://schemas.microsoft.com/office/drawing/2014/main" val="10000"/>
                  </a:ext>
                </a:extLst>
              </a:tr>
              <a:tr h="370840">
                <a:tc>
                  <a:txBody>
                    <a:bodyPr/>
                    <a:lstStyle/>
                    <a:p>
                      <a:pPr algn="ctr"/>
                      <a:r>
                        <a:rPr lang="el-GR" dirty="0" smtClean="0"/>
                        <a:t>+</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1"/>
                  </a:ext>
                </a:extLst>
              </a:tr>
              <a:tr h="370840">
                <a:tc>
                  <a:txBody>
                    <a:bodyPr/>
                    <a:lstStyle/>
                    <a:p>
                      <a:pPr algn="ctr"/>
                      <a:r>
                        <a:rPr lang="el-GR" dirty="0" smtClean="0"/>
                        <a:t>*</a:t>
                      </a:r>
                      <a:endParaRPr lang="el-GR" dirty="0"/>
                    </a:p>
                  </a:txBody>
                  <a:tcPr/>
                </a:tc>
                <a:tc>
                  <a:txBody>
                    <a:bodyPr/>
                    <a:lstStyle/>
                    <a:p>
                      <a:pPr algn="ctr"/>
                      <a:r>
                        <a:rPr lang="el-GR" dirty="0" smtClean="0"/>
                        <a:t>1</a:t>
                      </a:r>
                      <a:endParaRPr lang="el-GR" dirty="0"/>
                    </a:p>
                  </a:txBody>
                  <a:tcPr/>
                </a:tc>
                <a:extLst>
                  <a:ext uri="{0D108BD9-81ED-4DB2-BD59-A6C34878D82A}">
                    <a16:rowId xmlns:a16="http://schemas.microsoft.com/office/drawing/2014/main" val="10002"/>
                  </a:ext>
                </a:extLst>
              </a:tr>
              <a:tr h="370840">
                <a:tc>
                  <a:txBody>
                    <a:bodyPr/>
                    <a:lstStyle/>
                    <a:p>
                      <a:pPr algn="ctr"/>
                      <a:r>
                        <a:rPr lang="el-GR" dirty="0" smtClean="0"/>
                        <a:t>-</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3"/>
                  </a:ext>
                </a:extLst>
              </a:tr>
              <a:tr h="370840">
                <a:tc>
                  <a:txBody>
                    <a:bodyPr/>
                    <a:lstStyle/>
                    <a:p>
                      <a:pPr algn="ctr"/>
                      <a:r>
                        <a:rPr lang="el-GR" dirty="0" smtClean="0"/>
                        <a:t>&amp;</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4"/>
                  </a:ext>
                </a:extLst>
              </a:tr>
              <a:tr h="370840">
                <a:tc>
                  <a:txBody>
                    <a:bodyPr/>
                    <a:lstStyle/>
                    <a:p>
                      <a:pPr algn="ctr"/>
                      <a:r>
                        <a:rPr lang="el-GR" dirty="0" smtClean="0"/>
                        <a:t>|</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5"/>
                  </a:ext>
                </a:extLst>
              </a:tr>
              <a:tr h="370840">
                <a:tc>
                  <a:txBody>
                    <a:bodyPr/>
                    <a:lstStyle/>
                    <a:p>
                      <a:pPr algn="ctr"/>
                      <a:r>
                        <a:rPr lang="el-GR" dirty="0" smtClean="0"/>
                        <a:t>^</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6"/>
                  </a:ext>
                </a:extLst>
              </a:tr>
              <a:tr h="370840">
                <a:tc>
                  <a:txBody>
                    <a:bodyPr/>
                    <a:lstStyle/>
                    <a:p>
                      <a:pPr algn="ctr"/>
                      <a:r>
                        <a:rPr lang="el-GR" dirty="0" smtClean="0"/>
                        <a:t>&amp;&amp;</a:t>
                      </a:r>
                      <a:endParaRPr lang="el-GR" dirty="0"/>
                    </a:p>
                  </a:txBody>
                  <a:tcPr/>
                </a:tc>
                <a:tc>
                  <a:txBody>
                    <a:bodyPr/>
                    <a:lstStyle/>
                    <a:p>
                      <a:pPr algn="ctr"/>
                      <a:r>
                        <a:rPr lang="el-GR" dirty="0" smtClean="0"/>
                        <a:t>1</a:t>
                      </a:r>
                      <a:endParaRPr lang="el-GR" dirty="0"/>
                    </a:p>
                  </a:txBody>
                  <a:tcPr/>
                </a:tc>
                <a:extLst>
                  <a:ext uri="{0D108BD9-81ED-4DB2-BD59-A6C34878D82A}">
                    <a16:rowId xmlns:a16="http://schemas.microsoft.com/office/drawing/2014/main" val="10007"/>
                  </a:ext>
                </a:extLst>
              </a:tr>
              <a:tr h="370840">
                <a:tc>
                  <a:txBody>
                    <a:bodyPr/>
                    <a:lstStyle/>
                    <a:p>
                      <a:pPr algn="ctr"/>
                      <a:r>
                        <a:rPr lang="el-GR" dirty="0" smtClean="0"/>
                        <a:t>||</a:t>
                      </a:r>
                      <a:endParaRPr lang="el-GR" dirty="0"/>
                    </a:p>
                  </a:txBody>
                  <a:tcPr/>
                </a:tc>
                <a:tc>
                  <a:txBody>
                    <a:bodyPr/>
                    <a:lstStyle/>
                    <a:p>
                      <a:pPr algn="ctr"/>
                      <a:r>
                        <a:rPr lang="el-GR" dirty="0" smtClean="0"/>
                        <a:t>0</a:t>
                      </a:r>
                      <a:endParaRPr lang="el-GR" dirty="0"/>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Δομές διαμοίρασης εργασίας</a:t>
            </a:r>
            <a:endParaRPr lang="el-GR" dirty="0"/>
          </a:p>
        </p:txBody>
      </p:sp>
      <p:sp>
        <p:nvSpPr>
          <p:cNvPr id="3" name="Content Placeholder 2"/>
          <p:cNvSpPr>
            <a:spLocks noGrp="1"/>
          </p:cNvSpPr>
          <p:nvPr>
            <p:ph sz="quarter" idx="1"/>
          </p:nvPr>
        </p:nvSpPr>
        <p:spPr/>
        <p:txBody>
          <a:bodyPr>
            <a:normAutofit/>
          </a:bodyPr>
          <a:lstStyle/>
          <a:p>
            <a:r>
              <a:rPr lang="el-GR" dirty="0" smtClean="0"/>
              <a:t>Η δομή </a:t>
            </a:r>
            <a:r>
              <a:rPr lang="en-US" dirty="0" smtClean="0"/>
              <a:t>“parallel” </a:t>
            </a:r>
            <a:r>
              <a:rPr lang="el-GR" dirty="0" smtClean="0"/>
              <a:t>αναθέτει σε όλα τα νήματα την εκτέλεση της ίδιας εργασίας</a:t>
            </a:r>
          </a:p>
          <a:p>
            <a:r>
              <a:rPr lang="el-GR" dirty="0" smtClean="0"/>
              <a:t>Πολλές φορές χρειάζεται να διαμοιράσουμε μια εργασία μεταξύ πολλών νημάτων</a:t>
            </a:r>
          </a:p>
          <a:p>
            <a:pPr lvl="1"/>
            <a:r>
              <a:rPr lang="el-GR" dirty="0" smtClean="0"/>
              <a:t>Διαμοιρασμός επαναλήψεων ενός </a:t>
            </a:r>
            <a:r>
              <a:rPr lang="en-US" dirty="0" smtClean="0"/>
              <a:t>loop</a:t>
            </a:r>
            <a:endParaRPr lang="el-GR" dirty="0" smtClean="0"/>
          </a:p>
          <a:p>
            <a:pPr lvl="1"/>
            <a:r>
              <a:rPr lang="el-GR" dirty="0" smtClean="0"/>
              <a:t>Παράλληλη εκτέλεση διαφορετικών τμημάτων κώδικα</a:t>
            </a:r>
          </a:p>
          <a:p>
            <a:r>
              <a:rPr lang="el-GR" dirty="0" smtClean="0"/>
              <a:t>Διαθέσιμες δομές σε </a:t>
            </a:r>
            <a:r>
              <a:rPr lang="en-US" dirty="0" err="1" smtClean="0"/>
              <a:t>OpenMP</a:t>
            </a:r>
            <a:endParaRPr lang="en-US" dirty="0" smtClean="0"/>
          </a:p>
          <a:p>
            <a:pPr lvl="1"/>
            <a:r>
              <a:rPr lang="el-GR" dirty="0" smtClean="0"/>
              <a:t>Δομή διαμοιρασμού εργασίας για </a:t>
            </a:r>
            <a:r>
              <a:rPr lang="en-US" dirty="0" smtClean="0"/>
              <a:t>loop</a:t>
            </a:r>
          </a:p>
          <a:p>
            <a:pPr lvl="1"/>
            <a:r>
              <a:rPr lang="en-US" dirty="0" smtClean="0"/>
              <a:t>“sections”</a:t>
            </a:r>
          </a:p>
          <a:p>
            <a:pPr lvl="1"/>
            <a:r>
              <a:rPr lang="en-US" dirty="0" smtClean="0"/>
              <a:t>“</a:t>
            </a:r>
            <a:r>
              <a:rPr lang="en-US" smtClean="0"/>
              <a:t>single”</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διαμοιρασμού εργασίας για </a:t>
            </a:r>
            <a:r>
              <a:rPr lang="en-US" dirty="0" smtClean="0"/>
              <a:t>loop</a:t>
            </a:r>
            <a:endParaRPr lang="el-GR" dirty="0"/>
          </a:p>
        </p:txBody>
      </p:sp>
      <p:sp>
        <p:nvSpPr>
          <p:cNvPr id="3" name="Content Placeholder 2"/>
          <p:cNvSpPr>
            <a:spLocks noGrp="1"/>
          </p:cNvSpPr>
          <p:nvPr>
            <p:ph sz="quarter" idx="1"/>
          </p:nvPr>
        </p:nvSpPr>
        <p:spPr/>
        <p:txBody>
          <a:bodyPr>
            <a:normAutofit fontScale="92500" lnSpcReduction="10000"/>
          </a:bodyPr>
          <a:lstStyle/>
          <a:p>
            <a:r>
              <a:rPr lang="el-GR" dirty="0" smtClean="0"/>
              <a:t>Σύνταξη της δομής </a:t>
            </a:r>
            <a:r>
              <a:rPr lang="en-US" dirty="0" smtClean="0"/>
              <a:t>“for”</a:t>
            </a:r>
          </a:p>
          <a:p>
            <a:pPr lvl="1">
              <a:buNone/>
            </a:pPr>
            <a:r>
              <a:rPr lang="en-US" dirty="0" smtClean="0"/>
              <a:t>#</a:t>
            </a:r>
            <a:r>
              <a:rPr lang="en-US" dirty="0" err="1" smtClean="0"/>
              <a:t>pragma</a:t>
            </a:r>
            <a:r>
              <a:rPr lang="en-US" dirty="0" smtClean="0"/>
              <a:t> </a:t>
            </a:r>
            <a:r>
              <a:rPr lang="en-US" dirty="0" err="1" smtClean="0"/>
              <a:t>omp</a:t>
            </a:r>
            <a:r>
              <a:rPr lang="en-US" dirty="0" smtClean="0"/>
              <a:t> for</a:t>
            </a:r>
            <a:r>
              <a:rPr lang="en-US" i="1" dirty="0" smtClean="0"/>
              <a:t> [clause [[,] clause]…] new-line</a:t>
            </a:r>
          </a:p>
          <a:p>
            <a:pPr lvl="1">
              <a:buNone/>
            </a:pPr>
            <a:r>
              <a:rPr lang="en-US" i="1" dirty="0" smtClean="0"/>
              <a:t>	 for-loops</a:t>
            </a:r>
            <a:endParaRPr lang="en-US" dirty="0" smtClean="0"/>
          </a:p>
          <a:p>
            <a:pPr marL="320040" lvl="1" indent="-320040">
              <a:spcBef>
                <a:spcPts val="700"/>
              </a:spcBef>
              <a:buClr>
                <a:schemeClr val="accent2"/>
              </a:buClr>
              <a:buSzPct val="60000"/>
              <a:buFont typeface="Wingdings"/>
              <a:buChar char=""/>
            </a:pPr>
            <a:r>
              <a:rPr lang="en-US" sz="2900" dirty="0" smtClean="0"/>
              <a:t>“clause” </a:t>
            </a:r>
            <a:r>
              <a:rPr lang="el-GR" sz="2900" dirty="0" smtClean="0"/>
              <a:t>μπορεί να είναι ένα ή περισσότερα από τα παρακάτω:</a:t>
            </a:r>
          </a:p>
          <a:p>
            <a:pPr lvl="1"/>
            <a:r>
              <a:rPr lang="en-US" sz="2400" dirty="0" smtClean="0"/>
              <a:t>private( </a:t>
            </a:r>
            <a:r>
              <a:rPr lang="en-US" sz="2400" i="1" dirty="0" smtClean="0"/>
              <a:t>list</a:t>
            </a:r>
            <a:r>
              <a:rPr lang="en-US" sz="2400" dirty="0" smtClean="0"/>
              <a:t> )</a:t>
            </a:r>
          </a:p>
          <a:p>
            <a:pPr lvl="1"/>
            <a:r>
              <a:rPr lang="en-US" sz="2400" dirty="0" err="1" smtClean="0"/>
              <a:t>firstprivate</a:t>
            </a:r>
            <a:r>
              <a:rPr lang="en-US" sz="2400" dirty="0" smtClean="0"/>
              <a:t>( </a:t>
            </a:r>
            <a:r>
              <a:rPr lang="en-US" sz="2400" i="1" dirty="0" smtClean="0"/>
              <a:t>list</a:t>
            </a:r>
            <a:r>
              <a:rPr lang="en-US" sz="2400" dirty="0" smtClean="0"/>
              <a:t> )</a:t>
            </a:r>
          </a:p>
          <a:p>
            <a:pPr lvl="1"/>
            <a:r>
              <a:rPr lang="en-US" sz="2400" dirty="0" err="1" smtClean="0"/>
              <a:t>lastprivate</a:t>
            </a:r>
            <a:r>
              <a:rPr lang="en-US" sz="2400" dirty="0" smtClean="0"/>
              <a:t>( </a:t>
            </a:r>
            <a:r>
              <a:rPr lang="en-US" sz="2400" i="1" dirty="0" smtClean="0"/>
              <a:t>list</a:t>
            </a:r>
            <a:r>
              <a:rPr lang="en-US" sz="2400" dirty="0" smtClean="0"/>
              <a:t> )</a:t>
            </a:r>
          </a:p>
          <a:p>
            <a:pPr lvl="1"/>
            <a:r>
              <a:rPr lang="en-US" sz="2400" dirty="0" smtClean="0"/>
              <a:t>reduction( </a:t>
            </a:r>
            <a:r>
              <a:rPr lang="en-US" sz="2400" i="1" dirty="0" smtClean="0"/>
              <a:t>operator : list</a:t>
            </a:r>
            <a:r>
              <a:rPr lang="en-US" sz="2400" dirty="0" smtClean="0"/>
              <a:t> )</a:t>
            </a:r>
          </a:p>
          <a:p>
            <a:pPr lvl="1"/>
            <a:r>
              <a:rPr lang="en-US" sz="2400" dirty="0" smtClean="0"/>
              <a:t>schedule( </a:t>
            </a:r>
            <a:r>
              <a:rPr lang="en-US" sz="2400" i="1" dirty="0" smtClean="0"/>
              <a:t>kind[, </a:t>
            </a:r>
            <a:r>
              <a:rPr lang="en-US" sz="2400" i="1" dirty="0" err="1" smtClean="0"/>
              <a:t>chunk_size</a:t>
            </a:r>
            <a:r>
              <a:rPr lang="en-US" sz="2400" i="1" dirty="0" smtClean="0"/>
              <a:t>]</a:t>
            </a:r>
            <a:r>
              <a:rPr lang="en-US" sz="2400" dirty="0" smtClean="0"/>
              <a:t> )</a:t>
            </a:r>
          </a:p>
          <a:p>
            <a:pPr lvl="1"/>
            <a:r>
              <a:rPr lang="en-US" sz="2400" dirty="0" smtClean="0"/>
              <a:t>collapse( </a:t>
            </a:r>
            <a:r>
              <a:rPr lang="en-US" sz="2400" i="1" dirty="0" smtClean="0"/>
              <a:t>n</a:t>
            </a:r>
            <a:r>
              <a:rPr lang="en-US" sz="2400" dirty="0" smtClean="0"/>
              <a:t> )</a:t>
            </a:r>
          </a:p>
          <a:p>
            <a:pPr lvl="1"/>
            <a:r>
              <a:rPr lang="en-US" sz="2400" dirty="0" smtClean="0"/>
              <a:t>ordered</a:t>
            </a:r>
          </a:p>
          <a:p>
            <a:pPr lvl="1"/>
            <a:r>
              <a:rPr lang="en-US" sz="2400" dirty="0" err="1" smtClean="0"/>
              <a:t>nowait</a:t>
            </a:r>
            <a:endParaRPr lang="el-GR"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a:xfrm>
            <a:off x="612648" y="1600200"/>
            <a:ext cx="8531352" cy="2686056"/>
          </a:xfrm>
        </p:spPr>
        <p:txBody>
          <a:bodyPr/>
          <a:lstStyle/>
          <a:p>
            <a:r>
              <a:rPr lang="el-GR" dirty="0" smtClean="0"/>
              <a:t>Η δομή </a:t>
            </a:r>
            <a:r>
              <a:rPr lang="en-US" dirty="0" smtClean="0"/>
              <a:t>“for”</a:t>
            </a:r>
            <a:r>
              <a:rPr lang="el-GR" dirty="0" smtClean="0"/>
              <a:t> είναι πιθανότατα η δεύτερη πλέον χρησιμοποιούμενη οδηγία </a:t>
            </a:r>
            <a:r>
              <a:rPr lang="en-US" dirty="0" err="1" smtClean="0"/>
              <a:t>OpenMP</a:t>
            </a:r>
            <a:endParaRPr lang="en-US" dirty="0" smtClean="0"/>
          </a:p>
          <a:p>
            <a:pPr lvl="1"/>
            <a:r>
              <a:rPr lang="el-GR" dirty="0" smtClean="0"/>
              <a:t>Οι επαναλήψεις του </a:t>
            </a:r>
            <a:r>
              <a:rPr lang="en-US" dirty="0" smtClean="0"/>
              <a:t>loop</a:t>
            </a:r>
            <a:r>
              <a:rPr lang="el-GR" dirty="0" smtClean="0"/>
              <a:t> διαμοιράζονται σε προϋπάρχοντα νήματα</a:t>
            </a:r>
          </a:p>
          <a:p>
            <a:pPr lvl="2"/>
            <a:r>
              <a:rPr lang="el-GR" dirty="0" smtClean="0"/>
              <a:t>Η δομή </a:t>
            </a:r>
            <a:r>
              <a:rPr lang="en-US" dirty="0" smtClean="0"/>
              <a:t>“for” </a:t>
            </a:r>
            <a:r>
              <a:rPr lang="el-GR" dirty="0" smtClean="0"/>
              <a:t>πρέπει να βρίσκεται εντός μιας δομής </a:t>
            </a:r>
            <a:r>
              <a:rPr lang="en-US" dirty="0" smtClean="0"/>
              <a:t>“parallel”</a:t>
            </a:r>
            <a:r>
              <a:rPr lang="el-GR" dirty="0" smtClean="0"/>
              <a:t> για πραγματικά παράλλη εκτέλεση</a:t>
            </a:r>
            <a:endParaRPr lang="el-GR" dirty="0"/>
          </a:p>
        </p:txBody>
      </p:sp>
      <p:sp>
        <p:nvSpPr>
          <p:cNvPr id="13" name="Rectangle 12"/>
          <p:cNvSpPr/>
          <p:nvPr/>
        </p:nvSpPr>
        <p:spPr>
          <a:xfrm>
            <a:off x="3795673" y="4643446"/>
            <a:ext cx="2428892"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Iterations for Thread 0</a:t>
            </a:r>
            <a:endParaRPr lang="el-GR" dirty="0"/>
          </a:p>
        </p:txBody>
      </p:sp>
      <p:sp>
        <p:nvSpPr>
          <p:cNvPr id="14" name="Rectangle 13"/>
          <p:cNvSpPr/>
          <p:nvPr/>
        </p:nvSpPr>
        <p:spPr>
          <a:xfrm>
            <a:off x="3795673" y="5143512"/>
            <a:ext cx="2428892"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Iterations for Thread 1</a:t>
            </a:r>
            <a:endParaRPr lang="el-GR" dirty="0"/>
          </a:p>
        </p:txBody>
      </p:sp>
      <p:sp>
        <p:nvSpPr>
          <p:cNvPr id="15" name="Rectangle 14"/>
          <p:cNvSpPr/>
          <p:nvPr/>
        </p:nvSpPr>
        <p:spPr>
          <a:xfrm>
            <a:off x="3795673" y="5643578"/>
            <a:ext cx="2428892"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Iterations for Thread 2</a:t>
            </a:r>
            <a:endParaRPr lang="el-GR" dirty="0"/>
          </a:p>
        </p:txBody>
      </p:sp>
      <p:sp>
        <p:nvSpPr>
          <p:cNvPr id="16" name="Rectangle 15"/>
          <p:cNvSpPr/>
          <p:nvPr/>
        </p:nvSpPr>
        <p:spPr>
          <a:xfrm>
            <a:off x="3795673" y="6143644"/>
            <a:ext cx="2428892"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Iterations for Thread 3</a:t>
            </a:r>
            <a:endParaRPr lang="el-GR" dirty="0"/>
          </a:p>
        </p:txBody>
      </p:sp>
      <p:sp>
        <p:nvSpPr>
          <p:cNvPr id="61" name="Rectangle 60"/>
          <p:cNvSpPr/>
          <p:nvPr/>
        </p:nvSpPr>
        <p:spPr>
          <a:xfrm>
            <a:off x="2866978" y="4643446"/>
            <a:ext cx="500066" cy="1857388"/>
          </a:xfrm>
          <a:prstGeom prst="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dirty="0" smtClean="0"/>
              <a:t>Scheduler</a:t>
            </a:r>
            <a:endParaRPr lang="el-GR" dirty="0"/>
          </a:p>
        </p:txBody>
      </p:sp>
      <p:cxnSp>
        <p:nvCxnSpPr>
          <p:cNvPr id="63" name="Straight Connector 62"/>
          <p:cNvCxnSpPr>
            <a:stCxn id="13" idx="1"/>
          </p:cNvCxnSpPr>
          <p:nvPr/>
        </p:nvCxnSpPr>
        <p:spPr>
          <a:xfrm rot="10800000">
            <a:off x="3362325" y="4822031"/>
            <a:ext cx="433349"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3362299" y="5314960"/>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367044" y="582216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367045" y="631985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653193" y="4643446"/>
            <a:ext cx="500066" cy="1857388"/>
          </a:xfrm>
          <a:prstGeom prst="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dirty="0" smtClean="0"/>
              <a:t>Barrier</a:t>
            </a:r>
            <a:endParaRPr lang="el-GR" dirty="0"/>
          </a:p>
        </p:txBody>
      </p:sp>
      <p:cxnSp>
        <p:nvCxnSpPr>
          <p:cNvPr id="80" name="Straight Connector 79"/>
          <p:cNvCxnSpPr/>
          <p:nvPr/>
        </p:nvCxnSpPr>
        <p:spPr>
          <a:xfrm rot="10800000">
            <a:off x="6224568" y="4822031"/>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6224566" y="5314960"/>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6229311" y="582216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6229312" y="631985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938285" y="4643446"/>
            <a:ext cx="500066" cy="1857388"/>
          </a:xfrm>
          <a:prstGeom prst="rect">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n-US" dirty="0" smtClean="0"/>
              <a:t>For</a:t>
            </a:r>
            <a:endParaRPr lang="el-GR" dirty="0"/>
          </a:p>
        </p:txBody>
      </p:sp>
      <p:cxnSp>
        <p:nvCxnSpPr>
          <p:cNvPr id="37" name="Straight Connector 36"/>
          <p:cNvCxnSpPr/>
          <p:nvPr/>
        </p:nvCxnSpPr>
        <p:spPr>
          <a:xfrm rot="10800000">
            <a:off x="2438353" y="4824418"/>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2438351" y="5317347"/>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2443096" y="5824556"/>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2443097" y="6322241"/>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1509659" y="4824426"/>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509657" y="5317355"/>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1514402" y="582456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514403" y="632224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66649" y="4643446"/>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56" name="Rectangle 55"/>
          <p:cNvSpPr/>
          <p:nvPr/>
        </p:nvSpPr>
        <p:spPr>
          <a:xfrm>
            <a:off x="366649" y="5143512"/>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57" name="Rectangle 56"/>
          <p:cNvSpPr/>
          <p:nvPr/>
        </p:nvSpPr>
        <p:spPr>
          <a:xfrm>
            <a:off x="366649" y="5643578"/>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sp>
        <p:nvSpPr>
          <p:cNvPr id="58" name="Rectangle 57"/>
          <p:cNvSpPr/>
          <p:nvPr/>
        </p:nvSpPr>
        <p:spPr>
          <a:xfrm>
            <a:off x="366649" y="6143644"/>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a:t>
            </a:r>
            <a:endParaRPr lang="el-GR" dirty="0"/>
          </a:p>
        </p:txBody>
      </p:sp>
      <p:cxnSp>
        <p:nvCxnSpPr>
          <p:cNvPr id="91" name="Straight Connector 90"/>
          <p:cNvCxnSpPr/>
          <p:nvPr/>
        </p:nvCxnSpPr>
        <p:spPr>
          <a:xfrm rot="10800000">
            <a:off x="7153262" y="4824426"/>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7153260" y="5317355"/>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7158005" y="5824564"/>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7158006" y="6322249"/>
            <a:ext cx="433373" cy="10"/>
          </a:xfrm>
          <a:prstGeom prst="line">
            <a:avLst/>
          </a:prstGeom>
          <a:ln w="50800">
            <a:solidFill>
              <a:srgbClr val="FF66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572396" y="4643446"/>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N+1</a:t>
            </a:r>
            <a:endParaRPr lang="el-GR" dirty="0"/>
          </a:p>
        </p:txBody>
      </p:sp>
      <p:sp>
        <p:nvSpPr>
          <p:cNvPr id="96" name="Rectangle 95"/>
          <p:cNvSpPr/>
          <p:nvPr/>
        </p:nvSpPr>
        <p:spPr>
          <a:xfrm>
            <a:off x="7572396" y="5143512"/>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N+1</a:t>
            </a:r>
            <a:endParaRPr lang="el-GR" dirty="0"/>
          </a:p>
        </p:txBody>
      </p:sp>
      <p:sp>
        <p:nvSpPr>
          <p:cNvPr id="97" name="Rectangle 96"/>
          <p:cNvSpPr/>
          <p:nvPr/>
        </p:nvSpPr>
        <p:spPr>
          <a:xfrm>
            <a:off x="7572396" y="5643578"/>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N+1</a:t>
            </a:r>
            <a:endParaRPr lang="el-GR" dirty="0"/>
          </a:p>
        </p:txBody>
      </p:sp>
      <p:sp>
        <p:nvSpPr>
          <p:cNvPr id="98" name="Rectangle 97"/>
          <p:cNvSpPr/>
          <p:nvPr/>
        </p:nvSpPr>
        <p:spPr>
          <a:xfrm>
            <a:off x="7572396" y="6143644"/>
            <a:ext cx="1143008"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Stmt N+1</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n-US" dirty="0" smtClean="0"/>
              <a:t>“</a:t>
            </a:r>
            <a:r>
              <a:rPr lang="en-US" dirty="0" err="1" smtClean="0"/>
              <a:t>lastprivate</a:t>
            </a:r>
            <a:r>
              <a:rPr lang="en-US" dirty="0" smtClean="0"/>
              <a:t>( </a:t>
            </a:r>
            <a:r>
              <a:rPr lang="en-US" i="1" dirty="0" smtClean="0"/>
              <a:t>list</a:t>
            </a:r>
            <a:r>
              <a:rPr lang="en-US" dirty="0" smtClean="0"/>
              <a:t> )”</a:t>
            </a:r>
          </a:p>
          <a:p>
            <a:pPr lvl="1"/>
            <a:r>
              <a:rPr lang="el-GR" dirty="0" smtClean="0"/>
              <a:t>Όλες οι μεταβλητές που αναφέρονται στην λίστα </a:t>
            </a:r>
            <a:r>
              <a:rPr lang="en-US" dirty="0" smtClean="0"/>
              <a:t>“list”</a:t>
            </a:r>
            <a:r>
              <a:rPr lang="el-GR" dirty="0" smtClean="0"/>
              <a:t> γίνονται τοπικές για κάθε νήμα</a:t>
            </a:r>
            <a:endParaRPr lang="en-US" dirty="0" smtClean="0"/>
          </a:p>
          <a:p>
            <a:pPr lvl="1"/>
            <a:r>
              <a:rPr lang="el-GR" dirty="0" smtClean="0"/>
              <a:t>Στο τέλος της παράλληλης περιοχής η αντίστοιχη μεταβλητή ανανεώνεται και παίρνει την τιμή που προκύπτει μετά την εκτέλεση της τελευταίας επανάληψης του </a:t>
            </a:r>
            <a:r>
              <a:rPr lang="en-US" dirty="0" smtClean="0"/>
              <a:t>loop</a:t>
            </a:r>
          </a:p>
          <a:p>
            <a:r>
              <a:rPr lang="en-US" dirty="0" smtClean="0"/>
              <a:t>“</a:t>
            </a:r>
            <a:r>
              <a:rPr lang="en-US" dirty="0" err="1" smtClean="0"/>
              <a:t>nowait</a:t>
            </a:r>
            <a:r>
              <a:rPr lang="en-US" dirty="0" smtClean="0"/>
              <a:t>”</a:t>
            </a:r>
          </a:p>
          <a:p>
            <a:pPr lvl="1"/>
            <a:r>
              <a:rPr lang="el-GR" dirty="0" smtClean="0"/>
              <a:t>Τα νήματα δεν θα περιμένουν σε φράγμα </a:t>
            </a:r>
            <a:r>
              <a:rPr lang="en-US" dirty="0" smtClean="0"/>
              <a:t>(barrier) </a:t>
            </a:r>
            <a:r>
              <a:rPr lang="el-GR" dirty="0" smtClean="0"/>
              <a:t>στο τέλος της παράλληλης περιοχής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n-US" dirty="0" smtClean="0"/>
              <a:t>“ordered”</a:t>
            </a:r>
          </a:p>
          <a:p>
            <a:pPr lvl="1"/>
            <a:r>
              <a:rPr lang="el-GR" dirty="0" smtClean="0"/>
              <a:t>Καθορίζει πως οι επαναλήψεις του </a:t>
            </a:r>
            <a:r>
              <a:rPr lang="en-US" dirty="0" smtClean="0"/>
              <a:t>loop</a:t>
            </a:r>
            <a:r>
              <a:rPr lang="el-GR" dirty="0" smtClean="0"/>
              <a:t> πρέπει να εκτελεστούν με την σειρά που επιβάλλει ο σειριακός κώδικας</a:t>
            </a:r>
          </a:p>
          <a:p>
            <a:r>
              <a:rPr lang="en-US" dirty="0" smtClean="0"/>
              <a:t>“collapse( </a:t>
            </a:r>
            <a:r>
              <a:rPr lang="en-US" i="1" dirty="0" smtClean="0"/>
              <a:t>n</a:t>
            </a:r>
            <a:r>
              <a:rPr lang="en-US" dirty="0" smtClean="0"/>
              <a:t> )”</a:t>
            </a:r>
          </a:p>
          <a:p>
            <a:pPr lvl="1"/>
            <a:r>
              <a:rPr lang="el-GR" dirty="0" smtClean="0"/>
              <a:t>Καθορίζει πόσα επίπεδα από </a:t>
            </a:r>
            <a:r>
              <a:rPr lang="en-US" dirty="0" smtClean="0"/>
              <a:t>loops</a:t>
            </a:r>
            <a:r>
              <a:rPr lang="el-GR" dirty="0" smtClean="0"/>
              <a:t> θα συσχετιστούν με την δομή διαμοίρασης εργασίας σε </a:t>
            </a:r>
            <a:r>
              <a:rPr lang="en-US" dirty="0" smtClean="0"/>
              <a:t>loop</a:t>
            </a:r>
          </a:p>
          <a:p>
            <a:pPr lvl="1"/>
            <a:r>
              <a:rPr lang="el-GR" dirty="0" smtClean="0"/>
              <a:t>Αν συσχετιστούν περισσότερα από ένα επίπεδα, πως μοιράζονται οι επαναλήψεις στα νήματα;</a:t>
            </a:r>
          </a:p>
          <a:p>
            <a:pPr lvl="2"/>
            <a:r>
              <a:rPr lang="en-US" dirty="0" err="1" smtClean="0"/>
              <a:t>OpenMP</a:t>
            </a:r>
            <a:r>
              <a:rPr lang="en-US" dirty="0" smtClean="0"/>
              <a:t> </a:t>
            </a:r>
            <a:r>
              <a:rPr lang="el-GR" dirty="0" smtClean="0"/>
              <a:t>3.</a:t>
            </a:r>
            <a:r>
              <a:rPr lang="en-US" dirty="0" smtClean="0"/>
              <a:t>1</a:t>
            </a:r>
            <a:r>
              <a:rPr lang="el-GR" dirty="0" smtClean="0"/>
              <a:t> </a:t>
            </a:r>
            <a:r>
              <a:rPr lang="en-US" dirty="0" smtClean="0"/>
              <a:t>Specification Document</a:t>
            </a:r>
            <a:r>
              <a:rPr lang="el-GR" dirty="0" smtClean="0"/>
              <a:t>, Σελίδα 4</a:t>
            </a:r>
            <a:r>
              <a:rPr lang="en-US" dirty="0" smtClean="0"/>
              <a:t>2</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ιδέα</a:t>
            </a:r>
            <a:endParaRPr lang="el-GR" dirty="0"/>
          </a:p>
        </p:txBody>
      </p:sp>
      <p:sp>
        <p:nvSpPr>
          <p:cNvPr id="3" name="Content Placeholder 2"/>
          <p:cNvSpPr>
            <a:spLocks noGrp="1"/>
          </p:cNvSpPr>
          <p:nvPr>
            <p:ph sz="quarter" idx="1"/>
          </p:nvPr>
        </p:nvSpPr>
        <p:spPr/>
        <p:txBody>
          <a:bodyPr/>
          <a:lstStyle/>
          <a:p>
            <a:r>
              <a:rPr lang="el-GR" dirty="0" smtClean="0">
                <a:latin typeface="Calibri" pitchFamily="34" charset="0"/>
              </a:rPr>
              <a:t>Τα παραπάνω βήματα είναι:</a:t>
            </a:r>
          </a:p>
          <a:p>
            <a:pPr lvl="1"/>
            <a:r>
              <a:rPr lang="el-GR" dirty="0" smtClean="0">
                <a:latin typeface="Calibri" pitchFamily="34" charset="0"/>
              </a:rPr>
              <a:t>Καλά ορισμένα</a:t>
            </a:r>
          </a:p>
          <a:p>
            <a:pPr lvl="1"/>
            <a:r>
              <a:rPr lang="el-GR" dirty="0" smtClean="0">
                <a:latin typeface="Calibri" pitchFamily="34" charset="0"/>
              </a:rPr>
              <a:t>Επαναλαμβ</a:t>
            </a:r>
            <a:r>
              <a:rPr lang="el-GR" dirty="0" smtClean="0"/>
              <a:t>ανόμενα</a:t>
            </a:r>
            <a:r>
              <a:rPr lang="el-GR" dirty="0" smtClean="0">
                <a:latin typeface="Calibri" pitchFamily="34" charset="0"/>
              </a:rPr>
              <a:t> σε κάθε πρόβλημα προς επίλυση</a:t>
            </a:r>
          </a:p>
          <a:p>
            <a:r>
              <a:rPr lang="el-GR" dirty="0" smtClean="0">
                <a:latin typeface="Calibri" pitchFamily="34" charset="0"/>
              </a:rPr>
              <a:t>Το πραγματικό πρόβλημα για τον προγραμματιστή είναι να βρει τον τρόπο παραλληλοποίησης μιας εφαρμογής</a:t>
            </a:r>
          </a:p>
          <a:p>
            <a:pPr lvl="1"/>
            <a:r>
              <a:rPr lang="el-GR" dirty="0" smtClean="0">
                <a:latin typeface="Calibri" pitchFamily="34" charset="0"/>
              </a:rPr>
              <a:t>Η εφαρμογή της λύσης μπορεί να επιτευχθεί σε σημαντικό βαθμό με μηχανικό τρόπο</a:t>
            </a:r>
          </a:p>
          <a:p>
            <a:r>
              <a:rPr lang="el-GR" dirty="0" smtClean="0">
                <a:latin typeface="Calibri" pitchFamily="34" charset="0"/>
              </a:rPr>
              <a:t>Μήπως ο μεταγλωττιστής μπορεί να αναλάβει αυτό το μηχανικό κομμάτι του προγραμματισμού;</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normAutofit fontScale="92500" lnSpcReduction="20000"/>
          </a:bodyPr>
          <a:lstStyle/>
          <a:p>
            <a:r>
              <a:rPr lang="en-US" dirty="0" smtClean="0"/>
              <a:t>“schedule( </a:t>
            </a:r>
            <a:r>
              <a:rPr lang="en-US" i="1" dirty="0" smtClean="0"/>
              <a:t>kind[, </a:t>
            </a:r>
            <a:r>
              <a:rPr lang="en-US" i="1" dirty="0" err="1" smtClean="0"/>
              <a:t>chunk_size</a:t>
            </a:r>
            <a:r>
              <a:rPr lang="en-US" dirty="0" smtClean="0"/>
              <a:t>] )”</a:t>
            </a:r>
          </a:p>
          <a:p>
            <a:pPr lvl="1"/>
            <a:r>
              <a:rPr lang="el-GR" dirty="0" smtClean="0"/>
              <a:t>Καθορίζει με ποιόν τρόπο θα μοιραστούν οι επαναλήψεις ενός </a:t>
            </a:r>
            <a:r>
              <a:rPr lang="en-US" dirty="0" smtClean="0"/>
              <a:t>loop</a:t>
            </a:r>
            <a:r>
              <a:rPr lang="el-GR" dirty="0" smtClean="0"/>
              <a:t> στα νήματα</a:t>
            </a:r>
          </a:p>
          <a:p>
            <a:pPr lvl="2"/>
            <a:r>
              <a:rPr lang="en-US" dirty="0" smtClean="0"/>
              <a:t>“static</a:t>
            </a:r>
            <a:r>
              <a:rPr lang="el-GR" dirty="0" smtClean="0"/>
              <a:t>, </a:t>
            </a:r>
            <a:r>
              <a:rPr lang="en-US" i="1" dirty="0" err="1" smtClean="0"/>
              <a:t>chunk_size</a:t>
            </a:r>
            <a:r>
              <a:rPr lang="en-US" dirty="0" smtClean="0"/>
              <a:t>”</a:t>
            </a:r>
            <a:r>
              <a:rPr lang="el-GR" dirty="0" smtClean="0"/>
              <a:t>:</a:t>
            </a:r>
            <a:r>
              <a:rPr lang="en-US" dirty="0" smtClean="0"/>
              <a:t> </a:t>
            </a:r>
            <a:r>
              <a:rPr lang="el-GR" dirty="0" smtClean="0"/>
              <a:t>Οι επαναλήψεις χωρίζονται σε ομάδες μεγέθους </a:t>
            </a:r>
            <a:r>
              <a:rPr lang="en-US" dirty="0" smtClean="0"/>
              <a:t>“</a:t>
            </a:r>
            <a:r>
              <a:rPr lang="en-US" i="1" dirty="0" err="1" smtClean="0"/>
              <a:t>chunk_size</a:t>
            </a:r>
            <a:r>
              <a:rPr lang="en-US" dirty="0" smtClean="0"/>
              <a:t>” </a:t>
            </a:r>
            <a:r>
              <a:rPr lang="el-GR" dirty="0" smtClean="0"/>
              <a:t>και ανατίθενται στα νήματα εκ περιτροπής </a:t>
            </a:r>
            <a:r>
              <a:rPr lang="en-US" dirty="0" smtClean="0"/>
              <a:t>(round-robin)</a:t>
            </a:r>
          </a:p>
          <a:p>
            <a:pPr lvl="2"/>
            <a:r>
              <a:rPr lang="en-US" dirty="0" smtClean="0"/>
              <a:t>“dynamic</a:t>
            </a:r>
            <a:r>
              <a:rPr lang="el-GR" dirty="0" smtClean="0"/>
              <a:t>, </a:t>
            </a:r>
            <a:r>
              <a:rPr lang="en-US" i="1" dirty="0" err="1" smtClean="0"/>
              <a:t>chunk_size</a:t>
            </a:r>
            <a:r>
              <a:rPr lang="en-US" dirty="0" smtClean="0"/>
              <a:t>”</a:t>
            </a:r>
            <a:r>
              <a:rPr lang="el-GR" dirty="0" smtClean="0"/>
              <a:t>:</a:t>
            </a:r>
            <a:r>
              <a:rPr lang="en-US" dirty="0" smtClean="0"/>
              <a:t> </a:t>
            </a:r>
            <a:r>
              <a:rPr lang="el-GR" dirty="0" smtClean="0"/>
              <a:t>Οι επαναλήψεις χωρίζονται σε ομάδες μεγέθους </a:t>
            </a:r>
            <a:r>
              <a:rPr lang="en-US" dirty="0" smtClean="0"/>
              <a:t>“</a:t>
            </a:r>
            <a:r>
              <a:rPr lang="en-US" i="1" dirty="0" err="1" smtClean="0"/>
              <a:t>chunk_size</a:t>
            </a:r>
            <a:r>
              <a:rPr lang="en-US" dirty="0" smtClean="0"/>
              <a:t>” </a:t>
            </a:r>
            <a:r>
              <a:rPr lang="el-GR" dirty="0" smtClean="0"/>
              <a:t>(πλην της τελευταίας που μπορεί να έχει λιγότερα) και τα νήματα</a:t>
            </a:r>
            <a:r>
              <a:rPr lang="en-US" dirty="0" smtClean="0"/>
              <a:t> </a:t>
            </a:r>
            <a:r>
              <a:rPr lang="el-GR" dirty="0" smtClean="0"/>
              <a:t>ζητάνε μια νέα ομάδα δυναμικά, μόλις τελειώσουν την εκτέλεση της προηγούμενης ομάδας</a:t>
            </a:r>
          </a:p>
          <a:p>
            <a:pPr lvl="2"/>
            <a:r>
              <a:rPr lang="en-US" dirty="0" smtClean="0"/>
              <a:t>“guided</a:t>
            </a:r>
            <a:r>
              <a:rPr lang="el-GR" dirty="0" smtClean="0"/>
              <a:t>, </a:t>
            </a:r>
            <a:r>
              <a:rPr lang="en-US" i="1" dirty="0" err="1" smtClean="0"/>
              <a:t>chunk_size</a:t>
            </a:r>
            <a:r>
              <a:rPr lang="en-US" dirty="0" smtClean="0"/>
              <a:t>”</a:t>
            </a:r>
            <a:r>
              <a:rPr lang="el-GR" dirty="0" smtClean="0"/>
              <a:t>: Οι επαναλήψεις χωρίζονται σε ομάδες. Το μέγεθος κάθε ομάδας είναι ίσο προς το πλήθος των επαναλήψεων που δεν έχουν ανατεθεί ακόμα διαιρεμένο με το πλήθος των νημάτων. Κάθε ομάδα δεν μπορεί να έχει λιγότερες από </a:t>
            </a:r>
            <a:r>
              <a:rPr lang="en-US" dirty="0" smtClean="0"/>
              <a:t>“</a:t>
            </a:r>
            <a:r>
              <a:rPr lang="en-US" i="1" dirty="0" err="1" smtClean="0"/>
              <a:t>chunk_size</a:t>
            </a:r>
            <a:r>
              <a:rPr lang="en-US" dirty="0" smtClean="0"/>
              <a:t>”</a:t>
            </a:r>
            <a:r>
              <a:rPr lang="el-GR" dirty="0" smtClean="0"/>
              <a:t> επαναλήψεις. Η ανάθεση ομάδων σε νήματα γίνεται δυναμικά.</a:t>
            </a:r>
          </a:p>
          <a:p>
            <a:pPr lvl="2"/>
            <a:r>
              <a:rPr lang="en-US" dirty="0" smtClean="0"/>
              <a:t>“auto” </a:t>
            </a:r>
            <a:r>
              <a:rPr lang="el-GR" dirty="0" smtClean="0"/>
              <a:t>ή </a:t>
            </a:r>
            <a:r>
              <a:rPr lang="en-US" dirty="0" smtClean="0"/>
              <a:t>“runtime”</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Παράδειγμα </a:t>
            </a:r>
            <a:r>
              <a:rPr lang="en-US" sz="2800" dirty="0" smtClean="0"/>
              <a:t>“collapse”, “</a:t>
            </a:r>
            <a:r>
              <a:rPr lang="en-US" sz="2800" dirty="0" err="1" smtClean="0"/>
              <a:t>nowait</a:t>
            </a:r>
            <a:r>
              <a:rPr lang="en-US" sz="2800" dirty="0" smtClean="0"/>
              <a:t>” </a:t>
            </a:r>
            <a:r>
              <a:rPr lang="el-GR" sz="2800" dirty="0" smtClean="0"/>
              <a:t>και </a:t>
            </a:r>
            <a:r>
              <a:rPr lang="en-US" sz="2800" dirty="0" smtClean="0"/>
              <a:t>“schedule” clause</a:t>
            </a:r>
            <a:endParaRPr lang="el-GR" sz="2800" dirty="0"/>
          </a:p>
        </p:txBody>
      </p:sp>
      <p:sp>
        <p:nvSpPr>
          <p:cNvPr id="4" name="Content Placeholder 2"/>
          <p:cNvSpPr>
            <a:spLocks noGrp="1"/>
          </p:cNvSpPr>
          <p:nvPr>
            <p:ph sz="quarter" idx="1"/>
          </p:nvPr>
        </p:nvSpPr>
        <p:spPr>
          <a:xfrm>
            <a:off x="612648" y="1571612"/>
            <a:ext cx="3887914" cy="1785950"/>
          </a:xfrm>
          <a:ln w="19050">
            <a:solidFill>
              <a:schemeClr val="tx1"/>
            </a:solidFill>
          </a:ln>
        </p:spPr>
        <p:txBody>
          <a:bodyPr>
            <a:noAutofit/>
          </a:bodyPr>
          <a:lstStyle/>
          <a:p>
            <a:pPr marL="0" indent="0">
              <a:spcBef>
                <a:spcPts val="0"/>
              </a:spcBef>
              <a:buNone/>
              <a:tabLst>
                <a:tab pos="360000" algn="l"/>
                <a:tab pos="720000" algn="l"/>
                <a:tab pos="1080000" algn="l"/>
                <a:tab pos="1440000" algn="l"/>
              </a:tabLst>
            </a:pPr>
            <a:r>
              <a:rPr lang="en-US" sz="1050" b="1" dirty="0" smtClean="0">
                <a:latin typeface="Consolas" pitchFamily="49" charset="0"/>
              </a:rPr>
              <a:t>void sub()</a:t>
            </a:r>
          </a:p>
          <a:p>
            <a:pPr marL="0" indent="0">
              <a:spcBef>
                <a:spcPts val="0"/>
              </a:spcBef>
              <a:buNone/>
              <a:tabLst>
                <a:tab pos="360000" algn="l"/>
                <a:tab pos="720000" algn="l"/>
                <a:tab pos="1080000" algn="l"/>
                <a:tab pos="1440000" algn="l"/>
              </a:tabLst>
            </a:pPr>
            <a:r>
              <a:rPr lang="en-US" sz="1050" b="1" dirty="0" smtClean="0">
                <a:latin typeface="Consolas" pitchFamily="49" charset="0"/>
              </a:rPr>
              <a:t>{</a:t>
            </a:r>
          </a:p>
          <a:p>
            <a:pPr marL="0" indent="0">
              <a:spcBef>
                <a:spcPts val="0"/>
              </a:spcBef>
              <a:buNone/>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 j, k;</a:t>
            </a:r>
          </a:p>
          <a:p>
            <a:pPr marL="0" indent="0">
              <a:spcBef>
                <a:spcPts val="0"/>
              </a:spcBef>
              <a:buNone/>
              <a:tabLst>
                <a:tab pos="360000" algn="l"/>
                <a:tab pos="720000" algn="l"/>
                <a:tab pos="1080000" algn="l"/>
                <a:tab pos="1440000" algn="l"/>
              </a:tabLst>
            </a:pPr>
            <a:endParaRPr lang="en-US" sz="1050" b="1" dirty="0" smtClean="0">
              <a:latin typeface="Consolas" pitchFamily="49" charset="0"/>
            </a:endParaRPr>
          </a:p>
          <a:p>
            <a:pPr marL="0" indent="0">
              <a:spcBef>
                <a:spcPts val="0"/>
              </a:spcBef>
              <a:buNone/>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collapse(2) private(</a:t>
            </a:r>
            <a:r>
              <a:rPr lang="en-US" sz="1050" b="1" dirty="0" err="1" smtClean="0">
                <a:latin typeface="Consolas" pitchFamily="49" charset="0"/>
              </a:rPr>
              <a:t>i,j,k</a:t>
            </a:r>
            <a:r>
              <a:rPr lang="en-US" sz="1050" b="1" dirty="0" smtClean="0">
                <a:latin typeface="Consolas" pitchFamily="49" charset="0"/>
              </a:rPr>
              <a:t>)</a:t>
            </a:r>
          </a:p>
          <a:p>
            <a:pPr marL="0" indent="0">
              <a:spcBef>
                <a:spcPts val="0"/>
              </a:spcBef>
              <a:buNone/>
              <a:tabLst>
                <a:tab pos="360000" algn="l"/>
                <a:tab pos="720000" algn="l"/>
                <a:tab pos="1080000" algn="l"/>
                <a:tab pos="1440000" algn="l"/>
              </a:tabLst>
            </a:pPr>
            <a:r>
              <a:rPr lang="en-US" sz="1050" b="1" dirty="0" smtClean="0">
                <a:latin typeface="Consolas" pitchFamily="49" charset="0"/>
              </a:rPr>
              <a:t>	for (</a:t>
            </a:r>
            <a:r>
              <a:rPr lang="pl-PL" sz="1050" b="1" dirty="0" smtClean="0">
                <a:latin typeface="Consolas" pitchFamily="49" charset="0"/>
              </a:rPr>
              <a:t>k = kl</a:t>
            </a:r>
            <a:r>
              <a:rPr lang="en-US" sz="1050" b="1" dirty="0" smtClean="0">
                <a:latin typeface="Consolas" pitchFamily="49" charset="0"/>
              </a:rPr>
              <a:t>;</a:t>
            </a:r>
            <a:r>
              <a:rPr lang="pl-PL" sz="1050" b="1" dirty="0" smtClean="0">
                <a:latin typeface="Consolas" pitchFamily="49" charset="0"/>
              </a:rPr>
              <a:t> </a:t>
            </a:r>
            <a:r>
              <a:rPr lang="en-US" sz="1050" b="1" dirty="0" smtClean="0">
                <a:latin typeface="Consolas" pitchFamily="49" charset="0"/>
              </a:rPr>
              <a:t>k &lt;= </a:t>
            </a:r>
            <a:r>
              <a:rPr lang="pl-PL" sz="1050" b="1" dirty="0" smtClean="0">
                <a:latin typeface="Consolas" pitchFamily="49" charset="0"/>
              </a:rPr>
              <a:t>ku</a:t>
            </a:r>
            <a:r>
              <a:rPr lang="en-US" sz="1050" b="1" dirty="0" smtClean="0">
                <a:latin typeface="Consolas" pitchFamily="49" charset="0"/>
              </a:rPr>
              <a:t>; k +=</a:t>
            </a:r>
            <a:r>
              <a:rPr lang="pl-PL" sz="1050" b="1" dirty="0" smtClean="0">
                <a:latin typeface="Consolas" pitchFamily="49" charset="0"/>
              </a:rPr>
              <a:t> ks</a:t>
            </a:r>
            <a:r>
              <a:rPr lang="en-US" sz="1050" b="1" dirty="0" smtClean="0">
                <a:latin typeface="Consolas" pitchFamily="49" charset="0"/>
              </a:rPr>
              <a:t>)</a:t>
            </a:r>
            <a:endParaRPr lang="pl-PL" sz="1050" b="1" dirty="0" smtClean="0">
              <a:latin typeface="Consolas" pitchFamily="49" charset="0"/>
            </a:endParaRPr>
          </a:p>
          <a:p>
            <a:pPr marL="0" indent="0">
              <a:spcBef>
                <a:spcPts val="0"/>
              </a:spcBef>
              <a:buNone/>
              <a:tabLst>
                <a:tab pos="360000" algn="l"/>
                <a:tab pos="720000" algn="l"/>
                <a:tab pos="1080000" algn="l"/>
                <a:tab pos="1440000" algn="l"/>
              </a:tabLst>
            </a:pPr>
            <a:r>
              <a:rPr lang="en-US" sz="1050" b="1" dirty="0" smtClean="0">
                <a:latin typeface="Consolas" pitchFamily="49" charset="0"/>
              </a:rPr>
              <a:t>		for (</a:t>
            </a:r>
            <a:r>
              <a:rPr lang="pl-PL" sz="1050" b="1" dirty="0" smtClean="0">
                <a:latin typeface="Consolas" pitchFamily="49" charset="0"/>
              </a:rPr>
              <a:t>j = jl</a:t>
            </a:r>
            <a:r>
              <a:rPr lang="en-US" sz="1050" b="1" dirty="0" smtClean="0">
                <a:latin typeface="Consolas" pitchFamily="49" charset="0"/>
              </a:rPr>
              <a:t>; j &lt;=</a:t>
            </a:r>
            <a:r>
              <a:rPr lang="pl-PL" sz="1050" b="1" dirty="0" smtClean="0">
                <a:latin typeface="Consolas" pitchFamily="49" charset="0"/>
              </a:rPr>
              <a:t> ju</a:t>
            </a:r>
            <a:r>
              <a:rPr lang="en-US" sz="1050" b="1" dirty="0" smtClean="0">
                <a:latin typeface="Consolas" pitchFamily="49" charset="0"/>
              </a:rPr>
              <a:t>;</a:t>
            </a:r>
            <a:r>
              <a:rPr lang="pl-PL" sz="1050" b="1" dirty="0" smtClean="0">
                <a:latin typeface="Consolas" pitchFamily="49" charset="0"/>
              </a:rPr>
              <a:t> </a:t>
            </a:r>
            <a:r>
              <a:rPr lang="en-US" sz="1050" b="1" dirty="0" smtClean="0">
                <a:latin typeface="Consolas" pitchFamily="49" charset="0"/>
              </a:rPr>
              <a:t>j += </a:t>
            </a:r>
            <a:r>
              <a:rPr lang="pl-PL" sz="1050" b="1" dirty="0" smtClean="0">
                <a:latin typeface="Consolas" pitchFamily="49" charset="0"/>
              </a:rPr>
              <a:t>js</a:t>
            </a:r>
            <a:r>
              <a:rPr lang="en-US" sz="1050" b="1" dirty="0" smtClean="0">
                <a:latin typeface="Consolas" pitchFamily="49" charset="0"/>
              </a:rPr>
              <a:t>)</a:t>
            </a:r>
            <a:endParaRPr lang="pl-PL" sz="1050" b="1" dirty="0" smtClean="0">
              <a:latin typeface="Consolas" pitchFamily="49" charset="0"/>
            </a:endParaRPr>
          </a:p>
          <a:p>
            <a:pPr marL="0" indent="0">
              <a:spcBef>
                <a:spcPts val="0"/>
              </a:spcBef>
              <a:buNone/>
              <a:tabLst>
                <a:tab pos="360000" algn="l"/>
                <a:tab pos="720000" algn="l"/>
                <a:tab pos="1080000" algn="l"/>
                <a:tab pos="144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 = </a:t>
            </a:r>
            <a:r>
              <a:rPr lang="en-US" sz="1050" b="1" dirty="0" err="1" smtClean="0">
                <a:latin typeface="Consolas" pitchFamily="49" charset="0"/>
              </a:rPr>
              <a:t>il</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 &lt;= </a:t>
            </a:r>
            <a:r>
              <a:rPr lang="en-US" sz="1050" b="1" dirty="0" err="1" smtClean="0">
                <a:latin typeface="Consolas" pitchFamily="49" charset="0"/>
              </a:rPr>
              <a:t>iu</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 += is)</a:t>
            </a:r>
          </a:p>
          <a:p>
            <a:pPr marL="0" indent="0">
              <a:spcBef>
                <a:spcPts val="0"/>
              </a:spcBef>
              <a:buNone/>
              <a:tabLst>
                <a:tab pos="360000" algn="l"/>
                <a:tab pos="720000" algn="l"/>
                <a:tab pos="1080000" algn="l"/>
                <a:tab pos="1440000" algn="l"/>
              </a:tabLst>
            </a:pPr>
            <a:r>
              <a:rPr lang="en-US" sz="1050" b="1" dirty="0" smtClean="0">
                <a:latin typeface="Consolas" pitchFamily="49" charset="0"/>
              </a:rPr>
              <a:t>				bar(a, </a:t>
            </a:r>
            <a:r>
              <a:rPr lang="en-US" sz="1050" b="1" dirty="0" err="1" smtClean="0">
                <a:latin typeface="Consolas" pitchFamily="49" charset="0"/>
              </a:rPr>
              <a:t>i</a:t>
            </a:r>
            <a:r>
              <a:rPr lang="en-US" sz="1050" b="1" dirty="0" smtClean="0">
                <a:latin typeface="Consolas" pitchFamily="49" charset="0"/>
              </a:rPr>
              <a:t>, j, k)</a:t>
            </a:r>
          </a:p>
          <a:p>
            <a:pPr marL="0" indent="0">
              <a:spcBef>
                <a:spcPts val="0"/>
              </a:spcBef>
              <a:buNone/>
              <a:tabLst>
                <a:tab pos="360000" algn="l"/>
                <a:tab pos="720000" algn="l"/>
                <a:tab pos="1080000" algn="l"/>
                <a:tab pos="1440000" algn="l"/>
              </a:tabLst>
            </a:pPr>
            <a:r>
              <a:rPr lang="en-US" sz="1050" b="1" dirty="0" smtClean="0">
                <a:latin typeface="Consolas" pitchFamily="49" charset="0"/>
              </a:rPr>
              <a:t>}</a:t>
            </a:r>
            <a:endParaRPr lang="el-GR" sz="1050" b="1" dirty="0" smtClean="0">
              <a:latin typeface="Consolas" pitchFamily="49" charset="0"/>
            </a:endParaRPr>
          </a:p>
        </p:txBody>
      </p:sp>
      <p:sp>
        <p:nvSpPr>
          <p:cNvPr id="5" name="Content Placeholder 2"/>
          <p:cNvSpPr txBox="1">
            <a:spLocks/>
          </p:cNvSpPr>
          <p:nvPr/>
        </p:nvSpPr>
        <p:spPr>
          <a:xfrm>
            <a:off x="4684614" y="1571612"/>
            <a:ext cx="3887914" cy="2857520"/>
          </a:xfrm>
          <a:prstGeom prst="rect">
            <a:avLst/>
          </a:prstGeom>
          <a:ln w="19050">
            <a:solidFill>
              <a:schemeClr val="tx1"/>
            </a:solidFill>
          </a:ln>
        </p:spPr>
        <p:txBody>
          <a:bodyPr vert="horz">
            <a:noAutofit/>
          </a:bodyPr>
          <a:lstStyle/>
          <a:p>
            <a:pPr>
              <a:buClr>
                <a:schemeClr val="accent2"/>
              </a:buClr>
              <a:buSzPct val="60000"/>
              <a:tabLst>
                <a:tab pos="360000" algn="l"/>
                <a:tab pos="720000" algn="l"/>
                <a:tab pos="1080000" algn="l"/>
                <a:tab pos="1440000" algn="l"/>
              </a:tabLst>
            </a:pPr>
            <a:r>
              <a:rPr lang="en-US" sz="1050" b="1" dirty="0" smtClean="0">
                <a:latin typeface="Consolas" pitchFamily="49" charset="0"/>
              </a:rPr>
              <a:t>#include &lt;</a:t>
            </a:r>
            <a:r>
              <a:rPr lang="en-US" sz="1050" b="1" dirty="0" err="1" smtClean="0">
                <a:latin typeface="Consolas" pitchFamily="49" charset="0"/>
              </a:rPr>
              <a:t>math.h</a:t>
            </a:r>
            <a:r>
              <a:rPr lang="en-US" sz="1050" b="1" dirty="0" smtClean="0">
                <a:latin typeface="Consolas" pitchFamily="49" charset="0"/>
              </a:rPr>
              <a:t>&gt;</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void a9(</a:t>
            </a:r>
            <a:r>
              <a:rPr lang="en-US" sz="1050" b="1" dirty="0" err="1" smtClean="0">
                <a:latin typeface="Consolas" pitchFamily="49" charset="0"/>
              </a:rPr>
              <a:t>int</a:t>
            </a:r>
            <a:r>
              <a:rPr lang="en-US" sz="1050" b="1" dirty="0" smtClean="0">
                <a:latin typeface="Consolas" pitchFamily="49" charset="0"/>
              </a:rPr>
              <a:t> n, </a:t>
            </a:r>
            <a:r>
              <a:rPr lang="en-US" sz="1050" b="1" dirty="0" err="1" smtClean="0">
                <a:latin typeface="Consolas" pitchFamily="49" charset="0"/>
              </a:rPr>
              <a:t>int</a:t>
            </a:r>
            <a:r>
              <a:rPr lang="en-US" sz="1050" b="1" dirty="0" smtClean="0">
                <a:latin typeface="Consolas" pitchFamily="49" charset="0"/>
              </a:rPr>
              <a:t> m, float *a, float *b,</a:t>
            </a:r>
          </a:p>
          <a:p>
            <a:pPr>
              <a:buClr>
                <a:schemeClr val="accent2"/>
              </a:buClr>
              <a:buSzPct val="60000"/>
              <a:tabLst>
                <a:tab pos="360000" algn="l"/>
                <a:tab pos="720000" algn="l"/>
                <a:tab pos="1080000" algn="l"/>
                <a:tab pos="1440000" algn="l"/>
              </a:tabLst>
            </a:pPr>
            <a:r>
              <a:rPr lang="en-US" sz="1050" b="1" dirty="0" smtClean="0">
                <a:latin typeface="Consolas" pitchFamily="49" charset="0"/>
              </a:rPr>
              <a:t>	   float *y, float *z)</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parallel</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=1; </a:t>
            </a:r>
            <a:r>
              <a:rPr lang="en-US" sz="1050" b="1" dirty="0" err="1" smtClean="0">
                <a:latin typeface="Consolas" pitchFamily="49" charset="0"/>
              </a:rPr>
              <a:t>i</a:t>
            </a:r>
            <a:r>
              <a:rPr lang="en-US" sz="1050" b="1" dirty="0" smtClean="0">
                <a:latin typeface="Consolas" pitchFamily="49" charset="0"/>
              </a:rPr>
              <a:t>&lt;n;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b[</a:t>
            </a:r>
            <a:r>
              <a:rPr lang="en-US" sz="1050" b="1" dirty="0" err="1" smtClean="0">
                <a:latin typeface="Consolas" pitchFamily="49" charset="0"/>
              </a:rPr>
              <a:t>i</a:t>
            </a:r>
            <a:r>
              <a:rPr lang="en-US" sz="1050" b="1" dirty="0" smtClean="0">
                <a:latin typeface="Consolas" pitchFamily="49" charset="0"/>
              </a:rPr>
              <a:t>] = (a[</a:t>
            </a:r>
            <a:r>
              <a:rPr lang="en-US" sz="1050" b="1" dirty="0" err="1" smtClean="0">
                <a:latin typeface="Consolas" pitchFamily="49" charset="0"/>
              </a:rPr>
              <a:t>i</a:t>
            </a:r>
            <a:r>
              <a:rPr lang="en-US" sz="1050" b="1" dirty="0" smtClean="0">
                <a:latin typeface="Consolas" pitchFamily="49" charset="0"/>
              </a:rPr>
              <a:t>] + a[i-1]) / 2.0;</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=0; </a:t>
            </a:r>
            <a:r>
              <a:rPr lang="en-US" sz="1050" b="1" dirty="0" err="1" smtClean="0">
                <a:latin typeface="Consolas" pitchFamily="49" charset="0"/>
              </a:rPr>
              <a:t>i</a:t>
            </a:r>
            <a:r>
              <a:rPr lang="en-US" sz="1050" b="1" dirty="0" smtClean="0">
                <a:latin typeface="Consolas" pitchFamily="49" charset="0"/>
              </a:rPr>
              <a:t>&lt;m;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y[</a:t>
            </a:r>
            <a:r>
              <a:rPr lang="en-US" sz="1050" b="1" dirty="0" err="1" smtClean="0">
                <a:latin typeface="Consolas" pitchFamily="49" charset="0"/>
              </a:rPr>
              <a:t>i</a:t>
            </a:r>
            <a:r>
              <a:rPr lang="en-US" sz="1050" b="1" dirty="0" smtClean="0">
                <a:latin typeface="Consolas" pitchFamily="49" charset="0"/>
              </a:rPr>
              <a:t>] = </a:t>
            </a:r>
            <a:r>
              <a:rPr lang="en-US" sz="1050" b="1" dirty="0" err="1" smtClean="0">
                <a:latin typeface="Consolas" pitchFamily="49" charset="0"/>
              </a:rPr>
              <a:t>sqrt</a:t>
            </a:r>
            <a:r>
              <a:rPr lang="en-US" sz="1050" b="1" dirty="0" smtClean="0">
                <a:latin typeface="Consolas" pitchFamily="49" charset="0"/>
              </a:rPr>
              <a:t>(z[</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p:txBody>
      </p:sp>
      <p:sp>
        <p:nvSpPr>
          <p:cNvPr id="6" name="Content Placeholder 2"/>
          <p:cNvSpPr txBox="1">
            <a:spLocks/>
          </p:cNvSpPr>
          <p:nvPr/>
        </p:nvSpPr>
        <p:spPr>
          <a:xfrm>
            <a:off x="612648" y="3500438"/>
            <a:ext cx="3887914" cy="3214710"/>
          </a:xfrm>
          <a:prstGeom prst="rect">
            <a:avLst/>
          </a:prstGeom>
          <a:ln w="19050">
            <a:solidFill>
              <a:schemeClr val="tx1"/>
            </a:solidFill>
          </a:ln>
        </p:spPr>
        <p:txBody>
          <a:bodyPr vert="horz">
            <a:noAutofit/>
          </a:bodyPr>
          <a:lstStyle/>
          <a:p>
            <a:pPr>
              <a:buClr>
                <a:schemeClr val="accent2"/>
              </a:buClr>
              <a:buSzPct val="60000"/>
              <a:tabLst>
                <a:tab pos="360000" algn="l"/>
                <a:tab pos="720000" algn="l"/>
                <a:tab pos="1080000" algn="l"/>
                <a:tab pos="1440000" algn="l"/>
              </a:tabLst>
            </a:pPr>
            <a:r>
              <a:rPr lang="en-US" sz="1050" b="1" dirty="0" smtClean="0">
                <a:latin typeface="Consolas" pitchFamily="49" charset="0"/>
              </a:rPr>
              <a:t>#include &lt;</a:t>
            </a:r>
            <a:r>
              <a:rPr lang="en-US" sz="1050" b="1" dirty="0" err="1" smtClean="0">
                <a:latin typeface="Consolas" pitchFamily="49" charset="0"/>
              </a:rPr>
              <a:t>math.h</a:t>
            </a:r>
            <a:r>
              <a:rPr lang="en-US" sz="1050" b="1" dirty="0" smtClean="0">
                <a:latin typeface="Consolas" pitchFamily="49" charset="0"/>
              </a:rPr>
              <a:t>&gt;</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void a92(</a:t>
            </a:r>
            <a:r>
              <a:rPr lang="en-US" sz="1050" b="1" dirty="0" err="1" smtClean="0">
                <a:latin typeface="Consolas" pitchFamily="49" charset="0"/>
              </a:rPr>
              <a:t>int</a:t>
            </a:r>
            <a:r>
              <a:rPr lang="en-US" sz="1050" b="1" dirty="0" smtClean="0">
                <a:latin typeface="Consolas" pitchFamily="49" charset="0"/>
              </a:rPr>
              <a:t> n, float *a, float *b, float *c,</a:t>
            </a:r>
          </a:p>
          <a:p>
            <a:pPr>
              <a:buClr>
                <a:schemeClr val="accent2"/>
              </a:buClr>
              <a:buSzPct val="60000"/>
              <a:tabLst>
                <a:tab pos="360000" algn="l"/>
                <a:tab pos="720000" algn="l"/>
                <a:tab pos="1080000" algn="l"/>
                <a:tab pos="1440000" algn="l"/>
              </a:tabLst>
            </a:pPr>
            <a:r>
              <a:rPr lang="en-US" sz="1050" b="1" dirty="0" smtClean="0">
                <a:latin typeface="Consolas" pitchFamily="49" charset="0"/>
              </a:rPr>
              <a:t>	    float *y, float *z)</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int</a:t>
            </a:r>
            <a:r>
              <a:rPr lang="en-US" sz="1050" b="1" dirty="0" smtClean="0">
                <a:latin typeface="Consolas" pitchFamily="49" charset="0"/>
              </a:rPr>
              <a:t>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parallel</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schedule(static)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=0; </a:t>
            </a:r>
            <a:r>
              <a:rPr lang="en-US" sz="1050" b="1" dirty="0" err="1" smtClean="0">
                <a:latin typeface="Consolas" pitchFamily="49" charset="0"/>
              </a:rPr>
              <a:t>i</a:t>
            </a:r>
            <a:r>
              <a:rPr lang="en-US" sz="1050" b="1" dirty="0" smtClean="0">
                <a:latin typeface="Consolas" pitchFamily="49" charset="0"/>
              </a:rPr>
              <a:t>&lt;n;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c[</a:t>
            </a:r>
            <a:r>
              <a:rPr lang="en-US" sz="1050" b="1" dirty="0" err="1" smtClean="0">
                <a:latin typeface="Consolas" pitchFamily="49" charset="0"/>
              </a:rPr>
              <a:t>i</a:t>
            </a:r>
            <a:r>
              <a:rPr lang="en-US" sz="1050" b="1" dirty="0" smtClean="0">
                <a:latin typeface="Consolas" pitchFamily="49" charset="0"/>
              </a:rPr>
              <a:t>] = (a[</a:t>
            </a:r>
            <a:r>
              <a:rPr lang="en-US" sz="1050" b="1" dirty="0" err="1" smtClean="0">
                <a:latin typeface="Consolas" pitchFamily="49" charset="0"/>
              </a:rPr>
              <a:t>i</a:t>
            </a:r>
            <a:r>
              <a:rPr lang="en-US" sz="1050" b="1" dirty="0" smtClean="0">
                <a:latin typeface="Consolas" pitchFamily="49" charset="0"/>
              </a:rPr>
              <a:t>] + b[</a:t>
            </a:r>
            <a:r>
              <a:rPr lang="en-US" sz="1050" b="1" dirty="0" err="1" smtClean="0">
                <a:latin typeface="Consolas" pitchFamily="49" charset="0"/>
              </a:rPr>
              <a:t>i</a:t>
            </a:r>
            <a:r>
              <a:rPr lang="en-US" sz="1050" b="1" dirty="0" smtClean="0">
                <a:latin typeface="Consolas" pitchFamily="49" charset="0"/>
              </a:rPr>
              <a:t>]) / 2.0;</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schedule(static)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for (</a:t>
            </a:r>
            <a:r>
              <a:rPr lang="en-US" sz="1050" b="1" dirty="0" err="1" smtClean="0">
                <a:latin typeface="Consolas" pitchFamily="49" charset="0"/>
              </a:rPr>
              <a:t>i</a:t>
            </a:r>
            <a:r>
              <a:rPr lang="en-US" sz="1050" b="1" dirty="0" smtClean="0">
                <a:latin typeface="Consolas" pitchFamily="49" charset="0"/>
              </a:rPr>
              <a:t>=0; </a:t>
            </a:r>
            <a:r>
              <a:rPr lang="en-US" sz="1050" b="1" dirty="0" err="1" smtClean="0">
                <a:latin typeface="Consolas" pitchFamily="49" charset="0"/>
              </a:rPr>
              <a:t>i</a:t>
            </a:r>
            <a:r>
              <a:rPr lang="en-US" sz="1050" b="1" dirty="0" smtClean="0">
                <a:latin typeface="Consolas" pitchFamily="49" charset="0"/>
              </a:rPr>
              <a:t>&lt;n; </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z[</a:t>
            </a:r>
            <a:r>
              <a:rPr lang="en-US" sz="1050" b="1" dirty="0" err="1" smtClean="0">
                <a:latin typeface="Consolas" pitchFamily="49" charset="0"/>
              </a:rPr>
              <a:t>i</a:t>
            </a:r>
            <a:r>
              <a:rPr lang="en-US" sz="1050" b="1" dirty="0" smtClean="0">
                <a:latin typeface="Consolas" pitchFamily="49" charset="0"/>
              </a:rPr>
              <a:t>] = </a:t>
            </a:r>
            <a:r>
              <a:rPr lang="en-US" sz="1050" b="1" dirty="0" err="1" smtClean="0">
                <a:latin typeface="Consolas" pitchFamily="49" charset="0"/>
              </a:rPr>
              <a:t>sqrt</a:t>
            </a:r>
            <a:r>
              <a:rPr lang="en-US" sz="1050" b="1" dirty="0" smtClean="0">
                <a:latin typeface="Consolas" pitchFamily="49" charset="0"/>
              </a:rPr>
              <a:t>(c[</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for schedule(static)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nn-NO" sz="1050" b="1" dirty="0" smtClean="0">
                <a:latin typeface="Consolas" pitchFamily="49" charset="0"/>
              </a:rPr>
              <a:t>		for (i=1; i&lt;=n; i++)</a:t>
            </a:r>
          </a:p>
          <a:p>
            <a:pPr>
              <a:buClr>
                <a:schemeClr val="accent2"/>
              </a:buClr>
              <a:buSzPct val="60000"/>
              <a:tabLst>
                <a:tab pos="360000" algn="l"/>
                <a:tab pos="720000" algn="l"/>
                <a:tab pos="1080000" algn="l"/>
                <a:tab pos="1440000" algn="l"/>
              </a:tabLst>
            </a:pPr>
            <a:r>
              <a:rPr lang="en-US" sz="1050" b="1" dirty="0" smtClean="0">
                <a:latin typeface="Consolas" pitchFamily="49" charset="0"/>
              </a:rPr>
              <a:t>			y[</a:t>
            </a:r>
            <a:r>
              <a:rPr lang="en-US" sz="1050" b="1" dirty="0" err="1" smtClean="0">
                <a:latin typeface="Consolas" pitchFamily="49" charset="0"/>
              </a:rPr>
              <a:t>i</a:t>
            </a:r>
            <a:r>
              <a:rPr lang="en-US" sz="1050" b="1" dirty="0" smtClean="0">
                <a:latin typeface="Consolas" pitchFamily="49" charset="0"/>
              </a:rPr>
              <a:t>] = z[i-1] + a[</a:t>
            </a:r>
            <a:r>
              <a:rPr lang="en-US" sz="1050" b="1" dirty="0" err="1" smtClean="0">
                <a:latin typeface="Consolas" pitchFamily="49" charset="0"/>
              </a:rPr>
              <a:t>i</a:t>
            </a:r>
            <a:r>
              <a:rPr lang="en-US"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a:t>
            </a:r>
            <a:r>
              <a:rPr lang="en-US" dirty="0" smtClean="0"/>
              <a:t>“sections”</a:t>
            </a:r>
            <a:endParaRPr lang="el-GR" dirty="0"/>
          </a:p>
        </p:txBody>
      </p:sp>
      <p:sp>
        <p:nvSpPr>
          <p:cNvPr id="3" name="Content Placeholder 2"/>
          <p:cNvSpPr>
            <a:spLocks noGrp="1"/>
          </p:cNvSpPr>
          <p:nvPr>
            <p:ph sz="quarter" idx="1"/>
          </p:nvPr>
        </p:nvSpPr>
        <p:spPr/>
        <p:txBody>
          <a:bodyPr>
            <a:normAutofit/>
          </a:bodyPr>
          <a:lstStyle/>
          <a:p>
            <a:r>
              <a:rPr lang="el-GR" dirty="0" smtClean="0"/>
              <a:t>Σύνταξη της δομής </a:t>
            </a:r>
            <a:r>
              <a:rPr lang="en-US" dirty="0" smtClean="0"/>
              <a:t>“sections”</a:t>
            </a:r>
          </a:p>
          <a:p>
            <a:pPr lvl="1">
              <a:buNone/>
            </a:pPr>
            <a:r>
              <a:rPr lang="en-US" dirty="0" smtClean="0"/>
              <a:t>#</a:t>
            </a:r>
            <a:r>
              <a:rPr lang="en-US" dirty="0" err="1" smtClean="0"/>
              <a:t>pragma</a:t>
            </a:r>
            <a:r>
              <a:rPr lang="en-US" dirty="0" smtClean="0"/>
              <a:t> </a:t>
            </a:r>
            <a:r>
              <a:rPr lang="en-US" dirty="0" err="1" smtClean="0"/>
              <a:t>omp</a:t>
            </a:r>
            <a:r>
              <a:rPr lang="en-US" dirty="0" smtClean="0"/>
              <a:t> sections </a:t>
            </a:r>
            <a:r>
              <a:rPr lang="en-US" i="1" dirty="0" smtClean="0"/>
              <a:t>[clause[[,] clause] …] new-line</a:t>
            </a:r>
          </a:p>
          <a:p>
            <a:pPr lvl="1">
              <a:buNone/>
            </a:pPr>
            <a:r>
              <a:rPr lang="en-US" dirty="0" smtClean="0"/>
              <a:t>	{</a:t>
            </a:r>
          </a:p>
          <a:p>
            <a:pPr lvl="1">
              <a:buNone/>
            </a:pPr>
            <a:r>
              <a:rPr lang="en-US" dirty="0" smtClean="0"/>
              <a:t>	</a:t>
            </a:r>
            <a:r>
              <a:rPr lang="en-US" i="1" dirty="0" smtClean="0"/>
              <a:t>[</a:t>
            </a:r>
            <a:r>
              <a:rPr lang="en-US" dirty="0" smtClean="0"/>
              <a:t>#</a:t>
            </a:r>
            <a:r>
              <a:rPr lang="en-US" dirty="0" err="1" smtClean="0"/>
              <a:t>pragma</a:t>
            </a:r>
            <a:r>
              <a:rPr lang="en-US" dirty="0" smtClean="0"/>
              <a:t> </a:t>
            </a:r>
            <a:r>
              <a:rPr lang="en-US" dirty="0" err="1" smtClean="0"/>
              <a:t>omp</a:t>
            </a:r>
            <a:r>
              <a:rPr lang="en-US" dirty="0" smtClean="0"/>
              <a:t> section </a:t>
            </a:r>
            <a:r>
              <a:rPr lang="en-US" i="1" dirty="0" smtClean="0"/>
              <a:t>new-line]</a:t>
            </a:r>
          </a:p>
          <a:p>
            <a:pPr lvl="1">
              <a:buNone/>
            </a:pPr>
            <a:r>
              <a:rPr lang="en-US" i="1" dirty="0" smtClean="0"/>
              <a:t>		structured-block</a:t>
            </a:r>
          </a:p>
          <a:p>
            <a:pPr lvl="1">
              <a:buNone/>
            </a:pPr>
            <a:r>
              <a:rPr lang="en-US" dirty="0" smtClean="0"/>
              <a:t>	</a:t>
            </a:r>
            <a:r>
              <a:rPr lang="en-US" i="1" dirty="0" smtClean="0"/>
              <a:t>[</a:t>
            </a:r>
            <a:r>
              <a:rPr lang="en-US" dirty="0" smtClean="0"/>
              <a:t>#</a:t>
            </a:r>
            <a:r>
              <a:rPr lang="en-US" dirty="0" err="1" smtClean="0"/>
              <a:t>pragma</a:t>
            </a:r>
            <a:r>
              <a:rPr lang="en-US" dirty="0" smtClean="0"/>
              <a:t> </a:t>
            </a:r>
            <a:r>
              <a:rPr lang="en-US" dirty="0" err="1" smtClean="0"/>
              <a:t>omp</a:t>
            </a:r>
            <a:r>
              <a:rPr lang="en-US" dirty="0" smtClean="0"/>
              <a:t> section </a:t>
            </a:r>
            <a:r>
              <a:rPr lang="en-US" i="1" dirty="0" smtClean="0"/>
              <a:t>new-line</a:t>
            </a:r>
          </a:p>
          <a:p>
            <a:pPr lvl="1">
              <a:buNone/>
            </a:pPr>
            <a:r>
              <a:rPr lang="en-US" i="1" dirty="0" smtClean="0"/>
              <a:t>		structured-block]</a:t>
            </a:r>
            <a:endParaRPr lang="en-US" dirty="0" smtClean="0"/>
          </a:p>
          <a:p>
            <a:pPr lvl="1">
              <a:buNone/>
            </a:pPr>
            <a:r>
              <a:rPr lang="en-US"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a:t>
            </a:r>
            <a:r>
              <a:rPr lang="en-US" dirty="0" smtClean="0"/>
              <a:t>“sections”</a:t>
            </a:r>
            <a:endParaRPr lang="el-GR" dirty="0"/>
          </a:p>
        </p:txBody>
      </p:sp>
      <p:sp>
        <p:nvSpPr>
          <p:cNvPr id="3" name="Content Placeholder 2"/>
          <p:cNvSpPr>
            <a:spLocks noGrp="1"/>
          </p:cNvSpPr>
          <p:nvPr>
            <p:ph sz="quarter" idx="1"/>
          </p:nvPr>
        </p:nvSpPr>
        <p:spPr/>
        <p:txBody>
          <a:bodyPr>
            <a:normAutofit/>
          </a:bodyPr>
          <a:lstStyle/>
          <a:p>
            <a:pPr marL="320040" lvl="1" indent="-320040">
              <a:spcBef>
                <a:spcPts val="700"/>
              </a:spcBef>
              <a:buClr>
                <a:schemeClr val="accent2"/>
              </a:buClr>
              <a:buSzPct val="60000"/>
              <a:buFont typeface="Wingdings"/>
              <a:buChar char=""/>
            </a:pPr>
            <a:r>
              <a:rPr lang="en-US" sz="2900" dirty="0" smtClean="0"/>
              <a:t>“clause” </a:t>
            </a:r>
            <a:r>
              <a:rPr lang="el-GR" sz="2900" dirty="0" smtClean="0"/>
              <a:t>μπορεί να είναι ένα ή περισσότερα από τα παρακάτω:</a:t>
            </a:r>
          </a:p>
          <a:p>
            <a:pPr lvl="1"/>
            <a:r>
              <a:rPr lang="en-US" sz="2400" dirty="0" smtClean="0"/>
              <a:t>private( </a:t>
            </a:r>
            <a:r>
              <a:rPr lang="en-US" sz="2400" i="1" dirty="0" smtClean="0"/>
              <a:t>list</a:t>
            </a:r>
            <a:r>
              <a:rPr lang="en-US" sz="2400" dirty="0" smtClean="0"/>
              <a:t> )</a:t>
            </a:r>
          </a:p>
          <a:p>
            <a:pPr lvl="1"/>
            <a:r>
              <a:rPr lang="en-US" sz="2400" dirty="0" err="1" smtClean="0"/>
              <a:t>firstprivate</a:t>
            </a:r>
            <a:r>
              <a:rPr lang="en-US" sz="2400" dirty="0" smtClean="0"/>
              <a:t>( </a:t>
            </a:r>
            <a:r>
              <a:rPr lang="en-US" sz="2400" i="1" dirty="0" smtClean="0"/>
              <a:t>list</a:t>
            </a:r>
            <a:r>
              <a:rPr lang="en-US" sz="2400" dirty="0" smtClean="0"/>
              <a:t> )</a:t>
            </a:r>
          </a:p>
          <a:p>
            <a:pPr lvl="1"/>
            <a:r>
              <a:rPr lang="en-US" sz="2400" dirty="0" err="1" smtClean="0"/>
              <a:t>lastprivate</a:t>
            </a:r>
            <a:r>
              <a:rPr lang="en-US" sz="2400" dirty="0" smtClean="0"/>
              <a:t>( </a:t>
            </a:r>
            <a:r>
              <a:rPr lang="en-US" sz="2400" i="1" dirty="0" smtClean="0"/>
              <a:t>list</a:t>
            </a:r>
            <a:r>
              <a:rPr lang="en-US" sz="2400" dirty="0" smtClean="0"/>
              <a:t> )</a:t>
            </a:r>
          </a:p>
          <a:p>
            <a:pPr lvl="1"/>
            <a:r>
              <a:rPr lang="en-US" sz="2400" dirty="0" smtClean="0"/>
              <a:t>reduction( </a:t>
            </a:r>
            <a:r>
              <a:rPr lang="en-US" sz="2400" i="1" dirty="0" smtClean="0"/>
              <a:t>operator : list</a:t>
            </a:r>
            <a:r>
              <a:rPr lang="en-US" sz="2400" dirty="0" smtClean="0"/>
              <a:t> )</a:t>
            </a:r>
          </a:p>
          <a:p>
            <a:pPr lvl="1"/>
            <a:r>
              <a:rPr lang="en-US" sz="2400" dirty="0" err="1" smtClean="0"/>
              <a:t>nowait</a:t>
            </a:r>
            <a:endParaRPr lang="en-US" dirty="0" smtClean="0"/>
          </a:p>
          <a:p>
            <a:r>
              <a:rPr lang="el-GR" dirty="0" smtClean="0"/>
              <a:t>Είναι μια μη επαναληπτική δομή διαμοίρασης εργασίας</a:t>
            </a:r>
          </a:p>
          <a:p>
            <a:r>
              <a:rPr lang="el-GR" dirty="0" smtClean="0"/>
              <a:t>Αποτελείται από ένα σύνολο </a:t>
            </a:r>
            <a:r>
              <a:rPr lang="en-US" dirty="0" smtClean="0"/>
              <a:t>“</a:t>
            </a:r>
            <a:r>
              <a:rPr lang="en-US" i="1" dirty="0" smtClean="0"/>
              <a:t>structured-blocks</a:t>
            </a:r>
            <a:r>
              <a:rPr lang="en-US" dirty="0" smtClean="0"/>
              <a:t>”</a:t>
            </a:r>
          </a:p>
          <a:p>
            <a:pPr lvl="1"/>
            <a:r>
              <a:rPr lang="el-GR" dirty="0" smtClean="0"/>
              <a:t>Κάθε ένα από αυτά εκτελείται από ένα νήμα</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4" name="Content Placeholder 2"/>
          <p:cNvSpPr txBox="1">
            <a:spLocks/>
          </p:cNvSpPr>
          <p:nvPr/>
        </p:nvSpPr>
        <p:spPr>
          <a:xfrm>
            <a:off x="3112978" y="1571612"/>
            <a:ext cx="2602030" cy="3214710"/>
          </a:xfrm>
          <a:prstGeom prst="rect">
            <a:avLst/>
          </a:prstGeom>
          <a:ln w="19050">
            <a:solidFill>
              <a:schemeClr val="tx1"/>
            </a:solidFill>
          </a:ln>
        </p:spPr>
        <p:txBody>
          <a:bodyPr vert="horz">
            <a:noAutofit/>
          </a:bodyPr>
          <a:lstStyle/>
          <a:p>
            <a:pPr>
              <a:buClr>
                <a:schemeClr val="accent2"/>
              </a:buClr>
              <a:buSzPct val="60000"/>
              <a:tabLst>
                <a:tab pos="360000" algn="l"/>
                <a:tab pos="720000" algn="l"/>
                <a:tab pos="1080000" algn="l"/>
                <a:tab pos="1440000" algn="l"/>
              </a:tabLst>
            </a:pPr>
            <a:r>
              <a:rPr lang="en-US" sz="1050" b="1" dirty="0" smtClean="0">
                <a:latin typeface="Consolas" pitchFamily="49" charset="0"/>
              </a:rPr>
              <a:t>void XAXIS();</a:t>
            </a:r>
          </a:p>
          <a:p>
            <a:pPr>
              <a:buClr>
                <a:schemeClr val="accent2"/>
              </a:buClr>
              <a:buSzPct val="60000"/>
              <a:tabLst>
                <a:tab pos="360000" algn="l"/>
                <a:tab pos="720000" algn="l"/>
                <a:tab pos="1080000" algn="l"/>
                <a:tab pos="1440000" algn="l"/>
              </a:tabLst>
            </a:pPr>
            <a:r>
              <a:rPr lang="en-US" sz="1050" b="1" dirty="0" smtClean="0">
                <a:latin typeface="Consolas" pitchFamily="49" charset="0"/>
              </a:rPr>
              <a:t>void YAXIS();</a:t>
            </a:r>
          </a:p>
          <a:p>
            <a:pPr>
              <a:buClr>
                <a:schemeClr val="accent2"/>
              </a:buClr>
              <a:buSzPct val="60000"/>
              <a:tabLst>
                <a:tab pos="360000" algn="l"/>
                <a:tab pos="720000" algn="l"/>
                <a:tab pos="1080000" algn="l"/>
                <a:tab pos="1440000" algn="l"/>
              </a:tabLst>
            </a:pPr>
            <a:r>
              <a:rPr lang="en-US" sz="1050" b="1" dirty="0" smtClean="0">
                <a:latin typeface="Consolas" pitchFamily="49" charset="0"/>
              </a:rPr>
              <a:t>void ZAXIS();</a:t>
            </a:r>
            <a:endParaRPr lang="el-GR" sz="1050" b="1" dirty="0" smtClean="0">
              <a:latin typeface="Consolas" pitchFamily="49" charset="0"/>
            </a:endParaRP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void a11()</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parallel</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sections</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section</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XAXIS();</a:t>
            </a:r>
          </a:p>
          <a:p>
            <a:pPr>
              <a:buClr>
                <a:schemeClr val="accent2"/>
              </a:buClr>
              <a:buSzPct val="60000"/>
              <a:tabLst>
                <a:tab pos="360000" algn="l"/>
                <a:tab pos="720000" algn="l"/>
                <a:tab pos="1080000" algn="l"/>
                <a:tab pos="1440000" algn="l"/>
              </a:tabLst>
            </a:pPr>
            <a:endParaRPr lang="el-GR" sz="1050" b="1" dirty="0" smtClean="0">
              <a:latin typeface="Consolas" pitchFamily="49" charset="0"/>
            </a:endParaRP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section</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YAXIS();</a:t>
            </a:r>
          </a:p>
          <a:p>
            <a:pPr>
              <a:buClr>
                <a:schemeClr val="accent2"/>
              </a:buClr>
              <a:buSzPct val="60000"/>
              <a:tabLst>
                <a:tab pos="360000" algn="l"/>
                <a:tab pos="720000" algn="l"/>
                <a:tab pos="1080000" algn="l"/>
                <a:tab pos="1440000" algn="l"/>
              </a:tabLst>
            </a:pPr>
            <a:endParaRPr lang="el-GR" sz="1050" b="1" dirty="0" smtClean="0">
              <a:latin typeface="Consolas" pitchFamily="49" charset="0"/>
            </a:endParaRP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section</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r>
              <a:rPr lang="en-US" sz="1050" b="1" dirty="0" smtClean="0">
                <a:latin typeface="Consolas" pitchFamily="49" charset="0"/>
              </a:rPr>
              <a:t>ZAXIS();</a:t>
            </a:r>
          </a:p>
          <a:p>
            <a:pPr>
              <a:buClr>
                <a:schemeClr val="accent2"/>
              </a:buClr>
              <a:buSzPct val="60000"/>
              <a:tabLst>
                <a:tab pos="360000" algn="l"/>
                <a:tab pos="720000" algn="l"/>
                <a:tab pos="1080000" algn="l"/>
                <a:tab pos="1440000" algn="l"/>
              </a:tabLst>
            </a:pPr>
            <a:r>
              <a:rPr lang="el-GR" sz="1050" b="1" dirty="0" smtClean="0">
                <a:latin typeface="Consolas" pitchFamily="49" charset="0"/>
              </a:rPr>
              <a:t>	}</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δομή </a:t>
            </a:r>
            <a:r>
              <a:rPr lang="en-US" dirty="0" smtClean="0"/>
              <a:t>“single”</a:t>
            </a:r>
            <a:endParaRPr lang="el-GR" dirty="0"/>
          </a:p>
        </p:txBody>
      </p:sp>
      <p:sp>
        <p:nvSpPr>
          <p:cNvPr id="3" name="Content Placeholder 2"/>
          <p:cNvSpPr>
            <a:spLocks noGrp="1"/>
          </p:cNvSpPr>
          <p:nvPr>
            <p:ph sz="quarter" idx="1"/>
          </p:nvPr>
        </p:nvSpPr>
        <p:spPr/>
        <p:txBody>
          <a:bodyPr>
            <a:normAutofit/>
          </a:bodyPr>
          <a:lstStyle/>
          <a:p>
            <a:r>
              <a:rPr lang="el-GR" dirty="0" smtClean="0"/>
              <a:t>Σύνταξη της δομής </a:t>
            </a:r>
            <a:r>
              <a:rPr lang="en-US" dirty="0" smtClean="0"/>
              <a:t>“single”</a:t>
            </a:r>
          </a:p>
          <a:p>
            <a:pPr lvl="1">
              <a:buNone/>
            </a:pPr>
            <a:r>
              <a:rPr lang="en-US" dirty="0" smtClean="0"/>
              <a:t>#</a:t>
            </a:r>
            <a:r>
              <a:rPr lang="en-US" dirty="0" err="1" smtClean="0"/>
              <a:t>pragma</a:t>
            </a:r>
            <a:r>
              <a:rPr lang="en-US" dirty="0" smtClean="0"/>
              <a:t> </a:t>
            </a:r>
            <a:r>
              <a:rPr lang="en-US" dirty="0" err="1" smtClean="0"/>
              <a:t>omp</a:t>
            </a:r>
            <a:r>
              <a:rPr lang="en-US" dirty="0" smtClean="0"/>
              <a:t> single </a:t>
            </a:r>
            <a:r>
              <a:rPr lang="en-US" i="1" dirty="0" smtClean="0"/>
              <a:t>[clause[[,] clause] …] new-line</a:t>
            </a:r>
          </a:p>
          <a:p>
            <a:pPr lvl="1">
              <a:buNone/>
            </a:pPr>
            <a:r>
              <a:rPr lang="en-US" i="1" dirty="0" smtClean="0"/>
              <a:t>		structured-block</a:t>
            </a:r>
          </a:p>
          <a:p>
            <a:pPr marL="320040" lvl="1" indent="-320040">
              <a:spcBef>
                <a:spcPts val="700"/>
              </a:spcBef>
              <a:buClr>
                <a:schemeClr val="accent2"/>
              </a:buClr>
              <a:buSzPct val="60000"/>
              <a:buFont typeface="Wingdings"/>
              <a:buChar char=""/>
            </a:pPr>
            <a:r>
              <a:rPr lang="en-US" sz="2900" dirty="0" smtClean="0"/>
              <a:t>“clause” </a:t>
            </a:r>
            <a:r>
              <a:rPr lang="el-GR" sz="2900" dirty="0" smtClean="0"/>
              <a:t>μπορεί να είναι ένα ή περισσότερα από τα παρακάτω:</a:t>
            </a:r>
          </a:p>
          <a:p>
            <a:pPr lvl="1"/>
            <a:r>
              <a:rPr lang="en-US" sz="2400" dirty="0" smtClean="0"/>
              <a:t>private( list )</a:t>
            </a:r>
          </a:p>
          <a:p>
            <a:pPr lvl="1"/>
            <a:r>
              <a:rPr lang="en-US" sz="2400" dirty="0" err="1" smtClean="0"/>
              <a:t>firstprivate</a:t>
            </a:r>
            <a:r>
              <a:rPr lang="en-US" sz="2400" dirty="0" smtClean="0"/>
              <a:t>( list )</a:t>
            </a:r>
          </a:p>
          <a:p>
            <a:pPr lvl="1"/>
            <a:r>
              <a:rPr lang="en-US" sz="2400" dirty="0" err="1" smtClean="0"/>
              <a:t>copyprivate</a:t>
            </a:r>
            <a:r>
              <a:rPr lang="en-US" sz="2400" dirty="0" smtClean="0"/>
              <a:t>( list )</a:t>
            </a:r>
          </a:p>
          <a:p>
            <a:pPr lvl="1"/>
            <a:r>
              <a:rPr lang="en-US" sz="2400" dirty="0" err="1" smtClean="0"/>
              <a:t>nowait</a:t>
            </a:r>
            <a:endParaRPr lang="en-US"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a:t>
            </a:r>
            <a:endParaRPr lang="el-GR" dirty="0"/>
          </a:p>
        </p:txBody>
      </p:sp>
      <p:sp>
        <p:nvSpPr>
          <p:cNvPr id="3" name="Content Placeholder 2"/>
          <p:cNvSpPr>
            <a:spLocks noGrp="1"/>
          </p:cNvSpPr>
          <p:nvPr>
            <p:ph sz="quarter" idx="1"/>
          </p:nvPr>
        </p:nvSpPr>
        <p:spPr/>
        <p:txBody>
          <a:bodyPr/>
          <a:lstStyle/>
          <a:p>
            <a:r>
              <a:rPr lang="el-GR" dirty="0" smtClean="0"/>
              <a:t>Η δομή </a:t>
            </a:r>
            <a:r>
              <a:rPr lang="en-US" dirty="0" smtClean="0"/>
              <a:t>“single”</a:t>
            </a:r>
            <a:r>
              <a:rPr lang="el-GR" dirty="0" smtClean="0"/>
              <a:t> καθορίζει πως το αντίστοιχο </a:t>
            </a:r>
            <a:r>
              <a:rPr lang="en-US" dirty="0" smtClean="0"/>
              <a:t>“</a:t>
            </a:r>
            <a:r>
              <a:rPr lang="en-US" i="1" dirty="0" smtClean="0"/>
              <a:t>structured-block</a:t>
            </a:r>
            <a:r>
              <a:rPr lang="en-US" dirty="0" smtClean="0"/>
              <a:t>” </a:t>
            </a:r>
            <a:r>
              <a:rPr lang="el-GR" dirty="0" smtClean="0"/>
              <a:t>θα εκτελεστεί από ένα μόνο νήμα της τρέχουσας ομάδας</a:t>
            </a:r>
          </a:p>
          <a:p>
            <a:pPr lvl="1"/>
            <a:r>
              <a:rPr lang="el-GR" dirty="0" smtClean="0"/>
              <a:t>Όχι απαραίτητα από το νήμα-αφέντη</a:t>
            </a:r>
          </a:p>
          <a:p>
            <a:r>
              <a:rPr lang="el-GR" dirty="0" smtClean="0"/>
              <a:t>Τα υπόλοιπα νήματα της ομάδας περιμένουν σε ένα φράγμα στο τέλος της δομής </a:t>
            </a:r>
            <a:r>
              <a:rPr lang="en-US" dirty="0" smtClean="0"/>
              <a:t>“single”</a:t>
            </a:r>
            <a:endParaRPr lang="el-GR" dirty="0" smtClean="0"/>
          </a:p>
          <a:p>
            <a:pPr lvl="1"/>
            <a:r>
              <a:rPr lang="el-GR" dirty="0" smtClean="0"/>
              <a:t>Εκτός αν έχει χρησιμοποιηθεί το </a:t>
            </a:r>
            <a:r>
              <a:rPr lang="en-US" dirty="0" smtClean="0"/>
              <a:t>clause “</a:t>
            </a:r>
            <a:r>
              <a:rPr lang="en-US" dirty="0" err="1" smtClean="0"/>
              <a:t>nowait</a:t>
            </a:r>
            <a:r>
              <a:rPr lang="en-US" dirty="0" smtClean="0"/>
              <a:t>”</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4" name="Content Placeholder 2"/>
          <p:cNvSpPr txBox="1">
            <a:spLocks/>
          </p:cNvSpPr>
          <p:nvPr/>
        </p:nvSpPr>
        <p:spPr>
          <a:xfrm>
            <a:off x="2357422" y="1571612"/>
            <a:ext cx="4459418" cy="3929090"/>
          </a:xfrm>
          <a:prstGeom prst="rect">
            <a:avLst/>
          </a:prstGeom>
          <a:ln w="19050">
            <a:solidFill>
              <a:schemeClr val="tx1"/>
            </a:solidFill>
          </a:ln>
        </p:spPr>
        <p:txBody>
          <a:bodyPr vert="horz">
            <a:noAutofit/>
          </a:bodyPr>
          <a:lstStyle/>
          <a:p>
            <a:pPr>
              <a:buClr>
                <a:schemeClr val="accent2"/>
              </a:buClr>
              <a:buSzPct val="60000"/>
              <a:tabLst>
                <a:tab pos="360000" algn="l"/>
                <a:tab pos="720000" algn="l"/>
                <a:tab pos="1080000" algn="l"/>
                <a:tab pos="1440000" algn="l"/>
              </a:tabLst>
            </a:pPr>
            <a:r>
              <a:rPr lang="en-US" sz="1050" b="1" dirty="0" smtClean="0">
                <a:latin typeface="Consolas" pitchFamily="49" charset="0"/>
              </a:rPr>
              <a:t>#include &lt;</a:t>
            </a:r>
            <a:r>
              <a:rPr lang="en-US" sz="1050" b="1" dirty="0" err="1" smtClean="0">
                <a:latin typeface="Consolas" pitchFamily="49" charset="0"/>
              </a:rPr>
              <a:t>stdio.h</a:t>
            </a:r>
            <a:r>
              <a:rPr lang="en-US" sz="1050" b="1" dirty="0" smtClean="0">
                <a:latin typeface="Consolas" pitchFamily="49" charset="0"/>
              </a:rPr>
              <a:t>&gt;</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void work1() {}</a:t>
            </a:r>
          </a:p>
          <a:p>
            <a:pPr>
              <a:buClr>
                <a:schemeClr val="accent2"/>
              </a:buClr>
              <a:buSzPct val="60000"/>
              <a:tabLst>
                <a:tab pos="360000" algn="l"/>
                <a:tab pos="720000" algn="l"/>
                <a:tab pos="1080000" algn="l"/>
                <a:tab pos="1440000" algn="l"/>
              </a:tabLst>
            </a:pPr>
            <a:r>
              <a:rPr lang="en-US" sz="1050" b="1" dirty="0" smtClean="0">
                <a:latin typeface="Consolas" pitchFamily="49" charset="0"/>
              </a:rPr>
              <a:t>void work2() {}</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void a12()</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parallel</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single</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printf</a:t>
            </a:r>
            <a:r>
              <a:rPr lang="en-US" sz="1050" b="1" dirty="0" smtClean="0">
                <a:latin typeface="Consolas" pitchFamily="49" charset="0"/>
              </a:rPr>
              <a:t>("Beginning work1.\n");</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work1();</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single</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printf</a:t>
            </a:r>
            <a:r>
              <a:rPr lang="en-US" sz="1050" b="1" dirty="0" smtClean="0">
                <a:latin typeface="Consolas" pitchFamily="49" charset="0"/>
              </a:rPr>
              <a:t>("Finishing work1.\n");</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pragma</a:t>
            </a:r>
            <a:r>
              <a:rPr lang="en-US" sz="1050" b="1" dirty="0" smtClean="0">
                <a:latin typeface="Consolas" pitchFamily="49" charset="0"/>
              </a:rPr>
              <a:t> </a:t>
            </a:r>
            <a:r>
              <a:rPr lang="en-US" sz="1050" b="1" dirty="0" err="1" smtClean="0">
                <a:latin typeface="Consolas" pitchFamily="49" charset="0"/>
              </a:rPr>
              <a:t>omp</a:t>
            </a:r>
            <a:r>
              <a:rPr lang="en-US" sz="1050" b="1" dirty="0" smtClean="0">
                <a:latin typeface="Consolas" pitchFamily="49" charset="0"/>
              </a:rPr>
              <a:t> single </a:t>
            </a:r>
            <a:r>
              <a:rPr lang="en-US" sz="1050" b="1" dirty="0" err="1" smtClean="0">
                <a:latin typeface="Consolas" pitchFamily="49" charset="0"/>
              </a:rPr>
              <a:t>nowait</a:t>
            </a: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n-US" sz="1050" b="1" dirty="0" err="1" smtClean="0">
                <a:latin typeface="Consolas" pitchFamily="49" charset="0"/>
              </a:rPr>
              <a:t>printf</a:t>
            </a:r>
            <a:r>
              <a:rPr lang="en-US" sz="1050" b="1" dirty="0" smtClean="0">
                <a:latin typeface="Consolas" pitchFamily="49" charset="0"/>
              </a:rPr>
              <a:t>("Finished work1 and beginning work2.\n");</a:t>
            </a:r>
          </a:p>
          <a:p>
            <a:pPr>
              <a:buClr>
                <a:schemeClr val="accent2"/>
              </a:buClr>
              <a:buSzPct val="60000"/>
              <a:tabLst>
                <a:tab pos="360000" algn="l"/>
                <a:tab pos="720000" algn="l"/>
                <a:tab pos="1080000" algn="l"/>
                <a:tab pos="1440000" algn="l"/>
              </a:tabLst>
            </a:pPr>
            <a:endParaRPr lang="en-US" sz="1050" b="1" dirty="0" smtClean="0">
              <a:latin typeface="Consolas" pitchFamily="49" charset="0"/>
            </a:endParaRPr>
          </a:p>
          <a:p>
            <a:pPr>
              <a:buClr>
                <a:schemeClr val="accent2"/>
              </a:buClr>
              <a:buSzPct val="60000"/>
              <a:tabLst>
                <a:tab pos="360000" algn="l"/>
                <a:tab pos="720000" algn="l"/>
                <a:tab pos="1080000" algn="l"/>
                <a:tab pos="1440000" algn="l"/>
              </a:tabLst>
            </a:pPr>
            <a:r>
              <a:rPr lang="en-US" sz="1050" b="1" dirty="0" smtClean="0">
                <a:latin typeface="Consolas" pitchFamily="49" charset="0"/>
              </a:rPr>
              <a:t>		work2();</a:t>
            </a:r>
          </a:p>
          <a:p>
            <a:pPr>
              <a:buClr>
                <a:schemeClr val="accent2"/>
              </a:buClr>
              <a:buSzPct val="60000"/>
              <a:tabLst>
                <a:tab pos="360000" algn="l"/>
                <a:tab pos="720000" algn="l"/>
                <a:tab pos="1080000" algn="l"/>
                <a:tab pos="1440000" algn="l"/>
              </a:tabLst>
            </a:pPr>
            <a:r>
              <a:rPr lang="en-US" sz="1050" b="1" dirty="0" smtClean="0">
                <a:latin typeface="Consolas" pitchFamily="49" charset="0"/>
              </a:rPr>
              <a:t>	</a:t>
            </a:r>
            <a:r>
              <a:rPr lang="el-GR" sz="1050" b="1" dirty="0" smtClean="0">
                <a:latin typeface="Consolas" pitchFamily="49" charset="0"/>
              </a:rPr>
              <a:t>}</a:t>
            </a:r>
          </a:p>
          <a:p>
            <a:pPr>
              <a:buClr>
                <a:schemeClr val="accent2"/>
              </a:buClr>
              <a:buSzPct val="60000"/>
              <a:tabLst>
                <a:tab pos="360000" algn="l"/>
                <a:tab pos="720000" algn="l"/>
                <a:tab pos="1080000" algn="l"/>
                <a:tab pos="1440000" algn="l"/>
              </a:tabLst>
            </a:pPr>
            <a:r>
              <a:rPr lang="el-GR" sz="1050" b="1" dirty="0" smtClean="0">
                <a:latin typeface="Consolas" pitchFamily="49"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068960"/>
            <a:ext cx="8153400" cy="990600"/>
          </a:xfrm>
        </p:spPr>
        <p:txBody>
          <a:bodyPr>
            <a:normAutofit/>
          </a:bodyPr>
          <a:lstStyle/>
          <a:p>
            <a:pPr algn="ctr"/>
            <a:r>
              <a:rPr lang="el-GR" sz="4400" dirty="0" smtClean="0"/>
              <a:t>Τέλος Ενότητας</a:t>
            </a:r>
            <a:endParaRPr lang="en-US" sz="4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67544" y="1556792"/>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smtClean="0"/>
              <a:t>Προγραμματιστικά μοντέλα βασισμένα σε οδηγίες </a:t>
            </a:r>
            <a:r>
              <a:rPr lang="en-US" sz="2800" dirty="0" smtClean="0"/>
              <a:t>(Directive based)</a:t>
            </a:r>
            <a:endParaRPr lang="el-GR" sz="2800" dirty="0"/>
          </a:p>
        </p:txBody>
      </p:sp>
      <p:sp>
        <p:nvSpPr>
          <p:cNvPr id="3" name="Content Placeholder 2"/>
          <p:cNvSpPr>
            <a:spLocks noGrp="1"/>
          </p:cNvSpPr>
          <p:nvPr>
            <p:ph sz="quarter" idx="1"/>
          </p:nvPr>
        </p:nvSpPr>
        <p:spPr/>
        <p:txBody>
          <a:bodyPr>
            <a:normAutofit lnSpcReduction="10000"/>
          </a:bodyPr>
          <a:lstStyle/>
          <a:p>
            <a:r>
              <a:rPr lang="el-GR" dirty="0" smtClean="0">
                <a:latin typeface="Calibri" pitchFamily="34" charset="0"/>
              </a:rPr>
              <a:t>Έχουν υπάρξει διάφορες προτάσεις και υλοποιήσεις</a:t>
            </a:r>
          </a:p>
          <a:p>
            <a:pPr lvl="1"/>
            <a:r>
              <a:rPr lang="en-US" dirty="0" smtClean="0">
                <a:latin typeface="Calibri" pitchFamily="34" charset="0"/>
              </a:rPr>
              <a:t>Sequent Fortran</a:t>
            </a:r>
          </a:p>
          <a:p>
            <a:pPr lvl="1"/>
            <a:r>
              <a:rPr lang="en-US" dirty="0" smtClean="0">
                <a:latin typeface="Calibri" pitchFamily="34" charset="0"/>
              </a:rPr>
              <a:t>Cedar Fortran</a:t>
            </a:r>
          </a:p>
          <a:p>
            <a:pPr lvl="1"/>
            <a:r>
              <a:rPr lang="en-US" dirty="0" smtClean="0">
                <a:latin typeface="Calibri" pitchFamily="34" charset="0"/>
              </a:rPr>
              <a:t>PCF Fortran</a:t>
            </a:r>
          </a:p>
          <a:p>
            <a:pPr lvl="1"/>
            <a:r>
              <a:rPr lang="en-US" dirty="0" smtClean="0">
                <a:latin typeface="Calibri" pitchFamily="34" charset="0"/>
              </a:rPr>
              <a:t>SGI</a:t>
            </a:r>
          </a:p>
          <a:p>
            <a:pPr lvl="1"/>
            <a:r>
              <a:rPr lang="en-US" dirty="0" smtClean="0">
                <a:latin typeface="Calibri" pitchFamily="34" charset="0"/>
              </a:rPr>
              <a:t>ANSI X3H5</a:t>
            </a:r>
            <a:endParaRPr lang="el-GR" dirty="0" smtClean="0">
              <a:latin typeface="Calibri" pitchFamily="34" charset="0"/>
            </a:endParaRPr>
          </a:p>
          <a:p>
            <a:r>
              <a:rPr lang="el-GR" dirty="0" smtClean="0">
                <a:latin typeface="Calibri" pitchFamily="34" charset="0"/>
              </a:rPr>
              <a:t>Οι περισσότερες απέτυχαν γιατί:</a:t>
            </a:r>
          </a:p>
          <a:p>
            <a:pPr lvl="1"/>
            <a:r>
              <a:rPr lang="el-GR" dirty="0" smtClean="0">
                <a:latin typeface="Calibri" pitchFamily="34" charset="0"/>
              </a:rPr>
              <a:t>Δεν ήταν αρκετά γενικές</a:t>
            </a:r>
          </a:p>
          <a:p>
            <a:pPr lvl="2"/>
            <a:r>
              <a:rPr lang="el-GR" dirty="0" smtClean="0">
                <a:latin typeface="Calibri" pitchFamily="34" charset="0"/>
              </a:rPr>
              <a:t>Δεν μπορούσαν να υποστηρίξουν αρκετά μοντέλα παραλληλοποίησης</a:t>
            </a:r>
          </a:p>
          <a:p>
            <a:pPr lvl="1"/>
            <a:r>
              <a:rPr lang="el-GR" dirty="0" smtClean="0">
                <a:latin typeface="Calibri" pitchFamily="34" charset="0"/>
              </a:rPr>
              <a:t>Είχαν επικαλύψεις μεταξύ τους</a:t>
            </a:r>
          </a:p>
          <a:p>
            <a:pPr lvl="1"/>
            <a:r>
              <a:rPr lang="el-GR" dirty="0" smtClean="0">
                <a:latin typeface="Calibri" pitchFamily="34" charset="0"/>
              </a:rPr>
              <a:t>Προτάθηκαν σε λάθος χρόνο</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4797152"/>
            <a:ext cx="8153400" cy="990600"/>
          </a:xfrm>
        </p:spPr>
        <p:txBody>
          <a:bodyPr>
            <a:normAutofit/>
          </a:bodyPr>
          <a:lstStyle/>
          <a:p>
            <a:r>
              <a:rPr lang="el-GR" sz="4400" dirty="0" smtClean="0"/>
              <a:t>Σημειώματα</a:t>
            </a:r>
            <a:endParaRPr lang="en-US" sz="4400" dirty="0"/>
          </a:p>
        </p:txBody>
      </p:sp>
      <p:sp>
        <p:nvSpPr>
          <p:cNvPr id="3" name="2 - Θέση περιεχομένου"/>
          <p:cNvSpPr>
            <a:spLocks noGrp="1"/>
          </p:cNvSpPr>
          <p:nvPr>
            <p:ph sz="quarter" idx="1"/>
          </p:nvPr>
        </p:nvSpPr>
        <p:spPr>
          <a:xfrm>
            <a:off x="612648" y="332656"/>
            <a:ext cx="8531352" cy="5257800"/>
          </a:xfrm>
        </p:spPr>
        <p:txBody>
          <a:bodyPr/>
          <a:lstStyle/>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vert="horz" anchor="t">
            <a:normAutofit/>
          </a:bodyPr>
          <a:lstStyle/>
          <a:p>
            <a:pPr marL="0" indent="0">
              <a:buNone/>
            </a:pPr>
            <a:r>
              <a:rPr lang="el-GR" sz="2000" dirty="0" err="1"/>
              <a:t>Copyright</a:t>
            </a:r>
            <a:r>
              <a:rPr lang="el-GR" sz="2000" dirty="0"/>
              <a:t> Πανεπιστήμιο Πατρών</a:t>
            </a:r>
            <a:r>
              <a:rPr lang="en-US" sz="2000" dirty="0"/>
              <a:t>,</a:t>
            </a:r>
            <a:r>
              <a:rPr lang="el-GR" sz="2000" dirty="0"/>
              <a:t> Ευστράτιος </a:t>
            </a:r>
            <a:r>
              <a:rPr lang="el-GR" sz="2000" dirty="0" err="1"/>
              <a:t>Γαλλόπουλος</a:t>
            </a:r>
            <a:r>
              <a:rPr lang="el-GR" sz="2000" dirty="0"/>
              <a:t>, Ιωάννης Ε. </a:t>
            </a:r>
            <a:r>
              <a:rPr lang="el-GR" sz="2000" dirty="0" err="1"/>
              <a:t>Βενέτης</a:t>
            </a:r>
            <a:r>
              <a:rPr lang="el-GR" sz="2000" dirty="0"/>
              <a:t>. «</a:t>
            </a:r>
            <a:r>
              <a:rPr lang="el-GR" sz="2000" dirty="0">
                <a:solidFill>
                  <a:srgbClr val="FF0000"/>
                </a:solidFill>
              </a:rPr>
              <a:t>Παράλληλη Επεξεργασία. Ενότητα </a:t>
            </a:r>
            <a:r>
              <a:rPr lang="en-US" sz="2000" dirty="0">
                <a:solidFill>
                  <a:srgbClr val="FF0000"/>
                </a:solidFill>
              </a:rPr>
              <a:t>3</a:t>
            </a:r>
            <a:r>
              <a:rPr lang="el-GR" sz="2000">
                <a:solidFill>
                  <a:srgbClr val="FF0000"/>
                </a:solidFill>
              </a:rPr>
              <a:t> </a:t>
            </a:r>
            <a:r>
              <a:rPr lang="el-GR" sz="2000" dirty="0">
                <a:solidFill>
                  <a:srgbClr val="FF0000"/>
                </a:solidFill>
              </a:rPr>
              <a:t>– </a:t>
            </a:r>
            <a:r>
              <a:rPr lang="en-US" sz="2000" dirty="0" err="1">
                <a:solidFill>
                  <a:srgbClr val="FF0000"/>
                </a:solidFill>
              </a:rPr>
              <a:t>OpenMP</a:t>
            </a:r>
            <a:r>
              <a:rPr lang="en-US" sz="2000" dirty="0">
                <a:solidFill>
                  <a:srgbClr val="FF0000"/>
                </a:solidFill>
              </a:rPr>
              <a:t> (I)</a:t>
            </a:r>
            <a:r>
              <a:rPr lang="el-GR" sz="2000" dirty="0"/>
              <a:t>». Έκδοση: </a:t>
            </a:r>
            <a:r>
              <a:rPr lang="el-GR" sz="2000" dirty="0">
                <a:solidFill>
                  <a:srgbClr val="FF0000"/>
                </a:solidFill>
              </a:rPr>
              <a:t>1.0</a:t>
            </a:r>
            <a:r>
              <a:rPr lang="el-GR" sz="2000" dirty="0"/>
              <a:t>. Πάτρα 2015. Διαθέσιμο από τη δικτυακή διεύθυνση: </a:t>
            </a:r>
            <a:r>
              <a:rPr lang="en-US" sz="2000" dirty="0">
                <a:latin typeface="Calibri" charset="0"/>
              </a:rPr>
              <a:t>https://eclass.upatras.gr/courses/CEID1057/</a:t>
            </a:r>
            <a:r>
              <a:rPr lang="el-GR" sz="2000" dirty="0"/>
              <a:t>.</a:t>
            </a:r>
            <a:endParaRPr lang="en-US"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1412776"/>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3005994"/>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3501008"/>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pitchFamily="34" charset="0"/>
              </a:rPr>
              <a:t>OpenMP</a:t>
            </a:r>
            <a:endParaRPr lang="el-GR" dirty="0">
              <a:latin typeface="Calibri" pitchFamily="34" charset="0"/>
            </a:endParaRPr>
          </a:p>
        </p:txBody>
      </p:sp>
      <p:sp>
        <p:nvSpPr>
          <p:cNvPr id="3" name="Content Placeholder 2"/>
          <p:cNvSpPr>
            <a:spLocks noGrp="1"/>
          </p:cNvSpPr>
          <p:nvPr>
            <p:ph sz="quarter" idx="1"/>
          </p:nvPr>
        </p:nvSpPr>
        <p:spPr/>
        <p:txBody>
          <a:bodyPr>
            <a:normAutofit fontScale="92500" lnSpcReduction="10000"/>
          </a:bodyPr>
          <a:lstStyle/>
          <a:p>
            <a:r>
              <a:rPr lang="el-GR" dirty="0" smtClean="0">
                <a:latin typeface="Calibri" pitchFamily="34" charset="0"/>
              </a:rPr>
              <a:t>Γιατί χρειαζόμασταν άλλο ένα πρότυπο;</a:t>
            </a:r>
          </a:p>
          <a:p>
            <a:pPr lvl="1"/>
            <a:r>
              <a:rPr lang="el-GR" dirty="0" smtClean="0">
                <a:latin typeface="Calibri" pitchFamily="34" charset="0"/>
              </a:rPr>
              <a:t>Στην πραγματικότητα τα μοντέλα που ήταν βασισμένα σε οδηγίες δεν είχαν ποτέ προτυποποιηθεί</a:t>
            </a:r>
          </a:p>
          <a:p>
            <a:pPr lvl="2"/>
            <a:r>
              <a:rPr lang="el-GR" dirty="0" smtClean="0">
                <a:latin typeface="Calibri" pitchFamily="34" charset="0"/>
              </a:rPr>
              <a:t>Πολλές εταιρείες παρείχαν τις δικές τους οδηγίες για παραλληλοποίηση</a:t>
            </a:r>
          </a:p>
          <a:p>
            <a:pPr lvl="3"/>
            <a:r>
              <a:rPr lang="el-GR" dirty="0" smtClean="0">
                <a:latin typeface="Calibri" pitchFamily="34" charset="0"/>
              </a:rPr>
              <a:t>Παρόμοια σύνταξη και σημασιολογία</a:t>
            </a:r>
          </a:p>
          <a:p>
            <a:pPr lvl="3"/>
            <a:r>
              <a:rPr lang="el-GR" dirty="0" smtClean="0">
                <a:latin typeface="Calibri" pitchFamily="34" charset="0"/>
              </a:rPr>
              <a:t>Όμως διαφορετικό όνομα οδηγίας</a:t>
            </a:r>
          </a:p>
          <a:p>
            <a:pPr lvl="4"/>
            <a:r>
              <a:rPr lang="el-GR" dirty="0" smtClean="0">
                <a:latin typeface="Calibri" pitchFamily="34" charset="0"/>
              </a:rPr>
              <a:t>Για λόγους «φορητότητας» </a:t>
            </a:r>
            <a:r>
              <a:rPr lang="en-US" dirty="0" smtClean="0">
                <a:latin typeface="Calibri" pitchFamily="34" charset="0"/>
              </a:rPr>
              <a:t>(portability)</a:t>
            </a:r>
          </a:p>
          <a:p>
            <a:r>
              <a:rPr lang="el-GR" dirty="0" smtClean="0">
                <a:latin typeface="Calibri" pitchFamily="34" charset="0"/>
              </a:rPr>
              <a:t>Το </a:t>
            </a:r>
            <a:r>
              <a:rPr lang="en-US" dirty="0" err="1" smtClean="0">
                <a:latin typeface="Calibri" pitchFamily="34" charset="0"/>
              </a:rPr>
              <a:t>OpenMP</a:t>
            </a:r>
            <a:r>
              <a:rPr lang="en-US" dirty="0" smtClean="0">
                <a:latin typeface="Calibri" pitchFamily="34" charset="0"/>
              </a:rPr>
              <a:t> </a:t>
            </a:r>
            <a:r>
              <a:rPr lang="el-GR" dirty="0" smtClean="0">
                <a:latin typeface="Calibri" pitchFamily="34" charset="0"/>
              </a:rPr>
              <a:t>ενοποιεί όλες τις προηγούμενες προσπάθειες:</a:t>
            </a:r>
          </a:p>
          <a:p>
            <a:pPr lvl="1"/>
            <a:r>
              <a:rPr lang="el-GR" dirty="0" smtClean="0">
                <a:latin typeface="Calibri" pitchFamily="34" charset="0"/>
              </a:rPr>
              <a:t>Μοναδικό σύνολο οδηγιών με μοναδικό συντακτικό και σημασιολογία</a:t>
            </a:r>
          </a:p>
          <a:p>
            <a:pPr lvl="1"/>
            <a:r>
              <a:rPr lang="el-GR" dirty="0" smtClean="0">
                <a:latin typeface="Calibri" pitchFamily="34" charset="0"/>
              </a:rPr>
              <a:t>Φορητότητα πηγαίου κώδικα για προγραμματισμό συστημάτων κοινής μνήμης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τελικά το </a:t>
            </a:r>
            <a:r>
              <a:rPr lang="en-US" dirty="0" err="1" smtClean="0"/>
              <a:t>OpenMP</a:t>
            </a:r>
            <a:r>
              <a:rPr lang="el-GR" dirty="0" smtClean="0"/>
              <a:t>;</a:t>
            </a:r>
            <a:endParaRPr lang="el-GR" dirty="0"/>
          </a:p>
        </p:txBody>
      </p:sp>
      <p:sp>
        <p:nvSpPr>
          <p:cNvPr id="3" name="Content Placeholder 2"/>
          <p:cNvSpPr>
            <a:spLocks noGrp="1"/>
          </p:cNvSpPr>
          <p:nvPr>
            <p:ph sz="quarter" idx="1"/>
          </p:nvPr>
        </p:nvSpPr>
        <p:spPr/>
        <p:txBody>
          <a:bodyPr/>
          <a:lstStyle/>
          <a:p>
            <a:r>
              <a:rPr lang="el-GR" dirty="0" smtClean="0">
                <a:latin typeface="Calibri" pitchFamily="34" charset="0"/>
              </a:rPr>
              <a:t> Είναι ένα πρότυπο</a:t>
            </a:r>
          </a:p>
          <a:p>
            <a:pPr lvl="1"/>
            <a:r>
              <a:rPr lang="el-GR" dirty="0" smtClean="0">
                <a:latin typeface="Calibri" pitchFamily="34" charset="0"/>
              </a:rPr>
              <a:t>Όχι συγκεκριμένη υλοποίηση</a:t>
            </a:r>
          </a:p>
          <a:p>
            <a:r>
              <a:rPr lang="el-GR" dirty="0" smtClean="0">
                <a:latin typeface="Calibri" pitchFamily="34" charset="0"/>
              </a:rPr>
              <a:t>Παρέχει μια διεπαφή </a:t>
            </a:r>
            <a:r>
              <a:rPr lang="en-US" dirty="0" smtClean="0">
                <a:latin typeface="Calibri" pitchFamily="34" charset="0"/>
              </a:rPr>
              <a:t>(API) </a:t>
            </a:r>
            <a:r>
              <a:rPr lang="el-GR" dirty="0" smtClean="0">
                <a:latin typeface="Calibri" pitchFamily="34" charset="0"/>
              </a:rPr>
              <a:t>για προγραμματισμό συστημάτων κοινής μνήμης με:</a:t>
            </a:r>
          </a:p>
          <a:p>
            <a:pPr lvl="1"/>
            <a:r>
              <a:rPr lang="el-GR" dirty="0" smtClean="0">
                <a:latin typeface="Calibri" pitchFamily="34" charset="0"/>
              </a:rPr>
              <a:t>Οδηγίες προς τον μεταγλωττιστή (</a:t>
            </a:r>
            <a:r>
              <a:rPr lang="en-US" dirty="0" smtClean="0">
                <a:latin typeface="Calibri" pitchFamily="34" charset="0"/>
              </a:rPr>
              <a:t>Directives)</a:t>
            </a:r>
          </a:p>
          <a:p>
            <a:pPr lvl="1"/>
            <a:r>
              <a:rPr lang="el-GR" dirty="0" smtClean="0">
                <a:latin typeface="Calibri" pitchFamily="34" charset="0"/>
              </a:rPr>
              <a:t>Βιβλιοθήκη χρόνου εκτέλεσης (</a:t>
            </a:r>
            <a:r>
              <a:rPr lang="en-US" dirty="0" smtClean="0">
                <a:latin typeface="Calibri" pitchFamily="34" charset="0"/>
              </a:rPr>
              <a:t>Run-Time Library)</a:t>
            </a:r>
          </a:p>
          <a:p>
            <a:pPr lvl="1"/>
            <a:r>
              <a:rPr lang="el-GR" dirty="0" smtClean="0">
                <a:latin typeface="Calibri" pitchFamily="34" charset="0"/>
              </a:rPr>
              <a:t>Μεταβλητές συστήματος (</a:t>
            </a:r>
            <a:r>
              <a:rPr lang="en-US" dirty="0" smtClean="0">
                <a:latin typeface="Calibri" pitchFamily="34" charset="0"/>
              </a:rPr>
              <a:t>Environment Variables)</a:t>
            </a:r>
          </a:p>
          <a:p>
            <a:r>
              <a:rPr lang="el-GR" dirty="0" smtClean="0">
                <a:latin typeface="Calibri" pitchFamily="34" charset="0"/>
              </a:rPr>
              <a:t>Υποστηρίζει </a:t>
            </a:r>
            <a:r>
              <a:rPr lang="en-US" dirty="0" smtClean="0">
                <a:latin typeface="Calibri" pitchFamily="34" charset="0"/>
              </a:rPr>
              <a:t>C, C++ </a:t>
            </a:r>
            <a:r>
              <a:rPr lang="el-GR" dirty="0" smtClean="0">
                <a:latin typeface="Calibri" pitchFamily="34" charset="0"/>
              </a:rPr>
              <a:t>και </a:t>
            </a:r>
            <a:r>
              <a:rPr lang="en-US" dirty="0" smtClean="0">
                <a:latin typeface="Calibri" pitchFamily="34" charset="0"/>
              </a:rPr>
              <a:t>Fortran</a:t>
            </a:r>
          </a:p>
          <a:p>
            <a:r>
              <a:rPr lang="el-GR" dirty="0" smtClean="0">
                <a:latin typeface="Calibri" pitchFamily="34" charset="0"/>
              </a:rPr>
              <a:t>Προγράμματα γραμμένα σε </a:t>
            </a:r>
            <a:r>
              <a:rPr lang="en-US" dirty="0" err="1" smtClean="0">
                <a:latin typeface="Calibri" pitchFamily="34" charset="0"/>
              </a:rPr>
              <a:t>OpenMP</a:t>
            </a:r>
            <a:r>
              <a:rPr lang="en-US" dirty="0" smtClean="0">
                <a:latin typeface="Calibri" pitchFamily="34" charset="0"/>
              </a:rPr>
              <a:t> </a:t>
            </a:r>
            <a:r>
              <a:rPr lang="el-GR" dirty="0" smtClean="0">
                <a:latin typeface="Calibri" pitchFamily="34" charset="0"/>
              </a:rPr>
              <a:t>μπορούν να εκτελεστούν και σειριακά</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endParaRPr lang="el-GR" dirty="0"/>
          </a:p>
        </p:txBody>
      </p:sp>
      <p:sp>
        <p:nvSpPr>
          <p:cNvPr id="3" name="Content Placeholder 2"/>
          <p:cNvSpPr>
            <a:spLocks noGrp="1"/>
          </p:cNvSpPr>
          <p:nvPr>
            <p:ph sz="quarter" idx="1"/>
          </p:nvPr>
        </p:nvSpPr>
        <p:spPr>
          <a:xfrm>
            <a:off x="612648" y="1600200"/>
            <a:ext cx="8153400" cy="1685924"/>
          </a:xfrm>
        </p:spPr>
        <p:txBody>
          <a:bodyPr>
            <a:normAutofit fontScale="92500"/>
          </a:bodyPr>
          <a:lstStyle/>
          <a:p>
            <a:r>
              <a:rPr lang="el-GR" dirty="0" smtClean="0"/>
              <a:t>Ο προγραμματιστής κατευθύνει τον μεταγλωττιστή για το </a:t>
            </a:r>
            <a:r>
              <a:rPr lang="el-GR" i="1" dirty="0" smtClean="0">
                <a:solidFill>
                  <a:srgbClr val="FF0000"/>
                </a:solidFill>
              </a:rPr>
              <a:t>που και πως</a:t>
            </a:r>
            <a:r>
              <a:rPr lang="el-GR" dirty="0" smtClean="0"/>
              <a:t> θα παραλληλοποιήσει</a:t>
            </a:r>
            <a:endParaRPr lang="en-US" dirty="0" smtClean="0"/>
          </a:p>
          <a:p>
            <a:r>
              <a:rPr lang="el-GR" dirty="0" smtClean="0"/>
              <a:t>Ο μεταγλωττιστής δημιουργεί τον παραλληλισμό</a:t>
            </a:r>
          </a:p>
        </p:txBody>
      </p:sp>
      <p:sp>
        <p:nvSpPr>
          <p:cNvPr id="4" name="TextBox 3"/>
          <p:cNvSpPr txBox="1"/>
          <p:nvPr/>
        </p:nvSpPr>
        <p:spPr>
          <a:xfrm>
            <a:off x="142844" y="4214818"/>
            <a:ext cx="2571768" cy="1477328"/>
          </a:xfrm>
          <a:prstGeom prst="rect">
            <a:avLst/>
          </a:prstGeom>
          <a:noFill/>
        </p:spPr>
        <p:txBody>
          <a:bodyPr wrap="square" rtlCol="0">
            <a:spAutoFit/>
          </a:bodyPr>
          <a:lstStyle/>
          <a:p>
            <a:r>
              <a:rPr lang="en-US" dirty="0" smtClean="0">
                <a:latin typeface="Consolas" pitchFamily="49" charset="0"/>
              </a:rPr>
              <a:t>$!</a:t>
            </a:r>
            <a:r>
              <a:rPr lang="en-US" dirty="0" err="1" smtClean="0">
                <a:latin typeface="Consolas" pitchFamily="49" charset="0"/>
              </a:rPr>
              <a:t>omp</a:t>
            </a:r>
            <a:r>
              <a:rPr lang="en-US" dirty="0" smtClean="0">
                <a:latin typeface="Consolas" pitchFamily="49" charset="0"/>
              </a:rPr>
              <a:t> parallel do …</a:t>
            </a:r>
          </a:p>
          <a:p>
            <a:r>
              <a:rPr lang="en-US" dirty="0" smtClean="0">
                <a:latin typeface="Consolas" pitchFamily="49" charset="0"/>
              </a:rPr>
              <a:t>   do 10 I = 1, N</a:t>
            </a:r>
          </a:p>
          <a:p>
            <a:r>
              <a:rPr lang="en-US" dirty="0" smtClean="0">
                <a:latin typeface="Consolas" pitchFamily="49" charset="0"/>
              </a:rPr>
              <a:t>   …</a:t>
            </a:r>
          </a:p>
          <a:p>
            <a:r>
              <a:rPr lang="en-US" dirty="0" smtClean="0">
                <a:latin typeface="Consolas" pitchFamily="49" charset="0"/>
              </a:rPr>
              <a:t>   …</a:t>
            </a:r>
          </a:p>
          <a:p>
            <a:r>
              <a:rPr lang="en-US" dirty="0" smtClean="0">
                <a:latin typeface="Consolas" pitchFamily="49" charset="0"/>
              </a:rPr>
              <a:t>10 continue</a:t>
            </a:r>
            <a:endParaRPr lang="el-GR" dirty="0">
              <a:latin typeface="Consolas" pitchFamily="49" charset="0"/>
            </a:endParaRPr>
          </a:p>
        </p:txBody>
      </p:sp>
      <p:sp>
        <p:nvSpPr>
          <p:cNvPr id="5" name="Freeform 4"/>
          <p:cNvSpPr/>
          <p:nvPr/>
        </p:nvSpPr>
        <p:spPr>
          <a:xfrm>
            <a:off x="3995488" y="5786454"/>
            <a:ext cx="2291024" cy="401934"/>
          </a:xfrm>
          <a:custGeom>
            <a:avLst/>
            <a:gdLst>
              <a:gd name="connsiteX0" fmla="*/ 0 w 2291024"/>
              <a:gd name="connsiteY0" fmla="*/ 231112 h 401934"/>
              <a:gd name="connsiteX1" fmla="*/ 301450 w 2291024"/>
              <a:gd name="connsiteY1" fmla="*/ 30145 h 401934"/>
              <a:gd name="connsiteX2" fmla="*/ 562707 w 2291024"/>
              <a:gd name="connsiteY2" fmla="*/ 401934 h 401934"/>
              <a:gd name="connsiteX3" fmla="*/ 864158 w 2291024"/>
              <a:gd name="connsiteY3" fmla="*/ 30145 h 401934"/>
              <a:gd name="connsiteX4" fmla="*/ 1145512 w 2291024"/>
              <a:gd name="connsiteY4" fmla="*/ 391886 h 401934"/>
              <a:gd name="connsiteX5" fmla="*/ 1426866 w 2291024"/>
              <a:gd name="connsiteY5" fmla="*/ 30145 h 401934"/>
              <a:gd name="connsiteX6" fmla="*/ 1708220 w 2291024"/>
              <a:gd name="connsiteY6" fmla="*/ 401934 h 401934"/>
              <a:gd name="connsiteX7" fmla="*/ 1999622 w 2291024"/>
              <a:gd name="connsiteY7" fmla="*/ 30145 h 401934"/>
              <a:gd name="connsiteX8" fmla="*/ 2291024 w 2291024"/>
              <a:gd name="connsiteY8" fmla="*/ 221064 h 4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024" h="401934">
                <a:moveTo>
                  <a:pt x="0" y="231112"/>
                </a:moveTo>
                <a:cubicBezTo>
                  <a:pt x="103833" y="116393"/>
                  <a:pt x="207666" y="1675"/>
                  <a:pt x="301450" y="30145"/>
                </a:cubicBezTo>
                <a:cubicBezTo>
                  <a:pt x="395235" y="58615"/>
                  <a:pt x="468922" y="401934"/>
                  <a:pt x="562707" y="401934"/>
                </a:cubicBezTo>
                <a:cubicBezTo>
                  <a:pt x="656492" y="401934"/>
                  <a:pt x="767024" y="31820"/>
                  <a:pt x="864158" y="30145"/>
                </a:cubicBezTo>
                <a:cubicBezTo>
                  <a:pt x="961292" y="28470"/>
                  <a:pt x="1051727" y="391886"/>
                  <a:pt x="1145512" y="391886"/>
                </a:cubicBezTo>
                <a:cubicBezTo>
                  <a:pt x="1239297" y="391886"/>
                  <a:pt x="1333081" y="28470"/>
                  <a:pt x="1426866" y="30145"/>
                </a:cubicBezTo>
                <a:cubicBezTo>
                  <a:pt x="1520651" y="31820"/>
                  <a:pt x="1612761" y="401934"/>
                  <a:pt x="1708220" y="401934"/>
                </a:cubicBezTo>
                <a:cubicBezTo>
                  <a:pt x="1803679" y="401934"/>
                  <a:pt x="1902488" y="60290"/>
                  <a:pt x="1999622" y="30145"/>
                </a:cubicBezTo>
                <a:cubicBezTo>
                  <a:pt x="2096756" y="0"/>
                  <a:pt x="2291024" y="221064"/>
                  <a:pt x="2291024" y="221064"/>
                </a:cubicBezTo>
              </a:path>
            </a:pathLst>
          </a:custGeom>
          <a:ln w="50800">
            <a:solidFill>
              <a:schemeClr val="accent4">
                <a:lumMod val="60000"/>
                <a:lumOff val="40000"/>
              </a:schemeClr>
            </a:solidFill>
            <a:tailEnd type="triangle"/>
          </a:ln>
          <a:effectLst>
            <a:outerShdw blurRad="50800" dist="38100" dir="8100000" algn="tr" rotWithShape="0">
              <a:prstClr val="black">
                <a:alpha val="40000"/>
              </a:prstClr>
            </a:outerShdw>
          </a:effectLst>
          <a:scene3d>
            <a:camera prst="orthographicFront"/>
            <a:lightRig rig="contrasting" dir="t"/>
          </a:scene3d>
          <a:sp3d prstMaterial="metal">
            <a:bevelT w="63500"/>
          </a:sp3d>
        </p:spPr>
        <p:style>
          <a:lnRef idx="1">
            <a:schemeClr val="accent1"/>
          </a:lnRef>
          <a:fillRef idx="0">
            <a:schemeClr val="accent1"/>
          </a:fillRef>
          <a:effectRef idx="0">
            <a:schemeClr val="accent1"/>
          </a:effectRef>
          <a:fontRef idx="minor">
            <a:schemeClr val="tx1"/>
          </a:fontRef>
        </p:style>
        <p:txBody>
          <a:bodyPr tIns="46800" rtlCol="0" anchor="ctr" anchorCtr="0"/>
          <a:lstStyle/>
          <a:p>
            <a:pPr algn="ctr"/>
            <a:endParaRPr lang="el-GR" dirty="0"/>
          </a:p>
        </p:txBody>
      </p:sp>
      <p:sp>
        <p:nvSpPr>
          <p:cNvPr id="6" name="Freeform 5"/>
          <p:cNvSpPr/>
          <p:nvPr/>
        </p:nvSpPr>
        <p:spPr>
          <a:xfrm>
            <a:off x="4000496" y="5072074"/>
            <a:ext cx="2291024" cy="401934"/>
          </a:xfrm>
          <a:custGeom>
            <a:avLst/>
            <a:gdLst>
              <a:gd name="connsiteX0" fmla="*/ 0 w 2291024"/>
              <a:gd name="connsiteY0" fmla="*/ 231112 h 401934"/>
              <a:gd name="connsiteX1" fmla="*/ 301450 w 2291024"/>
              <a:gd name="connsiteY1" fmla="*/ 30145 h 401934"/>
              <a:gd name="connsiteX2" fmla="*/ 562707 w 2291024"/>
              <a:gd name="connsiteY2" fmla="*/ 401934 h 401934"/>
              <a:gd name="connsiteX3" fmla="*/ 864158 w 2291024"/>
              <a:gd name="connsiteY3" fmla="*/ 30145 h 401934"/>
              <a:gd name="connsiteX4" fmla="*/ 1145512 w 2291024"/>
              <a:gd name="connsiteY4" fmla="*/ 391886 h 401934"/>
              <a:gd name="connsiteX5" fmla="*/ 1426866 w 2291024"/>
              <a:gd name="connsiteY5" fmla="*/ 30145 h 401934"/>
              <a:gd name="connsiteX6" fmla="*/ 1708220 w 2291024"/>
              <a:gd name="connsiteY6" fmla="*/ 401934 h 401934"/>
              <a:gd name="connsiteX7" fmla="*/ 1999622 w 2291024"/>
              <a:gd name="connsiteY7" fmla="*/ 30145 h 401934"/>
              <a:gd name="connsiteX8" fmla="*/ 2291024 w 2291024"/>
              <a:gd name="connsiteY8" fmla="*/ 221064 h 4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024" h="401934">
                <a:moveTo>
                  <a:pt x="0" y="231112"/>
                </a:moveTo>
                <a:cubicBezTo>
                  <a:pt x="103833" y="116393"/>
                  <a:pt x="207666" y="1675"/>
                  <a:pt x="301450" y="30145"/>
                </a:cubicBezTo>
                <a:cubicBezTo>
                  <a:pt x="395235" y="58615"/>
                  <a:pt x="468922" y="401934"/>
                  <a:pt x="562707" y="401934"/>
                </a:cubicBezTo>
                <a:cubicBezTo>
                  <a:pt x="656492" y="401934"/>
                  <a:pt x="767024" y="31820"/>
                  <a:pt x="864158" y="30145"/>
                </a:cubicBezTo>
                <a:cubicBezTo>
                  <a:pt x="961292" y="28470"/>
                  <a:pt x="1051727" y="391886"/>
                  <a:pt x="1145512" y="391886"/>
                </a:cubicBezTo>
                <a:cubicBezTo>
                  <a:pt x="1239297" y="391886"/>
                  <a:pt x="1333081" y="28470"/>
                  <a:pt x="1426866" y="30145"/>
                </a:cubicBezTo>
                <a:cubicBezTo>
                  <a:pt x="1520651" y="31820"/>
                  <a:pt x="1612761" y="401934"/>
                  <a:pt x="1708220" y="401934"/>
                </a:cubicBezTo>
                <a:cubicBezTo>
                  <a:pt x="1803679" y="401934"/>
                  <a:pt x="1902488" y="60290"/>
                  <a:pt x="1999622" y="30145"/>
                </a:cubicBezTo>
                <a:cubicBezTo>
                  <a:pt x="2096756" y="0"/>
                  <a:pt x="2291024" y="221064"/>
                  <a:pt x="2291024" y="221064"/>
                </a:cubicBezTo>
              </a:path>
            </a:pathLst>
          </a:custGeom>
          <a:ln w="50800">
            <a:solidFill>
              <a:schemeClr val="accent4">
                <a:lumMod val="60000"/>
                <a:lumOff val="40000"/>
              </a:schemeClr>
            </a:solidFill>
            <a:tailEnd type="triangle"/>
          </a:ln>
          <a:effectLst>
            <a:outerShdw blurRad="50800" dist="38100" dir="8100000" algn="tr" rotWithShape="0">
              <a:prstClr val="black">
                <a:alpha val="40000"/>
              </a:prstClr>
            </a:outerShdw>
          </a:effectLst>
          <a:scene3d>
            <a:camera prst="orthographicFront"/>
            <a:lightRig rig="contrasting" dir="t"/>
          </a:scene3d>
          <a:sp3d prstMaterial="metal">
            <a:bevelT w="63500"/>
          </a:sp3d>
        </p:spPr>
        <p:style>
          <a:lnRef idx="1">
            <a:schemeClr val="accent1"/>
          </a:lnRef>
          <a:fillRef idx="0">
            <a:schemeClr val="accent1"/>
          </a:fillRef>
          <a:effectRef idx="0">
            <a:schemeClr val="accent1"/>
          </a:effectRef>
          <a:fontRef idx="minor">
            <a:schemeClr val="tx1"/>
          </a:fontRef>
        </p:style>
        <p:txBody>
          <a:bodyPr tIns="46800" rtlCol="0" anchor="ctr" anchorCtr="0"/>
          <a:lstStyle/>
          <a:p>
            <a:pPr algn="ctr"/>
            <a:endParaRPr lang="el-GR" dirty="0"/>
          </a:p>
        </p:txBody>
      </p:sp>
      <p:sp>
        <p:nvSpPr>
          <p:cNvPr id="7" name="Freeform 6"/>
          <p:cNvSpPr/>
          <p:nvPr/>
        </p:nvSpPr>
        <p:spPr>
          <a:xfrm>
            <a:off x="4000496" y="4357694"/>
            <a:ext cx="2291024" cy="401934"/>
          </a:xfrm>
          <a:custGeom>
            <a:avLst/>
            <a:gdLst>
              <a:gd name="connsiteX0" fmla="*/ 0 w 2291024"/>
              <a:gd name="connsiteY0" fmla="*/ 231112 h 401934"/>
              <a:gd name="connsiteX1" fmla="*/ 301450 w 2291024"/>
              <a:gd name="connsiteY1" fmla="*/ 30145 h 401934"/>
              <a:gd name="connsiteX2" fmla="*/ 562707 w 2291024"/>
              <a:gd name="connsiteY2" fmla="*/ 401934 h 401934"/>
              <a:gd name="connsiteX3" fmla="*/ 864158 w 2291024"/>
              <a:gd name="connsiteY3" fmla="*/ 30145 h 401934"/>
              <a:gd name="connsiteX4" fmla="*/ 1145512 w 2291024"/>
              <a:gd name="connsiteY4" fmla="*/ 391886 h 401934"/>
              <a:gd name="connsiteX5" fmla="*/ 1426866 w 2291024"/>
              <a:gd name="connsiteY5" fmla="*/ 30145 h 401934"/>
              <a:gd name="connsiteX6" fmla="*/ 1708220 w 2291024"/>
              <a:gd name="connsiteY6" fmla="*/ 401934 h 401934"/>
              <a:gd name="connsiteX7" fmla="*/ 1999622 w 2291024"/>
              <a:gd name="connsiteY7" fmla="*/ 30145 h 401934"/>
              <a:gd name="connsiteX8" fmla="*/ 2291024 w 2291024"/>
              <a:gd name="connsiteY8" fmla="*/ 221064 h 4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024" h="401934">
                <a:moveTo>
                  <a:pt x="0" y="231112"/>
                </a:moveTo>
                <a:cubicBezTo>
                  <a:pt x="103833" y="116393"/>
                  <a:pt x="207666" y="1675"/>
                  <a:pt x="301450" y="30145"/>
                </a:cubicBezTo>
                <a:cubicBezTo>
                  <a:pt x="395235" y="58615"/>
                  <a:pt x="468922" y="401934"/>
                  <a:pt x="562707" y="401934"/>
                </a:cubicBezTo>
                <a:cubicBezTo>
                  <a:pt x="656492" y="401934"/>
                  <a:pt x="767024" y="31820"/>
                  <a:pt x="864158" y="30145"/>
                </a:cubicBezTo>
                <a:cubicBezTo>
                  <a:pt x="961292" y="28470"/>
                  <a:pt x="1051727" y="391886"/>
                  <a:pt x="1145512" y="391886"/>
                </a:cubicBezTo>
                <a:cubicBezTo>
                  <a:pt x="1239297" y="391886"/>
                  <a:pt x="1333081" y="28470"/>
                  <a:pt x="1426866" y="30145"/>
                </a:cubicBezTo>
                <a:cubicBezTo>
                  <a:pt x="1520651" y="31820"/>
                  <a:pt x="1612761" y="401934"/>
                  <a:pt x="1708220" y="401934"/>
                </a:cubicBezTo>
                <a:cubicBezTo>
                  <a:pt x="1803679" y="401934"/>
                  <a:pt x="1902488" y="60290"/>
                  <a:pt x="1999622" y="30145"/>
                </a:cubicBezTo>
                <a:cubicBezTo>
                  <a:pt x="2096756" y="0"/>
                  <a:pt x="2291024" y="221064"/>
                  <a:pt x="2291024" y="221064"/>
                </a:cubicBezTo>
              </a:path>
            </a:pathLst>
          </a:custGeom>
          <a:ln w="50800">
            <a:solidFill>
              <a:schemeClr val="accent4">
                <a:lumMod val="60000"/>
                <a:lumOff val="40000"/>
              </a:schemeClr>
            </a:solidFill>
            <a:tailEnd type="triangle"/>
          </a:ln>
          <a:effectLst>
            <a:outerShdw blurRad="50800" dist="38100" dir="8100000" algn="tr" rotWithShape="0">
              <a:prstClr val="black">
                <a:alpha val="40000"/>
              </a:prstClr>
            </a:outerShdw>
          </a:effectLst>
          <a:scene3d>
            <a:camera prst="orthographicFront"/>
            <a:lightRig rig="contrasting" dir="t"/>
          </a:scene3d>
          <a:sp3d prstMaterial="metal">
            <a:bevelT w="63500"/>
          </a:sp3d>
        </p:spPr>
        <p:style>
          <a:lnRef idx="1">
            <a:schemeClr val="accent1"/>
          </a:lnRef>
          <a:fillRef idx="0">
            <a:schemeClr val="accent1"/>
          </a:fillRef>
          <a:effectRef idx="0">
            <a:schemeClr val="accent1"/>
          </a:effectRef>
          <a:fontRef idx="minor">
            <a:schemeClr val="tx1"/>
          </a:fontRef>
        </p:style>
        <p:txBody>
          <a:bodyPr tIns="46800" rtlCol="0" anchor="ctr" anchorCtr="0"/>
          <a:lstStyle/>
          <a:p>
            <a:pPr algn="ctr"/>
            <a:endParaRPr lang="el-GR" dirty="0"/>
          </a:p>
        </p:txBody>
      </p:sp>
      <p:sp>
        <p:nvSpPr>
          <p:cNvPr id="8" name="Freeform 7"/>
          <p:cNvSpPr/>
          <p:nvPr/>
        </p:nvSpPr>
        <p:spPr>
          <a:xfrm>
            <a:off x="4000496" y="3643314"/>
            <a:ext cx="2291024" cy="401934"/>
          </a:xfrm>
          <a:custGeom>
            <a:avLst/>
            <a:gdLst>
              <a:gd name="connsiteX0" fmla="*/ 0 w 2291024"/>
              <a:gd name="connsiteY0" fmla="*/ 231112 h 401934"/>
              <a:gd name="connsiteX1" fmla="*/ 301450 w 2291024"/>
              <a:gd name="connsiteY1" fmla="*/ 30145 h 401934"/>
              <a:gd name="connsiteX2" fmla="*/ 562707 w 2291024"/>
              <a:gd name="connsiteY2" fmla="*/ 401934 h 401934"/>
              <a:gd name="connsiteX3" fmla="*/ 864158 w 2291024"/>
              <a:gd name="connsiteY3" fmla="*/ 30145 h 401934"/>
              <a:gd name="connsiteX4" fmla="*/ 1145512 w 2291024"/>
              <a:gd name="connsiteY4" fmla="*/ 391886 h 401934"/>
              <a:gd name="connsiteX5" fmla="*/ 1426866 w 2291024"/>
              <a:gd name="connsiteY5" fmla="*/ 30145 h 401934"/>
              <a:gd name="connsiteX6" fmla="*/ 1708220 w 2291024"/>
              <a:gd name="connsiteY6" fmla="*/ 401934 h 401934"/>
              <a:gd name="connsiteX7" fmla="*/ 1999622 w 2291024"/>
              <a:gd name="connsiteY7" fmla="*/ 30145 h 401934"/>
              <a:gd name="connsiteX8" fmla="*/ 2291024 w 2291024"/>
              <a:gd name="connsiteY8" fmla="*/ 221064 h 40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1024" h="401934">
                <a:moveTo>
                  <a:pt x="0" y="231112"/>
                </a:moveTo>
                <a:cubicBezTo>
                  <a:pt x="103833" y="116393"/>
                  <a:pt x="207666" y="1675"/>
                  <a:pt x="301450" y="30145"/>
                </a:cubicBezTo>
                <a:cubicBezTo>
                  <a:pt x="395235" y="58615"/>
                  <a:pt x="468922" y="401934"/>
                  <a:pt x="562707" y="401934"/>
                </a:cubicBezTo>
                <a:cubicBezTo>
                  <a:pt x="656492" y="401934"/>
                  <a:pt x="767024" y="31820"/>
                  <a:pt x="864158" y="30145"/>
                </a:cubicBezTo>
                <a:cubicBezTo>
                  <a:pt x="961292" y="28470"/>
                  <a:pt x="1051727" y="391886"/>
                  <a:pt x="1145512" y="391886"/>
                </a:cubicBezTo>
                <a:cubicBezTo>
                  <a:pt x="1239297" y="391886"/>
                  <a:pt x="1333081" y="28470"/>
                  <a:pt x="1426866" y="30145"/>
                </a:cubicBezTo>
                <a:cubicBezTo>
                  <a:pt x="1520651" y="31820"/>
                  <a:pt x="1612761" y="401934"/>
                  <a:pt x="1708220" y="401934"/>
                </a:cubicBezTo>
                <a:cubicBezTo>
                  <a:pt x="1803679" y="401934"/>
                  <a:pt x="1902488" y="60290"/>
                  <a:pt x="1999622" y="30145"/>
                </a:cubicBezTo>
                <a:cubicBezTo>
                  <a:pt x="2096756" y="0"/>
                  <a:pt x="2291024" y="221064"/>
                  <a:pt x="2291024" y="221064"/>
                </a:cubicBezTo>
              </a:path>
            </a:pathLst>
          </a:custGeom>
          <a:ln w="50800">
            <a:solidFill>
              <a:schemeClr val="accent4">
                <a:lumMod val="60000"/>
                <a:lumOff val="40000"/>
              </a:schemeClr>
            </a:solidFill>
            <a:tailEnd type="triangle"/>
          </a:ln>
          <a:effectLst>
            <a:outerShdw blurRad="50800" dist="38100" dir="8100000" algn="tr" rotWithShape="0">
              <a:prstClr val="black">
                <a:alpha val="40000"/>
              </a:prstClr>
            </a:outerShdw>
          </a:effectLst>
          <a:scene3d>
            <a:camera prst="orthographicFront"/>
            <a:lightRig rig="contrasting" dir="t"/>
          </a:scene3d>
          <a:sp3d prstMaterial="metal">
            <a:bevelT w="63500"/>
          </a:sp3d>
        </p:spPr>
        <p:style>
          <a:lnRef idx="1">
            <a:schemeClr val="accent1"/>
          </a:lnRef>
          <a:fillRef idx="0">
            <a:schemeClr val="accent1"/>
          </a:fillRef>
          <a:effectRef idx="0">
            <a:schemeClr val="accent1"/>
          </a:effectRef>
          <a:fontRef idx="minor">
            <a:schemeClr val="tx1"/>
          </a:fontRef>
        </p:style>
        <p:txBody>
          <a:bodyPr tIns="46800" rtlCol="0" anchor="ctr" anchorCtr="0"/>
          <a:lstStyle/>
          <a:p>
            <a:pPr algn="ctr"/>
            <a:endParaRPr lang="el-GR" dirty="0"/>
          </a:p>
        </p:txBody>
      </p:sp>
      <p:sp>
        <p:nvSpPr>
          <p:cNvPr id="9" name="TextBox 8"/>
          <p:cNvSpPr txBox="1"/>
          <p:nvPr/>
        </p:nvSpPr>
        <p:spPr>
          <a:xfrm>
            <a:off x="6286512" y="3661950"/>
            <a:ext cx="2857488" cy="338554"/>
          </a:xfrm>
          <a:prstGeom prst="rect">
            <a:avLst/>
          </a:prstGeom>
          <a:noFill/>
        </p:spPr>
        <p:txBody>
          <a:bodyPr wrap="square" rtlCol="0">
            <a:spAutoFit/>
          </a:bodyPr>
          <a:lstStyle/>
          <a:p>
            <a:r>
              <a:rPr lang="en-US" sz="1600" dirty="0" smtClean="0">
                <a:latin typeface="Consolas" pitchFamily="49" charset="0"/>
              </a:rPr>
              <a:t>I = 1, N/4</a:t>
            </a:r>
          </a:p>
        </p:txBody>
      </p:sp>
      <p:sp>
        <p:nvSpPr>
          <p:cNvPr id="10" name="TextBox 9"/>
          <p:cNvSpPr txBox="1"/>
          <p:nvPr/>
        </p:nvSpPr>
        <p:spPr>
          <a:xfrm>
            <a:off x="6286512" y="4376330"/>
            <a:ext cx="2857520" cy="338554"/>
          </a:xfrm>
          <a:prstGeom prst="rect">
            <a:avLst/>
          </a:prstGeom>
          <a:noFill/>
        </p:spPr>
        <p:txBody>
          <a:bodyPr wrap="square" rtlCol="0">
            <a:spAutoFit/>
          </a:bodyPr>
          <a:lstStyle/>
          <a:p>
            <a:r>
              <a:rPr lang="en-US" sz="1600" dirty="0" smtClean="0">
                <a:latin typeface="Consolas" pitchFamily="49" charset="0"/>
              </a:rPr>
              <a:t>I = N/4 + 1, (2*N)/4</a:t>
            </a:r>
          </a:p>
        </p:txBody>
      </p:sp>
      <p:sp>
        <p:nvSpPr>
          <p:cNvPr id="11" name="TextBox 10"/>
          <p:cNvSpPr txBox="1"/>
          <p:nvPr/>
        </p:nvSpPr>
        <p:spPr>
          <a:xfrm>
            <a:off x="6286512" y="5090710"/>
            <a:ext cx="2857520" cy="338554"/>
          </a:xfrm>
          <a:prstGeom prst="rect">
            <a:avLst/>
          </a:prstGeom>
          <a:noFill/>
        </p:spPr>
        <p:txBody>
          <a:bodyPr wrap="square" rtlCol="0">
            <a:spAutoFit/>
          </a:bodyPr>
          <a:lstStyle/>
          <a:p>
            <a:r>
              <a:rPr lang="en-US" sz="1600" dirty="0" smtClean="0">
                <a:latin typeface="Consolas" pitchFamily="49" charset="0"/>
              </a:rPr>
              <a:t>I = (2*N)/4 + 1, (3*N)/4</a:t>
            </a:r>
          </a:p>
        </p:txBody>
      </p:sp>
      <p:sp>
        <p:nvSpPr>
          <p:cNvPr id="12" name="TextBox 11"/>
          <p:cNvSpPr txBox="1"/>
          <p:nvPr/>
        </p:nvSpPr>
        <p:spPr>
          <a:xfrm>
            <a:off x="6286512" y="5805090"/>
            <a:ext cx="2857520" cy="338554"/>
          </a:xfrm>
          <a:prstGeom prst="rect">
            <a:avLst/>
          </a:prstGeom>
          <a:noFill/>
        </p:spPr>
        <p:txBody>
          <a:bodyPr wrap="square" rtlCol="0">
            <a:spAutoFit/>
          </a:bodyPr>
          <a:lstStyle/>
          <a:p>
            <a:r>
              <a:rPr lang="en-US" sz="1600" dirty="0" smtClean="0">
                <a:latin typeface="Consolas" pitchFamily="49" charset="0"/>
              </a:rPr>
              <a:t>I = (3*N)/4 + 1, N</a:t>
            </a:r>
          </a:p>
        </p:txBody>
      </p:sp>
      <p:cxnSp>
        <p:nvCxnSpPr>
          <p:cNvPr id="13" name="Straight Arrow Connector 12"/>
          <p:cNvCxnSpPr/>
          <p:nvPr/>
        </p:nvCxnSpPr>
        <p:spPr>
          <a:xfrm rot="10800000" flipH="1">
            <a:off x="2857488" y="3929066"/>
            <a:ext cx="928694" cy="285752"/>
          </a:xfrm>
          <a:prstGeom prst="straightConnector1">
            <a:avLst/>
          </a:prstGeom>
          <a:ln w="127000">
            <a:solidFill>
              <a:srgbClr val="FF5050"/>
            </a:solidFill>
            <a:tailEnd type="triangle" w="sm" len="sm"/>
          </a:ln>
          <a:effectLst>
            <a:outerShdw blurRad="50800" dist="38100" dir="8100000" algn="tr" rotWithShape="0">
              <a:prstClr val="black">
                <a:alpha val="40000"/>
              </a:prstClr>
            </a:outerShdw>
          </a:effectLst>
          <a:scene3d>
            <a:camera prst="orthographicFront"/>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H="1" flipV="1">
            <a:off x="2857489" y="5643578"/>
            <a:ext cx="928694" cy="285752"/>
          </a:xfrm>
          <a:prstGeom prst="straightConnector1">
            <a:avLst/>
          </a:prstGeom>
          <a:ln w="127000">
            <a:solidFill>
              <a:srgbClr val="FF5050"/>
            </a:solidFill>
            <a:tailEnd type="triangle" w="sm" len="sm"/>
          </a:ln>
          <a:effectLst>
            <a:outerShdw blurRad="50800" dist="38100" dir="8100000" algn="tr" rotWithShape="0">
              <a:prstClr val="black">
                <a:alpha val="40000"/>
              </a:prstClr>
            </a:outerShdw>
          </a:effectLst>
          <a:scene3d>
            <a:camera prst="orthographicFront"/>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57488" y="4572008"/>
            <a:ext cx="928695" cy="142876"/>
          </a:xfrm>
          <a:prstGeom prst="straightConnector1">
            <a:avLst/>
          </a:prstGeom>
          <a:ln w="127000">
            <a:solidFill>
              <a:srgbClr val="FF5050"/>
            </a:solidFill>
            <a:tailEnd type="triangle" w="sm" len="sm"/>
          </a:ln>
          <a:effectLst>
            <a:outerShdw blurRad="50800" dist="38100" dir="8100000" algn="tr" rotWithShape="0">
              <a:prstClr val="black">
                <a:alpha val="40000"/>
              </a:prstClr>
            </a:outerShdw>
          </a:effectLst>
          <a:scene3d>
            <a:camera prst="orthographicFront"/>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57488" y="5143512"/>
            <a:ext cx="928695" cy="142876"/>
          </a:xfrm>
          <a:prstGeom prst="straightConnector1">
            <a:avLst/>
          </a:prstGeom>
          <a:ln w="127000">
            <a:solidFill>
              <a:srgbClr val="FF5050"/>
            </a:solidFill>
            <a:tailEnd type="triangle" w="sm" len="sm"/>
          </a:ln>
          <a:effectLst>
            <a:outerShdw blurRad="50800" dist="38100" dir="8100000" algn="tr" rotWithShape="0">
              <a:prstClr val="black">
                <a:alpha val="40000"/>
              </a:prstClr>
            </a:outerShdw>
          </a:effectLst>
          <a:scene3d>
            <a:camera prst="orthographicFront"/>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Ποιοί υποστηρίζουν το </a:t>
            </a:r>
            <a:r>
              <a:rPr lang="en-US" dirty="0" err="1" smtClean="0"/>
              <a:t>OpenMP</a:t>
            </a:r>
            <a:r>
              <a:rPr lang="el-GR" dirty="0" smtClean="0"/>
              <a:t>;</a:t>
            </a:r>
            <a:endParaRPr lang="el-GR"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Calibri" pitchFamily="34" charset="0"/>
              </a:rPr>
              <a:t>GNU GCC </a:t>
            </a:r>
            <a:r>
              <a:rPr lang="en-US" dirty="0" smtClean="0">
                <a:latin typeface="Calibri" pitchFamily="34" charset="0"/>
                <a:cs typeface="Times New Roman"/>
              </a:rPr>
              <a:t>≥</a:t>
            </a:r>
            <a:r>
              <a:rPr lang="en-US" dirty="0" smtClean="0">
                <a:latin typeface="Calibri" pitchFamily="34" charset="0"/>
              </a:rPr>
              <a:t> 4.2</a:t>
            </a:r>
          </a:p>
          <a:p>
            <a:r>
              <a:rPr lang="en-US" dirty="0" smtClean="0"/>
              <a:t>IBM XL Compilers</a:t>
            </a:r>
          </a:p>
          <a:p>
            <a:r>
              <a:rPr lang="en-US" dirty="0" smtClean="0">
                <a:latin typeface="Calibri" pitchFamily="34" charset="0"/>
              </a:rPr>
              <a:t>Sun Microsystems Sun Studio Compilers</a:t>
            </a:r>
          </a:p>
          <a:p>
            <a:r>
              <a:rPr lang="en-US" dirty="0" smtClean="0"/>
              <a:t>Intel Compilers</a:t>
            </a:r>
          </a:p>
          <a:p>
            <a:r>
              <a:rPr lang="en-US" dirty="0" smtClean="0">
                <a:latin typeface="Calibri" pitchFamily="34" charset="0"/>
              </a:rPr>
              <a:t>Portland Group Compilers</a:t>
            </a:r>
          </a:p>
          <a:p>
            <a:r>
              <a:rPr lang="en-US" dirty="0" err="1" smtClean="0"/>
              <a:t>Absoft</a:t>
            </a:r>
            <a:r>
              <a:rPr lang="en-US" dirty="0" smtClean="0"/>
              <a:t> Pro Compilers</a:t>
            </a:r>
          </a:p>
          <a:p>
            <a:pPr lvl="1"/>
            <a:r>
              <a:rPr lang="el-GR" dirty="0" smtClean="0">
                <a:latin typeface="Calibri" pitchFamily="34" charset="0"/>
              </a:rPr>
              <a:t>Μόνο </a:t>
            </a:r>
            <a:r>
              <a:rPr lang="en-US" dirty="0" smtClean="0">
                <a:latin typeface="Calibri" pitchFamily="34" charset="0"/>
              </a:rPr>
              <a:t>Fortran</a:t>
            </a:r>
          </a:p>
          <a:p>
            <a:r>
              <a:rPr lang="en-US" dirty="0" err="1" smtClean="0"/>
              <a:t>Lahey</a:t>
            </a:r>
            <a:r>
              <a:rPr lang="en-US" dirty="0" smtClean="0"/>
              <a:t>/Fujitsu Compilers</a:t>
            </a:r>
          </a:p>
          <a:p>
            <a:r>
              <a:rPr lang="en-US" dirty="0" err="1" smtClean="0">
                <a:latin typeface="Calibri" pitchFamily="34" charset="0"/>
              </a:rPr>
              <a:t>PathScale</a:t>
            </a:r>
            <a:r>
              <a:rPr lang="en-US" dirty="0" smtClean="0">
                <a:latin typeface="Calibri" pitchFamily="34" charset="0"/>
              </a:rPr>
              <a:t> Compilers</a:t>
            </a:r>
          </a:p>
          <a:p>
            <a:r>
              <a:rPr lang="en-US" dirty="0" smtClean="0"/>
              <a:t>HP Compilers</a:t>
            </a:r>
          </a:p>
          <a:p>
            <a:r>
              <a:rPr lang="en-US" dirty="0" smtClean="0">
                <a:latin typeface="Calibri" pitchFamily="34" charset="0"/>
              </a:rPr>
              <a:t>Microsoft Visual Studio</a:t>
            </a:r>
          </a:p>
          <a:p>
            <a:endParaRPr lang="el-GR" dirty="0">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ΠαρΑλληλη ΕΠΕΞΕΡΓΑΣΙΑ&amp;quot;&quot;/&gt;&lt;property id=&quot;20307&quot; value=&quot;256&quot;/&gt;&lt;/object&gt;&lt;object type=&quot;3&quot; unique_id=&quot;10005&quot;&gt;&lt;property id=&quot;20148&quot; value=&quot;5&quot;/&gt;&lt;property id=&quot;20300&quot; value=&quot;Slide 2 - &amp;quot;Νήματα για την έκφραση παραλληλισμού&amp;quot;&quot;/&gt;&lt;property id=&quot;20307&quot; value=&quot;372&quot;/&gt;&lt;/object&gt;&lt;object type=&quot;3&quot; unique_id=&quot;10006&quot;&gt;&lt;property id=&quot;20148&quot; value=&quot;5&quot;/&gt;&lt;property id=&quot;20300&quot; value=&quot;Slide 3 - &amp;quot;Η ιδέα&amp;quot;&quot;/&gt;&lt;property id=&quot;20307&quot; value=&quot;374&quot;/&gt;&lt;/object&gt;&lt;object type=&quot;3&quot; unique_id=&quot;10007&quot;&gt;&lt;property id=&quot;20148&quot; value=&quot;5&quot;/&gt;&lt;property id=&quot;20300&quot; value=&quot;Slide 4 - &amp;quot;Προγραμματιστικά μοντέλα βασισμένα σε οδηγίες (Directive based)&amp;quot;&quot;/&gt;&lt;property id=&quot;20307&quot; value=&quot;375&quot;/&gt;&lt;/object&gt;&lt;object type=&quot;3&quot; unique_id=&quot;10008&quot;&gt;&lt;property id=&quot;20148&quot; value=&quot;5&quot;/&gt;&lt;property id=&quot;20300&quot; value=&quot;Slide 5 - &amp;quot;OpenMP&amp;quot;&quot;/&gt;&lt;property id=&quot;20307&quot; value=&quot;376&quot;/&gt;&lt;/object&gt;&lt;object type=&quot;3&quot; unique_id=&quot;10009&quot;&gt;&lt;property id=&quot;20148&quot; value=&quot;5&quot;/&gt;&lt;property id=&quot;20300&quot; value=&quot;Slide 6 - &amp;quot;Τι είναι τελικά το OpenMP;&amp;quot;&quot;/&gt;&lt;property id=&quot;20307&quot; value=&quot;377&quot;/&gt;&lt;/object&gt;&lt;object type=&quot;3&quot; unique_id=&quot;10010&quot;&gt;&lt;property id=&quot;20148&quot; value=&quot;5&quot;/&gt;&lt;property id=&quot;20300&quot; value=&quot;Slide 7 - &amp;quot;OpenMP&amp;quot;&quot;/&gt;&lt;property id=&quot;20307&quot; value=&quot;373&quot;/&gt;&lt;/object&gt;&lt;object type=&quot;3&quot; unique_id=&quot;10011&quot;&gt;&lt;property id=&quot;20148&quot; value=&quot;5&quot;/&gt;&lt;property id=&quot;20300&quot; value=&quot;Slide 8 - &amp;quot;Ποιοί υποστηρίζουν το OpenMP;&amp;quot;&quot;/&gt;&lt;property id=&quot;20307&quot; value=&quot;378&quot;/&gt;&lt;/object&gt;&lt;object type=&quot;3&quot; unique_id=&quot;10012&quot;&gt;&lt;property id=&quot;20148&quot; value=&quot;5&quot;/&gt;&lt;property id=&quot;20300&quot; value=&quot;Slide 9 - &amp;quot;Περισσότερες πληροφορίες για το OpenMP&amp;quot;&quot;/&gt;&lt;property id=&quot;20307&quot; value=&quot;407&quot;/&gt;&lt;/object&gt;&lt;object type=&quot;3&quot; unique_id=&quot;10013&quot;&gt;&lt;property id=&quot;20148&quot; value=&quot;5&quot;/&gt;&lt;property id=&quot;20300&quot; value=&quot;Slide 10 - &amp;quot;Το μοντέλο εκτέλεσης του OpenMP (1/4)&amp;quot;&quot;/&gt;&lt;property id=&quot;20307&quot; value=&quot;379&quot;/&gt;&lt;/object&gt;&lt;object type=&quot;3&quot; unique_id=&quot;10014&quot;&gt;&lt;property id=&quot;20148&quot; value=&quot;5&quot;/&gt;&lt;property id=&quot;20300&quot; value=&quot;Slide 11 - &amp;quot;Το μοντέλο εκτέλεσης του OpenMP (2/4)&amp;quot;&quot;/&gt;&lt;property id=&quot;20307&quot; value=&quot;383&quot;/&gt;&lt;/object&gt;&lt;object type=&quot;3&quot; unique_id=&quot;10015&quot;&gt;&lt;property id=&quot;20148&quot; value=&quot;5&quot;/&gt;&lt;property id=&quot;20300&quot; value=&quot;Slide 12 - &amp;quot;Το μοντέλο εκτέλεσης του OpenMP (3/4)&amp;quot;&quot;/&gt;&lt;property id=&quot;20307&quot; value=&quot;380&quot;/&gt;&lt;/object&gt;&lt;object type=&quot;3&quot; unique_id=&quot;10016&quot;&gt;&lt;property id=&quot;20148&quot; value=&quot;5&quot;/&gt;&lt;property id=&quot;20300&quot; value=&quot;Slide 13 - &amp;quot;Το μοντέλο εκτέλεσης του OpenMP (4/4)&amp;quot;&quot;/&gt;&lt;property id=&quot;20307&quot; value=&quot;381&quot;/&gt;&lt;/object&gt;&lt;object type=&quot;3&quot; unique_id=&quot;10017&quot;&gt;&lt;property id=&quot;20148&quot; value=&quot;5&quot;/&gt;&lt;property id=&quot;20300&quot; value=&quot;Slide 14 - &amp;quot;Εμφωλιασμένος παραλληλισμός&amp;quot;&quot;/&gt;&lt;property id=&quot;20307&quot; value=&quot;382&quot;/&gt;&lt;/object&gt;&lt;object type=&quot;3&quot; unique_id=&quot;10018&quot;&gt;&lt;property id=&quot;20148&quot; value=&quot;5&quot;/&gt;&lt;property id=&quot;20300&quot; value=&quot;Slide 15 - &amp;quot;Η δομή “task”&amp;quot;&quot;/&gt;&lt;property id=&quot;20307&quot; value=&quot;384&quot;/&gt;&lt;/object&gt;&lt;object type=&quot;3&quot; unique_id=&quot;10019&quot;&gt;&lt;property id=&quot;20148&quot; value=&quot;5&quot;/&gt;&lt;property id=&quot;20300&quot; value=&quot;Slide 16 - &amp;quot;Οδηγίες OpenMP στην C/C++&amp;quot;&quot;/&gt;&lt;property id=&quot;20307&quot; value=&quot;385&quot;/&gt;&lt;/object&gt;&lt;object type=&quot;3&quot; unique_id=&quot;10020&quot;&gt;&lt;property id=&quot;20148&quot; value=&quot;5&quot;/&gt;&lt;property id=&quot;20300&quot; value=&quot;Slide 17 - &amp;quot;Ένα πρώτο παράδειγμα&amp;quot;&quot;/&gt;&lt;property id=&quot;20307&quot; value=&quot;386&quot;/&gt;&lt;/object&gt;&lt;object type=&quot;3&quot; unique_id=&quot;10021&quot;&gt;&lt;property id=&quot;20148&quot; value=&quot;5&quot;/&gt;&lt;property id=&quot;20300&quot; value=&quot;Slide 18 - &amp;quot;Πόσα νήματα;&amp;quot;&quot;/&gt;&lt;property id=&quot;20307&quot; value=&quot;387&quot;/&gt;&lt;/object&gt;&lt;object type=&quot;3&quot; unique_id=&quot;10022&quot;&gt;&lt;property id=&quot;20148&quot; value=&quot;5&quot;/&gt;&lt;property id=&quot;20300&quot; value=&quot;Slide 19 - &amp;quot;Μεταγλώττιση υπό συνθήκες&amp;quot;&quot;/&gt;&lt;property id=&quot;20307&quot; value=&quot;402&quot;/&gt;&lt;/object&gt;&lt;object type=&quot;3&quot; unique_id=&quot;10023&quot;&gt;&lt;property id=&quot;20148&quot; value=&quot;5&quot;/&gt;&lt;property id=&quot;20300&quot; value=&quot;Slide 20 - &amp;quot;Παράδειγμα&amp;quot;&quot;/&gt;&lt;property id=&quot;20307&quot; value=&quot;403&quot;/&gt;&lt;/object&gt;&lt;object type=&quot;3&quot; unique_id=&quot;10024&quot;&gt;&lt;property id=&quot;20148&quot; value=&quot;5&quot;/&gt;&lt;property id=&quot;20300&quot; value=&quot;Slide 21 - &amp;quot;Εσωτερικές Μεταβλητές Ελέγχου&amp;quot;&quot;/&gt;&lt;property id=&quot;20307&quot; value=&quot;405&quot;/&gt;&lt;/object&gt;&lt;object type=&quot;3&quot; unique_id=&quot;10025&quot;&gt;&lt;property id=&quot;20148&quot; value=&quot;5&quot;/&gt;&lt;property id=&quot;20300&quot; value=&quot;Slide 22 - &amp;quot;Εσωτερικές Μεταβλητές Ελέγχου&amp;quot;&quot;/&gt;&lt;property id=&quot;20307&quot; value=&quot;406&quot;/&gt;&lt;/object&gt;&lt;object type=&quot;3&quot; unique_id=&quot;10026&quot;&gt;&lt;property id=&quot;20148&quot; value=&quot;5&quot;/&gt;&lt;property id=&quot;20300&quot; value=&quot;Slide 23 - &amp;quot;Εσωτερικές Μεταβλητές Ελέγχου&amp;quot;&quot;/&gt;&lt;property id=&quot;20307&quot; value=&quot;408&quot;/&gt;&lt;/object&gt;&lt;object type=&quot;3&quot; unique_id=&quot;10027&quot;&gt;&lt;property id=&quot;20148&quot; value=&quot;5&quot;/&gt;&lt;property id=&quot;20300&quot; value=&quot;Slide 24 - &amp;quot;Αλλαγή και ανάκτηση μεταβλητών&amp;quot;&quot;/&gt;&lt;property id=&quot;20307&quot; value=&quot;409&quot;/&gt;&lt;/object&gt;&lt;object type=&quot;3&quot; unique_id=&quot;10028&quot;&gt;&lt;property id=&quot;20148&quot; value=&quot;5&quot;/&gt;&lt;property id=&quot;20300&quot; value=&quot;Slide 25 - &amp;quot;Κανόνες υπερίσχυσης&amp;quot;&quot;/&gt;&lt;property id=&quot;20307&quot; value=&quot;410&quot;/&gt;&lt;/object&gt;&lt;object type=&quot;3&quot; unique_id=&quot;10029&quot;&gt;&lt;property id=&quot;20148&quot; value=&quot;5&quot;/&gt;&lt;property id=&quot;20300&quot; value=&quot;Slide 26 - &amp;quot;Η δομή “parallel”&amp;quot;&quot;/&gt;&lt;property id=&quot;20307&quot; value=&quot;388&quot;/&gt;&lt;/object&gt;&lt;object type=&quot;3&quot; unique_id=&quot;10030&quot;&gt;&lt;property id=&quot;20148&quot; value=&quot;5&quot;/&gt;&lt;property id=&quot;20300&quot; value=&quot;Slide 27 - &amp;quot;Περιγραφή&amp;quot;&quot;/&gt;&lt;property id=&quot;20307&quot; value=&quot;389&quot;/&gt;&lt;/object&gt;&lt;object type=&quot;3&quot; unique_id=&quot;10031&quot;&gt;&lt;property id=&quot;20148&quot; value=&quot;5&quot;/&gt;&lt;property id=&quot;20300&quot; value=&quot;Slide 28 - &amp;quot;Παράδειγμα&amp;quot;&quot;/&gt;&lt;property id=&quot;20307&quot; value=&quot;391&quot;/&gt;&lt;/object&gt;&lt;object type=&quot;3&quot; unique_id=&quot;10032&quot;&gt;&lt;property id=&quot;20148&quot; value=&quot;5&quot;/&gt;&lt;property id=&quot;20300&quot; value=&quot;Slide 29 - &amp;quot;Περιγραφή&amp;quot;&quot;/&gt;&lt;property id=&quot;20307&quot; value=&quot;390&quot;/&gt;&lt;/object&gt;&lt;object type=&quot;3&quot; unique_id=&quot;10033&quot;&gt;&lt;property id=&quot;20148&quot; value=&quot;5&quot;/&gt;&lt;property id=&quot;20300&quot; value=&quot;Slide 30 - &amp;quot;Περιγραφή&amp;quot;&quot;/&gt;&lt;property id=&quot;20307&quot; value=&quot;392&quot;/&gt;&lt;/object&gt;&lt;object type=&quot;3&quot; unique_id=&quot;10034&quot;&gt;&lt;property id=&quot;20148&quot; value=&quot;5&quot;/&gt;&lt;property id=&quot;20300&quot; value=&quot;Slide 31 - &amp;quot;Περιγραφή&amp;quot;&quot;/&gt;&lt;property id=&quot;20307&quot; value=&quot;393&quot;/&gt;&lt;/object&gt;&lt;object type=&quot;3&quot; unique_id=&quot;10035&quot;&gt;&lt;property id=&quot;20148&quot; value=&quot;5&quot;/&gt;&lt;property id=&quot;20300&quot; value=&quot;Slide 32 - &amp;quot;Περιγραφή&amp;quot;&quot;/&gt;&lt;property id=&quot;20307&quot; value=&quot;394&quot;/&gt;&lt;/object&gt;&lt;object type=&quot;3&quot; unique_id=&quot;10036&quot;&gt;&lt;property id=&quot;20148&quot; value=&quot;5&quot;/&gt;&lt;property id=&quot;20300&quot; value=&quot;Slide 33 - &amp;quot;Τελεστές για το “reduction” clause&amp;quot;&quot;/&gt;&lt;property id=&quot;20307&quot; value=&quot;395&quot;/&gt;&lt;/object&gt;&lt;object type=&quot;3&quot; unique_id=&quot;10037&quot;&gt;&lt;property id=&quot;20148&quot; value=&quot;5&quot;/&gt;&lt;property id=&quot;20300&quot; value=&quot;Slide 34 - &amp;quot;Δομές διαμοίρασης εργασίας&amp;quot;&quot;/&gt;&lt;property id=&quot;20307&quot; value=&quot;396&quot;/&gt;&lt;/object&gt;&lt;object type=&quot;3&quot; unique_id=&quot;10038&quot;&gt;&lt;property id=&quot;20148&quot; value=&quot;5&quot;/&gt;&lt;property id=&quot;20300&quot; value=&quot;Slide 35 - &amp;quot;Η δομή διαμοιρασμού εργασίας για loop&amp;quot;&quot;/&gt;&lt;property id=&quot;20307&quot; value=&quot;397&quot;/&gt;&lt;/object&gt;&lt;object type=&quot;3&quot; unique_id=&quot;10039&quot;&gt;&lt;property id=&quot;20148&quot; value=&quot;5&quot;/&gt;&lt;property id=&quot;20300&quot; value=&quot;Slide 36 - &amp;quot;Περιγραφή&amp;quot;&quot;/&gt;&lt;property id=&quot;20307&quot; value=&quot;404&quot;/&gt;&lt;/object&gt;&lt;object type=&quot;3&quot; unique_id=&quot;10040&quot;&gt;&lt;property id=&quot;20148&quot; value=&quot;5&quot;/&gt;&lt;property id=&quot;20300&quot; value=&quot;Slide 37 - &amp;quot;Περιγραφή&amp;quot;&quot;/&gt;&lt;property id=&quot;20307&quot; value=&quot;398&quot;/&gt;&lt;/object&gt;&lt;object type=&quot;3&quot; unique_id=&quot;10041&quot;&gt;&lt;property id=&quot;20148&quot; value=&quot;5&quot;/&gt;&lt;property id=&quot;20300&quot; value=&quot;Slide 38 - &amp;quot;Περιγραφή&amp;quot;&quot;/&gt;&lt;property id=&quot;20307&quot; value=&quot;399&quot;/&gt;&lt;/object&gt;&lt;object type=&quot;3&quot; unique_id=&quot;10042&quot;&gt;&lt;property id=&quot;20148&quot; value=&quot;5&quot;/&gt;&lt;property id=&quot;20300&quot; value=&quot;Slide 39 - &amp;quot;Περιγραφή&amp;quot;&quot;/&gt;&lt;property id=&quot;20307&quot; value=&quot;400&quot;/&gt;&lt;/object&gt;&lt;object type=&quot;3&quot; unique_id=&quot;10043&quot;&gt;&lt;property id=&quot;20148&quot; value=&quot;5&quot;/&gt;&lt;property id=&quot;20300&quot; value=&quot;Slide 40 - &amp;quot;Παράδειγμα “collapse”, “nowait” και “schedule” clause&amp;quot;&quot;/&gt;&lt;property id=&quot;20307&quot; value=&quot;401&quot;/&gt;&lt;/object&gt;&lt;object type=&quot;3&quot; unique_id=&quot;10044&quot;&gt;&lt;property id=&quot;20148&quot; value=&quot;5&quot;/&gt;&lt;property id=&quot;20300&quot; value=&quot;Slide 41 - &amp;quot;Η δομή “sections”&amp;quot;&quot;/&gt;&lt;property id=&quot;20307&quot; value=&quot;411&quot;/&gt;&lt;/object&gt;&lt;object type=&quot;3&quot; unique_id=&quot;10045&quot;&gt;&lt;property id=&quot;20148&quot; value=&quot;5&quot;/&gt;&lt;property id=&quot;20300&quot; value=&quot;Slide 42 - &amp;quot;Η δομή “sections”&amp;quot;&quot;/&gt;&lt;property id=&quot;20307&quot; value=&quot;412&quot;/&gt;&lt;/object&gt;&lt;object type=&quot;3&quot; unique_id=&quot;10046&quot;&gt;&lt;property id=&quot;20148&quot; value=&quot;5&quot;/&gt;&lt;property id=&quot;20300&quot; value=&quot;Slide 43 - &amp;quot;Παράδειγμα&amp;quot;&quot;/&gt;&lt;property id=&quot;20307&quot; value=&quot;413&quot;/&gt;&lt;/object&gt;&lt;object type=&quot;3&quot; unique_id=&quot;10047&quot;&gt;&lt;property id=&quot;20148&quot; value=&quot;5&quot;/&gt;&lt;property id=&quot;20300&quot; value=&quot;Slide 44 - &amp;quot;Η δομή “single”&amp;quot;&quot;/&gt;&lt;property id=&quot;20307&quot; value=&quot;414&quot;/&gt;&lt;/object&gt;&lt;object type=&quot;3&quot; unique_id=&quot;10048&quot;&gt;&lt;property id=&quot;20148&quot; value=&quot;5&quot;/&gt;&lt;property id=&quot;20300&quot; value=&quot;Slide 45 - &amp;quot;Περιγραφή&amp;quot;&quot;/&gt;&lt;property id=&quot;20307&quot; value=&quot;416&quot;/&gt;&lt;/object&gt;&lt;object type=&quot;3&quot; unique_id=&quot;10049&quot;&gt;&lt;property id=&quot;20148&quot; value=&quot;5&quot;/&gt;&lt;property id=&quot;20300&quot; value=&quot;Slide 46 - &amp;quot;Παράδειγμα&amp;quot;&quot;/&gt;&lt;property id=&quot;20307&quot; value=&quot;41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4865</TotalTime>
  <Words>2736</Words>
  <Application>Microsoft Office PowerPoint</Application>
  <PresentationFormat>On-screen Show (4:3)</PresentationFormat>
  <Paragraphs>680</Paragraphs>
  <Slides>54</Slides>
  <Notes>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Median</vt:lpstr>
      <vt:lpstr>ΠαρΑλληλη ΕΠΕΞΕΡΓΑΣΙΑ</vt:lpstr>
      <vt:lpstr>Σκοποί Ενότητας</vt:lpstr>
      <vt:lpstr>Νήματα για την έκφραση παραλληλισμού</vt:lpstr>
      <vt:lpstr>Η ιδέα</vt:lpstr>
      <vt:lpstr>Προγραμματιστικά μοντέλα βασισμένα σε οδηγίες (Directive based)</vt:lpstr>
      <vt:lpstr>OpenMP</vt:lpstr>
      <vt:lpstr>Τι είναι τελικά το OpenMP;</vt:lpstr>
      <vt:lpstr>OpenMP</vt:lpstr>
      <vt:lpstr>Ποιοί υποστηρίζουν το OpenMP;</vt:lpstr>
      <vt:lpstr>Περισσότερες πληροφορίες για το OpenMP</vt:lpstr>
      <vt:lpstr>Το μοντέλο εκτέλεσης του OpenMP (1/4)</vt:lpstr>
      <vt:lpstr>Το μοντέλο εκτέλεσης του OpenMP (2/4)</vt:lpstr>
      <vt:lpstr>Το μοντέλο εκτέλεσης του OpenMP (3/4)</vt:lpstr>
      <vt:lpstr>Το μοντέλο εκτέλεσης του OpenMP (4/4)</vt:lpstr>
      <vt:lpstr>Εμφωλιασμένος παραλληλισμός</vt:lpstr>
      <vt:lpstr>Η δομή “task”</vt:lpstr>
      <vt:lpstr>Οδηγίες OpenMP στην C/C++</vt:lpstr>
      <vt:lpstr>Ένα πρώτο παράδειγμα</vt:lpstr>
      <vt:lpstr>Πόσα νήματα;</vt:lpstr>
      <vt:lpstr>Μεταγλώττιση υπό συνθήκες</vt:lpstr>
      <vt:lpstr>Παράδειγμα</vt:lpstr>
      <vt:lpstr>Εσωτερικές Μεταβλητές Ελέγχου</vt:lpstr>
      <vt:lpstr>Εσωτερικές Μεταβλητές Ελέγχου</vt:lpstr>
      <vt:lpstr>Εσωτερικές Μεταβλητές Ελέγχου</vt:lpstr>
      <vt:lpstr>Αλλαγή και ανάκτηση μεταβλητών</vt:lpstr>
      <vt:lpstr>Κανόνες υπερίσχυσης</vt:lpstr>
      <vt:lpstr>Η δομή “parallel”</vt:lpstr>
      <vt:lpstr>Περιγραφή</vt:lpstr>
      <vt:lpstr>Παράδειγμα</vt:lpstr>
      <vt:lpstr>Περιγραφή</vt:lpstr>
      <vt:lpstr>Περιγραφή</vt:lpstr>
      <vt:lpstr>Περιγραφή</vt:lpstr>
      <vt:lpstr>Περιγραφή</vt:lpstr>
      <vt:lpstr>Τελεστές για το “reduction” clause</vt:lpstr>
      <vt:lpstr>Δομές διαμοίρασης εργασίας</vt:lpstr>
      <vt:lpstr>Η δομή διαμοιρασμού εργασίας για loop</vt:lpstr>
      <vt:lpstr>Περιγραφή</vt:lpstr>
      <vt:lpstr>Περιγραφή</vt:lpstr>
      <vt:lpstr>Περιγραφή</vt:lpstr>
      <vt:lpstr>Περιγραφή</vt:lpstr>
      <vt:lpstr>Παράδειγμα “collapse”, “nowait” και “schedule” clause</vt:lpstr>
      <vt:lpstr>Η δομή “sections”</vt:lpstr>
      <vt:lpstr>Η δομή “sections”</vt:lpstr>
      <vt:lpstr>Παράδειγμα</vt:lpstr>
      <vt:lpstr>Η δομή “single”</vt:lpstr>
      <vt:lpstr>Περιγραφή</vt:lpstr>
      <vt:lpstr>Παράδειγμα</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Lecture-05</dc:title>
  <dc:creator>Ioannis E. Venetis</dc:creator>
  <cp:lastModifiedBy>nelson</cp:lastModifiedBy>
  <cp:revision>691</cp:revision>
  <dcterms:created xsi:type="dcterms:W3CDTF">2008-12-05T21:02:45Z</dcterms:created>
  <dcterms:modified xsi:type="dcterms:W3CDTF">2015-09-24T13:01:22Z</dcterms:modified>
</cp:coreProperties>
</file>