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87" r:id="rId3"/>
    <p:sldId id="257" r:id="rId4"/>
    <p:sldId id="298" r:id="rId5"/>
    <p:sldId id="288" r:id="rId6"/>
    <p:sldId id="290" r:id="rId7"/>
    <p:sldId id="289" r:id="rId8"/>
    <p:sldId id="291" r:id="rId9"/>
    <p:sldId id="292" r:id="rId10"/>
    <p:sldId id="293" r:id="rId11"/>
    <p:sldId id="294" r:id="rId12"/>
    <p:sldId id="295" r:id="rId13"/>
    <p:sldId id="296" r:id="rId14"/>
    <p:sldId id="297" r:id="rId15"/>
    <p:sldId id="299" r:id="rId16"/>
    <p:sldId id="300" r:id="rId17"/>
    <p:sldId id="301" r:id="rId18"/>
    <p:sldId id="304" r:id="rId19"/>
    <p:sldId id="302" r:id="rId20"/>
    <p:sldId id="305" r:id="rId21"/>
    <p:sldId id="307" r:id="rId22"/>
    <p:sldId id="316" r:id="rId23"/>
    <p:sldId id="306" r:id="rId24"/>
    <p:sldId id="308" r:id="rId25"/>
    <p:sldId id="309" r:id="rId26"/>
    <p:sldId id="310" r:id="rId27"/>
    <p:sldId id="311" r:id="rId28"/>
    <p:sldId id="312" r:id="rId29"/>
    <p:sldId id="313" r:id="rId30"/>
    <p:sldId id="314" r:id="rId31"/>
    <p:sldId id="315" r:id="rId32"/>
    <p:sldId id="303" r:id="rId33"/>
    <p:sldId id="317" r:id="rId34"/>
    <p:sldId id="285" r:id="rId35"/>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74" autoAdjust="0"/>
    <p:restoredTop sz="91741" autoAdjust="0"/>
  </p:normalViewPr>
  <p:slideViewPr>
    <p:cSldViewPr snapToGrid="0">
      <p:cViewPr varScale="1">
        <p:scale>
          <a:sx n="68" d="100"/>
          <a:sy n="68" d="100"/>
        </p:scale>
        <p:origin x="9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5B8FE7-D633-4417-B83E-F559E4EBECD0}" type="datetimeFigureOut">
              <a:rPr lang="el-GR" smtClean="0"/>
              <a:t>9/11/2016</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5ABBD-7460-4141-8093-7C44053B16D6}" type="slidenum">
              <a:rPr lang="el-GR" smtClean="0"/>
              <a:t>‹#›</a:t>
            </a:fld>
            <a:endParaRPr lang="el-GR"/>
          </a:p>
        </p:txBody>
      </p:sp>
    </p:spTree>
    <p:extLst>
      <p:ext uri="{BB962C8B-B14F-4D97-AF65-F5344CB8AC3E}">
        <p14:creationId xmlns:p14="http://schemas.microsoft.com/office/powerpoint/2010/main" val="2498270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l-GR" smtClean="0"/>
              <a:t>Στυλ κύριου τίτλου</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n-US" dirty="0"/>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4084765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Τίτλος και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2139293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Εισαγωγικά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l-GR" smtClean="0"/>
              <a:t>Στυλ κύριου τίτλου</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346093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Κάρτα ονόματος">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3349008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Κάρτα ονόματος με φράση">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l-GR" smtClean="0"/>
              <a:t>Στυλ κύριου τίτλου</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00657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ή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l-GR" smtClean="0"/>
              <a:t>Στυλ κύριου τίτλου</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l-GR" smtClean="0"/>
              <a:t>Στυλ υποδείγματος κειμένου</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3965121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4031376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l-GR" smtClean="0"/>
              <a:t>Στυλ κύριου τίτλου</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772800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l-GR" smtClean="0"/>
              <a:t>Στυλ κύριου τίτλου</a:t>
            </a:r>
            <a:endParaRPr lang="en-US" dirty="0"/>
          </a:p>
        </p:txBody>
      </p:sp>
      <p:sp>
        <p:nvSpPr>
          <p:cNvPr id="3" name="Content Placeholder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119535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l-GR" smtClean="0"/>
              <a:t>Στυλ κύριου τίτλου</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Date Placeholder 3"/>
          <p:cNvSpPr>
            <a:spLocks noGrp="1"/>
          </p:cNvSpPr>
          <p:nvPr>
            <p:ph type="dt" sz="half" idx="10"/>
          </p:nvPr>
        </p:nvSpPr>
        <p:spPr/>
        <p:txBody>
          <a:bodyPr/>
          <a:lstStyle/>
          <a:p>
            <a:fld id="{3473EA3D-A3B5-483A-94F0-B6A2F2691D3C}" type="datetimeFigureOut">
              <a:rPr lang="el-GR" smtClean="0"/>
              <a:t>9/11/2016</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1824425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smtClean="0"/>
              <a:t>Στυλ κύριου τίτλου</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Date Placeholder 4"/>
          <p:cNvSpPr>
            <a:spLocks noGrp="1"/>
          </p:cNvSpPr>
          <p:nvPr>
            <p:ph type="dt" sz="half" idx="10"/>
          </p:nvPr>
        </p:nvSpPr>
        <p:spPr/>
        <p:txBody>
          <a:bodyPr/>
          <a:lstStyle/>
          <a:p>
            <a:fld id="{3473EA3D-A3B5-483A-94F0-B6A2F2691D3C}" type="datetimeFigureOut">
              <a:rPr lang="el-GR" smtClean="0"/>
              <a:t>9/11/2016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2478082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l-GR" smtClean="0"/>
              <a:t>Στυλ κύριου τίτλου</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7" name="Date Placeholder 6"/>
          <p:cNvSpPr>
            <a:spLocks noGrp="1"/>
          </p:cNvSpPr>
          <p:nvPr>
            <p:ph type="dt" sz="half" idx="10"/>
          </p:nvPr>
        </p:nvSpPr>
        <p:spPr/>
        <p:txBody>
          <a:bodyPr/>
          <a:lstStyle/>
          <a:p>
            <a:fld id="{3473EA3D-A3B5-483A-94F0-B6A2F2691D3C}" type="datetimeFigureOut">
              <a:rPr lang="el-GR" smtClean="0"/>
              <a:t>9/11/2016</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516736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l-GR" smtClean="0"/>
              <a:t>Στυλ κύριου τίτλου</a:t>
            </a:r>
            <a:endParaRPr lang="en-US" dirty="0"/>
          </a:p>
        </p:txBody>
      </p:sp>
      <p:sp>
        <p:nvSpPr>
          <p:cNvPr id="3" name="Date Placeholder 2"/>
          <p:cNvSpPr>
            <a:spLocks noGrp="1"/>
          </p:cNvSpPr>
          <p:nvPr>
            <p:ph type="dt" sz="half" idx="10"/>
          </p:nvPr>
        </p:nvSpPr>
        <p:spPr/>
        <p:txBody>
          <a:bodyPr/>
          <a:lstStyle/>
          <a:p>
            <a:fld id="{3473EA3D-A3B5-483A-94F0-B6A2F2691D3C}" type="datetimeFigureOut">
              <a:rPr lang="el-GR" smtClean="0"/>
              <a:t>9/11/2016</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592974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73EA3D-A3B5-483A-94F0-B6A2F2691D3C}" type="datetimeFigureOut">
              <a:rPr lang="el-GR" smtClean="0"/>
              <a:t>9/11/2016</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556116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l-GR" smtClean="0"/>
              <a:t>Στυλ κύριου τίτλου</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3473EA3D-A3B5-483A-94F0-B6A2F2691D3C}" type="datetimeFigureOut">
              <a:rPr lang="el-GR" smtClean="0"/>
              <a:t>9/11/2016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2587258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l-GR" smtClean="0"/>
              <a:t>Στυλ κύριου τίτλου</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l-GR" smtClean="0"/>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Date Placeholder 4"/>
          <p:cNvSpPr>
            <a:spLocks noGrp="1"/>
          </p:cNvSpPr>
          <p:nvPr>
            <p:ph type="dt" sz="half" idx="10"/>
          </p:nvPr>
        </p:nvSpPr>
        <p:spPr/>
        <p:txBody>
          <a:bodyPr/>
          <a:lstStyle/>
          <a:p>
            <a:fld id="{3473EA3D-A3B5-483A-94F0-B6A2F2691D3C}" type="datetimeFigureOut">
              <a:rPr lang="el-GR" smtClean="0"/>
              <a:t>9/11/2016</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AF4C070C-A038-458E-B6CB-1F6EDBB22C14}" type="slidenum">
              <a:rPr lang="el-GR" smtClean="0"/>
              <a:t>‹#›</a:t>
            </a:fld>
            <a:endParaRPr lang="el-GR"/>
          </a:p>
        </p:txBody>
      </p:sp>
    </p:spTree>
    <p:extLst>
      <p:ext uri="{BB962C8B-B14F-4D97-AF65-F5344CB8AC3E}">
        <p14:creationId xmlns:p14="http://schemas.microsoft.com/office/powerpoint/2010/main" val="35363984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l-GR" smtClean="0"/>
              <a:t>Στυλ κύριου τίτλου</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473EA3D-A3B5-483A-94F0-B6A2F2691D3C}" type="datetimeFigureOut">
              <a:rPr lang="el-GR" smtClean="0"/>
              <a:t>9/11/2016</a:t>
            </a:fld>
            <a:endParaRPr lang="el-G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F4C070C-A038-458E-B6CB-1F6EDBB22C14}" type="slidenum">
              <a:rPr lang="el-GR" smtClean="0"/>
              <a:t>‹#›</a:t>
            </a:fld>
            <a:endParaRPr lang="el-GR"/>
          </a:p>
        </p:txBody>
      </p:sp>
    </p:spTree>
    <p:extLst>
      <p:ext uri="{BB962C8B-B14F-4D97-AF65-F5344CB8AC3E}">
        <p14:creationId xmlns:p14="http://schemas.microsoft.com/office/powerpoint/2010/main" val="18492836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wmf"/><Relationship Id="rId5" Type="http://schemas.openxmlformats.org/officeDocument/2006/relationships/oleObject" Target="../embeddings/oleObject7.bin"/><Relationship Id="rId4" Type="http://schemas.openxmlformats.org/officeDocument/2006/relationships/image" Target="../media/image8.wmf"/></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1.mp4"/><Relationship Id="rId1" Type="http://schemas.microsoft.com/office/2007/relationships/media" Target="../media/media11.mp4"/><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downloads.hindawi.com/archive/2008/685175.pdf"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a:lstStyle/>
          <a:p>
            <a:r>
              <a:rPr lang="el-GR" dirty="0"/>
              <a:t>Συστήματα Επιχειρηματικής Ευφυίας</a:t>
            </a:r>
          </a:p>
        </p:txBody>
      </p:sp>
      <p:sp>
        <p:nvSpPr>
          <p:cNvPr id="3" name="Υπότιτλος 2"/>
          <p:cNvSpPr>
            <a:spLocks noGrp="1"/>
          </p:cNvSpPr>
          <p:nvPr>
            <p:ph type="subTitle" idx="1"/>
          </p:nvPr>
        </p:nvSpPr>
        <p:spPr>
          <a:xfrm>
            <a:off x="96982" y="4050833"/>
            <a:ext cx="11994934" cy="1694874"/>
          </a:xfrm>
        </p:spPr>
        <p:txBody>
          <a:bodyPr>
            <a:normAutofit/>
          </a:bodyPr>
          <a:lstStyle/>
          <a:p>
            <a:pPr algn="ctr"/>
            <a:r>
              <a:rPr lang="el-GR" sz="2800" b="1" dirty="0" smtClean="0">
                <a:solidFill>
                  <a:schemeClr val="tx1"/>
                </a:solidFill>
              </a:rPr>
              <a:t>Αλγόριθμος Σμήνους σωματιδίων (</a:t>
            </a:r>
            <a:r>
              <a:rPr lang="en-US" sz="2800" b="1" dirty="0" smtClean="0">
                <a:solidFill>
                  <a:schemeClr val="tx1"/>
                </a:solidFill>
              </a:rPr>
              <a:t>Particle Swarm Optimization – PSO)</a:t>
            </a:r>
            <a:r>
              <a:rPr lang="el-GR" sz="2400" b="1" dirty="0" smtClean="0">
                <a:solidFill>
                  <a:schemeClr val="accent1"/>
                </a:solidFill>
              </a:rPr>
              <a:t>Α</a:t>
            </a:r>
            <a:endParaRPr lang="el-GR" sz="2400" b="1" dirty="0">
              <a:solidFill>
                <a:schemeClr val="accent1"/>
              </a:solidFill>
            </a:endParaRPr>
          </a:p>
        </p:txBody>
      </p:sp>
    </p:spTree>
    <p:extLst>
      <p:ext uri="{BB962C8B-B14F-4D97-AF65-F5344CB8AC3E}">
        <p14:creationId xmlns:p14="http://schemas.microsoft.com/office/powerpoint/2010/main" val="2914951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90945" y="138545"/>
            <a:ext cx="11568546" cy="720437"/>
          </a:xfrm>
        </p:spPr>
        <p:txBody>
          <a:bodyPr/>
          <a:lstStyle/>
          <a:p>
            <a:r>
              <a:rPr lang="el-GR" dirty="0"/>
              <a:t>Η σύλληψη του </a:t>
            </a:r>
            <a:r>
              <a:rPr lang="en-US" dirty="0"/>
              <a:t>PSO</a:t>
            </a:r>
          </a:p>
        </p:txBody>
      </p:sp>
      <p:sp>
        <p:nvSpPr>
          <p:cNvPr id="3" name="Θέση περιεχομένου 2"/>
          <p:cNvSpPr>
            <a:spLocks noGrp="1"/>
          </p:cNvSpPr>
          <p:nvPr>
            <p:ph idx="1"/>
          </p:nvPr>
        </p:nvSpPr>
        <p:spPr>
          <a:xfrm>
            <a:off x="290945" y="858982"/>
            <a:ext cx="11568546" cy="5999018"/>
          </a:xfrm>
        </p:spPr>
        <p:txBody>
          <a:bodyPr>
            <a:noAutofit/>
          </a:bodyPr>
          <a:lstStyle/>
          <a:p>
            <a:pPr algn="just"/>
            <a:r>
              <a:rPr lang="el-GR" sz="2800" dirty="0" smtClean="0"/>
              <a:t>Ο αλγόριθμος </a:t>
            </a:r>
            <a:r>
              <a:rPr lang="en-US" sz="2800" dirty="0" smtClean="0"/>
              <a:t>Particle Swarm Optimization </a:t>
            </a:r>
            <a:r>
              <a:rPr lang="el-GR" sz="2800" dirty="0" smtClean="0"/>
              <a:t>προτάθηκε από τον Κοινωνικό </a:t>
            </a:r>
            <a:r>
              <a:rPr lang="el-GR" sz="2800" dirty="0"/>
              <a:t>Ψ</a:t>
            </a:r>
            <a:r>
              <a:rPr lang="el-GR" sz="2800" dirty="0" smtClean="0"/>
              <a:t>υχολόγο </a:t>
            </a:r>
            <a:r>
              <a:rPr lang="en-US" sz="2800" dirty="0" smtClean="0"/>
              <a:t> James Kennedy </a:t>
            </a:r>
            <a:r>
              <a:rPr lang="el-GR" sz="2800" dirty="0" smtClean="0"/>
              <a:t>και τον </a:t>
            </a:r>
            <a:r>
              <a:rPr lang="el-GR" sz="2800" dirty="0"/>
              <a:t>Η</a:t>
            </a:r>
            <a:r>
              <a:rPr lang="el-GR" sz="2800" dirty="0" smtClean="0"/>
              <a:t>λεκτρολόγο Μηχανικό </a:t>
            </a:r>
            <a:r>
              <a:rPr lang="en-US" sz="2800" dirty="0" smtClean="0"/>
              <a:t>Russel C. </a:t>
            </a:r>
            <a:r>
              <a:rPr lang="en-US" sz="2800" dirty="0" err="1" smtClean="0"/>
              <a:t>Eberhart</a:t>
            </a:r>
            <a:r>
              <a:rPr lang="en-US" sz="2800" dirty="0" smtClean="0"/>
              <a:t> </a:t>
            </a:r>
            <a:r>
              <a:rPr lang="el-GR" sz="2800" dirty="0" smtClean="0"/>
              <a:t>το 1995.</a:t>
            </a:r>
          </a:p>
          <a:p>
            <a:pPr algn="just"/>
            <a:r>
              <a:rPr lang="el-GR" sz="2800" dirty="0" smtClean="0"/>
              <a:t>Η δομή του προσομοιώνει την συμπεριφορά ενός σμήνους πτηνών ή ψαριών κατά την αναζήτηση της τροφής τους.</a:t>
            </a:r>
          </a:p>
          <a:p>
            <a:pPr algn="just"/>
            <a:r>
              <a:rPr lang="el-GR" sz="2800" dirty="0" smtClean="0"/>
              <a:t>Κάθε μέλος του σμήνους περιφέρεται στο χώρο έρευνας αναζητώντας τροφή, ακολουθώντας την δική του εμπειρία που έχει ήδη αποκτήσει στο παρελθόν. Όμως, μόλις κάποιο μέλος εντοπίσει τροφή, τότε τα υπόλοιπα μέλη του σμήνους πληροφορούνται το γεγονός. Στο σημείο αυτό, η «πτήση» των μελών επηρεάζεται και από την προσωπική εμπειρία τους αλλά και από την κοινωνική εμπειρία, καθώς σπεύδουν να εξερευνήσουν την περιοχή στην οποία έχει ανακαλυφθεί η τροφή από κάποιο μέλος του σμήνους.</a:t>
            </a:r>
            <a:endParaRPr lang="el-GR" sz="2800" dirty="0"/>
          </a:p>
        </p:txBody>
      </p:sp>
    </p:spTree>
    <p:extLst>
      <p:ext uri="{BB962C8B-B14F-4D97-AF65-F5344CB8AC3E}">
        <p14:creationId xmlns:p14="http://schemas.microsoft.com/office/powerpoint/2010/main" val="248307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21673" y="166256"/>
            <a:ext cx="11610109" cy="775854"/>
          </a:xfrm>
        </p:spPr>
        <p:txBody>
          <a:bodyPr>
            <a:normAutofit fontScale="90000"/>
          </a:bodyPr>
          <a:lstStyle/>
          <a:p>
            <a:r>
              <a:rPr lang="el-GR" dirty="0"/>
              <a:t>Αναλογία εννοιών του </a:t>
            </a:r>
            <a:r>
              <a:rPr lang="en-US" dirty="0"/>
              <a:t>PSO </a:t>
            </a:r>
            <a:r>
              <a:rPr lang="el-GR" dirty="0"/>
              <a:t>και </a:t>
            </a:r>
            <a:r>
              <a:rPr lang="el-GR" dirty="0" smtClean="0"/>
              <a:t>ορολογία (1)</a:t>
            </a:r>
            <a:r>
              <a:rPr lang="en-US" dirty="0"/>
              <a:t/>
            </a:r>
            <a:br>
              <a:rPr lang="en-US" dirty="0"/>
            </a:br>
            <a:endParaRPr lang="el-GR" dirty="0"/>
          </a:p>
        </p:txBody>
      </p:sp>
      <p:sp>
        <p:nvSpPr>
          <p:cNvPr id="3" name="Θέση περιεχομένου 2"/>
          <p:cNvSpPr>
            <a:spLocks noGrp="1"/>
          </p:cNvSpPr>
          <p:nvPr>
            <p:ph idx="1"/>
          </p:nvPr>
        </p:nvSpPr>
        <p:spPr>
          <a:xfrm>
            <a:off x="221673" y="942111"/>
            <a:ext cx="11610109" cy="5624944"/>
          </a:xfrm>
        </p:spPr>
        <p:txBody>
          <a:bodyPr>
            <a:normAutofit/>
          </a:bodyPr>
          <a:lstStyle/>
          <a:p>
            <a:r>
              <a:rPr lang="el-GR" sz="2800" dirty="0" smtClean="0"/>
              <a:t>Η διαδικασία αναζήτησης τροφής αντιστοιχεί στην διαδικασία βελτιστοποίησης</a:t>
            </a:r>
          </a:p>
          <a:p>
            <a:r>
              <a:rPr lang="el-GR" sz="2800" dirty="0" smtClean="0"/>
              <a:t>Η μεγαλύτερη ποσότητα τροφής (που είναι ο στόχος του σμήνους) αντιστοιχεί στην βέλτιστη λύση του προβλήματος βελτιστοποίησης. </a:t>
            </a:r>
          </a:p>
          <a:p>
            <a:r>
              <a:rPr lang="el-GR" sz="2800" dirty="0" smtClean="0"/>
              <a:t>Το σμήνος είναι ένας πληθυσμός από αλληλοεπιδρώντα στοιχεία, ο οποίος είναι σε θέση να βελτιστοποιήσει την λύση ενός προβλήματος μέσω συλλογικής έρευνας του χώρου. Η γενικά στοχαστική κίνηση των στοιχείων στο χώρο έρευνας γύρω από ένα «κέντρο βάρους» του πληθυσμού, τελικά οδηγεί στην σύγκλιση του αλγορίθμου.</a:t>
            </a:r>
          </a:p>
          <a:p>
            <a:r>
              <a:rPr lang="el-GR" sz="2800" dirty="0" smtClean="0"/>
              <a:t>Το </a:t>
            </a:r>
            <a:r>
              <a:rPr lang="en-US" sz="2800" dirty="0" smtClean="0"/>
              <a:t>particle </a:t>
            </a:r>
            <a:r>
              <a:rPr lang="el-GR" sz="2800" dirty="0" smtClean="0"/>
              <a:t>είναι ένα άυλο σωματίδιο. Αν ήταν ακίνητο θα το ονομάζαμε σημείο. </a:t>
            </a:r>
          </a:p>
          <a:p>
            <a:endParaRPr lang="el-GR" dirty="0" smtClean="0"/>
          </a:p>
          <a:p>
            <a:endParaRPr lang="el-GR" dirty="0" smtClean="0"/>
          </a:p>
          <a:p>
            <a:endParaRPr lang="el-GR" dirty="0"/>
          </a:p>
        </p:txBody>
      </p:sp>
    </p:spTree>
    <p:extLst>
      <p:ext uri="{BB962C8B-B14F-4D97-AF65-F5344CB8AC3E}">
        <p14:creationId xmlns:p14="http://schemas.microsoft.com/office/powerpoint/2010/main" val="3107910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04799" y="152400"/>
            <a:ext cx="11443855" cy="665018"/>
          </a:xfrm>
        </p:spPr>
        <p:txBody>
          <a:bodyPr/>
          <a:lstStyle/>
          <a:p>
            <a:r>
              <a:rPr lang="el-GR" dirty="0"/>
              <a:t>Αναλογία εννοιών του </a:t>
            </a:r>
            <a:r>
              <a:rPr lang="en-US" dirty="0"/>
              <a:t>PSO </a:t>
            </a:r>
            <a:r>
              <a:rPr lang="el-GR" dirty="0"/>
              <a:t>και </a:t>
            </a:r>
            <a:r>
              <a:rPr lang="el-GR" dirty="0" smtClean="0"/>
              <a:t>ορολογία (2)</a:t>
            </a:r>
            <a:endParaRPr lang="el-GR" dirty="0"/>
          </a:p>
        </p:txBody>
      </p:sp>
      <p:sp>
        <p:nvSpPr>
          <p:cNvPr id="3" name="Θέση περιεχομένου 2"/>
          <p:cNvSpPr>
            <a:spLocks noGrp="1"/>
          </p:cNvSpPr>
          <p:nvPr>
            <p:ph idx="1"/>
          </p:nvPr>
        </p:nvSpPr>
        <p:spPr>
          <a:xfrm>
            <a:off x="304799" y="817418"/>
            <a:ext cx="11443855" cy="5888181"/>
          </a:xfrm>
        </p:spPr>
        <p:txBody>
          <a:bodyPr>
            <a:noAutofit/>
          </a:bodyPr>
          <a:lstStyle/>
          <a:p>
            <a:pPr algn="just"/>
            <a:r>
              <a:rPr lang="el-GR" sz="2800" dirty="0"/>
              <a:t>Το </a:t>
            </a:r>
            <a:r>
              <a:rPr lang="en-US" sz="2800" dirty="0"/>
              <a:t>particle </a:t>
            </a:r>
            <a:r>
              <a:rPr lang="el-GR" sz="2800" dirty="0"/>
              <a:t>φέρει την πληροφορία της θέσης του, μέσω συντεταγμένων, οι οποίες αντιστοιχούν στο χώρο έρευνας. Αναφερόμαστε λοιπόν στο διάνυσμα της θέσης του </a:t>
            </a:r>
            <a:r>
              <a:rPr lang="en-US" sz="2800" dirty="0"/>
              <a:t>particle</a:t>
            </a:r>
            <a:r>
              <a:rPr lang="en-US" sz="2800" dirty="0" smtClean="0"/>
              <a:t>.</a:t>
            </a:r>
            <a:r>
              <a:rPr lang="el-GR" sz="2800" dirty="0" smtClean="0"/>
              <a:t> (</a:t>
            </a:r>
            <a:r>
              <a:rPr lang="en-US" sz="2800" b="1" dirty="0" smtClean="0">
                <a:solidFill>
                  <a:srgbClr val="FF0000"/>
                </a:solidFill>
              </a:rPr>
              <a:t>position</a:t>
            </a:r>
            <a:r>
              <a:rPr lang="en-US" sz="2800" dirty="0" smtClean="0"/>
              <a:t>).</a:t>
            </a:r>
            <a:endParaRPr lang="el-GR" sz="2800" dirty="0" smtClean="0"/>
          </a:p>
          <a:p>
            <a:pPr algn="just"/>
            <a:r>
              <a:rPr lang="el-GR" sz="2800" dirty="0" smtClean="0"/>
              <a:t>Σε κάθε </a:t>
            </a:r>
            <a:r>
              <a:rPr lang="en-US" sz="2800" dirty="0" smtClean="0"/>
              <a:t>particle (</a:t>
            </a:r>
            <a:r>
              <a:rPr lang="el-GR" sz="2800" dirty="0" smtClean="0"/>
              <a:t>διάνυσμα θέσης) αντιστοιχεί ένα διάνυσμα ταχύτητας</a:t>
            </a:r>
            <a:r>
              <a:rPr lang="en-US" sz="2800" dirty="0" smtClean="0"/>
              <a:t> (</a:t>
            </a:r>
            <a:r>
              <a:rPr lang="en-US" sz="2800" b="1" dirty="0" smtClean="0">
                <a:solidFill>
                  <a:srgbClr val="FF0000"/>
                </a:solidFill>
              </a:rPr>
              <a:t>velocity</a:t>
            </a:r>
            <a:r>
              <a:rPr lang="en-US" sz="2800" dirty="0" smtClean="0"/>
              <a:t>)</a:t>
            </a:r>
            <a:r>
              <a:rPr lang="el-GR" sz="2800" dirty="0" smtClean="0"/>
              <a:t>, με ίσο πλήθος συνιστωσών όσο και του διανύσματος θέσης.</a:t>
            </a:r>
            <a:endParaRPr lang="en-US" sz="2800" dirty="0" smtClean="0"/>
          </a:p>
          <a:p>
            <a:pPr algn="just"/>
            <a:r>
              <a:rPr lang="el-GR" sz="2800" dirty="0" smtClean="0"/>
              <a:t>Η καλύτερη θέση που έχει ανακαλύψει το κάθε </a:t>
            </a:r>
            <a:r>
              <a:rPr lang="en-US" sz="2800" dirty="0" smtClean="0"/>
              <a:t>particle </a:t>
            </a:r>
            <a:r>
              <a:rPr lang="el-GR" sz="2800" dirty="0" smtClean="0"/>
              <a:t>κατά το παρελθόν (προηγούμενες γενεές) ονομάζεται </a:t>
            </a:r>
            <a:r>
              <a:rPr lang="en-US" sz="2800" b="1" dirty="0" smtClean="0">
                <a:solidFill>
                  <a:srgbClr val="FF0000"/>
                </a:solidFill>
              </a:rPr>
              <a:t>personal Best</a:t>
            </a:r>
            <a:r>
              <a:rPr lang="en-US" sz="2800" dirty="0" smtClean="0"/>
              <a:t> </a:t>
            </a:r>
            <a:r>
              <a:rPr lang="el-GR" sz="2800" dirty="0" smtClean="0"/>
              <a:t>του </a:t>
            </a:r>
            <a:r>
              <a:rPr lang="en-US" sz="2800" dirty="0" smtClean="0"/>
              <a:t>particle. </a:t>
            </a:r>
            <a:r>
              <a:rPr lang="el-GR" sz="2800" dirty="0" smtClean="0"/>
              <a:t>Προφανώς, έχουμε τόσα </a:t>
            </a:r>
            <a:r>
              <a:rPr lang="en-US" sz="2800" dirty="0" smtClean="0"/>
              <a:t>personal bests </a:t>
            </a:r>
            <a:r>
              <a:rPr lang="el-GR" sz="2800" dirty="0" smtClean="0"/>
              <a:t>όσα και </a:t>
            </a:r>
            <a:r>
              <a:rPr lang="en-US" sz="2800" dirty="0" smtClean="0"/>
              <a:t>particles.</a:t>
            </a:r>
          </a:p>
          <a:p>
            <a:pPr algn="just"/>
            <a:r>
              <a:rPr lang="el-GR" sz="2800" dirty="0" smtClean="0"/>
              <a:t>Η καλύτερη ανακαλυφθείσα θέση από όλα τα </a:t>
            </a:r>
            <a:r>
              <a:rPr lang="en-US" sz="2800" dirty="0" smtClean="0"/>
              <a:t>particles </a:t>
            </a:r>
            <a:r>
              <a:rPr lang="el-GR" sz="2800" dirty="0" smtClean="0"/>
              <a:t>γενικά, ονομάζεται </a:t>
            </a:r>
            <a:r>
              <a:rPr lang="en-US" sz="2800" b="1" dirty="0" smtClean="0">
                <a:solidFill>
                  <a:srgbClr val="FF0000"/>
                </a:solidFill>
              </a:rPr>
              <a:t>global best</a:t>
            </a:r>
            <a:r>
              <a:rPr lang="en-US" sz="2800" dirty="0" smtClean="0"/>
              <a:t>. </a:t>
            </a:r>
            <a:r>
              <a:rPr lang="el-GR" sz="2800" dirty="0" smtClean="0"/>
              <a:t>Το </a:t>
            </a:r>
            <a:r>
              <a:rPr lang="en-US" sz="2800" dirty="0" smtClean="0"/>
              <a:t>global best </a:t>
            </a:r>
            <a:r>
              <a:rPr lang="el-GR" sz="2800" dirty="0" smtClean="0"/>
              <a:t>είναι απλά το αντίγραφο της θέσης του καλύτερου </a:t>
            </a:r>
            <a:r>
              <a:rPr lang="en-US" sz="2800" dirty="0" smtClean="0"/>
              <a:t>particle </a:t>
            </a:r>
            <a:r>
              <a:rPr lang="el-GR" sz="2800" dirty="0" smtClean="0"/>
              <a:t>στην τρέχουσα γενεά.</a:t>
            </a:r>
            <a:endParaRPr lang="en-US" sz="2800" dirty="0" smtClean="0"/>
          </a:p>
        </p:txBody>
      </p:sp>
    </p:spTree>
    <p:extLst>
      <p:ext uri="{BB962C8B-B14F-4D97-AF65-F5344CB8AC3E}">
        <p14:creationId xmlns:p14="http://schemas.microsoft.com/office/powerpoint/2010/main" val="13755770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07817" y="138546"/>
            <a:ext cx="11762509" cy="762000"/>
          </a:xfrm>
        </p:spPr>
        <p:txBody>
          <a:bodyPr/>
          <a:lstStyle/>
          <a:p>
            <a:r>
              <a:rPr lang="el-GR" dirty="0" smtClean="0"/>
              <a:t>Η κίνηση των </a:t>
            </a:r>
            <a:r>
              <a:rPr lang="en-US" dirty="0" smtClean="0"/>
              <a:t>particles</a:t>
            </a:r>
            <a:endParaRPr lang="el-GR" dirty="0"/>
          </a:p>
        </p:txBody>
      </p:sp>
      <p:sp>
        <p:nvSpPr>
          <p:cNvPr id="3" name="Θέση περιεχομένου 2"/>
          <p:cNvSpPr>
            <a:spLocks noGrp="1"/>
          </p:cNvSpPr>
          <p:nvPr>
            <p:ph idx="1"/>
          </p:nvPr>
        </p:nvSpPr>
        <p:spPr>
          <a:xfrm>
            <a:off x="332509" y="900546"/>
            <a:ext cx="11388436" cy="5805053"/>
          </a:xfrm>
        </p:spPr>
        <p:txBody>
          <a:bodyPr>
            <a:normAutofit lnSpcReduction="10000"/>
          </a:bodyPr>
          <a:lstStyle/>
          <a:p>
            <a:pPr algn="just"/>
            <a:r>
              <a:rPr lang="el-GR" sz="2800" dirty="0" smtClean="0"/>
              <a:t>Απαραίτητη </a:t>
            </a:r>
            <a:r>
              <a:rPr lang="el-GR" sz="2800" dirty="0"/>
              <a:t>προϋπόθεση για διερεύνηση του χώρου είναι η κίνηση (πτήση) των </a:t>
            </a:r>
            <a:r>
              <a:rPr lang="en-US" sz="2800" dirty="0"/>
              <a:t>particles</a:t>
            </a:r>
            <a:r>
              <a:rPr lang="el-GR" sz="2800" dirty="0"/>
              <a:t>. Αυτή μπορεί να επιτευχθεί με αλλαγή των τιμών των συντεταγμένων του διανύσματος θέσης του κάθε </a:t>
            </a:r>
            <a:r>
              <a:rPr lang="en-US" sz="2800" dirty="0"/>
              <a:t>particle</a:t>
            </a:r>
            <a:r>
              <a:rPr lang="en-US" sz="2800" dirty="0" smtClean="0"/>
              <a:t>.</a:t>
            </a:r>
          </a:p>
          <a:p>
            <a:pPr algn="just"/>
            <a:r>
              <a:rPr lang="el-GR" sz="2800" dirty="0"/>
              <a:t>Προκειμένου να αλλάξουμε τις τιμές των συντεταγμένων ενός </a:t>
            </a:r>
            <a:r>
              <a:rPr lang="en-US" sz="2800" dirty="0"/>
              <a:t>particle, </a:t>
            </a:r>
            <a:r>
              <a:rPr lang="el-GR" sz="2800" dirty="0"/>
              <a:t>ώστε να επιτύχουμε την κίνηση του </a:t>
            </a:r>
            <a:r>
              <a:rPr lang="en-US" sz="2800" dirty="0"/>
              <a:t>particle, </a:t>
            </a:r>
            <a:r>
              <a:rPr lang="el-GR" sz="2800" dirty="0"/>
              <a:t>απλώς προσθέτουμε το αντίστοιχο διάνυσμα</a:t>
            </a:r>
            <a:r>
              <a:rPr lang="en-US" sz="2800" dirty="0"/>
              <a:t> </a:t>
            </a:r>
            <a:r>
              <a:rPr lang="el-GR" sz="2800" dirty="0"/>
              <a:t>ταχύτητας στο διάνυσμα θέσης. Με αυτόν τον τρόπο έχουμε ένα νέο διάνυσμα θέσης του </a:t>
            </a:r>
            <a:r>
              <a:rPr lang="en-US" sz="2800" dirty="0"/>
              <a:t>particle </a:t>
            </a:r>
            <a:r>
              <a:rPr lang="el-GR" sz="2800" dirty="0"/>
              <a:t>και συνεπώς μια νέα θέση αυτού</a:t>
            </a:r>
            <a:r>
              <a:rPr lang="el-GR" sz="2800" dirty="0" smtClean="0"/>
              <a:t>.</a:t>
            </a:r>
            <a:endParaRPr lang="en-US" sz="2800" dirty="0" smtClean="0"/>
          </a:p>
          <a:p>
            <a:pPr algn="just"/>
            <a:r>
              <a:rPr lang="el-GR" sz="2800" dirty="0"/>
              <a:t>Η πρόσθεση του διανύσματος της ταχύτητας στο διάνυσμα θέσης του </a:t>
            </a:r>
            <a:r>
              <a:rPr lang="en-US" sz="2800" dirty="0"/>
              <a:t>particle </a:t>
            </a:r>
            <a:r>
              <a:rPr lang="el-GR" sz="2800" dirty="0"/>
              <a:t>συμβαίνει μια φορά σε κάθε γενεά</a:t>
            </a:r>
            <a:r>
              <a:rPr lang="el-GR" sz="2800" dirty="0" smtClean="0"/>
              <a:t>.</a:t>
            </a:r>
            <a:endParaRPr lang="en-US" sz="2800" dirty="0" smtClean="0"/>
          </a:p>
          <a:p>
            <a:pPr algn="just"/>
            <a:r>
              <a:rPr lang="el-GR" sz="2800" dirty="0" smtClean="0"/>
              <a:t>Το διάνυσμα της ταχύτητας ενσωματώνει τον προσωπικό αλλά και τον κοινωνικό παράγοντα εμπειρίας του </a:t>
            </a:r>
            <a:r>
              <a:rPr lang="en-US" sz="2800" dirty="0" smtClean="0"/>
              <a:t>particle.</a:t>
            </a:r>
            <a:endParaRPr lang="en-US" sz="2800" dirty="0"/>
          </a:p>
          <a:p>
            <a:endParaRPr lang="el-GR" dirty="0"/>
          </a:p>
          <a:p>
            <a:endParaRPr lang="en-US" dirty="0"/>
          </a:p>
          <a:p>
            <a:endParaRPr lang="el-GR" dirty="0"/>
          </a:p>
        </p:txBody>
      </p:sp>
    </p:spTree>
    <p:extLst>
      <p:ext uri="{BB962C8B-B14F-4D97-AF65-F5344CB8AC3E}">
        <p14:creationId xmlns:p14="http://schemas.microsoft.com/office/powerpoint/2010/main" val="3743873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49382" y="166255"/>
            <a:ext cx="11443854" cy="789709"/>
          </a:xfrm>
        </p:spPr>
        <p:txBody>
          <a:bodyPr/>
          <a:lstStyle/>
          <a:p>
            <a:r>
              <a:rPr lang="el-GR" dirty="0"/>
              <a:t>Οι δύο χαρακτηριστικές ισότητες του </a:t>
            </a:r>
            <a:r>
              <a:rPr lang="en-US" dirty="0" smtClean="0"/>
              <a:t>PSO (1)</a:t>
            </a:r>
            <a:endParaRPr lang="el-GR" dirty="0"/>
          </a:p>
        </p:txBody>
      </p:sp>
      <p:sp>
        <p:nvSpPr>
          <p:cNvPr id="3" name="Θέση περιεχομένου 2"/>
          <p:cNvSpPr>
            <a:spLocks noGrp="1"/>
          </p:cNvSpPr>
          <p:nvPr>
            <p:ph idx="1"/>
          </p:nvPr>
        </p:nvSpPr>
        <p:spPr>
          <a:xfrm>
            <a:off x="249382" y="955964"/>
            <a:ext cx="11748654" cy="5805053"/>
          </a:xfrm>
        </p:spPr>
        <p:txBody>
          <a:bodyPr>
            <a:noAutofit/>
          </a:bodyPr>
          <a:lstStyle/>
          <a:p>
            <a:pPr algn="just"/>
            <a:r>
              <a:rPr lang="el-GR" sz="2800" dirty="0" smtClean="0"/>
              <a:t>Σε κάθε γενεά, το διάνυσμα της ταχύτητας </a:t>
            </a:r>
            <a:r>
              <a:rPr lang="en-US" sz="2800" dirty="0" smtClean="0"/>
              <a:t>V </a:t>
            </a:r>
            <a:r>
              <a:rPr lang="el-GR" sz="2800" dirty="0" smtClean="0"/>
              <a:t>ενός </a:t>
            </a:r>
            <a:r>
              <a:rPr lang="en-US" sz="2800" dirty="0" smtClean="0"/>
              <a:t>particle k </a:t>
            </a:r>
            <a:r>
              <a:rPr lang="el-GR" sz="2800" dirty="0" smtClean="0"/>
              <a:t>από τα Ν που έχει το σμήνος υπολογίζεται με βάση την ισότητα</a:t>
            </a:r>
            <a:r>
              <a:rPr lang="en-US" sz="2800" dirty="0" smtClean="0"/>
              <a:t>:</a:t>
            </a:r>
          </a:p>
          <a:p>
            <a:pPr algn="just"/>
            <a:endParaRPr lang="en-US" sz="2800" dirty="0"/>
          </a:p>
          <a:p>
            <a:pPr algn="just"/>
            <a:endParaRPr lang="en-US" sz="2800" dirty="0" smtClean="0"/>
          </a:p>
          <a:p>
            <a:pPr algn="just">
              <a:buFont typeface="Wingdings" panose="05000000000000000000" pitchFamily="2" charset="2"/>
              <a:buChar char="q"/>
            </a:pPr>
            <a:r>
              <a:rPr lang="en-US" sz="2800" dirty="0" smtClean="0"/>
              <a:t>	</a:t>
            </a:r>
            <a:r>
              <a:rPr lang="el-GR" sz="2800" dirty="0" smtClean="0"/>
              <a:t>Όπου            είναι το διάνυσμα της θέσης του </a:t>
            </a:r>
            <a:r>
              <a:rPr lang="en-US" sz="2800" dirty="0" smtClean="0"/>
              <a:t>k particle </a:t>
            </a:r>
            <a:r>
              <a:rPr lang="el-GR" sz="2800" dirty="0" smtClean="0"/>
              <a:t>στην γενεά </a:t>
            </a:r>
            <a:r>
              <a:rPr lang="en-US" sz="2800" dirty="0" smtClean="0"/>
              <a:t>t, 		 </a:t>
            </a:r>
            <a:r>
              <a:rPr lang="el-GR" sz="2800" dirty="0" smtClean="0"/>
              <a:t>είναι το διάνυσμα της </a:t>
            </a:r>
            <a:r>
              <a:rPr lang="el-GR" sz="2800" dirty="0"/>
              <a:t>ταχύτητας στην γενεά </a:t>
            </a:r>
            <a:r>
              <a:rPr lang="en-US" sz="2800" dirty="0"/>
              <a:t>t,</a:t>
            </a:r>
            <a:r>
              <a:rPr lang="en-US" sz="2800" dirty="0" smtClean="0"/>
              <a:t> </a:t>
            </a:r>
          </a:p>
          <a:p>
            <a:pPr marL="0" indent="0" algn="just">
              <a:buNone/>
            </a:pPr>
            <a:r>
              <a:rPr lang="en-US" sz="2800" dirty="0" smtClean="0"/>
              <a:t>		 </a:t>
            </a:r>
            <a:r>
              <a:rPr lang="el-GR" sz="2800" dirty="0" smtClean="0"/>
              <a:t>είναι το νέο διάνυσμα ταχύτητας στην νέα γενεά </a:t>
            </a:r>
            <a:r>
              <a:rPr lang="en-US" sz="2800" dirty="0" smtClean="0"/>
              <a:t>t+1,                	c1 </a:t>
            </a:r>
            <a:r>
              <a:rPr lang="el-GR" sz="2800" dirty="0" smtClean="0"/>
              <a:t>και </a:t>
            </a:r>
            <a:r>
              <a:rPr lang="en-US" sz="2800" dirty="0" smtClean="0"/>
              <a:t>c2 </a:t>
            </a:r>
            <a:r>
              <a:rPr lang="el-GR" sz="2800" dirty="0" smtClean="0"/>
              <a:t>σταθερές περίπου ίσες με 2, </a:t>
            </a:r>
            <a:endParaRPr lang="en-US" sz="2800" dirty="0" smtClean="0"/>
          </a:p>
          <a:p>
            <a:pPr marL="0" indent="0" algn="just">
              <a:buNone/>
            </a:pPr>
            <a:r>
              <a:rPr lang="en-US" sz="2800" dirty="0"/>
              <a:t> </a:t>
            </a:r>
            <a:r>
              <a:rPr lang="en-US" sz="2800" dirty="0" smtClean="0"/>
              <a:t>   rand( ) </a:t>
            </a:r>
            <a:r>
              <a:rPr lang="el-GR" sz="2800" dirty="0" smtClean="0"/>
              <a:t>τυχαίοι ομοιόμορφα </a:t>
            </a:r>
            <a:r>
              <a:rPr lang="en-US" sz="2800" dirty="0" smtClean="0"/>
              <a:t>	</a:t>
            </a:r>
            <a:r>
              <a:rPr lang="el-GR" sz="2800" dirty="0" smtClean="0"/>
              <a:t>επιλεγμένοι αριθμοί στο διάστημα [0, 1]</a:t>
            </a:r>
            <a:endParaRPr lang="en-US" sz="2800" dirty="0"/>
          </a:p>
        </p:txBody>
      </p:sp>
      <p:graphicFrame>
        <p:nvGraphicFramePr>
          <p:cNvPr id="5" name="Αντικείμενο 4"/>
          <p:cNvGraphicFramePr>
            <a:graphicFrameLocks noChangeAspect="1"/>
          </p:cNvGraphicFramePr>
          <p:nvPr>
            <p:extLst>
              <p:ext uri="{D42A27DB-BD31-4B8C-83A1-F6EECF244321}">
                <p14:modId xmlns:p14="http://schemas.microsoft.com/office/powerpoint/2010/main" val="1872423661"/>
              </p:ext>
            </p:extLst>
          </p:nvPr>
        </p:nvGraphicFramePr>
        <p:xfrm>
          <a:off x="1887105" y="2970347"/>
          <a:ext cx="565150" cy="582046"/>
        </p:xfrm>
        <a:graphic>
          <a:graphicData uri="http://schemas.openxmlformats.org/presentationml/2006/ole">
            <mc:AlternateContent xmlns:mc="http://schemas.openxmlformats.org/markup-compatibility/2006">
              <mc:Choice xmlns:v="urn:schemas-microsoft-com:vml" Requires="v">
                <p:oleObj spid="_x0000_s1087" name="Εξίσωση" r:id="rId3" imgW="215640" imgH="241200" progId="Equation.3">
                  <p:embed/>
                </p:oleObj>
              </mc:Choice>
              <mc:Fallback>
                <p:oleObj name="Εξίσωση" r:id="rId3" imgW="215640" imgH="241200" progId="Equation.3">
                  <p:embed/>
                  <p:pic>
                    <p:nvPicPr>
                      <p:cNvPr id="0" name=""/>
                      <p:cNvPicPr/>
                      <p:nvPr/>
                    </p:nvPicPr>
                    <p:blipFill>
                      <a:blip r:embed="rId4"/>
                      <a:stretch>
                        <a:fillRect/>
                      </a:stretch>
                    </p:blipFill>
                    <p:spPr>
                      <a:xfrm>
                        <a:off x="1887105" y="2970347"/>
                        <a:ext cx="565150" cy="582046"/>
                      </a:xfrm>
                      <a:prstGeom prst="rect">
                        <a:avLst/>
                      </a:prstGeom>
                    </p:spPr>
                  </p:pic>
                </p:oleObj>
              </mc:Fallback>
            </mc:AlternateContent>
          </a:graphicData>
        </a:graphic>
      </p:graphicFrame>
      <p:graphicFrame>
        <p:nvGraphicFramePr>
          <p:cNvPr id="6" name="Αντικείμενο 5"/>
          <p:cNvGraphicFramePr>
            <a:graphicFrameLocks noChangeAspect="1"/>
          </p:cNvGraphicFramePr>
          <p:nvPr>
            <p:extLst>
              <p:ext uri="{D42A27DB-BD31-4B8C-83A1-F6EECF244321}">
                <p14:modId xmlns:p14="http://schemas.microsoft.com/office/powerpoint/2010/main" val="1647938247"/>
              </p:ext>
            </p:extLst>
          </p:nvPr>
        </p:nvGraphicFramePr>
        <p:xfrm>
          <a:off x="665018" y="3443209"/>
          <a:ext cx="471056" cy="568035"/>
        </p:xfrm>
        <a:graphic>
          <a:graphicData uri="http://schemas.openxmlformats.org/presentationml/2006/ole">
            <mc:AlternateContent xmlns:mc="http://schemas.openxmlformats.org/markup-compatibility/2006">
              <mc:Choice xmlns:v="urn:schemas-microsoft-com:vml" Requires="v">
                <p:oleObj spid="_x0000_s1088" name="Εξίσωση" r:id="rId5" imgW="190440" imgH="241200" progId="Equation.3">
                  <p:embed/>
                </p:oleObj>
              </mc:Choice>
              <mc:Fallback>
                <p:oleObj name="Εξίσωση" r:id="rId5" imgW="190440" imgH="241200" progId="Equation.3">
                  <p:embed/>
                  <p:pic>
                    <p:nvPicPr>
                      <p:cNvPr id="0" name=""/>
                      <p:cNvPicPr/>
                      <p:nvPr/>
                    </p:nvPicPr>
                    <p:blipFill>
                      <a:blip r:embed="rId6"/>
                      <a:stretch>
                        <a:fillRect/>
                      </a:stretch>
                    </p:blipFill>
                    <p:spPr>
                      <a:xfrm>
                        <a:off x="665018" y="3443209"/>
                        <a:ext cx="471056" cy="568035"/>
                      </a:xfrm>
                      <a:prstGeom prst="rect">
                        <a:avLst/>
                      </a:prstGeom>
                    </p:spPr>
                  </p:pic>
                </p:oleObj>
              </mc:Fallback>
            </mc:AlternateContent>
          </a:graphicData>
        </a:graphic>
      </p:graphicFrame>
      <p:graphicFrame>
        <p:nvGraphicFramePr>
          <p:cNvPr id="7" name="Αντικείμενο 6"/>
          <p:cNvGraphicFramePr>
            <a:graphicFrameLocks noChangeAspect="1"/>
          </p:cNvGraphicFramePr>
          <p:nvPr>
            <p:extLst>
              <p:ext uri="{D42A27DB-BD31-4B8C-83A1-F6EECF244321}">
                <p14:modId xmlns:p14="http://schemas.microsoft.com/office/powerpoint/2010/main" val="3123382344"/>
              </p:ext>
            </p:extLst>
          </p:nvPr>
        </p:nvGraphicFramePr>
        <p:xfrm>
          <a:off x="540327" y="4011244"/>
          <a:ext cx="720438" cy="568036"/>
        </p:xfrm>
        <a:graphic>
          <a:graphicData uri="http://schemas.openxmlformats.org/presentationml/2006/ole">
            <mc:AlternateContent xmlns:mc="http://schemas.openxmlformats.org/markup-compatibility/2006">
              <mc:Choice xmlns:v="urn:schemas-microsoft-com:vml" Requires="v">
                <p:oleObj spid="_x0000_s1089" name="Εξίσωση" r:id="rId7" imgW="266400" imgH="241200" progId="Equation.3">
                  <p:embed/>
                </p:oleObj>
              </mc:Choice>
              <mc:Fallback>
                <p:oleObj name="Εξίσωση" r:id="rId7" imgW="266400" imgH="241200" progId="Equation.3">
                  <p:embed/>
                  <p:pic>
                    <p:nvPicPr>
                      <p:cNvPr id="0" name=""/>
                      <p:cNvPicPr/>
                      <p:nvPr/>
                    </p:nvPicPr>
                    <p:blipFill>
                      <a:blip r:embed="rId8"/>
                      <a:stretch>
                        <a:fillRect/>
                      </a:stretch>
                    </p:blipFill>
                    <p:spPr>
                      <a:xfrm>
                        <a:off x="540327" y="4011244"/>
                        <a:ext cx="720438" cy="568036"/>
                      </a:xfrm>
                      <a:prstGeom prst="rect">
                        <a:avLst/>
                      </a:prstGeom>
                    </p:spPr>
                  </p:pic>
                </p:oleObj>
              </mc:Fallback>
            </mc:AlternateContent>
          </a:graphicData>
        </a:graphic>
      </p:graphicFrame>
      <p:graphicFrame>
        <p:nvGraphicFramePr>
          <p:cNvPr id="8" name="Αντικείμενο 7"/>
          <p:cNvGraphicFramePr>
            <a:graphicFrameLocks noChangeAspect="1"/>
          </p:cNvGraphicFramePr>
          <p:nvPr>
            <p:extLst>
              <p:ext uri="{D42A27DB-BD31-4B8C-83A1-F6EECF244321}">
                <p14:modId xmlns:p14="http://schemas.microsoft.com/office/powerpoint/2010/main" val="1347381374"/>
              </p:ext>
            </p:extLst>
          </p:nvPr>
        </p:nvGraphicFramePr>
        <p:xfrm>
          <a:off x="746125" y="2047875"/>
          <a:ext cx="10587038" cy="512763"/>
        </p:xfrm>
        <a:graphic>
          <a:graphicData uri="http://schemas.openxmlformats.org/presentationml/2006/ole">
            <mc:AlternateContent xmlns:mc="http://schemas.openxmlformats.org/markup-compatibility/2006">
              <mc:Choice xmlns:v="urn:schemas-microsoft-com:vml" Requires="v">
                <p:oleObj spid="_x0000_s1090" name="Εξίσωση" r:id="rId9" imgW="4952880" imgH="241200" progId="Equation.3">
                  <p:embed/>
                </p:oleObj>
              </mc:Choice>
              <mc:Fallback>
                <p:oleObj name="Εξίσωση" r:id="rId9" imgW="4952880" imgH="241200" progId="Equation.3">
                  <p:embed/>
                  <p:pic>
                    <p:nvPicPr>
                      <p:cNvPr id="0" name=""/>
                      <p:cNvPicPr/>
                      <p:nvPr/>
                    </p:nvPicPr>
                    <p:blipFill>
                      <a:blip r:embed="rId10"/>
                      <a:stretch>
                        <a:fillRect/>
                      </a:stretch>
                    </p:blipFill>
                    <p:spPr>
                      <a:xfrm>
                        <a:off x="746125" y="2047875"/>
                        <a:ext cx="10587038" cy="512763"/>
                      </a:xfrm>
                      <a:prstGeom prst="rect">
                        <a:avLst/>
                      </a:prstGeom>
                    </p:spPr>
                  </p:pic>
                </p:oleObj>
              </mc:Fallback>
            </mc:AlternateContent>
          </a:graphicData>
        </a:graphic>
      </p:graphicFrame>
    </p:spTree>
    <p:extLst>
      <p:ext uri="{BB962C8B-B14F-4D97-AF65-F5344CB8AC3E}">
        <p14:creationId xmlns:p14="http://schemas.microsoft.com/office/powerpoint/2010/main" val="1309051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04800" y="249382"/>
            <a:ext cx="11540836" cy="720436"/>
          </a:xfrm>
        </p:spPr>
        <p:txBody>
          <a:bodyPr/>
          <a:lstStyle/>
          <a:p>
            <a:r>
              <a:rPr lang="el-GR" dirty="0"/>
              <a:t>Οι δύο χαρακτηριστικές ισότητες του </a:t>
            </a:r>
            <a:r>
              <a:rPr lang="en-US" dirty="0" smtClean="0"/>
              <a:t>PSO (2)</a:t>
            </a:r>
            <a:endParaRPr lang="el-GR" dirty="0"/>
          </a:p>
        </p:txBody>
      </p:sp>
      <p:sp>
        <p:nvSpPr>
          <p:cNvPr id="3" name="Θέση περιεχομένου 2"/>
          <p:cNvSpPr>
            <a:spLocks noGrp="1"/>
          </p:cNvSpPr>
          <p:nvPr>
            <p:ph idx="1"/>
          </p:nvPr>
        </p:nvSpPr>
        <p:spPr>
          <a:xfrm>
            <a:off x="304800" y="969818"/>
            <a:ext cx="11540836" cy="5680363"/>
          </a:xfrm>
        </p:spPr>
        <p:txBody>
          <a:bodyPr/>
          <a:lstStyle/>
          <a:p>
            <a:pPr algn="just"/>
            <a:r>
              <a:rPr lang="el-GR" sz="2800" dirty="0" smtClean="0"/>
              <a:t>Αφού υπολογιστεί το διάνυσμα της ταχύτητας </a:t>
            </a:r>
            <a:r>
              <a:rPr lang="en-US" sz="2800" dirty="0" smtClean="0"/>
              <a:t>V σ</a:t>
            </a:r>
            <a:r>
              <a:rPr lang="el-GR" sz="2800" dirty="0" smtClean="0"/>
              <a:t>την νέα γενεά, προσθέτουμε αυτό το διάνυσμα στο διάνυσμα θέσης του </a:t>
            </a:r>
            <a:r>
              <a:rPr lang="en-US" sz="2800" dirty="0" smtClean="0"/>
              <a:t>particle </a:t>
            </a:r>
            <a:r>
              <a:rPr lang="el-GR" sz="2800" dirty="0" smtClean="0"/>
              <a:t>και έτσι έχουμε την νέα θέση του </a:t>
            </a:r>
            <a:r>
              <a:rPr lang="en-US" sz="2800" dirty="0" smtClean="0"/>
              <a:t>particle. </a:t>
            </a:r>
            <a:r>
              <a:rPr lang="el-GR" sz="2800" dirty="0" smtClean="0"/>
              <a:t>Δηλαδή</a:t>
            </a:r>
            <a:r>
              <a:rPr lang="en-US" sz="2800" dirty="0" smtClean="0"/>
              <a:t>:</a:t>
            </a:r>
          </a:p>
          <a:p>
            <a:pPr algn="just"/>
            <a:endParaRPr lang="en-US" sz="2800" dirty="0"/>
          </a:p>
          <a:p>
            <a:pPr algn="just"/>
            <a:endParaRPr lang="en-US" sz="2800" dirty="0" smtClean="0"/>
          </a:p>
          <a:p>
            <a:pPr algn="just"/>
            <a:endParaRPr lang="el-GR" sz="2800" dirty="0" smtClean="0"/>
          </a:p>
          <a:p>
            <a:pPr algn="just"/>
            <a:r>
              <a:rPr lang="el-GR" sz="2800" dirty="0" smtClean="0"/>
              <a:t>Σημειώνεται ότι ο δεύτερος προσθετέος στην ισότητα της ταχύτητας ωθεί το </a:t>
            </a:r>
            <a:r>
              <a:rPr lang="en-US" sz="2800" dirty="0" smtClean="0"/>
              <a:t>particle </a:t>
            </a:r>
            <a:r>
              <a:rPr lang="el-GR" sz="2800" dirty="0"/>
              <a:t>προς</a:t>
            </a:r>
            <a:r>
              <a:rPr lang="en-US" sz="2800" dirty="0" smtClean="0"/>
              <a:t> </a:t>
            </a:r>
            <a:r>
              <a:rPr lang="el-GR" sz="2800" dirty="0"/>
              <a:t>το συνολικά ανακαλυφθέν βέλτιστο (κοινωνική εμπειρία</a:t>
            </a:r>
            <a:r>
              <a:rPr lang="el-GR" sz="2800" dirty="0" smtClean="0"/>
              <a:t>)</a:t>
            </a:r>
            <a:r>
              <a:rPr lang="en-US" sz="2800" dirty="0" smtClean="0"/>
              <a:t>, </a:t>
            </a:r>
            <a:r>
              <a:rPr lang="el-GR" sz="2800" dirty="0"/>
              <a:t>ενώ ο τρίτος προσθετέος ωθεί το </a:t>
            </a:r>
            <a:r>
              <a:rPr lang="en-US" sz="2800" dirty="0"/>
              <a:t>particle </a:t>
            </a:r>
            <a:r>
              <a:rPr lang="el-GR" sz="2800" dirty="0"/>
              <a:t>προς</a:t>
            </a:r>
            <a:r>
              <a:rPr lang="el-GR" sz="2800" dirty="0" smtClean="0"/>
              <a:t> την καλύτερη προσωπική θέση του </a:t>
            </a:r>
            <a:r>
              <a:rPr lang="en-US" sz="2800" dirty="0" smtClean="0"/>
              <a:t>particle </a:t>
            </a:r>
            <a:r>
              <a:rPr lang="el-GR" sz="2800" dirty="0" smtClean="0"/>
              <a:t>(προσωπική εμπειρία)</a:t>
            </a:r>
            <a:r>
              <a:rPr lang="en-US" sz="2800" dirty="0" smtClean="0"/>
              <a:t>.</a:t>
            </a:r>
            <a:endParaRPr lang="el-GR" sz="2800" dirty="0"/>
          </a:p>
          <a:p>
            <a:pPr lvl="2"/>
            <a:endParaRPr lang="el-GR" dirty="0"/>
          </a:p>
        </p:txBody>
      </p:sp>
      <p:graphicFrame>
        <p:nvGraphicFramePr>
          <p:cNvPr id="9" name="Αντικείμενο 8"/>
          <p:cNvGraphicFramePr>
            <a:graphicFrameLocks noChangeAspect="1"/>
          </p:cNvGraphicFramePr>
          <p:nvPr>
            <p:extLst>
              <p:ext uri="{D42A27DB-BD31-4B8C-83A1-F6EECF244321}">
                <p14:modId xmlns:p14="http://schemas.microsoft.com/office/powerpoint/2010/main" val="2121221085"/>
              </p:ext>
            </p:extLst>
          </p:nvPr>
        </p:nvGraphicFramePr>
        <p:xfrm>
          <a:off x="3435927" y="2572473"/>
          <a:ext cx="3422074" cy="794182"/>
        </p:xfrm>
        <a:graphic>
          <a:graphicData uri="http://schemas.openxmlformats.org/presentationml/2006/ole">
            <mc:AlternateContent xmlns:mc="http://schemas.openxmlformats.org/markup-compatibility/2006">
              <mc:Choice xmlns:v="urn:schemas-microsoft-com:vml" Requires="v">
                <p:oleObj spid="_x0000_s2066" name="Εξίσωση" r:id="rId3" imgW="1015920" imgH="241200" progId="Equation.3">
                  <p:embed/>
                </p:oleObj>
              </mc:Choice>
              <mc:Fallback>
                <p:oleObj name="Εξίσωση" r:id="rId3" imgW="1015920" imgH="241200" progId="Equation.3">
                  <p:embed/>
                  <p:pic>
                    <p:nvPicPr>
                      <p:cNvPr id="0" name=""/>
                      <p:cNvPicPr/>
                      <p:nvPr/>
                    </p:nvPicPr>
                    <p:blipFill>
                      <a:blip r:embed="rId4"/>
                      <a:stretch>
                        <a:fillRect/>
                      </a:stretch>
                    </p:blipFill>
                    <p:spPr>
                      <a:xfrm>
                        <a:off x="3435927" y="2572473"/>
                        <a:ext cx="3422074" cy="794182"/>
                      </a:xfrm>
                      <a:prstGeom prst="rect">
                        <a:avLst/>
                      </a:prstGeom>
                    </p:spPr>
                  </p:pic>
                </p:oleObj>
              </mc:Fallback>
            </mc:AlternateContent>
          </a:graphicData>
        </a:graphic>
      </p:graphicFrame>
    </p:spTree>
    <p:extLst>
      <p:ext uri="{BB962C8B-B14F-4D97-AF65-F5344CB8AC3E}">
        <p14:creationId xmlns:p14="http://schemas.microsoft.com/office/powerpoint/2010/main" val="16885607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04801" y="110836"/>
            <a:ext cx="11610108" cy="526473"/>
          </a:xfrm>
        </p:spPr>
        <p:txBody>
          <a:bodyPr>
            <a:normAutofit fontScale="90000"/>
          </a:bodyPr>
          <a:lstStyle/>
          <a:p>
            <a:r>
              <a:rPr lang="el-GR" dirty="0" smtClean="0"/>
              <a:t>Ο ψευδό</a:t>
            </a:r>
            <a:r>
              <a:rPr lang="en-US" dirty="0" smtClean="0"/>
              <a:t>-</a:t>
            </a:r>
            <a:r>
              <a:rPr lang="el-GR" dirty="0" smtClean="0"/>
              <a:t>κώδικας του </a:t>
            </a:r>
            <a:r>
              <a:rPr lang="en-US" dirty="0" smtClean="0"/>
              <a:t>PSO</a:t>
            </a:r>
            <a:endParaRPr lang="el-GR" dirty="0"/>
          </a:p>
        </p:txBody>
      </p:sp>
      <p:sp>
        <p:nvSpPr>
          <p:cNvPr id="3" name="Θέση περιεχομένου 2"/>
          <p:cNvSpPr>
            <a:spLocks noGrp="1"/>
          </p:cNvSpPr>
          <p:nvPr>
            <p:ph idx="1"/>
          </p:nvPr>
        </p:nvSpPr>
        <p:spPr>
          <a:xfrm>
            <a:off x="304801" y="540327"/>
            <a:ext cx="11610108" cy="6206837"/>
          </a:xfrm>
        </p:spPr>
        <p:txBody>
          <a:bodyPr>
            <a:normAutofit fontScale="92500" lnSpcReduction="20000"/>
          </a:bodyPr>
          <a:lstStyle/>
          <a:p>
            <a:pPr algn="just"/>
            <a:r>
              <a:rPr lang="el-GR" dirty="0" smtClean="0"/>
              <a:t>1. </a:t>
            </a:r>
            <a:r>
              <a:rPr lang="el-GR" sz="2400" dirty="0" smtClean="0"/>
              <a:t>Αρχικοποίησε το σμήνος, δηλαδή θέσε με τυχαίο τρόπο τα διανύσματα θέσης των Ν </a:t>
            </a:r>
            <a:r>
              <a:rPr lang="en-US" sz="2400" dirty="0" smtClean="0"/>
              <a:t>particles.</a:t>
            </a:r>
            <a:endParaRPr lang="el-GR" sz="2400" dirty="0" smtClean="0"/>
          </a:p>
          <a:p>
            <a:pPr algn="just"/>
            <a:r>
              <a:rPr lang="el-GR" sz="2400" dirty="0" smtClean="0"/>
              <a:t>2. Θέσε το </a:t>
            </a:r>
            <a:r>
              <a:rPr lang="en-US" sz="2400" dirty="0" smtClean="0"/>
              <a:t>personal best </a:t>
            </a:r>
            <a:r>
              <a:rPr lang="el-GR" sz="2400" dirty="0" smtClean="0"/>
              <a:t>κάθε </a:t>
            </a:r>
            <a:r>
              <a:rPr lang="en-US" sz="2400" dirty="0" smtClean="0"/>
              <a:t>particle </a:t>
            </a:r>
            <a:r>
              <a:rPr lang="el-GR" sz="2400" dirty="0" smtClean="0"/>
              <a:t>ίσο με το διάνυσμα θέσης του κάθε </a:t>
            </a:r>
            <a:r>
              <a:rPr lang="en-US" sz="2400" dirty="0" smtClean="0"/>
              <a:t>particle.</a:t>
            </a:r>
          </a:p>
          <a:p>
            <a:pPr algn="just"/>
            <a:r>
              <a:rPr lang="en-US" sz="2400" dirty="0"/>
              <a:t>3</a:t>
            </a:r>
            <a:r>
              <a:rPr lang="en-US" sz="2400" dirty="0" smtClean="0"/>
              <a:t>. </a:t>
            </a:r>
            <a:r>
              <a:rPr lang="el-GR" sz="2400" dirty="0" smtClean="0"/>
              <a:t>Αρχικοποίησε τα διανύσματα των ταχυτήτων με τυχαίο τρόπο, ένα για κάθε </a:t>
            </a:r>
            <a:r>
              <a:rPr lang="en-US" sz="2400" dirty="0" smtClean="0"/>
              <a:t>particle.</a:t>
            </a:r>
          </a:p>
          <a:p>
            <a:pPr algn="just"/>
            <a:r>
              <a:rPr lang="en-US" sz="2400" dirty="0"/>
              <a:t>4</a:t>
            </a:r>
            <a:r>
              <a:rPr lang="en-US" sz="2400" dirty="0" smtClean="0"/>
              <a:t>. </a:t>
            </a:r>
            <a:r>
              <a:rPr lang="el-GR" sz="2400" dirty="0" smtClean="0"/>
              <a:t>Υπολόγισε το </a:t>
            </a:r>
            <a:r>
              <a:rPr lang="en-US" sz="2400" dirty="0" smtClean="0"/>
              <a:t>fitness </a:t>
            </a:r>
            <a:r>
              <a:rPr lang="el-GR" sz="2400" dirty="0" smtClean="0"/>
              <a:t>όλων των </a:t>
            </a:r>
            <a:r>
              <a:rPr lang="en-US" sz="2400" dirty="0" smtClean="0"/>
              <a:t>particles.</a:t>
            </a:r>
          </a:p>
          <a:p>
            <a:pPr algn="just"/>
            <a:r>
              <a:rPr lang="en-US" sz="2400" dirty="0"/>
              <a:t>5</a:t>
            </a:r>
            <a:r>
              <a:rPr lang="en-US" sz="2400" dirty="0" smtClean="0"/>
              <a:t>. </a:t>
            </a:r>
            <a:r>
              <a:rPr lang="el-GR" sz="2400" dirty="0" smtClean="0"/>
              <a:t>Εντόπισε το ολικά βέλτιστο </a:t>
            </a:r>
            <a:r>
              <a:rPr lang="en-US" sz="2400" dirty="0" smtClean="0"/>
              <a:t>global best, </a:t>
            </a:r>
            <a:r>
              <a:rPr lang="el-GR" sz="2400" dirty="0" smtClean="0"/>
              <a:t>δηλαδή το διάνυσμα θέσης με το καλύτερο </a:t>
            </a:r>
            <a:r>
              <a:rPr lang="en-US" sz="2400" dirty="0" smtClean="0"/>
              <a:t>fitness.</a:t>
            </a:r>
          </a:p>
          <a:p>
            <a:pPr algn="just"/>
            <a:r>
              <a:rPr lang="en-US" sz="2400" dirty="0" smtClean="0"/>
              <a:t>6. </a:t>
            </a:r>
            <a:r>
              <a:rPr lang="el-GR" sz="2400" dirty="0" smtClean="0"/>
              <a:t>Υπολόγισε το νέο διάνυσμα ταχύτητας για κάθε </a:t>
            </a:r>
            <a:r>
              <a:rPr lang="en-US" sz="2400" dirty="0" smtClean="0"/>
              <a:t>particle.</a:t>
            </a:r>
          </a:p>
          <a:p>
            <a:pPr algn="just"/>
            <a:r>
              <a:rPr lang="el-GR" sz="2400" dirty="0" smtClean="0"/>
              <a:t>7. Πρόσθεσε το διάνυσμα της ταχύτητας κάθε </a:t>
            </a:r>
            <a:r>
              <a:rPr lang="en-US" sz="2400" dirty="0" smtClean="0"/>
              <a:t>particle </a:t>
            </a:r>
            <a:r>
              <a:rPr lang="el-GR" sz="2400" dirty="0" smtClean="0"/>
              <a:t>στο διάνυσμα θέσης κάθε </a:t>
            </a:r>
            <a:r>
              <a:rPr lang="en-US" sz="2400" dirty="0" smtClean="0"/>
              <a:t>particle </a:t>
            </a:r>
            <a:r>
              <a:rPr lang="el-GR" sz="2400" dirty="0" smtClean="0"/>
              <a:t>ώστε να βρεις την νέα θέση του κάθε </a:t>
            </a:r>
            <a:r>
              <a:rPr lang="en-US" sz="2400" dirty="0" smtClean="0"/>
              <a:t>particle. (</a:t>
            </a:r>
            <a:r>
              <a:rPr lang="el-GR" sz="2400" dirty="0" smtClean="0"/>
              <a:t>νέο διάνυσμα θέσης).</a:t>
            </a:r>
          </a:p>
          <a:p>
            <a:pPr algn="just"/>
            <a:r>
              <a:rPr lang="el-GR" sz="2400" dirty="0" smtClean="0"/>
              <a:t>8. Για κάθε ένα </a:t>
            </a:r>
            <a:r>
              <a:rPr lang="en-US" sz="2400" dirty="0" smtClean="0"/>
              <a:t>particle </a:t>
            </a:r>
            <a:r>
              <a:rPr lang="el-GR" sz="2400" dirty="0" smtClean="0"/>
              <a:t>έλεγξε αν βρίσκεται σε καλύτερη θέση από το </a:t>
            </a:r>
            <a:r>
              <a:rPr lang="en-US" sz="2400" dirty="0" smtClean="0"/>
              <a:t>personal best </a:t>
            </a:r>
            <a:r>
              <a:rPr lang="el-GR" sz="2400" dirty="0" smtClean="0"/>
              <a:t>αυτού, δηλαδή αν το </a:t>
            </a:r>
            <a:r>
              <a:rPr lang="en-US" sz="2400" dirty="0" smtClean="0"/>
              <a:t>fitness </a:t>
            </a:r>
            <a:r>
              <a:rPr lang="el-GR" sz="2400" dirty="0" smtClean="0"/>
              <a:t>του νέου διανύσματος θέσης είναι καλύτερο από το </a:t>
            </a:r>
            <a:r>
              <a:rPr lang="en-US" sz="2400" dirty="0" smtClean="0"/>
              <a:t>fitness </a:t>
            </a:r>
            <a:r>
              <a:rPr lang="el-GR" sz="2400" dirty="0" smtClean="0"/>
              <a:t>του </a:t>
            </a:r>
            <a:r>
              <a:rPr lang="en-US" sz="2400" dirty="0" smtClean="0"/>
              <a:t>personal best, </a:t>
            </a:r>
            <a:r>
              <a:rPr lang="el-GR" sz="2400" dirty="0" smtClean="0"/>
              <a:t>και αν ναι ενημέρωσε το </a:t>
            </a:r>
            <a:r>
              <a:rPr lang="en-US" sz="2400" dirty="0" smtClean="0"/>
              <a:t>personal best, </a:t>
            </a:r>
            <a:r>
              <a:rPr lang="el-GR" sz="2400" dirty="0" smtClean="0"/>
              <a:t>δηλαδή θέσε </a:t>
            </a:r>
            <a:r>
              <a:rPr lang="en-US" sz="2400" dirty="0" smtClean="0"/>
              <a:t>personal best = </a:t>
            </a:r>
            <a:r>
              <a:rPr lang="el-GR" sz="2400" dirty="0" smtClean="0"/>
              <a:t>νέο διάνυσμα θέσης του </a:t>
            </a:r>
            <a:r>
              <a:rPr lang="en-US" sz="2400" dirty="0" smtClean="0"/>
              <a:t>particle.</a:t>
            </a:r>
          </a:p>
          <a:p>
            <a:pPr algn="just"/>
            <a:r>
              <a:rPr lang="en-US" sz="2400" dirty="0" smtClean="0"/>
              <a:t>9. </a:t>
            </a:r>
            <a:r>
              <a:rPr lang="el-GR" sz="2400" dirty="0" smtClean="0"/>
              <a:t>Κάνε το ίδιο για το </a:t>
            </a:r>
            <a:r>
              <a:rPr lang="en-US" sz="2400" dirty="0" smtClean="0"/>
              <a:t>global best.</a:t>
            </a:r>
          </a:p>
          <a:p>
            <a:pPr algn="just"/>
            <a:r>
              <a:rPr lang="en-US" sz="2400" dirty="0" smtClean="0"/>
              <a:t>10. </a:t>
            </a:r>
            <a:r>
              <a:rPr lang="el-GR" sz="2400" dirty="0" smtClean="0"/>
              <a:t>Αν δεν ικανοποιήθηκαν τα κριτήρια τερματισμού επανάλαβε για την επόμενη γενεά, δηλαδή από το βήμα 6, αλλιώς επίστρεψε το </a:t>
            </a:r>
            <a:r>
              <a:rPr lang="en-US" sz="2400" dirty="0" smtClean="0"/>
              <a:t>global best </a:t>
            </a:r>
            <a:r>
              <a:rPr lang="el-GR" sz="2400" dirty="0" smtClean="0"/>
              <a:t>ως λύση.</a:t>
            </a:r>
            <a:endParaRPr lang="el-GR" sz="2400" dirty="0"/>
          </a:p>
        </p:txBody>
      </p:sp>
    </p:spTree>
    <p:extLst>
      <p:ext uri="{BB962C8B-B14F-4D97-AF65-F5344CB8AC3E}">
        <p14:creationId xmlns:p14="http://schemas.microsoft.com/office/powerpoint/2010/main" val="3020369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0" y="180110"/>
            <a:ext cx="12192000" cy="997526"/>
          </a:xfrm>
        </p:spPr>
        <p:txBody>
          <a:bodyPr>
            <a:noAutofit/>
          </a:bodyPr>
          <a:lstStyle/>
          <a:p>
            <a:r>
              <a:rPr lang="en-US" sz="3200" dirty="0" smtClean="0"/>
              <a:t>Demo </a:t>
            </a:r>
            <a:r>
              <a:rPr lang="el-GR" sz="3200" dirty="0" smtClean="0"/>
              <a:t>του </a:t>
            </a:r>
            <a:r>
              <a:rPr lang="en-US" sz="3200" dirty="0" smtClean="0"/>
              <a:t>PSO</a:t>
            </a:r>
            <a:r>
              <a:rPr lang="el-GR" sz="3200" dirty="0" smtClean="0"/>
              <a:t> από τον </a:t>
            </a:r>
            <a:r>
              <a:rPr lang="en-US" sz="3200" dirty="0" smtClean="0"/>
              <a:t>Maurice Clerk (1)</a:t>
            </a:r>
            <a:r>
              <a:rPr lang="el-GR" sz="3200" dirty="0" smtClean="0"/>
              <a:t/>
            </a:r>
            <a:br>
              <a:rPr lang="el-GR" sz="3200" dirty="0" smtClean="0"/>
            </a:br>
            <a:r>
              <a:rPr lang="en-GB" sz="3200" b="1" dirty="0">
                <a:solidFill>
                  <a:schemeClr val="tx1"/>
                </a:solidFill>
              </a:rPr>
              <a:t>http://www.macs.hw.ac.uk/~dwcorne/mypages/apps/pso.html</a:t>
            </a:r>
            <a:endParaRPr lang="el-GR" sz="3200" dirty="0">
              <a:solidFill>
                <a:schemeClr val="tx1"/>
              </a:solidFill>
            </a:endParaRPr>
          </a:p>
        </p:txBody>
      </p:sp>
      <p:pic>
        <p:nvPicPr>
          <p:cNvPr id="4" name="PSO_demo3">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63236" y="1177924"/>
            <a:ext cx="11623963" cy="5112040"/>
          </a:xfrm>
        </p:spPr>
      </p:pic>
    </p:spTree>
    <p:extLst>
      <p:ext uri="{BB962C8B-B14F-4D97-AF65-F5344CB8AC3E}">
        <p14:creationId xmlns:p14="http://schemas.microsoft.com/office/powerpoint/2010/main" val="6644435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 y="1"/>
            <a:ext cx="12053454" cy="1066799"/>
          </a:xfrm>
        </p:spPr>
        <p:txBody>
          <a:bodyPr>
            <a:normAutofit fontScale="90000"/>
          </a:bodyPr>
          <a:lstStyle/>
          <a:p>
            <a:r>
              <a:rPr lang="en-US" dirty="0"/>
              <a:t>Demo </a:t>
            </a:r>
            <a:r>
              <a:rPr lang="el-GR" dirty="0"/>
              <a:t>του </a:t>
            </a:r>
            <a:r>
              <a:rPr lang="en-US" dirty="0"/>
              <a:t>PSO</a:t>
            </a:r>
            <a:r>
              <a:rPr lang="el-GR" dirty="0"/>
              <a:t> από τον </a:t>
            </a:r>
            <a:r>
              <a:rPr lang="en-US" dirty="0"/>
              <a:t>Maurice Clerk </a:t>
            </a:r>
            <a:r>
              <a:rPr lang="en-US" dirty="0" smtClean="0"/>
              <a:t>(2)</a:t>
            </a:r>
            <a:r>
              <a:rPr lang="el-GR" dirty="0"/>
              <a:t/>
            </a:r>
            <a:br>
              <a:rPr lang="el-GR" dirty="0"/>
            </a:br>
            <a:r>
              <a:rPr lang="en-GB" b="1" dirty="0">
                <a:solidFill>
                  <a:schemeClr val="tx1"/>
                </a:solidFill>
              </a:rPr>
              <a:t>http://www.macs.hw.ac.uk/~dwcorne/mypages/apps/pso.html</a:t>
            </a:r>
            <a:endParaRPr lang="el-GR" dirty="0"/>
          </a:p>
        </p:txBody>
      </p:sp>
      <p:pic>
        <p:nvPicPr>
          <p:cNvPr id="4" name="PSO_DEMO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63236" y="1066800"/>
            <a:ext cx="11540837" cy="4975225"/>
          </a:xfrm>
        </p:spPr>
      </p:pic>
    </p:spTree>
    <p:extLst>
      <p:ext uri="{BB962C8B-B14F-4D97-AF65-F5344CB8AC3E}">
        <p14:creationId xmlns:p14="http://schemas.microsoft.com/office/powerpoint/2010/main" val="3855701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32509" y="96982"/>
            <a:ext cx="11554691" cy="720436"/>
          </a:xfrm>
        </p:spPr>
        <p:txBody>
          <a:bodyPr/>
          <a:lstStyle/>
          <a:p>
            <a:r>
              <a:rPr lang="el-GR" dirty="0" smtClean="0"/>
              <a:t>Ρύθμιση παραμέτρων του </a:t>
            </a:r>
            <a:r>
              <a:rPr lang="en-US" dirty="0" smtClean="0"/>
              <a:t>PSO</a:t>
            </a:r>
            <a:endParaRPr lang="el-GR" dirty="0"/>
          </a:p>
        </p:txBody>
      </p:sp>
      <p:sp>
        <p:nvSpPr>
          <p:cNvPr id="3" name="Θέση περιεχομένου 2"/>
          <p:cNvSpPr>
            <a:spLocks noGrp="1"/>
          </p:cNvSpPr>
          <p:nvPr>
            <p:ph idx="1"/>
          </p:nvPr>
        </p:nvSpPr>
        <p:spPr>
          <a:xfrm>
            <a:off x="332509" y="817419"/>
            <a:ext cx="11554691" cy="5915890"/>
          </a:xfrm>
        </p:spPr>
        <p:txBody>
          <a:bodyPr>
            <a:normAutofit fontScale="92500" lnSpcReduction="10000"/>
          </a:bodyPr>
          <a:lstStyle/>
          <a:p>
            <a:pPr algn="just">
              <a:lnSpc>
                <a:spcPct val="90000"/>
              </a:lnSpc>
            </a:pPr>
            <a:r>
              <a:rPr lang="el-GR" altLang="en-US" sz="2800" dirty="0" smtClean="0"/>
              <a:t>Μέγεθος πληθυσμού</a:t>
            </a:r>
            <a:r>
              <a:rPr lang="en-US" altLang="en-US" sz="2800" dirty="0" smtClean="0"/>
              <a:t>: </a:t>
            </a:r>
            <a:r>
              <a:rPr lang="el-GR" altLang="en-US" sz="2800" dirty="0" smtClean="0"/>
              <a:t>συνήθως 10 – 50 </a:t>
            </a:r>
            <a:r>
              <a:rPr lang="en-US" altLang="en-US" sz="2800" dirty="0" smtClean="0"/>
              <a:t>particles </a:t>
            </a:r>
            <a:r>
              <a:rPr lang="el-GR" altLang="en-US" sz="2800" dirty="0" smtClean="0"/>
              <a:t>είναι ικανοποιητικό μέγεθος.</a:t>
            </a:r>
            <a:r>
              <a:rPr lang="en-US" altLang="en-US" sz="2800" dirty="0" smtClean="0"/>
              <a:t> </a:t>
            </a:r>
            <a:endParaRPr lang="en-US" altLang="en-US" sz="2800" dirty="0"/>
          </a:p>
          <a:p>
            <a:pPr algn="just">
              <a:lnSpc>
                <a:spcPct val="90000"/>
              </a:lnSpc>
            </a:pPr>
            <a:r>
              <a:rPr lang="en-US" altLang="en-US" sz="2800" dirty="0"/>
              <a:t>C1  :</a:t>
            </a:r>
            <a:r>
              <a:rPr lang="el-GR" altLang="en-US" sz="2800" dirty="0" smtClean="0"/>
              <a:t>η τιμή του καθορίζει την βαρύτητα που αποδίδει ο χρήστης στην </a:t>
            </a:r>
            <a:r>
              <a:rPr lang="el-GR" altLang="en-US" sz="2800" b="1" dirty="0">
                <a:solidFill>
                  <a:srgbClr val="FF0000"/>
                </a:solidFill>
              </a:rPr>
              <a:t>κοινωνική</a:t>
            </a:r>
            <a:r>
              <a:rPr lang="el-GR" altLang="en-US" sz="2800" dirty="0"/>
              <a:t> </a:t>
            </a:r>
            <a:r>
              <a:rPr lang="el-GR" altLang="en-US" sz="2800" dirty="0" smtClean="0"/>
              <a:t>εμπειρία</a:t>
            </a:r>
            <a:r>
              <a:rPr lang="en-US" altLang="en-US" sz="2800" dirty="0" smtClean="0"/>
              <a:t>-</a:t>
            </a:r>
            <a:r>
              <a:rPr lang="el-GR" altLang="en-US" sz="2800" dirty="0" smtClean="0"/>
              <a:t>όσο μεγαλύτερη τιμή τόσο ωθείται προς το</a:t>
            </a:r>
            <a:r>
              <a:rPr lang="en-US" altLang="en-US" sz="2800" dirty="0" smtClean="0"/>
              <a:t> </a:t>
            </a:r>
            <a:r>
              <a:rPr lang="en-US" altLang="en-US" sz="2800" b="1" dirty="0" smtClean="0">
                <a:solidFill>
                  <a:srgbClr val="FF0000"/>
                </a:solidFill>
              </a:rPr>
              <a:t>global</a:t>
            </a:r>
            <a:r>
              <a:rPr lang="en-US" altLang="en-US" sz="2800" dirty="0" smtClean="0"/>
              <a:t> </a:t>
            </a:r>
            <a:r>
              <a:rPr lang="en-US" altLang="en-US" sz="2800" b="1" dirty="0" smtClean="0">
                <a:solidFill>
                  <a:srgbClr val="FF0000"/>
                </a:solidFill>
              </a:rPr>
              <a:t>best</a:t>
            </a:r>
            <a:endParaRPr lang="en-US" altLang="en-US" sz="2800" b="1" dirty="0">
              <a:solidFill>
                <a:srgbClr val="FF0000"/>
              </a:solidFill>
            </a:endParaRPr>
          </a:p>
          <a:p>
            <a:pPr algn="just">
              <a:lnSpc>
                <a:spcPct val="90000"/>
              </a:lnSpc>
            </a:pPr>
            <a:r>
              <a:rPr lang="en-US" altLang="en-US" sz="2800" dirty="0"/>
              <a:t>C2 :</a:t>
            </a:r>
            <a:r>
              <a:rPr lang="el-GR" altLang="en-US" sz="2800" dirty="0" smtClean="0"/>
              <a:t>η </a:t>
            </a:r>
            <a:r>
              <a:rPr lang="el-GR" altLang="en-US" sz="2800" dirty="0"/>
              <a:t>τιμή του καθορίζει την βαρύτητα που αποδίδει ο χρήστης στην προσωπική </a:t>
            </a:r>
            <a:r>
              <a:rPr lang="el-GR" altLang="en-US" sz="2800" dirty="0" smtClean="0"/>
              <a:t>εμπειρία</a:t>
            </a:r>
            <a:r>
              <a:rPr lang="en-US" altLang="en-US" sz="2800" dirty="0" smtClean="0"/>
              <a:t>-</a:t>
            </a:r>
            <a:r>
              <a:rPr lang="el-GR" altLang="en-US" sz="2800" dirty="0"/>
              <a:t>όσο μεγαλύτερη τιμή τόσο ωθείται προς το</a:t>
            </a:r>
            <a:r>
              <a:rPr lang="en-US" altLang="en-US" sz="2800" dirty="0"/>
              <a:t> </a:t>
            </a:r>
            <a:r>
              <a:rPr lang="en-US" altLang="en-US" sz="2800" b="1" dirty="0" smtClean="0">
                <a:solidFill>
                  <a:srgbClr val="FF0000"/>
                </a:solidFill>
              </a:rPr>
              <a:t>personal</a:t>
            </a:r>
            <a:r>
              <a:rPr lang="en-US" altLang="en-US" sz="2800" dirty="0" smtClean="0"/>
              <a:t> </a:t>
            </a:r>
            <a:r>
              <a:rPr lang="en-US" altLang="en-US" sz="2800" b="1" dirty="0" smtClean="0">
                <a:solidFill>
                  <a:srgbClr val="FF0000"/>
                </a:solidFill>
              </a:rPr>
              <a:t>best</a:t>
            </a:r>
            <a:endParaRPr lang="en-US" altLang="en-US" sz="2800" b="1" dirty="0">
              <a:solidFill>
                <a:srgbClr val="FF0000"/>
              </a:solidFill>
            </a:endParaRPr>
          </a:p>
          <a:p>
            <a:pPr algn="just">
              <a:lnSpc>
                <a:spcPct val="90000"/>
              </a:lnSpc>
            </a:pPr>
            <a:r>
              <a:rPr lang="el-GR" altLang="en-US" sz="2800" dirty="0" smtClean="0"/>
              <a:t>Συνήθως </a:t>
            </a:r>
            <a:r>
              <a:rPr lang="en-US" altLang="en-US" sz="2800" dirty="0" smtClean="0"/>
              <a:t>C1 + C2 </a:t>
            </a:r>
            <a:r>
              <a:rPr lang="el-GR" altLang="en-US" sz="2800" dirty="0" smtClean="0"/>
              <a:t>περίπου ίσο με</a:t>
            </a:r>
            <a:r>
              <a:rPr lang="en-US" altLang="en-US" sz="2800" dirty="0" smtClean="0"/>
              <a:t> 4, </a:t>
            </a:r>
            <a:r>
              <a:rPr lang="el-GR" altLang="en-US" sz="2800" dirty="0" smtClean="0"/>
              <a:t>αλλά οι τιμές ρυθμίζονται εμπειρικά.</a:t>
            </a:r>
            <a:endParaRPr lang="en-US" altLang="en-US" sz="2800" dirty="0"/>
          </a:p>
          <a:p>
            <a:pPr algn="just">
              <a:lnSpc>
                <a:spcPct val="90000"/>
              </a:lnSpc>
            </a:pPr>
            <a:r>
              <a:rPr lang="el-GR" altLang="en-US" sz="2800" dirty="0" smtClean="0"/>
              <a:t>Προκειμένου κατά την πτήση τους τα </a:t>
            </a:r>
            <a:r>
              <a:rPr lang="en-US" altLang="en-US" sz="2800" dirty="0" smtClean="0"/>
              <a:t>particles </a:t>
            </a:r>
            <a:r>
              <a:rPr lang="el-GR" altLang="en-US" sz="2800" dirty="0" smtClean="0"/>
              <a:t>να μην ξεφύγουν από τα όρια του χώρου έρευνας, πρέπει η τιμή της κάθε συντεταγμένης του διανύσματος της ταχύτητας να περιορίζεται από μια μέγιστη τιμή,</a:t>
            </a:r>
            <a:r>
              <a:rPr lang="en-US" altLang="en-US" sz="2800" dirty="0" smtClean="0"/>
              <a:t> </a:t>
            </a:r>
            <a:r>
              <a:rPr lang="el-GR" altLang="en-US" sz="2800" dirty="0" smtClean="0"/>
              <a:t>έστω </a:t>
            </a:r>
            <a:r>
              <a:rPr lang="en-US" altLang="en-US" sz="2800" dirty="0" smtClean="0"/>
              <a:t>Vmax. </a:t>
            </a:r>
            <a:r>
              <a:rPr lang="el-GR" altLang="en-US" sz="2800" dirty="0" smtClean="0"/>
              <a:t>Αν μια συντεταγμένη ξεπεράσει το </a:t>
            </a:r>
            <a:r>
              <a:rPr lang="en-US" altLang="en-US" sz="2800" dirty="0" smtClean="0"/>
              <a:t>Vmax </a:t>
            </a:r>
            <a:r>
              <a:rPr lang="el-GR" altLang="en-US" sz="2800" dirty="0" smtClean="0"/>
              <a:t>τότε τίθεται ίση με </a:t>
            </a:r>
            <a:r>
              <a:rPr lang="en-US" altLang="en-US" sz="2800" dirty="0" smtClean="0"/>
              <a:t>Vmax.</a:t>
            </a:r>
          </a:p>
          <a:p>
            <a:pPr algn="just">
              <a:lnSpc>
                <a:spcPct val="90000"/>
              </a:lnSpc>
            </a:pPr>
            <a:r>
              <a:rPr lang="el-GR" altLang="en-US" sz="2800" dirty="0" smtClean="0"/>
              <a:t>Πολύ </a:t>
            </a:r>
            <a:r>
              <a:rPr lang="el-GR" altLang="en-US" sz="2800" b="1" dirty="0" smtClean="0">
                <a:solidFill>
                  <a:srgbClr val="FF0000"/>
                </a:solidFill>
              </a:rPr>
              <a:t>χαμηλή τιμή </a:t>
            </a:r>
            <a:r>
              <a:rPr lang="el-GR" altLang="en-US" sz="2800" dirty="0" smtClean="0"/>
              <a:t>του </a:t>
            </a:r>
            <a:r>
              <a:rPr lang="en-US" altLang="en-US" sz="2800" dirty="0" smtClean="0"/>
              <a:t>Vmax </a:t>
            </a:r>
            <a:r>
              <a:rPr lang="el-GR" altLang="en-US" sz="2800" dirty="0" smtClean="0"/>
              <a:t>συνεπάγεται </a:t>
            </a:r>
            <a:r>
              <a:rPr lang="el-GR" altLang="en-US" sz="2800" b="1" dirty="0" smtClean="0">
                <a:solidFill>
                  <a:srgbClr val="FF0000"/>
                </a:solidFill>
              </a:rPr>
              <a:t>αργό αλγόριθμο</a:t>
            </a:r>
            <a:r>
              <a:rPr lang="el-GR" altLang="en-US" sz="2800" dirty="0" smtClean="0"/>
              <a:t>, ενώ πολύ </a:t>
            </a:r>
            <a:r>
              <a:rPr lang="el-GR" altLang="en-US" sz="2800" b="1" dirty="0" smtClean="0">
                <a:solidFill>
                  <a:srgbClr val="FF0000"/>
                </a:solidFill>
              </a:rPr>
              <a:t>υψηλή</a:t>
            </a:r>
            <a:r>
              <a:rPr lang="el-GR" altLang="en-US" sz="2800" dirty="0" smtClean="0"/>
              <a:t> συνεπάγεται </a:t>
            </a:r>
            <a:r>
              <a:rPr lang="el-GR" altLang="en-US" sz="2800" b="1" dirty="0" smtClean="0">
                <a:solidFill>
                  <a:srgbClr val="FF0000"/>
                </a:solidFill>
              </a:rPr>
              <a:t>ασταθή</a:t>
            </a:r>
            <a:r>
              <a:rPr lang="el-GR" altLang="en-US" sz="2800" dirty="0" smtClean="0"/>
              <a:t> αλγόριθμο.</a:t>
            </a:r>
            <a:endParaRPr lang="en-GB" altLang="en-US" sz="2800" dirty="0"/>
          </a:p>
          <a:p>
            <a:endParaRPr lang="el-GR" dirty="0"/>
          </a:p>
        </p:txBody>
      </p:sp>
    </p:spTree>
    <p:extLst>
      <p:ext uri="{BB962C8B-B14F-4D97-AF65-F5344CB8AC3E}">
        <p14:creationId xmlns:p14="http://schemas.microsoft.com/office/powerpoint/2010/main" val="40404740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Θέση περιεχομένου 2"/>
          <p:cNvGraphicFramePr>
            <a:graphicFrameLocks noGrp="1"/>
          </p:cNvGraphicFramePr>
          <p:nvPr>
            <p:ph idx="1"/>
            <p:extLst>
              <p:ext uri="{D42A27DB-BD31-4B8C-83A1-F6EECF244321}">
                <p14:modId xmlns:p14="http://schemas.microsoft.com/office/powerpoint/2010/main" val="169855768"/>
              </p:ext>
            </p:extLst>
          </p:nvPr>
        </p:nvGraphicFramePr>
        <p:xfrm>
          <a:off x="1995055" y="41565"/>
          <a:ext cx="6788727" cy="6761018"/>
        </p:xfrm>
        <a:graphic>
          <a:graphicData uri="http://schemas.openxmlformats.org/drawingml/2006/table">
            <a:tbl>
              <a:tblPr firstRow="1" bandRow="1">
                <a:tableStyleId>{5C22544A-7EE6-4342-B048-85BDC9FD1C3A}</a:tableStyleId>
              </a:tblPr>
              <a:tblGrid>
                <a:gridCol w="6788727"/>
              </a:tblGrid>
              <a:tr h="6366548">
                <a:tc>
                  <a:txBody>
                    <a:bodyPr/>
                    <a:lstStyle/>
                    <a:p>
                      <a:endParaRPr lang="el-GR" dirty="0"/>
                    </a:p>
                  </a:txBody>
                  <a:tcPr/>
                </a:tc>
              </a:tr>
              <a:tr h="394470">
                <a:tc>
                  <a:txBody>
                    <a:bodyPr/>
                    <a:lstStyle/>
                    <a:p>
                      <a:pPr algn="ctr"/>
                      <a:r>
                        <a:rPr lang="en-US" dirty="0" smtClean="0"/>
                        <a:t>Russel C. </a:t>
                      </a:r>
                      <a:r>
                        <a:rPr lang="en-US" dirty="0" err="1" smtClean="0"/>
                        <a:t>Eberhart</a:t>
                      </a:r>
                      <a:r>
                        <a:rPr lang="en-US" dirty="0" smtClean="0"/>
                        <a:t> (</a:t>
                      </a:r>
                      <a:r>
                        <a:rPr lang="en-US" sz="1800" b="0" i="0" kern="1200" dirty="0" smtClean="0">
                          <a:solidFill>
                            <a:schemeClr val="dk1"/>
                          </a:solidFill>
                          <a:effectLst/>
                          <a:latin typeface="+mn-lt"/>
                          <a:ea typeface="+mn-ea"/>
                          <a:cs typeface="+mn-cs"/>
                        </a:rPr>
                        <a:t>electrical engineer)</a:t>
                      </a:r>
                      <a:endParaRPr lang="el-GR" dirty="0"/>
                    </a:p>
                  </a:txBody>
                  <a:tcPr/>
                </a:tc>
              </a:tr>
            </a:tbl>
          </a:graphicData>
        </a:graphic>
      </p:graphicFrame>
      <p:pic>
        <p:nvPicPr>
          <p:cNvPr id="7" name="Εικόνα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5490" y="41565"/>
            <a:ext cx="5347855" cy="6331526"/>
          </a:xfrm>
          <a:prstGeom prst="rect">
            <a:avLst/>
          </a:prstGeom>
        </p:spPr>
      </p:pic>
    </p:spTree>
    <p:extLst>
      <p:ext uri="{BB962C8B-B14F-4D97-AF65-F5344CB8AC3E}">
        <p14:creationId xmlns:p14="http://schemas.microsoft.com/office/powerpoint/2010/main" val="3486699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0" y="166255"/>
            <a:ext cx="12192000" cy="706581"/>
          </a:xfrm>
        </p:spPr>
        <p:txBody>
          <a:bodyPr>
            <a:normAutofit/>
          </a:bodyPr>
          <a:lstStyle/>
          <a:p>
            <a:r>
              <a:rPr lang="el-GR" dirty="0" smtClean="0"/>
              <a:t>Βελτιστοποίηση τριών γνωστών συναρτήσεων (1) </a:t>
            </a:r>
            <a:endParaRPr lang="el-GR" dirty="0"/>
          </a:p>
        </p:txBody>
      </p:sp>
      <p:sp>
        <p:nvSpPr>
          <p:cNvPr id="3" name="Θέση περιεχομένου 2"/>
          <p:cNvSpPr>
            <a:spLocks noGrp="1"/>
          </p:cNvSpPr>
          <p:nvPr>
            <p:ph idx="1"/>
          </p:nvPr>
        </p:nvSpPr>
        <p:spPr>
          <a:xfrm>
            <a:off x="263236" y="872837"/>
            <a:ext cx="11513128" cy="5694218"/>
          </a:xfrm>
        </p:spPr>
        <p:txBody>
          <a:bodyPr>
            <a:normAutofit fontScale="40000" lnSpcReduction="20000"/>
          </a:bodyPr>
          <a:lstStyle/>
          <a:p>
            <a:endParaRPr lang="en-US" dirty="0" smtClean="0"/>
          </a:p>
          <a:p>
            <a:r>
              <a:rPr lang="en-US" sz="5900" dirty="0" smtClean="0"/>
              <a:t>De </a:t>
            </a:r>
            <a:r>
              <a:rPr lang="en-US" sz="5900" dirty="0"/>
              <a:t>Jong's function</a:t>
            </a:r>
            <a:r>
              <a:rPr lang="en-US" sz="5900" dirty="0" smtClean="0"/>
              <a:t>:</a:t>
            </a:r>
            <a:r>
              <a:rPr lang="el-GR" sz="5900" dirty="0" smtClean="0"/>
              <a:t> </a:t>
            </a:r>
            <a:r>
              <a:rPr lang="en-US" sz="5900" dirty="0" smtClean="0"/>
              <a:t>		</a:t>
            </a:r>
            <a:r>
              <a:rPr lang="en-US" dirty="0" smtClean="0"/>
              <a:t>				 </a:t>
            </a:r>
          </a:p>
          <a:p>
            <a:endParaRPr lang="en-US" dirty="0"/>
          </a:p>
          <a:p>
            <a:endParaRPr lang="en-US" dirty="0" smtClean="0"/>
          </a:p>
          <a:p>
            <a:endParaRPr lang="en-US" dirty="0"/>
          </a:p>
          <a:p>
            <a:pPr marL="0" indent="0">
              <a:buNone/>
            </a:pPr>
            <a:r>
              <a:rPr lang="en-US" dirty="0"/>
              <a:t>	</a:t>
            </a:r>
            <a:r>
              <a:rPr lang="en-US" dirty="0" smtClean="0"/>
              <a:t>							</a:t>
            </a:r>
            <a:r>
              <a:rPr lang="en-US" sz="7000" dirty="0" smtClean="0"/>
              <a:t>minimum = 0, for x = y = 0  </a:t>
            </a:r>
            <a:endParaRPr lang="el-GR" sz="7000" dirty="0" smtClean="0"/>
          </a:p>
          <a:p>
            <a:endParaRPr lang="el-GR" dirty="0"/>
          </a:p>
          <a:p>
            <a:endParaRPr lang="el-GR" dirty="0" smtClean="0"/>
          </a:p>
          <a:p>
            <a:endParaRPr lang="el-GR" dirty="0"/>
          </a:p>
          <a:p>
            <a:r>
              <a:rPr lang="en-US" sz="7000" dirty="0" err="1"/>
              <a:t>Rosenbrock's</a:t>
            </a:r>
            <a:r>
              <a:rPr lang="en-US" sz="7000" dirty="0"/>
              <a:t> valley</a:t>
            </a:r>
            <a:r>
              <a:rPr lang="en-US" sz="7000" dirty="0" smtClean="0"/>
              <a:t>: </a:t>
            </a:r>
            <a:r>
              <a:rPr lang="en-US" dirty="0" smtClean="0"/>
              <a:t>					</a:t>
            </a:r>
            <a:r>
              <a:rPr lang="en-US" dirty="0"/>
              <a:t> </a:t>
            </a:r>
            <a:endParaRPr lang="en-US" dirty="0" smtClean="0"/>
          </a:p>
          <a:p>
            <a:endParaRPr lang="en-US" dirty="0"/>
          </a:p>
          <a:p>
            <a:pPr marL="0" indent="0">
              <a:buNone/>
            </a:pPr>
            <a:r>
              <a:rPr lang="en-US" sz="7000" dirty="0" smtClean="0"/>
              <a:t>								minimum </a:t>
            </a:r>
            <a:r>
              <a:rPr lang="en-US" sz="7000" dirty="0"/>
              <a:t>= 0, for x = y </a:t>
            </a:r>
            <a:r>
              <a:rPr lang="en-US" sz="7000" dirty="0" smtClean="0"/>
              <a:t>= 1 </a:t>
            </a:r>
            <a:endParaRPr lang="en-US" dirty="0"/>
          </a:p>
          <a:p>
            <a:endParaRPr lang="en-US" dirty="0" smtClean="0"/>
          </a:p>
          <a:p>
            <a:r>
              <a:rPr lang="en-US" sz="8600" dirty="0" err="1"/>
              <a:t>Rastrigin's</a:t>
            </a:r>
            <a:r>
              <a:rPr lang="en-US" sz="8600" dirty="0"/>
              <a:t> function</a:t>
            </a:r>
            <a:r>
              <a:rPr lang="en-US" sz="8600" dirty="0" smtClean="0"/>
              <a:t>:</a:t>
            </a:r>
          </a:p>
          <a:p>
            <a:endParaRPr lang="en-US" dirty="0" smtClean="0"/>
          </a:p>
          <a:p>
            <a:endParaRPr lang="en-US" dirty="0"/>
          </a:p>
          <a:p>
            <a:pPr marL="3657600" lvl="8" indent="0">
              <a:buNone/>
            </a:pPr>
            <a:r>
              <a:rPr lang="en-US" sz="8600" dirty="0"/>
              <a:t>minimum = 0, for x = y = 0</a:t>
            </a:r>
            <a:r>
              <a:rPr lang="en-US" sz="8600" dirty="0" smtClean="0"/>
              <a:t>     </a:t>
            </a:r>
            <a:endParaRPr lang="el-GR" sz="8600" dirty="0" smtClean="0"/>
          </a:p>
        </p:txBody>
      </p:sp>
      <p:graphicFrame>
        <p:nvGraphicFramePr>
          <p:cNvPr id="9" name="Αντικείμενο 8"/>
          <p:cNvGraphicFramePr>
            <a:graphicFrameLocks noChangeAspect="1"/>
          </p:cNvGraphicFramePr>
          <p:nvPr>
            <p:extLst>
              <p:ext uri="{D42A27DB-BD31-4B8C-83A1-F6EECF244321}">
                <p14:modId xmlns:p14="http://schemas.microsoft.com/office/powerpoint/2010/main" val="3567771861"/>
              </p:ext>
            </p:extLst>
          </p:nvPr>
        </p:nvGraphicFramePr>
        <p:xfrm>
          <a:off x="3917661" y="1150289"/>
          <a:ext cx="2363788" cy="636587"/>
        </p:xfrm>
        <a:graphic>
          <a:graphicData uri="http://schemas.openxmlformats.org/presentationml/2006/ole">
            <mc:AlternateContent xmlns:mc="http://schemas.openxmlformats.org/markup-compatibility/2006">
              <mc:Choice xmlns:v="urn:schemas-microsoft-com:vml" Requires="v">
                <p:oleObj spid="_x0000_s3098" name="Εξίσωση" r:id="rId3" imgW="914400" imgH="228600" progId="Equation.3">
                  <p:embed/>
                </p:oleObj>
              </mc:Choice>
              <mc:Fallback>
                <p:oleObj name="Εξίσωση" r:id="rId3" imgW="914400" imgH="228600" progId="Equation.3">
                  <p:embed/>
                  <p:pic>
                    <p:nvPicPr>
                      <p:cNvPr id="0" name=""/>
                      <p:cNvPicPr/>
                      <p:nvPr/>
                    </p:nvPicPr>
                    <p:blipFill>
                      <a:blip r:embed="rId4"/>
                      <a:stretch>
                        <a:fillRect/>
                      </a:stretch>
                    </p:blipFill>
                    <p:spPr>
                      <a:xfrm>
                        <a:off x="3917661" y="1150289"/>
                        <a:ext cx="2363788" cy="636587"/>
                      </a:xfrm>
                      <a:prstGeom prst="rect">
                        <a:avLst/>
                      </a:prstGeom>
                    </p:spPr>
                  </p:pic>
                </p:oleObj>
              </mc:Fallback>
            </mc:AlternateContent>
          </a:graphicData>
        </a:graphic>
      </p:graphicFrame>
      <p:graphicFrame>
        <p:nvGraphicFramePr>
          <p:cNvPr id="10" name="Αντικείμενο 9"/>
          <p:cNvGraphicFramePr>
            <a:graphicFrameLocks noChangeAspect="1"/>
          </p:cNvGraphicFramePr>
          <p:nvPr>
            <p:extLst>
              <p:ext uri="{D42A27DB-BD31-4B8C-83A1-F6EECF244321}">
                <p14:modId xmlns:p14="http://schemas.microsoft.com/office/powerpoint/2010/main" val="662052394"/>
              </p:ext>
            </p:extLst>
          </p:nvPr>
        </p:nvGraphicFramePr>
        <p:xfrm>
          <a:off x="3917661" y="3096491"/>
          <a:ext cx="5364884" cy="623455"/>
        </p:xfrm>
        <a:graphic>
          <a:graphicData uri="http://schemas.openxmlformats.org/presentationml/2006/ole">
            <mc:AlternateContent xmlns:mc="http://schemas.openxmlformats.org/markup-compatibility/2006">
              <mc:Choice xmlns:v="urn:schemas-microsoft-com:vml" Requires="v">
                <p:oleObj spid="_x0000_s3099" name="Εξίσωση" r:id="rId5" imgW="1828800" imgH="228600" progId="Equation.3">
                  <p:embed/>
                </p:oleObj>
              </mc:Choice>
              <mc:Fallback>
                <p:oleObj name="Εξίσωση" r:id="rId5" imgW="1828800" imgH="228600" progId="Equation.3">
                  <p:embed/>
                  <p:pic>
                    <p:nvPicPr>
                      <p:cNvPr id="0" name=""/>
                      <p:cNvPicPr/>
                      <p:nvPr/>
                    </p:nvPicPr>
                    <p:blipFill>
                      <a:blip r:embed="rId6"/>
                      <a:stretch>
                        <a:fillRect/>
                      </a:stretch>
                    </p:blipFill>
                    <p:spPr>
                      <a:xfrm>
                        <a:off x="3917661" y="3096491"/>
                        <a:ext cx="5364884" cy="623455"/>
                      </a:xfrm>
                      <a:prstGeom prst="rect">
                        <a:avLst/>
                      </a:prstGeom>
                    </p:spPr>
                  </p:pic>
                </p:oleObj>
              </mc:Fallback>
            </mc:AlternateContent>
          </a:graphicData>
        </a:graphic>
      </p:graphicFrame>
      <p:graphicFrame>
        <p:nvGraphicFramePr>
          <p:cNvPr id="11" name="Αντικείμενο 10"/>
          <p:cNvGraphicFramePr>
            <a:graphicFrameLocks noChangeAspect="1"/>
          </p:cNvGraphicFramePr>
          <p:nvPr>
            <p:extLst>
              <p:ext uri="{D42A27DB-BD31-4B8C-83A1-F6EECF244321}">
                <p14:modId xmlns:p14="http://schemas.microsoft.com/office/powerpoint/2010/main" val="3144648770"/>
              </p:ext>
            </p:extLst>
          </p:nvPr>
        </p:nvGraphicFramePr>
        <p:xfrm>
          <a:off x="3114098" y="5077696"/>
          <a:ext cx="8371320" cy="637308"/>
        </p:xfrm>
        <a:graphic>
          <a:graphicData uri="http://schemas.openxmlformats.org/presentationml/2006/ole">
            <mc:AlternateContent xmlns:mc="http://schemas.openxmlformats.org/markup-compatibility/2006">
              <mc:Choice xmlns:v="urn:schemas-microsoft-com:vml" Requires="v">
                <p:oleObj spid="_x0000_s3100" name="Εξίσωση" r:id="rId7" imgW="2958840" imgH="228600" progId="Equation.3">
                  <p:embed/>
                </p:oleObj>
              </mc:Choice>
              <mc:Fallback>
                <p:oleObj name="Εξίσωση" r:id="rId7" imgW="2958840" imgH="228600" progId="Equation.3">
                  <p:embed/>
                  <p:pic>
                    <p:nvPicPr>
                      <p:cNvPr id="0" name=""/>
                      <p:cNvPicPr/>
                      <p:nvPr/>
                    </p:nvPicPr>
                    <p:blipFill>
                      <a:blip r:embed="rId8"/>
                      <a:stretch>
                        <a:fillRect/>
                      </a:stretch>
                    </p:blipFill>
                    <p:spPr>
                      <a:xfrm>
                        <a:off x="3114098" y="5077696"/>
                        <a:ext cx="8371320" cy="637308"/>
                      </a:xfrm>
                      <a:prstGeom prst="rect">
                        <a:avLst/>
                      </a:prstGeom>
                    </p:spPr>
                  </p:pic>
                </p:oleObj>
              </mc:Fallback>
            </mc:AlternateContent>
          </a:graphicData>
        </a:graphic>
      </p:graphicFrame>
    </p:spTree>
    <p:extLst>
      <p:ext uri="{BB962C8B-B14F-4D97-AF65-F5344CB8AC3E}">
        <p14:creationId xmlns:p14="http://schemas.microsoft.com/office/powerpoint/2010/main" val="332595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0" y="0"/>
            <a:ext cx="12192000" cy="734291"/>
          </a:xfrm>
        </p:spPr>
        <p:txBody>
          <a:bodyPr>
            <a:normAutofit/>
          </a:bodyPr>
          <a:lstStyle/>
          <a:p>
            <a:r>
              <a:rPr lang="el-GR" dirty="0" smtClean="0"/>
              <a:t>Βελτιστοποίηση </a:t>
            </a:r>
            <a:r>
              <a:rPr lang="el-GR" dirty="0"/>
              <a:t>τριών γνωστών </a:t>
            </a:r>
            <a:r>
              <a:rPr lang="el-GR" dirty="0" smtClean="0"/>
              <a:t>συναρτήσεων (2) </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1393635047"/>
              </p:ext>
            </p:extLst>
          </p:nvPr>
        </p:nvGraphicFramePr>
        <p:xfrm>
          <a:off x="0" y="723904"/>
          <a:ext cx="12192000" cy="5756791"/>
        </p:xfrm>
        <a:graphic>
          <a:graphicData uri="http://schemas.openxmlformats.org/drawingml/2006/table">
            <a:tbl>
              <a:tblPr firstRow="1" bandRow="1">
                <a:tableStyleId>{5C22544A-7EE6-4342-B048-85BDC9FD1C3A}</a:tableStyleId>
              </a:tblPr>
              <a:tblGrid>
                <a:gridCol w="4064000"/>
                <a:gridCol w="4064000"/>
                <a:gridCol w="4064000"/>
              </a:tblGrid>
              <a:tr h="5391031">
                <a:tc>
                  <a:txBody>
                    <a:bodyPr/>
                    <a:lstStyle/>
                    <a:p>
                      <a:pPr algn="ctr"/>
                      <a:endParaRPr lang="el-GR" dirty="0"/>
                    </a:p>
                  </a:txBody>
                  <a:tcPr/>
                </a:tc>
                <a:tc>
                  <a:txBody>
                    <a:bodyPr/>
                    <a:lstStyle/>
                    <a:p>
                      <a:pPr algn="ctr"/>
                      <a:endParaRPr lang="el-GR" dirty="0"/>
                    </a:p>
                  </a:txBody>
                  <a:tcPr/>
                </a:tc>
                <a:tc>
                  <a:txBody>
                    <a:bodyPr/>
                    <a:lstStyle/>
                    <a:p>
                      <a:pPr algn="ctr"/>
                      <a:endParaRPr lang="el-GR" dirty="0"/>
                    </a:p>
                  </a:txBody>
                  <a:tcPr/>
                </a:tc>
              </a:tr>
              <a:tr h="355373">
                <a:tc>
                  <a:txBody>
                    <a:bodyPr/>
                    <a:lstStyle/>
                    <a:p>
                      <a:pPr algn="ctr"/>
                      <a:r>
                        <a:rPr lang="en-US" dirty="0" smtClean="0"/>
                        <a:t>De Jong’s function</a:t>
                      </a:r>
                      <a:endParaRPr lang="el-GR" dirty="0"/>
                    </a:p>
                  </a:txBody>
                  <a:tcPr/>
                </a:tc>
                <a:tc>
                  <a:txBody>
                    <a:bodyPr/>
                    <a:lstStyle/>
                    <a:p>
                      <a:pPr algn="ctr"/>
                      <a:r>
                        <a:rPr lang="en-US" sz="1800" b="0" i="0" kern="1200" dirty="0" err="1" smtClean="0">
                          <a:solidFill>
                            <a:schemeClr val="dk1"/>
                          </a:solidFill>
                          <a:effectLst/>
                          <a:latin typeface="+mn-lt"/>
                          <a:ea typeface="+mn-ea"/>
                          <a:cs typeface="+mn-cs"/>
                        </a:rPr>
                        <a:t>Rosenbrock's</a:t>
                      </a:r>
                      <a:r>
                        <a:rPr lang="en-US" sz="1800" b="0" i="0" kern="1200" dirty="0" smtClean="0">
                          <a:solidFill>
                            <a:schemeClr val="dk1"/>
                          </a:solidFill>
                          <a:effectLst/>
                          <a:latin typeface="+mn-lt"/>
                          <a:ea typeface="+mn-ea"/>
                          <a:cs typeface="+mn-cs"/>
                        </a:rPr>
                        <a:t> valley</a:t>
                      </a:r>
                      <a:endParaRPr lang="el-GR" dirty="0"/>
                    </a:p>
                  </a:txBody>
                  <a:tcPr/>
                </a:tc>
                <a:tc>
                  <a:txBody>
                    <a:bodyPr/>
                    <a:lstStyle/>
                    <a:p>
                      <a:pPr algn="ctr"/>
                      <a:r>
                        <a:rPr lang="en-US" sz="1800" b="0" i="0" kern="1200" dirty="0" err="1" smtClean="0">
                          <a:solidFill>
                            <a:schemeClr val="dk1"/>
                          </a:solidFill>
                          <a:effectLst/>
                          <a:latin typeface="+mn-lt"/>
                          <a:ea typeface="+mn-ea"/>
                          <a:cs typeface="+mn-cs"/>
                        </a:rPr>
                        <a:t>Rastrigin's</a:t>
                      </a:r>
                      <a:r>
                        <a:rPr lang="en-US" sz="1800" b="0" i="0" kern="1200" dirty="0" smtClean="0">
                          <a:solidFill>
                            <a:schemeClr val="dk1"/>
                          </a:solidFill>
                          <a:effectLst/>
                          <a:latin typeface="+mn-lt"/>
                          <a:ea typeface="+mn-ea"/>
                          <a:cs typeface="+mn-cs"/>
                        </a:rPr>
                        <a:t> function</a:t>
                      </a:r>
                      <a:endParaRPr lang="el-GR" dirty="0"/>
                    </a:p>
                  </a:txBody>
                  <a:tcPr/>
                </a:tc>
              </a:tr>
            </a:tbl>
          </a:graphicData>
        </a:graphic>
      </p:graphicFrame>
      <p:pic>
        <p:nvPicPr>
          <p:cNvPr id="5" name="Εικόνα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44678"/>
            <a:ext cx="4073235" cy="5392886"/>
          </a:xfrm>
          <a:prstGeom prst="rect">
            <a:avLst/>
          </a:prstGeom>
        </p:spPr>
      </p:pic>
      <p:pic>
        <p:nvPicPr>
          <p:cNvPr id="6" name="Εικόνα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3236" y="734291"/>
            <a:ext cx="4059382" cy="5403273"/>
          </a:xfrm>
          <a:prstGeom prst="rect">
            <a:avLst/>
          </a:prstGeom>
        </p:spPr>
      </p:pic>
      <p:pic>
        <p:nvPicPr>
          <p:cNvPr id="7" name="Εικόνα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2618" y="723904"/>
            <a:ext cx="4059382" cy="5413660"/>
          </a:xfrm>
          <a:prstGeom prst="rect">
            <a:avLst/>
          </a:prstGeom>
        </p:spPr>
      </p:pic>
    </p:spTree>
    <p:extLst>
      <p:ext uri="{BB962C8B-B14F-4D97-AF65-F5344CB8AC3E}">
        <p14:creationId xmlns:p14="http://schemas.microsoft.com/office/powerpoint/2010/main" val="2300539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8812" y="182880"/>
            <a:ext cx="11788726" cy="1125415"/>
          </a:xfrm>
        </p:spPr>
        <p:txBody>
          <a:bodyPr>
            <a:normAutofit fontScale="90000"/>
          </a:bodyPr>
          <a:lstStyle/>
          <a:p>
            <a:r>
              <a:rPr lang="el-GR" dirty="0"/>
              <a:t>Βελτιστοποίηση τριών γνωστών συναρτήσεων</a:t>
            </a:r>
            <a:r>
              <a:rPr lang="en-US" dirty="0"/>
              <a:t> </a:t>
            </a:r>
            <a:r>
              <a:rPr lang="en-US" dirty="0" smtClean="0"/>
              <a:t>(3)</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pic>
        <p:nvPicPr>
          <p:cNvPr id="4" name="Θέση περιεχομένου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6891" y="1318845"/>
            <a:ext cx="11231542" cy="5268060"/>
          </a:xfrm>
        </p:spPr>
      </p:pic>
    </p:spTree>
    <p:extLst>
      <p:ext uri="{BB962C8B-B14F-4D97-AF65-F5344CB8AC3E}">
        <p14:creationId xmlns:p14="http://schemas.microsoft.com/office/powerpoint/2010/main" val="714264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0" y="0"/>
            <a:ext cx="12192000" cy="942109"/>
          </a:xfrm>
        </p:spPr>
        <p:txBody>
          <a:bodyPr>
            <a:normAutofit fontScale="90000"/>
          </a:bodyPr>
          <a:lstStyle/>
          <a:p>
            <a:r>
              <a:rPr lang="el-GR" dirty="0"/>
              <a:t>Βελτιστοποίηση τριών γνωστών </a:t>
            </a:r>
            <a:r>
              <a:rPr lang="el-GR" dirty="0" smtClean="0"/>
              <a:t>συναρτήσεων</a:t>
            </a:r>
            <a:r>
              <a:rPr lang="en-US" dirty="0" smtClean="0"/>
              <a:t> </a:t>
            </a:r>
            <a:r>
              <a:rPr lang="en-US" dirty="0" smtClean="0"/>
              <a:t>(4)</a:t>
            </a:r>
            <a:r>
              <a:rPr lang="en-US" dirty="0" smtClean="0"/>
              <a:t/>
            </a:r>
            <a:br>
              <a:rPr lang="en-US" dirty="0" smtClean="0"/>
            </a:br>
            <a:r>
              <a:rPr lang="el-GR" dirty="0" smtClean="0"/>
              <a:t> από τον </a:t>
            </a:r>
            <a:r>
              <a:rPr lang="en-US" dirty="0" smtClean="0"/>
              <a:t>Brian </a:t>
            </a:r>
            <a:r>
              <a:rPr lang="en-US" dirty="0" err="1" smtClean="0"/>
              <a:t>Shourd</a:t>
            </a:r>
            <a:r>
              <a:rPr lang="en-US" dirty="0"/>
              <a:t> (</a:t>
            </a:r>
            <a:r>
              <a:rPr lang="en-US" dirty="0">
                <a:solidFill>
                  <a:schemeClr val="tx1"/>
                </a:solidFill>
              </a:rPr>
              <a:t>http://brianshourd.com/pso</a:t>
            </a:r>
            <a:r>
              <a:rPr lang="en-US" dirty="0" smtClean="0">
                <a:solidFill>
                  <a:schemeClr val="tx1"/>
                </a:solidFill>
              </a:rPr>
              <a:t>/</a:t>
            </a:r>
            <a:r>
              <a:rPr lang="en-US" dirty="0" smtClean="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3884778262"/>
              </p:ext>
            </p:extLst>
          </p:nvPr>
        </p:nvGraphicFramePr>
        <p:xfrm>
          <a:off x="98474" y="1081086"/>
          <a:ext cx="11999741" cy="5735134"/>
        </p:xfrm>
        <a:graphic>
          <a:graphicData uri="http://schemas.openxmlformats.org/drawingml/2006/table">
            <a:tbl>
              <a:tblPr firstRow="1" bandRow="1">
                <a:tableStyleId>{5C22544A-7EE6-4342-B048-85BDC9FD1C3A}</a:tableStyleId>
              </a:tblPr>
              <a:tblGrid>
                <a:gridCol w="11999741"/>
              </a:tblGrid>
              <a:tr h="5347423">
                <a:tc>
                  <a:txBody>
                    <a:bodyPr/>
                    <a:lstStyle/>
                    <a:p>
                      <a:endParaRPr lang="el-GR" dirty="0"/>
                    </a:p>
                  </a:txBody>
                  <a:tcPr/>
                </a:tc>
              </a:tr>
              <a:tr h="387711">
                <a:tc>
                  <a:txBody>
                    <a:bodyPr/>
                    <a:lstStyle/>
                    <a:p>
                      <a:r>
                        <a:rPr lang="en-US" dirty="0" smtClean="0"/>
                        <a:t>De Jong’s function </a:t>
                      </a:r>
                      <a:r>
                        <a:rPr lang="el-GR" dirty="0" smtClean="0"/>
                        <a:t>Τάση προς το </a:t>
                      </a:r>
                      <a:r>
                        <a:rPr lang="en-US" dirty="0" smtClean="0"/>
                        <a:t>global</a:t>
                      </a:r>
                      <a:r>
                        <a:rPr lang="en-US" baseline="0" dirty="0" smtClean="0"/>
                        <a:t> best (c1 = 2.5, c2 = 0.5)  </a:t>
                      </a:r>
                      <a:r>
                        <a:rPr lang="en-US" b="1" baseline="0" dirty="0" smtClean="0">
                          <a:solidFill>
                            <a:srgbClr val="FF0000"/>
                          </a:solidFill>
                        </a:rPr>
                        <a:t>Success</a:t>
                      </a:r>
                      <a:endParaRPr lang="el-GR" b="1" dirty="0">
                        <a:solidFill>
                          <a:srgbClr val="FF0000"/>
                        </a:solidFill>
                      </a:endParaRPr>
                    </a:p>
                  </a:txBody>
                  <a:tcPr/>
                </a:tc>
              </a:tr>
            </a:tbl>
          </a:graphicData>
        </a:graphic>
      </p:graphicFrame>
      <p:pic>
        <p:nvPicPr>
          <p:cNvPr id="5" name="DeJong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8474" y="1143000"/>
            <a:ext cx="11887200" cy="4572000"/>
          </a:xfrm>
          <a:prstGeom prst="rect">
            <a:avLst/>
          </a:prstGeom>
        </p:spPr>
      </p:pic>
    </p:spTree>
    <p:extLst>
      <p:ext uri="{BB962C8B-B14F-4D97-AF65-F5344CB8AC3E}">
        <p14:creationId xmlns:p14="http://schemas.microsoft.com/office/powerpoint/2010/main" val="2573649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(5)</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1672540119"/>
              </p:ext>
            </p:extLst>
          </p:nvPr>
        </p:nvGraphicFramePr>
        <p:xfrm>
          <a:off x="152399" y="1301750"/>
          <a:ext cx="11873345" cy="5408539"/>
        </p:xfrm>
        <a:graphic>
          <a:graphicData uri="http://schemas.openxmlformats.org/drawingml/2006/table">
            <a:tbl>
              <a:tblPr firstRow="1" bandRow="1">
                <a:tableStyleId>{5C22544A-7EE6-4342-B048-85BDC9FD1C3A}</a:tableStyleId>
              </a:tblPr>
              <a:tblGrid>
                <a:gridCol w="11873345"/>
              </a:tblGrid>
              <a:tr h="5013404">
                <a:tc>
                  <a:txBody>
                    <a:bodyPr/>
                    <a:lstStyle/>
                    <a:p>
                      <a:endParaRPr lang="el-GR" dirty="0"/>
                    </a:p>
                  </a:txBody>
                  <a:tcPr/>
                </a:tc>
              </a:tr>
              <a:tr h="395135">
                <a:tc>
                  <a:txBody>
                    <a:bodyPr/>
                    <a:lstStyle/>
                    <a:p>
                      <a:r>
                        <a:rPr lang="en-US" dirty="0" smtClean="0"/>
                        <a:t>De Jong’s function </a:t>
                      </a:r>
                      <a:r>
                        <a:rPr lang="el-GR" dirty="0" smtClean="0"/>
                        <a:t>Τάση προς το </a:t>
                      </a:r>
                      <a:r>
                        <a:rPr lang="en-US" dirty="0" smtClean="0"/>
                        <a:t>personal</a:t>
                      </a:r>
                      <a:r>
                        <a:rPr lang="en-US" baseline="0" dirty="0" smtClean="0"/>
                        <a:t> best (c1 = 0.5, c2 = 2.5) </a:t>
                      </a:r>
                      <a:r>
                        <a:rPr lang="en-US" b="1" baseline="0" dirty="0" smtClean="0">
                          <a:solidFill>
                            <a:srgbClr val="FF0000"/>
                          </a:solidFill>
                        </a:rPr>
                        <a:t>Success</a:t>
                      </a:r>
                      <a:endParaRPr lang="el-GR" b="1" dirty="0">
                        <a:solidFill>
                          <a:srgbClr val="FF0000"/>
                        </a:solidFill>
                      </a:endParaRPr>
                    </a:p>
                  </a:txBody>
                  <a:tcPr/>
                </a:tc>
              </a:tr>
            </a:tbl>
          </a:graphicData>
        </a:graphic>
      </p:graphicFrame>
      <p:pic>
        <p:nvPicPr>
          <p:cNvPr id="5" name="DeJong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399" y="1301750"/>
            <a:ext cx="11873345" cy="4413250"/>
          </a:xfrm>
          <a:prstGeom prst="rect">
            <a:avLst/>
          </a:prstGeom>
        </p:spPr>
      </p:pic>
    </p:spTree>
    <p:extLst>
      <p:ext uri="{BB962C8B-B14F-4D97-AF65-F5344CB8AC3E}">
        <p14:creationId xmlns:p14="http://schemas.microsoft.com/office/powerpoint/2010/main" val="205521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(5)</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1853215459"/>
              </p:ext>
            </p:extLst>
          </p:nvPr>
        </p:nvGraphicFramePr>
        <p:xfrm>
          <a:off x="152398" y="1280161"/>
          <a:ext cx="11873345" cy="5641144"/>
        </p:xfrm>
        <a:graphic>
          <a:graphicData uri="http://schemas.openxmlformats.org/drawingml/2006/table">
            <a:tbl>
              <a:tblPr firstRow="1" bandRow="1">
                <a:tableStyleId>{5C22544A-7EE6-4342-B048-85BDC9FD1C3A}</a:tableStyleId>
              </a:tblPr>
              <a:tblGrid>
                <a:gridCol w="11873345"/>
              </a:tblGrid>
              <a:tr h="4682564">
                <a:tc>
                  <a:txBody>
                    <a:bodyPr/>
                    <a:lstStyle/>
                    <a:p>
                      <a:endParaRPr lang="el-GR" dirty="0"/>
                    </a:p>
                  </a:txBody>
                  <a:tcPr/>
                </a:tc>
              </a:tr>
              <a:tr h="95858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De Jong’s function </a:t>
                      </a:r>
                      <a:r>
                        <a:rPr lang="el-GR" dirty="0" smtClean="0"/>
                        <a:t>Ισορροπημένη</a:t>
                      </a:r>
                      <a:r>
                        <a:rPr lang="el-GR" baseline="0" dirty="0" smtClean="0"/>
                        <a:t> τ</a:t>
                      </a:r>
                      <a:r>
                        <a:rPr lang="el-GR" dirty="0" smtClean="0"/>
                        <a:t>άση </a:t>
                      </a:r>
                      <a:r>
                        <a:rPr lang="en-US" baseline="0" dirty="0" smtClean="0"/>
                        <a:t>(c1 = 2.</a:t>
                      </a:r>
                      <a:r>
                        <a:rPr lang="el-GR" baseline="0" dirty="0" smtClean="0"/>
                        <a:t>0</a:t>
                      </a:r>
                      <a:r>
                        <a:rPr lang="en-US" baseline="0" dirty="0" smtClean="0"/>
                        <a:t>5, c2 = </a:t>
                      </a:r>
                      <a:r>
                        <a:rPr lang="el-GR" baseline="0" dirty="0" smtClean="0"/>
                        <a:t>2</a:t>
                      </a:r>
                      <a:r>
                        <a:rPr lang="en-US" baseline="0" dirty="0" smtClean="0"/>
                        <a:t>.</a:t>
                      </a:r>
                      <a:r>
                        <a:rPr lang="el-GR" baseline="0" dirty="0" smtClean="0"/>
                        <a:t>0</a:t>
                      </a:r>
                      <a:r>
                        <a:rPr lang="en-US" baseline="0" dirty="0" smtClean="0"/>
                        <a:t>5) </a:t>
                      </a:r>
                      <a:r>
                        <a:rPr lang="en-US" b="1" baseline="0" dirty="0" smtClean="0">
                          <a:solidFill>
                            <a:srgbClr val="FF0000"/>
                          </a:solidFill>
                        </a:rPr>
                        <a:t>Success</a:t>
                      </a:r>
                      <a:endParaRPr lang="el-GR" b="1" dirty="0" smtClean="0">
                        <a:solidFill>
                          <a:srgbClr val="FF0000"/>
                        </a:solidFill>
                      </a:endParaRPr>
                    </a:p>
                    <a:p>
                      <a:endParaRPr lang="el-GR" dirty="0"/>
                    </a:p>
                  </a:txBody>
                  <a:tcPr/>
                </a:tc>
              </a:tr>
            </a:tbl>
          </a:graphicData>
        </a:graphic>
      </p:graphicFrame>
      <p:pic>
        <p:nvPicPr>
          <p:cNvPr id="5" name="DeJong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397" y="1280161"/>
            <a:ext cx="11873346" cy="3953624"/>
          </a:xfrm>
          <a:prstGeom prst="rect">
            <a:avLst/>
          </a:prstGeom>
        </p:spPr>
      </p:pic>
    </p:spTree>
    <p:extLst>
      <p:ext uri="{BB962C8B-B14F-4D97-AF65-F5344CB8AC3E}">
        <p14:creationId xmlns:p14="http://schemas.microsoft.com/office/powerpoint/2010/main" val="1954035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(6)</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1542514836"/>
              </p:ext>
            </p:extLst>
          </p:nvPr>
        </p:nvGraphicFramePr>
        <p:xfrm>
          <a:off x="152399" y="1294230"/>
          <a:ext cx="11872914" cy="5399376"/>
        </p:xfrm>
        <a:graphic>
          <a:graphicData uri="http://schemas.openxmlformats.org/drawingml/2006/table">
            <a:tbl>
              <a:tblPr firstRow="1" bandRow="1">
                <a:tableStyleId>{5C22544A-7EE6-4342-B048-85BDC9FD1C3A}</a:tableStyleId>
              </a:tblPr>
              <a:tblGrid>
                <a:gridCol w="11872914"/>
              </a:tblGrid>
              <a:tr h="4586065">
                <a:tc>
                  <a:txBody>
                    <a:bodyPr/>
                    <a:lstStyle/>
                    <a:p>
                      <a:endParaRPr lang="el-GR" dirty="0"/>
                    </a:p>
                  </a:txBody>
                  <a:tcPr/>
                </a:tc>
              </a:tr>
              <a:tr h="81331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dk1"/>
                          </a:solidFill>
                          <a:effectLst/>
                          <a:latin typeface="+mn-lt"/>
                          <a:ea typeface="+mn-ea"/>
                          <a:cs typeface="+mn-cs"/>
                        </a:rPr>
                        <a:t>Rosenbrock's</a:t>
                      </a:r>
                      <a:r>
                        <a:rPr lang="en-US" sz="1800" b="0" i="0" kern="1200" dirty="0" smtClean="0">
                          <a:solidFill>
                            <a:schemeClr val="dk1"/>
                          </a:solidFill>
                          <a:effectLst/>
                          <a:latin typeface="+mn-lt"/>
                          <a:ea typeface="+mn-ea"/>
                          <a:cs typeface="+mn-cs"/>
                        </a:rPr>
                        <a:t> valley </a:t>
                      </a:r>
                      <a:r>
                        <a:rPr lang="el-GR" dirty="0" smtClean="0"/>
                        <a:t>Τάση προς το </a:t>
                      </a:r>
                      <a:r>
                        <a:rPr lang="en-US" dirty="0" smtClean="0"/>
                        <a:t>global</a:t>
                      </a:r>
                      <a:r>
                        <a:rPr lang="en-US" baseline="0" dirty="0" smtClean="0"/>
                        <a:t> best (c1 = 2.5, c2 = 0.5) </a:t>
                      </a:r>
                      <a:r>
                        <a:rPr lang="en-US" b="1" baseline="0" dirty="0" smtClean="0">
                          <a:solidFill>
                            <a:srgbClr val="FF0000"/>
                          </a:solidFill>
                        </a:rPr>
                        <a:t>Success</a:t>
                      </a:r>
                      <a:endParaRPr lang="el-GR" b="1" dirty="0">
                        <a:solidFill>
                          <a:srgbClr val="FF0000"/>
                        </a:solidFill>
                      </a:endParaRPr>
                    </a:p>
                  </a:txBody>
                  <a:tcPr/>
                </a:tc>
              </a:tr>
            </a:tbl>
          </a:graphicData>
        </a:graphic>
      </p:graphicFrame>
      <p:pic>
        <p:nvPicPr>
          <p:cNvPr id="6" name="Ro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967" y="1294230"/>
            <a:ext cx="11873345" cy="3981155"/>
          </a:xfrm>
          <a:prstGeom prst="rect">
            <a:avLst/>
          </a:prstGeom>
        </p:spPr>
      </p:pic>
    </p:spTree>
    <p:extLst>
      <p:ext uri="{BB962C8B-B14F-4D97-AF65-F5344CB8AC3E}">
        <p14:creationId xmlns:p14="http://schemas.microsoft.com/office/powerpoint/2010/main" val="4015701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(7)</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76706266"/>
              </p:ext>
            </p:extLst>
          </p:nvPr>
        </p:nvGraphicFramePr>
        <p:xfrm>
          <a:off x="152400" y="1458911"/>
          <a:ext cx="11872914" cy="5293581"/>
        </p:xfrm>
        <a:graphic>
          <a:graphicData uri="http://schemas.openxmlformats.org/drawingml/2006/table">
            <a:tbl>
              <a:tblPr firstRow="1" bandRow="1">
                <a:tableStyleId>{5C22544A-7EE6-4342-B048-85BDC9FD1C3A}</a:tableStyleId>
              </a:tblPr>
              <a:tblGrid>
                <a:gridCol w="11872914"/>
              </a:tblGrid>
              <a:tr h="4825633">
                <a:tc>
                  <a:txBody>
                    <a:bodyPr/>
                    <a:lstStyle/>
                    <a:p>
                      <a:endParaRPr lang="el-GR" dirty="0"/>
                    </a:p>
                  </a:txBody>
                  <a:tcPr/>
                </a:tc>
              </a:tr>
              <a:tr h="467948">
                <a:tc>
                  <a:txBody>
                    <a:bodyPr/>
                    <a:lstStyle/>
                    <a:p>
                      <a:r>
                        <a:rPr lang="en-US" sz="1800" b="0" i="0" kern="1200" dirty="0" err="1" smtClean="0">
                          <a:solidFill>
                            <a:schemeClr val="dk1"/>
                          </a:solidFill>
                          <a:effectLst/>
                          <a:latin typeface="+mn-lt"/>
                          <a:ea typeface="+mn-ea"/>
                          <a:cs typeface="+mn-cs"/>
                        </a:rPr>
                        <a:t>Rosenbrock's</a:t>
                      </a:r>
                      <a:r>
                        <a:rPr lang="en-US" sz="1800" b="0" i="0" kern="1200" dirty="0" smtClean="0">
                          <a:solidFill>
                            <a:schemeClr val="dk1"/>
                          </a:solidFill>
                          <a:effectLst/>
                          <a:latin typeface="+mn-lt"/>
                          <a:ea typeface="+mn-ea"/>
                          <a:cs typeface="+mn-cs"/>
                        </a:rPr>
                        <a:t> valley </a:t>
                      </a:r>
                      <a:r>
                        <a:rPr lang="el-GR" dirty="0" smtClean="0"/>
                        <a:t>Τάση προς το </a:t>
                      </a:r>
                      <a:r>
                        <a:rPr lang="en-US" dirty="0" smtClean="0"/>
                        <a:t>personal</a:t>
                      </a:r>
                      <a:r>
                        <a:rPr lang="en-US" baseline="0" dirty="0" smtClean="0"/>
                        <a:t> best (c1 = 0.5, c2 = 2.5) </a:t>
                      </a:r>
                      <a:r>
                        <a:rPr lang="en-US" b="1" baseline="0" dirty="0" smtClean="0">
                          <a:solidFill>
                            <a:srgbClr val="FF0000"/>
                          </a:solidFill>
                        </a:rPr>
                        <a:t>Failure</a:t>
                      </a:r>
                      <a:endParaRPr lang="el-GR" b="1" dirty="0">
                        <a:solidFill>
                          <a:srgbClr val="FF0000"/>
                        </a:solidFill>
                      </a:endParaRPr>
                    </a:p>
                  </a:txBody>
                  <a:tcPr/>
                </a:tc>
              </a:tr>
            </a:tbl>
          </a:graphicData>
        </a:graphic>
      </p:graphicFrame>
      <p:pic>
        <p:nvPicPr>
          <p:cNvPr id="5" name="Ro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970" y="1458910"/>
            <a:ext cx="11873344" cy="4256089"/>
          </a:xfrm>
          <a:prstGeom prst="rect">
            <a:avLst/>
          </a:prstGeom>
        </p:spPr>
      </p:pic>
    </p:spTree>
    <p:extLst>
      <p:ext uri="{BB962C8B-B14F-4D97-AF65-F5344CB8AC3E}">
        <p14:creationId xmlns:p14="http://schemas.microsoft.com/office/powerpoint/2010/main" val="546886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(8)</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3940732820"/>
              </p:ext>
            </p:extLst>
          </p:nvPr>
        </p:nvGraphicFramePr>
        <p:xfrm>
          <a:off x="152400" y="1180485"/>
          <a:ext cx="11872913" cy="5535513"/>
        </p:xfrm>
        <a:graphic>
          <a:graphicData uri="http://schemas.openxmlformats.org/drawingml/2006/table">
            <a:tbl>
              <a:tblPr firstRow="1" bandRow="1">
                <a:tableStyleId>{5C22544A-7EE6-4342-B048-85BDC9FD1C3A}</a:tableStyleId>
              </a:tblPr>
              <a:tblGrid>
                <a:gridCol w="11872913"/>
              </a:tblGrid>
              <a:tr h="4895433">
                <a:tc>
                  <a:txBody>
                    <a:bodyPr/>
                    <a:lstStyle/>
                    <a:p>
                      <a:endParaRPr lang="el-GR" dirty="0"/>
                    </a:p>
                  </a:txBody>
                  <a:tcPr/>
                </a:tc>
              </a:tr>
              <a:tr h="6203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dk1"/>
                          </a:solidFill>
                          <a:effectLst/>
                          <a:latin typeface="+mn-lt"/>
                          <a:ea typeface="+mn-ea"/>
                          <a:cs typeface="+mn-cs"/>
                        </a:rPr>
                        <a:t>Rosenbrock's</a:t>
                      </a:r>
                      <a:r>
                        <a:rPr lang="en-US" sz="1800" b="0" i="0" kern="1200" dirty="0" smtClean="0">
                          <a:solidFill>
                            <a:schemeClr val="dk1"/>
                          </a:solidFill>
                          <a:effectLst/>
                          <a:latin typeface="+mn-lt"/>
                          <a:ea typeface="+mn-ea"/>
                          <a:cs typeface="+mn-cs"/>
                        </a:rPr>
                        <a:t> valley </a:t>
                      </a:r>
                      <a:r>
                        <a:rPr lang="el-GR" dirty="0" smtClean="0"/>
                        <a:t>Ισορροπημένη</a:t>
                      </a:r>
                      <a:r>
                        <a:rPr lang="el-GR" baseline="0" dirty="0" smtClean="0"/>
                        <a:t> τ</a:t>
                      </a:r>
                      <a:r>
                        <a:rPr lang="el-GR" dirty="0" smtClean="0"/>
                        <a:t>άση </a:t>
                      </a:r>
                      <a:r>
                        <a:rPr lang="en-US" baseline="0" dirty="0" smtClean="0"/>
                        <a:t>(c1 = 2.</a:t>
                      </a:r>
                      <a:r>
                        <a:rPr lang="el-GR" baseline="0" dirty="0" smtClean="0"/>
                        <a:t>0</a:t>
                      </a:r>
                      <a:r>
                        <a:rPr lang="en-US" baseline="0" dirty="0" smtClean="0"/>
                        <a:t>5, c2 = </a:t>
                      </a:r>
                      <a:r>
                        <a:rPr lang="el-GR" baseline="0" dirty="0" smtClean="0"/>
                        <a:t>2</a:t>
                      </a:r>
                      <a:r>
                        <a:rPr lang="en-US" baseline="0" dirty="0" smtClean="0"/>
                        <a:t>.</a:t>
                      </a:r>
                      <a:r>
                        <a:rPr lang="el-GR" baseline="0" dirty="0" smtClean="0"/>
                        <a:t>0</a:t>
                      </a:r>
                      <a:r>
                        <a:rPr lang="en-US" baseline="0" dirty="0" smtClean="0"/>
                        <a:t>5) </a:t>
                      </a:r>
                      <a:r>
                        <a:rPr lang="en-US" b="1" baseline="0" dirty="0" smtClean="0">
                          <a:solidFill>
                            <a:srgbClr val="FF0000"/>
                          </a:solidFill>
                        </a:rPr>
                        <a:t>Success</a:t>
                      </a:r>
                      <a:endParaRPr lang="el-GR" b="1" dirty="0" smtClean="0">
                        <a:solidFill>
                          <a:srgbClr val="FF0000"/>
                        </a:solidFill>
                      </a:endParaRPr>
                    </a:p>
                    <a:p>
                      <a:endParaRPr lang="el-GR" dirty="0"/>
                    </a:p>
                  </a:txBody>
                  <a:tcPr/>
                </a:tc>
              </a:tr>
            </a:tbl>
          </a:graphicData>
        </a:graphic>
      </p:graphicFrame>
      <p:pic>
        <p:nvPicPr>
          <p:cNvPr id="5" name="Ro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969" y="1180484"/>
            <a:ext cx="11873344" cy="4165239"/>
          </a:xfrm>
          <a:prstGeom prst="rect">
            <a:avLst/>
          </a:prstGeom>
        </p:spPr>
      </p:pic>
    </p:spTree>
    <p:extLst>
      <p:ext uri="{BB962C8B-B14F-4D97-AF65-F5344CB8AC3E}">
        <p14:creationId xmlns:p14="http://schemas.microsoft.com/office/powerpoint/2010/main" val="636760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a:t>
            </a:r>
            <a:r>
              <a:rPr lang="en-US" dirty="0"/>
              <a:t>9</a:t>
            </a:r>
            <a:r>
              <a:rPr lang="en-US" dirty="0" smtClean="0"/>
              <a:t>)</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729312831"/>
              </p:ext>
            </p:extLst>
          </p:nvPr>
        </p:nvGraphicFramePr>
        <p:xfrm>
          <a:off x="249238" y="1458913"/>
          <a:ext cx="11776075" cy="5233193"/>
        </p:xfrm>
        <a:graphic>
          <a:graphicData uri="http://schemas.openxmlformats.org/drawingml/2006/table">
            <a:tbl>
              <a:tblPr firstRow="1" bandRow="1">
                <a:tableStyleId>{5C22544A-7EE6-4342-B048-85BDC9FD1C3A}</a:tableStyleId>
              </a:tblPr>
              <a:tblGrid>
                <a:gridCol w="11776075"/>
              </a:tblGrid>
              <a:tr h="4593113">
                <a:tc>
                  <a:txBody>
                    <a:bodyPr/>
                    <a:lstStyle/>
                    <a:p>
                      <a:endParaRPr lang="el-GR" dirty="0"/>
                    </a:p>
                  </a:txBody>
                  <a:tcPr/>
                </a:tc>
              </a:tr>
              <a:tr h="6160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dk1"/>
                          </a:solidFill>
                          <a:effectLst/>
                          <a:latin typeface="+mn-lt"/>
                          <a:ea typeface="+mn-ea"/>
                          <a:cs typeface="+mn-cs"/>
                        </a:rPr>
                        <a:t>Rastrigin's</a:t>
                      </a:r>
                      <a:r>
                        <a:rPr lang="en-US" sz="1800" b="0" i="0" kern="1200" dirty="0" smtClean="0">
                          <a:solidFill>
                            <a:schemeClr val="dk1"/>
                          </a:solidFill>
                          <a:effectLst/>
                          <a:latin typeface="+mn-lt"/>
                          <a:ea typeface="+mn-ea"/>
                          <a:cs typeface="+mn-cs"/>
                        </a:rPr>
                        <a:t> function</a:t>
                      </a:r>
                      <a:r>
                        <a:rPr lang="el-GR" sz="1800" b="0" i="0" kern="1200" dirty="0" smtClean="0">
                          <a:solidFill>
                            <a:schemeClr val="dk1"/>
                          </a:solidFill>
                          <a:effectLst/>
                          <a:latin typeface="+mn-lt"/>
                          <a:ea typeface="+mn-ea"/>
                          <a:cs typeface="+mn-cs"/>
                        </a:rPr>
                        <a:t> </a:t>
                      </a:r>
                      <a:r>
                        <a:rPr lang="el-GR" dirty="0" smtClean="0"/>
                        <a:t>Τάση προς το </a:t>
                      </a:r>
                      <a:r>
                        <a:rPr lang="en-US" dirty="0" smtClean="0"/>
                        <a:t>global</a:t>
                      </a:r>
                      <a:r>
                        <a:rPr lang="en-US" baseline="0" dirty="0" smtClean="0"/>
                        <a:t> best (c1 = 2.5, c2 = 0.5) </a:t>
                      </a:r>
                      <a:r>
                        <a:rPr lang="en-US" b="1" baseline="0" dirty="0" smtClean="0">
                          <a:solidFill>
                            <a:srgbClr val="FF0000"/>
                          </a:solidFill>
                        </a:rPr>
                        <a:t>Success</a:t>
                      </a:r>
                      <a:endParaRPr lang="el-GR" b="1" dirty="0" smtClean="0">
                        <a:solidFill>
                          <a:srgbClr val="FF0000"/>
                        </a:solidFill>
                      </a:endParaRPr>
                    </a:p>
                    <a:p>
                      <a:endParaRPr lang="el-GR" dirty="0"/>
                    </a:p>
                  </a:txBody>
                  <a:tcPr/>
                </a:tc>
              </a:tr>
            </a:tbl>
          </a:graphicData>
        </a:graphic>
      </p:graphicFrame>
      <p:pic>
        <p:nvPicPr>
          <p:cNvPr id="5" name="Ra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8807" y="1458912"/>
            <a:ext cx="11776506" cy="3985285"/>
          </a:xfrm>
          <a:prstGeom prst="rect">
            <a:avLst/>
          </a:prstGeom>
        </p:spPr>
      </p:pic>
    </p:spTree>
    <p:extLst>
      <p:ext uri="{BB962C8B-B14F-4D97-AF65-F5344CB8AC3E}">
        <p14:creationId xmlns:p14="http://schemas.microsoft.com/office/powerpoint/2010/main" val="207615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590393" y="104633"/>
            <a:ext cx="8596668" cy="741528"/>
          </a:xfrm>
        </p:spPr>
        <p:txBody>
          <a:bodyPr/>
          <a:lstStyle/>
          <a:p>
            <a:r>
              <a:rPr lang="el-GR" dirty="0" smtClean="0"/>
              <a:t>Τρίτη Διάλεξη </a:t>
            </a:r>
            <a:r>
              <a:rPr lang="el-GR" dirty="0"/>
              <a:t>– Περιεχόμενα </a:t>
            </a:r>
            <a:r>
              <a:rPr lang="el-GR" dirty="0" smtClean="0"/>
              <a:t>(1)</a:t>
            </a:r>
            <a:endParaRPr lang="el-GR" dirty="0"/>
          </a:p>
        </p:txBody>
      </p:sp>
      <p:sp>
        <p:nvSpPr>
          <p:cNvPr id="3" name="Θέση περιεχομένου 2"/>
          <p:cNvSpPr>
            <a:spLocks noGrp="1"/>
          </p:cNvSpPr>
          <p:nvPr>
            <p:ph idx="1"/>
          </p:nvPr>
        </p:nvSpPr>
        <p:spPr>
          <a:xfrm>
            <a:off x="677334" y="846161"/>
            <a:ext cx="10636660" cy="5622878"/>
          </a:xfrm>
        </p:spPr>
        <p:txBody>
          <a:bodyPr>
            <a:normAutofit/>
          </a:bodyPr>
          <a:lstStyle/>
          <a:p>
            <a:pPr marL="514350" indent="-514350" algn="just">
              <a:buFont typeface="+mj-lt"/>
              <a:buAutoNum type="arabicPeriod"/>
            </a:pPr>
            <a:r>
              <a:rPr lang="el-GR" sz="2800" dirty="0" smtClean="0"/>
              <a:t>Κοινωνικότητα – μια εγγενής ιδιότητα των ανθρώπων.</a:t>
            </a:r>
          </a:p>
          <a:p>
            <a:pPr marL="514350" indent="-514350" algn="just">
              <a:buFont typeface="+mj-lt"/>
              <a:buAutoNum type="arabicPeriod"/>
            </a:pPr>
            <a:r>
              <a:rPr lang="el-GR" sz="2800" dirty="0"/>
              <a:t>Κοινωνικότητα</a:t>
            </a:r>
            <a:r>
              <a:rPr lang="en-US" sz="2800" dirty="0"/>
              <a:t> </a:t>
            </a:r>
            <a:r>
              <a:rPr lang="el-GR" sz="2800" dirty="0"/>
              <a:t>και </a:t>
            </a:r>
            <a:r>
              <a:rPr lang="el-GR" sz="2800" dirty="0" smtClean="0"/>
              <a:t>ΗΥ.</a:t>
            </a:r>
          </a:p>
          <a:p>
            <a:pPr marL="514350" indent="-514350" algn="just">
              <a:buFont typeface="+mj-lt"/>
              <a:buAutoNum type="arabicPeriod"/>
            </a:pPr>
            <a:r>
              <a:rPr lang="el-GR" sz="2800" dirty="0"/>
              <a:t>Κοινωνικότητα και Τεχνητή </a:t>
            </a:r>
            <a:r>
              <a:rPr lang="el-GR" sz="2800" dirty="0" smtClean="0"/>
              <a:t>Νοημοσύνη. </a:t>
            </a:r>
          </a:p>
          <a:p>
            <a:pPr marL="514350" indent="-514350" algn="just">
              <a:buFont typeface="+mj-lt"/>
              <a:buAutoNum type="arabicPeriod"/>
            </a:pPr>
            <a:r>
              <a:rPr lang="el-GR" sz="2800" dirty="0"/>
              <a:t>Αντιμετώπιση προβλήματος </a:t>
            </a:r>
            <a:r>
              <a:rPr lang="en-US" sz="2800" dirty="0"/>
              <a:t>: </a:t>
            </a:r>
            <a:r>
              <a:rPr lang="el-GR" sz="2800" dirty="0"/>
              <a:t>δύο απαραίτητες </a:t>
            </a:r>
            <a:r>
              <a:rPr lang="el-GR" sz="2800" dirty="0" smtClean="0"/>
              <a:t>συνιστώσες. </a:t>
            </a:r>
          </a:p>
          <a:p>
            <a:pPr marL="514350" indent="-514350" algn="just">
              <a:buFont typeface="+mj-lt"/>
              <a:buAutoNum type="arabicPeriod"/>
            </a:pPr>
            <a:r>
              <a:rPr lang="el-GR" sz="2800" dirty="0"/>
              <a:t>Η σύλληψη του </a:t>
            </a:r>
            <a:r>
              <a:rPr lang="en-US" sz="2800" dirty="0" smtClean="0"/>
              <a:t>PSO</a:t>
            </a:r>
            <a:r>
              <a:rPr lang="el-GR" sz="2800" dirty="0" smtClean="0"/>
              <a:t>.</a:t>
            </a:r>
          </a:p>
          <a:p>
            <a:pPr marL="514350" indent="-514350" algn="just">
              <a:buFont typeface="+mj-lt"/>
              <a:buAutoNum type="arabicPeriod"/>
            </a:pPr>
            <a:r>
              <a:rPr lang="el-GR" sz="2800" dirty="0" smtClean="0"/>
              <a:t>Αναλογία εννοιών του </a:t>
            </a:r>
            <a:r>
              <a:rPr lang="en-US" sz="2800" dirty="0" smtClean="0"/>
              <a:t>PSO </a:t>
            </a:r>
            <a:r>
              <a:rPr lang="el-GR" sz="2800" dirty="0" smtClean="0"/>
              <a:t>και ορολογία.</a:t>
            </a:r>
            <a:endParaRPr lang="en-US" sz="2800" dirty="0" smtClean="0"/>
          </a:p>
          <a:p>
            <a:pPr marL="514350" indent="-514350" algn="just">
              <a:buFont typeface="+mj-lt"/>
              <a:buAutoNum type="arabicPeriod"/>
            </a:pPr>
            <a:r>
              <a:rPr lang="el-GR" sz="2800" dirty="0"/>
              <a:t>Η κίνηση των </a:t>
            </a:r>
            <a:r>
              <a:rPr lang="en-US" sz="2800" dirty="0" smtClean="0"/>
              <a:t>particles</a:t>
            </a:r>
            <a:r>
              <a:rPr lang="el-GR" sz="2800" dirty="0" smtClean="0"/>
              <a:t>.</a:t>
            </a:r>
            <a:endParaRPr lang="en-US" sz="2800" dirty="0" smtClean="0"/>
          </a:p>
          <a:p>
            <a:pPr marL="514350" indent="-514350" algn="just">
              <a:buFont typeface="+mj-lt"/>
              <a:buAutoNum type="arabicPeriod"/>
            </a:pPr>
            <a:r>
              <a:rPr lang="el-GR" sz="2800" dirty="0"/>
              <a:t>Οι δύο χαρακτηριστικές ισότητες του </a:t>
            </a:r>
            <a:r>
              <a:rPr lang="en-US" sz="2800" dirty="0" smtClean="0"/>
              <a:t>PSO</a:t>
            </a:r>
            <a:r>
              <a:rPr lang="el-GR" sz="2800" dirty="0" smtClean="0"/>
              <a:t>.</a:t>
            </a:r>
          </a:p>
          <a:p>
            <a:pPr marL="514350" indent="-514350" algn="just">
              <a:buFont typeface="+mj-lt"/>
              <a:buAutoNum type="arabicPeriod"/>
            </a:pPr>
            <a:r>
              <a:rPr lang="el-GR" sz="2800" dirty="0"/>
              <a:t>Ο ψευδό</a:t>
            </a:r>
            <a:r>
              <a:rPr lang="en-US" sz="2800" dirty="0"/>
              <a:t>-</a:t>
            </a:r>
            <a:r>
              <a:rPr lang="el-GR" sz="2800" dirty="0"/>
              <a:t>κώδικας του </a:t>
            </a:r>
            <a:r>
              <a:rPr lang="en-US" sz="2800" dirty="0" smtClean="0"/>
              <a:t>PSO</a:t>
            </a:r>
            <a:r>
              <a:rPr lang="el-GR" sz="2800" dirty="0" smtClean="0"/>
              <a:t>.</a:t>
            </a:r>
          </a:p>
          <a:p>
            <a:pPr marL="514350" indent="-514350" algn="just">
              <a:buFont typeface="+mj-lt"/>
              <a:buAutoNum type="arabicPeriod"/>
            </a:pPr>
            <a:r>
              <a:rPr lang="en-US" sz="2800" dirty="0"/>
              <a:t>Demo </a:t>
            </a:r>
            <a:r>
              <a:rPr lang="el-GR" sz="2800" dirty="0"/>
              <a:t>του </a:t>
            </a:r>
            <a:r>
              <a:rPr lang="en-US" sz="2800" dirty="0"/>
              <a:t>PSO</a:t>
            </a:r>
            <a:r>
              <a:rPr lang="el-GR" sz="2800" dirty="0"/>
              <a:t> από τον </a:t>
            </a:r>
            <a:r>
              <a:rPr lang="en-US" sz="2800" dirty="0"/>
              <a:t>Maurice </a:t>
            </a:r>
            <a:r>
              <a:rPr lang="en-US" sz="2800" dirty="0" smtClean="0"/>
              <a:t>Clerk</a:t>
            </a:r>
            <a:r>
              <a:rPr lang="el-GR" sz="2800" dirty="0" smtClean="0"/>
              <a:t>.</a:t>
            </a:r>
          </a:p>
          <a:p>
            <a:endParaRPr lang="el-GR" sz="3200" dirty="0" smtClean="0"/>
          </a:p>
          <a:p>
            <a:endParaRPr lang="el-GR" sz="3200" dirty="0" smtClean="0"/>
          </a:p>
          <a:p>
            <a:endParaRPr lang="el-GR" sz="3200" dirty="0" smtClean="0"/>
          </a:p>
          <a:p>
            <a:endParaRPr lang="el-GR" sz="3200" dirty="0" smtClean="0"/>
          </a:p>
          <a:p>
            <a:endParaRPr lang="el-GR" sz="3200" dirty="0" smtClean="0"/>
          </a:p>
          <a:p>
            <a:endParaRPr lang="el-GR" sz="3200" dirty="0" smtClean="0"/>
          </a:p>
          <a:p>
            <a:endParaRPr lang="el-GR" sz="3200" dirty="0" smtClean="0"/>
          </a:p>
          <a:p>
            <a:endParaRPr lang="el-GR" sz="3200" dirty="0"/>
          </a:p>
        </p:txBody>
      </p:sp>
    </p:spTree>
    <p:extLst>
      <p:ext uri="{BB962C8B-B14F-4D97-AF65-F5344CB8AC3E}">
        <p14:creationId xmlns:p14="http://schemas.microsoft.com/office/powerpoint/2010/main" val="19032849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a:t>
            </a:r>
            <a:r>
              <a:rPr lang="en-US" dirty="0" smtClean="0"/>
              <a:t>10)</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2900047478"/>
              </p:ext>
            </p:extLst>
          </p:nvPr>
        </p:nvGraphicFramePr>
        <p:xfrm>
          <a:off x="152399" y="1458913"/>
          <a:ext cx="11872914" cy="5312727"/>
        </p:xfrm>
        <a:graphic>
          <a:graphicData uri="http://schemas.openxmlformats.org/drawingml/2006/table">
            <a:tbl>
              <a:tblPr firstRow="1" bandRow="1">
                <a:tableStyleId>{5C22544A-7EE6-4342-B048-85BDC9FD1C3A}</a:tableStyleId>
              </a:tblPr>
              <a:tblGrid>
                <a:gridCol w="11872914"/>
              </a:tblGrid>
              <a:tr h="4941887">
                <a:tc>
                  <a:txBody>
                    <a:bodyPr/>
                    <a:lstStyle/>
                    <a:p>
                      <a:endParaRPr lang="el-GR" dirty="0"/>
                    </a:p>
                  </a:txBody>
                  <a:tcPr/>
                </a:tc>
              </a:tr>
              <a:tr h="370840">
                <a:tc>
                  <a:txBody>
                    <a:bodyPr/>
                    <a:lstStyle/>
                    <a:p>
                      <a:r>
                        <a:rPr lang="en-US" sz="1800" b="0" i="0" kern="1200" dirty="0" err="1" smtClean="0">
                          <a:solidFill>
                            <a:schemeClr val="dk1"/>
                          </a:solidFill>
                          <a:effectLst/>
                          <a:latin typeface="+mn-lt"/>
                          <a:ea typeface="+mn-ea"/>
                          <a:cs typeface="+mn-cs"/>
                        </a:rPr>
                        <a:t>Rastrigin's</a:t>
                      </a:r>
                      <a:r>
                        <a:rPr lang="en-US" sz="1800" b="0" i="0" kern="1200" dirty="0" smtClean="0">
                          <a:solidFill>
                            <a:schemeClr val="dk1"/>
                          </a:solidFill>
                          <a:effectLst/>
                          <a:latin typeface="+mn-lt"/>
                          <a:ea typeface="+mn-ea"/>
                          <a:cs typeface="+mn-cs"/>
                        </a:rPr>
                        <a:t> function</a:t>
                      </a:r>
                      <a:r>
                        <a:rPr lang="el-GR" sz="1800" b="0" i="0" kern="1200" dirty="0" smtClean="0">
                          <a:solidFill>
                            <a:schemeClr val="dk1"/>
                          </a:solidFill>
                          <a:effectLst/>
                          <a:latin typeface="+mn-lt"/>
                          <a:ea typeface="+mn-ea"/>
                          <a:cs typeface="+mn-cs"/>
                        </a:rPr>
                        <a:t> </a:t>
                      </a:r>
                      <a:r>
                        <a:rPr lang="el-GR" dirty="0" smtClean="0"/>
                        <a:t>Τάση προς το </a:t>
                      </a:r>
                      <a:r>
                        <a:rPr lang="en-US" dirty="0" smtClean="0"/>
                        <a:t>personal</a:t>
                      </a:r>
                      <a:r>
                        <a:rPr lang="en-US" baseline="0" dirty="0" smtClean="0"/>
                        <a:t> best (c1 = 0.5, c2 = 2.5) </a:t>
                      </a:r>
                      <a:r>
                        <a:rPr lang="en-US" b="1" baseline="0" dirty="0" smtClean="0">
                          <a:solidFill>
                            <a:srgbClr val="FF0000"/>
                          </a:solidFill>
                        </a:rPr>
                        <a:t>Failure</a:t>
                      </a:r>
                      <a:endParaRPr lang="el-GR" b="1" dirty="0">
                        <a:solidFill>
                          <a:srgbClr val="FF0000"/>
                        </a:solidFill>
                      </a:endParaRPr>
                    </a:p>
                  </a:txBody>
                  <a:tcPr/>
                </a:tc>
              </a:tr>
            </a:tbl>
          </a:graphicData>
        </a:graphic>
      </p:graphicFrame>
      <p:pic>
        <p:nvPicPr>
          <p:cNvPr id="5" name="Ra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967" y="1458912"/>
            <a:ext cx="11873345" cy="4256087"/>
          </a:xfrm>
          <a:prstGeom prst="rect">
            <a:avLst/>
          </a:prstGeom>
        </p:spPr>
      </p:pic>
    </p:spTree>
    <p:extLst>
      <p:ext uri="{BB962C8B-B14F-4D97-AF65-F5344CB8AC3E}">
        <p14:creationId xmlns:p14="http://schemas.microsoft.com/office/powerpoint/2010/main" val="41972198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399" y="138546"/>
            <a:ext cx="11873345" cy="1320800"/>
          </a:xfrm>
        </p:spPr>
        <p:txBody>
          <a:bodyPr/>
          <a:lstStyle/>
          <a:p>
            <a:r>
              <a:rPr lang="el-GR" dirty="0"/>
              <a:t>Βελτιστοποίηση τριών γνωστών συναρτήσεων</a:t>
            </a:r>
            <a:r>
              <a:rPr lang="en-US" dirty="0"/>
              <a:t> </a:t>
            </a:r>
            <a:r>
              <a:rPr lang="en-US" dirty="0" smtClean="0"/>
              <a:t>(</a:t>
            </a:r>
            <a:r>
              <a:rPr lang="en-US" dirty="0" smtClean="0"/>
              <a:t>11)</a:t>
            </a:r>
            <a:r>
              <a:rPr lang="en-US" dirty="0"/>
              <a:t/>
            </a:r>
            <a:br>
              <a:rPr lang="en-US" dirty="0"/>
            </a:br>
            <a:r>
              <a:rPr lang="el-GR" dirty="0"/>
              <a:t> από τον </a:t>
            </a:r>
            <a:r>
              <a:rPr lang="en-US" dirty="0"/>
              <a:t>Brian </a:t>
            </a:r>
            <a:r>
              <a:rPr lang="en-US" dirty="0" err="1"/>
              <a:t>Shourd</a:t>
            </a:r>
            <a:r>
              <a:rPr lang="en-US" dirty="0"/>
              <a:t> (</a:t>
            </a:r>
            <a:r>
              <a:rPr lang="en-US" dirty="0">
                <a:solidFill>
                  <a:schemeClr val="tx1"/>
                </a:solidFill>
              </a:rPr>
              <a:t>http://brianshourd.com/pso/</a:t>
            </a:r>
            <a:r>
              <a:rPr lang="en-US" dirty="0"/>
              <a:t>)</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2131075130"/>
              </p:ext>
            </p:extLst>
          </p:nvPr>
        </p:nvGraphicFramePr>
        <p:xfrm>
          <a:off x="152400" y="1458913"/>
          <a:ext cx="11872913" cy="5368145"/>
        </p:xfrm>
        <a:graphic>
          <a:graphicData uri="http://schemas.openxmlformats.org/drawingml/2006/table">
            <a:tbl>
              <a:tblPr firstRow="1" bandRow="1">
                <a:tableStyleId>{5C22544A-7EE6-4342-B048-85BDC9FD1C3A}</a:tableStyleId>
              </a:tblPr>
              <a:tblGrid>
                <a:gridCol w="11872913"/>
              </a:tblGrid>
              <a:tr h="4997305">
                <a:tc>
                  <a:txBody>
                    <a:bodyPr/>
                    <a:lstStyle/>
                    <a:p>
                      <a:endParaRPr lang="el-GR" dirty="0"/>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kern="1200" dirty="0" err="1" smtClean="0">
                          <a:solidFill>
                            <a:schemeClr val="dk1"/>
                          </a:solidFill>
                          <a:effectLst/>
                          <a:latin typeface="+mn-lt"/>
                          <a:ea typeface="+mn-ea"/>
                          <a:cs typeface="+mn-cs"/>
                        </a:rPr>
                        <a:t>Rastrigin's</a:t>
                      </a:r>
                      <a:r>
                        <a:rPr lang="en-US" sz="1800" b="0" i="0" kern="1200" dirty="0" smtClean="0">
                          <a:solidFill>
                            <a:schemeClr val="dk1"/>
                          </a:solidFill>
                          <a:effectLst/>
                          <a:latin typeface="+mn-lt"/>
                          <a:ea typeface="+mn-ea"/>
                          <a:cs typeface="+mn-cs"/>
                        </a:rPr>
                        <a:t> function</a:t>
                      </a:r>
                      <a:r>
                        <a:rPr lang="el-GR" sz="1800" b="0" i="0" kern="1200" dirty="0" smtClean="0">
                          <a:solidFill>
                            <a:schemeClr val="dk1"/>
                          </a:solidFill>
                          <a:effectLst/>
                          <a:latin typeface="+mn-lt"/>
                          <a:ea typeface="+mn-ea"/>
                          <a:cs typeface="+mn-cs"/>
                        </a:rPr>
                        <a:t> </a:t>
                      </a:r>
                      <a:r>
                        <a:rPr lang="el-GR" dirty="0" smtClean="0"/>
                        <a:t>Ισορροπημένη</a:t>
                      </a:r>
                      <a:r>
                        <a:rPr lang="el-GR" baseline="0" dirty="0" smtClean="0"/>
                        <a:t> τ</a:t>
                      </a:r>
                      <a:r>
                        <a:rPr lang="el-GR" dirty="0" smtClean="0"/>
                        <a:t>άση </a:t>
                      </a:r>
                      <a:r>
                        <a:rPr lang="en-US" baseline="0" dirty="0" smtClean="0"/>
                        <a:t>(c1 = 2.</a:t>
                      </a:r>
                      <a:r>
                        <a:rPr lang="el-GR" baseline="0" dirty="0" smtClean="0"/>
                        <a:t>0</a:t>
                      </a:r>
                      <a:r>
                        <a:rPr lang="en-US" baseline="0" dirty="0" smtClean="0"/>
                        <a:t>5, c2 = </a:t>
                      </a:r>
                      <a:r>
                        <a:rPr lang="el-GR" baseline="0" dirty="0" smtClean="0"/>
                        <a:t>2</a:t>
                      </a:r>
                      <a:r>
                        <a:rPr lang="en-US" baseline="0" dirty="0" smtClean="0"/>
                        <a:t>.</a:t>
                      </a:r>
                      <a:r>
                        <a:rPr lang="el-GR" baseline="0" dirty="0" smtClean="0"/>
                        <a:t>0</a:t>
                      </a:r>
                      <a:r>
                        <a:rPr lang="en-US" baseline="0" dirty="0" smtClean="0"/>
                        <a:t>5) </a:t>
                      </a:r>
                      <a:r>
                        <a:rPr lang="en-US" b="1" baseline="0" dirty="0" smtClean="0">
                          <a:solidFill>
                            <a:srgbClr val="FF0000"/>
                          </a:solidFill>
                        </a:rPr>
                        <a:t>Success</a:t>
                      </a:r>
                      <a:endParaRPr lang="el-GR" b="1" dirty="0" smtClean="0">
                        <a:solidFill>
                          <a:srgbClr val="FF0000"/>
                        </a:solidFill>
                      </a:endParaRPr>
                    </a:p>
                  </a:txBody>
                  <a:tcPr/>
                </a:tc>
              </a:tr>
            </a:tbl>
          </a:graphicData>
        </a:graphic>
      </p:graphicFrame>
      <p:pic>
        <p:nvPicPr>
          <p:cNvPr id="5" name="Ra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969" y="1458912"/>
            <a:ext cx="11873344" cy="4256087"/>
          </a:xfrm>
          <a:prstGeom prst="rect">
            <a:avLst/>
          </a:prstGeom>
        </p:spPr>
      </p:pic>
    </p:spTree>
    <p:extLst>
      <p:ext uri="{BB962C8B-B14F-4D97-AF65-F5344CB8AC3E}">
        <p14:creationId xmlns:p14="http://schemas.microsoft.com/office/powerpoint/2010/main" val="627364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263236" y="166256"/>
            <a:ext cx="11831782" cy="678872"/>
          </a:xfrm>
        </p:spPr>
        <p:txBody>
          <a:bodyPr>
            <a:normAutofit/>
          </a:bodyPr>
          <a:lstStyle/>
          <a:p>
            <a:r>
              <a:rPr lang="el-GR" dirty="0" smtClean="0"/>
              <a:t>Δημοσιεύσεις </a:t>
            </a:r>
            <a:r>
              <a:rPr lang="en-US" dirty="0" smtClean="0"/>
              <a:t>PSO </a:t>
            </a:r>
            <a:r>
              <a:rPr lang="el-GR" dirty="0" smtClean="0"/>
              <a:t>ανά έτος</a:t>
            </a:r>
            <a:endParaRPr lang="el-GR" dirty="0"/>
          </a:p>
        </p:txBody>
      </p:sp>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2998939428"/>
              </p:ext>
            </p:extLst>
          </p:nvPr>
        </p:nvGraphicFramePr>
        <p:xfrm>
          <a:off x="1565565" y="1274763"/>
          <a:ext cx="7980218" cy="5430837"/>
        </p:xfrm>
        <a:graphic>
          <a:graphicData uri="http://schemas.openxmlformats.org/drawingml/2006/table">
            <a:tbl>
              <a:tblPr firstRow="1" bandRow="1">
                <a:tableStyleId>{5C22544A-7EE6-4342-B048-85BDC9FD1C3A}</a:tableStyleId>
              </a:tblPr>
              <a:tblGrid>
                <a:gridCol w="7980218"/>
              </a:tblGrid>
              <a:tr h="4751964">
                <a:tc>
                  <a:txBody>
                    <a:bodyPr/>
                    <a:lstStyle/>
                    <a:p>
                      <a:endParaRPr lang="el-GR" dirty="0"/>
                    </a:p>
                  </a:txBody>
                  <a:tcPr/>
                </a:tc>
              </a:tr>
              <a:tr h="678873">
                <a:tc>
                  <a:txBody>
                    <a:bodyPr/>
                    <a:lstStyle/>
                    <a:p>
                      <a:r>
                        <a:rPr lang="en-GB" altLang="el-GR" sz="1800" dirty="0" err="1" smtClean="0">
                          <a:solidFill>
                            <a:schemeClr val="tx1"/>
                          </a:solidFill>
                        </a:rPr>
                        <a:t>Poli</a:t>
                      </a:r>
                      <a:r>
                        <a:rPr lang="en-GB" altLang="el-GR" sz="1800" dirty="0" smtClean="0">
                          <a:solidFill>
                            <a:schemeClr val="tx1"/>
                          </a:solidFill>
                        </a:rPr>
                        <a:t>, R. (2008). </a:t>
                      </a:r>
                      <a:r>
                        <a:rPr lang="en-GB" altLang="el-GR" sz="1800" dirty="0" smtClean="0">
                          <a:solidFill>
                            <a:schemeClr val="tx1"/>
                          </a:solidFill>
                          <a:hlinkClick r:id="rId2"/>
                        </a:rPr>
                        <a:t>"Analysis of the publications on the applications of particle swarm optimisation"</a:t>
                      </a:r>
                      <a:r>
                        <a:rPr lang="en-GB" altLang="el-GR" sz="1800" dirty="0" smtClean="0">
                          <a:solidFill>
                            <a:schemeClr val="tx1"/>
                          </a:solidFill>
                        </a:rPr>
                        <a:t>. </a:t>
                      </a:r>
                      <a:r>
                        <a:rPr lang="en-GB" altLang="el-GR" sz="1800" i="1" dirty="0" smtClean="0">
                          <a:solidFill>
                            <a:schemeClr val="tx1"/>
                          </a:solidFill>
                        </a:rPr>
                        <a:t>Journal of Artificial Evolution and Applications</a:t>
                      </a:r>
                      <a:r>
                        <a:rPr lang="en-GB" altLang="el-GR" sz="1800" dirty="0" smtClean="0">
                          <a:solidFill>
                            <a:schemeClr val="tx1"/>
                          </a:solidFill>
                        </a:rPr>
                        <a:t> </a:t>
                      </a:r>
                      <a:r>
                        <a:rPr lang="en-GB" altLang="el-GR" sz="1800" b="1" dirty="0" smtClean="0">
                          <a:solidFill>
                            <a:schemeClr val="tx1"/>
                          </a:solidFill>
                        </a:rPr>
                        <a:t>2008</a:t>
                      </a:r>
                      <a:r>
                        <a:rPr lang="en-GB" altLang="el-GR" sz="1800" dirty="0" smtClean="0">
                          <a:solidFill>
                            <a:schemeClr val="tx1"/>
                          </a:solidFill>
                        </a:rPr>
                        <a:t> </a:t>
                      </a:r>
                      <a:endParaRPr lang="el-GR" dirty="0">
                        <a:solidFill>
                          <a:schemeClr val="tx1"/>
                        </a:solidFill>
                      </a:endParaRPr>
                    </a:p>
                  </a:txBody>
                  <a:tcPr>
                    <a:noFill/>
                  </a:tcPr>
                </a:tc>
              </a:tr>
            </a:tbl>
          </a:graphicData>
        </a:graphic>
      </p:graphicFrame>
      <p:pic>
        <p:nvPicPr>
          <p:cNvPr id="5" name="Εικόνα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5565" y="1274617"/>
            <a:ext cx="7980217" cy="4793673"/>
          </a:xfrm>
          <a:prstGeom prst="rect">
            <a:avLst/>
          </a:prstGeom>
        </p:spPr>
      </p:pic>
    </p:spTree>
    <p:extLst>
      <p:ext uri="{BB962C8B-B14F-4D97-AF65-F5344CB8AC3E}">
        <p14:creationId xmlns:p14="http://schemas.microsoft.com/office/powerpoint/2010/main" val="1494457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6609" y="0"/>
            <a:ext cx="11760591" cy="815926"/>
          </a:xfrm>
        </p:spPr>
        <p:txBody>
          <a:bodyPr>
            <a:normAutofit fontScale="90000"/>
          </a:bodyPr>
          <a:lstStyle/>
          <a:p>
            <a:r>
              <a:rPr lang="en-US" dirty="0"/>
              <a:t>PSO </a:t>
            </a:r>
            <a:r>
              <a:rPr lang="el-GR" dirty="0"/>
              <a:t>για διακριτό χώρο έρευνας.</a:t>
            </a:r>
            <a:br>
              <a:rPr lang="el-GR" dirty="0"/>
            </a:br>
            <a:endParaRPr lang="el-GR" dirty="0"/>
          </a:p>
        </p:txBody>
      </p:sp>
      <p:sp>
        <p:nvSpPr>
          <p:cNvPr id="3" name="Θέση περιεχομένου 2"/>
          <p:cNvSpPr>
            <a:spLocks noGrp="1"/>
          </p:cNvSpPr>
          <p:nvPr>
            <p:ph idx="1"/>
          </p:nvPr>
        </p:nvSpPr>
        <p:spPr>
          <a:xfrm>
            <a:off x="225083" y="815927"/>
            <a:ext cx="11662117" cy="5627076"/>
          </a:xfrm>
        </p:spPr>
        <p:txBody>
          <a:bodyPr/>
          <a:lstStyle/>
          <a:p>
            <a:pPr algn="just"/>
            <a:r>
              <a:rPr lang="el-GR" sz="2800" dirty="0" smtClean="0"/>
              <a:t>Υπάρχουν αρκετές παραλλαγές του </a:t>
            </a:r>
            <a:r>
              <a:rPr lang="en-US" sz="2800" dirty="0" smtClean="0"/>
              <a:t>PSO </a:t>
            </a:r>
            <a:r>
              <a:rPr lang="el-GR" sz="2800" dirty="0" smtClean="0"/>
              <a:t>για συνεχή χώρο</a:t>
            </a:r>
            <a:r>
              <a:rPr lang="en-US" sz="2800" dirty="0" smtClean="0"/>
              <a:t>, </a:t>
            </a:r>
            <a:r>
              <a:rPr lang="el-GR" sz="2800" dirty="0" smtClean="0"/>
              <a:t>π.χ. </a:t>
            </a:r>
            <a:r>
              <a:rPr lang="en-US" sz="2800" dirty="0" smtClean="0"/>
              <a:t>:</a:t>
            </a:r>
          </a:p>
          <a:p>
            <a:pPr lvl="1" algn="just">
              <a:buFont typeface="Wingdings" panose="05000000000000000000" pitchFamily="2" charset="2"/>
              <a:buChar char="q"/>
            </a:pPr>
            <a:r>
              <a:rPr lang="en-US" sz="2800" dirty="0"/>
              <a:t>SPSO2011</a:t>
            </a:r>
          </a:p>
          <a:p>
            <a:pPr lvl="1" algn="just">
              <a:buFont typeface="Wingdings" panose="05000000000000000000" pitchFamily="2" charset="2"/>
              <a:buChar char="q"/>
            </a:pPr>
            <a:r>
              <a:rPr lang="en-US" sz="2800" dirty="0"/>
              <a:t>Balanced PSO</a:t>
            </a:r>
          </a:p>
          <a:p>
            <a:pPr lvl="1" algn="just">
              <a:buFont typeface="Wingdings" panose="05000000000000000000" pitchFamily="2" charset="2"/>
              <a:buChar char="q"/>
            </a:pPr>
            <a:r>
              <a:rPr lang="en-US" sz="2800" dirty="0"/>
              <a:t>Tribes </a:t>
            </a:r>
            <a:r>
              <a:rPr lang="en-US" sz="2800" dirty="0" smtClean="0"/>
              <a:t>PSO</a:t>
            </a:r>
            <a:endParaRPr lang="el-GR" sz="2800" dirty="0" smtClean="0"/>
          </a:p>
          <a:p>
            <a:pPr algn="just"/>
            <a:r>
              <a:rPr lang="el-GR" sz="2800" dirty="0" smtClean="0"/>
              <a:t>Οι εκδόσεις του </a:t>
            </a:r>
            <a:r>
              <a:rPr lang="en-US" sz="2800" dirty="0" smtClean="0"/>
              <a:t>PSO </a:t>
            </a:r>
            <a:r>
              <a:rPr lang="el-GR" sz="2800" dirty="0" smtClean="0"/>
              <a:t>για συνεχή χώρο προφανώς δεν εφαρμόζονται σε διακριτό χώρο.</a:t>
            </a:r>
            <a:endParaRPr lang="en-US" sz="2800" dirty="0" smtClean="0"/>
          </a:p>
          <a:p>
            <a:pPr algn="just"/>
            <a:r>
              <a:rPr lang="el-GR" sz="2800" dirty="0"/>
              <a:t>Δ</a:t>
            </a:r>
            <a:r>
              <a:rPr lang="el-GR" sz="2800" dirty="0" smtClean="0"/>
              <a:t>εν υπάρχει καθιερωμένη έκδοση του </a:t>
            </a:r>
            <a:r>
              <a:rPr lang="en-US" sz="2800" dirty="0" smtClean="0"/>
              <a:t>PSO </a:t>
            </a:r>
            <a:r>
              <a:rPr lang="el-GR" sz="2800" dirty="0" smtClean="0"/>
              <a:t>για διακριτό χώρο. Σε κάθε πρόβλημα διακριτού χώρου είναι δυνατόν να εφαρμόζεται διαφορετική εκδοχή του </a:t>
            </a:r>
            <a:r>
              <a:rPr lang="en-US" sz="2800" dirty="0" smtClean="0"/>
              <a:t>PSO (</a:t>
            </a:r>
            <a:r>
              <a:rPr lang="en-US" sz="2800" b="1" dirty="0" smtClean="0">
                <a:solidFill>
                  <a:srgbClr val="FF0000"/>
                </a:solidFill>
              </a:rPr>
              <a:t>problem dependent</a:t>
            </a:r>
            <a:r>
              <a:rPr lang="en-US" sz="2800" dirty="0" smtClean="0"/>
              <a:t>) </a:t>
            </a:r>
            <a:endParaRPr lang="el-GR" sz="2800" dirty="0" smtClean="0"/>
          </a:p>
          <a:p>
            <a:pPr lvl="1" algn="just"/>
            <a:endParaRPr lang="el-GR" dirty="0"/>
          </a:p>
        </p:txBody>
      </p:sp>
    </p:spTree>
    <p:extLst>
      <p:ext uri="{BB962C8B-B14F-4D97-AF65-F5344CB8AC3E}">
        <p14:creationId xmlns:p14="http://schemas.microsoft.com/office/powerpoint/2010/main" val="2289623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77421" y="150126"/>
            <a:ext cx="11764369" cy="832514"/>
          </a:xfrm>
        </p:spPr>
        <p:txBody>
          <a:bodyPr/>
          <a:lstStyle/>
          <a:p>
            <a:pPr algn="ctr"/>
            <a:r>
              <a:rPr lang="el-GR" dirty="0" smtClean="0"/>
              <a:t>Σας ευχαριστώ για την προσοχή σας</a:t>
            </a:r>
            <a:endParaRPr lang="el-GR" dirty="0"/>
          </a:p>
        </p:txBody>
      </p:sp>
      <p:pic>
        <p:nvPicPr>
          <p:cNvPr id="4" name="Θέση περιεχομένου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9367" y="1009936"/>
            <a:ext cx="9498841" cy="5363569"/>
          </a:xfrm>
        </p:spPr>
      </p:pic>
    </p:spTree>
    <p:extLst>
      <p:ext uri="{BB962C8B-B14F-4D97-AF65-F5344CB8AC3E}">
        <p14:creationId xmlns:p14="http://schemas.microsoft.com/office/powerpoint/2010/main" val="2879840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77091" y="166255"/>
            <a:ext cx="11499273" cy="803563"/>
          </a:xfrm>
        </p:spPr>
        <p:txBody>
          <a:bodyPr/>
          <a:lstStyle/>
          <a:p>
            <a:r>
              <a:rPr lang="el-GR" dirty="0"/>
              <a:t>Τρίτη Διάλεξη – </a:t>
            </a:r>
            <a:r>
              <a:rPr lang="el-GR" dirty="0" smtClean="0"/>
              <a:t>Περιεχόμενα</a:t>
            </a:r>
            <a:r>
              <a:rPr lang="en-US" dirty="0" smtClean="0"/>
              <a:t> (2)</a:t>
            </a:r>
            <a:endParaRPr lang="el-GR" dirty="0"/>
          </a:p>
        </p:txBody>
      </p:sp>
      <p:sp>
        <p:nvSpPr>
          <p:cNvPr id="3" name="Θέση περιεχομένου 2"/>
          <p:cNvSpPr>
            <a:spLocks noGrp="1"/>
          </p:cNvSpPr>
          <p:nvPr>
            <p:ph idx="1"/>
          </p:nvPr>
        </p:nvSpPr>
        <p:spPr>
          <a:xfrm>
            <a:off x="277091" y="969819"/>
            <a:ext cx="11499273" cy="5597236"/>
          </a:xfrm>
        </p:spPr>
        <p:txBody>
          <a:bodyPr>
            <a:normAutofit/>
          </a:bodyPr>
          <a:lstStyle/>
          <a:p>
            <a:pPr marL="514350" indent="-514350" algn="just">
              <a:buAutoNum type="arabicPeriod" startAt="11"/>
            </a:pPr>
            <a:r>
              <a:rPr lang="el-GR" sz="2800" dirty="0" smtClean="0"/>
              <a:t>Ρύθμιση παραμέτρων του </a:t>
            </a:r>
            <a:r>
              <a:rPr lang="en-US" sz="2800" dirty="0" smtClean="0"/>
              <a:t>PSO.</a:t>
            </a:r>
            <a:endParaRPr lang="el-GR" sz="2800" dirty="0" smtClean="0"/>
          </a:p>
          <a:p>
            <a:pPr marL="514350" indent="-514350" algn="just">
              <a:buFont typeface="Wingdings 3" charset="2"/>
              <a:buAutoNum type="arabicPeriod" startAt="11"/>
            </a:pPr>
            <a:r>
              <a:rPr lang="el-GR" sz="2800" dirty="0"/>
              <a:t>Βελτιστοποίηση τριών γνωστών συναρτήσεων</a:t>
            </a:r>
            <a:r>
              <a:rPr lang="el-GR" sz="2800" dirty="0" smtClean="0"/>
              <a:t>.</a:t>
            </a:r>
            <a:endParaRPr lang="el-GR" sz="2800" dirty="0"/>
          </a:p>
          <a:p>
            <a:pPr marL="514350" indent="-514350" algn="just">
              <a:buAutoNum type="arabicPeriod" startAt="13"/>
            </a:pPr>
            <a:r>
              <a:rPr lang="el-GR" sz="2800" dirty="0" smtClean="0"/>
              <a:t>Δημοσιεύσεις </a:t>
            </a:r>
            <a:r>
              <a:rPr lang="en-US" sz="2800" dirty="0"/>
              <a:t>PSO </a:t>
            </a:r>
            <a:r>
              <a:rPr lang="el-GR" sz="2800" dirty="0"/>
              <a:t>ανά </a:t>
            </a:r>
            <a:r>
              <a:rPr lang="el-GR" sz="2800" dirty="0" smtClean="0"/>
              <a:t>έτος.</a:t>
            </a:r>
            <a:endParaRPr lang="el-GR" sz="2800" dirty="0"/>
          </a:p>
          <a:p>
            <a:pPr marL="514350" indent="-514350" algn="just">
              <a:buAutoNum type="arabicPeriod" startAt="13"/>
            </a:pPr>
            <a:r>
              <a:rPr lang="en-US" sz="2800" dirty="0" smtClean="0"/>
              <a:t>PSO </a:t>
            </a:r>
            <a:r>
              <a:rPr lang="el-GR" sz="2800" dirty="0"/>
              <a:t>για διακριτό χώρο </a:t>
            </a:r>
            <a:r>
              <a:rPr lang="el-GR" sz="2800" dirty="0" smtClean="0"/>
              <a:t>έρευνας.</a:t>
            </a:r>
            <a:endParaRPr lang="el-GR" sz="2800" dirty="0"/>
          </a:p>
        </p:txBody>
      </p:sp>
    </p:spTree>
    <p:extLst>
      <p:ext uri="{BB962C8B-B14F-4D97-AF65-F5344CB8AC3E}">
        <p14:creationId xmlns:p14="http://schemas.microsoft.com/office/powerpoint/2010/main" val="30640379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52400" y="152400"/>
            <a:ext cx="11942618" cy="706582"/>
          </a:xfrm>
        </p:spPr>
        <p:txBody>
          <a:bodyPr>
            <a:normAutofit fontScale="90000"/>
          </a:bodyPr>
          <a:lstStyle/>
          <a:p>
            <a:r>
              <a:rPr lang="el-GR" dirty="0"/>
              <a:t>Κοινωνικότητα – μια εγγενής ιδιότητα των ανθρώπων </a:t>
            </a:r>
            <a:br>
              <a:rPr lang="el-GR" dirty="0"/>
            </a:br>
            <a:endParaRPr lang="el-GR" dirty="0"/>
          </a:p>
        </p:txBody>
      </p:sp>
      <p:sp>
        <p:nvSpPr>
          <p:cNvPr id="3" name="Θέση περιεχομένου 2"/>
          <p:cNvSpPr>
            <a:spLocks noGrp="1"/>
          </p:cNvSpPr>
          <p:nvPr>
            <p:ph idx="1"/>
          </p:nvPr>
        </p:nvSpPr>
        <p:spPr>
          <a:xfrm>
            <a:off x="152400" y="858982"/>
            <a:ext cx="11942618" cy="5902035"/>
          </a:xfrm>
        </p:spPr>
        <p:txBody>
          <a:bodyPr>
            <a:noAutofit/>
          </a:bodyPr>
          <a:lstStyle/>
          <a:p>
            <a:pPr algn="just"/>
            <a:r>
              <a:rPr lang="el-GR" sz="2800" dirty="0" smtClean="0"/>
              <a:t>Ως κοινωνικότητα ορίζουμε την τάση και την ικανότητα του ανθρώπου να αλληλοεπιδρά με άλλα άτομα με αποτέλεσμα την αλλαγή στην αντιληπτική ικανότητα και στην συμπεριφορά του.</a:t>
            </a:r>
          </a:p>
          <a:p>
            <a:pPr algn="just"/>
            <a:r>
              <a:rPr lang="el-GR" sz="2800" dirty="0" smtClean="0"/>
              <a:t>Η αλληλεπίδραση των ατόμων συνίσταται στην ανταλλαγή κανόνων, υποδείξεων και πεποιθήσεων με αποτέλεσμα την αποτελεσματικότερη επεξεργασία των διάφορων πληροφοριών.</a:t>
            </a:r>
          </a:p>
          <a:p>
            <a:pPr algn="just"/>
            <a:r>
              <a:rPr lang="el-GR" sz="2800" dirty="0" smtClean="0"/>
              <a:t>Το αποτέλεσμα της κοινωνικότητας στο άτομο είναι η αλλαγή στον τρόπο σκέψης του.</a:t>
            </a:r>
          </a:p>
          <a:p>
            <a:pPr algn="just"/>
            <a:r>
              <a:rPr lang="el-GR" sz="2800" dirty="0" smtClean="0"/>
              <a:t>Χάρι στο εγγενές στοιχείο της κοινωνικότητας ο άνθρωπος κατορθώνει να προσαρμόζεται στις διαφοροποιήσεις του περιβάλλοντος, να λύνει προβλήματα και τελικά να επιβιώνει.</a:t>
            </a:r>
          </a:p>
        </p:txBody>
      </p:sp>
    </p:spTree>
    <p:extLst>
      <p:ext uri="{BB962C8B-B14F-4D97-AF65-F5344CB8AC3E}">
        <p14:creationId xmlns:p14="http://schemas.microsoft.com/office/powerpoint/2010/main" val="3511788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6255" y="152400"/>
            <a:ext cx="11845636" cy="748145"/>
          </a:xfrm>
        </p:spPr>
        <p:txBody>
          <a:bodyPr/>
          <a:lstStyle/>
          <a:p>
            <a:r>
              <a:rPr lang="el-GR" dirty="0" smtClean="0"/>
              <a:t>Κοινωνικότητα</a:t>
            </a:r>
            <a:r>
              <a:rPr lang="en-US" dirty="0" smtClean="0"/>
              <a:t> </a:t>
            </a:r>
            <a:r>
              <a:rPr lang="el-GR" dirty="0" smtClean="0"/>
              <a:t>και ΗΥ</a:t>
            </a:r>
            <a:endParaRPr lang="el-GR" dirty="0"/>
          </a:p>
        </p:txBody>
      </p:sp>
      <p:sp>
        <p:nvSpPr>
          <p:cNvPr id="3" name="Θέση περιεχομένου 2"/>
          <p:cNvSpPr>
            <a:spLocks noGrp="1"/>
          </p:cNvSpPr>
          <p:nvPr>
            <p:ph idx="1"/>
          </p:nvPr>
        </p:nvSpPr>
        <p:spPr>
          <a:xfrm>
            <a:off x="304799" y="900545"/>
            <a:ext cx="11707091" cy="5652655"/>
          </a:xfrm>
        </p:spPr>
        <p:txBody>
          <a:bodyPr>
            <a:normAutofit/>
          </a:bodyPr>
          <a:lstStyle/>
          <a:p>
            <a:pPr algn="just"/>
            <a:r>
              <a:rPr lang="el-GR" sz="2800" dirty="0"/>
              <a:t>Η </a:t>
            </a:r>
            <a:r>
              <a:rPr lang="el-GR" sz="2800" dirty="0" smtClean="0"/>
              <a:t>κλασική επικοινωνία </a:t>
            </a:r>
            <a:r>
              <a:rPr lang="el-GR" sz="2800" dirty="0"/>
              <a:t>μεταξύ των υπό</a:t>
            </a:r>
            <a:r>
              <a:rPr lang="en-US" sz="2800" dirty="0"/>
              <a:t>-</a:t>
            </a:r>
            <a:r>
              <a:rPr lang="el-GR" sz="2800" dirty="0"/>
              <a:t>ρουτινών (</a:t>
            </a:r>
            <a:r>
              <a:rPr lang="en-US" sz="2800" dirty="0"/>
              <a:t>subroutines) </a:t>
            </a:r>
            <a:r>
              <a:rPr lang="el-GR" sz="2800" dirty="0"/>
              <a:t>ενός προγράμματος ΗΥ </a:t>
            </a:r>
            <a:r>
              <a:rPr lang="el-GR" sz="2800" b="1" u="sng" dirty="0">
                <a:solidFill>
                  <a:srgbClr val="FF0000"/>
                </a:solidFill>
              </a:rPr>
              <a:t>δεν</a:t>
            </a:r>
            <a:r>
              <a:rPr lang="el-GR" sz="2800" dirty="0"/>
              <a:t> συνιστά κοινωνικότητα, αφού αυτές δεν μεταβάλλουν τον τρόπο συμπεριφοράς τους ως αποτέλεσμα της </a:t>
            </a:r>
            <a:r>
              <a:rPr lang="el-GR" sz="2800" dirty="0" smtClean="0"/>
              <a:t>επικοινωνίας και της ανταλλαγής πληροφοριών.</a:t>
            </a:r>
          </a:p>
          <a:p>
            <a:pPr algn="just"/>
            <a:endParaRPr lang="el-GR" sz="2800" dirty="0"/>
          </a:p>
          <a:p>
            <a:pPr algn="just"/>
            <a:r>
              <a:rPr lang="el-GR" sz="2800" dirty="0"/>
              <a:t>Αν ο στόχος είναι να καταστήσουμε τους ΗΥ ικανούς να λύνουν δύσκολα προβλήματα, που επιλύει ο άνθρωπος, ή προβλήματα που λόγω της πολυπλοκότητάς τους ο άνθρωπος αδυνατεί να επιλύσει, τότε πρέπει να βασιστούμε στην τεράστια υπολογιστική ταχύτητα και την αλάνθαστη μνήμη των ΗΥ και ταυτόχρονα να προσδώσουμε σε αυτούς κάποια χαρακτηριστικά κοινωνικότητας.</a:t>
            </a:r>
          </a:p>
        </p:txBody>
      </p:sp>
    </p:spTree>
    <p:extLst>
      <p:ext uri="{BB962C8B-B14F-4D97-AF65-F5344CB8AC3E}">
        <p14:creationId xmlns:p14="http://schemas.microsoft.com/office/powerpoint/2010/main" val="162509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66255" y="180110"/>
            <a:ext cx="11873345" cy="748146"/>
          </a:xfrm>
        </p:spPr>
        <p:txBody>
          <a:bodyPr/>
          <a:lstStyle/>
          <a:p>
            <a:r>
              <a:rPr lang="el-GR" dirty="0" smtClean="0"/>
              <a:t>Κοινωνικότητα και Τεχνητή Νοημοσύνη (1)</a:t>
            </a:r>
            <a:endParaRPr lang="el-GR" dirty="0"/>
          </a:p>
        </p:txBody>
      </p:sp>
      <p:sp>
        <p:nvSpPr>
          <p:cNvPr id="3" name="Θέση περιεχομένου 2"/>
          <p:cNvSpPr>
            <a:spLocks noGrp="1"/>
          </p:cNvSpPr>
          <p:nvPr>
            <p:ph idx="1"/>
          </p:nvPr>
        </p:nvSpPr>
        <p:spPr>
          <a:xfrm>
            <a:off x="166255" y="928257"/>
            <a:ext cx="11873345" cy="5708070"/>
          </a:xfrm>
        </p:spPr>
        <p:txBody>
          <a:bodyPr>
            <a:normAutofit/>
          </a:bodyPr>
          <a:lstStyle/>
          <a:p>
            <a:pPr algn="just"/>
            <a:r>
              <a:rPr lang="el-GR" sz="2800" dirty="0" smtClean="0"/>
              <a:t>Εν πολλοίς, η Τεχνητή Νοημοσύνη – ΤΝ (</a:t>
            </a:r>
            <a:r>
              <a:rPr lang="en-US" sz="2800" dirty="0" smtClean="0"/>
              <a:t>Artificial Intelligence – AI) </a:t>
            </a:r>
            <a:r>
              <a:rPr lang="el-GR" sz="2800" dirty="0" smtClean="0"/>
              <a:t>έχει ως αντικείμενο την δημιουργία ευφυίας (τεχνητής) στους ΗΥ ανάλογης με αυτήν του ανθρώπου, με σκοπό να μπορούν οι ΗΥ να επιλύουν δύσκολα προβλήματα.</a:t>
            </a:r>
          </a:p>
          <a:p>
            <a:pPr algn="just"/>
            <a:endParaRPr lang="el-GR" sz="2800" dirty="0" smtClean="0"/>
          </a:p>
          <a:p>
            <a:pPr algn="just"/>
            <a:r>
              <a:rPr lang="el-GR" sz="2800" dirty="0" smtClean="0"/>
              <a:t>Η Υπολογιστική Νοημοσύνη (</a:t>
            </a:r>
            <a:r>
              <a:rPr lang="en-US" sz="2800" dirty="0" smtClean="0"/>
              <a:t>Computational Intelligence </a:t>
            </a:r>
            <a:r>
              <a:rPr lang="el-GR" sz="2800" dirty="0" smtClean="0"/>
              <a:t>ή </a:t>
            </a:r>
            <a:r>
              <a:rPr lang="en-US" sz="2800" dirty="0" smtClean="0"/>
              <a:t>Soft Computing)</a:t>
            </a:r>
            <a:r>
              <a:rPr lang="el-GR" sz="2800" dirty="0" smtClean="0"/>
              <a:t>, </a:t>
            </a:r>
            <a:r>
              <a:rPr lang="el-GR" sz="2800" dirty="0"/>
              <a:t>ως κλάδος της ΤΝ,</a:t>
            </a:r>
            <a:r>
              <a:rPr lang="en-US" sz="2800" dirty="0" smtClean="0"/>
              <a:t> </a:t>
            </a:r>
            <a:r>
              <a:rPr lang="el-GR" sz="2800" dirty="0" smtClean="0"/>
              <a:t>διαθέτει αλγορίθμους οι οποίοι δίνουν αυτήν την ικανότητα στους ΗΥ.</a:t>
            </a:r>
          </a:p>
        </p:txBody>
      </p:sp>
    </p:spTree>
    <p:extLst>
      <p:ext uri="{BB962C8B-B14F-4D97-AF65-F5344CB8AC3E}">
        <p14:creationId xmlns:p14="http://schemas.microsoft.com/office/powerpoint/2010/main" val="2674388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221673" y="138546"/>
            <a:ext cx="11610109" cy="762000"/>
          </a:xfrm>
        </p:spPr>
        <p:txBody>
          <a:bodyPr/>
          <a:lstStyle/>
          <a:p>
            <a:r>
              <a:rPr lang="el-GR" dirty="0"/>
              <a:t>Κοινωνικότητα και Τεχνητή </a:t>
            </a:r>
            <a:r>
              <a:rPr lang="el-GR" dirty="0" smtClean="0"/>
              <a:t>Νοημοσύνη (2)</a:t>
            </a:r>
            <a:endParaRPr lang="el-GR" dirty="0"/>
          </a:p>
        </p:txBody>
      </p:sp>
      <p:sp>
        <p:nvSpPr>
          <p:cNvPr id="3" name="Θέση περιεχομένου 2"/>
          <p:cNvSpPr>
            <a:spLocks noGrp="1"/>
          </p:cNvSpPr>
          <p:nvPr>
            <p:ph idx="1"/>
          </p:nvPr>
        </p:nvSpPr>
        <p:spPr>
          <a:xfrm>
            <a:off x="221673" y="900547"/>
            <a:ext cx="11610109" cy="5735780"/>
          </a:xfrm>
        </p:spPr>
        <p:txBody>
          <a:bodyPr>
            <a:normAutofit/>
          </a:bodyPr>
          <a:lstStyle/>
          <a:p>
            <a:pPr algn="just"/>
            <a:r>
              <a:rPr lang="el-GR" sz="2800" dirty="0"/>
              <a:t>Η ΥΝ δεν εκμεταλλεύεται απλώς την ασύλληπτη ταχύτητα και την τεράστια μνήμη των ΗΥ, διότι μόνο με την βοήθεια αυτών, ακόμη και τότε υπάρχουν προβλήματα που δεν επιλύονται, καθόσον η πολυπλοκότητά τους είναι μακράν πιο απαιτητική.</a:t>
            </a:r>
          </a:p>
          <a:p>
            <a:pPr algn="just"/>
            <a:r>
              <a:rPr lang="el-GR" sz="2800" dirty="0"/>
              <a:t>Η ΥΝ χρησιμοποιεί κάποιους αλγορίθμους οι οποίοι εφοδιάζουν τον ΗΥ με (προσομοιωμένη) κοινωνικότητα. Ίσως αυτός να είναι ένας από τους λόγους της επιτυχίας της ΥΝ σε δύσκολα προβλήματα</a:t>
            </a:r>
            <a:r>
              <a:rPr lang="el-GR" sz="2800" dirty="0" smtClean="0"/>
              <a:t>.</a:t>
            </a:r>
          </a:p>
          <a:p>
            <a:pPr algn="just"/>
            <a:r>
              <a:rPr lang="el-GR" sz="2800" dirty="0"/>
              <a:t>Παραδείγματα τέτοιων αλγορίθμων είναι ο </a:t>
            </a:r>
            <a:r>
              <a:rPr lang="en-US" sz="2800" b="1" dirty="0"/>
              <a:t>PSO</a:t>
            </a:r>
            <a:r>
              <a:rPr lang="en-US" sz="2800" dirty="0"/>
              <a:t>, </a:t>
            </a:r>
            <a:r>
              <a:rPr lang="el-GR" sz="2800" dirty="0"/>
              <a:t>ο </a:t>
            </a:r>
            <a:r>
              <a:rPr lang="en-US" sz="2800" dirty="0"/>
              <a:t>Ant Colony Optimization (</a:t>
            </a:r>
            <a:r>
              <a:rPr lang="en-US" sz="2800" b="1" dirty="0"/>
              <a:t>ACO</a:t>
            </a:r>
            <a:r>
              <a:rPr lang="en-US" sz="2800" dirty="0"/>
              <a:t>), </a:t>
            </a:r>
            <a:r>
              <a:rPr lang="el-GR" sz="2800" dirty="0"/>
              <a:t>ο </a:t>
            </a:r>
            <a:r>
              <a:rPr lang="en-US" sz="2800" dirty="0"/>
              <a:t>Bee Algorithm, </a:t>
            </a:r>
            <a:r>
              <a:rPr lang="el-GR" sz="2800" dirty="0"/>
              <a:t>ο </a:t>
            </a:r>
            <a:r>
              <a:rPr lang="en-US" sz="2800" dirty="0"/>
              <a:t>Artificial Fish Swarm Optimization (</a:t>
            </a:r>
            <a:r>
              <a:rPr lang="en-US" sz="2800" b="1" dirty="0"/>
              <a:t>AFSO</a:t>
            </a:r>
            <a:r>
              <a:rPr lang="en-US" sz="2800" dirty="0"/>
              <a:t>)</a:t>
            </a:r>
            <a:r>
              <a:rPr lang="el-GR" sz="2800" dirty="0"/>
              <a:t>, ο </a:t>
            </a:r>
            <a:r>
              <a:rPr lang="en-US" sz="2800" dirty="0"/>
              <a:t>Cat Swarm Optimization (</a:t>
            </a:r>
            <a:r>
              <a:rPr lang="en-US" sz="2800" b="1" dirty="0"/>
              <a:t>CSO</a:t>
            </a:r>
            <a:r>
              <a:rPr lang="en-US" sz="2800" dirty="0"/>
              <a:t>) </a:t>
            </a:r>
            <a:r>
              <a:rPr lang="el-GR" sz="2800" dirty="0"/>
              <a:t>κ.ά.</a:t>
            </a:r>
          </a:p>
          <a:p>
            <a:pPr algn="just"/>
            <a:endParaRPr lang="el-GR" sz="2800" dirty="0"/>
          </a:p>
          <a:p>
            <a:endParaRPr lang="el-GR" sz="2800" dirty="0"/>
          </a:p>
        </p:txBody>
      </p:sp>
    </p:spTree>
    <p:extLst>
      <p:ext uri="{BB962C8B-B14F-4D97-AF65-F5344CB8AC3E}">
        <p14:creationId xmlns:p14="http://schemas.microsoft.com/office/powerpoint/2010/main" val="4105767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0109" y="180109"/>
            <a:ext cx="11720945" cy="831273"/>
          </a:xfrm>
        </p:spPr>
        <p:txBody>
          <a:bodyPr>
            <a:normAutofit fontScale="90000"/>
          </a:bodyPr>
          <a:lstStyle/>
          <a:p>
            <a:r>
              <a:rPr lang="el-GR" dirty="0" smtClean="0"/>
              <a:t>Αντιμετώπιση προβλήματος </a:t>
            </a:r>
            <a:r>
              <a:rPr lang="en-US" dirty="0" smtClean="0"/>
              <a:t>: </a:t>
            </a:r>
            <a:r>
              <a:rPr lang="el-GR" dirty="0" smtClean="0"/>
              <a:t>δύο απαραίτητες συνιστώσες </a:t>
            </a:r>
            <a:endParaRPr lang="el-GR" dirty="0"/>
          </a:p>
        </p:txBody>
      </p:sp>
      <p:sp>
        <p:nvSpPr>
          <p:cNvPr id="3" name="Θέση περιεχομένου 2"/>
          <p:cNvSpPr>
            <a:spLocks noGrp="1"/>
          </p:cNvSpPr>
          <p:nvPr>
            <p:ph idx="1"/>
          </p:nvPr>
        </p:nvSpPr>
        <p:spPr>
          <a:xfrm>
            <a:off x="277091" y="1011383"/>
            <a:ext cx="11623963" cy="5029980"/>
          </a:xfrm>
        </p:spPr>
        <p:txBody>
          <a:bodyPr>
            <a:normAutofit/>
          </a:bodyPr>
          <a:lstStyle/>
          <a:p>
            <a:pPr algn="just"/>
            <a:r>
              <a:rPr lang="el-GR" sz="2800" dirty="0" smtClean="0"/>
              <a:t>Ο άνθρωπος αντιμετωπίζει τις προβληματικές καταστάσεις βασιζόμενος (συνεκτιμώντας) την βέλτιστη ατομική του συμπεριφορά και επίδοση στο παρελθόν (</a:t>
            </a:r>
            <a:r>
              <a:rPr lang="el-GR" sz="2800" b="1" dirty="0" smtClean="0">
                <a:solidFill>
                  <a:srgbClr val="FF0000"/>
                </a:solidFill>
              </a:rPr>
              <a:t>προσωπική συνιστώσα</a:t>
            </a:r>
            <a:r>
              <a:rPr lang="el-GR" sz="2800" dirty="0" smtClean="0"/>
              <a:t>), αλλά και την βέλτιστη συμπεριφορά και επίδοση του κοινωνικού συνόλου στο οποίο είναι ενταγμένος (</a:t>
            </a:r>
            <a:r>
              <a:rPr lang="el-GR" sz="2800" b="1" dirty="0" smtClean="0">
                <a:solidFill>
                  <a:srgbClr val="FF0000"/>
                </a:solidFill>
              </a:rPr>
              <a:t>κοινωνική συνιστώσα</a:t>
            </a:r>
            <a:r>
              <a:rPr lang="el-GR" sz="2800" dirty="0" smtClean="0"/>
              <a:t>).</a:t>
            </a:r>
          </a:p>
          <a:p>
            <a:pPr algn="just"/>
            <a:r>
              <a:rPr lang="el-GR" sz="2800" dirty="0" smtClean="0"/>
              <a:t>Τελικά, τα κοινωνικά άτομα αντιδρούν (και μαθαίνουν) τόσο με βάση την προσωπική τους εμπειρία όσο και την κοινωνική εμπειρία.</a:t>
            </a:r>
            <a:endParaRPr lang="el-GR" sz="2800" dirty="0"/>
          </a:p>
        </p:txBody>
      </p:sp>
    </p:spTree>
    <p:extLst>
      <p:ext uri="{BB962C8B-B14F-4D97-AF65-F5344CB8AC3E}">
        <p14:creationId xmlns:p14="http://schemas.microsoft.com/office/powerpoint/2010/main" val="74540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Όψη">
  <a:themeElements>
    <a:clrScheme name="Όψη">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Όψη">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Όψη">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1855</TotalTime>
  <Words>1898</Words>
  <Application>Microsoft Office PowerPoint</Application>
  <PresentationFormat>Ευρεία οθόνη</PresentationFormat>
  <Paragraphs>150</Paragraphs>
  <Slides>34</Slides>
  <Notes>0</Notes>
  <HiddenSlides>0</HiddenSlides>
  <MMClips>11</MMClips>
  <ScaleCrop>false</ScaleCrop>
  <HeadingPairs>
    <vt:vector size="8" baseType="variant">
      <vt:variant>
        <vt:lpstr>Γραμματοσειρές που χρησιμοποιούνται</vt:lpstr>
      </vt:variant>
      <vt:variant>
        <vt:i4>5</vt:i4>
      </vt:variant>
      <vt:variant>
        <vt:lpstr>Θέμα</vt:lpstr>
      </vt:variant>
      <vt:variant>
        <vt:i4>1</vt:i4>
      </vt:variant>
      <vt:variant>
        <vt:lpstr>Ενσωματωμένοι διακομιστές OLE</vt:lpstr>
      </vt:variant>
      <vt:variant>
        <vt:i4>1</vt:i4>
      </vt:variant>
      <vt:variant>
        <vt:lpstr>Τίτλοι διαφανειών</vt:lpstr>
      </vt:variant>
      <vt:variant>
        <vt:i4>34</vt:i4>
      </vt:variant>
    </vt:vector>
  </HeadingPairs>
  <TitlesOfParts>
    <vt:vector size="41" baseType="lpstr">
      <vt:lpstr>Arial</vt:lpstr>
      <vt:lpstr>Calibri</vt:lpstr>
      <vt:lpstr>Trebuchet MS</vt:lpstr>
      <vt:lpstr>Wingdings</vt:lpstr>
      <vt:lpstr>Wingdings 3</vt:lpstr>
      <vt:lpstr>Όψη</vt:lpstr>
      <vt:lpstr>Εξίσωση</vt:lpstr>
      <vt:lpstr>Συστήματα Επιχειρηματικής Ευφυίας</vt:lpstr>
      <vt:lpstr>Παρουσίαση του PowerPoint</vt:lpstr>
      <vt:lpstr>Τρίτη Διάλεξη – Περιεχόμενα (1)</vt:lpstr>
      <vt:lpstr>Τρίτη Διάλεξη – Περιεχόμενα (2)</vt:lpstr>
      <vt:lpstr>Κοινωνικότητα – μια εγγενής ιδιότητα των ανθρώπων  </vt:lpstr>
      <vt:lpstr>Κοινωνικότητα και ΗΥ</vt:lpstr>
      <vt:lpstr>Κοινωνικότητα και Τεχνητή Νοημοσύνη (1)</vt:lpstr>
      <vt:lpstr>Κοινωνικότητα και Τεχνητή Νοημοσύνη (2)</vt:lpstr>
      <vt:lpstr>Αντιμετώπιση προβλήματος : δύο απαραίτητες συνιστώσες </vt:lpstr>
      <vt:lpstr>Η σύλληψη του PSO</vt:lpstr>
      <vt:lpstr>Αναλογία εννοιών του PSO και ορολογία (1) </vt:lpstr>
      <vt:lpstr>Αναλογία εννοιών του PSO και ορολογία (2)</vt:lpstr>
      <vt:lpstr>Η κίνηση των particles</vt:lpstr>
      <vt:lpstr>Οι δύο χαρακτηριστικές ισότητες του PSO (1)</vt:lpstr>
      <vt:lpstr>Οι δύο χαρακτηριστικές ισότητες του PSO (2)</vt:lpstr>
      <vt:lpstr>Ο ψευδό-κώδικας του PSO</vt:lpstr>
      <vt:lpstr>Demo του PSO από τον Maurice Clerk (1) http://www.macs.hw.ac.uk/~dwcorne/mypages/apps/pso.html</vt:lpstr>
      <vt:lpstr>Demo του PSO από τον Maurice Clerk (2) http://www.macs.hw.ac.uk/~dwcorne/mypages/apps/pso.html</vt:lpstr>
      <vt:lpstr>Ρύθμιση παραμέτρων του PSO</vt:lpstr>
      <vt:lpstr>Βελτιστοποίηση τριών γνωστών συναρτήσεων (1) </vt:lpstr>
      <vt:lpstr>Βελτιστοποίηση τριών γνωστών συναρτήσεων (2) </vt:lpstr>
      <vt:lpstr>Βελτιστοποίηση τριών γνωστών συναρτήσεων (3)  από τον Brian Shourd (http://brianshourd.com/pso/)</vt:lpstr>
      <vt:lpstr>Βελτιστοποίηση τριών γνωστών συναρτήσεων (4)  από τον Brian Shourd (http://brianshourd.com/pso/)</vt:lpstr>
      <vt:lpstr>Βελτιστοποίηση τριών γνωστών συναρτήσεων (5)  από τον Brian Shourd (http://brianshourd.com/pso/)</vt:lpstr>
      <vt:lpstr>Βελτιστοποίηση τριών γνωστών συναρτήσεων (5)  από τον Brian Shourd (http://brianshourd.com/pso/)</vt:lpstr>
      <vt:lpstr>Βελτιστοποίηση τριών γνωστών συναρτήσεων (6)  από τον Brian Shourd (http://brianshourd.com/pso/)</vt:lpstr>
      <vt:lpstr>Βελτιστοποίηση τριών γνωστών συναρτήσεων (7)  από τον Brian Shourd (http://brianshourd.com/pso/)</vt:lpstr>
      <vt:lpstr>Βελτιστοποίηση τριών γνωστών συναρτήσεων (8)  από τον Brian Shourd (http://brianshourd.com/pso/)</vt:lpstr>
      <vt:lpstr>Βελτιστοποίηση τριών γνωστών συναρτήσεων (9)  από τον Brian Shourd (http://brianshourd.com/pso/)</vt:lpstr>
      <vt:lpstr>Βελτιστοποίηση τριών γνωστών συναρτήσεων (10)  από τον Brian Shourd (http://brianshourd.com/pso/)</vt:lpstr>
      <vt:lpstr>Βελτιστοποίηση τριών γνωστών συναρτήσεων (11)  από τον Brian Shourd (http://brianshourd.com/pso/)</vt:lpstr>
      <vt:lpstr>Δημοσιεύσεις PSO ανά έτος</vt:lpstr>
      <vt:lpstr>PSO για διακριτό χώρο έρευνας. </vt:lpstr>
      <vt:lpstr>Σας ευχαριστώ για την προσοχή σας</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Συστήματα Επιχειρηματικής Ευφυίας</dc:title>
  <dc:creator>Johny</dc:creator>
  <cp:lastModifiedBy>Johny</cp:lastModifiedBy>
  <cp:revision>122</cp:revision>
  <dcterms:created xsi:type="dcterms:W3CDTF">2016-10-26T05:44:42Z</dcterms:created>
  <dcterms:modified xsi:type="dcterms:W3CDTF">2016-11-09T21:42:31Z</dcterms:modified>
  <cp:contentStatus/>
</cp:coreProperties>
</file>