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6" r:id="rId2"/>
    <p:sldId id="258" r:id="rId3"/>
    <p:sldId id="259" r:id="rId4"/>
    <p:sldId id="260" r:id="rId5"/>
    <p:sldId id="261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77" r:id="rId15"/>
    <p:sldId id="276" r:id="rId16"/>
    <p:sldId id="282" r:id="rId17"/>
    <p:sldId id="281" r:id="rId18"/>
    <p:sldId id="280" r:id="rId19"/>
    <p:sldId id="279" r:id="rId20"/>
    <p:sldId id="278" r:id="rId21"/>
    <p:sldId id="287" r:id="rId22"/>
    <p:sldId id="286" r:id="rId23"/>
    <p:sldId id="285" r:id="rId24"/>
    <p:sldId id="284" r:id="rId25"/>
    <p:sldId id="283" r:id="rId26"/>
    <p:sldId id="262" r:id="rId27"/>
    <p:sldId id="288" r:id="rId28"/>
    <p:sldId id="263" r:id="rId29"/>
    <p:sldId id="264" r:id="rId30"/>
    <p:sldId id="26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08B62-B7DB-48C4-9FFA-10609C34BBE8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A6653-8000-43B0-A483-B8FFC560E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A7F-1C02-43F4-96F0-5BA66A56E4F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3B22-082C-46D4-B047-1C1C7FB1E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A7F-1C02-43F4-96F0-5BA66A56E4F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3B22-082C-46D4-B047-1C1C7FB1E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A7F-1C02-43F4-96F0-5BA66A56E4F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3B22-082C-46D4-B047-1C1C7FB1E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A7F-1C02-43F4-96F0-5BA66A56E4F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3B22-082C-46D4-B047-1C1C7FB1E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A7F-1C02-43F4-96F0-5BA66A56E4F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3B22-082C-46D4-B047-1C1C7FB1E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A7F-1C02-43F4-96F0-5BA66A56E4F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3B22-082C-46D4-B047-1C1C7FB1E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A7F-1C02-43F4-96F0-5BA66A56E4F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3B22-082C-46D4-B047-1C1C7FB1E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A7F-1C02-43F4-96F0-5BA66A56E4F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3B22-082C-46D4-B047-1C1C7FB1E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A7F-1C02-43F4-96F0-5BA66A56E4F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3B22-082C-46D4-B047-1C1C7FB1E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A7F-1C02-43F4-96F0-5BA66A56E4F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3B22-082C-46D4-B047-1C1C7FB1E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A7F-1C02-43F4-96F0-5BA66A56E4F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3B22-082C-46D4-B047-1C1C7FB1E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33A7F-1C02-43F4-96F0-5BA66A56E4FC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3B22-082C-46D4-B047-1C1C7FB1E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4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sp>
        <p:nvSpPr>
          <p:cNvPr id="6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Ενόργανη Ανάλυση </a:t>
            </a:r>
            <a:r>
              <a:rPr lang="en-US" dirty="0" smtClean="0"/>
              <a:t>II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81000" y="34290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Φασματομετρία υπεριώδους-ορατού</a:t>
            </a:r>
            <a:endParaRPr lang="en-US" sz="2800" dirty="0" smtClean="0"/>
          </a:p>
          <a:p>
            <a:pPr algn="ctr"/>
            <a:r>
              <a:rPr lang="el-GR" sz="2800" dirty="0" smtClean="0"/>
              <a:t>Κοντογιάννης Χρίστος, Καθηγητής</a:t>
            </a:r>
          </a:p>
          <a:p>
            <a:pPr algn="ctr"/>
            <a:r>
              <a:rPr lang="el-GR" sz="2800" dirty="0" smtClean="0"/>
              <a:t>Τμήμα Φαρμακευτικής</a:t>
            </a:r>
            <a:endParaRPr lang="en-US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Θεωρία Μοριακών Τροχιακών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381000" y="1066800"/>
            <a:ext cx="8534400" cy="55846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Η ολική ενέργεια ενός ηλεκτρονίου, που περιφέρεται γύρω από έναν πυρήνα, εξαρτάται από τη μέση απόστασή του από τον πυρήνα (κβαντικός αριθμός </a:t>
            </a:r>
            <a:r>
              <a:rPr lang="en-US" sz="2000" dirty="0" smtClean="0"/>
              <a:t>n</a:t>
            </a:r>
            <a:r>
              <a:rPr lang="el-GR" sz="2000" dirty="0" smtClean="0"/>
              <a:t>), την τροχιακή γωνιακή ροπή, την γωνιακή ροπή του spin και από τον τρόπο με τον οποίο οι κβαντικοί αριθμοί συνδυάζονται μεταξύ τους.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Όταν ένα άτομο έχει μεγάλο αριθμό ηλεκτρονίων οι ξεχωριστές ενέργειες συνδυάζονται με διάφορους τρόπους και παράγουν μεγάλη ποικιλία ενεργειακών καταστάσεων.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Η κατάσταση με τη χαμηλότερη ενέργεια ονομάζεται θεμελιώδης κατάσταση.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Οι μεταβάσεις των ηλεκτρονίων από τη θεμελιώδη σε ανώτερες ενεργειακά καταστάσεις (ή διεγερμένες καταστάσεις) είναι υπεύθυνες για την απορρόφηση ηλεκτρομαγνητικής ακτινοβολίας στην περιοχή UV-VIS του φάσματος, λόγω αλλαγής της διπολικής ροπής του μορίου.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Ηλεκτρονιακή Φασματοσκοπία Πολυατομικών Μορίων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533400" y="1476173"/>
            <a:ext cx="830580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Η θέση και η ένταση των ευρύτερων ταινιών απορρόφησης που οφείλονται στις ηλεκτρονικές μεταβάσεις από τη μία ενεργειακή στάθμη σε μία άλλη είναι χαρακτηριστικές των διαφόρων ομάδων των οργανικών ενώσεων.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Η συχνότητα δόνησης των διαφόρων ομάδων ατόμων στο μόριο των οργανικών ενώσεων είναι ανεξάρτητη από τη φύση του υπόλοιπου μορίου (όπως το μήκος και η ενέργεια διάστασης των δεσμών) αλλά εξαρτάται από την ηλεκτρονιακή δομή των δεσμών.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Οργανολογία</a:t>
            </a:r>
            <a:endParaRPr lang="en-US" sz="3200" b="1" dirty="0"/>
          </a:p>
        </p:txBody>
      </p:sp>
      <p:pic>
        <p:nvPicPr>
          <p:cNvPr id="1028" name="Picture 4" descr="C:\Users\Fotis\Desktop\uv-vi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962400"/>
            <a:ext cx="4953000" cy="2400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9" name="Picture 5" descr="C:\Users\Fotis\Desktop\uv-vi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371600"/>
            <a:ext cx="4953000" cy="22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7 - Ορθογώνιο"/>
          <p:cNvSpPr/>
          <p:nvPr/>
        </p:nvSpPr>
        <p:spPr>
          <a:xfrm>
            <a:off x="152400" y="1371600"/>
            <a:ext cx="373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u="sng" dirty="0" smtClean="0"/>
              <a:t>Φωτόμετρο</a:t>
            </a:r>
            <a:r>
              <a:rPr lang="el-GR" sz="2000" dirty="0" smtClean="0"/>
              <a:t>: Όργανο που χρησιμοποιείται για τη μέτρηση της ισχύος της ακτινοβολίας και χρησιμοποιεί φίλτρο για την απομόνωση στενής περιοχής του ηλεκτρομαγνητικού φάσματος.</a:t>
            </a:r>
            <a:endParaRPr lang="en-US" sz="2000" dirty="0"/>
          </a:p>
        </p:txBody>
      </p:sp>
      <p:sp>
        <p:nvSpPr>
          <p:cNvPr id="9" name="8 - Ορθογώνιο"/>
          <p:cNvSpPr/>
          <p:nvPr/>
        </p:nvSpPr>
        <p:spPr>
          <a:xfrm>
            <a:off x="76200" y="3962400"/>
            <a:ext cx="396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u="sng" dirty="0" smtClean="0"/>
              <a:t>Φασματοφωτόμετρο</a:t>
            </a:r>
            <a:r>
              <a:rPr lang="el-GR" sz="2000" dirty="0" smtClean="0"/>
              <a:t>: Η απομόνωση της μονοχρωματικής δέσμης γίνεται με μονοχρωμάτορα (πρίσματος ή φράγματος).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Ορατού(340 –800</a:t>
            </a:r>
            <a:r>
              <a:rPr lang="en-US" sz="2000" dirty="0" smtClean="0"/>
              <a:t>nm)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Υπεριώδους ορατού(190 –800</a:t>
            </a:r>
            <a:r>
              <a:rPr lang="en-US" sz="2000" dirty="0" smtClean="0"/>
              <a:t>nm)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Υπερύθρου(2 –15μ</a:t>
            </a:r>
            <a:r>
              <a:rPr lang="en-US" sz="2000" dirty="0" smtClean="0"/>
              <a:t>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Λυχνίες Υπεριώδους</a:t>
            </a:r>
            <a:endParaRPr lang="en-US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33400" y="1295400"/>
            <a:ext cx="8382000" cy="40934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b="1" dirty="0" smtClean="0"/>
              <a:t>Λυχνία εκκενώσεως Υδρογόνου (ή </a:t>
            </a:r>
            <a:r>
              <a:rPr lang="el-GR" sz="2200" b="1" dirty="0" err="1" smtClean="0"/>
              <a:t>Δευτερίου</a:t>
            </a:r>
            <a:r>
              <a:rPr lang="el-GR" sz="2200" b="1" dirty="0" smtClean="0"/>
              <a:t>)</a:t>
            </a:r>
            <a:r>
              <a:rPr lang="el-GR" sz="2200" dirty="0" smtClean="0"/>
              <a:t> με περίβλημα χαλαζία ή υάλινο με παράθυρο χαλαζία. Εκπέμπει συνεχή (160-340</a:t>
            </a:r>
            <a:r>
              <a:rPr lang="en-US" sz="2200" dirty="0" smtClean="0"/>
              <a:t>nm) </a:t>
            </a:r>
            <a:r>
              <a:rPr lang="el-GR" sz="2200" dirty="0" smtClean="0"/>
              <a:t>και γραμμική ακτινοβολία.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b="1" dirty="0" smtClean="0"/>
              <a:t>Λυχνία Ξένου </a:t>
            </a:r>
            <a:r>
              <a:rPr lang="el-GR" sz="2200" dirty="0" smtClean="0"/>
              <a:t>(υψηλής πίεσης 10 </a:t>
            </a:r>
            <a:r>
              <a:rPr lang="en-US" sz="2200" dirty="0" err="1" smtClean="0"/>
              <a:t>atm</a:t>
            </a:r>
            <a:r>
              <a:rPr lang="en-US" sz="2200" dirty="0" smtClean="0"/>
              <a:t>) </a:t>
            </a:r>
            <a:r>
              <a:rPr lang="el-GR" sz="2200" dirty="0" smtClean="0"/>
              <a:t>και είναι ισχυρότερη. Εκπέμπει συνεχή (200-1000</a:t>
            </a:r>
            <a:r>
              <a:rPr lang="en-US" sz="2200" dirty="0" smtClean="0"/>
              <a:t>nm)</a:t>
            </a:r>
            <a:r>
              <a:rPr lang="el-GR" sz="2200" dirty="0" smtClean="0"/>
              <a:t> ακτινοβολία</a:t>
            </a:r>
            <a:r>
              <a:rPr lang="en-US" sz="22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l-GR" sz="2000" dirty="0" smtClean="0"/>
          </a:p>
          <a:p>
            <a:pPr>
              <a:buFont typeface="Wingdings" pitchFamily="2" charset="2"/>
              <a:buChar char="ü"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Λυχνίες Ορατού</a:t>
            </a:r>
            <a:endParaRPr lang="en-US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33400" y="1371600"/>
            <a:ext cx="8382000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400" b="1" dirty="0" smtClean="0"/>
              <a:t>Λυχνία ξένου </a:t>
            </a:r>
            <a:r>
              <a:rPr lang="el-GR" sz="2400" dirty="0" smtClean="0"/>
              <a:t>(200–1000 </a:t>
            </a:r>
            <a:r>
              <a:rPr lang="en-US" sz="2400" dirty="0" smtClean="0"/>
              <a:t>nm)</a:t>
            </a:r>
            <a:r>
              <a:rPr lang="el-GR" sz="2400" dirty="0" smtClean="0"/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400" b="1" dirty="0" smtClean="0"/>
              <a:t>Λυχνία βολφραμίου</a:t>
            </a:r>
            <a:r>
              <a:rPr lang="el-GR" sz="2400" dirty="0" smtClean="0"/>
              <a:t>(320–2400 </a:t>
            </a:r>
            <a:r>
              <a:rPr lang="en-US" sz="2400" dirty="0" smtClean="0"/>
              <a:t>nm) </a:t>
            </a:r>
            <a:r>
              <a:rPr lang="el-GR" sz="2400" dirty="0" smtClean="0"/>
              <a:t>σε υάλινο υπό κενό περίβλημα με μικρή ποσότητα ιωδίου.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Επιλογή μήκους κύματος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762000" y="1295400"/>
            <a:ext cx="7848600" cy="473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b="1" dirty="0" smtClean="0"/>
              <a:t>Φίλτρα:</a:t>
            </a:r>
            <a:r>
              <a:rPr lang="el-GR" sz="2200" dirty="0" smtClean="0"/>
              <a:t> υάλινα πλακίδια τα οποία εμπεριέχουν έγχρωμες ουσίες (οξείδια μετάλλων).</a:t>
            </a:r>
          </a:p>
          <a:p>
            <a:pPr>
              <a:lnSpc>
                <a:spcPct val="200000"/>
              </a:lnSpc>
            </a:pPr>
            <a:endParaRPr lang="en-US" sz="2200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b="1" dirty="0" smtClean="0"/>
              <a:t>Μονοχρωμάτορες: </a:t>
            </a:r>
            <a:r>
              <a:rPr lang="el-GR" sz="2200" dirty="0" smtClean="0"/>
              <a:t>Επιλέγεται δέσμη μονοχρωματικής ακτινοβολίας (εύροςμέχρι0.1</a:t>
            </a:r>
            <a:r>
              <a:rPr lang="en-US" sz="2200" dirty="0" smtClean="0"/>
              <a:t>nm) </a:t>
            </a:r>
            <a:r>
              <a:rPr lang="el-GR" sz="2200" dirty="0" smtClean="0"/>
              <a:t>σε ευρεία περιοχή μηκών κύματος, με τη δυνατότητα συνεχούς μεταβολής του μήκους κύματος (σάρωση).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sz="3600" b="1" dirty="0" smtClean="0"/>
              <a:t>Μονοχρωμάτορες</a:t>
            </a:r>
            <a:r>
              <a:rPr lang="el-GR" b="1" dirty="0" smtClean="0"/>
              <a:t> </a:t>
            </a:r>
            <a:br>
              <a:rPr lang="el-GR" b="1" dirty="0" smtClean="0"/>
            </a:br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381000" y="1110020"/>
            <a:ext cx="8534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l-GR" sz="2000" dirty="0" smtClean="0"/>
              <a:t>Αποτελούνται από: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u="sng" dirty="0" smtClean="0"/>
              <a:t>Σχισμή εισόδου </a:t>
            </a:r>
            <a:r>
              <a:rPr lang="el-GR" sz="2000" dirty="0" smtClean="0"/>
              <a:t>που καθορίζει την ισχύ της ακτινοβολίας που εισέρχεται στον μονοχρωμάτορα.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u="sng" dirty="0" smtClean="0"/>
              <a:t>Κατευθυντήρα</a:t>
            </a:r>
            <a:r>
              <a:rPr lang="el-GR" sz="2000" dirty="0" smtClean="0"/>
              <a:t> (φακός η κάτοπτρο) με τον οποίο η δέσμη γίνεται παράλληλη.</a:t>
            </a:r>
            <a:endParaRPr lang="en-US" sz="2000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u="sng" dirty="0" smtClean="0"/>
              <a:t>Στοιχείο διασποράς </a:t>
            </a:r>
            <a:r>
              <a:rPr lang="el-GR" sz="2000" dirty="0" smtClean="0"/>
              <a:t>(πρίσμα ή φράγμα περιθλάσεως) με την περιστροφή του οποίου επιλέγεται το επιθυμητό μήκος κύματος.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u="sng" dirty="0" smtClean="0"/>
              <a:t>Συγκεντρωτικό φακό</a:t>
            </a:r>
            <a:r>
              <a:rPr lang="el-GR" sz="2000" dirty="0" smtClean="0"/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u="sng" dirty="0" smtClean="0"/>
              <a:t>Σχισμή εξόδου</a:t>
            </a:r>
            <a:r>
              <a:rPr lang="el-GR" sz="2000" dirty="0" smtClean="0"/>
              <a:t>.</a:t>
            </a:r>
            <a:endParaRPr lang="el-G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Μονοχρωμάτορας με Στοιχείο διασποράς</a:t>
            </a:r>
            <a:endParaRPr lang="en-US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609600" y="1219200"/>
            <a:ext cx="800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u="sng" dirty="0" smtClean="0"/>
              <a:t>Μονοχρωμάτορας πρίσματος</a:t>
            </a:r>
            <a:r>
              <a:rPr lang="el-GR" sz="2000" dirty="0" smtClean="0"/>
              <a:t>: Το πρίσμα (χαλαζίας, κρυσταλλικό πυρίτιο) αναλύει μια πολυχρωματική ακτινοβολία στα συστατικά της επειδή ο δείκτης διαθλάσεως του </a:t>
            </a:r>
            <a:r>
              <a:rPr lang="en-US" sz="2000" dirty="0" smtClean="0"/>
              <a:t>n</a:t>
            </a:r>
            <a:r>
              <a:rPr lang="el-GR" sz="2000" dirty="0" smtClean="0"/>
              <a:t> μεταβάλλεται με το μήκος κύματος.</a:t>
            </a:r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u="sng" dirty="0" smtClean="0"/>
              <a:t>Μονοχρωμάτορας φράγματος</a:t>
            </a:r>
            <a:r>
              <a:rPr lang="el-GR" sz="2000" dirty="0" smtClean="0"/>
              <a:t>: 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Φθηνοί, σταθερό βαθμό μονοχρωματικότητας, η ισχύς της ακτινοβολίας δεν επηρεάζεται από το υλικό κατασκευής του φράγματος, μεγαλύτερη διαχωριστική ικανότητα.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Κυψελίδες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533400" y="1219200"/>
            <a:ext cx="830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smtClean="0"/>
              <a:t>Για το ορατό φάσμα κατασκευάζονται από γυαλί.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smtClean="0"/>
              <a:t>Για την περιοχή του υπεριώδους κατασκευάζονται από κρυσταλλικό πυρίτιο (χαλαζία).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Ανιχνευτές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533400" y="1066800"/>
            <a:ext cx="8305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200" dirty="0" smtClean="0"/>
              <a:t>Μετατρέπουν το σήμα των φωτονίων της ακτινοβολίας σε ηλεκτρικό σήμα.</a:t>
            </a:r>
            <a:endParaRPr lang="en-US" sz="22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200" dirty="0" smtClean="0"/>
              <a:t>Φωτόνια προσκρούουν σε επιφάνειες κατεργασμένες με ειδικές ενώσεις </a:t>
            </a:r>
            <a:r>
              <a:rPr lang="el-GR" sz="2200" dirty="0" smtClean="0">
                <a:sym typeface="Wingdings" pitchFamily="2" charset="2"/>
              </a:rPr>
              <a:t> α</a:t>
            </a:r>
            <a:r>
              <a:rPr lang="el-GR" sz="2200" dirty="0" smtClean="0"/>
              <a:t>πελευθέρωση e</a:t>
            </a:r>
            <a:r>
              <a:rPr lang="el-GR" sz="2200" baseline="30000" dirty="0" smtClean="0"/>
              <a:t>-</a:t>
            </a:r>
            <a:r>
              <a:rPr lang="el-GR" sz="2200" dirty="0" smtClean="0">
                <a:sym typeface="Wingdings" pitchFamily="2" charset="2"/>
              </a:rPr>
              <a:t> </a:t>
            </a:r>
            <a:r>
              <a:rPr lang="el-GR" sz="2200" dirty="0" smtClean="0"/>
              <a:t>ηλεκτρικό ρεύμα.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US" sz="2200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smtClean="0"/>
              <a:t>Φωτολυχνίες(</a:t>
            </a:r>
            <a:r>
              <a:rPr lang="en-US" sz="2200" dirty="0" smtClean="0"/>
              <a:t>phototubes)</a:t>
            </a:r>
            <a:endParaRPr lang="el-GR" sz="2200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smtClean="0"/>
              <a:t>Φωτοπολλαπλασιαστές(</a:t>
            </a:r>
            <a:r>
              <a:rPr lang="en-US" sz="2200" dirty="0" smtClean="0"/>
              <a:t>photomultiplier </a:t>
            </a:r>
            <a:r>
              <a:rPr lang="en-US" sz="2200" dirty="0" err="1" smtClean="0"/>
              <a:t>tybes</a:t>
            </a:r>
            <a:r>
              <a:rPr lang="en-US" sz="2200" dirty="0" smtClean="0"/>
              <a:t>)</a:t>
            </a:r>
            <a:endParaRPr lang="el-GR" sz="2200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200" dirty="0" smtClean="0"/>
              <a:t>Φωτοδίοδοι(</a:t>
            </a:r>
            <a:r>
              <a:rPr lang="en-US" sz="2200" dirty="0" smtClean="0"/>
              <a:t>photodiode arrays) </a:t>
            </a:r>
            <a:endParaRPr lang="el-GR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dirty="0" smtClean="0"/>
          </a:p>
          <a:p>
            <a:r>
              <a:rPr lang="el-GR" sz="2800" dirty="0"/>
              <a:t>Αναφορά-Μη-Εμπορική Χρήση-Παρόμοια Διανομή </a:t>
            </a:r>
            <a:endParaRPr lang="el-GR" sz="2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Φάσματα </a:t>
            </a:r>
            <a:r>
              <a:rPr lang="en-US" sz="3200" b="1" dirty="0" smtClean="0"/>
              <a:t>UV-VIS</a:t>
            </a:r>
            <a:endParaRPr lang="en-US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457200" y="914400"/>
            <a:ext cx="838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Η</a:t>
            </a:r>
            <a:r>
              <a:rPr lang="en-US" sz="2000" dirty="0" smtClean="0"/>
              <a:t> </a:t>
            </a:r>
            <a:r>
              <a:rPr lang="el-GR" sz="2000" dirty="0" smtClean="0"/>
              <a:t>απεικόνιση</a:t>
            </a:r>
            <a:r>
              <a:rPr lang="en-US" sz="2000" dirty="0" smtClean="0"/>
              <a:t> </a:t>
            </a:r>
            <a:r>
              <a:rPr lang="el-GR" sz="2000" dirty="0" smtClean="0"/>
              <a:t>της απορρόφησης Α ή της διαπερατότητας Τ σε συνάρτηση με το μήκος κύματος (λ) ονομάζεται </a:t>
            </a:r>
            <a:r>
              <a:rPr lang="el-GR" sz="2000" i="1" dirty="0" smtClean="0"/>
              <a:t>φάσμα απορρόφησης </a:t>
            </a:r>
            <a:r>
              <a:rPr lang="el-GR" sz="2000" dirty="0" smtClean="0"/>
              <a:t>και μπορεί να χρησιμοποιηθεί για ταυτοποίηση (ποιοτική ανάλυση).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Η ένταση των απορροφήσεων δίνεται από την κλασική εξίσωση των </a:t>
            </a:r>
            <a:r>
              <a:rPr lang="en-US" sz="2000" dirty="0" smtClean="0"/>
              <a:t>Beer-Lambert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pPr algn="ctr"/>
            <a:r>
              <a:rPr lang="en-US" sz="2000" b="1" dirty="0" smtClean="0"/>
              <a:t>A</a:t>
            </a:r>
            <a:r>
              <a:rPr lang="en-US" sz="2000" dirty="0" smtClean="0"/>
              <a:t> = -</a:t>
            </a:r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en-US" sz="2000" b="1" dirty="0" smtClean="0"/>
              <a:t>T</a:t>
            </a:r>
            <a:r>
              <a:rPr lang="en-US" sz="2000" dirty="0" smtClean="0"/>
              <a:t> = -</a:t>
            </a:r>
            <a:r>
              <a:rPr lang="en-US" sz="2000" dirty="0" err="1" smtClean="0"/>
              <a:t>lg</a:t>
            </a:r>
            <a:r>
              <a:rPr lang="en-US" sz="2000" dirty="0" smtClean="0"/>
              <a:t>(P/Po) = </a:t>
            </a:r>
            <a:endParaRPr lang="el-GR" sz="2000" dirty="0" smtClean="0"/>
          </a:p>
          <a:p>
            <a:pPr algn="ctr"/>
            <a:r>
              <a:rPr lang="el-GR" sz="2000" dirty="0" smtClean="0"/>
              <a:t>=</a:t>
            </a:r>
            <a:r>
              <a:rPr lang="en-US" sz="2000" dirty="0" smtClean="0"/>
              <a:t> </a:t>
            </a:r>
            <a:r>
              <a:rPr lang="el-GR" sz="2000" dirty="0" smtClean="0"/>
              <a:t>α·</a:t>
            </a:r>
            <a:r>
              <a:rPr lang="en-US" sz="2000" dirty="0" smtClean="0"/>
              <a:t>b (cm)·c (g/</a:t>
            </a:r>
            <a:r>
              <a:rPr lang="en-US" sz="2000" dirty="0" err="1" smtClean="0"/>
              <a:t>lt</a:t>
            </a:r>
            <a:r>
              <a:rPr lang="en-US" sz="2000" dirty="0" smtClean="0"/>
              <a:t>) = </a:t>
            </a:r>
            <a:endParaRPr lang="el-GR" sz="2000" dirty="0" smtClean="0"/>
          </a:p>
          <a:p>
            <a:pPr algn="ctr"/>
            <a:r>
              <a:rPr lang="el-GR" sz="2000" dirty="0" smtClean="0"/>
              <a:t>=ε·</a:t>
            </a:r>
            <a:r>
              <a:rPr lang="en-US" sz="2000" dirty="0" smtClean="0"/>
              <a:t>b (cm)·c (mol/</a:t>
            </a:r>
            <a:r>
              <a:rPr lang="en-US" sz="2000" dirty="0" err="1" smtClean="0"/>
              <a:t>lt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r>
              <a:rPr lang="en-US" sz="1600" b="1" dirty="0" smtClean="0"/>
              <a:t>A = </a:t>
            </a:r>
            <a:r>
              <a:rPr lang="el-GR" sz="1600" dirty="0" smtClean="0"/>
              <a:t>απορρόφηση</a:t>
            </a:r>
          </a:p>
          <a:p>
            <a:r>
              <a:rPr lang="en-US" sz="1600" b="1" dirty="0" smtClean="0"/>
              <a:t>T= </a:t>
            </a:r>
            <a:r>
              <a:rPr lang="el-GR" sz="1600" dirty="0" smtClean="0"/>
              <a:t>η διαπερατότητα</a:t>
            </a:r>
          </a:p>
          <a:p>
            <a:r>
              <a:rPr lang="en-US" sz="1600" b="1" dirty="0" smtClean="0"/>
              <a:t>P</a:t>
            </a:r>
            <a:r>
              <a:rPr lang="en-US" sz="1600" b="1" baseline="-25000" dirty="0" smtClean="0"/>
              <a:t>o</a:t>
            </a:r>
            <a:r>
              <a:rPr lang="en-US" sz="1600" b="1" dirty="0" smtClean="0"/>
              <a:t>= </a:t>
            </a:r>
            <a:r>
              <a:rPr lang="el-GR" sz="1600" dirty="0" smtClean="0"/>
              <a:t>η ισχύς της μονοχρωματικής ακτινοβολίας που προσπίπτει στο διάλυμα </a:t>
            </a:r>
          </a:p>
          <a:p>
            <a:r>
              <a:rPr lang="el-GR" sz="1600" b="1" dirty="0" smtClean="0"/>
              <a:t>Ρ= </a:t>
            </a:r>
            <a:r>
              <a:rPr lang="el-GR" sz="1600" dirty="0" smtClean="0"/>
              <a:t>η ισχύς της ακτινοβολίας που εξέρχεται από το διάλυμα</a:t>
            </a:r>
          </a:p>
          <a:p>
            <a:r>
              <a:rPr lang="en-US" sz="1600" b="1" dirty="0" smtClean="0"/>
              <a:t>b= </a:t>
            </a:r>
            <a:r>
              <a:rPr lang="el-GR" sz="1600" dirty="0" smtClean="0"/>
              <a:t>το μήκος της διαδρομής της ακτινοβολίας στο διάλυμα</a:t>
            </a:r>
          </a:p>
          <a:p>
            <a:r>
              <a:rPr lang="en-US" sz="1600" b="1" dirty="0" smtClean="0"/>
              <a:t>c= </a:t>
            </a:r>
            <a:r>
              <a:rPr lang="el-GR" sz="1600" dirty="0" smtClean="0"/>
              <a:t>η συγκέντρωση της ουσίας που αναλύεται </a:t>
            </a:r>
          </a:p>
          <a:p>
            <a:r>
              <a:rPr lang="el-GR" sz="1600" b="1" dirty="0" smtClean="0"/>
              <a:t>α= </a:t>
            </a:r>
            <a:r>
              <a:rPr lang="el-GR" sz="1600" dirty="0" smtClean="0"/>
              <a:t>απορροφητικότητα</a:t>
            </a:r>
          </a:p>
          <a:p>
            <a:r>
              <a:rPr lang="el-GR" sz="1600" b="1" dirty="0" smtClean="0"/>
              <a:t>ε= </a:t>
            </a:r>
            <a:r>
              <a:rPr lang="el-GR" sz="1600" dirty="0" smtClean="0"/>
              <a:t>η μοριακή απορροφητικότητα της ουσίας (ε= </a:t>
            </a:r>
            <a:r>
              <a:rPr lang="el-GR" sz="1600" dirty="0" err="1" smtClean="0"/>
              <a:t>α·ΜΒ</a:t>
            </a:r>
            <a:r>
              <a:rPr lang="el-GR" sz="1600" dirty="0" smtClean="0"/>
              <a:t>)</a:t>
            </a:r>
            <a:endParaRPr lang="el-GR" sz="2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Κατηγορίες ηλεκτρονίων και μεταβάσεις στα διάφορα ενεργειακά επίπεδα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152400" y="1410355"/>
            <a:ext cx="4419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Με την απορρόφηση υπεριώδους και ορατής ακτινοβολίας προκύπτουν ηλεκτρονιακές μεταπτώσεις των </a:t>
            </a:r>
            <a:r>
              <a:rPr lang="en-US" sz="2000" dirty="0" smtClean="0"/>
              <a:t>e</a:t>
            </a:r>
            <a:r>
              <a:rPr lang="el-GR" sz="2000" baseline="30000" dirty="0" smtClean="0"/>
              <a:t>-</a:t>
            </a:r>
            <a:r>
              <a:rPr lang="en-US" sz="2000" dirty="0" smtClean="0"/>
              <a:t> </a:t>
            </a:r>
            <a:r>
              <a:rPr lang="el-GR" sz="2000" dirty="0" smtClean="0"/>
              <a:t>της στιβάδας σθένους.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Τα ηλεκτρόνια κατατάσσονται σε 3 κατηγορίες: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τα </a:t>
            </a:r>
            <a:r>
              <a:rPr lang="el-GR" sz="2000" b="1" dirty="0" smtClean="0"/>
              <a:t>σ-ηλεκτρόνια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τα </a:t>
            </a:r>
            <a:r>
              <a:rPr lang="el-GR" sz="2000" b="1" dirty="0" smtClean="0"/>
              <a:t>π-ηλεκτρόνια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/>
              <a:t>n-</a:t>
            </a:r>
            <a:r>
              <a:rPr lang="el-GR" sz="2000" b="1" dirty="0" smtClean="0"/>
              <a:t>ηλεκτρόνια ή μη δεσμικά (</a:t>
            </a:r>
            <a:r>
              <a:rPr lang="en-US" sz="2000" b="1" dirty="0" smtClean="0"/>
              <a:t>nonbonding) </a:t>
            </a:r>
          </a:p>
          <a:p>
            <a:pPr>
              <a:buFont typeface="Wingdings" pitchFamily="2" charset="2"/>
              <a:buChar char="q"/>
            </a:pPr>
            <a:endParaRPr lang="el-GR" dirty="0" smtClean="0"/>
          </a:p>
        </p:txBody>
      </p:sp>
      <p:pic>
        <p:nvPicPr>
          <p:cNvPr id="1027" name="Picture 3" descr="C:\Users\Fotis\Desktop\uv-vi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1200"/>
            <a:ext cx="4749527" cy="3088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4038600" y="5540514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</a:t>
            </a:r>
            <a:r>
              <a:rPr lang="en-US" sz="2000" dirty="0" smtClean="0"/>
              <a:t> </a:t>
            </a:r>
            <a:r>
              <a:rPr lang="el-GR" sz="2000" dirty="0" smtClean="0"/>
              <a:t>ένωση</a:t>
            </a:r>
            <a:r>
              <a:rPr lang="en-US" sz="2000" dirty="0" smtClean="0"/>
              <a:t> </a:t>
            </a:r>
            <a:r>
              <a:rPr lang="el-GR" sz="2000" dirty="0" smtClean="0"/>
              <a:t>που</a:t>
            </a:r>
            <a:r>
              <a:rPr lang="en-US" sz="2000" dirty="0" smtClean="0"/>
              <a:t> </a:t>
            </a:r>
            <a:r>
              <a:rPr lang="el-GR" sz="2000" dirty="0" smtClean="0"/>
              <a:t>απορροφά</a:t>
            </a:r>
            <a:r>
              <a:rPr lang="en-US" sz="2000" dirty="0" smtClean="0"/>
              <a:t> </a:t>
            </a:r>
            <a:r>
              <a:rPr lang="el-GR" sz="2000" dirty="0" smtClean="0"/>
              <a:t>στην</a:t>
            </a:r>
            <a:r>
              <a:rPr lang="en-US" sz="2000" dirty="0" smtClean="0"/>
              <a:t> </a:t>
            </a:r>
            <a:r>
              <a:rPr lang="el-GR" sz="2000" dirty="0" smtClean="0"/>
              <a:t>ορατή</a:t>
            </a:r>
            <a:r>
              <a:rPr lang="en-US" sz="2000" dirty="0" smtClean="0"/>
              <a:t> </a:t>
            </a:r>
            <a:r>
              <a:rPr lang="el-GR" sz="2000" dirty="0" smtClean="0"/>
              <a:t>περιοχή</a:t>
            </a:r>
            <a:r>
              <a:rPr lang="en-US" sz="2000" dirty="0" smtClean="0"/>
              <a:t> </a:t>
            </a:r>
            <a:r>
              <a:rPr lang="el-GR" sz="2000" dirty="0" smtClean="0"/>
              <a:t>(400-</a:t>
            </a:r>
            <a:r>
              <a:rPr lang="en-US" sz="2000" dirty="0" smtClean="0"/>
              <a:t>78</a:t>
            </a:r>
            <a:r>
              <a:rPr lang="el-GR" sz="2000" dirty="0" smtClean="0"/>
              <a:t>0</a:t>
            </a:r>
            <a:r>
              <a:rPr lang="en-US" sz="2000" dirty="0" smtClean="0"/>
              <a:t>nm) </a:t>
            </a:r>
            <a:r>
              <a:rPr lang="el-GR" sz="2000" dirty="0" smtClean="0"/>
              <a:t>εμφανίζεται</a:t>
            </a:r>
            <a:r>
              <a:rPr lang="en-US" sz="2000" dirty="0" smtClean="0"/>
              <a:t> </a:t>
            </a:r>
            <a:r>
              <a:rPr lang="el-GR" sz="2000" dirty="0" smtClean="0"/>
              <a:t>έγχρωμη.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Χρωμοφόρες Ομάδες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533400" y="914400"/>
            <a:ext cx="8077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Η</a:t>
            </a:r>
            <a:r>
              <a:rPr lang="en-US" sz="2000" dirty="0" smtClean="0"/>
              <a:t> </a:t>
            </a:r>
            <a:r>
              <a:rPr lang="el-GR" sz="2000" dirty="0" smtClean="0"/>
              <a:t>ποσότητα</a:t>
            </a:r>
            <a:r>
              <a:rPr lang="en-US" sz="2000" dirty="0" smtClean="0"/>
              <a:t> </a:t>
            </a:r>
            <a:r>
              <a:rPr lang="el-GR" sz="2000" dirty="0" smtClean="0"/>
              <a:t>ενέργειας</a:t>
            </a:r>
            <a:r>
              <a:rPr lang="en-US" sz="2000" dirty="0" smtClean="0"/>
              <a:t> </a:t>
            </a:r>
            <a:r>
              <a:rPr lang="el-GR" sz="2000" dirty="0" smtClean="0"/>
              <a:t>μιας</a:t>
            </a:r>
            <a:r>
              <a:rPr lang="en-US" sz="2000" dirty="0" smtClean="0"/>
              <a:t> </a:t>
            </a:r>
            <a:r>
              <a:rPr lang="el-GR" sz="2000" dirty="0" smtClean="0"/>
              <a:t>μετάβασης</a:t>
            </a:r>
            <a:r>
              <a:rPr lang="en-US" sz="2000" dirty="0" smtClean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μήκος</a:t>
            </a:r>
            <a:r>
              <a:rPr lang="en-US" sz="2000" dirty="0" smtClean="0"/>
              <a:t> </a:t>
            </a:r>
            <a:r>
              <a:rPr lang="el-GR" sz="2000" dirty="0" smtClean="0"/>
              <a:t>κύματος</a:t>
            </a:r>
            <a:r>
              <a:rPr lang="en-US" sz="2000" dirty="0" smtClean="0"/>
              <a:t> </a:t>
            </a:r>
            <a:r>
              <a:rPr lang="el-GR" sz="2000" dirty="0" smtClean="0"/>
              <a:t>της</a:t>
            </a:r>
            <a:r>
              <a:rPr lang="en-US" sz="2000" dirty="0" smtClean="0"/>
              <a:t> </a:t>
            </a:r>
            <a:r>
              <a:rPr lang="el-GR" sz="2000" dirty="0" smtClean="0"/>
              <a:t>ακτινοβολίας</a:t>
            </a:r>
            <a:r>
              <a:rPr lang="en-US" sz="2000" dirty="0" smtClean="0"/>
              <a:t> </a:t>
            </a:r>
            <a:r>
              <a:rPr lang="el-GR" sz="2000" dirty="0" smtClean="0"/>
              <a:t>που</a:t>
            </a:r>
            <a:r>
              <a:rPr lang="en-US" sz="2000" dirty="0" smtClean="0"/>
              <a:t> </a:t>
            </a:r>
            <a:r>
              <a:rPr lang="el-GR" sz="2000" dirty="0" smtClean="0"/>
              <a:t>απορροφάται</a:t>
            </a:r>
            <a:r>
              <a:rPr lang="en-US" sz="2000" dirty="0" smtClean="0"/>
              <a:t> </a:t>
            </a:r>
            <a:r>
              <a:rPr lang="el-GR" sz="2000" dirty="0" smtClean="0"/>
              <a:t>είναι</a:t>
            </a:r>
            <a:r>
              <a:rPr lang="en-US" sz="2000" dirty="0" smtClean="0"/>
              <a:t> </a:t>
            </a:r>
            <a:r>
              <a:rPr lang="el-GR" sz="2000" dirty="0" smtClean="0"/>
              <a:t>χαρακτηριστική</a:t>
            </a:r>
            <a:r>
              <a:rPr lang="en-US" sz="2000" dirty="0" smtClean="0"/>
              <a:t> </a:t>
            </a:r>
            <a:r>
              <a:rPr lang="el-GR" sz="2000" dirty="0" smtClean="0"/>
              <a:t>ιδιότητα</a:t>
            </a:r>
            <a:r>
              <a:rPr lang="en-US" sz="2000" dirty="0" smtClean="0"/>
              <a:t> </a:t>
            </a:r>
            <a:r>
              <a:rPr lang="el-GR" sz="2000" dirty="0" smtClean="0"/>
              <a:t>των</a:t>
            </a:r>
            <a:r>
              <a:rPr lang="en-US" sz="2000" dirty="0" smtClean="0"/>
              <a:t> </a:t>
            </a:r>
            <a:r>
              <a:rPr lang="el-GR" sz="2000" dirty="0" smtClean="0"/>
              <a:t>ατόμων</a:t>
            </a:r>
            <a:r>
              <a:rPr lang="en-US" sz="2000" dirty="0" smtClean="0"/>
              <a:t> </a:t>
            </a:r>
            <a:r>
              <a:rPr lang="el-GR" sz="2000" dirty="0" smtClean="0"/>
              <a:t>μιας</a:t>
            </a:r>
            <a:r>
              <a:rPr lang="en-US" sz="2000" dirty="0" smtClean="0"/>
              <a:t> </a:t>
            </a:r>
            <a:r>
              <a:rPr lang="el-GR" sz="2000" dirty="0" smtClean="0"/>
              <a:t>ομάδας</a:t>
            </a:r>
            <a:r>
              <a:rPr lang="en-US" sz="2000" dirty="0" smtClean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όχι</a:t>
            </a:r>
            <a:r>
              <a:rPr lang="en-US" sz="2000" dirty="0" smtClean="0"/>
              <a:t> </a:t>
            </a:r>
            <a:r>
              <a:rPr lang="el-GR" sz="2000" dirty="0" smtClean="0"/>
              <a:t>μόνο</a:t>
            </a:r>
            <a:r>
              <a:rPr lang="en-US" sz="2000" dirty="0" smtClean="0"/>
              <a:t> </a:t>
            </a:r>
            <a:r>
              <a:rPr lang="el-GR" sz="2000" dirty="0" smtClean="0"/>
              <a:t>των</a:t>
            </a:r>
            <a:r>
              <a:rPr lang="en-US" sz="2000" dirty="0" smtClean="0"/>
              <a:t> </a:t>
            </a:r>
            <a:r>
              <a:rPr lang="el-GR" sz="2000" dirty="0" smtClean="0"/>
              <a:t>ηλεκτρονίων</a:t>
            </a:r>
            <a:r>
              <a:rPr lang="en-US" sz="2000" dirty="0" smtClean="0"/>
              <a:t> </a:t>
            </a:r>
            <a:r>
              <a:rPr lang="el-GR" sz="2000" dirty="0" smtClean="0"/>
              <a:t>των</a:t>
            </a:r>
            <a:r>
              <a:rPr lang="en-US" sz="2000" dirty="0" smtClean="0"/>
              <a:t> </a:t>
            </a:r>
            <a:r>
              <a:rPr lang="el-GR" sz="2000" dirty="0" smtClean="0"/>
              <a:t>δεσμών. Η</a:t>
            </a:r>
            <a:r>
              <a:rPr lang="en-US" sz="2000" dirty="0" smtClean="0"/>
              <a:t> </a:t>
            </a:r>
            <a:r>
              <a:rPr lang="el-GR" sz="2000" dirty="0" smtClean="0"/>
              <a:t>ομάδα</a:t>
            </a:r>
            <a:r>
              <a:rPr lang="en-US" sz="2000" dirty="0" smtClean="0"/>
              <a:t> </a:t>
            </a:r>
            <a:r>
              <a:rPr lang="el-GR" sz="2000" dirty="0" smtClean="0"/>
              <a:t>των</a:t>
            </a:r>
            <a:r>
              <a:rPr lang="en-US" sz="2000" dirty="0" smtClean="0"/>
              <a:t> </a:t>
            </a:r>
            <a:r>
              <a:rPr lang="el-GR" sz="2000" dirty="0" smtClean="0"/>
              <a:t>ατόμων</a:t>
            </a:r>
            <a:r>
              <a:rPr lang="en-US" sz="2000" dirty="0" smtClean="0"/>
              <a:t> </a:t>
            </a:r>
            <a:r>
              <a:rPr lang="el-GR" sz="2000" dirty="0" smtClean="0"/>
              <a:t>που</a:t>
            </a:r>
            <a:r>
              <a:rPr lang="en-US" sz="2000" dirty="0" smtClean="0"/>
              <a:t> </a:t>
            </a:r>
            <a:r>
              <a:rPr lang="el-GR" sz="2000" dirty="0" smtClean="0"/>
              <a:t>συμβάλλει</a:t>
            </a:r>
            <a:r>
              <a:rPr lang="en-US" sz="2000" dirty="0" smtClean="0"/>
              <a:t> </a:t>
            </a:r>
            <a:r>
              <a:rPr lang="el-GR" sz="2000" dirty="0" smtClean="0"/>
              <a:t>σε</a:t>
            </a:r>
            <a:r>
              <a:rPr lang="en-US" sz="2000" dirty="0" smtClean="0"/>
              <a:t> </a:t>
            </a:r>
            <a:r>
              <a:rPr lang="el-GR" sz="2000" dirty="0" smtClean="0"/>
              <a:t>μια</a:t>
            </a:r>
            <a:r>
              <a:rPr lang="en-US" sz="2000" dirty="0" smtClean="0"/>
              <a:t> </a:t>
            </a:r>
            <a:r>
              <a:rPr lang="el-GR" sz="2000" dirty="0" smtClean="0"/>
              <a:t>τέτοια</a:t>
            </a:r>
            <a:r>
              <a:rPr lang="en-US" sz="2000" dirty="0" smtClean="0"/>
              <a:t> </a:t>
            </a:r>
            <a:r>
              <a:rPr lang="el-GR" sz="2000" dirty="0" smtClean="0"/>
              <a:t>απορρόφηση</a:t>
            </a:r>
            <a:r>
              <a:rPr lang="en-US" sz="2000" dirty="0" smtClean="0"/>
              <a:t> </a:t>
            </a:r>
            <a:r>
              <a:rPr lang="el-GR" sz="2000" dirty="0" smtClean="0"/>
              <a:t>καλείται</a:t>
            </a:r>
            <a:r>
              <a:rPr lang="en-US" sz="2000" dirty="0" smtClean="0"/>
              <a:t> </a:t>
            </a:r>
            <a:r>
              <a:rPr lang="el-GR" sz="2000" u="sng" dirty="0" smtClean="0"/>
              <a:t>χρωμοφόρος</a:t>
            </a:r>
            <a:r>
              <a:rPr lang="en-US" sz="2000" u="sng" dirty="0" smtClean="0"/>
              <a:t> </a:t>
            </a:r>
            <a:r>
              <a:rPr lang="el-GR" sz="2000" u="sng" dirty="0" smtClean="0"/>
              <a:t>ομάδα</a:t>
            </a:r>
            <a:r>
              <a:rPr lang="en-US" sz="2000" u="sng" dirty="0" smtClean="0"/>
              <a:t>.</a:t>
            </a:r>
          </a:p>
          <a:p>
            <a:endParaRPr lang="en-US" sz="20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Τα</a:t>
            </a:r>
            <a:r>
              <a:rPr lang="en-US" sz="2000" dirty="0" smtClean="0"/>
              <a:t> </a:t>
            </a:r>
            <a:r>
              <a:rPr lang="el-GR" sz="2000" dirty="0" smtClean="0"/>
              <a:t>φάσματα</a:t>
            </a:r>
            <a:r>
              <a:rPr lang="en-US" sz="2000" dirty="0" smtClean="0"/>
              <a:t> UV </a:t>
            </a:r>
            <a:r>
              <a:rPr lang="el-GR" sz="2000" dirty="0" smtClean="0"/>
              <a:t>δεν</a:t>
            </a:r>
            <a:r>
              <a:rPr lang="en-US" sz="2000" dirty="0" smtClean="0"/>
              <a:t> </a:t>
            </a:r>
            <a:r>
              <a:rPr lang="el-GR" sz="2000" dirty="0" smtClean="0"/>
              <a:t>χαρακτηρίζουν</a:t>
            </a:r>
            <a:r>
              <a:rPr lang="en-US" sz="2000" dirty="0" smtClean="0"/>
              <a:t> </a:t>
            </a:r>
            <a:r>
              <a:rPr lang="el-GR" sz="2000" dirty="0" smtClean="0"/>
              <a:t>συνολικά</a:t>
            </a:r>
            <a:r>
              <a:rPr lang="en-US" sz="2000" dirty="0" smtClean="0"/>
              <a:t> </a:t>
            </a: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μόριο</a:t>
            </a:r>
            <a:r>
              <a:rPr lang="en-US" sz="2000" dirty="0" smtClean="0"/>
              <a:t> </a:t>
            </a:r>
            <a:r>
              <a:rPr lang="el-GR" sz="2000" dirty="0" smtClean="0"/>
              <a:t>αλλά</a:t>
            </a:r>
            <a:r>
              <a:rPr lang="en-US" sz="2000" dirty="0" smtClean="0"/>
              <a:t> </a:t>
            </a:r>
            <a:r>
              <a:rPr lang="el-GR" sz="2000" dirty="0" smtClean="0"/>
              <a:t>δίνουν</a:t>
            </a:r>
            <a:r>
              <a:rPr lang="en-US" sz="2000" dirty="0" smtClean="0"/>
              <a:t> </a:t>
            </a:r>
            <a:r>
              <a:rPr lang="el-GR" sz="2000" dirty="0" smtClean="0"/>
              <a:t>πληροφορίες</a:t>
            </a:r>
            <a:r>
              <a:rPr lang="en-US" sz="2000" dirty="0" smtClean="0"/>
              <a:t> </a:t>
            </a:r>
            <a:r>
              <a:rPr lang="el-GR" sz="2000" dirty="0" smtClean="0"/>
              <a:t>για</a:t>
            </a:r>
            <a:r>
              <a:rPr lang="en-US" sz="2000" dirty="0" smtClean="0"/>
              <a:t> </a:t>
            </a:r>
            <a:r>
              <a:rPr lang="el-GR" sz="2000" dirty="0" smtClean="0"/>
              <a:t>ορισμένες</a:t>
            </a:r>
            <a:r>
              <a:rPr lang="en-US" sz="2000" dirty="0" smtClean="0"/>
              <a:t> </a:t>
            </a:r>
            <a:r>
              <a:rPr lang="el-GR" sz="2000" dirty="0" smtClean="0"/>
              <a:t>ομάδες</a:t>
            </a:r>
            <a:r>
              <a:rPr lang="en-US" sz="2000" dirty="0" smtClean="0"/>
              <a:t> </a:t>
            </a:r>
            <a:r>
              <a:rPr lang="el-GR" sz="2000" dirty="0" smtClean="0"/>
              <a:t>(χρωμοφόρες) που</a:t>
            </a:r>
            <a:r>
              <a:rPr lang="en-US" sz="2000" dirty="0" smtClean="0"/>
              <a:t> </a:t>
            </a:r>
            <a:r>
              <a:rPr lang="el-GR" sz="2000" dirty="0" smtClean="0"/>
              <a:t>απορροφούν</a:t>
            </a:r>
            <a:r>
              <a:rPr lang="en-US" sz="2000" dirty="0" smtClean="0"/>
              <a:t> </a:t>
            </a:r>
            <a:r>
              <a:rPr lang="el-GR" sz="2000" dirty="0" smtClean="0"/>
              <a:t>ακτινοβολία</a:t>
            </a:r>
            <a:r>
              <a:rPr lang="en-US" sz="2000" dirty="0" smtClean="0"/>
              <a:t>.</a:t>
            </a:r>
            <a:endParaRPr lang="el-GR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Χρωμοφόρες Ομάδες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228600" y="10668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Απλές</a:t>
            </a:r>
            <a:r>
              <a:rPr lang="en-US" sz="2000" dirty="0" smtClean="0"/>
              <a:t> </a:t>
            </a:r>
            <a:r>
              <a:rPr lang="el-GR" sz="2000" dirty="0" smtClean="0"/>
              <a:t>χρωμοφόρες</a:t>
            </a:r>
            <a:r>
              <a:rPr lang="en-US" sz="2000" dirty="0" smtClean="0"/>
              <a:t> </a:t>
            </a:r>
            <a:r>
              <a:rPr lang="el-GR" sz="2000" dirty="0" smtClean="0"/>
              <a:t>ομάδες</a:t>
            </a:r>
            <a:r>
              <a:rPr lang="en-US" sz="2000" dirty="0" smtClean="0"/>
              <a:t> </a:t>
            </a:r>
            <a:r>
              <a:rPr lang="el-GR" sz="2000" dirty="0" smtClean="0"/>
              <a:t>με</a:t>
            </a:r>
            <a:r>
              <a:rPr lang="en-US" sz="2000" dirty="0" smtClean="0"/>
              <a:t> </a:t>
            </a:r>
            <a:r>
              <a:rPr lang="el-GR" sz="2000" dirty="0" smtClean="0"/>
              <a:t>διπλούς</a:t>
            </a:r>
            <a:r>
              <a:rPr lang="en-US" sz="2000" dirty="0" smtClean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τριπλούς</a:t>
            </a:r>
            <a:r>
              <a:rPr lang="en-US" sz="2000" dirty="0" smtClean="0"/>
              <a:t> </a:t>
            </a:r>
            <a:r>
              <a:rPr lang="el-GR" sz="2000" dirty="0" smtClean="0"/>
              <a:t>δεσμούς, όπως</a:t>
            </a:r>
            <a:r>
              <a:rPr lang="en-US" sz="2000" dirty="0" smtClean="0"/>
              <a:t> </a:t>
            </a:r>
            <a:r>
              <a:rPr lang="el-GR" sz="2000" dirty="0" smtClean="0"/>
              <a:t>&gt;C=C&lt;, ―C≡C ―, ―C≡Ν―, &gt;C=O , ―Ν=Ν―</a:t>
            </a:r>
            <a:r>
              <a:rPr lang="en-US" sz="2000" dirty="0" smtClean="0"/>
              <a:t> </a:t>
            </a:r>
            <a:r>
              <a:rPr lang="el-GR" sz="2000" dirty="0" err="1" smtClean="0"/>
              <a:t>κ.λ.π</a:t>
            </a:r>
            <a:r>
              <a:rPr lang="el-GR" sz="2000" dirty="0" smtClean="0"/>
              <a:t>., υπόκεινται</a:t>
            </a:r>
            <a:r>
              <a:rPr lang="en-US" sz="2000" dirty="0" smtClean="0"/>
              <a:t> </a:t>
            </a:r>
            <a:r>
              <a:rPr lang="el-GR" sz="2000" dirty="0" smtClean="0"/>
              <a:t>σε</a:t>
            </a:r>
            <a:r>
              <a:rPr lang="en-US" sz="2000" dirty="0" smtClean="0"/>
              <a:t> </a:t>
            </a:r>
            <a:r>
              <a:rPr lang="el-GR" sz="2000" dirty="0" smtClean="0"/>
              <a:t>ενεργειακές</a:t>
            </a:r>
            <a:r>
              <a:rPr lang="en-US" sz="2000" dirty="0" smtClean="0"/>
              <a:t> </a:t>
            </a:r>
            <a:r>
              <a:rPr lang="el-GR" sz="2000" dirty="0" smtClean="0"/>
              <a:t>μεταβάσεις</a:t>
            </a:r>
            <a:r>
              <a:rPr lang="en-US" sz="2000" dirty="0" smtClean="0"/>
              <a:t> </a:t>
            </a:r>
            <a:r>
              <a:rPr lang="el-GR" sz="2000" dirty="0" err="1" smtClean="0"/>
              <a:t>π→π</a:t>
            </a:r>
            <a:r>
              <a:rPr lang="el-GR" sz="2000" dirty="0" smtClean="0"/>
              <a:t>* </a:t>
            </a:r>
            <a:r>
              <a:rPr lang="en-US" sz="2000" dirty="0" smtClean="0"/>
              <a:t> </a:t>
            </a:r>
            <a:r>
              <a:rPr lang="el-GR" sz="2000" dirty="0" smtClean="0"/>
              <a:t>που</a:t>
            </a:r>
            <a:r>
              <a:rPr lang="en-US" sz="2000" dirty="0" smtClean="0"/>
              <a:t> </a:t>
            </a:r>
            <a:r>
              <a:rPr lang="el-GR" sz="2000" dirty="0" smtClean="0"/>
              <a:t>απορροφούν</a:t>
            </a:r>
            <a:r>
              <a:rPr lang="en-US" sz="2000" dirty="0" smtClean="0"/>
              <a:t> </a:t>
            </a:r>
            <a:r>
              <a:rPr lang="el-GR" sz="2000" dirty="0" smtClean="0"/>
              <a:t>σε</a:t>
            </a:r>
            <a:r>
              <a:rPr lang="en-US" sz="2000" dirty="0" smtClean="0"/>
              <a:t> </a:t>
            </a:r>
            <a:r>
              <a:rPr lang="el-GR" sz="2000" dirty="0" smtClean="0"/>
              <a:t>μικρά</a:t>
            </a:r>
            <a:r>
              <a:rPr lang="en-US" sz="2000" dirty="0" smtClean="0"/>
              <a:t> </a:t>
            </a:r>
            <a:r>
              <a:rPr lang="el-GR" sz="2000" dirty="0" smtClean="0"/>
              <a:t>μήκη</a:t>
            </a:r>
            <a:r>
              <a:rPr lang="en-US" sz="2000" dirty="0" smtClean="0"/>
              <a:t> </a:t>
            </a:r>
            <a:r>
              <a:rPr lang="el-GR" sz="2000" dirty="0" smtClean="0"/>
              <a:t>κύματος</a:t>
            </a:r>
            <a:r>
              <a:rPr lang="en-US" sz="2000" dirty="0" smtClean="0"/>
              <a:t> </a:t>
            </a:r>
            <a:r>
              <a:rPr lang="el-GR" sz="2000" dirty="0" smtClean="0"/>
              <a:t>της</a:t>
            </a:r>
            <a:r>
              <a:rPr lang="en-US" sz="2000" dirty="0" smtClean="0"/>
              <a:t> UV </a:t>
            </a:r>
            <a:r>
              <a:rPr lang="el-GR" sz="2000" dirty="0" smtClean="0"/>
              <a:t>περιοχής.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Άλλες</a:t>
            </a:r>
            <a:r>
              <a:rPr lang="en-US" sz="2000" dirty="0" smtClean="0"/>
              <a:t> </a:t>
            </a:r>
            <a:r>
              <a:rPr lang="el-GR" sz="2000" dirty="0" smtClean="0"/>
              <a:t>ομάδες, όπως</a:t>
            </a:r>
            <a:r>
              <a:rPr lang="en-US" sz="2000" dirty="0" smtClean="0"/>
              <a:t>  </a:t>
            </a:r>
            <a:r>
              <a:rPr lang="el-GR" sz="2000" dirty="0" smtClean="0"/>
              <a:t>―ΟΗ, ―Ο</a:t>
            </a:r>
            <a:r>
              <a:rPr lang="en-US" sz="2000" dirty="0" smtClean="0"/>
              <a:t>R (R= </a:t>
            </a:r>
            <a:r>
              <a:rPr lang="el-GR" sz="2000" dirty="0" err="1" smtClean="0"/>
              <a:t>αλκύλιο</a:t>
            </a:r>
            <a:r>
              <a:rPr lang="el-GR" sz="2000" dirty="0" smtClean="0"/>
              <a:t>), ―ΝΗ2, --</a:t>
            </a:r>
            <a:r>
              <a:rPr lang="en-US" sz="2000" dirty="0" smtClean="0"/>
              <a:t>SH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τα</a:t>
            </a:r>
            <a:r>
              <a:rPr lang="en-US" sz="2000" dirty="0" smtClean="0"/>
              <a:t> </a:t>
            </a:r>
            <a:r>
              <a:rPr lang="el-GR" sz="2000" dirty="0" smtClean="0"/>
              <a:t>αλογόνα, έχουν</a:t>
            </a:r>
            <a:r>
              <a:rPr lang="en-US" sz="2000" dirty="0" smtClean="0"/>
              <a:t> </a:t>
            </a:r>
            <a:r>
              <a:rPr lang="el-GR" sz="2000" dirty="0" smtClean="0"/>
              <a:t>ελεύθερα</a:t>
            </a:r>
            <a:r>
              <a:rPr lang="en-US" sz="2000" dirty="0" smtClean="0"/>
              <a:t> </a:t>
            </a:r>
            <a:r>
              <a:rPr lang="el-GR" sz="2000" dirty="0" smtClean="0"/>
              <a:t>ζεύγη</a:t>
            </a:r>
            <a:r>
              <a:rPr lang="en-US" sz="2000" dirty="0" smtClean="0"/>
              <a:t> </a:t>
            </a:r>
            <a:r>
              <a:rPr lang="el-GR" sz="2000" dirty="0" smtClean="0"/>
              <a:t>ηλεκτρονίων.</a:t>
            </a:r>
            <a:r>
              <a:rPr lang="en-US" sz="2000" dirty="0" smtClean="0"/>
              <a:t> </a:t>
            </a:r>
            <a:r>
              <a:rPr lang="el-GR" sz="2000" dirty="0" smtClean="0"/>
              <a:t>Τα</a:t>
            </a:r>
            <a:r>
              <a:rPr lang="en-US" sz="2000" dirty="0" smtClean="0"/>
              <a:t> </a:t>
            </a:r>
            <a:r>
              <a:rPr lang="el-GR" sz="2000" dirty="0" smtClean="0"/>
              <a:t>ηλεκτρόνια</a:t>
            </a:r>
            <a:r>
              <a:rPr lang="en-US" sz="2000" dirty="0" smtClean="0"/>
              <a:t> </a:t>
            </a:r>
            <a:r>
              <a:rPr lang="el-GR" sz="2000" dirty="0" smtClean="0"/>
              <a:t>αυτά</a:t>
            </a:r>
            <a:r>
              <a:rPr lang="en-US" sz="2000" dirty="0" smtClean="0"/>
              <a:t> </a:t>
            </a:r>
            <a:r>
              <a:rPr lang="el-GR" sz="2000" dirty="0" smtClean="0"/>
              <a:t>(μη</a:t>
            </a:r>
            <a:r>
              <a:rPr lang="en-US" sz="2000" dirty="0" smtClean="0"/>
              <a:t> </a:t>
            </a:r>
            <a:r>
              <a:rPr lang="el-GR" sz="2000" dirty="0" smtClean="0"/>
              <a:t>δεσμικά) συγκρατούνται</a:t>
            </a:r>
            <a:r>
              <a:rPr lang="en-US" sz="2000" dirty="0" smtClean="0"/>
              <a:t> </a:t>
            </a:r>
            <a:r>
              <a:rPr lang="el-GR" sz="2000" dirty="0" smtClean="0"/>
              <a:t>χαλαρά</a:t>
            </a:r>
            <a:r>
              <a:rPr lang="en-US" sz="2000" dirty="0" smtClean="0"/>
              <a:t> </a:t>
            </a:r>
            <a:r>
              <a:rPr lang="el-GR" sz="2000" dirty="0" smtClean="0"/>
              <a:t>από</a:t>
            </a:r>
            <a:r>
              <a:rPr lang="en-US" sz="2000" dirty="0" smtClean="0"/>
              <a:t> </a:t>
            </a:r>
            <a:r>
              <a:rPr lang="el-GR" sz="2000" dirty="0" smtClean="0"/>
              <a:t>τους</a:t>
            </a:r>
            <a:r>
              <a:rPr lang="en-US" sz="2000" dirty="0" smtClean="0"/>
              <a:t> </a:t>
            </a:r>
            <a:r>
              <a:rPr lang="el-GR" sz="2000" dirty="0" smtClean="0"/>
              <a:t>πυρήνες</a:t>
            </a:r>
            <a:r>
              <a:rPr lang="en-US" sz="2000" dirty="0" smtClean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μπορούν</a:t>
            </a:r>
            <a:r>
              <a:rPr lang="en-US" sz="2000" dirty="0" smtClean="0"/>
              <a:t> </a:t>
            </a:r>
            <a:r>
              <a:rPr lang="el-GR" sz="2000" dirty="0" smtClean="0"/>
              <a:t>να</a:t>
            </a:r>
            <a:r>
              <a:rPr lang="en-US" sz="2000" dirty="0" smtClean="0"/>
              <a:t> </a:t>
            </a:r>
            <a:r>
              <a:rPr lang="el-GR" sz="2000" dirty="0" smtClean="0"/>
              <a:t>υποστούν</a:t>
            </a:r>
            <a:r>
              <a:rPr lang="en-US" sz="2000" dirty="0" smtClean="0"/>
              <a:t> </a:t>
            </a:r>
            <a:r>
              <a:rPr lang="el-GR" sz="2000" dirty="0" smtClean="0"/>
              <a:t>μεταβάσεις</a:t>
            </a:r>
            <a:r>
              <a:rPr lang="en-US" sz="2000" dirty="0" smtClean="0"/>
              <a:t> </a:t>
            </a:r>
            <a:r>
              <a:rPr lang="el-GR" sz="2000" dirty="0" smtClean="0"/>
              <a:t>σε</a:t>
            </a:r>
            <a:r>
              <a:rPr lang="en-US" sz="2000" dirty="0" smtClean="0"/>
              <a:t> </a:t>
            </a:r>
            <a:r>
              <a:rPr lang="el-GR" sz="2000" dirty="0" smtClean="0"/>
              <a:t>μεγαλύτερα</a:t>
            </a:r>
            <a:r>
              <a:rPr lang="en-US" sz="2000" dirty="0" smtClean="0"/>
              <a:t> </a:t>
            </a:r>
            <a:r>
              <a:rPr lang="el-GR" sz="2000" dirty="0" smtClean="0"/>
              <a:t>μήκη</a:t>
            </a:r>
            <a:r>
              <a:rPr lang="en-US" sz="2000" dirty="0" smtClean="0"/>
              <a:t> </a:t>
            </a:r>
            <a:r>
              <a:rPr lang="el-GR" sz="2000" dirty="0" smtClean="0"/>
              <a:t>κύματος, δηλαδή</a:t>
            </a:r>
            <a:r>
              <a:rPr lang="en-US" sz="2000" dirty="0" smtClean="0"/>
              <a:t> </a:t>
            </a:r>
            <a:r>
              <a:rPr lang="el-GR" sz="2000" dirty="0" smtClean="0"/>
              <a:t>άνω</a:t>
            </a:r>
            <a:r>
              <a:rPr lang="en-US" sz="2000" dirty="0" smtClean="0"/>
              <a:t> </a:t>
            </a:r>
            <a:r>
              <a:rPr lang="el-GR" sz="2000" dirty="0" smtClean="0"/>
              <a:t>των</a:t>
            </a:r>
            <a:r>
              <a:rPr lang="en-US" sz="2000" dirty="0" smtClean="0"/>
              <a:t> </a:t>
            </a:r>
            <a:r>
              <a:rPr lang="el-GR" sz="2000" dirty="0" smtClean="0"/>
              <a:t>190 </a:t>
            </a:r>
            <a:r>
              <a:rPr lang="en-US" sz="2000" dirty="0" smtClean="0"/>
              <a:t>nm.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Τέτοιες</a:t>
            </a:r>
            <a:r>
              <a:rPr lang="en-US" sz="2000" dirty="0" smtClean="0"/>
              <a:t> </a:t>
            </a:r>
            <a:r>
              <a:rPr lang="el-GR" sz="2000" dirty="0" smtClean="0"/>
              <a:t>ομάδες</a:t>
            </a:r>
            <a:r>
              <a:rPr lang="en-US" sz="2000" dirty="0" smtClean="0"/>
              <a:t> </a:t>
            </a:r>
            <a:r>
              <a:rPr lang="el-GR" sz="2000" dirty="0" smtClean="0"/>
              <a:t>καλούνται</a:t>
            </a:r>
            <a:r>
              <a:rPr lang="en-US" sz="2000" dirty="0" smtClean="0"/>
              <a:t> </a:t>
            </a:r>
            <a:r>
              <a:rPr lang="el-GR" sz="2000" dirty="0" err="1" smtClean="0"/>
              <a:t>αυξόχρωμες</a:t>
            </a:r>
            <a:r>
              <a:rPr lang="en-US" sz="2000" dirty="0" smtClean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με</a:t>
            </a:r>
            <a:r>
              <a:rPr lang="en-US" sz="2000" dirty="0" smtClean="0"/>
              <a:t> </a:t>
            </a:r>
            <a:r>
              <a:rPr lang="el-GR" sz="2000" dirty="0" smtClean="0"/>
              <a:t>την</a:t>
            </a:r>
            <a:r>
              <a:rPr lang="en-US" sz="2000" dirty="0" smtClean="0"/>
              <a:t> </a:t>
            </a:r>
            <a:r>
              <a:rPr lang="el-GR" sz="2000" dirty="0" smtClean="0"/>
              <a:t>παρουσία</a:t>
            </a:r>
            <a:r>
              <a:rPr lang="en-US" sz="2000" dirty="0" smtClean="0"/>
              <a:t> </a:t>
            </a:r>
            <a:r>
              <a:rPr lang="el-GR" sz="2000" dirty="0" smtClean="0"/>
              <a:t>τους</a:t>
            </a:r>
            <a:r>
              <a:rPr lang="en-US" sz="2000" dirty="0" smtClean="0"/>
              <a:t> </a:t>
            </a:r>
            <a:r>
              <a:rPr lang="el-GR" sz="2000" dirty="0" smtClean="0"/>
              <a:t>στις</a:t>
            </a:r>
            <a:r>
              <a:rPr lang="en-US" sz="2000" dirty="0" smtClean="0"/>
              <a:t> </a:t>
            </a:r>
            <a:r>
              <a:rPr lang="el-GR" sz="2000" dirty="0" smtClean="0"/>
              <a:t>οργανικές</a:t>
            </a:r>
            <a:r>
              <a:rPr lang="en-US" sz="2000" dirty="0" smtClean="0"/>
              <a:t> </a:t>
            </a:r>
            <a:r>
              <a:rPr lang="el-GR" sz="2000" dirty="0" smtClean="0"/>
              <a:t>ενώσεις</a:t>
            </a:r>
            <a:r>
              <a:rPr lang="en-US" sz="2000" dirty="0" smtClean="0"/>
              <a:t> </a:t>
            </a:r>
            <a:r>
              <a:rPr lang="el-GR" sz="2000" dirty="0" smtClean="0"/>
              <a:t>επιδρούν</a:t>
            </a:r>
            <a:r>
              <a:rPr lang="en-US" sz="2000" dirty="0" smtClean="0"/>
              <a:t> </a:t>
            </a:r>
            <a:r>
              <a:rPr lang="el-GR" sz="2000" dirty="0" smtClean="0"/>
              <a:t>στην</a:t>
            </a:r>
            <a:r>
              <a:rPr lang="en-US" sz="2000" dirty="0" smtClean="0"/>
              <a:t> </a:t>
            </a:r>
            <a:r>
              <a:rPr lang="el-GR" sz="2000" dirty="0" smtClean="0"/>
              <a:t>απορρόφηση</a:t>
            </a:r>
            <a:r>
              <a:rPr lang="en-US" sz="2000" dirty="0" smtClean="0"/>
              <a:t> </a:t>
            </a:r>
            <a:r>
              <a:rPr lang="el-GR" sz="2000" dirty="0" smtClean="0"/>
              <a:t>της</a:t>
            </a:r>
            <a:r>
              <a:rPr lang="en-US" sz="2000" dirty="0" smtClean="0"/>
              <a:t> </a:t>
            </a:r>
            <a:r>
              <a:rPr lang="el-GR" sz="2000" dirty="0" smtClean="0"/>
              <a:t>κύριας</a:t>
            </a:r>
            <a:r>
              <a:rPr lang="en-US" sz="2000" dirty="0" smtClean="0"/>
              <a:t> </a:t>
            </a:r>
            <a:r>
              <a:rPr lang="el-GR" sz="2000" dirty="0" smtClean="0"/>
              <a:t>χρωμοφόρου</a:t>
            </a:r>
            <a:r>
              <a:rPr lang="en-US" sz="2000" dirty="0" smtClean="0"/>
              <a:t> </a:t>
            </a:r>
            <a:r>
              <a:rPr lang="el-GR" sz="2000" dirty="0" smtClean="0"/>
              <a:t>ομάδας, αυξάνοντας</a:t>
            </a:r>
            <a:r>
              <a:rPr lang="en-US" sz="2000" dirty="0" smtClean="0"/>
              <a:t> </a:t>
            </a:r>
            <a:r>
              <a:rPr lang="el-GR" sz="2000" dirty="0" smtClean="0"/>
              <a:t>την</a:t>
            </a:r>
            <a:r>
              <a:rPr lang="en-US" sz="2000" dirty="0" smtClean="0"/>
              <a:t> </a:t>
            </a:r>
            <a:r>
              <a:rPr lang="el-GR" sz="2000" dirty="0" smtClean="0"/>
              <a:t>ένταση</a:t>
            </a:r>
            <a:r>
              <a:rPr lang="en-US" sz="2000" dirty="0" smtClean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συχνά</a:t>
            </a:r>
            <a:r>
              <a:rPr lang="en-US" sz="2000" dirty="0" smtClean="0"/>
              <a:t> </a:t>
            </a: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μήκος</a:t>
            </a:r>
            <a:r>
              <a:rPr lang="en-US" sz="2000" dirty="0" smtClean="0"/>
              <a:t> </a:t>
            </a:r>
            <a:r>
              <a:rPr lang="el-GR" sz="2000" dirty="0" smtClean="0"/>
              <a:t>κύματος</a:t>
            </a:r>
            <a:r>
              <a:rPr lang="en-US" sz="2000" dirty="0" smtClean="0"/>
              <a:t> </a:t>
            </a:r>
            <a:r>
              <a:rPr lang="el-GR" sz="2000" dirty="0" smtClean="0"/>
              <a:t>της</a:t>
            </a:r>
            <a:r>
              <a:rPr lang="en-US" sz="2000" dirty="0" smtClean="0"/>
              <a:t> </a:t>
            </a:r>
            <a:r>
              <a:rPr lang="el-GR" sz="2000" dirty="0" smtClean="0"/>
              <a:t>απορρόφησης</a:t>
            </a:r>
            <a:r>
              <a:rPr lang="en-US" sz="2000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Πορεία της ανάλυσης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685800" y="13716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Λήψη του φάσματος απορρόφησης της προς προσδιορισμό ουσίας.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Επιλογή του καταλληλότερου μήκους κύματος.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Κατασκευή της καμπύλης αναφοράς.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l-GR" sz="2000" dirty="0" smtClean="0"/>
              <a:t>Μέτρηση της απορρόφησης του άγνωστου δείγματος.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Ποσοτικός προσδιορισμός</a:t>
            </a:r>
            <a:endParaRPr lang="en-US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33400" y="10668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Ο ποσοτικός προσδιορισμός γίνεται στο γραμμικό μέρος της καμπύλης αναφοράς χρησιμοποιώντας μια σειρά προτύπων διαλυμάτων.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Ο ποσοτικός προσδιορισμός προτιμάται να γίνεται στην περιοχή λ</a:t>
            </a:r>
            <a:r>
              <a:rPr lang="en-US" sz="2000" dirty="0" smtClean="0"/>
              <a:t>max</a:t>
            </a:r>
            <a:r>
              <a:rPr lang="el-GR" sz="2000" dirty="0" smtClean="0"/>
              <a:t> γιατί εκεί μπορεί να εφαρμοσθεί ο νόμος </a:t>
            </a:r>
            <a:r>
              <a:rPr lang="en-US" sz="2000" dirty="0" smtClean="0"/>
              <a:t>Lambert–Beer, </a:t>
            </a:r>
            <a:r>
              <a:rPr lang="el-GR" sz="2000" dirty="0" smtClean="0"/>
              <a:t>η τιμή της ε (α) παραμένει σταθερή ενώ επιτυγχάνονται χαμηλότερα όρια ανίχνευσης της προς προσδιορισμό ουσίας.</a:t>
            </a:r>
            <a:endParaRPr lang="en-US" sz="20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Από την εξίσωση της ευθείας της πρότυπης καμπύλης αναφοράς υπολογίζουμε την άγνωστη συγκέντρωση του διαλύματος.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n-US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1371600" y="1600200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/>
              <a:t>Το υλικό της παρουσίασης προέρχεται από το εξής σύγγραμμα: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&lt;&lt;</a:t>
            </a:r>
            <a:r>
              <a:rPr lang="en-US" sz="2000" i="1" dirty="0" smtClean="0"/>
              <a:t>PRINCIPLES OF INSTRUMENTAL ANALYSIS</a:t>
            </a:r>
            <a:r>
              <a:rPr lang="el-GR" sz="2000" i="1" dirty="0" smtClean="0"/>
              <a:t>&gt;&gt;,</a:t>
            </a:r>
            <a:r>
              <a:rPr lang="en-US" sz="2000" i="1" dirty="0" smtClean="0"/>
              <a:t> Sixth Edition, authors</a:t>
            </a:r>
            <a:r>
              <a:rPr lang="el-GR" sz="2000" i="1" dirty="0" smtClean="0"/>
              <a:t>:</a:t>
            </a:r>
            <a:r>
              <a:rPr lang="en-US" sz="2000" i="1" dirty="0" smtClean="0"/>
              <a:t> Douglas A. </a:t>
            </a:r>
            <a:r>
              <a:rPr lang="en-US" sz="2000" i="1" dirty="0" err="1" smtClean="0"/>
              <a:t>Skoog</a:t>
            </a:r>
            <a:r>
              <a:rPr lang="en-US" sz="2000" i="1" dirty="0" smtClean="0"/>
              <a:t>, F. James Holler, and Stanley R. Crouch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700808"/>
            <a:ext cx="7776864" cy="3600400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l-GR" dirty="0" err="1" smtClean="0"/>
              <a:t>Copyright</a:t>
            </a:r>
            <a:r>
              <a:rPr lang="el-GR" dirty="0" smtClean="0"/>
              <a:t>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buNone/>
              <a:defRPr/>
            </a:pPr>
            <a:r>
              <a:rPr lang="el-GR" dirty="0" smtClean="0"/>
              <a:t>Κοντογιάννης Χρίστος </a:t>
            </a:r>
          </a:p>
          <a:p>
            <a:pPr>
              <a:buNone/>
              <a:defRPr/>
            </a:pPr>
            <a:r>
              <a:rPr lang="el-GR" b="1" dirty="0" smtClean="0"/>
              <a:t>«Φασματομετρία υπεριώδους-ορατού»</a:t>
            </a:r>
            <a:r>
              <a:rPr lang="el-GR" dirty="0" smtClean="0"/>
              <a:t>. </a:t>
            </a:r>
            <a:endParaRPr lang="el-GR" dirty="0"/>
          </a:p>
          <a:p>
            <a:pPr>
              <a:buNone/>
              <a:defRPr/>
            </a:pP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endParaRPr lang="el-GR" dirty="0"/>
          </a:p>
          <a:p>
            <a:pPr>
              <a:buNone/>
              <a:defRPr/>
            </a:pPr>
            <a:r>
              <a:rPr lang="el-GR" dirty="0" smtClean="0"/>
              <a:t>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 </a:t>
            </a:r>
            <a:r>
              <a:rPr lang="en-US" dirty="0" smtClean="0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eclass.upatras.gr/courses/PHA161</a:t>
            </a:r>
            <a:r>
              <a:rPr lang="en-US" dirty="0" smtClean="0">
                <a:hlinkClick r:id="rId2"/>
              </a:rPr>
              <a:t>4</a:t>
            </a:r>
            <a:r>
              <a:rPr lang="en-US" smtClean="0">
                <a:hlinkClick r:id="rId2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74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98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Διατήρηση Σημειωμάτων</a:t>
            </a:r>
            <a:endParaRPr lang="en-US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914400" y="1371600"/>
            <a:ext cx="746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l-GR" sz="2000" dirty="0" smtClean="0"/>
              <a:t>Οποιαδήποτε αναπαραγωγή ή διασκευή του υλικού θα πρέπει να συμπεριλαμβάνει: </a:t>
            </a:r>
          </a:p>
          <a:p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Αναφοράς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Αδειοδότησης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τη δήλωση Διατήρησης Σημειωμάτων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Χρήσης Έργων Τρίτων (εφόσον υπάρχει) </a:t>
            </a:r>
          </a:p>
          <a:p>
            <a:endParaRPr lang="en-US" sz="2000" dirty="0" smtClean="0"/>
          </a:p>
          <a:p>
            <a:r>
              <a:rPr lang="el-GR" sz="2000" dirty="0" smtClean="0"/>
              <a:t>μαζί με τους συνοδευόμενους υπερσυνδέσμους.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1363"/>
            <a:ext cx="990600" cy="95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157192"/>
            <a:ext cx="6480048" cy="154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Σκοπός  ενότητας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/>
              <a:t>Θεμελιώδεις αρχές και εφαρμογές της φασματομετρίας υπεριώδους-ορατού.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Περιεχόμενα ενότητας</a:t>
            </a:r>
            <a:endParaRPr lang="en-US" dirty="0"/>
          </a:p>
        </p:txBody>
      </p:sp>
      <p:sp>
        <p:nvSpPr>
          <p:cNvPr id="3" name="2 - Ορθογώνιο"/>
          <p:cNvSpPr/>
          <p:nvPr/>
        </p:nvSpPr>
        <p:spPr>
          <a:xfrm>
            <a:off x="1143000" y="1219200"/>
            <a:ext cx="6705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/>
              <a:t>Αρχές λειτουργίας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Ηλεκτρονιακή δομή Διατομικών και Πολυατομικών μορίων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Θεωρία Μοριακών Τροχιακών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Ηλεκτρονιακή Φασματοσκοπία Πολυατομικών Μορίων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Οργανολογία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Λυχνίες Υπεριώδους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Λυχνίες Ορατού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Επιλογή μήκους κύματος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Μονοχρωμάτορες 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Κυψελίδες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Φάσματα </a:t>
            </a:r>
            <a:r>
              <a:rPr lang="en-US" sz="2000" dirty="0" smtClean="0"/>
              <a:t>UV-VIS</a:t>
            </a: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Χρωμοφόρες Ομάδες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Πορεία της ανάλυσης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Ποσοτικός προσδιορισμός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Ανιχνευτές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Αρχές λειτουργίας</a:t>
            </a:r>
            <a:endParaRPr lang="en-US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533400" y="334625"/>
            <a:ext cx="8305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Απορρόφηση μονοχρωματικής ακτινοβολίας από το δείγμα στην περιοχή UV(190 </a:t>
            </a:r>
            <a:r>
              <a:rPr lang="el-GR" sz="2000" dirty="0"/>
              <a:t>-400nm) </a:t>
            </a:r>
            <a:r>
              <a:rPr lang="el-GR" sz="2000" dirty="0" smtClean="0"/>
              <a:t>και την ορατή περιοχή - </a:t>
            </a:r>
            <a:r>
              <a:rPr lang="el-GR" sz="2000" dirty="0" err="1" smtClean="0"/>
              <a:t>Vis</a:t>
            </a:r>
            <a:r>
              <a:rPr lang="el-GR" sz="2000" dirty="0" smtClean="0"/>
              <a:t>(400 </a:t>
            </a:r>
            <a:r>
              <a:rPr lang="el-GR" sz="2000" dirty="0"/>
              <a:t>–780nm) (για10</a:t>
            </a:r>
            <a:r>
              <a:rPr lang="el-GR" sz="2000" baseline="30000" dirty="0"/>
              <a:t>-8</a:t>
            </a:r>
            <a:r>
              <a:rPr lang="el-GR" sz="2000" dirty="0"/>
              <a:t>s</a:t>
            </a:r>
            <a:r>
              <a:rPr lang="el-GR" sz="2000" dirty="0" smtClean="0"/>
              <a:t>).</a:t>
            </a:r>
          </a:p>
          <a:p>
            <a:pPr>
              <a:lnSpc>
                <a:spcPct val="150000"/>
              </a:lnSpc>
            </a:pPr>
            <a:endParaRPr lang="el-GR" sz="2000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Οι απορροφήσεις ηλεκτρομαγνητικής ακτινοβολίας είναι αποτέλεσμα των ενεργειακών μεταβολών στην ηλεκτρονιακή δομή των μορίων.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Τα </a:t>
            </a:r>
            <a:r>
              <a:rPr lang="el-GR" sz="2000" dirty="0"/>
              <a:t>εξωτερικά </a:t>
            </a:r>
            <a:r>
              <a:rPr lang="el-GR" sz="2000" dirty="0" smtClean="0"/>
              <a:t>ηλεκτρόνια  </a:t>
            </a:r>
            <a:r>
              <a:rPr lang="el-GR" sz="2000" dirty="0"/>
              <a:t>με την ανύψωση ή πτώση από τη μια τροχιά σε μια </a:t>
            </a:r>
            <a:r>
              <a:rPr lang="el-GR" sz="2000" dirty="0" smtClean="0"/>
              <a:t>άλλη, προκαλούν </a:t>
            </a:r>
            <a:r>
              <a:rPr lang="el-GR" sz="2000" dirty="0"/>
              <a:t>απορρόφηση ενέργειας σε </a:t>
            </a:r>
            <a:r>
              <a:rPr lang="el-GR" sz="2000" dirty="0" smtClean="0"/>
              <a:t>διακεκριμένες, κβαντωμένες ποσότητες.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/>
              <a:t>Οι αλλαγές της ηλεκτρομαγνητικής ενέργειας του μορίου </a:t>
            </a:r>
            <a:r>
              <a:rPr lang="el-GR" sz="2000" dirty="0" smtClean="0"/>
              <a:t>μιας χημικής </a:t>
            </a:r>
            <a:r>
              <a:rPr lang="el-GR" sz="2000" dirty="0"/>
              <a:t>ένωσης προκαλούν μεταβολές της διπολικής ροπής του</a:t>
            </a:r>
            <a:r>
              <a:rPr lang="el-GR" sz="2000" dirty="0" smtClean="0"/>
              <a:t>, </a:t>
            </a:r>
            <a:r>
              <a:rPr lang="el-GR" sz="2000" dirty="0"/>
              <a:t>μεταβολή </a:t>
            </a:r>
            <a:r>
              <a:rPr lang="el-GR" sz="2000" dirty="0" smtClean="0"/>
              <a:t>που είναι </a:t>
            </a:r>
            <a:r>
              <a:rPr lang="el-GR" sz="2000" dirty="0"/>
              <a:t>υπεύθυνη για την αλληλεπίδραση του χημικού </a:t>
            </a:r>
            <a:r>
              <a:rPr lang="el-GR" sz="2000" dirty="0" smtClean="0"/>
              <a:t>μορίου και της </a:t>
            </a:r>
            <a:r>
              <a:rPr lang="el-GR" sz="2000" dirty="0"/>
              <a:t>ακτινοβολίας</a:t>
            </a:r>
            <a:r>
              <a:rPr lang="el-GR" sz="2000" dirty="0" smtClean="0"/>
              <a:t>.</a:t>
            </a:r>
            <a:endParaRPr lang="el-G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Ηλεκτρονιακή </a:t>
            </a:r>
            <a:r>
              <a:rPr lang="el-GR" sz="3200" b="1" dirty="0"/>
              <a:t>δ</a:t>
            </a:r>
            <a:r>
              <a:rPr lang="el-GR" sz="3200" b="1" dirty="0" smtClean="0"/>
              <a:t>ομή </a:t>
            </a:r>
            <a:r>
              <a:rPr lang="el-GR" sz="3200" b="1" dirty="0"/>
              <a:t>Διατομικών και Πολυατομικών μορίων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457200" y="1524000"/>
            <a:ext cx="8382000" cy="501675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Η κίνηση </a:t>
            </a:r>
            <a:r>
              <a:rPr lang="el-GR" sz="2000" dirty="0"/>
              <a:t>και η κατανομή του </a:t>
            </a:r>
            <a:r>
              <a:rPr lang="el-GR" sz="2000" dirty="0" smtClean="0"/>
              <a:t>ηλεκτρονίου ορίζονται </a:t>
            </a:r>
            <a:r>
              <a:rPr lang="el-GR" sz="2000" dirty="0"/>
              <a:t>από τους νόμους </a:t>
            </a:r>
            <a:r>
              <a:rPr lang="el-GR" sz="2000" dirty="0" smtClean="0"/>
              <a:t>της κβαντομηχανικής </a:t>
            </a:r>
            <a:r>
              <a:rPr lang="el-GR" sz="2000" dirty="0"/>
              <a:t>και την εξίσωση </a:t>
            </a:r>
            <a:r>
              <a:rPr lang="el-GR" sz="2000" dirty="0" err="1" smtClean="0"/>
              <a:t>Schrödinger</a:t>
            </a:r>
            <a:r>
              <a:rPr lang="el-GR" sz="2000" dirty="0" smtClean="0"/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/>
              <a:t>Η εξίσωση </a:t>
            </a:r>
            <a:r>
              <a:rPr lang="el-GR" sz="2000" dirty="0" smtClean="0"/>
              <a:t>προβλέπει την  πιθανότητα, </a:t>
            </a:r>
            <a:r>
              <a:rPr lang="el-GR" sz="2000" dirty="0"/>
              <a:t>εάν ένα ηλεκτρόνιο με μια </a:t>
            </a:r>
            <a:r>
              <a:rPr lang="el-GR" sz="2000" dirty="0" smtClean="0"/>
              <a:t>συγκεκριμένη ενέργεια </a:t>
            </a:r>
            <a:r>
              <a:rPr lang="el-GR" sz="2000" dirty="0"/>
              <a:t>βρίσκεται σε ένα συγκεκριμένο σημείο του χώρου</a:t>
            </a:r>
            <a:r>
              <a:rPr lang="el-GR" sz="2000" dirty="0" smtClean="0"/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Η πιθανότητα εκφράζεται με τη κυματική </a:t>
            </a:r>
            <a:r>
              <a:rPr lang="el-GR" sz="2000" dirty="0"/>
              <a:t>συνάρτηση του ηλεκτρονίου </a:t>
            </a:r>
            <a:r>
              <a:rPr lang="el-GR" sz="2000" dirty="0" smtClean="0"/>
              <a:t>και συμβολίζεται </a:t>
            </a:r>
            <a:r>
              <a:rPr lang="el-GR" sz="2000" dirty="0"/>
              <a:t>με </a:t>
            </a:r>
            <a:r>
              <a:rPr lang="el-GR" sz="2000" dirty="0" smtClean="0"/>
              <a:t>Ψ.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Η </a:t>
            </a:r>
            <a:r>
              <a:rPr lang="el-GR" sz="2000" dirty="0"/>
              <a:t>σχετική πιθανότητα της </a:t>
            </a:r>
            <a:r>
              <a:rPr lang="el-GR" sz="2000" dirty="0" smtClean="0"/>
              <a:t>ηλεκτρονιακής πυκνότητας</a:t>
            </a:r>
            <a:r>
              <a:rPr lang="el-GR" sz="2000" dirty="0"/>
              <a:t>, μέσα σε μια μονάδα όγκου και σε </a:t>
            </a:r>
            <a:r>
              <a:rPr lang="el-GR" sz="2000" dirty="0" smtClean="0"/>
              <a:t>ένα </a:t>
            </a:r>
            <a:r>
              <a:rPr lang="el-GR" sz="2000" dirty="0"/>
              <a:t>σημείο </a:t>
            </a:r>
            <a:r>
              <a:rPr lang="el-GR" sz="2000" dirty="0" smtClean="0"/>
              <a:t>στο χώρο -&gt; Ψ</a:t>
            </a:r>
            <a:r>
              <a:rPr lang="el-GR" sz="2000" baseline="30000" dirty="0" smtClean="0"/>
              <a:t>2</a:t>
            </a:r>
            <a:r>
              <a:rPr lang="el-GR" sz="2000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Ηλεκτρονική δομή Διατομικών και Πολυατομικών μορίων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304800" y="920889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/>
              <a:t>Στις συναρτήσεις </a:t>
            </a:r>
            <a:r>
              <a:rPr lang="el-GR" sz="2000" dirty="0"/>
              <a:t>των ατόμων </a:t>
            </a:r>
            <a:r>
              <a:rPr lang="el-GR" sz="2000" dirty="0" smtClean="0"/>
              <a:t>εισάγονται 4 κβαντικοί αριθμοί </a:t>
            </a:r>
            <a:r>
              <a:rPr lang="el-GR" sz="2000" dirty="0"/>
              <a:t>(quantum numbers):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ο </a:t>
            </a:r>
            <a:r>
              <a:rPr lang="el-GR" sz="2000" b="1" dirty="0"/>
              <a:t>κύριος κβαντικός αριθμός n (</a:t>
            </a:r>
            <a:r>
              <a:rPr lang="el-GR" sz="2000" b="1" dirty="0" err="1"/>
              <a:t>principal</a:t>
            </a:r>
            <a:r>
              <a:rPr lang="el-GR" sz="2000" b="1" dirty="0"/>
              <a:t> quantum </a:t>
            </a:r>
            <a:r>
              <a:rPr lang="el-GR" sz="2000" b="1" dirty="0" err="1"/>
              <a:t>number</a:t>
            </a:r>
            <a:r>
              <a:rPr lang="el-GR" sz="2000" b="1" dirty="0"/>
              <a:t>) </a:t>
            </a:r>
            <a:r>
              <a:rPr lang="el-GR" sz="2000" dirty="0"/>
              <a:t>με τιμές 1, </a:t>
            </a:r>
            <a:r>
              <a:rPr lang="el-GR" sz="2000" dirty="0" smtClean="0"/>
              <a:t>2, 3</a:t>
            </a:r>
            <a:r>
              <a:rPr lang="el-GR" sz="2000" dirty="0"/>
              <a:t>, …, </a:t>
            </a:r>
            <a:r>
              <a:rPr lang="el-GR" sz="2000" dirty="0" smtClean="0">
                <a:sym typeface="Wingdings" pitchFamily="2" charset="2"/>
              </a:rPr>
              <a:t></a:t>
            </a:r>
            <a:r>
              <a:rPr lang="el-GR" sz="2000" dirty="0" smtClean="0"/>
              <a:t> </a:t>
            </a:r>
            <a:r>
              <a:rPr lang="el-GR" sz="2000" dirty="0"/>
              <a:t>ενέργεια και </a:t>
            </a:r>
            <a:r>
              <a:rPr lang="el-GR" sz="2000" dirty="0" smtClean="0"/>
              <a:t>μέγεθος </a:t>
            </a:r>
            <a:r>
              <a:rPr lang="el-GR" sz="2000" dirty="0"/>
              <a:t>της τροχιάς του ηλεκτρονίου.</a:t>
            </a:r>
          </a:p>
          <a:p>
            <a:pPr marL="400050" indent="-4000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ο </a:t>
            </a:r>
            <a:r>
              <a:rPr lang="el-GR" sz="2000" b="1" dirty="0"/>
              <a:t>τροχιακός ή αζιμουθιακός κβαντικός αριθμός l (</a:t>
            </a:r>
            <a:r>
              <a:rPr lang="el-GR" sz="2000" b="1" dirty="0" err="1"/>
              <a:t>orbital</a:t>
            </a:r>
            <a:r>
              <a:rPr lang="el-GR" sz="2000" b="1" dirty="0"/>
              <a:t> </a:t>
            </a:r>
            <a:r>
              <a:rPr lang="el-GR" sz="2000" b="1" dirty="0" err="1"/>
              <a:t>or</a:t>
            </a:r>
            <a:r>
              <a:rPr lang="el-GR" sz="2000" b="1" dirty="0"/>
              <a:t> </a:t>
            </a:r>
            <a:r>
              <a:rPr lang="el-GR" sz="2000" b="1" dirty="0" err="1" smtClean="0"/>
              <a:t>azimuthal</a:t>
            </a:r>
            <a:r>
              <a:rPr lang="el-GR" sz="2000" b="1" dirty="0" smtClean="0"/>
              <a:t> </a:t>
            </a:r>
            <a:r>
              <a:rPr lang="el-GR" sz="2000" dirty="0" smtClean="0"/>
              <a:t>quantum </a:t>
            </a:r>
            <a:r>
              <a:rPr lang="el-GR" sz="2000" dirty="0" err="1"/>
              <a:t>number</a:t>
            </a:r>
            <a:r>
              <a:rPr lang="el-GR" sz="2000" dirty="0"/>
              <a:t>) με τιμές (</a:t>
            </a:r>
            <a:r>
              <a:rPr lang="el-GR" sz="2000" dirty="0" err="1"/>
              <a:t>n–1</a:t>
            </a:r>
            <a:r>
              <a:rPr lang="el-GR" sz="2000" dirty="0"/>
              <a:t>), (</a:t>
            </a:r>
            <a:r>
              <a:rPr lang="el-GR" sz="2000" dirty="0" err="1"/>
              <a:t>n–2</a:t>
            </a:r>
            <a:r>
              <a:rPr lang="el-GR" sz="2000" dirty="0"/>
              <a:t>), </a:t>
            </a:r>
            <a:r>
              <a:rPr lang="el-GR" sz="2000" dirty="0" smtClean="0"/>
              <a:t>….,</a:t>
            </a:r>
            <a:r>
              <a:rPr lang="el-GR" sz="2000" dirty="0" smtClean="0">
                <a:sym typeface="Wingdings" pitchFamily="2" charset="2"/>
              </a:rPr>
              <a:t></a:t>
            </a:r>
            <a:r>
              <a:rPr lang="el-GR" sz="2000" dirty="0" smtClean="0"/>
              <a:t> </a:t>
            </a:r>
            <a:r>
              <a:rPr lang="el-GR" sz="2000" dirty="0"/>
              <a:t>σχήμα </a:t>
            </a:r>
            <a:r>
              <a:rPr lang="el-GR" sz="2000" dirty="0" smtClean="0"/>
              <a:t>της τροχιάς </a:t>
            </a:r>
            <a:r>
              <a:rPr lang="el-GR" sz="2000" dirty="0"/>
              <a:t>και </a:t>
            </a:r>
            <a:r>
              <a:rPr lang="el-GR" sz="2000" dirty="0" smtClean="0"/>
              <a:t>ηλεκτρονιακή </a:t>
            </a:r>
            <a:r>
              <a:rPr lang="el-GR" sz="2000" dirty="0"/>
              <a:t>γωνιακή ροπή</a:t>
            </a:r>
            <a:r>
              <a:rPr lang="el-GR" sz="20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b="1" dirty="0"/>
              <a:t>ο μαγνητικός κβαντικός αριθμός m, </a:t>
            </a:r>
            <a:r>
              <a:rPr lang="el-GR" sz="2000" b="1" dirty="0" err="1"/>
              <a:t>ms</a:t>
            </a:r>
            <a:r>
              <a:rPr lang="el-GR" sz="2000" b="1" dirty="0"/>
              <a:t> (</a:t>
            </a:r>
            <a:r>
              <a:rPr lang="el-GR" sz="2000" b="1" dirty="0" err="1"/>
              <a:t>magnetic</a:t>
            </a:r>
            <a:r>
              <a:rPr lang="el-GR" sz="2000" b="1" dirty="0"/>
              <a:t> quantum </a:t>
            </a:r>
            <a:r>
              <a:rPr lang="el-GR" sz="2000" b="1" dirty="0" err="1"/>
              <a:t>number</a:t>
            </a:r>
            <a:r>
              <a:rPr lang="el-GR" sz="2000" b="1" dirty="0"/>
              <a:t>) </a:t>
            </a:r>
            <a:r>
              <a:rPr lang="el-GR" sz="2000" b="1" dirty="0" smtClean="0"/>
              <a:t>με </a:t>
            </a:r>
            <a:r>
              <a:rPr lang="el-GR" sz="2000" dirty="0" smtClean="0"/>
              <a:t>τιμές </a:t>
            </a:r>
            <a:r>
              <a:rPr lang="el-GR" sz="2000" dirty="0"/>
              <a:t>± 1, ± (l – 1), …, 0,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2000" dirty="0" smtClean="0"/>
              <a:t>κατεύθυνση </a:t>
            </a:r>
            <a:r>
              <a:rPr lang="el-GR" sz="2000" dirty="0"/>
              <a:t>της τροχιάς και </a:t>
            </a:r>
            <a:r>
              <a:rPr lang="el-GR" sz="2000" dirty="0" smtClean="0"/>
              <a:t>τη συμπεριφορά </a:t>
            </a:r>
            <a:r>
              <a:rPr lang="el-GR" sz="2000" dirty="0"/>
              <a:t>του ηλεκτρονίου μέσα στο μαγνητικό πεδίο</a:t>
            </a:r>
            <a:r>
              <a:rPr lang="el-GR" sz="20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/>
              <a:t>ο </a:t>
            </a:r>
            <a:r>
              <a:rPr lang="el-GR" sz="2000" b="1" dirty="0" smtClean="0"/>
              <a:t>κβαντικός αριθμός του spin του ηλεκτρονίου s (spin quantum </a:t>
            </a:r>
            <a:r>
              <a:rPr lang="el-GR" sz="2000" b="1" dirty="0" err="1" smtClean="0"/>
              <a:t>number</a:t>
            </a:r>
            <a:r>
              <a:rPr lang="el-GR" sz="2000" b="1" dirty="0" smtClean="0"/>
              <a:t>) </a:t>
            </a:r>
            <a:r>
              <a:rPr lang="el-GR" sz="2000" dirty="0" smtClean="0"/>
              <a:t>με τιμές </a:t>
            </a:r>
            <a:r>
              <a:rPr lang="el-GR" sz="2000" dirty="0" err="1" smtClean="0"/>
              <a:t>ms</a:t>
            </a:r>
            <a:r>
              <a:rPr lang="el-GR" sz="2000" dirty="0" smtClean="0"/>
              <a:t> = ± 1/2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2000" dirty="0" smtClean="0"/>
              <a:t>τη γωνιακή ροπή του spin του ηλεκτρονίου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Θεωρία Μοριακών Τροχιακών</a:t>
            </a:r>
            <a:endParaRPr lang="en-US" sz="3200" dirty="0"/>
          </a:p>
        </p:txBody>
      </p:sp>
      <p:sp>
        <p:nvSpPr>
          <p:cNvPr id="4" name="3 - Ορθογώνιο"/>
          <p:cNvSpPr/>
          <p:nvPr/>
        </p:nvSpPr>
        <p:spPr>
          <a:xfrm>
            <a:off x="685800" y="1371600"/>
            <a:ext cx="8077200" cy="44012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Απλή και κατανοητή αναπαράσταση των ηλεκτρονιακών τροχιακών γύρω από τα μόρια των χημικών ενώσεων.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Αναπαράσταση  με σχετική ακρίβεια των ηλεκτρονιακών μεταβάσεων ανάμεσα στα μόρια και άμεση σύνδεση με τις ενεργειακές μεταβολές που συμβαίνουν κατά τη λήψη φασμάτων UV-VIS.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l-GR" sz="2000" dirty="0" smtClean="0"/>
              <a:t>Εξηγεί με αρκετή ακρίβεια καταστάσεις σε απλά διατομικά μόρια, ενώ γίνεται  δύσκολη η εξήγηση πολυατομικών μορίων.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1798</Words>
  <Application>Microsoft Office PowerPoint</Application>
  <PresentationFormat>Προβολή στην οθόνη (4:3)</PresentationFormat>
  <Paragraphs>177</Paragraphs>
  <Slides>30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Ενόργανη Ανάλυση II</vt:lpstr>
      <vt:lpstr>Άδειες Χρήσης</vt:lpstr>
      <vt:lpstr>Χρηματοδότηση</vt:lpstr>
      <vt:lpstr>Σκοπός  ενότητας</vt:lpstr>
      <vt:lpstr>Περιεχόμενα ενότητας</vt:lpstr>
      <vt:lpstr>Αρχές λειτουργίας</vt:lpstr>
      <vt:lpstr>Ηλεκτρονιακή δομή Διατομικών και Πολυατομικών μορίων</vt:lpstr>
      <vt:lpstr>Ηλεκτρονική δομή Διατομικών και Πολυατομικών μορίων</vt:lpstr>
      <vt:lpstr>Θεωρία Μοριακών Τροχιακών</vt:lpstr>
      <vt:lpstr>Θεωρία Μοριακών Τροχιακών</vt:lpstr>
      <vt:lpstr>Ηλεκτρονιακή Φασματοσκοπία Πολυατομικών Μορίων</vt:lpstr>
      <vt:lpstr>Οργανολογία</vt:lpstr>
      <vt:lpstr>Λυχνίες Υπεριώδους</vt:lpstr>
      <vt:lpstr>Λυχνίες Ορατού</vt:lpstr>
      <vt:lpstr>Επιλογή μήκους κύματος</vt:lpstr>
      <vt:lpstr> Μονοχρωμάτορες  </vt:lpstr>
      <vt:lpstr>Μονοχρωμάτορας με Στοιχείο διασποράς</vt:lpstr>
      <vt:lpstr>Κυψελίδες</vt:lpstr>
      <vt:lpstr>Ανιχνευτές</vt:lpstr>
      <vt:lpstr>Φάσματα UV-VIS</vt:lpstr>
      <vt:lpstr>Κατηγορίες ηλεκτρονίων και μεταβάσεις στα διάφορα ενεργειακά επίπεδα</vt:lpstr>
      <vt:lpstr>Χρωμοφόρες Ομάδες</vt:lpstr>
      <vt:lpstr>Χρωμοφόρες Ομάδες</vt:lpstr>
      <vt:lpstr>Πορεία της ανάλυσης</vt:lpstr>
      <vt:lpstr>Ποσοτικός προσδιορισμός</vt:lpstr>
      <vt:lpstr>Βιβλιογραφία</vt:lpstr>
      <vt:lpstr>Σημείωμα Αναφοράς</vt:lpstr>
      <vt:lpstr>Σημείωμα Αδειοδότησης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Ενόργανη Ανάλυση II</dc:title>
  <dc:creator>Fotis</dc:creator>
  <cp:lastModifiedBy>pc4</cp:lastModifiedBy>
  <cp:revision>73</cp:revision>
  <dcterms:created xsi:type="dcterms:W3CDTF">2015-08-26T17:35:38Z</dcterms:created>
  <dcterms:modified xsi:type="dcterms:W3CDTF">2015-09-07T09:38:04Z</dcterms:modified>
</cp:coreProperties>
</file>