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66" r:id="rId4"/>
    <p:sldId id="257" r:id="rId5"/>
    <p:sldId id="267" r:id="rId6"/>
    <p:sldId id="268" r:id="rId7"/>
    <p:sldId id="269" r:id="rId8"/>
    <p:sldId id="270" r:id="rId9"/>
    <p:sldId id="258" r:id="rId10"/>
    <p:sldId id="264" r:id="rId11"/>
    <p:sldId id="271" r:id="rId12"/>
    <p:sldId id="259" r:id="rId13"/>
    <p:sldId id="261" r:id="rId14"/>
    <p:sldId id="260" r:id="rId15"/>
    <p:sldId id="262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2334"/>
    <a:srgbClr val="0E31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2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1A85B2-0231-4992-85B8-8840000F545E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D628C1-7DF7-4984-A8BE-E10591E2BD81}">
      <dgm:prSet custT="1"/>
      <dgm:spPr/>
      <dgm:t>
        <a:bodyPr/>
        <a:lstStyle/>
        <a:p>
          <a:r>
            <a:rPr lang="el-GR" sz="1600" dirty="0">
              <a:latin typeface="Arial" panose="020B0604020202020204" pitchFamily="34" charset="0"/>
              <a:cs typeface="Arial" panose="020B0604020202020204" pitchFamily="34" charset="0"/>
            </a:rPr>
            <a:t>10.000-4.000 π.Χ.: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l-GR" sz="1600" dirty="0">
              <a:latin typeface="Arial" panose="020B0604020202020204" pitchFamily="34" charset="0"/>
              <a:cs typeface="Arial" panose="020B0604020202020204" pitchFamily="34" charset="0"/>
            </a:rPr>
            <a:t> Πρώτη εμφάνιση 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1AB67A-6CFE-42C8-850B-39151FF8AA81}" type="parTrans" cxnId="{9E5AF9D2-6835-4C55-9D1B-B7A9D35CA752}">
      <dgm:prSet/>
      <dgm:spPr/>
      <dgm:t>
        <a:bodyPr/>
        <a:lstStyle/>
        <a:p>
          <a:endParaRPr lang="en-US"/>
        </a:p>
      </dgm:t>
    </dgm:pt>
    <dgm:pt modelId="{D4D6FC09-7603-42F1-9B92-C40B8636298E}" type="sibTrans" cxnId="{9E5AF9D2-6835-4C55-9D1B-B7A9D35CA752}">
      <dgm:prSet/>
      <dgm:spPr/>
      <dgm:t>
        <a:bodyPr/>
        <a:lstStyle/>
        <a:p>
          <a:endParaRPr lang="en-US"/>
        </a:p>
      </dgm:t>
    </dgm:pt>
    <dgm:pt modelId="{1D68C71D-9B06-498B-80AF-A008DC265068}">
      <dgm:prSet custT="1"/>
      <dgm:spPr/>
      <dgm:t>
        <a:bodyPr/>
        <a:lstStyle/>
        <a:p>
          <a:r>
            <a:rPr lang="el-GR" sz="1600" dirty="0">
              <a:latin typeface="Arial" panose="020B0604020202020204" pitchFamily="34" charset="0"/>
              <a:cs typeface="Arial" panose="020B0604020202020204" pitchFamily="34" charset="0"/>
            </a:rPr>
            <a:t>2300 π.Χ. Βαβυλώνα: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l-GR" sz="1600" dirty="0">
              <a:latin typeface="Arial" panose="020B0604020202020204" pitchFamily="34" charset="0"/>
              <a:cs typeface="Arial" panose="020B0604020202020204" pitchFamily="34" charset="0"/>
            </a:rPr>
            <a:t> Πρόστιμο σε ιδιοκτήτες σκυλιών τα οποία προκαλούσαν με το δάγκωμα τους το θάνατο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6EDA7A-6DAF-4DC4-9879-05A8239EDE6D}" type="parTrans" cxnId="{CFE57D43-6F2F-4CF3-BCDC-50E424FD2874}">
      <dgm:prSet/>
      <dgm:spPr/>
      <dgm:t>
        <a:bodyPr/>
        <a:lstStyle/>
        <a:p>
          <a:endParaRPr lang="en-US"/>
        </a:p>
      </dgm:t>
    </dgm:pt>
    <dgm:pt modelId="{265DEA99-E74E-4086-A62F-722384B806CF}" type="sibTrans" cxnId="{CFE57D43-6F2F-4CF3-BCDC-50E424FD2874}">
      <dgm:prSet/>
      <dgm:spPr/>
      <dgm:t>
        <a:bodyPr/>
        <a:lstStyle/>
        <a:p>
          <a:endParaRPr lang="en-US"/>
        </a:p>
      </dgm:t>
    </dgm:pt>
    <dgm:pt modelId="{3D1D59BC-8ECE-497F-B6D0-B23F9823DA75}">
      <dgm:prSet custT="1"/>
      <dgm:spPr/>
      <dgm:t>
        <a:bodyPr/>
        <a:lstStyle/>
        <a:p>
          <a:r>
            <a:rPr lang="el-GR" sz="1600" dirty="0">
              <a:latin typeface="Arial" panose="020B0604020202020204" pitchFamily="34" charset="0"/>
              <a:cs typeface="Arial" panose="020B0604020202020204" pitchFamily="34" charset="0"/>
            </a:rPr>
            <a:t>1885: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l-GR" sz="1600" dirty="0">
              <a:latin typeface="Arial" panose="020B0604020202020204" pitchFamily="34" charset="0"/>
              <a:cs typeface="Arial" panose="020B0604020202020204" pitchFamily="34" charset="0"/>
            </a:rPr>
            <a:t>Ο Louis Pasteur και Émile Roux δημιουργεί το αντιλυσσικό εμβόλιο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B09CDF-5A83-4784-A0C9-CA120236F437}" type="parTrans" cxnId="{22F719D1-1FD4-4DD7-BD93-1CFC3776B8AD}">
      <dgm:prSet/>
      <dgm:spPr/>
      <dgm:t>
        <a:bodyPr/>
        <a:lstStyle/>
        <a:p>
          <a:endParaRPr lang="en-US"/>
        </a:p>
      </dgm:t>
    </dgm:pt>
    <dgm:pt modelId="{B4044783-E0DA-4A29-9035-7EA5E0D98467}" type="sibTrans" cxnId="{22F719D1-1FD4-4DD7-BD93-1CFC3776B8AD}">
      <dgm:prSet/>
      <dgm:spPr/>
      <dgm:t>
        <a:bodyPr/>
        <a:lstStyle/>
        <a:p>
          <a:endParaRPr lang="en-US"/>
        </a:p>
      </dgm:t>
    </dgm:pt>
    <dgm:pt modelId="{6E7136E3-3462-45D5-A68F-A71A25C337D5}" type="pres">
      <dgm:prSet presAssocID="{421A85B2-0231-4992-85B8-8840000F545E}" presName="Name0" presStyleCnt="0">
        <dgm:presLayoutVars>
          <dgm:dir/>
          <dgm:resizeHandles val="exact"/>
        </dgm:presLayoutVars>
      </dgm:prSet>
      <dgm:spPr/>
    </dgm:pt>
    <dgm:pt modelId="{C8600F2C-9306-452F-9DAE-2D48262CD6B2}" type="pres">
      <dgm:prSet presAssocID="{421A85B2-0231-4992-85B8-8840000F545E}" presName="arrow" presStyleLbl="bgShp" presStyleIdx="0" presStyleCnt="1" custScaleY="117993" custLinFactNeighborY="-1558"/>
      <dgm:spPr/>
    </dgm:pt>
    <dgm:pt modelId="{737CCEE5-3B30-42BE-A541-285BCF3462C7}" type="pres">
      <dgm:prSet presAssocID="{421A85B2-0231-4992-85B8-8840000F545E}" presName="points" presStyleCnt="0"/>
      <dgm:spPr/>
    </dgm:pt>
    <dgm:pt modelId="{A0142F2B-CDBB-42B6-A30F-3A1EB1EB01C2}" type="pres">
      <dgm:prSet presAssocID="{44D628C1-7DF7-4984-A8BE-E10591E2BD81}" presName="compositeA" presStyleCnt="0"/>
      <dgm:spPr/>
    </dgm:pt>
    <dgm:pt modelId="{A86A3D6F-6F38-47D2-A065-27E76C56C0C3}" type="pres">
      <dgm:prSet presAssocID="{44D628C1-7DF7-4984-A8BE-E10591E2BD81}" presName="textA" presStyleLbl="revTx" presStyleIdx="0" presStyleCnt="3" custLinFactNeighborX="-151" custLinFactNeighborY="-3205">
        <dgm:presLayoutVars>
          <dgm:bulletEnabled val="1"/>
        </dgm:presLayoutVars>
      </dgm:prSet>
      <dgm:spPr/>
    </dgm:pt>
    <dgm:pt modelId="{7CECDE9C-3799-4D38-9670-DB4880780231}" type="pres">
      <dgm:prSet presAssocID="{44D628C1-7DF7-4984-A8BE-E10591E2BD81}" presName="circleA" presStyleLbl="node1" presStyleIdx="0" presStyleCnt="3"/>
      <dgm:spPr/>
    </dgm:pt>
    <dgm:pt modelId="{B90E05DA-38FD-4102-B434-18BE9BEE9A1E}" type="pres">
      <dgm:prSet presAssocID="{44D628C1-7DF7-4984-A8BE-E10591E2BD81}" presName="spaceA" presStyleCnt="0"/>
      <dgm:spPr/>
    </dgm:pt>
    <dgm:pt modelId="{821E69E6-1919-417B-A1C8-58903C1C4B40}" type="pres">
      <dgm:prSet presAssocID="{D4D6FC09-7603-42F1-9B92-C40B8636298E}" presName="space" presStyleCnt="0"/>
      <dgm:spPr/>
    </dgm:pt>
    <dgm:pt modelId="{7A9FE85A-0875-4A62-BDD7-94D31E69D927}" type="pres">
      <dgm:prSet presAssocID="{1D68C71D-9B06-498B-80AF-A008DC265068}" presName="compositeB" presStyleCnt="0"/>
      <dgm:spPr/>
    </dgm:pt>
    <dgm:pt modelId="{E2AE4FEB-C068-4B44-9626-0D5AD75ACA30}" type="pres">
      <dgm:prSet presAssocID="{1D68C71D-9B06-498B-80AF-A008DC265068}" presName="textB" presStyleLbl="revTx" presStyleIdx="1" presStyleCnt="3" custLinFactNeighborX="683" custLinFactNeighborY="-11506">
        <dgm:presLayoutVars>
          <dgm:bulletEnabled val="1"/>
        </dgm:presLayoutVars>
      </dgm:prSet>
      <dgm:spPr/>
    </dgm:pt>
    <dgm:pt modelId="{885F1890-3BC8-4E11-A0C3-86724BD779FC}" type="pres">
      <dgm:prSet presAssocID="{1D68C71D-9B06-498B-80AF-A008DC265068}" presName="circleB" presStyleLbl="node1" presStyleIdx="1" presStyleCnt="3"/>
      <dgm:spPr/>
    </dgm:pt>
    <dgm:pt modelId="{CB4F4F6E-D608-44F5-BEFD-6DA85C6C63FD}" type="pres">
      <dgm:prSet presAssocID="{1D68C71D-9B06-498B-80AF-A008DC265068}" presName="spaceB" presStyleCnt="0"/>
      <dgm:spPr/>
    </dgm:pt>
    <dgm:pt modelId="{B51988D5-D903-4859-B2B7-C761AF0EF9B0}" type="pres">
      <dgm:prSet presAssocID="{265DEA99-E74E-4086-A62F-722384B806CF}" presName="space" presStyleCnt="0"/>
      <dgm:spPr/>
    </dgm:pt>
    <dgm:pt modelId="{1DA031E7-5B9C-4472-8A7E-BD40E818BB15}" type="pres">
      <dgm:prSet presAssocID="{3D1D59BC-8ECE-497F-B6D0-B23F9823DA75}" presName="compositeA" presStyleCnt="0"/>
      <dgm:spPr/>
    </dgm:pt>
    <dgm:pt modelId="{28EEDEEA-1DFE-49BF-9DC1-C4345BA18408}" type="pres">
      <dgm:prSet presAssocID="{3D1D59BC-8ECE-497F-B6D0-B23F9823DA75}" presName="textA" presStyleLbl="revTx" presStyleIdx="2" presStyleCnt="3" custLinFactNeighborX="502" custLinFactNeighborY="-8449">
        <dgm:presLayoutVars>
          <dgm:bulletEnabled val="1"/>
        </dgm:presLayoutVars>
      </dgm:prSet>
      <dgm:spPr/>
    </dgm:pt>
    <dgm:pt modelId="{931EDC6D-B61F-4A07-9C4D-8CE96C20C7F5}" type="pres">
      <dgm:prSet presAssocID="{3D1D59BC-8ECE-497F-B6D0-B23F9823DA75}" presName="circleA" presStyleLbl="node1" presStyleIdx="2" presStyleCnt="3"/>
      <dgm:spPr/>
    </dgm:pt>
    <dgm:pt modelId="{F23BE482-F08B-429F-B558-79F2A7A6ACFE}" type="pres">
      <dgm:prSet presAssocID="{3D1D59BC-8ECE-497F-B6D0-B23F9823DA75}" presName="spaceA" presStyleCnt="0"/>
      <dgm:spPr/>
    </dgm:pt>
  </dgm:ptLst>
  <dgm:cxnLst>
    <dgm:cxn modelId="{ACD62C13-95DF-4C34-A4FB-089984D4D2A1}" type="presOf" srcId="{1D68C71D-9B06-498B-80AF-A008DC265068}" destId="{E2AE4FEB-C068-4B44-9626-0D5AD75ACA30}" srcOrd="0" destOrd="0" presId="urn:microsoft.com/office/officeart/2005/8/layout/hProcess11"/>
    <dgm:cxn modelId="{E30AC71E-ABB6-4530-9099-DC3A43BC56B6}" type="presOf" srcId="{3D1D59BC-8ECE-497F-B6D0-B23F9823DA75}" destId="{28EEDEEA-1DFE-49BF-9DC1-C4345BA18408}" srcOrd="0" destOrd="0" presId="urn:microsoft.com/office/officeart/2005/8/layout/hProcess11"/>
    <dgm:cxn modelId="{EE631E37-30A9-43E8-A86F-ED8E4DF0D94D}" type="presOf" srcId="{44D628C1-7DF7-4984-A8BE-E10591E2BD81}" destId="{A86A3D6F-6F38-47D2-A065-27E76C56C0C3}" srcOrd="0" destOrd="0" presId="urn:microsoft.com/office/officeart/2005/8/layout/hProcess11"/>
    <dgm:cxn modelId="{CFE57D43-6F2F-4CF3-BCDC-50E424FD2874}" srcId="{421A85B2-0231-4992-85B8-8840000F545E}" destId="{1D68C71D-9B06-498B-80AF-A008DC265068}" srcOrd="1" destOrd="0" parTransId="{676EDA7A-6DAF-4DC4-9879-05A8239EDE6D}" sibTransId="{265DEA99-E74E-4086-A62F-722384B806CF}"/>
    <dgm:cxn modelId="{BCC2AECD-175D-4F07-8442-F3CDAA0063E8}" type="presOf" srcId="{421A85B2-0231-4992-85B8-8840000F545E}" destId="{6E7136E3-3462-45D5-A68F-A71A25C337D5}" srcOrd="0" destOrd="0" presId="urn:microsoft.com/office/officeart/2005/8/layout/hProcess11"/>
    <dgm:cxn modelId="{22F719D1-1FD4-4DD7-BD93-1CFC3776B8AD}" srcId="{421A85B2-0231-4992-85B8-8840000F545E}" destId="{3D1D59BC-8ECE-497F-B6D0-B23F9823DA75}" srcOrd="2" destOrd="0" parTransId="{79B09CDF-5A83-4784-A0C9-CA120236F437}" sibTransId="{B4044783-E0DA-4A29-9035-7EA5E0D98467}"/>
    <dgm:cxn modelId="{9E5AF9D2-6835-4C55-9D1B-B7A9D35CA752}" srcId="{421A85B2-0231-4992-85B8-8840000F545E}" destId="{44D628C1-7DF7-4984-A8BE-E10591E2BD81}" srcOrd="0" destOrd="0" parTransId="{221AB67A-6CFE-42C8-850B-39151FF8AA81}" sibTransId="{D4D6FC09-7603-42F1-9B92-C40B8636298E}"/>
    <dgm:cxn modelId="{482D7B1E-DD81-4500-96A5-75BD4EE2A802}" type="presParOf" srcId="{6E7136E3-3462-45D5-A68F-A71A25C337D5}" destId="{C8600F2C-9306-452F-9DAE-2D48262CD6B2}" srcOrd="0" destOrd="0" presId="urn:microsoft.com/office/officeart/2005/8/layout/hProcess11"/>
    <dgm:cxn modelId="{C7100615-E474-4504-AC30-99D4FB98F523}" type="presParOf" srcId="{6E7136E3-3462-45D5-A68F-A71A25C337D5}" destId="{737CCEE5-3B30-42BE-A541-285BCF3462C7}" srcOrd="1" destOrd="0" presId="urn:microsoft.com/office/officeart/2005/8/layout/hProcess11"/>
    <dgm:cxn modelId="{5F3736B9-EB16-4AEC-B368-9B27ED398107}" type="presParOf" srcId="{737CCEE5-3B30-42BE-A541-285BCF3462C7}" destId="{A0142F2B-CDBB-42B6-A30F-3A1EB1EB01C2}" srcOrd="0" destOrd="0" presId="urn:microsoft.com/office/officeart/2005/8/layout/hProcess11"/>
    <dgm:cxn modelId="{B5378049-EA4C-4386-8819-98DB948F6C03}" type="presParOf" srcId="{A0142F2B-CDBB-42B6-A30F-3A1EB1EB01C2}" destId="{A86A3D6F-6F38-47D2-A065-27E76C56C0C3}" srcOrd="0" destOrd="0" presId="urn:microsoft.com/office/officeart/2005/8/layout/hProcess11"/>
    <dgm:cxn modelId="{0599D8BC-2CA8-4E10-AD80-A13AC5C2E290}" type="presParOf" srcId="{A0142F2B-CDBB-42B6-A30F-3A1EB1EB01C2}" destId="{7CECDE9C-3799-4D38-9670-DB4880780231}" srcOrd="1" destOrd="0" presId="urn:microsoft.com/office/officeart/2005/8/layout/hProcess11"/>
    <dgm:cxn modelId="{864DEEAC-F518-4602-97CC-8EAB7EC58D32}" type="presParOf" srcId="{A0142F2B-CDBB-42B6-A30F-3A1EB1EB01C2}" destId="{B90E05DA-38FD-4102-B434-18BE9BEE9A1E}" srcOrd="2" destOrd="0" presId="urn:microsoft.com/office/officeart/2005/8/layout/hProcess11"/>
    <dgm:cxn modelId="{282A055D-337D-4311-ABE6-A0C7636B8A7A}" type="presParOf" srcId="{737CCEE5-3B30-42BE-A541-285BCF3462C7}" destId="{821E69E6-1919-417B-A1C8-58903C1C4B40}" srcOrd="1" destOrd="0" presId="urn:microsoft.com/office/officeart/2005/8/layout/hProcess11"/>
    <dgm:cxn modelId="{B067493E-7CC9-410D-9685-6B322437C262}" type="presParOf" srcId="{737CCEE5-3B30-42BE-A541-285BCF3462C7}" destId="{7A9FE85A-0875-4A62-BDD7-94D31E69D927}" srcOrd="2" destOrd="0" presId="urn:microsoft.com/office/officeart/2005/8/layout/hProcess11"/>
    <dgm:cxn modelId="{10EBE43F-D16C-4AE5-A6BD-1C4EE8B13D69}" type="presParOf" srcId="{7A9FE85A-0875-4A62-BDD7-94D31E69D927}" destId="{E2AE4FEB-C068-4B44-9626-0D5AD75ACA30}" srcOrd="0" destOrd="0" presId="urn:microsoft.com/office/officeart/2005/8/layout/hProcess11"/>
    <dgm:cxn modelId="{9B69D2B4-1510-4EF5-96C0-B6ACD0AB5496}" type="presParOf" srcId="{7A9FE85A-0875-4A62-BDD7-94D31E69D927}" destId="{885F1890-3BC8-4E11-A0C3-86724BD779FC}" srcOrd="1" destOrd="0" presId="urn:microsoft.com/office/officeart/2005/8/layout/hProcess11"/>
    <dgm:cxn modelId="{CEA3CB46-91E4-4B96-9EFB-6E6E346BFC6B}" type="presParOf" srcId="{7A9FE85A-0875-4A62-BDD7-94D31E69D927}" destId="{CB4F4F6E-D608-44F5-BEFD-6DA85C6C63FD}" srcOrd="2" destOrd="0" presId="urn:microsoft.com/office/officeart/2005/8/layout/hProcess11"/>
    <dgm:cxn modelId="{47CBDC53-C2F4-45C8-8B09-D19375AF3712}" type="presParOf" srcId="{737CCEE5-3B30-42BE-A541-285BCF3462C7}" destId="{B51988D5-D903-4859-B2B7-C761AF0EF9B0}" srcOrd="3" destOrd="0" presId="urn:microsoft.com/office/officeart/2005/8/layout/hProcess11"/>
    <dgm:cxn modelId="{C516B3BB-9529-43E4-A9B1-9981FC5FE6F6}" type="presParOf" srcId="{737CCEE5-3B30-42BE-A541-285BCF3462C7}" destId="{1DA031E7-5B9C-4472-8A7E-BD40E818BB15}" srcOrd="4" destOrd="0" presId="urn:microsoft.com/office/officeart/2005/8/layout/hProcess11"/>
    <dgm:cxn modelId="{AE4136EF-5C5B-4478-9EAB-CAEE33669FDD}" type="presParOf" srcId="{1DA031E7-5B9C-4472-8A7E-BD40E818BB15}" destId="{28EEDEEA-1DFE-49BF-9DC1-C4345BA18408}" srcOrd="0" destOrd="0" presId="urn:microsoft.com/office/officeart/2005/8/layout/hProcess11"/>
    <dgm:cxn modelId="{392A5F08-07FA-48EB-B02A-E5EE789C969E}" type="presParOf" srcId="{1DA031E7-5B9C-4472-8A7E-BD40E818BB15}" destId="{931EDC6D-B61F-4A07-9C4D-8CE96C20C7F5}" srcOrd="1" destOrd="0" presId="urn:microsoft.com/office/officeart/2005/8/layout/hProcess11"/>
    <dgm:cxn modelId="{2DF58C86-62CF-451F-BB84-3766547814B7}" type="presParOf" srcId="{1DA031E7-5B9C-4472-8A7E-BD40E818BB15}" destId="{F23BE482-F08B-429F-B558-79F2A7A6ACFE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77E337-9DBA-419C-9665-E4460B9E20FA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3324E7-326B-45DC-B898-EB3DAEA42DC5}">
      <dgm:prSet custT="1"/>
      <dgm:spPr/>
      <dgm:t>
        <a:bodyPr/>
        <a:lstStyle/>
        <a:p>
          <a:r>
            <a:rPr lang="el-GR" sz="1300" dirty="0">
              <a:latin typeface="Arial" panose="020B0604020202020204" pitchFamily="34" charset="0"/>
              <a:cs typeface="Arial" panose="020B0604020202020204" pitchFamily="34" charset="0"/>
            </a:rPr>
            <a:t>Ο ιός εισέρχεται στον μυϊκό ιστό</a:t>
          </a:r>
          <a:endParaRPr lang="en-US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96C520-E773-4C02-B7F3-CE346513BE3D}" type="parTrans" cxnId="{584C3331-6037-4A96-B40B-1E6E6E567AB7}">
      <dgm:prSet/>
      <dgm:spPr/>
      <dgm:t>
        <a:bodyPr/>
        <a:lstStyle/>
        <a:p>
          <a:endParaRPr lang="en-US"/>
        </a:p>
      </dgm:t>
    </dgm:pt>
    <dgm:pt modelId="{9C077B9E-C077-418C-B011-4BE8CF50A88D}" type="sibTrans" cxnId="{584C3331-6037-4A96-B40B-1E6E6E567AB7}">
      <dgm:prSet/>
      <dgm:spPr/>
      <dgm:t>
        <a:bodyPr/>
        <a:lstStyle/>
        <a:p>
          <a:endParaRPr lang="en-US"/>
        </a:p>
      </dgm:t>
    </dgm:pt>
    <dgm:pt modelId="{30C3A2E3-D0F0-4322-8A02-43126769F1E3}">
      <dgm:prSet custT="1"/>
      <dgm:spPr/>
      <dgm:t>
        <a:bodyPr/>
        <a:lstStyle/>
        <a:p>
          <a:r>
            <a:rPr lang="el-GR" sz="1300" dirty="0">
              <a:latin typeface="Arial" panose="020B0604020202020204" pitchFamily="34" charset="0"/>
              <a:cs typeface="Arial" panose="020B0604020202020204" pitchFamily="34" charset="0"/>
            </a:rPr>
            <a:t>Διασχίζει τις νευρομυΐκες συνδέσεις στα περιφερικά νεύρα</a:t>
          </a:r>
          <a:endParaRPr lang="en-US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4E6C0B-8225-4754-A61A-3274CA4E23D2}" type="parTrans" cxnId="{2ED8F761-EC92-4484-8274-8CAC1097CB00}">
      <dgm:prSet/>
      <dgm:spPr/>
      <dgm:t>
        <a:bodyPr/>
        <a:lstStyle/>
        <a:p>
          <a:endParaRPr lang="en-US"/>
        </a:p>
      </dgm:t>
    </dgm:pt>
    <dgm:pt modelId="{1CFEE187-476F-46ED-922F-291A5B8FAD8F}" type="sibTrans" cxnId="{2ED8F761-EC92-4484-8274-8CAC1097CB00}">
      <dgm:prSet/>
      <dgm:spPr/>
      <dgm:t>
        <a:bodyPr/>
        <a:lstStyle/>
        <a:p>
          <a:endParaRPr lang="en-US"/>
        </a:p>
      </dgm:t>
    </dgm:pt>
    <dgm:pt modelId="{DCD3C2EB-81A5-47EA-9BC7-2B2D265002A2}">
      <dgm:prSet/>
      <dgm:spPr/>
      <dgm:t>
        <a:bodyPr/>
        <a:lstStyle/>
        <a:p>
          <a:r>
            <a:rPr lang="el-GR" dirty="0">
              <a:latin typeface="Arial" panose="020B0604020202020204" pitchFamily="34" charset="0"/>
              <a:cs typeface="Arial" panose="020B0604020202020204" pitchFamily="34" charset="0"/>
            </a:rPr>
            <a:t>Μέσω κινητικών και αισθητικών νευρώνων με οπισθοδρομική μεταφορά για να φτάσει στο κεντρικό νευρικό σύστημα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012412-DB57-432C-949A-650F4D763B4D}" type="parTrans" cxnId="{0AB3B108-2CF5-4382-BD3A-A2E17B437D0D}">
      <dgm:prSet/>
      <dgm:spPr/>
      <dgm:t>
        <a:bodyPr/>
        <a:lstStyle/>
        <a:p>
          <a:endParaRPr lang="en-US"/>
        </a:p>
      </dgm:t>
    </dgm:pt>
    <dgm:pt modelId="{D2BD1622-2E2B-4CC8-837D-5196016D9A03}" type="sibTrans" cxnId="{0AB3B108-2CF5-4382-BD3A-A2E17B437D0D}">
      <dgm:prSet/>
      <dgm:spPr/>
      <dgm:t>
        <a:bodyPr/>
        <a:lstStyle/>
        <a:p>
          <a:endParaRPr lang="en-US"/>
        </a:p>
      </dgm:t>
    </dgm:pt>
    <dgm:pt modelId="{4E7CC94E-2DF3-42F7-AFEB-0CCD1BE46941}">
      <dgm:prSet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l-GR" dirty="0">
              <a:latin typeface="Arial" panose="020B0604020202020204" pitchFamily="34" charset="0"/>
              <a:cs typeface="Arial" panose="020B0604020202020204" pitchFamily="34" charset="0"/>
            </a:rPr>
            <a:t>Αφού κατανεμηθεί ευρέως στο ΚΝΣ, αντιστρέφει την κατεύθυνση μεταφοράς του προς την περιφέρεια ξανά</a:t>
          </a:r>
          <a:endParaRPr lang="en-US" dirty="0"/>
        </a:p>
      </dgm:t>
    </dgm:pt>
    <dgm:pt modelId="{3D75FA25-0BC9-4535-B006-785B046E5894}" type="parTrans" cxnId="{D29346D9-A868-46F1-8965-71CBBC21AFC3}">
      <dgm:prSet/>
      <dgm:spPr/>
      <dgm:t>
        <a:bodyPr/>
        <a:lstStyle/>
        <a:p>
          <a:endParaRPr lang="en-US"/>
        </a:p>
      </dgm:t>
    </dgm:pt>
    <dgm:pt modelId="{DF01D4FA-DF0F-4151-BCEC-0848876CB271}" type="sibTrans" cxnId="{D29346D9-A868-46F1-8965-71CBBC21AFC3}">
      <dgm:prSet/>
      <dgm:spPr/>
      <dgm:t>
        <a:bodyPr/>
        <a:lstStyle/>
        <a:p>
          <a:endParaRPr lang="en-US"/>
        </a:p>
      </dgm:t>
    </dgm:pt>
    <dgm:pt modelId="{2D3FF9FF-F064-43A9-A74D-0C4526CEC846}">
      <dgm:prSet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l-GR" dirty="0">
              <a:latin typeface="Arial" panose="020B0604020202020204" pitchFamily="34" charset="0"/>
              <a:cs typeface="Arial" panose="020B0604020202020204" pitchFamily="34" charset="0"/>
            </a:rPr>
            <a:t>Εξάπλωση στους σιελογόνους αδένες για την επανεκκίνηση του κύκλου. </a:t>
          </a:r>
          <a:endParaRPr lang="en-US" dirty="0"/>
        </a:p>
      </dgm:t>
    </dgm:pt>
    <dgm:pt modelId="{558F3A24-1DD1-4B29-9AE8-CF016E64E1B0}" type="parTrans" cxnId="{3CDA9EAF-A0C4-47F1-9E56-5A35A71CC4F0}">
      <dgm:prSet/>
      <dgm:spPr/>
      <dgm:t>
        <a:bodyPr/>
        <a:lstStyle/>
        <a:p>
          <a:endParaRPr lang="en-US"/>
        </a:p>
      </dgm:t>
    </dgm:pt>
    <dgm:pt modelId="{D8187B84-5396-4B89-8E7B-2425C86613B9}" type="sibTrans" cxnId="{3CDA9EAF-A0C4-47F1-9E56-5A35A71CC4F0}">
      <dgm:prSet/>
      <dgm:spPr/>
      <dgm:t>
        <a:bodyPr/>
        <a:lstStyle/>
        <a:p>
          <a:endParaRPr lang="en-US"/>
        </a:p>
      </dgm:t>
    </dgm:pt>
    <dgm:pt modelId="{9C8C7A24-DEC6-4388-BDC2-F2F4B393D6DB}" type="pres">
      <dgm:prSet presAssocID="{CF77E337-9DBA-419C-9665-E4460B9E20FA}" presName="Name0" presStyleCnt="0">
        <dgm:presLayoutVars>
          <dgm:dir/>
          <dgm:resizeHandles val="exact"/>
        </dgm:presLayoutVars>
      </dgm:prSet>
      <dgm:spPr/>
    </dgm:pt>
    <dgm:pt modelId="{9F28FFEA-D817-4DAB-9C45-06A4B49DFCFC}" type="pres">
      <dgm:prSet presAssocID="{CF77E337-9DBA-419C-9665-E4460B9E20FA}" presName="cycle" presStyleCnt="0"/>
      <dgm:spPr/>
    </dgm:pt>
    <dgm:pt modelId="{8D9C9E89-67CF-4873-A352-D8F807EE835F}" type="pres">
      <dgm:prSet presAssocID="{223324E7-326B-45DC-B898-EB3DAEA42DC5}" presName="nodeFirstNode" presStyleLbl="node1" presStyleIdx="0" presStyleCnt="5">
        <dgm:presLayoutVars>
          <dgm:bulletEnabled val="1"/>
        </dgm:presLayoutVars>
      </dgm:prSet>
      <dgm:spPr/>
    </dgm:pt>
    <dgm:pt modelId="{8FC94B3B-1A00-4A18-8F84-CD4AB58C1128}" type="pres">
      <dgm:prSet presAssocID="{9C077B9E-C077-418C-B011-4BE8CF50A88D}" presName="sibTransFirstNode" presStyleLbl="bgShp" presStyleIdx="0" presStyleCnt="1"/>
      <dgm:spPr/>
    </dgm:pt>
    <dgm:pt modelId="{D76734BC-D5AE-4B1F-A89D-7575FF37C384}" type="pres">
      <dgm:prSet presAssocID="{30C3A2E3-D0F0-4322-8A02-43126769F1E3}" presName="nodeFollowingNodes" presStyleLbl="node1" presStyleIdx="1" presStyleCnt="5">
        <dgm:presLayoutVars>
          <dgm:bulletEnabled val="1"/>
        </dgm:presLayoutVars>
      </dgm:prSet>
      <dgm:spPr/>
    </dgm:pt>
    <dgm:pt modelId="{170F1688-B415-4FE6-8171-C6749B4FC4DA}" type="pres">
      <dgm:prSet presAssocID="{DCD3C2EB-81A5-47EA-9BC7-2B2D265002A2}" presName="nodeFollowingNodes" presStyleLbl="node1" presStyleIdx="2" presStyleCnt="5">
        <dgm:presLayoutVars>
          <dgm:bulletEnabled val="1"/>
        </dgm:presLayoutVars>
      </dgm:prSet>
      <dgm:spPr/>
    </dgm:pt>
    <dgm:pt modelId="{2F08E1DE-7F89-42AA-B49E-1554C301504D}" type="pres">
      <dgm:prSet presAssocID="{4E7CC94E-2DF3-42F7-AFEB-0CCD1BE46941}" presName="nodeFollowingNodes" presStyleLbl="node1" presStyleIdx="3" presStyleCnt="5">
        <dgm:presLayoutVars>
          <dgm:bulletEnabled val="1"/>
        </dgm:presLayoutVars>
      </dgm:prSet>
      <dgm:spPr/>
    </dgm:pt>
    <dgm:pt modelId="{2FBC9C5B-F471-44E5-B643-E65C577A851A}" type="pres">
      <dgm:prSet presAssocID="{2D3FF9FF-F064-43A9-A74D-0C4526CEC846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0AB3B108-2CF5-4382-BD3A-A2E17B437D0D}" srcId="{CF77E337-9DBA-419C-9665-E4460B9E20FA}" destId="{DCD3C2EB-81A5-47EA-9BC7-2B2D265002A2}" srcOrd="2" destOrd="0" parTransId="{7F012412-DB57-432C-949A-650F4D763B4D}" sibTransId="{D2BD1622-2E2B-4CC8-837D-5196016D9A03}"/>
    <dgm:cxn modelId="{584C3331-6037-4A96-B40B-1E6E6E567AB7}" srcId="{CF77E337-9DBA-419C-9665-E4460B9E20FA}" destId="{223324E7-326B-45DC-B898-EB3DAEA42DC5}" srcOrd="0" destOrd="0" parTransId="{8696C520-E773-4C02-B7F3-CE346513BE3D}" sibTransId="{9C077B9E-C077-418C-B011-4BE8CF50A88D}"/>
    <dgm:cxn modelId="{8D26695E-06CA-4367-8FA6-EA699A2BE4D1}" type="presOf" srcId="{4E7CC94E-2DF3-42F7-AFEB-0CCD1BE46941}" destId="{2F08E1DE-7F89-42AA-B49E-1554C301504D}" srcOrd="0" destOrd="0" presId="urn:microsoft.com/office/officeart/2005/8/layout/cycle3"/>
    <dgm:cxn modelId="{2ED8F761-EC92-4484-8274-8CAC1097CB00}" srcId="{CF77E337-9DBA-419C-9665-E4460B9E20FA}" destId="{30C3A2E3-D0F0-4322-8A02-43126769F1E3}" srcOrd="1" destOrd="0" parTransId="{CB4E6C0B-8225-4754-A61A-3274CA4E23D2}" sibTransId="{1CFEE187-476F-46ED-922F-291A5B8FAD8F}"/>
    <dgm:cxn modelId="{7B788245-78A8-48B0-8356-14B3EE90EC9C}" type="presOf" srcId="{9C077B9E-C077-418C-B011-4BE8CF50A88D}" destId="{8FC94B3B-1A00-4A18-8F84-CD4AB58C1128}" srcOrd="0" destOrd="0" presId="urn:microsoft.com/office/officeart/2005/8/layout/cycle3"/>
    <dgm:cxn modelId="{6F401457-F979-44B5-8E5E-99D34F8CCFC6}" type="presOf" srcId="{30C3A2E3-D0F0-4322-8A02-43126769F1E3}" destId="{D76734BC-D5AE-4B1F-A89D-7575FF37C384}" srcOrd="0" destOrd="0" presId="urn:microsoft.com/office/officeart/2005/8/layout/cycle3"/>
    <dgm:cxn modelId="{CA4C39AF-A65F-41F6-9273-7F0F546F5EEC}" type="presOf" srcId="{DCD3C2EB-81A5-47EA-9BC7-2B2D265002A2}" destId="{170F1688-B415-4FE6-8171-C6749B4FC4DA}" srcOrd="0" destOrd="0" presId="urn:microsoft.com/office/officeart/2005/8/layout/cycle3"/>
    <dgm:cxn modelId="{3CDA9EAF-A0C4-47F1-9E56-5A35A71CC4F0}" srcId="{CF77E337-9DBA-419C-9665-E4460B9E20FA}" destId="{2D3FF9FF-F064-43A9-A74D-0C4526CEC846}" srcOrd="4" destOrd="0" parTransId="{558F3A24-1DD1-4B29-9AE8-CF016E64E1B0}" sibTransId="{D8187B84-5396-4B89-8E7B-2425C86613B9}"/>
    <dgm:cxn modelId="{456825C2-BA09-4FEA-B2D4-BDF4C1193BF1}" type="presOf" srcId="{CF77E337-9DBA-419C-9665-E4460B9E20FA}" destId="{9C8C7A24-DEC6-4388-BDC2-F2F4B393D6DB}" srcOrd="0" destOrd="0" presId="urn:microsoft.com/office/officeart/2005/8/layout/cycle3"/>
    <dgm:cxn modelId="{F10CFBC3-11B9-42CB-9E2F-D124DE4C21BC}" type="presOf" srcId="{2D3FF9FF-F064-43A9-A74D-0C4526CEC846}" destId="{2FBC9C5B-F471-44E5-B643-E65C577A851A}" srcOrd="0" destOrd="0" presId="urn:microsoft.com/office/officeart/2005/8/layout/cycle3"/>
    <dgm:cxn modelId="{D29346D9-A868-46F1-8965-71CBBC21AFC3}" srcId="{CF77E337-9DBA-419C-9665-E4460B9E20FA}" destId="{4E7CC94E-2DF3-42F7-AFEB-0CCD1BE46941}" srcOrd="3" destOrd="0" parTransId="{3D75FA25-0BC9-4535-B006-785B046E5894}" sibTransId="{DF01D4FA-DF0F-4151-BCEC-0848876CB271}"/>
    <dgm:cxn modelId="{77F49BEF-3C9A-4F92-976B-C91349951ECB}" type="presOf" srcId="{223324E7-326B-45DC-B898-EB3DAEA42DC5}" destId="{8D9C9E89-67CF-4873-A352-D8F807EE835F}" srcOrd="0" destOrd="0" presId="urn:microsoft.com/office/officeart/2005/8/layout/cycle3"/>
    <dgm:cxn modelId="{390E517A-E8D6-43E5-A021-EE91DEAE323A}" type="presParOf" srcId="{9C8C7A24-DEC6-4388-BDC2-F2F4B393D6DB}" destId="{9F28FFEA-D817-4DAB-9C45-06A4B49DFCFC}" srcOrd="0" destOrd="0" presId="urn:microsoft.com/office/officeart/2005/8/layout/cycle3"/>
    <dgm:cxn modelId="{45614120-69E1-4A2F-A1B5-66330879C999}" type="presParOf" srcId="{9F28FFEA-D817-4DAB-9C45-06A4B49DFCFC}" destId="{8D9C9E89-67CF-4873-A352-D8F807EE835F}" srcOrd="0" destOrd="0" presId="urn:microsoft.com/office/officeart/2005/8/layout/cycle3"/>
    <dgm:cxn modelId="{1675DE4F-D34B-4F59-A495-F8ABC4C3117C}" type="presParOf" srcId="{9F28FFEA-D817-4DAB-9C45-06A4B49DFCFC}" destId="{8FC94B3B-1A00-4A18-8F84-CD4AB58C1128}" srcOrd="1" destOrd="0" presId="urn:microsoft.com/office/officeart/2005/8/layout/cycle3"/>
    <dgm:cxn modelId="{46F75ED8-4874-4AA0-80A8-C0253C11624B}" type="presParOf" srcId="{9F28FFEA-D817-4DAB-9C45-06A4B49DFCFC}" destId="{D76734BC-D5AE-4B1F-A89D-7575FF37C384}" srcOrd="2" destOrd="0" presId="urn:microsoft.com/office/officeart/2005/8/layout/cycle3"/>
    <dgm:cxn modelId="{CCD2231B-744A-4CF6-BC32-4E9BD0238A4E}" type="presParOf" srcId="{9F28FFEA-D817-4DAB-9C45-06A4B49DFCFC}" destId="{170F1688-B415-4FE6-8171-C6749B4FC4DA}" srcOrd="3" destOrd="0" presId="urn:microsoft.com/office/officeart/2005/8/layout/cycle3"/>
    <dgm:cxn modelId="{56C467A5-57B6-4DE2-B764-B5CFE53ECBEA}" type="presParOf" srcId="{9F28FFEA-D817-4DAB-9C45-06A4B49DFCFC}" destId="{2F08E1DE-7F89-42AA-B49E-1554C301504D}" srcOrd="4" destOrd="0" presId="urn:microsoft.com/office/officeart/2005/8/layout/cycle3"/>
    <dgm:cxn modelId="{D7FB2455-16BE-4F62-BA7A-A06499D0B7B0}" type="presParOf" srcId="{9F28FFEA-D817-4DAB-9C45-06A4B49DFCFC}" destId="{2FBC9C5B-F471-44E5-B643-E65C577A851A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600F2C-9306-452F-9DAE-2D48262CD6B2}">
      <dsp:nvSpPr>
        <dsp:cNvPr id="0" name=""/>
        <dsp:cNvSpPr/>
      </dsp:nvSpPr>
      <dsp:spPr>
        <a:xfrm>
          <a:off x="0" y="609405"/>
          <a:ext cx="12192000" cy="1115758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6A3D6F-6F38-47D2-A065-27E76C56C0C3}">
      <dsp:nvSpPr>
        <dsp:cNvPr id="0" name=""/>
        <dsp:cNvSpPr/>
      </dsp:nvSpPr>
      <dsp:spPr>
        <a:xfrm>
          <a:off x="18" y="0"/>
          <a:ext cx="3536156" cy="945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>
              <a:latin typeface="Arial" panose="020B0604020202020204" pitchFamily="34" charset="0"/>
              <a:cs typeface="Arial" panose="020B0604020202020204" pitchFamily="34" charset="0"/>
            </a:rPr>
            <a:t>10.000-4.000 π.Χ.: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>
              <a:latin typeface="Arial" panose="020B0604020202020204" pitchFamily="34" charset="0"/>
              <a:cs typeface="Arial" panose="020B0604020202020204" pitchFamily="34" charset="0"/>
            </a:rPr>
            <a:t> Πρώτη εμφάνιση 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" y="0"/>
        <a:ext cx="3536156" cy="945614"/>
      </dsp:txXfrm>
    </dsp:sp>
    <dsp:sp modelId="{7CECDE9C-3799-4D38-9670-DB4880780231}">
      <dsp:nvSpPr>
        <dsp:cNvPr id="0" name=""/>
        <dsp:cNvSpPr/>
      </dsp:nvSpPr>
      <dsp:spPr>
        <a:xfrm>
          <a:off x="1655234" y="1063815"/>
          <a:ext cx="236403" cy="2364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AE4FEB-C068-4B44-9626-0D5AD75ACA30}">
      <dsp:nvSpPr>
        <dsp:cNvPr id="0" name=""/>
        <dsp:cNvSpPr/>
      </dsp:nvSpPr>
      <dsp:spPr>
        <a:xfrm>
          <a:off x="3742473" y="1309618"/>
          <a:ext cx="3536156" cy="945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>
              <a:latin typeface="Arial" panose="020B0604020202020204" pitchFamily="34" charset="0"/>
              <a:cs typeface="Arial" panose="020B0604020202020204" pitchFamily="34" charset="0"/>
            </a:rPr>
            <a:t>2300 π.Χ. Βαβυλώνα: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>
              <a:latin typeface="Arial" panose="020B0604020202020204" pitchFamily="34" charset="0"/>
              <a:cs typeface="Arial" panose="020B0604020202020204" pitchFamily="34" charset="0"/>
            </a:rPr>
            <a:t> Πρόστιμο σε ιδιοκτήτες σκυλιών τα οποία προκαλούσαν με το δάγκωμα τους το θάνατο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42473" y="1309618"/>
        <a:ext cx="3536156" cy="945614"/>
      </dsp:txXfrm>
    </dsp:sp>
    <dsp:sp modelId="{885F1890-3BC8-4E11-A0C3-86724BD779FC}">
      <dsp:nvSpPr>
        <dsp:cNvPr id="0" name=""/>
        <dsp:cNvSpPr/>
      </dsp:nvSpPr>
      <dsp:spPr>
        <a:xfrm>
          <a:off x="5368198" y="1063815"/>
          <a:ext cx="236403" cy="2364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EEDEEA-1DFE-49BF-9DC1-C4345BA18408}">
      <dsp:nvSpPr>
        <dsp:cNvPr id="0" name=""/>
        <dsp:cNvSpPr/>
      </dsp:nvSpPr>
      <dsp:spPr>
        <a:xfrm>
          <a:off x="7449037" y="0"/>
          <a:ext cx="3536156" cy="945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>
              <a:latin typeface="Arial" panose="020B0604020202020204" pitchFamily="34" charset="0"/>
              <a:cs typeface="Arial" panose="020B0604020202020204" pitchFamily="34" charset="0"/>
            </a:rPr>
            <a:t>1885: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>
              <a:latin typeface="Arial" panose="020B0604020202020204" pitchFamily="34" charset="0"/>
              <a:cs typeface="Arial" panose="020B0604020202020204" pitchFamily="34" charset="0"/>
            </a:rPr>
            <a:t>Ο Louis Pasteur και Émile Roux δημιουργεί το αντιλυσσικό εμβόλιο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49037" y="0"/>
        <a:ext cx="3536156" cy="945614"/>
      </dsp:txXfrm>
    </dsp:sp>
    <dsp:sp modelId="{931EDC6D-B61F-4A07-9C4D-8CE96C20C7F5}">
      <dsp:nvSpPr>
        <dsp:cNvPr id="0" name=""/>
        <dsp:cNvSpPr/>
      </dsp:nvSpPr>
      <dsp:spPr>
        <a:xfrm>
          <a:off x="9081162" y="1063815"/>
          <a:ext cx="236403" cy="2364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C94B3B-1A00-4A18-8F84-CD4AB58C1128}">
      <dsp:nvSpPr>
        <dsp:cNvPr id="0" name=""/>
        <dsp:cNvSpPr/>
      </dsp:nvSpPr>
      <dsp:spPr>
        <a:xfrm>
          <a:off x="661128" y="85443"/>
          <a:ext cx="4856202" cy="4856202"/>
        </a:xfrm>
        <a:prstGeom prst="circularArrow">
          <a:avLst>
            <a:gd name="adj1" fmla="val 5544"/>
            <a:gd name="adj2" fmla="val 330680"/>
            <a:gd name="adj3" fmla="val 13812016"/>
            <a:gd name="adj4" fmla="val 17364039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C9E89-67CF-4873-A352-D8F807EE835F}">
      <dsp:nvSpPr>
        <dsp:cNvPr id="0" name=""/>
        <dsp:cNvSpPr/>
      </dsp:nvSpPr>
      <dsp:spPr>
        <a:xfrm>
          <a:off x="1969987" y="113878"/>
          <a:ext cx="2238484" cy="11192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 dirty="0">
              <a:latin typeface="Arial" panose="020B0604020202020204" pitchFamily="34" charset="0"/>
              <a:cs typeface="Arial" panose="020B0604020202020204" pitchFamily="34" charset="0"/>
            </a:rPr>
            <a:t>Ο ιός εισέρχεται στον μυϊκό ιστό</a:t>
          </a:r>
          <a:endParaRPr lang="en-US" sz="1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24624" y="168515"/>
        <a:ext cx="2129210" cy="1009968"/>
      </dsp:txXfrm>
    </dsp:sp>
    <dsp:sp modelId="{D76734BC-D5AE-4B1F-A89D-7575FF37C384}">
      <dsp:nvSpPr>
        <dsp:cNvPr id="0" name=""/>
        <dsp:cNvSpPr/>
      </dsp:nvSpPr>
      <dsp:spPr>
        <a:xfrm>
          <a:off x="3939506" y="1544818"/>
          <a:ext cx="2238484" cy="11192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 dirty="0">
              <a:latin typeface="Arial" panose="020B0604020202020204" pitchFamily="34" charset="0"/>
              <a:cs typeface="Arial" panose="020B0604020202020204" pitchFamily="34" charset="0"/>
            </a:rPr>
            <a:t>Διασχίζει τις νευρομυΐκες συνδέσεις στα περιφερικά νεύρα</a:t>
          </a:r>
          <a:endParaRPr lang="en-US" sz="1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94143" y="1599455"/>
        <a:ext cx="2129210" cy="1009968"/>
      </dsp:txXfrm>
    </dsp:sp>
    <dsp:sp modelId="{170F1688-B415-4FE6-8171-C6749B4FC4DA}">
      <dsp:nvSpPr>
        <dsp:cNvPr id="0" name=""/>
        <dsp:cNvSpPr/>
      </dsp:nvSpPr>
      <dsp:spPr>
        <a:xfrm>
          <a:off x="3187217" y="3860127"/>
          <a:ext cx="2238484" cy="11192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 dirty="0">
              <a:latin typeface="Arial" panose="020B0604020202020204" pitchFamily="34" charset="0"/>
              <a:cs typeface="Arial" panose="020B0604020202020204" pitchFamily="34" charset="0"/>
            </a:rPr>
            <a:t>Μέσω κινητικών και αισθητικών νευρώνων με οπισθοδρομική μεταφορά για να φτάσει στο κεντρικό νευρικό σύστημα</a:t>
          </a:r>
          <a:endParaRPr lang="en-US" sz="1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41854" y="3914764"/>
        <a:ext cx="2129210" cy="1009968"/>
      </dsp:txXfrm>
    </dsp:sp>
    <dsp:sp modelId="{2F08E1DE-7F89-42AA-B49E-1554C301504D}">
      <dsp:nvSpPr>
        <dsp:cNvPr id="0" name=""/>
        <dsp:cNvSpPr/>
      </dsp:nvSpPr>
      <dsp:spPr>
        <a:xfrm>
          <a:off x="752757" y="3860127"/>
          <a:ext cx="2238484" cy="11192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l-GR" sz="1300" kern="1200" dirty="0">
              <a:latin typeface="Arial" panose="020B0604020202020204" pitchFamily="34" charset="0"/>
              <a:cs typeface="Arial" panose="020B0604020202020204" pitchFamily="34" charset="0"/>
            </a:rPr>
            <a:t>Αφού κατανεμηθεί ευρέως στο ΚΝΣ, αντιστρέφει την κατεύθυνση μεταφοράς του προς την περιφέρεια ξανά</a:t>
          </a:r>
          <a:endParaRPr lang="en-US" sz="1300" kern="1200" dirty="0"/>
        </a:p>
      </dsp:txBody>
      <dsp:txXfrm>
        <a:off x="807394" y="3914764"/>
        <a:ext cx="2129210" cy="1009968"/>
      </dsp:txXfrm>
    </dsp:sp>
    <dsp:sp modelId="{2FBC9C5B-F471-44E5-B643-E65C577A851A}">
      <dsp:nvSpPr>
        <dsp:cNvPr id="0" name=""/>
        <dsp:cNvSpPr/>
      </dsp:nvSpPr>
      <dsp:spPr>
        <a:xfrm>
          <a:off x="467" y="1544818"/>
          <a:ext cx="2238484" cy="11192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l-GR" sz="1300" kern="1200" dirty="0">
              <a:latin typeface="Arial" panose="020B0604020202020204" pitchFamily="34" charset="0"/>
              <a:cs typeface="Arial" panose="020B0604020202020204" pitchFamily="34" charset="0"/>
            </a:rPr>
            <a:t>Εξάπλωση στους σιελογόνους αδένες για την επανεκκίνηση του κύκλου. </a:t>
          </a:r>
          <a:endParaRPr lang="en-US" sz="1300" kern="1200" dirty="0"/>
        </a:p>
      </dsp:txBody>
      <dsp:txXfrm>
        <a:off x="55104" y="1599455"/>
        <a:ext cx="2129210" cy="10099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77464-99FC-4A9A-912F-D7D2878F2777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D70F-5347-4AB4-B61C-753B3C868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271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77464-99FC-4A9A-912F-D7D2878F2777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D70F-5347-4AB4-B61C-753B3C868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901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77464-99FC-4A9A-912F-D7D2878F2777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D70F-5347-4AB4-B61C-753B3C868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667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77464-99FC-4A9A-912F-D7D2878F2777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D70F-5347-4AB4-B61C-753B3C868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831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77464-99FC-4A9A-912F-D7D2878F2777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D70F-5347-4AB4-B61C-753B3C868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666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77464-99FC-4A9A-912F-D7D2878F2777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D70F-5347-4AB4-B61C-753B3C868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827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77464-99FC-4A9A-912F-D7D2878F2777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D70F-5347-4AB4-B61C-753B3C868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396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77464-99FC-4A9A-912F-D7D2878F2777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D70F-5347-4AB4-B61C-753B3C868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178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77464-99FC-4A9A-912F-D7D2878F2777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D70F-5347-4AB4-B61C-753B3C868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51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77464-99FC-4A9A-912F-D7D2878F2777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D70F-5347-4AB4-B61C-753B3C868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651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77464-99FC-4A9A-912F-D7D2878F2777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D70F-5347-4AB4-B61C-753B3C868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530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4B677464-99FC-4A9A-912F-D7D2878F2777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5967D70F-5347-4AB4-B61C-753B3C868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9587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c.gov/rabies/diagnosis/animals-humans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viralzone.expasy.org/22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3.jpg"/><Relationship Id="rId7" Type="http://schemas.openxmlformats.org/officeDocument/2006/relationships/diagramColors" Target="../diagrams/colors2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14.png"/><Relationship Id="rId4" Type="http://schemas.openxmlformats.org/officeDocument/2006/relationships/diagramData" Target="../diagrams/data2.xml"/><Relationship Id="rId9" Type="http://schemas.microsoft.com/office/2017/06/relationships/model3d" Target="../media/model3d1.glb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E700A8-AE52-4017-8C7E-C20956F74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16C1EB-8D62-4BF0-92B5-02E6AE43B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737E5B8-8F31-4942-B159-B213C4D6D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F530DA-C7D1-4968-8F8A-8700C2BB2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C99A8F-C244-2D8C-C470-073EDDA0EE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917" y="1484634"/>
            <a:ext cx="5089843" cy="810890"/>
          </a:xfrm>
        </p:spPr>
        <p:txBody>
          <a:bodyPr anchor="t">
            <a:noAutofit/>
          </a:bodyPr>
          <a:lstStyle/>
          <a:p>
            <a:r>
              <a:rPr lang="el-GR" dirty="0">
                <a:solidFill>
                  <a:schemeClr val="accent2">
                    <a:lumMod val="50000"/>
                  </a:schemeClr>
                </a:solidFill>
              </a:rPr>
              <a:t>Ιός της λύσσας 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00F0CC-306F-1866-F86D-91009AFBCD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6292" y="3609975"/>
            <a:ext cx="3795840" cy="1781176"/>
          </a:xfrm>
        </p:spPr>
        <p:txBody>
          <a:bodyPr anchor="b">
            <a:normAutofit/>
          </a:bodyPr>
          <a:lstStyle/>
          <a:p>
            <a:pPr algn="l"/>
            <a:r>
              <a:rPr lang="el-GR" sz="2000" u="sng" dirty="0">
                <a:solidFill>
                  <a:schemeClr val="accent2">
                    <a:lumMod val="40000"/>
                    <a:lumOff val="60000"/>
                    <a:alpha val="70000"/>
                  </a:schemeClr>
                </a:solidFill>
              </a:rPr>
              <a:t>Φοιτήτριες</a:t>
            </a:r>
            <a:r>
              <a:rPr lang="el-GR" sz="2000" dirty="0">
                <a:solidFill>
                  <a:schemeClr val="accent2">
                    <a:lumMod val="40000"/>
                    <a:lumOff val="60000"/>
                    <a:alpha val="70000"/>
                  </a:schemeClr>
                </a:solidFill>
              </a:rPr>
              <a:t>:</a:t>
            </a:r>
            <a:endParaRPr lang="en-US" sz="2000" dirty="0">
              <a:solidFill>
                <a:schemeClr val="accent2">
                  <a:lumMod val="40000"/>
                  <a:lumOff val="60000"/>
                  <a:alpha val="70000"/>
                </a:schemeClr>
              </a:solidFill>
            </a:endParaRPr>
          </a:p>
          <a:p>
            <a:pPr algn="l"/>
            <a:r>
              <a:rPr lang="el-GR" sz="2000" dirty="0" err="1">
                <a:solidFill>
                  <a:schemeClr val="accent2">
                    <a:lumMod val="40000"/>
                    <a:lumOff val="60000"/>
                    <a:alpha val="70000"/>
                  </a:schemeClr>
                </a:solidFill>
              </a:rPr>
              <a:t>Μπουσίου</a:t>
            </a:r>
            <a:r>
              <a:rPr lang="el-GR" sz="2000" dirty="0">
                <a:solidFill>
                  <a:schemeClr val="accent2">
                    <a:lumMod val="40000"/>
                    <a:lumOff val="60000"/>
                    <a:alpha val="70000"/>
                  </a:schemeClr>
                </a:solidFill>
              </a:rPr>
              <a:t> Μαρία ΑΜ:</a:t>
            </a:r>
            <a:r>
              <a:rPr lang="en-US" sz="2000" dirty="0">
                <a:solidFill>
                  <a:schemeClr val="accent2">
                    <a:lumMod val="40000"/>
                    <a:lumOff val="60000"/>
                    <a:alpha val="70000"/>
                  </a:schemeClr>
                </a:solidFill>
              </a:rPr>
              <a:t>1093794</a:t>
            </a:r>
            <a:endParaRPr lang="el-GR" sz="2000" dirty="0">
              <a:solidFill>
                <a:schemeClr val="accent2">
                  <a:lumMod val="40000"/>
                  <a:lumOff val="60000"/>
                  <a:alpha val="70000"/>
                </a:schemeClr>
              </a:solidFill>
            </a:endParaRPr>
          </a:p>
          <a:p>
            <a:pPr algn="l"/>
            <a:r>
              <a:rPr lang="el-GR" sz="2000" dirty="0" err="1">
                <a:solidFill>
                  <a:schemeClr val="accent2">
                    <a:lumMod val="40000"/>
                    <a:lumOff val="60000"/>
                    <a:alpha val="70000"/>
                  </a:schemeClr>
                </a:solidFill>
              </a:rPr>
              <a:t>Χόκια</a:t>
            </a:r>
            <a:r>
              <a:rPr lang="el-GR" sz="2000" dirty="0">
                <a:solidFill>
                  <a:schemeClr val="accent2">
                    <a:lumMod val="40000"/>
                    <a:lumOff val="60000"/>
                    <a:alpha val="70000"/>
                  </a:schemeClr>
                </a:solidFill>
              </a:rPr>
              <a:t> Μαρία ΑΜ:1093862</a:t>
            </a:r>
          </a:p>
          <a:p>
            <a:pPr algn="l"/>
            <a:endParaRPr lang="en-GB" sz="2000" dirty="0">
              <a:solidFill>
                <a:schemeClr val="tx1">
                  <a:alpha val="70000"/>
                </a:schemeClr>
              </a:solidFill>
            </a:endParaRPr>
          </a:p>
        </p:txBody>
      </p:sp>
      <p:pic>
        <p:nvPicPr>
          <p:cNvPr id="16" name="Picture 15" descr="A close up of bacteria&#10;&#10;Description automatically generated">
            <a:extLst>
              <a:ext uri="{FF2B5EF4-FFF2-40B4-BE49-F238E27FC236}">
                <a16:creationId xmlns:a16="http://schemas.microsoft.com/office/drawing/2014/main" id="{60539C22-3C67-B705-2F89-EF7B37C66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1" t="619" r="28870" b="-619"/>
          <a:stretch/>
        </p:blipFill>
        <p:spPr>
          <a:xfrm>
            <a:off x="6013135" y="1063502"/>
            <a:ext cx="4980684" cy="47309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20C3579-7C09-544A-4408-6D30DE8097AD}"/>
              </a:ext>
            </a:extLst>
          </p:cNvPr>
          <p:cNvSpPr txBox="1"/>
          <p:nvPr/>
        </p:nvSpPr>
        <p:spPr>
          <a:xfrm>
            <a:off x="1104768" y="5212809"/>
            <a:ext cx="248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Επιβλέπων καθηγητής: </a:t>
            </a:r>
            <a:r>
              <a:rPr lang="el-GR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Χριστόπουλος Θ. </a:t>
            </a:r>
            <a:endParaRPr lang="en-GB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237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23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convert.com - Hydrophobia in a patient with rabies part 23_1080p">
            <a:hlinkClick r:id="" action="ppaction://media"/>
            <a:extLst>
              <a:ext uri="{FF2B5EF4-FFF2-40B4-BE49-F238E27FC236}">
                <a16:creationId xmlns:a16="http://schemas.microsoft.com/office/drawing/2014/main" id="{A418AFE9-C5FF-A7B6-9BA4-EFADF1D22DAD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9200" end="196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4779" y="587753"/>
            <a:ext cx="10102441" cy="5682494"/>
          </a:xfrm>
        </p:spPr>
      </p:pic>
    </p:spTree>
    <p:extLst>
      <p:ext uri="{BB962C8B-B14F-4D97-AF65-F5344CB8AC3E}">
        <p14:creationId xmlns:p14="http://schemas.microsoft.com/office/powerpoint/2010/main" val="232828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23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ydrophobia-Rabies">
            <a:hlinkClick r:id="" action="ppaction://media"/>
            <a:extLst>
              <a:ext uri="{FF2B5EF4-FFF2-40B4-BE49-F238E27FC236}">
                <a16:creationId xmlns:a16="http://schemas.microsoft.com/office/drawing/2014/main" id="{B0029D91-B109-13DD-7E0C-60EB5B982F16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7422.721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7052" y="860235"/>
            <a:ext cx="9337895" cy="5137530"/>
          </a:xfrm>
        </p:spPr>
      </p:pic>
    </p:spTree>
    <p:extLst>
      <p:ext uri="{BB962C8B-B14F-4D97-AF65-F5344CB8AC3E}">
        <p14:creationId xmlns:p14="http://schemas.microsoft.com/office/powerpoint/2010/main" val="205723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23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AAABD43-EDD9-5002-B27A-315228CE3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1381" y="4545806"/>
            <a:ext cx="2530845" cy="1766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C5D626-68A7-3630-B433-4ABFFE424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2705" y="757427"/>
            <a:ext cx="2661506" cy="21186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FFF092-71E5-14D3-D158-D0E9547E0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21" y="9368"/>
            <a:ext cx="10515600" cy="1325563"/>
          </a:xfrm>
        </p:spPr>
        <p:txBody>
          <a:bodyPr/>
          <a:lstStyle/>
          <a:p>
            <a:r>
              <a:rPr lang="el-GR" dirty="0">
                <a:solidFill>
                  <a:schemeClr val="accent2">
                    <a:lumMod val="75000"/>
                  </a:schemeClr>
                </a:solidFill>
              </a:rPr>
              <a:t>Διάγνωση: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6CE40-15AA-ED69-BA34-A456AEF63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257" y="1165678"/>
            <a:ext cx="7696200" cy="5423657"/>
          </a:xfrm>
        </p:spPr>
        <p:txBody>
          <a:bodyPr>
            <a:normAutofit fontScale="85000" lnSpcReduction="10000"/>
          </a:bodyPr>
          <a:lstStyle/>
          <a:p>
            <a:r>
              <a:rPr lang="el-G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Κλινική εικόνα </a:t>
            </a:r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και </a:t>
            </a:r>
            <a:r>
              <a:rPr lang="el-G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ιστορικό</a:t>
            </a:r>
          </a:p>
          <a:p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Ανίχνευση </a:t>
            </a:r>
            <a:r>
              <a:rPr lang="el-GR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ιικού</a:t>
            </a:r>
            <a:r>
              <a:rPr lang="el-G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αντιγόνου με άμεσο ανοσοφθορισμό </a:t>
            </a:r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σε  δείγμα βιοψίας , λαμβανόμενο από το δέρμα του αυχένα στο όριο των τριχών</a:t>
            </a:r>
          </a:p>
          <a:p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Ανίχνευση </a:t>
            </a:r>
            <a:r>
              <a:rPr lang="el-G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νουκλεϊνικού οξέος του ιού </a:t>
            </a:r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της λύσσας με μοριακές μεθόδους (PCR) σε κλινικά δείγματα</a:t>
            </a:r>
          </a:p>
          <a:p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Απομόνωση </a:t>
            </a:r>
            <a:r>
              <a:rPr lang="el-G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του ιού της λύσσας σε </a:t>
            </a:r>
            <a:r>
              <a:rPr lang="el-GR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κυτταροκαλλιέργεια</a:t>
            </a:r>
            <a:r>
              <a:rPr lang="el-G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ή σε πειραματόζωο</a:t>
            </a:r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από σίελο, εγκεφαλονωτιαίο υγρό ή από ιστό του κεντρικού νευρικού συστήματος</a:t>
            </a:r>
          </a:p>
          <a:p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Ανίχνευση </a:t>
            </a:r>
            <a:r>
              <a:rPr lang="el-G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υψηλού τίτλου αντισωμάτων </a:t>
            </a:r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έναντι του ιού της λύσσας στον ορό ή στο εγκεφαλονωτιαίο υγρό ατόμου που δεν έχει εμβολιαστεί.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Τα </a:t>
            </a:r>
            <a:r>
              <a:rPr lang="el-G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σωμάτια 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Negri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μπορεί να βρεθούν σε </a:t>
            </a:r>
            <a:r>
              <a:rPr lang="el-GR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ξέσματα</a:t>
            </a:r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l-G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κερατοειδούς</a:t>
            </a:r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και σε </a:t>
            </a:r>
            <a:r>
              <a:rPr lang="el-G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δείγματα εγκεφάλου</a:t>
            </a:r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από νεκροτομή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l-GR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14AEA0-00DA-0DDF-8E4F-1A5476205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0858" y="2773758"/>
            <a:ext cx="2594933" cy="1879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1931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23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5D6CC-48F2-7580-52CA-351B37F2A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6975"/>
            <a:ext cx="3200400" cy="700216"/>
          </a:xfrm>
        </p:spPr>
        <p:txBody>
          <a:bodyPr/>
          <a:lstStyle/>
          <a:p>
            <a:r>
              <a:rPr lang="el-GR" dirty="0">
                <a:solidFill>
                  <a:schemeClr val="accent2">
                    <a:lumMod val="75000"/>
                  </a:schemeClr>
                </a:solidFill>
              </a:rPr>
              <a:t>Θεραπεία: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7C631F9-55BC-8828-94A5-9D99CECCF4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665066"/>
              </p:ext>
            </p:extLst>
          </p:nvPr>
        </p:nvGraphicFramePr>
        <p:xfrm>
          <a:off x="396100" y="933578"/>
          <a:ext cx="5653902" cy="4338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3902">
                  <a:extLst>
                    <a:ext uri="{9D8B030D-6E8A-4147-A177-3AD203B41FA5}">
                      <a16:colId xmlns:a16="http://schemas.microsoft.com/office/drawing/2014/main" val="2149328525"/>
                    </a:ext>
                  </a:extLst>
                </a:gridCol>
              </a:tblGrid>
              <a:tr h="5075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l-GR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Α. Περιποίηση τραύματος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478362"/>
                  </a:ext>
                </a:extLst>
              </a:tr>
              <a:tr h="598738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l-G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Εντοπισμός όλων των τραυμάτων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106814"/>
                  </a:ext>
                </a:extLst>
              </a:tr>
              <a:tr h="889023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l-G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Ενδελεχής καθαρισμός και πλύση του τραύματος υπό πίεση για τουλάχιστον 15 λεπτά 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1883972"/>
                  </a:ext>
                </a:extLst>
              </a:tr>
              <a:tr h="78110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l-GR" dirty="0"/>
                        <a:t>Εφαρμογή ιωδιούχου ή αλκοολούχου αντισηπτικού στην περιοχή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6934"/>
                  </a:ext>
                </a:extLst>
              </a:tr>
              <a:tr h="78110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l-GR" dirty="0"/>
                        <a:t>Προφύλαξη από τέτανο, εφόσον ο ασθενής δεν είναι ανοσοποιημένος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483671"/>
                  </a:ext>
                </a:extLst>
              </a:tr>
              <a:tr h="78110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l-GR" dirty="0"/>
                        <a:t>Δεν συνίσταται συρραφή του τραύματος, εκτός και αν η κλινική εικόνα το απαιτεί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04000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D7FAD90-9B9C-E92A-E9A8-D36920821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175925"/>
              </p:ext>
            </p:extLst>
          </p:nvPr>
        </p:nvGraphicFramePr>
        <p:xfrm>
          <a:off x="6858788" y="960680"/>
          <a:ext cx="4901508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1508">
                  <a:extLst>
                    <a:ext uri="{9D8B030D-6E8A-4147-A177-3AD203B41FA5}">
                      <a16:colId xmlns:a16="http://schemas.microsoft.com/office/drawing/2014/main" val="687886025"/>
                    </a:ext>
                  </a:extLst>
                </a:gridCol>
              </a:tblGrid>
              <a:tr h="663513"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>
                          <a:solidFill>
                            <a:schemeClr val="bg1"/>
                          </a:solidFill>
                        </a:rPr>
                        <a:t>Β. Χορήγηση προφυλακτικής αντιλυσσικής αγωγής 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(PEP)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5952059"/>
                  </a:ext>
                </a:extLst>
              </a:tr>
              <a:tr h="2163629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l-GR" u="none" dirty="0"/>
                        <a:t>        </a:t>
                      </a:r>
                      <a:r>
                        <a:rPr lang="el-GR" u="sng" dirty="0"/>
                        <a:t>Αντιλυσσικό εμβόλιο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i="1" u="none" dirty="0"/>
                        <a:t>HDCV</a:t>
                      </a:r>
                      <a:r>
                        <a:rPr lang="el-GR" i="1" u="none" dirty="0"/>
                        <a:t>,</a:t>
                      </a:r>
                      <a:r>
                        <a:rPr lang="el-GR" u="none" dirty="0"/>
                        <a:t> περιέχει αδρανοποιημένο ιό που αναπτύχθηκε σε  διπλοειδή κύτταρα ανθρώπου</a:t>
                      </a:r>
                      <a:endParaRPr lang="en-GB" u="none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i="1" dirty="0" err="1"/>
                        <a:t>Vaccin</a:t>
                      </a:r>
                      <a:r>
                        <a:rPr lang="en-GB" i="1" dirty="0"/>
                        <a:t> </a:t>
                      </a:r>
                      <a:r>
                        <a:rPr lang="en-GB" i="1" dirty="0" err="1"/>
                        <a:t>Rabique</a:t>
                      </a:r>
                      <a:r>
                        <a:rPr lang="en-GB" i="1" dirty="0"/>
                        <a:t> Pasteur</a:t>
                      </a:r>
                      <a:r>
                        <a:rPr lang="en-GB" dirty="0"/>
                        <a:t>, </a:t>
                      </a:r>
                      <a:r>
                        <a:rPr lang="el-GR" dirty="0"/>
                        <a:t>είναι αδρανοποιημένο, παρασκευασμένο σε κύτταρα </a:t>
                      </a:r>
                      <a:r>
                        <a:rPr lang="en-US" dirty="0"/>
                        <a:t>Vero </a:t>
                      </a:r>
                      <a:r>
                        <a:rPr lang="el-GR" dirty="0"/>
                        <a:t>και περιέχει το στέλεχος </a:t>
                      </a:r>
                      <a:r>
                        <a:rPr lang="pl-PL" dirty="0"/>
                        <a:t>Wistar Rabies PM/WI 38 1503-3M</a:t>
                      </a:r>
                      <a:endParaRPr lang="el-GR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2879882"/>
                  </a:ext>
                </a:extLst>
              </a:tr>
              <a:tr h="24232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u="none" dirty="0"/>
                        <a:t>       </a:t>
                      </a:r>
                      <a:r>
                        <a:rPr kumimoji="0" lang="el-GR" sz="1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Ειδική αντιλυσσική ανοσοσοφαιρίνη (</a:t>
                      </a:r>
                      <a:r>
                        <a:rPr kumimoji="0" lang="en-US" sz="1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RIG),</a:t>
                      </a:r>
                      <a:r>
                        <a:rPr kumimoji="0" lang="en-GB" sz="1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l-GR" sz="1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εάν κριθεί απαραίτητο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l-G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Προέρχεται από υπερανοσοποιημένα άτομα</a:t>
                      </a:r>
                      <a:endParaRPr kumimoji="0" lang="el-GR" sz="18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l-G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Όλη η ποσότητα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RIG </a:t>
                      </a:r>
                      <a:r>
                        <a:rPr kumimoji="0" lang="el-G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χορηγείται στην περιοχή του δήγματος και αν δεν το επιτρέπει η ανατομική θέση του δήγματος η υπόλοιπη ποσότητα χορηγείται ενδομυϊκός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u="none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9805770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3543EBED-9E34-451B-2B8D-8B1EAC104377}"/>
              </a:ext>
            </a:extLst>
          </p:cNvPr>
          <p:cNvSpPr/>
          <p:nvPr/>
        </p:nvSpPr>
        <p:spPr>
          <a:xfrm>
            <a:off x="396100" y="5583210"/>
            <a:ext cx="6244281" cy="121069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Το εμβόλιο και η </a:t>
            </a:r>
            <a:r>
              <a:rPr lang="en-US" dirty="0"/>
              <a:t>RIG</a:t>
            </a:r>
            <a:r>
              <a:rPr lang="en-GB" dirty="0"/>
              <a:t> </a:t>
            </a:r>
            <a:r>
              <a:rPr lang="el-GR" dirty="0"/>
              <a:t>πρέπει να χορηγούνται σε διαφορετικές θέσεις για να αποφευχθεί η εξουδετέρωση του ιού</a:t>
            </a:r>
            <a:r>
              <a:rPr lang="en-US" dirty="0"/>
              <a:t> </a:t>
            </a:r>
            <a:r>
              <a:rPr lang="el-GR" dirty="0"/>
              <a:t>του  εμβολίου από το αντίσωμα της </a:t>
            </a:r>
            <a:r>
              <a:rPr lang="en-US" dirty="0"/>
              <a:t>RIG </a:t>
            </a:r>
            <a:endParaRPr lang="en-GB" dirty="0"/>
          </a:p>
        </p:txBody>
      </p:sp>
      <p:pic>
        <p:nvPicPr>
          <p:cNvPr id="19" name="Graphic 18" descr="Clipboard with solid fill">
            <a:extLst>
              <a:ext uri="{FF2B5EF4-FFF2-40B4-BE49-F238E27FC236}">
                <a16:creationId xmlns:a16="http://schemas.microsoft.com/office/drawing/2014/main" id="{F8EB3B74-6C8C-7D59-0EB8-969566AAB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647" y="5375649"/>
            <a:ext cx="415122" cy="415122"/>
          </a:xfrm>
          <a:prstGeom prst="rect">
            <a:avLst/>
          </a:prstGeom>
        </p:spPr>
      </p:pic>
      <p:pic>
        <p:nvPicPr>
          <p:cNvPr id="22" name="Graphic 21" descr="Needle with solid fill">
            <a:extLst>
              <a:ext uri="{FF2B5EF4-FFF2-40B4-BE49-F238E27FC236}">
                <a16:creationId xmlns:a16="http://schemas.microsoft.com/office/drawing/2014/main" id="{24EBA5FE-AF2B-6111-D58F-6C3ED674E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25560" y="1677971"/>
            <a:ext cx="457200" cy="2804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D678B73-9927-48AA-32A2-8D9DB070ED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788" y="3952789"/>
            <a:ext cx="457240" cy="2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91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23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C8B34-17CD-5050-ADC5-5C1CF721C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107"/>
            <a:ext cx="10515600" cy="1325563"/>
          </a:xfrm>
        </p:spPr>
        <p:txBody>
          <a:bodyPr/>
          <a:lstStyle/>
          <a:p>
            <a:r>
              <a:rPr lang="el-GR" dirty="0">
                <a:solidFill>
                  <a:schemeClr val="accent2">
                    <a:lumMod val="75000"/>
                  </a:schemeClr>
                </a:solidFill>
              </a:rPr>
              <a:t>Πρόληψη: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04193-398E-F212-D6D5-652644EB4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221" y="1536670"/>
            <a:ext cx="8721436" cy="437566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Εμβολιασμός ατόμων υψηλού κινδύνου, όπως: κτηνιάτρους, ανθρώπους που δουλεύουν σε ζωολογικά πάρκα, ταξιδιώτες σε χώρες που ο ιός ενδημεί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Εμβολιασμός των κατοικίδιων και των αδέσποτων ζώων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Τήρηση μέτρων ασφαλείας σε έκθεση με την άγρια φύση ή άλλα ζώα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Ενημέρωση των πολιτών για τον τρόπο μετάδοσης του ιού της λύσσας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DD5D8B-4DEF-8C36-9CEB-381239454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679" y="769113"/>
            <a:ext cx="2705100" cy="16859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733C81-F1FA-C15F-7F00-37FF129C5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122" y="3222594"/>
            <a:ext cx="2381250" cy="2695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75250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B9C1A4-03CF-71AD-673D-E1ACFB8AA3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64" b="1004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85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E700A8-AE52-4017-8C7E-C20956F74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516C1EB-8D62-4BF0-92B5-02E6AE43B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737E5B8-8F31-4942-B159-B213C4D6D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8F530DA-C7D1-4968-8F8A-8700C2BB2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95ED34-2CDE-EAFE-159A-452857E13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927" y="2038081"/>
            <a:ext cx="3795840" cy="27862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</a:rPr>
              <a:t>Ευχ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</a:rPr>
              <a:t>αριστούμε για την προσοχή σας!</a:t>
            </a:r>
          </a:p>
        </p:txBody>
      </p:sp>
      <p:pic>
        <p:nvPicPr>
          <p:cNvPr id="4" name="Picture 3" descr="A cat looking at something&#10;&#10;Description automatically generated">
            <a:extLst>
              <a:ext uri="{FF2B5EF4-FFF2-40B4-BE49-F238E27FC236}">
                <a16:creationId xmlns:a16="http://schemas.microsoft.com/office/drawing/2014/main" id="{8652833E-2D71-DBFB-CFF5-DFEE49CC66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8" r="1" b="27628"/>
          <a:stretch/>
        </p:blipFill>
        <p:spPr>
          <a:xfrm>
            <a:off x="5359151" y="895610"/>
            <a:ext cx="6107166" cy="505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6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23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57FAC-B09A-67C8-9ED7-9187C27BF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2">
                    <a:lumMod val="75000"/>
                  </a:schemeClr>
                </a:solidFill>
              </a:rPr>
              <a:t>Βιβλιογραφία: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4B972-D856-3F70-2B54-B4AFA602C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56" y="1690688"/>
            <a:ext cx="10515600" cy="4641850"/>
          </a:xfrm>
        </p:spPr>
        <p:txBody>
          <a:bodyPr>
            <a:normAutofit fontScale="4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BlinkMacSystemFont"/>
              </a:rPr>
              <a:t>Fisher, Christine R et al. “The spread and evolution of rabies virus: conquering new frontiers.” </a:t>
            </a:r>
            <a:r>
              <a:rPr lang="en-GB" b="0" i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BlinkMacSystemFont"/>
              </a:rPr>
              <a:t>Nature reviews. Microbiology</a:t>
            </a:r>
            <a:r>
              <a:rPr lang="en-GB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BlinkMacSystemFont"/>
              </a:rPr>
              <a:t> vol. 16,4 (2018): 241-255. doi:10.1038/nrmicro.2018.11</a:t>
            </a:r>
            <a:endParaRPr lang="el-GR" b="0" i="0" dirty="0">
              <a:solidFill>
                <a:schemeClr val="accent2">
                  <a:lumMod val="60000"/>
                  <a:lumOff val="40000"/>
                </a:schemeClr>
              </a:solidFill>
              <a:effectLst/>
              <a:highlight>
                <a:srgbClr val="0A2334"/>
              </a:highlight>
              <a:latin typeface="BlinkMacSystemFont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Roboto" panose="02000000000000000000" pitchFamily="2" charset="0"/>
              </a:rPr>
              <a:t>Fisher, Christine R et al. “The spread and evolution of rabies virus: conquering new frontiers.” </a:t>
            </a:r>
            <a:r>
              <a:rPr lang="en-GB" b="0" i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Roboto" panose="02000000000000000000" pitchFamily="2" charset="0"/>
              </a:rPr>
              <a:t>Nature reviews. Microbiology</a:t>
            </a:r>
            <a:r>
              <a:rPr lang="en-GB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Roboto" panose="02000000000000000000" pitchFamily="2" charset="0"/>
              </a:rPr>
              <a:t> vol. 16,4 (2018): 241-255. doi:10.1038/nrmicro.2018.11</a:t>
            </a:r>
            <a:endParaRPr lang="el-GR" b="0" i="0" dirty="0">
              <a:solidFill>
                <a:schemeClr val="accent2">
                  <a:lumMod val="60000"/>
                  <a:lumOff val="40000"/>
                </a:schemeClr>
              </a:solidFill>
              <a:effectLst/>
              <a:highlight>
                <a:srgbClr val="0A2334"/>
              </a:highlight>
              <a:latin typeface="Roboto" panose="02000000000000000000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BlinkMacSystemFont"/>
              </a:rPr>
              <a:t>Davis, Benjamin M et al. “Everything You Always Wanted to Know About Rabies Virus (But Were Afraid to Ask).” </a:t>
            </a:r>
            <a:r>
              <a:rPr lang="en-GB" b="0" i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BlinkMacSystemFont"/>
              </a:rPr>
              <a:t>Annual review of virology</a:t>
            </a:r>
            <a:r>
              <a:rPr lang="en-GB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BlinkMacSystemFont"/>
              </a:rPr>
              <a:t> vol. 2,1 (2015): 451-71. doi:10.1146/annurev-virology-100114-055157</a:t>
            </a:r>
            <a:endParaRPr lang="el-GR" dirty="0">
              <a:solidFill>
                <a:schemeClr val="accent2">
                  <a:lumMod val="60000"/>
                  <a:lumOff val="40000"/>
                </a:schemeClr>
              </a:solidFill>
              <a:highlight>
                <a:srgbClr val="0A2334"/>
              </a:highlight>
              <a:latin typeface="Roboto" panose="02000000000000000000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Roboto" panose="02000000000000000000" pitchFamily="2" charset="0"/>
              </a:rPr>
              <a:t>Davis, Benjamin M et al. “Everything You Always Wanted to Know About Rabies Virus (But Were Afraid to Ask).” </a:t>
            </a:r>
            <a:r>
              <a:rPr lang="en-GB" b="0" i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Roboto" panose="02000000000000000000" pitchFamily="2" charset="0"/>
              </a:rPr>
              <a:t>Annual review of virology</a:t>
            </a:r>
            <a:r>
              <a:rPr lang="en-GB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Roboto" panose="02000000000000000000" pitchFamily="2" charset="0"/>
              </a:rPr>
              <a:t> vol. 2,1 (2015): 451-71. doi:10.1146/annurev-virology-100114-055157</a:t>
            </a:r>
            <a:endParaRPr lang="el-GR" b="0" i="0" dirty="0">
              <a:solidFill>
                <a:schemeClr val="accent2">
                  <a:lumMod val="60000"/>
                  <a:lumOff val="40000"/>
                </a:schemeClr>
              </a:solidFill>
              <a:effectLst/>
              <a:highlight>
                <a:srgbClr val="0A2334"/>
              </a:highlight>
              <a:latin typeface="Roboto" panose="02000000000000000000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b="0" i="0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BlinkMacSystemFont"/>
              </a:rPr>
              <a:t>Ambrozaitis</a:t>
            </a:r>
            <a:r>
              <a:rPr lang="en-GB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BlinkMacSystemFont"/>
              </a:rPr>
              <a:t>, Arvydas et al. “Rabies post-exposure prophylaxis vaccination with purified chick embryo cell vaccine (PCECV) and purified Vero cell rabies vaccine (PVRV) in a four-site intradermal schedule (4-0-2-0-1-1): an immunogenic, cost-effective and practical regimen.” </a:t>
            </a:r>
            <a:r>
              <a:rPr lang="en-GB" b="0" i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BlinkMacSystemFont"/>
              </a:rPr>
              <a:t>Vaccine</a:t>
            </a:r>
            <a:r>
              <a:rPr lang="en-GB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BlinkMacSystemFont"/>
              </a:rPr>
              <a:t> vol. 24,19 (2006): 4116-21. doi:10.1016/j.vaccine.2006.02.036</a:t>
            </a:r>
            <a:endParaRPr lang="el-GR" b="0" i="0" dirty="0">
              <a:solidFill>
                <a:schemeClr val="accent2">
                  <a:lumMod val="60000"/>
                  <a:lumOff val="40000"/>
                </a:schemeClr>
              </a:solidFill>
              <a:effectLst/>
              <a:highlight>
                <a:srgbClr val="0A2334"/>
              </a:highlight>
              <a:latin typeface="BlinkMacSystemFont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b="0" i="0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BlinkMacSystemFont"/>
              </a:rPr>
              <a:t>Hemachudha</a:t>
            </a:r>
            <a:r>
              <a:rPr lang="en-GB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BlinkMacSystemFont"/>
              </a:rPr>
              <a:t>, </a:t>
            </a:r>
            <a:r>
              <a:rPr lang="en-GB" b="0" i="0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BlinkMacSystemFont"/>
              </a:rPr>
              <a:t>Thiravat</a:t>
            </a:r>
            <a:r>
              <a:rPr lang="en-GB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BlinkMacSystemFont"/>
              </a:rPr>
              <a:t> et al. “Human rabies: neuropathogenesis, diagnosis, and management.” </a:t>
            </a:r>
            <a:r>
              <a:rPr lang="en-GB" b="0" i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BlinkMacSystemFont"/>
              </a:rPr>
              <a:t>The Lancet. Neurology</a:t>
            </a:r>
            <a:r>
              <a:rPr lang="en-GB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BlinkMacSystemFont"/>
              </a:rPr>
              <a:t> vol. 12,5 (2013): 498-513. doi:10.1016/S1474-4422(13)70038-3</a:t>
            </a:r>
            <a:endParaRPr lang="en-US" b="0" i="0" dirty="0">
              <a:solidFill>
                <a:schemeClr val="accent2">
                  <a:lumMod val="60000"/>
                  <a:lumOff val="40000"/>
                </a:schemeClr>
              </a:solidFill>
              <a:effectLst/>
              <a:highlight>
                <a:srgbClr val="0A2334"/>
              </a:highlight>
              <a:latin typeface="BlinkMacSystemFont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538D9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</a:t>
            </a:r>
            <a:r>
              <a:rPr lang="en-GB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</a:t>
            </a:r>
            <a:r>
              <a:rPr lang="en-GB" dirty="0">
                <a:solidFill>
                  <a:schemeClr val="accent2">
                    <a:lumMod val="60000"/>
                    <a:lumOff val="40000"/>
                  </a:schemeClr>
                </a:solidFill>
                <a:highlight>
                  <a:srgbClr val="0A2334"/>
                </a:highlight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tps://www.cdc.gov/rabies/diagnosis/animals-humans.html</a:t>
            </a:r>
            <a:endParaRPr lang="en-GB" dirty="0">
              <a:solidFill>
                <a:schemeClr val="accent2">
                  <a:lumMod val="60000"/>
                  <a:lumOff val="40000"/>
                </a:schemeClr>
              </a:solidFill>
              <a:highlight>
                <a:srgbClr val="0A2334"/>
              </a:highlight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-apple-system"/>
              </a:rPr>
              <a:t>Lafon, M. Evasive strategies in rabies virus infection. </a:t>
            </a:r>
            <a:r>
              <a:rPr lang="en-GB" b="0" i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-apple-system"/>
              </a:rPr>
              <a:t>Adv. Virus Res.</a:t>
            </a:r>
            <a:r>
              <a:rPr lang="en-GB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-apple-system"/>
              </a:rPr>
              <a:t> </a:t>
            </a:r>
            <a:r>
              <a:rPr lang="en-GB" b="1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-apple-system"/>
              </a:rPr>
              <a:t>79</a:t>
            </a:r>
            <a:r>
              <a:rPr lang="en-GB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-apple-system"/>
              </a:rPr>
              <a:t>, 33–53 (2011).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0" i="0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-apple-system"/>
              </a:rPr>
              <a:t>Baloul</a:t>
            </a:r>
            <a:r>
              <a:rPr lang="en-GB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-apple-system"/>
              </a:rPr>
              <a:t>, L., </a:t>
            </a:r>
            <a:r>
              <a:rPr lang="en-GB" b="0" i="0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-apple-system"/>
              </a:rPr>
              <a:t>Camelo</a:t>
            </a:r>
            <a:r>
              <a:rPr lang="en-GB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-apple-system"/>
              </a:rPr>
              <a:t>, S. &amp; Lafon, M. Up-regulation of </a:t>
            </a:r>
            <a:r>
              <a:rPr lang="en-GB" b="0" i="0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-apple-system"/>
              </a:rPr>
              <a:t>Fas</a:t>
            </a:r>
            <a:r>
              <a:rPr lang="en-GB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-apple-system"/>
              </a:rPr>
              <a:t> ligand (</a:t>
            </a:r>
            <a:r>
              <a:rPr lang="en-GB" b="0" i="0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-apple-system"/>
              </a:rPr>
              <a:t>FasL</a:t>
            </a:r>
            <a:r>
              <a:rPr lang="en-GB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-apple-system"/>
              </a:rPr>
              <a:t>) in the central nervous system: a mechanism of immune evasion by rabies virus. </a:t>
            </a:r>
            <a:r>
              <a:rPr lang="en-GB" b="0" i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-apple-system"/>
              </a:rPr>
              <a:t>J. </a:t>
            </a:r>
            <a:r>
              <a:rPr lang="en-GB" b="0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-apple-system"/>
              </a:rPr>
              <a:t>Neurovirol</a:t>
            </a:r>
            <a:r>
              <a:rPr lang="en-GB" b="0" i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-apple-system"/>
              </a:rPr>
              <a:t>.</a:t>
            </a:r>
            <a:r>
              <a:rPr lang="en-GB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-apple-system"/>
              </a:rPr>
              <a:t> </a:t>
            </a:r>
            <a:r>
              <a:rPr lang="en-GB" b="1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-apple-system"/>
              </a:rPr>
              <a:t>10</a:t>
            </a:r>
            <a:r>
              <a:rPr lang="en-GB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-apple-system"/>
              </a:rPr>
              <a:t>, 372–382 (2004).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-apple-system"/>
              </a:rPr>
              <a:t>Kojima, D. </a:t>
            </a:r>
            <a:r>
              <a:rPr lang="en-GB" b="0" i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-apple-system"/>
              </a:rPr>
              <a:t>et al</a:t>
            </a:r>
            <a:r>
              <a:rPr lang="en-GB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-apple-system"/>
              </a:rPr>
              <a:t>. Pathology of the spinal cord of C57BL/6J mice infected with rabies virus (CVS-11 strain). </a:t>
            </a:r>
            <a:r>
              <a:rPr lang="en-GB" b="0" i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-apple-system"/>
              </a:rPr>
              <a:t>J. Vet. Med. Sci.</a:t>
            </a:r>
            <a:r>
              <a:rPr lang="en-GB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-apple-system"/>
              </a:rPr>
              <a:t> </a:t>
            </a:r>
            <a:r>
              <a:rPr lang="en-GB" b="1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-apple-system"/>
              </a:rPr>
              <a:t>71</a:t>
            </a:r>
            <a:r>
              <a:rPr lang="en-GB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-apple-system"/>
              </a:rPr>
              <a:t>, 319–324 (2009).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highlight>
                  <a:srgbClr val="0A2334"/>
                </a:highlight>
                <a:latin typeface="Segoe UI Historic" panose="020B0502040204020203" pitchFamily="34" charset="0"/>
              </a:rPr>
              <a:t>Schwartz </a:t>
            </a:r>
            <a:r>
              <a:rPr lang="en-GB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Segoe UI Historic" panose="020B0502040204020203" pitchFamily="34" charset="0"/>
              </a:rPr>
              <a:t>M. The life and works of Louis Pasteur. J </a:t>
            </a:r>
            <a:r>
              <a:rPr lang="en-GB" b="0" i="0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Segoe UI Historic" panose="020B0502040204020203" pitchFamily="34" charset="0"/>
              </a:rPr>
              <a:t>Appl</a:t>
            </a:r>
            <a:r>
              <a:rPr lang="en-GB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GB" b="0" i="0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Segoe UI Historic" panose="020B0502040204020203" pitchFamily="34" charset="0"/>
              </a:rPr>
              <a:t>Microbiol</a:t>
            </a:r>
            <a:r>
              <a:rPr lang="en-GB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Segoe UI Historic" panose="020B0502040204020203" pitchFamily="34" charset="0"/>
              </a:rPr>
              <a:t>. 2001 Oct;91(4):597-601. </a:t>
            </a:r>
            <a:r>
              <a:rPr lang="en-GB" b="0" i="0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Segoe UI Historic" panose="020B0502040204020203" pitchFamily="34" charset="0"/>
              </a:rPr>
              <a:t>doi</a:t>
            </a:r>
            <a:r>
              <a:rPr lang="en-GB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Segoe UI Historic" panose="020B0502040204020203" pitchFamily="34" charset="0"/>
              </a:rPr>
              <a:t>: 10.1046/j.1365-2672.2001.01495.x. PMID: 11576293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https://eody.gov.gr/wp-content/uploads/2019/01/odigies-gia-ti-lyssa.pdf</a:t>
            </a:r>
            <a:b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highlight>
                <a:srgbClr val="FFFFFF"/>
              </a:highlight>
              <a:latin typeface="BlinkMacSystemFont"/>
            </a:endParaRPr>
          </a:p>
        </p:txBody>
      </p:sp>
    </p:spTree>
    <p:extLst>
      <p:ext uri="{BB962C8B-B14F-4D97-AF65-F5344CB8AC3E}">
        <p14:creationId xmlns:p14="http://schemas.microsoft.com/office/powerpoint/2010/main" val="2371741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23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6A0A55-B7FA-BB52-A69B-02FD0F3F4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52" y="46653"/>
            <a:ext cx="3666931" cy="644002"/>
          </a:xfrm>
        </p:spPr>
        <p:txBody>
          <a:bodyPr>
            <a:normAutofit/>
          </a:bodyPr>
          <a:lstStyle/>
          <a:p>
            <a:pPr algn="ctr"/>
            <a:r>
              <a:rPr lang="el-GR" sz="4000" b="0" dirty="0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Βιολογία:</a:t>
            </a:r>
            <a:endParaRPr lang="en-US" sz="3600" b="0" dirty="0">
              <a:solidFill>
                <a:schemeClr val="accent2">
                  <a:lumMod val="75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D027FF-1950-73B6-3063-A7322805D8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906006"/>
            <a:ext cx="4553339" cy="14580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ιός της λύσσας</a:t>
            </a:r>
            <a:r>
              <a:rPr lang="en-US" sz="2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(RABV)</a:t>
            </a:r>
            <a:r>
              <a:rPr lang="el-GR" sz="2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ανήκει στην τάξη Mononegavirales, στην οικογένεια των Rhavdoviridae και στο γένος των</a:t>
            </a:r>
            <a:r>
              <a:rPr lang="en-US" sz="2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Lyssavirus</a:t>
            </a:r>
            <a:r>
              <a:rPr lang="el-GR" sz="2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46500870-8B58-E341-D5E2-FA2D7837414D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0" y="4524276"/>
          <a:ext cx="12192000" cy="2364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 descr="Close-up of a microscope slide of a cell&#10;&#10;Description automatically generated">
            <a:extLst>
              <a:ext uri="{FF2B5EF4-FFF2-40B4-BE49-F238E27FC236}">
                <a16:creationId xmlns:a16="http://schemas.microsoft.com/office/drawing/2014/main" id="{E9532D72-03D8-C3F9-A09B-8BF2237FDA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890" y="46653"/>
            <a:ext cx="4957590" cy="2710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drawing of men fighting with a dog&#10;&#10;Description automatically generated">
            <a:extLst>
              <a:ext uri="{FF2B5EF4-FFF2-40B4-BE49-F238E27FC236}">
                <a16:creationId xmlns:a16="http://schemas.microsoft.com/office/drawing/2014/main" id="{93D04AF4-1C07-6179-03FE-616EDAE484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942" y="3238245"/>
            <a:ext cx="3215082" cy="183109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Picture 17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60687F51-390E-9E5A-3709-CECEDE1A10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748" y="1347606"/>
            <a:ext cx="2254289" cy="31766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81498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6488F-14DF-6E7A-03EF-DF8962193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>
            <a:normAutofit/>
          </a:bodyPr>
          <a:lstStyle/>
          <a:p>
            <a:pPr algn="ctr"/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Ο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Pasteur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μόλυνε κουνέλια με τον ιό και έπειτα αποδυνάμωνε τον ιό με την ξήρανση του προσβεβλημένου νωτιαίου μυελου.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FCD33E-6D11-792C-420E-9CB1A5329D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3" r="1" b="4011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495525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23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1F939-4EE4-693C-5C71-FA3301CD5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Δομή: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C35E6-10B4-A2D2-A5C1-FFBED083B9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668" y="1825625"/>
            <a:ext cx="5181600" cy="4351338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Σχήμα σφαίρας</a:t>
            </a:r>
            <a:r>
              <a:rPr lang="en-US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→</a:t>
            </a:r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Ελικοειδή συμμετρία-κυλινδρικό σχήμα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Ακανθώδες εξωτερικό περίβλημα</a:t>
            </a:r>
            <a:r>
              <a:rPr lang="en-US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→</a:t>
            </a:r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μεσαία περιοχή που αποτελείται από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matrix protein</a:t>
            </a:r>
            <a:r>
              <a:rPr lang="en-US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→</a:t>
            </a:r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εσωτερική περιοχή του </a:t>
            </a:r>
            <a:r>
              <a:rPr lang="el-GR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νουκλεοκαψιδικού</a:t>
            </a:r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 συμπλόκου που αποτελείται από το γονιδίωμα και άλλες πρωτεΐνες</a:t>
            </a:r>
          </a:p>
          <a:p>
            <a:pPr algn="ctr"/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Το γονιδίωμα αποτελείται από ένα μονόκλωνο μόριο RNA που κωδικοποιεί 5 ιικές πρωτεΐνες: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Την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 G,</a:t>
            </a:r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 γλυκοπρωτεΐνη 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την Ν, πρωτεΐνη του νουκλεοκαψιδίου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την L, RNA-εξαρτώμενη RNA πολυμεραση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την Μ, λιποπρωτεϊνη του περιβλήματος/matrix protein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Την, P φωσφοπρωτεΐνη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>
            <a:hlinkClick r:id="rId2"/>
            <a:extLst>
              <a:ext uri="{FF2B5EF4-FFF2-40B4-BE49-F238E27FC236}">
                <a16:creationId xmlns:a16="http://schemas.microsoft.com/office/drawing/2014/main" id="{6261DDF4-F304-FE8C-68F4-30ABA3F122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13268" y="1311078"/>
            <a:ext cx="5823012" cy="3446272"/>
          </a:xfr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D7EF818-E130-5D4F-B3D0-AA663B45A7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52900" y="5081588"/>
            <a:ext cx="8039100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96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23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21D25-2F8B-D140-5B96-737D9546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6880" y="0"/>
            <a:ext cx="4554680" cy="1708243"/>
          </a:xfrm>
        </p:spPr>
        <p:txBody>
          <a:bodyPr anchor="ctr">
            <a:normAutofit/>
          </a:bodyPr>
          <a:lstStyle/>
          <a:p>
            <a:r>
              <a:rPr lang="el-GR" sz="4000" dirty="0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Αναπαραγωγή:</a:t>
            </a:r>
            <a:r>
              <a:rPr lang="el-G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diagram of a cell&#10;&#10;Description automatically generated">
            <a:extLst>
              <a:ext uri="{FF2B5EF4-FFF2-40B4-BE49-F238E27FC236}">
                <a16:creationId xmlns:a16="http://schemas.microsoft.com/office/drawing/2014/main" id="{9B334453-8CB6-DF5B-E45D-5426729B7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4" y="1474019"/>
            <a:ext cx="5230717" cy="3909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9773D-2CA5-C9E6-D572-05CCEA5F2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4575" y="1474020"/>
            <a:ext cx="4899291" cy="5163904"/>
          </a:xfrm>
        </p:spPr>
        <p:txBody>
          <a:bodyPr anchor="ctr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l-GR" sz="15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Η γλυκοπρωτεΐνη αλληλεπιδρά με έναν υποδοχέα του κυττάρου ξενιστή και μεσολαβεί στην σύντηξη μεταξύ της ιικής μεμβράνης και της μεμβράνης του ξενιστή, απελευθερώνοντας το εσωτερικό του ιού στο κυτταρόπλασμα.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15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Η ιική πολυμεραση, η οποία μετά είναι ένα σύμπλοκο των L και P, χρησιμοποιεί το απελευθερωμένο RNP για επαναλαμβανόμενους κύκλους μεταγραφής.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15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Η αντιγραφή του ιού αρχίζει μόλις παραχθεί ένας καθορισμένος αριθμός πρωτεϊνών Ν. Για τον πολλαπλασιασμό, η πολυμεράση παράγει ένα αντιγόνο RNA πλήρους μήκους με θετική πολικότητα. Αυτό το RNA θα λειτουργήσει ως ενδιάμεσο προϊόν για την παραγωγή γονιδιωμάτων πλήρους μήκους αρνητικής πολικότητας. 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15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Τέλος, ο μηχανισμός εκβλάστησης του ιού αρχίζει με την εισαγωγή της G πρωτεΐνης στην μεμβράνη του κυττάρου ξενιστή. Η πρωτεΐνη Μ αλληλεπιδρά με την κυτταροπλασματική "ουρά" της G, πυροδοτώντας την εκβλάστησης του ιού από την μεμβράνη του κυττάρου ξενιστή.</a:t>
            </a:r>
            <a:endParaRPr lang="en-US" sz="1500" dirty="0">
              <a:solidFill>
                <a:schemeClr val="accent2">
                  <a:lumMod val="60000"/>
                  <a:lumOff val="4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78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23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0D406-9574-B430-B6BF-B1ACE45A5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35" y="643467"/>
            <a:ext cx="7452930" cy="55710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04583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23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BEACF-4967-DB91-EE0A-EF26D7970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8" y="195942"/>
            <a:ext cx="3932237" cy="592494"/>
          </a:xfrm>
        </p:spPr>
        <p:txBody>
          <a:bodyPr>
            <a:normAutofit/>
          </a:bodyPr>
          <a:lstStyle/>
          <a:p>
            <a:r>
              <a:rPr lang="el-GR" sz="3600" dirty="0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Μετάδοση:(1/2)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A diagram of a human body&#10;&#10;Description automatically generated">
            <a:extLst>
              <a:ext uri="{FF2B5EF4-FFF2-40B4-BE49-F238E27FC236}">
                <a16:creationId xmlns:a16="http://schemas.microsoft.com/office/drawing/2014/main" id="{91A65489-549E-3751-49B2-346F1E3A1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4752"/>
            <a:ext cx="4456591" cy="509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9DBE96-BBD7-9D43-16F1-E0A321DD03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2170" y="1092539"/>
            <a:ext cx="4264421" cy="789395"/>
          </a:xfrm>
        </p:spPr>
        <p:txBody>
          <a:bodyPr>
            <a:normAutofit lnSpcReduction="10000"/>
          </a:bodyPr>
          <a:lstStyle/>
          <a:p>
            <a:pPr algn="ctr"/>
            <a:r>
              <a:rPr lang="el-GR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Μεταδίδεται μέσω του σάλιου, με το δάγκωμα ή την γρατζουνιά από μολυσμένα ζώα.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D2470A-93B5-5803-62D1-1FD114CF6B70}"/>
              </a:ext>
            </a:extLst>
          </p:cNvPr>
          <p:cNvSpPr txBox="1"/>
          <p:nvPr/>
        </p:nvSpPr>
        <p:spPr>
          <a:xfrm>
            <a:off x="9685928" y="4098871"/>
            <a:ext cx="26727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Η εξάπλωση από νευρώνα σε νευρώνα γίνεται μέσω των συνάψεων.</a:t>
            </a:r>
          </a:p>
        </p:txBody>
      </p:sp>
      <p:pic>
        <p:nvPicPr>
          <p:cNvPr id="9" name="Picture 8" descr="A dog and raccoon with brain and veins&#10;&#10;Description automatically generated">
            <a:extLst>
              <a:ext uri="{FF2B5EF4-FFF2-40B4-BE49-F238E27FC236}">
                <a16:creationId xmlns:a16="http://schemas.microsoft.com/office/drawing/2014/main" id="{FE77A41F-23D2-A17A-FBC9-C025890744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1" b="15249"/>
          <a:stretch/>
        </p:blipFill>
        <p:spPr>
          <a:xfrm>
            <a:off x="8392828" y="4930267"/>
            <a:ext cx="3861315" cy="1950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559A22C-B17B-98FC-8F28-95143F413A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4404559"/>
              </p:ext>
            </p:extLst>
          </p:nvPr>
        </p:nvGraphicFramePr>
        <p:xfrm>
          <a:off x="4430033" y="0"/>
          <a:ext cx="6178459" cy="509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0CB13B3-8036-BEED-53FA-10D3ED5CCBF3}"/>
              </a:ext>
            </a:extLst>
          </p:cNvPr>
          <p:cNvSpPr txBox="1"/>
          <p:nvPr/>
        </p:nvSpPr>
        <p:spPr>
          <a:xfrm>
            <a:off x="4870378" y="5503783"/>
            <a:ext cx="310866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Είναι ασαφές γιατί δεν ανιχνεύεται αμέσως μετά την έκθεση</a:t>
            </a:r>
            <a:r>
              <a:rPr lang="en-US" sz="1600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→</a:t>
            </a: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ισχυρή ανοσολογική αποφυγή.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Nerve cell">
                <a:extLst>
                  <a:ext uri="{FF2B5EF4-FFF2-40B4-BE49-F238E27FC236}">
                    <a16:creationId xmlns:a16="http://schemas.microsoft.com/office/drawing/2014/main" id="{77F76AA9-CAE8-4415-E2F7-FDD85B8DC5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46086733"/>
                  </p:ext>
                </p:extLst>
              </p:nvPr>
            </p:nvGraphicFramePr>
            <p:xfrm>
              <a:off x="9860148" y="45113"/>
              <a:ext cx="2247844" cy="2586079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2247844" cy="2586079"/>
                    </a:xfrm>
                    <a:prstGeom prst="rect">
                      <a:avLst/>
                    </a:prstGeom>
                  </am3d:spPr>
                  <am3d:camera>
                    <am3d:pos x="0" y="0" z="5411551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67511" d="1000000"/>
                    <am3d:preTrans dx="-1230588" dy="-2858014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565291" ay="-60383" az="1203242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350212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Nerve cell">
                <a:extLst>
                  <a:ext uri="{FF2B5EF4-FFF2-40B4-BE49-F238E27FC236}">
                    <a16:creationId xmlns:a16="http://schemas.microsoft.com/office/drawing/2014/main" id="{77F76AA9-CAE8-4415-E2F7-FDD85B8DC5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60148" y="45113"/>
                <a:ext cx="2247844" cy="258607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8281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23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16536-4443-AEB2-0739-EF45288B9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59" y="81440"/>
            <a:ext cx="3932237" cy="636006"/>
          </a:xfrm>
        </p:spPr>
        <p:txBody>
          <a:bodyPr>
            <a:normAutofit/>
          </a:bodyPr>
          <a:lstStyle/>
          <a:p>
            <a:r>
              <a:rPr lang="el-GR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Μετάδοση: (2/2)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05518A-26A4-63D6-A61E-803DC0FF1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3325" y="1042437"/>
            <a:ext cx="3932237" cy="5334795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l-GR" sz="2000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Ο RABV είναι υποχρεωτικά θανατηφόρο παθογόνο που μολύνει μακρόβιος, αργά αναπαραγόμενους ξενιστές θηλαστικών.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l-GR" sz="2000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Η μολυσματική περίοδος του διαρκεί λιγότερο από 1 εβδομάδα και βασίζεται στην μετάδοση μεταξύ των μελών του είδους.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l-GR" sz="2000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Συχνοί ξενιστές είναι οι σκύλοι, οι αλεπούδες και άλλα σαρκοφάγα θηλαστικά, καθώς και οι νυχτερίδες. Η μετάδοση υποβοηθείται από την επιθετική συμπεριφορά λυσσασμενων ζώων.</a:t>
            </a:r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1" name="Crazy Coyote Kicks Glass">
            <a:hlinkClick r:id="" action="ppaction://media"/>
            <a:extLst>
              <a:ext uri="{FF2B5EF4-FFF2-40B4-BE49-F238E27FC236}">
                <a16:creationId xmlns:a16="http://schemas.microsoft.com/office/drawing/2014/main" id="{15E059DB-F8C6-4E05-CB63-2EECB1F1A2A6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1448"/>
                </p14:media>
              </p:ext>
            </p:extLst>
          </p:nvPr>
        </p:nvPicPr>
        <p:blipFill rotWithShape="1">
          <a:blip r:embed="rId4"/>
          <a:srcRect l="21995" r="21921"/>
          <a:stretch/>
        </p:blipFill>
        <p:spPr>
          <a:xfrm>
            <a:off x="6096000" y="685373"/>
            <a:ext cx="5471125" cy="5487252"/>
          </a:xfrm>
        </p:spPr>
      </p:pic>
    </p:spTree>
    <p:extLst>
      <p:ext uri="{BB962C8B-B14F-4D97-AF65-F5344CB8AC3E}">
        <p14:creationId xmlns:p14="http://schemas.microsoft.com/office/powerpoint/2010/main" val="8663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23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87446-6FE5-3B1B-65F5-31F3A8CC8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506" y="0"/>
            <a:ext cx="10515600" cy="1325563"/>
          </a:xfrm>
        </p:spPr>
        <p:txBody>
          <a:bodyPr/>
          <a:lstStyle/>
          <a:p>
            <a:r>
              <a:rPr lang="el-GR" dirty="0">
                <a:solidFill>
                  <a:schemeClr val="accent2">
                    <a:lumMod val="75000"/>
                  </a:schemeClr>
                </a:solidFill>
              </a:rPr>
              <a:t>Συμπτώματα: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68C23-4A46-54EF-457A-3F99F03372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4135" y="1214348"/>
            <a:ext cx="4523509" cy="410709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1.  </a:t>
            </a:r>
            <a:r>
              <a:rPr lang="el-GR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Πρόδρομη φάση:</a:t>
            </a:r>
          </a:p>
          <a:p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Πυρετός</a:t>
            </a:r>
          </a:p>
          <a:p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Ναυτία </a:t>
            </a:r>
          </a:p>
          <a:p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Έμετος </a:t>
            </a:r>
          </a:p>
          <a:p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Κακουχία </a:t>
            </a:r>
          </a:p>
          <a:p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Κεφαλαλγία </a:t>
            </a:r>
          </a:p>
          <a:p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Ανησυχία/Διέγερση</a:t>
            </a:r>
          </a:p>
          <a:p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Κνησμός και αλλοίωση της αισθητικότητας στο σημείο του δήγματος</a:t>
            </a:r>
          </a:p>
          <a:p>
            <a:endParaRPr lang="el-GR" dirty="0"/>
          </a:p>
          <a:p>
            <a:pPr marL="0" indent="0">
              <a:buNone/>
            </a:pPr>
            <a:endParaRPr lang="el-GR" u="sng" dirty="0"/>
          </a:p>
          <a:p>
            <a:pPr marL="0" indent="0">
              <a:buNone/>
            </a:pPr>
            <a:endParaRPr lang="el-GR" u="sng" dirty="0"/>
          </a:p>
          <a:p>
            <a:pPr marL="0" indent="0">
              <a:buNone/>
            </a:pPr>
            <a:endParaRPr lang="en-GB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99F731-90D9-60C6-F37F-201C23CF7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44357" y="1092226"/>
            <a:ext cx="4601731" cy="4351338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AutoNum type="arabicPeriod" startAt="2"/>
            </a:pPr>
            <a:r>
              <a:rPr lang="el-GR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Οξεία νευρολογική φάση:</a:t>
            </a:r>
          </a:p>
          <a:p>
            <a:pPr marL="0" indent="0">
              <a:buNone/>
            </a:pPr>
            <a:r>
              <a:rPr lang="el-GR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Α) </a:t>
            </a:r>
            <a:r>
              <a:rPr lang="el-GR" i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Εγκεφαλιτιδική</a:t>
            </a:r>
            <a:r>
              <a:rPr lang="el-GR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μορφή : </a:t>
            </a:r>
          </a:p>
          <a:p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Σπασμοί</a:t>
            </a:r>
          </a:p>
          <a:p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Υδροφοβία </a:t>
            </a:r>
          </a:p>
          <a:p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Αεροφοβία </a:t>
            </a:r>
          </a:p>
          <a:p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Υπερβολική σιελόρροια και δυσλειτουργία του φάρυγγα </a:t>
            </a:r>
          </a:p>
          <a:p>
            <a:pPr marL="0" indent="0">
              <a:buNone/>
            </a:pPr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Β) </a:t>
            </a:r>
            <a:r>
              <a:rPr lang="el-GR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Παραλυτική μορφή:</a:t>
            </a:r>
          </a:p>
          <a:p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Μυϊκή αδυναμία </a:t>
            </a:r>
          </a:p>
          <a:p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Τετραπάρεση </a:t>
            </a:r>
          </a:p>
          <a:p>
            <a:pPr marL="0" indent="0">
              <a:buNone/>
            </a:pPr>
            <a:r>
              <a:rPr lang="el-G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3.</a:t>
            </a:r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</a:t>
            </a:r>
            <a:r>
              <a:rPr lang="el-GR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Κώμα και θάνατος</a:t>
            </a:r>
            <a:endParaRPr lang="en-GB" b="1" u="sng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56C2C9-C05B-BE7A-9042-46B51AF4214E}"/>
              </a:ext>
            </a:extLst>
          </p:cNvPr>
          <p:cNvSpPr/>
          <p:nvPr/>
        </p:nvSpPr>
        <p:spPr>
          <a:xfrm>
            <a:off x="2927657" y="5701344"/>
            <a:ext cx="6725390" cy="890154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Αφού εμφανιστούν συμπτώματα, ο θάνατος είναι </a:t>
            </a:r>
            <a:r>
              <a:rPr lang="el-GR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σχεδόν</a:t>
            </a:r>
            <a:r>
              <a:rPr lang="el-GR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πάντα αναπόφευκτος</a:t>
            </a:r>
            <a:endParaRPr lang="en-GB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15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1513</TotalTime>
  <Words>1316</Words>
  <Application>Microsoft Office PowerPoint</Application>
  <PresentationFormat>Widescreen</PresentationFormat>
  <Paragraphs>106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-apple-system</vt:lpstr>
      <vt:lpstr>Aptos</vt:lpstr>
      <vt:lpstr>Aptos Display</vt:lpstr>
      <vt:lpstr>Arial</vt:lpstr>
      <vt:lpstr>BlinkMacSystemFont</vt:lpstr>
      <vt:lpstr>Roboto</vt:lpstr>
      <vt:lpstr>Segoe UI Historic</vt:lpstr>
      <vt:lpstr>Wingdings</vt:lpstr>
      <vt:lpstr>Office Theme</vt:lpstr>
      <vt:lpstr>Ιός της λύσσας </vt:lpstr>
      <vt:lpstr>PowerPoint Presentation</vt:lpstr>
      <vt:lpstr>Ο Pasteur μόλυνε κουνέλια με τον ιό και έπειτα αποδυνάμωνε τον ιό με την ξήρανση του προσβεβλημένου νωτιαίου μυελου.</vt:lpstr>
      <vt:lpstr>Δομή:</vt:lpstr>
      <vt:lpstr>Αναπαραγωγή: </vt:lpstr>
      <vt:lpstr>PowerPoint Presentation</vt:lpstr>
      <vt:lpstr>Μετάδοση:(1/2)</vt:lpstr>
      <vt:lpstr>Μετάδοση: (2/2)</vt:lpstr>
      <vt:lpstr>Συμπτώματα:</vt:lpstr>
      <vt:lpstr>PowerPoint Presentation</vt:lpstr>
      <vt:lpstr>PowerPoint Presentation</vt:lpstr>
      <vt:lpstr>Διάγνωση:</vt:lpstr>
      <vt:lpstr>Θεραπεία:</vt:lpstr>
      <vt:lpstr>Πρόληψη:</vt:lpstr>
      <vt:lpstr>PowerPoint Presentation</vt:lpstr>
      <vt:lpstr>Ευχαριστούμε για την προσοχή σας!</vt:lpstr>
      <vt:lpstr>Βιβλιογραφία: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Ιος της λύσσας</dc:title>
  <dc:creator>ΚΡΑΜΒΗΣ ΑΓΓΕΛΟΣ</dc:creator>
  <cp:lastModifiedBy>ΚΡΑΜΒΗΣ ΑΓΓΕΛΟΣ</cp:lastModifiedBy>
  <cp:revision>7</cp:revision>
  <dcterms:created xsi:type="dcterms:W3CDTF">2024-03-27T21:24:18Z</dcterms:created>
  <dcterms:modified xsi:type="dcterms:W3CDTF">2024-03-28T22:37:28Z</dcterms:modified>
</cp:coreProperties>
</file>