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308" r:id="rId3"/>
    <p:sldId id="309" r:id="rId4"/>
    <p:sldId id="311" r:id="rId5"/>
    <p:sldId id="313" r:id="rId6"/>
    <p:sldId id="310" r:id="rId7"/>
    <p:sldId id="314" r:id="rId8"/>
    <p:sldId id="315" r:id="rId9"/>
    <p:sldId id="316" r:id="rId10"/>
    <p:sldId id="317" r:id="rId11"/>
    <p:sldId id="318" r:id="rId12"/>
    <p:sldId id="320" r:id="rId13"/>
    <p:sldId id="321" r:id="rId14"/>
    <p:sldId id="319" r:id="rId15"/>
    <p:sldId id="322" r:id="rId16"/>
    <p:sldId id="323" r:id="rId17"/>
    <p:sldId id="324" r:id="rId18"/>
    <p:sldId id="325" r:id="rId19"/>
    <p:sldId id="326" r:id="rId20"/>
    <p:sldId id="328" r:id="rId21"/>
    <p:sldId id="327" r:id="rId22"/>
    <p:sldId id="329" r:id="rId23"/>
    <p:sldId id="331" r:id="rId24"/>
    <p:sldId id="330" r:id="rId25"/>
    <p:sldId id="335" r:id="rId26"/>
    <p:sldId id="337" r:id="rId27"/>
    <p:sldId id="338" r:id="rId28"/>
    <p:sldId id="339" r:id="rId29"/>
    <p:sldId id="336" r:id="rId30"/>
    <p:sldId id="342" r:id="rId31"/>
    <p:sldId id="343" r:id="rId32"/>
    <p:sldId id="344" r:id="rId33"/>
    <p:sldId id="347" r:id="rId34"/>
    <p:sldId id="349" r:id="rId35"/>
    <p:sldId id="345" r:id="rId36"/>
    <p:sldId id="348" r:id="rId37"/>
    <p:sldId id="351" r:id="rId38"/>
    <p:sldId id="350" r:id="rId39"/>
    <p:sldId id="352" r:id="rId40"/>
    <p:sldId id="353" r:id="rId41"/>
    <p:sldId id="354" r:id="rId42"/>
    <p:sldId id="355" r:id="rId43"/>
    <p:sldId id="357" r:id="rId44"/>
    <p:sldId id="356"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8" autoAdjust="0"/>
    <p:restoredTop sz="94660"/>
  </p:normalViewPr>
  <p:slideViewPr>
    <p:cSldViewPr snapToGrid="0">
      <p:cViewPr varScale="1">
        <p:scale>
          <a:sx n="101" d="100"/>
          <a:sy n="101" d="100"/>
        </p:scale>
        <p:origin x="114"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a:t>Στυλ κύριου τίτλου</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509A250-FF31-4206-8172-F9D3106AACB1}" type="datetimeFigureOut">
              <a:rPr lang="en-US" dirty="0"/>
              <a:t>11/29/2022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a:t>Στυλ κύριου τίτλου</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4509A250-FF31-4206-8172-F9D3106AACB1}" type="datetimeFigureOut">
              <a:rPr lang="en-US" dirty="0"/>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a:t>Στυλ κύριου τίτλου</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l-GR"/>
              <a:t>Επεξεργασία στυλ υποδείγματος κειμένου</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4509A250-FF31-4206-8172-F9D3106AACB1}" type="datetimeFigureOut">
              <a:rPr lang="en-US" dirty="0"/>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l-GR"/>
              <a:t>Στυλ κύριου τίτλου</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4509A250-FF31-4206-8172-F9D3106AACB1}" type="datetimeFigureOut">
              <a:rPr lang="en-US" dirty="0"/>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Στυλ κύριου τίτλου</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11/29/2022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Στυλ κύριου τίτλου</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11/29/2022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nchor="t" anchorCtr="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a:t>Στυλ κύριου τίτλου</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a:t>Στυλ κύριου τίτλου</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9796027F-7875-4030-9381-8BD8C4F21935}" type="datetimeFigureOut">
              <a:rPr lang="en-US" dirty="0"/>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11/29/2022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11/29/2022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11/29/2022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l-GR"/>
              <a:t>Στυλ κύριου τίτλου</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7" name="Date Placeholder 4"/>
          <p:cNvSpPr>
            <a:spLocks noGrp="1"/>
          </p:cNvSpPr>
          <p:nvPr>
            <p:ph type="dt" sz="half" idx="10"/>
          </p:nvPr>
        </p:nvSpPr>
        <p:spPr/>
        <p:txBody>
          <a:bodyPr/>
          <a:lstStyle/>
          <a:p>
            <a:fld id="{4509A250-FF31-4206-8172-F9D3106AACB1}" type="datetimeFigureOut">
              <a:rPr lang="en-US" dirty="0"/>
              <a:t>11/29/2022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509A250-FF31-4206-8172-F9D3106AACB1}" type="datetimeFigureOut">
              <a:rPr lang="en-US" dirty="0"/>
              <a:t>11/29/2022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80">
          <a:fgClr>
            <a:schemeClr val="bg2">
              <a:lumMod val="40000"/>
              <a:lumOff val="60000"/>
            </a:schemeClr>
          </a:fgClr>
          <a:bgClr>
            <a:schemeClr val="bg2">
              <a:lumMod val="20000"/>
              <a:lumOff val="80000"/>
            </a:schemeClr>
          </a:bgClr>
        </a:patt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a:t>Στυλ κύριου τίτλου</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11/29/2022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sz="4000" dirty="0">
                <a:effectLst>
                  <a:outerShdw blurRad="38100" dist="38100" dir="2700000" algn="tl">
                    <a:srgbClr val="000000">
                      <a:alpha val="43137"/>
                    </a:srgbClr>
                  </a:outerShdw>
                </a:effectLst>
                <a:latin typeface="Bahnschrift SemiBold" panose="020B0502040204020203" pitchFamily="34" charset="0"/>
              </a:rPr>
              <a:t>Θεωρία των Οικονομικών Διακυμάνσεων και της Τεχνολογίας</a:t>
            </a:r>
            <a:br>
              <a:rPr lang="en-US" dirty="0">
                <a:latin typeface="Book Antiqua" panose="02040602050305030304" pitchFamily="18" charset="0"/>
              </a:rPr>
            </a:br>
            <a:endParaRPr lang="el-GR" dirty="0">
              <a:latin typeface="Book Antiqua" panose="02040602050305030304" pitchFamily="18" charset="0"/>
            </a:endParaRPr>
          </a:p>
        </p:txBody>
      </p:sp>
      <p:sp>
        <p:nvSpPr>
          <p:cNvPr id="3" name="Υπότιτλος 2"/>
          <p:cNvSpPr>
            <a:spLocks noGrp="1"/>
          </p:cNvSpPr>
          <p:nvPr>
            <p:ph type="subTitle" idx="1"/>
          </p:nvPr>
        </p:nvSpPr>
        <p:spPr/>
        <p:txBody>
          <a:bodyPr/>
          <a:lstStyle/>
          <a:p>
            <a:pPr algn="r"/>
            <a:r>
              <a:rPr lang="el-GR" cap="none" dirty="0">
                <a:solidFill>
                  <a:schemeClr val="accent1">
                    <a:lumMod val="75000"/>
                  </a:schemeClr>
                </a:solidFill>
                <a:latin typeface="Bahnschrift SemiBold" panose="020B0502040204020203" pitchFamily="34" charset="0"/>
              </a:rPr>
              <a:t>Παπαγεωργίου Θεοφάνης</a:t>
            </a:r>
          </a:p>
          <a:p>
            <a:pPr algn="r"/>
            <a:r>
              <a:rPr lang="el-GR" cap="none" dirty="0">
                <a:solidFill>
                  <a:schemeClr val="accent1">
                    <a:lumMod val="75000"/>
                  </a:schemeClr>
                </a:solidFill>
                <a:latin typeface="Bahnschrift SemiBold" panose="020B0502040204020203" pitchFamily="34" charset="0"/>
              </a:rPr>
              <a:t>Επίκουρος Καθηγητής Πανεπιστήμιου Πατρών</a:t>
            </a:r>
          </a:p>
        </p:txBody>
      </p:sp>
    </p:spTree>
    <p:extLst>
      <p:ext uri="{BB962C8B-B14F-4D97-AF65-F5344CB8AC3E}">
        <p14:creationId xmlns:p14="http://schemas.microsoft.com/office/powerpoint/2010/main" val="2443158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Πριν ακόμα από τον </a:t>
            </a:r>
            <a:r>
              <a:rPr lang="en-US" dirty="0">
                <a:latin typeface="Bahnschrift SemiBold" panose="020B0502040204020203" pitchFamily="34" charset="0"/>
              </a:rPr>
              <a:t>Juglar</a:t>
            </a:r>
            <a:r>
              <a:rPr lang="el-GR" dirty="0">
                <a:latin typeface="Bahnschrift SemiBold" panose="020B0502040204020203" pitchFamily="34" charset="0"/>
              </a:rPr>
              <a:t>, ο </a:t>
            </a:r>
            <a:r>
              <a:rPr lang="en-US" dirty="0" err="1">
                <a:latin typeface="Bahnschrift SemiBold" panose="020B0502040204020203" pitchFamily="34" charset="0"/>
              </a:rPr>
              <a:t>Hemry</a:t>
            </a:r>
            <a:r>
              <a:rPr lang="en-US" dirty="0">
                <a:latin typeface="Bahnschrift SemiBold" panose="020B0502040204020203" pitchFamily="34" charset="0"/>
              </a:rPr>
              <a:t> Dunning Mc </a:t>
            </a:r>
            <a:r>
              <a:rPr lang="en-US" dirty="0" err="1">
                <a:latin typeface="Bahnschrift SemiBold" panose="020B0502040204020203" pitchFamily="34" charset="0"/>
              </a:rPr>
              <a:t>Leod</a:t>
            </a:r>
            <a:r>
              <a:rPr lang="el-GR" dirty="0">
                <a:latin typeface="Bahnschrift SemiBold" panose="020B0502040204020203" pitchFamily="34" charset="0"/>
              </a:rPr>
              <a:t> ανέλυσε την κυκλική φύση των οικονομικών διαταραχών </a:t>
            </a:r>
            <a:r>
              <a:rPr lang="el-GR" dirty="0">
                <a:solidFill>
                  <a:srgbClr val="C00000"/>
                </a:solidFill>
                <a:latin typeface="Bahnschrift SemiBold" panose="020B0502040204020203" pitchFamily="34" charset="0"/>
              </a:rPr>
              <a:t>με όρους διαταραχών στην παραγωγή της πίστης. </a:t>
            </a:r>
          </a:p>
          <a:p>
            <a:pPr marL="285750" indent="-285750" algn="just">
              <a:buFont typeface="Arial" panose="020B0604020202020204" pitchFamily="34" charset="0"/>
              <a:buChar char="•"/>
            </a:pPr>
            <a:r>
              <a:rPr lang="el-GR" dirty="0">
                <a:latin typeface="Bahnschrift SemiBold" panose="020B0502040204020203" pitchFamily="34" charset="0"/>
              </a:rPr>
              <a:t>πρώτος οικονομολόγος ο οποίος διακρίνει μεταξύ πραγματικής και πλασματικής οικονομίας. Στο έργο του, το επίπεδο πίστης που παράγεται είναι μεγαλύτερο από αυτό που η οικονομία έχει ανάγκη, καθώς το χρήμα είναι ένα αγαθό όπως όλα τα υπόλοιπα, ενώ οι τράπεζες την στιγμή που ξεσπάει η κρίση υπερπαραγωγής (χρήματος) αντιλαμβάνονται ότι </a:t>
            </a:r>
            <a:r>
              <a:rPr lang="el-GR" dirty="0">
                <a:solidFill>
                  <a:srgbClr val="C00000"/>
                </a:solidFill>
                <a:latin typeface="Bahnschrift SemiBold" panose="020B0502040204020203" pitchFamily="34" charset="0"/>
              </a:rPr>
              <a:t>έχουν </a:t>
            </a:r>
            <a:r>
              <a:rPr lang="el-GR" dirty="0" err="1">
                <a:solidFill>
                  <a:srgbClr val="C00000"/>
                </a:solidFill>
                <a:latin typeface="Bahnschrift SemiBold" panose="020B0502040204020203" pitchFamily="34" charset="0"/>
              </a:rPr>
              <a:t>παράξει</a:t>
            </a:r>
            <a:r>
              <a:rPr lang="el-GR" dirty="0">
                <a:solidFill>
                  <a:srgbClr val="C00000"/>
                </a:solidFill>
                <a:latin typeface="Bahnschrift SemiBold" panose="020B0502040204020203" pitchFamily="34" charset="0"/>
              </a:rPr>
              <a:t> τόση πίστη για την οποία το διαθέσιμο μεταλλικό απόθεμα δεν ανταποκρίνεται, και ζητάνε από τους πελάτες τους πληρωμή, ενώ ακόμα, παγώνουν τη δημιουργία νέου χρήματος</a:t>
            </a:r>
          </a:p>
          <a:p>
            <a:pPr marL="285750" indent="-285750" algn="just">
              <a:buFont typeface="Arial" panose="020B0604020202020204" pitchFamily="34" charset="0"/>
              <a:buChar char="•"/>
            </a:pPr>
            <a:r>
              <a:rPr lang="el-GR" dirty="0">
                <a:latin typeface="Bahnschrift SemiBold" panose="020B0502040204020203" pitchFamily="34" charset="0"/>
                <a:sym typeface="Wingdings" panose="05000000000000000000" pitchFamily="2" charset="2"/>
              </a:rPr>
              <a:t> </a:t>
            </a:r>
            <a:r>
              <a:rPr lang="el-GR" dirty="0">
                <a:latin typeface="Bahnschrift SemiBold" panose="020B0502040204020203" pitchFamily="34" charset="0"/>
              </a:rPr>
              <a:t>οι τιμές καταρρέουν και οι απαιτήσεις των τραπεζών </a:t>
            </a:r>
            <a:r>
              <a:rPr lang="el-GR" dirty="0">
                <a:solidFill>
                  <a:srgbClr val="C00000"/>
                </a:solidFill>
                <a:latin typeface="Bahnschrift SemiBold" panose="020B0502040204020203" pitchFamily="34" charset="0"/>
              </a:rPr>
              <a:t>πέφτουν στις τιμές βάσης, τιμές που συνδέονται με τα διαθέσιμα που </a:t>
            </a:r>
            <a:r>
              <a:rPr lang="el-GR" dirty="0" err="1">
                <a:solidFill>
                  <a:srgbClr val="C00000"/>
                </a:solidFill>
                <a:latin typeface="Bahnschrift SemiBold" panose="020B0502040204020203" pitchFamily="34" charset="0"/>
              </a:rPr>
              <a:t>διακρατούν</a:t>
            </a:r>
            <a:r>
              <a:rPr lang="el-GR" dirty="0">
                <a:solidFill>
                  <a:schemeClr val="accent1">
                    <a:lumMod val="40000"/>
                    <a:lumOff val="60000"/>
                  </a:schemeClr>
                </a:solidFill>
                <a:latin typeface="Bahnschrift SemiBold" panose="020B0502040204020203" pitchFamily="34" charset="0"/>
              </a:rPr>
              <a:t>.</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4061793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solidFill>
                  <a:schemeClr val="accent1">
                    <a:lumMod val="75000"/>
                  </a:schemeClr>
                </a:solidFill>
                <a:latin typeface="Bahnschrift SemiBold" panose="020B0502040204020203" pitchFamily="34" charset="0"/>
              </a:rPr>
              <a:t>Έτσι, ο οικονομικός κύκλος του </a:t>
            </a:r>
            <a:r>
              <a:rPr lang="en-US" dirty="0">
                <a:solidFill>
                  <a:schemeClr val="accent1">
                    <a:lumMod val="75000"/>
                  </a:schemeClr>
                </a:solidFill>
                <a:latin typeface="Bahnschrift SemiBold" panose="020B0502040204020203" pitchFamily="34" charset="0"/>
              </a:rPr>
              <a:t>Mc </a:t>
            </a:r>
            <a:r>
              <a:rPr lang="en-US" dirty="0" err="1">
                <a:solidFill>
                  <a:schemeClr val="accent1">
                    <a:lumMod val="75000"/>
                  </a:schemeClr>
                </a:solidFill>
                <a:latin typeface="Bahnschrift SemiBold" panose="020B0502040204020203" pitchFamily="34" charset="0"/>
              </a:rPr>
              <a:t>Leod</a:t>
            </a:r>
            <a:r>
              <a:rPr lang="el-GR" dirty="0">
                <a:solidFill>
                  <a:schemeClr val="accent1">
                    <a:lumMod val="75000"/>
                  </a:schemeClr>
                </a:solidFill>
                <a:latin typeface="Bahnschrift SemiBold" panose="020B0502040204020203" pitchFamily="34" charset="0"/>
              </a:rPr>
              <a:t> λειτουργεί ως κρίση υπερπαραγωγής του φανταστικού κεφαλαίου, αντίθετα από τον </a:t>
            </a:r>
            <a:r>
              <a:rPr lang="en-US" dirty="0">
                <a:solidFill>
                  <a:schemeClr val="accent1">
                    <a:lumMod val="75000"/>
                  </a:schemeClr>
                </a:solidFill>
                <a:latin typeface="Bahnschrift SemiBold" panose="020B0502040204020203" pitchFamily="34" charset="0"/>
              </a:rPr>
              <a:t>Juglar</a:t>
            </a:r>
            <a:r>
              <a:rPr lang="el-GR" dirty="0">
                <a:solidFill>
                  <a:schemeClr val="accent1">
                    <a:lumMod val="75000"/>
                  </a:schemeClr>
                </a:solidFill>
                <a:latin typeface="Bahnschrift SemiBold" panose="020B0502040204020203" pitchFamily="34" charset="0"/>
              </a:rPr>
              <a:t> που τοποθετεί τον οικονομικό κύκλο σαν απόρροια εμπορευματικών συναλλαγών μεταξύ των ανθρώπων του επιχειρηματικού κόσμου</a:t>
            </a:r>
            <a:r>
              <a:rPr lang="el-GR" dirty="0">
                <a:solidFill>
                  <a:schemeClr val="accent2">
                    <a:lumMod val="40000"/>
                    <a:lumOff val="60000"/>
                  </a:schemeClr>
                </a:solidFill>
                <a:latin typeface="Bahnschrift SemiBold" panose="020B0502040204020203" pitchFamily="34" charset="0"/>
              </a:rPr>
              <a:t>. </a:t>
            </a:r>
            <a:r>
              <a:rPr lang="el-GR" dirty="0">
                <a:latin typeface="Bahnschrift SemiBold" panose="020B0502040204020203" pitchFamily="34" charset="0"/>
              </a:rPr>
              <a:t>Το χρήμα και η πίστη μπορούν να επιφέρουν κρίσεις στον </a:t>
            </a:r>
            <a:r>
              <a:rPr lang="en-US" dirty="0">
                <a:latin typeface="Bahnschrift SemiBold" panose="020B0502040204020203" pitchFamily="34" charset="0"/>
              </a:rPr>
              <a:t>Mc </a:t>
            </a:r>
            <a:r>
              <a:rPr lang="en-US" dirty="0" err="1">
                <a:latin typeface="Bahnschrift SemiBold" panose="020B0502040204020203" pitchFamily="34" charset="0"/>
              </a:rPr>
              <a:t>Leod</a:t>
            </a:r>
            <a:r>
              <a:rPr lang="el-GR" dirty="0">
                <a:latin typeface="Bahnschrift SemiBold" panose="020B0502040204020203" pitchFamily="34" charset="0"/>
              </a:rPr>
              <a:t> την ίδια στιγμή που για τον </a:t>
            </a:r>
            <a:r>
              <a:rPr lang="en-US" dirty="0">
                <a:latin typeface="Bahnschrift SemiBold" panose="020B0502040204020203" pitchFamily="34" charset="0"/>
              </a:rPr>
              <a:t>Juglar</a:t>
            </a:r>
            <a:r>
              <a:rPr lang="el-GR" dirty="0">
                <a:latin typeface="Bahnschrift SemiBold" panose="020B0502040204020203" pitchFamily="34" charset="0"/>
              </a:rPr>
              <a:t> ουδετεροποιείται και γίνεται απλό μέσο που διευκολύνει τις παραπάνω συναλλαγές.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μεταξύ αυτών των δύο οικονομολόγων στην επεξήγηση της κρίσης προκύπτει μια από τις βασικές διαφοροποιήσεις των οικονομολόγων του 20</a:t>
            </a:r>
            <a:r>
              <a:rPr lang="el-GR" baseline="30000" dirty="0">
                <a:latin typeface="Bahnschrift SemiBold" panose="020B0502040204020203" pitchFamily="34" charset="0"/>
              </a:rPr>
              <a:t>ου</a:t>
            </a:r>
            <a:r>
              <a:rPr lang="el-GR" dirty="0">
                <a:latin typeface="Bahnschrift SemiBold" panose="020B0502040204020203" pitchFamily="34" charset="0"/>
              </a:rPr>
              <a:t> αιώνα σχετικά με την «</a:t>
            </a:r>
            <a:r>
              <a:rPr lang="el-GR" dirty="0" err="1">
                <a:latin typeface="Bahnschrift SemiBold" panose="020B0502040204020203" pitchFamily="34" charset="0"/>
              </a:rPr>
              <a:t>ενδογένεια</a:t>
            </a:r>
            <a:r>
              <a:rPr lang="el-GR" dirty="0">
                <a:latin typeface="Bahnschrift SemiBold" panose="020B0502040204020203" pitchFamily="34" charset="0"/>
              </a:rPr>
              <a:t>» ή την ουδετερότητα του χρήματος.</a:t>
            </a:r>
          </a:p>
          <a:p>
            <a:pPr algn="just"/>
            <a:endParaRPr lang="el-GR" dirty="0">
              <a:latin typeface="Bahnschrift SemiBold" panose="020B0502040204020203" pitchFamily="34" charset="0"/>
            </a:endParaRP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040565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Για να κατατάξουμε τις διακυμάνσεις του οικονομικού κύκλου καλούμαστε να βρούμε μια βασική δρώσα δύναμη, και τις υπόλοιπες οι οποίες, ανταποκρινόμενες στην βασική αιτία, μεταβάλλονται ενδογενώς, ανταποκρινόμενες δηλαδή, «τυφλά» σε ζητούμενες ποσότητες.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Σχήματα του οικονομικού κύκλου μπορούν να συνοψιστούν σε τρεις μεγάλες κατηγορίες: </a:t>
            </a:r>
          </a:p>
          <a:p>
            <a:pPr marL="285750" indent="-285750" algn="just">
              <a:buFont typeface="Arial" panose="020B0604020202020204" pitchFamily="34" charset="0"/>
              <a:buChar char="•"/>
            </a:pPr>
            <a:r>
              <a:rPr lang="el-GR" dirty="0">
                <a:latin typeface="Bahnschrift SemiBold" panose="020B0502040204020203" pitchFamily="34" charset="0"/>
              </a:rPr>
              <a:t>στην αυτόνομη πίστη που δημιουργεί κρίσεις, </a:t>
            </a:r>
          </a:p>
          <a:p>
            <a:pPr marL="285750" indent="-285750" algn="just">
              <a:buFont typeface="Arial" panose="020B0604020202020204" pitchFamily="34" charset="0"/>
              <a:buChar char="•"/>
            </a:pPr>
            <a:r>
              <a:rPr lang="el-GR" dirty="0">
                <a:latin typeface="Bahnschrift SemiBold" panose="020B0502040204020203" pitchFamily="34" charset="0"/>
              </a:rPr>
              <a:t>στην αυτόνομη πραγματική οικονομία που με ψυχολογικούς όρους επιφέρει την κρίση και που η επένδυση κεφαλαίου είναι μια ενδογενής συνιστώσα </a:t>
            </a:r>
          </a:p>
          <a:p>
            <a:pPr marL="285750" indent="-285750" algn="just">
              <a:buFont typeface="Arial" panose="020B0604020202020204" pitchFamily="34" charset="0"/>
              <a:buChar char="•"/>
            </a:pPr>
            <a:r>
              <a:rPr lang="el-GR" dirty="0">
                <a:latin typeface="Bahnschrift SemiBold" panose="020B0502040204020203" pitchFamily="34" charset="0"/>
              </a:rPr>
              <a:t>και μια οριακά διαφορετική περίπτωση, αυτήν της </a:t>
            </a:r>
            <a:r>
              <a:rPr lang="el-GR" dirty="0" err="1">
                <a:latin typeface="Bahnschrift SemiBold" panose="020B0502040204020203" pitchFamily="34" charset="0"/>
              </a:rPr>
              <a:t>υπερεπένδυσης</a:t>
            </a:r>
            <a:r>
              <a:rPr lang="el-GR" dirty="0">
                <a:latin typeface="Bahnschrift SemiBold" panose="020B0502040204020203" pitchFamily="34" charset="0"/>
              </a:rPr>
              <a:t> που έχει </a:t>
            </a:r>
            <a:r>
              <a:rPr lang="el-GR" dirty="0" err="1">
                <a:latin typeface="Bahnschrift SemiBold" panose="020B0502040204020203" pitchFamily="34" charset="0"/>
              </a:rPr>
              <a:t>ρικαρδιανές</a:t>
            </a:r>
            <a:r>
              <a:rPr lang="el-GR" dirty="0">
                <a:latin typeface="Bahnschrift SemiBold" panose="020B0502040204020203" pitchFamily="34" charset="0"/>
              </a:rPr>
              <a:t> και μαρξιστικές αφετηρίες.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789329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Πρόκειται για μια διαδικασία που </a:t>
            </a:r>
            <a:r>
              <a:rPr lang="en-US" dirty="0">
                <a:latin typeface="Bahnschrift SemiBold" panose="020B0502040204020203" pitchFamily="34" charset="0"/>
              </a:rPr>
              <a:t>ceteris paribus</a:t>
            </a:r>
            <a:r>
              <a:rPr lang="el-GR" dirty="0">
                <a:latin typeface="Bahnschrift SemiBold" panose="020B0502040204020203" pitchFamily="34" charset="0"/>
              </a:rPr>
              <a:t> απομονώνει μια δρώσα δύναμη που επιδρά στις υπόλοιπες με εξωγενή τρόπο, προκειμένου να αναδειχθεί ο «κατ’ εξοχήν» παράγοντας που επιδρά, ο «σε τελευταία ανάλυση καθοριστικός».</a:t>
            </a:r>
          </a:p>
          <a:p>
            <a:pPr algn="just"/>
            <a:endParaRPr lang="el-GR" dirty="0">
              <a:latin typeface="Bahnschrift SemiBold" panose="020B0502040204020203" pitchFamily="34" charset="0"/>
            </a:endParaRPr>
          </a:p>
          <a:p>
            <a:pPr algn="just"/>
            <a:r>
              <a:rPr lang="el-GR" dirty="0">
                <a:solidFill>
                  <a:srgbClr val="C00000"/>
                </a:solidFill>
                <a:latin typeface="Bahnschrift SemiBold" panose="020B0502040204020203" pitchFamily="34" charset="0"/>
              </a:rPr>
              <a:t>Μια δύναμη που επηρεάζει και τις υπόλοιπες, που όμως δεν έχουν καμία δυνατότητα να δρουν από μόνες τους αλλά ανταποκρίνονται στις απαιτήσεις της εξωτερικής</a:t>
            </a:r>
            <a:r>
              <a:rPr lang="el-GR" dirty="0">
                <a:solidFill>
                  <a:schemeClr val="accent1">
                    <a:lumMod val="40000"/>
                    <a:lumOff val="60000"/>
                  </a:schemeClr>
                </a:solidFill>
                <a:latin typeface="Bahnschrift SemiBold" panose="020B0502040204020203" pitchFamily="34" charset="0"/>
              </a:rPr>
              <a:t>. </a:t>
            </a:r>
            <a:r>
              <a:rPr lang="el-GR" dirty="0">
                <a:latin typeface="Bahnschrift SemiBold" panose="020B0502040204020203" pitchFamily="34" charset="0"/>
              </a:rPr>
              <a:t>Σε ένα φαινόμενο που υπάρχουν μεταβολές και στα τρία μεγέθη, δηλαδή: </a:t>
            </a:r>
            <a:r>
              <a:rPr lang="el-GR" dirty="0">
                <a:solidFill>
                  <a:srgbClr val="C00000"/>
                </a:solidFill>
                <a:latin typeface="Bahnschrift SemiBold" panose="020B0502040204020203" pitchFamily="34" charset="0"/>
              </a:rPr>
              <a:t>συσσώρευση κεφαλαίου, παραγωγή πίστης, κυκλοφορία εμπορευμάτων </a:t>
            </a:r>
            <a:r>
              <a:rPr lang="el-GR" dirty="0">
                <a:latin typeface="Bahnschrift SemiBold" panose="020B0502040204020203" pitchFamily="34" charset="0"/>
              </a:rPr>
              <a:t>κάθε θεωρητικός επιλέγει αυτήν που του φαίνεται πιο συνεπής στην εξήγηση της οικονομίας.</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105511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Μάλιστα, μπορούμε να ισχυριστούμε ότι η επιλογή της δρώσας δύναμης της οικονομίας δεν είναι άσχετη από το κοινωνικό πλαίσιο κάθε επιστήμονα. </a:t>
            </a:r>
            <a:r>
              <a:rPr lang="el-GR" dirty="0">
                <a:solidFill>
                  <a:srgbClr val="C00000"/>
                </a:solidFill>
                <a:latin typeface="Bahnschrift SemiBold" panose="020B0502040204020203" pitchFamily="34" charset="0"/>
              </a:rPr>
              <a:t>Ο </a:t>
            </a:r>
            <a:r>
              <a:rPr lang="en-US" dirty="0">
                <a:solidFill>
                  <a:srgbClr val="C00000"/>
                </a:solidFill>
                <a:latin typeface="Bahnschrift SemiBold" panose="020B0502040204020203" pitchFamily="34" charset="0"/>
              </a:rPr>
              <a:t>Juglar</a:t>
            </a:r>
            <a:r>
              <a:rPr lang="el-GR" dirty="0">
                <a:solidFill>
                  <a:srgbClr val="C00000"/>
                </a:solidFill>
                <a:latin typeface="Bahnschrift SemiBold" panose="020B0502040204020203" pitchFamily="34" charset="0"/>
              </a:rPr>
              <a:t> ζει στην Γαλλία όπου η πίστη δεν έχει προχωρήσει τόσο πολύ όσο στη Βρετανία που ζει ο </a:t>
            </a:r>
            <a:r>
              <a:rPr lang="en-US" dirty="0">
                <a:solidFill>
                  <a:srgbClr val="C00000"/>
                </a:solidFill>
                <a:latin typeface="Bahnschrift SemiBold" panose="020B0502040204020203" pitchFamily="34" charset="0"/>
              </a:rPr>
              <a:t>Mc </a:t>
            </a:r>
            <a:r>
              <a:rPr lang="en-US" dirty="0" err="1">
                <a:solidFill>
                  <a:srgbClr val="C00000"/>
                </a:solidFill>
                <a:latin typeface="Bahnschrift SemiBold" panose="020B0502040204020203" pitchFamily="34" charset="0"/>
              </a:rPr>
              <a:t>Leod</a:t>
            </a:r>
            <a:r>
              <a:rPr lang="el-GR" dirty="0">
                <a:solidFill>
                  <a:srgbClr val="C00000"/>
                </a:solidFill>
                <a:latin typeface="Bahnschrift SemiBold" panose="020B0502040204020203" pitchFamily="34" charset="0"/>
              </a:rPr>
              <a:t>, ενώ την εποχή του Ρικάρντο εκκινεί η εποχή της βιομηχανικής επανάστασης</a:t>
            </a:r>
            <a:r>
              <a:rPr lang="el-GR" dirty="0">
                <a:latin typeface="Bahnschrift SemiBold" panose="020B0502040204020203" pitchFamily="34" charset="0"/>
              </a:rPr>
              <a:t>, δείγμα πως εμπειρισμός και αφαίρεση </a:t>
            </a:r>
            <a:r>
              <a:rPr lang="el-GR" dirty="0" err="1">
                <a:latin typeface="Bahnschrift SemiBold" panose="020B0502040204020203" pitchFamily="34" charset="0"/>
              </a:rPr>
              <a:t>διαπλέκονται</a:t>
            </a:r>
            <a:r>
              <a:rPr lang="el-GR" dirty="0">
                <a:latin typeface="Bahnschrift SemiBold" panose="020B0502040204020203" pitchFamily="34" charset="0"/>
              </a:rPr>
              <a:t> προκειμένου να καταστούν τα επιχειρήματα πειστικά.</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433319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latin typeface="Bahnschrift SemiBold" panose="020B0502040204020203" pitchFamily="34" charset="0"/>
              </a:rPr>
              <a:t>O</a:t>
            </a:r>
            <a:r>
              <a:rPr lang="el-GR" dirty="0">
                <a:latin typeface="Bahnschrift SemiBold" panose="020B0502040204020203" pitchFamily="34" charset="0"/>
              </a:rPr>
              <a:t>ι θεωρητικοί του Ιμπεριαλισμού και κυρίως ο </a:t>
            </a:r>
            <a:r>
              <a:rPr lang="en-US" dirty="0" err="1">
                <a:latin typeface="Bahnschrift SemiBold" panose="020B0502040204020203" pitchFamily="34" charset="0"/>
              </a:rPr>
              <a:t>Hilferding</a:t>
            </a:r>
            <a:r>
              <a:rPr lang="el-GR" dirty="0">
                <a:latin typeface="Bahnschrift SemiBold" panose="020B0502040204020203" pitchFamily="34" charset="0"/>
              </a:rPr>
              <a:t> θα προσπαθήσουν να συστηματοποιήσουν την έννοια της κρίσης μαρξιστικά ως μέρος μια διαδικασίας παρακμής του καπιταλισμού, θέτοντας ως βασική εξωγενή αιτία την ίδια τη φύση του καπιταλισμού η οποία είναι αυτοκαταστροφική.</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Στο έργο του </a:t>
            </a:r>
            <a:r>
              <a:rPr lang="en-US" dirty="0" err="1">
                <a:latin typeface="Bahnschrift SemiBold" panose="020B0502040204020203" pitchFamily="34" charset="0"/>
              </a:rPr>
              <a:t>Hilferding</a:t>
            </a:r>
            <a:r>
              <a:rPr lang="el-GR" dirty="0">
                <a:latin typeface="Bahnschrift SemiBold" panose="020B0502040204020203" pitchFamily="34" charset="0"/>
              </a:rPr>
              <a:t>, κεντρικός πυλώνας της θεωρίας του είναι η ανάγκη για επίτευξη μεγαλύτερου κέρδους, που οδηγεί στην δημιουργία μονοπωλιακών επιχειρήσεων. Επιχειρήσεις που συνεργάζονται φτιάχνοντας καρτέλ προκειμένου να δρέπουν μεγαλύτερο κέρδος για μεγάλες χρονικές περιόδους.</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787029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Η οριακή επανάσταση (</a:t>
            </a:r>
            <a:r>
              <a:rPr lang="en-US" dirty="0">
                <a:latin typeface="Bahnschrift SemiBold" panose="020B0502040204020203" pitchFamily="34" charset="0"/>
              </a:rPr>
              <a:t>marginal revolution</a:t>
            </a:r>
            <a:r>
              <a:rPr lang="el-GR" dirty="0">
                <a:latin typeface="Bahnschrift SemiBold" panose="020B0502040204020203" pitchFamily="34" charset="0"/>
              </a:rPr>
              <a:t>), η οποία είναι η προσέγγιση που βασίζεται στην έννοια της οριακής χρησιμότητας, απαντάει στα ζητήματα των κρίσεων με δύο τρόπους, </a:t>
            </a:r>
            <a:r>
              <a:rPr lang="el-GR" dirty="0">
                <a:solidFill>
                  <a:srgbClr val="C00000"/>
                </a:solidFill>
                <a:latin typeface="Bahnschrift SemiBold" panose="020B0502040204020203" pitchFamily="34" charset="0"/>
              </a:rPr>
              <a:t>αφ’ ενός με τη γενικευμένη χρήση των μαθηματικών, θέτοντας την οικονομική επιστήμη στο πλαίσιο του θετικισμού και της μαθηματικής ακρίβειας και αφ’ ετέρου με την εμβάθυνση σε έννοιες όπως το συμφέρον και το κέρδος, με τη δημιουργία εννοιών όπως η έννοια της χρησιμότητας (</a:t>
            </a:r>
            <a:r>
              <a:rPr lang="en-US" dirty="0">
                <a:solidFill>
                  <a:srgbClr val="C00000"/>
                </a:solidFill>
                <a:latin typeface="Bahnschrift SemiBold" panose="020B0502040204020203" pitchFamily="34" charset="0"/>
              </a:rPr>
              <a:t>utility</a:t>
            </a:r>
            <a:r>
              <a:rPr lang="el-GR" dirty="0">
                <a:solidFill>
                  <a:srgbClr val="C00000"/>
                </a:solidFill>
                <a:latin typeface="Bahnschrift SemiBold" panose="020B0502040204020203" pitchFamily="34" charset="0"/>
              </a:rPr>
              <a:t>).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4705375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Η βασική εξήγηση δίνεται με όρους τιμής άρα και μιας «παρά φύσιν» κερδοσκοπίας, τοποθετώντας στο περιθώριο τις πιθανές αλληλεπιδράσεις, εμφανίζοντας δηλαδή την κρίση με όρους κατάρρευσης τιμών – </a:t>
            </a:r>
            <a:r>
              <a:rPr lang="el-GR" dirty="0">
                <a:solidFill>
                  <a:srgbClr val="C00000"/>
                </a:solidFill>
                <a:latin typeface="Bahnschrift SemiBold" panose="020B0502040204020203" pitchFamily="34" charset="0"/>
              </a:rPr>
              <a:t>που ενδεχομένως προηγουμένως είχαν φουσκώσει.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Ταυτόχρονα, η συζήτηση για τις επιδράσεις της τεχνολογικής μεταβολής και της επένδυσης της οποίας είναι μέτρο η δεύτερη, μπορούμε να πούμε ότι τίθεται στο περιθώριο. Η θέση για την τεχνολογική μεταβολή μένει αγκιστρωμένη στη συζήτηση γύρω από την επένδυση κεφαλαίου, και για την ώρα </a:t>
            </a:r>
            <a:r>
              <a:rPr lang="el-GR" dirty="0">
                <a:solidFill>
                  <a:srgbClr val="C00000"/>
                </a:solidFill>
                <a:latin typeface="Bahnschrift SemiBold" panose="020B0502040204020203" pitchFamily="34" charset="0"/>
              </a:rPr>
              <a:t>παραμένει περιθωριακή μέχρι το 1922 </a:t>
            </a:r>
            <a:r>
              <a:rPr lang="el-GR" dirty="0">
                <a:latin typeface="Bahnschrift SemiBold" panose="020B0502040204020203" pitchFamily="34" charset="0"/>
              </a:rPr>
              <a:t>έτος που ο </a:t>
            </a:r>
            <a:r>
              <a:rPr lang="en-US" dirty="0">
                <a:latin typeface="Bahnschrift SemiBold" panose="020B0502040204020203" pitchFamily="34" charset="0"/>
              </a:rPr>
              <a:t>Kondratieff</a:t>
            </a:r>
            <a:r>
              <a:rPr lang="el-GR" dirty="0">
                <a:latin typeface="Bahnschrift SemiBold" panose="020B0502040204020203" pitchFamily="34" charset="0"/>
              </a:rPr>
              <a:t>  θα εκδώσει το έργο του με τίτλο «</a:t>
            </a:r>
            <a:r>
              <a:rPr lang="en-US" dirty="0">
                <a:latin typeface="Bahnschrift SemiBold" panose="020B0502040204020203" pitchFamily="34" charset="0"/>
              </a:rPr>
              <a:t>The World Economy and its Conjunctures During and After the War</a:t>
            </a:r>
            <a:r>
              <a:rPr lang="el-GR" dirty="0">
                <a:latin typeface="Bahnschrift SemiBold" panose="020B0502040204020203" pitchFamily="34" charset="0"/>
              </a:rPr>
              <a:t>» όπου θα αναθερμάνει τη συζήτηση για την τεχνολογική μεταβολή, και ύστερα μέχρι το 1911 [1934], έτος που θα δημοσιευτεί το έργο του </a:t>
            </a:r>
            <a:r>
              <a:rPr lang="en-US" dirty="0">
                <a:latin typeface="Bahnschrift SemiBold" panose="020B0502040204020203" pitchFamily="34" charset="0"/>
              </a:rPr>
              <a:t>Schumpeter</a:t>
            </a:r>
            <a:r>
              <a:rPr lang="el-GR" dirty="0">
                <a:latin typeface="Bahnschrift SemiBold" panose="020B0502040204020203" pitchFamily="34" charset="0"/>
              </a:rPr>
              <a:t> “</a:t>
            </a:r>
            <a:r>
              <a:rPr lang="en-US" dirty="0">
                <a:latin typeface="Bahnschrift SemiBold" panose="020B0502040204020203" pitchFamily="34" charset="0"/>
              </a:rPr>
              <a:t>Theory of Economic Development</a:t>
            </a:r>
            <a:r>
              <a:rPr lang="el-GR" dirty="0">
                <a:latin typeface="Bahnschrift SemiBold" panose="020B0502040204020203" pitchFamily="34" charset="0"/>
              </a:rPr>
              <a:t>”.</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451890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l-GR" i="1" u="sng" dirty="0">
                <a:solidFill>
                  <a:schemeClr val="accent1">
                    <a:lumMod val="60000"/>
                    <a:lumOff val="40000"/>
                  </a:schemeClr>
                </a:solidFill>
                <a:effectLst>
                  <a:outerShdw blurRad="38100" dist="38100" dir="2700000" algn="tl">
                    <a:srgbClr val="000000">
                      <a:alpha val="43137"/>
                    </a:srgbClr>
                  </a:outerShdw>
                </a:effectLst>
                <a:latin typeface="Bahnschrift SemiBold" panose="020B0502040204020203" pitchFamily="34" charset="0"/>
              </a:rPr>
              <a:t>Τα μακρά κύματα του </a:t>
            </a:r>
            <a:r>
              <a:rPr lang="en-US" i="1" u="sng" dirty="0">
                <a:solidFill>
                  <a:schemeClr val="accent1">
                    <a:lumMod val="60000"/>
                    <a:lumOff val="40000"/>
                  </a:schemeClr>
                </a:solidFill>
                <a:effectLst>
                  <a:outerShdw blurRad="38100" dist="38100" dir="2700000" algn="tl">
                    <a:srgbClr val="000000">
                      <a:alpha val="43137"/>
                    </a:srgbClr>
                  </a:outerShdw>
                </a:effectLst>
                <a:latin typeface="Bahnschrift SemiBold" panose="020B0502040204020203" pitchFamily="34" charset="0"/>
              </a:rPr>
              <a:t>Nikolai Kondratieff</a:t>
            </a:r>
          </a:p>
          <a:p>
            <a:pPr lvl="1" algn="just"/>
            <a:endParaRPr lang="el-GR" i="1" u="sng" dirty="0">
              <a:solidFill>
                <a:schemeClr val="accent1">
                  <a:lumMod val="60000"/>
                  <a:lumOff val="40000"/>
                </a:schemeClr>
              </a:solidFill>
              <a:effectLst>
                <a:outerShdw blurRad="38100" dist="38100" dir="2700000" algn="tl">
                  <a:srgbClr val="000000">
                    <a:alpha val="43137"/>
                  </a:srgbClr>
                </a:outerShdw>
              </a:effectLst>
              <a:latin typeface="Bahnschrift SemiBold" panose="020B0502040204020203" pitchFamily="34" charset="0"/>
            </a:endParaRPr>
          </a:p>
          <a:p>
            <a:pPr algn="just"/>
            <a:r>
              <a:rPr lang="el-GR" dirty="0">
                <a:latin typeface="Bahnschrift SemiBold" panose="020B0502040204020203" pitchFamily="34" charset="0"/>
              </a:rPr>
              <a:t>Από το 1889, όταν διατυπώνεται η περιγραφή των φάσεων της κρίσης από τον </a:t>
            </a:r>
            <a:r>
              <a:rPr lang="en-US" dirty="0">
                <a:latin typeface="Bahnschrift SemiBold" panose="020B0502040204020203" pitchFamily="34" charset="0"/>
              </a:rPr>
              <a:t>Juglar</a:t>
            </a:r>
            <a:r>
              <a:rPr lang="el-GR" dirty="0">
                <a:latin typeface="Bahnschrift SemiBold" panose="020B0502040204020203" pitchFamily="34" charset="0"/>
              </a:rPr>
              <a:t> ως μέρος μιας συνολικής πορείας, μέχρι το 1939 που θα διατυπωθεί εκ νέου ένα σχήμα των φάσεων της κρίσης από τον </a:t>
            </a:r>
            <a:r>
              <a:rPr lang="en-US" dirty="0">
                <a:latin typeface="Bahnschrift SemiBold" panose="020B0502040204020203" pitchFamily="34" charset="0"/>
              </a:rPr>
              <a:t>Schumpeter</a:t>
            </a:r>
            <a:r>
              <a:rPr lang="el-GR" dirty="0">
                <a:latin typeface="Bahnschrift SemiBold" panose="020B0502040204020203" pitchFamily="34" charset="0"/>
              </a:rPr>
              <a:t> η οικονομική σκέψη κυριαρχείται από την οριακή επανάσταση που συμπίπτει με τη μείωση της συχνότητας των κρίσεων. Μοναδική μάλλον, εξαίρεση ο Ρώσος οικονομολόγος </a:t>
            </a:r>
            <a:r>
              <a:rPr lang="en-US" dirty="0">
                <a:latin typeface="Bahnschrift SemiBold" panose="020B0502040204020203" pitchFamily="34" charset="0"/>
              </a:rPr>
              <a:t>Nikolai Kondratieff</a:t>
            </a:r>
            <a:r>
              <a:rPr lang="el-GR" dirty="0">
                <a:latin typeface="Bahnschrift SemiBold" panose="020B0502040204020203" pitchFamily="34" charset="0"/>
              </a:rPr>
              <a:t> που το 1922, ανέλυσε συστηματικά το φαινόμενο.</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1">
                    <a:lumMod val="75000"/>
                  </a:schemeClr>
                </a:solidFill>
                <a:latin typeface="Bahnschrift SemiBold" panose="020B0502040204020203" pitchFamily="34" charset="0"/>
              </a:rPr>
              <a:t>Κεφάλα</a:t>
            </a:r>
            <a:r>
              <a:rPr lang="en-US" u="sng" dirty="0" err="1">
                <a:solidFill>
                  <a:schemeClr val="accent1">
                    <a:lumMod val="75000"/>
                  </a:schemeClr>
                </a:solidFill>
                <a:latin typeface="Bahnschrift SemiBold" panose="020B0502040204020203" pitchFamily="34" charset="0"/>
              </a:rPr>
              <a:t>ιο</a:t>
            </a:r>
            <a:r>
              <a:rPr lang="en-US" u="sng" dirty="0">
                <a:solidFill>
                  <a:schemeClr val="accent1">
                    <a:lumMod val="75000"/>
                  </a:schemeClr>
                </a:solidFill>
                <a:latin typeface="Bahnschrift SemiBold" panose="020B0502040204020203" pitchFamily="34" charset="0"/>
              </a:rPr>
              <a:t> 2</a:t>
            </a:r>
            <a:endParaRPr lang="el-GR" u="sng" dirty="0">
              <a:solidFill>
                <a:schemeClr val="accent1">
                  <a:lumMod val="75000"/>
                </a:schemeClr>
              </a:solidFill>
              <a:latin typeface="Bahnschrift SemiBold" panose="020B0502040204020203" pitchFamily="34" charset="0"/>
            </a:endParaRPr>
          </a:p>
          <a:p>
            <a:pPr algn="just"/>
            <a:r>
              <a:rPr lang="en-US" u="sng" dirty="0" err="1">
                <a:solidFill>
                  <a:schemeClr val="accent1">
                    <a:lumMod val="75000"/>
                  </a:schemeClr>
                </a:solidFill>
                <a:latin typeface="Bahnschrift SemiBold" panose="020B0502040204020203" pitchFamily="34" charset="0"/>
              </a:rPr>
              <a:t>Συστημ</a:t>
            </a:r>
            <a:r>
              <a:rPr lang="en-US" u="sng" dirty="0">
                <a:solidFill>
                  <a:schemeClr val="accent1">
                    <a:lumMod val="75000"/>
                  </a:schemeClr>
                </a:solidFill>
                <a:latin typeface="Bahnschrift SemiBold" panose="020B0502040204020203" pitchFamily="34" charset="0"/>
              </a:rPr>
              <a:t>ατικές θεωρήσεις</a:t>
            </a:r>
            <a:endParaRPr lang="el-GR" u="sng" dirty="0">
              <a:solidFill>
                <a:schemeClr val="accent1">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40843631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Για τον </a:t>
            </a:r>
            <a:r>
              <a:rPr lang="en-US" dirty="0">
                <a:latin typeface="Bahnschrift SemiBold" panose="020B0502040204020203" pitchFamily="34" charset="0"/>
              </a:rPr>
              <a:t>Kondratieff</a:t>
            </a:r>
            <a:r>
              <a:rPr lang="el-GR" dirty="0">
                <a:latin typeface="Bahnschrift SemiBold" panose="020B0502040204020203" pitchFamily="34" charset="0"/>
              </a:rPr>
              <a:t>, στην οικονομία υπάρχουν μακρές περίοδοι (μακρά κύματα) στις οποίες διαφαίνονται ριζικά διαφορετικές οικονομικές διακυμάνσεις. Με άλλα λόγια, υπάρχουν κυκλικές διακυμάνσεις που όμως δεν συμβαίνουν πια σε περιόδους συγκεκριμένες και σχετικά βραχείες (π.χ. 7 έως 11 χρόνια) </a:t>
            </a:r>
            <a:r>
              <a:rPr lang="el-GR" dirty="0">
                <a:solidFill>
                  <a:srgbClr val="C00000"/>
                </a:solidFill>
                <a:latin typeface="Bahnschrift SemiBold" panose="020B0502040204020203" pitchFamily="34" charset="0"/>
              </a:rPr>
              <a:t>αλλά σε περιόδους που είναι μακροχρόνιες και σχετίζονται άμεσα με μεγάλες επιστημονικές ανακαλύψεις</a:t>
            </a:r>
            <a:r>
              <a:rPr lang="el-GR" dirty="0">
                <a:latin typeface="Bahnschrift SemiBold" panose="020B0502040204020203" pitchFamily="34" charset="0"/>
              </a:rPr>
              <a:t>.</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Ο πρώτος που κάνει την υπόθεση σχετικά με την ύπαρξη ενός μεγάλου κύκλου στην οικονομία πρέπει να είναι ο </a:t>
            </a:r>
            <a:r>
              <a:rPr lang="en-US" dirty="0">
                <a:latin typeface="Bahnschrift SemiBold" panose="020B0502040204020203" pitchFamily="34" charset="0"/>
              </a:rPr>
              <a:t>Hyde Clarke</a:t>
            </a:r>
            <a:r>
              <a:rPr lang="el-GR" dirty="0">
                <a:latin typeface="Bahnschrift SemiBold" panose="020B0502040204020203" pitchFamily="34" charset="0"/>
              </a:rPr>
              <a:t>, στο βιβλίο «</a:t>
            </a:r>
            <a:r>
              <a:rPr lang="en-US" dirty="0">
                <a:latin typeface="Bahnschrift SemiBold" panose="020B0502040204020203" pitchFamily="34" charset="0"/>
              </a:rPr>
              <a:t>The British Railway Register</a:t>
            </a:r>
            <a:r>
              <a:rPr lang="el-GR" dirty="0">
                <a:latin typeface="Bahnschrift SemiBold" panose="020B0502040204020203" pitchFamily="34" charset="0"/>
              </a:rPr>
              <a:t>», (όπως αναφέρεται και στα γραπτά του </a:t>
            </a:r>
            <a:r>
              <a:rPr lang="en-US" dirty="0">
                <a:latin typeface="Bahnschrift SemiBold" panose="020B0502040204020203" pitchFamily="34" charset="0"/>
              </a:rPr>
              <a:t>Jevons</a:t>
            </a:r>
            <a:r>
              <a:rPr lang="el-GR" dirty="0">
                <a:latin typeface="Bahnschrift SemiBold" panose="020B0502040204020203" pitchFamily="34" charset="0"/>
              </a:rPr>
              <a:t> 1884, σελ. 129). Η οικονομική κρίση του 1847, σύμφωνα με τον </a:t>
            </a:r>
            <a:r>
              <a:rPr lang="en-US" dirty="0">
                <a:latin typeface="Bahnschrift SemiBold" panose="020B0502040204020203" pitchFamily="34" charset="0"/>
              </a:rPr>
              <a:t>Clarke</a:t>
            </a:r>
            <a:r>
              <a:rPr lang="el-GR" dirty="0">
                <a:latin typeface="Bahnschrift SemiBold" panose="020B0502040204020203" pitchFamily="34" charset="0"/>
              </a:rPr>
              <a:t>, ήταν μέρος ενός επαναλαμβανόμενου φαινομένου όπου οι δεκαετείς κύκλοι είναι τμήμα ενός </a:t>
            </a:r>
            <a:r>
              <a:rPr lang="el-GR" dirty="0">
                <a:solidFill>
                  <a:srgbClr val="C00000"/>
                </a:solidFill>
                <a:latin typeface="Bahnschrift SemiBold" panose="020B0502040204020203" pitchFamily="34" charset="0"/>
              </a:rPr>
              <a:t>κύκλου πενήντα-τεσσάρων ετών </a:t>
            </a:r>
            <a:r>
              <a:rPr lang="el-GR" dirty="0">
                <a:latin typeface="Bahnschrift SemiBold" panose="020B0502040204020203" pitchFamily="34" charset="0"/>
              </a:rPr>
              <a:t>που διατρέχουν ολόκληρη την οικονομία, κυρίως σαν συνάρτηση των συνθηκών συγκομιδής και έτσι και των καιρικών συνθηκών. Το έργο του </a:t>
            </a:r>
            <a:r>
              <a:rPr lang="en-US" dirty="0">
                <a:latin typeface="Bahnschrift SemiBold" panose="020B0502040204020203" pitchFamily="34" charset="0"/>
              </a:rPr>
              <a:t>Clarke</a:t>
            </a:r>
            <a:r>
              <a:rPr lang="el-GR" dirty="0">
                <a:latin typeface="Bahnschrift SemiBold" panose="020B0502040204020203" pitchFamily="34" charset="0"/>
              </a:rPr>
              <a:t> έχει βασιστεί στην ανάλυση </a:t>
            </a:r>
            <a:r>
              <a:rPr lang="el-GR" dirty="0" err="1">
                <a:latin typeface="Bahnschrift SemiBold" panose="020B0502040204020203" pitchFamily="34" charset="0"/>
              </a:rPr>
              <a:t>χρονοσειρών</a:t>
            </a:r>
            <a:r>
              <a:rPr lang="el-GR" dirty="0">
                <a:latin typeface="Bahnschrift SemiBold" panose="020B0502040204020203" pitchFamily="34" charset="0"/>
              </a:rPr>
              <a:t> του </a:t>
            </a:r>
            <a:r>
              <a:rPr lang="en-US" dirty="0">
                <a:latin typeface="Bahnschrift SemiBold" panose="020B0502040204020203" pitchFamily="34" charset="0"/>
              </a:rPr>
              <a:t>Mackenzie</a:t>
            </a:r>
            <a:r>
              <a:rPr lang="el-GR" dirty="0">
                <a:latin typeface="Bahnschrift SemiBold" panose="020B0502040204020203" pitchFamily="34" charset="0"/>
              </a:rPr>
              <a:t> (</a:t>
            </a:r>
            <a:r>
              <a:rPr lang="en-US" dirty="0">
                <a:latin typeface="Bahnschrift SemiBold" panose="020B0502040204020203" pitchFamily="34" charset="0"/>
              </a:rPr>
              <a:t>Klein</a:t>
            </a:r>
            <a:r>
              <a:rPr lang="el-GR" dirty="0">
                <a:latin typeface="Bahnschrift SemiBold" panose="020B0502040204020203" pitchFamily="34" charset="0"/>
              </a:rPr>
              <a:t> 1997, σελ. 113-115).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1">
                    <a:lumMod val="75000"/>
                  </a:schemeClr>
                </a:solidFill>
                <a:latin typeface="Bahnschrift SemiBold" panose="020B0502040204020203" pitchFamily="34" charset="0"/>
              </a:rPr>
              <a:t>Κεφάλα</a:t>
            </a:r>
            <a:r>
              <a:rPr lang="en-US" u="sng" dirty="0" err="1">
                <a:solidFill>
                  <a:schemeClr val="accent1">
                    <a:lumMod val="75000"/>
                  </a:schemeClr>
                </a:solidFill>
                <a:latin typeface="Bahnschrift SemiBold" panose="020B0502040204020203" pitchFamily="34" charset="0"/>
              </a:rPr>
              <a:t>ιο</a:t>
            </a:r>
            <a:r>
              <a:rPr lang="en-US" u="sng" dirty="0">
                <a:solidFill>
                  <a:schemeClr val="accent1">
                    <a:lumMod val="75000"/>
                  </a:schemeClr>
                </a:solidFill>
                <a:latin typeface="Bahnschrift SemiBold" panose="020B0502040204020203" pitchFamily="34" charset="0"/>
              </a:rPr>
              <a:t> 2</a:t>
            </a:r>
            <a:endParaRPr lang="el-GR" u="sng" dirty="0">
              <a:solidFill>
                <a:schemeClr val="accent1">
                  <a:lumMod val="75000"/>
                </a:schemeClr>
              </a:solidFill>
              <a:latin typeface="Bahnschrift SemiBold" panose="020B0502040204020203" pitchFamily="34" charset="0"/>
            </a:endParaRPr>
          </a:p>
          <a:p>
            <a:pPr algn="just"/>
            <a:r>
              <a:rPr lang="en-US" u="sng" dirty="0" err="1">
                <a:solidFill>
                  <a:schemeClr val="accent1">
                    <a:lumMod val="75000"/>
                  </a:schemeClr>
                </a:solidFill>
                <a:latin typeface="Bahnschrift SemiBold" panose="020B0502040204020203" pitchFamily="34" charset="0"/>
              </a:rPr>
              <a:t>Συστημ</a:t>
            </a:r>
            <a:r>
              <a:rPr lang="en-US" u="sng" dirty="0">
                <a:solidFill>
                  <a:schemeClr val="accent1">
                    <a:lumMod val="75000"/>
                  </a:schemeClr>
                </a:solidFill>
                <a:latin typeface="Bahnschrift SemiBold" panose="020B0502040204020203" pitchFamily="34" charset="0"/>
              </a:rPr>
              <a:t>ατικές θεωρήσεις</a:t>
            </a:r>
            <a:endParaRPr lang="el-GR" u="sng" dirty="0">
              <a:solidFill>
                <a:schemeClr val="accent1">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2241413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latin typeface="Bahnschrift SemiBold" panose="020B0502040204020203" pitchFamily="34" charset="0"/>
              </a:rPr>
              <a:t>Juglar</a:t>
            </a:r>
            <a:r>
              <a:rPr lang="el-GR" dirty="0">
                <a:latin typeface="Bahnschrift SemiBold" panose="020B0502040204020203" pitchFamily="34" charset="0"/>
              </a:rPr>
              <a:t>: </a:t>
            </a:r>
            <a:r>
              <a:rPr lang="el-GR" dirty="0">
                <a:solidFill>
                  <a:schemeClr val="accent1">
                    <a:lumMod val="75000"/>
                  </a:schemeClr>
                </a:solidFill>
                <a:latin typeface="Bahnschrift SemiBold" panose="020B0502040204020203" pitchFamily="34" charset="0"/>
              </a:rPr>
              <a:t>μετάβαση από φάση σε φάση του οικονομικού κύκλου γίνεται μέσω των τιμών</a:t>
            </a:r>
            <a:r>
              <a:rPr lang="el-GR" dirty="0">
                <a:latin typeface="Bahnschrift SemiBold" panose="020B0502040204020203" pitchFamily="34" charset="0"/>
              </a:rPr>
              <a:t>. Η άνθιση, τουλάχιστον στα πρώτα της στάδια, είναι μια κατάσταση γενικής ισορροπίας και αναπαριστά την κανονική και υγιή κατάσταση της οικονομίας (</a:t>
            </a:r>
            <a:r>
              <a:rPr lang="en-US" dirty="0">
                <a:latin typeface="Bahnschrift SemiBold" panose="020B0502040204020203" pitchFamily="34" charset="0"/>
              </a:rPr>
              <a:t>Juglar</a:t>
            </a:r>
            <a:r>
              <a:rPr lang="el-GR" dirty="0">
                <a:latin typeface="Bahnschrift SemiBold" panose="020B0502040204020203" pitchFamily="34" charset="0"/>
              </a:rPr>
              <a:t> 1889, σελ. 16, 33). Αυτή είναι η κανονική κατάσταση της αγοράς και χαρακτηρίζεται από σταθερή ισορροπία στις τιμές μέχρι τη στιγμή που θα εμφανιστεί η πίστη και θα ξεφύγει από τον έλεγχο (στο ίδιο, σελ. 53-54). Η πίστη, ως διαδικασία, είναι «απαραίτητη για την άνθιση και για την ανάπτυξη», </a:t>
            </a:r>
            <a:r>
              <a:rPr lang="el-GR" dirty="0">
                <a:solidFill>
                  <a:schemeClr val="accent3">
                    <a:lumMod val="75000"/>
                  </a:schemeClr>
                </a:solidFill>
                <a:latin typeface="Bahnschrift SemiBold" panose="020B0502040204020203" pitchFamily="34" charset="0"/>
              </a:rPr>
              <a:t>όμως η «υπερβολική επέκταση της πίστης» (στο ίδιο, σελ. 5, 47, 56, 168) και η «κακοδιαχείριση» (στο ίδιο σελ. 4) για πληρωμή υπερβολικών εξόδων είναι εκείνη που είναι υπεύθυνη για την παθολογική, ασθενική κατάσταση.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2899970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Ακόμα, ο </a:t>
            </a:r>
            <a:r>
              <a:rPr lang="en-US" dirty="0">
                <a:latin typeface="Bahnschrift SemiBold" panose="020B0502040204020203" pitchFamily="34" charset="0"/>
              </a:rPr>
              <a:t>John Bates Clark</a:t>
            </a:r>
            <a:r>
              <a:rPr lang="el-GR" dirty="0">
                <a:latin typeface="Bahnschrift SemiBold" panose="020B0502040204020203" pitchFamily="34" charset="0"/>
              </a:rPr>
              <a:t> εντόπισε μια περίοδο πενήντα-τεσσάρων χρόνων με συγκεκριμένες οικονομικές διακυμάνσεις, στην ωρίμανση των νέων μεθόδων παραγωγής (</a:t>
            </a:r>
            <a:r>
              <a:rPr lang="en-US" dirty="0">
                <a:latin typeface="Bahnschrift SemiBold" panose="020B0502040204020203" pitchFamily="34" charset="0"/>
              </a:rPr>
              <a:t>Clark</a:t>
            </a:r>
            <a:r>
              <a:rPr lang="el-GR" dirty="0">
                <a:latin typeface="Bahnschrift SemiBold" panose="020B0502040204020203" pitchFamily="34" charset="0"/>
              </a:rPr>
              <a:t> 1899, σελ. 429) όπως και οι </a:t>
            </a:r>
            <a:r>
              <a:rPr lang="en-US" dirty="0" err="1">
                <a:latin typeface="Bahnschrift SemiBold" panose="020B0502040204020203" pitchFamily="34" charset="0"/>
              </a:rPr>
              <a:t>Parvus</a:t>
            </a:r>
            <a:r>
              <a:rPr lang="el-GR" dirty="0">
                <a:latin typeface="Bahnschrift SemiBold" panose="020B0502040204020203" pitchFamily="34" charset="0"/>
              </a:rPr>
              <a:t> (1901) και </a:t>
            </a:r>
            <a:r>
              <a:rPr lang="en-US" dirty="0" err="1">
                <a:latin typeface="Bahnschrift SemiBold" panose="020B0502040204020203" pitchFamily="34" charset="0"/>
              </a:rPr>
              <a:t>Tugan</a:t>
            </a:r>
            <a:r>
              <a:rPr lang="el-GR" dirty="0">
                <a:latin typeface="Bahnschrift SemiBold" panose="020B0502040204020203" pitchFamily="34" charset="0"/>
              </a:rPr>
              <a:t>-</a:t>
            </a:r>
            <a:r>
              <a:rPr lang="en-US" dirty="0" err="1">
                <a:latin typeface="Bahnschrift SemiBold" panose="020B0502040204020203" pitchFamily="34" charset="0"/>
              </a:rPr>
              <a:t>Baranowski</a:t>
            </a:r>
            <a:r>
              <a:rPr lang="el-GR" dirty="0">
                <a:latin typeface="Bahnschrift SemiBold" panose="020B0502040204020203" pitchFamily="34" charset="0"/>
              </a:rPr>
              <a:t> 1901, (σελ. 52-53) οι οποίοι χρησιμοποίησαν τον ίδιο τρόπο υπολογισμού των μακρών περιόδων. Αυτή η προβληματική συχνά αποκαλείται «προβληματική του </a:t>
            </a:r>
            <a:r>
              <a:rPr lang="en-US" dirty="0">
                <a:latin typeface="Bahnschrift SemiBold" panose="020B0502040204020203" pitchFamily="34" charset="0"/>
              </a:rPr>
              <a:t>Kondratieff</a:t>
            </a:r>
            <a:r>
              <a:rPr lang="el-GR" dirty="0">
                <a:latin typeface="Bahnschrift SemiBold" panose="020B0502040204020203" pitchFamily="34" charset="0"/>
              </a:rPr>
              <a:t>», και σχετίζεται με τη συνειδητοποίηση των εξελικτικών διαδικασιών στην ανάπτυξη του καπιταλισμού του 19</a:t>
            </a:r>
            <a:r>
              <a:rPr lang="el-GR" baseline="30000" dirty="0">
                <a:latin typeface="Bahnschrift SemiBold" panose="020B0502040204020203" pitchFamily="34" charset="0"/>
              </a:rPr>
              <a:t>ου</a:t>
            </a:r>
            <a:r>
              <a:rPr lang="el-GR" dirty="0">
                <a:latin typeface="Bahnschrift SemiBold" panose="020B0502040204020203" pitchFamily="34" charset="0"/>
              </a:rPr>
              <a:t> αιώνα.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1">
                    <a:lumMod val="75000"/>
                  </a:schemeClr>
                </a:solidFill>
                <a:latin typeface="Bahnschrift SemiBold" panose="020B0502040204020203" pitchFamily="34" charset="0"/>
              </a:rPr>
              <a:t>Κεφάλα</a:t>
            </a:r>
            <a:r>
              <a:rPr lang="en-US" u="sng" dirty="0" err="1">
                <a:solidFill>
                  <a:schemeClr val="accent1">
                    <a:lumMod val="75000"/>
                  </a:schemeClr>
                </a:solidFill>
                <a:latin typeface="Bahnschrift SemiBold" panose="020B0502040204020203" pitchFamily="34" charset="0"/>
              </a:rPr>
              <a:t>ιο</a:t>
            </a:r>
            <a:r>
              <a:rPr lang="en-US" u="sng" dirty="0">
                <a:solidFill>
                  <a:schemeClr val="accent1">
                    <a:lumMod val="75000"/>
                  </a:schemeClr>
                </a:solidFill>
                <a:latin typeface="Bahnschrift SemiBold" panose="020B0502040204020203" pitchFamily="34" charset="0"/>
              </a:rPr>
              <a:t> 2</a:t>
            </a:r>
            <a:endParaRPr lang="el-GR" u="sng" dirty="0">
              <a:solidFill>
                <a:schemeClr val="accent1">
                  <a:lumMod val="75000"/>
                </a:schemeClr>
              </a:solidFill>
              <a:latin typeface="Bahnschrift SemiBold" panose="020B0502040204020203" pitchFamily="34" charset="0"/>
            </a:endParaRPr>
          </a:p>
          <a:p>
            <a:pPr algn="just"/>
            <a:r>
              <a:rPr lang="en-US" u="sng" dirty="0" err="1">
                <a:solidFill>
                  <a:schemeClr val="accent1">
                    <a:lumMod val="75000"/>
                  </a:schemeClr>
                </a:solidFill>
                <a:latin typeface="Bahnschrift SemiBold" panose="020B0502040204020203" pitchFamily="34" charset="0"/>
              </a:rPr>
              <a:t>Συστημ</a:t>
            </a:r>
            <a:r>
              <a:rPr lang="en-US" u="sng" dirty="0">
                <a:solidFill>
                  <a:schemeClr val="accent1">
                    <a:lumMod val="75000"/>
                  </a:schemeClr>
                </a:solidFill>
                <a:latin typeface="Bahnschrift SemiBold" panose="020B0502040204020203" pitchFamily="34" charset="0"/>
              </a:rPr>
              <a:t>ατικές θεωρήσεις</a:t>
            </a:r>
            <a:endParaRPr lang="el-GR" u="sng" dirty="0">
              <a:solidFill>
                <a:schemeClr val="accent1">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39899675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Μια άλλη μεγάλη συνεισφορά πριν αυτήν του </a:t>
            </a:r>
            <a:r>
              <a:rPr lang="en-US" dirty="0">
                <a:latin typeface="Bahnschrift SemiBold" panose="020B0502040204020203" pitchFamily="34" charset="0"/>
              </a:rPr>
              <a:t>Kondratieff</a:t>
            </a:r>
            <a:r>
              <a:rPr lang="el-GR" dirty="0">
                <a:latin typeface="Bahnschrift SemiBold" panose="020B0502040204020203" pitchFamily="34" charset="0"/>
              </a:rPr>
              <a:t> είναι εκείνη του </a:t>
            </a:r>
            <a:r>
              <a:rPr lang="en-US" dirty="0">
                <a:latin typeface="Bahnschrift SemiBold" panose="020B0502040204020203" pitchFamily="34" charset="0"/>
              </a:rPr>
              <a:t>Van </a:t>
            </a:r>
            <a:r>
              <a:rPr lang="en-US" dirty="0" err="1">
                <a:latin typeface="Bahnschrift SemiBold" panose="020B0502040204020203" pitchFamily="34" charset="0"/>
              </a:rPr>
              <a:t>Gelderen</a:t>
            </a:r>
            <a:r>
              <a:rPr lang="el-GR" dirty="0">
                <a:latin typeface="Bahnschrift SemiBold" panose="020B0502040204020203" pitchFamily="34" charset="0"/>
              </a:rPr>
              <a:t> (1913) ο οποίος διέκρινε την ύπαρξη μακρών κυμάτων στην οικονομία με βάση τις μεταβολές των τιμών. «Εκτός από τις κατά μέσο όρο διακυμάνσεις που συμβαίνουν ανά δεκαετία στο γενικό επίπεδο των τιμών, οι καμπύλες τιμών δείχνουν </a:t>
            </a:r>
            <a:r>
              <a:rPr lang="el-GR" dirty="0">
                <a:solidFill>
                  <a:srgbClr val="C00000"/>
                </a:solidFill>
                <a:latin typeface="Bahnschrift SemiBold" panose="020B0502040204020203" pitchFamily="34" charset="0"/>
              </a:rPr>
              <a:t>ένα μακρύ κύμα μεταβολών το οποίο στην πορεία των ανοδικών και καθοδικών του κινήσεων περιλαμβάνει κάποιες δεκαετίες</a:t>
            </a:r>
            <a:r>
              <a:rPr lang="el-GR" dirty="0">
                <a:latin typeface="Bahnschrift SemiBold" panose="020B0502040204020203" pitchFamily="34" charset="0"/>
              </a:rPr>
              <a:t>» (</a:t>
            </a:r>
            <a:r>
              <a:rPr lang="en-US" dirty="0">
                <a:latin typeface="Bahnschrift SemiBold" panose="020B0502040204020203" pitchFamily="34" charset="0"/>
              </a:rPr>
              <a:t>Van </a:t>
            </a:r>
            <a:r>
              <a:rPr lang="en-US" dirty="0" err="1">
                <a:latin typeface="Bahnschrift SemiBold" panose="020B0502040204020203" pitchFamily="34" charset="0"/>
              </a:rPr>
              <a:t>Gelderen</a:t>
            </a:r>
            <a:r>
              <a:rPr lang="el-GR" dirty="0">
                <a:latin typeface="Bahnschrift SemiBold" panose="020B0502040204020203" pitchFamily="34" charset="0"/>
              </a:rPr>
              <a:t> 1913, σελ. 45, 46).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Παράλληλα με το έργο του </a:t>
            </a:r>
            <a:r>
              <a:rPr lang="en-US" dirty="0">
                <a:latin typeface="Bahnschrift SemiBold" panose="020B0502040204020203" pitchFamily="34" charset="0"/>
              </a:rPr>
              <a:t>Van </a:t>
            </a:r>
            <a:r>
              <a:rPr lang="en-US" dirty="0" err="1">
                <a:latin typeface="Bahnschrift SemiBold" panose="020B0502040204020203" pitchFamily="34" charset="0"/>
              </a:rPr>
              <a:t>Gelderen</a:t>
            </a:r>
            <a:r>
              <a:rPr lang="el-GR" dirty="0">
                <a:latin typeface="Bahnschrift SemiBold" panose="020B0502040204020203" pitchFamily="34" charset="0"/>
              </a:rPr>
              <a:t>, υπάρχει και το έργο του </a:t>
            </a:r>
            <a:r>
              <a:rPr lang="en-US" dirty="0" err="1">
                <a:latin typeface="Bahnschrift SemiBold" panose="020B0502040204020203" pitchFamily="34" charset="0"/>
              </a:rPr>
              <a:t>Pietri</a:t>
            </a:r>
            <a:r>
              <a:rPr lang="el-GR" dirty="0">
                <a:latin typeface="Bahnschrift SemiBold" panose="020B0502040204020203" pitchFamily="34" charset="0"/>
              </a:rPr>
              <a:t>-</a:t>
            </a:r>
            <a:r>
              <a:rPr lang="en-US" dirty="0">
                <a:latin typeface="Bahnschrift SemiBold" panose="020B0502040204020203" pitchFamily="34" charset="0"/>
              </a:rPr>
              <a:t>Tonelli</a:t>
            </a:r>
            <a:r>
              <a:rPr lang="el-GR" dirty="0">
                <a:latin typeface="Bahnschrift SemiBold" panose="020B0502040204020203" pitchFamily="34" charset="0"/>
              </a:rPr>
              <a:t> ο οποίος προσπάθησε να εξηγήσει τις οικονομικές μεταβολές με όρους θεσμικών και κοινωνικό-πολιτικών μεταβολών (</a:t>
            </a:r>
            <a:r>
              <a:rPr lang="en-US" dirty="0" err="1">
                <a:latin typeface="Bahnschrift SemiBold" panose="020B0502040204020203" pitchFamily="34" charset="0"/>
              </a:rPr>
              <a:t>Pietri</a:t>
            </a:r>
            <a:r>
              <a:rPr lang="el-GR" dirty="0">
                <a:latin typeface="Bahnschrift SemiBold" panose="020B0502040204020203" pitchFamily="34" charset="0"/>
              </a:rPr>
              <a:t>-</a:t>
            </a:r>
            <a:r>
              <a:rPr lang="en-US" dirty="0">
                <a:latin typeface="Bahnschrift SemiBold" panose="020B0502040204020203" pitchFamily="34" charset="0"/>
              </a:rPr>
              <a:t>Tonelli</a:t>
            </a:r>
            <a:r>
              <a:rPr lang="el-GR" dirty="0">
                <a:latin typeface="Bahnschrift SemiBold" panose="020B0502040204020203" pitchFamily="34" charset="0"/>
              </a:rPr>
              <a:t> 1911, σελ. 220). </a:t>
            </a:r>
            <a:r>
              <a:rPr lang="el-GR" dirty="0">
                <a:solidFill>
                  <a:srgbClr val="C00000"/>
                </a:solidFill>
                <a:latin typeface="Bahnschrift SemiBold" panose="020B0502040204020203" pitchFamily="34" charset="0"/>
              </a:rPr>
              <a:t>Αντίθετα, ο </a:t>
            </a:r>
            <a:r>
              <a:rPr lang="en-US" dirty="0">
                <a:solidFill>
                  <a:srgbClr val="C00000"/>
                </a:solidFill>
                <a:latin typeface="Bahnschrift SemiBold" panose="020B0502040204020203" pitchFamily="34" charset="0"/>
              </a:rPr>
              <a:t>Pareto</a:t>
            </a:r>
            <a:r>
              <a:rPr lang="el-GR" dirty="0">
                <a:solidFill>
                  <a:srgbClr val="C00000"/>
                </a:solidFill>
                <a:latin typeface="Bahnschrift SemiBold" panose="020B0502040204020203" pitchFamily="34" charset="0"/>
              </a:rPr>
              <a:t>, το 1913, εξηγούσε πως τα μακρά κύματα συνδέονται με ανταγωνισμούς εντός της αστικής τάξης – από τη μια τους παραδοσιακούς καπιταλιστές («</a:t>
            </a:r>
            <a:r>
              <a:rPr lang="en-US" dirty="0">
                <a:solidFill>
                  <a:srgbClr val="C00000"/>
                </a:solidFill>
                <a:latin typeface="Bahnschrift SemiBold" panose="020B0502040204020203" pitchFamily="34" charset="0"/>
              </a:rPr>
              <a:t>rentiers</a:t>
            </a:r>
            <a:r>
              <a:rPr lang="el-GR" dirty="0">
                <a:solidFill>
                  <a:srgbClr val="C00000"/>
                </a:solidFill>
                <a:latin typeface="Bahnschrift SemiBold" panose="020B0502040204020203" pitchFamily="34" charset="0"/>
              </a:rPr>
              <a:t>») και από την άλλη τους παραδοσιακούς επιχειρηματίες (</a:t>
            </a:r>
            <a:r>
              <a:rPr lang="en-US" dirty="0">
                <a:solidFill>
                  <a:srgbClr val="C00000"/>
                </a:solidFill>
                <a:latin typeface="Bahnschrift SemiBold" panose="020B0502040204020203" pitchFamily="34" charset="0"/>
              </a:rPr>
              <a:t>entrepreneurs</a:t>
            </a:r>
            <a:r>
              <a:rPr lang="el-GR" dirty="0">
                <a:solidFill>
                  <a:srgbClr val="C00000"/>
                </a:solidFill>
                <a:latin typeface="Bahnschrift SemiBold" panose="020B0502040204020203" pitchFamily="34" charset="0"/>
              </a:rPr>
              <a:t>) που ήταν κερδοσκόποι</a:t>
            </a:r>
            <a:r>
              <a:rPr lang="el-GR" dirty="0">
                <a:latin typeface="Bahnschrift SemiBold" panose="020B0502040204020203" pitchFamily="34" charset="0"/>
              </a:rPr>
              <a:t>.</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1">
                    <a:lumMod val="75000"/>
                  </a:schemeClr>
                </a:solidFill>
                <a:latin typeface="Bahnschrift SemiBold" panose="020B0502040204020203" pitchFamily="34" charset="0"/>
              </a:rPr>
              <a:t>Κεφάλα</a:t>
            </a:r>
            <a:r>
              <a:rPr lang="en-US" u="sng" dirty="0" err="1">
                <a:solidFill>
                  <a:schemeClr val="accent1">
                    <a:lumMod val="75000"/>
                  </a:schemeClr>
                </a:solidFill>
                <a:latin typeface="Bahnschrift SemiBold" panose="020B0502040204020203" pitchFamily="34" charset="0"/>
              </a:rPr>
              <a:t>ιο</a:t>
            </a:r>
            <a:r>
              <a:rPr lang="en-US" u="sng" dirty="0">
                <a:solidFill>
                  <a:schemeClr val="accent1">
                    <a:lumMod val="75000"/>
                  </a:schemeClr>
                </a:solidFill>
                <a:latin typeface="Bahnschrift SemiBold" panose="020B0502040204020203" pitchFamily="34" charset="0"/>
              </a:rPr>
              <a:t> 2</a:t>
            </a:r>
            <a:endParaRPr lang="el-GR" u="sng" dirty="0">
              <a:solidFill>
                <a:schemeClr val="accent1">
                  <a:lumMod val="75000"/>
                </a:schemeClr>
              </a:solidFill>
              <a:latin typeface="Bahnschrift SemiBold" panose="020B0502040204020203" pitchFamily="34" charset="0"/>
            </a:endParaRPr>
          </a:p>
          <a:p>
            <a:pPr algn="just"/>
            <a:r>
              <a:rPr lang="en-US" u="sng" dirty="0" err="1">
                <a:solidFill>
                  <a:schemeClr val="accent1">
                    <a:lumMod val="75000"/>
                  </a:schemeClr>
                </a:solidFill>
                <a:latin typeface="Bahnschrift SemiBold" panose="020B0502040204020203" pitchFamily="34" charset="0"/>
              </a:rPr>
              <a:t>Συστημ</a:t>
            </a:r>
            <a:r>
              <a:rPr lang="en-US" u="sng" dirty="0">
                <a:solidFill>
                  <a:schemeClr val="accent1">
                    <a:lumMod val="75000"/>
                  </a:schemeClr>
                </a:solidFill>
                <a:latin typeface="Bahnschrift SemiBold" panose="020B0502040204020203" pitchFamily="34" charset="0"/>
              </a:rPr>
              <a:t>ατικές θεωρήσεις</a:t>
            </a:r>
            <a:endParaRPr lang="el-GR" u="sng" dirty="0">
              <a:solidFill>
                <a:schemeClr val="accent1">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770781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Έτσι, η περίοδος ανάπτυξης από το 1850 ως το 1873, η ύφεση από το 1873 ως το 1895 και η ανάπτυξη αρχής γενομένης από το 1896 εξηγήθηκαν με την ανακάλυψη του </a:t>
            </a:r>
            <a:r>
              <a:rPr lang="el-GR" dirty="0">
                <a:solidFill>
                  <a:schemeClr val="accent6">
                    <a:lumMod val="60000"/>
                    <a:lumOff val="40000"/>
                  </a:schemeClr>
                </a:solidFill>
                <a:latin typeface="Bahnschrift SemiBold" panose="020B0502040204020203" pitchFamily="34" charset="0"/>
              </a:rPr>
              <a:t>σιδηρόδρομου</a:t>
            </a:r>
            <a:r>
              <a:rPr lang="el-GR" dirty="0">
                <a:latin typeface="Bahnschrift SemiBold" panose="020B0502040204020203" pitchFamily="34" charset="0"/>
              </a:rPr>
              <a:t> ο οποίος </a:t>
            </a:r>
            <a:r>
              <a:rPr lang="el-GR" dirty="0">
                <a:solidFill>
                  <a:schemeClr val="accent1">
                    <a:lumMod val="75000"/>
                  </a:schemeClr>
                </a:solidFill>
                <a:latin typeface="Bahnschrift SemiBold" panose="020B0502040204020203" pitchFamily="34" charset="0"/>
              </a:rPr>
              <a:t>μετέβαλε σε μεγάλο βαθμό τα έξοδα μεταφοράς τόσο των προϊόντων αλλά κυρίως των μετάλλων και των πολύτιμων λίθων και από τη μεγάλη μετανάστευση για την Αμερική </a:t>
            </a:r>
            <a:r>
              <a:rPr lang="el-GR" dirty="0">
                <a:latin typeface="Bahnschrift SemiBold" panose="020B0502040204020203" pitchFamily="34" charset="0"/>
              </a:rPr>
              <a:t>(βλέπε και </a:t>
            </a:r>
            <a:r>
              <a:rPr lang="en-US" dirty="0">
                <a:latin typeface="Bahnschrift SemiBold" panose="020B0502040204020203" pitchFamily="34" charset="0"/>
              </a:rPr>
              <a:t>Freeman and </a:t>
            </a:r>
            <a:r>
              <a:rPr lang="en-US" dirty="0" err="1">
                <a:latin typeface="Bahnschrift SemiBold" panose="020B0502040204020203" pitchFamily="34" charset="0"/>
              </a:rPr>
              <a:t>Louca</a:t>
            </a:r>
            <a:r>
              <a:rPr lang="el-GR" dirty="0">
                <a:latin typeface="Bahnschrift SemiBold" panose="020B0502040204020203" pitchFamily="34" charset="0"/>
              </a:rPr>
              <a:t> 2001, σελ. 74). Ακόμα, για τον </a:t>
            </a:r>
            <a:r>
              <a:rPr lang="en-US" dirty="0">
                <a:latin typeface="Bahnschrift SemiBold" panose="020B0502040204020203" pitchFamily="34" charset="0"/>
              </a:rPr>
              <a:t>Van </a:t>
            </a:r>
            <a:r>
              <a:rPr lang="en-US" dirty="0" err="1">
                <a:latin typeface="Bahnschrift SemiBold" panose="020B0502040204020203" pitchFamily="34" charset="0"/>
              </a:rPr>
              <a:t>Gelderen</a:t>
            </a:r>
            <a:r>
              <a:rPr lang="el-GR" dirty="0">
                <a:latin typeface="Bahnschrift SemiBold" panose="020B0502040204020203" pitchFamily="34" charset="0"/>
              </a:rPr>
              <a:t> </a:t>
            </a:r>
            <a:r>
              <a:rPr lang="el-GR" dirty="0">
                <a:solidFill>
                  <a:schemeClr val="accent1">
                    <a:lumMod val="75000"/>
                  </a:schemeClr>
                </a:solidFill>
                <a:latin typeface="Bahnschrift SemiBold" panose="020B0502040204020203" pitchFamily="34" charset="0"/>
              </a:rPr>
              <a:t>μεγάλη σημασία για τις μεταβολές των τιμών είναι η ανάπτυξη του ηλεκτροπαραγωγικού τομέα και η αύξηση της εξόρυξης χρυσού</a:t>
            </a:r>
            <a:r>
              <a:rPr lang="el-GR" dirty="0">
                <a:solidFill>
                  <a:schemeClr val="bg2">
                    <a:lumMod val="60000"/>
                    <a:lumOff val="40000"/>
                  </a:schemeClr>
                </a:solidFill>
                <a:latin typeface="Bahnschrift SemiBold" panose="020B0502040204020203" pitchFamily="34" charset="0"/>
              </a:rPr>
              <a:t> </a:t>
            </a:r>
            <a:r>
              <a:rPr lang="el-GR" dirty="0">
                <a:latin typeface="Bahnschrift SemiBold" panose="020B0502040204020203" pitchFamily="34" charset="0"/>
              </a:rPr>
              <a:t>(</a:t>
            </a:r>
            <a:r>
              <a:rPr lang="en-US" dirty="0">
                <a:latin typeface="Bahnschrift SemiBold" panose="020B0502040204020203" pitchFamily="34" charset="0"/>
              </a:rPr>
              <a:t>Van </a:t>
            </a:r>
            <a:r>
              <a:rPr lang="en-US" dirty="0" err="1">
                <a:latin typeface="Bahnschrift SemiBold" panose="020B0502040204020203" pitchFamily="34" charset="0"/>
              </a:rPr>
              <a:t>Gelderen</a:t>
            </a:r>
            <a:r>
              <a:rPr lang="el-GR" dirty="0">
                <a:latin typeface="Bahnschrift SemiBold" panose="020B0502040204020203" pitchFamily="34" charset="0"/>
              </a:rPr>
              <a:t> 1913, σελ. 20).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1">
                    <a:lumMod val="75000"/>
                  </a:schemeClr>
                </a:solidFill>
                <a:latin typeface="Bahnschrift SemiBold" panose="020B0502040204020203" pitchFamily="34" charset="0"/>
              </a:rPr>
              <a:t>Κεφάλα</a:t>
            </a:r>
            <a:r>
              <a:rPr lang="en-US" u="sng" dirty="0" err="1">
                <a:solidFill>
                  <a:schemeClr val="accent1">
                    <a:lumMod val="75000"/>
                  </a:schemeClr>
                </a:solidFill>
                <a:latin typeface="Bahnschrift SemiBold" panose="020B0502040204020203" pitchFamily="34" charset="0"/>
              </a:rPr>
              <a:t>ιο</a:t>
            </a:r>
            <a:r>
              <a:rPr lang="en-US" u="sng" dirty="0">
                <a:solidFill>
                  <a:schemeClr val="accent1">
                    <a:lumMod val="75000"/>
                  </a:schemeClr>
                </a:solidFill>
                <a:latin typeface="Bahnschrift SemiBold" panose="020B0502040204020203" pitchFamily="34" charset="0"/>
              </a:rPr>
              <a:t> 2</a:t>
            </a:r>
            <a:endParaRPr lang="el-GR" u="sng" dirty="0">
              <a:solidFill>
                <a:schemeClr val="accent1">
                  <a:lumMod val="75000"/>
                </a:schemeClr>
              </a:solidFill>
              <a:latin typeface="Bahnschrift SemiBold" panose="020B0502040204020203" pitchFamily="34" charset="0"/>
            </a:endParaRPr>
          </a:p>
          <a:p>
            <a:pPr algn="just"/>
            <a:r>
              <a:rPr lang="en-US" u="sng" dirty="0" err="1">
                <a:solidFill>
                  <a:schemeClr val="accent1">
                    <a:lumMod val="75000"/>
                  </a:schemeClr>
                </a:solidFill>
                <a:latin typeface="Bahnschrift SemiBold" panose="020B0502040204020203" pitchFamily="34" charset="0"/>
              </a:rPr>
              <a:t>Συστημ</a:t>
            </a:r>
            <a:r>
              <a:rPr lang="en-US" u="sng" dirty="0">
                <a:solidFill>
                  <a:schemeClr val="accent1">
                    <a:lumMod val="75000"/>
                  </a:schemeClr>
                </a:solidFill>
                <a:latin typeface="Bahnschrift SemiBold" panose="020B0502040204020203" pitchFamily="34" charset="0"/>
              </a:rPr>
              <a:t>ατικές θεωρήσεις</a:t>
            </a:r>
            <a:endParaRPr lang="el-GR" u="sng" dirty="0">
              <a:solidFill>
                <a:schemeClr val="accent1">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5990024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Οι </a:t>
            </a:r>
            <a:r>
              <a:rPr lang="el-GR" dirty="0" err="1">
                <a:latin typeface="Bahnschrift SemiBold" panose="020B0502040204020203" pitchFamily="34" charset="0"/>
              </a:rPr>
              <a:t>αιτιακοί</a:t>
            </a:r>
            <a:r>
              <a:rPr lang="el-GR" dirty="0">
                <a:latin typeface="Bahnschrift SemiBold" panose="020B0502040204020203" pitchFamily="34" charset="0"/>
              </a:rPr>
              <a:t> παράγοντες μπορούν να χωριστούν σε τέσσερεις κατηγορίες: </a:t>
            </a:r>
            <a:r>
              <a:rPr lang="el-GR" dirty="0">
                <a:solidFill>
                  <a:srgbClr val="C00000"/>
                </a:solidFill>
                <a:latin typeface="Bahnschrift SemiBold" panose="020B0502040204020203" pitchFamily="34" charset="0"/>
              </a:rPr>
              <a:t>πρώτον την αύξηση της παραγωγής από μια απότομη εμφάνιση ενός νέου κλάδου που καλύπτει καλύτερα μια ανθρώπινη ανάγκη </a:t>
            </a:r>
            <a:r>
              <a:rPr lang="el-GR" dirty="0">
                <a:latin typeface="Bahnschrift SemiBold" panose="020B0502040204020203" pitchFamily="34" charset="0"/>
              </a:rPr>
              <a:t>(όπως ο ηλεκτρισμός και ο κλάδος του αυτοκινήτου), δεύτερον, </a:t>
            </a:r>
            <a:r>
              <a:rPr lang="el-GR" dirty="0">
                <a:solidFill>
                  <a:srgbClr val="C00000"/>
                </a:solidFill>
                <a:latin typeface="Bahnschrift SemiBold" panose="020B0502040204020203" pitchFamily="34" charset="0"/>
              </a:rPr>
              <a:t>η ανάπτυξη των μεταφορών κυρίως για τις αποικίες</a:t>
            </a:r>
            <a:r>
              <a:rPr lang="el-GR" dirty="0">
                <a:latin typeface="Bahnschrift SemiBold" panose="020B0502040204020203" pitchFamily="34" charset="0"/>
              </a:rPr>
              <a:t>, τρίτον, </a:t>
            </a:r>
            <a:r>
              <a:rPr lang="el-GR" dirty="0">
                <a:solidFill>
                  <a:schemeClr val="accent6">
                    <a:lumMod val="75000"/>
                  </a:schemeClr>
                </a:solidFill>
                <a:latin typeface="Bahnschrift SemiBold" panose="020B0502040204020203" pitchFamily="34" charset="0"/>
              </a:rPr>
              <a:t>η έκρηξη του εμπορίου με την σταδιακή εκβιομηχάνιση ολόκληρων ηπείρων </a:t>
            </a:r>
            <a:r>
              <a:rPr lang="el-GR" dirty="0">
                <a:latin typeface="Bahnschrift SemiBold" panose="020B0502040204020203" pitchFamily="34" charset="0"/>
              </a:rPr>
              <a:t>(Αμερική, Ρωσία, Ανατολική Ασία) και τέταρτον, </a:t>
            </a:r>
            <a:r>
              <a:rPr lang="el-GR" dirty="0">
                <a:solidFill>
                  <a:schemeClr val="accent3">
                    <a:lumMod val="60000"/>
                    <a:lumOff val="40000"/>
                  </a:schemeClr>
                </a:solidFill>
                <a:latin typeface="Bahnschrift SemiBold" panose="020B0502040204020203" pitchFamily="34" charset="0"/>
              </a:rPr>
              <a:t>οι μεταβολές του επιτοκίου, σε συνάρτηση με τις ευρύτερες μεταβολές που συμβαίνουν στο νομισματικό σύστημα κυρίως λόγω της αύξησης της παραγωγής χρυσού</a:t>
            </a:r>
            <a:r>
              <a:rPr lang="el-GR" dirty="0">
                <a:latin typeface="Bahnschrift SemiBold" panose="020B0502040204020203" pitchFamily="34" charset="0"/>
              </a:rPr>
              <a:t>.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1">
                    <a:lumMod val="75000"/>
                  </a:schemeClr>
                </a:solidFill>
                <a:latin typeface="Bahnschrift SemiBold" panose="020B0502040204020203" pitchFamily="34" charset="0"/>
              </a:rPr>
              <a:t>Κεφάλα</a:t>
            </a:r>
            <a:r>
              <a:rPr lang="en-US" u="sng" dirty="0" err="1">
                <a:solidFill>
                  <a:schemeClr val="accent1">
                    <a:lumMod val="75000"/>
                  </a:schemeClr>
                </a:solidFill>
                <a:latin typeface="Bahnschrift SemiBold" panose="020B0502040204020203" pitchFamily="34" charset="0"/>
              </a:rPr>
              <a:t>ιο</a:t>
            </a:r>
            <a:r>
              <a:rPr lang="en-US" u="sng" dirty="0">
                <a:solidFill>
                  <a:schemeClr val="accent1">
                    <a:lumMod val="75000"/>
                  </a:schemeClr>
                </a:solidFill>
                <a:latin typeface="Bahnschrift SemiBold" panose="020B0502040204020203" pitchFamily="34" charset="0"/>
              </a:rPr>
              <a:t> 2</a:t>
            </a:r>
            <a:endParaRPr lang="el-GR" u="sng" dirty="0">
              <a:solidFill>
                <a:schemeClr val="accent1">
                  <a:lumMod val="75000"/>
                </a:schemeClr>
              </a:solidFill>
              <a:latin typeface="Bahnschrift SemiBold" panose="020B0502040204020203" pitchFamily="34" charset="0"/>
            </a:endParaRPr>
          </a:p>
          <a:p>
            <a:pPr algn="just"/>
            <a:r>
              <a:rPr lang="en-US" u="sng" dirty="0" err="1">
                <a:solidFill>
                  <a:schemeClr val="accent1">
                    <a:lumMod val="75000"/>
                  </a:schemeClr>
                </a:solidFill>
                <a:latin typeface="Bahnschrift SemiBold" panose="020B0502040204020203" pitchFamily="34" charset="0"/>
              </a:rPr>
              <a:t>Συστημ</a:t>
            </a:r>
            <a:r>
              <a:rPr lang="en-US" u="sng" dirty="0">
                <a:solidFill>
                  <a:schemeClr val="accent1">
                    <a:lumMod val="75000"/>
                  </a:schemeClr>
                </a:solidFill>
                <a:latin typeface="Bahnschrift SemiBold" panose="020B0502040204020203" pitchFamily="34" charset="0"/>
              </a:rPr>
              <a:t>ατικές θεωρήσεις</a:t>
            </a:r>
            <a:endParaRPr lang="el-GR" u="sng" dirty="0">
              <a:solidFill>
                <a:schemeClr val="accent1">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8332596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Η τελευταία μεγάλη συνεισφορά, πάνω στην οποία θα βασιστεί και ο ίδιος ο </a:t>
            </a:r>
            <a:r>
              <a:rPr lang="en-US" dirty="0">
                <a:latin typeface="Bahnschrift SemiBold" panose="020B0502040204020203" pitchFamily="34" charset="0"/>
              </a:rPr>
              <a:t>Kondratieff</a:t>
            </a:r>
            <a:r>
              <a:rPr lang="el-GR" dirty="0">
                <a:latin typeface="Bahnschrift SemiBold" panose="020B0502040204020203" pitchFamily="34" charset="0"/>
              </a:rPr>
              <a:t> ανήκει στον </a:t>
            </a:r>
            <a:r>
              <a:rPr lang="en-US" dirty="0" err="1">
                <a:latin typeface="Bahnschrift SemiBold" panose="020B0502040204020203" pitchFamily="34" charset="0"/>
              </a:rPr>
              <a:t>Aftalion</a:t>
            </a:r>
            <a:r>
              <a:rPr lang="el-GR" dirty="0">
                <a:latin typeface="Bahnschrift SemiBold" panose="020B0502040204020203" pitchFamily="34" charset="0"/>
              </a:rPr>
              <a:t> (1913, </a:t>
            </a:r>
            <a:r>
              <a:rPr lang="el-GR" dirty="0" err="1">
                <a:latin typeface="Bahnschrift SemiBold" panose="020B0502040204020203" pitchFamily="34" charset="0"/>
              </a:rPr>
              <a:t>σελ</a:t>
            </a:r>
            <a:r>
              <a:rPr lang="el-GR" dirty="0">
                <a:latin typeface="Bahnschrift SemiBold" panose="020B0502040204020203" pitchFamily="34" charset="0"/>
              </a:rPr>
              <a:t> 1-7) ο οποίος διαπίστωσε πως </a:t>
            </a:r>
            <a:r>
              <a:rPr lang="el-GR" dirty="0">
                <a:solidFill>
                  <a:schemeClr val="accent6">
                    <a:lumMod val="75000"/>
                  </a:schemeClr>
                </a:solidFill>
                <a:latin typeface="Bahnschrift SemiBold" panose="020B0502040204020203" pitchFamily="34" charset="0"/>
              </a:rPr>
              <a:t>οι διακυμάνσεις αυτών των μακρών περιόδων χρειάζονταν για την αναπαραγωγή του σταθερού κεφαλαίου</a:t>
            </a:r>
            <a:r>
              <a:rPr lang="el-GR" dirty="0">
                <a:latin typeface="Bahnschrift SemiBold" panose="020B0502040204020203" pitchFamily="34" charset="0"/>
              </a:rPr>
              <a:t>, επηρεάζοντας τις προτιμήσεις, μια θέση την οποία  ανάπτυξε περαιτέρω ο ίδιος ο </a:t>
            </a:r>
            <a:r>
              <a:rPr lang="en-US" dirty="0">
                <a:latin typeface="Bahnschrift SemiBold" panose="020B0502040204020203" pitchFamily="34" charset="0"/>
              </a:rPr>
              <a:t>Kondratieff</a:t>
            </a:r>
            <a:r>
              <a:rPr lang="el-GR" dirty="0">
                <a:latin typeface="Bahnschrift SemiBold" panose="020B0502040204020203" pitchFamily="34" charset="0"/>
              </a:rPr>
              <a:t>.</a:t>
            </a:r>
          </a:p>
          <a:p>
            <a:pPr algn="just"/>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Τα χρόνια που ακολούθησαν από το 1910 και μέχρι το 1925 παρατηρείται προσπάθεια οριοθέτησης κάθε επιμέρους προσέγγισης με τρόπο που προσπαθεί να απαντάει και να ερμηνεύει κάθε επιμέρους ζήτημα. Η διατύπωση της γενικής ισορροπίας έχει αποτελέσει πειστική θέση για τους νόμους που κινούν την </a:t>
            </a:r>
            <a:r>
              <a:rPr lang="el-GR" dirty="0">
                <a:solidFill>
                  <a:schemeClr val="accent6">
                    <a:lumMod val="75000"/>
                  </a:schemeClr>
                </a:solidFill>
                <a:latin typeface="Bahnschrift SemiBold" panose="020B0502040204020203" pitchFamily="34" charset="0"/>
              </a:rPr>
              <a:t>οικονομία ενώ δεν έχουν παρατηρηθεί μεγάλες κρίσεις. </a:t>
            </a:r>
            <a:endParaRPr lang="el-GR" dirty="0">
              <a:latin typeface="Bahnschrift SemiBold" panose="020B0502040204020203" pitchFamily="34" charset="0"/>
            </a:endParaRPr>
          </a:p>
          <a:p>
            <a:pPr algn="just"/>
            <a:r>
              <a:rPr lang="el-GR" dirty="0">
                <a:solidFill>
                  <a:schemeClr val="bg2">
                    <a:lumMod val="40000"/>
                    <a:lumOff val="60000"/>
                  </a:schemeClr>
                </a:solidFill>
                <a:latin typeface="Bahnschrift SemiBold" panose="020B0502040204020203" pitchFamily="34" charset="0"/>
              </a:rPr>
              <a:t>Το βασικό μειονέκτημα της ανάλυσής του είναι το γεγονός ότι δεν εξηγεί τον τρόπο που το μακρύ κύμα επιδρά στη δομή του καπιταλιστικού τρόπου παραγωγής και άρα πως επιδρά στο επόμενο τέτοιο.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1">
                    <a:lumMod val="75000"/>
                  </a:schemeClr>
                </a:solidFill>
                <a:latin typeface="Bahnschrift SemiBold" panose="020B0502040204020203" pitchFamily="34" charset="0"/>
              </a:rPr>
              <a:t>Κεφάλα</a:t>
            </a:r>
            <a:r>
              <a:rPr lang="en-US" u="sng" dirty="0" err="1">
                <a:solidFill>
                  <a:schemeClr val="accent1">
                    <a:lumMod val="75000"/>
                  </a:schemeClr>
                </a:solidFill>
                <a:latin typeface="Bahnschrift SemiBold" panose="020B0502040204020203" pitchFamily="34" charset="0"/>
              </a:rPr>
              <a:t>ιο</a:t>
            </a:r>
            <a:r>
              <a:rPr lang="en-US" u="sng" dirty="0">
                <a:solidFill>
                  <a:schemeClr val="accent1">
                    <a:lumMod val="75000"/>
                  </a:schemeClr>
                </a:solidFill>
                <a:latin typeface="Bahnschrift SemiBold" panose="020B0502040204020203" pitchFamily="34" charset="0"/>
              </a:rPr>
              <a:t> 2</a:t>
            </a:r>
            <a:endParaRPr lang="el-GR" u="sng" dirty="0">
              <a:solidFill>
                <a:schemeClr val="accent1">
                  <a:lumMod val="75000"/>
                </a:schemeClr>
              </a:solidFill>
              <a:latin typeface="Bahnschrift SemiBold" panose="020B0502040204020203" pitchFamily="34" charset="0"/>
            </a:endParaRPr>
          </a:p>
          <a:p>
            <a:pPr algn="just"/>
            <a:r>
              <a:rPr lang="en-US" u="sng" dirty="0" err="1">
                <a:solidFill>
                  <a:schemeClr val="accent1">
                    <a:lumMod val="75000"/>
                  </a:schemeClr>
                </a:solidFill>
                <a:latin typeface="Bahnschrift SemiBold" panose="020B0502040204020203" pitchFamily="34" charset="0"/>
              </a:rPr>
              <a:t>Συστημ</a:t>
            </a:r>
            <a:r>
              <a:rPr lang="en-US" u="sng" dirty="0">
                <a:solidFill>
                  <a:schemeClr val="accent1">
                    <a:lumMod val="75000"/>
                  </a:schemeClr>
                </a:solidFill>
                <a:latin typeface="Bahnschrift SemiBold" panose="020B0502040204020203" pitchFamily="34" charset="0"/>
              </a:rPr>
              <a:t>ατικές θεωρήσεις</a:t>
            </a:r>
            <a:endParaRPr lang="el-GR" u="sng" dirty="0">
              <a:solidFill>
                <a:schemeClr val="accent1">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1172564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Έτσι, παρατηρείται μια διαδικασία συγκρότησης των σχολών που δεν είναι άσχετη από τη γεωγραφική εντοπιότητα του κάθε οικονομολόγου και των σχολών συνακόλουθα. Τα βασικά ζητήματα που τίθενται και φαίνεται να διαχωρίζουν την οικονομική επιστήμη είναι ένα σύνολο αντιθέσεων, </a:t>
            </a:r>
            <a:r>
              <a:rPr lang="el-GR" dirty="0">
                <a:solidFill>
                  <a:schemeClr val="accent6">
                    <a:lumMod val="75000"/>
                  </a:schemeClr>
                </a:solidFill>
                <a:latin typeface="Bahnschrift SemiBold" panose="020B0502040204020203" pitchFamily="34" charset="0"/>
              </a:rPr>
              <a:t>όπως η έννοια της χρησιμότητας, ο ατομικισμός, η στατική ή μη, φύση των υποδειγμάτων και των οικονομικών φαινομένων. </a:t>
            </a:r>
          </a:p>
          <a:p>
            <a:pPr algn="just"/>
            <a:endParaRPr lang="el-GR" dirty="0">
              <a:solidFill>
                <a:schemeClr val="bg2">
                  <a:lumMod val="40000"/>
                  <a:lumOff val="60000"/>
                </a:schemeClr>
              </a:solidFill>
              <a:latin typeface="Bahnschrift SemiBold" panose="020B0502040204020203" pitchFamily="34" charset="0"/>
            </a:endParaRPr>
          </a:p>
          <a:p>
            <a:pPr algn="just"/>
            <a:r>
              <a:rPr lang="el-GR" dirty="0">
                <a:latin typeface="Bahnschrift SemiBold" panose="020B0502040204020203" pitchFamily="34" charset="0"/>
              </a:rPr>
              <a:t>Οι διαχωριστικές παρόλα αυτά δεν είναι πάντα τόσο ξεκάθαρες καθ’ ότι συχνά υπάρχουν απόπειρες σύνθεσης και τελικά συνθέσεις όπως αυτή του </a:t>
            </a:r>
            <a:r>
              <a:rPr lang="en-US" dirty="0">
                <a:latin typeface="Bahnschrift SemiBold" panose="020B0502040204020203" pitchFamily="34" charset="0"/>
              </a:rPr>
              <a:t>Kondratieff</a:t>
            </a:r>
            <a:r>
              <a:rPr lang="el-GR" dirty="0">
                <a:latin typeface="Bahnschrift SemiBold" panose="020B0502040204020203" pitchFamily="34" charset="0"/>
              </a:rPr>
              <a:t>, ο οποίος ενέπλεκε τις στατικές με τις δυναμικές διαδικασίες της οικονομίας – ή οι θεωρίες που θα αντιλαμβάνονται την αλληλεπίδραση μεταξύ ατόμου και κοινωνικού γίγνεσθαι. Σε μια περίοδο που η οικονομική επιστήμη δέχεται </a:t>
            </a:r>
            <a:r>
              <a:rPr lang="el-GR" dirty="0">
                <a:solidFill>
                  <a:schemeClr val="accent6">
                    <a:lumMod val="75000"/>
                  </a:schemeClr>
                </a:solidFill>
                <a:latin typeface="Bahnschrift SemiBold" panose="020B0502040204020203" pitchFamily="34" charset="0"/>
              </a:rPr>
              <a:t>επιρροές από διάφορες άλλες επιστήμες, όπως τα μαθηματικά και η βιολογία, κάθε προσέγγιση δανείζεται ό,τι της είναι χρήσιμο </a:t>
            </a:r>
            <a:r>
              <a:rPr lang="el-GR" dirty="0">
                <a:latin typeface="Bahnschrift SemiBold" panose="020B0502040204020203" pitchFamily="34" charset="0"/>
              </a:rPr>
              <a:t>προκειμένου να μπορέσει να ηγεμονεύσει.</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6">
                    <a:lumMod val="75000"/>
                  </a:schemeClr>
                </a:solidFill>
                <a:latin typeface="Bahnschrift SemiBold" panose="020B0502040204020203" pitchFamily="34" charset="0"/>
              </a:rPr>
              <a:t>Κεφάλα</a:t>
            </a:r>
            <a:r>
              <a:rPr lang="en-US" u="sng" dirty="0" err="1">
                <a:solidFill>
                  <a:schemeClr val="accent6">
                    <a:lumMod val="75000"/>
                  </a:schemeClr>
                </a:solidFill>
                <a:latin typeface="Bahnschrift SemiBold" panose="020B0502040204020203" pitchFamily="34" charset="0"/>
              </a:rPr>
              <a:t>ιο</a:t>
            </a:r>
            <a:r>
              <a:rPr lang="en-US" u="sng" dirty="0">
                <a:solidFill>
                  <a:schemeClr val="accent6">
                    <a:lumMod val="75000"/>
                  </a:schemeClr>
                </a:solidFill>
                <a:latin typeface="Bahnschrift SemiBold" panose="020B0502040204020203" pitchFamily="34" charset="0"/>
              </a:rPr>
              <a:t> 2</a:t>
            </a:r>
            <a:endParaRPr lang="el-GR" u="sng" dirty="0">
              <a:solidFill>
                <a:schemeClr val="accent6">
                  <a:lumMod val="75000"/>
                </a:schemeClr>
              </a:solidFill>
              <a:latin typeface="Bahnschrift SemiBold" panose="020B0502040204020203" pitchFamily="34" charset="0"/>
            </a:endParaRPr>
          </a:p>
          <a:p>
            <a:pPr algn="just"/>
            <a:r>
              <a:rPr lang="en-US" u="sng" dirty="0" err="1">
                <a:solidFill>
                  <a:schemeClr val="accent6">
                    <a:lumMod val="75000"/>
                  </a:schemeClr>
                </a:solidFill>
                <a:latin typeface="Bahnschrift SemiBold" panose="020B0502040204020203" pitchFamily="34" charset="0"/>
              </a:rPr>
              <a:t>Συστημ</a:t>
            </a:r>
            <a:r>
              <a:rPr lang="en-US" u="sng" dirty="0">
                <a:solidFill>
                  <a:schemeClr val="accent6">
                    <a:lumMod val="75000"/>
                  </a:schemeClr>
                </a:solidFill>
                <a:latin typeface="Bahnschrift SemiBold" panose="020B0502040204020203" pitchFamily="34" charset="0"/>
              </a:rPr>
              <a:t>ατικές θεωρήσεις</a:t>
            </a:r>
            <a:endParaRPr lang="el-GR" u="sng" dirty="0">
              <a:solidFill>
                <a:schemeClr val="accent6">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39546547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686570"/>
            <a:ext cx="10234710" cy="41981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Η </a:t>
            </a:r>
            <a:r>
              <a:rPr lang="en-US" dirty="0">
                <a:latin typeface="Bahnschrift SemiBold" panose="020B0502040204020203" pitchFamily="34" charset="0"/>
              </a:rPr>
              <a:t>Minnie Throop England</a:t>
            </a:r>
            <a:r>
              <a:rPr lang="el-GR" dirty="0">
                <a:latin typeface="Bahnschrift SemiBold" panose="020B0502040204020203" pitchFamily="34" charset="0"/>
              </a:rPr>
              <a:t> το 1913 περιγράφει την κατάσταση στο επίπεδο της επιστήμης σχετικά με τις κρίσεις με πολύ χαρακτηριστικό τρόπο: «</a:t>
            </a:r>
            <a:r>
              <a:rPr lang="el-GR" dirty="0">
                <a:solidFill>
                  <a:schemeClr val="accent1">
                    <a:lumMod val="75000"/>
                  </a:schemeClr>
                </a:solidFill>
                <a:latin typeface="Bahnschrift SemiBold" panose="020B0502040204020203" pitchFamily="34" charset="0"/>
              </a:rPr>
              <a:t>Πολλοί και διαφορετικοί παράγοντες έχουν προταθεί για αιτίες της κρίσης. Φαίνεται ότι κάποιοι μπερδεύουν το αίτιο και το αιτιατό. Κάποιοι έχουν απομονώσει έναν παράγοντα σαν μοναδική αιτία, αφήνοντας άλλους ίσης ή και μεγαλύτερης σημασίας. Ακόμα, άλλος αναγνωρίζει περισσότερους παράγοντες σαν σημαντικούς, αλλά και πάλι άλλος αναγνωρίζει άλλους και ούτω καθ’ εξής. Πράγματι, είναι πιθανόν το πρόβλημα σε συνάρτηση με την κρίση να μην είναι συνολικά η δημιουργία νέων θεωριών. Έχουμε πληθώρα θεωριών. Αντίθετα, [το πρόβλημα] είναι ο προσδιορισμός του βαθμού της αλήθειας σε κάθε μια από αυτές, τη στιγμή που οι πιο πολλές θεωρίες των κρίσεων φαίνεται να έχουν επιστημονική ευστάθεια και [με αυτόν τον τρόπο] ο καθορισμός της σχετικής σημασίας της κάθε μιας από αυτές σε σχέση με τις άλλες. Μόλις αυτό το στάδιο ολοκληρωθεί χρειάζεται να αρθρωθούν σε ένα σύνολο</a:t>
            </a:r>
            <a:r>
              <a:rPr lang="el-GR" dirty="0">
                <a:latin typeface="Bahnschrift SemiBold" panose="020B0502040204020203" pitchFamily="34" charset="0"/>
              </a:rPr>
              <a:t>» (</a:t>
            </a:r>
            <a:r>
              <a:rPr lang="en-US" dirty="0">
                <a:latin typeface="Bahnschrift SemiBold" panose="020B0502040204020203" pitchFamily="34" charset="0"/>
              </a:rPr>
              <a:t>Minnie Throop England</a:t>
            </a:r>
            <a:r>
              <a:rPr lang="el-GR" dirty="0">
                <a:latin typeface="Bahnschrift SemiBold" panose="020B0502040204020203" pitchFamily="34" charset="0"/>
              </a:rPr>
              <a:t> 1913 α, σελ. 345).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2</a:t>
            </a:r>
            <a:endParaRPr lang="el-GR" u="sng" dirty="0">
              <a:solidFill>
                <a:schemeClr val="accent6">
                  <a:lumMod val="60000"/>
                  <a:lumOff val="40000"/>
                </a:schemeClr>
              </a:solidFill>
              <a:latin typeface="Bahnschrift SemiBold" panose="020B0502040204020203" pitchFamily="34" charset="0"/>
            </a:endParaRPr>
          </a:p>
          <a:p>
            <a:pPr algn="just"/>
            <a:r>
              <a:rPr lang="en-US" u="sng" dirty="0" err="1">
                <a:solidFill>
                  <a:schemeClr val="accent6">
                    <a:lumMod val="60000"/>
                    <a:lumOff val="40000"/>
                  </a:schemeClr>
                </a:solidFill>
                <a:latin typeface="Bahnschrift SemiBold" panose="020B0502040204020203" pitchFamily="34" charset="0"/>
              </a:rPr>
              <a:t>Συστημ</a:t>
            </a:r>
            <a:r>
              <a:rPr lang="en-US" u="sng" dirty="0">
                <a:solidFill>
                  <a:schemeClr val="accent6">
                    <a:lumMod val="60000"/>
                    <a:lumOff val="40000"/>
                  </a:schemeClr>
                </a:solidFill>
                <a:latin typeface="Bahnschrift SemiBold" panose="020B0502040204020203" pitchFamily="34" charset="0"/>
              </a:rPr>
              <a:t>ατικές θεωρήσεις</a:t>
            </a:r>
            <a:endParaRPr lang="el-GR" u="sng" dirty="0">
              <a:solidFill>
                <a:schemeClr val="accent6">
                  <a:lumMod val="60000"/>
                  <a:lumOff val="40000"/>
                </a:schemeClr>
              </a:solidFill>
              <a:latin typeface="Bahnschrift SemiBold" panose="020B0502040204020203" pitchFamily="34" charset="0"/>
            </a:endParaRPr>
          </a:p>
        </p:txBody>
      </p:sp>
    </p:spTree>
    <p:extLst>
      <p:ext uri="{BB962C8B-B14F-4D97-AF65-F5344CB8AC3E}">
        <p14:creationId xmlns:p14="http://schemas.microsoft.com/office/powerpoint/2010/main" val="12843371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Ενώ ο </a:t>
            </a:r>
            <a:r>
              <a:rPr lang="en-US" dirty="0">
                <a:latin typeface="Bahnschrift SemiBold" panose="020B0502040204020203" pitchFamily="34" charset="0"/>
              </a:rPr>
              <a:t>Ely</a:t>
            </a:r>
            <a:r>
              <a:rPr lang="el-GR" dirty="0">
                <a:latin typeface="Bahnschrift SemiBold" panose="020B0502040204020203" pitchFamily="34" charset="0"/>
              </a:rPr>
              <a:t> (1900), στο ίδιο πλαίσιο, ισχυρίζεται πως «είναι δύσκολο αν όχι αδύνατο για τους παρατηρητές να αναλύσουν όλους τους παράγοντες που επιδρούν και είναι ακόμα πιο δύσκολο να κατασκευαστεί μια θεωρία της κρίσης η οποία να είναι γενικής εφαρμογής» (</a:t>
            </a:r>
            <a:r>
              <a:rPr lang="en-US" dirty="0">
                <a:latin typeface="Bahnschrift SemiBold" panose="020B0502040204020203" pitchFamily="34" charset="0"/>
              </a:rPr>
              <a:t>Ely</a:t>
            </a:r>
            <a:r>
              <a:rPr lang="el-GR" dirty="0">
                <a:latin typeface="Bahnschrift SemiBold" panose="020B0502040204020203" pitchFamily="34" charset="0"/>
              </a:rPr>
              <a:t> 1900, σελ. 267).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1">
                    <a:lumMod val="75000"/>
                  </a:schemeClr>
                </a:solidFill>
                <a:latin typeface="Bahnschrift SemiBold" panose="020B0502040204020203" pitchFamily="34" charset="0"/>
              </a:rPr>
              <a:t>Κεφάλα</a:t>
            </a:r>
            <a:r>
              <a:rPr lang="en-US" u="sng" dirty="0" err="1">
                <a:solidFill>
                  <a:schemeClr val="accent1">
                    <a:lumMod val="75000"/>
                  </a:schemeClr>
                </a:solidFill>
                <a:latin typeface="Bahnschrift SemiBold" panose="020B0502040204020203" pitchFamily="34" charset="0"/>
              </a:rPr>
              <a:t>ιο</a:t>
            </a:r>
            <a:r>
              <a:rPr lang="en-US" u="sng" dirty="0">
                <a:solidFill>
                  <a:schemeClr val="accent1">
                    <a:lumMod val="75000"/>
                  </a:schemeClr>
                </a:solidFill>
                <a:latin typeface="Bahnschrift SemiBold" panose="020B0502040204020203" pitchFamily="34" charset="0"/>
              </a:rPr>
              <a:t> 2</a:t>
            </a:r>
            <a:endParaRPr lang="el-GR" u="sng" dirty="0">
              <a:solidFill>
                <a:schemeClr val="accent1">
                  <a:lumMod val="75000"/>
                </a:schemeClr>
              </a:solidFill>
              <a:latin typeface="Bahnschrift SemiBold" panose="020B0502040204020203" pitchFamily="34" charset="0"/>
            </a:endParaRPr>
          </a:p>
          <a:p>
            <a:pPr algn="just"/>
            <a:r>
              <a:rPr lang="en-US" u="sng" dirty="0" err="1">
                <a:solidFill>
                  <a:schemeClr val="accent1">
                    <a:lumMod val="75000"/>
                  </a:schemeClr>
                </a:solidFill>
                <a:latin typeface="Bahnschrift SemiBold" panose="020B0502040204020203" pitchFamily="34" charset="0"/>
              </a:rPr>
              <a:t>Συστημ</a:t>
            </a:r>
            <a:r>
              <a:rPr lang="en-US" u="sng" dirty="0">
                <a:solidFill>
                  <a:schemeClr val="accent1">
                    <a:lumMod val="75000"/>
                  </a:schemeClr>
                </a:solidFill>
                <a:latin typeface="Bahnschrift SemiBold" panose="020B0502040204020203" pitchFamily="34" charset="0"/>
              </a:rPr>
              <a:t>ατικές θεωρήσεις</a:t>
            </a:r>
            <a:endParaRPr lang="el-GR" u="sng" dirty="0">
              <a:solidFill>
                <a:schemeClr val="accent1">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4627163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Σε γενικές γραμμές, </a:t>
            </a:r>
            <a:r>
              <a:rPr lang="el-GR" dirty="0">
                <a:solidFill>
                  <a:schemeClr val="accent6">
                    <a:lumMod val="75000"/>
                  </a:schemeClr>
                </a:solidFill>
                <a:latin typeface="Bahnschrift SemiBold" panose="020B0502040204020203" pitchFamily="34" charset="0"/>
              </a:rPr>
              <a:t>οι θεωρίες του οικονομικού κύκλου και της κρίσης που κυριαρχούν </a:t>
            </a:r>
            <a:r>
              <a:rPr lang="el-GR" dirty="0">
                <a:latin typeface="Bahnschrift SemiBold" panose="020B0502040204020203" pitchFamily="34" charset="0"/>
              </a:rPr>
              <a:t>προσπαθούν να δουν τη κρίση ως ένα φαινόμενο </a:t>
            </a:r>
            <a:r>
              <a:rPr lang="el-GR" dirty="0" err="1">
                <a:solidFill>
                  <a:schemeClr val="accent1">
                    <a:lumMod val="60000"/>
                    <a:lumOff val="40000"/>
                  </a:schemeClr>
                </a:solidFill>
                <a:latin typeface="Bahnschrift SemiBold" panose="020B0502040204020203" pitchFamily="34" charset="0"/>
              </a:rPr>
              <a:t>συναρτημένο</a:t>
            </a:r>
            <a:r>
              <a:rPr lang="el-GR" dirty="0">
                <a:solidFill>
                  <a:schemeClr val="accent1">
                    <a:lumMod val="60000"/>
                    <a:lumOff val="40000"/>
                  </a:schemeClr>
                </a:solidFill>
                <a:latin typeface="Bahnschrift SemiBold" panose="020B0502040204020203" pitchFamily="34" charset="0"/>
              </a:rPr>
              <a:t> με τη χρηματοπιστωτική σφαίρα</a:t>
            </a:r>
            <a:r>
              <a:rPr lang="el-GR" dirty="0">
                <a:latin typeface="Bahnschrift SemiBold" panose="020B0502040204020203" pitchFamily="34" charset="0"/>
              </a:rPr>
              <a:t>, μεταθέτοντας έτσι τη συζήτηση πλήρως στη τρίτη εκδοχή ανάλυσης που είχαμε αναφέρει προηγούμενα. Μια στροφή στη σημασία της τεχνολογίας, στη συσσώρευση και στο κεφάλαιο θα καλλιεργηθεί εκ νέου σε ένα ολόκληρο ρεύμα θεωρητικών, </a:t>
            </a:r>
            <a:r>
              <a:rPr lang="el-GR" dirty="0" err="1">
                <a:latin typeface="Bahnschrift SemiBold" panose="020B0502040204020203" pitchFamily="34" charset="0"/>
              </a:rPr>
              <a:t>προεξάρχοντος</a:t>
            </a:r>
            <a:r>
              <a:rPr lang="el-GR" dirty="0">
                <a:latin typeface="Bahnschrift SemiBold" panose="020B0502040204020203" pitchFamily="34" charset="0"/>
              </a:rPr>
              <a:t> του </a:t>
            </a:r>
            <a:r>
              <a:rPr lang="en-US" dirty="0">
                <a:latin typeface="Bahnschrift SemiBold" panose="020B0502040204020203" pitchFamily="34" charset="0"/>
              </a:rPr>
              <a:t>Veblen</a:t>
            </a:r>
            <a:r>
              <a:rPr lang="el-GR" dirty="0">
                <a:latin typeface="Bahnschrift SemiBold" panose="020B0502040204020203" pitchFamily="34" charset="0"/>
              </a:rPr>
              <a:t> και του </a:t>
            </a:r>
            <a:r>
              <a:rPr lang="en-US" dirty="0">
                <a:latin typeface="Bahnschrift SemiBold" panose="020B0502040204020203" pitchFamily="34" charset="0"/>
              </a:rPr>
              <a:t>Schumpeter</a:t>
            </a:r>
            <a:r>
              <a:rPr lang="el-GR" dirty="0">
                <a:latin typeface="Bahnschrift SemiBold" panose="020B0502040204020203" pitchFamily="34" charset="0"/>
              </a:rPr>
              <a:t>.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6">
                    <a:lumMod val="75000"/>
                  </a:schemeClr>
                </a:solidFill>
                <a:latin typeface="Bahnschrift SemiBold" panose="020B0502040204020203" pitchFamily="34" charset="0"/>
              </a:rPr>
              <a:t>Κεφάλα</a:t>
            </a:r>
            <a:r>
              <a:rPr lang="en-US" u="sng" dirty="0" err="1">
                <a:solidFill>
                  <a:schemeClr val="accent6">
                    <a:lumMod val="75000"/>
                  </a:schemeClr>
                </a:solidFill>
                <a:latin typeface="Bahnschrift SemiBold" panose="020B0502040204020203" pitchFamily="34" charset="0"/>
              </a:rPr>
              <a:t>ιο</a:t>
            </a:r>
            <a:r>
              <a:rPr lang="en-US" u="sng" dirty="0">
                <a:solidFill>
                  <a:schemeClr val="accent6">
                    <a:lumMod val="75000"/>
                  </a:schemeClr>
                </a:solidFill>
                <a:latin typeface="Bahnschrift SemiBold" panose="020B0502040204020203" pitchFamily="34" charset="0"/>
              </a:rPr>
              <a:t> 2</a:t>
            </a:r>
            <a:endParaRPr lang="el-GR" u="sng" dirty="0">
              <a:solidFill>
                <a:schemeClr val="accent6">
                  <a:lumMod val="75000"/>
                </a:schemeClr>
              </a:solidFill>
              <a:latin typeface="Bahnschrift SemiBold" panose="020B0502040204020203" pitchFamily="34" charset="0"/>
            </a:endParaRPr>
          </a:p>
          <a:p>
            <a:pPr algn="just"/>
            <a:r>
              <a:rPr lang="en-US" u="sng" dirty="0" err="1">
                <a:solidFill>
                  <a:schemeClr val="accent6">
                    <a:lumMod val="75000"/>
                  </a:schemeClr>
                </a:solidFill>
                <a:latin typeface="Bahnschrift SemiBold" panose="020B0502040204020203" pitchFamily="34" charset="0"/>
              </a:rPr>
              <a:t>Συστημ</a:t>
            </a:r>
            <a:r>
              <a:rPr lang="en-US" u="sng" dirty="0">
                <a:solidFill>
                  <a:schemeClr val="accent6">
                    <a:lumMod val="75000"/>
                  </a:schemeClr>
                </a:solidFill>
                <a:latin typeface="Bahnschrift SemiBold" panose="020B0502040204020203" pitchFamily="34" charset="0"/>
              </a:rPr>
              <a:t>ατικές θεωρήσεις</a:t>
            </a:r>
            <a:endParaRPr lang="el-GR" u="sng" dirty="0">
              <a:solidFill>
                <a:schemeClr val="accent6">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33907409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 Ο </a:t>
            </a:r>
            <a:r>
              <a:rPr lang="en-US" dirty="0" err="1">
                <a:latin typeface="Bahnschrift SemiBold" panose="020B0502040204020203" pitchFamily="34" charset="0"/>
              </a:rPr>
              <a:t>Theorstein</a:t>
            </a:r>
            <a:r>
              <a:rPr lang="en-US" dirty="0">
                <a:latin typeface="Bahnschrift SemiBold" panose="020B0502040204020203" pitchFamily="34" charset="0"/>
              </a:rPr>
              <a:t> Veblen</a:t>
            </a:r>
            <a:r>
              <a:rPr lang="el-GR" dirty="0">
                <a:latin typeface="Bahnschrift SemiBold" panose="020B0502040204020203" pitchFamily="34" charset="0"/>
              </a:rPr>
              <a:t>, έχοντας γεννηθεί στον «χρυσό αιώνα» της Αμερικής έβλεπε την οικονομία να εξελίσσεται με μη στατικό τρόπο κι έτσι ασκούσε κριτική στην οριακή επανάσταση με το αιτιολογικό ότι οι θεωρήσεις της ήταν τελεολογικές (</a:t>
            </a:r>
            <a:r>
              <a:rPr lang="en-US" dirty="0">
                <a:latin typeface="Bahnschrift SemiBold" panose="020B0502040204020203" pitchFamily="34" charset="0"/>
              </a:rPr>
              <a:t>Veblen</a:t>
            </a:r>
            <a:r>
              <a:rPr lang="el-GR" dirty="0">
                <a:latin typeface="Bahnschrift SemiBold" panose="020B0502040204020203" pitchFamily="34" charset="0"/>
              </a:rPr>
              <a:t> 1990 [1919], σελ. 68-73, 82) και ότι το αποτέλεσμα της επιστήμης ήταν υποκείμενο στη μέθοδο. Θεωρούσε ότι η επιστήμη των </a:t>
            </a:r>
            <a:r>
              <a:rPr lang="el-GR" dirty="0" err="1">
                <a:latin typeface="Bahnschrift SemiBold" panose="020B0502040204020203" pitchFamily="34" charset="0"/>
              </a:rPr>
              <a:t>νεοκλασσικών</a:t>
            </a:r>
            <a:r>
              <a:rPr lang="el-GR" dirty="0">
                <a:latin typeface="Bahnschrift SemiBold" panose="020B0502040204020203" pitchFamily="34" charset="0"/>
              </a:rPr>
              <a:t> ήταν επίσης στατική και τελεολογική, τοποθετώντας έτσι τη γενική ισορροπία ως προδιαγεγραμμένο τέλος για κάθε οικονομικό φαινόμενο.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6">
                    <a:lumMod val="75000"/>
                  </a:schemeClr>
                </a:solidFill>
                <a:latin typeface="Bahnschrift SemiBold" panose="020B0502040204020203" pitchFamily="34" charset="0"/>
              </a:rPr>
              <a:t>Κεφάλα</a:t>
            </a:r>
            <a:r>
              <a:rPr lang="en-US" u="sng" dirty="0" err="1">
                <a:solidFill>
                  <a:schemeClr val="accent6">
                    <a:lumMod val="75000"/>
                  </a:schemeClr>
                </a:solidFill>
                <a:latin typeface="Bahnschrift SemiBold" panose="020B0502040204020203" pitchFamily="34" charset="0"/>
              </a:rPr>
              <a:t>ιο</a:t>
            </a:r>
            <a:r>
              <a:rPr lang="en-US" u="sng" dirty="0">
                <a:solidFill>
                  <a:schemeClr val="accent6">
                    <a:lumMod val="75000"/>
                  </a:schemeClr>
                </a:solidFill>
                <a:latin typeface="Bahnschrift SemiBold" panose="020B0502040204020203" pitchFamily="34" charset="0"/>
              </a:rPr>
              <a:t> 2</a:t>
            </a:r>
            <a:endParaRPr lang="el-GR" u="sng" dirty="0">
              <a:solidFill>
                <a:schemeClr val="accent6">
                  <a:lumMod val="75000"/>
                </a:schemeClr>
              </a:solidFill>
              <a:latin typeface="Bahnschrift SemiBold" panose="020B0502040204020203" pitchFamily="34" charset="0"/>
            </a:endParaRPr>
          </a:p>
          <a:p>
            <a:pPr algn="just"/>
            <a:r>
              <a:rPr lang="en-US" u="sng" dirty="0" err="1">
                <a:solidFill>
                  <a:schemeClr val="accent6">
                    <a:lumMod val="75000"/>
                  </a:schemeClr>
                </a:solidFill>
                <a:latin typeface="Bahnschrift SemiBold" panose="020B0502040204020203" pitchFamily="34" charset="0"/>
              </a:rPr>
              <a:t>Συστημ</a:t>
            </a:r>
            <a:r>
              <a:rPr lang="en-US" u="sng" dirty="0">
                <a:solidFill>
                  <a:schemeClr val="accent6">
                    <a:lumMod val="75000"/>
                  </a:schemeClr>
                </a:solidFill>
                <a:latin typeface="Bahnschrift SemiBold" panose="020B0502040204020203" pitchFamily="34" charset="0"/>
              </a:rPr>
              <a:t>ατικές θεωρήσεις</a:t>
            </a:r>
            <a:endParaRPr lang="el-GR" u="sng" dirty="0">
              <a:solidFill>
                <a:schemeClr val="accent6">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6399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latin typeface="Bahnschrift SemiBold" panose="020B0502040204020203" pitchFamily="34" charset="0"/>
              </a:rPr>
              <a:t>Juglar</a:t>
            </a:r>
            <a:r>
              <a:rPr lang="el-GR" dirty="0">
                <a:latin typeface="Bahnschrift SemiBold" panose="020B0502040204020203" pitchFamily="34" charset="0"/>
              </a:rPr>
              <a:t>: Όλη αυτή η επέκταση προέρχεται από την </a:t>
            </a:r>
            <a:r>
              <a:rPr lang="el-GR" dirty="0">
                <a:solidFill>
                  <a:schemeClr val="accent3">
                    <a:lumMod val="75000"/>
                  </a:schemeClr>
                </a:solidFill>
                <a:latin typeface="Bahnschrift SemiBold" panose="020B0502040204020203" pitchFamily="34" charset="0"/>
              </a:rPr>
              <a:t>«κερδοσκοπική τάση που είναι εγγενής στο λαό» </a:t>
            </a:r>
            <a:r>
              <a:rPr lang="el-GR" dirty="0">
                <a:latin typeface="Bahnschrift SemiBold" panose="020B0502040204020203" pitchFamily="34" charset="0"/>
              </a:rPr>
              <a:t>(στο ίδιο, σελ. 4)  και από την άνοδο των τιμών που τροφοδοτείται από τις ίδιες αιτίες, σε ένα </a:t>
            </a:r>
            <a:r>
              <a:rPr lang="el-GR" dirty="0" err="1">
                <a:solidFill>
                  <a:schemeClr val="accent1">
                    <a:lumMod val="75000"/>
                  </a:schemeClr>
                </a:solidFill>
                <a:latin typeface="Bahnschrift SemiBold" panose="020B0502040204020203" pitchFamily="34" charset="0"/>
              </a:rPr>
              <a:t>αλληλοτροφοδοτούμενο</a:t>
            </a:r>
            <a:r>
              <a:rPr lang="el-GR" dirty="0">
                <a:solidFill>
                  <a:schemeClr val="accent1">
                    <a:lumMod val="75000"/>
                  </a:schemeClr>
                </a:solidFill>
                <a:latin typeface="Bahnschrift SemiBold" panose="020B0502040204020203" pitchFamily="34" charset="0"/>
              </a:rPr>
              <a:t> κερδοσκοπικό σπιράλ που διαταράσσει την ισορροπία</a:t>
            </a:r>
            <a:r>
              <a:rPr lang="el-GR" dirty="0">
                <a:latin typeface="Bahnschrift SemiBold" panose="020B0502040204020203" pitchFamily="34" charset="0"/>
              </a:rPr>
              <a:t>. </a:t>
            </a:r>
            <a:r>
              <a:rPr lang="el-GR" dirty="0">
                <a:solidFill>
                  <a:schemeClr val="accent6">
                    <a:lumMod val="60000"/>
                    <a:lumOff val="40000"/>
                  </a:schemeClr>
                </a:solidFill>
                <a:latin typeface="Bahnschrift SemiBold" panose="020B0502040204020203" pitchFamily="34" charset="0"/>
              </a:rPr>
              <a:t>Η ζήτηση δεν διαθέτει το απαιτούμενο κεφάλαιο και έτσι η τιμή ισορροπίας καταρρέει </a:t>
            </a:r>
            <a:r>
              <a:rPr lang="el-GR" dirty="0">
                <a:latin typeface="Bahnschrift SemiBold" panose="020B0502040204020203" pitchFamily="34" charset="0"/>
              </a:rPr>
              <a:t>(στο ίδιο, σελ. 34, 35, 53, 54, 165). </a:t>
            </a:r>
            <a:r>
              <a:rPr lang="el-GR" i="1" u="sng" dirty="0">
                <a:solidFill>
                  <a:schemeClr val="accent1">
                    <a:lumMod val="40000"/>
                    <a:lumOff val="60000"/>
                  </a:schemeClr>
                </a:solidFill>
                <a:latin typeface="Bahnschrift SemiBold" panose="020B0502040204020203" pitchFamily="34" charset="0"/>
              </a:rPr>
              <a:t>Έτσι, καταλήγει ότι η κρίση δεν μπορεί να αποδίδεται σε τυχαίους παράγοντες αλλά σε βαθύτερα αίτια εσωτερικά στην οικονομία που επαναλαμβάνονται.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3607530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latin typeface="Bahnschrift SemiBold" panose="020B0502040204020203" pitchFamily="34" charset="0"/>
              </a:rPr>
              <a:t>O</a:t>
            </a:r>
            <a:r>
              <a:rPr lang="el-GR" dirty="0">
                <a:latin typeface="Bahnschrift SemiBold" panose="020B0502040204020203" pitchFamily="34" charset="0"/>
              </a:rPr>
              <a:t> όρος οικονομικός κύκλος  θεμελιώνεται εκ νέου από τον </a:t>
            </a:r>
            <a:r>
              <a:rPr lang="en-US" dirty="0">
                <a:latin typeface="Bahnschrift SemiBold" panose="020B0502040204020203" pitchFamily="34" charset="0"/>
              </a:rPr>
              <a:t>Joseph Schumpeter</a:t>
            </a:r>
            <a:r>
              <a:rPr lang="el-GR" dirty="0">
                <a:latin typeface="Bahnschrift SemiBold" panose="020B0502040204020203" pitchFamily="34" charset="0"/>
              </a:rPr>
              <a:t> στο άρθρο του το 1914 με τίτλο “</a:t>
            </a:r>
            <a:r>
              <a:rPr lang="en-US" dirty="0">
                <a:latin typeface="Bahnschrift SemiBold" panose="020B0502040204020203" pitchFamily="34" charset="0"/>
              </a:rPr>
              <a:t>The Wave</a:t>
            </a:r>
            <a:r>
              <a:rPr lang="el-GR" dirty="0">
                <a:latin typeface="Bahnschrift SemiBold" panose="020B0502040204020203" pitchFamily="34" charset="0"/>
              </a:rPr>
              <a:t>-</a:t>
            </a:r>
            <a:r>
              <a:rPr lang="en-US" dirty="0">
                <a:latin typeface="Bahnschrift SemiBold" panose="020B0502040204020203" pitchFamily="34" charset="0"/>
              </a:rPr>
              <a:t>Like Movement of Economic Life</a:t>
            </a:r>
            <a:r>
              <a:rPr lang="el-GR" dirty="0">
                <a:latin typeface="Bahnschrift SemiBold" panose="020B0502040204020203" pitchFamily="34" charset="0"/>
              </a:rPr>
              <a:t>” όπου θα τοποθετηθεί στο πλαίσιο της υφιστάμενης βιβλιογραφίας με το επιχείρημα ότι τις υφέσεις τις προκαλούν οι περίοδοι άνθησης, φτιάχνοντας ένα σχήμα καπιταλιστικής εξέλιξης βασισμένο σε δύο στάδια. Από την άλλη, το 1935 στο άρθρο με τίτλο “</a:t>
            </a:r>
            <a:r>
              <a:rPr lang="en-US" dirty="0">
                <a:latin typeface="Bahnschrift SemiBold" panose="020B0502040204020203" pitchFamily="34" charset="0"/>
              </a:rPr>
              <a:t>The analysis of Economic Change</a:t>
            </a:r>
            <a:r>
              <a:rPr lang="el-GR" dirty="0">
                <a:latin typeface="Bahnschrift SemiBold" panose="020B0502040204020203" pitchFamily="34" charset="0"/>
              </a:rPr>
              <a:t>”, θα εμφανίσει τον οικονομικό κύκλο ως μια διαδικασία που περιλαμβάνει τέσσερα στάδια και μια μερικώς διαφοροποιημένη – συνθετότερη – ανάλυση.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Για τον </a:t>
            </a:r>
            <a:r>
              <a:rPr lang="en-US" dirty="0">
                <a:latin typeface="Bahnschrift SemiBold" panose="020B0502040204020203" pitchFamily="34" charset="0"/>
              </a:rPr>
              <a:t>Schumpeter</a:t>
            </a:r>
            <a:r>
              <a:rPr lang="el-GR" dirty="0">
                <a:latin typeface="Bahnschrift SemiBold" panose="020B0502040204020203" pitchFamily="34" charset="0"/>
              </a:rPr>
              <a:t>, ως οικονομικός κύκλος ορίζεται «</a:t>
            </a:r>
            <a:r>
              <a:rPr lang="el-GR" dirty="0">
                <a:solidFill>
                  <a:schemeClr val="accent1">
                    <a:lumMod val="75000"/>
                  </a:schemeClr>
                </a:solidFill>
                <a:latin typeface="Bahnschrift SemiBold" panose="020B0502040204020203" pitchFamily="34" charset="0"/>
              </a:rPr>
              <a:t>ο τύπος της κυματοειδούς κίνησης …[και η οποία] είναι εγγενής στην καπιταλιστική εξέλιξη και θα ήταν απίθανη σε έναν οικονομικό κόσμο που δεν θα εμφάνιζε τίποτα εκτός από μια απαράλλαχτη επανάληψη των παραγωγικών και καταναλωτικών διαδικασιών</a:t>
            </a:r>
            <a:r>
              <a:rPr lang="el-GR" dirty="0">
                <a:latin typeface="Bahnschrift SemiBold" panose="020B0502040204020203" pitchFamily="34" charset="0"/>
              </a:rPr>
              <a:t>» (</a:t>
            </a:r>
            <a:r>
              <a:rPr lang="en-US" dirty="0">
                <a:latin typeface="Bahnschrift SemiBold" panose="020B0502040204020203" pitchFamily="34" charset="0"/>
              </a:rPr>
              <a:t>Schumpeter</a:t>
            </a:r>
            <a:r>
              <a:rPr lang="el-GR" dirty="0">
                <a:latin typeface="Bahnschrift SemiBold" panose="020B0502040204020203" pitchFamily="34" charset="0"/>
              </a:rPr>
              <a:t> 1935, σελ. 4).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1">
                    <a:lumMod val="75000"/>
                  </a:schemeClr>
                </a:solidFill>
                <a:latin typeface="Bahnschrift SemiBold" panose="020B0502040204020203" pitchFamily="34" charset="0"/>
              </a:rPr>
              <a:t>Κεφάλα</a:t>
            </a:r>
            <a:r>
              <a:rPr lang="en-US" u="sng" dirty="0" err="1">
                <a:solidFill>
                  <a:schemeClr val="accent1">
                    <a:lumMod val="75000"/>
                  </a:schemeClr>
                </a:solidFill>
                <a:latin typeface="Bahnschrift SemiBold" panose="020B0502040204020203" pitchFamily="34" charset="0"/>
              </a:rPr>
              <a:t>ιο</a:t>
            </a:r>
            <a:r>
              <a:rPr lang="en-US" u="sng" dirty="0">
                <a:solidFill>
                  <a:schemeClr val="accent1">
                    <a:lumMod val="75000"/>
                  </a:schemeClr>
                </a:solidFill>
                <a:latin typeface="Bahnschrift SemiBold" panose="020B0502040204020203" pitchFamily="34" charset="0"/>
              </a:rPr>
              <a:t> 2</a:t>
            </a:r>
            <a:endParaRPr lang="el-GR" u="sng" dirty="0">
              <a:solidFill>
                <a:schemeClr val="accent1">
                  <a:lumMod val="75000"/>
                </a:schemeClr>
              </a:solidFill>
              <a:latin typeface="Bahnschrift SemiBold" panose="020B0502040204020203" pitchFamily="34" charset="0"/>
            </a:endParaRPr>
          </a:p>
          <a:p>
            <a:pPr algn="just"/>
            <a:r>
              <a:rPr lang="en-US" u="sng" dirty="0" err="1">
                <a:solidFill>
                  <a:schemeClr val="accent1">
                    <a:lumMod val="75000"/>
                  </a:schemeClr>
                </a:solidFill>
                <a:latin typeface="Bahnschrift SemiBold" panose="020B0502040204020203" pitchFamily="34" charset="0"/>
              </a:rPr>
              <a:t>Συστημ</a:t>
            </a:r>
            <a:r>
              <a:rPr lang="en-US" u="sng" dirty="0">
                <a:solidFill>
                  <a:schemeClr val="accent1">
                    <a:lumMod val="75000"/>
                  </a:schemeClr>
                </a:solidFill>
                <a:latin typeface="Bahnschrift SemiBold" panose="020B0502040204020203" pitchFamily="34" charset="0"/>
              </a:rPr>
              <a:t>ατικές θεωρήσεις</a:t>
            </a:r>
            <a:endParaRPr lang="el-GR" u="sng" dirty="0">
              <a:solidFill>
                <a:schemeClr val="accent1">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27825627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Στην αρχική εκδοχή της θεωρίας του οικονομικού κύκλου, ο </a:t>
            </a:r>
            <a:r>
              <a:rPr lang="en-US" dirty="0">
                <a:latin typeface="Bahnschrift SemiBold" panose="020B0502040204020203" pitchFamily="34" charset="0"/>
              </a:rPr>
              <a:t>Schumpeter</a:t>
            </a:r>
            <a:r>
              <a:rPr lang="el-GR" dirty="0">
                <a:latin typeface="Bahnschrift SemiBold" panose="020B0502040204020203" pitchFamily="34" charset="0"/>
              </a:rPr>
              <a:t> ακολουθούσε το θεωρητικό σχήμα του </a:t>
            </a:r>
            <a:r>
              <a:rPr lang="en-US" dirty="0">
                <a:latin typeface="Bahnschrift SemiBold" panose="020B0502040204020203" pitchFamily="34" charset="0"/>
              </a:rPr>
              <a:t>Juglar</a:t>
            </a:r>
            <a:r>
              <a:rPr lang="el-GR" dirty="0">
                <a:latin typeface="Bahnschrift SemiBold" panose="020B0502040204020203" pitchFamily="34" charset="0"/>
              </a:rPr>
              <a:t> ισχυριζόμενος πως «Το πιο σημαντικό [μέρος της θεωρίας του </a:t>
            </a:r>
            <a:r>
              <a:rPr lang="en-US" dirty="0">
                <a:latin typeface="Bahnschrift SemiBold" panose="020B0502040204020203" pitchFamily="34" charset="0"/>
              </a:rPr>
              <a:t>Juglar</a:t>
            </a:r>
            <a:r>
              <a:rPr lang="el-GR" dirty="0">
                <a:latin typeface="Bahnschrift SemiBold" panose="020B0502040204020203" pitchFamily="34" charset="0"/>
              </a:rPr>
              <a:t>] ήταν η διάγνωση του για την φύση της ύφεσης που διατύπωνε με επιγραμματική ακρίβεια στην περίφημη του φράση «</a:t>
            </a:r>
            <a:r>
              <a:rPr lang="el-GR" dirty="0">
                <a:solidFill>
                  <a:schemeClr val="accent1">
                    <a:lumMod val="75000"/>
                  </a:schemeClr>
                </a:solidFill>
                <a:latin typeface="Bahnschrift SemiBold" panose="020B0502040204020203" pitchFamily="34" charset="0"/>
              </a:rPr>
              <a:t>η μόνη αιτία της ύφεσης είναι η άνθηση</a:t>
            </a:r>
            <a:r>
              <a:rPr lang="el-GR" dirty="0">
                <a:latin typeface="Bahnschrift SemiBold" panose="020B0502040204020203" pitchFamily="34" charset="0"/>
              </a:rPr>
              <a:t>». </a:t>
            </a:r>
            <a:endParaRPr lang="en-US" dirty="0">
              <a:latin typeface="Bahnschrift SemiBold" panose="020B0502040204020203" pitchFamily="34" charset="0"/>
            </a:endParaRPr>
          </a:p>
          <a:p>
            <a:pPr algn="just"/>
            <a:endParaRPr lang="en-US" dirty="0">
              <a:latin typeface="Bahnschrift SemiBold" panose="020B0502040204020203" pitchFamily="34" charset="0"/>
            </a:endParaRPr>
          </a:p>
          <a:p>
            <a:pPr algn="just"/>
            <a:r>
              <a:rPr lang="el-GR" dirty="0">
                <a:latin typeface="Bahnschrift SemiBold" panose="020B0502040204020203" pitchFamily="34" charset="0"/>
              </a:rPr>
              <a:t>Κι αυτός ο ανήφορος κατήφορο θα φέρει!</a:t>
            </a:r>
            <a:endParaRPr lang="en-US" dirty="0">
              <a:latin typeface="Bahnschrift SemiBold" panose="020B0502040204020203" pitchFamily="34" charset="0"/>
            </a:endParaRPr>
          </a:p>
          <a:p>
            <a:pPr algn="just"/>
            <a:endParaRPr lang="en-US" dirty="0">
              <a:latin typeface="Bahnschrift SemiBold" panose="020B0502040204020203" pitchFamily="34" charset="0"/>
            </a:endParaRPr>
          </a:p>
          <a:p>
            <a:pPr algn="just"/>
            <a:r>
              <a:rPr lang="el-GR" dirty="0">
                <a:latin typeface="Bahnschrift SemiBold" panose="020B0502040204020203" pitchFamily="34" charset="0"/>
              </a:rPr>
              <a:t>Ενώ ταυτόχρονα, </a:t>
            </a:r>
            <a:r>
              <a:rPr lang="el-GR" dirty="0" err="1">
                <a:latin typeface="Bahnschrift SemiBold" panose="020B0502040204020203" pitchFamily="34" charset="0"/>
              </a:rPr>
              <a:t>εξύμνειε</a:t>
            </a:r>
            <a:r>
              <a:rPr lang="el-GR" dirty="0">
                <a:latin typeface="Bahnschrift SemiBold" panose="020B0502040204020203" pitchFamily="34" charset="0"/>
              </a:rPr>
              <a:t> τη μέθοδο του </a:t>
            </a:r>
            <a:r>
              <a:rPr lang="en-US" dirty="0">
                <a:latin typeface="Bahnschrift SemiBold" panose="020B0502040204020203" pitchFamily="34" charset="0"/>
              </a:rPr>
              <a:t>Juglar</a:t>
            </a:r>
            <a:r>
              <a:rPr lang="el-GR" dirty="0">
                <a:latin typeface="Bahnschrift SemiBold" panose="020B0502040204020203" pitchFamily="34" charset="0"/>
              </a:rPr>
              <a:t> λέγοντας: «</a:t>
            </a:r>
            <a:r>
              <a:rPr lang="el-GR" dirty="0">
                <a:solidFill>
                  <a:schemeClr val="accent1">
                    <a:lumMod val="75000"/>
                  </a:schemeClr>
                </a:solidFill>
                <a:latin typeface="Bahnschrift SemiBold" panose="020B0502040204020203" pitchFamily="34" charset="0"/>
              </a:rPr>
              <a:t>το πιο σημαντικό χαρακτηριστικό της είναι ο σχεδόν ιδεατός τύπος συνδυασμού της θεωρίας και των πραγματικών δεδομένων</a:t>
            </a:r>
            <a:r>
              <a:rPr lang="el-GR" dirty="0">
                <a:latin typeface="Bahnschrift SemiBold" panose="020B0502040204020203" pitchFamily="34" charset="0"/>
              </a:rPr>
              <a:t>» (</a:t>
            </a:r>
            <a:r>
              <a:rPr lang="en-US" dirty="0">
                <a:latin typeface="Bahnschrift SemiBold" panose="020B0502040204020203" pitchFamily="34" charset="0"/>
              </a:rPr>
              <a:t>Schumpeter</a:t>
            </a:r>
            <a:r>
              <a:rPr lang="el-GR" dirty="0">
                <a:latin typeface="Bahnschrift SemiBold" panose="020B0502040204020203" pitchFamily="34" charset="0"/>
              </a:rPr>
              <a:t> 1954, σελ. 1123). Ακόμα, αποδίδει στον </a:t>
            </a:r>
            <a:r>
              <a:rPr lang="en-US" dirty="0">
                <a:latin typeface="Bahnschrift SemiBold" panose="020B0502040204020203" pitchFamily="34" charset="0"/>
              </a:rPr>
              <a:t>Juglar</a:t>
            </a:r>
            <a:r>
              <a:rPr lang="el-GR" dirty="0">
                <a:latin typeface="Bahnschrift SemiBold" panose="020B0502040204020203" pitchFamily="34" charset="0"/>
              </a:rPr>
              <a:t> το γεγονός ότι έθεσε το ζήτημα των κρίσεων στο περιθώριο, «</a:t>
            </a:r>
            <a:r>
              <a:rPr lang="el-GR" dirty="0">
                <a:solidFill>
                  <a:schemeClr val="accent1">
                    <a:lumMod val="75000"/>
                  </a:schemeClr>
                </a:solidFill>
                <a:latin typeface="Bahnschrift SemiBold" panose="020B0502040204020203" pitchFamily="34" charset="0"/>
              </a:rPr>
              <a:t>το βασικό ζήτημα για να εξηγηθεί είναι η κυματοειδής διακύμανση και όχι η κρίση </a:t>
            </a:r>
            <a:r>
              <a:rPr lang="el-GR" dirty="0" err="1">
                <a:solidFill>
                  <a:schemeClr val="accent1">
                    <a:lumMod val="75000"/>
                  </a:schemeClr>
                </a:solidFill>
                <a:latin typeface="Bahnschrift SemiBold" panose="020B0502040204020203" pitchFamily="34" charset="0"/>
              </a:rPr>
              <a:t>καθεαυτή</a:t>
            </a:r>
            <a:r>
              <a:rPr lang="el-GR" dirty="0">
                <a:latin typeface="Bahnschrift SemiBold" panose="020B0502040204020203" pitchFamily="34" charset="0"/>
              </a:rPr>
              <a:t>» (</a:t>
            </a:r>
            <a:r>
              <a:rPr lang="en-US" dirty="0">
                <a:latin typeface="Bahnschrift SemiBold" panose="020B0502040204020203" pitchFamily="34" charset="0"/>
              </a:rPr>
              <a:t>Schumpeter</a:t>
            </a:r>
            <a:r>
              <a:rPr lang="el-GR" dirty="0">
                <a:latin typeface="Bahnschrift SemiBold" panose="020B0502040204020203" pitchFamily="34" charset="0"/>
              </a:rPr>
              <a:t> 1911, σελ. 214 - 215).</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1">
                    <a:lumMod val="75000"/>
                  </a:schemeClr>
                </a:solidFill>
                <a:latin typeface="Bahnschrift SemiBold" panose="020B0502040204020203" pitchFamily="34" charset="0"/>
              </a:rPr>
              <a:t>Κεφάλα</a:t>
            </a:r>
            <a:r>
              <a:rPr lang="en-US" u="sng" dirty="0" err="1">
                <a:solidFill>
                  <a:schemeClr val="accent1">
                    <a:lumMod val="75000"/>
                  </a:schemeClr>
                </a:solidFill>
                <a:latin typeface="Bahnschrift SemiBold" panose="020B0502040204020203" pitchFamily="34" charset="0"/>
              </a:rPr>
              <a:t>ιο</a:t>
            </a:r>
            <a:r>
              <a:rPr lang="en-US" u="sng" dirty="0">
                <a:solidFill>
                  <a:schemeClr val="accent1">
                    <a:lumMod val="75000"/>
                  </a:schemeClr>
                </a:solidFill>
                <a:latin typeface="Bahnschrift SemiBold" panose="020B0502040204020203" pitchFamily="34" charset="0"/>
              </a:rPr>
              <a:t> 2</a:t>
            </a:r>
            <a:endParaRPr lang="el-GR" u="sng" dirty="0">
              <a:solidFill>
                <a:schemeClr val="accent1">
                  <a:lumMod val="75000"/>
                </a:schemeClr>
              </a:solidFill>
              <a:latin typeface="Bahnschrift SemiBold" panose="020B0502040204020203" pitchFamily="34" charset="0"/>
            </a:endParaRPr>
          </a:p>
          <a:p>
            <a:pPr algn="just"/>
            <a:r>
              <a:rPr lang="en-US" u="sng" dirty="0" err="1">
                <a:solidFill>
                  <a:schemeClr val="accent1">
                    <a:lumMod val="75000"/>
                  </a:schemeClr>
                </a:solidFill>
                <a:latin typeface="Bahnschrift SemiBold" panose="020B0502040204020203" pitchFamily="34" charset="0"/>
              </a:rPr>
              <a:t>Συστημ</a:t>
            </a:r>
            <a:r>
              <a:rPr lang="en-US" u="sng" dirty="0">
                <a:solidFill>
                  <a:schemeClr val="accent1">
                    <a:lumMod val="75000"/>
                  </a:schemeClr>
                </a:solidFill>
                <a:latin typeface="Bahnschrift SemiBold" panose="020B0502040204020203" pitchFamily="34" charset="0"/>
              </a:rPr>
              <a:t>ατικές θεωρήσεις</a:t>
            </a:r>
            <a:endParaRPr lang="el-GR" u="sng" dirty="0">
              <a:solidFill>
                <a:schemeClr val="accent1">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8053557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Ο οικονομικός κύκλος είναι συνδεδεμένος με ένα τρίπτυχο εννοιών: </a:t>
            </a:r>
            <a:r>
              <a:rPr lang="el-GR" dirty="0">
                <a:solidFill>
                  <a:schemeClr val="accent1">
                    <a:lumMod val="75000"/>
                  </a:schemeClr>
                </a:solidFill>
                <a:latin typeface="Bahnschrift SemiBold" panose="020B0502040204020203" pitchFamily="34" charset="0"/>
              </a:rPr>
              <a:t>την καινοτομία, τον καινοτόμο επιχειρηματία και την τραπεζική πίστη</a:t>
            </a:r>
            <a:r>
              <a:rPr lang="el-GR" dirty="0">
                <a:latin typeface="Bahnschrift SemiBold" panose="020B0502040204020203" pitchFamily="34" charset="0"/>
              </a:rPr>
              <a:t>. Βάση, πάντως, πρέπει να θεωρείται η έννοια της καινοτομίας – όπου καινοτομία μια διαδικασία ξεχωριστή, πολύ διαφορετική από την ανακάλυψη – «η καινοτομία είναι δυνατή χωρίς κάτι που θα μπορούσε να </a:t>
            </a:r>
            <a:r>
              <a:rPr lang="el-GR" dirty="0" err="1">
                <a:latin typeface="Bahnschrift SemiBold" panose="020B0502040204020203" pitchFamily="34" charset="0"/>
              </a:rPr>
              <a:t>περιγραφεί</a:t>
            </a:r>
            <a:r>
              <a:rPr lang="el-GR" dirty="0">
                <a:latin typeface="Bahnschrift SemiBold" panose="020B0502040204020203" pitchFamily="34" charset="0"/>
              </a:rPr>
              <a:t> σαν ανακάλυψη» (</a:t>
            </a:r>
            <a:r>
              <a:rPr lang="en-US" dirty="0">
                <a:latin typeface="Bahnschrift SemiBold" panose="020B0502040204020203" pitchFamily="34" charset="0"/>
              </a:rPr>
              <a:t>Schumpeter</a:t>
            </a:r>
            <a:r>
              <a:rPr lang="el-GR" dirty="0">
                <a:latin typeface="Bahnschrift SemiBold" panose="020B0502040204020203" pitchFamily="34" charset="0"/>
              </a:rPr>
              <a:t> 1939, σελ. 84), είναι μια διεργασία ενδογενής στο σύστημα, και η οποία, σε τελική ανάλυση, εξαρτάται από τη συμπεριφορά του επιχειρηματία, την  ικανότητα του να κάνει συνδυασμούς (</a:t>
            </a:r>
            <a:r>
              <a:rPr lang="en-US" dirty="0">
                <a:latin typeface="Bahnschrift SemiBold" panose="020B0502040204020203" pitchFamily="34" charset="0"/>
              </a:rPr>
              <a:t>Freeman</a:t>
            </a:r>
            <a:r>
              <a:rPr lang="el-GR" dirty="0">
                <a:latin typeface="Bahnschrift SemiBold" panose="020B0502040204020203" pitchFamily="34" charset="0"/>
              </a:rPr>
              <a:t> και </a:t>
            </a:r>
            <a:r>
              <a:rPr lang="en-US" dirty="0" err="1">
                <a:latin typeface="Bahnschrift SemiBold" panose="020B0502040204020203" pitchFamily="34" charset="0"/>
              </a:rPr>
              <a:t>Louca</a:t>
            </a:r>
            <a:r>
              <a:rPr lang="el-GR" dirty="0">
                <a:latin typeface="Bahnschrift SemiBold" panose="020B0502040204020203" pitchFamily="34" charset="0"/>
              </a:rPr>
              <a:t> 2001, σελ. 59).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2</a:t>
            </a:r>
            <a:endParaRPr lang="el-GR" u="sng" dirty="0">
              <a:solidFill>
                <a:schemeClr val="accent6">
                  <a:lumMod val="60000"/>
                  <a:lumOff val="40000"/>
                </a:schemeClr>
              </a:solidFill>
              <a:latin typeface="Bahnschrift SemiBold" panose="020B0502040204020203" pitchFamily="34" charset="0"/>
            </a:endParaRPr>
          </a:p>
          <a:p>
            <a:pPr algn="just"/>
            <a:r>
              <a:rPr lang="en-US" u="sng" dirty="0" err="1">
                <a:solidFill>
                  <a:schemeClr val="accent6">
                    <a:lumMod val="60000"/>
                    <a:lumOff val="40000"/>
                  </a:schemeClr>
                </a:solidFill>
                <a:latin typeface="Bahnschrift SemiBold" panose="020B0502040204020203" pitchFamily="34" charset="0"/>
              </a:rPr>
              <a:t>Συστημ</a:t>
            </a:r>
            <a:r>
              <a:rPr lang="en-US" u="sng" dirty="0">
                <a:solidFill>
                  <a:schemeClr val="accent6">
                    <a:lumMod val="60000"/>
                    <a:lumOff val="40000"/>
                  </a:schemeClr>
                </a:solidFill>
                <a:latin typeface="Bahnschrift SemiBold" panose="020B0502040204020203" pitchFamily="34" charset="0"/>
              </a:rPr>
              <a:t>ατικές θεωρήσεις</a:t>
            </a:r>
            <a:endParaRPr lang="el-GR" u="sng" dirty="0">
              <a:solidFill>
                <a:schemeClr val="accent6">
                  <a:lumMod val="60000"/>
                  <a:lumOff val="40000"/>
                </a:schemeClr>
              </a:solidFill>
              <a:latin typeface="Bahnschrift SemiBold" panose="020B0502040204020203" pitchFamily="34" charset="0"/>
            </a:endParaRPr>
          </a:p>
        </p:txBody>
      </p:sp>
    </p:spTree>
    <p:extLst>
      <p:ext uri="{BB962C8B-B14F-4D97-AF65-F5344CB8AC3E}">
        <p14:creationId xmlns:p14="http://schemas.microsoft.com/office/powerpoint/2010/main" val="42829016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Ο οικονομικός κύκλος έχει αυτή τη μορφή επειδή ακριβώς η καινοτομία έχει την ιδιότητα να εμφανίζεται </a:t>
            </a:r>
            <a:r>
              <a:rPr lang="el-GR" dirty="0" err="1">
                <a:latin typeface="Bahnschrift SemiBold" panose="020B0502040204020203" pitchFamily="34" charset="0"/>
              </a:rPr>
              <a:t>ασυνεχώς</a:t>
            </a:r>
            <a:r>
              <a:rPr lang="el-GR" dirty="0">
                <a:latin typeface="Bahnschrift SemiBold" panose="020B0502040204020203" pitchFamily="34" charset="0"/>
              </a:rPr>
              <a:t> στην διάρκεια του χρόνου, να εμφανίζεται σε ομάδες, σε σμήνη, σε πλήθη (</a:t>
            </a:r>
            <a:r>
              <a:rPr lang="en-US" dirty="0">
                <a:latin typeface="Bahnschrift SemiBold" panose="020B0502040204020203" pitchFamily="34" charset="0"/>
              </a:rPr>
              <a:t>Schumpeter</a:t>
            </a:r>
            <a:r>
              <a:rPr lang="el-GR" dirty="0">
                <a:latin typeface="Bahnschrift SemiBold" panose="020B0502040204020203" pitchFamily="34" charset="0"/>
              </a:rPr>
              <a:t> 1939, σελ. 223), κι αυτό γιατί όταν μια καινοτομία εμφανίζεται, υπάρχει η τάση της τάση της αντιγραφής και της αναπαραγωγής. </a:t>
            </a:r>
            <a:r>
              <a:rPr lang="el-GR" dirty="0">
                <a:solidFill>
                  <a:schemeClr val="accent1">
                    <a:lumMod val="75000"/>
                  </a:schemeClr>
                </a:solidFill>
                <a:latin typeface="Bahnschrift SemiBold" panose="020B0502040204020203" pitchFamily="34" charset="0"/>
              </a:rPr>
              <a:t>Οι καινοτομίες εμφανίζονται σε σμήνη, όταν κάτι εντελώς καινούριο, μη δοκιμασμένο στο παρελθόν, επιτυγχάνεται καθώς είναι πολύ πιο εύκολο να κάνεις το ίδιο πράγμα αλλά και να κάνεις ίδια πράγματα με διαφορετικούς τρόπους </a:t>
            </a:r>
            <a:r>
              <a:rPr lang="el-GR" dirty="0">
                <a:latin typeface="Bahnschrift SemiBold" panose="020B0502040204020203" pitchFamily="34" charset="0"/>
              </a:rPr>
              <a:t>(</a:t>
            </a:r>
            <a:r>
              <a:rPr lang="en-US" dirty="0">
                <a:latin typeface="Bahnschrift SemiBold" panose="020B0502040204020203" pitchFamily="34" charset="0"/>
              </a:rPr>
              <a:t>Schumpeter</a:t>
            </a:r>
            <a:r>
              <a:rPr lang="el-GR" dirty="0">
                <a:latin typeface="Bahnschrift SemiBold" panose="020B0502040204020203" pitchFamily="34" charset="0"/>
              </a:rPr>
              <a:t> 1939, σελ. 224): «Αν οι καινοτομίες εμφανίζονταν ανεξάρτητα η μια από την άλλη δεν θα υπήρχε το φαινόμενο της άνθισης» (</a:t>
            </a:r>
            <a:r>
              <a:rPr lang="en-US" dirty="0">
                <a:latin typeface="Bahnschrift SemiBold" panose="020B0502040204020203" pitchFamily="34" charset="0"/>
              </a:rPr>
              <a:t>Schumpeter</a:t>
            </a:r>
            <a:r>
              <a:rPr lang="el-GR" dirty="0">
                <a:latin typeface="Bahnschrift SemiBold" panose="020B0502040204020203" pitchFamily="34" charset="0"/>
              </a:rPr>
              <a:t> 1911, σελ. 215).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1">
                    <a:lumMod val="75000"/>
                  </a:schemeClr>
                </a:solidFill>
                <a:latin typeface="Bahnschrift SemiBold" panose="020B0502040204020203" pitchFamily="34" charset="0"/>
              </a:rPr>
              <a:t>Κεφάλα</a:t>
            </a:r>
            <a:r>
              <a:rPr lang="en-US" u="sng" dirty="0" err="1">
                <a:solidFill>
                  <a:schemeClr val="accent1">
                    <a:lumMod val="75000"/>
                  </a:schemeClr>
                </a:solidFill>
                <a:latin typeface="Bahnschrift SemiBold" panose="020B0502040204020203" pitchFamily="34" charset="0"/>
              </a:rPr>
              <a:t>ιο</a:t>
            </a:r>
            <a:r>
              <a:rPr lang="en-US" u="sng" dirty="0">
                <a:solidFill>
                  <a:schemeClr val="accent1">
                    <a:lumMod val="75000"/>
                  </a:schemeClr>
                </a:solidFill>
                <a:latin typeface="Bahnschrift SemiBold" panose="020B0502040204020203" pitchFamily="34" charset="0"/>
              </a:rPr>
              <a:t> 2</a:t>
            </a:r>
            <a:endParaRPr lang="el-GR" u="sng" dirty="0">
              <a:solidFill>
                <a:schemeClr val="accent1">
                  <a:lumMod val="75000"/>
                </a:schemeClr>
              </a:solidFill>
              <a:latin typeface="Bahnschrift SemiBold" panose="020B0502040204020203" pitchFamily="34" charset="0"/>
            </a:endParaRPr>
          </a:p>
          <a:p>
            <a:pPr algn="just"/>
            <a:r>
              <a:rPr lang="en-US" u="sng" dirty="0" err="1">
                <a:solidFill>
                  <a:schemeClr val="accent1">
                    <a:lumMod val="75000"/>
                  </a:schemeClr>
                </a:solidFill>
                <a:latin typeface="Bahnschrift SemiBold" panose="020B0502040204020203" pitchFamily="34" charset="0"/>
              </a:rPr>
              <a:t>Συστημ</a:t>
            </a:r>
            <a:r>
              <a:rPr lang="en-US" u="sng" dirty="0">
                <a:solidFill>
                  <a:schemeClr val="accent1">
                    <a:lumMod val="75000"/>
                  </a:schemeClr>
                </a:solidFill>
                <a:latin typeface="Bahnschrift SemiBold" panose="020B0502040204020203" pitchFamily="34" charset="0"/>
              </a:rPr>
              <a:t>ατικές θεωρήσεις</a:t>
            </a:r>
            <a:endParaRPr lang="el-GR" u="sng" dirty="0">
              <a:solidFill>
                <a:schemeClr val="accent1">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4233785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Έτσι, γίνεται </a:t>
            </a:r>
            <a:r>
              <a:rPr lang="el-GR" dirty="0" err="1">
                <a:latin typeface="Bahnschrift SemiBold" panose="020B0502040204020203" pitchFamily="34" charset="0"/>
              </a:rPr>
              <a:t>υπόρρητα</a:t>
            </a:r>
            <a:r>
              <a:rPr lang="el-GR" dirty="0">
                <a:latin typeface="Bahnschrift SemiBold" panose="020B0502040204020203" pitchFamily="34" charset="0"/>
              </a:rPr>
              <a:t> η παραδοχή ότι η τεχνολογική μεταβολή επιδρά με διττό τρόπο στην καπιταλιστική εξέλιξη, </a:t>
            </a:r>
            <a:r>
              <a:rPr lang="el-GR" dirty="0">
                <a:solidFill>
                  <a:schemeClr val="accent1">
                    <a:lumMod val="75000"/>
                  </a:schemeClr>
                </a:solidFill>
                <a:latin typeface="Bahnschrift SemiBold" panose="020B0502040204020203" pitchFamily="34" charset="0"/>
              </a:rPr>
              <a:t>δηλαδή την εξελίσσει και την μετασχηματίζει ταυτόχρονα</a:t>
            </a:r>
            <a:r>
              <a:rPr lang="el-GR" dirty="0">
                <a:latin typeface="Bahnschrift SemiBold" panose="020B0502040204020203" pitchFamily="34" charset="0"/>
              </a:rPr>
              <a:t>. Με αυτόν τον τρόπο, ο </a:t>
            </a:r>
            <a:r>
              <a:rPr lang="en-US" dirty="0">
                <a:latin typeface="Bahnschrift SemiBold" panose="020B0502040204020203" pitchFamily="34" charset="0"/>
              </a:rPr>
              <a:t>Schumpeter</a:t>
            </a:r>
            <a:r>
              <a:rPr lang="el-GR" dirty="0">
                <a:latin typeface="Bahnschrift SemiBold" panose="020B0502040204020203" pitchFamily="34" charset="0"/>
              </a:rPr>
              <a:t> ξεφεύγει από την αιτιότητα του οικονομικού κύκλου, πράγμα που θα φανεί ιδιαίτερα και με την ανάλυση για την μεταβολή της ισορροπίας στο κύκλο των τεσσάρων φάσεων.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1">
                    <a:lumMod val="75000"/>
                  </a:schemeClr>
                </a:solidFill>
                <a:latin typeface="Bahnschrift SemiBold" panose="020B0502040204020203" pitchFamily="34" charset="0"/>
              </a:rPr>
              <a:t>Κεφάλα</a:t>
            </a:r>
            <a:r>
              <a:rPr lang="en-US" u="sng" dirty="0" err="1">
                <a:solidFill>
                  <a:schemeClr val="accent1">
                    <a:lumMod val="75000"/>
                  </a:schemeClr>
                </a:solidFill>
                <a:latin typeface="Bahnschrift SemiBold" panose="020B0502040204020203" pitchFamily="34" charset="0"/>
              </a:rPr>
              <a:t>ιο</a:t>
            </a:r>
            <a:r>
              <a:rPr lang="en-US" u="sng" dirty="0">
                <a:solidFill>
                  <a:schemeClr val="accent1">
                    <a:lumMod val="75000"/>
                  </a:schemeClr>
                </a:solidFill>
                <a:latin typeface="Bahnschrift SemiBold" panose="020B0502040204020203" pitchFamily="34" charset="0"/>
              </a:rPr>
              <a:t> 2</a:t>
            </a:r>
            <a:endParaRPr lang="el-GR" u="sng" dirty="0">
              <a:solidFill>
                <a:schemeClr val="accent1">
                  <a:lumMod val="75000"/>
                </a:schemeClr>
              </a:solidFill>
              <a:latin typeface="Bahnschrift SemiBold" panose="020B0502040204020203" pitchFamily="34" charset="0"/>
            </a:endParaRPr>
          </a:p>
          <a:p>
            <a:pPr algn="just"/>
            <a:r>
              <a:rPr lang="en-US" u="sng" dirty="0" err="1">
                <a:solidFill>
                  <a:schemeClr val="accent1">
                    <a:lumMod val="75000"/>
                  </a:schemeClr>
                </a:solidFill>
                <a:latin typeface="Bahnschrift SemiBold" panose="020B0502040204020203" pitchFamily="34" charset="0"/>
              </a:rPr>
              <a:t>Συστημ</a:t>
            </a:r>
            <a:r>
              <a:rPr lang="en-US" u="sng" dirty="0">
                <a:solidFill>
                  <a:schemeClr val="accent1">
                    <a:lumMod val="75000"/>
                  </a:schemeClr>
                </a:solidFill>
                <a:latin typeface="Bahnschrift SemiBold" panose="020B0502040204020203" pitchFamily="34" charset="0"/>
              </a:rPr>
              <a:t>ατικές θεωρήσεις</a:t>
            </a:r>
            <a:endParaRPr lang="el-GR" u="sng" dirty="0">
              <a:solidFill>
                <a:schemeClr val="accent1">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29096353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Ο επιχειρηματίας του </a:t>
            </a:r>
            <a:r>
              <a:rPr lang="en-US" dirty="0">
                <a:latin typeface="Bahnschrift SemiBold" panose="020B0502040204020203" pitchFamily="34" charset="0"/>
              </a:rPr>
              <a:t>Schumpeter</a:t>
            </a:r>
            <a:r>
              <a:rPr lang="el-GR" dirty="0">
                <a:latin typeface="Bahnschrift SemiBold" panose="020B0502040204020203" pitchFamily="34" charset="0"/>
              </a:rPr>
              <a:t> κινείται από διάφορους ψυχολογικούς παράγοντες: Το όνειρο και την επιθυμία να δημιουργήσει ένα ιδιωτικό βασίλειο και όχι απαραίτητα μια δυναστεία, τη θέληση για κυριαρχία, δείχνοντας ότι είναι καλύτερος από άλλους, επιτυγχάνοντας για την αξία της επιτυχίας και τέλος, την χαρά της δημιουργίας, την απόλαυση της επίτευξης ή απλά για την εξάσκηση της ενέργειας και της εφευρετικότητας (βλ. και Μιχαηλίδης 2010).</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1">
                    <a:lumMod val="75000"/>
                  </a:schemeClr>
                </a:solidFill>
                <a:latin typeface="Bahnschrift SemiBold" panose="020B0502040204020203" pitchFamily="34" charset="0"/>
              </a:rPr>
              <a:t>Κεφάλα</a:t>
            </a:r>
            <a:r>
              <a:rPr lang="en-US" u="sng" dirty="0" err="1">
                <a:solidFill>
                  <a:schemeClr val="accent1">
                    <a:lumMod val="75000"/>
                  </a:schemeClr>
                </a:solidFill>
                <a:latin typeface="Bahnschrift SemiBold" panose="020B0502040204020203" pitchFamily="34" charset="0"/>
              </a:rPr>
              <a:t>ιο</a:t>
            </a:r>
            <a:r>
              <a:rPr lang="en-US" u="sng" dirty="0">
                <a:solidFill>
                  <a:schemeClr val="accent1">
                    <a:lumMod val="75000"/>
                  </a:schemeClr>
                </a:solidFill>
                <a:latin typeface="Bahnschrift SemiBold" panose="020B0502040204020203" pitchFamily="34" charset="0"/>
              </a:rPr>
              <a:t> 2</a:t>
            </a:r>
            <a:endParaRPr lang="el-GR" u="sng" dirty="0">
              <a:solidFill>
                <a:schemeClr val="accent1">
                  <a:lumMod val="75000"/>
                </a:schemeClr>
              </a:solidFill>
              <a:latin typeface="Bahnschrift SemiBold" panose="020B0502040204020203" pitchFamily="34" charset="0"/>
            </a:endParaRPr>
          </a:p>
          <a:p>
            <a:pPr algn="just"/>
            <a:r>
              <a:rPr lang="en-US" u="sng" dirty="0" err="1">
                <a:solidFill>
                  <a:schemeClr val="accent1">
                    <a:lumMod val="75000"/>
                  </a:schemeClr>
                </a:solidFill>
                <a:latin typeface="Bahnschrift SemiBold" panose="020B0502040204020203" pitchFamily="34" charset="0"/>
              </a:rPr>
              <a:t>Συστημ</a:t>
            </a:r>
            <a:r>
              <a:rPr lang="en-US" u="sng" dirty="0">
                <a:solidFill>
                  <a:schemeClr val="accent1">
                    <a:lumMod val="75000"/>
                  </a:schemeClr>
                </a:solidFill>
                <a:latin typeface="Bahnschrift SemiBold" panose="020B0502040204020203" pitchFamily="34" charset="0"/>
              </a:rPr>
              <a:t>ατικές θεωρήσεις</a:t>
            </a:r>
            <a:endParaRPr lang="el-GR" u="sng" dirty="0">
              <a:solidFill>
                <a:schemeClr val="accent1">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36369390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Ο </a:t>
            </a:r>
            <a:r>
              <a:rPr lang="en-US" dirty="0">
                <a:latin typeface="Bahnschrift SemiBold" panose="020B0502040204020203" pitchFamily="34" charset="0"/>
              </a:rPr>
              <a:t>Schumpeter</a:t>
            </a:r>
            <a:r>
              <a:rPr lang="el-GR" dirty="0">
                <a:latin typeface="Bahnschrift SemiBold" panose="020B0502040204020203" pitchFamily="34" charset="0"/>
              </a:rPr>
              <a:t> αναλύει τη συνάρθρωση της τραπεζικής πίστης με την καινοτομία και τον καινοτόμο επιχειρηματία, </a:t>
            </a:r>
            <a:r>
              <a:rPr lang="el-GR" dirty="0" err="1">
                <a:latin typeface="Bahnschrift SemiBold" panose="020B0502040204020203" pitchFamily="34" charset="0"/>
              </a:rPr>
              <a:t>ενδογενοποιώντας</a:t>
            </a:r>
            <a:r>
              <a:rPr lang="el-GR" dirty="0">
                <a:latin typeface="Bahnschrift SemiBold" panose="020B0502040204020203" pitchFamily="34" charset="0"/>
              </a:rPr>
              <a:t> την πίστη: «Ο μηχανισμός της πίστης δεν είναι ένας πολύ ενεργός παράγων στο μηχανισμό των κύκλων. Προσαρμόζεται στις ανάγκες που προκύπτουν για τους επιχειρηματίες και υπόκειται σε περιστολή όταν αποπληρώνουν τα δάνεια τους. Και στις δύο περιπτώσεις πρόκειται για κάτι παθητικό» (</a:t>
            </a:r>
            <a:r>
              <a:rPr lang="en-US" dirty="0">
                <a:latin typeface="Bahnschrift SemiBold" panose="020B0502040204020203" pitchFamily="34" charset="0"/>
              </a:rPr>
              <a:t>Schumpeter</a:t>
            </a:r>
            <a:r>
              <a:rPr lang="el-GR" dirty="0">
                <a:latin typeface="Bahnschrift SemiBold" panose="020B0502040204020203" pitchFamily="34" charset="0"/>
              </a:rPr>
              <a:t> 1931 α, σελ. 17). Οι επιχειρηματίες χρηματοδοτούν τις επενδύσεις τους με χρήμα που δανείζονται, χρήμα που είναι απαραίτητο για την σε σμήνη εξάπλωση της καινοτομίας. Στο έργο του </a:t>
            </a:r>
            <a:r>
              <a:rPr lang="en-US" dirty="0">
                <a:latin typeface="Bahnschrift SemiBold" panose="020B0502040204020203" pitchFamily="34" charset="0"/>
              </a:rPr>
              <a:t>Schumpeter</a:t>
            </a:r>
            <a:r>
              <a:rPr lang="el-GR" dirty="0">
                <a:latin typeface="Bahnschrift SemiBold" panose="020B0502040204020203" pitchFamily="34" charset="0"/>
              </a:rPr>
              <a:t>, η πίστη δε βασίζεται σε προηγούμενες αποταμιεύσεις όπως στα έργα των κλασσικών αλλά εμφανίζεται ως </a:t>
            </a:r>
            <a:r>
              <a:rPr lang="el-GR" dirty="0">
                <a:solidFill>
                  <a:schemeClr val="accent1">
                    <a:lumMod val="75000"/>
                  </a:schemeClr>
                </a:solidFill>
                <a:latin typeface="Bahnschrift SemiBold" panose="020B0502040204020203" pitchFamily="34" charset="0"/>
              </a:rPr>
              <a:t>δημιουργία χρήματος, είναι μια αύξηση της </a:t>
            </a:r>
            <a:r>
              <a:rPr lang="el-GR" dirty="0" err="1">
                <a:solidFill>
                  <a:schemeClr val="accent1">
                    <a:lumMod val="75000"/>
                  </a:schemeClr>
                </a:solidFill>
                <a:latin typeface="Bahnschrift SemiBold" panose="020B0502040204020203" pitchFamily="34" charset="0"/>
              </a:rPr>
              <a:t>συναθροιστικής</a:t>
            </a:r>
            <a:r>
              <a:rPr lang="el-GR" dirty="0">
                <a:solidFill>
                  <a:schemeClr val="accent1">
                    <a:lumMod val="75000"/>
                  </a:schemeClr>
                </a:solidFill>
                <a:latin typeface="Bahnschrift SemiBold" panose="020B0502040204020203" pitchFamily="34" charset="0"/>
              </a:rPr>
              <a:t> ζήτησης σε νομισματικούς όρους που προκαλεί πληθωρισμό</a:t>
            </a:r>
            <a:r>
              <a:rPr lang="el-GR" dirty="0">
                <a:latin typeface="Bahnschrift SemiBold" panose="020B0502040204020203" pitchFamily="34" charset="0"/>
              </a:rPr>
              <a:t>.</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1">
                    <a:lumMod val="75000"/>
                  </a:schemeClr>
                </a:solidFill>
                <a:latin typeface="Bahnschrift SemiBold" panose="020B0502040204020203" pitchFamily="34" charset="0"/>
              </a:rPr>
              <a:t>Κεφάλα</a:t>
            </a:r>
            <a:r>
              <a:rPr lang="en-US" u="sng" dirty="0" err="1">
                <a:solidFill>
                  <a:schemeClr val="accent1">
                    <a:lumMod val="75000"/>
                  </a:schemeClr>
                </a:solidFill>
                <a:latin typeface="Bahnschrift SemiBold" panose="020B0502040204020203" pitchFamily="34" charset="0"/>
              </a:rPr>
              <a:t>ιο</a:t>
            </a:r>
            <a:r>
              <a:rPr lang="en-US" u="sng" dirty="0">
                <a:solidFill>
                  <a:schemeClr val="accent1">
                    <a:lumMod val="75000"/>
                  </a:schemeClr>
                </a:solidFill>
                <a:latin typeface="Bahnschrift SemiBold" panose="020B0502040204020203" pitchFamily="34" charset="0"/>
              </a:rPr>
              <a:t> 2</a:t>
            </a:r>
            <a:endParaRPr lang="el-GR" u="sng" dirty="0">
              <a:solidFill>
                <a:schemeClr val="accent1">
                  <a:lumMod val="75000"/>
                </a:schemeClr>
              </a:solidFill>
              <a:latin typeface="Bahnschrift SemiBold" panose="020B0502040204020203" pitchFamily="34" charset="0"/>
            </a:endParaRPr>
          </a:p>
          <a:p>
            <a:pPr algn="just"/>
            <a:r>
              <a:rPr lang="en-US" u="sng" dirty="0" err="1">
                <a:solidFill>
                  <a:schemeClr val="accent1">
                    <a:lumMod val="75000"/>
                  </a:schemeClr>
                </a:solidFill>
                <a:latin typeface="Bahnschrift SemiBold" panose="020B0502040204020203" pitchFamily="34" charset="0"/>
              </a:rPr>
              <a:t>Συστημ</a:t>
            </a:r>
            <a:r>
              <a:rPr lang="en-US" u="sng" dirty="0">
                <a:solidFill>
                  <a:schemeClr val="accent1">
                    <a:lumMod val="75000"/>
                  </a:schemeClr>
                </a:solidFill>
                <a:latin typeface="Bahnschrift SemiBold" panose="020B0502040204020203" pitchFamily="34" charset="0"/>
              </a:rPr>
              <a:t>ατικές θεωρήσεις</a:t>
            </a:r>
            <a:endParaRPr lang="el-GR" u="sng" dirty="0">
              <a:solidFill>
                <a:schemeClr val="accent1">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16770259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Στο αναλυτικό σχήμα του </a:t>
            </a:r>
            <a:r>
              <a:rPr lang="en-US" dirty="0">
                <a:latin typeface="Bahnschrift SemiBold" panose="020B0502040204020203" pitchFamily="34" charset="0"/>
              </a:rPr>
              <a:t>Schumpeter</a:t>
            </a:r>
            <a:r>
              <a:rPr lang="el-GR" dirty="0">
                <a:latin typeface="Bahnschrift SemiBold" panose="020B0502040204020203" pitchFamily="34" charset="0"/>
              </a:rPr>
              <a:t>, η ανάλυση ξεκινάει </a:t>
            </a:r>
            <a:r>
              <a:rPr lang="el-GR" dirty="0">
                <a:solidFill>
                  <a:schemeClr val="accent1">
                    <a:lumMod val="75000"/>
                  </a:schemeClr>
                </a:solidFill>
                <a:latin typeface="Bahnschrift SemiBold" panose="020B0502040204020203" pitchFamily="34" charset="0"/>
              </a:rPr>
              <a:t>από ένα σημείο μηδέν, από ένα σημείο που το ονομάζει κυκλική ροή (</a:t>
            </a:r>
            <a:r>
              <a:rPr lang="en-US" dirty="0">
                <a:solidFill>
                  <a:schemeClr val="accent1">
                    <a:lumMod val="75000"/>
                  </a:schemeClr>
                </a:solidFill>
                <a:latin typeface="Bahnschrift SemiBold" panose="020B0502040204020203" pitchFamily="34" charset="0"/>
              </a:rPr>
              <a:t>circular flow</a:t>
            </a:r>
            <a:r>
              <a:rPr lang="el-GR" dirty="0">
                <a:solidFill>
                  <a:schemeClr val="accent1">
                    <a:lumMod val="75000"/>
                  </a:schemeClr>
                </a:solidFill>
                <a:latin typeface="Bahnschrift SemiBold" panose="020B0502040204020203" pitchFamily="34" charset="0"/>
              </a:rPr>
              <a:t>), ορίζοντας έτσι με έναν τρόπο ένα σημείο εκκίνησης της ανάλυσης του κύκλου</a:t>
            </a:r>
            <a:r>
              <a:rPr lang="el-GR" dirty="0">
                <a:latin typeface="Bahnschrift SemiBold" panose="020B0502040204020203" pitchFamily="34" charset="0"/>
              </a:rPr>
              <a:t>.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χρειάζεται μια αφετηρία ασταθούς ισορροπίας που λειτουργεί ως αρχή των πάντων,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1">
                    <a:lumMod val="75000"/>
                  </a:schemeClr>
                </a:solidFill>
                <a:latin typeface="Bahnschrift SemiBold" panose="020B0502040204020203" pitchFamily="34" charset="0"/>
              </a:rPr>
              <a:t>Κεφάλα</a:t>
            </a:r>
            <a:r>
              <a:rPr lang="en-US" u="sng" dirty="0" err="1">
                <a:solidFill>
                  <a:schemeClr val="accent1">
                    <a:lumMod val="75000"/>
                  </a:schemeClr>
                </a:solidFill>
                <a:latin typeface="Bahnschrift SemiBold" panose="020B0502040204020203" pitchFamily="34" charset="0"/>
              </a:rPr>
              <a:t>ιο</a:t>
            </a:r>
            <a:r>
              <a:rPr lang="en-US" u="sng" dirty="0">
                <a:solidFill>
                  <a:schemeClr val="accent1">
                    <a:lumMod val="75000"/>
                  </a:schemeClr>
                </a:solidFill>
                <a:latin typeface="Bahnschrift SemiBold" panose="020B0502040204020203" pitchFamily="34" charset="0"/>
              </a:rPr>
              <a:t> 2</a:t>
            </a:r>
            <a:endParaRPr lang="el-GR" u="sng" dirty="0">
              <a:solidFill>
                <a:schemeClr val="accent1">
                  <a:lumMod val="75000"/>
                </a:schemeClr>
              </a:solidFill>
              <a:latin typeface="Bahnschrift SemiBold" panose="020B0502040204020203" pitchFamily="34" charset="0"/>
            </a:endParaRPr>
          </a:p>
          <a:p>
            <a:pPr algn="just"/>
            <a:r>
              <a:rPr lang="en-US" u="sng" dirty="0" err="1">
                <a:solidFill>
                  <a:schemeClr val="accent1">
                    <a:lumMod val="75000"/>
                  </a:schemeClr>
                </a:solidFill>
                <a:latin typeface="Bahnschrift SemiBold" panose="020B0502040204020203" pitchFamily="34" charset="0"/>
              </a:rPr>
              <a:t>Συστημ</a:t>
            </a:r>
            <a:r>
              <a:rPr lang="en-US" u="sng" dirty="0">
                <a:solidFill>
                  <a:schemeClr val="accent1">
                    <a:lumMod val="75000"/>
                  </a:schemeClr>
                </a:solidFill>
                <a:latin typeface="Bahnschrift SemiBold" panose="020B0502040204020203" pitchFamily="34" charset="0"/>
              </a:rPr>
              <a:t>ατικές θεωρήσεις</a:t>
            </a:r>
            <a:endParaRPr lang="el-GR" u="sng" dirty="0">
              <a:solidFill>
                <a:schemeClr val="accent1">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3068369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Για τον </a:t>
            </a:r>
            <a:r>
              <a:rPr lang="en-US" dirty="0">
                <a:latin typeface="Bahnschrift SemiBold" panose="020B0502040204020203" pitchFamily="34" charset="0"/>
              </a:rPr>
              <a:t>Schumpeter</a:t>
            </a:r>
            <a:r>
              <a:rPr lang="el-GR" dirty="0">
                <a:latin typeface="Bahnschrift SemiBold" panose="020B0502040204020203" pitchFamily="34" charset="0"/>
              </a:rPr>
              <a:t>, στη μετάβαση από την άνθιση στην ύφεση επιδρούν: </a:t>
            </a:r>
          </a:p>
          <a:p>
            <a:pPr marL="285750" indent="-285750" algn="just">
              <a:buFont typeface="Arial" panose="020B0604020202020204" pitchFamily="34" charset="0"/>
              <a:buChar char="•"/>
            </a:pPr>
            <a:r>
              <a:rPr lang="el-GR" dirty="0">
                <a:latin typeface="Bahnschrift SemiBold" panose="020B0502040204020203" pitchFamily="34" charset="0"/>
              </a:rPr>
              <a:t>Πρώτον, </a:t>
            </a:r>
            <a:r>
              <a:rPr lang="el-GR" dirty="0">
                <a:solidFill>
                  <a:schemeClr val="accent1">
                    <a:lumMod val="75000"/>
                  </a:schemeClr>
                </a:solidFill>
                <a:latin typeface="Bahnschrift SemiBold" panose="020B0502040204020203" pitchFamily="34" charset="0"/>
              </a:rPr>
              <a:t>τον ανταγωνισμό για τα, σε </a:t>
            </a:r>
            <a:r>
              <a:rPr lang="el-GR" dirty="0" err="1">
                <a:solidFill>
                  <a:schemeClr val="accent1">
                    <a:lumMod val="75000"/>
                  </a:schemeClr>
                </a:solidFill>
                <a:latin typeface="Bahnschrift SemiBold" panose="020B0502040204020203" pitchFamily="34" charset="0"/>
              </a:rPr>
              <a:t>σπάνη</a:t>
            </a:r>
            <a:r>
              <a:rPr lang="el-GR" dirty="0">
                <a:solidFill>
                  <a:schemeClr val="accent1">
                    <a:lumMod val="75000"/>
                  </a:schemeClr>
                </a:solidFill>
                <a:latin typeface="Bahnschrift SemiBold" panose="020B0502040204020203" pitchFamily="34" charset="0"/>
              </a:rPr>
              <a:t> ευρισκόμενα, μέσα παραγωγής που προκαλεί μια αύξηση στις τιμές των κεφαλαιουχικών – επενδυτικών αγαθών </a:t>
            </a:r>
            <a:r>
              <a:rPr lang="el-GR" dirty="0">
                <a:latin typeface="Bahnschrift SemiBold" panose="020B0502040204020203" pitchFamily="34" charset="0"/>
              </a:rPr>
              <a:t>στη διάρκεια της άνθισης και που μειώνει με τη σειρά της τις προσδοκίες του κέρδους για τις μελλοντικές επενδύσεις.</a:t>
            </a:r>
          </a:p>
          <a:p>
            <a:pPr marL="285750" indent="-285750" algn="just">
              <a:buFont typeface="Arial" panose="020B0604020202020204" pitchFamily="34" charset="0"/>
              <a:buChar char="•"/>
            </a:pPr>
            <a:r>
              <a:rPr lang="el-GR" dirty="0">
                <a:latin typeface="Bahnschrift SemiBold" panose="020B0502040204020203" pitchFamily="34" charset="0"/>
              </a:rPr>
              <a:t>Δεύτερον, </a:t>
            </a:r>
            <a:r>
              <a:rPr lang="el-GR" dirty="0">
                <a:solidFill>
                  <a:schemeClr val="accent1">
                    <a:lumMod val="75000"/>
                  </a:schemeClr>
                </a:solidFill>
                <a:latin typeface="Bahnschrift SemiBold" panose="020B0502040204020203" pitchFamily="34" charset="0"/>
              </a:rPr>
              <a:t>την πτώση των τιμών των τελικών προϊόντων</a:t>
            </a:r>
            <a:r>
              <a:rPr lang="el-GR" dirty="0">
                <a:latin typeface="Bahnschrift SemiBold" panose="020B0502040204020203" pitchFamily="34" charset="0"/>
              </a:rPr>
              <a:t>, μόλις τα νέα αγαθά εισέλθουν στην αγορά, σαν αποτέλεσμα των μεγαλύτερων παραγωγικών δυνατοτήτων της οικονομίας</a:t>
            </a:r>
          </a:p>
          <a:p>
            <a:pPr marL="285750" indent="-285750" algn="just">
              <a:buFont typeface="Arial" panose="020B0604020202020204" pitchFamily="34" charset="0"/>
              <a:buChar char="•"/>
            </a:pPr>
            <a:r>
              <a:rPr lang="el-GR" dirty="0">
                <a:latin typeface="Bahnschrift SemiBold" panose="020B0502040204020203" pitchFamily="34" charset="0"/>
              </a:rPr>
              <a:t>Τρίτον, την αποπληρωμή των δανείων από τους επιχειρηματίες μέσω των εσόδων που έχουν στο μεταξύ αποκομίσει, η οποία προκαλεί </a:t>
            </a:r>
            <a:r>
              <a:rPr lang="el-GR" dirty="0">
                <a:solidFill>
                  <a:schemeClr val="accent1">
                    <a:lumMod val="75000"/>
                  </a:schemeClr>
                </a:solidFill>
                <a:latin typeface="Bahnschrift SemiBold" panose="020B0502040204020203" pitchFamily="34" charset="0"/>
              </a:rPr>
              <a:t>πιστωτικό αντιπληθωρισμό</a:t>
            </a:r>
            <a:r>
              <a:rPr lang="el-GR" dirty="0">
                <a:latin typeface="Bahnschrift SemiBold" panose="020B0502040204020203" pitchFamily="34" charset="0"/>
              </a:rPr>
              <a:t>, την ίδια ακριβώς περίοδο που τα επιπρόσθετα προσφάτως παραχθέντα αγαθά θα μπορούσαν να μετριάσουν τις πληθωριστικές πιέσεις που είχαν προκύψει από τη δανειακή «φούσκα».</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1">
                    <a:lumMod val="75000"/>
                  </a:schemeClr>
                </a:solidFill>
                <a:latin typeface="Bahnschrift SemiBold" panose="020B0502040204020203" pitchFamily="34" charset="0"/>
              </a:rPr>
              <a:t>Κεφάλα</a:t>
            </a:r>
            <a:r>
              <a:rPr lang="en-US" u="sng" dirty="0" err="1">
                <a:solidFill>
                  <a:schemeClr val="accent1">
                    <a:lumMod val="75000"/>
                  </a:schemeClr>
                </a:solidFill>
                <a:latin typeface="Bahnschrift SemiBold" panose="020B0502040204020203" pitchFamily="34" charset="0"/>
              </a:rPr>
              <a:t>ιο</a:t>
            </a:r>
            <a:r>
              <a:rPr lang="en-US" u="sng" dirty="0">
                <a:solidFill>
                  <a:schemeClr val="accent1">
                    <a:lumMod val="75000"/>
                  </a:schemeClr>
                </a:solidFill>
                <a:latin typeface="Bahnschrift SemiBold" panose="020B0502040204020203" pitchFamily="34" charset="0"/>
              </a:rPr>
              <a:t> 2</a:t>
            </a:r>
            <a:endParaRPr lang="el-GR" u="sng" dirty="0">
              <a:solidFill>
                <a:schemeClr val="accent1">
                  <a:lumMod val="75000"/>
                </a:schemeClr>
              </a:solidFill>
              <a:latin typeface="Bahnschrift SemiBold" panose="020B0502040204020203" pitchFamily="34" charset="0"/>
            </a:endParaRPr>
          </a:p>
          <a:p>
            <a:pPr algn="just"/>
            <a:r>
              <a:rPr lang="en-US" u="sng" dirty="0" err="1">
                <a:solidFill>
                  <a:schemeClr val="accent1">
                    <a:lumMod val="75000"/>
                  </a:schemeClr>
                </a:solidFill>
                <a:latin typeface="Bahnschrift SemiBold" panose="020B0502040204020203" pitchFamily="34" charset="0"/>
              </a:rPr>
              <a:t>Συστημ</a:t>
            </a:r>
            <a:r>
              <a:rPr lang="en-US" u="sng" dirty="0">
                <a:solidFill>
                  <a:schemeClr val="accent1">
                    <a:lumMod val="75000"/>
                  </a:schemeClr>
                </a:solidFill>
                <a:latin typeface="Bahnschrift SemiBold" panose="020B0502040204020203" pitchFamily="34" charset="0"/>
              </a:rPr>
              <a:t>ατικές θεωρήσεις</a:t>
            </a:r>
            <a:endParaRPr lang="el-GR" u="sng" dirty="0">
              <a:solidFill>
                <a:schemeClr val="accent1">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24959316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Έτσι, σε ότι αφορά τις φάσεις του κύκλου, ο </a:t>
            </a:r>
            <a:r>
              <a:rPr lang="en-US" dirty="0">
                <a:latin typeface="Bahnschrift SemiBold" panose="020B0502040204020203" pitchFamily="34" charset="0"/>
              </a:rPr>
              <a:t>Schumpeter</a:t>
            </a:r>
            <a:r>
              <a:rPr lang="el-GR" dirty="0">
                <a:latin typeface="Bahnschrift SemiBold" panose="020B0502040204020203" pitchFamily="34" charset="0"/>
              </a:rPr>
              <a:t> θα αποσαφηνίσει, πως το θεωρητικό πέρασμα από κύκλους δύο φάσεων σε κύκλους τεσσάρων φάσεων θα γίνει για λόγους που σχετίζονται με την σύνθετη φύση της καινοτομίας και της συνεπαγόμενης δραστηριότητας, </a:t>
            </a:r>
            <a:r>
              <a:rPr lang="el-GR" dirty="0">
                <a:solidFill>
                  <a:schemeClr val="accent1">
                    <a:lumMod val="75000"/>
                  </a:schemeClr>
                </a:solidFill>
                <a:latin typeface="Bahnschrift SemiBold" panose="020B0502040204020203" pitchFamily="34" charset="0"/>
              </a:rPr>
              <a:t>γνωστές και ως δευτερογενείς δυνάμεις (λάθη στην πρόβλεψη, κερδοσκοπικές τάσεις των ατόμων, τις εκατοντάδες ιδιαιτερότητες των θεσμών που δύνανται να επιμηκύνουν και να οξύνουν μια τάση άμα τη εμφανίσει της). </a:t>
            </a:r>
            <a:r>
              <a:rPr lang="el-GR" dirty="0">
                <a:latin typeface="Bahnschrift SemiBold" panose="020B0502040204020203" pitchFamily="34" charset="0"/>
              </a:rPr>
              <a:t>Έτσι, στο σχήμα των δύο φάσεων το πέρασμα από την ύφεση γίνεται απευθείας στην άνθιση μετακινώντας, επί της ουσίας, μόνο την ισορροπία από ένα σημείο σε ένα άλλο.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1">
                    <a:lumMod val="75000"/>
                  </a:schemeClr>
                </a:solidFill>
                <a:latin typeface="Bahnschrift SemiBold" panose="020B0502040204020203" pitchFamily="34" charset="0"/>
              </a:rPr>
              <a:t>Κεφάλα</a:t>
            </a:r>
            <a:r>
              <a:rPr lang="en-US" u="sng" dirty="0" err="1">
                <a:solidFill>
                  <a:schemeClr val="accent1">
                    <a:lumMod val="75000"/>
                  </a:schemeClr>
                </a:solidFill>
                <a:latin typeface="Bahnschrift SemiBold" panose="020B0502040204020203" pitchFamily="34" charset="0"/>
              </a:rPr>
              <a:t>ιο</a:t>
            </a:r>
            <a:r>
              <a:rPr lang="en-US" u="sng" dirty="0">
                <a:solidFill>
                  <a:schemeClr val="accent1">
                    <a:lumMod val="75000"/>
                  </a:schemeClr>
                </a:solidFill>
                <a:latin typeface="Bahnschrift SemiBold" panose="020B0502040204020203" pitchFamily="34" charset="0"/>
              </a:rPr>
              <a:t> 2</a:t>
            </a:r>
            <a:endParaRPr lang="el-GR" u="sng" dirty="0">
              <a:solidFill>
                <a:schemeClr val="accent1">
                  <a:lumMod val="75000"/>
                </a:schemeClr>
              </a:solidFill>
              <a:latin typeface="Bahnschrift SemiBold" panose="020B0502040204020203" pitchFamily="34" charset="0"/>
            </a:endParaRPr>
          </a:p>
          <a:p>
            <a:pPr algn="just"/>
            <a:r>
              <a:rPr lang="en-US" u="sng" dirty="0" err="1">
                <a:solidFill>
                  <a:schemeClr val="accent1">
                    <a:lumMod val="75000"/>
                  </a:schemeClr>
                </a:solidFill>
                <a:latin typeface="Bahnschrift SemiBold" panose="020B0502040204020203" pitchFamily="34" charset="0"/>
              </a:rPr>
              <a:t>Συστημ</a:t>
            </a:r>
            <a:r>
              <a:rPr lang="en-US" u="sng" dirty="0">
                <a:solidFill>
                  <a:schemeClr val="accent1">
                    <a:lumMod val="75000"/>
                  </a:schemeClr>
                </a:solidFill>
                <a:latin typeface="Bahnschrift SemiBold" panose="020B0502040204020203" pitchFamily="34" charset="0"/>
              </a:rPr>
              <a:t>ατικές θεωρήσεις</a:t>
            </a:r>
            <a:endParaRPr lang="el-GR" u="sng" dirty="0">
              <a:solidFill>
                <a:schemeClr val="accent1">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645807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εσωτερική διάσταση </a:t>
            </a:r>
            <a:r>
              <a:rPr lang="el-GR" dirty="0">
                <a:latin typeface="Bahnschrift SemiBold" panose="020B0502040204020203" pitchFamily="34" charset="0"/>
                <a:sym typeface="Wingdings" panose="05000000000000000000" pitchFamily="2" charset="2"/>
              </a:rPr>
              <a:t> </a:t>
            </a:r>
            <a:r>
              <a:rPr lang="el-GR" dirty="0">
                <a:latin typeface="Bahnschrift SemiBold" panose="020B0502040204020203" pitchFamily="34" charset="0"/>
              </a:rPr>
              <a:t>εγγενής κρίση στα οικονομικά συστήματα, συναντιέται σε δύο εκδοχές:</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Στη μια, που εμφανίζεται κυρίως στους οικονομολόγους της περιόδου, αλλά και αργότερα </a:t>
            </a:r>
          </a:p>
          <a:p>
            <a:pPr marL="285750" indent="-285750" algn="just">
              <a:buFont typeface="Arial" panose="020B0604020202020204" pitchFamily="34" charset="0"/>
              <a:buChar char="•"/>
            </a:pPr>
            <a:r>
              <a:rPr lang="el-GR" dirty="0">
                <a:latin typeface="Bahnschrift SemiBold" panose="020B0502040204020203" pitchFamily="34" charset="0"/>
              </a:rPr>
              <a:t>εσωτερική αιτιότητα, αυστηρή τελεολογία που ανάγεται σε αδιατάραχτες ουσίες της οικονομίας ή του ανθρώπου, </a:t>
            </a:r>
          </a:p>
          <a:p>
            <a:pPr marL="285750" indent="-285750" algn="just">
              <a:buFont typeface="Arial" panose="020B0604020202020204" pitchFamily="34" charset="0"/>
              <a:buChar char="•"/>
            </a:pPr>
            <a:r>
              <a:rPr lang="el-GR" dirty="0">
                <a:latin typeface="Bahnschrift SemiBold" panose="020B0502040204020203" pitchFamily="34" charset="0"/>
              </a:rPr>
              <a:t>όπως είναι η άπληστη και κερδοσκοπική ανθρώπινη φύση, η </a:t>
            </a:r>
            <a:r>
              <a:rPr lang="el-GR" dirty="0" err="1">
                <a:latin typeface="Bahnschrift SemiBold" panose="020B0502040204020203" pitchFamily="34" charset="0"/>
              </a:rPr>
              <a:t>υπερεπένδυση</a:t>
            </a:r>
            <a:r>
              <a:rPr lang="el-GR" dirty="0">
                <a:latin typeface="Bahnschrift SemiBold" panose="020B0502040204020203" pitchFamily="34" charset="0"/>
              </a:rPr>
              <a:t> κεφαλαίου, η λειτουργία της πίστης και που με όρους γραμμικής αιτιότητας επιφέρει την κρίση. </a:t>
            </a:r>
          </a:p>
          <a:p>
            <a:pPr marL="285750" indent="-285750" algn="just">
              <a:buFont typeface="Arial" panose="020B0604020202020204" pitchFamily="34" charset="0"/>
              <a:buChar char="•"/>
            </a:pPr>
            <a:endParaRPr lang="el-GR" dirty="0">
              <a:latin typeface="Bahnschrift SemiBold" panose="020B0502040204020203" pitchFamily="34" charset="0"/>
            </a:endParaRPr>
          </a:p>
          <a:p>
            <a:pPr algn="just"/>
            <a:r>
              <a:rPr lang="el-GR" dirty="0">
                <a:latin typeface="Bahnschrift SemiBold" panose="020B0502040204020203" pitchFamily="34" charset="0"/>
              </a:rPr>
              <a:t>Έτσι, οι κρίσεις πρέπει σε μεγάλο βαθμό να έχουν μια </a:t>
            </a:r>
            <a:r>
              <a:rPr lang="el-GR" dirty="0">
                <a:solidFill>
                  <a:schemeClr val="accent1">
                    <a:lumMod val="75000"/>
                  </a:schemeClr>
                </a:solidFill>
                <a:latin typeface="Bahnschrift SemiBold" panose="020B0502040204020203" pitchFamily="34" charset="0"/>
              </a:rPr>
              <a:t>αυστηρή περιοδικότητα</a:t>
            </a:r>
            <a:r>
              <a:rPr lang="el-GR" dirty="0">
                <a:latin typeface="Bahnschrift SemiBold" panose="020B0502040204020203" pitchFamily="34" charset="0"/>
              </a:rPr>
              <a:t>, ενώ λίγο-πολύ </a:t>
            </a:r>
            <a:r>
              <a:rPr lang="el-GR" dirty="0">
                <a:solidFill>
                  <a:schemeClr val="accent1">
                    <a:lumMod val="75000"/>
                  </a:schemeClr>
                </a:solidFill>
                <a:latin typeface="Bahnschrift SemiBold" panose="020B0502040204020203" pitchFamily="34" charset="0"/>
              </a:rPr>
              <a:t>δεν μπορούμε να «ξεμπερδέψουμε» με αυτές, καθώς εμφανίζονται ως συστατικό στοιχείο της ανάπτυξης ή της οικονομίας.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6269082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Η σύνθετη φύση της καινοτομίας και η συνδεδεμένη με αυτή δραστηριότητα του επιχειρηματία πετυχαίνουν την </a:t>
            </a:r>
            <a:r>
              <a:rPr lang="el-GR" dirty="0">
                <a:solidFill>
                  <a:schemeClr val="accent1">
                    <a:lumMod val="75000"/>
                  </a:schemeClr>
                </a:solidFill>
                <a:latin typeface="Bahnschrift SemiBold" panose="020B0502040204020203" pitchFamily="34" charset="0"/>
              </a:rPr>
              <a:t>ενίσχυση της ανόδου κατά τη διάρκεια της περιόδου άνθισης πάνω από το επίπεδο εκείνο (της παραγωγής κατά την άνθιση) που θα συνέβαινε μόνο από την δημιουργία των καινοτομιών. Αντίθετα, κατά τη διάρκεια της ύφεσης (αυτές) ενισχύουν τον αποπληθωρισμό, φέροντας την οικονομία σε μια κατάσταση κάτω του επιπέδου της ισορροπίας</a:t>
            </a:r>
            <a:r>
              <a:rPr lang="el-GR" dirty="0">
                <a:latin typeface="Bahnschrift SemiBold" panose="020B0502040204020203" pitchFamily="34" charset="0"/>
              </a:rPr>
              <a:t>. Όταν οι δυνάμεις της ύφεσης εξαντληθούν, </a:t>
            </a:r>
            <a:r>
              <a:rPr lang="el-GR" dirty="0">
                <a:solidFill>
                  <a:schemeClr val="accent1">
                    <a:lumMod val="75000"/>
                  </a:schemeClr>
                </a:solidFill>
                <a:latin typeface="Bahnschrift SemiBold" panose="020B0502040204020203" pitchFamily="34" charset="0"/>
              </a:rPr>
              <a:t>η οικονομία επιστρέφει σε ισορροπία, το ακριβές σημείο της οποίας καθορίζεται, σε μεγάλο βαθμό, από τις ιδιαιτερότητες των δευτερευόντων παραγόντων </a:t>
            </a:r>
            <a:r>
              <a:rPr lang="el-GR" dirty="0">
                <a:latin typeface="Bahnschrift SemiBold" panose="020B0502040204020203" pitchFamily="34" charset="0"/>
              </a:rPr>
              <a:t>(που είναι συνδεδεμένοι με την επιχειρηματική δραστηριότητα) και οι οποίοι προκαλούν την αφύσικη συρρίκνωση.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1">
                    <a:lumMod val="75000"/>
                  </a:schemeClr>
                </a:solidFill>
                <a:latin typeface="Bahnschrift SemiBold" panose="020B0502040204020203" pitchFamily="34" charset="0"/>
              </a:rPr>
              <a:t>Κεφάλα</a:t>
            </a:r>
            <a:r>
              <a:rPr lang="en-US" u="sng" dirty="0" err="1">
                <a:solidFill>
                  <a:schemeClr val="accent1">
                    <a:lumMod val="75000"/>
                  </a:schemeClr>
                </a:solidFill>
                <a:latin typeface="Bahnschrift SemiBold" panose="020B0502040204020203" pitchFamily="34" charset="0"/>
              </a:rPr>
              <a:t>ιο</a:t>
            </a:r>
            <a:r>
              <a:rPr lang="en-US" u="sng" dirty="0">
                <a:solidFill>
                  <a:schemeClr val="accent1">
                    <a:lumMod val="75000"/>
                  </a:schemeClr>
                </a:solidFill>
                <a:latin typeface="Bahnschrift SemiBold" panose="020B0502040204020203" pitchFamily="34" charset="0"/>
              </a:rPr>
              <a:t> 2</a:t>
            </a:r>
            <a:endParaRPr lang="el-GR" u="sng" dirty="0">
              <a:solidFill>
                <a:schemeClr val="accent1">
                  <a:lumMod val="75000"/>
                </a:schemeClr>
              </a:solidFill>
              <a:latin typeface="Bahnschrift SemiBold" panose="020B0502040204020203" pitchFamily="34" charset="0"/>
            </a:endParaRPr>
          </a:p>
          <a:p>
            <a:pPr algn="just"/>
            <a:r>
              <a:rPr lang="en-US" u="sng" dirty="0" err="1">
                <a:solidFill>
                  <a:schemeClr val="accent1">
                    <a:lumMod val="75000"/>
                  </a:schemeClr>
                </a:solidFill>
                <a:latin typeface="Bahnschrift SemiBold" panose="020B0502040204020203" pitchFamily="34" charset="0"/>
              </a:rPr>
              <a:t>Συστημ</a:t>
            </a:r>
            <a:r>
              <a:rPr lang="en-US" u="sng" dirty="0">
                <a:solidFill>
                  <a:schemeClr val="accent1">
                    <a:lumMod val="75000"/>
                  </a:schemeClr>
                </a:solidFill>
                <a:latin typeface="Bahnschrift SemiBold" panose="020B0502040204020203" pitchFamily="34" charset="0"/>
              </a:rPr>
              <a:t>ατικές θεωρήσεις</a:t>
            </a:r>
            <a:endParaRPr lang="el-GR" u="sng" dirty="0">
              <a:solidFill>
                <a:schemeClr val="accent1">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42511752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solidFill>
                  <a:schemeClr val="accent1">
                    <a:lumMod val="75000"/>
                  </a:schemeClr>
                </a:solidFill>
                <a:latin typeface="Bahnschrift SemiBold" panose="020B0502040204020203" pitchFamily="34" charset="0"/>
              </a:rPr>
              <a:t>Ο κύκλος, έτσι, έχει τα ακόλουθα στάδια: άνθιση, κάμψη, ύφεση και αναζωογόνηση. Το άνω σημείο καμπής επηρεάζεται από τις πρωτογενείς δρώσες δυνάμεις, ενώ το σημείο που εκκινεί η αναζωογόνηση (κάτω σημείο καμπής) καθορίζεται από τις δευτερογενείς δυνάμεις. </a:t>
            </a:r>
            <a:endParaRPr lang="el-GR" dirty="0">
              <a:solidFill>
                <a:schemeClr val="tx1"/>
              </a:solidFill>
              <a:latin typeface="Bahnschrift SemiBold" panose="020B0502040204020203" pitchFamily="34" charset="0"/>
            </a:endParaRPr>
          </a:p>
          <a:p>
            <a:pPr algn="just"/>
            <a:endParaRPr lang="el-GR" dirty="0">
              <a:solidFill>
                <a:schemeClr val="tx1"/>
              </a:solidFill>
              <a:latin typeface="Bahnschrift SemiBold" panose="020B0502040204020203" pitchFamily="34" charset="0"/>
            </a:endParaRPr>
          </a:p>
          <a:p>
            <a:pPr algn="just"/>
            <a:r>
              <a:rPr lang="el-GR" dirty="0">
                <a:solidFill>
                  <a:schemeClr val="tx1"/>
                </a:solidFill>
                <a:latin typeface="Bahnschrift SemiBold" panose="020B0502040204020203" pitchFamily="34" charset="0"/>
              </a:rPr>
              <a:t>Έτσι, η ένταση κάθε μιας από τις φάσεις του κύκλου εξαρτάται από τις συγκεκριμένες συνθήκες και τα χαρακτηριστικά που ενέχει κάθε φορά το πλήθος των καινοτομιών και τις δευτερογενείς δρώσες αιτίες που συνδέονται με αυτές τις καινοτομίες.</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1">
                    <a:lumMod val="75000"/>
                  </a:schemeClr>
                </a:solidFill>
                <a:latin typeface="Bahnschrift SemiBold" panose="020B0502040204020203" pitchFamily="34" charset="0"/>
              </a:rPr>
              <a:t>Κεφάλα</a:t>
            </a:r>
            <a:r>
              <a:rPr lang="en-US" u="sng" dirty="0" err="1">
                <a:solidFill>
                  <a:schemeClr val="accent1">
                    <a:lumMod val="75000"/>
                  </a:schemeClr>
                </a:solidFill>
                <a:latin typeface="Bahnschrift SemiBold" panose="020B0502040204020203" pitchFamily="34" charset="0"/>
              </a:rPr>
              <a:t>ιο</a:t>
            </a:r>
            <a:r>
              <a:rPr lang="en-US" u="sng" dirty="0">
                <a:solidFill>
                  <a:schemeClr val="accent1">
                    <a:lumMod val="75000"/>
                  </a:schemeClr>
                </a:solidFill>
                <a:latin typeface="Bahnschrift SemiBold" panose="020B0502040204020203" pitchFamily="34" charset="0"/>
              </a:rPr>
              <a:t> 2</a:t>
            </a:r>
            <a:endParaRPr lang="el-GR" u="sng" dirty="0">
              <a:solidFill>
                <a:schemeClr val="accent1">
                  <a:lumMod val="75000"/>
                </a:schemeClr>
              </a:solidFill>
              <a:latin typeface="Bahnschrift SemiBold" panose="020B0502040204020203" pitchFamily="34" charset="0"/>
            </a:endParaRPr>
          </a:p>
          <a:p>
            <a:pPr algn="just"/>
            <a:r>
              <a:rPr lang="en-US" u="sng" dirty="0" err="1">
                <a:solidFill>
                  <a:schemeClr val="accent1">
                    <a:lumMod val="75000"/>
                  </a:schemeClr>
                </a:solidFill>
                <a:latin typeface="Bahnschrift SemiBold" panose="020B0502040204020203" pitchFamily="34" charset="0"/>
              </a:rPr>
              <a:t>Συστημ</a:t>
            </a:r>
            <a:r>
              <a:rPr lang="en-US" u="sng" dirty="0">
                <a:solidFill>
                  <a:schemeClr val="accent1">
                    <a:lumMod val="75000"/>
                  </a:schemeClr>
                </a:solidFill>
                <a:latin typeface="Bahnschrift SemiBold" panose="020B0502040204020203" pitchFamily="34" charset="0"/>
              </a:rPr>
              <a:t>ατικές θεωρήσεις</a:t>
            </a:r>
            <a:endParaRPr lang="el-GR" u="sng" dirty="0">
              <a:solidFill>
                <a:schemeClr val="accent1">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23027554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Ακόμα, σχετικά με την ένταση της κάθε φάσης και την εξάρτησή της, από το συγκεκριμένο, κάθε φόρα, πλήθος των καινοτομιών και των δευτερογενών παραγόντων, ο </a:t>
            </a:r>
            <a:r>
              <a:rPr lang="en-US" dirty="0">
                <a:latin typeface="Bahnschrift SemiBold" panose="020B0502040204020203" pitchFamily="34" charset="0"/>
              </a:rPr>
              <a:t>Schumpeter</a:t>
            </a:r>
            <a:r>
              <a:rPr lang="el-GR" dirty="0">
                <a:latin typeface="Bahnschrift SemiBold" panose="020B0502040204020203" pitchFamily="34" charset="0"/>
              </a:rPr>
              <a:t> θα παρατηρήσει ότι μπορούν να συνυπάρχουν διαφορετικής έντασης πλήθη καινοτομιών και έτσι διαφορετικά είδη κύκλων. Στο έργο </a:t>
            </a:r>
            <a:r>
              <a:rPr lang="en-US" dirty="0">
                <a:latin typeface="Bahnschrift SemiBold" panose="020B0502040204020203" pitchFamily="34" charset="0"/>
              </a:rPr>
              <a:t>Business Cycles</a:t>
            </a:r>
            <a:r>
              <a:rPr lang="el-GR" dirty="0">
                <a:latin typeface="Bahnschrift SemiBold" panose="020B0502040204020203" pitchFamily="34" charset="0"/>
              </a:rPr>
              <a:t> (1939), ο </a:t>
            </a:r>
            <a:r>
              <a:rPr lang="en-US" dirty="0">
                <a:latin typeface="Bahnschrift SemiBold" panose="020B0502040204020203" pitchFamily="34" charset="0"/>
              </a:rPr>
              <a:t>Schumpeter</a:t>
            </a:r>
            <a:r>
              <a:rPr lang="el-GR" dirty="0">
                <a:latin typeface="Bahnschrift SemiBold" panose="020B0502040204020203" pitchFamily="34" charset="0"/>
              </a:rPr>
              <a:t> θα προτείνει ένα σχήμα ανάλυσης όπου ένας πλήρης κύκλος αποτελείται </a:t>
            </a:r>
            <a:r>
              <a:rPr lang="el-GR" dirty="0">
                <a:solidFill>
                  <a:schemeClr val="accent1">
                    <a:lumMod val="75000"/>
                  </a:schemeClr>
                </a:solidFill>
                <a:latin typeface="Bahnschrift SemiBold" panose="020B0502040204020203" pitchFamily="34" charset="0"/>
              </a:rPr>
              <a:t>από τρεις επί μέρους κύκλους, στον οποίο το πλαίσιο και η ένταση τίθενται από τους κύκλους </a:t>
            </a:r>
            <a:r>
              <a:rPr lang="en-US" dirty="0">
                <a:solidFill>
                  <a:schemeClr val="accent1">
                    <a:lumMod val="75000"/>
                  </a:schemeClr>
                </a:solidFill>
                <a:latin typeface="Bahnschrift SemiBold" panose="020B0502040204020203" pitchFamily="34" charset="0"/>
              </a:rPr>
              <a:t>Kondratieff</a:t>
            </a:r>
            <a:r>
              <a:rPr lang="el-GR" dirty="0">
                <a:solidFill>
                  <a:schemeClr val="accent1">
                    <a:lumMod val="75000"/>
                  </a:schemeClr>
                </a:solidFill>
                <a:latin typeface="Bahnschrift SemiBold" panose="020B0502040204020203" pitchFamily="34" charset="0"/>
              </a:rPr>
              <a:t> οι οποίοι συναρθρώνονται με τους κλασσικούς κύκλους του </a:t>
            </a:r>
            <a:r>
              <a:rPr lang="en-US" dirty="0">
                <a:solidFill>
                  <a:schemeClr val="accent1">
                    <a:lumMod val="75000"/>
                  </a:schemeClr>
                </a:solidFill>
                <a:latin typeface="Bahnschrift SemiBold" panose="020B0502040204020203" pitchFamily="34" charset="0"/>
              </a:rPr>
              <a:t>Juglar</a:t>
            </a:r>
            <a:r>
              <a:rPr lang="el-GR" dirty="0">
                <a:solidFill>
                  <a:schemeClr val="accent1">
                    <a:lumMod val="75000"/>
                  </a:schemeClr>
                </a:solidFill>
                <a:latin typeface="Bahnschrift SemiBold" panose="020B0502040204020203" pitchFamily="34" charset="0"/>
              </a:rPr>
              <a:t> και τους μικρότερους κύκλους του </a:t>
            </a:r>
            <a:r>
              <a:rPr lang="en-US" dirty="0" err="1">
                <a:solidFill>
                  <a:schemeClr val="accent1">
                    <a:lumMod val="75000"/>
                  </a:schemeClr>
                </a:solidFill>
                <a:latin typeface="Bahnschrift SemiBold" panose="020B0502040204020203" pitchFamily="34" charset="0"/>
              </a:rPr>
              <a:t>Kitchin</a:t>
            </a:r>
            <a:r>
              <a:rPr lang="el-GR" dirty="0">
                <a:latin typeface="Bahnschrift SemiBold" panose="020B0502040204020203" pitchFamily="34" charset="0"/>
              </a:rPr>
              <a:t>.</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1">
                    <a:lumMod val="75000"/>
                  </a:schemeClr>
                </a:solidFill>
                <a:latin typeface="Bahnschrift SemiBold" panose="020B0502040204020203" pitchFamily="34" charset="0"/>
              </a:rPr>
              <a:t>Κεφάλα</a:t>
            </a:r>
            <a:r>
              <a:rPr lang="en-US" u="sng" dirty="0" err="1">
                <a:solidFill>
                  <a:schemeClr val="accent1">
                    <a:lumMod val="75000"/>
                  </a:schemeClr>
                </a:solidFill>
                <a:latin typeface="Bahnschrift SemiBold" panose="020B0502040204020203" pitchFamily="34" charset="0"/>
              </a:rPr>
              <a:t>ιο</a:t>
            </a:r>
            <a:r>
              <a:rPr lang="en-US" u="sng" dirty="0">
                <a:solidFill>
                  <a:schemeClr val="accent1">
                    <a:lumMod val="75000"/>
                  </a:schemeClr>
                </a:solidFill>
                <a:latin typeface="Bahnschrift SemiBold" panose="020B0502040204020203" pitchFamily="34" charset="0"/>
              </a:rPr>
              <a:t> 2</a:t>
            </a:r>
            <a:endParaRPr lang="el-GR" u="sng" dirty="0">
              <a:solidFill>
                <a:schemeClr val="accent1">
                  <a:lumMod val="75000"/>
                </a:schemeClr>
              </a:solidFill>
              <a:latin typeface="Bahnschrift SemiBold" panose="020B0502040204020203" pitchFamily="34" charset="0"/>
            </a:endParaRPr>
          </a:p>
          <a:p>
            <a:pPr algn="just"/>
            <a:r>
              <a:rPr lang="en-US" u="sng" dirty="0" err="1">
                <a:solidFill>
                  <a:schemeClr val="accent1">
                    <a:lumMod val="75000"/>
                  </a:schemeClr>
                </a:solidFill>
                <a:latin typeface="Bahnschrift SemiBold" panose="020B0502040204020203" pitchFamily="34" charset="0"/>
              </a:rPr>
              <a:t>Συστημ</a:t>
            </a:r>
            <a:r>
              <a:rPr lang="en-US" u="sng" dirty="0">
                <a:solidFill>
                  <a:schemeClr val="accent1">
                    <a:lumMod val="75000"/>
                  </a:schemeClr>
                </a:solidFill>
                <a:latin typeface="Bahnschrift SemiBold" panose="020B0502040204020203" pitchFamily="34" charset="0"/>
              </a:rPr>
              <a:t>ατικές θεωρήσεις</a:t>
            </a:r>
            <a:endParaRPr lang="el-GR" u="sng" dirty="0">
              <a:solidFill>
                <a:schemeClr val="accent1">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27295510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Η συνάρθρωση μεταξύ των διαφορετικών κύκλων (βραχυχρόνιοι </a:t>
            </a:r>
            <a:r>
              <a:rPr lang="en-US" dirty="0" err="1">
                <a:latin typeface="Bahnschrift SemiBold" panose="020B0502040204020203" pitchFamily="34" charset="0"/>
              </a:rPr>
              <a:t>Kitchin</a:t>
            </a:r>
            <a:r>
              <a:rPr lang="el-GR" dirty="0">
                <a:latin typeface="Bahnschrift SemiBold" panose="020B0502040204020203" pitchFamily="34" charset="0"/>
              </a:rPr>
              <a:t> με διάρκεια 3 χρόνια, </a:t>
            </a:r>
            <a:r>
              <a:rPr lang="en-US" dirty="0">
                <a:latin typeface="Bahnschrift SemiBold" panose="020B0502040204020203" pitchFamily="34" charset="0"/>
              </a:rPr>
              <a:t>Juglar</a:t>
            </a:r>
            <a:r>
              <a:rPr lang="el-GR" dirty="0">
                <a:latin typeface="Bahnschrift SemiBold" panose="020B0502040204020203" pitchFamily="34" charset="0"/>
              </a:rPr>
              <a:t>,  μικρομεσαίας διάρκειας 8 – 10 έτη, </a:t>
            </a:r>
            <a:r>
              <a:rPr lang="en-US" dirty="0">
                <a:latin typeface="Bahnschrift SemiBold" panose="020B0502040204020203" pitchFamily="34" charset="0"/>
              </a:rPr>
              <a:t>Kuznets</a:t>
            </a:r>
            <a:r>
              <a:rPr lang="el-GR" dirty="0">
                <a:latin typeface="Bahnschrift SemiBold" panose="020B0502040204020203" pitchFamily="34" charset="0"/>
              </a:rPr>
              <a:t>, </a:t>
            </a:r>
            <a:r>
              <a:rPr lang="el-GR" dirty="0" err="1">
                <a:latin typeface="Bahnschrift SemiBold" panose="020B0502040204020203" pitchFamily="34" charset="0"/>
              </a:rPr>
              <a:t>μεγαλομεσαίας</a:t>
            </a:r>
            <a:r>
              <a:rPr lang="el-GR" dirty="0">
                <a:latin typeface="Bahnschrift SemiBold" panose="020B0502040204020203" pitchFamily="34" charset="0"/>
              </a:rPr>
              <a:t> διάρκειας 15 – 25 έτη και μακρά </a:t>
            </a:r>
            <a:r>
              <a:rPr lang="el-GR" dirty="0" err="1">
                <a:latin typeface="Bahnschrift SemiBold" panose="020B0502040204020203" pitchFamily="34" charset="0"/>
              </a:rPr>
              <a:t>κύμματα</a:t>
            </a:r>
            <a:r>
              <a:rPr lang="el-GR" dirty="0">
                <a:latin typeface="Bahnschrift SemiBold" panose="020B0502040204020203" pitchFamily="34" charset="0"/>
              </a:rPr>
              <a:t> </a:t>
            </a:r>
            <a:r>
              <a:rPr lang="en-US" dirty="0">
                <a:latin typeface="Bahnschrift SemiBold" panose="020B0502040204020203" pitchFamily="34" charset="0"/>
              </a:rPr>
              <a:t>Kondratieff</a:t>
            </a:r>
            <a:r>
              <a:rPr lang="el-GR" dirty="0">
                <a:latin typeface="Bahnschrift SemiBold" panose="020B0502040204020203" pitchFamily="34" charset="0"/>
              </a:rPr>
              <a:t> με διάρκεια 50 – 60 έτη – με μόνη εξαίρεση ίσως τους κύκλους </a:t>
            </a:r>
            <a:r>
              <a:rPr lang="en-US" dirty="0">
                <a:latin typeface="Bahnschrift SemiBold" panose="020B0502040204020203" pitchFamily="34" charset="0"/>
              </a:rPr>
              <a:t>Kuznets</a:t>
            </a:r>
            <a:r>
              <a:rPr lang="el-GR" dirty="0">
                <a:latin typeface="Bahnschrift SemiBold" panose="020B0502040204020203" pitchFamily="34" charset="0"/>
              </a:rPr>
              <a:t> οι οποίοι δεν αναφέρονται στο έργο) είναι αυτή που εξασφαλίζει στον </a:t>
            </a:r>
            <a:r>
              <a:rPr lang="en-US" dirty="0">
                <a:latin typeface="Bahnschrift SemiBold" panose="020B0502040204020203" pitchFamily="34" charset="0"/>
              </a:rPr>
              <a:t>Schumpeter</a:t>
            </a:r>
            <a:r>
              <a:rPr lang="el-GR" dirty="0">
                <a:latin typeface="Bahnschrift SemiBold" panose="020B0502040204020203" pitchFamily="34" charset="0"/>
              </a:rPr>
              <a:t> τη δυνατότητα να μιλήσει για φάσεις του κύκλου διαφορετικής έντασης και διάρκειας.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6">
                    <a:lumMod val="60000"/>
                    <a:lumOff val="40000"/>
                  </a:schemeClr>
                </a:solidFill>
                <a:latin typeface="Bahnschrift SemiBold" panose="020B0502040204020203" pitchFamily="34" charset="0"/>
              </a:rPr>
              <a:t>Κεφάλα</a:t>
            </a:r>
            <a:r>
              <a:rPr lang="en-US" u="sng" dirty="0" err="1">
                <a:solidFill>
                  <a:schemeClr val="accent6">
                    <a:lumMod val="60000"/>
                    <a:lumOff val="40000"/>
                  </a:schemeClr>
                </a:solidFill>
                <a:latin typeface="Bahnschrift SemiBold" panose="020B0502040204020203" pitchFamily="34" charset="0"/>
              </a:rPr>
              <a:t>ιο</a:t>
            </a:r>
            <a:r>
              <a:rPr lang="en-US" u="sng" dirty="0">
                <a:solidFill>
                  <a:schemeClr val="accent6">
                    <a:lumMod val="60000"/>
                    <a:lumOff val="40000"/>
                  </a:schemeClr>
                </a:solidFill>
                <a:latin typeface="Bahnschrift SemiBold" panose="020B0502040204020203" pitchFamily="34" charset="0"/>
              </a:rPr>
              <a:t> 2</a:t>
            </a:r>
            <a:endParaRPr lang="el-GR" u="sng" dirty="0">
              <a:solidFill>
                <a:schemeClr val="accent6">
                  <a:lumMod val="60000"/>
                  <a:lumOff val="40000"/>
                </a:schemeClr>
              </a:solidFill>
              <a:latin typeface="Bahnschrift SemiBold" panose="020B0502040204020203" pitchFamily="34" charset="0"/>
            </a:endParaRPr>
          </a:p>
          <a:p>
            <a:pPr algn="just"/>
            <a:r>
              <a:rPr lang="en-US" u="sng" dirty="0" err="1">
                <a:solidFill>
                  <a:schemeClr val="accent6">
                    <a:lumMod val="60000"/>
                    <a:lumOff val="40000"/>
                  </a:schemeClr>
                </a:solidFill>
                <a:latin typeface="Bahnschrift SemiBold" panose="020B0502040204020203" pitchFamily="34" charset="0"/>
              </a:rPr>
              <a:t>Συστημ</a:t>
            </a:r>
            <a:r>
              <a:rPr lang="en-US" u="sng" dirty="0">
                <a:solidFill>
                  <a:schemeClr val="accent6">
                    <a:lumMod val="60000"/>
                    <a:lumOff val="40000"/>
                  </a:schemeClr>
                </a:solidFill>
                <a:latin typeface="Bahnschrift SemiBold" panose="020B0502040204020203" pitchFamily="34" charset="0"/>
              </a:rPr>
              <a:t>ατικές θεωρήσεις</a:t>
            </a:r>
            <a:endParaRPr lang="el-GR" u="sng" dirty="0">
              <a:solidFill>
                <a:schemeClr val="accent6">
                  <a:lumMod val="60000"/>
                  <a:lumOff val="40000"/>
                </a:schemeClr>
              </a:solidFill>
              <a:latin typeface="Bahnschrift SemiBold" panose="020B0502040204020203" pitchFamily="34" charset="0"/>
            </a:endParaRPr>
          </a:p>
        </p:txBody>
      </p:sp>
    </p:spTree>
    <p:extLst>
      <p:ext uri="{BB962C8B-B14F-4D97-AF65-F5344CB8AC3E}">
        <p14:creationId xmlns:p14="http://schemas.microsoft.com/office/powerpoint/2010/main" val="41542895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Σε όλους τους ανωτέρω κύκλους μπορούμε να περιμένουμε δύο ή τέσσερεις φάσεις, δεδομένου ότι οι δευτερογενείς παράγοντες που επιδρούν μπορεί να μην είναι τόσο ισχυροί ώστε να προκαλέσουν υφέσεις και αναζωογονήσεις. Η καινοτομία, δηλαδή η περίοδος εισαγωγής της, το είδος καθώς και η μορφή της είναι αυτή που επιδρά και δημιουργεί και τα τρία είδη κύκλων, αν και διαφορετικοί τύποι καινοτομιών και διαφορετικοί τύποι επιπτώσεων έχουν διαφορετικό ρόλο σε κάθε τύπο κύκλου (</a:t>
            </a:r>
            <a:r>
              <a:rPr lang="en-US" dirty="0">
                <a:latin typeface="Bahnschrift SemiBold" panose="020B0502040204020203" pitchFamily="34" charset="0"/>
              </a:rPr>
              <a:t>Schumpeter</a:t>
            </a:r>
            <a:r>
              <a:rPr lang="el-GR" dirty="0">
                <a:latin typeface="Bahnschrift SemiBold" panose="020B0502040204020203" pitchFamily="34" charset="0"/>
              </a:rPr>
              <a:t> 1939, σελ. 17</a:t>
            </a:r>
            <a:r>
              <a:rPr lang="el-GR" dirty="0">
                <a:solidFill>
                  <a:schemeClr val="tx1"/>
                </a:solidFill>
                <a:latin typeface="Bahnschrift SemiBold" panose="020B0502040204020203" pitchFamily="34" charset="0"/>
              </a:rPr>
              <a:t>2). </a:t>
            </a:r>
            <a:r>
              <a:rPr lang="el-GR" dirty="0">
                <a:solidFill>
                  <a:schemeClr val="accent1">
                    <a:lumMod val="75000"/>
                  </a:schemeClr>
                </a:solidFill>
                <a:latin typeface="Bahnschrift SemiBold" panose="020B0502040204020203" pitchFamily="34" charset="0"/>
              </a:rPr>
              <a:t>Ακόμα, η αρχική συνύπαρξη μιας περιόδου άνθισης ενός κύκλου </a:t>
            </a:r>
            <a:r>
              <a:rPr lang="en-US" dirty="0">
                <a:solidFill>
                  <a:schemeClr val="accent1">
                    <a:lumMod val="75000"/>
                  </a:schemeClr>
                </a:solidFill>
                <a:latin typeface="Bahnschrift SemiBold" panose="020B0502040204020203" pitchFamily="34" charset="0"/>
              </a:rPr>
              <a:t>Kondratieff</a:t>
            </a:r>
            <a:r>
              <a:rPr lang="el-GR" dirty="0">
                <a:solidFill>
                  <a:schemeClr val="accent1">
                    <a:lumMod val="75000"/>
                  </a:schemeClr>
                </a:solidFill>
                <a:latin typeface="Bahnschrift SemiBold" panose="020B0502040204020203" pitchFamily="34" charset="0"/>
              </a:rPr>
              <a:t>, με την περίοδο άνθισης ενός κύκλου </a:t>
            </a:r>
            <a:r>
              <a:rPr lang="en-US" dirty="0">
                <a:solidFill>
                  <a:schemeClr val="accent1">
                    <a:lumMod val="75000"/>
                  </a:schemeClr>
                </a:solidFill>
                <a:latin typeface="Bahnschrift SemiBold" panose="020B0502040204020203" pitchFamily="34" charset="0"/>
              </a:rPr>
              <a:t>Juglar</a:t>
            </a:r>
            <a:r>
              <a:rPr lang="el-GR" dirty="0">
                <a:solidFill>
                  <a:schemeClr val="accent1">
                    <a:lumMod val="75000"/>
                  </a:schemeClr>
                </a:solidFill>
                <a:latin typeface="Bahnschrift SemiBold" panose="020B0502040204020203" pitchFamily="34" charset="0"/>
              </a:rPr>
              <a:t> και με αυτήν ενός κύκλου </a:t>
            </a:r>
            <a:r>
              <a:rPr lang="en-US" dirty="0" err="1">
                <a:solidFill>
                  <a:schemeClr val="accent1">
                    <a:lumMod val="75000"/>
                  </a:schemeClr>
                </a:solidFill>
                <a:latin typeface="Bahnschrift SemiBold" panose="020B0502040204020203" pitchFamily="34" charset="0"/>
              </a:rPr>
              <a:t>Kitchin</a:t>
            </a:r>
            <a:r>
              <a:rPr lang="el-GR" dirty="0">
                <a:solidFill>
                  <a:schemeClr val="accent1">
                    <a:lumMod val="75000"/>
                  </a:schemeClr>
                </a:solidFill>
                <a:latin typeface="Bahnschrift SemiBold" panose="020B0502040204020203" pitchFamily="34" charset="0"/>
              </a:rPr>
              <a:t> μπορεί να ενισχύσει σε μεγάλο βαθμό τα χαρακτηριστικά της περιόδου άνθισης για την οικονομία, όπως αντίστοιχα και η συνύπαρξη της ύφεσης ή της κάμψης, όλων ή κάποιων από τους κύκλους.</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3368300" cy="646331"/>
          </a:xfrm>
          <a:prstGeom prst="rect">
            <a:avLst/>
          </a:prstGeom>
        </p:spPr>
        <p:txBody>
          <a:bodyPr wrap="square">
            <a:spAutoFit/>
          </a:bodyPr>
          <a:lstStyle/>
          <a:p>
            <a:pPr algn="just"/>
            <a:r>
              <a:rPr lang="en-US" u="sng" dirty="0">
                <a:solidFill>
                  <a:schemeClr val="accent1">
                    <a:lumMod val="75000"/>
                  </a:schemeClr>
                </a:solidFill>
                <a:latin typeface="Bahnschrift SemiBold" panose="020B0502040204020203" pitchFamily="34" charset="0"/>
              </a:rPr>
              <a:t>Κεφάλα</a:t>
            </a:r>
            <a:r>
              <a:rPr lang="en-US" u="sng" dirty="0" err="1">
                <a:solidFill>
                  <a:schemeClr val="accent1">
                    <a:lumMod val="75000"/>
                  </a:schemeClr>
                </a:solidFill>
                <a:latin typeface="Bahnschrift SemiBold" panose="020B0502040204020203" pitchFamily="34" charset="0"/>
              </a:rPr>
              <a:t>ιο</a:t>
            </a:r>
            <a:r>
              <a:rPr lang="en-US" u="sng" dirty="0">
                <a:solidFill>
                  <a:schemeClr val="accent1">
                    <a:lumMod val="75000"/>
                  </a:schemeClr>
                </a:solidFill>
                <a:latin typeface="Bahnschrift SemiBold" panose="020B0502040204020203" pitchFamily="34" charset="0"/>
              </a:rPr>
              <a:t> 2</a:t>
            </a:r>
            <a:endParaRPr lang="el-GR" u="sng" dirty="0">
              <a:solidFill>
                <a:schemeClr val="accent1">
                  <a:lumMod val="75000"/>
                </a:schemeClr>
              </a:solidFill>
              <a:latin typeface="Bahnschrift SemiBold" panose="020B0502040204020203" pitchFamily="34" charset="0"/>
            </a:endParaRPr>
          </a:p>
          <a:p>
            <a:pPr algn="just"/>
            <a:r>
              <a:rPr lang="en-US" u="sng" dirty="0" err="1">
                <a:solidFill>
                  <a:schemeClr val="accent1">
                    <a:lumMod val="75000"/>
                  </a:schemeClr>
                </a:solidFill>
                <a:latin typeface="Bahnschrift SemiBold" panose="020B0502040204020203" pitchFamily="34" charset="0"/>
              </a:rPr>
              <a:t>Συστημ</a:t>
            </a:r>
            <a:r>
              <a:rPr lang="en-US" u="sng" dirty="0">
                <a:solidFill>
                  <a:schemeClr val="accent1">
                    <a:lumMod val="75000"/>
                  </a:schemeClr>
                </a:solidFill>
                <a:latin typeface="Bahnschrift SemiBold" panose="020B0502040204020203" pitchFamily="34" charset="0"/>
              </a:rPr>
              <a:t>ατικές θεωρήσεις</a:t>
            </a:r>
            <a:endParaRPr lang="el-GR" u="sng" dirty="0">
              <a:solidFill>
                <a:schemeClr val="accent1">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3965961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Η δεύτερη, (Μαρξ), έχει στο κέντρο της μια </a:t>
            </a:r>
            <a:r>
              <a:rPr lang="el-GR" dirty="0" err="1">
                <a:latin typeface="Bahnschrift SemiBold" panose="020B0502040204020203" pitchFamily="34" charset="0"/>
              </a:rPr>
              <a:t>ενδεχομενικότητα</a:t>
            </a:r>
            <a:r>
              <a:rPr lang="el-GR" dirty="0">
                <a:latin typeface="Bahnschrift SemiBold" panose="020B0502040204020203" pitchFamily="34" charset="0"/>
              </a:rPr>
              <a:t> καθώς μιλάει για μια κρίση που είναι μεν εγγενής και εσωτερική στην ανάπτυξη της οικονομίας και είναι αποτέλεσμα δομικών αντιφάσεων εντός του καπιταλιστικού τρόπου παραγωγής.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Το ξέσπασμα όμως, της κρίσης ανάγεται ως «στιγμιαία» έκφανση των εσωτερικών αντιφάσεων του καπιταλισμού και όχι ως μονίμως δρώσα «αιτία» (</a:t>
            </a:r>
            <a:r>
              <a:rPr lang="el-GR" dirty="0" err="1">
                <a:latin typeface="Bahnschrift SemiBold" panose="020B0502040204020203" pitchFamily="34" charset="0"/>
              </a:rPr>
              <a:t>Μηλιός</a:t>
            </a:r>
            <a:r>
              <a:rPr lang="el-GR" dirty="0">
                <a:latin typeface="Bahnschrift SemiBold" panose="020B0502040204020203" pitchFamily="34" charset="0"/>
              </a:rPr>
              <a:t> κ.α. 2004).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133708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Η θεωρία του </a:t>
            </a:r>
            <a:r>
              <a:rPr lang="en-US" dirty="0">
                <a:latin typeface="Bahnschrift SemiBold" panose="020B0502040204020203" pitchFamily="34" charset="0"/>
              </a:rPr>
              <a:t>Juglar</a:t>
            </a:r>
            <a:r>
              <a:rPr lang="el-GR" dirty="0">
                <a:latin typeface="Bahnschrift SemiBold" panose="020B0502040204020203" pitchFamily="34" charset="0"/>
              </a:rPr>
              <a:t> τίθεται μεταξύ μιας αντίληψης περί δημιουργίας κύκλων πίστης, κύκλων δηλαδή που σχετίζονται με τον δανεισμό και κύκλων που σχετίζονται με το </a:t>
            </a:r>
            <a:r>
              <a:rPr lang="el-GR" dirty="0" err="1">
                <a:latin typeface="Bahnschrift SemiBold" panose="020B0502040204020203" pitchFamily="34" charset="0"/>
              </a:rPr>
              <a:t>επιχειρείν</a:t>
            </a:r>
            <a:r>
              <a:rPr lang="el-GR" dirty="0">
                <a:latin typeface="Bahnschrift SemiBold" panose="020B0502040204020203" pitchFamily="34" charset="0"/>
              </a:rPr>
              <a:t>.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Σύμφωνα με τους </a:t>
            </a:r>
            <a:r>
              <a:rPr lang="en-US" dirty="0">
                <a:latin typeface="Bahnschrift SemiBold" panose="020B0502040204020203" pitchFamily="34" charset="0"/>
              </a:rPr>
              <a:t>Legrand</a:t>
            </a:r>
            <a:r>
              <a:rPr lang="el-GR" dirty="0">
                <a:latin typeface="Bahnschrift SemiBold" panose="020B0502040204020203" pitchFamily="34" charset="0"/>
              </a:rPr>
              <a:t> και </a:t>
            </a:r>
            <a:r>
              <a:rPr lang="en-US" dirty="0" err="1">
                <a:latin typeface="Bahnschrift SemiBold" panose="020B0502040204020203" pitchFamily="34" charset="0"/>
              </a:rPr>
              <a:t>Haggeman</a:t>
            </a:r>
            <a:r>
              <a:rPr lang="el-GR" dirty="0">
                <a:latin typeface="Bahnschrift SemiBold" panose="020B0502040204020203" pitchFamily="34" charset="0"/>
              </a:rPr>
              <a:t> (2005, σελ. 10) η θεωρία του </a:t>
            </a:r>
            <a:r>
              <a:rPr lang="en-US" dirty="0">
                <a:latin typeface="Bahnschrift SemiBold" panose="020B0502040204020203" pitchFamily="34" charset="0"/>
              </a:rPr>
              <a:t>Juglar</a:t>
            </a:r>
            <a:r>
              <a:rPr lang="el-GR" dirty="0">
                <a:latin typeface="Bahnschrift SemiBold" panose="020B0502040204020203" pitchFamily="34" charset="0"/>
              </a:rPr>
              <a:t> φτιάχνει ενός είδους συλλογικό ενθουσιασμό μέσα από ένα φαινόμενο μαζικής ψυχολογίας που επιφέρει την κυκλική </a:t>
            </a:r>
            <a:r>
              <a:rPr lang="el-GR" dirty="0" err="1">
                <a:latin typeface="Bahnschrift SemiBold" panose="020B0502040204020203" pitchFamily="34" charset="0"/>
              </a:rPr>
              <a:t>υπερεπένδυση</a:t>
            </a:r>
            <a:r>
              <a:rPr lang="el-GR" dirty="0">
                <a:latin typeface="Bahnschrift SemiBold" panose="020B0502040204020203" pitchFamily="34" charset="0"/>
              </a:rPr>
              <a:t> κατασκευάζοντας έναν σύνδεσμο μεταξύ κύκλων πίστης και κύκλων του </a:t>
            </a:r>
            <a:r>
              <a:rPr lang="el-GR" dirty="0" err="1">
                <a:latin typeface="Bahnschrift SemiBold" panose="020B0502040204020203" pitchFamily="34" charset="0"/>
              </a:rPr>
              <a:t>επιχειρείν</a:t>
            </a:r>
            <a:r>
              <a:rPr lang="el-GR" dirty="0">
                <a:latin typeface="Bahnschrift SemiBold" panose="020B0502040204020203" pitchFamily="34" charset="0"/>
              </a:rPr>
              <a:t>.</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555487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Ένα δεύτερο επίπεδο αυτής της τελεολογίας, η οποία ενυπάρχει σε όλες τις αναφερθείσες εκδοχές του οικονομικού κύκλου, θα μπορούσε να αναδειχθεί στην εξής διατύπωση: </a:t>
            </a:r>
            <a:r>
              <a:rPr lang="el-GR" dirty="0">
                <a:solidFill>
                  <a:srgbClr val="C00000"/>
                </a:solidFill>
                <a:latin typeface="Bahnschrift SemiBold" panose="020B0502040204020203" pitchFamily="34" charset="0"/>
              </a:rPr>
              <a:t>οι κρίσεις εμφανίζονται με τη μορφή τιμωρίας που συνήθως </a:t>
            </a:r>
            <a:r>
              <a:rPr lang="el-GR" dirty="0" err="1">
                <a:solidFill>
                  <a:srgbClr val="C00000"/>
                </a:solidFill>
                <a:latin typeface="Bahnschrift SemiBold" panose="020B0502040204020203" pitchFamily="34" charset="0"/>
              </a:rPr>
              <a:t>αποκαθάρει</a:t>
            </a:r>
            <a:r>
              <a:rPr lang="el-GR" dirty="0">
                <a:solidFill>
                  <a:srgbClr val="C00000"/>
                </a:solidFill>
                <a:latin typeface="Bahnschrift SemiBold" panose="020B0502040204020203" pitchFamily="34" charset="0"/>
              </a:rPr>
              <a:t> την προβληματική ανθρώπινη συμπεριφορά, αναδύοντας επιρροές από τις Διαθήκες</a:t>
            </a:r>
            <a:r>
              <a:rPr lang="el-GR" dirty="0">
                <a:solidFill>
                  <a:schemeClr val="accent5">
                    <a:lumMod val="60000"/>
                    <a:lumOff val="40000"/>
                  </a:schemeClr>
                </a:solidFill>
                <a:latin typeface="Bahnschrift SemiBold" panose="020B0502040204020203" pitchFamily="34" charset="0"/>
              </a:rPr>
              <a:t>. </a:t>
            </a:r>
            <a:r>
              <a:rPr lang="el-GR" dirty="0">
                <a:latin typeface="Bahnschrift SemiBold" panose="020B0502040204020203" pitchFamily="34" charset="0"/>
              </a:rPr>
              <a:t>Ταυτόχρονα, όπως έχουμε αναφέρει, η περίοδος των εφτά χρόνων δεν μπορεί να θεωρείται τυχαία αλλά πρέπει να συσχετίζεται με το Βιβλικό εφτά.</a:t>
            </a:r>
          </a:p>
          <a:p>
            <a:pPr algn="just"/>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solidFill>
                  <a:srgbClr val="C00000"/>
                </a:solidFill>
                <a:latin typeface="Bahnschrift SemiBold" panose="020B0502040204020203" pitchFamily="34" charset="0"/>
              </a:rPr>
              <a:t>οποτεδήποτε υπάρχει άγνοια γύρω από ένα ζήτημα ή ενέχεται ένας δυσνόητος μηχανισμός όπως είναι η οικονομία και ο μηχανισμός της κρίσης, ο αποκρυφισμός και η τιμωρία είναι μια τάση να κατανοηθεί και να </a:t>
            </a:r>
            <a:r>
              <a:rPr lang="el-GR" dirty="0" err="1">
                <a:solidFill>
                  <a:srgbClr val="C00000"/>
                </a:solidFill>
                <a:latin typeface="Bahnschrift SemiBold" panose="020B0502040204020203" pitchFamily="34" charset="0"/>
              </a:rPr>
              <a:t>εξορθολογηστεί</a:t>
            </a:r>
            <a:r>
              <a:rPr lang="el-GR" dirty="0">
                <a:solidFill>
                  <a:srgbClr val="C00000"/>
                </a:solidFill>
                <a:latin typeface="Bahnschrift SemiBold" panose="020B0502040204020203" pitchFamily="34" charset="0"/>
              </a:rPr>
              <a:t> το φαινόμενο. </a:t>
            </a:r>
          </a:p>
          <a:p>
            <a:pPr algn="just"/>
            <a:endParaRPr lang="el-GR" dirty="0">
              <a:latin typeface="Bahnschrift SemiBold" panose="020B0502040204020203" pitchFamily="34" charset="0"/>
            </a:endParaRP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758081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l-GR" dirty="0">
              <a:solidFill>
                <a:schemeClr val="accent2">
                  <a:lumMod val="40000"/>
                  <a:lumOff val="60000"/>
                </a:schemeClr>
              </a:solidFill>
              <a:latin typeface="Bahnschrift SemiBold" panose="020B0502040204020203" pitchFamily="34" charset="0"/>
            </a:endParaRPr>
          </a:p>
          <a:p>
            <a:pPr algn="just"/>
            <a:r>
              <a:rPr lang="el-GR" dirty="0">
                <a:latin typeface="Bahnschrift SemiBold" panose="020B0502040204020203" pitchFamily="34" charset="0"/>
              </a:rPr>
              <a:t>Κρίση </a:t>
            </a:r>
            <a:r>
              <a:rPr lang="el-GR" dirty="0">
                <a:latin typeface="Bahnschrift SemiBold" panose="020B0502040204020203" pitchFamily="34" charset="0"/>
                <a:sym typeface="Wingdings" panose="05000000000000000000" pitchFamily="2" charset="2"/>
              </a:rPr>
              <a:t> </a:t>
            </a:r>
            <a:r>
              <a:rPr lang="el-GR" dirty="0">
                <a:latin typeface="Bahnschrift SemiBold" panose="020B0502040204020203" pitchFamily="34" charset="0"/>
              </a:rPr>
              <a:t>φυσικό φαινόμενο («</a:t>
            </a:r>
            <a:r>
              <a:rPr lang="el-GR" dirty="0" err="1">
                <a:latin typeface="Bahnschrift SemiBold" panose="020B0502040204020203" pitchFamily="34" charset="0"/>
              </a:rPr>
              <a:t>φυσικοποίηση</a:t>
            </a:r>
            <a:r>
              <a:rPr lang="el-GR" dirty="0">
                <a:latin typeface="Bahnschrift SemiBold" panose="020B0502040204020203" pitchFamily="34" charset="0"/>
              </a:rPr>
              <a:t>»),  όπως μια πλημμύρα εσωτερική στην λειτουργία της οικονομίας, μέρος της κανονικότητας που δεν μπορεί να προληφθεί. Η </a:t>
            </a:r>
            <a:r>
              <a:rPr lang="el-GR" dirty="0" err="1">
                <a:latin typeface="Bahnschrift SemiBold" panose="020B0502040204020203" pitchFamily="34" charset="0"/>
              </a:rPr>
              <a:t>τιμωρητική</a:t>
            </a:r>
            <a:r>
              <a:rPr lang="el-GR" dirty="0">
                <a:latin typeface="Bahnschrift SemiBold" panose="020B0502040204020203" pitchFamily="34" charset="0"/>
              </a:rPr>
              <a:t> διάσταση της κρίσης δεν αποκλείεται όπως ακριβώς και η πλημμύρα, ή ο κεραυνός στα πρώτα βήματα της ανθρωπότητας.</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Ακόμα, η επισήμανση για την κυκλική διάσταση του φαινομένου δεν μπορεί να μην σχετίζεται με ένα στοχασμό που και αυτός ανήκει στην κληρονομιά της </a:t>
            </a:r>
            <a:r>
              <a:rPr lang="el-GR" dirty="0" err="1">
                <a:latin typeface="Bahnschrift SemiBold" panose="020B0502040204020203" pitchFamily="34" charset="0"/>
              </a:rPr>
              <a:t>προνεωτερικής</a:t>
            </a:r>
            <a:r>
              <a:rPr lang="el-GR" dirty="0">
                <a:latin typeface="Bahnschrift SemiBold" panose="020B0502040204020203" pitchFamily="34" charset="0"/>
              </a:rPr>
              <a:t> σκέψης ο οποίος συνοψίζεται στο εξής</a:t>
            </a:r>
            <a:r>
              <a:rPr lang="el-GR" dirty="0">
                <a:solidFill>
                  <a:srgbClr val="C00000"/>
                </a:solidFill>
                <a:latin typeface="Bahnschrift SemiBold" panose="020B0502040204020203" pitchFamily="34" charset="0"/>
              </a:rPr>
              <a:t>: «η ζωή, η ιστορία κοκ κάνουν κύκλους».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860871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dirty="0">
                <a:latin typeface="Bahnschrift SemiBold" panose="020B0502040204020203" pitchFamily="34" charset="0"/>
              </a:rPr>
              <a:t>Αυτή η θέση εμφανίζεται, από καιρό σε καιρό, σε διάφορες εκφάνσεις των επιστημών όπως στην ιστορία και πρέπει να ανάγεται στη σκέψη για το χρόνο, τη ζωή και την αναπαραγωγή στην Ευρώπη μέχρι και την μετενσάρκωση στις ανατολικές θρησκείες. Στα οικονομικά μπορούμε να πούμε ότι συνδέεται με μια βαθιά μεταφυσική θέση που αφορά τη ζωή και την ουσία του ανθρώπου.</a:t>
            </a:r>
          </a:p>
          <a:p>
            <a:pPr algn="just"/>
            <a:endParaRPr lang="el-GR" dirty="0">
              <a:latin typeface="Bahnschrift SemiBold" panose="020B0502040204020203" pitchFamily="34" charset="0"/>
            </a:endParaRP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1550473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1653</TotalTime>
  <Words>4708</Words>
  <Application>Microsoft Office PowerPoint</Application>
  <PresentationFormat>Ευρεία οθόνη</PresentationFormat>
  <Paragraphs>156</Paragraphs>
  <Slides>44</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44</vt:i4>
      </vt:variant>
    </vt:vector>
  </HeadingPairs>
  <TitlesOfParts>
    <vt:vector size="50" baseType="lpstr">
      <vt:lpstr>Arial</vt:lpstr>
      <vt:lpstr>Bahnschrift SemiBold</vt:lpstr>
      <vt:lpstr>Book Antiqua</vt:lpstr>
      <vt:lpstr>Century Gothic</vt:lpstr>
      <vt:lpstr>Wingdings 3</vt:lpstr>
      <vt:lpstr>Ιόν</vt:lpstr>
      <vt:lpstr>Θεωρία των Οικονομικών Διακυμάνσεων και της Τεχνολογίας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PC</dc:creator>
  <cp:lastModifiedBy>fanis papag</cp:lastModifiedBy>
  <cp:revision>90</cp:revision>
  <dcterms:created xsi:type="dcterms:W3CDTF">2021-10-12T07:52:12Z</dcterms:created>
  <dcterms:modified xsi:type="dcterms:W3CDTF">2022-11-29T09:34:27Z</dcterms:modified>
</cp:coreProperties>
</file>