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4" r:id="rId2"/>
    <p:sldId id="275" r:id="rId3"/>
    <p:sldId id="262" r:id="rId4"/>
    <p:sldId id="263" r:id="rId5"/>
    <p:sldId id="264" r:id="rId6"/>
    <p:sldId id="265" r:id="rId7"/>
    <p:sldId id="266" r:id="rId8"/>
    <p:sldId id="267" r:id="rId9"/>
    <p:sldId id="273" r:id="rId10"/>
    <p:sldId id="270" r:id="rId11"/>
    <p:sldId id="268" r:id="rId12"/>
    <p:sldId id="269" r:id="rId13"/>
    <p:sldId id="271" r:id="rId14"/>
    <p:sldId id="272"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50000" saltData="qFB4yaZEVRzo8ap1ZySe7w" hashData="9gmUl4Q3/ibjyKyc8+w6/22ATO0" cryptProvider="" algIdExt="0" algIdExtSource="" cryptProviderTypeExt="0" cryptProviderTypeExtSourc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5012" autoAdjust="0"/>
  </p:normalViewPr>
  <p:slideViewPr>
    <p:cSldViewPr>
      <p:cViewPr varScale="1">
        <p:scale>
          <a:sx n="92" d="100"/>
          <a:sy n="92" d="100"/>
        </p:scale>
        <p:origin x="-5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57D0F1-4AB9-4AF8-9E07-4E932D671724}" type="datetimeFigureOut">
              <a:rPr lang="el-GR" smtClean="0"/>
              <a:pPr/>
              <a:t>20/5/2021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2A71F3-CDB1-4C30-BDF7-807B7AC7C019}"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Arial" pitchFamily="34" charset="0"/>
              <a:buChar char="•"/>
            </a:pPr>
            <a:r>
              <a:rPr lang="el-GR" sz="1200" kern="1200" dirty="0" smtClean="0">
                <a:solidFill>
                  <a:schemeClr val="tx1"/>
                </a:solidFill>
                <a:latin typeface="+mn-lt"/>
                <a:ea typeface="+mn-ea"/>
                <a:cs typeface="+mn-cs"/>
              </a:rPr>
              <a:t>Τα τελευταία 60 περίπου χρόνια παρατηρείται μια συνεχής αύξηση της παγκόσμιας παραγωγής και κατανάλωσης αλιευμάτων από τον διαρκώς αυξανόμενο πληθυσμό της γης σε συνδυασμό με την βελτίωση του βιοτικού του επιπέδου, την παγκοσμιοποίηση, την απελευθέρωση της μετακίνησης των κεφαλαίων και την εξέλιξη των μεταφορών. </a:t>
            </a:r>
            <a:endParaRPr lang="en-US" sz="1200" kern="1200" dirty="0" smtClean="0">
              <a:solidFill>
                <a:schemeClr val="tx1"/>
              </a:solidFill>
              <a:latin typeface="+mn-lt"/>
              <a:ea typeface="+mn-ea"/>
              <a:cs typeface="+mn-cs"/>
            </a:endParaRPr>
          </a:p>
          <a:p>
            <a:pPr>
              <a:buFont typeface="Arial" pitchFamily="34" charset="0"/>
              <a:buChar char="•"/>
            </a:pPr>
            <a:r>
              <a:rPr lang="el-GR" sz="1200" kern="1200" dirty="0" smtClean="0">
                <a:solidFill>
                  <a:schemeClr val="tx1"/>
                </a:solidFill>
                <a:latin typeface="+mn-lt"/>
                <a:ea typeface="+mn-ea"/>
                <a:cs typeface="+mn-cs"/>
              </a:rPr>
              <a:t>Πιο συγκεκριμένα, το 1960 τα συνολικά παγκόσμια αλιεύματα (αλιεία και υδατοκαλλιέργεια) ανέρχονταν σε 36,8 εκ τόνοι από τους οποίους μόνο το 5,5% προέρχονταν από την υδατοκαλλιέργεια ενώ το 2016 (τελευταία επικαιροποίηση) τα αλιεύματα ανήλθαν στους 217,5 τόνους από τους οποίους το 56,6% προέρχονταν από την υδατοκαλλιέργεια </a:t>
            </a:r>
            <a:r>
              <a:rPr lang="en-US" sz="1200" kern="1200" dirty="0" smtClean="0">
                <a:solidFill>
                  <a:schemeClr val="tx1"/>
                </a:solidFill>
                <a:latin typeface="+mn-lt"/>
                <a:ea typeface="+mn-ea"/>
                <a:cs typeface="+mn-cs"/>
              </a:rPr>
              <a:t>.</a:t>
            </a:r>
            <a:r>
              <a:rPr lang="el-GR" sz="1200" i="1" kern="1200" dirty="0" smtClean="0">
                <a:solidFill>
                  <a:schemeClr val="tx1"/>
                </a:solidFill>
                <a:latin typeface="+mn-lt"/>
                <a:ea typeface="+mn-ea"/>
                <a:cs typeface="+mn-cs"/>
              </a:rPr>
              <a:t> </a:t>
            </a:r>
          </a:p>
        </p:txBody>
      </p:sp>
      <p:sp>
        <p:nvSpPr>
          <p:cNvPr id="4" name="3 - Θέση αριθμού διαφάνειας"/>
          <p:cNvSpPr>
            <a:spLocks noGrp="1"/>
          </p:cNvSpPr>
          <p:nvPr>
            <p:ph type="sldNum" sz="quarter" idx="10"/>
          </p:nvPr>
        </p:nvSpPr>
        <p:spPr/>
        <p:txBody>
          <a:bodyPr/>
          <a:lstStyle/>
          <a:p>
            <a:fld id="{0F2A71F3-CDB1-4C30-BDF7-807B7AC7C019}" type="slidenum">
              <a:rPr lang="el-GR" smtClean="0"/>
              <a:pPr/>
              <a:t>3</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F2A71F3-CDB1-4C30-BDF7-807B7AC7C019}" type="slidenum">
              <a:rPr lang="el-GR" smtClean="0"/>
              <a:pPr/>
              <a:t>14</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l-GR" sz="1200" kern="1200" dirty="0" smtClean="0">
                <a:solidFill>
                  <a:schemeClr val="tx1"/>
                </a:solidFill>
                <a:latin typeface="+mn-lt"/>
                <a:ea typeface="+mn-ea"/>
                <a:cs typeface="+mn-cs"/>
              </a:rPr>
              <a:t>Επεκτείνοντας  τα στοιχεία της παραγωγής της Παγκόσμιας Τράπεζας (2020) είναι φανερό ότι και στο επόμενο διάστημα η κάλυψη της αύξησης των  αναγκών  θα προέρχεται σε μεγαλύτερο και αυξανόμενο βαθμό από την υδατοκαλλιέργεια και σε μικρότερο και μειούμενο βαθμό από την αλιεία. </a:t>
            </a:r>
            <a:endParaRPr lang="el-GR" dirty="0" smtClean="0"/>
          </a:p>
          <a:p>
            <a:pPr>
              <a:buFont typeface="Arial" pitchFamily="34" charset="0"/>
              <a:buChar char="•"/>
            </a:pPr>
            <a:r>
              <a:rPr lang="el-GR" sz="1200" kern="1200" dirty="0" smtClean="0">
                <a:solidFill>
                  <a:schemeClr val="tx1"/>
                </a:solidFill>
                <a:latin typeface="+mn-lt"/>
                <a:ea typeface="+mn-ea"/>
                <a:cs typeface="+mn-cs"/>
              </a:rPr>
              <a:t>Στην εκθετική αυτή αύξηση της υδατοκαλλιέργειας η Κίνα φαίνεται να διαδραματίζει  σημαντικό ρόλο  καθώς παράγει (το 2016) παραπάνω από το 60% της παγκόσμιας παραγωγής όπως φαίνεται και από το</a:t>
            </a:r>
            <a:r>
              <a:rPr lang="el-GR" sz="1200" kern="1200" baseline="0" dirty="0" smtClean="0">
                <a:solidFill>
                  <a:schemeClr val="tx1"/>
                </a:solidFill>
                <a:latin typeface="+mn-lt"/>
                <a:ea typeface="+mn-ea"/>
                <a:cs typeface="+mn-cs"/>
              </a:rPr>
              <a:t> σχετικό </a:t>
            </a:r>
            <a:r>
              <a:rPr lang="el-GR" sz="1200" kern="1200" dirty="0" smtClean="0">
                <a:solidFill>
                  <a:schemeClr val="tx1"/>
                </a:solidFill>
                <a:latin typeface="+mn-lt"/>
                <a:ea typeface="+mn-ea"/>
                <a:cs typeface="+mn-cs"/>
              </a:rPr>
              <a:t>γράφημα.</a:t>
            </a:r>
            <a:endParaRPr lang="el-GR" dirty="0"/>
          </a:p>
        </p:txBody>
      </p:sp>
      <p:sp>
        <p:nvSpPr>
          <p:cNvPr id="4" name="3 - Θέση αριθμού διαφάνειας"/>
          <p:cNvSpPr>
            <a:spLocks noGrp="1"/>
          </p:cNvSpPr>
          <p:nvPr>
            <p:ph type="sldNum" sz="quarter" idx="10"/>
          </p:nvPr>
        </p:nvSpPr>
        <p:spPr/>
        <p:txBody>
          <a:bodyPr/>
          <a:lstStyle/>
          <a:p>
            <a:fld id="{0F2A71F3-CDB1-4C30-BDF7-807B7AC7C019}" type="slidenum">
              <a:rPr lang="el-GR" smtClean="0"/>
              <a:pPr/>
              <a:t>4</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Arial" pitchFamily="34" charset="0"/>
              <a:buChar char="•"/>
            </a:pPr>
            <a:r>
              <a:rPr lang="el-GR" sz="1200" kern="1200" dirty="0" smtClean="0">
                <a:solidFill>
                  <a:schemeClr val="tx1"/>
                </a:solidFill>
                <a:latin typeface="+mn-lt"/>
                <a:ea typeface="+mn-ea"/>
                <a:cs typeface="+mn-cs"/>
              </a:rPr>
              <a:t>Αντίθετα με την παγκόσμια τάση, στην ΕΕ (28 χώρες) τα τελευταία 30 περίπου χρόνια η παραγωγή αλιευμάτων παρουσιάζει μια σταθερότητα .</a:t>
            </a:r>
          </a:p>
          <a:p>
            <a:pPr>
              <a:buFont typeface="Arial" pitchFamily="34" charset="0"/>
              <a:buChar char="•"/>
            </a:pPr>
            <a:r>
              <a:rPr lang="el-GR" sz="1200" kern="1200" dirty="0" smtClean="0">
                <a:solidFill>
                  <a:schemeClr val="tx1"/>
                </a:solidFill>
                <a:latin typeface="+mn-lt"/>
                <a:ea typeface="+mn-ea"/>
                <a:cs typeface="+mn-cs"/>
              </a:rPr>
              <a:t>Το 2017</a:t>
            </a:r>
            <a:r>
              <a:rPr lang="el-GR" sz="1200" kern="1200" baseline="30000" dirty="0" smtClean="0">
                <a:solidFill>
                  <a:schemeClr val="tx1"/>
                </a:solidFill>
                <a:latin typeface="+mn-lt"/>
                <a:ea typeface="+mn-ea"/>
                <a:cs typeface="+mn-cs"/>
              </a:rPr>
              <a:t> </a:t>
            </a:r>
            <a:r>
              <a:rPr lang="el-GR" sz="1200" kern="1200" dirty="0" smtClean="0">
                <a:solidFill>
                  <a:schemeClr val="tx1"/>
                </a:solidFill>
                <a:latin typeface="+mn-lt"/>
                <a:ea typeface="+mn-ea"/>
                <a:cs typeface="+mn-cs"/>
              </a:rPr>
              <a:t>η συνολική παραγωγή αλιευμάτων πλησίασε τους 7 εκ. τόνους από τους οποίους το 81% προέρχονταν από την αλιεία και μόνο το 19% προέρχονταν από την υδατοκαλλιέργεια. </a:t>
            </a:r>
          </a:p>
          <a:p>
            <a:pPr>
              <a:buFont typeface="Arial" pitchFamily="34" charset="0"/>
              <a:buChar char="•"/>
            </a:pPr>
            <a:r>
              <a:rPr lang="el-GR" sz="1200" kern="1200" dirty="0" smtClean="0">
                <a:solidFill>
                  <a:schemeClr val="tx1"/>
                </a:solidFill>
                <a:latin typeface="+mn-lt"/>
                <a:ea typeface="+mn-ea"/>
                <a:cs typeface="+mn-cs"/>
              </a:rPr>
              <a:t>Αναλυτικότερα, η υδατοκαλλιέργεια το 2017 παρουσίασε αύξηση 4,8% ως προς τον όγκο (από 1,29 εκ. τόνους σε 1,35 εκ. τόνους) και 11,25 (από 3,73 δις € έως 4,15 δις €). </a:t>
            </a:r>
          </a:p>
          <a:p>
            <a:pPr>
              <a:buFont typeface="Arial" pitchFamily="34" charset="0"/>
              <a:buChar char="•"/>
            </a:pPr>
            <a:r>
              <a:rPr lang="el-GR" sz="1200" kern="1200" dirty="0" smtClean="0">
                <a:solidFill>
                  <a:schemeClr val="tx1"/>
                </a:solidFill>
                <a:latin typeface="+mn-lt"/>
                <a:ea typeface="+mn-ea"/>
                <a:cs typeface="+mn-cs"/>
              </a:rPr>
              <a:t>Η συνολική κατανάλωση αλιευτικών προϊόντων στην ΕΕ είναι πολύ μεγαλύτερη, πλησιάζει τους 15 εκ τόνους με αυξητικές τα τελευταία χρόνια τάσεις. Το έλλειμμα καλύπτεται από εισαγωγές από Τρίτες χώρες.</a:t>
            </a:r>
            <a:endParaRPr lang="el-GR" dirty="0"/>
          </a:p>
        </p:txBody>
      </p:sp>
      <p:sp>
        <p:nvSpPr>
          <p:cNvPr id="4" name="3 - Θέση αριθμού διαφάνειας"/>
          <p:cNvSpPr>
            <a:spLocks noGrp="1"/>
          </p:cNvSpPr>
          <p:nvPr>
            <p:ph type="sldNum" sz="quarter" idx="10"/>
          </p:nvPr>
        </p:nvSpPr>
        <p:spPr/>
        <p:txBody>
          <a:bodyPr/>
          <a:lstStyle/>
          <a:p>
            <a:fld id="{0F2A71F3-CDB1-4C30-BDF7-807B7AC7C019}" type="slidenum">
              <a:rPr lang="el-GR" smtClean="0"/>
              <a:pPr/>
              <a:t>5</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Arial" pitchFamily="34" charset="0"/>
              <a:buChar char="•"/>
            </a:pPr>
            <a:r>
              <a:rPr lang="el-GR" sz="1200" kern="1200" dirty="0" smtClean="0">
                <a:solidFill>
                  <a:schemeClr val="tx1"/>
                </a:solidFill>
                <a:latin typeface="+mn-lt"/>
                <a:ea typeface="+mn-ea"/>
                <a:cs typeface="+mn-cs"/>
              </a:rPr>
              <a:t> Η ευρωπαϊκή  παραγωγή υδατοκαλλιέργειας συνολικού όγκου 1,35 εκ. τόνων είναι ουσιαστικά παραγωγή που από πλευράς όγκου  κύρια οφείλεται κατά  37% στην καλλιέργεια μυδιών (493.843 τον), κατά 15% στην καλλιέργεια σολομού (209.180 τον) και κατά 14% στην καλλιέργεια της πέστροφας (185.316 τον).</a:t>
            </a:r>
          </a:p>
          <a:p>
            <a:pPr>
              <a:buFont typeface="Arial" pitchFamily="34" charset="0"/>
              <a:buChar char="•"/>
            </a:pPr>
            <a:r>
              <a:rPr lang="el-GR" sz="1200" kern="1200" dirty="0" smtClean="0">
                <a:solidFill>
                  <a:schemeClr val="tx1"/>
                </a:solidFill>
                <a:latin typeface="+mn-lt"/>
                <a:ea typeface="+mn-ea"/>
                <a:cs typeface="+mn-cs"/>
              </a:rPr>
              <a:t>Η τσιπούρα και το λαβράκι ακλουθούν με συνολικό όγκο 174.740 τον (12%), παραγωγή σχετικά σταθεροποιημένη και ίσως με πτωτικές τάσεις τα τελευταία χρόνια που κύρια οφείλονται στις διαρκώς αυξανόμενη παραγωγή άλλων εκτός ΕΕ μεσογειακών χωρών.</a:t>
            </a:r>
            <a:endParaRPr lang="el-GR" dirty="0"/>
          </a:p>
        </p:txBody>
      </p:sp>
      <p:sp>
        <p:nvSpPr>
          <p:cNvPr id="4" name="3 - Θέση αριθμού διαφάνειας"/>
          <p:cNvSpPr>
            <a:spLocks noGrp="1"/>
          </p:cNvSpPr>
          <p:nvPr>
            <p:ph type="sldNum" sz="quarter" idx="10"/>
          </p:nvPr>
        </p:nvSpPr>
        <p:spPr/>
        <p:txBody>
          <a:bodyPr/>
          <a:lstStyle/>
          <a:p>
            <a:fld id="{0F2A71F3-CDB1-4C30-BDF7-807B7AC7C019}" type="slidenum">
              <a:rPr lang="el-GR" smtClean="0"/>
              <a:pPr/>
              <a:t>6</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Arial" pitchFamily="34" charset="0"/>
              <a:buChar char="•"/>
            </a:pPr>
            <a:r>
              <a:rPr lang="el-GR" sz="1200" kern="1200" dirty="0" smtClean="0">
                <a:solidFill>
                  <a:schemeClr val="tx1"/>
                </a:solidFill>
                <a:latin typeface="+mn-lt"/>
                <a:ea typeface="+mn-ea"/>
                <a:cs typeface="+mn-cs"/>
              </a:rPr>
              <a:t>Σχεδόν σε όλες τις μεσογειακές χώρες η ιχθυοκαλλιέργεια (γλυκού και αλμυρού νερού) είναι πλέον μια αναπτυσσόμενη δραστηριότητα  που προσπαθεί να καλύψει την συνεχή αύξηση της ζήτησης. Η συνολική παραγωγή το 2017 ανήλθε στους 477.247 τόνους .</a:t>
            </a:r>
          </a:p>
          <a:p>
            <a:pPr>
              <a:buFont typeface="Arial" pitchFamily="34" charset="0"/>
              <a:buChar char="•"/>
            </a:pPr>
            <a:r>
              <a:rPr lang="el-GR" sz="1200" kern="1200" dirty="0" smtClean="0">
                <a:solidFill>
                  <a:schemeClr val="tx1"/>
                </a:solidFill>
                <a:latin typeface="+mn-lt"/>
                <a:ea typeface="+mn-ea"/>
                <a:cs typeface="+mn-cs"/>
              </a:rPr>
              <a:t>Με βάση τα στοιχεία του πίνακα  και του γραφήματος   προκύπτει ότι η Τουρκία είναι η μεγαλύτερη παραγωγός χώρα  με την εντονότερη αυξητική τάση τα τελευταία χρόνια. </a:t>
            </a:r>
          </a:p>
          <a:p>
            <a:pPr>
              <a:buFont typeface="Arial" pitchFamily="34" charset="0"/>
              <a:buChar char="•"/>
            </a:pPr>
            <a:r>
              <a:rPr lang="el-GR" sz="1200" kern="1200" dirty="0" smtClean="0">
                <a:solidFill>
                  <a:schemeClr val="tx1"/>
                </a:solidFill>
                <a:latin typeface="+mn-lt"/>
                <a:ea typeface="+mn-ea"/>
                <a:cs typeface="+mn-cs"/>
              </a:rPr>
              <a:t>Η αύξηση αυτή οφείλεται όχι μόνο στην παραγωγή των θαλασσινών ψαριών αλλά και στην σημαντικά μεγάλη παραγωγή πέστροφας που διαθέτει.</a:t>
            </a:r>
            <a:endParaRPr lang="el-GR" dirty="0"/>
          </a:p>
        </p:txBody>
      </p:sp>
      <p:sp>
        <p:nvSpPr>
          <p:cNvPr id="4" name="3 - Θέση αριθμού διαφάνειας"/>
          <p:cNvSpPr>
            <a:spLocks noGrp="1"/>
          </p:cNvSpPr>
          <p:nvPr>
            <p:ph type="sldNum" sz="quarter" idx="10"/>
          </p:nvPr>
        </p:nvSpPr>
        <p:spPr/>
        <p:txBody>
          <a:bodyPr/>
          <a:lstStyle/>
          <a:p>
            <a:fld id="{0F2A71F3-CDB1-4C30-BDF7-807B7AC7C019}" type="slidenum">
              <a:rPr lang="el-GR" smtClean="0"/>
              <a:pPr/>
              <a:t>7</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Arial" pitchFamily="34" charset="0"/>
              <a:buChar char="•"/>
            </a:pPr>
            <a:r>
              <a:rPr lang="el-GR" sz="1200" kern="1200" dirty="0" smtClean="0">
                <a:solidFill>
                  <a:schemeClr val="tx1"/>
                </a:solidFill>
                <a:latin typeface="+mn-lt"/>
                <a:ea typeface="+mn-ea"/>
                <a:cs typeface="+mn-cs"/>
              </a:rPr>
              <a:t> Η κύρια μορφή ιχθυοκαλλιέργειας τόσο σε αξία όσο και σε μέγεθος στις μεσογειακές χώρες είναι η καλλιέργεια θαλασσινών ψαριών με την μέθοδο των ιχθυοκλωβών. </a:t>
            </a:r>
          </a:p>
          <a:p>
            <a:pPr>
              <a:buFont typeface="Arial" pitchFamily="34" charset="0"/>
              <a:buChar char="•"/>
            </a:pPr>
            <a:r>
              <a:rPr lang="el-GR" sz="1200" kern="1200" dirty="0" smtClean="0">
                <a:solidFill>
                  <a:schemeClr val="tx1"/>
                </a:solidFill>
                <a:latin typeface="+mn-lt"/>
                <a:ea typeface="+mn-ea"/>
                <a:cs typeface="+mn-cs"/>
              </a:rPr>
              <a:t>Τα είδη που κύρια καλλιεργούνται είναι η τσιπούρα (</a:t>
            </a:r>
            <a:r>
              <a:rPr lang="en-US" sz="1200" i="1" kern="1200" dirty="0" smtClean="0">
                <a:solidFill>
                  <a:schemeClr val="tx1"/>
                </a:solidFill>
                <a:latin typeface="+mn-lt"/>
                <a:ea typeface="+mn-ea"/>
                <a:cs typeface="+mn-cs"/>
              </a:rPr>
              <a:t>Sparus aurata</a:t>
            </a:r>
            <a:r>
              <a:rPr lang="el-GR" sz="1200" kern="1200" dirty="0" smtClean="0">
                <a:solidFill>
                  <a:schemeClr val="tx1"/>
                </a:solidFill>
                <a:latin typeface="+mn-lt"/>
                <a:ea typeface="+mn-ea"/>
                <a:cs typeface="+mn-cs"/>
              </a:rPr>
              <a:t>), το λαβράκι (</a:t>
            </a:r>
            <a:r>
              <a:rPr lang="en-US" sz="1200" i="1" kern="1200" dirty="0" smtClean="0">
                <a:solidFill>
                  <a:schemeClr val="tx1"/>
                </a:solidFill>
                <a:latin typeface="+mn-lt"/>
                <a:ea typeface="+mn-ea"/>
                <a:cs typeface="+mn-cs"/>
              </a:rPr>
              <a:t>Dicentrarchus labrax</a:t>
            </a:r>
            <a:r>
              <a:rPr lang="el-GR" sz="1200" kern="1200" dirty="0" smtClean="0">
                <a:solidFill>
                  <a:schemeClr val="tx1"/>
                </a:solidFill>
                <a:latin typeface="+mn-lt"/>
                <a:ea typeface="+mn-ea"/>
                <a:cs typeface="+mn-cs"/>
              </a:rPr>
              <a:t>) και ο κρανιός (</a:t>
            </a:r>
            <a:r>
              <a:rPr lang="en-US" sz="1200" i="1" kern="1200" dirty="0" smtClean="0">
                <a:solidFill>
                  <a:schemeClr val="tx1"/>
                </a:solidFill>
                <a:latin typeface="+mn-lt"/>
                <a:ea typeface="+mn-ea"/>
                <a:cs typeface="+mn-cs"/>
              </a:rPr>
              <a:t>Argyrosomus regius</a:t>
            </a:r>
            <a:r>
              <a:rPr lang="el-GR" sz="1200" kern="1200" dirty="0" smtClean="0">
                <a:solidFill>
                  <a:schemeClr val="tx1"/>
                </a:solidFill>
                <a:latin typeface="+mn-lt"/>
                <a:ea typeface="+mn-ea"/>
                <a:cs typeface="+mn-cs"/>
              </a:rPr>
              <a:t>) αν και γίνονται συνεχείς σοβαρές προσπάθειες για την βελτίωση της εκτροφής (βιοτεχνολογικής και οικονομοτεχνικής) και πολλών άλλων ειδών.</a:t>
            </a:r>
            <a:endParaRPr lang="el-GR" dirty="0"/>
          </a:p>
        </p:txBody>
      </p:sp>
      <p:sp>
        <p:nvSpPr>
          <p:cNvPr id="4" name="3 - Θέση αριθμού διαφάνειας"/>
          <p:cNvSpPr>
            <a:spLocks noGrp="1"/>
          </p:cNvSpPr>
          <p:nvPr>
            <p:ph type="sldNum" sz="quarter" idx="10"/>
          </p:nvPr>
        </p:nvSpPr>
        <p:spPr/>
        <p:txBody>
          <a:bodyPr/>
          <a:lstStyle/>
          <a:p>
            <a:fld id="{0F2A71F3-CDB1-4C30-BDF7-807B7AC7C019}" type="slidenum">
              <a:rPr lang="el-GR" smtClean="0"/>
              <a:pPr/>
              <a:t>8</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Arial" pitchFamily="34" charset="0"/>
              <a:buChar char="•"/>
            </a:pPr>
            <a:r>
              <a:rPr lang="el-GR" sz="1200" kern="1200" dirty="0" smtClean="0">
                <a:solidFill>
                  <a:schemeClr val="tx1"/>
                </a:solidFill>
                <a:latin typeface="+mn-lt"/>
                <a:ea typeface="+mn-ea"/>
                <a:cs typeface="+mn-cs"/>
              </a:rPr>
              <a:t>Η ελληνική παραγωγή αλιευμάτων  παρουσίαζε μια σημαντική άνοδο από το 1960 (87.100τον.) μέχρι και το 1997 (156.978 τον.) και στην συνέχεια μια σημαντική πτώση μέχρι το 2016  (76.362 τον.). </a:t>
            </a:r>
          </a:p>
          <a:p>
            <a:pPr>
              <a:buFont typeface="Arial" pitchFamily="34" charset="0"/>
              <a:buChar char="•"/>
            </a:pPr>
            <a:r>
              <a:rPr lang="el-GR" sz="1200" kern="1200" dirty="0" smtClean="0">
                <a:solidFill>
                  <a:schemeClr val="tx1"/>
                </a:solidFill>
                <a:latin typeface="+mn-lt"/>
                <a:ea typeface="+mn-ea"/>
                <a:cs typeface="+mn-cs"/>
              </a:rPr>
              <a:t>Αντίθετα η υδατοκαλλιέργεια (ιχθυοκαλλιέργεια στο συντριπτικό ποσοστό) είχε μια εκθετική πορεία μέχρι το 2000 και στην συνέχεια σταθεροποιήθηκε στην περιοχή των 100-120.000 τόνων. </a:t>
            </a:r>
          </a:p>
          <a:p>
            <a:pPr>
              <a:buFont typeface="Arial" pitchFamily="34" charset="0"/>
              <a:buChar char="•"/>
            </a:pPr>
            <a:r>
              <a:rPr lang="el-GR" sz="1200" kern="1200" dirty="0" smtClean="0">
                <a:solidFill>
                  <a:schemeClr val="tx1"/>
                </a:solidFill>
                <a:latin typeface="+mn-lt"/>
                <a:ea typeface="+mn-ea"/>
                <a:cs typeface="+mn-cs"/>
              </a:rPr>
              <a:t>Στους παραπάνω υπολογισμούς των αλιευμάτων  συμπεριλαμβάνεται και η παραγωγή των λιμνοθαλασσών και μια μικρή ποσότητα αλιευμάτων των εσωτερικών υδάτων.</a:t>
            </a:r>
          </a:p>
          <a:p>
            <a:pPr>
              <a:buFont typeface="Arial" pitchFamily="34" charset="0"/>
              <a:buChar char="•"/>
            </a:pPr>
            <a:r>
              <a:rPr lang="el-GR" sz="1200" kern="1200" dirty="0" smtClean="0">
                <a:solidFill>
                  <a:schemeClr val="tx1"/>
                </a:solidFill>
                <a:latin typeface="+mn-lt"/>
                <a:ea typeface="+mn-ea"/>
                <a:cs typeface="+mn-cs"/>
              </a:rPr>
              <a:t> Αντίθετα στην παραγωγή της ιχθυοκαλλιέργειας (υδατοκαλλιέργειας) δεν συμπεριλαμβάνετε μια μικρή παραγωγή χελιών και πέστροφας λόγω έλλειψης στοιχείων παλαιοτέρων ετών.</a:t>
            </a:r>
          </a:p>
          <a:p>
            <a:pPr>
              <a:buFont typeface="Arial" pitchFamily="34" charset="0"/>
              <a:buChar char="•"/>
            </a:pPr>
            <a:endParaRPr lang="el-GR" sz="1200" kern="1200" dirty="0" smtClean="0">
              <a:solidFill>
                <a:schemeClr val="tx1"/>
              </a:solidFill>
              <a:latin typeface="+mn-lt"/>
              <a:ea typeface="+mn-ea"/>
              <a:cs typeface="+mn-cs"/>
            </a:endParaRPr>
          </a:p>
          <a:p>
            <a:r>
              <a:rPr lang="el-GR" sz="1200" kern="1200" dirty="0" smtClean="0">
                <a:solidFill>
                  <a:schemeClr val="tx1"/>
                </a:solidFill>
                <a:latin typeface="+mn-lt"/>
                <a:ea typeface="+mn-ea"/>
                <a:cs typeface="+mn-cs"/>
              </a:rPr>
              <a:t/>
            </a:r>
            <a:br>
              <a:rPr lang="el-GR" sz="1200" kern="1200" dirty="0" smtClean="0">
                <a:solidFill>
                  <a:schemeClr val="tx1"/>
                </a:solidFill>
                <a:latin typeface="+mn-lt"/>
                <a:ea typeface="+mn-ea"/>
                <a:cs typeface="+mn-cs"/>
              </a:rPr>
            </a:br>
            <a:endParaRPr lang="el-GR" sz="1200" kern="1200" dirty="0" smtClean="0">
              <a:solidFill>
                <a:schemeClr val="tx1"/>
              </a:solidFill>
              <a:latin typeface="+mn-lt"/>
              <a:ea typeface="+mn-ea"/>
              <a:cs typeface="+mn-cs"/>
            </a:endParaRPr>
          </a:p>
          <a:p>
            <a:r>
              <a:rPr lang="el-GR" sz="1200" kern="1200" dirty="0" smtClean="0">
                <a:solidFill>
                  <a:schemeClr val="tx1"/>
                </a:solidFill>
                <a:latin typeface="+mn-lt"/>
                <a:ea typeface="+mn-ea"/>
                <a:cs typeface="+mn-cs"/>
              </a:rPr>
              <a:t/>
            </a:r>
            <a:br>
              <a:rPr lang="el-GR" sz="1200" kern="1200" dirty="0" smtClean="0">
                <a:solidFill>
                  <a:schemeClr val="tx1"/>
                </a:solidFill>
                <a:latin typeface="+mn-lt"/>
                <a:ea typeface="+mn-ea"/>
                <a:cs typeface="+mn-cs"/>
              </a:rPr>
            </a:br>
            <a:endParaRPr lang="el-GR" dirty="0"/>
          </a:p>
        </p:txBody>
      </p:sp>
      <p:sp>
        <p:nvSpPr>
          <p:cNvPr id="4" name="3 - Θέση αριθμού διαφάνειας"/>
          <p:cNvSpPr>
            <a:spLocks noGrp="1"/>
          </p:cNvSpPr>
          <p:nvPr>
            <p:ph type="sldNum" sz="quarter" idx="10"/>
          </p:nvPr>
        </p:nvSpPr>
        <p:spPr/>
        <p:txBody>
          <a:bodyPr/>
          <a:lstStyle/>
          <a:p>
            <a:fld id="{0F2A71F3-CDB1-4C30-BDF7-807B7AC7C019}" type="slidenum">
              <a:rPr lang="el-GR" smtClean="0"/>
              <a:pPr/>
              <a:t>11</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sz="1200" kern="1200" dirty="0" smtClean="0">
                <a:solidFill>
                  <a:schemeClr val="tx1"/>
                </a:solidFill>
                <a:latin typeface="+mn-lt"/>
                <a:ea typeface="+mn-ea"/>
                <a:cs typeface="+mn-cs"/>
              </a:rPr>
              <a:t>Η συμμετοχή  της ιχθυοκαλλιέργειας στην  συλλογική  παραγωγή  αλιευμάτων στην Ελλάδα βρίσκεται σε σημαντικά μεγαλύτερο ποσοστό και από αυτό της ΕΕ αλλά και παγκοσμίως.</a:t>
            </a:r>
          </a:p>
          <a:p>
            <a:endParaRPr lang="el-GR" dirty="0"/>
          </a:p>
        </p:txBody>
      </p:sp>
      <p:sp>
        <p:nvSpPr>
          <p:cNvPr id="4" name="3 - Θέση αριθμού διαφάνειας"/>
          <p:cNvSpPr>
            <a:spLocks noGrp="1"/>
          </p:cNvSpPr>
          <p:nvPr>
            <p:ph type="sldNum" sz="quarter" idx="10"/>
          </p:nvPr>
        </p:nvSpPr>
        <p:spPr/>
        <p:txBody>
          <a:bodyPr/>
          <a:lstStyle/>
          <a:p>
            <a:fld id="{0F2A71F3-CDB1-4C30-BDF7-807B7AC7C019}" type="slidenum">
              <a:rPr lang="el-GR" smtClean="0"/>
              <a:pPr/>
              <a:t>12</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F2A71F3-CDB1-4C30-BDF7-807B7AC7C019}" type="slidenum">
              <a:rPr lang="el-GR" smtClean="0"/>
              <a:pPr/>
              <a:t>13</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410C740D-BA0A-4CC9-A106-9A0461833F57}" type="datetimeFigureOut">
              <a:rPr lang="el-GR" smtClean="0"/>
              <a:pPr/>
              <a:t>20/5/2021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5500CD7-E573-409E-B0EC-72936CA901E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10C740D-BA0A-4CC9-A106-9A0461833F57}" type="datetimeFigureOut">
              <a:rPr lang="el-GR" smtClean="0"/>
              <a:pPr/>
              <a:t>20/5/2021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5500CD7-E573-409E-B0EC-72936CA901E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10C740D-BA0A-4CC9-A106-9A0461833F57}" type="datetimeFigureOut">
              <a:rPr lang="el-GR" smtClean="0"/>
              <a:pPr/>
              <a:t>20/5/2021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5500CD7-E573-409E-B0EC-72936CA901E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10C740D-BA0A-4CC9-A106-9A0461833F57}" type="datetimeFigureOut">
              <a:rPr lang="el-GR" smtClean="0"/>
              <a:pPr/>
              <a:t>20/5/2021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5500CD7-E573-409E-B0EC-72936CA901E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10C740D-BA0A-4CC9-A106-9A0461833F57}" type="datetimeFigureOut">
              <a:rPr lang="el-GR" smtClean="0"/>
              <a:pPr/>
              <a:t>20/5/2021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5500CD7-E573-409E-B0EC-72936CA901EE}"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410C740D-BA0A-4CC9-A106-9A0461833F57}" type="datetimeFigureOut">
              <a:rPr lang="el-GR" smtClean="0"/>
              <a:pPr/>
              <a:t>20/5/2021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5500CD7-E573-409E-B0EC-72936CA901E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410C740D-BA0A-4CC9-A106-9A0461833F57}" type="datetimeFigureOut">
              <a:rPr lang="el-GR" smtClean="0"/>
              <a:pPr/>
              <a:t>20/5/2021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5500CD7-E573-409E-B0EC-72936CA901E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410C740D-BA0A-4CC9-A106-9A0461833F57}" type="datetimeFigureOut">
              <a:rPr lang="el-GR" smtClean="0"/>
              <a:pPr/>
              <a:t>20/5/2021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5500CD7-E573-409E-B0EC-72936CA901E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10C740D-BA0A-4CC9-A106-9A0461833F57}" type="datetimeFigureOut">
              <a:rPr lang="el-GR" smtClean="0"/>
              <a:pPr/>
              <a:t>20/5/2021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5500CD7-E573-409E-B0EC-72936CA901E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10C740D-BA0A-4CC9-A106-9A0461833F57}" type="datetimeFigureOut">
              <a:rPr lang="el-GR" smtClean="0"/>
              <a:pPr/>
              <a:t>20/5/2021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5500CD7-E573-409E-B0EC-72936CA901E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10C740D-BA0A-4CC9-A106-9A0461833F57}" type="datetimeFigureOut">
              <a:rPr lang="el-GR" smtClean="0"/>
              <a:pPr/>
              <a:t>20/5/2021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5500CD7-E573-409E-B0EC-72936CA901EE}"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0C740D-BA0A-4CC9-A106-9A0461833F57}" type="datetimeFigureOut">
              <a:rPr lang="el-GR" smtClean="0"/>
              <a:pPr/>
              <a:t>20/5/2021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500CD7-E573-409E-B0EC-72936CA901E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19.png"/></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10.png"/><Relationship Id="rId4" Type="http://schemas.openxmlformats.org/officeDocument/2006/relationships/image" Target="../media/image9.emf"/></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14.png"/><Relationship Id="rId4" Type="http://schemas.openxmlformats.org/officeDocument/2006/relationships/image" Target="../media/image13.emf"/></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42900"/>
            <a:ext cx="9144000" cy="1714488"/>
          </a:xfrm>
        </p:spPr>
        <p:txBody>
          <a:bodyPr>
            <a:noAutofit/>
          </a:bodyPr>
          <a:lstStyle/>
          <a:p>
            <a:pPr algn="l"/>
            <a:r>
              <a:rPr lang="el-GR" sz="1200" b="1" dirty="0" smtClean="0">
                <a:latin typeface="Century" pitchFamily="18" charset="0"/>
              </a:rPr>
              <a:t>                                                     ΠΑΝΕΠΙΣΤΗΜΙΟ ΠΑΤΡΩΝ </a:t>
            </a:r>
            <a:br>
              <a:rPr lang="el-GR" sz="1200" b="1" dirty="0" smtClean="0">
                <a:latin typeface="Century" pitchFamily="18" charset="0"/>
              </a:rPr>
            </a:br>
            <a:r>
              <a:rPr lang="el-GR" sz="1200" b="1" dirty="0" smtClean="0">
                <a:latin typeface="Century" pitchFamily="18" charset="0"/>
              </a:rPr>
              <a:t>                                                     ΣΧΟΛΗ ΓΕΩΠΟΝΙΚΩΝ ΕΠΙΣΤΗΜΩΝ </a:t>
            </a:r>
            <a:r>
              <a:rPr lang="el-GR" sz="1200" dirty="0" smtClean="0">
                <a:latin typeface="Century" pitchFamily="18" charset="0"/>
              </a:rPr>
              <a:t/>
            </a:r>
            <a:br>
              <a:rPr lang="el-GR" sz="1200" dirty="0" smtClean="0">
                <a:latin typeface="Century" pitchFamily="18" charset="0"/>
              </a:rPr>
            </a:br>
            <a:r>
              <a:rPr lang="el-GR" sz="1200" dirty="0" smtClean="0">
                <a:latin typeface="Century" pitchFamily="18" charset="0"/>
              </a:rPr>
              <a:t/>
            </a:r>
            <a:br>
              <a:rPr lang="el-GR" sz="1200" dirty="0" smtClean="0">
                <a:latin typeface="Century" pitchFamily="18" charset="0"/>
              </a:rPr>
            </a:br>
            <a:r>
              <a:rPr lang="el-GR" sz="1200" dirty="0" smtClean="0">
                <a:latin typeface="Century" pitchFamily="18" charset="0"/>
              </a:rPr>
              <a:t>                                                      </a:t>
            </a:r>
            <a:r>
              <a:rPr lang="el-GR" sz="1200" b="1" dirty="0" smtClean="0">
                <a:latin typeface="Century" pitchFamily="18" charset="0"/>
              </a:rPr>
              <a:t>ΤΜΗΜΑ  ΖΩΙΚΗΣ ΠΑΡΑΓΩΓΗΣ    ΑΛΙΕΙΑΣ   ΚΑΙ  ΥΔΑΤΟΚΑΛΛΙΕΡΓΕΙΩΝ</a:t>
            </a:r>
            <a:endParaRPr lang="el-GR" sz="1200" dirty="0"/>
          </a:p>
        </p:txBody>
      </p:sp>
      <p:sp>
        <p:nvSpPr>
          <p:cNvPr id="3" name="2 - Υπότιτλος"/>
          <p:cNvSpPr>
            <a:spLocks noGrp="1"/>
          </p:cNvSpPr>
          <p:nvPr>
            <p:ph idx="1"/>
          </p:nvPr>
        </p:nvSpPr>
        <p:spPr>
          <a:xfrm>
            <a:off x="457200" y="2000240"/>
            <a:ext cx="8229600" cy="4714908"/>
          </a:xfrm>
        </p:spPr>
        <p:txBody>
          <a:bodyPr>
            <a:normAutofit/>
          </a:bodyPr>
          <a:lstStyle/>
          <a:p>
            <a:pPr algn="ctr">
              <a:buNone/>
            </a:pPr>
            <a:r>
              <a:rPr lang="el-GR" sz="3000" b="1" dirty="0" smtClean="0">
                <a:latin typeface="Century" pitchFamily="18" charset="0"/>
              </a:rPr>
              <a:t>ΕΙΣΑΓΩΓΗ  ΣΤΙΣ  ΥΔΑΤΟΚΑΛΛΙΕΡΓΕΙΕΣ</a:t>
            </a:r>
            <a:endParaRPr lang="el-GR" sz="3000" b="1" dirty="0" smtClean="0">
              <a:latin typeface="Century" pitchFamily="18" charset="0"/>
            </a:endParaRPr>
          </a:p>
          <a:p>
            <a:pPr algn="ctr">
              <a:buNone/>
            </a:pPr>
            <a:endParaRPr lang="el-GR" sz="3000" b="1" dirty="0" smtClean="0">
              <a:latin typeface="Century" pitchFamily="18" charset="0"/>
            </a:endParaRPr>
          </a:p>
          <a:p>
            <a:pPr algn="ctr">
              <a:buNone/>
            </a:pPr>
            <a:r>
              <a:rPr lang="el-GR" sz="2200" b="1" dirty="0" smtClean="0">
                <a:latin typeface="Century" pitchFamily="18" charset="0"/>
              </a:rPr>
              <a:t>ΔΙΑΛΕΞΗ </a:t>
            </a:r>
            <a:r>
              <a:rPr lang="en-US" sz="2200" b="1" dirty="0" smtClean="0">
                <a:latin typeface="Century" pitchFamily="18" charset="0"/>
              </a:rPr>
              <a:t>1</a:t>
            </a:r>
            <a:r>
              <a:rPr lang="el-GR" sz="2200" b="1" dirty="0" smtClean="0">
                <a:latin typeface="Century" pitchFamily="18" charset="0"/>
              </a:rPr>
              <a:t>: ΕΙΣΑΓΩΓΙΚΑ ΣΤΟΙΧΕΙΑ ΠΑΡΑΓΩΓΗΣ</a:t>
            </a:r>
            <a:endParaRPr lang="el-GR" sz="2200" dirty="0" smtClean="0">
              <a:solidFill>
                <a:schemeClr val="tx1"/>
              </a:solidFill>
              <a:latin typeface="Century" pitchFamily="18" charset="0"/>
            </a:endParaRPr>
          </a:p>
          <a:p>
            <a:endParaRPr lang="el-GR" sz="1500" b="1" dirty="0" smtClean="0"/>
          </a:p>
          <a:p>
            <a:pPr lvl="0" algn="ctr">
              <a:buNone/>
            </a:pPr>
            <a:endParaRPr lang="el-GR" sz="1500" b="1" dirty="0" smtClean="0">
              <a:latin typeface="Calibri" pitchFamily="34" charset="0"/>
              <a:ea typeface="Calibri" pitchFamily="34" charset="0"/>
              <a:cs typeface="Times New Roman" pitchFamily="18" charset="0"/>
            </a:endParaRPr>
          </a:p>
          <a:p>
            <a:pPr lvl="0" algn="ctr">
              <a:buNone/>
            </a:pPr>
            <a:endParaRPr lang="el-GR" sz="1500" b="1" dirty="0" smtClean="0">
              <a:latin typeface="Calibri" pitchFamily="34" charset="0"/>
              <a:ea typeface="Calibri" pitchFamily="34" charset="0"/>
              <a:cs typeface="Times New Roman" pitchFamily="18" charset="0"/>
            </a:endParaRPr>
          </a:p>
          <a:p>
            <a:pPr lvl="0" algn="ctr">
              <a:buNone/>
            </a:pPr>
            <a:endParaRPr lang="el-GR" sz="1500" b="1" dirty="0" smtClean="0">
              <a:latin typeface="Calibri" pitchFamily="34" charset="0"/>
              <a:ea typeface="Calibri" pitchFamily="34" charset="0"/>
              <a:cs typeface="Times New Roman" pitchFamily="18" charset="0"/>
            </a:endParaRPr>
          </a:p>
          <a:p>
            <a:pPr lvl="0" algn="ctr">
              <a:buNone/>
            </a:pPr>
            <a:endParaRPr lang="el-GR" sz="1500" b="1" dirty="0" smtClean="0">
              <a:latin typeface="Calibri" pitchFamily="34" charset="0"/>
              <a:ea typeface="Calibri" pitchFamily="34" charset="0"/>
              <a:cs typeface="Times New Roman" pitchFamily="18" charset="0"/>
            </a:endParaRPr>
          </a:p>
          <a:p>
            <a:pPr lvl="0" algn="ctr">
              <a:buNone/>
            </a:pPr>
            <a:endParaRPr lang="el-GR" sz="1500" b="1" dirty="0" smtClean="0">
              <a:latin typeface="Calibri" pitchFamily="34" charset="0"/>
              <a:ea typeface="Calibri" pitchFamily="34" charset="0"/>
              <a:cs typeface="Times New Roman" pitchFamily="18" charset="0"/>
            </a:endParaRPr>
          </a:p>
          <a:p>
            <a:pPr lvl="0" algn="ctr">
              <a:buNone/>
            </a:pPr>
            <a:endParaRPr lang="el-GR" sz="1500" b="1" dirty="0" smtClean="0">
              <a:latin typeface="Calibri" pitchFamily="34" charset="0"/>
              <a:ea typeface="Calibri" pitchFamily="34" charset="0"/>
              <a:cs typeface="Times New Roman" pitchFamily="18" charset="0"/>
            </a:endParaRPr>
          </a:p>
          <a:p>
            <a:pPr lvl="0" algn="ctr">
              <a:buNone/>
            </a:pPr>
            <a:r>
              <a:rPr lang="el-GR" sz="1700" b="1" dirty="0" smtClean="0">
                <a:latin typeface="Calibri" pitchFamily="34" charset="0"/>
                <a:ea typeface="Calibri" pitchFamily="34" charset="0"/>
                <a:cs typeface="Times New Roman" pitchFamily="18" charset="0"/>
              </a:rPr>
              <a:t> </a:t>
            </a:r>
            <a:r>
              <a:rPr lang="el-GR" sz="1700" dirty="0" smtClean="0">
                <a:latin typeface="Calibri" pitchFamily="34" charset="0"/>
                <a:ea typeface="Calibri" pitchFamily="34" charset="0"/>
                <a:cs typeface="Times New Roman" pitchFamily="18" charset="0"/>
              </a:rPr>
              <a:t> </a:t>
            </a:r>
            <a:r>
              <a:rPr lang="el-GR" sz="1700" dirty="0" smtClean="0">
                <a:solidFill>
                  <a:schemeClr val="tx1"/>
                </a:solidFill>
                <a:latin typeface="Century" pitchFamily="18" charset="0"/>
                <a:ea typeface="Calibri" pitchFamily="34" charset="0"/>
                <a:cs typeface="Times New Roman" pitchFamily="18" charset="0"/>
              </a:rPr>
              <a:t>ΠΑΝΟΣ  </a:t>
            </a:r>
            <a:r>
              <a:rPr lang="el-GR" sz="1700" dirty="0" smtClean="0">
                <a:solidFill>
                  <a:schemeClr val="tx1"/>
                </a:solidFill>
                <a:latin typeface="Century" pitchFamily="18" charset="0"/>
                <a:ea typeface="Calibri" pitchFamily="34" charset="0"/>
                <a:cs typeface="Times New Roman" pitchFamily="18" charset="0"/>
              </a:rPr>
              <a:t>ΔΕΝΔΡΙΝΟΣ</a:t>
            </a:r>
            <a:r>
              <a:rPr lang="el-GR" sz="1800" dirty="0" smtClean="0">
                <a:solidFill>
                  <a:schemeClr val="tx1"/>
                </a:solidFill>
                <a:latin typeface="Calibri" pitchFamily="34" charset="0"/>
                <a:ea typeface="Calibri" pitchFamily="34" charset="0"/>
                <a:cs typeface="Times New Roman" pitchFamily="18" charset="0"/>
              </a:rPr>
              <a:t>   </a:t>
            </a:r>
          </a:p>
          <a:p>
            <a:pPr lvl="0" algn="ctr">
              <a:buNone/>
            </a:pPr>
            <a:r>
              <a:rPr lang="el-GR" sz="1800" dirty="0" smtClean="0">
                <a:solidFill>
                  <a:schemeClr val="tx1"/>
                </a:solidFill>
                <a:latin typeface="Century" pitchFamily="18" charset="0"/>
                <a:ea typeface="Calibri" pitchFamily="34" charset="0"/>
                <a:cs typeface="Times New Roman" pitchFamily="18" charset="0"/>
              </a:rPr>
              <a:t>ΜΕΣΟΛΟΓΓΙ 2021</a:t>
            </a:r>
            <a:endParaRPr lang="el-GR" dirty="0" smtClean="0">
              <a:solidFill>
                <a:schemeClr val="tx1"/>
              </a:solidFill>
              <a:latin typeface="Calibri" pitchFamily="34" charset="0"/>
              <a:ea typeface="Calibri" pitchFamily="34" charset="0"/>
              <a:cs typeface="Times New Roman" pitchFamily="18" charset="0"/>
            </a:endParaRPr>
          </a:p>
          <a:p>
            <a:pPr lvl="0" algn="l">
              <a:buFont typeface="Arial" pitchFamily="34" charset="0"/>
              <a:buChar char="•"/>
            </a:pPr>
            <a:endParaRPr lang="el-GR" dirty="0" smtClean="0">
              <a:solidFill>
                <a:schemeClr val="tx1"/>
              </a:solidFill>
              <a:latin typeface="Calibri" pitchFamily="34" charset="0"/>
              <a:ea typeface="Calibri" pitchFamily="34" charset="0"/>
              <a:cs typeface="Times New Roman" pitchFamily="18" charset="0"/>
            </a:endParaRPr>
          </a:p>
          <a:p>
            <a:pPr lvl="0" algn="l">
              <a:buFont typeface="Arial" pitchFamily="34" charset="0"/>
              <a:buChar char="•"/>
            </a:pPr>
            <a:endParaRPr lang="el-GR" dirty="0" smtClean="0">
              <a:solidFill>
                <a:schemeClr val="tx1"/>
              </a:solidFill>
              <a:latin typeface="Calibri" pitchFamily="34" charset="0"/>
              <a:ea typeface="Calibri" pitchFamily="34" charset="0"/>
              <a:cs typeface="Times New Roman" pitchFamily="18" charset="0"/>
            </a:endParaRPr>
          </a:p>
          <a:p>
            <a:pPr lvl="0" algn="l">
              <a:buFont typeface="Arial" pitchFamily="34" charset="0"/>
              <a:buChar char="•"/>
            </a:pPr>
            <a:endParaRPr lang="el-GR" dirty="0" smtClean="0">
              <a:solidFill>
                <a:schemeClr val="tx1"/>
              </a:solidFill>
              <a:latin typeface="Calibri" pitchFamily="34" charset="0"/>
              <a:ea typeface="Calibri" pitchFamily="34" charset="0"/>
              <a:cs typeface="Times New Roman" pitchFamily="18" charset="0"/>
            </a:endParaRPr>
          </a:p>
          <a:p>
            <a:pPr lvl="0" algn="l">
              <a:buFont typeface="Arial" pitchFamily="34" charset="0"/>
              <a:buChar char="•"/>
            </a:pPr>
            <a:endParaRPr lang="el-GR" dirty="0" smtClean="0">
              <a:solidFill>
                <a:schemeClr val="tx1"/>
              </a:solidFill>
              <a:latin typeface="Calibri" pitchFamily="34" charset="0"/>
              <a:ea typeface="Calibri" pitchFamily="34" charset="0"/>
              <a:cs typeface="Times New Roman" pitchFamily="18" charset="0"/>
            </a:endParaRPr>
          </a:p>
          <a:p>
            <a:pPr lvl="0" algn="l">
              <a:buFont typeface="Arial" pitchFamily="34" charset="0"/>
              <a:buChar char="•"/>
            </a:pPr>
            <a:endParaRPr lang="el-GR" dirty="0" smtClean="0">
              <a:solidFill>
                <a:schemeClr val="tx1"/>
              </a:solidFill>
              <a:latin typeface="Calibri" pitchFamily="34" charset="0"/>
              <a:ea typeface="Calibri" pitchFamily="34" charset="0"/>
              <a:cs typeface="Times New Roman" pitchFamily="18" charset="0"/>
            </a:endParaRPr>
          </a:p>
          <a:p>
            <a:pPr lvl="0" algn="l">
              <a:buFont typeface="Arial" pitchFamily="34" charset="0"/>
              <a:buChar char="•"/>
            </a:pPr>
            <a:endParaRPr lang="el-GR" dirty="0" smtClean="0">
              <a:solidFill>
                <a:schemeClr val="tx1"/>
              </a:solidFill>
              <a:latin typeface="Calibri" pitchFamily="34" charset="0"/>
              <a:ea typeface="Calibri" pitchFamily="34" charset="0"/>
              <a:cs typeface="Times New Roman" pitchFamily="18" charset="0"/>
            </a:endParaRPr>
          </a:p>
          <a:p>
            <a:pPr lvl="0" algn="l">
              <a:buFont typeface="Arial" pitchFamily="34" charset="0"/>
              <a:buChar char="•"/>
            </a:pPr>
            <a:endParaRPr lang="el-GR" dirty="0" smtClean="0">
              <a:solidFill>
                <a:schemeClr val="tx1"/>
              </a:solidFill>
              <a:latin typeface="Calibri" pitchFamily="34" charset="0"/>
              <a:ea typeface="Calibri" pitchFamily="34" charset="0"/>
              <a:cs typeface="Times New Roman" pitchFamily="18" charset="0"/>
            </a:endParaRPr>
          </a:p>
          <a:p>
            <a:pPr lvl="0" algn="l">
              <a:buFont typeface="Arial" pitchFamily="34" charset="0"/>
              <a:buChar char="•"/>
            </a:pPr>
            <a:endParaRPr lang="el-GR" dirty="0" smtClean="0">
              <a:solidFill>
                <a:schemeClr val="tx1"/>
              </a:solidFill>
              <a:latin typeface="Calibri" pitchFamily="34" charset="0"/>
              <a:ea typeface="Calibri" pitchFamily="34" charset="0"/>
              <a:cs typeface="Times New Roman" pitchFamily="18" charset="0"/>
            </a:endParaRPr>
          </a:p>
          <a:p>
            <a:pPr lvl="0" algn="l">
              <a:buFont typeface="Arial" pitchFamily="34" charset="0"/>
              <a:buChar char="•"/>
            </a:pPr>
            <a:endParaRPr lang="el-GR" dirty="0" smtClean="0">
              <a:solidFill>
                <a:schemeClr val="tx1"/>
              </a:solidFill>
              <a:latin typeface="Calibri" pitchFamily="34" charset="0"/>
              <a:ea typeface="Calibri" pitchFamily="34" charset="0"/>
              <a:cs typeface="Times New Roman" pitchFamily="18" charset="0"/>
            </a:endParaRPr>
          </a:p>
          <a:p>
            <a:pPr lvl="0" algn="l">
              <a:buFont typeface="Arial" pitchFamily="34" charset="0"/>
              <a:buChar char="•"/>
            </a:pPr>
            <a:endParaRPr lang="el-GR" dirty="0" smtClean="0">
              <a:solidFill>
                <a:schemeClr val="tx1"/>
              </a:solidFill>
              <a:latin typeface="Calibri" pitchFamily="34" charset="0"/>
              <a:ea typeface="Calibri" pitchFamily="34" charset="0"/>
              <a:cs typeface="Times New Roman" pitchFamily="18" charset="0"/>
            </a:endParaRPr>
          </a:p>
          <a:p>
            <a:pPr lvl="0" algn="l">
              <a:buFont typeface="Arial" pitchFamily="34" charset="0"/>
              <a:buChar char="•"/>
            </a:pPr>
            <a:endParaRPr lang="el-GR" dirty="0" smtClean="0">
              <a:solidFill>
                <a:schemeClr val="tx1"/>
              </a:solidFill>
              <a:latin typeface="Calibri" pitchFamily="34" charset="0"/>
              <a:ea typeface="Calibri" pitchFamily="34" charset="0"/>
              <a:cs typeface="Times New Roman" pitchFamily="18" charset="0"/>
            </a:endParaRPr>
          </a:p>
          <a:p>
            <a:pPr lvl="0" algn="l">
              <a:buFont typeface="Arial" pitchFamily="34" charset="0"/>
              <a:buChar char="•"/>
            </a:pPr>
            <a:endParaRPr lang="el-GR" dirty="0" smtClean="0">
              <a:solidFill>
                <a:schemeClr val="tx1"/>
              </a:solidFill>
              <a:latin typeface="Calibri" pitchFamily="34" charset="0"/>
              <a:ea typeface="Calibri" pitchFamily="34" charset="0"/>
              <a:cs typeface="Times New Roman" pitchFamily="18" charset="0"/>
            </a:endParaRPr>
          </a:p>
          <a:p>
            <a:pPr lvl="0" algn="l">
              <a:buFont typeface="Arial" pitchFamily="34" charset="0"/>
              <a:buChar char="•"/>
            </a:pPr>
            <a:endParaRPr lang="el-GR" dirty="0" smtClean="0">
              <a:solidFill>
                <a:schemeClr val="tx1"/>
              </a:solidFill>
              <a:latin typeface="Calibri" pitchFamily="34" charset="0"/>
              <a:ea typeface="Calibri" pitchFamily="34" charset="0"/>
              <a:cs typeface="Times New Roman" pitchFamily="18" charset="0"/>
            </a:endParaRPr>
          </a:p>
          <a:p>
            <a:pPr lvl="0" algn="l">
              <a:buFont typeface="Arial" pitchFamily="34" charset="0"/>
              <a:buChar char="•"/>
            </a:pPr>
            <a:endParaRPr lang="el-GR" dirty="0" smtClean="0">
              <a:solidFill>
                <a:schemeClr val="tx1"/>
              </a:solidFill>
              <a:latin typeface="Calibri" pitchFamily="34" charset="0"/>
              <a:ea typeface="Calibri" pitchFamily="34" charset="0"/>
              <a:cs typeface="Times New Roman" pitchFamily="18" charset="0"/>
            </a:endParaRPr>
          </a:p>
          <a:p>
            <a:pPr lvl="0" algn="l">
              <a:buFont typeface="Arial" pitchFamily="34" charset="0"/>
              <a:buChar char="•"/>
            </a:pPr>
            <a:endParaRPr lang="el-GR" dirty="0" smtClean="0">
              <a:solidFill>
                <a:schemeClr val="tx1"/>
              </a:solidFill>
              <a:latin typeface="Calibri" pitchFamily="34" charset="0"/>
              <a:ea typeface="Calibri" pitchFamily="34" charset="0"/>
              <a:cs typeface="Times New Roman" pitchFamily="18" charset="0"/>
            </a:endParaRPr>
          </a:p>
          <a:p>
            <a:pPr lvl="0" algn="l">
              <a:buFont typeface="Arial" pitchFamily="34" charset="0"/>
              <a:buChar char="•"/>
            </a:pPr>
            <a:endParaRPr lang="el-GR" dirty="0" smtClean="0">
              <a:solidFill>
                <a:schemeClr val="tx1"/>
              </a:solidFill>
              <a:latin typeface="Calibri" pitchFamily="34" charset="0"/>
              <a:ea typeface="Calibri" pitchFamily="34" charset="0"/>
              <a:cs typeface="Times New Roman" pitchFamily="18" charset="0"/>
            </a:endParaRPr>
          </a:p>
          <a:p>
            <a:pPr lvl="0" algn="l">
              <a:buFont typeface="Arial" pitchFamily="34" charset="0"/>
              <a:buChar char="•"/>
            </a:pPr>
            <a:endParaRPr lang="el-GR" dirty="0" smtClean="0">
              <a:solidFill>
                <a:schemeClr val="tx1"/>
              </a:solidFill>
              <a:latin typeface="Calibri" pitchFamily="34" charset="0"/>
              <a:ea typeface="Calibri" pitchFamily="34" charset="0"/>
              <a:cs typeface="Times New Roman" pitchFamily="18" charset="0"/>
            </a:endParaRPr>
          </a:p>
          <a:p>
            <a:pPr lvl="0" algn="l">
              <a:buFont typeface="Arial" pitchFamily="34" charset="0"/>
              <a:buChar char="•"/>
            </a:pPr>
            <a:endParaRPr lang="el-GR" dirty="0" smtClean="0">
              <a:solidFill>
                <a:schemeClr val="tx1"/>
              </a:solidFill>
              <a:latin typeface="Calibri" pitchFamily="34" charset="0"/>
              <a:ea typeface="Calibri" pitchFamily="34" charset="0"/>
              <a:cs typeface="Times New Roman" pitchFamily="18" charset="0"/>
            </a:endParaRPr>
          </a:p>
          <a:p>
            <a:pPr lvl="0" algn="l">
              <a:buFont typeface="Arial" pitchFamily="34" charset="0"/>
              <a:buChar char="•"/>
            </a:pPr>
            <a:endParaRPr lang="el-GR" dirty="0" smtClean="0">
              <a:solidFill>
                <a:schemeClr val="tx1"/>
              </a:solidFill>
              <a:latin typeface="Calibri" pitchFamily="34" charset="0"/>
              <a:ea typeface="Calibri" pitchFamily="34" charset="0"/>
              <a:cs typeface="Times New Roman" pitchFamily="18" charset="0"/>
            </a:endParaRPr>
          </a:p>
          <a:p>
            <a:pPr lvl="0" algn="l">
              <a:buFont typeface="Arial" pitchFamily="34" charset="0"/>
              <a:buChar char="•"/>
            </a:pPr>
            <a:endParaRPr lang="el-GR" dirty="0" smtClean="0">
              <a:solidFill>
                <a:schemeClr val="tx1"/>
              </a:solidFill>
              <a:latin typeface="Calibri" pitchFamily="34" charset="0"/>
              <a:ea typeface="Calibri" pitchFamily="34" charset="0"/>
              <a:cs typeface="Times New Roman" pitchFamily="18" charset="0"/>
            </a:endParaRPr>
          </a:p>
          <a:p>
            <a:pPr lvl="0" algn="l">
              <a:buFont typeface="Arial" pitchFamily="34" charset="0"/>
              <a:buChar char="•"/>
            </a:pPr>
            <a:endParaRPr lang="el-GR" dirty="0" smtClean="0">
              <a:solidFill>
                <a:schemeClr val="tx1"/>
              </a:solidFill>
              <a:latin typeface="Calibri" pitchFamily="34" charset="0"/>
              <a:ea typeface="Calibri" pitchFamily="34" charset="0"/>
              <a:cs typeface="Times New Roman" pitchFamily="18" charset="0"/>
            </a:endParaRPr>
          </a:p>
          <a:p>
            <a:pPr lvl="0" algn="l">
              <a:buFont typeface="Arial" pitchFamily="34" charset="0"/>
              <a:buChar char="•"/>
            </a:pPr>
            <a:endParaRPr lang="el-GR" dirty="0" smtClean="0">
              <a:solidFill>
                <a:schemeClr val="tx1"/>
              </a:solidFill>
              <a:latin typeface="Calibri" pitchFamily="34" charset="0"/>
              <a:ea typeface="Calibri" pitchFamily="34" charset="0"/>
              <a:cs typeface="Times New Roman" pitchFamily="18" charset="0"/>
            </a:endParaRPr>
          </a:p>
          <a:p>
            <a:endParaRPr lang="el-GR" dirty="0"/>
          </a:p>
        </p:txBody>
      </p:sp>
      <p:pic>
        <p:nvPicPr>
          <p:cNvPr id="6" name="5 - Εικόνα" descr="C:\DATA\user\Desktop\logo-up_small.jpg"/>
          <p:cNvPicPr/>
          <p:nvPr/>
        </p:nvPicPr>
        <p:blipFill>
          <a:blip r:embed="rId2"/>
          <a:srcRect l="13040" t="16290" r="15388" b="19786"/>
          <a:stretch>
            <a:fillRect/>
          </a:stretch>
        </p:blipFill>
        <p:spPr bwMode="auto">
          <a:xfrm>
            <a:off x="214282" y="142852"/>
            <a:ext cx="1878859" cy="1656272"/>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142976" y="0"/>
            <a:ext cx="6863263"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11156"/>
          </a:xfrm>
        </p:spPr>
        <p:txBody>
          <a:bodyPr>
            <a:noAutofit/>
          </a:bodyPr>
          <a:lstStyle/>
          <a:p>
            <a:r>
              <a:rPr lang="el-GR" sz="2400" b="1" dirty="0"/>
              <a:t>Η ΕΛΛΗΝΙΚΗ   ΠΑΡΑΓΩΓΗ  ΑΛΙΕΥΜΑΤΩΝ - ΙΧΘΥΟΚΑΛΛΙΕΡΓΕΙΑΣ</a:t>
            </a:r>
            <a:endParaRPr lang="el-GR" sz="2400" dirty="0"/>
          </a:p>
        </p:txBody>
      </p:sp>
      <p:pic>
        <p:nvPicPr>
          <p:cNvPr id="3" name="2 - Εικόνα"/>
          <p:cNvPicPr/>
          <p:nvPr/>
        </p:nvPicPr>
        <p:blipFill>
          <a:blip r:embed="rId3"/>
          <a:srcRect/>
          <a:stretch>
            <a:fillRect/>
          </a:stretch>
        </p:blipFill>
        <p:spPr bwMode="auto">
          <a:xfrm>
            <a:off x="5572132" y="3143248"/>
            <a:ext cx="3171864" cy="2428892"/>
          </a:xfrm>
          <a:prstGeom prst="rect">
            <a:avLst/>
          </a:prstGeom>
          <a:noFill/>
        </p:spPr>
      </p:pic>
      <p:pic>
        <p:nvPicPr>
          <p:cNvPr id="4" name="3 - Εικόνα"/>
          <p:cNvPicPr/>
          <p:nvPr/>
        </p:nvPicPr>
        <p:blipFill>
          <a:blip r:embed="rId4"/>
          <a:srcRect/>
          <a:stretch>
            <a:fillRect/>
          </a:stretch>
        </p:blipFill>
        <p:spPr bwMode="auto">
          <a:xfrm>
            <a:off x="357158" y="1142984"/>
            <a:ext cx="5000660" cy="2428892"/>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000" b="1" dirty="0"/>
              <a:t>Η ΠΟΣΟΣΤΙΑΙΑ ΣΥΜΕΤΟΧΗ ΤΗΣ ΙΧΘΥΟΚΑΛΛΙΕΡΓΕΙΑΣ ΣΤΗΝ ΣΥΝΟΛΙΚΗ ΠΑΡΑΓΩΓΗ ΑΛΙΕΥΜΑΤΩΝ ΣΤΟΝ ΚΟΣΜΟ, ΣΤΗΝ ΕΕ ΚΑΙ ΣΤΗΝ ΕΛΛΑΔΑ </a:t>
            </a:r>
            <a:r>
              <a:rPr lang="el-GR" sz="2000" dirty="0"/>
              <a:t>(%)</a:t>
            </a:r>
          </a:p>
        </p:txBody>
      </p:sp>
      <p:pic>
        <p:nvPicPr>
          <p:cNvPr id="3" name="2 - Εικόνα"/>
          <p:cNvPicPr/>
          <p:nvPr/>
        </p:nvPicPr>
        <p:blipFill>
          <a:blip r:embed="rId3"/>
          <a:srcRect/>
          <a:stretch>
            <a:fillRect/>
          </a:stretch>
        </p:blipFill>
        <p:spPr bwMode="auto">
          <a:xfrm>
            <a:off x="928662" y="1643050"/>
            <a:ext cx="7643866" cy="4195245"/>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42853"/>
            <a:ext cx="7772400" cy="714379"/>
          </a:xfrm>
        </p:spPr>
        <p:txBody>
          <a:bodyPr>
            <a:noAutofit/>
          </a:bodyPr>
          <a:lstStyle/>
          <a:p>
            <a:r>
              <a:rPr lang="el-GR" sz="2400" b="1" dirty="0" smtClean="0"/>
              <a:t>ΠΛΕΟΝΕΚΤΗΜΑΤΑ </a:t>
            </a:r>
            <a:r>
              <a:rPr lang="el-GR" sz="2400" b="1" dirty="0"/>
              <a:t>ΤΗΣ ΕΛΛΗΝΙΚΗΣ ΙΧΘΥΟΚΑΛΛΙΕΡΓΕΙΑΣ</a:t>
            </a:r>
            <a:endParaRPr lang="el-GR" sz="2400" dirty="0"/>
          </a:p>
        </p:txBody>
      </p:sp>
      <p:sp>
        <p:nvSpPr>
          <p:cNvPr id="3" name="2 - Υπότιτλος"/>
          <p:cNvSpPr>
            <a:spLocks noGrp="1"/>
          </p:cNvSpPr>
          <p:nvPr>
            <p:ph type="subTitle" idx="1"/>
          </p:nvPr>
        </p:nvSpPr>
        <p:spPr>
          <a:xfrm>
            <a:off x="428596" y="1071546"/>
            <a:ext cx="8358246" cy="5572164"/>
          </a:xfrm>
        </p:spPr>
        <p:txBody>
          <a:bodyPr>
            <a:normAutofit/>
          </a:bodyPr>
          <a:lstStyle/>
          <a:p>
            <a:pPr algn="l">
              <a:lnSpc>
                <a:spcPct val="90000"/>
              </a:lnSpc>
            </a:pPr>
            <a:r>
              <a:rPr lang="el-GR" sz="1600" i="1" dirty="0" smtClean="0">
                <a:solidFill>
                  <a:schemeClr val="tx1"/>
                </a:solidFill>
              </a:rPr>
              <a:t>-Τα </a:t>
            </a:r>
            <a:r>
              <a:rPr lang="el-GR" sz="1600" i="1" dirty="0">
                <a:solidFill>
                  <a:schemeClr val="tx1"/>
                </a:solidFill>
              </a:rPr>
              <a:t>άριστα οργανοληπτικά χαρακτηριστικά των συγκεκριμένων ψαριών. </a:t>
            </a:r>
            <a:endParaRPr lang="el-GR" sz="1600" i="1" dirty="0" smtClean="0">
              <a:solidFill>
                <a:schemeClr val="tx1"/>
              </a:solidFill>
            </a:endParaRPr>
          </a:p>
          <a:p>
            <a:pPr algn="l">
              <a:lnSpc>
                <a:spcPct val="90000"/>
              </a:lnSpc>
            </a:pPr>
            <a:endParaRPr lang="el-GR" sz="1600" i="1" dirty="0">
              <a:solidFill>
                <a:schemeClr val="tx1"/>
              </a:solidFill>
            </a:endParaRPr>
          </a:p>
          <a:p>
            <a:pPr algn="l">
              <a:lnSpc>
                <a:spcPct val="90000"/>
              </a:lnSpc>
            </a:pPr>
            <a:r>
              <a:rPr lang="el-GR" sz="1600" i="1" dirty="0">
                <a:solidFill>
                  <a:schemeClr val="tx1"/>
                </a:solidFill>
              </a:rPr>
              <a:t>-Οι κλιματολογικές συνθήκες και γεωγραφικές συνθήκες της χώρας μας</a:t>
            </a:r>
            <a:r>
              <a:rPr lang="el-GR" sz="1600" i="1" dirty="0" smtClean="0">
                <a:solidFill>
                  <a:schemeClr val="tx1"/>
                </a:solidFill>
              </a:rPr>
              <a:t>.</a:t>
            </a:r>
          </a:p>
          <a:p>
            <a:pPr algn="l">
              <a:lnSpc>
                <a:spcPct val="90000"/>
              </a:lnSpc>
            </a:pPr>
            <a:endParaRPr lang="el-GR" sz="1600" i="1" dirty="0">
              <a:solidFill>
                <a:schemeClr val="tx1"/>
              </a:solidFill>
            </a:endParaRPr>
          </a:p>
          <a:p>
            <a:pPr algn="l">
              <a:lnSpc>
                <a:spcPct val="90000"/>
              </a:lnSpc>
            </a:pPr>
            <a:r>
              <a:rPr lang="el-GR" sz="1600" i="1" dirty="0">
                <a:solidFill>
                  <a:schemeClr val="tx1"/>
                </a:solidFill>
              </a:rPr>
              <a:t>-Η θέση της χώρας μας εντός της ΕΕ</a:t>
            </a:r>
            <a:r>
              <a:rPr lang="el-GR" sz="1600" i="1" dirty="0" smtClean="0">
                <a:solidFill>
                  <a:schemeClr val="tx1"/>
                </a:solidFill>
              </a:rPr>
              <a:t>.</a:t>
            </a:r>
          </a:p>
          <a:p>
            <a:pPr algn="l">
              <a:lnSpc>
                <a:spcPct val="90000"/>
              </a:lnSpc>
            </a:pPr>
            <a:endParaRPr lang="el-GR" sz="1600" i="1" dirty="0">
              <a:solidFill>
                <a:schemeClr val="tx1"/>
              </a:solidFill>
            </a:endParaRPr>
          </a:p>
          <a:p>
            <a:pPr algn="l">
              <a:lnSpc>
                <a:spcPct val="90000"/>
              </a:lnSpc>
            </a:pPr>
            <a:r>
              <a:rPr lang="el-GR" sz="1600" i="1" dirty="0">
                <a:solidFill>
                  <a:schemeClr val="tx1"/>
                </a:solidFill>
              </a:rPr>
              <a:t>-Η ήδη υπάρχουσα ηγετική θέση των ελληνικών Ιχθυοκαλλιεργειών στην ευρωπαϊκή αγορά τσιπούρας- λαυρακιού και ο έντονα εξαγωγικός προσανατολισμός του κλάδου</a:t>
            </a:r>
            <a:r>
              <a:rPr lang="el-GR" sz="1600" i="1" dirty="0" smtClean="0">
                <a:solidFill>
                  <a:schemeClr val="tx1"/>
                </a:solidFill>
              </a:rPr>
              <a:t>.</a:t>
            </a:r>
          </a:p>
          <a:p>
            <a:pPr algn="l">
              <a:lnSpc>
                <a:spcPct val="90000"/>
              </a:lnSpc>
            </a:pPr>
            <a:endParaRPr lang="el-GR" sz="1600" i="1" dirty="0">
              <a:solidFill>
                <a:schemeClr val="tx1"/>
              </a:solidFill>
            </a:endParaRPr>
          </a:p>
          <a:p>
            <a:pPr algn="l">
              <a:lnSpc>
                <a:spcPct val="90000"/>
              </a:lnSpc>
            </a:pPr>
            <a:r>
              <a:rPr lang="el-GR" sz="1600" i="1" dirty="0">
                <a:solidFill>
                  <a:schemeClr val="tx1"/>
                </a:solidFill>
              </a:rPr>
              <a:t>-Η εμπειρία και η τεχνογνωσία των ελληνικών επιχειρήσεων στην εφαρμογή σύγχρονων μεθόδων παραγωγής και η υψηλή ποιότητα των προσφερόμενων ειδών.</a:t>
            </a:r>
          </a:p>
          <a:p>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42853"/>
            <a:ext cx="7772400" cy="714379"/>
          </a:xfrm>
        </p:spPr>
        <p:txBody>
          <a:bodyPr>
            <a:noAutofit/>
          </a:bodyPr>
          <a:lstStyle/>
          <a:p>
            <a:r>
              <a:rPr lang="el-GR" sz="2400" b="1" dirty="0" smtClean="0"/>
              <a:t>ΜΕΙΩΝΕΚΤΗΜΑΤΑ </a:t>
            </a:r>
            <a:r>
              <a:rPr lang="el-GR" sz="2400" b="1" dirty="0"/>
              <a:t>ΤΗΣ ΕΛΛΗΝΙΚΗΣ ΙΧΘΥΟΚΑΛΛΙΕΡΓΕΙΑΣ</a:t>
            </a:r>
            <a:r>
              <a:rPr lang="el-GR" sz="2400" dirty="0"/>
              <a:t/>
            </a:r>
            <a:br>
              <a:rPr lang="el-GR" sz="2400" dirty="0"/>
            </a:br>
            <a:endParaRPr lang="el-GR" sz="2400" dirty="0"/>
          </a:p>
        </p:txBody>
      </p:sp>
      <p:sp>
        <p:nvSpPr>
          <p:cNvPr id="3" name="2 - Υπότιτλος"/>
          <p:cNvSpPr>
            <a:spLocks noGrp="1"/>
          </p:cNvSpPr>
          <p:nvPr>
            <p:ph type="subTitle" idx="1"/>
          </p:nvPr>
        </p:nvSpPr>
        <p:spPr>
          <a:xfrm>
            <a:off x="428596" y="714356"/>
            <a:ext cx="8358246" cy="5929354"/>
          </a:xfrm>
        </p:spPr>
        <p:txBody>
          <a:bodyPr>
            <a:normAutofit fontScale="32500" lnSpcReduction="20000"/>
          </a:bodyPr>
          <a:lstStyle/>
          <a:p>
            <a:pPr algn="l"/>
            <a:r>
              <a:rPr lang="el-GR" sz="4000" dirty="0"/>
              <a:t>-</a:t>
            </a:r>
            <a:r>
              <a:rPr lang="el-GR" sz="4500" i="1" dirty="0">
                <a:solidFill>
                  <a:schemeClr val="tx1"/>
                </a:solidFill>
              </a:rPr>
              <a:t>Ο μεγάλος κύκλος διατροφής ο οποίος απαιτεί υψηλές ανάγκες σε κεφάλαια κίνησης σε συνδυασμό με τη δραστική συρρίκνωση της τραπεζικής χρηματοδότησης των τελευταίων ετών</a:t>
            </a:r>
            <a:r>
              <a:rPr lang="el-GR" sz="4500" i="1" dirty="0" smtClean="0">
                <a:solidFill>
                  <a:schemeClr val="tx1"/>
                </a:solidFill>
              </a:rPr>
              <a:t>.</a:t>
            </a:r>
          </a:p>
          <a:p>
            <a:pPr algn="l"/>
            <a:endParaRPr lang="el-GR" sz="4500" i="1" dirty="0">
              <a:solidFill>
                <a:schemeClr val="tx1"/>
              </a:solidFill>
            </a:endParaRPr>
          </a:p>
          <a:p>
            <a:pPr algn="l"/>
            <a:r>
              <a:rPr lang="el-GR" sz="4500" i="1" dirty="0">
                <a:solidFill>
                  <a:schemeClr val="tx1"/>
                </a:solidFill>
              </a:rPr>
              <a:t>-Η πολύ μικρή  ποικιλία των καλλιεργούμενων ειδών που πρακτικά περιορίζεται στην Τσιπούρα και το Λαβράκι (96,9%) και λοιπά Μεσογειακά είδη μόλις κατά 3,1</a:t>
            </a:r>
            <a:r>
              <a:rPr lang="el-GR" sz="4500" i="1" dirty="0" smtClean="0">
                <a:solidFill>
                  <a:schemeClr val="tx1"/>
                </a:solidFill>
              </a:rPr>
              <a:t>%.</a:t>
            </a:r>
          </a:p>
          <a:p>
            <a:pPr algn="l"/>
            <a:endParaRPr lang="el-GR" sz="4500" i="1" dirty="0">
              <a:solidFill>
                <a:schemeClr val="tx1"/>
              </a:solidFill>
            </a:endParaRPr>
          </a:p>
          <a:p>
            <a:pPr algn="l"/>
            <a:r>
              <a:rPr lang="el-GR" sz="4500" i="1" dirty="0">
                <a:solidFill>
                  <a:schemeClr val="tx1"/>
                </a:solidFill>
              </a:rPr>
              <a:t>-Η πρακτικά αδύνατη καλλιέργεια “ξενικών και απόντων σε τοπικό επίπεδο” ειδών παρά μόνο σε “κλειστά” χερσαία συστήματα ανακύκλωσης μετά από πολύ χρονοβόρες αδειοδοτήσεις</a:t>
            </a:r>
            <a:r>
              <a:rPr lang="el-GR" sz="4500" i="1" dirty="0" smtClean="0">
                <a:solidFill>
                  <a:schemeClr val="tx1"/>
                </a:solidFill>
              </a:rPr>
              <a:t>.</a:t>
            </a:r>
          </a:p>
          <a:p>
            <a:pPr algn="l"/>
            <a:endParaRPr lang="el-GR" sz="4500" i="1" dirty="0">
              <a:solidFill>
                <a:schemeClr val="tx1"/>
              </a:solidFill>
            </a:endParaRPr>
          </a:p>
          <a:p>
            <a:pPr algn="l"/>
            <a:r>
              <a:rPr lang="el-GR" sz="4500" i="1" dirty="0" smtClean="0">
                <a:solidFill>
                  <a:schemeClr val="tx1"/>
                </a:solidFill>
              </a:rPr>
              <a:t>-</a:t>
            </a:r>
            <a:r>
              <a:rPr lang="el-GR" sz="4500" i="1" dirty="0">
                <a:solidFill>
                  <a:schemeClr val="tx1"/>
                </a:solidFill>
              </a:rPr>
              <a:t>Η δυσκολία των συγκεκριμένων ψαριών στην αύξηση της προστιθέμενης αξίας τους μέσω της μεταποίησης  τους (φιλετοποίηση, κάπνισμα) λόγω των συγκεκριμένων καταναλωτικών συνηθειών</a:t>
            </a:r>
            <a:r>
              <a:rPr lang="el-GR" sz="4500" i="1" dirty="0" smtClean="0">
                <a:solidFill>
                  <a:schemeClr val="tx1"/>
                </a:solidFill>
              </a:rPr>
              <a:t>.</a:t>
            </a:r>
          </a:p>
          <a:p>
            <a:pPr algn="l"/>
            <a:endParaRPr lang="el-GR" sz="4500" i="1" dirty="0">
              <a:solidFill>
                <a:schemeClr val="tx1"/>
              </a:solidFill>
            </a:endParaRPr>
          </a:p>
          <a:p>
            <a:pPr algn="l"/>
            <a:r>
              <a:rPr lang="el-GR" sz="4500" i="1" dirty="0">
                <a:solidFill>
                  <a:schemeClr val="tx1"/>
                </a:solidFill>
              </a:rPr>
              <a:t>-Η προβλεπόμενη περαιτέρω αύξηση του κόστους των πρώτων υλών παρασκευής των ιχθυοτρόφων λόγω της μείωσης των ιχθυάλευρων -  ιχθυελαίων</a:t>
            </a:r>
            <a:r>
              <a:rPr lang="el-GR" sz="4500" i="1" dirty="0" smtClean="0">
                <a:solidFill>
                  <a:schemeClr val="tx1"/>
                </a:solidFill>
              </a:rPr>
              <a:t>.</a:t>
            </a:r>
          </a:p>
          <a:p>
            <a:pPr algn="l"/>
            <a:endParaRPr lang="el-GR" sz="4500" i="1" dirty="0">
              <a:solidFill>
                <a:schemeClr val="tx1"/>
              </a:solidFill>
            </a:endParaRPr>
          </a:p>
          <a:p>
            <a:pPr algn="l"/>
            <a:r>
              <a:rPr lang="el-GR" sz="4500" i="1" dirty="0">
                <a:solidFill>
                  <a:schemeClr val="tx1"/>
                </a:solidFill>
              </a:rPr>
              <a:t>-Η έλλειψη εθνικής στρατηγικής (εμπάργκο από την αγορά της Ρωσίας,  φόροι εισαγωγής από τρίτες χώρες,  απαγόρευση εισαγωγών λόγω χρησιμοποίησης απαγορευμένων εντός ΕΕ κρεατάλευρων κλπ) παρά το γεγονός ότι ο κλάδος έχει έντονο εξαγωγικό χαρακτήρα. </a:t>
            </a:r>
            <a:endParaRPr lang="el-GR" sz="4500" i="1" dirty="0" smtClean="0">
              <a:solidFill>
                <a:schemeClr val="tx1"/>
              </a:solidFill>
            </a:endParaRPr>
          </a:p>
          <a:p>
            <a:pPr algn="l"/>
            <a:endParaRPr lang="el-GR" sz="4500" i="1" dirty="0">
              <a:solidFill>
                <a:schemeClr val="tx1"/>
              </a:solidFill>
            </a:endParaRPr>
          </a:p>
          <a:p>
            <a:pPr algn="l"/>
            <a:r>
              <a:rPr lang="el-GR" sz="4500" i="1" dirty="0">
                <a:solidFill>
                  <a:schemeClr val="tx1"/>
                </a:solidFill>
              </a:rPr>
              <a:t>-Οι σοβαρές και αυξανόμενες οικολογικές  πιέσεις  για προϊόντα ιχθυοκαλλιέργειας λόγω της χρήσης αντιβιοτικών, απολυμαντικών  κλπ</a:t>
            </a:r>
            <a:r>
              <a:rPr lang="el-GR" sz="4500" i="1" dirty="0" smtClean="0">
                <a:solidFill>
                  <a:schemeClr val="tx1"/>
                </a:solidFill>
              </a:rPr>
              <a:t>.</a:t>
            </a:r>
          </a:p>
          <a:p>
            <a:pPr algn="l"/>
            <a:endParaRPr lang="el-GR" sz="4500" i="1" dirty="0">
              <a:solidFill>
                <a:schemeClr val="tx1"/>
              </a:solidFill>
            </a:endParaRPr>
          </a:p>
          <a:p>
            <a:pPr algn="l"/>
            <a:r>
              <a:rPr lang="el-GR" sz="4500" i="1" dirty="0">
                <a:solidFill>
                  <a:schemeClr val="tx1"/>
                </a:solidFill>
              </a:rPr>
              <a:t>-Τα ισχυρό περιβαλλοντικό αποτύπωμα των μονάδων που γενικά έχει μέχρι τώρα υποτιμηθεί.</a:t>
            </a:r>
          </a:p>
          <a:p>
            <a:pPr algn="l"/>
            <a:r>
              <a:rPr lang="el-GR" sz="4500" i="1" dirty="0">
                <a:solidFill>
                  <a:schemeClr val="tx1"/>
                </a:solidFill>
              </a:rPr>
              <a:t>- Νομικά προβλήματα που είναι σε εκκρεμότητα επί μακρόν (ΠΟΑΥ).</a:t>
            </a:r>
          </a:p>
          <a:p>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3" name="2 - Εικόνα" descr="Ethanol Producer Magazine – The Latest News and Data About Ethanol  Production"/>
          <p:cNvPicPr/>
          <p:nvPr/>
        </p:nvPicPr>
        <p:blipFill>
          <a:blip r:embed="rId2"/>
          <a:srcRect/>
          <a:stretch>
            <a:fillRect/>
          </a:stretch>
        </p:blipFill>
        <p:spPr bwMode="auto">
          <a:xfrm>
            <a:off x="2071670" y="2143116"/>
            <a:ext cx="4876800" cy="36576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b="1" dirty="0"/>
              <a:t>Η  </a:t>
            </a:r>
            <a:r>
              <a:rPr lang="el-GR" sz="2400" b="1" dirty="0" smtClean="0"/>
              <a:t>ΣΥΝΟΛΙΚΗ ΠΑΓΚΟΣΜΙΑ  </a:t>
            </a:r>
            <a:r>
              <a:rPr lang="el-GR" sz="2400" b="1" dirty="0"/>
              <a:t>ΠΑΡΑΓΩΓΗ  </a:t>
            </a:r>
            <a:r>
              <a:rPr lang="el-GR" sz="2400" b="1" dirty="0" smtClean="0"/>
              <a:t>ΑΛΙΕΥΜΑΤΩΝ </a:t>
            </a:r>
            <a:br>
              <a:rPr lang="el-GR" sz="2400" b="1" dirty="0" smtClean="0"/>
            </a:br>
            <a:r>
              <a:rPr lang="el-GR" sz="1400" i="1" dirty="0" smtClean="0"/>
              <a:t>(Στοιχειά </a:t>
            </a:r>
            <a:r>
              <a:rPr lang="el-GR" sz="1400" i="1" dirty="0"/>
              <a:t>της Παγκόσμιας Τράπεζας- </a:t>
            </a:r>
            <a:r>
              <a:rPr lang="el-GR" sz="1400" i="1" dirty="0" smtClean="0"/>
              <a:t>2020) </a:t>
            </a:r>
            <a:r>
              <a:rPr lang="el-GR" sz="2400" dirty="0"/>
              <a:t/>
            </a:r>
            <a:br>
              <a:rPr lang="el-GR" sz="2400" dirty="0"/>
            </a:br>
            <a:endParaRPr lang="el-GR" sz="2400" dirty="0"/>
          </a:p>
        </p:txBody>
      </p:sp>
      <p:pic>
        <p:nvPicPr>
          <p:cNvPr id="4" name="3 - Εικόνα"/>
          <p:cNvPicPr/>
          <p:nvPr/>
        </p:nvPicPr>
        <p:blipFill>
          <a:blip r:embed="rId3"/>
          <a:srcRect/>
          <a:stretch>
            <a:fillRect/>
          </a:stretch>
        </p:blipFill>
        <p:spPr bwMode="auto">
          <a:xfrm>
            <a:off x="785786" y="1428736"/>
            <a:ext cx="3500462" cy="2643206"/>
          </a:xfrm>
          <a:prstGeom prst="rect">
            <a:avLst/>
          </a:prstGeom>
          <a:noFill/>
        </p:spPr>
      </p:pic>
      <p:pic>
        <p:nvPicPr>
          <p:cNvPr id="5" name="4 - Εικόνα"/>
          <p:cNvPicPr/>
          <p:nvPr/>
        </p:nvPicPr>
        <p:blipFill>
          <a:blip r:embed="rId4"/>
          <a:srcRect/>
          <a:stretch>
            <a:fillRect/>
          </a:stretch>
        </p:blipFill>
        <p:spPr bwMode="auto">
          <a:xfrm>
            <a:off x="1500166" y="4857760"/>
            <a:ext cx="6215106" cy="1214446"/>
          </a:xfrm>
          <a:prstGeom prst="rect">
            <a:avLst/>
          </a:prstGeom>
          <a:noFill/>
          <a:ln w="9525">
            <a:noFill/>
            <a:miter lim="800000"/>
            <a:headEnd/>
            <a:tailEnd/>
          </a:ln>
        </p:spPr>
      </p:pic>
      <p:pic>
        <p:nvPicPr>
          <p:cNvPr id="6" name="5 - Εικόνα"/>
          <p:cNvPicPr/>
          <p:nvPr/>
        </p:nvPicPr>
        <p:blipFill>
          <a:blip r:embed="rId5"/>
          <a:srcRect/>
          <a:stretch>
            <a:fillRect/>
          </a:stretch>
        </p:blipFill>
        <p:spPr bwMode="auto">
          <a:xfrm>
            <a:off x="4500562" y="1428736"/>
            <a:ext cx="4143404" cy="264320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42852"/>
            <a:ext cx="8229600" cy="1071570"/>
          </a:xfrm>
        </p:spPr>
        <p:txBody>
          <a:bodyPr>
            <a:normAutofit fontScale="90000"/>
          </a:bodyPr>
          <a:lstStyle/>
          <a:p>
            <a:r>
              <a:rPr lang="el-GR" sz="2700" b="1" dirty="0"/>
              <a:t>ΣΥΜΕΤΟΧΗ ΤΗΣ ΑΛΙΕΙΑΣ &amp; ΥΔΑΤΟΚΑΛΛΙΕΡΓΕΙΑΣ </a:t>
            </a:r>
            <a:r>
              <a:rPr lang="el-GR" sz="2700" dirty="0"/>
              <a:t/>
            </a:r>
            <a:br>
              <a:rPr lang="el-GR" sz="2700" dirty="0"/>
            </a:br>
            <a:r>
              <a:rPr lang="el-GR" sz="2700" b="1" dirty="0"/>
              <a:t>ΣΤΗΝ ΠΑΓΚΟΣΜΙΑ ΠΑΡΑΓΩΓΗ ΑΛΙΕΥΜΑΤΩΝ</a:t>
            </a:r>
            <a:r>
              <a:rPr lang="el-GR" dirty="0"/>
              <a:t/>
            </a:r>
            <a:br>
              <a:rPr lang="el-GR" dirty="0"/>
            </a:br>
            <a:endParaRPr lang="el-GR" dirty="0"/>
          </a:p>
        </p:txBody>
      </p:sp>
      <p:pic>
        <p:nvPicPr>
          <p:cNvPr id="3" name="2 - Εικόνα"/>
          <p:cNvPicPr/>
          <p:nvPr/>
        </p:nvPicPr>
        <p:blipFill>
          <a:blip r:embed="rId3"/>
          <a:srcRect/>
          <a:stretch>
            <a:fillRect/>
          </a:stretch>
        </p:blipFill>
        <p:spPr bwMode="auto">
          <a:xfrm>
            <a:off x="357158" y="1142984"/>
            <a:ext cx="4000528" cy="2428892"/>
          </a:xfrm>
          <a:prstGeom prst="rect">
            <a:avLst/>
          </a:prstGeom>
          <a:noFill/>
        </p:spPr>
      </p:pic>
      <p:pic>
        <p:nvPicPr>
          <p:cNvPr id="4" name="3 - Εικόνα"/>
          <p:cNvPicPr/>
          <p:nvPr/>
        </p:nvPicPr>
        <p:blipFill>
          <a:blip r:embed="rId4"/>
          <a:srcRect/>
          <a:stretch>
            <a:fillRect/>
          </a:stretch>
        </p:blipFill>
        <p:spPr bwMode="auto">
          <a:xfrm>
            <a:off x="4429124" y="3643314"/>
            <a:ext cx="3903114" cy="2357454"/>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142852"/>
            <a:ext cx="8229600" cy="654032"/>
          </a:xfrm>
        </p:spPr>
        <p:txBody>
          <a:bodyPr>
            <a:normAutofit/>
          </a:bodyPr>
          <a:lstStyle/>
          <a:p>
            <a:r>
              <a:rPr lang="el-GR" sz="2400" b="1" dirty="0"/>
              <a:t>Η  ΠΑΡΑΓΩΓΗ  ΑΛΙΕΥΜΑΤΩΝ  ΣΤΗΝ  ΕΕ </a:t>
            </a:r>
            <a:endParaRPr lang="el-GR" sz="2400" dirty="0"/>
          </a:p>
        </p:txBody>
      </p:sp>
      <p:pic>
        <p:nvPicPr>
          <p:cNvPr id="3" name="2 - Εικόνα"/>
          <p:cNvPicPr/>
          <p:nvPr/>
        </p:nvPicPr>
        <p:blipFill>
          <a:blip r:embed="rId3"/>
          <a:srcRect/>
          <a:stretch>
            <a:fillRect/>
          </a:stretch>
        </p:blipFill>
        <p:spPr bwMode="auto">
          <a:xfrm>
            <a:off x="500034" y="1071546"/>
            <a:ext cx="3143272" cy="2357454"/>
          </a:xfrm>
          <a:prstGeom prst="rect">
            <a:avLst/>
          </a:prstGeom>
          <a:noFill/>
        </p:spPr>
      </p:pic>
      <p:pic>
        <p:nvPicPr>
          <p:cNvPr id="4" name="3 - Εικόνα"/>
          <p:cNvPicPr/>
          <p:nvPr/>
        </p:nvPicPr>
        <p:blipFill>
          <a:blip r:embed="rId4"/>
          <a:srcRect/>
          <a:stretch>
            <a:fillRect/>
          </a:stretch>
        </p:blipFill>
        <p:spPr bwMode="auto">
          <a:xfrm>
            <a:off x="642910" y="4500570"/>
            <a:ext cx="7858180" cy="1571636"/>
          </a:xfrm>
          <a:prstGeom prst="rect">
            <a:avLst/>
          </a:prstGeom>
          <a:noFill/>
          <a:ln w="9525">
            <a:noFill/>
            <a:miter lim="800000"/>
            <a:headEnd/>
            <a:tailEnd/>
          </a:ln>
        </p:spPr>
      </p:pic>
      <p:pic>
        <p:nvPicPr>
          <p:cNvPr id="5" name="4 - Εικόνα"/>
          <p:cNvPicPr/>
          <p:nvPr/>
        </p:nvPicPr>
        <p:blipFill>
          <a:blip r:embed="rId5"/>
          <a:srcRect/>
          <a:stretch>
            <a:fillRect/>
          </a:stretch>
        </p:blipFill>
        <p:spPr bwMode="auto">
          <a:xfrm>
            <a:off x="3786182" y="1000108"/>
            <a:ext cx="4596765" cy="276796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571480"/>
          </a:xfrm>
        </p:spPr>
        <p:txBody>
          <a:bodyPr>
            <a:normAutofit/>
          </a:bodyPr>
          <a:lstStyle/>
          <a:p>
            <a:r>
              <a:rPr lang="el-GR" sz="2400" b="1" dirty="0"/>
              <a:t>Η  ΕΥΡΩΠΑΙΚΗ   ΙΧΘΥΟΚΑΛΛΙΕΡΓΕΙΑ</a:t>
            </a:r>
            <a:endParaRPr lang="el-GR" sz="2400" dirty="0"/>
          </a:p>
        </p:txBody>
      </p:sp>
      <p:pic>
        <p:nvPicPr>
          <p:cNvPr id="3" name="2 - Εικόνα"/>
          <p:cNvPicPr/>
          <p:nvPr/>
        </p:nvPicPr>
        <p:blipFill>
          <a:blip r:embed="rId3"/>
          <a:srcRect/>
          <a:stretch>
            <a:fillRect/>
          </a:stretch>
        </p:blipFill>
        <p:spPr bwMode="auto">
          <a:xfrm>
            <a:off x="2428860" y="1714488"/>
            <a:ext cx="4714908" cy="343489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54032"/>
          </a:xfrm>
        </p:spPr>
        <p:txBody>
          <a:bodyPr>
            <a:noAutofit/>
          </a:bodyPr>
          <a:lstStyle/>
          <a:p>
            <a:r>
              <a:rPr lang="el-GR" sz="2800" b="1" dirty="0"/>
              <a:t>Η ΙΧΘΥΟΚΑΛΙΕΡΓΕΙΑ  ΤΩΝ 16  ΜΕΣΟΓΕΙΑΚΩΝ  ΚΡΑΤΩΝ</a:t>
            </a:r>
            <a:endParaRPr lang="el-GR" sz="2800" dirty="0"/>
          </a:p>
        </p:txBody>
      </p:sp>
      <p:pic>
        <p:nvPicPr>
          <p:cNvPr id="3" name="2 - Εικόνα"/>
          <p:cNvPicPr/>
          <p:nvPr/>
        </p:nvPicPr>
        <p:blipFill>
          <a:blip r:embed="rId3"/>
          <a:srcRect/>
          <a:stretch>
            <a:fillRect/>
          </a:stretch>
        </p:blipFill>
        <p:spPr bwMode="auto">
          <a:xfrm>
            <a:off x="571472" y="1285860"/>
            <a:ext cx="3357586" cy="2357454"/>
          </a:xfrm>
          <a:prstGeom prst="rect">
            <a:avLst/>
          </a:prstGeom>
          <a:noFill/>
        </p:spPr>
      </p:pic>
      <p:pic>
        <p:nvPicPr>
          <p:cNvPr id="4" name="3 - Εικόνα"/>
          <p:cNvPicPr/>
          <p:nvPr/>
        </p:nvPicPr>
        <p:blipFill>
          <a:blip r:embed="rId4"/>
          <a:srcRect/>
          <a:stretch>
            <a:fillRect/>
          </a:stretch>
        </p:blipFill>
        <p:spPr bwMode="auto">
          <a:xfrm>
            <a:off x="5715008" y="1142984"/>
            <a:ext cx="3143272" cy="3857652"/>
          </a:xfrm>
          <a:prstGeom prst="rect">
            <a:avLst/>
          </a:prstGeom>
          <a:noFill/>
          <a:ln w="9525">
            <a:noFill/>
            <a:miter lim="800000"/>
            <a:headEnd/>
            <a:tailEnd/>
          </a:ln>
        </p:spPr>
      </p:pic>
      <p:pic>
        <p:nvPicPr>
          <p:cNvPr id="5" name="4 - Εικόνα"/>
          <p:cNvPicPr/>
          <p:nvPr/>
        </p:nvPicPr>
        <p:blipFill>
          <a:blip r:embed="rId5"/>
          <a:srcRect/>
          <a:stretch>
            <a:fillRect/>
          </a:stretch>
        </p:blipFill>
        <p:spPr bwMode="auto">
          <a:xfrm>
            <a:off x="357158" y="4000504"/>
            <a:ext cx="5072098" cy="235745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928670"/>
          </a:xfrm>
        </p:spPr>
        <p:txBody>
          <a:bodyPr>
            <a:noAutofit/>
          </a:bodyPr>
          <a:lstStyle/>
          <a:p>
            <a:r>
              <a:rPr lang="el-GR" sz="2400" b="1" dirty="0"/>
              <a:t>ΚΑΛΛΙΕΡΓΕΙΑ  ΤΩΝ ΘΑΛΑΣΣΙΝΩΝ ΨΑΡΙΩΝ  ΤΩΝ 16 ΜΕΣΟΓΕΙΑΚΩΝ  ΚΡΑΤΩΝ</a:t>
            </a:r>
            <a:endParaRPr lang="el-GR" sz="2400" dirty="0"/>
          </a:p>
        </p:txBody>
      </p:sp>
      <p:pic>
        <p:nvPicPr>
          <p:cNvPr id="3" name="2 - Εικόνα"/>
          <p:cNvPicPr/>
          <p:nvPr/>
        </p:nvPicPr>
        <p:blipFill>
          <a:blip r:embed="rId3"/>
          <a:srcRect/>
          <a:stretch>
            <a:fillRect/>
          </a:stretch>
        </p:blipFill>
        <p:spPr bwMode="auto">
          <a:xfrm>
            <a:off x="785786" y="1500174"/>
            <a:ext cx="7286676" cy="449088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1785918" y="-1"/>
            <a:ext cx="5234007" cy="685800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TotalTime>
  <Words>1062</Words>
  <Application>Microsoft Office PowerPoint</Application>
  <PresentationFormat>Προβολή στην οθόνη (4:3)</PresentationFormat>
  <Paragraphs>102</Paragraphs>
  <Slides>14</Slides>
  <Notes>10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Θέμα του Office</vt:lpstr>
      <vt:lpstr>                                                     ΠΑΝΕΠΙΣΤΗΜΙΟ ΠΑΤΡΩΝ                                                       ΣΧΟΛΗ ΓΕΩΠΟΝΙΚΩΝ ΕΠΙΣΤΗΜΩΝ                                                         ΤΜΗΜΑ  ΖΩΙΚΗΣ ΠΑΡΑΓΩΓΗΣ    ΑΛΙΕΙΑΣ   ΚΑΙ  ΥΔΑΤΟΚΑΛΛΙΕΡΓΕΙΩΝ</vt:lpstr>
      <vt:lpstr>Διαφάνεια 2</vt:lpstr>
      <vt:lpstr>Η  ΣΥΝΟΛΙΚΗ ΠΑΓΚΟΣΜΙΑ  ΠΑΡΑΓΩΓΗ  ΑΛΙΕΥΜΑΤΩΝ  (Στοιχειά της Παγκόσμιας Τράπεζας- 2020)  </vt:lpstr>
      <vt:lpstr>ΣΥΜΕΤΟΧΗ ΤΗΣ ΑΛΙΕΙΑΣ &amp; ΥΔΑΤΟΚΑΛΛΙΕΡΓΕΙΑΣ  ΣΤΗΝ ΠΑΓΚΟΣΜΙΑ ΠΑΡΑΓΩΓΗ ΑΛΙΕΥΜΑΤΩΝ </vt:lpstr>
      <vt:lpstr>Η  ΠΑΡΑΓΩΓΗ  ΑΛΙΕΥΜΑΤΩΝ  ΣΤΗΝ  ΕΕ </vt:lpstr>
      <vt:lpstr>Η  ΕΥΡΩΠΑΙΚΗ   ΙΧΘΥΟΚΑΛΛΙΕΡΓΕΙΑ</vt:lpstr>
      <vt:lpstr>Η ΙΧΘΥΟΚΑΛΙΕΡΓΕΙΑ  ΤΩΝ 16  ΜΕΣΟΓΕΙΑΚΩΝ  ΚΡΑΤΩΝ</vt:lpstr>
      <vt:lpstr>ΚΑΛΛΙΕΡΓΕΙΑ  ΤΩΝ ΘΑΛΑΣΣΙΝΩΝ ΨΑΡΙΩΝ  ΤΩΝ 16 ΜΕΣΟΓΕΙΑΚΩΝ  ΚΡΑΤΩΝ</vt:lpstr>
      <vt:lpstr>Διαφάνεια 9</vt:lpstr>
      <vt:lpstr>Διαφάνεια 10</vt:lpstr>
      <vt:lpstr>Η ΕΛΛΗΝΙΚΗ   ΠΑΡΑΓΩΓΗ  ΑΛΙΕΥΜΑΤΩΝ - ΙΧΘΥΟΚΑΛΛΙΕΡΓΕΙΑΣ</vt:lpstr>
      <vt:lpstr>Η ΠΟΣΟΣΤΙΑΙΑ ΣΥΜΕΤΟΧΗ ΤΗΣ ΙΧΘΥΟΚΑΛΛΙΕΡΓΕΙΑΣ ΣΤΗΝ ΣΥΝΟΛΙΚΗ ΠΑΡΑΓΩΓΗ ΑΛΙΕΥΜΑΤΩΝ ΣΤΟΝ ΚΟΣΜΟ, ΣΤΗΝ ΕΕ ΚΑΙ ΣΤΗΝ ΕΛΛΑΔΑ (%)</vt:lpstr>
      <vt:lpstr>ΠΛΕΟΝΕΚΤΗΜΑΤΑ ΤΗΣ ΕΛΛΗΝΙΚΗΣ ΙΧΘΥΟΚΑΛΛΙΕΡΓΕΙΑΣ</vt:lpstr>
      <vt:lpstr>ΜΕΙΩΝΕΚΤΗΜΑΤΑ ΤΗΣ ΕΛΛΗΝΙΚΗΣ ΙΧΘΥΟΚΑΛΛΙΕΡΓΕΙΑΣ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43</cp:revision>
  <dcterms:created xsi:type="dcterms:W3CDTF">2020-10-07T08:14:01Z</dcterms:created>
  <dcterms:modified xsi:type="dcterms:W3CDTF">2021-05-20T08:19:35Z</dcterms:modified>
</cp:coreProperties>
</file>