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5"/>
  </p:notesMasterIdLst>
  <p:sldIdLst>
    <p:sldId id="377" r:id="rId2"/>
    <p:sldId id="361" r:id="rId3"/>
    <p:sldId id="325" r:id="rId4"/>
    <p:sldId id="326" r:id="rId5"/>
    <p:sldId id="327" r:id="rId6"/>
    <p:sldId id="328" r:id="rId7"/>
    <p:sldId id="375" r:id="rId8"/>
    <p:sldId id="362" r:id="rId9"/>
    <p:sldId id="376" r:id="rId10"/>
    <p:sldId id="367" r:id="rId11"/>
    <p:sldId id="368" r:id="rId12"/>
    <p:sldId id="364" r:id="rId13"/>
    <p:sldId id="369" r:id="rId14"/>
    <p:sldId id="329" r:id="rId15"/>
    <p:sldId id="282" r:id="rId16"/>
    <p:sldId id="330" r:id="rId17"/>
    <p:sldId id="356" r:id="rId18"/>
    <p:sldId id="374" r:id="rId19"/>
    <p:sldId id="359" r:id="rId20"/>
    <p:sldId id="365" r:id="rId21"/>
    <p:sldId id="366" r:id="rId22"/>
    <p:sldId id="357" r:id="rId23"/>
    <p:sldId id="360" r:id="rId24"/>
    <p:sldId id="314" r:id="rId25"/>
    <p:sldId id="371" r:id="rId26"/>
    <p:sldId id="315" r:id="rId27"/>
    <p:sldId id="378" r:id="rId28"/>
    <p:sldId id="387" r:id="rId29"/>
    <p:sldId id="384" r:id="rId30"/>
    <p:sldId id="382" r:id="rId31"/>
    <p:sldId id="388" r:id="rId32"/>
    <p:sldId id="385" r:id="rId33"/>
    <p:sldId id="381" r:id="rId34"/>
    <p:sldId id="389" r:id="rId35"/>
    <p:sldId id="379" r:id="rId36"/>
    <p:sldId id="390" r:id="rId37"/>
    <p:sldId id="270" r:id="rId38"/>
    <p:sldId id="275" r:id="rId39"/>
    <p:sldId id="336" r:id="rId40"/>
    <p:sldId id="276" r:id="rId41"/>
    <p:sldId id="338" r:id="rId42"/>
    <p:sldId id="339" r:id="rId43"/>
    <p:sldId id="351" r:id="rId44"/>
    <p:sldId id="342" r:id="rId45"/>
    <p:sldId id="343" r:id="rId46"/>
    <p:sldId id="344" r:id="rId47"/>
    <p:sldId id="345" r:id="rId48"/>
    <p:sldId id="346" r:id="rId49"/>
    <p:sldId id="318" r:id="rId50"/>
    <p:sldId id="320" r:id="rId51"/>
    <p:sldId id="352" r:id="rId52"/>
    <p:sldId id="353" r:id="rId53"/>
    <p:sldId id="35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p:cViewPr varScale="1">
        <p:scale>
          <a:sx n="82" d="100"/>
          <a:sy n="82" d="100"/>
        </p:scale>
        <p:origin x="1464"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71078-32B8-4F4E-94BD-833C0A29B145}" type="datetimeFigureOut">
              <a:rPr lang="en-US" smtClean="0"/>
              <a:pPr/>
              <a:t>25-Mar-21</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B218B-CB63-4542-AF13-1C47C3B451BF}" type="slidenum">
              <a:rPr lang="en-US" smtClean="0"/>
              <a:pPr/>
              <a:t>‹#›</a:t>
            </a:fld>
            <a:endParaRPr lang="en-US"/>
          </a:p>
        </p:txBody>
      </p:sp>
    </p:spTree>
    <p:extLst>
      <p:ext uri="{BB962C8B-B14F-4D97-AF65-F5344CB8AC3E}">
        <p14:creationId xmlns:p14="http://schemas.microsoft.com/office/powerpoint/2010/main" val="80399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B218B-CB63-4542-AF13-1C47C3B451BF}" type="slidenum">
              <a:rPr lang="en-US" smtClean="0"/>
              <a:pPr/>
              <a:t>25</a:t>
            </a:fld>
            <a:endParaRPr lang="en-US"/>
          </a:p>
        </p:txBody>
      </p:sp>
    </p:spTree>
    <p:extLst>
      <p:ext uri="{BB962C8B-B14F-4D97-AF65-F5344CB8AC3E}">
        <p14:creationId xmlns:p14="http://schemas.microsoft.com/office/powerpoint/2010/main" val="38437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spcBef>
                <a:spcPct val="0"/>
              </a:spcBef>
            </a:pPr>
            <a:r>
              <a:rPr lang="en-US" sz="1200" b="1" dirty="0"/>
              <a:t>“The headquarters of the New York Times </a:t>
            </a:r>
            <a:r>
              <a:rPr lang="en-US" sz="1200" dirty="0"/>
              <a:t>is an example of how different smart building technologies can be</a:t>
            </a:r>
          </a:p>
          <a:p>
            <a:pPr eaLnBrk="1" hangingPunct="1">
              <a:lnSpc>
                <a:spcPct val="80000"/>
              </a:lnSpc>
              <a:spcBef>
                <a:spcPct val="0"/>
              </a:spcBef>
            </a:pPr>
            <a:r>
              <a:rPr lang="en-US" sz="1200" dirty="0"/>
              <a:t>combined to reduce energy consumption and to increase user comfort. Overall, the building consumes 30% less</a:t>
            </a:r>
          </a:p>
          <a:p>
            <a:pPr eaLnBrk="1" hangingPunct="1">
              <a:lnSpc>
                <a:spcPct val="80000"/>
              </a:lnSpc>
              <a:spcBef>
                <a:spcPct val="0"/>
              </a:spcBef>
            </a:pPr>
            <a:r>
              <a:rPr lang="en-US" sz="1200" dirty="0"/>
              <a:t>energy than traditional office skyscrapers.</a:t>
            </a:r>
          </a:p>
          <a:p>
            <a:pPr eaLnBrk="1" hangingPunct="1">
              <a:lnSpc>
                <a:spcPct val="80000"/>
              </a:lnSpc>
              <a:spcBef>
                <a:spcPct val="0"/>
              </a:spcBef>
            </a:pPr>
            <a:endParaRPr lang="en-US" sz="1200" dirty="0"/>
          </a:p>
          <a:p>
            <a:pPr eaLnBrk="1" hangingPunct="1">
              <a:lnSpc>
                <a:spcPct val="80000"/>
              </a:lnSpc>
              <a:spcBef>
                <a:spcPct val="0"/>
              </a:spcBef>
            </a:pPr>
            <a:r>
              <a:rPr lang="en-US" sz="1200" dirty="0"/>
              <a:t>Equipped with lighting and shading control systems based on ICT technologies. The lighting system ensures that electrical light is only used when required. Further </a:t>
            </a:r>
            <a:r>
              <a:rPr lang="en-US" sz="1200" dirty="0" err="1"/>
              <a:t>daylighting</a:t>
            </a:r>
            <a:r>
              <a:rPr lang="en-US" sz="1200" dirty="0"/>
              <a:t> measures include a garden in the centre of the ground floor which is open to the sky as well as a</a:t>
            </a:r>
          </a:p>
          <a:p>
            <a:pPr eaLnBrk="1" hangingPunct="1">
              <a:lnSpc>
                <a:spcPct val="80000"/>
              </a:lnSpc>
              <a:spcBef>
                <a:spcPct val="0"/>
              </a:spcBef>
            </a:pPr>
            <a:r>
              <a:rPr lang="en-US" sz="1200" dirty="0"/>
              <a:t>large area skylight. The electrical ballasts in the lighting system are equipped with chips that allow each ballast to be controlled separately. The shading system tracks the position of the sun and relies on a sensor network to automatically actuate the raising and lowering of the shades.”</a:t>
            </a:r>
          </a:p>
          <a:p>
            <a:endParaRPr lang="en-US" dirty="0"/>
          </a:p>
        </p:txBody>
      </p:sp>
      <p:sp>
        <p:nvSpPr>
          <p:cNvPr id="4" name="3 - Θέση αριθμού διαφάνειας"/>
          <p:cNvSpPr>
            <a:spLocks noGrp="1"/>
          </p:cNvSpPr>
          <p:nvPr>
            <p:ph type="sldNum" sz="quarter" idx="10"/>
          </p:nvPr>
        </p:nvSpPr>
        <p:spPr/>
        <p:txBody>
          <a:bodyPr/>
          <a:lstStyle/>
          <a:p>
            <a:fld id="{7E3B218B-CB63-4542-AF13-1C47C3B451BF}" type="slidenum">
              <a:rPr lang="en-US" smtClean="0"/>
              <a:pPr/>
              <a:t>41</a:t>
            </a:fld>
            <a:endParaRPr lang="en-US"/>
          </a:p>
        </p:txBody>
      </p:sp>
    </p:spTree>
    <p:extLst>
      <p:ext uri="{BB962C8B-B14F-4D97-AF65-F5344CB8AC3E}">
        <p14:creationId xmlns:p14="http://schemas.microsoft.com/office/powerpoint/2010/main" val="294662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“Demonstrates how the </a:t>
            </a:r>
            <a:r>
              <a:rPr lang="en-US" dirty="0" err="1"/>
              <a:t>CityHome</a:t>
            </a:r>
            <a:r>
              <a:rPr lang="en-US" dirty="0"/>
              <a:t>, which has a very small footprint (840 square feet), can function as an apartment two to three times that size. This is achieved through a transformable wall system which integrates furniture, storage, exercise equipment, lighting, office equipment, and entertainment systems.” http://cp.media.mit.edu/research/67-cityhome </a:t>
            </a:r>
          </a:p>
        </p:txBody>
      </p:sp>
      <p:sp>
        <p:nvSpPr>
          <p:cNvPr id="4" name="3 - Θέση αριθμού διαφάνειας"/>
          <p:cNvSpPr>
            <a:spLocks noGrp="1"/>
          </p:cNvSpPr>
          <p:nvPr>
            <p:ph type="sldNum" sz="quarter" idx="10"/>
          </p:nvPr>
        </p:nvSpPr>
        <p:spPr/>
        <p:txBody>
          <a:bodyPr/>
          <a:lstStyle/>
          <a:p>
            <a:fld id="{7E3B218B-CB63-4542-AF13-1C47C3B451BF}" type="slidenum">
              <a:rPr lang="en-US" smtClean="0"/>
              <a:pPr/>
              <a:t>43</a:t>
            </a:fld>
            <a:endParaRPr lang="en-US"/>
          </a:p>
        </p:txBody>
      </p:sp>
    </p:spTree>
    <p:extLst>
      <p:ext uri="{BB962C8B-B14F-4D97-AF65-F5344CB8AC3E}">
        <p14:creationId xmlns:p14="http://schemas.microsoft.com/office/powerpoint/2010/main" val="422557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937B4D2-16AF-4DF2-9668-A10DFB9AC3CB}" type="slidenum">
              <a:rPr lang="en-US" smtClean="0"/>
              <a:pPr>
                <a:defRPr/>
              </a:pPr>
              <a:t>49</a:t>
            </a:fld>
            <a:endParaRPr lang="en-US"/>
          </a:p>
        </p:txBody>
      </p:sp>
    </p:spTree>
    <p:extLst>
      <p:ext uri="{BB962C8B-B14F-4D97-AF65-F5344CB8AC3E}">
        <p14:creationId xmlns:p14="http://schemas.microsoft.com/office/powerpoint/2010/main" val="331670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9DC1BFF-6F7A-4AE5-92C7-62CF49971AB8}" type="slidenum">
              <a:rPr lang="en-US" smtClean="0"/>
              <a:pPr>
                <a:defRPr/>
              </a:pPr>
              <a:t>50</a:t>
            </a:fld>
            <a:endParaRPr lang="en-US"/>
          </a:p>
        </p:txBody>
      </p:sp>
    </p:spTree>
    <p:extLst>
      <p:ext uri="{BB962C8B-B14F-4D97-AF65-F5344CB8AC3E}">
        <p14:creationId xmlns:p14="http://schemas.microsoft.com/office/powerpoint/2010/main" val="353542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D09B72DC-F54E-4A78-A714-9B43C054D3FD}" type="datetime1">
              <a:rPr lang="en-US" smtClean="0"/>
              <a:pPr/>
              <a:t>25-Mar-21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AC1756E0-705C-49A9-9118-BF3959B9787E}" type="datetime1">
              <a:rPr lang="en-US" smtClean="0"/>
              <a:pPr/>
              <a:t>25-Mar-21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9B981720-8737-438D-9EE8-B510E3B3DD4E}" type="datetime1">
              <a:rPr lang="en-US" smtClean="0"/>
              <a:pPr/>
              <a:t>25-Mar-21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9A8069B7-C9BE-4E0D-88C9-346F4CA2F2D5}" type="datetime1">
              <a:rPr lang="en-US" smtClean="0"/>
              <a:pPr/>
              <a:t>25-Mar-21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2E86DD7-DB3A-4BD7-873A-F9A22D6C8C54}" type="datetime1">
              <a:rPr lang="en-US" smtClean="0"/>
              <a:pPr/>
              <a:t>25-Mar-21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A37C5CA5-BF3F-4384-A5C9-B937A8AFD1DB}" type="datetime1">
              <a:rPr lang="en-US" smtClean="0"/>
              <a:pPr/>
              <a:t>25-Mar-21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66C54751-7D59-4185-955E-EDEF99F63EE3}" type="datetime1">
              <a:rPr lang="en-US" smtClean="0"/>
              <a:pPr/>
              <a:t>25-Mar-21</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BBA655C1-FA86-4B3A-BECA-27D2000658E5}" type="datetime1">
              <a:rPr lang="en-US" smtClean="0"/>
              <a:pPr/>
              <a:t>25-Mar-21</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8C25F5-1746-4AFA-A422-589568E867D9}" type="datetime1">
              <a:rPr lang="en-US" smtClean="0"/>
              <a:pPr/>
              <a:t>25-Mar-21</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FB8902A-B39E-475C-94C0-3CBE5F273D3D}" type="datetime1">
              <a:rPr lang="en-US" smtClean="0"/>
              <a:pPr/>
              <a:t>25-Mar-21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345CAD0-F6D4-47D5-B92E-5249BF13668D}" type="datetime1">
              <a:rPr lang="en-US" smtClean="0"/>
              <a:pPr/>
              <a:t>25-Mar-21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55DC9-B151-4661-990E-09185530576A}" type="datetime1">
              <a:rPr lang="en-US" smtClean="0"/>
              <a:pPr/>
              <a:t>25-Mar-21</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BAEA1-3F07-4EB6-8A7B-67925EE75E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feature=player_embedded&amp;v=9S7TyxSq1L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ities.media.mit.edu/projects/example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amsterdamsmartcity.com/projects" TargetMode="External"/><Relationship Id="rId4" Type="http://schemas.openxmlformats.org/officeDocument/2006/relationships/hyperlink" Target="http://www.ibm.com/smarterplanet/us/en/smarter_cities/over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239000" cy="730828"/>
          </a:xfrm>
        </p:spPr>
        <p:txBody>
          <a:bodyPr>
            <a:normAutofit fontScale="90000"/>
          </a:bodyPr>
          <a:lstStyle/>
          <a:p>
            <a:r>
              <a:rPr lang="en-US" dirty="0"/>
              <a:t>Make New Mistakes</a:t>
            </a:r>
          </a:p>
        </p:txBody>
      </p:sp>
      <p:sp>
        <p:nvSpPr>
          <p:cNvPr id="3" name="Subtitle 2"/>
          <p:cNvSpPr>
            <a:spLocks noGrp="1"/>
          </p:cNvSpPr>
          <p:nvPr>
            <p:ph type="subTitle" idx="1"/>
          </p:nvPr>
        </p:nvSpPr>
        <p:spPr>
          <a:xfrm>
            <a:off x="716973" y="1295400"/>
            <a:ext cx="8364682" cy="5410200"/>
          </a:xfrm>
        </p:spPr>
        <p:txBody>
          <a:bodyPr>
            <a:normAutofit fontScale="70000" lnSpcReduction="20000"/>
          </a:bodyPr>
          <a:lstStyle/>
          <a:p>
            <a:pPr fontAlgn="base"/>
            <a:r>
              <a:rPr lang="en-US" i="1" dirty="0">
                <a:solidFill>
                  <a:schemeClr val="tx1"/>
                </a:solidFill>
              </a:rPr>
              <a:t>I hope this year you make mistakes. </a:t>
            </a:r>
          </a:p>
          <a:p>
            <a:pPr fontAlgn="base"/>
            <a:r>
              <a:rPr lang="en-US" i="1" dirty="0">
                <a:solidFill>
                  <a:schemeClr val="tx1"/>
                </a:solidFill>
              </a:rPr>
              <a:t>Because if you are making mistakes, then you are making new things, </a:t>
            </a:r>
          </a:p>
          <a:p>
            <a:pPr fontAlgn="base"/>
            <a:r>
              <a:rPr lang="en-US" i="1" dirty="0">
                <a:solidFill>
                  <a:schemeClr val="tx1"/>
                </a:solidFill>
              </a:rPr>
              <a:t>trying new things, learning, living, pushing yourself, changing yourself, changing your world. </a:t>
            </a:r>
          </a:p>
          <a:p>
            <a:pPr fontAlgn="base"/>
            <a:r>
              <a:rPr lang="en-US" i="1" dirty="0">
                <a:solidFill>
                  <a:schemeClr val="tx1"/>
                </a:solidFill>
              </a:rPr>
              <a:t>You're doing things you've never done before, and more importantly, you're Doing Something. </a:t>
            </a:r>
          </a:p>
          <a:p>
            <a:pPr fontAlgn="base"/>
            <a:r>
              <a:rPr lang="en-US" i="1" dirty="0">
                <a:solidFill>
                  <a:schemeClr val="tx1"/>
                </a:solidFill>
              </a:rPr>
              <a:t>So that's my wish for you, and all of us, and for myself. </a:t>
            </a:r>
          </a:p>
          <a:p>
            <a:pPr fontAlgn="base"/>
            <a:r>
              <a:rPr lang="en-US" i="1" dirty="0">
                <a:solidFill>
                  <a:schemeClr val="tx1"/>
                </a:solidFill>
              </a:rPr>
              <a:t>Make New Mistakes. </a:t>
            </a:r>
          </a:p>
          <a:p>
            <a:pPr fontAlgn="base"/>
            <a:r>
              <a:rPr lang="en-US" i="1" dirty="0">
                <a:solidFill>
                  <a:schemeClr val="tx1"/>
                </a:solidFill>
              </a:rPr>
              <a:t>Make glorious, amazing mistakes. </a:t>
            </a:r>
          </a:p>
          <a:p>
            <a:pPr fontAlgn="base"/>
            <a:r>
              <a:rPr lang="en-US" i="1" dirty="0">
                <a:solidFill>
                  <a:schemeClr val="tx1"/>
                </a:solidFill>
              </a:rPr>
              <a:t>Make mistakes nobody's ever made before. </a:t>
            </a:r>
          </a:p>
          <a:p>
            <a:pPr fontAlgn="base"/>
            <a:r>
              <a:rPr lang="en-US" i="1" dirty="0">
                <a:solidFill>
                  <a:schemeClr val="tx1"/>
                </a:solidFill>
              </a:rPr>
              <a:t>Don't freeze, don't stop, don't worry that it isn't good enough, or it isn't perfect, whatever it is: art, or love, or work or family or life. </a:t>
            </a:r>
          </a:p>
          <a:p>
            <a:pPr fontAlgn="base"/>
            <a:r>
              <a:rPr lang="en-US" i="1" dirty="0">
                <a:solidFill>
                  <a:schemeClr val="tx1"/>
                </a:solidFill>
              </a:rPr>
              <a:t>Whatever it is you're scared of doing, Do it. </a:t>
            </a:r>
          </a:p>
          <a:p>
            <a:pPr fontAlgn="base"/>
            <a:r>
              <a:rPr lang="en-US" i="1" dirty="0">
                <a:solidFill>
                  <a:schemeClr val="tx1"/>
                </a:solidFill>
              </a:rPr>
              <a:t>Make your mistakes, now and forever.</a:t>
            </a:r>
            <a:endParaRPr lang="en-US" dirty="0">
              <a:solidFill>
                <a:schemeClr val="tx1"/>
              </a:solidFill>
            </a:endParaRPr>
          </a:p>
          <a:p>
            <a:pPr fontAlgn="base"/>
            <a:r>
              <a:rPr lang="en-US" dirty="0">
                <a:solidFill>
                  <a:schemeClr val="tx1"/>
                </a:solidFill>
              </a:rPr>
              <a:t>Neil </a:t>
            </a:r>
            <a:r>
              <a:rPr lang="en-US" dirty="0" err="1">
                <a:solidFill>
                  <a:schemeClr val="tx1"/>
                </a:solidFill>
              </a:rPr>
              <a:t>Gaiman</a:t>
            </a:r>
            <a:endParaRPr lang="en-US" dirty="0">
              <a:solidFill>
                <a:schemeClr val="tx1"/>
              </a:solidFill>
            </a:endParaRPr>
          </a:p>
        </p:txBody>
      </p:sp>
    </p:spTree>
    <p:extLst>
      <p:ext uri="{BB962C8B-B14F-4D97-AF65-F5344CB8AC3E}">
        <p14:creationId xmlns:p14="http://schemas.microsoft.com/office/powerpoint/2010/main" val="669516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274638"/>
            <a:ext cx="8229600" cy="1143000"/>
          </a:xfrm>
        </p:spPr>
        <p:txBody>
          <a:bodyPr>
            <a:normAutofit/>
          </a:bodyPr>
          <a:lstStyle/>
          <a:p>
            <a:pPr algn="l"/>
            <a:r>
              <a:rPr lang="el-GR" sz="3600" b="1" dirty="0">
                <a:solidFill>
                  <a:srgbClr val="7030A0"/>
                </a:solidFill>
                <a:latin typeface="+mn-lt"/>
              </a:rPr>
              <a:t>Βιώσιμη Ανάπτυξη-Θεμελιώδεις Αρχές</a:t>
            </a:r>
            <a:endParaRPr lang="en-US" sz="3600" b="1" dirty="0">
              <a:solidFill>
                <a:srgbClr val="7030A0"/>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838200" y="1600200"/>
            <a:ext cx="8229600" cy="4525963"/>
          </a:xfrm>
        </p:spPr>
        <p:txBody>
          <a:bodyPr>
            <a:noAutofit/>
          </a:bodyPr>
          <a:lstStyle/>
          <a:p>
            <a:pPr marL="0" lvl="0" indent="0">
              <a:buNone/>
            </a:pPr>
            <a:r>
              <a:rPr lang="el-GR" sz="2800" i="1" u="sng" dirty="0"/>
              <a:t>3.  Αρχή της Φέρουσας Ικανότητας</a:t>
            </a:r>
            <a:r>
              <a:rPr lang="el-GR" sz="2800" i="1" dirty="0"/>
              <a:t>:</a:t>
            </a:r>
            <a:r>
              <a:rPr lang="el-GR" sz="2800" dirty="0"/>
              <a:t>  Διατήρηση της σταθερής κατάστασης των οικοσυστημάτων με ανάπτυξη που βρίσκεται κάτω από τα όρια αντοχής τους.</a:t>
            </a:r>
            <a:endParaRPr lang="en-US" sz="2800" dirty="0"/>
          </a:p>
          <a:p>
            <a:pPr marL="0" lvl="0" indent="0">
              <a:buNone/>
            </a:pPr>
            <a:r>
              <a:rPr lang="el-GR" sz="2800" u="sng" dirty="0"/>
              <a:t>4.  Αρχή Υποχρεωτικής Αποκατάστασης διαταραχθέντων οικοσυστημάτων</a:t>
            </a:r>
            <a:r>
              <a:rPr lang="el-GR" sz="2800" dirty="0"/>
              <a:t>: Αποκατάσταση </a:t>
            </a:r>
            <a:r>
              <a:rPr lang="el-GR" sz="2800" dirty="0" err="1"/>
              <a:t>απωλεσθέντος</a:t>
            </a:r>
            <a:r>
              <a:rPr lang="el-GR" sz="2800" dirty="0"/>
              <a:t> φυσικού κεφαλαίου.</a:t>
            </a: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10</a:t>
            </a:fld>
            <a:endParaRPr lang="en-US"/>
          </a:p>
        </p:txBody>
      </p:sp>
    </p:spTree>
    <p:extLst>
      <p:ext uri="{BB962C8B-B14F-4D97-AF65-F5344CB8AC3E}">
        <p14:creationId xmlns:p14="http://schemas.microsoft.com/office/powerpoint/2010/main" val="394398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Autofit/>
          </a:bodyPr>
          <a:lstStyle/>
          <a:p>
            <a:pPr>
              <a:buNone/>
            </a:pPr>
            <a:r>
              <a:rPr lang="en-US" sz="2800" i="1" dirty="0"/>
              <a:t>7.</a:t>
            </a:r>
            <a:r>
              <a:rPr lang="el-GR" sz="2800" i="1" dirty="0"/>
              <a:t>  </a:t>
            </a:r>
            <a:r>
              <a:rPr lang="el-GR" sz="2800" i="1" u="sng" dirty="0"/>
              <a:t>Αρχή της Ήπιας Ανάπτυξης των Ευπαθών Οικοσυστημάτων</a:t>
            </a:r>
            <a:r>
              <a:rPr lang="el-GR" sz="2800" i="1" dirty="0"/>
              <a:t>: </a:t>
            </a:r>
            <a:r>
              <a:rPr lang="el-GR" sz="2800" dirty="0"/>
              <a:t>Στα ευπαθή</a:t>
            </a:r>
            <a:r>
              <a:rPr lang="en-US" sz="2800" dirty="0"/>
              <a:t> </a:t>
            </a:r>
            <a:r>
              <a:rPr lang="el-GR" sz="2800" dirty="0"/>
              <a:t>οικοσυστήματα (δάση, ακτές, βουνά, μικρά</a:t>
            </a:r>
            <a:r>
              <a:rPr lang="en-US" sz="2800" dirty="0"/>
              <a:t> </a:t>
            </a:r>
            <a:r>
              <a:rPr lang="el-GR" sz="2800" dirty="0"/>
              <a:t>νησιά, τοποθεσίες φυσικού κάλλους) επιτρέπεται «ήπια» ανάπτυξη που ορίζεται κατά </a:t>
            </a:r>
            <a:r>
              <a:rPr lang="el-GR" sz="2800" dirty="0" err="1"/>
              <a:t>περίπτωσην</a:t>
            </a:r>
            <a:r>
              <a:rPr lang="el-GR" sz="2800" dirty="0"/>
              <a:t> ώστε να μην επιβαρύνει το περιβάλλον υπέρμετρα.</a:t>
            </a:r>
            <a:endParaRPr lang="en-US" sz="2800" dirty="0"/>
          </a:p>
          <a:p>
            <a:pPr lvl="0">
              <a:buNone/>
            </a:pPr>
            <a:r>
              <a:rPr lang="en-US" sz="2800" i="1" dirty="0"/>
              <a:t>8. </a:t>
            </a:r>
            <a:r>
              <a:rPr lang="el-GR" sz="2800" i="1" u="sng" dirty="0"/>
              <a:t>Αρχή της Χωρονομίας</a:t>
            </a:r>
            <a:r>
              <a:rPr lang="el-GR" sz="2800" i="1" dirty="0"/>
              <a:t>: </a:t>
            </a:r>
            <a:r>
              <a:rPr lang="el-GR" sz="2800" dirty="0"/>
              <a:t>Επιβάλλεται ο συνολικός σχεδιασμός και χωροταξικός σχεδιασμός των δραστηριοτήτων ώστε να εξασφαλίζεται η διατήρηση της φέρουσας ικανότητας των οικοσυστημάτων.</a:t>
            </a: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11</a:t>
            </a:fld>
            <a:endParaRPr lang="en-US"/>
          </a:p>
        </p:txBody>
      </p:sp>
    </p:spTree>
    <p:extLst>
      <p:ext uri="{BB962C8B-B14F-4D97-AF65-F5344CB8AC3E}">
        <p14:creationId xmlns:p14="http://schemas.microsoft.com/office/powerpoint/2010/main" val="141760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sp>
        <p:nvSpPr>
          <p:cNvPr id="3" name="2 - Θέση περιεχομένου"/>
          <p:cNvSpPr>
            <a:spLocks noGrp="1"/>
          </p:cNvSpPr>
          <p:nvPr>
            <p:ph idx="1"/>
          </p:nvPr>
        </p:nvSpPr>
        <p:spPr>
          <a:xfrm>
            <a:off x="533400" y="1600200"/>
            <a:ext cx="8229600" cy="4525963"/>
          </a:xfrm>
        </p:spPr>
        <p:txBody>
          <a:bodyPr>
            <a:normAutofit/>
          </a:bodyPr>
          <a:lstStyle/>
          <a:p>
            <a:pPr lvl="0">
              <a:buNone/>
            </a:pPr>
            <a:r>
              <a:rPr lang="en-US" sz="2800" i="1" dirty="0"/>
              <a:t>9.</a:t>
            </a:r>
            <a:r>
              <a:rPr lang="el-GR" sz="2800" i="1" dirty="0"/>
              <a:t> </a:t>
            </a:r>
            <a:r>
              <a:rPr lang="el-GR" sz="2800" i="1" u="sng" dirty="0"/>
              <a:t>Αρχή της Πολιτιστικής Κληρονομιάς</a:t>
            </a:r>
            <a:r>
              <a:rPr lang="el-GR" sz="2800" i="1" dirty="0"/>
              <a:t>: </a:t>
            </a:r>
            <a:r>
              <a:rPr lang="el-GR" sz="2800" dirty="0"/>
              <a:t>Διατήρηση των σπουδαιότερων πολιτιστικών στοιχείων (μνημεία, αρχιτεκτονικά σύνολα, τόποι).</a:t>
            </a:r>
          </a:p>
          <a:p>
            <a:pPr lvl="0">
              <a:buNone/>
            </a:pPr>
            <a:endParaRPr lang="en-US" sz="2800" dirty="0"/>
          </a:p>
          <a:p>
            <a:pPr lvl="0">
              <a:buNone/>
            </a:pPr>
            <a:r>
              <a:rPr lang="en-US" sz="2800" i="1" dirty="0"/>
              <a:t>10. </a:t>
            </a:r>
            <a:r>
              <a:rPr lang="el-GR" sz="2800" i="1" u="sng" dirty="0"/>
              <a:t>Αρχή του Βιώσιμου Αστικού Περιβάλλοντος</a:t>
            </a:r>
            <a:r>
              <a:rPr lang="el-GR" sz="2800" i="1" dirty="0"/>
              <a:t>:</a:t>
            </a:r>
            <a:r>
              <a:rPr lang="el-GR" sz="2800" dirty="0"/>
              <a:t> Διατήρηση της  ποιότητας ζωής στις πόλεις και αναχαίτιση της ανάπτυξης </a:t>
            </a:r>
            <a:r>
              <a:rPr lang="el-GR" sz="2800" dirty="0" err="1"/>
              <a:t>μεγα</a:t>
            </a:r>
            <a:r>
              <a:rPr lang="el-GR" sz="2800" dirty="0"/>
              <a:t>-πόλεων.</a:t>
            </a:r>
            <a:endParaRPr lang="en-US" sz="2800" dirty="0"/>
          </a:p>
          <a:p>
            <a:pPr lvl="0">
              <a:buNone/>
            </a:pPr>
            <a:endParaRPr lang="en-US" sz="2800" dirty="0"/>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sp>
        <p:nvSpPr>
          <p:cNvPr id="3" name="2 - Θέση περιεχομένου"/>
          <p:cNvSpPr>
            <a:spLocks noGrp="1"/>
          </p:cNvSpPr>
          <p:nvPr>
            <p:ph idx="1"/>
          </p:nvPr>
        </p:nvSpPr>
        <p:spPr/>
        <p:txBody>
          <a:bodyPr>
            <a:normAutofit/>
          </a:bodyPr>
          <a:lstStyle/>
          <a:p>
            <a:pPr lvl="0">
              <a:buNone/>
            </a:pPr>
            <a:r>
              <a:rPr lang="en-US" sz="2800" i="1" dirty="0"/>
              <a:t>11. </a:t>
            </a:r>
            <a:r>
              <a:rPr lang="el-GR" sz="2800" i="1" u="sng" dirty="0"/>
              <a:t>Αρχή προστασίας του Φυσικού Κάλλους</a:t>
            </a:r>
            <a:r>
              <a:rPr lang="el-GR" sz="2800" i="1" dirty="0"/>
              <a:t>: </a:t>
            </a:r>
            <a:r>
              <a:rPr lang="el-GR" sz="2800" dirty="0"/>
              <a:t>Διατήρηση και προστασία του τοπίου με παρεμβάσεις που δεν το αλλοιώνουν.</a:t>
            </a:r>
          </a:p>
          <a:p>
            <a:pPr lvl="0">
              <a:buNone/>
            </a:pPr>
            <a:endParaRPr lang="en-US" sz="2800" dirty="0"/>
          </a:p>
          <a:p>
            <a:pPr>
              <a:buNone/>
            </a:pPr>
            <a:r>
              <a:rPr lang="en-US" sz="2800" i="1" dirty="0"/>
              <a:t>12. </a:t>
            </a:r>
            <a:r>
              <a:rPr lang="el-GR" sz="2800" i="1" u="sng" dirty="0"/>
              <a:t>Αρχή της Οικολογικής Συνείδησης</a:t>
            </a:r>
            <a:r>
              <a:rPr lang="el-GR" sz="2800" i="1" dirty="0"/>
              <a:t>: </a:t>
            </a:r>
            <a:r>
              <a:rPr lang="el-GR" sz="2800" dirty="0"/>
              <a:t>Καθιέρωση της οικολογικής συνείδησης των πολιτών που είναι και οι προστάτες του περιβάλλοντος.  </a:t>
            </a:r>
            <a:endParaRPr lang="en-US" sz="2800" dirty="0"/>
          </a:p>
          <a:p>
            <a:endParaRPr lang="en-US" sz="2800" dirty="0"/>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13</a:t>
            </a:fld>
            <a:endParaRPr lang="en-US"/>
          </a:p>
        </p:txBody>
      </p:sp>
    </p:spTree>
    <p:extLst>
      <p:ext uri="{BB962C8B-B14F-4D97-AF65-F5344CB8AC3E}">
        <p14:creationId xmlns:p14="http://schemas.microsoft.com/office/powerpoint/2010/main" val="339543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sz="4000" b="1" dirty="0">
                <a:solidFill>
                  <a:srgbClr val="7030A0"/>
                </a:solidFill>
                <a:latin typeface="+mn-lt"/>
              </a:rPr>
              <a:t>Βιώσιμη Πόλη</a:t>
            </a:r>
            <a:br>
              <a:rPr lang="el-GR" sz="3600" b="1" dirty="0">
                <a:solidFill>
                  <a:srgbClr val="7030A0"/>
                </a:solidFill>
                <a:latin typeface="+mn-lt"/>
              </a:rPr>
            </a:br>
            <a:endParaRPr lang="en-US" sz="3600" b="1" dirty="0">
              <a:solidFill>
                <a:srgbClr val="7030A0"/>
              </a:solidFill>
              <a:latin typeface="+mn-lt"/>
            </a:endParaRP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295400"/>
            <a:ext cx="8229600" cy="4525963"/>
          </a:xfrm>
        </p:spPr>
        <p:txBody>
          <a:bodyPr>
            <a:normAutofit/>
          </a:bodyPr>
          <a:lstStyle/>
          <a:p>
            <a:r>
              <a:rPr lang="el-GR" sz="2800" dirty="0"/>
              <a:t>Συνδέεται εννοιολογικά με την βιώσιμη ανάπτυξη</a:t>
            </a:r>
          </a:p>
          <a:p>
            <a:r>
              <a:rPr lang="el-GR" sz="2800" dirty="0"/>
              <a:t>Διαχείριση και σχεδιασμός των πόλεων με βάση την</a:t>
            </a:r>
            <a:r>
              <a:rPr lang="en-US" sz="2800" dirty="0"/>
              <a:t>:</a:t>
            </a:r>
            <a:endParaRPr lang="el-GR" sz="2800" dirty="0"/>
          </a:p>
          <a:p>
            <a:pPr marL="0" indent="0">
              <a:buNone/>
            </a:pPr>
            <a:endParaRPr lang="en-US" sz="2800" dirty="0"/>
          </a:p>
          <a:p>
            <a:pPr>
              <a:buNone/>
            </a:pPr>
            <a:r>
              <a:rPr lang="en-US" sz="2800" dirty="0"/>
              <a:t>-</a:t>
            </a:r>
            <a:r>
              <a:rPr lang="el-GR" sz="2800" dirty="0"/>
              <a:t> περιβαλλοντική προστασία</a:t>
            </a:r>
          </a:p>
          <a:p>
            <a:pPr>
              <a:buNone/>
            </a:pPr>
            <a:r>
              <a:rPr lang="el-GR" sz="2800" dirty="0"/>
              <a:t>- οικονομική ανάπτυξη</a:t>
            </a:r>
          </a:p>
          <a:p>
            <a:pPr>
              <a:buNone/>
            </a:pPr>
            <a:r>
              <a:rPr lang="el-GR" sz="2800" dirty="0"/>
              <a:t>- κοινωνική δικαιοσύνη</a:t>
            </a:r>
          </a:p>
          <a:p>
            <a:pPr>
              <a:buNone/>
            </a:pPr>
            <a:r>
              <a:rPr lang="el-GR" sz="2800" dirty="0"/>
              <a:t> </a:t>
            </a:r>
            <a:r>
              <a:rPr lang="el-GR" sz="2800" i="1" dirty="0"/>
              <a:t>ως τρεις αλληλένδετες διαστάσεις της βιώσιμης πόλης</a:t>
            </a:r>
            <a:endParaRPr lang="en-US" sz="2800" i="1" dirty="0"/>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l-GR" sz="3600" b="1" dirty="0">
                <a:solidFill>
                  <a:srgbClr val="7030A0"/>
                </a:solidFill>
              </a:rPr>
              <a:t>Ανάγκη για Βιώσιμη Αστική Ανάπτυξη</a:t>
            </a:r>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Rectangle 3"/>
          <p:cNvSpPr>
            <a:spLocks noGrp="1" noChangeArrowheads="1"/>
          </p:cNvSpPr>
          <p:nvPr>
            <p:ph idx="1"/>
          </p:nvPr>
        </p:nvSpPr>
        <p:spPr>
          <a:xfrm>
            <a:off x="457200" y="1371600"/>
            <a:ext cx="8229600" cy="5181600"/>
          </a:xfrm>
        </p:spPr>
        <p:txBody>
          <a:bodyPr>
            <a:normAutofit fontScale="92500" lnSpcReduction="10000"/>
          </a:bodyPr>
          <a:lstStyle/>
          <a:p>
            <a:pPr>
              <a:buFont typeface="Wingdings" pitchFamily="2" charset="2"/>
              <a:buNone/>
            </a:pPr>
            <a:r>
              <a:rPr lang="el-GR" sz="2800" dirty="0"/>
              <a:t>4 τάσεις παγκοσμίως</a:t>
            </a:r>
            <a:r>
              <a:rPr lang="en-US" sz="2800" dirty="0"/>
              <a:t>:</a:t>
            </a:r>
          </a:p>
          <a:p>
            <a:r>
              <a:rPr lang="el-GR" sz="2800" dirty="0"/>
              <a:t>Η αναλογία του </a:t>
            </a:r>
            <a:r>
              <a:rPr lang="el-GR" sz="2800" b="1" dirty="0"/>
              <a:t>πληθυσμού</a:t>
            </a:r>
            <a:r>
              <a:rPr lang="el-GR" sz="2800" dirty="0"/>
              <a:t> που κατοικεί σε αστικές περιοχές αυξάνεται συνεχώς</a:t>
            </a:r>
          </a:p>
          <a:p>
            <a:r>
              <a:rPr lang="el-GR" sz="2800" dirty="0"/>
              <a:t>Ο αριθμός και το μέγεθος των αστικών περιοχών διογκώνεται</a:t>
            </a:r>
          </a:p>
          <a:p>
            <a:pPr>
              <a:buNone/>
            </a:pPr>
            <a:r>
              <a:rPr lang="en-US" sz="2800" dirty="0"/>
              <a:t>      </a:t>
            </a:r>
            <a:r>
              <a:rPr lang="el-GR" sz="2800" dirty="0"/>
              <a:t>-</a:t>
            </a:r>
            <a:r>
              <a:rPr lang="en-US" sz="2800" b="1" dirty="0"/>
              <a:t>Megacities</a:t>
            </a:r>
            <a:r>
              <a:rPr lang="el-GR" sz="2800" b="1" dirty="0"/>
              <a:t> </a:t>
            </a:r>
            <a:r>
              <a:rPr lang="en-US" sz="2800" dirty="0"/>
              <a:t>(</a:t>
            </a:r>
            <a:r>
              <a:rPr lang="el-GR" sz="2800" dirty="0"/>
              <a:t>πάνω από 10 εκ. κάτοικοι)</a:t>
            </a:r>
            <a:r>
              <a:rPr lang="en-US" sz="2800" dirty="0"/>
              <a:t>: 18</a:t>
            </a:r>
          </a:p>
          <a:p>
            <a:pPr>
              <a:buNone/>
            </a:pPr>
            <a:r>
              <a:rPr lang="en-US" sz="2800" dirty="0"/>
              <a:t>      -</a:t>
            </a:r>
            <a:r>
              <a:rPr lang="en-US" sz="2800" b="1" dirty="0" err="1"/>
              <a:t>Hypercities</a:t>
            </a:r>
            <a:r>
              <a:rPr lang="el-GR" sz="2800" b="1" dirty="0"/>
              <a:t> </a:t>
            </a:r>
            <a:r>
              <a:rPr lang="en-US" sz="2800" dirty="0"/>
              <a:t>(</a:t>
            </a:r>
            <a:r>
              <a:rPr lang="el-GR" sz="2800" dirty="0"/>
              <a:t>πάνω από </a:t>
            </a:r>
            <a:r>
              <a:rPr lang="en-US" sz="2800" dirty="0"/>
              <a:t>20</a:t>
            </a:r>
            <a:r>
              <a:rPr lang="el-GR" sz="2800" dirty="0"/>
              <a:t> εκ. κάτοικοι</a:t>
            </a:r>
            <a:r>
              <a:rPr lang="en-US" sz="2800" dirty="0"/>
              <a:t>): 1(Tokyo)</a:t>
            </a:r>
          </a:p>
          <a:p>
            <a:r>
              <a:rPr lang="el-GR" sz="2800" dirty="0"/>
              <a:t>Αλλά: Η ανάπτυξη των αστικών περιοχών επιβραδύνεται στις ανεπτυγμένες χώρες</a:t>
            </a:r>
          </a:p>
          <a:p>
            <a:r>
              <a:rPr lang="el-GR" sz="2800" dirty="0"/>
              <a:t>Η </a:t>
            </a:r>
            <a:r>
              <a:rPr lang="el-GR" sz="2800" b="1" dirty="0"/>
              <a:t>φτώχεια  </a:t>
            </a:r>
            <a:r>
              <a:rPr lang="el-GR" sz="2800" dirty="0"/>
              <a:t>συνεχώς αυξάνεται στις αστικές περιοχές</a:t>
            </a:r>
          </a:p>
          <a:p>
            <a:pPr marL="0" indent="0">
              <a:buNone/>
            </a:pPr>
            <a:r>
              <a:rPr lang="el-GR" sz="2800" dirty="0"/>
              <a:t>Στις αναπτυσσόμενες χώρες, 13.000 νέες πόλεις με 200.000 πληθυσμό θα έχουν δημιουργηθεί μέχρι το 2050.</a:t>
            </a:r>
          </a:p>
          <a:p>
            <a:endParaRPr lang="el-GR" sz="2400" dirty="0"/>
          </a:p>
          <a:p>
            <a:pPr>
              <a:buNone/>
            </a:pPr>
            <a:endParaRPr lang="el-GR" sz="2400" dirty="0"/>
          </a:p>
          <a:p>
            <a:pPr>
              <a:buNone/>
            </a:pPr>
            <a:endParaRPr lang="el-GR" sz="2400" dirty="0"/>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rPr>
              <a:t>Ανάγκη για Βιώσιμη Αστική Ανάπτυξη</a:t>
            </a:r>
            <a:endParaRPr lang="en-US" sz="3600" b="1" dirty="0">
              <a:solidFill>
                <a:srgbClr val="7030A0"/>
              </a:solidFill>
            </a:endParaRPr>
          </a:p>
        </p:txBody>
      </p:sp>
      <p:sp>
        <p:nvSpPr>
          <p:cNvPr id="3" name="2 - Θέση περιεχομένου"/>
          <p:cNvSpPr>
            <a:spLocks noGrp="1"/>
          </p:cNvSpPr>
          <p:nvPr>
            <p:ph idx="1"/>
          </p:nvPr>
        </p:nvSpPr>
        <p:spPr/>
        <p:txBody>
          <a:bodyPr/>
          <a:lstStyle/>
          <a:p>
            <a:endParaRPr lang="el-GR" sz="2400"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90600" y="1524000"/>
            <a:ext cx="7162800" cy="464820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4437" y="-76200"/>
            <a:ext cx="8229600" cy="1143000"/>
          </a:xfrm>
        </p:spPr>
        <p:txBody>
          <a:bodyPr>
            <a:normAutofit/>
          </a:bodyPr>
          <a:lstStyle/>
          <a:p>
            <a:pPr algn="l"/>
            <a:r>
              <a:rPr lang="el-GR" sz="3600" b="1" dirty="0">
                <a:solidFill>
                  <a:schemeClr val="accent6"/>
                </a:solidFill>
              </a:rPr>
              <a:t>Έξυπνη Βιώσιμη Πόλη</a:t>
            </a:r>
            <a:endParaRPr lang="en-US" sz="36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17</a:t>
            </a:fld>
            <a:endParaRPr lang="en-US"/>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4 - Θέση περιεχομένου"/>
          <p:cNvSpPr>
            <a:spLocks noGrp="1"/>
          </p:cNvSpPr>
          <p:nvPr>
            <p:ph idx="1"/>
          </p:nvPr>
        </p:nvSpPr>
        <p:spPr>
          <a:xfrm>
            <a:off x="533400" y="990600"/>
            <a:ext cx="8382000" cy="3933384"/>
          </a:xfrm>
          <a:prstGeom prst="rect">
            <a:avLst/>
          </a:prstGeom>
        </p:spPr>
        <p:txBody>
          <a:bodyPr wrap="square">
            <a:spAutoFit/>
          </a:bodyPr>
          <a:lstStyle/>
          <a:p>
            <a:r>
              <a:rPr lang="el-GR" dirty="0"/>
              <a:t>Πολλά </a:t>
            </a:r>
            <a:r>
              <a:rPr lang="el-GR" b="1" dirty="0"/>
              <a:t>μοντέλα οργάνωσης του αστικού συστήματος </a:t>
            </a:r>
            <a:r>
              <a:rPr lang="el-GR" dirty="0"/>
              <a:t>έχουν προταθεί με στόχο να καταστήσουν τις πόλεις πιο ευέλικτες και αποδοτικές στα ζητήματα της ανάπτυξης, </a:t>
            </a:r>
            <a:r>
              <a:rPr lang="el-GR" dirty="0" err="1"/>
              <a:t>αειφορίας</a:t>
            </a:r>
            <a:r>
              <a:rPr lang="el-GR" dirty="0"/>
              <a:t> και λειτουργίας της οικονομίας.</a:t>
            </a:r>
          </a:p>
          <a:p>
            <a:pPr algn="just">
              <a:buNone/>
            </a:pPr>
            <a:endParaRPr lang="el-GR" sz="1600" dirty="0"/>
          </a:p>
          <a:p>
            <a:pPr algn="just">
              <a:buNone/>
            </a:pP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4437" y="-76200"/>
            <a:ext cx="8229600" cy="1143000"/>
          </a:xfrm>
        </p:spPr>
        <p:txBody>
          <a:bodyPr>
            <a:normAutofit/>
          </a:bodyPr>
          <a:lstStyle/>
          <a:p>
            <a:pPr algn="l"/>
            <a:r>
              <a:rPr lang="el-GR" sz="3600" b="1" dirty="0">
                <a:solidFill>
                  <a:schemeClr val="accent6"/>
                </a:solidFill>
              </a:rPr>
              <a:t>Έξυπνη Βιώσιμη Πόλη</a:t>
            </a:r>
            <a:endParaRPr lang="en-US" sz="36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18</a:t>
            </a:fld>
            <a:endParaRPr lang="en-US"/>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4 - Θέση περιεχομένου"/>
          <p:cNvSpPr>
            <a:spLocks noGrp="1"/>
          </p:cNvSpPr>
          <p:nvPr>
            <p:ph idx="1"/>
          </p:nvPr>
        </p:nvSpPr>
        <p:spPr>
          <a:xfrm>
            <a:off x="533400" y="998137"/>
            <a:ext cx="8382000" cy="6469463"/>
          </a:xfrm>
          <a:prstGeom prst="rect">
            <a:avLst/>
          </a:prstGeom>
        </p:spPr>
        <p:txBody>
          <a:bodyPr wrap="square">
            <a:spAutoFit/>
          </a:bodyPr>
          <a:lstStyle/>
          <a:p>
            <a:r>
              <a:rPr lang="el-GR" sz="2800" dirty="0"/>
              <a:t>Πολλά </a:t>
            </a:r>
            <a:r>
              <a:rPr lang="el-GR" sz="2800" b="1" dirty="0"/>
              <a:t>μοντέλα οργάνωσης του αστικού συστήματος </a:t>
            </a:r>
            <a:r>
              <a:rPr lang="el-GR" sz="2800" dirty="0"/>
              <a:t>έχουν προταθεί με στόχο να καταστήσουν τις πόλεις πιο ευέλικτες και αποδοτικές στα ζητήματα της ανάπτυξης, </a:t>
            </a:r>
            <a:r>
              <a:rPr lang="el-GR" sz="2800" dirty="0" err="1"/>
              <a:t>αειφορίας</a:t>
            </a:r>
            <a:r>
              <a:rPr lang="el-GR" sz="2800" dirty="0"/>
              <a:t> και λειτουργίας της οικονομίας.</a:t>
            </a:r>
          </a:p>
          <a:p>
            <a:pPr algn="just">
              <a:buNone/>
            </a:pPr>
            <a:endParaRPr lang="el-GR" sz="1600" dirty="0"/>
          </a:p>
          <a:p>
            <a:pPr algn="just">
              <a:buNone/>
            </a:pPr>
            <a:r>
              <a:rPr lang="el-GR" sz="2800" dirty="0"/>
              <a:t>Στόχος της ανάπτυξης μίας έξυπνης πόλης είναι:</a:t>
            </a:r>
          </a:p>
          <a:p>
            <a:pPr algn="just"/>
            <a:r>
              <a:rPr lang="el-GR" sz="2800" dirty="0"/>
              <a:t>Παροχή </a:t>
            </a:r>
            <a:r>
              <a:rPr lang="el-GR" sz="2800" b="1" dirty="0"/>
              <a:t>ποιοτικών και καινοτόμων υπηρεσιών </a:t>
            </a:r>
            <a:r>
              <a:rPr lang="el-GR" sz="2800" dirty="0"/>
              <a:t>στο κοινό, τις οικονομικές δραστηριότητες και τους επισκέπτες</a:t>
            </a:r>
          </a:p>
          <a:p>
            <a:pPr algn="just"/>
            <a:r>
              <a:rPr lang="el-GR" sz="2800" dirty="0"/>
              <a:t>Δημιουργία ενός ασφαλούς, ευχάριστου και </a:t>
            </a:r>
            <a:r>
              <a:rPr lang="el-GR" sz="2800" b="1" dirty="0"/>
              <a:t>βιώσιμου περιβάλλοντος</a:t>
            </a:r>
          </a:p>
          <a:p>
            <a:pPr algn="just">
              <a:buNone/>
            </a:pPr>
            <a:br>
              <a:rPr lang="en-US" dirty="0"/>
            </a:br>
            <a:endParaRPr lang="en-US" dirty="0"/>
          </a:p>
        </p:txBody>
      </p:sp>
    </p:spTree>
    <p:extLst>
      <p:ext uri="{BB962C8B-B14F-4D97-AF65-F5344CB8AC3E}">
        <p14:creationId xmlns:p14="http://schemas.microsoft.com/office/powerpoint/2010/main" val="169115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762000"/>
            <a:ext cx="7772400" cy="646331"/>
          </a:xfrm>
          <a:prstGeom prst="rect">
            <a:avLst/>
          </a:prstGeom>
          <a:noFill/>
          <a:ln w="9525">
            <a:noFill/>
            <a:miter lim="800000"/>
            <a:headEnd/>
            <a:tailEnd/>
          </a:ln>
        </p:spPr>
        <p:txBody>
          <a:bodyPr>
            <a:spAutoFit/>
          </a:bodyPr>
          <a:lstStyle/>
          <a:p>
            <a:pPr>
              <a:defRPr/>
            </a:pPr>
            <a:r>
              <a:rPr lang="en-US" sz="3600" b="1" dirty="0">
                <a:solidFill>
                  <a:schemeClr val="accent6"/>
                </a:solidFill>
              </a:rPr>
              <a:t>Smart City</a:t>
            </a:r>
            <a:r>
              <a:rPr lang="el-GR" sz="3600" b="1" dirty="0">
                <a:solidFill>
                  <a:schemeClr val="accent6"/>
                </a:solidFill>
              </a:rPr>
              <a:t> </a:t>
            </a:r>
            <a:r>
              <a:rPr lang="en-US" sz="3600" b="1" dirty="0">
                <a:solidFill>
                  <a:schemeClr val="accent6"/>
                </a:solidFill>
              </a:rPr>
              <a:t>-</a:t>
            </a:r>
            <a:r>
              <a:rPr lang="el-GR" sz="3600" b="1" dirty="0">
                <a:solidFill>
                  <a:schemeClr val="accent6"/>
                </a:solidFill>
              </a:rPr>
              <a:t>Ορισμός Ι</a:t>
            </a:r>
            <a:r>
              <a:rPr lang="en-US" sz="3600" b="1" dirty="0">
                <a:solidFill>
                  <a:schemeClr val="accent6"/>
                </a:solidFill>
              </a:rPr>
              <a:t>   </a:t>
            </a: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7" name="Content Placeholder 2"/>
          <p:cNvSpPr>
            <a:spLocks noGrp="1"/>
          </p:cNvSpPr>
          <p:nvPr>
            <p:ph idx="1"/>
          </p:nvPr>
        </p:nvSpPr>
        <p:spPr/>
        <p:txBody>
          <a:bodyPr>
            <a:normAutofit/>
          </a:bodyPr>
          <a:lstStyle/>
          <a:p>
            <a:pPr algn="just">
              <a:buFont typeface="Wingdings 2" pitchFamily="18" charset="2"/>
              <a:buNone/>
              <a:defRPr/>
            </a:pPr>
            <a:endParaRPr lang="en-US" sz="1600" b="1" dirty="0">
              <a:solidFill>
                <a:srgbClr val="006600"/>
              </a:solidFill>
              <a:latin typeface="+mj-lt"/>
            </a:endParaRPr>
          </a:p>
          <a:p>
            <a:pPr algn="just">
              <a:defRPr/>
            </a:pPr>
            <a:r>
              <a:rPr lang="el-GR" sz="2800" dirty="0">
                <a:latin typeface="+mj-lt"/>
              </a:rPr>
              <a:t>Η </a:t>
            </a:r>
            <a:r>
              <a:rPr lang="en-US" sz="2800" dirty="0">
                <a:latin typeface="+mj-lt"/>
              </a:rPr>
              <a:t>smart city</a:t>
            </a:r>
            <a:r>
              <a:rPr lang="el-GR" sz="2800" dirty="0">
                <a:latin typeface="+mj-lt"/>
              </a:rPr>
              <a:t> χρησιμοποιεί τεχνολογίες πληροφορικής και επικοινωνιών για </a:t>
            </a:r>
          </a:p>
          <a:p>
            <a:pPr lvl="1" algn="just">
              <a:defRPr/>
            </a:pPr>
            <a:r>
              <a:rPr lang="el-GR" sz="2400" dirty="0">
                <a:latin typeface="+mj-lt"/>
              </a:rPr>
              <a:t>την βελτίωση της ποιότητας ζωής των πολιτών, </a:t>
            </a:r>
          </a:p>
          <a:p>
            <a:pPr lvl="1" algn="just">
              <a:defRPr/>
            </a:pPr>
            <a:r>
              <a:rPr lang="el-GR" sz="2400" dirty="0">
                <a:latin typeface="+mj-lt"/>
              </a:rPr>
              <a:t>την μείωση του κόστους και </a:t>
            </a:r>
          </a:p>
          <a:p>
            <a:pPr lvl="1" algn="just">
              <a:defRPr/>
            </a:pPr>
            <a:r>
              <a:rPr lang="el-GR" sz="2400" dirty="0">
                <a:latin typeface="+mj-lt"/>
              </a:rPr>
              <a:t>την σωστή χρήση των πόρων, </a:t>
            </a:r>
          </a:p>
          <a:p>
            <a:pPr algn="just">
              <a:defRPr/>
            </a:pPr>
            <a:r>
              <a:rPr lang="el-GR" sz="2800" dirty="0">
                <a:latin typeface="+mj-lt"/>
              </a:rPr>
              <a:t>ενώ παράλληλα εμπλέκει τους πολίτες στον δημόσιο διάλογο και την διακυβέρνηση. (</a:t>
            </a:r>
            <a:r>
              <a:rPr lang="en-US" sz="2800" dirty="0">
                <a:latin typeface="+mj-lt"/>
              </a:rPr>
              <a:t>Wikipedia)</a:t>
            </a:r>
            <a:endParaRPr lang="el-GR" sz="2800" dirty="0">
              <a:latin typeface="+mj-lt"/>
            </a:endParaRPr>
          </a:p>
          <a:p>
            <a:pPr algn="just">
              <a:buNone/>
              <a:defRPr/>
            </a:pPr>
            <a:endParaRPr lang="el-GR" sz="1800" dirty="0">
              <a:latin typeface="+mj-lt"/>
            </a:endParaRPr>
          </a:p>
          <a:p>
            <a:pPr marL="0" indent="0" algn="just">
              <a:buNone/>
              <a:defRPr/>
            </a:pPr>
            <a:endParaRPr lang="el-GR" sz="1800" dirty="0">
              <a:latin typeface="+mj-lt"/>
            </a:endParaRPr>
          </a:p>
          <a:p>
            <a:pPr algn="just">
              <a:defRPr/>
            </a:pPr>
            <a:endParaRPr lang="el-GR" sz="1800" b="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dirty="0"/>
              <a:t>ΠΑΝΕΠΙΣΤΗΜΙΟ ΠΑΤΡΩΝ</a:t>
            </a:r>
            <a:br>
              <a:rPr lang="el-GR" sz="1800" dirty="0"/>
            </a:br>
            <a:r>
              <a:rPr lang="el-GR" sz="1800" dirty="0"/>
              <a:t>ΤΜΗΜΑ ΠΟΛΙΤΙΚΩΝ ΜΗΧΑΝΙΚΩΝ</a:t>
            </a:r>
            <a:br>
              <a:rPr lang="el-GR" sz="1800" dirty="0"/>
            </a:br>
            <a:r>
              <a:rPr lang="el-GR" sz="2700" dirty="0"/>
              <a:t>ΜΑΘΗΜΑ</a:t>
            </a:r>
            <a:r>
              <a:rPr lang="en-US" sz="2700" dirty="0"/>
              <a:t>: </a:t>
            </a:r>
            <a:r>
              <a:rPr lang="el-GR" sz="2700" dirty="0"/>
              <a:t>ΕΥΦΥΕΙΣ ΠΟΛΕΙΣ, ΥΠΟΔΟΜΕΣ ΚΑΙ ΜΕΤΑΦΟΡΕΣ</a:t>
            </a:r>
            <a:br>
              <a:rPr lang="el-GR" sz="1800" dirty="0"/>
            </a:br>
            <a:r>
              <a:rPr lang="el-GR" sz="1800" dirty="0"/>
              <a:t>Ακαδημαϊκό  έτος 2020-2021, Μάρτιος 2021</a:t>
            </a:r>
            <a:br>
              <a:rPr lang="el-GR" sz="1800" dirty="0"/>
            </a:br>
            <a:r>
              <a:rPr lang="el-GR" sz="1800" dirty="0"/>
              <a:t>8</a:t>
            </a:r>
            <a:r>
              <a:rPr lang="el-GR" sz="1800" baseline="30000" dirty="0"/>
              <a:t>ο</a:t>
            </a:r>
            <a:r>
              <a:rPr lang="el-GR" sz="1800" dirty="0"/>
              <a:t> και 10</a:t>
            </a:r>
            <a:r>
              <a:rPr lang="el-GR" sz="1800" baseline="30000" dirty="0"/>
              <a:t>ο</a:t>
            </a:r>
            <a:r>
              <a:rPr lang="el-GR" sz="1800" dirty="0"/>
              <a:t> Εξάμηνο</a:t>
            </a:r>
            <a:endParaRPr lang="en-US" sz="1800" dirty="0"/>
          </a:p>
        </p:txBody>
      </p:sp>
      <p:sp>
        <p:nvSpPr>
          <p:cNvPr id="3" name="2 - Θέση περιεχομένου"/>
          <p:cNvSpPr>
            <a:spLocks noGrp="1"/>
          </p:cNvSpPr>
          <p:nvPr>
            <p:ph idx="1"/>
          </p:nvPr>
        </p:nvSpPr>
        <p:spPr/>
        <p:txBody>
          <a:bodyPr/>
          <a:lstStyle/>
          <a:p>
            <a:pPr algn="ctr">
              <a:buNone/>
            </a:pPr>
            <a:r>
              <a:rPr lang="el-GR" sz="1800" dirty="0"/>
              <a:t>ΠΑΡΟΥΣΙΑΣΗ 1</a:t>
            </a:r>
            <a:r>
              <a:rPr lang="el-GR" sz="1800" baseline="30000" dirty="0"/>
              <a:t>η</a:t>
            </a:r>
            <a:r>
              <a:rPr lang="en-US" sz="1800" dirty="0"/>
              <a:t> </a:t>
            </a:r>
          </a:p>
          <a:p>
            <a:pPr algn="ctr">
              <a:buNone/>
            </a:pPr>
            <a:r>
              <a:rPr lang="el-GR" sz="2400" b="1" i="1" u="sng" dirty="0">
                <a:solidFill>
                  <a:schemeClr val="accent1"/>
                </a:solidFill>
              </a:rPr>
              <a:t>ΒΙΩΣΙΜΕΣ ΕΞΥΠΝΕΣ ΠΟΛΕΙΣ</a:t>
            </a:r>
          </a:p>
          <a:p>
            <a:pPr algn="ctr">
              <a:buNone/>
            </a:pPr>
            <a:r>
              <a:rPr lang="el-GR" sz="2400" i="1" dirty="0">
                <a:solidFill>
                  <a:schemeClr val="accent1"/>
                </a:solidFill>
              </a:rPr>
              <a:t>(</a:t>
            </a:r>
            <a:r>
              <a:rPr lang="en-US" sz="2400" i="1" dirty="0">
                <a:solidFill>
                  <a:schemeClr val="accent1"/>
                </a:solidFill>
              </a:rPr>
              <a:t>SUSTAINABLE SMART CITIES)</a:t>
            </a:r>
            <a:endParaRPr lang="el-GR" sz="2400" i="1" dirty="0">
              <a:solidFill>
                <a:schemeClr val="accent1"/>
              </a:solidFill>
            </a:endParaRPr>
          </a:p>
          <a:p>
            <a:pPr algn="ctr">
              <a:buNone/>
            </a:pPr>
            <a:r>
              <a:rPr lang="en-US" sz="1800" i="1" dirty="0"/>
              <a:t>E</a:t>
            </a:r>
            <a:r>
              <a:rPr lang="el-GR" sz="1800" i="1" dirty="0"/>
              <a:t>ΙΣΑΓΩΓΙΚΕΣ ΕΝΝΟΙΕΣ</a:t>
            </a:r>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2</a:t>
            </a:fld>
            <a:endParaRPr lang="en-US"/>
          </a:p>
        </p:txBody>
      </p:sp>
      <p:sp>
        <p:nvSpPr>
          <p:cNvPr id="45058" name="AutoShape 2" descr="Αποτέλεσμα εικόνας για smart citie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4 - Θέση περιεχομένου" descr="smart city.png"/>
          <p:cNvPicPr>
            <a:picLocks noChangeAspect="1"/>
          </p:cNvPicPr>
          <p:nvPr/>
        </p:nvPicPr>
        <p:blipFill>
          <a:blip r:embed="rId2" cstate="print"/>
          <a:stretch>
            <a:fillRect/>
          </a:stretch>
        </p:blipFill>
        <p:spPr>
          <a:xfrm>
            <a:off x="2362200" y="3505200"/>
            <a:ext cx="4648200" cy="2438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762000"/>
            <a:ext cx="7772400" cy="646331"/>
          </a:xfrm>
          <a:prstGeom prst="rect">
            <a:avLst/>
          </a:prstGeom>
          <a:noFill/>
          <a:ln w="9525">
            <a:noFill/>
            <a:miter lim="800000"/>
            <a:headEnd/>
            <a:tailEnd/>
          </a:ln>
        </p:spPr>
        <p:txBody>
          <a:bodyPr>
            <a:spAutoFit/>
          </a:bodyPr>
          <a:lstStyle/>
          <a:p>
            <a:pPr>
              <a:defRPr/>
            </a:pPr>
            <a:r>
              <a:rPr lang="en-US" sz="3600" b="1" dirty="0">
                <a:solidFill>
                  <a:schemeClr val="accent6"/>
                </a:solidFill>
              </a:rPr>
              <a:t>Smart City</a:t>
            </a:r>
            <a:r>
              <a:rPr lang="el-GR" sz="3600" b="1" dirty="0">
                <a:solidFill>
                  <a:schemeClr val="accent6"/>
                </a:solidFill>
              </a:rPr>
              <a:t> </a:t>
            </a:r>
            <a:r>
              <a:rPr lang="en-US" sz="3600" b="1" dirty="0">
                <a:solidFill>
                  <a:schemeClr val="accent6"/>
                </a:solidFill>
              </a:rPr>
              <a:t>-</a:t>
            </a:r>
            <a:r>
              <a:rPr lang="el-GR" sz="3600" b="1" dirty="0">
                <a:solidFill>
                  <a:schemeClr val="accent6"/>
                </a:solidFill>
              </a:rPr>
              <a:t>Ορισμός ΙΙ</a:t>
            </a:r>
            <a:r>
              <a:rPr lang="en-US" sz="3600" b="1" dirty="0">
                <a:solidFill>
                  <a:schemeClr val="accent6"/>
                </a:solidFill>
              </a:rPr>
              <a:t>   </a:t>
            </a: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7" name="Content Placeholder 2"/>
          <p:cNvSpPr>
            <a:spLocks noGrp="1"/>
          </p:cNvSpPr>
          <p:nvPr>
            <p:ph idx="1"/>
          </p:nvPr>
        </p:nvSpPr>
        <p:spPr/>
        <p:txBody>
          <a:bodyPr>
            <a:normAutofit lnSpcReduction="10000"/>
          </a:bodyPr>
          <a:lstStyle/>
          <a:p>
            <a:pPr algn="just">
              <a:buFont typeface="Wingdings 2" pitchFamily="18" charset="2"/>
              <a:buNone/>
              <a:defRPr/>
            </a:pPr>
            <a:endParaRPr lang="en-US" sz="1600" b="1" dirty="0">
              <a:solidFill>
                <a:srgbClr val="006600"/>
              </a:solidFill>
              <a:latin typeface="+mj-lt"/>
            </a:endParaRPr>
          </a:p>
          <a:p>
            <a:pPr algn="just">
              <a:buNone/>
              <a:defRPr/>
            </a:pPr>
            <a:endParaRPr lang="el-GR" sz="1800" dirty="0">
              <a:latin typeface="+mj-lt"/>
            </a:endParaRPr>
          </a:p>
          <a:p>
            <a:pPr algn="just">
              <a:defRPr/>
            </a:pPr>
            <a:r>
              <a:rPr lang="en-GB" dirty="0"/>
              <a:t>The British Standards Institute (BSI) defines smart cities as </a:t>
            </a:r>
            <a:endParaRPr lang="el-GR" dirty="0"/>
          </a:p>
          <a:p>
            <a:pPr lvl="1" algn="just">
              <a:defRPr/>
            </a:pPr>
            <a:r>
              <a:rPr lang="en-GB" dirty="0"/>
              <a:t>‘the effective integration of physical, digital and human systems in the built environment to deliver sustainable, prosperous and inclusive future for its citizens’ (BSI, 2014).</a:t>
            </a:r>
            <a:endParaRPr lang="el-GR" dirty="0"/>
          </a:p>
          <a:p>
            <a:pPr algn="just">
              <a:defRPr/>
            </a:pPr>
            <a:endParaRPr lang="el-GR" dirty="0"/>
          </a:p>
          <a:p>
            <a:pPr>
              <a:buNone/>
            </a:pPr>
            <a:r>
              <a:rPr lang="en-US" dirty="0"/>
              <a:t> </a:t>
            </a:r>
            <a:endParaRPr lang="el-GR" dirty="0">
              <a:latin typeface="+mj-lt"/>
            </a:endParaRPr>
          </a:p>
          <a:p>
            <a:pPr algn="just">
              <a:defRPr/>
            </a:pPr>
            <a:endParaRPr lang="el-GR" sz="1800" b="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20</a:t>
            </a:fld>
            <a:endParaRPr lang="en-US" dirty="0"/>
          </a:p>
        </p:txBody>
      </p:sp>
    </p:spTree>
    <p:extLst>
      <p:ext uri="{BB962C8B-B14F-4D97-AF65-F5344CB8AC3E}">
        <p14:creationId xmlns:p14="http://schemas.microsoft.com/office/powerpoint/2010/main" val="103324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762000"/>
            <a:ext cx="7772400" cy="646331"/>
          </a:xfrm>
          <a:prstGeom prst="rect">
            <a:avLst/>
          </a:prstGeom>
          <a:noFill/>
          <a:ln w="9525">
            <a:noFill/>
            <a:miter lim="800000"/>
            <a:headEnd/>
            <a:tailEnd/>
          </a:ln>
        </p:spPr>
        <p:txBody>
          <a:bodyPr>
            <a:spAutoFit/>
          </a:bodyPr>
          <a:lstStyle/>
          <a:p>
            <a:pPr>
              <a:defRPr/>
            </a:pPr>
            <a:r>
              <a:rPr lang="en-US" sz="3600" b="1" dirty="0">
                <a:solidFill>
                  <a:schemeClr val="accent6"/>
                </a:solidFill>
              </a:rPr>
              <a:t>Smart City</a:t>
            </a:r>
            <a:r>
              <a:rPr lang="el-GR" sz="3600" b="1" dirty="0">
                <a:solidFill>
                  <a:schemeClr val="accent6"/>
                </a:solidFill>
              </a:rPr>
              <a:t> </a:t>
            </a:r>
            <a:r>
              <a:rPr lang="en-US" sz="3600" b="1" dirty="0">
                <a:solidFill>
                  <a:schemeClr val="accent6"/>
                </a:solidFill>
              </a:rPr>
              <a:t>-</a:t>
            </a:r>
            <a:r>
              <a:rPr lang="el-GR" sz="3600" b="1" dirty="0">
                <a:solidFill>
                  <a:schemeClr val="accent6"/>
                </a:solidFill>
              </a:rPr>
              <a:t>Ορισμός ΙΙΙ</a:t>
            </a:r>
            <a:r>
              <a:rPr lang="en-US" sz="3600" b="1" dirty="0">
                <a:solidFill>
                  <a:schemeClr val="accent6"/>
                </a:solidFill>
              </a:rPr>
              <a:t>   </a:t>
            </a: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7" name="Content Placeholder 2"/>
          <p:cNvSpPr>
            <a:spLocks noGrp="1"/>
          </p:cNvSpPr>
          <p:nvPr>
            <p:ph idx="1"/>
          </p:nvPr>
        </p:nvSpPr>
        <p:spPr/>
        <p:txBody>
          <a:bodyPr>
            <a:normAutofit/>
          </a:bodyPr>
          <a:lstStyle/>
          <a:p>
            <a:pPr algn="just">
              <a:buFont typeface="Wingdings 2" pitchFamily="18" charset="2"/>
              <a:buNone/>
              <a:defRPr/>
            </a:pPr>
            <a:endParaRPr lang="en-US" sz="1600" b="1" dirty="0">
              <a:solidFill>
                <a:srgbClr val="006600"/>
              </a:solidFill>
              <a:latin typeface="+mj-lt"/>
            </a:endParaRPr>
          </a:p>
          <a:p>
            <a:pPr marL="0" indent="0" algn="just">
              <a:buNone/>
              <a:defRPr/>
            </a:pPr>
            <a:r>
              <a:rPr lang="el-GR" dirty="0"/>
              <a:t>Χρησιμοποιεί </a:t>
            </a:r>
            <a:r>
              <a:rPr lang="el-GR" b="1" dirty="0"/>
              <a:t>Τεχνολογίες Πληροφορίας και Επικοινωνίας </a:t>
            </a:r>
            <a:r>
              <a:rPr lang="el-GR" dirty="0"/>
              <a:t>(</a:t>
            </a:r>
            <a:r>
              <a:rPr lang="en-US" dirty="0"/>
              <a:t>Information – communication technology (ICT) </a:t>
            </a:r>
            <a:r>
              <a:rPr lang="el-GR" dirty="0"/>
              <a:t>ώστε να</a:t>
            </a:r>
            <a:r>
              <a:rPr lang="en-US" dirty="0"/>
              <a:t>:</a:t>
            </a:r>
          </a:p>
          <a:p>
            <a:pPr lvl="1"/>
            <a:r>
              <a:rPr lang="el-GR" dirty="0"/>
              <a:t>εμπλέκει ενεργά τους πολίτες</a:t>
            </a:r>
            <a:r>
              <a:rPr lang="en-US" dirty="0"/>
              <a:t>, </a:t>
            </a:r>
          </a:p>
          <a:p>
            <a:pPr lvl="1"/>
            <a:r>
              <a:rPr lang="el-GR" dirty="0"/>
              <a:t>παρέχει υπηρεσίες στις πόλεις</a:t>
            </a:r>
            <a:r>
              <a:rPr lang="en-US" dirty="0"/>
              <a:t>, </a:t>
            </a:r>
          </a:p>
          <a:p>
            <a:pPr lvl="1"/>
            <a:r>
              <a:rPr lang="el-GR" dirty="0"/>
              <a:t>ενδυναμώνει τα αστικά συστήματα</a:t>
            </a:r>
            <a:endParaRPr lang="en-GB" dirty="0"/>
          </a:p>
          <a:p>
            <a:pPr algn="just">
              <a:defRPr/>
            </a:pPr>
            <a:endParaRPr lang="el-GR" dirty="0">
              <a:latin typeface="+mj-lt"/>
            </a:endParaRPr>
          </a:p>
          <a:p>
            <a:pPr algn="just">
              <a:defRPr/>
            </a:pPr>
            <a:endParaRPr lang="el-GR" sz="1800" b="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21</a:t>
            </a:fld>
            <a:endParaRPr lang="en-US" dirty="0"/>
          </a:p>
        </p:txBody>
      </p:sp>
    </p:spTree>
    <p:extLst>
      <p:ext uri="{BB962C8B-B14F-4D97-AF65-F5344CB8AC3E}">
        <p14:creationId xmlns:p14="http://schemas.microsoft.com/office/powerpoint/2010/main" val="25698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b="1" dirty="0">
                <a:solidFill>
                  <a:schemeClr val="accent6"/>
                </a:solidFill>
              </a:rPr>
              <a:t>Έξυπνη πόλη-Η Αρχιτεκτονική των Τριών Επιπέδων</a:t>
            </a:r>
            <a:endParaRPr lang="en-US" sz="3600" b="1" dirty="0">
              <a:solidFill>
                <a:schemeClr val="accent6"/>
              </a:solidFill>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533400" y="1600200"/>
            <a:ext cx="8229600" cy="4525963"/>
          </a:xfrm>
        </p:spPr>
        <p:txBody>
          <a:bodyPr>
            <a:noAutofit/>
          </a:bodyPr>
          <a:lstStyle/>
          <a:p>
            <a:pPr algn="just">
              <a:buNone/>
            </a:pPr>
            <a:r>
              <a:rPr lang="el-GR" sz="2800" dirty="0"/>
              <a:t>Για την ανάπτυξη έξυπνων πόλεων προϋπόθεση είναι η κατάλληλη ενοποίηση τριών επιπέδων </a:t>
            </a:r>
            <a:r>
              <a:rPr lang="en-US" sz="2800" dirty="0"/>
              <a:t>(</a:t>
            </a:r>
            <a:r>
              <a:rPr lang="en-US" sz="2800" dirty="0" err="1"/>
              <a:t>Komninos</a:t>
            </a:r>
            <a:r>
              <a:rPr lang="el-GR" sz="2800" dirty="0"/>
              <a:t>,</a:t>
            </a:r>
            <a:r>
              <a:rPr lang="en-US" sz="2800" dirty="0"/>
              <a:t> 2006; 2009):</a:t>
            </a:r>
            <a:endParaRPr lang="el-GR" sz="2800" dirty="0"/>
          </a:p>
          <a:p>
            <a:pPr algn="just">
              <a:buNone/>
            </a:pPr>
            <a:r>
              <a:rPr lang="el-GR" sz="2800" b="1" dirty="0"/>
              <a:t>Φυσικός χώρος</a:t>
            </a:r>
            <a:r>
              <a:rPr lang="en-US" sz="2800" dirty="0"/>
              <a:t>: </a:t>
            </a:r>
            <a:r>
              <a:rPr lang="el-GR" sz="2800" dirty="0"/>
              <a:t>Δραστηριότητες έντασης γνώσης των πόλεων όπως τα </a:t>
            </a:r>
            <a:r>
              <a:rPr lang="en-US" sz="2800" dirty="0"/>
              <a:t>clusters</a:t>
            </a:r>
            <a:r>
              <a:rPr lang="el-GR" sz="2800" dirty="0"/>
              <a:t> </a:t>
            </a:r>
            <a:r>
              <a:rPr lang="el-GR" sz="2800" b="1" dirty="0"/>
              <a:t>(Ανθρώπινη Ευφυΐα</a:t>
            </a:r>
            <a:r>
              <a:rPr lang="el-GR" sz="2800" dirty="0"/>
              <a:t>)</a:t>
            </a:r>
            <a:endParaRPr lang="en-US" sz="2800" dirty="0"/>
          </a:p>
          <a:p>
            <a:pPr algn="just">
              <a:buNone/>
            </a:pPr>
            <a:r>
              <a:rPr lang="el-GR" sz="2800" b="1" dirty="0"/>
              <a:t>Θεσμικός χώρος</a:t>
            </a:r>
            <a:r>
              <a:rPr lang="en-US" sz="2800" dirty="0"/>
              <a:t>:</a:t>
            </a:r>
            <a:r>
              <a:rPr lang="el-GR" sz="2800" dirty="0"/>
              <a:t> Θεσμοί στους οποίους στηρίζεται η οικονομία της γνώσης όπως η συνεργασία για μάθηση και καινοτομία (</a:t>
            </a:r>
            <a:r>
              <a:rPr lang="el-GR" sz="2800" b="1" dirty="0"/>
              <a:t>Συλλογική Ευφυΐα</a:t>
            </a:r>
            <a:r>
              <a:rPr lang="el-GR" sz="2800" dirty="0"/>
              <a:t>)</a:t>
            </a:r>
          </a:p>
          <a:p>
            <a:pPr algn="just">
              <a:buNone/>
            </a:pPr>
            <a:r>
              <a:rPr lang="el-GR" sz="2800" b="1" dirty="0"/>
              <a:t>Ψηφιακός χώρος</a:t>
            </a:r>
            <a:r>
              <a:rPr lang="en-US" sz="2800" dirty="0"/>
              <a:t>:</a:t>
            </a:r>
            <a:r>
              <a:rPr lang="el-GR" sz="2800" dirty="0"/>
              <a:t> Ψηφιακά εργαλεία και εφαρμογές που δημιουργούν εικονικό περιβάλλον διαχείρισης της γνώσης και της πληροφορίας (</a:t>
            </a:r>
            <a:r>
              <a:rPr lang="el-GR" sz="2800" b="1" dirty="0"/>
              <a:t>Τεχνητή Ευφυΐα)</a:t>
            </a:r>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chemeClr val="accent6"/>
                </a:solidFill>
              </a:rPr>
              <a:t>Βιώσιμη Έξυπνη πόλη</a:t>
            </a:r>
            <a:endParaRPr lang="en-US" sz="3600" b="1"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23</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4343400" y="1115173"/>
            <a:ext cx="4800600" cy="437122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81000" y="1371600"/>
            <a:ext cx="3836895" cy="3623734"/>
          </a:xfrm>
          <a:prstGeom prst="rect">
            <a:avLst/>
          </a:prstGeom>
          <a:noFill/>
          <a:ln w="9525">
            <a:noFill/>
            <a:miter lim="800000"/>
            <a:headEnd/>
            <a:tailEnd/>
          </a:ln>
        </p:spPr>
      </p:pic>
      <p:sp>
        <p:nvSpPr>
          <p:cNvPr id="7" name="6 - Δεξιό βέλος"/>
          <p:cNvSpPr/>
          <p:nvPr/>
        </p:nvSpPr>
        <p:spPr>
          <a:xfrm>
            <a:off x="38862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Αποτέλεσμα εικόνας για smart cities"/>
          <p:cNvPicPr>
            <a:picLocks noChangeAspect="1" noChangeArrowheads="1"/>
          </p:cNvPicPr>
          <p:nvPr/>
        </p:nvPicPr>
        <p:blipFill>
          <a:blip r:embed="rId4" cstate="print">
            <a:lum bright="48000" contrast="-67000"/>
          </a:blip>
          <a:srcRect/>
          <a:stretch>
            <a:fillRect/>
          </a:stretch>
        </p:blipFill>
        <p:spPr bwMode="auto">
          <a:xfrm>
            <a:off x="0" y="4876799"/>
            <a:ext cx="2314575" cy="19812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1905000" y="522972"/>
            <a:ext cx="6781800" cy="646331"/>
          </a:xfrm>
          <a:prstGeom prst="rect">
            <a:avLst/>
          </a:prstGeom>
          <a:noFill/>
          <a:ln w="9525">
            <a:noFill/>
            <a:miter lim="800000"/>
            <a:headEnd/>
            <a:tailEnd/>
          </a:ln>
        </p:spPr>
        <p:txBody>
          <a:bodyPr wrap="square">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xfrm>
            <a:off x="1905000" y="1600200"/>
            <a:ext cx="6553200" cy="4525963"/>
          </a:xfrm>
        </p:spPr>
        <p:txBody>
          <a:bodyPr>
            <a:noAutofit/>
          </a:bodyPr>
          <a:lstStyle/>
          <a:p>
            <a:pPr>
              <a:buFont typeface="+mj-lt"/>
              <a:buAutoNum type="arabicPeriod"/>
              <a:defRPr/>
            </a:pPr>
            <a:r>
              <a:rPr lang="el-GR" sz="2800" b="1" dirty="0">
                <a:solidFill>
                  <a:schemeClr val="accent3">
                    <a:lumMod val="50000"/>
                  </a:schemeClr>
                </a:solidFill>
                <a:latin typeface="+mj-lt"/>
              </a:rPr>
              <a:t>Ανάγκη να αντιμετωπισθούν περιβαλλοντικά προβλήματα και το φαινόμενο της αστικοποίησης</a:t>
            </a:r>
          </a:p>
          <a:p>
            <a:pPr marL="0" indent="0">
              <a:buNone/>
              <a:defRPr/>
            </a:pPr>
            <a:endParaRPr lang="en-US" sz="2800" b="1" dirty="0">
              <a:solidFill>
                <a:schemeClr val="accent3">
                  <a:lumMod val="50000"/>
                </a:schemeClr>
              </a:solidFill>
              <a:latin typeface="+mj-lt"/>
            </a:endParaRPr>
          </a:p>
          <a:p>
            <a:pPr>
              <a:buFont typeface="Wingdings 2" pitchFamily="18" charset="2"/>
              <a:buNone/>
              <a:defRPr/>
            </a:pPr>
            <a:r>
              <a:rPr lang="en-US" sz="2800" dirty="0">
                <a:latin typeface="+mj-lt"/>
              </a:rPr>
              <a:t>--</a:t>
            </a:r>
            <a:r>
              <a:rPr lang="el-GR" sz="2800" dirty="0">
                <a:latin typeface="+mj-lt"/>
              </a:rPr>
              <a:t> </a:t>
            </a:r>
            <a:r>
              <a:rPr lang="el-GR" sz="2800" b="1" dirty="0">
                <a:latin typeface="+mj-lt"/>
              </a:rPr>
              <a:t>Ακραία καιρικά φαινόμενα</a:t>
            </a:r>
            <a:endParaRPr lang="en-US" sz="2800" b="1" dirty="0">
              <a:latin typeface="+mj-lt"/>
            </a:endParaRPr>
          </a:p>
          <a:p>
            <a:pPr>
              <a:buFont typeface="Wingdings 2" pitchFamily="18" charset="2"/>
              <a:buNone/>
              <a:defRPr/>
            </a:pPr>
            <a:r>
              <a:rPr lang="en-US" sz="2800" dirty="0">
                <a:latin typeface="+mj-lt"/>
              </a:rPr>
              <a:t>--</a:t>
            </a:r>
            <a:r>
              <a:rPr lang="el-GR" sz="2800" dirty="0">
                <a:latin typeface="+mj-lt"/>
              </a:rPr>
              <a:t> </a:t>
            </a:r>
            <a:r>
              <a:rPr lang="el-GR" sz="2800" b="1" dirty="0">
                <a:latin typeface="+mj-lt"/>
              </a:rPr>
              <a:t>Αύξηση πληθυσμού</a:t>
            </a:r>
            <a:endParaRPr lang="en-US" sz="2800" b="1" dirty="0">
              <a:latin typeface="+mj-lt"/>
            </a:endParaRPr>
          </a:p>
          <a:p>
            <a:pPr>
              <a:buFont typeface="Wingdings 2" pitchFamily="18" charset="2"/>
              <a:buNone/>
              <a:defRPr/>
            </a:pPr>
            <a:r>
              <a:rPr lang="en-US" sz="2800" dirty="0">
                <a:latin typeface="+mj-lt"/>
              </a:rPr>
              <a:t>--</a:t>
            </a:r>
            <a:r>
              <a:rPr lang="el-GR" sz="2800" dirty="0">
                <a:latin typeface="+mj-lt"/>
              </a:rPr>
              <a:t> </a:t>
            </a:r>
            <a:r>
              <a:rPr lang="el-GR" sz="2800" b="1" dirty="0">
                <a:latin typeface="+mj-lt"/>
              </a:rPr>
              <a:t>Μείωση επιπτώσεων αστικοποίησης</a:t>
            </a:r>
            <a:endParaRPr lang="en-US" sz="2800" b="1" dirty="0">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457200" y="0"/>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p>
        </p:txBody>
      </p:sp>
      <p:pic>
        <p:nvPicPr>
          <p:cNvPr id="7"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xfrm>
            <a:off x="457200" y="838200"/>
            <a:ext cx="8458200" cy="4525963"/>
          </a:xfrm>
        </p:spPr>
        <p:txBody>
          <a:bodyPr>
            <a:noAutofit/>
          </a:bodyPr>
          <a:lstStyle/>
          <a:p>
            <a:pPr algn="just">
              <a:buNone/>
              <a:defRPr/>
            </a:pPr>
            <a:r>
              <a:rPr lang="el-GR" sz="2800" b="1" dirty="0">
                <a:solidFill>
                  <a:schemeClr val="accent3">
                    <a:lumMod val="50000"/>
                  </a:schemeClr>
                </a:solidFill>
                <a:latin typeface="+mj-lt"/>
              </a:rPr>
              <a:t>2. Διευκόλυνση  των νέων τάσεων ζωής</a:t>
            </a:r>
            <a:endParaRPr lang="en-US" sz="2800" b="1" dirty="0">
              <a:solidFill>
                <a:schemeClr val="accent3">
                  <a:lumMod val="50000"/>
                </a:schemeClr>
              </a:solidFill>
              <a:latin typeface="+mj-lt"/>
            </a:endParaRPr>
          </a:p>
          <a:p>
            <a:pPr algn="just">
              <a:buFont typeface="Wingdings 2" pitchFamily="18" charset="2"/>
              <a:buNone/>
              <a:defRPr/>
            </a:pPr>
            <a:r>
              <a:rPr lang="en-US" sz="2800" dirty="0">
                <a:latin typeface="+mj-lt"/>
                <a:sym typeface="Wingdings" panose="05000000000000000000" pitchFamily="2" charset="2"/>
              </a:rPr>
              <a:t></a:t>
            </a:r>
            <a:r>
              <a:rPr lang="el-GR" sz="2800" dirty="0">
                <a:latin typeface="+mj-lt"/>
              </a:rPr>
              <a:t> </a:t>
            </a:r>
            <a:r>
              <a:rPr lang="el-GR" sz="2800" b="1" dirty="0">
                <a:latin typeface="+mj-lt"/>
              </a:rPr>
              <a:t>Χρήση έναντι ιδιοκτησίας </a:t>
            </a:r>
            <a:r>
              <a:rPr lang="el-GR" sz="2800" dirty="0" err="1">
                <a:latin typeface="+mj-lt"/>
              </a:rPr>
              <a:t>π.χ</a:t>
            </a:r>
            <a:r>
              <a:rPr lang="el-GR" sz="2800" dirty="0">
                <a:latin typeface="+mj-lt"/>
              </a:rPr>
              <a:t> αύξηση στην κοινή χρήση ή ενοικίαση οχημάτων</a:t>
            </a:r>
            <a:endParaRPr lang="en-US" sz="2800" i="1" dirty="0">
              <a:solidFill>
                <a:srgbClr val="0070C4"/>
              </a:solidFill>
              <a:latin typeface="+mj-lt"/>
            </a:endParaRPr>
          </a:p>
          <a:p>
            <a:pPr algn="just">
              <a:buFont typeface="Wingdings 2" pitchFamily="18" charset="2"/>
              <a:buNone/>
              <a:defRPr/>
            </a:pPr>
            <a:r>
              <a:rPr lang="en-US" sz="2800" dirty="0">
                <a:latin typeface="+mj-lt"/>
                <a:sym typeface="Wingdings" panose="05000000000000000000" pitchFamily="2" charset="2"/>
              </a:rPr>
              <a:t></a:t>
            </a:r>
            <a:r>
              <a:rPr lang="el-GR" sz="2800" dirty="0">
                <a:latin typeface="+mj-lt"/>
              </a:rPr>
              <a:t> Περισσότερες </a:t>
            </a:r>
            <a:r>
              <a:rPr lang="el-GR" sz="2800" b="1" dirty="0">
                <a:latin typeface="+mj-lt"/>
              </a:rPr>
              <a:t>ευκαιρίες για εργασία/ εκπαίδευση </a:t>
            </a:r>
            <a:r>
              <a:rPr lang="el-GR" sz="2800" dirty="0" err="1">
                <a:latin typeface="+mj-lt"/>
              </a:rPr>
              <a:t>π.χ</a:t>
            </a:r>
            <a:r>
              <a:rPr lang="el-GR" sz="2800" dirty="0">
                <a:latin typeface="+mj-lt"/>
              </a:rPr>
              <a:t> το </a:t>
            </a:r>
            <a:r>
              <a:rPr lang="en-US" sz="2800" dirty="0">
                <a:latin typeface="+mj-lt"/>
              </a:rPr>
              <a:t>Internet </a:t>
            </a:r>
            <a:r>
              <a:rPr lang="el-GR" sz="2800" dirty="0">
                <a:latin typeface="+mj-lt"/>
              </a:rPr>
              <a:t>κάνει δυνατή την εκπαίδευση από οποιονδήποτε και από οπουδήποτε</a:t>
            </a:r>
            <a:endParaRPr lang="en-US" sz="2800" i="1" dirty="0">
              <a:solidFill>
                <a:srgbClr val="0070C4"/>
              </a:solidFill>
              <a:latin typeface="+mj-lt"/>
            </a:endParaRPr>
          </a:p>
          <a:p>
            <a:pPr algn="just">
              <a:buFont typeface="Wingdings 2" pitchFamily="18" charset="2"/>
              <a:buNone/>
              <a:defRPr/>
            </a:pPr>
            <a:r>
              <a:rPr lang="en-US" sz="2800" dirty="0">
                <a:latin typeface="+mj-lt"/>
                <a:sym typeface="Wingdings" panose="05000000000000000000" pitchFamily="2" charset="2"/>
              </a:rPr>
              <a:t></a:t>
            </a:r>
            <a:r>
              <a:rPr lang="el-GR" sz="2800" dirty="0">
                <a:latin typeface="+mj-lt"/>
              </a:rPr>
              <a:t> </a:t>
            </a:r>
            <a:r>
              <a:rPr lang="el-GR" sz="2800" b="1" dirty="0">
                <a:latin typeface="+mj-lt"/>
              </a:rPr>
              <a:t>Άρση περιορισμών χρόνου/χώρου:</a:t>
            </a:r>
            <a:r>
              <a:rPr lang="el-GR" sz="2800" dirty="0">
                <a:latin typeface="+mj-lt"/>
              </a:rPr>
              <a:t> </a:t>
            </a:r>
            <a:r>
              <a:rPr lang="en-US" sz="2800" dirty="0">
                <a:latin typeface="+mj-lt"/>
              </a:rPr>
              <a:t>video streaming</a:t>
            </a:r>
            <a:r>
              <a:rPr lang="el-GR" sz="2800" dirty="0">
                <a:latin typeface="+mj-lt"/>
              </a:rPr>
              <a:t> επιτρέπει παρακολούθηση προγραμμάτων ανά πάσα στιγμή, χωρίς την φυσική παρουσία</a:t>
            </a:r>
            <a:endParaRPr lang="en-US" sz="2800" i="1" dirty="0">
              <a:solidFill>
                <a:srgbClr val="0070C4"/>
              </a:solidFill>
              <a:latin typeface="+mj-lt"/>
            </a:endParaRPr>
          </a:p>
          <a:p>
            <a:pPr>
              <a:buFont typeface="Wingdings 2" pitchFamily="18" charset="2"/>
              <a:buNone/>
              <a:defRPr/>
            </a:pPr>
            <a:r>
              <a:rPr lang="en-US" sz="2800" dirty="0">
                <a:latin typeface="+mj-lt"/>
                <a:sym typeface="Wingdings" panose="05000000000000000000" pitchFamily="2" charset="2"/>
              </a:rPr>
              <a:t></a:t>
            </a:r>
            <a:r>
              <a:rPr lang="el-GR" sz="2800" dirty="0">
                <a:latin typeface="+mj-lt"/>
              </a:rPr>
              <a:t> </a:t>
            </a:r>
            <a:r>
              <a:rPr lang="el-GR" sz="2800" b="1" dirty="0">
                <a:latin typeface="+mj-lt"/>
              </a:rPr>
              <a:t>Καταναλωτής και δημιουργός ταυτόχρονα:</a:t>
            </a:r>
            <a:r>
              <a:rPr lang="el-GR" sz="2800" dirty="0">
                <a:latin typeface="+mj-lt"/>
              </a:rPr>
              <a:t> εγκατάσταση </a:t>
            </a:r>
            <a:r>
              <a:rPr lang="el-GR" sz="2800" dirty="0" err="1">
                <a:latin typeface="+mj-lt"/>
              </a:rPr>
              <a:t>φωτοβολτ</a:t>
            </a:r>
            <a:r>
              <a:rPr lang="el-GR" sz="2800" dirty="0">
                <a:latin typeface="+mj-lt"/>
              </a:rPr>
              <a:t>. </a:t>
            </a:r>
            <a:r>
              <a:rPr lang="el-GR" sz="2800" dirty="0" err="1">
                <a:latin typeface="+mj-lt"/>
              </a:rPr>
              <a:t>συστ</a:t>
            </a:r>
            <a:r>
              <a:rPr lang="el-GR" sz="2800" dirty="0">
                <a:latin typeface="+mj-lt"/>
              </a:rPr>
              <a:t>. επιτρέπει στον πολίτη να παράγει/καταναλώνει ενέργεια την ίδια στιγμή</a:t>
            </a:r>
            <a:endParaRPr lang="en-US" sz="2800" i="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25</a:t>
            </a:fld>
            <a:endParaRPr lang="en-US"/>
          </a:p>
        </p:txBody>
      </p:sp>
    </p:spTree>
    <p:extLst>
      <p:ext uri="{BB962C8B-B14F-4D97-AF65-F5344CB8AC3E}">
        <p14:creationId xmlns:p14="http://schemas.microsoft.com/office/powerpoint/2010/main" val="185458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52400"/>
            <a:ext cx="8305800" cy="646331"/>
          </a:xfrm>
          <a:prstGeom prst="rect">
            <a:avLst/>
          </a:prstGeom>
          <a:noFill/>
          <a:ln w="9525">
            <a:noFill/>
            <a:miter lim="800000"/>
            <a:headEnd/>
            <a:tailEnd/>
          </a:ln>
        </p:spPr>
        <p:txBody>
          <a:bodyPr wrap="square">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endParaRPr lang="en-US" sz="3600" b="1" dirty="0">
              <a:solidFill>
                <a:srgbClr val="551D9F"/>
              </a:solidFill>
            </a:endParaRPr>
          </a:p>
        </p:txBody>
      </p:sp>
      <p:sp>
        <p:nvSpPr>
          <p:cNvPr id="5" name="Content Placeholder 2"/>
          <p:cNvSpPr txBox="1">
            <a:spLocks noGrp="1"/>
          </p:cNvSpPr>
          <p:nvPr>
            <p:ph idx="1"/>
          </p:nvPr>
        </p:nvSpPr>
        <p:spPr bwMode="auto">
          <a:xfrm>
            <a:off x="304800" y="914400"/>
            <a:ext cx="8458200" cy="381000"/>
          </a:xfrm>
          <a:prstGeom prst="rect">
            <a:avLst/>
          </a:prstGeom>
          <a:noFill/>
          <a:ln w="9525">
            <a:noFill/>
            <a:miter lim="800000"/>
            <a:headEnd/>
            <a:tailEnd/>
          </a:ln>
        </p:spPr>
        <p:txBody>
          <a:bodyPr>
            <a:noAutofit/>
          </a:bodyPr>
          <a:lstStyle/>
          <a:p>
            <a:pPr marL="273050" indent="-273050" algn="just" eaLnBrk="0" hangingPunct="0">
              <a:spcBef>
                <a:spcPct val="20000"/>
              </a:spcBef>
              <a:buClr>
                <a:srgbClr val="0BD0D9"/>
              </a:buClr>
              <a:buSzPct val="95000"/>
              <a:buFont typeface="Wingdings 2" pitchFamily="18" charset="2"/>
              <a:buNone/>
              <a:defRPr/>
            </a:pPr>
            <a:r>
              <a:rPr lang="el-GR" sz="2800" b="1" dirty="0">
                <a:solidFill>
                  <a:schemeClr val="accent3">
                    <a:lumMod val="50000"/>
                  </a:schemeClr>
                </a:solidFill>
                <a:latin typeface="+mj-lt"/>
              </a:rPr>
              <a:t>3. Ανάγκη για μακροπρόθεσμο σχεδιασμό ανάπτυξης βιώσιμων πόλεων</a:t>
            </a:r>
            <a:endParaRPr lang="en-US" sz="2800" b="1" dirty="0">
              <a:solidFill>
                <a:schemeClr val="accent3">
                  <a:lumMod val="50000"/>
                </a:schemeClr>
              </a:solidFill>
              <a:latin typeface="+mj-lt"/>
            </a:endParaRPr>
          </a:p>
        </p:txBody>
      </p:sp>
      <p:sp>
        <p:nvSpPr>
          <p:cNvPr id="6" name="Content Placeholder 2"/>
          <p:cNvSpPr txBox="1">
            <a:spLocks/>
          </p:cNvSpPr>
          <p:nvPr/>
        </p:nvSpPr>
        <p:spPr>
          <a:xfrm>
            <a:off x="152401" y="2133600"/>
            <a:ext cx="4038600" cy="33528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schemeClr val="tx1"/>
                </a:solidFill>
                <a:effectLst/>
                <a:uLnTx/>
                <a:uFillTx/>
                <a:latin typeface="+mj-lt"/>
              </a:rPr>
              <a:t>--</a:t>
            </a:r>
            <a:r>
              <a:rPr kumimoji="0" lang="el-GR" sz="2800" b="0" i="0" u="none" strike="noStrike" kern="1200" cap="none" spc="0" normalizeH="0" baseline="0" noProof="0" dirty="0">
                <a:ln>
                  <a:noFill/>
                </a:ln>
                <a:solidFill>
                  <a:schemeClr val="tx1"/>
                </a:solidFill>
                <a:effectLst/>
                <a:uLnTx/>
                <a:uFillTx/>
                <a:latin typeface="+mj-lt"/>
              </a:rPr>
              <a:t>  </a:t>
            </a:r>
            <a:r>
              <a:rPr lang="el-GR" sz="2800" b="1" dirty="0">
                <a:solidFill>
                  <a:srgbClr val="002060"/>
                </a:solidFill>
                <a:latin typeface="+mj-lt"/>
              </a:rPr>
              <a:t>Διαχείριση  κύκλου ζωής της πόλης</a:t>
            </a:r>
            <a:endParaRPr kumimoji="0" lang="en-US" sz="2800" b="1" i="0" u="none" strike="noStrike" kern="1200" cap="none" spc="0" normalizeH="0" baseline="0" noProof="0" dirty="0">
              <a:ln>
                <a:noFill/>
              </a:ln>
              <a:solidFill>
                <a:srgbClr val="002060"/>
              </a:solidFill>
              <a:effectLst/>
              <a:uLnTx/>
              <a:uFillTx/>
              <a:latin typeface="+mj-lt"/>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1" i="0" u="none" strike="noStrike" kern="1200" cap="none" spc="0" normalizeH="0" baseline="0" noProof="0" dirty="0">
                <a:ln>
                  <a:noFill/>
                </a:ln>
                <a:effectLst/>
                <a:uLnTx/>
                <a:uFillTx/>
                <a:latin typeface="+mj-lt"/>
              </a:rPr>
              <a:t>Πρώιμη φάση</a:t>
            </a:r>
            <a:r>
              <a:rPr kumimoji="0" lang="en-US" sz="2800" b="1" i="0" u="none" strike="noStrike" kern="1200" cap="none" spc="0" normalizeH="0" baseline="0" noProof="0" dirty="0">
                <a:ln>
                  <a:noFill/>
                </a:ln>
                <a:effectLst/>
                <a:uLnTx/>
                <a:uFillTx/>
                <a:latin typeface="+mj-lt"/>
              </a:rPr>
              <a:t>:</a:t>
            </a:r>
            <a:r>
              <a:rPr kumimoji="0" lang="el-GR" sz="2800" b="1" i="0" u="none" strike="noStrike" kern="1200" cap="none" spc="0" normalizeH="0" baseline="0" noProof="0" dirty="0">
                <a:ln>
                  <a:noFill/>
                </a:ln>
                <a:effectLst/>
                <a:uLnTx/>
                <a:uFillTx/>
                <a:latin typeface="+mj-lt"/>
              </a:rPr>
              <a:t> </a:t>
            </a:r>
            <a:r>
              <a:rPr kumimoji="0" lang="el-GR" sz="2800" i="0" u="none" strike="noStrike" kern="1200" cap="none" spc="0" normalizeH="0" baseline="0" noProof="0" dirty="0">
                <a:ln>
                  <a:noFill/>
                </a:ln>
                <a:effectLst/>
                <a:uLnTx/>
                <a:uFillTx/>
                <a:latin typeface="+mj-lt"/>
              </a:rPr>
              <a:t>Παρέχει</a:t>
            </a:r>
            <a:r>
              <a:rPr kumimoji="0" lang="el-GR" sz="2800" i="0" u="none" strike="noStrike" kern="1200" cap="none" spc="0" normalizeH="0" noProof="0" dirty="0">
                <a:ln>
                  <a:noFill/>
                </a:ln>
                <a:effectLst/>
                <a:uLnTx/>
                <a:uFillTx/>
                <a:latin typeface="+mj-lt"/>
              </a:rPr>
              <a:t> τις υποδομές για την λειτουργία της πόλης</a:t>
            </a:r>
            <a:endParaRPr kumimoji="0" lang="en-US" sz="2800" i="0" u="none" strike="noStrike" kern="1200" cap="none" spc="0" normalizeH="0" baseline="0" noProof="0" dirty="0">
              <a:ln>
                <a:noFill/>
              </a:ln>
              <a:effectLst/>
              <a:uLnTx/>
              <a:uFillTx/>
              <a:latin typeface="+mj-lt"/>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effectLst/>
                <a:uLnTx/>
                <a:uFillTx/>
                <a:latin typeface="+mj-lt"/>
              </a:rPr>
              <a:t>Growth Phase: </a:t>
            </a:r>
            <a:r>
              <a:rPr kumimoji="0" lang="el-GR" sz="2800" i="0" u="none" strike="noStrike" kern="1200" cap="none" spc="0" normalizeH="0" baseline="0" noProof="0" dirty="0">
                <a:ln>
                  <a:noFill/>
                </a:ln>
                <a:effectLst/>
                <a:uLnTx/>
                <a:uFillTx/>
                <a:latin typeface="+mj-lt"/>
              </a:rPr>
              <a:t>Ενισχύει τις</a:t>
            </a:r>
            <a:r>
              <a:rPr kumimoji="0" lang="el-GR" sz="2800" i="0" u="none" strike="noStrike" kern="1200" cap="none" spc="0" normalizeH="0" noProof="0" dirty="0">
                <a:ln>
                  <a:noFill/>
                </a:ln>
                <a:effectLst/>
                <a:uLnTx/>
                <a:uFillTx/>
                <a:latin typeface="+mj-lt"/>
              </a:rPr>
              <a:t> υποδομές για διασφάλιση ισορροπίας ζήτησης-προσφοράς.</a:t>
            </a:r>
            <a:endParaRPr kumimoji="0" lang="en-US" sz="2800" i="0" u="none" strike="noStrike" kern="1200" cap="none" spc="0" normalizeH="0" baseline="0" noProof="0" dirty="0">
              <a:ln>
                <a:noFill/>
              </a:ln>
              <a:effectLst/>
              <a:uLnTx/>
              <a:uFillTx/>
              <a:latin typeface="+mj-lt"/>
            </a:endParaRPr>
          </a:p>
        </p:txBody>
      </p:sp>
      <p:pic>
        <p:nvPicPr>
          <p:cNvPr id="8" name="Picture 2" descr="C:\Documents and Settings\All Users\Documents\graph copy.jpg"/>
          <p:cNvPicPr>
            <a:picLocks noChangeAspect="1" noChangeArrowheads="1"/>
          </p:cNvPicPr>
          <p:nvPr/>
        </p:nvPicPr>
        <p:blipFill>
          <a:blip r:embed="rId2" cstate="print"/>
          <a:srcRect l="3377" t="4587"/>
          <a:stretch>
            <a:fillRect/>
          </a:stretch>
        </p:blipFill>
        <p:spPr bwMode="auto">
          <a:xfrm>
            <a:off x="4114800" y="1981200"/>
            <a:ext cx="4876800" cy="3733800"/>
          </a:xfrm>
          <a:prstGeom prst="rect">
            <a:avLst/>
          </a:prstGeom>
          <a:noFill/>
          <a:ln w="9525">
            <a:noFill/>
            <a:miter lim="800000"/>
            <a:headEnd/>
            <a:tailEnd/>
          </a:ln>
        </p:spPr>
      </p:pic>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27</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9717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28</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2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29</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Bracket 16"/>
          <p:cNvSpPr/>
          <p:nvPr/>
        </p:nvSpPr>
        <p:spPr>
          <a:xfrm>
            <a:off x="3048000" y="2743200"/>
            <a:ext cx="533400" cy="381000"/>
          </a:xfrm>
          <a:prstGeom prst="bracketPair">
            <a:avLst/>
          </a:prstGeom>
          <a:ln w="28575">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19"/>
          <p:cNvSpPr/>
          <p:nvPr/>
        </p:nvSpPr>
        <p:spPr>
          <a:xfrm>
            <a:off x="3124200" y="27432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77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rPr>
              <a:t>Βιώσιμη  Ανάπτυξη</a:t>
            </a:r>
            <a:endParaRPr lang="en-US" sz="3600" b="1" dirty="0">
              <a:solidFill>
                <a:srgbClr val="7030A0"/>
              </a:solidFill>
            </a:endParaRPr>
          </a:p>
        </p:txBody>
      </p:sp>
      <p:pic>
        <p:nvPicPr>
          <p:cNvPr id="140290"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1" y="5096932"/>
            <a:ext cx="2057400" cy="1761068"/>
          </a:xfrm>
          <a:prstGeom prst="rect">
            <a:avLst/>
          </a:prstGeom>
          <a:noFill/>
        </p:spPr>
      </p:pic>
      <p:sp>
        <p:nvSpPr>
          <p:cNvPr id="3" name="2 - Θέση περιεχομένου"/>
          <p:cNvSpPr>
            <a:spLocks noGrp="1"/>
          </p:cNvSpPr>
          <p:nvPr>
            <p:ph idx="1"/>
          </p:nvPr>
        </p:nvSpPr>
        <p:spPr>
          <a:xfrm>
            <a:off x="457200" y="1447800"/>
            <a:ext cx="8229600" cy="4525963"/>
          </a:xfrm>
        </p:spPr>
        <p:txBody>
          <a:bodyPr>
            <a:normAutofit fontScale="92500"/>
          </a:bodyPr>
          <a:lstStyle/>
          <a:p>
            <a:pPr algn="just">
              <a:buNone/>
            </a:pPr>
            <a:endParaRPr lang="el-GR" dirty="0"/>
          </a:p>
          <a:p>
            <a:pPr algn="just"/>
            <a:r>
              <a:rPr lang="el-GR" sz="2600" dirty="0"/>
              <a:t>Δεν υπάρχει απλός ορισμός για τον όρο </a:t>
            </a:r>
            <a:r>
              <a:rPr lang="el-GR" sz="2600" b="1" dirty="0"/>
              <a:t>βιώσιμη ανάπτυξη</a:t>
            </a:r>
            <a:r>
              <a:rPr lang="el-GR" sz="2600" dirty="0"/>
              <a:t>.</a:t>
            </a:r>
            <a:endParaRPr lang="en-US" sz="2600" dirty="0"/>
          </a:p>
          <a:p>
            <a:pPr algn="just"/>
            <a:r>
              <a:rPr lang="el-GR" sz="2600" dirty="0"/>
              <a:t>Αποδίδεται ο όρος σε μία δραστηριότητα που μπορεί να</a:t>
            </a:r>
            <a:r>
              <a:rPr lang="en-US" sz="2600" dirty="0"/>
              <a:t> </a:t>
            </a:r>
            <a:r>
              <a:rPr lang="el-GR" sz="2600" dirty="0"/>
              <a:t>οδηγήσει στην ανάπτυξη μίας κοινότητας ή περιοχής, ακόμα</a:t>
            </a:r>
            <a:r>
              <a:rPr lang="en-US" sz="2600" dirty="0"/>
              <a:t> </a:t>
            </a:r>
            <a:r>
              <a:rPr lang="el-GR" sz="2600" dirty="0"/>
              <a:t>και αν αυτή η δραστηριότητα έχει περιορισμένη διάρκεια</a:t>
            </a:r>
            <a:r>
              <a:rPr lang="en-US" sz="2600" dirty="0"/>
              <a:t> </a:t>
            </a:r>
            <a:r>
              <a:rPr lang="el-GR" sz="2600" dirty="0"/>
              <a:t>ζωής, αρκεί</a:t>
            </a:r>
          </a:p>
          <a:p>
            <a:pPr algn="just">
              <a:buNone/>
            </a:pPr>
            <a:r>
              <a:rPr lang="el-GR" sz="2600" dirty="0"/>
              <a:t>      - να δώσει το έναυσμα για την δημιουργία νέων δραστηριοτήτων που δεν προϋπήρχαν και που μπορούν να</a:t>
            </a:r>
            <a:r>
              <a:rPr lang="en-US" sz="2600" dirty="0"/>
              <a:t> </a:t>
            </a:r>
            <a:r>
              <a:rPr lang="el-GR" sz="2600" dirty="0"/>
              <a:t>προωθήσουν την ανάπτυξή της</a:t>
            </a:r>
          </a:p>
          <a:p>
            <a:pPr algn="just">
              <a:buNone/>
            </a:pPr>
            <a:r>
              <a:rPr lang="el-GR" sz="2600" dirty="0"/>
              <a:t>      - ταυτόχρονα να</a:t>
            </a:r>
            <a:r>
              <a:rPr lang="en-US" sz="2600" dirty="0"/>
              <a:t> </a:t>
            </a:r>
            <a:r>
              <a:rPr lang="el-GR" sz="2600" dirty="0"/>
              <a:t>υλοποιείται χωρίς επιπτώσεις στα</a:t>
            </a:r>
            <a:r>
              <a:rPr lang="en-US" sz="2600" dirty="0"/>
              <a:t> </a:t>
            </a:r>
            <a:r>
              <a:rPr lang="el-GR" sz="2600" dirty="0"/>
              <a:t>οικοσυστήματα</a:t>
            </a:r>
            <a:endParaRPr lang="en-US" sz="2600" dirty="0"/>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Προσφορά                          </a:t>
            </a:r>
            <a:r>
              <a:rPr lang="el-GR" sz="2800" dirty="0" err="1">
                <a:solidFill>
                  <a:srgbClr val="002060"/>
                </a:solidFill>
              </a:rPr>
              <a:t>Ζήτ</a:t>
            </a:r>
            <a:r>
              <a:rPr lang="el-GR" sz="2800" dirty="0">
                <a:solidFill>
                  <a:srgbClr val="002060"/>
                </a:solidFill>
              </a:rPr>
              <a:t>/Προ</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30</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887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Προσφορά                          </a:t>
            </a:r>
            <a:r>
              <a:rPr lang="el-GR" sz="2800" dirty="0" err="1">
                <a:solidFill>
                  <a:srgbClr val="002060"/>
                </a:solidFill>
              </a:rPr>
              <a:t>Ζήτ</a:t>
            </a:r>
            <a:r>
              <a:rPr lang="el-GR" sz="2800" dirty="0">
                <a:solidFill>
                  <a:srgbClr val="002060"/>
                </a:solidFill>
              </a:rPr>
              <a:t>/Προ</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31</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4419600" y="2362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887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76200" y="27051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Προσφορά                                </a:t>
            </a:r>
            <a:r>
              <a:rPr lang="el-GR" sz="2800" dirty="0" err="1">
                <a:solidFill>
                  <a:srgbClr val="002060"/>
                </a:solidFill>
              </a:rPr>
              <a:t>Ζήτ</a:t>
            </a:r>
            <a:r>
              <a:rPr lang="el-GR" sz="2800" dirty="0">
                <a:solidFill>
                  <a:srgbClr val="002060"/>
                </a:solidFill>
              </a:rPr>
              <a:t>/Προ</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32</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uble Bracket 16"/>
          <p:cNvSpPr/>
          <p:nvPr/>
        </p:nvSpPr>
        <p:spPr>
          <a:xfrm>
            <a:off x="3048000" y="2743200"/>
            <a:ext cx="533400" cy="381000"/>
          </a:xfrm>
          <a:prstGeom prst="bracketPair">
            <a:avLst/>
          </a:prstGeom>
          <a:ln w="28575">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4495800" y="24384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3048000" y="2743200"/>
            <a:ext cx="5334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92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465165"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33</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7830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34</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624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35</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21193" y="2158425"/>
            <a:ext cx="793807" cy="584775"/>
          </a:xfrm>
          <a:prstGeom prst="rect">
            <a:avLst/>
          </a:prstGeom>
          <a:noFill/>
        </p:spPr>
        <p:txBody>
          <a:bodyPr wrap="none" lIns="91440" tIns="45720" rIns="91440" bIns="45720">
            <a:spAutoFit/>
          </a:bodyPr>
          <a:lstStyle/>
          <a:p>
            <a:pPr algn="ctr"/>
            <a:r>
              <a:rPr lang="el-GR" sz="3200" b="0" cap="none" spc="0" dirty="0">
                <a:ln w="0"/>
                <a:solidFill>
                  <a:schemeClr val="tx1"/>
                </a:solidFill>
                <a:effectLst>
                  <a:outerShdw blurRad="38100" dist="19050" dir="2700000" algn="tl" rotWithShape="0">
                    <a:schemeClr val="dk1">
                      <a:alpha val="40000"/>
                    </a:schemeClr>
                  </a:outerShdw>
                </a:effectLst>
              </a:rPr>
              <a:t>Χ=?</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759011" y="3048000"/>
            <a:ext cx="780984" cy="584775"/>
          </a:xfrm>
          <a:prstGeom prst="rect">
            <a:avLst/>
          </a:prstGeom>
          <a:noFill/>
        </p:spPr>
        <p:txBody>
          <a:bodyPr wrap="none" lIns="91440" tIns="45720" rIns="91440" bIns="45720">
            <a:spAutoFit/>
          </a:bodyPr>
          <a:lstStyle/>
          <a:p>
            <a:pPr algn="ctr"/>
            <a:r>
              <a:rPr lang="el-GR" sz="3200" dirty="0">
                <a:ln w="0"/>
                <a:effectLst>
                  <a:outerShdw blurRad="38100" dist="19050" dir="2700000" algn="tl" rotWithShape="0">
                    <a:schemeClr val="dk1">
                      <a:alpha val="40000"/>
                    </a:schemeClr>
                  </a:outerShdw>
                </a:effectLst>
              </a:rPr>
              <a:t>Υ</a:t>
            </a:r>
            <a:r>
              <a:rPr lang="el-GR" sz="3200" b="0" cap="none" spc="0" dirty="0">
                <a:ln w="0"/>
                <a:solidFill>
                  <a:schemeClr val="tx1"/>
                </a:solidFill>
                <a:effectLst>
                  <a:outerShdw blurRad="38100" dist="19050" dir="2700000" algn="tl" rotWithShape="0">
                    <a:schemeClr val="dk1">
                      <a:alpha val="40000"/>
                    </a:schemeClr>
                  </a:outerShdw>
                </a:effectLst>
              </a:rPr>
              <a:t>=?</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8042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Έξυπνες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36</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18288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027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4638"/>
            <a:ext cx="8229600" cy="1143000"/>
          </a:xfrm>
          <a:solidFill>
            <a:schemeClr val="bg1">
              <a:alpha val="50195"/>
            </a:schemeClr>
          </a:solidFill>
        </p:spPr>
        <p:txBody>
          <a:bodyPr>
            <a:normAutofit/>
          </a:bodyPr>
          <a:lstStyle/>
          <a:p>
            <a:pPr algn="l" eaLnBrk="1" hangingPunct="1"/>
            <a:r>
              <a:rPr lang="el-GR" sz="3600" b="1" dirty="0">
                <a:solidFill>
                  <a:schemeClr val="accent6"/>
                </a:solidFill>
                <a:latin typeface="+mn-lt"/>
                <a:cs typeface="Helvetica" charset="0"/>
              </a:rPr>
              <a:t>ΕΞΥΠΝΕΣ ΠΟΛΕΙΣ- ΚΥΡΙΕΣ ΕΦΑΡΜΟΓΕΣ</a:t>
            </a:r>
            <a:endParaRPr lang="en-US" sz="3600" b="1" dirty="0">
              <a:solidFill>
                <a:schemeClr val="accent6"/>
              </a:solidFill>
              <a:latin typeface="+mn-lt"/>
              <a:cs typeface="Helvetica" charset="0"/>
            </a:endParaRPr>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xfrm>
            <a:off x="457200" y="1371600"/>
            <a:ext cx="8229600" cy="4525963"/>
          </a:xfrm>
          <a:solidFill>
            <a:schemeClr val="bg1">
              <a:alpha val="50195"/>
            </a:schemeClr>
          </a:solidFill>
        </p:spPr>
        <p:txBody>
          <a:bodyPr>
            <a:normAutofit/>
          </a:bodyPr>
          <a:lstStyle/>
          <a:p>
            <a:pPr eaLnBrk="1" hangingPunct="1">
              <a:buNone/>
            </a:pPr>
            <a:endParaRPr lang="en-US" sz="2800" dirty="0">
              <a:latin typeface="Helvetica" charset="0"/>
              <a:cs typeface="Helvetica" charset="0"/>
            </a:endParaRPr>
          </a:p>
          <a:p>
            <a:pPr lvl="1" eaLnBrk="1" hangingPunct="1"/>
            <a:r>
              <a:rPr lang="el-GR" dirty="0">
                <a:cs typeface="Helvetica" charset="0"/>
              </a:rPr>
              <a:t>Ευφυή συστήματα μεταφορών (ΕΣΜ) – Ι</a:t>
            </a:r>
            <a:r>
              <a:rPr lang="en-GB" dirty="0" err="1">
                <a:cs typeface="Helvetica" charset="0"/>
              </a:rPr>
              <a:t>ntelligent</a:t>
            </a:r>
            <a:r>
              <a:rPr lang="en-GB" dirty="0">
                <a:cs typeface="Helvetica" charset="0"/>
              </a:rPr>
              <a:t> Transportation Systems (ITS)</a:t>
            </a:r>
            <a:endParaRPr lang="el-GR" dirty="0">
              <a:cs typeface="Helvetica" charset="0"/>
            </a:endParaRPr>
          </a:p>
          <a:p>
            <a:pPr lvl="1" eaLnBrk="1" hangingPunct="1">
              <a:buNone/>
            </a:pPr>
            <a:endParaRPr lang="el-GR" dirty="0">
              <a:cs typeface="Helvetica" charset="0"/>
            </a:endParaRPr>
          </a:p>
          <a:p>
            <a:pPr lvl="1" eaLnBrk="1" hangingPunct="1"/>
            <a:r>
              <a:rPr lang="el-GR" dirty="0">
                <a:cs typeface="Helvetica" charset="0"/>
              </a:rPr>
              <a:t>Ευφυή κτήρια</a:t>
            </a:r>
            <a:r>
              <a:rPr lang="en-GB" dirty="0">
                <a:cs typeface="Helvetica" charset="0"/>
              </a:rPr>
              <a:t> (Intelligent Buildings)</a:t>
            </a:r>
            <a:endParaRPr lang="el-GR" dirty="0">
              <a:cs typeface="Helvetica" charset="0"/>
            </a:endParaRPr>
          </a:p>
          <a:p>
            <a:pPr lvl="1" eaLnBrk="1" hangingPunct="1">
              <a:buNone/>
            </a:pPr>
            <a:endParaRPr lang="el-GR" dirty="0">
              <a:cs typeface="Helvetica" charset="0"/>
            </a:endParaRPr>
          </a:p>
          <a:p>
            <a:pPr lvl="1" eaLnBrk="1" hangingPunct="1"/>
            <a:r>
              <a:rPr lang="el-GR" dirty="0">
                <a:cs typeface="Helvetica" charset="0"/>
              </a:rPr>
              <a:t>Ευφυής Ενέργεια</a:t>
            </a:r>
            <a:r>
              <a:rPr lang="en-GB" dirty="0">
                <a:cs typeface="Helvetica" charset="0"/>
              </a:rPr>
              <a:t> (Intelligent Energy)</a:t>
            </a:r>
            <a:endParaRPr lang="en-US" dirty="0">
              <a:cs typeface="Helvetica" charset="0"/>
            </a:endParaRPr>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3600" b="1" dirty="0">
                <a:solidFill>
                  <a:schemeClr val="accent6"/>
                </a:solidFill>
                <a:latin typeface="+mn-lt"/>
                <a:cs typeface="Helvetica" charset="0"/>
              </a:rPr>
              <a:t>Ευφυή Συστήματα Μεταφορών (ΕΣΜ)</a:t>
            </a:r>
            <a:endParaRPr lang="en-US" sz="3600" b="1" dirty="0">
              <a:solidFill>
                <a:schemeClr val="accent6"/>
              </a:solidFill>
              <a:latin typeface="+mn-lt"/>
              <a:cs typeface="Helvetica" charset="0"/>
            </a:endParaRPr>
          </a:p>
        </p:txBody>
      </p:sp>
      <p:sp>
        <p:nvSpPr>
          <p:cNvPr id="5" name="Content Placeholder 2"/>
          <p:cNvSpPr>
            <a:spLocks noGrp="1"/>
          </p:cNvSpPr>
          <p:nvPr>
            <p:ph idx="1"/>
          </p:nvPr>
        </p:nvSpPr>
        <p:spPr>
          <a:solidFill>
            <a:schemeClr val="bg1">
              <a:alpha val="50195"/>
            </a:schemeClr>
          </a:solidFill>
        </p:spPr>
        <p:txBody>
          <a:bodyPr>
            <a:normAutofit/>
          </a:bodyPr>
          <a:lstStyle/>
          <a:p>
            <a:pPr eaLnBrk="1" hangingPunct="1"/>
            <a:r>
              <a:rPr lang="el-GR" sz="2800" dirty="0">
                <a:cs typeface="Helvetica" charset="0"/>
              </a:rPr>
              <a:t>Διαχείριση</a:t>
            </a:r>
            <a:r>
              <a:rPr lang="en-US" sz="2800" dirty="0">
                <a:cs typeface="Helvetica" charset="0"/>
              </a:rPr>
              <a:t> </a:t>
            </a:r>
            <a:r>
              <a:rPr lang="el-GR" sz="2800" dirty="0">
                <a:cs typeface="Helvetica" charset="0"/>
              </a:rPr>
              <a:t>δημόσιων μεταφορών (προγραμματισμός, διοίκηση σε πραγματικό χρόνο --</a:t>
            </a:r>
            <a:r>
              <a:rPr lang="en-US" sz="2800" dirty="0">
                <a:cs typeface="Helvetica" charset="0"/>
              </a:rPr>
              <a:t>real time management)</a:t>
            </a:r>
          </a:p>
          <a:p>
            <a:pPr eaLnBrk="1" hangingPunct="1"/>
            <a:r>
              <a:rPr lang="el-GR" sz="2800" dirty="0">
                <a:cs typeface="Helvetica" charset="0"/>
              </a:rPr>
              <a:t>Παροχή πληροφοριών στους πολίτες για λεωφορεία, τραίνα, κυκλοφοριακή κατάσταση</a:t>
            </a:r>
          </a:p>
          <a:p>
            <a:pPr eaLnBrk="1" hangingPunct="1"/>
            <a:r>
              <a:rPr lang="en-US" sz="2800" dirty="0">
                <a:cs typeface="Helvetica" charset="0"/>
              </a:rPr>
              <a:t>E-ticketing</a:t>
            </a:r>
          </a:p>
          <a:p>
            <a:pPr eaLnBrk="1" hangingPunct="1"/>
            <a:r>
              <a:rPr lang="el-GR" sz="2800" dirty="0">
                <a:cs typeface="Helvetica" charset="0"/>
              </a:rPr>
              <a:t>Ε-</a:t>
            </a:r>
            <a:r>
              <a:rPr lang="en-US" sz="2800" dirty="0">
                <a:cs typeface="Helvetica" charset="0"/>
              </a:rPr>
              <a:t>Parking</a:t>
            </a:r>
            <a:r>
              <a:rPr lang="el-GR" sz="2800" dirty="0">
                <a:cs typeface="Helvetica" charset="0"/>
              </a:rPr>
              <a:t> </a:t>
            </a:r>
            <a:r>
              <a:rPr lang="en-US" sz="2800" dirty="0">
                <a:cs typeface="Helvetica" charset="0"/>
              </a:rPr>
              <a:t>(automated booking)</a:t>
            </a:r>
          </a:p>
          <a:p>
            <a:pPr eaLnBrk="1" hangingPunct="1"/>
            <a:r>
              <a:rPr lang="el-GR" sz="2800" dirty="0">
                <a:cs typeface="Helvetica" charset="0"/>
              </a:rPr>
              <a:t>Ηλεκτρικά/αυτόνομα αυτοκίνητα &amp; ποδήλατα</a:t>
            </a:r>
          </a:p>
          <a:p>
            <a:pPr eaLnBrk="1" hangingPunct="1"/>
            <a:r>
              <a:rPr lang="el-GR" sz="2800" dirty="0">
                <a:cs typeface="Helvetica" charset="0"/>
              </a:rPr>
              <a:t>Αυτοκίνητα &amp; ποδήλατα δημόσιας χρήσης</a:t>
            </a:r>
            <a:endParaRPr lang="en-US" sz="2800" dirty="0">
              <a:cs typeface="Helvetica" charset="0"/>
            </a:endParaRPr>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chemeClr val="accent6"/>
                </a:solidFill>
                <a:latin typeface="+mn-lt"/>
              </a:rPr>
              <a:t>Ευφυή Συστήματα Μεταφορών (ΕΣΜ)</a:t>
            </a:r>
            <a:endParaRPr lang="en-US" sz="3600" b="1" dirty="0">
              <a:solidFill>
                <a:schemeClr val="accent6"/>
              </a:solidFill>
              <a:latin typeface="+mn-lt"/>
            </a:endParaRPr>
          </a:p>
        </p:txBody>
      </p:sp>
      <p:pic>
        <p:nvPicPr>
          <p:cNvPr id="1026" name="Picture 2"/>
          <p:cNvPicPr>
            <a:picLocks noGrp="1" noChangeAspect="1" noChangeArrowheads="1"/>
          </p:cNvPicPr>
          <p:nvPr>
            <p:ph idx="1"/>
          </p:nvPr>
        </p:nvPicPr>
        <p:blipFill>
          <a:blip r:embed="rId2" cstate="print"/>
          <a:stretch>
            <a:fillRect/>
          </a:stretch>
        </p:blipFill>
        <p:spPr bwMode="auto">
          <a:xfrm>
            <a:off x="55827" y="1524000"/>
            <a:ext cx="9088173" cy="49530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382000" cy="1143000"/>
          </a:xfrm>
        </p:spPr>
        <p:txBody>
          <a:bodyPr>
            <a:normAutofit fontScale="90000"/>
          </a:bodyPr>
          <a:lstStyle/>
          <a:p>
            <a:pPr algn="l"/>
            <a:br>
              <a:rPr lang="el-GR" sz="3100" dirty="0"/>
            </a:br>
            <a:br>
              <a:rPr lang="el-GR" sz="3100" dirty="0"/>
            </a:br>
            <a:r>
              <a:rPr lang="el-GR" sz="4000" b="1" dirty="0">
                <a:solidFill>
                  <a:srgbClr val="7030A0"/>
                </a:solidFill>
              </a:rPr>
              <a:t>Βιώσιμη Ανάπτυξη </a:t>
            </a:r>
            <a:r>
              <a:rPr lang="en-US" sz="4000" dirty="0"/>
              <a:t>-</a:t>
            </a:r>
            <a:r>
              <a:rPr lang="el-GR" sz="4000" dirty="0"/>
              <a:t>  Ορισμός από την διάσκεψη του Ρίο (1992)</a:t>
            </a:r>
            <a:br>
              <a:rPr lang="el-GR" sz="4000" dirty="0"/>
            </a:br>
            <a:r>
              <a:rPr lang="el-GR" sz="2700" dirty="0"/>
              <a:t>                                         </a:t>
            </a:r>
            <a:br>
              <a:rPr lang="el-GR" dirty="0"/>
            </a:br>
            <a:endParaRPr lang="en-US" dirty="0"/>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rmAutofit/>
          </a:bodyPr>
          <a:lstStyle/>
          <a:p>
            <a:r>
              <a:rPr lang="el-GR" sz="2400" b="1" dirty="0"/>
              <a:t>Βιώσιμη Ανάπτυξη</a:t>
            </a:r>
            <a:r>
              <a:rPr lang="en-US" sz="2400" dirty="0"/>
              <a:t>:</a:t>
            </a:r>
            <a:endParaRPr lang="el-GR" sz="2400" dirty="0"/>
          </a:p>
          <a:p>
            <a:pPr>
              <a:buNone/>
            </a:pPr>
            <a:r>
              <a:rPr lang="el-GR" sz="2400" dirty="0"/>
              <a:t>     Οι παρούσες γενιές πρέπει να καλύπτουν τις ανάγκες</a:t>
            </a:r>
            <a:r>
              <a:rPr lang="en-US" sz="2400" dirty="0"/>
              <a:t> </a:t>
            </a:r>
            <a:r>
              <a:rPr lang="el-GR" sz="2400" dirty="0"/>
              <a:t>τους χωρίς να θέτουν σε κίνδυνο και</a:t>
            </a:r>
            <a:r>
              <a:rPr lang="en-US" sz="2400" dirty="0"/>
              <a:t> </a:t>
            </a:r>
            <a:r>
              <a:rPr lang="el-GR" sz="2400" dirty="0"/>
              <a:t>αμφισβήτηση την δυνατότητα των μελλοντικών</a:t>
            </a:r>
            <a:r>
              <a:rPr lang="en-US" sz="2400" dirty="0"/>
              <a:t> </a:t>
            </a:r>
            <a:r>
              <a:rPr lang="el-GR" sz="2400" dirty="0"/>
              <a:t>γενεών να καλύπτουν</a:t>
            </a:r>
            <a:r>
              <a:rPr lang="en-US" sz="2400" dirty="0"/>
              <a:t> </a:t>
            </a:r>
            <a:r>
              <a:rPr lang="el-GR" sz="2400" dirty="0"/>
              <a:t>τις</a:t>
            </a:r>
            <a:r>
              <a:rPr lang="en-US" sz="2400" dirty="0"/>
              <a:t> </a:t>
            </a:r>
            <a:r>
              <a:rPr lang="el-GR" sz="2400" dirty="0"/>
              <a:t>δικές</a:t>
            </a:r>
            <a:r>
              <a:rPr lang="en-US" sz="2400" dirty="0"/>
              <a:t> </a:t>
            </a:r>
            <a:r>
              <a:rPr lang="el-GR" sz="2400" dirty="0"/>
              <a:t>τους</a:t>
            </a:r>
            <a:r>
              <a:rPr lang="en-US" sz="2400" dirty="0"/>
              <a:t> </a:t>
            </a:r>
            <a:r>
              <a:rPr lang="el-GR" sz="2400" dirty="0"/>
              <a:t>ανάγκες</a:t>
            </a:r>
            <a:endParaRPr lang="en-US" sz="2400" dirty="0"/>
          </a:p>
          <a:p>
            <a:pPr>
              <a:buNone/>
            </a:pPr>
            <a:br>
              <a:rPr lang="el-GR" dirty="0"/>
            </a:br>
            <a:r>
              <a:rPr lang="el-GR" sz="2400" dirty="0"/>
              <a:t>Αυτό σημαίνει:</a:t>
            </a:r>
            <a:br>
              <a:rPr lang="el-GR" sz="2400" dirty="0"/>
            </a:br>
            <a:r>
              <a:rPr lang="en-US" sz="2400" dirty="0"/>
              <a:t> -</a:t>
            </a:r>
            <a:r>
              <a:rPr lang="el-GR" sz="2400" dirty="0"/>
              <a:t> Οι μελλοντικές γενεές έχουν δικαιώματα στους φυσικούς πόρους</a:t>
            </a:r>
            <a:br>
              <a:rPr lang="el-GR" sz="2400" dirty="0"/>
            </a:br>
            <a:r>
              <a:rPr lang="en-US" sz="2400" dirty="0"/>
              <a:t>-</a:t>
            </a:r>
            <a:r>
              <a:rPr lang="el-GR" sz="2400" dirty="0"/>
              <a:t> η παρούσα γενεά έχει υποχρέωση να περιλαμβάνει «τις ανάγκες των</a:t>
            </a:r>
            <a:r>
              <a:rPr lang="en-US" sz="2400" dirty="0"/>
              <a:t> </a:t>
            </a:r>
            <a:r>
              <a:rPr lang="el-GR" sz="2400" dirty="0"/>
              <a:t>μελλοντικών γενεών» στην λήψη αποφάσεων</a:t>
            </a:r>
            <a:br>
              <a:rPr lang="el-GR" sz="2400" dirty="0"/>
            </a:br>
            <a:endParaRPr lang="en-US" sz="2400" dirty="0"/>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200"/>
            <a:ext cx="8229600" cy="1143000"/>
          </a:xfrm>
        </p:spPr>
        <p:txBody>
          <a:bodyPr>
            <a:normAutofit/>
          </a:bodyPr>
          <a:lstStyle/>
          <a:p>
            <a:pPr algn="l"/>
            <a:r>
              <a:rPr lang="el-GR" sz="3600" b="1" dirty="0">
                <a:solidFill>
                  <a:schemeClr val="accent6"/>
                </a:solidFill>
              </a:rPr>
              <a:t>Ευφυή Συστήματα Μεταφορών (ΕΣΜ)</a:t>
            </a:r>
            <a:endParaRPr lang="en-US" sz="3600" dirty="0"/>
          </a:p>
        </p:txBody>
      </p:sp>
      <p:sp>
        <p:nvSpPr>
          <p:cNvPr id="3" name="2 - Θέση περιεχομένου"/>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457200" y="1371600"/>
            <a:ext cx="8229600" cy="54864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3600" b="1" dirty="0">
                <a:solidFill>
                  <a:schemeClr val="accent6"/>
                </a:solidFill>
                <a:latin typeface="+mn-lt"/>
                <a:cs typeface="Helvetica" charset="0"/>
              </a:rPr>
              <a:t>Ευφυή Κτήρια</a:t>
            </a:r>
            <a:endParaRPr lang="en-US" sz="3600" b="1" dirty="0">
              <a:solidFill>
                <a:schemeClr val="accent6"/>
              </a:solidFill>
              <a:latin typeface="+mn-lt"/>
              <a:cs typeface="Helvetica" charset="0"/>
            </a:endParaRPr>
          </a:p>
        </p:txBody>
      </p:sp>
      <p:sp>
        <p:nvSpPr>
          <p:cNvPr id="5" name="Content Placeholder 2"/>
          <p:cNvSpPr>
            <a:spLocks noGrp="1"/>
          </p:cNvSpPr>
          <p:nvPr>
            <p:ph idx="1"/>
          </p:nvPr>
        </p:nvSpPr>
        <p:spPr>
          <a:solidFill>
            <a:schemeClr val="bg1">
              <a:alpha val="50195"/>
            </a:schemeClr>
          </a:solidFill>
        </p:spPr>
        <p:txBody>
          <a:bodyPr>
            <a:normAutofit/>
          </a:bodyPr>
          <a:lstStyle/>
          <a:p>
            <a:pPr algn="just" eaLnBrk="1" hangingPunct="1"/>
            <a:r>
              <a:rPr lang="el-GR" sz="2400" dirty="0">
                <a:cs typeface="Helvetica" charset="0"/>
              </a:rPr>
              <a:t>Συστήματα αυτομάτου ελέγχου και </a:t>
            </a:r>
            <a:r>
              <a:rPr lang="el-GR" sz="2400" b="1" dirty="0">
                <a:cs typeface="Helvetica" charset="0"/>
              </a:rPr>
              <a:t>αισθητήρες</a:t>
            </a:r>
            <a:r>
              <a:rPr lang="el-GR" sz="2400" dirty="0">
                <a:cs typeface="Helvetica" charset="0"/>
              </a:rPr>
              <a:t> χρησιμοποιούνται  για παρακολούθηση και έλεγχο των κτηρίων.</a:t>
            </a:r>
            <a:endParaRPr lang="en-US" sz="2400" dirty="0">
              <a:cs typeface="Helvetica" charset="0"/>
            </a:endParaRPr>
          </a:p>
          <a:p>
            <a:pPr eaLnBrk="1" hangingPunct="1"/>
            <a:r>
              <a:rPr lang="el-GR" sz="2400" dirty="0">
                <a:cs typeface="Helvetica" charset="0"/>
              </a:rPr>
              <a:t>Αύξηση της </a:t>
            </a:r>
            <a:r>
              <a:rPr lang="el-GR" sz="2400" b="1" dirty="0">
                <a:cs typeface="Helvetica" charset="0"/>
              </a:rPr>
              <a:t>ενεργειακής απόδοσης των κτηρίων</a:t>
            </a:r>
            <a:r>
              <a:rPr lang="el-GR" sz="2400" dirty="0">
                <a:cs typeface="Helvetica" charset="0"/>
              </a:rPr>
              <a:t>, της άνεσης των χρηστών και της ασφάλειας με ευφυή</a:t>
            </a:r>
            <a:r>
              <a:rPr lang="en-US" sz="2400" dirty="0">
                <a:cs typeface="Helvetica" charset="0"/>
              </a:rPr>
              <a:t>:</a:t>
            </a:r>
          </a:p>
          <a:p>
            <a:pPr lvl="2" eaLnBrk="1" hangingPunct="1"/>
            <a:r>
              <a:rPr lang="el-GR" dirty="0">
                <a:cs typeface="Helvetica" charset="0"/>
              </a:rPr>
              <a:t>Συστήματα θέρμανσης, ψύξης και εξαερισμού</a:t>
            </a:r>
            <a:endParaRPr lang="en-US" dirty="0">
              <a:cs typeface="Helvetica" charset="0"/>
            </a:endParaRPr>
          </a:p>
          <a:p>
            <a:pPr lvl="2" eaLnBrk="1" hangingPunct="1"/>
            <a:r>
              <a:rPr lang="el-GR" dirty="0">
                <a:cs typeface="Helvetica" charset="0"/>
              </a:rPr>
              <a:t>Συστήματα φωτισμού</a:t>
            </a:r>
            <a:endParaRPr lang="en-US" dirty="0">
              <a:cs typeface="Helvetica" charset="0"/>
            </a:endParaRPr>
          </a:p>
          <a:p>
            <a:pPr lvl="2" eaLnBrk="1" hangingPunct="1"/>
            <a:r>
              <a:rPr lang="el-GR" dirty="0">
                <a:cs typeface="Helvetica" charset="0"/>
              </a:rPr>
              <a:t>Συστήματα ελέγχου παραθύρων και ποιότητας αέρα</a:t>
            </a:r>
            <a:endParaRPr lang="en-US" dirty="0">
              <a:cs typeface="Helvetica" charset="0"/>
            </a:endParaRPr>
          </a:p>
          <a:p>
            <a:pPr lvl="2" eaLnBrk="1" hangingPunct="1"/>
            <a:r>
              <a:rPr lang="el-GR" dirty="0">
                <a:cs typeface="Helvetica" charset="0"/>
              </a:rPr>
              <a:t>Συστήματα τερματισμού συσκευών</a:t>
            </a:r>
            <a:endParaRPr lang="en-US" dirty="0">
              <a:cs typeface="Helvetica" charset="0"/>
            </a:endParaRPr>
          </a:p>
          <a:p>
            <a:pPr lvl="2" eaLnBrk="1" hangingPunct="1"/>
            <a:r>
              <a:rPr lang="el-GR" dirty="0">
                <a:cs typeface="Helvetica" charset="0"/>
              </a:rPr>
              <a:t>Συστήματα ασφαλείας</a:t>
            </a:r>
            <a:r>
              <a:rPr lang="en-US" dirty="0">
                <a:cs typeface="Helvetica" charset="0"/>
              </a:rPr>
              <a:t> (security)</a:t>
            </a:r>
            <a:endParaRPr lang="el-GR" dirty="0">
              <a:cs typeface="Helvetica" charset="0"/>
            </a:endParaRPr>
          </a:p>
          <a:p>
            <a:pPr lvl="2" eaLnBrk="1" hangingPunct="1"/>
            <a:endParaRPr lang="en-US" dirty="0">
              <a:latin typeface="Helvetica" charset="0"/>
              <a:cs typeface="Helvetica" charset="0"/>
            </a:endParaRPr>
          </a:p>
          <a:p>
            <a:pPr eaLnBrk="1" hangingPunct="1">
              <a:buFont typeface="Arial" charset="0"/>
              <a:buNone/>
            </a:pPr>
            <a:endParaRPr lang="en-US" sz="2000" dirty="0">
              <a:latin typeface="Helvetica" charset="0"/>
              <a:cs typeface="Helvetica" charset="0"/>
            </a:endParaRPr>
          </a:p>
          <a:p>
            <a:pPr eaLnBrk="1" hangingPunct="1">
              <a:buFont typeface="Arial" charset="0"/>
              <a:buNone/>
            </a:pPr>
            <a:endParaRPr lang="en-US" sz="2000" dirty="0">
              <a:latin typeface="Helvetica" charset="0"/>
              <a:cs typeface="Helvetica" charset="0"/>
            </a:endParaRPr>
          </a:p>
          <a:p>
            <a:pPr eaLnBrk="1" hangingPunct="1">
              <a:buFont typeface="Arial" charset="0"/>
              <a:buNone/>
            </a:pPr>
            <a:endParaRPr lang="en-US" sz="2000" dirty="0">
              <a:latin typeface="Helvetica" charset="0"/>
              <a:cs typeface="Helvetica" charset="0"/>
            </a:endParaRPr>
          </a:p>
          <a:p>
            <a:pPr eaLnBrk="1" hangingPunct="1">
              <a:buFont typeface="Arial" charset="0"/>
              <a:buNone/>
            </a:pPr>
            <a:endParaRPr lang="en-US" sz="2000" i="1" dirty="0">
              <a:latin typeface="Helvetica" charset="0"/>
              <a:cs typeface="Helvetica" charset="0"/>
            </a:endParaRPr>
          </a:p>
          <a:p>
            <a:pPr eaLnBrk="1" hangingPunct="1">
              <a:buFont typeface="Arial" charset="0"/>
              <a:buNone/>
            </a:pPr>
            <a:endParaRPr lang="en-US" sz="2000" i="1" dirty="0">
              <a:latin typeface="Helvetica" charset="0"/>
              <a:cs typeface="Helvetica" charset="0"/>
            </a:endParaRPr>
          </a:p>
        </p:txBody>
      </p:sp>
      <p:sp>
        <p:nvSpPr>
          <p:cNvPr id="10" name="9 - Θέση αριθμού διαφάνειας"/>
          <p:cNvSpPr>
            <a:spLocks noGrp="1"/>
          </p:cNvSpPr>
          <p:nvPr>
            <p:ph type="sldNum" sz="quarter" idx="12"/>
          </p:nvPr>
        </p:nvSpPr>
        <p:spPr/>
        <p:txBody>
          <a:bodyPr/>
          <a:lstStyle/>
          <a:p>
            <a:fld id="{DC2BAEA1-3F07-4EB6-8A7B-67925EE75E3C}"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chemeClr val="accent6"/>
                </a:solidFill>
                <a:latin typeface="+mn-lt"/>
                <a:cs typeface="Helvetica" charset="0"/>
              </a:rPr>
              <a:t>Ευφυή Κτήρια</a:t>
            </a:r>
            <a:endParaRPr lang="en-US" sz="3600" dirty="0">
              <a:latin typeface="+mn-lt"/>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219200"/>
            <a:ext cx="8001000" cy="4876799"/>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3600" b="1" dirty="0">
                <a:solidFill>
                  <a:srgbClr val="F79646"/>
                </a:solidFill>
                <a:latin typeface="+mn-lt"/>
                <a:cs typeface="Helvetica" charset="0"/>
              </a:rPr>
              <a:t>Παράδειγμα</a:t>
            </a:r>
            <a:r>
              <a:rPr lang="en-US" sz="3600" b="1" dirty="0">
                <a:solidFill>
                  <a:srgbClr val="F79646"/>
                </a:solidFill>
                <a:latin typeface="+mn-lt"/>
                <a:cs typeface="Helvetica" charset="0"/>
              </a:rPr>
              <a:t>: City Home Project</a:t>
            </a:r>
          </a:p>
        </p:txBody>
      </p:sp>
      <p:sp>
        <p:nvSpPr>
          <p:cNvPr id="5" name="Content Placeholder 2"/>
          <p:cNvSpPr>
            <a:spLocks noGrp="1"/>
          </p:cNvSpPr>
          <p:nvPr>
            <p:ph idx="1"/>
          </p:nvPr>
        </p:nvSpPr>
        <p:spPr>
          <a:solidFill>
            <a:schemeClr val="bg1">
              <a:alpha val="50195"/>
            </a:schemeClr>
          </a:solidFill>
        </p:spPr>
        <p:txBody>
          <a:bodyPr>
            <a:normAutofit/>
          </a:bodyPr>
          <a:lstStyle/>
          <a:p>
            <a:pPr eaLnBrk="1" hangingPunct="1"/>
            <a:r>
              <a:rPr lang="el-GR" sz="2400" dirty="0">
                <a:cs typeface="Helvetica" charset="0"/>
              </a:rPr>
              <a:t>Αισθητήρες για την αποτελεσματικότερη χρήση των χώρων σε ένα κτήριο </a:t>
            </a:r>
            <a:endParaRPr lang="en-US" sz="2400" dirty="0">
              <a:cs typeface="Helvetica" charset="0"/>
            </a:endParaRPr>
          </a:p>
          <a:p>
            <a:pPr eaLnBrk="1" hangingPunct="1">
              <a:buFont typeface="Arial" charset="0"/>
              <a:buNone/>
            </a:pPr>
            <a:endParaRPr lang="en-US" sz="2400" dirty="0">
              <a:latin typeface="Helvetica" charset="0"/>
              <a:cs typeface="Helvetica" charset="0"/>
              <a:hlinkClick r:id="rId3"/>
            </a:endParaRPr>
          </a:p>
          <a:p>
            <a:pPr eaLnBrk="1" hangingPunct="1"/>
            <a:endParaRPr lang="en-US" sz="2400" dirty="0">
              <a:latin typeface="Helvetica" charset="0"/>
              <a:cs typeface="Helvetica" charset="0"/>
              <a:hlinkClick r:id="rId3"/>
            </a:endParaRPr>
          </a:p>
          <a:p>
            <a:pPr eaLnBrk="1" hangingPunct="1"/>
            <a:endParaRPr lang="en-US" sz="2400" dirty="0">
              <a:latin typeface="Helvetica" charset="0"/>
              <a:cs typeface="Helvetica" charset="0"/>
              <a:hlinkClick r:id="rId3"/>
            </a:endParaRPr>
          </a:p>
          <a:p>
            <a:pPr eaLnBrk="1" hangingPunct="1"/>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l-GR" sz="2400" dirty="0">
              <a:latin typeface="Helvetica" charset="0"/>
              <a:cs typeface="Helvetica" charset="0"/>
              <a:hlinkClick r:id="rId3"/>
            </a:endParaRPr>
          </a:p>
        </p:txBody>
      </p:sp>
      <p:pic>
        <p:nvPicPr>
          <p:cNvPr id="6" name="Picture 2"/>
          <p:cNvPicPr>
            <a:picLocks noChangeAspect="1" noChangeArrowheads="1"/>
          </p:cNvPicPr>
          <p:nvPr/>
        </p:nvPicPr>
        <p:blipFill>
          <a:blip r:embed="rId4" cstate="print"/>
          <a:srcRect/>
          <a:stretch>
            <a:fillRect/>
          </a:stretch>
        </p:blipFill>
        <p:spPr bwMode="auto">
          <a:xfrm>
            <a:off x="381000" y="2819400"/>
            <a:ext cx="3962400" cy="3243263"/>
          </a:xfrm>
          <a:prstGeom prst="rect">
            <a:avLst/>
          </a:prstGeom>
          <a:noFill/>
          <a:ln w="9525">
            <a:noFill/>
            <a:miter lim="800000"/>
            <a:headEnd/>
            <a:tailEnd/>
          </a:ln>
        </p:spPr>
      </p:pic>
      <p:sp>
        <p:nvSpPr>
          <p:cNvPr id="7" name="6 - Ορθογώνιο"/>
          <p:cNvSpPr/>
          <p:nvPr/>
        </p:nvSpPr>
        <p:spPr>
          <a:xfrm>
            <a:off x="4572000" y="2743200"/>
            <a:ext cx="4572000" cy="3139321"/>
          </a:xfrm>
          <a:prstGeom prst="rect">
            <a:avLst/>
          </a:prstGeom>
        </p:spPr>
        <p:txBody>
          <a:bodyPr wrap="square">
            <a:spAutoFit/>
          </a:bodyPr>
          <a:lstStyle/>
          <a:p>
            <a:pPr algn="just">
              <a:buFont typeface="Arial" pitchFamily="34" charset="0"/>
              <a:buChar char="•"/>
            </a:pPr>
            <a:r>
              <a:rPr lang="el-GR" dirty="0"/>
              <a:t>Πώς ένα σπίτι με μικρή επιφάνεια μπορεί να λειτουργήσει σαν ένα σπίτι με δύο ή και τρείς φορές της επιφάνειας αυτής.</a:t>
            </a:r>
          </a:p>
          <a:p>
            <a:pPr algn="just">
              <a:buFont typeface="Arial" pitchFamily="34" charset="0"/>
              <a:buChar char="•"/>
            </a:pPr>
            <a:r>
              <a:rPr lang="el-GR" dirty="0"/>
              <a:t>Αυτό κατορθώνεται μέσω συστήματος μεταμορφώσιμων τοίχων που ενοποιούν έπιπλα, αποθηκευτικούς χώρους, φωτισμό, εξοπλισμό γραφείου και συστήματα ψυχαγωγίας</a:t>
            </a:r>
            <a:r>
              <a:rPr lang="en-US" dirty="0"/>
              <a:t> </a:t>
            </a:r>
            <a:endParaRPr lang="el-GR" dirty="0"/>
          </a:p>
          <a:p>
            <a:pPr algn="just">
              <a:buFont typeface="Arial" pitchFamily="34" charset="0"/>
              <a:buChar char="•"/>
            </a:pPr>
            <a:endParaRPr lang="en-US" dirty="0"/>
          </a:p>
          <a:p>
            <a:pPr algn="just"/>
            <a:r>
              <a:rPr lang="en-US" dirty="0"/>
              <a:t>http://cp.media.mit.edu/research/67-cityhome </a:t>
            </a:r>
          </a:p>
        </p:txBody>
      </p:sp>
      <p:sp>
        <p:nvSpPr>
          <p:cNvPr id="8" name="7 - Θέση αριθμού διαφάνειας"/>
          <p:cNvSpPr>
            <a:spLocks noGrp="1"/>
          </p:cNvSpPr>
          <p:nvPr>
            <p:ph type="sldNum" sz="quarter" idx="12"/>
          </p:nvPr>
        </p:nvSpPr>
        <p:spPr/>
        <p:txBody>
          <a:bodyPr/>
          <a:lstStyle/>
          <a:p>
            <a:fld id="{DC2BAEA1-3F07-4EB6-8A7B-67925EE75E3C}"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4658"/>
            <a:ext cx="8229600" cy="1143000"/>
          </a:xfrm>
          <a:solidFill>
            <a:schemeClr val="bg1">
              <a:alpha val="50195"/>
            </a:schemeClr>
          </a:solidFill>
        </p:spPr>
        <p:txBody>
          <a:bodyPr>
            <a:normAutofit/>
          </a:bodyPr>
          <a:lstStyle/>
          <a:p>
            <a:pPr algn="just" eaLnBrk="1" hangingPunct="1"/>
            <a:r>
              <a:rPr lang="el-GR" sz="2400" b="1" dirty="0">
                <a:solidFill>
                  <a:schemeClr val="accent6"/>
                </a:solidFill>
                <a:latin typeface="+mn-lt"/>
                <a:cs typeface="Helvetica" charset="0"/>
              </a:rPr>
              <a:t>Ενέργεια</a:t>
            </a:r>
            <a:endParaRPr lang="en-US" sz="2400" b="1" dirty="0">
              <a:solidFill>
                <a:schemeClr val="accent6"/>
              </a:solidFill>
              <a:latin typeface="+mn-lt"/>
              <a:cs typeface="Helvetica" charset="0"/>
            </a:endParaRP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solidFill>
            <a:schemeClr val="bg1">
              <a:alpha val="50195"/>
            </a:schemeClr>
          </a:solidFill>
        </p:spPr>
        <p:txBody>
          <a:bodyPr>
            <a:normAutofit lnSpcReduction="10000"/>
          </a:bodyPr>
          <a:lstStyle/>
          <a:p>
            <a:pPr eaLnBrk="1" hangingPunct="1">
              <a:lnSpc>
                <a:spcPct val="90000"/>
              </a:lnSpc>
            </a:pPr>
            <a:r>
              <a:rPr lang="el-GR" sz="2400" dirty="0">
                <a:cs typeface="Helvetica" charset="0"/>
              </a:rPr>
              <a:t>Παραγωγή ενέργειας</a:t>
            </a:r>
            <a:endParaRPr lang="en-US" sz="2400" dirty="0">
              <a:cs typeface="Helvetica" charset="0"/>
            </a:endParaRPr>
          </a:p>
          <a:p>
            <a:pPr lvl="1" algn="just" eaLnBrk="1" hangingPunct="1">
              <a:lnSpc>
                <a:spcPct val="90000"/>
              </a:lnSpc>
            </a:pPr>
            <a:r>
              <a:rPr lang="el-GR" sz="2000" dirty="0">
                <a:cs typeface="Helvetica" charset="0"/>
              </a:rPr>
              <a:t>Αισθητήρες φωτός σε ηλιακά </a:t>
            </a:r>
            <a:r>
              <a:rPr lang="en-US" sz="2000" dirty="0">
                <a:cs typeface="Helvetica" charset="0"/>
              </a:rPr>
              <a:t>panels</a:t>
            </a:r>
            <a:r>
              <a:rPr lang="el-GR" sz="2000" dirty="0">
                <a:cs typeface="Helvetica" charset="0"/>
              </a:rPr>
              <a:t> εντοπίζουν την ηλιακή ακτινοβολία ώστε η ενέργεια να συλλέγεται με </a:t>
            </a:r>
            <a:r>
              <a:rPr lang="el-GR" sz="2000" dirty="0" err="1">
                <a:cs typeface="Helvetica" charset="0"/>
              </a:rPr>
              <a:t>αποτελεσματικώτερο</a:t>
            </a:r>
            <a:r>
              <a:rPr lang="el-GR" sz="2000" dirty="0">
                <a:cs typeface="Helvetica" charset="0"/>
              </a:rPr>
              <a:t> τρόπο</a:t>
            </a:r>
            <a:endParaRPr lang="en-US" sz="2000" dirty="0">
              <a:cs typeface="Helvetica" charset="0"/>
            </a:endParaRPr>
          </a:p>
          <a:p>
            <a:pPr lvl="1" eaLnBrk="1" hangingPunct="1">
              <a:lnSpc>
                <a:spcPct val="90000"/>
              </a:lnSpc>
            </a:pPr>
            <a:endParaRPr lang="en-US" sz="2000" dirty="0">
              <a:cs typeface="Helvetica" charset="0"/>
            </a:endParaRPr>
          </a:p>
          <a:p>
            <a:pPr eaLnBrk="1" hangingPunct="1">
              <a:lnSpc>
                <a:spcPct val="90000"/>
              </a:lnSpc>
            </a:pPr>
            <a:r>
              <a:rPr lang="el-GR" sz="2400" dirty="0">
                <a:cs typeface="Helvetica" charset="0"/>
              </a:rPr>
              <a:t>Διανομή</a:t>
            </a:r>
            <a:endParaRPr lang="en-US" sz="2400" dirty="0">
              <a:cs typeface="Helvetica" charset="0"/>
            </a:endParaRPr>
          </a:p>
          <a:p>
            <a:pPr lvl="1" algn="just" eaLnBrk="1" hangingPunct="1">
              <a:lnSpc>
                <a:spcPct val="90000"/>
              </a:lnSpc>
            </a:pPr>
            <a:r>
              <a:rPr lang="en-US" sz="2000" b="1" dirty="0">
                <a:cs typeface="Helvetica" charset="0"/>
              </a:rPr>
              <a:t>Smart grids: </a:t>
            </a:r>
            <a:r>
              <a:rPr lang="el-GR" sz="2000" dirty="0">
                <a:cs typeface="Helvetica" charset="0"/>
              </a:rPr>
              <a:t>Πολύπλοκα τεχνολογικά συστήματα που ενσωματώνουν ψηφιακές και </a:t>
            </a:r>
            <a:r>
              <a:rPr lang="el-GR" sz="2000" dirty="0" err="1">
                <a:cs typeface="Helvetica" charset="0"/>
              </a:rPr>
              <a:t>μή</a:t>
            </a:r>
            <a:r>
              <a:rPr lang="el-GR" sz="2000" dirty="0">
                <a:cs typeface="Helvetica" charset="0"/>
              </a:rPr>
              <a:t> ψηφιακές τεχνολογίες με σκοπό</a:t>
            </a:r>
            <a:r>
              <a:rPr lang="en-US" sz="2000" dirty="0">
                <a:cs typeface="Helvetica" charset="0"/>
              </a:rPr>
              <a:t>:</a:t>
            </a:r>
          </a:p>
          <a:p>
            <a:pPr lvl="2" eaLnBrk="1" hangingPunct="1">
              <a:lnSpc>
                <a:spcPct val="90000"/>
              </a:lnSpc>
            </a:pPr>
            <a:r>
              <a:rPr lang="el-GR" sz="1800" dirty="0">
                <a:cs typeface="Helvetica" charset="0"/>
              </a:rPr>
              <a:t>Την </a:t>
            </a:r>
            <a:r>
              <a:rPr lang="el-GR" sz="1800" dirty="0" err="1">
                <a:cs typeface="Helvetica" charset="0"/>
              </a:rPr>
              <a:t>αποτελεσματικώτερη</a:t>
            </a:r>
            <a:r>
              <a:rPr lang="el-GR" sz="1800" dirty="0">
                <a:cs typeface="Helvetica" charset="0"/>
              </a:rPr>
              <a:t> διανομή ενέργειας (</a:t>
            </a:r>
            <a:r>
              <a:rPr lang="en-US" sz="1800" dirty="0">
                <a:cs typeface="Helvetica" charset="0"/>
              </a:rPr>
              <a:t>energy routing</a:t>
            </a:r>
            <a:r>
              <a:rPr lang="el-GR" sz="1800" dirty="0">
                <a:cs typeface="Helvetica" charset="0"/>
              </a:rPr>
              <a:t>)</a:t>
            </a:r>
            <a:r>
              <a:rPr lang="en-US" sz="1800" dirty="0">
                <a:cs typeface="Helvetica" charset="0"/>
              </a:rPr>
              <a:t> </a:t>
            </a:r>
          </a:p>
          <a:p>
            <a:pPr lvl="2" eaLnBrk="1" hangingPunct="1">
              <a:lnSpc>
                <a:spcPct val="90000"/>
              </a:lnSpc>
            </a:pPr>
            <a:r>
              <a:rPr lang="el-GR" sz="1800" dirty="0">
                <a:cs typeface="Helvetica" charset="0"/>
              </a:rPr>
              <a:t>Καλύτερο έλεγχο και παρακολούθηση</a:t>
            </a:r>
            <a:endParaRPr lang="en-US" sz="1800" dirty="0">
              <a:cs typeface="Helvetica" charset="0"/>
            </a:endParaRPr>
          </a:p>
          <a:p>
            <a:pPr lvl="2" eaLnBrk="1" hangingPunct="1">
              <a:lnSpc>
                <a:spcPct val="90000"/>
              </a:lnSpc>
            </a:pPr>
            <a:r>
              <a:rPr lang="el-GR" sz="1800" dirty="0">
                <a:cs typeface="Helvetica" charset="0"/>
              </a:rPr>
              <a:t>Βελτιωμένη συλλογή και μέτρηση δεδομένων</a:t>
            </a:r>
            <a:endParaRPr lang="en-US" sz="1800" dirty="0">
              <a:cs typeface="Helvetica" charset="0"/>
            </a:endParaRPr>
          </a:p>
          <a:p>
            <a:pPr lvl="2" eaLnBrk="1" hangingPunct="1">
              <a:lnSpc>
                <a:spcPct val="90000"/>
              </a:lnSpc>
            </a:pPr>
            <a:r>
              <a:rPr lang="el-GR" sz="1800" dirty="0">
                <a:cs typeface="Helvetica" charset="0"/>
              </a:rPr>
              <a:t>Αυτοματισμό</a:t>
            </a:r>
            <a:endParaRPr lang="en-US" sz="1800" dirty="0">
              <a:cs typeface="Helvetica" charset="0"/>
            </a:endParaRPr>
          </a:p>
          <a:p>
            <a:pPr eaLnBrk="1" hangingPunct="1">
              <a:lnSpc>
                <a:spcPct val="90000"/>
              </a:lnSpc>
            </a:pPr>
            <a:r>
              <a:rPr lang="el-GR" sz="2400" dirty="0">
                <a:cs typeface="Helvetica" charset="0"/>
              </a:rPr>
              <a:t>Χρήση</a:t>
            </a:r>
            <a:endParaRPr lang="en-US" sz="2400" dirty="0">
              <a:cs typeface="Helvetica" charset="0"/>
            </a:endParaRPr>
          </a:p>
          <a:p>
            <a:pPr lvl="1" eaLnBrk="1" hangingPunct="1">
              <a:lnSpc>
                <a:spcPct val="90000"/>
              </a:lnSpc>
            </a:pPr>
            <a:r>
              <a:rPr lang="el-GR" sz="2000" dirty="0">
                <a:cs typeface="Helvetica" charset="0"/>
              </a:rPr>
              <a:t>Έξυπνες συσκευές σε επίπεδο</a:t>
            </a:r>
            <a:r>
              <a:rPr lang="en-US" sz="2000" dirty="0">
                <a:cs typeface="Helvetica" charset="0"/>
              </a:rPr>
              <a:t> – </a:t>
            </a:r>
            <a:r>
              <a:rPr lang="el-GR" sz="2000" dirty="0">
                <a:cs typeface="Helvetica" charset="0"/>
              </a:rPr>
              <a:t>πόλης</a:t>
            </a:r>
            <a:r>
              <a:rPr lang="en-US" sz="2000" dirty="0">
                <a:cs typeface="Helvetica" charset="0"/>
              </a:rPr>
              <a:t>, </a:t>
            </a:r>
            <a:r>
              <a:rPr lang="el-GR" sz="2000" dirty="0">
                <a:cs typeface="Helvetica" charset="0"/>
              </a:rPr>
              <a:t>κτηρίου</a:t>
            </a:r>
            <a:r>
              <a:rPr lang="en-US" sz="2000" dirty="0">
                <a:cs typeface="Helvetica" charset="0"/>
              </a:rPr>
              <a:t>,</a:t>
            </a:r>
            <a:r>
              <a:rPr lang="el-GR" sz="2000" dirty="0">
                <a:cs typeface="Helvetica" charset="0"/>
              </a:rPr>
              <a:t> σπιτιού</a:t>
            </a:r>
          </a:p>
          <a:p>
            <a:pPr lvl="1" eaLnBrk="1" hangingPunct="1">
              <a:lnSpc>
                <a:spcPct val="90000"/>
              </a:lnSpc>
            </a:pPr>
            <a:endParaRPr lang="el-GR" sz="2000" dirty="0">
              <a:cs typeface="Helvetica" charset="0"/>
            </a:endParaRPr>
          </a:p>
          <a:p>
            <a:pPr lvl="1" eaLnBrk="1" hangingPunct="1">
              <a:lnSpc>
                <a:spcPct val="90000"/>
              </a:lnSpc>
              <a:buNone/>
            </a:pPr>
            <a:endParaRPr lang="en-US" sz="2000" dirty="0">
              <a:cs typeface="Helvetica" charset="0"/>
            </a:endParaRPr>
          </a:p>
          <a:p>
            <a:pPr lvl="2" eaLnBrk="1" hangingPunct="1">
              <a:lnSpc>
                <a:spcPct val="90000"/>
              </a:lnSpc>
            </a:pPr>
            <a:endParaRPr lang="en-US" dirty="0">
              <a:cs typeface="Helvetica" charset="0"/>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latin typeface="+mn-lt"/>
              </a:rPr>
              <a:t>Ενέργεια</a:t>
            </a:r>
            <a:endParaRPr lang="en-US" sz="2400" b="1" dirty="0">
              <a:solidFill>
                <a:schemeClr val="accent6"/>
              </a:solidFill>
              <a:latin typeface="+mn-lt"/>
            </a:endParaRPr>
          </a:p>
        </p:txBody>
      </p:sp>
      <p:sp>
        <p:nvSpPr>
          <p:cNvPr id="6" name="5 - Θέση περιεχομένου"/>
          <p:cNvSpPr>
            <a:spLocks noGrp="1"/>
          </p:cNvSpPr>
          <p:nvPr>
            <p:ph idx="1"/>
          </p:nvPr>
        </p:nvSpPr>
        <p:spPr>
          <a:xfrm>
            <a:off x="457200" y="1371600"/>
            <a:ext cx="8229600" cy="4754563"/>
          </a:xfrm>
        </p:spPr>
        <p:txBody>
          <a:bodyPr/>
          <a:lstStyle/>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r>
              <a:rPr lang="el-GR" sz="2400" dirty="0"/>
              <a:t>Εξοικονόμηση 30-60 % ενέργειας</a:t>
            </a:r>
            <a:endParaRPr lang="en-US" sz="2400" dirty="0"/>
          </a:p>
        </p:txBody>
      </p:sp>
      <p:pic>
        <p:nvPicPr>
          <p:cNvPr id="3075" name="Picture 3"/>
          <p:cNvPicPr>
            <a:picLocks noChangeAspect="1" noChangeArrowheads="1"/>
          </p:cNvPicPr>
          <p:nvPr/>
        </p:nvPicPr>
        <p:blipFill>
          <a:blip r:embed="rId2" cstate="print"/>
          <a:srcRect/>
          <a:stretch>
            <a:fillRect/>
          </a:stretch>
        </p:blipFill>
        <p:spPr bwMode="auto">
          <a:xfrm>
            <a:off x="304800" y="1143000"/>
            <a:ext cx="8105775" cy="2876550"/>
          </a:xfrm>
          <a:prstGeom prst="rect">
            <a:avLst/>
          </a:prstGeom>
          <a:noFill/>
          <a:ln w="9525">
            <a:noFill/>
            <a:miter lim="800000"/>
            <a:headEnd/>
            <a:tailEnd/>
          </a:ln>
        </p:spPr>
      </p:pic>
      <p:pic>
        <p:nvPicPr>
          <p:cNvPr id="7" name="Picture 5" descr="bigstock-Offshore-Wind-Turbines-In-Port-24577481"/>
          <p:cNvPicPr>
            <a:picLocks noChangeAspect="1" noChangeArrowheads="1"/>
          </p:cNvPicPr>
          <p:nvPr/>
        </p:nvPicPr>
        <p:blipFill>
          <a:blip r:embed="rId3" cstate="print"/>
          <a:srcRect/>
          <a:stretch>
            <a:fillRect/>
          </a:stretch>
        </p:blipFill>
        <p:spPr bwMode="auto">
          <a:xfrm>
            <a:off x="0" y="4724400"/>
            <a:ext cx="2590800" cy="2133600"/>
          </a:xfrm>
          <a:prstGeom prst="rect">
            <a:avLst/>
          </a:prstGeom>
          <a:noFill/>
          <a:ln w="9525">
            <a:noFill/>
            <a:miter lim="800000"/>
            <a:headEnd/>
            <a:tailEnd/>
          </a:ln>
        </p:spPr>
      </p:pic>
      <p:pic>
        <p:nvPicPr>
          <p:cNvPr id="8" name="Picture 15" descr="fuelcell"/>
          <p:cNvPicPr>
            <a:picLocks noChangeAspect="1" noChangeArrowheads="1"/>
          </p:cNvPicPr>
          <p:nvPr/>
        </p:nvPicPr>
        <p:blipFill>
          <a:blip r:embed="rId4" cstate="print"/>
          <a:srcRect/>
          <a:stretch>
            <a:fillRect/>
          </a:stretch>
        </p:blipFill>
        <p:spPr bwMode="auto">
          <a:xfrm>
            <a:off x="2590800" y="4724400"/>
            <a:ext cx="2133600" cy="2133600"/>
          </a:xfrm>
          <a:prstGeom prst="rect">
            <a:avLst/>
          </a:prstGeom>
          <a:noFill/>
          <a:ln w="9525">
            <a:noFill/>
            <a:miter lim="800000"/>
            <a:headEnd/>
            <a:tailEnd/>
          </a:ln>
        </p:spPr>
      </p:pic>
      <p:pic>
        <p:nvPicPr>
          <p:cNvPr id="9" name="Picture 7" descr="slide5"/>
          <p:cNvPicPr>
            <a:picLocks noChangeAspect="1" noChangeArrowheads="1"/>
          </p:cNvPicPr>
          <p:nvPr/>
        </p:nvPicPr>
        <p:blipFill>
          <a:blip r:embed="rId5" cstate="print"/>
          <a:srcRect/>
          <a:stretch>
            <a:fillRect/>
          </a:stretch>
        </p:blipFill>
        <p:spPr bwMode="auto">
          <a:xfrm>
            <a:off x="4724400" y="4724400"/>
            <a:ext cx="1981200" cy="2133600"/>
          </a:xfrm>
          <a:prstGeom prst="rect">
            <a:avLst/>
          </a:prstGeom>
          <a:noFill/>
          <a:ln w="9525">
            <a:noFill/>
            <a:miter lim="800000"/>
            <a:headEnd/>
            <a:tailEnd/>
          </a:ln>
        </p:spPr>
      </p:pic>
      <p:pic>
        <p:nvPicPr>
          <p:cNvPr id="10" name="Picture 13" descr="insulation-house2A"/>
          <p:cNvPicPr>
            <a:picLocks noChangeAspect="1" noChangeArrowheads="1"/>
          </p:cNvPicPr>
          <p:nvPr/>
        </p:nvPicPr>
        <p:blipFill>
          <a:blip r:embed="rId6" cstate="print"/>
          <a:srcRect/>
          <a:stretch>
            <a:fillRect/>
          </a:stretch>
        </p:blipFill>
        <p:spPr bwMode="auto">
          <a:xfrm>
            <a:off x="6694488" y="4724400"/>
            <a:ext cx="2449512" cy="2133600"/>
          </a:xfrm>
          <a:prstGeom prst="rect">
            <a:avLst/>
          </a:prstGeom>
          <a:noFill/>
          <a:ln w="9525">
            <a:noFill/>
            <a:miter lim="800000"/>
            <a:headEnd/>
            <a:tailEnd/>
          </a:ln>
        </p:spPr>
      </p:pic>
      <p:sp>
        <p:nvSpPr>
          <p:cNvPr id="11" name="10 - Θέση αριθμού διαφάνειας"/>
          <p:cNvSpPr>
            <a:spLocks noGrp="1"/>
          </p:cNvSpPr>
          <p:nvPr>
            <p:ph type="sldNum" sz="quarter" idx="12"/>
          </p:nvPr>
        </p:nvSpPr>
        <p:spPr/>
        <p:txBody>
          <a:bodyPr/>
          <a:lstStyle/>
          <a:p>
            <a:fld id="{DC2BAEA1-3F07-4EB6-8A7B-67925EE75E3C}"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rPr>
              <a:t>Υγεία</a:t>
            </a:r>
            <a:endParaRPr lang="en-US" sz="2400" b="1" dirty="0">
              <a:solidFill>
                <a:schemeClr val="accent6"/>
              </a:solidFill>
            </a:endParaRPr>
          </a:p>
        </p:txBody>
      </p:sp>
      <p:sp>
        <p:nvSpPr>
          <p:cNvPr id="3" name="2 - Θέση περιεχομένου"/>
          <p:cNvSpPr>
            <a:spLocks noGrp="1"/>
          </p:cNvSpPr>
          <p:nvPr>
            <p:ph idx="1"/>
          </p:nvPr>
        </p:nvSpPr>
        <p:spPr>
          <a:xfrm>
            <a:off x="381000" y="1295400"/>
            <a:ext cx="8229600" cy="4525963"/>
          </a:xfrm>
        </p:spPr>
        <p:txBody>
          <a:bodyPr>
            <a:normAutofit/>
          </a:bodyPr>
          <a:lstStyle/>
          <a:p>
            <a:r>
              <a:rPr lang="el-GR" sz="2400" dirty="0" err="1"/>
              <a:t>Τηλεδιάγνωση</a:t>
            </a:r>
            <a:endParaRPr lang="el-GR" sz="2400" dirty="0"/>
          </a:p>
          <a:p>
            <a:r>
              <a:rPr lang="el-GR" sz="2400" dirty="0" err="1"/>
              <a:t>Τηλε</a:t>
            </a:r>
            <a:r>
              <a:rPr lang="el-GR" sz="2400" dirty="0"/>
              <a:t>-παρακολούθηση ασθενών</a:t>
            </a:r>
          </a:p>
          <a:p>
            <a:r>
              <a:rPr lang="el-GR" sz="2400" dirty="0"/>
              <a:t>Έξυπνες κάρτες υγείας</a:t>
            </a:r>
          </a:p>
          <a:p>
            <a:r>
              <a:rPr lang="el-GR" sz="2400" dirty="0"/>
              <a:t>Ηλεκτρονικό κλείσιμο ραντεβού</a:t>
            </a:r>
            <a:endParaRPr lang="en-US" sz="2400" dirty="0"/>
          </a:p>
        </p:txBody>
      </p:sp>
      <p:pic>
        <p:nvPicPr>
          <p:cNvPr id="5122" name="Picture 2"/>
          <p:cNvPicPr>
            <a:picLocks noChangeAspect="1" noChangeArrowheads="1"/>
          </p:cNvPicPr>
          <p:nvPr/>
        </p:nvPicPr>
        <p:blipFill>
          <a:blip r:embed="rId2" cstate="print"/>
          <a:srcRect/>
          <a:stretch>
            <a:fillRect/>
          </a:stretch>
        </p:blipFill>
        <p:spPr bwMode="auto">
          <a:xfrm>
            <a:off x="762000" y="4038600"/>
            <a:ext cx="7620000" cy="18192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latin typeface="+mn-lt"/>
              </a:rPr>
              <a:t>Διαχείριση Αποβλήτων και Υδατικών Πόρων</a:t>
            </a:r>
            <a:endParaRPr lang="en-US" sz="2400" b="1" dirty="0">
              <a:solidFill>
                <a:schemeClr val="accent6"/>
              </a:solidFill>
              <a:latin typeface="+mn-lt"/>
            </a:endParaRPr>
          </a:p>
        </p:txBody>
      </p:sp>
      <p:sp>
        <p:nvSpPr>
          <p:cNvPr id="3" name="2 - Θέση περιεχομένου"/>
          <p:cNvSpPr>
            <a:spLocks noGrp="1"/>
          </p:cNvSpPr>
          <p:nvPr>
            <p:ph idx="1"/>
          </p:nvPr>
        </p:nvSpPr>
        <p:spPr/>
        <p:txBody>
          <a:bodyPr>
            <a:normAutofit/>
          </a:bodyPr>
          <a:lstStyle/>
          <a:p>
            <a:endParaRPr lang="el-GR" sz="2400" dirty="0"/>
          </a:p>
          <a:p>
            <a:endParaRPr lang="el-GR" sz="2400" dirty="0"/>
          </a:p>
          <a:p>
            <a:endParaRPr lang="el-GR" sz="2400" dirty="0"/>
          </a:p>
          <a:p>
            <a:r>
              <a:rPr lang="el-GR" sz="2400" dirty="0"/>
              <a:t>Συλλογή</a:t>
            </a:r>
          </a:p>
          <a:p>
            <a:r>
              <a:rPr lang="el-GR" sz="2400" dirty="0"/>
              <a:t>Επεξεργασία</a:t>
            </a:r>
          </a:p>
          <a:p>
            <a:r>
              <a:rPr lang="el-GR" sz="2400" dirty="0"/>
              <a:t>Συνολική Διαχείριση</a:t>
            </a:r>
            <a:endParaRPr lang="en-US" sz="2400" dirty="0"/>
          </a:p>
        </p:txBody>
      </p:sp>
      <p:pic>
        <p:nvPicPr>
          <p:cNvPr id="4" name="Picture 5" descr="5_zero-waste-wheel-c"/>
          <p:cNvPicPr>
            <a:picLocks noChangeAspect="1" noChangeArrowheads="1"/>
          </p:cNvPicPr>
          <p:nvPr/>
        </p:nvPicPr>
        <p:blipFill>
          <a:blip r:embed="rId2" cstate="print"/>
          <a:srcRect/>
          <a:stretch>
            <a:fillRect/>
          </a:stretch>
        </p:blipFill>
        <p:spPr bwMode="auto">
          <a:xfrm>
            <a:off x="3657600" y="1295400"/>
            <a:ext cx="5105400" cy="49530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latin typeface="+mn-lt"/>
              </a:rPr>
              <a:t>Συμμετοχή Πολιτών</a:t>
            </a:r>
            <a:r>
              <a:rPr lang="en-US" sz="2400" b="1" dirty="0">
                <a:solidFill>
                  <a:schemeClr val="accent6"/>
                </a:solidFill>
                <a:latin typeface="+mn-lt"/>
              </a:rPr>
              <a:t> </a:t>
            </a:r>
            <a:r>
              <a:rPr lang="el-GR" sz="2400" b="1" dirty="0">
                <a:solidFill>
                  <a:schemeClr val="accent6"/>
                </a:solidFill>
                <a:latin typeface="+mn-lt"/>
              </a:rPr>
              <a:t>στην Διακυβέρνηση</a:t>
            </a:r>
            <a:endParaRPr lang="en-US" sz="2400" b="1" dirty="0">
              <a:solidFill>
                <a:schemeClr val="accent6"/>
              </a:solidFill>
              <a:latin typeface="+mn-lt"/>
            </a:endParaRPr>
          </a:p>
        </p:txBody>
      </p:sp>
      <p:sp>
        <p:nvSpPr>
          <p:cNvPr id="3" name="2 - Θέση περιεχομένου"/>
          <p:cNvSpPr>
            <a:spLocks noGrp="1"/>
          </p:cNvSpPr>
          <p:nvPr>
            <p:ph idx="1"/>
          </p:nvPr>
        </p:nvSpPr>
        <p:spPr/>
        <p:txBody>
          <a:bodyPr>
            <a:normAutofit/>
          </a:bodyPr>
          <a:lstStyle/>
          <a:p>
            <a:r>
              <a:rPr lang="el-GR" sz="2400" dirty="0"/>
              <a:t>Ηλεκτρονικά </a:t>
            </a:r>
            <a:r>
              <a:rPr lang="en-US" sz="2400" dirty="0"/>
              <a:t>Fora </a:t>
            </a:r>
            <a:r>
              <a:rPr lang="el-GR" sz="2400" dirty="0"/>
              <a:t>- διάλογος για σοβαρές αποφάσεις</a:t>
            </a:r>
          </a:p>
          <a:p>
            <a:pPr>
              <a:buNone/>
            </a:pPr>
            <a:endParaRPr lang="el-GR" sz="2400" dirty="0"/>
          </a:p>
          <a:p>
            <a:r>
              <a:rPr lang="en-US" sz="2400" dirty="0"/>
              <a:t>E-voting</a:t>
            </a:r>
            <a:endParaRPr lang="el-GR" sz="2400" dirty="0"/>
          </a:p>
          <a:p>
            <a:pPr>
              <a:buNone/>
            </a:pPr>
            <a:endParaRPr lang="en-US" sz="2400" dirty="0"/>
          </a:p>
          <a:p>
            <a:r>
              <a:rPr lang="el-GR" sz="2400" dirty="0"/>
              <a:t>Ηλεκτρονικό σύστημα διαχείρισης παραπόνων</a:t>
            </a:r>
            <a:endParaRPr lang="en-US" sz="2400" dirty="0"/>
          </a:p>
        </p:txBody>
      </p:sp>
      <p:pic>
        <p:nvPicPr>
          <p:cNvPr id="4" name="Picture 5" descr="hands"/>
          <p:cNvPicPr>
            <a:picLocks noChangeAspect="1" noChangeArrowheads="1"/>
          </p:cNvPicPr>
          <p:nvPr/>
        </p:nvPicPr>
        <p:blipFill>
          <a:blip r:embed="rId2" cstate="print"/>
          <a:srcRect/>
          <a:stretch>
            <a:fillRect/>
          </a:stretch>
        </p:blipFill>
        <p:spPr bwMode="auto">
          <a:xfrm>
            <a:off x="1219200" y="4191000"/>
            <a:ext cx="6557963" cy="13716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76200" y="76200"/>
            <a:ext cx="8229600" cy="628650"/>
          </a:xfrm>
        </p:spPr>
        <p:txBody>
          <a:bodyPr>
            <a:normAutofit fontScale="90000"/>
          </a:bodyPr>
          <a:lstStyle/>
          <a:p>
            <a:pPr algn="l"/>
            <a:r>
              <a:rPr lang="en-US" sz="2700" b="1" dirty="0">
                <a:solidFill>
                  <a:schemeClr val="accent6"/>
                </a:solidFill>
              </a:rPr>
              <a:t>The SMART CITY standard</a:t>
            </a:r>
            <a:r>
              <a:rPr lang="en-US" sz="3600" b="1" dirty="0">
                <a:solidFill>
                  <a:srgbClr val="0070C0"/>
                </a:solidFill>
              </a:rPr>
              <a:t>: </a:t>
            </a:r>
            <a:r>
              <a:rPr lang="en-US" sz="2800" b="1" dirty="0">
                <a:solidFill>
                  <a:srgbClr val="0070C0"/>
                </a:solidFill>
              </a:rPr>
              <a:t> </a:t>
            </a:r>
            <a:r>
              <a:rPr lang="en-US" sz="2800" dirty="0">
                <a:solidFill>
                  <a:srgbClr val="0070C0"/>
                </a:solidFill>
              </a:rPr>
              <a:t>ISO 37120</a:t>
            </a:r>
            <a:endParaRPr lang="en-US" sz="2000" dirty="0">
              <a:solidFill>
                <a:srgbClr val="0070C0"/>
              </a:solidFill>
            </a:endParaRPr>
          </a:p>
        </p:txBody>
      </p:sp>
      <p:sp>
        <p:nvSpPr>
          <p:cNvPr id="5" name="Rectangle 4"/>
          <p:cNvSpPr txBox="1">
            <a:spLocks noChangeArrowheads="1"/>
          </p:cNvSpPr>
          <p:nvPr/>
        </p:nvSpPr>
        <p:spPr bwMode="white">
          <a:xfrm>
            <a:off x="0" y="6629400"/>
            <a:ext cx="2971800" cy="228600"/>
          </a:xfrm>
          <a:prstGeom prst="rect">
            <a:avLst/>
          </a:prstGeom>
          <a:noFill/>
          <a:ln w="9525">
            <a:noFill/>
            <a:miter lim="800000"/>
            <a:headEnd/>
            <a:tailEnd/>
          </a:ln>
        </p:spPr>
        <p:txBody>
          <a:bodyPr/>
          <a:lstStyle/>
          <a:p>
            <a:pPr marL="273050" indent="-273050">
              <a:spcBef>
                <a:spcPct val="20000"/>
              </a:spcBef>
              <a:buClr>
                <a:srgbClr val="006600"/>
              </a:buClr>
              <a:buSzPct val="100000"/>
              <a:defRPr/>
            </a:pPr>
            <a:endParaRPr lang="en-US" sz="1000" dirty="0">
              <a:latin typeface="+mj-lt"/>
            </a:endParaRPr>
          </a:p>
        </p:txBody>
      </p:sp>
      <p:graphicFrame>
        <p:nvGraphicFramePr>
          <p:cNvPr id="8" name="Table 7"/>
          <p:cNvGraphicFramePr>
            <a:graphicFrameLocks noGrp="1"/>
          </p:cNvGraphicFramePr>
          <p:nvPr/>
        </p:nvGraphicFramePr>
        <p:xfrm>
          <a:off x="533400" y="776769"/>
          <a:ext cx="8153400" cy="5676248"/>
        </p:xfrm>
        <a:graphic>
          <a:graphicData uri="http://schemas.openxmlformats.org/drawingml/2006/table">
            <a:tbl>
              <a:tblPr firstRow="1" bandRow="1">
                <a:tableStyleId>{5DA37D80-6434-44D0-A028-1B22A696006F}</a:tableStyleId>
              </a:tblPr>
              <a:tblGrid>
                <a:gridCol w="679450">
                  <a:extLst>
                    <a:ext uri="{9D8B030D-6E8A-4147-A177-3AD203B41FA5}">
                      <a16:colId xmlns:a16="http://schemas.microsoft.com/office/drawing/2014/main" val="20000"/>
                    </a:ext>
                  </a:extLst>
                </a:gridCol>
                <a:gridCol w="2793296">
                  <a:extLst>
                    <a:ext uri="{9D8B030D-6E8A-4147-A177-3AD203B41FA5}">
                      <a16:colId xmlns:a16="http://schemas.microsoft.com/office/drawing/2014/main" val="20001"/>
                    </a:ext>
                  </a:extLst>
                </a:gridCol>
                <a:gridCol w="4680654">
                  <a:extLst>
                    <a:ext uri="{9D8B030D-6E8A-4147-A177-3AD203B41FA5}">
                      <a16:colId xmlns:a16="http://schemas.microsoft.com/office/drawing/2014/main" val="20002"/>
                    </a:ext>
                  </a:extLst>
                </a:gridCol>
              </a:tblGrid>
              <a:tr h="565284">
                <a:tc>
                  <a:txBody>
                    <a:bodyPr/>
                    <a:lstStyle/>
                    <a:p>
                      <a:pPr algn="ctr"/>
                      <a:r>
                        <a:rPr lang="en-US" sz="1600" dirty="0" err="1">
                          <a:latin typeface="+mj-lt"/>
                        </a:rPr>
                        <a:t>Sl</a:t>
                      </a:r>
                      <a:r>
                        <a:rPr lang="en-US" sz="1600" dirty="0">
                          <a:latin typeface="+mj-lt"/>
                        </a:rPr>
                        <a:t> No.</a:t>
                      </a:r>
                      <a:endParaRPr lang="en-US" sz="1600" b="1" dirty="0">
                        <a:latin typeface="+mj-lt"/>
                      </a:endParaRPr>
                    </a:p>
                  </a:txBody>
                  <a:tcPr/>
                </a:tc>
                <a:tc>
                  <a:txBody>
                    <a:bodyPr/>
                    <a:lstStyle/>
                    <a:p>
                      <a:pPr algn="ctr"/>
                      <a:r>
                        <a:rPr lang="en-US" sz="1600" dirty="0">
                          <a:solidFill>
                            <a:srgbClr val="FF0000"/>
                          </a:solidFill>
                          <a:latin typeface="+mj-lt"/>
                        </a:rPr>
                        <a:t>Title</a:t>
                      </a:r>
                      <a:endParaRPr lang="en-US" sz="1600" b="1" dirty="0">
                        <a:solidFill>
                          <a:srgbClr val="FF0000"/>
                        </a:solidFill>
                        <a:latin typeface="+mj-lt"/>
                      </a:endParaRPr>
                    </a:p>
                  </a:txBody>
                  <a:tcPr/>
                </a:tc>
                <a:tc>
                  <a:txBody>
                    <a:bodyPr/>
                    <a:lstStyle/>
                    <a:p>
                      <a:pPr algn="ctr"/>
                      <a:r>
                        <a:rPr lang="en-US" sz="1600" dirty="0">
                          <a:solidFill>
                            <a:srgbClr val="006600"/>
                          </a:solidFill>
                          <a:latin typeface="+mj-lt"/>
                        </a:rPr>
                        <a:t>Core</a:t>
                      </a:r>
                      <a:r>
                        <a:rPr lang="en-US" sz="1600" baseline="0" dirty="0">
                          <a:solidFill>
                            <a:srgbClr val="006600"/>
                          </a:solidFill>
                          <a:latin typeface="+mj-lt"/>
                        </a:rPr>
                        <a:t> </a:t>
                      </a:r>
                      <a:r>
                        <a:rPr lang="en-US" sz="1600" dirty="0">
                          <a:solidFill>
                            <a:srgbClr val="006600"/>
                          </a:solidFill>
                          <a:latin typeface="+mj-lt"/>
                        </a:rPr>
                        <a:t>Indicators</a:t>
                      </a:r>
                      <a:endParaRPr lang="en-US" sz="1600" b="1" dirty="0">
                        <a:solidFill>
                          <a:srgbClr val="006600"/>
                        </a:solidFill>
                        <a:latin typeface="+mj-lt"/>
                      </a:endParaRPr>
                    </a:p>
                  </a:txBody>
                  <a:tcPr/>
                </a:tc>
                <a:extLst>
                  <a:ext uri="{0D108BD9-81ED-4DB2-BD59-A6C34878D82A}">
                    <a16:rowId xmlns:a16="http://schemas.microsoft.com/office/drawing/2014/main" val="10000"/>
                  </a:ext>
                </a:extLst>
              </a:tr>
              <a:tr h="565284">
                <a:tc>
                  <a:txBody>
                    <a:bodyPr/>
                    <a:lstStyle/>
                    <a:p>
                      <a:pPr algn="ctr"/>
                      <a:r>
                        <a:rPr lang="en-US" sz="1600" dirty="0">
                          <a:latin typeface="+mj-lt"/>
                        </a:rPr>
                        <a:t>1</a:t>
                      </a:r>
                      <a:endParaRPr lang="en-US" sz="1600" b="1" dirty="0">
                        <a:solidFill>
                          <a:srgbClr val="00B050"/>
                        </a:solidFill>
                        <a:latin typeface="+mj-lt"/>
                      </a:endParaRPr>
                    </a:p>
                  </a:txBody>
                  <a:tcPr/>
                </a:tc>
                <a:tc>
                  <a:txBody>
                    <a:bodyPr/>
                    <a:lstStyle/>
                    <a:p>
                      <a:r>
                        <a:rPr kumimoji="0" lang="en-US" sz="1600" kern="1200" dirty="0">
                          <a:latin typeface="+mj-lt"/>
                        </a:rPr>
                        <a:t>The long road to </a:t>
                      </a:r>
                      <a:r>
                        <a:rPr kumimoji="0" lang="en-US" sz="1600" b="0" kern="1200" dirty="0">
                          <a:solidFill>
                            <a:srgbClr val="FF0000"/>
                          </a:solidFill>
                          <a:latin typeface="+mj-lt"/>
                        </a:rPr>
                        <a:t>zero waste </a:t>
                      </a:r>
                      <a:r>
                        <a:rPr kumimoji="0" lang="en-US" sz="1600" kern="1200" dirty="0">
                          <a:latin typeface="+mj-lt"/>
                        </a:rPr>
                        <a:t>cities</a:t>
                      </a:r>
                      <a:endParaRPr lang="en-US" sz="1600" b="0" dirty="0">
                        <a:latin typeface="+mj-lt"/>
                      </a:endParaRPr>
                    </a:p>
                  </a:txBody>
                  <a:tcPr/>
                </a:tc>
                <a:tc>
                  <a:txBody>
                    <a:bodyPr/>
                    <a:lstStyle/>
                    <a:p>
                      <a:r>
                        <a:rPr kumimoji="0" lang="en-US" sz="1600" kern="1200" dirty="0">
                          <a:solidFill>
                            <a:schemeClr val="tx1"/>
                          </a:solidFill>
                          <a:latin typeface="+mj-lt"/>
                        </a:rPr>
                        <a:t>Solid waste collection &amp; its recycling.</a:t>
                      </a:r>
                      <a:endParaRPr lang="en-US" sz="1600" dirty="0">
                        <a:solidFill>
                          <a:schemeClr val="tx1"/>
                        </a:solidFill>
                        <a:latin typeface="+mj-lt"/>
                      </a:endParaRPr>
                    </a:p>
                  </a:txBody>
                  <a:tcPr/>
                </a:tc>
                <a:extLst>
                  <a:ext uri="{0D108BD9-81ED-4DB2-BD59-A6C34878D82A}">
                    <a16:rowId xmlns:a16="http://schemas.microsoft.com/office/drawing/2014/main" val="10001"/>
                  </a:ext>
                </a:extLst>
              </a:tr>
              <a:tr h="803298">
                <a:tc>
                  <a:txBody>
                    <a:bodyPr/>
                    <a:lstStyle/>
                    <a:p>
                      <a:pPr algn="ctr"/>
                      <a:r>
                        <a:rPr lang="en-US" sz="1600" dirty="0">
                          <a:latin typeface="+mj-lt"/>
                        </a:rPr>
                        <a:t>2</a:t>
                      </a:r>
                      <a:endParaRPr lang="en-US" sz="1600" b="1" dirty="0">
                        <a:solidFill>
                          <a:srgbClr val="00B050"/>
                        </a:solidFill>
                        <a:latin typeface="+mj-lt"/>
                      </a:endParaRPr>
                    </a:p>
                  </a:txBody>
                  <a:tcPr/>
                </a:tc>
                <a:tc>
                  <a:txBody>
                    <a:bodyPr/>
                    <a:lstStyle/>
                    <a:p>
                      <a:r>
                        <a:rPr lang="en-US" sz="1600" dirty="0">
                          <a:solidFill>
                            <a:srgbClr val="FF0000"/>
                          </a:solidFill>
                          <a:latin typeface="+mj-lt"/>
                        </a:rPr>
                        <a:t>Economic</a:t>
                      </a:r>
                      <a:r>
                        <a:rPr lang="en-US" sz="1600" dirty="0">
                          <a:latin typeface="+mj-lt"/>
                        </a:rPr>
                        <a:t> indicators in the new smart city standard</a:t>
                      </a:r>
                      <a:endParaRPr lang="en-US" sz="1600" b="0" dirty="0">
                        <a:latin typeface="+mj-lt"/>
                      </a:endParaRPr>
                    </a:p>
                  </a:txBody>
                  <a:tcPr/>
                </a:tc>
                <a:tc>
                  <a:txBody>
                    <a:bodyPr/>
                    <a:lstStyle/>
                    <a:p>
                      <a:r>
                        <a:rPr kumimoji="0" lang="en-US" sz="1600" kern="1200" dirty="0">
                          <a:solidFill>
                            <a:schemeClr val="tx1"/>
                          </a:solidFill>
                          <a:latin typeface="+mj-lt"/>
                        </a:rPr>
                        <a:t>City’s unemployment rate and population living in poverty.</a:t>
                      </a:r>
                      <a:endParaRPr lang="en-US" sz="1600" dirty="0">
                        <a:solidFill>
                          <a:schemeClr val="tx1"/>
                        </a:solidFill>
                        <a:latin typeface="+mj-lt"/>
                      </a:endParaRPr>
                    </a:p>
                  </a:txBody>
                  <a:tcPr/>
                </a:tc>
                <a:extLst>
                  <a:ext uri="{0D108BD9-81ED-4DB2-BD59-A6C34878D82A}">
                    <a16:rowId xmlns:a16="http://schemas.microsoft.com/office/drawing/2014/main" val="10002"/>
                  </a:ext>
                </a:extLst>
              </a:tr>
              <a:tr h="1041313">
                <a:tc>
                  <a:txBody>
                    <a:bodyPr/>
                    <a:lstStyle/>
                    <a:p>
                      <a:pPr algn="ctr"/>
                      <a:r>
                        <a:rPr lang="en-US" sz="1600" dirty="0">
                          <a:latin typeface="+mj-lt"/>
                        </a:rPr>
                        <a:t>3</a:t>
                      </a:r>
                      <a:endParaRPr lang="en-US" sz="1600" b="1" dirty="0">
                        <a:solidFill>
                          <a:srgbClr val="00B050"/>
                        </a:solidFill>
                        <a:latin typeface="+mj-lt"/>
                      </a:endParaRPr>
                    </a:p>
                  </a:txBody>
                  <a:tcPr/>
                </a:tc>
                <a:tc>
                  <a:txBody>
                    <a:bodyPr/>
                    <a:lstStyle/>
                    <a:p>
                      <a:r>
                        <a:rPr lang="en-US" sz="1600" dirty="0">
                          <a:latin typeface="+mj-lt"/>
                        </a:rPr>
                        <a:t>Why </a:t>
                      </a:r>
                      <a:r>
                        <a:rPr lang="en-US" sz="1600" dirty="0">
                          <a:solidFill>
                            <a:srgbClr val="FF0000"/>
                          </a:solidFill>
                          <a:latin typeface="+mj-lt"/>
                        </a:rPr>
                        <a:t>education</a:t>
                      </a:r>
                      <a:r>
                        <a:rPr lang="en-US" sz="1600" dirty="0">
                          <a:latin typeface="+mj-lt"/>
                        </a:rPr>
                        <a:t> may be the most important smart city indicator of all?</a:t>
                      </a:r>
                      <a:endParaRPr lang="en-US" sz="1600" b="0" dirty="0">
                        <a:latin typeface="+mj-lt"/>
                      </a:endParaRPr>
                    </a:p>
                  </a:txBody>
                  <a:tcPr/>
                </a:tc>
                <a:tc>
                  <a:txBody>
                    <a:bodyPr/>
                    <a:lstStyle/>
                    <a:p>
                      <a:r>
                        <a:rPr kumimoji="0" lang="en-US" sz="1600" kern="1200" dirty="0">
                          <a:solidFill>
                            <a:schemeClr val="tx1"/>
                          </a:solidFill>
                          <a:latin typeface="+mj-lt"/>
                        </a:rPr>
                        <a:t>Female school-aged population enrolled in school, students completing primary education &amp; </a:t>
                      </a:r>
                      <a:r>
                        <a:rPr lang="en-US" sz="1600" dirty="0">
                          <a:solidFill>
                            <a:schemeClr val="tx1"/>
                          </a:solidFill>
                          <a:latin typeface="+mj-lt"/>
                        </a:rPr>
                        <a:t>secondary education, student</a:t>
                      </a:r>
                      <a:r>
                        <a:rPr kumimoji="0" lang="en-US" sz="1600" kern="1200" dirty="0">
                          <a:solidFill>
                            <a:schemeClr val="tx1"/>
                          </a:solidFill>
                          <a:latin typeface="+mj-lt"/>
                        </a:rPr>
                        <a:t>/teacher ratio.</a:t>
                      </a:r>
                      <a:endParaRPr lang="en-US" sz="1600" dirty="0">
                        <a:solidFill>
                          <a:schemeClr val="tx1"/>
                        </a:solidFill>
                        <a:latin typeface="+mj-lt"/>
                      </a:endParaRPr>
                    </a:p>
                  </a:txBody>
                  <a:tcPr/>
                </a:tc>
                <a:extLst>
                  <a:ext uri="{0D108BD9-81ED-4DB2-BD59-A6C34878D82A}">
                    <a16:rowId xmlns:a16="http://schemas.microsoft.com/office/drawing/2014/main" val="10003"/>
                  </a:ext>
                </a:extLst>
              </a:tr>
              <a:tr h="1041313">
                <a:tc>
                  <a:txBody>
                    <a:bodyPr/>
                    <a:lstStyle/>
                    <a:p>
                      <a:pPr algn="ctr"/>
                      <a:r>
                        <a:rPr lang="en-US" sz="1600" dirty="0">
                          <a:latin typeface="+mj-lt"/>
                        </a:rPr>
                        <a:t>4</a:t>
                      </a:r>
                      <a:endParaRPr lang="en-US" sz="1600" b="1" dirty="0">
                        <a:solidFill>
                          <a:srgbClr val="00B050"/>
                        </a:solidFill>
                        <a:latin typeface="+mj-lt"/>
                      </a:endParaRPr>
                    </a:p>
                  </a:txBody>
                  <a:tcPr/>
                </a:tc>
                <a:tc>
                  <a:txBody>
                    <a:bodyPr/>
                    <a:lstStyle/>
                    <a:p>
                      <a:r>
                        <a:rPr lang="en-US" sz="1600" dirty="0">
                          <a:latin typeface="+mj-lt"/>
                        </a:rPr>
                        <a:t>Does your city's </a:t>
                      </a:r>
                      <a:r>
                        <a:rPr lang="en-US" sz="1600" dirty="0">
                          <a:solidFill>
                            <a:srgbClr val="FF0000"/>
                          </a:solidFill>
                          <a:latin typeface="+mj-lt"/>
                        </a:rPr>
                        <a:t>air quality </a:t>
                      </a:r>
                      <a:r>
                        <a:rPr lang="en-US" sz="1600" dirty="0">
                          <a:latin typeface="+mj-lt"/>
                        </a:rPr>
                        <a:t>measure up to the new smart city standard?</a:t>
                      </a:r>
                      <a:endParaRPr lang="en-US" sz="1600" b="0" dirty="0">
                        <a:latin typeface="+mj-lt"/>
                      </a:endParaRPr>
                    </a:p>
                  </a:txBody>
                  <a:tcPr/>
                </a:tc>
                <a:tc>
                  <a:txBody>
                    <a:bodyPr/>
                    <a:lstStyle/>
                    <a:p>
                      <a:r>
                        <a:rPr kumimoji="0" lang="en-US" sz="1600" kern="1200" dirty="0">
                          <a:solidFill>
                            <a:schemeClr val="tx1"/>
                          </a:solidFill>
                          <a:latin typeface="+mj-lt"/>
                        </a:rPr>
                        <a:t>Particulate matter (PM2.5-</a:t>
                      </a:r>
                      <a:r>
                        <a:rPr lang="en-US" sz="1600" dirty="0">
                          <a:solidFill>
                            <a:schemeClr val="tx1"/>
                          </a:solidFill>
                          <a:latin typeface="+mj-lt"/>
                        </a:rPr>
                        <a:t> PM10</a:t>
                      </a:r>
                      <a:r>
                        <a:rPr kumimoji="0" lang="en-US" sz="1600" kern="1200" dirty="0">
                          <a:solidFill>
                            <a:schemeClr val="tx1"/>
                          </a:solidFill>
                          <a:latin typeface="+mj-lt"/>
                        </a:rPr>
                        <a:t>) concentration and Greenhouse gas emissions measured in </a:t>
                      </a:r>
                      <a:r>
                        <a:rPr kumimoji="0" lang="en-US" sz="1600" kern="1200" dirty="0" err="1">
                          <a:solidFill>
                            <a:schemeClr val="tx1"/>
                          </a:solidFill>
                          <a:latin typeface="+mj-lt"/>
                        </a:rPr>
                        <a:t>tonnes</a:t>
                      </a:r>
                      <a:r>
                        <a:rPr kumimoji="0" lang="en-US" sz="1600" kern="1200" dirty="0">
                          <a:solidFill>
                            <a:schemeClr val="tx1"/>
                          </a:solidFill>
                          <a:latin typeface="+mj-lt"/>
                        </a:rPr>
                        <a:t> per capita.</a:t>
                      </a:r>
                      <a:endParaRPr lang="en-US" sz="1600" dirty="0">
                        <a:solidFill>
                          <a:schemeClr val="tx1"/>
                        </a:solidFill>
                        <a:latin typeface="+mj-lt"/>
                      </a:endParaRPr>
                    </a:p>
                  </a:txBody>
                  <a:tcPr/>
                </a:tc>
                <a:extLst>
                  <a:ext uri="{0D108BD9-81ED-4DB2-BD59-A6C34878D82A}">
                    <a16:rowId xmlns:a16="http://schemas.microsoft.com/office/drawing/2014/main" val="10004"/>
                  </a:ext>
                </a:extLst>
              </a:tr>
              <a:tr h="803298">
                <a:tc>
                  <a:txBody>
                    <a:bodyPr/>
                    <a:lstStyle/>
                    <a:p>
                      <a:pPr algn="ctr"/>
                      <a:r>
                        <a:rPr lang="en-US" sz="1600" dirty="0">
                          <a:latin typeface="+mj-lt"/>
                        </a:rPr>
                        <a:t>5</a:t>
                      </a:r>
                      <a:endParaRPr lang="en-US" sz="1600" b="1" dirty="0">
                        <a:solidFill>
                          <a:srgbClr val="00B050"/>
                        </a:solidFill>
                        <a:latin typeface="+mj-lt"/>
                      </a:endParaRPr>
                    </a:p>
                  </a:txBody>
                  <a:tcPr/>
                </a:tc>
                <a:tc>
                  <a:txBody>
                    <a:bodyPr/>
                    <a:lstStyle/>
                    <a:p>
                      <a:r>
                        <a:rPr lang="en-US" sz="1600" dirty="0">
                          <a:latin typeface="+mj-lt"/>
                        </a:rPr>
                        <a:t>How </a:t>
                      </a:r>
                      <a:r>
                        <a:rPr lang="en-US" sz="1600" dirty="0">
                          <a:solidFill>
                            <a:srgbClr val="FF0000"/>
                          </a:solidFill>
                          <a:latin typeface="+mj-lt"/>
                        </a:rPr>
                        <a:t>debt, spending and tax collections</a:t>
                      </a:r>
                      <a:r>
                        <a:rPr lang="en-US" sz="1600" dirty="0">
                          <a:latin typeface="+mj-lt"/>
                        </a:rPr>
                        <a:t> add up in new smart city standard?</a:t>
                      </a:r>
                      <a:endParaRPr lang="en-US" sz="1600" b="0" dirty="0">
                        <a:latin typeface="+mj-lt"/>
                      </a:endParaRPr>
                    </a:p>
                  </a:txBody>
                  <a:tcPr/>
                </a:tc>
                <a:tc>
                  <a:txBody>
                    <a:bodyPr/>
                    <a:lstStyle/>
                    <a:p>
                      <a:r>
                        <a:rPr kumimoji="0" lang="en-US" sz="1600" kern="1200" dirty="0">
                          <a:solidFill>
                            <a:schemeClr val="tx1"/>
                          </a:solidFill>
                          <a:latin typeface="+mj-lt"/>
                        </a:rPr>
                        <a:t>Debt service ratio.</a:t>
                      </a:r>
                      <a:endParaRPr lang="en-US" sz="1600" dirty="0">
                        <a:solidFill>
                          <a:schemeClr val="tx1"/>
                        </a:solidFill>
                        <a:latin typeface="+mj-lt"/>
                      </a:endParaRPr>
                    </a:p>
                  </a:txBody>
                  <a:tcPr/>
                </a:tc>
                <a:extLst>
                  <a:ext uri="{0D108BD9-81ED-4DB2-BD59-A6C34878D82A}">
                    <a16:rowId xmlns:a16="http://schemas.microsoft.com/office/drawing/2014/main" val="10005"/>
                  </a:ext>
                </a:extLst>
              </a:tr>
              <a:tr h="803298">
                <a:tc>
                  <a:txBody>
                    <a:bodyPr/>
                    <a:lstStyle/>
                    <a:p>
                      <a:pPr algn="ctr"/>
                      <a:r>
                        <a:rPr lang="en-US" sz="1600" dirty="0">
                          <a:latin typeface="+mj-lt"/>
                        </a:rPr>
                        <a:t>6</a:t>
                      </a:r>
                      <a:endParaRPr lang="en-US" sz="1600" b="1" dirty="0">
                        <a:solidFill>
                          <a:srgbClr val="00B050"/>
                        </a:solidFill>
                        <a:latin typeface="+mj-lt"/>
                      </a:endParaRPr>
                    </a:p>
                  </a:txBody>
                  <a:tcPr/>
                </a:tc>
                <a:tc>
                  <a:txBody>
                    <a:bodyPr/>
                    <a:lstStyle/>
                    <a:p>
                      <a:r>
                        <a:rPr lang="en-US" sz="1600" dirty="0">
                          <a:solidFill>
                            <a:srgbClr val="FF0000"/>
                          </a:solidFill>
                          <a:latin typeface="+mj-lt"/>
                        </a:rPr>
                        <a:t>Fire and emergency response </a:t>
                      </a:r>
                      <a:r>
                        <a:rPr lang="en-US" sz="1600" dirty="0">
                          <a:latin typeface="+mj-lt"/>
                        </a:rPr>
                        <a:t>indicators -- how safe is your city?</a:t>
                      </a:r>
                      <a:endParaRPr lang="en-US" sz="1600" b="0" dirty="0">
                        <a:latin typeface="+mj-lt"/>
                      </a:endParaRPr>
                    </a:p>
                  </a:txBody>
                  <a:tcPr/>
                </a:tc>
                <a:tc>
                  <a:txBody>
                    <a:bodyPr/>
                    <a:lstStyle/>
                    <a:p>
                      <a:r>
                        <a:rPr kumimoji="0" lang="en-US" sz="1600" kern="1200" dirty="0">
                          <a:solidFill>
                            <a:schemeClr val="tx1"/>
                          </a:solidFill>
                          <a:latin typeface="+mj-lt"/>
                        </a:rPr>
                        <a:t>Number of firefighters, fire related deaths and natural disaster related deaths.</a:t>
                      </a:r>
                      <a:endParaRPr lang="en-US" sz="1600" dirty="0">
                        <a:solidFill>
                          <a:schemeClr val="tx1"/>
                        </a:solidFill>
                        <a:latin typeface="+mj-lt"/>
                      </a:endParaRPr>
                    </a:p>
                  </a:txBody>
                  <a:tcPr/>
                </a:tc>
                <a:extLst>
                  <a:ext uri="{0D108BD9-81ED-4DB2-BD59-A6C34878D82A}">
                    <a16:rowId xmlns:a16="http://schemas.microsoft.com/office/drawing/2014/main" val="10006"/>
                  </a:ext>
                </a:extLst>
              </a:tr>
            </a:tbl>
          </a:graphicData>
        </a:graphic>
      </p:graphicFrame>
      <p:sp>
        <p:nvSpPr>
          <p:cNvPr id="10" name="TextBox 9"/>
          <p:cNvSpPr txBox="1">
            <a:spLocks noChangeArrowheads="1"/>
          </p:cNvSpPr>
          <p:nvPr/>
        </p:nvSpPr>
        <p:spPr bwMode="auto">
          <a:xfrm>
            <a:off x="7620000" y="6477000"/>
            <a:ext cx="1371600" cy="276999"/>
          </a:xfrm>
          <a:prstGeom prst="rect">
            <a:avLst/>
          </a:prstGeom>
          <a:noFill/>
          <a:ln w="9525">
            <a:noFill/>
            <a:miter lim="800000"/>
            <a:headEnd/>
            <a:tailEnd/>
          </a:ln>
        </p:spPr>
        <p:txBody>
          <a:bodyPr>
            <a:spAutoFit/>
          </a:bodyPr>
          <a:lstStyle/>
          <a:p>
            <a:pPr>
              <a:defRPr/>
            </a:pPr>
            <a:r>
              <a:rPr lang="en-US" sz="1200" dirty="0">
                <a:solidFill>
                  <a:srgbClr val="7030A0"/>
                </a:solidFill>
                <a:latin typeface="+mj-lt"/>
              </a:rPr>
              <a:t>….to be continued</a:t>
            </a: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278202"/>
            <a:ext cx="8915400" cy="1143000"/>
          </a:xfrm>
        </p:spPr>
        <p:txBody>
          <a:bodyPr>
            <a:noAutofit/>
          </a:bodyPr>
          <a:lstStyle/>
          <a:p>
            <a:pPr algn="l"/>
            <a:r>
              <a:rPr lang="el-GR" sz="3600" b="1" dirty="0">
                <a:solidFill>
                  <a:srgbClr val="7030A0"/>
                </a:solidFill>
              </a:rPr>
              <a:t>Βιώσιμη Ανάπτυξη</a:t>
            </a:r>
            <a:r>
              <a:rPr lang="el-GR" sz="3600" dirty="0"/>
              <a:t>- Ορισμός</a:t>
            </a:r>
            <a:r>
              <a:rPr lang="en-US" sz="3600" dirty="0"/>
              <a:t>:</a:t>
            </a:r>
            <a:r>
              <a:rPr lang="el-GR" sz="3600" dirty="0"/>
              <a:t> Ευρωπαϊκό Συμβούλιο </a:t>
            </a:r>
            <a:r>
              <a:rPr lang="en-US" sz="3600" dirty="0"/>
              <a:t>(</a:t>
            </a:r>
            <a:r>
              <a:rPr lang="el-GR" sz="3600" dirty="0" err="1"/>
              <a:t>Goeteborg</a:t>
            </a:r>
            <a:r>
              <a:rPr lang="el-GR" sz="3600" dirty="0"/>
              <a:t>  2001</a:t>
            </a:r>
            <a:r>
              <a:rPr lang="en-US" sz="3600" dirty="0"/>
              <a:t>)</a:t>
            </a:r>
            <a:r>
              <a:rPr lang="el-GR" sz="3600" dirty="0"/>
              <a:t> </a:t>
            </a:r>
            <a:endParaRPr lang="en-US" sz="3600" dirty="0"/>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95460"/>
            <a:ext cx="2314575" cy="1981201"/>
          </a:xfrm>
          <a:prstGeom prst="rect">
            <a:avLst/>
          </a:prstGeom>
          <a:noFill/>
        </p:spPr>
      </p:pic>
      <p:sp>
        <p:nvSpPr>
          <p:cNvPr id="3" name="2 - Θέση περιεχομένου"/>
          <p:cNvSpPr>
            <a:spLocks noGrp="1"/>
          </p:cNvSpPr>
          <p:nvPr>
            <p:ph idx="1"/>
          </p:nvPr>
        </p:nvSpPr>
        <p:spPr>
          <a:xfrm>
            <a:off x="152400" y="1600200"/>
            <a:ext cx="8839200" cy="4525963"/>
          </a:xfrm>
        </p:spPr>
        <p:txBody>
          <a:bodyPr>
            <a:normAutofit/>
          </a:bodyPr>
          <a:lstStyle/>
          <a:p>
            <a:pPr algn="just">
              <a:buNone/>
            </a:pPr>
            <a:r>
              <a:rPr lang="el-GR" sz="2800" dirty="0"/>
              <a:t>Η Βιώσιμη Ανάπτυξη</a:t>
            </a:r>
          </a:p>
          <a:p>
            <a:pPr algn="just"/>
            <a:r>
              <a:rPr lang="el-GR" sz="2800" dirty="0"/>
              <a:t>είναι μία συνεχής πορεία αλλαγής και προσαρμογής, όχι μία στατική κατάσταση,</a:t>
            </a:r>
          </a:p>
          <a:p>
            <a:pPr algn="just"/>
            <a:r>
              <a:rPr lang="el-GR" sz="2800" dirty="0"/>
              <a:t>έχει στόχο την ικανοποίηση των αναγκών του παρόντος, χωρίς όμως να μειώνεται η δυνατότητα των μελλοντικών γενεών να ικανοποιήσουν και τις δικές τους ανάγκες,</a:t>
            </a:r>
          </a:p>
          <a:p>
            <a:pPr algn="just"/>
            <a:r>
              <a:rPr lang="el-GR" sz="2800" dirty="0"/>
              <a:t>είναι εφικτή μέσω της ισόρροπης και ισότιμης επιδίωξης τριών πυλώνων:  </a:t>
            </a:r>
            <a:r>
              <a:rPr lang="el-GR" sz="2800" b="1" dirty="0"/>
              <a:t>Οικονομία</a:t>
            </a:r>
            <a:r>
              <a:rPr lang="el-GR" sz="2800" dirty="0"/>
              <a:t> – </a:t>
            </a:r>
            <a:r>
              <a:rPr lang="el-GR" sz="2800" b="1" dirty="0"/>
              <a:t>Περιβάλλον</a:t>
            </a:r>
            <a:r>
              <a:rPr lang="el-GR" sz="2800" dirty="0"/>
              <a:t> – </a:t>
            </a:r>
            <a:r>
              <a:rPr lang="el-GR" sz="2800" b="1" dirty="0"/>
              <a:t>Κοινωνία</a:t>
            </a:r>
            <a:r>
              <a:rPr lang="el-GR" sz="2800" dirty="0"/>
              <a:t>. </a:t>
            </a: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76200" y="76200"/>
            <a:ext cx="8229600" cy="628650"/>
          </a:xfrm>
        </p:spPr>
        <p:txBody>
          <a:bodyPr>
            <a:normAutofit fontScale="90000"/>
          </a:bodyPr>
          <a:lstStyle/>
          <a:p>
            <a:pPr algn="l"/>
            <a:r>
              <a:rPr lang="en-US" sz="2800" b="1" dirty="0">
                <a:solidFill>
                  <a:schemeClr val="accent6"/>
                </a:solidFill>
              </a:rPr>
              <a:t>The SMART CITY  standard</a:t>
            </a:r>
            <a:r>
              <a:rPr lang="en-US" sz="3600" b="1" dirty="0">
                <a:solidFill>
                  <a:srgbClr val="0070C0"/>
                </a:solidFill>
              </a:rPr>
              <a:t>: </a:t>
            </a:r>
            <a:r>
              <a:rPr lang="en-US" sz="2800" b="1" dirty="0">
                <a:solidFill>
                  <a:srgbClr val="0070C0"/>
                </a:solidFill>
              </a:rPr>
              <a:t> </a:t>
            </a:r>
            <a:r>
              <a:rPr lang="en-US" sz="2800" dirty="0">
                <a:solidFill>
                  <a:srgbClr val="0070C0"/>
                </a:solidFill>
              </a:rPr>
              <a:t>ISO 37120</a:t>
            </a: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pPr>
              <a:defRPr/>
            </a:pPr>
            <a:fld id="{15522248-922A-4A98-A4DA-B4DC7499CE3A}" type="slidenum">
              <a:rPr lang="en-IN" smtClean="0"/>
              <a:pPr>
                <a:defRPr/>
              </a:pPr>
              <a:t>50</a:t>
            </a:fld>
            <a:endParaRPr lang="en-IN"/>
          </a:p>
        </p:txBody>
      </p:sp>
      <p:sp>
        <p:nvSpPr>
          <p:cNvPr id="5" name="Rectangle 4"/>
          <p:cNvSpPr txBox="1">
            <a:spLocks noChangeArrowheads="1"/>
          </p:cNvSpPr>
          <p:nvPr/>
        </p:nvSpPr>
        <p:spPr bwMode="white">
          <a:xfrm>
            <a:off x="0" y="6629400"/>
            <a:ext cx="2971800" cy="228600"/>
          </a:xfrm>
          <a:prstGeom prst="rect">
            <a:avLst/>
          </a:prstGeom>
          <a:noFill/>
          <a:ln w="9525">
            <a:noFill/>
            <a:miter lim="800000"/>
            <a:headEnd/>
            <a:tailEnd/>
          </a:ln>
        </p:spPr>
        <p:txBody>
          <a:bodyPr/>
          <a:lstStyle/>
          <a:p>
            <a:pPr marL="273050" indent="-273050">
              <a:spcBef>
                <a:spcPct val="20000"/>
              </a:spcBef>
              <a:buClr>
                <a:srgbClr val="006600"/>
              </a:buClr>
              <a:buSzPct val="100000"/>
              <a:defRPr/>
            </a:pPr>
            <a:endParaRPr lang="en-US" sz="1000" dirty="0">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2414491781"/>
              </p:ext>
            </p:extLst>
          </p:nvPr>
        </p:nvGraphicFramePr>
        <p:xfrm>
          <a:off x="304800" y="1143000"/>
          <a:ext cx="8305800" cy="4160520"/>
        </p:xfrm>
        <a:graphic>
          <a:graphicData uri="http://schemas.openxmlformats.org/drawingml/2006/table">
            <a:tbl>
              <a:tblPr firstRow="1" bandRow="1">
                <a:tableStyleId>{5DA37D80-6434-44D0-A028-1B22A696006F}</a:tableStyleId>
              </a:tblPr>
              <a:tblGrid>
                <a:gridCol w="685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pPr algn="ctr"/>
                      <a:r>
                        <a:rPr lang="en-US" sz="1600" dirty="0" err="1">
                          <a:latin typeface="+mj-lt"/>
                        </a:rPr>
                        <a:t>Sl</a:t>
                      </a:r>
                      <a:r>
                        <a:rPr lang="en-US" sz="1600" dirty="0">
                          <a:latin typeface="+mj-lt"/>
                        </a:rPr>
                        <a:t> No.</a:t>
                      </a:r>
                      <a:endParaRPr lang="en-US" sz="1600" b="1" dirty="0">
                        <a:latin typeface="+mj-lt"/>
                      </a:endParaRPr>
                    </a:p>
                  </a:txBody>
                  <a:tcPr/>
                </a:tc>
                <a:tc>
                  <a:txBody>
                    <a:bodyPr/>
                    <a:lstStyle/>
                    <a:p>
                      <a:pPr algn="ctr"/>
                      <a:r>
                        <a:rPr lang="en-US" sz="1600" dirty="0">
                          <a:solidFill>
                            <a:srgbClr val="FF0000"/>
                          </a:solidFill>
                          <a:latin typeface="+mj-lt"/>
                        </a:rPr>
                        <a:t>Title</a:t>
                      </a:r>
                      <a:endParaRPr lang="en-US" sz="1600" b="1" dirty="0">
                        <a:solidFill>
                          <a:srgbClr val="FF0000"/>
                        </a:solidFill>
                        <a:latin typeface="+mj-lt"/>
                      </a:endParaRPr>
                    </a:p>
                  </a:txBody>
                  <a:tcPr/>
                </a:tc>
                <a:tc>
                  <a:txBody>
                    <a:bodyPr/>
                    <a:lstStyle/>
                    <a:p>
                      <a:pPr algn="ctr"/>
                      <a:r>
                        <a:rPr lang="en-US" sz="1600" dirty="0">
                          <a:solidFill>
                            <a:srgbClr val="006600"/>
                          </a:solidFill>
                          <a:latin typeface="+mj-lt"/>
                        </a:rPr>
                        <a:t>Core</a:t>
                      </a:r>
                      <a:r>
                        <a:rPr lang="en-US" sz="1600" baseline="0" dirty="0">
                          <a:solidFill>
                            <a:srgbClr val="006600"/>
                          </a:solidFill>
                          <a:latin typeface="+mj-lt"/>
                        </a:rPr>
                        <a:t> </a:t>
                      </a:r>
                      <a:r>
                        <a:rPr lang="en-US" sz="1600" dirty="0">
                          <a:solidFill>
                            <a:srgbClr val="006600"/>
                          </a:solidFill>
                          <a:latin typeface="+mj-lt"/>
                        </a:rPr>
                        <a:t>Indicators</a:t>
                      </a:r>
                      <a:endParaRPr lang="en-US" sz="1600" b="1" dirty="0">
                        <a:solidFill>
                          <a:srgbClr val="006600"/>
                        </a:solidFill>
                        <a:latin typeface="+mj-lt"/>
                      </a:endParaRPr>
                    </a:p>
                  </a:txBody>
                  <a:tcPr/>
                </a:tc>
                <a:extLst>
                  <a:ext uri="{0D108BD9-81ED-4DB2-BD59-A6C34878D82A}">
                    <a16:rowId xmlns:a16="http://schemas.microsoft.com/office/drawing/2014/main" val="10000"/>
                  </a:ext>
                </a:extLst>
              </a:tr>
              <a:tr h="370840">
                <a:tc>
                  <a:txBody>
                    <a:bodyPr/>
                    <a:lstStyle/>
                    <a:p>
                      <a:pPr algn="ctr"/>
                      <a:r>
                        <a:rPr lang="en-US" sz="1600" dirty="0">
                          <a:latin typeface="+mj-lt"/>
                        </a:rPr>
                        <a:t>7</a:t>
                      </a:r>
                      <a:endParaRPr lang="en-US" sz="1600" b="1" dirty="0">
                        <a:solidFill>
                          <a:srgbClr val="00B050"/>
                        </a:solidFill>
                        <a:latin typeface="+mj-lt"/>
                      </a:endParaRPr>
                    </a:p>
                  </a:txBody>
                  <a:tcPr/>
                </a:tc>
                <a:tc>
                  <a:txBody>
                    <a:bodyPr/>
                    <a:lstStyle/>
                    <a:p>
                      <a:r>
                        <a:rPr lang="en-US" sz="1600" dirty="0">
                          <a:latin typeface="+mj-lt"/>
                        </a:rPr>
                        <a:t>How </a:t>
                      </a:r>
                      <a:r>
                        <a:rPr lang="en-US" sz="1600" dirty="0">
                          <a:solidFill>
                            <a:srgbClr val="FF0000"/>
                          </a:solidFill>
                          <a:latin typeface="+mj-lt"/>
                        </a:rPr>
                        <a:t>voting, women and corruption </a:t>
                      </a:r>
                      <a:r>
                        <a:rPr lang="en-US" sz="1600" dirty="0">
                          <a:latin typeface="+mj-lt"/>
                        </a:rPr>
                        <a:t>figure in the smart city standard</a:t>
                      </a:r>
                      <a:endParaRPr lang="en-US" sz="1600" b="0" dirty="0">
                        <a:latin typeface="+mj-lt"/>
                      </a:endParaRPr>
                    </a:p>
                  </a:txBody>
                  <a:tcPr/>
                </a:tc>
                <a:tc>
                  <a:txBody>
                    <a:bodyPr/>
                    <a:lstStyle/>
                    <a:p>
                      <a:r>
                        <a:rPr kumimoji="0" lang="en-US" sz="1600" kern="1200" dirty="0">
                          <a:latin typeface="+mj-lt"/>
                        </a:rPr>
                        <a:t>Voter participation in last municipal election and Women as </a:t>
                      </a:r>
                      <a:r>
                        <a:rPr kumimoji="0" lang="el-GR" sz="1600" kern="1200" dirty="0">
                          <a:latin typeface="+mj-lt"/>
                        </a:rPr>
                        <a:t>%</a:t>
                      </a:r>
                      <a:r>
                        <a:rPr kumimoji="0" lang="en-US" sz="1600" kern="1200" dirty="0">
                          <a:latin typeface="+mj-lt"/>
                        </a:rPr>
                        <a:t> of total elected to city-level office.</a:t>
                      </a:r>
                      <a:endParaRPr lang="en-US" sz="1600" dirty="0">
                        <a:latin typeface="+mj-lt"/>
                      </a:endParaRPr>
                    </a:p>
                  </a:txBody>
                  <a:tcPr/>
                </a:tc>
                <a:extLst>
                  <a:ext uri="{0D108BD9-81ED-4DB2-BD59-A6C34878D82A}">
                    <a16:rowId xmlns:a16="http://schemas.microsoft.com/office/drawing/2014/main" val="10001"/>
                  </a:ext>
                </a:extLst>
              </a:tr>
              <a:tr h="370840">
                <a:tc>
                  <a:txBody>
                    <a:bodyPr/>
                    <a:lstStyle/>
                    <a:p>
                      <a:pPr algn="ctr"/>
                      <a:r>
                        <a:rPr lang="en-US" sz="1600" dirty="0">
                          <a:latin typeface="+mj-lt"/>
                        </a:rPr>
                        <a:t>8</a:t>
                      </a:r>
                      <a:endParaRPr lang="en-US" sz="1600" b="1" dirty="0">
                        <a:solidFill>
                          <a:srgbClr val="00B050"/>
                        </a:solidFill>
                        <a:latin typeface="+mj-lt"/>
                      </a:endParaRPr>
                    </a:p>
                  </a:txBody>
                  <a:tcPr/>
                </a:tc>
                <a:tc>
                  <a:txBody>
                    <a:bodyPr/>
                    <a:lstStyle/>
                    <a:p>
                      <a:r>
                        <a:rPr lang="en-US" sz="1600" dirty="0">
                          <a:latin typeface="+mj-lt"/>
                        </a:rPr>
                        <a:t>How </a:t>
                      </a:r>
                      <a:r>
                        <a:rPr lang="en-US" sz="1600" dirty="0">
                          <a:solidFill>
                            <a:srgbClr val="FF0000"/>
                          </a:solidFill>
                          <a:latin typeface="+mj-lt"/>
                        </a:rPr>
                        <a:t>healthy</a:t>
                      </a:r>
                      <a:r>
                        <a:rPr lang="en-US" sz="1600" dirty="0">
                          <a:latin typeface="+mj-lt"/>
                        </a:rPr>
                        <a:t> is your city?</a:t>
                      </a:r>
                      <a:endParaRPr lang="en-US" sz="1600" b="0" dirty="0">
                        <a:latin typeface="+mj-lt"/>
                      </a:endParaRPr>
                    </a:p>
                  </a:txBody>
                  <a:tcPr/>
                </a:tc>
                <a:tc>
                  <a:txBody>
                    <a:bodyPr/>
                    <a:lstStyle/>
                    <a:p>
                      <a:r>
                        <a:rPr kumimoji="0" lang="en-US" sz="1600" kern="1200" dirty="0">
                          <a:latin typeface="+mj-lt"/>
                        </a:rPr>
                        <a:t>Average life expectancy, no. of in-patient hospital beds &amp; </a:t>
                      </a:r>
                      <a:r>
                        <a:rPr lang="en-US" sz="1600" dirty="0">
                          <a:latin typeface="+mj-lt"/>
                        </a:rPr>
                        <a:t>no.</a:t>
                      </a:r>
                      <a:r>
                        <a:rPr kumimoji="0" lang="en-US" sz="1600" kern="1200" dirty="0">
                          <a:latin typeface="+mj-lt"/>
                        </a:rPr>
                        <a:t> of physicians, mortality rate.</a:t>
                      </a:r>
                      <a:endParaRPr lang="en-US" sz="1600" dirty="0">
                        <a:latin typeface="+mj-lt"/>
                      </a:endParaRPr>
                    </a:p>
                  </a:txBody>
                  <a:tcPr/>
                </a:tc>
                <a:extLst>
                  <a:ext uri="{0D108BD9-81ED-4DB2-BD59-A6C34878D82A}">
                    <a16:rowId xmlns:a16="http://schemas.microsoft.com/office/drawing/2014/main" val="10002"/>
                  </a:ext>
                </a:extLst>
              </a:tr>
              <a:tr h="370840">
                <a:tc>
                  <a:txBody>
                    <a:bodyPr/>
                    <a:lstStyle/>
                    <a:p>
                      <a:pPr algn="ctr"/>
                      <a:r>
                        <a:rPr lang="en-US" sz="1600" dirty="0">
                          <a:latin typeface="+mj-lt"/>
                        </a:rPr>
                        <a:t>9</a:t>
                      </a:r>
                      <a:endParaRPr lang="en-US" sz="1600" b="1" dirty="0">
                        <a:solidFill>
                          <a:srgbClr val="00B050"/>
                        </a:solidFill>
                        <a:latin typeface="+mj-lt"/>
                      </a:endParaRPr>
                    </a:p>
                  </a:txBody>
                  <a:tcPr/>
                </a:tc>
                <a:tc>
                  <a:txBody>
                    <a:bodyPr/>
                    <a:lstStyle/>
                    <a:p>
                      <a:r>
                        <a:rPr lang="en-US" sz="1600" dirty="0">
                          <a:latin typeface="+mj-lt"/>
                        </a:rPr>
                        <a:t>How </a:t>
                      </a:r>
                      <a:r>
                        <a:rPr lang="en-US" sz="1600" dirty="0">
                          <a:solidFill>
                            <a:srgbClr val="FF0000"/>
                          </a:solidFill>
                          <a:latin typeface="+mj-lt"/>
                        </a:rPr>
                        <a:t>fun </a:t>
                      </a:r>
                      <a:r>
                        <a:rPr lang="en-US" sz="1600" dirty="0">
                          <a:latin typeface="+mj-lt"/>
                        </a:rPr>
                        <a:t>is YOUR city? </a:t>
                      </a:r>
                      <a:endParaRPr lang="en-US" sz="1600" b="0" dirty="0">
                        <a:latin typeface="+mj-lt"/>
                      </a:endParaRPr>
                    </a:p>
                  </a:txBody>
                  <a:tcPr/>
                </a:tc>
                <a:tc>
                  <a:txBody>
                    <a:bodyPr/>
                    <a:lstStyle/>
                    <a:p>
                      <a:r>
                        <a:rPr kumimoji="0" lang="en-US" sz="1600" kern="1200" dirty="0">
                          <a:latin typeface="+mj-lt"/>
                        </a:rPr>
                        <a:t>None</a:t>
                      </a:r>
                      <a:endParaRPr lang="en-US" sz="1600" dirty="0">
                        <a:latin typeface="+mj-lt"/>
                      </a:endParaRPr>
                    </a:p>
                  </a:txBody>
                  <a:tcPr/>
                </a:tc>
                <a:extLst>
                  <a:ext uri="{0D108BD9-81ED-4DB2-BD59-A6C34878D82A}">
                    <a16:rowId xmlns:a16="http://schemas.microsoft.com/office/drawing/2014/main" val="10003"/>
                  </a:ext>
                </a:extLst>
              </a:tr>
              <a:tr h="370840">
                <a:tc>
                  <a:txBody>
                    <a:bodyPr/>
                    <a:lstStyle/>
                    <a:p>
                      <a:pPr algn="ctr"/>
                      <a:r>
                        <a:rPr lang="en-US" sz="1600" dirty="0">
                          <a:latin typeface="+mj-lt"/>
                        </a:rPr>
                        <a:t>10</a:t>
                      </a:r>
                      <a:endParaRPr lang="en-US" sz="1600" b="1" dirty="0">
                        <a:solidFill>
                          <a:srgbClr val="00B050"/>
                        </a:solidFill>
                        <a:latin typeface="+mj-lt"/>
                      </a:endParaRPr>
                    </a:p>
                  </a:txBody>
                  <a:tcPr/>
                </a:tc>
                <a:tc>
                  <a:txBody>
                    <a:bodyPr/>
                    <a:lstStyle/>
                    <a:p>
                      <a:r>
                        <a:rPr lang="en-US" sz="1600" dirty="0">
                          <a:latin typeface="+mj-lt"/>
                        </a:rPr>
                        <a:t>How </a:t>
                      </a:r>
                      <a:r>
                        <a:rPr lang="en-US" sz="1600" dirty="0">
                          <a:solidFill>
                            <a:srgbClr val="FF0000"/>
                          </a:solidFill>
                          <a:latin typeface="+mj-lt"/>
                        </a:rPr>
                        <a:t>safe</a:t>
                      </a:r>
                      <a:r>
                        <a:rPr lang="en-US" sz="1600" dirty="0">
                          <a:latin typeface="+mj-lt"/>
                        </a:rPr>
                        <a:t> is your city? </a:t>
                      </a:r>
                      <a:endParaRPr lang="en-US" sz="1600" b="0" dirty="0">
                        <a:latin typeface="+mj-lt"/>
                      </a:endParaRPr>
                    </a:p>
                  </a:txBody>
                  <a:tcPr/>
                </a:tc>
                <a:tc>
                  <a:txBody>
                    <a:bodyPr/>
                    <a:lstStyle/>
                    <a:p>
                      <a:r>
                        <a:rPr kumimoji="0" lang="en-US" sz="1600" kern="1200" dirty="0">
                          <a:latin typeface="+mj-lt"/>
                        </a:rPr>
                        <a:t>Number of police officers &amp; homicides.</a:t>
                      </a:r>
                      <a:endParaRPr lang="en-US" sz="1600" dirty="0">
                        <a:latin typeface="+mj-lt"/>
                      </a:endParaRPr>
                    </a:p>
                  </a:txBody>
                  <a:tcPr/>
                </a:tc>
                <a:extLst>
                  <a:ext uri="{0D108BD9-81ED-4DB2-BD59-A6C34878D82A}">
                    <a16:rowId xmlns:a16="http://schemas.microsoft.com/office/drawing/2014/main" val="10004"/>
                  </a:ext>
                </a:extLst>
              </a:tr>
              <a:tr h="370840">
                <a:tc>
                  <a:txBody>
                    <a:bodyPr/>
                    <a:lstStyle/>
                    <a:p>
                      <a:pPr algn="ctr"/>
                      <a:r>
                        <a:rPr lang="en-US" sz="1600" dirty="0">
                          <a:latin typeface="+mj-lt"/>
                        </a:rPr>
                        <a:t>11</a:t>
                      </a:r>
                      <a:endParaRPr lang="en-US" sz="1600" b="1" dirty="0">
                        <a:solidFill>
                          <a:srgbClr val="00B050"/>
                        </a:solidFill>
                        <a:latin typeface="+mj-lt"/>
                      </a:endParaRPr>
                    </a:p>
                  </a:txBody>
                  <a:tcPr/>
                </a:tc>
                <a:tc>
                  <a:txBody>
                    <a:bodyPr/>
                    <a:lstStyle/>
                    <a:p>
                      <a:r>
                        <a:rPr lang="en-US" sz="1600" dirty="0">
                          <a:latin typeface="+mj-lt"/>
                        </a:rPr>
                        <a:t>The </a:t>
                      </a:r>
                      <a:r>
                        <a:rPr lang="en-US" sz="1600" dirty="0">
                          <a:solidFill>
                            <a:srgbClr val="FF0000"/>
                          </a:solidFill>
                          <a:latin typeface="+mj-lt"/>
                        </a:rPr>
                        <a:t>homeless challenge </a:t>
                      </a:r>
                      <a:r>
                        <a:rPr lang="en-US" sz="1600" dirty="0">
                          <a:latin typeface="+mj-lt"/>
                        </a:rPr>
                        <a:t>cities face</a:t>
                      </a:r>
                      <a:endParaRPr lang="en-US" sz="1600" b="0" dirty="0">
                        <a:latin typeface="+mj-lt"/>
                      </a:endParaRPr>
                    </a:p>
                  </a:txBody>
                  <a:tcPr/>
                </a:tc>
                <a:tc>
                  <a:txBody>
                    <a:bodyPr/>
                    <a:lstStyle/>
                    <a:p>
                      <a:r>
                        <a:rPr kumimoji="0" lang="en-US" sz="1600" kern="1200" dirty="0">
                          <a:latin typeface="+mj-lt"/>
                        </a:rPr>
                        <a:t>City population living in slums.</a:t>
                      </a:r>
                      <a:endParaRPr lang="en-US" sz="1600" dirty="0">
                        <a:latin typeface="+mj-lt"/>
                      </a:endParaRPr>
                    </a:p>
                  </a:txBody>
                  <a:tcPr/>
                </a:tc>
                <a:extLst>
                  <a:ext uri="{0D108BD9-81ED-4DB2-BD59-A6C34878D82A}">
                    <a16:rowId xmlns:a16="http://schemas.microsoft.com/office/drawing/2014/main" val="10005"/>
                  </a:ext>
                </a:extLst>
              </a:tr>
              <a:tr h="370840">
                <a:tc>
                  <a:txBody>
                    <a:bodyPr/>
                    <a:lstStyle/>
                    <a:p>
                      <a:pPr algn="ctr"/>
                      <a:r>
                        <a:rPr lang="en-US" sz="1600" dirty="0">
                          <a:latin typeface="+mj-lt"/>
                        </a:rPr>
                        <a:t>12</a:t>
                      </a:r>
                      <a:endParaRPr lang="en-US" sz="1600" b="1" dirty="0">
                        <a:solidFill>
                          <a:srgbClr val="00B050"/>
                        </a:solidFill>
                        <a:latin typeface="+mj-lt"/>
                      </a:endParaRPr>
                    </a:p>
                  </a:txBody>
                  <a:tcPr/>
                </a:tc>
                <a:tc>
                  <a:txBody>
                    <a:bodyPr/>
                    <a:lstStyle/>
                    <a:p>
                      <a:r>
                        <a:rPr lang="en-US" sz="1600" dirty="0">
                          <a:latin typeface="+mj-lt"/>
                        </a:rPr>
                        <a:t>What does the new smart city standard say about </a:t>
                      </a:r>
                      <a:r>
                        <a:rPr lang="en-US" sz="1600" dirty="0">
                          <a:solidFill>
                            <a:srgbClr val="FF0000"/>
                          </a:solidFill>
                          <a:latin typeface="+mj-lt"/>
                        </a:rPr>
                        <a:t>energy</a:t>
                      </a:r>
                      <a:r>
                        <a:rPr lang="en-US" sz="1600" dirty="0">
                          <a:solidFill>
                            <a:schemeClr val="tx1"/>
                          </a:solidFill>
                          <a:latin typeface="+mj-lt"/>
                        </a:rPr>
                        <a:t>?</a:t>
                      </a:r>
                      <a:endParaRPr lang="en-US" sz="1600" b="1" dirty="0">
                        <a:solidFill>
                          <a:schemeClr val="tx1"/>
                        </a:solidFill>
                        <a:latin typeface="+mj-lt"/>
                      </a:endParaRPr>
                    </a:p>
                  </a:txBody>
                  <a:tcPr/>
                </a:tc>
                <a:tc>
                  <a:txBody>
                    <a:bodyPr/>
                    <a:lstStyle/>
                    <a:p>
                      <a:r>
                        <a:rPr kumimoji="0" lang="en-US" sz="1600" kern="1200" dirty="0">
                          <a:latin typeface="+mj-lt"/>
                        </a:rPr>
                        <a:t>Residential electrical use per capita (kWh/ year), city population with authorized electrical service, energy consumption of public buildings per year (kWh/ m2) and energy derived from renewable sources.</a:t>
                      </a:r>
                      <a:endParaRPr lang="en-US" sz="1600" dirty="0">
                        <a:latin typeface="+mj-lt"/>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400" b="1" dirty="0">
                <a:solidFill>
                  <a:schemeClr val="accent6"/>
                </a:solidFill>
                <a:latin typeface="+mn-lt"/>
              </a:rPr>
              <a:t>Έξυπνες πόλεις</a:t>
            </a:r>
            <a:r>
              <a:rPr lang="en-US" sz="2400" b="1" dirty="0">
                <a:solidFill>
                  <a:schemeClr val="accent6"/>
                </a:solidFill>
                <a:latin typeface="+mn-lt"/>
              </a:rPr>
              <a:t> </a:t>
            </a:r>
            <a:r>
              <a:rPr lang="el-GR" sz="2400" b="1" dirty="0">
                <a:solidFill>
                  <a:schemeClr val="accent6"/>
                </a:solidFill>
                <a:latin typeface="+mn-lt"/>
              </a:rPr>
              <a:t>- Παραδείγματα</a:t>
            </a:r>
            <a:endParaRPr lang="en-US" sz="2400" b="1" dirty="0">
              <a:solidFill>
                <a:schemeClr val="accent6"/>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rmAutofit lnSpcReduction="10000"/>
          </a:bodyPr>
          <a:lstStyle/>
          <a:p>
            <a:r>
              <a:rPr lang="en-US" sz="2600" b="1" dirty="0"/>
              <a:t>San Francisco</a:t>
            </a:r>
          </a:p>
          <a:p>
            <a:pPr>
              <a:buNone/>
            </a:pPr>
            <a:r>
              <a:rPr lang="en-US" sz="2600" dirty="0"/>
              <a:t>-  </a:t>
            </a:r>
            <a:r>
              <a:rPr lang="el-GR" sz="2600" dirty="0"/>
              <a:t> Χρησιμοποιούν όλες τις μορφές ενέργειας</a:t>
            </a:r>
          </a:p>
          <a:p>
            <a:pPr>
              <a:buNone/>
            </a:pPr>
            <a:r>
              <a:rPr lang="el-GR" sz="2600" dirty="0"/>
              <a:t>-</a:t>
            </a:r>
            <a:r>
              <a:rPr lang="en-US" sz="2600" dirty="0"/>
              <a:t>  </a:t>
            </a:r>
            <a:r>
              <a:rPr lang="el-GR" sz="2600" dirty="0"/>
              <a:t> Ανακυκλώνουν</a:t>
            </a:r>
          </a:p>
          <a:p>
            <a:pPr>
              <a:buFontTx/>
              <a:buChar char="-"/>
            </a:pPr>
            <a:r>
              <a:rPr lang="el-GR" sz="2600" dirty="0"/>
              <a:t>Βελτιώνουν κάθε τόσο τα μέσα μεταφοράς</a:t>
            </a:r>
          </a:p>
          <a:p>
            <a:pPr>
              <a:buFontTx/>
              <a:buChar char="-"/>
            </a:pPr>
            <a:r>
              <a:rPr lang="el-GR" sz="2600" dirty="0"/>
              <a:t>Μεγαλώνουν τα πεζοδρόμια </a:t>
            </a:r>
          </a:p>
          <a:p>
            <a:pPr>
              <a:buFontTx/>
              <a:buChar char="-"/>
            </a:pPr>
            <a:r>
              <a:rPr lang="el-GR" sz="2600" dirty="0"/>
              <a:t>Δωρεάν εφαρμογές ενημερώνουν τους πολίτες:</a:t>
            </a:r>
          </a:p>
          <a:p>
            <a:pPr lvl="1">
              <a:buFont typeface="Wingdings" panose="05000000000000000000" pitchFamily="2" charset="2"/>
              <a:buChar char="ü"/>
            </a:pPr>
            <a:r>
              <a:rPr lang="el-GR" sz="2400" dirty="0"/>
              <a:t>πού υπάρχει κίνηση,</a:t>
            </a:r>
          </a:p>
          <a:p>
            <a:pPr lvl="1">
              <a:buFont typeface="Wingdings" panose="05000000000000000000" pitchFamily="2" charset="2"/>
              <a:buChar char="ü"/>
            </a:pPr>
            <a:r>
              <a:rPr lang="el-GR" sz="2400" dirty="0"/>
              <a:t>η καλύτερη διαδρομή για συγκεκριμένους προορισμούς, </a:t>
            </a:r>
          </a:p>
          <a:p>
            <a:pPr lvl="1">
              <a:buFont typeface="Wingdings" panose="05000000000000000000" pitchFamily="2" charset="2"/>
              <a:buChar char="ü"/>
            </a:pPr>
            <a:r>
              <a:rPr lang="el-GR" sz="2400" dirty="0"/>
              <a:t>πρόγραμμα των δρομολογίων.</a:t>
            </a:r>
            <a:br>
              <a:rPr lang="el-GR" sz="2600" dirty="0"/>
            </a:br>
            <a:endParaRPr lang="en-US" sz="2600" b="1" dirty="0"/>
          </a:p>
          <a:p>
            <a:pPr>
              <a:buNone/>
            </a:pPr>
            <a:endParaRPr lang="en-US"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400" b="1" dirty="0">
                <a:solidFill>
                  <a:schemeClr val="accent6"/>
                </a:solidFill>
                <a:latin typeface="+mn-lt"/>
              </a:rPr>
              <a:t>Έξυπνες πόλεις - Παραδείγματα</a:t>
            </a:r>
            <a:endParaRPr lang="en-US" sz="2400" dirty="0">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Autofit/>
          </a:bodyPr>
          <a:lstStyle/>
          <a:p>
            <a:r>
              <a:rPr lang="el-GR" sz="2400" b="1" dirty="0"/>
              <a:t> Τόκυο </a:t>
            </a:r>
          </a:p>
          <a:p>
            <a:endParaRPr lang="el-GR" sz="2400" dirty="0"/>
          </a:p>
          <a:p>
            <a:pPr>
              <a:buNone/>
            </a:pPr>
            <a:r>
              <a:rPr lang="el-GR" sz="2400" dirty="0"/>
              <a:t>-    Φυτεύονται 1 εκατ. δένδρα, σχεδιάζει να χρησιμοποιήσει στο μέγιστο την ηλιακή και την αιολική ενέργεια</a:t>
            </a:r>
          </a:p>
          <a:p>
            <a:pPr>
              <a:buFontTx/>
              <a:buChar char="-"/>
            </a:pPr>
            <a:r>
              <a:rPr lang="el-GR" sz="2400" dirty="0"/>
              <a:t>Περισσότεροι κάτοικοι αγοράζουν υβριδικά και ηλεκτρικά αυτοκίνητα.</a:t>
            </a:r>
          </a:p>
          <a:p>
            <a:pPr>
              <a:buFontTx/>
              <a:buChar char="-"/>
            </a:pPr>
            <a:r>
              <a:rPr lang="el-GR" sz="2400" dirty="0"/>
              <a:t>Δίπλα στο Τόκυο χτίζεται οικολογικό χωριό από την </a:t>
            </a:r>
            <a:r>
              <a:rPr lang="el-GR" sz="2400" dirty="0" err="1"/>
              <a:t>Panasonic</a:t>
            </a:r>
            <a:r>
              <a:rPr lang="el-GR" sz="2400" dirty="0"/>
              <a:t>, στο οποίο οι κάτοικοι χρησιμοποιούν όλες τις  μεθόδους εξοικονόμησης ενέργειας</a:t>
            </a:r>
            <a:br>
              <a:rPr lang="el-GR" sz="2400" dirty="0"/>
            </a:br>
            <a:r>
              <a:rPr lang="el-GR" sz="2400" dirty="0"/>
              <a:t> </a:t>
            </a:r>
            <a:endParaRPr lang="en-US" sz="24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n-US" sz="2400" b="1" dirty="0">
                <a:solidFill>
                  <a:srgbClr val="F79646"/>
                </a:solidFill>
                <a:latin typeface="+mn-lt"/>
                <a:cs typeface="Helvetica" charset="0"/>
              </a:rPr>
              <a:t>Projects</a:t>
            </a: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solidFill>
            <a:schemeClr val="bg1">
              <a:alpha val="50195"/>
            </a:schemeClr>
          </a:solidFill>
        </p:spPr>
        <p:txBody>
          <a:bodyPr>
            <a:noAutofit/>
          </a:bodyPr>
          <a:lstStyle/>
          <a:p>
            <a:pPr>
              <a:buNone/>
            </a:pPr>
            <a:r>
              <a:rPr lang="en-US" sz="2400" dirty="0">
                <a:cs typeface="Helvetica" charset="0"/>
              </a:rPr>
              <a:t>      </a:t>
            </a:r>
            <a:r>
              <a:rPr lang="en-US" sz="2400" b="1" dirty="0">
                <a:cs typeface="Helvetica" charset="0"/>
              </a:rPr>
              <a:t>MIT Media Lab – City Science:</a:t>
            </a:r>
          </a:p>
          <a:p>
            <a:pPr lvl="1" eaLnBrk="1" hangingPunct="1">
              <a:buNone/>
            </a:pPr>
            <a:r>
              <a:rPr lang="en-US" sz="2400" dirty="0">
                <a:cs typeface="Helvetica" charset="0"/>
                <a:hlinkClick r:id="rId3"/>
              </a:rPr>
              <a:t> http://cities.media.mit.edu/projects/examples</a:t>
            </a:r>
            <a:r>
              <a:rPr lang="en-US" sz="2400" dirty="0">
                <a:cs typeface="Helvetica" charset="0"/>
              </a:rPr>
              <a:t> </a:t>
            </a:r>
          </a:p>
          <a:p>
            <a:pPr>
              <a:buNone/>
            </a:pPr>
            <a:r>
              <a:rPr lang="en-US" sz="2400" b="1" dirty="0">
                <a:cs typeface="Helvetica" charset="0"/>
              </a:rPr>
              <a:t>      IBM smart cities projects:</a:t>
            </a:r>
          </a:p>
          <a:p>
            <a:pPr lvl="1" eaLnBrk="1" hangingPunct="1">
              <a:buNone/>
            </a:pPr>
            <a:r>
              <a:rPr lang="en-US" sz="2400" dirty="0">
                <a:cs typeface="Helvetica" charset="0"/>
                <a:hlinkClick r:id="rId4"/>
              </a:rPr>
              <a:t>http://www.ibm.com/smarterplanet/us/en/smarter_cities/overview/</a:t>
            </a:r>
            <a:r>
              <a:rPr lang="en-US" sz="2400" dirty="0">
                <a:cs typeface="Helvetica" charset="0"/>
              </a:rPr>
              <a:t> </a:t>
            </a:r>
          </a:p>
          <a:p>
            <a:pPr lvl="1" eaLnBrk="1" hangingPunct="1">
              <a:buNone/>
            </a:pPr>
            <a:r>
              <a:rPr lang="en-US" sz="2400" b="1" dirty="0">
                <a:cs typeface="Helvetica" charset="0"/>
              </a:rPr>
              <a:t>AMSTERDAM CITY:</a:t>
            </a:r>
            <a:endParaRPr lang="el-GR" sz="2400" b="1" dirty="0">
              <a:cs typeface="Helvetica" charset="0"/>
            </a:endParaRPr>
          </a:p>
          <a:p>
            <a:pPr lvl="1">
              <a:buNone/>
            </a:pPr>
            <a:r>
              <a:rPr lang="en-US" sz="2400" dirty="0">
                <a:cs typeface="Helvetica" charset="0"/>
                <a:hlinkClick r:id="rId5"/>
              </a:rPr>
              <a:t>http://amsterdamsmartcity.com/projects</a:t>
            </a:r>
            <a:r>
              <a:rPr lang="en-US" sz="2400" dirty="0">
                <a:cs typeface="Helvetica" charset="0"/>
              </a:rPr>
              <a:t> </a:t>
            </a:r>
          </a:p>
          <a:p>
            <a:pPr lvl="1">
              <a:buNone/>
            </a:pPr>
            <a:r>
              <a:rPr lang="en-US" sz="2400" b="1" dirty="0">
                <a:cs typeface="Helvetica" charset="0"/>
              </a:rPr>
              <a:t>BARCELONA CITY:</a:t>
            </a:r>
            <a:endParaRPr lang="el-GR" sz="2400" b="1" dirty="0">
              <a:cs typeface="Helvetica" charset="0"/>
            </a:endParaRPr>
          </a:p>
          <a:p>
            <a:pPr lvl="1">
              <a:buNone/>
            </a:pPr>
            <a:r>
              <a:rPr lang="en-US" sz="2400" dirty="0">
                <a:cs typeface="Helvetica" charset="0"/>
              </a:rPr>
              <a:t>http://smartcity.bcn.cat/en/projects</a:t>
            </a:r>
          </a:p>
          <a:p>
            <a:pPr lvl="1" eaLnBrk="1" hangingPunct="1"/>
            <a:endParaRPr lang="en-US" sz="2400" dirty="0">
              <a:cs typeface="Helvetica" charset="0"/>
            </a:endParaRPr>
          </a:p>
          <a:p>
            <a:pPr eaLnBrk="1" hangingPunct="1">
              <a:buFont typeface="Arial" charset="0"/>
              <a:buNone/>
            </a:pPr>
            <a:br>
              <a:rPr lang="en-US" sz="2400" dirty="0">
                <a:cs typeface="Helvetica" charset="0"/>
              </a:rPr>
            </a:br>
            <a:endParaRPr lang="en-US" sz="2400" dirty="0">
              <a:cs typeface="Helvetica" charset="0"/>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53</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b="1" dirty="0">
                <a:solidFill>
                  <a:srgbClr val="7030A0"/>
                </a:solidFill>
                <a:latin typeface="+mn-lt"/>
              </a:rPr>
              <a:t>Ισόπλευρο Τρίγωνο της Βιώσιμης Ανάπτυξης</a:t>
            </a:r>
            <a:endParaRPr lang="en-US" sz="3600" b="1" dirty="0">
              <a:solidFill>
                <a:srgbClr val="7030A0"/>
              </a:solidFill>
              <a:latin typeface="+mn-l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524000"/>
            <a:ext cx="3800475" cy="3352800"/>
          </a:xfrm>
          <a:prstGeom prst="rect">
            <a:avLst/>
          </a:prstGeom>
          <a:noFill/>
          <a:ln w="9525">
            <a:noFill/>
            <a:miter lim="800000"/>
            <a:headEnd/>
            <a:tailEnd/>
          </a:ln>
        </p:spPr>
      </p:pic>
      <p:pic>
        <p:nvPicPr>
          <p:cNvPr id="6"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7" name="6 - Θέση αριθμού διαφάνειας"/>
          <p:cNvSpPr>
            <a:spLocks noGrp="1"/>
          </p:cNvSpPr>
          <p:nvPr>
            <p:ph type="sldNum" sz="quarter" idx="12"/>
          </p:nvPr>
        </p:nvSpPr>
        <p:spPr>
          <a:xfrm>
            <a:off x="6629400" y="6356350"/>
            <a:ext cx="2133600" cy="365125"/>
          </a:xfrm>
        </p:spPr>
        <p:txBody>
          <a:bodyPr/>
          <a:lstStyle/>
          <a:p>
            <a:fld id="{DC2BAEA1-3F07-4EB6-8A7B-67925EE75E3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b="1" dirty="0">
                <a:solidFill>
                  <a:srgbClr val="7030A0"/>
                </a:solidFill>
                <a:latin typeface="+mn-lt"/>
              </a:rPr>
              <a:t>Ισόπλευρο Τρίγωνο της Βιώσιμης Ανάπτυξης</a:t>
            </a:r>
            <a:endParaRPr lang="en-US" sz="3600" b="1" dirty="0">
              <a:solidFill>
                <a:srgbClr val="7030A0"/>
              </a:solidFill>
              <a:latin typeface="+mn-l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524000"/>
            <a:ext cx="3800475" cy="3352800"/>
          </a:xfrm>
          <a:prstGeom prst="rect">
            <a:avLst/>
          </a:prstGeom>
          <a:noFill/>
          <a:ln w="9525">
            <a:noFill/>
            <a:miter lim="800000"/>
            <a:headEnd/>
            <a:tailEnd/>
          </a:ln>
        </p:spPr>
      </p:pic>
      <p:sp>
        <p:nvSpPr>
          <p:cNvPr id="5" name="4 - Ορθογώνιο"/>
          <p:cNvSpPr/>
          <p:nvPr/>
        </p:nvSpPr>
        <p:spPr>
          <a:xfrm>
            <a:off x="4343400" y="1524000"/>
            <a:ext cx="4419600" cy="3970318"/>
          </a:xfrm>
          <a:prstGeom prst="rect">
            <a:avLst/>
          </a:prstGeom>
        </p:spPr>
        <p:txBody>
          <a:bodyPr wrap="square">
            <a:spAutoFit/>
          </a:bodyPr>
          <a:lstStyle/>
          <a:p>
            <a:r>
              <a:rPr lang="el-GR" sz="2800" dirty="0"/>
              <a:t>Συμπόρευση: </a:t>
            </a:r>
          </a:p>
          <a:p>
            <a:r>
              <a:rPr lang="el-GR" sz="2800" dirty="0"/>
              <a:t>της οικονομικής ανάπτυξης, της περιβαλλοντικής προστασίας και της κοινωνικής συνοχής, όπως παραστατικά απεικονίζεται με το  ισόπλευρο τρίγωνο της Βιώσιμης Ανάπτυξης. (</a:t>
            </a:r>
            <a:r>
              <a:rPr lang="en-US" sz="2800" dirty="0"/>
              <a:t>Triple Bottom Line)</a:t>
            </a:r>
          </a:p>
        </p:txBody>
      </p:sp>
      <p:pic>
        <p:nvPicPr>
          <p:cNvPr id="6"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7" name="6 - Θέση αριθμού διαφάνειας"/>
          <p:cNvSpPr>
            <a:spLocks noGrp="1"/>
          </p:cNvSpPr>
          <p:nvPr>
            <p:ph type="sldNum" sz="quarter" idx="12"/>
          </p:nvPr>
        </p:nvSpPr>
        <p:spPr>
          <a:xfrm>
            <a:off x="6629400" y="6356350"/>
            <a:ext cx="2133600" cy="365125"/>
          </a:xfrm>
        </p:spPr>
        <p:txBody>
          <a:bodyPr/>
          <a:lstStyle/>
          <a:p>
            <a:fld id="{DC2BAEA1-3F07-4EB6-8A7B-67925EE75E3C}" type="slidenum">
              <a:rPr lang="en-US" smtClean="0"/>
              <a:pPr/>
              <a:t>7</a:t>
            </a:fld>
            <a:endParaRPr lang="en-US"/>
          </a:p>
        </p:txBody>
      </p:sp>
    </p:spTree>
    <p:extLst>
      <p:ext uri="{BB962C8B-B14F-4D97-AF65-F5344CB8AC3E}">
        <p14:creationId xmlns:p14="http://schemas.microsoft.com/office/powerpoint/2010/main" val="374981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3000"/>
          </a:xfrm>
        </p:spPr>
        <p:txBody>
          <a:bodyPr>
            <a:normAutofit/>
          </a:bodyPr>
          <a:lstStyle/>
          <a:p>
            <a:pPr algn="l"/>
            <a:r>
              <a:rPr lang="el-GR" sz="3600" b="1" dirty="0">
                <a:solidFill>
                  <a:srgbClr val="7030A0"/>
                </a:solidFill>
                <a:latin typeface="+mn-lt"/>
              </a:rPr>
              <a:t>Βιώσιμη Ανάπτυξη-Θεμελιώδεις Αρχές</a:t>
            </a:r>
            <a:endParaRPr lang="en-US" sz="3600" b="1" dirty="0">
              <a:solidFill>
                <a:srgbClr val="7030A0"/>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265237"/>
            <a:ext cx="8229600" cy="4525963"/>
          </a:xfrm>
        </p:spPr>
        <p:txBody>
          <a:bodyPr>
            <a:noAutofit/>
          </a:bodyPr>
          <a:lstStyle/>
          <a:p>
            <a:pPr algn="just"/>
            <a:r>
              <a:rPr lang="el-GR" sz="2800" dirty="0"/>
              <a:t>Η βιωσιμότητα χρειάζεται αλλαγή νοοτροπίας, ηθικών αξιών, νομοθετικού πλαισίου και επιστημονικής προσέγγισης</a:t>
            </a:r>
          </a:p>
          <a:p>
            <a:pPr algn="just"/>
            <a:r>
              <a:rPr lang="el-GR" sz="2800" dirty="0"/>
              <a:t>Το γενικό πλαίσιο της βιώσιμης ανάπτυξης  διαμορφώνεται με βάση  12 θεμελιώδεις αρχές (</a:t>
            </a:r>
            <a:r>
              <a:rPr lang="el-GR" sz="2800" dirty="0" err="1"/>
              <a:t>Δεκλερής</a:t>
            </a:r>
            <a:r>
              <a:rPr lang="el-GR" sz="2800" dirty="0"/>
              <a:t> 1996, 2000)</a:t>
            </a:r>
            <a:r>
              <a:rPr lang="en-US" sz="2800" dirty="0"/>
              <a:t>:</a:t>
            </a:r>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3000"/>
          </a:xfrm>
        </p:spPr>
        <p:txBody>
          <a:bodyPr>
            <a:normAutofit/>
          </a:bodyPr>
          <a:lstStyle/>
          <a:p>
            <a:pPr algn="l"/>
            <a:r>
              <a:rPr lang="el-GR" sz="3600" b="1" dirty="0">
                <a:solidFill>
                  <a:srgbClr val="7030A0"/>
                </a:solidFill>
                <a:latin typeface="+mn-lt"/>
              </a:rPr>
              <a:t>Βιώσιμη Ανάπτυξη-Θεμελιώδεις Αρχές</a:t>
            </a:r>
            <a:endParaRPr lang="en-US" sz="3600" b="1" dirty="0">
              <a:solidFill>
                <a:srgbClr val="7030A0"/>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265237"/>
            <a:ext cx="8229600" cy="4525963"/>
          </a:xfrm>
        </p:spPr>
        <p:txBody>
          <a:bodyPr>
            <a:noAutofit/>
          </a:bodyPr>
          <a:lstStyle/>
          <a:p>
            <a:pPr algn="just"/>
            <a:r>
              <a:rPr lang="el-GR" sz="2800" dirty="0"/>
              <a:t>Η βιωσιμότητα χρειάζεται αλλαγή νοοτροπίας, ηθικών αξιών, νομοθετικού πλαισίου και επιστημονικής προσέγγισης</a:t>
            </a:r>
          </a:p>
          <a:p>
            <a:pPr algn="just"/>
            <a:r>
              <a:rPr lang="el-GR" sz="2800" dirty="0"/>
              <a:t>Το γενικό πλαίσιο της βιώσιμης ανάπτυξης  διαμορφώνεται με βάση 12 θεμελιώδεις αρχές (</a:t>
            </a:r>
            <a:r>
              <a:rPr lang="el-GR" sz="2800" dirty="0" err="1"/>
              <a:t>Δεκλερής</a:t>
            </a:r>
            <a:r>
              <a:rPr lang="el-GR" sz="2800" dirty="0"/>
              <a:t> 1996, 2000)</a:t>
            </a:r>
            <a:r>
              <a:rPr lang="en-US" sz="2800" dirty="0"/>
              <a:t>:</a:t>
            </a:r>
          </a:p>
          <a:p>
            <a:pPr marL="457200" lvl="0" indent="-457200" algn="just">
              <a:buFont typeface="+mj-lt"/>
              <a:buAutoNum type="arabicPeriod"/>
            </a:pPr>
            <a:r>
              <a:rPr lang="el-GR" sz="2800" i="1" u="sng" dirty="0"/>
              <a:t>Αρχή της  Δημόσιας Οικολογικής Τάξης</a:t>
            </a:r>
            <a:r>
              <a:rPr lang="el-GR" sz="2800" i="1" dirty="0"/>
              <a:t>:</a:t>
            </a:r>
            <a:r>
              <a:rPr lang="el-GR" sz="2800" dirty="0"/>
              <a:t> Η βιώσιμη ανάπτυξη αποτελεί ευθύνη του κράτους και δεν αφήνεται στη λειτουργία της αγοράς. </a:t>
            </a:r>
            <a:endParaRPr lang="en-US" sz="2800" dirty="0"/>
          </a:p>
          <a:p>
            <a:pPr marL="457200" lvl="0" indent="-457200" algn="just">
              <a:buFont typeface="+mj-lt"/>
              <a:buAutoNum type="arabicPeriod"/>
            </a:pPr>
            <a:r>
              <a:rPr lang="el-GR" sz="2800" i="1" u="sng" dirty="0"/>
              <a:t>Αρχή  της  Βιωσιμότητας</a:t>
            </a:r>
            <a:r>
              <a:rPr lang="el-GR" sz="2800" i="1" dirty="0"/>
              <a:t>:</a:t>
            </a:r>
            <a:r>
              <a:rPr lang="el-GR" sz="2800" dirty="0"/>
              <a:t> Διατήρηση του φυσικού κεφαλαίου και απαγόρευση κάθε μείωσης ή υποβάθμισης.</a:t>
            </a: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9</a:t>
            </a:fld>
            <a:endParaRPr lang="en-US"/>
          </a:p>
        </p:txBody>
      </p:sp>
    </p:spTree>
    <p:extLst>
      <p:ext uri="{BB962C8B-B14F-4D97-AF65-F5344CB8AC3E}">
        <p14:creationId xmlns:p14="http://schemas.microsoft.com/office/powerpoint/2010/main" val="40927781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1755</TotalTime>
  <Words>2535</Words>
  <Application>Microsoft Office PowerPoint</Application>
  <PresentationFormat>On-screen Show (4:3)</PresentationFormat>
  <Paragraphs>377</Paragraphs>
  <Slides>53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Helvetica</vt:lpstr>
      <vt:lpstr>Wingdings</vt:lpstr>
      <vt:lpstr>Wingdings 2</vt:lpstr>
      <vt:lpstr>Θέμα του Office</vt:lpstr>
      <vt:lpstr>Make New Mistakes</vt:lpstr>
      <vt:lpstr>ΠΑΝΕΠΙΣΤΗΜΙΟ ΠΑΤΡΩΝ ΤΜΗΜΑ ΠΟΛΙΤΙΚΩΝ ΜΗΧΑΝΙΚΩΝ ΜΑΘΗΜΑ: ΕΥΦΥΕΙΣ ΠΟΛΕΙΣ, ΥΠΟΔΟΜΕΣ ΚΑΙ ΜΕΤΑΦΟΡΕΣ Ακαδημαϊκό  έτος 2020-2021, Μάρτιος 2021 8ο και 10ο Εξάμηνο</vt:lpstr>
      <vt:lpstr>Βιώσιμη  Ανάπτυξη</vt:lpstr>
      <vt:lpstr>  Βιώσιμη Ανάπτυξη -  Ορισμός από την διάσκεψη του Ρίο (1992)                                           </vt:lpstr>
      <vt:lpstr>Βιώσιμη Ανάπτυξη- Ορισμός: Ευρωπαϊκό Συμβούλιο (Goeteborg  2001) </vt:lpstr>
      <vt:lpstr>Ισόπλευρο Τρίγωνο της Βιώσιμης Ανάπτυξης</vt:lpstr>
      <vt:lpstr>Ισόπλευρο Τρίγωνο της Βιώσιμης Ανάπτυξης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Πόλη </vt:lpstr>
      <vt:lpstr>Ανάγκη για Βιώσιμη Αστική Ανάπτυξη</vt:lpstr>
      <vt:lpstr>Ανάγκη για Βιώσιμη Αστική Ανάπτυξη</vt:lpstr>
      <vt:lpstr>Έξυπνη Βιώσιμη Πόλη</vt:lpstr>
      <vt:lpstr>Έξυπνη Βιώσιμη Πόλη</vt:lpstr>
      <vt:lpstr>PowerPoint Presentation</vt:lpstr>
      <vt:lpstr>PowerPoint Presentation</vt:lpstr>
      <vt:lpstr>PowerPoint Presentation</vt:lpstr>
      <vt:lpstr>Έξυπνη πόλη-Η Αρχιτεκτονική των Τριών Επιπέδων</vt:lpstr>
      <vt:lpstr>Βιώσιμη Έξυπνη πόλη</vt:lpstr>
      <vt:lpstr>Έξυπνες Πόλεις: Γιατί τώρα;</vt:lpstr>
      <vt:lpstr>Έξυπνες Πόλεις: Γιατί τώρα;</vt:lpstr>
      <vt:lpstr>Έξυπνες Πόλεις: Γιατί τώρα;</vt:lpstr>
      <vt:lpstr>Έξυπνες Πόλεις: Ισορροπία</vt:lpstr>
      <vt:lpstr>Έξυπνες Πόλεις: Ισορροπία</vt:lpstr>
      <vt:lpstr>Έξυπνες Πόλεις: Ισορροπία</vt:lpstr>
      <vt:lpstr>Έξυπνες Πόλεις: Ισορροπία</vt:lpstr>
      <vt:lpstr>Έξυπνες Πόλεις: Ισορροπία</vt:lpstr>
      <vt:lpstr>Έξυπνες Πόλεις: Ισορροπία</vt:lpstr>
      <vt:lpstr>Έξυπνες Πόλεις: Ισορροπία</vt:lpstr>
      <vt:lpstr>Έξυπνες Πόλεις: Ισορροπία</vt:lpstr>
      <vt:lpstr>Έξυπνες Πόλεις: Ισορροπία</vt:lpstr>
      <vt:lpstr>Έξυπνες Πόλεις: Ισορροπία</vt:lpstr>
      <vt:lpstr>ΕΞΥΠΝΕΣ ΠΟΛΕΙΣ- ΚΥΡΙΕΣ ΕΦΑΡΜΟΓΕΣ</vt:lpstr>
      <vt:lpstr>Ευφυή Συστήματα Μεταφορών (ΕΣΜ)</vt:lpstr>
      <vt:lpstr>Ευφυή Συστήματα Μεταφορών (ΕΣΜ)</vt:lpstr>
      <vt:lpstr>Ευφυή Συστήματα Μεταφορών (ΕΣΜ)</vt:lpstr>
      <vt:lpstr>Ευφυή Κτήρια</vt:lpstr>
      <vt:lpstr>Ευφυή Κτήρια</vt:lpstr>
      <vt:lpstr>Παράδειγμα: City Home Project</vt:lpstr>
      <vt:lpstr>Ενέργεια</vt:lpstr>
      <vt:lpstr>Ενέργεια</vt:lpstr>
      <vt:lpstr>Υγεία</vt:lpstr>
      <vt:lpstr>Διαχείριση Αποβλήτων και Υδατικών Πόρων</vt:lpstr>
      <vt:lpstr>Συμμετοχή Πολιτών στην Διακυβέρνηση</vt:lpstr>
      <vt:lpstr>The SMART CITY standard:  ISO 37120</vt:lpstr>
      <vt:lpstr>The SMART CITY  standard:  ISO 37120</vt:lpstr>
      <vt:lpstr>Έξυπνες πόλεις - Παραδείγματα</vt:lpstr>
      <vt:lpstr>Έξυπνες πόλεις - Παραδείγματα</vt:lpstr>
      <vt:lpstr>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DEFINITION</dc:title>
  <dc:creator>Lab-3</dc:creator>
  <cp:lastModifiedBy>Yorgos Stephanedes</cp:lastModifiedBy>
  <cp:revision>201</cp:revision>
  <dcterms:created xsi:type="dcterms:W3CDTF">2016-02-09T14:24:07Z</dcterms:created>
  <dcterms:modified xsi:type="dcterms:W3CDTF">2021-03-25T03:20:39Z</dcterms:modified>
</cp:coreProperties>
</file>