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1" r:id="rId2"/>
  </p:sldMasterIdLst>
  <p:notesMasterIdLst>
    <p:notesMasterId r:id="rId146"/>
  </p:notesMasterIdLst>
  <p:sldIdLst>
    <p:sldId id="423" r:id="rId3"/>
    <p:sldId id="388" r:id="rId4"/>
    <p:sldId id="486" r:id="rId5"/>
    <p:sldId id="387" r:id="rId6"/>
    <p:sldId id="389" r:id="rId7"/>
    <p:sldId id="403" r:id="rId8"/>
    <p:sldId id="390" r:id="rId9"/>
    <p:sldId id="391" r:id="rId10"/>
    <p:sldId id="400" r:id="rId11"/>
    <p:sldId id="401" r:id="rId12"/>
    <p:sldId id="402" r:id="rId13"/>
    <p:sldId id="393" r:id="rId14"/>
    <p:sldId id="296" r:id="rId15"/>
    <p:sldId id="648" r:id="rId16"/>
    <p:sldId id="297" r:id="rId17"/>
    <p:sldId id="386" r:id="rId18"/>
    <p:sldId id="399" r:id="rId19"/>
    <p:sldId id="394" r:id="rId20"/>
    <p:sldId id="396" r:id="rId21"/>
    <p:sldId id="397" r:id="rId22"/>
    <p:sldId id="649" r:id="rId23"/>
    <p:sldId id="307" r:id="rId24"/>
    <p:sldId id="257" r:id="rId25"/>
    <p:sldId id="262" r:id="rId26"/>
    <p:sldId id="309" r:id="rId27"/>
    <p:sldId id="310" r:id="rId28"/>
    <p:sldId id="650" r:id="rId29"/>
    <p:sldId id="311" r:id="rId30"/>
    <p:sldId id="651" r:id="rId31"/>
    <p:sldId id="312" r:id="rId32"/>
    <p:sldId id="261" r:id="rId33"/>
    <p:sldId id="313" r:id="rId34"/>
    <p:sldId id="463" r:id="rId35"/>
    <p:sldId id="314" r:id="rId36"/>
    <p:sldId id="315" r:id="rId37"/>
    <p:sldId id="316" r:id="rId38"/>
    <p:sldId id="465" r:id="rId39"/>
    <p:sldId id="263" r:id="rId40"/>
    <p:sldId id="318" r:id="rId41"/>
    <p:sldId id="319" r:id="rId42"/>
    <p:sldId id="271" r:id="rId43"/>
    <p:sldId id="272" r:id="rId44"/>
    <p:sldId id="268" r:id="rId45"/>
    <p:sldId id="273" r:id="rId46"/>
    <p:sldId id="652" r:id="rId47"/>
    <p:sldId id="274" r:id="rId48"/>
    <p:sldId id="275" r:id="rId49"/>
    <p:sldId id="276" r:id="rId50"/>
    <p:sldId id="277" r:id="rId51"/>
    <p:sldId id="278" r:id="rId52"/>
    <p:sldId id="279" r:id="rId53"/>
    <p:sldId id="280" r:id="rId54"/>
    <p:sldId id="281" r:id="rId55"/>
    <p:sldId id="284" r:id="rId56"/>
    <p:sldId id="282" r:id="rId57"/>
    <p:sldId id="285" r:id="rId58"/>
    <p:sldId id="286" r:id="rId59"/>
    <p:sldId id="283" r:id="rId60"/>
    <p:sldId id="646" r:id="rId61"/>
    <p:sldId id="320" r:id="rId62"/>
    <p:sldId id="287" r:id="rId63"/>
    <p:sldId id="288" r:id="rId64"/>
    <p:sldId id="289" r:id="rId65"/>
    <p:sldId id="290" r:id="rId66"/>
    <p:sldId id="291" r:id="rId67"/>
    <p:sldId id="411" r:id="rId68"/>
    <p:sldId id="419" r:id="rId69"/>
    <p:sldId id="420" r:id="rId70"/>
    <p:sldId id="340" r:id="rId71"/>
    <p:sldId id="341" r:id="rId72"/>
    <p:sldId id="336" r:id="rId73"/>
    <p:sldId id="421" r:id="rId74"/>
    <p:sldId id="637" r:id="rId75"/>
    <p:sldId id="635" r:id="rId76"/>
    <p:sldId id="638" r:id="rId77"/>
    <p:sldId id="647" r:id="rId78"/>
    <p:sldId id="640" r:id="rId79"/>
    <p:sldId id="641" r:id="rId80"/>
    <p:sldId id="642" r:id="rId81"/>
    <p:sldId id="643" r:id="rId82"/>
    <p:sldId id="644" r:id="rId83"/>
    <p:sldId id="645" r:id="rId84"/>
    <p:sldId id="385" r:id="rId85"/>
    <p:sldId id="487" r:id="rId86"/>
    <p:sldId id="259" r:id="rId87"/>
    <p:sldId id="488" r:id="rId88"/>
    <p:sldId id="489" r:id="rId89"/>
    <p:sldId id="490" r:id="rId90"/>
    <p:sldId id="491" r:id="rId91"/>
    <p:sldId id="492" r:id="rId92"/>
    <p:sldId id="493" r:id="rId93"/>
    <p:sldId id="494" r:id="rId94"/>
    <p:sldId id="269" r:id="rId95"/>
    <p:sldId id="270" r:id="rId96"/>
    <p:sldId id="495" r:id="rId97"/>
    <p:sldId id="496" r:id="rId98"/>
    <p:sldId id="497" r:id="rId99"/>
    <p:sldId id="498" r:id="rId100"/>
    <p:sldId id="499" r:id="rId101"/>
    <p:sldId id="500" r:id="rId102"/>
    <p:sldId id="501" r:id="rId103"/>
    <p:sldId id="502" r:id="rId104"/>
    <p:sldId id="503" r:id="rId105"/>
    <p:sldId id="504" r:id="rId106"/>
    <p:sldId id="505" r:id="rId107"/>
    <p:sldId id="506" r:id="rId108"/>
    <p:sldId id="398" r:id="rId109"/>
    <p:sldId id="264" r:id="rId110"/>
    <p:sldId id="265" r:id="rId111"/>
    <p:sldId id="266" r:id="rId112"/>
    <p:sldId id="267" r:id="rId113"/>
    <p:sldId id="321" r:id="rId114"/>
    <p:sldId id="507" r:id="rId115"/>
    <p:sldId id="303" r:id="rId116"/>
    <p:sldId id="508" r:id="rId117"/>
    <p:sldId id="305" r:id="rId118"/>
    <p:sldId id="306" r:id="rId119"/>
    <p:sldId id="509" r:id="rId120"/>
    <p:sldId id="308" r:id="rId121"/>
    <p:sldId id="339" r:id="rId122"/>
    <p:sldId id="298" r:id="rId123"/>
    <p:sldId id="383" r:id="rId124"/>
    <p:sldId id="304" r:id="rId125"/>
    <p:sldId id="376" r:id="rId126"/>
    <p:sldId id="378" r:id="rId127"/>
    <p:sldId id="377" r:id="rId128"/>
    <p:sldId id="379" r:id="rId129"/>
    <p:sldId id="380" r:id="rId130"/>
    <p:sldId id="381" r:id="rId131"/>
    <p:sldId id="438" r:id="rId132"/>
    <p:sldId id="454" r:id="rId133"/>
    <p:sldId id="451" r:id="rId134"/>
    <p:sldId id="453" r:id="rId135"/>
    <p:sldId id="382" r:id="rId136"/>
    <p:sldId id="455" r:id="rId137"/>
    <p:sldId id="456" r:id="rId138"/>
    <p:sldId id="457" r:id="rId139"/>
    <p:sldId id="458" r:id="rId140"/>
    <p:sldId id="460" r:id="rId141"/>
    <p:sldId id="461" r:id="rId142"/>
    <p:sldId id="462" r:id="rId143"/>
    <p:sldId id="338" r:id="rId144"/>
    <p:sldId id="292" r:id="rId145"/>
  </p:sldIdLst>
  <p:sldSz cx="9144000" cy="6858000" type="screen4x3"/>
  <p:notesSz cx="9144000"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767" autoAdjust="0"/>
    <p:restoredTop sz="73646" autoAdjust="0"/>
  </p:normalViewPr>
  <p:slideViewPr>
    <p:cSldViewPr>
      <p:cViewPr varScale="1">
        <p:scale>
          <a:sx n="68" d="100"/>
          <a:sy n="68" d="100"/>
        </p:scale>
        <p:origin x="119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theme" Target="theme/theme1.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9B998F6-8ABC-E44A-A548-E01C1F4B3E53}" type="datetimeFigureOut">
              <a:rPr lang="en-GR" smtClean="0"/>
              <a:t>26/5/22</a:t>
            </a:fld>
            <a:endParaRPr lang="en-GR"/>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436DC76-CE4E-F048-B33C-511BADD9F518}" type="slidenum">
              <a:rPr lang="en-GR" smtClean="0"/>
              <a:t>‹#›</a:t>
            </a:fld>
            <a:endParaRPr lang="en-GR"/>
          </a:p>
        </p:txBody>
      </p:sp>
    </p:spTree>
    <p:extLst>
      <p:ext uri="{BB962C8B-B14F-4D97-AF65-F5344CB8AC3E}">
        <p14:creationId xmlns:p14="http://schemas.microsoft.com/office/powerpoint/2010/main" val="2960811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l-GR" noProof="0" dirty="0"/>
          </a:p>
        </p:txBody>
      </p:sp>
      <p:sp>
        <p:nvSpPr>
          <p:cNvPr id="4" name="Rectangle 3"/>
          <p:cNvSpPr>
            <a:spLocks noGrp="1"/>
          </p:cNvSpPr>
          <p:nvPr>
            <p:ph type="sldNum" sz="quarter" idx="10"/>
          </p:nvPr>
        </p:nvSpPr>
        <p:spPr/>
        <p:txBody>
          <a:bodyPr/>
          <a:lstStyle/>
          <a:p>
            <a:fld id="{CA5D3BF3-D352-46FC-8343-31F56E6730EA}" type="slidenum">
              <a:rPr lang="el-GR" smtClean="0"/>
              <a:pPr/>
              <a:t>1</a:t>
            </a:fld>
            <a:endParaRPr lang="el-GR"/>
          </a:p>
        </p:txBody>
      </p:sp>
    </p:spTree>
    <p:extLst>
      <p:ext uri="{BB962C8B-B14F-4D97-AF65-F5344CB8AC3E}">
        <p14:creationId xmlns:p14="http://schemas.microsoft.com/office/powerpoint/2010/main" val="1411164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5436DC76-CE4E-F048-B33C-511BADD9F518}" type="slidenum">
              <a:rPr lang="en-GR" smtClean="0"/>
              <a:t>25</a:t>
            </a:fld>
            <a:endParaRPr lang="en-GR"/>
          </a:p>
        </p:txBody>
      </p:sp>
    </p:spTree>
    <p:extLst>
      <p:ext uri="{BB962C8B-B14F-4D97-AF65-F5344CB8AC3E}">
        <p14:creationId xmlns:p14="http://schemas.microsoft.com/office/powerpoint/2010/main" val="1662736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5436DC76-CE4E-F048-B33C-511BADD9F518}" type="slidenum">
              <a:rPr lang="en-GR" smtClean="0"/>
              <a:t>26</a:t>
            </a:fld>
            <a:endParaRPr lang="en-GR"/>
          </a:p>
        </p:txBody>
      </p:sp>
    </p:spTree>
    <p:extLst>
      <p:ext uri="{BB962C8B-B14F-4D97-AF65-F5344CB8AC3E}">
        <p14:creationId xmlns:p14="http://schemas.microsoft.com/office/powerpoint/2010/main" val="3545466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5436DC76-CE4E-F048-B33C-511BADD9F518}" type="slidenum">
              <a:rPr lang="en-GR" smtClean="0"/>
              <a:t>27</a:t>
            </a:fld>
            <a:endParaRPr lang="en-GR"/>
          </a:p>
        </p:txBody>
      </p:sp>
    </p:spTree>
    <p:extLst>
      <p:ext uri="{BB962C8B-B14F-4D97-AF65-F5344CB8AC3E}">
        <p14:creationId xmlns:p14="http://schemas.microsoft.com/office/powerpoint/2010/main" val="2494602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5436DC76-CE4E-F048-B33C-511BADD9F518}" type="slidenum">
              <a:rPr lang="en-GR" smtClean="0"/>
              <a:t>28</a:t>
            </a:fld>
            <a:endParaRPr lang="en-GR"/>
          </a:p>
        </p:txBody>
      </p:sp>
    </p:spTree>
    <p:extLst>
      <p:ext uri="{BB962C8B-B14F-4D97-AF65-F5344CB8AC3E}">
        <p14:creationId xmlns:p14="http://schemas.microsoft.com/office/powerpoint/2010/main" val="3273339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5436DC76-CE4E-F048-B33C-511BADD9F518}" type="slidenum">
              <a:rPr lang="en-GR" smtClean="0"/>
              <a:t>29</a:t>
            </a:fld>
            <a:endParaRPr lang="en-GR"/>
          </a:p>
        </p:txBody>
      </p:sp>
    </p:spTree>
    <p:extLst>
      <p:ext uri="{BB962C8B-B14F-4D97-AF65-F5344CB8AC3E}">
        <p14:creationId xmlns:p14="http://schemas.microsoft.com/office/powerpoint/2010/main" val="4047300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5436DC76-CE4E-F048-B33C-511BADD9F518}" type="slidenum">
              <a:rPr lang="en-GR" smtClean="0"/>
              <a:t>30</a:t>
            </a:fld>
            <a:endParaRPr lang="en-GR"/>
          </a:p>
        </p:txBody>
      </p:sp>
    </p:spTree>
    <p:extLst>
      <p:ext uri="{BB962C8B-B14F-4D97-AF65-F5344CB8AC3E}">
        <p14:creationId xmlns:p14="http://schemas.microsoft.com/office/powerpoint/2010/main" val="654808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5436DC76-CE4E-F048-B33C-511BADD9F518}" type="slidenum">
              <a:rPr lang="en-GR" smtClean="0"/>
              <a:t>31</a:t>
            </a:fld>
            <a:endParaRPr lang="en-GR"/>
          </a:p>
        </p:txBody>
      </p:sp>
    </p:spTree>
    <p:extLst>
      <p:ext uri="{BB962C8B-B14F-4D97-AF65-F5344CB8AC3E}">
        <p14:creationId xmlns:p14="http://schemas.microsoft.com/office/powerpoint/2010/main" val="662867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5436DC76-CE4E-F048-B33C-511BADD9F518}" type="slidenum">
              <a:rPr lang="en-GR" smtClean="0"/>
              <a:t>32</a:t>
            </a:fld>
            <a:endParaRPr lang="en-GR"/>
          </a:p>
        </p:txBody>
      </p:sp>
    </p:spTree>
    <p:extLst>
      <p:ext uri="{BB962C8B-B14F-4D97-AF65-F5344CB8AC3E}">
        <p14:creationId xmlns:p14="http://schemas.microsoft.com/office/powerpoint/2010/main" val="482281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5436DC76-CE4E-F048-B33C-511BADD9F518}" type="slidenum">
              <a:rPr lang="en-GR" smtClean="0"/>
              <a:t>33</a:t>
            </a:fld>
            <a:endParaRPr lang="en-GR"/>
          </a:p>
        </p:txBody>
      </p:sp>
    </p:spTree>
    <p:extLst>
      <p:ext uri="{BB962C8B-B14F-4D97-AF65-F5344CB8AC3E}">
        <p14:creationId xmlns:p14="http://schemas.microsoft.com/office/powerpoint/2010/main" val="2576250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5436DC76-CE4E-F048-B33C-511BADD9F518}" type="slidenum">
              <a:rPr lang="en-GR" smtClean="0"/>
              <a:t>34</a:t>
            </a:fld>
            <a:endParaRPr lang="en-GR"/>
          </a:p>
        </p:txBody>
      </p:sp>
    </p:spTree>
    <p:extLst>
      <p:ext uri="{BB962C8B-B14F-4D97-AF65-F5344CB8AC3E}">
        <p14:creationId xmlns:p14="http://schemas.microsoft.com/office/powerpoint/2010/main" val="151373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FE39CD5E-9F88-A3E0-A4E9-C866FEF55A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980CEC9-EA8B-3C42-9715-0D4E9B4D27FF}" type="slidenum">
              <a:rPr lang="en-US" altLang="en-GR"/>
              <a:pPr>
                <a:spcBef>
                  <a:spcPct val="0"/>
                </a:spcBef>
              </a:pPr>
              <a:t>13</a:t>
            </a:fld>
            <a:endParaRPr lang="en-US" altLang="en-GR"/>
          </a:p>
        </p:txBody>
      </p:sp>
      <p:sp>
        <p:nvSpPr>
          <p:cNvPr id="87042" name="Rectangle 2">
            <a:extLst>
              <a:ext uri="{FF2B5EF4-FFF2-40B4-BE49-F238E27FC236}">
                <a16:creationId xmlns:a16="http://schemas.microsoft.com/office/drawing/2014/main" id="{E07CC6C6-0C7D-2037-EE2F-7AD132E07499}"/>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441EB6A5-DB2A-1C73-6302-C315D611A2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R" altLang="en-GR">
              <a:ea typeface="ＭＳ Ｐゴシック" panose="020B0600070205080204" pitchFamily="34" charset="-128"/>
            </a:endParaRPr>
          </a:p>
        </p:txBody>
      </p:sp>
    </p:spTree>
    <p:extLst>
      <p:ext uri="{BB962C8B-B14F-4D97-AF65-F5344CB8AC3E}">
        <p14:creationId xmlns:p14="http://schemas.microsoft.com/office/powerpoint/2010/main" val="834240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5436DC76-CE4E-F048-B33C-511BADD9F518}" type="slidenum">
              <a:rPr lang="en-GR" smtClean="0"/>
              <a:t>35</a:t>
            </a:fld>
            <a:endParaRPr lang="en-GR"/>
          </a:p>
        </p:txBody>
      </p:sp>
    </p:spTree>
    <p:extLst>
      <p:ext uri="{BB962C8B-B14F-4D97-AF65-F5344CB8AC3E}">
        <p14:creationId xmlns:p14="http://schemas.microsoft.com/office/powerpoint/2010/main" val="1617325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5436DC76-CE4E-F048-B33C-511BADD9F518}" type="slidenum">
              <a:rPr lang="en-GR" smtClean="0"/>
              <a:t>36</a:t>
            </a:fld>
            <a:endParaRPr lang="en-GR"/>
          </a:p>
        </p:txBody>
      </p:sp>
    </p:spTree>
    <p:extLst>
      <p:ext uri="{BB962C8B-B14F-4D97-AF65-F5344CB8AC3E}">
        <p14:creationId xmlns:p14="http://schemas.microsoft.com/office/powerpoint/2010/main" val="2197699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5436DC76-CE4E-F048-B33C-511BADD9F518}" type="slidenum">
              <a:rPr lang="en-GR" smtClean="0"/>
              <a:t>39</a:t>
            </a:fld>
            <a:endParaRPr lang="en-GR"/>
          </a:p>
        </p:txBody>
      </p:sp>
    </p:spTree>
    <p:extLst>
      <p:ext uri="{BB962C8B-B14F-4D97-AF65-F5344CB8AC3E}">
        <p14:creationId xmlns:p14="http://schemas.microsoft.com/office/powerpoint/2010/main" val="1260376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5436DC76-CE4E-F048-B33C-511BADD9F518}" type="slidenum">
              <a:rPr lang="en-GR" smtClean="0"/>
              <a:t>40</a:t>
            </a:fld>
            <a:endParaRPr lang="en-GR"/>
          </a:p>
        </p:txBody>
      </p:sp>
    </p:spTree>
    <p:extLst>
      <p:ext uri="{BB962C8B-B14F-4D97-AF65-F5344CB8AC3E}">
        <p14:creationId xmlns:p14="http://schemas.microsoft.com/office/powerpoint/2010/main" val="1134120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l-GR" noProof="0" dirty="0"/>
          </a:p>
        </p:txBody>
      </p:sp>
      <p:sp>
        <p:nvSpPr>
          <p:cNvPr id="4" name="Rectangle 3"/>
          <p:cNvSpPr>
            <a:spLocks noGrp="1"/>
          </p:cNvSpPr>
          <p:nvPr>
            <p:ph type="sldNum" sz="quarter" idx="10"/>
          </p:nvPr>
        </p:nvSpPr>
        <p:spPr/>
        <p:txBody>
          <a:bodyPr/>
          <a:lstStyle/>
          <a:p>
            <a:fld id="{CA5D3BF3-D352-46FC-8343-31F56E6730EA}" type="slidenum">
              <a:rPr lang="el-GR" smtClean="0"/>
              <a:pPr/>
              <a:t>66</a:t>
            </a:fld>
            <a:endParaRPr lang="el-GR"/>
          </a:p>
        </p:txBody>
      </p:sp>
    </p:spTree>
    <p:extLst>
      <p:ext uri="{BB962C8B-B14F-4D97-AF65-F5344CB8AC3E}">
        <p14:creationId xmlns:p14="http://schemas.microsoft.com/office/powerpoint/2010/main" val="399726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2E4996B-7EED-46AC-8F29-68BE98870224}" type="slidenum">
              <a:rPr lang="en-US" smtClean="0"/>
              <a:pPr/>
              <a:t>67</a:t>
            </a:fld>
            <a:endParaRPr lang="en-US"/>
          </a:p>
        </p:txBody>
      </p:sp>
    </p:spTree>
    <p:extLst>
      <p:ext uri="{BB962C8B-B14F-4D97-AF65-F5344CB8AC3E}">
        <p14:creationId xmlns:p14="http://schemas.microsoft.com/office/powerpoint/2010/main" val="2784330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2E4996B-7EED-46AC-8F29-68BE98870224}" type="slidenum">
              <a:rPr lang="en-US" smtClean="0"/>
              <a:pPr/>
              <a:t>68</a:t>
            </a:fld>
            <a:endParaRPr lang="en-US"/>
          </a:p>
        </p:txBody>
      </p:sp>
    </p:spTree>
    <p:extLst>
      <p:ext uri="{BB962C8B-B14F-4D97-AF65-F5344CB8AC3E}">
        <p14:creationId xmlns:p14="http://schemas.microsoft.com/office/powerpoint/2010/main" val="1722193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2E4996B-7EED-46AC-8F29-68BE98870224}" type="slidenum">
              <a:rPr lang="en-US" smtClean="0"/>
              <a:pPr/>
              <a:t>69</a:t>
            </a:fld>
            <a:endParaRPr lang="en-US"/>
          </a:p>
        </p:txBody>
      </p:sp>
    </p:spTree>
    <p:extLst>
      <p:ext uri="{BB962C8B-B14F-4D97-AF65-F5344CB8AC3E}">
        <p14:creationId xmlns:p14="http://schemas.microsoft.com/office/powerpoint/2010/main" val="2610605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2E4996B-7EED-46AC-8F29-68BE98870224}" type="slidenum">
              <a:rPr lang="en-US" smtClean="0"/>
              <a:pPr/>
              <a:t>70</a:t>
            </a:fld>
            <a:endParaRPr lang="en-US"/>
          </a:p>
        </p:txBody>
      </p:sp>
    </p:spTree>
    <p:extLst>
      <p:ext uri="{BB962C8B-B14F-4D97-AF65-F5344CB8AC3E}">
        <p14:creationId xmlns:p14="http://schemas.microsoft.com/office/powerpoint/2010/main" val="1259491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Incremental SVM: test set becomes part of the training set</a:t>
            </a:r>
          </a:p>
          <a:p>
            <a:endParaRPr lang="en-US" baseline="0" dirty="0"/>
          </a:p>
        </p:txBody>
      </p:sp>
      <p:sp>
        <p:nvSpPr>
          <p:cNvPr id="4" name="Slide Number Placeholder 3"/>
          <p:cNvSpPr>
            <a:spLocks noGrp="1"/>
          </p:cNvSpPr>
          <p:nvPr>
            <p:ph type="sldNum" sz="quarter" idx="10"/>
          </p:nvPr>
        </p:nvSpPr>
        <p:spPr/>
        <p:txBody>
          <a:bodyPr/>
          <a:lstStyle/>
          <a:p>
            <a:fld id="{B2E4996B-7EED-46AC-8F29-68BE98870224}" type="slidenum">
              <a:rPr lang="en-US" smtClean="0"/>
              <a:pPr/>
              <a:t>71</a:t>
            </a:fld>
            <a:endParaRPr lang="en-US"/>
          </a:p>
        </p:txBody>
      </p:sp>
    </p:spTree>
    <p:extLst>
      <p:ext uri="{BB962C8B-B14F-4D97-AF65-F5344CB8AC3E}">
        <p14:creationId xmlns:p14="http://schemas.microsoft.com/office/powerpoint/2010/main" val="271129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FE39CD5E-9F88-A3E0-A4E9-C866FEF55A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980CEC9-EA8B-3C42-9715-0D4E9B4D27FF}" type="slidenum">
              <a:rPr lang="en-US" altLang="en-GR"/>
              <a:pPr>
                <a:spcBef>
                  <a:spcPct val="0"/>
                </a:spcBef>
              </a:pPr>
              <a:t>14</a:t>
            </a:fld>
            <a:endParaRPr lang="en-US" altLang="en-GR"/>
          </a:p>
        </p:txBody>
      </p:sp>
      <p:sp>
        <p:nvSpPr>
          <p:cNvPr id="87042" name="Rectangle 2">
            <a:extLst>
              <a:ext uri="{FF2B5EF4-FFF2-40B4-BE49-F238E27FC236}">
                <a16:creationId xmlns:a16="http://schemas.microsoft.com/office/drawing/2014/main" id="{E07CC6C6-0C7D-2037-EE2F-7AD132E07499}"/>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441EB6A5-DB2A-1C73-6302-C315D611A2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R" altLang="en-GR">
              <a:ea typeface="ＭＳ Ｐゴシック" panose="020B0600070205080204" pitchFamily="34" charset="-128"/>
            </a:endParaRPr>
          </a:p>
        </p:txBody>
      </p:sp>
    </p:spTree>
    <p:extLst>
      <p:ext uri="{BB962C8B-B14F-4D97-AF65-F5344CB8AC3E}">
        <p14:creationId xmlns:p14="http://schemas.microsoft.com/office/powerpoint/2010/main" val="753785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0" lang="en-US" sz="2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2E4996B-7EED-46AC-8F29-68BE98870224}" type="slidenum">
              <a:rPr lang="en-US" smtClean="0"/>
              <a:pPr/>
              <a:t>72</a:t>
            </a:fld>
            <a:endParaRPr lang="en-US"/>
          </a:p>
        </p:txBody>
      </p:sp>
    </p:spTree>
    <p:extLst>
      <p:ext uri="{BB962C8B-B14F-4D97-AF65-F5344CB8AC3E}">
        <p14:creationId xmlns:p14="http://schemas.microsoft.com/office/powerpoint/2010/main" val="295083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u="sng" kern="1200" dirty="0">
                <a:solidFill>
                  <a:schemeClr val="tx1"/>
                </a:solidFill>
                <a:effectLst/>
                <a:latin typeface="+mn-lt"/>
                <a:ea typeface="+mn-ea"/>
                <a:cs typeface="+mn-cs"/>
              </a:rPr>
              <a:t>How to obtain more valid information concerning frailty in older subjects</a:t>
            </a:r>
          </a:p>
          <a:p>
            <a:r>
              <a:rPr lang="en-US" sz="1200" kern="1200" dirty="0">
                <a:solidFill>
                  <a:schemeClr val="tx1"/>
                </a:solidFill>
                <a:effectLst/>
                <a:latin typeface="+mn-lt"/>
                <a:ea typeface="+mn-ea"/>
                <a:cs typeface="+mn-cs"/>
              </a:rPr>
              <a:t>For that we add to the conventional Comprehensive Geriatric Assessment, information from the </a:t>
            </a:r>
            <a:r>
              <a:rPr lang="en-US" sz="1200" kern="1200" dirty="0" err="1">
                <a:solidFill>
                  <a:schemeClr val="tx1"/>
                </a:solidFill>
                <a:effectLst/>
                <a:latin typeface="+mn-lt"/>
                <a:ea typeface="+mn-ea"/>
                <a:cs typeface="+mn-cs"/>
              </a:rPr>
              <a:t>FrailSafe</a:t>
            </a:r>
            <a:r>
              <a:rPr lang="en-US" sz="1200" kern="1200" dirty="0">
                <a:solidFill>
                  <a:schemeClr val="tx1"/>
                </a:solidFill>
                <a:effectLst/>
                <a:latin typeface="+mn-lt"/>
                <a:ea typeface="+mn-ea"/>
                <a:cs typeface="+mn-cs"/>
              </a:rPr>
              <a:t> system. </a:t>
            </a:r>
            <a:r>
              <a:rPr lang="en-US" sz="1200" b="1" kern="1200" dirty="0">
                <a:solidFill>
                  <a:schemeClr val="tx1"/>
                </a:solidFill>
                <a:effectLst/>
                <a:latin typeface="+mn-lt"/>
                <a:ea typeface="+mn-ea"/>
                <a:cs typeface="+mn-cs"/>
              </a:rPr>
              <a:t>Its added value can be schematically illustrated with 3 aspects</a:t>
            </a:r>
            <a:r>
              <a:rPr lang="en-US" sz="1200"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ecological aspect</a:t>
            </a:r>
            <a:r>
              <a:rPr lang="en-US" sz="1200" kern="1200" dirty="0">
                <a:solidFill>
                  <a:schemeClr val="tx1"/>
                </a:solidFill>
                <a:effectLst/>
                <a:latin typeface="+mn-lt"/>
                <a:ea typeface="+mn-ea"/>
                <a:cs typeface="+mn-cs"/>
              </a:rPr>
              <a:t>: information is obtained inside the patient’s environment vs. usual clinical settings, </a:t>
            </a:r>
            <a:endParaRPr lang="fr-FR" dirty="0">
              <a:effectLst/>
            </a:endParaRPr>
          </a:p>
          <a:p>
            <a:r>
              <a:rPr lang="en-US" sz="1200" kern="1200" dirty="0">
                <a:solidFill>
                  <a:schemeClr val="tx1"/>
                </a:solidFill>
                <a:effectLst/>
                <a:latin typeface="+mn-lt"/>
                <a:ea typeface="+mn-ea"/>
                <a:cs typeface="+mn-cs"/>
              </a:rPr>
              <a:t>b-    </a:t>
            </a:r>
            <a:r>
              <a:rPr lang="en-US" sz="1200" b="1" kern="1200" dirty="0">
                <a:solidFill>
                  <a:schemeClr val="tx1"/>
                </a:solidFill>
                <a:effectLst/>
                <a:latin typeface="+mn-lt"/>
                <a:ea typeface="+mn-ea"/>
                <a:cs typeface="+mn-cs"/>
              </a:rPr>
              <a:t>time frame</a:t>
            </a:r>
            <a:r>
              <a:rPr lang="en-US" sz="1200" kern="1200" dirty="0">
                <a:solidFill>
                  <a:schemeClr val="tx1"/>
                </a:solidFill>
                <a:effectLst/>
                <a:latin typeface="+mn-lt"/>
                <a:ea typeface="+mn-ea"/>
                <a:cs typeface="+mn-cs"/>
              </a:rPr>
              <a:t>: multiple signals in real time conditions vs. single shot evaluation </a:t>
            </a:r>
            <a:endParaRPr lang="fr-FR" dirty="0">
              <a:effectLst/>
            </a:endParaRPr>
          </a:p>
          <a:p>
            <a:r>
              <a:rPr lang="en-US" sz="1200" kern="1200" dirty="0">
                <a:solidFill>
                  <a:schemeClr val="tx1"/>
                </a:solidFill>
                <a:effectLst/>
                <a:latin typeface="+mn-lt"/>
                <a:ea typeface="+mn-ea"/>
                <a:cs typeface="+mn-cs"/>
              </a:rPr>
              <a:t>c-     </a:t>
            </a:r>
            <a:r>
              <a:rPr lang="en-US" sz="1200" b="1" kern="1200" dirty="0">
                <a:solidFill>
                  <a:schemeClr val="tx1"/>
                </a:solidFill>
                <a:effectLst/>
                <a:latin typeface="+mn-lt"/>
                <a:ea typeface="+mn-ea"/>
                <a:cs typeface="+mn-cs"/>
              </a:rPr>
              <a:t>analysis capacity</a:t>
            </a:r>
            <a:r>
              <a:rPr lang="en-US" sz="1200" kern="1200" dirty="0">
                <a:solidFill>
                  <a:schemeClr val="tx1"/>
                </a:solidFill>
                <a:effectLst/>
                <a:latin typeface="+mn-lt"/>
                <a:ea typeface="+mn-ea"/>
                <a:cs typeface="+mn-cs"/>
              </a:rPr>
              <a:t>: big data analysis, objectivity in the extrapolation vs. limited data and subjective interpretation</a:t>
            </a:r>
            <a:endParaRPr lang="fr-FR" dirty="0">
              <a:effectLst/>
            </a:endParaRPr>
          </a:p>
          <a:p>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aspects allow the possibility for feed back and improvement of the evaluation system itself  and additionally generating more specific preventive strategies.</a:t>
            </a:r>
            <a:endParaRPr lang="fr-FR" sz="1200" kern="1200" dirty="0">
              <a:solidFill>
                <a:schemeClr val="tx1"/>
              </a:solidFill>
              <a:effectLst/>
              <a:latin typeface="+mn-lt"/>
              <a:ea typeface="+mn-ea"/>
              <a:cs typeface="+mn-cs"/>
            </a:endParaRP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E23A9E29-B189-4781-B8B4-A53B0330A1DB}" type="slidenum">
              <a:rPr lang="fr-FR" smtClean="0"/>
              <a:t>120</a:t>
            </a:fld>
            <a:endParaRPr lang="fr-FR"/>
          </a:p>
        </p:txBody>
      </p:sp>
    </p:spTree>
    <p:extLst>
      <p:ext uri="{BB962C8B-B14F-4D97-AF65-F5344CB8AC3E}">
        <p14:creationId xmlns:p14="http://schemas.microsoft.com/office/powerpoint/2010/main" val="3794112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Frailty is a</a:t>
            </a:r>
            <a:r>
              <a:rPr lang="en-US" baseline="0" dirty="0"/>
              <a:t> multidimensional syndrome &amp; frail older people so heterogeneous it is difficult to establish a measure that captures such heterogeneity</a:t>
            </a:r>
          </a:p>
          <a:p>
            <a:r>
              <a:rPr lang="en-US" baseline="0" dirty="0"/>
              <a:t>and the multiple phases of frailty</a:t>
            </a:r>
            <a:endParaRPr lang="en-US" dirty="0"/>
          </a:p>
          <a:p>
            <a:endParaRPr lang="en-US" dirty="0"/>
          </a:p>
        </p:txBody>
      </p:sp>
      <p:sp>
        <p:nvSpPr>
          <p:cNvPr id="4" name="Slide Number Placeholder 3"/>
          <p:cNvSpPr>
            <a:spLocks noGrp="1"/>
          </p:cNvSpPr>
          <p:nvPr>
            <p:ph type="sldNum" sz="quarter" idx="10"/>
          </p:nvPr>
        </p:nvSpPr>
        <p:spPr/>
        <p:txBody>
          <a:bodyPr/>
          <a:lstStyle/>
          <a:p>
            <a:fld id="{728A0E6D-B918-40C9-AC40-35B72CA2512A}" type="slidenum">
              <a:rPr lang="fr-BE" smtClean="0"/>
              <a:t>121</a:t>
            </a:fld>
            <a:endParaRPr lang="fr-BE"/>
          </a:p>
        </p:txBody>
      </p:sp>
    </p:spTree>
    <p:extLst>
      <p:ext uri="{BB962C8B-B14F-4D97-AF65-F5344CB8AC3E}">
        <p14:creationId xmlns:p14="http://schemas.microsoft.com/office/powerpoint/2010/main" val="3280676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fr-FR" dirty="0"/>
          </a:p>
          <a:p>
            <a:endParaRPr lang="en-US" dirty="0"/>
          </a:p>
        </p:txBody>
      </p:sp>
      <p:sp>
        <p:nvSpPr>
          <p:cNvPr id="4" name="Slide Number Placeholder 3"/>
          <p:cNvSpPr>
            <a:spLocks noGrp="1"/>
          </p:cNvSpPr>
          <p:nvPr>
            <p:ph type="sldNum" sz="quarter" idx="10"/>
          </p:nvPr>
        </p:nvSpPr>
        <p:spPr/>
        <p:txBody>
          <a:bodyPr/>
          <a:lstStyle/>
          <a:p>
            <a:fld id="{AF9A762C-FF8C-4DD3-8BC6-99FB413D8813}" type="slidenum">
              <a:rPr lang="es-ES" smtClean="0"/>
              <a:pPr/>
              <a:t>122</a:t>
            </a:fld>
            <a:endParaRPr lang="es-ES"/>
          </a:p>
        </p:txBody>
      </p:sp>
    </p:spTree>
    <p:extLst>
      <p:ext uri="{BB962C8B-B14F-4D97-AF65-F5344CB8AC3E}">
        <p14:creationId xmlns:p14="http://schemas.microsoft.com/office/powerpoint/2010/main" val="796211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data being collected by the devices and medical questionnaires and being saved in the cloud, creating for each older person a “Virtual Patient Model”. These data are augmented by big data analysis. </a:t>
            </a:r>
          </a:p>
          <a:p>
            <a:endParaRPr lang="en-US" dirty="0"/>
          </a:p>
          <a:p>
            <a:r>
              <a:rPr lang="en-US" dirty="0"/>
              <a:t>The clinician can monitor each older person by visiting its VPM and can design appropriate interventions to him/her.</a:t>
            </a:r>
          </a:p>
          <a:p>
            <a:endParaRPr lang="en-US" dirty="0"/>
          </a:p>
          <a:p>
            <a:r>
              <a:rPr lang="en-US" dirty="0"/>
              <a:t>These interventions are being given to the older person as guidelines to follow.</a:t>
            </a:r>
          </a:p>
        </p:txBody>
      </p:sp>
      <p:sp>
        <p:nvSpPr>
          <p:cNvPr id="4" name="Slide Number Placeholder 3"/>
          <p:cNvSpPr>
            <a:spLocks noGrp="1"/>
          </p:cNvSpPr>
          <p:nvPr>
            <p:ph type="sldNum" sz="quarter" idx="5"/>
          </p:nvPr>
        </p:nvSpPr>
        <p:spPr/>
        <p:txBody>
          <a:bodyPr/>
          <a:lstStyle/>
          <a:p>
            <a:fld id="{C313DE2C-705C-4D69-9F6F-6EBC44C47CA5}" type="slidenum">
              <a:rPr lang="en-US" smtClean="0"/>
              <a:t>124</a:t>
            </a:fld>
            <a:endParaRPr lang="en-US"/>
          </a:p>
        </p:txBody>
      </p:sp>
    </p:spTree>
    <p:extLst>
      <p:ext uri="{BB962C8B-B14F-4D97-AF65-F5344CB8AC3E}">
        <p14:creationId xmlns:p14="http://schemas.microsoft.com/office/powerpoint/2010/main" val="381106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4810125" y="385763"/>
            <a:ext cx="2571750" cy="19288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1219202" y="2443163"/>
            <a:ext cx="9753599" cy="2314575"/>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sz="1200" kern="1200" dirty="0">
                <a:solidFill>
                  <a:schemeClr val="tx1"/>
                </a:solidFill>
                <a:effectLst/>
                <a:latin typeface="+mn-lt"/>
                <a:ea typeface="+mn-ea"/>
                <a:cs typeface="+mn-cs"/>
              </a:rPr>
              <a:t>The alerts generated by the offline and online data analysis are sent to the DSS module and are visualized by the DSS UI module. For the purpose of communication between the DSS and the other submodules of the </a:t>
            </a:r>
            <a:r>
              <a:rPr lang="en-GB" sz="1200" kern="1200" dirty="0" err="1">
                <a:solidFill>
                  <a:schemeClr val="tx1"/>
                </a:solidFill>
                <a:effectLst/>
                <a:latin typeface="+mn-lt"/>
                <a:ea typeface="+mn-ea"/>
                <a:cs typeface="+mn-cs"/>
              </a:rPr>
              <a:t>FrailSafe</a:t>
            </a:r>
            <a:r>
              <a:rPr lang="en-GB" sz="1200" kern="1200" dirty="0">
                <a:solidFill>
                  <a:schemeClr val="tx1"/>
                </a:solidFill>
                <a:effectLst/>
                <a:latin typeface="+mn-lt"/>
                <a:ea typeface="+mn-ea"/>
                <a:cs typeface="+mn-cs"/>
              </a:rPr>
              <a:t> system, an API was created. The API allows the storing of alerts generated either by the VPM data, or by the real-time data analysis applications (Fall Detection, Loss of Stability, Loss of Orientation and Suicidal Text Detection). </a:t>
            </a:r>
            <a:endParaRPr lang="el-G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l-GR" sz="1200" kern="1200" dirty="0">
              <a:solidFill>
                <a:schemeClr val="tx1"/>
              </a:solidFill>
              <a:effectLst/>
              <a:latin typeface="+mn-lt"/>
              <a:ea typeface="+mn-ea"/>
              <a:cs typeface="+mn-cs"/>
            </a:endParaRPr>
          </a:p>
        </p:txBody>
      </p:sp>
      <p:sp>
        <p:nvSpPr>
          <p:cNvPr id="119" name="Shape 119"/>
          <p:cNvSpPr txBox="1">
            <a:spLocks noGrp="1"/>
          </p:cNvSpPr>
          <p:nvPr>
            <p:ph type="sldNum" idx="12"/>
          </p:nvPr>
        </p:nvSpPr>
        <p:spPr>
          <a:xfrm>
            <a:off x="6905978" y="4885433"/>
            <a:ext cx="5283199" cy="25717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127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1833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D855C9C-8613-4433-A652-95E35791550D}" type="slidenum">
              <a:rPr lang="el-GR" smtClean="0"/>
              <a:pPr/>
              <a:t>128</a:t>
            </a:fld>
            <a:endParaRPr lang="el-GR"/>
          </a:p>
        </p:txBody>
      </p:sp>
    </p:spTree>
    <p:extLst>
      <p:ext uri="{BB962C8B-B14F-4D97-AF65-F5344CB8AC3E}">
        <p14:creationId xmlns:p14="http://schemas.microsoft.com/office/powerpoint/2010/main" val="22207852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final slide before the DEMO the</a:t>
            </a:r>
            <a:r>
              <a:rPr lang="en-US" baseline="0" dirty="0"/>
              <a:t> aim is to show our framework to be implemented in the next coming months when more data will be available across several time points and more importantly either the frailty status might have changed for some participants, or some proxy or hard outcomes, might be available.</a:t>
            </a:r>
            <a:endParaRPr lang="el-GR" dirty="0"/>
          </a:p>
        </p:txBody>
      </p:sp>
      <p:sp>
        <p:nvSpPr>
          <p:cNvPr id="4" name="Slide Number Placeholder 3"/>
          <p:cNvSpPr>
            <a:spLocks noGrp="1"/>
          </p:cNvSpPr>
          <p:nvPr>
            <p:ph type="sldNum" sz="quarter" idx="10"/>
          </p:nvPr>
        </p:nvSpPr>
        <p:spPr/>
        <p:txBody>
          <a:bodyPr/>
          <a:lstStyle/>
          <a:p>
            <a:fld id="{FD855C9C-8613-4433-A652-95E35791550D}" type="slidenum">
              <a:rPr lang="el-GR" smtClean="0"/>
              <a:pPr/>
              <a:t>129</a:t>
            </a:fld>
            <a:endParaRPr lang="el-GR"/>
          </a:p>
        </p:txBody>
      </p:sp>
    </p:spTree>
    <p:extLst>
      <p:ext uri="{BB962C8B-B14F-4D97-AF65-F5344CB8AC3E}">
        <p14:creationId xmlns:p14="http://schemas.microsoft.com/office/powerpoint/2010/main" val="42272663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POSSIBLE SUBMISSION OF PATENT before publication</a:t>
            </a:r>
          </a:p>
          <a:p>
            <a:endParaRPr lang="en-US" dirty="0"/>
          </a:p>
        </p:txBody>
      </p:sp>
      <p:sp>
        <p:nvSpPr>
          <p:cNvPr id="4" name="Slide Number Placeholder 3"/>
          <p:cNvSpPr>
            <a:spLocks noGrp="1"/>
          </p:cNvSpPr>
          <p:nvPr>
            <p:ph type="sldNum" sz="quarter" idx="10"/>
          </p:nvPr>
        </p:nvSpPr>
        <p:spPr/>
        <p:txBody>
          <a:bodyPr/>
          <a:lstStyle/>
          <a:p>
            <a:fld id="{AF9A762C-FF8C-4DD3-8BC6-99FB413D8813}" type="slidenum">
              <a:rPr lang="es-ES" smtClean="0"/>
              <a:pPr/>
              <a:t>132</a:t>
            </a:fld>
            <a:endParaRPr lang="es-ES"/>
          </a:p>
        </p:txBody>
      </p:sp>
    </p:spTree>
    <p:extLst>
      <p:ext uri="{BB962C8B-B14F-4D97-AF65-F5344CB8AC3E}">
        <p14:creationId xmlns:p14="http://schemas.microsoft.com/office/powerpoint/2010/main" val="3382682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We can visualize the similarity of the subjects based on the extracted features in phase 2 of the pipeline using the spanning trees algorithm. The subject-wise features, that are used to train the LDA-classifier, correspond to the predicted frailty index by the first phase of the method. Using the spanning trees algorithm and the </a:t>
            </a:r>
            <a:r>
              <a:rPr lang="en-US" sz="1200" kern="1200" dirty="0" err="1">
                <a:solidFill>
                  <a:schemeClr val="tx1"/>
                </a:solidFill>
                <a:latin typeface="+mn-lt"/>
                <a:ea typeface="+mn-ea"/>
                <a:cs typeface="+mn-cs"/>
              </a:rPr>
              <a:t>minkowski</a:t>
            </a:r>
            <a:r>
              <a:rPr lang="en-US" sz="1200" kern="1200" dirty="0">
                <a:solidFill>
                  <a:schemeClr val="tx1"/>
                </a:solidFill>
                <a:latin typeface="+mn-lt"/>
                <a:ea typeface="+mn-ea"/>
                <a:cs typeface="+mn-cs"/>
              </a:rPr>
              <a:t> distance we can visualize the proximity of the subjects. This algorithm represents subjects by dots and connects similar subjects by edges. Accordingly, the distance between subjects can be perceived as the number of edges that connect the dots. In this visualization we have colored the subjects based on their true class labels: non-frail (blue), pre-frail (orange) and frail (red) and observed their connectivity patterns.</a:t>
            </a:r>
          </a:p>
          <a:p>
            <a:endParaRPr lang="en-US" dirty="0"/>
          </a:p>
        </p:txBody>
      </p:sp>
      <p:sp>
        <p:nvSpPr>
          <p:cNvPr id="4" name="Slide Number Placeholder 3"/>
          <p:cNvSpPr>
            <a:spLocks noGrp="1"/>
          </p:cNvSpPr>
          <p:nvPr>
            <p:ph type="sldNum" sz="quarter" idx="10"/>
          </p:nvPr>
        </p:nvSpPr>
        <p:spPr/>
        <p:txBody>
          <a:bodyPr/>
          <a:lstStyle/>
          <a:p>
            <a:fld id="{AF9A762C-FF8C-4DD3-8BC6-99FB413D8813}" type="slidenum">
              <a:rPr lang="es-ES" smtClean="0"/>
              <a:pPr/>
              <a:t>133</a:t>
            </a:fld>
            <a:endParaRPr lang="es-ES"/>
          </a:p>
        </p:txBody>
      </p:sp>
    </p:spTree>
    <p:extLst>
      <p:ext uri="{BB962C8B-B14F-4D97-AF65-F5344CB8AC3E}">
        <p14:creationId xmlns:p14="http://schemas.microsoft.com/office/powerpoint/2010/main" val="338268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CD0C42D6-6D20-4D27-E5E6-02473A2357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598E81D-B457-0245-A7E0-1E9EB5D23BDB}" type="slidenum">
              <a:rPr lang="en-US" altLang="en-GR"/>
              <a:pPr>
                <a:spcBef>
                  <a:spcPct val="0"/>
                </a:spcBef>
              </a:pPr>
              <a:t>15</a:t>
            </a:fld>
            <a:endParaRPr lang="en-US" altLang="en-GR"/>
          </a:p>
        </p:txBody>
      </p:sp>
      <p:sp>
        <p:nvSpPr>
          <p:cNvPr id="89090" name="Rectangle 2">
            <a:extLst>
              <a:ext uri="{FF2B5EF4-FFF2-40B4-BE49-F238E27FC236}">
                <a16:creationId xmlns:a16="http://schemas.microsoft.com/office/drawing/2014/main" id="{21FCF4B3-FB81-FC6C-91E5-277DE8F044D5}"/>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A7F221BF-D7C4-2169-01EE-5F69FE4A31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R" altLang="en-GR">
              <a:ea typeface="ＭＳ Ｐゴシック" panose="020B0600070205080204" pitchFamily="34" charset="-128"/>
            </a:endParaRPr>
          </a:p>
        </p:txBody>
      </p:sp>
    </p:spTree>
    <p:extLst>
      <p:ext uri="{BB962C8B-B14F-4D97-AF65-F5344CB8AC3E}">
        <p14:creationId xmlns:p14="http://schemas.microsoft.com/office/powerpoint/2010/main" val="38276810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final slide before the DEMO the</a:t>
            </a:r>
            <a:r>
              <a:rPr lang="en-US" baseline="0" dirty="0"/>
              <a:t> aim is to show our framework to be implemented in the next coming months when more data will be available across several time points and more importantly either the frailty status might have changed for some participants, or some proxy or hard outcomes, might be available.</a:t>
            </a:r>
            <a:endParaRPr lang="el-GR" dirty="0"/>
          </a:p>
        </p:txBody>
      </p:sp>
      <p:sp>
        <p:nvSpPr>
          <p:cNvPr id="4" name="Slide Number Placeholder 3"/>
          <p:cNvSpPr>
            <a:spLocks noGrp="1"/>
          </p:cNvSpPr>
          <p:nvPr>
            <p:ph type="sldNum" sz="quarter" idx="10"/>
          </p:nvPr>
        </p:nvSpPr>
        <p:spPr/>
        <p:txBody>
          <a:bodyPr/>
          <a:lstStyle/>
          <a:p>
            <a:fld id="{FD855C9C-8613-4433-A652-95E35791550D}" type="slidenum">
              <a:rPr lang="el-GR" smtClean="0"/>
              <a:pPr/>
              <a:t>134</a:t>
            </a:fld>
            <a:endParaRPr lang="el-GR"/>
          </a:p>
        </p:txBody>
      </p:sp>
    </p:spTree>
    <p:extLst>
      <p:ext uri="{BB962C8B-B14F-4D97-AF65-F5344CB8AC3E}">
        <p14:creationId xmlns:p14="http://schemas.microsoft.com/office/powerpoint/2010/main" val="2970769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0CE2BE45-1889-214D-7E4E-13AA072C17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ED8EEDA-DDFC-1443-AD97-3A155927A942}" type="slidenum">
              <a:rPr lang="en-US" altLang="en-GR"/>
              <a:pPr>
                <a:spcBef>
                  <a:spcPct val="0"/>
                </a:spcBef>
              </a:pPr>
              <a:t>16</a:t>
            </a:fld>
            <a:endParaRPr lang="en-US" altLang="en-GR"/>
          </a:p>
        </p:txBody>
      </p:sp>
      <p:sp>
        <p:nvSpPr>
          <p:cNvPr id="91138" name="Rectangle 2">
            <a:extLst>
              <a:ext uri="{FF2B5EF4-FFF2-40B4-BE49-F238E27FC236}">
                <a16:creationId xmlns:a16="http://schemas.microsoft.com/office/drawing/2014/main" id="{6F7C4E21-04AB-7E05-B2C6-7A387460678A}"/>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A4A8753F-16C3-9286-D8A0-48368E17D7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R" altLang="en-GR">
              <a:ea typeface="ＭＳ Ｐゴシック" panose="020B0600070205080204" pitchFamily="34" charset="-128"/>
            </a:endParaRPr>
          </a:p>
        </p:txBody>
      </p:sp>
    </p:spTree>
    <p:extLst>
      <p:ext uri="{BB962C8B-B14F-4D97-AF65-F5344CB8AC3E}">
        <p14:creationId xmlns:p14="http://schemas.microsoft.com/office/powerpoint/2010/main" val="2299177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CD0C42D6-6D20-4D27-E5E6-02473A2357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598E81D-B457-0245-A7E0-1E9EB5D23BDB}" type="slidenum">
              <a:rPr lang="en-US" altLang="en-GR"/>
              <a:pPr>
                <a:spcBef>
                  <a:spcPct val="0"/>
                </a:spcBef>
              </a:pPr>
              <a:t>17</a:t>
            </a:fld>
            <a:endParaRPr lang="en-US" altLang="en-GR"/>
          </a:p>
        </p:txBody>
      </p:sp>
      <p:sp>
        <p:nvSpPr>
          <p:cNvPr id="89090" name="Rectangle 2">
            <a:extLst>
              <a:ext uri="{FF2B5EF4-FFF2-40B4-BE49-F238E27FC236}">
                <a16:creationId xmlns:a16="http://schemas.microsoft.com/office/drawing/2014/main" id="{21FCF4B3-FB81-FC6C-91E5-277DE8F044D5}"/>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A7F221BF-D7C4-2169-01EE-5F69FE4A31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R" altLang="en-GR">
              <a:ea typeface="ＭＳ Ｐゴシック" panose="020B0600070205080204" pitchFamily="34" charset="-128"/>
            </a:endParaRPr>
          </a:p>
        </p:txBody>
      </p:sp>
    </p:spTree>
    <p:extLst>
      <p:ext uri="{BB962C8B-B14F-4D97-AF65-F5344CB8AC3E}">
        <p14:creationId xmlns:p14="http://schemas.microsoft.com/office/powerpoint/2010/main" val="3802364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R" dirty="0"/>
              <a:t>-The advandage of such a coreset </a:t>
            </a:r>
            <a:r>
              <a:rPr lang="en-GB" dirty="0"/>
              <a:t>is that we can apply any fast approximation algorithm </a:t>
            </a:r>
          </a:p>
          <a:p>
            <a:r>
              <a:rPr lang="en-GB" dirty="0"/>
              <a:t>(for the weighted problem) on the much smaller coreset to compute an approximate solution </a:t>
            </a:r>
          </a:p>
          <a:p>
            <a:r>
              <a:rPr lang="en-GB" dirty="0"/>
              <a:t>for the original set P more efficiently</a:t>
            </a:r>
          </a:p>
          <a:p>
            <a:r>
              <a:rPr lang="en-GB" dirty="0"/>
              <a:t>-Data is organized in a small # of samples, each representing  2^i *m input points (for some integer </a:t>
            </a:r>
            <a:r>
              <a:rPr lang="en-GB" dirty="0" err="1"/>
              <a:t>i</a:t>
            </a:r>
            <a:r>
              <a:rPr lang="en-GB" dirty="0"/>
              <a:t> and fixed value m)</a:t>
            </a:r>
          </a:p>
          <a:p>
            <a:r>
              <a:rPr lang="en-GB" dirty="0"/>
              <a:t>Every time when 2 samples representing the same # of input points exist we take the Union (merge) and create a new sample (reduce)</a:t>
            </a:r>
          </a:p>
          <a:p>
            <a:endParaRPr lang="en-GB" dirty="0"/>
          </a:p>
          <a:p>
            <a:r>
              <a:rPr lang="en-GB" dirty="0"/>
              <a:t> </a:t>
            </a:r>
            <a:endParaRPr lang="en-GR" dirty="0"/>
          </a:p>
        </p:txBody>
      </p:sp>
      <p:sp>
        <p:nvSpPr>
          <p:cNvPr id="4" name="Slide Number Placeholder 3"/>
          <p:cNvSpPr>
            <a:spLocks noGrp="1"/>
          </p:cNvSpPr>
          <p:nvPr>
            <p:ph type="sldNum" sz="quarter" idx="5"/>
          </p:nvPr>
        </p:nvSpPr>
        <p:spPr/>
        <p:txBody>
          <a:bodyPr/>
          <a:lstStyle/>
          <a:p>
            <a:fld id="{5436DC76-CE4E-F048-B33C-511BADD9F518}" type="slidenum">
              <a:rPr lang="en-GR" smtClean="0"/>
              <a:t>20</a:t>
            </a:fld>
            <a:endParaRPr lang="en-GR"/>
          </a:p>
        </p:txBody>
      </p:sp>
    </p:spTree>
    <p:extLst>
      <p:ext uri="{BB962C8B-B14F-4D97-AF65-F5344CB8AC3E}">
        <p14:creationId xmlns:p14="http://schemas.microsoft.com/office/powerpoint/2010/main" val="2345238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coreset tree (binary tree associated with a hierarchical divisive clustering for P). </a:t>
            </a:r>
          </a:p>
          <a:p>
            <a:r>
              <a:rPr lang="en-GB" dirty="0"/>
              <a:t>-One starts with a single cluster containing the whole point set P and successively partitions existing </a:t>
            </a:r>
          </a:p>
          <a:p>
            <a:r>
              <a:rPr lang="en-GB" dirty="0"/>
              <a:t>clusters into two subclusters, such that the points in one subcluster are far from points in the other subcluster.</a:t>
            </a:r>
          </a:p>
          <a:p>
            <a:endParaRPr lang="en-GB" dirty="0"/>
          </a:p>
          <a:p>
            <a:r>
              <a:rPr lang="en-GB" dirty="0"/>
              <a:t> </a:t>
            </a:r>
            <a:endParaRPr lang="en-GR" dirty="0"/>
          </a:p>
        </p:txBody>
      </p:sp>
      <p:sp>
        <p:nvSpPr>
          <p:cNvPr id="4" name="Slide Number Placeholder 3"/>
          <p:cNvSpPr>
            <a:spLocks noGrp="1"/>
          </p:cNvSpPr>
          <p:nvPr>
            <p:ph type="sldNum" sz="quarter" idx="5"/>
          </p:nvPr>
        </p:nvSpPr>
        <p:spPr/>
        <p:txBody>
          <a:bodyPr/>
          <a:lstStyle/>
          <a:p>
            <a:fld id="{5436DC76-CE4E-F048-B33C-511BADD9F518}" type="slidenum">
              <a:rPr lang="en-GR" smtClean="0"/>
              <a:t>21</a:t>
            </a:fld>
            <a:endParaRPr lang="en-GR"/>
          </a:p>
        </p:txBody>
      </p:sp>
    </p:spTree>
    <p:extLst>
      <p:ext uri="{BB962C8B-B14F-4D97-AF65-F5344CB8AC3E}">
        <p14:creationId xmlns:p14="http://schemas.microsoft.com/office/powerpoint/2010/main" val="2424573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5436DC76-CE4E-F048-B33C-511BADD9F518}" type="slidenum">
              <a:rPr lang="en-GR" smtClean="0"/>
              <a:t>23</a:t>
            </a:fld>
            <a:endParaRPr lang="en-GR"/>
          </a:p>
        </p:txBody>
      </p:sp>
    </p:spTree>
    <p:extLst>
      <p:ext uri="{BB962C8B-B14F-4D97-AF65-F5344CB8AC3E}">
        <p14:creationId xmlns:p14="http://schemas.microsoft.com/office/powerpoint/2010/main" val="193029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0902577-D331-4A18-9697-E39076EDD20E}" type="datetimeFigureOut">
              <a:rPr lang="el-GR" smtClean="0"/>
              <a:pPr/>
              <a:t>26/5/22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BCEB88A-093C-4B60-97A2-1AA616D2CB0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0902577-D331-4A18-9697-E39076EDD20E}" type="datetimeFigureOut">
              <a:rPr lang="el-GR" smtClean="0"/>
              <a:pPr/>
              <a:t>26/5/22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BCEB88A-093C-4B60-97A2-1AA616D2CB0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0902577-D331-4A18-9697-E39076EDD20E}" type="datetimeFigureOut">
              <a:rPr lang="el-GR" smtClean="0"/>
              <a:pPr/>
              <a:t>26/5/22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BCEB88A-093C-4B60-97A2-1AA616D2CB02}"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en-US"/>
              <a:t>Click to edit Master title style</a:t>
            </a:r>
            <a:endParaRPr/>
          </a:p>
        </p:txBody>
      </p:sp>
      <p:sp>
        <p:nvSpPr>
          <p:cNvPr id="3" name="Rectangle 2"/>
          <p:cNvSpPr>
            <a:spLocks noGrp="1"/>
          </p:cNvSpPr>
          <p:nvPr>
            <p:ph type="dt" sz="half" idx="10"/>
          </p:nvPr>
        </p:nvSpPr>
        <p:spPr/>
        <p:txBody>
          <a:bodyPr/>
          <a:lstStyle/>
          <a:p>
            <a:fld id="{E4606EA6-EFEA-4C30-9264-4F9291A5780D}" type="datetime1">
              <a:rPr lang="en-US" smtClean="0"/>
              <a:pPr/>
              <a:t>5/26/22</a:t>
            </a:fld>
            <a:endParaRPr kumimoji="0" lang="el-GR"/>
          </a:p>
        </p:txBody>
      </p:sp>
      <p:sp>
        <p:nvSpPr>
          <p:cNvPr id="4" name="Rectangle 3"/>
          <p:cNvSpPr>
            <a:spLocks noGrp="1"/>
          </p:cNvSpPr>
          <p:nvPr>
            <p:ph type="ftr" sz="quarter" idx="11"/>
          </p:nvPr>
        </p:nvSpPr>
        <p:spPr/>
        <p:txBody>
          <a:bodyPr/>
          <a:lstStyle/>
          <a:p>
            <a:endParaRPr kumimoji="0" lang="el-GR"/>
          </a:p>
        </p:txBody>
      </p:sp>
      <p:sp>
        <p:nvSpPr>
          <p:cNvPr id="5" name="Rectangle 4"/>
          <p:cNvSpPr>
            <a:spLocks noGrp="1"/>
          </p:cNvSpPr>
          <p:nvPr>
            <p:ph type="sldNum" sz="quarter" idx="12"/>
          </p:nvPr>
        </p:nvSpPr>
        <p:spPr/>
        <p:txBody>
          <a:bodyPr/>
          <a:lstStyle/>
          <a:p>
            <a:pPr algn="ctr"/>
            <a:fld id="{8F82E0A0-C266-4798-8C8F-B9F91E9DA37E}" type="slidenum">
              <a:rPr kumimoji="0" lang="el-GR" sz="1400" b="1">
                <a:solidFill>
                  <a:srgbClr val="FFFFFF"/>
                </a:solidFill>
              </a:rPr>
              <a:pPr algn="ctr"/>
              <a:t>‹#›</a:t>
            </a:fld>
            <a:endParaRPr kumimoji="0" lang="el-GR"/>
          </a:p>
        </p:txBody>
      </p:sp>
      <p:sp>
        <p:nvSpPr>
          <p:cNvPr id="7" name="Rectangle 6"/>
          <p:cNvSpPr>
            <a:spLocks noGrp="1"/>
          </p:cNvSpPr>
          <p:nvPr>
            <p:ph sz="quarter" idx="13"/>
          </p:nvPr>
        </p:nvSpPr>
        <p:spPr>
          <a:xfrm>
            <a:off x="609600" y="1803400"/>
            <a:ext cx="8153400" cy="4368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a:p>
        </p:txBody>
      </p:sp>
    </p:spTree>
    <p:extLst>
      <p:ext uri="{BB962C8B-B14F-4D97-AF65-F5344CB8AC3E}">
        <p14:creationId xmlns:p14="http://schemas.microsoft.com/office/powerpoint/2010/main" val="1862492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342CEA3-3058-4D43-AE35-B3DA76CB4003}" type="datetimeFigureOut">
              <a:rPr lang="el-GR" smtClean="0"/>
              <a:pPr/>
              <a:t>26/5/22</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332733838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26/5/22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D3F1D1C4-C2D9-4231-9FB2-B2D9D97AA41D}"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extLst>
      <p:ext uri="{BB962C8B-B14F-4D97-AF65-F5344CB8AC3E}">
        <p14:creationId xmlns:p14="http://schemas.microsoft.com/office/powerpoint/2010/main" val="4293675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342CEA3-3058-4D43-AE35-B3DA76CB4003}" type="datetimeFigureOut">
              <a:rPr lang="el-GR" smtClean="0"/>
              <a:pPr/>
              <a:t>26/5/22</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3F1D1C4-C2D9-4231-9FB2-B2D9D97AA41D}"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p>
        </p:txBody>
      </p:sp>
    </p:spTree>
    <p:extLst>
      <p:ext uri="{BB962C8B-B14F-4D97-AF65-F5344CB8AC3E}">
        <p14:creationId xmlns:p14="http://schemas.microsoft.com/office/powerpoint/2010/main" val="282267628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8" name="7 - Θέση ημερομηνίας"/>
          <p:cNvSpPr>
            <a:spLocks noGrp="1"/>
          </p:cNvSpPr>
          <p:nvPr>
            <p:ph type="dt" sz="half" idx="15"/>
          </p:nvPr>
        </p:nvSpPr>
        <p:spPr/>
        <p:txBody>
          <a:bodyPr rtlCol="0"/>
          <a:lstStyle/>
          <a:p>
            <a:fld id="{2342CEA3-3058-4D43-AE35-B3DA76CB4003}" type="datetimeFigureOut">
              <a:rPr lang="el-GR" smtClean="0"/>
              <a:pPr/>
              <a:t>26/5/22</a:t>
            </a:fld>
            <a:endParaRPr lang="el-GR"/>
          </a:p>
        </p:txBody>
      </p:sp>
      <p:sp>
        <p:nvSpPr>
          <p:cNvPr id="10" name="9 - Θέση αριθμού διαφάνειας"/>
          <p:cNvSpPr>
            <a:spLocks noGrp="1"/>
          </p:cNvSpPr>
          <p:nvPr>
            <p:ph type="sldNum" sz="quarter" idx="16"/>
          </p:nvPr>
        </p:nvSpPr>
        <p:spPr/>
        <p:txBody>
          <a:bodyPr rtlCol="0"/>
          <a:lstStyle/>
          <a:p>
            <a:fld id="{D3F1D1C4-C2D9-4231-9FB2-B2D9D97AA41D}"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p>
        </p:txBody>
      </p:sp>
    </p:spTree>
    <p:extLst>
      <p:ext uri="{BB962C8B-B14F-4D97-AF65-F5344CB8AC3E}">
        <p14:creationId xmlns:p14="http://schemas.microsoft.com/office/powerpoint/2010/main" val="2424250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0" name="9 - Θέση ημερομηνίας"/>
          <p:cNvSpPr>
            <a:spLocks noGrp="1"/>
          </p:cNvSpPr>
          <p:nvPr>
            <p:ph type="dt" sz="half" idx="15"/>
          </p:nvPr>
        </p:nvSpPr>
        <p:spPr/>
        <p:txBody>
          <a:bodyPr rtlCol="0"/>
          <a:lstStyle/>
          <a:p>
            <a:fld id="{2342CEA3-3058-4D43-AE35-B3DA76CB4003}" type="datetimeFigureOut">
              <a:rPr lang="el-GR" smtClean="0"/>
              <a:pPr/>
              <a:t>26/5/22</a:t>
            </a:fld>
            <a:endParaRPr lang="el-GR"/>
          </a:p>
        </p:txBody>
      </p:sp>
      <p:sp>
        <p:nvSpPr>
          <p:cNvPr id="12" name="11 - Θέση αριθμού διαφάνειας"/>
          <p:cNvSpPr>
            <a:spLocks noGrp="1"/>
          </p:cNvSpPr>
          <p:nvPr>
            <p:ph type="sldNum" sz="quarter" idx="16"/>
          </p:nvPr>
        </p:nvSpPr>
        <p:spPr/>
        <p:txBody>
          <a:bodyPr rtlCol="0"/>
          <a:lstStyle/>
          <a:p>
            <a:fld id="{D3F1D1C4-C2D9-4231-9FB2-B2D9D97AA41D}"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a:t>Kλικ για επεξεργασία των στυλ του υποδείγματος</a:t>
            </a:r>
          </a:p>
        </p:txBody>
      </p:sp>
    </p:spTree>
    <p:extLst>
      <p:ext uri="{BB962C8B-B14F-4D97-AF65-F5344CB8AC3E}">
        <p14:creationId xmlns:p14="http://schemas.microsoft.com/office/powerpoint/2010/main" val="3633767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26/5/22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614205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26/5/22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284238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0902577-D331-4A18-9697-E39076EDD20E}" type="datetimeFigureOut">
              <a:rPr lang="el-GR" smtClean="0"/>
              <a:pPr/>
              <a:t>26/5/22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BCEB88A-093C-4B60-97A2-1AA616D2CB02}"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26/5/22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D3F1D1C4-C2D9-4231-9FB2-B2D9D97AA41D}"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extLst>
      <p:ext uri="{BB962C8B-B14F-4D97-AF65-F5344CB8AC3E}">
        <p14:creationId xmlns:p14="http://schemas.microsoft.com/office/powerpoint/2010/main" val="4278666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2342CEA3-3058-4D43-AE35-B3DA76CB4003}" type="datetimeFigureOut">
              <a:rPr lang="el-GR" smtClean="0"/>
              <a:pPr/>
              <a:t>26/5/22</a:t>
            </a:fld>
            <a:endParaRPr lang="el-G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D3F1D1C4-C2D9-4231-9FB2-B2D9D97AA41D}"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58361916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26/5/22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300449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2342CEA3-3058-4D43-AE35-B3DA76CB4003}" type="datetimeFigureOut">
              <a:rPr lang="el-GR" smtClean="0"/>
              <a:pPr/>
              <a:t>26/5/22</a:t>
            </a:fld>
            <a:endParaRPr lang="el-G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32560310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0902577-D331-4A18-9697-E39076EDD20E}" type="datetimeFigureOut">
              <a:rPr lang="el-GR" smtClean="0"/>
              <a:pPr/>
              <a:t>26/5/22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BCEB88A-093C-4B60-97A2-1AA616D2CB0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0902577-D331-4A18-9697-E39076EDD20E}" type="datetimeFigureOut">
              <a:rPr lang="el-GR" smtClean="0"/>
              <a:pPr/>
              <a:t>26/5/22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BCEB88A-093C-4B60-97A2-1AA616D2CB0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0902577-D331-4A18-9697-E39076EDD20E}" type="datetimeFigureOut">
              <a:rPr lang="el-GR" smtClean="0"/>
              <a:pPr/>
              <a:t>26/5/22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BCEB88A-093C-4B60-97A2-1AA616D2CB0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20902577-D331-4A18-9697-E39076EDD20E}" type="datetimeFigureOut">
              <a:rPr lang="el-GR" smtClean="0"/>
              <a:pPr/>
              <a:t>26/5/22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BCEB88A-093C-4B60-97A2-1AA616D2CB0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0902577-D331-4A18-9697-E39076EDD20E}" type="datetimeFigureOut">
              <a:rPr lang="el-GR" smtClean="0"/>
              <a:pPr/>
              <a:t>26/5/22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BCEB88A-093C-4B60-97A2-1AA616D2CB0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0902577-D331-4A18-9697-E39076EDD20E}" type="datetimeFigureOut">
              <a:rPr lang="el-GR" smtClean="0"/>
              <a:pPr/>
              <a:t>26/5/22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BCEB88A-093C-4B60-97A2-1AA616D2CB0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0902577-D331-4A18-9697-E39076EDD20E}" type="datetimeFigureOut">
              <a:rPr lang="el-GR" smtClean="0"/>
              <a:pPr/>
              <a:t>26/5/22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BCEB88A-093C-4B60-97A2-1AA616D2CB0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02577-D331-4A18-9697-E39076EDD20E}" type="datetimeFigureOut">
              <a:rPr lang="el-GR" smtClean="0"/>
              <a:pPr/>
              <a:t>26/5/22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EB88A-093C-4B60-97A2-1AA616D2CB0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42CEA3-3058-4D43-AE35-B3DA76CB4003}" type="datetimeFigureOut">
              <a:rPr lang="el-GR" smtClean="0"/>
              <a:pPr/>
              <a:t>26/5/22</a:t>
            </a:fld>
            <a:endParaRPr lang="el-G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166314570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1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8.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 Id="rId14" Type="http://schemas.microsoft.com/office/2007/relationships/hdphoto" Target="../media/hdphoto1.wdp"/></Relationships>
</file>

<file path=ppt/slides/_rels/slide12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jpeg"/><Relationship Id="rId9" Type="http://schemas.openxmlformats.org/officeDocument/2006/relationships/image" Target="../media/image86.png"/></Relationships>
</file>

<file path=ppt/slides/_rels/slide124.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93.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92.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91.png"/><Relationship Id="rId5" Type="http://schemas.openxmlformats.org/officeDocument/2006/relationships/image" Target="../media/image80.png"/><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87.png"/><Relationship Id="rId9" Type="http://schemas.openxmlformats.org/officeDocument/2006/relationships/image" Target="../media/image89.png"/><Relationship Id="rId14" Type="http://schemas.openxmlformats.org/officeDocument/2006/relationships/image" Target="../media/image94.png"/></Relationships>
</file>

<file path=ppt/slides/_rels/slide12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1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128.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12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png"/><Relationship Id="rId7" Type="http://schemas.openxmlformats.org/officeDocument/2006/relationships/image" Target="../media/image124.jpeg"/><Relationship Id="rId2" Type="http://schemas.openxmlformats.org/officeDocument/2006/relationships/image" Target="../media/image119.jpeg"/><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57.jpeg"/><Relationship Id="rId5" Type="http://schemas.openxmlformats.org/officeDocument/2006/relationships/image" Target="../media/image122.jpeg"/><Relationship Id="rId10" Type="http://schemas.openxmlformats.org/officeDocument/2006/relationships/image" Target="../media/image127.png"/><Relationship Id="rId4" Type="http://schemas.openxmlformats.org/officeDocument/2006/relationships/image" Target="../media/image121.png"/><Relationship Id="rId9" Type="http://schemas.openxmlformats.org/officeDocument/2006/relationships/image" Target="../media/image126.png"/></Relationships>
</file>

<file path=ppt/slides/_rels/slide143.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n.wikipedia.org/wiki/Divide-and-conquer_algorithm"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1524000" y="4343400"/>
            <a:ext cx="7620000" cy="533400"/>
          </a:xfrm>
        </p:spPr>
        <p:style>
          <a:lnRef idx="1">
            <a:schemeClr val="accent6"/>
          </a:lnRef>
          <a:fillRef idx="3">
            <a:schemeClr val="accent6"/>
          </a:fillRef>
          <a:effectRef idx="2">
            <a:schemeClr val="accent6"/>
          </a:effectRef>
          <a:fontRef idx="minor">
            <a:schemeClr val="lt1"/>
          </a:fontRef>
        </p:style>
        <p:txBody>
          <a:bodyPr>
            <a:noAutofit/>
          </a:bodyPr>
          <a:lstStyle/>
          <a:p>
            <a:pPr algn="ctr"/>
            <a:r>
              <a:rPr lang="en-US" sz="1800" i="1" dirty="0"/>
              <a:t> </a:t>
            </a:r>
            <a:endParaRPr sz="1800" i="1" dirty="0"/>
          </a:p>
        </p:txBody>
      </p:sp>
      <p:sp>
        <p:nvSpPr>
          <p:cNvPr id="6" name="TextBox 5"/>
          <p:cNvSpPr txBox="1"/>
          <p:nvPr/>
        </p:nvSpPr>
        <p:spPr>
          <a:xfrm>
            <a:off x="1547664" y="857250"/>
            <a:ext cx="7596336" cy="369332"/>
          </a:xfrm>
          <a:prstGeom prst="rect">
            <a:avLst/>
          </a:prstGeom>
          <a:noFill/>
        </p:spPr>
        <p:txBody>
          <a:bodyPr wrap="square" rtlCol="0">
            <a:spAutoFit/>
          </a:bodyPr>
          <a:lstStyle/>
          <a:p>
            <a:r>
              <a:rPr lang="el-GR" dirty="0"/>
              <a:t> </a:t>
            </a:r>
          </a:p>
        </p:txBody>
      </p:sp>
      <p:sp>
        <p:nvSpPr>
          <p:cNvPr id="9" name="TextBox 8"/>
          <p:cNvSpPr txBox="1"/>
          <p:nvPr/>
        </p:nvSpPr>
        <p:spPr>
          <a:xfrm>
            <a:off x="2637844" y="3379192"/>
            <a:ext cx="7315200" cy="1138773"/>
          </a:xfrm>
          <a:prstGeom prst="rect">
            <a:avLst/>
          </a:prstGeom>
          <a:noFill/>
        </p:spPr>
        <p:txBody>
          <a:bodyPr wrap="square" rtlCol="0">
            <a:spAutoFit/>
          </a:bodyPr>
          <a:lstStyle/>
          <a:p>
            <a:r>
              <a:rPr lang="en-US" sz="2800" dirty="0">
                <a:solidFill>
                  <a:srgbClr val="0070C0"/>
                </a:solidFill>
              </a:rPr>
              <a:t>Streaming Data Analysis</a:t>
            </a:r>
            <a:r>
              <a:rPr lang="el-GR" sz="2800" dirty="0">
                <a:solidFill>
                  <a:srgbClr val="0070C0"/>
                </a:solidFill>
              </a:rPr>
              <a:t> </a:t>
            </a:r>
            <a:r>
              <a:rPr lang="en-US" sz="2800" dirty="0">
                <a:solidFill>
                  <a:srgbClr val="0070C0"/>
                </a:solidFill>
              </a:rPr>
              <a:t>and Management</a:t>
            </a:r>
          </a:p>
          <a:p>
            <a:endParaRPr lang="en-US" sz="2400" dirty="0"/>
          </a:p>
          <a:p>
            <a:endParaRPr lang="el-GR" sz="1600" i="1" dirty="0"/>
          </a:p>
        </p:txBody>
      </p:sp>
      <p:pic>
        <p:nvPicPr>
          <p:cNvPr id="10" name="7 - Εικόνα" descr="PANEPISTIMIO-PATRON-logo-4xromo.jpg"/>
          <p:cNvPicPr>
            <a:picLocks noChangeAspect="1"/>
          </p:cNvPicPr>
          <p:nvPr/>
        </p:nvPicPr>
        <p:blipFill>
          <a:blip r:embed="rId3" cstate="print"/>
          <a:stretch>
            <a:fillRect/>
          </a:stretch>
        </p:blipFill>
        <p:spPr>
          <a:xfrm>
            <a:off x="111832" y="116632"/>
            <a:ext cx="1224136" cy="1384232"/>
          </a:xfrm>
          <a:prstGeom prst="rect">
            <a:avLst/>
          </a:prstGeom>
        </p:spPr>
      </p:pic>
      <p:pic>
        <p:nvPicPr>
          <p:cNvPr id="11" name="Picture 10" descr="MDAKM"/>
          <p:cNvPicPr>
            <a:picLocks noChangeAspect="1" noChangeArrowheads="1"/>
          </p:cNvPicPr>
          <p:nvPr/>
        </p:nvPicPr>
        <p:blipFill>
          <a:blip r:embed="rId4" cstate="print"/>
          <a:srcRect/>
          <a:stretch>
            <a:fillRect/>
          </a:stretch>
        </p:blipFill>
        <p:spPr bwMode="auto">
          <a:xfrm>
            <a:off x="6651309" y="215622"/>
            <a:ext cx="2278071" cy="720080"/>
          </a:xfrm>
          <a:prstGeom prst="rect">
            <a:avLst/>
          </a:prstGeom>
          <a:noFill/>
        </p:spPr>
      </p:pic>
      <p:sp>
        <p:nvSpPr>
          <p:cNvPr id="13" name="Rectangle 3"/>
          <p:cNvSpPr txBox="1">
            <a:spLocks/>
          </p:cNvSpPr>
          <p:nvPr/>
        </p:nvSpPr>
        <p:spPr>
          <a:xfrm>
            <a:off x="0" y="4343400"/>
            <a:ext cx="1447800" cy="533400"/>
          </a:xfrm>
          <a:prstGeom prst="rect">
            <a:avLst/>
          </a:prstGeom>
        </p:spPr>
        <p:style>
          <a:lnRef idx="1">
            <a:schemeClr val="dk1"/>
          </a:lnRef>
          <a:fillRef idx="2">
            <a:schemeClr val="dk1"/>
          </a:fillRef>
          <a:effectRef idx="1">
            <a:schemeClr val="dk1"/>
          </a:effectRef>
          <a:fontRef idx="minor">
            <a:schemeClr val="dk1"/>
          </a:fontRef>
        </p:style>
        <p:txBody>
          <a:bodyPr vert="horz" anchor="ctr">
            <a:noAutofit/>
          </a:bodyPr>
          <a:lstStyle/>
          <a:p>
            <a:pPr algn="ctr">
              <a:spcBef>
                <a:spcPct val="0"/>
              </a:spcBef>
              <a:defRPr/>
            </a:pPr>
            <a:r>
              <a:rPr lang="en-US" i="1">
                <a:solidFill>
                  <a:srgbClr val="FFFFFF"/>
                </a:solidFill>
              </a:rPr>
              <a:t> </a:t>
            </a:r>
            <a:endParaRPr lang="el-GR" i="1" dirty="0">
              <a:solidFill>
                <a:srgbClr val="FFFFFF"/>
              </a:solidFill>
            </a:endParaRPr>
          </a:p>
        </p:txBody>
      </p:sp>
      <p:sp>
        <p:nvSpPr>
          <p:cNvPr id="15" name="TextBox 14"/>
          <p:cNvSpPr txBox="1"/>
          <p:nvPr/>
        </p:nvSpPr>
        <p:spPr>
          <a:xfrm>
            <a:off x="2483768" y="5983393"/>
            <a:ext cx="3600400" cy="738664"/>
          </a:xfrm>
          <a:prstGeom prst="rect">
            <a:avLst/>
          </a:prstGeom>
          <a:noFill/>
        </p:spPr>
        <p:txBody>
          <a:bodyPr wrap="square" rtlCol="0">
            <a:spAutoFit/>
          </a:bodyPr>
          <a:lstStyle/>
          <a:p>
            <a:pPr algn="ctr"/>
            <a:r>
              <a:rPr lang="en-US" sz="1400" i="1" dirty="0">
                <a:solidFill>
                  <a:schemeClr val="tx1">
                    <a:lumMod val="85000"/>
                  </a:schemeClr>
                </a:solidFill>
              </a:rPr>
              <a:t>Dept. of  Computer Engineering &amp; Informatics</a:t>
            </a:r>
          </a:p>
          <a:p>
            <a:pPr algn="ctr"/>
            <a:r>
              <a:rPr lang="en-US" sz="1400" i="1" dirty="0">
                <a:solidFill>
                  <a:schemeClr val="tx1">
                    <a:lumMod val="85000"/>
                  </a:schemeClr>
                </a:solidFill>
              </a:rPr>
              <a:t>University  of </a:t>
            </a:r>
            <a:r>
              <a:rPr lang="en-US" sz="1400" i="1" dirty="0" err="1">
                <a:solidFill>
                  <a:schemeClr val="tx1">
                    <a:lumMod val="85000"/>
                  </a:schemeClr>
                </a:solidFill>
              </a:rPr>
              <a:t>Patras</a:t>
            </a:r>
            <a:endParaRPr lang="en-US" sz="1400" i="1" dirty="0">
              <a:solidFill>
                <a:schemeClr val="tx1">
                  <a:lumMod val="85000"/>
                </a:schemeClr>
              </a:solidFill>
            </a:endParaRPr>
          </a:p>
          <a:p>
            <a:pPr algn="ctr"/>
            <a:r>
              <a:rPr lang="en-US" sz="1400" i="1" dirty="0">
                <a:solidFill>
                  <a:schemeClr val="tx1">
                    <a:lumMod val="85000"/>
                  </a:schemeClr>
                </a:solidFill>
              </a:rPr>
              <a:t>Greece</a:t>
            </a:r>
          </a:p>
        </p:txBody>
      </p:sp>
      <p:sp>
        <p:nvSpPr>
          <p:cNvPr id="2" name="Rectangle 1">
            <a:extLst>
              <a:ext uri="{FF2B5EF4-FFF2-40B4-BE49-F238E27FC236}">
                <a16:creationId xmlns:a16="http://schemas.microsoft.com/office/drawing/2014/main" id="{280A5636-F306-506F-3529-7ABAED9D8ED4}"/>
              </a:ext>
            </a:extLst>
          </p:cNvPr>
          <p:cNvSpPr/>
          <p:nvPr/>
        </p:nvSpPr>
        <p:spPr>
          <a:xfrm>
            <a:off x="2637844" y="5333762"/>
            <a:ext cx="3292248" cy="369332"/>
          </a:xfrm>
          <a:prstGeom prst="rect">
            <a:avLst/>
          </a:prstGeom>
        </p:spPr>
        <p:txBody>
          <a:bodyPr wrap="none">
            <a:spAutoFit/>
          </a:bodyPr>
          <a:lstStyle/>
          <a:p>
            <a:r>
              <a:rPr lang="en-US" dirty="0"/>
              <a:t>Prof. Vasileios </a:t>
            </a:r>
            <a:r>
              <a:rPr lang="en-US" dirty="0" err="1"/>
              <a:t>Megalooikonomou</a:t>
            </a:r>
            <a:endParaRPr lang="en-US" baseline="30000" dirty="0"/>
          </a:p>
        </p:txBody>
      </p:sp>
    </p:spTree>
    <p:extLst>
      <p:ext uri="{BB962C8B-B14F-4D97-AF65-F5344CB8AC3E}">
        <p14:creationId xmlns:p14="http://schemas.microsoft.com/office/powerpoint/2010/main" val="2694542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B5442888-0B7C-9C3A-D0FD-620A3D93C4D6}"/>
                  </a:ext>
                </a:extLst>
              </p:cNvPr>
              <p:cNvSpPr>
                <a:spLocks noGrp="1"/>
              </p:cNvSpPr>
              <p:nvPr>
                <p:ph idx="1"/>
              </p:nvPr>
            </p:nvSpPr>
            <p:spPr>
              <a:xfrm>
                <a:off x="428818" y="1700808"/>
                <a:ext cx="7815590" cy="4525963"/>
              </a:xfrm>
            </p:spPr>
            <p:txBody>
              <a:bodyPr>
                <a:normAutofit/>
              </a:bodyPr>
              <a:lstStyle/>
              <a:p>
                <a:r>
                  <a:rPr lang="en-GR" sz="2400" dirty="0"/>
                  <a:t>Problem with Small-Space:</a:t>
                </a:r>
              </a:p>
              <a:p>
                <a:pPr lvl="1"/>
                <a:r>
                  <a:rPr lang="en-GR" sz="2000" dirty="0"/>
                  <a:t>number of subsets</a:t>
                </a:r>
                <a:r>
                  <a:rPr lang="en-US" altLang="en-GR" sz="2000" dirty="0"/>
                  <a:t> </a:t>
                </a:r>
                <a14:m>
                  <m:oMath xmlns:m="http://schemas.openxmlformats.org/officeDocument/2006/math">
                    <m:r>
                      <a:rPr lang="en-US" altLang="en-GR" sz="2000">
                        <a:latin typeface="Cambria Math" panose="02040503050406030204" pitchFamily="18" charset="0"/>
                      </a:rPr>
                      <m:t>𝑙</m:t>
                    </m:r>
                    <m:r>
                      <a:rPr lang="en-US" altLang="en-GR" sz="2000">
                        <a:latin typeface="Cambria Math" panose="02040503050406030204" pitchFamily="18" charset="0"/>
                      </a:rPr>
                      <m:t> </m:t>
                    </m:r>
                  </m:oMath>
                </a14:m>
                <a:r>
                  <a:rPr lang="en-GR" sz="2000" dirty="0"/>
                  <a:t>is limited, </a:t>
                </a:r>
                <a:r>
                  <a:rPr lang="en-GB" sz="2000" dirty="0"/>
                  <a:t>since it has to store in memory the intermediate medians in </a:t>
                </a:r>
                <a:r>
                  <a:rPr lang="en-GB" sz="2000" i="1" dirty="0"/>
                  <a:t>X</a:t>
                </a:r>
                <a:r>
                  <a:rPr lang="en-GB" sz="2000" dirty="0"/>
                  <a:t>. </a:t>
                </a:r>
              </a:p>
              <a:p>
                <a:pPr lvl="1"/>
                <a:r>
                  <a:rPr lang="en-GB" sz="2000" dirty="0"/>
                  <a:t>If M is the size of memory we need to partition </a:t>
                </a:r>
                <a:r>
                  <a:rPr lang="en-GB" sz="2000" i="1" dirty="0"/>
                  <a:t>S</a:t>
                </a:r>
                <a:r>
                  <a:rPr lang="en-GB" sz="2000" dirty="0"/>
                  <a:t> into </a:t>
                </a:r>
                <a14:m>
                  <m:oMath xmlns:m="http://schemas.openxmlformats.org/officeDocument/2006/math">
                    <m:r>
                      <a:rPr lang="en-US" altLang="en-GR" sz="2000">
                        <a:latin typeface="Cambria Math" panose="02040503050406030204" pitchFamily="18" charset="0"/>
                      </a:rPr>
                      <m:t>𝑙</m:t>
                    </m:r>
                    <m:r>
                      <a:rPr lang="en-US" altLang="en-GR" sz="2000">
                        <a:latin typeface="Cambria Math" panose="02040503050406030204" pitchFamily="18" charset="0"/>
                      </a:rPr>
                      <m:t> </m:t>
                    </m:r>
                  </m:oMath>
                </a14:m>
                <a:r>
                  <a:rPr lang="en-GB" sz="2000" dirty="0"/>
                  <a:t>subsets such that each subset fits in memory, (n/</a:t>
                </a:r>
                <a:r>
                  <a:rPr lang="en-US" altLang="en-GR" sz="2000" dirty="0"/>
                  <a:t> </a:t>
                </a:r>
                <a14:m>
                  <m:oMath xmlns:m="http://schemas.openxmlformats.org/officeDocument/2006/math">
                    <m:r>
                      <a:rPr lang="en-US" altLang="en-GR" sz="2000">
                        <a:latin typeface="Cambria Math" panose="02040503050406030204" pitchFamily="18" charset="0"/>
                      </a:rPr>
                      <m:t>𝑙</m:t>
                    </m:r>
                  </m:oMath>
                </a14:m>
                <a:r>
                  <a:rPr lang="en-GR" sz="2000" dirty="0"/>
                  <a:t>) </a:t>
                </a:r>
                <a:r>
                  <a:rPr lang="en-GB" sz="2000" dirty="0"/>
                  <a:t>and so that the weighted </a:t>
                </a:r>
                <a14:m>
                  <m:oMath xmlns:m="http://schemas.openxmlformats.org/officeDocument/2006/math">
                    <m:r>
                      <a:rPr lang="en-US" altLang="en-GR" sz="2000">
                        <a:latin typeface="Cambria Math" panose="02040503050406030204" pitchFamily="18" charset="0"/>
                      </a:rPr>
                      <m:t>𝑙</m:t>
                    </m:r>
                    <m:r>
                      <a:rPr lang="en-US" altLang="en-GR" sz="2000" b="0" i="1" smtClean="0">
                        <a:latin typeface="Cambria Math" panose="02040503050406030204" pitchFamily="18" charset="0"/>
                      </a:rPr>
                      <m:t>𝑘</m:t>
                    </m:r>
                  </m:oMath>
                </a14:m>
                <a:r>
                  <a:rPr lang="en-GR" sz="2000" i="1" dirty="0"/>
                  <a:t> </a:t>
                </a:r>
                <a:r>
                  <a:rPr lang="en-GB" sz="2000" dirty="0"/>
                  <a:t>centers also fit in memory, </a:t>
                </a:r>
                <a14:m>
                  <m:oMath xmlns:m="http://schemas.openxmlformats.org/officeDocument/2006/math">
                    <m:r>
                      <a:rPr lang="en-US" altLang="en-GR" sz="2000">
                        <a:latin typeface="Cambria Math" panose="02040503050406030204" pitchFamily="18" charset="0"/>
                      </a:rPr>
                      <m:t>𝑙</m:t>
                    </m:r>
                    <m:r>
                      <a:rPr lang="en-US" altLang="en-GR" sz="2000" i="1">
                        <a:latin typeface="Cambria Math" panose="02040503050406030204" pitchFamily="18" charset="0"/>
                      </a:rPr>
                      <m:t>𝑘</m:t>
                    </m:r>
                  </m:oMath>
                </a14:m>
                <a:r>
                  <a:rPr lang="en-GR" sz="2000" i="1" dirty="0"/>
                  <a:t>&lt;M. </a:t>
                </a:r>
              </a:p>
              <a:p>
                <a:pPr lvl="1"/>
                <a:r>
                  <a:rPr lang="en-GR" sz="2000" dirty="0"/>
                  <a:t>But such an </a:t>
                </a:r>
                <a14:m>
                  <m:oMath xmlns:m="http://schemas.openxmlformats.org/officeDocument/2006/math">
                    <m:r>
                      <a:rPr lang="en-US" altLang="en-GR" sz="2000">
                        <a:latin typeface="Cambria Math" panose="02040503050406030204" pitchFamily="18" charset="0"/>
                      </a:rPr>
                      <m:t>𝑙</m:t>
                    </m:r>
                    <m:r>
                      <a:rPr lang="en-US" altLang="en-GR" sz="2000">
                        <a:latin typeface="Cambria Math" panose="02040503050406030204" pitchFamily="18" charset="0"/>
                      </a:rPr>
                      <m:t> </m:t>
                    </m:r>
                    <m:r>
                      <m:rPr>
                        <m:sty m:val="p"/>
                      </m:rPr>
                      <a:rPr lang="en-US" altLang="en-GR" sz="2000" b="0" i="0" smtClean="0">
                        <a:latin typeface="Cambria Math" panose="02040503050406030204" pitchFamily="18" charset="0"/>
                      </a:rPr>
                      <m:t>may</m:t>
                    </m:r>
                    <m:r>
                      <a:rPr lang="en-US" altLang="en-GR" sz="2000" b="0" i="0" smtClean="0">
                        <a:latin typeface="Cambria Math" panose="02040503050406030204" pitchFamily="18" charset="0"/>
                      </a:rPr>
                      <m:t> </m:t>
                    </m:r>
                    <m:r>
                      <m:rPr>
                        <m:sty m:val="p"/>
                      </m:rPr>
                      <a:rPr lang="en-US" altLang="en-GR" sz="2000" b="0" i="0" smtClean="0">
                        <a:latin typeface="Cambria Math" panose="02040503050406030204" pitchFamily="18" charset="0"/>
                      </a:rPr>
                      <m:t>not</m:t>
                    </m:r>
                    <m:r>
                      <a:rPr lang="en-US" altLang="en-GR" sz="2000" b="0" i="0" smtClean="0">
                        <a:latin typeface="Cambria Math" panose="02040503050406030204" pitchFamily="18" charset="0"/>
                      </a:rPr>
                      <m:t> </m:t>
                    </m:r>
                    <m:r>
                      <m:rPr>
                        <m:sty m:val="p"/>
                      </m:rPr>
                      <a:rPr lang="en-US" altLang="en-GR" sz="2000" b="0" i="0" smtClean="0">
                        <a:latin typeface="Cambria Math" panose="02040503050406030204" pitchFamily="18" charset="0"/>
                      </a:rPr>
                      <m:t>always</m:t>
                    </m:r>
                    <m:r>
                      <a:rPr lang="en-US" altLang="en-GR" sz="2000" b="0" i="0" smtClean="0">
                        <a:latin typeface="Cambria Math" panose="02040503050406030204" pitchFamily="18" charset="0"/>
                      </a:rPr>
                      <m:t> </m:t>
                    </m:r>
                    <m:r>
                      <m:rPr>
                        <m:sty m:val="p"/>
                      </m:rPr>
                      <a:rPr lang="en-US" altLang="en-GR" sz="2000" b="0" i="0" smtClean="0">
                        <a:latin typeface="Cambria Math" panose="02040503050406030204" pitchFamily="18" charset="0"/>
                      </a:rPr>
                      <m:t>exist</m:t>
                    </m:r>
                    <m:r>
                      <a:rPr lang="en-US" altLang="en-GR" sz="2000" b="0" i="0" smtClean="0">
                        <a:latin typeface="Cambria Math" panose="02040503050406030204" pitchFamily="18" charset="0"/>
                      </a:rPr>
                      <m:t>!</m:t>
                    </m:r>
                  </m:oMath>
                </a14:m>
                <a:endParaRPr lang="en-GR" sz="2000" dirty="0"/>
              </a:p>
              <a:p>
                <a:pPr lvl="1"/>
                <a:endParaRPr lang="en-GR" sz="2000" dirty="0"/>
              </a:p>
              <a:p>
                <a:r>
                  <a:rPr lang="en-GB" sz="2400" dirty="0"/>
                  <a:t>STREAM algorithm solves the problem of storing intermediate medians and achieves better running time and space requirements.</a:t>
                </a:r>
                <a:endParaRPr lang="en-GR" sz="2400" dirty="0"/>
              </a:p>
            </p:txBody>
          </p:sp>
        </mc:Choice>
        <mc:Fallback>
          <p:sp>
            <p:nvSpPr>
              <p:cNvPr id="6" name="Content Placeholder 5">
                <a:extLst>
                  <a:ext uri="{FF2B5EF4-FFF2-40B4-BE49-F238E27FC236}">
                    <a16:creationId xmlns:a16="http://schemas.microsoft.com/office/drawing/2014/main" id="{B5442888-0B7C-9C3A-D0FD-620A3D93C4D6}"/>
                  </a:ext>
                </a:extLst>
              </p:cNvPr>
              <p:cNvSpPr>
                <a:spLocks noGrp="1" noRot="1" noChangeAspect="1" noMove="1" noResize="1" noEditPoints="1" noAdjustHandles="1" noChangeArrowheads="1" noChangeShapeType="1" noTextEdit="1"/>
              </p:cNvSpPr>
              <p:nvPr>
                <p:ph idx="1"/>
              </p:nvPr>
            </p:nvSpPr>
            <p:spPr>
              <a:xfrm>
                <a:off x="428818" y="1700808"/>
                <a:ext cx="7815590" cy="4525963"/>
              </a:xfrm>
              <a:blipFill>
                <a:blip r:embed="rId2"/>
                <a:stretch>
                  <a:fillRect l="-974" t="-838"/>
                </a:stretch>
              </a:blipFill>
            </p:spPr>
            <p:txBody>
              <a:bodyPr/>
              <a:lstStyle/>
              <a:p>
                <a:r>
                  <a:rPr lang="en-GR">
                    <a:noFill/>
                  </a:rPr>
                  <a:t> </a:t>
                </a:r>
              </a:p>
            </p:txBody>
          </p:sp>
        </mc:Fallback>
      </mc:AlternateContent>
    </p:spTree>
    <p:extLst>
      <p:ext uri="{BB962C8B-B14F-4D97-AF65-F5344CB8AC3E}">
        <p14:creationId xmlns:p14="http://schemas.microsoft.com/office/powerpoint/2010/main" val="35295507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DSMS - Systems and Query Languages</a:t>
            </a:r>
            <a:endParaRPr lang="el-GR" dirty="0"/>
          </a:p>
        </p:txBody>
      </p:sp>
      <p:sp>
        <p:nvSpPr>
          <p:cNvPr id="3" name="2 - Θέση περιεχομένου"/>
          <p:cNvSpPr>
            <a:spLocks noGrp="1"/>
          </p:cNvSpPr>
          <p:nvPr>
            <p:ph sz="quarter" idx="1"/>
          </p:nvPr>
        </p:nvSpPr>
        <p:spPr>
          <a:xfrm>
            <a:off x="612648" y="1599456"/>
            <a:ext cx="8153400" cy="4997152"/>
          </a:xfrm>
        </p:spPr>
        <p:txBody>
          <a:bodyPr>
            <a:normAutofit fontScale="85000" lnSpcReduction="20000"/>
          </a:bodyPr>
          <a:lstStyle/>
          <a:p>
            <a:r>
              <a:rPr lang="en-GB" dirty="0" err="1"/>
              <a:t>Aqsios</a:t>
            </a:r>
            <a:r>
              <a:rPr lang="en-GB" dirty="0"/>
              <a:t> [SCLP08]</a:t>
            </a:r>
          </a:p>
          <a:p>
            <a:r>
              <a:rPr lang="en-GB" dirty="0" err="1"/>
              <a:t>AQuery</a:t>
            </a:r>
            <a:r>
              <a:rPr lang="en-GB" dirty="0"/>
              <a:t> [LS03]</a:t>
            </a:r>
          </a:p>
          <a:p>
            <a:r>
              <a:rPr lang="en-GB" dirty="0"/>
              <a:t>Aurora [AC+03]</a:t>
            </a:r>
          </a:p>
          <a:p>
            <a:r>
              <a:rPr lang="en-GB" dirty="0"/>
              <a:t>CQL/STREAM [ABW06]</a:t>
            </a:r>
          </a:p>
          <a:p>
            <a:r>
              <a:rPr lang="en-GB" dirty="0" err="1"/>
              <a:t>XStream</a:t>
            </a:r>
            <a:r>
              <a:rPr lang="en-GB" dirty="0"/>
              <a:t> [GMN+08]</a:t>
            </a:r>
          </a:p>
          <a:p>
            <a:r>
              <a:rPr lang="en-GB" dirty="0" err="1"/>
              <a:t>DataDepot</a:t>
            </a:r>
            <a:r>
              <a:rPr lang="en-GB" dirty="0"/>
              <a:t> [GJSS09]</a:t>
            </a:r>
          </a:p>
          <a:p>
            <a:r>
              <a:rPr lang="en-GB" dirty="0" err="1"/>
              <a:t>StreaQuel</a:t>
            </a:r>
            <a:endParaRPr lang="en-GB" dirty="0"/>
          </a:p>
          <a:p>
            <a:r>
              <a:rPr lang="en-GB" dirty="0"/>
              <a:t>Tribeca</a:t>
            </a:r>
            <a:endParaRPr lang="el-GR" dirty="0"/>
          </a:p>
          <a:p>
            <a:endParaRPr lang="en-GB" dirty="0"/>
          </a:p>
          <a:p>
            <a:pPr>
              <a:buNone/>
            </a:pPr>
            <a:r>
              <a:rPr lang="en-GB" dirty="0"/>
              <a:t>They differ mainly in: </a:t>
            </a:r>
          </a:p>
          <a:p>
            <a:r>
              <a:rPr lang="en-GB" dirty="0"/>
              <a:t>applications in which they are oriented </a:t>
            </a:r>
          </a:p>
          <a:p>
            <a:r>
              <a:rPr lang="en-GB" dirty="0"/>
              <a:t>the operators they support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DSMS - Systems and Query Languages</a:t>
            </a:r>
            <a:endParaRPr lang="el-GR" dirty="0"/>
          </a:p>
        </p:txBody>
      </p:sp>
      <p:sp>
        <p:nvSpPr>
          <p:cNvPr id="3" name="2 - Θέση περιεχομένου"/>
          <p:cNvSpPr>
            <a:spLocks noGrp="1"/>
          </p:cNvSpPr>
          <p:nvPr>
            <p:ph sz="quarter" idx="1"/>
          </p:nvPr>
        </p:nvSpPr>
        <p:spPr/>
        <p:txBody>
          <a:bodyPr/>
          <a:lstStyle/>
          <a:p>
            <a:pPr marL="0" indent="0">
              <a:buNone/>
            </a:pPr>
            <a:endParaRPr lang="el-GR" dirty="0"/>
          </a:p>
        </p:txBody>
      </p:sp>
      <p:pic>
        <p:nvPicPr>
          <p:cNvPr id="3074" name="Picture 2"/>
          <p:cNvPicPr>
            <a:picLocks noChangeAspect="1" noChangeArrowheads="1"/>
          </p:cNvPicPr>
          <p:nvPr/>
        </p:nvPicPr>
        <p:blipFill>
          <a:blip r:embed="rId2" cstate="print"/>
          <a:srcRect/>
          <a:stretch>
            <a:fillRect/>
          </a:stretch>
        </p:blipFill>
        <p:spPr bwMode="auto">
          <a:xfrm>
            <a:off x="455685" y="2276872"/>
            <a:ext cx="8467326" cy="3576716"/>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Autofit/>
          </a:bodyPr>
          <a:lstStyle/>
          <a:p>
            <a:r>
              <a:rPr lang="en-US" sz="3600" dirty="0"/>
              <a:t>Example DSMS: Microsoft </a:t>
            </a:r>
            <a:r>
              <a:rPr lang="en-US" sz="3600" dirty="0" err="1"/>
              <a:t>StreamInsight</a:t>
            </a:r>
            <a:endParaRPr lang="el-GR" sz="3600" dirty="0"/>
          </a:p>
        </p:txBody>
      </p:sp>
      <p:sp>
        <p:nvSpPr>
          <p:cNvPr id="4" name="3 - Θέση περιεχομένου"/>
          <p:cNvSpPr>
            <a:spLocks noGrp="1"/>
          </p:cNvSpPr>
          <p:nvPr>
            <p:ph sz="quarter" idx="1"/>
          </p:nvPr>
        </p:nvSpPr>
        <p:spPr/>
        <p:txBody>
          <a:bodyPr>
            <a:normAutofit fontScale="92500" lnSpcReduction="10000"/>
          </a:bodyPr>
          <a:lstStyle/>
          <a:p>
            <a:r>
              <a:rPr lang="en-US" dirty="0"/>
              <a:t>Data Inputs:</a:t>
            </a:r>
          </a:p>
          <a:p>
            <a:pPr lvl="1"/>
            <a:r>
              <a:rPr lang="en-GB" dirty="0" err="1"/>
              <a:t>Input/Output</a:t>
            </a:r>
            <a:r>
              <a:rPr lang="en-GB" dirty="0"/>
              <a:t> Adapters</a:t>
            </a:r>
          </a:p>
          <a:p>
            <a:pPr lvl="1"/>
            <a:r>
              <a:rPr lang="en-GB" dirty="0"/>
              <a:t>Observable and Enumerable sources/sinks.</a:t>
            </a:r>
            <a:endParaRPr lang="el-GR" dirty="0"/>
          </a:p>
          <a:p>
            <a:r>
              <a:rPr lang="en-GB" dirty="0"/>
              <a:t>Processing within </a:t>
            </a:r>
            <a:r>
              <a:rPr lang="en-GB" dirty="0" err="1"/>
              <a:t>StreamInsight</a:t>
            </a:r>
            <a:r>
              <a:rPr lang="en-GB" dirty="0"/>
              <a:t>™ is commonly performed by writing queries in </a:t>
            </a:r>
            <a:r>
              <a:rPr lang="en-GB" dirty="0" err="1"/>
              <a:t>Linq</a:t>
            </a:r>
            <a:r>
              <a:rPr lang="en-GB" dirty="0"/>
              <a:t> (Language Integrated Query</a:t>
            </a:r>
            <a:r>
              <a:rPr lang="el-GR" dirty="0"/>
              <a:t>)</a:t>
            </a:r>
          </a:p>
          <a:p>
            <a:r>
              <a:rPr lang="en-US" dirty="0"/>
              <a:t>U</a:t>
            </a:r>
            <a:r>
              <a:rPr lang="en-GB" dirty="0" err="1"/>
              <a:t>ser</a:t>
            </a:r>
            <a:r>
              <a:rPr lang="en-GB" dirty="0"/>
              <a:t> Defined Operators (UDOs), User Defined Functions (UDFs) and User Defined Aggregates (UDAs)</a:t>
            </a:r>
            <a:endParaRPr lang="el-GR" dirty="0"/>
          </a:p>
          <a:p>
            <a:r>
              <a:rPr lang="en-GB" dirty="0" err="1"/>
              <a:t>StreamInsight</a:t>
            </a:r>
            <a:r>
              <a:rPr lang="en-GB" dirty="0"/>
              <a:t>™ offers different types of windows, such as hopping, count and snapshot</a:t>
            </a:r>
            <a:endParaRPr lang="el-GR" dirty="0"/>
          </a:p>
          <a:p>
            <a:endParaRPr lang="el-G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n-US" dirty="0"/>
              <a:t>Microsoft </a:t>
            </a:r>
            <a:r>
              <a:rPr lang="en-US" dirty="0" err="1"/>
              <a:t>StreamInsight</a:t>
            </a:r>
            <a:r>
              <a:rPr lang="en-GB" dirty="0"/>
              <a:t>™</a:t>
            </a:r>
            <a:endParaRPr lang="el-GR" dirty="0"/>
          </a:p>
        </p:txBody>
      </p:sp>
      <p:sp>
        <p:nvSpPr>
          <p:cNvPr id="5" name="4 - Στρογγυλεμένο ορθογώνιο"/>
          <p:cNvSpPr/>
          <p:nvPr/>
        </p:nvSpPr>
        <p:spPr>
          <a:xfrm>
            <a:off x="1763688" y="2492896"/>
            <a:ext cx="5760640" cy="31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w Cen MT"/>
                <a:ea typeface="+mn-ea"/>
                <a:cs typeface="+mn-cs"/>
              </a:rPr>
              <a:t>StreamInsight</a:t>
            </a:r>
            <a:r>
              <a:rPr kumimoji="0" lang="en-GB" sz="1800" b="0" i="0" u="none" strike="noStrike" kern="1200" cap="none" spc="0" normalizeH="0" baseline="0" noProof="0" dirty="0">
                <a:ln>
                  <a:noFill/>
                </a:ln>
                <a:solidFill>
                  <a:prstClr val="white"/>
                </a:solidFill>
                <a:effectLst/>
                <a:uLnTx/>
                <a:uFillTx/>
                <a:latin typeface="Tw Cen MT"/>
                <a:ea typeface="+mn-ea"/>
                <a:cs typeface="+mn-cs"/>
              </a:rPr>
              <a:t>™</a:t>
            </a:r>
          </a:p>
        </p:txBody>
      </p:sp>
      <p:sp>
        <p:nvSpPr>
          <p:cNvPr id="6" name="5 - Στρογγυλεμένο ορθογώνιο"/>
          <p:cNvSpPr/>
          <p:nvPr/>
        </p:nvSpPr>
        <p:spPr>
          <a:xfrm>
            <a:off x="3131840" y="3140968"/>
            <a:ext cx="2952328" cy="23762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w Cen MT"/>
              <a:ea typeface="+mn-ea"/>
              <a:cs typeface="+mn-cs"/>
            </a:endParaRPr>
          </a:p>
        </p:txBody>
      </p:sp>
      <p:sp>
        <p:nvSpPr>
          <p:cNvPr id="7" name="6 - Στρογγυλεμένο ορθογώνιο"/>
          <p:cNvSpPr/>
          <p:nvPr/>
        </p:nvSpPr>
        <p:spPr>
          <a:xfrm>
            <a:off x="1835696" y="3140968"/>
            <a:ext cx="1071736"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w Cen MT"/>
                <a:ea typeface="+mn-ea"/>
                <a:cs typeface="+mn-cs"/>
              </a:rPr>
              <a:t>Input Adapter</a:t>
            </a:r>
            <a:endParaRPr kumimoji="0" lang="en-GB" sz="11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 name="7 - Στρογγυλεμένο ορθογώνιο"/>
          <p:cNvSpPr/>
          <p:nvPr/>
        </p:nvSpPr>
        <p:spPr>
          <a:xfrm>
            <a:off x="1835696" y="3717032"/>
            <a:ext cx="1071736"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w Cen MT"/>
                <a:ea typeface="+mn-ea"/>
                <a:cs typeface="+mn-cs"/>
              </a:rPr>
              <a:t>Input Adapter</a:t>
            </a:r>
            <a:endParaRPr kumimoji="0" lang="en-GB" sz="11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 name="8 - Στρογγυλεμένο ορθογώνιο"/>
          <p:cNvSpPr/>
          <p:nvPr/>
        </p:nvSpPr>
        <p:spPr>
          <a:xfrm>
            <a:off x="1835696" y="4221088"/>
            <a:ext cx="1071736"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w Cen MT"/>
                <a:ea typeface="+mn-ea"/>
                <a:cs typeface="+mn-cs"/>
              </a:rPr>
              <a:t>Input Adapter</a:t>
            </a:r>
            <a:endParaRPr kumimoji="0" lang="en-GB" sz="11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 name="9 - Στρογγυλεμένο ορθογώνιο"/>
          <p:cNvSpPr/>
          <p:nvPr/>
        </p:nvSpPr>
        <p:spPr>
          <a:xfrm>
            <a:off x="1835696" y="5013176"/>
            <a:ext cx="1071736"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w Cen MT"/>
                <a:ea typeface="+mn-ea"/>
                <a:cs typeface="+mn-cs"/>
              </a:rPr>
              <a:t>Input Adapter</a:t>
            </a:r>
            <a:endParaRPr kumimoji="0" lang="en-GB" sz="11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 name="10 - Στρογγυλεμένο ορθογώνιο"/>
          <p:cNvSpPr/>
          <p:nvPr/>
        </p:nvSpPr>
        <p:spPr>
          <a:xfrm>
            <a:off x="6300192" y="3573016"/>
            <a:ext cx="1143744"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w Cen MT"/>
                <a:ea typeface="+mn-ea"/>
                <a:cs typeface="+mn-cs"/>
              </a:rPr>
              <a:t>Output Adapter</a:t>
            </a:r>
            <a:endParaRPr kumimoji="0" lang="en-GB" sz="11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 name="11 - Στρογγυλεμένο ορθογώνιο"/>
          <p:cNvSpPr/>
          <p:nvPr/>
        </p:nvSpPr>
        <p:spPr>
          <a:xfrm>
            <a:off x="6300192" y="4365104"/>
            <a:ext cx="1143744"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w Cen MT"/>
                <a:ea typeface="+mn-ea"/>
                <a:cs typeface="+mn-cs"/>
              </a:rPr>
              <a:t>Output Adapter</a:t>
            </a:r>
            <a:endParaRPr kumimoji="0" lang="en-GB" sz="11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3" name="12 - Στρογγυλεμένο ορθογώνιο"/>
          <p:cNvSpPr/>
          <p:nvPr/>
        </p:nvSpPr>
        <p:spPr>
          <a:xfrm>
            <a:off x="3419872" y="3501008"/>
            <a:ext cx="1143744"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w Cen MT"/>
                <a:ea typeface="+mn-ea"/>
                <a:cs typeface="+mn-cs"/>
              </a:rPr>
              <a:t>Query Logic</a:t>
            </a:r>
            <a:endParaRPr kumimoji="0" lang="en-GB" sz="11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 name="13 - Στρογγυλεμένο ορθογώνιο"/>
          <p:cNvSpPr/>
          <p:nvPr/>
        </p:nvSpPr>
        <p:spPr>
          <a:xfrm>
            <a:off x="4716016" y="4221088"/>
            <a:ext cx="1143744"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w Cen MT"/>
                <a:ea typeface="+mn-ea"/>
                <a:cs typeface="+mn-cs"/>
              </a:rPr>
              <a:t>Query Logic</a:t>
            </a:r>
            <a:endParaRPr kumimoji="0" lang="en-GB" sz="11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 name="14 - Στρογγυλεμένο ορθογώνιο"/>
          <p:cNvSpPr/>
          <p:nvPr/>
        </p:nvSpPr>
        <p:spPr>
          <a:xfrm>
            <a:off x="4148336" y="5013176"/>
            <a:ext cx="1143744"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w Cen MT"/>
                <a:ea typeface="+mn-ea"/>
                <a:cs typeface="+mn-cs"/>
              </a:rPr>
              <a:t>Query Logic</a:t>
            </a:r>
            <a:endParaRPr kumimoji="0" lang="en-GB" sz="11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 name="15 - Ορθογώνιο"/>
          <p:cNvSpPr/>
          <p:nvPr/>
        </p:nvSpPr>
        <p:spPr>
          <a:xfrm>
            <a:off x="107504" y="3284984"/>
            <a:ext cx="1224136" cy="1872208"/>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w Cen MT"/>
                <a:ea typeface="+mn-ea"/>
                <a:cs typeface="+mn-cs"/>
              </a:rPr>
              <a:t>Event Sources</a:t>
            </a:r>
            <a:endParaRPr kumimoji="0" lang="en-GB"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 name="16 - Ορθογώνιο"/>
          <p:cNvSpPr/>
          <p:nvPr/>
        </p:nvSpPr>
        <p:spPr>
          <a:xfrm>
            <a:off x="7812360" y="3284984"/>
            <a:ext cx="1224136" cy="1728192"/>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w Cen MT"/>
                <a:ea typeface="+mn-ea"/>
                <a:cs typeface="+mn-cs"/>
              </a:rPr>
              <a:t>Event Targets</a:t>
            </a:r>
            <a:endParaRPr kumimoji="0" lang="en-GB" sz="1200" b="0" i="0" u="none" strike="noStrike" kern="1200" cap="none" spc="0" normalizeH="0" baseline="0" noProof="0" dirty="0">
              <a:ln>
                <a:noFill/>
              </a:ln>
              <a:solidFill>
                <a:prstClr val="black"/>
              </a:solidFill>
              <a:effectLst/>
              <a:uLnTx/>
              <a:uFillTx/>
              <a:latin typeface="Tw Cen MT"/>
              <a:ea typeface="+mn-ea"/>
              <a:cs typeface="+mn-cs"/>
            </a:endParaRPr>
          </a:p>
        </p:txBody>
      </p:sp>
      <p:cxnSp>
        <p:nvCxnSpPr>
          <p:cNvPr id="18" name="17 - Ευθύγραμμο βέλος σύνδεσης"/>
          <p:cNvCxnSpPr>
            <a:stCxn id="7" idx="3"/>
            <a:endCxn id="13" idx="1"/>
          </p:cNvCxnSpPr>
          <p:nvPr/>
        </p:nvCxnSpPr>
        <p:spPr>
          <a:xfrm>
            <a:off x="2907432" y="3320988"/>
            <a:ext cx="512440"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18 - Ευθύγραμμο βέλος σύνδεσης"/>
          <p:cNvCxnSpPr>
            <a:stCxn id="8" idx="3"/>
            <a:endCxn id="13" idx="1"/>
          </p:cNvCxnSpPr>
          <p:nvPr/>
        </p:nvCxnSpPr>
        <p:spPr>
          <a:xfrm flipV="1">
            <a:off x="2907432" y="3681028"/>
            <a:ext cx="51244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19 - Ευθύγραμμο βέλος σύνδεσης"/>
          <p:cNvCxnSpPr>
            <a:stCxn id="9" idx="3"/>
            <a:endCxn id="14" idx="1"/>
          </p:cNvCxnSpPr>
          <p:nvPr/>
        </p:nvCxnSpPr>
        <p:spPr>
          <a:xfrm>
            <a:off x="2907432" y="4401108"/>
            <a:ext cx="180858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20 - Ευθύγραμμο βέλος σύνδεσης"/>
          <p:cNvCxnSpPr>
            <a:stCxn id="10" idx="3"/>
            <a:endCxn id="15" idx="1"/>
          </p:cNvCxnSpPr>
          <p:nvPr/>
        </p:nvCxnSpPr>
        <p:spPr>
          <a:xfrm>
            <a:off x="2907432" y="5193196"/>
            <a:ext cx="124090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21 - Ευθύγραμμο βέλος σύνδεσης"/>
          <p:cNvCxnSpPr>
            <a:stCxn id="13" idx="3"/>
            <a:endCxn id="14" idx="0"/>
          </p:cNvCxnSpPr>
          <p:nvPr/>
        </p:nvCxnSpPr>
        <p:spPr>
          <a:xfrm>
            <a:off x="4563616" y="3681028"/>
            <a:ext cx="724272" cy="540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22 - Ευθύγραμμο βέλος σύνδεσης"/>
          <p:cNvCxnSpPr>
            <a:stCxn id="14" idx="3"/>
            <a:endCxn id="11" idx="1"/>
          </p:cNvCxnSpPr>
          <p:nvPr/>
        </p:nvCxnSpPr>
        <p:spPr>
          <a:xfrm flipV="1">
            <a:off x="5859760" y="3753036"/>
            <a:ext cx="440432" cy="6480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23 - Ευθύγραμμο βέλος σύνδεσης"/>
          <p:cNvCxnSpPr>
            <a:stCxn id="15" idx="3"/>
            <a:endCxn id="12" idx="1"/>
          </p:cNvCxnSpPr>
          <p:nvPr/>
        </p:nvCxnSpPr>
        <p:spPr>
          <a:xfrm flipV="1">
            <a:off x="5292080" y="4545124"/>
            <a:ext cx="1008112" cy="6480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24 - Στρογγυλεμένο ορθογώνιο"/>
          <p:cNvSpPr/>
          <p:nvPr/>
        </p:nvSpPr>
        <p:spPr>
          <a:xfrm>
            <a:off x="179512" y="3682528"/>
            <a:ext cx="1071736"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w Cen MT"/>
                <a:ea typeface="+mn-ea"/>
                <a:cs typeface="+mn-cs"/>
              </a:rPr>
              <a:t>Devices</a:t>
            </a:r>
            <a:endParaRPr kumimoji="0" lang="en-GB" sz="11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6" name="25 - Στρογγυλεμένο ορθογώνιο"/>
          <p:cNvSpPr/>
          <p:nvPr/>
        </p:nvSpPr>
        <p:spPr>
          <a:xfrm>
            <a:off x="179512" y="4186584"/>
            <a:ext cx="1071736"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w Cen MT"/>
                <a:ea typeface="+mn-ea"/>
                <a:cs typeface="+mn-cs"/>
              </a:rPr>
              <a:t>Sensors</a:t>
            </a:r>
            <a:endParaRPr kumimoji="0" lang="en-GB" sz="11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7" name="26 - Στρογγυλεμένο ορθογώνιο"/>
          <p:cNvSpPr/>
          <p:nvPr/>
        </p:nvSpPr>
        <p:spPr>
          <a:xfrm>
            <a:off x="179512" y="4690640"/>
            <a:ext cx="1071736"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w Cen MT"/>
                <a:ea typeface="+mn-ea"/>
                <a:cs typeface="+mn-cs"/>
              </a:rPr>
              <a:t>Databases</a:t>
            </a:r>
            <a:endParaRPr kumimoji="0" lang="en-GB" sz="11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8" name="27 - Στρογγυλεμένο ορθογώνιο"/>
          <p:cNvSpPr/>
          <p:nvPr/>
        </p:nvSpPr>
        <p:spPr>
          <a:xfrm>
            <a:off x="7884368" y="3645024"/>
            <a:ext cx="1071736"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w Cen MT"/>
                <a:ea typeface="+mn-ea"/>
                <a:cs typeface="+mn-cs"/>
              </a:rPr>
              <a:t>Monitoring Devices</a:t>
            </a:r>
            <a:endParaRPr kumimoji="0" lang="en-GB" sz="11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9" name="28 - Στρογγυλεμένο ορθογώνιο"/>
          <p:cNvSpPr/>
          <p:nvPr/>
        </p:nvSpPr>
        <p:spPr>
          <a:xfrm>
            <a:off x="7884368" y="4365104"/>
            <a:ext cx="1071736"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w Cen MT"/>
                <a:ea typeface="+mn-ea"/>
                <a:cs typeface="+mn-cs"/>
              </a:rPr>
              <a:t>Databases</a:t>
            </a:r>
            <a:endParaRPr kumimoji="0" lang="en-GB" sz="1100" b="0" i="0" u="none" strike="noStrike" kern="1200" cap="none" spc="0" normalizeH="0" baseline="0" noProof="0" dirty="0">
              <a:ln>
                <a:noFill/>
              </a:ln>
              <a:solidFill>
                <a:prstClr val="black"/>
              </a:solidFill>
              <a:effectLst/>
              <a:uLnTx/>
              <a:uFillTx/>
              <a:latin typeface="Tw Cen MT"/>
              <a:ea typeface="+mn-ea"/>
              <a:cs typeface="+mn-cs"/>
            </a:endParaRPr>
          </a:p>
        </p:txBody>
      </p:sp>
      <p:cxnSp>
        <p:nvCxnSpPr>
          <p:cNvPr id="30" name="29 - Ευθύγραμμο βέλος σύνδεσης"/>
          <p:cNvCxnSpPr>
            <a:stCxn id="16" idx="3"/>
            <a:endCxn id="5" idx="1"/>
          </p:cNvCxnSpPr>
          <p:nvPr/>
        </p:nvCxnSpPr>
        <p:spPr>
          <a:xfrm flipV="1">
            <a:off x="1331640" y="4077072"/>
            <a:ext cx="432048" cy="14401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1" name="30 - Ευθύγραμμο βέλος σύνδεσης"/>
          <p:cNvCxnSpPr>
            <a:stCxn id="5" idx="3"/>
            <a:endCxn id="17" idx="1"/>
          </p:cNvCxnSpPr>
          <p:nvPr/>
        </p:nvCxnSpPr>
        <p:spPr>
          <a:xfrm>
            <a:off x="7524328" y="4077072"/>
            <a:ext cx="288032" cy="7200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dirty="0" err="1"/>
              <a:t>XStream</a:t>
            </a:r>
            <a:r>
              <a:rPr lang="en-GB" dirty="0"/>
              <a:t> DSMS [GMN+08]</a:t>
            </a:r>
            <a:endParaRPr lang="el-GR" dirty="0"/>
          </a:p>
        </p:txBody>
      </p:sp>
      <p:sp>
        <p:nvSpPr>
          <p:cNvPr id="3" name="2 - Θέση περιεχομένου"/>
          <p:cNvSpPr>
            <a:spLocks noGrp="1"/>
          </p:cNvSpPr>
          <p:nvPr>
            <p:ph sz="quarter" idx="1"/>
          </p:nvPr>
        </p:nvSpPr>
        <p:spPr>
          <a:xfrm>
            <a:off x="612648" y="1600200"/>
            <a:ext cx="8153400" cy="5141168"/>
          </a:xfrm>
        </p:spPr>
        <p:txBody>
          <a:bodyPr>
            <a:normAutofit/>
          </a:bodyPr>
          <a:lstStyle/>
          <a:p>
            <a:r>
              <a:rPr lang="en-GB" dirty="0"/>
              <a:t>Signal Oriented DSMS</a:t>
            </a:r>
            <a:endParaRPr lang="el-GR" dirty="0"/>
          </a:p>
          <a:p>
            <a:r>
              <a:rPr lang="en-US" dirty="0"/>
              <a:t>Basic characteristics</a:t>
            </a:r>
            <a:endParaRPr lang="el-GR" dirty="0"/>
          </a:p>
          <a:p>
            <a:pPr lvl="1"/>
            <a:r>
              <a:rPr lang="en-GB" dirty="0" err="1"/>
              <a:t>WaveScript</a:t>
            </a:r>
            <a:r>
              <a:rPr lang="en-GB" dirty="0"/>
              <a:t> programming language </a:t>
            </a:r>
          </a:p>
          <a:p>
            <a:pPr lvl="1"/>
            <a:r>
              <a:rPr lang="en-GB" dirty="0" err="1"/>
              <a:t>SigSeg</a:t>
            </a:r>
            <a:r>
              <a:rPr lang="en-GB" dirty="0"/>
              <a:t> data type</a:t>
            </a:r>
          </a:p>
          <a:p>
            <a:pPr lvl="1"/>
            <a:r>
              <a:rPr lang="en-GB" dirty="0"/>
              <a:t>Unified Query Language</a:t>
            </a:r>
          </a:p>
          <a:p>
            <a:pPr lvl="1"/>
            <a:r>
              <a:rPr lang="en-GB" dirty="0"/>
              <a:t>Memory Management</a:t>
            </a:r>
          </a:p>
          <a:p>
            <a:pPr lvl="1"/>
            <a:r>
              <a:rPr lang="en-GB" dirty="0"/>
              <a:t>Query Plans</a:t>
            </a:r>
          </a:p>
          <a:p>
            <a:pPr lvl="1"/>
            <a:r>
              <a:rPr lang="en-GB" dirty="0"/>
              <a:t>Query Optimization</a:t>
            </a:r>
          </a:p>
          <a:p>
            <a:pPr lvl="1"/>
            <a:r>
              <a:rPr lang="en-GB" dirty="0"/>
              <a:t>High Performance</a:t>
            </a:r>
            <a:endParaRPr lang="el-GR" dirty="0"/>
          </a:p>
          <a:p>
            <a:pPr lvl="1"/>
            <a:r>
              <a:rPr lang="en-GB" dirty="0"/>
              <a:t>Distributed Execution Engine</a:t>
            </a:r>
            <a:endParaRPr lang="el-G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References</a:t>
            </a:r>
            <a:endParaRPr lang="el-GR" dirty="0"/>
          </a:p>
        </p:txBody>
      </p:sp>
      <p:sp>
        <p:nvSpPr>
          <p:cNvPr id="3" name="2 - Θέση περιεχομένου"/>
          <p:cNvSpPr>
            <a:spLocks noGrp="1"/>
          </p:cNvSpPr>
          <p:nvPr>
            <p:ph sz="quarter" idx="1"/>
          </p:nvPr>
        </p:nvSpPr>
        <p:spPr/>
        <p:txBody>
          <a:bodyPr>
            <a:normAutofit fontScale="62500" lnSpcReduction="20000"/>
          </a:bodyPr>
          <a:lstStyle/>
          <a:p>
            <a:r>
              <a:rPr lang="en-GB" dirty="0" err="1"/>
              <a:t>Abadi</a:t>
            </a:r>
            <a:r>
              <a:rPr lang="en-GB" dirty="0"/>
              <a:t>, D. J., Carney, D., </a:t>
            </a:r>
            <a:r>
              <a:rPr lang="el-GR" dirty="0"/>
              <a:t>Η</a:t>
            </a:r>
            <a:r>
              <a:rPr lang="en-GB" dirty="0" err="1"/>
              <a:t>etintemel</a:t>
            </a:r>
            <a:r>
              <a:rPr lang="en-GB" dirty="0"/>
              <a:t>, U., </a:t>
            </a:r>
            <a:r>
              <a:rPr lang="en-GB" dirty="0" err="1"/>
              <a:t>Cherniack</a:t>
            </a:r>
            <a:r>
              <a:rPr lang="en-GB" dirty="0"/>
              <a:t>, M., Convey, C., Lee, S.,</a:t>
            </a:r>
            <a:r>
              <a:rPr lang="el-GR" dirty="0"/>
              <a:t> </a:t>
            </a:r>
            <a:r>
              <a:rPr lang="en-US" dirty="0" err="1"/>
              <a:t>Stonebraker</a:t>
            </a:r>
            <a:r>
              <a:rPr lang="en-US" dirty="0"/>
              <a:t>, M., </a:t>
            </a:r>
            <a:r>
              <a:rPr lang="en-US" dirty="0" err="1"/>
              <a:t>Tatbul</a:t>
            </a:r>
            <a:r>
              <a:rPr lang="en-US" dirty="0"/>
              <a:t>, N., and </a:t>
            </a:r>
            <a:r>
              <a:rPr lang="en-US" dirty="0" err="1"/>
              <a:t>Zdonik</a:t>
            </a:r>
            <a:r>
              <a:rPr lang="en-US" dirty="0"/>
              <a:t>, S. (2003). Aurora: a new model and architecture for</a:t>
            </a:r>
            <a:r>
              <a:rPr lang="el-GR" dirty="0"/>
              <a:t> </a:t>
            </a:r>
            <a:r>
              <a:rPr lang="en-US" dirty="0"/>
              <a:t>data stream management. The VLDB Journal, 12:120–139.</a:t>
            </a:r>
          </a:p>
          <a:p>
            <a:r>
              <a:rPr lang="en-GB" dirty="0" err="1"/>
              <a:t>Arasu</a:t>
            </a:r>
            <a:r>
              <a:rPr lang="en-GB" dirty="0"/>
              <a:t>, A., Babcock, B., </a:t>
            </a:r>
            <a:r>
              <a:rPr lang="en-GB" dirty="0" err="1"/>
              <a:t>Babu</a:t>
            </a:r>
            <a:r>
              <a:rPr lang="en-GB" dirty="0"/>
              <a:t>, S., </a:t>
            </a:r>
            <a:r>
              <a:rPr lang="en-GB" dirty="0" err="1"/>
              <a:t>Cieslewicz</a:t>
            </a:r>
            <a:r>
              <a:rPr lang="en-GB" dirty="0"/>
              <a:t>, J., </a:t>
            </a:r>
            <a:r>
              <a:rPr lang="en-GB" dirty="0" err="1"/>
              <a:t>Datar</a:t>
            </a:r>
            <a:r>
              <a:rPr lang="en-GB" dirty="0"/>
              <a:t>, M., Ito, K., </a:t>
            </a:r>
            <a:r>
              <a:rPr lang="en-GB" dirty="0" err="1"/>
              <a:t>Motwani</a:t>
            </a:r>
            <a:r>
              <a:rPr lang="en-GB" dirty="0"/>
              <a:t>, R.,</a:t>
            </a:r>
            <a:r>
              <a:rPr lang="el-GR" dirty="0"/>
              <a:t> </a:t>
            </a:r>
            <a:r>
              <a:rPr lang="en-US" dirty="0" err="1"/>
              <a:t>Srivastava</a:t>
            </a:r>
            <a:r>
              <a:rPr lang="en-US" dirty="0"/>
              <a:t>, U., and </a:t>
            </a:r>
            <a:r>
              <a:rPr lang="en-US" dirty="0" err="1"/>
              <a:t>Widom</a:t>
            </a:r>
            <a:r>
              <a:rPr lang="en-US" dirty="0"/>
              <a:t>, J. (2004). Stream: The </a:t>
            </a:r>
            <a:r>
              <a:rPr lang="en-US" dirty="0" err="1"/>
              <a:t>stanford</a:t>
            </a:r>
            <a:r>
              <a:rPr lang="en-US" dirty="0"/>
              <a:t> data stream management system.</a:t>
            </a:r>
            <a:r>
              <a:rPr lang="el-GR" dirty="0"/>
              <a:t> </a:t>
            </a:r>
            <a:r>
              <a:rPr lang="en-GB" dirty="0"/>
              <a:t>Technical Report 2004-20, Stanford </a:t>
            </a:r>
            <a:r>
              <a:rPr lang="en-GB" dirty="0" err="1"/>
              <a:t>InfoLab</a:t>
            </a:r>
            <a:r>
              <a:rPr lang="en-GB" dirty="0"/>
              <a:t>.</a:t>
            </a:r>
          </a:p>
          <a:p>
            <a:r>
              <a:rPr lang="en-GB" dirty="0"/>
              <a:t>Babcock, B., </a:t>
            </a:r>
            <a:r>
              <a:rPr lang="en-GB" dirty="0" err="1"/>
              <a:t>Babu</a:t>
            </a:r>
            <a:r>
              <a:rPr lang="en-GB" dirty="0"/>
              <a:t>, S., </a:t>
            </a:r>
            <a:r>
              <a:rPr lang="en-GB" dirty="0" err="1"/>
              <a:t>Datar</a:t>
            </a:r>
            <a:r>
              <a:rPr lang="en-GB" dirty="0"/>
              <a:t>, M., </a:t>
            </a:r>
            <a:r>
              <a:rPr lang="en-GB" dirty="0" err="1"/>
              <a:t>Motwani</a:t>
            </a:r>
            <a:r>
              <a:rPr lang="en-GB" dirty="0"/>
              <a:t>, R., and </a:t>
            </a:r>
            <a:r>
              <a:rPr lang="en-GB" dirty="0" err="1"/>
              <a:t>Widom</a:t>
            </a:r>
            <a:r>
              <a:rPr lang="en-GB" dirty="0"/>
              <a:t>, J. (2002).</a:t>
            </a:r>
            <a:r>
              <a:rPr lang="el-GR" dirty="0"/>
              <a:t> </a:t>
            </a:r>
            <a:r>
              <a:rPr lang="en-US" dirty="0"/>
              <a:t>Models and issues in data stream systems. In Proceedings of the twenty-first ACM SIGMODSIGACT-</a:t>
            </a:r>
            <a:r>
              <a:rPr lang="el-GR" dirty="0"/>
              <a:t> </a:t>
            </a:r>
            <a:r>
              <a:rPr lang="en-US" dirty="0"/>
              <a:t>SIGART symposium on Principles of database systems, PODS ’02, pages 1–16, New</a:t>
            </a:r>
            <a:r>
              <a:rPr lang="el-GR" dirty="0"/>
              <a:t> </a:t>
            </a:r>
            <a:r>
              <a:rPr lang="en-GB" dirty="0"/>
              <a:t>York, NY, USA. ACM.</a:t>
            </a:r>
          </a:p>
          <a:p>
            <a:r>
              <a:rPr lang="en-GB" dirty="0"/>
              <a:t>Babcock, B., </a:t>
            </a:r>
            <a:r>
              <a:rPr lang="en-GB" dirty="0" err="1"/>
              <a:t>Babu</a:t>
            </a:r>
            <a:r>
              <a:rPr lang="en-GB" dirty="0"/>
              <a:t>, S., </a:t>
            </a:r>
            <a:r>
              <a:rPr lang="en-GB" dirty="0" err="1"/>
              <a:t>Motwani</a:t>
            </a:r>
            <a:r>
              <a:rPr lang="en-GB" dirty="0"/>
              <a:t>, R., and </a:t>
            </a:r>
            <a:r>
              <a:rPr lang="en-GB" dirty="0" err="1"/>
              <a:t>Datar</a:t>
            </a:r>
            <a:r>
              <a:rPr lang="en-GB" dirty="0"/>
              <a:t>, M. (2003). Chain: operator</a:t>
            </a:r>
            <a:r>
              <a:rPr lang="el-GR" dirty="0"/>
              <a:t> </a:t>
            </a:r>
            <a:r>
              <a:rPr lang="en-US" dirty="0"/>
              <a:t>scheduling for memory minimization in data stream systems. In Proceedings of the 2003 ACM</a:t>
            </a:r>
            <a:r>
              <a:rPr lang="el-GR" dirty="0"/>
              <a:t> </a:t>
            </a:r>
            <a:r>
              <a:rPr lang="en-US" dirty="0"/>
              <a:t>SIGMOD international conference on Management of data, SIGMOD ’03, pages 253–264,</a:t>
            </a:r>
            <a:r>
              <a:rPr lang="el-GR" dirty="0"/>
              <a:t> </a:t>
            </a:r>
            <a:r>
              <a:rPr lang="nn-NO" dirty="0"/>
              <a:t>New York, NY, USA. ACM.</a:t>
            </a:r>
          </a:p>
          <a:p>
            <a:r>
              <a:rPr lang="en-US" dirty="0"/>
              <a:t>Babcock, B., </a:t>
            </a:r>
            <a:r>
              <a:rPr lang="en-US" dirty="0" err="1"/>
              <a:t>Datar</a:t>
            </a:r>
            <a:r>
              <a:rPr lang="en-US" dirty="0"/>
              <a:t>, M., and </a:t>
            </a:r>
            <a:r>
              <a:rPr lang="en-US" dirty="0" err="1"/>
              <a:t>Motwani</a:t>
            </a:r>
            <a:r>
              <a:rPr lang="en-US" dirty="0"/>
              <a:t>, R. (2004). Load shedding for</a:t>
            </a:r>
            <a:r>
              <a:rPr lang="el-GR" dirty="0"/>
              <a:t> </a:t>
            </a:r>
            <a:r>
              <a:rPr lang="en-US" dirty="0"/>
              <a:t>aggregation queries over data streams. Data Engineering, International Conference on, 0:350.</a:t>
            </a:r>
            <a:endParaRPr lang="el-GR"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References </a:t>
            </a:r>
            <a:endParaRPr lang="el-GR" dirty="0"/>
          </a:p>
        </p:txBody>
      </p:sp>
      <p:sp>
        <p:nvSpPr>
          <p:cNvPr id="3" name="2 - Θέση περιεχομένου"/>
          <p:cNvSpPr>
            <a:spLocks noGrp="1"/>
          </p:cNvSpPr>
          <p:nvPr>
            <p:ph sz="quarter" idx="1"/>
          </p:nvPr>
        </p:nvSpPr>
        <p:spPr/>
        <p:txBody>
          <a:bodyPr>
            <a:normAutofit fontScale="62500" lnSpcReduction="20000"/>
          </a:bodyPr>
          <a:lstStyle/>
          <a:p>
            <a:r>
              <a:rPr lang="en-GB" dirty="0" err="1"/>
              <a:t>Girod</a:t>
            </a:r>
            <a:r>
              <a:rPr lang="en-GB" dirty="0"/>
              <a:t>, L., Mei, Y., Newton, R., </a:t>
            </a:r>
            <a:r>
              <a:rPr lang="en-GB" dirty="0" err="1"/>
              <a:t>Rost</a:t>
            </a:r>
            <a:r>
              <a:rPr lang="en-GB" dirty="0"/>
              <a:t>, S., </a:t>
            </a:r>
            <a:r>
              <a:rPr lang="en-GB" dirty="0" err="1"/>
              <a:t>Thiagarajan</a:t>
            </a:r>
            <a:r>
              <a:rPr lang="en-GB" dirty="0"/>
              <a:t>, A., </a:t>
            </a:r>
            <a:r>
              <a:rPr lang="en-GB" dirty="0" err="1"/>
              <a:t>Balakrishnan</a:t>
            </a:r>
            <a:r>
              <a:rPr lang="en-GB" dirty="0"/>
              <a:t>, H., and</a:t>
            </a:r>
            <a:r>
              <a:rPr lang="el-GR" dirty="0"/>
              <a:t> </a:t>
            </a:r>
            <a:r>
              <a:rPr lang="en-US" dirty="0"/>
              <a:t>Madden, S. (2008). </a:t>
            </a:r>
            <a:r>
              <a:rPr lang="en-US" dirty="0" err="1"/>
              <a:t>Xstream</a:t>
            </a:r>
            <a:r>
              <a:rPr lang="en-US" dirty="0"/>
              <a:t>: a signal-oriented data stream management system. In Data</a:t>
            </a:r>
            <a:r>
              <a:rPr lang="el-GR" dirty="0"/>
              <a:t> </a:t>
            </a:r>
            <a:r>
              <a:rPr lang="en-US" dirty="0"/>
              <a:t>Engineering, 2008. ICDE 2008. IEEE 24th International Conference on, pages 1180 –1189.</a:t>
            </a:r>
          </a:p>
          <a:p>
            <a:r>
              <a:rPr lang="en-US" dirty="0" err="1"/>
              <a:t>Golab</a:t>
            </a:r>
            <a:r>
              <a:rPr lang="en-US" dirty="0"/>
              <a:t>, L. and </a:t>
            </a:r>
            <a:r>
              <a:rPr lang="en-US" dirty="0" err="1"/>
              <a:t>Fzsu</a:t>
            </a:r>
            <a:r>
              <a:rPr lang="en-US" dirty="0"/>
              <a:t>, M. T. (2003). Issues in data stream management.</a:t>
            </a:r>
            <a:r>
              <a:rPr lang="el-GR" dirty="0"/>
              <a:t> </a:t>
            </a:r>
            <a:r>
              <a:rPr lang="en-GB" dirty="0"/>
              <a:t>SIGMOD Rec., 32:5–14.</a:t>
            </a:r>
          </a:p>
          <a:p>
            <a:r>
              <a:rPr lang="en-US" dirty="0" err="1"/>
              <a:t>Sharaf</a:t>
            </a:r>
            <a:r>
              <a:rPr lang="en-US" dirty="0"/>
              <a:t>, M. A., </a:t>
            </a:r>
            <a:r>
              <a:rPr lang="en-US" dirty="0" err="1"/>
              <a:t>Labrinidis</a:t>
            </a:r>
            <a:r>
              <a:rPr lang="en-US" dirty="0"/>
              <a:t>, A., and </a:t>
            </a:r>
            <a:r>
              <a:rPr lang="en-US" dirty="0" err="1"/>
              <a:t>Chrysanthis</a:t>
            </a:r>
            <a:r>
              <a:rPr lang="en-US" dirty="0"/>
              <a:t>, P. K. (2008).Scheduling</a:t>
            </a:r>
            <a:r>
              <a:rPr lang="el-GR" dirty="0"/>
              <a:t> </a:t>
            </a:r>
            <a:r>
              <a:rPr lang="en-US" dirty="0"/>
              <a:t>continuous queries in data stream management systems. Proc. VLDB Endow., 1:1526–1527.</a:t>
            </a:r>
          </a:p>
          <a:p>
            <a:r>
              <a:rPr lang="en-GB" dirty="0" err="1"/>
              <a:t>Tatbul</a:t>
            </a:r>
            <a:r>
              <a:rPr lang="en-GB" dirty="0"/>
              <a:t>, N., </a:t>
            </a:r>
            <a:r>
              <a:rPr lang="el-GR" dirty="0"/>
              <a:t>Η</a:t>
            </a:r>
            <a:r>
              <a:rPr lang="en-GB" dirty="0" err="1"/>
              <a:t>etintemel</a:t>
            </a:r>
            <a:r>
              <a:rPr lang="en-GB" dirty="0"/>
              <a:t>, U., </a:t>
            </a:r>
            <a:r>
              <a:rPr lang="en-GB" dirty="0" err="1"/>
              <a:t>Zdonik</a:t>
            </a:r>
            <a:r>
              <a:rPr lang="en-GB" dirty="0"/>
              <a:t>, S., </a:t>
            </a:r>
            <a:r>
              <a:rPr lang="en-GB" dirty="0" err="1"/>
              <a:t>Cherniack</a:t>
            </a:r>
            <a:r>
              <a:rPr lang="en-GB" dirty="0"/>
              <a:t>, M., and </a:t>
            </a:r>
            <a:r>
              <a:rPr lang="en-GB" dirty="0" err="1"/>
              <a:t>Stonebraker</a:t>
            </a:r>
            <a:r>
              <a:rPr lang="en-GB" dirty="0"/>
              <a:t>, M.</a:t>
            </a:r>
            <a:r>
              <a:rPr lang="el-GR" dirty="0"/>
              <a:t> </a:t>
            </a:r>
            <a:r>
              <a:rPr lang="en-US" dirty="0"/>
              <a:t>(2003). Load shedding in a data stream manager. In Proceedings of the 29th international</a:t>
            </a:r>
            <a:r>
              <a:rPr lang="el-GR" dirty="0"/>
              <a:t> </a:t>
            </a:r>
            <a:r>
              <a:rPr lang="en-US" dirty="0"/>
              <a:t>conference on Very large data bases - Volume 29, VLDB ’2003, pages 309–320. VLDB</a:t>
            </a:r>
            <a:r>
              <a:rPr lang="el-GR" dirty="0"/>
              <a:t> </a:t>
            </a:r>
            <a:r>
              <a:rPr lang="en-GB" dirty="0"/>
              <a:t>Endowment.</a:t>
            </a:r>
          </a:p>
          <a:p>
            <a:r>
              <a:rPr lang="en-US" dirty="0"/>
              <a:t>Zhu, Y. and </a:t>
            </a:r>
            <a:r>
              <a:rPr lang="en-US" dirty="0" err="1"/>
              <a:t>Shasha</a:t>
            </a:r>
            <a:r>
              <a:rPr lang="en-US" dirty="0"/>
              <a:t>, D. (2002). </a:t>
            </a:r>
            <a:r>
              <a:rPr lang="en-US" dirty="0" err="1"/>
              <a:t>Statstream</a:t>
            </a:r>
            <a:r>
              <a:rPr lang="en-US" dirty="0"/>
              <a:t>: statistical monitoring of</a:t>
            </a:r>
            <a:r>
              <a:rPr lang="el-GR" dirty="0"/>
              <a:t> </a:t>
            </a:r>
            <a:r>
              <a:rPr lang="en-US" dirty="0"/>
              <a:t>thousands of data streams in real time. In Proceedings of the 28th international conference on</a:t>
            </a:r>
            <a:r>
              <a:rPr lang="el-GR" dirty="0"/>
              <a:t> </a:t>
            </a:r>
            <a:r>
              <a:rPr lang="en-GB" dirty="0"/>
              <a:t>Very Large Data Bases, VLDB ’02, pages 358–369. VLDB Endowment.</a:t>
            </a:r>
            <a:endParaRPr lang="el-GR"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5314-83DC-84F5-D0E6-3383875698BB}"/>
              </a:ext>
            </a:extLst>
          </p:cNvPr>
          <p:cNvSpPr>
            <a:spLocks noGrp="1"/>
          </p:cNvSpPr>
          <p:nvPr>
            <p:ph type="title"/>
          </p:nvPr>
        </p:nvSpPr>
        <p:spPr/>
        <p:txBody>
          <a:bodyPr/>
          <a:lstStyle/>
          <a:p>
            <a:endParaRPr lang="en-GR"/>
          </a:p>
        </p:txBody>
      </p:sp>
      <p:pic>
        <p:nvPicPr>
          <p:cNvPr id="35848" name="Picture 8" descr="Apache Spark - Wikipedia">
            <a:extLst>
              <a:ext uri="{FF2B5EF4-FFF2-40B4-BE49-F238E27FC236}">
                <a16:creationId xmlns:a16="http://schemas.microsoft.com/office/drawing/2014/main" id="{C9D8A29D-74F5-098E-AC48-CE19348D2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724422"/>
            <a:ext cx="1703834" cy="88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1008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Spark-Architecture</a:t>
            </a:r>
            <a:endParaRPr lang="el-GR" dirty="0"/>
          </a:p>
        </p:txBody>
      </p:sp>
      <p:sp>
        <p:nvSpPr>
          <p:cNvPr id="5" name="4 - Θέση περιεχομένου"/>
          <p:cNvSpPr>
            <a:spLocks noGrp="1"/>
          </p:cNvSpPr>
          <p:nvPr>
            <p:ph idx="1"/>
          </p:nvPr>
        </p:nvSpPr>
        <p:spPr/>
        <p:txBody>
          <a:bodyPr/>
          <a:lstStyle/>
          <a:p>
            <a:pPr>
              <a:buFont typeface="Wingdings" pitchFamily="2" charset="2"/>
              <a:buChar char="Ø"/>
            </a:pPr>
            <a:r>
              <a:rPr lang="en-US" sz="1600" b="1" i="1" dirty="0"/>
              <a:t>Unified pile</a:t>
            </a:r>
            <a:r>
              <a:rPr lang="el-GR" sz="1600" b="1" i="1" dirty="0"/>
              <a:t> </a:t>
            </a:r>
            <a:r>
              <a:rPr lang="el-GR" sz="1600" b="1" dirty="0">
                <a:sym typeface="Wingdings" pitchFamily="2" charset="2"/>
              </a:rPr>
              <a:t> </a:t>
            </a:r>
            <a:r>
              <a:rPr lang="en-US" sz="1600" b="1" dirty="0">
                <a:sym typeface="Wingdings" pitchFamily="2" charset="2"/>
              </a:rPr>
              <a:t>Multiple correlated levels</a:t>
            </a:r>
            <a:endParaRPr lang="en-US" sz="1600" b="1" dirty="0">
              <a:solidFill>
                <a:schemeClr val="accent2">
                  <a:lumMod val="75000"/>
                </a:schemeClr>
              </a:solidFill>
            </a:endParaRPr>
          </a:p>
          <a:p>
            <a:r>
              <a:rPr lang="en-US" sz="1400" b="1" i="1" dirty="0"/>
              <a:t>Spark Core</a:t>
            </a:r>
            <a:r>
              <a:rPr lang="el-GR" sz="1400" b="1" i="1" dirty="0"/>
              <a:t> </a:t>
            </a:r>
            <a:r>
              <a:rPr lang="el-GR" sz="1400" dirty="0">
                <a:sym typeface="Wingdings" pitchFamily="2" charset="2"/>
              </a:rPr>
              <a:t> </a:t>
            </a:r>
            <a:r>
              <a:rPr lang="en-US" sz="1400" dirty="0">
                <a:sym typeface="Wingdings" pitchFamily="2" charset="2"/>
              </a:rPr>
              <a:t>basic functionality </a:t>
            </a:r>
            <a:r>
              <a:rPr lang="el-GR" sz="1400" dirty="0">
                <a:sym typeface="Wingdings" pitchFamily="2" charset="2"/>
              </a:rPr>
              <a:t> </a:t>
            </a:r>
            <a:r>
              <a:rPr lang="en-US" sz="1400" dirty="0">
                <a:sym typeface="Wingdings" pitchFamily="2" charset="2"/>
              </a:rPr>
              <a:t>scheduling of tasks, memory management</a:t>
            </a:r>
            <a:r>
              <a:rPr lang="el-GR" sz="1400" dirty="0">
                <a:sym typeface="Wingdings" pitchFamily="2" charset="2"/>
              </a:rPr>
              <a:t>, </a:t>
            </a:r>
            <a:r>
              <a:rPr lang="en-US" sz="1400" dirty="0">
                <a:sym typeface="Wingdings" pitchFamily="2" charset="2"/>
              </a:rPr>
              <a:t>failure recovery, </a:t>
            </a:r>
            <a:r>
              <a:rPr lang="en-US" sz="1400" dirty="0" err="1">
                <a:sym typeface="Wingdings" pitchFamily="2" charset="2"/>
              </a:rPr>
              <a:t>etc</a:t>
            </a:r>
            <a:endParaRPr lang="el-GR" sz="1400" dirty="0">
              <a:sym typeface="Wingdings" pitchFamily="2" charset="2"/>
            </a:endParaRPr>
          </a:p>
          <a:p>
            <a:r>
              <a:rPr lang="en-US" sz="1400" b="1" i="1" dirty="0">
                <a:sym typeface="Wingdings" pitchFamily="2" charset="2"/>
              </a:rPr>
              <a:t>Spark SQL </a:t>
            </a:r>
            <a:r>
              <a:rPr lang="en-US" sz="1400" dirty="0">
                <a:sym typeface="Wingdings" pitchFamily="2" charset="2"/>
              </a:rPr>
              <a:t> management and storage of structured data</a:t>
            </a:r>
          </a:p>
          <a:p>
            <a:r>
              <a:rPr lang="en-US" sz="1400" b="1" i="1" dirty="0">
                <a:sym typeface="Wingdings" pitchFamily="2" charset="2"/>
              </a:rPr>
              <a:t>Spark Streaming  </a:t>
            </a:r>
            <a:r>
              <a:rPr lang="en-US" sz="1400" dirty="0">
                <a:sym typeface="Wingdings" pitchFamily="2" charset="2"/>
              </a:rPr>
              <a:t></a:t>
            </a:r>
            <a:r>
              <a:rPr lang="el-GR" sz="1400" dirty="0">
                <a:sym typeface="Wingdings" pitchFamily="2" charset="2"/>
              </a:rPr>
              <a:t> </a:t>
            </a:r>
            <a:r>
              <a:rPr lang="en-US" sz="1400" dirty="0">
                <a:sym typeface="Wingdings" pitchFamily="2" charset="2"/>
              </a:rPr>
              <a:t>management of streams in real time</a:t>
            </a:r>
          </a:p>
          <a:p>
            <a:r>
              <a:rPr lang="en-US" sz="1400" b="1" i="1" dirty="0" err="1">
                <a:sym typeface="Wingdings" pitchFamily="2" charset="2"/>
              </a:rPr>
              <a:t>Mllib</a:t>
            </a:r>
            <a:r>
              <a:rPr lang="en-US" sz="1400" i="1" dirty="0">
                <a:sym typeface="Wingdings" pitchFamily="2" charset="2"/>
              </a:rPr>
              <a:t> </a:t>
            </a:r>
            <a:r>
              <a:rPr lang="en-US" sz="1400" dirty="0">
                <a:sym typeface="Wingdings" pitchFamily="2" charset="2"/>
              </a:rPr>
              <a:t></a:t>
            </a:r>
            <a:r>
              <a:rPr lang="el-GR" sz="1400" dirty="0">
                <a:sym typeface="Wingdings" pitchFamily="2" charset="2"/>
              </a:rPr>
              <a:t> </a:t>
            </a:r>
            <a:r>
              <a:rPr lang="en-US" sz="1400" dirty="0">
                <a:sym typeface="Wingdings" pitchFamily="2" charset="2"/>
              </a:rPr>
              <a:t>libraries for Machine Learning</a:t>
            </a:r>
          </a:p>
          <a:p>
            <a:r>
              <a:rPr lang="en-US" sz="1400" b="1" i="1" dirty="0" err="1">
                <a:sym typeface="Wingdings" pitchFamily="2" charset="2"/>
              </a:rPr>
              <a:t>GraphX</a:t>
            </a:r>
            <a:r>
              <a:rPr lang="en-US" sz="1400" dirty="0">
                <a:sym typeface="Wingdings" pitchFamily="2" charset="2"/>
              </a:rPr>
              <a:t> </a:t>
            </a:r>
            <a:r>
              <a:rPr lang="el-GR" sz="1400" dirty="0">
                <a:sym typeface="Wingdings" pitchFamily="2" charset="2"/>
              </a:rPr>
              <a:t> </a:t>
            </a:r>
            <a:r>
              <a:rPr lang="en-US" sz="1400" dirty="0">
                <a:sym typeface="Wingdings" pitchFamily="2" charset="2"/>
              </a:rPr>
              <a:t>graph management</a:t>
            </a:r>
          </a:p>
          <a:p>
            <a:r>
              <a:rPr lang="en-US" sz="1400" b="1" i="1" dirty="0">
                <a:sym typeface="Wingdings" pitchFamily="2" charset="2"/>
              </a:rPr>
              <a:t>Cluster Managers</a:t>
            </a:r>
            <a:r>
              <a:rPr lang="en-US" sz="1400" b="1" dirty="0">
                <a:sym typeface="Wingdings" pitchFamily="2" charset="2"/>
              </a:rPr>
              <a:t> </a:t>
            </a:r>
            <a:r>
              <a:rPr lang="en-US" sz="1400" dirty="0">
                <a:sym typeface="Wingdings" pitchFamily="2" charset="2"/>
              </a:rPr>
              <a:t></a:t>
            </a:r>
            <a:r>
              <a:rPr lang="el-GR" sz="1400" dirty="0">
                <a:sym typeface="Wingdings" pitchFamily="2" charset="2"/>
              </a:rPr>
              <a:t> </a:t>
            </a:r>
            <a:r>
              <a:rPr lang="en-GB" sz="1400" dirty="0"/>
              <a:t>efficient scaling from one to hundreds of computing nodes</a:t>
            </a:r>
            <a:r>
              <a:rPr lang="el-GR" sz="1400" dirty="0">
                <a:sym typeface="Wingdings" pitchFamily="2" charset="2"/>
              </a:rPr>
              <a:t> (</a:t>
            </a:r>
            <a:r>
              <a:rPr lang="en-US" sz="1400" dirty="0">
                <a:sym typeface="Wingdings" pitchFamily="2" charset="2"/>
              </a:rPr>
              <a:t>Standalone Scheduler,  </a:t>
            </a:r>
            <a:r>
              <a:rPr lang="en-US" sz="1400" dirty="0" err="1">
                <a:sym typeface="Wingdings" pitchFamily="2" charset="2"/>
              </a:rPr>
              <a:t>Hadoop</a:t>
            </a:r>
            <a:r>
              <a:rPr lang="en-US" sz="1400" dirty="0">
                <a:sym typeface="Wingdings" pitchFamily="2" charset="2"/>
              </a:rPr>
              <a:t> YARN, Apache </a:t>
            </a:r>
            <a:r>
              <a:rPr lang="en-US" sz="1400" dirty="0" err="1">
                <a:sym typeface="Wingdings" pitchFamily="2" charset="2"/>
              </a:rPr>
              <a:t>Mesos</a:t>
            </a:r>
            <a:r>
              <a:rPr lang="en-US" sz="1400" dirty="0">
                <a:sym typeface="Wingdings" pitchFamily="2" charset="2"/>
              </a:rPr>
              <a:t>)</a:t>
            </a:r>
          </a:p>
          <a:p>
            <a:pPr>
              <a:buFont typeface="Wingdings" pitchFamily="2" charset="2"/>
              <a:buChar char="Ø"/>
            </a:pPr>
            <a:r>
              <a:rPr lang="en-GB" sz="1600" b="1" dirty="0">
                <a:solidFill>
                  <a:schemeClr val="accent2">
                    <a:lumMod val="50000"/>
                  </a:schemeClr>
                </a:solidFill>
                <a:sym typeface="Wingdings" pitchFamily="2" charset="2"/>
              </a:rPr>
              <a:t>Creating applications that combine different processing models</a:t>
            </a:r>
            <a:endParaRPr lang="el-GR" sz="1600" b="1" dirty="0">
              <a:solidFill>
                <a:schemeClr val="accent2">
                  <a:lumMod val="50000"/>
                </a:schemeClr>
              </a:solidFill>
              <a:sym typeface="Wingdings" pitchFamily="2" charset="2"/>
            </a:endParaRPr>
          </a:p>
          <a:p>
            <a:pPr>
              <a:buNone/>
            </a:pPr>
            <a:r>
              <a:rPr lang="el-GR" sz="1600" dirty="0">
                <a:sym typeface="Wingdings" pitchFamily="2" charset="2"/>
              </a:rPr>
              <a:t> </a:t>
            </a:r>
          </a:p>
          <a:p>
            <a:endParaRPr lang="en-US" dirty="0"/>
          </a:p>
          <a:p>
            <a:endParaRPr lang="en-US" dirty="0"/>
          </a:p>
          <a:p>
            <a:endParaRPr lang="en-US" dirty="0"/>
          </a:p>
          <a:p>
            <a:endParaRPr lang="en-US" dirty="0"/>
          </a:p>
          <a:p>
            <a:endParaRPr lang="el-GR" dirty="0"/>
          </a:p>
        </p:txBody>
      </p:sp>
      <p:pic>
        <p:nvPicPr>
          <p:cNvPr id="6" name="Picture 13"/>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4005064"/>
            <a:ext cx="6696744" cy="2808312"/>
          </a:xfrm>
          <a:prstGeom prst="rect">
            <a:avLst/>
          </a:prstGeom>
          <a:noFill/>
          <a:ln>
            <a:noFill/>
          </a:ln>
        </p:spPr>
      </p:pic>
    </p:spTree>
    <p:extLst>
      <p:ext uri="{BB962C8B-B14F-4D97-AF65-F5344CB8AC3E}">
        <p14:creationId xmlns:p14="http://schemas.microsoft.com/office/powerpoint/2010/main" val="4960524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Spark- programming model</a:t>
            </a:r>
            <a:endParaRPr lang="el-GR" dirty="0"/>
          </a:p>
        </p:txBody>
      </p:sp>
      <p:sp>
        <p:nvSpPr>
          <p:cNvPr id="5" name="4 - Θέση περιεχομένου"/>
          <p:cNvSpPr>
            <a:spLocks noGrp="1"/>
          </p:cNvSpPr>
          <p:nvPr>
            <p:ph idx="1"/>
          </p:nvPr>
        </p:nvSpPr>
        <p:spPr/>
        <p:txBody>
          <a:bodyPr/>
          <a:lstStyle/>
          <a:p>
            <a:r>
              <a:rPr lang="en-US" sz="1800" dirty="0"/>
              <a:t>Main abstract programming entity </a:t>
            </a:r>
            <a:r>
              <a:rPr lang="el-GR" sz="1800" dirty="0">
                <a:sym typeface="Wingdings" pitchFamily="2" charset="2"/>
              </a:rPr>
              <a:t> </a:t>
            </a:r>
            <a:r>
              <a:rPr lang="en-US" sz="1800" b="1" dirty="0">
                <a:sym typeface="Wingdings" pitchFamily="2" charset="2"/>
              </a:rPr>
              <a:t>RDDs (</a:t>
            </a:r>
            <a:r>
              <a:rPr lang="en-US" sz="1800" b="1" i="1" dirty="0"/>
              <a:t>resilient distributed data</a:t>
            </a:r>
            <a:r>
              <a:rPr lang="el-GR" sz="1800" b="1" i="1" dirty="0"/>
              <a:t>-</a:t>
            </a:r>
            <a:r>
              <a:rPr lang="en-US" sz="1800" b="1" i="1" dirty="0"/>
              <a:t>sets</a:t>
            </a:r>
            <a:r>
              <a:rPr lang="en-US" sz="1800" b="1" dirty="0">
                <a:sym typeface="Wingdings" pitchFamily="2" charset="2"/>
              </a:rPr>
              <a:t>)</a:t>
            </a:r>
            <a:r>
              <a:rPr lang="el-GR" sz="1800" b="1" dirty="0">
                <a:sym typeface="Wingdings" pitchFamily="2" charset="2"/>
              </a:rPr>
              <a:t> </a:t>
            </a:r>
            <a:r>
              <a:rPr lang="el-GR" sz="1800" dirty="0">
                <a:sym typeface="Wingdings" pitchFamily="2" charset="2"/>
              </a:rPr>
              <a:t> </a:t>
            </a:r>
            <a:r>
              <a:rPr lang="en-US" sz="1800" dirty="0">
                <a:sym typeface="Wingdings" pitchFamily="2" charset="2"/>
              </a:rPr>
              <a:t>distributed set of objects that are in different computational nodes</a:t>
            </a:r>
            <a:endParaRPr lang="el-GR" sz="1800" dirty="0">
              <a:solidFill>
                <a:schemeClr val="accent2">
                  <a:lumMod val="50000"/>
                </a:schemeClr>
              </a:solidFill>
              <a:sym typeface="Wingdings" pitchFamily="2" charset="2"/>
            </a:endParaRPr>
          </a:p>
          <a:p>
            <a:r>
              <a:rPr lang="en-US" sz="1800" dirty="0">
                <a:sym typeface="Wingdings" pitchFamily="2" charset="2"/>
              </a:rPr>
              <a:t>Basic functionalities of RDDs </a:t>
            </a:r>
          </a:p>
          <a:p>
            <a:pPr lvl="1"/>
            <a:r>
              <a:rPr lang="en-US" sz="1800" b="1" dirty="0">
                <a:sym typeface="Wingdings" pitchFamily="2" charset="2"/>
              </a:rPr>
              <a:t>Transformations </a:t>
            </a:r>
            <a:r>
              <a:rPr lang="en-US" sz="1800" dirty="0">
                <a:sym typeface="Wingdings" pitchFamily="2" charset="2"/>
              </a:rPr>
              <a:t>(lazy)  construct new RDDs from existing</a:t>
            </a:r>
          </a:p>
          <a:p>
            <a:pPr lvl="1"/>
            <a:r>
              <a:rPr lang="en-US" sz="1800" b="1" dirty="0">
                <a:sym typeface="Wingdings" pitchFamily="2" charset="2"/>
              </a:rPr>
              <a:t>Actions</a:t>
            </a:r>
            <a:r>
              <a:rPr lang="el-GR" sz="1800" b="1" dirty="0">
                <a:sym typeface="Wingdings" pitchFamily="2" charset="2"/>
              </a:rPr>
              <a:t>  </a:t>
            </a:r>
            <a:r>
              <a:rPr lang="en-US" sz="1800" dirty="0">
                <a:sym typeface="Wingdings" pitchFamily="2" charset="2"/>
              </a:rPr>
              <a:t>compute results based on the running RDD</a:t>
            </a:r>
            <a:endParaRPr lang="el-GR" sz="1800" dirty="0">
              <a:sym typeface="Wingdings" pitchFamily="2" charset="2"/>
            </a:endParaRPr>
          </a:p>
          <a:p>
            <a:pPr lvl="1">
              <a:buNone/>
            </a:pPr>
            <a:endParaRPr lang="en-US" sz="1800" dirty="0">
              <a:sym typeface="Wingdings" pitchFamily="2" charset="2"/>
            </a:endParaRPr>
          </a:p>
          <a:p>
            <a:pPr>
              <a:buFont typeface="Wingdings" pitchFamily="2" charset="2"/>
              <a:buChar char="Ø"/>
            </a:pPr>
            <a:r>
              <a:rPr lang="en-US" sz="2000" b="1" dirty="0">
                <a:solidFill>
                  <a:schemeClr val="accent2">
                    <a:lumMod val="50000"/>
                  </a:schemeClr>
                </a:solidFill>
                <a:sym typeface="Wingdings" pitchFamily="2" charset="2"/>
              </a:rPr>
              <a:t>Basically,</a:t>
            </a:r>
            <a:r>
              <a:rPr lang="el-GR" sz="2000" b="1" dirty="0">
                <a:solidFill>
                  <a:schemeClr val="accent2">
                    <a:lumMod val="50000"/>
                  </a:schemeClr>
                </a:solidFill>
                <a:sym typeface="Wingdings" pitchFamily="2" charset="2"/>
              </a:rPr>
              <a:t> </a:t>
            </a:r>
            <a:r>
              <a:rPr lang="en-US" sz="2000" b="1" dirty="0">
                <a:solidFill>
                  <a:schemeClr val="accent2">
                    <a:lumMod val="50000"/>
                  </a:schemeClr>
                </a:solidFill>
                <a:sym typeface="Wingdings" pitchFamily="2" charset="2"/>
              </a:rPr>
              <a:t>RDDs give us the capability of parallel execution</a:t>
            </a:r>
            <a:endParaRPr lang="en-US" sz="2000" b="1" dirty="0">
              <a:solidFill>
                <a:schemeClr val="accent2">
                  <a:lumMod val="50000"/>
                </a:schemeClr>
              </a:solidFill>
            </a:endParaRPr>
          </a:p>
          <a:p>
            <a:pPr>
              <a:buNone/>
            </a:pPr>
            <a:endParaRPr lang="en-US" dirty="0"/>
          </a:p>
          <a:p>
            <a:endParaRPr lang="el-GR" dirty="0"/>
          </a:p>
        </p:txBody>
      </p:sp>
      <p:pic>
        <p:nvPicPr>
          <p:cNvPr id="6" name="Picture 16"/>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437112"/>
            <a:ext cx="5245302" cy="1529857"/>
          </a:xfrm>
          <a:prstGeom prst="rect">
            <a:avLst/>
          </a:prstGeom>
          <a:noFill/>
          <a:ln>
            <a:noFill/>
          </a:ln>
        </p:spPr>
      </p:pic>
    </p:spTree>
    <p:extLst>
      <p:ext uri="{BB962C8B-B14F-4D97-AF65-F5344CB8AC3E}">
        <p14:creationId xmlns:p14="http://schemas.microsoft.com/office/powerpoint/2010/main" val="404243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a:t>
            </a:r>
          </a:p>
        </p:txBody>
      </p:sp>
      <p:sp>
        <p:nvSpPr>
          <p:cNvPr id="6" name="Content Placeholder 5">
            <a:extLst>
              <a:ext uri="{FF2B5EF4-FFF2-40B4-BE49-F238E27FC236}">
                <a16:creationId xmlns:a16="http://schemas.microsoft.com/office/drawing/2014/main" id="{B5442888-0B7C-9C3A-D0FD-620A3D93C4D6}"/>
              </a:ext>
            </a:extLst>
          </p:cNvPr>
          <p:cNvSpPr>
            <a:spLocks noGrp="1"/>
          </p:cNvSpPr>
          <p:nvPr>
            <p:ph idx="1"/>
          </p:nvPr>
        </p:nvSpPr>
        <p:spPr>
          <a:xfrm>
            <a:off x="899592" y="1700808"/>
            <a:ext cx="7758826" cy="4525963"/>
          </a:xfrm>
        </p:spPr>
        <p:txBody>
          <a:bodyPr>
            <a:normAutofit fontScale="77500" lnSpcReduction="20000"/>
          </a:bodyPr>
          <a:lstStyle/>
          <a:p>
            <a:pPr marL="0" lvl="0" indent="0" eaLnBrk="0" fontAlgn="base" hangingPunct="0">
              <a:lnSpc>
                <a:spcPct val="110000"/>
              </a:lnSpc>
              <a:spcBef>
                <a:spcPct val="0"/>
              </a:spcBef>
              <a:spcAft>
                <a:spcPct val="0"/>
              </a:spcAft>
              <a:buFontTx/>
              <a:buAutoNum type="arabicPeriod"/>
            </a:pPr>
            <a:r>
              <a:rPr lang="en-GR" altLang="en-GR" sz="2400" dirty="0">
                <a:latin typeface="Arial" panose="020B0604020202020204" pitchFamily="34" charset="0"/>
              </a:rPr>
              <a:t> Input the first </a:t>
            </a:r>
            <a:r>
              <a:rPr lang="en-GR" altLang="en-GR" sz="2400" i="1" dirty="0">
                <a:latin typeface="Arial" panose="020B0604020202020204" pitchFamily="34" charset="0"/>
              </a:rPr>
              <a:t>m</a:t>
            </a:r>
            <a:r>
              <a:rPr lang="en-GR" altLang="en-GR" sz="2400" dirty="0">
                <a:latin typeface="Arial" panose="020B0604020202020204" pitchFamily="34" charset="0"/>
              </a:rPr>
              <a:t> points; using the randomized algorithm reduce these to O(k) (say 2</a:t>
            </a:r>
            <a:r>
              <a:rPr lang="en-GR" altLang="en-GR" sz="2400" i="1" dirty="0">
                <a:latin typeface="Arial" panose="020B0604020202020204" pitchFamily="34" charset="0"/>
              </a:rPr>
              <a:t>k</a:t>
            </a:r>
            <a:r>
              <a:rPr lang="en-GR" altLang="en-GR" sz="2400" dirty="0">
                <a:latin typeface="Arial" panose="020B0604020202020204" pitchFamily="34" charset="0"/>
              </a:rPr>
              <a:t>) points.</a:t>
            </a:r>
          </a:p>
          <a:p>
            <a:pPr marL="0" lvl="0" indent="0" eaLnBrk="0" fontAlgn="base" hangingPunct="0">
              <a:lnSpc>
                <a:spcPct val="110000"/>
              </a:lnSpc>
              <a:spcBef>
                <a:spcPct val="0"/>
              </a:spcBef>
              <a:spcAft>
                <a:spcPct val="0"/>
              </a:spcAft>
              <a:buFontTx/>
              <a:buAutoNum type="arabicPeriod"/>
            </a:pPr>
            <a:endParaRPr lang="en-GR" altLang="en-GR" sz="2400" dirty="0">
              <a:latin typeface="Arial" panose="020B0604020202020204" pitchFamily="34" charset="0"/>
            </a:endParaRPr>
          </a:p>
          <a:p>
            <a:pPr marL="0" lvl="0" indent="0" eaLnBrk="0" fontAlgn="base" hangingPunct="0">
              <a:lnSpc>
                <a:spcPct val="110000"/>
              </a:lnSpc>
              <a:spcBef>
                <a:spcPct val="0"/>
              </a:spcBef>
              <a:spcAft>
                <a:spcPct val="0"/>
              </a:spcAft>
              <a:buFontTx/>
              <a:buAutoNum type="arabicPeriod" startAt="2"/>
            </a:pPr>
            <a:r>
              <a:rPr lang="en-GR" altLang="en-GR" sz="2400" dirty="0">
                <a:latin typeface="Arial" panose="020B0604020202020204" pitchFamily="34" charset="0"/>
              </a:rPr>
              <a:t> Repeat the above till we have seen </a:t>
            </a:r>
            <a:r>
              <a:rPr lang="en-GR" altLang="en-GR" sz="2400" i="1" dirty="0">
                <a:latin typeface="Arial" panose="020B0604020202020204" pitchFamily="34" charset="0"/>
              </a:rPr>
              <a:t>m</a:t>
            </a:r>
            <a:r>
              <a:rPr lang="en-GR" altLang="en-GR" sz="2400" baseline="30000" dirty="0">
                <a:latin typeface="Arial" panose="020B0604020202020204" pitchFamily="34" charset="0"/>
              </a:rPr>
              <a:t>2</a:t>
            </a:r>
            <a:r>
              <a:rPr lang="en-GR" altLang="en-GR" sz="2400" dirty="0">
                <a:latin typeface="Arial" panose="020B0604020202020204" pitchFamily="34" charset="0"/>
              </a:rPr>
              <a:t>/(2</a:t>
            </a:r>
            <a:r>
              <a:rPr lang="en-GR" altLang="en-GR" sz="2400" i="1" dirty="0">
                <a:latin typeface="Arial" panose="020B0604020202020204" pitchFamily="34" charset="0"/>
              </a:rPr>
              <a:t>k</a:t>
            </a:r>
            <a:r>
              <a:rPr lang="en-GR" altLang="en-GR" sz="2400" dirty="0">
                <a:latin typeface="Arial" panose="020B0604020202020204" pitchFamily="34" charset="0"/>
              </a:rPr>
              <a:t>) of the original data points. We now have </a:t>
            </a:r>
            <a:r>
              <a:rPr lang="en-GR" altLang="en-GR" sz="2400" i="1" dirty="0">
                <a:latin typeface="Arial" panose="020B0604020202020204" pitchFamily="34" charset="0"/>
              </a:rPr>
              <a:t>m</a:t>
            </a:r>
            <a:r>
              <a:rPr lang="en-GR" altLang="en-GR" sz="2400" dirty="0">
                <a:latin typeface="Arial" panose="020B0604020202020204" pitchFamily="34" charset="0"/>
              </a:rPr>
              <a:t> intermediate medians.</a:t>
            </a:r>
          </a:p>
          <a:p>
            <a:pPr marL="0" lvl="0" indent="0" eaLnBrk="0" fontAlgn="base" hangingPunct="0">
              <a:lnSpc>
                <a:spcPct val="110000"/>
              </a:lnSpc>
              <a:spcBef>
                <a:spcPct val="0"/>
              </a:spcBef>
              <a:spcAft>
                <a:spcPct val="0"/>
              </a:spcAft>
              <a:buFontTx/>
              <a:buAutoNum type="arabicPeriod" startAt="2"/>
            </a:pPr>
            <a:endParaRPr lang="en-GR" altLang="en-GR" sz="2400" dirty="0">
              <a:latin typeface="Arial" panose="020B0604020202020204" pitchFamily="34" charset="0"/>
            </a:endParaRPr>
          </a:p>
          <a:p>
            <a:pPr marL="0" indent="0" eaLnBrk="0" fontAlgn="base" hangingPunct="0">
              <a:lnSpc>
                <a:spcPct val="110000"/>
              </a:lnSpc>
              <a:spcBef>
                <a:spcPct val="0"/>
              </a:spcBef>
              <a:spcAft>
                <a:spcPct val="0"/>
              </a:spcAft>
              <a:buFontTx/>
              <a:buAutoNum type="arabicPeriod" startAt="3"/>
            </a:pPr>
            <a:r>
              <a:rPr lang="en-GR" altLang="en-GR" sz="2400" dirty="0">
                <a:latin typeface="Arial" panose="020B0604020202020204" pitchFamily="34" charset="0"/>
              </a:rPr>
              <a:t> Using a </a:t>
            </a:r>
            <a:r>
              <a:rPr lang="en-GB" altLang="en-GR" sz="2400" dirty="0">
                <a:latin typeface="Arial" panose="020B0604020202020204" pitchFamily="34" charset="0"/>
              </a:rPr>
              <a:t>local search </a:t>
            </a:r>
            <a:r>
              <a:rPr lang="en-GR" altLang="en-GR" sz="2400" dirty="0">
                <a:latin typeface="Arial" panose="020B0604020202020204" pitchFamily="34" charset="0"/>
              </a:rPr>
              <a:t>algorithm, cluster these </a:t>
            </a:r>
            <a:r>
              <a:rPr lang="en-GR" altLang="en-GR" sz="2400" i="1" dirty="0">
                <a:latin typeface="Arial" panose="020B0604020202020204" pitchFamily="34" charset="0"/>
              </a:rPr>
              <a:t>m</a:t>
            </a:r>
            <a:r>
              <a:rPr lang="en-GR" altLang="en-GR" sz="2400" dirty="0">
                <a:latin typeface="Arial" panose="020B0604020202020204" pitchFamily="34" charset="0"/>
              </a:rPr>
              <a:t> first-level medians into 2</a:t>
            </a:r>
            <a:r>
              <a:rPr lang="en-GR" altLang="en-GR" sz="2400" i="1" dirty="0">
                <a:latin typeface="Arial" panose="020B0604020202020204" pitchFamily="34" charset="0"/>
              </a:rPr>
              <a:t>k</a:t>
            </a:r>
            <a:r>
              <a:rPr lang="en-GR" altLang="en-GR" sz="2400" dirty="0">
                <a:latin typeface="Arial" panose="020B0604020202020204" pitchFamily="34" charset="0"/>
              </a:rPr>
              <a:t> second-level medians and proceed.</a:t>
            </a:r>
          </a:p>
          <a:p>
            <a:pPr marL="0" indent="0" eaLnBrk="0" fontAlgn="base" hangingPunct="0">
              <a:lnSpc>
                <a:spcPct val="110000"/>
              </a:lnSpc>
              <a:spcBef>
                <a:spcPct val="0"/>
              </a:spcBef>
              <a:spcAft>
                <a:spcPct val="0"/>
              </a:spcAft>
              <a:buFontTx/>
              <a:buAutoNum type="arabicPeriod" startAt="3"/>
            </a:pPr>
            <a:endParaRPr lang="en-GR" altLang="en-GR" sz="2400" dirty="0">
              <a:latin typeface="Arial" panose="020B0604020202020204" pitchFamily="34" charset="0"/>
            </a:endParaRPr>
          </a:p>
          <a:p>
            <a:pPr marL="0" lvl="0" indent="0" eaLnBrk="0" fontAlgn="base" hangingPunct="0">
              <a:lnSpc>
                <a:spcPct val="110000"/>
              </a:lnSpc>
              <a:spcBef>
                <a:spcPct val="0"/>
              </a:spcBef>
              <a:spcAft>
                <a:spcPct val="0"/>
              </a:spcAft>
              <a:buFontTx/>
              <a:buAutoNum type="arabicPeriod" startAt="4"/>
            </a:pPr>
            <a:r>
              <a:rPr lang="en-GR" altLang="en-GR" sz="2400" dirty="0">
                <a:latin typeface="Arial" panose="020B0604020202020204" pitchFamily="34" charset="0"/>
              </a:rPr>
              <a:t> In general, maintain at most </a:t>
            </a:r>
            <a:r>
              <a:rPr lang="en-GR" altLang="en-GR" sz="2400" i="1" dirty="0">
                <a:latin typeface="Arial" panose="020B0604020202020204" pitchFamily="34" charset="0"/>
              </a:rPr>
              <a:t>m</a:t>
            </a:r>
            <a:r>
              <a:rPr lang="en-GR" altLang="en-GR" sz="2400" dirty="0">
                <a:latin typeface="Arial" panose="020B0604020202020204" pitchFamily="34" charset="0"/>
              </a:rPr>
              <a:t> level-</a:t>
            </a:r>
            <a:r>
              <a:rPr lang="en-GR" altLang="en-GR" sz="2400" i="1" dirty="0">
                <a:latin typeface="Arial" panose="020B0604020202020204" pitchFamily="34" charset="0"/>
              </a:rPr>
              <a:t>i</a:t>
            </a:r>
            <a:r>
              <a:rPr lang="en-GR" altLang="en-GR" sz="2400" dirty="0">
                <a:latin typeface="Arial" panose="020B0604020202020204" pitchFamily="34" charset="0"/>
              </a:rPr>
              <a:t> medians, and, on seeing </a:t>
            </a:r>
            <a:r>
              <a:rPr lang="en-GR" altLang="en-GR" sz="2400" i="1" dirty="0">
                <a:latin typeface="Arial" panose="020B0604020202020204" pitchFamily="34" charset="0"/>
              </a:rPr>
              <a:t>m</a:t>
            </a:r>
            <a:r>
              <a:rPr lang="en-GR" altLang="en-GR" sz="2400" dirty="0">
                <a:latin typeface="Arial" panose="020B0604020202020204" pitchFamily="34" charset="0"/>
              </a:rPr>
              <a:t>, generate 2</a:t>
            </a:r>
            <a:r>
              <a:rPr lang="en-GR" altLang="en-GR" sz="2400" i="1" dirty="0">
                <a:latin typeface="Arial" panose="020B0604020202020204" pitchFamily="34" charset="0"/>
              </a:rPr>
              <a:t>k</a:t>
            </a:r>
            <a:r>
              <a:rPr lang="en-GR" altLang="en-GR" sz="2400" dirty="0">
                <a:latin typeface="Arial" panose="020B0604020202020204" pitchFamily="34" charset="0"/>
              </a:rPr>
              <a:t> level-</a:t>
            </a:r>
            <a:r>
              <a:rPr lang="en-GR" altLang="en-GR" sz="2400" i="1" dirty="0">
                <a:latin typeface="Arial" panose="020B0604020202020204" pitchFamily="34" charset="0"/>
              </a:rPr>
              <a:t>i</a:t>
            </a:r>
            <a:r>
              <a:rPr lang="en-GR" altLang="en-GR" sz="2400" dirty="0">
                <a:latin typeface="Arial" panose="020B0604020202020204" pitchFamily="34" charset="0"/>
              </a:rPr>
              <a:t>+ 1 medians, with the weight of a new median as the sum of the weights of the intermediate medians assigned to it.</a:t>
            </a:r>
          </a:p>
          <a:p>
            <a:pPr marL="0" lvl="0" indent="0" eaLnBrk="0" fontAlgn="base" hangingPunct="0">
              <a:lnSpc>
                <a:spcPct val="110000"/>
              </a:lnSpc>
              <a:spcBef>
                <a:spcPct val="0"/>
              </a:spcBef>
              <a:spcAft>
                <a:spcPct val="0"/>
              </a:spcAft>
              <a:buFontTx/>
              <a:buAutoNum type="arabicPeriod" startAt="4"/>
            </a:pPr>
            <a:endParaRPr lang="en-GR" altLang="en-GR" sz="2400" dirty="0">
              <a:latin typeface="Arial" panose="020B0604020202020204" pitchFamily="34" charset="0"/>
            </a:endParaRPr>
          </a:p>
          <a:p>
            <a:pPr marL="0" lvl="0" indent="0" eaLnBrk="0" fontAlgn="base" hangingPunct="0">
              <a:lnSpc>
                <a:spcPct val="110000"/>
              </a:lnSpc>
              <a:spcBef>
                <a:spcPct val="0"/>
              </a:spcBef>
              <a:spcAft>
                <a:spcPct val="0"/>
              </a:spcAft>
              <a:buFontTx/>
              <a:buAutoNum type="arabicPeriod" startAt="5"/>
            </a:pPr>
            <a:r>
              <a:rPr lang="en-GR" altLang="en-GR" sz="2400" dirty="0">
                <a:latin typeface="Arial" panose="020B0604020202020204" pitchFamily="34" charset="0"/>
              </a:rPr>
              <a:t> When we have seen all the original data points, we cluster all the intermediate medians into </a:t>
            </a:r>
            <a:r>
              <a:rPr lang="en-GR" altLang="en-GR" sz="2400" i="1" dirty="0">
                <a:latin typeface="Arial" panose="020B0604020202020204" pitchFamily="34" charset="0"/>
              </a:rPr>
              <a:t>k</a:t>
            </a:r>
            <a:r>
              <a:rPr lang="en-GR" altLang="en-GR" sz="2400" dirty="0">
                <a:latin typeface="Arial" panose="020B0604020202020204" pitchFamily="34" charset="0"/>
              </a:rPr>
              <a:t> final medians, using the primal dual algorithm</a:t>
            </a:r>
            <a:endParaRPr lang="en-GR" sz="2400" dirty="0"/>
          </a:p>
        </p:txBody>
      </p:sp>
      <p:sp>
        <p:nvSpPr>
          <p:cNvPr id="4" name="AutoShape 2" descr="O(k)">
            <a:extLst>
              <a:ext uri="{FF2B5EF4-FFF2-40B4-BE49-F238E27FC236}">
                <a16:creationId xmlns:a16="http://schemas.microsoft.com/office/drawing/2014/main" id="{A2841CF7-BB3B-A153-8111-F5C784F1199D}"/>
              </a:ext>
            </a:extLst>
          </p:cNvPr>
          <p:cNvSpPr>
            <a:spLocks noChangeAspect="1" noChangeArrowheads="1"/>
          </p:cNvSpPr>
          <p:nvPr/>
        </p:nvSpPr>
        <p:spPr bwMode="auto">
          <a:xfrm>
            <a:off x="9072563" y="-6937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R"/>
          </a:p>
        </p:txBody>
      </p:sp>
    </p:spTree>
    <p:extLst>
      <p:ext uri="{BB962C8B-B14F-4D97-AF65-F5344CB8AC3E}">
        <p14:creationId xmlns:p14="http://schemas.microsoft.com/office/powerpoint/2010/main" val="19925248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Spark-</a:t>
            </a:r>
            <a:r>
              <a:rPr lang="el-GR" dirty="0"/>
              <a:t> </a:t>
            </a:r>
            <a:r>
              <a:rPr lang="en-US" dirty="0"/>
              <a:t>model of execution</a:t>
            </a:r>
            <a:endParaRPr lang="el-GR" dirty="0"/>
          </a:p>
        </p:txBody>
      </p:sp>
      <p:sp>
        <p:nvSpPr>
          <p:cNvPr id="3" name="2 - Θέση περιεχομένου"/>
          <p:cNvSpPr>
            <a:spLocks noGrp="1"/>
          </p:cNvSpPr>
          <p:nvPr>
            <p:ph idx="1"/>
          </p:nvPr>
        </p:nvSpPr>
        <p:spPr/>
        <p:txBody>
          <a:bodyPr/>
          <a:lstStyle/>
          <a:p>
            <a:pPr>
              <a:buFont typeface="Wingdings" pitchFamily="2" charset="2"/>
              <a:buChar char="Ø"/>
            </a:pPr>
            <a:r>
              <a:rPr lang="en-US" sz="1600" b="1" i="1" dirty="0"/>
              <a:t>Distributed execution </a:t>
            </a:r>
            <a:r>
              <a:rPr lang="el-GR" sz="1600" b="1" dirty="0">
                <a:sym typeface="Wingdings" pitchFamily="2" charset="2"/>
              </a:rPr>
              <a:t></a:t>
            </a:r>
            <a:r>
              <a:rPr lang="en-US" sz="1600" b="1" dirty="0">
                <a:sym typeface="Wingdings" pitchFamily="2" charset="2"/>
              </a:rPr>
              <a:t> </a:t>
            </a:r>
            <a:r>
              <a:rPr lang="en-US" sz="1600" b="1" i="1" dirty="0">
                <a:sym typeface="Wingdings" pitchFamily="2" charset="2"/>
              </a:rPr>
              <a:t>master/slave architecture </a:t>
            </a:r>
          </a:p>
          <a:p>
            <a:pPr>
              <a:buFont typeface="Wingdings" pitchFamily="2" charset="2"/>
              <a:buChar char="Ø"/>
            </a:pPr>
            <a:r>
              <a:rPr lang="en-US" sz="1600" b="1" dirty="0">
                <a:sym typeface="Wingdings" pitchFamily="2" charset="2"/>
              </a:rPr>
              <a:t>Spark driver  </a:t>
            </a:r>
            <a:r>
              <a:rPr lang="en-US" sz="1600" dirty="0">
                <a:sym typeface="Wingdings" pitchFamily="2" charset="2"/>
              </a:rPr>
              <a:t> central coordinator</a:t>
            </a:r>
            <a:r>
              <a:rPr lang="el-GR" sz="1600" dirty="0">
                <a:sym typeface="Wingdings" pitchFamily="2" charset="2"/>
              </a:rPr>
              <a:t>, </a:t>
            </a:r>
            <a:r>
              <a:rPr lang="en-US" sz="1600" dirty="0">
                <a:sym typeface="Wingdings" pitchFamily="2" charset="2"/>
              </a:rPr>
              <a:t>communicates with the distributed workers (Executors)</a:t>
            </a:r>
          </a:p>
          <a:p>
            <a:pPr lvl="1"/>
            <a:r>
              <a:rPr lang="en-US" sz="1600" dirty="0">
                <a:sym typeface="Wingdings" pitchFamily="2" charset="2"/>
              </a:rPr>
              <a:t>Conversion of user program to Tasks</a:t>
            </a:r>
          </a:p>
          <a:p>
            <a:pPr lvl="1"/>
            <a:r>
              <a:rPr lang="en-US" sz="1600" dirty="0">
                <a:sym typeface="Wingdings" pitchFamily="2" charset="2"/>
              </a:rPr>
              <a:t>Scheduling of</a:t>
            </a:r>
            <a:r>
              <a:rPr lang="el-GR" sz="1600" dirty="0">
                <a:sym typeface="Wingdings" pitchFamily="2" charset="2"/>
              </a:rPr>
              <a:t> </a:t>
            </a:r>
            <a:r>
              <a:rPr lang="en-US" sz="1600" dirty="0">
                <a:sym typeface="Wingdings" pitchFamily="2" charset="2"/>
              </a:rPr>
              <a:t>Tasks to</a:t>
            </a:r>
            <a:r>
              <a:rPr lang="el-GR" sz="1600" dirty="0">
                <a:sym typeface="Wingdings" pitchFamily="2" charset="2"/>
              </a:rPr>
              <a:t> </a:t>
            </a:r>
            <a:r>
              <a:rPr lang="en-US" sz="1600" dirty="0">
                <a:sym typeface="Wingdings" pitchFamily="2" charset="2"/>
              </a:rPr>
              <a:t>Executors</a:t>
            </a:r>
          </a:p>
          <a:p>
            <a:r>
              <a:rPr lang="en-US" sz="1600" b="1" dirty="0">
                <a:sym typeface="Wingdings" pitchFamily="2" charset="2"/>
              </a:rPr>
              <a:t>Executors </a:t>
            </a:r>
            <a:r>
              <a:rPr lang="en-US" sz="1600" dirty="0">
                <a:sym typeface="Wingdings" pitchFamily="2" charset="2"/>
              </a:rPr>
              <a:t>  </a:t>
            </a:r>
            <a:r>
              <a:rPr lang="en-GB" sz="1600" dirty="0"/>
              <a:t>worker processes, perform tasks, memory</a:t>
            </a:r>
            <a:endParaRPr lang="en-US" sz="1600" dirty="0">
              <a:sym typeface="Wingdings" pitchFamily="2" charset="2"/>
            </a:endParaRPr>
          </a:p>
          <a:p>
            <a:r>
              <a:rPr lang="en-US" sz="1600" b="1" dirty="0">
                <a:sym typeface="Wingdings" pitchFamily="2" charset="2"/>
              </a:rPr>
              <a:t>Spark driver and</a:t>
            </a:r>
            <a:r>
              <a:rPr lang="el-GR" sz="1600" b="1" dirty="0">
                <a:sym typeface="Wingdings" pitchFamily="2" charset="2"/>
              </a:rPr>
              <a:t> </a:t>
            </a:r>
            <a:r>
              <a:rPr lang="en-US" sz="1600" b="1" dirty="0">
                <a:sym typeface="Wingdings" pitchFamily="2" charset="2"/>
              </a:rPr>
              <a:t>Executors </a:t>
            </a:r>
            <a:r>
              <a:rPr lang="en-US" sz="1600" dirty="0">
                <a:sym typeface="Wingdings" pitchFamily="2" charset="2"/>
              </a:rPr>
              <a:t> Spark application</a:t>
            </a:r>
            <a:r>
              <a:rPr lang="el-GR" sz="1600" dirty="0">
                <a:sym typeface="Wingdings" pitchFamily="2" charset="2"/>
              </a:rPr>
              <a:t>   </a:t>
            </a:r>
            <a:r>
              <a:rPr lang="en-US" sz="1600" dirty="0">
                <a:sym typeface="Wingdings" pitchFamily="2" charset="2"/>
              </a:rPr>
              <a:t>starts on a set of engines using an external service </a:t>
            </a:r>
            <a:r>
              <a:rPr lang="en-US" sz="1600" i="1" dirty="0">
                <a:sym typeface="Wingdings" pitchFamily="2" charset="2"/>
              </a:rPr>
              <a:t>“cluster manager”</a:t>
            </a:r>
            <a:endParaRPr lang="el-GR" sz="1600" i="1" dirty="0">
              <a:sym typeface="Wingdings" pitchFamily="2" charset="2"/>
            </a:endParaRPr>
          </a:p>
          <a:p>
            <a:endParaRPr lang="en-US" sz="1600" i="1" dirty="0">
              <a:sym typeface="Wingdings" pitchFamily="2" charset="2"/>
            </a:endParaRPr>
          </a:p>
          <a:p>
            <a:endParaRPr lang="en-US" sz="1400" dirty="0"/>
          </a:p>
          <a:p>
            <a:endParaRPr lang="el-GR" dirty="0"/>
          </a:p>
        </p:txBody>
      </p:sp>
      <p:pic>
        <p:nvPicPr>
          <p:cNvPr id="4" name="Picture 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005064"/>
            <a:ext cx="5904656" cy="2578298"/>
          </a:xfrm>
          <a:prstGeom prst="rect">
            <a:avLst/>
          </a:prstGeom>
          <a:noFill/>
          <a:ln>
            <a:noFill/>
          </a:ln>
        </p:spPr>
      </p:pic>
    </p:spTree>
    <p:extLst>
      <p:ext uri="{BB962C8B-B14F-4D97-AF65-F5344CB8AC3E}">
        <p14:creationId xmlns:p14="http://schemas.microsoft.com/office/powerpoint/2010/main" val="4097673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Spark Streaming API</a:t>
            </a:r>
            <a:endParaRPr lang="el-GR" dirty="0"/>
          </a:p>
        </p:txBody>
      </p:sp>
      <p:sp>
        <p:nvSpPr>
          <p:cNvPr id="3" name="2 - Θέση περιεχομένου"/>
          <p:cNvSpPr>
            <a:spLocks noGrp="1"/>
          </p:cNvSpPr>
          <p:nvPr>
            <p:ph idx="1"/>
          </p:nvPr>
        </p:nvSpPr>
        <p:spPr/>
        <p:txBody>
          <a:bodyPr>
            <a:normAutofit/>
          </a:bodyPr>
          <a:lstStyle/>
          <a:p>
            <a:r>
              <a:rPr lang="en-US" sz="1600" dirty="0"/>
              <a:t>Management of data streams in real time</a:t>
            </a:r>
            <a:endParaRPr lang="el-GR" sz="1600" dirty="0"/>
          </a:p>
          <a:p>
            <a:r>
              <a:rPr lang="en-US" sz="1600" b="1" dirty="0"/>
              <a:t>“micro batch” architecture</a:t>
            </a:r>
            <a:r>
              <a:rPr lang="el-GR" sz="1600" b="1" dirty="0"/>
              <a:t> </a:t>
            </a:r>
            <a:r>
              <a:rPr lang="el-GR" sz="1600" dirty="0">
                <a:sym typeface="Wingdings" pitchFamily="2" charset="2"/>
              </a:rPr>
              <a:t> </a:t>
            </a:r>
            <a:r>
              <a:rPr lang="en-US" sz="1600" dirty="0">
                <a:sym typeface="Wingdings" pitchFamily="2" charset="2"/>
              </a:rPr>
              <a:t>data from input sources are organized in batches </a:t>
            </a:r>
            <a:endParaRPr lang="el-GR" sz="1600" dirty="0">
              <a:sym typeface="Wingdings" pitchFamily="2" charset="2"/>
            </a:endParaRPr>
          </a:p>
          <a:p>
            <a:r>
              <a:rPr lang="en-US" sz="1600" dirty="0">
                <a:sym typeface="Wingdings" pitchFamily="2" charset="2"/>
              </a:rPr>
              <a:t>As time passes new batches are generated in regular time intervals </a:t>
            </a:r>
            <a:r>
              <a:rPr lang="el-GR" sz="1600" dirty="0">
                <a:sym typeface="Wingdings" pitchFamily="2" charset="2"/>
              </a:rPr>
              <a:t> </a:t>
            </a:r>
            <a:r>
              <a:rPr lang="en-US" sz="1600" dirty="0">
                <a:sym typeface="Wingdings" pitchFamily="2" charset="2"/>
              </a:rPr>
              <a:t>each</a:t>
            </a:r>
            <a:r>
              <a:rPr lang="el-GR" sz="1600" dirty="0">
                <a:sym typeface="Wingdings" pitchFamily="2" charset="2"/>
              </a:rPr>
              <a:t> </a:t>
            </a:r>
            <a:r>
              <a:rPr lang="en-US" sz="1600" dirty="0">
                <a:sym typeface="Wingdings" pitchFamily="2" charset="2"/>
              </a:rPr>
              <a:t>batch is essentially an RDD</a:t>
            </a:r>
            <a:endParaRPr lang="el-GR" sz="1600" dirty="0">
              <a:sym typeface="Wingdings" pitchFamily="2" charset="2"/>
            </a:endParaRPr>
          </a:p>
          <a:p>
            <a:r>
              <a:rPr lang="en-US" sz="1600" dirty="0"/>
              <a:t>The smaller the batch (time wise) the more we approximate the Streaming logic</a:t>
            </a:r>
            <a:endParaRPr lang="el-GR" sz="1600" dirty="0">
              <a:sym typeface="Wingdings" pitchFamily="2" charset="2"/>
            </a:endParaRPr>
          </a:p>
          <a:p>
            <a:endParaRPr lang="el-GR" sz="1600" dirty="0">
              <a:sym typeface="Wingdings" pitchFamily="2" charset="2"/>
            </a:endParaRPr>
          </a:p>
          <a:p>
            <a:endParaRPr lang="el-GR" sz="1600" dirty="0">
              <a:sym typeface="Wingdings" pitchFamily="2" charset="2"/>
            </a:endParaRPr>
          </a:p>
          <a:p>
            <a:endParaRPr lang="el-GR" sz="1600" dirty="0"/>
          </a:p>
          <a:p>
            <a:endParaRPr lang="en-US" sz="1600" dirty="0"/>
          </a:p>
          <a:p>
            <a:pPr>
              <a:buNone/>
            </a:pPr>
            <a:r>
              <a:rPr lang="en-US" sz="1600" dirty="0"/>
              <a:t> </a:t>
            </a:r>
          </a:p>
          <a:p>
            <a:pPr>
              <a:buFont typeface="Wingdings" pitchFamily="2" charset="2"/>
              <a:buChar char="Ø"/>
            </a:pPr>
            <a:r>
              <a:rPr lang="en-US" sz="1600" dirty="0">
                <a:solidFill>
                  <a:schemeClr val="accent2">
                    <a:lumMod val="50000"/>
                  </a:schemeClr>
                </a:solidFill>
              </a:rPr>
              <a:t>Abstract programming entity of Spark Streaming  </a:t>
            </a:r>
            <a:r>
              <a:rPr lang="en-US" sz="1600" dirty="0">
                <a:solidFill>
                  <a:schemeClr val="accent2">
                    <a:lumMod val="50000"/>
                  </a:schemeClr>
                </a:solidFill>
                <a:sym typeface="Wingdings" pitchFamily="2" charset="2"/>
              </a:rPr>
              <a:t> </a:t>
            </a:r>
            <a:r>
              <a:rPr lang="en-US" sz="1600" b="1" dirty="0">
                <a:solidFill>
                  <a:schemeClr val="accent2">
                    <a:lumMod val="50000"/>
                  </a:schemeClr>
                </a:solidFill>
                <a:sym typeface="Wingdings" pitchFamily="2" charset="2"/>
              </a:rPr>
              <a:t>discretized stream (</a:t>
            </a:r>
            <a:r>
              <a:rPr lang="en-US" sz="1600" b="1" dirty="0" err="1">
                <a:solidFill>
                  <a:schemeClr val="accent2">
                    <a:lumMod val="50000"/>
                  </a:schemeClr>
                </a:solidFill>
                <a:sym typeface="Wingdings" pitchFamily="2" charset="2"/>
              </a:rPr>
              <a:t>DStream</a:t>
            </a:r>
            <a:r>
              <a:rPr lang="en-US" sz="1600" b="1" dirty="0">
                <a:solidFill>
                  <a:schemeClr val="accent2">
                    <a:lumMod val="50000"/>
                  </a:schemeClr>
                </a:solidFill>
                <a:sym typeface="Wingdings" pitchFamily="2" charset="2"/>
              </a:rPr>
              <a:t>)</a:t>
            </a:r>
            <a:r>
              <a:rPr lang="en-US" sz="1600" dirty="0">
                <a:solidFill>
                  <a:schemeClr val="accent2">
                    <a:lumMod val="50000"/>
                  </a:schemeClr>
                </a:solidFill>
                <a:sym typeface="Wingdings" pitchFamily="2" charset="2"/>
              </a:rPr>
              <a:t>  = a sequence of RDDs</a:t>
            </a:r>
            <a:r>
              <a:rPr lang="el-GR" sz="1600" dirty="0">
                <a:solidFill>
                  <a:schemeClr val="accent2">
                    <a:lumMod val="50000"/>
                  </a:schemeClr>
                </a:solidFill>
                <a:sym typeface="Wingdings" pitchFamily="2" charset="2"/>
              </a:rPr>
              <a:t>, </a:t>
            </a:r>
            <a:r>
              <a:rPr lang="en-US" sz="1600" dirty="0">
                <a:solidFill>
                  <a:schemeClr val="accent2">
                    <a:lumMod val="50000"/>
                  </a:schemeClr>
                </a:solidFill>
                <a:sym typeface="Wingdings" pitchFamily="2" charset="2"/>
              </a:rPr>
              <a:t>each</a:t>
            </a:r>
            <a:r>
              <a:rPr lang="el-GR" sz="1600" dirty="0">
                <a:solidFill>
                  <a:schemeClr val="accent2">
                    <a:lumMod val="50000"/>
                  </a:schemeClr>
                </a:solidFill>
                <a:sym typeface="Wingdings" pitchFamily="2" charset="2"/>
              </a:rPr>
              <a:t> </a:t>
            </a:r>
            <a:r>
              <a:rPr lang="en-US" sz="1600" dirty="0">
                <a:solidFill>
                  <a:schemeClr val="accent2">
                    <a:lumMod val="50000"/>
                  </a:schemeClr>
                </a:solidFill>
                <a:sym typeface="Wingdings" pitchFamily="2" charset="2"/>
              </a:rPr>
              <a:t>RDD contains a segment of time from data stream</a:t>
            </a:r>
            <a:endParaRPr lang="en-US" sz="1600" dirty="0">
              <a:solidFill>
                <a:schemeClr val="accent2">
                  <a:lumMod val="50000"/>
                </a:schemeClr>
              </a:solidFill>
            </a:endParaRPr>
          </a:p>
        </p:txBody>
      </p:sp>
      <p:pic>
        <p:nvPicPr>
          <p:cNvPr id="6" name="Picture 2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996952"/>
            <a:ext cx="5832648" cy="1512168"/>
          </a:xfrm>
          <a:prstGeom prst="rect">
            <a:avLst/>
          </a:prstGeom>
          <a:noFill/>
          <a:ln>
            <a:noFill/>
          </a:ln>
        </p:spPr>
      </p:pic>
      <p:pic>
        <p:nvPicPr>
          <p:cNvPr id="8" name="Picture 2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5257800"/>
            <a:ext cx="5544616" cy="871209"/>
          </a:xfrm>
          <a:prstGeom prst="rect">
            <a:avLst/>
          </a:prstGeom>
          <a:noFill/>
          <a:ln>
            <a:noFill/>
          </a:ln>
        </p:spPr>
      </p:pic>
    </p:spTree>
    <p:extLst>
      <p:ext uri="{BB962C8B-B14F-4D97-AF65-F5344CB8AC3E}">
        <p14:creationId xmlns:p14="http://schemas.microsoft.com/office/powerpoint/2010/main" val="36274936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7E7F3-11E6-3C97-2F1A-4CB431290BEB}"/>
              </a:ext>
            </a:extLst>
          </p:cNvPr>
          <p:cNvSpPr>
            <a:spLocks noGrp="1"/>
          </p:cNvSpPr>
          <p:nvPr>
            <p:ph type="title"/>
          </p:nvPr>
        </p:nvSpPr>
        <p:spPr>
          <a:xfrm>
            <a:off x="2915815" y="3582144"/>
            <a:ext cx="6195077" cy="1143000"/>
          </a:xfrm>
        </p:spPr>
        <p:txBody>
          <a:bodyPr>
            <a:noAutofit/>
          </a:bodyPr>
          <a:lstStyle/>
          <a:p>
            <a:pPr algn="r"/>
            <a:r>
              <a:rPr lang="en-US" sz="3200" dirty="0">
                <a:solidFill>
                  <a:srgbClr val="0070C0"/>
                </a:solidFill>
              </a:rPr>
              <a:t>Putting streaming data management and analytics to work</a:t>
            </a:r>
            <a:endParaRPr lang="en-GR" sz="3200" dirty="0">
              <a:solidFill>
                <a:srgbClr val="0070C0"/>
              </a:solidFill>
            </a:endParaRPr>
          </a:p>
        </p:txBody>
      </p:sp>
      <p:pic>
        <p:nvPicPr>
          <p:cNvPr id="4" name="Picture 2" descr="https://erc.europa.eu/sites/default/files/content/pages/pdf/EC-H2020.jpg">
            <a:extLst>
              <a:ext uri="{FF2B5EF4-FFF2-40B4-BE49-F238E27FC236}">
                <a16:creationId xmlns:a16="http://schemas.microsoft.com/office/drawing/2014/main" id="{CECCA14A-6623-C403-875A-67B73CF179B9}"/>
              </a:ext>
            </a:extLst>
          </p:cNvPr>
          <p:cNvPicPr>
            <a:picLocks noChangeAspect="1" noChangeArrowheads="1"/>
          </p:cNvPicPr>
          <p:nvPr/>
        </p:nvPicPr>
        <p:blipFill>
          <a:blip r:embed="rId2" cstate="print"/>
          <a:srcRect r="2778"/>
          <a:stretch>
            <a:fillRect/>
          </a:stretch>
        </p:blipFill>
        <p:spPr bwMode="auto">
          <a:xfrm>
            <a:off x="4922590" y="6061357"/>
            <a:ext cx="4029574" cy="762626"/>
          </a:xfrm>
          <a:prstGeom prst="rect">
            <a:avLst/>
          </a:prstGeom>
          <a:noFill/>
        </p:spPr>
      </p:pic>
      <p:pic>
        <p:nvPicPr>
          <p:cNvPr id="7" name="Content Placeholder 6">
            <a:extLst>
              <a:ext uri="{FF2B5EF4-FFF2-40B4-BE49-F238E27FC236}">
                <a16:creationId xmlns:a16="http://schemas.microsoft.com/office/drawing/2014/main" id="{840B9C9B-B5BF-0761-383D-859E2141AA3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52120" y="4869160"/>
            <a:ext cx="2673577" cy="1339759"/>
          </a:xfrm>
          <a:prstGeom prst="rect">
            <a:avLst/>
          </a:prstGeom>
        </p:spPr>
      </p:pic>
      <p:pic>
        <p:nvPicPr>
          <p:cNvPr id="8" name="Picture 7" descr="ARMOR logo">
            <a:extLst>
              <a:ext uri="{FF2B5EF4-FFF2-40B4-BE49-F238E27FC236}">
                <a16:creationId xmlns:a16="http://schemas.microsoft.com/office/drawing/2014/main" id="{A9BE00C7-97AC-E466-584E-98CD4D1AC165}"/>
              </a:ext>
            </a:extLst>
          </p:cNvPr>
          <p:cNvPicPr>
            <a:picLocks noChangeAspect="1"/>
          </p:cNvPicPr>
          <p:nvPr/>
        </p:nvPicPr>
        <p:blipFill>
          <a:blip r:embed="rId4"/>
          <a:srcRect/>
          <a:stretch>
            <a:fillRect/>
          </a:stretch>
        </p:blipFill>
        <p:spPr bwMode="auto">
          <a:xfrm>
            <a:off x="683568" y="5013176"/>
            <a:ext cx="1415549" cy="868362"/>
          </a:xfrm>
          <a:prstGeom prst="rect">
            <a:avLst/>
          </a:prstGeom>
          <a:noFill/>
          <a:ln w="9525">
            <a:noFill/>
            <a:miter lim="800000"/>
            <a:headEnd/>
            <a:tailEnd/>
          </a:ln>
        </p:spPr>
      </p:pic>
      <p:pic>
        <p:nvPicPr>
          <p:cNvPr id="9" name="Picture 8">
            <a:extLst>
              <a:ext uri="{FF2B5EF4-FFF2-40B4-BE49-F238E27FC236}">
                <a16:creationId xmlns:a16="http://schemas.microsoft.com/office/drawing/2014/main" id="{8017E167-29ED-C121-4180-85BD868D654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862" t="81677" r="53696" b="9627"/>
          <a:stretch/>
        </p:blipFill>
        <p:spPr bwMode="auto">
          <a:xfrm>
            <a:off x="296879" y="6116763"/>
            <a:ext cx="2188925" cy="651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9688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5000" y="482328"/>
            <a:ext cx="6684132" cy="1184995"/>
          </a:xfrm>
        </p:spPr>
        <p:txBody>
          <a:bodyPr>
            <a:noAutofit/>
          </a:bodyPr>
          <a:lstStyle/>
          <a:p>
            <a:r>
              <a:rPr lang="en-GB" sz="2400" b="1" i="1" dirty="0">
                <a:solidFill>
                  <a:schemeClr val="accent1"/>
                </a:solidFill>
                <a:effectLst>
                  <a:outerShdw blurRad="38100" dist="38100" dir="2700000" algn="tl">
                    <a:srgbClr val="000000">
                      <a:alpha val="43137"/>
                    </a:srgbClr>
                  </a:outerShdw>
                </a:effectLst>
              </a:rPr>
              <a:t>A</a:t>
            </a:r>
            <a:r>
              <a:rPr lang="en-GB" sz="2400" i="1" dirty="0">
                <a:solidFill>
                  <a:schemeClr val="accent1"/>
                </a:solidFill>
              </a:rPr>
              <a:t>dvanced multi-</a:t>
            </a:r>
            <a:r>
              <a:rPr lang="en-GB" sz="2400" i="1" dirty="0" err="1">
                <a:solidFill>
                  <a:schemeClr val="accent1"/>
                </a:solidFill>
              </a:rPr>
              <a:t>pa</a:t>
            </a:r>
            <a:r>
              <a:rPr lang="en-GB" sz="2400" b="1" i="1" dirty="0" err="1">
                <a:solidFill>
                  <a:schemeClr val="accent1"/>
                </a:solidFill>
                <a:effectLst>
                  <a:outerShdw blurRad="38100" dist="38100" dir="2700000" algn="tl">
                    <a:srgbClr val="000000">
                      <a:alpha val="43137"/>
                    </a:srgbClr>
                  </a:outerShdw>
                </a:effectLst>
              </a:rPr>
              <a:t>R</a:t>
            </a:r>
            <a:r>
              <a:rPr lang="en-GB" sz="2400" i="1" dirty="0" err="1">
                <a:solidFill>
                  <a:schemeClr val="accent1"/>
                </a:solidFill>
              </a:rPr>
              <a:t>ametric</a:t>
            </a:r>
            <a:r>
              <a:rPr lang="en-GB" sz="2400" i="1" dirty="0">
                <a:solidFill>
                  <a:schemeClr val="accent1"/>
                </a:solidFill>
              </a:rPr>
              <a:t> </a:t>
            </a:r>
            <a:r>
              <a:rPr lang="en-GB" sz="2400" b="1" i="1" dirty="0">
                <a:solidFill>
                  <a:schemeClr val="accent1"/>
                </a:solidFill>
                <a:effectLst>
                  <a:outerShdw blurRad="38100" dist="38100" dir="2700000" algn="tl">
                    <a:srgbClr val="000000">
                      <a:alpha val="43137"/>
                    </a:srgbClr>
                  </a:outerShdw>
                </a:effectLst>
              </a:rPr>
              <a:t>M</a:t>
            </a:r>
            <a:r>
              <a:rPr lang="en-GB" sz="2400" i="1" dirty="0">
                <a:solidFill>
                  <a:schemeClr val="accent1"/>
                </a:solidFill>
              </a:rPr>
              <a:t>onitoring and analysis for diagnosis and </a:t>
            </a:r>
            <a:r>
              <a:rPr lang="en-GB" sz="2400" b="1" i="1" dirty="0">
                <a:solidFill>
                  <a:schemeClr val="accent1"/>
                </a:solidFill>
                <a:effectLst>
                  <a:outerShdw blurRad="38100" dist="38100" dir="2700000" algn="tl">
                    <a:srgbClr val="000000">
                      <a:alpha val="43137"/>
                    </a:srgbClr>
                  </a:outerShdw>
                </a:effectLst>
              </a:rPr>
              <a:t>O</a:t>
            </a:r>
            <a:r>
              <a:rPr lang="en-GB" sz="2400" i="1" dirty="0">
                <a:solidFill>
                  <a:schemeClr val="accent1"/>
                </a:solidFill>
              </a:rPr>
              <a:t>ptimal management of epilepsy and </a:t>
            </a:r>
            <a:r>
              <a:rPr lang="en-GB" sz="2400" b="1" i="1" dirty="0">
                <a:solidFill>
                  <a:schemeClr val="accent1"/>
                </a:solidFill>
                <a:effectLst>
                  <a:outerShdw blurRad="38100" dist="38100" dir="2700000" algn="tl">
                    <a:srgbClr val="000000">
                      <a:alpha val="43137"/>
                    </a:srgbClr>
                  </a:outerShdw>
                </a:effectLst>
              </a:rPr>
              <a:t>R</a:t>
            </a:r>
            <a:r>
              <a:rPr lang="en-GB" sz="2400" i="1" dirty="0">
                <a:solidFill>
                  <a:schemeClr val="accent1"/>
                </a:solidFill>
              </a:rPr>
              <a:t>elated brain disorders</a:t>
            </a:r>
            <a:br>
              <a:rPr lang="en-US" sz="5400" b="1" dirty="0">
                <a:solidFill>
                  <a:schemeClr val="accent1"/>
                </a:solidFill>
                <a:latin typeface="Bookman Old Style" charset="0"/>
              </a:rPr>
            </a:br>
            <a:endParaRPr lang="en-US" sz="2800" b="1" dirty="0">
              <a:solidFill>
                <a:schemeClr val="accent1"/>
              </a:solidFill>
              <a:latin typeface="+mn-lt"/>
              <a:cs typeface="Tahoma" charset="0"/>
            </a:endParaRPr>
          </a:p>
        </p:txBody>
      </p:sp>
      <p:sp>
        <p:nvSpPr>
          <p:cNvPr id="4" name="Title 1"/>
          <p:cNvSpPr>
            <a:spLocks noGrp="1"/>
          </p:cNvSpPr>
          <p:nvPr>
            <p:ph idx="1"/>
          </p:nvPr>
        </p:nvSpPr>
        <p:spPr>
          <a:xfrm>
            <a:off x="32721" y="4971242"/>
            <a:ext cx="6336704" cy="1184995"/>
          </a:xfrm>
        </p:spPr>
        <p:txBody>
          <a:bodyPr>
            <a:noAutofit/>
          </a:bodyPr>
          <a:lstStyle/>
          <a:p>
            <a:pPr marL="0" indent="0" algn="just">
              <a:buNone/>
            </a:pPr>
            <a:r>
              <a:rPr lang="en-US" sz="1200" dirty="0"/>
              <a:t>D. </a:t>
            </a:r>
            <a:r>
              <a:rPr lang="en-US" sz="1200" dirty="0" err="1"/>
              <a:t>Triantafyllopoulos</a:t>
            </a:r>
            <a:r>
              <a:rPr lang="en-US" sz="1200" dirty="0"/>
              <a:t>, P. </a:t>
            </a:r>
            <a:r>
              <a:rPr lang="en-US" sz="1200" dirty="0" err="1"/>
              <a:t>Korvesis</a:t>
            </a:r>
            <a:r>
              <a:rPr lang="en-US" sz="1200" dirty="0"/>
              <a:t>, I. </a:t>
            </a:r>
            <a:r>
              <a:rPr lang="en-US" sz="1200" dirty="0" err="1"/>
              <a:t>Mporas</a:t>
            </a:r>
            <a:r>
              <a:rPr lang="en-US" sz="1200" dirty="0"/>
              <a:t> and V. </a:t>
            </a:r>
            <a:r>
              <a:rPr lang="en-US" sz="1200" dirty="0" err="1"/>
              <a:t>Megalooikonomou</a:t>
            </a:r>
            <a:r>
              <a:rPr lang="en-US" sz="1200" dirty="0"/>
              <a:t>, “Real-Time Management of Multimodal Streaming Data for Monitoring of Epileptic patients”, Journal of Medical Systems, 40(3), pp. 1-11, 2016</a:t>
            </a:r>
            <a:r>
              <a:rPr lang="en-GR" sz="700" dirty="0"/>
              <a:t> .</a:t>
            </a:r>
          </a:p>
          <a:p>
            <a:pPr marL="0" indent="0" algn="just">
              <a:buNone/>
            </a:pPr>
            <a:endParaRPr lang="en-GR" sz="700" dirty="0"/>
          </a:p>
          <a:p>
            <a:pPr marL="0" indent="0" algn="just">
              <a:buNone/>
            </a:pPr>
            <a:r>
              <a:rPr lang="en-US" sz="1200" dirty="0"/>
              <a:t>I. </a:t>
            </a:r>
            <a:r>
              <a:rPr lang="en-US" sz="1200" dirty="0" err="1"/>
              <a:t>Mporas</a:t>
            </a:r>
            <a:r>
              <a:rPr lang="en-US" sz="1200" dirty="0"/>
              <a:t>, V. </a:t>
            </a:r>
            <a:r>
              <a:rPr lang="en-US" sz="1200" dirty="0" err="1"/>
              <a:t>Tsirka</a:t>
            </a:r>
            <a:r>
              <a:rPr lang="en-US" sz="1200" dirty="0"/>
              <a:t>, E. I. </a:t>
            </a:r>
            <a:r>
              <a:rPr lang="en-US" sz="1200" dirty="0" err="1"/>
              <a:t>Zacharaki</a:t>
            </a:r>
            <a:r>
              <a:rPr lang="en-US" sz="1200" dirty="0"/>
              <a:t>, M. </a:t>
            </a:r>
            <a:r>
              <a:rPr lang="en-US" sz="1200" dirty="0" err="1"/>
              <a:t>Koutroumanidis</a:t>
            </a:r>
            <a:r>
              <a:rPr lang="en-US" sz="1200" dirty="0"/>
              <a:t>, M. Richardson, V. </a:t>
            </a:r>
            <a:r>
              <a:rPr lang="en-US" sz="1200" dirty="0" err="1"/>
              <a:t>Megalooikonomou</a:t>
            </a:r>
            <a:r>
              <a:rPr lang="en-US" sz="1200" dirty="0"/>
              <a:t>, “Seizure detection using EEG and ECG signals for computer-based monitoring, analysis and management of epileptic patients”, Expert Systems with Applications, 42, pp. 3227-3233, 2015</a:t>
            </a:r>
            <a:r>
              <a:rPr lang="en-US" sz="1400" dirty="0"/>
              <a:t>.</a:t>
            </a:r>
            <a:endParaRPr lang="en-GR" sz="1400" dirty="0"/>
          </a:p>
          <a:p>
            <a:pPr algn="just"/>
            <a:endParaRPr lang="en-GR" sz="900" dirty="0"/>
          </a:p>
        </p:txBody>
      </p:sp>
      <p:sp>
        <p:nvSpPr>
          <p:cNvPr id="9" name="Text Placeholder 7"/>
          <p:cNvSpPr txBox="1">
            <a:spLocks/>
          </p:cNvSpPr>
          <p:nvPr/>
        </p:nvSpPr>
        <p:spPr bwMode="auto">
          <a:xfrm>
            <a:off x="2008584" y="1575048"/>
            <a:ext cx="6019800" cy="3150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spcBef>
                <a:spcPct val="20000"/>
              </a:spcBef>
              <a:buFont typeface="Arial" charset="0"/>
              <a:buNone/>
            </a:pPr>
            <a:endParaRPr lang="en-US" sz="1700" dirty="0">
              <a:latin typeface="Bookman Old Style" charset="0"/>
            </a:endParaRPr>
          </a:p>
          <a:p>
            <a:pPr eaLnBrk="1" hangingPunct="1">
              <a:lnSpc>
                <a:spcPct val="80000"/>
              </a:lnSpc>
              <a:spcBef>
                <a:spcPct val="20000"/>
              </a:spcBef>
              <a:buFont typeface="Arial" charset="0"/>
              <a:buNone/>
            </a:pPr>
            <a:endParaRPr lang="en-US" sz="1700" dirty="0">
              <a:latin typeface="Bookman Old Style" charset="0"/>
            </a:endParaRPr>
          </a:p>
          <a:p>
            <a:pPr eaLnBrk="1" hangingPunct="1">
              <a:lnSpc>
                <a:spcPct val="80000"/>
              </a:lnSpc>
              <a:spcBef>
                <a:spcPct val="20000"/>
              </a:spcBef>
              <a:buFont typeface="Arial" charset="0"/>
              <a:buNone/>
            </a:pPr>
            <a:r>
              <a:rPr lang="en-US" sz="1600" dirty="0">
                <a:latin typeface="Bookman Old Style" charset="0"/>
              </a:rPr>
              <a:t>Dept. of Computer Engineering and Informatics</a:t>
            </a:r>
          </a:p>
          <a:p>
            <a:pPr eaLnBrk="1" hangingPunct="1">
              <a:lnSpc>
                <a:spcPct val="80000"/>
              </a:lnSpc>
              <a:spcBef>
                <a:spcPct val="20000"/>
              </a:spcBef>
              <a:buFont typeface="Arial" charset="0"/>
              <a:buNone/>
            </a:pPr>
            <a:r>
              <a:rPr lang="en-US" sz="1600" dirty="0">
                <a:latin typeface="Bookman Old Style" charset="0"/>
              </a:rPr>
              <a:t>University of </a:t>
            </a:r>
            <a:r>
              <a:rPr lang="en-US" sz="1600" dirty="0" err="1">
                <a:latin typeface="Bookman Old Style" charset="0"/>
              </a:rPr>
              <a:t>Patras</a:t>
            </a:r>
            <a:endParaRPr lang="en-US" sz="1600" dirty="0">
              <a:latin typeface="Bookman Old Style" charset="0"/>
            </a:endParaRPr>
          </a:p>
          <a:p>
            <a:pPr eaLnBrk="1" hangingPunct="1">
              <a:lnSpc>
                <a:spcPct val="80000"/>
              </a:lnSpc>
              <a:spcBef>
                <a:spcPct val="20000"/>
              </a:spcBef>
              <a:buFont typeface="Arial" charset="0"/>
              <a:buNone/>
            </a:pPr>
            <a:r>
              <a:rPr lang="en-US" sz="1600" dirty="0" err="1">
                <a:latin typeface="Bookman Old Style" charset="0"/>
              </a:rPr>
              <a:t>Rion-Patras</a:t>
            </a:r>
            <a:r>
              <a:rPr lang="en-US" sz="1600" dirty="0">
                <a:latin typeface="Bookman Old Style" charset="0"/>
              </a:rPr>
              <a:t>, Greece</a:t>
            </a:r>
          </a:p>
          <a:p>
            <a:pPr eaLnBrk="1" hangingPunct="1">
              <a:lnSpc>
                <a:spcPct val="80000"/>
              </a:lnSpc>
              <a:spcBef>
                <a:spcPct val="20000"/>
              </a:spcBef>
              <a:buFont typeface="Arial" charset="0"/>
              <a:buNone/>
            </a:pPr>
            <a:endParaRPr lang="en-US" sz="1600" dirty="0">
              <a:latin typeface="Bookman Old Style" charset="0"/>
            </a:endParaRPr>
          </a:p>
          <a:p>
            <a:pPr eaLnBrk="1" hangingPunct="1">
              <a:lnSpc>
                <a:spcPct val="80000"/>
              </a:lnSpc>
              <a:spcBef>
                <a:spcPct val="20000"/>
              </a:spcBef>
              <a:buFont typeface="Arial" charset="0"/>
              <a:buNone/>
            </a:pPr>
            <a:endParaRPr lang="en-US" sz="1600" dirty="0">
              <a:latin typeface="Bookman Old Style" charset="0"/>
            </a:endParaRPr>
          </a:p>
          <a:p>
            <a:pPr eaLnBrk="1" hangingPunct="1">
              <a:lnSpc>
                <a:spcPct val="80000"/>
              </a:lnSpc>
              <a:spcBef>
                <a:spcPct val="20000"/>
              </a:spcBef>
              <a:buFont typeface="Arial" charset="0"/>
              <a:buNone/>
            </a:pPr>
            <a:r>
              <a:rPr lang="en-US" sz="1600" dirty="0">
                <a:latin typeface="Bookman Old Style" charset="0"/>
              </a:rPr>
              <a:t>Dept. of Clinical Neurophysiology and Epilepsies</a:t>
            </a:r>
          </a:p>
          <a:p>
            <a:pPr eaLnBrk="1" hangingPunct="1">
              <a:lnSpc>
                <a:spcPct val="80000"/>
              </a:lnSpc>
              <a:spcBef>
                <a:spcPct val="20000"/>
              </a:spcBef>
              <a:buFont typeface="Arial" charset="0"/>
              <a:buNone/>
            </a:pPr>
            <a:r>
              <a:rPr lang="en-US" sz="1600" dirty="0">
                <a:latin typeface="Bookman Old Style" charset="0"/>
              </a:rPr>
              <a:t>Guy's &amp; St. Thomas' and </a:t>
            </a:r>
            <a:r>
              <a:rPr lang="en-US" sz="1600" dirty="0" err="1">
                <a:latin typeface="Bookman Old Style" charset="0"/>
              </a:rPr>
              <a:t>Evelina</a:t>
            </a:r>
            <a:r>
              <a:rPr lang="en-US" sz="1600" dirty="0">
                <a:latin typeface="Bookman Old Style" charset="0"/>
              </a:rPr>
              <a:t> Hospital for Children</a:t>
            </a:r>
          </a:p>
          <a:p>
            <a:pPr eaLnBrk="1" hangingPunct="1">
              <a:lnSpc>
                <a:spcPct val="80000"/>
              </a:lnSpc>
              <a:spcBef>
                <a:spcPct val="20000"/>
              </a:spcBef>
              <a:buFont typeface="Arial" charset="0"/>
              <a:buNone/>
            </a:pPr>
            <a:r>
              <a:rPr lang="en-US" sz="1600" dirty="0">
                <a:latin typeface="Bookman Old Style" charset="0"/>
              </a:rPr>
              <a:t>NHS Foundation Trust, London, UK</a:t>
            </a:r>
          </a:p>
          <a:p>
            <a:pPr eaLnBrk="1" hangingPunct="1">
              <a:lnSpc>
                <a:spcPct val="80000"/>
              </a:lnSpc>
              <a:spcBef>
                <a:spcPct val="20000"/>
              </a:spcBef>
              <a:buFont typeface="Arial" charset="0"/>
              <a:buNone/>
            </a:pPr>
            <a:endParaRPr lang="en-US" sz="1600" dirty="0">
              <a:latin typeface="Bookman Old Style" charset="0"/>
            </a:endParaRPr>
          </a:p>
        </p:txBody>
      </p:sp>
      <p:pic>
        <p:nvPicPr>
          <p:cNvPr id="10" name="Picture 3" descr="UPatras_LOGO_120.png"/>
          <p:cNvPicPr>
            <a:picLocks noChangeAspect="1"/>
          </p:cNvPicPr>
          <p:nvPr/>
        </p:nvPicPr>
        <p:blipFill>
          <a:blip r:embed="rId2" cstate="print"/>
          <a:srcRect/>
          <a:stretch>
            <a:fillRect/>
          </a:stretch>
        </p:blipFill>
        <p:spPr bwMode="auto">
          <a:xfrm>
            <a:off x="914400" y="1934213"/>
            <a:ext cx="990600" cy="990731"/>
          </a:xfrm>
          <a:prstGeom prst="rect">
            <a:avLst/>
          </a:prstGeom>
          <a:noFill/>
          <a:ln w="9525">
            <a:noFill/>
            <a:miter lim="800000"/>
            <a:headEnd/>
            <a:tailEnd/>
          </a:ln>
          <a:effectLst>
            <a:reflection blurRad="6350" stA="52000" endA="300" endPos="35000" dir="5400000" sy="-100000" algn="bl" rotWithShape="0"/>
          </a:effectLst>
        </p:spPr>
      </p:pic>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46809"/>
            <a:ext cx="11430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ARMOR logo">
            <a:extLst>
              <a:ext uri="{FF2B5EF4-FFF2-40B4-BE49-F238E27FC236}">
                <a16:creationId xmlns:a16="http://schemas.microsoft.com/office/drawing/2014/main" id="{6E33D80F-B010-E004-5F5A-06CE728EFC67}"/>
              </a:ext>
            </a:extLst>
          </p:cNvPr>
          <p:cNvPicPr>
            <a:picLocks noChangeAspect="1"/>
          </p:cNvPicPr>
          <p:nvPr/>
        </p:nvPicPr>
        <p:blipFill>
          <a:blip r:embed="rId4"/>
          <a:srcRect/>
          <a:stretch>
            <a:fillRect/>
          </a:stretch>
        </p:blipFill>
        <p:spPr bwMode="auto">
          <a:xfrm>
            <a:off x="395536" y="400398"/>
            <a:ext cx="1415549" cy="868362"/>
          </a:xfrm>
          <a:prstGeom prst="rect">
            <a:avLst/>
          </a:prstGeom>
          <a:noFill/>
          <a:ln w="9525">
            <a:noFill/>
            <a:miter lim="800000"/>
            <a:headEnd/>
            <a:tailEnd/>
          </a:ln>
        </p:spPr>
      </p:pic>
      <p:pic>
        <p:nvPicPr>
          <p:cNvPr id="12" name="Picture 11">
            <a:extLst>
              <a:ext uri="{FF2B5EF4-FFF2-40B4-BE49-F238E27FC236}">
                <a16:creationId xmlns:a16="http://schemas.microsoft.com/office/drawing/2014/main" id="{142A0E50-D624-149E-4952-A66A43A90F1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862" t="81677" r="53696" b="9627"/>
          <a:stretch/>
        </p:blipFill>
        <p:spPr bwMode="auto">
          <a:xfrm>
            <a:off x="6718954" y="5817864"/>
            <a:ext cx="2392325" cy="7123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0945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normAutofit fontScale="90000"/>
          </a:bodyPr>
          <a:lstStyle/>
          <a:p>
            <a:pPr eaLnBrk="1" hangingPunct="1"/>
            <a:r>
              <a:rPr lang="en-US" dirty="0">
                <a:solidFill>
                  <a:schemeClr val="accent1"/>
                </a:solidFill>
                <a:latin typeface="Tahoma" charset="0"/>
                <a:ea typeface="ＭＳ Ｐゴシック" charset="0"/>
                <a:cs typeface="Tahoma" charset="0"/>
              </a:rPr>
              <a:t>Online Seizure Detection concept</a:t>
            </a:r>
            <a:endParaRPr lang="el-GR" dirty="0">
              <a:solidFill>
                <a:schemeClr val="accent1"/>
              </a:solidFill>
              <a:latin typeface="Tahoma" charset="0"/>
              <a:ea typeface="ＭＳ Ｐゴシック" charset="0"/>
              <a:cs typeface="Tahoma" charset="0"/>
            </a:endParaRPr>
          </a:p>
        </p:txBody>
      </p:sp>
      <p:sp>
        <p:nvSpPr>
          <p:cNvPr id="23" name="Slide Number Placeholder 22"/>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fld id="{7C6BCD2E-6857-5F45-B5CA-0CC4B4172D93}" type="slidenum">
              <a:rPr lang="en-US" smtClean="0">
                <a:solidFill>
                  <a:srgbClr val="F2F2F2"/>
                </a:solidFill>
                <a:latin typeface="Bookman Old Style" charset="0"/>
              </a:rPr>
              <a:pPr eaLnBrk="1" hangingPunct="1">
                <a:defRPr/>
              </a:pPr>
              <a:t>114</a:t>
            </a:fld>
            <a:endParaRPr lang="en-US">
              <a:solidFill>
                <a:srgbClr val="F2F2F2"/>
              </a:solidFill>
              <a:latin typeface="Bookman Old Style" charset="0"/>
            </a:endParaRPr>
          </a:p>
        </p:txBody>
      </p:sp>
      <p:pic>
        <p:nvPicPr>
          <p:cNvPr id="1331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0825"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29048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269776"/>
            <a:ext cx="8229600" cy="1143000"/>
          </a:xfrm>
        </p:spPr>
        <p:txBody>
          <a:bodyPr>
            <a:normAutofit/>
          </a:bodyPr>
          <a:lstStyle/>
          <a:p>
            <a:pPr eaLnBrk="1" hangingPunct="1"/>
            <a:r>
              <a:rPr lang="en-US" sz="4000" dirty="0">
                <a:solidFill>
                  <a:schemeClr val="accent1"/>
                </a:solidFill>
                <a:latin typeface="Tahoma" charset="0"/>
                <a:ea typeface="ＭＳ Ｐゴシック" charset="0"/>
                <a:cs typeface="Tahoma" charset="0"/>
              </a:rPr>
              <a:t>Online Seizure Detection</a:t>
            </a:r>
            <a:endParaRPr lang="el-GR" sz="4000" dirty="0">
              <a:solidFill>
                <a:schemeClr val="accent1"/>
              </a:solidFill>
              <a:latin typeface="Tahoma" charset="0"/>
              <a:ea typeface="ＭＳ Ｐゴシック" charset="0"/>
              <a:cs typeface="Tahoma" charset="0"/>
            </a:endParaRPr>
          </a:p>
        </p:txBody>
      </p:sp>
      <p:sp>
        <p:nvSpPr>
          <p:cNvPr id="14338" name="Content Placeholder 9"/>
          <p:cNvSpPr>
            <a:spLocks noGrp="1"/>
          </p:cNvSpPr>
          <p:nvPr>
            <p:ph idx="1"/>
          </p:nvPr>
        </p:nvSpPr>
        <p:spPr>
          <a:xfrm>
            <a:off x="304800" y="1556792"/>
            <a:ext cx="8839200" cy="4724400"/>
          </a:xfrm>
        </p:spPr>
        <p:txBody>
          <a:bodyPr>
            <a:normAutofit/>
          </a:bodyPr>
          <a:lstStyle/>
          <a:p>
            <a:pPr eaLnBrk="1" hangingPunct="1">
              <a:lnSpc>
                <a:spcPct val="110000"/>
              </a:lnSpc>
            </a:pPr>
            <a:endParaRPr lang="en-US" dirty="0">
              <a:latin typeface="Tahoma" charset="0"/>
              <a:ea typeface="ＭＳ Ｐゴシック" charset="0"/>
              <a:cs typeface="Tahoma" charset="0"/>
            </a:endParaRPr>
          </a:p>
          <a:p>
            <a:pPr eaLnBrk="1" hangingPunct="1">
              <a:lnSpc>
                <a:spcPct val="110000"/>
              </a:lnSpc>
            </a:pPr>
            <a:endParaRPr lang="en-US" dirty="0">
              <a:latin typeface="Tahoma" charset="0"/>
              <a:ea typeface="ＭＳ Ｐゴシック" charset="0"/>
              <a:cs typeface="Tahoma" charset="0"/>
            </a:endParaRPr>
          </a:p>
          <a:p>
            <a:pPr eaLnBrk="1" hangingPunct="1">
              <a:lnSpc>
                <a:spcPct val="110000"/>
              </a:lnSpc>
            </a:pPr>
            <a:endParaRPr lang="en-US" dirty="0">
              <a:latin typeface="Tahoma" charset="0"/>
              <a:ea typeface="ＭＳ Ｐゴシック" charset="0"/>
              <a:cs typeface="Tahoma" charset="0"/>
            </a:endParaRPr>
          </a:p>
          <a:p>
            <a:pPr eaLnBrk="1" hangingPunct="1">
              <a:lnSpc>
                <a:spcPct val="110000"/>
              </a:lnSpc>
            </a:pPr>
            <a:endParaRPr lang="en-US" dirty="0">
              <a:latin typeface="Tahoma" charset="0"/>
              <a:ea typeface="ＭＳ Ｐゴシック" charset="0"/>
              <a:cs typeface="Tahoma" charset="0"/>
            </a:endParaRPr>
          </a:p>
          <a:p>
            <a:pPr marL="0" indent="0" eaLnBrk="1" hangingPunct="1">
              <a:lnSpc>
                <a:spcPct val="110000"/>
              </a:lnSpc>
              <a:buNone/>
            </a:pPr>
            <a:endParaRPr lang="en-US" sz="1900" dirty="0">
              <a:latin typeface="Tahoma" charset="0"/>
              <a:ea typeface="ＭＳ Ｐゴシック" charset="0"/>
              <a:cs typeface="Tahoma" charset="0"/>
            </a:endParaRPr>
          </a:p>
          <a:p>
            <a:pPr eaLnBrk="1" hangingPunct="1">
              <a:lnSpc>
                <a:spcPct val="110000"/>
              </a:lnSpc>
            </a:pPr>
            <a:r>
              <a:rPr lang="en-US" sz="2000" dirty="0">
                <a:latin typeface="Tahoma" charset="0"/>
                <a:ea typeface="ＭＳ Ｐゴシック" charset="0"/>
                <a:cs typeface="Tahoma" charset="0"/>
              </a:rPr>
              <a:t>Based on EEG, ECG data</a:t>
            </a:r>
          </a:p>
          <a:p>
            <a:pPr eaLnBrk="1" hangingPunct="1">
              <a:lnSpc>
                <a:spcPct val="110000"/>
              </a:lnSpc>
            </a:pPr>
            <a:r>
              <a:rPr lang="en-US" sz="2000" dirty="0">
                <a:latin typeface="Tahoma" charset="0"/>
                <a:ea typeface="ＭＳ Ｐゴシック" charset="0"/>
                <a:cs typeface="Tahoma" charset="0"/>
              </a:rPr>
              <a:t>Seizure Model: binary SVM-model</a:t>
            </a:r>
          </a:p>
          <a:p>
            <a:pPr lvl="1" eaLnBrk="1" hangingPunct="1">
              <a:lnSpc>
                <a:spcPct val="110000"/>
              </a:lnSpc>
            </a:pPr>
            <a:r>
              <a:rPr lang="en-US" sz="1600" dirty="0">
                <a:latin typeface="Tahoma" charset="0"/>
                <a:ea typeface="ＭＳ Ｐゴシック" charset="0"/>
                <a:cs typeface="Tahoma" charset="0"/>
              </a:rPr>
              <a:t>subject-specific model</a:t>
            </a:r>
          </a:p>
          <a:p>
            <a:pPr lvl="1" eaLnBrk="1" hangingPunct="1">
              <a:lnSpc>
                <a:spcPct val="110000"/>
              </a:lnSpc>
            </a:pPr>
            <a:r>
              <a:rPr lang="en-US" sz="1600" dirty="0">
                <a:latin typeface="Tahoma" charset="0"/>
                <a:ea typeface="ＭＳ Ｐゴシック" charset="0"/>
                <a:cs typeface="Tahoma" charset="0"/>
              </a:rPr>
              <a:t>trained off-line</a:t>
            </a:r>
          </a:p>
          <a:p>
            <a:pPr eaLnBrk="1" hangingPunct="1">
              <a:lnSpc>
                <a:spcPct val="110000"/>
              </a:lnSpc>
            </a:pPr>
            <a:endParaRPr lang="en-US" dirty="0">
              <a:latin typeface="Tahoma" charset="0"/>
              <a:ea typeface="ＭＳ Ｐゴシック" charset="0"/>
              <a:cs typeface="Tahoma" charset="0"/>
            </a:endParaRPr>
          </a:p>
        </p:txBody>
      </p:sp>
      <p:sp>
        <p:nvSpPr>
          <p:cNvPr id="23" name="Slide Number Placeholder 22"/>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fld id="{119A2C55-4574-7845-B32F-360DF02F9FA6}" type="slidenum">
              <a:rPr lang="en-US" smtClean="0">
                <a:solidFill>
                  <a:srgbClr val="F2F2F2"/>
                </a:solidFill>
                <a:latin typeface="Bookman Old Style" charset="0"/>
              </a:rPr>
              <a:pPr eaLnBrk="1" hangingPunct="1">
                <a:defRPr/>
              </a:pPr>
              <a:t>115</a:t>
            </a:fld>
            <a:endParaRPr lang="en-US" dirty="0">
              <a:solidFill>
                <a:srgbClr val="F2F2F2"/>
              </a:solidFill>
              <a:latin typeface="Bookman Old Style" charset="0"/>
            </a:endParaRPr>
          </a:p>
        </p:txBody>
      </p: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64" y="1412776"/>
            <a:ext cx="8096200" cy="3046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9117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Autofit/>
          </a:bodyPr>
          <a:lstStyle/>
          <a:p>
            <a:pPr eaLnBrk="1" hangingPunct="1"/>
            <a:r>
              <a:rPr lang="en-US" sz="3600" dirty="0">
                <a:solidFill>
                  <a:schemeClr val="accent1"/>
                </a:solidFill>
                <a:latin typeface="Tahoma" charset="0"/>
                <a:ea typeface="ＭＳ Ｐゴシック" charset="0"/>
                <a:cs typeface="Tahoma" charset="0"/>
              </a:rPr>
              <a:t>Online Seizure Detection: features used</a:t>
            </a:r>
            <a:endParaRPr lang="el-GR" sz="3600" dirty="0">
              <a:solidFill>
                <a:schemeClr val="accent1"/>
              </a:solidFill>
              <a:latin typeface="Tahoma" charset="0"/>
              <a:ea typeface="ＭＳ Ｐゴシック" charset="0"/>
              <a:cs typeface="Tahoma" charset="0"/>
            </a:endParaRPr>
          </a:p>
        </p:txBody>
      </p:sp>
      <p:sp>
        <p:nvSpPr>
          <p:cNvPr id="15362" name="Content Placeholder 9"/>
          <p:cNvSpPr>
            <a:spLocks noGrp="1"/>
          </p:cNvSpPr>
          <p:nvPr>
            <p:ph idx="1"/>
          </p:nvPr>
        </p:nvSpPr>
        <p:spPr>
          <a:xfrm>
            <a:off x="381000" y="1354832"/>
            <a:ext cx="8763000" cy="4810472"/>
          </a:xfrm>
        </p:spPr>
        <p:txBody>
          <a:bodyPr>
            <a:normAutofit/>
          </a:bodyPr>
          <a:lstStyle/>
          <a:p>
            <a:pPr eaLnBrk="1" hangingPunct="1">
              <a:lnSpc>
                <a:spcPct val="110000"/>
              </a:lnSpc>
            </a:pPr>
            <a:r>
              <a:rPr lang="en-US" sz="1800" dirty="0">
                <a:solidFill>
                  <a:srgbClr val="0070C0"/>
                </a:solidFill>
                <a:latin typeface="Tahoma" charset="0"/>
                <a:ea typeface="ＭＳ Ｐゴシック" charset="0"/>
                <a:cs typeface="Tahoma" charset="0"/>
              </a:rPr>
              <a:t>EEG data</a:t>
            </a:r>
          </a:p>
          <a:p>
            <a:pPr lvl="1" eaLnBrk="1" hangingPunct="1">
              <a:lnSpc>
                <a:spcPct val="110000"/>
              </a:lnSpc>
            </a:pPr>
            <a:r>
              <a:rPr lang="en-US" sz="1600" dirty="0">
                <a:latin typeface="Tahoma" charset="0"/>
                <a:ea typeface="ＭＳ Ｐゴシック" charset="0"/>
                <a:cs typeface="Tahoma" charset="0"/>
              </a:rPr>
              <a:t>Time domain features</a:t>
            </a:r>
          </a:p>
          <a:p>
            <a:pPr lvl="2" eaLnBrk="1" hangingPunct="1">
              <a:lnSpc>
                <a:spcPct val="110000"/>
              </a:lnSpc>
            </a:pPr>
            <a:r>
              <a:rPr lang="en-US" sz="1600" dirty="0">
                <a:latin typeface="Tahoma" charset="0"/>
                <a:ea typeface="ＭＳ Ｐゴシック" charset="0"/>
                <a:cs typeface="Tahoma" charset="0"/>
              </a:rPr>
              <a:t>min, max, mean, variance, </a:t>
            </a:r>
            <a:r>
              <a:rPr lang="en-US" sz="1600" dirty="0" err="1">
                <a:latin typeface="Tahoma" charset="0"/>
                <a:ea typeface="ＭＳ Ｐゴシック" charset="0"/>
                <a:cs typeface="Tahoma" charset="0"/>
              </a:rPr>
              <a:t>std</a:t>
            </a:r>
            <a:r>
              <a:rPr lang="en-US" sz="1600" dirty="0">
                <a:latin typeface="Tahoma" charset="0"/>
                <a:ea typeface="ＭＳ Ｐゴシック" charset="0"/>
                <a:cs typeface="Tahoma" charset="0"/>
              </a:rPr>
              <a:t>, percentiles, </a:t>
            </a:r>
            <a:r>
              <a:rPr lang="en-US" sz="1600" dirty="0" err="1">
                <a:latin typeface="Tahoma" charset="0"/>
                <a:ea typeface="ＭＳ Ｐゴシック" charset="0"/>
                <a:cs typeface="Tahoma" charset="0"/>
              </a:rPr>
              <a:t>interquartiles</a:t>
            </a:r>
            <a:endParaRPr lang="en-US" sz="1600" dirty="0">
              <a:latin typeface="Tahoma" charset="0"/>
              <a:ea typeface="ＭＳ Ｐゴシック" charset="0"/>
              <a:cs typeface="Tahoma" charset="0"/>
            </a:endParaRPr>
          </a:p>
          <a:p>
            <a:pPr lvl="2" eaLnBrk="1" hangingPunct="1">
              <a:lnSpc>
                <a:spcPct val="110000"/>
              </a:lnSpc>
            </a:pPr>
            <a:r>
              <a:rPr lang="en-US" sz="1600" dirty="0">
                <a:latin typeface="Tahoma" charset="0"/>
                <a:ea typeface="ＭＳ Ｐゴシック" charset="0"/>
                <a:cs typeface="Tahoma" charset="0"/>
              </a:rPr>
              <a:t>range, </a:t>
            </a:r>
            <a:r>
              <a:rPr lang="en-US" sz="1600" dirty="0" err="1">
                <a:latin typeface="Tahoma" charset="0"/>
                <a:ea typeface="ＭＳ Ｐゴシック" charset="0"/>
                <a:cs typeface="Tahoma" charset="0"/>
              </a:rPr>
              <a:t>skewness</a:t>
            </a:r>
            <a:r>
              <a:rPr lang="en-US" sz="1600" dirty="0">
                <a:latin typeface="Tahoma" charset="0"/>
                <a:ea typeface="ＭＳ Ｐゴシック" charset="0"/>
                <a:cs typeface="Tahoma" charset="0"/>
              </a:rPr>
              <a:t>, </a:t>
            </a:r>
            <a:r>
              <a:rPr lang="en-US" sz="1600" dirty="0" err="1">
                <a:latin typeface="Tahoma" charset="0"/>
                <a:ea typeface="ＭＳ Ｐゴシック" charset="0"/>
                <a:cs typeface="Tahoma" charset="0"/>
              </a:rPr>
              <a:t>kyrtosis</a:t>
            </a:r>
            <a:r>
              <a:rPr lang="en-US" sz="1600" dirty="0">
                <a:latin typeface="Tahoma" charset="0"/>
                <a:ea typeface="ＭＳ Ｐゴシック" charset="0"/>
                <a:cs typeface="Tahoma" charset="0"/>
              </a:rPr>
              <a:t>, energy, zero-crossing rate</a:t>
            </a:r>
          </a:p>
          <a:p>
            <a:pPr lvl="2" eaLnBrk="1" hangingPunct="1">
              <a:lnSpc>
                <a:spcPct val="110000"/>
              </a:lnSpc>
            </a:pPr>
            <a:r>
              <a:rPr lang="en-US" sz="1600" dirty="0">
                <a:latin typeface="Tahoma" charset="0"/>
                <a:ea typeface="ＭＳ Ｐゴシック" charset="0"/>
                <a:cs typeface="Tahoma" charset="0"/>
              </a:rPr>
              <a:t>Shannon entropy, log-energy entropy</a:t>
            </a:r>
          </a:p>
          <a:p>
            <a:pPr lvl="1" eaLnBrk="1" hangingPunct="1">
              <a:lnSpc>
                <a:spcPct val="110000"/>
              </a:lnSpc>
            </a:pPr>
            <a:r>
              <a:rPr lang="en-US" sz="1600" dirty="0">
                <a:latin typeface="Tahoma" charset="0"/>
                <a:ea typeface="ＭＳ Ｐゴシック" charset="0"/>
                <a:cs typeface="Tahoma" charset="0"/>
              </a:rPr>
              <a:t>Frequency domain features</a:t>
            </a:r>
          </a:p>
          <a:p>
            <a:pPr lvl="2" eaLnBrk="1" hangingPunct="1">
              <a:lnSpc>
                <a:spcPct val="110000"/>
              </a:lnSpc>
            </a:pPr>
            <a:r>
              <a:rPr lang="en-US" sz="1600" dirty="0">
                <a:latin typeface="Tahoma" charset="0"/>
                <a:ea typeface="ＭＳ Ｐゴシック" charset="0"/>
                <a:cs typeface="Tahoma" charset="0"/>
              </a:rPr>
              <a:t>AR-coefficients (6)</a:t>
            </a:r>
          </a:p>
          <a:p>
            <a:pPr lvl="2" eaLnBrk="1" hangingPunct="1">
              <a:lnSpc>
                <a:spcPct val="110000"/>
              </a:lnSpc>
            </a:pPr>
            <a:r>
              <a:rPr lang="en-US" sz="1600" dirty="0">
                <a:latin typeface="Tahoma" charset="0"/>
                <a:ea typeface="ＭＳ Ｐゴシック" charset="0"/>
                <a:cs typeface="Tahoma" charset="0"/>
              </a:rPr>
              <a:t>power spectral density</a:t>
            </a:r>
          </a:p>
          <a:p>
            <a:pPr lvl="2" eaLnBrk="1" hangingPunct="1">
              <a:lnSpc>
                <a:spcPct val="110000"/>
              </a:lnSpc>
            </a:pPr>
            <a:r>
              <a:rPr lang="en-US" sz="1600" dirty="0">
                <a:latin typeface="Tahoma" charset="0"/>
                <a:ea typeface="ＭＳ Ｐゴシック" charset="0"/>
                <a:cs typeface="Tahoma" charset="0"/>
              </a:rPr>
              <a:t>max/min frequency</a:t>
            </a:r>
          </a:p>
          <a:p>
            <a:pPr lvl="2" eaLnBrk="1" hangingPunct="1">
              <a:lnSpc>
                <a:spcPct val="110000"/>
              </a:lnSpc>
            </a:pPr>
            <a:r>
              <a:rPr lang="en-US" sz="1600" dirty="0">
                <a:latin typeface="Tahoma" charset="0"/>
                <a:ea typeface="ＭＳ Ｐゴシック" charset="0"/>
                <a:cs typeface="Tahoma" charset="0"/>
              </a:rPr>
              <a:t>{</a:t>
            </a:r>
            <a:r>
              <a:rPr lang="el-GR" sz="1600" dirty="0">
                <a:latin typeface="Tahoma" charset="0"/>
                <a:ea typeface="ＭＳ Ｐゴシック" charset="0"/>
                <a:cs typeface="Tahoma" charset="0"/>
              </a:rPr>
              <a:t>δ , θ , α,  β, γ</a:t>
            </a:r>
            <a:r>
              <a:rPr lang="en-US" sz="1600" dirty="0">
                <a:latin typeface="Tahoma" charset="0"/>
                <a:ea typeface="ＭＳ Ｐゴシック" charset="0"/>
                <a:cs typeface="Tahoma" charset="0"/>
              </a:rPr>
              <a:t>}</a:t>
            </a:r>
            <a:r>
              <a:rPr lang="el-GR" sz="1600" dirty="0">
                <a:latin typeface="Tahoma" charset="0"/>
                <a:ea typeface="ＭＳ Ｐゴシック" charset="0"/>
                <a:cs typeface="Tahoma" charset="0"/>
              </a:rPr>
              <a:t> </a:t>
            </a:r>
            <a:r>
              <a:rPr lang="en-US" sz="1600" dirty="0">
                <a:latin typeface="Tahoma" charset="0"/>
                <a:ea typeface="ＭＳ Ｐゴシック" charset="0"/>
                <a:cs typeface="Tahoma" charset="0"/>
              </a:rPr>
              <a:t>band energy</a:t>
            </a:r>
          </a:p>
          <a:p>
            <a:pPr lvl="2" eaLnBrk="1" hangingPunct="1">
              <a:lnSpc>
                <a:spcPct val="110000"/>
              </a:lnSpc>
            </a:pPr>
            <a:r>
              <a:rPr lang="en-US" sz="1600" dirty="0">
                <a:latin typeface="Tahoma" charset="0"/>
                <a:ea typeface="ＭＳ Ｐゴシック" charset="0"/>
                <a:cs typeface="Tahoma" charset="0"/>
              </a:rPr>
              <a:t>8 DWT-based band energies (daubechies-16)</a:t>
            </a:r>
          </a:p>
          <a:p>
            <a:pPr eaLnBrk="1" hangingPunct="1">
              <a:lnSpc>
                <a:spcPct val="110000"/>
              </a:lnSpc>
            </a:pPr>
            <a:r>
              <a:rPr lang="en-US" sz="1800" dirty="0">
                <a:solidFill>
                  <a:srgbClr val="0070C0"/>
                </a:solidFill>
                <a:latin typeface="Tahoma" charset="0"/>
                <a:ea typeface="ＭＳ Ｐゴシック" charset="0"/>
                <a:cs typeface="Tahoma" charset="0"/>
              </a:rPr>
              <a:t>ECG data</a:t>
            </a:r>
          </a:p>
          <a:p>
            <a:pPr lvl="1" eaLnBrk="1" hangingPunct="1">
              <a:lnSpc>
                <a:spcPct val="110000"/>
              </a:lnSpc>
            </a:pPr>
            <a:r>
              <a:rPr lang="en-US" sz="1600" dirty="0">
                <a:latin typeface="Tahoma" charset="0"/>
                <a:ea typeface="ＭＳ Ｐゴシック" charset="0"/>
                <a:cs typeface="Tahoma" charset="0"/>
              </a:rPr>
              <a:t>RR statistics (HRV): min, max, mean, standard deviation, variance, percentiles, interquartile range, mean absolute deviation, range</a:t>
            </a:r>
          </a:p>
          <a:p>
            <a:pPr marL="0" indent="0" eaLnBrk="1" hangingPunct="1">
              <a:lnSpc>
                <a:spcPct val="110000"/>
              </a:lnSpc>
              <a:buNone/>
            </a:pPr>
            <a:endParaRPr lang="en-US" sz="1800" dirty="0">
              <a:latin typeface="Tahoma" charset="0"/>
              <a:ea typeface="ＭＳ Ｐゴシック" charset="0"/>
              <a:cs typeface="Tahoma" charset="0"/>
            </a:endParaRPr>
          </a:p>
        </p:txBody>
      </p:sp>
      <p:sp>
        <p:nvSpPr>
          <p:cNvPr id="23" name="Slide Number Placeholder 22"/>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fld id="{5F37D98B-BCAB-0A47-8D0D-54D7E44F1AB1}" type="slidenum">
              <a:rPr lang="en-US" smtClean="0">
                <a:solidFill>
                  <a:srgbClr val="F2F2F2"/>
                </a:solidFill>
                <a:latin typeface="Bookman Old Style" charset="0"/>
              </a:rPr>
              <a:pPr eaLnBrk="1" hangingPunct="1">
                <a:defRPr/>
              </a:pPr>
              <a:t>116</a:t>
            </a:fld>
            <a:endParaRPr lang="en-US">
              <a:solidFill>
                <a:srgbClr val="F2F2F2"/>
              </a:solidFill>
              <a:latin typeface="Bookman Old Style" charset="0"/>
            </a:endParaRPr>
          </a:p>
        </p:txBody>
      </p:sp>
    </p:spTree>
    <p:extLst>
      <p:ext uri="{BB962C8B-B14F-4D97-AF65-F5344CB8AC3E}">
        <p14:creationId xmlns:p14="http://schemas.microsoft.com/office/powerpoint/2010/main" val="21746423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a:solidFill>
                  <a:schemeClr val="accent1"/>
                </a:solidFill>
                <a:latin typeface="Tahoma" charset="0"/>
                <a:ea typeface="ＭＳ Ｐゴシック" charset="0"/>
                <a:cs typeface="Tahoma" charset="0"/>
              </a:rPr>
              <a:t>Online Seizure Detection</a:t>
            </a:r>
            <a:endParaRPr lang="el-GR" dirty="0">
              <a:solidFill>
                <a:schemeClr val="accent1"/>
              </a:solidFill>
              <a:latin typeface="Tahoma" charset="0"/>
              <a:ea typeface="ＭＳ Ｐゴシック" charset="0"/>
              <a:cs typeface="Tahoma" charset="0"/>
            </a:endParaRPr>
          </a:p>
        </p:txBody>
      </p:sp>
      <p:sp>
        <p:nvSpPr>
          <p:cNvPr id="16386" name="Content Placeholder 9"/>
          <p:cNvSpPr>
            <a:spLocks noGrp="1"/>
          </p:cNvSpPr>
          <p:nvPr>
            <p:ph idx="1"/>
          </p:nvPr>
        </p:nvSpPr>
        <p:spPr>
          <a:xfrm>
            <a:off x="381000" y="1354832"/>
            <a:ext cx="8763000" cy="4450432"/>
          </a:xfrm>
        </p:spPr>
        <p:txBody>
          <a:bodyPr/>
          <a:lstStyle/>
          <a:p>
            <a:pPr eaLnBrk="1" hangingPunct="1">
              <a:lnSpc>
                <a:spcPct val="110000"/>
              </a:lnSpc>
            </a:pPr>
            <a:r>
              <a:rPr lang="en-US" sz="2400" dirty="0">
                <a:solidFill>
                  <a:srgbClr val="0070C0"/>
                </a:solidFill>
                <a:latin typeface="Tahoma" charset="0"/>
                <a:ea typeface="ＭＳ Ｐゴシック" charset="0"/>
                <a:cs typeface="Tahoma" charset="0"/>
              </a:rPr>
              <a:t>Performance</a:t>
            </a:r>
          </a:p>
          <a:p>
            <a:pPr lvl="1" eaLnBrk="1" hangingPunct="1">
              <a:lnSpc>
                <a:spcPct val="110000"/>
              </a:lnSpc>
            </a:pPr>
            <a:r>
              <a:rPr lang="en-US" sz="2200" dirty="0">
                <a:latin typeface="Tahoma" charset="0"/>
                <a:ea typeface="ＭＳ Ｐゴシック" charset="0"/>
                <a:cs typeface="Tahoma" charset="0"/>
              </a:rPr>
              <a:t>Data</a:t>
            </a:r>
          </a:p>
          <a:p>
            <a:pPr lvl="2" eaLnBrk="1" hangingPunct="1">
              <a:lnSpc>
                <a:spcPct val="110000"/>
              </a:lnSpc>
            </a:pPr>
            <a:r>
              <a:rPr lang="en-US" sz="2000" dirty="0">
                <a:latin typeface="Tahoma" charset="0"/>
                <a:ea typeface="ＭＳ Ｐゴシック" charset="0"/>
                <a:cs typeface="Tahoma" charset="0"/>
              </a:rPr>
              <a:t>CHB-MIT Scalp EEG+ECG Database</a:t>
            </a:r>
          </a:p>
          <a:p>
            <a:pPr lvl="2" eaLnBrk="1" hangingPunct="1">
              <a:lnSpc>
                <a:spcPct val="110000"/>
              </a:lnSpc>
            </a:pPr>
            <a:r>
              <a:rPr lang="en-US" sz="2000" dirty="0">
                <a:latin typeface="Tahoma" charset="0"/>
                <a:ea typeface="ＭＳ Ｐゴシック" charset="0"/>
                <a:cs typeface="Tahoma" charset="0"/>
              </a:rPr>
              <a:t>Subject: 04</a:t>
            </a:r>
          </a:p>
          <a:p>
            <a:pPr lvl="1" eaLnBrk="1" hangingPunct="1">
              <a:lnSpc>
                <a:spcPct val="110000"/>
              </a:lnSpc>
            </a:pPr>
            <a:r>
              <a:rPr lang="en-US" sz="2200" dirty="0">
                <a:latin typeface="Tahoma" charset="0"/>
                <a:ea typeface="ＭＳ Ｐゴシック" charset="0"/>
                <a:cs typeface="Tahoma" charset="0"/>
              </a:rPr>
              <a:t>Detection Accuracy (96.31 %)</a:t>
            </a:r>
          </a:p>
          <a:p>
            <a:pPr eaLnBrk="1" hangingPunct="1">
              <a:lnSpc>
                <a:spcPct val="110000"/>
              </a:lnSpc>
            </a:pPr>
            <a:endParaRPr lang="en-US" sz="2400" dirty="0">
              <a:latin typeface="Tahoma" charset="0"/>
              <a:ea typeface="ＭＳ Ｐゴシック" charset="0"/>
              <a:cs typeface="Tahoma" charset="0"/>
            </a:endParaRPr>
          </a:p>
          <a:p>
            <a:pPr eaLnBrk="1" hangingPunct="1">
              <a:lnSpc>
                <a:spcPct val="110000"/>
              </a:lnSpc>
            </a:pPr>
            <a:endParaRPr lang="en-US" sz="2400" dirty="0">
              <a:latin typeface="Tahoma" charset="0"/>
              <a:ea typeface="ＭＳ Ｐゴシック" charset="0"/>
              <a:cs typeface="Tahoma" charset="0"/>
            </a:endParaRPr>
          </a:p>
          <a:p>
            <a:pPr eaLnBrk="1" hangingPunct="1">
              <a:lnSpc>
                <a:spcPct val="110000"/>
              </a:lnSpc>
            </a:pPr>
            <a:endParaRPr lang="en-US" sz="2400" dirty="0">
              <a:latin typeface="Tahoma" charset="0"/>
              <a:ea typeface="ＭＳ Ｐゴシック" charset="0"/>
              <a:cs typeface="Tahoma" charset="0"/>
            </a:endParaRPr>
          </a:p>
          <a:p>
            <a:pPr eaLnBrk="1" hangingPunct="1">
              <a:lnSpc>
                <a:spcPct val="110000"/>
              </a:lnSpc>
            </a:pPr>
            <a:endParaRPr lang="en-US" sz="2400" dirty="0">
              <a:latin typeface="Tahoma" charset="0"/>
              <a:ea typeface="ＭＳ Ｐゴシック" charset="0"/>
              <a:cs typeface="Tahoma" charset="0"/>
            </a:endParaRPr>
          </a:p>
          <a:p>
            <a:pPr eaLnBrk="1" hangingPunct="1">
              <a:lnSpc>
                <a:spcPct val="110000"/>
              </a:lnSpc>
            </a:pPr>
            <a:endParaRPr lang="en-US" sz="2400" dirty="0">
              <a:latin typeface="Tahoma" charset="0"/>
              <a:ea typeface="ＭＳ Ｐゴシック" charset="0"/>
              <a:cs typeface="Tahoma" charset="0"/>
            </a:endParaRPr>
          </a:p>
        </p:txBody>
      </p:sp>
      <p:sp>
        <p:nvSpPr>
          <p:cNvPr id="23" name="Slide Number Placeholder 22"/>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fld id="{BEE37666-37B3-7445-AD0F-594A112CAAC9}" type="slidenum">
              <a:rPr lang="en-US" smtClean="0">
                <a:solidFill>
                  <a:srgbClr val="F2F2F2"/>
                </a:solidFill>
                <a:latin typeface="Bookman Old Style" charset="0"/>
              </a:rPr>
              <a:pPr eaLnBrk="1" hangingPunct="1">
                <a:defRPr/>
              </a:pPr>
              <a:t>117</a:t>
            </a:fld>
            <a:endParaRPr lang="en-US">
              <a:solidFill>
                <a:srgbClr val="F2F2F2"/>
              </a:solidFill>
              <a:latin typeface="Bookman Old Style" charset="0"/>
            </a:endParaRPr>
          </a:p>
        </p:txBody>
      </p:sp>
      <p:graphicFrame>
        <p:nvGraphicFramePr>
          <p:cNvPr id="6" name="Table 5"/>
          <p:cNvGraphicFramePr>
            <a:graphicFrameLocks noGrp="1"/>
          </p:cNvGraphicFramePr>
          <p:nvPr/>
        </p:nvGraphicFramePr>
        <p:xfrm>
          <a:off x="971600" y="3789040"/>
          <a:ext cx="6510536" cy="1440161"/>
        </p:xfrm>
        <a:graphic>
          <a:graphicData uri="http://schemas.openxmlformats.org/drawingml/2006/table">
            <a:tbl>
              <a:tblPr/>
              <a:tblGrid>
                <a:gridCol w="1783689">
                  <a:extLst>
                    <a:ext uri="{9D8B030D-6E8A-4147-A177-3AD203B41FA5}">
                      <a16:colId xmlns:a16="http://schemas.microsoft.com/office/drawing/2014/main" val="20000"/>
                    </a:ext>
                  </a:extLst>
                </a:gridCol>
                <a:gridCol w="2362695">
                  <a:extLst>
                    <a:ext uri="{9D8B030D-6E8A-4147-A177-3AD203B41FA5}">
                      <a16:colId xmlns:a16="http://schemas.microsoft.com/office/drawing/2014/main" val="20001"/>
                    </a:ext>
                  </a:extLst>
                </a:gridCol>
                <a:gridCol w="2364152">
                  <a:extLst>
                    <a:ext uri="{9D8B030D-6E8A-4147-A177-3AD203B41FA5}">
                      <a16:colId xmlns:a16="http://schemas.microsoft.com/office/drawing/2014/main" val="20002"/>
                    </a:ext>
                  </a:extLst>
                </a:gridCol>
              </a:tblGrid>
              <a:tr h="6077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w Cen MT" charset="0"/>
                          <a:ea typeface="ＭＳ Ｐゴシック" charset="0"/>
                          <a:cs typeface="Arial" charset="0"/>
                        </a:rPr>
                        <a:t>Classified as </a:t>
                      </a:r>
                      <a:r>
                        <a:rPr kumimoji="0" lang="en-US" sz="1800" b="1" i="0" u="none" strike="noStrike" cap="none" normalizeH="0" baseline="0">
                          <a:ln>
                            <a:noFill/>
                          </a:ln>
                          <a:solidFill>
                            <a:srgbClr val="FFFFFF"/>
                          </a:solidFill>
                          <a:effectLst/>
                          <a:latin typeface="Calibri" charset="0"/>
                          <a:ea typeface="ＭＳ Ｐゴシック" charset="0"/>
                          <a:cs typeface="Arial" charset="0"/>
                        </a:rPr>
                        <a:t>→</a:t>
                      </a:r>
                      <a:endParaRPr kumimoji="0" lang="el-GR" sz="1800" b="1" i="0" u="none" strike="noStrike" cap="none" normalizeH="0" baseline="0">
                        <a:ln>
                          <a:noFill/>
                        </a:ln>
                        <a:solidFill>
                          <a:srgbClr val="FFFFFF"/>
                        </a:solidFill>
                        <a:effectLst/>
                        <a:latin typeface="Calibri"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Tw Cen MT" charset="0"/>
                          <a:ea typeface="ＭＳ Ｐゴシック" charset="0"/>
                          <a:cs typeface="Arial" charset="0"/>
                        </a:rPr>
                        <a:t>Seizure</a:t>
                      </a:r>
                      <a:endParaRPr kumimoji="0" lang="el-GR" sz="1800" b="1" i="0" u="none" strike="noStrike" cap="none" normalizeH="0" baseline="0" dirty="0">
                        <a:ln>
                          <a:noFill/>
                        </a:ln>
                        <a:solidFill>
                          <a:srgbClr val="FFFFFF"/>
                        </a:solidFill>
                        <a:effectLst/>
                        <a:latin typeface="Calibri"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w Cen MT" charset="0"/>
                          <a:ea typeface="ＭＳ Ｐゴシック" charset="0"/>
                          <a:cs typeface="Arial" charset="0"/>
                        </a:rPr>
                        <a:t>Not</a:t>
                      </a:r>
                      <a:endParaRPr kumimoji="0" lang="el-GR" sz="1800" b="1" i="0" u="none" strike="noStrike" cap="none" normalizeH="0" baseline="0">
                        <a:ln>
                          <a:noFill/>
                        </a:ln>
                        <a:solidFill>
                          <a:srgbClr val="FFFFFF"/>
                        </a:solidFill>
                        <a:effectLst/>
                        <a:latin typeface="Calibri"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161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ea typeface="ＭＳ Ｐゴシック" charset="0"/>
                          <a:cs typeface="Arial" charset="0"/>
                        </a:rPr>
                        <a:t>Seizure</a:t>
                      </a:r>
                      <a:endParaRPr kumimoji="0" lang="el-GR" sz="1800" b="0" i="0" u="none" strike="noStrike" cap="none" normalizeH="0" baseline="0">
                        <a:ln>
                          <a:noFill/>
                        </a:ln>
                        <a:solidFill>
                          <a:srgbClr val="000000"/>
                        </a:solidFill>
                        <a:effectLst/>
                        <a:latin typeface="Calibri"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ea typeface="ＭＳ Ｐゴシック" charset="0"/>
                          <a:cs typeface="Arial" charset="0"/>
                        </a:rPr>
                        <a:t>94.74 %</a:t>
                      </a:r>
                      <a:endParaRPr kumimoji="0" lang="el-GR" sz="1800" b="0" i="0" u="none" strike="noStrike" cap="none" normalizeH="0" baseline="0" dirty="0">
                        <a:ln>
                          <a:noFill/>
                        </a:ln>
                        <a:solidFill>
                          <a:srgbClr val="000000"/>
                        </a:solidFill>
                        <a:effectLst/>
                        <a:latin typeface="Calibri"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ea typeface="ＭＳ Ｐゴシック" charset="0"/>
                          <a:cs typeface="Arial" charset="0"/>
                        </a:rPr>
                        <a:t>05.26 %</a:t>
                      </a:r>
                      <a:endParaRPr kumimoji="0" lang="el-GR" sz="1800" b="0" i="0" u="none" strike="noStrike" cap="none" normalizeH="0" baseline="0">
                        <a:ln>
                          <a:noFill/>
                        </a:ln>
                        <a:solidFill>
                          <a:srgbClr val="000000"/>
                        </a:solidFill>
                        <a:effectLst/>
                        <a:latin typeface="Calibri"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161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ea typeface="ＭＳ Ｐゴシック" charset="0"/>
                          <a:cs typeface="Arial" charset="0"/>
                        </a:rPr>
                        <a:t>Not</a:t>
                      </a:r>
                      <a:endParaRPr kumimoji="0" lang="el-GR" sz="1800" b="0" i="0" u="none" strike="noStrike" cap="none" normalizeH="0" baseline="0">
                        <a:ln>
                          <a:noFill/>
                        </a:ln>
                        <a:solidFill>
                          <a:srgbClr val="000000"/>
                        </a:solidFill>
                        <a:effectLst/>
                        <a:latin typeface="Calibri"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w Cen MT" charset="0"/>
                          <a:ea typeface="ＭＳ Ｐゴシック" charset="0"/>
                          <a:cs typeface="Arial" charset="0"/>
                        </a:rPr>
                        <a:t>03.68 %</a:t>
                      </a:r>
                      <a:endParaRPr kumimoji="0" lang="el-GR" sz="1800" b="0" i="0" u="none" strike="noStrike" cap="none" normalizeH="0" baseline="0">
                        <a:ln>
                          <a:noFill/>
                        </a:ln>
                        <a:solidFill>
                          <a:srgbClr val="000000"/>
                        </a:solidFill>
                        <a:effectLst/>
                        <a:latin typeface="Calibri"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w Cen MT" charset="0"/>
                          <a:ea typeface="ＭＳ Ｐゴシック" charset="0"/>
                          <a:cs typeface="Arial" charset="0"/>
                        </a:rPr>
                        <a:t>96.32 %</a:t>
                      </a:r>
                      <a:endParaRPr kumimoji="0" lang="el-GR" sz="1800" b="0" i="0" u="none" strike="noStrike" cap="none" normalizeH="0" baseline="0" dirty="0">
                        <a:ln>
                          <a:noFill/>
                        </a:ln>
                        <a:solidFill>
                          <a:srgbClr val="000000"/>
                        </a:solidFill>
                        <a:effectLst/>
                        <a:latin typeface="Calibri"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803209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dirty="0">
                <a:solidFill>
                  <a:schemeClr val="accent1"/>
                </a:solidFill>
                <a:latin typeface="Tahoma" charset="0"/>
                <a:ea typeface="ＭＳ Ｐゴシック" charset="0"/>
                <a:cs typeface="Tahoma" charset="0"/>
              </a:rPr>
              <a:t>Online Seizure Detection</a:t>
            </a:r>
            <a:endParaRPr lang="el-GR" dirty="0">
              <a:solidFill>
                <a:schemeClr val="accent1"/>
              </a:solidFill>
              <a:latin typeface="Tahoma" charset="0"/>
              <a:ea typeface="ＭＳ Ｐゴシック" charset="0"/>
              <a:cs typeface="Tahoma" charset="0"/>
            </a:endParaRPr>
          </a:p>
        </p:txBody>
      </p:sp>
      <p:sp>
        <p:nvSpPr>
          <p:cNvPr id="17410" name="Content Placeholder 9"/>
          <p:cNvSpPr>
            <a:spLocks noGrp="1"/>
          </p:cNvSpPr>
          <p:nvPr>
            <p:ph idx="1"/>
          </p:nvPr>
        </p:nvSpPr>
        <p:spPr>
          <a:xfrm>
            <a:off x="-158552" y="1314400"/>
            <a:ext cx="8763000" cy="5715000"/>
          </a:xfrm>
        </p:spPr>
        <p:txBody>
          <a:bodyPr>
            <a:noAutofit/>
          </a:bodyPr>
          <a:lstStyle/>
          <a:p>
            <a:pPr eaLnBrk="1" hangingPunct="1">
              <a:lnSpc>
                <a:spcPct val="110000"/>
              </a:lnSpc>
            </a:pPr>
            <a:r>
              <a:rPr lang="en-US" sz="2000" dirty="0">
                <a:solidFill>
                  <a:srgbClr val="0070C0"/>
                </a:solidFill>
                <a:latin typeface="Tahoma" charset="0"/>
                <a:ea typeface="ＭＳ Ｐゴシック" charset="0"/>
                <a:cs typeface="Tahoma" charset="0"/>
              </a:rPr>
              <a:t>Performance</a:t>
            </a:r>
          </a:p>
          <a:p>
            <a:pPr lvl="1" eaLnBrk="1" hangingPunct="1">
              <a:lnSpc>
                <a:spcPct val="110000"/>
              </a:lnSpc>
            </a:pPr>
            <a:r>
              <a:rPr lang="en-US" sz="2000" dirty="0">
                <a:latin typeface="Tahoma" charset="0"/>
                <a:ea typeface="ＭＳ Ｐゴシック" charset="0"/>
                <a:cs typeface="Tahoma" charset="0"/>
              </a:rPr>
              <a:t>Data</a:t>
            </a:r>
          </a:p>
          <a:p>
            <a:pPr lvl="2" eaLnBrk="1" hangingPunct="1">
              <a:lnSpc>
                <a:spcPct val="110000"/>
              </a:lnSpc>
            </a:pPr>
            <a:r>
              <a:rPr lang="en-US" sz="1800" dirty="0">
                <a:latin typeface="Tahoma" charset="0"/>
                <a:ea typeface="ＭＳ Ｐゴシック" charset="0"/>
                <a:cs typeface="Tahoma" charset="0"/>
              </a:rPr>
              <a:t>St. Thomas recordings EEG+ECG,  Subjects: 07, 08, 09</a:t>
            </a:r>
          </a:p>
          <a:p>
            <a:pPr lvl="1" eaLnBrk="1" hangingPunct="1">
              <a:lnSpc>
                <a:spcPct val="110000"/>
              </a:lnSpc>
            </a:pPr>
            <a:r>
              <a:rPr lang="en-US" sz="2000" dirty="0">
                <a:latin typeface="Tahoma" charset="0"/>
                <a:ea typeface="ＭＳ Ｐゴシック" charset="0"/>
                <a:cs typeface="Tahoma" charset="0"/>
              </a:rPr>
              <a:t>Subject 07: Accuracy (99.85%)</a:t>
            </a:r>
          </a:p>
          <a:p>
            <a:pPr lvl="1" eaLnBrk="1" hangingPunct="1">
              <a:lnSpc>
                <a:spcPct val="110000"/>
              </a:lnSpc>
            </a:pPr>
            <a:endParaRPr lang="en-US" sz="2000" dirty="0">
              <a:latin typeface="Tahoma" charset="0"/>
              <a:ea typeface="ＭＳ Ｐゴシック" charset="0"/>
              <a:cs typeface="Tahoma" charset="0"/>
            </a:endParaRPr>
          </a:p>
          <a:p>
            <a:pPr marL="457200" lvl="1" indent="0" eaLnBrk="1" hangingPunct="1">
              <a:lnSpc>
                <a:spcPct val="110000"/>
              </a:lnSpc>
              <a:buNone/>
            </a:pPr>
            <a:endParaRPr lang="en-US" sz="2400" dirty="0">
              <a:latin typeface="Tahoma" charset="0"/>
              <a:ea typeface="ＭＳ Ｐゴシック" charset="0"/>
              <a:cs typeface="Tahoma" charset="0"/>
            </a:endParaRPr>
          </a:p>
          <a:p>
            <a:pPr lvl="1" eaLnBrk="1" hangingPunct="1">
              <a:lnSpc>
                <a:spcPct val="110000"/>
              </a:lnSpc>
            </a:pPr>
            <a:r>
              <a:rPr lang="en-US" sz="2000" dirty="0">
                <a:latin typeface="Tahoma" charset="0"/>
                <a:ea typeface="ＭＳ Ｐゴシック" charset="0"/>
                <a:cs typeface="Tahoma" charset="0"/>
              </a:rPr>
              <a:t>Subject 08: Accuracy (99.79%)</a:t>
            </a:r>
          </a:p>
          <a:p>
            <a:pPr lvl="1" eaLnBrk="1" hangingPunct="1">
              <a:lnSpc>
                <a:spcPct val="110000"/>
              </a:lnSpc>
            </a:pPr>
            <a:endParaRPr lang="en-US" sz="2000" dirty="0">
              <a:latin typeface="Tahoma" charset="0"/>
              <a:ea typeface="ＭＳ Ｐゴシック" charset="0"/>
              <a:cs typeface="Tahoma" charset="0"/>
            </a:endParaRPr>
          </a:p>
          <a:p>
            <a:pPr marL="457200" lvl="1" indent="0" eaLnBrk="1" hangingPunct="1">
              <a:lnSpc>
                <a:spcPct val="110000"/>
              </a:lnSpc>
              <a:buNone/>
            </a:pPr>
            <a:endParaRPr lang="en-US" sz="2400" dirty="0">
              <a:latin typeface="Tahoma" charset="0"/>
              <a:ea typeface="ＭＳ Ｐゴシック" charset="0"/>
              <a:cs typeface="Tahoma" charset="0"/>
            </a:endParaRPr>
          </a:p>
          <a:p>
            <a:pPr lvl="1" eaLnBrk="1" hangingPunct="1">
              <a:lnSpc>
                <a:spcPct val="110000"/>
              </a:lnSpc>
            </a:pPr>
            <a:r>
              <a:rPr lang="en-US" sz="2000" dirty="0">
                <a:latin typeface="Tahoma" charset="0"/>
                <a:ea typeface="ＭＳ Ｐゴシック" charset="0"/>
                <a:cs typeface="Tahoma" charset="0"/>
              </a:rPr>
              <a:t>Subject 09: Accuracy (99.13%)</a:t>
            </a:r>
          </a:p>
          <a:p>
            <a:pPr eaLnBrk="1" hangingPunct="1">
              <a:lnSpc>
                <a:spcPct val="110000"/>
              </a:lnSpc>
            </a:pPr>
            <a:endParaRPr lang="en-US" sz="1400" dirty="0">
              <a:latin typeface="Tahoma" charset="0"/>
              <a:ea typeface="ＭＳ Ｐゴシック" charset="0"/>
              <a:cs typeface="Tahoma" charset="0"/>
            </a:endParaRPr>
          </a:p>
          <a:p>
            <a:pPr eaLnBrk="1" hangingPunct="1">
              <a:lnSpc>
                <a:spcPct val="110000"/>
              </a:lnSpc>
            </a:pPr>
            <a:endParaRPr lang="en-US" sz="1400" dirty="0">
              <a:latin typeface="Tahoma" charset="0"/>
              <a:ea typeface="ＭＳ Ｐゴシック" charset="0"/>
              <a:cs typeface="Tahoma" charset="0"/>
            </a:endParaRPr>
          </a:p>
          <a:p>
            <a:pPr eaLnBrk="1" hangingPunct="1">
              <a:lnSpc>
                <a:spcPct val="110000"/>
              </a:lnSpc>
            </a:pPr>
            <a:endParaRPr lang="en-US" sz="1400" dirty="0">
              <a:latin typeface="Tahoma" charset="0"/>
              <a:ea typeface="ＭＳ Ｐゴシック" charset="0"/>
              <a:cs typeface="Tahoma" charset="0"/>
            </a:endParaRPr>
          </a:p>
          <a:p>
            <a:pPr eaLnBrk="1" hangingPunct="1">
              <a:lnSpc>
                <a:spcPct val="110000"/>
              </a:lnSpc>
            </a:pPr>
            <a:endParaRPr lang="en-US" sz="1400" dirty="0">
              <a:latin typeface="Tahoma" charset="0"/>
              <a:ea typeface="ＭＳ Ｐゴシック" charset="0"/>
              <a:cs typeface="Tahoma" charset="0"/>
            </a:endParaRPr>
          </a:p>
          <a:p>
            <a:pPr eaLnBrk="1" hangingPunct="1">
              <a:lnSpc>
                <a:spcPct val="110000"/>
              </a:lnSpc>
            </a:pPr>
            <a:endParaRPr lang="en-US" sz="1400" dirty="0">
              <a:latin typeface="Tahoma" charset="0"/>
              <a:ea typeface="ＭＳ Ｐゴシック" charset="0"/>
              <a:cs typeface="Tahoma" charset="0"/>
            </a:endParaRPr>
          </a:p>
        </p:txBody>
      </p:sp>
      <p:sp>
        <p:nvSpPr>
          <p:cNvPr id="23" name="Slide Number Placeholder 22"/>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fld id="{F9C24C25-ACC2-CD44-BD60-B02BB43A416A}" type="slidenum">
              <a:rPr lang="en-US" smtClean="0">
                <a:solidFill>
                  <a:srgbClr val="F2F2F2"/>
                </a:solidFill>
                <a:latin typeface="Bookman Old Style" charset="0"/>
              </a:rPr>
              <a:pPr eaLnBrk="1" hangingPunct="1">
                <a:defRPr/>
              </a:pPr>
              <a:t>118</a:t>
            </a:fld>
            <a:endParaRPr lang="en-US">
              <a:solidFill>
                <a:srgbClr val="F2F2F2"/>
              </a:solidFill>
              <a:latin typeface="Bookman Old Style" charset="0"/>
            </a:endParaRPr>
          </a:p>
        </p:txBody>
      </p:sp>
      <p:graphicFrame>
        <p:nvGraphicFramePr>
          <p:cNvPr id="6" name="Table 5"/>
          <p:cNvGraphicFramePr>
            <a:graphicFrameLocks noGrp="1"/>
          </p:cNvGraphicFramePr>
          <p:nvPr/>
        </p:nvGraphicFramePr>
        <p:xfrm>
          <a:off x="1043608" y="2924944"/>
          <a:ext cx="5688632" cy="822792"/>
        </p:xfrm>
        <a:graphic>
          <a:graphicData uri="http://schemas.openxmlformats.org/drawingml/2006/table">
            <a:tbl>
              <a:tblPr/>
              <a:tblGrid>
                <a:gridCol w="1558512">
                  <a:extLst>
                    <a:ext uri="{9D8B030D-6E8A-4147-A177-3AD203B41FA5}">
                      <a16:colId xmlns:a16="http://schemas.microsoft.com/office/drawing/2014/main" val="20000"/>
                    </a:ext>
                  </a:extLst>
                </a:gridCol>
                <a:gridCol w="2064423">
                  <a:extLst>
                    <a:ext uri="{9D8B030D-6E8A-4147-A177-3AD203B41FA5}">
                      <a16:colId xmlns:a16="http://schemas.microsoft.com/office/drawing/2014/main" val="20001"/>
                    </a:ext>
                  </a:extLst>
                </a:gridCol>
                <a:gridCol w="2065697">
                  <a:extLst>
                    <a:ext uri="{9D8B030D-6E8A-4147-A177-3AD203B41FA5}">
                      <a16:colId xmlns:a16="http://schemas.microsoft.com/office/drawing/2014/main" val="20002"/>
                    </a:ext>
                  </a:extLst>
                </a:gridCol>
              </a:tblGrid>
              <a:tr h="192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Tw Cen MT" charset="0"/>
                          <a:ea typeface="ＭＳ Ｐゴシック" charset="0"/>
                          <a:cs typeface="Arial" charset="0"/>
                        </a:rPr>
                        <a:t>Classified as </a:t>
                      </a:r>
                      <a:r>
                        <a:rPr kumimoji="0" lang="en-US" sz="1200" b="1" i="0" u="none" strike="noStrike" cap="none" normalizeH="0" baseline="0" dirty="0">
                          <a:ln>
                            <a:noFill/>
                          </a:ln>
                          <a:solidFill>
                            <a:srgbClr val="FFFFFF"/>
                          </a:solidFill>
                          <a:effectLst/>
                          <a:latin typeface="Calibri" charset="0"/>
                          <a:ea typeface="ＭＳ Ｐゴシック" charset="0"/>
                          <a:cs typeface="Arial" charset="0"/>
                        </a:rPr>
                        <a:t>→</a:t>
                      </a:r>
                      <a:endParaRPr kumimoji="0" lang="el-GR" sz="1200" b="1" i="0" u="none" strike="noStrike" cap="none" normalizeH="0" baseline="0" dirty="0">
                        <a:ln>
                          <a:noFill/>
                        </a:ln>
                        <a:solidFill>
                          <a:srgbClr val="FFFFFF"/>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Tw Cen MT" charset="0"/>
                          <a:ea typeface="ＭＳ Ｐゴシック" charset="0"/>
                          <a:cs typeface="Arial" charset="0"/>
                        </a:rPr>
                        <a:t>Seizure</a:t>
                      </a:r>
                      <a:endParaRPr kumimoji="0" lang="el-GR" sz="1200" b="1" i="0" u="none" strike="noStrike" cap="none" normalizeH="0" baseline="0">
                        <a:ln>
                          <a:noFill/>
                        </a:ln>
                        <a:solidFill>
                          <a:srgbClr val="FFFFFF"/>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Tw Cen MT" charset="0"/>
                          <a:ea typeface="ＭＳ Ｐゴシック" charset="0"/>
                          <a:cs typeface="Arial" charset="0"/>
                        </a:rPr>
                        <a:t>Not</a:t>
                      </a:r>
                      <a:endParaRPr kumimoji="0" lang="el-GR" sz="1200" b="1" i="0" u="none" strike="noStrike" cap="none" normalizeH="0" baseline="0">
                        <a:ln>
                          <a:noFill/>
                        </a:ln>
                        <a:solidFill>
                          <a:srgbClr val="FFFFFF"/>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92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w Cen MT" charset="0"/>
                          <a:ea typeface="ＭＳ Ｐゴシック" charset="0"/>
                          <a:cs typeface="Arial" charset="0"/>
                        </a:rPr>
                        <a:t>Seizure</a:t>
                      </a:r>
                      <a:endParaRPr kumimoji="0" lang="el-GR" sz="1200" b="0" i="0" u="none" strike="noStrike" cap="none" normalizeH="0" baseline="0">
                        <a:ln>
                          <a:noFill/>
                        </a:ln>
                        <a:solidFill>
                          <a:srgbClr val="000000"/>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charset="0"/>
                          <a:ea typeface="ＭＳ Ｐゴシック" charset="0"/>
                          <a:cs typeface="Arial" charset="0"/>
                        </a:rPr>
                        <a:t>92.31</a:t>
                      </a:r>
                      <a:endParaRPr kumimoji="0" lang="el-GR" sz="1200" b="0" i="0" u="none" strike="noStrike" cap="none" normalizeH="0" baseline="0" dirty="0">
                        <a:ln>
                          <a:noFill/>
                        </a:ln>
                        <a:solidFill>
                          <a:srgbClr val="000000"/>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w Cen MT" charset="0"/>
                          <a:ea typeface="ＭＳ Ｐゴシック" charset="0"/>
                          <a:cs typeface="Arial" charset="0"/>
                        </a:rPr>
                        <a:t>07.69</a:t>
                      </a:r>
                      <a:endParaRPr kumimoji="0" lang="el-GR" sz="1200" b="0" i="0" u="none" strike="noStrike" cap="none" normalizeH="0" baseline="0">
                        <a:ln>
                          <a:noFill/>
                        </a:ln>
                        <a:solidFill>
                          <a:srgbClr val="000000"/>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92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charset="0"/>
                          <a:ea typeface="ＭＳ Ｐゴシック" charset="0"/>
                          <a:cs typeface="Arial" charset="0"/>
                        </a:rPr>
                        <a:t>Not</a:t>
                      </a:r>
                      <a:endParaRPr kumimoji="0" lang="el-GR" sz="1200" b="0" i="0" u="none" strike="noStrike" cap="none" normalizeH="0" baseline="0" dirty="0">
                        <a:ln>
                          <a:noFill/>
                        </a:ln>
                        <a:solidFill>
                          <a:srgbClr val="000000"/>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charset="0"/>
                          <a:ea typeface="ＭＳ Ｐゴシック" charset="0"/>
                          <a:cs typeface="Arial" charset="0"/>
                        </a:rPr>
                        <a:t>0.09</a:t>
                      </a:r>
                      <a:endParaRPr kumimoji="0" lang="el-GR" sz="1200" b="0" i="0" u="none" strike="noStrike" cap="none" normalizeH="0" baseline="0" dirty="0">
                        <a:ln>
                          <a:noFill/>
                        </a:ln>
                        <a:solidFill>
                          <a:srgbClr val="000000"/>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charset="0"/>
                          <a:ea typeface="ＭＳ Ｐゴシック" charset="0"/>
                          <a:cs typeface="Arial" charset="0"/>
                        </a:rPr>
                        <a:t>99.91</a:t>
                      </a:r>
                      <a:endParaRPr kumimoji="0" lang="el-GR" sz="1200" b="0" i="0" u="none" strike="noStrike" cap="none" normalizeH="0" baseline="0" dirty="0">
                        <a:ln>
                          <a:noFill/>
                        </a:ln>
                        <a:solidFill>
                          <a:srgbClr val="000000"/>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971600" y="4149080"/>
          <a:ext cx="5760640" cy="864097"/>
        </p:xfrm>
        <a:graphic>
          <a:graphicData uri="http://schemas.openxmlformats.org/drawingml/2006/table">
            <a:tbl>
              <a:tblPr/>
              <a:tblGrid>
                <a:gridCol w="1578240">
                  <a:extLst>
                    <a:ext uri="{9D8B030D-6E8A-4147-A177-3AD203B41FA5}">
                      <a16:colId xmlns:a16="http://schemas.microsoft.com/office/drawing/2014/main" val="20000"/>
                    </a:ext>
                  </a:extLst>
                </a:gridCol>
                <a:gridCol w="2090555">
                  <a:extLst>
                    <a:ext uri="{9D8B030D-6E8A-4147-A177-3AD203B41FA5}">
                      <a16:colId xmlns:a16="http://schemas.microsoft.com/office/drawing/2014/main" val="20001"/>
                    </a:ext>
                  </a:extLst>
                </a:gridCol>
                <a:gridCol w="2091845">
                  <a:extLst>
                    <a:ext uri="{9D8B030D-6E8A-4147-A177-3AD203B41FA5}">
                      <a16:colId xmlns:a16="http://schemas.microsoft.com/office/drawing/2014/main" val="20002"/>
                    </a:ext>
                  </a:extLst>
                </a:gridCol>
              </a:tblGrid>
              <a:tr h="2815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Tw Cen MT" charset="0"/>
                          <a:ea typeface="ＭＳ Ｐゴシック" charset="0"/>
                          <a:cs typeface="Arial" charset="0"/>
                        </a:rPr>
                        <a:t>Classified as </a:t>
                      </a:r>
                      <a:r>
                        <a:rPr kumimoji="0" lang="en-US" sz="1200" b="1" i="0" u="none" strike="noStrike" cap="none" normalizeH="0" baseline="0" dirty="0">
                          <a:ln>
                            <a:noFill/>
                          </a:ln>
                          <a:solidFill>
                            <a:srgbClr val="FFFFFF"/>
                          </a:solidFill>
                          <a:effectLst/>
                          <a:latin typeface="Calibri" charset="0"/>
                          <a:ea typeface="ＭＳ Ｐゴシック" charset="0"/>
                          <a:cs typeface="Arial" charset="0"/>
                        </a:rPr>
                        <a:t>→</a:t>
                      </a:r>
                      <a:endParaRPr kumimoji="0" lang="el-GR" sz="1200" b="1" i="0" u="none" strike="noStrike" cap="none" normalizeH="0" baseline="0" dirty="0">
                        <a:ln>
                          <a:noFill/>
                        </a:ln>
                        <a:solidFill>
                          <a:srgbClr val="FFFFFF"/>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Tw Cen MT" charset="0"/>
                          <a:ea typeface="ＭＳ Ｐゴシック" charset="0"/>
                          <a:cs typeface="Arial" charset="0"/>
                        </a:rPr>
                        <a:t>Seizure</a:t>
                      </a:r>
                      <a:endParaRPr kumimoji="0" lang="el-GR" sz="1200" b="1" i="0" u="none" strike="noStrike" cap="none" normalizeH="0" baseline="0" dirty="0">
                        <a:ln>
                          <a:noFill/>
                        </a:ln>
                        <a:solidFill>
                          <a:srgbClr val="FFFFFF"/>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Tw Cen MT" charset="0"/>
                          <a:ea typeface="ＭＳ Ｐゴシック" charset="0"/>
                          <a:cs typeface="Arial" charset="0"/>
                        </a:rPr>
                        <a:t>Not</a:t>
                      </a:r>
                      <a:endParaRPr kumimoji="0" lang="el-GR" sz="1200" b="1" i="0" u="none" strike="noStrike" cap="none" normalizeH="0" baseline="0">
                        <a:ln>
                          <a:noFill/>
                        </a:ln>
                        <a:solidFill>
                          <a:srgbClr val="FFFFFF"/>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815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charset="0"/>
                          <a:ea typeface="ＭＳ Ｐゴシック" charset="0"/>
                          <a:cs typeface="Arial" charset="0"/>
                        </a:rPr>
                        <a:t>Seizure</a:t>
                      </a:r>
                      <a:endParaRPr kumimoji="0" lang="el-GR" sz="1200" b="0" i="0" u="none" strike="noStrike" cap="none" normalizeH="0" baseline="0" dirty="0">
                        <a:ln>
                          <a:noFill/>
                        </a:ln>
                        <a:solidFill>
                          <a:srgbClr val="000000"/>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charset="0"/>
                          <a:ea typeface="ＭＳ Ｐゴシック" charset="0"/>
                          <a:cs typeface="Arial" charset="0"/>
                        </a:rPr>
                        <a:t>77.78</a:t>
                      </a:r>
                      <a:endParaRPr kumimoji="0" lang="el-GR" sz="1200" b="0" i="0" u="none" strike="noStrike" cap="none" normalizeH="0" baseline="0" dirty="0">
                        <a:ln>
                          <a:noFill/>
                        </a:ln>
                        <a:solidFill>
                          <a:srgbClr val="000000"/>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charset="0"/>
                          <a:ea typeface="ＭＳ Ｐゴシック" charset="0"/>
                          <a:cs typeface="Arial" charset="0"/>
                        </a:rPr>
                        <a:t>22.22</a:t>
                      </a:r>
                      <a:endParaRPr kumimoji="0" lang="el-GR" sz="1200" b="0" i="0" u="none" strike="noStrike" cap="none" normalizeH="0" baseline="0" dirty="0">
                        <a:ln>
                          <a:noFill/>
                        </a:ln>
                        <a:solidFill>
                          <a:srgbClr val="000000"/>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010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w Cen MT" charset="0"/>
                          <a:ea typeface="ＭＳ Ｐゴシック" charset="0"/>
                          <a:cs typeface="Arial" charset="0"/>
                        </a:rPr>
                        <a:t>Not</a:t>
                      </a:r>
                      <a:endParaRPr kumimoji="0" lang="el-GR" sz="1200" b="0" i="0" u="none" strike="noStrike" cap="none" normalizeH="0" baseline="0">
                        <a:ln>
                          <a:noFill/>
                        </a:ln>
                        <a:solidFill>
                          <a:srgbClr val="000000"/>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charset="0"/>
                          <a:ea typeface="ＭＳ Ｐゴシック" charset="0"/>
                          <a:cs typeface="Arial" charset="0"/>
                        </a:rPr>
                        <a:t>00.16</a:t>
                      </a:r>
                      <a:endParaRPr kumimoji="0" lang="el-GR" sz="1200" b="0" i="0" u="none" strike="noStrike" cap="none" normalizeH="0" baseline="0" dirty="0">
                        <a:ln>
                          <a:noFill/>
                        </a:ln>
                        <a:solidFill>
                          <a:srgbClr val="000000"/>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charset="0"/>
                          <a:ea typeface="ＭＳ Ｐゴシック" charset="0"/>
                          <a:cs typeface="Arial" charset="0"/>
                        </a:rPr>
                        <a:t>99.84</a:t>
                      </a:r>
                      <a:endParaRPr kumimoji="0" lang="el-GR" sz="1200" b="0" i="0" u="none" strike="noStrike" cap="none" normalizeH="0" baseline="0" dirty="0">
                        <a:ln>
                          <a:noFill/>
                        </a:ln>
                        <a:solidFill>
                          <a:srgbClr val="000000"/>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nvGraphicFramePr>
        <p:xfrm>
          <a:off x="1043608" y="5445224"/>
          <a:ext cx="5688632" cy="864097"/>
        </p:xfrm>
        <a:graphic>
          <a:graphicData uri="http://schemas.openxmlformats.org/drawingml/2006/table">
            <a:tbl>
              <a:tblPr/>
              <a:tblGrid>
                <a:gridCol w="1558512">
                  <a:extLst>
                    <a:ext uri="{9D8B030D-6E8A-4147-A177-3AD203B41FA5}">
                      <a16:colId xmlns:a16="http://schemas.microsoft.com/office/drawing/2014/main" val="20000"/>
                    </a:ext>
                  </a:extLst>
                </a:gridCol>
                <a:gridCol w="2064423">
                  <a:extLst>
                    <a:ext uri="{9D8B030D-6E8A-4147-A177-3AD203B41FA5}">
                      <a16:colId xmlns:a16="http://schemas.microsoft.com/office/drawing/2014/main" val="20001"/>
                    </a:ext>
                  </a:extLst>
                </a:gridCol>
                <a:gridCol w="2065697">
                  <a:extLst>
                    <a:ext uri="{9D8B030D-6E8A-4147-A177-3AD203B41FA5}">
                      <a16:colId xmlns:a16="http://schemas.microsoft.com/office/drawing/2014/main" val="20002"/>
                    </a:ext>
                  </a:extLst>
                </a:gridCol>
              </a:tblGrid>
              <a:tr h="2878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Tw Cen MT" charset="0"/>
                          <a:ea typeface="ＭＳ Ｐゴシック" charset="0"/>
                          <a:cs typeface="Arial" charset="0"/>
                        </a:rPr>
                        <a:t>Classified as </a:t>
                      </a:r>
                      <a:r>
                        <a:rPr kumimoji="0" lang="en-US" sz="1200" b="1" i="0" u="none" strike="noStrike" cap="none" normalizeH="0" baseline="0" dirty="0">
                          <a:ln>
                            <a:noFill/>
                          </a:ln>
                          <a:solidFill>
                            <a:srgbClr val="FFFFFF"/>
                          </a:solidFill>
                          <a:effectLst/>
                          <a:latin typeface="Calibri" charset="0"/>
                          <a:ea typeface="ＭＳ Ｐゴシック" charset="0"/>
                          <a:cs typeface="Arial" charset="0"/>
                        </a:rPr>
                        <a:t>→</a:t>
                      </a:r>
                      <a:endParaRPr kumimoji="0" lang="el-GR" sz="1200" b="1" i="0" u="none" strike="noStrike" cap="none" normalizeH="0" baseline="0" dirty="0">
                        <a:ln>
                          <a:noFill/>
                        </a:ln>
                        <a:solidFill>
                          <a:srgbClr val="FFFFFF"/>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Tw Cen MT" charset="0"/>
                          <a:ea typeface="ＭＳ Ｐゴシック" charset="0"/>
                          <a:cs typeface="Arial" charset="0"/>
                        </a:rPr>
                        <a:t>Seizure</a:t>
                      </a:r>
                      <a:endParaRPr kumimoji="0" lang="el-GR" sz="1200" b="1" i="0" u="none" strike="noStrike" cap="none" normalizeH="0" baseline="0" dirty="0">
                        <a:ln>
                          <a:noFill/>
                        </a:ln>
                        <a:solidFill>
                          <a:srgbClr val="FFFFFF"/>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Tw Cen MT" charset="0"/>
                          <a:ea typeface="ＭＳ Ｐゴシック" charset="0"/>
                          <a:cs typeface="Arial" charset="0"/>
                        </a:rPr>
                        <a:t>Not</a:t>
                      </a:r>
                      <a:endParaRPr kumimoji="0" lang="el-GR" sz="1200" b="1" i="0" u="none" strike="noStrike" cap="none" normalizeH="0" baseline="0">
                        <a:ln>
                          <a:noFill/>
                        </a:ln>
                        <a:solidFill>
                          <a:srgbClr val="FFFFFF"/>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878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w Cen MT" charset="0"/>
                          <a:ea typeface="ＭＳ Ｐゴシック" charset="0"/>
                          <a:cs typeface="Arial" charset="0"/>
                        </a:rPr>
                        <a:t>Seizure</a:t>
                      </a:r>
                      <a:endParaRPr kumimoji="0" lang="el-GR" sz="1200" b="0" i="0" u="none" strike="noStrike" cap="none" normalizeH="0" baseline="0">
                        <a:ln>
                          <a:noFill/>
                        </a:ln>
                        <a:solidFill>
                          <a:srgbClr val="000000"/>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charset="0"/>
                          <a:ea typeface="ＭＳ Ｐゴシック" charset="0"/>
                          <a:cs typeface="Arial" charset="0"/>
                        </a:rPr>
                        <a:t>85.71</a:t>
                      </a:r>
                      <a:endParaRPr kumimoji="0" lang="el-GR" sz="1200" b="0" i="0" u="none" strike="noStrike" cap="none" normalizeH="0" baseline="0" dirty="0">
                        <a:ln>
                          <a:noFill/>
                        </a:ln>
                        <a:solidFill>
                          <a:srgbClr val="000000"/>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charset="0"/>
                          <a:ea typeface="ＭＳ Ｐゴシック" charset="0"/>
                          <a:cs typeface="Arial" charset="0"/>
                        </a:rPr>
                        <a:t>14.29</a:t>
                      </a:r>
                      <a:endParaRPr kumimoji="0" lang="el-GR" sz="1200" b="0" i="0" u="none" strike="noStrike" cap="none" normalizeH="0" baseline="0" dirty="0">
                        <a:ln>
                          <a:noFill/>
                        </a:ln>
                        <a:solidFill>
                          <a:srgbClr val="000000"/>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884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w Cen MT" charset="0"/>
                          <a:ea typeface="ＭＳ Ｐゴシック" charset="0"/>
                          <a:cs typeface="Arial" charset="0"/>
                        </a:rPr>
                        <a:t>Not</a:t>
                      </a:r>
                      <a:endParaRPr kumimoji="0" lang="el-GR" sz="1200" b="0" i="0" u="none" strike="noStrike" cap="none" normalizeH="0" baseline="0">
                        <a:ln>
                          <a:noFill/>
                        </a:ln>
                        <a:solidFill>
                          <a:srgbClr val="000000"/>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charset="0"/>
                          <a:ea typeface="ＭＳ Ｐゴシック" charset="0"/>
                          <a:cs typeface="Arial" charset="0"/>
                        </a:rPr>
                        <a:t>00.76</a:t>
                      </a:r>
                      <a:endParaRPr kumimoji="0" lang="el-GR" sz="1200" b="0" i="0" u="none" strike="noStrike" cap="none" normalizeH="0" baseline="0" dirty="0">
                        <a:ln>
                          <a:noFill/>
                        </a:ln>
                        <a:solidFill>
                          <a:srgbClr val="000000"/>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charset="0"/>
                          <a:ea typeface="ＭＳ Ｐゴシック" charset="0"/>
                          <a:cs typeface="Arial" charset="0"/>
                        </a:rPr>
                        <a:t>99.24</a:t>
                      </a:r>
                      <a:endParaRPr kumimoji="0" lang="el-GR" sz="1200" b="0" i="0" u="none" strike="noStrike" cap="none" normalizeH="0" baseline="0" dirty="0">
                        <a:ln>
                          <a:noFill/>
                        </a:ln>
                        <a:solidFill>
                          <a:srgbClr val="000000"/>
                        </a:solidFill>
                        <a:effectLst/>
                        <a:latin typeface="Calibri" charset="0"/>
                        <a:ea typeface="ＭＳ Ｐゴシック" charset="0"/>
                        <a:cs typeface="Arial"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411461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a:solidFill>
                  <a:schemeClr val="accent1"/>
                </a:solidFill>
                <a:latin typeface="Tahoma" charset="0"/>
                <a:ea typeface="ＭＳ Ｐゴシック" charset="0"/>
                <a:cs typeface="Tahoma" charset="0"/>
              </a:rPr>
              <a:t>Online Seizure Detection</a:t>
            </a:r>
            <a:endParaRPr lang="el-GR" dirty="0">
              <a:solidFill>
                <a:schemeClr val="accent1"/>
              </a:solidFill>
              <a:latin typeface="Tahoma" charset="0"/>
              <a:ea typeface="ＭＳ Ｐゴシック" charset="0"/>
              <a:cs typeface="Tahoma" charset="0"/>
            </a:endParaRPr>
          </a:p>
        </p:txBody>
      </p:sp>
      <p:sp>
        <p:nvSpPr>
          <p:cNvPr id="18434" name="Content Placeholder 9"/>
          <p:cNvSpPr>
            <a:spLocks noGrp="1"/>
          </p:cNvSpPr>
          <p:nvPr>
            <p:ph idx="1"/>
          </p:nvPr>
        </p:nvSpPr>
        <p:spPr>
          <a:xfrm>
            <a:off x="381000" y="1314400"/>
            <a:ext cx="8763000" cy="5715000"/>
          </a:xfrm>
        </p:spPr>
        <p:txBody>
          <a:bodyPr/>
          <a:lstStyle/>
          <a:p>
            <a:pPr eaLnBrk="1" hangingPunct="1">
              <a:lnSpc>
                <a:spcPct val="110000"/>
              </a:lnSpc>
            </a:pPr>
            <a:r>
              <a:rPr lang="en-US" sz="1800" dirty="0">
                <a:solidFill>
                  <a:srgbClr val="0070C0"/>
                </a:solidFill>
                <a:latin typeface="Tahoma" charset="0"/>
                <a:ea typeface="ＭＳ Ｐゴシック" charset="0"/>
                <a:cs typeface="Tahoma" charset="0"/>
              </a:rPr>
              <a:t>Performance</a:t>
            </a:r>
          </a:p>
          <a:p>
            <a:pPr lvl="1" eaLnBrk="1" hangingPunct="1">
              <a:lnSpc>
                <a:spcPct val="110000"/>
              </a:lnSpc>
            </a:pPr>
            <a:r>
              <a:rPr lang="en-US" sz="2000" dirty="0">
                <a:latin typeface="Tahoma" charset="0"/>
                <a:ea typeface="ＭＳ Ｐゴシック" charset="0"/>
                <a:cs typeface="Tahoma" charset="0"/>
              </a:rPr>
              <a:t>Data: </a:t>
            </a:r>
            <a:r>
              <a:rPr lang="en-US" sz="1800" dirty="0">
                <a:latin typeface="Tahoma" charset="0"/>
                <a:ea typeface="ＭＳ Ｐゴシック" charset="0"/>
                <a:cs typeface="Tahoma" charset="0"/>
              </a:rPr>
              <a:t>St. Thomas recordings EEG+ECG,    Subjects: 07, 08, 09</a:t>
            </a:r>
            <a:endParaRPr lang="en-US" sz="2000" dirty="0">
              <a:latin typeface="Tahoma" charset="0"/>
              <a:ea typeface="ＭＳ Ｐゴシック" charset="0"/>
              <a:cs typeface="Tahoma" charset="0"/>
            </a:endParaRPr>
          </a:p>
          <a:p>
            <a:pPr eaLnBrk="1" hangingPunct="1">
              <a:lnSpc>
                <a:spcPct val="110000"/>
              </a:lnSpc>
            </a:pPr>
            <a:endParaRPr lang="en-US" sz="1800" dirty="0">
              <a:latin typeface="Tahoma" charset="0"/>
              <a:ea typeface="ＭＳ Ｐゴシック" charset="0"/>
              <a:cs typeface="Tahoma" charset="0"/>
            </a:endParaRPr>
          </a:p>
          <a:p>
            <a:pPr eaLnBrk="1" hangingPunct="1">
              <a:lnSpc>
                <a:spcPct val="110000"/>
              </a:lnSpc>
            </a:pPr>
            <a:endParaRPr lang="en-US" sz="1800" dirty="0">
              <a:latin typeface="Tahoma" charset="0"/>
              <a:ea typeface="ＭＳ Ｐゴシック" charset="0"/>
              <a:cs typeface="Tahoma" charset="0"/>
            </a:endParaRPr>
          </a:p>
          <a:p>
            <a:pPr eaLnBrk="1" hangingPunct="1">
              <a:lnSpc>
                <a:spcPct val="110000"/>
              </a:lnSpc>
            </a:pPr>
            <a:endParaRPr lang="en-US" sz="1800" dirty="0">
              <a:latin typeface="Tahoma" charset="0"/>
              <a:ea typeface="ＭＳ Ｐゴシック" charset="0"/>
              <a:cs typeface="Tahoma" charset="0"/>
            </a:endParaRPr>
          </a:p>
          <a:p>
            <a:pPr eaLnBrk="1" hangingPunct="1">
              <a:lnSpc>
                <a:spcPct val="110000"/>
              </a:lnSpc>
            </a:pPr>
            <a:endParaRPr lang="en-US" sz="1800" dirty="0">
              <a:latin typeface="Tahoma" charset="0"/>
              <a:ea typeface="ＭＳ Ｐゴシック" charset="0"/>
              <a:cs typeface="Tahoma" charset="0"/>
            </a:endParaRPr>
          </a:p>
        </p:txBody>
      </p:sp>
      <p:sp>
        <p:nvSpPr>
          <p:cNvPr id="23" name="Slide Number Placeholder 22"/>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fld id="{6109F377-D0D7-AC4D-97FD-3FD6857AA12E}" type="slidenum">
              <a:rPr lang="en-US" smtClean="0">
                <a:solidFill>
                  <a:srgbClr val="F2F2F2"/>
                </a:solidFill>
                <a:latin typeface="Bookman Old Style" charset="0"/>
              </a:rPr>
              <a:pPr eaLnBrk="1" hangingPunct="1">
                <a:defRPr/>
              </a:pPr>
              <a:t>119</a:t>
            </a:fld>
            <a:endParaRPr lang="en-US">
              <a:solidFill>
                <a:srgbClr val="F2F2F2"/>
              </a:solidFill>
              <a:latin typeface="Bookman Old Style" charset="0"/>
            </a:endParaRPr>
          </a:p>
        </p:txBody>
      </p:sp>
      <p:graphicFrame>
        <p:nvGraphicFramePr>
          <p:cNvPr id="9" name="Table 8"/>
          <p:cNvGraphicFramePr>
            <a:graphicFrameLocks noGrp="1"/>
          </p:cNvGraphicFramePr>
          <p:nvPr/>
        </p:nvGraphicFramePr>
        <p:xfrm>
          <a:off x="1752600" y="2162945"/>
          <a:ext cx="5105399" cy="761999"/>
        </p:xfrm>
        <a:graphic>
          <a:graphicData uri="http://schemas.openxmlformats.org/drawingml/2006/table">
            <a:tbl>
              <a:tblPr/>
              <a:tblGrid>
                <a:gridCol w="1221971">
                  <a:extLst>
                    <a:ext uri="{9D8B030D-6E8A-4147-A177-3AD203B41FA5}">
                      <a16:colId xmlns:a16="http://schemas.microsoft.com/office/drawing/2014/main" val="20000"/>
                    </a:ext>
                  </a:extLst>
                </a:gridCol>
                <a:gridCol w="1016835">
                  <a:extLst>
                    <a:ext uri="{9D8B030D-6E8A-4147-A177-3AD203B41FA5}">
                      <a16:colId xmlns:a16="http://schemas.microsoft.com/office/drawing/2014/main" val="20001"/>
                    </a:ext>
                  </a:extLst>
                </a:gridCol>
                <a:gridCol w="996499">
                  <a:extLst>
                    <a:ext uri="{9D8B030D-6E8A-4147-A177-3AD203B41FA5}">
                      <a16:colId xmlns:a16="http://schemas.microsoft.com/office/drawing/2014/main" val="20002"/>
                    </a:ext>
                  </a:extLst>
                </a:gridCol>
                <a:gridCol w="971742">
                  <a:extLst>
                    <a:ext uri="{9D8B030D-6E8A-4147-A177-3AD203B41FA5}">
                      <a16:colId xmlns:a16="http://schemas.microsoft.com/office/drawing/2014/main" val="20003"/>
                    </a:ext>
                  </a:extLst>
                </a:gridCol>
                <a:gridCol w="898352">
                  <a:extLst>
                    <a:ext uri="{9D8B030D-6E8A-4147-A177-3AD203B41FA5}">
                      <a16:colId xmlns:a16="http://schemas.microsoft.com/office/drawing/2014/main" val="20004"/>
                    </a:ext>
                  </a:extLst>
                </a:gridCol>
              </a:tblGrid>
              <a:tr h="169676">
                <a:tc>
                  <a:txBody>
                    <a:bodyPr/>
                    <a:lstStyle/>
                    <a:p>
                      <a:pPr indent="144145" algn="ctr" hangingPunct="0">
                        <a:lnSpc>
                          <a:spcPts val="1200"/>
                        </a:lnSpc>
                        <a:spcAft>
                          <a:spcPts val="0"/>
                        </a:spcAft>
                      </a:pPr>
                      <a:r>
                        <a:rPr lang="de-DE" sz="1200" b="1" dirty="0">
                          <a:latin typeface="Times New Roman"/>
                          <a:ea typeface="Times New Roman"/>
                          <a:cs typeface="Times New Roman"/>
                        </a:rPr>
                        <a:t>Subject</a:t>
                      </a:r>
                      <a:endParaRPr lang="el-GR" sz="12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de-DE" sz="1200" b="1" dirty="0">
                          <a:latin typeface="Times New Roman"/>
                          <a:ea typeface="Times New Roman"/>
                          <a:cs typeface="Times New Roman"/>
                        </a:rPr>
                        <a:t>SVM</a:t>
                      </a:r>
                      <a:endParaRPr lang="el-GR" sz="12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de-DE" sz="1200" b="1" dirty="0">
                          <a:latin typeface="Times New Roman"/>
                          <a:ea typeface="Times New Roman"/>
                          <a:cs typeface="Times New Roman"/>
                        </a:rPr>
                        <a:t>MLP</a:t>
                      </a:r>
                      <a:endParaRPr lang="el-GR" sz="12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de-DE" sz="1200" b="1" dirty="0">
                          <a:latin typeface="Times New Roman"/>
                          <a:ea typeface="Times New Roman"/>
                          <a:cs typeface="Times New Roman"/>
                        </a:rPr>
                        <a:t>C4.5</a:t>
                      </a:r>
                      <a:endParaRPr lang="el-GR" sz="12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de-DE" sz="1200" b="1">
                          <a:latin typeface="Times New Roman"/>
                          <a:ea typeface="Times New Roman"/>
                          <a:cs typeface="Times New Roman"/>
                        </a:rPr>
                        <a:t>IBk</a:t>
                      </a:r>
                      <a:endParaRPr lang="el-GR" sz="12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7441">
                <a:tc>
                  <a:txBody>
                    <a:bodyPr/>
                    <a:lstStyle/>
                    <a:p>
                      <a:pPr indent="144145" algn="ctr" hangingPunct="0">
                        <a:lnSpc>
                          <a:spcPts val="1200"/>
                        </a:lnSpc>
                        <a:spcAft>
                          <a:spcPts val="0"/>
                        </a:spcAft>
                      </a:pPr>
                      <a:r>
                        <a:rPr lang="de-DE" sz="1200" dirty="0">
                          <a:latin typeface="Times New Roman"/>
                          <a:ea typeface="Times New Roman"/>
                          <a:cs typeface="Times New Roman"/>
                        </a:rPr>
                        <a:t>sub-07</a:t>
                      </a:r>
                      <a:endParaRPr lang="el-GR" sz="12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228600" algn="ctr">
                        <a:spcAft>
                          <a:spcPts val="0"/>
                        </a:spcAft>
                      </a:pPr>
                      <a:r>
                        <a:rPr lang="en-US" sz="1200" dirty="0">
                          <a:latin typeface="Times New Roman"/>
                          <a:ea typeface="Times New Roman"/>
                          <a:cs typeface="Times New Roman"/>
                        </a:rPr>
                        <a:t>96.11</a:t>
                      </a:r>
                      <a:endParaRPr lang="el-GR" sz="11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228600" algn="ctr">
                        <a:spcAft>
                          <a:spcPts val="0"/>
                        </a:spcAft>
                      </a:pPr>
                      <a:r>
                        <a:rPr lang="en-US" sz="1200" dirty="0">
                          <a:latin typeface="Times New Roman"/>
                          <a:ea typeface="Times New Roman"/>
                          <a:cs typeface="Times New Roman"/>
                        </a:rPr>
                        <a:t>92.93</a:t>
                      </a:r>
                      <a:endParaRPr lang="el-GR" sz="11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228600" algn="ctr">
                        <a:spcAft>
                          <a:spcPts val="0"/>
                        </a:spcAft>
                      </a:pPr>
                      <a:r>
                        <a:rPr lang="en-US" sz="1200" dirty="0">
                          <a:latin typeface="Times New Roman"/>
                          <a:ea typeface="Times New Roman"/>
                          <a:cs typeface="Times New Roman"/>
                        </a:rPr>
                        <a:t>81.91</a:t>
                      </a:r>
                      <a:endParaRPr lang="el-GR" sz="11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44145" algn="ctr" hangingPunct="0">
                        <a:lnSpc>
                          <a:spcPts val="1200"/>
                        </a:lnSpc>
                        <a:spcAft>
                          <a:spcPts val="0"/>
                        </a:spcAft>
                      </a:pPr>
                      <a:r>
                        <a:rPr lang="de-DE" sz="1200">
                          <a:latin typeface="Times New Roman"/>
                          <a:ea typeface="Times New Roman"/>
                          <a:cs typeface="Times New Roman"/>
                        </a:rPr>
                        <a:t>91.67</a:t>
                      </a:r>
                      <a:endParaRPr lang="el-GR" sz="12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97441">
                <a:tc>
                  <a:txBody>
                    <a:bodyPr/>
                    <a:lstStyle/>
                    <a:p>
                      <a:pPr indent="144145" algn="ctr" hangingPunct="0">
                        <a:lnSpc>
                          <a:spcPts val="1200"/>
                        </a:lnSpc>
                        <a:spcAft>
                          <a:spcPts val="0"/>
                        </a:spcAft>
                      </a:pPr>
                      <a:r>
                        <a:rPr lang="de-DE" sz="1200">
                          <a:latin typeface="Times New Roman"/>
                          <a:ea typeface="Times New Roman"/>
                          <a:cs typeface="Times New Roman"/>
                        </a:rPr>
                        <a:t>sub-08</a:t>
                      </a:r>
                      <a:endParaRPr lang="el-GR" sz="12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indent="228600" algn="ctr">
                        <a:spcAft>
                          <a:spcPts val="0"/>
                        </a:spcAft>
                      </a:pPr>
                      <a:r>
                        <a:rPr lang="en-US" sz="1200">
                          <a:latin typeface="Times New Roman"/>
                          <a:ea typeface="Times New Roman"/>
                          <a:cs typeface="Times New Roman"/>
                        </a:rPr>
                        <a:t>88.81</a:t>
                      </a:r>
                      <a:endParaRPr lang="el-GR" sz="11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indent="144145" algn="ctr" hangingPunct="0">
                        <a:lnSpc>
                          <a:spcPts val="1200"/>
                        </a:lnSpc>
                        <a:spcAft>
                          <a:spcPts val="0"/>
                        </a:spcAft>
                      </a:pPr>
                      <a:r>
                        <a:rPr lang="de-DE" sz="1200" dirty="0">
                          <a:latin typeface="Times New Roman"/>
                          <a:ea typeface="Times New Roman"/>
                          <a:cs typeface="Times New Roman"/>
                        </a:rPr>
                        <a:t>82.37</a:t>
                      </a:r>
                      <a:endParaRPr lang="el-GR" sz="12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indent="144145" algn="ctr" hangingPunct="0">
                        <a:lnSpc>
                          <a:spcPts val="1200"/>
                        </a:lnSpc>
                        <a:spcAft>
                          <a:spcPts val="0"/>
                        </a:spcAft>
                      </a:pPr>
                      <a:r>
                        <a:rPr lang="de-DE" sz="1200" dirty="0">
                          <a:latin typeface="Times New Roman"/>
                          <a:ea typeface="Times New Roman"/>
                          <a:cs typeface="Times New Roman"/>
                        </a:rPr>
                        <a:t>76.02</a:t>
                      </a:r>
                      <a:endParaRPr lang="el-GR" sz="12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indent="144145" algn="ctr" hangingPunct="0">
                        <a:lnSpc>
                          <a:spcPts val="1200"/>
                        </a:lnSpc>
                        <a:spcAft>
                          <a:spcPts val="0"/>
                        </a:spcAft>
                      </a:pPr>
                      <a:r>
                        <a:rPr lang="de-DE" sz="1200" dirty="0">
                          <a:latin typeface="Times New Roman"/>
                          <a:ea typeface="Times New Roman"/>
                          <a:cs typeface="Times New Roman"/>
                        </a:rPr>
                        <a:t>80.61</a:t>
                      </a:r>
                      <a:endParaRPr lang="el-GR" sz="1200" dirty="0">
                        <a:latin typeface="Times New Roman"/>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197441">
                <a:tc>
                  <a:txBody>
                    <a:bodyPr/>
                    <a:lstStyle/>
                    <a:p>
                      <a:pPr indent="144145" algn="ctr" hangingPunct="0">
                        <a:lnSpc>
                          <a:spcPts val="1200"/>
                        </a:lnSpc>
                        <a:spcAft>
                          <a:spcPts val="0"/>
                        </a:spcAft>
                      </a:pPr>
                      <a:r>
                        <a:rPr lang="de-DE" sz="1200">
                          <a:latin typeface="Times New Roman"/>
                          <a:ea typeface="Times New Roman"/>
                          <a:cs typeface="Times New Roman"/>
                        </a:rPr>
                        <a:t>sub-09</a:t>
                      </a:r>
                      <a:endParaRPr lang="el-GR" sz="12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228600" algn="ctr">
                        <a:spcAft>
                          <a:spcPts val="0"/>
                        </a:spcAft>
                      </a:pPr>
                      <a:r>
                        <a:rPr lang="en-US" sz="1200">
                          <a:latin typeface="Times New Roman"/>
                          <a:ea typeface="Times New Roman"/>
                          <a:cs typeface="Times New Roman"/>
                        </a:rPr>
                        <a:t>92.48</a:t>
                      </a:r>
                      <a:endParaRPr lang="el-GR" sz="11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de-DE" sz="1200" dirty="0">
                          <a:latin typeface="Times New Roman"/>
                          <a:ea typeface="Times New Roman"/>
                          <a:cs typeface="Times New Roman"/>
                        </a:rPr>
                        <a:t>87.50</a:t>
                      </a:r>
                      <a:endParaRPr lang="el-GR"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de-DE" sz="1200" dirty="0">
                          <a:latin typeface="Times New Roman"/>
                          <a:ea typeface="Times New Roman"/>
                          <a:cs typeface="Times New Roman"/>
                        </a:rPr>
                        <a:t>79.34</a:t>
                      </a:r>
                      <a:endParaRPr lang="el-GR"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de-DE" sz="1200" dirty="0">
                          <a:latin typeface="Times New Roman"/>
                          <a:ea typeface="Times New Roman"/>
                          <a:cs typeface="Times New Roman"/>
                        </a:rPr>
                        <a:t>84.86</a:t>
                      </a:r>
                      <a:endParaRPr lang="el-GR"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846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437" y="2780928"/>
            <a:ext cx="5922659" cy="3384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28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CF-Trees </a:t>
            </a:r>
          </a:p>
        </p:txBody>
      </p:sp>
      <p:sp>
        <p:nvSpPr>
          <p:cNvPr id="3" name="Content Placeholder 2"/>
          <p:cNvSpPr>
            <a:spLocks noGrp="1"/>
          </p:cNvSpPr>
          <p:nvPr>
            <p:ph idx="1"/>
          </p:nvPr>
        </p:nvSpPr>
        <p:spPr>
          <a:xfrm>
            <a:off x="4855152" y="2241551"/>
            <a:ext cx="4037328" cy="2483594"/>
          </a:xfrm>
        </p:spPr>
        <p:txBody>
          <a:bodyPr>
            <a:normAutofit fontScale="92500"/>
          </a:bodyPr>
          <a:lstStyle/>
          <a:p>
            <a:pPr marL="0" indent="0">
              <a:buNone/>
            </a:pPr>
            <a:r>
              <a:rPr lang="en-US" sz="2400" dirty="0"/>
              <a:t>Summarize the data in each CF-vector</a:t>
            </a:r>
          </a:p>
          <a:p>
            <a:r>
              <a:rPr lang="en-US" sz="2400" dirty="0"/>
              <a:t>N: Number of points </a:t>
            </a:r>
          </a:p>
          <a:p>
            <a:pPr>
              <a:buFont typeface="Arial" panose="020B0604020202020204" pitchFamily="34" charset="0"/>
              <a:buChar char="•"/>
            </a:pPr>
            <a:r>
              <a:rPr lang="en-US" sz="2400" dirty="0"/>
              <a:t>LS: Linear sum of data points</a:t>
            </a:r>
          </a:p>
          <a:p>
            <a:pPr>
              <a:buFont typeface="Arial" panose="020B0604020202020204" pitchFamily="34" charset="0"/>
              <a:buChar char="•"/>
            </a:pPr>
            <a:r>
              <a:rPr lang="en-US" sz="2400" dirty="0"/>
              <a:t>SS: Squared sum of data points </a:t>
            </a:r>
          </a:p>
        </p:txBody>
      </p:sp>
      <p:pic>
        <p:nvPicPr>
          <p:cNvPr id="5" name="Picture 4"/>
          <p:cNvPicPr>
            <a:picLocks noChangeAspect="1"/>
          </p:cNvPicPr>
          <p:nvPr/>
        </p:nvPicPr>
        <p:blipFill>
          <a:blip r:embed="rId2"/>
          <a:stretch>
            <a:fillRect/>
          </a:stretch>
        </p:blipFill>
        <p:spPr>
          <a:xfrm>
            <a:off x="0" y="1988840"/>
            <a:ext cx="4528235" cy="3904960"/>
          </a:xfrm>
          <a:prstGeom prst="rect">
            <a:avLst/>
          </a:prstGeom>
        </p:spPr>
      </p:pic>
      <p:sp>
        <p:nvSpPr>
          <p:cNvPr id="6" name="TextBox 5"/>
          <p:cNvSpPr txBox="1"/>
          <p:nvPr/>
        </p:nvSpPr>
        <p:spPr>
          <a:xfrm>
            <a:off x="4882302" y="5389211"/>
            <a:ext cx="3164032" cy="507831"/>
          </a:xfrm>
          <a:prstGeom prst="rect">
            <a:avLst/>
          </a:prstGeom>
          <a:noFill/>
        </p:spPr>
        <p:txBody>
          <a:bodyPr wrap="square" rtlCol="0">
            <a:spAutoFit/>
          </a:bodyPr>
          <a:lstStyle/>
          <a:p>
            <a:pPr algn="ctr"/>
            <a:r>
              <a:rPr lang="en-US" sz="1350" dirty="0">
                <a:solidFill>
                  <a:srgbClr val="FF0000"/>
                </a:solidFill>
              </a:rPr>
              <a:t> BIRCH, Scalable k-means, Single pass k-means</a:t>
            </a:r>
          </a:p>
        </p:txBody>
      </p:sp>
    </p:spTree>
    <p:extLst>
      <p:ext uri="{BB962C8B-B14F-4D97-AF65-F5344CB8AC3E}">
        <p14:creationId xmlns:p14="http://schemas.microsoft.com/office/powerpoint/2010/main" val="24635349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5483840"/>
            <a:ext cx="8568952" cy="969496"/>
          </a:xfrm>
          <a:prstGeom prst="rect">
            <a:avLst/>
          </a:prstGeom>
        </p:spPr>
        <p:txBody>
          <a:bodyPr wrap="square">
            <a:spAutoFit/>
          </a:bodyPr>
          <a:lstStyle/>
          <a:p>
            <a:pPr algn="just"/>
            <a:r>
              <a:rPr lang="en-US" sz="1900" b="1" dirty="0" err="1"/>
              <a:t>FrailSafe</a:t>
            </a:r>
            <a:r>
              <a:rPr lang="en-US" sz="1900" dirty="0"/>
              <a:t> offers hi-tech, clinically usable tools that lead to an </a:t>
            </a:r>
            <a:r>
              <a:rPr lang="en-US" sz="1900" dirty="0">
                <a:solidFill>
                  <a:schemeClr val="accent5"/>
                </a:solidFill>
              </a:rPr>
              <a:t>earlier identification of frailty or pre-frail conditions</a:t>
            </a:r>
            <a:r>
              <a:rPr lang="en-US" sz="1900" dirty="0"/>
              <a:t>, and makes feasible the application of early interventions to prevent worsening or reverse this condition</a:t>
            </a:r>
          </a:p>
        </p:txBody>
      </p:sp>
      <p:pic>
        <p:nvPicPr>
          <p:cNvPr id="4" name="Picture 3" descr="Z:\5-AGE_Projects\PROJECTS\Current\FRAILSAFE\3. Communication\2. Dissemination Material\PPT\FrailSafe Protocol sli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692696"/>
            <a:ext cx="7200800" cy="491593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1"/>
          <p:cNvSpPr txBox="1">
            <a:spLocks/>
          </p:cNvSpPr>
          <p:nvPr/>
        </p:nvSpPr>
        <p:spPr>
          <a:xfrm>
            <a:off x="457200" y="12576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a:solidFill>
                  <a:srgbClr val="23B7A5"/>
                </a:solidFill>
                <a:latin typeface="Khmer UI" panose="020B0502040204020203" pitchFamily="34" charset="0"/>
                <a:cs typeface="Khmer UI" panose="020B0502040204020203" pitchFamily="34" charset="0"/>
              </a:rPr>
              <a:t>Frailsafe</a:t>
            </a:r>
            <a:r>
              <a:rPr lang="en-US" sz="2800" b="1" dirty="0">
                <a:solidFill>
                  <a:srgbClr val="23B7A5"/>
                </a:solidFill>
                <a:latin typeface="Khmer UI" panose="020B0502040204020203" pitchFamily="34" charset="0"/>
                <a:cs typeface="Khmer UI" panose="020B0502040204020203" pitchFamily="34" charset="0"/>
              </a:rPr>
              <a:t> </a:t>
            </a:r>
            <a:r>
              <a:rPr lang="en-US" sz="2800" b="1" dirty="0" err="1">
                <a:solidFill>
                  <a:srgbClr val="23B7A5"/>
                </a:solidFill>
                <a:latin typeface="Khmer UI" panose="020B0502040204020203" pitchFamily="34" charset="0"/>
                <a:cs typeface="Khmer UI" panose="020B0502040204020203" pitchFamily="34" charset="0"/>
              </a:rPr>
              <a:t>vs</a:t>
            </a:r>
            <a:r>
              <a:rPr lang="en-US" sz="2800" b="1" dirty="0">
                <a:solidFill>
                  <a:srgbClr val="23B7A5"/>
                </a:solidFill>
                <a:latin typeface="Khmer UI" panose="020B0502040204020203" pitchFamily="34" charset="0"/>
                <a:cs typeface="Khmer UI" panose="020B0502040204020203" pitchFamily="34" charset="0"/>
              </a:rPr>
              <a:t> Conventional Geriatric Assessment</a:t>
            </a:r>
          </a:p>
        </p:txBody>
      </p:sp>
    </p:spTree>
    <p:extLst>
      <p:ext uri="{BB962C8B-B14F-4D97-AF65-F5344CB8AC3E}">
        <p14:creationId xmlns:p14="http://schemas.microsoft.com/office/powerpoint/2010/main" val="5282046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US" sz="4000" b="1" dirty="0" err="1">
                <a:solidFill>
                  <a:srgbClr val="23B7A5"/>
                </a:solidFill>
                <a:latin typeface="Khmer UI" panose="020B0502040204020203" pitchFamily="34" charset="0"/>
                <a:cs typeface="Khmer UI" panose="020B0502040204020203" pitchFamily="34" charset="0"/>
              </a:rPr>
              <a:t>Frailsafe</a:t>
            </a:r>
            <a:endParaRPr lang="en-US" sz="4000" b="1" dirty="0">
              <a:solidFill>
                <a:srgbClr val="23B7A5"/>
              </a:solidFill>
              <a:latin typeface="Khmer UI" panose="020B0502040204020203" pitchFamily="34" charset="0"/>
              <a:cs typeface="Khmer UI" panose="020B0502040204020203" pitchFamily="34" charset="0"/>
            </a:endParaRPr>
          </a:p>
        </p:txBody>
      </p:sp>
      <p:sp>
        <p:nvSpPr>
          <p:cNvPr id="3" name="Content Placeholder 2"/>
          <p:cNvSpPr>
            <a:spLocks noGrp="1"/>
          </p:cNvSpPr>
          <p:nvPr>
            <p:ph idx="1"/>
          </p:nvPr>
        </p:nvSpPr>
        <p:spPr>
          <a:xfrm>
            <a:off x="457200" y="1024136"/>
            <a:ext cx="8579296" cy="4781128"/>
          </a:xfrm>
        </p:spPr>
        <p:txBody>
          <a:bodyPr>
            <a:noAutofit/>
          </a:bodyPr>
          <a:lstStyle/>
          <a:p>
            <a:pPr>
              <a:spcBef>
                <a:spcPts val="1776"/>
              </a:spcBef>
            </a:pPr>
            <a:r>
              <a:rPr lang="en-US" sz="2400" dirty="0"/>
              <a:t>A </a:t>
            </a:r>
            <a:r>
              <a:rPr lang="en-GB" sz="2400" b="1" dirty="0"/>
              <a:t>real life sensing </a:t>
            </a:r>
            <a:r>
              <a:rPr lang="en-GB" sz="2400" dirty="0"/>
              <a:t>(</a:t>
            </a:r>
            <a:r>
              <a:rPr lang="en-GB" sz="2400" dirty="0">
                <a:solidFill>
                  <a:schemeClr val="accent5">
                    <a:lumMod val="75000"/>
                  </a:schemeClr>
                </a:solidFill>
              </a:rPr>
              <a:t>physical, cognitive, psychological, social</a:t>
            </a:r>
            <a:r>
              <a:rPr lang="en-GB" sz="2400" dirty="0"/>
              <a:t>) </a:t>
            </a:r>
            <a:r>
              <a:rPr lang="en-GB" sz="2400" b="1" dirty="0"/>
              <a:t>platform</a:t>
            </a:r>
          </a:p>
          <a:p>
            <a:pPr>
              <a:spcBef>
                <a:spcPts val="1776"/>
              </a:spcBef>
            </a:pPr>
            <a:r>
              <a:rPr lang="en-GB" sz="2400" dirty="0"/>
              <a:t>Better understanding of frailty and its relation to co-morbidities</a:t>
            </a:r>
            <a:endParaRPr lang="en-GB" sz="2400" b="1" dirty="0"/>
          </a:p>
          <a:p>
            <a:pPr>
              <a:spcBef>
                <a:spcPts val="1776"/>
              </a:spcBef>
            </a:pPr>
            <a:r>
              <a:rPr lang="en-GB" sz="2400" b="1" dirty="0"/>
              <a:t>Quantitative and qualitative measures of frailty</a:t>
            </a:r>
            <a:r>
              <a:rPr lang="en-GB" sz="2400" dirty="0"/>
              <a:t> (through advanced data mining approaches on </a:t>
            </a:r>
            <a:r>
              <a:rPr lang="en-GB" sz="2400" dirty="0" err="1"/>
              <a:t>multiparametric</a:t>
            </a:r>
            <a:r>
              <a:rPr lang="en-GB" sz="2400" dirty="0"/>
              <a:t> data)</a:t>
            </a:r>
          </a:p>
          <a:p>
            <a:pPr>
              <a:spcBef>
                <a:spcPts val="1776"/>
              </a:spcBef>
            </a:pPr>
            <a:r>
              <a:rPr lang="en-GB" sz="2400" dirty="0"/>
              <a:t>Prediction of short and long-term outcome and risk of frailty</a:t>
            </a:r>
          </a:p>
          <a:p>
            <a:pPr>
              <a:spcBef>
                <a:spcPts val="1776"/>
              </a:spcBef>
            </a:pPr>
            <a:r>
              <a:rPr lang="en-GB" sz="2400" dirty="0"/>
              <a:t>An </a:t>
            </a:r>
            <a:r>
              <a:rPr lang="en-GB" sz="2400" b="1" dirty="0"/>
              <a:t>intervention</a:t>
            </a:r>
            <a:r>
              <a:rPr lang="en-GB" sz="2400" dirty="0"/>
              <a:t> (guidelines, real-time feedback, AR serious games) </a:t>
            </a:r>
            <a:r>
              <a:rPr lang="en-GB" sz="2400" b="1" dirty="0"/>
              <a:t>platform</a:t>
            </a:r>
            <a:r>
              <a:rPr lang="en-GB" sz="2400" dirty="0"/>
              <a:t> offering personalized physiological reserve and external challenges</a:t>
            </a:r>
          </a:p>
          <a:p>
            <a:pPr>
              <a:spcBef>
                <a:spcPts val="1776"/>
              </a:spcBef>
            </a:pPr>
            <a:r>
              <a:rPr lang="en-US" sz="2400" dirty="0"/>
              <a:t>A </a:t>
            </a:r>
            <a:r>
              <a:rPr lang="en-GB" sz="2400" b="1" dirty="0"/>
              <a:t>safe, unobtrusive and acceptable system</a:t>
            </a:r>
            <a:r>
              <a:rPr lang="en-GB" sz="2400" dirty="0"/>
              <a:t> for the ageing population </a:t>
            </a:r>
          </a:p>
        </p:txBody>
      </p:sp>
    </p:spTree>
    <p:extLst>
      <p:ext uri="{BB962C8B-B14F-4D97-AF65-F5344CB8AC3E}">
        <p14:creationId xmlns:p14="http://schemas.microsoft.com/office/powerpoint/2010/main" val="53391672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79512" y="116632"/>
            <a:ext cx="8964488" cy="1097790"/>
          </a:xfrm>
        </p:spPr>
        <p:txBody>
          <a:bodyPr>
            <a:noAutofit/>
          </a:bodyPr>
          <a:lstStyle/>
          <a:p>
            <a:pPr algn="l"/>
            <a:r>
              <a:rPr lang="es-ES" sz="3600" b="1" dirty="0">
                <a:solidFill>
                  <a:srgbClr val="23B7A5"/>
                </a:solidFill>
                <a:latin typeface="Khmer UI" panose="020B0502040204020203" pitchFamily="34" charset="0"/>
                <a:cs typeface="Khmer UI" panose="020B0502040204020203" pitchFamily="34" charset="0"/>
              </a:rPr>
              <a:t>System features </a:t>
            </a:r>
            <a:br>
              <a:rPr lang="es-ES" sz="3600" b="1" dirty="0">
                <a:solidFill>
                  <a:srgbClr val="23B7A5"/>
                </a:solidFill>
                <a:latin typeface="Khmer UI" panose="020B0502040204020203" pitchFamily="34" charset="0"/>
                <a:cs typeface="Khmer UI" panose="020B0502040204020203" pitchFamily="34" charset="0"/>
              </a:rPr>
            </a:br>
            <a:r>
              <a:rPr lang="es-ES" sz="3600" b="1" dirty="0">
                <a:solidFill>
                  <a:srgbClr val="23B7A5"/>
                </a:solidFill>
                <a:latin typeface="Khmer UI" panose="020B0502040204020203" pitchFamily="34" charset="0"/>
                <a:cs typeface="Khmer UI" panose="020B0502040204020203" pitchFamily="34" charset="0"/>
              </a:rPr>
              <a:t>for the older person</a:t>
            </a:r>
          </a:p>
        </p:txBody>
      </p:sp>
      <p:sp>
        <p:nvSpPr>
          <p:cNvPr id="10" name="Subtitle 2"/>
          <p:cNvSpPr txBox="1">
            <a:spLocks/>
          </p:cNvSpPr>
          <p:nvPr/>
        </p:nvSpPr>
        <p:spPr>
          <a:xfrm>
            <a:off x="0" y="1412776"/>
            <a:ext cx="9036496" cy="4464496"/>
          </a:xfrm>
          <a:prstGeom prst="rect">
            <a:avLst/>
          </a:prstGeom>
        </p:spPr>
        <p:txBody>
          <a:bodyPr vert="horz" lIns="91440" tIns="45720" rIns="91440" bIns="45720" rtlCol="0">
            <a:normAutofit/>
          </a:bodyPr>
          <a:lstStyle/>
          <a:p>
            <a:pPr>
              <a:lnSpc>
                <a:spcPct val="120000"/>
              </a:lnSpc>
              <a:spcBef>
                <a:spcPct val="20000"/>
              </a:spcBef>
              <a:defRPr/>
            </a:pPr>
            <a:endParaRPr lang="en-GB" sz="5100" dirty="0"/>
          </a:p>
        </p:txBody>
      </p:sp>
      <p:sp>
        <p:nvSpPr>
          <p:cNvPr id="8" name="Subtitle 2"/>
          <p:cNvSpPr txBox="1">
            <a:spLocks/>
          </p:cNvSpPr>
          <p:nvPr/>
        </p:nvSpPr>
        <p:spPr>
          <a:xfrm>
            <a:off x="152400" y="1565176"/>
            <a:ext cx="9036496" cy="4464496"/>
          </a:xfrm>
          <a:prstGeom prst="rect">
            <a:avLst/>
          </a:prstGeom>
        </p:spPr>
        <p:txBody>
          <a:bodyPr vert="horz" lIns="91440" tIns="45720" rIns="91440" bIns="45720" rtlCol="0">
            <a:normAutofit/>
          </a:bodyPr>
          <a:lstStyle/>
          <a:p>
            <a:pPr marL="571500" indent="-571500">
              <a:lnSpc>
                <a:spcPct val="120000"/>
              </a:lnSpc>
              <a:spcBef>
                <a:spcPct val="20000"/>
              </a:spcBef>
              <a:buFont typeface="Wingdings" charset="2"/>
              <a:buChar char="§"/>
              <a:defRPr/>
            </a:pPr>
            <a:endParaRPr lang="en-US" sz="3600" dirty="0">
              <a:latin typeface="Khmer UI" panose="020B0502040204020203" pitchFamily="34" charset="0"/>
              <a:cs typeface="Khmer UI" panose="020B0502040204020203"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618" y="-246492"/>
            <a:ext cx="3491880" cy="1751760"/>
          </a:xfrm>
          <a:prstGeom prst="rect">
            <a:avLst/>
          </a:prstGeom>
        </p:spPr>
      </p:pic>
      <p:grpSp>
        <p:nvGrpSpPr>
          <p:cNvPr id="13" name="Gruppo 12">
            <a:extLst>
              <a:ext uri="{FF2B5EF4-FFF2-40B4-BE49-F238E27FC236}">
                <a16:creationId xmlns:a16="http://schemas.microsoft.com/office/drawing/2014/main" id="{8F5E4F1C-720F-41EE-9541-4E388E875C9E}"/>
              </a:ext>
            </a:extLst>
          </p:cNvPr>
          <p:cNvGrpSpPr/>
          <p:nvPr/>
        </p:nvGrpSpPr>
        <p:grpSpPr>
          <a:xfrm>
            <a:off x="3877880" y="2813390"/>
            <a:ext cx="1280735" cy="1313955"/>
            <a:chOff x="1443917" y="2845597"/>
            <a:chExt cx="1280735" cy="1313955"/>
          </a:xfrm>
        </p:grpSpPr>
        <p:pic>
          <p:nvPicPr>
            <p:cNvPr id="18" name="Picture 4" descr="Risultati immagini per elder png">
              <a:extLst>
                <a:ext uri="{FF2B5EF4-FFF2-40B4-BE49-F238E27FC236}">
                  <a16:creationId xmlns:a16="http://schemas.microsoft.com/office/drawing/2014/main" id="{B0006169-CF61-4483-8F04-D251128E0F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068" y="2845597"/>
              <a:ext cx="747630" cy="1038506"/>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CasellaDiTesto 18">
              <a:extLst>
                <a:ext uri="{FF2B5EF4-FFF2-40B4-BE49-F238E27FC236}">
                  <a16:creationId xmlns:a16="http://schemas.microsoft.com/office/drawing/2014/main" id="{54B08688-F59F-4773-AB70-1813AB1B5552}"/>
                </a:ext>
              </a:extLst>
            </p:cNvPr>
            <p:cNvSpPr txBox="1"/>
            <p:nvPr/>
          </p:nvSpPr>
          <p:spPr>
            <a:xfrm>
              <a:off x="1443917" y="3851775"/>
              <a:ext cx="1280735" cy="307777"/>
            </a:xfrm>
            <a:prstGeom prst="rect">
              <a:avLst/>
            </a:prstGeom>
            <a:noFill/>
          </p:spPr>
          <p:txBody>
            <a:bodyPr wrap="none" rtlCol="0">
              <a:spAutoFit/>
            </a:bodyPr>
            <a:lstStyle/>
            <a:p>
              <a:r>
                <a:rPr lang="it-IT" sz="1400" b="1" dirty="0" err="1">
                  <a:latin typeface="Khmer UI" panose="020B0502040204020203" pitchFamily="34" charset="0"/>
                  <a:cs typeface="Khmer UI" panose="020B0502040204020203" pitchFamily="34" charset="0"/>
                </a:rPr>
                <a:t>Older</a:t>
              </a:r>
              <a:r>
                <a:rPr lang="it-IT" sz="1400" b="1" dirty="0">
                  <a:latin typeface="Khmer UI" panose="020B0502040204020203" pitchFamily="34" charset="0"/>
                  <a:cs typeface="Khmer UI" panose="020B0502040204020203" pitchFamily="34" charset="0"/>
                </a:rPr>
                <a:t> </a:t>
              </a:r>
              <a:r>
                <a:rPr lang="it-IT" sz="1400" b="1" dirty="0" err="1">
                  <a:latin typeface="Khmer UI" panose="020B0502040204020203" pitchFamily="34" charset="0"/>
                  <a:cs typeface="Khmer UI" panose="020B0502040204020203" pitchFamily="34" charset="0"/>
                </a:rPr>
                <a:t>person</a:t>
              </a:r>
              <a:endParaRPr lang="it-IT" sz="1400" b="1" dirty="0">
                <a:latin typeface="Khmer UI" panose="020B0502040204020203" pitchFamily="34" charset="0"/>
                <a:cs typeface="Khmer UI" panose="020B0502040204020203" pitchFamily="34" charset="0"/>
              </a:endParaRPr>
            </a:p>
          </p:txBody>
        </p:sp>
      </p:grpSp>
      <p:grpSp>
        <p:nvGrpSpPr>
          <p:cNvPr id="9" name="Gruppo 8">
            <a:extLst>
              <a:ext uri="{FF2B5EF4-FFF2-40B4-BE49-F238E27FC236}">
                <a16:creationId xmlns:a16="http://schemas.microsoft.com/office/drawing/2014/main" id="{081C711A-B1F8-4455-B614-AA544367CAD7}"/>
              </a:ext>
            </a:extLst>
          </p:cNvPr>
          <p:cNvGrpSpPr/>
          <p:nvPr/>
        </p:nvGrpSpPr>
        <p:grpSpPr>
          <a:xfrm>
            <a:off x="1585331" y="3893198"/>
            <a:ext cx="1194170" cy="1372603"/>
            <a:chOff x="3812008" y="3005879"/>
            <a:chExt cx="1194170" cy="1372603"/>
          </a:xfrm>
        </p:grpSpPr>
        <p:grpSp>
          <p:nvGrpSpPr>
            <p:cNvPr id="2" name="Gruppo 1">
              <a:extLst>
                <a:ext uri="{FF2B5EF4-FFF2-40B4-BE49-F238E27FC236}">
                  <a16:creationId xmlns:a16="http://schemas.microsoft.com/office/drawing/2014/main" id="{6691EE85-9937-4E0A-AD17-472CD3E8B6F7}"/>
                </a:ext>
              </a:extLst>
            </p:cNvPr>
            <p:cNvGrpSpPr/>
            <p:nvPr/>
          </p:nvGrpSpPr>
          <p:grpSpPr>
            <a:xfrm>
              <a:off x="3923928" y="3005879"/>
              <a:ext cx="973851" cy="973851"/>
              <a:chOff x="4427984" y="2348880"/>
              <a:chExt cx="973851" cy="973851"/>
            </a:xfrm>
          </p:grpSpPr>
          <p:pic>
            <p:nvPicPr>
              <p:cNvPr id="1026" name="Picture 2" descr="clothes, clothing, fashion, shape, shirt, tshirt, wear icon">
                <a:extLst>
                  <a:ext uri="{FF2B5EF4-FFF2-40B4-BE49-F238E27FC236}">
                    <a16:creationId xmlns:a16="http://schemas.microsoft.com/office/drawing/2014/main" id="{BAF4D0AF-7347-45AA-815E-56069DB50F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2348880"/>
                <a:ext cx="973851" cy="973851"/>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fi, wi, wifi icon">
                <a:extLst>
                  <a:ext uri="{FF2B5EF4-FFF2-40B4-BE49-F238E27FC236}">
                    <a16:creationId xmlns:a16="http://schemas.microsoft.com/office/drawing/2014/main" id="{79FED9C1-0396-4691-B8FD-E11B2FE50E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2509" y="2683405"/>
                <a:ext cx="304800" cy="3048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7" name="CasellaDiTesto 6">
              <a:extLst>
                <a:ext uri="{FF2B5EF4-FFF2-40B4-BE49-F238E27FC236}">
                  <a16:creationId xmlns:a16="http://schemas.microsoft.com/office/drawing/2014/main" id="{F4592057-26A2-40F9-A90A-9C57A0BB4A08}"/>
                </a:ext>
              </a:extLst>
            </p:cNvPr>
            <p:cNvSpPr txBox="1"/>
            <p:nvPr/>
          </p:nvSpPr>
          <p:spPr>
            <a:xfrm>
              <a:off x="3812008" y="3855262"/>
              <a:ext cx="1194170" cy="523220"/>
            </a:xfrm>
            <a:prstGeom prst="rect">
              <a:avLst/>
            </a:prstGeom>
            <a:noFill/>
          </p:spPr>
          <p:txBody>
            <a:bodyPr wrap="square" rtlCol="0">
              <a:spAutoFit/>
            </a:bodyPr>
            <a:lstStyle/>
            <a:p>
              <a:pPr algn="ctr"/>
              <a:r>
                <a:rPr lang="en-US" sz="1400" b="1" dirty="0">
                  <a:latin typeface="Khmer UI" panose="020B0502040204020203" pitchFamily="34" charset="0"/>
                  <a:cs typeface="Khmer UI" panose="020B0502040204020203" pitchFamily="34" charset="0"/>
                </a:rPr>
                <a:t>smart garment</a:t>
              </a:r>
            </a:p>
          </p:txBody>
        </p:sp>
      </p:grpSp>
      <p:grpSp>
        <p:nvGrpSpPr>
          <p:cNvPr id="20" name="Gruppo 19">
            <a:extLst>
              <a:ext uri="{FF2B5EF4-FFF2-40B4-BE49-F238E27FC236}">
                <a16:creationId xmlns:a16="http://schemas.microsoft.com/office/drawing/2014/main" id="{56D8ACF1-7B1D-44F8-8199-E18DCCA7D2B7}"/>
              </a:ext>
            </a:extLst>
          </p:cNvPr>
          <p:cNvGrpSpPr/>
          <p:nvPr/>
        </p:nvGrpSpPr>
        <p:grpSpPr>
          <a:xfrm>
            <a:off x="1769534" y="1740140"/>
            <a:ext cx="1876953" cy="1506132"/>
            <a:chOff x="5276593" y="1381466"/>
            <a:chExt cx="1876953" cy="1506132"/>
          </a:xfrm>
        </p:grpSpPr>
        <p:grpSp>
          <p:nvGrpSpPr>
            <p:cNvPr id="3" name="Gruppo 2">
              <a:extLst>
                <a:ext uri="{FF2B5EF4-FFF2-40B4-BE49-F238E27FC236}">
                  <a16:creationId xmlns:a16="http://schemas.microsoft.com/office/drawing/2014/main" id="{09F96385-AF1C-4E79-ACFC-1FA197BB8D66}"/>
                </a:ext>
              </a:extLst>
            </p:cNvPr>
            <p:cNvGrpSpPr/>
            <p:nvPr/>
          </p:nvGrpSpPr>
          <p:grpSpPr>
            <a:xfrm>
              <a:off x="5728145" y="1381466"/>
              <a:ext cx="973851" cy="973851"/>
              <a:chOff x="6095186" y="1459293"/>
              <a:chExt cx="973851" cy="973851"/>
            </a:xfrm>
          </p:grpSpPr>
          <p:pic>
            <p:nvPicPr>
              <p:cNvPr id="1032" name="Picture 8" descr="iphone, phone, smart, smartphone icon">
                <a:extLst>
                  <a:ext uri="{FF2B5EF4-FFF2-40B4-BE49-F238E27FC236}">
                    <a16:creationId xmlns:a16="http://schemas.microsoft.com/office/drawing/2014/main" id="{8C302E71-6F82-4092-8498-CD7ECE6332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5186" y="1459293"/>
                <a:ext cx="973851" cy="973851"/>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gps, location, map icon">
                <a:extLst>
                  <a:ext uri="{FF2B5EF4-FFF2-40B4-BE49-F238E27FC236}">
                    <a16:creationId xmlns:a16="http://schemas.microsoft.com/office/drawing/2014/main" id="{7C2E3E0F-5FCD-4A49-842B-879DC4B6DF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9711" y="1758867"/>
                <a:ext cx="304800" cy="3048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33" name="CasellaDiTesto 32">
              <a:extLst>
                <a:ext uri="{FF2B5EF4-FFF2-40B4-BE49-F238E27FC236}">
                  <a16:creationId xmlns:a16="http://schemas.microsoft.com/office/drawing/2014/main" id="{A9539423-0E29-4334-8B58-DED051045E67}"/>
                </a:ext>
              </a:extLst>
            </p:cNvPr>
            <p:cNvSpPr txBox="1"/>
            <p:nvPr/>
          </p:nvSpPr>
          <p:spPr>
            <a:xfrm>
              <a:off x="5276593" y="2364378"/>
              <a:ext cx="1876953" cy="523220"/>
            </a:xfrm>
            <a:prstGeom prst="rect">
              <a:avLst/>
            </a:prstGeom>
            <a:noFill/>
          </p:spPr>
          <p:txBody>
            <a:bodyPr wrap="square" rtlCol="0">
              <a:spAutoFit/>
            </a:bodyPr>
            <a:lstStyle/>
            <a:p>
              <a:pPr algn="ctr"/>
              <a:r>
                <a:rPr lang="en-US" sz="1400" b="1" dirty="0">
                  <a:latin typeface="Khmer UI" panose="020B0502040204020203" pitchFamily="34" charset="0"/>
                  <a:cs typeface="Khmer UI" panose="020B0502040204020203" pitchFamily="34" charset="0"/>
                </a:rPr>
                <a:t>indoor and outdoor monitoring</a:t>
              </a:r>
            </a:p>
          </p:txBody>
        </p:sp>
      </p:grpSp>
      <p:grpSp>
        <p:nvGrpSpPr>
          <p:cNvPr id="21" name="Gruppo 20">
            <a:extLst>
              <a:ext uri="{FF2B5EF4-FFF2-40B4-BE49-F238E27FC236}">
                <a16:creationId xmlns:a16="http://schemas.microsoft.com/office/drawing/2014/main" id="{3CD16728-C293-47C7-90FA-D47E13933310}"/>
              </a:ext>
            </a:extLst>
          </p:cNvPr>
          <p:cNvGrpSpPr/>
          <p:nvPr/>
        </p:nvGrpSpPr>
        <p:grpSpPr>
          <a:xfrm>
            <a:off x="5608377" y="1303712"/>
            <a:ext cx="2175061" cy="2351054"/>
            <a:chOff x="7124344" y="2795981"/>
            <a:chExt cx="2175061" cy="2351054"/>
          </a:xfrm>
        </p:grpSpPr>
        <p:grpSp>
          <p:nvGrpSpPr>
            <p:cNvPr id="4" name="Gruppo 3">
              <a:extLst>
                <a:ext uri="{FF2B5EF4-FFF2-40B4-BE49-F238E27FC236}">
                  <a16:creationId xmlns:a16="http://schemas.microsoft.com/office/drawing/2014/main" id="{2AAD919C-E3AE-449F-8CBC-D0E87CA25160}"/>
                </a:ext>
              </a:extLst>
            </p:cNvPr>
            <p:cNvGrpSpPr/>
            <p:nvPr/>
          </p:nvGrpSpPr>
          <p:grpSpPr>
            <a:xfrm>
              <a:off x="7622959" y="2795981"/>
              <a:ext cx="1271675" cy="1762980"/>
              <a:chOff x="7836829" y="2815250"/>
              <a:chExt cx="1271675" cy="1762980"/>
            </a:xfrm>
          </p:grpSpPr>
          <p:pic>
            <p:nvPicPr>
              <p:cNvPr id="1036" name="Picture 12" descr="tablet icon">
                <a:extLst>
                  <a:ext uri="{FF2B5EF4-FFF2-40B4-BE49-F238E27FC236}">
                    <a16:creationId xmlns:a16="http://schemas.microsoft.com/office/drawing/2014/main" id="{4F531239-316E-4B01-AC38-FA2B8B0140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4702" y="3155436"/>
                <a:ext cx="973851" cy="973851"/>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galaga, game, retro, video icon">
                <a:extLst>
                  <a:ext uri="{FF2B5EF4-FFF2-40B4-BE49-F238E27FC236}">
                    <a16:creationId xmlns:a16="http://schemas.microsoft.com/office/drawing/2014/main" id="{F610125D-7A6A-4088-8A47-BC103A850E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03027" y="3346666"/>
                <a:ext cx="457200" cy="457200"/>
              </a:xfrm>
              <a:prstGeom prst="rect">
                <a:avLst/>
              </a:prstGeom>
              <a:noFill/>
              <a:extLst>
                <a:ext uri="{909E8E84-426E-40dd-AFC4-6F175D3DCCD1}">
                  <a14:hiddenFill xmlns="" xmlns:a14="http://schemas.microsoft.com/office/drawing/2010/main">
                    <a:solidFill>
                      <a:srgbClr val="FFFFFF"/>
                    </a:solidFill>
                  </a14:hiddenFill>
                </a:ext>
              </a:extLst>
            </p:spPr>
          </p:pic>
          <p:pic>
            <p:nvPicPr>
              <p:cNvPr id="1042" name="Picture 18" descr="game, games, gaming, play, video icon">
                <a:extLst>
                  <a:ext uri="{FF2B5EF4-FFF2-40B4-BE49-F238E27FC236}">
                    <a16:creationId xmlns:a16="http://schemas.microsoft.com/office/drawing/2014/main" id="{3EBD8990-00D4-45C1-9426-D05051695F8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36829" y="3968630"/>
                <a:ext cx="609600" cy="609600"/>
              </a:xfrm>
              <a:prstGeom prst="rect">
                <a:avLst/>
              </a:prstGeom>
              <a:noFill/>
              <a:extLst>
                <a:ext uri="{909E8E84-426E-40dd-AFC4-6F175D3DCCD1}">
                  <a14:hiddenFill xmlns="" xmlns:a14="http://schemas.microsoft.com/office/drawing/2010/main">
                    <a:solidFill>
                      <a:srgbClr val="FFFFFF"/>
                    </a:solidFill>
                  </a14:hiddenFill>
                </a:ext>
              </a:extLst>
            </p:spPr>
          </p:pic>
          <p:pic>
            <p:nvPicPr>
              <p:cNvPr id="1044" name="Picture 20" descr="glasses, online, technology, virtual, virtual reality icon">
                <a:extLst>
                  <a:ext uri="{FF2B5EF4-FFF2-40B4-BE49-F238E27FC236}">
                    <a16:creationId xmlns:a16="http://schemas.microsoft.com/office/drawing/2014/main" id="{E57B4C46-8292-4607-BAEA-57B05845FC7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98904" y="2815250"/>
                <a:ext cx="609600" cy="6096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35" name="CasellaDiTesto 34">
              <a:extLst>
                <a:ext uri="{FF2B5EF4-FFF2-40B4-BE49-F238E27FC236}">
                  <a16:creationId xmlns:a16="http://schemas.microsoft.com/office/drawing/2014/main" id="{2C8CC54E-0C84-4246-9A41-07159259A135}"/>
                </a:ext>
              </a:extLst>
            </p:cNvPr>
            <p:cNvSpPr txBox="1"/>
            <p:nvPr/>
          </p:nvSpPr>
          <p:spPr>
            <a:xfrm>
              <a:off x="7124344" y="4623815"/>
              <a:ext cx="2175061" cy="523220"/>
            </a:xfrm>
            <a:prstGeom prst="rect">
              <a:avLst/>
            </a:prstGeom>
            <a:noFill/>
          </p:spPr>
          <p:txBody>
            <a:bodyPr wrap="square" rtlCol="0">
              <a:spAutoFit/>
            </a:bodyPr>
            <a:lstStyle/>
            <a:p>
              <a:pPr algn="ctr"/>
              <a:r>
                <a:rPr lang="en-US" sz="1400" b="1" dirty="0">
                  <a:latin typeface="Khmer UI" panose="020B0502040204020203" pitchFamily="34" charset="0"/>
                  <a:cs typeface="Khmer UI" panose="020B0502040204020203" pitchFamily="34" charset="0"/>
                </a:rPr>
                <a:t>mobile and augmented reality games</a:t>
              </a:r>
            </a:p>
          </p:txBody>
        </p:sp>
      </p:grpSp>
      <p:grpSp>
        <p:nvGrpSpPr>
          <p:cNvPr id="22" name="Gruppo 21">
            <a:extLst>
              <a:ext uri="{FF2B5EF4-FFF2-40B4-BE49-F238E27FC236}">
                <a16:creationId xmlns:a16="http://schemas.microsoft.com/office/drawing/2014/main" id="{51545431-131D-43A5-9F64-EEFC37CD01F5}"/>
              </a:ext>
            </a:extLst>
          </p:cNvPr>
          <p:cNvGrpSpPr/>
          <p:nvPr/>
        </p:nvGrpSpPr>
        <p:grpSpPr>
          <a:xfrm>
            <a:off x="3973761" y="4725144"/>
            <a:ext cx="1194170" cy="1322661"/>
            <a:chOff x="4550527" y="4877605"/>
            <a:chExt cx="1194170" cy="1322661"/>
          </a:xfrm>
        </p:grpSpPr>
        <p:pic>
          <p:nvPicPr>
            <p:cNvPr id="1048" name="Picture 24" descr="app, browser, essential, object, ui, ux, web icon">
              <a:extLst>
                <a:ext uri="{FF2B5EF4-FFF2-40B4-BE49-F238E27FC236}">
                  <a16:creationId xmlns:a16="http://schemas.microsoft.com/office/drawing/2014/main" id="{A27E1B05-9BB8-4687-95C2-D0B5CBACEE89}"/>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artisticCrisscrossEtching/>
                      </a14:imgEffect>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4665130" y="4877605"/>
              <a:ext cx="973852" cy="973852"/>
            </a:xfrm>
            <a:prstGeom prst="rect">
              <a:avLst/>
            </a:prstGeom>
            <a:noFill/>
            <a:extLst>
              <a:ext uri="{909E8E84-426E-40dd-AFC4-6F175D3DCCD1}">
                <a14:hiddenFill xmlns="" xmlns:a14="http://schemas.microsoft.com/office/drawing/2010/main">
                  <a:solidFill>
                    <a:srgbClr val="FFFFFF"/>
                  </a:solidFill>
                </a14:hiddenFill>
              </a:ext>
            </a:extLst>
          </p:spPr>
        </p:pic>
        <p:sp>
          <p:nvSpPr>
            <p:cNvPr id="37" name="CasellaDiTesto 36">
              <a:extLst>
                <a:ext uri="{FF2B5EF4-FFF2-40B4-BE49-F238E27FC236}">
                  <a16:creationId xmlns:a16="http://schemas.microsoft.com/office/drawing/2014/main" id="{7D0550C0-F811-4B7D-8F46-AA64B9B7ACD2}"/>
                </a:ext>
              </a:extLst>
            </p:cNvPr>
            <p:cNvSpPr txBox="1"/>
            <p:nvPr/>
          </p:nvSpPr>
          <p:spPr>
            <a:xfrm>
              <a:off x="4550527" y="5892489"/>
              <a:ext cx="1194170" cy="307777"/>
            </a:xfrm>
            <a:prstGeom prst="rect">
              <a:avLst/>
            </a:prstGeom>
            <a:noFill/>
          </p:spPr>
          <p:txBody>
            <a:bodyPr wrap="square" rtlCol="0">
              <a:spAutoFit/>
            </a:bodyPr>
            <a:lstStyle/>
            <a:p>
              <a:pPr algn="ctr"/>
              <a:r>
                <a:rPr lang="en-US" sz="1400" b="1" dirty="0">
                  <a:latin typeface="Khmer UI" panose="020B0502040204020203" pitchFamily="34" charset="0"/>
                  <a:cs typeface="Khmer UI" panose="020B0502040204020203" pitchFamily="34" charset="0"/>
                </a:rPr>
                <a:t>Dashboard</a:t>
              </a:r>
            </a:p>
          </p:txBody>
        </p:sp>
      </p:grpSp>
      <p:grpSp>
        <p:nvGrpSpPr>
          <p:cNvPr id="26" name="Gruppo 25">
            <a:extLst>
              <a:ext uri="{FF2B5EF4-FFF2-40B4-BE49-F238E27FC236}">
                <a16:creationId xmlns:a16="http://schemas.microsoft.com/office/drawing/2014/main" id="{C44FB5D9-F75D-4933-B521-86278407B051}"/>
              </a:ext>
            </a:extLst>
          </p:cNvPr>
          <p:cNvGrpSpPr/>
          <p:nvPr/>
        </p:nvGrpSpPr>
        <p:grpSpPr>
          <a:xfrm>
            <a:off x="6243866" y="4024466"/>
            <a:ext cx="1453370" cy="1552775"/>
            <a:chOff x="6243866" y="4024466"/>
            <a:chExt cx="1453370" cy="1552775"/>
          </a:xfrm>
        </p:grpSpPr>
        <p:sp>
          <p:nvSpPr>
            <p:cNvPr id="39" name="CasellaDiTesto 38">
              <a:extLst>
                <a:ext uri="{FF2B5EF4-FFF2-40B4-BE49-F238E27FC236}">
                  <a16:creationId xmlns:a16="http://schemas.microsoft.com/office/drawing/2014/main" id="{24505FC3-11EE-4CEF-B2A5-BAA8DED1F115}"/>
                </a:ext>
              </a:extLst>
            </p:cNvPr>
            <p:cNvSpPr txBox="1"/>
            <p:nvPr/>
          </p:nvSpPr>
          <p:spPr>
            <a:xfrm>
              <a:off x="6243866" y="5054021"/>
              <a:ext cx="1453370" cy="523220"/>
            </a:xfrm>
            <a:prstGeom prst="rect">
              <a:avLst/>
            </a:prstGeom>
            <a:noFill/>
          </p:spPr>
          <p:txBody>
            <a:bodyPr wrap="square" rtlCol="0">
              <a:spAutoFit/>
            </a:bodyPr>
            <a:lstStyle/>
            <a:p>
              <a:pPr algn="ctr"/>
              <a:r>
                <a:rPr lang="en-US" sz="1400" b="1" dirty="0">
                  <a:latin typeface="Khmer UI" panose="020B0502040204020203" pitchFamily="34" charset="0"/>
                  <a:cs typeface="Khmer UI" panose="020B0502040204020203" pitchFamily="34" charset="0"/>
                </a:rPr>
                <a:t>Third parties’ devices</a:t>
              </a:r>
            </a:p>
          </p:txBody>
        </p:sp>
        <p:grpSp>
          <p:nvGrpSpPr>
            <p:cNvPr id="25" name="Gruppo 24">
              <a:extLst>
                <a:ext uri="{FF2B5EF4-FFF2-40B4-BE49-F238E27FC236}">
                  <a16:creationId xmlns:a16="http://schemas.microsoft.com/office/drawing/2014/main" id="{D1CF5116-8DCA-42A6-9FF5-454332970DA3}"/>
                </a:ext>
              </a:extLst>
            </p:cNvPr>
            <p:cNvGrpSpPr/>
            <p:nvPr/>
          </p:nvGrpSpPr>
          <p:grpSpPr>
            <a:xfrm>
              <a:off x="6485772" y="4024466"/>
              <a:ext cx="969559" cy="969559"/>
              <a:chOff x="6485772" y="4024466"/>
              <a:chExt cx="969559" cy="969559"/>
            </a:xfrm>
          </p:grpSpPr>
          <p:pic>
            <p:nvPicPr>
              <p:cNvPr id="1050" name="Picture 26" descr="blood, pressure icon">
                <a:extLst>
                  <a:ext uri="{FF2B5EF4-FFF2-40B4-BE49-F238E27FC236}">
                    <a16:creationId xmlns:a16="http://schemas.microsoft.com/office/drawing/2014/main" id="{A2701E04-D05B-4348-A071-C5635469D41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85772" y="4024466"/>
                <a:ext cx="969559" cy="969559"/>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4" descr="fi, wi, wifi icon">
                <a:extLst>
                  <a:ext uri="{FF2B5EF4-FFF2-40B4-BE49-F238E27FC236}">
                    <a16:creationId xmlns:a16="http://schemas.microsoft.com/office/drawing/2014/main" id="{9E93BB2C-D803-4ABC-BB70-72395E1721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0551" y="4670427"/>
                <a:ext cx="304800" cy="304800"/>
              </a:xfrm>
              <a:prstGeom prst="rect">
                <a:avLst/>
              </a:prstGeom>
              <a:noFill/>
              <a:extLst>
                <a:ext uri="{909E8E84-426E-40dd-AFC4-6F175D3DCCD1}">
                  <a14:hiddenFill xmlns="" xmlns:a14="http://schemas.microsoft.com/office/drawing/2010/main">
                    <a:solidFill>
                      <a:srgbClr val="FFFFFF"/>
                    </a:solidFill>
                  </a14:hiddenFill>
                </a:ext>
              </a:extLst>
            </p:spPr>
          </p:pic>
        </p:grpSp>
      </p:grpSp>
    </p:spTree>
    <p:extLst>
      <p:ext uri="{BB962C8B-B14F-4D97-AF65-F5344CB8AC3E}">
        <p14:creationId xmlns:p14="http://schemas.microsoft.com/office/powerpoint/2010/main" val="11608428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53752"/>
            <a:ext cx="9144000" cy="1143000"/>
          </a:xfrm>
        </p:spPr>
        <p:txBody>
          <a:bodyPr>
            <a:noAutofit/>
          </a:bodyPr>
          <a:lstStyle/>
          <a:p>
            <a:r>
              <a:rPr lang="en-US" sz="3600" b="1" dirty="0">
                <a:solidFill>
                  <a:srgbClr val="23B7A5"/>
                </a:solidFill>
                <a:latin typeface="Khmer UI" panose="020B0502040204020203" pitchFamily="34" charset="0"/>
                <a:cs typeface="Khmer UI" panose="020B0502040204020203" pitchFamily="34" charset="0"/>
              </a:rPr>
              <a:t>Measurable parameters and units of measurement</a:t>
            </a:r>
          </a:p>
        </p:txBody>
      </p:sp>
      <p:sp>
        <p:nvSpPr>
          <p:cNvPr id="6" name="TextBox 5"/>
          <p:cNvSpPr txBox="1"/>
          <p:nvPr/>
        </p:nvSpPr>
        <p:spPr>
          <a:xfrm>
            <a:off x="1115616" y="1340768"/>
            <a:ext cx="2833999" cy="646331"/>
          </a:xfrm>
          <a:prstGeom prst="rect">
            <a:avLst/>
          </a:prstGeom>
          <a:noFill/>
        </p:spPr>
        <p:txBody>
          <a:bodyPr wrap="square" rtlCol="0">
            <a:spAutoFit/>
          </a:bodyPr>
          <a:lstStyle/>
          <a:p>
            <a:r>
              <a:rPr lang="en-US" dirty="0"/>
              <a:t>Sensorized vest/strap  with 9 </a:t>
            </a:r>
            <a:r>
              <a:rPr lang="en-US" dirty="0" err="1"/>
              <a:t>DoF</a:t>
            </a:r>
            <a:r>
              <a:rPr lang="en-US" dirty="0"/>
              <a:t> IMUs</a:t>
            </a:r>
            <a:endParaRPr lang="el-GR" dirty="0"/>
          </a:p>
        </p:txBody>
      </p:sp>
      <p:sp>
        <p:nvSpPr>
          <p:cNvPr id="8" name="Ορθογώνιο 7"/>
          <p:cNvSpPr/>
          <p:nvPr/>
        </p:nvSpPr>
        <p:spPr>
          <a:xfrm>
            <a:off x="5076056" y="1268760"/>
            <a:ext cx="3410063" cy="830997"/>
          </a:xfrm>
          <a:prstGeom prst="rect">
            <a:avLst/>
          </a:prstGeom>
        </p:spPr>
        <p:txBody>
          <a:bodyPr wrap="square">
            <a:spAutoFit/>
          </a:bodyPr>
          <a:lstStyle/>
          <a:p>
            <a:r>
              <a:rPr lang="en-US" sz="1600" dirty="0">
                <a:latin typeface="+mj-lt"/>
                <a:ea typeface="Times New Roman"/>
                <a:cs typeface="Times New Roman"/>
              </a:rPr>
              <a:t>Heart rate, respiration rate,</a:t>
            </a:r>
            <a:r>
              <a:rPr lang="en-GB" sz="1600" dirty="0">
                <a:latin typeface="+mj-lt"/>
                <a:ea typeface="Times New Roman"/>
                <a:cs typeface="Times New Roman"/>
              </a:rPr>
              <a:t> posture and/or activity, </a:t>
            </a:r>
            <a:r>
              <a:rPr lang="en-GB" sz="1600" dirty="0">
                <a:solidFill>
                  <a:schemeClr val="dk1"/>
                </a:solidFill>
                <a:latin typeface="+mj-lt"/>
                <a:ea typeface="Times New Roman"/>
                <a:cs typeface="Times New Roman"/>
              </a:rPr>
              <a:t>steps</a:t>
            </a:r>
            <a:r>
              <a:rPr lang="en-GB" sz="1600" dirty="0">
                <a:latin typeface="+mj-lt"/>
                <a:ea typeface="Times New Roman"/>
                <a:cs typeface="Times New Roman"/>
              </a:rPr>
              <a:t>/minute</a:t>
            </a:r>
            <a:r>
              <a:rPr lang="en-US" sz="1600" dirty="0">
                <a:latin typeface="+mj-lt"/>
                <a:ea typeface="Times New Roman"/>
                <a:cs typeface="Times New Roman"/>
              </a:rPr>
              <a:t>, </a:t>
            </a:r>
            <a:r>
              <a:rPr lang="en-GB" sz="1600" dirty="0">
                <a:latin typeface="+mj-lt"/>
                <a:ea typeface="Times New Roman"/>
                <a:cs typeface="Times New Roman"/>
              </a:rPr>
              <a:t>falls, instability</a:t>
            </a:r>
            <a:endParaRPr lang="en-US" sz="1600" dirty="0">
              <a:latin typeface="+mj-lt"/>
            </a:endParaRPr>
          </a:p>
        </p:txBody>
      </p:sp>
      <p:sp>
        <p:nvSpPr>
          <p:cNvPr id="12" name="TextBox 11"/>
          <p:cNvSpPr txBox="1"/>
          <p:nvPr/>
        </p:nvSpPr>
        <p:spPr>
          <a:xfrm>
            <a:off x="1115616" y="5949280"/>
            <a:ext cx="2833999" cy="369332"/>
          </a:xfrm>
          <a:prstGeom prst="rect">
            <a:avLst/>
          </a:prstGeom>
          <a:noFill/>
        </p:spPr>
        <p:txBody>
          <a:bodyPr wrap="square" rtlCol="0">
            <a:spAutoFit/>
          </a:bodyPr>
          <a:lstStyle/>
          <a:p>
            <a:r>
              <a:rPr lang="en-US" dirty="0"/>
              <a:t>Mobil-o-graph</a:t>
            </a:r>
          </a:p>
        </p:txBody>
      </p:sp>
      <p:sp>
        <p:nvSpPr>
          <p:cNvPr id="14" name="Ορθογώνιο 13"/>
          <p:cNvSpPr/>
          <p:nvPr/>
        </p:nvSpPr>
        <p:spPr>
          <a:xfrm>
            <a:off x="5050369" y="5949280"/>
            <a:ext cx="3410063" cy="338554"/>
          </a:xfrm>
          <a:prstGeom prst="rect">
            <a:avLst/>
          </a:prstGeom>
        </p:spPr>
        <p:txBody>
          <a:bodyPr wrap="square">
            <a:spAutoFit/>
          </a:bodyPr>
          <a:lstStyle/>
          <a:p>
            <a:r>
              <a:rPr lang="en-US" sz="1600" dirty="0">
                <a:latin typeface="+mj-lt"/>
              </a:rPr>
              <a:t>Arterial stiffness</a:t>
            </a:r>
          </a:p>
        </p:txBody>
      </p:sp>
      <p:sp>
        <p:nvSpPr>
          <p:cNvPr id="15" name="TextBox 14"/>
          <p:cNvSpPr txBox="1"/>
          <p:nvPr/>
        </p:nvSpPr>
        <p:spPr>
          <a:xfrm>
            <a:off x="1115616" y="4149080"/>
            <a:ext cx="2833999" cy="369332"/>
          </a:xfrm>
          <a:prstGeom prst="rect">
            <a:avLst/>
          </a:prstGeom>
          <a:noFill/>
        </p:spPr>
        <p:txBody>
          <a:bodyPr wrap="square" rtlCol="0">
            <a:spAutoFit/>
          </a:bodyPr>
          <a:lstStyle/>
          <a:p>
            <a:r>
              <a:rPr lang="en-US" dirty="0"/>
              <a:t>Dynamometer</a:t>
            </a:r>
          </a:p>
        </p:txBody>
      </p:sp>
      <p:sp>
        <p:nvSpPr>
          <p:cNvPr id="17" name="Ορθογώνιο 16"/>
          <p:cNvSpPr/>
          <p:nvPr/>
        </p:nvSpPr>
        <p:spPr>
          <a:xfrm>
            <a:off x="5076056" y="4149080"/>
            <a:ext cx="3410063" cy="338554"/>
          </a:xfrm>
          <a:prstGeom prst="rect">
            <a:avLst/>
          </a:prstGeom>
        </p:spPr>
        <p:txBody>
          <a:bodyPr wrap="square">
            <a:spAutoFit/>
          </a:bodyPr>
          <a:lstStyle/>
          <a:p>
            <a:r>
              <a:rPr lang="en-US" sz="1600" dirty="0"/>
              <a:t>Grip strength</a:t>
            </a:r>
          </a:p>
        </p:txBody>
      </p:sp>
      <p:sp>
        <p:nvSpPr>
          <p:cNvPr id="18" name="TextBox 17"/>
          <p:cNvSpPr txBox="1"/>
          <p:nvPr/>
        </p:nvSpPr>
        <p:spPr>
          <a:xfrm>
            <a:off x="1115616" y="5157192"/>
            <a:ext cx="2833999" cy="369332"/>
          </a:xfrm>
          <a:prstGeom prst="rect">
            <a:avLst/>
          </a:prstGeom>
          <a:noFill/>
        </p:spPr>
        <p:txBody>
          <a:bodyPr wrap="square" rtlCol="0">
            <a:spAutoFit/>
          </a:bodyPr>
          <a:lstStyle/>
          <a:p>
            <a:r>
              <a:rPr lang="en-US" dirty="0"/>
              <a:t>Impedance scale</a:t>
            </a:r>
          </a:p>
        </p:txBody>
      </p:sp>
      <p:sp>
        <p:nvSpPr>
          <p:cNvPr id="20" name="Ορθογώνιο 19"/>
          <p:cNvSpPr/>
          <p:nvPr/>
        </p:nvSpPr>
        <p:spPr>
          <a:xfrm>
            <a:off x="5050369" y="5157192"/>
            <a:ext cx="3410063" cy="338554"/>
          </a:xfrm>
          <a:prstGeom prst="rect">
            <a:avLst/>
          </a:prstGeom>
        </p:spPr>
        <p:txBody>
          <a:bodyPr wrap="square">
            <a:spAutoFit/>
          </a:bodyPr>
          <a:lstStyle/>
          <a:p>
            <a:r>
              <a:rPr lang="en-US" sz="1600" dirty="0">
                <a:latin typeface="+mj-lt"/>
                <a:ea typeface="Times New Roman"/>
                <a:cs typeface="Times New Roman"/>
              </a:rPr>
              <a:t>Body Weight / Body Mass Index</a:t>
            </a:r>
          </a:p>
        </p:txBody>
      </p:sp>
      <p:sp>
        <p:nvSpPr>
          <p:cNvPr id="21" name="TextBox 20"/>
          <p:cNvSpPr txBox="1"/>
          <p:nvPr/>
        </p:nvSpPr>
        <p:spPr>
          <a:xfrm>
            <a:off x="1115616" y="2627620"/>
            <a:ext cx="2833999" cy="369332"/>
          </a:xfrm>
          <a:prstGeom prst="rect">
            <a:avLst/>
          </a:prstGeom>
          <a:noFill/>
        </p:spPr>
        <p:txBody>
          <a:bodyPr wrap="square" rtlCol="0">
            <a:spAutoFit/>
          </a:bodyPr>
          <a:lstStyle/>
          <a:p>
            <a:r>
              <a:rPr lang="en-US" dirty="0"/>
              <a:t>Questionnaires</a:t>
            </a:r>
          </a:p>
        </p:txBody>
      </p:sp>
      <p:sp>
        <p:nvSpPr>
          <p:cNvPr id="23" name="Ορθογώνιο 22"/>
          <p:cNvSpPr/>
          <p:nvPr/>
        </p:nvSpPr>
        <p:spPr>
          <a:xfrm>
            <a:off x="5076056" y="2636912"/>
            <a:ext cx="3410063" cy="584775"/>
          </a:xfrm>
          <a:prstGeom prst="rect">
            <a:avLst/>
          </a:prstGeom>
        </p:spPr>
        <p:txBody>
          <a:bodyPr wrap="square">
            <a:spAutoFit/>
          </a:bodyPr>
          <a:lstStyle/>
          <a:p>
            <a:r>
              <a:rPr lang="en-US" sz="1600" dirty="0">
                <a:latin typeface="+mj-lt"/>
                <a:ea typeface="Times New Roman"/>
                <a:cs typeface="Times New Roman"/>
              </a:rPr>
              <a:t>Nutrition, Social Interaction, </a:t>
            </a:r>
            <a:r>
              <a:rPr lang="en-GB" sz="1600" dirty="0">
                <a:latin typeface="+mj-lt"/>
                <a:ea typeface="Times New Roman"/>
                <a:cs typeface="Times New Roman"/>
              </a:rPr>
              <a:t>Cognitive state</a:t>
            </a:r>
            <a:r>
              <a:rPr lang="en-US" sz="1600" dirty="0">
                <a:latin typeface="+mj-lt"/>
                <a:ea typeface="Times New Roman"/>
                <a:cs typeface="Times New Roman"/>
              </a:rPr>
              <a:t> </a:t>
            </a:r>
          </a:p>
        </p:txBody>
      </p:sp>
      <p:sp>
        <p:nvSpPr>
          <p:cNvPr id="27" name="TextBox 26"/>
          <p:cNvSpPr txBox="1"/>
          <p:nvPr/>
        </p:nvSpPr>
        <p:spPr>
          <a:xfrm>
            <a:off x="1115616" y="3140968"/>
            <a:ext cx="2833999" cy="369332"/>
          </a:xfrm>
          <a:prstGeom prst="rect">
            <a:avLst/>
          </a:prstGeom>
          <a:noFill/>
        </p:spPr>
        <p:txBody>
          <a:bodyPr wrap="square" rtlCol="0">
            <a:spAutoFit/>
          </a:bodyPr>
          <a:lstStyle/>
          <a:p>
            <a:r>
              <a:rPr lang="en-US" dirty="0"/>
              <a:t>Medical record</a:t>
            </a:r>
          </a:p>
        </p:txBody>
      </p:sp>
      <p:sp>
        <p:nvSpPr>
          <p:cNvPr id="29" name="Ορθογώνιο 28"/>
          <p:cNvSpPr/>
          <p:nvPr/>
        </p:nvSpPr>
        <p:spPr>
          <a:xfrm>
            <a:off x="5076056" y="3212976"/>
            <a:ext cx="3410063" cy="338554"/>
          </a:xfrm>
          <a:prstGeom prst="rect">
            <a:avLst/>
          </a:prstGeom>
        </p:spPr>
        <p:txBody>
          <a:bodyPr wrap="square">
            <a:spAutoFit/>
          </a:bodyPr>
          <a:lstStyle/>
          <a:p>
            <a:r>
              <a:rPr lang="en-US" sz="1600" dirty="0">
                <a:latin typeface="+mj-lt"/>
                <a:ea typeface="Times New Roman"/>
                <a:cs typeface="Times New Roman"/>
              </a:rPr>
              <a:t>Co-morbidities, </a:t>
            </a:r>
            <a:r>
              <a:rPr lang="en-US" sz="1600" dirty="0" err="1">
                <a:latin typeface="+mj-lt"/>
                <a:ea typeface="Times New Roman"/>
                <a:cs typeface="Times New Roman"/>
              </a:rPr>
              <a:t>etc</a:t>
            </a:r>
            <a:endParaRPr lang="en-US" sz="1600" dirty="0">
              <a:latin typeface="+mj-lt"/>
              <a:ea typeface="Times New Roman"/>
              <a:cs typeface="Times New Roman"/>
            </a:endParaRPr>
          </a:p>
        </p:txBody>
      </p:sp>
      <p:sp>
        <p:nvSpPr>
          <p:cNvPr id="30" name="TextBox 29"/>
          <p:cNvSpPr txBox="1"/>
          <p:nvPr/>
        </p:nvSpPr>
        <p:spPr>
          <a:xfrm>
            <a:off x="1115616" y="4653136"/>
            <a:ext cx="2833999" cy="369332"/>
          </a:xfrm>
          <a:prstGeom prst="rect">
            <a:avLst/>
          </a:prstGeom>
          <a:noFill/>
        </p:spPr>
        <p:txBody>
          <a:bodyPr wrap="square" rtlCol="0">
            <a:spAutoFit/>
          </a:bodyPr>
          <a:lstStyle/>
          <a:p>
            <a:r>
              <a:rPr lang="en-US" dirty="0"/>
              <a:t>AR Serious Game</a:t>
            </a:r>
          </a:p>
        </p:txBody>
      </p:sp>
      <p:sp>
        <p:nvSpPr>
          <p:cNvPr id="32" name="Ορθογώνιο 31"/>
          <p:cNvSpPr/>
          <p:nvPr/>
        </p:nvSpPr>
        <p:spPr>
          <a:xfrm>
            <a:off x="5050369" y="4581128"/>
            <a:ext cx="3410063" cy="830997"/>
          </a:xfrm>
          <a:prstGeom prst="rect">
            <a:avLst/>
          </a:prstGeom>
        </p:spPr>
        <p:txBody>
          <a:bodyPr wrap="square">
            <a:spAutoFit/>
          </a:bodyPr>
          <a:lstStyle/>
          <a:p>
            <a:r>
              <a:rPr lang="en-GB" sz="1600" dirty="0">
                <a:latin typeface="+mj-lt"/>
                <a:ea typeface="Times New Roman"/>
                <a:cs typeface="Times New Roman"/>
              </a:rPr>
              <a:t>Cognitive state</a:t>
            </a:r>
            <a:r>
              <a:rPr lang="en-US" sz="1600" dirty="0">
                <a:latin typeface="+mj-lt"/>
                <a:ea typeface="Times New Roman"/>
                <a:cs typeface="Times New Roman"/>
              </a:rPr>
              <a:t> and </a:t>
            </a:r>
            <a:r>
              <a:rPr lang="en-US" sz="1600" dirty="0" err="1">
                <a:latin typeface="+mj-lt"/>
                <a:ea typeface="Times New Roman"/>
                <a:cs typeface="Times New Roman"/>
              </a:rPr>
              <a:t>Behaviour</a:t>
            </a:r>
            <a:r>
              <a:rPr lang="en-US" sz="1600" dirty="0">
                <a:latin typeface="+mj-lt"/>
                <a:ea typeface="Times New Roman"/>
                <a:cs typeface="Times New Roman"/>
              </a:rPr>
              <a:t>, Physiological state, Motor state</a:t>
            </a:r>
          </a:p>
          <a:p>
            <a:r>
              <a:rPr lang="en-US" sz="1600" dirty="0">
                <a:latin typeface="+mj-lt"/>
                <a:ea typeface="Times New Roman"/>
                <a:cs typeface="Times New Roman"/>
              </a:rPr>
              <a:t> </a:t>
            </a:r>
          </a:p>
        </p:txBody>
      </p:sp>
      <p:sp>
        <p:nvSpPr>
          <p:cNvPr id="33" name="TextBox 32"/>
          <p:cNvSpPr txBox="1"/>
          <p:nvPr/>
        </p:nvSpPr>
        <p:spPr>
          <a:xfrm>
            <a:off x="1115616" y="2060848"/>
            <a:ext cx="2833999" cy="369332"/>
          </a:xfrm>
          <a:prstGeom prst="rect">
            <a:avLst/>
          </a:prstGeom>
          <a:noFill/>
        </p:spPr>
        <p:txBody>
          <a:bodyPr wrap="square" rtlCol="0">
            <a:spAutoFit/>
          </a:bodyPr>
          <a:lstStyle/>
          <a:p>
            <a:r>
              <a:rPr lang="en-US" dirty="0"/>
              <a:t>Smartphone</a:t>
            </a:r>
          </a:p>
        </p:txBody>
      </p:sp>
      <p:sp>
        <p:nvSpPr>
          <p:cNvPr id="35" name="Ορθογώνιο 34"/>
          <p:cNvSpPr/>
          <p:nvPr/>
        </p:nvSpPr>
        <p:spPr>
          <a:xfrm>
            <a:off x="5054053" y="2047803"/>
            <a:ext cx="3647555" cy="830997"/>
          </a:xfrm>
          <a:prstGeom prst="rect">
            <a:avLst/>
          </a:prstGeom>
        </p:spPr>
        <p:txBody>
          <a:bodyPr wrap="square">
            <a:spAutoFit/>
          </a:bodyPr>
          <a:lstStyle/>
          <a:p>
            <a:r>
              <a:rPr lang="en-US" sz="1600" dirty="0">
                <a:latin typeface="+mj-lt"/>
                <a:ea typeface="Times New Roman"/>
                <a:cs typeface="Times New Roman"/>
              </a:rPr>
              <a:t>Indoor/Outdoor activities, Physiological state, Motor state, Social Interaction</a:t>
            </a:r>
          </a:p>
          <a:p>
            <a:endParaRPr lang="en-US" sz="1600" dirty="0">
              <a:latin typeface="+mj-lt"/>
              <a:ea typeface="Times New Roman"/>
              <a:cs typeface="Times New Roman"/>
            </a:endParaRPr>
          </a:p>
        </p:txBody>
      </p:sp>
      <p:pic>
        <p:nvPicPr>
          <p:cNvPr id="36" name="Picture 2" descr="life, vest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315810" cy="312290"/>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27"/>
          <p:cNvPicPr>
            <a:picLocks noChangeAspect="1" noChangeArrowheads="1"/>
          </p:cNvPicPr>
          <p:nvPr/>
        </p:nvPicPr>
        <p:blipFill>
          <a:blip r:embed="rId3" cstate="print"/>
          <a:srcRect/>
          <a:stretch>
            <a:fillRect/>
          </a:stretch>
        </p:blipFill>
        <p:spPr bwMode="auto">
          <a:xfrm>
            <a:off x="586557" y="5157192"/>
            <a:ext cx="373183" cy="440774"/>
          </a:xfrm>
          <a:prstGeom prst="rect">
            <a:avLst/>
          </a:prstGeom>
          <a:noFill/>
          <a:ln w="9525">
            <a:noFill/>
            <a:miter lim="800000"/>
            <a:headEnd/>
            <a:tailEnd/>
          </a:ln>
          <a:effectLst/>
        </p:spPr>
      </p:pic>
      <p:pic>
        <p:nvPicPr>
          <p:cNvPr id="39" name="Picture 2" descr="Mobil-O-Graph NG Class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6093296"/>
            <a:ext cx="392073" cy="212903"/>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4" descr="exercise, fitness, gym, gymnasium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4149080"/>
            <a:ext cx="338722" cy="334945"/>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8" descr="checked, list, questionnaire, todo list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2636912"/>
            <a:ext cx="333612" cy="329892"/>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6" descr="control, controller, game, gamepad, play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105" y="4653136"/>
            <a:ext cx="373495" cy="369332"/>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Εικόνα 42"/>
          <p:cNvPicPr>
            <a:picLocks noChangeAspect="1"/>
          </p:cNvPicPr>
          <p:nvPr/>
        </p:nvPicPr>
        <p:blipFill>
          <a:blip r:embed="rId8"/>
          <a:stretch>
            <a:fillRect/>
          </a:stretch>
        </p:blipFill>
        <p:spPr>
          <a:xfrm>
            <a:off x="617141" y="3140968"/>
            <a:ext cx="336627" cy="393854"/>
          </a:xfrm>
          <a:prstGeom prst="rect">
            <a:avLst/>
          </a:prstGeom>
        </p:spPr>
      </p:pic>
      <p:pic>
        <p:nvPicPr>
          <p:cNvPr id="45" name="Εικόνα 44"/>
          <p:cNvPicPr>
            <a:picLocks noChangeAspect="1"/>
          </p:cNvPicPr>
          <p:nvPr/>
        </p:nvPicPr>
        <p:blipFill>
          <a:blip r:embed="rId9"/>
          <a:stretch>
            <a:fillRect/>
          </a:stretch>
        </p:blipFill>
        <p:spPr>
          <a:xfrm>
            <a:off x="588848" y="2060848"/>
            <a:ext cx="382752" cy="383798"/>
          </a:xfrm>
          <a:prstGeom prst="rect">
            <a:avLst/>
          </a:prstGeom>
        </p:spPr>
      </p:pic>
      <p:cxnSp>
        <p:nvCxnSpPr>
          <p:cNvPr id="49" name="Ευθύγραμμο βέλος σύνδεσης 48"/>
          <p:cNvCxnSpPr/>
          <p:nvPr/>
        </p:nvCxnSpPr>
        <p:spPr>
          <a:xfrm>
            <a:off x="3995936" y="1628800"/>
            <a:ext cx="936104"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1" name="Ευθύγραμμο βέλος σύνδεσης 50"/>
          <p:cNvCxnSpPr/>
          <p:nvPr/>
        </p:nvCxnSpPr>
        <p:spPr>
          <a:xfrm>
            <a:off x="3995936" y="6165304"/>
            <a:ext cx="936104"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2" name="Ευθύγραμμο βέλος σύνδεσης 51"/>
          <p:cNvCxnSpPr/>
          <p:nvPr/>
        </p:nvCxnSpPr>
        <p:spPr>
          <a:xfrm>
            <a:off x="3995936" y="4365104"/>
            <a:ext cx="936104"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3" name="Ευθύγραμμο βέλος σύνδεσης 52"/>
          <p:cNvCxnSpPr/>
          <p:nvPr/>
        </p:nvCxnSpPr>
        <p:spPr>
          <a:xfrm>
            <a:off x="3995936" y="5373216"/>
            <a:ext cx="936104"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4" name="Ευθύγραμμο βέλος σύνδεσης 53"/>
          <p:cNvCxnSpPr/>
          <p:nvPr/>
        </p:nvCxnSpPr>
        <p:spPr>
          <a:xfrm>
            <a:off x="3995936" y="2852936"/>
            <a:ext cx="936104"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5" name="Ευθύγραμμο βέλος σύνδεσης 54"/>
          <p:cNvCxnSpPr/>
          <p:nvPr/>
        </p:nvCxnSpPr>
        <p:spPr>
          <a:xfrm>
            <a:off x="3995936" y="3356992"/>
            <a:ext cx="936104"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6" name="Ευθύγραμμο βέλος σύνδεσης 55"/>
          <p:cNvCxnSpPr/>
          <p:nvPr/>
        </p:nvCxnSpPr>
        <p:spPr>
          <a:xfrm>
            <a:off x="3995936" y="4869160"/>
            <a:ext cx="936104"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7" name="Ευθύγραμμο βέλος σύνδεσης 56"/>
          <p:cNvCxnSpPr/>
          <p:nvPr/>
        </p:nvCxnSpPr>
        <p:spPr>
          <a:xfrm>
            <a:off x="3995936" y="2276872"/>
            <a:ext cx="936104"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48" name="TextBox 47"/>
          <p:cNvSpPr txBox="1"/>
          <p:nvPr/>
        </p:nvSpPr>
        <p:spPr>
          <a:xfrm>
            <a:off x="1115616" y="5589240"/>
            <a:ext cx="2833999" cy="369332"/>
          </a:xfrm>
          <a:prstGeom prst="rect">
            <a:avLst/>
          </a:prstGeom>
          <a:noFill/>
        </p:spPr>
        <p:txBody>
          <a:bodyPr wrap="square" rtlCol="0">
            <a:spAutoFit/>
          </a:bodyPr>
          <a:lstStyle/>
          <a:p>
            <a:r>
              <a:rPr lang="en-US" dirty="0"/>
              <a:t>Blood pressure monitor</a:t>
            </a:r>
          </a:p>
        </p:txBody>
      </p:sp>
      <p:sp>
        <p:nvSpPr>
          <p:cNvPr id="58" name="Ορθογώνιο 10"/>
          <p:cNvSpPr/>
          <p:nvPr/>
        </p:nvSpPr>
        <p:spPr>
          <a:xfrm>
            <a:off x="5050369" y="5589240"/>
            <a:ext cx="3410063" cy="338554"/>
          </a:xfrm>
          <a:prstGeom prst="rect">
            <a:avLst/>
          </a:prstGeom>
        </p:spPr>
        <p:txBody>
          <a:bodyPr wrap="square">
            <a:spAutoFit/>
          </a:bodyPr>
          <a:lstStyle/>
          <a:p>
            <a:r>
              <a:rPr lang="en-US" sz="1600" dirty="0">
                <a:latin typeface="+mj-lt"/>
                <a:ea typeface="Times New Roman"/>
                <a:cs typeface="Times New Roman"/>
              </a:rPr>
              <a:t>Blood pressure</a:t>
            </a:r>
            <a:endParaRPr lang="en-US" sz="1600" dirty="0">
              <a:latin typeface="+mj-lt"/>
            </a:endParaRPr>
          </a:p>
        </p:txBody>
      </p:sp>
      <p:pic>
        <p:nvPicPr>
          <p:cNvPr id="59" name="Picture 6" descr="http://www.ssl-danholt.de/181001/Uploaded/daniel%7CWithings_Blood_Pressur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9552" y="5589240"/>
            <a:ext cx="409368" cy="40480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0" name="Ευθύγραμμο βέλος σύνδεσης 49"/>
          <p:cNvCxnSpPr/>
          <p:nvPr/>
        </p:nvCxnSpPr>
        <p:spPr>
          <a:xfrm>
            <a:off x="3995936" y="5805264"/>
            <a:ext cx="936104"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nvGrpSpPr>
          <p:cNvPr id="61" name="Group 60"/>
          <p:cNvGrpSpPr/>
          <p:nvPr/>
        </p:nvGrpSpPr>
        <p:grpSpPr>
          <a:xfrm>
            <a:off x="539552" y="3645024"/>
            <a:ext cx="8206316" cy="469039"/>
            <a:chOff x="286699" y="22006"/>
            <a:chExt cx="8206316" cy="469039"/>
          </a:xfrm>
        </p:grpSpPr>
        <p:sp>
          <p:nvSpPr>
            <p:cNvPr id="62" name="Ορθογώνιο 10">
              <a:extLst>
                <a:ext uri="{FF2B5EF4-FFF2-40B4-BE49-F238E27FC236}">
                  <a16:creationId xmlns:a16="http://schemas.microsoft.com/office/drawing/2014/main" id="{F7DDA357-2E1C-4A7F-B4BB-53972D481BF1}"/>
                </a:ext>
              </a:extLst>
            </p:cNvPr>
            <p:cNvSpPr/>
            <p:nvPr/>
          </p:nvSpPr>
          <p:spPr>
            <a:xfrm>
              <a:off x="4823203" y="22006"/>
              <a:ext cx="3669812" cy="338554"/>
            </a:xfrm>
            <a:prstGeom prst="rect">
              <a:avLst/>
            </a:prstGeom>
          </p:spPr>
          <p:txBody>
            <a:bodyPr wrap="square">
              <a:spAutoFit/>
            </a:bodyPr>
            <a:lstStyle/>
            <a:p>
              <a:r>
                <a:rPr lang="en-US" sz="1600" kern="1200" dirty="0">
                  <a:latin typeface="+mj-lt"/>
                  <a:ea typeface="Times New Roman"/>
                  <a:cs typeface="Times New Roman"/>
                </a:rPr>
                <a:t>Indoor activities, ….</a:t>
              </a:r>
              <a:endParaRPr lang="en-US" sz="1600" kern="1200" dirty="0">
                <a:latin typeface="+mj-lt"/>
              </a:endParaRPr>
            </a:p>
          </p:txBody>
        </p:sp>
        <p:grpSp>
          <p:nvGrpSpPr>
            <p:cNvPr id="63" name="Group 62"/>
            <p:cNvGrpSpPr/>
            <p:nvPr/>
          </p:nvGrpSpPr>
          <p:grpSpPr>
            <a:xfrm>
              <a:off x="286699" y="22006"/>
              <a:ext cx="4463792" cy="469039"/>
              <a:chOff x="286699" y="22006"/>
              <a:chExt cx="4463792" cy="469039"/>
            </a:xfrm>
          </p:grpSpPr>
          <p:pic>
            <p:nvPicPr>
              <p:cNvPr id="64" name="Εικόνα 106">
                <a:extLst>
                  <a:ext uri="{FF2B5EF4-FFF2-40B4-BE49-F238E27FC236}">
                    <a16:creationId xmlns:a16="http://schemas.microsoft.com/office/drawing/2014/main" id="{10DFBEEA-5959-4DF2-B1DA-DE83A154520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6699" y="22006"/>
                <a:ext cx="508126" cy="469039"/>
              </a:xfrm>
              <a:prstGeom prst="rect">
                <a:avLst/>
              </a:prstGeom>
            </p:spPr>
          </p:pic>
          <p:sp>
            <p:nvSpPr>
              <p:cNvPr id="65" name="TextBox 64">
                <a:extLst>
                  <a:ext uri="{FF2B5EF4-FFF2-40B4-BE49-F238E27FC236}">
                    <a16:creationId xmlns:a16="http://schemas.microsoft.com/office/drawing/2014/main" id="{ACDF0C5E-CDD0-4EEA-9E75-BD849ED44EC8}"/>
                  </a:ext>
                </a:extLst>
              </p:cNvPr>
              <p:cNvSpPr txBox="1"/>
              <p:nvPr/>
            </p:nvSpPr>
            <p:spPr>
              <a:xfrm>
                <a:off x="862763" y="22006"/>
                <a:ext cx="3049869" cy="369332"/>
              </a:xfrm>
              <a:prstGeom prst="rect">
                <a:avLst/>
              </a:prstGeom>
              <a:noFill/>
            </p:spPr>
            <p:txBody>
              <a:bodyPr wrap="square" rtlCol="0">
                <a:spAutoFit/>
              </a:bodyPr>
              <a:lstStyle/>
              <a:p>
                <a:r>
                  <a:rPr lang="en-US" kern="1200" dirty="0"/>
                  <a:t>Smart home sensors</a:t>
                </a:r>
              </a:p>
            </p:txBody>
          </p:sp>
          <p:cxnSp>
            <p:nvCxnSpPr>
              <p:cNvPr id="66" name="Ευθύγραμμο βέλος σύνδεσης 49">
                <a:extLst>
                  <a:ext uri="{FF2B5EF4-FFF2-40B4-BE49-F238E27FC236}">
                    <a16:creationId xmlns:a16="http://schemas.microsoft.com/office/drawing/2014/main" id="{DC1CF684-91D4-4D50-AEE3-D3F317059642}"/>
                  </a:ext>
                </a:extLst>
              </p:cNvPr>
              <p:cNvCxnSpPr/>
              <p:nvPr/>
            </p:nvCxnSpPr>
            <p:spPr>
              <a:xfrm>
                <a:off x="3743083" y="238030"/>
                <a:ext cx="1007408"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grpSp>
    </p:spTree>
    <p:extLst>
      <p:ext uri="{BB962C8B-B14F-4D97-AF65-F5344CB8AC3E}">
        <p14:creationId xmlns:p14="http://schemas.microsoft.com/office/powerpoint/2010/main" val="4804730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8783" y="272842"/>
            <a:ext cx="8199681" cy="707886"/>
          </a:xfrm>
          <a:prstGeom prst="rect">
            <a:avLst/>
          </a:prstGeom>
          <a:noFill/>
        </p:spPr>
        <p:txBody>
          <a:bodyPr wrap="none" rtlCol="0">
            <a:spAutoFit/>
          </a:bodyPr>
          <a:lstStyle>
            <a:defPPr>
              <a:defRPr lang="el-GR"/>
            </a:defPPr>
            <a:lvl1pPr>
              <a:defRPr sz="4400" b="1">
                <a:solidFill>
                  <a:srgbClr val="23B7A5"/>
                </a:solidFill>
                <a:latin typeface="Khmer UI" panose="020B0502040204020203" pitchFamily="34" charset="0"/>
                <a:ea typeface="+mj-ea"/>
                <a:cs typeface="Khmer UI" panose="020B0502040204020203" pitchFamily="34" charset="0"/>
              </a:defRPr>
            </a:lvl1pPr>
          </a:lstStyle>
          <a:p>
            <a:r>
              <a:rPr lang="en-US" sz="4000" dirty="0" err="1"/>
              <a:t>FrailSafe</a:t>
            </a:r>
            <a:r>
              <a:rPr lang="en-US" sz="4000" dirty="0"/>
              <a:t> Conceptual Philosophy</a:t>
            </a:r>
          </a:p>
        </p:txBody>
      </p:sp>
      <p:grpSp>
        <p:nvGrpSpPr>
          <p:cNvPr id="25" name="Group 24"/>
          <p:cNvGrpSpPr/>
          <p:nvPr/>
        </p:nvGrpSpPr>
        <p:grpSpPr>
          <a:xfrm>
            <a:off x="323528" y="980729"/>
            <a:ext cx="8352928" cy="5400599"/>
            <a:chOff x="827584" y="1554301"/>
            <a:chExt cx="7599417" cy="4611003"/>
          </a:xfrm>
        </p:grpSpPr>
        <p:pic>
          <p:nvPicPr>
            <p:cNvPr id="3" name="Picture 2" descr="life, vest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1380" y="4134134"/>
              <a:ext cx="315810" cy="31229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6" descr="http://www.ssl-danholt.de/181001/Uploaded/daniel%7CWithings_Blood_Pressu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035" y="3261249"/>
              <a:ext cx="409368" cy="404803"/>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7"/>
            <p:cNvPicPr>
              <a:picLocks noChangeAspect="1" noChangeArrowheads="1"/>
            </p:cNvPicPr>
            <p:nvPr/>
          </p:nvPicPr>
          <p:blipFill>
            <a:blip r:embed="rId5" cstate="print"/>
            <a:srcRect/>
            <a:stretch>
              <a:fillRect/>
            </a:stretch>
          </p:blipFill>
          <p:spPr bwMode="auto">
            <a:xfrm>
              <a:off x="2779604" y="3673996"/>
              <a:ext cx="373183" cy="440774"/>
            </a:xfrm>
            <a:prstGeom prst="rect">
              <a:avLst/>
            </a:prstGeom>
            <a:noFill/>
            <a:ln w="9525">
              <a:noFill/>
              <a:miter lim="800000"/>
              <a:headEnd/>
              <a:tailEnd/>
            </a:ln>
            <a:effectLst/>
          </p:spPr>
        </p:pic>
        <p:pic>
          <p:nvPicPr>
            <p:cNvPr id="6" name="Picture 4" descr="exercise, fitness, gym, gymnasium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57732" y="4105439"/>
              <a:ext cx="348572" cy="34468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8" descr="checked, list, questionnaire, todo list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5092" y="3673996"/>
              <a:ext cx="333612" cy="329892"/>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6" descr="control, controller, game, gamepad, play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9585" y="3272517"/>
              <a:ext cx="373495" cy="369332"/>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Εικόνα 11"/>
            <p:cNvPicPr>
              <a:picLocks noChangeAspect="1"/>
            </p:cNvPicPr>
            <p:nvPr/>
          </p:nvPicPr>
          <p:blipFill>
            <a:blip r:embed="rId9" cstate="print"/>
            <a:stretch>
              <a:fillRect/>
            </a:stretch>
          </p:blipFill>
          <p:spPr>
            <a:xfrm>
              <a:off x="3229864" y="4065355"/>
              <a:ext cx="336627" cy="393854"/>
            </a:xfrm>
            <a:prstGeom prst="rect">
              <a:avLst/>
            </a:prstGeom>
          </p:spPr>
        </p:pic>
        <p:pic>
          <p:nvPicPr>
            <p:cNvPr id="10" name="Εικόνα 12"/>
            <p:cNvPicPr>
              <a:picLocks noChangeAspect="1"/>
            </p:cNvPicPr>
            <p:nvPr/>
          </p:nvPicPr>
          <p:blipFill>
            <a:blip r:embed="rId10" cstate="print"/>
            <a:stretch>
              <a:fillRect/>
            </a:stretch>
          </p:blipFill>
          <p:spPr>
            <a:xfrm>
              <a:off x="2344548" y="3676621"/>
              <a:ext cx="382752" cy="383798"/>
            </a:xfrm>
            <a:prstGeom prst="rect">
              <a:avLst/>
            </a:prstGeom>
          </p:spPr>
        </p:pic>
        <p:sp>
          <p:nvSpPr>
            <p:cNvPr id="11" name="Ορθογώνιο 13"/>
            <p:cNvSpPr/>
            <p:nvPr/>
          </p:nvSpPr>
          <p:spPr>
            <a:xfrm>
              <a:off x="827584" y="4907214"/>
              <a:ext cx="1443602" cy="584775"/>
            </a:xfrm>
            <a:prstGeom prst="rect">
              <a:avLst/>
            </a:prstGeom>
          </p:spPr>
          <p:txBody>
            <a:bodyPr wrap="square">
              <a:spAutoFit/>
            </a:bodyPr>
            <a:lstStyle/>
            <a:p>
              <a:pPr algn="ctr"/>
              <a:r>
                <a:rPr lang="en-US" sz="1600" b="1" dirty="0">
                  <a:latin typeface="+mj-lt"/>
                  <a:ea typeface="Times New Roman"/>
                  <a:cs typeface="Times New Roman"/>
                </a:rPr>
                <a:t>Older </a:t>
              </a:r>
            </a:p>
            <a:p>
              <a:pPr algn="ctr"/>
              <a:r>
                <a:rPr lang="en-US" sz="1600" b="1" dirty="0">
                  <a:latin typeface="+mj-lt"/>
                  <a:ea typeface="Times New Roman"/>
                  <a:cs typeface="Times New Roman"/>
                </a:rPr>
                <a:t>Person</a:t>
              </a:r>
              <a:endParaRPr lang="en-US" sz="1600" b="1" dirty="0">
                <a:latin typeface="+mj-lt"/>
              </a:endParaRPr>
            </a:p>
          </p:txBody>
        </p:sp>
        <p:pic>
          <p:nvPicPr>
            <p:cNvPr id="12" name="Picture 4" descr="Αποτέλεσμα εικόνας για older person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17769" y="4260996"/>
              <a:ext cx="638200" cy="63820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AutoShape 6" descr="Αποτέλεσμα εικόνας για doctor icon"/>
            <p:cNvSpPr>
              <a:spLocks noChangeAspect="1" noChangeArrowheads="1"/>
            </p:cNvSpPr>
            <p:nvPr/>
          </p:nvSpPr>
          <p:spPr bwMode="auto">
            <a:xfrm>
              <a:off x="3229864" y="3726904"/>
              <a:ext cx="2438400" cy="24384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Εικόνα 22" descr="Doctor Ico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46026" y="4367204"/>
              <a:ext cx="729603" cy="729603"/>
            </a:xfrm>
            <a:prstGeom prst="rect">
              <a:avLst/>
            </a:prstGeom>
          </p:spPr>
        </p:pic>
        <p:pic>
          <p:nvPicPr>
            <p:cNvPr id="15" name="Εικόνα 23"/>
            <p:cNvPicPr>
              <a:picLocks noChangeAspect="1"/>
            </p:cNvPicPr>
            <p:nvPr/>
          </p:nvPicPr>
          <p:blipFill>
            <a:blip r:embed="rId13" cstate="print"/>
            <a:stretch>
              <a:fillRect/>
            </a:stretch>
          </p:blipFill>
          <p:spPr>
            <a:xfrm>
              <a:off x="4370899" y="3894447"/>
              <a:ext cx="693165" cy="1673739"/>
            </a:xfrm>
            <a:prstGeom prst="rect">
              <a:avLst/>
            </a:prstGeom>
          </p:spPr>
        </p:pic>
        <p:pic>
          <p:nvPicPr>
            <p:cNvPr id="16" name="Εικόνα 24"/>
            <p:cNvPicPr>
              <a:picLocks noChangeAspect="1"/>
            </p:cNvPicPr>
            <p:nvPr/>
          </p:nvPicPr>
          <p:blipFill>
            <a:blip r:embed="rId14" cstate="print"/>
            <a:stretch>
              <a:fillRect/>
            </a:stretch>
          </p:blipFill>
          <p:spPr>
            <a:xfrm>
              <a:off x="3162311" y="3373402"/>
              <a:ext cx="422902" cy="227717"/>
            </a:xfrm>
            <a:prstGeom prst="rect">
              <a:avLst/>
            </a:prstGeom>
          </p:spPr>
        </p:pic>
        <p:sp>
          <p:nvSpPr>
            <p:cNvPr id="17" name="Ορθογώνιο 28"/>
            <p:cNvSpPr/>
            <p:nvPr/>
          </p:nvSpPr>
          <p:spPr>
            <a:xfrm>
              <a:off x="3995680" y="5571555"/>
              <a:ext cx="1443602" cy="584775"/>
            </a:xfrm>
            <a:prstGeom prst="rect">
              <a:avLst/>
            </a:prstGeom>
          </p:spPr>
          <p:txBody>
            <a:bodyPr wrap="square">
              <a:spAutoFit/>
            </a:bodyPr>
            <a:lstStyle/>
            <a:p>
              <a:pPr algn="ctr"/>
              <a:r>
                <a:rPr lang="en-US" sz="1600" b="1" dirty="0">
                  <a:latin typeface="+mj-lt"/>
                  <a:ea typeface="Times New Roman"/>
                  <a:cs typeface="Times New Roman"/>
                </a:rPr>
                <a:t>Virtual Patient Model (VPM)</a:t>
              </a:r>
              <a:endParaRPr lang="en-US" sz="1600" b="1" dirty="0">
                <a:latin typeface="+mj-lt"/>
              </a:endParaRPr>
            </a:p>
          </p:txBody>
        </p:sp>
        <p:sp>
          <p:nvSpPr>
            <p:cNvPr id="18" name="Βέλος: Αριστερό-δεξιό 31"/>
            <p:cNvSpPr/>
            <p:nvPr/>
          </p:nvSpPr>
          <p:spPr>
            <a:xfrm>
              <a:off x="5515039" y="4647008"/>
              <a:ext cx="1557023" cy="299096"/>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Ορθογώνιο 32"/>
            <p:cNvSpPr/>
            <p:nvPr/>
          </p:nvSpPr>
          <p:spPr>
            <a:xfrm>
              <a:off x="6983399" y="5204920"/>
              <a:ext cx="1443602" cy="338554"/>
            </a:xfrm>
            <a:prstGeom prst="rect">
              <a:avLst/>
            </a:prstGeom>
          </p:spPr>
          <p:txBody>
            <a:bodyPr wrap="square">
              <a:spAutoFit/>
            </a:bodyPr>
            <a:lstStyle/>
            <a:p>
              <a:pPr algn="ctr"/>
              <a:r>
                <a:rPr lang="en-US" sz="1600" b="1" dirty="0">
                  <a:latin typeface="+mj-lt"/>
                  <a:ea typeface="Times New Roman"/>
                  <a:cs typeface="Times New Roman"/>
                </a:rPr>
                <a:t>Clinician</a:t>
              </a:r>
              <a:endParaRPr lang="en-US" sz="1600" b="1" dirty="0">
                <a:latin typeface="+mj-lt"/>
              </a:endParaRPr>
            </a:p>
          </p:txBody>
        </p:sp>
        <p:sp>
          <p:nvSpPr>
            <p:cNvPr id="20" name="Βέλος: Δεξιό 27"/>
            <p:cNvSpPr/>
            <p:nvPr/>
          </p:nvSpPr>
          <p:spPr>
            <a:xfrm>
              <a:off x="2212144" y="4528891"/>
              <a:ext cx="1736557" cy="22311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Βέλος: Δεξιό 34"/>
            <p:cNvSpPr/>
            <p:nvPr/>
          </p:nvSpPr>
          <p:spPr>
            <a:xfrm rot="10800000">
              <a:off x="2180108" y="4927681"/>
              <a:ext cx="1736557" cy="24665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Ορθογώνιο 35"/>
            <p:cNvSpPr/>
            <p:nvPr/>
          </p:nvSpPr>
          <p:spPr>
            <a:xfrm>
              <a:off x="2324961" y="5138962"/>
              <a:ext cx="1443602" cy="289056"/>
            </a:xfrm>
            <a:prstGeom prst="rect">
              <a:avLst/>
            </a:prstGeom>
          </p:spPr>
          <p:txBody>
            <a:bodyPr wrap="square">
              <a:spAutoFit/>
            </a:bodyPr>
            <a:lstStyle/>
            <a:p>
              <a:pPr algn="ctr"/>
              <a:r>
                <a:rPr lang="en-US" sz="1600" dirty="0">
                  <a:latin typeface="+mj-lt"/>
                  <a:ea typeface="Times New Roman"/>
                  <a:cs typeface="Times New Roman"/>
                </a:rPr>
                <a:t>Guidelines</a:t>
              </a:r>
              <a:endParaRPr lang="en-US" sz="1600" dirty="0">
                <a:latin typeface="+mj-lt"/>
              </a:endParaRPr>
            </a:p>
          </p:txBody>
        </p:sp>
        <p:sp>
          <p:nvSpPr>
            <p:cNvPr id="23" name="Ορθογώνιο 36"/>
            <p:cNvSpPr/>
            <p:nvPr/>
          </p:nvSpPr>
          <p:spPr>
            <a:xfrm>
              <a:off x="5216902" y="3313918"/>
              <a:ext cx="2080229" cy="1129945"/>
            </a:xfrm>
            <a:prstGeom prst="rect">
              <a:avLst/>
            </a:prstGeom>
          </p:spPr>
          <p:txBody>
            <a:bodyPr wrap="square">
              <a:spAutoFit/>
            </a:bodyPr>
            <a:lstStyle/>
            <a:p>
              <a:pPr algn="ctr"/>
              <a:r>
                <a:rPr lang="en-US" sz="1600" dirty="0">
                  <a:latin typeface="+mj-lt"/>
                  <a:cs typeface="Times New Roman"/>
                </a:rPr>
                <a:t>Monitors</a:t>
              </a:r>
            </a:p>
            <a:p>
              <a:pPr algn="ctr"/>
              <a:r>
                <a:rPr lang="en-US" sz="1600" dirty="0">
                  <a:latin typeface="+mj-lt"/>
                  <a:cs typeface="Times New Roman"/>
                </a:rPr>
                <a:t>Designs Interventions (adjustment of drugs/drug dosage, lifestyle recommendations)</a:t>
              </a:r>
            </a:p>
          </p:txBody>
        </p:sp>
        <p:sp>
          <p:nvSpPr>
            <p:cNvPr id="27" name="Βέλος: Αριστερό-δεξιό 31">
              <a:extLst>
                <a:ext uri="{FF2B5EF4-FFF2-40B4-BE49-F238E27FC236}">
                  <a16:creationId xmlns:a16="http://schemas.microsoft.com/office/drawing/2014/main" id="{7218608C-A061-4E7A-B213-D5A46609C34B}"/>
                </a:ext>
              </a:extLst>
            </p:cNvPr>
            <p:cNvSpPr/>
            <p:nvPr/>
          </p:nvSpPr>
          <p:spPr>
            <a:xfrm rot="16200000">
              <a:off x="4206361" y="3232838"/>
              <a:ext cx="929767" cy="265560"/>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8" name="Εικόνα 27">
              <a:extLst>
                <a:ext uri="{FF2B5EF4-FFF2-40B4-BE49-F238E27FC236}">
                  <a16:creationId xmlns:a16="http://schemas.microsoft.com/office/drawing/2014/main" id="{4F71D98B-7E6F-48BF-AE8C-75D2BE6F3CD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2361" y="1554301"/>
              <a:ext cx="1657765" cy="1179423"/>
            </a:xfrm>
            <a:prstGeom prst="rect">
              <a:avLst/>
            </a:prstGeom>
          </p:spPr>
        </p:pic>
      </p:grpSp>
    </p:spTree>
    <p:extLst>
      <p:ext uri="{BB962C8B-B14F-4D97-AF65-F5344CB8AC3E}">
        <p14:creationId xmlns:p14="http://schemas.microsoft.com/office/powerpoint/2010/main" val="9404312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3608" y="1124744"/>
            <a:ext cx="4590283" cy="5184576"/>
          </a:xfrm>
          <a:prstGeom prst="rect">
            <a:avLst/>
          </a:prstGeom>
        </p:spPr>
      </p:pic>
      <p:pic>
        <p:nvPicPr>
          <p:cNvPr id="3" name="Picture 2"/>
          <p:cNvPicPr>
            <a:picLocks noChangeAspect="1"/>
          </p:cNvPicPr>
          <p:nvPr/>
        </p:nvPicPr>
        <p:blipFill rotWithShape="1">
          <a:blip r:embed="rId3"/>
          <a:srcRect l="64362"/>
          <a:stretch/>
        </p:blipFill>
        <p:spPr>
          <a:xfrm>
            <a:off x="5364088" y="1196752"/>
            <a:ext cx="2330646" cy="1793566"/>
          </a:xfrm>
          <a:prstGeom prst="rect">
            <a:avLst/>
          </a:prstGeom>
        </p:spPr>
      </p:pic>
      <p:sp>
        <p:nvSpPr>
          <p:cNvPr id="4"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23B7A5"/>
                </a:solidFill>
                <a:latin typeface="Khmer UI" panose="020B0502040204020203" pitchFamily="34" charset="0"/>
                <a:cs typeface="Khmer UI" panose="020B0502040204020203" pitchFamily="34" charset="0"/>
              </a:rPr>
              <a:t>Data Acquisition and Management</a:t>
            </a:r>
            <a:endParaRPr lang="el-GR" sz="3600" b="1" dirty="0">
              <a:solidFill>
                <a:srgbClr val="23B7A5"/>
              </a:solidFill>
              <a:latin typeface="Khmer UI" panose="020B0502040204020203" pitchFamily="34" charset="0"/>
              <a:cs typeface="Khmer UI" panose="020B0502040204020203" pitchFamily="34" charset="0"/>
            </a:endParaRPr>
          </a:p>
        </p:txBody>
      </p:sp>
      <p:pic>
        <p:nvPicPr>
          <p:cNvPr id="5" name="Εικόνα 10"/>
          <p:cNvPicPr>
            <a:picLocks noChangeAspect="1"/>
          </p:cNvPicPr>
          <p:nvPr/>
        </p:nvPicPr>
        <p:blipFill>
          <a:blip r:embed="rId4"/>
          <a:stretch>
            <a:fillRect/>
          </a:stretch>
        </p:blipFill>
        <p:spPr>
          <a:xfrm>
            <a:off x="5868144" y="4869160"/>
            <a:ext cx="753616" cy="753616"/>
          </a:xfrm>
          <a:prstGeom prst="rect">
            <a:avLst/>
          </a:prstGeom>
        </p:spPr>
      </p:pic>
      <p:sp>
        <p:nvSpPr>
          <p:cNvPr id="6" name="Θέση περιεχομένου 14"/>
          <p:cNvSpPr txBox="1">
            <a:spLocks/>
          </p:cNvSpPr>
          <p:nvPr/>
        </p:nvSpPr>
        <p:spPr>
          <a:xfrm>
            <a:off x="6660232" y="4797152"/>
            <a:ext cx="2448272" cy="6046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a:t>400+ participants </a:t>
            </a:r>
          </a:p>
          <a:p>
            <a:pPr marL="0" indent="0">
              <a:buFont typeface="Arial" panose="020B0604020202020204" pitchFamily="34" charset="0"/>
              <a:buNone/>
            </a:pPr>
            <a:r>
              <a:rPr lang="en-US" sz="2400" dirty="0"/>
              <a:t>(aged 70+)</a:t>
            </a:r>
          </a:p>
        </p:txBody>
      </p:sp>
    </p:spTree>
    <p:extLst>
      <p:ext uri="{BB962C8B-B14F-4D97-AF65-F5344CB8AC3E}">
        <p14:creationId xmlns:p14="http://schemas.microsoft.com/office/powerpoint/2010/main" val="32568432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1C5E9537-C1EA-470F-AC95-5D6B6B100850}"/>
              </a:ext>
            </a:extLst>
          </p:cNvPr>
          <p:cNvPicPr>
            <a:picLocks noChangeAspect="1"/>
          </p:cNvPicPr>
          <p:nvPr/>
        </p:nvPicPr>
        <p:blipFill>
          <a:blip r:embed="rId2"/>
          <a:stretch>
            <a:fillRect/>
          </a:stretch>
        </p:blipFill>
        <p:spPr>
          <a:xfrm>
            <a:off x="683568" y="1196752"/>
            <a:ext cx="7870664" cy="5112568"/>
          </a:xfrm>
          <a:prstGeom prst="rect">
            <a:avLst/>
          </a:prstGeom>
        </p:spPr>
      </p:pic>
      <p:sp>
        <p:nvSpPr>
          <p:cNvPr id="4" name="Shape 121"/>
          <p:cNvSpPr txBox="1">
            <a:spLocks/>
          </p:cNvSpPr>
          <p:nvPr/>
        </p:nvSpPr>
        <p:spPr>
          <a:xfrm>
            <a:off x="76200" y="44624"/>
            <a:ext cx="8991600" cy="10977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3B7A5"/>
              </a:buClr>
              <a:buSzPct val="25000"/>
            </a:pPr>
            <a:r>
              <a:rPr lang="en-US" sz="4000" b="1" dirty="0">
                <a:solidFill>
                  <a:srgbClr val="23B7A5"/>
                </a:solidFill>
                <a:latin typeface="Khmer UI"/>
                <a:ea typeface="Khmer"/>
                <a:cs typeface="Khmer"/>
                <a:sym typeface="Khmer"/>
              </a:rPr>
              <a:t>Big Data Analytics</a:t>
            </a:r>
          </a:p>
        </p:txBody>
      </p:sp>
      <p:pic>
        <p:nvPicPr>
          <p:cNvPr id="6" name="Picture 8" descr="Apache Spark - Wikipedia">
            <a:extLst>
              <a:ext uri="{FF2B5EF4-FFF2-40B4-BE49-F238E27FC236}">
                <a16:creationId xmlns:a16="http://schemas.microsoft.com/office/drawing/2014/main" id="{1A8FAAD0-05C4-A24C-AE09-C3C9288A6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656552"/>
            <a:ext cx="911746" cy="47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1954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76200" y="27044"/>
            <a:ext cx="8991600" cy="1097700"/>
          </a:xfrm>
          <a:prstGeom prst="rect">
            <a:avLst/>
          </a:prstGeom>
          <a:noFill/>
          <a:ln>
            <a:noFill/>
          </a:ln>
        </p:spPr>
        <p:txBody>
          <a:bodyPr lIns="91425" tIns="45700" rIns="91425" bIns="45700" anchor="ctr" anchorCtr="0">
            <a:noAutofit/>
          </a:bodyPr>
          <a:lstStyle/>
          <a:p>
            <a:pPr lvl="0" algn="ctr">
              <a:spcBef>
                <a:spcPts val="0"/>
              </a:spcBef>
              <a:buClr>
                <a:srgbClr val="23B7A5"/>
              </a:buClr>
              <a:buSzPct val="25000"/>
            </a:pPr>
            <a:r>
              <a:rPr lang="en-US" sz="4000" b="1" dirty="0">
                <a:solidFill>
                  <a:srgbClr val="23B7A5"/>
                </a:solidFill>
                <a:latin typeface="Khmer UI"/>
                <a:ea typeface="Khmer"/>
                <a:cs typeface="Khmer"/>
                <a:sym typeface="Khmer"/>
              </a:rPr>
              <a:t>Decision support and alerts generation </a:t>
            </a:r>
            <a:endParaRPr lang="en-US" sz="4000" b="1" i="0" u="none" strike="noStrike" cap="none" dirty="0">
              <a:solidFill>
                <a:srgbClr val="23B7A5"/>
              </a:solidFill>
              <a:latin typeface="Khmer UI"/>
              <a:ea typeface="Khmer"/>
              <a:cs typeface="Khmer"/>
              <a:sym typeface="Khmer"/>
            </a:endParaRPr>
          </a:p>
        </p:txBody>
      </p:sp>
      <p:sp>
        <p:nvSpPr>
          <p:cNvPr id="124" name="Shape 124"/>
          <p:cNvSpPr txBox="1"/>
          <p:nvPr/>
        </p:nvSpPr>
        <p:spPr>
          <a:xfrm>
            <a:off x="5724128" y="6416501"/>
            <a:ext cx="3481706"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a:solidFill>
                  <a:schemeClr val="lt1"/>
                </a:solidFill>
                <a:latin typeface="Khmer"/>
                <a:ea typeface="Khmer"/>
                <a:cs typeface="Khmer"/>
                <a:sym typeface="Khmer"/>
              </a:rPr>
              <a:t>www.frailsafe-project.eu</a:t>
            </a:r>
          </a:p>
        </p:txBody>
      </p:sp>
      <p:pic>
        <p:nvPicPr>
          <p:cNvPr id="7" name="Picture 6">
            <a:extLst>
              <a:ext uri="{FF2B5EF4-FFF2-40B4-BE49-F238E27FC236}">
                <a16:creationId xmlns:a16="http://schemas.microsoft.com/office/drawing/2014/main" id="{EA040049-1D42-4DAD-A935-D001E54DBE1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192" y="1654896"/>
            <a:ext cx="7436225" cy="4222376"/>
          </a:xfrm>
          <a:prstGeom prst="rect">
            <a:avLst/>
          </a:prstGeom>
          <a:noFill/>
        </p:spPr>
      </p:pic>
      <p:pic>
        <p:nvPicPr>
          <p:cNvPr id="12" name="Picture 11">
            <a:extLst>
              <a:ext uri="{FF2B5EF4-FFF2-40B4-BE49-F238E27FC236}">
                <a16:creationId xmlns:a16="http://schemas.microsoft.com/office/drawing/2014/main" id="{F5735984-03DF-40F3-85FF-0206A2271379}"/>
              </a:ext>
            </a:extLst>
          </p:cNvPr>
          <p:cNvPicPr/>
          <p:nvPr/>
        </p:nvPicPr>
        <p:blipFill rotWithShape="1">
          <a:blip r:embed="rId4" cstate="print">
            <a:extLst>
              <a:ext uri="{28A0092B-C50C-407E-A947-70E740481C1C}">
                <a14:useLocalDpi xmlns:a14="http://schemas.microsoft.com/office/drawing/2010/main" val="0"/>
              </a:ext>
            </a:extLst>
          </a:blip>
          <a:srcRect l="66985" b="37055"/>
          <a:stretch/>
        </p:blipFill>
        <p:spPr bwMode="auto">
          <a:xfrm>
            <a:off x="7106616" y="3212681"/>
            <a:ext cx="1713856" cy="2268725"/>
          </a:xfrm>
          <a:prstGeom prst="rect">
            <a:avLst/>
          </a:prstGeom>
          <a:noFill/>
        </p:spPr>
      </p:pic>
    </p:spTree>
    <p:extLst>
      <p:ext uri="{BB962C8B-B14F-4D97-AF65-F5344CB8AC3E}">
        <p14:creationId xmlns:p14="http://schemas.microsoft.com/office/powerpoint/2010/main" val="36097390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5 Título"/>
          <p:cNvSpPr>
            <a:spLocks noGrp="1"/>
          </p:cNvSpPr>
          <p:nvPr>
            <p:ph type="title"/>
          </p:nvPr>
        </p:nvSpPr>
        <p:spPr>
          <a:xfrm>
            <a:off x="721937" y="161578"/>
            <a:ext cx="7810503" cy="819150"/>
          </a:xfrm>
        </p:spPr>
        <p:txBody>
          <a:bodyPr>
            <a:noAutofit/>
          </a:bodyPr>
          <a:lstStyle/>
          <a:p>
            <a:pPr algn="ctr"/>
            <a:r>
              <a:rPr lang="en-US" sz="4000" b="1" dirty="0">
                <a:solidFill>
                  <a:srgbClr val="23B7A5"/>
                </a:solidFill>
                <a:latin typeface="+mn-lt"/>
                <a:cs typeface="Khmer UI" panose="020B0502040204020203" pitchFamily="34" charset="0"/>
              </a:rPr>
              <a:t>Multi-parametric analysis towards prediction of frailty risk</a:t>
            </a:r>
            <a:endParaRPr lang="es-ES" sz="4000" b="1" dirty="0">
              <a:solidFill>
                <a:srgbClr val="23B7A5"/>
              </a:solidFill>
              <a:latin typeface="+mn-lt"/>
              <a:cs typeface="Khmer UI" panose="020B0502040204020203" pitchFamily="34" charset="0"/>
            </a:endParaRPr>
          </a:p>
        </p:txBody>
      </p:sp>
      <p:sp>
        <p:nvSpPr>
          <p:cNvPr id="57" name="TextBox 56"/>
          <p:cNvSpPr txBox="1"/>
          <p:nvPr/>
        </p:nvSpPr>
        <p:spPr>
          <a:xfrm>
            <a:off x="319541" y="4653136"/>
            <a:ext cx="508314" cy="338288"/>
          </a:xfrm>
          <a:prstGeom prst="rect">
            <a:avLst/>
          </a:prstGeom>
          <a:noFill/>
        </p:spPr>
        <p:txBody>
          <a:bodyPr wrap="none" rtlCol="0">
            <a:spAutoFit/>
          </a:bodyPr>
          <a:lstStyle/>
          <a:p>
            <a:r>
              <a:rPr lang="en-US" dirty="0"/>
              <a:t>GPS</a:t>
            </a:r>
            <a:endParaRPr lang="el-GR" dirty="0"/>
          </a:p>
        </p:txBody>
      </p:sp>
      <p:sp>
        <p:nvSpPr>
          <p:cNvPr id="58" name="TextBox 57"/>
          <p:cNvSpPr txBox="1"/>
          <p:nvPr/>
        </p:nvSpPr>
        <p:spPr>
          <a:xfrm>
            <a:off x="1763688" y="4941168"/>
            <a:ext cx="2722808" cy="369332"/>
          </a:xfrm>
          <a:prstGeom prst="rect">
            <a:avLst/>
          </a:prstGeom>
          <a:noFill/>
        </p:spPr>
        <p:txBody>
          <a:bodyPr wrap="none" rtlCol="0">
            <a:spAutoFit/>
          </a:bodyPr>
          <a:lstStyle/>
          <a:p>
            <a:r>
              <a:rPr lang="en-US" dirty="0"/>
              <a:t>Clinical Assessment (</a:t>
            </a:r>
            <a:r>
              <a:rPr lang="en-US" dirty="0" err="1"/>
              <a:t>eCRF</a:t>
            </a:r>
            <a:r>
              <a:rPr lang="en-US" dirty="0"/>
              <a:t>)</a:t>
            </a:r>
            <a:endParaRPr lang="el-GR" dirty="0"/>
          </a:p>
        </p:txBody>
      </p:sp>
      <p:cxnSp>
        <p:nvCxnSpPr>
          <p:cNvPr id="69" name="Straight Arrow Connector 68"/>
          <p:cNvCxnSpPr/>
          <p:nvPr/>
        </p:nvCxnSpPr>
        <p:spPr>
          <a:xfrm flipV="1">
            <a:off x="818707" y="4453051"/>
            <a:ext cx="584790" cy="287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2126511" y="4484948"/>
            <a:ext cx="255182" cy="4359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6" name="Picture 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586180"/>
            <a:ext cx="414438" cy="4269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3" name="TextBox 62"/>
          <p:cNvSpPr txBox="1"/>
          <p:nvPr/>
        </p:nvSpPr>
        <p:spPr>
          <a:xfrm>
            <a:off x="210745" y="3933056"/>
            <a:ext cx="760855" cy="338288"/>
          </a:xfrm>
          <a:prstGeom prst="rect">
            <a:avLst/>
          </a:prstGeom>
          <a:noFill/>
        </p:spPr>
        <p:txBody>
          <a:bodyPr wrap="none" rtlCol="0">
            <a:spAutoFit/>
          </a:bodyPr>
          <a:lstStyle/>
          <a:p>
            <a:r>
              <a:rPr lang="en-US" dirty="0"/>
              <a:t>Games</a:t>
            </a:r>
            <a:endParaRPr lang="el-GR" dirty="0"/>
          </a:p>
        </p:txBody>
      </p:sp>
      <p:cxnSp>
        <p:nvCxnSpPr>
          <p:cNvPr id="71" name="Straight Arrow Connector 70"/>
          <p:cNvCxnSpPr/>
          <p:nvPr/>
        </p:nvCxnSpPr>
        <p:spPr>
          <a:xfrm>
            <a:off x="537523" y="3820589"/>
            <a:ext cx="600161" cy="689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8"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429000"/>
            <a:ext cx="589123" cy="5891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3" name="Group 126"/>
          <p:cNvGrpSpPr/>
          <p:nvPr/>
        </p:nvGrpSpPr>
        <p:grpSpPr>
          <a:xfrm>
            <a:off x="35496" y="1124744"/>
            <a:ext cx="1797907" cy="1728192"/>
            <a:chOff x="302328" y="2140000"/>
            <a:chExt cx="1797907" cy="1728192"/>
          </a:xfrm>
        </p:grpSpPr>
        <p:pic>
          <p:nvPicPr>
            <p:cNvPr id="7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2124" y="3009669"/>
              <a:ext cx="498111" cy="5282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328" y="2935189"/>
              <a:ext cx="509592" cy="527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85" name="Straight Arrow Connector 84"/>
            <p:cNvCxnSpPr/>
            <p:nvPr/>
          </p:nvCxnSpPr>
          <p:spPr>
            <a:xfrm>
              <a:off x="1157714" y="3095653"/>
              <a:ext cx="12271" cy="356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75357" y="2140000"/>
              <a:ext cx="1600334" cy="830997"/>
            </a:xfrm>
            <a:prstGeom prst="rect">
              <a:avLst/>
            </a:prstGeom>
            <a:noFill/>
          </p:spPr>
          <p:txBody>
            <a:bodyPr wrap="square" rtlCol="0">
              <a:spAutoFit/>
            </a:bodyPr>
            <a:lstStyle/>
            <a:p>
              <a:pPr algn="ctr"/>
              <a:r>
                <a:rPr lang="en-US" sz="1600" b="1" dirty="0">
                  <a:solidFill>
                    <a:srgbClr val="0070C0"/>
                  </a:solidFill>
                </a:rPr>
                <a:t>Text (social media and questionnaires)</a:t>
              </a:r>
            </a:p>
          </p:txBody>
        </p:sp>
        <p:sp>
          <p:nvSpPr>
            <p:cNvPr id="103" name="TextBox 102"/>
            <p:cNvSpPr txBox="1"/>
            <p:nvPr/>
          </p:nvSpPr>
          <p:spPr>
            <a:xfrm>
              <a:off x="410799" y="3529638"/>
              <a:ext cx="1600334" cy="338554"/>
            </a:xfrm>
            <a:prstGeom prst="rect">
              <a:avLst/>
            </a:prstGeom>
            <a:ln>
              <a:solidFill>
                <a:srgbClr val="00B050"/>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1600" b="1" dirty="0" err="1">
                  <a:solidFill>
                    <a:schemeClr val="bg1"/>
                  </a:solidFill>
                </a:rPr>
                <a:t>LingTester</a:t>
              </a:r>
              <a:endParaRPr lang="en-US" sz="1600" b="1" dirty="0">
                <a:solidFill>
                  <a:schemeClr val="bg1"/>
                </a:solidFill>
              </a:endParaRPr>
            </a:p>
          </p:txBody>
        </p:sp>
      </p:grpSp>
      <p:cxnSp>
        <p:nvCxnSpPr>
          <p:cNvPr id="104" name="Straight Arrow Connector 103"/>
          <p:cNvCxnSpPr/>
          <p:nvPr/>
        </p:nvCxnSpPr>
        <p:spPr>
          <a:xfrm>
            <a:off x="1122324" y="2775057"/>
            <a:ext cx="433626" cy="2713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982072" y="3049796"/>
            <a:ext cx="1871050" cy="523220"/>
          </a:xfrm>
          <a:prstGeom prst="rect">
            <a:avLst/>
          </a:prstGeom>
          <a:noFill/>
        </p:spPr>
        <p:txBody>
          <a:bodyPr wrap="square" rtlCol="0">
            <a:spAutoFit/>
          </a:bodyPr>
          <a:lstStyle/>
          <a:p>
            <a:r>
              <a:rPr lang="en-US" sz="1400" dirty="0"/>
              <a:t>Summarized variables </a:t>
            </a:r>
            <a:r>
              <a:rPr lang="en-US" sz="1400" b="1" dirty="0"/>
              <a:t>(time = 1, 2, 3)</a:t>
            </a:r>
            <a:endParaRPr lang="en-US" sz="1400" dirty="0"/>
          </a:p>
        </p:txBody>
      </p:sp>
      <p:sp>
        <p:nvSpPr>
          <p:cNvPr id="121" name="TextBox 120"/>
          <p:cNvSpPr txBox="1"/>
          <p:nvPr/>
        </p:nvSpPr>
        <p:spPr>
          <a:xfrm>
            <a:off x="1179887" y="3830833"/>
            <a:ext cx="2041777" cy="584775"/>
          </a:xfrm>
          <a:prstGeom prst="rect">
            <a:avLst/>
          </a:prstGeom>
          <a:ln>
            <a:solidFill>
              <a:srgbClr val="00B050"/>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1600" b="1" dirty="0">
                <a:solidFill>
                  <a:schemeClr val="bg1"/>
                </a:solidFill>
              </a:rPr>
              <a:t>Per-modality analysis </a:t>
            </a:r>
            <a:r>
              <a:rPr lang="en-US" sz="1600" b="1" dirty="0"/>
              <a:t>(time = 1 … T)</a:t>
            </a:r>
            <a:endParaRPr lang="en-US" sz="1600" b="1" dirty="0">
              <a:solidFill>
                <a:schemeClr val="bg1"/>
              </a:solidFill>
            </a:endParaRPr>
          </a:p>
        </p:txBody>
      </p:sp>
      <p:sp>
        <p:nvSpPr>
          <p:cNvPr id="123" name="TextBox 122"/>
          <p:cNvSpPr txBox="1"/>
          <p:nvPr/>
        </p:nvSpPr>
        <p:spPr>
          <a:xfrm>
            <a:off x="6300192" y="2060848"/>
            <a:ext cx="2518307" cy="584775"/>
          </a:xfrm>
          <a:prstGeom prst="rect">
            <a:avLst/>
          </a:prstGeom>
          <a:noFill/>
        </p:spPr>
        <p:txBody>
          <a:bodyPr wrap="square" rtlCol="0">
            <a:spAutoFit/>
          </a:bodyPr>
          <a:lstStyle/>
          <a:p>
            <a:pPr algn="ctr"/>
            <a:r>
              <a:rPr lang="en-US" sz="1600" b="1" dirty="0">
                <a:solidFill>
                  <a:srgbClr val="0070C0"/>
                </a:solidFill>
              </a:rPr>
              <a:t>IIMUs and WWBS </a:t>
            </a:r>
          </a:p>
          <a:p>
            <a:pPr algn="ctr"/>
            <a:r>
              <a:rPr lang="en-US" sz="1600" b="1" dirty="0">
                <a:solidFill>
                  <a:srgbClr val="0070C0"/>
                </a:solidFill>
              </a:rPr>
              <a:t>(time = 1   . . .   T )</a:t>
            </a:r>
          </a:p>
        </p:txBody>
      </p:sp>
      <p:pic>
        <p:nvPicPr>
          <p:cNvPr id="12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2060848"/>
            <a:ext cx="664976" cy="6487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0" name="TextBox 129"/>
          <p:cNvSpPr txBox="1"/>
          <p:nvPr/>
        </p:nvSpPr>
        <p:spPr>
          <a:xfrm>
            <a:off x="3268020" y="4134306"/>
            <a:ext cx="1086201" cy="523220"/>
          </a:xfrm>
          <a:prstGeom prst="rect">
            <a:avLst/>
          </a:prstGeom>
          <a:noFill/>
        </p:spPr>
        <p:txBody>
          <a:bodyPr wrap="square" rtlCol="0">
            <a:spAutoFit/>
          </a:bodyPr>
          <a:lstStyle/>
          <a:p>
            <a:r>
              <a:rPr lang="en-US" sz="1400" dirty="0"/>
              <a:t>Summarized variables</a:t>
            </a:r>
          </a:p>
        </p:txBody>
      </p:sp>
      <p:cxnSp>
        <p:nvCxnSpPr>
          <p:cNvPr id="88" name="Straight Arrow Connector 87"/>
          <p:cNvCxnSpPr/>
          <p:nvPr/>
        </p:nvCxnSpPr>
        <p:spPr>
          <a:xfrm>
            <a:off x="2700108" y="3212976"/>
            <a:ext cx="1727876" cy="476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flipV="1">
            <a:off x="3215482" y="4038381"/>
            <a:ext cx="1207662" cy="506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6084168" y="4725144"/>
            <a:ext cx="2914965" cy="369332"/>
          </a:xfrm>
          <a:prstGeom prst="rect">
            <a:avLst/>
          </a:prstGeom>
        </p:spPr>
        <p:txBody>
          <a:bodyPr wrap="none">
            <a:spAutoFit/>
          </a:bodyPr>
          <a:lstStyle/>
          <a:p>
            <a:r>
              <a:rPr lang="en-US" b="1" dirty="0">
                <a:solidFill>
                  <a:schemeClr val="tx2"/>
                </a:solidFill>
                <a:effectLst>
                  <a:outerShdw blurRad="38100" dist="38100" dir="2700000" algn="tl">
                    <a:srgbClr val="000000">
                      <a:alpha val="43137"/>
                    </a:srgbClr>
                  </a:outerShdw>
                </a:effectLst>
                <a:cs typeface="Times New Roman" panose="02020603050405020304" pitchFamily="18" charset="0"/>
              </a:rPr>
              <a:t>Dynamic prediction of frailty</a:t>
            </a:r>
            <a:endParaRPr lang="en-US" b="1" dirty="0">
              <a:solidFill>
                <a:schemeClr val="tx2"/>
              </a:solidFill>
              <a:effectLst>
                <a:outerShdw blurRad="38100" dist="38100" dir="2700000" algn="tl">
                  <a:srgbClr val="000000">
                    <a:alpha val="43137"/>
                  </a:srgbClr>
                </a:outerShdw>
              </a:effectLst>
            </a:endParaRPr>
          </a:p>
        </p:txBody>
      </p:sp>
      <p:cxnSp>
        <p:nvCxnSpPr>
          <p:cNvPr id="147" name="Straight Arrow Connector 146"/>
          <p:cNvCxnSpPr/>
          <p:nvPr/>
        </p:nvCxnSpPr>
        <p:spPr>
          <a:xfrm>
            <a:off x="7236296" y="4360094"/>
            <a:ext cx="3544" cy="365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4572000" y="3309108"/>
            <a:ext cx="4189290" cy="839972"/>
            <a:chOff x="4444408" y="4508204"/>
            <a:chExt cx="4189290" cy="839972"/>
          </a:xfrm>
        </p:grpSpPr>
        <p:pic>
          <p:nvPicPr>
            <p:cNvPr id="129" name="Picture 2" descr="C:\Users\Eva\Dropbox (CEID)\FRAILSAFE_UoP\Presentations\Review_Patra_Sep17\Eva\CNN_architecture.png"/>
            <p:cNvPicPr>
              <a:picLocks noChangeAspect="1" noChangeArrowheads="1"/>
            </p:cNvPicPr>
            <p:nvPr/>
          </p:nvPicPr>
          <p:blipFill rotWithShape="1">
            <a:blip r:embed="rId8" cstate="print"/>
            <a:srcRect l="57966" t="84000" b="12977"/>
            <a:stretch/>
          </p:blipFill>
          <p:spPr bwMode="auto">
            <a:xfrm>
              <a:off x="4540101" y="4805917"/>
              <a:ext cx="1573763" cy="170121"/>
            </a:xfrm>
            <a:prstGeom prst="rect">
              <a:avLst/>
            </a:prstGeom>
            <a:noFill/>
          </p:spPr>
        </p:pic>
        <p:pic>
          <p:nvPicPr>
            <p:cNvPr id="134" name="Picture 2" descr="C:\Users\Eva\Dropbox (CEID)\FRAILSAFE_UoP\Presentations\Review_Patra_Sep17\Eva\CNN_architecture.png"/>
            <p:cNvPicPr>
              <a:picLocks noChangeAspect="1" noChangeArrowheads="1"/>
            </p:cNvPicPr>
            <p:nvPr/>
          </p:nvPicPr>
          <p:blipFill rotWithShape="1">
            <a:blip r:embed="rId8" cstate="print"/>
            <a:srcRect l="57966" t="84000" b="12977"/>
            <a:stretch/>
          </p:blipFill>
          <p:spPr bwMode="auto">
            <a:xfrm>
              <a:off x="4543644" y="4554279"/>
              <a:ext cx="1573763" cy="170121"/>
            </a:xfrm>
            <a:prstGeom prst="rect">
              <a:avLst/>
            </a:prstGeom>
            <a:noFill/>
          </p:spPr>
        </p:pic>
        <p:pic>
          <p:nvPicPr>
            <p:cNvPr id="135" name="Picture 2" descr="C:\Users\Eva\Dropbox (CEID)\FRAILSAFE_UoP\Presentations\Review_Patra_Sep17\Eva\CNN_architecture.png"/>
            <p:cNvPicPr>
              <a:picLocks noChangeAspect="1" noChangeArrowheads="1"/>
            </p:cNvPicPr>
            <p:nvPr/>
          </p:nvPicPr>
          <p:blipFill rotWithShape="1">
            <a:blip r:embed="rId8" cstate="print"/>
            <a:srcRect l="57966" t="84000" b="12977"/>
            <a:stretch/>
          </p:blipFill>
          <p:spPr bwMode="auto">
            <a:xfrm>
              <a:off x="6935970" y="4543647"/>
              <a:ext cx="1573763" cy="170121"/>
            </a:xfrm>
            <a:prstGeom prst="rect">
              <a:avLst/>
            </a:prstGeom>
            <a:noFill/>
          </p:spPr>
        </p:pic>
        <p:sp>
          <p:nvSpPr>
            <p:cNvPr id="139" name="TextBox 138"/>
            <p:cNvSpPr txBox="1"/>
            <p:nvPr/>
          </p:nvSpPr>
          <p:spPr>
            <a:xfrm>
              <a:off x="6177559" y="4605589"/>
              <a:ext cx="899516" cy="461665"/>
            </a:xfrm>
            <a:prstGeom prst="rect">
              <a:avLst/>
            </a:prstGeom>
            <a:noFill/>
          </p:spPr>
          <p:txBody>
            <a:bodyPr wrap="square" rtlCol="0">
              <a:spAutoFit/>
            </a:bodyPr>
            <a:lstStyle/>
            <a:p>
              <a:pPr algn="ctr"/>
              <a:r>
                <a:rPr lang="en-US" sz="2400" b="1" dirty="0">
                  <a:solidFill>
                    <a:srgbClr val="0070C0"/>
                  </a:solidFill>
                </a:rPr>
                <a:t>. . .</a:t>
              </a:r>
            </a:p>
          </p:txBody>
        </p:sp>
        <p:pic>
          <p:nvPicPr>
            <p:cNvPr id="142" name="Picture 2" descr="C:\Users\Eva\Dropbox (CEID)\FRAILSAFE_UoP\Presentations\Review_Patra_Sep17\Eva\CNN_architecture.png"/>
            <p:cNvPicPr>
              <a:picLocks noChangeAspect="1" noChangeArrowheads="1"/>
            </p:cNvPicPr>
            <p:nvPr/>
          </p:nvPicPr>
          <p:blipFill rotWithShape="1">
            <a:blip r:embed="rId8" cstate="print"/>
            <a:srcRect l="57966" t="84000" b="12977"/>
            <a:stretch/>
          </p:blipFill>
          <p:spPr bwMode="auto">
            <a:xfrm>
              <a:off x="4543645" y="5096540"/>
              <a:ext cx="1573763" cy="170121"/>
            </a:xfrm>
            <a:prstGeom prst="rect">
              <a:avLst/>
            </a:prstGeom>
            <a:noFill/>
          </p:spPr>
        </p:pic>
        <p:sp>
          <p:nvSpPr>
            <p:cNvPr id="106" name="Rectangle 105"/>
            <p:cNvSpPr/>
            <p:nvPr/>
          </p:nvSpPr>
          <p:spPr>
            <a:xfrm>
              <a:off x="4444408" y="4508204"/>
              <a:ext cx="4189290" cy="839972"/>
            </a:xfrm>
            <a:prstGeom prst="rect">
              <a:avLst/>
            </a:prstGeom>
            <a:solidFill>
              <a:schemeClr val="accent1">
                <a:alpha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395132" y="4697636"/>
              <a:ext cx="1233316" cy="646331"/>
            </a:xfrm>
            <a:prstGeom prst="rect">
              <a:avLst/>
            </a:prstGeom>
            <a:noFill/>
          </p:spPr>
          <p:txBody>
            <a:bodyPr wrap="square" rtlCol="0">
              <a:spAutoFit/>
            </a:bodyPr>
            <a:lstStyle/>
            <a:p>
              <a:r>
                <a:rPr lang="en-US" b="1" i="1" dirty="0">
                  <a:effectLst>
                    <a:outerShdw blurRad="38100" dist="38100" dir="2700000" algn="tl">
                      <a:srgbClr val="000000">
                        <a:alpha val="43137"/>
                      </a:srgbClr>
                    </a:outerShdw>
                  </a:effectLst>
                </a:rPr>
                <a:t>Machine Learning</a:t>
              </a:r>
              <a:endParaRPr lang="el-GR" b="1" i="1" dirty="0">
                <a:effectLst>
                  <a:outerShdw blurRad="38100" dist="38100" dir="2700000" algn="tl">
                    <a:srgbClr val="000000">
                      <a:alpha val="43137"/>
                    </a:srgbClr>
                  </a:outerShdw>
                </a:effectLst>
              </a:endParaRPr>
            </a:p>
          </p:txBody>
        </p:sp>
      </p:grpSp>
      <p:cxnSp>
        <p:nvCxnSpPr>
          <p:cNvPr id="43" name="Straight Arrow Connector 42"/>
          <p:cNvCxnSpPr/>
          <p:nvPr/>
        </p:nvCxnSpPr>
        <p:spPr>
          <a:xfrm flipH="1">
            <a:off x="7308304" y="2636912"/>
            <a:ext cx="98691"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a:stCxn id="123" idx="2"/>
          </p:cNvCxnSpPr>
          <p:nvPr/>
        </p:nvCxnSpPr>
        <p:spPr>
          <a:xfrm flipH="1">
            <a:off x="7514582" y="2645623"/>
            <a:ext cx="44764" cy="443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cxnSpLocks/>
          </p:cNvCxnSpPr>
          <p:nvPr/>
        </p:nvCxnSpPr>
        <p:spPr>
          <a:xfrm>
            <a:off x="8172400" y="2636912"/>
            <a:ext cx="185317"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7740352" y="2636912"/>
            <a:ext cx="526106" cy="369332"/>
          </a:xfrm>
          <a:prstGeom prst="rect">
            <a:avLst/>
          </a:prstGeom>
        </p:spPr>
        <p:txBody>
          <a:bodyPr wrap="none">
            <a:spAutoFit/>
          </a:bodyPr>
          <a:lstStyle/>
          <a:p>
            <a:r>
              <a:rPr lang="en-US" b="1" dirty="0">
                <a:solidFill>
                  <a:srgbClr val="0070C0"/>
                </a:solidFill>
              </a:rPr>
              <a:t>. . . </a:t>
            </a:r>
            <a:endParaRPr lang="en-US" dirty="0"/>
          </a:p>
        </p:txBody>
      </p:sp>
    </p:spTree>
    <p:extLst>
      <p:ext uri="{BB962C8B-B14F-4D97-AF65-F5344CB8AC3E}">
        <p14:creationId xmlns:p14="http://schemas.microsoft.com/office/powerpoint/2010/main" val="920843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5 Título"/>
          <p:cNvSpPr>
            <a:spLocks noGrp="1"/>
          </p:cNvSpPr>
          <p:nvPr>
            <p:ph type="title"/>
          </p:nvPr>
        </p:nvSpPr>
        <p:spPr>
          <a:xfrm>
            <a:off x="288758" y="171450"/>
            <a:ext cx="8582526" cy="819150"/>
          </a:xfrm>
        </p:spPr>
        <p:txBody>
          <a:bodyPr>
            <a:noAutofit/>
          </a:bodyPr>
          <a:lstStyle/>
          <a:p>
            <a:pPr algn="ctr"/>
            <a:r>
              <a:rPr lang="en-US" sz="4000" b="1" dirty="0">
                <a:solidFill>
                  <a:srgbClr val="23B7A5"/>
                </a:solidFill>
                <a:latin typeface="+mn-lt"/>
                <a:cs typeface="Khmer UI" panose="020B0502040204020203" pitchFamily="34" charset="0"/>
              </a:rPr>
              <a:t>Prediction of adverse events</a:t>
            </a:r>
            <a:endParaRPr lang="es-ES" sz="4000" b="1" dirty="0">
              <a:solidFill>
                <a:srgbClr val="23B7A5"/>
              </a:solidFill>
              <a:latin typeface="+mn-lt"/>
              <a:cs typeface="Khmer UI" panose="020B0502040204020203" pitchFamily="34" charset="0"/>
            </a:endParaRPr>
          </a:p>
        </p:txBody>
      </p:sp>
      <p:pic>
        <p:nvPicPr>
          <p:cNvPr id="3" name="Picture 2">
            <a:extLst>
              <a:ext uri="{FF2B5EF4-FFF2-40B4-BE49-F238E27FC236}">
                <a16:creationId xmlns:a16="http://schemas.microsoft.com/office/drawing/2014/main" id="{86178096-C13A-41FF-A72D-CD37D84DF091}"/>
              </a:ext>
            </a:extLst>
          </p:cNvPr>
          <p:cNvPicPr>
            <a:picLocks noChangeAspect="1"/>
          </p:cNvPicPr>
          <p:nvPr/>
        </p:nvPicPr>
        <p:blipFill>
          <a:blip r:embed="rId3" cstate="print"/>
          <a:stretch>
            <a:fillRect/>
          </a:stretch>
        </p:blipFill>
        <p:spPr>
          <a:xfrm>
            <a:off x="1590766" y="990600"/>
            <a:ext cx="5962468" cy="3733739"/>
          </a:xfrm>
          <a:prstGeom prst="rect">
            <a:avLst/>
          </a:prstGeom>
        </p:spPr>
      </p:pic>
      <p:sp>
        <p:nvSpPr>
          <p:cNvPr id="4" name="Rectangle 3">
            <a:extLst>
              <a:ext uri="{FF2B5EF4-FFF2-40B4-BE49-F238E27FC236}">
                <a16:creationId xmlns:a16="http://schemas.microsoft.com/office/drawing/2014/main" id="{2E775670-49F6-2401-CD54-2D921C9D05D7}"/>
              </a:ext>
            </a:extLst>
          </p:cNvPr>
          <p:cNvSpPr/>
          <p:nvPr/>
        </p:nvSpPr>
        <p:spPr>
          <a:xfrm>
            <a:off x="827584" y="4869160"/>
            <a:ext cx="7848872" cy="1908215"/>
          </a:xfrm>
          <a:prstGeom prst="rect">
            <a:avLst/>
          </a:prstGeom>
        </p:spPr>
        <p:txBody>
          <a:bodyPr wrap="square">
            <a:spAutoFit/>
          </a:bodyPr>
          <a:lstStyle/>
          <a:p>
            <a:pPr marL="285750" indent="-285750">
              <a:spcBef>
                <a:spcPts val="600"/>
              </a:spcBef>
              <a:buFont typeface="Arial" panose="020B0604020202020204" pitchFamily="34" charset="0"/>
              <a:buChar char="•"/>
            </a:pPr>
            <a:r>
              <a:rPr lang="en-US" dirty="0">
                <a:latin typeface="Calibri" panose="020F0502020204030204" pitchFamily="34" charset="0"/>
                <a:ea typeface="Times New Roman" panose="02020603050405020304" pitchFamily="18" charset="0"/>
              </a:rPr>
              <a:t>If any instance indicates future event (positive class), the rest of the instances of the same subject are also considered as positive class</a:t>
            </a:r>
            <a:endParaRPr lang="el-GR" dirty="0">
              <a:latin typeface="Calibri" panose="020F0502020204030204" pitchFamily="34" charset="0"/>
              <a:ea typeface="Times New Roman" panose="02020603050405020304" pitchFamily="18" charset="0"/>
            </a:endParaRPr>
          </a:p>
          <a:p>
            <a:pPr marL="285750" indent="-285750">
              <a:spcBef>
                <a:spcPts val="600"/>
              </a:spcBef>
              <a:buFont typeface="Arial" panose="020B0604020202020204" pitchFamily="34" charset="0"/>
              <a:buChar char="•"/>
            </a:pPr>
            <a:r>
              <a:rPr lang="en-GR" dirty="0"/>
              <a:t>Multiple Instance Learning (MIL) problem in which the temporal alignment of the multiple instances (sessions) was ignored </a:t>
            </a:r>
          </a:p>
          <a:p>
            <a:pPr marL="285750" indent="-285750">
              <a:spcBef>
                <a:spcPts val="600"/>
              </a:spcBef>
              <a:buFont typeface="Arial" panose="020B0604020202020204" pitchFamily="34" charset="0"/>
              <a:buChar char="•"/>
            </a:pPr>
            <a:r>
              <a:rPr lang="en-US" dirty="0"/>
              <a:t>SPEC_MIL: a specializing multi-instance learner that follows a generalization of the </a:t>
            </a:r>
            <a:r>
              <a:rPr lang="en-US" dirty="0" err="1"/>
              <a:t>miSVM</a:t>
            </a:r>
            <a:r>
              <a:rPr lang="en-US" dirty="0"/>
              <a:t> (</a:t>
            </a:r>
            <a:r>
              <a:rPr lang="en-US" dirty="0" err="1"/>
              <a:t>MiSVM</a:t>
            </a:r>
            <a:r>
              <a:rPr lang="en-US" dirty="0"/>
              <a:t> applies SVM for MIL)</a:t>
            </a:r>
          </a:p>
        </p:txBody>
      </p:sp>
    </p:spTree>
    <p:extLst>
      <p:ext uri="{BB962C8B-B14F-4D97-AF65-F5344CB8AC3E}">
        <p14:creationId xmlns:p14="http://schemas.microsoft.com/office/powerpoint/2010/main" val="88377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5F0A13FC-E872-E576-DDD1-BD85C4840635}"/>
              </a:ext>
            </a:extLst>
          </p:cNvPr>
          <p:cNvSpPr>
            <a:spLocks noGrp="1" noChangeArrowheads="1"/>
          </p:cNvSpPr>
          <p:nvPr>
            <p:ph type="title"/>
          </p:nvPr>
        </p:nvSpPr>
        <p:spPr>
          <a:xfrm>
            <a:off x="990600" y="381000"/>
            <a:ext cx="7204075" cy="519113"/>
          </a:xfrm>
        </p:spPr>
        <p:txBody>
          <a:bodyPr>
            <a:normAutofit fontScale="90000"/>
          </a:bodyPr>
          <a:lstStyle/>
          <a:p>
            <a:pPr eaLnBrk="1" hangingPunct="1"/>
            <a:r>
              <a:rPr lang="en-US" altLang="zh-CN" sz="4000" dirty="0">
                <a:solidFill>
                  <a:schemeClr val="accent2"/>
                </a:solidFill>
                <a:ea typeface="宋体" panose="02010600030101010101" pitchFamily="2" charset="-122"/>
              </a:rPr>
              <a:t>BIRCH</a:t>
            </a:r>
            <a:endParaRPr lang="en-US" altLang="zh-CN" sz="2000" dirty="0">
              <a:solidFill>
                <a:schemeClr val="accent2"/>
              </a:solidFill>
              <a:ea typeface="宋体" panose="02010600030101010101" pitchFamily="2" charset="-122"/>
            </a:endParaRPr>
          </a:p>
        </p:txBody>
      </p:sp>
      <p:sp>
        <p:nvSpPr>
          <p:cNvPr id="86018" name="Rectangle 3">
            <a:extLst>
              <a:ext uri="{FF2B5EF4-FFF2-40B4-BE49-F238E27FC236}">
                <a16:creationId xmlns:a16="http://schemas.microsoft.com/office/drawing/2014/main" id="{F868C52B-0D28-68C0-E201-5EC54F80E7B6}"/>
              </a:ext>
            </a:extLst>
          </p:cNvPr>
          <p:cNvSpPr>
            <a:spLocks noGrp="1" noChangeArrowheads="1"/>
          </p:cNvSpPr>
          <p:nvPr>
            <p:ph type="body" idx="1"/>
          </p:nvPr>
        </p:nvSpPr>
        <p:spPr>
          <a:xfrm>
            <a:off x="304800" y="1143000"/>
            <a:ext cx="8610600" cy="5715000"/>
          </a:xfrm>
        </p:spPr>
        <p:txBody>
          <a:bodyPr>
            <a:normAutofit/>
          </a:bodyPr>
          <a:lstStyle/>
          <a:p>
            <a:pPr eaLnBrk="1" hangingPunct="1">
              <a:lnSpc>
                <a:spcPct val="120000"/>
              </a:lnSpc>
              <a:spcBef>
                <a:spcPct val="50000"/>
              </a:spcBef>
            </a:pPr>
            <a:r>
              <a:rPr lang="en-US" altLang="zh-CN" sz="2400" dirty="0">
                <a:ea typeface="宋体" panose="02010600030101010101" pitchFamily="2" charset="-122"/>
              </a:rPr>
              <a:t>B</a:t>
            </a:r>
            <a:r>
              <a:rPr lang="el-GR" altLang="zh-CN" sz="2400" dirty="0">
                <a:ea typeface="宋体" panose="02010600030101010101" pitchFamily="2" charset="-122"/>
              </a:rPr>
              <a:t>Ι</a:t>
            </a:r>
            <a:r>
              <a:rPr lang="en-US" altLang="zh-CN" sz="2400" dirty="0">
                <a:ea typeface="宋体" panose="02010600030101010101" pitchFamily="2" charset="-122"/>
              </a:rPr>
              <a:t>RCH: Balanced Iterative Reducing and Clustering using Hierarchies,  by Zhang, Ramakrishnan, </a:t>
            </a:r>
            <a:r>
              <a:rPr lang="en-US" altLang="zh-CN" sz="2400" dirty="0" err="1">
                <a:ea typeface="宋体" panose="02010600030101010101" pitchFamily="2" charset="-122"/>
              </a:rPr>
              <a:t>Livny</a:t>
            </a:r>
            <a:r>
              <a:rPr lang="en-US" altLang="zh-CN" sz="2400" dirty="0">
                <a:ea typeface="宋体" panose="02010600030101010101" pitchFamily="2" charset="-122"/>
              </a:rPr>
              <a:t> (SIGMOD’96)</a:t>
            </a:r>
          </a:p>
          <a:p>
            <a:pPr>
              <a:lnSpc>
                <a:spcPct val="120000"/>
              </a:lnSpc>
              <a:spcBef>
                <a:spcPct val="50000"/>
              </a:spcBef>
            </a:pPr>
            <a:r>
              <a:rPr lang="en-GB" sz="2400" dirty="0"/>
              <a:t>Received the SIGMOD 10 year test of time award in 2006</a:t>
            </a:r>
            <a:endParaRPr lang="en-US" altLang="zh-CN" sz="2400" dirty="0">
              <a:ea typeface="宋体" panose="02010600030101010101" pitchFamily="2" charset="-122"/>
            </a:endParaRPr>
          </a:p>
          <a:p>
            <a:pPr eaLnBrk="1" hangingPunct="1">
              <a:lnSpc>
                <a:spcPct val="120000"/>
              </a:lnSpc>
              <a:spcBef>
                <a:spcPct val="50000"/>
              </a:spcBef>
            </a:pPr>
            <a:r>
              <a:rPr lang="en-US" altLang="zh-CN" sz="2400" dirty="0">
                <a:ea typeface="宋体" panose="02010600030101010101" pitchFamily="2" charset="-122"/>
              </a:rPr>
              <a:t>Incrementally construct a CF (Clustering Feature) tree, a hierarchical data structure for multiphase clustering</a:t>
            </a:r>
          </a:p>
          <a:p>
            <a:pPr lvl="1" eaLnBrk="1" hangingPunct="1">
              <a:lnSpc>
                <a:spcPct val="120000"/>
              </a:lnSpc>
              <a:spcBef>
                <a:spcPct val="50000"/>
              </a:spcBef>
            </a:pPr>
            <a:r>
              <a:rPr lang="en-US" altLang="zh-CN" sz="2400" b="1" dirty="0">
                <a:ea typeface="宋体" panose="02010600030101010101" pitchFamily="2" charset="-122"/>
              </a:rPr>
              <a:t>Phase 1</a:t>
            </a:r>
            <a:r>
              <a:rPr lang="en-US" altLang="zh-CN" sz="2400" dirty="0">
                <a:ea typeface="宋体" panose="02010600030101010101" pitchFamily="2" charset="-122"/>
              </a:rPr>
              <a:t>: scan DB to build an initial in-memory CF tree </a:t>
            </a:r>
          </a:p>
          <a:p>
            <a:pPr lvl="2">
              <a:lnSpc>
                <a:spcPct val="120000"/>
              </a:lnSpc>
              <a:spcBef>
                <a:spcPct val="50000"/>
              </a:spcBef>
            </a:pPr>
            <a:r>
              <a:rPr lang="en-US" altLang="zh-CN" sz="2000" dirty="0">
                <a:ea typeface="宋体" panose="02010600030101010101" pitchFamily="2" charset="-122"/>
              </a:rPr>
              <a:t>a multi-level compression of the data that tries to preserve the inherent clustering structure of the data </a:t>
            </a:r>
          </a:p>
          <a:p>
            <a:pPr lvl="1" eaLnBrk="1" hangingPunct="1">
              <a:lnSpc>
                <a:spcPct val="120000"/>
              </a:lnSpc>
              <a:spcBef>
                <a:spcPct val="50000"/>
              </a:spcBef>
            </a:pPr>
            <a:r>
              <a:rPr lang="en-US" altLang="zh-CN" sz="2400" b="1" dirty="0">
                <a:ea typeface="宋体" panose="02010600030101010101" pitchFamily="2" charset="-122"/>
              </a:rPr>
              <a:t>Phase 2</a:t>
            </a:r>
            <a:r>
              <a:rPr lang="en-US" altLang="zh-CN" sz="2400" dirty="0">
                <a:ea typeface="宋体" panose="02010600030101010101" pitchFamily="2" charset="-122"/>
              </a:rPr>
              <a:t>: use an arbitrary clustering algorithm to cluster the leaf nodes of the CF-tree </a:t>
            </a:r>
            <a:endParaRPr lang="en-US" altLang="zh-CN" sz="2400" i="1" dirty="0">
              <a:ea typeface="宋体" panose="02010600030101010101" pitchFamily="2" charset="-122"/>
            </a:endParaRPr>
          </a:p>
        </p:txBody>
      </p:sp>
    </p:spTree>
    <p:extLst>
      <p:ext uri="{BB962C8B-B14F-4D97-AF65-F5344CB8AC3E}">
        <p14:creationId xmlns:p14="http://schemas.microsoft.com/office/powerpoint/2010/main" val="283309777"/>
      </p:ext>
    </p:extLst>
  </p:cSld>
  <p:clrMapOvr>
    <a:masterClrMapping/>
  </p:clrMapOvr>
  <p:transition>
    <p:strips dir="rd"/>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2"/>
          <p:cNvSpPr txBox="1">
            <a:spLocks/>
          </p:cNvSpPr>
          <p:nvPr/>
        </p:nvSpPr>
        <p:spPr>
          <a:xfrm>
            <a:off x="35496" y="2132856"/>
            <a:ext cx="4178141" cy="168205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Challenges: </a:t>
            </a: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Different # of frames across subjects and different </a:t>
            </a:r>
            <a:r>
              <a:rPr lang="en-US" dirty="0">
                <a:latin typeface="Times New Roman" panose="02020603050405020304" pitchFamily="18" charset="0"/>
                <a:cs typeface="Times New Roman" panose="02020603050405020304" pitchFamily="18" charset="0"/>
              </a:rPr>
              <a:t>#</a:t>
            </a: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of subjects across classes</a:t>
            </a:r>
            <a:endParaRPr kumimoji="0" 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33"/>
          <p:cNvGrpSpPr/>
          <p:nvPr/>
        </p:nvGrpSpPr>
        <p:grpSpPr>
          <a:xfrm>
            <a:off x="4088109" y="1219200"/>
            <a:ext cx="3582928" cy="4913844"/>
            <a:chOff x="4964409" y="561975"/>
            <a:chExt cx="3582928" cy="4913844"/>
          </a:xfrm>
        </p:grpSpPr>
        <p:grpSp>
          <p:nvGrpSpPr>
            <p:cNvPr id="3" name="Group 132"/>
            <p:cNvGrpSpPr/>
            <p:nvPr/>
          </p:nvGrpSpPr>
          <p:grpSpPr>
            <a:xfrm>
              <a:off x="5725108" y="3199114"/>
              <a:ext cx="2820725" cy="2276705"/>
              <a:chOff x="5279835" y="3652339"/>
              <a:chExt cx="2820725" cy="2276705"/>
            </a:xfrm>
          </p:grpSpPr>
          <p:grpSp>
            <p:nvGrpSpPr>
              <p:cNvPr id="4" name="Group 118"/>
              <p:cNvGrpSpPr/>
              <p:nvPr/>
            </p:nvGrpSpPr>
            <p:grpSpPr>
              <a:xfrm>
                <a:off x="5281160" y="4103807"/>
                <a:ext cx="2819400" cy="1825237"/>
                <a:chOff x="3667125" y="2981325"/>
                <a:chExt cx="2819400" cy="1825237"/>
              </a:xfrm>
            </p:grpSpPr>
            <p:grpSp>
              <p:nvGrpSpPr>
                <p:cNvPr id="11" name="Group 10"/>
                <p:cNvGrpSpPr/>
                <p:nvPr/>
              </p:nvGrpSpPr>
              <p:grpSpPr>
                <a:xfrm>
                  <a:off x="3667125" y="2981325"/>
                  <a:ext cx="2819400" cy="1825237"/>
                  <a:chOff x="1647825" y="1628775"/>
                  <a:chExt cx="5210175" cy="3314700"/>
                </a:xfrm>
              </p:grpSpPr>
              <p:pic>
                <p:nvPicPr>
                  <p:cNvPr id="126" name="Picture 2" descr="C:\Users\Eva\OneDrive - CentraleSupelec\CEID\Code\RESULTS\OneWindow_7channels.png"/>
                  <p:cNvPicPr>
                    <a:picLocks noChangeAspect="1" noChangeArrowheads="1"/>
                  </p:cNvPicPr>
                  <p:nvPr/>
                </p:nvPicPr>
                <p:blipFill>
                  <a:blip r:embed="rId2" cstate="print"/>
                  <a:srcRect l="68823" t="64989" r="9798" b="10103"/>
                  <a:stretch>
                    <a:fillRect/>
                  </a:stretch>
                </p:blipFill>
                <p:spPr bwMode="auto">
                  <a:xfrm>
                    <a:off x="1647825" y="1628775"/>
                    <a:ext cx="1600200" cy="1076325"/>
                  </a:xfrm>
                  <a:prstGeom prst="rect">
                    <a:avLst/>
                  </a:prstGeom>
                  <a:noFill/>
                </p:spPr>
              </p:pic>
              <p:pic>
                <p:nvPicPr>
                  <p:cNvPr id="127" name="Picture 2" descr="C:\Users\Eva\OneDrive - CentraleSupelec\CEID\Code\RESULTS\OneWindow_7channels.png"/>
                  <p:cNvPicPr>
                    <a:picLocks noChangeAspect="1" noChangeArrowheads="1"/>
                  </p:cNvPicPr>
                  <p:nvPr/>
                </p:nvPicPr>
                <p:blipFill>
                  <a:blip r:embed="rId2" cstate="print"/>
                  <a:srcRect l="40573" t="65430" r="37794" b="10103"/>
                  <a:stretch>
                    <a:fillRect/>
                  </a:stretch>
                </p:blipFill>
                <p:spPr bwMode="auto">
                  <a:xfrm>
                    <a:off x="2152650" y="1971675"/>
                    <a:ext cx="1619250" cy="1057275"/>
                  </a:xfrm>
                  <a:prstGeom prst="rect">
                    <a:avLst/>
                  </a:prstGeom>
                  <a:noFill/>
                </p:spPr>
              </p:pic>
              <p:pic>
                <p:nvPicPr>
                  <p:cNvPr id="128" name="Picture 2" descr="C:\Users\Eva\OneDrive - CentraleSupelec\CEID\Code\RESULTS\OneWindow_7channels.png"/>
                  <p:cNvPicPr>
                    <a:picLocks noChangeAspect="1" noChangeArrowheads="1"/>
                  </p:cNvPicPr>
                  <p:nvPr/>
                </p:nvPicPr>
                <p:blipFill>
                  <a:blip r:embed="rId2" cstate="print"/>
                  <a:srcRect l="12577" t="64989" r="65917" b="10103"/>
                  <a:stretch>
                    <a:fillRect/>
                  </a:stretch>
                </p:blipFill>
                <p:spPr bwMode="auto">
                  <a:xfrm>
                    <a:off x="2733675" y="2286000"/>
                    <a:ext cx="1609725" cy="1076325"/>
                  </a:xfrm>
                  <a:prstGeom prst="rect">
                    <a:avLst/>
                  </a:prstGeom>
                  <a:noFill/>
                </p:spPr>
              </p:pic>
              <p:pic>
                <p:nvPicPr>
                  <p:cNvPr id="129" name="Picture 2" descr="C:\Users\Eva\OneDrive - CentraleSupelec\CEID\Code\RESULTS\OneWindow_7channels.png"/>
                  <p:cNvPicPr>
                    <a:picLocks noChangeAspect="1" noChangeArrowheads="1"/>
                  </p:cNvPicPr>
                  <p:nvPr/>
                </p:nvPicPr>
                <p:blipFill>
                  <a:blip r:embed="rId2" cstate="print"/>
                  <a:srcRect l="40573" t="35011" r="37794" b="40081"/>
                  <a:stretch>
                    <a:fillRect/>
                  </a:stretch>
                </p:blipFill>
                <p:spPr bwMode="auto">
                  <a:xfrm>
                    <a:off x="3295650" y="2628900"/>
                    <a:ext cx="1619250" cy="1076325"/>
                  </a:xfrm>
                  <a:prstGeom prst="rect">
                    <a:avLst/>
                  </a:prstGeom>
                  <a:noFill/>
                </p:spPr>
              </p:pic>
              <p:pic>
                <p:nvPicPr>
                  <p:cNvPr id="130" name="Picture 2" descr="C:\Users\Eva\OneDrive - CentraleSupelec\CEID\Code\RESULTS\OneWindow_7channels.png"/>
                  <p:cNvPicPr>
                    <a:picLocks noChangeAspect="1" noChangeArrowheads="1"/>
                  </p:cNvPicPr>
                  <p:nvPr/>
                </p:nvPicPr>
                <p:blipFill>
                  <a:blip r:embed="rId2" cstate="print"/>
                  <a:srcRect l="12704" t="35231" r="65917" b="39640"/>
                  <a:stretch>
                    <a:fillRect/>
                  </a:stretch>
                </p:blipFill>
                <p:spPr bwMode="auto">
                  <a:xfrm>
                    <a:off x="3886200" y="2971800"/>
                    <a:ext cx="1600200" cy="1085850"/>
                  </a:xfrm>
                  <a:prstGeom prst="rect">
                    <a:avLst/>
                  </a:prstGeom>
                  <a:noFill/>
                </p:spPr>
              </p:pic>
              <p:pic>
                <p:nvPicPr>
                  <p:cNvPr id="131" name="Picture 2" descr="C:\Users\Eva\OneDrive - CentraleSupelec\CEID\Code\RESULTS\OneWindow_7channels.png"/>
                  <p:cNvPicPr>
                    <a:picLocks noChangeAspect="1" noChangeArrowheads="1"/>
                  </p:cNvPicPr>
                  <p:nvPr/>
                </p:nvPicPr>
                <p:blipFill>
                  <a:blip r:embed="rId2" cstate="print"/>
                  <a:srcRect l="40700" t="4372" r="37794" b="70500"/>
                  <a:stretch>
                    <a:fillRect/>
                  </a:stretch>
                </p:blipFill>
                <p:spPr bwMode="auto">
                  <a:xfrm>
                    <a:off x="4495800" y="3305175"/>
                    <a:ext cx="1609725" cy="1085850"/>
                  </a:xfrm>
                  <a:prstGeom prst="rect">
                    <a:avLst/>
                  </a:prstGeom>
                  <a:noFill/>
                </p:spPr>
              </p:pic>
              <p:pic>
                <p:nvPicPr>
                  <p:cNvPr id="132" name="Picture 2" descr="C:\Users\Eva\OneDrive - CentraleSupelec\CEID\Code\RESULTS\OneWindow_7channels.png"/>
                  <p:cNvPicPr>
                    <a:picLocks noChangeAspect="1" noChangeArrowheads="1"/>
                  </p:cNvPicPr>
                  <p:nvPr/>
                </p:nvPicPr>
                <p:blipFill>
                  <a:blip r:embed="rId2" cstate="print"/>
                  <a:srcRect l="12704" t="4813" r="63881" b="65650"/>
                  <a:stretch>
                    <a:fillRect/>
                  </a:stretch>
                </p:blipFill>
                <p:spPr bwMode="auto">
                  <a:xfrm>
                    <a:off x="5105400" y="3667125"/>
                    <a:ext cx="1752600" cy="1276350"/>
                  </a:xfrm>
                  <a:prstGeom prst="rect">
                    <a:avLst/>
                  </a:prstGeom>
                  <a:noFill/>
                </p:spPr>
              </p:pic>
            </p:grpSp>
            <p:cxnSp>
              <p:nvCxnSpPr>
                <p:cNvPr id="121" name="Straight Connector 120"/>
                <p:cNvCxnSpPr/>
                <p:nvPr/>
              </p:nvCxnSpPr>
              <p:spPr>
                <a:xfrm>
                  <a:off x="4517584" y="3096714"/>
                  <a:ext cx="1876164" cy="1122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672279" y="3547778"/>
                  <a:ext cx="1876164" cy="1122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677434" y="3101959"/>
                  <a:ext cx="1876164" cy="1122416"/>
                </a:xfrm>
                <a:prstGeom prst="line">
                  <a:avLst/>
                </a:prstGeom>
              </p:spPr>
              <p:style>
                <a:lnRef idx="1">
                  <a:schemeClr val="accent1"/>
                </a:lnRef>
                <a:fillRef idx="0">
                  <a:schemeClr val="accent1"/>
                </a:fillRef>
                <a:effectRef idx="0">
                  <a:schemeClr val="accent1"/>
                </a:effectRef>
                <a:fontRef idx="minor">
                  <a:schemeClr val="tx1"/>
                </a:fontRef>
              </p:style>
            </p:cxnSp>
            <p:sp>
              <p:nvSpPr>
                <p:cNvPr id="124" name="Parallelogram 123"/>
                <p:cNvSpPr/>
                <p:nvPr/>
              </p:nvSpPr>
              <p:spPr>
                <a:xfrm rot="16200000">
                  <a:off x="3829735" y="2971601"/>
                  <a:ext cx="1573852" cy="1855546"/>
                </a:xfrm>
                <a:prstGeom prst="parallelogram">
                  <a:avLst>
                    <a:gd name="adj" fmla="val 70998"/>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5" name="Parallelogram 124"/>
                <p:cNvSpPr/>
                <p:nvPr/>
              </p:nvSpPr>
              <p:spPr>
                <a:xfrm rot="16200000">
                  <a:off x="4653464" y="2965034"/>
                  <a:ext cx="1597693" cy="1856872"/>
                </a:xfrm>
                <a:prstGeom prst="parallelogram">
                  <a:avLst>
                    <a:gd name="adj" fmla="val 69433"/>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03"/>
              <p:cNvGrpSpPr/>
              <p:nvPr/>
            </p:nvGrpSpPr>
            <p:grpSpPr>
              <a:xfrm>
                <a:off x="5279835" y="3652339"/>
                <a:ext cx="2819400" cy="1825237"/>
                <a:chOff x="3667125" y="2981325"/>
                <a:chExt cx="2819400" cy="1825237"/>
              </a:xfrm>
            </p:grpSpPr>
            <p:grpSp>
              <p:nvGrpSpPr>
                <p:cNvPr id="14" name="Group 10"/>
                <p:cNvGrpSpPr/>
                <p:nvPr/>
              </p:nvGrpSpPr>
              <p:grpSpPr>
                <a:xfrm>
                  <a:off x="3667125" y="2981325"/>
                  <a:ext cx="2819400" cy="1825237"/>
                  <a:chOff x="1647825" y="1628775"/>
                  <a:chExt cx="5210175" cy="3314700"/>
                </a:xfrm>
              </p:grpSpPr>
              <p:pic>
                <p:nvPicPr>
                  <p:cNvPr id="111" name="Picture 2" descr="C:\Users\Eva\OneDrive - CentraleSupelec\CEID\Code\RESULTS\OneWindow_7channels.png"/>
                  <p:cNvPicPr>
                    <a:picLocks noChangeAspect="1" noChangeArrowheads="1"/>
                  </p:cNvPicPr>
                  <p:nvPr/>
                </p:nvPicPr>
                <p:blipFill>
                  <a:blip r:embed="rId2" cstate="print"/>
                  <a:srcRect l="68823" t="64989" r="9798" b="10103"/>
                  <a:stretch>
                    <a:fillRect/>
                  </a:stretch>
                </p:blipFill>
                <p:spPr bwMode="auto">
                  <a:xfrm>
                    <a:off x="1647825" y="1628775"/>
                    <a:ext cx="1600200" cy="1076325"/>
                  </a:xfrm>
                  <a:prstGeom prst="rect">
                    <a:avLst/>
                  </a:prstGeom>
                  <a:noFill/>
                </p:spPr>
              </p:pic>
              <p:pic>
                <p:nvPicPr>
                  <p:cNvPr id="112" name="Picture 2" descr="C:\Users\Eva\OneDrive - CentraleSupelec\CEID\Code\RESULTS\OneWindow_7channels.png"/>
                  <p:cNvPicPr>
                    <a:picLocks noChangeAspect="1" noChangeArrowheads="1"/>
                  </p:cNvPicPr>
                  <p:nvPr/>
                </p:nvPicPr>
                <p:blipFill>
                  <a:blip r:embed="rId2" cstate="print"/>
                  <a:srcRect l="40573" t="65430" r="37794" b="10103"/>
                  <a:stretch>
                    <a:fillRect/>
                  </a:stretch>
                </p:blipFill>
                <p:spPr bwMode="auto">
                  <a:xfrm>
                    <a:off x="2152650" y="1971675"/>
                    <a:ext cx="1619250" cy="1057275"/>
                  </a:xfrm>
                  <a:prstGeom prst="rect">
                    <a:avLst/>
                  </a:prstGeom>
                  <a:noFill/>
                </p:spPr>
              </p:pic>
              <p:pic>
                <p:nvPicPr>
                  <p:cNvPr id="113" name="Picture 2" descr="C:\Users\Eva\OneDrive - CentraleSupelec\CEID\Code\RESULTS\OneWindow_7channels.png"/>
                  <p:cNvPicPr>
                    <a:picLocks noChangeAspect="1" noChangeArrowheads="1"/>
                  </p:cNvPicPr>
                  <p:nvPr/>
                </p:nvPicPr>
                <p:blipFill>
                  <a:blip r:embed="rId2" cstate="print"/>
                  <a:srcRect l="12577" t="64989" r="65917" b="10103"/>
                  <a:stretch>
                    <a:fillRect/>
                  </a:stretch>
                </p:blipFill>
                <p:spPr bwMode="auto">
                  <a:xfrm>
                    <a:off x="2733675" y="2286000"/>
                    <a:ext cx="1609725" cy="1076325"/>
                  </a:xfrm>
                  <a:prstGeom prst="rect">
                    <a:avLst/>
                  </a:prstGeom>
                  <a:noFill/>
                </p:spPr>
              </p:pic>
              <p:pic>
                <p:nvPicPr>
                  <p:cNvPr id="114" name="Picture 2" descr="C:\Users\Eva\OneDrive - CentraleSupelec\CEID\Code\RESULTS\OneWindow_7channels.png"/>
                  <p:cNvPicPr>
                    <a:picLocks noChangeAspect="1" noChangeArrowheads="1"/>
                  </p:cNvPicPr>
                  <p:nvPr/>
                </p:nvPicPr>
                <p:blipFill>
                  <a:blip r:embed="rId2" cstate="print"/>
                  <a:srcRect l="40573" t="35011" r="37794" b="40081"/>
                  <a:stretch>
                    <a:fillRect/>
                  </a:stretch>
                </p:blipFill>
                <p:spPr bwMode="auto">
                  <a:xfrm>
                    <a:off x="3295650" y="2628900"/>
                    <a:ext cx="1619250" cy="1076325"/>
                  </a:xfrm>
                  <a:prstGeom prst="rect">
                    <a:avLst/>
                  </a:prstGeom>
                  <a:noFill/>
                </p:spPr>
              </p:pic>
              <p:pic>
                <p:nvPicPr>
                  <p:cNvPr id="115" name="Picture 2" descr="C:\Users\Eva\OneDrive - CentraleSupelec\CEID\Code\RESULTS\OneWindow_7channels.png"/>
                  <p:cNvPicPr>
                    <a:picLocks noChangeAspect="1" noChangeArrowheads="1"/>
                  </p:cNvPicPr>
                  <p:nvPr/>
                </p:nvPicPr>
                <p:blipFill>
                  <a:blip r:embed="rId2" cstate="print"/>
                  <a:srcRect l="12704" t="35231" r="65917" b="39640"/>
                  <a:stretch>
                    <a:fillRect/>
                  </a:stretch>
                </p:blipFill>
                <p:spPr bwMode="auto">
                  <a:xfrm>
                    <a:off x="3886200" y="2971800"/>
                    <a:ext cx="1600200" cy="1085850"/>
                  </a:xfrm>
                  <a:prstGeom prst="rect">
                    <a:avLst/>
                  </a:prstGeom>
                  <a:noFill/>
                </p:spPr>
              </p:pic>
              <p:pic>
                <p:nvPicPr>
                  <p:cNvPr id="116" name="Picture 2" descr="C:\Users\Eva\OneDrive - CentraleSupelec\CEID\Code\RESULTS\OneWindow_7channels.png"/>
                  <p:cNvPicPr>
                    <a:picLocks noChangeAspect="1" noChangeArrowheads="1"/>
                  </p:cNvPicPr>
                  <p:nvPr/>
                </p:nvPicPr>
                <p:blipFill>
                  <a:blip r:embed="rId2" cstate="print"/>
                  <a:srcRect l="40700" t="4372" r="37794" b="70500"/>
                  <a:stretch>
                    <a:fillRect/>
                  </a:stretch>
                </p:blipFill>
                <p:spPr bwMode="auto">
                  <a:xfrm>
                    <a:off x="4495800" y="3305175"/>
                    <a:ext cx="1609725" cy="1085850"/>
                  </a:xfrm>
                  <a:prstGeom prst="rect">
                    <a:avLst/>
                  </a:prstGeom>
                  <a:noFill/>
                </p:spPr>
              </p:pic>
              <p:pic>
                <p:nvPicPr>
                  <p:cNvPr id="117" name="Picture 2" descr="C:\Users\Eva\OneDrive - CentraleSupelec\CEID\Code\RESULTS\OneWindow_7channels.png"/>
                  <p:cNvPicPr>
                    <a:picLocks noChangeAspect="1" noChangeArrowheads="1"/>
                  </p:cNvPicPr>
                  <p:nvPr/>
                </p:nvPicPr>
                <p:blipFill>
                  <a:blip r:embed="rId2" cstate="print"/>
                  <a:srcRect l="12704" t="4813" r="63881" b="65650"/>
                  <a:stretch>
                    <a:fillRect/>
                  </a:stretch>
                </p:blipFill>
                <p:spPr bwMode="auto">
                  <a:xfrm>
                    <a:off x="5105400" y="3667125"/>
                    <a:ext cx="1752600" cy="1276350"/>
                  </a:xfrm>
                  <a:prstGeom prst="rect">
                    <a:avLst/>
                  </a:prstGeom>
                  <a:noFill/>
                </p:spPr>
              </p:pic>
            </p:grpSp>
            <p:cxnSp>
              <p:nvCxnSpPr>
                <p:cNvPr id="106" name="Straight Connector 105"/>
                <p:cNvCxnSpPr/>
                <p:nvPr/>
              </p:nvCxnSpPr>
              <p:spPr>
                <a:xfrm>
                  <a:off x="4517584" y="3096714"/>
                  <a:ext cx="1876164" cy="1122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672279" y="3547778"/>
                  <a:ext cx="1876164" cy="1122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677434" y="3101959"/>
                  <a:ext cx="1876164" cy="1122416"/>
                </a:xfrm>
                <a:prstGeom prst="line">
                  <a:avLst/>
                </a:prstGeom>
              </p:spPr>
              <p:style>
                <a:lnRef idx="1">
                  <a:schemeClr val="accent1"/>
                </a:lnRef>
                <a:fillRef idx="0">
                  <a:schemeClr val="accent1"/>
                </a:fillRef>
                <a:effectRef idx="0">
                  <a:schemeClr val="accent1"/>
                </a:effectRef>
                <a:fontRef idx="minor">
                  <a:schemeClr val="tx1"/>
                </a:fontRef>
              </p:style>
            </p:cxnSp>
            <p:sp>
              <p:nvSpPr>
                <p:cNvPr id="109" name="Parallelogram 108"/>
                <p:cNvSpPr/>
                <p:nvPr/>
              </p:nvSpPr>
              <p:spPr>
                <a:xfrm rot="16200000">
                  <a:off x="3829735" y="2971601"/>
                  <a:ext cx="1573852" cy="1855546"/>
                </a:xfrm>
                <a:prstGeom prst="parallelogram">
                  <a:avLst>
                    <a:gd name="adj" fmla="val 70998"/>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0" name="Parallelogram 109"/>
                <p:cNvSpPr/>
                <p:nvPr/>
              </p:nvSpPr>
              <p:spPr>
                <a:xfrm rot="16200000">
                  <a:off x="4653464" y="2965034"/>
                  <a:ext cx="1597693" cy="1856872"/>
                </a:xfrm>
                <a:prstGeom prst="parallelogram">
                  <a:avLst>
                    <a:gd name="adj" fmla="val 69433"/>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00"/>
            <p:cNvGrpSpPr/>
            <p:nvPr/>
          </p:nvGrpSpPr>
          <p:grpSpPr>
            <a:xfrm>
              <a:off x="5727937" y="2728841"/>
              <a:ext cx="2819400" cy="1825237"/>
              <a:chOff x="3667125" y="2981325"/>
              <a:chExt cx="2819400" cy="1825237"/>
            </a:xfrm>
          </p:grpSpPr>
          <p:grpSp>
            <p:nvGrpSpPr>
              <p:cNvPr id="16" name="Group 10"/>
              <p:cNvGrpSpPr/>
              <p:nvPr/>
            </p:nvGrpSpPr>
            <p:grpSpPr>
              <a:xfrm>
                <a:off x="3667125" y="2981325"/>
                <a:ext cx="2819400" cy="1825237"/>
                <a:chOff x="1647825" y="1628775"/>
                <a:chExt cx="5210175" cy="3314700"/>
              </a:xfrm>
            </p:grpSpPr>
            <p:pic>
              <p:nvPicPr>
                <p:cNvPr id="82" name="Picture 2" descr="C:\Users\Eva\OneDrive - CentraleSupelec\CEID\Code\RESULTS\OneWindow_7channels.png"/>
                <p:cNvPicPr>
                  <a:picLocks noChangeAspect="1" noChangeArrowheads="1"/>
                </p:cNvPicPr>
                <p:nvPr/>
              </p:nvPicPr>
              <p:blipFill>
                <a:blip r:embed="rId2" cstate="print"/>
                <a:srcRect l="68823" t="64989" r="9798" b="10103"/>
                <a:stretch>
                  <a:fillRect/>
                </a:stretch>
              </p:blipFill>
              <p:spPr bwMode="auto">
                <a:xfrm>
                  <a:off x="1647825" y="1628775"/>
                  <a:ext cx="1600200" cy="1076325"/>
                </a:xfrm>
                <a:prstGeom prst="rect">
                  <a:avLst/>
                </a:prstGeom>
                <a:noFill/>
              </p:spPr>
            </p:pic>
            <p:pic>
              <p:nvPicPr>
                <p:cNvPr id="83" name="Picture 2" descr="C:\Users\Eva\OneDrive - CentraleSupelec\CEID\Code\RESULTS\OneWindow_7channels.png"/>
                <p:cNvPicPr>
                  <a:picLocks noChangeAspect="1" noChangeArrowheads="1"/>
                </p:cNvPicPr>
                <p:nvPr/>
              </p:nvPicPr>
              <p:blipFill>
                <a:blip r:embed="rId2" cstate="print"/>
                <a:srcRect l="40573" t="65430" r="37794" b="10103"/>
                <a:stretch>
                  <a:fillRect/>
                </a:stretch>
              </p:blipFill>
              <p:spPr bwMode="auto">
                <a:xfrm>
                  <a:off x="2152650" y="1971675"/>
                  <a:ext cx="1619250" cy="1057275"/>
                </a:xfrm>
                <a:prstGeom prst="rect">
                  <a:avLst/>
                </a:prstGeom>
                <a:noFill/>
              </p:spPr>
            </p:pic>
            <p:pic>
              <p:nvPicPr>
                <p:cNvPr id="84" name="Picture 2" descr="C:\Users\Eva\OneDrive - CentraleSupelec\CEID\Code\RESULTS\OneWindow_7channels.png"/>
                <p:cNvPicPr>
                  <a:picLocks noChangeAspect="1" noChangeArrowheads="1"/>
                </p:cNvPicPr>
                <p:nvPr/>
              </p:nvPicPr>
              <p:blipFill>
                <a:blip r:embed="rId2" cstate="print"/>
                <a:srcRect l="12577" t="64989" r="65917" b="10103"/>
                <a:stretch>
                  <a:fillRect/>
                </a:stretch>
              </p:blipFill>
              <p:spPr bwMode="auto">
                <a:xfrm>
                  <a:off x="2733675" y="2286000"/>
                  <a:ext cx="1609725" cy="1076325"/>
                </a:xfrm>
                <a:prstGeom prst="rect">
                  <a:avLst/>
                </a:prstGeom>
                <a:noFill/>
              </p:spPr>
            </p:pic>
            <p:pic>
              <p:nvPicPr>
                <p:cNvPr id="85" name="Picture 2" descr="C:\Users\Eva\OneDrive - CentraleSupelec\CEID\Code\RESULTS\OneWindow_7channels.png"/>
                <p:cNvPicPr>
                  <a:picLocks noChangeAspect="1" noChangeArrowheads="1"/>
                </p:cNvPicPr>
                <p:nvPr/>
              </p:nvPicPr>
              <p:blipFill>
                <a:blip r:embed="rId2" cstate="print"/>
                <a:srcRect l="40573" t="35011" r="37794" b="40081"/>
                <a:stretch>
                  <a:fillRect/>
                </a:stretch>
              </p:blipFill>
              <p:spPr bwMode="auto">
                <a:xfrm>
                  <a:off x="3295650" y="2628900"/>
                  <a:ext cx="1619250" cy="1076325"/>
                </a:xfrm>
                <a:prstGeom prst="rect">
                  <a:avLst/>
                </a:prstGeom>
                <a:noFill/>
              </p:spPr>
            </p:pic>
            <p:pic>
              <p:nvPicPr>
                <p:cNvPr id="86" name="Picture 2" descr="C:\Users\Eva\OneDrive - CentraleSupelec\CEID\Code\RESULTS\OneWindow_7channels.png"/>
                <p:cNvPicPr>
                  <a:picLocks noChangeAspect="1" noChangeArrowheads="1"/>
                </p:cNvPicPr>
                <p:nvPr/>
              </p:nvPicPr>
              <p:blipFill>
                <a:blip r:embed="rId2" cstate="print"/>
                <a:srcRect l="12704" t="35231" r="65917" b="39640"/>
                <a:stretch>
                  <a:fillRect/>
                </a:stretch>
              </p:blipFill>
              <p:spPr bwMode="auto">
                <a:xfrm>
                  <a:off x="3886200" y="2971800"/>
                  <a:ext cx="1600200" cy="1085850"/>
                </a:xfrm>
                <a:prstGeom prst="rect">
                  <a:avLst/>
                </a:prstGeom>
                <a:noFill/>
              </p:spPr>
            </p:pic>
            <p:pic>
              <p:nvPicPr>
                <p:cNvPr id="87" name="Picture 2" descr="C:\Users\Eva\OneDrive - CentraleSupelec\CEID\Code\RESULTS\OneWindow_7channels.png"/>
                <p:cNvPicPr>
                  <a:picLocks noChangeAspect="1" noChangeArrowheads="1"/>
                </p:cNvPicPr>
                <p:nvPr/>
              </p:nvPicPr>
              <p:blipFill>
                <a:blip r:embed="rId2" cstate="print"/>
                <a:srcRect l="40700" t="4372" r="37794" b="70500"/>
                <a:stretch>
                  <a:fillRect/>
                </a:stretch>
              </p:blipFill>
              <p:spPr bwMode="auto">
                <a:xfrm>
                  <a:off x="4495800" y="3305175"/>
                  <a:ext cx="1609725" cy="1085850"/>
                </a:xfrm>
                <a:prstGeom prst="rect">
                  <a:avLst/>
                </a:prstGeom>
                <a:noFill/>
              </p:spPr>
            </p:pic>
            <p:pic>
              <p:nvPicPr>
                <p:cNvPr id="88" name="Picture 2" descr="C:\Users\Eva\OneDrive - CentraleSupelec\CEID\Code\RESULTS\OneWindow_7channels.png"/>
                <p:cNvPicPr>
                  <a:picLocks noChangeAspect="1" noChangeArrowheads="1"/>
                </p:cNvPicPr>
                <p:nvPr/>
              </p:nvPicPr>
              <p:blipFill>
                <a:blip r:embed="rId2" cstate="print"/>
                <a:srcRect l="12704" t="4813" r="63881" b="65650"/>
                <a:stretch>
                  <a:fillRect/>
                </a:stretch>
              </p:blipFill>
              <p:spPr bwMode="auto">
                <a:xfrm>
                  <a:off x="5105400" y="3667125"/>
                  <a:ext cx="1752600" cy="1276350"/>
                </a:xfrm>
                <a:prstGeom prst="rect">
                  <a:avLst/>
                </a:prstGeom>
                <a:noFill/>
              </p:spPr>
            </p:pic>
          </p:grpSp>
          <p:cxnSp>
            <p:nvCxnSpPr>
              <p:cNvPr id="63" name="Straight Connector 62"/>
              <p:cNvCxnSpPr/>
              <p:nvPr/>
            </p:nvCxnSpPr>
            <p:spPr>
              <a:xfrm>
                <a:off x="4517584" y="3096714"/>
                <a:ext cx="1876164" cy="1122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672279" y="3547778"/>
                <a:ext cx="1876164" cy="1122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677434" y="3101959"/>
                <a:ext cx="1876164" cy="1122416"/>
              </a:xfrm>
              <a:prstGeom prst="line">
                <a:avLst/>
              </a:prstGeom>
            </p:spPr>
            <p:style>
              <a:lnRef idx="1">
                <a:schemeClr val="accent1"/>
              </a:lnRef>
              <a:fillRef idx="0">
                <a:schemeClr val="accent1"/>
              </a:fillRef>
              <a:effectRef idx="0">
                <a:schemeClr val="accent1"/>
              </a:effectRef>
              <a:fontRef idx="minor">
                <a:schemeClr val="tx1"/>
              </a:fontRef>
            </p:style>
          </p:cxnSp>
          <p:sp>
            <p:nvSpPr>
              <p:cNvPr id="68" name="Parallelogram 67"/>
              <p:cNvSpPr/>
              <p:nvPr/>
            </p:nvSpPr>
            <p:spPr>
              <a:xfrm rot="16200000">
                <a:off x="3829735" y="2971601"/>
                <a:ext cx="1573852" cy="1855546"/>
              </a:xfrm>
              <a:prstGeom prst="parallelogram">
                <a:avLst>
                  <a:gd name="adj" fmla="val 70998"/>
                </a:avLst>
              </a:prstGeom>
              <a:solidFill>
                <a:srgbClr val="00B05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arallelogram 68"/>
              <p:cNvSpPr/>
              <p:nvPr/>
            </p:nvSpPr>
            <p:spPr>
              <a:xfrm rot="16200000">
                <a:off x="4653464" y="2965034"/>
                <a:ext cx="1597693" cy="1856872"/>
              </a:xfrm>
              <a:prstGeom prst="parallelogram">
                <a:avLst>
                  <a:gd name="adj" fmla="val 69433"/>
                </a:avLst>
              </a:prstGeom>
              <a:solidFill>
                <a:srgbClr val="00B05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56"/>
            <p:cNvGrpSpPr/>
            <p:nvPr/>
          </p:nvGrpSpPr>
          <p:grpSpPr>
            <a:xfrm>
              <a:off x="5715000" y="561975"/>
              <a:ext cx="2819400" cy="3533775"/>
              <a:chOff x="4543425" y="1409700"/>
              <a:chExt cx="4168140" cy="5133975"/>
            </a:xfrm>
          </p:grpSpPr>
          <p:grpSp>
            <p:nvGrpSpPr>
              <p:cNvPr id="20" name="Group 22"/>
              <p:cNvGrpSpPr>
                <a:grpSpLocks noChangeAspect="1"/>
              </p:cNvGrpSpPr>
              <p:nvPr/>
            </p:nvGrpSpPr>
            <p:grpSpPr>
              <a:xfrm>
                <a:off x="4552950" y="2105025"/>
                <a:ext cx="4158615" cy="2642235"/>
                <a:chOff x="1647825" y="1628775"/>
                <a:chExt cx="5198269" cy="3302794"/>
              </a:xfrm>
            </p:grpSpPr>
            <p:grpSp>
              <p:nvGrpSpPr>
                <p:cNvPr id="21" name="Group 10"/>
                <p:cNvGrpSpPr/>
                <p:nvPr/>
              </p:nvGrpSpPr>
              <p:grpSpPr>
                <a:xfrm>
                  <a:off x="1647825" y="1628775"/>
                  <a:ext cx="5198269" cy="3302794"/>
                  <a:chOff x="1647825" y="1628775"/>
                  <a:chExt cx="5198269" cy="3302794"/>
                </a:xfrm>
              </p:grpSpPr>
              <p:pic>
                <p:nvPicPr>
                  <p:cNvPr id="28" name="Picture 2" descr="C:\Users\Eva\OneDrive - CentraleSupelec\CEID\Code\RESULTS\OneWindow_7channels.png"/>
                  <p:cNvPicPr>
                    <a:picLocks noChangeAspect="1" noChangeArrowheads="1"/>
                  </p:cNvPicPr>
                  <p:nvPr/>
                </p:nvPicPr>
                <p:blipFill>
                  <a:blip r:embed="rId2" cstate="print"/>
                  <a:srcRect l="68823" t="64989" r="9798" b="10103"/>
                  <a:stretch>
                    <a:fillRect/>
                  </a:stretch>
                </p:blipFill>
                <p:spPr bwMode="auto">
                  <a:xfrm>
                    <a:off x="1647825" y="1628775"/>
                    <a:ext cx="1600200" cy="1076325"/>
                  </a:xfrm>
                  <a:prstGeom prst="rect">
                    <a:avLst/>
                  </a:prstGeom>
                  <a:noFill/>
                </p:spPr>
              </p:pic>
              <p:pic>
                <p:nvPicPr>
                  <p:cNvPr id="29" name="Picture 2" descr="C:\Users\Eva\OneDrive - CentraleSupelec\CEID\Code\RESULTS\OneWindow_7channels.png"/>
                  <p:cNvPicPr>
                    <a:picLocks noChangeAspect="1" noChangeArrowheads="1"/>
                  </p:cNvPicPr>
                  <p:nvPr/>
                </p:nvPicPr>
                <p:blipFill>
                  <a:blip r:embed="rId2" cstate="print"/>
                  <a:srcRect l="40573" t="65430" r="37794" b="10103"/>
                  <a:stretch>
                    <a:fillRect/>
                  </a:stretch>
                </p:blipFill>
                <p:spPr bwMode="auto">
                  <a:xfrm>
                    <a:off x="2152650" y="1971675"/>
                    <a:ext cx="1619250" cy="1057275"/>
                  </a:xfrm>
                  <a:prstGeom prst="rect">
                    <a:avLst/>
                  </a:prstGeom>
                  <a:noFill/>
                </p:spPr>
              </p:pic>
              <p:pic>
                <p:nvPicPr>
                  <p:cNvPr id="30" name="Picture 2" descr="C:\Users\Eva\OneDrive - CentraleSupelec\CEID\Code\RESULTS\OneWindow_7channels.png"/>
                  <p:cNvPicPr>
                    <a:picLocks noChangeAspect="1" noChangeArrowheads="1"/>
                  </p:cNvPicPr>
                  <p:nvPr/>
                </p:nvPicPr>
                <p:blipFill>
                  <a:blip r:embed="rId2" cstate="print"/>
                  <a:srcRect l="12577" t="64989" r="65917" b="10103"/>
                  <a:stretch>
                    <a:fillRect/>
                  </a:stretch>
                </p:blipFill>
                <p:spPr bwMode="auto">
                  <a:xfrm>
                    <a:off x="2733675" y="2286000"/>
                    <a:ext cx="1609725" cy="1076325"/>
                  </a:xfrm>
                  <a:prstGeom prst="rect">
                    <a:avLst/>
                  </a:prstGeom>
                  <a:noFill/>
                </p:spPr>
              </p:pic>
              <p:pic>
                <p:nvPicPr>
                  <p:cNvPr id="31" name="Picture 2" descr="C:\Users\Eva\OneDrive - CentraleSupelec\CEID\Code\RESULTS\OneWindow_7channels.png"/>
                  <p:cNvPicPr>
                    <a:picLocks noChangeAspect="1" noChangeArrowheads="1"/>
                  </p:cNvPicPr>
                  <p:nvPr/>
                </p:nvPicPr>
                <p:blipFill>
                  <a:blip r:embed="rId2" cstate="print"/>
                  <a:srcRect l="40573" t="35011" r="37794" b="40081"/>
                  <a:stretch>
                    <a:fillRect/>
                  </a:stretch>
                </p:blipFill>
                <p:spPr bwMode="auto">
                  <a:xfrm>
                    <a:off x="3295650" y="2628900"/>
                    <a:ext cx="1619250" cy="1076325"/>
                  </a:xfrm>
                  <a:prstGeom prst="rect">
                    <a:avLst/>
                  </a:prstGeom>
                  <a:noFill/>
                </p:spPr>
              </p:pic>
              <p:pic>
                <p:nvPicPr>
                  <p:cNvPr id="32" name="Picture 2" descr="C:\Users\Eva\OneDrive - CentraleSupelec\CEID\Code\RESULTS\OneWindow_7channels.png"/>
                  <p:cNvPicPr>
                    <a:picLocks noChangeAspect="1" noChangeArrowheads="1"/>
                  </p:cNvPicPr>
                  <p:nvPr/>
                </p:nvPicPr>
                <p:blipFill>
                  <a:blip r:embed="rId2" cstate="print"/>
                  <a:srcRect l="12704" t="35231" r="65917" b="39640"/>
                  <a:stretch>
                    <a:fillRect/>
                  </a:stretch>
                </p:blipFill>
                <p:spPr bwMode="auto">
                  <a:xfrm>
                    <a:off x="3886200" y="2971800"/>
                    <a:ext cx="1600200" cy="1085850"/>
                  </a:xfrm>
                  <a:prstGeom prst="rect">
                    <a:avLst/>
                  </a:prstGeom>
                  <a:noFill/>
                </p:spPr>
              </p:pic>
              <p:pic>
                <p:nvPicPr>
                  <p:cNvPr id="33" name="Picture 2" descr="C:\Users\Eva\OneDrive - CentraleSupelec\CEID\Code\RESULTS\OneWindow_7channels.png"/>
                  <p:cNvPicPr>
                    <a:picLocks noChangeAspect="1" noChangeArrowheads="1"/>
                  </p:cNvPicPr>
                  <p:nvPr/>
                </p:nvPicPr>
                <p:blipFill>
                  <a:blip r:embed="rId2" cstate="print"/>
                  <a:srcRect l="40700" t="4372" r="37794" b="70500"/>
                  <a:stretch>
                    <a:fillRect/>
                  </a:stretch>
                </p:blipFill>
                <p:spPr bwMode="auto">
                  <a:xfrm>
                    <a:off x="4495800" y="3305175"/>
                    <a:ext cx="1609725" cy="1085850"/>
                  </a:xfrm>
                  <a:prstGeom prst="rect">
                    <a:avLst/>
                  </a:prstGeom>
                  <a:noFill/>
                </p:spPr>
              </p:pic>
              <p:pic>
                <p:nvPicPr>
                  <p:cNvPr id="34" name="Picture 2" descr="C:\Users\Eva\OneDrive - CentraleSupelec\CEID\Code\RESULTS\OneWindow_7channels.png"/>
                  <p:cNvPicPr>
                    <a:picLocks noChangeAspect="1" noChangeArrowheads="1"/>
                  </p:cNvPicPr>
                  <p:nvPr/>
                </p:nvPicPr>
                <p:blipFill>
                  <a:blip r:embed="rId2" cstate="print"/>
                  <a:srcRect l="12704" t="4813" r="63881" b="65650"/>
                  <a:stretch>
                    <a:fillRect/>
                  </a:stretch>
                </p:blipFill>
                <p:spPr bwMode="auto">
                  <a:xfrm>
                    <a:off x="5093494" y="3655219"/>
                    <a:ext cx="1752600" cy="1276350"/>
                  </a:xfrm>
                  <a:prstGeom prst="rect">
                    <a:avLst/>
                  </a:prstGeom>
                  <a:noFill/>
                </p:spPr>
              </p:pic>
            </p:grpSp>
            <p:cxnSp>
              <p:nvCxnSpPr>
                <p:cNvPr id="25" name="Straight Connector 24"/>
                <p:cNvCxnSpPr/>
                <p:nvPr/>
              </p:nvCxnSpPr>
              <p:spPr>
                <a:xfrm>
                  <a:off x="3219450" y="1838325"/>
                  <a:ext cx="3467100" cy="2038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57350" y="2657475"/>
                  <a:ext cx="3467100" cy="2038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66875" y="1847850"/>
                  <a:ext cx="3467100" cy="20383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Group 10"/>
              <p:cNvGrpSpPr/>
              <p:nvPr/>
            </p:nvGrpSpPr>
            <p:grpSpPr>
              <a:xfrm>
                <a:off x="4543425" y="1409700"/>
                <a:ext cx="4168140" cy="2651760"/>
                <a:chOff x="1647825" y="1628775"/>
                <a:chExt cx="5210175" cy="3314700"/>
              </a:xfrm>
            </p:grpSpPr>
            <p:pic>
              <p:nvPicPr>
                <p:cNvPr id="6" name="Picture 2" descr="C:\Users\Eva\OneDrive - CentraleSupelec\CEID\Code\RESULTS\OneWindow_7channels.png"/>
                <p:cNvPicPr>
                  <a:picLocks noChangeAspect="1" noChangeArrowheads="1"/>
                </p:cNvPicPr>
                <p:nvPr/>
              </p:nvPicPr>
              <p:blipFill>
                <a:blip r:embed="rId2" cstate="print"/>
                <a:srcRect l="68823" t="64989" r="9798" b="10103"/>
                <a:stretch>
                  <a:fillRect/>
                </a:stretch>
              </p:blipFill>
              <p:spPr bwMode="auto">
                <a:xfrm>
                  <a:off x="1647825" y="1628775"/>
                  <a:ext cx="1600200" cy="1076325"/>
                </a:xfrm>
                <a:prstGeom prst="rect">
                  <a:avLst/>
                </a:prstGeom>
                <a:noFill/>
              </p:spPr>
            </p:pic>
            <p:pic>
              <p:nvPicPr>
                <p:cNvPr id="116738" name="Picture 2" descr="C:\Users\Eva\OneDrive - CentraleSupelec\CEID\Code\RESULTS\OneWindow_7channels.png"/>
                <p:cNvPicPr>
                  <a:picLocks noChangeAspect="1" noChangeArrowheads="1"/>
                </p:cNvPicPr>
                <p:nvPr/>
              </p:nvPicPr>
              <p:blipFill>
                <a:blip r:embed="rId2" cstate="print"/>
                <a:srcRect l="40573" t="65430" r="37794" b="10103"/>
                <a:stretch>
                  <a:fillRect/>
                </a:stretch>
              </p:blipFill>
              <p:spPr bwMode="auto">
                <a:xfrm>
                  <a:off x="2152650" y="1971675"/>
                  <a:ext cx="1619250" cy="1057275"/>
                </a:xfrm>
                <a:prstGeom prst="rect">
                  <a:avLst/>
                </a:prstGeom>
                <a:noFill/>
              </p:spPr>
            </p:pic>
            <p:pic>
              <p:nvPicPr>
                <p:cNvPr id="10" name="Picture 2" descr="C:\Users\Eva\OneDrive - CentraleSupelec\CEID\Code\RESULTS\OneWindow_7channels.png"/>
                <p:cNvPicPr>
                  <a:picLocks noChangeAspect="1" noChangeArrowheads="1"/>
                </p:cNvPicPr>
                <p:nvPr/>
              </p:nvPicPr>
              <p:blipFill>
                <a:blip r:embed="rId2" cstate="print"/>
                <a:srcRect l="12577" t="64989" r="65917" b="10103"/>
                <a:stretch>
                  <a:fillRect/>
                </a:stretch>
              </p:blipFill>
              <p:spPr bwMode="auto">
                <a:xfrm>
                  <a:off x="2733675" y="2286000"/>
                  <a:ext cx="1609725" cy="1076325"/>
                </a:xfrm>
                <a:prstGeom prst="rect">
                  <a:avLst/>
                </a:prstGeom>
                <a:noFill/>
              </p:spPr>
            </p:pic>
            <p:pic>
              <p:nvPicPr>
                <p:cNvPr id="9" name="Picture 2" descr="C:\Users\Eva\OneDrive - CentraleSupelec\CEID\Code\RESULTS\OneWindow_7channels.png"/>
                <p:cNvPicPr>
                  <a:picLocks noChangeAspect="1" noChangeArrowheads="1"/>
                </p:cNvPicPr>
                <p:nvPr/>
              </p:nvPicPr>
              <p:blipFill>
                <a:blip r:embed="rId2" cstate="print"/>
                <a:srcRect l="40573" t="35011" r="37794" b="40081"/>
                <a:stretch>
                  <a:fillRect/>
                </a:stretch>
              </p:blipFill>
              <p:spPr bwMode="auto">
                <a:xfrm>
                  <a:off x="3295650" y="2628900"/>
                  <a:ext cx="1619250" cy="1076325"/>
                </a:xfrm>
                <a:prstGeom prst="rect">
                  <a:avLst/>
                </a:prstGeom>
                <a:noFill/>
              </p:spPr>
            </p:pic>
            <p:pic>
              <p:nvPicPr>
                <p:cNvPr id="8" name="Picture 2" descr="C:\Users\Eva\OneDrive - CentraleSupelec\CEID\Code\RESULTS\OneWindow_7channels.png"/>
                <p:cNvPicPr>
                  <a:picLocks noChangeAspect="1" noChangeArrowheads="1"/>
                </p:cNvPicPr>
                <p:nvPr/>
              </p:nvPicPr>
              <p:blipFill>
                <a:blip r:embed="rId2" cstate="print"/>
                <a:srcRect l="12704" t="35231" r="65917" b="39640"/>
                <a:stretch>
                  <a:fillRect/>
                </a:stretch>
              </p:blipFill>
              <p:spPr bwMode="auto">
                <a:xfrm>
                  <a:off x="3886200" y="2971800"/>
                  <a:ext cx="1600200" cy="1085850"/>
                </a:xfrm>
                <a:prstGeom prst="rect">
                  <a:avLst/>
                </a:prstGeom>
                <a:noFill/>
              </p:spPr>
            </p:pic>
            <p:pic>
              <p:nvPicPr>
                <p:cNvPr id="5" name="Picture 2" descr="C:\Users\Eva\OneDrive - CentraleSupelec\CEID\Code\RESULTS\OneWindow_7channels.png"/>
                <p:cNvPicPr>
                  <a:picLocks noChangeAspect="1" noChangeArrowheads="1"/>
                </p:cNvPicPr>
                <p:nvPr/>
              </p:nvPicPr>
              <p:blipFill>
                <a:blip r:embed="rId2" cstate="print"/>
                <a:srcRect l="40700" t="4372" r="37794" b="70500"/>
                <a:stretch>
                  <a:fillRect/>
                </a:stretch>
              </p:blipFill>
              <p:spPr bwMode="auto">
                <a:xfrm>
                  <a:off x="4495800" y="3305175"/>
                  <a:ext cx="1609725" cy="1085850"/>
                </a:xfrm>
                <a:prstGeom prst="rect">
                  <a:avLst/>
                </a:prstGeom>
                <a:noFill/>
              </p:spPr>
            </p:pic>
            <p:pic>
              <p:nvPicPr>
                <p:cNvPr id="7" name="Picture 2" descr="C:\Users\Eva\OneDrive - CentraleSupelec\CEID\Code\RESULTS\OneWindow_7channels.png"/>
                <p:cNvPicPr>
                  <a:picLocks noChangeAspect="1" noChangeArrowheads="1"/>
                </p:cNvPicPr>
                <p:nvPr/>
              </p:nvPicPr>
              <p:blipFill>
                <a:blip r:embed="rId2" cstate="print"/>
                <a:srcRect l="12704" t="4813" r="63881" b="65650"/>
                <a:stretch>
                  <a:fillRect/>
                </a:stretch>
              </p:blipFill>
              <p:spPr bwMode="auto">
                <a:xfrm>
                  <a:off x="5105400" y="3667125"/>
                  <a:ext cx="1752600" cy="1276350"/>
                </a:xfrm>
                <a:prstGeom prst="rect">
                  <a:avLst/>
                </a:prstGeom>
                <a:noFill/>
              </p:spPr>
            </p:pic>
          </p:grpSp>
          <p:cxnSp>
            <p:nvCxnSpPr>
              <p:cNvPr id="13" name="Straight Connector 12"/>
              <p:cNvCxnSpPr/>
              <p:nvPr/>
            </p:nvCxnSpPr>
            <p:spPr>
              <a:xfrm>
                <a:off x="5800725" y="1577340"/>
                <a:ext cx="2773680" cy="1630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51045" y="2232660"/>
                <a:ext cx="2773680" cy="1630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58665" y="1584960"/>
                <a:ext cx="2773680" cy="163068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53"/>
              <p:cNvGrpSpPr/>
              <p:nvPr/>
            </p:nvGrpSpPr>
            <p:grpSpPr>
              <a:xfrm>
                <a:off x="4552955" y="3937635"/>
                <a:ext cx="4158605" cy="2606040"/>
                <a:chOff x="4400555" y="3909060"/>
                <a:chExt cx="4158605" cy="2606040"/>
              </a:xfrm>
            </p:grpSpPr>
            <p:grpSp>
              <p:nvGrpSpPr>
                <p:cNvPr id="35" name="Group 36"/>
                <p:cNvGrpSpPr>
                  <a:grpSpLocks noChangeAspect="1"/>
                </p:cNvGrpSpPr>
                <p:nvPr/>
              </p:nvGrpSpPr>
              <p:grpSpPr>
                <a:xfrm>
                  <a:off x="4400555" y="3909060"/>
                  <a:ext cx="4158605" cy="2606040"/>
                  <a:chOff x="1812130" y="2333625"/>
                  <a:chExt cx="5198270" cy="3257550"/>
                </a:xfrm>
              </p:grpSpPr>
              <p:pic>
                <p:nvPicPr>
                  <p:cNvPr id="38" name="Picture 2" descr="C:\Users\Eva\OneDrive - CentraleSupelec\CEID\Code\RESULTS\OneWindow_7channels_b.png"/>
                  <p:cNvPicPr>
                    <a:picLocks noChangeAspect="1" noChangeArrowheads="1"/>
                  </p:cNvPicPr>
                  <p:nvPr/>
                </p:nvPicPr>
                <p:blipFill>
                  <a:blip r:embed="rId3" cstate="print"/>
                  <a:srcRect l="68878" t="65821" r="9821" b="10448"/>
                  <a:stretch>
                    <a:fillRect/>
                  </a:stretch>
                </p:blipFill>
                <p:spPr bwMode="auto">
                  <a:xfrm>
                    <a:off x="1812130" y="2333625"/>
                    <a:ext cx="1590675" cy="1009650"/>
                  </a:xfrm>
                  <a:prstGeom prst="rect">
                    <a:avLst/>
                  </a:prstGeom>
                  <a:noFill/>
                </p:spPr>
              </p:pic>
              <p:pic>
                <p:nvPicPr>
                  <p:cNvPr id="39" name="Picture 2" descr="C:\Users\Eva\OneDrive - CentraleSupelec\CEID\Code\RESULTS\OneWindow_7channels_b.png"/>
                  <p:cNvPicPr>
                    <a:picLocks noChangeAspect="1" noChangeArrowheads="1"/>
                  </p:cNvPicPr>
                  <p:nvPr/>
                </p:nvPicPr>
                <p:blipFill>
                  <a:blip r:embed="rId3" cstate="print"/>
                  <a:srcRect l="40816" t="65373" r="37883" b="10224"/>
                  <a:stretch>
                    <a:fillRect/>
                  </a:stretch>
                </p:blipFill>
                <p:spPr bwMode="auto">
                  <a:xfrm>
                    <a:off x="2400299" y="2655094"/>
                    <a:ext cx="1590675" cy="1038225"/>
                  </a:xfrm>
                  <a:prstGeom prst="rect">
                    <a:avLst/>
                  </a:prstGeom>
                  <a:noFill/>
                </p:spPr>
              </p:pic>
              <p:pic>
                <p:nvPicPr>
                  <p:cNvPr id="40" name="Picture 2" descr="C:\Users\Eva\OneDrive - CentraleSupelec\CEID\Code\RESULTS\OneWindow_7channels_b.png"/>
                  <p:cNvPicPr>
                    <a:picLocks noChangeAspect="1" noChangeArrowheads="1"/>
                  </p:cNvPicPr>
                  <p:nvPr/>
                </p:nvPicPr>
                <p:blipFill>
                  <a:blip r:embed="rId3" cstate="print"/>
                  <a:srcRect l="12628" t="65373" r="65944" b="10224"/>
                  <a:stretch>
                    <a:fillRect/>
                  </a:stretch>
                </p:blipFill>
                <p:spPr bwMode="auto">
                  <a:xfrm>
                    <a:off x="3124200" y="3069431"/>
                    <a:ext cx="1600200" cy="1038225"/>
                  </a:xfrm>
                  <a:prstGeom prst="rect">
                    <a:avLst/>
                  </a:prstGeom>
                  <a:noFill/>
                </p:spPr>
              </p:pic>
              <p:pic>
                <p:nvPicPr>
                  <p:cNvPr id="41" name="Picture 2" descr="C:\Users\Eva\OneDrive - CentraleSupelec\CEID\Code\RESULTS\OneWindow_7channels_b.png"/>
                  <p:cNvPicPr>
                    <a:picLocks noChangeAspect="1" noChangeArrowheads="1"/>
                  </p:cNvPicPr>
                  <p:nvPr/>
                </p:nvPicPr>
                <p:blipFill>
                  <a:blip r:embed="rId3" cstate="print"/>
                  <a:srcRect l="40561" t="35448" r="37883" b="40373"/>
                  <a:stretch>
                    <a:fillRect/>
                  </a:stretch>
                </p:blipFill>
                <p:spPr bwMode="auto">
                  <a:xfrm>
                    <a:off x="3612356" y="3376613"/>
                    <a:ext cx="1609725" cy="1028700"/>
                  </a:xfrm>
                  <a:prstGeom prst="rect">
                    <a:avLst/>
                  </a:prstGeom>
                  <a:noFill/>
                </p:spPr>
              </p:pic>
              <p:pic>
                <p:nvPicPr>
                  <p:cNvPr id="42" name="Picture 2" descr="C:\Users\Eva\OneDrive - CentraleSupelec\CEID\Code\RESULTS\OneWindow_7channels_b.png"/>
                  <p:cNvPicPr>
                    <a:picLocks noChangeAspect="1" noChangeArrowheads="1"/>
                  </p:cNvPicPr>
                  <p:nvPr/>
                </p:nvPicPr>
                <p:blipFill>
                  <a:blip r:embed="rId3" cstate="print"/>
                  <a:srcRect l="12628" t="35448" r="65944" b="40373"/>
                  <a:stretch>
                    <a:fillRect/>
                  </a:stretch>
                </p:blipFill>
                <p:spPr bwMode="auto">
                  <a:xfrm>
                    <a:off x="4143375" y="3683794"/>
                    <a:ext cx="1600200" cy="1028700"/>
                  </a:xfrm>
                  <a:prstGeom prst="rect">
                    <a:avLst/>
                  </a:prstGeom>
                  <a:noFill/>
                </p:spPr>
              </p:pic>
              <p:pic>
                <p:nvPicPr>
                  <p:cNvPr id="43" name="Picture 2" descr="C:\Users\Eva\OneDrive - CentraleSupelec\CEID\Code\RESULTS\OneWindow_7channels_b.png"/>
                  <p:cNvPicPr>
                    <a:picLocks noChangeAspect="1" noChangeArrowheads="1"/>
                  </p:cNvPicPr>
                  <p:nvPr/>
                </p:nvPicPr>
                <p:blipFill>
                  <a:blip r:embed="rId3" cstate="print"/>
                  <a:srcRect l="40689" t="5672" r="37883" b="70373"/>
                  <a:stretch>
                    <a:fillRect/>
                  </a:stretch>
                </p:blipFill>
                <p:spPr bwMode="auto">
                  <a:xfrm>
                    <a:off x="4702969" y="4036219"/>
                    <a:ext cx="1600200" cy="1019175"/>
                  </a:xfrm>
                  <a:prstGeom prst="rect">
                    <a:avLst/>
                  </a:prstGeom>
                  <a:noFill/>
                </p:spPr>
              </p:pic>
              <p:pic>
                <p:nvPicPr>
                  <p:cNvPr id="44" name="Picture 2" descr="C:\Users\Eva\OneDrive - CentraleSupelec\CEID\Code\RESULTS\OneWindow_7channels_b.png"/>
                  <p:cNvPicPr>
                    <a:picLocks noChangeAspect="1" noChangeArrowheads="1"/>
                  </p:cNvPicPr>
                  <p:nvPr/>
                </p:nvPicPr>
                <p:blipFill>
                  <a:blip r:embed="rId3" cstate="print"/>
                  <a:srcRect l="12628" t="5224" r="63903" b="65224"/>
                  <a:stretch>
                    <a:fillRect/>
                  </a:stretch>
                </p:blipFill>
                <p:spPr bwMode="auto">
                  <a:xfrm>
                    <a:off x="5257800" y="4333875"/>
                    <a:ext cx="1752600" cy="1257300"/>
                  </a:xfrm>
                  <a:prstGeom prst="rect">
                    <a:avLst/>
                  </a:prstGeom>
                  <a:noFill/>
                </p:spPr>
              </p:pic>
            </p:grpSp>
            <p:cxnSp>
              <p:nvCxnSpPr>
                <p:cNvPr id="50" name="Straight Connector 49"/>
                <p:cNvCxnSpPr/>
                <p:nvPr/>
              </p:nvCxnSpPr>
              <p:spPr>
                <a:xfrm>
                  <a:off x="4408170" y="4690110"/>
                  <a:ext cx="2773680" cy="1630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415790" y="4042410"/>
                  <a:ext cx="2773680" cy="1630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657850" y="4034790"/>
                  <a:ext cx="2773680" cy="163068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4629150" y="2971801"/>
                <a:ext cx="342900" cy="1015663"/>
              </a:xfrm>
              <a:prstGeom prst="rect">
                <a:avLst/>
              </a:prstGeom>
              <a:noFill/>
            </p:spPr>
            <p:txBody>
              <a:bodyPr wrap="square" rtlCol="0">
                <a:spAutoFit/>
              </a:bodyPr>
              <a:lstStyle/>
              <a:p>
                <a:r>
                  <a:rPr lang="en-US" sz="2000" b="1" dirty="0"/>
                  <a:t>.</a:t>
                </a:r>
              </a:p>
              <a:p>
                <a:r>
                  <a:rPr lang="en-US" sz="2000" b="1" dirty="0"/>
                  <a:t>.</a:t>
                </a:r>
              </a:p>
              <a:p>
                <a:r>
                  <a:rPr lang="en-US" sz="2000" b="1" dirty="0"/>
                  <a:t>.</a:t>
                </a:r>
              </a:p>
            </p:txBody>
          </p:sp>
          <p:sp>
            <p:nvSpPr>
              <p:cNvPr id="53" name="Parallelogram 52"/>
              <p:cNvSpPr/>
              <p:nvPr/>
            </p:nvSpPr>
            <p:spPr>
              <a:xfrm rot="16200000">
                <a:off x="3581405" y="2600322"/>
                <a:ext cx="4743445" cy="2743199"/>
              </a:xfrm>
              <a:prstGeom prst="parallelogram">
                <a:avLst>
                  <a:gd name="adj" fmla="val 58894"/>
                </a:avLst>
              </a:prstGeom>
              <a:solidFill>
                <a:srgbClr val="7030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arallelogram 54"/>
              <p:cNvSpPr/>
              <p:nvPr/>
            </p:nvSpPr>
            <p:spPr>
              <a:xfrm rot="16200000">
                <a:off x="4781551" y="2600326"/>
                <a:ext cx="4800599" cy="2743199"/>
              </a:xfrm>
              <a:prstGeom prst="parallelogram">
                <a:avLst>
                  <a:gd name="adj" fmla="val 58894"/>
                </a:avLst>
              </a:prstGeom>
              <a:solidFill>
                <a:srgbClr val="7030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848600" y="4695826"/>
                <a:ext cx="342900" cy="1015663"/>
              </a:xfrm>
              <a:prstGeom prst="rect">
                <a:avLst/>
              </a:prstGeom>
              <a:noFill/>
            </p:spPr>
            <p:txBody>
              <a:bodyPr wrap="square" rtlCol="0">
                <a:spAutoFit/>
              </a:bodyPr>
              <a:lstStyle/>
              <a:p>
                <a:r>
                  <a:rPr lang="en-US" sz="2000" b="1" dirty="0"/>
                  <a:t>.</a:t>
                </a:r>
              </a:p>
              <a:p>
                <a:r>
                  <a:rPr lang="en-US" sz="2000" b="1" dirty="0"/>
                  <a:t>.</a:t>
                </a:r>
              </a:p>
              <a:p>
                <a:r>
                  <a:rPr lang="en-US" sz="2000" b="1" dirty="0"/>
                  <a:t>.</a:t>
                </a:r>
              </a:p>
            </p:txBody>
          </p:sp>
        </p:grpSp>
        <p:sp>
          <p:nvSpPr>
            <p:cNvPr id="61" name="Rectangle 60"/>
            <p:cNvSpPr/>
            <p:nvPr/>
          </p:nvSpPr>
          <p:spPr>
            <a:xfrm>
              <a:off x="4964409" y="1767553"/>
              <a:ext cx="819150" cy="276999"/>
            </a:xfrm>
            <a:prstGeom prst="rect">
              <a:avLst/>
            </a:prstGeom>
          </p:spPr>
          <p:txBody>
            <a:bodyPr wrap="square">
              <a:spAutoFit/>
            </a:bodyPr>
            <a:lstStyle/>
            <a:p>
              <a:r>
                <a:rPr lang="en-US" sz="1200" b="1" i="1" dirty="0">
                  <a:solidFill>
                    <a:srgbClr val="7030A0"/>
                  </a:solidFill>
                  <a:latin typeface="Times New Roman" panose="02020603050405020304" pitchFamily="18" charset="0"/>
                  <a:cs typeface="Times New Roman" panose="02020603050405020304" pitchFamily="18" charset="0"/>
                </a:rPr>
                <a:t>Subject 1</a:t>
              </a:r>
              <a:endParaRPr lang="en-US" sz="1200" b="1" i="1" dirty="0">
                <a:solidFill>
                  <a:srgbClr val="7030A0"/>
                </a:solidFill>
              </a:endParaRPr>
            </a:p>
          </p:txBody>
        </p:sp>
        <p:sp>
          <p:nvSpPr>
            <p:cNvPr id="102" name="Rectangle 101"/>
            <p:cNvSpPr/>
            <p:nvPr/>
          </p:nvSpPr>
          <p:spPr>
            <a:xfrm>
              <a:off x="4975268" y="2901189"/>
              <a:ext cx="819150" cy="276999"/>
            </a:xfrm>
            <a:prstGeom prst="rect">
              <a:avLst/>
            </a:prstGeom>
          </p:spPr>
          <p:txBody>
            <a:bodyPr wrap="square">
              <a:spAutoFit/>
            </a:bodyPr>
            <a:lstStyle/>
            <a:p>
              <a:r>
                <a:rPr lang="en-US" sz="1200" b="1" i="1" dirty="0">
                  <a:solidFill>
                    <a:srgbClr val="00B050"/>
                  </a:solidFill>
                  <a:latin typeface="Times New Roman" panose="02020603050405020304" pitchFamily="18" charset="0"/>
                  <a:cs typeface="Times New Roman" panose="02020603050405020304" pitchFamily="18" charset="0"/>
                </a:rPr>
                <a:t>Subject 2</a:t>
              </a:r>
              <a:endParaRPr lang="en-US" sz="1200" b="1" i="1" dirty="0">
                <a:solidFill>
                  <a:srgbClr val="00B050"/>
                </a:solidFill>
              </a:endParaRPr>
            </a:p>
          </p:txBody>
        </p:sp>
        <p:sp>
          <p:nvSpPr>
            <p:cNvPr id="118" name="Rectangle 117"/>
            <p:cNvSpPr/>
            <p:nvPr/>
          </p:nvSpPr>
          <p:spPr>
            <a:xfrm>
              <a:off x="5016585" y="3569119"/>
              <a:ext cx="819150" cy="276999"/>
            </a:xfrm>
            <a:prstGeom prst="rect">
              <a:avLst/>
            </a:prstGeom>
          </p:spPr>
          <p:txBody>
            <a:bodyPr wrap="square">
              <a:spAutoFit/>
            </a:bodyPr>
            <a:lstStyle/>
            <a:p>
              <a:r>
                <a:rPr lang="en-US" sz="1200" b="1" i="1" dirty="0">
                  <a:solidFill>
                    <a:srgbClr val="FFD54F"/>
                  </a:solidFill>
                  <a:latin typeface="Times New Roman" panose="02020603050405020304" pitchFamily="18" charset="0"/>
                  <a:cs typeface="Times New Roman" panose="02020603050405020304" pitchFamily="18" charset="0"/>
                </a:rPr>
                <a:t>Subject 3</a:t>
              </a:r>
              <a:endParaRPr lang="en-US" sz="1200" b="1" i="1" dirty="0">
                <a:solidFill>
                  <a:srgbClr val="FFD54F"/>
                </a:solidFill>
              </a:endParaRPr>
            </a:p>
          </p:txBody>
        </p:sp>
      </p:grpSp>
      <p:sp>
        <p:nvSpPr>
          <p:cNvPr id="136" name="Right Arrow 135"/>
          <p:cNvSpPr/>
          <p:nvPr/>
        </p:nvSpPr>
        <p:spPr>
          <a:xfrm>
            <a:off x="7667626" y="4124326"/>
            <a:ext cx="419100" cy="1333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8220075" y="1701283"/>
            <a:ext cx="629082" cy="584775"/>
          </a:xfrm>
          <a:prstGeom prst="rect">
            <a:avLst/>
          </a:prstGeom>
        </p:spPr>
        <p:txBody>
          <a:bodyPr wrap="square">
            <a:spAutoFit/>
          </a:bodyPr>
          <a:lstStyle/>
          <a:p>
            <a:pPr algn="ctr"/>
            <a:r>
              <a:rPr lang="en-US" sz="1600" dirty="0">
                <a:latin typeface="Times New Roman" panose="02020603050405020304" pitchFamily="18" charset="0"/>
                <a:cs typeface="Times New Roman" panose="02020603050405020304" pitchFamily="18" charset="0"/>
              </a:rPr>
              <a:t>Class label</a:t>
            </a:r>
            <a:endParaRPr lang="en-US" sz="1600" dirty="0"/>
          </a:p>
        </p:txBody>
      </p:sp>
      <p:grpSp>
        <p:nvGrpSpPr>
          <p:cNvPr id="37" name="Group 139"/>
          <p:cNvGrpSpPr/>
          <p:nvPr/>
        </p:nvGrpSpPr>
        <p:grpSpPr>
          <a:xfrm>
            <a:off x="8115300" y="2362200"/>
            <a:ext cx="866775" cy="3748719"/>
            <a:chOff x="8115300" y="2362200"/>
            <a:chExt cx="866775" cy="3748719"/>
          </a:xfrm>
        </p:grpSpPr>
        <p:sp>
          <p:nvSpPr>
            <p:cNvPr id="137" name="Double Bracket 136"/>
            <p:cNvSpPr/>
            <p:nvPr/>
          </p:nvSpPr>
          <p:spPr>
            <a:xfrm>
              <a:off x="8115300" y="2466975"/>
              <a:ext cx="866775" cy="36195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TextBox 138"/>
            <p:cNvSpPr txBox="1"/>
            <p:nvPr/>
          </p:nvSpPr>
          <p:spPr>
            <a:xfrm>
              <a:off x="8162925" y="2362200"/>
              <a:ext cx="772776" cy="3748719"/>
            </a:xfrm>
            <a:prstGeom prst="rect">
              <a:avLst/>
            </a:prstGeom>
            <a:noFill/>
          </p:spPr>
          <p:txBody>
            <a:bodyPr wrap="square" rtlCol="0">
              <a:spAutoFit/>
            </a:bodyPr>
            <a:lstStyle/>
            <a:p>
              <a:pPr>
                <a:lnSpc>
                  <a:spcPct val="270000"/>
                </a:lnSpc>
              </a:pPr>
              <a:r>
                <a:rPr lang="en-US" sz="1200" b="1" dirty="0"/>
                <a:t>Frail</a:t>
              </a:r>
            </a:p>
            <a:p>
              <a:pPr>
                <a:lnSpc>
                  <a:spcPct val="270000"/>
                </a:lnSpc>
              </a:pPr>
              <a:r>
                <a:rPr lang="en-US" sz="1200" b="1" dirty="0"/>
                <a:t>Frail</a:t>
              </a:r>
            </a:p>
            <a:p>
              <a:pPr>
                <a:lnSpc>
                  <a:spcPct val="120000"/>
                </a:lnSpc>
              </a:pPr>
              <a:r>
                <a:rPr lang="en-US" sz="1200" b="1" dirty="0"/>
                <a:t>.</a:t>
              </a:r>
            </a:p>
            <a:p>
              <a:pPr>
                <a:lnSpc>
                  <a:spcPct val="120000"/>
                </a:lnSpc>
              </a:pPr>
              <a:r>
                <a:rPr lang="en-US" sz="1200" b="1" dirty="0"/>
                <a:t>.</a:t>
              </a:r>
            </a:p>
            <a:p>
              <a:pPr>
                <a:lnSpc>
                  <a:spcPct val="120000"/>
                </a:lnSpc>
              </a:pPr>
              <a:r>
                <a:rPr lang="en-US" sz="1200" b="1" dirty="0"/>
                <a:t>.</a:t>
              </a:r>
            </a:p>
            <a:p>
              <a:pPr>
                <a:lnSpc>
                  <a:spcPct val="270000"/>
                </a:lnSpc>
              </a:pPr>
              <a:r>
                <a:rPr lang="en-US" sz="1200" b="1" dirty="0"/>
                <a:t>Frail</a:t>
              </a:r>
            </a:p>
            <a:p>
              <a:pPr>
                <a:lnSpc>
                  <a:spcPct val="270000"/>
                </a:lnSpc>
              </a:pPr>
              <a:r>
                <a:rPr lang="en-US" sz="1200" b="1" dirty="0"/>
                <a:t>Non-Frail</a:t>
              </a:r>
            </a:p>
            <a:p>
              <a:pPr>
                <a:lnSpc>
                  <a:spcPct val="270000"/>
                </a:lnSpc>
              </a:pPr>
              <a:r>
                <a:rPr lang="en-US" sz="1200" b="1" dirty="0"/>
                <a:t>Pre-frail</a:t>
              </a:r>
            </a:p>
            <a:p>
              <a:pPr>
                <a:lnSpc>
                  <a:spcPct val="270000"/>
                </a:lnSpc>
              </a:pPr>
              <a:r>
                <a:rPr lang="en-US" sz="1200" b="1" dirty="0"/>
                <a:t>Pre-frail</a:t>
              </a:r>
            </a:p>
          </p:txBody>
        </p:sp>
      </p:grpSp>
      <p:sp>
        <p:nvSpPr>
          <p:cNvPr id="105" name="5 Título"/>
          <p:cNvSpPr txBox="1">
            <a:spLocks/>
          </p:cNvSpPr>
          <p:nvPr/>
        </p:nvSpPr>
        <p:spPr>
          <a:xfrm>
            <a:off x="571497" y="110557"/>
            <a:ext cx="7810503" cy="691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err="1">
                <a:solidFill>
                  <a:srgbClr val="23B7A5"/>
                </a:solidFill>
                <a:latin typeface="+mn-lt"/>
                <a:cs typeface="Khmer UI" panose="020B0502040204020203" pitchFamily="34" charset="0"/>
              </a:rPr>
              <a:t>Predicting</a:t>
            </a:r>
            <a:r>
              <a:rPr lang="es-ES" sz="3600" b="1" dirty="0">
                <a:solidFill>
                  <a:srgbClr val="23B7A5"/>
                </a:solidFill>
                <a:latin typeface="+mn-lt"/>
                <a:cs typeface="Khmer UI" panose="020B0502040204020203" pitchFamily="34" charset="0"/>
              </a:rPr>
              <a:t> </a:t>
            </a:r>
            <a:r>
              <a:rPr lang="es-ES" sz="3600" b="1" dirty="0" err="1">
                <a:solidFill>
                  <a:srgbClr val="23B7A5"/>
                </a:solidFill>
                <a:latin typeface="+mn-lt"/>
                <a:cs typeface="Khmer UI" panose="020B0502040204020203" pitchFamily="34" charset="0"/>
              </a:rPr>
              <a:t>Fried</a:t>
            </a:r>
            <a:r>
              <a:rPr lang="es-ES" sz="3600" b="1" dirty="0">
                <a:solidFill>
                  <a:srgbClr val="23B7A5"/>
                </a:solidFill>
                <a:latin typeface="+mn-lt"/>
                <a:cs typeface="Khmer UI" panose="020B0502040204020203" pitchFamily="34" charset="0"/>
              </a:rPr>
              <a:t> </a:t>
            </a:r>
            <a:r>
              <a:rPr lang="es-ES" sz="3600" b="1" dirty="0" err="1">
                <a:solidFill>
                  <a:srgbClr val="23B7A5"/>
                </a:solidFill>
                <a:latin typeface="+mn-lt"/>
                <a:cs typeface="Khmer UI" panose="020B0502040204020203" pitchFamily="34" charset="0"/>
              </a:rPr>
              <a:t>by</a:t>
            </a:r>
            <a:r>
              <a:rPr lang="es-ES" sz="3600" b="1" dirty="0">
                <a:solidFill>
                  <a:srgbClr val="23B7A5"/>
                </a:solidFill>
                <a:latin typeface="+mn-lt"/>
                <a:cs typeface="Khmer UI" panose="020B0502040204020203" pitchFamily="34" charset="0"/>
              </a:rPr>
              <a:t> WWS(X) </a:t>
            </a:r>
            <a:r>
              <a:rPr lang="es-ES" sz="3600" b="1" dirty="0" err="1">
                <a:solidFill>
                  <a:srgbClr val="23B7A5"/>
                </a:solidFill>
                <a:latin typeface="+mn-lt"/>
                <a:cs typeface="Khmer UI" panose="020B0502040204020203" pitchFamily="34" charset="0"/>
              </a:rPr>
              <a:t>recordings</a:t>
            </a:r>
            <a:endParaRPr lang="es-ES" sz="3600" b="1" dirty="0">
              <a:solidFill>
                <a:srgbClr val="23B7A5"/>
              </a:solidFill>
              <a:latin typeface="+mn-lt"/>
              <a:cs typeface="Khmer UI" panose="020B0502040204020203" pitchFamily="34" charset="0"/>
            </a:endParaRPr>
          </a:p>
        </p:txBody>
      </p:sp>
      <p:sp>
        <p:nvSpPr>
          <p:cNvPr id="101" name="Rectangle 100">
            <a:extLst>
              <a:ext uri="{FF2B5EF4-FFF2-40B4-BE49-F238E27FC236}">
                <a16:creationId xmlns:a16="http://schemas.microsoft.com/office/drawing/2014/main" id="{38F877C6-9A69-47D8-95EC-AB7581F32AB6}"/>
              </a:ext>
            </a:extLst>
          </p:cNvPr>
          <p:cNvSpPr/>
          <p:nvPr/>
        </p:nvSpPr>
        <p:spPr>
          <a:xfrm rot="18059383">
            <a:off x="6175856" y="-224381"/>
            <a:ext cx="1781992" cy="2475101"/>
          </a:xfrm>
          <a:prstGeom prst="rect">
            <a:avLst/>
          </a:prstGeom>
          <a:effectLst>
            <a:outerShdw blurRad="76200" dir="13500000" sy="23000" kx="1200000" algn="br" rotWithShape="0">
              <a:prstClr val="black">
                <a:alpha val="20000"/>
              </a:prstClr>
            </a:outerShdw>
          </a:effectLst>
          <a:scene3d>
            <a:camera prst="orthographicFront">
              <a:rot lat="0" lon="0" rev="0"/>
            </a:camera>
            <a:lightRig rig="threePt" dir="t"/>
          </a:scene3d>
        </p:spPr>
        <p:txBody>
          <a:bodyPr wrap="square" lIns="0" tIns="0" rIns="0" bIns="0">
            <a:spAutoFit/>
          </a:bodyPr>
          <a:lstStyle/>
          <a:p>
            <a:pPr>
              <a:lnSpc>
                <a:spcPts val="2800"/>
              </a:lnSpc>
            </a:pPr>
            <a:r>
              <a:rPr lang="en-US" sz="1400" dirty="0">
                <a:solidFill>
                  <a:srgbClr val="0070C0"/>
                </a:solidFill>
                <a:latin typeface="Berlin Sans FB" pitchFamily="34" charset="0"/>
              </a:rPr>
              <a:t>ECG RR</a:t>
            </a:r>
          </a:p>
          <a:p>
            <a:pPr>
              <a:lnSpc>
                <a:spcPts val="2800"/>
              </a:lnSpc>
            </a:pPr>
            <a:r>
              <a:rPr lang="en-US" sz="1400" dirty="0">
                <a:solidFill>
                  <a:srgbClr val="0070C0"/>
                </a:solidFill>
                <a:latin typeface="Berlin Sans FB" pitchFamily="34" charset="0"/>
              </a:rPr>
              <a:t>ECG HR var.</a:t>
            </a:r>
          </a:p>
          <a:p>
            <a:pPr>
              <a:lnSpc>
                <a:spcPts val="2800"/>
              </a:lnSpc>
            </a:pPr>
            <a:r>
              <a:rPr lang="en-US" sz="1400" dirty="0">
                <a:solidFill>
                  <a:srgbClr val="0070C0"/>
                </a:solidFill>
                <a:latin typeface="Berlin Sans FB" pitchFamily="34" charset="0"/>
              </a:rPr>
              <a:t>ECG HR</a:t>
            </a:r>
          </a:p>
          <a:p>
            <a:pPr>
              <a:lnSpc>
                <a:spcPts val="2800"/>
              </a:lnSpc>
            </a:pPr>
            <a:r>
              <a:rPr lang="en-US" sz="1400" dirty="0">
                <a:solidFill>
                  <a:srgbClr val="0070C0"/>
                </a:solidFill>
                <a:latin typeface="Berlin Sans FB" pitchFamily="34" charset="0"/>
              </a:rPr>
              <a:t>breathing rate</a:t>
            </a:r>
          </a:p>
          <a:p>
            <a:pPr>
              <a:lnSpc>
                <a:spcPts val="2800"/>
              </a:lnSpc>
            </a:pPr>
            <a:r>
              <a:rPr lang="en-US" sz="1400" dirty="0">
                <a:solidFill>
                  <a:srgbClr val="0070C0"/>
                </a:solidFill>
                <a:latin typeface="Berlin Sans FB" pitchFamily="34" charset="0"/>
              </a:rPr>
              <a:t>breathing </a:t>
            </a:r>
            <a:r>
              <a:rPr lang="en-US" sz="1400" dirty="0" err="1">
                <a:solidFill>
                  <a:srgbClr val="0070C0"/>
                </a:solidFill>
                <a:latin typeface="Berlin Sans FB" pitchFamily="34" charset="0"/>
              </a:rPr>
              <a:t>ampl</a:t>
            </a:r>
            <a:r>
              <a:rPr lang="en-US" sz="1400" dirty="0">
                <a:solidFill>
                  <a:srgbClr val="0070C0"/>
                </a:solidFill>
                <a:latin typeface="Berlin Sans FB" pitchFamily="34" charset="0"/>
              </a:rPr>
              <a:t>.</a:t>
            </a:r>
          </a:p>
          <a:p>
            <a:pPr>
              <a:lnSpc>
                <a:spcPts val="2800"/>
              </a:lnSpc>
            </a:pPr>
            <a:r>
              <a:rPr lang="en-US" sz="1400" dirty="0">
                <a:solidFill>
                  <a:srgbClr val="0070C0"/>
                </a:solidFill>
                <a:latin typeface="Berlin Sans FB" pitchFamily="34" charset="0"/>
              </a:rPr>
              <a:t>acceleration</a:t>
            </a:r>
          </a:p>
          <a:p>
            <a:pPr>
              <a:lnSpc>
                <a:spcPts val="2800"/>
              </a:lnSpc>
            </a:pPr>
            <a:r>
              <a:rPr lang="en-US" sz="1400" dirty="0">
                <a:solidFill>
                  <a:srgbClr val="0070C0"/>
                </a:solidFill>
                <a:latin typeface="Berlin Sans FB" pitchFamily="34" charset="0"/>
              </a:rPr>
              <a:t>resp. piezo </a:t>
            </a:r>
          </a:p>
        </p:txBody>
      </p:sp>
      <p:sp>
        <p:nvSpPr>
          <p:cNvPr id="104" name="Content Placeholder 2">
            <a:extLst>
              <a:ext uri="{FF2B5EF4-FFF2-40B4-BE49-F238E27FC236}">
                <a16:creationId xmlns:a16="http://schemas.microsoft.com/office/drawing/2014/main" id="{93B34660-C4F1-42F3-961F-9AB6689C3526}"/>
              </a:ext>
            </a:extLst>
          </p:cNvPr>
          <p:cNvSpPr txBox="1">
            <a:spLocks/>
          </p:cNvSpPr>
          <p:nvPr/>
        </p:nvSpPr>
        <p:spPr>
          <a:xfrm>
            <a:off x="35496" y="3175899"/>
            <a:ext cx="4111848" cy="3001296"/>
          </a:xfrm>
          <a:prstGeom prst="rect">
            <a:avLst/>
          </a:prstGeom>
        </p:spPr>
        <p:txBody>
          <a:bodyPr vert="horz" lIns="91440" tIns="45720" rIns="91440" bIns="45720" rtlCol="0">
            <a:normAutofit fontScale="85000" lnSpcReduction="20000"/>
          </a:bodyPr>
          <a:lstStyle/>
          <a:p>
            <a:pPr marL="228600" lvl="0" indent="-228600" defTabSz="914400">
              <a:lnSpc>
                <a:spcPct val="120000"/>
              </a:lnSpc>
              <a:spcBef>
                <a:spcPts val="1000"/>
              </a:spcBef>
              <a:buFont typeface="Wingdings" panose="05000000000000000000" pitchFamily="2" charset="2"/>
              <a:buChar char="q"/>
              <a:defRPr/>
            </a:pPr>
            <a: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Method: </a:t>
            </a:r>
            <a:r>
              <a:rPr lang="en-US" sz="2100" dirty="0">
                <a:latin typeface="Times New Roman" panose="02020603050405020304" pitchFamily="18" charset="0"/>
                <a:cs typeface="Times New Roman" panose="02020603050405020304" pitchFamily="18" charset="0"/>
              </a:rPr>
              <a:t>based on PARAFAC decomposition, multiple instance learning and Quadradic Discriminant Analysis classifier (</a:t>
            </a:r>
            <a:r>
              <a:rPr lang="en-US" sz="2100" dirty="0" err="1">
                <a:latin typeface="Times New Roman" panose="02020603050405020304" pitchFamily="18" charset="0"/>
                <a:cs typeface="Times New Roman" panose="02020603050405020304" pitchFamily="18" charset="0"/>
              </a:rPr>
              <a:t>TensMIL</a:t>
            </a:r>
            <a:r>
              <a:rPr lang="en-US" sz="2100" dirty="0">
                <a:latin typeface="Times New Roman" panose="02020603050405020304" pitchFamily="18" charset="0"/>
                <a:cs typeface="Times New Roman" panose="02020603050405020304" pitchFamily="18" charset="0"/>
              </a:rPr>
              <a:t>)</a:t>
            </a:r>
          </a:p>
          <a:p>
            <a:pPr marL="685800" lvl="1" indent="-228600">
              <a:lnSpc>
                <a:spcPct val="120000"/>
              </a:lnSpc>
              <a:spcBef>
                <a:spcPts val="1000"/>
              </a:spcBef>
              <a:buFont typeface="Wingdings" panose="05000000000000000000" pitchFamily="2" charset="2"/>
              <a:buChar char="q"/>
              <a:defRPr/>
            </a:pPr>
            <a:r>
              <a:rPr lang="en-US" dirty="0">
                <a:latin typeface="Times New Roman" panose="02020603050405020304" pitchFamily="18" charset="0"/>
                <a:cs typeface="Times New Roman" panose="02020603050405020304" pitchFamily="18" charset="0"/>
              </a:rPr>
              <a:t>After data cleaning we represented the data using 3-D tensors. </a:t>
            </a:r>
          </a:p>
          <a:p>
            <a:pPr marL="685800" lvl="1" indent="-228600">
              <a:lnSpc>
                <a:spcPct val="120000"/>
              </a:lnSpc>
              <a:spcBef>
                <a:spcPts val="1000"/>
              </a:spcBef>
              <a:buFont typeface="Wingdings" panose="05000000000000000000" pitchFamily="2" charset="2"/>
              <a:buChar char="q"/>
              <a:defRPr/>
            </a:pPr>
            <a:r>
              <a:rPr lang="en-US" dirty="0">
                <a:latin typeface="Times New Roman" panose="02020603050405020304" pitchFamily="18" charset="0"/>
                <a:cs typeface="Times New Roman" panose="02020603050405020304" pitchFamily="18" charset="0"/>
              </a:rPr>
              <a:t>Features were extracted by tensor decomposition techniques. </a:t>
            </a:r>
          </a:p>
          <a:p>
            <a:pPr marL="685800" lvl="1" indent="-228600">
              <a:lnSpc>
                <a:spcPct val="120000"/>
              </a:lnSpc>
              <a:spcBef>
                <a:spcPts val="1000"/>
              </a:spcBef>
              <a:buFont typeface="Wingdings" panose="05000000000000000000" pitchFamily="2" charset="2"/>
              <a:buChar char="q"/>
              <a:defRPr/>
            </a:pPr>
            <a:r>
              <a:rPr lang="en-US" dirty="0">
                <a:latin typeface="Times New Roman" panose="02020603050405020304" pitchFamily="18" charset="0"/>
                <a:cs typeface="Times New Roman" panose="02020603050405020304" pitchFamily="18" charset="0"/>
              </a:rPr>
              <a:t>Frailty status prediction: Fusion of one class SVM models in MIL setting.</a:t>
            </a:r>
            <a:endParaRPr kumimoji="0" lang="en-US"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19" name="Rectangle 118">
            <a:extLst>
              <a:ext uri="{FF2B5EF4-FFF2-40B4-BE49-F238E27FC236}">
                <a16:creationId xmlns:a16="http://schemas.microsoft.com/office/drawing/2014/main" id="{B3625F0D-B988-4A5E-9937-D5E433D41B33}"/>
              </a:ext>
            </a:extLst>
          </p:cNvPr>
          <p:cNvSpPr/>
          <p:nvPr/>
        </p:nvSpPr>
        <p:spPr>
          <a:xfrm>
            <a:off x="4793843" y="6156012"/>
            <a:ext cx="2463510" cy="369332"/>
          </a:xfrm>
          <a:prstGeom prst="rect">
            <a:avLst/>
          </a:prstGeom>
        </p:spPr>
        <p:txBody>
          <a:bodyPr wrap="square">
            <a:spAutoFit/>
          </a:bodyPr>
          <a:lstStyle/>
          <a:p>
            <a:pPr marL="0" lvl="2"/>
            <a:r>
              <a:rPr lang="en-US" b="1" i="1" kern="0" dirty="0">
                <a:solidFill>
                  <a:srgbClr val="0070C0"/>
                </a:solidFill>
                <a:cs typeface="Times New Roman" panose="02020603050405020304" pitchFamily="18" charset="0"/>
              </a:rPr>
              <a:t>Complexity 2019</a:t>
            </a:r>
          </a:p>
        </p:txBody>
      </p:sp>
      <p:sp>
        <p:nvSpPr>
          <p:cNvPr id="120" name="Content Placeholder 2">
            <a:extLst>
              <a:ext uri="{FF2B5EF4-FFF2-40B4-BE49-F238E27FC236}">
                <a16:creationId xmlns:a16="http://schemas.microsoft.com/office/drawing/2014/main" id="{2AEB632D-C981-4CA8-8FB9-E2C876148CEE}"/>
              </a:ext>
            </a:extLst>
          </p:cNvPr>
          <p:cNvSpPr txBox="1">
            <a:spLocks/>
          </p:cNvSpPr>
          <p:nvPr/>
        </p:nvSpPr>
        <p:spPr>
          <a:xfrm>
            <a:off x="35496" y="1075879"/>
            <a:ext cx="4284508" cy="105697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Data: </a:t>
            </a:r>
            <a:r>
              <a:rPr lang="en-US" dirty="0">
                <a:latin typeface="Times New Roman" panose="02020603050405020304" pitchFamily="18" charset="0"/>
                <a:cs typeface="Times New Roman" panose="02020603050405020304" pitchFamily="18" charset="0"/>
              </a:rPr>
              <a:t>Concatenation of different signals to form a tensor for each subject and concatenation of tensors for all subjects</a:t>
            </a: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a:t>
            </a:r>
            <a:endParaRPr kumimoji="0" 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5073104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5 Título"/>
          <p:cNvSpPr txBox="1">
            <a:spLocks/>
          </p:cNvSpPr>
          <p:nvPr/>
        </p:nvSpPr>
        <p:spPr>
          <a:xfrm>
            <a:off x="571497" y="110557"/>
            <a:ext cx="7810503" cy="691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err="1">
                <a:solidFill>
                  <a:srgbClr val="23B7A5"/>
                </a:solidFill>
                <a:latin typeface="+mn-lt"/>
                <a:cs typeface="Khmer UI" panose="020B0502040204020203" pitchFamily="34" charset="0"/>
              </a:rPr>
              <a:t>Predicting</a:t>
            </a:r>
            <a:r>
              <a:rPr lang="es-ES" sz="3600" b="1" dirty="0">
                <a:solidFill>
                  <a:srgbClr val="23B7A5"/>
                </a:solidFill>
                <a:latin typeface="+mn-lt"/>
                <a:cs typeface="Khmer UI" panose="020B0502040204020203" pitchFamily="34" charset="0"/>
              </a:rPr>
              <a:t> </a:t>
            </a:r>
            <a:r>
              <a:rPr lang="es-ES" sz="3600" b="1" dirty="0" err="1">
                <a:solidFill>
                  <a:srgbClr val="23B7A5"/>
                </a:solidFill>
                <a:latin typeface="+mn-lt"/>
                <a:cs typeface="Khmer UI" panose="020B0502040204020203" pitchFamily="34" charset="0"/>
              </a:rPr>
              <a:t>Fried</a:t>
            </a:r>
            <a:r>
              <a:rPr lang="es-ES" sz="3600" b="1" dirty="0">
                <a:solidFill>
                  <a:srgbClr val="23B7A5"/>
                </a:solidFill>
                <a:latin typeface="+mn-lt"/>
                <a:cs typeface="Khmer UI" panose="020B0502040204020203" pitchFamily="34" charset="0"/>
              </a:rPr>
              <a:t> </a:t>
            </a:r>
            <a:r>
              <a:rPr lang="es-ES" sz="3600" b="1" dirty="0" err="1">
                <a:solidFill>
                  <a:srgbClr val="23B7A5"/>
                </a:solidFill>
                <a:latin typeface="+mn-lt"/>
                <a:cs typeface="Khmer UI" panose="020B0502040204020203" pitchFamily="34" charset="0"/>
              </a:rPr>
              <a:t>by</a:t>
            </a:r>
            <a:r>
              <a:rPr lang="es-ES" sz="3600" b="1" dirty="0">
                <a:solidFill>
                  <a:srgbClr val="23B7A5"/>
                </a:solidFill>
                <a:latin typeface="+mn-lt"/>
                <a:cs typeface="Khmer UI" panose="020B0502040204020203" pitchFamily="34" charset="0"/>
              </a:rPr>
              <a:t> WWS(X) </a:t>
            </a:r>
            <a:r>
              <a:rPr lang="es-ES" sz="3600" b="1" dirty="0" err="1">
                <a:solidFill>
                  <a:srgbClr val="23B7A5"/>
                </a:solidFill>
                <a:latin typeface="+mn-lt"/>
                <a:cs typeface="Khmer UI" panose="020B0502040204020203" pitchFamily="34" charset="0"/>
              </a:rPr>
              <a:t>recordings</a:t>
            </a:r>
            <a:endParaRPr lang="es-ES" sz="3600" b="1" dirty="0">
              <a:solidFill>
                <a:srgbClr val="23B7A5"/>
              </a:solidFill>
              <a:latin typeface="+mn-lt"/>
              <a:cs typeface="Khmer UI" panose="020B0502040204020203" pitchFamily="34" charset="0"/>
            </a:endParaRPr>
          </a:p>
        </p:txBody>
      </p:sp>
      <p:sp>
        <p:nvSpPr>
          <p:cNvPr id="104" name="Content Placeholder 2">
            <a:extLst>
              <a:ext uri="{FF2B5EF4-FFF2-40B4-BE49-F238E27FC236}">
                <a16:creationId xmlns:a16="http://schemas.microsoft.com/office/drawing/2014/main" id="{93B34660-C4F1-42F3-961F-9AB6689C3526}"/>
              </a:ext>
            </a:extLst>
          </p:cNvPr>
          <p:cNvSpPr txBox="1">
            <a:spLocks/>
          </p:cNvSpPr>
          <p:nvPr/>
        </p:nvSpPr>
        <p:spPr>
          <a:xfrm>
            <a:off x="289348" y="5038328"/>
            <a:ext cx="8459116" cy="1054968"/>
          </a:xfrm>
          <a:prstGeom prst="rect">
            <a:avLst/>
          </a:prstGeom>
        </p:spPr>
        <p:txBody>
          <a:bodyPr vert="horz" lIns="91440" tIns="45720" rIns="91440" bIns="45720" rtlCol="0">
            <a:normAutofit/>
          </a:bodyPr>
          <a:lstStyle/>
          <a:p>
            <a:pPr>
              <a:lnSpc>
                <a:spcPct val="120000"/>
              </a:lnSpc>
              <a:spcBef>
                <a:spcPts val="1000"/>
              </a:spcBef>
              <a:defRPr/>
            </a:pPr>
            <a:r>
              <a:rPr lang="en-US" sz="2100" dirty="0">
                <a:latin typeface="Times New Roman" panose="02020603050405020304" pitchFamily="18" charset="0"/>
                <a:cs typeface="Times New Roman" panose="02020603050405020304" pitchFamily="18" charset="0"/>
              </a:rPr>
              <a:t>Deep convolutional neural networks (CNNs) developed for prediction of frailty status</a:t>
            </a:r>
            <a:endParaRPr kumimoji="0" lang="en-US"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19" name="Rectangle 118">
            <a:extLst>
              <a:ext uri="{FF2B5EF4-FFF2-40B4-BE49-F238E27FC236}">
                <a16:creationId xmlns:a16="http://schemas.microsoft.com/office/drawing/2014/main" id="{B3625F0D-B988-4A5E-9937-D5E433D41B33}"/>
              </a:ext>
            </a:extLst>
          </p:cNvPr>
          <p:cNvSpPr/>
          <p:nvPr/>
        </p:nvSpPr>
        <p:spPr>
          <a:xfrm>
            <a:off x="4793843" y="6019778"/>
            <a:ext cx="2463510" cy="369332"/>
          </a:xfrm>
          <a:prstGeom prst="rect">
            <a:avLst/>
          </a:prstGeom>
        </p:spPr>
        <p:txBody>
          <a:bodyPr wrap="square">
            <a:spAutoFit/>
          </a:bodyPr>
          <a:lstStyle/>
          <a:p>
            <a:pPr marL="0" lvl="2"/>
            <a:r>
              <a:rPr lang="en-US" b="1" i="1" kern="0" dirty="0">
                <a:solidFill>
                  <a:srgbClr val="0070C0"/>
                </a:solidFill>
                <a:cs typeface="Times New Roman" panose="02020603050405020304" pitchFamily="18" charset="0"/>
              </a:rPr>
              <a:t>Complexity 2019</a:t>
            </a:r>
          </a:p>
        </p:txBody>
      </p:sp>
      <p:pic>
        <p:nvPicPr>
          <p:cNvPr id="133" name="Picture 132">
            <a:extLst>
              <a:ext uri="{FF2B5EF4-FFF2-40B4-BE49-F238E27FC236}">
                <a16:creationId xmlns:a16="http://schemas.microsoft.com/office/drawing/2014/main" id="{EEC05951-DEDB-F3A0-ADC0-D971ED8FEBBB}"/>
              </a:ext>
            </a:extLst>
          </p:cNvPr>
          <p:cNvPicPr>
            <a:picLocks noChangeAspect="1"/>
          </p:cNvPicPr>
          <p:nvPr/>
        </p:nvPicPr>
        <p:blipFill>
          <a:blip r:embed="rId2"/>
          <a:srcRect l="4459" t="1429" r="1081"/>
          <a:stretch>
            <a:fillRect/>
          </a:stretch>
        </p:blipFill>
        <p:spPr bwMode="auto">
          <a:xfrm>
            <a:off x="797673" y="1111124"/>
            <a:ext cx="7194245" cy="3550096"/>
          </a:xfrm>
          <a:prstGeom prst="rect">
            <a:avLst/>
          </a:prstGeom>
          <a:noFill/>
          <a:ln w="9525">
            <a:noFill/>
            <a:miter lim="800000"/>
            <a:headEnd/>
            <a:tailEnd/>
          </a:ln>
        </p:spPr>
      </p:pic>
    </p:spTree>
    <p:extLst>
      <p:ext uri="{BB962C8B-B14F-4D97-AF65-F5344CB8AC3E}">
        <p14:creationId xmlns:p14="http://schemas.microsoft.com/office/powerpoint/2010/main" val="142537149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Table 89"/>
          <p:cNvGraphicFramePr>
            <a:graphicFrameLocks noGrp="1"/>
          </p:cNvGraphicFramePr>
          <p:nvPr/>
        </p:nvGraphicFramePr>
        <p:xfrm>
          <a:off x="851520" y="2132241"/>
          <a:ext cx="3023828" cy="2655992"/>
        </p:xfrm>
        <a:graphic>
          <a:graphicData uri="http://schemas.openxmlformats.org/drawingml/2006/table">
            <a:tbl>
              <a:tblPr/>
              <a:tblGrid>
                <a:gridCol w="1660673">
                  <a:extLst>
                    <a:ext uri="{9D8B030D-6E8A-4147-A177-3AD203B41FA5}">
                      <a16:colId xmlns:a16="http://schemas.microsoft.com/office/drawing/2014/main" val="20000"/>
                    </a:ext>
                  </a:extLst>
                </a:gridCol>
                <a:gridCol w="1363155">
                  <a:extLst>
                    <a:ext uri="{9D8B030D-6E8A-4147-A177-3AD203B41FA5}">
                      <a16:colId xmlns:a16="http://schemas.microsoft.com/office/drawing/2014/main" val="20003"/>
                    </a:ext>
                  </a:extLst>
                </a:gridCol>
              </a:tblGrid>
              <a:tr h="328228">
                <a:tc>
                  <a:txBody>
                    <a:bodyPr/>
                    <a:lstStyle/>
                    <a:p>
                      <a:pPr marL="0" marR="0" algn="just">
                        <a:spcBef>
                          <a:spcPts val="0"/>
                        </a:spcBef>
                        <a:spcAft>
                          <a:spcPts val="600"/>
                        </a:spcAft>
                      </a:pPr>
                      <a:r>
                        <a:rPr lang="en-US" sz="1400" b="1">
                          <a:latin typeface="Calibri"/>
                          <a:ea typeface="Times New Roman"/>
                          <a:cs typeface="Times New Roman"/>
                        </a:rPr>
                        <a:t>Subjects</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b="1" dirty="0">
                          <a:latin typeface="Calibri"/>
                          <a:ea typeface="Times New Roman"/>
                          <a:cs typeface="Times New Roman"/>
                        </a:rPr>
                        <a:t>105</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8228">
                <a:tc>
                  <a:txBody>
                    <a:bodyPr/>
                    <a:lstStyle/>
                    <a:p>
                      <a:pPr marL="0" marR="0" algn="just">
                        <a:spcBef>
                          <a:spcPts val="0"/>
                        </a:spcBef>
                        <a:spcAft>
                          <a:spcPts val="600"/>
                        </a:spcAft>
                      </a:pPr>
                      <a:r>
                        <a:rPr lang="en-US" sz="1400" b="1">
                          <a:latin typeface="Calibri"/>
                          <a:ea typeface="Times New Roman"/>
                          <a:cs typeface="Times New Roman"/>
                        </a:rPr>
                        <a:t>Non-frail</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a:latin typeface="Calibri"/>
                          <a:ea typeface="Times New Roman"/>
                          <a:cs typeface="Times New Roman"/>
                        </a:rPr>
                        <a:t>44 (41.9%)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8228">
                <a:tc>
                  <a:txBody>
                    <a:bodyPr/>
                    <a:lstStyle/>
                    <a:p>
                      <a:pPr marL="0" marR="0" algn="just">
                        <a:spcBef>
                          <a:spcPts val="0"/>
                        </a:spcBef>
                        <a:spcAft>
                          <a:spcPts val="600"/>
                        </a:spcAft>
                      </a:pPr>
                      <a:r>
                        <a:rPr lang="en-US" sz="1400" b="1">
                          <a:latin typeface="Calibri"/>
                          <a:ea typeface="Times New Roman"/>
                          <a:cs typeface="Times New Roman"/>
                        </a:rPr>
                        <a:t>Pre-frail</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a:latin typeface="Calibri"/>
                          <a:ea typeface="Times New Roman"/>
                          <a:cs typeface="Times New Roman"/>
                        </a:rPr>
                        <a:t>49 (46.67%)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8228">
                <a:tc>
                  <a:txBody>
                    <a:bodyPr/>
                    <a:lstStyle/>
                    <a:p>
                      <a:pPr marL="0" marR="0" algn="just">
                        <a:spcBef>
                          <a:spcPts val="0"/>
                        </a:spcBef>
                        <a:spcAft>
                          <a:spcPts val="600"/>
                        </a:spcAft>
                      </a:pPr>
                      <a:r>
                        <a:rPr lang="en-US" sz="1400" b="1">
                          <a:latin typeface="Calibri"/>
                          <a:ea typeface="Times New Roman"/>
                          <a:cs typeface="Times New Roman"/>
                        </a:rPr>
                        <a:t>Frail</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a:latin typeface="Calibri"/>
                          <a:ea typeface="Times New Roman"/>
                          <a:cs typeface="Times New Roman"/>
                        </a:rPr>
                        <a:t>12 (11,43%)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8396">
                <a:tc>
                  <a:txBody>
                    <a:bodyPr/>
                    <a:lstStyle/>
                    <a:p>
                      <a:pPr marL="0" marR="0" algn="just">
                        <a:spcBef>
                          <a:spcPts val="0"/>
                        </a:spcBef>
                        <a:spcAft>
                          <a:spcPts val="600"/>
                        </a:spcAft>
                      </a:pPr>
                      <a:r>
                        <a:rPr lang="en-US" sz="1400" b="1">
                          <a:latin typeface="Calibri"/>
                          <a:ea typeface="Times New Roman"/>
                          <a:cs typeface="Times New Roman"/>
                        </a:rPr>
                        <a:t>Time windows (TW)</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b="1" dirty="0">
                          <a:latin typeface="Calibri"/>
                          <a:ea typeface="Times New Roman"/>
                          <a:cs typeface="Times New Roman"/>
                        </a:rPr>
                        <a:t>10506</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8228">
                <a:tc>
                  <a:txBody>
                    <a:bodyPr/>
                    <a:lstStyle/>
                    <a:p>
                      <a:pPr marL="0" marR="0" algn="just">
                        <a:spcBef>
                          <a:spcPts val="0"/>
                        </a:spcBef>
                        <a:spcAft>
                          <a:spcPts val="600"/>
                        </a:spcAft>
                      </a:pPr>
                      <a:r>
                        <a:rPr lang="en-US" sz="1400" b="1" dirty="0">
                          <a:latin typeface="Calibri"/>
                          <a:ea typeface="Times New Roman"/>
                          <a:cs typeface="Times New Roman"/>
                        </a:rPr>
                        <a:t>TW (Non-frail)</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a:latin typeface="Calibri"/>
                          <a:ea typeface="Times New Roman"/>
                          <a:cs typeface="Times New Roman"/>
                        </a:rPr>
                        <a:t>3409 (32.45%)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8228">
                <a:tc>
                  <a:txBody>
                    <a:bodyPr/>
                    <a:lstStyle/>
                    <a:p>
                      <a:pPr marL="0" marR="0" algn="just">
                        <a:spcBef>
                          <a:spcPts val="0"/>
                        </a:spcBef>
                        <a:spcAft>
                          <a:spcPts val="600"/>
                        </a:spcAft>
                      </a:pPr>
                      <a:r>
                        <a:rPr lang="en-US" sz="1400" b="1">
                          <a:latin typeface="Calibri"/>
                          <a:ea typeface="Times New Roman"/>
                          <a:cs typeface="Times New Roman"/>
                        </a:rPr>
                        <a:t>TW (Pre-frail)</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a:latin typeface="Calibri"/>
                          <a:ea typeface="Times New Roman"/>
                          <a:cs typeface="Times New Roman"/>
                        </a:rPr>
                        <a:t>5216 (49.65%)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8228">
                <a:tc>
                  <a:txBody>
                    <a:bodyPr/>
                    <a:lstStyle/>
                    <a:p>
                      <a:pPr marL="0" marR="0" algn="just">
                        <a:spcBef>
                          <a:spcPts val="0"/>
                        </a:spcBef>
                        <a:spcAft>
                          <a:spcPts val="600"/>
                        </a:spcAft>
                      </a:pPr>
                      <a:r>
                        <a:rPr lang="en-US" sz="1400" b="1">
                          <a:latin typeface="Calibri"/>
                          <a:ea typeface="Times New Roman"/>
                          <a:cs typeface="Times New Roman"/>
                        </a:rPr>
                        <a:t>TW (Frail)</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dirty="0">
                          <a:latin typeface="Calibri"/>
                          <a:ea typeface="Times New Roman"/>
                          <a:cs typeface="Times New Roman"/>
                        </a:rPr>
                        <a:t>1881 (17.09%)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75777" name="Rectangle 1"/>
          <p:cNvSpPr>
            <a:spLocks noChangeArrowheads="1"/>
          </p:cNvSpPr>
          <p:nvPr/>
        </p:nvSpPr>
        <p:spPr bwMode="auto">
          <a:xfrm>
            <a:off x="331756" y="1353822"/>
            <a:ext cx="471995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23888" algn="ctr"/>
              </a:tabLst>
            </a:pPr>
            <a:r>
              <a:rPr kumimoji="0" lang="en-US" b="1" i="0" u="none" strike="noStrike" cap="none" normalizeH="0" baseline="0" dirty="0" err="1" bmk="_Toc505156974">
                <a:ln>
                  <a:noFill/>
                </a:ln>
                <a:solidFill>
                  <a:srgbClr val="0070C0"/>
                </a:solidFill>
                <a:effectLst/>
                <a:ea typeface="Times New Roman" pitchFamily="18" charset="0"/>
                <a:cs typeface="Arial" pitchFamily="34" charset="0"/>
              </a:rPr>
              <a:t>FrailSafe</a:t>
            </a:r>
            <a:r>
              <a:rPr kumimoji="0" lang="en-US" b="1" i="0" u="none" strike="noStrike" cap="none" normalizeH="0" baseline="0" dirty="0" bmk="_Toc505156974">
                <a:ln>
                  <a:noFill/>
                </a:ln>
                <a:solidFill>
                  <a:srgbClr val="0070C0"/>
                </a:solidFill>
                <a:effectLst/>
                <a:ea typeface="Times New Roman" pitchFamily="18" charset="0"/>
                <a:cs typeface="Arial" pitchFamily="34" charset="0"/>
              </a:rPr>
              <a:t> physiological measurements data (available until M24)</a:t>
            </a:r>
            <a:endParaRPr kumimoji="0" lang="en-US" sz="4000" b="0" i="0" u="none" strike="noStrike" cap="none" normalizeH="0" baseline="0" dirty="0">
              <a:ln>
                <a:noFill/>
              </a:ln>
              <a:solidFill>
                <a:srgbClr val="0070C0"/>
              </a:solidFill>
              <a:effectLst/>
              <a:cs typeface="Arial" pitchFamily="34" charset="0"/>
            </a:endParaRPr>
          </a:p>
        </p:txBody>
      </p:sp>
      <p:sp>
        <p:nvSpPr>
          <p:cNvPr id="8" name="5 Título"/>
          <p:cNvSpPr txBox="1">
            <a:spLocks/>
          </p:cNvSpPr>
          <p:nvPr/>
        </p:nvSpPr>
        <p:spPr>
          <a:xfrm>
            <a:off x="595762" y="215660"/>
            <a:ext cx="7810503" cy="691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err="1">
                <a:solidFill>
                  <a:srgbClr val="23B7A5"/>
                </a:solidFill>
                <a:latin typeface="+mn-lt"/>
                <a:cs typeface="Khmer UI" panose="020B0502040204020203" pitchFamily="34" charset="0"/>
              </a:rPr>
              <a:t>Predicting</a:t>
            </a:r>
            <a:r>
              <a:rPr lang="es-ES" sz="3600" b="1" dirty="0">
                <a:solidFill>
                  <a:srgbClr val="23B7A5"/>
                </a:solidFill>
                <a:latin typeface="+mn-lt"/>
                <a:cs typeface="Khmer UI" panose="020B0502040204020203" pitchFamily="34" charset="0"/>
              </a:rPr>
              <a:t> </a:t>
            </a:r>
            <a:r>
              <a:rPr lang="es-ES" sz="3600" b="1" dirty="0" err="1">
                <a:solidFill>
                  <a:srgbClr val="23B7A5"/>
                </a:solidFill>
                <a:latin typeface="+mn-lt"/>
                <a:cs typeface="Khmer UI" panose="020B0502040204020203" pitchFamily="34" charset="0"/>
              </a:rPr>
              <a:t>Fried</a:t>
            </a:r>
            <a:r>
              <a:rPr lang="es-ES" sz="3600" b="1" dirty="0">
                <a:solidFill>
                  <a:srgbClr val="23B7A5"/>
                </a:solidFill>
                <a:latin typeface="+mn-lt"/>
                <a:cs typeface="Khmer UI" panose="020B0502040204020203" pitchFamily="34" charset="0"/>
              </a:rPr>
              <a:t> </a:t>
            </a:r>
            <a:r>
              <a:rPr lang="es-ES" sz="3600" b="1" dirty="0" err="1">
                <a:solidFill>
                  <a:srgbClr val="23B7A5"/>
                </a:solidFill>
                <a:latin typeface="+mn-lt"/>
                <a:cs typeface="Khmer UI" panose="020B0502040204020203" pitchFamily="34" charset="0"/>
              </a:rPr>
              <a:t>by</a:t>
            </a:r>
            <a:r>
              <a:rPr lang="es-ES" sz="3600" b="1" dirty="0">
                <a:solidFill>
                  <a:srgbClr val="23B7A5"/>
                </a:solidFill>
                <a:latin typeface="+mn-lt"/>
                <a:cs typeface="Khmer UI" panose="020B0502040204020203" pitchFamily="34" charset="0"/>
              </a:rPr>
              <a:t> WWS(X) </a:t>
            </a:r>
            <a:r>
              <a:rPr lang="es-ES" sz="3600" b="1" dirty="0" err="1">
                <a:solidFill>
                  <a:srgbClr val="23B7A5"/>
                </a:solidFill>
                <a:latin typeface="+mn-lt"/>
                <a:cs typeface="Khmer UI" panose="020B0502040204020203" pitchFamily="34" charset="0"/>
              </a:rPr>
              <a:t>recordings</a:t>
            </a:r>
            <a:endParaRPr lang="es-ES" sz="3600" b="1" dirty="0">
              <a:solidFill>
                <a:srgbClr val="23B7A5"/>
              </a:solidFill>
              <a:latin typeface="+mn-lt"/>
              <a:cs typeface="Khmer UI" panose="020B0502040204020203" pitchFamily="34" charset="0"/>
            </a:endParaRPr>
          </a:p>
        </p:txBody>
      </p:sp>
      <p:grpSp>
        <p:nvGrpSpPr>
          <p:cNvPr id="2" name="Group 1">
            <a:extLst>
              <a:ext uri="{FF2B5EF4-FFF2-40B4-BE49-F238E27FC236}">
                <a16:creationId xmlns:a16="http://schemas.microsoft.com/office/drawing/2014/main" id="{4ED0E3B7-F4DD-446F-8408-828D76607883}"/>
              </a:ext>
            </a:extLst>
          </p:cNvPr>
          <p:cNvGrpSpPr/>
          <p:nvPr/>
        </p:nvGrpSpPr>
        <p:grpSpPr>
          <a:xfrm>
            <a:off x="4572000" y="906852"/>
            <a:ext cx="3720480" cy="6122548"/>
            <a:chOff x="6180269" y="1390476"/>
            <a:chExt cx="2843072" cy="4618866"/>
          </a:xfrm>
        </p:grpSpPr>
        <p:pic>
          <p:nvPicPr>
            <p:cNvPr id="9" name="29 - Εικόνα" descr="Training_Test_acc_10_fold_CV_forDeliverable.png">
              <a:extLst>
                <a:ext uri="{FF2B5EF4-FFF2-40B4-BE49-F238E27FC236}">
                  <a16:creationId xmlns:a16="http://schemas.microsoft.com/office/drawing/2014/main" id="{6058D8FD-3BEE-4819-BCC3-226426AF3B87}"/>
                </a:ext>
              </a:extLst>
            </p:cNvPr>
            <p:cNvPicPr/>
            <p:nvPr/>
          </p:nvPicPr>
          <p:blipFill rotWithShape="1">
            <a:blip r:embed="rId3" cstate="print">
              <a:lum bright="-56000" contrast="74000"/>
            </a:blip>
            <a:srcRect l="63697" t="5101" r="8994" b="8788"/>
            <a:stretch/>
          </p:blipFill>
          <p:spPr>
            <a:xfrm>
              <a:off x="6180269" y="1676987"/>
              <a:ext cx="2631975" cy="3700304"/>
            </a:xfrm>
            <a:prstGeom prst="rect">
              <a:avLst/>
            </a:prstGeom>
          </p:spPr>
        </p:pic>
        <p:sp>
          <p:nvSpPr>
            <p:cNvPr id="10" name="Rectangle 9">
              <a:extLst>
                <a:ext uri="{FF2B5EF4-FFF2-40B4-BE49-F238E27FC236}">
                  <a16:creationId xmlns:a16="http://schemas.microsoft.com/office/drawing/2014/main" id="{822EAD38-A4DB-4B61-861B-3F7E90261323}"/>
                </a:ext>
              </a:extLst>
            </p:cNvPr>
            <p:cNvSpPr/>
            <p:nvPr/>
          </p:nvSpPr>
          <p:spPr>
            <a:xfrm>
              <a:off x="6475228" y="1390476"/>
              <a:ext cx="2337016" cy="369332"/>
            </a:xfrm>
            <a:prstGeom prst="rect">
              <a:avLst/>
            </a:prstGeom>
            <a:solidFill>
              <a:schemeClr val="bg1"/>
            </a:solidFill>
          </p:spPr>
          <p:txBody>
            <a:bodyPr wrap="square">
              <a:spAutoFit/>
            </a:bodyPr>
            <a:lstStyle/>
            <a:p>
              <a:r>
                <a:rPr lang="en-US" b="1" dirty="0" err="1">
                  <a:solidFill>
                    <a:srgbClr val="0070C0"/>
                  </a:solidFill>
                </a:rPr>
                <a:t>StrProxSGD</a:t>
              </a:r>
              <a:r>
                <a:rPr lang="en-US" b="1" dirty="0">
                  <a:solidFill>
                    <a:srgbClr val="0070C0"/>
                  </a:solidFill>
                </a:rPr>
                <a:t>, rank=60</a:t>
              </a:r>
            </a:p>
          </p:txBody>
        </p:sp>
        <p:sp>
          <p:nvSpPr>
            <p:cNvPr id="11" name="Rectangle 10">
              <a:extLst>
                <a:ext uri="{FF2B5EF4-FFF2-40B4-BE49-F238E27FC236}">
                  <a16:creationId xmlns:a16="http://schemas.microsoft.com/office/drawing/2014/main" id="{ACB5D03F-67E0-46F5-8F69-565CD0D83DC4}"/>
                </a:ext>
              </a:extLst>
            </p:cNvPr>
            <p:cNvSpPr/>
            <p:nvPr/>
          </p:nvSpPr>
          <p:spPr>
            <a:xfrm>
              <a:off x="6264130" y="5424567"/>
              <a:ext cx="2759211" cy="584775"/>
            </a:xfrm>
            <a:prstGeom prst="rect">
              <a:avLst/>
            </a:prstGeom>
          </p:spPr>
          <p:txBody>
            <a:bodyPr wrap="square">
              <a:spAutoFit/>
            </a:bodyPr>
            <a:lstStyle/>
            <a:p>
              <a:pPr algn="ctr"/>
              <a:r>
                <a:rPr lang="en-US" sz="1600" dirty="0"/>
                <a:t>Training and test median accuracy for 10-fold CV</a:t>
              </a:r>
            </a:p>
          </p:txBody>
        </p:sp>
      </p:grpSp>
    </p:spTree>
    <p:extLst>
      <p:ext uri="{BB962C8B-B14F-4D97-AF65-F5344CB8AC3E}">
        <p14:creationId xmlns:p14="http://schemas.microsoft.com/office/powerpoint/2010/main" val="235986445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0" name="24 - Εικόνα" descr="Training_subs_R_60_bins=5_strProxSGD.png"/>
          <p:cNvPicPr>
            <a:picLocks noChangeAspect="1" noChangeArrowheads="1"/>
          </p:cNvPicPr>
          <p:nvPr/>
        </p:nvPicPr>
        <p:blipFill>
          <a:blip r:embed="rId3" cstate="print"/>
          <a:srcRect l="3847" t="12724" r="51328" b="23029"/>
          <a:stretch>
            <a:fillRect/>
          </a:stretch>
        </p:blipFill>
        <p:spPr bwMode="auto">
          <a:xfrm>
            <a:off x="2044460" y="793630"/>
            <a:ext cx="5324475" cy="4933950"/>
          </a:xfrm>
          <a:prstGeom prst="rect">
            <a:avLst/>
          </a:prstGeom>
          <a:noFill/>
        </p:spPr>
      </p:pic>
      <p:grpSp>
        <p:nvGrpSpPr>
          <p:cNvPr id="82951" name="Group 7"/>
          <p:cNvGrpSpPr>
            <a:grpSpLocks/>
          </p:cNvGrpSpPr>
          <p:nvPr/>
        </p:nvGrpSpPr>
        <p:grpSpPr bwMode="auto">
          <a:xfrm>
            <a:off x="2180507" y="890468"/>
            <a:ext cx="5084117" cy="5133975"/>
            <a:chOff x="1606" y="6988"/>
            <a:chExt cx="8006" cy="8084"/>
          </a:xfrm>
        </p:grpSpPr>
        <p:sp>
          <p:nvSpPr>
            <p:cNvPr id="82954" name="Oval 10"/>
            <p:cNvSpPr>
              <a:spLocks noChangeArrowheads="1"/>
            </p:cNvSpPr>
            <p:nvPr/>
          </p:nvSpPr>
          <p:spPr bwMode="auto">
            <a:xfrm>
              <a:off x="1606" y="6988"/>
              <a:ext cx="3045" cy="2025"/>
            </a:xfrm>
            <a:prstGeom prst="ellipse">
              <a:avLst/>
            </a:prstGeom>
            <a:solidFill>
              <a:srgbClr val="FF0000">
                <a:alpha val="20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53" name="Oval 9"/>
            <p:cNvSpPr>
              <a:spLocks noChangeArrowheads="1"/>
            </p:cNvSpPr>
            <p:nvPr/>
          </p:nvSpPr>
          <p:spPr bwMode="auto">
            <a:xfrm rot="2799055">
              <a:off x="4925" y="10385"/>
              <a:ext cx="5619" cy="3755"/>
            </a:xfrm>
            <a:prstGeom prst="ellipse">
              <a:avLst/>
            </a:prstGeom>
            <a:solidFill>
              <a:srgbClr val="0070C0">
                <a:alpha val="20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52" name="Oval 8"/>
            <p:cNvSpPr>
              <a:spLocks noChangeArrowheads="1"/>
            </p:cNvSpPr>
            <p:nvPr/>
          </p:nvSpPr>
          <p:spPr bwMode="auto">
            <a:xfrm rot="690961">
              <a:off x="3918" y="7882"/>
              <a:ext cx="5053" cy="2186"/>
            </a:xfrm>
            <a:prstGeom prst="ellipse">
              <a:avLst/>
            </a:prstGeom>
            <a:solidFill>
              <a:srgbClr val="FFC000">
                <a:alpha val="20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2955" name="Arc 11"/>
          <p:cNvSpPr>
            <a:spLocks/>
          </p:cNvSpPr>
          <p:nvPr/>
        </p:nvSpPr>
        <p:spPr bwMode="auto">
          <a:xfrm rot="13719529" flipV="1">
            <a:off x="2999657" y="2479556"/>
            <a:ext cx="3965575" cy="635000"/>
          </a:xfrm>
          <a:custGeom>
            <a:avLst/>
            <a:gdLst>
              <a:gd name="G0" fmla="+- 8068 0 0"/>
              <a:gd name="G1" fmla="+- 21600 0 0"/>
              <a:gd name="G2" fmla="+- 21600 0 0"/>
              <a:gd name="T0" fmla="*/ 0 w 29434"/>
              <a:gd name="T1" fmla="*/ 1563 h 21600"/>
              <a:gd name="T2" fmla="*/ 29434 w 29434"/>
              <a:gd name="T3" fmla="*/ 18427 h 21600"/>
              <a:gd name="T4" fmla="*/ 8068 w 29434"/>
              <a:gd name="T5" fmla="*/ 21600 h 21600"/>
            </a:gdLst>
            <a:ahLst/>
            <a:cxnLst>
              <a:cxn ang="0">
                <a:pos x="T0" y="T1"/>
              </a:cxn>
              <a:cxn ang="0">
                <a:pos x="T2" y="T3"/>
              </a:cxn>
              <a:cxn ang="0">
                <a:pos x="T4" y="T5"/>
              </a:cxn>
            </a:cxnLst>
            <a:rect l="0" t="0" r="r" b="b"/>
            <a:pathLst>
              <a:path w="29434" h="21600" fill="none" extrusionOk="0">
                <a:moveTo>
                  <a:pt x="0" y="1563"/>
                </a:moveTo>
                <a:cubicBezTo>
                  <a:pt x="2564" y="530"/>
                  <a:pt x="5303" y="-1"/>
                  <a:pt x="8068" y="0"/>
                </a:cubicBezTo>
                <a:cubicBezTo>
                  <a:pt x="18771" y="0"/>
                  <a:pt x="27861" y="7839"/>
                  <a:pt x="29433" y="18427"/>
                </a:cubicBezTo>
              </a:path>
              <a:path w="29434" h="21600" stroke="0" extrusionOk="0">
                <a:moveTo>
                  <a:pt x="0" y="1563"/>
                </a:moveTo>
                <a:cubicBezTo>
                  <a:pt x="2564" y="530"/>
                  <a:pt x="5303" y="-1"/>
                  <a:pt x="8068" y="0"/>
                </a:cubicBezTo>
                <a:cubicBezTo>
                  <a:pt x="18771" y="0"/>
                  <a:pt x="27861" y="7839"/>
                  <a:pt x="29433" y="18427"/>
                </a:cubicBezTo>
                <a:lnTo>
                  <a:pt x="8068" y="21600"/>
                </a:lnTo>
                <a:close/>
              </a:path>
            </a:pathLst>
          </a:custGeom>
          <a:noFill/>
          <a:ln w="38100">
            <a:solidFill>
              <a:srgbClr val="5A5A5A"/>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29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2957" name="Rectangle 1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58" name="Rectangle 14"/>
          <p:cNvSpPr>
            <a:spLocks noChangeArrowheads="1"/>
          </p:cNvSpPr>
          <p:nvPr/>
        </p:nvSpPr>
        <p:spPr bwMode="auto">
          <a:xfrm>
            <a:off x="318475" y="5105619"/>
            <a:ext cx="45389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bmk="_Toc505156953">
                <a:ln>
                  <a:noFill/>
                </a:ln>
                <a:solidFill>
                  <a:schemeClr val="tx1"/>
                </a:solidFill>
                <a:effectLst/>
                <a:ea typeface="Times New Roman" pitchFamily="18" charset="0"/>
                <a:cs typeface="Arial" pitchFamily="34" charset="0"/>
              </a:rPr>
              <a:t>Visualization of the relationship between training subjects using spanning trees: </a:t>
            </a:r>
            <a:r>
              <a:rPr lang="en-US" dirty="0" bmk="_Toc505156953">
                <a:ea typeface="Times New Roman" pitchFamily="18" charset="0"/>
                <a:cs typeface="Arial" pitchFamily="34" charset="0"/>
              </a:rPr>
              <a:t>illustrates t</a:t>
            </a:r>
            <a:r>
              <a:rPr kumimoji="0" lang="en-US" i="0" u="none" strike="noStrike" cap="none" normalizeH="0" baseline="0" dirty="0" bmk="_Toc505156953">
                <a:ln>
                  <a:noFill/>
                </a:ln>
                <a:solidFill>
                  <a:schemeClr val="tx1"/>
                </a:solidFill>
                <a:effectLst/>
                <a:ea typeface="Times New Roman" pitchFamily="18" charset="0"/>
                <a:cs typeface="Arial" pitchFamily="34" charset="0"/>
              </a:rPr>
              <a:t>he transition in the profile of non-frail subjects to frail subjects.</a:t>
            </a:r>
          </a:p>
        </p:txBody>
      </p:sp>
      <p:sp>
        <p:nvSpPr>
          <p:cNvPr id="26" name="Rectangle 25"/>
          <p:cNvSpPr/>
          <p:nvPr/>
        </p:nvSpPr>
        <p:spPr>
          <a:xfrm>
            <a:off x="4950925" y="4555549"/>
            <a:ext cx="1415370" cy="646331"/>
          </a:xfrm>
          <a:prstGeom prst="rect">
            <a:avLst/>
          </a:prstGeom>
        </p:spPr>
        <p:txBody>
          <a:bodyPr wrap="square">
            <a:spAutoFit/>
          </a:bodyPr>
          <a:lstStyle/>
          <a:p>
            <a:r>
              <a:rPr lang="en-US" b="1" dirty="0" bmk="_Toc505156953">
                <a:solidFill>
                  <a:srgbClr val="0000FF"/>
                </a:solidFill>
                <a:ea typeface="Times New Roman" pitchFamily="18" charset="0"/>
                <a:cs typeface="Arial" pitchFamily="34" charset="0"/>
              </a:rPr>
              <a:t>Blue dots: non-frail</a:t>
            </a:r>
            <a:endParaRPr lang="en-US" dirty="0">
              <a:solidFill>
                <a:srgbClr val="0000FF"/>
              </a:solidFill>
            </a:endParaRPr>
          </a:p>
        </p:txBody>
      </p:sp>
      <p:sp>
        <p:nvSpPr>
          <p:cNvPr id="27" name="Rectangle 26"/>
          <p:cNvSpPr/>
          <p:nvPr/>
        </p:nvSpPr>
        <p:spPr>
          <a:xfrm>
            <a:off x="2869083" y="2439202"/>
            <a:ext cx="1495883" cy="646331"/>
          </a:xfrm>
          <a:prstGeom prst="rect">
            <a:avLst/>
          </a:prstGeom>
        </p:spPr>
        <p:txBody>
          <a:bodyPr wrap="square">
            <a:spAutoFit/>
          </a:bodyPr>
          <a:lstStyle/>
          <a:p>
            <a:r>
              <a:rPr lang="en-US" b="1" dirty="0" bmk="_Toc505156953">
                <a:solidFill>
                  <a:srgbClr val="FFC000"/>
                </a:solidFill>
                <a:ea typeface="Times New Roman" pitchFamily="18" charset="0"/>
                <a:cs typeface="Arial" pitchFamily="34" charset="0"/>
              </a:rPr>
              <a:t>Orange dots: pre-frail</a:t>
            </a:r>
            <a:endParaRPr lang="en-US" dirty="0">
              <a:solidFill>
                <a:srgbClr val="FFC000"/>
              </a:solidFill>
            </a:endParaRPr>
          </a:p>
        </p:txBody>
      </p:sp>
      <p:sp>
        <p:nvSpPr>
          <p:cNvPr id="28" name="Rectangle 27"/>
          <p:cNvSpPr/>
          <p:nvPr/>
        </p:nvSpPr>
        <p:spPr>
          <a:xfrm>
            <a:off x="1471602" y="903701"/>
            <a:ext cx="1116323" cy="646331"/>
          </a:xfrm>
          <a:prstGeom prst="rect">
            <a:avLst/>
          </a:prstGeom>
        </p:spPr>
        <p:txBody>
          <a:bodyPr wrap="square">
            <a:spAutoFit/>
          </a:bodyPr>
          <a:lstStyle/>
          <a:p>
            <a:r>
              <a:rPr lang="en-US" b="1" dirty="0" bmk="_Toc505156953">
                <a:solidFill>
                  <a:srgbClr val="FF0000"/>
                </a:solidFill>
                <a:ea typeface="Times New Roman" pitchFamily="18" charset="0"/>
                <a:cs typeface="Arial" pitchFamily="34" charset="0"/>
              </a:rPr>
              <a:t>Red dots: frail</a:t>
            </a:r>
            <a:endParaRPr lang="en-US" dirty="0">
              <a:solidFill>
                <a:srgbClr val="FF0000"/>
              </a:solidFill>
            </a:endParaRPr>
          </a:p>
        </p:txBody>
      </p:sp>
      <p:sp>
        <p:nvSpPr>
          <p:cNvPr id="31" name="5 Título"/>
          <p:cNvSpPr txBox="1">
            <a:spLocks/>
          </p:cNvSpPr>
          <p:nvPr/>
        </p:nvSpPr>
        <p:spPr>
          <a:xfrm>
            <a:off x="595762" y="215660"/>
            <a:ext cx="7810503" cy="691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err="1">
                <a:solidFill>
                  <a:srgbClr val="23B7A5"/>
                </a:solidFill>
                <a:latin typeface="+mn-lt"/>
                <a:cs typeface="Khmer UI" panose="020B0502040204020203" pitchFamily="34" charset="0"/>
              </a:rPr>
              <a:t>Predicting</a:t>
            </a:r>
            <a:r>
              <a:rPr lang="es-ES" sz="3600" b="1" dirty="0">
                <a:solidFill>
                  <a:srgbClr val="23B7A5"/>
                </a:solidFill>
                <a:latin typeface="+mn-lt"/>
                <a:cs typeface="Khmer UI" panose="020B0502040204020203" pitchFamily="34" charset="0"/>
              </a:rPr>
              <a:t> </a:t>
            </a:r>
            <a:r>
              <a:rPr lang="es-ES" sz="3600" b="1" dirty="0" err="1">
                <a:solidFill>
                  <a:srgbClr val="23B7A5"/>
                </a:solidFill>
                <a:latin typeface="+mn-lt"/>
                <a:cs typeface="Khmer UI" panose="020B0502040204020203" pitchFamily="34" charset="0"/>
              </a:rPr>
              <a:t>Fried</a:t>
            </a:r>
            <a:r>
              <a:rPr lang="es-ES" sz="3600" b="1" dirty="0">
                <a:solidFill>
                  <a:srgbClr val="23B7A5"/>
                </a:solidFill>
                <a:latin typeface="+mn-lt"/>
                <a:cs typeface="Khmer UI" panose="020B0502040204020203" pitchFamily="34" charset="0"/>
              </a:rPr>
              <a:t> </a:t>
            </a:r>
            <a:r>
              <a:rPr lang="es-ES" sz="3600" b="1" dirty="0" err="1">
                <a:solidFill>
                  <a:srgbClr val="23B7A5"/>
                </a:solidFill>
                <a:latin typeface="+mn-lt"/>
                <a:cs typeface="Khmer UI" panose="020B0502040204020203" pitchFamily="34" charset="0"/>
              </a:rPr>
              <a:t>by</a:t>
            </a:r>
            <a:r>
              <a:rPr lang="es-ES" sz="3600" b="1" dirty="0">
                <a:solidFill>
                  <a:srgbClr val="23B7A5"/>
                </a:solidFill>
                <a:latin typeface="+mn-lt"/>
                <a:cs typeface="Khmer UI" panose="020B0502040204020203" pitchFamily="34" charset="0"/>
              </a:rPr>
              <a:t> WWS(X) </a:t>
            </a:r>
            <a:r>
              <a:rPr lang="es-ES" sz="3600" b="1" dirty="0" err="1">
                <a:solidFill>
                  <a:srgbClr val="23B7A5"/>
                </a:solidFill>
                <a:latin typeface="+mn-lt"/>
                <a:cs typeface="Khmer UI" panose="020B0502040204020203" pitchFamily="34" charset="0"/>
              </a:rPr>
              <a:t>recordings</a:t>
            </a:r>
            <a:endParaRPr lang="es-ES" sz="3600" b="1" dirty="0">
              <a:solidFill>
                <a:srgbClr val="23B7A5"/>
              </a:solidFill>
              <a:latin typeface="+mn-lt"/>
              <a:cs typeface="Khmer UI" panose="020B0502040204020203" pitchFamily="34" charset="0"/>
            </a:endParaRPr>
          </a:p>
        </p:txBody>
      </p:sp>
    </p:spTree>
    <p:extLst>
      <p:ext uri="{BB962C8B-B14F-4D97-AF65-F5344CB8AC3E}">
        <p14:creationId xmlns:p14="http://schemas.microsoft.com/office/powerpoint/2010/main" val="173297349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5 Título"/>
          <p:cNvSpPr>
            <a:spLocks noGrp="1"/>
          </p:cNvSpPr>
          <p:nvPr>
            <p:ph type="title"/>
          </p:nvPr>
        </p:nvSpPr>
        <p:spPr>
          <a:xfrm>
            <a:off x="288758" y="171450"/>
            <a:ext cx="8582526" cy="819150"/>
          </a:xfrm>
        </p:spPr>
        <p:txBody>
          <a:bodyPr>
            <a:noAutofit/>
          </a:bodyPr>
          <a:lstStyle/>
          <a:p>
            <a:pPr algn="ctr"/>
            <a:r>
              <a:rPr lang="en-US" sz="4000" b="1" dirty="0">
                <a:solidFill>
                  <a:srgbClr val="23B7A5"/>
                </a:solidFill>
                <a:latin typeface="+mn-lt"/>
                <a:cs typeface="Khmer UI" panose="020B0502040204020203" pitchFamily="34" charset="0"/>
              </a:rPr>
              <a:t>Results: Prediction of adverse events</a:t>
            </a:r>
            <a:endParaRPr lang="es-ES" sz="4000" b="1" dirty="0">
              <a:solidFill>
                <a:srgbClr val="23B7A5"/>
              </a:solidFill>
              <a:latin typeface="+mn-lt"/>
              <a:cs typeface="Khmer UI" panose="020B0502040204020203" pitchFamily="34" charset="0"/>
            </a:endParaRPr>
          </a:p>
        </p:txBody>
      </p:sp>
      <p:sp>
        <p:nvSpPr>
          <p:cNvPr id="2" name="Rectangle 1">
            <a:extLst>
              <a:ext uri="{FF2B5EF4-FFF2-40B4-BE49-F238E27FC236}">
                <a16:creationId xmlns:a16="http://schemas.microsoft.com/office/drawing/2014/main" id="{E03CB6F7-59AC-4B4C-ABD0-840642815026}"/>
              </a:ext>
            </a:extLst>
          </p:cNvPr>
          <p:cNvSpPr/>
          <p:nvPr/>
        </p:nvSpPr>
        <p:spPr>
          <a:xfrm>
            <a:off x="430208" y="1076543"/>
            <a:ext cx="7620716" cy="1200329"/>
          </a:xfrm>
          <a:prstGeom prst="rect">
            <a:avLst/>
          </a:prstGeom>
        </p:spPr>
        <p:txBody>
          <a:bodyPr wrap="square">
            <a:spAutoFit/>
          </a:bodyPr>
          <a:lstStyle/>
          <a:p>
            <a:pPr>
              <a:buFont typeface="Wingdings" pitchFamily="2" charset="2"/>
              <a:buChar char="Ø"/>
            </a:pPr>
            <a:r>
              <a:rPr lang="en-US" dirty="0">
                <a:latin typeface="Calibri" panose="020F0502020204030204" pitchFamily="34" charset="0"/>
                <a:ea typeface="Times New Roman" panose="02020603050405020304" pitchFamily="18" charset="0"/>
              </a:rPr>
              <a:t> Evaluation on 120 subjects</a:t>
            </a:r>
          </a:p>
          <a:p>
            <a:pPr>
              <a:buFont typeface="Wingdings" pitchFamily="2" charset="2"/>
              <a:buChar char="Ø"/>
            </a:pPr>
            <a:r>
              <a:rPr lang="en-US" dirty="0">
                <a:latin typeface="Calibri" panose="020F0502020204030204" pitchFamily="34" charset="0"/>
                <a:ea typeface="Times New Roman" panose="02020603050405020304" pitchFamily="18" charset="0"/>
              </a:rPr>
              <a:t> Multiple Instance Learning</a:t>
            </a:r>
          </a:p>
          <a:p>
            <a:pPr>
              <a:buFont typeface="Wingdings" pitchFamily="2" charset="2"/>
              <a:buChar char="Ø"/>
            </a:pPr>
            <a:r>
              <a:rPr lang="en-US" dirty="0">
                <a:latin typeface="Calibri" panose="020F0502020204030204" pitchFamily="34" charset="0"/>
              </a:rPr>
              <a:t> Selection of results based on: AUC&gt;0.6 and BAC&gt;=0.64 for features combinations and compared always against clinical and Fried only</a:t>
            </a:r>
            <a:endParaRPr lang="en-US" dirty="0"/>
          </a:p>
        </p:txBody>
      </p:sp>
      <p:graphicFrame>
        <p:nvGraphicFramePr>
          <p:cNvPr id="4" name="Table 3">
            <a:extLst>
              <a:ext uri="{FF2B5EF4-FFF2-40B4-BE49-F238E27FC236}">
                <a16:creationId xmlns:a16="http://schemas.microsoft.com/office/drawing/2014/main" id="{381D9B3F-4B1B-46DE-8B6A-B44E2AF15C4E}"/>
              </a:ext>
            </a:extLst>
          </p:cNvPr>
          <p:cNvGraphicFramePr>
            <a:graphicFrameLocks noGrp="1"/>
          </p:cNvGraphicFramePr>
          <p:nvPr/>
        </p:nvGraphicFramePr>
        <p:xfrm>
          <a:off x="179512" y="2492898"/>
          <a:ext cx="4248471" cy="3024337"/>
        </p:xfrm>
        <a:graphic>
          <a:graphicData uri="http://schemas.openxmlformats.org/drawingml/2006/table">
            <a:tbl>
              <a:tblPr firstRow="1" firstCol="1" bandRow="1">
                <a:tableStyleId>{5C22544A-7EE6-4342-B048-85BDC9FD1C3A}</a:tableStyleId>
              </a:tblPr>
              <a:tblGrid>
                <a:gridCol w="1656184">
                  <a:extLst>
                    <a:ext uri="{9D8B030D-6E8A-4147-A177-3AD203B41FA5}">
                      <a16:colId xmlns:a16="http://schemas.microsoft.com/office/drawing/2014/main" val="1709372279"/>
                    </a:ext>
                  </a:extLst>
                </a:gridCol>
                <a:gridCol w="720080">
                  <a:extLst>
                    <a:ext uri="{9D8B030D-6E8A-4147-A177-3AD203B41FA5}">
                      <a16:colId xmlns:a16="http://schemas.microsoft.com/office/drawing/2014/main" val="2746660701"/>
                    </a:ext>
                  </a:extLst>
                </a:gridCol>
                <a:gridCol w="792088">
                  <a:extLst>
                    <a:ext uri="{9D8B030D-6E8A-4147-A177-3AD203B41FA5}">
                      <a16:colId xmlns:a16="http://schemas.microsoft.com/office/drawing/2014/main" val="307086617"/>
                    </a:ext>
                  </a:extLst>
                </a:gridCol>
                <a:gridCol w="1080119">
                  <a:extLst>
                    <a:ext uri="{9D8B030D-6E8A-4147-A177-3AD203B41FA5}">
                      <a16:colId xmlns:a16="http://schemas.microsoft.com/office/drawing/2014/main" val="3761257651"/>
                    </a:ext>
                  </a:extLst>
                </a:gridCol>
              </a:tblGrid>
              <a:tr h="558608">
                <a:tc>
                  <a:txBody>
                    <a:bodyPr/>
                    <a:lstStyle/>
                    <a:p>
                      <a:pPr marL="0" marR="0" algn="l">
                        <a:spcBef>
                          <a:spcPts val="0"/>
                        </a:spcBef>
                        <a:spcAft>
                          <a:spcPts val="600"/>
                        </a:spcAft>
                      </a:pPr>
                      <a:r>
                        <a:rPr lang="en-US" sz="1600" dirty="0">
                          <a:solidFill>
                            <a:srgbClr val="FFFF00"/>
                          </a:solidFill>
                          <a:effectLst/>
                        </a:rPr>
                        <a:t>Raw features</a:t>
                      </a:r>
                      <a:endParaRPr lang="en-US" sz="16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1430" algn="ctr">
                        <a:spcBef>
                          <a:spcPts val="0"/>
                        </a:spcBef>
                        <a:spcAft>
                          <a:spcPts val="600"/>
                        </a:spcAft>
                      </a:pPr>
                      <a:r>
                        <a:rPr lang="en-US" sz="1400" dirty="0">
                          <a:effectLst/>
                        </a:rPr>
                        <a:t>AUC</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Acc.</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Balanced Acc. (BAC)</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0981439"/>
                  </a:ext>
                </a:extLst>
              </a:tr>
              <a:tr h="558608">
                <a:tc>
                  <a:txBody>
                    <a:bodyPr/>
                    <a:lstStyle/>
                    <a:p>
                      <a:pPr algn="l" fontAlgn="ctr"/>
                      <a:r>
                        <a:rPr lang="en-US" sz="1400" b="1" i="0" u="none" strike="noStrike" dirty="0">
                          <a:solidFill>
                            <a:srgbClr val="000000"/>
                          </a:solidFill>
                          <a:latin typeface="Calibri"/>
                        </a:rPr>
                        <a:t>All (</a:t>
                      </a:r>
                      <a:r>
                        <a:rPr lang="en-US" sz="1400" b="1" i="0" u="none" strike="noStrike" dirty="0" err="1">
                          <a:solidFill>
                            <a:srgbClr val="000000"/>
                          </a:solidFill>
                          <a:latin typeface="Calibri"/>
                        </a:rPr>
                        <a:t>FS+clinical</a:t>
                      </a:r>
                      <a:r>
                        <a:rPr lang="en-US" sz="1400" b="1" i="0" u="none" strike="noStrike" dirty="0">
                          <a:solidFill>
                            <a:srgbClr val="000000"/>
                          </a:solidFill>
                          <a:latin typeface="Calibri"/>
                        </a:rPr>
                        <a:t>)  </a:t>
                      </a:r>
                    </a:p>
                  </a:txBody>
                  <a:tcPr marL="9525" marR="9525" marT="9525" marB="0" anchor="ctr"/>
                </a:tc>
                <a:tc>
                  <a:txBody>
                    <a:bodyPr/>
                    <a:lstStyle/>
                    <a:p>
                      <a:pPr algn="ctr" fontAlgn="ctr"/>
                      <a:r>
                        <a:rPr lang="en-US" sz="1400" b="0" i="0" u="none" strike="noStrike" dirty="0">
                          <a:solidFill>
                            <a:srgbClr val="000000"/>
                          </a:solidFill>
                          <a:latin typeface="Calibri"/>
                        </a:rPr>
                        <a:t>0.68</a:t>
                      </a:r>
                    </a:p>
                  </a:txBody>
                  <a:tcPr marL="9525" marR="9525" marT="9525" marB="0" anchor="ctr"/>
                </a:tc>
                <a:tc>
                  <a:txBody>
                    <a:bodyPr/>
                    <a:lstStyle/>
                    <a:p>
                      <a:pPr algn="ctr" fontAlgn="ctr"/>
                      <a:r>
                        <a:rPr lang="en-US" sz="1400" b="0" i="0" u="none" strike="noStrike" dirty="0">
                          <a:solidFill>
                            <a:srgbClr val="000000"/>
                          </a:solidFill>
                          <a:latin typeface="Calibri"/>
                        </a:rPr>
                        <a:t>0.69</a:t>
                      </a:r>
                    </a:p>
                  </a:txBody>
                  <a:tcPr marL="9525" marR="9525" marT="9525" marB="0" anchor="ctr"/>
                </a:tc>
                <a:tc>
                  <a:txBody>
                    <a:bodyPr/>
                    <a:lstStyle/>
                    <a:p>
                      <a:pPr algn="ctr" fontAlgn="ctr"/>
                      <a:r>
                        <a:rPr lang="en-US" sz="1400" b="0" i="0" u="none" strike="noStrike" dirty="0">
                          <a:solidFill>
                            <a:srgbClr val="000000"/>
                          </a:solidFill>
                          <a:latin typeface="Calibri"/>
                        </a:rPr>
                        <a:t>0.65</a:t>
                      </a:r>
                    </a:p>
                  </a:txBody>
                  <a:tcPr marL="9525" marR="9525" marT="9525" marB="0" anchor="ctr"/>
                </a:tc>
                <a:extLst>
                  <a:ext uri="{0D108BD9-81ED-4DB2-BD59-A6C34878D82A}">
                    <a16:rowId xmlns:a16="http://schemas.microsoft.com/office/drawing/2014/main" val="2389070445"/>
                  </a:ext>
                </a:extLst>
              </a:tr>
              <a:tr h="789905">
                <a:tc>
                  <a:txBody>
                    <a:bodyPr/>
                    <a:lstStyle/>
                    <a:p>
                      <a:pPr algn="l" fontAlgn="ctr"/>
                      <a:r>
                        <a:rPr lang="en-US" sz="1400" b="1" i="0" u="none" strike="noStrike" dirty="0">
                          <a:solidFill>
                            <a:srgbClr val="000000"/>
                          </a:solidFill>
                          <a:latin typeface="Calibri"/>
                        </a:rPr>
                        <a:t>All (</a:t>
                      </a:r>
                      <a:r>
                        <a:rPr lang="en-US" sz="1400" b="1" i="0" u="none" strike="noStrike" dirty="0" err="1">
                          <a:solidFill>
                            <a:srgbClr val="000000"/>
                          </a:solidFill>
                          <a:latin typeface="Calibri"/>
                        </a:rPr>
                        <a:t>FS+clinical</a:t>
                      </a:r>
                      <a:r>
                        <a:rPr lang="en-US" sz="1400" b="1" i="0" u="none" strike="noStrike" dirty="0">
                          <a:solidFill>
                            <a:srgbClr val="000000"/>
                          </a:solidFill>
                          <a:latin typeface="Calibri"/>
                        </a:rPr>
                        <a:t>) </a:t>
                      </a:r>
                    </a:p>
                    <a:p>
                      <a:pPr algn="l" fontAlgn="ctr"/>
                      <a:r>
                        <a:rPr lang="en-US" sz="1400" b="1" i="0" u="none" strike="noStrike" dirty="0">
                          <a:solidFill>
                            <a:srgbClr val="000000"/>
                          </a:solidFill>
                          <a:latin typeface="Calibri"/>
                        </a:rPr>
                        <a:t>no GPS or no Games  </a:t>
                      </a:r>
                    </a:p>
                  </a:txBody>
                  <a:tcPr marL="9525" marR="9525" marT="9525" marB="0" anchor="ctr"/>
                </a:tc>
                <a:tc>
                  <a:txBody>
                    <a:bodyPr/>
                    <a:lstStyle/>
                    <a:p>
                      <a:pPr algn="ctr" fontAlgn="ctr"/>
                      <a:r>
                        <a:rPr lang="en-US" sz="1400" b="0" i="0" u="none" strike="noStrike" dirty="0">
                          <a:solidFill>
                            <a:srgbClr val="000000"/>
                          </a:solidFill>
                          <a:latin typeface="Calibri"/>
                        </a:rPr>
                        <a:t>0.68-0.69</a:t>
                      </a:r>
                    </a:p>
                  </a:txBody>
                  <a:tcPr marL="9525" marR="9525" marT="9525" marB="0" anchor="ctr"/>
                </a:tc>
                <a:tc>
                  <a:txBody>
                    <a:bodyPr/>
                    <a:lstStyle/>
                    <a:p>
                      <a:pPr algn="ctr" fontAlgn="ctr"/>
                      <a:r>
                        <a:rPr lang="en-US" sz="1400" b="0" i="0" u="none" strike="noStrike" dirty="0">
                          <a:solidFill>
                            <a:srgbClr val="000000"/>
                          </a:solidFill>
                          <a:latin typeface="Calibri"/>
                        </a:rPr>
                        <a:t>0.69-0.70</a:t>
                      </a:r>
                    </a:p>
                  </a:txBody>
                  <a:tcPr marL="9525" marR="9525" marT="9525" marB="0" anchor="ctr"/>
                </a:tc>
                <a:tc>
                  <a:txBody>
                    <a:bodyPr/>
                    <a:lstStyle/>
                    <a:p>
                      <a:pPr algn="ctr" fontAlgn="ctr"/>
                      <a:r>
                        <a:rPr lang="en-US" sz="1400" b="0" i="0" u="none" strike="noStrike" dirty="0">
                          <a:solidFill>
                            <a:srgbClr val="000000"/>
                          </a:solidFill>
                          <a:latin typeface="Calibri"/>
                        </a:rPr>
                        <a:t>0.64-0.65</a:t>
                      </a:r>
                    </a:p>
                  </a:txBody>
                  <a:tcPr marL="9525" marR="9525" marT="9525" marB="0" anchor="ctr"/>
                </a:tc>
                <a:extLst>
                  <a:ext uri="{0D108BD9-81ED-4DB2-BD59-A6C34878D82A}">
                    <a16:rowId xmlns:a16="http://schemas.microsoft.com/office/drawing/2014/main" val="2294115975"/>
                  </a:ext>
                </a:extLst>
              </a:tr>
              <a:tr h="558608">
                <a:tc>
                  <a:txBody>
                    <a:bodyPr/>
                    <a:lstStyle/>
                    <a:p>
                      <a:pPr marL="0" marR="0" algn="l">
                        <a:spcBef>
                          <a:spcPts val="0"/>
                        </a:spcBef>
                        <a:spcAft>
                          <a:spcPts val="600"/>
                        </a:spcAft>
                      </a:pPr>
                      <a:r>
                        <a:rPr lang="en-US" sz="1400" dirty="0">
                          <a:effectLst/>
                        </a:rPr>
                        <a:t>Clinical</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r>
                        <a:rPr lang="en-US" sz="1400" b="0" i="0" u="none" strike="noStrike" dirty="0">
                          <a:solidFill>
                            <a:srgbClr val="000000"/>
                          </a:solidFill>
                          <a:latin typeface="Calibri"/>
                        </a:rPr>
                        <a:t>0.60</a:t>
                      </a:r>
                    </a:p>
                  </a:txBody>
                  <a:tcPr marL="9525" marR="9525" marT="9525" marB="0" anchor="ctr"/>
                </a:tc>
                <a:tc>
                  <a:txBody>
                    <a:bodyPr/>
                    <a:lstStyle/>
                    <a:p>
                      <a:pPr algn="ctr" fontAlgn="ctr"/>
                      <a:r>
                        <a:rPr lang="en-US" sz="1400" b="0" i="0" u="none" strike="noStrike">
                          <a:solidFill>
                            <a:srgbClr val="000000"/>
                          </a:solidFill>
                          <a:latin typeface="Calibri"/>
                        </a:rPr>
                        <a:t>0.70</a:t>
                      </a:r>
                    </a:p>
                  </a:txBody>
                  <a:tcPr marL="9525" marR="9525" marT="9525" marB="0" anchor="ctr"/>
                </a:tc>
                <a:tc>
                  <a:txBody>
                    <a:bodyPr/>
                    <a:lstStyle/>
                    <a:p>
                      <a:pPr algn="ctr" fontAlgn="ctr"/>
                      <a:r>
                        <a:rPr lang="en-US" sz="1400" b="0" i="0" u="none" strike="noStrike" dirty="0">
                          <a:solidFill>
                            <a:srgbClr val="000000"/>
                          </a:solidFill>
                          <a:latin typeface="Calibri"/>
                        </a:rPr>
                        <a:t>0.63</a:t>
                      </a:r>
                    </a:p>
                  </a:txBody>
                  <a:tcPr marL="9525" marR="9525" marT="9525" marB="0" anchor="ctr"/>
                </a:tc>
                <a:extLst>
                  <a:ext uri="{0D108BD9-81ED-4DB2-BD59-A6C34878D82A}">
                    <a16:rowId xmlns:a16="http://schemas.microsoft.com/office/drawing/2014/main" val="1177487086"/>
                  </a:ext>
                </a:extLst>
              </a:tr>
              <a:tr h="558608">
                <a:tc>
                  <a:txBody>
                    <a:bodyPr/>
                    <a:lstStyle/>
                    <a:p>
                      <a:pPr marL="0" marR="0" algn="l">
                        <a:spcBef>
                          <a:spcPts val="0"/>
                        </a:spcBef>
                        <a:spcAft>
                          <a:spcPts val="600"/>
                        </a:spcAft>
                      </a:pPr>
                      <a:r>
                        <a:rPr lang="en-US" sz="1400" dirty="0">
                          <a:effectLst/>
                        </a:rPr>
                        <a:t>Fried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r>
                        <a:rPr lang="en-US" sz="1400" b="0" i="0" u="none" strike="noStrike" dirty="0">
                          <a:solidFill>
                            <a:srgbClr val="000000"/>
                          </a:solidFill>
                          <a:latin typeface="Calibri"/>
                        </a:rPr>
                        <a:t>0.65</a:t>
                      </a:r>
                    </a:p>
                  </a:txBody>
                  <a:tcPr marL="9525" marR="9525" marT="9525" marB="0" anchor="ctr"/>
                </a:tc>
                <a:tc>
                  <a:txBody>
                    <a:bodyPr/>
                    <a:lstStyle/>
                    <a:p>
                      <a:pPr algn="ctr" fontAlgn="ctr"/>
                      <a:r>
                        <a:rPr lang="en-US" sz="1400" b="0" i="0" u="none" strike="noStrike">
                          <a:solidFill>
                            <a:srgbClr val="000000"/>
                          </a:solidFill>
                          <a:latin typeface="Calibri"/>
                        </a:rPr>
                        <a:t>0.70</a:t>
                      </a:r>
                    </a:p>
                  </a:txBody>
                  <a:tcPr marL="9525" marR="9525" marT="9525" marB="0" anchor="ctr"/>
                </a:tc>
                <a:tc>
                  <a:txBody>
                    <a:bodyPr/>
                    <a:lstStyle/>
                    <a:p>
                      <a:pPr algn="ctr" fontAlgn="ctr"/>
                      <a:r>
                        <a:rPr lang="en-US" sz="1400" b="0" i="0" u="none" strike="noStrike" dirty="0">
                          <a:solidFill>
                            <a:srgbClr val="000000"/>
                          </a:solidFill>
                          <a:latin typeface="Calibri"/>
                        </a:rPr>
                        <a:t>0.57</a:t>
                      </a:r>
                    </a:p>
                  </a:txBody>
                  <a:tcPr marL="9525" marR="9525" marT="9525" marB="0" anchor="ctr"/>
                </a:tc>
                <a:extLst>
                  <a:ext uri="{0D108BD9-81ED-4DB2-BD59-A6C34878D82A}">
                    <a16:rowId xmlns:a16="http://schemas.microsoft.com/office/drawing/2014/main" val="4170381826"/>
                  </a:ext>
                </a:extLst>
              </a:tr>
            </a:tbl>
          </a:graphicData>
        </a:graphic>
      </p:graphicFrame>
      <p:graphicFrame>
        <p:nvGraphicFramePr>
          <p:cNvPr id="8" name="Table 7">
            <a:extLst>
              <a:ext uri="{FF2B5EF4-FFF2-40B4-BE49-F238E27FC236}">
                <a16:creationId xmlns:a16="http://schemas.microsoft.com/office/drawing/2014/main" id="{381D9B3F-4B1B-46DE-8B6A-B44E2AF15C4E}"/>
              </a:ext>
            </a:extLst>
          </p:cNvPr>
          <p:cNvGraphicFramePr>
            <a:graphicFrameLocks noGrp="1"/>
          </p:cNvGraphicFramePr>
          <p:nvPr/>
        </p:nvGraphicFramePr>
        <p:xfrm>
          <a:off x="4644008" y="2492896"/>
          <a:ext cx="4386568" cy="3024335"/>
        </p:xfrm>
        <a:graphic>
          <a:graphicData uri="http://schemas.openxmlformats.org/drawingml/2006/table">
            <a:tbl>
              <a:tblPr firstRow="1" firstCol="1" bandRow="1">
                <a:tableStyleId>{5C22544A-7EE6-4342-B048-85BDC9FD1C3A}</a:tableStyleId>
              </a:tblPr>
              <a:tblGrid>
                <a:gridCol w="2040945">
                  <a:extLst>
                    <a:ext uri="{9D8B030D-6E8A-4147-A177-3AD203B41FA5}">
                      <a16:colId xmlns:a16="http://schemas.microsoft.com/office/drawing/2014/main" val="1709372279"/>
                    </a:ext>
                  </a:extLst>
                </a:gridCol>
                <a:gridCol w="618626">
                  <a:extLst>
                    <a:ext uri="{9D8B030D-6E8A-4147-A177-3AD203B41FA5}">
                      <a16:colId xmlns:a16="http://schemas.microsoft.com/office/drawing/2014/main" val="2746660701"/>
                    </a:ext>
                  </a:extLst>
                </a:gridCol>
                <a:gridCol w="741062">
                  <a:extLst>
                    <a:ext uri="{9D8B030D-6E8A-4147-A177-3AD203B41FA5}">
                      <a16:colId xmlns:a16="http://schemas.microsoft.com/office/drawing/2014/main" val="307086617"/>
                    </a:ext>
                  </a:extLst>
                </a:gridCol>
                <a:gridCol w="985935">
                  <a:extLst>
                    <a:ext uri="{9D8B030D-6E8A-4147-A177-3AD203B41FA5}">
                      <a16:colId xmlns:a16="http://schemas.microsoft.com/office/drawing/2014/main" val="3761257651"/>
                    </a:ext>
                  </a:extLst>
                </a:gridCol>
              </a:tblGrid>
              <a:tr h="659321">
                <a:tc>
                  <a:txBody>
                    <a:bodyPr/>
                    <a:lstStyle/>
                    <a:p>
                      <a:pPr marL="0" marR="0" algn="l">
                        <a:spcBef>
                          <a:spcPts val="0"/>
                        </a:spcBef>
                        <a:spcAft>
                          <a:spcPts val="600"/>
                        </a:spcAft>
                      </a:pPr>
                      <a:r>
                        <a:rPr lang="en-US" sz="1600" b="1" dirty="0">
                          <a:solidFill>
                            <a:srgbClr val="FFFF00"/>
                          </a:solidFill>
                          <a:effectLst/>
                          <a:latin typeface="+mn-lt"/>
                        </a:rPr>
                        <a:t>Delta features</a:t>
                      </a:r>
                      <a:endParaRPr lang="en-US" sz="1600" b="1"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1430" algn="ctr">
                        <a:spcBef>
                          <a:spcPts val="0"/>
                        </a:spcBef>
                        <a:spcAft>
                          <a:spcPts val="600"/>
                        </a:spcAft>
                      </a:pPr>
                      <a:r>
                        <a:rPr lang="en-US" sz="1400" dirty="0">
                          <a:effectLst/>
                          <a:latin typeface="+mn-lt"/>
                        </a:rPr>
                        <a:t>AUC</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latin typeface="+mn-lt"/>
                        </a:rPr>
                        <a:t>Acc.</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latin typeface="+mn-lt"/>
                        </a:rPr>
                        <a:t>Balanced Acc. (BAC)</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0981439"/>
                  </a:ext>
                </a:extLst>
              </a:tr>
              <a:tr h="558637">
                <a:tc>
                  <a:txBody>
                    <a:bodyPr/>
                    <a:lstStyle/>
                    <a:p>
                      <a:pPr algn="l" fontAlgn="ctr"/>
                      <a:r>
                        <a:rPr lang="en-US" sz="1400" b="1" i="0" u="none" strike="noStrike" dirty="0">
                          <a:solidFill>
                            <a:srgbClr val="000000"/>
                          </a:solidFill>
                          <a:latin typeface="+mn-lt"/>
                        </a:rPr>
                        <a:t>All (</a:t>
                      </a:r>
                      <a:r>
                        <a:rPr lang="en-US" sz="1400" b="1" i="0" u="none" strike="noStrike" dirty="0" err="1">
                          <a:solidFill>
                            <a:srgbClr val="000000"/>
                          </a:solidFill>
                          <a:latin typeface="+mn-lt"/>
                        </a:rPr>
                        <a:t>FS+clinical</a:t>
                      </a:r>
                      <a:r>
                        <a:rPr lang="en-US" sz="1400" b="1" i="0" u="none" strike="noStrike" dirty="0">
                          <a:solidFill>
                            <a:srgbClr val="000000"/>
                          </a:solidFill>
                          <a:latin typeface="+mn-lt"/>
                        </a:rPr>
                        <a:t>), no GPS</a:t>
                      </a:r>
                    </a:p>
                  </a:txBody>
                  <a:tcPr marL="9525" marR="9525" marT="9525" marB="0" anchor="ctr"/>
                </a:tc>
                <a:tc>
                  <a:txBody>
                    <a:bodyPr/>
                    <a:lstStyle/>
                    <a:p>
                      <a:pPr algn="ctr" fontAlgn="ctr"/>
                      <a:r>
                        <a:rPr lang="en-US" sz="1400" b="1" i="0" u="none" strike="noStrike" dirty="0">
                          <a:solidFill>
                            <a:srgbClr val="000000"/>
                          </a:solidFill>
                          <a:latin typeface="+mn-lt"/>
                        </a:rPr>
                        <a:t>0.71</a:t>
                      </a:r>
                    </a:p>
                  </a:txBody>
                  <a:tcPr marL="9525" marR="9525" marT="9525" marB="0" anchor="ctr"/>
                </a:tc>
                <a:tc>
                  <a:txBody>
                    <a:bodyPr/>
                    <a:lstStyle/>
                    <a:p>
                      <a:pPr algn="ctr" fontAlgn="ctr"/>
                      <a:r>
                        <a:rPr lang="en-US" sz="1400" b="1" i="0" u="none" strike="noStrike" dirty="0">
                          <a:solidFill>
                            <a:srgbClr val="000000"/>
                          </a:solidFill>
                          <a:latin typeface="+mn-lt"/>
                        </a:rPr>
                        <a:t>0.69</a:t>
                      </a:r>
                    </a:p>
                  </a:txBody>
                  <a:tcPr marL="9525" marR="9525" marT="9525" marB="0" anchor="ctr"/>
                </a:tc>
                <a:tc>
                  <a:txBody>
                    <a:bodyPr/>
                    <a:lstStyle/>
                    <a:p>
                      <a:pPr algn="ctr" fontAlgn="ctr"/>
                      <a:r>
                        <a:rPr lang="en-US" sz="1400" b="1" i="0" u="none" strike="noStrike" dirty="0">
                          <a:solidFill>
                            <a:srgbClr val="000000"/>
                          </a:solidFill>
                          <a:latin typeface="+mn-lt"/>
                        </a:rPr>
                        <a:t>0.68</a:t>
                      </a:r>
                    </a:p>
                  </a:txBody>
                  <a:tcPr marL="9525" marR="9525" marT="9525" marB="0" anchor="ctr"/>
                </a:tc>
                <a:extLst>
                  <a:ext uri="{0D108BD9-81ED-4DB2-BD59-A6C34878D82A}">
                    <a16:rowId xmlns:a16="http://schemas.microsoft.com/office/drawing/2014/main" val="2389070445"/>
                  </a:ext>
                </a:extLst>
              </a:tr>
              <a:tr h="689103">
                <a:tc>
                  <a:txBody>
                    <a:bodyPr/>
                    <a:lstStyle/>
                    <a:p>
                      <a:pPr algn="l" fontAlgn="ctr"/>
                      <a:r>
                        <a:rPr lang="en-US" sz="1400" b="1" i="0" u="none" strike="noStrike" dirty="0" err="1">
                          <a:solidFill>
                            <a:srgbClr val="000000"/>
                          </a:solidFill>
                          <a:latin typeface="+mn-lt"/>
                        </a:rPr>
                        <a:t>WWSX+Games</a:t>
                      </a:r>
                      <a:endParaRPr lang="en-US" sz="1400" b="1" i="0" u="none" strike="noStrike" dirty="0">
                        <a:solidFill>
                          <a:srgbClr val="000000"/>
                        </a:solidFill>
                        <a:latin typeface="+mn-lt"/>
                      </a:endParaRPr>
                    </a:p>
                  </a:txBody>
                  <a:tcPr marL="9525" marR="9525" marT="9525" marB="0" anchor="ctr"/>
                </a:tc>
                <a:tc>
                  <a:txBody>
                    <a:bodyPr/>
                    <a:lstStyle/>
                    <a:p>
                      <a:pPr algn="ctr" fontAlgn="ctr"/>
                      <a:r>
                        <a:rPr lang="en-US" sz="1400" b="1" i="0" u="none" strike="noStrike" dirty="0">
                          <a:solidFill>
                            <a:srgbClr val="000000"/>
                          </a:solidFill>
                          <a:latin typeface="+mn-lt"/>
                        </a:rPr>
                        <a:t>0.68</a:t>
                      </a:r>
                    </a:p>
                  </a:txBody>
                  <a:tcPr marL="9525" marR="9525" marT="9525" marB="0" anchor="ctr"/>
                </a:tc>
                <a:tc>
                  <a:txBody>
                    <a:bodyPr/>
                    <a:lstStyle/>
                    <a:p>
                      <a:pPr algn="ctr" fontAlgn="ctr"/>
                      <a:r>
                        <a:rPr lang="en-US" sz="1400" b="1" i="0" u="none" strike="noStrike" dirty="0">
                          <a:solidFill>
                            <a:srgbClr val="000000"/>
                          </a:solidFill>
                          <a:latin typeface="+mn-lt"/>
                        </a:rPr>
                        <a:t>0.71</a:t>
                      </a:r>
                    </a:p>
                  </a:txBody>
                  <a:tcPr marL="9525" marR="9525" marT="9525" marB="0" anchor="ctr"/>
                </a:tc>
                <a:tc>
                  <a:txBody>
                    <a:bodyPr/>
                    <a:lstStyle/>
                    <a:p>
                      <a:pPr algn="ctr" fontAlgn="ctr"/>
                      <a:r>
                        <a:rPr lang="en-US" sz="1400" b="1" i="0" u="none" strike="noStrike" dirty="0">
                          <a:solidFill>
                            <a:srgbClr val="000000"/>
                          </a:solidFill>
                          <a:latin typeface="+mn-lt"/>
                        </a:rPr>
                        <a:t>0.69</a:t>
                      </a:r>
                    </a:p>
                  </a:txBody>
                  <a:tcPr marL="9525" marR="9525" marT="9525" marB="0" anchor="ctr"/>
                </a:tc>
                <a:extLst>
                  <a:ext uri="{0D108BD9-81ED-4DB2-BD59-A6C34878D82A}">
                    <a16:rowId xmlns:a16="http://schemas.microsoft.com/office/drawing/2014/main" val="2294115975"/>
                  </a:ext>
                </a:extLst>
              </a:tr>
              <a:tr h="558637">
                <a:tc>
                  <a:txBody>
                    <a:bodyPr/>
                    <a:lstStyle/>
                    <a:p>
                      <a:pPr marL="0" marR="0" algn="l">
                        <a:spcBef>
                          <a:spcPts val="0"/>
                        </a:spcBef>
                        <a:spcAft>
                          <a:spcPts val="600"/>
                        </a:spcAft>
                      </a:pPr>
                      <a:r>
                        <a:rPr lang="en-US" sz="1400" dirty="0">
                          <a:effectLst/>
                          <a:latin typeface="+mn-lt"/>
                        </a:rPr>
                        <a:t>Clinical</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r>
                        <a:rPr lang="en-US" sz="1400" b="0" i="0" u="none" strike="noStrike" dirty="0">
                          <a:solidFill>
                            <a:srgbClr val="000000"/>
                          </a:solidFill>
                          <a:latin typeface="+mn-lt"/>
                        </a:rPr>
                        <a:t>0.29</a:t>
                      </a:r>
                    </a:p>
                  </a:txBody>
                  <a:tcPr marL="9525" marR="9525" marT="9525" marB="0" anchor="ctr"/>
                </a:tc>
                <a:tc>
                  <a:txBody>
                    <a:bodyPr/>
                    <a:lstStyle/>
                    <a:p>
                      <a:pPr algn="ctr" fontAlgn="ctr"/>
                      <a:r>
                        <a:rPr lang="en-US" sz="1400" b="0" i="0" u="none" strike="noStrike" dirty="0">
                          <a:solidFill>
                            <a:srgbClr val="000000"/>
                          </a:solidFill>
                          <a:latin typeface="+mn-lt"/>
                        </a:rPr>
                        <a:t>0.47</a:t>
                      </a:r>
                    </a:p>
                  </a:txBody>
                  <a:tcPr marL="9525" marR="9525" marT="9525" marB="0" anchor="ctr"/>
                </a:tc>
                <a:tc>
                  <a:txBody>
                    <a:bodyPr/>
                    <a:lstStyle/>
                    <a:p>
                      <a:pPr algn="ctr" fontAlgn="ctr"/>
                      <a:r>
                        <a:rPr lang="en-US" sz="1400" b="0" i="0" u="none" strike="noStrike" dirty="0">
                          <a:solidFill>
                            <a:srgbClr val="000000"/>
                          </a:solidFill>
                          <a:latin typeface="+mn-lt"/>
                        </a:rPr>
                        <a:t>0.39</a:t>
                      </a:r>
                    </a:p>
                  </a:txBody>
                  <a:tcPr marL="9525" marR="9525" marT="9525" marB="0" anchor="ctr"/>
                </a:tc>
                <a:extLst>
                  <a:ext uri="{0D108BD9-81ED-4DB2-BD59-A6C34878D82A}">
                    <a16:rowId xmlns:a16="http://schemas.microsoft.com/office/drawing/2014/main" val="1177487086"/>
                  </a:ext>
                </a:extLst>
              </a:tr>
              <a:tr h="558637">
                <a:tc>
                  <a:txBody>
                    <a:bodyPr/>
                    <a:lstStyle/>
                    <a:p>
                      <a:pPr marL="0" marR="0" algn="l">
                        <a:spcBef>
                          <a:spcPts val="0"/>
                        </a:spcBef>
                        <a:spcAft>
                          <a:spcPts val="600"/>
                        </a:spcAft>
                      </a:pPr>
                      <a:r>
                        <a:rPr lang="en-US" sz="1400" dirty="0">
                          <a:effectLst/>
                          <a:latin typeface="+mn-lt"/>
                        </a:rPr>
                        <a:t>Fried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r>
                        <a:rPr lang="en-US" sz="1400" b="0" i="0" u="none" strike="noStrike" dirty="0">
                          <a:solidFill>
                            <a:srgbClr val="000000"/>
                          </a:solidFill>
                          <a:latin typeface="Calibri"/>
                        </a:rPr>
                        <a:t>0.46</a:t>
                      </a:r>
                    </a:p>
                  </a:txBody>
                  <a:tcPr marL="9525" marR="9525" marT="9525" marB="0" anchor="ctr"/>
                </a:tc>
                <a:tc>
                  <a:txBody>
                    <a:bodyPr/>
                    <a:lstStyle/>
                    <a:p>
                      <a:pPr algn="ctr" fontAlgn="ctr"/>
                      <a:r>
                        <a:rPr lang="en-US" sz="1400" b="0" i="0" u="none" strike="noStrike" dirty="0">
                          <a:solidFill>
                            <a:srgbClr val="000000"/>
                          </a:solidFill>
                          <a:latin typeface="Calibri"/>
                        </a:rPr>
                        <a:t>0.61</a:t>
                      </a:r>
                    </a:p>
                  </a:txBody>
                  <a:tcPr marL="9525" marR="9525" marT="9525" marB="0" anchor="ctr"/>
                </a:tc>
                <a:tc>
                  <a:txBody>
                    <a:bodyPr/>
                    <a:lstStyle/>
                    <a:p>
                      <a:pPr algn="ctr" fontAlgn="ctr"/>
                      <a:r>
                        <a:rPr lang="en-US" sz="1400" b="0" i="0" u="none" strike="noStrike" dirty="0">
                          <a:solidFill>
                            <a:srgbClr val="000000"/>
                          </a:solidFill>
                          <a:latin typeface="Calibri"/>
                        </a:rPr>
                        <a:t>0.47</a:t>
                      </a:r>
                    </a:p>
                  </a:txBody>
                  <a:tcPr marL="9525" marR="9525" marT="9525" marB="0" anchor="ctr"/>
                </a:tc>
                <a:extLst>
                  <a:ext uri="{0D108BD9-81ED-4DB2-BD59-A6C34878D82A}">
                    <a16:rowId xmlns:a16="http://schemas.microsoft.com/office/drawing/2014/main" val="4170381826"/>
                  </a:ext>
                </a:extLst>
              </a:tr>
            </a:tbl>
          </a:graphicData>
        </a:graphic>
      </p:graphicFrame>
    </p:spTree>
    <p:extLst>
      <p:ext uri="{BB962C8B-B14F-4D97-AF65-F5344CB8AC3E}">
        <p14:creationId xmlns:p14="http://schemas.microsoft.com/office/powerpoint/2010/main" val="84029390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B264E3-7F2B-4F36-B0B2-A75E062A36B9}"/>
              </a:ext>
            </a:extLst>
          </p:cNvPr>
          <p:cNvSpPr>
            <a:spLocks noGrp="1"/>
          </p:cNvSpPr>
          <p:nvPr>
            <p:ph type="title"/>
          </p:nvPr>
        </p:nvSpPr>
        <p:spPr>
          <a:xfrm>
            <a:off x="1780357" y="4244997"/>
            <a:ext cx="7124328" cy="911042"/>
          </a:xfrm>
        </p:spPr>
        <p:txBody>
          <a:bodyPr>
            <a:noAutofit/>
          </a:bodyPr>
          <a:lstStyle/>
          <a:p>
            <a:r>
              <a:rPr lang="en-GB" sz="3200" dirty="0" err="1"/>
              <a:t>TensMIL</a:t>
            </a:r>
            <a:r>
              <a:rPr lang="el-GR" sz="3200" dirty="0"/>
              <a:t>: </a:t>
            </a:r>
            <a:r>
              <a:rPr lang="en-US" sz="3200" cap="none" dirty="0"/>
              <a:t>tensor decomposition for MIL classification of multidimensional data</a:t>
            </a:r>
            <a:endParaRPr lang="en-GB" sz="3200" dirty="0"/>
          </a:p>
        </p:txBody>
      </p:sp>
      <p:sp>
        <p:nvSpPr>
          <p:cNvPr id="4" name="Θέση κειμένου 2">
            <a:extLst>
              <a:ext uri="{FF2B5EF4-FFF2-40B4-BE49-F238E27FC236}">
                <a16:creationId xmlns:a16="http://schemas.microsoft.com/office/drawing/2014/main" id="{92B8549E-AD6D-414B-49D4-FCBD5B8AF604}"/>
              </a:ext>
            </a:extLst>
          </p:cNvPr>
          <p:cNvSpPr txBox="1">
            <a:spLocks/>
          </p:cNvSpPr>
          <p:nvPr/>
        </p:nvSpPr>
        <p:spPr>
          <a:xfrm>
            <a:off x="3342532" y="5877272"/>
            <a:ext cx="5571216" cy="394656"/>
          </a:xfrm>
          <a:prstGeom prst="rect">
            <a:avLst/>
          </a:prstGeom>
        </p:spPr>
        <p:txBody>
          <a:bodyPr vert="horz" lIns="68580" tIns="34290" rIns="68580" bIns="3429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2000" kern="1200">
                <a:solidFill>
                  <a:schemeClr val="tx1">
                    <a:lumMod val="65000"/>
                    <a:lumOff val="3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r>
              <a:rPr lang="en-US" sz="1350" dirty="0" err="1"/>
              <a:t>Papastergiou</a:t>
            </a:r>
            <a:r>
              <a:rPr lang="en-US" sz="1350" dirty="0"/>
              <a:t>, T., E.I. </a:t>
            </a:r>
            <a:r>
              <a:rPr lang="en-US" sz="1350" dirty="0" err="1"/>
              <a:t>Zacharaki</a:t>
            </a:r>
            <a:r>
              <a:rPr lang="en-US" sz="1350" dirty="0"/>
              <a:t>, and V. </a:t>
            </a:r>
            <a:r>
              <a:rPr lang="en-US" sz="1350" dirty="0" err="1"/>
              <a:t>Megalooikonomou</a:t>
            </a:r>
            <a:r>
              <a:rPr lang="en-US" sz="1350" dirty="0"/>
              <a:t>, 2018, 2019. </a:t>
            </a:r>
          </a:p>
        </p:txBody>
      </p:sp>
    </p:spTree>
    <p:extLst>
      <p:ext uri="{BB962C8B-B14F-4D97-AF65-F5344CB8AC3E}">
        <p14:creationId xmlns:p14="http://schemas.microsoft.com/office/powerpoint/2010/main" val="9486192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092E6A-D112-4AA2-9392-6BEB88D7622D}"/>
              </a:ext>
            </a:extLst>
          </p:cNvPr>
          <p:cNvSpPr>
            <a:spLocks noGrp="1"/>
          </p:cNvSpPr>
          <p:nvPr>
            <p:ph type="title"/>
          </p:nvPr>
        </p:nvSpPr>
        <p:spPr>
          <a:xfrm>
            <a:off x="944920" y="3183070"/>
            <a:ext cx="1840539" cy="444656"/>
          </a:xfrm>
          <a:solidFill>
            <a:schemeClr val="accent1"/>
          </a:solidFill>
        </p:spPr>
        <p:txBody>
          <a:bodyPr>
            <a:normAutofit/>
          </a:bodyPr>
          <a:lstStyle/>
          <a:p>
            <a:r>
              <a:rPr lang="en-GB" sz="2025" dirty="0" err="1">
                <a:solidFill>
                  <a:schemeClr val="bg1"/>
                </a:solidFill>
              </a:rPr>
              <a:t>TensMIL</a:t>
            </a:r>
            <a:endParaRPr lang="en-GB" sz="2025" dirty="0">
              <a:solidFill>
                <a:schemeClr val="bg1"/>
              </a:solidFill>
            </a:endParaRPr>
          </a:p>
        </p:txBody>
      </p:sp>
      <p:sp>
        <p:nvSpPr>
          <p:cNvPr id="3" name="Rectangle 2">
            <a:extLst>
              <a:ext uri="{FF2B5EF4-FFF2-40B4-BE49-F238E27FC236}">
                <a16:creationId xmlns:a16="http://schemas.microsoft.com/office/drawing/2014/main" id="{9E793EEF-EA7C-48EB-A7D3-C53E515E41AF}"/>
              </a:ext>
            </a:extLst>
          </p:cNvPr>
          <p:cNvSpPr/>
          <p:nvPr/>
        </p:nvSpPr>
        <p:spPr>
          <a:xfrm>
            <a:off x="3577074" y="1404927"/>
            <a:ext cx="2034915" cy="8881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350" dirty="0"/>
              <a:t>TensMIL</a:t>
            </a:r>
          </a:p>
        </p:txBody>
      </p:sp>
      <p:sp>
        <p:nvSpPr>
          <p:cNvPr id="4" name="Arrow: Right 3">
            <a:extLst>
              <a:ext uri="{FF2B5EF4-FFF2-40B4-BE49-F238E27FC236}">
                <a16:creationId xmlns:a16="http://schemas.microsoft.com/office/drawing/2014/main" id="{2F8AFBC0-249A-430C-BCDD-9F69F3F057F0}"/>
              </a:ext>
            </a:extLst>
          </p:cNvPr>
          <p:cNvSpPr/>
          <p:nvPr/>
        </p:nvSpPr>
        <p:spPr>
          <a:xfrm rot="20684850">
            <a:off x="5645372" y="1517455"/>
            <a:ext cx="550889" cy="23609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sz="1350"/>
          </a:p>
        </p:txBody>
      </p:sp>
      <p:sp>
        <p:nvSpPr>
          <p:cNvPr id="9" name="Arrow: Right 8">
            <a:extLst>
              <a:ext uri="{FF2B5EF4-FFF2-40B4-BE49-F238E27FC236}">
                <a16:creationId xmlns:a16="http://schemas.microsoft.com/office/drawing/2014/main" id="{F6C77113-A5DA-415F-85C3-4E3FB89BA88A}"/>
              </a:ext>
            </a:extLst>
          </p:cNvPr>
          <p:cNvSpPr/>
          <p:nvPr/>
        </p:nvSpPr>
        <p:spPr>
          <a:xfrm rot="605066">
            <a:off x="5653560" y="1884313"/>
            <a:ext cx="550889" cy="23609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sz="1350"/>
          </a:p>
        </p:txBody>
      </p:sp>
      <p:sp>
        <p:nvSpPr>
          <p:cNvPr id="5" name="TextBox 4">
            <a:extLst>
              <a:ext uri="{FF2B5EF4-FFF2-40B4-BE49-F238E27FC236}">
                <a16:creationId xmlns:a16="http://schemas.microsoft.com/office/drawing/2014/main" id="{08F767A3-B633-4925-98F7-DE08DC5D25CE}"/>
              </a:ext>
            </a:extLst>
          </p:cNvPr>
          <p:cNvSpPr txBox="1"/>
          <p:nvPr/>
        </p:nvSpPr>
        <p:spPr>
          <a:xfrm>
            <a:off x="6370401" y="1816457"/>
            <a:ext cx="2122305" cy="923330"/>
          </a:xfrm>
          <a:prstGeom prst="rect">
            <a:avLst/>
          </a:prstGeom>
          <a:noFill/>
          <a:ln w="38100">
            <a:solidFill>
              <a:schemeClr val="tx1"/>
            </a:solidFill>
          </a:ln>
        </p:spPr>
        <p:txBody>
          <a:bodyPr wrap="square" rtlCol="0">
            <a:spAutoFit/>
          </a:bodyPr>
          <a:lstStyle>
            <a:defPPr>
              <a:defRPr lang="en-US"/>
            </a:defPPr>
          </a:lstStyle>
          <a:p>
            <a:r>
              <a:rPr lang="en-US" sz="1350" dirty="0"/>
              <a:t>Generalized feature extraction by tensor decomposition</a:t>
            </a:r>
            <a:endParaRPr lang="el-GR" sz="1350" dirty="0"/>
          </a:p>
          <a:p>
            <a:r>
              <a:rPr lang="en-GB" sz="1350" dirty="0"/>
              <a:t>StrProxSGD, ALS</a:t>
            </a:r>
          </a:p>
        </p:txBody>
      </p:sp>
      <p:sp>
        <p:nvSpPr>
          <p:cNvPr id="11" name="TextBox 10">
            <a:extLst>
              <a:ext uri="{FF2B5EF4-FFF2-40B4-BE49-F238E27FC236}">
                <a16:creationId xmlns:a16="http://schemas.microsoft.com/office/drawing/2014/main" id="{F9A93505-2299-440F-A946-385708D93CCF}"/>
              </a:ext>
            </a:extLst>
          </p:cNvPr>
          <p:cNvSpPr txBox="1"/>
          <p:nvPr/>
        </p:nvSpPr>
        <p:spPr>
          <a:xfrm>
            <a:off x="6370401" y="1011973"/>
            <a:ext cx="2122305" cy="300082"/>
          </a:xfrm>
          <a:prstGeom prst="rect">
            <a:avLst/>
          </a:prstGeom>
          <a:noFill/>
          <a:ln w="38100">
            <a:solidFill>
              <a:schemeClr val="tx1"/>
            </a:solidFill>
          </a:ln>
        </p:spPr>
        <p:txBody>
          <a:bodyPr wrap="square" rtlCol="0">
            <a:spAutoFit/>
          </a:bodyPr>
          <a:lstStyle/>
          <a:p>
            <a:r>
              <a:rPr lang="en-US" sz="1350" dirty="0"/>
              <a:t>MIL algorithm</a:t>
            </a:r>
            <a:endParaRPr lang="en-GB" sz="1350" dirty="0"/>
          </a:p>
        </p:txBody>
      </p:sp>
      <p:grpSp>
        <p:nvGrpSpPr>
          <p:cNvPr id="12" name="Ομάδα 3">
            <a:extLst>
              <a:ext uri="{FF2B5EF4-FFF2-40B4-BE49-F238E27FC236}">
                <a16:creationId xmlns:a16="http://schemas.microsoft.com/office/drawing/2014/main" id="{5D80BA8D-4586-4C02-A350-DF426B03D5E8}"/>
              </a:ext>
            </a:extLst>
          </p:cNvPr>
          <p:cNvGrpSpPr/>
          <p:nvPr/>
        </p:nvGrpSpPr>
        <p:grpSpPr>
          <a:xfrm>
            <a:off x="3131840" y="3274076"/>
            <a:ext cx="2952327" cy="3395283"/>
            <a:chOff x="4583831" y="862542"/>
            <a:chExt cx="4172311" cy="5662802"/>
          </a:xfrm>
        </p:grpSpPr>
        <p:pic>
          <p:nvPicPr>
            <p:cNvPr id="13" name="Picture 2" descr="C:\Users\Eva\OneDrive - CentraleSupelec\CEID\Code\RESULTS\OneWindow_7channels.png">
              <a:extLst>
                <a:ext uri="{FF2B5EF4-FFF2-40B4-BE49-F238E27FC236}">
                  <a16:creationId xmlns:a16="http://schemas.microsoft.com/office/drawing/2014/main" id="{BE1DF1AE-4626-4B66-B15A-4FFE1FF482C3}"/>
                </a:ext>
              </a:extLst>
            </p:cNvPr>
            <p:cNvPicPr>
              <a:picLocks noChangeAspect="1" noChangeArrowheads="1"/>
            </p:cNvPicPr>
            <p:nvPr/>
          </p:nvPicPr>
          <p:blipFill>
            <a:blip r:embed="rId2" cstate="print"/>
            <a:srcRect l="68823" t="64989" r="9798" b="10103"/>
            <a:stretch>
              <a:fillRect/>
            </a:stretch>
          </p:blipFill>
          <p:spPr bwMode="auto">
            <a:xfrm>
              <a:off x="6572616" y="862542"/>
              <a:ext cx="2005664" cy="1379453"/>
            </a:xfrm>
            <a:prstGeom prst="rect">
              <a:avLst/>
            </a:prstGeom>
            <a:noFill/>
          </p:spPr>
        </p:pic>
        <p:pic>
          <p:nvPicPr>
            <p:cNvPr id="14" name="Picture 2" descr="C:\Users\Eva\OneDrive - CentraleSupelec\CEID\Code\RESULTS\OneWindow_7channels.png">
              <a:extLst>
                <a:ext uri="{FF2B5EF4-FFF2-40B4-BE49-F238E27FC236}">
                  <a16:creationId xmlns:a16="http://schemas.microsoft.com/office/drawing/2014/main" id="{511FA2D8-EF85-4F42-83C9-923073DA6A9D}"/>
                </a:ext>
              </a:extLst>
            </p:cNvPr>
            <p:cNvPicPr>
              <a:picLocks noChangeAspect="1" noChangeArrowheads="1"/>
            </p:cNvPicPr>
            <p:nvPr/>
          </p:nvPicPr>
          <p:blipFill>
            <a:blip r:embed="rId2" cstate="print"/>
            <a:srcRect l="12577" t="64989" r="65917" b="10103"/>
            <a:stretch>
              <a:fillRect/>
            </a:stretch>
          </p:blipFill>
          <p:spPr bwMode="auto">
            <a:xfrm>
              <a:off x="4583832" y="862543"/>
              <a:ext cx="1993865" cy="1363226"/>
            </a:xfrm>
            <a:prstGeom prst="rect">
              <a:avLst/>
            </a:prstGeom>
            <a:noFill/>
          </p:spPr>
        </p:pic>
        <p:grpSp>
          <p:nvGrpSpPr>
            <p:cNvPr id="15" name="Ομάδα 6">
              <a:extLst>
                <a:ext uri="{FF2B5EF4-FFF2-40B4-BE49-F238E27FC236}">
                  <a16:creationId xmlns:a16="http://schemas.microsoft.com/office/drawing/2014/main" id="{1920B0AA-EB98-46D5-9C76-BE5D7733EE02}"/>
                </a:ext>
              </a:extLst>
            </p:cNvPr>
            <p:cNvGrpSpPr/>
            <p:nvPr/>
          </p:nvGrpSpPr>
          <p:grpSpPr>
            <a:xfrm>
              <a:off x="4583831" y="2354769"/>
              <a:ext cx="4172311" cy="4170575"/>
              <a:chOff x="4583831" y="2354769"/>
              <a:chExt cx="4172311" cy="4170575"/>
            </a:xfrm>
          </p:grpSpPr>
          <p:pic>
            <p:nvPicPr>
              <p:cNvPr id="16" name="Picture 2" descr="C:\Users\Eva\OneDrive - CentraleSupelec\CEID\Code\RESULTS\OneWindow_7channels.png">
                <a:extLst>
                  <a:ext uri="{FF2B5EF4-FFF2-40B4-BE49-F238E27FC236}">
                    <a16:creationId xmlns:a16="http://schemas.microsoft.com/office/drawing/2014/main" id="{4FA8AB4A-3DD1-47DF-877F-0F1AA2063CDF}"/>
                  </a:ext>
                </a:extLst>
              </p:cNvPr>
              <p:cNvPicPr>
                <a:picLocks noChangeAspect="1" noChangeArrowheads="1"/>
              </p:cNvPicPr>
              <p:nvPr/>
            </p:nvPicPr>
            <p:blipFill>
              <a:blip r:embed="rId2" cstate="print"/>
              <a:srcRect l="40573" t="65430" r="37794" b="10103"/>
              <a:stretch>
                <a:fillRect/>
              </a:stretch>
            </p:blipFill>
            <p:spPr bwMode="auto">
              <a:xfrm>
                <a:off x="4583832" y="2400334"/>
                <a:ext cx="1988784" cy="1327826"/>
              </a:xfrm>
              <a:prstGeom prst="rect">
                <a:avLst/>
              </a:prstGeom>
              <a:noFill/>
            </p:spPr>
          </p:pic>
          <p:pic>
            <p:nvPicPr>
              <p:cNvPr id="17" name="Picture 2" descr="C:\Users\Eva\OneDrive - CentraleSupelec\CEID\Code\RESULTS\OneWindow_7channels.png">
                <a:extLst>
                  <a:ext uri="{FF2B5EF4-FFF2-40B4-BE49-F238E27FC236}">
                    <a16:creationId xmlns:a16="http://schemas.microsoft.com/office/drawing/2014/main" id="{886DAF4E-8E9D-4C62-BD35-F58435BE1231}"/>
                  </a:ext>
                </a:extLst>
              </p:cNvPr>
              <p:cNvPicPr>
                <a:picLocks noChangeAspect="1" noChangeArrowheads="1"/>
              </p:cNvPicPr>
              <p:nvPr/>
            </p:nvPicPr>
            <p:blipFill>
              <a:blip r:embed="rId2" cstate="print"/>
              <a:srcRect l="40573" t="35011" r="37794" b="40081"/>
              <a:stretch>
                <a:fillRect/>
              </a:stretch>
            </p:blipFill>
            <p:spPr bwMode="auto">
              <a:xfrm>
                <a:off x="4583831" y="3861048"/>
                <a:ext cx="2005665" cy="1363226"/>
              </a:xfrm>
              <a:prstGeom prst="rect">
                <a:avLst/>
              </a:prstGeom>
              <a:noFill/>
            </p:spPr>
          </p:pic>
          <p:pic>
            <p:nvPicPr>
              <p:cNvPr id="18" name="Picture 2" descr="C:\Users\Eva\OneDrive - CentraleSupelec\CEID\Code\RESULTS\OneWindow_7channels.png">
                <a:extLst>
                  <a:ext uri="{FF2B5EF4-FFF2-40B4-BE49-F238E27FC236}">
                    <a16:creationId xmlns:a16="http://schemas.microsoft.com/office/drawing/2014/main" id="{0B6B3820-6452-42DA-95F0-6AE5BD231D49}"/>
                  </a:ext>
                </a:extLst>
              </p:cNvPr>
              <p:cNvPicPr>
                <a:picLocks noChangeAspect="1" noChangeArrowheads="1"/>
              </p:cNvPicPr>
              <p:nvPr/>
            </p:nvPicPr>
            <p:blipFill>
              <a:blip r:embed="rId2" cstate="print"/>
              <a:srcRect l="12704" t="35231" r="65917" b="39640"/>
              <a:stretch>
                <a:fillRect/>
              </a:stretch>
            </p:blipFill>
            <p:spPr bwMode="auto">
              <a:xfrm>
                <a:off x="6631770" y="3898530"/>
                <a:ext cx="1964683" cy="1363225"/>
              </a:xfrm>
              <a:prstGeom prst="rect">
                <a:avLst/>
              </a:prstGeom>
              <a:noFill/>
            </p:spPr>
          </p:pic>
          <p:pic>
            <p:nvPicPr>
              <p:cNvPr id="19" name="Picture 2" descr="C:\Users\Eva\OneDrive - CentraleSupelec\CEID\Code\RESULTS\OneWindow_7channels.png">
                <a:extLst>
                  <a:ext uri="{FF2B5EF4-FFF2-40B4-BE49-F238E27FC236}">
                    <a16:creationId xmlns:a16="http://schemas.microsoft.com/office/drawing/2014/main" id="{7B49707B-829E-4A78-BCB5-566406AB5388}"/>
                  </a:ext>
                </a:extLst>
              </p:cNvPr>
              <p:cNvPicPr>
                <a:picLocks noChangeAspect="1" noChangeArrowheads="1"/>
              </p:cNvPicPr>
              <p:nvPr/>
            </p:nvPicPr>
            <p:blipFill>
              <a:blip r:embed="rId2" cstate="print"/>
              <a:srcRect l="40700" t="4372" r="37794" b="70500"/>
              <a:stretch>
                <a:fillRect/>
              </a:stretch>
            </p:blipFill>
            <p:spPr bwMode="auto">
              <a:xfrm>
                <a:off x="4593166" y="5224274"/>
                <a:ext cx="1886266" cy="1301070"/>
              </a:xfrm>
              <a:prstGeom prst="rect">
                <a:avLst/>
              </a:prstGeom>
              <a:noFill/>
            </p:spPr>
          </p:pic>
          <p:pic>
            <p:nvPicPr>
              <p:cNvPr id="20" name="Picture 2" descr="C:\Users\Eva\OneDrive - CentraleSupelec\CEID\Code\RESULTS\OneWindow_7channels.png">
                <a:extLst>
                  <a:ext uri="{FF2B5EF4-FFF2-40B4-BE49-F238E27FC236}">
                    <a16:creationId xmlns:a16="http://schemas.microsoft.com/office/drawing/2014/main" id="{657A58C0-EDC1-4CAB-AFC7-918CCB17D1AE}"/>
                  </a:ext>
                </a:extLst>
              </p:cNvPr>
              <p:cNvPicPr>
                <a:picLocks noChangeAspect="1" noChangeArrowheads="1"/>
              </p:cNvPicPr>
              <p:nvPr/>
            </p:nvPicPr>
            <p:blipFill>
              <a:blip r:embed="rId2" cstate="print"/>
              <a:srcRect l="12704" t="4813" r="63881" b="65650"/>
              <a:stretch>
                <a:fillRect/>
              </a:stretch>
            </p:blipFill>
            <p:spPr bwMode="auto">
              <a:xfrm>
                <a:off x="6631770" y="2354769"/>
                <a:ext cx="2124372" cy="1581965"/>
              </a:xfrm>
              <a:prstGeom prst="rect">
                <a:avLst/>
              </a:prstGeom>
              <a:noFill/>
            </p:spPr>
          </p:pic>
        </p:grpSp>
      </p:grpSp>
      <p:sp>
        <p:nvSpPr>
          <p:cNvPr id="26" name="Arrow: Right 25">
            <a:extLst>
              <a:ext uri="{FF2B5EF4-FFF2-40B4-BE49-F238E27FC236}">
                <a16:creationId xmlns:a16="http://schemas.microsoft.com/office/drawing/2014/main" id="{80FC7CB8-8A12-4592-AF29-3B6FD410E5BD}"/>
              </a:ext>
            </a:extLst>
          </p:cNvPr>
          <p:cNvSpPr/>
          <p:nvPr/>
        </p:nvSpPr>
        <p:spPr>
          <a:xfrm rot="5400000">
            <a:off x="4267134" y="2600371"/>
            <a:ext cx="550889" cy="23609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sz="1350"/>
          </a:p>
        </p:txBody>
      </p:sp>
      <p:sp>
        <p:nvSpPr>
          <p:cNvPr id="6" name="TextBox 5">
            <a:extLst>
              <a:ext uri="{FF2B5EF4-FFF2-40B4-BE49-F238E27FC236}">
                <a16:creationId xmlns:a16="http://schemas.microsoft.com/office/drawing/2014/main" id="{6FBCC001-C365-4AC6-8F0B-AB7E5CD309D0}"/>
              </a:ext>
            </a:extLst>
          </p:cNvPr>
          <p:cNvSpPr txBox="1"/>
          <p:nvPr/>
        </p:nvSpPr>
        <p:spPr>
          <a:xfrm>
            <a:off x="1061573" y="5400703"/>
            <a:ext cx="1607231" cy="300082"/>
          </a:xfrm>
          <a:prstGeom prst="rect">
            <a:avLst/>
          </a:prstGeom>
          <a:noFill/>
        </p:spPr>
        <p:txBody>
          <a:bodyPr wrap="square" rtlCol="0">
            <a:spAutoFit/>
          </a:bodyPr>
          <a:lstStyle/>
          <a:p>
            <a:r>
              <a:rPr lang="en-US" sz="1350" dirty="0"/>
              <a:t>Frailty estimation</a:t>
            </a:r>
            <a:endParaRPr lang="en-GB" sz="1350" dirty="0"/>
          </a:p>
        </p:txBody>
      </p:sp>
      <p:sp>
        <p:nvSpPr>
          <p:cNvPr id="29" name="TextBox 28">
            <a:extLst>
              <a:ext uri="{FF2B5EF4-FFF2-40B4-BE49-F238E27FC236}">
                <a16:creationId xmlns:a16="http://schemas.microsoft.com/office/drawing/2014/main" id="{BAC1C300-E6CA-4B62-B5B3-61C619E8F114}"/>
              </a:ext>
            </a:extLst>
          </p:cNvPr>
          <p:cNvSpPr txBox="1"/>
          <p:nvPr/>
        </p:nvSpPr>
        <p:spPr>
          <a:xfrm>
            <a:off x="6591850" y="4915049"/>
            <a:ext cx="1900856" cy="1131079"/>
          </a:xfrm>
          <a:prstGeom prst="rect">
            <a:avLst/>
          </a:prstGeom>
          <a:noFill/>
        </p:spPr>
        <p:txBody>
          <a:bodyPr wrap="square" rtlCol="0">
            <a:spAutoFit/>
          </a:bodyPr>
          <a:lstStyle/>
          <a:p>
            <a:r>
              <a:rPr lang="en-US" sz="1350" dirty="0"/>
              <a:t>Efficient both on </a:t>
            </a:r>
            <a:r>
              <a:rPr lang="en-US" sz="1350" b="1" dirty="0"/>
              <a:t>fully or partially</a:t>
            </a:r>
            <a:r>
              <a:rPr lang="en-US" sz="1350" dirty="0"/>
              <a:t> </a:t>
            </a:r>
            <a:r>
              <a:rPr lang="el-GR" sz="1350" b="1" dirty="0"/>
              <a:t>(10%) </a:t>
            </a:r>
            <a:r>
              <a:rPr lang="en-US" sz="1350" b="1" dirty="0"/>
              <a:t>observed data </a:t>
            </a:r>
            <a:r>
              <a:rPr lang="en-US" sz="1350" dirty="0"/>
              <a:t>compared to state</a:t>
            </a:r>
            <a:r>
              <a:rPr lang="el-GR" sz="1350" dirty="0"/>
              <a:t>-</a:t>
            </a:r>
            <a:r>
              <a:rPr lang="en-US" sz="1350" dirty="0"/>
              <a:t>of</a:t>
            </a:r>
            <a:r>
              <a:rPr lang="el-GR" sz="1350" dirty="0"/>
              <a:t>-</a:t>
            </a:r>
            <a:r>
              <a:rPr lang="en-US" sz="1350" dirty="0"/>
              <a:t>the</a:t>
            </a:r>
            <a:r>
              <a:rPr lang="el-GR" sz="1350" dirty="0"/>
              <a:t>-</a:t>
            </a:r>
            <a:r>
              <a:rPr lang="en-US" sz="1350" dirty="0"/>
              <a:t>art</a:t>
            </a:r>
            <a:endParaRPr lang="en-GB" sz="1350" dirty="0"/>
          </a:p>
        </p:txBody>
      </p:sp>
    </p:spTree>
    <p:extLst>
      <p:ext uri="{BB962C8B-B14F-4D97-AF65-F5344CB8AC3E}">
        <p14:creationId xmlns:p14="http://schemas.microsoft.com/office/powerpoint/2010/main" val="350247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5" grpId="0" animBg="1"/>
      <p:bldP spid="11" grpId="0" animBg="1"/>
      <p:bldP spid="26" grpId="0" animBg="1"/>
      <p:bldP spid="6" grpId="0"/>
      <p:bldP spid="29"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158118-78B0-4905-B1FC-B13C6EDA4863}"/>
              </a:ext>
            </a:extLst>
          </p:cNvPr>
          <p:cNvSpPr>
            <a:spLocks noGrp="1"/>
          </p:cNvSpPr>
          <p:nvPr>
            <p:ph type="title"/>
          </p:nvPr>
        </p:nvSpPr>
        <p:spPr>
          <a:xfrm>
            <a:off x="1115616" y="565912"/>
            <a:ext cx="7161715" cy="481487"/>
          </a:xfrm>
        </p:spPr>
        <p:txBody>
          <a:bodyPr>
            <a:normAutofit fontScale="90000"/>
          </a:bodyPr>
          <a:lstStyle/>
          <a:p>
            <a:r>
              <a:rPr lang="en-US" dirty="0"/>
              <a:t>Multiple Instance Learning (MIL)</a:t>
            </a:r>
            <a:endParaRPr lang="en-GB" dirty="0"/>
          </a:p>
        </p:txBody>
      </p:sp>
      <p:sp>
        <p:nvSpPr>
          <p:cNvPr id="3" name="Θέση περιεχομένου 2">
            <a:extLst>
              <a:ext uri="{FF2B5EF4-FFF2-40B4-BE49-F238E27FC236}">
                <a16:creationId xmlns:a16="http://schemas.microsoft.com/office/drawing/2014/main" id="{64C05215-8BB7-4551-966E-66B7195FC8E5}"/>
              </a:ext>
            </a:extLst>
          </p:cNvPr>
          <p:cNvSpPr>
            <a:spLocks noGrp="1"/>
          </p:cNvSpPr>
          <p:nvPr>
            <p:ph idx="1"/>
          </p:nvPr>
        </p:nvSpPr>
        <p:spPr>
          <a:xfrm>
            <a:off x="504771" y="1504154"/>
            <a:ext cx="5325141" cy="5353846"/>
          </a:xfrm>
        </p:spPr>
        <p:txBody>
          <a:bodyPr>
            <a:noAutofit/>
          </a:bodyPr>
          <a:lstStyle/>
          <a:p>
            <a:r>
              <a:rPr lang="en-US" sz="1800" b="1" dirty="0"/>
              <a:t>Classic ML</a:t>
            </a:r>
            <a:r>
              <a:rPr lang="el-GR" sz="1800" dirty="0"/>
              <a:t>: </a:t>
            </a:r>
            <a:r>
              <a:rPr lang="en-US" sz="1800" dirty="0"/>
              <a:t>each object represented by a feature vector</a:t>
            </a:r>
          </a:p>
          <a:p>
            <a:endParaRPr lang="el-GR" sz="1050" dirty="0"/>
          </a:p>
          <a:p>
            <a:r>
              <a:rPr lang="en-US" sz="1800" b="1" dirty="0"/>
              <a:t>MIL</a:t>
            </a:r>
            <a:r>
              <a:rPr lang="el-GR" sz="1800" dirty="0"/>
              <a:t>: </a:t>
            </a:r>
            <a:r>
              <a:rPr lang="en-US" sz="1800" dirty="0"/>
              <a:t>each object represented by a collection of feature vectors</a:t>
            </a:r>
          </a:p>
          <a:p>
            <a:endParaRPr lang="en-GB" sz="1050" dirty="0"/>
          </a:p>
          <a:p>
            <a:r>
              <a:rPr lang="en-US" sz="1800" dirty="0"/>
              <a:t>We only know the annotation of the </a:t>
            </a:r>
            <a:r>
              <a:rPr lang="en-GB" sz="1800" dirty="0"/>
              <a:t>bags (objects)</a:t>
            </a:r>
          </a:p>
          <a:p>
            <a:endParaRPr lang="en-GB" sz="1100" dirty="0"/>
          </a:p>
          <a:p>
            <a:r>
              <a:rPr lang="en-US" sz="1800" b="1" dirty="0"/>
              <a:t>The feature vectors of each object</a:t>
            </a:r>
            <a:r>
              <a:rPr lang="el-GR" sz="1800" dirty="0"/>
              <a:t>: </a:t>
            </a:r>
            <a:r>
              <a:rPr lang="en-US" sz="1800" dirty="0"/>
              <a:t>instances</a:t>
            </a:r>
          </a:p>
          <a:p>
            <a:endParaRPr lang="el-GR" sz="1100" dirty="0"/>
          </a:p>
          <a:p>
            <a:r>
              <a:rPr lang="en-US" sz="1800" dirty="0"/>
              <a:t>Class labels only for the objects</a:t>
            </a:r>
          </a:p>
          <a:p>
            <a:endParaRPr lang="en-US" sz="1100" dirty="0"/>
          </a:p>
          <a:p>
            <a:r>
              <a:rPr lang="en-US" sz="1800" dirty="0"/>
              <a:t>MIL methods</a:t>
            </a:r>
            <a:endParaRPr lang="el-GR" sz="1800" dirty="0"/>
          </a:p>
          <a:p>
            <a:pPr lvl="1"/>
            <a:r>
              <a:rPr lang="en-US" sz="1600" dirty="0"/>
              <a:t>In the space of instances</a:t>
            </a:r>
            <a:endParaRPr lang="el-GR" sz="1600" dirty="0"/>
          </a:p>
          <a:p>
            <a:pPr lvl="2"/>
            <a:r>
              <a:rPr lang="en-GB" sz="1400" dirty="0"/>
              <a:t>MI-SVM (Andrews et al. 2002)</a:t>
            </a:r>
            <a:endParaRPr lang="el-GR" sz="1400" dirty="0"/>
          </a:p>
          <a:p>
            <a:pPr lvl="1"/>
            <a:r>
              <a:rPr lang="en-US" sz="1600" dirty="0"/>
              <a:t>In the space of objects</a:t>
            </a:r>
            <a:endParaRPr lang="en-GB" sz="1600" dirty="0"/>
          </a:p>
          <a:p>
            <a:pPr lvl="2"/>
            <a:r>
              <a:rPr lang="en-GB" sz="1400" dirty="0"/>
              <a:t>(</a:t>
            </a:r>
            <a:r>
              <a:rPr lang="en-GB" sz="1400" dirty="0" err="1"/>
              <a:t>Gärtner</a:t>
            </a:r>
            <a:r>
              <a:rPr lang="en-GB" sz="1400" dirty="0"/>
              <a:t> et al. 2002 )</a:t>
            </a:r>
            <a:endParaRPr lang="el-GR" sz="1400" dirty="0"/>
          </a:p>
          <a:p>
            <a:pPr lvl="1"/>
            <a:r>
              <a:rPr lang="en-US" sz="1600" dirty="0"/>
              <a:t>In nested space</a:t>
            </a:r>
            <a:endParaRPr lang="en-GB" sz="1600" dirty="0"/>
          </a:p>
          <a:p>
            <a:pPr lvl="2"/>
            <a:r>
              <a:rPr lang="en-GB" sz="1400" dirty="0"/>
              <a:t>MILES (Chen et al. 2006) , JC2MIL (Sikka et al. 2015)</a:t>
            </a:r>
            <a:endParaRPr lang="el-GR" sz="1400" dirty="0"/>
          </a:p>
        </p:txBody>
      </p:sp>
      <p:grpSp>
        <p:nvGrpSpPr>
          <p:cNvPr id="4" name="Ομάδα 3">
            <a:extLst>
              <a:ext uri="{FF2B5EF4-FFF2-40B4-BE49-F238E27FC236}">
                <a16:creationId xmlns:a16="http://schemas.microsoft.com/office/drawing/2014/main" id="{D1C2D9FB-A5DB-4F63-B587-1143C238164A}"/>
              </a:ext>
            </a:extLst>
          </p:cNvPr>
          <p:cNvGrpSpPr/>
          <p:nvPr/>
        </p:nvGrpSpPr>
        <p:grpSpPr>
          <a:xfrm>
            <a:off x="5940152" y="2564903"/>
            <a:ext cx="2880320" cy="3291651"/>
            <a:chOff x="4583831" y="862542"/>
            <a:chExt cx="4172311" cy="5662802"/>
          </a:xfrm>
        </p:grpSpPr>
        <p:pic>
          <p:nvPicPr>
            <p:cNvPr id="5" name="Picture 2" descr="C:\Users\Eva\OneDrive - CentraleSupelec\CEID\Code\RESULTS\OneWindow_7channels.png">
              <a:extLst>
                <a:ext uri="{FF2B5EF4-FFF2-40B4-BE49-F238E27FC236}">
                  <a16:creationId xmlns:a16="http://schemas.microsoft.com/office/drawing/2014/main" id="{FC19F5A0-7BD2-43AD-9DF9-3EE3CB5A118D}"/>
                </a:ext>
              </a:extLst>
            </p:cNvPr>
            <p:cNvPicPr>
              <a:picLocks noChangeAspect="1" noChangeArrowheads="1"/>
            </p:cNvPicPr>
            <p:nvPr/>
          </p:nvPicPr>
          <p:blipFill>
            <a:blip r:embed="rId2" cstate="print"/>
            <a:srcRect l="68823" t="64989" r="9798" b="10103"/>
            <a:stretch>
              <a:fillRect/>
            </a:stretch>
          </p:blipFill>
          <p:spPr bwMode="auto">
            <a:xfrm>
              <a:off x="6572616" y="862542"/>
              <a:ext cx="2005664" cy="1379453"/>
            </a:xfrm>
            <a:prstGeom prst="rect">
              <a:avLst/>
            </a:prstGeom>
            <a:noFill/>
          </p:spPr>
        </p:pic>
        <p:pic>
          <p:nvPicPr>
            <p:cNvPr id="6" name="Picture 2" descr="C:\Users\Eva\OneDrive - CentraleSupelec\CEID\Code\RESULTS\OneWindow_7channels.png">
              <a:extLst>
                <a:ext uri="{FF2B5EF4-FFF2-40B4-BE49-F238E27FC236}">
                  <a16:creationId xmlns:a16="http://schemas.microsoft.com/office/drawing/2014/main" id="{15013CCB-4722-4E8D-8B53-8E6E12795232}"/>
                </a:ext>
              </a:extLst>
            </p:cNvPr>
            <p:cNvPicPr>
              <a:picLocks noChangeAspect="1" noChangeArrowheads="1"/>
            </p:cNvPicPr>
            <p:nvPr/>
          </p:nvPicPr>
          <p:blipFill>
            <a:blip r:embed="rId2" cstate="print"/>
            <a:srcRect l="12577" t="64989" r="65917" b="10103"/>
            <a:stretch>
              <a:fillRect/>
            </a:stretch>
          </p:blipFill>
          <p:spPr bwMode="auto">
            <a:xfrm>
              <a:off x="4583832" y="862543"/>
              <a:ext cx="1993865" cy="1363226"/>
            </a:xfrm>
            <a:prstGeom prst="rect">
              <a:avLst/>
            </a:prstGeom>
            <a:noFill/>
          </p:spPr>
        </p:pic>
        <p:grpSp>
          <p:nvGrpSpPr>
            <p:cNvPr id="7" name="Ομάδα 6">
              <a:extLst>
                <a:ext uri="{FF2B5EF4-FFF2-40B4-BE49-F238E27FC236}">
                  <a16:creationId xmlns:a16="http://schemas.microsoft.com/office/drawing/2014/main" id="{47EB89CC-B900-49D2-8CF5-76682A7F7520}"/>
                </a:ext>
              </a:extLst>
            </p:cNvPr>
            <p:cNvGrpSpPr/>
            <p:nvPr/>
          </p:nvGrpSpPr>
          <p:grpSpPr>
            <a:xfrm>
              <a:off x="4583831" y="2354769"/>
              <a:ext cx="4172311" cy="4170575"/>
              <a:chOff x="4583831" y="2354769"/>
              <a:chExt cx="4172311" cy="4170575"/>
            </a:xfrm>
          </p:grpSpPr>
          <p:pic>
            <p:nvPicPr>
              <p:cNvPr id="8" name="Picture 2" descr="C:\Users\Eva\OneDrive - CentraleSupelec\CEID\Code\RESULTS\OneWindow_7channels.png">
                <a:extLst>
                  <a:ext uri="{FF2B5EF4-FFF2-40B4-BE49-F238E27FC236}">
                    <a16:creationId xmlns:a16="http://schemas.microsoft.com/office/drawing/2014/main" id="{075F1C92-1012-41E9-AEA1-76166AA033FB}"/>
                  </a:ext>
                </a:extLst>
              </p:cNvPr>
              <p:cNvPicPr>
                <a:picLocks noChangeAspect="1" noChangeArrowheads="1"/>
              </p:cNvPicPr>
              <p:nvPr/>
            </p:nvPicPr>
            <p:blipFill>
              <a:blip r:embed="rId2" cstate="print"/>
              <a:srcRect l="40573" t="65430" r="37794" b="10103"/>
              <a:stretch>
                <a:fillRect/>
              </a:stretch>
            </p:blipFill>
            <p:spPr bwMode="auto">
              <a:xfrm>
                <a:off x="4583832" y="2400334"/>
                <a:ext cx="1988784" cy="1327826"/>
              </a:xfrm>
              <a:prstGeom prst="rect">
                <a:avLst/>
              </a:prstGeom>
              <a:noFill/>
            </p:spPr>
          </p:pic>
          <p:pic>
            <p:nvPicPr>
              <p:cNvPr id="9" name="Picture 2" descr="C:\Users\Eva\OneDrive - CentraleSupelec\CEID\Code\RESULTS\OneWindow_7channels.png">
                <a:extLst>
                  <a:ext uri="{FF2B5EF4-FFF2-40B4-BE49-F238E27FC236}">
                    <a16:creationId xmlns:a16="http://schemas.microsoft.com/office/drawing/2014/main" id="{E1B0A90F-270D-4605-9DCF-5B0DDD67F19E}"/>
                  </a:ext>
                </a:extLst>
              </p:cNvPr>
              <p:cNvPicPr>
                <a:picLocks noChangeAspect="1" noChangeArrowheads="1"/>
              </p:cNvPicPr>
              <p:nvPr/>
            </p:nvPicPr>
            <p:blipFill>
              <a:blip r:embed="rId2" cstate="print"/>
              <a:srcRect l="40573" t="35011" r="37794" b="40081"/>
              <a:stretch>
                <a:fillRect/>
              </a:stretch>
            </p:blipFill>
            <p:spPr bwMode="auto">
              <a:xfrm>
                <a:off x="4583831" y="3861048"/>
                <a:ext cx="2005665" cy="1363226"/>
              </a:xfrm>
              <a:prstGeom prst="rect">
                <a:avLst/>
              </a:prstGeom>
              <a:noFill/>
            </p:spPr>
          </p:pic>
          <p:pic>
            <p:nvPicPr>
              <p:cNvPr id="10" name="Picture 2" descr="C:\Users\Eva\OneDrive - CentraleSupelec\CEID\Code\RESULTS\OneWindow_7channels.png">
                <a:extLst>
                  <a:ext uri="{FF2B5EF4-FFF2-40B4-BE49-F238E27FC236}">
                    <a16:creationId xmlns:a16="http://schemas.microsoft.com/office/drawing/2014/main" id="{9D4FC3FA-AD55-48FF-8B5F-20B9E3DAE4E1}"/>
                  </a:ext>
                </a:extLst>
              </p:cNvPr>
              <p:cNvPicPr>
                <a:picLocks noChangeAspect="1" noChangeArrowheads="1"/>
              </p:cNvPicPr>
              <p:nvPr/>
            </p:nvPicPr>
            <p:blipFill>
              <a:blip r:embed="rId2" cstate="print"/>
              <a:srcRect l="12704" t="35231" r="65917" b="39640"/>
              <a:stretch>
                <a:fillRect/>
              </a:stretch>
            </p:blipFill>
            <p:spPr bwMode="auto">
              <a:xfrm>
                <a:off x="6631770" y="3898530"/>
                <a:ext cx="1964683" cy="1363225"/>
              </a:xfrm>
              <a:prstGeom prst="rect">
                <a:avLst/>
              </a:prstGeom>
              <a:noFill/>
            </p:spPr>
          </p:pic>
          <p:pic>
            <p:nvPicPr>
              <p:cNvPr id="11" name="Picture 2" descr="C:\Users\Eva\OneDrive - CentraleSupelec\CEID\Code\RESULTS\OneWindow_7channels.png">
                <a:extLst>
                  <a:ext uri="{FF2B5EF4-FFF2-40B4-BE49-F238E27FC236}">
                    <a16:creationId xmlns:a16="http://schemas.microsoft.com/office/drawing/2014/main" id="{A5FA897D-A953-414B-A2C3-DBD3C170D8AB}"/>
                  </a:ext>
                </a:extLst>
              </p:cNvPr>
              <p:cNvPicPr>
                <a:picLocks noChangeAspect="1" noChangeArrowheads="1"/>
              </p:cNvPicPr>
              <p:nvPr/>
            </p:nvPicPr>
            <p:blipFill>
              <a:blip r:embed="rId2" cstate="print"/>
              <a:srcRect l="40700" t="4372" r="37794" b="70500"/>
              <a:stretch>
                <a:fillRect/>
              </a:stretch>
            </p:blipFill>
            <p:spPr bwMode="auto">
              <a:xfrm>
                <a:off x="4593166" y="5224274"/>
                <a:ext cx="1886266" cy="1301070"/>
              </a:xfrm>
              <a:prstGeom prst="rect">
                <a:avLst/>
              </a:prstGeom>
              <a:noFill/>
            </p:spPr>
          </p:pic>
          <p:pic>
            <p:nvPicPr>
              <p:cNvPr id="12" name="Picture 2" descr="C:\Users\Eva\OneDrive - CentraleSupelec\CEID\Code\RESULTS\OneWindow_7channels.png">
                <a:extLst>
                  <a:ext uri="{FF2B5EF4-FFF2-40B4-BE49-F238E27FC236}">
                    <a16:creationId xmlns:a16="http://schemas.microsoft.com/office/drawing/2014/main" id="{C7E6A62B-6291-4797-B913-409EFD1E6EE5}"/>
                  </a:ext>
                </a:extLst>
              </p:cNvPr>
              <p:cNvPicPr>
                <a:picLocks noChangeAspect="1" noChangeArrowheads="1"/>
              </p:cNvPicPr>
              <p:nvPr/>
            </p:nvPicPr>
            <p:blipFill>
              <a:blip r:embed="rId2" cstate="print"/>
              <a:srcRect l="12704" t="4813" r="63881" b="65650"/>
              <a:stretch>
                <a:fillRect/>
              </a:stretch>
            </p:blipFill>
            <p:spPr bwMode="auto">
              <a:xfrm>
                <a:off x="6631770" y="2354769"/>
                <a:ext cx="2124372" cy="1581965"/>
              </a:xfrm>
              <a:prstGeom prst="rect">
                <a:avLst/>
              </a:prstGeom>
              <a:noFill/>
            </p:spPr>
          </p:pic>
          <p:sp>
            <p:nvSpPr>
              <p:cNvPr id="13" name="TextBox 12">
                <a:extLst>
                  <a:ext uri="{FF2B5EF4-FFF2-40B4-BE49-F238E27FC236}">
                    <a16:creationId xmlns:a16="http://schemas.microsoft.com/office/drawing/2014/main" id="{F91FD7BC-3E07-4C51-B7A5-DE1EBD095BA6}"/>
                  </a:ext>
                </a:extLst>
              </p:cNvPr>
              <p:cNvSpPr txBox="1"/>
              <p:nvPr/>
            </p:nvSpPr>
            <p:spPr>
              <a:xfrm>
                <a:off x="6631770" y="5449297"/>
                <a:ext cx="1964683" cy="560441"/>
              </a:xfrm>
              <a:prstGeom prst="rect">
                <a:avLst/>
              </a:prstGeom>
              <a:noFill/>
            </p:spPr>
            <p:txBody>
              <a:bodyPr wrap="square" rtlCol="0">
                <a:spAutoFit/>
              </a:bodyPr>
              <a:lstStyle/>
              <a:p>
                <a:r>
                  <a:rPr lang="en-US" sz="1100" dirty="0"/>
                  <a:t>Multi-channel physiological signals</a:t>
                </a:r>
                <a:endParaRPr lang="en-GB" sz="1100" dirty="0"/>
              </a:p>
            </p:txBody>
          </p:sp>
        </p:grpSp>
      </p:grpSp>
    </p:spTree>
    <p:extLst>
      <p:ext uri="{BB962C8B-B14F-4D97-AF65-F5344CB8AC3E}">
        <p14:creationId xmlns:p14="http://schemas.microsoft.com/office/powerpoint/2010/main" val="423915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0AA458-5DC7-469B-9B2A-3F25848ED49C}"/>
              </a:ext>
            </a:extLst>
          </p:cNvPr>
          <p:cNvSpPr>
            <a:spLocks noGrp="1"/>
          </p:cNvSpPr>
          <p:nvPr>
            <p:ph type="title"/>
          </p:nvPr>
        </p:nvSpPr>
        <p:spPr>
          <a:xfrm>
            <a:off x="772789" y="330468"/>
            <a:ext cx="7598422" cy="650260"/>
          </a:xfrm>
        </p:spPr>
        <p:txBody>
          <a:bodyPr>
            <a:normAutofit/>
          </a:bodyPr>
          <a:lstStyle/>
          <a:p>
            <a:pPr>
              <a:lnSpc>
                <a:spcPct val="90000"/>
              </a:lnSpc>
            </a:pPr>
            <a:r>
              <a:rPr lang="en-GB" sz="3200" dirty="0"/>
              <a:t>TensMIL</a:t>
            </a:r>
            <a:r>
              <a:rPr lang="en-GB" sz="3200" baseline="30000" dirty="0"/>
              <a:t>1</a:t>
            </a:r>
            <a:r>
              <a:rPr lang="en-GB" sz="3200" dirty="0"/>
              <a:t>: Method overview</a:t>
            </a:r>
          </a:p>
        </p:txBody>
      </p:sp>
      <p:sp>
        <p:nvSpPr>
          <p:cNvPr id="3" name="Θέση περιεχομένου 2">
            <a:extLst>
              <a:ext uri="{FF2B5EF4-FFF2-40B4-BE49-F238E27FC236}">
                <a16:creationId xmlns:a16="http://schemas.microsoft.com/office/drawing/2014/main" id="{9C446E13-3875-475F-B01E-F49EFF9C0C03}"/>
              </a:ext>
            </a:extLst>
          </p:cNvPr>
          <p:cNvSpPr>
            <a:spLocks noGrp="1"/>
          </p:cNvSpPr>
          <p:nvPr>
            <p:ph idx="1"/>
          </p:nvPr>
        </p:nvSpPr>
        <p:spPr>
          <a:xfrm>
            <a:off x="772789" y="1268760"/>
            <a:ext cx="8091388" cy="2726470"/>
          </a:xfrm>
        </p:spPr>
        <p:txBody>
          <a:bodyPr>
            <a:normAutofit fontScale="62500" lnSpcReduction="20000"/>
          </a:bodyPr>
          <a:lstStyle/>
          <a:p>
            <a:pPr>
              <a:lnSpc>
                <a:spcPct val="120000"/>
              </a:lnSpc>
              <a:buFont typeface="+mj-lt"/>
              <a:buAutoNum type="arabicPeriod"/>
            </a:pPr>
            <a:r>
              <a:rPr lang="en-US" b="1" dirty="0"/>
              <a:t>Data representation and feature extraction</a:t>
            </a:r>
            <a:endParaRPr lang="el-GR" b="1" dirty="0"/>
          </a:p>
          <a:p>
            <a:pPr lvl="1">
              <a:lnSpc>
                <a:spcPct val="120000"/>
              </a:lnSpc>
            </a:pPr>
            <a:r>
              <a:rPr lang="en-US" dirty="0"/>
              <a:t>Computation of a multidimensional dictionary with the </a:t>
            </a:r>
            <a:r>
              <a:rPr lang="en-GB" dirty="0"/>
              <a:t>CANDECOMP/PARAFAC decomposition</a:t>
            </a:r>
            <a:endParaRPr lang="el-GR" dirty="0"/>
          </a:p>
          <a:p>
            <a:pPr>
              <a:lnSpc>
                <a:spcPct val="120000"/>
              </a:lnSpc>
              <a:buFont typeface="+mj-lt"/>
              <a:buAutoNum type="arabicPeriod"/>
            </a:pPr>
            <a:r>
              <a:rPr lang="en-US" b="1" dirty="0"/>
              <a:t>MIL</a:t>
            </a:r>
            <a:endParaRPr lang="el-GR" b="1" dirty="0"/>
          </a:p>
          <a:p>
            <a:pPr lvl="1">
              <a:lnSpc>
                <a:spcPct val="120000"/>
              </a:lnSpc>
            </a:pPr>
            <a:r>
              <a:rPr lang="en-GB" dirty="0"/>
              <a:t>Sequential</a:t>
            </a:r>
            <a:r>
              <a:rPr lang="en-US" dirty="0"/>
              <a:t> discrete models n the space of</a:t>
            </a:r>
            <a:r>
              <a:rPr lang="el-GR" dirty="0"/>
              <a:t> </a:t>
            </a:r>
            <a:r>
              <a:rPr lang="en-US" dirty="0"/>
              <a:t>instances and in the space of objects</a:t>
            </a:r>
            <a:endParaRPr lang="el-GR" dirty="0"/>
          </a:p>
          <a:p>
            <a:pPr>
              <a:lnSpc>
                <a:spcPct val="120000"/>
              </a:lnSpc>
              <a:buFont typeface="+mj-lt"/>
              <a:buAutoNum type="arabicPeriod"/>
            </a:pPr>
            <a:r>
              <a:rPr lang="en-US" b="1" dirty="0"/>
              <a:t>Optimization </a:t>
            </a:r>
            <a:endParaRPr lang="el-GR" b="1" dirty="0"/>
          </a:p>
          <a:p>
            <a:pPr lvl="1">
              <a:lnSpc>
                <a:spcPct val="120000"/>
              </a:lnSpc>
            </a:pPr>
            <a:r>
              <a:rPr lang="en-US" dirty="0"/>
              <a:t>For the learning of hyper-parameters</a:t>
            </a:r>
            <a:r>
              <a:rPr lang="el-GR" dirty="0"/>
              <a:t>.</a:t>
            </a:r>
            <a:endParaRPr lang="en-GB" dirty="0">
              <a:solidFill>
                <a:srgbClr val="000000"/>
              </a:solidFill>
            </a:endParaRPr>
          </a:p>
        </p:txBody>
      </p:sp>
      <p:sp>
        <p:nvSpPr>
          <p:cNvPr id="11" name="Footer Placeholder 10">
            <a:extLst>
              <a:ext uri="{FF2B5EF4-FFF2-40B4-BE49-F238E27FC236}">
                <a16:creationId xmlns:a16="http://schemas.microsoft.com/office/drawing/2014/main" id="{0E24FDDB-5FFF-4260-A285-054E9C799CA6}"/>
              </a:ext>
            </a:extLst>
          </p:cNvPr>
          <p:cNvSpPr>
            <a:spLocks noGrp="1"/>
          </p:cNvSpPr>
          <p:nvPr>
            <p:ph type="ftr" sz="quarter" idx="11"/>
          </p:nvPr>
        </p:nvSpPr>
        <p:spPr>
          <a:xfrm>
            <a:off x="1262968" y="6107484"/>
            <a:ext cx="5714999" cy="273844"/>
          </a:xfrm>
        </p:spPr>
        <p:txBody>
          <a:bodyPr/>
          <a:lstStyle/>
          <a:p>
            <a:r>
              <a:rPr lang="en-US" baseline="30000" dirty="0"/>
              <a:t>1</a:t>
            </a:r>
            <a:r>
              <a:rPr lang="en-US" dirty="0"/>
              <a:t>(</a:t>
            </a:r>
            <a:r>
              <a:rPr lang="en-US" dirty="0" err="1"/>
              <a:t>Papastergiou</a:t>
            </a:r>
            <a:r>
              <a:rPr lang="en-US" dirty="0"/>
              <a:t> et al. 2018)</a:t>
            </a:r>
          </a:p>
        </p:txBody>
      </p:sp>
      <p:pic>
        <p:nvPicPr>
          <p:cNvPr id="4" name="Εικόνα 3">
            <a:extLst>
              <a:ext uri="{FF2B5EF4-FFF2-40B4-BE49-F238E27FC236}">
                <a16:creationId xmlns:a16="http://schemas.microsoft.com/office/drawing/2014/main" id="{872FD202-6719-4AA6-A8C0-E62826FF23E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979712" y="3995230"/>
            <a:ext cx="5304716" cy="2026058"/>
          </a:xfrm>
          <a:prstGeom prst="rect">
            <a:avLst/>
          </a:prstGeom>
        </p:spPr>
      </p:pic>
    </p:spTree>
    <p:extLst>
      <p:ext uri="{BB962C8B-B14F-4D97-AF65-F5344CB8AC3E}">
        <p14:creationId xmlns:p14="http://schemas.microsoft.com/office/powerpoint/2010/main" val="200322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3FBBB9-A0A0-455B-AB9F-DC694664F771}"/>
              </a:ext>
            </a:extLst>
          </p:cNvPr>
          <p:cNvSpPr>
            <a:spLocks noGrp="1"/>
          </p:cNvSpPr>
          <p:nvPr>
            <p:ph type="title"/>
          </p:nvPr>
        </p:nvSpPr>
        <p:spPr>
          <a:xfrm>
            <a:off x="760937" y="308602"/>
            <a:ext cx="7867522" cy="478975"/>
          </a:xfrm>
        </p:spPr>
        <p:txBody>
          <a:bodyPr>
            <a:normAutofit fontScale="90000"/>
          </a:bodyPr>
          <a:lstStyle/>
          <a:p>
            <a:r>
              <a:rPr lang="en-GB" dirty="0" err="1"/>
              <a:t>TensMIL</a:t>
            </a:r>
            <a:endParaRPr lang="en-GB" dirty="0"/>
          </a:p>
        </p:txBody>
      </p:sp>
      <p:sp>
        <p:nvSpPr>
          <p:cNvPr id="3" name="Θέση περιεχομένου 2">
            <a:extLst>
              <a:ext uri="{FF2B5EF4-FFF2-40B4-BE49-F238E27FC236}">
                <a16:creationId xmlns:a16="http://schemas.microsoft.com/office/drawing/2014/main" id="{D640476E-84D5-4729-8147-67F82B3ECE09}"/>
              </a:ext>
            </a:extLst>
          </p:cNvPr>
          <p:cNvSpPr>
            <a:spLocks noGrp="1"/>
          </p:cNvSpPr>
          <p:nvPr>
            <p:ph idx="1"/>
          </p:nvPr>
        </p:nvSpPr>
        <p:spPr>
          <a:xfrm>
            <a:off x="257361" y="1716439"/>
            <a:ext cx="4530132" cy="4106762"/>
          </a:xfrm>
        </p:spPr>
        <p:txBody>
          <a:bodyPr>
            <a:normAutofit/>
          </a:bodyPr>
          <a:lstStyle/>
          <a:p>
            <a:pPr>
              <a:buFont typeface="+mj-lt"/>
              <a:buAutoNum type="arabicPeriod"/>
            </a:pPr>
            <a:r>
              <a:rPr lang="en-GB" sz="2400" dirty="0"/>
              <a:t>Feature extraction</a:t>
            </a:r>
          </a:p>
          <a:p>
            <a:pPr>
              <a:buFont typeface="+mj-lt"/>
              <a:buAutoNum type="arabicPeriod"/>
            </a:pPr>
            <a:r>
              <a:rPr lang="en-GB" sz="2400" dirty="0"/>
              <a:t>Training using only instances (with inaccurate labels – we know only the labels of the bags (</a:t>
            </a:r>
            <a:r>
              <a:rPr lang="en-US" sz="2400" dirty="0"/>
              <a:t>w</a:t>
            </a:r>
            <a:r>
              <a:rPr lang="en-GB" sz="2400" dirty="0"/>
              <a:t>hole bag, i.e., person)</a:t>
            </a:r>
          </a:p>
          <a:p>
            <a:pPr>
              <a:buFont typeface="+mj-lt"/>
              <a:buAutoNum type="arabicPeriod"/>
            </a:pPr>
            <a:r>
              <a:rPr lang="en-GB" sz="2400" dirty="0"/>
              <a:t>Fusion of the outcome using probabilistic modelling (histograms)</a:t>
            </a:r>
          </a:p>
          <a:p>
            <a:pPr>
              <a:buFont typeface="+mj-lt"/>
              <a:buAutoNum type="arabicPeriod"/>
            </a:pPr>
            <a:r>
              <a:rPr lang="en-GB" sz="2400" dirty="0"/>
              <a:t>Classification of the objects</a:t>
            </a:r>
          </a:p>
        </p:txBody>
      </p:sp>
      <p:pic>
        <p:nvPicPr>
          <p:cNvPr id="4" name="Εικόνα 3" descr="Εικόνα που περιέχει στιγμιότυπο οθόνης&#10;&#10;Περιγραφή που δημιουργήθηκε αυτόματα">
            <a:extLst>
              <a:ext uri="{FF2B5EF4-FFF2-40B4-BE49-F238E27FC236}">
                <a16:creationId xmlns:a16="http://schemas.microsoft.com/office/drawing/2014/main" id="{47B2691E-8037-4727-B253-8249FE3372E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845367" y="1052353"/>
            <a:ext cx="4298633" cy="2880836"/>
          </a:xfrm>
          <a:prstGeom prst="rect">
            <a:avLst/>
          </a:prstGeom>
        </p:spPr>
      </p:pic>
      <p:sp>
        <p:nvSpPr>
          <p:cNvPr id="6" name="Rectangle 5">
            <a:extLst>
              <a:ext uri="{FF2B5EF4-FFF2-40B4-BE49-F238E27FC236}">
                <a16:creationId xmlns:a16="http://schemas.microsoft.com/office/drawing/2014/main" id="{7842F039-A3EA-F5A6-71B3-1A51B65B0E97}"/>
              </a:ext>
            </a:extLst>
          </p:cNvPr>
          <p:cNvSpPr/>
          <p:nvPr/>
        </p:nvSpPr>
        <p:spPr>
          <a:xfrm>
            <a:off x="4613868" y="4133398"/>
            <a:ext cx="4530132" cy="2062103"/>
          </a:xfrm>
          <a:prstGeom prst="rect">
            <a:avLst/>
          </a:prstGeom>
        </p:spPr>
        <p:txBody>
          <a:bodyPr wrap="square">
            <a:spAutoFit/>
          </a:bodyPr>
          <a:lstStyle/>
          <a:p>
            <a:pPr algn="ctr"/>
            <a:r>
              <a:rPr lang="en-GB" sz="1600" dirty="0"/>
              <a:t>Architecture of </a:t>
            </a:r>
            <a:r>
              <a:rPr lang="en-GB" sz="1600" dirty="0" err="1"/>
              <a:t>TensMIL</a:t>
            </a:r>
            <a:endParaRPr lang="en-GB" sz="1600" dirty="0"/>
          </a:p>
          <a:p>
            <a:endParaRPr lang="el-GR" sz="1600" dirty="0"/>
          </a:p>
          <a:p>
            <a:r>
              <a:rPr lang="en-GB" sz="1600" dirty="0"/>
              <a:t>U: feature matrix extracted from raw data by PARAFAC decomposition</a:t>
            </a:r>
          </a:p>
          <a:p>
            <a:r>
              <a:rPr lang="en-GB" sz="1600" dirty="0"/>
              <a:t>T: score matrix obtained by performing PCA on U</a:t>
            </a:r>
          </a:p>
          <a:p>
            <a:r>
              <a:rPr lang="en-GB" sz="1600" dirty="0"/>
              <a:t>A: matrix containing the bag-level features</a:t>
            </a:r>
          </a:p>
          <a:p>
            <a:r>
              <a:rPr lang="en-GB" sz="1600" dirty="0"/>
              <a:t>f(ˑ): full quadratic regression model</a:t>
            </a:r>
          </a:p>
          <a:p>
            <a:r>
              <a:rPr lang="en-GB" sz="1600" dirty="0"/>
              <a:t>F(ˑ) Quadratic Discriminant Analysis (QDA) classifier.</a:t>
            </a:r>
          </a:p>
        </p:txBody>
      </p:sp>
    </p:spTree>
    <p:extLst>
      <p:ext uri="{BB962C8B-B14F-4D97-AF65-F5344CB8AC3E}">
        <p14:creationId xmlns:p14="http://schemas.microsoft.com/office/powerpoint/2010/main" val="248534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5F0A13FC-E872-E576-DDD1-BD85C4840635}"/>
              </a:ext>
            </a:extLst>
          </p:cNvPr>
          <p:cNvSpPr>
            <a:spLocks noGrp="1" noChangeArrowheads="1"/>
          </p:cNvSpPr>
          <p:nvPr>
            <p:ph type="title"/>
          </p:nvPr>
        </p:nvSpPr>
        <p:spPr>
          <a:xfrm>
            <a:off x="990600" y="381000"/>
            <a:ext cx="7204075" cy="519113"/>
          </a:xfrm>
        </p:spPr>
        <p:txBody>
          <a:bodyPr>
            <a:normAutofit fontScale="90000"/>
          </a:bodyPr>
          <a:lstStyle/>
          <a:p>
            <a:pPr eaLnBrk="1" hangingPunct="1"/>
            <a:r>
              <a:rPr lang="en-US" altLang="zh-CN" sz="4000" dirty="0">
                <a:solidFill>
                  <a:schemeClr val="accent2"/>
                </a:solidFill>
                <a:ea typeface="宋体" panose="02010600030101010101" pitchFamily="2" charset="-122"/>
              </a:rPr>
              <a:t>BIRCH</a:t>
            </a:r>
            <a:endParaRPr lang="en-US" altLang="zh-CN" sz="2000" dirty="0">
              <a:solidFill>
                <a:schemeClr val="accent2"/>
              </a:solidFill>
              <a:ea typeface="宋体" panose="02010600030101010101" pitchFamily="2" charset="-122"/>
            </a:endParaRPr>
          </a:p>
        </p:txBody>
      </p:sp>
      <p:sp>
        <p:nvSpPr>
          <p:cNvPr id="86018" name="Rectangle 3">
            <a:extLst>
              <a:ext uri="{FF2B5EF4-FFF2-40B4-BE49-F238E27FC236}">
                <a16:creationId xmlns:a16="http://schemas.microsoft.com/office/drawing/2014/main" id="{F868C52B-0D28-68C0-E201-5EC54F80E7B6}"/>
              </a:ext>
            </a:extLst>
          </p:cNvPr>
          <p:cNvSpPr>
            <a:spLocks noGrp="1" noChangeArrowheads="1"/>
          </p:cNvSpPr>
          <p:nvPr>
            <p:ph type="body" idx="1"/>
          </p:nvPr>
        </p:nvSpPr>
        <p:spPr>
          <a:xfrm>
            <a:off x="304800" y="1143000"/>
            <a:ext cx="8371656" cy="5715000"/>
          </a:xfrm>
        </p:spPr>
        <p:txBody>
          <a:bodyPr>
            <a:normAutofit lnSpcReduction="10000"/>
          </a:bodyPr>
          <a:lstStyle/>
          <a:p>
            <a:pPr eaLnBrk="1" hangingPunct="1">
              <a:lnSpc>
                <a:spcPct val="120000"/>
              </a:lnSpc>
              <a:spcBef>
                <a:spcPct val="50000"/>
              </a:spcBef>
            </a:pPr>
            <a:r>
              <a:rPr lang="en-US" altLang="zh-CN" sz="2400" i="1" dirty="0">
                <a:ea typeface="宋体" panose="02010600030101010101" pitchFamily="2" charset="-122"/>
              </a:rPr>
              <a:t>Strengths: </a:t>
            </a:r>
          </a:p>
          <a:p>
            <a:pPr lvl="1">
              <a:lnSpc>
                <a:spcPct val="120000"/>
              </a:lnSpc>
              <a:spcBef>
                <a:spcPct val="50000"/>
              </a:spcBef>
            </a:pPr>
            <a:r>
              <a:rPr lang="en-US" altLang="zh-CN" sz="2000" i="1" dirty="0">
                <a:ea typeface="宋体" panose="02010600030101010101" pitchFamily="2" charset="-122"/>
              </a:rPr>
              <a:t>Scales linearly</a:t>
            </a:r>
            <a:r>
              <a:rPr lang="en-US" altLang="zh-CN" sz="2000" dirty="0">
                <a:ea typeface="宋体" panose="02010600030101010101" pitchFamily="2" charset="-122"/>
              </a:rPr>
              <a:t>: finds a good clustering with a single scan and improves the quality with a few additional scans</a:t>
            </a:r>
          </a:p>
          <a:p>
            <a:pPr lvl="1">
              <a:lnSpc>
                <a:spcPct val="120000"/>
              </a:lnSpc>
              <a:spcBef>
                <a:spcPct val="50000"/>
              </a:spcBef>
            </a:pPr>
            <a:r>
              <a:rPr lang="en-GB" sz="2000" i="1" dirty="0"/>
              <a:t>It is local </a:t>
            </a:r>
            <a:r>
              <a:rPr lang="en-GB" sz="2000" dirty="0"/>
              <a:t>in that each clustering decision is made without scanning all data points and currently existing clusters. </a:t>
            </a:r>
          </a:p>
          <a:p>
            <a:pPr lvl="1">
              <a:lnSpc>
                <a:spcPct val="120000"/>
              </a:lnSpc>
              <a:spcBef>
                <a:spcPct val="50000"/>
              </a:spcBef>
            </a:pPr>
            <a:r>
              <a:rPr lang="en-GB" sz="2000" dirty="0"/>
              <a:t>It exploits the fact that </a:t>
            </a:r>
            <a:r>
              <a:rPr lang="en-GB" sz="2000" i="1" dirty="0"/>
              <a:t>data space is not usually uniformly occupied and not every data point is equally important</a:t>
            </a:r>
            <a:r>
              <a:rPr lang="en-GB" sz="2000" dirty="0"/>
              <a:t>. </a:t>
            </a:r>
          </a:p>
          <a:p>
            <a:pPr lvl="1">
              <a:lnSpc>
                <a:spcPct val="120000"/>
              </a:lnSpc>
              <a:spcBef>
                <a:spcPct val="50000"/>
              </a:spcBef>
            </a:pPr>
            <a:r>
              <a:rPr lang="en-GB" sz="2000" dirty="0"/>
              <a:t>It makes full use of available memory to derive the finest possible sub-clusters while </a:t>
            </a:r>
            <a:r>
              <a:rPr lang="en-GB" sz="2000" i="1" dirty="0"/>
              <a:t>minimizing I/O costs</a:t>
            </a:r>
            <a:r>
              <a:rPr lang="en-GB" sz="2000" dirty="0"/>
              <a:t>. </a:t>
            </a:r>
          </a:p>
          <a:p>
            <a:pPr lvl="1">
              <a:lnSpc>
                <a:spcPct val="120000"/>
              </a:lnSpc>
              <a:spcBef>
                <a:spcPct val="50000"/>
              </a:spcBef>
            </a:pPr>
            <a:r>
              <a:rPr lang="en-GB" sz="2000" dirty="0"/>
              <a:t>It is also an </a:t>
            </a:r>
            <a:r>
              <a:rPr lang="en-GB" sz="2000" i="1" dirty="0"/>
              <a:t>incremental method </a:t>
            </a:r>
            <a:r>
              <a:rPr lang="en-GB" sz="2000" dirty="0"/>
              <a:t>that does not require the whole data set in advance</a:t>
            </a:r>
            <a:endParaRPr lang="en-US" altLang="zh-CN" sz="2000" dirty="0">
              <a:ea typeface="宋体" panose="02010600030101010101" pitchFamily="2" charset="-122"/>
            </a:endParaRPr>
          </a:p>
          <a:p>
            <a:pPr eaLnBrk="1" hangingPunct="1">
              <a:lnSpc>
                <a:spcPct val="120000"/>
              </a:lnSpc>
              <a:spcBef>
                <a:spcPct val="50000"/>
              </a:spcBef>
            </a:pPr>
            <a:r>
              <a:rPr lang="en-US" altLang="zh-CN" sz="2400" i="1" dirty="0">
                <a:ea typeface="宋体" panose="02010600030101010101" pitchFamily="2" charset="-122"/>
              </a:rPr>
              <a:t>Weakness:</a:t>
            </a:r>
            <a:r>
              <a:rPr lang="en-US" altLang="zh-CN" sz="2400" dirty="0">
                <a:ea typeface="宋体" panose="02010600030101010101" pitchFamily="2" charset="-122"/>
              </a:rPr>
              <a:t> </a:t>
            </a:r>
            <a:r>
              <a:rPr lang="en-US" altLang="zh-CN" sz="2000" dirty="0">
                <a:ea typeface="宋体" panose="02010600030101010101" pitchFamily="2" charset="-122"/>
              </a:rPr>
              <a:t>handles only numeric data and is sensitive to the order of the data record.</a:t>
            </a:r>
            <a:endParaRPr lang="en-US" altLang="zh-CN" sz="2400" dirty="0">
              <a:ea typeface="宋体" panose="02010600030101010101" pitchFamily="2" charset="-122"/>
            </a:endParaRPr>
          </a:p>
        </p:txBody>
      </p:sp>
    </p:spTree>
    <p:extLst>
      <p:ext uri="{BB962C8B-B14F-4D97-AF65-F5344CB8AC3E}">
        <p14:creationId xmlns:p14="http://schemas.microsoft.com/office/powerpoint/2010/main" val="2079760608"/>
      </p:ext>
    </p:extLst>
  </p:cSld>
  <p:clrMapOvr>
    <a:masterClrMapping/>
  </p:clrMapOvr>
  <p:transition>
    <p:strips dir="rd"/>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CA6F63-3820-4708-9E48-AAB762F3C032}"/>
              </a:ext>
            </a:extLst>
          </p:cNvPr>
          <p:cNvSpPr>
            <a:spLocks noGrp="1"/>
          </p:cNvSpPr>
          <p:nvPr>
            <p:ph type="title"/>
          </p:nvPr>
        </p:nvSpPr>
        <p:spPr>
          <a:xfrm>
            <a:off x="474048" y="888848"/>
            <a:ext cx="5106063" cy="379708"/>
          </a:xfrm>
        </p:spPr>
        <p:txBody>
          <a:bodyPr>
            <a:normAutofit fontScale="90000"/>
          </a:bodyPr>
          <a:lstStyle/>
          <a:p>
            <a:r>
              <a:rPr lang="en-US" dirty="0"/>
              <a:t>Experiments: Dataset</a:t>
            </a:r>
            <a:endParaRPr lang="en-GB" dirty="0"/>
          </a:p>
        </p:txBody>
      </p:sp>
      <mc:AlternateContent xmlns:mc="http://schemas.openxmlformats.org/markup-compatibility/2006">
        <mc:Choice xmlns:a14="http://schemas.microsoft.com/office/drawing/2010/main" Requires="a14">
          <p:sp>
            <p:nvSpPr>
              <p:cNvPr id="4" name="Θέση περιεχομένου 2">
                <a:extLst>
                  <a:ext uri="{FF2B5EF4-FFF2-40B4-BE49-F238E27FC236}">
                    <a16:creationId xmlns:a16="http://schemas.microsoft.com/office/drawing/2014/main" id="{9E29CE6E-F334-47B7-A62C-FB1DEED0FFB5}"/>
                  </a:ext>
                </a:extLst>
              </p:cNvPr>
              <p:cNvSpPr txBox="1">
                <a:spLocks/>
              </p:cNvSpPr>
              <p:nvPr/>
            </p:nvSpPr>
            <p:spPr>
              <a:xfrm>
                <a:off x="274243" y="1988840"/>
                <a:ext cx="2569565" cy="2520280"/>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Physiology signals from monitoring of older people (</a:t>
                </a:r>
                <a:r>
                  <a:rPr lang="en-GB" dirty="0" err="1"/>
                  <a:t>FrailSafe</a:t>
                </a:r>
                <a:r>
                  <a:rPr lang="en-GB" dirty="0"/>
                  <a:t>)</a:t>
                </a:r>
                <a:endParaRPr lang="el-GR" dirty="0"/>
              </a:p>
              <a:p>
                <a:pPr lvl="1"/>
                <a:r>
                  <a:rPr lang="en-US" sz="1800" dirty="0"/>
                  <a:t>Non-overlapping windows of 1 minute </a:t>
                </a:r>
                <a:r>
                  <a:rPr lang="el-GR" sz="1800" dirty="0"/>
                  <a:t>(1500 </a:t>
                </a:r>
                <a:r>
                  <a:rPr lang="en-US" sz="1800" dirty="0"/>
                  <a:t>time points</a:t>
                </a:r>
                <a:r>
                  <a:rPr lang="el-GR" sz="1800" dirty="0"/>
                  <a:t>)</a:t>
                </a:r>
              </a:p>
              <a:p>
                <a:pPr lvl="1"/>
                <a:r>
                  <a:rPr lang="el-GR" sz="1800" b="1" dirty="0"/>
                  <a:t>Τ</a:t>
                </a:r>
                <a:r>
                  <a:rPr lang="en-US" sz="1800" b="1" dirty="0" err="1"/>
                  <a:t>ensor</a:t>
                </a:r>
                <a:r>
                  <a:rPr lang="el-GR" sz="1800" dirty="0"/>
                  <a:t>: </a:t>
                </a:r>
                <a14:m>
                  <m:oMath xmlns:m="http://schemas.openxmlformats.org/officeDocument/2006/math">
                    <m:r>
                      <a:rPr lang="el-GR" sz="1800" i="1">
                        <a:latin typeface="Cambria Math" panose="02040503050406030204" pitchFamily="18" charset="0"/>
                      </a:rPr>
                      <m:t>19244×1500×7</m:t>
                    </m:r>
                  </m:oMath>
                </a14:m>
                <a:r>
                  <a:rPr lang="el-GR" sz="1800" dirty="0"/>
                  <a:t> </a:t>
                </a:r>
                <a:endParaRPr lang="en-GB" sz="1800" dirty="0"/>
              </a:p>
            </p:txBody>
          </p:sp>
        </mc:Choice>
        <mc:Fallback>
          <p:sp>
            <p:nvSpPr>
              <p:cNvPr id="4" name="Θέση περιεχομένου 2">
                <a:extLst>
                  <a:ext uri="{FF2B5EF4-FFF2-40B4-BE49-F238E27FC236}">
                    <a16:creationId xmlns:a16="http://schemas.microsoft.com/office/drawing/2014/main" id="{9E29CE6E-F334-47B7-A62C-FB1DEED0FFB5}"/>
                  </a:ext>
                </a:extLst>
              </p:cNvPr>
              <p:cNvSpPr txBox="1">
                <a:spLocks noRot="1" noChangeAspect="1" noMove="1" noResize="1" noEditPoints="1" noAdjustHandles="1" noChangeArrowheads="1" noChangeShapeType="1" noTextEdit="1"/>
              </p:cNvSpPr>
              <p:nvPr/>
            </p:nvSpPr>
            <p:spPr>
              <a:xfrm>
                <a:off x="274243" y="1988840"/>
                <a:ext cx="2569565" cy="2520280"/>
              </a:xfrm>
              <a:prstGeom prst="rect">
                <a:avLst/>
              </a:prstGeom>
              <a:blipFill>
                <a:blip r:embed="rId2"/>
                <a:stretch>
                  <a:fillRect l="-2451" t="-1500" b="-20500"/>
                </a:stretch>
              </a:blipFill>
            </p:spPr>
            <p:txBody>
              <a:bodyPr/>
              <a:lstStyle/>
              <a:p>
                <a:r>
                  <a:rPr lang="en-GR">
                    <a:noFill/>
                  </a:rPr>
                  <a:t> </a:t>
                </a:r>
              </a:p>
            </p:txBody>
          </p:sp>
        </mc:Fallback>
      </mc:AlternateContent>
      <p:graphicFrame>
        <p:nvGraphicFramePr>
          <p:cNvPr id="5" name="Πίνακας 4">
            <a:extLst>
              <a:ext uri="{FF2B5EF4-FFF2-40B4-BE49-F238E27FC236}">
                <a16:creationId xmlns:a16="http://schemas.microsoft.com/office/drawing/2014/main" id="{F29B03C3-9B3B-49F1-89D3-818EDA7A51A6}"/>
              </a:ext>
            </a:extLst>
          </p:cNvPr>
          <p:cNvGraphicFramePr>
            <a:graphicFrameLocks noGrp="1"/>
          </p:cNvGraphicFramePr>
          <p:nvPr>
            <p:extLst>
              <p:ext uri="{D42A27DB-BD31-4B8C-83A1-F6EECF244321}">
                <p14:modId xmlns:p14="http://schemas.microsoft.com/office/powerpoint/2010/main" val="1137481634"/>
              </p:ext>
            </p:extLst>
          </p:nvPr>
        </p:nvGraphicFramePr>
        <p:xfrm>
          <a:off x="277917" y="5699091"/>
          <a:ext cx="4328317" cy="1043703"/>
        </p:xfrm>
        <a:graphic>
          <a:graphicData uri="http://schemas.openxmlformats.org/drawingml/2006/table">
            <a:tbl>
              <a:tblPr firstRow="1" firstCol="1" bandRow="1">
                <a:tableStyleId>{8799B23B-EC83-4686-B30A-512413B5E67A}</a:tableStyleId>
              </a:tblPr>
              <a:tblGrid>
                <a:gridCol w="773961">
                  <a:extLst>
                    <a:ext uri="{9D8B030D-6E8A-4147-A177-3AD203B41FA5}">
                      <a16:colId xmlns:a16="http://schemas.microsoft.com/office/drawing/2014/main" val="251210714"/>
                    </a:ext>
                  </a:extLst>
                </a:gridCol>
                <a:gridCol w="785336">
                  <a:extLst>
                    <a:ext uri="{9D8B030D-6E8A-4147-A177-3AD203B41FA5}">
                      <a16:colId xmlns:a16="http://schemas.microsoft.com/office/drawing/2014/main" val="94075590"/>
                    </a:ext>
                  </a:extLst>
                </a:gridCol>
                <a:gridCol w="936791">
                  <a:extLst>
                    <a:ext uri="{9D8B030D-6E8A-4147-A177-3AD203B41FA5}">
                      <a16:colId xmlns:a16="http://schemas.microsoft.com/office/drawing/2014/main" val="894738577"/>
                    </a:ext>
                  </a:extLst>
                </a:gridCol>
                <a:gridCol w="895438">
                  <a:extLst>
                    <a:ext uri="{9D8B030D-6E8A-4147-A177-3AD203B41FA5}">
                      <a16:colId xmlns:a16="http://schemas.microsoft.com/office/drawing/2014/main" val="2075516126"/>
                    </a:ext>
                  </a:extLst>
                </a:gridCol>
                <a:gridCol w="936791">
                  <a:extLst>
                    <a:ext uri="{9D8B030D-6E8A-4147-A177-3AD203B41FA5}">
                      <a16:colId xmlns:a16="http://schemas.microsoft.com/office/drawing/2014/main" val="1578056158"/>
                    </a:ext>
                  </a:extLst>
                </a:gridCol>
              </a:tblGrid>
              <a:tr h="352759">
                <a:tc>
                  <a:txBody>
                    <a:bodyPr/>
                    <a:lstStyle/>
                    <a:p>
                      <a:pPr algn="just">
                        <a:lnSpc>
                          <a:spcPct val="105000"/>
                        </a:lnSpc>
                        <a:spcAft>
                          <a:spcPts val="8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Class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tc>
                  <a:txBody>
                    <a:bodyPr/>
                    <a:lstStyle/>
                    <a:p>
                      <a:pPr algn="ctr">
                        <a:lnSpc>
                          <a:spcPct val="105000"/>
                        </a:lnSpc>
                        <a:spcAft>
                          <a:spcPts val="800"/>
                        </a:spcAft>
                      </a:pPr>
                      <a:r>
                        <a:rPr lang="en-US" sz="1100" dirty="0">
                          <a:effectLst/>
                        </a:rPr>
                        <a:t>Number of objects</a:t>
                      </a:r>
                      <a:r>
                        <a:rPr lang="el-GR" sz="11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tc>
                  <a:txBody>
                    <a:bodyPr/>
                    <a:lstStyle/>
                    <a:p>
                      <a:pPr algn="ctr">
                        <a:lnSpc>
                          <a:spcPct val="105000"/>
                        </a:lnSpc>
                        <a:spcAft>
                          <a:spcPts val="8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Number of instances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tc>
                  <a:txBody>
                    <a:bodyPr/>
                    <a:lstStyle/>
                    <a:p>
                      <a:pPr algn="ctr">
                        <a:lnSpc>
                          <a:spcPct val="105000"/>
                        </a:lnSpc>
                        <a:spcAft>
                          <a:spcPts val="8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Percentage of objects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tc>
                  <a:txBody>
                    <a:bodyPr/>
                    <a:lstStyle/>
                    <a:p>
                      <a:pPr algn="ctr">
                        <a:lnSpc>
                          <a:spcPct val="105000"/>
                        </a:lnSpc>
                        <a:spcAft>
                          <a:spcPts val="8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Percentage of instances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extLst>
                  <a:ext uri="{0D108BD9-81ED-4DB2-BD59-A6C34878D82A}">
                    <a16:rowId xmlns:a16="http://schemas.microsoft.com/office/drawing/2014/main" val="3862583190"/>
                  </a:ext>
                </a:extLst>
              </a:tr>
              <a:tr h="172736">
                <a:tc>
                  <a:txBody>
                    <a:bodyPr/>
                    <a:lstStyle/>
                    <a:p>
                      <a:pPr algn="just">
                        <a:lnSpc>
                          <a:spcPct val="105000"/>
                        </a:lnSpc>
                        <a:spcAft>
                          <a:spcPts val="800"/>
                        </a:spcAft>
                      </a:pPr>
                      <a:r>
                        <a:rPr lang="en-US" sz="1100" dirty="0">
                          <a:effectLst/>
                        </a:rPr>
                        <a:t>Non-frail</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tc>
                  <a:txBody>
                    <a:bodyPr/>
                    <a:lstStyle/>
                    <a:p>
                      <a:pPr algn="ctr">
                        <a:lnSpc>
                          <a:spcPct val="105000"/>
                        </a:lnSpc>
                        <a:spcAft>
                          <a:spcPts val="800"/>
                        </a:spcAft>
                      </a:pPr>
                      <a:r>
                        <a:rPr lang="en-US" sz="1100">
                          <a:effectLst/>
                        </a:rPr>
                        <a:t>49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tc>
                  <a:txBody>
                    <a:bodyPr/>
                    <a:lstStyle/>
                    <a:p>
                      <a:pPr algn="ctr">
                        <a:lnSpc>
                          <a:spcPct val="105000"/>
                        </a:lnSpc>
                        <a:spcAft>
                          <a:spcPts val="800"/>
                        </a:spcAft>
                      </a:pPr>
                      <a:r>
                        <a:rPr lang="en-US" sz="1100">
                          <a:effectLst/>
                        </a:rPr>
                        <a:t>7127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tc>
                  <a:txBody>
                    <a:bodyPr/>
                    <a:lstStyle/>
                    <a:p>
                      <a:pPr algn="ctr">
                        <a:lnSpc>
                          <a:spcPct val="105000"/>
                        </a:lnSpc>
                        <a:spcAft>
                          <a:spcPts val="800"/>
                        </a:spcAft>
                      </a:pPr>
                      <a:r>
                        <a:rPr lang="en-US" sz="1100" dirty="0">
                          <a:effectLst/>
                        </a:rPr>
                        <a:t>42.24%</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tc>
                  <a:txBody>
                    <a:bodyPr/>
                    <a:lstStyle/>
                    <a:p>
                      <a:pPr algn="ctr">
                        <a:lnSpc>
                          <a:spcPct val="105000"/>
                        </a:lnSpc>
                        <a:spcAft>
                          <a:spcPts val="800"/>
                        </a:spcAft>
                      </a:pPr>
                      <a:r>
                        <a:rPr lang="en-US" sz="1100" dirty="0">
                          <a:effectLst/>
                        </a:rPr>
                        <a:t>37.03%</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extLst>
                  <a:ext uri="{0D108BD9-81ED-4DB2-BD59-A6C34878D82A}">
                    <a16:rowId xmlns:a16="http://schemas.microsoft.com/office/drawing/2014/main" val="3092393242"/>
                  </a:ext>
                </a:extLst>
              </a:tr>
              <a:tr h="172736">
                <a:tc>
                  <a:txBody>
                    <a:bodyPr/>
                    <a:lstStyle/>
                    <a:p>
                      <a:pPr algn="just">
                        <a:lnSpc>
                          <a:spcPct val="105000"/>
                        </a:lnSpc>
                        <a:spcAft>
                          <a:spcPts val="800"/>
                        </a:spcAft>
                      </a:pPr>
                      <a:r>
                        <a:rPr lang="en-US" sz="1100" dirty="0">
                          <a:effectLst/>
                        </a:rPr>
                        <a:t>Pre-frail</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tc>
                  <a:txBody>
                    <a:bodyPr/>
                    <a:lstStyle/>
                    <a:p>
                      <a:pPr algn="ctr">
                        <a:lnSpc>
                          <a:spcPct val="105000"/>
                        </a:lnSpc>
                        <a:spcAft>
                          <a:spcPts val="800"/>
                        </a:spcAft>
                      </a:pPr>
                      <a:r>
                        <a:rPr lang="en-US" sz="1100">
                          <a:effectLst/>
                        </a:rPr>
                        <a:t>54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tc>
                  <a:txBody>
                    <a:bodyPr/>
                    <a:lstStyle/>
                    <a:p>
                      <a:pPr algn="ctr">
                        <a:lnSpc>
                          <a:spcPct val="105000"/>
                        </a:lnSpc>
                        <a:spcAft>
                          <a:spcPts val="800"/>
                        </a:spcAft>
                      </a:pPr>
                      <a:r>
                        <a:rPr lang="en-US" sz="1100">
                          <a:effectLst/>
                        </a:rPr>
                        <a:t>8803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tc>
                  <a:txBody>
                    <a:bodyPr/>
                    <a:lstStyle/>
                    <a:p>
                      <a:pPr algn="ctr">
                        <a:lnSpc>
                          <a:spcPct val="105000"/>
                        </a:lnSpc>
                        <a:spcAft>
                          <a:spcPts val="800"/>
                        </a:spcAft>
                      </a:pPr>
                      <a:r>
                        <a:rPr lang="en-US" sz="1100">
                          <a:effectLst/>
                        </a:rPr>
                        <a:t>46.55%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tc>
                  <a:txBody>
                    <a:bodyPr/>
                    <a:lstStyle/>
                    <a:p>
                      <a:pPr algn="ctr">
                        <a:lnSpc>
                          <a:spcPct val="105000"/>
                        </a:lnSpc>
                        <a:spcAft>
                          <a:spcPts val="800"/>
                        </a:spcAft>
                      </a:pPr>
                      <a:r>
                        <a:rPr lang="en-US" sz="1100" dirty="0">
                          <a:effectLst/>
                        </a:rPr>
                        <a:t>45.74%</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extLst>
                  <a:ext uri="{0D108BD9-81ED-4DB2-BD59-A6C34878D82A}">
                    <a16:rowId xmlns:a16="http://schemas.microsoft.com/office/drawing/2014/main" val="465050570"/>
                  </a:ext>
                </a:extLst>
              </a:tr>
              <a:tr h="172736">
                <a:tc>
                  <a:txBody>
                    <a:bodyPr/>
                    <a:lstStyle/>
                    <a:p>
                      <a:pPr algn="just">
                        <a:lnSpc>
                          <a:spcPct val="105000"/>
                        </a:lnSpc>
                        <a:spcAft>
                          <a:spcPts val="800"/>
                        </a:spcAft>
                      </a:pPr>
                      <a:r>
                        <a:rPr lang="en-US" sz="1100" dirty="0">
                          <a:effectLst/>
                        </a:rPr>
                        <a:t>Frail</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tc>
                  <a:txBody>
                    <a:bodyPr/>
                    <a:lstStyle/>
                    <a:p>
                      <a:pPr algn="ctr">
                        <a:lnSpc>
                          <a:spcPct val="105000"/>
                        </a:lnSpc>
                        <a:spcAft>
                          <a:spcPts val="800"/>
                        </a:spcAft>
                      </a:pPr>
                      <a:r>
                        <a:rPr lang="en-US" sz="1100">
                          <a:effectLst/>
                        </a:rPr>
                        <a:t>13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tc>
                  <a:txBody>
                    <a:bodyPr/>
                    <a:lstStyle/>
                    <a:p>
                      <a:pPr algn="ctr">
                        <a:lnSpc>
                          <a:spcPct val="105000"/>
                        </a:lnSpc>
                        <a:spcAft>
                          <a:spcPts val="800"/>
                        </a:spcAft>
                      </a:pPr>
                      <a:r>
                        <a:rPr lang="en-US" sz="1100">
                          <a:effectLst/>
                        </a:rPr>
                        <a:t>3314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tc>
                  <a:txBody>
                    <a:bodyPr/>
                    <a:lstStyle/>
                    <a:p>
                      <a:pPr algn="ctr">
                        <a:lnSpc>
                          <a:spcPct val="105000"/>
                        </a:lnSpc>
                        <a:spcAft>
                          <a:spcPts val="800"/>
                        </a:spcAft>
                      </a:pPr>
                      <a:r>
                        <a:rPr lang="en-US" sz="1100">
                          <a:effectLst/>
                        </a:rPr>
                        <a:t>11.21%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tc>
                  <a:txBody>
                    <a:bodyPr/>
                    <a:lstStyle/>
                    <a:p>
                      <a:pPr algn="ctr">
                        <a:lnSpc>
                          <a:spcPct val="105000"/>
                        </a:lnSpc>
                        <a:spcAft>
                          <a:spcPts val="800"/>
                        </a:spcAft>
                      </a:pPr>
                      <a:r>
                        <a:rPr lang="en-US" sz="1100" dirty="0">
                          <a:effectLst/>
                        </a:rPr>
                        <a:t>17.22%</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extLst>
                  <a:ext uri="{0D108BD9-81ED-4DB2-BD59-A6C34878D82A}">
                    <a16:rowId xmlns:a16="http://schemas.microsoft.com/office/drawing/2014/main" val="3390630836"/>
                  </a:ext>
                </a:extLst>
              </a:tr>
              <a:tr h="172736">
                <a:tc>
                  <a:txBody>
                    <a:bodyPr/>
                    <a:lstStyle/>
                    <a:p>
                      <a:pPr algn="just">
                        <a:lnSpc>
                          <a:spcPct val="105000"/>
                        </a:lnSpc>
                        <a:spcAft>
                          <a:spcPts val="8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Total</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tc>
                  <a:txBody>
                    <a:bodyPr/>
                    <a:lstStyle/>
                    <a:p>
                      <a:pPr algn="ctr">
                        <a:lnSpc>
                          <a:spcPct val="105000"/>
                        </a:lnSpc>
                        <a:spcAft>
                          <a:spcPts val="800"/>
                        </a:spcAft>
                      </a:pPr>
                      <a:r>
                        <a:rPr lang="en-US" sz="1100">
                          <a:effectLst/>
                        </a:rPr>
                        <a:t>116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tc>
                  <a:txBody>
                    <a:bodyPr/>
                    <a:lstStyle/>
                    <a:p>
                      <a:pPr algn="ctr">
                        <a:lnSpc>
                          <a:spcPct val="105000"/>
                        </a:lnSpc>
                        <a:spcAft>
                          <a:spcPts val="800"/>
                        </a:spcAft>
                      </a:pPr>
                      <a:r>
                        <a:rPr lang="en-US" sz="1100" dirty="0">
                          <a:effectLst/>
                        </a:rPr>
                        <a:t>19244</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tc>
                  <a:txBody>
                    <a:bodyPr/>
                    <a:lstStyle/>
                    <a:p>
                      <a:pPr algn="ctr">
                        <a:lnSpc>
                          <a:spcPct val="105000"/>
                        </a:lnSpc>
                        <a:spcAft>
                          <a:spcPts val="800"/>
                        </a:spcAft>
                      </a:pPr>
                      <a:r>
                        <a:rPr lang="en-US" sz="1100">
                          <a:effectLst/>
                        </a:rPr>
                        <a:t>100%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tc>
                  <a:txBody>
                    <a:bodyPr/>
                    <a:lstStyle/>
                    <a:p>
                      <a:pPr algn="ctr">
                        <a:lnSpc>
                          <a:spcPct val="105000"/>
                        </a:lnSpc>
                        <a:spcAft>
                          <a:spcPts val="800"/>
                        </a:spcAft>
                      </a:pPr>
                      <a:r>
                        <a:rPr lang="en-US" sz="1100" dirty="0">
                          <a:effectLst/>
                        </a:rPr>
                        <a:t>100%</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0" marR="71750" marT="0" marB="0"/>
                </a:tc>
                <a:extLst>
                  <a:ext uri="{0D108BD9-81ED-4DB2-BD59-A6C34878D82A}">
                    <a16:rowId xmlns:a16="http://schemas.microsoft.com/office/drawing/2014/main" val="4022624765"/>
                  </a:ext>
                </a:extLst>
              </a:tr>
            </a:tbl>
          </a:graphicData>
        </a:graphic>
      </p:graphicFrame>
      <p:pic>
        <p:nvPicPr>
          <p:cNvPr id="11" name="Εικόνα 10" descr="Εικόνα που περιέχει κείμενο, χάρτης&#10;&#10;Περιγραφή που δημιουργήθηκε αυτόματα">
            <a:extLst>
              <a:ext uri="{FF2B5EF4-FFF2-40B4-BE49-F238E27FC236}">
                <a16:creationId xmlns:a16="http://schemas.microsoft.com/office/drawing/2014/main" id="{CF2B3648-D083-4A92-B5B7-043BB4D833A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104405" y="2001292"/>
            <a:ext cx="2812342" cy="3600400"/>
          </a:xfrm>
          <a:prstGeom prst="rect">
            <a:avLst/>
          </a:prstGeom>
        </p:spPr>
      </p:pic>
      <p:pic>
        <p:nvPicPr>
          <p:cNvPr id="13" name="Εικόνα 12" descr="Εικόνα που περιέχει κείμενο, χάρτης&#10;&#10;Περιγραφή που δημιουργήθηκε αυτόματα">
            <a:extLst>
              <a:ext uri="{FF2B5EF4-FFF2-40B4-BE49-F238E27FC236}">
                <a16:creationId xmlns:a16="http://schemas.microsoft.com/office/drawing/2014/main" id="{D041AD8E-170F-4ED9-AF92-EAADF4CF3BC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012160" y="2013744"/>
            <a:ext cx="3024336" cy="3575496"/>
          </a:xfrm>
          <a:prstGeom prst="rect">
            <a:avLst/>
          </a:prstGeom>
        </p:spPr>
      </p:pic>
    </p:spTree>
    <p:extLst>
      <p:ext uri="{BB962C8B-B14F-4D97-AF65-F5344CB8AC3E}">
        <p14:creationId xmlns:p14="http://schemas.microsoft.com/office/powerpoint/2010/main" val="157827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E0F503-9DBC-47D5-BBD0-71BAC86B774E}"/>
              </a:ext>
            </a:extLst>
          </p:cNvPr>
          <p:cNvSpPr>
            <a:spLocks noGrp="1"/>
          </p:cNvSpPr>
          <p:nvPr>
            <p:ph type="title"/>
          </p:nvPr>
        </p:nvSpPr>
        <p:spPr>
          <a:xfrm>
            <a:off x="283396" y="256592"/>
            <a:ext cx="2528833" cy="470936"/>
          </a:xfrm>
        </p:spPr>
        <p:txBody>
          <a:bodyPr>
            <a:normAutofit fontScale="90000"/>
          </a:bodyPr>
          <a:lstStyle/>
          <a:p>
            <a:r>
              <a:rPr lang="en-US" dirty="0"/>
              <a:t>Results</a:t>
            </a:r>
            <a:r>
              <a:rPr lang="el-GR" dirty="0"/>
              <a:t> </a:t>
            </a:r>
            <a:endParaRPr lang="en-GB" dirty="0"/>
          </a:p>
        </p:txBody>
      </p:sp>
      <p:graphicFrame>
        <p:nvGraphicFramePr>
          <p:cNvPr id="4" name="Πίνακας 3">
            <a:extLst>
              <a:ext uri="{FF2B5EF4-FFF2-40B4-BE49-F238E27FC236}">
                <a16:creationId xmlns:a16="http://schemas.microsoft.com/office/drawing/2014/main" id="{6585BD25-2731-446F-A2BC-8C5C1FAE00AC}"/>
              </a:ext>
            </a:extLst>
          </p:cNvPr>
          <p:cNvGraphicFramePr>
            <a:graphicFrameLocks noGrp="1"/>
          </p:cNvGraphicFramePr>
          <p:nvPr/>
        </p:nvGraphicFramePr>
        <p:xfrm>
          <a:off x="1278402" y="1243838"/>
          <a:ext cx="4047979" cy="869696"/>
        </p:xfrm>
        <a:graphic>
          <a:graphicData uri="http://schemas.openxmlformats.org/drawingml/2006/table">
            <a:tbl>
              <a:tblPr firstRow="1" firstCol="1" bandRow="1">
                <a:tableStyleId>{5C22544A-7EE6-4342-B048-85BDC9FD1C3A}</a:tableStyleId>
              </a:tblPr>
              <a:tblGrid>
                <a:gridCol w="705143">
                  <a:extLst>
                    <a:ext uri="{9D8B030D-6E8A-4147-A177-3AD203B41FA5}">
                      <a16:colId xmlns:a16="http://schemas.microsoft.com/office/drawing/2014/main" val="1954325169"/>
                    </a:ext>
                  </a:extLst>
                </a:gridCol>
                <a:gridCol w="828071">
                  <a:extLst>
                    <a:ext uri="{9D8B030D-6E8A-4147-A177-3AD203B41FA5}">
                      <a16:colId xmlns:a16="http://schemas.microsoft.com/office/drawing/2014/main" val="1848436758"/>
                    </a:ext>
                  </a:extLst>
                </a:gridCol>
                <a:gridCol w="833511">
                  <a:extLst>
                    <a:ext uri="{9D8B030D-6E8A-4147-A177-3AD203B41FA5}">
                      <a16:colId xmlns:a16="http://schemas.microsoft.com/office/drawing/2014/main" val="3799593948"/>
                    </a:ext>
                  </a:extLst>
                </a:gridCol>
                <a:gridCol w="833511">
                  <a:extLst>
                    <a:ext uri="{9D8B030D-6E8A-4147-A177-3AD203B41FA5}">
                      <a16:colId xmlns:a16="http://schemas.microsoft.com/office/drawing/2014/main" val="3085950594"/>
                    </a:ext>
                  </a:extLst>
                </a:gridCol>
                <a:gridCol w="847743">
                  <a:extLst>
                    <a:ext uri="{9D8B030D-6E8A-4147-A177-3AD203B41FA5}">
                      <a16:colId xmlns:a16="http://schemas.microsoft.com/office/drawing/2014/main" val="1423191809"/>
                    </a:ext>
                  </a:extLst>
                </a:gridCol>
              </a:tblGrid>
              <a:tr h="460248">
                <a:tc>
                  <a:txBody>
                    <a:bodyPr/>
                    <a:lstStyle/>
                    <a:p>
                      <a:pPr marL="0" algn="just" defTabSz="457200" rtl="0" eaLnBrk="1" fontAlgn="t" latinLnBrk="0" hangingPunct="1">
                        <a:lnSpc>
                          <a:spcPct val="105000"/>
                        </a:lnSpc>
                        <a:spcBef>
                          <a:spcPts val="0"/>
                        </a:spcBef>
                        <a:spcAft>
                          <a:spcPts val="800"/>
                        </a:spcAft>
                      </a:pPr>
                      <a:r>
                        <a:rPr lang="el-GR" sz="1200" b="0" i="0" u="none" strike="noStrike" kern="1200" dirty="0">
                          <a:solidFill>
                            <a:schemeClr val="tx1"/>
                          </a:solidFill>
                          <a:effectLst/>
                          <a:latin typeface="Calibri" panose="020F0502020204030204" pitchFamily="34" charset="0"/>
                          <a:cs typeface="Times New Roman" panose="02020603050405020304" pitchFamily="18" charset="0"/>
                        </a:rPr>
                        <a:t>Μέθοδος</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ALS R=60</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marL="0" algn="just" defTabSz="457200" rtl="0" eaLnBrk="1" fontAlgn="t" latinLnBrk="0" hangingPunct="1">
                        <a:lnSpc>
                          <a:spcPct val="105000"/>
                        </a:lnSpc>
                        <a:spcBef>
                          <a:spcPts val="0"/>
                        </a:spcBef>
                        <a:spcAft>
                          <a:spcPts val="800"/>
                        </a:spcAft>
                      </a:pPr>
                      <a:r>
                        <a:rPr lang="en-US" sz="1200" b="0" i="0" u="none" strike="noStrike" kern="1200" dirty="0" err="1">
                          <a:solidFill>
                            <a:schemeClr val="tx1"/>
                          </a:solidFill>
                          <a:effectLst/>
                          <a:latin typeface="Calibri" panose="020F0502020204030204" pitchFamily="34" charset="0"/>
                          <a:cs typeface="Times New Roman" panose="02020603050405020304" pitchFamily="18" charset="0"/>
                        </a:rPr>
                        <a:t>StrProxSGD</a:t>
                      </a:r>
                      <a:r>
                        <a:rPr lang="en-US" sz="1200" b="0" i="0" u="none" strike="noStrike" kern="1200" dirty="0">
                          <a:solidFill>
                            <a:schemeClr val="tx1"/>
                          </a:solidFill>
                          <a:effectLst/>
                          <a:latin typeface="Calibri" panose="020F0502020204030204" pitchFamily="34" charset="0"/>
                          <a:cs typeface="Times New Roman" panose="02020603050405020304" pitchFamily="18" charset="0"/>
                        </a:rPr>
                        <a:t> R=60</a:t>
                      </a:r>
                      <a:endParaRPr lang="en-GB" sz="1200" b="0" i="0" u="none" strike="noStrike" kern="1200" dirty="0">
                        <a:solidFill>
                          <a:schemeClr val="tx1"/>
                        </a:solidFill>
                        <a:effectLst/>
                        <a:latin typeface="Calibri" panose="020F0502020204030204" pitchFamily="34" charset="0"/>
                        <a:cs typeface="Times New Roman" panose="02020603050405020304" pitchFamily="18" charset="0"/>
                      </a:endParaRPr>
                    </a:p>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(90% </a:t>
                      </a:r>
                      <a:r>
                        <a:rPr lang="el-GR" sz="1200" b="0" i="0" u="none" strike="noStrike" kern="1200" dirty="0">
                          <a:solidFill>
                            <a:schemeClr val="tx1"/>
                          </a:solidFill>
                          <a:effectLst/>
                          <a:latin typeface="Calibri" panose="020F0502020204030204" pitchFamily="34" charset="0"/>
                          <a:cs typeface="Times New Roman" panose="02020603050405020304" pitchFamily="18" charset="0"/>
                        </a:rPr>
                        <a:t>ελλιπείς τιμές</a:t>
                      </a:r>
                      <a:r>
                        <a:rPr lang="en-US" sz="1200" b="0" i="0" u="none" strike="noStrike" kern="1200" dirty="0">
                          <a:solidFill>
                            <a:schemeClr val="tx1"/>
                          </a:solidFill>
                          <a:effectLst/>
                          <a:latin typeface="Calibri" panose="020F0502020204030204" pitchFamily="34" charset="0"/>
                          <a:cs typeface="Times New Roman" panose="02020603050405020304" pitchFamily="18" charset="0"/>
                        </a:rPr>
                        <a:t>)</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extLst>
                  <a:ext uri="{0D108BD9-81ED-4DB2-BD59-A6C34878D82A}">
                    <a16:rowId xmlns:a16="http://schemas.microsoft.com/office/drawing/2014/main" val="1314505587"/>
                  </a:ext>
                </a:extLst>
              </a:tr>
              <a:tr h="192024">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 </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Acc</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err="1">
                          <a:solidFill>
                            <a:schemeClr val="tx1"/>
                          </a:solidFill>
                          <a:effectLst/>
                          <a:latin typeface="Calibri" panose="020F0502020204030204" pitchFamily="34" charset="0"/>
                          <a:cs typeface="Times New Roman" panose="02020603050405020304" pitchFamily="18" charset="0"/>
                        </a:rPr>
                        <a:t>Bacc</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Acc</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err="1">
                          <a:solidFill>
                            <a:schemeClr val="tx1"/>
                          </a:solidFill>
                          <a:effectLst/>
                          <a:latin typeface="Calibri" panose="020F0502020204030204" pitchFamily="34" charset="0"/>
                          <a:cs typeface="Times New Roman" panose="02020603050405020304" pitchFamily="18" charset="0"/>
                        </a:rPr>
                        <a:t>Bacc</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8628233"/>
                  </a:ext>
                </a:extLst>
              </a:tr>
              <a:tr h="192024">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err="1">
                          <a:solidFill>
                            <a:schemeClr val="tx1"/>
                          </a:solidFill>
                          <a:effectLst/>
                          <a:latin typeface="Calibri" panose="020F0502020204030204" pitchFamily="34" charset="0"/>
                          <a:cs typeface="Times New Roman" panose="02020603050405020304" pitchFamily="18" charset="0"/>
                        </a:rPr>
                        <a:t>TensMIL</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ea typeface="+mn-ea"/>
                          <a:cs typeface="Times New Roman" panose="02020603050405020304" pitchFamily="18" charset="0"/>
                        </a:rPr>
                        <a:t>45.76(0.13)</a:t>
                      </a:r>
                      <a:endParaRPr lang="en-GB" sz="1200" b="0" i="0" u="none" strike="noStrike" kern="1200" dirty="0">
                        <a:solidFill>
                          <a:schemeClr val="tx1"/>
                        </a:solidFill>
                        <a:effectLst/>
                        <a:latin typeface="Calibri" panose="020F0502020204030204" pitchFamily="34" charset="0"/>
                        <a:ea typeface="+mn-ea"/>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457200" rtl="0" eaLnBrk="1" latinLnBrk="0" hangingPunct="1"/>
                      <a:r>
                        <a:rPr lang="en-US" sz="1200" b="0" i="0" u="none" strike="noStrike" kern="1200" dirty="0">
                          <a:solidFill>
                            <a:schemeClr val="tx1"/>
                          </a:solidFill>
                          <a:effectLst/>
                          <a:latin typeface="Calibri" panose="020F0502020204030204" pitchFamily="34" charset="0"/>
                          <a:ea typeface="+mn-ea"/>
                          <a:cs typeface="Times New Roman" panose="02020603050405020304" pitchFamily="18" charset="0"/>
                        </a:rPr>
                        <a:t>34.06(0.09)</a:t>
                      </a:r>
                      <a:endParaRPr lang="en-GB" sz="1200" b="0" i="0" u="none" strike="noStrike" kern="1200" dirty="0">
                        <a:solidFill>
                          <a:schemeClr val="tx1"/>
                        </a:solidFill>
                        <a:effectLst/>
                        <a:latin typeface="Calibri" panose="020F0502020204030204" pitchFamily="34" charset="0"/>
                        <a:ea typeface="+mn-ea"/>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ea typeface="+mn-ea"/>
                          <a:cs typeface="Times New Roman" panose="02020603050405020304" pitchFamily="18" charset="0"/>
                        </a:rPr>
                        <a:t>73.41(0.01)</a:t>
                      </a:r>
                      <a:endParaRPr lang="en-GB" sz="1200" b="0" i="0" u="none" strike="noStrike" kern="1200" dirty="0">
                        <a:solidFill>
                          <a:schemeClr val="tx1"/>
                        </a:solidFill>
                        <a:effectLst/>
                        <a:latin typeface="Calibri" panose="020F0502020204030204" pitchFamily="34" charset="0"/>
                        <a:ea typeface="+mn-ea"/>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i="0" u="none" strike="noStrike" kern="1200" dirty="0">
                          <a:solidFill>
                            <a:schemeClr val="tx1"/>
                          </a:solidFill>
                          <a:effectLst/>
                          <a:latin typeface="Calibri" panose="020F0502020204030204" pitchFamily="34" charset="0"/>
                          <a:cs typeface="Times New Roman" panose="02020603050405020304" pitchFamily="18" charset="0"/>
                        </a:rPr>
                        <a:t>67.17(0.13)</a:t>
                      </a:r>
                      <a:endParaRPr lang="en-GB" sz="1400" dirty="0"/>
                    </a:p>
                  </a:txBody>
                  <a:tcPr marL="51435" marR="51435"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6960948"/>
                  </a:ext>
                </a:extLst>
              </a:tr>
            </a:tbl>
          </a:graphicData>
        </a:graphic>
      </p:graphicFrame>
      <p:graphicFrame>
        <p:nvGraphicFramePr>
          <p:cNvPr id="5" name="Πίνακας 4">
            <a:extLst>
              <a:ext uri="{FF2B5EF4-FFF2-40B4-BE49-F238E27FC236}">
                <a16:creationId xmlns:a16="http://schemas.microsoft.com/office/drawing/2014/main" id="{F40B37C4-B0C2-4335-8EE0-8BF206288448}"/>
              </a:ext>
            </a:extLst>
          </p:cNvPr>
          <p:cNvGraphicFramePr>
            <a:graphicFrameLocks noGrp="1"/>
          </p:cNvGraphicFramePr>
          <p:nvPr/>
        </p:nvGraphicFramePr>
        <p:xfrm>
          <a:off x="5511185" y="1243838"/>
          <a:ext cx="3502854" cy="1445768"/>
        </p:xfrm>
        <a:graphic>
          <a:graphicData uri="http://schemas.openxmlformats.org/drawingml/2006/table">
            <a:tbl>
              <a:tblPr firstRow="1" firstCol="1" bandRow="1">
                <a:tableStyleId>{5C22544A-7EE6-4342-B048-85BDC9FD1C3A}</a:tableStyleId>
              </a:tblPr>
              <a:tblGrid>
                <a:gridCol w="1110105">
                  <a:extLst>
                    <a:ext uri="{9D8B030D-6E8A-4147-A177-3AD203B41FA5}">
                      <a16:colId xmlns:a16="http://schemas.microsoft.com/office/drawing/2014/main" val="3874819967"/>
                    </a:ext>
                  </a:extLst>
                </a:gridCol>
                <a:gridCol w="829946">
                  <a:extLst>
                    <a:ext uri="{9D8B030D-6E8A-4147-A177-3AD203B41FA5}">
                      <a16:colId xmlns:a16="http://schemas.microsoft.com/office/drawing/2014/main" val="3525886767"/>
                    </a:ext>
                  </a:extLst>
                </a:gridCol>
                <a:gridCol w="1562803">
                  <a:extLst>
                    <a:ext uri="{9D8B030D-6E8A-4147-A177-3AD203B41FA5}">
                      <a16:colId xmlns:a16="http://schemas.microsoft.com/office/drawing/2014/main" val="3368298201"/>
                    </a:ext>
                  </a:extLst>
                </a:gridCol>
              </a:tblGrid>
              <a:tr h="460248">
                <a:tc>
                  <a:txBody>
                    <a:bodyPr/>
                    <a:lstStyle/>
                    <a:p>
                      <a:pPr marL="0" algn="just" defTabSz="457200" rtl="0" eaLnBrk="1" fontAlgn="t" latinLnBrk="0" hangingPunct="1">
                        <a:lnSpc>
                          <a:spcPct val="105000"/>
                        </a:lnSpc>
                        <a:spcBef>
                          <a:spcPts val="0"/>
                        </a:spcBef>
                        <a:spcAft>
                          <a:spcPts val="800"/>
                        </a:spcAft>
                      </a:pPr>
                      <a:r>
                        <a:rPr lang="el-GR" sz="1200" b="0" i="0" u="none" strike="noStrike" kern="1200" dirty="0">
                          <a:solidFill>
                            <a:schemeClr val="tx1"/>
                          </a:solidFill>
                          <a:effectLst/>
                          <a:latin typeface="Calibri" panose="020F0502020204030204" pitchFamily="34" charset="0"/>
                          <a:cs typeface="Times New Roman" panose="02020603050405020304" pitchFamily="18" charset="0"/>
                        </a:rPr>
                        <a:t>Μέθοδος</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ALS R=60</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err="1">
                          <a:solidFill>
                            <a:schemeClr val="tx1"/>
                          </a:solidFill>
                          <a:effectLst/>
                          <a:latin typeface="Calibri" panose="020F0502020204030204" pitchFamily="34" charset="0"/>
                          <a:cs typeface="Times New Roman" panose="02020603050405020304" pitchFamily="18" charset="0"/>
                        </a:rPr>
                        <a:t>StrProxSGD</a:t>
                      </a:r>
                      <a:r>
                        <a:rPr lang="en-US" sz="1200" b="0" i="0" u="none" strike="noStrike" kern="1200" dirty="0">
                          <a:solidFill>
                            <a:schemeClr val="tx1"/>
                          </a:solidFill>
                          <a:effectLst/>
                          <a:latin typeface="Calibri" panose="020F0502020204030204" pitchFamily="34" charset="0"/>
                          <a:cs typeface="Times New Roman" panose="02020603050405020304" pitchFamily="18" charset="0"/>
                        </a:rPr>
                        <a:t> R=60</a:t>
                      </a:r>
                      <a:endParaRPr lang="en-GB" sz="1200" b="0" i="0" u="none" strike="noStrike" kern="1200" dirty="0">
                        <a:solidFill>
                          <a:schemeClr val="tx1"/>
                        </a:solidFill>
                        <a:effectLst/>
                        <a:latin typeface="Calibri" panose="020F0502020204030204" pitchFamily="34" charset="0"/>
                        <a:cs typeface="Times New Roman" panose="02020603050405020304" pitchFamily="18" charset="0"/>
                      </a:endParaRPr>
                    </a:p>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(90% </a:t>
                      </a:r>
                      <a:r>
                        <a:rPr lang="el-GR" sz="1200" b="0" i="0" u="none" strike="noStrike" kern="1200" dirty="0">
                          <a:solidFill>
                            <a:schemeClr val="tx1"/>
                          </a:solidFill>
                          <a:effectLst/>
                          <a:latin typeface="Calibri" panose="020F0502020204030204" pitchFamily="34" charset="0"/>
                          <a:cs typeface="Times New Roman" panose="02020603050405020304" pitchFamily="18" charset="0"/>
                        </a:rPr>
                        <a:t>ελλιπείς τιμές</a:t>
                      </a:r>
                      <a:r>
                        <a:rPr lang="en-US" sz="1200" b="0" i="0" u="none" strike="noStrike" kern="1200" dirty="0">
                          <a:solidFill>
                            <a:schemeClr val="tx1"/>
                          </a:solidFill>
                          <a:effectLst/>
                          <a:latin typeface="Calibri" panose="020F0502020204030204" pitchFamily="34" charset="0"/>
                          <a:cs typeface="Times New Roman" panose="02020603050405020304" pitchFamily="18" charset="0"/>
                        </a:rPr>
                        <a:t>)</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7955294"/>
                  </a:ext>
                </a:extLst>
              </a:tr>
              <a:tr h="192024">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MILES</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T w="12700" cap="flat" cmpd="sng" algn="ctr">
                      <a:solidFill>
                        <a:schemeClr val="tx1"/>
                      </a:solidFill>
                      <a:prstDash val="solid"/>
                      <a:round/>
                      <a:headEnd type="none" w="med" len="med"/>
                      <a:tailEnd type="none" w="med" len="med"/>
                    </a:lnT>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51.59(0.13)</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T w="12700" cap="flat" cmpd="sng" algn="ctr">
                      <a:solidFill>
                        <a:schemeClr val="tx1"/>
                      </a:solidFill>
                      <a:prstDash val="solid"/>
                      <a:round/>
                      <a:headEnd type="none" w="med" len="med"/>
                      <a:tailEnd type="none" w="med" len="med"/>
                    </a:lnT>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a:solidFill>
                            <a:schemeClr val="tx1"/>
                          </a:solidFill>
                          <a:effectLst/>
                          <a:latin typeface="Calibri" panose="020F0502020204030204" pitchFamily="34" charset="0"/>
                          <a:cs typeface="Times New Roman" panose="02020603050405020304" pitchFamily="18" charset="0"/>
                        </a:rPr>
                        <a:t>67.20(0.11)</a:t>
                      </a:r>
                      <a:endParaRPr lang="en-GB" sz="1200" b="0" i="0" u="none" strike="noStrike"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026335964"/>
                  </a:ext>
                </a:extLst>
              </a:tr>
              <a:tr h="192024">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JC2MIL</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56.82(0.07)</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55.30(0.08)</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bg1"/>
                    </a:solidFill>
                  </a:tcPr>
                </a:tc>
                <a:extLst>
                  <a:ext uri="{0D108BD9-81ED-4DB2-BD59-A6C34878D82A}">
                    <a16:rowId xmlns:a16="http://schemas.microsoft.com/office/drawing/2014/main" val="3177672734"/>
                  </a:ext>
                </a:extLst>
              </a:tr>
              <a:tr h="192024">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err="1">
                          <a:solidFill>
                            <a:schemeClr val="tx1"/>
                          </a:solidFill>
                          <a:effectLst/>
                          <a:latin typeface="Calibri" panose="020F0502020204030204" pitchFamily="34" charset="0"/>
                          <a:cs typeface="Times New Roman" panose="02020603050405020304" pitchFamily="18" charset="0"/>
                        </a:rPr>
                        <a:t>MILBoost</a:t>
                      </a:r>
                      <a:r>
                        <a:rPr lang="en-US" sz="1200" b="0" i="0" u="none" strike="noStrike" kern="1200" dirty="0">
                          <a:solidFill>
                            <a:schemeClr val="tx1"/>
                          </a:solidFill>
                          <a:effectLst/>
                          <a:latin typeface="Calibri" panose="020F0502020204030204" pitchFamily="34" charset="0"/>
                          <a:cs typeface="Times New Roman" panose="02020603050405020304" pitchFamily="18" charset="0"/>
                        </a:rPr>
                        <a:t> </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50.83(0.15)</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54.39(0.15)</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bg1"/>
                    </a:solidFill>
                  </a:tcPr>
                </a:tc>
                <a:extLst>
                  <a:ext uri="{0D108BD9-81ED-4DB2-BD59-A6C34878D82A}">
                    <a16:rowId xmlns:a16="http://schemas.microsoft.com/office/drawing/2014/main" val="4150973761"/>
                  </a:ext>
                </a:extLst>
              </a:tr>
              <a:tr h="192024">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err="1">
                          <a:solidFill>
                            <a:schemeClr val="tx1"/>
                          </a:solidFill>
                          <a:effectLst/>
                          <a:latin typeface="Calibri" panose="020F0502020204030204" pitchFamily="34" charset="0"/>
                          <a:cs typeface="Times New Roman" panose="02020603050405020304" pitchFamily="18" charset="0"/>
                        </a:rPr>
                        <a:t>MCILBoost</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a:solidFill>
                            <a:schemeClr val="tx1"/>
                          </a:solidFill>
                          <a:effectLst/>
                          <a:latin typeface="Calibri" panose="020F0502020204030204" pitchFamily="34" charset="0"/>
                          <a:cs typeface="Times New Roman" panose="02020603050405020304" pitchFamily="18" charset="0"/>
                        </a:rPr>
                        <a:t>45.46(0.14)</a:t>
                      </a:r>
                      <a:endParaRPr lang="en-GB" sz="1200" b="0" i="0" u="none" strike="noStrike"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60.91(0.22)</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bg1"/>
                    </a:solidFill>
                  </a:tcPr>
                </a:tc>
                <a:extLst>
                  <a:ext uri="{0D108BD9-81ED-4DB2-BD59-A6C34878D82A}">
                    <a16:rowId xmlns:a16="http://schemas.microsoft.com/office/drawing/2014/main" val="2372751203"/>
                  </a:ext>
                </a:extLst>
              </a:tr>
              <a:tr h="192024">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err="1">
                          <a:solidFill>
                            <a:schemeClr val="tx1"/>
                          </a:solidFill>
                          <a:effectLst/>
                          <a:latin typeface="Calibri" panose="020F0502020204030204" pitchFamily="34" charset="0"/>
                          <a:cs typeface="Times New Roman" panose="02020603050405020304" pitchFamily="18" charset="0"/>
                        </a:rPr>
                        <a:t>TensMIL</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B w="12700" cap="flat" cmpd="sng" algn="ctr">
                      <a:solidFill>
                        <a:schemeClr val="tx1"/>
                      </a:solidFill>
                      <a:prstDash val="solid"/>
                      <a:round/>
                      <a:headEnd type="none" w="med" len="med"/>
                      <a:tailEnd type="none" w="med" len="med"/>
                    </a:lnB>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1" i="0" u="none" strike="noStrike" kern="1200" dirty="0">
                          <a:solidFill>
                            <a:schemeClr val="tx1"/>
                          </a:solidFill>
                          <a:effectLst/>
                          <a:latin typeface="Calibri" panose="020F0502020204030204" pitchFamily="34" charset="0"/>
                          <a:cs typeface="Times New Roman" panose="02020603050405020304" pitchFamily="18" charset="0"/>
                        </a:rPr>
                        <a:t>54.02(0.13)</a:t>
                      </a:r>
                      <a:endParaRPr lang="en-GB" sz="1200" b="1"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B w="12700" cap="flat" cmpd="sng" algn="ctr">
                      <a:solidFill>
                        <a:schemeClr val="tx1"/>
                      </a:solidFill>
                      <a:prstDash val="solid"/>
                      <a:round/>
                      <a:headEnd type="none" w="med" len="med"/>
                      <a:tailEnd type="none" w="med" len="med"/>
                    </a:lnB>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1" i="0" u="none" strike="noStrike" kern="1200" dirty="0">
                          <a:solidFill>
                            <a:schemeClr val="tx1"/>
                          </a:solidFill>
                          <a:effectLst/>
                          <a:latin typeface="Calibri" panose="020F0502020204030204" pitchFamily="34" charset="0"/>
                          <a:cs typeface="Times New Roman" panose="02020603050405020304" pitchFamily="18" charset="0"/>
                        </a:rPr>
                        <a:t>80.83(0.16)</a:t>
                      </a:r>
                      <a:endParaRPr lang="en-GB" sz="1200" b="1"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3033250"/>
                  </a:ext>
                </a:extLst>
              </a:tr>
            </a:tbl>
          </a:graphicData>
        </a:graphic>
      </p:graphicFrame>
      <p:graphicFrame>
        <p:nvGraphicFramePr>
          <p:cNvPr id="6" name="Πίνακας 5">
            <a:extLst>
              <a:ext uri="{FF2B5EF4-FFF2-40B4-BE49-F238E27FC236}">
                <a16:creationId xmlns:a16="http://schemas.microsoft.com/office/drawing/2014/main" id="{DF661FA0-7509-45C1-A910-6AB38F69E9D9}"/>
              </a:ext>
            </a:extLst>
          </p:cNvPr>
          <p:cNvGraphicFramePr>
            <a:graphicFrameLocks noGrp="1"/>
          </p:cNvGraphicFramePr>
          <p:nvPr/>
        </p:nvGraphicFramePr>
        <p:xfrm>
          <a:off x="1278401" y="2195011"/>
          <a:ext cx="3067656" cy="1344168"/>
        </p:xfrm>
        <a:graphic>
          <a:graphicData uri="http://schemas.openxmlformats.org/drawingml/2006/table">
            <a:tbl>
              <a:tblPr firstRow="1" firstCol="1" bandRow="1">
                <a:tableStyleId>{5C22544A-7EE6-4342-B048-85BDC9FD1C3A}</a:tableStyleId>
              </a:tblPr>
              <a:tblGrid>
                <a:gridCol w="1241981">
                  <a:extLst>
                    <a:ext uri="{9D8B030D-6E8A-4147-A177-3AD203B41FA5}">
                      <a16:colId xmlns:a16="http://schemas.microsoft.com/office/drawing/2014/main" val="1780941393"/>
                    </a:ext>
                  </a:extLst>
                </a:gridCol>
                <a:gridCol w="951445">
                  <a:extLst>
                    <a:ext uri="{9D8B030D-6E8A-4147-A177-3AD203B41FA5}">
                      <a16:colId xmlns:a16="http://schemas.microsoft.com/office/drawing/2014/main" val="2775118351"/>
                    </a:ext>
                  </a:extLst>
                </a:gridCol>
                <a:gridCol w="874230">
                  <a:extLst>
                    <a:ext uri="{9D8B030D-6E8A-4147-A177-3AD203B41FA5}">
                      <a16:colId xmlns:a16="http://schemas.microsoft.com/office/drawing/2014/main" val="3398720755"/>
                    </a:ext>
                  </a:extLst>
                </a:gridCol>
              </a:tblGrid>
              <a:tr h="384048">
                <a:tc>
                  <a:txBody>
                    <a:bodyPr/>
                    <a:lstStyle/>
                    <a:p>
                      <a:pPr marL="0" algn="just" defTabSz="457200" rtl="0" eaLnBrk="1" fontAlgn="t" latinLnBrk="0" hangingPunct="1">
                        <a:lnSpc>
                          <a:spcPct val="105000"/>
                        </a:lnSpc>
                        <a:spcBef>
                          <a:spcPts val="0"/>
                        </a:spcBef>
                        <a:spcAft>
                          <a:spcPts val="800"/>
                        </a:spcAft>
                      </a:pPr>
                      <a:r>
                        <a:rPr lang="el-GR" sz="1200" b="0" i="0" u="none" strike="noStrike" kern="1200" dirty="0">
                          <a:solidFill>
                            <a:schemeClr val="tx1"/>
                          </a:solidFill>
                          <a:effectLst/>
                          <a:latin typeface="Calibri" panose="020F0502020204030204" pitchFamily="34" charset="0"/>
                          <a:cs typeface="Times New Roman" panose="02020603050405020304" pitchFamily="18" charset="0"/>
                        </a:rPr>
                        <a:t>Μέθοδοι</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457200" rtl="0" eaLnBrk="1" fontAlgn="t" latinLnBrk="0" hangingPunct="1">
                        <a:lnSpc>
                          <a:spcPct val="105000"/>
                        </a:lnSpc>
                        <a:spcBef>
                          <a:spcPts val="0"/>
                        </a:spcBef>
                        <a:spcAft>
                          <a:spcPts val="800"/>
                        </a:spcAft>
                      </a:pPr>
                      <a:r>
                        <a:rPr lang="el-GR" sz="1200" b="0" i="0" u="none" strike="noStrike" kern="1200" dirty="0">
                          <a:solidFill>
                            <a:schemeClr val="tx1"/>
                          </a:solidFill>
                          <a:effectLst/>
                          <a:latin typeface="Calibri" panose="020F0502020204030204" pitchFamily="34" charset="0"/>
                          <a:cs typeface="Times New Roman" panose="02020603050405020304" pitchFamily="18" charset="0"/>
                        </a:rPr>
                        <a:t>Χρόνος εκπαίδευσης</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457200" rtl="0" eaLnBrk="1" fontAlgn="t" latinLnBrk="0" hangingPunct="1">
                        <a:lnSpc>
                          <a:spcPct val="105000"/>
                        </a:lnSpc>
                        <a:spcBef>
                          <a:spcPts val="0"/>
                        </a:spcBef>
                        <a:spcAft>
                          <a:spcPts val="800"/>
                        </a:spcAft>
                      </a:pPr>
                      <a:r>
                        <a:rPr lang="el-GR" sz="1200" b="0" i="0" u="none" strike="noStrike" kern="1200" dirty="0">
                          <a:solidFill>
                            <a:schemeClr val="tx1"/>
                          </a:solidFill>
                          <a:effectLst/>
                          <a:latin typeface="Calibri" panose="020F0502020204030204" pitchFamily="34" charset="0"/>
                          <a:cs typeface="Times New Roman" panose="02020603050405020304" pitchFamily="18" charset="0"/>
                        </a:rPr>
                        <a:t>Χρόνος ελέγχου</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7369360"/>
                  </a:ext>
                </a:extLst>
              </a:tr>
              <a:tr h="192024">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MILES</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T w="12700" cap="flat" cmpd="sng" algn="ctr">
                      <a:solidFill>
                        <a:schemeClr val="tx1"/>
                      </a:solidFill>
                      <a:prstDash val="solid"/>
                      <a:round/>
                      <a:headEnd type="none" w="med" len="med"/>
                      <a:tailEnd type="none" w="med" len="med"/>
                    </a:lnT>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42 sec</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T w="12700" cap="flat" cmpd="sng" algn="ctr">
                      <a:solidFill>
                        <a:schemeClr val="tx1"/>
                      </a:solidFill>
                      <a:prstDash val="solid"/>
                      <a:round/>
                      <a:headEnd type="none" w="med" len="med"/>
                      <a:tailEnd type="none" w="med" len="med"/>
                    </a:lnT>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a:solidFill>
                            <a:schemeClr val="tx1"/>
                          </a:solidFill>
                          <a:effectLst/>
                          <a:latin typeface="Calibri" panose="020F0502020204030204" pitchFamily="34" charset="0"/>
                          <a:cs typeface="Times New Roman" panose="02020603050405020304" pitchFamily="18" charset="0"/>
                        </a:rPr>
                        <a:t>1 sec</a:t>
                      </a:r>
                      <a:endParaRPr lang="en-GB" sz="1200" b="0" i="0" u="none" strike="noStrike"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205856888"/>
                  </a:ext>
                </a:extLst>
              </a:tr>
              <a:tr h="192024">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JC2MIL</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56 sec</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a:solidFill>
                            <a:schemeClr val="tx1"/>
                          </a:solidFill>
                          <a:effectLst/>
                          <a:latin typeface="Calibri" panose="020F0502020204030204" pitchFamily="34" charset="0"/>
                          <a:cs typeface="Times New Roman" panose="02020603050405020304" pitchFamily="18" charset="0"/>
                        </a:rPr>
                        <a:t>&lt;1sec</a:t>
                      </a:r>
                      <a:endParaRPr lang="en-GB" sz="1200" b="0" i="0" u="none" strike="noStrike"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bg1"/>
                    </a:solidFill>
                  </a:tcPr>
                </a:tc>
                <a:extLst>
                  <a:ext uri="{0D108BD9-81ED-4DB2-BD59-A6C34878D82A}">
                    <a16:rowId xmlns:a16="http://schemas.microsoft.com/office/drawing/2014/main" val="3971936788"/>
                  </a:ext>
                </a:extLst>
              </a:tr>
              <a:tr h="192024">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err="1">
                          <a:solidFill>
                            <a:schemeClr val="tx1"/>
                          </a:solidFill>
                          <a:effectLst/>
                          <a:latin typeface="Calibri" panose="020F0502020204030204" pitchFamily="34" charset="0"/>
                          <a:cs typeface="Times New Roman" panose="02020603050405020304" pitchFamily="18" charset="0"/>
                        </a:rPr>
                        <a:t>MILBoost</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52 sec</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5 sec</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bg1"/>
                    </a:solidFill>
                  </a:tcPr>
                </a:tc>
                <a:extLst>
                  <a:ext uri="{0D108BD9-81ED-4DB2-BD59-A6C34878D82A}">
                    <a16:rowId xmlns:a16="http://schemas.microsoft.com/office/drawing/2014/main" val="4132217564"/>
                  </a:ext>
                </a:extLst>
              </a:tr>
              <a:tr h="192024">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err="1">
                          <a:solidFill>
                            <a:schemeClr val="tx1"/>
                          </a:solidFill>
                          <a:effectLst/>
                          <a:latin typeface="Calibri" panose="020F0502020204030204" pitchFamily="34" charset="0"/>
                          <a:cs typeface="Times New Roman" panose="02020603050405020304" pitchFamily="18" charset="0"/>
                        </a:rPr>
                        <a:t>MCILBoost</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a:solidFill>
                            <a:schemeClr val="tx1"/>
                          </a:solidFill>
                          <a:effectLst/>
                          <a:latin typeface="Calibri" panose="020F0502020204030204" pitchFamily="34" charset="0"/>
                          <a:cs typeface="Times New Roman" panose="02020603050405020304" pitchFamily="18" charset="0"/>
                        </a:rPr>
                        <a:t>309 sec</a:t>
                      </a:r>
                      <a:endParaRPr lang="en-GB" sz="1200" b="0" i="0" u="none" strike="noStrike"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6 sec</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bg1"/>
                    </a:solidFill>
                  </a:tcPr>
                </a:tc>
                <a:extLst>
                  <a:ext uri="{0D108BD9-81ED-4DB2-BD59-A6C34878D82A}">
                    <a16:rowId xmlns:a16="http://schemas.microsoft.com/office/drawing/2014/main" val="1790056220"/>
                  </a:ext>
                </a:extLst>
              </a:tr>
              <a:tr h="192024">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err="1">
                          <a:solidFill>
                            <a:schemeClr val="tx1"/>
                          </a:solidFill>
                          <a:effectLst/>
                          <a:latin typeface="Calibri" panose="020F0502020204030204" pitchFamily="34" charset="0"/>
                          <a:cs typeface="Times New Roman" panose="02020603050405020304" pitchFamily="18" charset="0"/>
                        </a:rPr>
                        <a:t>TensMIL</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US" sz="1200" b="0" i="0" u="none" strike="noStrike" kern="1200" dirty="0">
                          <a:solidFill>
                            <a:schemeClr val="tx1"/>
                          </a:solidFill>
                          <a:effectLst/>
                          <a:latin typeface="Calibri" panose="020F0502020204030204" pitchFamily="34" charset="0"/>
                          <a:cs typeface="Times New Roman" panose="02020603050405020304" pitchFamily="18" charset="0"/>
                        </a:rPr>
                        <a:t>6 sec</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B w="12700" cap="flat" cmpd="sng" algn="ctr">
                      <a:solidFill>
                        <a:schemeClr val="tx1"/>
                      </a:solidFill>
                      <a:prstDash val="solid"/>
                      <a:round/>
                      <a:headEnd type="none" w="med" len="med"/>
                      <a:tailEnd type="none" w="med" len="med"/>
                    </a:lnB>
                    <a:solidFill>
                      <a:schemeClr val="bg1"/>
                    </a:solidFill>
                  </a:tcPr>
                </a:tc>
                <a:tc>
                  <a:txBody>
                    <a:bodyPr/>
                    <a:lstStyle/>
                    <a:p>
                      <a:pPr marL="0" algn="just" defTabSz="457200" rtl="0" eaLnBrk="1" fontAlgn="t" latinLnBrk="0" hangingPunct="1">
                        <a:lnSpc>
                          <a:spcPct val="105000"/>
                        </a:lnSpc>
                        <a:spcBef>
                          <a:spcPts val="0"/>
                        </a:spcBef>
                        <a:spcAft>
                          <a:spcPts val="800"/>
                        </a:spcAft>
                      </a:pPr>
                      <a:r>
                        <a:rPr lang="en-GB" sz="1200" b="0" i="0" u="none" strike="noStrike" kern="1200" dirty="0">
                          <a:solidFill>
                            <a:schemeClr val="tx1"/>
                          </a:solidFill>
                          <a:effectLst/>
                          <a:latin typeface="Calibri" panose="020F0502020204030204" pitchFamily="34" charset="0"/>
                          <a:cs typeface="Times New Roman" panose="02020603050405020304" pitchFamily="18" charset="0"/>
                        </a:rPr>
                        <a:t>&lt;1 sec</a:t>
                      </a:r>
                      <a:endParaRPr lang="en-GB" sz="1200" b="0" i="0" u="none" strike="noStrik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bg1"/>
                    </a:solidFill>
                  </a:tcPr>
                </a:tc>
                <a:extLst>
                  <a:ext uri="{0D108BD9-81ED-4DB2-BD59-A6C34878D82A}">
                    <a16:rowId xmlns:a16="http://schemas.microsoft.com/office/drawing/2014/main" val="2199767207"/>
                  </a:ext>
                </a:extLst>
              </a:tr>
            </a:tbl>
          </a:graphicData>
        </a:graphic>
      </p:graphicFrame>
      <p:sp>
        <p:nvSpPr>
          <p:cNvPr id="8" name="Rectangle 7">
            <a:extLst>
              <a:ext uri="{FF2B5EF4-FFF2-40B4-BE49-F238E27FC236}">
                <a16:creationId xmlns:a16="http://schemas.microsoft.com/office/drawing/2014/main" id="{BCB8C82C-4DF1-4953-B2BF-4D076318F99D}"/>
              </a:ext>
            </a:extLst>
          </p:cNvPr>
          <p:cNvSpPr/>
          <p:nvPr/>
        </p:nvSpPr>
        <p:spPr>
          <a:xfrm>
            <a:off x="1278401" y="1243838"/>
            <a:ext cx="4044572" cy="844296"/>
          </a:xfrm>
          <a:prstGeom prst="rect">
            <a:avLst/>
          </a:prstGeom>
          <a:solidFill>
            <a:schemeClr val="bg1">
              <a:lumMod val="50000"/>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Θέση περιεχομένου 2">
            <a:extLst>
              <a:ext uri="{FF2B5EF4-FFF2-40B4-BE49-F238E27FC236}">
                <a16:creationId xmlns:a16="http://schemas.microsoft.com/office/drawing/2014/main" id="{C3C79AEB-5150-4918-9850-EC338C513468}"/>
              </a:ext>
            </a:extLst>
          </p:cNvPr>
          <p:cNvSpPr txBox="1">
            <a:spLocks/>
          </p:cNvSpPr>
          <p:nvPr/>
        </p:nvSpPr>
        <p:spPr>
          <a:xfrm>
            <a:off x="467544" y="4431495"/>
            <a:ext cx="8676455" cy="913181"/>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Two class classification problem</a:t>
            </a:r>
            <a:endParaRPr lang="el-GR" dirty="0"/>
          </a:p>
          <a:p>
            <a:pPr lvl="1"/>
            <a:r>
              <a:rPr lang="en-US" dirty="0"/>
              <a:t>With partially observable data the balanced accuracy is </a:t>
            </a:r>
            <a:r>
              <a:rPr lang="el-GR" dirty="0"/>
              <a:t>13.63% - 26.44% </a:t>
            </a:r>
            <a:r>
              <a:rPr lang="en-US" dirty="0"/>
              <a:t>more efficient</a:t>
            </a:r>
            <a:endParaRPr lang="el-GR" dirty="0"/>
          </a:p>
        </p:txBody>
      </p:sp>
      <p:sp>
        <p:nvSpPr>
          <p:cNvPr id="10" name="Θέση περιεχομένου 2">
            <a:extLst>
              <a:ext uri="{FF2B5EF4-FFF2-40B4-BE49-F238E27FC236}">
                <a16:creationId xmlns:a16="http://schemas.microsoft.com/office/drawing/2014/main" id="{D443302B-56F7-4AAE-AAFE-95551AE6BEE8}"/>
              </a:ext>
            </a:extLst>
          </p:cNvPr>
          <p:cNvSpPr txBox="1">
            <a:spLocks/>
          </p:cNvSpPr>
          <p:nvPr/>
        </p:nvSpPr>
        <p:spPr>
          <a:xfrm>
            <a:off x="467544" y="3700195"/>
            <a:ext cx="8252764" cy="633893"/>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Three class classification problem</a:t>
            </a:r>
            <a:endParaRPr lang="el-GR" dirty="0"/>
          </a:p>
          <a:p>
            <a:pPr lvl="1"/>
            <a:r>
              <a:rPr lang="en-US" dirty="0"/>
              <a:t>With partially observable data the balanced accuracy is </a:t>
            </a:r>
            <a:r>
              <a:rPr lang="el-GR" dirty="0"/>
              <a:t>33.11% </a:t>
            </a:r>
            <a:r>
              <a:rPr lang="en-US" dirty="0"/>
              <a:t>more efficient</a:t>
            </a:r>
            <a:endParaRPr lang="el-GR" dirty="0"/>
          </a:p>
        </p:txBody>
      </p:sp>
      <p:sp>
        <p:nvSpPr>
          <p:cNvPr id="11" name="Θέση περιεχομένου 2">
            <a:extLst>
              <a:ext uri="{FF2B5EF4-FFF2-40B4-BE49-F238E27FC236}">
                <a16:creationId xmlns:a16="http://schemas.microsoft.com/office/drawing/2014/main" id="{C1813783-A4B0-48A1-B29E-9D0A7426D658}"/>
              </a:ext>
            </a:extLst>
          </p:cNvPr>
          <p:cNvSpPr txBox="1">
            <a:spLocks/>
          </p:cNvSpPr>
          <p:nvPr/>
        </p:nvSpPr>
        <p:spPr>
          <a:xfrm>
            <a:off x="467544" y="5229200"/>
            <a:ext cx="8252764" cy="1424107"/>
          </a:xfrm>
          <a:prstGeom prst="rect">
            <a:avLst/>
          </a:prstGeom>
        </p:spPr>
        <p:txBody>
          <a:bodyPr vert="horz" lIns="68580" tIns="34290" rIns="68580" bIns="3429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Training and testing time</a:t>
            </a:r>
            <a:endParaRPr lang="el-GR" dirty="0"/>
          </a:p>
          <a:p>
            <a:pPr lvl="1"/>
            <a:r>
              <a:rPr lang="en-US" b="1" dirty="0"/>
              <a:t>Feature extraction </a:t>
            </a:r>
            <a:r>
              <a:rPr lang="el-GR" dirty="0"/>
              <a:t>: ~2.5 </a:t>
            </a:r>
            <a:r>
              <a:rPr lang="en-US" dirty="0"/>
              <a:t>hours</a:t>
            </a:r>
            <a:endParaRPr lang="el-GR" dirty="0"/>
          </a:p>
          <a:p>
            <a:pPr lvl="1"/>
            <a:r>
              <a:rPr lang="en-GB" b="1" dirty="0"/>
              <a:t>Training time </a:t>
            </a:r>
            <a:r>
              <a:rPr lang="en-GB" b="1" dirty="0" err="1"/>
              <a:t>TensMIL</a:t>
            </a:r>
            <a:r>
              <a:rPr lang="el-GR" dirty="0"/>
              <a:t>:</a:t>
            </a:r>
            <a:r>
              <a:rPr lang="en-GB" dirty="0"/>
              <a:t> </a:t>
            </a:r>
            <a:r>
              <a:rPr lang="el-GR" dirty="0"/>
              <a:t>7 – 72 </a:t>
            </a:r>
            <a:r>
              <a:rPr lang="en-US" dirty="0"/>
              <a:t>times faster</a:t>
            </a:r>
            <a:endParaRPr lang="el-GR" dirty="0"/>
          </a:p>
          <a:p>
            <a:pPr lvl="1"/>
            <a:r>
              <a:rPr lang="en-US" b="1" dirty="0"/>
              <a:t>Test time </a:t>
            </a:r>
            <a:r>
              <a:rPr lang="en-GB" b="1" dirty="0" err="1"/>
              <a:t>TensMIL</a:t>
            </a:r>
            <a:r>
              <a:rPr lang="el-GR" dirty="0"/>
              <a:t>: &lt; 1 </a:t>
            </a:r>
            <a:r>
              <a:rPr lang="en-GB" dirty="0"/>
              <a:t>sec</a:t>
            </a:r>
          </a:p>
        </p:txBody>
      </p:sp>
      <p:sp>
        <p:nvSpPr>
          <p:cNvPr id="12" name="Rectangle 11">
            <a:extLst>
              <a:ext uri="{FF2B5EF4-FFF2-40B4-BE49-F238E27FC236}">
                <a16:creationId xmlns:a16="http://schemas.microsoft.com/office/drawing/2014/main" id="{84E5AF05-9339-48FD-BC58-65D3F22DE46C}"/>
              </a:ext>
            </a:extLst>
          </p:cNvPr>
          <p:cNvSpPr/>
          <p:nvPr/>
        </p:nvSpPr>
        <p:spPr>
          <a:xfrm>
            <a:off x="5511185" y="1243838"/>
            <a:ext cx="3502854" cy="1420368"/>
          </a:xfrm>
          <a:prstGeom prst="rect">
            <a:avLst/>
          </a:prstGeom>
          <a:solidFill>
            <a:schemeClr val="bg1">
              <a:lumMod val="50000"/>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ectangle 12">
            <a:extLst>
              <a:ext uri="{FF2B5EF4-FFF2-40B4-BE49-F238E27FC236}">
                <a16:creationId xmlns:a16="http://schemas.microsoft.com/office/drawing/2014/main" id="{88454D7F-C409-44A1-8B50-6476B035F8D9}"/>
              </a:ext>
            </a:extLst>
          </p:cNvPr>
          <p:cNvSpPr/>
          <p:nvPr/>
        </p:nvSpPr>
        <p:spPr>
          <a:xfrm>
            <a:off x="1278401" y="2183558"/>
            <a:ext cx="3067656" cy="1420368"/>
          </a:xfrm>
          <a:prstGeom prst="rect">
            <a:avLst/>
          </a:prstGeom>
          <a:solidFill>
            <a:schemeClr val="bg1">
              <a:lumMod val="50000"/>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64965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1" nodeType="clickEffect">
                                  <p:stCondLst>
                                    <p:cond delay="0"/>
                                  </p:stCondLst>
                                  <p:childTnLst>
                                    <p:animEffect transition="out" filter="blinds(horizontal)">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P spid="10" grpId="0"/>
      <p:bldP spid="11" grpId="0"/>
      <p:bldP spid="12" grpId="0" animBg="1"/>
      <p:bldP spid="12" grpId="1" animBg="1"/>
      <p:bldP spid="13" grpId="0" animBg="1"/>
      <p:bldP spid="13" grpId="1"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0" y="116632"/>
            <a:ext cx="9144000" cy="1097790"/>
          </a:xfrm>
        </p:spPr>
        <p:txBody>
          <a:bodyPr>
            <a:noAutofit/>
          </a:bodyPr>
          <a:lstStyle/>
          <a:p>
            <a:r>
              <a:rPr lang="es-ES" b="1" dirty="0" err="1">
                <a:solidFill>
                  <a:srgbClr val="23B7A5"/>
                </a:solidFill>
                <a:latin typeface="+mn-lt"/>
                <a:cs typeface="Khmer UI" panose="020B0502040204020203" pitchFamily="34" charset="0"/>
              </a:rPr>
              <a:t>Frailsafe</a:t>
            </a:r>
            <a:r>
              <a:rPr lang="es-ES" b="1" dirty="0">
                <a:solidFill>
                  <a:srgbClr val="23B7A5"/>
                </a:solidFill>
                <a:latin typeface="+mn-lt"/>
                <a:cs typeface="Khmer UI" panose="020B0502040204020203" pitchFamily="34" charset="0"/>
              </a:rPr>
              <a:t> </a:t>
            </a:r>
            <a:r>
              <a:rPr lang="es-ES" b="1" dirty="0" err="1">
                <a:solidFill>
                  <a:srgbClr val="23B7A5"/>
                </a:solidFill>
                <a:latin typeface="+mn-lt"/>
                <a:cs typeface="Khmer UI" panose="020B0502040204020203" pitchFamily="34" charset="0"/>
              </a:rPr>
              <a:t>Consortium</a:t>
            </a:r>
            <a:endParaRPr lang="es-ES" b="1" dirty="0">
              <a:solidFill>
                <a:srgbClr val="23B7A5"/>
              </a:solidFill>
              <a:latin typeface="+mn-lt"/>
              <a:cs typeface="Khmer UI" panose="020B0502040204020203" pitchFamily="34" charset="0"/>
            </a:endParaRPr>
          </a:p>
        </p:txBody>
      </p:sp>
      <p:sp>
        <p:nvSpPr>
          <p:cNvPr id="3" name="2 CuadroTexto"/>
          <p:cNvSpPr txBox="1"/>
          <p:nvPr/>
        </p:nvSpPr>
        <p:spPr>
          <a:xfrm>
            <a:off x="1718781" y="1628800"/>
            <a:ext cx="1773099" cy="615553"/>
          </a:xfrm>
          <a:prstGeom prst="rect">
            <a:avLst/>
          </a:prstGeom>
          <a:noFill/>
        </p:spPr>
        <p:txBody>
          <a:bodyPr wrap="square" rtlCol="0">
            <a:spAutoFit/>
          </a:bodyPr>
          <a:lstStyle/>
          <a:p>
            <a:r>
              <a:rPr lang="es-ES" b="1" dirty="0" err="1"/>
              <a:t>Smartex</a:t>
            </a:r>
            <a:r>
              <a:rPr lang="es-ES" b="1" dirty="0"/>
              <a:t>, S.R.L. </a:t>
            </a:r>
            <a:r>
              <a:rPr lang="es-ES" sz="1600" b="1" dirty="0">
                <a:solidFill>
                  <a:schemeClr val="accent1"/>
                </a:solidFill>
              </a:rPr>
              <a:t>ITALY</a:t>
            </a:r>
          </a:p>
        </p:txBody>
      </p:sp>
      <p:sp>
        <p:nvSpPr>
          <p:cNvPr id="19" name="18 CuadroTexto"/>
          <p:cNvSpPr txBox="1"/>
          <p:nvPr/>
        </p:nvSpPr>
        <p:spPr>
          <a:xfrm>
            <a:off x="1710563" y="2492975"/>
            <a:ext cx="3085200" cy="615553"/>
          </a:xfrm>
          <a:prstGeom prst="rect">
            <a:avLst/>
          </a:prstGeom>
          <a:noFill/>
        </p:spPr>
        <p:txBody>
          <a:bodyPr wrap="square" rtlCol="0">
            <a:spAutoFit/>
          </a:bodyPr>
          <a:lstStyle/>
          <a:p>
            <a:r>
              <a:rPr lang="en-US" b="1" dirty="0" err="1"/>
              <a:t>BrainStorm</a:t>
            </a:r>
            <a:r>
              <a:rPr lang="en-US" b="1" dirty="0"/>
              <a:t> Multimedia</a:t>
            </a:r>
            <a:endParaRPr lang="es-ES" b="1" dirty="0"/>
          </a:p>
          <a:p>
            <a:r>
              <a:rPr lang="es-ES" sz="1600" b="1" dirty="0">
                <a:solidFill>
                  <a:schemeClr val="accent1"/>
                </a:solidFill>
              </a:rPr>
              <a:t>SPAIN</a:t>
            </a:r>
          </a:p>
        </p:txBody>
      </p:sp>
      <p:sp>
        <p:nvSpPr>
          <p:cNvPr id="20" name="19 CuadroTexto"/>
          <p:cNvSpPr txBox="1"/>
          <p:nvPr/>
        </p:nvSpPr>
        <p:spPr>
          <a:xfrm>
            <a:off x="1774832" y="3778086"/>
            <a:ext cx="3085200" cy="615553"/>
          </a:xfrm>
          <a:prstGeom prst="rect">
            <a:avLst/>
          </a:prstGeom>
          <a:noFill/>
        </p:spPr>
        <p:txBody>
          <a:bodyPr wrap="square" rtlCol="0">
            <a:spAutoFit/>
          </a:bodyPr>
          <a:lstStyle/>
          <a:p>
            <a:r>
              <a:rPr lang="es-ES" b="1" dirty="0"/>
              <a:t>AGE </a:t>
            </a:r>
            <a:r>
              <a:rPr lang="es-ES" b="1" dirty="0" err="1"/>
              <a:t>Platform</a:t>
            </a:r>
            <a:r>
              <a:rPr lang="es-ES" b="1" dirty="0"/>
              <a:t> </a:t>
            </a:r>
            <a:r>
              <a:rPr lang="es-ES" b="1" dirty="0" err="1"/>
              <a:t>Europe</a:t>
            </a:r>
            <a:endParaRPr lang="es-ES" b="1" dirty="0"/>
          </a:p>
          <a:p>
            <a:r>
              <a:rPr lang="es-ES" sz="1600" b="1" dirty="0">
                <a:solidFill>
                  <a:schemeClr val="accent1"/>
                </a:solidFill>
              </a:rPr>
              <a:t>BELGIUM</a:t>
            </a:r>
          </a:p>
        </p:txBody>
      </p:sp>
      <p:sp>
        <p:nvSpPr>
          <p:cNvPr id="21" name="20 CuadroTexto"/>
          <p:cNvSpPr txBox="1"/>
          <p:nvPr/>
        </p:nvSpPr>
        <p:spPr>
          <a:xfrm>
            <a:off x="1763688" y="4696688"/>
            <a:ext cx="3085200" cy="615553"/>
          </a:xfrm>
          <a:prstGeom prst="rect">
            <a:avLst/>
          </a:prstGeom>
          <a:noFill/>
        </p:spPr>
        <p:txBody>
          <a:bodyPr wrap="square" rtlCol="0">
            <a:spAutoFit/>
          </a:bodyPr>
          <a:lstStyle/>
          <a:p>
            <a:r>
              <a:rPr lang="es-ES" b="1" dirty="0"/>
              <a:t>CERTH/ITI </a:t>
            </a:r>
          </a:p>
          <a:p>
            <a:r>
              <a:rPr lang="es-ES" sz="1600" b="1" dirty="0">
                <a:solidFill>
                  <a:schemeClr val="accent1"/>
                </a:solidFill>
              </a:rPr>
              <a:t>GREECE</a:t>
            </a:r>
          </a:p>
        </p:txBody>
      </p:sp>
      <p:sp>
        <p:nvSpPr>
          <p:cNvPr id="22" name="21 CuadroTexto"/>
          <p:cNvSpPr txBox="1"/>
          <p:nvPr/>
        </p:nvSpPr>
        <p:spPr>
          <a:xfrm>
            <a:off x="6046341" y="1600344"/>
            <a:ext cx="2915816" cy="615553"/>
          </a:xfrm>
          <a:prstGeom prst="rect">
            <a:avLst/>
          </a:prstGeom>
          <a:noFill/>
        </p:spPr>
        <p:txBody>
          <a:bodyPr wrap="square" rtlCol="0">
            <a:spAutoFit/>
          </a:bodyPr>
          <a:lstStyle/>
          <a:p>
            <a:r>
              <a:rPr lang="es-ES" b="1" dirty="0" err="1"/>
              <a:t>AgeCare</a:t>
            </a:r>
            <a:r>
              <a:rPr lang="es-ES" b="1" dirty="0"/>
              <a:t> </a:t>
            </a:r>
            <a:r>
              <a:rPr lang="es-ES" b="1" dirty="0" err="1"/>
              <a:t>Ltd</a:t>
            </a:r>
            <a:endParaRPr lang="es-ES" b="1" dirty="0"/>
          </a:p>
          <a:p>
            <a:r>
              <a:rPr lang="es-ES" sz="1600" b="1" dirty="0">
                <a:solidFill>
                  <a:schemeClr val="accent1"/>
                </a:solidFill>
              </a:rPr>
              <a:t>CYPRUS</a:t>
            </a:r>
          </a:p>
        </p:txBody>
      </p:sp>
      <p:sp>
        <p:nvSpPr>
          <p:cNvPr id="23" name="22 CuadroTexto"/>
          <p:cNvSpPr txBox="1"/>
          <p:nvPr/>
        </p:nvSpPr>
        <p:spPr>
          <a:xfrm>
            <a:off x="6046341" y="2625958"/>
            <a:ext cx="2915816" cy="615553"/>
          </a:xfrm>
          <a:prstGeom prst="rect">
            <a:avLst/>
          </a:prstGeom>
          <a:noFill/>
        </p:spPr>
        <p:txBody>
          <a:bodyPr wrap="square" rtlCol="0">
            <a:spAutoFit/>
          </a:bodyPr>
          <a:lstStyle/>
          <a:p>
            <a:r>
              <a:rPr lang="es-ES" b="1" dirty="0" err="1"/>
              <a:t>University</a:t>
            </a:r>
            <a:r>
              <a:rPr lang="es-ES" b="1" dirty="0"/>
              <a:t> of Patras</a:t>
            </a:r>
          </a:p>
          <a:p>
            <a:r>
              <a:rPr lang="es-ES" sz="1600" b="1" dirty="0">
                <a:solidFill>
                  <a:schemeClr val="accent1"/>
                </a:solidFill>
              </a:rPr>
              <a:t>GREECE</a:t>
            </a:r>
          </a:p>
        </p:txBody>
      </p:sp>
      <p:sp>
        <p:nvSpPr>
          <p:cNvPr id="24" name="23 CuadroTexto"/>
          <p:cNvSpPr txBox="1"/>
          <p:nvPr/>
        </p:nvSpPr>
        <p:spPr>
          <a:xfrm>
            <a:off x="6046341" y="3429000"/>
            <a:ext cx="2915816" cy="615553"/>
          </a:xfrm>
          <a:prstGeom prst="rect">
            <a:avLst/>
          </a:prstGeom>
          <a:noFill/>
        </p:spPr>
        <p:txBody>
          <a:bodyPr wrap="square" rtlCol="0">
            <a:spAutoFit/>
          </a:bodyPr>
          <a:lstStyle/>
          <a:p>
            <a:r>
              <a:rPr lang="fr-FR" b="1" dirty="0" err="1"/>
              <a:t>Gruppo</a:t>
            </a:r>
            <a:r>
              <a:rPr lang="fr-FR" b="1" dirty="0"/>
              <a:t> SIGLA S.R.L.</a:t>
            </a:r>
            <a:endParaRPr lang="es-ES" b="1" dirty="0"/>
          </a:p>
          <a:p>
            <a:r>
              <a:rPr lang="es-ES" sz="1600" b="1" dirty="0">
                <a:solidFill>
                  <a:schemeClr val="accent1"/>
                </a:solidFill>
              </a:rPr>
              <a:t>ITALY</a:t>
            </a:r>
          </a:p>
        </p:txBody>
      </p:sp>
      <p:sp>
        <p:nvSpPr>
          <p:cNvPr id="25" name="24 CuadroTexto"/>
          <p:cNvSpPr txBox="1"/>
          <p:nvPr/>
        </p:nvSpPr>
        <p:spPr>
          <a:xfrm>
            <a:off x="6084168" y="4365104"/>
            <a:ext cx="2915816" cy="615553"/>
          </a:xfrm>
          <a:prstGeom prst="rect">
            <a:avLst/>
          </a:prstGeom>
          <a:noFill/>
        </p:spPr>
        <p:txBody>
          <a:bodyPr wrap="square" rtlCol="0">
            <a:spAutoFit/>
          </a:bodyPr>
          <a:lstStyle/>
          <a:p>
            <a:r>
              <a:rPr lang="es-ES" b="1" dirty="0"/>
              <a:t>HYPERTECH S.A.</a:t>
            </a:r>
          </a:p>
          <a:p>
            <a:r>
              <a:rPr lang="es-ES" sz="1600" b="1" dirty="0">
                <a:solidFill>
                  <a:schemeClr val="accent1"/>
                </a:solidFill>
              </a:rPr>
              <a:t>GREECE</a:t>
            </a:r>
          </a:p>
        </p:txBody>
      </p:sp>
      <p:pic>
        <p:nvPicPr>
          <p:cNvPr id="27" name="Picture 26" descr="Patra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2708920"/>
            <a:ext cx="1418456" cy="561464"/>
          </a:xfrm>
          <a:prstGeom prst="rect">
            <a:avLst/>
          </a:prstGeom>
          <a:noFill/>
          <a:ln>
            <a:noFill/>
          </a:ln>
        </p:spPr>
      </p:pic>
      <p:pic>
        <p:nvPicPr>
          <p:cNvPr id="28" name="Immagine 0" descr="LogoSmartex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700808"/>
            <a:ext cx="1212215" cy="403860"/>
          </a:xfrm>
          <a:prstGeom prst="rect">
            <a:avLst/>
          </a:prstGeom>
          <a:noFill/>
          <a:ln>
            <a:noFill/>
          </a:ln>
        </p:spPr>
      </p:pic>
      <p:pic>
        <p:nvPicPr>
          <p:cNvPr id="29" name="Picture 28" descr="logo_x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636912"/>
            <a:ext cx="1520190" cy="775970"/>
          </a:xfrm>
          <a:prstGeom prst="rect">
            <a:avLst/>
          </a:prstGeom>
          <a:noFill/>
          <a:ln>
            <a:noFill/>
          </a:ln>
        </p:spPr>
      </p:pic>
      <p:pic>
        <p:nvPicPr>
          <p:cNvPr id="30" name="Picture 29" descr="AGE_logo_small"/>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3717032"/>
            <a:ext cx="1360805" cy="882650"/>
          </a:xfrm>
          <a:prstGeom prst="rect">
            <a:avLst/>
          </a:prstGeom>
          <a:noFill/>
          <a:ln>
            <a:noFill/>
          </a:ln>
        </p:spPr>
      </p:pic>
      <p:pic>
        <p:nvPicPr>
          <p:cNvPr id="31" name="Picture 30" descr="Visual Analytics, Virtual &amp; Augmented Reality Laboratory » Home Page"/>
          <p:cNvPicPr/>
          <p:nvPr/>
        </p:nvPicPr>
        <p:blipFill>
          <a:blip r:embed="rId6">
            <a:extLst>
              <a:ext uri="{28A0092B-C50C-407E-A947-70E740481C1C}">
                <a14:useLocalDpi xmlns:a14="http://schemas.microsoft.com/office/drawing/2010/main" val="0"/>
              </a:ext>
            </a:extLst>
          </a:blip>
          <a:srcRect/>
          <a:stretch>
            <a:fillRect/>
          </a:stretch>
        </p:blipFill>
        <p:spPr bwMode="auto">
          <a:xfrm>
            <a:off x="179512" y="4869160"/>
            <a:ext cx="669925" cy="680720"/>
          </a:xfrm>
          <a:prstGeom prst="rect">
            <a:avLst/>
          </a:prstGeom>
          <a:noFill/>
          <a:ln>
            <a:noFill/>
          </a:ln>
        </p:spPr>
      </p:pic>
      <p:pic>
        <p:nvPicPr>
          <p:cNvPr id="32" name="Picture 31" descr="LOGO-MATERIA GROUP ENGLISH"/>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9992" y="1628800"/>
            <a:ext cx="1368152" cy="864096"/>
          </a:xfrm>
          <a:prstGeom prst="rect">
            <a:avLst/>
          </a:prstGeom>
          <a:noFill/>
          <a:ln>
            <a:noFill/>
          </a:ln>
        </p:spPr>
      </p:pic>
      <p:pic>
        <p:nvPicPr>
          <p:cNvPr id="33" name="Picture 32" descr="Gruppo SIGLA logo"/>
          <p:cNvPicPr/>
          <p:nvPr/>
        </p:nvPicPr>
        <p:blipFill>
          <a:blip r:embed="rId8">
            <a:extLst>
              <a:ext uri="{28A0092B-C50C-407E-A947-70E740481C1C}">
                <a14:useLocalDpi xmlns:a14="http://schemas.microsoft.com/office/drawing/2010/main" val="0"/>
              </a:ext>
            </a:extLst>
          </a:blip>
          <a:srcRect/>
          <a:stretch>
            <a:fillRect/>
          </a:stretch>
        </p:blipFill>
        <p:spPr bwMode="auto">
          <a:xfrm>
            <a:off x="4067944" y="3356992"/>
            <a:ext cx="2115820" cy="956945"/>
          </a:xfrm>
          <a:prstGeom prst="rect">
            <a:avLst/>
          </a:prstGeom>
          <a:noFill/>
          <a:ln>
            <a:noFill/>
          </a:ln>
        </p:spPr>
      </p:pic>
      <p:pic>
        <p:nvPicPr>
          <p:cNvPr id="34" name="Picture 33"/>
          <p:cNvPicPr/>
          <p:nvPr/>
        </p:nvPicPr>
        <p:blipFill>
          <a:blip r:embed="rId9">
            <a:extLst>
              <a:ext uri="{28A0092B-C50C-407E-A947-70E740481C1C}">
                <a14:useLocalDpi xmlns:a14="http://schemas.microsoft.com/office/drawing/2010/main" val="0"/>
              </a:ext>
            </a:extLst>
          </a:blip>
          <a:srcRect/>
          <a:stretch>
            <a:fillRect/>
          </a:stretch>
        </p:blipFill>
        <p:spPr bwMode="auto">
          <a:xfrm>
            <a:off x="4167991" y="4437112"/>
            <a:ext cx="1988185" cy="553085"/>
          </a:xfrm>
          <a:prstGeom prst="rect">
            <a:avLst/>
          </a:prstGeom>
          <a:noFill/>
          <a:ln>
            <a:noFill/>
          </a:ln>
        </p:spPr>
      </p:pic>
      <p:pic>
        <p:nvPicPr>
          <p:cNvPr id="35" name="Picture 34"/>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46987" y="5157192"/>
            <a:ext cx="1193165" cy="403860"/>
          </a:xfrm>
          <a:prstGeom prst="rect">
            <a:avLst/>
          </a:prstGeom>
          <a:noFill/>
          <a:ln>
            <a:noFill/>
          </a:ln>
          <a:effectLst/>
          <a:extLst>
            <a:ext uri="{FAA26D3D-D897-4be2-8F04-BA451C77F1D7}">
              <ma14:placeholderFlag xmlns="" xmlns:ma14="http://schemas.microsoft.com/office/mac/drawingml/2011/main" val="1"/>
            </a:ext>
          </a:extLst>
        </p:spPr>
      </p:pic>
      <p:sp>
        <p:nvSpPr>
          <p:cNvPr id="36" name="24 CuadroTexto"/>
          <p:cNvSpPr txBox="1"/>
          <p:nvPr/>
        </p:nvSpPr>
        <p:spPr>
          <a:xfrm>
            <a:off x="6012160" y="5013176"/>
            <a:ext cx="2915816" cy="892552"/>
          </a:xfrm>
          <a:prstGeom prst="rect">
            <a:avLst/>
          </a:prstGeom>
          <a:noFill/>
        </p:spPr>
        <p:txBody>
          <a:bodyPr wrap="square" rtlCol="0">
            <a:spAutoFit/>
          </a:bodyPr>
          <a:lstStyle/>
          <a:p>
            <a:r>
              <a:rPr lang="es-ES" b="1" dirty="0" err="1"/>
              <a:t>University</a:t>
            </a:r>
            <a:r>
              <a:rPr lang="es-ES" b="1" dirty="0"/>
              <a:t> Hospital (CHU) of Nancy and INSERM </a:t>
            </a:r>
          </a:p>
          <a:p>
            <a:r>
              <a:rPr lang="es-ES" sz="1600" b="1" dirty="0">
                <a:solidFill>
                  <a:schemeClr val="accent1"/>
                </a:solidFill>
              </a:rPr>
              <a:t>FRANCE</a:t>
            </a:r>
          </a:p>
        </p:txBody>
      </p:sp>
      <p:sp>
        <p:nvSpPr>
          <p:cNvPr id="26" name="Rectangle 25">
            <a:extLst>
              <a:ext uri="{FF2B5EF4-FFF2-40B4-BE49-F238E27FC236}">
                <a16:creationId xmlns:a16="http://schemas.microsoft.com/office/drawing/2014/main" id="{22AA7685-6AD4-A6A6-5090-0AAE71BF9233}"/>
              </a:ext>
            </a:extLst>
          </p:cNvPr>
          <p:cNvSpPr/>
          <p:nvPr/>
        </p:nvSpPr>
        <p:spPr>
          <a:xfrm>
            <a:off x="0" y="6381328"/>
            <a:ext cx="9144000" cy="576064"/>
          </a:xfrm>
          <a:prstGeom prst="rect">
            <a:avLst/>
          </a:prstGeom>
          <a:solidFill>
            <a:srgbClr val="37A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9 - TextBox">
            <a:extLst>
              <a:ext uri="{FF2B5EF4-FFF2-40B4-BE49-F238E27FC236}">
                <a16:creationId xmlns:a16="http://schemas.microsoft.com/office/drawing/2014/main" id="{BB25CFB8-01CA-28E4-76C3-B8EE25FCECF4}"/>
              </a:ext>
            </a:extLst>
          </p:cNvPr>
          <p:cNvSpPr txBox="1"/>
          <p:nvPr/>
        </p:nvSpPr>
        <p:spPr>
          <a:xfrm>
            <a:off x="5768595" y="6423032"/>
            <a:ext cx="3254906" cy="400110"/>
          </a:xfrm>
          <a:prstGeom prst="rect">
            <a:avLst/>
          </a:prstGeom>
          <a:noFill/>
        </p:spPr>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www.frailsafe-project.eu</a:t>
            </a:r>
            <a:endParaRPr lang="el-GR" sz="2000" b="1" dirty="0">
              <a:solidFill>
                <a:schemeClr val="bg1"/>
              </a:solidFill>
              <a:effectLst>
                <a:outerShdw blurRad="38100" dist="38100" dir="2700000" algn="tl">
                  <a:srgbClr val="000000">
                    <a:alpha val="43137"/>
                  </a:srgbClr>
                </a:outerShdw>
              </a:effectLst>
              <a:cs typeface="Khmer UI" panose="020B0502040204020203" pitchFamily="34" charset="0"/>
            </a:endParaRPr>
          </a:p>
        </p:txBody>
      </p:sp>
      <p:pic>
        <p:nvPicPr>
          <p:cNvPr id="38" name="Picture 2" descr="https://erc.europa.eu/sites/default/files/content/pages/pdf/EC-H2020.jpg">
            <a:extLst>
              <a:ext uri="{FF2B5EF4-FFF2-40B4-BE49-F238E27FC236}">
                <a16:creationId xmlns:a16="http://schemas.microsoft.com/office/drawing/2014/main" id="{46E07F98-1094-0FC2-6CC7-7CABCFABB6E0}"/>
              </a:ext>
            </a:extLst>
          </p:cNvPr>
          <p:cNvPicPr>
            <a:picLocks noChangeAspect="1" noChangeArrowheads="1"/>
          </p:cNvPicPr>
          <p:nvPr/>
        </p:nvPicPr>
        <p:blipFill>
          <a:blip r:embed="rId11" cstate="print"/>
          <a:srcRect r="2778"/>
          <a:stretch>
            <a:fillRect/>
          </a:stretch>
        </p:blipFill>
        <p:spPr bwMode="auto">
          <a:xfrm>
            <a:off x="-36512" y="6305579"/>
            <a:ext cx="3444059" cy="651813"/>
          </a:xfrm>
          <a:prstGeom prst="rect">
            <a:avLst/>
          </a:prstGeom>
          <a:noFill/>
        </p:spPr>
      </p:pic>
    </p:spTree>
    <p:extLst>
      <p:ext uri="{BB962C8B-B14F-4D97-AF65-F5344CB8AC3E}">
        <p14:creationId xmlns:p14="http://schemas.microsoft.com/office/powerpoint/2010/main" val="189441497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 name="5 - Θέση περιεχομένου" descr="thank-you.jpg"/>
          <p:cNvPicPr>
            <a:picLocks noGrp="1" noChangeAspect="1"/>
          </p:cNvPicPr>
          <p:nvPr>
            <p:ph idx="1"/>
          </p:nvPr>
        </p:nvPicPr>
        <p:blipFill>
          <a:blip r:embed="rId2" cstate="print"/>
          <a:stretch>
            <a:fillRect/>
          </a:stretch>
        </p:blipFill>
        <p:spPr>
          <a:xfrm>
            <a:off x="0" y="0"/>
            <a:ext cx="9144000" cy="6924717"/>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DE13C704-BAED-BD59-5761-93552E9BAF9D}"/>
              </a:ext>
            </a:extLst>
          </p:cNvPr>
          <p:cNvSpPr>
            <a:spLocks noChangeArrowheads="1"/>
          </p:cNvSpPr>
          <p:nvPr/>
        </p:nvSpPr>
        <p:spPr bwMode="auto">
          <a:xfrm>
            <a:off x="1828800" y="457200"/>
            <a:ext cx="548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zh-CN" sz="4000">
                <a:solidFill>
                  <a:schemeClr val="accent2"/>
                </a:solidFill>
                <a:ea typeface="宋体" panose="02010600030101010101" pitchFamily="2" charset="-122"/>
              </a:rPr>
              <a:t>Clustering Feature Vector</a:t>
            </a:r>
            <a:endParaRPr lang="en-US" altLang="zh-CN" sz="2800" b="1">
              <a:solidFill>
                <a:schemeClr val="accent2"/>
              </a:solidFill>
              <a:ea typeface="宋体" panose="02010600030101010101" pitchFamily="2" charset="-122"/>
            </a:endParaRPr>
          </a:p>
        </p:txBody>
      </p:sp>
      <p:grpSp>
        <p:nvGrpSpPr>
          <p:cNvPr id="88066" name="Group 3">
            <a:extLst>
              <a:ext uri="{FF2B5EF4-FFF2-40B4-BE49-F238E27FC236}">
                <a16:creationId xmlns:a16="http://schemas.microsoft.com/office/drawing/2014/main" id="{EED6D70C-11BD-907E-EE4E-A185EB37170F}"/>
              </a:ext>
            </a:extLst>
          </p:cNvPr>
          <p:cNvGrpSpPr>
            <a:grpSpLocks/>
          </p:cNvGrpSpPr>
          <p:nvPr/>
        </p:nvGrpSpPr>
        <p:grpSpPr bwMode="auto">
          <a:xfrm>
            <a:off x="824748" y="1412776"/>
            <a:ext cx="5791200" cy="2738438"/>
            <a:chOff x="672" y="1470"/>
            <a:chExt cx="3648" cy="1725"/>
          </a:xfrm>
        </p:grpSpPr>
        <p:sp>
          <p:nvSpPr>
            <p:cNvPr id="88072" name="Text Box 4">
              <a:extLst>
                <a:ext uri="{FF2B5EF4-FFF2-40B4-BE49-F238E27FC236}">
                  <a16:creationId xmlns:a16="http://schemas.microsoft.com/office/drawing/2014/main" id="{6A931695-FB85-0307-7DB3-BBF3F7CC5780}"/>
                </a:ext>
              </a:extLst>
            </p:cNvPr>
            <p:cNvSpPr txBox="1">
              <a:spLocks noChangeArrowheads="1"/>
            </p:cNvSpPr>
            <p:nvPr/>
          </p:nvSpPr>
          <p:spPr bwMode="auto">
            <a:xfrm>
              <a:off x="672" y="1470"/>
              <a:ext cx="3648" cy="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400" b="1" dirty="0">
                  <a:ea typeface="宋体" panose="02010600030101010101" pitchFamily="2" charset="-122"/>
                </a:rPr>
                <a:t>Clustering Feature:</a:t>
              </a:r>
              <a:r>
                <a:rPr lang="en-US" altLang="zh-CN" sz="2400" dirty="0">
                  <a:ea typeface="宋体" panose="02010600030101010101" pitchFamily="2" charset="-122"/>
                </a:rPr>
                <a:t>  </a:t>
              </a:r>
              <a:r>
                <a:rPr lang="en-US" altLang="zh-CN" sz="2400" b="1" i="1" dirty="0">
                  <a:ea typeface="宋体" panose="02010600030101010101" pitchFamily="2" charset="-122"/>
                </a:rPr>
                <a:t>CF = (N, LS, SS)</a:t>
              </a:r>
              <a:endParaRPr lang="en-US" altLang="zh-CN" sz="2400" dirty="0">
                <a:ea typeface="宋体" panose="02010600030101010101" pitchFamily="2" charset="-122"/>
              </a:endParaRPr>
            </a:p>
            <a:p>
              <a:pPr>
                <a:spcBef>
                  <a:spcPct val="50000"/>
                </a:spcBef>
                <a:buFontTx/>
                <a:buNone/>
              </a:pPr>
              <a:r>
                <a:rPr lang="en-US" altLang="zh-CN" sz="2400" i="1" dirty="0">
                  <a:ea typeface="宋体" panose="02010600030101010101" pitchFamily="2" charset="-122"/>
                </a:rPr>
                <a:t>N</a:t>
              </a:r>
              <a:r>
                <a:rPr lang="en-US" altLang="zh-CN" sz="2400" dirty="0">
                  <a:ea typeface="宋体" panose="02010600030101010101" pitchFamily="2" charset="-122"/>
                </a:rPr>
                <a:t>: </a:t>
              </a:r>
              <a:r>
                <a:rPr lang="en-US" altLang="zh-CN" sz="2400" b="1" dirty="0">
                  <a:ea typeface="宋体" panose="02010600030101010101" pitchFamily="2" charset="-122"/>
                </a:rPr>
                <a:t>Number of data points</a:t>
              </a:r>
            </a:p>
            <a:p>
              <a:pPr>
                <a:spcBef>
                  <a:spcPct val="50000"/>
                </a:spcBef>
                <a:buFontTx/>
                <a:buNone/>
              </a:pPr>
              <a:r>
                <a:rPr lang="en-US" altLang="zh-CN" sz="2400" i="1" dirty="0">
                  <a:ea typeface="宋体" panose="02010600030101010101" pitchFamily="2" charset="-122"/>
                </a:rPr>
                <a:t>  LS: </a:t>
              </a:r>
              <a:r>
                <a:rPr lang="en-US" altLang="zh-CN" sz="2400" i="1" dirty="0">
                  <a:ea typeface="宋体" panose="02010600030101010101" pitchFamily="2" charset="-122"/>
                  <a:sym typeface="Symbol" pitchFamily="2" charset="2"/>
                </a:rPr>
                <a:t></a:t>
              </a:r>
              <a:r>
                <a:rPr lang="en-US" altLang="zh-CN" sz="2400" i="1" baseline="30000" dirty="0">
                  <a:ea typeface="宋体" panose="02010600030101010101" pitchFamily="2" charset="-122"/>
                  <a:sym typeface="Symbol" pitchFamily="2" charset="2"/>
                </a:rPr>
                <a:t>N</a:t>
              </a:r>
              <a:r>
                <a:rPr lang="en-US" altLang="zh-CN" sz="2400" i="1" baseline="-25000" dirty="0">
                  <a:ea typeface="宋体" panose="02010600030101010101" pitchFamily="2" charset="-122"/>
                  <a:sym typeface="Symbol" pitchFamily="2" charset="2"/>
                </a:rPr>
                <a:t>i=1</a:t>
              </a:r>
              <a:r>
                <a:rPr lang="en-US" altLang="zh-CN" sz="2400" i="1" dirty="0">
                  <a:ea typeface="宋体" panose="02010600030101010101" pitchFamily="2" charset="-122"/>
                  <a:sym typeface="Symbol" pitchFamily="2" charset="2"/>
                </a:rPr>
                <a:t>X</a:t>
              </a:r>
              <a:r>
                <a:rPr lang="en-US" altLang="zh-CN" sz="2400" i="1" baseline="-25000" dirty="0">
                  <a:ea typeface="宋体" panose="02010600030101010101" pitchFamily="2" charset="-122"/>
                  <a:sym typeface="Symbol" pitchFamily="2" charset="2"/>
                </a:rPr>
                <a:t>i</a:t>
              </a:r>
            </a:p>
            <a:p>
              <a:pPr>
                <a:spcBef>
                  <a:spcPct val="50000"/>
                </a:spcBef>
                <a:buFontTx/>
                <a:buNone/>
              </a:pPr>
              <a:r>
                <a:rPr lang="en-US" altLang="zh-CN" sz="2400" i="1" dirty="0">
                  <a:ea typeface="宋体" panose="02010600030101010101" pitchFamily="2" charset="-122"/>
                </a:rPr>
                <a:t>  SS: </a:t>
              </a:r>
              <a:r>
                <a:rPr lang="en-US" altLang="zh-CN" sz="2400" i="1" dirty="0">
                  <a:ea typeface="宋体" panose="02010600030101010101" pitchFamily="2" charset="-122"/>
                  <a:sym typeface="Symbol" pitchFamily="2" charset="2"/>
                </a:rPr>
                <a:t></a:t>
              </a:r>
              <a:r>
                <a:rPr lang="en-US" altLang="zh-CN" sz="2400" i="1" baseline="30000" dirty="0">
                  <a:ea typeface="宋体" panose="02010600030101010101" pitchFamily="2" charset="-122"/>
                  <a:sym typeface="Symbol" pitchFamily="2" charset="2"/>
                </a:rPr>
                <a:t>N</a:t>
              </a:r>
              <a:r>
                <a:rPr lang="en-US" altLang="zh-CN" sz="2400" i="1" baseline="-25000" dirty="0">
                  <a:ea typeface="宋体" panose="02010600030101010101" pitchFamily="2" charset="-122"/>
                  <a:sym typeface="Symbol" pitchFamily="2" charset="2"/>
                </a:rPr>
                <a:t>i=1</a:t>
              </a:r>
              <a:r>
                <a:rPr lang="en-US" altLang="zh-CN" sz="2400" i="1" dirty="0">
                  <a:ea typeface="宋体" panose="02010600030101010101" pitchFamily="2" charset="-122"/>
                  <a:sym typeface="Symbol" pitchFamily="2" charset="2"/>
                </a:rPr>
                <a:t>(X</a:t>
              </a:r>
              <a:r>
                <a:rPr lang="en-US" altLang="zh-CN" sz="2400" i="1" baseline="-25000" dirty="0">
                  <a:ea typeface="宋体" panose="02010600030101010101" pitchFamily="2" charset="-122"/>
                  <a:sym typeface="Symbol" pitchFamily="2" charset="2"/>
                </a:rPr>
                <a:t>i</a:t>
              </a:r>
              <a:r>
                <a:rPr lang="en-US" altLang="zh-CN" sz="2400" i="1" dirty="0">
                  <a:ea typeface="宋体" panose="02010600030101010101" pitchFamily="2" charset="-122"/>
                  <a:sym typeface="Symbol" pitchFamily="2" charset="2"/>
                </a:rPr>
                <a:t>)</a:t>
              </a:r>
              <a:r>
                <a:rPr lang="en-US" altLang="zh-CN" sz="2400" i="1" baseline="30000" dirty="0">
                  <a:ea typeface="宋体" panose="02010600030101010101" pitchFamily="2" charset="-122"/>
                  <a:sym typeface="Symbol" pitchFamily="2" charset="2"/>
                </a:rPr>
                <a:t>2</a:t>
              </a:r>
            </a:p>
            <a:p>
              <a:pPr>
                <a:spcBef>
                  <a:spcPct val="50000"/>
                </a:spcBef>
                <a:buFontTx/>
                <a:buNone/>
              </a:pPr>
              <a:endParaRPr lang="en-US" altLang="zh-CN" sz="1100" baseline="30000" dirty="0">
                <a:ea typeface="宋体" panose="02010600030101010101" pitchFamily="2" charset="-122"/>
                <a:sym typeface="Symbol" pitchFamily="2" charset="2"/>
              </a:endParaRPr>
            </a:p>
            <a:p>
              <a:pPr>
                <a:spcBef>
                  <a:spcPct val="50000"/>
                </a:spcBef>
                <a:buFontTx/>
                <a:buNone/>
              </a:pPr>
              <a:r>
                <a:rPr lang="en-US" altLang="zh-CN" sz="2800" baseline="30000" dirty="0">
                  <a:ea typeface="宋体" panose="02010600030101010101" pitchFamily="2" charset="-122"/>
                  <a:sym typeface="Symbol" pitchFamily="2" charset="2"/>
                </a:rPr>
                <a:t>Clustering features are additive</a:t>
              </a:r>
              <a:endParaRPr lang="en-US" altLang="zh-CN" sz="2800" baseline="-25000" dirty="0">
                <a:ea typeface="宋体" panose="02010600030101010101" pitchFamily="2" charset="-122"/>
                <a:sym typeface="Symbol" pitchFamily="2" charset="2"/>
              </a:endParaRPr>
            </a:p>
          </p:txBody>
        </p:sp>
        <p:sp>
          <p:nvSpPr>
            <p:cNvPr id="88073" name="Line 5">
              <a:extLst>
                <a:ext uri="{FF2B5EF4-FFF2-40B4-BE49-F238E27FC236}">
                  <a16:creationId xmlns:a16="http://schemas.microsoft.com/office/drawing/2014/main" id="{F7F75AF5-701D-1CAE-AA14-77B63D4E3DC3}"/>
                </a:ext>
              </a:extLst>
            </p:cNvPr>
            <p:cNvSpPr>
              <a:spLocks noChangeShapeType="1"/>
            </p:cNvSpPr>
            <p:nvPr/>
          </p:nvSpPr>
          <p:spPr bwMode="auto">
            <a:xfrm>
              <a:off x="1525" y="2196"/>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GR"/>
            </a:p>
          </p:txBody>
        </p:sp>
        <p:sp>
          <p:nvSpPr>
            <p:cNvPr id="88074" name="Line 6">
              <a:extLst>
                <a:ext uri="{FF2B5EF4-FFF2-40B4-BE49-F238E27FC236}">
                  <a16:creationId xmlns:a16="http://schemas.microsoft.com/office/drawing/2014/main" id="{84944B63-0A90-08ED-7EC3-0A5980F9CD81}"/>
                </a:ext>
              </a:extLst>
            </p:cNvPr>
            <p:cNvSpPr>
              <a:spLocks noChangeShapeType="1"/>
            </p:cNvSpPr>
            <p:nvPr/>
          </p:nvSpPr>
          <p:spPr bwMode="auto">
            <a:xfrm>
              <a:off x="3216" y="1516"/>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GR"/>
            </a:p>
          </p:txBody>
        </p:sp>
        <p:sp>
          <p:nvSpPr>
            <p:cNvPr id="88075" name="Line 7">
              <a:extLst>
                <a:ext uri="{FF2B5EF4-FFF2-40B4-BE49-F238E27FC236}">
                  <a16:creationId xmlns:a16="http://schemas.microsoft.com/office/drawing/2014/main" id="{79B7625A-6443-86DB-3A6C-F1FC5DCA829A}"/>
                </a:ext>
              </a:extLst>
            </p:cNvPr>
            <p:cNvSpPr>
              <a:spLocks noChangeShapeType="1"/>
            </p:cNvSpPr>
            <p:nvPr/>
          </p:nvSpPr>
          <p:spPr bwMode="auto">
            <a:xfrm>
              <a:off x="815" y="2179"/>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GR"/>
            </a:p>
          </p:txBody>
        </p:sp>
      </p:grpSp>
      <p:graphicFrame>
        <p:nvGraphicFramePr>
          <p:cNvPr id="88067" name="Object 0">
            <a:extLst>
              <a:ext uri="{FF2B5EF4-FFF2-40B4-BE49-F238E27FC236}">
                <a16:creationId xmlns:a16="http://schemas.microsoft.com/office/drawing/2014/main" id="{7DDE3942-900E-8EEA-7580-C657426B040B}"/>
              </a:ext>
            </a:extLst>
          </p:cNvPr>
          <p:cNvGraphicFramePr>
            <a:graphicFrameLocks noChangeAspect="1"/>
          </p:cNvGraphicFramePr>
          <p:nvPr/>
        </p:nvGraphicFramePr>
        <p:xfrm>
          <a:off x="3352800" y="4078288"/>
          <a:ext cx="2209800" cy="2017712"/>
        </p:xfrm>
        <a:graphic>
          <a:graphicData uri="http://schemas.openxmlformats.org/presentationml/2006/ole">
            <mc:AlternateContent xmlns:mc="http://schemas.openxmlformats.org/markup-compatibility/2006">
              <mc:Choice xmlns:v="urn:schemas-microsoft-com:vml" Requires="v">
                <p:oleObj name="Worksheet" r:id="rId3" imgW="2616200" imgH="2463800" progId="Excel.Sheet.8">
                  <p:embed/>
                </p:oleObj>
              </mc:Choice>
              <mc:Fallback>
                <p:oleObj name="Worksheet" r:id="rId3" imgW="2616200" imgH="2463800" progId="Excel.Sheet.8">
                  <p:embed/>
                  <p:pic>
                    <p:nvPicPr>
                      <p:cNvPr id="88067" name="Object 0">
                        <a:extLst>
                          <a:ext uri="{FF2B5EF4-FFF2-40B4-BE49-F238E27FC236}">
                            <a16:creationId xmlns:a16="http://schemas.microsoft.com/office/drawing/2014/main" id="{7DDE3942-900E-8EEA-7580-C657426B04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078288"/>
                        <a:ext cx="2209800"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8068" name="Oval 9">
            <a:extLst>
              <a:ext uri="{FF2B5EF4-FFF2-40B4-BE49-F238E27FC236}">
                <a16:creationId xmlns:a16="http://schemas.microsoft.com/office/drawing/2014/main" id="{E195D408-5DB8-0E8B-5856-5034D5381806}"/>
              </a:ext>
            </a:extLst>
          </p:cNvPr>
          <p:cNvSpPr>
            <a:spLocks noChangeArrowheads="1"/>
          </p:cNvSpPr>
          <p:nvPr/>
        </p:nvSpPr>
        <p:spPr bwMode="auto">
          <a:xfrm>
            <a:off x="3886200" y="4383088"/>
            <a:ext cx="609600" cy="990600"/>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GR" altLang="en-GR" sz="2400"/>
          </a:p>
        </p:txBody>
      </p:sp>
      <p:sp>
        <p:nvSpPr>
          <p:cNvPr id="88069" name="Oval 10">
            <a:extLst>
              <a:ext uri="{FF2B5EF4-FFF2-40B4-BE49-F238E27FC236}">
                <a16:creationId xmlns:a16="http://schemas.microsoft.com/office/drawing/2014/main" id="{AF798194-C48A-8880-C3AB-38002765FC1B}"/>
              </a:ext>
            </a:extLst>
          </p:cNvPr>
          <p:cNvSpPr>
            <a:spLocks noChangeArrowheads="1"/>
          </p:cNvSpPr>
          <p:nvPr/>
        </p:nvSpPr>
        <p:spPr bwMode="auto">
          <a:xfrm>
            <a:off x="4495800" y="4916488"/>
            <a:ext cx="762000" cy="762000"/>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GR" altLang="en-GR" sz="2400"/>
          </a:p>
        </p:txBody>
      </p:sp>
      <p:sp>
        <p:nvSpPr>
          <p:cNvPr id="88070" name="AutoShape 11">
            <a:extLst>
              <a:ext uri="{FF2B5EF4-FFF2-40B4-BE49-F238E27FC236}">
                <a16:creationId xmlns:a16="http://schemas.microsoft.com/office/drawing/2014/main" id="{306CADAC-E16E-8B68-6F24-1D539EE3F221}"/>
              </a:ext>
            </a:extLst>
          </p:cNvPr>
          <p:cNvSpPr>
            <a:spLocks/>
          </p:cNvSpPr>
          <p:nvPr/>
        </p:nvSpPr>
        <p:spPr bwMode="auto">
          <a:xfrm>
            <a:off x="5562600" y="3367088"/>
            <a:ext cx="3429000" cy="485775"/>
          </a:xfrm>
          <a:prstGeom prst="borderCallout2">
            <a:avLst>
              <a:gd name="adj1" fmla="val 23528"/>
              <a:gd name="adj2" fmla="val -2222"/>
              <a:gd name="adj3" fmla="val 23528"/>
              <a:gd name="adj4" fmla="val -20417"/>
              <a:gd name="adj5" fmla="val 212417"/>
              <a:gd name="adj6" fmla="val -39306"/>
            </a:avLst>
          </a:prstGeom>
          <a:noFill/>
          <a:ln w="2857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400">
                <a:ea typeface="宋体" panose="02010600030101010101" pitchFamily="2" charset="-122"/>
              </a:rPr>
              <a:t>CF = (5, (16,30),(54,190))</a:t>
            </a:r>
          </a:p>
        </p:txBody>
      </p:sp>
      <p:sp>
        <p:nvSpPr>
          <p:cNvPr id="88071" name="Text Box 12">
            <a:extLst>
              <a:ext uri="{FF2B5EF4-FFF2-40B4-BE49-F238E27FC236}">
                <a16:creationId xmlns:a16="http://schemas.microsoft.com/office/drawing/2014/main" id="{078B4C7F-ABF5-FE30-646D-29A73DE036C9}"/>
              </a:ext>
            </a:extLst>
          </p:cNvPr>
          <p:cNvSpPr txBox="1">
            <a:spLocks noChangeArrowheads="1"/>
          </p:cNvSpPr>
          <p:nvPr/>
        </p:nvSpPr>
        <p:spPr bwMode="auto">
          <a:xfrm>
            <a:off x="6477000" y="4178300"/>
            <a:ext cx="990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60000"/>
              </a:lnSpc>
              <a:spcBef>
                <a:spcPct val="50000"/>
              </a:spcBef>
              <a:buFontTx/>
              <a:buNone/>
            </a:pPr>
            <a:r>
              <a:rPr lang="zh-CN" altLang="en-US" sz="2400">
                <a:ea typeface="宋体" panose="02010600030101010101" pitchFamily="2" charset="-122"/>
              </a:rPr>
              <a:t>(3,4)</a:t>
            </a:r>
          </a:p>
          <a:p>
            <a:pPr>
              <a:lnSpc>
                <a:spcPct val="60000"/>
              </a:lnSpc>
              <a:spcBef>
                <a:spcPct val="50000"/>
              </a:spcBef>
              <a:buFontTx/>
              <a:buNone/>
            </a:pPr>
            <a:r>
              <a:rPr lang="zh-CN" altLang="en-US" sz="2400">
                <a:ea typeface="宋体" panose="02010600030101010101" pitchFamily="2" charset="-122"/>
              </a:rPr>
              <a:t>(2,6)</a:t>
            </a:r>
          </a:p>
          <a:p>
            <a:pPr>
              <a:lnSpc>
                <a:spcPct val="60000"/>
              </a:lnSpc>
              <a:spcBef>
                <a:spcPct val="50000"/>
              </a:spcBef>
              <a:buFontTx/>
              <a:buNone/>
            </a:pPr>
            <a:r>
              <a:rPr lang="zh-CN" altLang="en-US" sz="2400">
                <a:ea typeface="宋体" panose="02010600030101010101" pitchFamily="2" charset="-122"/>
              </a:rPr>
              <a:t>(4,5)</a:t>
            </a:r>
          </a:p>
          <a:p>
            <a:pPr>
              <a:lnSpc>
                <a:spcPct val="60000"/>
              </a:lnSpc>
              <a:spcBef>
                <a:spcPct val="50000"/>
              </a:spcBef>
              <a:buFontTx/>
              <a:buNone/>
            </a:pPr>
            <a:r>
              <a:rPr lang="zh-CN" altLang="en-US" sz="2400">
                <a:ea typeface="宋体" panose="02010600030101010101" pitchFamily="2" charset="-122"/>
              </a:rPr>
              <a:t>(4,7)</a:t>
            </a:r>
          </a:p>
          <a:p>
            <a:pPr>
              <a:lnSpc>
                <a:spcPct val="60000"/>
              </a:lnSpc>
              <a:spcBef>
                <a:spcPct val="50000"/>
              </a:spcBef>
              <a:buFontTx/>
              <a:buNone/>
            </a:pPr>
            <a:r>
              <a:rPr lang="zh-CN" altLang="en-US" sz="2400">
                <a:ea typeface="宋体" panose="02010600030101010101" pitchFamily="2" charset="-122"/>
              </a:rPr>
              <a:t>(3,8)</a:t>
            </a:r>
          </a:p>
        </p:txBody>
      </p:sp>
      <p:sp>
        <p:nvSpPr>
          <p:cNvPr id="13" name="Line 5">
            <a:extLst>
              <a:ext uri="{FF2B5EF4-FFF2-40B4-BE49-F238E27FC236}">
                <a16:creationId xmlns:a16="http://schemas.microsoft.com/office/drawing/2014/main" id="{2EFD2A9B-D614-C3AE-AF18-E76ABBF1DA51}"/>
              </a:ext>
            </a:extLst>
          </p:cNvPr>
          <p:cNvSpPr>
            <a:spLocks noChangeShapeType="1"/>
          </p:cNvSpPr>
          <p:nvPr/>
        </p:nvSpPr>
        <p:spPr bwMode="auto">
          <a:xfrm>
            <a:off x="2322984" y="3140968"/>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GR"/>
          </a:p>
        </p:txBody>
      </p:sp>
    </p:spTree>
    <p:extLst>
      <p:ext uri="{BB962C8B-B14F-4D97-AF65-F5344CB8AC3E}">
        <p14:creationId xmlns:p14="http://schemas.microsoft.com/office/powerpoint/2010/main" val="2624723406"/>
      </p:ext>
    </p:extLst>
  </p:cSld>
  <p:clrMapOvr>
    <a:masterClrMapping/>
  </p:clrMapOvr>
  <p:transition>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D8720B11-8800-F838-92A2-3A77A66E16D3}"/>
              </a:ext>
            </a:extLst>
          </p:cNvPr>
          <p:cNvSpPr>
            <a:spLocks noGrp="1" noChangeArrowheads="1"/>
          </p:cNvSpPr>
          <p:nvPr>
            <p:ph type="title"/>
          </p:nvPr>
        </p:nvSpPr>
        <p:spPr>
          <a:xfrm>
            <a:off x="381000" y="228600"/>
            <a:ext cx="2260600" cy="727075"/>
          </a:xfrm>
        </p:spPr>
        <p:txBody>
          <a:bodyPr>
            <a:normAutofit fontScale="90000"/>
          </a:bodyPr>
          <a:lstStyle/>
          <a:p>
            <a:pPr eaLnBrk="1" hangingPunct="1"/>
            <a:r>
              <a:rPr lang="en-US" altLang="zh-CN">
                <a:solidFill>
                  <a:schemeClr val="accent2"/>
                </a:solidFill>
                <a:ea typeface="宋体" panose="02010600030101010101" pitchFamily="2" charset="-122"/>
              </a:rPr>
              <a:t>CF Tree</a:t>
            </a:r>
            <a:endParaRPr lang="en-US" altLang="zh-CN" sz="5400" b="1">
              <a:solidFill>
                <a:schemeClr val="accent2"/>
              </a:solidFill>
              <a:ea typeface="宋体" panose="02010600030101010101" pitchFamily="2" charset="-122"/>
            </a:endParaRPr>
          </a:p>
        </p:txBody>
      </p:sp>
      <p:grpSp>
        <p:nvGrpSpPr>
          <p:cNvPr id="90114" name="Group 3">
            <a:extLst>
              <a:ext uri="{FF2B5EF4-FFF2-40B4-BE49-F238E27FC236}">
                <a16:creationId xmlns:a16="http://schemas.microsoft.com/office/drawing/2014/main" id="{FA486EC7-22AC-BA9F-F7C4-25AFA558FD2E}"/>
              </a:ext>
            </a:extLst>
          </p:cNvPr>
          <p:cNvGrpSpPr>
            <a:grpSpLocks/>
          </p:cNvGrpSpPr>
          <p:nvPr/>
        </p:nvGrpSpPr>
        <p:grpSpPr bwMode="auto">
          <a:xfrm>
            <a:off x="1828800" y="1295400"/>
            <a:ext cx="4953000" cy="914400"/>
            <a:chOff x="1152" y="816"/>
            <a:chExt cx="3120" cy="576"/>
          </a:xfrm>
        </p:grpSpPr>
        <p:sp>
          <p:nvSpPr>
            <p:cNvPr id="90182" name="Line 4">
              <a:extLst>
                <a:ext uri="{FF2B5EF4-FFF2-40B4-BE49-F238E27FC236}">
                  <a16:creationId xmlns:a16="http://schemas.microsoft.com/office/drawing/2014/main" id="{A5054C7C-CCF5-2028-4BD1-BC8AF68A1DE2}"/>
                </a:ext>
              </a:extLst>
            </p:cNvPr>
            <p:cNvSpPr>
              <a:spLocks noChangeShapeType="1"/>
            </p:cNvSpPr>
            <p:nvPr/>
          </p:nvSpPr>
          <p:spPr bwMode="auto">
            <a:xfrm>
              <a:off x="2187"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83" name="Rectangle 5">
              <a:extLst>
                <a:ext uri="{FF2B5EF4-FFF2-40B4-BE49-F238E27FC236}">
                  <a16:creationId xmlns:a16="http://schemas.microsoft.com/office/drawing/2014/main" id="{6DF00E33-71FA-AA3D-4B4F-712FA9AF0370}"/>
                </a:ext>
              </a:extLst>
            </p:cNvPr>
            <p:cNvSpPr>
              <a:spLocks noChangeArrowheads="1"/>
            </p:cNvSpPr>
            <p:nvPr/>
          </p:nvSpPr>
          <p:spPr bwMode="auto">
            <a:xfrm>
              <a:off x="1156" y="820"/>
              <a:ext cx="3016"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GR" altLang="en-GR" sz="2400"/>
            </a:p>
          </p:txBody>
        </p:sp>
        <p:sp>
          <p:nvSpPr>
            <p:cNvPr id="90184" name="Line 6">
              <a:extLst>
                <a:ext uri="{FF2B5EF4-FFF2-40B4-BE49-F238E27FC236}">
                  <a16:creationId xmlns:a16="http://schemas.microsoft.com/office/drawing/2014/main" id="{EFD2F29C-78E0-22D1-F95B-2270924472A4}"/>
                </a:ext>
              </a:extLst>
            </p:cNvPr>
            <p:cNvSpPr>
              <a:spLocks noChangeShapeType="1"/>
            </p:cNvSpPr>
            <p:nvPr/>
          </p:nvSpPr>
          <p:spPr bwMode="auto">
            <a:xfrm>
              <a:off x="1670"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85" name="Line 7">
              <a:extLst>
                <a:ext uri="{FF2B5EF4-FFF2-40B4-BE49-F238E27FC236}">
                  <a16:creationId xmlns:a16="http://schemas.microsoft.com/office/drawing/2014/main" id="{568CAA30-DEE2-7E45-AF2A-0BFD3486672E}"/>
                </a:ext>
              </a:extLst>
            </p:cNvPr>
            <p:cNvSpPr>
              <a:spLocks noChangeShapeType="1"/>
            </p:cNvSpPr>
            <p:nvPr/>
          </p:nvSpPr>
          <p:spPr bwMode="auto">
            <a:xfrm>
              <a:off x="3570"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86" name="Line 8">
              <a:extLst>
                <a:ext uri="{FF2B5EF4-FFF2-40B4-BE49-F238E27FC236}">
                  <a16:creationId xmlns:a16="http://schemas.microsoft.com/office/drawing/2014/main" id="{8EBEA0AD-B215-A555-1C34-0AA2EFEDDA42}"/>
                </a:ext>
              </a:extLst>
            </p:cNvPr>
            <p:cNvSpPr>
              <a:spLocks noChangeShapeType="1"/>
            </p:cNvSpPr>
            <p:nvPr/>
          </p:nvSpPr>
          <p:spPr bwMode="auto">
            <a:xfrm>
              <a:off x="2708"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87" name="Line 9">
              <a:extLst>
                <a:ext uri="{FF2B5EF4-FFF2-40B4-BE49-F238E27FC236}">
                  <a16:creationId xmlns:a16="http://schemas.microsoft.com/office/drawing/2014/main" id="{5C5D3BEB-0B72-98AC-E9CF-50786D438181}"/>
                </a:ext>
              </a:extLst>
            </p:cNvPr>
            <p:cNvSpPr>
              <a:spLocks noChangeShapeType="1"/>
            </p:cNvSpPr>
            <p:nvPr/>
          </p:nvSpPr>
          <p:spPr bwMode="auto">
            <a:xfrm>
              <a:off x="1152" y="1104"/>
              <a:ext cx="1728"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88" name="Line 10">
              <a:extLst>
                <a:ext uri="{FF2B5EF4-FFF2-40B4-BE49-F238E27FC236}">
                  <a16:creationId xmlns:a16="http://schemas.microsoft.com/office/drawing/2014/main" id="{ACA6979A-FD34-FB1F-3219-E769221F7B7C}"/>
                </a:ext>
              </a:extLst>
            </p:cNvPr>
            <p:cNvSpPr>
              <a:spLocks noChangeShapeType="1"/>
            </p:cNvSpPr>
            <p:nvPr/>
          </p:nvSpPr>
          <p:spPr bwMode="auto">
            <a:xfrm>
              <a:off x="3408" y="1104"/>
              <a:ext cx="768"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89" name="Rectangle 11">
              <a:extLst>
                <a:ext uri="{FF2B5EF4-FFF2-40B4-BE49-F238E27FC236}">
                  <a16:creationId xmlns:a16="http://schemas.microsoft.com/office/drawing/2014/main" id="{28085BA7-25C8-1449-6B6F-CE007733AFB0}"/>
                </a:ext>
              </a:extLst>
            </p:cNvPr>
            <p:cNvSpPr>
              <a:spLocks noChangeArrowheads="1"/>
            </p:cNvSpPr>
            <p:nvPr/>
          </p:nvSpPr>
          <p:spPr bwMode="auto">
            <a:xfrm>
              <a:off x="1200" y="81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400">
                  <a:ea typeface="宋体" panose="02010600030101010101" pitchFamily="2" charset="-122"/>
                </a:rPr>
                <a:t>CF</a:t>
              </a:r>
              <a:r>
                <a:rPr lang="en-US" altLang="zh-CN" sz="2400" baseline="-25000">
                  <a:ea typeface="宋体" panose="02010600030101010101" pitchFamily="2" charset="-122"/>
                </a:rPr>
                <a:t>1</a:t>
              </a:r>
            </a:p>
          </p:txBody>
        </p:sp>
        <p:sp>
          <p:nvSpPr>
            <p:cNvPr id="90190" name="Rectangle 12">
              <a:extLst>
                <a:ext uri="{FF2B5EF4-FFF2-40B4-BE49-F238E27FC236}">
                  <a16:creationId xmlns:a16="http://schemas.microsoft.com/office/drawing/2014/main" id="{6BD4ABA0-D28B-7A2A-E229-596D76B9D854}"/>
                </a:ext>
              </a:extLst>
            </p:cNvPr>
            <p:cNvSpPr>
              <a:spLocks noChangeArrowheads="1"/>
            </p:cNvSpPr>
            <p:nvPr/>
          </p:nvSpPr>
          <p:spPr bwMode="auto">
            <a:xfrm>
              <a:off x="1200"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1800">
                  <a:ea typeface="宋体" panose="02010600030101010101" pitchFamily="2" charset="-122"/>
                </a:rPr>
                <a:t>child</a:t>
              </a:r>
              <a:r>
                <a:rPr lang="en-US" altLang="zh-CN" sz="2400" baseline="-25000">
                  <a:ea typeface="宋体" panose="02010600030101010101" pitchFamily="2" charset="-122"/>
                </a:rPr>
                <a:t>1</a:t>
              </a:r>
            </a:p>
          </p:txBody>
        </p:sp>
        <p:sp>
          <p:nvSpPr>
            <p:cNvPr id="90191" name="Rectangle 13">
              <a:extLst>
                <a:ext uri="{FF2B5EF4-FFF2-40B4-BE49-F238E27FC236}">
                  <a16:creationId xmlns:a16="http://schemas.microsoft.com/office/drawing/2014/main" id="{542BB920-30C6-F34B-72BD-3204D755DC41}"/>
                </a:ext>
              </a:extLst>
            </p:cNvPr>
            <p:cNvSpPr>
              <a:spLocks noChangeArrowheads="1"/>
            </p:cNvSpPr>
            <p:nvPr/>
          </p:nvSpPr>
          <p:spPr bwMode="auto">
            <a:xfrm>
              <a:off x="2208" y="81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400">
                  <a:ea typeface="宋体" panose="02010600030101010101" pitchFamily="2" charset="-122"/>
                </a:rPr>
                <a:t>CF</a:t>
              </a:r>
              <a:r>
                <a:rPr lang="en-US" altLang="zh-CN" sz="2400" baseline="-25000">
                  <a:ea typeface="宋体" panose="02010600030101010101" pitchFamily="2" charset="-122"/>
                </a:rPr>
                <a:t>3</a:t>
              </a:r>
            </a:p>
          </p:txBody>
        </p:sp>
        <p:sp>
          <p:nvSpPr>
            <p:cNvPr id="90192" name="Rectangle 14">
              <a:extLst>
                <a:ext uri="{FF2B5EF4-FFF2-40B4-BE49-F238E27FC236}">
                  <a16:creationId xmlns:a16="http://schemas.microsoft.com/office/drawing/2014/main" id="{54F22F2B-2230-9749-8687-0BDE76702DB3}"/>
                </a:ext>
              </a:extLst>
            </p:cNvPr>
            <p:cNvSpPr>
              <a:spLocks noChangeArrowheads="1"/>
            </p:cNvSpPr>
            <p:nvPr/>
          </p:nvSpPr>
          <p:spPr bwMode="auto">
            <a:xfrm>
              <a:off x="2208"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1800">
                  <a:ea typeface="宋体" panose="02010600030101010101" pitchFamily="2" charset="-122"/>
                </a:rPr>
                <a:t>child</a:t>
              </a:r>
              <a:r>
                <a:rPr lang="en-US" altLang="zh-CN" sz="2400" baseline="-25000">
                  <a:ea typeface="宋体" panose="02010600030101010101" pitchFamily="2" charset="-122"/>
                </a:rPr>
                <a:t>3</a:t>
              </a:r>
            </a:p>
          </p:txBody>
        </p:sp>
        <p:sp>
          <p:nvSpPr>
            <p:cNvPr id="90193" name="Rectangle 15">
              <a:extLst>
                <a:ext uri="{FF2B5EF4-FFF2-40B4-BE49-F238E27FC236}">
                  <a16:creationId xmlns:a16="http://schemas.microsoft.com/office/drawing/2014/main" id="{87F10B2E-61F6-58D9-0EAE-9B9DE6D3F310}"/>
                </a:ext>
              </a:extLst>
            </p:cNvPr>
            <p:cNvSpPr>
              <a:spLocks noChangeArrowheads="1"/>
            </p:cNvSpPr>
            <p:nvPr/>
          </p:nvSpPr>
          <p:spPr bwMode="auto">
            <a:xfrm>
              <a:off x="1728" y="81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400">
                  <a:ea typeface="宋体" panose="02010600030101010101" pitchFamily="2" charset="-122"/>
                </a:rPr>
                <a:t>CF</a:t>
              </a:r>
              <a:r>
                <a:rPr lang="en-US" altLang="zh-CN" sz="2400" baseline="-25000">
                  <a:ea typeface="宋体" panose="02010600030101010101" pitchFamily="2" charset="-122"/>
                </a:rPr>
                <a:t>2</a:t>
              </a:r>
            </a:p>
          </p:txBody>
        </p:sp>
        <p:sp>
          <p:nvSpPr>
            <p:cNvPr id="90194" name="Rectangle 16">
              <a:extLst>
                <a:ext uri="{FF2B5EF4-FFF2-40B4-BE49-F238E27FC236}">
                  <a16:creationId xmlns:a16="http://schemas.microsoft.com/office/drawing/2014/main" id="{B0A6F23D-77E1-CDC7-7BAB-7E4CF219E128}"/>
                </a:ext>
              </a:extLst>
            </p:cNvPr>
            <p:cNvSpPr>
              <a:spLocks noChangeArrowheads="1"/>
            </p:cNvSpPr>
            <p:nvPr/>
          </p:nvSpPr>
          <p:spPr bwMode="auto">
            <a:xfrm>
              <a:off x="1728"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1800">
                  <a:ea typeface="宋体" panose="02010600030101010101" pitchFamily="2" charset="-122"/>
                </a:rPr>
                <a:t>child</a:t>
              </a:r>
              <a:r>
                <a:rPr lang="en-US" altLang="zh-CN" sz="2400" baseline="-25000">
                  <a:ea typeface="宋体" panose="02010600030101010101" pitchFamily="2" charset="-122"/>
                </a:rPr>
                <a:t>2</a:t>
              </a:r>
            </a:p>
          </p:txBody>
        </p:sp>
        <p:sp>
          <p:nvSpPr>
            <p:cNvPr id="90195" name="Rectangle 17">
              <a:extLst>
                <a:ext uri="{FF2B5EF4-FFF2-40B4-BE49-F238E27FC236}">
                  <a16:creationId xmlns:a16="http://schemas.microsoft.com/office/drawing/2014/main" id="{76431F5B-5645-94E6-11BB-08BBEACA299E}"/>
                </a:ext>
              </a:extLst>
            </p:cNvPr>
            <p:cNvSpPr>
              <a:spLocks noChangeArrowheads="1"/>
            </p:cNvSpPr>
            <p:nvPr/>
          </p:nvSpPr>
          <p:spPr bwMode="auto">
            <a:xfrm>
              <a:off x="3696" y="81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400">
                  <a:ea typeface="宋体" panose="02010600030101010101" pitchFamily="2" charset="-122"/>
                </a:rPr>
                <a:t>CF</a:t>
              </a:r>
              <a:r>
                <a:rPr lang="en-US" altLang="zh-CN" sz="2400" baseline="-25000">
                  <a:ea typeface="宋体" panose="02010600030101010101" pitchFamily="2" charset="-122"/>
                </a:rPr>
                <a:t>6</a:t>
              </a:r>
            </a:p>
          </p:txBody>
        </p:sp>
        <p:sp>
          <p:nvSpPr>
            <p:cNvPr id="90196" name="Rectangle 18">
              <a:extLst>
                <a:ext uri="{FF2B5EF4-FFF2-40B4-BE49-F238E27FC236}">
                  <a16:creationId xmlns:a16="http://schemas.microsoft.com/office/drawing/2014/main" id="{0AA5CD83-DBCF-1A6E-0CE3-D896FCE8B0A4}"/>
                </a:ext>
              </a:extLst>
            </p:cNvPr>
            <p:cNvSpPr>
              <a:spLocks noChangeArrowheads="1"/>
            </p:cNvSpPr>
            <p:nvPr/>
          </p:nvSpPr>
          <p:spPr bwMode="auto">
            <a:xfrm>
              <a:off x="3696"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1800">
                  <a:ea typeface="宋体" panose="02010600030101010101" pitchFamily="2" charset="-122"/>
                </a:rPr>
                <a:t>child</a:t>
              </a:r>
              <a:r>
                <a:rPr lang="en-US" altLang="zh-CN" sz="2400" baseline="-25000">
                  <a:ea typeface="宋体" panose="02010600030101010101" pitchFamily="2" charset="-122"/>
                </a:rPr>
                <a:t>6</a:t>
              </a:r>
            </a:p>
          </p:txBody>
        </p:sp>
      </p:grpSp>
      <p:sp>
        <p:nvSpPr>
          <p:cNvPr id="90115" name="Line 19">
            <a:extLst>
              <a:ext uri="{FF2B5EF4-FFF2-40B4-BE49-F238E27FC236}">
                <a16:creationId xmlns:a16="http://schemas.microsoft.com/office/drawing/2014/main" id="{4969281D-9632-C21A-1166-0357C434B845}"/>
              </a:ext>
            </a:extLst>
          </p:cNvPr>
          <p:cNvSpPr>
            <a:spLocks noChangeShapeType="1"/>
          </p:cNvSpPr>
          <p:nvPr/>
        </p:nvSpPr>
        <p:spPr bwMode="auto">
          <a:xfrm>
            <a:off x="2557463"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16" name="Rectangle 20">
            <a:extLst>
              <a:ext uri="{FF2B5EF4-FFF2-40B4-BE49-F238E27FC236}">
                <a16:creationId xmlns:a16="http://schemas.microsoft.com/office/drawing/2014/main" id="{215635C1-E2D5-92B7-0AD5-7FA00DDAB2E4}"/>
              </a:ext>
            </a:extLst>
          </p:cNvPr>
          <p:cNvSpPr>
            <a:spLocks noChangeArrowheads="1"/>
          </p:cNvSpPr>
          <p:nvPr/>
        </p:nvSpPr>
        <p:spPr bwMode="auto">
          <a:xfrm>
            <a:off x="920750" y="3282950"/>
            <a:ext cx="4787900" cy="901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GR" altLang="en-GR" sz="2400"/>
          </a:p>
        </p:txBody>
      </p:sp>
      <p:sp>
        <p:nvSpPr>
          <p:cNvPr id="90117" name="Line 21">
            <a:extLst>
              <a:ext uri="{FF2B5EF4-FFF2-40B4-BE49-F238E27FC236}">
                <a16:creationId xmlns:a16="http://schemas.microsoft.com/office/drawing/2014/main" id="{D46DD31C-1882-5072-E6E2-881F3BF179E7}"/>
              </a:ext>
            </a:extLst>
          </p:cNvPr>
          <p:cNvSpPr>
            <a:spLocks noChangeShapeType="1"/>
          </p:cNvSpPr>
          <p:nvPr/>
        </p:nvSpPr>
        <p:spPr bwMode="auto">
          <a:xfrm>
            <a:off x="1736725"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18" name="Line 22">
            <a:extLst>
              <a:ext uri="{FF2B5EF4-FFF2-40B4-BE49-F238E27FC236}">
                <a16:creationId xmlns:a16="http://schemas.microsoft.com/office/drawing/2014/main" id="{7C943ACE-D316-6A28-953A-FBCDA17CEAAB}"/>
              </a:ext>
            </a:extLst>
          </p:cNvPr>
          <p:cNvSpPr>
            <a:spLocks noChangeShapeType="1"/>
          </p:cNvSpPr>
          <p:nvPr/>
        </p:nvSpPr>
        <p:spPr bwMode="auto">
          <a:xfrm>
            <a:off x="4752975"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19" name="Line 23">
            <a:extLst>
              <a:ext uri="{FF2B5EF4-FFF2-40B4-BE49-F238E27FC236}">
                <a16:creationId xmlns:a16="http://schemas.microsoft.com/office/drawing/2014/main" id="{AF85F4FE-0874-2EBC-6288-C19CE1812E13}"/>
              </a:ext>
            </a:extLst>
          </p:cNvPr>
          <p:cNvSpPr>
            <a:spLocks noChangeShapeType="1"/>
          </p:cNvSpPr>
          <p:nvPr/>
        </p:nvSpPr>
        <p:spPr bwMode="auto">
          <a:xfrm>
            <a:off x="3384550"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20" name="Line 24">
            <a:extLst>
              <a:ext uri="{FF2B5EF4-FFF2-40B4-BE49-F238E27FC236}">
                <a16:creationId xmlns:a16="http://schemas.microsoft.com/office/drawing/2014/main" id="{A8458F14-1D34-40AC-D3D3-42F9A067AA46}"/>
              </a:ext>
            </a:extLst>
          </p:cNvPr>
          <p:cNvSpPr>
            <a:spLocks noChangeShapeType="1"/>
          </p:cNvSpPr>
          <p:nvPr/>
        </p:nvSpPr>
        <p:spPr bwMode="auto">
          <a:xfrm>
            <a:off x="914400" y="3733800"/>
            <a:ext cx="2743200"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21" name="Line 25">
            <a:extLst>
              <a:ext uri="{FF2B5EF4-FFF2-40B4-BE49-F238E27FC236}">
                <a16:creationId xmlns:a16="http://schemas.microsoft.com/office/drawing/2014/main" id="{DDEB957C-5F63-A9E7-728D-76B25A355500}"/>
              </a:ext>
            </a:extLst>
          </p:cNvPr>
          <p:cNvSpPr>
            <a:spLocks noChangeShapeType="1"/>
          </p:cNvSpPr>
          <p:nvPr/>
        </p:nvSpPr>
        <p:spPr bwMode="auto">
          <a:xfrm>
            <a:off x="4495800" y="3733800"/>
            <a:ext cx="1219200"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22" name="Rectangle 26">
            <a:extLst>
              <a:ext uri="{FF2B5EF4-FFF2-40B4-BE49-F238E27FC236}">
                <a16:creationId xmlns:a16="http://schemas.microsoft.com/office/drawing/2014/main" id="{D9512DDF-FF90-5811-6015-CAE8875E4A1E}"/>
              </a:ext>
            </a:extLst>
          </p:cNvPr>
          <p:cNvSpPr>
            <a:spLocks noChangeArrowheads="1"/>
          </p:cNvSpPr>
          <p:nvPr/>
        </p:nvSpPr>
        <p:spPr bwMode="auto">
          <a:xfrm>
            <a:off x="990600" y="3276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400">
                <a:ea typeface="宋体" panose="02010600030101010101" pitchFamily="2" charset="-122"/>
              </a:rPr>
              <a:t>CF</a:t>
            </a:r>
            <a:r>
              <a:rPr lang="en-US" altLang="zh-CN" sz="2400" baseline="-25000">
                <a:ea typeface="宋体" panose="02010600030101010101" pitchFamily="2" charset="-122"/>
              </a:rPr>
              <a:t>1</a:t>
            </a:r>
          </a:p>
        </p:txBody>
      </p:sp>
      <p:sp>
        <p:nvSpPr>
          <p:cNvPr id="90123" name="Rectangle 27">
            <a:extLst>
              <a:ext uri="{FF2B5EF4-FFF2-40B4-BE49-F238E27FC236}">
                <a16:creationId xmlns:a16="http://schemas.microsoft.com/office/drawing/2014/main" id="{F570AF05-92D3-C0B5-6AB8-DFFC6F5BCD15}"/>
              </a:ext>
            </a:extLst>
          </p:cNvPr>
          <p:cNvSpPr>
            <a:spLocks noChangeArrowheads="1"/>
          </p:cNvSpPr>
          <p:nvPr/>
        </p:nvSpPr>
        <p:spPr bwMode="auto">
          <a:xfrm>
            <a:off x="990600" y="3810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1800">
                <a:ea typeface="宋体" panose="02010600030101010101" pitchFamily="2" charset="-122"/>
              </a:rPr>
              <a:t>child</a:t>
            </a:r>
            <a:r>
              <a:rPr lang="en-US" altLang="zh-CN" sz="2400" baseline="-25000">
                <a:ea typeface="宋体" panose="02010600030101010101" pitchFamily="2" charset="-122"/>
              </a:rPr>
              <a:t>1</a:t>
            </a:r>
          </a:p>
        </p:txBody>
      </p:sp>
      <p:sp>
        <p:nvSpPr>
          <p:cNvPr id="90124" name="Rectangle 28">
            <a:extLst>
              <a:ext uri="{FF2B5EF4-FFF2-40B4-BE49-F238E27FC236}">
                <a16:creationId xmlns:a16="http://schemas.microsoft.com/office/drawing/2014/main" id="{E1C0F259-7FEA-85D9-2200-7EC2E15A0EB1}"/>
              </a:ext>
            </a:extLst>
          </p:cNvPr>
          <p:cNvSpPr>
            <a:spLocks noChangeArrowheads="1"/>
          </p:cNvSpPr>
          <p:nvPr/>
        </p:nvSpPr>
        <p:spPr bwMode="auto">
          <a:xfrm>
            <a:off x="2590800" y="3276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400">
                <a:ea typeface="宋体" panose="02010600030101010101" pitchFamily="2" charset="-122"/>
              </a:rPr>
              <a:t>CF</a:t>
            </a:r>
            <a:r>
              <a:rPr lang="en-US" altLang="zh-CN" sz="2400" baseline="-25000">
                <a:ea typeface="宋体" panose="02010600030101010101" pitchFamily="2" charset="-122"/>
              </a:rPr>
              <a:t>3</a:t>
            </a:r>
          </a:p>
        </p:txBody>
      </p:sp>
      <p:sp>
        <p:nvSpPr>
          <p:cNvPr id="90125" name="Rectangle 29">
            <a:extLst>
              <a:ext uri="{FF2B5EF4-FFF2-40B4-BE49-F238E27FC236}">
                <a16:creationId xmlns:a16="http://schemas.microsoft.com/office/drawing/2014/main" id="{7406A7AE-E03F-61C7-017E-5B81568D9B3D}"/>
              </a:ext>
            </a:extLst>
          </p:cNvPr>
          <p:cNvSpPr>
            <a:spLocks noChangeArrowheads="1"/>
          </p:cNvSpPr>
          <p:nvPr/>
        </p:nvSpPr>
        <p:spPr bwMode="auto">
          <a:xfrm>
            <a:off x="2590800" y="3810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1800">
                <a:ea typeface="宋体" panose="02010600030101010101" pitchFamily="2" charset="-122"/>
              </a:rPr>
              <a:t>child</a:t>
            </a:r>
            <a:r>
              <a:rPr lang="en-US" altLang="zh-CN" sz="2400" baseline="-25000">
                <a:ea typeface="宋体" panose="02010600030101010101" pitchFamily="2" charset="-122"/>
              </a:rPr>
              <a:t>3</a:t>
            </a:r>
          </a:p>
        </p:txBody>
      </p:sp>
      <p:sp>
        <p:nvSpPr>
          <p:cNvPr id="90126" name="Rectangle 30">
            <a:extLst>
              <a:ext uri="{FF2B5EF4-FFF2-40B4-BE49-F238E27FC236}">
                <a16:creationId xmlns:a16="http://schemas.microsoft.com/office/drawing/2014/main" id="{2A020664-F032-29D7-659A-A7E3CB4ABD73}"/>
              </a:ext>
            </a:extLst>
          </p:cNvPr>
          <p:cNvSpPr>
            <a:spLocks noChangeArrowheads="1"/>
          </p:cNvSpPr>
          <p:nvPr/>
        </p:nvSpPr>
        <p:spPr bwMode="auto">
          <a:xfrm>
            <a:off x="1828800" y="3276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400">
                <a:ea typeface="宋体" panose="02010600030101010101" pitchFamily="2" charset="-122"/>
              </a:rPr>
              <a:t>CF</a:t>
            </a:r>
            <a:r>
              <a:rPr lang="en-US" altLang="zh-CN" sz="2400" baseline="-25000">
                <a:ea typeface="宋体" panose="02010600030101010101" pitchFamily="2" charset="-122"/>
              </a:rPr>
              <a:t>2</a:t>
            </a:r>
          </a:p>
        </p:txBody>
      </p:sp>
      <p:sp>
        <p:nvSpPr>
          <p:cNvPr id="90127" name="Rectangle 31">
            <a:extLst>
              <a:ext uri="{FF2B5EF4-FFF2-40B4-BE49-F238E27FC236}">
                <a16:creationId xmlns:a16="http://schemas.microsoft.com/office/drawing/2014/main" id="{84FD5BDF-B73C-5841-666C-9B487C4795F2}"/>
              </a:ext>
            </a:extLst>
          </p:cNvPr>
          <p:cNvSpPr>
            <a:spLocks noChangeArrowheads="1"/>
          </p:cNvSpPr>
          <p:nvPr/>
        </p:nvSpPr>
        <p:spPr bwMode="auto">
          <a:xfrm>
            <a:off x="1828800" y="3810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1800">
                <a:ea typeface="宋体" panose="02010600030101010101" pitchFamily="2" charset="-122"/>
              </a:rPr>
              <a:t>child</a:t>
            </a:r>
            <a:r>
              <a:rPr lang="en-US" altLang="zh-CN" sz="2400" baseline="-25000">
                <a:ea typeface="宋体" panose="02010600030101010101" pitchFamily="2" charset="-122"/>
              </a:rPr>
              <a:t>2</a:t>
            </a:r>
          </a:p>
        </p:txBody>
      </p:sp>
      <p:sp>
        <p:nvSpPr>
          <p:cNvPr id="90128" name="Rectangle 32">
            <a:extLst>
              <a:ext uri="{FF2B5EF4-FFF2-40B4-BE49-F238E27FC236}">
                <a16:creationId xmlns:a16="http://schemas.microsoft.com/office/drawing/2014/main" id="{31F1957A-8282-2C60-9E33-78DB64D811B3}"/>
              </a:ext>
            </a:extLst>
          </p:cNvPr>
          <p:cNvSpPr>
            <a:spLocks noChangeArrowheads="1"/>
          </p:cNvSpPr>
          <p:nvPr/>
        </p:nvSpPr>
        <p:spPr bwMode="auto">
          <a:xfrm>
            <a:off x="4953000" y="3276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400">
                <a:ea typeface="宋体" panose="02010600030101010101" pitchFamily="2" charset="-122"/>
              </a:rPr>
              <a:t>CF</a:t>
            </a:r>
            <a:r>
              <a:rPr lang="en-US" altLang="zh-CN" sz="2400" baseline="-25000">
                <a:ea typeface="宋体" panose="02010600030101010101" pitchFamily="2" charset="-122"/>
              </a:rPr>
              <a:t>5</a:t>
            </a:r>
          </a:p>
        </p:txBody>
      </p:sp>
      <p:sp>
        <p:nvSpPr>
          <p:cNvPr id="90129" name="Rectangle 33">
            <a:extLst>
              <a:ext uri="{FF2B5EF4-FFF2-40B4-BE49-F238E27FC236}">
                <a16:creationId xmlns:a16="http://schemas.microsoft.com/office/drawing/2014/main" id="{C31BC3CF-46B1-D9BF-983A-465066CD5197}"/>
              </a:ext>
            </a:extLst>
          </p:cNvPr>
          <p:cNvSpPr>
            <a:spLocks noChangeArrowheads="1"/>
          </p:cNvSpPr>
          <p:nvPr/>
        </p:nvSpPr>
        <p:spPr bwMode="auto">
          <a:xfrm>
            <a:off x="4953000" y="3810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1800">
                <a:ea typeface="宋体" panose="02010600030101010101" pitchFamily="2" charset="-122"/>
              </a:rPr>
              <a:t>child</a:t>
            </a:r>
            <a:r>
              <a:rPr lang="en-US" altLang="zh-CN" sz="2400" baseline="-25000">
                <a:ea typeface="宋体" panose="02010600030101010101" pitchFamily="2" charset="-122"/>
              </a:rPr>
              <a:t>5</a:t>
            </a:r>
          </a:p>
        </p:txBody>
      </p:sp>
      <p:sp>
        <p:nvSpPr>
          <p:cNvPr id="90130" name="Line 34">
            <a:extLst>
              <a:ext uri="{FF2B5EF4-FFF2-40B4-BE49-F238E27FC236}">
                <a16:creationId xmlns:a16="http://schemas.microsoft.com/office/drawing/2014/main" id="{F8D3E972-F818-955D-6C08-2CBF9D95A606}"/>
              </a:ext>
            </a:extLst>
          </p:cNvPr>
          <p:cNvSpPr>
            <a:spLocks noChangeShapeType="1"/>
          </p:cNvSpPr>
          <p:nvPr/>
        </p:nvSpPr>
        <p:spPr bwMode="auto">
          <a:xfrm flipH="1">
            <a:off x="1295400" y="2209800"/>
            <a:ext cx="990600" cy="10668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GR"/>
          </a:p>
        </p:txBody>
      </p:sp>
      <p:sp>
        <p:nvSpPr>
          <p:cNvPr id="90131" name="Line 35">
            <a:extLst>
              <a:ext uri="{FF2B5EF4-FFF2-40B4-BE49-F238E27FC236}">
                <a16:creationId xmlns:a16="http://schemas.microsoft.com/office/drawing/2014/main" id="{54296441-CFC0-A0DF-1AFA-D86E3708B5F9}"/>
              </a:ext>
            </a:extLst>
          </p:cNvPr>
          <p:cNvSpPr>
            <a:spLocks noChangeShapeType="1"/>
          </p:cNvSpPr>
          <p:nvPr/>
        </p:nvSpPr>
        <p:spPr bwMode="auto">
          <a:xfrm>
            <a:off x="3048000" y="2209800"/>
            <a:ext cx="4191000" cy="990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GR"/>
          </a:p>
        </p:txBody>
      </p:sp>
      <p:sp>
        <p:nvSpPr>
          <p:cNvPr id="90132" name="Line 36">
            <a:extLst>
              <a:ext uri="{FF2B5EF4-FFF2-40B4-BE49-F238E27FC236}">
                <a16:creationId xmlns:a16="http://schemas.microsoft.com/office/drawing/2014/main" id="{C42F2A5E-B642-7858-452A-BB23D782CEF9}"/>
              </a:ext>
            </a:extLst>
          </p:cNvPr>
          <p:cNvSpPr>
            <a:spLocks noChangeShapeType="1"/>
          </p:cNvSpPr>
          <p:nvPr/>
        </p:nvSpPr>
        <p:spPr bwMode="auto">
          <a:xfrm>
            <a:off x="3733800" y="2209800"/>
            <a:ext cx="5029200" cy="990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GR"/>
          </a:p>
        </p:txBody>
      </p:sp>
      <p:sp>
        <p:nvSpPr>
          <p:cNvPr id="90133" name="Rectangle 37">
            <a:extLst>
              <a:ext uri="{FF2B5EF4-FFF2-40B4-BE49-F238E27FC236}">
                <a16:creationId xmlns:a16="http://schemas.microsoft.com/office/drawing/2014/main" id="{C3CC17C3-7B2D-95B6-3C94-AC51768CF408}"/>
              </a:ext>
            </a:extLst>
          </p:cNvPr>
          <p:cNvSpPr>
            <a:spLocks noChangeArrowheads="1"/>
          </p:cNvSpPr>
          <p:nvPr/>
        </p:nvSpPr>
        <p:spPr bwMode="auto">
          <a:xfrm>
            <a:off x="311150" y="5035550"/>
            <a:ext cx="37973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GR" altLang="en-GR" sz="2400"/>
          </a:p>
        </p:txBody>
      </p:sp>
      <p:sp>
        <p:nvSpPr>
          <p:cNvPr id="90134" name="Rectangle 38">
            <a:extLst>
              <a:ext uri="{FF2B5EF4-FFF2-40B4-BE49-F238E27FC236}">
                <a16:creationId xmlns:a16="http://schemas.microsoft.com/office/drawing/2014/main" id="{F34E50B2-2408-F1F9-FF1D-29B86FA5EC59}"/>
              </a:ext>
            </a:extLst>
          </p:cNvPr>
          <p:cNvSpPr>
            <a:spLocks noChangeArrowheads="1"/>
          </p:cNvSpPr>
          <p:nvPr/>
        </p:nvSpPr>
        <p:spPr bwMode="auto">
          <a:xfrm>
            <a:off x="9906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400">
                <a:ea typeface="宋体" panose="02010600030101010101" pitchFamily="2" charset="-122"/>
              </a:rPr>
              <a:t>CF</a:t>
            </a:r>
            <a:r>
              <a:rPr lang="en-US" altLang="zh-CN" sz="2400" baseline="-25000">
                <a:ea typeface="宋体" panose="02010600030101010101" pitchFamily="2" charset="-122"/>
              </a:rPr>
              <a:t>1</a:t>
            </a:r>
          </a:p>
        </p:txBody>
      </p:sp>
      <p:sp>
        <p:nvSpPr>
          <p:cNvPr id="90135" name="Line 39">
            <a:extLst>
              <a:ext uri="{FF2B5EF4-FFF2-40B4-BE49-F238E27FC236}">
                <a16:creationId xmlns:a16="http://schemas.microsoft.com/office/drawing/2014/main" id="{5087A28D-0282-7A61-E5FB-4848F995979E}"/>
              </a:ext>
            </a:extLst>
          </p:cNvPr>
          <p:cNvSpPr>
            <a:spLocks noChangeShapeType="1"/>
          </p:cNvSpPr>
          <p:nvPr/>
        </p:nvSpPr>
        <p:spPr bwMode="auto">
          <a:xfrm>
            <a:off x="9906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36" name="Rectangle 40">
            <a:extLst>
              <a:ext uri="{FF2B5EF4-FFF2-40B4-BE49-F238E27FC236}">
                <a16:creationId xmlns:a16="http://schemas.microsoft.com/office/drawing/2014/main" id="{784BAF45-6ACD-DB78-016B-349F89E81FF5}"/>
              </a:ext>
            </a:extLst>
          </p:cNvPr>
          <p:cNvSpPr>
            <a:spLocks noChangeArrowheads="1"/>
          </p:cNvSpPr>
          <p:nvPr/>
        </p:nvSpPr>
        <p:spPr bwMode="auto">
          <a:xfrm>
            <a:off x="16002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400">
                <a:ea typeface="宋体" panose="02010600030101010101" pitchFamily="2" charset="-122"/>
              </a:rPr>
              <a:t>CF</a:t>
            </a:r>
            <a:r>
              <a:rPr lang="en-US" altLang="zh-CN" sz="2400" baseline="-25000">
                <a:ea typeface="宋体" panose="02010600030101010101" pitchFamily="2" charset="-122"/>
              </a:rPr>
              <a:t>2</a:t>
            </a:r>
          </a:p>
        </p:txBody>
      </p:sp>
      <p:sp>
        <p:nvSpPr>
          <p:cNvPr id="90137" name="Line 41">
            <a:extLst>
              <a:ext uri="{FF2B5EF4-FFF2-40B4-BE49-F238E27FC236}">
                <a16:creationId xmlns:a16="http://schemas.microsoft.com/office/drawing/2014/main" id="{47D0E6A1-BDF8-CB1E-D457-80CD977F4ABB}"/>
              </a:ext>
            </a:extLst>
          </p:cNvPr>
          <p:cNvSpPr>
            <a:spLocks noChangeShapeType="1"/>
          </p:cNvSpPr>
          <p:nvPr/>
        </p:nvSpPr>
        <p:spPr bwMode="auto">
          <a:xfrm>
            <a:off x="16002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38" name="Rectangle 42">
            <a:extLst>
              <a:ext uri="{FF2B5EF4-FFF2-40B4-BE49-F238E27FC236}">
                <a16:creationId xmlns:a16="http://schemas.microsoft.com/office/drawing/2014/main" id="{84079661-754C-5D2C-6D1B-C78109012409}"/>
              </a:ext>
            </a:extLst>
          </p:cNvPr>
          <p:cNvSpPr>
            <a:spLocks noChangeArrowheads="1"/>
          </p:cNvSpPr>
          <p:nvPr/>
        </p:nvSpPr>
        <p:spPr bwMode="auto">
          <a:xfrm>
            <a:off x="28194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400">
                <a:ea typeface="宋体" panose="02010600030101010101" pitchFamily="2" charset="-122"/>
              </a:rPr>
              <a:t>CF</a:t>
            </a:r>
            <a:r>
              <a:rPr lang="en-US" altLang="zh-CN" sz="2400" baseline="-25000">
                <a:ea typeface="宋体" panose="02010600030101010101" pitchFamily="2" charset="-122"/>
              </a:rPr>
              <a:t>6</a:t>
            </a:r>
          </a:p>
        </p:txBody>
      </p:sp>
      <p:sp>
        <p:nvSpPr>
          <p:cNvPr id="90139" name="Line 43">
            <a:extLst>
              <a:ext uri="{FF2B5EF4-FFF2-40B4-BE49-F238E27FC236}">
                <a16:creationId xmlns:a16="http://schemas.microsoft.com/office/drawing/2014/main" id="{CCE6CDD4-3E22-718E-1FA4-DB9F824F57AC}"/>
              </a:ext>
            </a:extLst>
          </p:cNvPr>
          <p:cNvSpPr>
            <a:spLocks noChangeShapeType="1"/>
          </p:cNvSpPr>
          <p:nvPr/>
        </p:nvSpPr>
        <p:spPr bwMode="auto">
          <a:xfrm>
            <a:off x="28194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40" name="Line 44">
            <a:extLst>
              <a:ext uri="{FF2B5EF4-FFF2-40B4-BE49-F238E27FC236}">
                <a16:creationId xmlns:a16="http://schemas.microsoft.com/office/drawing/2014/main" id="{64E5B06A-70A5-8E32-B58D-7AD1ED9080EA}"/>
              </a:ext>
            </a:extLst>
          </p:cNvPr>
          <p:cNvSpPr>
            <a:spLocks noChangeShapeType="1"/>
          </p:cNvSpPr>
          <p:nvPr/>
        </p:nvSpPr>
        <p:spPr bwMode="auto">
          <a:xfrm>
            <a:off x="22098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41" name="Line 45">
            <a:extLst>
              <a:ext uri="{FF2B5EF4-FFF2-40B4-BE49-F238E27FC236}">
                <a16:creationId xmlns:a16="http://schemas.microsoft.com/office/drawing/2014/main" id="{2A4C00ED-AB14-A323-E9E8-00132F3181FC}"/>
              </a:ext>
            </a:extLst>
          </p:cNvPr>
          <p:cNvSpPr>
            <a:spLocks noChangeShapeType="1"/>
          </p:cNvSpPr>
          <p:nvPr/>
        </p:nvSpPr>
        <p:spPr bwMode="auto">
          <a:xfrm>
            <a:off x="34290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42" name="Line 46">
            <a:extLst>
              <a:ext uri="{FF2B5EF4-FFF2-40B4-BE49-F238E27FC236}">
                <a16:creationId xmlns:a16="http://schemas.microsoft.com/office/drawing/2014/main" id="{89B499DD-267E-9558-17C6-D2ABBDAA9072}"/>
              </a:ext>
            </a:extLst>
          </p:cNvPr>
          <p:cNvSpPr>
            <a:spLocks noChangeShapeType="1"/>
          </p:cNvSpPr>
          <p:nvPr/>
        </p:nvSpPr>
        <p:spPr bwMode="auto">
          <a:xfrm>
            <a:off x="2362200" y="53340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43" name="Rectangle 47">
            <a:extLst>
              <a:ext uri="{FF2B5EF4-FFF2-40B4-BE49-F238E27FC236}">
                <a16:creationId xmlns:a16="http://schemas.microsoft.com/office/drawing/2014/main" id="{E5725269-2907-A108-28D0-611CFB91A493}"/>
              </a:ext>
            </a:extLst>
          </p:cNvPr>
          <p:cNvSpPr>
            <a:spLocks noChangeArrowheads="1"/>
          </p:cNvSpPr>
          <p:nvPr/>
        </p:nvSpPr>
        <p:spPr bwMode="auto">
          <a:xfrm>
            <a:off x="381000" y="51054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000">
                <a:ea typeface="宋体" panose="02010600030101010101" pitchFamily="2" charset="-122"/>
              </a:rPr>
              <a:t>prev</a:t>
            </a:r>
          </a:p>
        </p:txBody>
      </p:sp>
      <p:sp>
        <p:nvSpPr>
          <p:cNvPr id="90144" name="Rectangle 48">
            <a:extLst>
              <a:ext uri="{FF2B5EF4-FFF2-40B4-BE49-F238E27FC236}">
                <a16:creationId xmlns:a16="http://schemas.microsoft.com/office/drawing/2014/main" id="{3B5870D5-B2F9-0B28-9A90-D1F2621E6502}"/>
              </a:ext>
            </a:extLst>
          </p:cNvPr>
          <p:cNvSpPr>
            <a:spLocks noChangeArrowheads="1"/>
          </p:cNvSpPr>
          <p:nvPr/>
        </p:nvSpPr>
        <p:spPr bwMode="auto">
          <a:xfrm>
            <a:off x="3429000" y="51054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000">
                <a:ea typeface="宋体" panose="02010600030101010101" pitchFamily="2" charset="-122"/>
              </a:rPr>
              <a:t>next</a:t>
            </a:r>
          </a:p>
        </p:txBody>
      </p:sp>
      <p:sp>
        <p:nvSpPr>
          <p:cNvPr id="90145" name="Line 49">
            <a:extLst>
              <a:ext uri="{FF2B5EF4-FFF2-40B4-BE49-F238E27FC236}">
                <a16:creationId xmlns:a16="http://schemas.microsoft.com/office/drawing/2014/main" id="{E97808DB-B9F9-8830-526A-12F8841C5614}"/>
              </a:ext>
            </a:extLst>
          </p:cNvPr>
          <p:cNvSpPr>
            <a:spLocks noChangeShapeType="1"/>
          </p:cNvSpPr>
          <p:nvPr/>
        </p:nvSpPr>
        <p:spPr bwMode="auto">
          <a:xfrm flipH="1">
            <a:off x="914400" y="4191000"/>
            <a:ext cx="381000" cy="8382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GR"/>
          </a:p>
        </p:txBody>
      </p:sp>
      <p:sp>
        <p:nvSpPr>
          <p:cNvPr id="90146" name="Rectangle 50">
            <a:extLst>
              <a:ext uri="{FF2B5EF4-FFF2-40B4-BE49-F238E27FC236}">
                <a16:creationId xmlns:a16="http://schemas.microsoft.com/office/drawing/2014/main" id="{7FAE4176-D1B6-8D33-81DE-346D6D191577}"/>
              </a:ext>
            </a:extLst>
          </p:cNvPr>
          <p:cNvSpPr>
            <a:spLocks noChangeArrowheads="1"/>
          </p:cNvSpPr>
          <p:nvPr/>
        </p:nvSpPr>
        <p:spPr bwMode="auto">
          <a:xfrm>
            <a:off x="4730750" y="5035550"/>
            <a:ext cx="37973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GR" altLang="en-GR" sz="2400"/>
          </a:p>
        </p:txBody>
      </p:sp>
      <p:sp>
        <p:nvSpPr>
          <p:cNvPr id="90147" name="Rectangle 51">
            <a:extLst>
              <a:ext uri="{FF2B5EF4-FFF2-40B4-BE49-F238E27FC236}">
                <a16:creationId xmlns:a16="http://schemas.microsoft.com/office/drawing/2014/main" id="{0510F6A2-5882-9D13-8DE4-7E96EE97E2A6}"/>
              </a:ext>
            </a:extLst>
          </p:cNvPr>
          <p:cNvSpPr>
            <a:spLocks noChangeArrowheads="1"/>
          </p:cNvSpPr>
          <p:nvPr/>
        </p:nvSpPr>
        <p:spPr bwMode="auto">
          <a:xfrm>
            <a:off x="54102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400">
                <a:ea typeface="宋体" panose="02010600030101010101" pitchFamily="2" charset="-122"/>
              </a:rPr>
              <a:t>CF</a:t>
            </a:r>
            <a:r>
              <a:rPr lang="en-US" altLang="zh-CN" sz="2400" baseline="-25000">
                <a:ea typeface="宋体" panose="02010600030101010101" pitchFamily="2" charset="-122"/>
              </a:rPr>
              <a:t>1</a:t>
            </a:r>
          </a:p>
        </p:txBody>
      </p:sp>
      <p:sp>
        <p:nvSpPr>
          <p:cNvPr id="90148" name="Line 52">
            <a:extLst>
              <a:ext uri="{FF2B5EF4-FFF2-40B4-BE49-F238E27FC236}">
                <a16:creationId xmlns:a16="http://schemas.microsoft.com/office/drawing/2014/main" id="{7F86F67D-45E4-E3BD-8A31-65D603A62BEE}"/>
              </a:ext>
            </a:extLst>
          </p:cNvPr>
          <p:cNvSpPr>
            <a:spLocks noChangeShapeType="1"/>
          </p:cNvSpPr>
          <p:nvPr/>
        </p:nvSpPr>
        <p:spPr bwMode="auto">
          <a:xfrm>
            <a:off x="54102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49" name="Rectangle 53">
            <a:extLst>
              <a:ext uri="{FF2B5EF4-FFF2-40B4-BE49-F238E27FC236}">
                <a16:creationId xmlns:a16="http://schemas.microsoft.com/office/drawing/2014/main" id="{283A78A4-DFAC-F261-AF87-F9B07D9E7549}"/>
              </a:ext>
            </a:extLst>
          </p:cNvPr>
          <p:cNvSpPr>
            <a:spLocks noChangeArrowheads="1"/>
          </p:cNvSpPr>
          <p:nvPr/>
        </p:nvSpPr>
        <p:spPr bwMode="auto">
          <a:xfrm>
            <a:off x="60198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400">
                <a:ea typeface="宋体" panose="02010600030101010101" pitchFamily="2" charset="-122"/>
              </a:rPr>
              <a:t>CF</a:t>
            </a:r>
            <a:r>
              <a:rPr lang="en-US" altLang="zh-CN" sz="2400" baseline="-25000">
                <a:ea typeface="宋体" panose="02010600030101010101" pitchFamily="2" charset="-122"/>
              </a:rPr>
              <a:t>2</a:t>
            </a:r>
          </a:p>
        </p:txBody>
      </p:sp>
      <p:sp>
        <p:nvSpPr>
          <p:cNvPr id="90150" name="Line 54">
            <a:extLst>
              <a:ext uri="{FF2B5EF4-FFF2-40B4-BE49-F238E27FC236}">
                <a16:creationId xmlns:a16="http://schemas.microsoft.com/office/drawing/2014/main" id="{F5B14003-83BB-E4F2-B3DB-C3691E30DB1F}"/>
              </a:ext>
            </a:extLst>
          </p:cNvPr>
          <p:cNvSpPr>
            <a:spLocks noChangeShapeType="1"/>
          </p:cNvSpPr>
          <p:nvPr/>
        </p:nvSpPr>
        <p:spPr bwMode="auto">
          <a:xfrm>
            <a:off x="60198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51" name="Rectangle 55">
            <a:extLst>
              <a:ext uri="{FF2B5EF4-FFF2-40B4-BE49-F238E27FC236}">
                <a16:creationId xmlns:a16="http://schemas.microsoft.com/office/drawing/2014/main" id="{CEEAA519-CDF3-E772-CAFB-CB77FDACE9B5}"/>
              </a:ext>
            </a:extLst>
          </p:cNvPr>
          <p:cNvSpPr>
            <a:spLocks noChangeArrowheads="1"/>
          </p:cNvSpPr>
          <p:nvPr/>
        </p:nvSpPr>
        <p:spPr bwMode="auto">
          <a:xfrm>
            <a:off x="72390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400">
                <a:ea typeface="宋体" panose="02010600030101010101" pitchFamily="2" charset="-122"/>
              </a:rPr>
              <a:t>CF</a:t>
            </a:r>
            <a:r>
              <a:rPr lang="en-US" altLang="zh-CN" sz="2400" baseline="-25000">
                <a:ea typeface="宋体" panose="02010600030101010101" pitchFamily="2" charset="-122"/>
              </a:rPr>
              <a:t>4</a:t>
            </a:r>
          </a:p>
        </p:txBody>
      </p:sp>
      <p:sp>
        <p:nvSpPr>
          <p:cNvPr id="90152" name="Line 56">
            <a:extLst>
              <a:ext uri="{FF2B5EF4-FFF2-40B4-BE49-F238E27FC236}">
                <a16:creationId xmlns:a16="http://schemas.microsoft.com/office/drawing/2014/main" id="{34FBD3E8-399A-5B70-25F8-7B2DB7E04BA1}"/>
              </a:ext>
            </a:extLst>
          </p:cNvPr>
          <p:cNvSpPr>
            <a:spLocks noChangeShapeType="1"/>
          </p:cNvSpPr>
          <p:nvPr/>
        </p:nvSpPr>
        <p:spPr bwMode="auto">
          <a:xfrm>
            <a:off x="72390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53" name="Line 57">
            <a:extLst>
              <a:ext uri="{FF2B5EF4-FFF2-40B4-BE49-F238E27FC236}">
                <a16:creationId xmlns:a16="http://schemas.microsoft.com/office/drawing/2014/main" id="{5112B368-E4FA-A699-9B64-21525042868C}"/>
              </a:ext>
            </a:extLst>
          </p:cNvPr>
          <p:cNvSpPr>
            <a:spLocks noChangeShapeType="1"/>
          </p:cNvSpPr>
          <p:nvPr/>
        </p:nvSpPr>
        <p:spPr bwMode="auto">
          <a:xfrm>
            <a:off x="66294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54" name="Line 58">
            <a:extLst>
              <a:ext uri="{FF2B5EF4-FFF2-40B4-BE49-F238E27FC236}">
                <a16:creationId xmlns:a16="http://schemas.microsoft.com/office/drawing/2014/main" id="{B1B060AB-D8DA-4927-B6CD-E33447E1CC57}"/>
              </a:ext>
            </a:extLst>
          </p:cNvPr>
          <p:cNvSpPr>
            <a:spLocks noChangeShapeType="1"/>
          </p:cNvSpPr>
          <p:nvPr/>
        </p:nvSpPr>
        <p:spPr bwMode="auto">
          <a:xfrm>
            <a:off x="78486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55" name="Line 59">
            <a:extLst>
              <a:ext uri="{FF2B5EF4-FFF2-40B4-BE49-F238E27FC236}">
                <a16:creationId xmlns:a16="http://schemas.microsoft.com/office/drawing/2014/main" id="{66851E35-629A-8EE1-4101-ECC6002C5E0A}"/>
              </a:ext>
            </a:extLst>
          </p:cNvPr>
          <p:cNvSpPr>
            <a:spLocks noChangeShapeType="1"/>
          </p:cNvSpPr>
          <p:nvPr/>
        </p:nvSpPr>
        <p:spPr bwMode="auto">
          <a:xfrm>
            <a:off x="6781800" y="53340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56" name="Rectangle 60">
            <a:extLst>
              <a:ext uri="{FF2B5EF4-FFF2-40B4-BE49-F238E27FC236}">
                <a16:creationId xmlns:a16="http://schemas.microsoft.com/office/drawing/2014/main" id="{7D2B4A56-288D-B97F-DBBF-57E8407AD57E}"/>
              </a:ext>
            </a:extLst>
          </p:cNvPr>
          <p:cNvSpPr>
            <a:spLocks noChangeArrowheads="1"/>
          </p:cNvSpPr>
          <p:nvPr/>
        </p:nvSpPr>
        <p:spPr bwMode="auto">
          <a:xfrm>
            <a:off x="4800600" y="51054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000">
                <a:ea typeface="宋体" panose="02010600030101010101" pitchFamily="2" charset="-122"/>
              </a:rPr>
              <a:t>prev</a:t>
            </a:r>
          </a:p>
        </p:txBody>
      </p:sp>
      <p:sp>
        <p:nvSpPr>
          <p:cNvPr id="90157" name="Rectangle 61">
            <a:extLst>
              <a:ext uri="{FF2B5EF4-FFF2-40B4-BE49-F238E27FC236}">
                <a16:creationId xmlns:a16="http://schemas.microsoft.com/office/drawing/2014/main" id="{5DBFADB1-E1D2-093D-C1ED-4CA3914F1868}"/>
              </a:ext>
            </a:extLst>
          </p:cNvPr>
          <p:cNvSpPr>
            <a:spLocks noChangeArrowheads="1"/>
          </p:cNvSpPr>
          <p:nvPr/>
        </p:nvSpPr>
        <p:spPr bwMode="auto">
          <a:xfrm>
            <a:off x="7848600" y="51054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000">
                <a:ea typeface="宋体" panose="02010600030101010101" pitchFamily="2" charset="-122"/>
              </a:rPr>
              <a:t>next</a:t>
            </a:r>
          </a:p>
        </p:txBody>
      </p:sp>
      <p:sp>
        <p:nvSpPr>
          <p:cNvPr id="90158" name="Line 62">
            <a:extLst>
              <a:ext uri="{FF2B5EF4-FFF2-40B4-BE49-F238E27FC236}">
                <a16:creationId xmlns:a16="http://schemas.microsoft.com/office/drawing/2014/main" id="{C48E9292-BA78-5119-ECCD-1B06F338E2D9}"/>
              </a:ext>
            </a:extLst>
          </p:cNvPr>
          <p:cNvSpPr>
            <a:spLocks noChangeShapeType="1"/>
          </p:cNvSpPr>
          <p:nvPr/>
        </p:nvSpPr>
        <p:spPr bwMode="auto">
          <a:xfrm>
            <a:off x="2133600" y="4191000"/>
            <a:ext cx="4800600" cy="8382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GR"/>
          </a:p>
        </p:txBody>
      </p:sp>
      <p:sp>
        <p:nvSpPr>
          <p:cNvPr id="90159" name="Line 63">
            <a:extLst>
              <a:ext uri="{FF2B5EF4-FFF2-40B4-BE49-F238E27FC236}">
                <a16:creationId xmlns:a16="http://schemas.microsoft.com/office/drawing/2014/main" id="{18BCB2EB-5FD0-0702-D79A-F5688AB70C1D}"/>
              </a:ext>
            </a:extLst>
          </p:cNvPr>
          <p:cNvSpPr>
            <a:spLocks noChangeShapeType="1"/>
          </p:cNvSpPr>
          <p:nvPr/>
        </p:nvSpPr>
        <p:spPr bwMode="auto">
          <a:xfrm flipH="1">
            <a:off x="4114800" y="5181600"/>
            <a:ext cx="6096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GR"/>
          </a:p>
        </p:txBody>
      </p:sp>
      <p:sp>
        <p:nvSpPr>
          <p:cNvPr id="90160" name="Line 64">
            <a:extLst>
              <a:ext uri="{FF2B5EF4-FFF2-40B4-BE49-F238E27FC236}">
                <a16:creationId xmlns:a16="http://schemas.microsoft.com/office/drawing/2014/main" id="{62A70A4E-2A11-3905-BD01-F4DD7F478B33}"/>
              </a:ext>
            </a:extLst>
          </p:cNvPr>
          <p:cNvSpPr>
            <a:spLocks noChangeShapeType="1"/>
          </p:cNvSpPr>
          <p:nvPr/>
        </p:nvSpPr>
        <p:spPr bwMode="auto">
          <a:xfrm>
            <a:off x="4114800" y="5486400"/>
            <a:ext cx="6096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GR"/>
          </a:p>
        </p:txBody>
      </p:sp>
      <p:sp>
        <p:nvSpPr>
          <p:cNvPr id="90161" name="Line 65">
            <a:extLst>
              <a:ext uri="{FF2B5EF4-FFF2-40B4-BE49-F238E27FC236}">
                <a16:creationId xmlns:a16="http://schemas.microsoft.com/office/drawing/2014/main" id="{8403A043-74FD-DC7E-4672-A981DBA4FF46}"/>
              </a:ext>
            </a:extLst>
          </p:cNvPr>
          <p:cNvSpPr>
            <a:spLocks noChangeShapeType="1"/>
          </p:cNvSpPr>
          <p:nvPr/>
        </p:nvSpPr>
        <p:spPr bwMode="auto">
          <a:xfrm>
            <a:off x="8534400" y="5562600"/>
            <a:ext cx="3810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GR"/>
          </a:p>
        </p:txBody>
      </p:sp>
      <p:sp>
        <p:nvSpPr>
          <p:cNvPr id="90162" name="Line 66">
            <a:extLst>
              <a:ext uri="{FF2B5EF4-FFF2-40B4-BE49-F238E27FC236}">
                <a16:creationId xmlns:a16="http://schemas.microsoft.com/office/drawing/2014/main" id="{AF96D643-2988-4221-BCB8-2CE358EE6984}"/>
              </a:ext>
            </a:extLst>
          </p:cNvPr>
          <p:cNvSpPr>
            <a:spLocks noChangeShapeType="1"/>
          </p:cNvSpPr>
          <p:nvPr/>
        </p:nvSpPr>
        <p:spPr bwMode="auto">
          <a:xfrm flipH="1">
            <a:off x="8534400" y="5334000"/>
            <a:ext cx="3810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GR"/>
          </a:p>
        </p:txBody>
      </p:sp>
      <p:sp>
        <p:nvSpPr>
          <p:cNvPr id="90163" name="Rectangle 67">
            <a:extLst>
              <a:ext uri="{FF2B5EF4-FFF2-40B4-BE49-F238E27FC236}">
                <a16:creationId xmlns:a16="http://schemas.microsoft.com/office/drawing/2014/main" id="{17ECDB38-3E0E-D3E4-1CD2-01822B87C3AC}"/>
              </a:ext>
            </a:extLst>
          </p:cNvPr>
          <p:cNvSpPr>
            <a:spLocks noChangeArrowheads="1"/>
          </p:cNvSpPr>
          <p:nvPr/>
        </p:nvSpPr>
        <p:spPr bwMode="auto">
          <a:xfrm>
            <a:off x="304800" y="1371600"/>
            <a:ext cx="1066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400">
                <a:ea typeface="宋体" panose="02010600030101010101" pitchFamily="2" charset="-122"/>
              </a:rPr>
              <a:t>B = 7</a:t>
            </a:r>
          </a:p>
          <a:p>
            <a:pPr>
              <a:spcBef>
                <a:spcPct val="50000"/>
              </a:spcBef>
              <a:buFontTx/>
              <a:buNone/>
            </a:pPr>
            <a:r>
              <a:rPr lang="en-US" altLang="zh-CN" sz="2400">
                <a:ea typeface="宋体" panose="02010600030101010101" pitchFamily="2" charset="-122"/>
              </a:rPr>
              <a:t>L = 6</a:t>
            </a:r>
          </a:p>
        </p:txBody>
      </p:sp>
      <p:sp>
        <p:nvSpPr>
          <p:cNvPr id="90164" name="Line 68">
            <a:extLst>
              <a:ext uri="{FF2B5EF4-FFF2-40B4-BE49-F238E27FC236}">
                <a16:creationId xmlns:a16="http://schemas.microsoft.com/office/drawing/2014/main" id="{BBD7C5FC-7201-80B4-D6A8-D9C2E19D8F7C}"/>
              </a:ext>
            </a:extLst>
          </p:cNvPr>
          <p:cNvSpPr>
            <a:spLocks noChangeShapeType="1"/>
          </p:cNvSpPr>
          <p:nvPr/>
        </p:nvSpPr>
        <p:spPr bwMode="auto">
          <a:xfrm>
            <a:off x="3962400" y="37338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65" name="Line 69">
            <a:extLst>
              <a:ext uri="{FF2B5EF4-FFF2-40B4-BE49-F238E27FC236}">
                <a16:creationId xmlns:a16="http://schemas.microsoft.com/office/drawing/2014/main" id="{A4383804-32BA-AA80-C503-8BA4C8395432}"/>
              </a:ext>
            </a:extLst>
          </p:cNvPr>
          <p:cNvSpPr>
            <a:spLocks noChangeShapeType="1"/>
          </p:cNvSpPr>
          <p:nvPr/>
        </p:nvSpPr>
        <p:spPr bwMode="auto">
          <a:xfrm>
            <a:off x="4876800" y="17526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66" name="Line 70">
            <a:extLst>
              <a:ext uri="{FF2B5EF4-FFF2-40B4-BE49-F238E27FC236}">
                <a16:creationId xmlns:a16="http://schemas.microsoft.com/office/drawing/2014/main" id="{3BD45129-C518-B1ED-BA19-0345B067B240}"/>
              </a:ext>
            </a:extLst>
          </p:cNvPr>
          <p:cNvSpPr>
            <a:spLocks noChangeShapeType="1"/>
          </p:cNvSpPr>
          <p:nvPr/>
        </p:nvSpPr>
        <p:spPr bwMode="auto">
          <a:xfrm>
            <a:off x="7391400" y="3733800"/>
            <a:ext cx="8382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67" name="Rectangle 71">
            <a:extLst>
              <a:ext uri="{FF2B5EF4-FFF2-40B4-BE49-F238E27FC236}">
                <a16:creationId xmlns:a16="http://schemas.microsoft.com/office/drawing/2014/main" id="{AF52DEF8-C71E-C3FC-6B90-B667FE3FCC45}"/>
              </a:ext>
            </a:extLst>
          </p:cNvPr>
          <p:cNvSpPr>
            <a:spLocks noChangeArrowheads="1"/>
          </p:cNvSpPr>
          <p:nvPr/>
        </p:nvSpPr>
        <p:spPr bwMode="auto">
          <a:xfrm>
            <a:off x="3733800" y="7620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400">
                <a:ea typeface="宋体" panose="02010600030101010101" pitchFamily="2" charset="-122"/>
              </a:rPr>
              <a:t>Root</a:t>
            </a:r>
          </a:p>
        </p:txBody>
      </p:sp>
      <p:sp>
        <p:nvSpPr>
          <p:cNvPr id="90168" name="Rectangle 72">
            <a:extLst>
              <a:ext uri="{FF2B5EF4-FFF2-40B4-BE49-F238E27FC236}">
                <a16:creationId xmlns:a16="http://schemas.microsoft.com/office/drawing/2014/main" id="{2A6617E8-2514-6635-E7C1-EC87FBB30172}"/>
              </a:ext>
            </a:extLst>
          </p:cNvPr>
          <p:cNvSpPr>
            <a:spLocks noChangeArrowheads="1"/>
          </p:cNvSpPr>
          <p:nvPr/>
        </p:nvSpPr>
        <p:spPr bwMode="auto">
          <a:xfrm>
            <a:off x="2438400" y="2819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400">
                <a:ea typeface="宋体" panose="02010600030101010101" pitchFamily="2" charset="-122"/>
              </a:rPr>
              <a:t>Non-leaf node</a:t>
            </a:r>
          </a:p>
        </p:txBody>
      </p:sp>
      <p:sp>
        <p:nvSpPr>
          <p:cNvPr id="90169" name="Rectangle 73">
            <a:extLst>
              <a:ext uri="{FF2B5EF4-FFF2-40B4-BE49-F238E27FC236}">
                <a16:creationId xmlns:a16="http://schemas.microsoft.com/office/drawing/2014/main" id="{F1003D92-46AD-CC90-DC1C-1C588D0E6B9D}"/>
              </a:ext>
            </a:extLst>
          </p:cNvPr>
          <p:cNvSpPr>
            <a:spLocks noChangeArrowheads="1"/>
          </p:cNvSpPr>
          <p:nvPr/>
        </p:nvSpPr>
        <p:spPr bwMode="auto">
          <a:xfrm>
            <a:off x="2362200" y="45720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400">
                <a:ea typeface="宋体" panose="02010600030101010101" pitchFamily="2" charset="-122"/>
              </a:rPr>
              <a:t>Leaf node</a:t>
            </a:r>
          </a:p>
        </p:txBody>
      </p:sp>
      <p:sp>
        <p:nvSpPr>
          <p:cNvPr id="90170" name="Rectangle 74">
            <a:extLst>
              <a:ext uri="{FF2B5EF4-FFF2-40B4-BE49-F238E27FC236}">
                <a16:creationId xmlns:a16="http://schemas.microsoft.com/office/drawing/2014/main" id="{6B8747D8-49CF-E862-5C51-9F2CBDB4CBB9}"/>
              </a:ext>
            </a:extLst>
          </p:cNvPr>
          <p:cNvSpPr>
            <a:spLocks noChangeArrowheads="1"/>
          </p:cNvSpPr>
          <p:nvPr/>
        </p:nvSpPr>
        <p:spPr bwMode="auto">
          <a:xfrm>
            <a:off x="7010400" y="45720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400">
                <a:ea typeface="宋体" panose="02010600030101010101" pitchFamily="2" charset="-122"/>
              </a:rPr>
              <a:t>Leaf node</a:t>
            </a:r>
          </a:p>
        </p:txBody>
      </p:sp>
      <p:grpSp>
        <p:nvGrpSpPr>
          <p:cNvPr id="90171" name="Group 75">
            <a:extLst>
              <a:ext uri="{FF2B5EF4-FFF2-40B4-BE49-F238E27FC236}">
                <a16:creationId xmlns:a16="http://schemas.microsoft.com/office/drawing/2014/main" id="{D319A03F-1EB4-F8A7-D83E-64BE3A9007FF}"/>
              </a:ext>
            </a:extLst>
          </p:cNvPr>
          <p:cNvGrpSpPr>
            <a:grpSpLocks/>
          </p:cNvGrpSpPr>
          <p:nvPr/>
        </p:nvGrpSpPr>
        <p:grpSpPr bwMode="auto">
          <a:xfrm>
            <a:off x="920750" y="5949950"/>
            <a:ext cx="749300" cy="749300"/>
            <a:chOff x="580" y="3748"/>
            <a:chExt cx="472" cy="472"/>
          </a:xfrm>
        </p:grpSpPr>
        <p:sp>
          <p:nvSpPr>
            <p:cNvPr id="90174" name="Oval 76">
              <a:extLst>
                <a:ext uri="{FF2B5EF4-FFF2-40B4-BE49-F238E27FC236}">
                  <a16:creationId xmlns:a16="http://schemas.microsoft.com/office/drawing/2014/main" id="{17443C51-161B-6CFF-649F-A606D9E6DE47}"/>
                </a:ext>
              </a:extLst>
            </p:cNvPr>
            <p:cNvSpPr>
              <a:spLocks noChangeArrowheads="1"/>
            </p:cNvSpPr>
            <p:nvPr/>
          </p:nvSpPr>
          <p:spPr bwMode="auto">
            <a:xfrm>
              <a:off x="724" y="3892"/>
              <a:ext cx="40" cy="40"/>
            </a:xfrm>
            <a:prstGeom prst="ellipse">
              <a:avLst/>
            </a:prstGeom>
            <a:solidFill>
              <a:srgbClr val="CC33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GR" altLang="en-GR" sz="2400"/>
            </a:p>
          </p:txBody>
        </p:sp>
        <p:sp>
          <p:nvSpPr>
            <p:cNvPr id="90175" name="Oval 77">
              <a:extLst>
                <a:ext uri="{FF2B5EF4-FFF2-40B4-BE49-F238E27FC236}">
                  <a16:creationId xmlns:a16="http://schemas.microsoft.com/office/drawing/2014/main" id="{CEBBFE47-1714-22DE-CA5B-8D24043C0C9B}"/>
                </a:ext>
              </a:extLst>
            </p:cNvPr>
            <p:cNvSpPr>
              <a:spLocks noChangeArrowheads="1"/>
            </p:cNvSpPr>
            <p:nvPr/>
          </p:nvSpPr>
          <p:spPr bwMode="auto">
            <a:xfrm>
              <a:off x="820" y="3988"/>
              <a:ext cx="40" cy="40"/>
            </a:xfrm>
            <a:prstGeom prst="ellipse">
              <a:avLst/>
            </a:prstGeom>
            <a:solidFill>
              <a:srgbClr val="CC33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GR" altLang="en-GR" sz="2400"/>
            </a:p>
          </p:txBody>
        </p:sp>
        <p:sp>
          <p:nvSpPr>
            <p:cNvPr id="90176" name="Oval 78">
              <a:extLst>
                <a:ext uri="{FF2B5EF4-FFF2-40B4-BE49-F238E27FC236}">
                  <a16:creationId xmlns:a16="http://schemas.microsoft.com/office/drawing/2014/main" id="{DC2A7744-61C0-BFC0-7C05-0F1998D44360}"/>
                </a:ext>
              </a:extLst>
            </p:cNvPr>
            <p:cNvSpPr>
              <a:spLocks noChangeArrowheads="1"/>
            </p:cNvSpPr>
            <p:nvPr/>
          </p:nvSpPr>
          <p:spPr bwMode="auto">
            <a:xfrm>
              <a:off x="820" y="3892"/>
              <a:ext cx="40" cy="40"/>
            </a:xfrm>
            <a:prstGeom prst="ellipse">
              <a:avLst/>
            </a:prstGeom>
            <a:solidFill>
              <a:srgbClr val="CC33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GR" altLang="en-GR" sz="2400"/>
            </a:p>
          </p:txBody>
        </p:sp>
        <p:sp>
          <p:nvSpPr>
            <p:cNvPr id="90177" name="Oval 79">
              <a:extLst>
                <a:ext uri="{FF2B5EF4-FFF2-40B4-BE49-F238E27FC236}">
                  <a16:creationId xmlns:a16="http://schemas.microsoft.com/office/drawing/2014/main" id="{DF5A91ED-0DD8-CB7D-0B39-34ACF37BBFF7}"/>
                </a:ext>
              </a:extLst>
            </p:cNvPr>
            <p:cNvSpPr>
              <a:spLocks noChangeArrowheads="1"/>
            </p:cNvSpPr>
            <p:nvPr/>
          </p:nvSpPr>
          <p:spPr bwMode="auto">
            <a:xfrm>
              <a:off x="676" y="4084"/>
              <a:ext cx="40" cy="40"/>
            </a:xfrm>
            <a:prstGeom prst="ellipse">
              <a:avLst/>
            </a:prstGeom>
            <a:solidFill>
              <a:srgbClr val="CC33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GR" altLang="en-GR" sz="2400"/>
            </a:p>
          </p:txBody>
        </p:sp>
        <p:sp>
          <p:nvSpPr>
            <p:cNvPr id="90178" name="Oval 80">
              <a:extLst>
                <a:ext uri="{FF2B5EF4-FFF2-40B4-BE49-F238E27FC236}">
                  <a16:creationId xmlns:a16="http://schemas.microsoft.com/office/drawing/2014/main" id="{490C3270-AF46-A3F3-9581-E5A2C93FDCE0}"/>
                </a:ext>
              </a:extLst>
            </p:cNvPr>
            <p:cNvSpPr>
              <a:spLocks noChangeArrowheads="1"/>
            </p:cNvSpPr>
            <p:nvPr/>
          </p:nvSpPr>
          <p:spPr bwMode="auto">
            <a:xfrm>
              <a:off x="676" y="3988"/>
              <a:ext cx="40" cy="40"/>
            </a:xfrm>
            <a:prstGeom prst="ellipse">
              <a:avLst/>
            </a:prstGeom>
            <a:solidFill>
              <a:srgbClr val="CC33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GR" altLang="en-GR" sz="2400"/>
            </a:p>
          </p:txBody>
        </p:sp>
        <p:sp>
          <p:nvSpPr>
            <p:cNvPr id="90179" name="Oval 81">
              <a:extLst>
                <a:ext uri="{FF2B5EF4-FFF2-40B4-BE49-F238E27FC236}">
                  <a16:creationId xmlns:a16="http://schemas.microsoft.com/office/drawing/2014/main" id="{7A3DD84E-3C88-2B5D-B638-93FC4B8435BA}"/>
                </a:ext>
              </a:extLst>
            </p:cNvPr>
            <p:cNvSpPr>
              <a:spLocks noChangeArrowheads="1"/>
            </p:cNvSpPr>
            <p:nvPr/>
          </p:nvSpPr>
          <p:spPr bwMode="auto">
            <a:xfrm>
              <a:off x="772" y="4036"/>
              <a:ext cx="40" cy="40"/>
            </a:xfrm>
            <a:prstGeom prst="ellipse">
              <a:avLst/>
            </a:prstGeom>
            <a:solidFill>
              <a:srgbClr val="CC33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GR" altLang="en-GR" sz="2400"/>
            </a:p>
          </p:txBody>
        </p:sp>
        <p:sp>
          <p:nvSpPr>
            <p:cNvPr id="90180" name="Oval 82">
              <a:extLst>
                <a:ext uri="{FF2B5EF4-FFF2-40B4-BE49-F238E27FC236}">
                  <a16:creationId xmlns:a16="http://schemas.microsoft.com/office/drawing/2014/main" id="{EA9FBC72-58EC-1933-64A7-E153AE04277E}"/>
                </a:ext>
              </a:extLst>
            </p:cNvPr>
            <p:cNvSpPr>
              <a:spLocks noChangeArrowheads="1"/>
            </p:cNvSpPr>
            <p:nvPr/>
          </p:nvSpPr>
          <p:spPr bwMode="auto">
            <a:xfrm>
              <a:off x="916" y="4084"/>
              <a:ext cx="40" cy="40"/>
            </a:xfrm>
            <a:prstGeom prst="ellipse">
              <a:avLst/>
            </a:prstGeom>
            <a:solidFill>
              <a:srgbClr val="CC33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GR" altLang="en-GR" sz="2400"/>
            </a:p>
          </p:txBody>
        </p:sp>
        <p:sp>
          <p:nvSpPr>
            <p:cNvPr id="90181" name="Oval 83">
              <a:extLst>
                <a:ext uri="{FF2B5EF4-FFF2-40B4-BE49-F238E27FC236}">
                  <a16:creationId xmlns:a16="http://schemas.microsoft.com/office/drawing/2014/main" id="{F1527D0B-9247-7F3C-D369-167AA0919228}"/>
                </a:ext>
              </a:extLst>
            </p:cNvPr>
            <p:cNvSpPr>
              <a:spLocks noChangeArrowheads="1"/>
            </p:cNvSpPr>
            <p:nvPr/>
          </p:nvSpPr>
          <p:spPr bwMode="auto">
            <a:xfrm>
              <a:off x="580" y="3748"/>
              <a:ext cx="472" cy="47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GR" altLang="en-GR" sz="2400"/>
            </a:p>
          </p:txBody>
        </p:sp>
      </p:grpSp>
      <p:sp>
        <p:nvSpPr>
          <p:cNvPr id="90172" name="Line 84">
            <a:extLst>
              <a:ext uri="{FF2B5EF4-FFF2-40B4-BE49-F238E27FC236}">
                <a16:creationId xmlns:a16="http://schemas.microsoft.com/office/drawing/2014/main" id="{44D8F378-733E-A72D-E4AE-303C95D3A028}"/>
              </a:ext>
            </a:extLst>
          </p:cNvPr>
          <p:cNvSpPr>
            <a:spLocks noChangeShapeType="1"/>
          </p:cNvSpPr>
          <p:nvPr/>
        </p:nvSpPr>
        <p:spPr bwMode="auto">
          <a:xfrm>
            <a:off x="1295400" y="5715000"/>
            <a:ext cx="0" cy="1524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R"/>
          </a:p>
        </p:txBody>
      </p:sp>
      <p:sp>
        <p:nvSpPr>
          <p:cNvPr id="90173" name="Text Box 85">
            <a:extLst>
              <a:ext uri="{FF2B5EF4-FFF2-40B4-BE49-F238E27FC236}">
                <a16:creationId xmlns:a16="http://schemas.microsoft.com/office/drawing/2014/main" id="{1DAFEAE5-87E3-D601-30AF-66ACBB1C4036}"/>
              </a:ext>
            </a:extLst>
          </p:cNvPr>
          <p:cNvSpPr txBox="1">
            <a:spLocks noChangeArrowheads="1"/>
          </p:cNvSpPr>
          <p:nvPr/>
        </p:nvSpPr>
        <p:spPr bwMode="auto">
          <a:xfrm>
            <a:off x="3163888" y="0"/>
            <a:ext cx="5980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GR" sz="2000"/>
              <a:t>B: </a:t>
            </a:r>
            <a:r>
              <a:rPr lang="en-US" altLang="en-GR" sz="2000" b="1"/>
              <a:t>Branching factor</a:t>
            </a:r>
            <a:r>
              <a:rPr lang="en-US" altLang="en-GR" sz="2000"/>
              <a:t>: max # children per nonleaf node</a:t>
            </a:r>
          </a:p>
          <a:p>
            <a:pPr eaLnBrk="1" hangingPunct="1">
              <a:spcBef>
                <a:spcPct val="0"/>
              </a:spcBef>
              <a:buFontTx/>
              <a:buNone/>
            </a:pPr>
            <a:r>
              <a:rPr lang="en-US" altLang="en-GR" sz="2000"/>
              <a:t>L: </a:t>
            </a:r>
            <a:r>
              <a:rPr lang="en-US" altLang="en-GR" sz="2000" b="1"/>
              <a:t>Threshold</a:t>
            </a:r>
            <a:r>
              <a:rPr lang="en-US" altLang="en-GR" sz="2000"/>
              <a:t>: max diameter of subclusters at leaf nodes</a:t>
            </a:r>
          </a:p>
        </p:txBody>
      </p:sp>
    </p:spTree>
    <p:extLst>
      <p:ext uri="{BB962C8B-B14F-4D97-AF65-F5344CB8AC3E}">
        <p14:creationId xmlns:p14="http://schemas.microsoft.com/office/powerpoint/2010/main" val="836088927"/>
      </p:ext>
    </p:extLst>
  </p:cSld>
  <p:clrMapOvr>
    <a:masterClrMapping/>
  </p:clrMapOvr>
  <p:transition>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DE13C704-BAED-BD59-5761-93552E9BAF9D}"/>
              </a:ext>
            </a:extLst>
          </p:cNvPr>
          <p:cNvSpPr>
            <a:spLocks noChangeArrowheads="1"/>
          </p:cNvSpPr>
          <p:nvPr/>
        </p:nvSpPr>
        <p:spPr bwMode="auto">
          <a:xfrm>
            <a:off x="1828800" y="457200"/>
            <a:ext cx="548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zh-CN" sz="4000" dirty="0">
                <a:solidFill>
                  <a:schemeClr val="accent2"/>
                </a:solidFill>
                <a:ea typeface="宋体" panose="02010600030101010101" pitchFamily="2" charset="-122"/>
              </a:rPr>
              <a:t>Calculations</a:t>
            </a:r>
            <a:endParaRPr lang="en-US" altLang="zh-CN" sz="2800" b="1" dirty="0">
              <a:solidFill>
                <a:schemeClr val="accent2"/>
              </a:solidFill>
              <a:ea typeface="宋体" panose="02010600030101010101" pitchFamily="2" charset="-122"/>
            </a:endParaRPr>
          </a:p>
        </p:txBody>
      </p:sp>
      <p:sp>
        <p:nvSpPr>
          <p:cNvPr id="88072" name="Text Box 4">
            <a:extLst>
              <a:ext uri="{FF2B5EF4-FFF2-40B4-BE49-F238E27FC236}">
                <a16:creationId xmlns:a16="http://schemas.microsoft.com/office/drawing/2014/main" id="{6A931695-FB85-0307-7DB3-BBF3F7CC5780}"/>
              </a:ext>
            </a:extLst>
          </p:cNvPr>
          <p:cNvSpPr txBox="1">
            <a:spLocks noChangeArrowheads="1"/>
          </p:cNvSpPr>
          <p:nvPr/>
        </p:nvSpPr>
        <p:spPr bwMode="auto">
          <a:xfrm>
            <a:off x="432266" y="1254597"/>
            <a:ext cx="836327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000" b="1" i="1" dirty="0">
                <a:ea typeface="宋体" panose="02010600030101010101" pitchFamily="2" charset="-122"/>
              </a:rPr>
              <a:t>Given CF = (N, LS, SS) </a:t>
            </a:r>
            <a:r>
              <a:rPr lang="en-GB" sz="2000" dirty="0"/>
              <a:t>the same measures can be calculated without the knowledge of the underlying actual values</a:t>
            </a:r>
            <a:endParaRPr lang="en-US" altLang="zh-CN" sz="2000" b="1" i="1" dirty="0">
              <a:ea typeface="宋体" panose="02010600030101010101" pitchFamily="2" charset="-122"/>
            </a:endParaRPr>
          </a:p>
          <a:p>
            <a:pPr>
              <a:spcBef>
                <a:spcPct val="50000"/>
              </a:spcBef>
              <a:buFontTx/>
              <a:buNone/>
            </a:pPr>
            <a:endParaRPr lang="en-US" altLang="zh-CN" sz="2400" b="1" i="1" dirty="0">
              <a:ea typeface="宋体" panose="02010600030101010101" pitchFamily="2" charset="-122"/>
            </a:endParaRPr>
          </a:p>
          <a:p>
            <a:pPr>
              <a:spcBef>
                <a:spcPct val="50000"/>
              </a:spcBef>
              <a:buFontTx/>
              <a:buNone/>
            </a:pPr>
            <a:endParaRPr lang="en-US" altLang="zh-CN" sz="2400" dirty="0">
              <a:ea typeface="宋体" panose="02010600030101010101" pitchFamily="2" charset="-122"/>
            </a:endParaRPr>
          </a:p>
        </p:txBody>
      </p:sp>
      <p:pic>
        <p:nvPicPr>
          <p:cNvPr id="3" name="Picture 2" descr="Table&#10;&#10;Description automatically generated">
            <a:extLst>
              <a:ext uri="{FF2B5EF4-FFF2-40B4-BE49-F238E27FC236}">
                <a16:creationId xmlns:a16="http://schemas.microsoft.com/office/drawing/2014/main" id="{3618CD20-D4BC-89E4-A928-79AC58A33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93" y="1916832"/>
            <a:ext cx="8382000" cy="2781300"/>
          </a:xfrm>
          <a:prstGeom prst="rect">
            <a:avLst/>
          </a:prstGeom>
        </p:spPr>
      </p:pic>
      <p:sp>
        <p:nvSpPr>
          <p:cNvPr id="15" name="Text Box 4">
            <a:extLst>
              <a:ext uri="{FF2B5EF4-FFF2-40B4-BE49-F238E27FC236}">
                <a16:creationId xmlns:a16="http://schemas.microsoft.com/office/drawing/2014/main" id="{D6FAF2E0-279F-E3F1-662F-79504939E7E1}"/>
              </a:ext>
            </a:extLst>
          </p:cNvPr>
          <p:cNvSpPr txBox="1">
            <a:spLocks noChangeArrowheads="1"/>
          </p:cNvSpPr>
          <p:nvPr/>
        </p:nvSpPr>
        <p:spPr bwMode="auto">
          <a:xfrm>
            <a:off x="511316" y="5251445"/>
            <a:ext cx="83632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endParaRPr lang="en-US" altLang="zh-CN" sz="2400" b="1" i="1" dirty="0">
              <a:ea typeface="宋体" panose="02010600030101010101" pitchFamily="2" charset="-122"/>
            </a:endParaRPr>
          </a:p>
          <a:p>
            <a:pPr>
              <a:spcBef>
                <a:spcPct val="50000"/>
              </a:spcBef>
              <a:buFontTx/>
              <a:buNone/>
            </a:pPr>
            <a:endParaRPr lang="en-US" altLang="zh-CN" sz="2400" dirty="0">
              <a:ea typeface="宋体" panose="02010600030101010101" pitchFamily="2" charset="-122"/>
            </a:endParaRPr>
          </a:p>
        </p:txBody>
      </p:sp>
      <p:sp>
        <p:nvSpPr>
          <p:cNvPr id="16" name="Text Box 4">
            <a:extLst>
              <a:ext uri="{FF2B5EF4-FFF2-40B4-BE49-F238E27FC236}">
                <a16:creationId xmlns:a16="http://schemas.microsoft.com/office/drawing/2014/main" id="{9FADF919-E169-82B4-2973-9FAFA1C3101B}"/>
              </a:ext>
            </a:extLst>
          </p:cNvPr>
          <p:cNvSpPr txBox="1">
            <a:spLocks noChangeArrowheads="1"/>
          </p:cNvSpPr>
          <p:nvPr/>
        </p:nvSpPr>
        <p:spPr bwMode="auto">
          <a:xfrm>
            <a:off x="511316" y="4797152"/>
            <a:ext cx="8363272"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zh-CN" sz="2000" dirty="0">
                <a:ea typeface="宋体" panose="02010600030101010101" pitchFamily="2" charset="-122"/>
              </a:rPr>
              <a:t>Subtracting </a:t>
            </a:r>
            <a:r>
              <a:rPr lang="en-GB" sz="2000" dirty="0"/>
              <a:t>good approximations to two nearby numbers may yield a very bad approximation to the difference of the original numbers -&gt; Catastrophic cancellation</a:t>
            </a:r>
          </a:p>
          <a:p>
            <a:pPr>
              <a:spcBef>
                <a:spcPct val="50000"/>
              </a:spcBef>
              <a:buNone/>
            </a:pPr>
            <a:r>
              <a:rPr lang="en-GR" altLang="en-GR" sz="2000" dirty="0"/>
              <a:t>Use </a:t>
            </a:r>
            <a:r>
              <a:rPr lang="en-GR" altLang="en-GR" sz="2000" b="1" dirty="0"/>
              <a:t>BETULA cluster features </a:t>
            </a:r>
            <a:r>
              <a:rPr lang="en-GR" altLang="en-GR" sz="2000" b="1" i="1" dirty="0"/>
              <a:t>(N, </a:t>
            </a:r>
            <a:r>
              <a:rPr lang="el-GR" altLang="en-GR" sz="2000" b="1" i="1" dirty="0"/>
              <a:t>μ, </a:t>
            </a:r>
            <a:r>
              <a:rPr lang="en-US" altLang="en-GR" sz="2000" b="1" i="1" dirty="0"/>
              <a:t>S) </a:t>
            </a:r>
            <a:r>
              <a:rPr lang="en-GR" altLang="en-GR" sz="2000" dirty="0"/>
              <a:t>instead where </a:t>
            </a:r>
            <a:r>
              <a:rPr lang="en-GR" altLang="en-GR" sz="2000" i="1" dirty="0"/>
              <a:t>N</a:t>
            </a:r>
            <a:r>
              <a:rPr lang="en-GR" altLang="en-GR" sz="2000" dirty="0"/>
              <a:t> is the count, </a:t>
            </a:r>
            <a:r>
              <a:rPr lang="el-GR" altLang="en-GR" sz="2000" i="1" dirty="0"/>
              <a:t>μ</a:t>
            </a:r>
            <a:r>
              <a:rPr lang="el-GR" altLang="en-GR" sz="2000" dirty="0"/>
              <a:t> </a:t>
            </a:r>
            <a:r>
              <a:rPr lang="en-US" altLang="en-GR" sz="2000" dirty="0"/>
              <a:t>the mean and </a:t>
            </a:r>
            <a:r>
              <a:rPr lang="en-US" altLang="en-GR" sz="2000" i="1" dirty="0"/>
              <a:t>S</a:t>
            </a:r>
            <a:r>
              <a:rPr lang="en-US" altLang="en-GR" sz="2000" dirty="0"/>
              <a:t> the sum of squared deviations (based on numerically more reliable online algorithms to calculate variance).</a:t>
            </a:r>
            <a:endParaRPr lang="en-GR" altLang="en-GR" sz="2000" dirty="0"/>
          </a:p>
        </p:txBody>
      </p:sp>
      <p:sp>
        <p:nvSpPr>
          <p:cNvPr id="5" name="AutoShape 2" descr="{\displaystyle CF=(N,\mu ,S)}">
            <a:extLst>
              <a:ext uri="{FF2B5EF4-FFF2-40B4-BE49-F238E27FC236}">
                <a16:creationId xmlns:a16="http://schemas.microsoft.com/office/drawing/2014/main" id="{CBEAF8CE-59C6-A41D-5D6E-56F5F5194310}"/>
              </a:ext>
            </a:extLst>
          </p:cNvPr>
          <p:cNvSpPr>
            <a:spLocks noChangeAspect="1" noChangeArrowheads="1"/>
          </p:cNvSpPr>
          <p:nvPr/>
        </p:nvSpPr>
        <p:spPr bwMode="auto">
          <a:xfrm>
            <a:off x="27051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R"/>
          </a:p>
        </p:txBody>
      </p:sp>
    </p:spTree>
    <p:extLst>
      <p:ext uri="{BB962C8B-B14F-4D97-AF65-F5344CB8AC3E}">
        <p14:creationId xmlns:p14="http://schemas.microsoft.com/office/powerpoint/2010/main" val="767271234"/>
      </p:ext>
    </p:extLst>
  </p:cSld>
  <p:clrMapOvr>
    <a:masterClrMapping/>
  </p:clrMapOvr>
  <p:transition>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Microclusters</a:t>
            </a:r>
            <a:endParaRPr lang="en-US" dirty="0"/>
          </a:p>
        </p:txBody>
      </p:sp>
      <p:sp>
        <p:nvSpPr>
          <p:cNvPr id="3" name="Content Placeholder 2"/>
          <p:cNvSpPr>
            <a:spLocks noGrp="1"/>
          </p:cNvSpPr>
          <p:nvPr>
            <p:ph idx="1"/>
          </p:nvPr>
        </p:nvSpPr>
        <p:spPr>
          <a:xfrm>
            <a:off x="457200" y="1351309"/>
            <a:ext cx="8229600" cy="4525963"/>
          </a:xfrm>
        </p:spPr>
        <p:txBody>
          <a:bodyPr/>
          <a:lstStyle/>
          <a:p>
            <a:pPr marL="0" indent="0" algn="ctr">
              <a:buNone/>
            </a:pPr>
            <a:r>
              <a:rPr lang="en-US" sz="1800" dirty="0">
                <a:solidFill>
                  <a:srgbClr val="FF0000"/>
                </a:solidFill>
              </a:rPr>
              <a:t>CF-Trees with “time” element</a:t>
            </a:r>
          </a:p>
          <a:p>
            <a:pPr>
              <a:buFont typeface="Wingdings" panose="05000000000000000000" pitchFamily="2" charset="2"/>
              <a:buChar char="q"/>
            </a:pPr>
            <a:endParaRPr lang="en-US" sz="1800" dirty="0"/>
          </a:p>
        </p:txBody>
      </p:sp>
      <p:pic>
        <p:nvPicPr>
          <p:cNvPr id="4" name="Picture 3"/>
          <p:cNvPicPr>
            <a:picLocks noChangeAspect="1"/>
          </p:cNvPicPr>
          <p:nvPr/>
        </p:nvPicPr>
        <p:blipFill>
          <a:blip r:embed="rId2"/>
          <a:stretch>
            <a:fillRect/>
          </a:stretch>
        </p:blipFill>
        <p:spPr>
          <a:xfrm>
            <a:off x="323528" y="2577697"/>
            <a:ext cx="3482055" cy="2206055"/>
          </a:xfrm>
          <a:prstGeom prst="rect">
            <a:avLst/>
          </a:prstGeom>
        </p:spPr>
      </p:pic>
      <p:sp>
        <p:nvSpPr>
          <p:cNvPr id="5" name="TextBox 4"/>
          <p:cNvSpPr txBox="1"/>
          <p:nvPr/>
        </p:nvSpPr>
        <p:spPr>
          <a:xfrm>
            <a:off x="4317424" y="1844824"/>
            <a:ext cx="4122593" cy="5470728"/>
          </a:xfrm>
          <a:prstGeom prst="rect">
            <a:avLst/>
          </a:prstGeom>
          <a:noFill/>
        </p:spPr>
        <p:txBody>
          <a:bodyPr wrap="square" rtlCol="0">
            <a:spAutoFit/>
          </a:bodyPr>
          <a:lstStyle/>
          <a:p>
            <a:r>
              <a:rPr lang="en-US" sz="1600" b="1" dirty="0" err="1"/>
              <a:t>CluStream</a:t>
            </a:r>
            <a:endParaRPr lang="en-US" sz="1600" b="1" dirty="0"/>
          </a:p>
          <a:p>
            <a:pPr marL="214313" indent="-214313">
              <a:buFont typeface="Arial" panose="020B0604020202020204" pitchFamily="34" charset="0"/>
              <a:buChar char="•"/>
            </a:pPr>
            <a:r>
              <a:rPr lang="en-US" sz="1600" dirty="0"/>
              <a:t>Linear sum and square sum of timestamps</a:t>
            </a:r>
          </a:p>
          <a:p>
            <a:pPr marL="214313" indent="-214313">
              <a:buFont typeface="Arial" panose="020B0604020202020204" pitchFamily="34" charset="0"/>
              <a:buChar char="•"/>
            </a:pPr>
            <a:r>
              <a:rPr lang="en-US" sz="1600" dirty="0"/>
              <a:t>Delete old </a:t>
            </a:r>
            <a:r>
              <a:rPr lang="en-US" sz="1600" dirty="0" err="1"/>
              <a:t>microclusters</a:t>
            </a:r>
            <a:r>
              <a:rPr lang="en-US" sz="1600" dirty="0"/>
              <a:t>/merging </a:t>
            </a:r>
            <a:r>
              <a:rPr lang="en-US" sz="1600" dirty="0" err="1"/>
              <a:t>microclusters</a:t>
            </a:r>
            <a:r>
              <a:rPr lang="en-US" sz="1600" dirty="0"/>
              <a:t> if their timestamps are close to each other</a:t>
            </a:r>
          </a:p>
          <a:p>
            <a:endParaRPr lang="en-US" sz="1600" dirty="0"/>
          </a:p>
          <a:p>
            <a:r>
              <a:rPr lang="en-US" sz="1600" b="1" dirty="0"/>
              <a:t>Sliding Window Clustering</a:t>
            </a:r>
          </a:p>
          <a:p>
            <a:pPr marL="214313" indent="-214313">
              <a:buFont typeface="Arial" panose="020B0604020202020204" pitchFamily="34" charset="0"/>
              <a:buChar char="•"/>
            </a:pPr>
            <a:r>
              <a:rPr lang="en-US" sz="1600" dirty="0"/>
              <a:t>Timestamp of the most recent data point added to the vector</a:t>
            </a:r>
          </a:p>
          <a:p>
            <a:pPr marL="214313" indent="-214313">
              <a:buFont typeface="Arial" panose="020B0604020202020204" pitchFamily="34" charset="0"/>
              <a:buChar char="•"/>
            </a:pPr>
            <a:r>
              <a:rPr lang="en-US" sz="1600" dirty="0"/>
              <a:t>Maintain only the most recent T </a:t>
            </a:r>
            <a:r>
              <a:rPr lang="en-US" sz="1600" dirty="0" err="1"/>
              <a:t>microclusters</a:t>
            </a:r>
            <a:endParaRPr lang="en-US" sz="1600" dirty="0"/>
          </a:p>
          <a:p>
            <a:endParaRPr lang="en-US" sz="1600" dirty="0"/>
          </a:p>
          <a:p>
            <a:r>
              <a:rPr lang="en-US" sz="1600" b="1" dirty="0" err="1"/>
              <a:t>DenStream</a:t>
            </a:r>
            <a:endParaRPr lang="en-US" sz="1600" b="1" dirty="0"/>
          </a:p>
          <a:p>
            <a:pPr marL="214313" indent="-214313">
              <a:buFont typeface="Arial" panose="020B0604020202020204" pitchFamily="34" charset="0"/>
              <a:buChar char="•"/>
            </a:pPr>
            <a:r>
              <a:rPr lang="en-US" sz="1600" dirty="0" err="1"/>
              <a:t>Microclusters</a:t>
            </a:r>
            <a:r>
              <a:rPr lang="en-US" sz="1600" dirty="0"/>
              <a:t> are associated with weights based on </a:t>
            </a:r>
            <a:r>
              <a:rPr lang="en-US" sz="1600" dirty="0" err="1"/>
              <a:t>recency</a:t>
            </a:r>
            <a:endParaRPr lang="en-US" sz="1600" dirty="0"/>
          </a:p>
          <a:p>
            <a:pPr marL="214313" indent="-214313">
              <a:buFont typeface="Arial" panose="020B0604020202020204" pitchFamily="34" charset="0"/>
              <a:buChar char="•"/>
            </a:pPr>
            <a:r>
              <a:rPr lang="en-US" sz="1600" dirty="0"/>
              <a:t>Outliers detected by creating separate </a:t>
            </a:r>
            <a:r>
              <a:rPr lang="en-US" sz="1600" dirty="0" err="1"/>
              <a:t>microcluster</a:t>
            </a:r>
            <a:endParaRPr lang="en-US" sz="1600" dirty="0"/>
          </a:p>
          <a:p>
            <a:endParaRPr lang="en-US" sz="1600" dirty="0"/>
          </a:p>
          <a:p>
            <a:r>
              <a:rPr lang="en-US" sz="1600" b="1" dirty="0" err="1"/>
              <a:t>ClusTree</a:t>
            </a:r>
            <a:endParaRPr lang="en-US" sz="1600" b="1" dirty="0"/>
          </a:p>
          <a:p>
            <a:pPr marL="214313" indent="-214313">
              <a:buFont typeface="Arial" panose="020B0604020202020204" pitchFamily="34" charset="0"/>
              <a:buChar char="•"/>
            </a:pPr>
            <a:r>
              <a:rPr lang="en-US" sz="1600" dirty="0"/>
              <a:t>Allows real-time clustering</a:t>
            </a:r>
          </a:p>
          <a:p>
            <a:pPr marL="214313" indent="-214313">
              <a:buFont typeface="Arial" panose="020B0604020202020204" pitchFamily="34" charset="0"/>
              <a:buChar char="•"/>
            </a:pPr>
            <a:endParaRPr lang="en-US" sz="1600" dirty="0"/>
          </a:p>
          <a:p>
            <a:pPr marL="214313"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4150581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Grids</a:t>
            </a:r>
          </a:p>
        </p:txBody>
      </p:sp>
      <p:pic>
        <p:nvPicPr>
          <p:cNvPr id="4" name="Content Placeholder 3"/>
          <p:cNvPicPr>
            <a:picLocks noGrp="1" noChangeAspect="1"/>
          </p:cNvPicPr>
          <p:nvPr>
            <p:ph idx="1"/>
          </p:nvPr>
        </p:nvPicPr>
        <p:blipFill>
          <a:blip r:embed="rId2"/>
          <a:stretch>
            <a:fillRect/>
          </a:stretch>
        </p:blipFill>
        <p:spPr>
          <a:xfrm>
            <a:off x="-28255" y="2454851"/>
            <a:ext cx="5248327" cy="2852625"/>
          </a:xfrm>
          <a:prstGeom prst="rect">
            <a:avLst/>
          </a:prstGeom>
        </p:spPr>
      </p:pic>
      <p:sp>
        <p:nvSpPr>
          <p:cNvPr id="5" name="TextBox 4"/>
          <p:cNvSpPr txBox="1"/>
          <p:nvPr/>
        </p:nvSpPr>
        <p:spPr>
          <a:xfrm>
            <a:off x="5653633" y="2454851"/>
            <a:ext cx="3526879" cy="3285515"/>
          </a:xfrm>
          <a:prstGeom prst="rect">
            <a:avLst/>
          </a:prstGeom>
          <a:noFill/>
        </p:spPr>
        <p:txBody>
          <a:bodyPr wrap="square" rtlCol="0">
            <a:spAutoFit/>
          </a:bodyPr>
          <a:lstStyle/>
          <a:p>
            <a:r>
              <a:rPr lang="en-US" sz="1600" b="1" dirty="0"/>
              <a:t>D-Stream</a:t>
            </a:r>
          </a:p>
          <a:p>
            <a:endParaRPr lang="en-US" dirty="0"/>
          </a:p>
          <a:p>
            <a:pPr marL="214313" indent="-214313">
              <a:buFont typeface="Arial" panose="020B0604020202020204" pitchFamily="34" charset="0"/>
              <a:buChar char="•"/>
            </a:pPr>
            <a:r>
              <a:rPr lang="en-US" sz="1600" dirty="0"/>
              <a:t>Assign the data to grids</a:t>
            </a:r>
          </a:p>
          <a:p>
            <a:pPr marL="214313" indent="-214313">
              <a:buFont typeface="Arial" panose="020B0604020202020204" pitchFamily="34" charset="0"/>
              <a:buChar char="•"/>
            </a:pPr>
            <a:r>
              <a:rPr lang="en-US" sz="1600" dirty="0"/>
              <a:t>Grids are weighted by recency of points added to them</a:t>
            </a:r>
          </a:p>
          <a:p>
            <a:pPr marL="214313" indent="-214313">
              <a:buFont typeface="Arial" panose="020B0604020202020204" pitchFamily="34" charset="0"/>
              <a:buChar char="•"/>
            </a:pPr>
            <a:r>
              <a:rPr lang="en-US" sz="1600" dirty="0"/>
              <a:t>Each grid associated with a label</a:t>
            </a:r>
          </a:p>
          <a:p>
            <a:endParaRPr lang="en-US" sz="1350" dirty="0"/>
          </a:p>
          <a:p>
            <a:r>
              <a:rPr lang="en-US" sz="1600" b="1" dirty="0" err="1"/>
              <a:t>DGClust</a:t>
            </a:r>
            <a:endParaRPr lang="en-US" sz="1600" b="1" dirty="0"/>
          </a:p>
          <a:p>
            <a:endParaRPr lang="en-US" sz="1600" dirty="0"/>
          </a:p>
          <a:p>
            <a:pPr marL="214313" indent="-214313">
              <a:buFont typeface="Arial" panose="020B0604020202020204" pitchFamily="34" charset="0"/>
              <a:buChar char="•"/>
            </a:pPr>
            <a:r>
              <a:rPr lang="en-US" sz="1600" dirty="0"/>
              <a:t>Distributed clustering of sensor data </a:t>
            </a:r>
          </a:p>
          <a:p>
            <a:pPr marL="214313" indent="-214313">
              <a:buFont typeface="Arial" panose="020B0604020202020204" pitchFamily="34" charset="0"/>
              <a:buChar char="•"/>
            </a:pPr>
            <a:r>
              <a:rPr lang="en-US" sz="1600" dirty="0"/>
              <a:t>Sensors maintain local copies of the  grid and communicate updates to the grid to a central site</a:t>
            </a:r>
          </a:p>
        </p:txBody>
      </p:sp>
    </p:spTree>
    <p:extLst>
      <p:ext uri="{BB962C8B-B14F-4D97-AF65-F5344CB8AC3E}">
        <p14:creationId xmlns:p14="http://schemas.microsoft.com/office/powerpoint/2010/main" val="222262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analysis</a:t>
            </a:r>
          </a:p>
        </p:txBody>
      </p:sp>
      <p:sp>
        <p:nvSpPr>
          <p:cNvPr id="3" name="Content Placeholder 2"/>
          <p:cNvSpPr>
            <a:spLocks noGrp="1"/>
          </p:cNvSpPr>
          <p:nvPr>
            <p:ph idx="1"/>
          </p:nvPr>
        </p:nvSpPr>
        <p:spPr/>
        <p:txBody>
          <a:bodyPr>
            <a:normAutofit/>
          </a:bodyPr>
          <a:lstStyle/>
          <a:p>
            <a:pPr lvl="0"/>
            <a:r>
              <a:rPr lang="en-US" dirty="0">
                <a:solidFill>
                  <a:srgbClr val="FF0000"/>
                </a:solidFill>
              </a:rPr>
              <a:t>Stream</a:t>
            </a:r>
            <a:r>
              <a:rPr lang="en-US" sz="2800" dirty="0">
                <a:solidFill>
                  <a:srgbClr val="7E0021"/>
                </a:solidFill>
              </a:rPr>
              <a:t>:</a:t>
            </a:r>
            <a:r>
              <a:rPr lang="en-US" sz="2800" dirty="0"/>
              <a:t> Continuous flow of data</a:t>
            </a:r>
          </a:p>
          <a:p>
            <a:pPr lvl="0"/>
            <a:r>
              <a:rPr lang="en-US" sz="2800" dirty="0"/>
              <a:t>Challenges:</a:t>
            </a:r>
          </a:p>
          <a:p>
            <a:pPr lvl="1"/>
            <a:r>
              <a:rPr lang="en-US" sz="2100" b="1" dirty="0"/>
              <a:t>Volume</a:t>
            </a:r>
            <a:r>
              <a:rPr lang="en-US" sz="2100" dirty="0"/>
              <a:t>: Not possible to store all the data</a:t>
            </a:r>
          </a:p>
          <a:p>
            <a:pPr lvl="1"/>
            <a:r>
              <a:rPr lang="en-US" sz="2100" b="1" dirty="0"/>
              <a:t>One-time access</a:t>
            </a:r>
            <a:r>
              <a:rPr lang="en-US" sz="2100" dirty="0"/>
              <a:t>: Not possible to process the data using multiple passes</a:t>
            </a:r>
          </a:p>
          <a:p>
            <a:pPr lvl="1"/>
            <a:r>
              <a:rPr lang="en-US" sz="2100" b="1" dirty="0"/>
              <a:t>Real-time analysis</a:t>
            </a:r>
            <a:r>
              <a:rPr lang="en-US" sz="2100" dirty="0"/>
              <a:t>: Certain applications need real-time analysis of the data</a:t>
            </a:r>
          </a:p>
          <a:p>
            <a:pPr lvl="1"/>
            <a:r>
              <a:rPr lang="en-US" sz="2100" b="1" dirty="0"/>
              <a:t>Temporal Locality</a:t>
            </a:r>
            <a:r>
              <a:rPr lang="en-US" sz="2100" dirty="0"/>
              <a:t>: Data evolves over time, so model should be adaptive.</a:t>
            </a:r>
          </a:p>
        </p:txBody>
      </p:sp>
    </p:spTree>
    <p:extLst>
      <p:ext uri="{BB962C8B-B14F-4D97-AF65-F5344CB8AC3E}">
        <p14:creationId xmlns:p14="http://schemas.microsoft.com/office/powerpoint/2010/main" val="3365486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StreamKM</a:t>
            </a:r>
            <a:r>
              <a:rPr lang="en-US" dirty="0"/>
              <a:t>++ (</a:t>
            </a:r>
            <a:r>
              <a:rPr lang="en-US" dirty="0" err="1"/>
              <a:t>Coresets</a:t>
            </a:r>
            <a:r>
              <a:rPr lang="en-US" dirty="0"/>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00100" y="2224665"/>
                <a:ext cx="7543800" cy="1276343"/>
              </a:xfrm>
            </p:spPr>
            <p:txBody>
              <a:bodyPr>
                <a:normAutofit fontScale="40000" lnSpcReduction="20000"/>
              </a:bodyPr>
              <a:lstStyle/>
              <a:p>
                <a:pPr>
                  <a:lnSpc>
                    <a:spcPct val="120000"/>
                  </a:lnSpc>
                  <a:buFont typeface="Wingdings" panose="05000000000000000000" pitchFamily="2" charset="2"/>
                  <a:buChar char="Ø"/>
                </a:pPr>
                <a:r>
                  <a:rPr lang="en-US" sz="4500" dirty="0"/>
                  <a:t> A weighted set S is a </a:t>
                </a:r>
                <a14:m>
                  <m:oMath xmlns:m="http://schemas.openxmlformats.org/officeDocument/2006/math">
                    <m:r>
                      <a:rPr lang="en-US" sz="4500" b="0" i="1" smtClean="0">
                        <a:latin typeface="Cambria Math" panose="02040503050406030204" pitchFamily="18" charset="0"/>
                      </a:rPr>
                      <m:t>(</m:t>
                    </m:r>
                    <m:r>
                      <a:rPr lang="en-US" sz="4500" b="0" i="1" smtClean="0">
                        <a:latin typeface="Cambria Math" panose="02040503050406030204" pitchFamily="18" charset="0"/>
                      </a:rPr>
                      <m:t>𝑘</m:t>
                    </m:r>
                    <m:r>
                      <a:rPr lang="en-US" sz="4500" b="0" i="1" smtClean="0">
                        <a:latin typeface="Cambria Math" panose="02040503050406030204" pitchFamily="18" charset="0"/>
                      </a:rPr>
                      <m:t>,</m:t>
                    </m:r>
                    <m:r>
                      <a:rPr lang="en-US" sz="4500" b="0" i="1" smtClean="0">
                        <a:latin typeface="Cambria Math" panose="02040503050406030204" pitchFamily="18" charset="0"/>
                        <a:ea typeface="Cambria Math" panose="02040503050406030204" pitchFamily="18" charset="0"/>
                      </a:rPr>
                      <m:t>𝜀</m:t>
                    </m:r>
                    <m:r>
                      <a:rPr lang="en-US" sz="4500" b="0" i="1" smtClean="0">
                        <a:latin typeface="Cambria Math" panose="02040503050406030204" pitchFamily="18" charset="0"/>
                        <a:ea typeface="Cambria Math" panose="02040503050406030204" pitchFamily="18" charset="0"/>
                      </a:rPr>
                      <m:t>)</m:t>
                    </m:r>
                  </m:oMath>
                </a14:m>
                <a:r>
                  <a:rPr lang="en-US" sz="4500" dirty="0"/>
                  <a:t> </a:t>
                </a:r>
                <a:r>
                  <a:rPr lang="en-US" sz="4500" dirty="0" err="1">
                    <a:solidFill>
                      <a:srgbClr val="FF0000"/>
                    </a:solidFill>
                  </a:rPr>
                  <a:t>coreset</a:t>
                </a:r>
                <a:r>
                  <a:rPr lang="en-US" sz="4500" dirty="0"/>
                  <a:t> for a data set D if the clustering of S approximates the clustering of D with an error margin of </a:t>
                </a:r>
                <a14:m>
                  <m:oMath xmlns:m="http://schemas.openxmlformats.org/officeDocument/2006/math">
                    <m:r>
                      <a:rPr lang="en-US" sz="4500" i="1">
                        <a:latin typeface="Cambria Math" panose="02040503050406030204" pitchFamily="18" charset="0"/>
                        <a:ea typeface="Cambria Math" panose="02040503050406030204" pitchFamily="18" charset="0"/>
                      </a:rPr>
                      <m:t>𝜀</m:t>
                    </m:r>
                  </m:oMath>
                </a14:m>
                <a:endParaRPr lang="en-US" sz="4500" dirty="0">
                  <a:ea typeface="Cambria Math" panose="02040503050406030204" pitchFamily="18" charset="0"/>
                </a:endParaRPr>
              </a:p>
              <a:p>
                <a:pPr marL="0" indent="0">
                  <a:buNone/>
                </a:pPr>
                <a:endParaRPr lang="en-US" dirty="0">
                  <a:ea typeface="Cambria Math" panose="02040503050406030204" pitchFamily="18" charset="0"/>
                </a:endParaRPr>
              </a:p>
              <a:p>
                <a:pPr algn="ctr"/>
                <a14:m>
                  <m:oMath xmlns:m="http://schemas.openxmlformats.org/officeDocument/2006/math">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1−</m:t>
                        </m:r>
                        <m:r>
                          <a:rPr lang="en-US" i="1">
                            <a:solidFill>
                              <a:schemeClr val="accent1"/>
                            </a:solidFill>
                            <a:latin typeface="Cambria Math" panose="02040503050406030204" pitchFamily="18" charset="0"/>
                            <a:ea typeface="Cambria Math" panose="02040503050406030204" pitchFamily="18" charset="0"/>
                          </a:rPr>
                          <m:t>𝜀</m:t>
                        </m:r>
                      </m:e>
                    </m:d>
                    <m:r>
                      <a:rPr lang="en-US" b="0" i="1" smtClean="0">
                        <a:solidFill>
                          <a:schemeClr val="accent1"/>
                        </a:solidFill>
                        <a:latin typeface="Cambria Math" panose="02040503050406030204" pitchFamily="18" charset="0"/>
                        <a:ea typeface="Cambria Math" panose="02040503050406030204" pitchFamily="18" charset="0"/>
                      </a:rPr>
                      <m:t>∗</m:t>
                    </m:r>
                    <m:r>
                      <a:rPr lang="en-US" b="0" i="1" smtClean="0">
                        <a:solidFill>
                          <a:schemeClr val="accent1"/>
                        </a:solidFill>
                        <a:latin typeface="Cambria Math" panose="02040503050406030204" pitchFamily="18" charset="0"/>
                        <a:ea typeface="Cambria Math" panose="02040503050406030204" pitchFamily="18" charset="0"/>
                      </a:rPr>
                      <m:t>𝑑𝑖𝑠𝑡</m:t>
                    </m:r>
                    <m:d>
                      <m:dPr>
                        <m:ctrlPr>
                          <a:rPr lang="en-US" b="0" i="1" smtClean="0">
                            <a:solidFill>
                              <a:schemeClr val="accent1"/>
                            </a:solidFill>
                            <a:latin typeface="Cambria Math" panose="02040503050406030204" pitchFamily="18" charset="0"/>
                            <a:ea typeface="Cambria Math" panose="02040503050406030204" pitchFamily="18" charset="0"/>
                          </a:rPr>
                        </m:ctrlPr>
                      </m:dPr>
                      <m:e>
                        <m:r>
                          <a:rPr lang="en-US" b="0" i="1" smtClean="0">
                            <a:solidFill>
                              <a:schemeClr val="accent1"/>
                            </a:solidFill>
                            <a:latin typeface="Cambria Math" panose="02040503050406030204" pitchFamily="18" charset="0"/>
                            <a:ea typeface="Cambria Math" panose="02040503050406030204" pitchFamily="18" charset="0"/>
                          </a:rPr>
                          <m:t>𝐷</m:t>
                        </m:r>
                        <m:r>
                          <a:rPr lang="en-US" b="0" i="1" smtClean="0">
                            <a:solidFill>
                              <a:schemeClr val="accent1"/>
                            </a:solidFill>
                            <a:latin typeface="Cambria Math" panose="02040503050406030204" pitchFamily="18" charset="0"/>
                            <a:ea typeface="Cambria Math" panose="02040503050406030204" pitchFamily="18" charset="0"/>
                          </a:rPr>
                          <m:t>,</m:t>
                        </m:r>
                        <m:r>
                          <a:rPr lang="en-US" b="0" i="1" smtClean="0">
                            <a:solidFill>
                              <a:schemeClr val="accent1"/>
                            </a:solidFill>
                            <a:latin typeface="Cambria Math" panose="02040503050406030204" pitchFamily="18" charset="0"/>
                            <a:ea typeface="Cambria Math" panose="02040503050406030204" pitchFamily="18" charset="0"/>
                          </a:rPr>
                          <m:t>𝐶</m:t>
                        </m:r>
                      </m:e>
                    </m:d>
                    <m:r>
                      <a:rPr lang="en-US" b="0" i="1" smtClean="0">
                        <a:solidFill>
                          <a:schemeClr val="accent1"/>
                        </a:solidFill>
                        <a:latin typeface="Cambria Math" panose="02040503050406030204" pitchFamily="18" charset="0"/>
                        <a:ea typeface="Cambria Math" panose="02040503050406030204" pitchFamily="18" charset="0"/>
                      </a:rPr>
                      <m:t>≤</m:t>
                    </m:r>
                    <m:sSub>
                      <m:sSubPr>
                        <m:ctrlPr>
                          <a:rPr lang="en-US" b="0" i="1" smtClean="0">
                            <a:solidFill>
                              <a:schemeClr val="accent1"/>
                            </a:solidFill>
                            <a:latin typeface="Cambria Math" panose="02040503050406030204" pitchFamily="18" charset="0"/>
                            <a:ea typeface="Cambria Math" panose="02040503050406030204" pitchFamily="18" charset="0"/>
                          </a:rPr>
                        </m:ctrlPr>
                      </m:sSubPr>
                      <m:e>
                        <m:r>
                          <a:rPr lang="en-US" i="1">
                            <a:solidFill>
                              <a:schemeClr val="accent1"/>
                            </a:solidFill>
                            <a:latin typeface="Cambria Math" panose="02040503050406030204" pitchFamily="18" charset="0"/>
                            <a:ea typeface="Cambria Math" panose="02040503050406030204" pitchFamily="18" charset="0"/>
                          </a:rPr>
                          <m:t>𝑑𝑖𝑠𝑡</m:t>
                        </m:r>
                      </m:e>
                      <m:sub>
                        <m:r>
                          <a:rPr lang="en-US" b="0" i="1" smtClean="0">
                            <a:solidFill>
                              <a:schemeClr val="accent1"/>
                            </a:solidFill>
                            <a:latin typeface="Cambria Math" panose="02040503050406030204" pitchFamily="18" charset="0"/>
                            <a:ea typeface="Cambria Math" panose="02040503050406030204" pitchFamily="18" charset="0"/>
                          </a:rPr>
                          <m:t>𝑤</m:t>
                        </m:r>
                      </m:sub>
                    </m:sSub>
                    <m:d>
                      <m:dPr>
                        <m:ctrlPr>
                          <a:rPr lang="en-US" b="0" i="1" smtClean="0">
                            <a:solidFill>
                              <a:schemeClr val="accent1"/>
                            </a:solidFill>
                            <a:latin typeface="Cambria Math" panose="02040503050406030204" pitchFamily="18" charset="0"/>
                            <a:ea typeface="Cambria Math" panose="02040503050406030204" pitchFamily="18" charset="0"/>
                          </a:rPr>
                        </m:ctrlPr>
                      </m:dPr>
                      <m:e>
                        <m:r>
                          <a:rPr lang="en-US" b="0" i="1" smtClean="0">
                            <a:solidFill>
                              <a:schemeClr val="accent1"/>
                            </a:solidFill>
                            <a:latin typeface="Cambria Math" panose="02040503050406030204" pitchFamily="18" charset="0"/>
                            <a:ea typeface="Cambria Math" panose="02040503050406030204" pitchFamily="18" charset="0"/>
                          </a:rPr>
                          <m:t>𝑆</m:t>
                        </m:r>
                        <m:r>
                          <a:rPr lang="en-US" b="0" i="1" smtClean="0">
                            <a:solidFill>
                              <a:schemeClr val="accent1"/>
                            </a:solidFill>
                            <a:latin typeface="Cambria Math" panose="02040503050406030204" pitchFamily="18" charset="0"/>
                            <a:ea typeface="Cambria Math" panose="02040503050406030204" pitchFamily="18" charset="0"/>
                          </a:rPr>
                          <m:t>,</m:t>
                        </m:r>
                        <m:r>
                          <a:rPr lang="en-US" b="0" i="1" smtClean="0">
                            <a:solidFill>
                              <a:schemeClr val="accent1"/>
                            </a:solidFill>
                            <a:latin typeface="Cambria Math" panose="02040503050406030204" pitchFamily="18" charset="0"/>
                            <a:ea typeface="Cambria Math" panose="02040503050406030204" pitchFamily="18" charset="0"/>
                          </a:rPr>
                          <m:t>𝐶</m:t>
                        </m:r>
                      </m:e>
                    </m:d>
                    <m:r>
                      <a:rPr lang="en-US" i="1">
                        <a:solidFill>
                          <a:schemeClr val="accent1"/>
                        </a:solidFill>
                        <a:latin typeface="Cambria Math" panose="02040503050406030204" pitchFamily="18" charset="0"/>
                        <a:ea typeface="Cambria Math" panose="02040503050406030204" pitchFamily="18" charset="0"/>
                      </a:rPr>
                      <m:t>≤(1+</m:t>
                    </m:r>
                  </m:oMath>
                </a14:m>
                <a:r>
                  <a:rPr lang="en-US" dirty="0">
                    <a:solidFill>
                      <a:schemeClr val="accent1"/>
                    </a:solidFill>
                  </a:rPr>
                  <a:t> </a:t>
                </a:r>
                <a14:m>
                  <m:oMath xmlns:m="http://schemas.openxmlformats.org/officeDocument/2006/math">
                    <m:r>
                      <a:rPr lang="en-US" i="1">
                        <a:solidFill>
                          <a:schemeClr val="accent1"/>
                        </a:solidFill>
                        <a:latin typeface="Cambria Math" panose="02040503050406030204" pitchFamily="18" charset="0"/>
                        <a:ea typeface="Cambria Math" panose="02040503050406030204" pitchFamily="18" charset="0"/>
                      </a:rPr>
                      <m:t>𝜀</m:t>
                    </m:r>
                    <m:r>
                      <a:rPr lang="en-US" b="0" i="0" smtClean="0">
                        <a:solidFill>
                          <a:schemeClr val="accent1"/>
                        </a:solidFill>
                        <a:latin typeface="Cambria Math" panose="02040503050406030204" pitchFamily="18" charset="0"/>
                        <a:ea typeface="Cambria Math" panose="02040503050406030204" pitchFamily="18" charset="0"/>
                      </a:rPr>
                      <m:t>) ∗ </m:t>
                    </m:r>
                    <m:r>
                      <m:rPr>
                        <m:sty m:val="p"/>
                      </m:rPr>
                      <a:rPr lang="en-US" b="0" i="0" smtClean="0">
                        <a:solidFill>
                          <a:schemeClr val="accent1"/>
                        </a:solidFill>
                        <a:latin typeface="Cambria Math" panose="02040503050406030204" pitchFamily="18" charset="0"/>
                        <a:ea typeface="Cambria Math" panose="02040503050406030204" pitchFamily="18" charset="0"/>
                      </a:rPr>
                      <m:t>dist</m:t>
                    </m:r>
                    <m:d>
                      <m:dPr>
                        <m:ctrlPr>
                          <a:rPr lang="en-US" b="0" i="1" smtClean="0">
                            <a:solidFill>
                              <a:schemeClr val="accent1"/>
                            </a:solidFill>
                            <a:latin typeface="Cambria Math" panose="02040503050406030204" pitchFamily="18" charset="0"/>
                            <a:ea typeface="Cambria Math" panose="02040503050406030204" pitchFamily="18" charset="0"/>
                          </a:rPr>
                        </m:ctrlPr>
                      </m:dPr>
                      <m:e>
                        <m:r>
                          <m:rPr>
                            <m:sty m:val="p"/>
                          </m:rPr>
                          <a:rPr lang="en-US" b="0" i="0" smtClean="0">
                            <a:solidFill>
                              <a:schemeClr val="accent1"/>
                            </a:solidFill>
                            <a:latin typeface="Cambria Math" panose="02040503050406030204" pitchFamily="18" charset="0"/>
                            <a:ea typeface="Cambria Math" panose="02040503050406030204" pitchFamily="18" charset="0"/>
                          </a:rPr>
                          <m:t>D</m:t>
                        </m:r>
                        <m:r>
                          <a:rPr lang="en-US" b="0" i="0" smtClean="0">
                            <a:solidFill>
                              <a:schemeClr val="accent1"/>
                            </a:solidFill>
                            <a:latin typeface="Cambria Math" panose="02040503050406030204" pitchFamily="18" charset="0"/>
                            <a:ea typeface="Cambria Math" panose="02040503050406030204" pitchFamily="18" charset="0"/>
                          </a:rPr>
                          <m:t>,</m:t>
                        </m:r>
                        <m:r>
                          <m:rPr>
                            <m:sty m:val="p"/>
                          </m:rPr>
                          <a:rPr lang="en-US" b="0" i="0" smtClean="0">
                            <a:solidFill>
                              <a:schemeClr val="accent1"/>
                            </a:solidFill>
                            <a:latin typeface="Cambria Math" panose="02040503050406030204" pitchFamily="18" charset="0"/>
                            <a:ea typeface="Cambria Math" panose="02040503050406030204" pitchFamily="18" charset="0"/>
                          </a:rPr>
                          <m:t>C</m:t>
                        </m:r>
                      </m:e>
                    </m:d>
                  </m:oMath>
                </a14:m>
                <a:endParaRPr lang="en-US" b="0" dirty="0">
                  <a:solidFill>
                    <a:schemeClr val="accent1"/>
                  </a:solidFill>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00100" y="2224665"/>
                <a:ext cx="7543800" cy="1276343"/>
              </a:xfrm>
              <a:blipFill>
                <a:blip r:embed="rId3"/>
                <a:stretch>
                  <a:fillRect l="-336" t="-2970"/>
                </a:stretch>
              </a:blipFill>
            </p:spPr>
            <p:txBody>
              <a:bodyPr/>
              <a:lstStyle/>
              <a:p>
                <a:r>
                  <a:rPr lang="en-GR">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03589" y="3409752"/>
                <a:ext cx="3073631" cy="2269852"/>
              </a:xfrm>
              <a:prstGeom prst="rect">
                <a:avLst/>
              </a:prstGeom>
              <a:noFill/>
            </p:spPr>
            <p:txBody>
              <a:bodyPr wrap="square" rtlCol="0">
                <a:spAutoFit/>
              </a:bodyPr>
              <a:lstStyle/>
              <a:p>
                <a:pPr marL="214313" indent="-214313">
                  <a:buClr>
                    <a:schemeClr val="accent1"/>
                  </a:buClr>
                  <a:buFont typeface="Wingdings" panose="05000000000000000000" pitchFamily="2" charset="2"/>
                  <a:buChar char="Ø"/>
                </a:pPr>
                <a:r>
                  <a:rPr lang="en-US" sz="1600" dirty="0">
                    <a:solidFill>
                      <a:schemeClr val="tx1">
                        <a:lumMod val="75000"/>
                        <a:lumOff val="25000"/>
                      </a:schemeClr>
                    </a:solidFill>
                  </a:rPr>
                  <a:t>Maintain data in buckets  </a:t>
                </a:r>
                <a14:m>
                  <m:oMath xmlns:m="http://schemas.openxmlformats.org/officeDocument/2006/math">
                    <m:sSub>
                      <m:sSubPr>
                        <m:ctrlPr>
                          <a:rPr lang="en-US" sz="1600" i="1">
                            <a:solidFill>
                              <a:schemeClr val="tx1">
                                <a:lumMod val="75000"/>
                                <a:lumOff val="25000"/>
                              </a:schemeClr>
                            </a:solidFill>
                            <a:latin typeface="Cambria Math" panose="02040503050406030204" pitchFamily="18" charset="0"/>
                          </a:rPr>
                        </m:ctrlPr>
                      </m:sSubPr>
                      <m:e>
                        <m:r>
                          <a:rPr lang="en-US" sz="1600" i="1">
                            <a:solidFill>
                              <a:schemeClr val="tx1">
                                <a:lumMod val="75000"/>
                                <a:lumOff val="25000"/>
                              </a:schemeClr>
                            </a:solidFill>
                            <a:latin typeface="Cambria Math" panose="02040503050406030204" pitchFamily="18" charset="0"/>
                          </a:rPr>
                          <m:t>𝐵</m:t>
                        </m:r>
                      </m:e>
                      <m:sub>
                        <m:r>
                          <a:rPr lang="en-US" sz="1600" i="1">
                            <a:solidFill>
                              <a:schemeClr val="tx1">
                                <a:lumMod val="75000"/>
                                <a:lumOff val="25000"/>
                              </a:schemeClr>
                            </a:solidFill>
                            <a:latin typeface="Cambria Math" panose="02040503050406030204" pitchFamily="18" charset="0"/>
                          </a:rPr>
                          <m:t>1</m:t>
                        </m:r>
                      </m:sub>
                    </m:sSub>
                    <m:r>
                      <a:rPr lang="en-US" sz="1600" i="1">
                        <a:solidFill>
                          <a:schemeClr val="tx1">
                            <a:lumMod val="75000"/>
                            <a:lumOff val="25000"/>
                          </a:schemeClr>
                        </a:solidFill>
                        <a:latin typeface="Cambria Math" panose="02040503050406030204" pitchFamily="18" charset="0"/>
                      </a:rPr>
                      <m:t>, </m:t>
                    </m:r>
                    <m:sSub>
                      <m:sSubPr>
                        <m:ctrlPr>
                          <a:rPr lang="en-US" sz="1600" i="1">
                            <a:solidFill>
                              <a:schemeClr val="tx1">
                                <a:lumMod val="75000"/>
                                <a:lumOff val="25000"/>
                              </a:schemeClr>
                            </a:solidFill>
                            <a:latin typeface="Cambria Math" panose="02040503050406030204" pitchFamily="18" charset="0"/>
                          </a:rPr>
                        </m:ctrlPr>
                      </m:sSubPr>
                      <m:e>
                        <m:r>
                          <a:rPr lang="en-US" sz="1600" i="1">
                            <a:solidFill>
                              <a:schemeClr val="tx1">
                                <a:lumMod val="75000"/>
                                <a:lumOff val="25000"/>
                              </a:schemeClr>
                            </a:solidFill>
                            <a:latin typeface="Cambria Math" panose="02040503050406030204" pitchFamily="18" charset="0"/>
                          </a:rPr>
                          <m:t>𝐵</m:t>
                        </m:r>
                      </m:e>
                      <m:sub>
                        <m:r>
                          <a:rPr lang="en-US" sz="1600" i="1">
                            <a:solidFill>
                              <a:schemeClr val="tx1">
                                <a:lumMod val="75000"/>
                                <a:lumOff val="25000"/>
                              </a:schemeClr>
                            </a:solidFill>
                            <a:latin typeface="Cambria Math" panose="02040503050406030204" pitchFamily="18" charset="0"/>
                          </a:rPr>
                          <m:t>2</m:t>
                        </m:r>
                      </m:sub>
                    </m:sSub>
                    <m:r>
                      <a:rPr lang="en-US" sz="1600" i="1">
                        <a:solidFill>
                          <a:schemeClr val="tx1">
                            <a:lumMod val="75000"/>
                            <a:lumOff val="25000"/>
                          </a:schemeClr>
                        </a:solidFill>
                        <a:latin typeface="Cambria Math" panose="02040503050406030204" pitchFamily="18" charset="0"/>
                      </a:rPr>
                      <m:t>…</m:t>
                    </m:r>
                    <m:sSub>
                      <m:sSubPr>
                        <m:ctrlPr>
                          <a:rPr lang="en-US" sz="1600" i="1">
                            <a:solidFill>
                              <a:schemeClr val="tx1">
                                <a:lumMod val="75000"/>
                                <a:lumOff val="25000"/>
                              </a:schemeClr>
                            </a:solidFill>
                            <a:latin typeface="Cambria Math" panose="02040503050406030204" pitchFamily="18" charset="0"/>
                          </a:rPr>
                        </m:ctrlPr>
                      </m:sSubPr>
                      <m:e>
                        <m:r>
                          <a:rPr lang="en-US" sz="1600" i="1">
                            <a:solidFill>
                              <a:schemeClr val="tx1">
                                <a:lumMod val="75000"/>
                                <a:lumOff val="25000"/>
                              </a:schemeClr>
                            </a:solidFill>
                            <a:latin typeface="Cambria Math" panose="02040503050406030204" pitchFamily="18" charset="0"/>
                          </a:rPr>
                          <m:t>𝐵</m:t>
                        </m:r>
                      </m:e>
                      <m:sub>
                        <m:r>
                          <a:rPr lang="en-US" sz="1600" i="1">
                            <a:solidFill>
                              <a:schemeClr val="tx1">
                                <a:lumMod val="75000"/>
                                <a:lumOff val="25000"/>
                              </a:schemeClr>
                            </a:solidFill>
                            <a:latin typeface="Cambria Math" panose="02040503050406030204" pitchFamily="18" charset="0"/>
                          </a:rPr>
                          <m:t>𝐿</m:t>
                        </m:r>
                      </m:sub>
                    </m:sSub>
                    <m:r>
                      <a:rPr lang="en-US" sz="1600" i="1">
                        <a:solidFill>
                          <a:schemeClr val="tx1">
                            <a:lumMod val="75000"/>
                            <a:lumOff val="25000"/>
                          </a:schemeClr>
                        </a:solidFill>
                        <a:latin typeface="Cambria Math" panose="02040503050406030204" pitchFamily="18" charset="0"/>
                      </a:rPr>
                      <m:t>.</m:t>
                    </m:r>
                  </m:oMath>
                </a14:m>
                <a:r>
                  <a:rPr lang="en-US" sz="1600" dirty="0">
                    <a:solidFill>
                      <a:schemeClr val="tx1">
                        <a:lumMod val="75000"/>
                        <a:lumOff val="25000"/>
                      </a:schemeClr>
                    </a:solidFill>
                  </a:rPr>
                  <a:t> </a:t>
                </a:r>
              </a:p>
              <a:p>
                <a:pPr marL="214313" indent="-214313">
                  <a:buClr>
                    <a:schemeClr val="accent1"/>
                  </a:buClr>
                  <a:buFont typeface="Wingdings" panose="05000000000000000000" pitchFamily="2" charset="2"/>
                  <a:buChar char="Ø"/>
                </a:pPr>
                <a:r>
                  <a:rPr lang="en-US" sz="1600" dirty="0">
                    <a:solidFill>
                      <a:schemeClr val="tx1">
                        <a:lumMod val="75000"/>
                        <a:lumOff val="25000"/>
                      </a:schemeClr>
                    </a:solidFill>
                  </a:rPr>
                  <a:t>Buckets </a:t>
                </a:r>
                <a14:m>
                  <m:oMath xmlns:m="http://schemas.openxmlformats.org/officeDocument/2006/math">
                    <m:sSub>
                      <m:sSubPr>
                        <m:ctrlPr>
                          <a:rPr lang="en-US" sz="1600" i="1">
                            <a:solidFill>
                              <a:schemeClr val="tx1">
                                <a:lumMod val="75000"/>
                                <a:lumOff val="25000"/>
                              </a:schemeClr>
                            </a:solidFill>
                            <a:latin typeface="Cambria Math" panose="02040503050406030204" pitchFamily="18" charset="0"/>
                          </a:rPr>
                        </m:ctrlPr>
                      </m:sSubPr>
                      <m:e>
                        <m:r>
                          <a:rPr lang="en-US" sz="1600" i="1">
                            <a:solidFill>
                              <a:schemeClr val="tx1">
                                <a:lumMod val="75000"/>
                                <a:lumOff val="25000"/>
                              </a:schemeClr>
                            </a:solidFill>
                            <a:latin typeface="Cambria Math" panose="02040503050406030204" pitchFamily="18" charset="0"/>
                          </a:rPr>
                          <m:t>𝐵</m:t>
                        </m:r>
                      </m:e>
                      <m:sub>
                        <m:r>
                          <a:rPr lang="en-US" sz="1600" i="1">
                            <a:solidFill>
                              <a:schemeClr val="tx1">
                                <a:lumMod val="75000"/>
                                <a:lumOff val="25000"/>
                              </a:schemeClr>
                            </a:solidFill>
                            <a:latin typeface="Cambria Math" panose="02040503050406030204" pitchFamily="18" charset="0"/>
                          </a:rPr>
                          <m:t>2</m:t>
                        </m:r>
                      </m:sub>
                    </m:sSub>
                  </m:oMath>
                </a14:m>
                <a:r>
                  <a:rPr lang="en-US" sz="1600" dirty="0">
                    <a:solidFill>
                      <a:schemeClr val="tx1">
                        <a:lumMod val="75000"/>
                        <a:lumOff val="25000"/>
                      </a:schemeClr>
                    </a:solidFill>
                  </a:rPr>
                  <a:t> to </a:t>
                </a:r>
                <a14:m>
                  <m:oMath xmlns:m="http://schemas.openxmlformats.org/officeDocument/2006/math">
                    <m:sSub>
                      <m:sSubPr>
                        <m:ctrlPr>
                          <a:rPr lang="en-US" sz="1600" i="1">
                            <a:solidFill>
                              <a:schemeClr val="tx1">
                                <a:lumMod val="75000"/>
                                <a:lumOff val="25000"/>
                              </a:schemeClr>
                            </a:solidFill>
                            <a:latin typeface="Cambria Math" panose="02040503050406030204" pitchFamily="18" charset="0"/>
                          </a:rPr>
                        </m:ctrlPr>
                      </m:sSubPr>
                      <m:e>
                        <m:r>
                          <a:rPr lang="en-US" sz="1600" i="1">
                            <a:solidFill>
                              <a:schemeClr val="tx1">
                                <a:lumMod val="75000"/>
                                <a:lumOff val="25000"/>
                              </a:schemeClr>
                            </a:solidFill>
                            <a:latin typeface="Cambria Math" panose="02040503050406030204" pitchFamily="18" charset="0"/>
                          </a:rPr>
                          <m:t>𝐵</m:t>
                        </m:r>
                      </m:e>
                      <m:sub>
                        <m:r>
                          <a:rPr lang="en-US" sz="1600" i="1">
                            <a:solidFill>
                              <a:schemeClr val="tx1">
                                <a:lumMod val="75000"/>
                                <a:lumOff val="25000"/>
                              </a:schemeClr>
                            </a:solidFill>
                            <a:latin typeface="Cambria Math" panose="02040503050406030204" pitchFamily="18" charset="0"/>
                          </a:rPr>
                          <m:t>𝐿</m:t>
                        </m:r>
                      </m:sub>
                    </m:sSub>
                  </m:oMath>
                </a14:m>
                <a:r>
                  <a:rPr lang="en-US" sz="1600" dirty="0">
                    <a:solidFill>
                      <a:schemeClr val="tx1">
                        <a:lumMod val="75000"/>
                        <a:lumOff val="25000"/>
                      </a:schemeClr>
                    </a:solidFill>
                  </a:rPr>
                  <a:t> contain either exactly </a:t>
                </a:r>
                <a:r>
                  <a:rPr lang="en-US" sz="1600" dirty="0">
                    <a:solidFill>
                      <a:schemeClr val="accent1"/>
                    </a:solidFill>
                  </a:rPr>
                  <a:t>0</a:t>
                </a:r>
                <a:r>
                  <a:rPr lang="en-US" sz="1600" dirty="0">
                    <a:solidFill>
                      <a:schemeClr val="tx1">
                        <a:lumMod val="75000"/>
                        <a:lumOff val="25000"/>
                      </a:schemeClr>
                    </a:solidFill>
                  </a:rPr>
                  <a:t> or </a:t>
                </a:r>
                <a:r>
                  <a:rPr lang="en-US" sz="1600" dirty="0">
                    <a:solidFill>
                      <a:schemeClr val="accent1"/>
                    </a:solidFill>
                  </a:rPr>
                  <a:t>m</a:t>
                </a:r>
                <a:r>
                  <a:rPr lang="en-US" sz="1600" dirty="0">
                    <a:solidFill>
                      <a:schemeClr val="tx1">
                        <a:lumMod val="75000"/>
                        <a:lumOff val="25000"/>
                      </a:schemeClr>
                    </a:solidFill>
                  </a:rPr>
                  <a:t> points.</a:t>
                </a:r>
              </a:p>
              <a:p>
                <a:pPr marL="214313" indent="-214313">
                  <a:buClr>
                    <a:schemeClr val="accent1"/>
                  </a:buClr>
                  <a:buFont typeface="Wingdings" panose="05000000000000000000" pitchFamily="2" charset="2"/>
                  <a:buChar char="Ø"/>
                </a:pPr>
                <a14:m>
                  <m:oMath xmlns:m="http://schemas.openxmlformats.org/officeDocument/2006/math">
                    <m:sSub>
                      <m:sSubPr>
                        <m:ctrlPr>
                          <a:rPr lang="en-US" sz="1600" i="1">
                            <a:solidFill>
                              <a:schemeClr val="tx1">
                                <a:lumMod val="75000"/>
                                <a:lumOff val="25000"/>
                              </a:schemeClr>
                            </a:solidFill>
                            <a:latin typeface="Cambria Math" panose="02040503050406030204" pitchFamily="18" charset="0"/>
                          </a:rPr>
                        </m:ctrlPr>
                      </m:sSubPr>
                      <m:e>
                        <m:r>
                          <a:rPr lang="en-US" sz="1600" i="1">
                            <a:solidFill>
                              <a:schemeClr val="tx1">
                                <a:lumMod val="75000"/>
                                <a:lumOff val="25000"/>
                              </a:schemeClr>
                            </a:solidFill>
                            <a:latin typeface="Cambria Math" panose="02040503050406030204" pitchFamily="18" charset="0"/>
                          </a:rPr>
                          <m:t>𝐵</m:t>
                        </m:r>
                      </m:e>
                      <m:sub>
                        <m:r>
                          <a:rPr lang="en-US" sz="1600" i="1">
                            <a:solidFill>
                              <a:schemeClr val="tx1">
                                <a:lumMod val="75000"/>
                                <a:lumOff val="25000"/>
                              </a:schemeClr>
                            </a:solidFill>
                            <a:latin typeface="Cambria Math" panose="02040503050406030204" pitchFamily="18" charset="0"/>
                          </a:rPr>
                          <m:t>1</m:t>
                        </m:r>
                      </m:sub>
                    </m:sSub>
                  </m:oMath>
                </a14:m>
                <a:r>
                  <a:rPr lang="en-US" sz="1600" dirty="0">
                    <a:solidFill>
                      <a:schemeClr val="tx1">
                        <a:lumMod val="75000"/>
                        <a:lumOff val="25000"/>
                      </a:schemeClr>
                    </a:solidFill>
                  </a:rPr>
                  <a:t> can have any number of points between 0 to m points. </a:t>
                </a:r>
              </a:p>
              <a:p>
                <a:pPr marL="214313" indent="-214313">
                  <a:buClr>
                    <a:schemeClr val="accent1"/>
                  </a:buClr>
                  <a:buFont typeface="Wingdings" panose="05000000000000000000" pitchFamily="2" charset="2"/>
                  <a:buChar char="Ø"/>
                </a:pPr>
                <a:r>
                  <a:rPr lang="en-US" sz="1600" dirty="0">
                    <a:solidFill>
                      <a:schemeClr val="tx1">
                        <a:lumMod val="75000"/>
                        <a:lumOff val="25000"/>
                      </a:schemeClr>
                    </a:solidFill>
                  </a:rPr>
                  <a:t>Merge data in buckets using </a:t>
                </a:r>
                <a:r>
                  <a:rPr lang="en-US" sz="1600" dirty="0" err="1">
                    <a:solidFill>
                      <a:schemeClr val="tx1">
                        <a:lumMod val="75000"/>
                        <a:lumOff val="25000"/>
                      </a:schemeClr>
                    </a:solidFill>
                  </a:rPr>
                  <a:t>coreset</a:t>
                </a:r>
                <a:r>
                  <a:rPr lang="en-US" sz="1600" dirty="0">
                    <a:solidFill>
                      <a:schemeClr val="tx1">
                        <a:lumMod val="75000"/>
                        <a:lumOff val="25000"/>
                      </a:schemeClr>
                    </a:solidFill>
                  </a:rPr>
                  <a:t> tree.</a:t>
                </a:r>
              </a:p>
              <a:p>
                <a:endParaRPr lang="en-US" sz="1350" dirty="0"/>
              </a:p>
            </p:txBody>
          </p:sp>
        </mc:Choice>
        <mc:Fallback xmlns="">
          <p:sp>
            <p:nvSpPr>
              <p:cNvPr id="4" name="TextBox 3"/>
              <p:cNvSpPr txBox="1">
                <a:spLocks noRot="1" noChangeAspect="1" noMove="1" noResize="1" noEditPoints="1" noAdjustHandles="1" noChangeArrowheads="1" noChangeShapeType="1" noTextEdit="1"/>
              </p:cNvSpPr>
              <p:nvPr/>
            </p:nvSpPr>
            <p:spPr>
              <a:xfrm>
                <a:off x="503589" y="3409752"/>
                <a:ext cx="3073631" cy="2269852"/>
              </a:xfrm>
              <a:prstGeom prst="rect">
                <a:avLst/>
              </a:prstGeom>
              <a:blipFill>
                <a:blip r:embed="rId4"/>
                <a:stretch>
                  <a:fillRect l="-823" t="-1111"/>
                </a:stretch>
              </a:blipFill>
            </p:spPr>
            <p:txBody>
              <a:bodyPr/>
              <a:lstStyle/>
              <a:p>
                <a:r>
                  <a:rPr lang="en-GR">
                    <a:noFill/>
                  </a:rPr>
                  <a:t> </a:t>
                </a:r>
              </a:p>
            </p:txBody>
          </p:sp>
        </mc:Fallback>
      </mc:AlternateContent>
      <p:pic>
        <p:nvPicPr>
          <p:cNvPr id="5" name="Picture 4"/>
          <p:cNvPicPr>
            <a:picLocks noChangeAspect="1"/>
          </p:cNvPicPr>
          <p:nvPr/>
        </p:nvPicPr>
        <p:blipFill>
          <a:blip r:embed="rId5"/>
          <a:stretch>
            <a:fillRect/>
          </a:stretch>
        </p:blipFill>
        <p:spPr>
          <a:xfrm>
            <a:off x="3523911" y="3516325"/>
            <a:ext cx="6016641" cy="1708944"/>
          </a:xfrm>
          <a:prstGeom prst="rect">
            <a:avLst/>
          </a:prstGeom>
        </p:spPr>
      </p:pic>
      <p:sp>
        <p:nvSpPr>
          <p:cNvPr id="6" name="TextBox 5"/>
          <p:cNvSpPr txBox="1"/>
          <p:nvPr/>
        </p:nvSpPr>
        <p:spPr>
          <a:xfrm>
            <a:off x="4521427" y="6382410"/>
            <a:ext cx="5307157" cy="430887"/>
          </a:xfrm>
          <a:prstGeom prst="rect">
            <a:avLst/>
          </a:prstGeom>
          <a:noFill/>
        </p:spPr>
        <p:txBody>
          <a:bodyPr wrap="square" rtlCol="0">
            <a:spAutoFit/>
          </a:bodyPr>
          <a:lstStyle/>
          <a:p>
            <a:r>
              <a:rPr lang="en-US" sz="1100" dirty="0" err="1"/>
              <a:t>StreamKM</a:t>
            </a:r>
            <a:r>
              <a:rPr lang="en-US" sz="1100" dirty="0"/>
              <a:t>++: A Clustering Algorithm for Data Streams, Ackermann, </a:t>
            </a:r>
            <a:r>
              <a:rPr lang="en-US" sz="1100" i="1" dirty="0"/>
              <a:t>Journal of Experimental </a:t>
            </a:r>
            <a:r>
              <a:rPr lang="en-US" sz="1100" i="1" dirty="0" err="1"/>
              <a:t>Algorithmics</a:t>
            </a:r>
            <a:r>
              <a:rPr lang="en-US" sz="1100" dirty="0"/>
              <a:t> 2012</a:t>
            </a:r>
          </a:p>
        </p:txBody>
      </p:sp>
      <p:sp>
        <p:nvSpPr>
          <p:cNvPr id="7" name="TextBox 6">
            <a:extLst>
              <a:ext uri="{FF2B5EF4-FFF2-40B4-BE49-F238E27FC236}">
                <a16:creationId xmlns:a16="http://schemas.microsoft.com/office/drawing/2014/main" id="{643381F5-0705-E534-6478-A295845BCEEB}"/>
              </a:ext>
            </a:extLst>
          </p:cNvPr>
          <p:cNvSpPr txBox="1"/>
          <p:nvPr/>
        </p:nvSpPr>
        <p:spPr>
          <a:xfrm>
            <a:off x="767083" y="1359487"/>
            <a:ext cx="8052911" cy="646331"/>
          </a:xfrm>
          <a:prstGeom prst="rect">
            <a:avLst/>
          </a:prstGeom>
          <a:noFill/>
        </p:spPr>
        <p:txBody>
          <a:bodyPr wrap="square" rtlCol="0">
            <a:spAutoFit/>
          </a:bodyPr>
          <a:lstStyle/>
          <a:p>
            <a:r>
              <a:rPr lang="en-GR" dirty="0"/>
              <a:t>Computes a small weighted sample of the data stream and solves the problem on the sample using k-means++  *</a:t>
            </a:r>
          </a:p>
        </p:txBody>
      </p:sp>
      <p:sp>
        <p:nvSpPr>
          <p:cNvPr id="8" name="TextBox 7">
            <a:extLst>
              <a:ext uri="{FF2B5EF4-FFF2-40B4-BE49-F238E27FC236}">
                <a16:creationId xmlns:a16="http://schemas.microsoft.com/office/drawing/2014/main" id="{67ADC233-3834-2B92-27C8-B1E6DB0FA9ED}"/>
              </a:ext>
            </a:extLst>
          </p:cNvPr>
          <p:cNvSpPr txBox="1"/>
          <p:nvPr/>
        </p:nvSpPr>
        <p:spPr>
          <a:xfrm>
            <a:off x="683568" y="5984435"/>
            <a:ext cx="8219943" cy="307777"/>
          </a:xfrm>
          <a:prstGeom prst="rect">
            <a:avLst/>
          </a:prstGeom>
          <a:noFill/>
        </p:spPr>
        <p:txBody>
          <a:bodyPr wrap="none" rtlCol="0">
            <a:spAutoFit/>
          </a:bodyPr>
          <a:lstStyle/>
          <a:p>
            <a:r>
              <a:rPr lang="en-GR" sz="1400" dirty="0"/>
              <a:t>(k-means++: seeding procedure for k-means guaranteing a solution with certain quality, needs random access)</a:t>
            </a:r>
          </a:p>
        </p:txBody>
      </p:sp>
      <p:sp>
        <p:nvSpPr>
          <p:cNvPr id="9" name="TextBox 8">
            <a:extLst>
              <a:ext uri="{FF2B5EF4-FFF2-40B4-BE49-F238E27FC236}">
                <a16:creationId xmlns:a16="http://schemas.microsoft.com/office/drawing/2014/main" id="{9C3EA71E-1CA6-D9A9-584A-B3A0BA8CD570}"/>
              </a:ext>
            </a:extLst>
          </p:cNvPr>
          <p:cNvSpPr txBox="1"/>
          <p:nvPr/>
        </p:nvSpPr>
        <p:spPr>
          <a:xfrm>
            <a:off x="7020272" y="5308134"/>
            <a:ext cx="1356590" cy="307777"/>
          </a:xfrm>
          <a:prstGeom prst="rect">
            <a:avLst/>
          </a:prstGeom>
          <a:noFill/>
        </p:spPr>
        <p:txBody>
          <a:bodyPr wrap="none" rtlCol="0">
            <a:spAutoFit/>
          </a:bodyPr>
          <a:lstStyle/>
          <a:p>
            <a:r>
              <a:rPr lang="en-GB" sz="1400" dirty="0"/>
              <a:t>m</a:t>
            </a:r>
            <a:r>
              <a:rPr lang="en-GR" sz="1400" dirty="0"/>
              <a:t>erge &amp; reduce</a:t>
            </a:r>
          </a:p>
        </p:txBody>
      </p:sp>
    </p:spTree>
    <p:extLst>
      <p:ext uri="{BB962C8B-B14F-4D97-AF65-F5344CB8AC3E}">
        <p14:creationId xmlns:p14="http://schemas.microsoft.com/office/powerpoint/2010/main" val="84257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StreamKM</a:t>
            </a:r>
            <a:r>
              <a:rPr lang="en-US" dirty="0"/>
              <a:t>++ (</a:t>
            </a:r>
            <a:r>
              <a:rPr lang="en-US" dirty="0" err="1"/>
              <a:t>Coresets</a:t>
            </a:r>
            <a:r>
              <a:rPr lang="en-US" dirty="0"/>
              <a:t>)</a:t>
            </a:r>
          </a:p>
        </p:txBody>
      </p:sp>
      <p:sp>
        <p:nvSpPr>
          <p:cNvPr id="9" name="TextBox 8">
            <a:extLst>
              <a:ext uri="{FF2B5EF4-FFF2-40B4-BE49-F238E27FC236}">
                <a16:creationId xmlns:a16="http://schemas.microsoft.com/office/drawing/2014/main" id="{9C3EA71E-1CA6-D9A9-584A-B3A0BA8CD570}"/>
              </a:ext>
            </a:extLst>
          </p:cNvPr>
          <p:cNvSpPr txBox="1"/>
          <p:nvPr/>
        </p:nvSpPr>
        <p:spPr>
          <a:xfrm>
            <a:off x="4011951" y="6275585"/>
            <a:ext cx="1356590" cy="307777"/>
          </a:xfrm>
          <a:prstGeom prst="rect">
            <a:avLst/>
          </a:prstGeom>
          <a:noFill/>
        </p:spPr>
        <p:txBody>
          <a:bodyPr wrap="none" rtlCol="0">
            <a:spAutoFit/>
          </a:bodyPr>
          <a:lstStyle/>
          <a:p>
            <a:r>
              <a:rPr lang="en-GB" sz="1400" dirty="0"/>
              <a:t>m</a:t>
            </a:r>
            <a:r>
              <a:rPr lang="en-GR" sz="1400" dirty="0"/>
              <a:t>erge &amp; reduce</a:t>
            </a:r>
          </a:p>
        </p:txBody>
      </p:sp>
      <p:sp>
        <p:nvSpPr>
          <p:cNvPr id="11" name="Content Placeholder 10">
            <a:extLst>
              <a:ext uri="{FF2B5EF4-FFF2-40B4-BE49-F238E27FC236}">
                <a16:creationId xmlns:a16="http://schemas.microsoft.com/office/drawing/2014/main" id="{155FCA4F-1086-C650-3104-0CEFFB6ECC0B}"/>
              </a:ext>
            </a:extLst>
          </p:cNvPr>
          <p:cNvSpPr>
            <a:spLocks noGrp="1"/>
          </p:cNvSpPr>
          <p:nvPr>
            <p:ph idx="1"/>
          </p:nvPr>
        </p:nvSpPr>
        <p:spPr>
          <a:xfrm>
            <a:off x="323528" y="1672209"/>
            <a:ext cx="8820472" cy="2908919"/>
          </a:xfrm>
        </p:spPr>
        <p:txBody>
          <a:bodyPr>
            <a:normAutofit fontScale="62500" lnSpcReduction="20000"/>
          </a:bodyPr>
          <a:lstStyle/>
          <a:p>
            <a:pPr marL="0" indent="0">
              <a:buNone/>
            </a:pPr>
            <a:r>
              <a:rPr lang="en-GR" dirty="0"/>
              <a:t>With each node </a:t>
            </a:r>
            <a:r>
              <a:rPr lang="en-GR" i="1" dirty="0"/>
              <a:t>u</a:t>
            </a:r>
            <a:r>
              <a:rPr lang="en-GR" dirty="0"/>
              <a:t> of coreset tree </a:t>
            </a:r>
            <a:r>
              <a:rPr lang="en-GR" i="1" dirty="0"/>
              <a:t>T</a:t>
            </a:r>
            <a:r>
              <a:rPr lang="en-GR" dirty="0"/>
              <a:t> we store:</a:t>
            </a:r>
          </a:p>
          <a:p>
            <a:pPr marL="0" indent="0">
              <a:buNone/>
            </a:pPr>
            <a:endParaRPr lang="en-GR" sz="1600" dirty="0"/>
          </a:p>
          <a:p>
            <a:r>
              <a:rPr lang="en-GB" dirty="0"/>
              <a:t>a point set </a:t>
            </a:r>
            <a:r>
              <a:rPr lang="en-GB" i="1" dirty="0"/>
              <a:t>P</a:t>
            </a:r>
            <a:r>
              <a:rPr lang="en-GB" i="1" baseline="-25000" dirty="0"/>
              <a:t>u</a:t>
            </a:r>
            <a:r>
              <a:rPr lang="en-GB" dirty="0"/>
              <a:t>: the cluster associated with node </a:t>
            </a:r>
            <a:r>
              <a:rPr lang="en-GB" i="1" dirty="0"/>
              <a:t>u</a:t>
            </a:r>
          </a:p>
          <a:p>
            <a:r>
              <a:rPr lang="en-GB" dirty="0"/>
              <a:t>a representative point </a:t>
            </a:r>
            <a:r>
              <a:rPr lang="en-GB" i="1" dirty="0" err="1"/>
              <a:t>q</a:t>
            </a:r>
            <a:r>
              <a:rPr lang="en-GB" i="1" baseline="-25000" dirty="0" err="1"/>
              <a:t>u</a:t>
            </a:r>
            <a:r>
              <a:rPr lang="en-GB" dirty="0"/>
              <a:t> from </a:t>
            </a:r>
            <a:r>
              <a:rPr lang="en-GB" i="1" dirty="0"/>
              <a:t>P</a:t>
            </a:r>
            <a:r>
              <a:rPr lang="en-GB" i="1" baseline="-25000" dirty="0"/>
              <a:t>u</a:t>
            </a:r>
            <a:r>
              <a:rPr lang="en-GB" dirty="0"/>
              <a:t>: obtained  by sampling according to </a:t>
            </a:r>
            <a:r>
              <a:rPr lang="en-GB" i="1" dirty="0"/>
              <a:t>d</a:t>
            </a:r>
            <a:r>
              <a:rPr lang="en-GB" i="1" baseline="30000" dirty="0"/>
              <a:t>2</a:t>
            </a:r>
            <a:r>
              <a:rPr lang="en-GB" dirty="0"/>
              <a:t> from </a:t>
            </a:r>
            <a:r>
              <a:rPr lang="en-GB" i="1" dirty="0"/>
              <a:t>P</a:t>
            </a:r>
            <a:r>
              <a:rPr lang="en-GB" i="1" baseline="-25000" dirty="0"/>
              <a:t>u</a:t>
            </a:r>
          </a:p>
          <a:p>
            <a:r>
              <a:rPr lang="en-GB" dirty="0"/>
              <a:t>an integer </a:t>
            </a:r>
            <a:r>
              <a:rPr lang="en-GB" i="1" dirty="0"/>
              <a:t>size(u)</a:t>
            </a:r>
            <a:r>
              <a:rPr lang="en-GB" dirty="0"/>
              <a:t>: # of points in set </a:t>
            </a:r>
            <a:r>
              <a:rPr lang="en-GB" i="1" dirty="0"/>
              <a:t>P</a:t>
            </a:r>
            <a:r>
              <a:rPr lang="en-GB" i="1" baseline="-25000" dirty="0"/>
              <a:t>u</a:t>
            </a:r>
            <a:r>
              <a:rPr lang="en-GB" dirty="0"/>
              <a:t> and </a:t>
            </a:r>
          </a:p>
          <a:p>
            <a:r>
              <a:rPr lang="en-GB" dirty="0"/>
              <a:t>a value </a:t>
            </a:r>
            <a:r>
              <a:rPr lang="en-GB" i="1" dirty="0"/>
              <a:t>cost(u)</a:t>
            </a:r>
            <a:r>
              <a:rPr lang="en-GB" dirty="0"/>
              <a:t>: </a:t>
            </a:r>
          </a:p>
          <a:p>
            <a:pPr lvl="1"/>
            <a:r>
              <a:rPr lang="en-GB" dirty="0"/>
              <a:t>If </a:t>
            </a:r>
            <a:r>
              <a:rPr lang="en-GB" i="1" dirty="0"/>
              <a:t>u</a:t>
            </a:r>
            <a:r>
              <a:rPr lang="en-GB" dirty="0"/>
              <a:t> is a leaf node, </a:t>
            </a:r>
            <a:r>
              <a:rPr lang="en-GB" i="1" dirty="0"/>
              <a:t>cost(P</a:t>
            </a:r>
            <a:r>
              <a:rPr lang="en-GB" i="1" baseline="-25000" dirty="0"/>
              <a:t>u </a:t>
            </a:r>
            <a:r>
              <a:rPr lang="en-GB" i="1" dirty="0"/>
              <a:t>, </a:t>
            </a:r>
            <a:r>
              <a:rPr lang="en-GB" i="1" dirty="0" err="1"/>
              <a:t>q</a:t>
            </a:r>
            <a:r>
              <a:rPr lang="en-GB" i="1" baseline="-25000" dirty="0" err="1"/>
              <a:t>u</a:t>
            </a:r>
            <a:r>
              <a:rPr lang="en-GB" i="1" dirty="0"/>
              <a:t>) </a:t>
            </a:r>
            <a:r>
              <a:rPr lang="en-GB" dirty="0"/>
              <a:t>= sum of squared distances over all points in </a:t>
            </a:r>
            <a:r>
              <a:rPr lang="en-GB" i="1" dirty="0"/>
              <a:t>P</a:t>
            </a:r>
            <a:r>
              <a:rPr lang="en-GB" i="1" baseline="-25000" dirty="0"/>
              <a:t>u</a:t>
            </a:r>
            <a:r>
              <a:rPr lang="en-GB" dirty="0"/>
              <a:t> to </a:t>
            </a:r>
            <a:r>
              <a:rPr lang="en-GB" i="1" dirty="0" err="1"/>
              <a:t>q</a:t>
            </a:r>
            <a:r>
              <a:rPr lang="en-GB" i="1" baseline="-25000" dirty="0" err="1"/>
              <a:t>u</a:t>
            </a:r>
            <a:endParaRPr lang="en-GB" i="1" baseline="-25000" dirty="0"/>
          </a:p>
          <a:p>
            <a:pPr lvl="1"/>
            <a:r>
              <a:rPr lang="en-GB" dirty="0"/>
              <a:t>If </a:t>
            </a:r>
            <a:r>
              <a:rPr lang="en-GB" i="1" dirty="0"/>
              <a:t>u</a:t>
            </a:r>
            <a:r>
              <a:rPr lang="en-GB" dirty="0"/>
              <a:t> is an inner node</a:t>
            </a:r>
            <a:r>
              <a:rPr lang="en-GB" i="1" dirty="0"/>
              <a:t>,</a:t>
            </a:r>
            <a:r>
              <a:rPr lang="en-GB" dirty="0"/>
              <a:t> </a:t>
            </a:r>
            <a:r>
              <a:rPr lang="en-GB" i="1" dirty="0"/>
              <a:t>cost(u)</a:t>
            </a:r>
            <a:r>
              <a:rPr lang="en-GB" dirty="0"/>
              <a:t> = sum of cost of its children</a:t>
            </a:r>
            <a:endParaRPr lang="en-GR" dirty="0"/>
          </a:p>
        </p:txBody>
      </p:sp>
      <p:pic>
        <p:nvPicPr>
          <p:cNvPr id="12" name="Picture 11">
            <a:extLst>
              <a:ext uri="{FF2B5EF4-FFF2-40B4-BE49-F238E27FC236}">
                <a16:creationId xmlns:a16="http://schemas.microsoft.com/office/drawing/2014/main" id="{4D83643B-F93E-4F29-1AC8-56E0FF40B6D1}"/>
              </a:ext>
            </a:extLst>
          </p:cNvPr>
          <p:cNvPicPr>
            <a:picLocks noChangeAspect="1"/>
          </p:cNvPicPr>
          <p:nvPr/>
        </p:nvPicPr>
        <p:blipFill>
          <a:blip r:embed="rId3"/>
          <a:stretch>
            <a:fillRect/>
          </a:stretch>
        </p:blipFill>
        <p:spPr>
          <a:xfrm>
            <a:off x="1681926" y="4509120"/>
            <a:ext cx="6016641" cy="1708944"/>
          </a:xfrm>
          <a:prstGeom prst="rect">
            <a:avLst/>
          </a:prstGeom>
        </p:spPr>
      </p:pic>
    </p:spTree>
    <p:extLst>
      <p:ext uri="{BB962C8B-B14F-4D97-AF65-F5344CB8AC3E}">
        <p14:creationId xmlns:p14="http://schemas.microsoft.com/office/powerpoint/2010/main" val="1316954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4653136"/>
            <a:ext cx="7772400" cy="1470025"/>
          </a:xfrm>
        </p:spPr>
        <p:txBody>
          <a:bodyPr>
            <a:normAutofit/>
          </a:bodyPr>
          <a:lstStyle/>
          <a:p>
            <a:r>
              <a:rPr lang="en-US" sz="2800" b="1" cap="all" dirty="0">
                <a:solidFill>
                  <a:srgbClr val="0070C0"/>
                </a:solidFill>
                <a:latin typeface="Tahoma" charset="0"/>
                <a:ea typeface="ＭＳ Ｐゴシック" charset="0"/>
                <a:cs typeface="+mn-cs"/>
              </a:rPr>
              <a:t>Classification In Data Streams</a:t>
            </a:r>
          </a:p>
        </p:txBody>
      </p:sp>
      <p:sp>
        <p:nvSpPr>
          <p:cNvPr id="3" name="Subtitle 2"/>
          <p:cNvSpPr>
            <a:spLocks noGrp="1"/>
          </p:cNvSpPr>
          <p:nvPr>
            <p:ph type="subTitle" idx="1"/>
          </p:nvPr>
        </p:nvSpPr>
        <p:spPr>
          <a:xfrm>
            <a:off x="2743200" y="5877272"/>
            <a:ext cx="6400800" cy="1752600"/>
          </a:xfrm>
        </p:spPr>
        <p:txBody>
          <a:bodyPr/>
          <a:lstStyle/>
          <a:p>
            <a:r>
              <a:rPr lang="en-US" dirty="0"/>
              <a:t>Problems In Changing Environment</a:t>
            </a:r>
          </a:p>
        </p:txBody>
      </p:sp>
    </p:spTree>
    <p:extLst>
      <p:ext uri="{BB962C8B-B14F-4D97-AF65-F5344CB8AC3E}">
        <p14:creationId xmlns:p14="http://schemas.microsoft.com/office/powerpoint/2010/main" val="3347538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R" dirty="0"/>
              <a:t>Introduction</a:t>
            </a:r>
          </a:p>
        </p:txBody>
      </p:sp>
      <p:sp>
        <p:nvSpPr>
          <p:cNvPr id="3" name="2 - Θέση περιεχομένου"/>
          <p:cNvSpPr>
            <a:spLocks noGrp="1"/>
          </p:cNvSpPr>
          <p:nvPr>
            <p:ph idx="1"/>
          </p:nvPr>
        </p:nvSpPr>
        <p:spPr/>
        <p:txBody>
          <a:bodyPr>
            <a:normAutofit fontScale="70000" lnSpcReduction="20000"/>
          </a:bodyPr>
          <a:lstStyle/>
          <a:p>
            <a:r>
              <a:rPr lang="en-US" b="1" dirty="0">
                <a:latin typeface="+mj-lt"/>
              </a:rPr>
              <a:t>Example </a:t>
            </a:r>
            <a:r>
              <a:rPr lang="en-GB" b="1" dirty="0">
                <a:latin typeface="+mj-lt"/>
              </a:rPr>
              <a:t>Problem:</a:t>
            </a:r>
            <a:r>
              <a:rPr lang="el-GR" b="1" dirty="0">
                <a:latin typeface="+mj-lt"/>
              </a:rPr>
              <a:t> </a:t>
            </a:r>
            <a:r>
              <a:rPr lang="en-GR" dirty="0"/>
              <a:t>"Finding polarity in feeds from Twitter messages in real time"</a:t>
            </a:r>
            <a:endParaRPr lang="en-US" i="1" dirty="0">
              <a:latin typeface="+mj-lt"/>
            </a:endParaRPr>
          </a:p>
          <a:p>
            <a:pPr>
              <a:buNone/>
            </a:pPr>
            <a:endParaRPr lang="el-GR" dirty="0">
              <a:latin typeface="+mj-lt"/>
            </a:endParaRPr>
          </a:p>
          <a:p>
            <a:r>
              <a:rPr lang="en-GR" dirty="0"/>
              <a:t>Find text polarity </a:t>
            </a:r>
            <a:r>
              <a:rPr lang="en-US" dirty="0">
                <a:latin typeface="+mj-lt"/>
                <a:sym typeface="Wingdings" pitchFamily="2" charset="2"/>
              </a:rPr>
              <a:t></a:t>
            </a:r>
            <a:r>
              <a:rPr lang="el-GR" dirty="0">
                <a:latin typeface="+mj-lt"/>
              </a:rPr>
              <a:t> </a:t>
            </a:r>
            <a:r>
              <a:rPr lang="en-GR" dirty="0"/>
              <a:t>Text emotion analysis </a:t>
            </a:r>
            <a:r>
              <a:rPr lang="en-US" dirty="0">
                <a:latin typeface="+mj-lt"/>
                <a:sym typeface="Wingdings" pitchFamily="2" charset="2"/>
              </a:rPr>
              <a:t></a:t>
            </a:r>
            <a:r>
              <a:rPr lang="el-GR" dirty="0">
                <a:latin typeface="+mj-lt"/>
              </a:rPr>
              <a:t> </a:t>
            </a:r>
            <a:r>
              <a:rPr lang="en-GR" dirty="0"/>
              <a:t>Text categorization problem </a:t>
            </a:r>
            <a:endParaRPr lang="en-US" dirty="0">
              <a:latin typeface="+mj-lt"/>
            </a:endParaRPr>
          </a:p>
          <a:p>
            <a:pPr lvl="1">
              <a:buFont typeface="Arial" pitchFamily="34" charset="0"/>
              <a:buChar char="•"/>
            </a:pPr>
            <a:r>
              <a:rPr lang="el-GR" dirty="0">
                <a:latin typeface="+mj-lt"/>
              </a:rPr>
              <a:t> </a:t>
            </a:r>
            <a:r>
              <a:rPr lang="en-GR" dirty="0"/>
              <a:t>Find text polarity </a:t>
            </a:r>
            <a:r>
              <a:rPr lang="en-US" dirty="0">
                <a:latin typeface="+mj-lt"/>
                <a:sym typeface="Wingdings" pitchFamily="2" charset="2"/>
              </a:rPr>
              <a:t></a:t>
            </a:r>
            <a:r>
              <a:rPr lang="el-GR" dirty="0">
                <a:latin typeface="+mj-lt"/>
              </a:rPr>
              <a:t> </a:t>
            </a:r>
            <a:r>
              <a:rPr lang="en-GB" dirty="0">
                <a:latin typeface="+mj-lt"/>
              </a:rPr>
              <a:t>Problem categorizing text into "positive" or "negative" </a:t>
            </a:r>
            <a:endParaRPr lang="en-US" dirty="0">
              <a:latin typeface="+mj-lt"/>
            </a:endParaRPr>
          </a:p>
          <a:p>
            <a:pPr>
              <a:buNone/>
            </a:pPr>
            <a:endParaRPr lang="el-GR" dirty="0">
              <a:latin typeface="+mj-lt"/>
            </a:endParaRPr>
          </a:p>
          <a:p>
            <a:r>
              <a:rPr lang="en-US" dirty="0">
                <a:latin typeface="+mj-lt"/>
              </a:rPr>
              <a:t>Text feeds </a:t>
            </a:r>
            <a:r>
              <a:rPr lang="en-US" dirty="0">
                <a:latin typeface="+mj-lt"/>
                <a:sym typeface="Wingdings" pitchFamily="2" charset="2"/>
              </a:rPr>
              <a:t></a:t>
            </a:r>
            <a:r>
              <a:rPr lang="el-GR" dirty="0">
                <a:latin typeface="+mj-lt"/>
              </a:rPr>
              <a:t> </a:t>
            </a:r>
            <a:r>
              <a:rPr lang="en-GR" dirty="0"/>
              <a:t>System works in real time </a:t>
            </a:r>
            <a:r>
              <a:rPr lang="en-US" dirty="0">
                <a:latin typeface="+mj-lt"/>
                <a:sym typeface="Wingdings" pitchFamily="2" charset="2"/>
              </a:rPr>
              <a:t></a:t>
            </a:r>
            <a:r>
              <a:rPr lang="el-GR" dirty="0">
                <a:latin typeface="+mj-lt"/>
              </a:rPr>
              <a:t> </a:t>
            </a:r>
            <a:r>
              <a:rPr lang="en-GR" dirty="0"/>
              <a:t>Categorize feeds </a:t>
            </a:r>
            <a:endParaRPr lang="en-US" dirty="0">
              <a:latin typeface="+mj-lt"/>
            </a:endParaRPr>
          </a:p>
          <a:p>
            <a:pPr>
              <a:buNone/>
            </a:pPr>
            <a:endParaRPr lang="el-GR" dirty="0">
              <a:latin typeface="+mj-lt"/>
            </a:endParaRPr>
          </a:p>
          <a:p>
            <a:pPr>
              <a:buFont typeface="Wingdings" pitchFamily="2" charset="2"/>
              <a:buChar char="Ø"/>
            </a:pPr>
            <a:r>
              <a:rPr lang="en-GR" dirty="0"/>
              <a:t>So, the two main branches of the problem: </a:t>
            </a:r>
            <a:endParaRPr lang="el-GR" dirty="0"/>
          </a:p>
          <a:p>
            <a:pPr>
              <a:buFont typeface="Wingdings" pitchFamily="2" charset="2"/>
              <a:buChar char="Ø"/>
            </a:pPr>
            <a:endParaRPr lang="en-GR" dirty="0"/>
          </a:p>
          <a:p>
            <a:pPr lvl="1">
              <a:buFont typeface="Arial" pitchFamily="34" charset="0"/>
              <a:buChar char="•"/>
            </a:pPr>
            <a:r>
              <a:rPr lang="en-GB" sz="2900" b="1" dirty="0">
                <a:solidFill>
                  <a:schemeClr val="accent2">
                    <a:lumMod val="50000"/>
                  </a:schemeClr>
                </a:solidFill>
                <a:latin typeface="+mj-lt"/>
              </a:rPr>
              <a:t>Text emotion analysis </a:t>
            </a:r>
          </a:p>
          <a:p>
            <a:pPr lvl="1">
              <a:buFont typeface="Arial" pitchFamily="34" charset="0"/>
              <a:buChar char="•"/>
            </a:pPr>
            <a:r>
              <a:rPr lang="en-GB" sz="2900" b="1" dirty="0">
                <a:solidFill>
                  <a:schemeClr val="accent2">
                    <a:lumMod val="50000"/>
                  </a:schemeClr>
                </a:solidFill>
                <a:latin typeface="+mj-lt"/>
              </a:rPr>
              <a:t>Categorization/classification of data streams </a:t>
            </a:r>
            <a:endParaRPr lang="el-GR" sz="2900" b="1" dirty="0">
              <a:solidFill>
                <a:schemeClr val="accent2">
                  <a:lumMod val="50000"/>
                </a:schemeClr>
              </a:solidFill>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Data Stream Classification </a:t>
            </a:r>
            <a:r>
              <a:rPr lang="el-GR" dirty="0"/>
              <a:t>–</a:t>
            </a:r>
            <a:r>
              <a:rPr lang="en-US" dirty="0"/>
              <a:t> Challenges</a:t>
            </a:r>
            <a:endParaRPr lang="el-GR" dirty="0"/>
          </a:p>
        </p:txBody>
      </p:sp>
      <p:sp>
        <p:nvSpPr>
          <p:cNvPr id="3" name="2 - Θέση περιεχομένου"/>
          <p:cNvSpPr>
            <a:spLocks noGrp="1"/>
          </p:cNvSpPr>
          <p:nvPr>
            <p:ph idx="1"/>
          </p:nvPr>
        </p:nvSpPr>
        <p:spPr/>
        <p:txBody>
          <a:bodyPr>
            <a:noAutofit/>
          </a:bodyPr>
          <a:lstStyle/>
          <a:p>
            <a:r>
              <a:rPr lang="el-GR" sz="1800" b="1" dirty="0" err="1"/>
              <a:t>Concept</a:t>
            </a:r>
            <a:r>
              <a:rPr lang="el-GR" sz="1800" b="1" dirty="0"/>
              <a:t> </a:t>
            </a:r>
            <a:r>
              <a:rPr lang="el-GR" sz="1800" b="1" dirty="0" err="1"/>
              <a:t>drift</a:t>
            </a:r>
            <a:r>
              <a:rPr lang="el-GR" sz="1800" b="1" dirty="0"/>
              <a:t>  </a:t>
            </a:r>
            <a:r>
              <a:rPr lang="el-GR" sz="1800" dirty="0">
                <a:sym typeface="Wingdings" pitchFamily="2" charset="2"/>
              </a:rPr>
              <a:t> </a:t>
            </a:r>
            <a:r>
              <a:rPr lang="en-US" sz="1800" dirty="0">
                <a:sym typeface="Wingdings" pitchFamily="2" charset="2"/>
              </a:rPr>
              <a:t>dynamic environment </a:t>
            </a:r>
            <a:r>
              <a:rPr lang="el-GR" sz="1800" dirty="0">
                <a:sym typeface="Wingdings" pitchFamily="2" charset="2"/>
              </a:rPr>
              <a:t> </a:t>
            </a:r>
            <a:r>
              <a:rPr lang="el-GR" sz="1800" dirty="0"/>
              <a:t> </a:t>
            </a:r>
            <a:r>
              <a:rPr lang="en-US" sz="1800" dirty="0"/>
              <a:t>adaptation to changes , model update</a:t>
            </a:r>
            <a:endParaRPr lang="el-GR" sz="1800" dirty="0"/>
          </a:p>
          <a:p>
            <a:pPr lvl="1"/>
            <a:r>
              <a:rPr lang="el-GR" sz="1800" dirty="0"/>
              <a:t> </a:t>
            </a:r>
            <a:r>
              <a:rPr lang="en-US" sz="1800" dirty="0"/>
              <a:t>Changes in the description of classes – targets</a:t>
            </a:r>
            <a:endParaRPr lang="el-GR" sz="1800" dirty="0"/>
          </a:p>
          <a:p>
            <a:pPr lvl="1"/>
            <a:r>
              <a:rPr lang="el-GR" sz="1800" dirty="0"/>
              <a:t> </a:t>
            </a:r>
            <a:r>
              <a:rPr lang="en-US" sz="1800" dirty="0"/>
              <a:t>Changes in the data distribution</a:t>
            </a:r>
            <a:endParaRPr lang="el-GR" sz="1800" dirty="0"/>
          </a:p>
          <a:p>
            <a:r>
              <a:rPr lang="el-GR" sz="1800" b="1" dirty="0" err="1"/>
              <a:t>Novel</a:t>
            </a:r>
            <a:r>
              <a:rPr lang="el-GR" sz="1800" b="1" dirty="0"/>
              <a:t> </a:t>
            </a:r>
            <a:r>
              <a:rPr lang="el-GR" sz="1800" b="1" dirty="0" err="1"/>
              <a:t>Classes</a:t>
            </a:r>
            <a:r>
              <a:rPr lang="el-GR" sz="1800" b="1" dirty="0"/>
              <a:t>  </a:t>
            </a:r>
            <a:r>
              <a:rPr lang="el-GR" sz="1800" dirty="0">
                <a:sym typeface="Wingdings" pitchFamily="2" charset="2"/>
              </a:rPr>
              <a:t></a:t>
            </a:r>
            <a:r>
              <a:rPr lang="el-GR" sz="1800" dirty="0"/>
              <a:t> </a:t>
            </a:r>
            <a:r>
              <a:rPr lang="en-US" sz="1800" dirty="0"/>
              <a:t>new classes appear </a:t>
            </a:r>
            <a:r>
              <a:rPr lang="el-GR" sz="1800" dirty="0">
                <a:sym typeface="Wingdings" pitchFamily="2" charset="2"/>
              </a:rPr>
              <a:t> </a:t>
            </a:r>
            <a:r>
              <a:rPr lang="el-GR" sz="1800" dirty="0"/>
              <a:t> </a:t>
            </a:r>
            <a:r>
              <a:rPr lang="en-US" sz="1800" dirty="0"/>
              <a:t>automated detection</a:t>
            </a:r>
            <a:endParaRPr lang="el-GR" sz="1800" dirty="0"/>
          </a:p>
          <a:p>
            <a:pPr lvl="1"/>
            <a:r>
              <a:rPr lang="el-GR" sz="1800" dirty="0" err="1"/>
              <a:t>Unlabeled</a:t>
            </a:r>
            <a:r>
              <a:rPr lang="el-GR" sz="1800" dirty="0"/>
              <a:t> </a:t>
            </a:r>
            <a:r>
              <a:rPr lang="en-US" sz="1800" dirty="0"/>
              <a:t>data </a:t>
            </a:r>
            <a:r>
              <a:rPr lang="el-GR" sz="1800" dirty="0">
                <a:sym typeface="Wingdings" pitchFamily="2" charset="2"/>
              </a:rPr>
              <a:t> </a:t>
            </a:r>
            <a:r>
              <a:rPr lang="el-GR" sz="1800" dirty="0"/>
              <a:t> </a:t>
            </a:r>
            <a:r>
              <a:rPr lang="el-GR" sz="1800" dirty="0" err="1"/>
              <a:t>Outlier</a:t>
            </a:r>
            <a:r>
              <a:rPr lang="el-GR" sz="1800" dirty="0"/>
              <a:t>  </a:t>
            </a:r>
            <a:r>
              <a:rPr lang="el-GR" sz="1800" dirty="0" err="1"/>
              <a:t>detection</a:t>
            </a:r>
            <a:endParaRPr lang="el-GR" sz="1800" dirty="0"/>
          </a:p>
          <a:p>
            <a:r>
              <a:rPr lang="en-US" sz="1800" b="1" dirty="0"/>
              <a:t>Limited storage space </a:t>
            </a:r>
            <a:r>
              <a:rPr lang="el-GR" sz="1800" dirty="0">
                <a:sym typeface="Wingdings" pitchFamily="2" charset="2"/>
              </a:rPr>
              <a:t></a:t>
            </a:r>
            <a:r>
              <a:rPr lang="el-GR" sz="1800" dirty="0"/>
              <a:t> </a:t>
            </a:r>
            <a:r>
              <a:rPr lang="en-US" sz="1800" dirty="0"/>
              <a:t>infinite length of data streams</a:t>
            </a:r>
            <a:r>
              <a:rPr lang="el-GR" sz="1800" dirty="0"/>
              <a:t>, </a:t>
            </a:r>
            <a:r>
              <a:rPr lang="en-US" sz="1800" dirty="0"/>
              <a:t>huge amount of data</a:t>
            </a:r>
            <a:endParaRPr lang="el-GR" sz="1800" dirty="0"/>
          </a:p>
          <a:p>
            <a:r>
              <a:rPr lang="en-US" sz="1800" b="1" dirty="0"/>
              <a:t>Limited processing time </a:t>
            </a:r>
            <a:r>
              <a:rPr lang="el-GR" sz="1800" b="1" dirty="0">
                <a:sym typeface="Wingdings" pitchFamily="2" charset="2"/>
              </a:rPr>
              <a:t></a:t>
            </a:r>
            <a:r>
              <a:rPr lang="el-GR" sz="1800" dirty="0"/>
              <a:t> </a:t>
            </a:r>
            <a:r>
              <a:rPr lang="en-US" sz="1800" dirty="0"/>
              <a:t>high data flow rate </a:t>
            </a:r>
            <a:r>
              <a:rPr lang="el-GR" sz="1800" dirty="0">
                <a:sym typeface="Wingdings" pitchFamily="2" charset="2"/>
              </a:rPr>
              <a:t> </a:t>
            </a:r>
            <a:r>
              <a:rPr lang="en-US" sz="1800" dirty="0">
                <a:sym typeface="Wingdings" pitchFamily="2" charset="2"/>
              </a:rPr>
              <a:t>one pass through the data</a:t>
            </a:r>
          </a:p>
          <a:p>
            <a:pPr marL="0" indent="0">
              <a:buNone/>
            </a:pPr>
            <a:endParaRPr lang="en-US" sz="1600" dirty="0"/>
          </a:p>
          <a:p>
            <a:pPr marL="0" indent="0">
              <a:buNone/>
            </a:pPr>
            <a:endParaRPr lang="el-GR" sz="1600" dirty="0"/>
          </a:p>
          <a:p>
            <a:pPr>
              <a:buFont typeface="Wingdings" pitchFamily="2" charset="2"/>
              <a:buChar char="Ø"/>
            </a:pPr>
            <a:r>
              <a:rPr lang="el-GR" sz="1800" b="1" dirty="0">
                <a:solidFill>
                  <a:schemeClr val="accent2">
                    <a:lumMod val="50000"/>
                  </a:schemeClr>
                </a:solidFill>
              </a:rPr>
              <a:t> </a:t>
            </a:r>
            <a:r>
              <a:rPr lang="en-US" sz="1800" b="1" i="1" dirty="0">
                <a:solidFill>
                  <a:schemeClr val="accent2">
                    <a:lumMod val="50000"/>
                  </a:schemeClr>
                </a:solidFill>
              </a:rPr>
              <a:t>Solutions</a:t>
            </a:r>
            <a:r>
              <a:rPr lang="el-GR" sz="1800" b="1" i="1" dirty="0">
                <a:solidFill>
                  <a:schemeClr val="accent2">
                    <a:lumMod val="50000"/>
                  </a:schemeClr>
                </a:solidFill>
              </a:rPr>
              <a:t>:  </a:t>
            </a:r>
            <a:r>
              <a:rPr lang="en-US" sz="1800" b="1" i="1" dirty="0">
                <a:solidFill>
                  <a:schemeClr val="accent2">
                    <a:lumMod val="50000"/>
                  </a:schemeClr>
                </a:solidFill>
              </a:rPr>
              <a:t>incremental learning or learning with multiple classifiers</a:t>
            </a:r>
            <a:endParaRPr lang="el-GR" sz="1800" b="1" i="1" dirty="0">
              <a:solidFill>
                <a:schemeClr val="accent2">
                  <a:lumMod val="50000"/>
                </a:schemeClr>
              </a:solidFill>
            </a:endParaRPr>
          </a:p>
        </p:txBody>
      </p:sp>
    </p:spTree>
    <p:extLst>
      <p:ext uri="{BB962C8B-B14F-4D97-AF65-F5344CB8AC3E}">
        <p14:creationId xmlns:p14="http://schemas.microsoft.com/office/powerpoint/2010/main" val="2219286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731" y="404664"/>
            <a:ext cx="6683765" cy="960668"/>
          </a:xfrm>
        </p:spPr>
        <p:txBody>
          <a:bodyPr/>
          <a:lstStyle/>
          <a:p>
            <a:r>
              <a:rPr lang="en-US" dirty="0">
                <a:latin typeface="Calibri" panose="020F0502020204030204" pitchFamily="34" charset="0"/>
              </a:rPr>
              <a:t>Issues: Concept Drift</a:t>
            </a:r>
          </a:p>
        </p:txBody>
      </p:sp>
      <p:sp>
        <p:nvSpPr>
          <p:cNvPr id="3" name="Content Placeholder 2"/>
          <p:cNvSpPr>
            <a:spLocks noGrp="1"/>
          </p:cNvSpPr>
          <p:nvPr>
            <p:ph idx="1"/>
          </p:nvPr>
        </p:nvSpPr>
        <p:spPr>
          <a:xfrm>
            <a:off x="467544" y="1700808"/>
            <a:ext cx="8352928" cy="4752528"/>
          </a:xfrm>
        </p:spPr>
        <p:txBody>
          <a:bodyPr>
            <a:normAutofit fontScale="92500" lnSpcReduction="10000"/>
          </a:bodyPr>
          <a:lstStyle/>
          <a:p>
            <a:pPr>
              <a:lnSpc>
                <a:spcPct val="110000"/>
              </a:lnSpc>
            </a:pPr>
            <a:r>
              <a:rPr lang="en-US" sz="2500" dirty="0"/>
              <a:t>Concept Drift: </a:t>
            </a:r>
            <a:r>
              <a:rPr lang="en-GB" sz="2500" dirty="0"/>
              <a:t>The first and foremost problem in classifiers with changing environments </a:t>
            </a:r>
            <a:endParaRPr lang="en-US" sz="2500" dirty="0"/>
          </a:p>
          <a:p>
            <a:pPr lvl="1">
              <a:lnSpc>
                <a:spcPct val="110000"/>
              </a:lnSpc>
            </a:pPr>
            <a:r>
              <a:rPr lang="en-GR" sz="2200" dirty="0"/>
              <a:t>The problem is defined differently as time passes. </a:t>
            </a:r>
          </a:p>
          <a:p>
            <a:pPr lvl="1">
              <a:lnSpc>
                <a:spcPct val="110000"/>
              </a:lnSpc>
            </a:pPr>
            <a:r>
              <a:rPr lang="en-GR" sz="2200" dirty="0"/>
              <a:t>New features are entering the old space, new features are more important.</a:t>
            </a:r>
          </a:p>
          <a:p>
            <a:pPr lvl="1">
              <a:lnSpc>
                <a:spcPct val="110000"/>
              </a:lnSpc>
            </a:pPr>
            <a:r>
              <a:rPr lang="en-GR" sz="2200" dirty="0"/>
              <a:t> Distributions change:</a:t>
            </a:r>
            <a:endParaRPr lang="en-US" sz="2200" dirty="0">
              <a:latin typeface="Calibri" panose="020F0502020204030204" pitchFamily="34" charset="0"/>
            </a:endParaRPr>
          </a:p>
          <a:p>
            <a:pPr lvl="2">
              <a:lnSpc>
                <a:spcPct val="110000"/>
              </a:lnSpc>
              <a:buFontTx/>
              <a:buChar char="-"/>
            </a:pPr>
            <a:r>
              <a:rPr lang="en-US" sz="2200" i="1" dirty="0">
                <a:latin typeface="Calibri" panose="020F0502020204030204" pitchFamily="34" charset="0"/>
              </a:rPr>
              <a:t>Prior probabilities for the c classes, P(</a:t>
            </a:r>
            <a:r>
              <a:rPr lang="el-GR" sz="2200" i="1" dirty="0">
                <a:latin typeface="Calibri" panose="020F0502020204030204" pitchFamily="34" charset="0"/>
              </a:rPr>
              <a:t>ω1),…….</a:t>
            </a:r>
            <a:r>
              <a:rPr lang="en-US" sz="2200" i="1" dirty="0">
                <a:latin typeface="Calibri" panose="020F0502020204030204" pitchFamily="34" charset="0"/>
              </a:rPr>
              <a:t>P</a:t>
            </a:r>
            <a:r>
              <a:rPr lang="el-GR" sz="2200" i="1" dirty="0">
                <a:latin typeface="Calibri" panose="020F0502020204030204" pitchFamily="34" charset="0"/>
              </a:rPr>
              <a:t>(ω</a:t>
            </a:r>
            <a:r>
              <a:rPr lang="en-US" sz="2200" i="1" dirty="0">
                <a:latin typeface="Calibri" panose="020F0502020204030204" pitchFamily="34" charset="0"/>
              </a:rPr>
              <a:t>c)</a:t>
            </a:r>
          </a:p>
          <a:p>
            <a:pPr lvl="2">
              <a:lnSpc>
                <a:spcPct val="110000"/>
              </a:lnSpc>
              <a:buFontTx/>
              <a:buChar char="-"/>
            </a:pPr>
            <a:r>
              <a:rPr lang="en-US" sz="2200" i="1" dirty="0">
                <a:latin typeface="Calibri" panose="020F0502020204030204" pitchFamily="34" charset="0"/>
              </a:rPr>
              <a:t>Class- conditional probability distributions, P(x|</a:t>
            </a:r>
            <a:r>
              <a:rPr lang="el-GR" sz="2200" i="1" dirty="0">
                <a:latin typeface="Calibri" panose="020F0502020204030204" pitchFamily="34" charset="0"/>
              </a:rPr>
              <a:t>ω</a:t>
            </a:r>
            <a:r>
              <a:rPr lang="en-US" sz="2200" i="1" dirty="0" err="1">
                <a:latin typeface="Calibri" panose="020F0502020204030204" pitchFamily="34" charset="0"/>
              </a:rPr>
              <a:t>i</a:t>
            </a:r>
            <a:r>
              <a:rPr lang="en-US" sz="2200" i="1" dirty="0">
                <a:latin typeface="Calibri" panose="020F0502020204030204" pitchFamily="34" charset="0"/>
              </a:rPr>
              <a:t>), </a:t>
            </a:r>
            <a:r>
              <a:rPr lang="en-US" sz="2200" i="1" dirty="0" err="1">
                <a:latin typeface="Calibri" panose="020F0502020204030204" pitchFamily="34" charset="0"/>
              </a:rPr>
              <a:t>i</a:t>
            </a:r>
            <a:r>
              <a:rPr lang="en-US" sz="2200" i="1" dirty="0">
                <a:latin typeface="Calibri" panose="020F0502020204030204" pitchFamily="34" charset="0"/>
              </a:rPr>
              <a:t>= 1,..,c </a:t>
            </a:r>
          </a:p>
          <a:p>
            <a:pPr lvl="2">
              <a:lnSpc>
                <a:spcPct val="110000"/>
              </a:lnSpc>
              <a:buFontTx/>
              <a:buChar char="-"/>
            </a:pPr>
            <a:r>
              <a:rPr lang="en-US" sz="2200" i="1" dirty="0">
                <a:latin typeface="Calibri" panose="020F0502020204030204" pitchFamily="34" charset="0"/>
              </a:rPr>
              <a:t>Posterior probabilities P(</a:t>
            </a:r>
            <a:r>
              <a:rPr lang="el-GR" sz="2200" i="1" dirty="0">
                <a:latin typeface="Calibri" panose="020F0502020204030204" pitchFamily="34" charset="0"/>
              </a:rPr>
              <a:t>ω</a:t>
            </a:r>
            <a:r>
              <a:rPr lang="en-US" sz="2200" i="1" dirty="0" err="1">
                <a:latin typeface="Calibri" panose="020F0502020204030204" pitchFamily="34" charset="0"/>
              </a:rPr>
              <a:t>i|x</a:t>
            </a:r>
            <a:r>
              <a:rPr lang="en-US" sz="2200" i="1" dirty="0">
                <a:latin typeface="Calibri" panose="020F0502020204030204" pitchFamily="34" charset="0"/>
              </a:rPr>
              <a:t>), </a:t>
            </a:r>
            <a:r>
              <a:rPr lang="en-US" sz="2200" i="1" dirty="0" err="1">
                <a:latin typeface="Calibri" panose="020F0502020204030204" pitchFamily="34" charset="0"/>
              </a:rPr>
              <a:t>i</a:t>
            </a:r>
            <a:r>
              <a:rPr lang="en-US" sz="2200" i="1" dirty="0">
                <a:latin typeface="Calibri" panose="020F0502020204030204" pitchFamily="34" charset="0"/>
              </a:rPr>
              <a:t>=1,…,c</a:t>
            </a:r>
          </a:p>
          <a:p>
            <a:pPr>
              <a:lnSpc>
                <a:spcPct val="110000"/>
              </a:lnSpc>
            </a:pPr>
            <a:r>
              <a:rPr lang="en-GB" sz="2500" dirty="0"/>
              <a:t>Two techniques for dealing with Concept Drift</a:t>
            </a:r>
            <a:endParaRPr lang="el-GR" sz="2500" dirty="0"/>
          </a:p>
          <a:p>
            <a:pPr marL="642938" lvl="1">
              <a:lnSpc>
                <a:spcPct val="110000"/>
              </a:lnSpc>
            </a:pPr>
            <a:r>
              <a:rPr lang="en-US" sz="2500" dirty="0"/>
              <a:t>Incremental Learning</a:t>
            </a:r>
          </a:p>
          <a:p>
            <a:pPr marL="642938" lvl="1">
              <a:lnSpc>
                <a:spcPct val="110000"/>
              </a:lnSpc>
            </a:pPr>
            <a:r>
              <a:rPr lang="en-US" sz="2500" dirty="0"/>
              <a:t>Ensemble Learning</a:t>
            </a:r>
          </a:p>
        </p:txBody>
      </p:sp>
    </p:spTree>
    <p:extLst>
      <p:ext uri="{BB962C8B-B14F-4D97-AF65-F5344CB8AC3E}">
        <p14:creationId xmlns:p14="http://schemas.microsoft.com/office/powerpoint/2010/main" val="526642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9"/>
            <a:ext cx="7920880" cy="960668"/>
          </a:xfrm>
        </p:spPr>
        <p:txBody>
          <a:bodyPr>
            <a:normAutofit/>
          </a:bodyPr>
          <a:lstStyle/>
          <a:p>
            <a:r>
              <a:rPr lang="en-US" sz="3600" dirty="0">
                <a:latin typeface="Calibri" panose="020F0502020204030204" pitchFamily="34" charset="0"/>
              </a:rPr>
              <a:t>Incremental Learning (or Online Learning)</a:t>
            </a:r>
          </a:p>
        </p:txBody>
      </p:sp>
      <p:sp>
        <p:nvSpPr>
          <p:cNvPr id="3" name="Content Placeholder 2"/>
          <p:cNvSpPr>
            <a:spLocks noGrp="1"/>
          </p:cNvSpPr>
          <p:nvPr>
            <p:ph idx="1"/>
          </p:nvPr>
        </p:nvSpPr>
        <p:spPr>
          <a:xfrm>
            <a:off x="467544" y="1221317"/>
            <a:ext cx="8676456" cy="5664067"/>
          </a:xfrm>
        </p:spPr>
        <p:txBody>
          <a:bodyPr>
            <a:normAutofit/>
          </a:bodyPr>
          <a:lstStyle/>
          <a:p>
            <a:pPr>
              <a:lnSpc>
                <a:spcPct val="120000"/>
              </a:lnSpc>
            </a:pPr>
            <a:r>
              <a:rPr lang="en-GB" sz="2400" dirty="0">
                <a:latin typeface="Calibri" panose="020F0502020204030204" pitchFamily="34" charset="0"/>
              </a:rPr>
              <a:t>ONLY ONE classifier - enters the learning process every time new data arrives </a:t>
            </a:r>
            <a:endParaRPr lang="en-GB" sz="1600" dirty="0">
              <a:latin typeface="Calibri" panose="020F0502020204030204" pitchFamily="34" charset="0"/>
            </a:endParaRPr>
          </a:p>
          <a:p>
            <a:pPr>
              <a:lnSpc>
                <a:spcPct val="120000"/>
              </a:lnSpc>
            </a:pPr>
            <a:r>
              <a:rPr lang="en-US" sz="2400" dirty="0">
                <a:latin typeface="Calibri" panose="020F0502020204030204" pitchFamily="34" charset="0"/>
              </a:rPr>
              <a:t>Various</a:t>
            </a:r>
            <a:r>
              <a:rPr lang="el-GR" sz="2400" dirty="0">
                <a:latin typeface="Calibri" panose="020F0502020204030204" pitchFamily="34" charset="0"/>
              </a:rPr>
              <a:t> </a:t>
            </a:r>
            <a:r>
              <a:rPr lang="en-US" sz="2400" dirty="0">
                <a:latin typeface="Calibri" panose="020F0502020204030204" pitchFamily="34" charset="0"/>
              </a:rPr>
              <a:t>Incremental Learning Classifiers:</a:t>
            </a:r>
          </a:p>
          <a:p>
            <a:pPr lvl="1">
              <a:lnSpc>
                <a:spcPct val="120000"/>
              </a:lnSpc>
            </a:pPr>
            <a:r>
              <a:rPr lang="en-US" sz="2400" dirty="0">
                <a:latin typeface="Calibri" panose="020F0502020204030204" pitchFamily="34" charset="0"/>
              </a:rPr>
              <a:t>Incremental decision tree, Incremental Bayesian algorithm, Incremental SVM, Online Neural Network</a:t>
            </a:r>
            <a:r>
              <a:rPr lang="el-GR" sz="2400" dirty="0">
                <a:latin typeface="Calibri" panose="020F0502020204030204" pitchFamily="34" charset="0"/>
              </a:rPr>
              <a:t> </a:t>
            </a:r>
            <a:r>
              <a:rPr lang="en-US" sz="2400" dirty="0" err="1">
                <a:latin typeface="Calibri" panose="020F0502020204030204" pitchFamily="34" charset="0"/>
              </a:rPr>
              <a:t>etc</a:t>
            </a:r>
            <a:r>
              <a:rPr lang="el-GR" sz="2400" dirty="0">
                <a:latin typeface="Calibri" panose="020F0502020204030204" pitchFamily="34" charset="0"/>
              </a:rPr>
              <a:t>.</a:t>
            </a:r>
            <a:r>
              <a:rPr lang="en-US" sz="2400" dirty="0">
                <a:latin typeface="Calibri" panose="020F0502020204030204" pitchFamily="34" charset="0"/>
              </a:rPr>
              <a:t> </a:t>
            </a:r>
            <a:endParaRPr lang="el-GR" sz="1400" i="1" u="sng" dirty="0">
              <a:latin typeface="Calibri" panose="020F0502020204030204" pitchFamily="34" charset="0"/>
            </a:endParaRPr>
          </a:p>
          <a:p>
            <a:pPr>
              <a:lnSpc>
                <a:spcPct val="120000"/>
              </a:lnSpc>
            </a:pPr>
            <a:r>
              <a:rPr lang="en-US" sz="2400" dirty="0">
                <a:latin typeface="Calibri" panose="020F0502020204030204" pitchFamily="34" charset="0"/>
              </a:rPr>
              <a:t>New data arrive instance-by-instance or</a:t>
            </a:r>
            <a:r>
              <a:rPr lang="el-GR" sz="2400" dirty="0">
                <a:latin typeface="Calibri" panose="020F0502020204030204" pitchFamily="34" charset="0"/>
              </a:rPr>
              <a:t> </a:t>
            </a:r>
            <a:r>
              <a:rPr lang="en-US" sz="2400" dirty="0">
                <a:latin typeface="Calibri" panose="020F0502020204030204" pitchFamily="34" charset="0"/>
              </a:rPr>
              <a:t>block-by-block (batches logic is followed</a:t>
            </a:r>
            <a:r>
              <a:rPr lang="el-GR" sz="2400" dirty="0">
                <a:latin typeface="Calibri" panose="020F0502020204030204" pitchFamily="34" charset="0"/>
              </a:rPr>
              <a:t>)</a:t>
            </a:r>
          </a:p>
          <a:p>
            <a:pPr>
              <a:lnSpc>
                <a:spcPct val="120000"/>
              </a:lnSpc>
            </a:pPr>
            <a:r>
              <a:rPr lang="en-US" sz="2400" dirty="0">
                <a:latin typeface="Calibri" panose="020F0502020204030204" pitchFamily="34" charset="0"/>
              </a:rPr>
              <a:t>Initially the classifier is trained with the first</a:t>
            </a:r>
            <a:r>
              <a:rPr lang="el-GR" sz="2400" dirty="0">
                <a:latin typeface="Calibri" panose="020F0502020204030204" pitchFamily="34" charset="0"/>
              </a:rPr>
              <a:t> </a:t>
            </a:r>
            <a:r>
              <a:rPr lang="en-US" sz="2400" dirty="0">
                <a:latin typeface="Calibri" panose="020F0502020204030204" pitchFamily="34" charset="0"/>
              </a:rPr>
              <a:t>batch of data that arrives</a:t>
            </a:r>
            <a:endParaRPr lang="el-GR" sz="2400" dirty="0">
              <a:latin typeface="Calibri" panose="020F0502020204030204" pitchFamily="34" charset="0"/>
            </a:endParaRPr>
          </a:p>
        </p:txBody>
      </p:sp>
    </p:spTree>
    <p:extLst>
      <p:ext uri="{BB962C8B-B14F-4D97-AF65-F5344CB8AC3E}">
        <p14:creationId xmlns:p14="http://schemas.microsoft.com/office/powerpoint/2010/main" val="1574750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9"/>
            <a:ext cx="7920880" cy="960668"/>
          </a:xfrm>
        </p:spPr>
        <p:txBody>
          <a:bodyPr>
            <a:normAutofit/>
          </a:bodyPr>
          <a:lstStyle/>
          <a:p>
            <a:r>
              <a:rPr lang="en-US" sz="3600" dirty="0">
                <a:latin typeface="Calibri" panose="020F0502020204030204" pitchFamily="34" charset="0"/>
              </a:rPr>
              <a:t>Incremental Learning (or Online Learning)</a:t>
            </a:r>
          </a:p>
        </p:txBody>
      </p:sp>
      <p:sp>
        <p:nvSpPr>
          <p:cNvPr id="3" name="Content Placeholder 2"/>
          <p:cNvSpPr>
            <a:spLocks noGrp="1"/>
          </p:cNvSpPr>
          <p:nvPr>
            <p:ph idx="1"/>
          </p:nvPr>
        </p:nvSpPr>
        <p:spPr>
          <a:xfrm>
            <a:off x="467544" y="1221317"/>
            <a:ext cx="8676456" cy="5664067"/>
          </a:xfrm>
        </p:spPr>
        <p:txBody>
          <a:bodyPr>
            <a:normAutofit/>
          </a:bodyPr>
          <a:lstStyle/>
          <a:p>
            <a:pPr>
              <a:lnSpc>
                <a:spcPct val="120000"/>
              </a:lnSpc>
            </a:pPr>
            <a:r>
              <a:rPr lang="en-US" sz="2400" dirty="0">
                <a:latin typeface="Calibri" panose="020F0502020204030204" pitchFamily="34" charset="0"/>
              </a:rPr>
              <a:t>As new batches arrive</a:t>
            </a:r>
          </a:p>
          <a:p>
            <a:pPr lvl="1">
              <a:lnSpc>
                <a:spcPct val="120000"/>
              </a:lnSpc>
            </a:pPr>
            <a:r>
              <a:rPr lang="en-US" sz="2000" dirty="0">
                <a:latin typeface="Calibri" panose="020F0502020204030204" pitchFamily="34" charset="0"/>
              </a:rPr>
              <a:t>space of features grows </a:t>
            </a:r>
            <a:r>
              <a:rPr lang="el-GR" sz="2000" dirty="0">
                <a:latin typeface="Calibri" panose="020F0502020204030204" pitchFamily="34" charset="0"/>
              </a:rPr>
              <a:t>(</a:t>
            </a:r>
            <a:r>
              <a:rPr lang="en-US" sz="2000" dirty="0">
                <a:latin typeface="Calibri" panose="020F0502020204030204" pitchFamily="34" charset="0"/>
              </a:rPr>
              <a:t>space of classes </a:t>
            </a:r>
            <a:r>
              <a:rPr lang="en-GR" sz="2000" dirty="0"/>
              <a:t>remains constant</a:t>
            </a:r>
            <a:r>
              <a:rPr lang="el-GR" sz="2000" dirty="0">
                <a:latin typeface="Calibri" panose="020F0502020204030204" pitchFamily="34" charset="0"/>
              </a:rPr>
              <a:t>)</a:t>
            </a:r>
            <a:endParaRPr lang="en-US" sz="2000" dirty="0">
              <a:latin typeface="Calibri" panose="020F0502020204030204" pitchFamily="34" charset="0"/>
            </a:endParaRPr>
          </a:p>
          <a:p>
            <a:pPr lvl="1">
              <a:lnSpc>
                <a:spcPct val="120000"/>
              </a:lnSpc>
            </a:pPr>
            <a:r>
              <a:rPr lang="en-US" sz="2000" dirty="0">
                <a:latin typeface="Calibri" panose="020F0502020204030204" pitchFamily="34" charset="0"/>
              </a:rPr>
              <a:t>new</a:t>
            </a:r>
            <a:r>
              <a:rPr lang="el-GR" sz="2000" dirty="0">
                <a:latin typeface="Calibri" panose="020F0502020204030204" pitchFamily="34" charset="0"/>
              </a:rPr>
              <a:t> </a:t>
            </a:r>
            <a:r>
              <a:rPr lang="en-US" sz="2000" dirty="0">
                <a:latin typeface="Calibri" panose="020F0502020204030204" pitchFamily="34" charset="0"/>
              </a:rPr>
              <a:t>features enter the space</a:t>
            </a:r>
          </a:p>
          <a:p>
            <a:pPr lvl="1">
              <a:lnSpc>
                <a:spcPct val="120000"/>
              </a:lnSpc>
            </a:pPr>
            <a:r>
              <a:rPr lang="en-GR" sz="2000" dirty="0"/>
              <a:t>new description of the classes </a:t>
            </a:r>
            <a:r>
              <a:rPr lang="en-US" sz="2000" dirty="0">
                <a:latin typeface="Calibri" panose="020F0502020204030204" pitchFamily="34" charset="0"/>
              </a:rPr>
              <a:t> -&gt; </a:t>
            </a:r>
            <a:r>
              <a:rPr lang="el-GR" sz="2000" dirty="0">
                <a:latin typeface="Calibri" panose="020F0502020204030204" pitchFamily="34" charset="0"/>
              </a:rPr>
              <a:t> </a:t>
            </a:r>
            <a:r>
              <a:rPr lang="en-US" sz="2000" dirty="0">
                <a:latin typeface="Calibri" panose="020F0502020204030204" pitchFamily="34" charset="0"/>
              </a:rPr>
              <a:t>concept drift</a:t>
            </a:r>
          </a:p>
          <a:p>
            <a:pPr>
              <a:lnSpc>
                <a:spcPct val="120000"/>
              </a:lnSpc>
            </a:pPr>
            <a:r>
              <a:rPr lang="en-US" sz="2400" dirty="0">
                <a:latin typeface="Calibri" panose="020F0502020204030204" pitchFamily="34" charset="0"/>
              </a:rPr>
              <a:t>Naive</a:t>
            </a:r>
            <a:r>
              <a:rPr lang="el-GR" sz="2400" dirty="0">
                <a:latin typeface="Calibri" panose="020F0502020204030204" pitchFamily="34" charset="0"/>
              </a:rPr>
              <a:t> </a:t>
            </a:r>
            <a:r>
              <a:rPr lang="en-US" sz="2400" dirty="0">
                <a:latin typeface="Calibri" panose="020F0502020204030204" pitchFamily="34" charset="0"/>
              </a:rPr>
              <a:t>probabilities are updated</a:t>
            </a:r>
            <a:endParaRPr lang="el-GR" sz="2400" dirty="0">
              <a:latin typeface="Calibri" panose="020F0502020204030204" pitchFamily="34" charset="0"/>
            </a:endParaRPr>
          </a:p>
          <a:p>
            <a:pPr>
              <a:lnSpc>
                <a:spcPct val="120000"/>
              </a:lnSpc>
            </a:pPr>
            <a:r>
              <a:rPr lang="en-US" sz="2400" dirty="0">
                <a:latin typeface="Calibri" panose="020F0502020204030204" pitchFamily="34" charset="0"/>
              </a:rPr>
              <a:t>As new unlabeled data arrive for testing in</a:t>
            </a:r>
            <a:r>
              <a:rPr lang="el-GR" sz="2400" dirty="0">
                <a:latin typeface="Calibri" panose="020F0502020204030204" pitchFamily="34" charset="0"/>
              </a:rPr>
              <a:t> </a:t>
            </a:r>
            <a:r>
              <a:rPr lang="en-US" sz="2400" dirty="0">
                <a:latin typeface="Calibri" panose="020F0502020204030204" pitchFamily="34" charset="0"/>
              </a:rPr>
              <a:t>batches </a:t>
            </a:r>
            <a:r>
              <a:rPr lang="en-US" sz="1800" b="1" i="1" dirty="0">
                <a:solidFill>
                  <a:srgbClr val="C00000"/>
                </a:solidFill>
                <a:latin typeface="Calibri" panose="020F0502020204030204" pitchFamily="34" charset="0"/>
              </a:rPr>
              <a:t> (</a:t>
            </a:r>
            <a:r>
              <a:rPr lang="en-GB" sz="1800" b="1" i="1" dirty="0">
                <a:solidFill>
                  <a:srgbClr val="C00000"/>
                </a:solidFill>
                <a:latin typeface="Calibri" panose="020F0502020204030204" pitchFamily="34" charset="0"/>
              </a:rPr>
              <a:t>from classes already seen, NOT new classes</a:t>
            </a:r>
            <a:r>
              <a:rPr lang="en-US" sz="1800" b="1" i="1" dirty="0">
                <a:solidFill>
                  <a:srgbClr val="C00000"/>
                </a:solidFill>
                <a:latin typeface="Calibri" panose="020F0502020204030204" pitchFamily="34" charset="0"/>
              </a:rPr>
              <a:t>)</a:t>
            </a:r>
          </a:p>
          <a:p>
            <a:pPr lvl="1">
              <a:lnSpc>
                <a:spcPct val="120000"/>
              </a:lnSpc>
              <a:buFontTx/>
              <a:buChar char="-"/>
            </a:pPr>
            <a:r>
              <a:rPr lang="en-US" sz="2000" dirty="0">
                <a:latin typeface="Calibri" panose="020F0502020204030204" pitchFamily="34" charset="0"/>
              </a:rPr>
              <a:t>They are classified</a:t>
            </a:r>
            <a:endParaRPr lang="el-GR" sz="2000" dirty="0">
              <a:latin typeface="Calibri" panose="020F0502020204030204" pitchFamily="34" charset="0"/>
            </a:endParaRPr>
          </a:p>
          <a:p>
            <a:pPr lvl="1">
              <a:lnSpc>
                <a:spcPct val="120000"/>
              </a:lnSpc>
              <a:buFontTx/>
              <a:buChar char="-"/>
            </a:pPr>
            <a:r>
              <a:rPr lang="en-GB" sz="2000" dirty="0">
                <a:latin typeface="Calibri" panose="020F0502020204030204" pitchFamily="34" charset="0"/>
              </a:rPr>
              <a:t>We choose the ones that give us the most information (for dealing with Concept Drift)</a:t>
            </a:r>
          </a:p>
          <a:p>
            <a:pPr lvl="1">
              <a:lnSpc>
                <a:spcPct val="120000"/>
              </a:lnSpc>
              <a:buFontTx/>
              <a:buChar char="-"/>
            </a:pPr>
            <a:r>
              <a:rPr lang="en-GB" sz="2000" dirty="0">
                <a:latin typeface="Calibri" panose="020F0502020204030204" pitchFamily="34" charset="0"/>
              </a:rPr>
              <a:t>Update the classifier if the system accuracy is at the desired levels </a:t>
            </a:r>
            <a:endParaRPr lang="el-GR" sz="1800" dirty="0">
              <a:latin typeface="Calibri" panose="020F0502020204030204" pitchFamily="34" charset="0"/>
            </a:endParaRPr>
          </a:p>
        </p:txBody>
      </p:sp>
    </p:spTree>
    <p:extLst>
      <p:ext uri="{BB962C8B-B14F-4D97-AF65-F5344CB8AC3E}">
        <p14:creationId xmlns:p14="http://schemas.microsoft.com/office/powerpoint/2010/main" val="568947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Ensemble Learning</a:t>
            </a:r>
          </a:p>
        </p:txBody>
      </p:sp>
      <p:sp>
        <p:nvSpPr>
          <p:cNvPr id="3" name="Content Placeholder 2"/>
          <p:cNvSpPr>
            <a:spLocks noGrp="1"/>
          </p:cNvSpPr>
          <p:nvPr>
            <p:ph idx="1"/>
          </p:nvPr>
        </p:nvSpPr>
        <p:spPr>
          <a:xfrm>
            <a:off x="251520" y="1417638"/>
            <a:ext cx="8892480" cy="5440362"/>
          </a:xfrm>
        </p:spPr>
        <p:txBody>
          <a:bodyPr>
            <a:normAutofit fontScale="92500" lnSpcReduction="20000"/>
          </a:bodyPr>
          <a:lstStyle/>
          <a:p>
            <a:pPr>
              <a:lnSpc>
                <a:spcPct val="120000"/>
              </a:lnSpc>
            </a:pPr>
            <a:r>
              <a:rPr lang="el-GR" dirty="0"/>
              <a:t>Μ</a:t>
            </a:r>
            <a:r>
              <a:rPr lang="en-GR" dirty="0"/>
              <a:t>ultiple learners combin</a:t>
            </a:r>
            <a:r>
              <a:rPr lang="en-US" dirty="0" err="1"/>
              <a:t>ing</a:t>
            </a:r>
            <a:r>
              <a:rPr lang="en-GR" dirty="0"/>
              <a:t> their predictions</a:t>
            </a:r>
            <a:r>
              <a:rPr lang="en-GR" sz="2800" dirty="0"/>
              <a:t> </a:t>
            </a:r>
          </a:p>
          <a:p>
            <a:pPr>
              <a:lnSpc>
                <a:spcPct val="120000"/>
              </a:lnSpc>
            </a:pPr>
            <a:endParaRPr lang="en-GR" sz="1800" dirty="0"/>
          </a:p>
          <a:p>
            <a:pPr>
              <a:lnSpc>
                <a:spcPct val="120000"/>
              </a:lnSpc>
            </a:pPr>
            <a:r>
              <a:rPr lang="en-US" sz="3000" dirty="0">
                <a:latin typeface="Calibri" panose="020F0502020204030204" pitchFamily="34" charset="0"/>
              </a:rPr>
              <a:t>Many online ensemble techniques proposed for changing environments:</a:t>
            </a:r>
          </a:p>
          <a:p>
            <a:pPr>
              <a:lnSpc>
                <a:spcPct val="120000"/>
              </a:lnSpc>
            </a:pPr>
            <a:endParaRPr lang="en-US" sz="2000" dirty="0">
              <a:latin typeface="Calibri" panose="020F0502020204030204" pitchFamily="34" charset="0"/>
            </a:endParaRPr>
          </a:p>
          <a:p>
            <a:pPr lvl="1">
              <a:lnSpc>
                <a:spcPct val="120000"/>
              </a:lnSpc>
            </a:pPr>
            <a:r>
              <a:rPr lang="en-US" b="1" dirty="0">
                <a:latin typeface="Calibri" panose="020F0502020204030204" pitchFamily="34" charset="0"/>
              </a:rPr>
              <a:t>Dynamic Combiners: </a:t>
            </a:r>
          </a:p>
          <a:p>
            <a:pPr lvl="2">
              <a:lnSpc>
                <a:spcPct val="120000"/>
              </a:lnSpc>
            </a:pPr>
            <a:r>
              <a:rPr lang="en-US" dirty="0">
                <a:latin typeface="Calibri" panose="020F0502020204030204" pitchFamily="34" charset="0"/>
              </a:rPr>
              <a:t>individual classifiers trained from the beginning</a:t>
            </a:r>
          </a:p>
          <a:p>
            <a:pPr lvl="2">
              <a:lnSpc>
                <a:spcPct val="120000"/>
              </a:lnSpc>
            </a:pPr>
            <a:r>
              <a:rPr lang="en-US" dirty="0">
                <a:latin typeface="Calibri" panose="020F0502020204030204" pitchFamily="34" charset="0"/>
              </a:rPr>
              <a:t>changes in the environment -&gt; changes in the </a:t>
            </a:r>
            <a:r>
              <a:rPr lang="en-US" i="1" dirty="0">
                <a:latin typeface="Calibri" panose="020F0502020204030204" pitchFamily="34" charset="0"/>
              </a:rPr>
              <a:t>combination rule </a:t>
            </a:r>
            <a:r>
              <a:rPr lang="en-US" dirty="0">
                <a:latin typeface="Calibri" panose="020F0502020204030204" pitchFamily="34" charset="0"/>
              </a:rPr>
              <a:t>(Horse Racing Ensemble Classifiers)</a:t>
            </a:r>
          </a:p>
          <a:p>
            <a:pPr marL="342900" lvl="1" indent="0">
              <a:lnSpc>
                <a:spcPct val="120000"/>
              </a:lnSpc>
              <a:buNone/>
            </a:pPr>
            <a:r>
              <a:rPr lang="en-US" sz="2600" dirty="0">
                <a:solidFill>
                  <a:srgbClr val="C00000"/>
                </a:solidFill>
                <a:latin typeface="Calibri" panose="020F0502020204030204" pitchFamily="34" charset="0"/>
              </a:rPr>
              <a:t>         Cons: </a:t>
            </a:r>
            <a:r>
              <a:rPr lang="en-GB" sz="2600" dirty="0">
                <a:solidFill>
                  <a:srgbClr val="C00000"/>
                </a:solidFill>
                <a:latin typeface="Calibri" panose="020F0502020204030204" pitchFamily="34" charset="0"/>
              </a:rPr>
              <a:t>Classifiers do not re-train, so they do not adapt to  </a:t>
            </a:r>
          </a:p>
          <a:p>
            <a:pPr marL="342900" lvl="1" indent="0">
              <a:lnSpc>
                <a:spcPct val="120000"/>
              </a:lnSpc>
              <a:buNone/>
            </a:pPr>
            <a:r>
              <a:rPr lang="en-GB" sz="2600" dirty="0">
                <a:solidFill>
                  <a:srgbClr val="C00000"/>
                </a:solidFill>
                <a:latin typeface="Calibri" panose="020F0502020204030204" pitchFamily="34" charset="0"/>
              </a:rPr>
              <a:t>         the ever-changing environment</a:t>
            </a:r>
            <a:endParaRPr lang="el-GR" sz="2600" dirty="0">
              <a:solidFill>
                <a:srgbClr val="C00000"/>
              </a:solidFill>
              <a:latin typeface="Calibri" panose="020F0502020204030204" pitchFamily="34" charset="0"/>
            </a:endParaRPr>
          </a:p>
          <a:p>
            <a:pPr marL="342900" lvl="1" indent="0">
              <a:lnSpc>
                <a:spcPct val="120000"/>
              </a:lnSpc>
              <a:buNone/>
            </a:pPr>
            <a:r>
              <a:rPr lang="el-GR" dirty="0">
                <a:solidFill>
                  <a:srgbClr val="C00000"/>
                </a:solidFill>
                <a:latin typeface="Calibri" panose="020F0502020204030204" pitchFamily="34" charset="0"/>
              </a:rPr>
              <a:t> </a:t>
            </a:r>
            <a:endParaRPr lang="en-US" dirty="0">
              <a:solidFill>
                <a:srgbClr val="C00000"/>
              </a:solidFill>
              <a:latin typeface="Calibri" panose="020F0502020204030204" pitchFamily="34" charset="0"/>
            </a:endParaRPr>
          </a:p>
        </p:txBody>
      </p:sp>
    </p:spTree>
    <p:extLst>
      <p:ext uri="{BB962C8B-B14F-4D97-AF65-F5344CB8AC3E}">
        <p14:creationId xmlns:p14="http://schemas.microsoft.com/office/powerpoint/2010/main" val="2635173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Ensemble Learning (cont’d)</a:t>
            </a:r>
          </a:p>
        </p:txBody>
      </p:sp>
      <p:sp>
        <p:nvSpPr>
          <p:cNvPr id="3" name="Content Placeholder 2"/>
          <p:cNvSpPr>
            <a:spLocks noGrp="1"/>
          </p:cNvSpPr>
          <p:nvPr>
            <p:ph idx="1"/>
          </p:nvPr>
        </p:nvSpPr>
        <p:spPr>
          <a:xfrm>
            <a:off x="251520" y="1196752"/>
            <a:ext cx="8892480" cy="5661248"/>
          </a:xfrm>
        </p:spPr>
        <p:txBody>
          <a:bodyPr>
            <a:normAutofit fontScale="92500" lnSpcReduction="10000"/>
          </a:bodyPr>
          <a:lstStyle/>
          <a:p>
            <a:pPr marL="342900" lvl="1" indent="0">
              <a:lnSpc>
                <a:spcPct val="120000"/>
              </a:lnSpc>
              <a:buNone/>
            </a:pPr>
            <a:endParaRPr lang="en-US" sz="2400" dirty="0">
              <a:solidFill>
                <a:srgbClr val="C00000"/>
              </a:solidFill>
              <a:latin typeface="Calibri" panose="020F0502020204030204" pitchFamily="34" charset="0"/>
            </a:endParaRPr>
          </a:p>
          <a:p>
            <a:pPr lvl="1">
              <a:lnSpc>
                <a:spcPct val="120000"/>
              </a:lnSpc>
            </a:pPr>
            <a:r>
              <a:rPr lang="en-US" sz="2400" b="1" dirty="0">
                <a:latin typeface="Calibri" panose="020F0502020204030204" pitchFamily="34" charset="0"/>
              </a:rPr>
              <a:t>Updating the Ensemble Members: </a:t>
            </a:r>
            <a:r>
              <a:rPr lang="el-GR" sz="2400" dirty="0"/>
              <a:t>ο</a:t>
            </a:r>
            <a:r>
              <a:rPr lang="en-GR" sz="2400" dirty="0"/>
              <a:t>nline classifiers updated incrementally in batch mode as new data arrives </a:t>
            </a:r>
            <a:endParaRPr lang="el-GR" sz="2400" dirty="0">
              <a:latin typeface="Calibri" panose="020F0502020204030204" pitchFamily="34" charset="0"/>
            </a:endParaRPr>
          </a:p>
          <a:p>
            <a:pPr lvl="2">
              <a:lnSpc>
                <a:spcPct val="120000"/>
              </a:lnSpc>
            </a:pPr>
            <a:r>
              <a:rPr lang="en-GR" sz="2000" dirty="0"/>
              <a:t>Same logic with Incremental Learning</a:t>
            </a:r>
            <a:r>
              <a:rPr lang="en-US" sz="2000" dirty="0"/>
              <a:t> -</a:t>
            </a:r>
            <a:r>
              <a:rPr lang="en-GR" sz="2000" dirty="0"/>
              <a:t> there are many classifiers here</a:t>
            </a:r>
            <a:r>
              <a:rPr lang="en-GR" sz="1600" dirty="0"/>
              <a:t> </a:t>
            </a:r>
            <a:endParaRPr lang="el-GR" sz="1600" dirty="0"/>
          </a:p>
          <a:p>
            <a:pPr lvl="3">
              <a:lnSpc>
                <a:spcPct val="120000"/>
              </a:lnSpc>
            </a:pPr>
            <a:r>
              <a:rPr lang="en-GR" dirty="0"/>
              <a:t>Ensemble can be derived from different algorithms:</a:t>
            </a:r>
          </a:p>
          <a:p>
            <a:pPr lvl="4">
              <a:lnSpc>
                <a:spcPct val="120000"/>
              </a:lnSpc>
            </a:pPr>
            <a:r>
              <a:rPr lang="en-GR" dirty="0"/>
              <a:t> Incremental SVM, Incremental Bayes, Incremental decision tree..</a:t>
            </a:r>
            <a:r>
              <a:rPr lang="en-GR" sz="1600" dirty="0"/>
              <a:t> </a:t>
            </a:r>
          </a:p>
          <a:p>
            <a:pPr lvl="3">
              <a:lnSpc>
                <a:spcPct val="120000"/>
              </a:lnSpc>
            </a:pPr>
            <a:r>
              <a:rPr lang="en-GB" dirty="0">
                <a:latin typeface="Calibri" panose="020F0502020204030204" pitchFamily="34" charset="0"/>
              </a:rPr>
              <a:t>Or be separated based on the batches, e.g., if the batches come once a day there may be an ensemble for each day.</a:t>
            </a:r>
          </a:p>
          <a:p>
            <a:pPr marL="1371600" lvl="3" indent="0">
              <a:lnSpc>
                <a:spcPct val="120000"/>
              </a:lnSpc>
              <a:buNone/>
            </a:pPr>
            <a:endParaRPr lang="el-GR" sz="1600" dirty="0">
              <a:latin typeface="Calibri" panose="020F0502020204030204" pitchFamily="34" charset="0"/>
            </a:endParaRPr>
          </a:p>
          <a:p>
            <a:pPr lvl="1">
              <a:lnSpc>
                <a:spcPct val="120000"/>
              </a:lnSpc>
            </a:pPr>
            <a:r>
              <a:rPr lang="en-US" sz="2400" b="1" dirty="0">
                <a:latin typeface="Calibri" panose="020F0502020204030204" pitchFamily="34" charset="0"/>
              </a:rPr>
              <a:t>Dynamic Changes of the line-up of Ensemble:</a:t>
            </a:r>
            <a:r>
              <a:rPr lang="en-US" sz="2400" dirty="0">
                <a:latin typeface="Calibri" panose="020F0502020204030204" pitchFamily="34" charset="0"/>
              </a:rPr>
              <a:t> </a:t>
            </a:r>
          </a:p>
          <a:p>
            <a:pPr lvl="2">
              <a:lnSpc>
                <a:spcPct val="120000"/>
              </a:lnSpc>
            </a:pPr>
            <a:r>
              <a:rPr lang="en-US" sz="1900" dirty="0">
                <a:latin typeface="Calibri" panose="020F0502020204030204" pitchFamily="34" charset="0"/>
              </a:rPr>
              <a:t>I</a:t>
            </a:r>
            <a:r>
              <a:rPr lang="en-GR" sz="1900" dirty="0"/>
              <a:t>ndividual classifiers dynamically evaluated</a:t>
            </a:r>
          </a:p>
          <a:p>
            <a:pPr lvl="2">
              <a:lnSpc>
                <a:spcPct val="120000"/>
              </a:lnSpc>
            </a:pPr>
            <a:r>
              <a:rPr lang="en-GR" sz="1900" dirty="0"/>
              <a:t>Worst classifier replaced by a new which has been trained with the latest batch</a:t>
            </a:r>
            <a:r>
              <a:rPr lang="en-US" sz="1900" dirty="0">
                <a:latin typeface="Calibri" panose="020F0502020204030204" pitchFamily="34" charset="0"/>
              </a:rPr>
              <a:t>.</a:t>
            </a:r>
          </a:p>
          <a:p>
            <a:pPr marL="342900" lvl="1" indent="0">
              <a:lnSpc>
                <a:spcPct val="120000"/>
              </a:lnSpc>
              <a:buNone/>
            </a:pPr>
            <a:r>
              <a:rPr lang="en-US" sz="2400" dirty="0">
                <a:solidFill>
                  <a:srgbClr val="C00000"/>
                </a:solidFill>
                <a:latin typeface="Calibri" panose="020F0502020204030204" pitchFamily="34" charset="0"/>
              </a:rPr>
              <a:t>        </a:t>
            </a:r>
            <a:r>
              <a:rPr lang="en-US" sz="2000" dirty="0">
                <a:solidFill>
                  <a:srgbClr val="C00000"/>
                </a:solidFill>
                <a:latin typeface="Calibri" panose="020F0502020204030204" pitchFamily="34" charset="0"/>
              </a:rPr>
              <a:t> Cons: </a:t>
            </a:r>
            <a:r>
              <a:rPr lang="en-GB" sz="2000" dirty="0">
                <a:solidFill>
                  <a:srgbClr val="C00000"/>
                </a:solidFill>
                <a:latin typeface="Calibri" panose="020F0502020204030204" pitchFamily="34" charset="0"/>
              </a:rPr>
              <a:t>Constantly forgets past data, at some point the old classifiers     </a:t>
            </a:r>
          </a:p>
          <a:p>
            <a:pPr marL="342900" lvl="1" indent="0">
              <a:lnSpc>
                <a:spcPct val="120000"/>
              </a:lnSpc>
              <a:buNone/>
            </a:pPr>
            <a:r>
              <a:rPr lang="en-GB" sz="2000" dirty="0">
                <a:solidFill>
                  <a:srgbClr val="C00000"/>
                </a:solidFill>
                <a:latin typeface="Calibri" panose="020F0502020204030204" pitchFamily="34" charset="0"/>
              </a:rPr>
              <a:t>          will all have been replaced and the old knowledge will have been lost</a:t>
            </a:r>
            <a:r>
              <a:rPr lang="el-GR" sz="2000" dirty="0">
                <a:solidFill>
                  <a:srgbClr val="C00000"/>
                </a:solidFill>
                <a:latin typeface="Calibri" panose="020F0502020204030204" pitchFamily="34" charset="0"/>
              </a:rPr>
              <a:t>.</a:t>
            </a:r>
            <a:endParaRPr lang="en-US" sz="2000"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538382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658C-5479-CEEB-6F11-00F5721FBB8F}"/>
              </a:ext>
            </a:extLst>
          </p:cNvPr>
          <p:cNvSpPr>
            <a:spLocks noGrp="1"/>
          </p:cNvSpPr>
          <p:nvPr>
            <p:ph type="title"/>
          </p:nvPr>
        </p:nvSpPr>
        <p:spPr/>
        <p:txBody>
          <a:bodyPr/>
          <a:lstStyle/>
          <a:p>
            <a:endParaRPr lang="en-GR"/>
          </a:p>
        </p:txBody>
      </p:sp>
      <p:sp>
        <p:nvSpPr>
          <p:cNvPr id="3" name="Content Placeholder 2">
            <a:extLst>
              <a:ext uri="{FF2B5EF4-FFF2-40B4-BE49-F238E27FC236}">
                <a16:creationId xmlns:a16="http://schemas.microsoft.com/office/drawing/2014/main" id="{544C6764-F590-ABD2-CF7F-CC5EBE3DE712}"/>
              </a:ext>
            </a:extLst>
          </p:cNvPr>
          <p:cNvSpPr>
            <a:spLocks noGrp="1"/>
          </p:cNvSpPr>
          <p:nvPr>
            <p:ph idx="1"/>
          </p:nvPr>
        </p:nvSpPr>
        <p:spPr/>
        <p:txBody>
          <a:bodyPr>
            <a:normAutofit fontScale="92500"/>
          </a:bodyPr>
          <a:lstStyle/>
          <a:p>
            <a:r>
              <a:rPr lang="en-GB" dirty="0"/>
              <a:t>Stream mining algorithms (I will not talk about)</a:t>
            </a:r>
          </a:p>
          <a:p>
            <a:pPr lvl="1"/>
            <a:r>
              <a:rPr lang="en-GB" dirty="0"/>
              <a:t>How many distinct elements appear in a stream- provide an estimate (</a:t>
            </a:r>
            <a:r>
              <a:rPr lang="en-GB" dirty="0" err="1"/>
              <a:t>Flajolet</a:t>
            </a:r>
            <a:r>
              <a:rPr lang="en-GB" dirty="0"/>
              <a:t>-Martin)</a:t>
            </a:r>
          </a:p>
          <a:p>
            <a:pPr lvl="1"/>
            <a:r>
              <a:rPr lang="en-GB" dirty="0"/>
              <a:t>Estimate the number of 1’ in a window (DGIM)</a:t>
            </a:r>
          </a:p>
          <a:p>
            <a:pPr lvl="1"/>
            <a:r>
              <a:rPr lang="en-GB" dirty="0"/>
              <a:t>Estimate frequency moments (AMS)</a:t>
            </a:r>
          </a:p>
          <a:p>
            <a:pPr lvl="1"/>
            <a:r>
              <a:rPr lang="en-GB" dirty="0"/>
              <a:t>Finding the most popular elements in the stream (Decaying windows – assign more weight to newer elements)</a:t>
            </a:r>
          </a:p>
          <a:p>
            <a:pPr lvl="1"/>
            <a:r>
              <a:rPr lang="en-GB" dirty="0"/>
              <a:t>Identify of an element’s presence in a set (Bloom filters)</a:t>
            </a:r>
            <a:endParaRPr lang="en-GR" dirty="0"/>
          </a:p>
        </p:txBody>
      </p:sp>
    </p:spTree>
    <p:extLst>
      <p:ext uri="{BB962C8B-B14F-4D97-AF65-F5344CB8AC3E}">
        <p14:creationId xmlns:p14="http://schemas.microsoft.com/office/powerpoint/2010/main" val="745674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Ensemble vs Incremental Learning</a:t>
            </a:r>
          </a:p>
        </p:txBody>
      </p:sp>
      <p:sp>
        <p:nvSpPr>
          <p:cNvPr id="3" name="Content Placeholder 2"/>
          <p:cNvSpPr>
            <a:spLocks noGrp="1"/>
          </p:cNvSpPr>
          <p:nvPr>
            <p:ph idx="1"/>
          </p:nvPr>
        </p:nvSpPr>
        <p:spPr>
          <a:xfrm>
            <a:off x="457200" y="1600200"/>
            <a:ext cx="7859216" cy="4525963"/>
          </a:xfrm>
        </p:spPr>
        <p:txBody>
          <a:bodyPr>
            <a:normAutofit/>
          </a:bodyPr>
          <a:lstStyle/>
          <a:p>
            <a:r>
              <a:rPr lang="en-US" sz="2400" dirty="0">
                <a:latin typeface="Calibri" panose="020F0502020204030204" pitchFamily="34" charset="0"/>
              </a:rPr>
              <a:t>For massive data streams </a:t>
            </a:r>
            <a:r>
              <a:rPr lang="en-GB" sz="2400" dirty="0">
                <a:latin typeface="Calibri" panose="020F0502020204030204" pitchFamily="34" charset="0"/>
              </a:rPr>
              <a:t>we are interested in models that are simplistic </a:t>
            </a:r>
            <a:endParaRPr lang="el-GR" sz="2400" dirty="0">
              <a:latin typeface="Calibri" panose="020F0502020204030204" pitchFamily="34" charset="0"/>
            </a:endParaRPr>
          </a:p>
          <a:p>
            <a:pPr lvl="1"/>
            <a:r>
              <a:rPr lang="en-GR" sz="2000" dirty="0"/>
              <a:t>Not enough time to run and renew an ensemble</a:t>
            </a:r>
            <a:endParaRPr lang="en-US" sz="2000" dirty="0">
              <a:latin typeface="Calibri" panose="020F0502020204030204" pitchFamily="34" charset="0"/>
            </a:endParaRPr>
          </a:p>
          <a:p>
            <a:pPr lvl="2"/>
            <a:r>
              <a:rPr lang="en-GB" sz="1800" dirty="0">
                <a:latin typeface="Calibri" panose="020F0502020204030204" pitchFamily="34" charset="0"/>
              </a:rPr>
              <a:t>depends on the Incremental algorithm to be used, </a:t>
            </a:r>
            <a:r>
              <a:rPr lang="en-GB" sz="1800" dirty="0" err="1">
                <a:latin typeface="Calibri" panose="020F0502020204030204" pitchFamily="34" charset="0"/>
              </a:rPr>
              <a:t>eg</a:t>
            </a:r>
            <a:r>
              <a:rPr lang="en-GB" sz="1800" dirty="0">
                <a:latin typeface="Calibri" panose="020F0502020204030204" pitchFamily="34" charset="0"/>
              </a:rPr>
              <a:t> an ensemble classifier is faster than an Online Decision Tree</a:t>
            </a:r>
            <a:endParaRPr lang="el-GR" sz="1800" dirty="0">
              <a:latin typeface="Calibri" panose="020F0502020204030204" pitchFamily="34" charset="0"/>
            </a:endParaRPr>
          </a:p>
          <a:p>
            <a:pPr marL="914400" lvl="2" indent="0">
              <a:buNone/>
            </a:pPr>
            <a:endParaRPr lang="en-US" sz="1800" dirty="0">
              <a:latin typeface="Calibri" panose="020F0502020204030204" pitchFamily="34" charset="0"/>
            </a:endParaRPr>
          </a:p>
          <a:p>
            <a:r>
              <a:rPr lang="en-GB" sz="2000" dirty="0">
                <a:latin typeface="Calibri" panose="020F0502020204030204" pitchFamily="34" charset="0"/>
              </a:rPr>
              <a:t>When time is not so important and accuracy is required then an Ensemble Classifier is the best solution</a:t>
            </a:r>
            <a:endParaRPr lang="en-US" sz="2000" dirty="0">
              <a:latin typeface="Calibri" panose="020F0502020204030204" pitchFamily="34" charset="0"/>
            </a:endParaRPr>
          </a:p>
        </p:txBody>
      </p:sp>
    </p:spTree>
    <p:extLst>
      <p:ext uri="{BB962C8B-B14F-4D97-AF65-F5344CB8AC3E}">
        <p14:creationId xmlns:p14="http://schemas.microsoft.com/office/powerpoint/2010/main" val="2625622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Unlabeled Data</a:t>
            </a:r>
          </a:p>
        </p:txBody>
      </p:sp>
      <p:sp>
        <p:nvSpPr>
          <p:cNvPr id="3" name="Content Placeholder 2"/>
          <p:cNvSpPr>
            <a:spLocks noGrp="1"/>
          </p:cNvSpPr>
          <p:nvPr>
            <p:ph idx="1"/>
          </p:nvPr>
        </p:nvSpPr>
        <p:spPr>
          <a:xfrm>
            <a:off x="457200" y="1600200"/>
            <a:ext cx="8229600" cy="4983162"/>
          </a:xfrm>
        </p:spPr>
        <p:txBody>
          <a:bodyPr>
            <a:normAutofit/>
          </a:bodyPr>
          <a:lstStyle/>
          <a:p>
            <a:r>
              <a:rPr lang="en-GB" sz="2400" dirty="0">
                <a:latin typeface="Calibri" panose="020F0502020204030204" pitchFamily="34" charset="0"/>
              </a:rPr>
              <a:t>Incremental Classifiers &amp; Online Ensembles: incoming </a:t>
            </a:r>
            <a:r>
              <a:rPr lang="en-GB" sz="2400" dirty="0" err="1">
                <a:latin typeface="Calibri" panose="020F0502020204030204" pitchFamily="34" charset="0"/>
              </a:rPr>
              <a:t>Unlabeled</a:t>
            </a:r>
            <a:r>
              <a:rPr lang="en-GB" sz="2400" dirty="0">
                <a:latin typeface="Calibri" panose="020F0502020204030204" pitchFamily="34" charset="0"/>
              </a:rPr>
              <a:t> Data can be exploited and information extracted</a:t>
            </a:r>
            <a:endParaRPr lang="el-GR" sz="2400" dirty="0">
              <a:latin typeface="Calibri" panose="020F0502020204030204" pitchFamily="34" charset="0"/>
            </a:endParaRPr>
          </a:p>
          <a:p>
            <a:pPr lvl="1"/>
            <a:r>
              <a:rPr lang="el-GR" sz="3200" dirty="0">
                <a:latin typeface="Calibri" panose="020F0502020204030204" pitchFamily="34" charset="0"/>
              </a:rPr>
              <a:t> </a:t>
            </a:r>
            <a:r>
              <a:rPr lang="en-GR" sz="2400" dirty="0"/>
              <a:t>New Unlabeled Data is essentially testing data</a:t>
            </a:r>
            <a:endParaRPr lang="en-US" sz="2400" dirty="0">
              <a:latin typeface="Calibri" panose="020F0502020204030204" pitchFamily="34" charset="0"/>
            </a:endParaRPr>
          </a:p>
          <a:p>
            <a:pPr lvl="2"/>
            <a:r>
              <a:rPr lang="en-GB" sz="2000" dirty="0">
                <a:latin typeface="Calibri" panose="020F0502020204030204" pitchFamily="34" charset="0"/>
              </a:rPr>
              <a:t>This </a:t>
            </a:r>
            <a:r>
              <a:rPr lang="en-GB" sz="2000" b="1" dirty="0">
                <a:latin typeface="Calibri" panose="020F0502020204030204" pitchFamily="34" charset="0"/>
              </a:rPr>
              <a:t>data is classified and fed back </a:t>
            </a:r>
            <a:r>
              <a:rPr lang="en-GB" sz="2000" dirty="0">
                <a:latin typeface="Calibri" panose="020F0502020204030204" pitchFamily="34" charset="0"/>
              </a:rPr>
              <a:t>to the classifier to address the concept drift problem</a:t>
            </a:r>
            <a:endParaRPr lang="en-US" sz="2000" dirty="0">
              <a:latin typeface="Calibri" panose="020F0502020204030204" pitchFamily="34" charset="0"/>
            </a:endParaRPr>
          </a:p>
          <a:p>
            <a:r>
              <a:rPr lang="en-US" sz="2400" dirty="0">
                <a:latin typeface="Calibri" panose="020F0502020204030204" pitchFamily="34" charset="0"/>
              </a:rPr>
              <a:t>Unlabeled Data are different snapshots of the classes that the Classifier already knows</a:t>
            </a:r>
          </a:p>
          <a:p>
            <a:pPr lvl="1"/>
            <a:r>
              <a:rPr lang="en-GR" sz="2400" dirty="0"/>
              <a:t>Q: New class? How to detect? </a:t>
            </a:r>
            <a:endParaRPr lang="el-GR" sz="2400" dirty="0">
              <a:latin typeface="Calibri" panose="020F0502020204030204" pitchFamily="34" charset="0"/>
            </a:endParaRPr>
          </a:p>
          <a:p>
            <a:pPr lvl="2"/>
            <a:r>
              <a:rPr lang="en-US" dirty="0">
                <a:latin typeface="Calibri" panose="020F0502020204030204" pitchFamily="34" charset="0"/>
              </a:rPr>
              <a:t>Novelty Detection: </a:t>
            </a:r>
            <a:r>
              <a:rPr lang="en-GB" dirty="0">
                <a:latin typeface="Calibri" panose="020F0502020204030204" pitchFamily="34" charset="0"/>
              </a:rPr>
              <a:t>find outlier</a:t>
            </a:r>
            <a:r>
              <a:rPr lang="en-US" dirty="0">
                <a:latin typeface="Calibri" panose="020F0502020204030204" pitchFamily="34" charset="0"/>
              </a:rPr>
              <a:t>s</a:t>
            </a:r>
          </a:p>
        </p:txBody>
      </p:sp>
    </p:spTree>
    <p:extLst>
      <p:ext uri="{BB962C8B-B14F-4D97-AF65-F5344CB8AC3E}">
        <p14:creationId xmlns:p14="http://schemas.microsoft.com/office/powerpoint/2010/main" val="2681728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Learn To Forget</a:t>
            </a:r>
          </a:p>
        </p:txBody>
      </p:sp>
      <p:sp>
        <p:nvSpPr>
          <p:cNvPr id="3" name="Content Placeholder 2"/>
          <p:cNvSpPr>
            <a:spLocks noGrp="1"/>
          </p:cNvSpPr>
          <p:nvPr>
            <p:ph idx="1"/>
          </p:nvPr>
        </p:nvSpPr>
        <p:spPr>
          <a:xfrm>
            <a:off x="457200" y="1382578"/>
            <a:ext cx="8229600" cy="5200784"/>
          </a:xfrm>
        </p:spPr>
        <p:txBody>
          <a:bodyPr>
            <a:noAutofit/>
          </a:bodyPr>
          <a:lstStyle/>
          <a:p>
            <a:r>
              <a:rPr lang="en-GB" sz="2400" dirty="0">
                <a:latin typeface="Calibri" panose="020F0502020204030204" pitchFamily="34" charset="0"/>
              </a:rPr>
              <a:t>Based on Incremental logic the classifier has the ability to be constantly</a:t>
            </a:r>
            <a:r>
              <a:rPr lang="en-US" sz="2400" dirty="0">
                <a:latin typeface="Calibri" panose="020F0502020204030204" pitchFamily="34" charset="0"/>
              </a:rPr>
              <a:t> </a:t>
            </a:r>
            <a:r>
              <a:rPr lang="en-GB" sz="2400" dirty="0">
                <a:latin typeface="Calibri" panose="020F0502020204030204" pitchFamily="34" charset="0"/>
              </a:rPr>
              <a:t>updated (learn on-line</a:t>
            </a:r>
            <a:r>
              <a:rPr lang="en-US" sz="2400" dirty="0">
                <a:latin typeface="Calibri" panose="020F0502020204030204" pitchFamily="34" charset="0"/>
              </a:rPr>
              <a:t>)</a:t>
            </a:r>
          </a:p>
          <a:p>
            <a:pPr lvl="1"/>
            <a:r>
              <a:rPr lang="en-GB" sz="2000" dirty="0">
                <a:latin typeface="Calibri" panose="020F0502020204030204" pitchFamily="34" charset="0"/>
              </a:rPr>
              <a:t>Any time we stop the classifier we must have the best possible accuracy</a:t>
            </a:r>
            <a:endParaRPr lang="el-GR" sz="2000" dirty="0">
              <a:latin typeface="Calibri" panose="020F0502020204030204" pitchFamily="34" charset="0"/>
            </a:endParaRPr>
          </a:p>
          <a:p>
            <a:pPr lvl="2"/>
            <a:r>
              <a:rPr lang="en-US" sz="2000" dirty="0">
                <a:latin typeface="Calibri" panose="020F0502020204030204" pitchFamily="34" charset="0"/>
              </a:rPr>
              <a:t>As </a:t>
            </a:r>
            <a:r>
              <a:rPr lang="en-GB" sz="2000" dirty="0">
                <a:latin typeface="Calibri" panose="020F0502020204030204" pitchFamily="34" charset="0"/>
              </a:rPr>
              <a:t>new data comes in they define the problem differently and </a:t>
            </a:r>
            <a:r>
              <a:rPr lang="en-GB" sz="2000" b="1" dirty="0">
                <a:latin typeface="Calibri" panose="020F0502020204030204" pitchFamily="34" charset="0"/>
              </a:rPr>
              <a:t>old data should contribute less</a:t>
            </a:r>
            <a:r>
              <a:rPr lang="el-GR" sz="1800" dirty="0">
                <a:latin typeface="Calibri" panose="020F0502020204030204" pitchFamily="34" charset="0"/>
              </a:rPr>
              <a:t>.</a:t>
            </a:r>
            <a:endParaRPr lang="en-US" sz="1800" dirty="0">
              <a:latin typeface="Calibri" panose="020F0502020204030204" pitchFamily="34" charset="0"/>
            </a:endParaRPr>
          </a:p>
          <a:p>
            <a:pPr lvl="2"/>
            <a:endParaRPr lang="el-GR" sz="1600" dirty="0">
              <a:latin typeface="Calibri" panose="020F0502020204030204" pitchFamily="34" charset="0"/>
            </a:endParaRPr>
          </a:p>
          <a:p>
            <a:r>
              <a:rPr lang="en-GB" sz="2400" dirty="0">
                <a:latin typeface="Calibri" panose="020F0502020204030204" pitchFamily="34" charset="0"/>
              </a:rPr>
              <a:t>The rate at which the classifier will forget the old data must be chosen correctly </a:t>
            </a:r>
          </a:p>
          <a:p>
            <a:pPr lvl="1"/>
            <a:r>
              <a:rPr lang="en-GB" sz="2000" dirty="0">
                <a:latin typeface="Calibri" panose="020F0502020204030204" pitchFamily="34" charset="0"/>
              </a:rPr>
              <a:t>match the rate and type of changes made as new data arrives</a:t>
            </a:r>
            <a:endParaRPr lang="el-GR" sz="2000" dirty="0">
              <a:latin typeface="Calibri" panose="020F0502020204030204" pitchFamily="34" charset="0"/>
            </a:endParaRPr>
          </a:p>
        </p:txBody>
      </p:sp>
    </p:spTree>
    <p:extLst>
      <p:ext uri="{BB962C8B-B14F-4D97-AF65-F5344CB8AC3E}">
        <p14:creationId xmlns:p14="http://schemas.microsoft.com/office/powerpoint/2010/main" val="286649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Learn To Forget</a:t>
            </a:r>
          </a:p>
        </p:txBody>
      </p:sp>
      <p:sp>
        <p:nvSpPr>
          <p:cNvPr id="3" name="Content Placeholder 2"/>
          <p:cNvSpPr>
            <a:spLocks noGrp="1"/>
          </p:cNvSpPr>
          <p:nvPr>
            <p:ph idx="1"/>
          </p:nvPr>
        </p:nvSpPr>
        <p:spPr>
          <a:xfrm>
            <a:off x="251520" y="1382578"/>
            <a:ext cx="8640960" cy="5200784"/>
          </a:xfrm>
        </p:spPr>
        <p:txBody>
          <a:bodyPr>
            <a:noAutofit/>
          </a:bodyPr>
          <a:lstStyle/>
          <a:p>
            <a:pPr>
              <a:spcBef>
                <a:spcPts val="1176"/>
              </a:spcBef>
            </a:pPr>
            <a:r>
              <a:rPr lang="en-US" sz="2400" dirty="0">
                <a:latin typeface="Calibri" panose="020F0502020204030204" pitchFamily="34" charset="0"/>
              </a:rPr>
              <a:t>Use of Windows</a:t>
            </a:r>
          </a:p>
          <a:p>
            <a:pPr lvl="1">
              <a:spcBef>
                <a:spcPts val="1176"/>
              </a:spcBef>
              <a:buFontTx/>
              <a:buChar char="-"/>
            </a:pPr>
            <a:r>
              <a:rPr lang="en-US" sz="2000" b="1" dirty="0">
                <a:latin typeface="Calibri" panose="020F0502020204030204" pitchFamily="34" charset="0"/>
              </a:rPr>
              <a:t>Forgetting By Ageing at a Constant Rate: </a:t>
            </a:r>
            <a:r>
              <a:rPr lang="en-GB" sz="2000" dirty="0">
                <a:latin typeface="Calibri" panose="020F0502020204030204" pitchFamily="34" charset="0"/>
              </a:rPr>
              <a:t>Forgets at a steady pace, replacing old with new data </a:t>
            </a:r>
            <a:endParaRPr lang="en-US" sz="2000" dirty="0">
              <a:latin typeface="Calibri" panose="020F0502020204030204" pitchFamily="34" charset="0"/>
            </a:endParaRPr>
          </a:p>
          <a:p>
            <a:pPr lvl="1">
              <a:spcBef>
                <a:spcPts val="1176"/>
              </a:spcBef>
              <a:buFontTx/>
              <a:buChar char="-"/>
            </a:pPr>
            <a:r>
              <a:rPr lang="en-US" sz="2000" b="1" dirty="0">
                <a:latin typeface="Calibri" panose="020F0502020204030204" pitchFamily="34" charset="0"/>
              </a:rPr>
              <a:t>Forgetting By Ageing at a Variable Rate: </a:t>
            </a:r>
            <a:r>
              <a:rPr lang="en-GB" sz="2000" dirty="0">
                <a:latin typeface="Calibri" panose="020F0502020204030204" pitchFamily="34" charset="0"/>
              </a:rPr>
              <a:t>When a change is detected then the window size changes</a:t>
            </a:r>
          </a:p>
          <a:p>
            <a:pPr lvl="1">
              <a:spcBef>
                <a:spcPts val="1176"/>
              </a:spcBef>
              <a:buFontTx/>
              <a:buChar char="-"/>
            </a:pPr>
            <a:endParaRPr lang="el-GR" sz="2000" dirty="0">
              <a:latin typeface="Calibri" panose="020F0502020204030204" pitchFamily="34" charset="0"/>
            </a:endParaRPr>
          </a:p>
          <a:p>
            <a:pPr indent="-214313">
              <a:spcBef>
                <a:spcPts val="1176"/>
              </a:spcBef>
            </a:pPr>
            <a:r>
              <a:rPr lang="en-US" sz="2400" dirty="0">
                <a:latin typeface="Calibri" panose="020F0502020204030204" pitchFamily="34" charset="0"/>
              </a:rPr>
              <a:t>Without the use of windows</a:t>
            </a:r>
            <a:endParaRPr lang="el-GR" sz="2400" dirty="0">
              <a:latin typeface="Calibri" panose="020F0502020204030204" pitchFamily="34" charset="0"/>
            </a:endParaRPr>
          </a:p>
          <a:p>
            <a:pPr lvl="1">
              <a:spcBef>
                <a:spcPts val="1176"/>
              </a:spcBef>
            </a:pPr>
            <a:r>
              <a:rPr lang="en-GB" sz="2000" dirty="0">
                <a:latin typeface="Calibri" panose="020F0502020204030204" pitchFamily="34" charset="0"/>
              </a:rPr>
              <a:t>Integrate age in each </a:t>
            </a:r>
            <a:r>
              <a:rPr lang="en-GB" sz="2000" dirty="0" err="1">
                <a:latin typeface="Calibri" panose="020F0502020204030204" pitchFamily="34" charset="0"/>
              </a:rPr>
              <a:t>instanc</a:t>
            </a:r>
            <a:r>
              <a:rPr lang="en-US" sz="2000" dirty="0">
                <a:latin typeface="Calibri" panose="020F0502020204030204" pitchFamily="34" charset="0"/>
              </a:rPr>
              <a:t>e</a:t>
            </a:r>
          </a:p>
          <a:p>
            <a:pPr lvl="2">
              <a:spcBef>
                <a:spcPts val="1176"/>
              </a:spcBef>
            </a:pPr>
            <a:r>
              <a:rPr lang="en-GB" sz="1800" dirty="0">
                <a:latin typeface="Calibri" panose="020F0502020204030204" pitchFamily="34" charset="0"/>
              </a:rPr>
              <a:t>The more time passes, the less it contributes to the final result </a:t>
            </a:r>
            <a:r>
              <a:rPr lang="el-GR" sz="1800" dirty="0">
                <a:latin typeface="Calibri" panose="020F0502020204030204" pitchFamily="34" charset="0"/>
              </a:rPr>
              <a:t> </a:t>
            </a:r>
          </a:p>
          <a:p>
            <a:pPr lvl="2">
              <a:spcBef>
                <a:spcPts val="1176"/>
              </a:spcBef>
            </a:pPr>
            <a:r>
              <a:rPr lang="en-US" sz="1800" dirty="0">
                <a:latin typeface="Calibri" panose="020F0502020204030204" pitchFamily="34" charset="0"/>
              </a:rPr>
              <a:t>The classifier remembers all data with different weights each </a:t>
            </a:r>
            <a:endParaRPr lang="el-GR" sz="1800" dirty="0">
              <a:latin typeface="Calibri" panose="020F0502020204030204" pitchFamily="34" charset="0"/>
            </a:endParaRPr>
          </a:p>
        </p:txBody>
      </p:sp>
    </p:spTree>
    <p:extLst>
      <p:ext uri="{BB962C8B-B14F-4D97-AF65-F5344CB8AC3E}">
        <p14:creationId xmlns:p14="http://schemas.microsoft.com/office/powerpoint/2010/main" val="4221109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624" y="5373216"/>
            <a:ext cx="7772400" cy="1362075"/>
          </a:xfrm>
        </p:spPr>
        <p:txBody>
          <a:bodyPr>
            <a:normAutofit/>
          </a:bodyPr>
          <a:lstStyle/>
          <a:p>
            <a:pPr algn="r">
              <a:defRPr/>
            </a:pPr>
            <a:r>
              <a:rPr lang="en-US" sz="2800" dirty="0">
                <a:solidFill>
                  <a:srgbClr val="0070C0"/>
                </a:solidFill>
                <a:latin typeface="Tahoma" charset="0"/>
                <a:ea typeface="ＭＳ Ｐゴシック" charset="0"/>
                <a:cs typeface="+mn-cs"/>
              </a:rPr>
              <a:t>Incremental Naïve Bayes</a:t>
            </a:r>
          </a:p>
        </p:txBody>
      </p:sp>
      <p:sp>
        <p:nvSpPr>
          <p:cNvPr id="5" name="Text Placeholder 4"/>
          <p:cNvSpPr>
            <a:spLocks noGrp="1"/>
          </p:cNvSpPr>
          <p:nvPr>
            <p:ph type="body" idx="1"/>
          </p:nvPr>
        </p:nvSpPr>
        <p:spPr>
          <a:xfrm>
            <a:off x="4590125" y="3638738"/>
            <a:ext cx="7772400" cy="1500187"/>
          </a:xfrm>
        </p:spPr>
        <p:txBody>
          <a:bodyPr/>
          <a:lstStyle/>
          <a:p>
            <a:r>
              <a:rPr lang="en-US" dirty="0"/>
              <a:t>Example: Online Classification of Tweets</a:t>
            </a:r>
          </a:p>
        </p:txBody>
      </p:sp>
    </p:spTree>
    <p:extLst>
      <p:ext uri="{BB962C8B-B14F-4D97-AF65-F5344CB8AC3E}">
        <p14:creationId xmlns:p14="http://schemas.microsoft.com/office/powerpoint/2010/main" val="3744114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Calibri" panose="020F0502020204030204" pitchFamily="34" charset="0"/>
              </a:rPr>
              <a:t>Preprocessing of Data</a:t>
            </a:r>
          </a:p>
        </p:txBody>
      </p:sp>
      <p:sp>
        <p:nvSpPr>
          <p:cNvPr id="5" name="Content Placeholder 4"/>
          <p:cNvSpPr>
            <a:spLocks noGrp="1"/>
          </p:cNvSpPr>
          <p:nvPr>
            <p:ph idx="1"/>
          </p:nvPr>
        </p:nvSpPr>
        <p:spPr>
          <a:xfrm>
            <a:off x="457200" y="1417638"/>
            <a:ext cx="8686800" cy="5440362"/>
          </a:xfrm>
        </p:spPr>
        <p:txBody>
          <a:bodyPr>
            <a:normAutofit fontScale="70000" lnSpcReduction="20000"/>
          </a:bodyPr>
          <a:lstStyle/>
          <a:p>
            <a:r>
              <a:rPr lang="en-US" sz="2900" dirty="0">
                <a:latin typeface="Calibri" panose="020F0502020204030204" pitchFamily="34" charset="0"/>
              </a:rPr>
              <a:t>Tweets: 160 characters long</a:t>
            </a:r>
            <a:endParaRPr lang="el-GR" sz="2900" dirty="0">
              <a:latin typeface="Calibri" panose="020F0502020204030204" pitchFamily="34" charset="0"/>
            </a:endParaRPr>
          </a:p>
          <a:p>
            <a:r>
              <a:rPr lang="en-GB" sz="2900" dirty="0">
                <a:latin typeface="Calibri" panose="020F0502020204030204" pitchFamily="34" charset="0"/>
              </a:rPr>
              <a:t>Come in batches of 10 sec </a:t>
            </a:r>
            <a:endParaRPr lang="el-GR" sz="2900" dirty="0">
              <a:latin typeface="Calibri" panose="020F0502020204030204" pitchFamily="34" charset="0"/>
            </a:endParaRPr>
          </a:p>
          <a:p>
            <a:pPr lvl="1"/>
            <a:r>
              <a:rPr lang="en-US" sz="2600" dirty="0">
                <a:latin typeface="Calibri" panose="020F0502020204030204" pitchFamily="34" charset="0"/>
              </a:rPr>
              <a:t>In each tweet of a batch of data we apply the </a:t>
            </a:r>
            <a:r>
              <a:rPr lang="en-US" sz="2600" dirty="0" err="1">
                <a:latin typeface="Calibri" panose="020F0502020204030204" pitchFamily="34" charset="0"/>
              </a:rPr>
              <a:t>followins</a:t>
            </a:r>
            <a:r>
              <a:rPr lang="en-US" sz="2600" dirty="0">
                <a:latin typeface="Calibri" panose="020F0502020204030204" pitchFamily="34" charset="0"/>
              </a:rPr>
              <a:t>:</a:t>
            </a:r>
            <a:endParaRPr lang="el-GR" sz="2600" dirty="0">
              <a:latin typeface="Calibri" panose="020F0502020204030204" pitchFamily="34" charset="0"/>
            </a:endParaRPr>
          </a:p>
          <a:p>
            <a:pPr lvl="2">
              <a:buFontTx/>
              <a:buChar char="-"/>
            </a:pPr>
            <a:r>
              <a:rPr lang="en-US" dirty="0">
                <a:latin typeface="Calibri" panose="020F0502020204030204" pitchFamily="34" charset="0"/>
              </a:rPr>
              <a:t>Remove</a:t>
            </a:r>
            <a:r>
              <a:rPr lang="el-GR" dirty="0">
                <a:latin typeface="Calibri" panose="020F0502020204030204" pitchFamily="34" charset="0"/>
              </a:rPr>
              <a:t> </a:t>
            </a:r>
            <a:r>
              <a:rPr lang="en-US" dirty="0">
                <a:latin typeface="Calibri" panose="020F0502020204030204" pitchFamily="34" charset="0"/>
              </a:rPr>
              <a:t>stop words </a:t>
            </a:r>
            <a:r>
              <a:rPr lang="en-US" dirty="0" err="1">
                <a:latin typeface="Calibri" panose="020F0502020204030204" pitchFamily="34" charset="0"/>
              </a:rPr>
              <a:t>e.g</a:t>
            </a:r>
            <a:r>
              <a:rPr lang="el-GR" dirty="0">
                <a:latin typeface="Calibri" panose="020F0502020204030204" pitchFamily="34" charset="0"/>
              </a:rPr>
              <a:t>. </a:t>
            </a:r>
            <a:r>
              <a:rPr lang="el-GR" i="1"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and’, ‘the’, ‘she’ </a:t>
            </a:r>
            <a:r>
              <a:rPr lang="en-US" i="1" dirty="0">
                <a:latin typeface="Calibri" panose="020F0502020204030204" pitchFamily="34" charset="0"/>
                <a:cs typeface="Arial" panose="020B0604020202020204" pitchFamily="34" charset="0"/>
              </a:rPr>
              <a:t>, </a:t>
            </a:r>
            <a:r>
              <a:rPr lang="en-US" dirty="0" err="1">
                <a:latin typeface="Calibri" panose="020F0502020204030204" pitchFamily="34" charset="0"/>
                <a:cs typeface="Arial" panose="020B0604020202020204" pitchFamily="34" charset="0"/>
              </a:rPr>
              <a:t>etc</a:t>
            </a:r>
            <a:endParaRPr lang="en-US" dirty="0">
              <a:latin typeface="Calibri" panose="020F0502020204030204" pitchFamily="34" charset="0"/>
            </a:endParaRPr>
          </a:p>
          <a:p>
            <a:pPr lvl="2">
              <a:buFontTx/>
              <a:buChar char="-"/>
            </a:pPr>
            <a:r>
              <a:rPr lang="en-GR" dirty="0"/>
              <a:t>Remove punctuation marks, </a:t>
            </a:r>
            <a:r>
              <a:rPr lang="en-US" dirty="0">
                <a:latin typeface="Calibri" panose="020F0502020204030204" pitchFamily="34" charset="0"/>
              </a:rPr>
              <a:t>hashtags </a:t>
            </a:r>
            <a:r>
              <a:rPr lang="en-US" dirty="0" err="1">
                <a:latin typeface="Calibri" panose="020F0502020204030204" pitchFamily="34" charset="0"/>
              </a:rPr>
              <a:t>etc</a:t>
            </a:r>
            <a:endParaRPr lang="el-GR" dirty="0">
              <a:latin typeface="Calibri" panose="020F0502020204030204" pitchFamily="34" charset="0"/>
            </a:endParaRPr>
          </a:p>
          <a:p>
            <a:pPr lvl="2">
              <a:buFontTx/>
              <a:buChar char="-"/>
            </a:pPr>
            <a:r>
              <a:rPr lang="en-US" dirty="0">
                <a:latin typeface="Calibri" panose="020F0502020204030204" pitchFamily="34" charset="0"/>
              </a:rPr>
              <a:t>Stemming  using </a:t>
            </a:r>
            <a:r>
              <a:rPr lang="en-US" b="1" i="1" dirty="0">
                <a:latin typeface="Calibri" panose="020F0502020204030204" pitchFamily="34" charset="0"/>
              </a:rPr>
              <a:t>Stanford Core NLP</a:t>
            </a:r>
            <a:r>
              <a:rPr lang="en-US" dirty="0">
                <a:latin typeface="Calibri" panose="020F0502020204030204" pitchFamily="34" charset="0"/>
              </a:rPr>
              <a:t> , </a:t>
            </a:r>
            <a:r>
              <a:rPr lang="en-US" dirty="0" err="1">
                <a:latin typeface="Calibri" panose="020F0502020204030204" pitchFamily="34" charset="0"/>
              </a:rPr>
              <a:t>e.g</a:t>
            </a:r>
            <a:r>
              <a:rPr lang="el-GR" dirty="0">
                <a:latin typeface="Calibri" panose="020F0502020204030204" pitchFamily="34" charset="0"/>
              </a:rPr>
              <a:t>. </a:t>
            </a:r>
            <a:r>
              <a:rPr lang="en-US" i="1" dirty="0">
                <a:latin typeface="Calibri" panose="020F0502020204030204" pitchFamily="34" charset="0"/>
              </a:rPr>
              <a:t>“looooovee” and</a:t>
            </a:r>
            <a:r>
              <a:rPr lang="el-GR" dirty="0">
                <a:latin typeface="Calibri" panose="020F0502020204030204" pitchFamily="34" charset="0"/>
              </a:rPr>
              <a:t> </a:t>
            </a:r>
            <a:r>
              <a:rPr lang="en-US" i="1" dirty="0">
                <a:latin typeface="Calibri" panose="020F0502020204030204" pitchFamily="34" charset="0"/>
              </a:rPr>
              <a:t>“loved” after </a:t>
            </a:r>
            <a:r>
              <a:rPr lang="en-US" dirty="0">
                <a:latin typeface="Calibri" panose="020F0502020204030204" pitchFamily="34" charset="0"/>
              </a:rPr>
              <a:t>stemming become</a:t>
            </a:r>
            <a:r>
              <a:rPr lang="el-GR" dirty="0">
                <a:latin typeface="Calibri" panose="020F0502020204030204" pitchFamily="34" charset="0"/>
              </a:rPr>
              <a:t> </a:t>
            </a:r>
            <a:r>
              <a:rPr lang="en-US" i="1" dirty="0">
                <a:latin typeface="Calibri" panose="020F0502020204030204" pitchFamily="34" charset="0"/>
              </a:rPr>
              <a:t>“love”</a:t>
            </a:r>
            <a:endParaRPr lang="el-GR" i="1" dirty="0">
              <a:latin typeface="Calibri" panose="020F0502020204030204" pitchFamily="34" charset="0"/>
            </a:endParaRPr>
          </a:p>
          <a:p>
            <a:pPr lvl="2">
              <a:buFontTx/>
              <a:buChar char="-"/>
            </a:pPr>
            <a:r>
              <a:rPr lang="en-US" dirty="0">
                <a:latin typeface="Calibri" panose="020F0502020204030204" pitchFamily="34" charset="0"/>
              </a:rPr>
              <a:t>Remove duplicate tokens</a:t>
            </a:r>
          </a:p>
          <a:p>
            <a:pPr lvl="2">
              <a:buFontTx/>
              <a:buChar char="-"/>
            </a:pPr>
            <a:r>
              <a:rPr lang="en-US" dirty="0">
                <a:latin typeface="Calibri" panose="020F0502020204030204" pitchFamily="34" charset="0"/>
              </a:rPr>
              <a:t>Maintain</a:t>
            </a:r>
            <a:r>
              <a:rPr lang="el-GR" dirty="0">
                <a:latin typeface="Calibri" panose="020F0502020204030204" pitchFamily="34" charset="0"/>
              </a:rPr>
              <a:t> </a:t>
            </a:r>
            <a:r>
              <a:rPr lang="en-US" dirty="0">
                <a:latin typeface="Calibri" panose="020F0502020204030204" pitchFamily="34" charset="0"/>
              </a:rPr>
              <a:t>emotion-based</a:t>
            </a:r>
            <a:r>
              <a:rPr lang="el-GR" dirty="0">
                <a:latin typeface="Calibri" panose="020F0502020204030204" pitchFamily="34" charset="0"/>
              </a:rPr>
              <a:t> </a:t>
            </a:r>
            <a:r>
              <a:rPr lang="en-US" dirty="0">
                <a:latin typeface="Calibri" panose="020F0502020204030204" pitchFamily="34" charset="0"/>
              </a:rPr>
              <a:t>tokens based on </a:t>
            </a:r>
            <a:r>
              <a:rPr lang="en-US" b="1" i="1" dirty="0" err="1">
                <a:latin typeface="Calibri" panose="020F0502020204030204" pitchFamily="34" charset="0"/>
              </a:rPr>
              <a:t>SentiWordNet</a:t>
            </a:r>
            <a:r>
              <a:rPr lang="en-US" b="1" i="1" dirty="0">
                <a:latin typeface="Calibri" panose="020F0502020204030204" pitchFamily="34" charset="0"/>
              </a:rPr>
              <a:t> Lexicon</a:t>
            </a:r>
          </a:p>
          <a:p>
            <a:pPr lvl="2">
              <a:buFontTx/>
              <a:buChar char="-"/>
            </a:pPr>
            <a:endParaRPr lang="en-US" b="1" i="1" dirty="0">
              <a:latin typeface="Calibri" panose="020F0502020204030204" pitchFamily="34" charset="0"/>
            </a:endParaRPr>
          </a:p>
          <a:p>
            <a:r>
              <a:rPr lang="en-US" sz="2900" dirty="0">
                <a:latin typeface="Calibri" panose="020F0502020204030204" pitchFamily="34" charset="0"/>
              </a:rPr>
              <a:t>Example (batch of tweets)</a:t>
            </a:r>
          </a:p>
          <a:p>
            <a:endParaRPr lang="el-GR" sz="1300" dirty="0">
              <a:latin typeface="Calibri" panose="020F0502020204030204" pitchFamily="34" charset="0"/>
            </a:endParaRPr>
          </a:p>
          <a:p>
            <a:pPr lvl="1"/>
            <a:r>
              <a:rPr lang="en-US" sz="2600" dirty="0">
                <a:solidFill>
                  <a:srgbClr val="0070C0"/>
                </a:solidFill>
                <a:latin typeface="Calibri" panose="020F0502020204030204" pitchFamily="34" charset="0"/>
              </a:rPr>
              <a:t>Before</a:t>
            </a:r>
            <a:r>
              <a:rPr lang="el-GR" sz="2600" dirty="0">
                <a:solidFill>
                  <a:srgbClr val="0070C0"/>
                </a:solidFill>
                <a:latin typeface="Calibri" panose="020F0502020204030204" pitchFamily="34" charset="0"/>
              </a:rPr>
              <a:t> </a:t>
            </a:r>
            <a:r>
              <a:rPr lang="en-US" sz="2600" dirty="0">
                <a:solidFill>
                  <a:srgbClr val="0070C0"/>
                </a:solidFill>
                <a:latin typeface="Calibri" panose="020F0502020204030204" pitchFamily="34" charset="0"/>
              </a:rPr>
              <a:t>preprocessing</a:t>
            </a:r>
          </a:p>
          <a:p>
            <a:pPr marL="642938" lvl="2" indent="0">
              <a:buNone/>
            </a:pPr>
            <a:r>
              <a:rPr lang="en-US" b="1" i="1" dirty="0">
                <a:latin typeface="Calibri" panose="020F0502020204030204" pitchFamily="34" charset="0"/>
              </a:rPr>
              <a:t>“@Mike, I HATE dental clinics , are so scary places.”</a:t>
            </a:r>
          </a:p>
          <a:p>
            <a:pPr marL="642938" lvl="2" indent="0">
              <a:buNone/>
            </a:pPr>
            <a:r>
              <a:rPr lang="en-US" b="1" i="1" dirty="0">
                <a:latin typeface="Calibri" panose="020F0502020204030204" pitchFamily="34" charset="0"/>
              </a:rPr>
              <a:t>“@Gabriel#cinema My friends and I loved the movie yesterday. It was amazing!!!.”</a:t>
            </a:r>
          </a:p>
          <a:p>
            <a:pPr marL="642938" lvl="2" indent="0">
              <a:buNone/>
            </a:pPr>
            <a:r>
              <a:rPr lang="en-US" b="1" i="1" dirty="0">
                <a:latin typeface="Calibri" panose="020F0502020204030204" pitchFamily="34" charset="0"/>
              </a:rPr>
              <a:t>“I love the nerdy Stanford human biology videos - makes me miss school.”</a:t>
            </a:r>
          </a:p>
          <a:p>
            <a:pPr marL="642938" lvl="2" indent="0">
              <a:buNone/>
            </a:pPr>
            <a:endParaRPr lang="en-US" sz="1600" b="1" i="1" dirty="0">
              <a:latin typeface="Calibri" panose="020F0502020204030204" pitchFamily="34" charset="0"/>
            </a:endParaRPr>
          </a:p>
          <a:p>
            <a:pPr lvl="1"/>
            <a:r>
              <a:rPr lang="en-US" sz="2600" dirty="0">
                <a:latin typeface="Calibri" panose="020F0502020204030204" pitchFamily="34" charset="0"/>
              </a:rPr>
              <a:t>After</a:t>
            </a:r>
            <a:r>
              <a:rPr lang="el-GR" sz="2600" dirty="0">
                <a:latin typeface="Calibri" panose="020F0502020204030204" pitchFamily="34" charset="0"/>
              </a:rPr>
              <a:t> </a:t>
            </a:r>
            <a:r>
              <a:rPr lang="en-US" sz="2600" dirty="0">
                <a:latin typeface="Calibri" panose="020F0502020204030204" pitchFamily="34" charset="0"/>
              </a:rPr>
              <a:t>Preprocessing</a:t>
            </a:r>
          </a:p>
          <a:p>
            <a:pPr marL="642938" lvl="2" indent="0">
              <a:buNone/>
            </a:pPr>
            <a:r>
              <a:rPr lang="en-US" b="1" i="1" dirty="0">
                <a:latin typeface="Calibri" panose="020F0502020204030204" pitchFamily="34" charset="0"/>
              </a:rPr>
              <a:t>hate dental clinics scary places</a:t>
            </a:r>
          </a:p>
          <a:p>
            <a:pPr marL="642938" lvl="2" indent="0">
              <a:buNone/>
            </a:pPr>
            <a:r>
              <a:rPr lang="en-US" b="1" i="1" dirty="0">
                <a:latin typeface="Calibri" panose="020F0502020204030204" pitchFamily="34" charset="0"/>
              </a:rPr>
              <a:t>friend love movie yesterday amazing</a:t>
            </a:r>
          </a:p>
          <a:p>
            <a:pPr marL="642938" lvl="2" indent="0">
              <a:buNone/>
            </a:pPr>
            <a:r>
              <a:rPr lang="en-US" b="1" i="1" dirty="0">
                <a:latin typeface="Calibri" panose="020F0502020204030204" pitchFamily="34" charset="0"/>
              </a:rPr>
              <a:t>love nerdy human biology video make miss school</a:t>
            </a:r>
          </a:p>
          <a:p>
            <a:pPr lvl="1"/>
            <a:endParaRPr lang="en-US" sz="1050" b="1" dirty="0">
              <a:latin typeface="Calibri" panose="020F0502020204030204" pitchFamily="34" charset="0"/>
            </a:endParaRPr>
          </a:p>
          <a:p>
            <a:pPr lvl="1"/>
            <a:endParaRPr lang="en-US" sz="1050" dirty="0">
              <a:latin typeface="Calibri" panose="020F0502020204030204" pitchFamily="34" charset="0"/>
            </a:endParaRPr>
          </a:p>
          <a:p>
            <a:pPr marL="342900" lvl="1" indent="0">
              <a:buNone/>
            </a:pPr>
            <a:endParaRPr lang="el-GR" sz="1050" dirty="0">
              <a:latin typeface="Calibri" panose="020F0502020204030204" pitchFamily="34" charset="0"/>
            </a:endParaRPr>
          </a:p>
          <a:p>
            <a:pPr marL="342900" lvl="1" indent="0">
              <a:buNone/>
            </a:pPr>
            <a:endParaRPr lang="el-GR" sz="1050" b="1" i="1" dirty="0">
              <a:latin typeface="Calibri" panose="020F0502020204030204" pitchFamily="34" charset="0"/>
            </a:endParaRPr>
          </a:p>
        </p:txBody>
      </p:sp>
    </p:spTree>
    <p:extLst>
      <p:ext uri="{BB962C8B-B14F-4D97-AF65-F5344CB8AC3E}">
        <p14:creationId xmlns:p14="http://schemas.microsoft.com/office/powerpoint/2010/main" val="3459796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523" y="404664"/>
            <a:ext cx="6683765" cy="960668"/>
          </a:xfrm>
        </p:spPr>
        <p:txBody>
          <a:bodyPr/>
          <a:lstStyle/>
          <a:p>
            <a:r>
              <a:rPr lang="en-US" dirty="0">
                <a:latin typeface="Calibri" panose="020F0502020204030204" pitchFamily="34" charset="0"/>
              </a:rPr>
              <a:t>Feature Extraction</a:t>
            </a:r>
          </a:p>
        </p:txBody>
      </p:sp>
      <p:sp>
        <p:nvSpPr>
          <p:cNvPr id="3" name="Content Placeholder 2"/>
          <p:cNvSpPr>
            <a:spLocks noGrp="1"/>
          </p:cNvSpPr>
          <p:nvPr>
            <p:ph idx="1"/>
          </p:nvPr>
        </p:nvSpPr>
        <p:spPr>
          <a:xfrm>
            <a:off x="733547" y="1365332"/>
            <a:ext cx="8484243" cy="4717887"/>
          </a:xfrm>
        </p:spPr>
        <p:txBody>
          <a:bodyPr>
            <a:normAutofit/>
          </a:bodyPr>
          <a:lstStyle/>
          <a:p>
            <a:r>
              <a:rPr lang="en-US" sz="2000" dirty="0">
                <a:latin typeface="Calibri" panose="020F0502020204030204" pitchFamily="34" charset="0"/>
              </a:rPr>
              <a:t>After</a:t>
            </a:r>
            <a:r>
              <a:rPr lang="el-GR" sz="2000" dirty="0">
                <a:latin typeface="Calibri" panose="020F0502020204030204" pitchFamily="34" charset="0"/>
              </a:rPr>
              <a:t> </a:t>
            </a:r>
            <a:r>
              <a:rPr lang="en-US" sz="2000" dirty="0">
                <a:latin typeface="Calibri" panose="020F0502020204030204" pitchFamily="34" charset="0"/>
              </a:rPr>
              <a:t>preprocessing features</a:t>
            </a:r>
            <a:r>
              <a:rPr lang="el-GR" sz="2000" dirty="0">
                <a:latin typeface="Calibri" panose="020F0502020204030204" pitchFamily="34" charset="0"/>
              </a:rPr>
              <a:t> </a:t>
            </a:r>
            <a:r>
              <a:rPr lang="en-US" sz="2000" dirty="0">
                <a:latin typeface="Calibri" panose="020F0502020204030204" pitchFamily="34" charset="0"/>
              </a:rPr>
              <a:t>are extracted</a:t>
            </a:r>
            <a:endParaRPr lang="el-GR" sz="2000" dirty="0">
              <a:latin typeface="Calibri" panose="020F0502020204030204" pitchFamily="34" charset="0"/>
            </a:endParaRPr>
          </a:p>
          <a:p>
            <a:r>
              <a:rPr lang="en-US" sz="2000" dirty="0">
                <a:latin typeface="Calibri" panose="020F0502020204030204" pitchFamily="34" charset="0"/>
              </a:rPr>
              <a:t>Follow</a:t>
            </a:r>
            <a:r>
              <a:rPr lang="el-GR" sz="2000" dirty="0">
                <a:latin typeface="Calibri" panose="020F0502020204030204" pitchFamily="34" charset="0"/>
              </a:rPr>
              <a:t> </a:t>
            </a:r>
            <a:r>
              <a:rPr lang="en-US" sz="2000" b="1" i="1" dirty="0">
                <a:latin typeface="Calibri" panose="020F0502020204030204" pitchFamily="34" charset="0"/>
              </a:rPr>
              <a:t>bag of words </a:t>
            </a:r>
            <a:r>
              <a:rPr lang="en-US" sz="2000" i="1" dirty="0">
                <a:latin typeface="Calibri" panose="020F0502020204030204" pitchFamily="34" charset="0"/>
              </a:rPr>
              <a:t>logic</a:t>
            </a:r>
            <a:endParaRPr lang="en-US" sz="2000" dirty="0">
              <a:latin typeface="Calibri" panose="020F0502020204030204" pitchFamily="34" charset="0"/>
            </a:endParaRPr>
          </a:p>
          <a:p>
            <a:pPr lvl="1"/>
            <a:r>
              <a:rPr lang="en-GR" sz="2000" dirty="0">
                <a:latin typeface="Calibri" panose="020F0502020204030204" pitchFamily="34" charset="0"/>
              </a:rPr>
              <a:t>Extract n-grams from each tweet that has been pre-processed</a:t>
            </a:r>
            <a:endParaRPr lang="en-US" sz="2000" dirty="0">
              <a:latin typeface="Calibri" panose="020F0502020204030204" pitchFamily="34" charset="0"/>
            </a:endParaRPr>
          </a:p>
          <a:p>
            <a:pPr lvl="2"/>
            <a:r>
              <a:rPr lang="en-US" sz="1800" dirty="0">
                <a:latin typeface="Calibri" panose="020F0502020204030204" pitchFamily="34" charset="0"/>
              </a:rPr>
              <a:t> </a:t>
            </a:r>
            <a:r>
              <a:rPr lang="en-GB" sz="1800" dirty="0">
                <a:latin typeface="Calibri" panose="020F0502020204030204" pitchFamily="34" charset="0"/>
              </a:rPr>
              <a:t>1-gram and 2-grams (to treat cases such as "not love", "not hate" </a:t>
            </a:r>
          </a:p>
          <a:p>
            <a:r>
              <a:rPr lang="en-GB" sz="2000" dirty="0">
                <a:latin typeface="Calibri" panose="020F0502020204030204" pitchFamily="34" charset="0"/>
              </a:rPr>
              <a:t>The vectors used for the training of the classifier follow </a:t>
            </a:r>
            <a:r>
              <a:rPr lang="en-GB" sz="2000" b="1" i="1" dirty="0">
                <a:latin typeface="Calibri" panose="020F0502020204030204" pitchFamily="34" charset="0"/>
              </a:rPr>
              <a:t>binary valued</a:t>
            </a:r>
            <a:r>
              <a:rPr lang="en-GB" sz="2000" dirty="0">
                <a:latin typeface="Calibri" panose="020F0502020204030204" pitchFamily="34" charset="0"/>
              </a:rPr>
              <a:t> logic:</a:t>
            </a:r>
          </a:p>
          <a:p>
            <a:pPr lvl="1"/>
            <a:r>
              <a:rPr lang="en-GB" sz="1800" b="1" dirty="0">
                <a:latin typeface="Calibri" panose="020F0502020204030204" pitchFamily="34" charset="0"/>
              </a:rPr>
              <a:t>1</a:t>
            </a:r>
            <a:r>
              <a:rPr lang="en-GB" sz="1800" dirty="0">
                <a:latin typeface="Calibri" panose="020F0502020204030204" pitchFamily="34" charset="0"/>
              </a:rPr>
              <a:t>: </a:t>
            </a:r>
            <a:r>
              <a:rPr lang="en-US" sz="1800" dirty="0">
                <a:latin typeface="Calibri" panose="020F0502020204030204" pitchFamily="34" charset="0"/>
              </a:rPr>
              <a:t>if the feature exists in the specific tweet</a:t>
            </a:r>
          </a:p>
          <a:p>
            <a:pPr lvl="1"/>
            <a:r>
              <a:rPr lang="el-GR" sz="1800" b="1" dirty="0">
                <a:latin typeface="Calibri" panose="020F0502020204030204" pitchFamily="34" charset="0"/>
              </a:rPr>
              <a:t>0</a:t>
            </a:r>
            <a:r>
              <a:rPr lang="en-US" sz="1800" dirty="0">
                <a:latin typeface="Calibri" panose="020F0502020204030204" pitchFamily="34" charset="0"/>
              </a:rPr>
              <a:t>: otherwise</a:t>
            </a:r>
            <a:r>
              <a:rPr lang="el-GR" sz="1800" dirty="0">
                <a:latin typeface="Calibri" panose="020F0502020204030204" pitchFamily="34" charset="0"/>
              </a:rPr>
              <a:t>.</a:t>
            </a:r>
            <a:endParaRPr lang="en-US" sz="1800" dirty="0">
              <a:latin typeface="Calibri" panose="020F0502020204030204" pitchFamily="34" charset="0"/>
            </a:endParaRPr>
          </a:p>
          <a:p>
            <a:endParaRPr lang="en-US" sz="2000" i="1" dirty="0">
              <a:latin typeface="Calibri" panose="020F0502020204030204" pitchFamily="34" charset="0"/>
            </a:endParaRPr>
          </a:p>
          <a:p>
            <a:pPr marL="0" indent="0">
              <a:buNone/>
            </a:pPr>
            <a:endParaRPr lang="en-US" sz="1200" dirty="0">
              <a:latin typeface="Calibri" panose="020F0502020204030204" pitchFamily="34" charset="0"/>
            </a:endParaRPr>
          </a:p>
          <a:p>
            <a:pPr marL="0" indent="0">
              <a:buNone/>
            </a:pPr>
            <a:endParaRPr lang="en-US" sz="1200" dirty="0">
              <a:latin typeface="Calibri" panose="020F0502020204030204" pitchFamily="34" charset="0"/>
            </a:endParaRPr>
          </a:p>
          <a:p>
            <a:pPr marL="0" indent="0">
              <a:buNone/>
            </a:pPr>
            <a:r>
              <a:rPr lang="en-US" sz="1200" b="1" dirty="0">
                <a:latin typeface="Calibri" panose="020F0502020204030204" pitchFamily="34" charset="0"/>
              </a:rPr>
              <a:t>      </a:t>
            </a:r>
            <a:endParaRPr lang="en-US" sz="1050" b="1" dirty="0">
              <a:latin typeface="Calibri" panose="020F0502020204030204" pitchFamily="34" charset="0"/>
            </a:endParaRPr>
          </a:p>
          <a:p>
            <a:pPr marL="0" indent="0">
              <a:buNone/>
            </a:pPr>
            <a:endParaRPr lang="el-GR" sz="1200" dirty="0">
              <a:latin typeface="Calibri" panose="020F0502020204030204" pitchFamily="34" charset="0"/>
            </a:endParaRPr>
          </a:p>
          <a:p>
            <a:pPr marL="0" indent="0">
              <a:buNone/>
            </a:pPr>
            <a:endParaRPr lang="en-US" sz="1200" dirty="0">
              <a:latin typeface="Calibri" panose="020F0502020204030204" pitchFamily="34" charset="0"/>
            </a:endParaRPr>
          </a:p>
          <a:p>
            <a:pPr marL="0" indent="0">
              <a:buNone/>
            </a:pPr>
            <a:r>
              <a:rPr lang="en-US" sz="1200" i="1" dirty="0">
                <a:latin typeface="Calibri" panose="020F0502020204030204" pitchFamily="34" charset="0"/>
              </a:rPr>
              <a:t> </a:t>
            </a:r>
          </a:p>
        </p:txBody>
      </p:sp>
      <p:pic>
        <p:nvPicPr>
          <p:cNvPr id="6" name="Picture 12">
            <a:extLst>
              <a:ext uri="{FF2B5EF4-FFF2-40B4-BE49-F238E27FC236}">
                <a16:creationId xmlns:a16="http://schemas.microsoft.com/office/drawing/2014/main" id="{6862CA71-44EA-2606-AA17-D91179689D7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71599" y="4026192"/>
            <a:ext cx="7438853" cy="2643168"/>
          </a:xfrm>
          <a:prstGeom prst="rect">
            <a:avLst/>
          </a:prstGeom>
        </p:spPr>
      </p:pic>
    </p:spTree>
    <p:extLst>
      <p:ext uri="{BB962C8B-B14F-4D97-AF65-F5344CB8AC3E}">
        <p14:creationId xmlns:p14="http://schemas.microsoft.com/office/powerpoint/2010/main" val="1267007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Feature Extraction</a:t>
            </a:r>
            <a:endParaRPr lang="el-GR" dirty="0"/>
          </a:p>
        </p:txBody>
      </p:sp>
      <p:sp>
        <p:nvSpPr>
          <p:cNvPr id="3" name="2 - Θέση περιεχομένου"/>
          <p:cNvSpPr>
            <a:spLocks noGrp="1"/>
          </p:cNvSpPr>
          <p:nvPr>
            <p:ph idx="1"/>
          </p:nvPr>
        </p:nvSpPr>
        <p:spPr>
          <a:xfrm>
            <a:off x="457200" y="1268760"/>
            <a:ext cx="8229600" cy="4525963"/>
          </a:xfrm>
        </p:spPr>
        <p:txBody>
          <a:bodyPr>
            <a:normAutofit/>
          </a:bodyPr>
          <a:lstStyle/>
          <a:p>
            <a:r>
              <a:rPr lang="en-US" sz="1600" dirty="0">
                <a:solidFill>
                  <a:srgbClr val="0070C0"/>
                </a:solidFill>
              </a:rPr>
              <a:t>Suppose the following batch</a:t>
            </a:r>
            <a:r>
              <a:rPr lang="el-GR" sz="1600" dirty="0">
                <a:solidFill>
                  <a:srgbClr val="0070C0"/>
                </a:solidFill>
              </a:rPr>
              <a:t> </a:t>
            </a:r>
            <a:r>
              <a:rPr lang="en-US" sz="1600" dirty="0">
                <a:solidFill>
                  <a:srgbClr val="0070C0"/>
                </a:solidFill>
              </a:rPr>
              <a:t>of Tweets</a:t>
            </a:r>
            <a:r>
              <a:rPr lang="el-GR" sz="1600" dirty="0">
                <a:solidFill>
                  <a:srgbClr val="0070C0"/>
                </a:solidFill>
              </a:rPr>
              <a:t> </a:t>
            </a:r>
            <a:r>
              <a:rPr lang="en-US" sz="1600" dirty="0">
                <a:solidFill>
                  <a:srgbClr val="0070C0"/>
                </a:solidFill>
              </a:rPr>
              <a:t>arrives as a stream</a:t>
            </a:r>
            <a:r>
              <a:rPr lang="el-GR" sz="1600" dirty="0">
                <a:solidFill>
                  <a:srgbClr val="0070C0"/>
                </a:solidFill>
              </a:rPr>
              <a:t>. </a:t>
            </a:r>
          </a:p>
          <a:p>
            <a:pPr lvl="1">
              <a:buNone/>
            </a:pPr>
            <a:r>
              <a:rPr lang="en-US" sz="1600" b="1" dirty="0"/>
              <a:t>Tweet 1:</a:t>
            </a:r>
            <a:r>
              <a:rPr lang="en-US" sz="1600" i="1" dirty="0"/>
              <a:t> “@Mike, I HATE dental clinics, are so scary places.”</a:t>
            </a:r>
            <a:endParaRPr lang="el-GR" sz="1600" dirty="0"/>
          </a:p>
          <a:p>
            <a:pPr lvl="1">
              <a:buNone/>
            </a:pPr>
            <a:r>
              <a:rPr lang="en-US" sz="1600" b="1" dirty="0"/>
              <a:t>Tweet 2:</a:t>
            </a:r>
            <a:r>
              <a:rPr lang="en-US" sz="1600" i="1" dirty="0"/>
              <a:t> “@</a:t>
            </a:r>
            <a:r>
              <a:rPr lang="en-US" sz="1600" i="1" dirty="0" err="1"/>
              <a:t>Gabriel#cinema</a:t>
            </a:r>
            <a:r>
              <a:rPr lang="en-US" sz="1600" i="1" dirty="0"/>
              <a:t> My friends and I didn’t like the movie yesterday!!!!”</a:t>
            </a:r>
            <a:endParaRPr lang="el-GR" sz="1600" dirty="0"/>
          </a:p>
          <a:p>
            <a:pPr lvl="1">
              <a:buNone/>
            </a:pPr>
            <a:r>
              <a:rPr lang="en-US" sz="1600" b="1" dirty="0"/>
              <a:t>Tweet 3:</a:t>
            </a:r>
            <a:r>
              <a:rPr lang="en-US" sz="1600" i="1" dirty="0"/>
              <a:t> “I love the nerdy Stanford human biology videos -makes me miss school.”</a:t>
            </a:r>
            <a:endParaRPr lang="el-GR" sz="1600" dirty="0"/>
          </a:p>
          <a:p>
            <a:r>
              <a:rPr lang="en-US" sz="1600" dirty="0">
                <a:solidFill>
                  <a:srgbClr val="0070C0"/>
                </a:solidFill>
              </a:rPr>
              <a:t>After Preprocessing:</a:t>
            </a:r>
            <a:endParaRPr lang="el-GR" sz="1600" dirty="0">
              <a:solidFill>
                <a:srgbClr val="0070C0"/>
              </a:solidFill>
            </a:endParaRPr>
          </a:p>
          <a:p>
            <a:pPr lvl="1">
              <a:buNone/>
            </a:pPr>
            <a:r>
              <a:rPr lang="en-US" sz="1600" b="1" dirty="0"/>
              <a:t>Tweet 1:</a:t>
            </a:r>
            <a:r>
              <a:rPr lang="en-US" sz="1600" i="1" dirty="0"/>
              <a:t> hate dental clinic scary place</a:t>
            </a:r>
            <a:endParaRPr lang="el-GR" sz="1600" dirty="0"/>
          </a:p>
          <a:p>
            <a:pPr lvl="1">
              <a:buNone/>
            </a:pPr>
            <a:r>
              <a:rPr lang="en-US" sz="1600" b="1" dirty="0"/>
              <a:t>Tweet 2:</a:t>
            </a:r>
            <a:r>
              <a:rPr lang="en-US" sz="1600" i="1" dirty="0"/>
              <a:t> friend </a:t>
            </a:r>
            <a:r>
              <a:rPr lang="en-US" sz="1600" i="1" dirty="0" err="1"/>
              <a:t>like_NOT</a:t>
            </a:r>
            <a:r>
              <a:rPr lang="en-US" sz="1600" i="1" dirty="0"/>
              <a:t> </a:t>
            </a:r>
            <a:r>
              <a:rPr lang="en-US" sz="1600" i="1" dirty="0" err="1"/>
              <a:t>movie__NOT</a:t>
            </a:r>
            <a:endParaRPr lang="el-GR" sz="1600" dirty="0"/>
          </a:p>
          <a:p>
            <a:pPr lvl="1">
              <a:buNone/>
            </a:pPr>
            <a:r>
              <a:rPr lang="en-US" sz="1600" b="1" dirty="0"/>
              <a:t>Tweet 3:</a:t>
            </a:r>
            <a:r>
              <a:rPr lang="en-US" sz="1600" i="1" dirty="0"/>
              <a:t> love nerdy human biology video make miss school</a:t>
            </a:r>
            <a:endParaRPr lang="el-GR" sz="1600" i="1" dirty="0"/>
          </a:p>
          <a:p>
            <a:pPr>
              <a:buNone/>
            </a:pPr>
            <a:r>
              <a:rPr lang="en-US" sz="1400" i="1" dirty="0"/>
              <a:t>            </a:t>
            </a:r>
          </a:p>
          <a:p>
            <a:pPr>
              <a:buNone/>
            </a:pPr>
            <a:r>
              <a:rPr lang="en-US" sz="1400" i="1" dirty="0"/>
              <a:t>           Features for the batch</a:t>
            </a:r>
            <a:endParaRPr lang="el-GR" sz="1400" i="1" dirty="0"/>
          </a:p>
          <a:p>
            <a:pPr>
              <a:buNone/>
            </a:pPr>
            <a:endParaRPr lang="el-GR" sz="1400" i="1" dirty="0"/>
          </a:p>
          <a:p>
            <a:pPr>
              <a:buNone/>
            </a:pPr>
            <a:endParaRPr lang="el-GR" sz="1400" i="1" dirty="0"/>
          </a:p>
          <a:p>
            <a:pPr>
              <a:buNone/>
            </a:pPr>
            <a:endParaRPr lang="el-GR" sz="1400" dirty="0"/>
          </a:p>
          <a:p>
            <a:endParaRPr lang="el-GR" sz="1400" dirty="0"/>
          </a:p>
        </p:txBody>
      </p:sp>
      <p:pic>
        <p:nvPicPr>
          <p:cNvPr id="6" name="Picture 4"/>
          <p:cNvPicPr>
            <a:picLocks noChangeAspect="1" noChangeArrowheads="1"/>
          </p:cNvPicPr>
          <p:nvPr/>
        </p:nvPicPr>
        <p:blipFill>
          <a:blip r:embed="rId2" cstate="print"/>
          <a:srcRect/>
          <a:stretch>
            <a:fillRect/>
          </a:stretch>
        </p:blipFill>
        <p:spPr bwMode="auto">
          <a:xfrm>
            <a:off x="971600" y="4149080"/>
            <a:ext cx="2997885" cy="2448272"/>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4427984" y="5352166"/>
            <a:ext cx="4298999" cy="734127"/>
          </a:xfrm>
          <a:prstGeom prst="rect">
            <a:avLst/>
          </a:prstGeom>
          <a:noFill/>
          <a:ln w="9525">
            <a:noFill/>
            <a:miter lim="800000"/>
            <a:headEnd/>
            <a:tailEnd/>
          </a:ln>
        </p:spPr>
      </p:pic>
    </p:spTree>
    <p:extLst>
      <p:ext uri="{BB962C8B-B14F-4D97-AF65-F5344CB8AC3E}">
        <p14:creationId xmlns:p14="http://schemas.microsoft.com/office/powerpoint/2010/main" val="1059227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3600" dirty="0"/>
              <a:t>Recap: Classification of Data Streams </a:t>
            </a:r>
            <a:r>
              <a:rPr lang="el-GR" sz="3600" dirty="0"/>
              <a:t>-Μ</a:t>
            </a:r>
            <a:r>
              <a:rPr lang="en-US" sz="3600" dirty="0" err="1"/>
              <a:t>ethods</a:t>
            </a:r>
            <a:endParaRPr lang="el-GR" sz="3600" dirty="0"/>
          </a:p>
        </p:txBody>
      </p:sp>
      <p:sp>
        <p:nvSpPr>
          <p:cNvPr id="3" name="2 - Θέση περιεχομένου"/>
          <p:cNvSpPr>
            <a:spLocks noGrp="1"/>
          </p:cNvSpPr>
          <p:nvPr>
            <p:ph idx="1"/>
          </p:nvPr>
        </p:nvSpPr>
        <p:spPr>
          <a:xfrm>
            <a:off x="457200" y="1600200"/>
            <a:ext cx="8229600" cy="5257800"/>
          </a:xfrm>
        </p:spPr>
        <p:txBody>
          <a:bodyPr>
            <a:normAutofit fontScale="92500" lnSpcReduction="10000"/>
          </a:bodyPr>
          <a:lstStyle/>
          <a:p>
            <a:endParaRPr lang="el-GR" sz="1400" b="1" dirty="0"/>
          </a:p>
          <a:p>
            <a:r>
              <a:rPr lang="el-GR" sz="1800" b="1" i="1" u="sng" dirty="0" err="1"/>
              <a:t>Incremental</a:t>
            </a:r>
            <a:r>
              <a:rPr lang="el-GR" sz="1800" b="1" i="1" u="sng" dirty="0"/>
              <a:t> </a:t>
            </a:r>
            <a:r>
              <a:rPr lang="el-GR" sz="1800" b="1" i="1" u="sng" dirty="0" err="1"/>
              <a:t>Learning</a:t>
            </a:r>
            <a:r>
              <a:rPr lang="el-GR" sz="1800" b="1" i="1" u="sng" dirty="0"/>
              <a:t> </a:t>
            </a:r>
            <a:r>
              <a:rPr lang="el-GR" sz="1800" dirty="0">
                <a:sym typeface="Wingdings" pitchFamily="2" charset="2"/>
              </a:rPr>
              <a:t> </a:t>
            </a:r>
            <a:r>
              <a:rPr lang="en-GB" sz="1800" dirty="0">
                <a:sym typeface="Wingdings" pitchFamily="2" charset="2"/>
              </a:rPr>
              <a:t>we do not have all the data from the beginning </a:t>
            </a:r>
          </a:p>
          <a:p>
            <a:pPr lvl="1"/>
            <a:r>
              <a:rPr lang="en-GB" sz="1600" dirty="0">
                <a:sym typeface="Wingdings" pitchFamily="2" charset="2"/>
              </a:rPr>
              <a:t>Constantly updated as new data arrive (Any time learning) </a:t>
            </a:r>
          </a:p>
          <a:p>
            <a:pPr lvl="1"/>
            <a:r>
              <a:rPr lang="en-GB" sz="1600" dirty="0">
                <a:sym typeface="Wingdings" pitchFamily="2" charset="2"/>
              </a:rPr>
              <a:t>Lossless classifier </a:t>
            </a:r>
          </a:p>
          <a:p>
            <a:pPr lvl="1"/>
            <a:r>
              <a:rPr lang="en-GB" sz="1600" dirty="0">
                <a:sym typeface="Wingdings" pitchFamily="2" charset="2"/>
              </a:rPr>
              <a:t>Learn to forget</a:t>
            </a:r>
          </a:p>
          <a:p>
            <a:pPr lvl="1"/>
            <a:r>
              <a:rPr lang="en-GB" sz="1600" dirty="0">
                <a:sym typeface="Wingdings" pitchFamily="2" charset="2"/>
              </a:rPr>
              <a:t>Decision trees, Naive Bayes, SVMs -&gt; easily adapt to incremental logic </a:t>
            </a:r>
          </a:p>
          <a:p>
            <a:pPr marL="457200" lvl="1" indent="0">
              <a:buNone/>
            </a:pPr>
            <a:r>
              <a:rPr lang="en-GB" sz="1800" b="1" dirty="0">
                <a:solidFill>
                  <a:schemeClr val="accent2">
                    <a:lumMod val="50000"/>
                  </a:schemeClr>
                </a:solidFill>
                <a:sym typeface="Wingdings" pitchFamily="2" charset="2"/>
              </a:rPr>
              <a:t>(Fast, simple)</a:t>
            </a:r>
            <a:endParaRPr lang="en-US" sz="1800" b="1" dirty="0">
              <a:solidFill>
                <a:schemeClr val="accent2">
                  <a:lumMod val="50000"/>
                </a:schemeClr>
              </a:solidFill>
              <a:sym typeface="Wingdings" pitchFamily="2" charset="2"/>
            </a:endParaRPr>
          </a:p>
          <a:p>
            <a:pPr>
              <a:buNone/>
            </a:pPr>
            <a:endParaRPr lang="el-GR" sz="1800" dirty="0"/>
          </a:p>
          <a:p>
            <a:r>
              <a:rPr lang="el-GR" sz="1800" b="1" i="1" u="sng" dirty="0"/>
              <a:t> </a:t>
            </a:r>
            <a:r>
              <a:rPr lang="el-GR" sz="1800" b="1" i="1" u="sng" dirty="0" err="1"/>
              <a:t>Ensemble</a:t>
            </a:r>
            <a:r>
              <a:rPr lang="el-GR" sz="1800" b="1" i="1" u="sng" dirty="0"/>
              <a:t> </a:t>
            </a:r>
            <a:r>
              <a:rPr lang="el-GR" sz="1800" b="1" i="1" u="sng" dirty="0" err="1"/>
              <a:t>Learning</a:t>
            </a:r>
            <a:r>
              <a:rPr lang="el-GR" sz="1800" dirty="0"/>
              <a:t>  </a:t>
            </a:r>
            <a:r>
              <a:rPr lang="el-GR" sz="1800" dirty="0">
                <a:sym typeface="Wingdings" pitchFamily="2" charset="2"/>
              </a:rPr>
              <a:t></a:t>
            </a:r>
            <a:r>
              <a:rPr lang="el-GR" sz="1800" dirty="0"/>
              <a:t> </a:t>
            </a:r>
            <a:r>
              <a:rPr lang="en-US" sz="1800" dirty="0"/>
              <a:t>multiple classifiers, combination of predictions</a:t>
            </a:r>
            <a:endParaRPr lang="el-GR" sz="1800" dirty="0"/>
          </a:p>
          <a:p>
            <a:pPr lvl="2"/>
            <a:r>
              <a:rPr lang="en-US" sz="1800" b="1" dirty="0"/>
              <a:t>Dynamic combination</a:t>
            </a:r>
            <a:r>
              <a:rPr lang="el-GR" sz="1800" b="1" dirty="0"/>
              <a:t> </a:t>
            </a:r>
            <a:r>
              <a:rPr lang="el-GR" sz="1800" dirty="0">
                <a:sym typeface="Wingdings" pitchFamily="2" charset="2"/>
              </a:rPr>
              <a:t></a:t>
            </a:r>
            <a:r>
              <a:rPr lang="en-US" sz="1800" dirty="0">
                <a:sym typeface="Wingdings" pitchFamily="2" charset="2"/>
              </a:rPr>
              <a:t> training a priori</a:t>
            </a:r>
            <a:r>
              <a:rPr lang="el-GR" sz="1800" dirty="0"/>
              <a:t>, </a:t>
            </a:r>
            <a:r>
              <a:rPr lang="en-US" sz="1800" dirty="0"/>
              <a:t>changes in the environment are reflected as changes in the combination rules</a:t>
            </a:r>
            <a:endParaRPr lang="el-GR" sz="1800" dirty="0"/>
          </a:p>
          <a:p>
            <a:pPr lvl="2"/>
            <a:r>
              <a:rPr lang="en-GB" sz="1800" b="1" dirty="0"/>
              <a:t>Updated training set </a:t>
            </a:r>
            <a:r>
              <a:rPr lang="el-GR" sz="1800" dirty="0">
                <a:sym typeface="Wingdings" pitchFamily="2" charset="2"/>
              </a:rPr>
              <a:t></a:t>
            </a:r>
            <a:r>
              <a:rPr lang="el-GR" sz="1800" dirty="0"/>
              <a:t> </a:t>
            </a:r>
            <a:r>
              <a:rPr lang="en-US" sz="1800" dirty="0"/>
              <a:t>classifiers are updated or new are created</a:t>
            </a:r>
            <a:endParaRPr lang="el-GR" sz="1800" dirty="0"/>
          </a:p>
          <a:p>
            <a:pPr lvl="3"/>
            <a:r>
              <a:rPr lang="el-GR" sz="1800" dirty="0"/>
              <a:t> </a:t>
            </a:r>
            <a:r>
              <a:rPr lang="en-US" sz="1800" dirty="0"/>
              <a:t>Reusing stream data </a:t>
            </a:r>
            <a:r>
              <a:rPr lang="el-GR" sz="1800" i="1" dirty="0"/>
              <a:t>(</a:t>
            </a:r>
            <a:r>
              <a:rPr lang="el-GR" sz="1800" i="1" dirty="0" err="1"/>
              <a:t>Online</a:t>
            </a:r>
            <a:r>
              <a:rPr lang="el-GR" sz="1800" i="1" dirty="0"/>
              <a:t> </a:t>
            </a:r>
            <a:r>
              <a:rPr lang="el-GR" sz="1800" i="1" dirty="0" err="1"/>
              <a:t>Bagging</a:t>
            </a:r>
            <a:r>
              <a:rPr lang="el-GR" sz="1800" i="1" dirty="0"/>
              <a:t> and </a:t>
            </a:r>
            <a:r>
              <a:rPr lang="el-GR" sz="1800" i="1" dirty="0" err="1"/>
              <a:t>Boosting</a:t>
            </a:r>
            <a:r>
              <a:rPr lang="el-GR" sz="1800" i="1" dirty="0"/>
              <a:t>) </a:t>
            </a:r>
          </a:p>
          <a:p>
            <a:pPr lvl="3"/>
            <a:r>
              <a:rPr lang="el-GR" sz="1800" i="1" dirty="0"/>
              <a:t> </a:t>
            </a:r>
            <a:r>
              <a:rPr lang="en-US" sz="1800" i="1" dirty="0"/>
              <a:t>Filtering stream data</a:t>
            </a:r>
            <a:endParaRPr lang="el-GR" sz="1800" i="1" dirty="0"/>
          </a:p>
          <a:p>
            <a:pPr lvl="3"/>
            <a:r>
              <a:rPr lang="el-GR" sz="1800" i="1" dirty="0"/>
              <a:t> </a:t>
            </a:r>
            <a:r>
              <a:rPr lang="en-US" sz="1800" i="1" dirty="0"/>
              <a:t>Selecting c</a:t>
            </a:r>
            <a:r>
              <a:rPr lang="el-GR" sz="1800" i="1" dirty="0" err="1"/>
              <a:t>hunks</a:t>
            </a:r>
            <a:r>
              <a:rPr lang="el-GR" sz="1800" i="1" dirty="0"/>
              <a:t> of </a:t>
            </a:r>
            <a:r>
              <a:rPr lang="el-GR" sz="1800" i="1" dirty="0" err="1"/>
              <a:t>data</a:t>
            </a:r>
            <a:r>
              <a:rPr lang="en-US" sz="1800" i="1" dirty="0"/>
              <a:t> from the stream</a:t>
            </a:r>
            <a:endParaRPr lang="el-GR" sz="1800" i="1" dirty="0"/>
          </a:p>
          <a:p>
            <a:pPr lvl="2"/>
            <a:r>
              <a:rPr lang="en-US" sz="1800" b="1" dirty="0"/>
              <a:t>Update of members of the ensemble model </a:t>
            </a:r>
          </a:p>
          <a:p>
            <a:pPr lvl="2"/>
            <a:r>
              <a:rPr lang="en-US" sz="1800" b="1" dirty="0"/>
              <a:t>Structural changes of the ensemble model </a:t>
            </a:r>
            <a:r>
              <a:rPr lang="el-GR" sz="1800" b="1" dirty="0"/>
              <a:t> </a:t>
            </a:r>
            <a:r>
              <a:rPr lang="el-GR" sz="1800" dirty="0">
                <a:sym typeface="Wingdings" pitchFamily="2" charset="2"/>
              </a:rPr>
              <a:t></a:t>
            </a:r>
            <a:r>
              <a:rPr lang="el-GR" sz="1800" dirty="0"/>
              <a:t> </a:t>
            </a:r>
            <a:r>
              <a:rPr lang="en-US" sz="1800" dirty="0"/>
              <a:t>replace older or obsolete</a:t>
            </a:r>
            <a:endParaRPr lang="el-GR" sz="1800" dirty="0"/>
          </a:p>
          <a:p>
            <a:pPr lvl="2"/>
            <a:r>
              <a:rPr lang="en-US" sz="1800" b="1" dirty="0"/>
              <a:t>Introduction of new features</a:t>
            </a:r>
            <a:endParaRPr lang="el-GR" sz="1800" dirty="0">
              <a:solidFill>
                <a:schemeClr val="accent2">
                  <a:lumMod val="75000"/>
                </a:schemeClr>
              </a:solidFill>
            </a:endParaRPr>
          </a:p>
          <a:p>
            <a:pPr marL="457200" lvl="1" indent="0">
              <a:buNone/>
            </a:pPr>
            <a:r>
              <a:rPr lang="en-GB" sz="1800" b="1" dirty="0">
                <a:solidFill>
                  <a:schemeClr val="accent2">
                    <a:lumMod val="50000"/>
                  </a:schemeClr>
                </a:solidFill>
              </a:rPr>
              <a:t>(Time consuming process, better accuracy)</a:t>
            </a:r>
            <a:endParaRPr lang="el-GR" sz="1800" b="1" dirty="0">
              <a:solidFill>
                <a:schemeClr val="accent2">
                  <a:lumMod val="50000"/>
                </a:schemeClr>
              </a:solidFill>
            </a:endParaRPr>
          </a:p>
        </p:txBody>
      </p:sp>
    </p:spTree>
    <p:extLst>
      <p:ext uri="{BB962C8B-B14F-4D97-AF65-F5344CB8AC3E}">
        <p14:creationId xmlns:p14="http://schemas.microsoft.com/office/powerpoint/2010/main" val="835869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42348"/>
            <a:ext cx="6683765" cy="960668"/>
          </a:xfrm>
        </p:spPr>
        <p:txBody>
          <a:bodyPr>
            <a:normAutofit fontScale="90000"/>
          </a:bodyPr>
          <a:lstStyle/>
          <a:p>
            <a:r>
              <a:rPr lang="en-US" dirty="0">
                <a:latin typeface="Calibri" panose="020F0502020204030204" pitchFamily="34" charset="0"/>
              </a:rPr>
              <a:t>Incremental Naïve Bayes</a:t>
            </a:r>
            <a:r>
              <a:rPr lang="el-GR" dirty="0">
                <a:latin typeface="Calibri" panose="020F0502020204030204" pitchFamily="34" charset="0"/>
              </a:rPr>
              <a:t> (</a:t>
            </a:r>
            <a:r>
              <a:rPr lang="en-US" dirty="0">
                <a:latin typeface="Calibri" panose="020F0502020204030204" pitchFamily="34" charset="0"/>
              </a:rPr>
              <a:t>labeled data)</a:t>
            </a:r>
          </a:p>
        </p:txBody>
      </p:sp>
      <p:sp>
        <p:nvSpPr>
          <p:cNvPr id="3" name="Content Placeholder 2"/>
          <p:cNvSpPr>
            <a:spLocks noGrp="1"/>
          </p:cNvSpPr>
          <p:nvPr>
            <p:ph idx="1"/>
          </p:nvPr>
        </p:nvSpPr>
        <p:spPr>
          <a:xfrm>
            <a:off x="130215" y="1803481"/>
            <a:ext cx="9013785" cy="4197269"/>
          </a:xfrm>
        </p:spPr>
        <p:txBody>
          <a:bodyPr>
            <a:normAutofit fontScale="62500" lnSpcReduction="20000"/>
          </a:bodyPr>
          <a:lstStyle/>
          <a:p>
            <a:r>
              <a:rPr lang="en-GB" sz="2900" dirty="0">
                <a:latin typeface="Calibri" panose="020F0502020204030204" pitchFamily="34" charset="0"/>
              </a:rPr>
              <a:t>As new </a:t>
            </a:r>
            <a:r>
              <a:rPr lang="en-GB" sz="2900" dirty="0" err="1">
                <a:latin typeface="Calibri" panose="020F0502020204030204" pitchFamily="34" charset="0"/>
              </a:rPr>
              <a:t>labeled</a:t>
            </a:r>
            <a:r>
              <a:rPr lang="en-GB" sz="2900" dirty="0">
                <a:latin typeface="Calibri" panose="020F0502020204030204" pitchFamily="34" charset="0"/>
              </a:rPr>
              <a:t> data arrive</a:t>
            </a:r>
            <a:r>
              <a:rPr lang="el-GR" sz="2900" dirty="0">
                <a:latin typeface="Calibri" panose="020F0502020204030204" pitchFamily="34" charset="0"/>
              </a:rPr>
              <a:t> </a:t>
            </a:r>
          </a:p>
          <a:p>
            <a:pPr lvl="1"/>
            <a:r>
              <a:rPr lang="en-GR" sz="2900" dirty="0"/>
              <a:t>The feature space grows when new batches of tweets come with new features</a:t>
            </a:r>
            <a:endParaRPr lang="el-GR" sz="2900" dirty="0">
              <a:latin typeface="Calibri" panose="020F0502020204030204" pitchFamily="34" charset="0"/>
            </a:endParaRPr>
          </a:p>
          <a:p>
            <a:pPr marL="342900" lvl="1" indent="0">
              <a:buNone/>
            </a:pPr>
            <a:r>
              <a:rPr lang="en-US" sz="2900" dirty="0">
                <a:latin typeface="Calibri" panose="020F0502020204030204" pitchFamily="34" charset="0"/>
              </a:rPr>
              <a:t>Example: New</a:t>
            </a:r>
            <a:r>
              <a:rPr lang="el-GR" sz="2900" dirty="0">
                <a:latin typeface="Calibri" panose="020F0502020204030204" pitchFamily="34" charset="0"/>
              </a:rPr>
              <a:t> </a:t>
            </a:r>
            <a:r>
              <a:rPr lang="en-US" sz="2900" dirty="0">
                <a:latin typeface="Calibri" panose="020F0502020204030204" pitchFamily="34" charset="0"/>
              </a:rPr>
              <a:t>tweet in new batch “ @elis#travel…I really like traveling!!!!</a:t>
            </a:r>
          </a:p>
          <a:p>
            <a:pPr marL="342900" lvl="1" indent="0">
              <a:buNone/>
            </a:pPr>
            <a:endParaRPr lang="en-US" sz="2600" dirty="0">
              <a:latin typeface="Calibri" panose="020F0502020204030204" pitchFamily="34" charset="0"/>
            </a:endParaRPr>
          </a:p>
          <a:p>
            <a:pPr marL="342900" lvl="1" indent="0">
              <a:buNone/>
            </a:pPr>
            <a:r>
              <a:rPr lang="en-US" sz="2900" dirty="0">
                <a:latin typeface="Calibri" panose="020F0502020204030204" pitchFamily="34" charset="0"/>
              </a:rPr>
              <a:t>Feature space before the new batch</a:t>
            </a:r>
          </a:p>
          <a:p>
            <a:pPr marL="342900" lvl="1" indent="0">
              <a:buNone/>
            </a:pPr>
            <a:endParaRPr lang="en-US" dirty="0">
              <a:latin typeface="Calibri" panose="020F0502020204030204" pitchFamily="34" charset="0"/>
            </a:endParaRPr>
          </a:p>
          <a:p>
            <a:pPr marL="342900" lvl="1" indent="0">
              <a:buNone/>
            </a:pPr>
            <a:endParaRPr lang="en-US" dirty="0">
              <a:latin typeface="Calibri" panose="020F0502020204030204" pitchFamily="34" charset="0"/>
            </a:endParaRPr>
          </a:p>
          <a:p>
            <a:pPr marL="342900" lvl="1" indent="0">
              <a:buNone/>
            </a:pPr>
            <a:endParaRPr lang="en-US" dirty="0">
              <a:latin typeface="Calibri" panose="020F0502020204030204" pitchFamily="34" charset="0"/>
            </a:endParaRPr>
          </a:p>
          <a:p>
            <a:pPr marL="342900" lvl="1" indent="0">
              <a:buNone/>
            </a:pPr>
            <a:r>
              <a:rPr lang="en-US" dirty="0">
                <a:latin typeface="Calibri" panose="020F0502020204030204" pitchFamily="34" charset="0"/>
              </a:rPr>
              <a:t>New feature space: </a:t>
            </a:r>
            <a:r>
              <a:rPr lang="el-GR" dirty="0">
                <a:latin typeface="Calibri" panose="020F0502020204030204" pitchFamily="34" charset="0"/>
              </a:rPr>
              <a:t>2 </a:t>
            </a:r>
            <a:r>
              <a:rPr lang="en-US" dirty="0">
                <a:latin typeface="Calibri" panose="020F0502020204030204" pitchFamily="34" charset="0"/>
              </a:rPr>
              <a:t>new</a:t>
            </a:r>
            <a:r>
              <a:rPr lang="el-GR" dirty="0">
                <a:latin typeface="Calibri" panose="020F0502020204030204" pitchFamily="34" charset="0"/>
              </a:rPr>
              <a:t> </a:t>
            </a:r>
            <a:r>
              <a:rPr lang="en-US" dirty="0">
                <a:latin typeface="Calibri" panose="020F0502020204030204" pitchFamily="34" charset="0"/>
              </a:rPr>
              <a:t>features were added</a:t>
            </a:r>
            <a:r>
              <a:rPr lang="el-GR" dirty="0">
                <a:latin typeface="Calibri" panose="020F0502020204030204" pitchFamily="34" charset="0"/>
              </a:rPr>
              <a:t>. </a:t>
            </a:r>
            <a:r>
              <a:rPr lang="en-GR" dirty="0"/>
              <a:t>Retain all previous features </a:t>
            </a:r>
            <a:r>
              <a:rPr lang="en-US" dirty="0">
                <a:latin typeface="Calibri" panose="020F0502020204030204" pitchFamily="34" charset="0"/>
              </a:rPr>
              <a:t>too</a:t>
            </a:r>
            <a:r>
              <a:rPr lang="el-GR" dirty="0">
                <a:latin typeface="Calibri" panose="020F0502020204030204" pitchFamily="34" charset="0"/>
              </a:rPr>
              <a:t>.</a:t>
            </a:r>
          </a:p>
          <a:p>
            <a:pPr marL="342900" lvl="1" indent="0">
              <a:buNone/>
            </a:pPr>
            <a:endParaRPr lang="el-GR" dirty="0">
              <a:latin typeface="Calibri" panose="020F0502020204030204" pitchFamily="34" charset="0"/>
            </a:endParaRPr>
          </a:p>
          <a:p>
            <a:pPr marL="342900" lvl="1" indent="0">
              <a:buNone/>
            </a:pPr>
            <a:endParaRPr lang="el-GR" dirty="0">
              <a:latin typeface="Calibri" panose="020F0502020204030204" pitchFamily="34" charset="0"/>
            </a:endParaRPr>
          </a:p>
          <a:p>
            <a:pPr marL="457200" lvl="1" indent="0">
              <a:buNone/>
            </a:pPr>
            <a:endParaRPr lang="en-US" dirty="0">
              <a:latin typeface="Calibri" panose="020F0502020204030204" pitchFamily="34" charset="0"/>
            </a:endParaRPr>
          </a:p>
          <a:p>
            <a:pPr lvl="1"/>
            <a:r>
              <a:rPr lang="en-US" dirty="0">
                <a:latin typeface="Calibri" panose="020F0502020204030204" pitchFamily="34" charset="0"/>
              </a:rPr>
              <a:t>Update</a:t>
            </a:r>
            <a:r>
              <a:rPr lang="el-GR" dirty="0">
                <a:latin typeface="Calibri" panose="020F0502020204030204" pitchFamily="34" charset="0"/>
              </a:rPr>
              <a:t> </a:t>
            </a:r>
            <a:r>
              <a:rPr lang="en-US" b="1" i="1" dirty="0">
                <a:latin typeface="Calibri" panose="020F0502020204030204" pitchFamily="34" charset="0"/>
                <a:cs typeface="Arial" panose="020B0604020202020204" pitchFamily="34" charset="0"/>
              </a:rPr>
              <a:t>prior and conditional probabilities </a:t>
            </a:r>
            <a:r>
              <a:rPr lang="en-US" dirty="0">
                <a:latin typeface="Calibri" panose="020F0502020204030204" pitchFamily="34" charset="0"/>
                <a:cs typeface="Arial" panose="020B0604020202020204" pitchFamily="34" charset="0"/>
              </a:rPr>
              <a:t>every time new </a:t>
            </a:r>
            <a:r>
              <a:rPr lang="en-US" i="1" dirty="0">
                <a:latin typeface="Calibri" panose="020F0502020204030204" pitchFamily="34" charset="0"/>
                <a:cs typeface="Arial" panose="020B0604020202020204" pitchFamily="34" charset="0"/>
              </a:rPr>
              <a:t>batches </a:t>
            </a:r>
            <a:r>
              <a:rPr lang="en-US" dirty="0">
                <a:latin typeface="Calibri" panose="020F0502020204030204" pitchFamily="34" charset="0"/>
                <a:cs typeface="Arial" panose="020B0604020202020204" pitchFamily="34" charset="0"/>
              </a:rPr>
              <a:t>arrive</a:t>
            </a:r>
            <a:r>
              <a:rPr lang="el-GR" i="1" dirty="0">
                <a:latin typeface="Calibri" panose="020F0502020204030204" pitchFamily="34" charset="0"/>
                <a:cs typeface="Arial" panose="020B0604020202020204" pitchFamily="34" charset="0"/>
              </a:rPr>
              <a:t> </a:t>
            </a:r>
            <a:endParaRPr lang="el-GR" sz="6400" i="1" dirty="0">
              <a:solidFill>
                <a:srgbClr val="FF0000"/>
              </a:solidFill>
              <a:latin typeface="Calibri" panose="020F0502020204030204" pitchFamily="34" charset="0"/>
              <a:cs typeface="Arial" panose="020B0604020202020204" pitchFamily="34" charset="0"/>
            </a:endParaRPr>
          </a:p>
          <a:p>
            <a:pPr lvl="2"/>
            <a:r>
              <a:rPr lang="en-US" sz="2600" i="1" dirty="0">
                <a:latin typeface="Calibri" panose="020F0502020204030204" pitchFamily="34" charset="0"/>
                <a:cs typeface="Arial" panose="020B0604020202020204" pitchFamily="34" charset="0"/>
              </a:rPr>
              <a:t>Multinomial distribution</a:t>
            </a:r>
            <a:endParaRPr lang="en-US" sz="2600" dirty="0">
              <a:latin typeface="Calibri" panose="020F0502020204030204" pitchFamily="34" charset="0"/>
            </a:endParaRPr>
          </a:p>
          <a:p>
            <a:pPr marL="685800" lvl="2" indent="0">
              <a:buNone/>
            </a:pPr>
            <a:endParaRPr lang="en-US" sz="1200" dirty="0">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50504298"/>
              </p:ext>
            </p:extLst>
          </p:nvPr>
        </p:nvGraphicFramePr>
        <p:xfrm>
          <a:off x="503168" y="3140968"/>
          <a:ext cx="8336665" cy="669223"/>
        </p:xfrm>
        <a:graphic>
          <a:graphicData uri="http://schemas.openxmlformats.org/drawingml/2006/table">
            <a:tbl>
              <a:tblPr firstRow="1" bandRow="1">
                <a:tableStyleId>{5C22544A-7EE6-4342-B048-85BDC9FD1C3A}</a:tableStyleId>
              </a:tblPr>
              <a:tblGrid>
                <a:gridCol w="490392">
                  <a:extLst>
                    <a:ext uri="{9D8B030D-6E8A-4147-A177-3AD203B41FA5}">
                      <a16:colId xmlns:a16="http://schemas.microsoft.com/office/drawing/2014/main" val="1723219236"/>
                    </a:ext>
                  </a:extLst>
                </a:gridCol>
                <a:gridCol w="490392">
                  <a:extLst>
                    <a:ext uri="{9D8B030D-6E8A-4147-A177-3AD203B41FA5}">
                      <a16:colId xmlns:a16="http://schemas.microsoft.com/office/drawing/2014/main" val="2244989485"/>
                    </a:ext>
                  </a:extLst>
                </a:gridCol>
                <a:gridCol w="490392">
                  <a:extLst>
                    <a:ext uri="{9D8B030D-6E8A-4147-A177-3AD203B41FA5}">
                      <a16:colId xmlns:a16="http://schemas.microsoft.com/office/drawing/2014/main" val="2306595509"/>
                    </a:ext>
                  </a:extLst>
                </a:gridCol>
                <a:gridCol w="490392">
                  <a:extLst>
                    <a:ext uri="{9D8B030D-6E8A-4147-A177-3AD203B41FA5}">
                      <a16:colId xmlns:a16="http://schemas.microsoft.com/office/drawing/2014/main" val="2842294940"/>
                    </a:ext>
                  </a:extLst>
                </a:gridCol>
                <a:gridCol w="490392">
                  <a:extLst>
                    <a:ext uri="{9D8B030D-6E8A-4147-A177-3AD203B41FA5}">
                      <a16:colId xmlns:a16="http://schemas.microsoft.com/office/drawing/2014/main" val="2178974652"/>
                    </a:ext>
                  </a:extLst>
                </a:gridCol>
                <a:gridCol w="490392">
                  <a:extLst>
                    <a:ext uri="{9D8B030D-6E8A-4147-A177-3AD203B41FA5}">
                      <a16:colId xmlns:a16="http://schemas.microsoft.com/office/drawing/2014/main" val="2083475078"/>
                    </a:ext>
                  </a:extLst>
                </a:gridCol>
                <a:gridCol w="490392">
                  <a:extLst>
                    <a:ext uri="{9D8B030D-6E8A-4147-A177-3AD203B41FA5}">
                      <a16:colId xmlns:a16="http://schemas.microsoft.com/office/drawing/2014/main" val="2033649392"/>
                    </a:ext>
                  </a:extLst>
                </a:gridCol>
                <a:gridCol w="404261">
                  <a:extLst>
                    <a:ext uri="{9D8B030D-6E8A-4147-A177-3AD203B41FA5}">
                      <a16:colId xmlns:a16="http://schemas.microsoft.com/office/drawing/2014/main" val="3682494192"/>
                    </a:ext>
                  </a:extLst>
                </a:gridCol>
                <a:gridCol w="576524">
                  <a:extLst>
                    <a:ext uri="{9D8B030D-6E8A-4147-A177-3AD203B41FA5}">
                      <a16:colId xmlns:a16="http://schemas.microsoft.com/office/drawing/2014/main" val="3661791515"/>
                    </a:ext>
                  </a:extLst>
                </a:gridCol>
                <a:gridCol w="490392">
                  <a:extLst>
                    <a:ext uri="{9D8B030D-6E8A-4147-A177-3AD203B41FA5}">
                      <a16:colId xmlns:a16="http://schemas.microsoft.com/office/drawing/2014/main" val="866493415"/>
                    </a:ext>
                  </a:extLst>
                </a:gridCol>
                <a:gridCol w="490392">
                  <a:extLst>
                    <a:ext uri="{9D8B030D-6E8A-4147-A177-3AD203B41FA5}">
                      <a16:colId xmlns:a16="http://schemas.microsoft.com/office/drawing/2014/main" val="2740918948"/>
                    </a:ext>
                  </a:extLst>
                </a:gridCol>
                <a:gridCol w="490392">
                  <a:extLst>
                    <a:ext uri="{9D8B030D-6E8A-4147-A177-3AD203B41FA5}">
                      <a16:colId xmlns:a16="http://schemas.microsoft.com/office/drawing/2014/main" val="67397488"/>
                    </a:ext>
                  </a:extLst>
                </a:gridCol>
                <a:gridCol w="490392">
                  <a:extLst>
                    <a:ext uri="{9D8B030D-6E8A-4147-A177-3AD203B41FA5}">
                      <a16:colId xmlns:a16="http://schemas.microsoft.com/office/drawing/2014/main" val="2619988251"/>
                    </a:ext>
                  </a:extLst>
                </a:gridCol>
                <a:gridCol w="490392">
                  <a:extLst>
                    <a:ext uri="{9D8B030D-6E8A-4147-A177-3AD203B41FA5}">
                      <a16:colId xmlns:a16="http://schemas.microsoft.com/office/drawing/2014/main" val="3146664656"/>
                    </a:ext>
                  </a:extLst>
                </a:gridCol>
                <a:gridCol w="490392">
                  <a:extLst>
                    <a:ext uri="{9D8B030D-6E8A-4147-A177-3AD203B41FA5}">
                      <a16:colId xmlns:a16="http://schemas.microsoft.com/office/drawing/2014/main" val="549870150"/>
                    </a:ext>
                  </a:extLst>
                </a:gridCol>
                <a:gridCol w="490392">
                  <a:extLst>
                    <a:ext uri="{9D8B030D-6E8A-4147-A177-3AD203B41FA5}">
                      <a16:colId xmlns:a16="http://schemas.microsoft.com/office/drawing/2014/main" val="1265183534"/>
                    </a:ext>
                  </a:extLst>
                </a:gridCol>
                <a:gridCol w="490392">
                  <a:extLst>
                    <a:ext uri="{9D8B030D-6E8A-4147-A177-3AD203B41FA5}">
                      <a16:colId xmlns:a16="http://schemas.microsoft.com/office/drawing/2014/main" val="2685803408"/>
                    </a:ext>
                  </a:extLst>
                </a:gridCol>
              </a:tblGrid>
              <a:tr h="363253">
                <a:tc>
                  <a:txBody>
                    <a:bodyPr/>
                    <a:lstStyle/>
                    <a:p>
                      <a:r>
                        <a:rPr lang="en-US" sz="600" dirty="0"/>
                        <a:t>F1</a:t>
                      </a:r>
                    </a:p>
                  </a:txBody>
                  <a:tcPr marL="68580" marR="68580" marT="34290" marB="34290"/>
                </a:tc>
                <a:tc>
                  <a:txBody>
                    <a:bodyPr/>
                    <a:lstStyle/>
                    <a:p>
                      <a:r>
                        <a:rPr lang="en-US" sz="600" dirty="0"/>
                        <a:t>F2</a:t>
                      </a:r>
                    </a:p>
                  </a:txBody>
                  <a:tcPr marL="68580" marR="68580" marT="34290" marB="34290"/>
                </a:tc>
                <a:tc>
                  <a:txBody>
                    <a:bodyPr/>
                    <a:lstStyle/>
                    <a:p>
                      <a:r>
                        <a:rPr lang="en-US" sz="600" dirty="0"/>
                        <a:t>F3</a:t>
                      </a:r>
                    </a:p>
                  </a:txBody>
                  <a:tcPr marL="68580" marR="68580" marT="34290" marB="34290"/>
                </a:tc>
                <a:tc>
                  <a:txBody>
                    <a:bodyPr/>
                    <a:lstStyle/>
                    <a:p>
                      <a:r>
                        <a:rPr lang="en-US" sz="600" dirty="0"/>
                        <a:t>F4</a:t>
                      </a:r>
                    </a:p>
                  </a:txBody>
                  <a:tcPr marL="68580" marR="68580" marT="34290" marB="34290"/>
                </a:tc>
                <a:tc>
                  <a:txBody>
                    <a:bodyPr/>
                    <a:lstStyle/>
                    <a:p>
                      <a:r>
                        <a:rPr lang="en-US" sz="600" dirty="0"/>
                        <a:t>F5</a:t>
                      </a:r>
                    </a:p>
                  </a:txBody>
                  <a:tcPr marL="68580" marR="68580" marT="34290" marB="34290"/>
                </a:tc>
                <a:tc>
                  <a:txBody>
                    <a:bodyPr/>
                    <a:lstStyle/>
                    <a:p>
                      <a:r>
                        <a:rPr lang="en-US" sz="600" dirty="0"/>
                        <a:t>F6</a:t>
                      </a:r>
                    </a:p>
                  </a:txBody>
                  <a:tcPr marL="68580" marR="68580" marT="34290" marB="34290"/>
                </a:tc>
                <a:tc>
                  <a:txBody>
                    <a:bodyPr/>
                    <a:lstStyle/>
                    <a:p>
                      <a:r>
                        <a:rPr lang="en-US" sz="600" dirty="0"/>
                        <a:t>F7</a:t>
                      </a:r>
                    </a:p>
                  </a:txBody>
                  <a:tcPr marL="68580" marR="68580" marT="34290" marB="34290"/>
                </a:tc>
                <a:tc>
                  <a:txBody>
                    <a:bodyPr/>
                    <a:lstStyle/>
                    <a:p>
                      <a:r>
                        <a:rPr lang="en-US" sz="600" dirty="0"/>
                        <a:t>F8</a:t>
                      </a:r>
                    </a:p>
                  </a:txBody>
                  <a:tcPr marL="68580" marR="68580" marT="34290" marB="34290"/>
                </a:tc>
                <a:tc>
                  <a:txBody>
                    <a:bodyPr/>
                    <a:lstStyle/>
                    <a:p>
                      <a:r>
                        <a:rPr lang="en-US" sz="600" dirty="0"/>
                        <a:t>F9</a:t>
                      </a:r>
                    </a:p>
                  </a:txBody>
                  <a:tcPr marL="68580" marR="68580" marT="34290" marB="34290"/>
                </a:tc>
                <a:tc>
                  <a:txBody>
                    <a:bodyPr/>
                    <a:lstStyle/>
                    <a:p>
                      <a:r>
                        <a:rPr lang="en-US" sz="600" dirty="0"/>
                        <a:t>F10</a:t>
                      </a:r>
                    </a:p>
                  </a:txBody>
                  <a:tcPr marL="68580" marR="68580" marT="34290" marB="34290"/>
                </a:tc>
                <a:tc>
                  <a:txBody>
                    <a:bodyPr/>
                    <a:lstStyle/>
                    <a:p>
                      <a:r>
                        <a:rPr lang="en-US" sz="600" dirty="0"/>
                        <a:t>F11</a:t>
                      </a:r>
                    </a:p>
                  </a:txBody>
                  <a:tcPr marL="68580" marR="68580" marT="34290" marB="34290"/>
                </a:tc>
                <a:tc>
                  <a:txBody>
                    <a:bodyPr/>
                    <a:lstStyle/>
                    <a:p>
                      <a:r>
                        <a:rPr lang="en-US" sz="600" dirty="0"/>
                        <a:t>F12</a:t>
                      </a:r>
                    </a:p>
                  </a:txBody>
                  <a:tcPr marL="68580" marR="68580" marT="34290" marB="34290"/>
                </a:tc>
                <a:tc>
                  <a:txBody>
                    <a:bodyPr/>
                    <a:lstStyle/>
                    <a:p>
                      <a:r>
                        <a:rPr lang="en-US" sz="600" dirty="0"/>
                        <a:t>F13</a:t>
                      </a:r>
                    </a:p>
                  </a:txBody>
                  <a:tcPr marL="68580" marR="68580" marT="34290" marB="34290"/>
                </a:tc>
                <a:tc>
                  <a:txBody>
                    <a:bodyPr/>
                    <a:lstStyle/>
                    <a:p>
                      <a:r>
                        <a:rPr lang="en-US" sz="600" dirty="0"/>
                        <a:t>F14</a:t>
                      </a:r>
                    </a:p>
                  </a:txBody>
                  <a:tcPr marL="68580" marR="68580" marT="34290" marB="34290"/>
                </a:tc>
                <a:tc>
                  <a:txBody>
                    <a:bodyPr/>
                    <a:lstStyle/>
                    <a:p>
                      <a:r>
                        <a:rPr lang="en-US" sz="600" dirty="0"/>
                        <a:t>F15</a:t>
                      </a:r>
                    </a:p>
                  </a:txBody>
                  <a:tcPr marL="68580" marR="68580" marT="34290" marB="34290"/>
                </a:tc>
                <a:tc>
                  <a:txBody>
                    <a:bodyPr/>
                    <a:lstStyle/>
                    <a:p>
                      <a:r>
                        <a:rPr lang="en-US" sz="600" dirty="0"/>
                        <a:t>F16</a:t>
                      </a:r>
                    </a:p>
                  </a:txBody>
                  <a:tcPr marL="68580" marR="68580" marT="34290" marB="34290"/>
                </a:tc>
                <a:tc>
                  <a:txBody>
                    <a:bodyPr/>
                    <a:lstStyle/>
                    <a:p>
                      <a:r>
                        <a:rPr lang="en-US" sz="600" dirty="0"/>
                        <a:t>F17</a:t>
                      </a:r>
                    </a:p>
                  </a:txBody>
                  <a:tcPr marL="68580" marR="68580" marT="34290" marB="34290"/>
                </a:tc>
                <a:extLst>
                  <a:ext uri="{0D108BD9-81ED-4DB2-BD59-A6C34878D82A}">
                    <a16:rowId xmlns:a16="http://schemas.microsoft.com/office/drawing/2014/main" val="2928839035"/>
                  </a:ext>
                </a:extLst>
              </a:tr>
              <a:tr h="305970">
                <a:tc>
                  <a:txBody>
                    <a:bodyPr/>
                    <a:lstStyle/>
                    <a:p>
                      <a:r>
                        <a:rPr lang="en-US" sz="600" dirty="0"/>
                        <a:t>hate</a:t>
                      </a:r>
                    </a:p>
                  </a:txBody>
                  <a:tcPr marL="68580" marR="68580" marT="34290" marB="34290"/>
                </a:tc>
                <a:tc>
                  <a:txBody>
                    <a:bodyPr/>
                    <a:lstStyle/>
                    <a:p>
                      <a:r>
                        <a:rPr lang="en-US" sz="600" dirty="0"/>
                        <a:t>dental</a:t>
                      </a:r>
                    </a:p>
                  </a:txBody>
                  <a:tcPr marL="68580" marR="68580" marT="34290" marB="34290"/>
                </a:tc>
                <a:tc>
                  <a:txBody>
                    <a:bodyPr/>
                    <a:lstStyle/>
                    <a:p>
                      <a:r>
                        <a:rPr lang="en-US" sz="600" dirty="0"/>
                        <a:t>clinic</a:t>
                      </a:r>
                    </a:p>
                  </a:txBody>
                  <a:tcPr marL="68580" marR="68580" marT="34290" marB="34290"/>
                </a:tc>
                <a:tc>
                  <a:txBody>
                    <a:bodyPr/>
                    <a:lstStyle/>
                    <a:p>
                      <a:r>
                        <a:rPr lang="en-US" sz="600" dirty="0"/>
                        <a:t>scary</a:t>
                      </a:r>
                    </a:p>
                  </a:txBody>
                  <a:tcPr marL="68580" marR="68580" marT="34290" marB="34290"/>
                </a:tc>
                <a:tc>
                  <a:txBody>
                    <a:bodyPr/>
                    <a:lstStyle/>
                    <a:p>
                      <a:r>
                        <a:rPr lang="en-US" sz="600" dirty="0"/>
                        <a:t>place</a:t>
                      </a:r>
                    </a:p>
                  </a:txBody>
                  <a:tcPr marL="68580" marR="68580" marT="34290" marB="34290"/>
                </a:tc>
                <a:tc>
                  <a:txBody>
                    <a:bodyPr/>
                    <a:lstStyle/>
                    <a:p>
                      <a:r>
                        <a:rPr lang="en-US" sz="600" dirty="0"/>
                        <a:t>friend</a:t>
                      </a:r>
                    </a:p>
                  </a:txBody>
                  <a:tcPr marL="68580" marR="68580" marT="34290" marB="34290"/>
                </a:tc>
                <a:tc>
                  <a:txBody>
                    <a:bodyPr/>
                    <a:lstStyle/>
                    <a:p>
                      <a:r>
                        <a:rPr lang="en-US" sz="600" dirty="0"/>
                        <a:t>love</a:t>
                      </a:r>
                    </a:p>
                  </a:txBody>
                  <a:tcPr marL="68580" marR="68580" marT="34290" marB="34290"/>
                </a:tc>
                <a:tc>
                  <a:txBody>
                    <a:bodyPr/>
                    <a:lstStyle/>
                    <a:p>
                      <a:r>
                        <a:rPr lang="en-US" sz="600" dirty="0"/>
                        <a:t>movie</a:t>
                      </a:r>
                    </a:p>
                  </a:txBody>
                  <a:tcPr marL="68580" marR="68580" marT="34290" marB="34290"/>
                </a:tc>
                <a:tc>
                  <a:txBody>
                    <a:bodyPr/>
                    <a:lstStyle/>
                    <a:p>
                      <a:r>
                        <a:rPr lang="en-US" sz="600" dirty="0"/>
                        <a:t>yesterday</a:t>
                      </a:r>
                    </a:p>
                  </a:txBody>
                  <a:tcPr marL="68580" marR="68580" marT="34290" marB="34290"/>
                </a:tc>
                <a:tc>
                  <a:txBody>
                    <a:bodyPr/>
                    <a:lstStyle/>
                    <a:p>
                      <a:r>
                        <a:rPr lang="en-US" sz="600" dirty="0"/>
                        <a:t>amazing</a:t>
                      </a:r>
                    </a:p>
                  </a:txBody>
                  <a:tcPr marL="68580" marR="68580" marT="34290" marB="34290"/>
                </a:tc>
                <a:tc>
                  <a:txBody>
                    <a:bodyPr/>
                    <a:lstStyle/>
                    <a:p>
                      <a:r>
                        <a:rPr lang="en-US" sz="600" dirty="0"/>
                        <a:t>nerdy</a:t>
                      </a:r>
                    </a:p>
                  </a:txBody>
                  <a:tcPr marL="68580" marR="68580" marT="34290" marB="34290"/>
                </a:tc>
                <a:tc>
                  <a:txBody>
                    <a:bodyPr/>
                    <a:lstStyle/>
                    <a:p>
                      <a:r>
                        <a:rPr lang="en-US" sz="600" dirty="0"/>
                        <a:t>human</a:t>
                      </a:r>
                    </a:p>
                  </a:txBody>
                  <a:tcPr marL="68580" marR="68580" marT="34290" marB="34290"/>
                </a:tc>
                <a:tc>
                  <a:txBody>
                    <a:bodyPr/>
                    <a:lstStyle/>
                    <a:p>
                      <a:r>
                        <a:rPr lang="en-US" sz="600" dirty="0"/>
                        <a:t>biology</a:t>
                      </a:r>
                    </a:p>
                  </a:txBody>
                  <a:tcPr marL="68580" marR="68580" marT="34290" marB="34290"/>
                </a:tc>
                <a:tc>
                  <a:txBody>
                    <a:bodyPr/>
                    <a:lstStyle/>
                    <a:p>
                      <a:r>
                        <a:rPr lang="en-US" sz="600" dirty="0"/>
                        <a:t>video</a:t>
                      </a:r>
                    </a:p>
                  </a:txBody>
                  <a:tcPr marL="68580" marR="68580" marT="34290" marB="34290"/>
                </a:tc>
                <a:tc>
                  <a:txBody>
                    <a:bodyPr/>
                    <a:lstStyle/>
                    <a:p>
                      <a:r>
                        <a:rPr lang="en-US" sz="600" dirty="0"/>
                        <a:t>make</a:t>
                      </a:r>
                    </a:p>
                  </a:txBody>
                  <a:tcPr marL="68580" marR="68580" marT="34290" marB="34290"/>
                </a:tc>
                <a:tc>
                  <a:txBody>
                    <a:bodyPr/>
                    <a:lstStyle/>
                    <a:p>
                      <a:r>
                        <a:rPr lang="en-US" sz="600" dirty="0"/>
                        <a:t>miss</a:t>
                      </a:r>
                    </a:p>
                  </a:txBody>
                  <a:tcPr marL="68580" marR="68580" marT="34290" marB="34290"/>
                </a:tc>
                <a:tc>
                  <a:txBody>
                    <a:bodyPr/>
                    <a:lstStyle/>
                    <a:p>
                      <a:r>
                        <a:rPr lang="en-US" sz="600" dirty="0"/>
                        <a:t>school</a:t>
                      </a:r>
                    </a:p>
                  </a:txBody>
                  <a:tcPr marL="68580" marR="68580" marT="34290" marB="34290"/>
                </a:tc>
                <a:extLst>
                  <a:ext uri="{0D108BD9-81ED-4DB2-BD59-A6C34878D82A}">
                    <a16:rowId xmlns:a16="http://schemas.microsoft.com/office/drawing/2014/main" val="316518498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81036886"/>
              </p:ext>
            </p:extLst>
          </p:nvPr>
        </p:nvGraphicFramePr>
        <p:xfrm>
          <a:off x="503165" y="4271945"/>
          <a:ext cx="8336668" cy="669223"/>
        </p:xfrm>
        <a:graphic>
          <a:graphicData uri="http://schemas.openxmlformats.org/drawingml/2006/table">
            <a:tbl>
              <a:tblPr firstRow="1" bandRow="1">
                <a:tableStyleId>{5C22544A-7EE6-4342-B048-85BDC9FD1C3A}</a:tableStyleId>
              </a:tblPr>
              <a:tblGrid>
                <a:gridCol w="438772">
                  <a:extLst>
                    <a:ext uri="{9D8B030D-6E8A-4147-A177-3AD203B41FA5}">
                      <a16:colId xmlns:a16="http://schemas.microsoft.com/office/drawing/2014/main" val="1723219236"/>
                    </a:ext>
                  </a:extLst>
                </a:gridCol>
                <a:gridCol w="438772">
                  <a:extLst>
                    <a:ext uri="{9D8B030D-6E8A-4147-A177-3AD203B41FA5}">
                      <a16:colId xmlns:a16="http://schemas.microsoft.com/office/drawing/2014/main" val="2244989485"/>
                    </a:ext>
                  </a:extLst>
                </a:gridCol>
                <a:gridCol w="438772">
                  <a:extLst>
                    <a:ext uri="{9D8B030D-6E8A-4147-A177-3AD203B41FA5}">
                      <a16:colId xmlns:a16="http://schemas.microsoft.com/office/drawing/2014/main" val="2306595509"/>
                    </a:ext>
                  </a:extLst>
                </a:gridCol>
                <a:gridCol w="438772">
                  <a:extLst>
                    <a:ext uri="{9D8B030D-6E8A-4147-A177-3AD203B41FA5}">
                      <a16:colId xmlns:a16="http://schemas.microsoft.com/office/drawing/2014/main" val="2842294940"/>
                    </a:ext>
                  </a:extLst>
                </a:gridCol>
                <a:gridCol w="438772">
                  <a:extLst>
                    <a:ext uri="{9D8B030D-6E8A-4147-A177-3AD203B41FA5}">
                      <a16:colId xmlns:a16="http://schemas.microsoft.com/office/drawing/2014/main" val="2178974652"/>
                    </a:ext>
                  </a:extLst>
                </a:gridCol>
                <a:gridCol w="438772">
                  <a:extLst>
                    <a:ext uri="{9D8B030D-6E8A-4147-A177-3AD203B41FA5}">
                      <a16:colId xmlns:a16="http://schemas.microsoft.com/office/drawing/2014/main" val="2083475078"/>
                    </a:ext>
                  </a:extLst>
                </a:gridCol>
                <a:gridCol w="344956">
                  <a:extLst>
                    <a:ext uri="{9D8B030D-6E8A-4147-A177-3AD203B41FA5}">
                      <a16:colId xmlns:a16="http://schemas.microsoft.com/office/drawing/2014/main" val="2033649392"/>
                    </a:ext>
                  </a:extLst>
                </a:gridCol>
                <a:gridCol w="399327">
                  <a:extLst>
                    <a:ext uri="{9D8B030D-6E8A-4147-A177-3AD203B41FA5}">
                      <a16:colId xmlns:a16="http://schemas.microsoft.com/office/drawing/2014/main" val="3682494192"/>
                    </a:ext>
                  </a:extLst>
                </a:gridCol>
                <a:gridCol w="503498">
                  <a:extLst>
                    <a:ext uri="{9D8B030D-6E8A-4147-A177-3AD203B41FA5}">
                      <a16:colId xmlns:a16="http://schemas.microsoft.com/office/drawing/2014/main" val="3661791515"/>
                    </a:ext>
                  </a:extLst>
                </a:gridCol>
                <a:gridCol w="507307">
                  <a:extLst>
                    <a:ext uri="{9D8B030D-6E8A-4147-A177-3AD203B41FA5}">
                      <a16:colId xmlns:a16="http://schemas.microsoft.com/office/drawing/2014/main" val="866493415"/>
                    </a:ext>
                  </a:extLst>
                </a:gridCol>
                <a:gridCol w="438772">
                  <a:extLst>
                    <a:ext uri="{9D8B030D-6E8A-4147-A177-3AD203B41FA5}">
                      <a16:colId xmlns:a16="http://schemas.microsoft.com/office/drawing/2014/main" val="2740918948"/>
                    </a:ext>
                  </a:extLst>
                </a:gridCol>
                <a:gridCol w="438772">
                  <a:extLst>
                    <a:ext uri="{9D8B030D-6E8A-4147-A177-3AD203B41FA5}">
                      <a16:colId xmlns:a16="http://schemas.microsoft.com/office/drawing/2014/main" val="67397488"/>
                    </a:ext>
                  </a:extLst>
                </a:gridCol>
                <a:gridCol w="438772">
                  <a:extLst>
                    <a:ext uri="{9D8B030D-6E8A-4147-A177-3AD203B41FA5}">
                      <a16:colId xmlns:a16="http://schemas.microsoft.com/office/drawing/2014/main" val="2619988251"/>
                    </a:ext>
                  </a:extLst>
                </a:gridCol>
                <a:gridCol w="438772">
                  <a:extLst>
                    <a:ext uri="{9D8B030D-6E8A-4147-A177-3AD203B41FA5}">
                      <a16:colId xmlns:a16="http://schemas.microsoft.com/office/drawing/2014/main" val="3146664656"/>
                    </a:ext>
                  </a:extLst>
                </a:gridCol>
                <a:gridCol w="438772">
                  <a:extLst>
                    <a:ext uri="{9D8B030D-6E8A-4147-A177-3AD203B41FA5}">
                      <a16:colId xmlns:a16="http://schemas.microsoft.com/office/drawing/2014/main" val="549870150"/>
                    </a:ext>
                  </a:extLst>
                </a:gridCol>
                <a:gridCol w="438772">
                  <a:extLst>
                    <a:ext uri="{9D8B030D-6E8A-4147-A177-3AD203B41FA5}">
                      <a16:colId xmlns:a16="http://schemas.microsoft.com/office/drawing/2014/main" val="1265183534"/>
                    </a:ext>
                  </a:extLst>
                </a:gridCol>
                <a:gridCol w="438772">
                  <a:extLst>
                    <a:ext uri="{9D8B030D-6E8A-4147-A177-3AD203B41FA5}">
                      <a16:colId xmlns:a16="http://schemas.microsoft.com/office/drawing/2014/main" val="2685803408"/>
                    </a:ext>
                  </a:extLst>
                </a:gridCol>
                <a:gridCol w="438772">
                  <a:extLst>
                    <a:ext uri="{9D8B030D-6E8A-4147-A177-3AD203B41FA5}">
                      <a16:colId xmlns:a16="http://schemas.microsoft.com/office/drawing/2014/main" val="281944559"/>
                    </a:ext>
                  </a:extLst>
                </a:gridCol>
                <a:gridCol w="438772">
                  <a:extLst>
                    <a:ext uri="{9D8B030D-6E8A-4147-A177-3AD203B41FA5}">
                      <a16:colId xmlns:a16="http://schemas.microsoft.com/office/drawing/2014/main" val="789087237"/>
                    </a:ext>
                  </a:extLst>
                </a:gridCol>
              </a:tblGrid>
              <a:tr h="363253">
                <a:tc>
                  <a:txBody>
                    <a:bodyPr/>
                    <a:lstStyle/>
                    <a:p>
                      <a:r>
                        <a:rPr lang="en-US" sz="600" dirty="0"/>
                        <a:t>F1</a:t>
                      </a:r>
                    </a:p>
                  </a:txBody>
                  <a:tcPr marL="68580" marR="68580" marT="34290" marB="34290"/>
                </a:tc>
                <a:tc>
                  <a:txBody>
                    <a:bodyPr/>
                    <a:lstStyle/>
                    <a:p>
                      <a:r>
                        <a:rPr lang="en-US" sz="600" dirty="0"/>
                        <a:t>F2</a:t>
                      </a:r>
                    </a:p>
                  </a:txBody>
                  <a:tcPr marL="68580" marR="68580" marT="34290" marB="34290"/>
                </a:tc>
                <a:tc>
                  <a:txBody>
                    <a:bodyPr/>
                    <a:lstStyle/>
                    <a:p>
                      <a:r>
                        <a:rPr lang="en-US" sz="600" dirty="0"/>
                        <a:t>F3</a:t>
                      </a:r>
                    </a:p>
                  </a:txBody>
                  <a:tcPr marL="68580" marR="68580" marT="34290" marB="34290"/>
                </a:tc>
                <a:tc>
                  <a:txBody>
                    <a:bodyPr/>
                    <a:lstStyle/>
                    <a:p>
                      <a:r>
                        <a:rPr lang="en-US" sz="600" dirty="0"/>
                        <a:t>F4</a:t>
                      </a:r>
                    </a:p>
                  </a:txBody>
                  <a:tcPr marL="68580" marR="68580" marT="34290" marB="34290"/>
                </a:tc>
                <a:tc>
                  <a:txBody>
                    <a:bodyPr/>
                    <a:lstStyle/>
                    <a:p>
                      <a:r>
                        <a:rPr lang="en-US" sz="600" dirty="0"/>
                        <a:t>F5</a:t>
                      </a:r>
                    </a:p>
                  </a:txBody>
                  <a:tcPr marL="68580" marR="68580" marT="34290" marB="34290"/>
                </a:tc>
                <a:tc>
                  <a:txBody>
                    <a:bodyPr/>
                    <a:lstStyle/>
                    <a:p>
                      <a:r>
                        <a:rPr lang="en-US" sz="600" dirty="0"/>
                        <a:t>F6</a:t>
                      </a:r>
                    </a:p>
                  </a:txBody>
                  <a:tcPr marL="68580" marR="68580" marT="34290" marB="34290"/>
                </a:tc>
                <a:tc>
                  <a:txBody>
                    <a:bodyPr/>
                    <a:lstStyle/>
                    <a:p>
                      <a:r>
                        <a:rPr lang="en-US" sz="600" dirty="0"/>
                        <a:t>F7</a:t>
                      </a:r>
                    </a:p>
                  </a:txBody>
                  <a:tcPr marL="68580" marR="68580" marT="34290" marB="34290"/>
                </a:tc>
                <a:tc>
                  <a:txBody>
                    <a:bodyPr/>
                    <a:lstStyle/>
                    <a:p>
                      <a:r>
                        <a:rPr lang="en-US" sz="600" dirty="0"/>
                        <a:t>F8</a:t>
                      </a:r>
                    </a:p>
                  </a:txBody>
                  <a:tcPr marL="68580" marR="68580" marT="34290" marB="34290"/>
                </a:tc>
                <a:tc>
                  <a:txBody>
                    <a:bodyPr/>
                    <a:lstStyle/>
                    <a:p>
                      <a:r>
                        <a:rPr lang="en-US" sz="600" dirty="0"/>
                        <a:t>F9</a:t>
                      </a:r>
                    </a:p>
                  </a:txBody>
                  <a:tcPr marL="68580" marR="68580" marT="34290" marB="34290"/>
                </a:tc>
                <a:tc>
                  <a:txBody>
                    <a:bodyPr/>
                    <a:lstStyle/>
                    <a:p>
                      <a:r>
                        <a:rPr lang="en-US" sz="600" dirty="0"/>
                        <a:t>F10</a:t>
                      </a:r>
                    </a:p>
                  </a:txBody>
                  <a:tcPr marL="68580" marR="68580" marT="34290" marB="34290"/>
                </a:tc>
                <a:tc>
                  <a:txBody>
                    <a:bodyPr/>
                    <a:lstStyle/>
                    <a:p>
                      <a:r>
                        <a:rPr lang="en-US" sz="600" dirty="0"/>
                        <a:t>F11</a:t>
                      </a:r>
                    </a:p>
                  </a:txBody>
                  <a:tcPr marL="68580" marR="68580" marT="34290" marB="34290"/>
                </a:tc>
                <a:tc>
                  <a:txBody>
                    <a:bodyPr/>
                    <a:lstStyle/>
                    <a:p>
                      <a:r>
                        <a:rPr lang="en-US" sz="600" dirty="0"/>
                        <a:t>F12</a:t>
                      </a:r>
                    </a:p>
                  </a:txBody>
                  <a:tcPr marL="68580" marR="68580" marT="34290" marB="34290"/>
                </a:tc>
                <a:tc>
                  <a:txBody>
                    <a:bodyPr/>
                    <a:lstStyle/>
                    <a:p>
                      <a:r>
                        <a:rPr lang="en-US" sz="600" dirty="0"/>
                        <a:t>F13</a:t>
                      </a:r>
                    </a:p>
                  </a:txBody>
                  <a:tcPr marL="68580" marR="68580" marT="34290" marB="34290"/>
                </a:tc>
                <a:tc>
                  <a:txBody>
                    <a:bodyPr/>
                    <a:lstStyle/>
                    <a:p>
                      <a:r>
                        <a:rPr lang="en-US" sz="600" dirty="0"/>
                        <a:t>F14</a:t>
                      </a:r>
                    </a:p>
                  </a:txBody>
                  <a:tcPr marL="68580" marR="68580" marT="34290" marB="34290"/>
                </a:tc>
                <a:tc>
                  <a:txBody>
                    <a:bodyPr/>
                    <a:lstStyle/>
                    <a:p>
                      <a:r>
                        <a:rPr lang="en-US" sz="600" dirty="0"/>
                        <a:t>F15</a:t>
                      </a:r>
                    </a:p>
                  </a:txBody>
                  <a:tcPr marL="68580" marR="68580" marT="34290" marB="34290"/>
                </a:tc>
                <a:tc>
                  <a:txBody>
                    <a:bodyPr/>
                    <a:lstStyle/>
                    <a:p>
                      <a:r>
                        <a:rPr lang="en-US" sz="600" dirty="0"/>
                        <a:t>F16</a:t>
                      </a:r>
                    </a:p>
                  </a:txBody>
                  <a:tcPr marL="68580" marR="68580" marT="34290" marB="34290"/>
                </a:tc>
                <a:tc>
                  <a:txBody>
                    <a:bodyPr/>
                    <a:lstStyle/>
                    <a:p>
                      <a:r>
                        <a:rPr lang="en-US" sz="600" dirty="0"/>
                        <a:t>F17</a:t>
                      </a:r>
                    </a:p>
                  </a:txBody>
                  <a:tcPr marL="68580" marR="68580" marT="34290" marB="34290"/>
                </a:tc>
                <a:tc>
                  <a:txBody>
                    <a:bodyPr/>
                    <a:lstStyle/>
                    <a:p>
                      <a:r>
                        <a:rPr lang="en-US" sz="600" dirty="0"/>
                        <a:t>F18</a:t>
                      </a:r>
                    </a:p>
                  </a:txBody>
                  <a:tcPr marL="68580" marR="68580" marT="34290" marB="34290"/>
                </a:tc>
                <a:tc>
                  <a:txBody>
                    <a:bodyPr/>
                    <a:lstStyle/>
                    <a:p>
                      <a:r>
                        <a:rPr lang="en-US" sz="600" dirty="0"/>
                        <a:t>F19</a:t>
                      </a:r>
                    </a:p>
                  </a:txBody>
                  <a:tcPr marL="68580" marR="68580" marT="34290" marB="34290"/>
                </a:tc>
                <a:extLst>
                  <a:ext uri="{0D108BD9-81ED-4DB2-BD59-A6C34878D82A}">
                    <a16:rowId xmlns:a16="http://schemas.microsoft.com/office/drawing/2014/main" val="2928839035"/>
                  </a:ext>
                </a:extLst>
              </a:tr>
              <a:tr h="305970">
                <a:tc>
                  <a:txBody>
                    <a:bodyPr/>
                    <a:lstStyle/>
                    <a:p>
                      <a:r>
                        <a:rPr lang="en-US" sz="600" dirty="0"/>
                        <a:t>hate</a:t>
                      </a:r>
                    </a:p>
                  </a:txBody>
                  <a:tcPr marL="68580" marR="68580" marT="34290" marB="34290"/>
                </a:tc>
                <a:tc>
                  <a:txBody>
                    <a:bodyPr/>
                    <a:lstStyle/>
                    <a:p>
                      <a:r>
                        <a:rPr lang="en-US" sz="600" dirty="0"/>
                        <a:t>dental</a:t>
                      </a:r>
                    </a:p>
                  </a:txBody>
                  <a:tcPr marL="68580" marR="68580" marT="34290" marB="34290"/>
                </a:tc>
                <a:tc>
                  <a:txBody>
                    <a:bodyPr/>
                    <a:lstStyle/>
                    <a:p>
                      <a:r>
                        <a:rPr lang="en-US" sz="600" dirty="0"/>
                        <a:t>clinic</a:t>
                      </a:r>
                    </a:p>
                  </a:txBody>
                  <a:tcPr marL="68580" marR="68580" marT="34290" marB="34290"/>
                </a:tc>
                <a:tc>
                  <a:txBody>
                    <a:bodyPr/>
                    <a:lstStyle/>
                    <a:p>
                      <a:r>
                        <a:rPr lang="en-US" sz="600" dirty="0"/>
                        <a:t>scary</a:t>
                      </a:r>
                    </a:p>
                  </a:txBody>
                  <a:tcPr marL="68580" marR="68580" marT="34290" marB="34290"/>
                </a:tc>
                <a:tc>
                  <a:txBody>
                    <a:bodyPr/>
                    <a:lstStyle/>
                    <a:p>
                      <a:r>
                        <a:rPr lang="en-US" sz="600" dirty="0"/>
                        <a:t>place</a:t>
                      </a:r>
                    </a:p>
                  </a:txBody>
                  <a:tcPr marL="68580" marR="68580" marT="34290" marB="34290"/>
                </a:tc>
                <a:tc>
                  <a:txBody>
                    <a:bodyPr/>
                    <a:lstStyle/>
                    <a:p>
                      <a:r>
                        <a:rPr lang="en-US" sz="600" dirty="0"/>
                        <a:t>friend</a:t>
                      </a:r>
                    </a:p>
                  </a:txBody>
                  <a:tcPr marL="68580" marR="68580" marT="34290" marB="34290"/>
                </a:tc>
                <a:tc>
                  <a:txBody>
                    <a:bodyPr/>
                    <a:lstStyle/>
                    <a:p>
                      <a:r>
                        <a:rPr lang="en-US" sz="600" dirty="0"/>
                        <a:t>love</a:t>
                      </a:r>
                    </a:p>
                  </a:txBody>
                  <a:tcPr marL="68580" marR="68580" marT="34290" marB="34290"/>
                </a:tc>
                <a:tc>
                  <a:txBody>
                    <a:bodyPr/>
                    <a:lstStyle/>
                    <a:p>
                      <a:r>
                        <a:rPr lang="en-US" sz="600" dirty="0"/>
                        <a:t>movie</a:t>
                      </a:r>
                    </a:p>
                  </a:txBody>
                  <a:tcPr marL="68580" marR="68580" marT="34290" marB="34290"/>
                </a:tc>
                <a:tc>
                  <a:txBody>
                    <a:bodyPr/>
                    <a:lstStyle/>
                    <a:p>
                      <a:r>
                        <a:rPr lang="en-US" sz="600" dirty="0"/>
                        <a:t>yesterday</a:t>
                      </a:r>
                    </a:p>
                  </a:txBody>
                  <a:tcPr marL="68580" marR="68580" marT="34290" marB="34290"/>
                </a:tc>
                <a:tc>
                  <a:txBody>
                    <a:bodyPr/>
                    <a:lstStyle/>
                    <a:p>
                      <a:r>
                        <a:rPr lang="en-US" sz="600" dirty="0"/>
                        <a:t>amazing</a:t>
                      </a:r>
                    </a:p>
                  </a:txBody>
                  <a:tcPr marL="68580" marR="68580" marT="34290" marB="34290"/>
                </a:tc>
                <a:tc>
                  <a:txBody>
                    <a:bodyPr/>
                    <a:lstStyle/>
                    <a:p>
                      <a:r>
                        <a:rPr lang="en-US" sz="600" dirty="0"/>
                        <a:t>nerdy</a:t>
                      </a:r>
                    </a:p>
                  </a:txBody>
                  <a:tcPr marL="68580" marR="68580" marT="34290" marB="34290"/>
                </a:tc>
                <a:tc>
                  <a:txBody>
                    <a:bodyPr/>
                    <a:lstStyle/>
                    <a:p>
                      <a:r>
                        <a:rPr lang="en-US" sz="600" dirty="0"/>
                        <a:t>human</a:t>
                      </a:r>
                    </a:p>
                  </a:txBody>
                  <a:tcPr marL="68580" marR="68580" marT="34290" marB="34290"/>
                </a:tc>
                <a:tc>
                  <a:txBody>
                    <a:bodyPr/>
                    <a:lstStyle/>
                    <a:p>
                      <a:r>
                        <a:rPr lang="en-US" sz="600" dirty="0"/>
                        <a:t>biology</a:t>
                      </a:r>
                    </a:p>
                  </a:txBody>
                  <a:tcPr marL="68580" marR="68580" marT="34290" marB="34290"/>
                </a:tc>
                <a:tc>
                  <a:txBody>
                    <a:bodyPr/>
                    <a:lstStyle/>
                    <a:p>
                      <a:r>
                        <a:rPr lang="en-US" sz="600" dirty="0"/>
                        <a:t>video</a:t>
                      </a:r>
                    </a:p>
                  </a:txBody>
                  <a:tcPr marL="68580" marR="68580" marT="34290" marB="34290"/>
                </a:tc>
                <a:tc>
                  <a:txBody>
                    <a:bodyPr/>
                    <a:lstStyle/>
                    <a:p>
                      <a:r>
                        <a:rPr lang="en-US" sz="600" dirty="0"/>
                        <a:t>make</a:t>
                      </a:r>
                    </a:p>
                  </a:txBody>
                  <a:tcPr marL="68580" marR="68580" marT="34290" marB="34290"/>
                </a:tc>
                <a:tc>
                  <a:txBody>
                    <a:bodyPr/>
                    <a:lstStyle/>
                    <a:p>
                      <a:r>
                        <a:rPr lang="en-US" sz="600" dirty="0"/>
                        <a:t>miss</a:t>
                      </a:r>
                    </a:p>
                  </a:txBody>
                  <a:tcPr marL="68580" marR="68580" marT="34290" marB="34290"/>
                </a:tc>
                <a:tc>
                  <a:txBody>
                    <a:bodyPr/>
                    <a:lstStyle/>
                    <a:p>
                      <a:r>
                        <a:rPr lang="en-US" sz="600" dirty="0"/>
                        <a:t>school</a:t>
                      </a:r>
                    </a:p>
                  </a:txBody>
                  <a:tcPr marL="68580" marR="68580" marT="34290" marB="34290"/>
                </a:tc>
                <a:tc>
                  <a:txBody>
                    <a:bodyPr/>
                    <a:lstStyle/>
                    <a:p>
                      <a:r>
                        <a:rPr lang="en-US" sz="600" dirty="0"/>
                        <a:t>like</a:t>
                      </a:r>
                    </a:p>
                  </a:txBody>
                  <a:tcPr marL="68580" marR="68580" marT="34290" marB="34290"/>
                </a:tc>
                <a:tc>
                  <a:txBody>
                    <a:bodyPr/>
                    <a:lstStyle/>
                    <a:p>
                      <a:r>
                        <a:rPr lang="en-US" sz="600" dirty="0"/>
                        <a:t>travel</a:t>
                      </a:r>
                    </a:p>
                  </a:txBody>
                  <a:tcPr marL="68580" marR="68580" marT="34290" marB="34290"/>
                </a:tc>
                <a:extLst>
                  <a:ext uri="{0D108BD9-81ED-4DB2-BD59-A6C34878D82A}">
                    <a16:rowId xmlns:a16="http://schemas.microsoft.com/office/drawing/2014/main" val="3165184982"/>
                  </a:ext>
                </a:extLst>
              </a:tr>
            </a:tbl>
          </a:graphicData>
        </a:graphic>
      </p:graphicFrame>
    </p:spTree>
    <p:extLst>
      <p:ext uri="{BB962C8B-B14F-4D97-AF65-F5344CB8AC3E}">
        <p14:creationId xmlns:p14="http://schemas.microsoft.com/office/powerpoint/2010/main" val="3199708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7E7F3-11E6-3C97-2F1A-4CB431290BEB}"/>
              </a:ext>
            </a:extLst>
          </p:cNvPr>
          <p:cNvSpPr>
            <a:spLocks noGrp="1"/>
          </p:cNvSpPr>
          <p:nvPr>
            <p:ph type="title"/>
          </p:nvPr>
        </p:nvSpPr>
        <p:spPr>
          <a:xfrm>
            <a:off x="1475656" y="4149080"/>
            <a:ext cx="8229600" cy="1143000"/>
          </a:xfrm>
        </p:spPr>
        <p:txBody>
          <a:bodyPr>
            <a:normAutofit/>
          </a:bodyPr>
          <a:lstStyle/>
          <a:p>
            <a:r>
              <a:rPr lang="en-US" dirty="0"/>
              <a:t>Clustering of streaming data</a:t>
            </a:r>
            <a:endParaRPr lang="en-GR" dirty="0"/>
          </a:p>
        </p:txBody>
      </p:sp>
    </p:spTree>
    <p:extLst>
      <p:ext uri="{BB962C8B-B14F-4D97-AF65-F5344CB8AC3E}">
        <p14:creationId xmlns:p14="http://schemas.microsoft.com/office/powerpoint/2010/main" val="1117348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rPr>
              <a:t>Incremental Naïve Bayes</a:t>
            </a:r>
            <a:r>
              <a:rPr lang="el-GR" dirty="0">
                <a:latin typeface="Calibri" panose="020F0502020204030204" pitchFamily="34" charset="0"/>
              </a:rPr>
              <a:t> (</a:t>
            </a:r>
            <a:r>
              <a:rPr lang="en-US" dirty="0">
                <a:latin typeface="Calibri" panose="020F0502020204030204" pitchFamily="34" charset="0"/>
              </a:rPr>
              <a:t>unlabeled data)</a:t>
            </a:r>
            <a:endParaRPr lang="en-US" b="1" dirty="0"/>
          </a:p>
        </p:txBody>
      </p:sp>
      <p:sp>
        <p:nvSpPr>
          <p:cNvPr id="3" name="Content Placeholder 2"/>
          <p:cNvSpPr>
            <a:spLocks noGrp="1"/>
          </p:cNvSpPr>
          <p:nvPr>
            <p:ph idx="1"/>
          </p:nvPr>
        </p:nvSpPr>
        <p:spPr>
          <a:xfrm>
            <a:off x="323529" y="1700808"/>
            <a:ext cx="8363272" cy="5157192"/>
          </a:xfrm>
        </p:spPr>
        <p:txBody>
          <a:bodyPr>
            <a:normAutofit fontScale="70000" lnSpcReduction="20000"/>
          </a:bodyPr>
          <a:lstStyle/>
          <a:p>
            <a:pPr>
              <a:lnSpc>
                <a:spcPct val="120000"/>
              </a:lnSpc>
            </a:pPr>
            <a:r>
              <a:rPr lang="en-US" sz="3400" dirty="0">
                <a:latin typeface="Calibri" panose="020F0502020204030204" pitchFamily="34" charset="0"/>
              </a:rPr>
              <a:t>Unlabeled data that arrive are </a:t>
            </a:r>
            <a:r>
              <a:rPr lang="en-US" sz="3400" i="1" dirty="0">
                <a:latin typeface="Calibri" panose="020F0502020204030204" pitchFamily="34" charset="0"/>
              </a:rPr>
              <a:t>considered as testing data </a:t>
            </a:r>
            <a:r>
              <a:rPr lang="en-US" sz="3400" dirty="0">
                <a:latin typeface="Calibri" panose="020F0502020204030204" pitchFamily="34" charset="0"/>
              </a:rPr>
              <a:t>and they also come in batch format</a:t>
            </a:r>
          </a:p>
          <a:p>
            <a:pPr>
              <a:lnSpc>
                <a:spcPct val="120000"/>
              </a:lnSpc>
              <a:spcBef>
                <a:spcPts val="1080"/>
              </a:spcBef>
            </a:pPr>
            <a:endParaRPr lang="en-US" sz="1100" dirty="0">
              <a:latin typeface="Calibri" panose="020F0502020204030204" pitchFamily="34" charset="0"/>
            </a:endParaRPr>
          </a:p>
          <a:p>
            <a:pPr lvl="1">
              <a:lnSpc>
                <a:spcPct val="120000"/>
              </a:lnSpc>
              <a:spcBef>
                <a:spcPts val="1080"/>
              </a:spcBef>
            </a:pPr>
            <a:r>
              <a:rPr lang="en-GR" altLang="en-GR" sz="2600" dirty="0">
                <a:latin typeface="Arial Unicode MS" panose="020B0604020202020204" pitchFamily="34" charset="-128"/>
                <a:ea typeface="Times New Roman" panose="02020603050405020304" pitchFamily="18" charset="0"/>
                <a:cs typeface="Courier New" panose="02070309020205020404" pitchFamily="49" charset="0"/>
              </a:rPr>
              <a:t>IMPORTANT: they belong to classes that the classifier has already seen during the training process, they simply appear because they define the problem in a different way (concept drift) and we want to export this information</a:t>
            </a:r>
          </a:p>
          <a:p>
            <a:pPr lvl="1">
              <a:lnSpc>
                <a:spcPct val="120000"/>
              </a:lnSpc>
              <a:spcBef>
                <a:spcPts val="1080"/>
              </a:spcBef>
            </a:pPr>
            <a:r>
              <a:rPr lang="en-GR" altLang="en-GR" sz="2600" dirty="0">
                <a:latin typeface="Arial Unicode MS" panose="020B0604020202020204" pitchFamily="34" charset="-128"/>
                <a:ea typeface="Times New Roman" panose="02020603050405020304" pitchFamily="18" charset="0"/>
                <a:cs typeface="Courier New" panose="02070309020205020404" pitchFamily="49" charset="0"/>
              </a:rPr>
              <a:t>Once the unlabeled data arrives (One of the suggested solutions)</a:t>
            </a:r>
          </a:p>
          <a:p>
            <a:pPr lvl="2">
              <a:lnSpc>
                <a:spcPct val="120000"/>
              </a:lnSpc>
              <a:spcBef>
                <a:spcPts val="1080"/>
              </a:spcBef>
            </a:pPr>
            <a:r>
              <a:rPr lang="en-GR" altLang="en-GR" dirty="0">
                <a:latin typeface="Arial Unicode MS" panose="020B0604020202020204" pitchFamily="34" charset="-128"/>
                <a:ea typeface="Times New Roman" panose="02020603050405020304" pitchFamily="18" charset="0"/>
                <a:cs typeface="Courier New" panose="02070309020205020404" pitchFamily="49" charset="0"/>
              </a:rPr>
              <a:t>Calculate the probability of each element belonging to all possible classes of the classifier</a:t>
            </a:r>
          </a:p>
          <a:p>
            <a:pPr lvl="2">
              <a:lnSpc>
                <a:spcPct val="120000"/>
              </a:lnSpc>
              <a:spcBef>
                <a:spcPts val="1080"/>
              </a:spcBef>
            </a:pPr>
            <a:r>
              <a:rPr lang="en-GR" altLang="en-GR" dirty="0">
                <a:latin typeface="Arial Unicode MS" panose="020B0604020202020204" pitchFamily="34" charset="-128"/>
                <a:ea typeface="Times New Roman" panose="02020603050405020304" pitchFamily="18" charset="0"/>
                <a:cs typeface="Courier New" panose="02070309020205020404" pitchFamily="49" charset="0"/>
              </a:rPr>
              <a:t>If the probability of the two most probable classes satisfies the requirements then the class to which the item belongs is identified by the classifier</a:t>
            </a:r>
          </a:p>
          <a:p>
            <a:pPr lvl="2">
              <a:lnSpc>
                <a:spcPct val="120000"/>
              </a:lnSpc>
              <a:spcBef>
                <a:spcPts val="1080"/>
              </a:spcBef>
            </a:pPr>
            <a:r>
              <a:rPr lang="en-GR" altLang="en-GR" dirty="0">
                <a:latin typeface="Arial Unicode MS" panose="020B0604020202020204" pitchFamily="34" charset="-128"/>
                <a:ea typeface="Times New Roman" panose="02020603050405020304" pitchFamily="18" charset="0"/>
                <a:cs typeface="Courier New" panose="02070309020205020404" pitchFamily="49" charset="0"/>
              </a:rPr>
              <a:t>Otherwise use knn to find the class in conjunction with Naïve Bayes</a:t>
            </a:r>
          </a:p>
          <a:p>
            <a:endParaRPr lang="en-US" sz="2900" dirty="0">
              <a:latin typeface="Calibri" panose="020F0502020204030204" pitchFamily="34" charset="0"/>
            </a:endParaRPr>
          </a:p>
        </p:txBody>
      </p:sp>
    </p:spTree>
    <p:extLst>
      <p:ext uri="{BB962C8B-B14F-4D97-AF65-F5344CB8AC3E}">
        <p14:creationId xmlns:p14="http://schemas.microsoft.com/office/powerpoint/2010/main" val="3474547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Concept Drift Management</a:t>
            </a:r>
            <a:endParaRPr lang="el-GR" dirty="0"/>
          </a:p>
        </p:txBody>
      </p:sp>
      <p:sp>
        <p:nvSpPr>
          <p:cNvPr id="3" name="2 - Θέση περιεχομένου"/>
          <p:cNvSpPr>
            <a:spLocks noGrp="1"/>
          </p:cNvSpPr>
          <p:nvPr>
            <p:ph idx="1"/>
          </p:nvPr>
        </p:nvSpPr>
        <p:spPr>
          <a:xfrm>
            <a:off x="457200" y="1600200"/>
            <a:ext cx="8229600" cy="4983162"/>
          </a:xfrm>
        </p:spPr>
        <p:txBody>
          <a:bodyPr>
            <a:noAutofit/>
          </a:bodyPr>
          <a:lstStyle/>
          <a:p>
            <a:r>
              <a:rPr lang="en-GB" sz="2400" dirty="0"/>
              <a:t>Data is streamed -&gt; Naive Bayes requires update of attribute and class statistics</a:t>
            </a:r>
          </a:p>
          <a:p>
            <a:endParaRPr lang="en-US" sz="2000" dirty="0"/>
          </a:p>
          <a:p>
            <a:pPr>
              <a:buFont typeface="Wingdings" pitchFamily="2" charset="2"/>
              <a:buChar char="Ø"/>
            </a:pPr>
            <a:r>
              <a:rPr lang="en-US" sz="2400" b="1" dirty="0">
                <a:solidFill>
                  <a:schemeClr val="accent2">
                    <a:lumMod val="50000"/>
                  </a:schemeClr>
                </a:solidFill>
              </a:rPr>
              <a:t>Choose</a:t>
            </a:r>
            <a:r>
              <a:rPr lang="el-GR" sz="2400" b="1" dirty="0">
                <a:solidFill>
                  <a:schemeClr val="accent2">
                    <a:lumMod val="50000"/>
                  </a:schemeClr>
                </a:solidFill>
              </a:rPr>
              <a:t> </a:t>
            </a:r>
            <a:r>
              <a:rPr lang="en-US" sz="2400" b="1" dirty="0">
                <a:solidFill>
                  <a:schemeClr val="accent2">
                    <a:lumMod val="50000"/>
                  </a:schemeClr>
                </a:solidFill>
              </a:rPr>
              <a:t>an incremental</a:t>
            </a:r>
            <a:r>
              <a:rPr lang="el-GR" sz="2400" b="1" dirty="0">
                <a:solidFill>
                  <a:schemeClr val="accent2">
                    <a:lumMod val="50000"/>
                  </a:schemeClr>
                </a:solidFill>
              </a:rPr>
              <a:t> </a:t>
            </a:r>
            <a:r>
              <a:rPr lang="el-GR" sz="2400" b="1" dirty="0" err="1">
                <a:solidFill>
                  <a:schemeClr val="accent2">
                    <a:lumMod val="50000"/>
                  </a:schemeClr>
                </a:solidFill>
              </a:rPr>
              <a:t>Naive</a:t>
            </a:r>
            <a:r>
              <a:rPr lang="el-GR" sz="2400" b="1" dirty="0">
                <a:solidFill>
                  <a:schemeClr val="accent2">
                    <a:lumMod val="50000"/>
                  </a:schemeClr>
                </a:solidFill>
              </a:rPr>
              <a:t> </a:t>
            </a:r>
            <a:r>
              <a:rPr lang="el-GR" sz="2400" b="1" dirty="0" err="1">
                <a:solidFill>
                  <a:schemeClr val="accent2">
                    <a:lumMod val="50000"/>
                  </a:schemeClr>
                </a:solidFill>
              </a:rPr>
              <a:t>Bayes</a:t>
            </a:r>
            <a:r>
              <a:rPr lang="el-GR" sz="2400" b="1" dirty="0">
                <a:solidFill>
                  <a:schemeClr val="accent2">
                    <a:lumMod val="50000"/>
                  </a:schemeClr>
                </a:solidFill>
              </a:rPr>
              <a:t> </a:t>
            </a:r>
          </a:p>
          <a:p>
            <a:pPr lvl="1"/>
            <a:r>
              <a:rPr lang="en-GB" sz="2000" dirty="0"/>
              <a:t>No prior knowledge of the data in the stream</a:t>
            </a:r>
          </a:p>
          <a:p>
            <a:pPr lvl="1"/>
            <a:r>
              <a:rPr lang="en-GB" sz="2000" dirty="0"/>
              <a:t>New Tweets constantly arrive -&gt; new words that describe equally well the two classes arrive -&gt; the description of the target class changes </a:t>
            </a:r>
            <a:endParaRPr lang="el-GR" sz="2000" dirty="0"/>
          </a:p>
          <a:p>
            <a:pPr lvl="2"/>
            <a:r>
              <a:rPr lang="en-GB" sz="2000" dirty="0"/>
              <a:t>The classifier must detect and adapt to changes in real time</a:t>
            </a:r>
          </a:p>
          <a:p>
            <a:pPr lvl="1"/>
            <a:endParaRPr lang="el-GR" sz="2000" dirty="0"/>
          </a:p>
          <a:p>
            <a:pPr>
              <a:buFont typeface="Wingdings" pitchFamily="2" charset="2"/>
              <a:buChar char="Ø"/>
            </a:pPr>
            <a:r>
              <a:rPr lang="en-US" sz="2400" b="1" dirty="0">
                <a:solidFill>
                  <a:schemeClr val="accent2">
                    <a:lumMod val="50000"/>
                  </a:schemeClr>
                </a:solidFill>
              </a:rPr>
              <a:t>C</a:t>
            </a:r>
            <a:r>
              <a:rPr lang="en-GB" sz="2400" b="1" dirty="0" err="1">
                <a:solidFill>
                  <a:schemeClr val="accent2">
                    <a:lumMod val="50000"/>
                  </a:schemeClr>
                </a:solidFill>
              </a:rPr>
              <a:t>hoose</a:t>
            </a:r>
            <a:r>
              <a:rPr lang="en-GB" sz="2400" b="1" dirty="0">
                <a:solidFill>
                  <a:schemeClr val="accent2">
                    <a:lumMod val="50000"/>
                  </a:schemeClr>
                </a:solidFill>
              </a:rPr>
              <a:t> a dynamic feature space</a:t>
            </a:r>
            <a:endParaRPr lang="el-GR" sz="2400" b="1" dirty="0"/>
          </a:p>
          <a:p>
            <a:pPr lvl="1"/>
            <a:r>
              <a:rPr lang="en-GB" sz="2000" dirty="0"/>
              <a:t>New predictive features are added every time new Tweets arrive</a:t>
            </a:r>
          </a:p>
          <a:p>
            <a:pPr lvl="1"/>
            <a:r>
              <a:rPr lang="en-US" sz="2000" dirty="0"/>
              <a:t>Feature space high dimensional -&gt; use “learn to forget” idea</a:t>
            </a:r>
            <a:endParaRPr lang="el-GR"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Concept Drift Management</a:t>
            </a:r>
            <a:endParaRPr lang="el-GR" dirty="0"/>
          </a:p>
        </p:txBody>
      </p:sp>
      <p:sp>
        <p:nvSpPr>
          <p:cNvPr id="3" name="2 - Θέση περιεχομένου"/>
          <p:cNvSpPr>
            <a:spLocks noGrp="1"/>
          </p:cNvSpPr>
          <p:nvPr>
            <p:ph idx="1"/>
          </p:nvPr>
        </p:nvSpPr>
        <p:spPr/>
        <p:txBody>
          <a:bodyPr>
            <a:normAutofit/>
          </a:bodyPr>
          <a:lstStyle/>
          <a:p>
            <a:r>
              <a:rPr lang="en-US" sz="1800" dirty="0">
                <a:solidFill>
                  <a:srgbClr val="0070C0"/>
                </a:solidFill>
              </a:rPr>
              <a:t>Let us assume that a new batch with one Tweet arrives</a:t>
            </a:r>
            <a:r>
              <a:rPr lang="el-GR" sz="1800" dirty="0">
                <a:solidFill>
                  <a:srgbClr val="0070C0"/>
                </a:solidFill>
              </a:rPr>
              <a:t>:</a:t>
            </a:r>
            <a:endParaRPr lang="el-GR" sz="1800" b="1" dirty="0">
              <a:solidFill>
                <a:srgbClr val="0070C0"/>
              </a:solidFill>
            </a:endParaRPr>
          </a:p>
          <a:p>
            <a:pPr>
              <a:buNone/>
            </a:pPr>
            <a:r>
              <a:rPr lang="el-GR" sz="1800" b="1" dirty="0"/>
              <a:t>	</a:t>
            </a:r>
            <a:r>
              <a:rPr lang="en-US" sz="1800" b="1" dirty="0"/>
              <a:t>Tweet 4</a:t>
            </a:r>
            <a:r>
              <a:rPr lang="en-US" sz="1800" i="1" dirty="0"/>
              <a:t>: “@</a:t>
            </a:r>
            <a:r>
              <a:rPr lang="en-US" sz="1800" i="1" dirty="0" err="1"/>
              <a:t>elis#travel</a:t>
            </a:r>
            <a:r>
              <a:rPr lang="en-US" sz="1800" i="1" dirty="0"/>
              <a:t>…I really like traveling!!!!”</a:t>
            </a:r>
            <a:endParaRPr lang="el-GR" sz="1800" dirty="0"/>
          </a:p>
          <a:p>
            <a:r>
              <a:rPr lang="en-US" sz="1800" dirty="0">
                <a:solidFill>
                  <a:srgbClr val="0070C0"/>
                </a:solidFill>
              </a:rPr>
              <a:t>After Preprocessing:</a:t>
            </a:r>
            <a:endParaRPr lang="el-GR" sz="1800" dirty="0">
              <a:solidFill>
                <a:srgbClr val="0070C0"/>
              </a:solidFill>
            </a:endParaRPr>
          </a:p>
          <a:p>
            <a:pPr>
              <a:buNone/>
            </a:pPr>
            <a:r>
              <a:rPr lang="el-GR" sz="1800" b="1" dirty="0"/>
              <a:t>	</a:t>
            </a:r>
            <a:r>
              <a:rPr lang="en-US" sz="1800" b="1" dirty="0"/>
              <a:t>Tweet 4:</a:t>
            </a:r>
            <a:r>
              <a:rPr lang="en-US" sz="1800" i="1" dirty="0"/>
              <a:t> </a:t>
            </a:r>
            <a:r>
              <a:rPr lang="el-GR" sz="1800" i="1" dirty="0"/>
              <a:t> </a:t>
            </a:r>
            <a:r>
              <a:rPr lang="en-US" sz="1800" i="1" dirty="0"/>
              <a:t>really like travel</a:t>
            </a:r>
            <a:endParaRPr lang="el-GR" sz="1800" i="1" dirty="0"/>
          </a:p>
          <a:p>
            <a:pPr>
              <a:buNone/>
            </a:pPr>
            <a:endParaRPr lang="el-GR" sz="1800" dirty="0"/>
          </a:p>
          <a:p>
            <a:pPr lvl="1"/>
            <a:endParaRPr lang="el-GR" dirty="0"/>
          </a:p>
        </p:txBody>
      </p:sp>
      <p:pic>
        <p:nvPicPr>
          <p:cNvPr id="10" name="Picture 3"/>
          <p:cNvPicPr>
            <a:picLocks noChangeAspect="1" noChangeArrowheads="1"/>
          </p:cNvPicPr>
          <p:nvPr/>
        </p:nvPicPr>
        <p:blipFill>
          <a:blip r:embed="rId2" cstate="print"/>
          <a:srcRect/>
          <a:stretch>
            <a:fillRect/>
          </a:stretch>
        </p:blipFill>
        <p:spPr bwMode="auto">
          <a:xfrm>
            <a:off x="904374" y="3068960"/>
            <a:ext cx="3120644" cy="3020359"/>
          </a:xfrm>
          <a:prstGeom prst="rect">
            <a:avLst/>
          </a:prstGeom>
          <a:noFill/>
          <a:ln w="9525">
            <a:noFill/>
            <a:miter lim="800000"/>
            <a:headEnd/>
            <a:tailEnd/>
          </a:ln>
        </p:spPr>
      </p:pic>
      <p:pic>
        <p:nvPicPr>
          <p:cNvPr id="13" name="Picture 4"/>
          <p:cNvPicPr>
            <a:picLocks noChangeAspect="1" noChangeArrowheads="1"/>
          </p:cNvPicPr>
          <p:nvPr/>
        </p:nvPicPr>
        <p:blipFill>
          <a:blip r:embed="rId3" cstate="print"/>
          <a:srcRect/>
          <a:stretch>
            <a:fillRect/>
          </a:stretch>
        </p:blipFill>
        <p:spPr bwMode="auto">
          <a:xfrm>
            <a:off x="3995936" y="5641984"/>
            <a:ext cx="4752528" cy="470339"/>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Naïve Bayes: Three versions</a:t>
            </a:r>
            <a:endParaRPr lang="el-GR" dirty="0"/>
          </a:p>
        </p:txBody>
      </p:sp>
      <p:sp>
        <p:nvSpPr>
          <p:cNvPr id="3" name="2 - Θέση περιεχομένου"/>
          <p:cNvSpPr>
            <a:spLocks noGrp="1"/>
          </p:cNvSpPr>
          <p:nvPr>
            <p:ph idx="1"/>
          </p:nvPr>
        </p:nvSpPr>
        <p:spPr/>
        <p:txBody>
          <a:bodyPr>
            <a:normAutofit/>
          </a:bodyPr>
          <a:lstStyle/>
          <a:p>
            <a:r>
              <a:rPr lang="en-US" sz="2800" i="1" dirty="0"/>
              <a:t>Incremental </a:t>
            </a:r>
            <a:r>
              <a:rPr lang="el-GR" sz="2800" i="1" dirty="0" err="1"/>
              <a:t>Nave</a:t>
            </a:r>
            <a:r>
              <a:rPr lang="el-GR" sz="2800" i="1" dirty="0"/>
              <a:t> </a:t>
            </a:r>
            <a:r>
              <a:rPr lang="el-GR" sz="2800" i="1" dirty="0" err="1"/>
              <a:t>Bayes</a:t>
            </a:r>
            <a:r>
              <a:rPr lang="el-GR" sz="2800" i="1" dirty="0"/>
              <a:t> </a:t>
            </a:r>
            <a:r>
              <a:rPr lang="en-US" sz="2800" i="1" dirty="0"/>
              <a:t>with dynamic feature space </a:t>
            </a:r>
          </a:p>
          <a:p>
            <a:r>
              <a:rPr lang="el-GR" sz="2800" i="1" dirty="0" err="1"/>
              <a:t>Self-trained</a:t>
            </a:r>
            <a:r>
              <a:rPr lang="el-GR" sz="2800" i="1" dirty="0"/>
              <a:t> </a:t>
            </a:r>
            <a:r>
              <a:rPr lang="en-US" sz="2800" i="1" dirty="0"/>
              <a:t>incremental </a:t>
            </a:r>
            <a:r>
              <a:rPr lang="el-GR" sz="2800" i="1" dirty="0" err="1"/>
              <a:t>Naive</a:t>
            </a:r>
            <a:r>
              <a:rPr lang="el-GR" sz="2800" i="1" dirty="0"/>
              <a:t> </a:t>
            </a:r>
            <a:r>
              <a:rPr lang="el-GR" sz="2800" i="1" dirty="0" err="1"/>
              <a:t>Bayes</a:t>
            </a:r>
            <a:r>
              <a:rPr lang="el-GR" sz="2800" i="1" dirty="0"/>
              <a:t> </a:t>
            </a:r>
            <a:r>
              <a:rPr lang="en-US" sz="2800" i="1" dirty="0"/>
              <a:t>with dynamic feature space</a:t>
            </a:r>
            <a:r>
              <a:rPr lang="el-GR" sz="2800" i="1" dirty="0"/>
              <a:t> </a:t>
            </a:r>
            <a:endParaRPr lang="en-US" sz="2800" i="1" dirty="0"/>
          </a:p>
          <a:p>
            <a:r>
              <a:rPr lang="el-GR" sz="2800" i="1" dirty="0"/>
              <a:t>Co-</a:t>
            </a:r>
            <a:r>
              <a:rPr lang="el-GR" sz="2800" i="1" dirty="0" err="1"/>
              <a:t>trained</a:t>
            </a:r>
            <a:r>
              <a:rPr lang="el-GR" sz="2800" i="1" dirty="0"/>
              <a:t> </a:t>
            </a:r>
            <a:r>
              <a:rPr lang="en-US" sz="2800" i="1" dirty="0"/>
              <a:t>incremental</a:t>
            </a:r>
            <a:r>
              <a:rPr lang="el-GR" sz="2800" i="1" dirty="0"/>
              <a:t> </a:t>
            </a:r>
            <a:r>
              <a:rPr lang="el-GR" sz="2800" i="1" dirty="0" err="1"/>
              <a:t>Naive</a:t>
            </a:r>
            <a:r>
              <a:rPr lang="el-GR" sz="2800" i="1" dirty="0"/>
              <a:t> </a:t>
            </a:r>
            <a:r>
              <a:rPr lang="el-GR" sz="2800" i="1" dirty="0" err="1"/>
              <a:t>Bayes</a:t>
            </a:r>
            <a:r>
              <a:rPr lang="el-GR" sz="2800" i="1" dirty="0"/>
              <a:t> </a:t>
            </a:r>
            <a:r>
              <a:rPr lang="en-US" sz="2800" i="1" dirty="0"/>
              <a:t>with dynamic feature space</a:t>
            </a:r>
            <a:endParaRPr lang="el-GR" sz="2800"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Incremental</a:t>
            </a:r>
            <a:r>
              <a:rPr lang="el-GR" dirty="0"/>
              <a:t> </a:t>
            </a:r>
            <a:r>
              <a:rPr lang="en-US" dirty="0"/>
              <a:t>Naive Bayes</a:t>
            </a:r>
            <a:endParaRPr lang="el-GR" dirty="0"/>
          </a:p>
        </p:txBody>
      </p:sp>
      <p:sp>
        <p:nvSpPr>
          <p:cNvPr id="3" name="2 - Θέση περιεχομένου"/>
          <p:cNvSpPr>
            <a:spLocks noGrp="1"/>
          </p:cNvSpPr>
          <p:nvPr>
            <p:ph idx="1"/>
          </p:nvPr>
        </p:nvSpPr>
        <p:spPr>
          <a:xfrm>
            <a:off x="395536" y="1556792"/>
            <a:ext cx="8229600" cy="5301208"/>
          </a:xfrm>
        </p:spPr>
        <p:txBody>
          <a:bodyPr>
            <a:normAutofit/>
          </a:bodyPr>
          <a:lstStyle/>
          <a:p>
            <a:r>
              <a:rPr lang="en-US" sz="1800" dirty="0"/>
              <a:t>Based on static </a:t>
            </a:r>
            <a:r>
              <a:rPr lang="el-GR" sz="1800" dirty="0" err="1"/>
              <a:t>Naive</a:t>
            </a:r>
            <a:r>
              <a:rPr lang="el-GR" sz="1800" dirty="0"/>
              <a:t> </a:t>
            </a:r>
            <a:r>
              <a:rPr lang="el-GR" sz="1800" dirty="0" err="1"/>
              <a:t>Bayes</a:t>
            </a:r>
            <a:r>
              <a:rPr lang="el-GR" sz="1800" dirty="0"/>
              <a:t> </a:t>
            </a:r>
            <a:r>
              <a:rPr lang="el-GR" sz="1800" dirty="0">
                <a:sym typeface="Wingdings" pitchFamily="2" charset="2"/>
              </a:rPr>
              <a:t> </a:t>
            </a:r>
            <a:r>
              <a:rPr lang="en-US" sz="1800" dirty="0">
                <a:sym typeface="Wingdings" pitchFamily="2" charset="2"/>
              </a:rPr>
              <a:t>Assuming </a:t>
            </a:r>
            <a:r>
              <a:rPr lang="el-GR" sz="1800" dirty="0" err="1"/>
              <a:t>multinomial</a:t>
            </a:r>
            <a:r>
              <a:rPr lang="el-GR" sz="1800" dirty="0"/>
              <a:t> </a:t>
            </a:r>
            <a:r>
              <a:rPr lang="en-US" sz="1800" dirty="0"/>
              <a:t>distribution for finding text polarity we have</a:t>
            </a:r>
            <a:r>
              <a:rPr lang="el-GR" sz="1800" dirty="0"/>
              <a:t>:</a:t>
            </a:r>
          </a:p>
          <a:p>
            <a:pPr lvl="1"/>
            <a:r>
              <a:rPr lang="en-GB" sz="1800" dirty="0"/>
              <a:t>The probability of a tweet d belonging to a class c is given by</a:t>
            </a:r>
            <a:r>
              <a:rPr lang="en-US" sz="1800" dirty="0">
                <a:latin typeface="Calibri" panose="020F0502020204030204" pitchFamily="34" charset="0"/>
                <a:cs typeface="Arial" panose="020B0604020202020204" pitchFamily="34" charset="0"/>
              </a:rPr>
              <a:t>:</a:t>
            </a:r>
            <a:endParaRPr lang="el-GR" sz="1800" dirty="0">
              <a:latin typeface="Calibri" panose="020F0502020204030204" pitchFamily="34" charset="0"/>
              <a:cs typeface="Arial" panose="020B0604020202020204" pitchFamily="34" charset="0"/>
            </a:endParaRPr>
          </a:p>
          <a:p>
            <a:pPr lvl="1"/>
            <a:endParaRPr lang="el-GR" sz="1800" dirty="0">
              <a:latin typeface="Calibri" panose="020F0502020204030204" pitchFamily="34" charset="0"/>
              <a:cs typeface="Arial" panose="020B0604020202020204" pitchFamily="34" charset="0"/>
            </a:endParaRPr>
          </a:p>
          <a:p>
            <a:pPr lvl="1">
              <a:buNone/>
            </a:pPr>
            <a:endParaRPr lang="el-GR" sz="1800" dirty="0">
              <a:latin typeface="Calibri" panose="020F0502020204030204" pitchFamily="34" charset="0"/>
              <a:cs typeface="Arial" panose="020B0604020202020204" pitchFamily="34" charset="0"/>
            </a:endParaRPr>
          </a:p>
          <a:p>
            <a:pPr lvl="2"/>
            <a:r>
              <a:rPr lang="en-US" sz="1800" b="1" i="1" dirty="0"/>
              <a:t>P </a:t>
            </a:r>
            <a:r>
              <a:rPr lang="el-GR" sz="1800" b="1" dirty="0"/>
              <a:t>(</a:t>
            </a:r>
            <a:r>
              <a:rPr lang="en-US" sz="1800" b="1" i="1" dirty="0" err="1"/>
              <a:t>t</a:t>
            </a:r>
            <a:r>
              <a:rPr lang="en-US" sz="1800" b="1" i="1" baseline="-25000" dirty="0" err="1"/>
              <a:t>k</a:t>
            </a:r>
            <a:r>
              <a:rPr lang="en-US" sz="1800" b="1" i="1" dirty="0"/>
              <a:t> </a:t>
            </a:r>
            <a:r>
              <a:rPr lang="el-GR" sz="1800" b="1" dirty="0"/>
              <a:t>| </a:t>
            </a:r>
            <a:r>
              <a:rPr lang="en-US" sz="1800" b="1" i="1" dirty="0"/>
              <a:t>c</a:t>
            </a:r>
            <a:r>
              <a:rPr lang="el-GR" sz="1800" b="1" dirty="0"/>
              <a:t>): </a:t>
            </a:r>
            <a:r>
              <a:rPr lang="en-US" sz="1800" dirty="0"/>
              <a:t>cond. prob of a token </a:t>
            </a:r>
            <a:r>
              <a:rPr lang="en-US" sz="1800" i="1" dirty="0" err="1"/>
              <a:t>t</a:t>
            </a:r>
            <a:r>
              <a:rPr lang="en-US" sz="1800" i="1" baseline="-25000" dirty="0" err="1"/>
              <a:t>k</a:t>
            </a:r>
            <a:r>
              <a:rPr lang="el-GR" sz="1800" dirty="0"/>
              <a:t> </a:t>
            </a:r>
            <a:r>
              <a:rPr lang="en-US" sz="1800" dirty="0"/>
              <a:t>to appear in text d of class c</a:t>
            </a:r>
            <a:r>
              <a:rPr lang="el-GR" sz="1800" dirty="0"/>
              <a:t>.</a:t>
            </a:r>
          </a:p>
          <a:p>
            <a:pPr lvl="2"/>
            <a:r>
              <a:rPr lang="en-US" sz="1800" b="1" i="1" dirty="0"/>
              <a:t>P </a:t>
            </a:r>
            <a:r>
              <a:rPr lang="el-GR" sz="1800" b="1" dirty="0"/>
              <a:t>(</a:t>
            </a:r>
            <a:r>
              <a:rPr lang="en-US" sz="1800" b="1" i="1" dirty="0"/>
              <a:t>c</a:t>
            </a:r>
            <a:r>
              <a:rPr lang="el-GR" sz="1800" b="1" dirty="0"/>
              <a:t>)</a:t>
            </a:r>
            <a:r>
              <a:rPr lang="el-GR" sz="1800" dirty="0"/>
              <a:t>: </a:t>
            </a:r>
            <a:r>
              <a:rPr lang="en-US" sz="1800" dirty="0"/>
              <a:t>a priori prob. of text to be in class c</a:t>
            </a:r>
            <a:r>
              <a:rPr lang="el-GR" sz="1800" dirty="0"/>
              <a:t>.</a:t>
            </a:r>
          </a:p>
          <a:p>
            <a:pPr lvl="2"/>
            <a:r>
              <a:rPr lang="el-GR" sz="1800" b="1" dirty="0"/>
              <a:t>&lt; </a:t>
            </a:r>
            <a:r>
              <a:rPr lang="en-US" sz="1800" b="1" dirty="0"/>
              <a:t>t</a:t>
            </a:r>
            <a:r>
              <a:rPr lang="el-GR" sz="1800" b="1" baseline="-25000" dirty="0"/>
              <a:t>1</a:t>
            </a:r>
            <a:r>
              <a:rPr lang="el-GR" sz="1800" b="1" dirty="0"/>
              <a:t>, </a:t>
            </a:r>
            <a:r>
              <a:rPr lang="en-US" sz="1800" b="1" dirty="0"/>
              <a:t>t</a:t>
            </a:r>
            <a:r>
              <a:rPr lang="el-GR" sz="1800" b="1" baseline="-25000" dirty="0"/>
              <a:t>2</a:t>
            </a:r>
            <a:r>
              <a:rPr lang="el-GR" sz="1800" b="1" dirty="0"/>
              <a:t>, . . . , </a:t>
            </a:r>
            <a:r>
              <a:rPr lang="en-US" sz="1800" b="1" dirty="0" err="1"/>
              <a:t>t</a:t>
            </a:r>
            <a:r>
              <a:rPr lang="en-US" sz="1800" b="1" baseline="-25000" dirty="0" err="1"/>
              <a:t>k</a:t>
            </a:r>
            <a:r>
              <a:rPr lang="el-GR" sz="1800" b="1" dirty="0"/>
              <a:t> &gt; </a:t>
            </a:r>
            <a:r>
              <a:rPr lang="el-GR" sz="1800" dirty="0"/>
              <a:t>:  </a:t>
            </a:r>
            <a:r>
              <a:rPr lang="en-US" sz="1800" dirty="0"/>
              <a:t>tokens</a:t>
            </a:r>
            <a:r>
              <a:rPr lang="el-GR" sz="1800" dirty="0"/>
              <a:t> </a:t>
            </a:r>
            <a:r>
              <a:rPr lang="en-US" sz="1800" dirty="0"/>
              <a:t>of</a:t>
            </a:r>
            <a:r>
              <a:rPr lang="el-GR" sz="1800" dirty="0"/>
              <a:t> </a:t>
            </a:r>
            <a:r>
              <a:rPr lang="en-US" sz="1800" dirty="0"/>
              <a:t>Tweet</a:t>
            </a:r>
            <a:r>
              <a:rPr lang="el-GR" sz="1800" dirty="0"/>
              <a:t> </a:t>
            </a:r>
            <a:r>
              <a:rPr lang="en-US" sz="1800" dirty="0"/>
              <a:t>d</a:t>
            </a:r>
            <a:r>
              <a:rPr lang="el-GR" sz="1800" dirty="0"/>
              <a:t>, </a:t>
            </a:r>
            <a:r>
              <a:rPr lang="en-US" sz="1800" dirty="0"/>
              <a:t>that are parts of the vocabulary</a:t>
            </a:r>
            <a:r>
              <a:rPr lang="el-GR" sz="1800" dirty="0"/>
              <a:t> </a:t>
            </a:r>
            <a:r>
              <a:rPr lang="en-US" sz="1800" dirty="0"/>
              <a:t>used in classification</a:t>
            </a:r>
            <a:r>
              <a:rPr lang="el-GR" sz="1800" dirty="0"/>
              <a:t>.</a:t>
            </a:r>
          </a:p>
          <a:p>
            <a:pPr lvl="2"/>
            <a:r>
              <a:rPr lang="en-US" sz="1800" b="1" dirty="0" err="1"/>
              <a:t>n</a:t>
            </a:r>
            <a:r>
              <a:rPr lang="en-US" sz="1800" b="1" baseline="-25000" dirty="0" err="1"/>
              <a:t>d</a:t>
            </a:r>
            <a:r>
              <a:rPr lang="el-GR" sz="1800" dirty="0"/>
              <a:t> : </a:t>
            </a:r>
            <a:r>
              <a:rPr lang="en-US" sz="1800" dirty="0"/>
              <a:t># of tokens</a:t>
            </a:r>
            <a:r>
              <a:rPr lang="el-GR" sz="1800" dirty="0"/>
              <a:t> </a:t>
            </a:r>
            <a:r>
              <a:rPr lang="en-US" sz="1800" dirty="0"/>
              <a:t>in a Tweet</a:t>
            </a:r>
            <a:r>
              <a:rPr lang="el-GR" sz="1800" dirty="0"/>
              <a:t> </a:t>
            </a:r>
            <a:r>
              <a:rPr lang="en-US" sz="1800" dirty="0"/>
              <a:t>d</a:t>
            </a:r>
            <a:r>
              <a:rPr lang="el-GR" sz="1800" dirty="0"/>
              <a:t>.</a:t>
            </a:r>
            <a:endParaRPr lang="el-GR" sz="1800" dirty="0">
              <a:latin typeface="Calibri" panose="020F0502020204030204" pitchFamily="34" charset="0"/>
              <a:cs typeface="Arial" panose="020B0604020202020204" pitchFamily="34" charset="0"/>
            </a:endParaRPr>
          </a:p>
          <a:p>
            <a:pPr lvl="1"/>
            <a:r>
              <a:rPr lang="en-US" sz="1800" dirty="0">
                <a:latin typeface="Calibri" panose="020F0502020204030204" pitchFamily="34" charset="0"/>
                <a:cs typeface="Arial" panose="020B0604020202020204" pitchFamily="34" charset="0"/>
              </a:rPr>
              <a:t>Goal is finding the best class for the tweet</a:t>
            </a:r>
            <a:r>
              <a:rPr lang="el-GR" sz="1800" dirty="0">
                <a:latin typeface="Calibri" panose="020F0502020204030204" pitchFamily="34" charset="0"/>
                <a:cs typeface="Arial" panose="020B0604020202020204" pitchFamily="34" charset="0"/>
              </a:rPr>
              <a:t>,</a:t>
            </a:r>
            <a:r>
              <a:rPr lang="en-US" sz="1800" dirty="0">
                <a:latin typeface="Calibri" panose="020F0502020204030204" pitchFamily="34" charset="0"/>
                <a:cs typeface="Arial" panose="020B0604020202020204" pitchFamily="34" charset="0"/>
              </a:rPr>
              <a:t> </a:t>
            </a:r>
            <a:r>
              <a:rPr lang="en-US" sz="1800" dirty="0" err="1">
                <a:latin typeface="Calibri" panose="020F0502020204030204" pitchFamily="34" charset="0"/>
                <a:cs typeface="Arial" panose="020B0604020202020204" pitchFamily="34" charset="0"/>
              </a:rPr>
              <a:t>i.e</a:t>
            </a:r>
            <a:r>
              <a:rPr lang="en-US" sz="1800" dirty="0">
                <a:latin typeface="Calibri" panose="020F0502020204030204" pitchFamily="34" charset="0"/>
                <a:cs typeface="Arial" panose="020B0604020202020204" pitchFamily="34" charset="0"/>
              </a:rPr>
              <a:t>, the most probable class</a:t>
            </a:r>
          </a:p>
          <a:p>
            <a:pPr lvl="2"/>
            <a:r>
              <a:rPr lang="en-US" sz="1800" dirty="0">
                <a:latin typeface="Calibri" panose="020F0502020204030204" pitchFamily="34" charset="0"/>
                <a:cs typeface="Arial" panose="020B0604020202020204" pitchFamily="34" charset="0"/>
              </a:rPr>
              <a:t>Maximum a posteriori (MAP) class  </a:t>
            </a:r>
            <a:r>
              <a:rPr lang="en-US" sz="1800" dirty="0" err="1">
                <a:latin typeface="Arial" panose="020B0604020202020204" pitchFamily="34" charset="0"/>
                <a:cs typeface="Arial" panose="020B0604020202020204" pitchFamily="34" charset="0"/>
              </a:rPr>
              <a:t>C</a:t>
            </a:r>
            <a:r>
              <a:rPr lang="en-US" sz="1800" baseline="-25000" dirty="0" err="1">
                <a:latin typeface="Arial" panose="020B0604020202020204" pitchFamily="34" charset="0"/>
                <a:cs typeface="Arial" panose="020B0604020202020204" pitchFamily="34" charset="0"/>
              </a:rPr>
              <a:t>map</a:t>
            </a:r>
            <a:endParaRPr lang="en-US" sz="1800" baseline="-25000" dirty="0">
              <a:latin typeface="Arial" panose="020B0604020202020204" pitchFamily="34" charset="0"/>
              <a:cs typeface="Arial" panose="020B0604020202020204" pitchFamily="34" charset="0"/>
            </a:endParaRPr>
          </a:p>
          <a:p>
            <a:pPr lvl="1">
              <a:buNone/>
            </a:pPr>
            <a:endParaRPr lang="en-US" sz="1400" dirty="0">
              <a:latin typeface="Calibri" panose="020F0502020204030204" pitchFamily="34" charset="0"/>
              <a:cs typeface="Arial" panose="020B0604020202020204" pitchFamily="34" charset="0"/>
            </a:endParaRPr>
          </a:p>
          <a:p>
            <a:pPr lvl="1">
              <a:buNone/>
            </a:pPr>
            <a:endParaRPr lang="en-US" sz="1400" dirty="0">
              <a:latin typeface="Calibri" panose="020F0502020204030204" pitchFamily="34" charset="0"/>
              <a:cs typeface="Arial" panose="020B0604020202020204" pitchFamily="34" charset="0"/>
            </a:endParaRPr>
          </a:p>
          <a:p>
            <a:pPr lvl="1"/>
            <a:endParaRPr lang="el-GR" sz="1400" dirty="0"/>
          </a:p>
        </p:txBody>
      </p:sp>
      <p:pic>
        <p:nvPicPr>
          <p:cNvPr id="7" name="Picture 2"/>
          <p:cNvPicPr>
            <a:picLocks noChangeAspect="1" noChangeArrowheads="1"/>
          </p:cNvPicPr>
          <p:nvPr/>
        </p:nvPicPr>
        <p:blipFill>
          <a:blip r:embed="rId2" cstate="print"/>
          <a:srcRect/>
          <a:stretch>
            <a:fillRect/>
          </a:stretch>
        </p:blipFill>
        <p:spPr bwMode="auto">
          <a:xfrm>
            <a:off x="2411760" y="2564904"/>
            <a:ext cx="3414315" cy="531915"/>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1917030" y="5593818"/>
            <a:ext cx="5751314" cy="531914"/>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Incremental</a:t>
            </a:r>
            <a:r>
              <a:rPr lang="el-GR" dirty="0"/>
              <a:t> </a:t>
            </a:r>
            <a:r>
              <a:rPr lang="en-US" dirty="0"/>
              <a:t>Naive Bayes</a:t>
            </a:r>
            <a:endParaRPr lang="el-GR" dirty="0"/>
          </a:p>
        </p:txBody>
      </p:sp>
      <p:sp>
        <p:nvSpPr>
          <p:cNvPr id="3" name="2 - Θέση περιεχομένου"/>
          <p:cNvSpPr>
            <a:spLocks noGrp="1"/>
          </p:cNvSpPr>
          <p:nvPr>
            <p:ph idx="1"/>
          </p:nvPr>
        </p:nvSpPr>
        <p:spPr>
          <a:xfrm>
            <a:off x="395536" y="1556792"/>
            <a:ext cx="8229600" cy="5301208"/>
          </a:xfrm>
        </p:spPr>
        <p:txBody>
          <a:bodyPr>
            <a:normAutofit/>
          </a:bodyPr>
          <a:lstStyle/>
          <a:p>
            <a:pPr lvl="1">
              <a:buNone/>
            </a:pPr>
            <a:endParaRPr lang="en-US" sz="1400" dirty="0">
              <a:latin typeface="Calibri" panose="020F0502020204030204" pitchFamily="34" charset="0"/>
              <a:cs typeface="Arial" panose="020B0604020202020204" pitchFamily="34" charset="0"/>
            </a:endParaRPr>
          </a:p>
          <a:p>
            <a:pPr lvl="1">
              <a:buNone/>
            </a:pPr>
            <a:endParaRPr lang="en-US" sz="1800" dirty="0">
              <a:latin typeface="Calibri" panose="020F0502020204030204" pitchFamily="34" charset="0"/>
              <a:cs typeface="Arial" panose="020B0604020202020204" pitchFamily="34" charset="0"/>
            </a:endParaRPr>
          </a:p>
          <a:p>
            <a:pPr marL="800100" lvl="1"/>
            <a:r>
              <a:rPr lang="en-GB" sz="2000" dirty="0"/>
              <a:t>Once the first batch with the </a:t>
            </a:r>
            <a:r>
              <a:rPr lang="en-GB" sz="2000" dirty="0" err="1"/>
              <a:t>labeled</a:t>
            </a:r>
            <a:r>
              <a:rPr lang="en-GB" sz="2000" dirty="0"/>
              <a:t> Tweets arrives and the features are extracted, the classifier is trained by calculating the </a:t>
            </a:r>
            <a:r>
              <a:rPr lang="en-US" sz="2000" b="1" i="1" dirty="0">
                <a:latin typeface="Calibri" panose="020F0502020204030204" pitchFamily="34" charset="0"/>
                <a:cs typeface="Arial" panose="020B0604020202020204" pitchFamily="34" charset="0"/>
              </a:rPr>
              <a:t>prior </a:t>
            </a:r>
            <a:r>
              <a:rPr lang="en-US" sz="2000" i="1" dirty="0">
                <a:latin typeface="Calibri" panose="020F0502020204030204" pitchFamily="34" charset="0"/>
                <a:cs typeface="Arial" panose="020B0604020202020204" pitchFamily="34" charset="0"/>
              </a:rPr>
              <a:t>and</a:t>
            </a:r>
            <a:r>
              <a:rPr lang="el-GR" sz="2000" dirty="0">
                <a:latin typeface="Calibri" panose="020F0502020204030204" pitchFamily="34" charset="0"/>
                <a:cs typeface="Arial" panose="020B0604020202020204" pitchFamily="34" charset="0"/>
              </a:rPr>
              <a:t> </a:t>
            </a:r>
            <a:r>
              <a:rPr lang="en-US" sz="2000" b="1" i="1" dirty="0">
                <a:latin typeface="Calibri" panose="020F0502020204030204" pitchFamily="34" charset="0"/>
                <a:cs typeface="Arial" panose="020B0604020202020204" pitchFamily="34" charset="0"/>
              </a:rPr>
              <a:t>conditional probabilities</a:t>
            </a:r>
            <a:r>
              <a:rPr lang="en-US" sz="2000" dirty="0">
                <a:latin typeface="Calibri" panose="020F0502020204030204" pitchFamily="34" charset="0"/>
                <a:cs typeface="Arial" panose="020B0604020202020204" pitchFamily="34" charset="0"/>
              </a:rPr>
              <a:t>:</a:t>
            </a:r>
          </a:p>
          <a:p>
            <a:pPr lvl="2">
              <a:buNone/>
            </a:pPr>
            <a:r>
              <a:rPr lang="en-US" sz="800" dirty="0">
                <a:latin typeface="Arial" panose="020B0604020202020204" pitchFamily="34" charset="0"/>
                <a:cs typeface="Arial" panose="020B0604020202020204" pitchFamily="34" charset="0"/>
              </a:rPr>
              <a:t>                      , </a:t>
            </a:r>
          </a:p>
          <a:p>
            <a:pPr lvl="2"/>
            <a:endParaRPr lang="en-US" sz="800" dirty="0">
              <a:latin typeface="Arial" panose="020B0604020202020204" pitchFamily="34" charset="0"/>
              <a:cs typeface="Arial" panose="020B0604020202020204" pitchFamily="34" charset="0"/>
            </a:endParaRPr>
          </a:p>
          <a:p>
            <a:pPr lvl="2"/>
            <a:endParaRPr lang="en-US" sz="800" dirty="0">
              <a:latin typeface="Arial" panose="020B0604020202020204" pitchFamily="34" charset="0"/>
              <a:cs typeface="Arial" panose="020B0604020202020204" pitchFamily="34" charset="0"/>
            </a:endParaRPr>
          </a:p>
          <a:p>
            <a:pPr lvl="1"/>
            <a:endParaRPr lang="el-GR" sz="1400" dirty="0"/>
          </a:p>
        </p:txBody>
      </p:sp>
      <p:pic>
        <p:nvPicPr>
          <p:cNvPr id="12" name="Picture 3"/>
          <p:cNvPicPr>
            <a:picLocks noChangeAspect="1" noChangeArrowheads="1"/>
          </p:cNvPicPr>
          <p:nvPr/>
        </p:nvPicPr>
        <p:blipFill>
          <a:blip r:embed="rId2" cstate="print"/>
          <a:srcRect/>
          <a:stretch>
            <a:fillRect/>
          </a:stretch>
        </p:blipFill>
        <p:spPr bwMode="auto">
          <a:xfrm>
            <a:off x="922419" y="3406043"/>
            <a:ext cx="1489341" cy="607731"/>
          </a:xfrm>
          <a:prstGeom prst="rect">
            <a:avLst/>
          </a:prstGeom>
          <a:noFill/>
          <a:ln w="9525">
            <a:noFill/>
            <a:miter lim="800000"/>
            <a:headEnd/>
            <a:tailEnd/>
          </a:ln>
        </p:spPr>
      </p:pic>
      <p:pic>
        <p:nvPicPr>
          <p:cNvPr id="15" name="Picture 4"/>
          <p:cNvPicPr>
            <a:picLocks noChangeAspect="1" noChangeArrowheads="1"/>
          </p:cNvPicPr>
          <p:nvPr/>
        </p:nvPicPr>
        <p:blipFill>
          <a:blip r:embed="rId3" cstate="print"/>
          <a:srcRect/>
          <a:stretch>
            <a:fillRect/>
          </a:stretch>
        </p:blipFill>
        <p:spPr bwMode="auto">
          <a:xfrm>
            <a:off x="1098013" y="4207396"/>
            <a:ext cx="1536335" cy="733772"/>
          </a:xfrm>
          <a:prstGeom prst="rect">
            <a:avLst/>
          </a:prstGeom>
          <a:noFill/>
          <a:ln w="9525">
            <a:noFill/>
            <a:miter lim="800000"/>
            <a:headEnd/>
            <a:tailEnd/>
          </a:ln>
        </p:spPr>
      </p:pic>
      <p:sp>
        <p:nvSpPr>
          <p:cNvPr id="4" name="Rectangle 3">
            <a:extLst>
              <a:ext uri="{FF2B5EF4-FFF2-40B4-BE49-F238E27FC236}">
                <a16:creationId xmlns:a16="http://schemas.microsoft.com/office/drawing/2014/main" id="{2C2C22CD-74BA-25DB-8A54-67920FC396DB}"/>
              </a:ext>
            </a:extLst>
          </p:cNvPr>
          <p:cNvSpPr/>
          <p:nvPr/>
        </p:nvSpPr>
        <p:spPr>
          <a:xfrm>
            <a:off x="3232448" y="3429000"/>
            <a:ext cx="4572000" cy="584775"/>
          </a:xfrm>
          <a:prstGeom prst="rect">
            <a:avLst/>
          </a:prstGeom>
        </p:spPr>
        <p:txBody>
          <a:bodyPr>
            <a:spAutoFit/>
          </a:bodyPr>
          <a:lstStyle/>
          <a:p>
            <a:r>
              <a:rPr lang="en-US" sz="1600" dirty="0">
                <a:latin typeface="Calibri" panose="020F0502020204030204" pitchFamily="34" charset="0"/>
                <a:cs typeface="Arial" panose="020B0604020202020204" pitchFamily="34" charset="0"/>
              </a:rPr>
              <a:t>where</a:t>
            </a:r>
            <a:r>
              <a:rPr lang="el-GR" sz="1600" dirty="0">
                <a:latin typeface="Calibri" panose="020F0502020204030204" pitchFamily="34" charset="0"/>
                <a:cs typeface="Arial" panose="020B0604020202020204" pitchFamily="34" charset="0"/>
              </a:rPr>
              <a:t> Ν</a:t>
            </a:r>
            <a:r>
              <a:rPr lang="en-US" sz="1050" dirty="0">
                <a:latin typeface="Calibri" panose="020F0502020204030204" pitchFamily="34" charset="0"/>
                <a:cs typeface="Arial" panose="020B0604020202020204" pitchFamily="34" charset="0"/>
              </a:rPr>
              <a:t>c</a:t>
            </a:r>
            <a:r>
              <a:rPr lang="en-US" sz="1600" dirty="0">
                <a:latin typeface="Calibri" panose="020F0502020204030204" pitchFamily="34" charset="0"/>
                <a:cs typeface="Arial" panose="020B0604020202020204" pitchFamily="34" charset="0"/>
              </a:rPr>
              <a:t> is the number of</a:t>
            </a:r>
            <a:r>
              <a:rPr lang="el-GR" sz="1600" dirty="0">
                <a:latin typeface="Calibri" panose="020F0502020204030204" pitchFamily="34" charset="0"/>
                <a:cs typeface="Arial" panose="020B0604020202020204" pitchFamily="34" charset="0"/>
              </a:rPr>
              <a:t> </a:t>
            </a:r>
            <a:r>
              <a:rPr lang="en-US" sz="1600" dirty="0">
                <a:latin typeface="Calibri" panose="020F0502020204030204" pitchFamily="34" charset="0"/>
                <a:cs typeface="Arial" panose="020B0604020202020204" pitchFamily="34" charset="0"/>
              </a:rPr>
              <a:t>tweets in class C and</a:t>
            </a:r>
            <a:r>
              <a:rPr lang="el-GR" sz="1600" dirty="0">
                <a:latin typeface="Calibri" panose="020F0502020204030204" pitchFamily="34" charset="0"/>
                <a:cs typeface="Arial" panose="020B0604020202020204" pitchFamily="34" charset="0"/>
              </a:rPr>
              <a:t> Ν </a:t>
            </a:r>
            <a:r>
              <a:rPr lang="en-GB" sz="1600" dirty="0">
                <a:latin typeface="Calibri" panose="020F0502020204030204" pitchFamily="34" charset="0"/>
                <a:cs typeface="Arial" panose="020B0604020202020204" pitchFamily="34" charset="0"/>
              </a:rPr>
              <a:t>number of total </a:t>
            </a:r>
            <a:r>
              <a:rPr lang="en-US" sz="1600" dirty="0">
                <a:latin typeface="Calibri" panose="020F0502020204030204" pitchFamily="34" charset="0"/>
                <a:cs typeface="Arial" panose="020B0604020202020204" pitchFamily="34" charset="0"/>
              </a:rPr>
              <a:t>tweets</a:t>
            </a:r>
            <a:endParaRPr lang="en-GR" sz="1600" dirty="0"/>
          </a:p>
        </p:txBody>
      </p:sp>
      <p:sp>
        <p:nvSpPr>
          <p:cNvPr id="5" name="Rectangle 4">
            <a:extLst>
              <a:ext uri="{FF2B5EF4-FFF2-40B4-BE49-F238E27FC236}">
                <a16:creationId xmlns:a16="http://schemas.microsoft.com/office/drawing/2014/main" id="{22F57C59-E672-392B-39E7-E533A95B8AE6}"/>
              </a:ext>
            </a:extLst>
          </p:cNvPr>
          <p:cNvSpPr/>
          <p:nvPr/>
        </p:nvSpPr>
        <p:spPr>
          <a:xfrm>
            <a:off x="3232448" y="4091374"/>
            <a:ext cx="4572000" cy="1077218"/>
          </a:xfrm>
          <a:prstGeom prst="rect">
            <a:avLst/>
          </a:prstGeom>
        </p:spPr>
        <p:txBody>
          <a:bodyPr>
            <a:spAutoFit/>
          </a:bodyPr>
          <a:lstStyle/>
          <a:p>
            <a:r>
              <a:rPr lang="en-US" sz="1600" dirty="0">
                <a:latin typeface="Calibri" panose="020F0502020204030204" pitchFamily="34" charset="0"/>
                <a:cs typeface="Arial" panose="020B0604020202020204" pitchFamily="34" charset="0"/>
              </a:rPr>
              <a:t>where</a:t>
            </a:r>
            <a:r>
              <a:rPr lang="el-GR" sz="1600" dirty="0">
                <a:latin typeface="Calibri" panose="020F0502020204030204" pitchFamily="34" charset="0"/>
                <a:cs typeface="Arial" panose="020B0604020202020204" pitchFamily="34" charset="0"/>
              </a:rPr>
              <a:t> Τ</a:t>
            </a:r>
            <a:r>
              <a:rPr lang="en-US" sz="1050" dirty="0" err="1">
                <a:latin typeface="Calibri" panose="020F0502020204030204" pitchFamily="34" charset="0"/>
                <a:cs typeface="Arial" panose="020B0604020202020204" pitchFamily="34" charset="0"/>
              </a:rPr>
              <a:t>ct</a:t>
            </a:r>
            <a:r>
              <a:rPr lang="en-US" sz="1600" dirty="0">
                <a:latin typeface="Calibri" panose="020F0502020204030204" pitchFamily="34" charset="0"/>
                <a:cs typeface="Arial" panose="020B0604020202020204" pitchFamily="34" charset="0"/>
              </a:rPr>
              <a:t> is the number of occurrences of token </a:t>
            </a:r>
            <a:r>
              <a:rPr lang="en-US" sz="1600" dirty="0">
                <a:latin typeface="Arial" panose="020B0604020202020204" pitchFamily="34" charset="0"/>
                <a:cs typeface="Arial" panose="020B0604020202020204" pitchFamily="34" charset="0"/>
              </a:rPr>
              <a:t>t</a:t>
            </a:r>
            <a:r>
              <a:rPr lang="en-US" sz="1600" dirty="0">
                <a:latin typeface="Calibri" panose="020F0502020204030204" pitchFamily="34" charset="0"/>
                <a:cs typeface="Arial" panose="020B0604020202020204" pitchFamily="34" charset="0"/>
              </a:rPr>
              <a:t> of class</a:t>
            </a:r>
            <a:r>
              <a:rPr lang="el-GR" sz="1600" dirty="0">
                <a:latin typeface="Calibri" panose="020F050202020403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a:t>
            </a:r>
            <a:r>
              <a:rPr lang="en-US" sz="1600" dirty="0">
                <a:latin typeface="Calibri" panose="020F0502020204030204" pitchFamily="34" charset="0"/>
                <a:cs typeface="Arial" panose="020B0604020202020204" pitchFamily="34" charset="0"/>
              </a:rPr>
              <a:t> in</a:t>
            </a:r>
            <a:r>
              <a:rPr lang="el-GR" sz="1600" dirty="0">
                <a:latin typeface="Calibri" panose="020F0502020204030204" pitchFamily="34" charset="0"/>
                <a:cs typeface="Arial" panose="020B0604020202020204" pitchFamily="34" charset="0"/>
              </a:rPr>
              <a:t> </a:t>
            </a:r>
            <a:r>
              <a:rPr lang="en-US" sz="1600" dirty="0">
                <a:latin typeface="Calibri" panose="020F0502020204030204" pitchFamily="34" charset="0"/>
                <a:cs typeface="Arial" panose="020B0604020202020204" pitchFamily="34" charset="0"/>
              </a:rPr>
              <a:t>training tweets </a:t>
            </a:r>
          </a:p>
          <a:p>
            <a:r>
              <a:rPr lang="en-US" sz="1600" dirty="0">
                <a:latin typeface="Calibri" panose="020F0502020204030204" pitchFamily="34" charset="0"/>
                <a:cs typeface="Arial" panose="020B0604020202020204" pitchFamily="34" charset="0"/>
              </a:rPr>
              <a:t>Ratio: sum of occurrences of each token t of the set of features in tweets of class c</a:t>
            </a:r>
            <a:endParaRPr lang="en-GR" sz="1600" dirty="0"/>
          </a:p>
        </p:txBody>
      </p:sp>
    </p:spTree>
    <p:extLst>
      <p:ext uri="{BB962C8B-B14F-4D97-AF65-F5344CB8AC3E}">
        <p14:creationId xmlns:p14="http://schemas.microsoft.com/office/powerpoint/2010/main" val="26041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Incremental</a:t>
            </a:r>
            <a:r>
              <a:rPr lang="el-GR" dirty="0"/>
              <a:t> </a:t>
            </a:r>
            <a:r>
              <a:rPr lang="en-US" dirty="0"/>
              <a:t>Naive Bayes</a:t>
            </a:r>
            <a:endParaRPr lang="el-GR" dirty="0"/>
          </a:p>
        </p:txBody>
      </p:sp>
      <p:sp>
        <p:nvSpPr>
          <p:cNvPr id="5" name="4 - Θέση περιεχομένου"/>
          <p:cNvSpPr>
            <a:spLocks noGrp="1"/>
          </p:cNvSpPr>
          <p:nvPr>
            <p:ph idx="1"/>
          </p:nvPr>
        </p:nvSpPr>
        <p:spPr>
          <a:xfrm>
            <a:off x="457200" y="1600200"/>
            <a:ext cx="8229600" cy="5257800"/>
          </a:xfrm>
        </p:spPr>
        <p:txBody>
          <a:bodyPr>
            <a:normAutofit fontScale="55000" lnSpcReduction="20000"/>
          </a:bodyPr>
          <a:lstStyle/>
          <a:p>
            <a:r>
              <a:rPr lang="el-GR" dirty="0" err="1"/>
              <a:t>Naive</a:t>
            </a:r>
            <a:r>
              <a:rPr lang="el-GR" dirty="0"/>
              <a:t> </a:t>
            </a:r>
            <a:r>
              <a:rPr lang="el-GR" dirty="0" err="1"/>
              <a:t>Bayes</a:t>
            </a:r>
            <a:r>
              <a:rPr lang="el-GR" dirty="0"/>
              <a:t> </a:t>
            </a:r>
            <a:r>
              <a:rPr lang="en-GB" dirty="0"/>
              <a:t>easily converts to incremental: </a:t>
            </a:r>
          </a:p>
          <a:p>
            <a:pPr lvl="1"/>
            <a:r>
              <a:rPr lang="en-GB" sz="3300" dirty="0"/>
              <a:t>Renew the following ​​for new data:</a:t>
            </a:r>
            <a:endParaRPr lang="en-US" dirty="0"/>
          </a:p>
          <a:p>
            <a:pPr lvl="2"/>
            <a:r>
              <a:rPr lang="el-GR" sz="3300" b="1" dirty="0"/>
              <a:t>N</a:t>
            </a:r>
            <a:r>
              <a:rPr lang="el-GR" sz="3300" dirty="0"/>
              <a:t> </a:t>
            </a:r>
            <a:r>
              <a:rPr lang="en-US" sz="3300" dirty="0">
                <a:sym typeface="Wingdings" pitchFamily="2" charset="2"/>
              </a:rPr>
              <a:t></a:t>
            </a:r>
            <a:r>
              <a:rPr lang="el-GR" sz="3300" dirty="0"/>
              <a:t> </a:t>
            </a:r>
            <a:r>
              <a:rPr lang="en-US" sz="3300" dirty="0"/>
              <a:t>Total # of </a:t>
            </a:r>
            <a:r>
              <a:rPr lang="el-GR" sz="3300" dirty="0" err="1"/>
              <a:t>Tweets</a:t>
            </a:r>
            <a:r>
              <a:rPr lang="el-GR" sz="3300" dirty="0"/>
              <a:t> </a:t>
            </a:r>
            <a:r>
              <a:rPr lang="en-US" sz="3300" dirty="0"/>
              <a:t>that have reached the system since the beginning of its operation</a:t>
            </a:r>
            <a:r>
              <a:rPr lang="el-GR" sz="3300" dirty="0"/>
              <a:t>. </a:t>
            </a:r>
            <a:endParaRPr lang="en-US" sz="3300" dirty="0"/>
          </a:p>
          <a:p>
            <a:pPr lvl="2"/>
            <a:r>
              <a:rPr lang="el-GR" sz="3300" b="1" dirty="0"/>
              <a:t>N</a:t>
            </a:r>
            <a:r>
              <a:rPr lang="el-GR" sz="1800" b="1" dirty="0"/>
              <a:t> c  </a:t>
            </a:r>
            <a:r>
              <a:rPr lang="en-US" sz="3300" dirty="0">
                <a:sym typeface="Wingdings" pitchFamily="2" charset="2"/>
              </a:rPr>
              <a:t></a:t>
            </a:r>
            <a:r>
              <a:rPr lang="el-GR" sz="3300" dirty="0"/>
              <a:t> </a:t>
            </a:r>
            <a:r>
              <a:rPr lang="en-US" sz="3300" dirty="0"/>
              <a:t># of texts </a:t>
            </a:r>
            <a:r>
              <a:rPr lang="el-GR" sz="3300" dirty="0"/>
              <a:t>Τον αριθμό των κειμένων </a:t>
            </a:r>
            <a:r>
              <a:rPr lang="en-US" sz="3300" dirty="0"/>
              <a:t>belonging to class </a:t>
            </a:r>
            <a:r>
              <a:rPr lang="el-GR" sz="3300" dirty="0"/>
              <a:t>c, </a:t>
            </a:r>
            <a:r>
              <a:rPr lang="en-US" sz="3300" dirty="0"/>
              <a:t>for each class</a:t>
            </a:r>
            <a:r>
              <a:rPr lang="el-GR" sz="3300" dirty="0"/>
              <a:t>. </a:t>
            </a:r>
            <a:endParaRPr lang="en-US" sz="3300" dirty="0"/>
          </a:p>
          <a:p>
            <a:pPr lvl="2"/>
            <a:r>
              <a:rPr lang="el-GR" sz="3300" b="1" dirty="0"/>
              <a:t>Τ</a:t>
            </a:r>
            <a:r>
              <a:rPr lang="el-GR" sz="1800" b="1" dirty="0"/>
              <a:t> </a:t>
            </a:r>
            <a:r>
              <a:rPr lang="el-GR" sz="1800" b="1" dirty="0" err="1"/>
              <a:t>ct</a:t>
            </a:r>
            <a:r>
              <a:rPr lang="el-GR" sz="1800" b="1" dirty="0"/>
              <a:t> </a:t>
            </a:r>
            <a:r>
              <a:rPr lang="en-US" sz="3300" dirty="0">
                <a:sym typeface="Wingdings" pitchFamily="2" charset="2"/>
              </a:rPr>
              <a:t></a:t>
            </a:r>
            <a:r>
              <a:rPr lang="en-US" sz="3300" dirty="0"/>
              <a:t> # of occurrences of </a:t>
            </a:r>
            <a:r>
              <a:rPr lang="el-GR" sz="3300" dirty="0" err="1"/>
              <a:t>token</a:t>
            </a:r>
            <a:r>
              <a:rPr lang="el-GR" sz="3300" dirty="0"/>
              <a:t> t </a:t>
            </a:r>
            <a:r>
              <a:rPr lang="en-US" sz="3300" dirty="0"/>
              <a:t>in texts of class </a:t>
            </a:r>
            <a:r>
              <a:rPr lang="el-GR" sz="3300" dirty="0"/>
              <a:t>c, </a:t>
            </a:r>
            <a:r>
              <a:rPr lang="en-US" sz="3300" dirty="0"/>
              <a:t>for each class and each token</a:t>
            </a:r>
            <a:r>
              <a:rPr lang="el-GR" sz="3300" dirty="0"/>
              <a:t>. </a:t>
            </a:r>
            <a:endParaRPr lang="en-US" sz="3300" dirty="0"/>
          </a:p>
          <a:p>
            <a:pPr lvl="2"/>
            <a:r>
              <a:rPr lang="el-GR" sz="3300" b="1" dirty="0"/>
              <a:t>Vocabulary</a:t>
            </a:r>
            <a:r>
              <a:rPr lang="en-US" sz="3300" dirty="0"/>
              <a:t> </a:t>
            </a:r>
            <a:r>
              <a:rPr lang="el-GR" sz="3300" dirty="0"/>
              <a:t> </a:t>
            </a:r>
            <a:r>
              <a:rPr lang="en-US" sz="3300" dirty="0">
                <a:sym typeface="Wingdings" pitchFamily="2" charset="2"/>
              </a:rPr>
              <a:t> feature space is updated with new tokens as new </a:t>
            </a:r>
            <a:r>
              <a:rPr lang="el-GR" sz="3300" dirty="0" err="1"/>
              <a:t>Tweets</a:t>
            </a:r>
            <a:r>
              <a:rPr lang="en-US" sz="3300" dirty="0"/>
              <a:t> arrive</a:t>
            </a:r>
            <a:r>
              <a:rPr lang="el-GR" sz="3300" dirty="0"/>
              <a:t>.</a:t>
            </a:r>
            <a:endParaRPr lang="en-US" sz="3300" dirty="0"/>
          </a:p>
          <a:p>
            <a:endParaRPr lang="en-US" dirty="0"/>
          </a:p>
          <a:p>
            <a:pPr>
              <a:buFont typeface="Wingdings" pitchFamily="2" charset="2"/>
              <a:buChar char="Ø"/>
            </a:pPr>
            <a:r>
              <a:rPr lang="el-GR" dirty="0"/>
              <a:t> </a:t>
            </a:r>
            <a:r>
              <a:rPr lang="en-US" dirty="0"/>
              <a:t>Therefore, incremental </a:t>
            </a:r>
            <a:r>
              <a:rPr lang="el-GR" dirty="0" err="1"/>
              <a:t>Naive</a:t>
            </a:r>
            <a:r>
              <a:rPr lang="el-GR" dirty="0"/>
              <a:t> </a:t>
            </a:r>
            <a:r>
              <a:rPr lang="el-GR" dirty="0" err="1"/>
              <a:t>Bayes</a:t>
            </a:r>
            <a:r>
              <a:rPr lang="el-GR" dirty="0"/>
              <a:t> </a:t>
            </a:r>
            <a:r>
              <a:rPr lang="en-US" dirty="0"/>
              <a:t>with dynamic feature space:</a:t>
            </a:r>
          </a:p>
          <a:p>
            <a:pPr lvl="1"/>
            <a:r>
              <a:rPr lang="en-GB" sz="3300" dirty="0"/>
              <a:t>Small space, as long as it remembers the above values ​​in memory</a:t>
            </a:r>
          </a:p>
          <a:p>
            <a:pPr lvl="1"/>
            <a:r>
              <a:rPr lang="en-GB" sz="3300" dirty="0"/>
              <a:t>Updates old values ​​of prior and conditional probabilities with a </a:t>
            </a:r>
            <a:r>
              <a:rPr lang="en-GB" sz="3300" b="1" dirty="0">
                <a:solidFill>
                  <a:schemeClr val="accent2">
                    <a:lumMod val="50000"/>
                  </a:schemeClr>
                </a:solidFill>
              </a:rPr>
              <a:t>single pass of data </a:t>
            </a:r>
            <a:endParaRPr lang="en-US" sz="3300" b="1" dirty="0">
              <a:solidFill>
                <a:schemeClr val="accent2">
                  <a:lumMod val="50000"/>
                </a:schemeClr>
              </a:solidFill>
            </a:endParaRPr>
          </a:p>
          <a:p>
            <a:pPr lvl="1"/>
            <a:r>
              <a:rPr lang="en-GB" sz="3300" dirty="0"/>
              <a:t>Faces concept-drift with dynamic feature space and by updating statistics in each iteration</a:t>
            </a:r>
            <a:endParaRPr lang="en-US" sz="3300" dirty="0"/>
          </a:p>
          <a:p>
            <a:pPr lvl="1"/>
            <a:r>
              <a:rPr lang="en-GB" sz="3300" dirty="0"/>
              <a:t>Simple: just increase the above values for new Tweets</a:t>
            </a:r>
          </a:p>
          <a:p>
            <a:pPr lvl="1"/>
            <a:r>
              <a:rPr lang="en-GB" sz="3300" dirty="0"/>
              <a:t>Does not need to know the correlations of the features</a:t>
            </a:r>
            <a:endParaRPr lang="el-GR" sz="33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Incremental</a:t>
            </a:r>
            <a:r>
              <a:rPr lang="el-GR" dirty="0"/>
              <a:t> </a:t>
            </a:r>
            <a:r>
              <a:rPr lang="en-US" dirty="0"/>
              <a:t>Naive Bayes-</a:t>
            </a:r>
            <a:r>
              <a:rPr lang="el-GR" dirty="0"/>
              <a:t>Α</a:t>
            </a:r>
            <a:r>
              <a:rPr lang="en-US" dirty="0" err="1"/>
              <a:t>rchitecture</a:t>
            </a:r>
            <a:endParaRPr lang="el-GR" dirty="0"/>
          </a:p>
        </p:txBody>
      </p:sp>
      <p:pic>
        <p:nvPicPr>
          <p:cNvPr id="4" name="3 - Θέση περιεχομένου" descr="Incremental.png"/>
          <p:cNvPicPr>
            <a:picLocks noGrp="1" noChangeAspect="1"/>
          </p:cNvPicPr>
          <p:nvPr>
            <p:ph idx="1"/>
          </p:nvPr>
        </p:nvPicPr>
        <p:blipFill>
          <a:blip r:embed="rId2" cstate="print"/>
          <a:stretch>
            <a:fillRect/>
          </a:stretch>
        </p:blipFill>
        <p:spPr>
          <a:xfrm>
            <a:off x="1785224" y="1600200"/>
            <a:ext cx="5105160" cy="4983162"/>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Unlabeled Tweets</a:t>
            </a:r>
            <a:endParaRPr lang="el-GR" dirty="0"/>
          </a:p>
        </p:txBody>
      </p:sp>
      <p:sp>
        <p:nvSpPr>
          <p:cNvPr id="3" name="2 - Θέση περιεχομένου"/>
          <p:cNvSpPr>
            <a:spLocks noGrp="1"/>
          </p:cNvSpPr>
          <p:nvPr>
            <p:ph idx="1"/>
          </p:nvPr>
        </p:nvSpPr>
        <p:spPr/>
        <p:txBody>
          <a:bodyPr>
            <a:noAutofit/>
          </a:bodyPr>
          <a:lstStyle/>
          <a:p>
            <a:r>
              <a:rPr lang="en-GB" sz="2400" dirty="0"/>
              <a:t>So far we assume that data reaching the stream is labelled.. </a:t>
            </a:r>
          </a:p>
          <a:p>
            <a:pPr lvl="1"/>
            <a:r>
              <a:rPr lang="en-GB" sz="2000" dirty="0"/>
              <a:t>Not true! </a:t>
            </a:r>
          </a:p>
          <a:p>
            <a:r>
              <a:rPr lang="en-GB" sz="2400" dirty="0"/>
              <a:t>Tweets arrive in the form of a feed from the Twitter API </a:t>
            </a:r>
          </a:p>
          <a:p>
            <a:pPr lvl="1"/>
            <a:r>
              <a:rPr lang="en-GB" sz="2000" dirty="0"/>
              <a:t>They are written by individuals on a topic -&gt; they do not contain labels</a:t>
            </a:r>
          </a:p>
          <a:p>
            <a:r>
              <a:rPr lang="en-GB" sz="2400" dirty="0"/>
              <a:t> Manual categorization of Tweets </a:t>
            </a:r>
          </a:p>
          <a:p>
            <a:pPr lvl="1"/>
            <a:r>
              <a:rPr lang="en-GB" sz="2000" dirty="0"/>
              <a:t>Time consuming process -&gt; there is no time to process data </a:t>
            </a:r>
          </a:p>
          <a:p>
            <a:pPr lvl="1"/>
            <a:r>
              <a:rPr lang="en-GB" sz="2000" dirty="0"/>
              <a:t>High cost</a:t>
            </a:r>
            <a:endParaRPr lang="en-US" sz="2000" dirty="0"/>
          </a:p>
          <a:p>
            <a:pPr lvl="1"/>
            <a:endParaRPr lang="en-US" sz="2000" dirty="0"/>
          </a:p>
          <a:p>
            <a:pPr>
              <a:buFont typeface="Wingdings" pitchFamily="2" charset="2"/>
              <a:buChar char="Ø"/>
            </a:pPr>
            <a:r>
              <a:rPr lang="en-GB" sz="2000" b="1" dirty="0">
                <a:solidFill>
                  <a:schemeClr val="accent2">
                    <a:lumMod val="50000"/>
                  </a:schemeClr>
                </a:solidFill>
              </a:rPr>
              <a:t>Need to find a solution to deal with </a:t>
            </a:r>
            <a:r>
              <a:rPr lang="en-GB" sz="2000" b="1" dirty="0" err="1">
                <a:solidFill>
                  <a:schemeClr val="accent2">
                    <a:lumMod val="50000"/>
                  </a:schemeClr>
                </a:solidFill>
              </a:rPr>
              <a:t>unlabeled</a:t>
            </a:r>
            <a:r>
              <a:rPr lang="en-GB" sz="2000" b="1" dirty="0">
                <a:solidFill>
                  <a:schemeClr val="accent2">
                    <a:lumMod val="50000"/>
                  </a:schemeClr>
                </a:solidFill>
              </a:rPr>
              <a:t> </a:t>
            </a:r>
            <a:r>
              <a:rPr lang="el-GR" sz="2000" b="1" dirty="0" err="1">
                <a:solidFill>
                  <a:schemeClr val="accent2">
                    <a:lumMod val="50000"/>
                  </a:schemeClr>
                </a:solidFill>
              </a:rPr>
              <a:t>Tweets</a:t>
            </a:r>
            <a:r>
              <a:rPr lang="el-GR" sz="2000" b="1" dirty="0">
                <a:solidFill>
                  <a:schemeClr val="accent2">
                    <a:lumMod val="50000"/>
                  </a:schemeClr>
                </a:solidFill>
              </a:rPr>
              <a:t> </a:t>
            </a:r>
            <a:r>
              <a:rPr lang="en-US" sz="2000" b="1" dirty="0">
                <a:solidFill>
                  <a:schemeClr val="accent2">
                    <a:lumMod val="50000"/>
                  </a:schemeClr>
                </a:solidFill>
              </a:rPr>
              <a:t>!!!</a:t>
            </a:r>
            <a:endParaRPr lang="el-GR" sz="2000" b="1" dirty="0">
              <a:solidFill>
                <a:schemeClr val="accent2">
                  <a:lumMod val="50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Self-trained incremental Naive Bayes</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n-GB" b="1" i="1" dirty="0"/>
              <a:t>Combination of incremental logic and semi-supervised learning</a:t>
            </a:r>
          </a:p>
          <a:p>
            <a:endParaRPr lang="en-US" b="1" i="1" dirty="0"/>
          </a:p>
          <a:p>
            <a:pPr>
              <a:lnSpc>
                <a:spcPct val="120000"/>
              </a:lnSpc>
            </a:pPr>
            <a:r>
              <a:rPr lang="el-GR" b="1" dirty="0" err="1"/>
              <a:t>Self-training</a:t>
            </a:r>
            <a:r>
              <a:rPr lang="el-GR" b="1" dirty="0"/>
              <a:t> </a:t>
            </a:r>
            <a:r>
              <a:rPr lang="en-US" b="1" dirty="0"/>
              <a:t>logic</a:t>
            </a:r>
            <a:r>
              <a:rPr lang="el-GR" b="1" dirty="0"/>
              <a:t> </a:t>
            </a:r>
            <a:r>
              <a:rPr lang="en-US" dirty="0">
                <a:sym typeface="Wingdings" pitchFamily="2" charset="2"/>
              </a:rPr>
              <a:t></a:t>
            </a:r>
            <a:r>
              <a:rPr lang="el-GR" dirty="0"/>
              <a:t> </a:t>
            </a:r>
            <a:r>
              <a:rPr lang="en-US" dirty="0"/>
              <a:t>The classifier</a:t>
            </a:r>
            <a:r>
              <a:rPr lang="el-GR" dirty="0"/>
              <a:t> </a:t>
            </a:r>
            <a:r>
              <a:rPr lang="en-GB" dirty="0"/>
              <a:t>uses its own predictions to label Tweets</a:t>
            </a:r>
            <a:endParaRPr lang="en-US" dirty="0"/>
          </a:p>
          <a:p>
            <a:pPr lvl="1">
              <a:lnSpc>
                <a:spcPct val="120000"/>
              </a:lnSpc>
            </a:pPr>
            <a:r>
              <a:rPr lang="en-GB" dirty="0"/>
              <a:t>Once the data has labels it can be inserted into the training set of the incremental classifier and update </a:t>
            </a:r>
            <a:r>
              <a:rPr lang="en-US" dirty="0"/>
              <a:t>it</a:t>
            </a:r>
          </a:p>
          <a:p>
            <a:pPr>
              <a:lnSpc>
                <a:spcPct val="120000"/>
              </a:lnSpc>
            </a:pPr>
            <a:r>
              <a:rPr lang="en-US" dirty="0"/>
              <a:t>P</a:t>
            </a:r>
            <a:r>
              <a:rPr lang="en-GB" dirty="0" err="1"/>
              <a:t>roblem</a:t>
            </a:r>
            <a:r>
              <a:rPr lang="en-GB" dirty="0"/>
              <a:t> change: Can the classifier "learn" from the data it classified itself? </a:t>
            </a:r>
          </a:p>
          <a:p>
            <a:pPr lvl="1">
              <a:lnSpc>
                <a:spcPct val="120000"/>
              </a:lnSpc>
            </a:pPr>
            <a:r>
              <a:rPr lang="en-GB" dirty="0"/>
              <a:t>i.e., how well it can distinguish the class "positive" from "negative”</a:t>
            </a:r>
            <a:endParaRPr lang="en-US" dirty="0"/>
          </a:p>
          <a:p>
            <a:pPr lvl="1">
              <a:lnSpc>
                <a:spcPct val="120000"/>
              </a:lnSpc>
            </a:pPr>
            <a:r>
              <a:rPr lang="en-GB" dirty="0"/>
              <a:t>Selection of the most reliable predictions based on the model -&gt; in Naive Bayes, the class with the highest probability is selected</a:t>
            </a:r>
          </a:p>
          <a:p>
            <a:pPr>
              <a:buFont typeface="Wingdings" pitchFamily="2" charset="2"/>
              <a:buChar char="Ø"/>
            </a:pPr>
            <a:r>
              <a:rPr lang="en-US" dirty="0"/>
              <a:t>Most reliable predictions</a:t>
            </a:r>
            <a:r>
              <a:rPr lang="el-GR" dirty="0"/>
              <a:t>: </a:t>
            </a:r>
            <a:endParaRPr lang="en-US" dirty="0"/>
          </a:p>
          <a:p>
            <a:pPr algn="ctr">
              <a:buNone/>
            </a:pPr>
            <a:r>
              <a:rPr lang="el-GR" dirty="0"/>
              <a:t>P (</a:t>
            </a:r>
            <a:r>
              <a:rPr lang="el-GR" dirty="0" err="1"/>
              <a:t>positive</a:t>
            </a:r>
            <a:r>
              <a:rPr lang="el-GR" dirty="0"/>
              <a:t> | </a:t>
            </a:r>
            <a:r>
              <a:rPr lang="el-GR" dirty="0" err="1"/>
              <a:t>tweet</a:t>
            </a:r>
            <a:r>
              <a:rPr lang="el-GR" dirty="0"/>
              <a:t>) ≥  2 *  P (</a:t>
            </a:r>
            <a:r>
              <a:rPr lang="el-GR" dirty="0" err="1"/>
              <a:t>negative</a:t>
            </a:r>
            <a:r>
              <a:rPr lang="el-GR" dirty="0"/>
              <a:t> | </a:t>
            </a:r>
            <a:r>
              <a:rPr lang="el-GR" dirty="0" err="1"/>
              <a:t>tweet</a:t>
            </a:r>
            <a:r>
              <a:rPr lang="el-GR" dirty="0"/>
              <a:t> ) </a:t>
            </a:r>
            <a:endParaRPr lang="en-US" dirty="0"/>
          </a:p>
          <a:p>
            <a:pPr algn="ctr">
              <a:buNone/>
            </a:pPr>
            <a:r>
              <a:rPr lang="el-GR" dirty="0"/>
              <a:t> </a:t>
            </a:r>
            <a:r>
              <a:rPr lang="el-GR" dirty="0" err="1"/>
              <a:t>or</a:t>
            </a:r>
            <a:r>
              <a:rPr lang="el-GR" dirty="0"/>
              <a:t> </a:t>
            </a:r>
            <a:endParaRPr lang="en-US" dirty="0"/>
          </a:p>
          <a:p>
            <a:pPr algn="ctr">
              <a:buNone/>
            </a:pPr>
            <a:r>
              <a:rPr lang="el-GR" dirty="0"/>
              <a:t>P (</a:t>
            </a:r>
            <a:r>
              <a:rPr lang="el-GR" dirty="0" err="1"/>
              <a:t>negative</a:t>
            </a:r>
            <a:r>
              <a:rPr lang="el-GR" dirty="0"/>
              <a:t> | </a:t>
            </a:r>
            <a:r>
              <a:rPr lang="el-GR" dirty="0" err="1"/>
              <a:t>tweet</a:t>
            </a:r>
            <a:r>
              <a:rPr lang="el-GR" dirty="0"/>
              <a:t> ) ≥  2 *  P (</a:t>
            </a:r>
            <a:r>
              <a:rPr lang="el-GR" dirty="0" err="1"/>
              <a:t>positive</a:t>
            </a:r>
            <a:r>
              <a:rPr lang="el-GR" dirty="0"/>
              <a:t> | </a:t>
            </a:r>
            <a:r>
              <a:rPr lang="el-GR" dirty="0" err="1"/>
              <a:t>tweet</a:t>
            </a:r>
            <a:r>
              <a:rPr lang="el-GR"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Clustering</a:t>
            </a:r>
          </a:p>
        </p:txBody>
      </p:sp>
      <p:pic>
        <p:nvPicPr>
          <p:cNvPr id="9" name="Content Placeholder 13"/>
          <p:cNvPicPr>
            <a:picLocks noChangeAspect="1"/>
          </p:cNvPicPr>
          <p:nvPr/>
        </p:nvPicPr>
        <p:blipFill>
          <a:blip r:embed="rId2"/>
          <a:stretch>
            <a:fillRect/>
          </a:stretch>
        </p:blipFill>
        <p:spPr>
          <a:xfrm>
            <a:off x="1475656" y="2276872"/>
            <a:ext cx="5589704" cy="3293290"/>
          </a:xfrm>
          <a:prstGeom prst="rect">
            <a:avLst/>
          </a:prstGeom>
        </p:spPr>
      </p:pic>
      <p:cxnSp>
        <p:nvCxnSpPr>
          <p:cNvPr id="10" name="Curved Connector 18"/>
          <p:cNvCxnSpPr>
            <a:cxnSpLocks noChangeShapeType="1"/>
          </p:cNvCxnSpPr>
          <p:nvPr/>
        </p:nvCxnSpPr>
        <p:spPr bwMode="auto">
          <a:xfrm flipV="1">
            <a:off x="6169603" y="3121226"/>
            <a:ext cx="1143000" cy="371475"/>
          </a:xfrm>
          <a:prstGeom prst="curvedConnector3">
            <a:avLst>
              <a:gd name="adj1" fmla="val 50000"/>
            </a:avLst>
          </a:prstGeom>
          <a:noFill/>
          <a:ln w="28575" algn="ctr">
            <a:solidFill>
              <a:srgbClr val="FF0000"/>
            </a:solidFill>
            <a:round/>
            <a:headEnd/>
            <a:tailEnd type="arrow" w="med" len="med"/>
          </a:ln>
        </p:spPr>
      </p:cxnSp>
      <p:sp>
        <p:nvSpPr>
          <p:cNvPr id="11" name="TextBox 19"/>
          <p:cNvSpPr txBox="1">
            <a:spLocks noChangeArrowheads="1"/>
          </p:cNvSpPr>
          <p:nvPr/>
        </p:nvSpPr>
        <p:spPr bwMode="auto">
          <a:xfrm>
            <a:off x="7055426" y="2921863"/>
            <a:ext cx="914400" cy="507831"/>
          </a:xfrm>
          <a:prstGeom prst="rect">
            <a:avLst/>
          </a:prstGeom>
          <a:noFill/>
          <a:ln w="9525">
            <a:noFill/>
            <a:miter lim="800000"/>
            <a:headEnd/>
            <a:tailEnd/>
          </a:ln>
        </p:spPr>
        <p:txBody>
          <a:bodyPr anchor="ctr">
            <a:spAutoFit/>
          </a:bodyPr>
          <a:lstStyle/>
          <a:p>
            <a:pPr algn="ctr"/>
            <a:r>
              <a:rPr lang="en-US" sz="1350" dirty="0"/>
              <a:t>Topic cluster</a:t>
            </a:r>
          </a:p>
        </p:txBody>
      </p:sp>
      <p:cxnSp>
        <p:nvCxnSpPr>
          <p:cNvPr id="12" name="Straight Arrow Connector 21"/>
          <p:cNvCxnSpPr>
            <a:cxnSpLocks noChangeShapeType="1"/>
          </p:cNvCxnSpPr>
          <p:nvPr/>
        </p:nvCxnSpPr>
        <p:spPr bwMode="auto">
          <a:xfrm>
            <a:off x="6678757" y="4086228"/>
            <a:ext cx="571500" cy="0"/>
          </a:xfrm>
          <a:prstGeom prst="straightConnector1">
            <a:avLst/>
          </a:prstGeom>
          <a:noFill/>
          <a:ln w="28575" algn="ctr">
            <a:solidFill>
              <a:srgbClr val="FF0000"/>
            </a:solidFill>
            <a:round/>
            <a:headEnd/>
            <a:tailEnd type="arrow" w="med" len="med"/>
          </a:ln>
        </p:spPr>
      </p:cxnSp>
      <p:sp>
        <p:nvSpPr>
          <p:cNvPr id="13" name="TextBox 22"/>
          <p:cNvSpPr txBox="1">
            <a:spLocks noChangeArrowheads="1"/>
          </p:cNvSpPr>
          <p:nvPr/>
        </p:nvSpPr>
        <p:spPr bwMode="auto">
          <a:xfrm>
            <a:off x="7135957" y="3855544"/>
            <a:ext cx="1028700" cy="507831"/>
          </a:xfrm>
          <a:prstGeom prst="rect">
            <a:avLst/>
          </a:prstGeom>
          <a:noFill/>
          <a:ln w="9525">
            <a:noFill/>
            <a:miter lim="800000"/>
            <a:headEnd/>
            <a:tailEnd/>
          </a:ln>
        </p:spPr>
        <p:txBody>
          <a:bodyPr wrap="square" anchor="ctr">
            <a:spAutoFit/>
          </a:bodyPr>
          <a:lstStyle/>
          <a:p>
            <a:pPr algn="ctr"/>
            <a:r>
              <a:rPr lang="en-US" sz="1350" dirty="0"/>
              <a:t>Article</a:t>
            </a:r>
          </a:p>
          <a:p>
            <a:pPr algn="ctr"/>
            <a:r>
              <a:rPr lang="en-US" sz="1350" dirty="0"/>
              <a:t>Listings</a:t>
            </a:r>
          </a:p>
        </p:txBody>
      </p:sp>
    </p:spTree>
    <p:extLst>
      <p:ext uri="{BB962C8B-B14F-4D97-AF65-F5344CB8AC3E}">
        <p14:creationId xmlns:p14="http://schemas.microsoft.com/office/powerpoint/2010/main" val="2121971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Self-trained incremental Naive Bayes-</a:t>
            </a:r>
            <a:r>
              <a:rPr lang="el-GR" dirty="0"/>
              <a:t>Α</a:t>
            </a:r>
            <a:r>
              <a:rPr lang="en-US" dirty="0" err="1"/>
              <a:t>rchitecture</a:t>
            </a:r>
            <a:endParaRPr lang="el-GR" dirty="0"/>
          </a:p>
        </p:txBody>
      </p:sp>
      <p:pic>
        <p:nvPicPr>
          <p:cNvPr id="4" name="3 - Θέση περιεχομένου" descr="selfTraining.png"/>
          <p:cNvPicPr>
            <a:picLocks noGrp="1" noChangeAspect="1"/>
          </p:cNvPicPr>
          <p:nvPr>
            <p:ph idx="1"/>
          </p:nvPr>
        </p:nvPicPr>
        <p:blipFill>
          <a:blip r:embed="rId2" cstate="print"/>
          <a:stretch>
            <a:fillRect/>
          </a:stretch>
        </p:blipFill>
        <p:spPr>
          <a:xfrm>
            <a:off x="1896090" y="1600200"/>
            <a:ext cx="4902062" cy="4983162"/>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Co-trained incremental Naive Bayes</a:t>
            </a:r>
            <a:endParaRPr lang="el-GR" dirty="0"/>
          </a:p>
        </p:txBody>
      </p:sp>
      <p:sp>
        <p:nvSpPr>
          <p:cNvPr id="3" name="2 - Θέση περιεχομένου"/>
          <p:cNvSpPr>
            <a:spLocks noGrp="1"/>
          </p:cNvSpPr>
          <p:nvPr>
            <p:ph idx="1"/>
          </p:nvPr>
        </p:nvSpPr>
        <p:spPr/>
        <p:txBody>
          <a:bodyPr>
            <a:noAutofit/>
          </a:bodyPr>
          <a:lstStyle/>
          <a:p>
            <a:r>
              <a:rPr lang="en-GB" sz="1600" b="1" i="1" dirty="0"/>
              <a:t>Combination of incremental logic and semi-supervised learning </a:t>
            </a:r>
          </a:p>
          <a:p>
            <a:endParaRPr lang="en-GB" sz="1600" b="1" i="1" dirty="0"/>
          </a:p>
          <a:p>
            <a:r>
              <a:rPr lang="el-GR" sz="1600" b="1" dirty="0"/>
              <a:t>Co-</a:t>
            </a:r>
            <a:r>
              <a:rPr lang="el-GR" sz="1600" b="1" dirty="0" err="1"/>
              <a:t>training</a:t>
            </a:r>
            <a:r>
              <a:rPr lang="el-GR" sz="1600" b="1" dirty="0"/>
              <a:t> </a:t>
            </a:r>
            <a:r>
              <a:rPr lang="en-US" sz="1600" b="1" dirty="0"/>
              <a:t>logic</a:t>
            </a:r>
            <a:r>
              <a:rPr lang="el-GR" sz="1600" b="1" dirty="0"/>
              <a:t> </a:t>
            </a:r>
            <a:r>
              <a:rPr lang="el-GR" sz="1600" dirty="0">
                <a:sym typeface="Wingdings" pitchFamily="2" charset="2"/>
              </a:rPr>
              <a:t></a:t>
            </a:r>
            <a:r>
              <a:rPr lang="el-GR" sz="1600" dirty="0"/>
              <a:t> </a:t>
            </a:r>
            <a:r>
              <a:rPr lang="en-GB" sz="1600" dirty="0"/>
              <a:t>feature space is divided into two independent sets and two independent classifiers operate simultaneously</a:t>
            </a:r>
            <a:endParaRPr lang="el-GR" sz="1600" dirty="0"/>
          </a:p>
          <a:p>
            <a:pPr lvl="1"/>
            <a:r>
              <a:rPr lang="en-US" sz="1600" dirty="0"/>
              <a:t>Incremental</a:t>
            </a:r>
            <a:r>
              <a:rPr lang="el-GR" sz="1600" dirty="0"/>
              <a:t> </a:t>
            </a:r>
            <a:r>
              <a:rPr lang="el-GR" sz="1600" dirty="0" err="1"/>
              <a:t>Naive</a:t>
            </a:r>
            <a:r>
              <a:rPr lang="el-GR" sz="1600" dirty="0"/>
              <a:t> </a:t>
            </a:r>
            <a:r>
              <a:rPr lang="el-GR" sz="1600" dirty="0" err="1"/>
              <a:t>Bayes</a:t>
            </a:r>
            <a:r>
              <a:rPr lang="el-GR" sz="1600" dirty="0"/>
              <a:t> </a:t>
            </a:r>
            <a:r>
              <a:rPr lang="en-US" sz="1600" dirty="0"/>
              <a:t>and</a:t>
            </a:r>
            <a:r>
              <a:rPr lang="el-GR" sz="1600" dirty="0"/>
              <a:t> </a:t>
            </a:r>
            <a:r>
              <a:rPr lang="el-GR" sz="1600" dirty="0" err="1"/>
              <a:t>Self-trained</a:t>
            </a:r>
            <a:r>
              <a:rPr lang="el-GR" sz="1600" dirty="0"/>
              <a:t> </a:t>
            </a:r>
            <a:r>
              <a:rPr lang="en-US" sz="1600" dirty="0" err="1"/>
              <a:t>inremental</a:t>
            </a:r>
            <a:r>
              <a:rPr lang="el-GR" sz="1600" dirty="0"/>
              <a:t> </a:t>
            </a:r>
            <a:r>
              <a:rPr lang="el-GR" sz="1600" dirty="0" err="1"/>
              <a:t>Naive</a:t>
            </a:r>
            <a:r>
              <a:rPr lang="el-GR" sz="1600" dirty="0"/>
              <a:t> </a:t>
            </a:r>
            <a:r>
              <a:rPr lang="el-GR" sz="1600" dirty="0" err="1"/>
              <a:t>Bayes</a:t>
            </a:r>
            <a:r>
              <a:rPr lang="el-GR" sz="1600" dirty="0"/>
              <a:t> </a:t>
            </a:r>
            <a:r>
              <a:rPr lang="en-US" sz="1600" dirty="0">
                <a:sym typeface="Wingdings" pitchFamily="2" charset="2"/>
              </a:rPr>
              <a:t></a:t>
            </a:r>
            <a:r>
              <a:rPr lang="el-GR" sz="1600" dirty="0"/>
              <a:t> 1-gram </a:t>
            </a:r>
            <a:r>
              <a:rPr lang="en-US" sz="1600" dirty="0">
                <a:sym typeface="Wingdings" pitchFamily="2" charset="2"/>
              </a:rPr>
              <a:t></a:t>
            </a:r>
            <a:r>
              <a:rPr lang="el-GR" sz="1600" dirty="0"/>
              <a:t> </a:t>
            </a:r>
            <a:r>
              <a:rPr lang="en-US" sz="1600" dirty="0"/>
              <a:t>fast extraction</a:t>
            </a:r>
            <a:r>
              <a:rPr lang="el-GR" sz="1600" dirty="0"/>
              <a:t> </a:t>
            </a:r>
          </a:p>
          <a:p>
            <a:pPr lvl="1"/>
            <a:r>
              <a:rPr lang="en-US" sz="1600" dirty="0"/>
              <a:t>Co-training </a:t>
            </a:r>
            <a:r>
              <a:rPr lang="en-US" sz="1600" dirty="0">
                <a:sym typeface="Wingdings" pitchFamily="2" charset="2"/>
              </a:rPr>
              <a:t> extraction of </a:t>
            </a:r>
            <a:r>
              <a:rPr lang="el-GR" sz="1600" dirty="0"/>
              <a:t>2-grams</a:t>
            </a:r>
          </a:p>
          <a:p>
            <a:pPr lvl="2"/>
            <a:r>
              <a:rPr lang="en-GB" sz="1600" dirty="0"/>
              <a:t>Pairs of words are identified e.g. adjective-noun, adverb-adjective etc</a:t>
            </a:r>
            <a:r>
              <a:rPr lang="el-GR" sz="1600" dirty="0"/>
              <a:t>.</a:t>
            </a:r>
          </a:p>
          <a:p>
            <a:pPr lvl="2"/>
            <a:r>
              <a:rPr lang="en-US" sz="1600" dirty="0"/>
              <a:t>Independent set from the </a:t>
            </a:r>
            <a:r>
              <a:rPr lang="el-GR" sz="1600" dirty="0"/>
              <a:t>1-gram</a:t>
            </a:r>
            <a:r>
              <a:rPr lang="en-US" sz="1600" dirty="0"/>
              <a:t>s</a:t>
            </a:r>
            <a:r>
              <a:rPr lang="el-GR" sz="1600" dirty="0"/>
              <a:t> </a:t>
            </a:r>
          </a:p>
          <a:p>
            <a:r>
              <a:rPr lang="en-US" sz="1600" dirty="0"/>
              <a:t>Two incremental</a:t>
            </a:r>
            <a:r>
              <a:rPr lang="el-GR" sz="1600" dirty="0"/>
              <a:t> </a:t>
            </a:r>
            <a:r>
              <a:rPr lang="el-GR" sz="1600" dirty="0" err="1"/>
              <a:t>Naive</a:t>
            </a:r>
            <a:r>
              <a:rPr lang="el-GR" sz="1600" dirty="0"/>
              <a:t> </a:t>
            </a:r>
            <a:r>
              <a:rPr lang="el-GR" sz="1600" dirty="0" err="1"/>
              <a:t>Bayes</a:t>
            </a:r>
            <a:r>
              <a:rPr lang="el-GR" sz="1600" dirty="0"/>
              <a:t> </a:t>
            </a:r>
            <a:r>
              <a:rPr lang="en-GB" sz="1600" dirty="0"/>
              <a:t>with dynamic feature space are selected to operate simultaneously</a:t>
            </a:r>
            <a:r>
              <a:rPr lang="el-GR" sz="1600" dirty="0"/>
              <a:t> </a:t>
            </a:r>
            <a:endParaRPr lang="en-US" sz="1600" dirty="0"/>
          </a:p>
          <a:p>
            <a:pPr lvl="1"/>
            <a:r>
              <a:rPr lang="en-US" sz="1600" dirty="0"/>
              <a:t>First model is based on </a:t>
            </a:r>
            <a:r>
              <a:rPr lang="el-GR" sz="1600" dirty="0"/>
              <a:t>1-gram</a:t>
            </a:r>
            <a:r>
              <a:rPr lang="en-US" sz="1600" dirty="0"/>
              <a:t>, second on </a:t>
            </a:r>
            <a:r>
              <a:rPr lang="el-GR" sz="1600" dirty="0"/>
              <a:t>2-grams </a:t>
            </a:r>
          </a:p>
          <a:p>
            <a:r>
              <a:rPr lang="en-US" sz="1600" dirty="0"/>
              <a:t>For </a:t>
            </a:r>
            <a:r>
              <a:rPr lang="el-GR" sz="1600" dirty="0" err="1"/>
              <a:t>unlabeled</a:t>
            </a:r>
            <a:r>
              <a:rPr lang="el-GR" sz="1600" dirty="0"/>
              <a:t> </a:t>
            </a:r>
            <a:r>
              <a:rPr lang="el-GR" sz="1600" dirty="0" err="1"/>
              <a:t>Tweets</a:t>
            </a:r>
            <a:endParaRPr lang="en-US" sz="1600" dirty="0"/>
          </a:p>
          <a:p>
            <a:pPr lvl="1"/>
            <a:r>
              <a:rPr lang="en-GB" sz="1600" dirty="0"/>
              <a:t>Each model makes its own predictions based on characteristics </a:t>
            </a:r>
            <a:r>
              <a:rPr lang="en-US" sz="1600" dirty="0"/>
              <a:t>extracted</a:t>
            </a:r>
            <a:endParaRPr lang="el-GR" sz="1600" dirty="0"/>
          </a:p>
          <a:p>
            <a:pPr lvl="1"/>
            <a:r>
              <a:rPr lang="en-GB" sz="1600" dirty="0"/>
              <a:t>Predictions of the two classifiers compared, when agree, introduce into the training set</a:t>
            </a:r>
          </a:p>
          <a:p>
            <a:pPr lvl="1"/>
            <a:r>
              <a:rPr lang="en-GB" sz="1600" dirty="0"/>
              <a:t>Both incremental Naive Bayes renewed.  </a:t>
            </a:r>
            <a:endParaRPr lang="en-US" sz="1600" dirty="0"/>
          </a:p>
          <a:p>
            <a:endParaRPr lang="en-US" sz="600" dirty="0"/>
          </a:p>
          <a:p>
            <a:pPr marL="342900" lvl="1" indent="-342900">
              <a:buFont typeface="Wingdings" pitchFamily="2" charset="2"/>
              <a:buChar char="Ø"/>
            </a:pPr>
            <a:r>
              <a:rPr lang="en-GB" sz="1800" b="1" dirty="0">
                <a:solidFill>
                  <a:schemeClr val="accent2">
                    <a:lumMod val="50000"/>
                  </a:schemeClr>
                </a:solidFill>
              </a:rPr>
              <a:t>Essentially, one classifier learns the other and the decisions are joint</a:t>
            </a:r>
            <a:endParaRPr lang="el-GR" sz="1400" dirty="0"/>
          </a:p>
          <a:p>
            <a:pPr lvl="1"/>
            <a:endParaRPr lang="en-US" sz="1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Co-trained incremental Naive Bayes</a:t>
            </a:r>
            <a:r>
              <a:rPr lang="el-GR" dirty="0"/>
              <a:t>-Α</a:t>
            </a:r>
            <a:r>
              <a:rPr lang="en-US" dirty="0" err="1"/>
              <a:t>rchitecture</a:t>
            </a:r>
            <a:endParaRPr lang="el-GR" dirty="0"/>
          </a:p>
        </p:txBody>
      </p:sp>
      <p:pic>
        <p:nvPicPr>
          <p:cNvPr id="4" name="3 - Θέση περιεχομένου" descr="coTraining(1).png"/>
          <p:cNvPicPr>
            <a:picLocks noGrp="1" noChangeAspect="1"/>
          </p:cNvPicPr>
          <p:nvPr>
            <p:ph idx="1"/>
          </p:nvPr>
        </p:nvPicPr>
        <p:blipFill>
          <a:blip r:embed="rId2" cstate="print"/>
          <a:stretch>
            <a:fillRect/>
          </a:stretch>
        </p:blipFill>
        <p:spPr>
          <a:xfrm>
            <a:off x="1835696" y="1520350"/>
            <a:ext cx="5184576" cy="5349906"/>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Experiments</a:t>
            </a:r>
            <a:endParaRPr lang="el-GR" dirty="0"/>
          </a:p>
        </p:txBody>
      </p:sp>
      <p:sp>
        <p:nvSpPr>
          <p:cNvPr id="3" name="2 - Θέση περιεχομένου"/>
          <p:cNvSpPr>
            <a:spLocks noGrp="1"/>
          </p:cNvSpPr>
          <p:nvPr>
            <p:ph idx="1"/>
          </p:nvPr>
        </p:nvSpPr>
        <p:spPr>
          <a:xfrm>
            <a:off x="-32441" y="1205516"/>
            <a:ext cx="8686800" cy="5463844"/>
          </a:xfrm>
        </p:spPr>
        <p:txBody>
          <a:bodyPr>
            <a:normAutofit/>
          </a:bodyPr>
          <a:lstStyle/>
          <a:p>
            <a:r>
              <a:rPr lang="en-US" sz="1600" i="1" u="sng" dirty="0"/>
              <a:t>Simulation of Twitter API</a:t>
            </a:r>
            <a:r>
              <a:rPr lang="el-GR" sz="1600" i="1" u="sng" dirty="0"/>
              <a:t> </a:t>
            </a:r>
            <a:endParaRPr lang="en-US" sz="1600" i="1" u="sng" dirty="0"/>
          </a:p>
          <a:p>
            <a:pPr lvl="1"/>
            <a:r>
              <a:rPr lang="en-US" sz="1400" dirty="0"/>
              <a:t>Data from </a:t>
            </a:r>
            <a:r>
              <a:rPr lang="en-US" sz="1400" b="1" dirty="0"/>
              <a:t>Sentiment140</a:t>
            </a:r>
            <a:r>
              <a:rPr lang="en-US" sz="1400" dirty="0"/>
              <a:t> </a:t>
            </a:r>
            <a:r>
              <a:rPr lang="el-GR" sz="1400" dirty="0"/>
              <a:t>. </a:t>
            </a:r>
            <a:r>
              <a:rPr lang="en-US" sz="1400" dirty="0"/>
              <a:t>CSV file</a:t>
            </a:r>
            <a:r>
              <a:rPr lang="el-GR" sz="1400" dirty="0"/>
              <a:t> </a:t>
            </a:r>
            <a:r>
              <a:rPr lang="en-US" sz="1400" dirty="0"/>
              <a:t>with</a:t>
            </a:r>
            <a:r>
              <a:rPr lang="el-GR" sz="1400" dirty="0"/>
              <a:t> </a:t>
            </a:r>
            <a:r>
              <a:rPr lang="en-US" sz="1400" dirty="0"/>
              <a:t>&gt; 1.000.000 Tweets</a:t>
            </a:r>
            <a:r>
              <a:rPr lang="el-GR" sz="1400" dirty="0"/>
              <a:t> </a:t>
            </a:r>
            <a:r>
              <a:rPr lang="en-US" sz="1400" dirty="0"/>
              <a:t>with the following fields:</a:t>
            </a:r>
            <a:r>
              <a:rPr lang="el-GR" sz="1400" dirty="0"/>
              <a:t>  </a:t>
            </a:r>
          </a:p>
          <a:p>
            <a:pPr lvl="2">
              <a:buNone/>
            </a:pPr>
            <a:r>
              <a:rPr lang="el-GR" sz="1200" b="1" dirty="0"/>
              <a:t>0 – </a:t>
            </a:r>
            <a:r>
              <a:rPr lang="en-US" sz="1200" b="1" dirty="0"/>
              <a:t>Tweet  polarity (0 = negative, 4 = positive)</a:t>
            </a:r>
            <a:endParaRPr lang="el-GR" sz="1200" b="1" dirty="0"/>
          </a:p>
          <a:p>
            <a:pPr lvl="2">
              <a:buNone/>
            </a:pPr>
            <a:r>
              <a:rPr lang="en-US" sz="1200" dirty="0"/>
              <a:t>1 – Tweet ID (</a:t>
            </a:r>
            <a:r>
              <a:rPr lang="en-US" sz="1200" dirty="0" err="1"/>
              <a:t>e.g</a:t>
            </a:r>
            <a:r>
              <a:rPr lang="el-GR" sz="1200" dirty="0"/>
              <a:t>. 2087) </a:t>
            </a:r>
          </a:p>
          <a:p>
            <a:pPr lvl="2">
              <a:buNone/>
            </a:pPr>
            <a:r>
              <a:rPr lang="el-GR" sz="1200" dirty="0"/>
              <a:t>2 –</a:t>
            </a:r>
            <a:r>
              <a:rPr lang="en-US" sz="1200" dirty="0"/>
              <a:t> Tweet date and time (</a:t>
            </a:r>
            <a:r>
              <a:rPr lang="en-US" sz="1200" dirty="0" err="1"/>
              <a:t>e.g</a:t>
            </a:r>
            <a:r>
              <a:rPr lang="el-GR" sz="1200" dirty="0"/>
              <a:t>. </a:t>
            </a:r>
            <a:r>
              <a:rPr lang="en-US" sz="1200" dirty="0"/>
              <a:t>Sat May 16 23:58:44 UTC 2009) </a:t>
            </a:r>
            <a:endParaRPr lang="el-GR" sz="1200" dirty="0"/>
          </a:p>
          <a:p>
            <a:pPr lvl="2">
              <a:buNone/>
            </a:pPr>
            <a:r>
              <a:rPr lang="en-US" sz="1200" dirty="0"/>
              <a:t>3 – the</a:t>
            </a:r>
            <a:r>
              <a:rPr lang="el-GR" sz="1200" dirty="0"/>
              <a:t> </a:t>
            </a:r>
            <a:r>
              <a:rPr lang="en-US" sz="1200" dirty="0"/>
              <a:t>query (</a:t>
            </a:r>
            <a:r>
              <a:rPr lang="el-GR" sz="1200" dirty="0"/>
              <a:t>π.χ. </a:t>
            </a:r>
            <a:r>
              <a:rPr lang="en-US" sz="1200" dirty="0" err="1"/>
              <a:t>lyx</a:t>
            </a:r>
            <a:r>
              <a:rPr lang="en-US" sz="1200" dirty="0"/>
              <a:t>). If there is no query, then value is NO_QUERY. </a:t>
            </a:r>
            <a:endParaRPr lang="el-GR" sz="1200" dirty="0"/>
          </a:p>
          <a:p>
            <a:pPr lvl="2">
              <a:buNone/>
            </a:pPr>
            <a:r>
              <a:rPr lang="en-US" sz="1200" dirty="0"/>
              <a:t>4 – user</a:t>
            </a:r>
            <a:r>
              <a:rPr lang="el-GR" sz="1200" dirty="0"/>
              <a:t> (</a:t>
            </a:r>
            <a:r>
              <a:rPr lang="en-US" sz="1200" dirty="0" err="1"/>
              <a:t>e.g</a:t>
            </a:r>
            <a:r>
              <a:rPr lang="el-GR" sz="1200" dirty="0"/>
              <a:t>. </a:t>
            </a:r>
            <a:r>
              <a:rPr lang="en-US" sz="1200" dirty="0" err="1"/>
              <a:t>robotickilldozr</a:t>
            </a:r>
            <a:r>
              <a:rPr lang="en-US" sz="1200" dirty="0"/>
              <a:t>) </a:t>
            </a:r>
            <a:endParaRPr lang="el-GR" sz="1200" dirty="0"/>
          </a:p>
          <a:p>
            <a:pPr lvl="2">
              <a:buNone/>
            </a:pPr>
            <a:r>
              <a:rPr lang="en-US" sz="1200" b="1" dirty="0"/>
              <a:t>5 – Tweet text (e.g.</a:t>
            </a:r>
            <a:r>
              <a:rPr lang="el-GR" sz="1200" b="1" dirty="0"/>
              <a:t>. </a:t>
            </a:r>
            <a:r>
              <a:rPr lang="en-US" sz="1200" b="1" dirty="0" err="1"/>
              <a:t>Lyx</a:t>
            </a:r>
            <a:r>
              <a:rPr lang="en-US" sz="1200" b="1" dirty="0"/>
              <a:t> is cool). </a:t>
            </a:r>
            <a:endParaRPr lang="el-GR" sz="1800" dirty="0"/>
          </a:p>
          <a:p>
            <a:r>
              <a:rPr lang="en-GB" sz="1600" dirty="0"/>
              <a:t>All classifiers are trained with a total of 60,000 Tweets that were sampled from the data set -&gt; flow is activated -&gt; remaining Tweets enter the flow every 30sec = batch duration</a:t>
            </a:r>
            <a:endParaRPr lang="en-US" sz="1600" dirty="0"/>
          </a:p>
          <a:p>
            <a:r>
              <a:rPr lang="en-US" sz="1600" i="1" u="sng" dirty="0">
                <a:sym typeface="Wingdings" pitchFamily="2" charset="2"/>
              </a:rPr>
              <a:t>Evaluation</a:t>
            </a:r>
            <a:r>
              <a:rPr lang="el-GR" sz="1600" i="1" u="sng" dirty="0">
                <a:sym typeface="Wingdings" pitchFamily="2" charset="2"/>
              </a:rPr>
              <a:t> </a:t>
            </a:r>
          </a:p>
          <a:p>
            <a:pPr lvl="1"/>
            <a:r>
              <a:rPr lang="en-GB" sz="1400" b="1" dirty="0"/>
              <a:t>Phase 1</a:t>
            </a:r>
            <a:r>
              <a:rPr lang="en-GB" sz="1400" dirty="0"/>
              <a:t>: After each batch of Tweets reach the stream we evaluate based on the Tweets of the </a:t>
            </a:r>
            <a:r>
              <a:rPr lang="en-US" sz="1400" dirty="0"/>
              <a:t>test</a:t>
            </a:r>
            <a:r>
              <a:rPr lang="en-GB" sz="1400" dirty="0"/>
              <a:t> set that exists in Sentiment140</a:t>
            </a:r>
            <a:endParaRPr lang="en-US" sz="1400" b="1" dirty="0">
              <a:sym typeface="Wingdings" pitchFamily="2" charset="2"/>
            </a:endParaRPr>
          </a:p>
          <a:p>
            <a:pPr lvl="1"/>
            <a:r>
              <a:rPr lang="en-GB" sz="1400" b="1" dirty="0"/>
              <a:t>Phase 2</a:t>
            </a:r>
            <a:r>
              <a:rPr lang="en-GB" sz="1400" dirty="0"/>
              <a:t>: After each batch we evaluate with next batch that arrives -&gt; </a:t>
            </a:r>
            <a:r>
              <a:rPr lang="en-GB" sz="1400" i="1" dirty="0">
                <a:solidFill>
                  <a:schemeClr val="accent2">
                    <a:lumMod val="50000"/>
                  </a:schemeClr>
                </a:solidFill>
              </a:rPr>
              <a:t>results depend on time t and the order that the batches arrive </a:t>
            </a:r>
          </a:p>
          <a:p>
            <a:pPr lvl="1"/>
            <a:r>
              <a:rPr lang="en-GB" sz="1400" b="1" i="1" dirty="0">
                <a:solidFill>
                  <a:schemeClr val="accent2">
                    <a:lumMod val="50000"/>
                  </a:schemeClr>
                </a:solidFill>
              </a:rPr>
              <a:t>Thus we randomly select a time point t and we </a:t>
            </a:r>
          </a:p>
          <a:p>
            <a:pPr marL="457200" lvl="1" indent="0">
              <a:buNone/>
            </a:pPr>
            <a:r>
              <a:rPr lang="en-GB" sz="1400" b="1" i="1" dirty="0">
                <a:solidFill>
                  <a:schemeClr val="accent2">
                    <a:lumMod val="50000"/>
                  </a:schemeClr>
                </a:solidFill>
              </a:rPr>
              <a:t>       perform the experiment</a:t>
            </a:r>
            <a:r>
              <a:rPr lang="en-US" sz="1400" b="1" i="1" dirty="0">
                <a:solidFill>
                  <a:schemeClr val="accent2">
                    <a:lumMod val="50000"/>
                  </a:schemeClr>
                </a:solidFill>
                <a:sym typeface="Wingdings" pitchFamily="2" charset="2"/>
              </a:rPr>
              <a:t> for </a:t>
            </a:r>
            <a:r>
              <a:rPr lang="en-GB" sz="1400" b="1" i="1" dirty="0">
                <a:solidFill>
                  <a:schemeClr val="accent2">
                    <a:lumMod val="50000"/>
                  </a:schemeClr>
                </a:solidFill>
              </a:rPr>
              <a:t>up to t + 10 batches</a:t>
            </a:r>
            <a:r>
              <a:rPr lang="en-US" sz="1400" b="1" i="1" dirty="0">
                <a:solidFill>
                  <a:schemeClr val="accent2">
                    <a:lumMod val="50000"/>
                  </a:schemeClr>
                </a:solidFill>
                <a:sym typeface="Wingdings" pitchFamily="2" charset="2"/>
              </a:rPr>
              <a:t>	</a:t>
            </a:r>
            <a:endParaRPr lang="el-GR" sz="1400" b="1" i="1" dirty="0">
              <a:solidFill>
                <a:schemeClr val="accent2">
                  <a:lumMod val="50000"/>
                </a:schemeClr>
              </a:solidFill>
            </a:endParaRPr>
          </a:p>
        </p:txBody>
      </p:sp>
      <p:pic>
        <p:nvPicPr>
          <p:cNvPr id="6" name="Picture 2"/>
          <p:cNvPicPr>
            <a:picLocks noChangeAspect="1" noChangeArrowheads="1"/>
          </p:cNvPicPr>
          <p:nvPr/>
        </p:nvPicPr>
        <p:blipFill>
          <a:blip r:embed="rId2" cstate="print"/>
          <a:srcRect/>
          <a:stretch>
            <a:fillRect/>
          </a:stretch>
        </p:blipFill>
        <p:spPr bwMode="auto">
          <a:xfrm>
            <a:off x="4427984" y="4651231"/>
            <a:ext cx="4582899" cy="213817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Experiments: Evaluation</a:t>
            </a:r>
            <a:endParaRPr lang="el-GR" dirty="0"/>
          </a:p>
        </p:txBody>
      </p:sp>
      <p:sp>
        <p:nvSpPr>
          <p:cNvPr id="6" name="5 - Θέση περιεχομένου"/>
          <p:cNvSpPr>
            <a:spLocks noGrp="1"/>
          </p:cNvSpPr>
          <p:nvPr>
            <p:ph idx="1"/>
          </p:nvPr>
        </p:nvSpPr>
        <p:spPr>
          <a:xfrm>
            <a:off x="395536" y="1196752"/>
            <a:ext cx="8229600" cy="5257800"/>
          </a:xfrm>
        </p:spPr>
        <p:txBody>
          <a:bodyPr>
            <a:normAutofit/>
          </a:bodyPr>
          <a:lstStyle/>
          <a:p>
            <a:pPr>
              <a:buNone/>
            </a:pPr>
            <a:endParaRPr lang="el-GR" sz="2200" dirty="0"/>
          </a:p>
          <a:p>
            <a:pPr lvl="1"/>
            <a:endParaRPr lang="en-US" sz="1600" b="1" dirty="0"/>
          </a:p>
          <a:p>
            <a:pPr lvl="1"/>
            <a:endParaRPr lang="en-US" sz="1600" b="1" dirty="0"/>
          </a:p>
          <a:p>
            <a:pPr lvl="1"/>
            <a:r>
              <a:rPr lang="el-GR" sz="1800" dirty="0"/>
              <a:t>TP (</a:t>
            </a:r>
            <a:r>
              <a:rPr lang="el-GR" sz="1800" dirty="0" err="1"/>
              <a:t>True</a:t>
            </a:r>
            <a:r>
              <a:rPr lang="el-GR" sz="1800" dirty="0"/>
              <a:t> </a:t>
            </a:r>
            <a:r>
              <a:rPr lang="el-GR" sz="1800" dirty="0" err="1"/>
              <a:t>Positives</a:t>
            </a:r>
            <a:r>
              <a:rPr lang="el-GR" sz="1800" dirty="0"/>
              <a:t>)</a:t>
            </a:r>
            <a:r>
              <a:rPr lang="en-US" sz="1800" dirty="0"/>
              <a:t>, </a:t>
            </a:r>
            <a:r>
              <a:rPr lang="el-GR" sz="1800" dirty="0"/>
              <a:t>FP (</a:t>
            </a:r>
            <a:r>
              <a:rPr lang="el-GR" sz="1800" dirty="0" err="1"/>
              <a:t>False</a:t>
            </a:r>
            <a:r>
              <a:rPr lang="el-GR" sz="1800" dirty="0"/>
              <a:t> </a:t>
            </a:r>
            <a:r>
              <a:rPr lang="el-GR" sz="1800" dirty="0" err="1"/>
              <a:t>Positives</a:t>
            </a:r>
            <a:r>
              <a:rPr lang="el-GR" sz="1800" dirty="0"/>
              <a:t>)</a:t>
            </a:r>
            <a:r>
              <a:rPr lang="en-US" sz="1800" dirty="0"/>
              <a:t>, </a:t>
            </a:r>
            <a:r>
              <a:rPr lang="el-GR" sz="1800" dirty="0"/>
              <a:t>TΝ (</a:t>
            </a:r>
            <a:r>
              <a:rPr lang="el-GR" sz="1800" dirty="0" err="1"/>
              <a:t>True</a:t>
            </a:r>
            <a:r>
              <a:rPr lang="el-GR" sz="1800" dirty="0"/>
              <a:t> </a:t>
            </a:r>
            <a:r>
              <a:rPr lang="el-GR" sz="1800" dirty="0" err="1"/>
              <a:t>Negatives</a:t>
            </a:r>
            <a:r>
              <a:rPr lang="el-GR" sz="1800" dirty="0"/>
              <a:t>)</a:t>
            </a:r>
            <a:r>
              <a:rPr lang="en-US" sz="1800" dirty="0"/>
              <a:t>, </a:t>
            </a:r>
            <a:r>
              <a:rPr lang="el-GR" sz="1800" dirty="0"/>
              <a:t>FΝ (</a:t>
            </a:r>
            <a:r>
              <a:rPr lang="el-GR" sz="1800" dirty="0" err="1"/>
              <a:t>False</a:t>
            </a:r>
            <a:r>
              <a:rPr lang="el-GR" sz="1800" dirty="0"/>
              <a:t> </a:t>
            </a:r>
            <a:r>
              <a:rPr lang="el-GR" sz="1800" dirty="0" err="1"/>
              <a:t>Negatives</a:t>
            </a:r>
            <a:r>
              <a:rPr lang="el-GR" sz="1800" dirty="0"/>
              <a:t>) </a:t>
            </a:r>
            <a:endParaRPr lang="en-US" sz="1800" dirty="0"/>
          </a:p>
          <a:p>
            <a:pPr marL="457200" lvl="1" indent="0">
              <a:buNone/>
            </a:pPr>
            <a:endParaRPr lang="en-US" sz="1800" dirty="0"/>
          </a:p>
          <a:p>
            <a:pPr lvl="1"/>
            <a:r>
              <a:rPr lang="en-GB" sz="1800" dirty="0"/>
              <a:t>Time duration in sec from the moment a new batch reaches the flow until the model is renewed by this new batch</a:t>
            </a:r>
          </a:p>
          <a:p>
            <a:pPr marL="457200" lvl="1" indent="0">
              <a:buNone/>
            </a:pPr>
            <a:endParaRPr lang="en-US" sz="1800" dirty="0"/>
          </a:p>
          <a:p>
            <a:pPr>
              <a:buFont typeface="Wingdings" pitchFamily="2" charset="2"/>
              <a:buChar char="Ø"/>
            </a:pPr>
            <a:r>
              <a:rPr lang="en-US" sz="1800" dirty="0"/>
              <a:t>All three classifiers are trained offline with the </a:t>
            </a:r>
            <a:r>
              <a:rPr lang="en-US" sz="1800" dirty="0" err="1"/>
              <a:t>dateset</a:t>
            </a:r>
            <a:r>
              <a:rPr lang="en-US" sz="1800" dirty="0"/>
              <a:t> of </a:t>
            </a:r>
            <a:r>
              <a:rPr lang="el-GR" sz="1800" dirty="0"/>
              <a:t>60.000 </a:t>
            </a:r>
            <a:r>
              <a:rPr lang="en-US" sz="1800" dirty="0"/>
              <a:t>Tweets. </a:t>
            </a:r>
          </a:p>
          <a:p>
            <a:pPr marL="0" indent="0">
              <a:buNone/>
            </a:pPr>
            <a:r>
              <a:rPr lang="en-US" sz="1800" dirty="0"/>
              <a:t>       Then: </a:t>
            </a:r>
          </a:p>
          <a:p>
            <a:pPr lvl="1">
              <a:buFont typeface="Wingdings" pitchFamily="2" charset="2"/>
              <a:buChar char="Ø"/>
            </a:pPr>
            <a:r>
              <a:rPr lang="en-US" sz="1800" dirty="0"/>
              <a:t>The incremental </a:t>
            </a:r>
            <a:r>
              <a:rPr lang="en-US" sz="1800" b="1" dirty="0"/>
              <a:t>Naïve Bayes </a:t>
            </a:r>
            <a:r>
              <a:rPr lang="en-US" sz="1800" dirty="0"/>
              <a:t>accepts batches of</a:t>
            </a:r>
            <a:r>
              <a:rPr lang="el-GR" sz="1800" dirty="0"/>
              <a:t> </a:t>
            </a:r>
            <a:r>
              <a:rPr lang="en-US" sz="1800" b="1" dirty="0"/>
              <a:t>labeled Tweets</a:t>
            </a:r>
          </a:p>
          <a:p>
            <a:pPr lvl="1">
              <a:buFont typeface="Wingdings" pitchFamily="2" charset="2"/>
              <a:buChar char="Ø"/>
            </a:pPr>
            <a:r>
              <a:rPr lang="en-US" sz="1800" dirty="0"/>
              <a:t>The</a:t>
            </a:r>
            <a:r>
              <a:rPr lang="el-GR" sz="1800" dirty="0"/>
              <a:t> </a:t>
            </a:r>
            <a:r>
              <a:rPr lang="en-US" sz="1800" b="1" dirty="0"/>
              <a:t>Self-trained</a:t>
            </a:r>
            <a:r>
              <a:rPr lang="en-US" sz="1800" dirty="0"/>
              <a:t> and</a:t>
            </a:r>
            <a:r>
              <a:rPr lang="el-GR" sz="1800" dirty="0"/>
              <a:t> </a:t>
            </a:r>
            <a:r>
              <a:rPr lang="en-US" sz="1800" b="1" dirty="0"/>
              <a:t>Co-trained</a:t>
            </a:r>
            <a:r>
              <a:rPr lang="en-US" sz="1800" dirty="0"/>
              <a:t> accept</a:t>
            </a:r>
            <a:r>
              <a:rPr lang="el-GR" sz="1800" dirty="0"/>
              <a:t> </a:t>
            </a:r>
            <a:r>
              <a:rPr lang="en-US" sz="1800" dirty="0"/>
              <a:t>batches of</a:t>
            </a:r>
            <a:r>
              <a:rPr lang="el-GR" sz="1800" dirty="0"/>
              <a:t> </a:t>
            </a:r>
            <a:r>
              <a:rPr lang="en-US" sz="1800" b="1" dirty="0"/>
              <a:t>unlabeled Tweets</a:t>
            </a:r>
          </a:p>
          <a:p>
            <a:pPr lvl="2">
              <a:buNone/>
            </a:pPr>
            <a:endParaRPr lang="en-US" sz="1800" dirty="0"/>
          </a:p>
          <a:p>
            <a:pPr lvl="2">
              <a:buNone/>
            </a:pPr>
            <a:endParaRPr lang="en-US" sz="1400" dirty="0"/>
          </a:p>
          <a:p>
            <a:endParaRPr lang="el-GR" sz="2200" dirty="0"/>
          </a:p>
          <a:p>
            <a:endParaRPr lang="el-GR" dirty="0"/>
          </a:p>
        </p:txBody>
      </p:sp>
      <p:pic>
        <p:nvPicPr>
          <p:cNvPr id="8" name="Picture 3"/>
          <p:cNvPicPr>
            <a:picLocks noChangeAspect="1" noChangeArrowheads="1"/>
          </p:cNvPicPr>
          <p:nvPr/>
        </p:nvPicPr>
        <p:blipFill>
          <a:blip r:embed="rId2" cstate="print"/>
          <a:srcRect/>
          <a:stretch>
            <a:fillRect/>
          </a:stretch>
        </p:blipFill>
        <p:spPr bwMode="auto">
          <a:xfrm>
            <a:off x="896127" y="1417638"/>
            <a:ext cx="3675873" cy="632294"/>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Results</a:t>
            </a:r>
            <a:endParaRPr lang="el-GR" dirty="0"/>
          </a:p>
        </p:txBody>
      </p:sp>
      <p:sp>
        <p:nvSpPr>
          <p:cNvPr id="5" name="4 - Θέση περιεχομένου"/>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pPr>
              <a:buNone/>
            </a:pPr>
            <a:r>
              <a:rPr lang="el-GR" dirty="0"/>
              <a:t>		</a:t>
            </a:r>
            <a:r>
              <a:rPr lang="el-GR" sz="2400" dirty="0"/>
              <a:t>         </a:t>
            </a:r>
            <a:r>
              <a:rPr lang="en-US" sz="2400" dirty="0"/>
              <a:t>Phase</a:t>
            </a:r>
            <a:r>
              <a:rPr lang="el-GR" sz="2400" dirty="0"/>
              <a:t> 1</a:t>
            </a:r>
            <a:r>
              <a:rPr lang="el-GR" dirty="0"/>
              <a:t>				   </a:t>
            </a:r>
            <a:r>
              <a:rPr lang="en-US" sz="2400" dirty="0"/>
              <a:t>Phase </a:t>
            </a:r>
            <a:r>
              <a:rPr lang="el-GR" sz="2400" dirty="0"/>
              <a:t>2</a:t>
            </a:r>
            <a:endParaRPr lang="en-US" sz="2400" dirty="0"/>
          </a:p>
          <a:p>
            <a:endParaRPr lang="el-GR" dirty="0"/>
          </a:p>
        </p:txBody>
      </p:sp>
      <p:pic>
        <p:nvPicPr>
          <p:cNvPr id="6" name="Picture 2"/>
          <p:cNvPicPr>
            <a:picLocks noChangeAspect="1" noChangeArrowheads="1"/>
          </p:cNvPicPr>
          <p:nvPr/>
        </p:nvPicPr>
        <p:blipFill>
          <a:blip r:embed="rId2" cstate="print"/>
          <a:srcRect/>
          <a:stretch>
            <a:fillRect/>
          </a:stretch>
        </p:blipFill>
        <p:spPr bwMode="auto">
          <a:xfrm>
            <a:off x="539552" y="1988840"/>
            <a:ext cx="8229600" cy="324428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Results</a:t>
            </a:r>
            <a:endParaRPr lang="el-GR"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457200" y="2195019"/>
            <a:ext cx="8229600" cy="3336324"/>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Results</a:t>
            </a:r>
            <a:endParaRPr lang="el-GR" dirty="0"/>
          </a:p>
        </p:txBody>
      </p:sp>
      <p:pic>
        <p:nvPicPr>
          <p:cNvPr id="9219" name="Picture 3"/>
          <p:cNvPicPr>
            <a:picLocks noGrp="1" noChangeAspect="1" noChangeArrowheads="1"/>
          </p:cNvPicPr>
          <p:nvPr>
            <p:ph idx="1"/>
          </p:nvPr>
        </p:nvPicPr>
        <p:blipFill>
          <a:blip r:embed="rId2" cstate="print"/>
          <a:srcRect/>
          <a:stretch>
            <a:fillRect/>
          </a:stretch>
        </p:blipFill>
        <p:spPr bwMode="auto">
          <a:xfrm>
            <a:off x="457200" y="2241441"/>
            <a:ext cx="8229600" cy="324348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Conclusions</a:t>
            </a:r>
            <a:endParaRPr lang="el-GR" dirty="0"/>
          </a:p>
        </p:txBody>
      </p:sp>
      <p:sp>
        <p:nvSpPr>
          <p:cNvPr id="3" name="2 - Θέση περιεχομένου"/>
          <p:cNvSpPr>
            <a:spLocks noGrp="1"/>
          </p:cNvSpPr>
          <p:nvPr>
            <p:ph idx="1"/>
          </p:nvPr>
        </p:nvSpPr>
        <p:spPr>
          <a:xfrm>
            <a:off x="251520" y="1268760"/>
            <a:ext cx="7704856" cy="5733256"/>
          </a:xfrm>
        </p:spPr>
        <p:txBody>
          <a:bodyPr>
            <a:normAutofit/>
          </a:bodyPr>
          <a:lstStyle/>
          <a:p>
            <a:r>
              <a:rPr lang="en-US" sz="1800" dirty="0"/>
              <a:t>Best performance Incremental Naïve Bayes, then Co-trained Incremental</a:t>
            </a:r>
            <a:r>
              <a:rPr lang="el-GR" sz="1800" dirty="0"/>
              <a:t> </a:t>
            </a:r>
            <a:r>
              <a:rPr lang="en-US" sz="1800" dirty="0"/>
              <a:t>Naïve Bayes, then</a:t>
            </a:r>
            <a:r>
              <a:rPr lang="el-GR" sz="1800" dirty="0"/>
              <a:t> </a:t>
            </a:r>
            <a:r>
              <a:rPr lang="en-US" sz="1800" dirty="0"/>
              <a:t>Self-trained Naïve </a:t>
            </a:r>
            <a:r>
              <a:rPr lang="en-US" sz="1800" dirty="0" err="1"/>
              <a:t>Bayes</a:t>
            </a:r>
            <a:endParaRPr lang="en-US" sz="1800" dirty="0"/>
          </a:p>
          <a:p>
            <a:r>
              <a:rPr lang="en-US" sz="1800" dirty="0"/>
              <a:t>Incremental</a:t>
            </a:r>
            <a:r>
              <a:rPr lang="el-GR" sz="1800" dirty="0"/>
              <a:t> </a:t>
            </a:r>
            <a:r>
              <a:rPr lang="en-US" sz="1800" dirty="0"/>
              <a:t>Naïve Bayes</a:t>
            </a:r>
            <a:r>
              <a:rPr lang="el-GR" sz="1800" dirty="0"/>
              <a:t> </a:t>
            </a:r>
            <a:r>
              <a:rPr lang="en-US" sz="1800" dirty="0"/>
              <a:t>and</a:t>
            </a:r>
            <a:r>
              <a:rPr lang="el-GR" sz="1800" dirty="0"/>
              <a:t> </a:t>
            </a:r>
            <a:r>
              <a:rPr lang="en-US" sz="1800" dirty="0"/>
              <a:t>Co-trained incremental Naïve Bayes</a:t>
            </a:r>
            <a:r>
              <a:rPr lang="el-GR" sz="1800" dirty="0"/>
              <a:t> </a:t>
            </a:r>
            <a:endParaRPr lang="en-US" sz="1800" dirty="0"/>
          </a:p>
          <a:p>
            <a:pPr lvl="1"/>
            <a:r>
              <a:rPr lang="en-GB" sz="1800" dirty="0"/>
              <a:t>consistent </a:t>
            </a:r>
            <a:r>
              <a:rPr lang="en-GB" sz="1800" dirty="0" err="1"/>
              <a:t>behavior</a:t>
            </a:r>
            <a:endParaRPr lang="en-GB" sz="1800" dirty="0"/>
          </a:p>
          <a:p>
            <a:pPr lvl="1"/>
            <a:r>
              <a:rPr lang="en-GB" sz="1800" dirty="0"/>
              <a:t>good class separation</a:t>
            </a:r>
          </a:p>
          <a:p>
            <a:pPr lvl="1"/>
            <a:r>
              <a:rPr lang="en-GB" sz="1800" dirty="0"/>
              <a:t>good selection of confident items for Co-trained incremental Naïve Bayes over Self-trained </a:t>
            </a:r>
          </a:p>
          <a:p>
            <a:r>
              <a:rPr lang="en-US" sz="1800" dirty="0"/>
              <a:t>Incremental</a:t>
            </a:r>
            <a:r>
              <a:rPr lang="el-GR" sz="1800" dirty="0"/>
              <a:t> </a:t>
            </a:r>
            <a:r>
              <a:rPr lang="en-US" sz="1800" dirty="0"/>
              <a:t>Naïve Bayes</a:t>
            </a:r>
            <a:r>
              <a:rPr lang="el-GR" sz="1800" dirty="0"/>
              <a:t> </a:t>
            </a:r>
            <a:r>
              <a:rPr lang="en-US" sz="1800" dirty="0"/>
              <a:t>and</a:t>
            </a:r>
            <a:r>
              <a:rPr lang="el-GR" sz="1800" dirty="0"/>
              <a:t> </a:t>
            </a:r>
            <a:r>
              <a:rPr lang="en-US" sz="1800" dirty="0"/>
              <a:t>Co-trained incremental</a:t>
            </a:r>
            <a:r>
              <a:rPr lang="el-GR" sz="1800" dirty="0"/>
              <a:t> </a:t>
            </a:r>
            <a:r>
              <a:rPr lang="en-US" sz="1800" dirty="0"/>
              <a:t>Naïve Bayes </a:t>
            </a:r>
            <a:r>
              <a:rPr lang="en-GB" sz="1800" dirty="0"/>
              <a:t>remember what they have learned as time passes and new knowledge arrives (1st phase of experiment) </a:t>
            </a:r>
          </a:p>
          <a:p>
            <a:pPr lvl="1"/>
            <a:r>
              <a:rPr lang="en-US" sz="1800" dirty="0">
                <a:sym typeface="Wingdings" pitchFamily="2" charset="2"/>
              </a:rPr>
              <a:t>Not the same for Self-trained Naïve Bayes</a:t>
            </a:r>
            <a:endParaRPr lang="el-GR" sz="1800" dirty="0">
              <a:sym typeface="Wingdings" pitchFamily="2" charset="2"/>
            </a:endParaRPr>
          </a:p>
          <a:p>
            <a:endParaRPr lang="el-GR" sz="16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Conclusions</a:t>
            </a:r>
            <a:endParaRPr lang="el-GR" dirty="0"/>
          </a:p>
        </p:txBody>
      </p:sp>
      <p:sp>
        <p:nvSpPr>
          <p:cNvPr id="3" name="2 - Θέση περιεχομένου"/>
          <p:cNvSpPr>
            <a:spLocks noGrp="1"/>
          </p:cNvSpPr>
          <p:nvPr>
            <p:ph idx="1"/>
          </p:nvPr>
        </p:nvSpPr>
        <p:spPr>
          <a:xfrm>
            <a:off x="251520" y="1268760"/>
            <a:ext cx="7920880" cy="5733256"/>
          </a:xfrm>
        </p:spPr>
        <p:txBody>
          <a:bodyPr>
            <a:normAutofit/>
          </a:bodyPr>
          <a:lstStyle/>
          <a:p>
            <a:r>
              <a:rPr lang="en-US" sz="1600" dirty="0"/>
              <a:t>Incremental</a:t>
            </a:r>
            <a:r>
              <a:rPr lang="el-GR" sz="1600" dirty="0"/>
              <a:t> </a:t>
            </a:r>
            <a:r>
              <a:rPr lang="en-US" sz="1600" dirty="0"/>
              <a:t>Naïve Bayes</a:t>
            </a:r>
            <a:r>
              <a:rPr lang="el-GR" sz="1600" dirty="0"/>
              <a:t> </a:t>
            </a:r>
            <a:r>
              <a:rPr lang="en-US" sz="1600" dirty="0"/>
              <a:t>and</a:t>
            </a:r>
            <a:r>
              <a:rPr lang="el-GR" sz="1600" dirty="0"/>
              <a:t> </a:t>
            </a:r>
            <a:r>
              <a:rPr lang="en-US" sz="1600" dirty="0"/>
              <a:t>Co-trained incremental</a:t>
            </a:r>
            <a:r>
              <a:rPr lang="el-GR" sz="1600" dirty="0"/>
              <a:t> </a:t>
            </a:r>
            <a:r>
              <a:rPr lang="en-US" sz="1600" dirty="0"/>
              <a:t>Naïve Bayes </a:t>
            </a:r>
            <a:r>
              <a:rPr lang="en-GB" sz="1600" dirty="0"/>
              <a:t>try to adapt to the changes,</a:t>
            </a:r>
            <a:r>
              <a:rPr lang="el-GR" sz="1600" dirty="0"/>
              <a:t> </a:t>
            </a:r>
            <a:r>
              <a:rPr lang="en-GB" sz="1600" dirty="0"/>
              <a:t>adapt to the concept drift not so good as the accuracy does not increase (2nd phase of experiment)</a:t>
            </a:r>
          </a:p>
          <a:p>
            <a:pPr lvl="1"/>
            <a:r>
              <a:rPr lang="en-GB" sz="1600" dirty="0"/>
              <a:t>The choice and the large space of the features are responsible and not the system</a:t>
            </a:r>
            <a:r>
              <a:rPr lang="el-GR" sz="1600" dirty="0">
                <a:sym typeface="Wingdings" pitchFamily="2" charset="2"/>
              </a:rPr>
              <a:t> </a:t>
            </a:r>
          </a:p>
          <a:p>
            <a:pPr lvl="1"/>
            <a:r>
              <a:rPr lang="en-GB" sz="1600" dirty="0"/>
              <a:t>Self-trained Naïve Bayes can not learn new information</a:t>
            </a:r>
          </a:p>
          <a:p>
            <a:pPr lvl="2"/>
            <a:r>
              <a:rPr lang="en-US" sz="1600" dirty="0">
                <a:sym typeface="Wingdings" pitchFamily="2" charset="2"/>
              </a:rPr>
              <a:t>Nature of the system responsible, an error in prediction has major effect in subsequent iterations</a:t>
            </a:r>
            <a:endParaRPr lang="el-GR" sz="1600" dirty="0">
              <a:sym typeface="Wingdings" pitchFamily="2" charset="2"/>
            </a:endParaRPr>
          </a:p>
          <a:p>
            <a:r>
              <a:rPr lang="en-US" sz="1600" dirty="0"/>
              <a:t>Incremental</a:t>
            </a:r>
            <a:r>
              <a:rPr lang="el-GR" sz="1600" dirty="0"/>
              <a:t> </a:t>
            </a:r>
            <a:r>
              <a:rPr lang="en-US" sz="1600" dirty="0"/>
              <a:t>Naïve Bayes</a:t>
            </a:r>
            <a:r>
              <a:rPr lang="el-GR" sz="1600" dirty="0"/>
              <a:t> </a:t>
            </a:r>
            <a:r>
              <a:rPr lang="en-US" sz="1600" dirty="0"/>
              <a:t>and</a:t>
            </a:r>
            <a:r>
              <a:rPr lang="el-GR" sz="1600" dirty="0"/>
              <a:t> </a:t>
            </a:r>
            <a:r>
              <a:rPr lang="en-US" sz="1600" dirty="0"/>
              <a:t>Co-trained incremental Naïve Bayes</a:t>
            </a:r>
            <a:r>
              <a:rPr lang="el-GR" sz="1600" dirty="0"/>
              <a:t> </a:t>
            </a:r>
            <a:r>
              <a:rPr lang="en-US" sz="1600" dirty="0"/>
              <a:t>similar performance</a:t>
            </a:r>
            <a:endParaRPr lang="el-GR" sz="1600" dirty="0"/>
          </a:p>
          <a:p>
            <a:pPr lvl="1"/>
            <a:r>
              <a:rPr lang="en-US" sz="1600" dirty="0">
                <a:sym typeface="Wingdings" pitchFamily="2" charset="2"/>
              </a:rPr>
              <a:t>Co-trained incremental </a:t>
            </a:r>
            <a:r>
              <a:rPr lang="en-US" sz="1600" dirty="0"/>
              <a:t>Naïve Bayes</a:t>
            </a:r>
            <a:r>
              <a:rPr lang="el-GR" sz="1600" dirty="0"/>
              <a:t> </a:t>
            </a:r>
            <a:r>
              <a:rPr lang="en-US" sz="1600" dirty="0"/>
              <a:t>has similar performance with a classifier trained on labeled data</a:t>
            </a:r>
            <a:endParaRPr lang="el-GR" sz="1600" dirty="0"/>
          </a:p>
          <a:p>
            <a:pPr lvl="1"/>
            <a:r>
              <a:rPr lang="en-US" sz="1600" dirty="0"/>
              <a:t>Incremental</a:t>
            </a:r>
            <a:r>
              <a:rPr lang="el-GR" sz="1600" dirty="0"/>
              <a:t> </a:t>
            </a:r>
            <a:r>
              <a:rPr lang="en-US" sz="1600" dirty="0"/>
              <a:t>Naïve Bayes</a:t>
            </a:r>
            <a:r>
              <a:rPr lang="el-GR" sz="1600" dirty="0"/>
              <a:t> </a:t>
            </a:r>
            <a:r>
              <a:rPr lang="en-US" sz="1600" dirty="0"/>
              <a:t>has issues on feature selection and number of features</a:t>
            </a:r>
            <a:endParaRPr lang="en-US" sz="1800" dirty="0">
              <a:sym typeface="Wingdings" pitchFamily="2" charset="2"/>
            </a:endParaRPr>
          </a:p>
          <a:p>
            <a:endParaRPr lang="en-US" sz="1600" dirty="0">
              <a:sym typeface="Wingdings" pitchFamily="2" charset="2"/>
            </a:endParaRPr>
          </a:p>
          <a:p>
            <a:endParaRPr lang="en-US" sz="1600" dirty="0"/>
          </a:p>
          <a:p>
            <a:endParaRPr lang="en-US" sz="1600" dirty="0"/>
          </a:p>
          <a:p>
            <a:endParaRPr lang="en-US" sz="1600" dirty="0"/>
          </a:p>
          <a:p>
            <a:endParaRPr lang="el-GR" sz="1600" dirty="0"/>
          </a:p>
        </p:txBody>
      </p:sp>
      <p:pic>
        <p:nvPicPr>
          <p:cNvPr id="7" name="Picture 3"/>
          <p:cNvPicPr>
            <a:picLocks noChangeAspect="1" noChangeArrowheads="1"/>
          </p:cNvPicPr>
          <p:nvPr/>
        </p:nvPicPr>
        <p:blipFill>
          <a:blip r:embed="rId2" cstate="print"/>
          <a:srcRect/>
          <a:stretch>
            <a:fillRect/>
          </a:stretch>
        </p:blipFill>
        <p:spPr bwMode="auto">
          <a:xfrm>
            <a:off x="1627131" y="4984167"/>
            <a:ext cx="5889737" cy="1498178"/>
          </a:xfrm>
          <a:prstGeom prst="rect">
            <a:avLst/>
          </a:prstGeom>
          <a:noFill/>
          <a:ln w="9525">
            <a:noFill/>
            <a:miter lim="800000"/>
            <a:headEnd/>
            <a:tailEnd/>
          </a:ln>
        </p:spPr>
      </p:pic>
    </p:spTree>
    <p:extLst>
      <p:ext uri="{BB962C8B-B14F-4D97-AF65-F5344CB8AC3E}">
        <p14:creationId xmlns:p14="http://schemas.microsoft.com/office/powerpoint/2010/main" val="6172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Clustering</a:t>
            </a:r>
          </a:p>
        </p:txBody>
      </p:sp>
      <p:sp>
        <p:nvSpPr>
          <p:cNvPr id="3" name="Rectangle 2">
            <a:extLst>
              <a:ext uri="{FF2B5EF4-FFF2-40B4-BE49-F238E27FC236}">
                <a16:creationId xmlns:a16="http://schemas.microsoft.com/office/drawing/2014/main" id="{E136AB55-AE5E-EBFD-6042-A1271FB4CA0F}"/>
              </a:ext>
            </a:extLst>
          </p:cNvPr>
          <p:cNvSpPr/>
          <p:nvPr/>
        </p:nvSpPr>
        <p:spPr>
          <a:xfrm>
            <a:off x="323528" y="2413338"/>
            <a:ext cx="8229600" cy="2062103"/>
          </a:xfrm>
          <a:prstGeom prst="rect">
            <a:avLst/>
          </a:prstGeom>
        </p:spPr>
        <p:txBody>
          <a:bodyPr wrap="square">
            <a:spAutoFit/>
          </a:bodyPr>
          <a:lstStyle/>
          <a:p>
            <a:r>
              <a:rPr lang="en-GB" sz="2000" dirty="0"/>
              <a:t>The problem of data stream clustering is defined as: </a:t>
            </a:r>
          </a:p>
          <a:p>
            <a:endParaRPr lang="en-GB" dirty="0"/>
          </a:p>
          <a:p>
            <a:endParaRPr lang="en-GB" dirty="0"/>
          </a:p>
          <a:p>
            <a:r>
              <a:rPr lang="en-GB" b="1" dirty="0"/>
              <a:t>     Input:</a:t>
            </a:r>
            <a:r>
              <a:rPr lang="en-GB" dirty="0"/>
              <a:t> a sequence of </a:t>
            </a:r>
            <a:r>
              <a:rPr lang="en-GB" i="1" dirty="0"/>
              <a:t>n</a:t>
            </a:r>
            <a:r>
              <a:rPr lang="en-GB" dirty="0"/>
              <a:t> points in metric space and an integer </a:t>
            </a:r>
            <a:r>
              <a:rPr lang="en-GB" i="1" dirty="0"/>
              <a:t>k</a:t>
            </a:r>
            <a:r>
              <a:rPr lang="en-GB" dirty="0"/>
              <a:t>.</a:t>
            </a:r>
          </a:p>
          <a:p>
            <a:br>
              <a:rPr lang="en-GB" dirty="0"/>
            </a:br>
            <a:r>
              <a:rPr lang="en-GB" dirty="0"/>
              <a:t>     </a:t>
            </a:r>
            <a:r>
              <a:rPr lang="en-GB" b="1" dirty="0"/>
              <a:t>Output:</a:t>
            </a:r>
            <a:r>
              <a:rPr lang="en-GB" dirty="0"/>
              <a:t> </a:t>
            </a:r>
            <a:r>
              <a:rPr lang="en-GB" i="1" dirty="0"/>
              <a:t>k</a:t>
            </a:r>
            <a:r>
              <a:rPr lang="en-GB" dirty="0"/>
              <a:t> </a:t>
            </a:r>
            <a:r>
              <a:rPr lang="en-GB" dirty="0" err="1"/>
              <a:t>centers</a:t>
            </a:r>
            <a:r>
              <a:rPr lang="en-GB" dirty="0"/>
              <a:t> in the set of the </a:t>
            </a:r>
            <a:r>
              <a:rPr lang="en-GB" i="1" dirty="0"/>
              <a:t>n</a:t>
            </a:r>
            <a:r>
              <a:rPr lang="en-GB" dirty="0"/>
              <a:t> points so as to minimize the sum of distances   </a:t>
            </a:r>
          </a:p>
          <a:p>
            <a:r>
              <a:rPr lang="en-GB" dirty="0"/>
              <a:t>                    from data points to their closest cluster </a:t>
            </a:r>
            <a:r>
              <a:rPr lang="en-GB" dirty="0" err="1"/>
              <a:t>centers</a:t>
            </a:r>
            <a:r>
              <a:rPr lang="en-GB" dirty="0"/>
              <a:t>. </a:t>
            </a:r>
          </a:p>
        </p:txBody>
      </p:sp>
    </p:spTree>
    <p:extLst>
      <p:ext uri="{BB962C8B-B14F-4D97-AF65-F5344CB8AC3E}">
        <p14:creationId xmlns:p14="http://schemas.microsoft.com/office/powerpoint/2010/main" val="19973082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63" y="857250"/>
            <a:ext cx="6683765" cy="960668"/>
          </a:xfrm>
        </p:spPr>
        <p:txBody>
          <a:bodyPr/>
          <a:lstStyle/>
          <a:p>
            <a:r>
              <a:rPr lang="en-US" dirty="0">
                <a:latin typeface="Calibri" panose="020F0502020204030204" pitchFamily="34" charset="0"/>
              </a:rPr>
              <a:t>References</a:t>
            </a:r>
          </a:p>
        </p:txBody>
      </p:sp>
      <p:sp>
        <p:nvSpPr>
          <p:cNvPr id="3" name="Content Placeholder 2"/>
          <p:cNvSpPr>
            <a:spLocks noGrp="1"/>
          </p:cNvSpPr>
          <p:nvPr>
            <p:ph idx="1"/>
          </p:nvPr>
        </p:nvSpPr>
        <p:spPr>
          <a:xfrm>
            <a:off x="197026" y="1768756"/>
            <a:ext cx="8695454" cy="4231994"/>
          </a:xfrm>
        </p:spPr>
        <p:txBody>
          <a:bodyPr>
            <a:normAutofit lnSpcReduction="10000"/>
          </a:bodyPr>
          <a:lstStyle/>
          <a:p>
            <a:pPr marL="0" indent="0">
              <a:buNone/>
            </a:pPr>
            <a:r>
              <a:rPr lang="en-US" sz="1200" dirty="0">
                <a:latin typeface="Calibri" panose="020F0502020204030204" pitchFamily="34" charset="0"/>
              </a:rPr>
              <a:t>[1]. </a:t>
            </a:r>
            <a:r>
              <a:rPr lang="en-US" sz="1200" dirty="0" err="1">
                <a:latin typeface="Calibri" panose="020F0502020204030204" pitchFamily="34" charset="0"/>
              </a:rPr>
              <a:t>Ioannis</a:t>
            </a:r>
            <a:r>
              <a:rPr lang="en-US" sz="1200" dirty="0">
                <a:latin typeface="Calibri" panose="020F0502020204030204" pitchFamily="34" charset="0"/>
              </a:rPr>
              <a:t> </a:t>
            </a:r>
            <a:r>
              <a:rPr lang="en-US" sz="1200" dirty="0" err="1">
                <a:latin typeface="Calibri" panose="020F0502020204030204" pitchFamily="34" charset="0"/>
              </a:rPr>
              <a:t>Katakis</a:t>
            </a:r>
            <a:r>
              <a:rPr lang="en-US" sz="1200" dirty="0">
                <a:latin typeface="Calibri" panose="020F0502020204030204" pitchFamily="34" charset="0"/>
              </a:rPr>
              <a:t>, </a:t>
            </a:r>
            <a:r>
              <a:rPr lang="en-US" sz="1200" dirty="0" err="1">
                <a:latin typeface="Calibri" panose="020F0502020204030204" pitchFamily="34" charset="0"/>
              </a:rPr>
              <a:t>Grigorios</a:t>
            </a:r>
            <a:r>
              <a:rPr lang="en-US" sz="1200" dirty="0">
                <a:latin typeface="Calibri" panose="020F0502020204030204" pitchFamily="34" charset="0"/>
              </a:rPr>
              <a:t> </a:t>
            </a:r>
            <a:r>
              <a:rPr lang="en-US" sz="1200" dirty="0" err="1">
                <a:latin typeface="Calibri" panose="020F0502020204030204" pitchFamily="34" charset="0"/>
              </a:rPr>
              <a:t>Tsoumakas</a:t>
            </a:r>
            <a:r>
              <a:rPr lang="en-US" sz="1200" dirty="0">
                <a:latin typeface="Calibri" panose="020F0502020204030204" pitchFamily="34" charset="0"/>
              </a:rPr>
              <a:t>, and </a:t>
            </a:r>
            <a:r>
              <a:rPr lang="en-US" sz="1200" dirty="0" err="1">
                <a:latin typeface="Calibri" panose="020F0502020204030204" pitchFamily="34" charset="0"/>
              </a:rPr>
              <a:t>Ioannis</a:t>
            </a:r>
            <a:r>
              <a:rPr lang="en-US" sz="1200" dirty="0">
                <a:latin typeface="Calibri" panose="020F0502020204030204" pitchFamily="34" charset="0"/>
              </a:rPr>
              <a:t> </a:t>
            </a:r>
            <a:r>
              <a:rPr lang="en-US" sz="1200" dirty="0" err="1">
                <a:latin typeface="Calibri" panose="020F0502020204030204" pitchFamily="34" charset="0"/>
              </a:rPr>
              <a:t>Vlahavas</a:t>
            </a:r>
            <a:r>
              <a:rPr lang="en-US" sz="1200" dirty="0">
                <a:latin typeface="Calibri" panose="020F0502020204030204" pitchFamily="34" charset="0"/>
              </a:rPr>
              <a:t>, On the Utility of Incremental Feature Selection for the Classification of Textual Data Streams, 2005, </a:t>
            </a:r>
            <a:r>
              <a:rPr lang="en-US" sz="1200" dirty="0" err="1">
                <a:latin typeface="Calibri" panose="020F0502020204030204" pitchFamily="34" charset="0"/>
              </a:rPr>
              <a:t>Spinger</a:t>
            </a:r>
            <a:endParaRPr lang="en-US" sz="1200" dirty="0">
              <a:latin typeface="Calibri" panose="020F0502020204030204" pitchFamily="34" charset="0"/>
            </a:endParaRPr>
          </a:p>
          <a:p>
            <a:pPr marL="0" indent="0">
              <a:buNone/>
            </a:pPr>
            <a:r>
              <a:rPr lang="en-US" sz="1200" dirty="0">
                <a:latin typeface="Calibri" panose="020F0502020204030204" pitchFamily="34" charset="0"/>
              </a:rPr>
              <a:t>[2]. CHEN </a:t>
            </a:r>
            <a:r>
              <a:rPr lang="en-US" sz="1200" dirty="0" err="1">
                <a:latin typeface="Calibri" panose="020F0502020204030204" pitchFamily="34" charset="0"/>
              </a:rPr>
              <a:t>hua</a:t>
            </a:r>
            <a:r>
              <a:rPr lang="en-US" sz="1200" dirty="0">
                <a:latin typeface="Calibri" panose="020F0502020204030204" pitchFamily="34" charset="0"/>
              </a:rPr>
              <a:t>, ZHANG </a:t>
            </a:r>
            <a:r>
              <a:rPr lang="en-US" sz="1200" dirty="0" err="1">
                <a:latin typeface="Calibri" panose="020F0502020204030204" pitchFamily="34" charset="0"/>
              </a:rPr>
              <a:t>xiao</a:t>
            </a:r>
            <a:r>
              <a:rPr lang="en-US" sz="1200" dirty="0">
                <a:latin typeface="Calibri" panose="020F0502020204030204" pitchFamily="34" charset="0"/>
              </a:rPr>
              <a:t>-gang, ZHANG Jing, Ding Li-</a:t>
            </a:r>
            <a:r>
              <a:rPr lang="en-US" sz="1200" dirty="0" err="1">
                <a:latin typeface="Calibri" panose="020F0502020204030204" pitchFamily="34" charset="0"/>
              </a:rPr>
              <a:t>hua</a:t>
            </a:r>
            <a:r>
              <a:rPr lang="en-US" sz="1200" dirty="0">
                <a:latin typeface="Calibri" panose="020F0502020204030204" pitchFamily="34" charset="0"/>
              </a:rPr>
              <a:t>, A Simplified Learning Algorithm of Incremental Bayesian, 2009, World Congress on Computer Science and Information Engineering</a:t>
            </a:r>
          </a:p>
          <a:p>
            <a:pPr marL="0" indent="0">
              <a:buNone/>
            </a:pPr>
            <a:r>
              <a:rPr lang="en-US" sz="1200" dirty="0">
                <a:latin typeface="Calibri" panose="020F0502020204030204" pitchFamily="34" charset="0"/>
              </a:rPr>
              <a:t>[3]. Sotiris </a:t>
            </a:r>
            <a:r>
              <a:rPr lang="en-US" sz="1200" dirty="0" err="1">
                <a:latin typeface="Calibri" panose="020F0502020204030204" pitchFamily="34" charset="0"/>
              </a:rPr>
              <a:t>Kotsiantis</a:t>
            </a:r>
            <a:r>
              <a:rPr lang="en-US" sz="1200" dirty="0">
                <a:latin typeface="Calibri" panose="020F0502020204030204" pitchFamily="34" charset="0"/>
              </a:rPr>
              <a:t>, Increasing the Accuracy of Incremental Naive Bayes Classifier Using Instance Based Learning, 2013, International Journal of Control, Automation, and Systems</a:t>
            </a:r>
          </a:p>
          <a:p>
            <a:pPr marL="0" indent="0">
              <a:buNone/>
            </a:pPr>
            <a:r>
              <a:rPr lang="en-US" sz="1200" dirty="0">
                <a:latin typeface="Calibri" panose="020F0502020204030204" pitchFamily="34" charset="0"/>
              </a:rPr>
              <a:t>[4]. Frank </a:t>
            </a:r>
            <a:r>
              <a:rPr lang="en-US" sz="1200" dirty="0" err="1">
                <a:latin typeface="Calibri" panose="020F0502020204030204" pitchFamily="34" charset="0"/>
              </a:rPr>
              <a:t>Klawonn</a:t>
            </a:r>
            <a:r>
              <a:rPr lang="en-US" sz="1200" dirty="0">
                <a:latin typeface="Calibri" panose="020F0502020204030204" pitchFamily="34" charset="0"/>
              </a:rPr>
              <a:t>, </a:t>
            </a:r>
            <a:r>
              <a:rPr lang="en-US" sz="1200" dirty="0" err="1">
                <a:latin typeface="Calibri" panose="020F0502020204030204" pitchFamily="34" charset="0"/>
              </a:rPr>
              <a:t>Plamen</a:t>
            </a:r>
            <a:r>
              <a:rPr lang="en-US" sz="1200" dirty="0">
                <a:latin typeface="Calibri" panose="020F0502020204030204" pitchFamily="34" charset="0"/>
              </a:rPr>
              <a:t> </a:t>
            </a:r>
            <a:r>
              <a:rPr lang="en-US" sz="1200" dirty="0" err="1">
                <a:latin typeface="Calibri" panose="020F0502020204030204" pitchFamily="34" charset="0"/>
              </a:rPr>
              <a:t>Angelov</a:t>
            </a:r>
            <a:r>
              <a:rPr lang="en-US" sz="1200" dirty="0">
                <a:latin typeface="Calibri" panose="020F0502020204030204" pitchFamily="34" charset="0"/>
              </a:rPr>
              <a:t>, Evolving Extended Naive Bayes Classifiers</a:t>
            </a:r>
          </a:p>
          <a:p>
            <a:pPr marL="0" indent="0">
              <a:buNone/>
            </a:pPr>
            <a:r>
              <a:rPr lang="en-US" sz="1200" dirty="0">
                <a:latin typeface="Calibri" panose="020F0502020204030204" pitchFamily="34" charset="0"/>
              </a:rPr>
              <a:t>[5]. </a:t>
            </a:r>
            <a:r>
              <a:rPr lang="en-US" sz="1200" dirty="0" err="1">
                <a:latin typeface="Calibri" panose="020F0502020204030204" pitchFamily="34" charset="0"/>
              </a:rPr>
              <a:t>Ludmila</a:t>
            </a:r>
            <a:r>
              <a:rPr lang="en-US" sz="1200" dirty="0">
                <a:latin typeface="Calibri" panose="020F0502020204030204" pitchFamily="34" charset="0"/>
              </a:rPr>
              <a:t> I. </a:t>
            </a:r>
            <a:r>
              <a:rPr lang="en-US" sz="1200" dirty="0" err="1">
                <a:latin typeface="Calibri" panose="020F0502020204030204" pitchFamily="34" charset="0"/>
              </a:rPr>
              <a:t>Kuncheva</a:t>
            </a:r>
            <a:r>
              <a:rPr lang="en-US" sz="1200" dirty="0">
                <a:latin typeface="Calibri" panose="020F0502020204030204" pitchFamily="34" charset="0"/>
              </a:rPr>
              <a:t>, Classifier Ensembles for Changing Environments, Proc. 5th Int. Workshop on Multiple Classifier Systems, Cagliari, Italy, Springer-</a:t>
            </a:r>
            <a:r>
              <a:rPr lang="en-US" sz="1200" dirty="0" err="1">
                <a:latin typeface="Calibri" panose="020F0502020204030204" pitchFamily="34" charset="0"/>
              </a:rPr>
              <a:t>Verlag</a:t>
            </a:r>
            <a:r>
              <a:rPr lang="en-US" sz="1200" dirty="0">
                <a:latin typeface="Calibri" panose="020F0502020204030204" pitchFamily="34" charset="0"/>
              </a:rPr>
              <a:t>, LNCS, 3077, 2004, 1–15</a:t>
            </a:r>
          </a:p>
          <a:p>
            <a:pPr marL="0" indent="0">
              <a:buNone/>
            </a:pPr>
            <a:r>
              <a:rPr lang="en-US" sz="1200" dirty="0">
                <a:latin typeface="Calibri" panose="020F0502020204030204" pitchFamily="34" charset="0"/>
              </a:rPr>
              <a:t>[6]. </a:t>
            </a:r>
            <a:r>
              <a:rPr lang="en-US" sz="1200" dirty="0" err="1">
                <a:latin typeface="Calibri" panose="020F0502020204030204" pitchFamily="34" charset="0"/>
              </a:rPr>
              <a:t>Parneeta</a:t>
            </a:r>
            <a:r>
              <a:rPr lang="en-US" sz="1200" dirty="0">
                <a:latin typeface="Calibri" panose="020F0502020204030204" pitchFamily="34" charset="0"/>
              </a:rPr>
              <a:t> Sidhu M. P. S. Bhatia, An online ensembles approach for handling concept drift in data streams: diversified online ensembles detection, 2015, Springer-</a:t>
            </a:r>
            <a:r>
              <a:rPr lang="en-US" sz="1200" dirty="0" err="1">
                <a:latin typeface="Calibri" panose="020F0502020204030204" pitchFamily="34" charset="0"/>
              </a:rPr>
              <a:t>Verlag</a:t>
            </a:r>
            <a:r>
              <a:rPr lang="en-US" sz="1200" dirty="0">
                <a:latin typeface="Calibri" panose="020F0502020204030204" pitchFamily="34" charset="0"/>
              </a:rPr>
              <a:t> Berlin Heidelberg</a:t>
            </a:r>
          </a:p>
          <a:p>
            <a:pPr marL="0" indent="0">
              <a:buNone/>
            </a:pPr>
            <a:r>
              <a:rPr lang="en-US" sz="1200" dirty="0">
                <a:latin typeface="Calibri" panose="020F0502020204030204" pitchFamily="34" charset="0"/>
              </a:rPr>
              <a:t>[7]. </a:t>
            </a:r>
            <a:r>
              <a:rPr lang="en-US" sz="1200" dirty="0" err="1">
                <a:latin typeface="Calibri" panose="020F0502020204030204" pitchFamily="34" charset="0"/>
              </a:rPr>
              <a:t>Shuxia</a:t>
            </a:r>
            <a:r>
              <a:rPr lang="en-US" sz="1200" dirty="0">
                <a:latin typeface="Calibri" panose="020F0502020204030204" pitchFamily="34" charset="0"/>
              </a:rPr>
              <a:t> Ren, </a:t>
            </a:r>
            <a:r>
              <a:rPr lang="en-US" sz="1200" dirty="0" err="1">
                <a:latin typeface="Calibri" panose="020F0502020204030204" pitchFamily="34" charset="0"/>
              </a:rPr>
              <a:t>Yangyang</a:t>
            </a:r>
            <a:r>
              <a:rPr lang="en-US" sz="1200" dirty="0">
                <a:latin typeface="Calibri" panose="020F0502020204030204" pitchFamily="34" charset="0"/>
              </a:rPr>
              <a:t> </a:t>
            </a:r>
            <a:r>
              <a:rPr lang="en-US" sz="1200" dirty="0" err="1">
                <a:latin typeface="Calibri" panose="020F0502020204030204" pitchFamily="34" charset="0"/>
              </a:rPr>
              <a:t>Lian</a:t>
            </a:r>
            <a:r>
              <a:rPr lang="en-US" sz="1200" dirty="0">
                <a:latin typeface="Calibri" panose="020F0502020204030204" pitchFamily="34" charset="0"/>
              </a:rPr>
              <a:t>, </a:t>
            </a:r>
            <a:r>
              <a:rPr lang="en-US" sz="1200" dirty="0" err="1">
                <a:latin typeface="Calibri" panose="020F0502020204030204" pitchFamily="34" charset="0"/>
              </a:rPr>
              <a:t>Xiaojian</a:t>
            </a:r>
            <a:r>
              <a:rPr lang="en-US" sz="1200" dirty="0">
                <a:latin typeface="Calibri" panose="020F0502020204030204" pitchFamily="34" charset="0"/>
              </a:rPr>
              <a:t> Zou, Incremental Naïve Bayesian Learning Algorithm based on Classification Contribution Degree, JOURNAL OF COMPUTERS, VOL. 9, NO. 8, AUGUST 2014</a:t>
            </a:r>
          </a:p>
          <a:p>
            <a:pPr marL="0" indent="0">
              <a:buNone/>
            </a:pPr>
            <a:r>
              <a:rPr lang="en-US" sz="1200" dirty="0">
                <a:latin typeface="Calibri" panose="020F0502020204030204" pitchFamily="34" charset="0"/>
              </a:rPr>
              <a:t>[8]. </a:t>
            </a:r>
            <a:r>
              <a:rPr lang="en-US" sz="1200" dirty="0" err="1">
                <a:latin typeface="Calibri" panose="020F0502020204030204" pitchFamily="34" charset="0"/>
              </a:rPr>
              <a:t>Haixun</a:t>
            </a:r>
            <a:r>
              <a:rPr lang="en-US" sz="1200" dirty="0">
                <a:latin typeface="Calibri" panose="020F0502020204030204" pitchFamily="34" charset="0"/>
              </a:rPr>
              <a:t> Wang, Wei Fan, Philip S. Yu, Jiawei Han, Mining Concept-Drifting Data Streams using Ensemble Classifiers</a:t>
            </a:r>
          </a:p>
          <a:p>
            <a:pPr marL="0" indent="0">
              <a:buNone/>
            </a:pPr>
            <a:r>
              <a:rPr lang="en-US" sz="1200" dirty="0">
                <a:latin typeface="Calibri" panose="020F0502020204030204" pitchFamily="34" charset="0"/>
              </a:rPr>
              <a:t>[9]. </a:t>
            </a:r>
            <a:r>
              <a:rPr lang="en-US" sz="1200" dirty="0" err="1">
                <a:latin typeface="Calibri" panose="020F0502020204030204" pitchFamily="34" charset="0"/>
              </a:rPr>
              <a:t>Bartosz</a:t>
            </a:r>
            <a:r>
              <a:rPr lang="en-US" sz="1200" dirty="0">
                <a:latin typeface="Calibri" panose="020F0502020204030204" pitchFamily="34" charset="0"/>
              </a:rPr>
              <a:t> </a:t>
            </a:r>
            <a:r>
              <a:rPr lang="en-US" sz="1200" dirty="0" err="1">
                <a:latin typeface="Calibri" panose="020F0502020204030204" pitchFamily="34" charset="0"/>
              </a:rPr>
              <a:t>Krawczyk</a:t>
            </a:r>
            <a:r>
              <a:rPr lang="en-US" sz="1200" dirty="0">
                <a:latin typeface="Calibri" panose="020F0502020204030204" pitchFamily="34" charset="0"/>
              </a:rPr>
              <a:t>, </a:t>
            </a:r>
            <a:r>
              <a:rPr lang="en-US" sz="1200" dirty="0" err="1">
                <a:latin typeface="Calibri" panose="020F0502020204030204" pitchFamily="34" charset="0"/>
              </a:rPr>
              <a:t>Michał</a:t>
            </a:r>
            <a:r>
              <a:rPr lang="en-US" sz="1200" dirty="0">
                <a:latin typeface="Calibri" panose="020F0502020204030204" pitchFamily="34" charset="0"/>
              </a:rPr>
              <a:t> Wozniak, One-class classifiers with incremental learning and forgetting for data streams with concept drift, 2014, Springer</a:t>
            </a:r>
          </a:p>
          <a:p>
            <a:pPr marL="0" indent="0">
              <a:buNone/>
            </a:pPr>
            <a:r>
              <a:rPr lang="en-US" sz="1200" dirty="0">
                <a:latin typeface="Calibri" panose="020F0502020204030204" pitchFamily="34" charset="0"/>
              </a:rPr>
              <a:t>[10]. </a:t>
            </a:r>
            <a:r>
              <a:rPr lang="en-US" sz="1200" dirty="0" err="1">
                <a:latin typeface="Calibri" panose="020F0502020204030204" pitchFamily="34" charset="0"/>
              </a:rPr>
              <a:t>Bartosz</a:t>
            </a:r>
            <a:r>
              <a:rPr lang="en-US" sz="1200" dirty="0">
                <a:latin typeface="Calibri" panose="020F0502020204030204" pitchFamily="34" charset="0"/>
              </a:rPr>
              <a:t> </a:t>
            </a:r>
            <a:r>
              <a:rPr lang="en-US" sz="1200" dirty="0" err="1">
                <a:latin typeface="Calibri" panose="020F0502020204030204" pitchFamily="34" charset="0"/>
              </a:rPr>
              <a:t>Krawczyk</a:t>
            </a:r>
            <a:r>
              <a:rPr lang="en-US" sz="1200" dirty="0">
                <a:latin typeface="Calibri" panose="020F0502020204030204" pitchFamily="34" charset="0"/>
              </a:rPr>
              <a:t>, </a:t>
            </a:r>
            <a:r>
              <a:rPr lang="en-US" sz="1200" dirty="0" err="1">
                <a:latin typeface="Calibri" panose="020F0502020204030204" pitchFamily="34" charset="0"/>
              </a:rPr>
              <a:t>Michał</a:t>
            </a:r>
            <a:r>
              <a:rPr lang="en-US" sz="1200" dirty="0">
                <a:latin typeface="Calibri" panose="020F0502020204030204" pitchFamily="34" charset="0"/>
              </a:rPr>
              <a:t> Wozniak, Weighted Naive Bayes Classifier with Forgetting for Drifting Data Streams, 2015 IEEE International Conference on Systems, Man, and Cybernetics</a:t>
            </a:r>
          </a:p>
          <a:p>
            <a:pPr marL="0" indent="0">
              <a:buNone/>
            </a:pPr>
            <a:r>
              <a:rPr lang="en-US" sz="1200" dirty="0">
                <a:latin typeface="Calibri" panose="020F0502020204030204" pitchFamily="34" charset="0"/>
              </a:rPr>
              <a:t>[11]. </a:t>
            </a:r>
            <a:r>
              <a:rPr lang="en-US" sz="1200" dirty="0" err="1">
                <a:latin typeface="Calibri" panose="020F0502020204030204" pitchFamily="34" charset="0"/>
              </a:rPr>
              <a:t>Wenyu</a:t>
            </a:r>
            <a:r>
              <a:rPr lang="en-US" sz="1200" dirty="0">
                <a:latin typeface="Calibri" panose="020F0502020204030204" pitchFamily="34" charset="0"/>
              </a:rPr>
              <a:t> </a:t>
            </a:r>
            <a:r>
              <a:rPr lang="en-US" sz="1200" dirty="0" err="1">
                <a:latin typeface="Calibri" panose="020F0502020204030204" pitchFamily="34" charset="0"/>
              </a:rPr>
              <a:t>Zang</a:t>
            </a:r>
            <a:r>
              <a:rPr lang="en-US" sz="1200" dirty="0">
                <a:latin typeface="Calibri" panose="020F0502020204030204" pitchFamily="34" charset="0"/>
              </a:rPr>
              <a:t>, Peng Zhang, </a:t>
            </a:r>
            <a:r>
              <a:rPr lang="en-US" sz="1200" dirty="0" err="1">
                <a:latin typeface="Calibri" panose="020F0502020204030204" pitchFamily="34" charset="0"/>
              </a:rPr>
              <a:t>Chuan</a:t>
            </a:r>
            <a:r>
              <a:rPr lang="en-US" sz="1200" dirty="0">
                <a:latin typeface="Calibri" panose="020F0502020204030204" pitchFamily="34" charset="0"/>
              </a:rPr>
              <a:t> Zhou, Li </a:t>
            </a:r>
            <a:r>
              <a:rPr lang="en-US" sz="1200" dirty="0" err="1">
                <a:latin typeface="Calibri" panose="020F0502020204030204" pitchFamily="34" charset="0"/>
              </a:rPr>
              <a:t>Guo</a:t>
            </a:r>
            <a:r>
              <a:rPr lang="en-US" sz="1200" dirty="0">
                <a:latin typeface="Calibri" panose="020F0502020204030204" pitchFamily="34" charset="0"/>
              </a:rPr>
              <a:t>, Comparative study between incremental and ensemble learning on data streams: Case study, </a:t>
            </a:r>
            <a:r>
              <a:rPr lang="en-US" sz="1200" dirty="0" err="1">
                <a:latin typeface="Calibri" panose="020F0502020204030204" pitchFamily="34" charset="0"/>
              </a:rPr>
              <a:t>Zang</a:t>
            </a:r>
            <a:r>
              <a:rPr lang="en-US" sz="1200" dirty="0">
                <a:latin typeface="Calibri" panose="020F0502020204030204" pitchFamily="34" charset="0"/>
              </a:rPr>
              <a:t> et al. Journal of Big Data 2014</a:t>
            </a:r>
          </a:p>
          <a:p>
            <a:pPr marL="0" indent="0">
              <a:buNone/>
            </a:pPr>
            <a:r>
              <a:rPr lang="en-US" sz="1200" dirty="0">
                <a:latin typeface="Calibri" panose="020F0502020204030204" pitchFamily="34" charset="0"/>
              </a:rPr>
              <a:t>[12]. </a:t>
            </a:r>
            <a:r>
              <a:rPr lang="en-US" sz="1200" dirty="0" err="1">
                <a:latin typeface="Calibri" panose="020F0502020204030204" pitchFamily="34" charset="0"/>
              </a:rPr>
              <a:t>Moharned</a:t>
            </a:r>
            <a:r>
              <a:rPr lang="en-US" sz="1200" dirty="0">
                <a:latin typeface="Calibri" panose="020F0502020204030204" pitchFamily="34" charset="0"/>
              </a:rPr>
              <a:t> </a:t>
            </a:r>
            <a:r>
              <a:rPr lang="en-US" sz="1200" dirty="0" err="1">
                <a:latin typeface="Calibri" panose="020F0502020204030204" pitchFamily="34" charset="0"/>
              </a:rPr>
              <a:t>Medhat</a:t>
            </a:r>
            <a:r>
              <a:rPr lang="en-US" sz="1200" dirty="0">
                <a:latin typeface="Calibri" panose="020F0502020204030204" pitchFamily="34" charset="0"/>
              </a:rPr>
              <a:t> Gaber, </a:t>
            </a:r>
            <a:r>
              <a:rPr lang="en-US" sz="1200" dirty="0" err="1">
                <a:latin typeface="Calibri" panose="020F0502020204030204" pitchFamily="34" charset="0"/>
              </a:rPr>
              <a:t>Arkady</a:t>
            </a:r>
            <a:r>
              <a:rPr lang="en-US" sz="1200" dirty="0">
                <a:latin typeface="Calibri" panose="020F0502020204030204" pitchFamily="34" charset="0"/>
              </a:rPr>
              <a:t> </a:t>
            </a:r>
            <a:r>
              <a:rPr lang="en-US" sz="1200" dirty="0" err="1">
                <a:latin typeface="Calibri" panose="020F0502020204030204" pitchFamily="34" charset="0"/>
              </a:rPr>
              <a:t>Zaslavsky</a:t>
            </a:r>
            <a:r>
              <a:rPr lang="en-US" sz="1200" dirty="0">
                <a:latin typeface="Calibri" panose="020F0502020204030204" pitchFamily="34" charset="0"/>
              </a:rPr>
              <a:t>, </a:t>
            </a:r>
            <a:r>
              <a:rPr lang="en-US" sz="1200" dirty="0" err="1">
                <a:latin typeface="Calibri" panose="020F0502020204030204" pitchFamily="34" charset="0"/>
              </a:rPr>
              <a:t>Shonali</a:t>
            </a:r>
            <a:r>
              <a:rPr lang="en-US" sz="1200" dirty="0">
                <a:latin typeface="Calibri" panose="020F0502020204030204" pitchFamily="34" charset="0"/>
              </a:rPr>
              <a:t> </a:t>
            </a:r>
            <a:r>
              <a:rPr lang="en-US" sz="1200" dirty="0" err="1">
                <a:latin typeface="Calibri" panose="020F0502020204030204" pitchFamily="34" charset="0"/>
              </a:rPr>
              <a:t>Krishnaswamy</a:t>
            </a:r>
            <a:r>
              <a:rPr lang="en-US" sz="1200" dirty="0">
                <a:latin typeface="Calibri" panose="020F0502020204030204" pitchFamily="34" charset="0"/>
              </a:rPr>
              <a:t>, A SURVEY OF CLASSIFICATION METHODS IN DATA STREAMS</a:t>
            </a:r>
          </a:p>
        </p:txBody>
      </p:sp>
    </p:spTree>
    <p:extLst>
      <p:ext uri="{BB962C8B-B14F-4D97-AF65-F5344CB8AC3E}">
        <p14:creationId xmlns:p14="http://schemas.microsoft.com/office/powerpoint/2010/main" val="30988834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References</a:t>
            </a:r>
            <a:endParaRPr lang="el-GR" dirty="0"/>
          </a:p>
        </p:txBody>
      </p:sp>
      <p:sp>
        <p:nvSpPr>
          <p:cNvPr id="3" name="2 - Θέση περιεχομένου"/>
          <p:cNvSpPr>
            <a:spLocks noGrp="1"/>
          </p:cNvSpPr>
          <p:nvPr>
            <p:ph idx="1"/>
          </p:nvPr>
        </p:nvSpPr>
        <p:spPr>
          <a:xfrm>
            <a:off x="457200" y="1340768"/>
            <a:ext cx="8686800" cy="5517232"/>
          </a:xfrm>
        </p:spPr>
        <p:txBody>
          <a:bodyPr>
            <a:noAutofit/>
          </a:bodyPr>
          <a:lstStyle/>
          <a:p>
            <a:pPr>
              <a:buNone/>
            </a:pPr>
            <a:r>
              <a:rPr lang="en-US" sz="1100" dirty="0"/>
              <a:t>[1]. Big Data Sentiment Analysis for Brand Monitoring in Social Media Streams by Cloud Computing, Francesco </a:t>
            </a:r>
            <a:r>
              <a:rPr lang="en-US" sz="1100" dirty="0" err="1"/>
              <a:t>Benedetto</a:t>
            </a:r>
            <a:r>
              <a:rPr lang="en-US" sz="1100" dirty="0"/>
              <a:t> and Antonio</a:t>
            </a:r>
            <a:endParaRPr lang="el-GR" sz="1100" dirty="0"/>
          </a:p>
          <a:p>
            <a:pPr>
              <a:buNone/>
            </a:pPr>
            <a:r>
              <a:rPr lang="en-US" sz="1100" dirty="0" err="1"/>
              <a:t>Tedeschi</a:t>
            </a:r>
            <a:r>
              <a:rPr lang="en-US" sz="1100" dirty="0"/>
              <a:t>, W. </a:t>
            </a:r>
            <a:r>
              <a:rPr lang="en-US" sz="1100" dirty="0" err="1"/>
              <a:t>Pedrycz</a:t>
            </a:r>
            <a:r>
              <a:rPr lang="en-US" sz="1100" dirty="0"/>
              <a:t> and S.-M. Chen (eds.), Sentiment Analysis and Ontology Engineering,</a:t>
            </a:r>
            <a:endParaRPr lang="el-GR" sz="1100" dirty="0"/>
          </a:p>
          <a:p>
            <a:pPr>
              <a:buNone/>
            </a:pPr>
            <a:r>
              <a:rPr lang="en-US" sz="1100" dirty="0"/>
              <a:t>Studies in Computational Intelligence 639, Springer International Publishing Switzerland, pages 341-377, 2016</a:t>
            </a:r>
            <a:endParaRPr lang="el-GR" sz="1100" dirty="0"/>
          </a:p>
          <a:p>
            <a:pPr>
              <a:buNone/>
            </a:pPr>
            <a:r>
              <a:rPr lang="en-US" sz="1100" dirty="0"/>
              <a:t>[2]. Speech and Language Processing. Daniel </a:t>
            </a:r>
            <a:r>
              <a:rPr lang="en-US" sz="1100" dirty="0" err="1"/>
              <a:t>Jurafsky</a:t>
            </a:r>
            <a:r>
              <a:rPr lang="en-US" sz="1100" dirty="0"/>
              <a:t> &amp; James H. Martin, Chapter 7: Classification: Naive </a:t>
            </a:r>
            <a:r>
              <a:rPr lang="en-US" sz="1100" dirty="0" err="1"/>
              <a:t>Bayes,Logistic</a:t>
            </a:r>
            <a:r>
              <a:rPr lang="en-US" sz="1100" dirty="0"/>
              <a:t> Regression, Sentiment, Alan Apt, Prentice Hall, Englewood Cliffs, New Jersey 07632, 2015 </a:t>
            </a:r>
            <a:endParaRPr lang="el-GR" sz="1100" dirty="0"/>
          </a:p>
          <a:p>
            <a:pPr>
              <a:buNone/>
            </a:pPr>
            <a:r>
              <a:rPr lang="en-US" sz="1100" dirty="0"/>
              <a:t>[3]. A Comparative Study on Sentiment Analysis, </a:t>
            </a:r>
            <a:r>
              <a:rPr lang="en-US" sz="1100" dirty="0" err="1"/>
              <a:t>Alireza</a:t>
            </a:r>
            <a:r>
              <a:rPr lang="en-US" sz="1100" dirty="0"/>
              <a:t> </a:t>
            </a:r>
            <a:r>
              <a:rPr lang="en-US" sz="1100" dirty="0" err="1"/>
              <a:t>Yousefpour</a:t>
            </a:r>
            <a:r>
              <a:rPr lang="en-US" sz="1100" dirty="0"/>
              <a:t>, </a:t>
            </a:r>
            <a:r>
              <a:rPr lang="en-US" sz="1100" dirty="0" err="1"/>
              <a:t>Roliana</a:t>
            </a:r>
            <a:r>
              <a:rPr lang="en-US" sz="1100" dirty="0"/>
              <a:t> Ibrahim, </a:t>
            </a:r>
            <a:r>
              <a:rPr lang="en-US" sz="1100" dirty="0" err="1"/>
              <a:t>Haza</a:t>
            </a:r>
            <a:r>
              <a:rPr lang="en-US" sz="1100" dirty="0"/>
              <a:t> </a:t>
            </a:r>
            <a:r>
              <a:rPr lang="en-US" sz="1100" dirty="0" err="1"/>
              <a:t>Nuzly</a:t>
            </a:r>
            <a:r>
              <a:rPr lang="en-US" sz="1100" dirty="0"/>
              <a:t> </a:t>
            </a:r>
            <a:r>
              <a:rPr lang="en-US" sz="1100" dirty="0" err="1"/>
              <a:t>Abdull</a:t>
            </a:r>
            <a:r>
              <a:rPr lang="en-US" sz="1100" dirty="0"/>
              <a:t> </a:t>
            </a:r>
            <a:r>
              <a:rPr lang="en-US" sz="1100" dirty="0" err="1"/>
              <a:t>Hamed</a:t>
            </a:r>
            <a:r>
              <a:rPr lang="en-US" sz="1100" dirty="0"/>
              <a:t>, Mohammad </a:t>
            </a:r>
            <a:r>
              <a:rPr lang="en-US" sz="1100" dirty="0" err="1"/>
              <a:t>Sadegh</a:t>
            </a:r>
            <a:r>
              <a:rPr lang="en-US" sz="1100" dirty="0"/>
              <a:t> </a:t>
            </a:r>
            <a:r>
              <a:rPr lang="en-US" sz="1100" dirty="0" err="1"/>
              <a:t>Hajmohammadi</a:t>
            </a:r>
            <a:r>
              <a:rPr lang="en-US" sz="1100" dirty="0"/>
              <a:t>, Advances in Environmental Biology, 8(13), AENSI Journals, pages 53-68, 2014</a:t>
            </a:r>
            <a:endParaRPr lang="el-GR" sz="1100" dirty="0"/>
          </a:p>
          <a:p>
            <a:pPr>
              <a:buNone/>
            </a:pPr>
            <a:r>
              <a:rPr lang="en-US" sz="1100" dirty="0"/>
              <a:t>[4]. Active Learning Literature </a:t>
            </a:r>
            <a:r>
              <a:rPr lang="en-US" sz="1100" dirty="0" err="1"/>
              <a:t>Survey,Burr</a:t>
            </a:r>
            <a:r>
              <a:rPr lang="en-US" sz="1100" dirty="0"/>
              <a:t> </a:t>
            </a:r>
            <a:r>
              <a:rPr lang="en-US" sz="1100" dirty="0" err="1"/>
              <a:t>Settles,Computer</a:t>
            </a:r>
            <a:r>
              <a:rPr lang="en-US" sz="1100" dirty="0"/>
              <a:t> Sciences Technical Report 1648 University of Wisconsin–Madison Updated on: January 26, 2010</a:t>
            </a:r>
            <a:endParaRPr lang="el-GR" sz="1100" dirty="0"/>
          </a:p>
          <a:p>
            <a:pPr>
              <a:buNone/>
            </a:pPr>
            <a:r>
              <a:rPr lang="en-US" sz="1100" dirty="0"/>
              <a:t>[5]. Adaptive Semi Supervised Opinion Classifier With Forgetting Mechanism, Max Zimmermann, </a:t>
            </a:r>
            <a:r>
              <a:rPr lang="en-US" sz="1100" dirty="0" err="1"/>
              <a:t>Eirini</a:t>
            </a:r>
            <a:r>
              <a:rPr lang="en-US" sz="1100" dirty="0"/>
              <a:t> </a:t>
            </a:r>
            <a:r>
              <a:rPr lang="en-US" sz="1100" dirty="0" err="1"/>
              <a:t>Ntoutsi</a:t>
            </a:r>
            <a:r>
              <a:rPr lang="en-US" sz="1100" dirty="0"/>
              <a:t>, Myra </a:t>
            </a:r>
            <a:r>
              <a:rPr lang="en-US" sz="1100" dirty="0" err="1"/>
              <a:t>Spiliopoulou</a:t>
            </a:r>
            <a:r>
              <a:rPr lang="en-US" sz="1100" dirty="0"/>
              <a:t>, Proceeding SAC '14 Proceedings of the 29th Annual ACM Symposium on Applied Computing, SAC’14 March 24-28, 2014, </a:t>
            </a:r>
            <a:r>
              <a:rPr lang="en-US" sz="1100" dirty="0" err="1"/>
              <a:t>Gyeongju</a:t>
            </a:r>
            <a:r>
              <a:rPr lang="en-US" sz="1100" dirty="0"/>
              <a:t>, Korea, ACM, pages 805-812, 2014</a:t>
            </a:r>
            <a:endParaRPr lang="el-GR" sz="1100" dirty="0"/>
          </a:p>
          <a:p>
            <a:pPr>
              <a:buNone/>
            </a:pPr>
            <a:r>
              <a:rPr lang="en-US" sz="1100" dirty="0"/>
              <a:t>[6]. An adaptive ensemble classifier for mining concept drifting data streams, </a:t>
            </a:r>
            <a:r>
              <a:rPr lang="en-US" sz="1100" dirty="0" err="1"/>
              <a:t>Dewan</a:t>
            </a:r>
            <a:r>
              <a:rPr lang="en-US" sz="1100" dirty="0"/>
              <a:t> Md. </a:t>
            </a:r>
            <a:r>
              <a:rPr lang="en-US" sz="1100" dirty="0" err="1"/>
              <a:t>Farid</a:t>
            </a:r>
            <a:r>
              <a:rPr lang="en-US" sz="1100" dirty="0"/>
              <a:t>, Li Zhang, </a:t>
            </a:r>
            <a:r>
              <a:rPr lang="en-US" sz="1100" dirty="0" err="1"/>
              <a:t>Alamgir</a:t>
            </a:r>
            <a:r>
              <a:rPr lang="en-US" sz="1100" dirty="0"/>
              <a:t> </a:t>
            </a:r>
            <a:r>
              <a:rPr lang="en-US" sz="1100" dirty="0" err="1"/>
              <a:t>Hossai</a:t>
            </a:r>
            <a:r>
              <a:rPr lang="en-US" sz="1100" dirty="0"/>
              <a:t>, </a:t>
            </a:r>
            <a:r>
              <a:rPr lang="en-US" sz="1100" dirty="0" err="1"/>
              <a:t>Chowdhury</a:t>
            </a:r>
            <a:r>
              <a:rPr lang="en-US" sz="1100" dirty="0"/>
              <a:t> </a:t>
            </a:r>
            <a:r>
              <a:rPr lang="en-US" sz="1100" dirty="0" err="1"/>
              <a:t>Mofizur</a:t>
            </a:r>
            <a:r>
              <a:rPr lang="en-US" sz="1100" dirty="0"/>
              <a:t> </a:t>
            </a:r>
            <a:r>
              <a:rPr lang="en-US" sz="1100" dirty="0" err="1"/>
              <a:t>Rahman,Rebecca</a:t>
            </a:r>
            <a:r>
              <a:rPr lang="en-US" sz="1100" dirty="0"/>
              <a:t> Strachan, Graham Sexton, </a:t>
            </a:r>
            <a:r>
              <a:rPr lang="en-US" sz="1100" dirty="0" err="1"/>
              <a:t>Keshav</a:t>
            </a:r>
            <a:r>
              <a:rPr lang="en-US" sz="1100" dirty="0"/>
              <a:t> </a:t>
            </a:r>
            <a:r>
              <a:rPr lang="en-US" sz="1100" dirty="0" err="1"/>
              <a:t>Dahal</a:t>
            </a:r>
            <a:r>
              <a:rPr lang="en-US" sz="1100" dirty="0"/>
              <a:t>, Expert Systems with Applications 40, Elsevier,  pages 5895–5906, 2013</a:t>
            </a:r>
            <a:endParaRPr lang="el-GR" sz="1100" dirty="0"/>
          </a:p>
          <a:p>
            <a:pPr>
              <a:buNone/>
            </a:pPr>
            <a:r>
              <a:rPr lang="en-US" sz="1100" dirty="0"/>
              <a:t>[7]. A Practical Approach to Classify Evolving Data Streams: Training with Limited Amount of Labeled Data, Mohammad M. </a:t>
            </a:r>
            <a:r>
              <a:rPr lang="en-US" sz="1100" dirty="0" err="1"/>
              <a:t>Masud</a:t>
            </a:r>
            <a:r>
              <a:rPr lang="en-US" sz="1100" i="1" dirty="0"/>
              <a:t>,</a:t>
            </a:r>
            <a:r>
              <a:rPr lang="en-US" sz="1100" dirty="0"/>
              <a:t> Jing </a:t>
            </a:r>
            <a:r>
              <a:rPr lang="en-US" sz="1100" dirty="0" err="1"/>
              <a:t>Gao</a:t>
            </a:r>
            <a:r>
              <a:rPr lang="en-US" sz="1100" dirty="0"/>
              <a:t>, </a:t>
            </a:r>
            <a:r>
              <a:rPr lang="en-US" sz="1100" dirty="0" err="1"/>
              <a:t>Latifur</a:t>
            </a:r>
            <a:r>
              <a:rPr lang="en-US" sz="1100" dirty="0"/>
              <a:t> Khan, </a:t>
            </a:r>
            <a:r>
              <a:rPr lang="en-US" sz="1100" dirty="0" err="1"/>
              <a:t>Jiawei</a:t>
            </a:r>
            <a:r>
              <a:rPr lang="en-US" sz="1100" dirty="0"/>
              <a:t> Han, Data Mining, 2008. ICDM '08. Eighth IEEE International Conference, IEEE, 2008</a:t>
            </a:r>
            <a:endParaRPr lang="el-GR" sz="1100" dirty="0"/>
          </a:p>
          <a:p>
            <a:pPr>
              <a:buNone/>
            </a:pPr>
            <a:r>
              <a:rPr lang="en-US" sz="1100" dirty="0"/>
              <a:t>[8]. A Simplified Learning Algorithm of Incremental Bayesian, CHEN </a:t>
            </a:r>
            <a:r>
              <a:rPr lang="en-US" sz="1100" dirty="0" err="1"/>
              <a:t>hua</a:t>
            </a:r>
            <a:r>
              <a:rPr lang="en-US" sz="1100" dirty="0"/>
              <a:t>, ZHANG </a:t>
            </a:r>
            <a:r>
              <a:rPr lang="en-US" sz="1100" dirty="0" err="1"/>
              <a:t>xiao</a:t>
            </a:r>
            <a:r>
              <a:rPr lang="en-US" sz="1100" dirty="0"/>
              <a:t>-gang, ZHANG Jing, Ding Li-</a:t>
            </a:r>
            <a:r>
              <a:rPr lang="en-US" sz="1100" dirty="0" err="1"/>
              <a:t>hua</a:t>
            </a:r>
            <a:r>
              <a:rPr lang="en-US" sz="1100" dirty="0"/>
              <a:t>, Computer Science and Information Engineering, 2009 WRI World Congress, IEEE, 2009 </a:t>
            </a:r>
            <a:endParaRPr lang="el-GR" sz="1100" dirty="0"/>
          </a:p>
          <a:p>
            <a:pPr>
              <a:buNone/>
            </a:pPr>
            <a:r>
              <a:rPr lang="en-US" sz="1100" dirty="0"/>
              <a:t>[9]. A Streaming Ensemble Algorithm (SEA) for </a:t>
            </a:r>
            <a:r>
              <a:rPr lang="en-US" sz="1100" dirty="0" err="1"/>
              <a:t>LargeScale</a:t>
            </a:r>
            <a:r>
              <a:rPr lang="en-US" sz="1100" dirty="0"/>
              <a:t> Classification, W. Nick Street, </a:t>
            </a:r>
            <a:r>
              <a:rPr lang="en-US" sz="1100" dirty="0" err="1"/>
              <a:t>YongSeog</a:t>
            </a:r>
            <a:r>
              <a:rPr lang="en-US" sz="1100" dirty="0"/>
              <a:t> Kim, KDD '01 Proceedings of the seventh ACM SIGKDD international conference on Knowledge discovery and data </a:t>
            </a:r>
            <a:r>
              <a:rPr lang="en-US" sz="1100" dirty="0" err="1"/>
              <a:t>mining,San</a:t>
            </a:r>
            <a:r>
              <a:rPr lang="en-US" sz="1100" dirty="0"/>
              <a:t> Francisco, California, ACM New York, pages 377-382, 2001</a:t>
            </a:r>
            <a:endParaRPr lang="el-GR" sz="1100" dirty="0"/>
          </a:p>
          <a:p>
            <a:pPr>
              <a:buNone/>
            </a:pPr>
            <a:r>
              <a:rPr lang="en-US" sz="1100" dirty="0"/>
              <a:t>[10]. A survey of open source tools for machine learning with big data in the </a:t>
            </a:r>
            <a:r>
              <a:rPr lang="en-US" sz="1100" dirty="0" err="1"/>
              <a:t>Hadoop</a:t>
            </a:r>
            <a:r>
              <a:rPr lang="en-US" sz="1100" dirty="0"/>
              <a:t> ecosystem</a:t>
            </a:r>
            <a:r>
              <a:rPr lang="el-GR" sz="1100" dirty="0"/>
              <a:t>, </a:t>
            </a:r>
            <a:r>
              <a:rPr lang="el-GR" sz="1100" dirty="0" err="1"/>
              <a:t>Sara</a:t>
            </a:r>
            <a:r>
              <a:rPr lang="el-GR" sz="1100" dirty="0"/>
              <a:t> </a:t>
            </a:r>
            <a:r>
              <a:rPr lang="el-GR" sz="1100" dirty="0" err="1"/>
              <a:t>Landset</a:t>
            </a:r>
            <a:r>
              <a:rPr lang="el-GR" sz="1100" dirty="0"/>
              <a:t>, </a:t>
            </a:r>
            <a:r>
              <a:rPr lang="el-GR" sz="1100" dirty="0" err="1"/>
              <a:t>Taghi</a:t>
            </a:r>
            <a:r>
              <a:rPr lang="el-GR" sz="1100" dirty="0"/>
              <a:t> M. </a:t>
            </a:r>
            <a:r>
              <a:rPr lang="el-GR" sz="1100" dirty="0" err="1"/>
              <a:t>Khoshgoftaar</a:t>
            </a:r>
            <a:r>
              <a:rPr lang="el-GR" sz="1100" dirty="0"/>
              <a:t>, </a:t>
            </a:r>
            <a:r>
              <a:rPr lang="el-GR" sz="1100" dirty="0" err="1"/>
              <a:t>Aaron</a:t>
            </a:r>
            <a:r>
              <a:rPr lang="el-GR" sz="1100" dirty="0"/>
              <a:t> N. </a:t>
            </a:r>
            <a:r>
              <a:rPr lang="el-GR" sz="1100" dirty="0" err="1"/>
              <a:t>Richter</a:t>
            </a:r>
            <a:r>
              <a:rPr lang="el-GR" sz="1100" dirty="0"/>
              <a:t>, </a:t>
            </a:r>
            <a:r>
              <a:rPr lang="el-GR" sz="1100" dirty="0" err="1"/>
              <a:t>Tawfiq</a:t>
            </a:r>
            <a:r>
              <a:rPr lang="el-GR" sz="1100" dirty="0"/>
              <a:t> </a:t>
            </a:r>
            <a:r>
              <a:rPr lang="el-GR" sz="1100" dirty="0" err="1"/>
              <a:t>Hasanin</a:t>
            </a:r>
            <a:r>
              <a:rPr lang="en-US" sz="1100" dirty="0"/>
              <a:t>, A.N. et al. Journal of Big Data 2: 24, doi:10.1186/s40537-015-0032-1, 2015</a:t>
            </a:r>
          </a:p>
          <a:p>
            <a:pPr>
              <a:buNone/>
            </a:pPr>
            <a:r>
              <a:rPr lang="en-US" sz="1100" dirty="0"/>
              <a:t>[11]. Challenges in Sentiment Analysis, </a:t>
            </a:r>
            <a:r>
              <a:rPr lang="en-US" sz="1100" dirty="0" err="1"/>
              <a:t>Saif</a:t>
            </a:r>
            <a:r>
              <a:rPr lang="en-US" sz="1100" dirty="0"/>
              <a:t> M. Mohammad, A Practical Guide to Sentiment Analysis 2015, National Research Council Canada, 2015</a:t>
            </a:r>
            <a:endParaRPr lang="el-GR" sz="1100" dirty="0"/>
          </a:p>
          <a:p>
            <a:pPr>
              <a:buNone/>
            </a:pPr>
            <a:r>
              <a:rPr lang="en-US" sz="1100" dirty="0"/>
              <a:t>[12]. Classifier Ensembles for Changing Environments, </a:t>
            </a:r>
            <a:r>
              <a:rPr lang="en-US" sz="1100" dirty="0" err="1"/>
              <a:t>Ludmila</a:t>
            </a:r>
            <a:r>
              <a:rPr lang="en-US" sz="1100" dirty="0"/>
              <a:t> I. </a:t>
            </a:r>
            <a:r>
              <a:rPr lang="en-US" sz="1100" dirty="0" err="1"/>
              <a:t>Kuncheva</a:t>
            </a:r>
            <a:r>
              <a:rPr lang="en-US" sz="1100" dirty="0"/>
              <a:t>, Published in: F. </a:t>
            </a:r>
            <a:r>
              <a:rPr lang="en-US" sz="1100" dirty="0" err="1"/>
              <a:t>Roli</a:t>
            </a:r>
            <a:r>
              <a:rPr lang="en-US" sz="1100" dirty="0"/>
              <a:t>, J. Kittler and T. </a:t>
            </a:r>
            <a:r>
              <a:rPr lang="en-US" sz="1100" dirty="0" err="1"/>
              <a:t>Windeatt</a:t>
            </a:r>
            <a:r>
              <a:rPr lang="en-US" sz="1100" dirty="0"/>
              <a:t> (Eds.), Proc. 5th Int. Workshop on Multiple Classifier Systems, Cagliari, Italy, Springer-</a:t>
            </a:r>
            <a:r>
              <a:rPr lang="en-US" sz="1100" dirty="0" err="1"/>
              <a:t>Verlag</a:t>
            </a:r>
            <a:r>
              <a:rPr lang="en-US" sz="1100" dirty="0"/>
              <a:t>, LNCS, 3077, pages 1–15, 2004</a:t>
            </a:r>
            <a:endParaRPr lang="el-GR" sz="1100" dirty="0"/>
          </a:p>
          <a:p>
            <a:pPr>
              <a:buNone/>
            </a:pPr>
            <a:r>
              <a:rPr lang="en-US" sz="1100" dirty="0"/>
              <a:t>[13]. Combining Lexicon and Machine Learning Method to Enhance the Accuracy of Sentiment Analysis on Big Data 1G. </a:t>
            </a:r>
            <a:r>
              <a:rPr lang="en-US" sz="1100" dirty="0" err="1"/>
              <a:t>Vaitheeswaran</a:t>
            </a:r>
            <a:r>
              <a:rPr lang="en-US" sz="1100" dirty="0"/>
              <a:t>, 2Dr.Arockiam, G. </a:t>
            </a:r>
            <a:r>
              <a:rPr lang="en-US" sz="1100" dirty="0" err="1"/>
              <a:t>Vaitheeswaran</a:t>
            </a:r>
            <a:r>
              <a:rPr lang="en-US" sz="1100" dirty="0"/>
              <a:t> et al, / (IJCSIT) International Journal of Computer Science and Information Technologies, Vol. 7 (1), pages 306-311, 2016</a:t>
            </a:r>
            <a:endParaRPr lang="el-GR" sz="11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References</a:t>
            </a:r>
            <a:endParaRPr lang="el-GR" dirty="0"/>
          </a:p>
        </p:txBody>
      </p:sp>
      <p:sp>
        <p:nvSpPr>
          <p:cNvPr id="3" name="2 - Θέση περιεχομένου"/>
          <p:cNvSpPr>
            <a:spLocks noGrp="1"/>
          </p:cNvSpPr>
          <p:nvPr>
            <p:ph idx="1"/>
          </p:nvPr>
        </p:nvSpPr>
        <p:spPr>
          <a:xfrm>
            <a:off x="457200" y="1124744"/>
            <a:ext cx="8229600" cy="5733256"/>
          </a:xfrm>
        </p:spPr>
        <p:txBody>
          <a:bodyPr>
            <a:noAutofit/>
          </a:bodyPr>
          <a:lstStyle/>
          <a:p>
            <a:pPr>
              <a:buNone/>
            </a:pPr>
            <a:r>
              <a:rPr lang="en-US" sz="1100" dirty="0"/>
              <a:t> </a:t>
            </a:r>
          </a:p>
          <a:p>
            <a:pPr>
              <a:buNone/>
            </a:pPr>
            <a:r>
              <a:rPr lang="en-US" sz="1100" dirty="0"/>
              <a:t>[14]. Comparative study between incremental and ensemble learning on data streams: Case study, </a:t>
            </a:r>
            <a:r>
              <a:rPr lang="en-US" sz="1100" dirty="0" err="1"/>
              <a:t>Wenyu</a:t>
            </a:r>
            <a:r>
              <a:rPr lang="en-US" sz="1100" dirty="0"/>
              <a:t> </a:t>
            </a:r>
            <a:r>
              <a:rPr lang="en-US" sz="1100" dirty="0" err="1"/>
              <a:t>Zang</a:t>
            </a:r>
            <a:r>
              <a:rPr lang="en-US" sz="1100" dirty="0"/>
              <a:t>, </a:t>
            </a:r>
            <a:r>
              <a:rPr lang="en-US" sz="1100" dirty="0" err="1"/>
              <a:t>Peng</a:t>
            </a:r>
            <a:r>
              <a:rPr lang="en-US" sz="1100" dirty="0"/>
              <a:t> Zhang, Chuan Zhou, Li </a:t>
            </a:r>
            <a:r>
              <a:rPr lang="en-US" sz="1100" dirty="0" err="1"/>
              <a:t>Guo</a:t>
            </a:r>
            <a:r>
              <a:rPr lang="en-US" sz="1100" dirty="0"/>
              <a:t>, , </a:t>
            </a:r>
            <a:r>
              <a:rPr lang="en-US" sz="1100" dirty="0" err="1"/>
              <a:t>Zang</a:t>
            </a:r>
            <a:r>
              <a:rPr lang="en-US" sz="1100" dirty="0"/>
              <a:t> et al. </a:t>
            </a:r>
            <a:r>
              <a:rPr lang="en-US" sz="1100" dirty="0" err="1"/>
              <a:t>Zang</a:t>
            </a:r>
            <a:r>
              <a:rPr lang="en-US" sz="1100" dirty="0"/>
              <a:t> et al. Journal of Big Data 2014, 1:5, Springer, 2014</a:t>
            </a:r>
          </a:p>
          <a:p>
            <a:pPr>
              <a:buNone/>
            </a:pPr>
            <a:r>
              <a:rPr lang="en-US" sz="1100" dirty="0"/>
              <a:t>[15]. Competitive Self-Training Technique for Sentiment Analysis in Mass Social Media, Sola Hong, </a:t>
            </a:r>
            <a:r>
              <a:rPr lang="en-US" sz="1100" dirty="0" err="1"/>
              <a:t>Jaedong</a:t>
            </a:r>
            <a:r>
              <a:rPr lang="en-US" sz="1100" dirty="0"/>
              <a:t> Lee, </a:t>
            </a:r>
            <a:r>
              <a:rPr lang="en-US" sz="1100" dirty="0" err="1"/>
              <a:t>Jee-Hyong</a:t>
            </a:r>
            <a:r>
              <a:rPr lang="en-US" sz="1100" dirty="0"/>
              <a:t> Lee, SCIS&amp;ISIS 2014, Kitakyushu, Japan, IEEE, 2014 </a:t>
            </a:r>
            <a:endParaRPr lang="el-GR" sz="1100" dirty="0"/>
          </a:p>
          <a:p>
            <a:pPr>
              <a:buNone/>
            </a:pPr>
            <a:r>
              <a:rPr lang="en-US" sz="1100" dirty="0"/>
              <a:t>[16]. Co-training for Semi-Supervised Sentiment Classification Based on Dual-view Bags-of-words Representation, </a:t>
            </a:r>
            <a:r>
              <a:rPr lang="en-US" sz="1100" dirty="0" err="1"/>
              <a:t>Rui</a:t>
            </a:r>
            <a:r>
              <a:rPr lang="en-US" sz="1100" dirty="0"/>
              <a:t> Xia, </a:t>
            </a:r>
            <a:r>
              <a:rPr lang="en-US" sz="1100" dirty="0" err="1"/>
              <a:t>ChengWang</a:t>
            </a:r>
            <a:r>
              <a:rPr lang="en-US" sz="1100" dirty="0"/>
              <a:t>, </a:t>
            </a:r>
            <a:r>
              <a:rPr lang="en-US" sz="1100" dirty="0" err="1"/>
              <a:t>Xinyu</a:t>
            </a:r>
            <a:r>
              <a:rPr lang="en-US" sz="1100" dirty="0"/>
              <a:t> Dai, Tao Li, Proceedings of the 53rd Annual Meeting of the Association for Computational Linguistics and the 7th International Joint Conference on Natural Language Processing, Beijing, China, Association for Computational Linguistics, pages 1054–1063, 2015</a:t>
            </a:r>
            <a:endParaRPr lang="el-GR" sz="1100" dirty="0"/>
          </a:p>
          <a:p>
            <a:pPr>
              <a:buNone/>
            </a:pPr>
            <a:r>
              <a:rPr lang="en-US" sz="1100" dirty="0"/>
              <a:t>[17]. Creating Subjective and Objective Sentence Classifiers from </a:t>
            </a:r>
            <a:r>
              <a:rPr lang="en-US" sz="1100" dirty="0" err="1"/>
              <a:t>Unannotated</a:t>
            </a:r>
            <a:r>
              <a:rPr lang="en-US" sz="1100" dirty="0"/>
              <a:t> Texts, </a:t>
            </a:r>
            <a:r>
              <a:rPr lang="en-US" sz="1100" dirty="0" err="1"/>
              <a:t>Janyce</a:t>
            </a:r>
            <a:r>
              <a:rPr lang="en-US" sz="1100" dirty="0"/>
              <a:t> </a:t>
            </a:r>
            <a:r>
              <a:rPr lang="en-US" sz="1100" dirty="0" err="1"/>
              <a:t>Wiebe</a:t>
            </a:r>
            <a:r>
              <a:rPr lang="en-US" sz="1100" dirty="0"/>
              <a:t>, Ellen </a:t>
            </a:r>
            <a:r>
              <a:rPr lang="en-US" sz="1100" dirty="0" err="1"/>
              <a:t>Riloff</a:t>
            </a:r>
            <a:r>
              <a:rPr lang="en-US" sz="1100" dirty="0"/>
              <a:t>, Computational Linguistics and Intelligent Text Processing, Volume 3406 of the series Lecture Notes in Computer Science, Springer, pages 486-497, 2005</a:t>
            </a:r>
            <a:endParaRPr lang="el-GR" sz="1100" dirty="0"/>
          </a:p>
          <a:p>
            <a:pPr>
              <a:buNone/>
            </a:pPr>
            <a:r>
              <a:rPr lang="en-US" sz="1100" dirty="0"/>
              <a:t>[18]. Dynamic classifier ensemble for positive unlabeled text</a:t>
            </a:r>
            <a:endParaRPr lang="el-GR" sz="1100" dirty="0"/>
          </a:p>
          <a:p>
            <a:pPr>
              <a:buNone/>
            </a:pPr>
            <a:r>
              <a:rPr lang="en-US" sz="1100" dirty="0"/>
              <a:t>stream classification, </a:t>
            </a:r>
            <a:r>
              <a:rPr lang="en-US" sz="1100" dirty="0" err="1"/>
              <a:t>Shirui</a:t>
            </a:r>
            <a:r>
              <a:rPr lang="en-US" sz="1100" dirty="0"/>
              <a:t> Pan, Yang Zhang, </a:t>
            </a:r>
            <a:r>
              <a:rPr lang="en-US" sz="1100" dirty="0" err="1"/>
              <a:t>Xue</a:t>
            </a:r>
            <a:r>
              <a:rPr lang="en-US" sz="1100" dirty="0"/>
              <a:t> Li, Knowledge and Information Systems, Volume 33, Issue 2, Springer-</a:t>
            </a:r>
            <a:r>
              <a:rPr lang="en-US" sz="1100" dirty="0" err="1"/>
              <a:t>Verlag</a:t>
            </a:r>
            <a:r>
              <a:rPr lang="en-US" sz="1100" dirty="0"/>
              <a:t> London Limited, pages 267–287, 2012</a:t>
            </a:r>
            <a:endParaRPr lang="el-GR" sz="1100" dirty="0"/>
          </a:p>
          <a:p>
            <a:pPr>
              <a:buNone/>
            </a:pPr>
            <a:r>
              <a:rPr lang="en-US" sz="1100" dirty="0"/>
              <a:t>[19]. Dynamic Feature Space and Incremental Feature Selection for the Classification of Textual Data Streams, </a:t>
            </a:r>
            <a:r>
              <a:rPr lang="en-US" sz="1100" dirty="0" err="1"/>
              <a:t>Ioannis</a:t>
            </a:r>
            <a:r>
              <a:rPr lang="en-US" sz="1100" dirty="0"/>
              <a:t> </a:t>
            </a:r>
            <a:r>
              <a:rPr lang="en-US" sz="1100" dirty="0" err="1"/>
              <a:t>Katakis</a:t>
            </a:r>
            <a:r>
              <a:rPr lang="en-US" sz="1100" dirty="0"/>
              <a:t> , </a:t>
            </a:r>
            <a:r>
              <a:rPr lang="en-US" sz="1100" dirty="0" err="1"/>
              <a:t>Grigorios</a:t>
            </a:r>
            <a:r>
              <a:rPr lang="en-US" sz="1100" dirty="0"/>
              <a:t> </a:t>
            </a:r>
            <a:r>
              <a:rPr lang="en-US" sz="1100" dirty="0" err="1"/>
              <a:t>Tsoumakas</a:t>
            </a:r>
            <a:r>
              <a:rPr lang="en-US" sz="1100" dirty="0"/>
              <a:t> , </a:t>
            </a:r>
            <a:r>
              <a:rPr lang="en-US" sz="1100" dirty="0" err="1"/>
              <a:t>Ioannis</a:t>
            </a:r>
            <a:r>
              <a:rPr lang="en-US" sz="1100" dirty="0"/>
              <a:t> </a:t>
            </a:r>
            <a:r>
              <a:rPr lang="en-US" sz="1100" dirty="0" err="1"/>
              <a:t>Vlahavas</a:t>
            </a:r>
            <a:r>
              <a:rPr lang="en-US" sz="1100" dirty="0"/>
              <a:t>, ECML/PKDD-2006 International Workshop on Knowledge Discovery from Data Streams. 2006</a:t>
            </a:r>
            <a:endParaRPr lang="el-GR" sz="1100" dirty="0"/>
          </a:p>
          <a:p>
            <a:pPr>
              <a:buNone/>
            </a:pPr>
            <a:r>
              <a:rPr lang="en-US" sz="1100" dirty="0"/>
              <a:t>[20]. Evolving Extended Naive </a:t>
            </a:r>
            <a:r>
              <a:rPr lang="en-US" sz="1100" dirty="0" err="1"/>
              <a:t>Bayes</a:t>
            </a:r>
            <a:r>
              <a:rPr lang="en-US" sz="1100" dirty="0"/>
              <a:t> Classifiers, Frank </a:t>
            </a:r>
            <a:r>
              <a:rPr lang="en-US" sz="1100" dirty="0" err="1"/>
              <a:t>Klawonn</a:t>
            </a:r>
            <a:r>
              <a:rPr lang="en-US" sz="1100" dirty="0"/>
              <a:t>, </a:t>
            </a:r>
            <a:r>
              <a:rPr lang="en-US" sz="1100" dirty="0" err="1"/>
              <a:t>Plamen</a:t>
            </a:r>
            <a:r>
              <a:rPr lang="en-US" sz="1100" dirty="0"/>
              <a:t> </a:t>
            </a:r>
            <a:r>
              <a:rPr lang="en-US" sz="1100" dirty="0" err="1"/>
              <a:t>Angelov</a:t>
            </a:r>
            <a:r>
              <a:rPr lang="en-US" sz="1100" dirty="0"/>
              <a:t>, Data Mining Workshops, 2006. ICDM Workshops 2006. Sixth IEEE International Conference, ΙΕΕΕ, 2006, [21]. Exploring Feature Definition and Selection for Sentiment </a:t>
            </a:r>
            <a:r>
              <a:rPr lang="en-US" sz="1100" dirty="0" err="1"/>
              <a:t>Classifiers,Yelena</a:t>
            </a:r>
            <a:r>
              <a:rPr lang="en-US" sz="1100" dirty="0"/>
              <a:t> </a:t>
            </a:r>
            <a:r>
              <a:rPr lang="en-US" sz="1100" dirty="0" err="1"/>
              <a:t>Mejova</a:t>
            </a:r>
            <a:r>
              <a:rPr lang="en-US" sz="1100" dirty="0"/>
              <a:t>, </a:t>
            </a:r>
            <a:r>
              <a:rPr lang="en-US" sz="1100" dirty="0" err="1"/>
              <a:t>Padmini</a:t>
            </a:r>
            <a:r>
              <a:rPr lang="en-US" sz="1100" dirty="0"/>
              <a:t> </a:t>
            </a:r>
            <a:r>
              <a:rPr lang="en-US" sz="1100" dirty="0" err="1"/>
              <a:t>Srinivasan</a:t>
            </a:r>
            <a:r>
              <a:rPr lang="en-US" sz="1100" dirty="0"/>
              <a:t>, Proceedings of the Fifth International AAAI Conference on Weblogs and Social Media, Association for the Advancement of Artificial</a:t>
            </a:r>
            <a:endParaRPr lang="el-GR" sz="1100" dirty="0"/>
          </a:p>
          <a:p>
            <a:pPr>
              <a:buNone/>
            </a:pPr>
            <a:r>
              <a:rPr lang="en-US" sz="1100" dirty="0"/>
              <a:t>Intelligence, 2011</a:t>
            </a:r>
            <a:endParaRPr lang="el-GR" sz="1100" dirty="0"/>
          </a:p>
          <a:p>
            <a:pPr>
              <a:buNone/>
            </a:pPr>
            <a:r>
              <a:rPr lang="en-US" sz="1100" dirty="0"/>
              <a:t>[21]. Facing the reality of data stream classification: coping with scarcity of labeled data, Mohammad M. </a:t>
            </a:r>
            <a:r>
              <a:rPr lang="en-US" sz="1100" dirty="0" err="1"/>
              <a:t>Masud</a:t>
            </a:r>
            <a:r>
              <a:rPr lang="en-US" sz="1100" dirty="0"/>
              <a:t>, Clay </a:t>
            </a:r>
            <a:r>
              <a:rPr lang="en-US" sz="1100" dirty="0" err="1"/>
              <a:t>Woolam</a:t>
            </a:r>
            <a:r>
              <a:rPr lang="en-US" sz="1100" dirty="0"/>
              <a:t>, Jing </a:t>
            </a:r>
            <a:r>
              <a:rPr lang="en-US" sz="1100" dirty="0" err="1"/>
              <a:t>Gao</a:t>
            </a:r>
            <a:r>
              <a:rPr lang="en-US" sz="1100" dirty="0"/>
              <a:t>, </a:t>
            </a:r>
            <a:r>
              <a:rPr lang="en-US" sz="1100" dirty="0" err="1"/>
              <a:t>Latifur</a:t>
            </a:r>
            <a:r>
              <a:rPr lang="en-US" sz="1100" dirty="0"/>
              <a:t> Khan, </a:t>
            </a:r>
            <a:r>
              <a:rPr lang="en-US" sz="1100" dirty="0" err="1"/>
              <a:t>Jiawei</a:t>
            </a:r>
            <a:r>
              <a:rPr lang="en-US" sz="1100" dirty="0"/>
              <a:t> Han, Kevin W. </a:t>
            </a:r>
            <a:r>
              <a:rPr lang="en-US" sz="1100" dirty="0" err="1"/>
              <a:t>Hamlen</a:t>
            </a:r>
            <a:r>
              <a:rPr lang="en-US" sz="1100" dirty="0"/>
              <a:t>, </a:t>
            </a:r>
            <a:r>
              <a:rPr lang="en-US" sz="1100" dirty="0" err="1"/>
              <a:t>Nikunj</a:t>
            </a:r>
            <a:r>
              <a:rPr lang="en-US" sz="1100" dirty="0"/>
              <a:t> C. </a:t>
            </a:r>
            <a:r>
              <a:rPr lang="en-US" sz="1100" dirty="0" err="1"/>
              <a:t>Oza</a:t>
            </a:r>
            <a:r>
              <a:rPr lang="en-US" sz="1100" dirty="0"/>
              <a:t>, Knowledge and Information Systems, Volume 33, Issue 1, Springer,  pages 213–244, 2012</a:t>
            </a:r>
            <a:endParaRPr lang="el-GR" sz="1100" dirty="0"/>
          </a:p>
          <a:p>
            <a:pPr>
              <a:buNone/>
            </a:pPr>
            <a:r>
              <a:rPr lang="en-US" sz="1100" dirty="0"/>
              <a:t>[22]. Feature Selection for Twitter Sentiment Analysis: An Experimental Study, </a:t>
            </a:r>
            <a:r>
              <a:rPr lang="en-US" sz="1100" dirty="0" err="1"/>
              <a:t>Riham</a:t>
            </a:r>
            <a:r>
              <a:rPr lang="en-US" sz="1100" dirty="0"/>
              <a:t> </a:t>
            </a:r>
            <a:r>
              <a:rPr lang="en-US" sz="1100" dirty="0" err="1"/>
              <a:t>Mansour</a:t>
            </a:r>
            <a:r>
              <a:rPr lang="en-US" sz="1100" dirty="0"/>
              <a:t>, Mohamed Farouk Abdel </a:t>
            </a:r>
            <a:r>
              <a:rPr lang="en-US" sz="1100" dirty="0" err="1"/>
              <a:t>Hady</a:t>
            </a:r>
            <a:r>
              <a:rPr lang="en-US" sz="1100" dirty="0"/>
              <a:t>, </a:t>
            </a:r>
            <a:r>
              <a:rPr lang="en-US" sz="1100" dirty="0" err="1"/>
              <a:t>EmanHosam</a:t>
            </a:r>
            <a:r>
              <a:rPr lang="en-US" sz="1100" dirty="0"/>
              <a:t>, Hani </a:t>
            </a:r>
            <a:r>
              <a:rPr lang="en-US" sz="1100" dirty="0" err="1"/>
              <a:t>Amr</a:t>
            </a:r>
            <a:r>
              <a:rPr lang="en-US" sz="1100" dirty="0"/>
              <a:t>, Ahmed </a:t>
            </a:r>
            <a:r>
              <a:rPr lang="en-US" sz="1100" dirty="0" err="1"/>
              <a:t>Ashour</a:t>
            </a:r>
            <a:r>
              <a:rPr lang="en-US" sz="1100" dirty="0"/>
              <a:t>, Computational Linguistics and Intelligent Text </a:t>
            </a:r>
            <a:r>
              <a:rPr lang="en-US" sz="1100" dirty="0" err="1"/>
              <a:t>Processing,Volume</a:t>
            </a:r>
            <a:r>
              <a:rPr lang="en-US" sz="1100" dirty="0"/>
              <a:t> 9042 of the series Lecture Notes in Computer Science, Springer, pages 92-103, 2015</a:t>
            </a:r>
            <a:endParaRPr lang="el-GR" sz="1100" dirty="0"/>
          </a:p>
          <a:p>
            <a:pPr>
              <a:buNone/>
            </a:pPr>
            <a:r>
              <a:rPr lang="en-US" sz="1000" dirty="0"/>
              <a:t>[23]. A Survey on Concept Drift Adaptation, JOAO GAMA, INDRE ZLIOBAITE, ALBERT BIFET, MYKOLA PECHENIZKIY, ABDELHAMID BOUCHACHIA, Bournemouth University, UK ACM Computing Surveys, Vol. 1, No. 1, Article 1, 2013</a:t>
            </a:r>
          </a:p>
          <a:p>
            <a:pPr>
              <a:buNone/>
            </a:pPr>
            <a:r>
              <a:rPr lang="en-US" sz="1000" dirty="0"/>
              <a:t>[24]. Fast Data Processing with Spark Second </a:t>
            </a:r>
            <a:r>
              <a:rPr lang="en-US" sz="1000" dirty="0" err="1"/>
              <a:t>Edition,Krishna</a:t>
            </a:r>
            <a:r>
              <a:rPr lang="en-US" sz="1000" dirty="0"/>
              <a:t> </a:t>
            </a:r>
            <a:r>
              <a:rPr lang="en-US" sz="1000" dirty="0" err="1"/>
              <a:t>Sankar</a:t>
            </a:r>
            <a:r>
              <a:rPr lang="en-US" sz="1000" dirty="0"/>
              <a:t>, Holden </a:t>
            </a:r>
            <a:r>
              <a:rPr lang="en-US" sz="1000" dirty="0" err="1"/>
              <a:t>Karau</a:t>
            </a:r>
            <a:r>
              <a:rPr lang="en-US" sz="1000" dirty="0"/>
              <a:t>, </a:t>
            </a:r>
            <a:r>
              <a:rPr lang="en-US" sz="1000" dirty="0" err="1"/>
              <a:t>Packt</a:t>
            </a:r>
            <a:r>
              <a:rPr lang="en-US" sz="1000" dirty="0"/>
              <a:t> Publishing, 2015</a:t>
            </a:r>
            <a:endParaRPr lang="el-GR" sz="1000" dirty="0"/>
          </a:p>
          <a:p>
            <a:pPr>
              <a:buNone/>
            </a:pPr>
            <a:endParaRPr lang="el-GR" sz="1000" dirty="0"/>
          </a:p>
          <a:p>
            <a:endParaRPr lang="el-GR" sz="1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References</a:t>
            </a:r>
            <a:endParaRPr lang="el-GR" dirty="0"/>
          </a:p>
        </p:txBody>
      </p:sp>
      <p:sp>
        <p:nvSpPr>
          <p:cNvPr id="3" name="2 - Θέση περιεχομένου"/>
          <p:cNvSpPr>
            <a:spLocks noGrp="1"/>
          </p:cNvSpPr>
          <p:nvPr>
            <p:ph idx="1"/>
          </p:nvPr>
        </p:nvSpPr>
        <p:spPr>
          <a:xfrm>
            <a:off x="457200" y="1340768"/>
            <a:ext cx="8229600" cy="5517232"/>
          </a:xfrm>
        </p:spPr>
        <p:txBody>
          <a:bodyPr>
            <a:normAutofit fontScale="25000" lnSpcReduction="20000"/>
          </a:bodyPr>
          <a:lstStyle/>
          <a:p>
            <a:pPr>
              <a:buNone/>
            </a:pPr>
            <a:r>
              <a:rPr lang="en-US" sz="4000" dirty="0"/>
              <a:t>[25]. Improving Twitter Sentiment Analysis with Topic-Based Mixture</a:t>
            </a:r>
            <a:endParaRPr lang="el-GR" sz="4000" dirty="0"/>
          </a:p>
          <a:p>
            <a:pPr>
              <a:buNone/>
            </a:pPr>
            <a:r>
              <a:rPr lang="en-US" sz="4000" dirty="0"/>
              <a:t>Modeling and Semi-Supervised Training, Bing Xiang, Liang Zhou, Proceedings of the 52nd Annual Meeting of the Association for Computational Linguistics (Short Papers), pages 434–439, Baltimore, Maryland, USA, 2014 </a:t>
            </a:r>
            <a:endParaRPr lang="el-GR" sz="4000" dirty="0"/>
          </a:p>
          <a:p>
            <a:pPr>
              <a:buNone/>
            </a:pPr>
            <a:r>
              <a:rPr lang="en-US" sz="4000" dirty="0"/>
              <a:t>[26]. Increasing the Accuracy of Incremental Naive </a:t>
            </a:r>
            <a:r>
              <a:rPr lang="en-US" sz="4000" dirty="0" err="1"/>
              <a:t>Bayes</a:t>
            </a:r>
            <a:r>
              <a:rPr lang="en-US" sz="4000" dirty="0"/>
              <a:t> Classifier Using Instance Based Learning, Sotiris </a:t>
            </a:r>
            <a:r>
              <a:rPr lang="en-US" sz="4000" dirty="0" err="1"/>
              <a:t>Kotsiantis</a:t>
            </a:r>
            <a:r>
              <a:rPr lang="en-US" sz="4000" dirty="0"/>
              <a:t>, International Journal of Control, Automation and Systems, Volume 11, Issue 1, pages 159–166, </a:t>
            </a:r>
            <a:r>
              <a:rPr lang="en-US" sz="4000" dirty="0" err="1"/>
              <a:t>Sringer</a:t>
            </a:r>
            <a:r>
              <a:rPr lang="en-US" sz="4000" dirty="0"/>
              <a:t>, 2003</a:t>
            </a:r>
            <a:endParaRPr lang="el-GR" sz="4000" dirty="0"/>
          </a:p>
          <a:p>
            <a:pPr>
              <a:buNone/>
            </a:pPr>
            <a:r>
              <a:rPr lang="en-US" sz="4000" dirty="0"/>
              <a:t>[27]. Machine Learning and Lexicon based Methods for Sentiment Classification: A Survey, </a:t>
            </a:r>
            <a:r>
              <a:rPr lang="en-US" sz="4000" dirty="0" err="1"/>
              <a:t>Hailong</a:t>
            </a:r>
            <a:r>
              <a:rPr lang="en-US" sz="4000" dirty="0"/>
              <a:t> Zhang, </a:t>
            </a:r>
            <a:r>
              <a:rPr lang="en-US" sz="4000" dirty="0" err="1"/>
              <a:t>Wenyan</a:t>
            </a:r>
            <a:r>
              <a:rPr lang="en-US" sz="4000" dirty="0"/>
              <a:t> </a:t>
            </a:r>
            <a:r>
              <a:rPr lang="en-US" sz="4000" dirty="0" err="1"/>
              <a:t>Gan</a:t>
            </a:r>
            <a:r>
              <a:rPr lang="en-US" sz="4000" dirty="0"/>
              <a:t>, Bo Jiang Published in: </a:t>
            </a:r>
            <a:r>
              <a:rPr lang="en-US" sz="4000" dirty="0" err="1"/>
              <a:t>ProceedingWISA</a:t>
            </a:r>
            <a:r>
              <a:rPr lang="en-US" sz="4000" dirty="0"/>
              <a:t> '14 Proceedings of the 2014 11th Web Information System and Application Conference, September 12 - 14, pages 262-265, IEEE, 2014</a:t>
            </a:r>
            <a:endParaRPr lang="el-GR" sz="4000" dirty="0"/>
          </a:p>
          <a:p>
            <a:pPr>
              <a:buNone/>
            </a:pPr>
            <a:r>
              <a:rPr lang="en-US" sz="4000" dirty="0"/>
              <a:t>[28]. Mining Concept Drifting Data Streams using Ensemble Classifiers, </a:t>
            </a:r>
            <a:r>
              <a:rPr lang="en-US" sz="4000" dirty="0" err="1"/>
              <a:t>Haixun</a:t>
            </a:r>
            <a:r>
              <a:rPr lang="en-US" sz="4000" dirty="0"/>
              <a:t> Wang, Wei Fan, Philip S. Yu, </a:t>
            </a:r>
            <a:r>
              <a:rPr lang="en-US" sz="4000" dirty="0" err="1"/>
              <a:t>Jiawei</a:t>
            </a:r>
            <a:r>
              <a:rPr lang="en-US" sz="4000" dirty="0"/>
              <a:t> Han, </a:t>
            </a:r>
            <a:r>
              <a:rPr lang="en-US" sz="4000" dirty="0" err="1"/>
              <a:t>ProceedingKDD</a:t>
            </a:r>
            <a:r>
              <a:rPr lang="en-US" sz="4000" dirty="0"/>
              <a:t> '03 Proceedings of the ninth ACM SIGKDD international conference on Knowledge discovery and data mining, pages 226-235, ACM, 2003</a:t>
            </a:r>
            <a:endParaRPr lang="el-GR" sz="4000" dirty="0"/>
          </a:p>
          <a:p>
            <a:pPr>
              <a:buNone/>
            </a:pPr>
            <a:r>
              <a:rPr lang="en-US" sz="4000" dirty="0"/>
              <a:t>[29]. Movie Review Mining: a Comparison between Supervised and Unsupervised Classification Approaches, </a:t>
            </a:r>
            <a:r>
              <a:rPr lang="en-US" sz="4000" dirty="0" err="1"/>
              <a:t>Pimwadee</a:t>
            </a:r>
            <a:r>
              <a:rPr lang="en-US" sz="4000" dirty="0"/>
              <a:t> </a:t>
            </a:r>
            <a:r>
              <a:rPr lang="en-US" sz="4000" dirty="0" err="1"/>
              <a:t>Chaovalit</a:t>
            </a:r>
            <a:r>
              <a:rPr lang="en-US" sz="4000" dirty="0"/>
              <a:t>, </a:t>
            </a:r>
            <a:r>
              <a:rPr lang="en-US" sz="4000" dirty="0" err="1"/>
              <a:t>Lina</a:t>
            </a:r>
            <a:r>
              <a:rPr lang="en-US" sz="4000" dirty="0"/>
              <a:t> Zhou, Proceeding HICSS '05 Proceedings of the Proceedings of the 38th Annual Hawaii International Conference on System Sciences (HICSS'05) - Track 4 - Volume 04, January 03 - 06, pages 112.3, IEEE, 2005, </a:t>
            </a:r>
            <a:endParaRPr lang="el-GR" sz="4000" dirty="0"/>
          </a:p>
          <a:p>
            <a:pPr>
              <a:buNone/>
            </a:pPr>
            <a:r>
              <a:rPr lang="en-US" sz="4000" dirty="0"/>
              <a:t>[30]. NRC-Canada-2014: Recent Improvements in the Sentiment Analysis of Tweets, </a:t>
            </a:r>
            <a:r>
              <a:rPr lang="en-US" sz="4000" dirty="0" err="1"/>
              <a:t>Xiaodan</a:t>
            </a:r>
            <a:r>
              <a:rPr lang="en-US" sz="4000" dirty="0"/>
              <a:t> Zhu, Svetlana </a:t>
            </a:r>
            <a:r>
              <a:rPr lang="en-US" sz="4000" dirty="0" err="1"/>
              <a:t>Kiritchenko</a:t>
            </a:r>
            <a:r>
              <a:rPr lang="en-US" sz="4000" dirty="0"/>
              <a:t>, </a:t>
            </a:r>
            <a:r>
              <a:rPr lang="en-US" sz="4000" dirty="0" err="1"/>
              <a:t>Saif</a:t>
            </a:r>
            <a:r>
              <a:rPr lang="en-US" sz="4000" dirty="0"/>
              <a:t> M. Mohammad, Proceedings of the 8th International Workshop on Semantic Evaluation (</a:t>
            </a:r>
            <a:r>
              <a:rPr lang="en-US" sz="4000" dirty="0" err="1"/>
              <a:t>SemEval</a:t>
            </a:r>
            <a:r>
              <a:rPr lang="en-US" sz="4000" dirty="0"/>
              <a:t> 2014), Dublin, Ireland, August 23-24, pages 443–447, 2014 </a:t>
            </a:r>
            <a:endParaRPr lang="el-GR" sz="4000" dirty="0"/>
          </a:p>
          <a:p>
            <a:pPr>
              <a:buNone/>
            </a:pPr>
            <a:r>
              <a:rPr lang="en-US" sz="4000" dirty="0"/>
              <a:t>[31]. NRC-Canada: Building the State-of-the-Art in Sentiment Analysis of Tweets, </a:t>
            </a:r>
            <a:r>
              <a:rPr lang="en-US" sz="4000" dirty="0" err="1"/>
              <a:t>Saif</a:t>
            </a:r>
            <a:r>
              <a:rPr lang="en-US" sz="4000" dirty="0"/>
              <a:t> M. Mohammad, Svetlana </a:t>
            </a:r>
            <a:r>
              <a:rPr lang="en-US" sz="4000" dirty="0" err="1"/>
              <a:t>Kiritchenko</a:t>
            </a:r>
            <a:r>
              <a:rPr lang="en-US" sz="4000" dirty="0"/>
              <a:t>, and </a:t>
            </a:r>
            <a:r>
              <a:rPr lang="en-US" sz="4000" dirty="0" err="1"/>
              <a:t>Xiaodan</a:t>
            </a:r>
            <a:r>
              <a:rPr lang="en-US" sz="4000" dirty="0"/>
              <a:t> Zhu, In Proceedings of the seventh international workshop on Semantic Evaluation Exercises (SemEval-2013), Atlanta, USA, arXiv:1308.6242 [cs.CL], 2013</a:t>
            </a:r>
            <a:endParaRPr lang="el-GR" sz="4000" dirty="0"/>
          </a:p>
          <a:p>
            <a:pPr>
              <a:buNone/>
            </a:pPr>
            <a:r>
              <a:rPr lang="en-US" sz="4000" dirty="0"/>
              <a:t>[32]. On Demand Classification of Data Streams, </a:t>
            </a:r>
            <a:r>
              <a:rPr lang="en-US" sz="4000" dirty="0" err="1"/>
              <a:t>Charu</a:t>
            </a:r>
            <a:r>
              <a:rPr lang="en-US" sz="4000" dirty="0"/>
              <a:t> C. </a:t>
            </a:r>
            <a:r>
              <a:rPr lang="en-US" sz="4000" dirty="0" err="1"/>
              <a:t>Aggarwal</a:t>
            </a:r>
            <a:r>
              <a:rPr lang="en-US" sz="4000" dirty="0"/>
              <a:t>, </a:t>
            </a:r>
            <a:r>
              <a:rPr lang="en-US" sz="4000" dirty="0" err="1"/>
              <a:t>Jiawei</a:t>
            </a:r>
            <a:r>
              <a:rPr lang="en-US" sz="4000" dirty="0"/>
              <a:t> Han, Philip S. Yu, </a:t>
            </a:r>
            <a:r>
              <a:rPr lang="en-US" sz="4000" dirty="0" err="1"/>
              <a:t>ProceedingKDD</a:t>
            </a:r>
            <a:r>
              <a:rPr lang="en-US" sz="4000" dirty="0"/>
              <a:t> '04 Proceedings of the tenth ACM SIGKDD international conference on Knowledge discovery and data mining, pages 503-508, ACM, Seattle, WA, USA August 22 - 25, 2004</a:t>
            </a:r>
            <a:endParaRPr lang="el-GR" sz="4000" dirty="0"/>
          </a:p>
          <a:p>
            <a:pPr>
              <a:buNone/>
            </a:pPr>
            <a:r>
              <a:rPr lang="en-US" sz="4000" dirty="0"/>
              <a:t>[33]. One-class classifiers with incremental learning and forgetting</a:t>
            </a:r>
            <a:endParaRPr lang="el-GR" sz="4000" dirty="0"/>
          </a:p>
          <a:p>
            <a:pPr>
              <a:buNone/>
            </a:pPr>
            <a:r>
              <a:rPr lang="en-US" sz="4000" dirty="0"/>
              <a:t>for data streams with concept drift, </a:t>
            </a:r>
            <a:r>
              <a:rPr lang="en-US" sz="4000" dirty="0" err="1"/>
              <a:t>Bartosz</a:t>
            </a:r>
            <a:r>
              <a:rPr lang="en-US" sz="4000" dirty="0"/>
              <a:t> </a:t>
            </a:r>
            <a:r>
              <a:rPr lang="en-US" sz="4000" dirty="0" err="1"/>
              <a:t>Krawczyk</a:t>
            </a:r>
            <a:r>
              <a:rPr lang="en-US" sz="4000" dirty="0"/>
              <a:t>, </a:t>
            </a:r>
            <a:r>
              <a:rPr lang="en-US" sz="4000" dirty="0" err="1"/>
              <a:t>Michał</a:t>
            </a:r>
            <a:r>
              <a:rPr lang="en-US" sz="4000" dirty="0"/>
              <a:t> Wozniak, </a:t>
            </a:r>
            <a:r>
              <a:rPr lang="en-US" sz="4000" dirty="0" err="1"/>
              <a:t>JournalSoft</a:t>
            </a:r>
            <a:r>
              <a:rPr lang="en-US" sz="4000" dirty="0"/>
              <a:t> Computing - A Fusion of Foundations, Methodologies and Applications archive, Volume 19, Issue 12, pages 3387-3400, Springer-</a:t>
            </a:r>
            <a:r>
              <a:rPr lang="en-US" sz="4000" dirty="0" err="1"/>
              <a:t>Verlag</a:t>
            </a:r>
            <a:r>
              <a:rPr lang="en-US" sz="4000" dirty="0"/>
              <a:t> Berlin, Heidelberg, 2015</a:t>
            </a:r>
            <a:endParaRPr lang="el-GR" sz="4000" dirty="0"/>
          </a:p>
          <a:p>
            <a:pPr>
              <a:buNone/>
            </a:pPr>
            <a:r>
              <a:rPr lang="en-US" sz="4000" dirty="0"/>
              <a:t>[34]. Online Learning: Searching for the Best Forgetting Strategy under Concept Drift, Ghazal </a:t>
            </a:r>
            <a:r>
              <a:rPr lang="en-US" sz="4000" dirty="0" err="1"/>
              <a:t>Jaber</a:t>
            </a:r>
            <a:r>
              <a:rPr lang="en-US" sz="4000" dirty="0"/>
              <a:t>, Antoine </a:t>
            </a:r>
            <a:r>
              <a:rPr lang="en-US" sz="4000" dirty="0" err="1"/>
              <a:t>Cornuéjols</a:t>
            </a:r>
            <a:r>
              <a:rPr lang="en-US" sz="4000" dirty="0"/>
              <a:t>, Philippe </a:t>
            </a:r>
            <a:r>
              <a:rPr lang="en-US" sz="4000" dirty="0" err="1"/>
              <a:t>Tarroux</a:t>
            </a:r>
            <a:r>
              <a:rPr lang="en-US" sz="4000" dirty="0"/>
              <a:t>, Neural Information </a:t>
            </a:r>
            <a:r>
              <a:rPr lang="en-US" sz="4000" dirty="0" err="1"/>
              <a:t>Processing,Volume</a:t>
            </a:r>
            <a:r>
              <a:rPr lang="en-US" sz="4000" dirty="0"/>
              <a:t> 8227 of the series Lecture Notes in Computer Science pages 400-408, Springer, 2013</a:t>
            </a:r>
            <a:endParaRPr lang="el-GR" sz="4000" dirty="0"/>
          </a:p>
          <a:p>
            <a:pPr>
              <a:buNone/>
            </a:pPr>
            <a:r>
              <a:rPr lang="en-US" sz="4000" dirty="0"/>
              <a:t>[35]. On the Optimality of the Simple Bayesian Classifier under Zero-One Loss, Pedro </a:t>
            </a:r>
            <a:r>
              <a:rPr lang="en-US" sz="4000" dirty="0" err="1"/>
              <a:t>Dominigos</a:t>
            </a:r>
            <a:r>
              <a:rPr lang="en-US" sz="4000" dirty="0"/>
              <a:t>, Michael </a:t>
            </a:r>
            <a:r>
              <a:rPr lang="en-US" sz="4000" dirty="0" err="1"/>
              <a:t>Pazzani</a:t>
            </a:r>
            <a:r>
              <a:rPr lang="en-US" sz="4000" dirty="0"/>
              <a:t>, </a:t>
            </a:r>
            <a:r>
              <a:rPr lang="en-US" sz="4000" dirty="0" err="1"/>
              <a:t>JournalMachine</a:t>
            </a:r>
            <a:r>
              <a:rPr lang="en-US" sz="4000" dirty="0"/>
              <a:t> Learning - Special issue on learning with probabilistic representations archive, Volume 29, Issue 2-3, pages 103 – 130, </a:t>
            </a:r>
            <a:r>
              <a:rPr lang="en-US" sz="4000" dirty="0" err="1"/>
              <a:t>Kluwer</a:t>
            </a:r>
            <a:r>
              <a:rPr lang="en-US" sz="4000" dirty="0"/>
              <a:t> Academic Publishers Hingham, MA, USA, 1997</a:t>
            </a:r>
          </a:p>
          <a:p>
            <a:pPr>
              <a:buNone/>
            </a:pPr>
            <a:r>
              <a:rPr lang="en-US" sz="4000" dirty="0"/>
              <a:t>[36]. On the Utility of Incremental Feature Selection for the Classification of Textual Data Streams, </a:t>
            </a:r>
            <a:r>
              <a:rPr lang="en-US" sz="4000" dirty="0" err="1"/>
              <a:t>Ioannis</a:t>
            </a:r>
            <a:r>
              <a:rPr lang="en-US" sz="4000" dirty="0"/>
              <a:t> </a:t>
            </a:r>
            <a:r>
              <a:rPr lang="en-US" sz="4000" dirty="0" err="1"/>
              <a:t>Katakis</a:t>
            </a:r>
            <a:r>
              <a:rPr lang="en-US" sz="4000" dirty="0"/>
              <a:t>, </a:t>
            </a:r>
            <a:r>
              <a:rPr lang="en-US" sz="4000" dirty="0" err="1"/>
              <a:t>Grigorios</a:t>
            </a:r>
            <a:r>
              <a:rPr lang="en-US" sz="4000" dirty="0"/>
              <a:t> </a:t>
            </a:r>
            <a:r>
              <a:rPr lang="en-US" sz="4000" dirty="0" err="1"/>
              <a:t>Tsoumakas</a:t>
            </a:r>
            <a:r>
              <a:rPr lang="en-US" sz="4000" dirty="0"/>
              <a:t>, </a:t>
            </a:r>
            <a:r>
              <a:rPr lang="en-US" sz="4000" dirty="0" err="1"/>
              <a:t>Ioannis</a:t>
            </a:r>
            <a:r>
              <a:rPr lang="en-US" sz="4000" dirty="0"/>
              <a:t> </a:t>
            </a:r>
            <a:r>
              <a:rPr lang="en-US" sz="4000" dirty="0" err="1"/>
              <a:t>Vlahavas</a:t>
            </a:r>
            <a:r>
              <a:rPr lang="en-US" sz="4000" dirty="0"/>
              <a:t>, Advances in Informatics, Volume 3746 of the series Lecture Notes in Computer Science, pages 338-348, Springer, 2005</a:t>
            </a:r>
            <a:endParaRPr lang="el-GR" sz="4000" dirty="0"/>
          </a:p>
          <a:p>
            <a:pPr>
              <a:buNone/>
            </a:pPr>
            <a:r>
              <a:rPr lang="en-US" sz="4000" dirty="0"/>
              <a:t>[37]. Opinion Mining and Sentiment Analysis, Bo Pang, Lillian Lee, Journal Foundations and Trends in Information Retrieval archive, Volume 2 Issue 1-2, pages 1-135, ACM, 2008</a:t>
            </a:r>
            <a:endParaRPr lang="el-GR" sz="4000" dirty="0"/>
          </a:p>
          <a:p>
            <a:pPr>
              <a:buNone/>
            </a:pPr>
            <a:r>
              <a:rPr lang="en-US" sz="4000" dirty="0"/>
              <a:t>[38]. Online ensemble learning, </a:t>
            </a:r>
            <a:r>
              <a:rPr lang="en-US" sz="4000" dirty="0" err="1"/>
              <a:t>Nikunj</a:t>
            </a:r>
            <a:r>
              <a:rPr lang="en-US" sz="4000" dirty="0"/>
              <a:t> </a:t>
            </a:r>
            <a:r>
              <a:rPr lang="en-US" sz="4000" dirty="0" err="1"/>
              <a:t>Chandrakant</a:t>
            </a:r>
            <a:r>
              <a:rPr lang="en-US" sz="4000" dirty="0"/>
              <a:t> </a:t>
            </a:r>
            <a:r>
              <a:rPr lang="en-US" sz="4000" dirty="0" err="1"/>
              <a:t>Oza</a:t>
            </a:r>
            <a:r>
              <a:rPr lang="en-US" sz="4000" dirty="0"/>
              <a:t>, Chairs: Stuart Russell, Doctoral Dissertation Online ensemble learning, University of California, Berkeley, ISBN:0-493-58497-8, 2001</a:t>
            </a:r>
            <a:endParaRPr lang="el-GR" sz="4000" dirty="0"/>
          </a:p>
          <a:p>
            <a:pPr>
              <a:buNone/>
            </a:pPr>
            <a:r>
              <a:rPr lang="en-US" sz="4000" dirty="0"/>
              <a:t>[39]. Predicting the Effectiveness of Self-Training: Application to Sentiment Classification, Vincent Van Asch, Walter </a:t>
            </a:r>
            <a:r>
              <a:rPr lang="en-US" sz="4000" dirty="0" err="1"/>
              <a:t>Daelemans</a:t>
            </a:r>
            <a:r>
              <a:rPr lang="en-US" sz="4000" dirty="0"/>
              <a:t>, Computation and Language, arXiv:1601.03288 [cs.CL], 2016</a:t>
            </a:r>
            <a:endParaRPr lang="el-GR" sz="4000" dirty="0"/>
          </a:p>
          <a:p>
            <a:pPr>
              <a:buNone/>
            </a:pPr>
            <a:r>
              <a:rPr lang="en-US" sz="4000" dirty="0"/>
              <a:t>[40]. Self-training from labeled features for sentiment analysis, 	</a:t>
            </a:r>
            <a:r>
              <a:rPr lang="en-US" sz="4000" dirty="0" err="1"/>
              <a:t>Yulan</a:t>
            </a:r>
            <a:r>
              <a:rPr lang="en-US" sz="4000" dirty="0"/>
              <a:t> He, </a:t>
            </a:r>
            <a:r>
              <a:rPr lang="en-US" sz="4000" dirty="0" err="1"/>
              <a:t>Deyu</a:t>
            </a:r>
            <a:r>
              <a:rPr lang="en-US" sz="4000" dirty="0"/>
              <a:t> Zhou </a:t>
            </a:r>
            <a:r>
              <a:rPr lang="en-US" sz="4000" dirty="0" err="1"/>
              <a:t>JournalInformation</a:t>
            </a:r>
            <a:r>
              <a:rPr lang="en-US" sz="4000" dirty="0"/>
              <a:t> Processing and Management: an International Journal archive, Volume 47 Issue 4, pages 606-616, </a:t>
            </a:r>
            <a:r>
              <a:rPr lang="en-US" sz="4000" dirty="0" err="1"/>
              <a:t>Pergamon</a:t>
            </a:r>
            <a:r>
              <a:rPr lang="en-US" sz="4000" dirty="0"/>
              <a:t> Press, Inc. Tarrytown, NY, USA, Elsevier, 2011</a:t>
            </a:r>
            <a:endParaRPr lang="el-GR" sz="4000" dirty="0"/>
          </a:p>
          <a:p>
            <a:pPr>
              <a:buNone/>
            </a:pPr>
            <a:endParaRPr lang="el-GR" sz="4000" dirty="0"/>
          </a:p>
          <a:p>
            <a:endParaRPr lang="el-G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References</a:t>
            </a:r>
            <a:endParaRPr lang="el-GR" dirty="0"/>
          </a:p>
        </p:txBody>
      </p:sp>
      <p:sp>
        <p:nvSpPr>
          <p:cNvPr id="3" name="2 - Θέση περιεχομένου"/>
          <p:cNvSpPr>
            <a:spLocks noGrp="1"/>
          </p:cNvSpPr>
          <p:nvPr>
            <p:ph idx="1"/>
          </p:nvPr>
        </p:nvSpPr>
        <p:spPr>
          <a:xfrm>
            <a:off x="457200" y="1196752"/>
            <a:ext cx="8229600" cy="5661248"/>
          </a:xfrm>
        </p:spPr>
        <p:txBody>
          <a:bodyPr>
            <a:normAutofit fontScale="32500" lnSpcReduction="20000"/>
          </a:bodyPr>
          <a:lstStyle/>
          <a:p>
            <a:pPr>
              <a:buNone/>
            </a:pPr>
            <a:r>
              <a:rPr lang="en-US" sz="3400" dirty="0"/>
              <a:t>[41]. Semi-Supervised Learning Literature Survey, </a:t>
            </a:r>
            <a:r>
              <a:rPr lang="en-US" sz="3400" dirty="0" err="1"/>
              <a:t>Xiaojin</a:t>
            </a:r>
            <a:r>
              <a:rPr lang="en-US" sz="3400" dirty="0"/>
              <a:t> Zhu, University of Wisconsin Madison, July 19, 2008</a:t>
            </a:r>
            <a:endParaRPr lang="el-GR" sz="3400" dirty="0"/>
          </a:p>
          <a:p>
            <a:pPr>
              <a:buNone/>
            </a:pPr>
            <a:r>
              <a:rPr lang="en-US" sz="3400" dirty="0"/>
              <a:t>[42]. Sentiment Analysis: Incremental learning to build domain models</a:t>
            </a:r>
            <a:endParaRPr lang="el-GR" sz="3400" dirty="0"/>
          </a:p>
          <a:p>
            <a:pPr>
              <a:buNone/>
            </a:pPr>
            <a:r>
              <a:rPr lang="en-US" sz="3400" dirty="0" err="1"/>
              <a:t>Raimon</a:t>
            </a:r>
            <a:r>
              <a:rPr lang="en-US" sz="3400" dirty="0"/>
              <a:t> Bosch, Chairs: Leo </a:t>
            </a:r>
            <a:r>
              <a:rPr lang="en-US" sz="3400" dirty="0" err="1"/>
              <a:t>Wanner</a:t>
            </a:r>
            <a:r>
              <a:rPr lang="en-US" sz="3400" dirty="0"/>
              <a:t>, Master thesis, </a:t>
            </a:r>
            <a:r>
              <a:rPr lang="en-US" sz="3400" dirty="0" err="1"/>
              <a:t>Universitat</a:t>
            </a:r>
            <a:r>
              <a:rPr lang="en-US" sz="3400" dirty="0"/>
              <a:t> </a:t>
            </a:r>
            <a:r>
              <a:rPr lang="en-US" sz="3400" dirty="0" err="1"/>
              <a:t>Pompeu</a:t>
            </a:r>
            <a:r>
              <a:rPr lang="en-US" sz="3400" dirty="0"/>
              <a:t> </a:t>
            </a:r>
            <a:r>
              <a:rPr lang="en-US" sz="3400" dirty="0" err="1"/>
              <a:t>Fabra</a:t>
            </a:r>
            <a:r>
              <a:rPr lang="en-US" sz="3400" dirty="0"/>
              <a:t>, 2013</a:t>
            </a:r>
            <a:endParaRPr lang="el-GR" sz="3400" dirty="0"/>
          </a:p>
          <a:p>
            <a:pPr>
              <a:buNone/>
            </a:pPr>
            <a:r>
              <a:rPr lang="en-US" sz="3400" dirty="0"/>
              <a:t>[43]. Sentiment Analysis: Adjectives and Adverbs are better than Adjectives Alone, </a:t>
            </a:r>
            <a:r>
              <a:rPr lang="en-US" sz="3400" dirty="0" err="1"/>
              <a:t>Benamara</a:t>
            </a:r>
            <a:r>
              <a:rPr lang="en-US" sz="3400" dirty="0"/>
              <a:t> F, </a:t>
            </a:r>
            <a:r>
              <a:rPr lang="en-US" sz="3400" dirty="0" err="1"/>
              <a:t>Cesarano</a:t>
            </a:r>
            <a:r>
              <a:rPr lang="en-US" sz="3400" dirty="0"/>
              <a:t> C, </a:t>
            </a:r>
            <a:r>
              <a:rPr lang="en-US" sz="3400" dirty="0" err="1"/>
              <a:t>Picariello</a:t>
            </a:r>
            <a:r>
              <a:rPr lang="en-US" sz="3400" dirty="0"/>
              <a:t> A, </a:t>
            </a:r>
            <a:r>
              <a:rPr lang="en-US" sz="3400" dirty="0" err="1"/>
              <a:t>Reforgiato</a:t>
            </a:r>
            <a:r>
              <a:rPr lang="en-US" sz="3400" dirty="0"/>
              <a:t> D, Proceedings of the International Conference on Weblogs and Social Media (ICWSM), 2007</a:t>
            </a:r>
            <a:endParaRPr lang="el-GR" sz="3400" dirty="0"/>
          </a:p>
          <a:p>
            <a:pPr>
              <a:buNone/>
            </a:pPr>
            <a:r>
              <a:rPr lang="en-US" sz="3400" dirty="0"/>
              <a:t>[44]. Sentiment analysis algorithms and applications: A survey, </a:t>
            </a:r>
            <a:r>
              <a:rPr lang="en-US" sz="3400" dirty="0" err="1"/>
              <a:t>Walaa</a:t>
            </a:r>
            <a:r>
              <a:rPr lang="en-US" sz="3400" dirty="0"/>
              <a:t> </a:t>
            </a:r>
            <a:r>
              <a:rPr lang="en-US" sz="3400" dirty="0" err="1"/>
              <a:t>Medhata</a:t>
            </a:r>
            <a:r>
              <a:rPr lang="en-US" sz="3400" dirty="0"/>
              <a:t>, Ahmed </a:t>
            </a:r>
            <a:r>
              <a:rPr lang="en-US" sz="3400" dirty="0" err="1"/>
              <a:t>Hassanb</a:t>
            </a:r>
            <a:r>
              <a:rPr lang="en-US" sz="3400" dirty="0"/>
              <a:t>, </a:t>
            </a:r>
            <a:r>
              <a:rPr lang="en-US" sz="3400" dirty="0" err="1"/>
              <a:t>Hoda</a:t>
            </a:r>
            <a:r>
              <a:rPr lang="en-US" sz="3400" dirty="0"/>
              <a:t> </a:t>
            </a:r>
            <a:r>
              <a:rPr lang="en-US" sz="3400" dirty="0" err="1"/>
              <a:t>Korashyb</a:t>
            </a:r>
            <a:r>
              <a:rPr lang="en-US" sz="3400" dirty="0"/>
              <a:t>, </a:t>
            </a:r>
            <a:r>
              <a:rPr lang="en-US" sz="3400" dirty="0" err="1"/>
              <a:t>Ain</a:t>
            </a:r>
            <a:r>
              <a:rPr lang="en-US" sz="3400" dirty="0"/>
              <a:t> Shams Engineering Journal, Volume 5, Issue 4, pages 1093–1113, Elsevier, 2014 </a:t>
            </a:r>
            <a:endParaRPr lang="el-GR" sz="3400" dirty="0"/>
          </a:p>
          <a:p>
            <a:pPr>
              <a:buNone/>
            </a:pPr>
            <a:r>
              <a:rPr lang="en-US" sz="3400" dirty="0"/>
              <a:t>[45]. Sentiment Analysis and Opinion Mining, Bing Liu, University of Illinois at Chicago,  Morgan &amp; Claypool Publishers, May 2012.</a:t>
            </a:r>
            <a:endParaRPr lang="el-GR" sz="3400" dirty="0"/>
          </a:p>
          <a:p>
            <a:pPr>
              <a:buNone/>
            </a:pPr>
            <a:r>
              <a:rPr lang="en-US" sz="3400" dirty="0"/>
              <a:t>[46].</a:t>
            </a:r>
            <a:r>
              <a:rPr lang="en-US" sz="3400" b="1" dirty="0"/>
              <a:t> </a:t>
            </a:r>
            <a:r>
              <a:rPr lang="en-US" sz="3400" dirty="0"/>
              <a:t>Sentiment Analysis: Capturing Favorability Using Natural Language Processing, Tetsuya </a:t>
            </a:r>
            <a:r>
              <a:rPr lang="en-US" sz="3400" dirty="0" err="1"/>
              <a:t>Nasukawa</a:t>
            </a:r>
            <a:r>
              <a:rPr lang="en-US" sz="3400" dirty="0"/>
              <a:t>, </a:t>
            </a:r>
            <a:r>
              <a:rPr lang="en-US" sz="3400" dirty="0" err="1"/>
              <a:t>Jeonghee</a:t>
            </a:r>
            <a:r>
              <a:rPr lang="en-US" sz="3400" dirty="0"/>
              <a:t> Yi, Proceeding K-CAP '03 Proceedings of the 2nd international conference on Knowledge capture, pages 70-77, ACM, Sanibel Island, FL, USA, October 23 - 25, 2003, </a:t>
            </a:r>
            <a:endParaRPr lang="el-GR" sz="3400" dirty="0"/>
          </a:p>
          <a:p>
            <a:pPr>
              <a:buNone/>
            </a:pPr>
            <a:r>
              <a:rPr lang="en-US" sz="3400" dirty="0"/>
              <a:t>[47]. Sentiment Analysis in Social Media Texts, Alexandra </a:t>
            </a:r>
            <a:r>
              <a:rPr lang="en-US" sz="3400" dirty="0" err="1"/>
              <a:t>Balahur</a:t>
            </a:r>
            <a:r>
              <a:rPr lang="en-US" sz="3400" dirty="0"/>
              <a:t>, Proceedings of the 4th Workshop on Computational Approaches to Subjectivity, Sentiment and Social Media Analysis, pages 120–128, Atlanta, Georgia, 14 June 2013 </a:t>
            </a:r>
            <a:endParaRPr lang="el-GR" sz="3400" dirty="0"/>
          </a:p>
          <a:p>
            <a:pPr>
              <a:buNone/>
            </a:pPr>
            <a:r>
              <a:rPr lang="en-US" sz="3400" dirty="0"/>
              <a:t>[48]. Sentiment Analysis in Twitter using Machine Learning Techniques, </a:t>
            </a:r>
            <a:r>
              <a:rPr lang="en-US" sz="3400" dirty="0" err="1"/>
              <a:t>Neethu</a:t>
            </a:r>
            <a:r>
              <a:rPr lang="en-US" sz="3400" dirty="0"/>
              <a:t> M S, </a:t>
            </a:r>
            <a:r>
              <a:rPr lang="en-US" sz="3400" dirty="0" err="1"/>
              <a:t>Rajasree</a:t>
            </a:r>
            <a:r>
              <a:rPr lang="en-US" sz="3400" dirty="0"/>
              <a:t> R, Computing, Communications and Networking Technologies (ICCCNT),2013 Fourth International Conference, </a:t>
            </a:r>
            <a:r>
              <a:rPr lang="en-US" sz="3400" dirty="0" err="1"/>
              <a:t>Tiruchengode</a:t>
            </a:r>
            <a:r>
              <a:rPr lang="en-US" sz="3400" dirty="0"/>
              <a:t>, </a:t>
            </a:r>
            <a:r>
              <a:rPr lang="en-US" sz="3400" dirty="0" err="1"/>
              <a:t>India,IEEE</a:t>
            </a:r>
            <a:r>
              <a:rPr lang="en-US" sz="3400" dirty="0"/>
              <a:t>, 2013</a:t>
            </a:r>
            <a:endParaRPr lang="el-GR" sz="3400" dirty="0"/>
          </a:p>
          <a:p>
            <a:pPr>
              <a:buNone/>
            </a:pPr>
            <a:r>
              <a:rPr lang="en-US" sz="3400" dirty="0"/>
              <a:t>[49]. Sentiment Analysis of Blogs by Combining Lexical Knowledge with Text Classification, </a:t>
            </a:r>
            <a:r>
              <a:rPr lang="en-US" sz="3400" dirty="0" err="1"/>
              <a:t>Prem</a:t>
            </a:r>
            <a:r>
              <a:rPr lang="en-US" sz="3400" dirty="0"/>
              <a:t> Melville, </a:t>
            </a:r>
            <a:r>
              <a:rPr lang="en-US" sz="3400" dirty="0" err="1"/>
              <a:t>Wojciech</a:t>
            </a:r>
            <a:r>
              <a:rPr lang="en-US" sz="3400" dirty="0"/>
              <a:t> </a:t>
            </a:r>
            <a:r>
              <a:rPr lang="en-US" sz="3400" dirty="0" err="1"/>
              <a:t>Gryc</a:t>
            </a:r>
            <a:r>
              <a:rPr lang="en-US" sz="3400" dirty="0"/>
              <a:t>, Richard D. Lawrence, </a:t>
            </a:r>
            <a:r>
              <a:rPr lang="en-US" sz="3400" dirty="0" err="1"/>
              <a:t>ProceedingKDD</a:t>
            </a:r>
            <a:r>
              <a:rPr lang="en-US" sz="3400" dirty="0"/>
              <a:t> '09 Proceedings of the 15th ACM SIGKDD international conference on Knowledge discovery and data mining, pages 1275-1284, ACM, Paris, France -June 28 - July 01, 2009, </a:t>
            </a:r>
            <a:endParaRPr lang="el-GR" sz="3400" dirty="0"/>
          </a:p>
          <a:p>
            <a:pPr>
              <a:buNone/>
            </a:pPr>
            <a:r>
              <a:rPr lang="en-US" sz="3400" dirty="0"/>
              <a:t>[50]. Sentiment Analysis of Twitter Data, </a:t>
            </a:r>
            <a:r>
              <a:rPr lang="en-US" sz="3400" dirty="0" err="1"/>
              <a:t>Apoorv</a:t>
            </a:r>
            <a:r>
              <a:rPr lang="en-US" sz="3400" dirty="0"/>
              <a:t> </a:t>
            </a:r>
            <a:r>
              <a:rPr lang="en-US" sz="3400" dirty="0" err="1"/>
              <a:t>Agarwal</a:t>
            </a:r>
            <a:r>
              <a:rPr lang="en-US" sz="3400" dirty="0"/>
              <a:t>, </a:t>
            </a:r>
            <a:r>
              <a:rPr lang="en-US" sz="3400" dirty="0" err="1"/>
              <a:t>Boyi</a:t>
            </a:r>
            <a:r>
              <a:rPr lang="en-US" sz="3400" dirty="0"/>
              <a:t> </a:t>
            </a:r>
            <a:r>
              <a:rPr lang="en-US" sz="3400" dirty="0" err="1"/>
              <a:t>Xie</a:t>
            </a:r>
            <a:r>
              <a:rPr lang="en-US" sz="3400" dirty="0"/>
              <a:t>, </a:t>
            </a:r>
            <a:r>
              <a:rPr lang="en-US" sz="3400" dirty="0" err="1"/>
              <a:t>Ilia</a:t>
            </a:r>
            <a:r>
              <a:rPr lang="en-US" sz="3400" dirty="0"/>
              <a:t> </a:t>
            </a:r>
            <a:r>
              <a:rPr lang="en-US" sz="3400" dirty="0" err="1"/>
              <a:t>Vovsha</a:t>
            </a:r>
            <a:r>
              <a:rPr lang="en-US" sz="3400" dirty="0"/>
              <a:t>, Owen </a:t>
            </a:r>
            <a:r>
              <a:rPr lang="en-US" sz="3400" dirty="0" err="1"/>
              <a:t>Rambow</a:t>
            </a:r>
            <a:r>
              <a:rPr lang="en-US" sz="3400" dirty="0"/>
              <a:t>, Rebecca </a:t>
            </a:r>
            <a:r>
              <a:rPr lang="en-US" sz="3400" dirty="0" err="1"/>
              <a:t>Passonneau</a:t>
            </a:r>
            <a:r>
              <a:rPr lang="en-US" sz="3400" dirty="0"/>
              <a:t>, </a:t>
            </a:r>
            <a:r>
              <a:rPr lang="en-US" sz="3400" dirty="0" err="1"/>
              <a:t>ProceedingLSM</a:t>
            </a:r>
            <a:r>
              <a:rPr lang="en-US" sz="3400" dirty="0"/>
              <a:t> '11 Proceedings of the Workshop on Languages in Social Media, pages 30-38, </a:t>
            </a:r>
            <a:r>
              <a:rPr lang="en-US" sz="3400" dirty="0" err="1"/>
              <a:t>ACM,Portland</a:t>
            </a:r>
            <a:r>
              <a:rPr lang="en-US" sz="3400" dirty="0"/>
              <a:t>, Oregon, June 23 - 23, 2011</a:t>
            </a:r>
            <a:endParaRPr lang="el-GR" sz="3400" dirty="0"/>
          </a:p>
          <a:p>
            <a:pPr>
              <a:buNone/>
            </a:pPr>
            <a:r>
              <a:rPr lang="en-US" sz="3400" dirty="0"/>
              <a:t>[51]. Sentiment Analysis on Twitter Streaming, </a:t>
            </a:r>
            <a:r>
              <a:rPr lang="en-US" sz="3400" dirty="0" err="1"/>
              <a:t>DataSanthi</a:t>
            </a:r>
            <a:r>
              <a:rPr lang="en-US" sz="3400" dirty="0"/>
              <a:t> </a:t>
            </a:r>
            <a:r>
              <a:rPr lang="en-US" sz="3400" dirty="0" err="1"/>
              <a:t>Chinthala</a:t>
            </a:r>
            <a:r>
              <a:rPr lang="en-US" sz="3400" dirty="0"/>
              <a:t> , </a:t>
            </a:r>
            <a:r>
              <a:rPr lang="en-US" sz="3400" dirty="0" err="1"/>
              <a:t>Ramesh</a:t>
            </a:r>
            <a:r>
              <a:rPr lang="en-US" sz="3400" dirty="0"/>
              <a:t> </a:t>
            </a:r>
            <a:r>
              <a:rPr lang="en-US" sz="3400" dirty="0" err="1"/>
              <a:t>Mande</a:t>
            </a:r>
            <a:r>
              <a:rPr lang="en-US" sz="3400" dirty="0"/>
              <a:t>, </a:t>
            </a:r>
            <a:r>
              <a:rPr lang="en-US" sz="3400" dirty="0" err="1"/>
              <a:t>Suneetha</a:t>
            </a:r>
            <a:r>
              <a:rPr lang="en-US" sz="3400" dirty="0"/>
              <a:t> </a:t>
            </a:r>
            <a:r>
              <a:rPr lang="en-US" sz="3400" dirty="0" err="1"/>
              <a:t>Manne</a:t>
            </a:r>
            <a:r>
              <a:rPr lang="en-US" sz="3400" dirty="0"/>
              <a:t>, </a:t>
            </a:r>
            <a:r>
              <a:rPr lang="en-US" sz="3400" dirty="0" err="1"/>
              <a:t>Sindhura</a:t>
            </a:r>
            <a:r>
              <a:rPr lang="en-US" sz="3400" dirty="0"/>
              <a:t> </a:t>
            </a:r>
            <a:r>
              <a:rPr lang="en-US" sz="3400" dirty="0" err="1"/>
              <a:t>Vemuri</a:t>
            </a:r>
            <a:r>
              <a:rPr lang="en-US" sz="3400" dirty="0"/>
              <a:t>, Emerging ICT for Bridging the Future - Proceedings of the 49th Annual Convention of the Computer Society of India (CSI), Volume 1, Volume 337 of the series Advances in Intelligent Systems and Computing, pages 161-168, 2015</a:t>
            </a:r>
            <a:endParaRPr lang="el-GR" sz="3400" dirty="0"/>
          </a:p>
          <a:p>
            <a:pPr>
              <a:buNone/>
            </a:pPr>
            <a:r>
              <a:rPr lang="en-US" sz="3400" dirty="0"/>
              <a:t>[52]. SESS: A Self-Supervised and Syntax-Based </a:t>
            </a:r>
            <a:r>
              <a:rPr lang="en-US" sz="3400" dirty="0" err="1"/>
              <a:t>Methodfor</a:t>
            </a:r>
            <a:r>
              <a:rPr lang="en-US" sz="3400" dirty="0"/>
              <a:t> Sentiment Classification,*, </a:t>
            </a:r>
            <a:r>
              <a:rPr lang="en-US" sz="3400" dirty="0" err="1"/>
              <a:t>Weishi</a:t>
            </a:r>
            <a:r>
              <a:rPr lang="en-US" sz="3400" dirty="0"/>
              <a:t> Zhang, Kai Zhao, </a:t>
            </a:r>
            <a:r>
              <a:rPr lang="en-US" sz="3400" dirty="0" err="1"/>
              <a:t>Likun</a:t>
            </a:r>
            <a:r>
              <a:rPr lang="en-US" sz="3400" dirty="0"/>
              <a:t> </a:t>
            </a:r>
            <a:r>
              <a:rPr lang="en-US" sz="3400" dirty="0" err="1"/>
              <a:t>Qiu</a:t>
            </a:r>
            <a:r>
              <a:rPr lang="en-US" sz="3400" dirty="0"/>
              <a:t>, </a:t>
            </a:r>
            <a:r>
              <a:rPr lang="en-US" sz="3400" dirty="0" err="1"/>
              <a:t>Changjian</a:t>
            </a:r>
            <a:r>
              <a:rPr lang="en-US" sz="3400" dirty="0"/>
              <a:t> </a:t>
            </a:r>
            <a:r>
              <a:rPr lang="en-US" sz="3400" dirty="0" err="1"/>
              <a:t>Hu</a:t>
            </a:r>
            <a:r>
              <a:rPr lang="en-US" sz="3400" dirty="0"/>
              <a:t>, 23rd Pacific Asia Conference on Language, Information and Computation, City University of Hong Kong, pages 596–605, 2009</a:t>
            </a:r>
            <a:endParaRPr lang="el-GR" sz="3400" dirty="0"/>
          </a:p>
          <a:p>
            <a:pPr>
              <a:buNone/>
            </a:pPr>
            <a:r>
              <a:rPr lang="en-US" sz="3400" dirty="0"/>
              <a:t>[52]. The Stanford </a:t>
            </a:r>
            <a:r>
              <a:rPr lang="en-US" sz="3400" dirty="0" err="1"/>
              <a:t>CoreNLP</a:t>
            </a:r>
            <a:r>
              <a:rPr lang="en-US" sz="3400" dirty="0"/>
              <a:t> Natural Language Processing Toolkit, Christopher D. Manning, </a:t>
            </a:r>
            <a:r>
              <a:rPr lang="en-US" sz="3400" dirty="0" err="1"/>
              <a:t>Mihai</a:t>
            </a:r>
            <a:r>
              <a:rPr lang="en-US" sz="3400" dirty="0"/>
              <a:t> </a:t>
            </a:r>
            <a:r>
              <a:rPr lang="en-US" sz="3400" dirty="0" err="1"/>
              <a:t>Surdeanu</a:t>
            </a:r>
            <a:r>
              <a:rPr lang="en-US" sz="3400" dirty="0"/>
              <a:t>, John Bauer, Jenny </a:t>
            </a:r>
            <a:r>
              <a:rPr lang="en-US" sz="3400" dirty="0" err="1"/>
              <a:t>Finkel</a:t>
            </a:r>
            <a:r>
              <a:rPr lang="en-US" sz="3400" dirty="0"/>
              <a:t>, Steven J. </a:t>
            </a:r>
            <a:r>
              <a:rPr lang="en-US" sz="3400" dirty="0" err="1"/>
              <a:t>Bethard</a:t>
            </a:r>
            <a:r>
              <a:rPr lang="en-US" sz="3400" dirty="0"/>
              <a:t>, David </a:t>
            </a:r>
            <a:r>
              <a:rPr lang="en-US" sz="3400" dirty="0" err="1"/>
              <a:t>McClosky</a:t>
            </a:r>
            <a:r>
              <a:rPr lang="en-US" sz="3400" dirty="0"/>
              <a:t>, In Proceedings of the 52nd Annual Meeting of the Association for Computational Linguistics: System Demonstrations, 2014</a:t>
            </a:r>
            <a:endParaRPr lang="el-GR" sz="3400" dirty="0"/>
          </a:p>
          <a:p>
            <a:pPr>
              <a:buNone/>
            </a:pPr>
            <a:r>
              <a:rPr lang="en-US" sz="3400" dirty="0"/>
              <a:t>[53]. Thumbs Up or Thumbs Down? Semantic Orientation Applied to Unsupervised Classification of Reviews, Peter D. </a:t>
            </a:r>
            <a:r>
              <a:rPr lang="en-US" sz="3400" dirty="0" err="1"/>
              <a:t>Turney</a:t>
            </a:r>
            <a:r>
              <a:rPr lang="en-US" sz="3400" dirty="0"/>
              <a:t>, Proceedings of the 40th Annual Meeting of the Association for Computational Linguistics(ACL), Philadelphia, July 2002, pages 417-424, ACM, 2002</a:t>
            </a:r>
            <a:endParaRPr lang="el-GR" sz="3400" dirty="0"/>
          </a:p>
          <a:p>
            <a:pPr>
              <a:buNone/>
            </a:pPr>
            <a:r>
              <a:rPr lang="en-US" sz="3400" dirty="0"/>
              <a:t>[54]. Thumbs up? Sentiment Classification using Machine Learning Techniques, Bo Pang, Lillian Lee, </a:t>
            </a:r>
            <a:r>
              <a:rPr lang="en-US" sz="3400" dirty="0" err="1"/>
              <a:t>Shivakumar</a:t>
            </a:r>
            <a:r>
              <a:rPr lang="en-US" sz="3400" dirty="0"/>
              <a:t> </a:t>
            </a:r>
            <a:r>
              <a:rPr lang="en-US" sz="3400" dirty="0" err="1"/>
              <a:t>Vaithyanathan</a:t>
            </a:r>
            <a:r>
              <a:rPr lang="en-US" sz="3400" dirty="0"/>
              <a:t>, </a:t>
            </a:r>
            <a:r>
              <a:rPr lang="en-US" sz="3400" dirty="0" err="1"/>
              <a:t>ProceedingEMNLP</a:t>
            </a:r>
            <a:r>
              <a:rPr lang="en-US" sz="3400" dirty="0"/>
              <a:t> '02 Proceedings of the ACL-02 conference on Empirical methods in natural language processing, Volume 10, pages 79-86, Association for Computational Linguistics Stroudsburg, PA, USA, 2002</a:t>
            </a:r>
            <a:endParaRPr lang="el-GR" sz="3400" dirty="0"/>
          </a:p>
          <a:p>
            <a:endParaRPr lang="el-G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References</a:t>
            </a:r>
            <a:endParaRPr lang="el-GR" dirty="0"/>
          </a:p>
        </p:txBody>
      </p:sp>
      <p:sp>
        <p:nvSpPr>
          <p:cNvPr id="3" name="2 - Θέση περιεχομένου"/>
          <p:cNvSpPr>
            <a:spLocks noGrp="1"/>
          </p:cNvSpPr>
          <p:nvPr>
            <p:ph idx="1"/>
          </p:nvPr>
        </p:nvSpPr>
        <p:spPr/>
        <p:txBody>
          <a:bodyPr>
            <a:normAutofit fontScale="32500" lnSpcReduction="20000"/>
          </a:bodyPr>
          <a:lstStyle/>
          <a:p>
            <a:pPr>
              <a:buNone/>
            </a:pPr>
            <a:r>
              <a:rPr lang="en-US" dirty="0"/>
              <a:t>[56]. Twitter Sentiment Analysis: The Good the Bad and the OMG!, </a:t>
            </a:r>
            <a:r>
              <a:rPr lang="en-US" dirty="0" err="1"/>
              <a:t>Efthymios</a:t>
            </a:r>
            <a:r>
              <a:rPr lang="en-US" dirty="0"/>
              <a:t> </a:t>
            </a:r>
            <a:r>
              <a:rPr lang="en-US" dirty="0" err="1"/>
              <a:t>Kouloumpis</a:t>
            </a:r>
            <a:r>
              <a:rPr lang="en-US" dirty="0"/>
              <a:t>, </a:t>
            </a:r>
            <a:r>
              <a:rPr lang="en-US" dirty="0" err="1"/>
              <a:t>TheresaWilson</a:t>
            </a:r>
            <a:r>
              <a:rPr lang="en-US" dirty="0"/>
              <a:t>, Johanna Moore, Proceedings of the Fifth International Conference on Weblogs and Social Media, Barcelona, Catalonia, Spain, July 17-21, 2011. AAAI Press, pages 538-541, 2011</a:t>
            </a:r>
            <a:endParaRPr lang="el-GR" dirty="0"/>
          </a:p>
          <a:p>
            <a:pPr>
              <a:buNone/>
            </a:pPr>
            <a:endParaRPr lang="el-GR" dirty="0"/>
          </a:p>
          <a:p>
            <a:pPr>
              <a:buNone/>
            </a:pPr>
            <a:r>
              <a:rPr lang="en-US" dirty="0"/>
              <a:t>[57]. Twitter Sentiment Classification using Distant Supervision, A. Go, R. </a:t>
            </a:r>
            <a:r>
              <a:rPr lang="en-US" dirty="0" err="1"/>
              <a:t>Bhayani</a:t>
            </a:r>
            <a:r>
              <a:rPr lang="en-US" dirty="0"/>
              <a:t>, L. Huang. Processing  2009</a:t>
            </a:r>
            <a:endParaRPr lang="el-GR" dirty="0"/>
          </a:p>
          <a:p>
            <a:pPr>
              <a:buNone/>
            </a:pPr>
            <a:r>
              <a:rPr lang="en-US" dirty="0"/>
              <a:t> </a:t>
            </a:r>
            <a:endParaRPr lang="el-GR" dirty="0"/>
          </a:p>
          <a:p>
            <a:pPr>
              <a:buNone/>
            </a:pPr>
            <a:r>
              <a:rPr lang="en-US" dirty="0"/>
              <a:t>[58]. Using Unlabeled Data to Improve Text Classification, </a:t>
            </a:r>
            <a:r>
              <a:rPr lang="en-US" dirty="0" err="1"/>
              <a:t>Kamal</a:t>
            </a:r>
            <a:r>
              <a:rPr lang="en-US" dirty="0"/>
              <a:t> Paul Nigam, Chairs: Tom M. Mitchell, </a:t>
            </a:r>
            <a:r>
              <a:rPr lang="en-US" dirty="0" err="1"/>
              <a:t>Phd</a:t>
            </a:r>
            <a:r>
              <a:rPr lang="en-US" dirty="0"/>
              <a:t> Thesis, School of Computer Science Carnegie Mellon University, Pittsburgh, 2001</a:t>
            </a:r>
            <a:endParaRPr lang="el-GR" dirty="0"/>
          </a:p>
          <a:p>
            <a:pPr>
              <a:buNone/>
            </a:pPr>
            <a:r>
              <a:rPr lang="en-US" dirty="0"/>
              <a:t> </a:t>
            </a:r>
            <a:endParaRPr lang="el-GR" dirty="0"/>
          </a:p>
          <a:p>
            <a:pPr>
              <a:buNone/>
            </a:pPr>
            <a:r>
              <a:rPr lang="en-US" dirty="0"/>
              <a:t>[59]. Online Bagging and Boosting, </a:t>
            </a:r>
            <a:r>
              <a:rPr lang="en-US" dirty="0" err="1"/>
              <a:t>Nikunj</a:t>
            </a:r>
            <a:r>
              <a:rPr lang="en-US" dirty="0"/>
              <a:t> C. </a:t>
            </a:r>
            <a:r>
              <a:rPr lang="en-US" dirty="0" err="1"/>
              <a:t>Oza</a:t>
            </a:r>
            <a:r>
              <a:rPr lang="en-US" dirty="0"/>
              <a:t> , Stuart Russell , In Artificial Intelligence and Statistics, 2001</a:t>
            </a:r>
            <a:endParaRPr lang="el-GR" dirty="0"/>
          </a:p>
          <a:p>
            <a:pPr>
              <a:buNone/>
            </a:pPr>
            <a:r>
              <a:rPr lang="en-US" dirty="0"/>
              <a:t>[60]. Advanced Analytics with Spark, Sandy </a:t>
            </a:r>
            <a:r>
              <a:rPr lang="en-US" dirty="0" err="1"/>
              <a:t>Ryza</a:t>
            </a:r>
            <a:r>
              <a:rPr lang="en-US" dirty="0"/>
              <a:t>, Uri </a:t>
            </a:r>
            <a:r>
              <a:rPr lang="en-US" dirty="0" err="1"/>
              <a:t>Laserson</a:t>
            </a:r>
            <a:r>
              <a:rPr lang="en-US" dirty="0"/>
              <a:t>, Sean Owen, Josh Wills, Published by O’Reilly Media,2015</a:t>
            </a:r>
            <a:endParaRPr lang="el-GR" dirty="0"/>
          </a:p>
          <a:p>
            <a:pPr>
              <a:buNone/>
            </a:pPr>
            <a:r>
              <a:rPr lang="en-US" dirty="0"/>
              <a:t> </a:t>
            </a:r>
            <a:endParaRPr lang="el-GR" dirty="0"/>
          </a:p>
          <a:p>
            <a:pPr>
              <a:buNone/>
            </a:pPr>
            <a:r>
              <a:rPr lang="en-US" dirty="0"/>
              <a:t>[61]. Data Classification Algorithms and Applications, </a:t>
            </a:r>
            <a:r>
              <a:rPr lang="en-US" dirty="0" err="1"/>
              <a:t>Charu</a:t>
            </a:r>
            <a:r>
              <a:rPr lang="en-US" dirty="0"/>
              <a:t> C. </a:t>
            </a:r>
            <a:r>
              <a:rPr lang="en-US" dirty="0" err="1"/>
              <a:t>Aggarwal,CRC</a:t>
            </a:r>
            <a:r>
              <a:rPr lang="en-US" dirty="0"/>
              <a:t> Press, 2015</a:t>
            </a:r>
            <a:endParaRPr lang="el-GR" dirty="0"/>
          </a:p>
          <a:p>
            <a:pPr>
              <a:buNone/>
            </a:pPr>
            <a:r>
              <a:rPr lang="en-US" dirty="0"/>
              <a:t> </a:t>
            </a:r>
            <a:endParaRPr lang="el-GR" dirty="0"/>
          </a:p>
          <a:p>
            <a:pPr>
              <a:buNone/>
            </a:pPr>
            <a:r>
              <a:rPr lang="en-US" dirty="0"/>
              <a:t>[62]. Getting Started with Apache </a:t>
            </a:r>
            <a:r>
              <a:rPr lang="en-US" dirty="0" err="1"/>
              <a:t>Spark,From</a:t>
            </a:r>
            <a:r>
              <a:rPr lang="en-US" dirty="0"/>
              <a:t> Inception to Production, James A. Scott, Published by </a:t>
            </a:r>
            <a:r>
              <a:rPr lang="en-US" dirty="0" err="1"/>
              <a:t>MapR</a:t>
            </a:r>
            <a:r>
              <a:rPr lang="en-US" dirty="0"/>
              <a:t> Technologies,2015</a:t>
            </a:r>
            <a:endParaRPr lang="el-GR" dirty="0"/>
          </a:p>
          <a:p>
            <a:pPr>
              <a:buNone/>
            </a:pPr>
            <a:r>
              <a:rPr lang="en-US" dirty="0"/>
              <a:t> </a:t>
            </a:r>
            <a:endParaRPr lang="el-GR" dirty="0"/>
          </a:p>
          <a:p>
            <a:pPr>
              <a:buNone/>
            </a:pPr>
            <a:r>
              <a:rPr lang="en-US" dirty="0"/>
              <a:t>[63]. Learning </a:t>
            </a:r>
            <a:r>
              <a:rPr lang="en-US" dirty="0" err="1"/>
              <a:t>Spark,Holden</a:t>
            </a:r>
            <a:r>
              <a:rPr lang="en-US" dirty="0"/>
              <a:t> </a:t>
            </a:r>
            <a:r>
              <a:rPr lang="en-US" dirty="0" err="1"/>
              <a:t>Karau</a:t>
            </a:r>
            <a:r>
              <a:rPr lang="en-US" dirty="0"/>
              <a:t>, Andy </a:t>
            </a:r>
            <a:r>
              <a:rPr lang="en-US" dirty="0" err="1"/>
              <a:t>Konwinski</a:t>
            </a:r>
            <a:r>
              <a:rPr lang="en-US" dirty="0"/>
              <a:t>, Patrick Wendell, </a:t>
            </a:r>
            <a:r>
              <a:rPr lang="en-US" dirty="0" err="1"/>
              <a:t>Matei</a:t>
            </a:r>
            <a:r>
              <a:rPr lang="en-US" dirty="0"/>
              <a:t> </a:t>
            </a:r>
            <a:r>
              <a:rPr lang="en-US" dirty="0" err="1"/>
              <a:t>Zaharia</a:t>
            </a:r>
            <a:r>
              <a:rPr lang="en-US" dirty="0"/>
              <a:t>, Published by O’Reilly Media, 2015</a:t>
            </a:r>
            <a:endParaRPr lang="el-GR" dirty="0"/>
          </a:p>
          <a:p>
            <a:pPr>
              <a:buNone/>
            </a:pPr>
            <a:r>
              <a:rPr lang="en-US" dirty="0"/>
              <a:t> </a:t>
            </a:r>
            <a:endParaRPr lang="el-GR" dirty="0"/>
          </a:p>
          <a:p>
            <a:pPr>
              <a:buNone/>
            </a:pPr>
            <a:r>
              <a:rPr lang="en-US" dirty="0"/>
              <a:t>[64]. Mastering Apache </a:t>
            </a:r>
            <a:r>
              <a:rPr lang="en-US" dirty="0" err="1"/>
              <a:t>Spark,Mike</a:t>
            </a:r>
            <a:r>
              <a:rPr lang="en-US" dirty="0"/>
              <a:t> </a:t>
            </a:r>
            <a:r>
              <a:rPr lang="en-US" dirty="0" err="1"/>
              <a:t>Frampton,Published</a:t>
            </a:r>
            <a:r>
              <a:rPr lang="en-US" dirty="0"/>
              <a:t> by </a:t>
            </a:r>
            <a:r>
              <a:rPr lang="en-US" dirty="0" err="1"/>
              <a:t>Packt</a:t>
            </a:r>
            <a:r>
              <a:rPr lang="en-US" dirty="0"/>
              <a:t> Publishing Ltd, 2015</a:t>
            </a:r>
            <a:endParaRPr lang="el-GR" dirty="0"/>
          </a:p>
          <a:p>
            <a:pPr>
              <a:buNone/>
            </a:pPr>
            <a:r>
              <a:rPr lang="en-US" dirty="0"/>
              <a:t> </a:t>
            </a:r>
            <a:endParaRPr lang="el-GR" dirty="0"/>
          </a:p>
          <a:p>
            <a:pPr>
              <a:buNone/>
            </a:pPr>
            <a:r>
              <a:rPr lang="en-US" dirty="0"/>
              <a:t>[65]. Programming in </a:t>
            </a:r>
            <a:r>
              <a:rPr lang="en-US" dirty="0" err="1"/>
              <a:t>Scala</a:t>
            </a:r>
            <a:r>
              <a:rPr lang="en-US" dirty="0"/>
              <a:t>, Martin </a:t>
            </a:r>
            <a:r>
              <a:rPr lang="en-US" dirty="0" err="1"/>
              <a:t>Odersky</a:t>
            </a:r>
            <a:r>
              <a:rPr lang="en-US" dirty="0"/>
              <a:t>, </a:t>
            </a:r>
            <a:r>
              <a:rPr lang="en-US" dirty="0" err="1"/>
              <a:t>Lex</a:t>
            </a:r>
            <a:r>
              <a:rPr lang="en-US" dirty="0"/>
              <a:t> Spoon, Bill </a:t>
            </a:r>
            <a:r>
              <a:rPr lang="en-US" dirty="0" err="1"/>
              <a:t>Venners</a:t>
            </a:r>
            <a:r>
              <a:rPr lang="en-US" dirty="0"/>
              <a:t>, </a:t>
            </a:r>
            <a:r>
              <a:rPr lang="en-US" dirty="0" err="1"/>
              <a:t>Artima</a:t>
            </a:r>
            <a:r>
              <a:rPr lang="en-US" dirty="0"/>
              <a:t> Press, 2008</a:t>
            </a:r>
            <a:endParaRPr lang="el-GR" dirty="0"/>
          </a:p>
          <a:p>
            <a:pPr>
              <a:buNone/>
            </a:pPr>
            <a:r>
              <a:rPr lang="en-US" dirty="0"/>
              <a:t> </a:t>
            </a:r>
            <a:endParaRPr lang="el-GR" dirty="0"/>
          </a:p>
          <a:p>
            <a:pPr>
              <a:buNone/>
            </a:pPr>
            <a:r>
              <a:rPr lang="en-US" dirty="0"/>
              <a:t>[66]. Programming </a:t>
            </a:r>
            <a:r>
              <a:rPr lang="en-US" dirty="0" err="1"/>
              <a:t>Scala</a:t>
            </a:r>
            <a:r>
              <a:rPr lang="en-US" dirty="0"/>
              <a:t>, Second Edition, Dean </a:t>
            </a:r>
            <a:r>
              <a:rPr lang="en-US" dirty="0" err="1"/>
              <a:t>Wampler</a:t>
            </a:r>
            <a:r>
              <a:rPr lang="en-US" dirty="0"/>
              <a:t>, Alex Payne, Published by O’Reilly Media,2015</a:t>
            </a:r>
            <a:endParaRPr lang="el-GR" dirty="0"/>
          </a:p>
          <a:p>
            <a:pPr>
              <a:buNone/>
            </a:pPr>
            <a:r>
              <a:rPr lang="en-US" dirty="0"/>
              <a:t> </a:t>
            </a:r>
            <a:endParaRPr lang="el-GR" dirty="0"/>
          </a:p>
          <a:p>
            <a:pPr>
              <a:buNone/>
            </a:pPr>
            <a:r>
              <a:rPr lang="en-US" dirty="0"/>
              <a:t>[67]. </a:t>
            </a:r>
            <a:r>
              <a:rPr lang="en-US" dirty="0" err="1"/>
              <a:t>Scala</a:t>
            </a:r>
            <a:r>
              <a:rPr lang="en-US" dirty="0"/>
              <a:t> Cookbook, Alvin </a:t>
            </a:r>
            <a:r>
              <a:rPr lang="en-US" dirty="0" err="1"/>
              <a:t>Alexander,Published</a:t>
            </a:r>
            <a:r>
              <a:rPr lang="en-US" dirty="0"/>
              <a:t> by O’Reilly Media,2013</a:t>
            </a:r>
            <a:endParaRPr lang="el-GR" dirty="0"/>
          </a:p>
          <a:p>
            <a:pPr>
              <a:buNone/>
            </a:pPr>
            <a:r>
              <a:rPr lang="en-US" dirty="0"/>
              <a:t> </a:t>
            </a:r>
            <a:endParaRPr lang="el-GR" dirty="0"/>
          </a:p>
          <a:p>
            <a:pPr>
              <a:buNone/>
            </a:pPr>
            <a:r>
              <a:rPr lang="en-US" dirty="0"/>
              <a:t>[68]. Machine Learning with Spark, Nick </a:t>
            </a:r>
            <a:r>
              <a:rPr lang="en-US" dirty="0" err="1"/>
              <a:t>Pentreath</a:t>
            </a:r>
            <a:r>
              <a:rPr lang="en-US" dirty="0"/>
              <a:t>, </a:t>
            </a:r>
            <a:r>
              <a:rPr lang="en-US" dirty="0" err="1"/>
              <a:t>Packt</a:t>
            </a:r>
            <a:r>
              <a:rPr lang="en-US" dirty="0"/>
              <a:t> Publishing, 2015</a:t>
            </a:r>
            <a:endParaRPr lang="el-GR" dirty="0"/>
          </a:p>
          <a:p>
            <a:pPr>
              <a:buNone/>
            </a:pPr>
            <a:r>
              <a:rPr lang="en-US" dirty="0"/>
              <a:t> </a:t>
            </a:r>
            <a:endParaRPr lang="el-GR" dirty="0"/>
          </a:p>
          <a:p>
            <a:pPr>
              <a:buNone/>
            </a:pPr>
            <a:endParaRPr lang="el-G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47664" y="857250"/>
            <a:ext cx="7596336" cy="369332"/>
          </a:xfrm>
          <a:prstGeom prst="rect">
            <a:avLst/>
          </a:prstGeom>
          <a:noFill/>
        </p:spPr>
        <p:txBody>
          <a:bodyPr wrap="square" rtlCol="0">
            <a:spAutoFit/>
          </a:bodyPr>
          <a:lstStyle/>
          <a:p>
            <a:r>
              <a:rPr lang="el-GR" dirty="0"/>
              <a:t> </a:t>
            </a:r>
          </a:p>
        </p:txBody>
      </p:sp>
      <p:sp>
        <p:nvSpPr>
          <p:cNvPr id="9" name="TextBox 8"/>
          <p:cNvSpPr txBox="1"/>
          <p:nvPr/>
        </p:nvSpPr>
        <p:spPr>
          <a:xfrm>
            <a:off x="1688232" y="4964975"/>
            <a:ext cx="7315200" cy="1200329"/>
          </a:xfrm>
          <a:prstGeom prst="rect">
            <a:avLst/>
          </a:prstGeom>
          <a:noFill/>
        </p:spPr>
        <p:txBody>
          <a:bodyPr wrap="square" rtlCol="0">
            <a:spAutoFit/>
          </a:bodyPr>
          <a:lstStyle/>
          <a:p>
            <a:pPr algn="r">
              <a:defRPr/>
            </a:pPr>
            <a:r>
              <a:rPr lang="en-US" sz="2800" b="1" dirty="0">
                <a:solidFill>
                  <a:srgbClr val="0070C0"/>
                </a:solidFill>
                <a:latin typeface="Tahoma" charset="0"/>
                <a:ea typeface="ＭＳ Ｐゴシック" charset="0"/>
              </a:rPr>
              <a:t>Classification of data streams:</a:t>
            </a:r>
          </a:p>
          <a:p>
            <a:pPr algn="r">
              <a:defRPr/>
            </a:pPr>
            <a:r>
              <a:rPr lang="en-US" sz="2800" b="1" dirty="0">
                <a:solidFill>
                  <a:srgbClr val="0070C0"/>
                </a:solidFill>
                <a:latin typeface="Tahoma" charset="0"/>
                <a:ea typeface="ＭＳ Ｐゴシック" charset="0"/>
              </a:rPr>
              <a:t>EEG, stock trend classification</a:t>
            </a:r>
          </a:p>
          <a:p>
            <a:endParaRPr lang="el-GR" sz="1600" i="1" dirty="0"/>
          </a:p>
        </p:txBody>
      </p:sp>
      <p:sp>
        <p:nvSpPr>
          <p:cNvPr id="5" name="Title 4">
            <a:extLst>
              <a:ext uri="{FF2B5EF4-FFF2-40B4-BE49-F238E27FC236}">
                <a16:creationId xmlns:a16="http://schemas.microsoft.com/office/drawing/2014/main" id="{B41A23C1-774F-F9D3-2657-414829BE0710}"/>
              </a:ext>
            </a:extLst>
          </p:cNvPr>
          <p:cNvSpPr>
            <a:spLocks noGrp="1"/>
          </p:cNvSpPr>
          <p:nvPr>
            <p:ph type="title"/>
          </p:nvPr>
        </p:nvSpPr>
        <p:spPr>
          <a:xfrm>
            <a:off x="2699792" y="6165304"/>
            <a:ext cx="6668144" cy="566738"/>
          </a:xfrm>
        </p:spPr>
        <p:txBody>
          <a:bodyPr>
            <a:normAutofit fontScale="90000"/>
          </a:bodyPr>
          <a:lstStyle/>
          <a:p>
            <a:r>
              <a:rPr lang="en-US" b="0" dirty="0"/>
              <a:t>G. </a:t>
            </a:r>
            <a:r>
              <a:rPr lang="en-US" b="0" dirty="0" err="1"/>
              <a:t>Dimitropoulos</a:t>
            </a:r>
            <a:r>
              <a:rPr lang="en-US" b="0" dirty="0"/>
              <a:t>, E. </a:t>
            </a:r>
            <a:r>
              <a:rPr lang="en-US" b="0" dirty="0" err="1"/>
              <a:t>Papagianni</a:t>
            </a:r>
            <a:r>
              <a:rPr lang="en-US" b="0" dirty="0"/>
              <a:t> and V. </a:t>
            </a:r>
            <a:r>
              <a:rPr lang="en-US" b="0" dirty="0" err="1"/>
              <a:t>Megalooikonomou</a:t>
            </a:r>
            <a:r>
              <a:rPr lang="en-US" b="0" dirty="0"/>
              <a:t>, 2017</a:t>
            </a:r>
            <a:endParaRPr lang="en-GR" b="0" dirty="0"/>
          </a:p>
        </p:txBody>
      </p:sp>
    </p:spTree>
    <p:extLst>
      <p:ext uri="{BB962C8B-B14F-4D97-AF65-F5344CB8AC3E}">
        <p14:creationId xmlns:p14="http://schemas.microsoft.com/office/powerpoint/2010/main" val="27519065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2" y="2432859"/>
            <a:ext cx="1656183" cy="965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6" descr="6"/>
          <p:cNvPicPr>
            <a:picLocks noChangeAspect="1" noChangeArrowheads="1"/>
          </p:cNvPicPr>
          <p:nvPr/>
        </p:nvPicPr>
        <p:blipFill rotWithShape="1">
          <a:blip r:embed="rId4">
            <a:extLst>
              <a:ext uri="{28A0092B-C50C-407E-A947-70E740481C1C}">
                <a14:useLocalDpi xmlns:a14="http://schemas.microsoft.com/office/drawing/2010/main" val="0"/>
              </a:ext>
            </a:extLst>
          </a:blip>
          <a:srcRect l="3983" r="4069"/>
          <a:stretch/>
        </p:blipFill>
        <p:spPr bwMode="auto">
          <a:xfrm>
            <a:off x="90776" y="3551118"/>
            <a:ext cx="2681025" cy="2110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007_GSW_1_journal.png"/>
          <p:cNvPicPr>
            <a:picLocks noChangeAspect="1"/>
          </p:cNvPicPr>
          <p:nvPr/>
        </p:nvPicPr>
        <p:blipFill rotWithShape="1">
          <a:blip r:embed="rId5">
            <a:extLst>
              <a:ext uri="{28A0092B-C50C-407E-A947-70E740481C1C}">
                <a14:useLocalDpi xmlns:a14="http://schemas.microsoft.com/office/drawing/2010/main" val="0"/>
              </a:ext>
            </a:extLst>
          </a:blip>
          <a:srcRect r="11923"/>
          <a:stretch/>
        </p:blipFill>
        <p:spPr>
          <a:xfrm>
            <a:off x="6120680" y="3320291"/>
            <a:ext cx="2987824" cy="2421265"/>
          </a:xfrm>
          <a:prstGeom prst="rect">
            <a:avLst/>
          </a:prstGeom>
        </p:spPr>
      </p:pic>
      <p:pic>
        <p:nvPicPr>
          <p:cNvPr id="3" name="Picture 2" descr="vvs2_VVS_1_journ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3808" y="2420888"/>
            <a:ext cx="3240360" cy="2220470"/>
          </a:xfrm>
          <a:prstGeom prst="rect">
            <a:avLst/>
          </a:prstGeom>
        </p:spPr>
      </p:pic>
      <p:sp>
        <p:nvSpPr>
          <p:cNvPr id="6" name="Title 5">
            <a:extLst>
              <a:ext uri="{FF2B5EF4-FFF2-40B4-BE49-F238E27FC236}">
                <a16:creationId xmlns:a16="http://schemas.microsoft.com/office/drawing/2014/main" id="{A5B55A09-B8B5-30AC-6AF3-52A1D3B6843C}"/>
              </a:ext>
            </a:extLst>
          </p:cNvPr>
          <p:cNvSpPr>
            <a:spLocks noGrp="1"/>
          </p:cNvSpPr>
          <p:nvPr>
            <p:ph type="title"/>
          </p:nvPr>
        </p:nvSpPr>
        <p:spPr/>
        <p:txBody>
          <a:bodyPr/>
          <a:lstStyle/>
          <a:p>
            <a:r>
              <a:rPr lang="en-US" dirty="0"/>
              <a:t>Classification</a:t>
            </a:r>
            <a:endParaRPr lang="en-GR" dirty="0"/>
          </a:p>
        </p:txBody>
      </p:sp>
    </p:spTree>
    <p:extLst>
      <p:ext uri="{BB962C8B-B14F-4D97-AF65-F5344CB8AC3E}">
        <p14:creationId xmlns:p14="http://schemas.microsoft.com/office/powerpoint/2010/main" val="1284556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11560" y="1772816"/>
            <a:ext cx="7848872" cy="4438379"/>
          </a:xfrm>
        </p:spPr>
        <p:txBody>
          <a:bodyPr>
            <a:noAutofit/>
          </a:bodyPr>
          <a:lstStyle/>
          <a:p>
            <a:pPr>
              <a:lnSpc>
                <a:spcPct val="120000"/>
              </a:lnSpc>
            </a:pPr>
            <a:r>
              <a:rPr lang="en-US" sz="1800" dirty="0"/>
              <a:t>Exact incremental learning and adaption of SVM classifiers [</a:t>
            </a:r>
            <a:r>
              <a:rPr lang="en-US" sz="1800" dirty="0" err="1"/>
              <a:t>Poggio</a:t>
            </a:r>
            <a:r>
              <a:rPr lang="en-US" sz="1800" dirty="0"/>
              <a:t> et al. 2001], [Diehl et al. 2003],</a:t>
            </a:r>
            <a:r>
              <a:rPr lang="is-IS" sz="1800" dirty="0"/>
              <a:t> [Syed et al. 1999]</a:t>
            </a:r>
            <a:r>
              <a:rPr lang="en-US" sz="1800" dirty="0"/>
              <a:t>. </a:t>
            </a:r>
          </a:p>
          <a:p>
            <a:pPr lvl="1">
              <a:lnSpc>
                <a:spcPct val="120000"/>
              </a:lnSpc>
            </a:pPr>
            <a:r>
              <a:rPr lang="en-US" sz="1600" dirty="0"/>
              <a:t>able to learn and unlearn manifold examples</a:t>
            </a:r>
          </a:p>
          <a:p>
            <a:pPr lvl="1">
              <a:lnSpc>
                <a:spcPct val="120000"/>
              </a:lnSpc>
            </a:pPr>
            <a:r>
              <a:rPr lang="en-US" sz="1600" dirty="0"/>
              <a:t>adapt the current SVM to changes in regularization and kernel parameters and evaluate generalization performance </a:t>
            </a:r>
          </a:p>
          <a:p>
            <a:pPr>
              <a:lnSpc>
                <a:spcPct val="120000"/>
              </a:lnSpc>
            </a:pPr>
            <a:r>
              <a:rPr lang="en-US" sz="1800" dirty="0"/>
              <a:t>Several applications (e.g., medical and macroeconomic environments)</a:t>
            </a:r>
          </a:p>
          <a:p>
            <a:pPr lvl="1">
              <a:lnSpc>
                <a:spcPct val="120000"/>
              </a:lnSpc>
            </a:pPr>
            <a:r>
              <a:rPr lang="en-US" sz="1600" dirty="0"/>
              <a:t>Classification/recognition of certain events in EEG or ECG [</a:t>
            </a:r>
            <a:r>
              <a:rPr lang="fr-FR" sz="1600" dirty="0" err="1"/>
              <a:t>Mporas</a:t>
            </a:r>
            <a:r>
              <a:rPr lang="fr-FR" sz="1600" dirty="0"/>
              <a:t> et al. 2015</a:t>
            </a:r>
            <a:r>
              <a:rPr lang="en-US" sz="1600" dirty="0"/>
              <a:t>]</a:t>
            </a:r>
          </a:p>
          <a:p>
            <a:pPr lvl="1">
              <a:lnSpc>
                <a:spcPct val="120000"/>
              </a:lnSpc>
            </a:pPr>
            <a:r>
              <a:rPr lang="en-US" sz="1600" dirty="0"/>
              <a:t>Classification/recognition of stock trends [</a:t>
            </a:r>
            <a:r>
              <a:rPr lang="fr-FR" sz="1600" dirty="0"/>
              <a:t>Edwards et al. 2007]</a:t>
            </a:r>
          </a:p>
          <a:p>
            <a:pPr lvl="1">
              <a:lnSpc>
                <a:spcPct val="120000"/>
              </a:lnSpc>
            </a:pPr>
            <a:r>
              <a:rPr lang="fr-FR" sz="1600" dirty="0" err="1"/>
              <a:t>SVMs</a:t>
            </a:r>
            <a:r>
              <a:rPr lang="fr-FR" sz="1600" dirty="0"/>
              <a:t> for the </a:t>
            </a:r>
            <a:r>
              <a:rPr lang="en-US" sz="1600" dirty="0"/>
              <a:t>prediction of trend of the daily Korea Composite Stock Price Index (KOSPI) [Kim 2003]</a:t>
            </a:r>
          </a:p>
          <a:p>
            <a:pPr>
              <a:lnSpc>
                <a:spcPct val="120000"/>
              </a:lnSpc>
            </a:pPr>
            <a:r>
              <a:rPr lang="en-US" sz="1800" dirty="0">
                <a:solidFill>
                  <a:srgbClr val="FF0000"/>
                </a:solidFill>
              </a:rPr>
              <a:t>This work</a:t>
            </a:r>
            <a:r>
              <a:rPr lang="en-US" sz="1800" dirty="0"/>
              <a:t>: improves classification accuracy accomplished by Kim (2003) on the KOSPI dataset by employing the incremental SVM learning algorithm proposed by Diehl et al. (2003) </a:t>
            </a:r>
          </a:p>
        </p:txBody>
      </p:sp>
      <p:sp>
        <p:nvSpPr>
          <p:cNvPr id="6" name="Title 5">
            <a:extLst>
              <a:ext uri="{FF2B5EF4-FFF2-40B4-BE49-F238E27FC236}">
                <a16:creationId xmlns:a16="http://schemas.microsoft.com/office/drawing/2014/main" id="{7B012E45-AE79-065C-BFE7-043D437EADAC}"/>
              </a:ext>
            </a:extLst>
          </p:cNvPr>
          <p:cNvSpPr>
            <a:spLocks noGrp="1"/>
          </p:cNvSpPr>
          <p:nvPr>
            <p:ph type="title"/>
          </p:nvPr>
        </p:nvSpPr>
        <p:spPr>
          <a:xfrm>
            <a:off x="457200" y="274638"/>
            <a:ext cx="8229600" cy="1143000"/>
          </a:xfrm>
        </p:spPr>
        <p:txBody>
          <a:bodyPr/>
          <a:lstStyle/>
          <a:p>
            <a:r>
              <a:rPr lang="en-US" dirty="0"/>
              <a:t>Classification</a:t>
            </a:r>
            <a:endParaRPr lang="en-GR" dirty="0"/>
          </a:p>
        </p:txBody>
      </p:sp>
    </p:spTree>
    <p:extLst>
      <p:ext uri="{BB962C8B-B14F-4D97-AF65-F5344CB8AC3E}">
        <p14:creationId xmlns:p14="http://schemas.microsoft.com/office/powerpoint/2010/main" val="24330386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95300" y="1570038"/>
            <a:ext cx="8039100" cy="3667472"/>
          </a:xfrm>
        </p:spPr>
        <p:txBody>
          <a:bodyPr>
            <a:normAutofit/>
          </a:bodyPr>
          <a:lstStyle/>
          <a:p>
            <a:r>
              <a:rPr lang="en-US" sz="2000" dirty="0"/>
              <a:t>Incremental SVM learning algorithm [Diehl et al. 2003]</a:t>
            </a:r>
          </a:p>
          <a:p>
            <a:r>
              <a:rPr lang="en-US" sz="2000" dirty="0"/>
              <a:t>Model adapts to upcoming data </a:t>
            </a:r>
          </a:p>
          <a:p>
            <a:r>
              <a:rPr lang="en-US" sz="2000" dirty="0"/>
              <a:t>Model maintains its existing knowledge through the adaptation of the hyperplane of separation. </a:t>
            </a:r>
            <a:endParaRPr lang="en-US" sz="2400" dirty="0"/>
          </a:p>
          <a:p>
            <a:r>
              <a:rPr lang="en-US" sz="2000" dirty="0"/>
              <a:t>The test set becomes part of the current training set -&gt; increase of model’s knowledge. </a:t>
            </a:r>
          </a:p>
        </p:txBody>
      </p:sp>
      <p:pic>
        <p:nvPicPr>
          <p:cNvPr id="2" name="Picture 1"/>
          <p:cNvPicPr>
            <a:picLocks noChangeAspect="1"/>
          </p:cNvPicPr>
          <p:nvPr/>
        </p:nvPicPr>
        <p:blipFill rotWithShape="1">
          <a:blip r:embed="rId3"/>
          <a:srcRect b="11089"/>
          <a:stretch/>
        </p:blipFill>
        <p:spPr>
          <a:xfrm>
            <a:off x="1691680" y="4312684"/>
            <a:ext cx="5760640" cy="1996636"/>
          </a:xfrm>
          <a:prstGeom prst="rect">
            <a:avLst/>
          </a:prstGeom>
        </p:spPr>
      </p:pic>
      <p:sp>
        <p:nvSpPr>
          <p:cNvPr id="8" name="Title 5">
            <a:extLst>
              <a:ext uri="{FF2B5EF4-FFF2-40B4-BE49-F238E27FC236}">
                <a16:creationId xmlns:a16="http://schemas.microsoft.com/office/drawing/2014/main" id="{98146672-64DB-42A8-20CA-14BA82C1C9BC}"/>
              </a:ext>
            </a:extLst>
          </p:cNvPr>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Data Stream Classification</a:t>
            </a:r>
          </a:p>
          <a:p>
            <a:endParaRPr lang="en-GR" dirty="0"/>
          </a:p>
        </p:txBody>
      </p:sp>
    </p:spTree>
    <p:extLst>
      <p:ext uri="{BB962C8B-B14F-4D97-AF65-F5344CB8AC3E}">
        <p14:creationId xmlns:p14="http://schemas.microsoft.com/office/powerpoint/2010/main" val="538930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Clustering</a:t>
            </a:r>
          </a:p>
        </p:txBody>
      </p:sp>
      <p:pic>
        <p:nvPicPr>
          <p:cNvPr id="3" name="Picture 2"/>
          <p:cNvPicPr>
            <a:picLocks noChangeAspect="1"/>
          </p:cNvPicPr>
          <p:nvPr/>
        </p:nvPicPr>
        <p:blipFill>
          <a:blip r:embed="rId2"/>
          <a:stretch>
            <a:fillRect/>
          </a:stretch>
        </p:blipFill>
        <p:spPr>
          <a:xfrm>
            <a:off x="0" y="2404356"/>
            <a:ext cx="5196286" cy="2968860"/>
          </a:xfrm>
          <a:prstGeom prst="rect">
            <a:avLst/>
          </a:prstGeom>
        </p:spPr>
      </p:pic>
      <p:sp>
        <p:nvSpPr>
          <p:cNvPr id="4" name="TextBox 3"/>
          <p:cNvSpPr txBox="1"/>
          <p:nvPr/>
        </p:nvSpPr>
        <p:spPr>
          <a:xfrm>
            <a:off x="5291571" y="2440827"/>
            <a:ext cx="3075190" cy="3108543"/>
          </a:xfrm>
          <a:prstGeom prst="rect">
            <a:avLst/>
          </a:prstGeom>
          <a:noFill/>
        </p:spPr>
        <p:txBody>
          <a:bodyPr wrap="square" rtlCol="0">
            <a:spAutoFit/>
          </a:bodyPr>
          <a:lstStyle/>
          <a:p>
            <a:pPr marL="214313" indent="-214313">
              <a:buFont typeface="Arial" panose="020B0604020202020204" pitchFamily="34" charset="0"/>
              <a:buChar char="•"/>
            </a:pPr>
            <a:r>
              <a:rPr lang="en-US" sz="2800" dirty="0"/>
              <a:t>Online Phase</a:t>
            </a:r>
          </a:p>
          <a:p>
            <a:pPr marL="557213" lvl="1" indent="-214313">
              <a:buFont typeface="Arial" panose="020B0604020202020204" pitchFamily="34" charset="0"/>
              <a:buChar char="•"/>
            </a:pPr>
            <a:r>
              <a:rPr lang="en-US" sz="2000" dirty="0"/>
              <a:t>Summarize the data into memory-efficient data structures</a:t>
            </a:r>
          </a:p>
          <a:p>
            <a:pPr marL="557213" lvl="1" indent="-214313">
              <a:buFont typeface="Arial" panose="020B0604020202020204" pitchFamily="34" charset="0"/>
              <a:buChar char="•"/>
            </a:pPr>
            <a:endParaRPr lang="en-US" sz="2000" dirty="0"/>
          </a:p>
          <a:p>
            <a:pPr marL="214313" indent="-214313">
              <a:buFont typeface="Arial" panose="020B0604020202020204" pitchFamily="34" charset="0"/>
              <a:buChar char="•"/>
            </a:pPr>
            <a:r>
              <a:rPr lang="en-US" sz="2800" dirty="0"/>
              <a:t>Offline Phase </a:t>
            </a:r>
          </a:p>
          <a:p>
            <a:pPr marL="557213" lvl="1" indent="-214313">
              <a:buFont typeface="Arial" panose="020B0604020202020204" pitchFamily="34" charset="0"/>
              <a:buChar char="•"/>
            </a:pPr>
            <a:r>
              <a:rPr lang="en-US" sz="2000" dirty="0"/>
              <a:t>Use a clustering algorithm to find the data partition</a:t>
            </a:r>
          </a:p>
        </p:txBody>
      </p:sp>
    </p:spTree>
    <p:extLst>
      <p:ext uri="{BB962C8B-B14F-4D97-AF65-F5344CB8AC3E}">
        <p14:creationId xmlns:p14="http://schemas.microsoft.com/office/powerpoint/2010/main" val="19928333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55576" y="1700808"/>
            <a:ext cx="7776864" cy="4464496"/>
          </a:xfrm>
        </p:spPr>
        <p:txBody>
          <a:bodyPr>
            <a:normAutofit/>
          </a:bodyPr>
          <a:lstStyle/>
          <a:p>
            <a:pPr>
              <a:spcBef>
                <a:spcPts val="1032"/>
              </a:spcBef>
            </a:pPr>
            <a:r>
              <a:rPr lang="en-US" sz="1800" dirty="0"/>
              <a:t>Model for stock trend prediction involves as second step feature extraction (12 technical indicators used in [Shin, 2005], [Kim, 2003] </a:t>
            </a:r>
            <a:r>
              <a:rPr lang="en-US" sz="1800" dirty="0" err="1"/>
              <a:t>etc</a:t>
            </a:r>
            <a:r>
              <a:rPr lang="en-US" sz="1800" dirty="0"/>
              <a:t>). </a:t>
            </a:r>
          </a:p>
          <a:p>
            <a:pPr>
              <a:spcBef>
                <a:spcPts val="1032"/>
              </a:spcBef>
            </a:pPr>
            <a:r>
              <a:rPr lang="en-US" sz="1800" dirty="0"/>
              <a:t>The classification model is used to predict the trend (</a:t>
            </a:r>
            <a:r>
              <a:rPr lang="en-US" sz="1800" dirty="0">
                <a:solidFill>
                  <a:srgbClr val="FF0000"/>
                </a:solidFill>
              </a:rPr>
              <a:t>upward or downward</a:t>
            </a:r>
            <a:r>
              <a:rPr lang="en-US" sz="1800" dirty="0"/>
              <a:t>) the index will have in the next days </a:t>
            </a:r>
          </a:p>
          <a:p>
            <a:pPr>
              <a:spcBef>
                <a:spcPts val="1032"/>
              </a:spcBef>
            </a:pPr>
            <a:r>
              <a:rPr lang="en-US" sz="1800" dirty="0"/>
              <a:t>Microsoft </a:t>
            </a:r>
            <a:r>
              <a:rPr lang="en-US" sz="1800" dirty="0" err="1"/>
              <a:t>StreamInsight</a:t>
            </a:r>
            <a:r>
              <a:rPr lang="en-US" sz="1800" dirty="0"/>
              <a:t> (2016) was used to create and handle the streams;  </a:t>
            </a:r>
            <a:r>
              <a:rPr lang="en-US" sz="1800" dirty="0" err="1"/>
              <a:t>Matlab</a:t>
            </a:r>
            <a:r>
              <a:rPr lang="en-US" sz="1800" dirty="0"/>
              <a:t> was used to implement the rest of the functions</a:t>
            </a:r>
          </a:p>
          <a:p>
            <a:pPr>
              <a:spcBef>
                <a:spcPts val="1032"/>
              </a:spcBef>
            </a:pPr>
            <a:r>
              <a:rPr lang="en-US" sz="1800" dirty="0"/>
              <a:t>Incremental SVM learning algorithm proposed by Diehl et al. 2003 used through the library Diehl (2011) implemented in </a:t>
            </a:r>
            <a:r>
              <a:rPr lang="en-US" sz="1800" dirty="0" err="1"/>
              <a:t>Matlab</a:t>
            </a:r>
            <a:r>
              <a:rPr lang="en-US" sz="1800" dirty="0"/>
              <a:t> </a:t>
            </a:r>
          </a:p>
        </p:txBody>
      </p:sp>
      <p:pic>
        <p:nvPicPr>
          <p:cNvPr id="4" name="Picture 3"/>
          <p:cNvPicPr>
            <a:picLocks noChangeAspect="1"/>
          </p:cNvPicPr>
          <p:nvPr/>
        </p:nvPicPr>
        <p:blipFill rotWithShape="1">
          <a:blip r:embed="rId3"/>
          <a:srcRect t="4682" r="1922" b="13009"/>
          <a:stretch/>
        </p:blipFill>
        <p:spPr>
          <a:xfrm>
            <a:off x="1475656" y="4958761"/>
            <a:ext cx="6120680" cy="1278551"/>
          </a:xfrm>
          <a:prstGeom prst="rect">
            <a:avLst/>
          </a:prstGeom>
        </p:spPr>
      </p:pic>
      <p:sp>
        <p:nvSpPr>
          <p:cNvPr id="8" name="Title 5">
            <a:extLst>
              <a:ext uri="{FF2B5EF4-FFF2-40B4-BE49-F238E27FC236}">
                <a16:creationId xmlns:a16="http://schemas.microsoft.com/office/drawing/2014/main" id="{AB107C2A-165E-854A-42AC-BB47E6F9DFA8}"/>
              </a:ext>
            </a:extLst>
          </p:cNvPr>
          <p:cNvSpPr txBox="1">
            <a:spLocks/>
          </p:cNvSpPr>
          <p:nvPr/>
        </p:nvSpPr>
        <p:spPr>
          <a:xfrm>
            <a:off x="609600" y="4270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Data Stream Classification</a:t>
            </a:r>
          </a:p>
          <a:p>
            <a:r>
              <a:rPr lang="en-GB" dirty="0"/>
              <a:t>- Stock trends</a:t>
            </a:r>
          </a:p>
          <a:p>
            <a:endParaRPr lang="en-GR" dirty="0"/>
          </a:p>
        </p:txBody>
      </p:sp>
    </p:spTree>
    <p:extLst>
      <p:ext uri="{BB962C8B-B14F-4D97-AF65-F5344CB8AC3E}">
        <p14:creationId xmlns:p14="http://schemas.microsoft.com/office/powerpoint/2010/main" val="19357465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9552" y="3717032"/>
            <a:ext cx="8153400" cy="3595464"/>
          </a:xfrm>
        </p:spPr>
        <p:txBody>
          <a:bodyPr>
            <a:normAutofit/>
          </a:bodyPr>
          <a:lstStyle/>
          <a:p>
            <a:pPr marL="0" indent="0">
              <a:buNone/>
            </a:pPr>
            <a:r>
              <a:rPr lang="en-US" sz="1600" b="1" dirty="0"/>
              <a:t>Incremental SVM</a:t>
            </a:r>
            <a:r>
              <a:rPr lang="en-US" sz="1600" dirty="0"/>
              <a:t>: trained on the first 3000 examples then increased its knowledge with feedback from the next 3000 examples (window of size 10 examples). Achieves 71% accuracy on the first half, 77% on the second </a:t>
            </a:r>
          </a:p>
          <a:p>
            <a:pPr marL="0" indent="0">
              <a:buNone/>
            </a:pPr>
            <a:endParaRPr lang="en-US" sz="1600" b="1" dirty="0"/>
          </a:p>
          <a:p>
            <a:pPr marL="0" indent="0">
              <a:buNone/>
            </a:pPr>
            <a:r>
              <a:rPr lang="en-US" sz="1600" b="1" dirty="0"/>
              <a:t>Classic SVM</a:t>
            </a:r>
            <a:r>
              <a:rPr lang="en-US" sz="1600" dirty="0"/>
              <a:t>: trained with the same first set of 3000 examples and then tested with the next 3000 examples </a:t>
            </a:r>
          </a:p>
          <a:p>
            <a:pPr marL="0" indent="0">
              <a:buNone/>
            </a:pPr>
            <a:r>
              <a:rPr lang="en-US" sz="1600" b="1" dirty="0"/>
              <a:t>Static incremental SVM</a:t>
            </a:r>
            <a:r>
              <a:rPr lang="en-US" sz="1600" dirty="0"/>
              <a:t>: uses the same training and test sets of 3000 samples each. It uses the SVM incremental learning algorithm instead of the classic SVM. It is only trained once.</a:t>
            </a:r>
          </a:p>
          <a:p>
            <a:pPr marL="0" indent="0">
              <a:buNone/>
            </a:pPr>
            <a:r>
              <a:rPr lang="en-US" sz="1600" b="1" dirty="0"/>
              <a:t>Online SVM</a:t>
            </a:r>
            <a:r>
              <a:rPr lang="en-US" sz="1600" dirty="0"/>
              <a:t>: trained with the same first 3000 examples; then increases the initial training set with the following 3000 samples; Re-trained every time a new instance arrives </a:t>
            </a:r>
          </a:p>
        </p:txBody>
      </p:sp>
      <p:graphicFrame>
        <p:nvGraphicFramePr>
          <p:cNvPr id="6" name="Table 5"/>
          <p:cNvGraphicFramePr>
            <a:graphicFrameLocks noGrp="1"/>
          </p:cNvGraphicFramePr>
          <p:nvPr>
            <p:extLst>
              <p:ext uri="{D42A27DB-BD31-4B8C-83A1-F6EECF244321}">
                <p14:modId xmlns:p14="http://schemas.microsoft.com/office/powerpoint/2010/main" val="3601036229"/>
              </p:ext>
            </p:extLst>
          </p:nvPr>
        </p:nvGraphicFramePr>
        <p:xfrm>
          <a:off x="1979712" y="1772816"/>
          <a:ext cx="5184576" cy="1440160"/>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tblGrid>
              <a:tr h="288032">
                <a:tc>
                  <a:txBody>
                    <a:bodyPr/>
                    <a:lstStyle/>
                    <a:p>
                      <a:pPr algn="ctr">
                        <a:lnSpc>
                          <a:spcPct val="115000"/>
                        </a:lnSpc>
                        <a:spcAft>
                          <a:spcPts val="0"/>
                        </a:spcAft>
                      </a:pPr>
                      <a:r>
                        <a:rPr lang="en-US" sz="1600" b="1" dirty="0">
                          <a:effectLst/>
                          <a:latin typeface="+mj-lt"/>
                          <a:ea typeface="Calibri"/>
                          <a:cs typeface="Times New Roman"/>
                        </a:rPr>
                        <a:t>ALGORITHM</a:t>
                      </a:r>
                      <a:endParaRPr lang="en-US" sz="2400" dirty="0">
                        <a:effectLst/>
                        <a:latin typeface="+mj-lt"/>
                        <a:ea typeface="Calibri"/>
                        <a:cs typeface="Times New Roman"/>
                      </a:endParaRPr>
                    </a:p>
                  </a:txBody>
                  <a:tcPr marL="68580" marR="68580" marT="0" marB="0"/>
                </a:tc>
                <a:tc>
                  <a:txBody>
                    <a:bodyPr/>
                    <a:lstStyle/>
                    <a:p>
                      <a:pPr algn="ctr">
                        <a:lnSpc>
                          <a:spcPct val="115000"/>
                        </a:lnSpc>
                        <a:spcAft>
                          <a:spcPts val="0"/>
                        </a:spcAft>
                      </a:pPr>
                      <a:r>
                        <a:rPr lang="en-US" sz="1600" b="1" dirty="0">
                          <a:effectLst/>
                          <a:latin typeface="+mj-lt"/>
                          <a:ea typeface="Calibri"/>
                          <a:cs typeface="Times New Roman"/>
                        </a:rPr>
                        <a:t>ACCURACY</a:t>
                      </a:r>
                      <a:endParaRPr lang="en-US" sz="2400" dirty="0">
                        <a:effectLst/>
                        <a:latin typeface="+mj-lt"/>
                        <a:ea typeface="Calibri"/>
                        <a:cs typeface="Times New Roman"/>
                      </a:endParaRPr>
                    </a:p>
                  </a:txBody>
                  <a:tcPr marL="68580" marR="68580" marT="0" marB="0"/>
                </a:tc>
                <a:extLst>
                  <a:ext uri="{0D108BD9-81ED-4DB2-BD59-A6C34878D82A}">
                    <a16:rowId xmlns:a16="http://schemas.microsoft.com/office/drawing/2014/main" val="10000"/>
                  </a:ext>
                </a:extLst>
              </a:tr>
              <a:tr h="288032">
                <a:tc>
                  <a:txBody>
                    <a:bodyPr/>
                    <a:lstStyle/>
                    <a:p>
                      <a:pPr algn="ctr">
                        <a:lnSpc>
                          <a:spcPct val="115000"/>
                        </a:lnSpc>
                        <a:spcAft>
                          <a:spcPts val="0"/>
                        </a:spcAft>
                      </a:pPr>
                      <a:r>
                        <a:rPr lang="en-US" sz="1600" dirty="0">
                          <a:effectLst/>
                          <a:latin typeface="+mj-lt"/>
                          <a:ea typeface="Calibri"/>
                          <a:cs typeface="Times New Roman"/>
                        </a:rPr>
                        <a:t>Classic SVM</a:t>
                      </a:r>
                      <a:endParaRPr lang="en-US" sz="2400" dirty="0">
                        <a:effectLst/>
                        <a:latin typeface="+mj-lt"/>
                        <a:ea typeface="Calibri"/>
                        <a:cs typeface="Times New Roman"/>
                      </a:endParaRPr>
                    </a:p>
                  </a:txBody>
                  <a:tcPr marL="68580" marR="68580" marT="0" marB="0"/>
                </a:tc>
                <a:tc>
                  <a:txBody>
                    <a:bodyPr/>
                    <a:lstStyle/>
                    <a:p>
                      <a:pPr algn="ctr">
                        <a:lnSpc>
                          <a:spcPct val="115000"/>
                        </a:lnSpc>
                        <a:spcAft>
                          <a:spcPts val="0"/>
                        </a:spcAft>
                      </a:pPr>
                      <a:r>
                        <a:rPr lang="en-US" sz="1600">
                          <a:effectLst/>
                          <a:latin typeface="+mj-lt"/>
                          <a:ea typeface="Calibri"/>
                          <a:cs typeface="Times New Roman"/>
                        </a:rPr>
                        <a:t>52% </a:t>
                      </a:r>
                      <a:endParaRPr lang="en-US" sz="2400">
                        <a:effectLst/>
                        <a:latin typeface="+mj-lt"/>
                        <a:ea typeface="Calibri"/>
                        <a:cs typeface="Times New Roman"/>
                      </a:endParaRPr>
                    </a:p>
                  </a:txBody>
                  <a:tcPr marL="68580" marR="68580" marT="0" marB="0"/>
                </a:tc>
                <a:extLst>
                  <a:ext uri="{0D108BD9-81ED-4DB2-BD59-A6C34878D82A}">
                    <a16:rowId xmlns:a16="http://schemas.microsoft.com/office/drawing/2014/main" val="10001"/>
                  </a:ext>
                </a:extLst>
              </a:tr>
              <a:tr h="288032">
                <a:tc>
                  <a:txBody>
                    <a:bodyPr/>
                    <a:lstStyle/>
                    <a:p>
                      <a:pPr algn="ctr">
                        <a:lnSpc>
                          <a:spcPct val="115000"/>
                        </a:lnSpc>
                        <a:spcAft>
                          <a:spcPts val="0"/>
                        </a:spcAft>
                      </a:pPr>
                      <a:r>
                        <a:rPr lang="en-US" sz="1600" dirty="0">
                          <a:effectLst/>
                          <a:latin typeface="+mj-lt"/>
                          <a:ea typeface="Calibri"/>
                          <a:cs typeface="Times New Roman"/>
                        </a:rPr>
                        <a:t>Static Incremental SVM</a:t>
                      </a:r>
                      <a:endParaRPr lang="en-US" sz="2400" dirty="0">
                        <a:effectLst/>
                        <a:latin typeface="+mj-lt"/>
                        <a:ea typeface="Calibri"/>
                        <a:cs typeface="Times New Roman"/>
                      </a:endParaRPr>
                    </a:p>
                  </a:txBody>
                  <a:tcPr marL="68580" marR="68580" marT="0" marB="0"/>
                </a:tc>
                <a:tc>
                  <a:txBody>
                    <a:bodyPr/>
                    <a:lstStyle/>
                    <a:p>
                      <a:pPr algn="ctr">
                        <a:lnSpc>
                          <a:spcPct val="115000"/>
                        </a:lnSpc>
                        <a:spcAft>
                          <a:spcPts val="0"/>
                        </a:spcAft>
                      </a:pPr>
                      <a:r>
                        <a:rPr lang="en-US" sz="1600">
                          <a:effectLst/>
                          <a:latin typeface="+mj-lt"/>
                          <a:ea typeface="Calibri"/>
                          <a:cs typeface="Times New Roman"/>
                        </a:rPr>
                        <a:t>60%</a:t>
                      </a:r>
                      <a:endParaRPr lang="en-US" sz="2400">
                        <a:effectLst/>
                        <a:latin typeface="+mj-lt"/>
                        <a:ea typeface="Calibri"/>
                        <a:cs typeface="Times New Roman"/>
                      </a:endParaRPr>
                    </a:p>
                  </a:txBody>
                  <a:tcPr marL="68580" marR="68580" marT="0" marB="0"/>
                </a:tc>
                <a:extLst>
                  <a:ext uri="{0D108BD9-81ED-4DB2-BD59-A6C34878D82A}">
                    <a16:rowId xmlns:a16="http://schemas.microsoft.com/office/drawing/2014/main" val="10002"/>
                  </a:ext>
                </a:extLst>
              </a:tr>
              <a:tr h="288032">
                <a:tc>
                  <a:txBody>
                    <a:bodyPr/>
                    <a:lstStyle/>
                    <a:p>
                      <a:pPr algn="ctr">
                        <a:lnSpc>
                          <a:spcPct val="115000"/>
                        </a:lnSpc>
                        <a:spcAft>
                          <a:spcPts val="0"/>
                        </a:spcAft>
                      </a:pPr>
                      <a:r>
                        <a:rPr lang="en-US" sz="1600" dirty="0">
                          <a:effectLst/>
                          <a:latin typeface="+mj-lt"/>
                          <a:ea typeface="Calibri"/>
                          <a:cs typeface="Times New Roman"/>
                        </a:rPr>
                        <a:t>Online SVM</a:t>
                      </a:r>
                      <a:endParaRPr lang="en-US" sz="2400" dirty="0">
                        <a:effectLst/>
                        <a:latin typeface="+mj-lt"/>
                        <a:ea typeface="Calibri"/>
                        <a:cs typeface="Times New Roman"/>
                      </a:endParaRPr>
                    </a:p>
                  </a:txBody>
                  <a:tcPr marL="68580" marR="68580" marT="0" marB="0"/>
                </a:tc>
                <a:tc>
                  <a:txBody>
                    <a:bodyPr/>
                    <a:lstStyle/>
                    <a:p>
                      <a:pPr algn="ctr">
                        <a:lnSpc>
                          <a:spcPct val="115000"/>
                        </a:lnSpc>
                        <a:spcAft>
                          <a:spcPts val="0"/>
                        </a:spcAft>
                      </a:pPr>
                      <a:r>
                        <a:rPr lang="en-US" sz="1600">
                          <a:effectLst/>
                          <a:latin typeface="+mj-lt"/>
                          <a:ea typeface="Calibri"/>
                          <a:cs typeface="Times New Roman"/>
                        </a:rPr>
                        <a:t>62%</a:t>
                      </a:r>
                      <a:endParaRPr lang="en-US" sz="2400">
                        <a:effectLst/>
                        <a:latin typeface="+mj-lt"/>
                        <a:ea typeface="Calibri"/>
                        <a:cs typeface="Times New Roman"/>
                      </a:endParaRPr>
                    </a:p>
                  </a:txBody>
                  <a:tcPr marL="68580" marR="68580" marT="0" marB="0"/>
                </a:tc>
                <a:extLst>
                  <a:ext uri="{0D108BD9-81ED-4DB2-BD59-A6C34878D82A}">
                    <a16:rowId xmlns:a16="http://schemas.microsoft.com/office/drawing/2014/main" val="10003"/>
                  </a:ext>
                </a:extLst>
              </a:tr>
              <a:tr h="288032">
                <a:tc>
                  <a:txBody>
                    <a:bodyPr/>
                    <a:lstStyle/>
                    <a:p>
                      <a:pPr algn="ctr">
                        <a:lnSpc>
                          <a:spcPct val="115000"/>
                        </a:lnSpc>
                        <a:spcAft>
                          <a:spcPts val="0"/>
                        </a:spcAft>
                      </a:pPr>
                      <a:r>
                        <a:rPr lang="en-US" sz="1600" b="1" dirty="0">
                          <a:effectLst/>
                          <a:latin typeface="+mj-lt"/>
                          <a:ea typeface="Calibri"/>
                          <a:cs typeface="Times New Roman"/>
                        </a:rPr>
                        <a:t>Incremental SVM</a:t>
                      </a:r>
                      <a:endParaRPr lang="en-US" sz="2400" dirty="0">
                        <a:effectLst/>
                        <a:latin typeface="+mj-lt"/>
                        <a:ea typeface="Calibri"/>
                        <a:cs typeface="Times New Roman"/>
                      </a:endParaRPr>
                    </a:p>
                  </a:txBody>
                  <a:tcPr marL="68580" marR="68580" marT="0" marB="0"/>
                </a:tc>
                <a:tc>
                  <a:txBody>
                    <a:bodyPr/>
                    <a:lstStyle/>
                    <a:p>
                      <a:pPr algn="ctr">
                        <a:lnSpc>
                          <a:spcPct val="115000"/>
                        </a:lnSpc>
                        <a:spcAft>
                          <a:spcPts val="0"/>
                        </a:spcAft>
                      </a:pPr>
                      <a:r>
                        <a:rPr lang="en-US" sz="1600" b="1" dirty="0">
                          <a:effectLst/>
                          <a:latin typeface="+mj-lt"/>
                          <a:ea typeface="Calibri"/>
                          <a:cs typeface="Times New Roman"/>
                        </a:rPr>
                        <a:t>74%</a:t>
                      </a:r>
                      <a:endParaRPr lang="en-US" sz="2400" dirty="0">
                        <a:effectLst/>
                        <a:latin typeface="+mj-lt"/>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8" name="Title 5">
            <a:extLst>
              <a:ext uri="{FF2B5EF4-FFF2-40B4-BE49-F238E27FC236}">
                <a16:creationId xmlns:a16="http://schemas.microsoft.com/office/drawing/2014/main" id="{02A999F6-EF38-7630-9FCF-5154B283E3C9}"/>
              </a:ext>
            </a:extLst>
          </p:cNvPr>
          <p:cNvSpPr txBox="1">
            <a:spLocks/>
          </p:cNvSpPr>
          <p:nvPr/>
        </p:nvSpPr>
        <p:spPr>
          <a:xfrm>
            <a:off x="609600" y="4270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Stock trend classification results (streams) </a:t>
            </a:r>
          </a:p>
          <a:p>
            <a:endParaRPr lang="en-GR" dirty="0"/>
          </a:p>
        </p:txBody>
      </p:sp>
    </p:spTree>
    <p:extLst>
      <p:ext uri="{BB962C8B-B14F-4D97-AF65-F5344CB8AC3E}">
        <p14:creationId xmlns:p14="http://schemas.microsoft.com/office/powerpoint/2010/main" val="11184941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2564904"/>
            <a:ext cx="8138864" cy="3816424"/>
          </a:xfrm>
        </p:spPr>
        <p:txBody>
          <a:bodyPr>
            <a:normAutofit/>
          </a:bodyPr>
          <a:lstStyle/>
          <a:p>
            <a:pPr>
              <a:lnSpc>
                <a:spcPct val="120000"/>
              </a:lnSpc>
            </a:pPr>
            <a:r>
              <a:rPr lang="en-US" sz="2600" dirty="0">
                <a:solidFill>
                  <a:srgbClr val="000000"/>
                </a:solidFill>
              </a:rPr>
              <a:t>Incremental SVM learning algorithm for high accuracy classification of streams of </a:t>
            </a:r>
            <a:r>
              <a:rPr lang="en-US" sz="2600" dirty="0"/>
              <a:t>data </a:t>
            </a:r>
          </a:p>
          <a:p>
            <a:pPr>
              <a:lnSpc>
                <a:spcPct val="120000"/>
              </a:lnSpc>
            </a:pPr>
            <a:r>
              <a:rPr lang="en-US" sz="2600" dirty="0"/>
              <a:t>Future work: </a:t>
            </a:r>
          </a:p>
          <a:p>
            <a:pPr lvl="1">
              <a:lnSpc>
                <a:spcPct val="120000"/>
              </a:lnSpc>
            </a:pPr>
            <a:r>
              <a:rPr lang="en-US" sz="2300" dirty="0"/>
              <a:t>look at classification and clustering of streams where the number of classes/clusters change dynamically</a:t>
            </a:r>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3D12D2CB-5C93-3F8A-E105-17CE89BC8530}"/>
              </a:ext>
            </a:extLst>
          </p:cNvPr>
          <p:cNvSpPr>
            <a:spLocks noGrp="1"/>
          </p:cNvSpPr>
          <p:nvPr>
            <p:ph type="title"/>
          </p:nvPr>
        </p:nvSpPr>
        <p:spPr/>
        <p:txBody>
          <a:bodyPr/>
          <a:lstStyle/>
          <a:p>
            <a:r>
              <a:rPr lang="en-GR" dirty="0"/>
              <a:t>Conclusions </a:t>
            </a:r>
          </a:p>
        </p:txBody>
      </p:sp>
    </p:spTree>
    <p:extLst>
      <p:ext uri="{BB962C8B-B14F-4D97-AF65-F5344CB8AC3E}">
        <p14:creationId xmlns:p14="http://schemas.microsoft.com/office/powerpoint/2010/main" val="12174989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3736041-5C6D-9B1E-B709-63AF6A791338}"/>
              </a:ext>
            </a:extLst>
          </p:cNvPr>
          <p:cNvSpPr>
            <a:spLocks noChangeArrowheads="1"/>
          </p:cNvSpPr>
          <p:nvPr/>
        </p:nvSpPr>
        <p:spPr bwMode="auto">
          <a:xfrm>
            <a:off x="1979712" y="3624694"/>
            <a:ext cx="7020272" cy="3908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endParaRPr lang="en-US" sz="3600" dirty="0">
              <a:solidFill>
                <a:schemeClr val="hlink"/>
              </a:solidFill>
              <a:latin typeface="Tahoma" charset="0"/>
              <a:ea typeface="ＭＳ Ｐゴシック" charset="0"/>
            </a:endParaRPr>
          </a:p>
          <a:p>
            <a:pPr algn="r">
              <a:defRPr/>
            </a:pPr>
            <a:r>
              <a:rPr lang="en-US" sz="3200" b="1" dirty="0">
                <a:solidFill>
                  <a:srgbClr val="0070C0"/>
                </a:solidFill>
                <a:latin typeface="Tahoma" charset="0"/>
                <a:ea typeface="ＭＳ Ｐゴシック" charset="0"/>
                <a:cs typeface="宋体" charset="0"/>
              </a:rPr>
              <a:t>Mining of complex time-stamped events</a:t>
            </a:r>
            <a:endParaRPr lang="en-US" sz="2800" b="1" dirty="0">
              <a:solidFill>
                <a:srgbClr val="0070C0"/>
              </a:solidFill>
              <a:latin typeface="Tahoma" charset="0"/>
              <a:ea typeface="宋体" charset="0"/>
              <a:cs typeface="宋体" charset="0"/>
            </a:endParaRPr>
          </a:p>
          <a:p>
            <a:pPr algn="ctr">
              <a:defRPr/>
            </a:pPr>
            <a:endParaRPr lang="en-US" dirty="0">
              <a:latin typeface="Tahoma" charset="0"/>
              <a:ea typeface="宋体" charset="0"/>
              <a:cs typeface="宋体" charset="0"/>
            </a:endParaRPr>
          </a:p>
          <a:p>
            <a:pPr algn="ctr">
              <a:defRPr/>
            </a:pPr>
            <a:endParaRPr lang="en-US" dirty="0">
              <a:latin typeface="Tahoma" charset="0"/>
              <a:ea typeface="宋体" charset="0"/>
              <a:cs typeface="宋体" charset="0"/>
            </a:endParaRPr>
          </a:p>
          <a:p>
            <a:pPr algn="ctr">
              <a:defRPr/>
            </a:pPr>
            <a:endParaRPr lang="en-US" dirty="0">
              <a:latin typeface="Tahoma" charset="0"/>
              <a:ea typeface="宋体" charset="0"/>
              <a:cs typeface="宋体" charset="0"/>
            </a:endParaRPr>
          </a:p>
          <a:p>
            <a:pPr algn="ctr">
              <a:defRPr/>
            </a:pPr>
            <a:r>
              <a:rPr lang="en-US" dirty="0">
                <a:latin typeface="Tahoma" charset="0"/>
                <a:ea typeface="宋体" charset="0"/>
                <a:cs typeface="宋体" charset="0"/>
              </a:rPr>
              <a:t>                            </a:t>
            </a:r>
          </a:p>
          <a:p>
            <a:r>
              <a:rPr lang="en-US" dirty="0">
                <a:latin typeface="Tahoma" charset="0"/>
                <a:ea typeface="宋体" charset="0"/>
                <a:cs typeface="宋体" charset="0"/>
              </a:rPr>
              <a:t>            </a:t>
            </a:r>
            <a:r>
              <a:rPr lang="en-GB" sz="1600" dirty="0"/>
              <a:t>Y. Matsubara, Y. Sakurai, C. </a:t>
            </a:r>
            <a:r>
              <a:rPr lang="en-GB" sz="1600" dirty="0" err="1"/>
              <a:t>Faloutsos</a:t>
            </a:r>
            <a:r>
              <a:rPr lang="en-GB" sz="1600" dirty="0"/>
              <a:t>, T. Iwata, M. Yoshikawa</a:t>
            </a:r>
            <a:r>
              <a:rPr lang="en-US" sz="1600" dirty="0">
                <a:latin typeface="Tahoma" charset="0"/>
                <a:ea typeface="宋体" charset="0"/>
                <a:cs typeface="宋体" charset="0"/>
              </a:rPr>
              <a:t>, </a:t>
            </a:r>
            <a:r>
              <a:rPr lang="en-US" sz="1400" dirty="0">
                <a:latin typeface="Tahoma" charset="0"/>
                <a:ea typeface="宋体" charset="0"/>
                <a:cs typeface="宋体" charset="0"/>
              </a:rPr>
              <a:t>2012, 2015</a:t>
            </a:r>
            <a:endParaRPr lang="en-US" dirty="0">
              <a:latin typeface="Tahoma" charset="0"/>
              <a:ea typeface="宋体" charset="0"/>
              <a:cs typeface="宋体" charset="0"/>
            </a:endParaRPr>
          </a:p>
          <a:p>
            <a:pPr algn="ctr">
              <a:defRPr/>
            </a:pPr>
            <a:endParaRPr lang="en-US" sz="2000" dirty="0">
              <a:latin typeface="Tahoma" charset="0"/>
              <a:ea typeface="宋体" charset="0"/>
              <a:cs typeface="宋体" charset="0"/>
            </a:endParaRPr>
          </a:p>
          <a:p>
            <a:pPr algn="ctr">
              <a:defRPr/>
            </a:pPr>
            <a:endParaRPr lang="en-US" sz="2000" b="1" dirty="0">
              <a:solidFill>
                <a:schemeClr val="bg2"/>
              </a:solidFill>
              <a:latin typeface="Tahoma" charset="0"/>
              <a:ea typeface="宋体" charset="0"/>
              <a:cs typeface="宋体" charset="0"/>
            </a:endParaRPr>
          </a:p>
          <a:p>
            <a:pPr algn="ctr">
              <a:defRPr/>
            </a:pPr>
            <a:endParaRPr lang="en-US" dirty="0">
              <a:solidFill>
                <a:srgbClr val="A50021"/>
              </a:solidFill>
              <a:latin typeface="Times New Roman" charset="0"/>
              <a:ea typeface="宋体" charset="0"/>
              <a:cs typeface="宋体" charset="0"/>
            </a:endParaRPr>
          </a:p>
        </p:txBody>
      </p:sp>
      <p:sp>
        <p:nvSpPr>
          <p:cNvPr id="5124" name="Rectangle 4">
            <a:extLst>
              <a:ext uri="{FF2B5EF4-FFF2-40B4-BE49-F238E27FC236}">
                <a16:creationId xmlns:a16="http://schemas.microsoft.com/office/drawing/2014/main" id="{2D8C75D4-ED99-1267-4BDA-0190DA609B7C}"/>
              </a:ext>
            </a:extLst>
          </p:cNvPr>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Tahoma" charset="0"/>
              <a:ea typeface="ＭＳ Ｐゴシック" charset="0"/>
            </a:endParaRPr>
          </a:p>
        </p:txBody>
      </p:sp>
    </p:spTree>
    <p:extLst>
      <p:ext uri="{BB962C8B-B14F-4D97-AF65-F5344CB8AC3E}">
        <p14:creationId xmlns:p14="http://schemas.microsoft.com/office/powerpoint/2010/main" val="30556065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DCCB-E2FE-A821-B8FA-ABC32A469DE4}"/>
              </a:ext>
            </a:extLst>
          </p:cNvPr>
          <p:cNvSpPr>
            <a:spLocks noGrp="1"/>
          </p:cNvSpPr>
          <p:nvPr>
            <p:ph type="title"/>
          </p:nvPr>
        </p:nvSpPr>
        <p:spPr/>
        <p:txBody>
          <a:bodyPr/>
          <a:lstStyle/>
          <a:p>
            <a:r>
              <a:rPr lang="en-GR" dirty="0"/>
              <a:t>Motivation</a:t>
            </a:r>
          </a:p>
        </p:txBody>
      </p:sp>
      <p:pic>
        <p:nvPicPr>
          <p:cNvPr id="5" name="Content Placeholder 4" descr="Table&#10;&#10;Description automatically generated">
            <a:extLst>
              <a:ext uri="{FF2B5EF4-FFF2-40B4-BE49-F238E27FC236}">
                <a16:creationId xmlns:a16="http://schemas.microsoft.com/office/drawing/2014/main" id="{EEB735CD-63BE-0E4C-B464-810F6EFE94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28124835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DCCB-E2FE-A821-B8FA-ABC32A469DE4}"/>
              </a:ext>
            </a:extLst>
          </p:cNvPr>
          <p:cNvSpPr>
            <a:spLocks noGrp="1"/>
          </p:cNvSpPr>
          <p:nvPr>
            <p:ph type="title"/>
          </p:nvPr>
        </p:nvSpPr>
        <p:spPr/>
        <p:txBody>
          <a:bodyPr/>
          <a:lstStyle/>
          <a:p>
            <a:r>
              <a:rPr lang="en-GR" dirty="0"/>
              <a:t>Motivation</a:t>
            </a:r>
          </a:p>
        </p:txBody>
      </p:sp>
      <p:sp>
        <p:nvSpPr>
          <p:cNvPr id="3" name="Content Placeholder 2">
            <a:extLst>
              <a:ext uri="{FF2B5EF4-FFF2-40B4-BE49-F238E27FC236}">
                <a16:creationId xmlns:a16="http://schemas.microsoft.com/office/drawing/2014/main" id="{DDF59A78-7507-7D74-D737-B3F3B4A68795}"/>
              </a:ext>
            </a:extLst>
          </p:cNvPr>
          <p:cNvSpPr>
            <a:spLocks noGrp="1"/>
          </p:cNvSpPr>
          <p:nvPr>
            <p:ph idx="1"/>
          </p:nvPr>
        </p:nvSpPr>
        <p:spPr/>
        <p:txBody>
          <a:bodyPr>
            <a:normAutofit fontScale="92500" lnSpcReduction="20000"/>
          </a:bodyPr>
          <a:lstStyle/>
          <a:p>
            <a:r>
              <a:rPr lang="en-GR" dirty="0"/>
              <a:t>Q: Are there any topics?</a:t>
            </a:r>
          </a:p>
          <a:p>
            <a:r>
              <a:rPr lang="en-GR" dirty="0"/>
              <a:t>-news, tech, media, sports, etc.?</a:t>
            </a:r>
          </a:p>
          <a:p>
            <a:endParaRPr lang="en-GR" dirty="0"/>
          </a:p>
          <a:p>
            <a:endParaRPr lang="en-GR" dirty="0"/>
          </a:p>
          <a:p>
            <a:endParaRPr lang="en-GR" dirty="0"/>
          </a:p>
          <a:p>
            <a:endParaRPr lang="en-GR" dirty="0"/>
          </a:p>
          <a:p>
            <a:endParaRPr lang="en-GR" dirty="0"/>
          </a:p>
          <a:p>
            <a:endParaRPr lang="en-GR" dirty="0"/>
          </a:p>
          <a:p>
            <a:r>
              <a:rPr lang="en-GB" dirty="0"/>
              <a:t>e</a:t>
            </a:r>
            <a:r>
              <a:rPr lang="en-GR" dirty="0"/>
              <a:t>.g., CNN, CNET -&gt; news,  YouTube -&gt; media</a:t>
            </a:r>
          </a:p>
        </p:txBody>
      </p:sp>
      <p:pic>
        <p:nvPicPr>
          <p:cNvPr id="5" name="Picture 4" descr="Table&#10;&#10;Description automatically generated">
            <a:extLst>
              <a:ext uri="{FF2B5EF4-FFF2-40B4-BE49-F238E27FC236}">
                <a16:creationId xmlns:a16="http://schemas.microsoft.com/office/drawing/2014/main" id="{7FF7B5A9-CEC4-E2D8-7FD5-6D82AE663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492896"/>
            <a:ext cx="6451600" cy="2667000"/>
          </a:xfrm>
          <a:prstGeom prst="rect">
            <a:avLst/>
          </a:prstGeom>
        </p:spPr>
      </p:pic>
    </p:spTree>
    <p:extLst>
      <p:ext uri="{BB962C8B-B14F-4D97-AF65-F5344CB8AC3E}">
        <p14:creationId xmlns:p14="http://schemas.microsoft.com/office/powerpoint/2010/main" val="12839056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DCCB-E2FE-A821-B8FA-ABC32A469DE4}"/>
              </a:ext>
            </a:extLst>
          </p:cNvPr>
          <p:cNvSpPr>
            <a:spLocks noGrp="1"/>
          </p:cNvSpPr>
          <p:nvPr>
            <p:ph type="title"/>
          </p:nvPr>
        </p:nvSpPr>
        <p:spPr/>
        <p:txBody>
          <a:bodyPr/>
          <a:lstStyle/>
          <a:p>
            <a:r>
              <a:rPr lang="en-GR" dirty="0"/>
              <a:t>Motivation</a:t>
            </a:r>
          </a:p>
        </p:txBody>
      </p:sp>
      <p:sp>
        <p:nvSpPr>
          <p:cNvPr id="3" name="Content Placeholder 2">
            <a:extLst>
              <a:ext uri="{FF2B5EF4-FFF2-40B4-BE49-F238E27FC236}">
                <a16:creationId xmlns:a16="http://schemas.microsoft.com/office/drawing/2014/main" id="{DDF59A78-7507-7D74-D737-B3F3B4A68795}"/>
              </a:ext>
            </a:extLst>
          </p:cNvPr>
          <p:cNvSpPr>
            <a:spLocks noGrp="1"/>
          </p:cNvSpPr>
          <p:nvPr>
            <p:ph idx="1"/>
          </p:nvPr>
        </p:nvSpPr>
        <p:spPr>
          <a:xfrm>
            <a:off x="457200" y="1600200"/>
            <a:ext cx="8229600" cy="4853136"/>
          </a:xfrm>
        </p:spPr>
        <p:txBody>
          <a:bodyPr>
            <a:normAutofit fontScale="92500" lnSpcReduction="20000"/>
          </a:bodyPr>
          <a:lstStyle/>
          <a:p>
            <a:r>
              <a:rPr lang="en-GR" dirty="0"/>
              <a:t>Q: Are there any topics?</a:t>
            </a:r>
          </a:p>
          <a:p>
            <a:r>
              <a:rPr lang="en-GR" dirty="0"/>
              <a:t>-news, tech, media, sports, etc.?</a:t>
            </a:r>
          </a:p>
          <a:p>
            <a:endParaRPr lang="en-GR" dirty="0"/>
          </a:p>
          <a:p>
            <a:endParaRPr lang="en-GR" dirty="0"/>
          </a:p>
          <a:p>
            <a:endParaRPr lang="en-GR" dirty="0"/>
          </a:p>
          <a:p>
            <a:endParaRPr lang="en-GR" dirty="0"/>
          </a:p>
          <a:p>
            <a:endParaRPr lang="en-GR" dirty="0"/>
          </a:p>
          <a:p>
            <a:endParaRPr lang="en-GR" dirty="0"/>
          </a:p>
          <a:p>
            <a:r>
              <a:rPr lang="en-GB" dirty="0"/>
              <a:t>e</a:t>
            </a:r>
            <a:r>
              <a:rPr lang="en-GR" dirty="0"/>
              <a:t>.g., CNN &amp; CNET (related to news)</a:t>
            </a:r>
          </a:p>
          <a:p>
            <a:r>
              <a:rPr lang="en-GR" dirty="0"/>
              <a:t>Smith &amp; Johnson (related to news)</a:t>
            </a:r>
          </a:p>
        </p:txBody>
      </p:sp>
      <p:pic>
        <p:nvPicPr>
          <p:cNvPr id="5" name="Picture 4" descr="Table&#10;&#10;Description automatically generated">
            <a:extLst>
              <a:ext uri="{FF2B5EF4-FFF2-40B4-BE49-F238E27FC236}">
                <a16:creationId xmlns:a16="http://schemas.microsoft.com/office/drawing/2014/main" id="{7FF7B5A9-CEC4-E2D8-7FD5-6D82AE663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492896"/>
            <a:ext cx="6451600" cy="2667000"/>
          </a:xfrm>
          <a:prstGeom prst="rect">
            <a:avLst/>
          </a:prstGeom>
        </p:spPr>
      </p:pic>
    </p:spTree>
    <p:extLst>
      <p:ext uri="{BB962C8B-B14F-4D97-AF65-F5344CB8AC3E}">
        <p14:creationId xmlns:p14="http://schemas.microsoft.com/office/powerpoint/2010/main" val="8711218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DCCB-E2FE-A821-B8FA-ABC32A469DE4}"/>
              </a:ext>
            </a:extLst>
          </p:cNvPr>
          <p:cNvSpPr>
            <a:spLocks noGrp="1"/>
          </p:cNvSpPr>
          <p:nvPr>
            <p:ph type="title"/>
          </p:nvPr>
        </p:nvSpPr>
        <p:spPr/>
        <p:txBody>
          <a:bodyPr/>
          <a:lstStyle/>
          <a:p>
            <a:r>
              <a:rPr lang="en-GR" dirty="0"/>
              <a:t>Motivation</a:t>
            </a:r>
          </a:p>
        </p:txBody>
      </p:sp>
      <p:sp>
        <p:nvSpPr>
          <p:cNvPr id="3" name="Content Placeholder 2">
            <a:extLst>
              <a:ext uri="{FF2B5EF4-FFF2-40B4-BE49-F238E27FC236}">
                <a16:creationId xmlns:a16="http://schemas.microsoft.com/office/drawing/2014/main" id="{DDF59A78-7507-7D74-D737-B3F3B4A68795}"/>
              </a:ext>
            </a:extLst>
          </p:cNvPr>
          <p:cNvSpPr>
            <a:spLocks noGrp="1"/>
          </p:cNvSpPr>
          <p:nvPr>
            <p:ph idx="1"/>
          </p:nvPr>
        </p:nvSpPr>
        <p:spPr/>
        <p:txBody>
          <a:bodyPr>
            <a:normAutofit fontScale="92500" lnSpcReduction="10000"/>
          </a:bodyPr>
          <a:lstStyle/>
          <a:p>
            <a:r>
              <a:rPr lang="en-GR" dirty="0"/>
              <a:t>Web click events – can we see any trends?</a:t>
            </a:r>
          </a:p>
          <a:p>
            <a:r>
              <a:rPr lang="en-GR" dirty="0"/>
              <a:t>Original access counts for each URL</a:t>
            </a:r>
          </a:p>
          <a:p>
            <a:pPr lvl="1"/>
            <a:r>
              <a:rPr lang="en-GR" dirty="0"/>
              <a:t>100 random users</a:t>
            </a:r>
          </a:p>
          <a:p>
            <a:pPr lvl="1"/>
            <a:r>
              <a:rPr lang="en-GR" dirty="0"/>
              <a:t>1 week (window size 1 hour)</a:t>
            </a:r>
          </a:p>
          <a:p>
            <a:pPr lvl="1"/>
            <a:endParaRPr lang="en-GR" dirty="0"/>
          </a:p>
          <a:p>
            <a:pPr lvl="1"/>
            <a:endParaRPr lang="en-GR" dirty="0"/>
          </a:p>
          <a:p>
            <a:pPr lvl="1"/>
            <a:endParaRPr lang="en-GR" dirty="0"/>
          </a:p>
          <a:p>
            <a:pPr lvl="1"/>
            <a:endParaRPr lang="en-GR" dirty="0"/>
          </a:p>
          <a:p>
            <a:pPr lvl="1"/>
            <a:endParaRPr lang="en-GR" dirty="0"/>
          </a:p>
          <a:p>
            <a:pPr marL="411480" lvl="1" indent="0">
              <a:buNone/>
            </a:pPr>
            <a:r>
              <a:rPr lang="en-GR" dirty="0"/>
              <a:t>We cannot see any trend! Noisy, Sparse, Bursty</a:t>
            </a:r>
          </a:p>
          <a:p>
            <a:pPr lvl="1"/>
            <a:endParaRPr lang="en-GR" dirty="0"/>
          </a:p>
          <a:p>
            <a:endParaRPr lang="en-GR" dirty="0"/>
          </a:p>
          <a:p>
            <a:endParaRPr lang="en-GR" dirty="0"/>
          </a:p>
          <a:p>
            <a:endParaRPr lang="en-GR" dirty="0"/>
          </a:p>
          <a:p>
            <a:endParaRPr lang="en-GR" dirty="0"/>
          </a:p>
          <a:p>
            <a:endParaRPr lang="en-GR" dirty="0"/>
          </a:p>
          <a:p>
            <a:endParaRPr lang="en-GR" dirty="0"/>
          </a:p>
        </p:txBody>
      </p:sp>
      <p:pic>
        <p:nvPicPr>
          <p:cNvPr id="6" name="Picture 5" descr="Chart&#10;&#10;Description automatically generated">
            <a:extLst>
              <a:ext uri="{FF2B5EF4-FFF2-40B4-BE49-F238E27FC236}">
                <a16:creationId xmlns:a16="http://schemas.microsoft.com/office/drawing/2014/main" id="{E91D0F40-E9D8-C15B-F0BF-363223DF4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3886200"/>
            <a:ext cx="8521700" cy="1905000"/>
          </a:xfrm>
          <a:prstGeom prst="rect">
            <a:avLst/>
          </a:prstGeom>
        </p:spPr>
      </p:pic>
    </p:spTree>
    <p:extLst>
      <p:ext uri="{BB962C8B-B14F-4D97-AF65-F5344CB8AC3E}">
        <p14:creationId xmlns:p14="http://schemas.microsoft.com/office/powerpoint/2010/main" val="6717981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DCCB-E2FE-A821-B8FA-ABC32A469DE4}"/>
              </a:ext>
            </a:extLst>
          </p:cNvPr>
          <p:cNvSpPr>
            <a:spLocks noGrp="1"/>
          </p:cNvSpPr>
          <p:nvPr>
            <p:ph type="title"/>
          </p:nvPr>
        </p:nvSpPr>
        <p:spPr/>
        <p:txBody>
          <a:bodyPr/>
          <a:lstStyle/>
          <a:p>
            <a:r>
              <a:rPr lang="en-GR" dirty="0"/>
              <a:t>M-way analysis</a:t>
            </a:r>
          </a:p>
        </p:txBody>
      </p:sp>
      <p:sp>
        <p:nvSpPr>
          <p:cNvPr id="3" name="Content Placeholder 2">
            <a:extLst>
              <a:ext uri="{FF2B5EF4-FFF2-40B4-BE49-F238E27FC236}">
                <a16:creationId xmlns:a16="http://schemas.microsoft.com/office/drawing/2014/main" id="{DDF59A78-7507-7D74-D737-B3F3B4A68795}"/>
              </a:ext>
            </a:extLst>
          </p:cNvPr>
          <p:cNvSpPr>
            <a:spLocks noGrp="1"/>
          </p:cNvSpPr>
          <p:nvPr>
            <p:ph idx="1"/>
          </p:nvPr>
        </p:nvSpPr>
        <p:spPr/>
        <p:txBody>
          <a:bodyPr>
            <a:normAutofit/>
          </a:bodyPr>
          <a:lstStyle/>
          <a:p>
            <a:r>
              <a:rPr lang="en-GR" dirty="0"/>
              <a:t>Complex time-stamped events</a:t>
            </a:r>
          </a:p>
          <a:p>
            <a:endParaRPr lang="en-GR" dirty="0"/>
          </a:p>
          <a:p>
            <a:endParaRPr lang="en-GR" dirty="0"/>
          </a:p>
          <a:p>
            <a:endParaRPr lang="en-GR" dirty="0"/>
          </a:p>
          <a:p>
            <a:endParaRPr lang="en-GR" dirty="0"/>
          </a:p>
          <a:p>
            <a:endParaRPr lang="en-GR" dirty="0"/>
          </a:p>
          <a:p>
            <a:endParaRPr lang="en-GR" dirty="0"/>
          </a:p>
        </p:txBody>
      </p:sp>
      <p:pic>
        <p:nvPicPr>
          <p:cNvPr id="5" name="Picture 4" descr="A picture containing graphical user interface&#10;&#10;Description automatically generated">
            <a:extLst>
              <a:ext uri="{FF2B5EF4-FFF2-40B4-BE49-F238E27FC236}">
                <a16:creationId xmlns:a16="http://schemas.microsoft.com/office/drawing/2014/main" id="{0E523C33-4A14-CD3C-D3F5-92233E9BC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94" y="2298700"/>
            <a:ext cx="8775700" cy="4483100"/>
          </a:xfrm>
          <a:prstGeom prst="rect">
            <a:avLst/>
          </a:prstGeom>
        </p:spPr>
      </p:pic>
    </p:spTree>
    <p:extLst>
      <p:ext uri="{BB962C8B-B14F-4D97-AF65-F5344CB8AC3E}">
        <p14:creationId xmlns:p14="http://schemas.microsoft.com/office/powerpoint/2010/main" val="24770662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DCCB-E2FE-A821-B8FA-ABC32A469DE4}"/>
              </a:ext>
            </a:extLst>
          </p:cNvPr>
          <p:cNvSpPr>
            <a:spLocks noGrp="1"/>
          </p:cNvSpPr>
          <p:nvPr>
            <p:ph type="title"/>
          </p:nvPr>
        </p:nvSpPr>
        <p:spPr/>
        <p:txBody>
          <a:bodyPr/>
          <a:lstStyle/>
          <a:p>
            <a:r>
              <a:rPr lang="en-GR" dirty="0"/>
              <a:t>M-way analysis</a:t>
            </a:r>
          </a:p>
        </p:txBody>
      </p:sp>
      <p:sp>
        <p:nvSpPr>
          <p:cNvPr id="3" name="Content Placeholder 2">
            <a:extLst>
              <a:ext uri="{FF2B5EF4-FFF2-40B4-BE49-F238E27FC236}">
                <a16:creationId xmlns:a16="http://schemas.microsoft.com/office/drawing/2014/main" id="{DDF59A78-7507-7D74-D737-B3F3B4A68795}"/>
              </a:ext>
            </a:extLst>
          </p:cNvPr>
          <p:cNvSpPr>
            <a:spLocks noGrp="1"/>
          </p:cNvSpPr>
          <p:nvPr>
            <p:ph idx="1"/>
          </p:nvPr>
        </p:nvSpPr>
        <p:spPr/>
        <p:txBody>
          <a:bodyPr>
            <a:normAutofit/>
          </a:bodyPr>
          <a:lstStyle/>
          <a:p>
            <a:r>
              <a:rPr lang="en-GR" dirty="0"/>
              <a:t>Decompose to a set of 3 topic vectors:</a:t>
            </a:r>
          </a:p>
          <a:p>
            <a:endParaRPr lang="en-GR" dirty="0"/>
          </a:p>
          <a:p>
            <a:endParaRPr lang="en-GR" dirty="0"/>
          </a:p>
          <a:p>
            <a:endParaRPr lang="en-GR" dirty="0"/>
          </a:p>
          <a:p>
            <a:endParaRPr lang="en-GR" dirty="0"/>
          </a:p>
          <a:p>
            <a:endParaRPr lang="en-GR" dirty="0"/>
          </a:p>
          <a:p>
            <a:endParaRPr lang="en-GR" dirty="0"/>
          </a:p>
        </p:txBody>
      </p:sp>
      <p:pic>
        <p:nvPicPr>
          <p:cNvPr id="6" name="Picture 5" descr="Chart, waterfall chart&#10;&#10;Description automatically generated">
            <a:extLst>
              <a:ext uri="{FF2B5EF4-FFF2-40B4-BE49-F238E27FC236}">
                <a16:creationId xmlns:a16="http://schemas.microsoft.com/office/drawing/2014/main" id="{0368F57A-772D-D601-383E-AEF139C12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2768600"/>
            <a:ext cx="8813800" cy="3708400"/>
          </a:xfrm>
          <a:prstGeom prst="rect">
            <a:avLst/>
          </a:prstGeom>
        </p:spPr>
      </p:pic>
    </p:spTree>
    <p:extLst>
      <p:ext uri="{BB962C8B-B14F-4D97-AF65-F5344CB8AC3E}">
        <p14:creationId xmlns:p14="http://schemas.microsoft.com/office/powerpoint/2010/main" val="1954024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Clustering Algorithms</a:t>
            </a:r>
          </a:p>
        </p:txBody>
      </p:sp>
      <p:graphicFrame>
        <p:nvGraphicFramePr>
          <p:cNvPr id="4" name="Content Placeholder 3"/>
          <p:cNvGraphicFramePr>
            <a:graphicFrameLocks noGrp="1"/>
          </p:cNvGraphicFramePr>
          <p:nvPr>
            <p:ph idx="1"/>
          </p:nvPr>
        </p:nvGraphicFramePr>
        <p:xfrm>
          <a:off x="822722" y="2356246"/>
          <a:ext cx="7543800" cy="2830001"/>
        </p:xfrm>
        <a:graphic>
          <a:graphicData uri="http://schemas.openxmlformats.org/drawingml/2006/table">
            <a:tbl>
              <a:tblPr firstRow="1" bandRow="1">
                <a:tableStyleId>{5C22544A-7EE6-4342-B048-85BDC9FD1C3A}</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479006">
                <a:tc>
                  <a:txBody>
                    <a:bodyPr/>
                    <a:lstStyle/>
                    <a:p>
                      <a:r>
                        <a:rPr lang="en-US" sz="1400" dirty="0"/>
                        <a:t>Data Structures</a:t>
                      </a:r>
                    </a:p>
                  </a:txBody>
                  <a:tcPr marL="68580" marR="68580" marT="34290" marB="34290"/>
                </a:tc>
                <a:tc>
                  <a:txBody>
                    <a:bodyPr/>
                    <a:lstStyle/>
                    <a:p>
                      <a:r>
                        <a:rPr lang="en-US" sz="1400" dirty="0"/>
                        <a:t>Examples</a:t>
                      </a:r>
                    </a:p>
                  </a:txBody>
                  <a:tcPr marL="68580" marR="68580" marT="34290" marB="34290"/>
                </a:tc>
                <a:extLst>
                  <a:ext uri="{0D108BD9-81ED-4DB2-BD59-A6C34878D82A}">
                    <a16:rowId xmlns:a16="http://schemas.microsoft.com/office/drawing/2014/main" val="10000"/>
                  </a:ext>
                </a:extLst>
              </a:tr>
              <a:tr h="445679">
                <a:tc>
                  <a:txBody>
                    <a:bodyPr/>
                    <a:lstStyle/>
                    <a:p>
                      <a:r>
                        <a:rPr lang="en-US" sz="1400" dirty="0"/>
                        <a:t>Prototypes</a:t>
                      </a:r>
                    </a:p>
                  </a:txBody>
                  <a:tcPr marL="68580" marR="68580" marT="34290" marB="34290"/>
                </a:tc>
                <a:tc>
                  <a:txBody>
                    <a:bodyPr/>
                    <a:lstStyle/>
                    <a:p>
                      <a:r>
                        <a:rPr lang="en-US" sz="1400" dirty="0"/>
                        <a:t>Stream,</a:t>
                      </a:r>
                      <a:r>
                        <a:rPr lang="en-US" sz="1400" baseline="0" dirty="0"/>
                        <a:t> Stream </a:t>
                      </a:r>
                      <a:r>
                        <a:rPr lang="en-US" sz="1400" baseline="0" dirty="0" err="1"/>
                        <a:t>Lsearch</a:t>
                      </a:r>
                      <a:endParaRPr lang="en-US" sz="1400" dirty="0"/>
                    </a:p>
                  </a:txBody>
                  <a:tcPr marL="68580" marR="68580" marT="34290" marB="34290"/>
                </a:tc>
                <a:extLst>
                  <a:ext uri="{0D108BD9-81ED-4DB2-BD59-A6C34878D82A}">
                    <a16:rowId xmlns:a16="http://schemas.microsoft.com/office/drawing/2014/main" val="10001"/>
                  </a:ext>
                </a:extLst>
              </a:tr>
              <a:tr h="452004">
                <a:tc>
                  <a:txBody>
                    <a:bodyPr/>
                    <a:lstStyle/>
                    <a:p>
                      <a:r>
                        <a:rPr lang="en-US" sz="1400" dirty="0"/>
                        <a:t>CF-Trees</a:t>
                      </a:r>
                    </a:p>
                  </a:txBody>
                  <a:tcPr marL="68580" marR="68580" marT="34290" marB="34290"/>
                </a:tc>
                <a:tc>
                  <a:txBody>
                    <a:bodyPr/>
                    <a:lstStyle/>
                    <a:p>
                      <a:r>
                        <a:rPr lang="en-US" sz="1400" baseline="0" dirty="0"/>
                        <a:t>Scalable k-means, single pass k-means</a:t>
                      </a:r>
                      <a:endParaRPr lang="en-US" sz="1400" dirty="0"/>
                    </a:p>
                  </a:txBody>
                  <a:tcPr marL="68580" marR="68580" marT="34290" marB="34290"/>
                </a:tc>
                <a:extLst>
                  <a:ext uri="{0D108BD9-81ED-4DB2-BD59-A6C34878D82A}">
                    <a16:rowId xmlns:a16="http://schemas.microsoft.com/office/drawing/2014/main" val="10002"/>
                  </a:ext>
                </a:extLst>
              </a:tr>
              <a:tr h="479006">
                <a:tc>
                  <a:txBody>
                    <a:bodyPr/>
                    <a:lstStyle/>
                    <a:p>
                      <a:r>
                        <a:rPr lang="en-US" sz="1400" dirty="0" err="1"/>
                        <a:t>Microcluster</a:t>
                      </a:r>
                      <a:r>
                        <a:rPr lang="en-US" sz="1400" dirty="0"/>
                        <a:t> Trees</a:t>
                      </a:r>
                    </a:p>
                  </a:txBody>
                  <a:tcPr marL="68580" marR="68580" marT="34290" marB="34290"/>
                </a:tc>
                <a:tc>
                  <a:txBody>
                    <a:bodyPr/>
                    <a:lstStyle/>
                    <a:p>
                      <a:r>
                        <a:rPr lang="en-US" sz="1400" dirty="0" err="1"/>
                        <a:t>ClusTree</a:t>
                      </a:r>
                      <a:r>
                        <a:rPr lang="en-US" sz="1400" dirty="0"/>
                        <a:t>, </a:t>
                      </a:r>
                      <a:r>
                        <a:rPr lang="en-US" sz="1400" dirty="0" err="1"/>
                        <a:t>DenStream</a:t>
                      </a:r>
                      <a:r>
                        <a:rPr lang="en-US" sz="1400" dirty="0"/>
                        <a:t>,</a:t>
                      </a:r>
                      <a:r>
                        <a:rPr lang="en-US" sz="1400" baseline="0" dirty="0"/>
                        <a:t> HP-Stream</a:t>
                      </a:r>
                      <a:endParaRPr lang="en-US" sz="1400" dirty="0"/>
                    </a:p>
                  </a:txBody>
                  <a:tcPr marL="68580" marR="68580" marT="34290" marB="34290"/>
                </a:tc>
                <a:extLst>
                  <a:ext uri="{0D108BD9-81ED-4DB2-BD59-A6C34878D82A}">
                    <a16:rowId xmlns:a16="http://schemas.microsoft.com/office/drawing/2014/main" val="10003"/>
                  </a:ext>
                </a:extLst>
              </a:tr>
              <a:tr h="479006">
                <a:tc>
                  <a:txBody>
                    <a:bodyPr/>
                    <a:lstStyle/>
                    <a:p>
                      <a:r>
                        <a:rPr lang="en-US" sz="1400" dirty="0"/>
                        <a:t>Grids</a:t>
                      </a:r>
                    </a:p>
                  </a:txBody>
                  <a:tcPr marL="68580" marR="68580" marT="34290" marB="34290"/>
                </a:tc>
                <a:tc>
                  <a:txBody>
                    <a:bodyPr/>
                    <a:lstStyle/>
                    <a:p>
                      <a:r>
                        <a:rPr lang="en-US" sz="1400" dirty="0"/>
                        <a:t>D-Stream,</a:t>
                      </a:r>
                      <a:r>
                        <a:rPr lang="en-US" sz="1400" baseline="0" dirty="0"/>
                        <a:t> ODAC</a:t>
                      </a:r>
                      <a:endParaRPr lang="en-US" sz="1400" dirty="0"/>
                    </a:p>
                  </a:txBody>
                  <a:tcPr marL="68580" marR="68580" marT="34290" marB="34290"/>
                </a:tc>
                <a:extLst>
                  <a:ext uri="{0D108BD9-81ED-4DB2-BD59-A6C34878D82A}">
                    <a16:rowId xmlns:a16="http://schemas.microsoft.com/office/drawing/2014/main" val="10004"/>
                  </a:ext>
                </a:extLst>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Coreset</a:t>
                      </a:r>
                      <a:r>
                        <a:rPr lang="en-US" sz="1400" dirty="0"/>
                        <a:t> Tree</a:t>
                      </a:r>
                    </a:p>
                    <a:p>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StreamKM</a:t>
                      </a:r>
                      <a:r>
                        <a:rPr lang="en-US" sz="1400" dirty="0"/>
                        <a:t>++</a:t>
                      </a:r>
                    </a:p>
                    <a:p>
                      <a:endParaRPr lang="en-US" sz="1400" dirty="0"/>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663668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DCCB-E2FE-A821-B8FA-ABC32A469DE4}"/>
              </a:ext>
            </a:extLst>
          </p:cNvPr>
          <p:cNvSpPr>
            <a:spLocks noGrp="1"/>
          </p:cNvSpPr>
          <p:nvPr>
            <p:ph type="title"/>
          </p:nvPr>
        </p:nvSpPr>
        <p:spPr/>
        <p:txBody>
          <a:bodyPr/>
          <a:lstStyle/>
          <a:p>
            <a:r>
              <a:rPr lang="en-GR" dirty="0"/>
              <a:t>M-way analysis</a:t>
            </a:r>
          </a:p>
        </p:txBody>
      </p:sp>
      <p:sp>
        <p:nvSpPr>
          <p:cNvPr id="3" name="Content Placeholder 2">
            <a:extLst>
              <a:ext uri="{FF2B5EF4-FFF2-40B4-BE49-F238E27FC236}">
                <a16:creationId xmlns:a16="http://schemas.microsoft.com/office/drawing/2014/main" id="{DDF59A78-7507-7D74-D737-B3F3B4A68795}"/>
              </a:ext>
            </a:extLst>
          </p:cNvPr>
          <p:cNvSpPr>
            <a:spLocks noGrp="1"/>
          </p:cNvSpPr>
          <p:nvPr>
            <p:ph idx="1"/>
          </p:nvPr>
        </p:nvSpPr>
        <p:spPr/>
        <p:txBody>
          <a:bodyPr>
            <a:normAutofit/>
          </a:bodyPr>
          <a:lstStyle/>
          <a:p>
            <a:r>
              <a:rPr lang="en-GR" dirty="0"/>
              <a:t>Decompose to a set of 3 topic vectors:</a:t>
            </a:r>
          </a:p>
          <a:p>
            <a:endParaRPr lang="en-GR" dirty="0"/>
          </a:p>
          <a:p>
            <a:endParaRPr lang="en-GR" dirty="0"/>
          </a:p>
          <a:p>
            <a:endParaRPr lang="en-GR" dirty="0"/>
          </a:p>
          <a:p>
            <a:endParaRPr lang="en-GR" dirty="0"/>
          </a:p>
          <a:p>
            <a:endParaRPr lang="en-GR" dirty="0"/>
          </a:p>
          <a:p>
            <a:endParaRPr lang="en-GR" dirty="0"/>
          </a:p>
        </p:txBody>
      </p:sp>
      <p:pic>
        <p:nvPicPr>
          <p:cNvPr id="5" name="Picture 4" descr="Diagram&#10;&#10;Description automatically generated">
            <a:extLst>
              <a:ext uri="{FF2B5EF4-FFF2-40B4-BE49-F238E27FC236}">
                <a16:creationId xmlns:a16="http://schemas.microsoft.com/office/drawing/2014/main" id="{15EB99B1-405B-87D9-4039-E67AAF0C9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 y="2362200"/>
            <a:ext cx="9029700" cy="4483100"/>
          </a:xfrm>
          <a:prstGeom prst="rect">
            <a:avLst/>
          </a:prstGeom>
        </p:spPr>
      </p:pic>
    </p:spTree>
    <p:extLst>
      <p:ext uri="{BB962C8B-B14F-4D97-AF65-F5344CB8AC3E}">
        <p14:creationId xmlns:p14="http://schemas.microsoft.com/office/powerpoint/2010/main" val="27903078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DCCB-E2FE-A821-B8FA-ABC32A469DE4}"/>
              </a:ext>
            </a:extLst>
          </p:cNvPr>
          <p:cNvSpPr>
            <a:spLocks noGrp="1"/>
          </p:cNvSpPr>
          <p:nvPr>
            <p:ph type="title"/>
          </p:nvPr>
        </p:nvSpPr>
        <p:spPr/>
        <p:txBody>
          <a:bodyPr/>
          <a:lstStyle/>
          <a:p>
            <a:r>
              <a:rPr lang="en-GR" dirty="0"/>
              <a:t>M-way analysis</a:t>
            </a:r>
          </a:p>
        </p:txBody>
      </p:sp>
      <p:sp>
        <p:nvSpPr>
          <p:cNvPr id="3" name="Content Placeholder 2">
            <a:extLst>
              <a:ext uri="{FF2B5EF4-FFF2-40B4-BE49-F238E27FC236}">
                <a16:creationId xmlns:a16="http://schemas.microsoft.com/office/drawing/2014/main" id="{DDF59A78-7507-7D74-D737-B3F3B4A68795}"/>
              </a:ext>
            </a:extLst>
          </p:cNvPr>
          <p:cNvSpPr>
            <a:spLocks noGrp="1"/>
          </p:cNvSpPr>
          <p:nvPr>
            <p:ph idx="1"/>
          </p:nvPr>
        </p:nvSpPr>
        <p:spPr/>
        <p:txBody>
          <a:bodyPr>
            <a:normAutofit/>
          </a:bodyPr>
          <a:lstStyle/>
          <a:p>
            <a:r>
              <a:rPr lang="en-GB" dirty="0"/>
              <a:t>T</a:t>
            </a:r>
            <a:r>
              <a:rPr lang="en-GR" dirty="0"/>
              <a:t>ensors with multiple window sizes:</a:t>
            </a:r>
          </a:p>
          <a:p>
            <a:endParaRPr lang="en-GR" dirty="0"/>
          </a:p>
          <a:p>
            <a:endParaRPr lang="en-GR" dirty="0"/>
          </a:p>
          <a:p>
            <a:endParaRPr lang="en-GR" dirty="0"/>
          </a:p>
          <a:p>
            <a:endParaRPr lang="en-GR" dirty="0"/>
          </a:p>
          <a:p>
            <a:endParaRPr lang="en-GR" dirty="0"/>
          </a:p>
          <a:p>
            <a:endParaRPr lang="en-GR" dirty="0"/>
          </a:p>
        </p:txBody>
      </p:sp>
      <p:pic>
        <p:nvPicPr>
          <p:cNvPr id="6" name="Picture 5" descr="Diagram&#10;&#10;Description automatically generated">
            <a:extLst>
              <a:ext uri="{FF2B5EF4-FFF2-40B4-BE49-F238E27FC236}">
                <a16:creationId xmlns:a16="http://schemas.microsoft.com/office/drawing/2014/main" id="{AF8B7773-2F9A-9152-D928-46EF865A5A7C}"/>
              </a:ext>
            </a:extLst>
          </p:cNvPr>
          <p:cNvPicPr>
            <a:picLocks noChangeAspect="1"/>
          </p:cNvPicPr>
          <p:nvPr/>
        </p:nvPicPr>
        <p:blipFill rotWithShape="1">
          <a:blip r:embed="rId2">
            <a:extLst>
              <a:ext uri="{28A0092B-C50C-407E-A947-70E740481C1C}">
                <a14:useLocalDpi xmlns:a14="http://schemas.microsoft.com/office/drawing/2010/main" val="0"/>
              </a:ext>
            </a:extLst>
          </a:blip>
          <a:srcRect b="592"/>
          <a:stretch/>
        </p:blipFill>
        <p:spPr>
          <a:xfrm>
            <a:off x="831469" y="2286348"/>
            <a:ext cx="7499350" cy="4262788"/>
          </a:xfrm>
          <a:prstGeom prst="rect">
            <a:avLst/>
          </a:prstGeom>
        </p:spPr>
      </p:pic>
    </p:spTree>
    <p:extLst>
      <p:ext uri="{BB962C8B-B14F-4D97-AF65-F5344CB8AC3E}">
        <p14:creationId xmlns:p14="http://schemas.microsoft.com/office/powerpoint/2010/main" val="9631834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DCCB-E2FE-A821-B8FA-ABC32A469DE4}"/>
              </a:ext>
            </a:extLst>
          </p:cNvPr>
          <p:cNvSpPr>
            <a:spLocks noGrp="1"/>
          </p:cNvSpPr>
          <p:nvPr>
            <p:ph type="title"/>
          </p:nvPr>
        </p:nvSpPr>
        <p:spPr/>
        <p:txBody>
          <a:bodyPr/>
          <a:lstStyle/>
          <a:p>
            <a:r>
              <a:rPr lang="en-GR" dirty="0"/>
              <a:t>M-way analysis</a:t>
            </a:r>
          </a:p>
        </p:txBody>
      </p:sp>
      <p:sp>
        <p:nvSpPr>
          <p:cNvPr id="3" name="Content Placeholder 2">
            <a:extLst>
              <a:ext uri="{FF2B5EF4-FFF2-40B4-BE49-F238E27FC236}">
                <a16:creationId xmlns:a16="http://schemas.microsoft.com/office/drawing/2014/main" id="{DDF59A78-7507-7D74-D737-B3F3B4A68795}"/>
              </a:ext>
            </a:extLst>
          </p:cNvPr>
          <p:cNvSpPr>
            <a:spLocks noGrp="1"/>
          </p:cNvSpPr>
          <p:nvPr>
            <p:ph idx="1"/>
          </p:nvPr>
        </p:nvSpPr>
        <p:spPr/>
        <p:txBody>
          <a:bodyPr>
            <a:normAutofit/>
          </a:bodyPr>
          <a:lstStyle/>
          <a:p>
            <a:r>
              <a:rPr lang="en-GB" dirty="0"/>
              <a:t>T</a:t>
            </a:r>
            <a:r>
              <a:rPr lang="en-GR" dirty="0"/>
              <a:t>ensors with multiple window sizes:</a:t>
            </a:r>
          </a:p>
          <a:p>
            <a:endParaRPr lang="en-GR" dirty="0"/>
          </a:p>
          <a:p>
            <a:endParaRPr lang="en-GR" dirty="0"/>
          </a:p>
          <a:p>
            <a:endParaRPr lang="en-GR" dirty="0"/>
          </a:p>
          <a:p>
            <a:endParaRPr lang="en-GR" dirty="0"/>
          </a:p>
          <a:p>
            <a:endParaRPr lang="en-GR" dirty="0"/>
          </a:p>
          <a:p>
            <a:endParaRPr lang="en-GR" dirty="0"/>
          </a:p>
        </p:txBody>
      </p:sp>
      <p:pic>
        <p:nvPicPr>
          <p:cNvPr id="7" name="Picture 6" descr="Diagram&#10;&#10;Description automatically generated">
            <a:extLst>
              <a:ext uri="{FF2B5EF4-FFF2-40B4-BE49-F238E27FC236}">
                <a16:creationId xmlns:a16="http://schemas.microsoft.com/office/drawing/2014/main" id="{1ED902DA-E2C2-4E0F-F596-D07053DEBDAD}"/>
              </a:ext>
            </a:extLst>
          </p:cNvPr>
          <p:cNvPicPr>
            <a:picLocks noChangeAspect="1"/>
          </p:cNvPicPr>
          <p:nvPr/>
        </p:nvPicPr>
        <p:blipFill rotWithShape="1">
          <a:blip r:embed="rId2">
            <a:extLst>
              <a:ext uri="{28A0092B-C50C-407E-A947-70E740481C1C}">
                <a14:useLocalDpi xmlns:a14="http://schemas.microsoft.com/office/drawing/2010/main" val="0"/>
              </a:ext>
            </a:extLst>
          </a:blip>
          <a:srcRect b="592"/>
          <a:stretch/>
        </p:blipFill>
        <p:spPr>
          <a:xfrm>
            <a:off x="834952" y="2286348"/>
            <a:ext cx="7578290" cy="4262788"/>
          </a:xfrm>
          <a:prstGeom prst="rect">
            <a:avLst/>
          </a:prstGeom>
        </p:spPr>
      </p:pic>
    </p:spTree>
    <p:extLst>
      <p:ext uri="{BB962C8B-B14F-4D97-AF65-F5344CB8AC3E}">
        <p14:creationId xmlns:p14="http://schemas.microsoft.com/office/powerpoint/2010/main" val="15480057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5314-83DC-84F5-D0E6-3383875698BB}"/>
              </a:ext>
            </a:extLst>
          </p:cNvPr>
          <p:cNvSpPr>
            <a:spLocks noGrp="1"/>
          </p:cNvSpPr>
          <p:nvPr>
            <p:ph type="title"/>
          </p:nvPr>
        </p:nvSpPr>
        <p:spPr/>
        <p:txBody>
          <a:bodyPr/>
          <a:lstStyle/>
          <a:p>
            <a:endParaRPr lang="en-GR"/>
          </a:p>
        </p:txBody>
      </p:sp>
      <p:sp>
        <p:nvSpPr>
          <p:cNvPr id="4" name="59 - TextBox">
            <a:extLst>
              <a:ext uri="{FF2B5EF4-FFF2-40B4-BE49-F238E27FC236}">
                <a16:creationId xmlns:a16="http://schemas.microsoft.com/office/drawing/2014/main" id="{2E99AAA2-97FD-3049-D37D-02AFA3026152}"/>
              </a:ext>
            </a:extLst>
          </p:cNvPr>
          <p:cNvSpPr txBox="1">
            <a:spLocks noGrp="1"/>
          </p:cNvSpPr>
          <p:nvPr>
            <p:ph idx="1"/>
          </p:nvPr>
        </p:nvSpPr>
        <p:spPr>
          <a:xfrm>
            <a:off x="3430081" y="4582869"/>
            <a:ext cx="5698976" cy="646331"/>
          </a:xfrm>
          <a:prstGeom prst="rect">
            <a:avLst/>
          </a:prstGeom>
          <a:noFill/>
        </p:spPr>
        <p:txBody>
          <a:bodyPr wrap="square" rtlCol="0">
            <a:spAutoFit/>
          </a:bodyPr>
          <a:lstStyle/>
          <a:p>
            <a:pPr marL="0" indent="0">
              <a:buNone/>
            </a:pPr>
            <a:r>
              <a:rPr lang="en-US" sz="3600" dirty="0">
                <a:solidFill>
                  <a:srgbClr val="0070C0"/>
                </a:solidFill>
              </a:rPr>
              <a:t>Data Stream Management</a:t>
            </a:r>
            <a:endParaRPr lang="el-GR" sz="3600" dirty="0">
              <a:solidFill>
                <a:srgbClr val="0070C0"/>
              </a:solidFill>
            </a:endParaRPr>
          </a:p>
        </p:txBody>
      </p:sp>
    </p:spTree>
    <p:extLst>
      <p:ext uri="{BB962C8B-B14F-4D97-AF65-F5344CB8AC3E}">
        <p14:creationId xmlns:p14="http://schemas.microsoft.com/office/powerpoint/2010/main" val="31213158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42 - Ορθογώνιο"/>
          <p:cNvSpPr/>
          <p:nvPr/>
        </p:nvSpPr>
        <p:spPr>
          <a:xfrm>
            <a:off x="179512" y="2132856"/>
            <a:ext cx="3672408" cy="39604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3" name="32 - Ελεύθερη σχεδίαση"/>
          <p:cNvSpPr/>
          <p:nvPr/>
        </p:nvSpPr>
        <p:spPr>
          <a:xfrm>
            <a:off x="251520" y="2348880"/>
            <a:ext cx="3384376" cy="3600400"/>
          </a:xfrm>
          <a:custGeom>
            <a:avLst/>
            <a:gdLst>
              <a:gd name="connsiteX0" fmla="*/ 0 w 2459351"/>
              <a:gd name="connsiteY0" fmla="*/ 388189 h 1393962"/>
              <a:gd name="connsiteX1" fmla="*/ 0 w 2459351"/>
              <a:gd name="connsiteY1" fmla="*/ 388189 h 1393962"/>
              <a:gd name="connsiteX2" fmla="*/ 51758 w 2459351"/>
              <a:gd name="connsiteY2" fmla="*/ 465827 h 1393962"/>
              <a:gd name="connsiteX3" fmla="*/ 86264 w 2459351"/>
              <a:gd name="connsiteY3" fmla="*/ 508959 h 1393962"/>
              <a:gd name="connsiteX4" fmla="*/ 112143 w 2459351"/>
              <a:gd name="connsiteY4" fmla="*/ 552091 h 1393962"/>
              <a:gd name="connsiteX5" fmla="*/ 146649 w 2459351"/>
              <a:gd name="connsiteY5" fmla="*/ 577970 h 1393962"/>
              <a:gd name="connsiteX6" fmla="*/ 207034 w 2459351"/>
              <a:gd name="connsiteY6" fmla="*/ 655608 h 1393962"/>
              <a:gd name="connsiteX7" fmla="*/ 293298 w 2459351"/>
              <a:gd name="connsiteY7" fmla="*/ 741872 h 1393962"/>
              <a:gd name="connsiteX8" fmla="*/ 353683 w 2459351"/>
              <a:gd name="connsiteY8" fmla="*/ 793631 h 1393962"/>
              <a:gd name="connsiteX9" fmla="*/ 405441 w 2459351"/>
              <a:gd name="connsiteY9" fmla="*/ 854016 h 1393962"/>
              <a:gd name="connsiteX10" fmla="*/ 612475 w 2459351"/>
              <a:gd name="connsiteY10" fmla="*/ 1009291 h 1393962"/>
              <a:gd name="connsiteX11" fmla="*/ 655607 w 2459351"/>
              <a:gd name="connsiteY11" fmla="*/ 1043797 h 1393962"/>
              <a:gd name="connsiteX12" fmla="*/ 698739 w 2459351"/>
              <a:gd name="connsiteY12" fmla="*/ 1086929 h 1393962"/>
              <a:gd name="connsiteX13" fmla="*/ 741871 w 2459351"/>
              <a:gd name="connsiteY13" fmla="*/ 1112808 h 1393962"/>
              <a:gd name="connsiteX14" fmla="*/ 776377 w 2459351"/>
              <a:gd name="connsiteY14" fmla="*/ 1147314 h 1393962"/>
              <a:gd name="connsiteX15" fmla="*/ 836762 w 2459351"/>
              <a:gd name="connsiteY15" fmla="*/ 1190446 h 1393962"/>
              <a:gd name="connsiteX16" fmla="*/ 897147 w 2459351"/>
              <a:gd name="connsiteY16" fmla="*/ 1233578 h 1393962"/>
              <a:gd name="connsiteX17" fmla="*/ 923026 w 2459351"/>
              <a:gd name="connsiteY17" fmla="*/ 1242204 h 1393962"/>
              <a:gd name="connsiteX18" fmla="*/ 1009290 w 2459351"/>
              <a:gd name="connsiteY18" fmla="*/ 1276710 h 1393962"/>
              <a:gd name="connsiteX19" fmla="*/ 1086928 w 2459351"/>
              <a:gd name="connsiteY19" fmla="*/ 1319842 h 1393962"/>
              <a:gd name="connsiteX20" fmla="*/ 1112807 w 2459351"/>
              <a:gd name="connsiteY20" fmla="*/ 1337095 h 1393962"/>
              <a:gd name="connsiteX21" fmla="*/ 1173192 w 2459351"/>
              <a:gd name="connsiteY21" fmla="*/ 1354348 h 1393962"/>
              <a:gd name="connsiteX22" fmla="*/ 1319841 w 2459351"/>
              <a:gd name="connsiteY22" fmla="*/ 1354348 h 1393962"/>
              <a:gd name="connsiteX23" fmla="*/ 1457864 w 2459351"/>
              <a:gd name="connsiteY23" fmla="*/ 1328468 h 1393962"/>
              <a:gd name="connsiteX24" fmla="*/ 1535502 w 2459351"/>
              <a:gd name="connsiteY24" fmla="*/ 1311216 h 1393962"/>
              <a:gd name="connsiteX25" fmla="*/ 1570007 w 2459351"/>
              <a:gd name="connsiteY25" fmla="*/ 1293963 h 1393962"/>
              <a:gd name="connsiteX26" fmla="*/ 1613139 w 2459351"/>
              <a:gd name="connsiteY26" fmla="*/ 1285336 h 1393962"/>
              <a:gd name="connsiteX27" fmla="*/ 1940943 w 2459351"/>
              <a:gd name="connsiteY27" fmla="*/ 1276710 h 1393962"/>
              <a:gd name="connsiteX28" fmla="*/ 2018581 w 2459351"/>
              <a:gd name="connsiteY28" fmla="*/ 1190446 h 1393962"/>
              <a:gd name="connsiteX29" fmla="*/ 2104845 w 2459351"/>
              <a:gd name="connsiteY29" fmla="*/ 1086929 h 1393962"/>
              <a:gd name="connsiteX30" fmla="*/ 2130724 w 2459351"/>
              <a:gd name="connsiteY30" fmla="*/ 1035170 h 1393962"/>
              <a:gd name="connsiteX31" fmla="*/ 2165230 w 2459351"/>
              <a:gd name="connsiteY31" fmla="*/ 1000665 h 1393962"/>
              <a:gd name="connsiteX32" fmla="*/ 2182483 w 2459351"/>
              <a:gd name="connsiteY32" fmla="*/ 974785 h 1393962"/>
              <a:gd name="connsiteX33" fmla="*/ 2191109 w 2459351"/>
              <a:gd name="connsiteY33" fmla="*/ 940280 h 1393962"/>
              <a:gd name="connsiteX34" fmla="*/ 2225615 w 2459351"/>
              <a:gd name="connsiteY34" fmla="*/ 888521 h 1393962"/>
              <a:gd name="connsiteX35" fmla="*/ 2242868 w 2459351"/>
              <a:gd name="connsiteY35" fmla="*/ 828136 h 1393962"/>
              <a:gd name="connsiteX36" fmla="*/ 2260121 w 2459351"/>
              <a:gd name="connsiteY36" fmla="*/ 802257 h 1393962"/>
              <a:gd name="connsiteX37" fmla="*/ 2268747 w 2459351"/>
              <a:gd name="connsiteY37" fmla="*/ 776378 h 1393962"/>
              <a:gd name="connsiteX38" fmla="*/ 2277373 w 2459351"/>
              <a:gd name="connsiteY38" fmla="*/ 733246 h 1393962"/>
              <a:gd name="connsiteX39" fmla="*/ 2294626 w 2459351"/>
              <a:gd name="connsiteY39" fmla="*/ 698740 h 1393962"/>
              <a:gd name="connsiteX40" fmla="*/ 2311879 w 2459351"/>
              <a:gd name="connsiteY40" fmla="*/ 629729 h 1393962"/>
              <a:gd name="connsiteX41" fmla="*/ 2355011 w 2459351"/>
              <a:gd name="connsiteY41" fmla="*/ 569344 h 1393962"/>
              <a:gd name="connsiteX42" fmla="*/ 2415396 w 2459351"/>
              <a:gd name="connsiteY42" fmla="*/ 508959 h 1393962"/>
              <a:gd name="connsiteX43" fmla="*/ 2449902 w 2459351"/>
              <a:gd name="connsiteY43" fmla="*/ 457200 h 1393962"/>
              <a:gd name="connsiteX44" fmla="*/ 2458528 w 2459351"/>
              <a:gd name="connsiteY44" fmla="*/ 431321 h 1393962"/>
              <a:gd name="connsiteX45" fmla="*/ 2441275 w 2459351"/>
              <a:gd name="connsiteY45" fmla="*/ 362310 h 1393962"/>
              <a:gd name="connsiteX46" fmla="*/ 2363637 w 2459351"/>
              <a:gd name="connsiteY46" fmla="*/ 301925 h 1393962"/>
              <a:gd name="connsiteX47" fmla="*/ 2303253 w 2459351"/>
              <a:gd name="connsiteY47" fmla="*/ 276046 h 1393962"/>
              <a:gd name="connsiteX48" fmla="*/ 2208362 w 2459351"/>
              <a:gd name="connsiteY48" fmla="*/ 241540 h 1393962"/>
              <a:gd name="connsiteX49" fmla="*/ 2001328 w 2459351"/>
              <a:gd name="connsiteY49" fmla="*/ 207034 h 1393962"/>
              <a:gd name="connsiteX50" fmla="*/ 1966822 w 2459351"/>
              <a:gd name="connsiteY50" fmla="*/ 198408 h 1393962"/>
              <a:gd name="connsiteX51" fmla="*/ 1863305 w 2459351"/>
              <a:gd name="connsiteY51" fmla="*/ 181155 h 1393962"/>
              <a:gd name="connsiteX52" fmla="*/ 1811547 w 2459351"/>
              <a:gd name="connsiteY52" fmla="*/ 172529 h 1393962"/>
              <a:gd name="connsiteX53" fmla="*/ 1578634 w 2459351"/>
              <a:gd name="connsiteY53" fmla="*/ 138023 h 1393962"/>
              <a:gd name="connsiteX54" fmla="*/ 923026 w 2459351"/>
              <a:gd name="connsiteY54" fmla="*/ 129397 h 1393962"/>
              <a:gd name="connsiteX55" fmla="*/ 879894 w 2459351"/>
              <a:gd name="connsiteY55" fmla="*/ 120770 h 1393962"/>
              <a:gd name="connsiteX56" fmla="*/ 819509 w 2459351"/>
              <a:gd name="connsiteY56" fmla="*/ 112144 h 1393962"/>
              <a:gd name="connsiteX57" fmla="*/ 750498 w 2459351"/>
              <a:gd name="connsiteY57" fmla="*/ 94891 h 1393962"/>
              <a:gd name="connsiteX58" fmla="*/ 724619 w 2459351"/>
              <a:gd name="connsiteY58" fmla="*/ 86265 h 1393962"/>
              <a:gd name="connsiteX59" fmla="*/ 681487 w 2459351"/>
              <a:gd name="connsiteY59" fmla="*/ 77638 h 1393962"/>
              <a:gd name="connsiteX60" fmla="*/ 629728 w 2459351"/>
              <a:gd name="connsiteY60" fmla="*/ 60385 h 1393962"/>
              <a:gd name="connsiteX61" fmla="*/ 552090 w 2459351"/>
              <a:gd name="connsiteY61" fmla="*/ 51759 h 1393962"/>
              <a:gd name="connsiteX62" fmla="*/ 508958 w 2459351"/>
              <a:gd name="connsiteY62" fmla="*/ 34506 h 1393962"/>
              <a:gd name="connsiteX63" fmla="*/ 474453 w 2459351"/>
              <a:gd name="connsiteY63" fmla="*/ 25880 h 1393962"/>
              <a:gd name="connsiteX64" fmla="*/ 448573 w 2459351"/>
              <a:gd name="connsiteY64" fmla="*/ 8627 h 1393962"/>
              <a:gd name="connsiteX65" fmla="*/ 388188 w 2459351"/>
              <a:gd name="connsiteY65" fmla="*/ 0 h 1393962"/>
              <a:gd name="connsiteX66" fmla="*/ 284671 w 2459351"/>
              <a:gd name="connsiteY66" fmla="*/ 17253 h 1393962"/>
              <a:gd name="connsiteX67" fmla="*/ 198407 w 2459351"/>
              <a:gd name="connsiteY67" fmla="*/ 60385 h 1393962"/>
              <a:gd name="connsiteX68" fmla="*/ 120770 w 2459351"/>
              <a:gd name="connsiteY68" fmla="*/ 94891 h 1393962"/>
              <a:gd name="connsiteX69" fmla="*/ 69011 w 2459351"/>
              <a:gd name="connsiteY69" fmla="*/ 138023 h 1393962"/>
              <a:gd name="connsiteX70" fmla="*/ 51758 w 2459351"/>
              <a:gd name="connsiteY70" fmla="*/ 163902 h 1393962"/>
              <a:gd name="connsiteX71" fmla="*/ 25879 w 2459351"/>
              <a:gd name="connsiteY71" fmla="*/ 319178 h 1393962"/>
              <a:gd name="connsiteX72" fmla="*/ 8626 w 2459351"/>
              <a:gd name="connsiteY72" fmla="*/ 370936 h 1393962"/>
              <a:gd name="connsiteX73" fmla="*/ 0 w 2459351"/>
              <a:gd name="connsiteY73" fmla="*/ 388189 h 139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459351" h="1393962">
                <a:moveTo>
                  <a:pt x="0" y="388189"/>
                </a:moveTo>
                <a:lnTo>
                  <a:pt x="0" y="388189"/>
                </a:lnTo>
                <a:cubicBezTo>
                  <a:pt x="17253" y="414068"/>
                  <a:pt x="33680" y="440517"/>
                  <a:pt x="51758" y="465827"/>
                </a:cubicBezTo>
                <a:cubicBezTo>
                  <a:pt x="62460" y="480810"/>
                  <a:pt x="75705" y="493875"/>
                  <a:pt x="86264" y="508959"/>
                </a:cubicBezTo>
                <a:cubicBezTo>
                  <a:pt x="95879" y="522695"/>
                  <a:pt x="101102" y="539473"/>
                  <a:pt x="112143" y="552091"/>
                </a:cubicBezTo>
                <a:cubicBezTo>
                  <a:pt x="121611" y="562911"/>
                  <a:pt x="136934" y="567372"/>
                  <a:pt x="146649" y="577970"/>
                </a:cubicBezTo>
                <a:cubicBezTo>
                  <a:pt x="168803" y="602138"/>
                  <a:pt x="183851" y="632425"/>
                  <a:pt x="207034" y="655608"/>
                </a:cubicBezTo>
                <a:cubicBezTo>
                  <a:pt x="235789" y="684363"/>
                  <a:pt x="262423" y="715407"/>
                  <a:pt x="293298" y="741872"/>
                </a:cubicBezTo>
                <a:cubicBezTo>
                  <a:pt x="313426" y="759125"/>
                  <a:pt x="334937" y="774885"/>
                  <a:pt x="353683" y="793631"/>
                </a:cubicBezTo>
                <a:cubicBezTo>
                  <a:pt x="372429" y="812377"/>
                  <a:pt x="385436" y="836620"/>
                  <a:pt x="405441" y="854016"/>
                </a:cubicBezTo>
                <a:cubicBezTo>
                  <a:pt x="659715" y="1075124"/>
                  <a:pt x="466652" y="892631"/>
                  <a:pt x="612475" y="1009291"/>
                </a:cubicBezTo>
                <a:cubicBezTo>
                  <a:pt x="626852" y="1020793"/>
                  <a:pt x="641921" y="1031480"/>
                  <a:pt x="655607" y="1043797"/>
                </a:cubicBezTo>
                <a:cubicBezTo>
                  <a:pt x="670720" y="1057399"/>
                  <a:pt x="682862" y="1074227"/>
                  <a:pt x="698739" y="1086929"/>
                </a:cubicBezTo>
                <a:cubicBezTo>
                  <a:pt x="711832" y="1097403"/>
                  <a:pt x="728636" y="1102514"/>
                  <a:pt x="741871" y="1112808"/>
                </a:cubicBezTo>
                <a:cubicBezTo>
                  <a:pt x="754711" y="1122795"/>
                  <a:pt x="764135" y="1136603"/>
                  <a:pt x="776377" y="1147314"/>
                </a:cubicBezTo>
                <a:cubicBezTo>
                  <a:pt x="801430" y="1169235"/>
                  <a:pt x="811718" y="1172558"/>
                  <a:pt x="836762" y="1190446"/>
                </a:cubicBezTo>
                <a:cubicBezTo>
                  <a:pt x="845874" y="1196954"/>
                  <a:pt x="883598" y="1226804"/>
                  <a:pt x="897147" y="1233578"/>
                </a:cubicBezTo>
                <a:cubicBezTo>
                  <a:pt x="905280" y="1237644"/>
                  <a:pt x="914668" y="1238622"/>
                  <a:pt x="923026" y="1242204"/>
                </a:cubicBezTo>
                <a:cubicBezTo>
                  <a:pt x="1011884" y="1280286"/>
                  <a:pt x="891472" y="1237436"/>
                  <a:pt x="1009290" y="1276710"/>
                </a:cubicBezTo>
                <a:cubicBezTo>
                  <a:pt x="1077163" y="1327614"/>
                  <a:pt x="1007852" y="1280303"/>
                  <a:pt x="1086928" y="1319842"/>
                </a:cubicBezTo>
                <a:cubicBezTo>
                  <a:pt x="1096201" y="1324479"/>
                  <a:pt x="1103534" y="1332459"/>
                  <a:pt x="1112807" y="1337095"/>
                </a:cubicBezTo>
                <a:cubicBezTo>
                  <a:pt x="1125177" y="1343280"/>
                  <a:pt x="1162143" y="1351586"/>
                  <a:pt x="1173192" y="1354348"/>
                </a:cubicBezTo>
                <a:cubicBezTo>
                  <a:pt x="1232615" y="1393962"/>
                  <a:pt x="1189955" y="1373831"/>
                  <a:pt x="1319841" y="1354348"/>
                </a:cubicBezTo>
                <a:cubicBezTo>
                  <a:pt x="1356231" y="1348890"/>
                  <a:pt x="1428709" y="1335756"/>
                  <a:pt x="1457864" y="1328468"/>
                </a:cubicBezTo>
                <a:cubicBezTo>
                  <a:pt x="1506594" y="1316286"/>
                  <a:pt x="1480744" y="1322167"/>
                  <a:pt x="1535502" y="1311216"/>
                </a:cubicBezTo>
                <a:cubicBezTo>
                  <a:pt x="1547004" y="1305465"/>
                  <a:pt x="1557808" y="1298030"/>
                  <a:pt x="1570007" y="1293963"/>
                </a:cubicBezTo>
                <a:cubicBezTo>
                  <a:pt x="1583917" y="1289326"/>
                  <a:pt x="1598493" y="1286017"/>
                  <a:pt x="1613139" y="1285336"/>
                </a:cubicBezTo>
                <a:cubicBezTo>
                  <a:pt x="1722327" y="1280257"/>
                  <a:pt x="1831675" y="1279585"/>
                  <a:pt x="1940943" y="1276710"/>
                </a:cubicBezTo>
                <a:cubicBezTo>
                  <a:pt x="2022356" y="1195297"/>
                  <a:pt x="1922199" y="1297537"/>
                  <a:pt x="2018581" y="1190446"/>
                </a:cubicBezTo>
                <a:cubicBezTo>
                  <a:pt x="2054173" y="1150899"/>
                  <a:pt x="2077349" y="1141922"/>
                  <a:pt x="2104845" y="1086929"/>
                </a:cubicBezTo>
                <a:cubicBezTo>
                  <a:pt x="2113471" y="1069676"/>
                  <a:pt x="2119662" y="1050972"/>
                  <a:pt x="2130724" y="1035170"/>
                </a:cubicBezTo>
                <a:cubicBezTo>
                  <a:pt x="2140052" y="1021844"/>
                  <a:pt x="2154644" y="1013015"/>
                  <a:pt x="2165230" y="1000665"/>
                </a:cubicBezTo>
                <a:cubicBezTo>
                  <a:pt x="2171977" y="992793"/>
                  <a:pt x="2176732" y="983412"/>
                  <a:pt x="2182483" y="974785"/>
                </a:cubicBezTo>
                <a:cubicBezTo>
                  <a:pt x="2185358" y="963283"/>
                  <a:pt x="2185807" y="950884"/>
                  <a:pt x="2191109" y="940280"/>
                </a:cubicBezTo>
                <a:cubicBezTo>
                  <a:pt x="2200382" y="921734"/>
                  <a:pt x="2225615" y="888521"/>
                  <a:pt x="2225615" y="888521"/>
                </a:cubicBezTo>
                <a:cubicBezTo>
                  <a:pt x="2228380" y="877462"/>
                  <a:pt x="2236679" y="840514"/>
                  <a:pt x="2242868" y="828136"/>
                </a:cubicBezTo>
                <a:cubicBezTo>
                  <a:pt x="2247505" y="818863"/>
                  <a:pt x="2254370" y="810883"/>
                  <a:pt x="2260121" y="802257"/>
                </a:cubicBezTo>
                <a:cubicBezTo>
                  <a:pt x="2262996" y="793631"/>
                  <a:pt x="2266542" y="785199"/>
                  <a:pt x="2268747" y="776378"/>
                </a:cubicBezTo>
                <a:cubicBezTo>
                  <a:pt x="2272303" y="762154"/>
                  <a:pt x="2272737" y="747156"/>
                  <a:pt x="2277373" y="733246"/>
                </a:cubicBezTo>
                <a:cubicBezTo>
                  <a:pt x="2281440" y="721046"/>
                  <a:pt x="2290559" y="710940"/>
                  <a:pt x="2294626" y="698740"/>
                </a:cubicBezTo>
                <a:cubicBezTo>
                  <a:pt x="2302124" y="676245"/>
                  <a:pt x="2298726" y="649458"/>
                  <a:pt x="2311879" y="629729"/>
                </a:cubicBezTo>
                <a:cubicBezTo>
                  <a:pt x="2323602" y="612144"/>
                  <a:pt x="2341639" y="584053"/>
                  <a:pt x="2355011" y="569344"/>
                </a:cubicBezTo>
                <a:cubicBezTo>
                  <a:pt x="2374159" y="548281"/>
                  <a:pt x="2399606" y="532644"/>
                  <a:pt x="2415396" y="508959"/>
                </a:cubicBezTo>
                <a:lnTo>
                  <a:pt x="2449902" y="457200"/>
                </a:lnTo>
                <a:cubicBezTo>
                  <a:pt x="2452777" y="448574"/>
                  <a:pt x="2459351" y="440377"/>
                  <a:pt x="2458528" y="431321"/>
                </a:cubicBezTo>
                <a:cubicBezTo>
                  <a:pt x="2456381" y="407707"/>
                  <a:pt x="2451087" y="383896"/>
                  <a:pt x="2441275" y="362310"/>
                </a:cubicBezTo>
                <a:cubicBezTo>
                  <a:pt x="2433300" y="344765"/>
                  <a:pt x="2370193" y="304110"/>
                  <a:pt x="2363637" y="301925"/>
                </a:cubicBezTo>
                <a:cubicBezTo>
                  <a:pt x="2308021" y="283386"/>
                  <a:pt x="2324738" y="297531"/>
                  <a:pt x="2303253" y="276046"/>
                </a:cubicBezTo>
                <a:lnTo>
                  <a:pt x="2208362" y="241540"/>
                </a:lnTo>
                <a:cubicBezTo>
                  <a:pt x="2053433" y="210554"/>
                  <a:pt x="2122683" y="220519"/>
                  <a:pt x="2001328" y="207034"/>
                </a:cubicBezTo>
                <a:cubicBezTo>
                  <a:pt x="1989826" y="204159"/>
                  <a:pt x="1978475" y="200593"/>
                  <a:pt x="1966822" y="198408"/>
                </a:cubicBezTo>
                <a:cubicBezTo>
                  <a:pt x="1932440" y="191961"/>
                  <a:pt x="1897811" y="186906"/>
                  <a:pt x="1863305" y="181155"/>
                </a:cubicBezTo>
                <a:cubicBezTo>
                  <a:pt x="1846052" y="178280"/>
                  <a:pt x="1828698" y="175959"/>
                  <a:pt x="1811547" y="172529"/>
                </a:cubicBezTo>
                <a:cubicBezTo>
                  <a:pt x="1734446" y="157109"/>
                  <a:pt x="1657739" y="139842"/>
                  <a:pt x="1578634" y="138023"/>
                </a:cubicBezTo>
                <a:lnTo>
                  <a:pt x="923026" y="129397"/>
                </a:lnTo>
                <a:cubicBezTo>
                  <a:pt x="908649" y="126521"/>
                  <a:pt x="894357" y="123180"/>
                  <a:pt x="879894" y="120770"/>
                </a:cubicBezTo>
                <a:cubicBezTo>
                  <a:pt x="859838" y="117427"/>
                  <a:pt x="839447" y="116132"/>
                  <a:pt x="819509" y="112144"/>
                </a:cubicBezTo>
                <a:cubicBezTo>
                  <a:pt x="796258" y="107494"/>
                  <a:pt x="772993" y="102389"/>
                  <a:pt x="750498" y="94891"/>
                </a:cubicBezTo>
                <a:cubicBezTo>
                  <a:pt x="741872" y="92016"/>
                  <a:pt x="733440" y="88470"/>
                  <a:pt x="724619" y="86265"/>
                </a:cubicBezTo>
                <a:cubicBezTo>
                  <a:pt x="710395" y="82709"/>
                  <a:pt x="695632" y="81496"/>
                  <a:pt x="681487" y="77638"/>
                </a:cubicBezTo>
                <a:cubicBezTo>
                  <a:pt x="663942" y="72853"/>
                  <a:pt x="647803" y="62393"/>
                  <a:pt x="629728" y="60385"/>
                </a:cubicBezTo>
                <a:lnTo>
                  <a:pt x="552090" y="51759"/>
                </a:lnTo>
                <a:cubicBezTo>
                  <a:pt x="537713" y="46008"/>
                  <a:pt x="523648" y="39403"/>
                  <a:pt x="508958" y="34506"/>
                </a:cubicBezTo>
                <a:cubicBezTo>
                  <a:pt x="497711" y="30757"/>
                  <a:pt x="485350" y="30550"/>
                  <a:pt x="474453" y="25880"/>
                </a:cubicBezTo>
                <a:cubicBezTo>
                  <a:pt x="464923" y="21796"/>
                  <a:pt x="458504" y="11606"/>
                  <a:pt x="448573" y="8627"/>
                </a:cubicBezTo>
                <a:cubicBezTo>
                  <a:pt x="429098" y="2784"/>
                  <a:pt x="408316" y="2876"/>
                  <a:pt x="388188" y="0"/>
                </a:cubicBezTo>
                <a:cubicBezTo>
                  <a:pt x="381718" y="809"/>
                  <a:pt x="303667" y="7755"/>
                  <a:pt x="284671" y="17253"/>
                </a:cubicBezTo>
                <a:cubicBezTo>
                  <a:pt x="181966" y="68606"/>
                  <a:pt x="276519" y="40858"/>
                  <a:pt x="198407" y="60385"/>
                </a:cubicBezTo>
                <a:cubicBezTo>
                  <a:pt x="139841" y="99430"/>
                  <a:pt x="213158" y="53829"/>
                  <a:pt x="120770" y="94891"/>
                </a:cubicBezTo>
                <a:cubicBezTo>
                  <a:pt x="102807" y="102875"/>
                  <a:pt x="80962" y="123682"/>
                  <a:pt x="69011" y="138023"/>
                </a:cubicBezTo>
                <a:cubicBezTo>
                  <a:pt x="62374" y="145988"/>
                  <a:pt x="57509" y="155276"/>
                  <a:pt x="51758" y="163902"/>
                </a:cubicBezTo>
                <a:cubicBezTo>
                  <a:pt x="12907" y="280455"/>
                  <a:pt x="56289" y="136716"/>
                  <a:pt x="25879" y="319178"/>
                </a:cubicBezTo>
                <a:cubicBezTo>
                  <a:pt x="22889" y="337117"/>
                  <a:pt x="14377" y="353683"/>
                  <a:pt x="8626" y="370936"/>
                </a:cubicBezTo>
                <a:lnTo>
                  <a:pt x="0" y="38818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 name="3 - Ορθογώνιο"/>
          <p:cNvSpPr/>
          <p:nvPr/>
        </p:nvSpPr>
        <p:spPr>
          <a:xfrm>
            <a:off x="2051720" y="3068960"/>
            <a:ext cx="72008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w Cen MT"/>
                <a:ea typeface="+mn-ea"/>
                <a:cs typeface="+mn-cs"/>
              </a:rPr>
              <a:t>Sensor</a:t>
            </a:r>
            <a:endParaRPr kumimoji="0" lang="el-G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4 - Ορθογώνιο"/>
          <p:cNvSpPr/>
          <p:nvPr/>
        </p:nvSpPr>
        <p:spPr>
          <a:xfrm>
            <a:off x="755576" y="3645024"/>
            <a:ext cx="72008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w Cen MT"/>
                <a:ea typeface="+mn-ea"/>
                <a:cs typeface="+mn-cs"/>
              </a:rPr>
              <a:t>Sensor</a:t>
            </a:r>
            <a:endParaRPr kumimoji="0" lang="el-G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 name="5 - Ορθογώνιο"/>
          <p:cNvSpPr/>
          <p:nvPr/>
        </p:nvSpPr>
        <p:spPr>
          <a:xfrm>
            <a:off x="1619672" y="4221088"/>
            <a:ext cx="72008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w Cen MT"/>
                <a:ea typeface="+mn-ea"/>
                <a:cs typeface="+mn-cs"/>
              </a:rPr>
              <a:t>Sensor</a:t>
            </a:r>
            <a:endParaRPr kumimoji="0" lang="el-G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6 - Ορθογώνιο"/>
          <p:cNvSpPr/>
          <p:nvPr/>
        </p:nvSpPr>
        <p:spPr>
          <a:xfrm>
            <a:off x="1403648" y="4941168"/>
            <a:ext cx="72008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w Cen MT"/>
                <a:ea typeface="+mn-ea"/>
                <a:cs typeface="+mn-cs"/>
              </a:rPr>
              <a:t>Sensor</a:t>
            </a:r>
            <a:endParaRPr kumimoji="0" lang="el-G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7 - Ορθογώνιο"/>
          <p:cNvSpPr/>
          <p:nvPr/>
        </p:nvSpPr>
        <p:spPr>
          <a:xfrm>
            <a:off x="4355976" y="3068960"/>
            <a:ext cx="2304256"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a:ea typeface="+mn-ea"/>
                <a:cs typeface="+mn-cs"/>
              </a:rPr>
              <a:t>Data Management,</a:t>
            </a: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a:ea typeface="+mn-ea"/>
                <a:cs typeface="+mn-cs"/>
              </a:rPr>
              <a:t>Data Processing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a:ea typeface="+mn-ea"/>
                <a:cs typeface="+mn-cs"/>
              </a:rPr>
              <a:t>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a:ea typeface="+mn-ea"/>
                <a:cs typeface="+mn-cs"/>
              </a:rPr>
              <a:t>Decision Making</a:t>
            </a: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3" name="12 - Κύλινδρος"/>
          <p:cNvSpPr/>
          <p:nvPr/>
        </p:nvSpPr>
        <p:spPr>
          <a:xfrm>
            <a:off x="5047178" y="5661248"/>
            <a:ext cx="936104" cy="936104"/>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a:ea typeface="+mn-ea"/>
                <a:cs typeface="+mn-cs"/>
              </a:rPr>
              <a:t>Storage</a:t>
            </a: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4" name="13 - Ορθογώνιο"/>
          <p:cNvSpPr/>
          <p:nvPr/>
        </p:nvSpPr>
        <p:spPr>
          <a:xfrm>
            <a:off x="7164288" y="1700808"/>
            <a:ext cx="1728192" cy="50405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Notification Receiver</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14 - Ορθογώνιο"/>
          <p:cNvSpPr/>
          <p:nvPr/>
        </p:nvSpPr>
        <p:spPr>
          <a:xfrm>
            <a:off x="7164288" y="2492896"/>
            <a:ext cx="1728192" cy="50405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Notification Receiver</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15 - Ορθογώνιο"/>
          <p:cNvSpPr/>
          <p:nvPr/>
        </p:nvSpPr>
        <p:spPr>
          <a:xfrm>
            <a:off x="7164288" y="3284984"/>
            <a:ext cx="1728192" cy="50405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Notification Receiver</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cxnSp>
        <p:nvCxnSpPr>
          <p:cNvPr id="18" name="17 - Ευθύγραμμο βέλος σύνδεσης"/>
          <p:cNvCxnSpPr>
            <a:stCxn id="4" idx="3"/>
            <a:endCxn id="8" idx="1"/>
          </p:cNvCxnSpPr>
          <p:nvPr/>
        </p:nvCxnSpPr>
        <p:spPr>
          <a:xfrm>
            <a:off x="2771800" y="3284984"/>
            <a:ext cx="1584176"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19 - Ευθύγραμμο βέλος σύνδεσης"/>
          <p:cNvCxnSpPr>
            <a:stCxn id="5" idx="3"/>
            <a:endCxn id="8" idx="1"/>
          </p:cNvCxnSpPr>
          <p:nvPr/>
        </p:nvCxnSpPr>
        <p:spPr>
          <a:xfrm>
            <a:off x="1475656" y="3861048"/>
            <a:ext cx="2880320" cy="144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21 - Ευθύγραμμο βέλος σύνδεσης"/>
          <p:cNvCxnSpPr>
            <a:stCxn id="6" idx="3"/>
            <a:endCxn id="8" idx="1"/>
          </p:cNvCxnSpPr>
          <p:nvPr/>
        </p:nvCxnSpPr>
        <p:spPr>
          <a:xfrm flipV="1">
            <a:off x="2339752" y="4005064"/>
            <a:ext cx="2016224"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23 - Ευθύγραμμο βέλος σύνδεσης"/>
          <p:cNvCxnSpPr>
            <a:stCxn id="7" idx="3"/>
            <a:endCxn id="8" idx="1"/>
          </p:cNvCxnSpPr>
          <p:nvPr/>
        </p:nvCxnSpPr>
        <p:spPr>
          <a:xfrm flipV="1">
            <a:off x="2123728" y="4005064"/>
            <a:ext cx="2232248" cy="115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25 - Ευθύγραμμο βέλος σύνδεσης"/>
          <p:cNvCxnSpPr>
            <a:stCxn id="8" idx="3"/>
            <a:endCxn id="14" idx="1"/>
          </p:cNvCxnSpPr>
          <p:nvPr/>
        </p:nvCxnSpPr>
        <p:spPr>
          <a:xfrm flipV="1">
            <a:off x="6660232" y="1952836"/>
            <a:ext cx="504056" cy="2052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 Ευθύγραμμο βέλος σύνδεσης"/>
          <p:cNvCxnSpPr>
            <a:stCxn id="8" idx="3"/>
            <a:endCxn id="15" idx="1"/>
          </p:cNvCxnSpPr>
          <p:nvPr/>
        </p:nvCxnSpPr>
        <p:spPr>
          <a:xfrm flipV="1">
            <a:off x="6660232" y="2744924"/>
            <a:ext cx="504056" cy="1260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 Ευθύγραμμο βέλος σύνδεσης"/>
          <p:cNvCxnSpPr>
            <a:stCxn id="8" idx="3"/>
            <a:endCxn id="16" idx="1"/>
          </p:cNvCxnSpPr>
          <p:nvPr/>
        </p:nvCxnSpPr>
        <p:spPr>
          <a:xfrm flipV="1">
            <a:off x="6660232" y="3537012"/>
            <a:ext cx="504056" cy="46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 Ευθύγραμμο βέλος σύνδεσης"/>
          <p:cNvCxnSpPr>
            <a:stCxn id="8" idx="2"/>
            <a:endCxn id="13" idx="1"/>
          </p:cNvCxnSpPr>
          <p:nvPr/>
        </p:nvCxnSpPr>
        <p:spPr>
          <a:xfrm>
            <a:off x="5508104" y="4941168"/>
            <a:ext cx="7126" cy="72008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4" name="43 - Ορθογώνιο"/>
          <p:cNvSpPr/>
          <p:nvPr/>
        </p:nvSpPr>
        <p:spPr>
          <a:xfrm>
            <a:off x="7164288" y="5877272"/>
            <a:ext cx="1080120" cy="72008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a:ea typeface="+mn-ea"/>
                <a:cs typeface="+mn-cs"/>
              </a:rPr>
              <a:t>Queries</a:t>
            </a: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46" name="45 - Ευθύγραμμο βέλος σύνδεσης"/>
          <p:cNvCxnSpPr>
            <a:endCxn id="44" idx="0"/>
          </p:cNvCxnSpPr>
          <p:nvPr/>
        </p:nvCxnSpPr>
        <p:spPr>
          <a:xfrm>
            <a:off x="6660232" y="4941168"/>
            <a:ext cx="1044116" cy="936104"/>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60" name="59 - TextBox"/>
          <p:cNvSpPr txBox="1"/>
          <p:nvPr/>
        </p:nvSpPr>
        <p:spPr>
          <a:xfrm>
            <a:off x="611560" y="262389"/>
            <a:ext cx="79208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75F55"/>
                </a:solidFill>
                <a:effectLst/>
                <a:uLnTx/>
                <a:uFillTx/>
                <a:latin typeface="Tw Cen MT"/>
                <a:ea typeface="+mn-ea"/>
                <a:cs typeface="+mn-cs"/>
              </a:rPr>
              <a:t>Data Stream Management</a:t>
            </a:r>
            <a:endParaRPr kumimoji="0" lang="el-GR" sz="3600" b="0" i="0" u="none" strike="noStrike" kern="1200" cap="none" spc="0" normalizeH="0" baseline="0" noProof="0" dirty="0">
              <a:ln>
                <a:noFill/>
              </a:ln>
              <a:solidFill>
                <a:srgbClr val="775F55"/>
              </a:solidFill>
              <a:effectLst/>
              <a:uLnTx/>
              <a:uFillTx/>
              <a:latin typeface="Calibri" panose="020F0502020204030204" pitchFamily="34" charset="0"/>
              <a:ea typeface="+mn-ea"/>
              <a:cs typeface="+mn-cs"/>
            </a:endParaRPr>
          </a:p>
        </p:txBody>
      </p:sp>
      <p:sp>
        <p:nvSpPr>
          <p:cNvPr id="2" name="TextBox 1">
            <a:extLst>
              <a:ext uri="{FF2B5EF4-FFF2-40B4-BE49-F238E27FC236}">
                <a16:creationId xmlns:a16="http://schemas.microsoft.com/office/drawing/2014/main" id="{B4485CF4-3E1A-B5AC-96D4-491EC39F9B78}"/>
              </a:ext>
            </a:extLst>
          </p:cNvPr>
          <p:cNvSpPr txBox="1"/>
          <p:nvPr/>
        </p:nvSpPr>
        <p:spPr>
          <a:xfrm>
            <a:off x="7445483" y="4151982"/>
            <a:ext cx="1411412" cy="95410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R" sz="1400" b="0" i="0" u="none" strike="noStrike" kern="1200" cap="none" spc="0" normalizeH="0" baseline="0" noProof="0" dirty="0">
                <a:ln>
                  <a:noFill/>
                </a:ln>
                <a:solidFill>
                  <a:prstClr val="black"/>
                </a:solidFill>
                <a:effectLst/>
                <a:uLnTx/>
                <a:uFillTx/>
                <a:latin typeface="Tw Cen MT"/>
                <a:ea typeface="+mn-ea"/>
                <a:cs typeface="+mn-cs"/>
              </a:rPr>
              <a:t>Alerts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R" sz="1400" b="0" i="0" u="none" strike="noStrike" kern="1200" cap="none" spc="0" normalizeH="0" baseline="0" noProof="0" dirty="0">
                <a:ln>
                  <a:noFill/>
                </a:ln>
                <a:solidFill>
                  <a:prstClr val="black"/>
                </a:solidFill>
                <a:effectLst/>
                <a:uLnTx/>
                <a:uFillTx/>
                <a:latin typeface="Tw Cen MT"/>
                <a:ea typeface="+mn-ea"/>
                <a:cs typeface="+mn-cs"/>
              </a:rPr>
              <a:t>Summarization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R" sz="1400" b="0" i="0" u="none" strike="noStrike" kern="1200" cap="none" spc="0" normalizeH="0" baseline="0" noProof="0" dirty="0">
                <a:ln>
                  <a:noFill/>
                </a:ln>
                <a:solidFill>
                  <a:prstClr val="black"/>
                </a:solidFill>
                <a:effectLst/>
                <a:uLnTx/>
                <a:uFillTx/>
                <a:latin typeface="Tw Cen MT"/>
                <a:ea typeface="+mn-ea"/>
                <a:cs typeface="+mn-cs"/>
              </a:rPr>
              <a:t>Prediction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R" sz="1400" b="0" i="0" u="none" strike="noStrike" kern="1200" cap="none" spc="0" normalizeH="0" baseline="0" noProof="0" dirty="0">
                <a:ln>
                  <a:noFill/>
                </a:ln>
                <a:solidFill>
                  <a:prstClr val="black"/>
                </a:solidFill>
                <a:effectLst/>
                <a:uLnTx/>
                <a:uFillTx/>
                <a:latin typeface="Tw Cen MT"/>
                <a:ea typeface="+mn-ea"/>
                <a:cs typeface="+mn-cs"/>
              </a:rPr>
              <a:t>Pattern discovery</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Data stream characteristics and requirements</a:t>
            </a:r>
            <a:endParaRPr lang="el-GR" dirty="0"/>
          </a:p>
        </p:txBody>
      </p:sp>
      <p:sp>
        <p:nvSpPr>
          <p:cNvPr id="3" name="2 - Θέση περιεχομένου"/>
          <p:cNvSpPr>
            <a:spLocks noGrp="1"/>
          </p:cNvSpPr>
          <p:nvPr>
            <p:ph sz="quarter" idx="1"/>
          </p:nvPr>
        </p:nvSpPr>
        <p:spPr>
          <a:xfrm>
            <a:off x="611560" y="1628800"/>
            <a:ext cx="8153400" cy="4495800"/>
          </a:xfrm>
        </p:spPr>
        <p:txBody>
          <a:bodyPr>
            <a:normAutofit/>
          </a:bodyPr>
          <a:lstStyle/>
          <a:p>
            <a:r>
              <a:rPr lang="en-US" dirty="0"/>
              <a:t>High data transfer rates </a:t>
            </a:r>
          </a:p>
          <a:p>
            <a:r>
              <a:rPr lang="en-US" dirty="0"/>
              <a:t>Transfer Rates different for each sensor</a:t>
            </a:r>
            <a:endParaRPr lang="el-GR" dirty="0"/>
          </a:p>
          <a:p>
            <a:r>
              <a:rPr lang="en-US" dirty="0"/>
              <a:t>Fast increase of volume of data</a:t>
            </a:r>
          </a:p>
          <a:p>
            <a:endParaRPr lang="el-GR" dirty="0"/>
          </a:p>
          <a:p>
            <a:pPr>
              <a:buNone/>
            </a:pPr>
            <a:r>
              <a:rPr lang="en-US" dirty="0"/>
              <a:t>Basic requirements in data stream management:</a:t>
            </a:r>
            <a:endParaRPr lang="el-GR" dirty="0"/>
          </a:p>
          <a:p>
            <a:r>
              <a:rPr lang="en-US" dirty="0">
                <a:latin typeface="Tw Cen MT" pitchFamily="34" charset="0"/>
              </a:rPr>
              <a:t>Efficient processing of recent data</a:t>
            </a:r>
          </a:p>
          <a:p>
            <a:r>
              <a:rPr lang="en-US" dirty="0">
                <a:latin typeface="Tw Cen MT" pitchFamily="34" charset="0"/>
              </a:rPr>
              <a:t>Efficient retrieval of past data</a:t>
            </a:r>
          </a:p>
          <a:p>
            <a:r>
              <a:rPr lang="en-US" dirty="0">
                <a:latin typeface="Tw Cen MT" pitchFamily="34" charset="0"/>
              </a:rPr>
              <a:t>Efficient storage/compression of data</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Data stream management goal</a:t>
            </a:r>
            <a:endParaRPr lang="el-GR" dirty="0"/>
          </a:p>
        </p:txBody>
      </p:sp>
      <p:sp>
        <p:nvSpPr>
          <p:cNvPr id="3" name="2 - Θέση περιεχομένου"/>
          <p:cNvSpPr>
            <a:spLocks noGrp="1"/>
          </p:cNvSpPr>
          <p:nvPr>
            <p:ph sz="quarter" idx="1"/>
          </p:nvPr>
        </p:nvSpPr>
        <p:spPr/>
        <p:txBody>
          <a:bodyPr>
            <a:normAutofit/>
          </a:bodyPr>
          <a:lstStyle/>
          <a:p>
            <a:pPr algn="ctr">
              <a:buNone/>
            </a:pPr>
            <a:r>
              <a:rPr lang="en-US" dirty="0"/>
              <a:t>Efficient support of the data analytics algorithms</a:t>
            </a:r>
          </a:p>
          <a:p>
            <a:pPr algn="ctr">
              <a:buNone/>
            </a:pPr>
            <a:endParaRPr lang="el-GR" dirty="0"/>
          </a:p>
          <a:p>
            <a:pPr>
              <a:buNone/>
            </a:pPr>
            <a:r>
              <a:rPr lang="en-US" dirty="0"/>
              <a:t>Use of algorithms with the following characteristics</a:t>
            </a:r>
            <a:r>
              <a:rPr lang="el-GR" dirty="0"/>
              <a:t>:</a:t>
            </a:r>
          </a:p>
          <a:p>
            <a:r>
              <a:rPr lang="en-US" dirty="0"/>
              <a:t>Low complexity</a:t>
            </a:r>
          </a:p>
          <a:p>
            <a:r>
              <a:rPr lang="en-US" dirty="0"/>
              <a:t>As high accuracy as possible</a:t>
            </a:r>
          </a:p>
          <a:p>
            <a:r>
              <a:rPr lang="en-US" dirty="0"/>
              <a:t>Utilization of information from various sources of data considering parallel evolution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err="1"/>
              <a:t>Data</a:t>
            </a:r>
            <a:r>
              <a:rPr lang="el-GR" sz="3600" dirty="0"/>
              <a:t> </a:t>
            </a:r>
            <a:r>
              <a:rPr lang="el-GR" sz="3600" dirty="0" err="1"/>
              <a:t>Stream</a:t>
            </a:r>
            <a:r>
              <a:rPr lang="en-US" sz="3600" dirty="0"/>
              <a:t> Management</a:t>
            </a:r>
            <a:endParaRPr lang="el-GR" sz="6000" dirty="0"/>
          </a:p>
        </p:txBody>
      </p:sp>
      <p:sp>
        <p:nvSpPr>
          <p:cNvPr id="3" name="2 - Θέση περιεχομένου"/>
          <p:cNvSpPr>
            <a:spLocks noGrp="1"/>
          </p:cNvSpPr>
          <p:nvPr>
            <p:ph sz="quarter" idx="1"/>
          </p:nvPr>
        </p:nvSpPr>
        <p:spPr/>
        <p:txBody>
          <a:bodyPr/>
          <a:lstStyle/>
          <a:p>
            <a:r>
              <a:rPr lang="en-US" dirty="0"/>
              <a:t>Why not traditional </a:t>
            </a:r>
            <a:r>
              <a:rPr lang="en-GB" dirty="0"/>
              <a:t>DBMSs;</a:t>
            </a:r>
          </a:p>
          <a:p>
            <a:pPr lvl="1"/>
            <a:r>
              <a:rPr lang="en-US" dirty="0"/>
              <a:t>Goal of DBMSs: data storage for applications consisting of the followings four steps</a:t>
            </a:r>
            <a:r>
              <a:rPr lang="el-GR" dirty="0"/>
              <a:t>:</a:t>
            </a:r>
          </a:p>
          <a:p>
            <a:pPr marL="1143000" lvl="2" indent="-457200">
              <a:buFont typeface="+mj-lt"/>
              <a:buAutoNum type="arabicPeriod"/>
            </a:pPr>
            <a:r>
              <a:rPr lang="en-US" dirty="0"/>
              <a:t>Data storage</a:t>
            </a:r>
            <a:endParaRPr lang="el-GR" dirty="0"/>
          </a:p>
          <a:p>
            <a:pPr marL="1143000" lvl="2" indent="-457200">
              <a:buFont typeface="+mj-lt"/>
              <a:buAutoNum type="arabicPeriod"/>
            </a:pPr>
            <a:r>
              <a:rPr lang="en-US" dirty="0"/>
              <a:t>Data retrieval</a:t>
            </a:r>
            <a:endParaRPr lang="el-GR" dirty="0"/>
          </a:p>
          <a:p>
            <a:pPr marL="1143000" lvl="2" indent="-457200">
              <a:buFont typeface="+mj-lt"/>
              <a:buAutoNum type="arabicPeriod"/>
            </a:pPr>
            <a:r>
              <a:rPr lang="en-US" dirty="0"/>
              <a:t>Data Processing</a:t>
            </a:r>
            <a:endParaRPr lang="el-GR" dirty="0"/>
          </a:p>
          <a:p>
            <a:pPr marL="1143000" lvl="2" indent="-457200">
              <a:buFont typeface="+mj-lt"/>
              <a:buAutoNum type="arabicPeriod"/>
            </a:pPr>
            <a:r>
              <a:rPr lang="en-US" dirty="0"/>
              <a:t>Data Storage</a:t>
            </a:r>
            <a:endParaRPr lang="el-GR" dirty="0"/>
          </a:p>
        </p:txBody>
      </p:sp>
      <p:sp>
        <p:nvSpPr>
          <p:cNvPr id="4" name="3 - Ορθογώνιο"/>
          <p:cNvSpPr/>
          <p:nvPr/>
        </p:nvSpPr>
        <p:spPr>
          <a:xfrm>
            <a:off x="5724128" y="3140968"/>
            <a:ext cx="15121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a:ea typeface="+mn-ea"/>
                <a:cs typeface="+mn-cs"/>
              </a:rPr>
              <a:t>Data source</a:t>
            </a: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4 - Κύλινδρος"/>
          <p:cNvSpPr/>
          <p:nvPr/>
        </p:nvSpPr>
        <p:spPr>
          <a:xfrm>
            <a:off x="7812360" y="3573016"/>
            <a:ext cx="864096" cy="1080120"/>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6" name="5 - Ορθογώνιο"/>
          <p:cNvSpPr/>
          <p:nvPr/>
        </p:nvSpPr>
        <p:spPr>
          <a:xfrm>
            <a:off x="5724128" y="3789040"/>
            <a:ext cx="15121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a:ea typeface="+mn-ea"/>
                <a:cs typeface="+mn-cs"/>
              </a:rPr>
              <a:t>Query</a:t>
            </a: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6 - Ορθογώνιο"/>
          <p:cNvSpPr/>
          <p:nvPr/>
        </p:nvSpPr>
        <p:spPr>
          <a:xfrm>
            <a:off x="5724128" y="4365104"/>
            <a:ext cx="15121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a:ea typeface="+mn-ea"/>
                <a:cs typeface="+mn-cs"/>
              </a:rPr>
              <a:t>Process</a:t>
            </a: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7 - Ορθογώνιο"/>
          <p:cNvSpPr/>
          <p:nvPr/>
        </p:nvSpPr>
        <p:spPr>
          <a:xfrm>
            <a:off x="5724128" y="4941168"/>
            <a:ext cx="15121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a:ea typeface="+mn-ea"/>
                <a:cs typeface="+mn-cs"/>
              </a:rPr>
              <a:t>Store</a:t>
            </a: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10" name="9 - Ευθύγραμμο βέλος σύνδεσης"/>
          <p:cNvCxnSpPr>
            <a:stCxn id="4" idx="3"/>
            <a:endCxn id="5" idx="1"/>
          </p:cNvCxnSpPr>
          <p:nvPr/>
        </p:nvCxnSpPr>
        <p:spPr>
          <a:xfrm>
            <a:off x="7236296" y="3320988"/>
            <a:ext cx="1008112" cy="25202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2" name="11 - Ευθύγραμμο βέλος σύνδεσης"/>
          <p:cNvCxnSpPr>
            <a:stCxn id="5" idx="2"/>
            <a:endCxn id="6" idx="3"/>
          </p:cNvCxnSpPr>
          <p:nvPr/>
        </p:nvCxnSpPr>
        <p:spPr>
          <a:xfrm flipH="1" flipV="1">
            <a:off x="7236296" y="3969060"/>
            <a:ext cx="576064" cy="14401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6" name="15 - Ευθύγραμμο βέλος σύνδεσης"/>
          <p:cNvCxnSpPr>
            <a:stCxn id="8" idx="3"/>
            <a:endCxn id="5" idx="3"/>
          </p:cNvCxnSpPr>
          <p:nvPr/>
        </p:nvCxnSpPr>
        <p:spPr>
          <a:xfrm flipV="1">
            <a:off x="7236296" y="4653136"/>
            <a:ext cx="1008112" cy="46805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0" name="19 - Ευθύγραμμο βέλος σύνδεσης"/>
          <p:cNvCxnSpPr>
            <a:stCxn id="6" idx="2"/>
            <a:endCxn id="7" idx="0"/>
          </p:cNvCxnSpPr>
          <p:nvPr/>
        </p:nvCxnSpPr>
        <p:spPr>
          <a:xfrm>
            <a:off x="6480212" y="4149080"/>
            <a:ext cx="0"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21 - Ευθύγραμμο βέλος σύνδεσης"/>
          <p:cNvCxnSpPr>
            <a:stCxn id="7" idx="2"/>
            <a:endCxn id="8" idx="0"/>
          </p:cNvCxnSpPr>
          <p:nvPr/>
        </p:nvCxnSpPr>
        <p:spPr>
          <a:xfrm>
            <a:off x="6480212" y="4725144"/>
            <a:ext cx="0"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normAutofit/>
          </a:bodyPr>
          <a:lstStyle/>
          <a:p>
            <a:r>
              <a:rPr lang="en-US" u="sng" dirty="0"/>
              <a:t>Instead</a:t>
            </a:r>
            <a:r>
              <a:rPr lang="el-GR" u="sng" dirty="0"/>
              <a:t>,</a:t>
            </a:r>
            <a:r>
              <a:rPr lang="el-GR" dirty="0"/>
              <a:t> </a:t>
            </a:r>
            <a:r>
              <a:rPr lang="en-US" dirty="0"/>
              <a:t>typical applications on data streams consists of the following steps</a:t>
            </a:r>
            <a:r>
              <a:rPr lang="el-GR" dirty="0"/>
              <a:t>:</a:t>
            </a:r>
          </a:p>
          <a:p>
            <a:pPr marL="868680" lvl="1" indent="-457200">
              <a:buFont typeface="+mj-lt"/>
              <a:buAutoNum type="arabicPeriod"/>
            </a:pPr>
            <a:r>
              <a:rPr lang="en-US" dirty="0"/>
              <a:t>Data entering the application</a:t>
            </a:r>
            <a:endParaRPr lang="el-GR" dirty="0"/>
          </a:p>
          <a:p>
            <a:pPr marL="868680" lvl="1" indent="-457200">
              <a:buFont typeface="+mj-lt"/>
              <a:buAutoNum type="arabicPeriod"/>
            </a:pPr>
            <a:r>
              <a:rPr lang="en-US" dirty="0">
                <a:solidFill>
                  <a:srgbClr val="00B050"/>
                </a:solidFill>
              </a:rPr>
              <a:t>Data processing</a:t>
            </a:r>
            <a:endParaRPr lang="el-GR" dirty="0">
              <a:solidFill>
                <a:srgbClr val="00B050"/>
              </a:solidFill>
            </a:endParaRPr>
          </a:p>
          <a:p>
            <a:pPr marL="868680" lvl="1" indent="-457200">
              <a:buFont typeface="+mj-lt"/>
              <a:buAutoNum type="arabicPeriod"/>
            </a:pPr>
            <a:r>
              <a:rPr lang="en-US" dirty="0"/>
              <a:t>Data storage</a:t>
            </a:r>
          </a:p>
          <a:p>
            <a:pPr marL="868680" lvl="1" indent="-457200">
              <a:buFont typeface="+mj-lt"/>
              <a:buAutoNum type="arabicPeriod"/>
            </a:pPr>
            <a:endParaRPr lang="en-US" dirty="0"/>
          </a:p>
          <a:p>
            <a:pPr marL="548640" indent="-457200">
              <a:buNone/>
            </a:pPr>
            <a:r>
              <a:rPr lang="en-US" sz="2400" dirty="0">
                <a:solidFill>
                  <a:schemeClr val="tx2"/>
                </a:solidFill>
              </a:rPr>
              <a:t>Processing of data usually occurs </a:t>
            </a:r>
          </a:p>
          <a:p>
            <a:pPr marL="548640" indent="-457200">
              <a:buNone/>
            </a:pPr>
            <a:r>
              <a:rPr lang="en-US" sz="2400" u="sng" dirty="0">
                <a:solidFill>
                  <a:schemeClr val="tx2"/>
                </a:solidFill>
              </a:rPr>
              <a:t>before storage</a:t>
            </a:r>
            <a:endParaRPr lang="el-GR" u="sng" dirty="0">
              <a:solidFill>
                <a:schemeClr val="tx2"/>
              </a:solidFill>
            </a:endParaRPr>
          </a:p>
        </p:txBody>
      </p:sp>
      <p:sp>
        <p:nvSpPr>
          <p:cNvPr id="4" name="3 - Ορθογώνιο"/>
          <p:cNvSpPr/>
          <p:nvPr/>
        </p:nvSpPr>
        <p:spPr>
          <a:xfrm>
            <a:off x="6732240" y="4653136"/>
            <a:ext cx="15121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a:ea typeface="+mn-ea"/>
                <a:cs typeface="+mn-cs"/>
              </a:rPr>
              <a:t>Store</a:t>
            </a: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4 - Κύλινδρος"/>
          <p:cNvSpPr/>
          <p:nvPr/>
        </p:nvSpPr>
        <p:spPr>
          <a:xfrm>
            <a:off x="7092280" y="5373216"/>
            <a:ext cx="864096" cy="1080120"/>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7" name="6 - Ορθογώνιο"/>
          <p:cNvSpPr/>
          <p:nvPr/>
        </p:nvSpPr>
        <p:spPr>
          <a:xfrm>
            <a:off x="6732240" y="3861048"/>
            <a:ext cx="15121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a:ea typeface="+mn-ea"/>
                <a:cs typeface="+mn-cs"/>
              </a:rPr>
              <a:t>Process</a:t>
            </a: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7 - Ορθογώνιο"/>
          <p:cNvSpPr/>
          <p:nvPr/>
        </p:nvSpPr>
        <p:spPr>
          <a:xfrm>
            <a:off x="6732240" y="3140968"/>
            <a:ext cx="15121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a:ea typeface="+mn-ea"/>
                <a:cs typeface="+mn-cs"/>
              </a:rPr>
              <a:t>Data In</a:t>
            </a: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27" name="26 - Ευθύγραμμο βέλος σύνδεσης"/>
          <p:cNvCxnSpPr>
            <a:stCxn id="8" idx="2"/>
            <a:endCxn id="7" idx="0"/>
          </p:cNvCxnSpPr>
          <p:nvPr/>
        </p:nvCxnSpPr>
        <p:spPr>
          <a:xfrm>
            <a:off x="7488324" y="3501008"/>
            <a:ext cx="0"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28 - Ευθύγραμμο βέλος σύνδεσης"/>
          <p:cNvCxnSpPr>
            <a:stCxn id="7" idx="2"/>
            <a:endCxn id="4" idx="0"/>
          </p:cNvCxnSpPr>
          <p:nvPr/>
        </p:nvCxnSpPr>
        <p:spPr>
          <a:xfrm>
            <a:off x="7488324" y="4221088"/>
            <a:ext cx="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30 - Ευθύγραμμο βέλος σύνδεσης"/>
          <p:cNvCxnSpPr>
            <a:stCxn id="4" idx="2"/>
            <a:endCxn id="5" idx="1"/>
          </p:cNvCxnSpPr>
          <p:nvPr/>
        </p:nvCxnSpPr>
        <p:spPr>
          <a:xfrm>
            <a:off x="7488324" y="5013176"/>
            <a:ext cx="3600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32 - Ευθύγραμμο βέλος σύνδεσης"/>
          <p:cNvCxnSpPr>
            <a:endCxn id="8" idx="0"/>
          </p:cNvCxnSpPr>
          <p:nvPr/>
        </p:nvCxnSpPr>
        <p:spPr>
          <a:xfrm>
            <a:off x="7452320" y="2780928"/>
            <a:ext cx="3600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1 - Τίτλος">
            <a:extLst>
              <a:ext uri="{FF2B5EF4-FFF2-40B4-BE49-F238E27FC236}">
                <a16:creationId xmlns:a16="http://schemas.microsoft.com/office/drawing/2014/main" id="{0D05D091-569F-4254-8340-232EA7E5F739}"/>
              </a:ext>
            </a:extLst>
          </p:cNvPr>
          <p:cNvSpPr>
            <a:spLocks noGrp="1"/>
          </p:cNvSpPr>
          <p:nvPr>
            <p:ph type="title"/>
          </p:nvPr>
        </p:nvSpPr>
        <p:spPr/>
        <p:txBody>
          <a:bodyPr>
            <a:normAutofit/>
          </a:bodyPr>
          <a:lstStyle/>
          <a:p>
            <a:r>
              <a:rPr lang="el-GR" sz="3600" dirty="0" err="1"/>
              <a:t>Data</a:t>
            </a:r>
            <a:r>
              <a:rPr lang="el-GR" sz="3600" dirty="0"/>
              <a:t> </a:t>
            </a:r>
            <a:r>
              <a:rPr lang="el-GR" sz="3600" dirty="0" err="1"/>
              <a:t>Stream</a:t>
            </a:r>
            <a:r>
              <a:rPr lang="en-US" sz="3600" dirty="0"/>
              <a:t> Management</a:t>
            </a:r>
            <a:endParaRPr lang="el-GR" sz="60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Data stream management – Queries</a:t>
            </a:r>
            <a:br>
              <a:rPr lang="el-GR" dirty="0"/>
            </a:br>
            <a:endParaRPr lang="el-GR" dirty="0"/>
          </a:p>
        </p:txBody>
      </p:sp>
      <p:sp>
        <p:nvSpPr>
          <p:cNvPr id="3" name="2 - Θέση περιεχομένου"/>
          <p:cNvSpPr>
            <a:spLocks noGrp="1"/>
          </p:cNvSpPr>
          <p:nvPr>
            <p:ph sz="quarter" idx="1"/>
          </p:nvPr>
        </p:nvSpPr>
        <p:spPr/>
        <p:txBody>
          <a:bodyPr/>
          <a:lstStyle/>
          <a:p>
            <a:r>
              <a:rPr lang="en-US" dirty="0"/>
              <a:t>Many data stream applications require the execution of SQL queries </a:t>
            </a:r>
          </a:p>
          <a:p>
            <a:r>
              <a:rPr lang="en-US" dirty="0"/>
              <a:t>The queries are executed on data that are updated continuously</a:t>
            </a:r>
            <a:endParaRPr lang="el-GR" dirty="0"/>
          </a:p>
          <a:p>
            <a:r>
              <a:rPr lang="en-US" dirty="0"/>
              <a:t>Key features / types of Queries:</a:t>
            </a:r>
            <a:endParaRPr lang="el-GR" dirty="0"/>
          </a:p>
        </p:txBody>
      </p:sp>
      <p:sp>
        <p:nvSpPr>
          <p:cNvPr id="4" name="Rectangle 3">
            <a:extLst>
              <a:ext uri="{FF2B5EF4-FFF2-40B4-BE49-F238E27FC236}">
                <a16:creationId xmlns:a16="http://schemas.microsoft.com/office/drawing/2014/main" id="{98C5309B-513B-FDE4-F861-CDA00F378A5A}"/>
              </a:ext>
            </a:extLst>
          </p:cNvPr>
          <p:cNvSpPr/>
          <p:nvPr/>
        </p:nvSpPr>
        <p:spPr>
          <a:xfrm>
            <a:off x="1187624" y="4103638"/>
            <a:ext cx="6768752" cy="246221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sng" strike="noStrike" kern="1200" cap="none" spc="0" normalizeH="0" baseline="0" noProof="0" dirty="0">
                <a:ln>
                  <a:noFill/>
                </a:ln>
                <a:solidFill>
                  <a:prstClr val="black"/>
                </a:solidFill>
                <a:effectLst/>
                <a:uLnTx/>
                <a:uFillTx/>
                <a:latin typeface="Tw Cen MT"/>
                <a:ea typeface="+mn-ea"/>
                <a:cs typeface="+mn-cs"/>
              </a:rPr>
              <a:t>Time</a:t>
            </a:r>
            <a:r>
              <a:rPr kumimoji="0" lang="en-GB" sz="2400" b="0" i="0" u="none" strike="noStrike" kern="1200" cap="none" spc="0" normalizeH="0" baseline="0" noProof="0" dirty="0">
                <a:ln>
                  <a:noFill/>
                </a:ln>
                <a:solidFill>
                  <a:prstClr val="black"/>
                </a:solidFill>
                <a:effectLst/>
                <a:uLnTx/>
                <a:uFillTx/>
                <a:latin typeface="Tw Cen MT"/>
                <a:ea typeface="+mn-ea"/>
                <a:cs typeface="+mn-cs"/>
              </a:rPr>
              <a:t> Based Queries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Tw Cen MT"/>
                <a:ea typeface="+mn-ea"/>
                <a:cs typeface="+mn-cs"/>
              </a:rPr>
              <a:t>Continuous Queries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Tw Cen MT"/>
                <a:ea typeface="+mn-ea"/>
                <a:cs typeface="+mn-cs"/>
              </a:rPr>
              <a:t>Short Term Queries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Tw Cen MT"/>
                <a:ea typeface="+mn-ea"/>
                <a:cs typeface="+mn-cs"/>
              </a:rPr>
              <a:t>Long Term Queries</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Classic DBMSs do not support these operations.. or rather they are </a:t>
            </a:r>
            <a:r>
              <a:rPr kumimoji="0" lang="en-US" sz="2000" b="0" i="0" u="sng" strike="noStrike" kern="1200" cap="none" spc="0" normalizeH="0" baseline="0" noProof="0" dirty="0">
                <a:ln>
                  <a:noFill/>
                </a:ln>
                <a:solidFill>
                  <a:prstClr val="black"/>
                </a:solidFill>
                <a:effectLst/>
                <a:uLnTx/>
                <a:uFillTx/>
                <a:latin typeface="Tw Cen MT"/>
                <a:ea typeface="+mn-ea"/>
                <a:cs typeface="+mn-cs"/>
              </a:rPr>
              <a:t>not optimized </a:t>
            </a:r>
            <a:r>
              <a:rPr kumimoji="0" lang="en-US" sz="2000" b="0" i="0" u="none" strike="noStrike" kern="1200" cap="none" spc="0" normalizeH="0" baseline="0" noProof="0" dirty="0">
                <a:ln>
                  <a:noFill/>
                </a:ln>
                <a:solidFill>
                  <a:prstClr val="black"/>
                </a:solidFill>
                <a:effectLst/>
                <a:uLnTx/>
                <a:uFillTx/>
                <a:latin typeface="Tw Cen MT"/>
                <a:ea typeface="+mn-ea"/>
                <a:cs typeface="+mn-cs"/>
              </a:rPr>
              <a:t>for these operations!</a:t>
            </a:r>
            <a:endParaRPr kumimoji="0" lang="el-GR" sz="2000" b="0"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6A998-DF2F-9F45-801F-8DAD6258C4F9}"/>
              </a:ext>
            </a:extLst>
          </p:cNvPr>
          <p:cNvSpPr>
            <a:spLocks noGrp="1"/>
          </p:cNvSpPr>
          <p:nvPr>
            <p:ph type="title"/>
          </p:nvPr>
        </p:nvSpPr>
        <p:spPr/>
        <p:txBody>
          <a:bodyPr/>
          <a:lstStyle/>
          <a:p>
            <a:r>
              <a:rPr lang="en-GR" dirty="0"/>
              <a:t>Prototypes: STREAM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F91D759-1DC9-A9F8-C797-A98085762F04}"/>
                  </a:ext>
                </a:extLst>
              </p:cNvPr>
              <p:cNvSpPr>
                <a:spLocks noGrp="1"/>
              </p:cNvSpPr>
              <p:nvPr>
                <p:ph idx="1"/>
              </p:nvPr>
            </p:nvSpPr>
            <p:spPr>
              <a:xfrm>
                <a:off x="457200" y="1417638"/>
                <a:ext cx="8363272" cy="4099594"/>
              </a:xfrm>
            </p:spPr>
            <p:txBody>
              <a:bodyPr>
                <a:normAutofit fontScale="85000" lnSpcReduction="20000"/>
              </a:bodyPr>
              <a:lstStyle/>
              <a:p>
                <a:pPr>
                  <a:lnSpc>
                    <a:spcPct val="120000"/>
                  </a:lnSpc>
                </a:pPr>
                <a:r>
                  <a:rPr lang="en-GB" sz="2400" dirty="0"/>
                  <a:t>Guha, Mishra, Motwani and O'Callaghan (2000) </a:t>
                </a:r>
                <a:endParaRPr lang="en-GB" sz="1600" dirty="0"/>
              </a:p>
              <a:p>
                <a:pPr>
                  <a:lnSpc>
                    <a:spcPct val="120000"/>
                  </a:lnSpc>
                </a:pPr>
                <a:r>
                  <a:rPr lang="en-GB" sz="2400" dirty="0"/>
                  <a:t>Achieves a constant factor approximation for the k-Median problem in a single pass and using small space. </a:t>
                </a:r>
                <a:endParaRPr lang="el-GR" sz="1600" dirty="0"/>
              </a:p>
              <a:p>
                <a:pPr>
                  <a:lnSpc>
                    <a:spcPct val="120000"/>
                  </a:lnSpc>
                </a:pPr>
                <a:r>
                  <a:rPr lang="en-GR" altLang="en-GR" sz="2400" dirty="0"/>
                  <a:t>Small-Space: </a:t>
                </a:r>
              </a:p>
              <a:p>
                <a:pPr lvl="1">
                  <a:lnSpc>
                    <a:spcPct val="120000"/>
                  </a:lnSpc>
                </a:pPr>
                <a:r>
                  <a:rPr lang="en-GR" altLang="en-GR" sz="2000" dirty="0"/>
                  <a:t>a </a:t>
                </a:r>
                <a:r>
                  <a:rPr lang="en-GR" altLang="en-GR" sz="2000" dirty="0">
                    <a:hlinkClick r:id="rId2" tooltip="Divide-and-conquer algorithm">
                      <a:extLst>
                        <a:ext uri="{A12FA001-AC4F-418D-AE19-62706E023703}">
                          <ahyp:hlinkClr xmlns:ahyp="http://schemas.microsoft.com/office/drawing/2018/hyperlinkcolor" val="tx"/>
                        </a:ext>
                      </a:extLst>
                    </a:hlinkClick>
                  </a:rPr>
                  <a:t>divide-and-conquer algorithm</a:t>
                </a:r>
                <a:r>
                  <a:rPr lang="en-GR" altLang="en-GR" sz="2000" dirty="0"/>
                  <a:t> that divides the data, S, into </a:t>
                </a:r>
                <a14:m>
                  <m:oMath xmlns:m="http://schemas.openxmlformats.org/officeDocument/2006/math">
                    <m:r>
                      <a:rPr lang="en-US" altLang="en-GR" sz="2000">
                        <a:latin typeface="Cambria Math" panose="02040503050406030204" pitchFamily="18" charset="0"/>
                      </a:rPr>
                      <m:t>𝑙</m:t>
                    </m:r>
                    <m:r>
                      <a:rPr lang="en-US" altLang="en-GR" sz="2000">
                        <a:latin typeface="Cambria Math" panose="02040503050406030204" pitchFamily="18" charset="0"/>
                      </a:rPr>
                      <m:t> </m:t>
                    </m:r>
                  </m:oMath>
                </a14:m>
                <a:r>
                  <a:rPr lang="en-GR" altLang="en-GR" sz="2000" dirty="0"/>
                  <a:t>pieces, clusters each one of them (using k-means) and then clusters the centers obtained.</a:t>
                </a:r>
                <a:endParaRPr lang="en-GR" altLang="en-GR" sz="1200" dirty="0"/>
              </a:p>
              <a:p>
                <a:pPr>
                  <a:lnSpc>
                    <a:spcPct val="120000"/>
                  </a:lnSpc>
                </a:pPr>
                <a:r>
                  <a:rPr lang="en-GR" sz="2400" dirty="0"/>
                  <a:t>Algorithm Small-Space (S):</a:t>
                </a:r>
              </a:p>
              <a:p>
                <a:pPr marL="457200" lvl="1" indent="0">
                  <a:lnSpc>
                    <a:spcPct val="120000"/>
                  </a:lnSpc>
                  <a:buNone/>
                </a:pPr>
                <a:r>
                  <a:rPr lang="en-GR" sz="2000" dirty="0"/>
                  <a:t>1. Divide S into </a:t>
                </a:r>
                <a14:m>
                  <m:oMath xmlns:m="http://schemas.openxmlformats.org/officeDocument/2006/math">
                    <m:r>
                      <a:rPr lang="en-US" altLang="en-GR" sz="2000">
                        <a:latin typeface="Cambria Math" panose="02040503050406030204" pitchFamily="18" charset="0"/>
                      </a:rPr>
                      <m:t>𝑙</m:t>
                    </m:r>
                    <m:r>
                      <a:rPr lang="en-US" altLang="en-GR" sz="2000">
                        <a:latin typeface="Cambria Math" panose="02040503050406030204" pitchFamily="18" charset="0"/>
                      </a:rPr>
                      <m:t> </m:t>
                    </m:r>
                  </m:oMath>
                </a14:m>
                <a:r>
                  <a:rPr lang="en-GR" altLang="en-GR" sz="2000" dirty="0"/>
                  <a:t>disjoint pieces X</a:t>
                </a:r>
                <a:r>
                  <a:rPr lang="en-GR" altLang="en-GR" sz="2000" baseline="-25000" dirty="0"/>
                  <a:t>1</a:t>
                </a:r>
                <a:r>
                  <a:rPr lang="en-GR" altLang="en-GR" sz="2000" dirty="0"/>
                  <a:t>,…,X</a:t>
                </a:r>
                <a14:m>
                  <m:oMath xmlns:m="http://schemas.openxmlformats.org/officeDocument/2006/math">
                    <m:r>
                      <a:rPr lang="en-US" altLang="en-GR" sz="2400">
                        <a:latin typeface="Cambria Math" panose="02040503050406030204" pitchFamily="18" charset="0"/>
                      </a:rPr>
                      <m:t>𝑙</m:t>
                    </m:r>
                  </m:oMath>
                </a14:m>
                <a:endParaRPr lang="en-GR" sz="2400" dirty="0"/>
              </a:p>
              <a:p>
                <a:pPr marL="457200" lvl="1" indent="0">
                  <a:lnSpc>
                    <a:spcPct val="120000"/>
                  </a:lnSpc>
                  <a:buNone/>
                </a:pPr>
                <a:r>
                  <a:rPr lang="en-GR" sz="2000" dirty="0"/>
                  <a:t>2. For</a:t>
                </a:r>
                <a:r>
                  <a:rPr lang="en-US" sz="2000" dirty="0"/>
                  <a:t> each </a:t>
                </a:r>
                <a:r>
                  <a:rPr lang="en-US" sz="2000" dirty="0" err="1"/>
                  <a:t>i</a:t>
                </a:r>
                <a:r>
                  <a:rPr lang="en-US" sz="2000" dirty="0"/>
                  <a:t>, find O(k) centers in Xi. Assign each point in Xi to its closest center.</a:t>
                </a:r>
              </a:p>
              <a:p>
                <a:pPr marL="457200" lvl="1" indent="0">
                  <a:lnSpc>
                    <a:spcPct val="120000"/>
                  </a:lnSpc>
                  <a:buNone/>
                </a:pPr>
                <a:r>
                  <a:rPr lang="en-US" sz="2000" dirty="0"/>
                  <a:t>3. Let X’ be the O(</a:t>
                </a:r>
                <a14:m>
                  <m:oMath xmlns:m="http://schemas.openxmlformats.org/officeDocument/2006/math">
                    <m:r>
                      <a:rPr lang="en-US" altLang="en-GR" sz="2000">
                        <a:latin typeface="Cambria Math" panose="02040503050406030204" pitchFamily="18" charset="0"/>
                      </a:rPr>
                      <m:t>𝑙</m:t>
                    </m:r>
                  </m:oMath>
                </a14:m>
                <a:r>
                  <a:rPr lang="en-US" sz="2000" dirty="0"/>
                  <a:t>k) centers obtained in (2), where each center c is weighted by the number of points assigned to it.</a:t>
                </a:r>
              </a:p>
              <a:p>
                <a:pPr marL="457200" lvl="1" indent="0">
                  <a:lnSpc>
                    <a:spcPct val="120000"/>
                  </a:lnSpc>
                  <a:buNone/>
                </a:pPr>
                <a:r>
                  <a:rPr lang="en-US" sz="2000" dirty="0"/>
                  <a:t>4. Cluster X’ to find k centers.</a:t>
                </a:r>
              </a:p>
              <a:p>
                <a:pPr lvl="1"/>
                <a:endParaRPr lang="en-GR" sz="2400" dirty="0"/>
              </a:p>
            </p:txBody>
          </p:sp>
        </mc:Choice>
        <mc:Fallback>
          <p:sp>
            <p:nvSpPr>
              <p:cNvPr id="3" name="Content Placeholder 2">
                <a:extLst>
                  <a:ext uri="{FF2B5EF4-FFF2-40B4-BE49-F238E27FC236}">
                    <a16:creationId xmlns:a16="http://schemas.microsoft.com/office/drawing/2014/main" id="{8F91D759-1DC9-A9F8-C797-A98085762F04}"/>
                  </a:ext>
                </a:extLst>
              </p:cNvPr>
              <p:cNvSpPr>
                <a:spLocks noGrp="1" noRot="1" noChangeAspect="1" noMove="1" noResize="1" noEditPoints="1" noAdjustHandles="1" noChangeArrowheads="1" noChangeShapeType="1" noTextEdit="1"/>
              </p:cNvSpPr>
              <p:nvPr>
                <p:ph idx="1"/>
              </p:nvPr>
            </p:nvSpPr>
            <p:spPr>
              <a:xfrm>
                <a:off x="457200" y="1417638"/>
                <a:ext cx="8363272" cy="4099594"/>
              </a:xfrm>
              <a:blipFill>
                <a:blip r:embed="rId3"/>
                <a:stretch>
                  <a:fillRect l="-607" t="-926"/>
                </a:stretch>
              </a:blipFill>
            </p:spPr>
            <p:txBody>
              <a:bodyPr/>
              <a:lstStyle/>
              <a:p>
                <a:r>
                  <a:rPr lang="en-GR">
                    <a:noFill/>
                  </a:rPr>
                  <a:t> </a:t>
                </a:r>
              </a:p>
            </p:txBody>
          </p:sp>
        </mc:Fallback>
      </mc:AlternateContent>
      <p:sp>
        <p:nvSpPr>
          <p:cNvPr id="5" name="AutoShape 2" descr="\ell ">
            <a:extLst>
              <a:ext uri="{FF2B5EF4-FFF2-40B4-BE49-F238E27FC236}">
                <a16:creationId xmlns:a16="http://schemas.microsoft.com/office/drawing/2014/main" id="{C6F2A0F8-40BC-E557-B1A4-3956EFEDE594}"/>
              </a:ext>
            </a:extLst>
          </p:cNvPr>
          <p:cNvSpPr>
            <a:spLocks noChangeAspect="1" noChangeArrowheads="1"/>
          </p:cNvSpPr>
          <p:nvPr/>
        </p:nvSpPr>
        <p:spPr bwMode="auto">
          <a:xfrm>
            <a:off x="7810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R"/>
          </a:p>
        </p:txBody>
      </p:sp>
      <p:pic>
        <p:nvPicPr>
          <p:cNvPr id="6" name="Content Placeholder 4" descr="Diagram&#10;&#10;Description automatically generated">
            <a:extLst>
              <a:ext uri="{FF2B5EF4-FFF2-40B4-BE49-F238E27FC236}">
                <a16:creationId xmlns:a16="http://schemas.microsoft.com/office/drawing/2014/main" id="{1726264B-1CAC-FAD6-DDEA-0F915B14A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920" y="4848054"/>
            <a:ext cx="4749527" cy="1965322"/>
          </a:xfrm>
          <a:prstGeom prst="rect">
            <a:avLst/>
          </a:prstGeom>
        </p:spPr>
      </p:pic>
    </p:spTree>
    <p:extLst>
      <p:ext uri="{BB962C8B-B14F-4D97-AF65-F5344CB8AC3E}">
        <p14:creationId xmlns:p14="http://schemas.microsoft.com/office/powerpoint/2010/main" val="32690143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r>
              <a:rPr lang="en-US" dirty="0"/>
              <a:t>Databases </a:t>
            </a:r>
            <a:r>
              <a:rPr lang="el-GR" dirty="0"/>
              <a:t>– </a:t>
            </a:r>
            <a:r>
              <a:rPr lang="en-GB" dirty="0"/>
              <a:t>Queries Static vs </a:t>
            </a:r>
            <a:r>
              <a:rPr lang="en-US" dirty="0"/>
              <a:t>Continuous</a:t>
            </a:r>
            <a:endParaRPr lang="el-GR" dirty="0"/>
          </a:p>
        </p:txBody>
      </p:sp>
      <p:sp>
        <p:nvSpPr>
          <p:cNvPr id="6" name="5 - Θέση περιεχομένου"/>
          <p:cNvSpPr>
            <a:spLocks noGrp="1"/>
          </p:cNvSpPr>
          <p:nvPr>
            <p:ph sz="quarter" idx="2"/>
          </p:nvPr>
        </p:nvSpPr>
        <p:spPr>
          <a:xfrm>
            <a:off x="457200" y="2390899"/>
            <a:ext cx="4040188" cy="1542157"/>
          </a:xfrm>
          <a:ln>
            <a:solidFill>
              <a:schemeClr val="tx1"/>
            </a:solidFill>
          </a:ln>
        </p:spPr>
        <p:txBody>
          <a:bodyPr>
            <a:normAutofit fontScale="92500"/>
          </a:bodyPr>
          <a:lstStyle/>
          <a:p>
            <a:r>
              <a:rPr lang="en-US" dirty="0"/>
              <a:t>Return the number of students with GPA above </a:t>
            </a:r>
            <a:r>
              <a:rPr lang="el-GR" dirty="0"/>
              <a:t>8.5</a:t>
            </a:r>
            <a:r>
              <a:rPr lang="en-US" dirty="0"/>
              <a:t>/10.0</a:t>
            </a:r>
            <a:endParaRPr lang="el-GR" dirty="0"/>
          </a:p>
        </p:txBody>
      </p:sp>
      <p:sp>
        <p:nvSpPr>
          <p:cNvPr id="8" name="7 - Θέση περιεχομένου"/>
          <p:cNvSpPr>
            <a:spLocks noGrp="1"/>
          </p:cNvSpPr>
          <p:nvPr>
            <p:ph sz="quarter" idx="4"/>
          </p:nvPr>
        </p:nvSpPr>
        <p:spPr>
          <a:xfrm>
            <a:off x="4645025" y="2390899"/>
            <a:ext cx="4041775" cy="1542157"/>
          </a:xfrm>
          <a:ln>
            <a:solidFill>
              <a:schemeClr val="tx1"/>
            </a:solidFill>
          </a:ln>
        </p:spPr>
        <p:txBody>
          <a:bodyPr>
            <a:normAutofit fontScale="92500"/>
          </a:bodyPr>
          <a:lstStyle/>
          <a:p>
            <a:r>
              <a:rPr lang="en-US" dirty="0"/>
              <a:t>Return the mean value of the pollution indicator</a:t>
            </a:r>
            <a:br>
              <a:rPr lang="el-GR" dirty="0"/>
            </a:br>
            <a:r>
              <a:rPr lang="el-GR" dirty="0"/>
              <a:t>(+</a:t>
            </a:r>
            <a:r>
              <a:rPr lang="en-US" dirty="0"/>
              <a:t> time constraints</a:t>
            </a:r>
            <a:r>
              <a:rPr lang="el-GR" dirty="0"/>
              <a:t>)</a:t>
            </a:r>
          </a:p>
        </p:txBody>
      </p:sp>
      <p:sp>
        <p:nvSpPr>
          <p:cNvPr id="5" name="4 - Θέση κειμένου"/>
          <p:cNvSpPr>
            <a:spLocks noGrp="1"/>
          </p:cNvSpPr>
          <p:nvPr>
            <p:ph type="body" sz="quarter" idx="1"/>
          </p:nvPr>
        </p:nvSpPr>
        <p:spPr>
          <a:ln>
            <a:solidFill>
              <a:schemeClr val="tx1"/>
            </a:solidFill>
          </a:ln>
        </p:spPr>
        <p:txBody>
          <a:bodyPr/>
          <a:lstStyle/>
          <a:p>
            <a:pPr algn="ctr"/>
            <a:r>
              <a:rPr lang="en-US" dirty="0"/>
              <a:t>Static</a:t>
            </a:r>
            <a:r>
              <a:rPr lang="el-GR" dirty="0"/>
              <a:t> </a:t>
            </a:r>
            <a:r>
              <a:rPr lang="en-US" dirty="0"/>
              <a:t>Query</a:t>
            </a:r>
            <a:endParaRPr lang="el-GR" dirty="0"/>
          </a:p>
        </p:txBody>
      </p:sp>
      <p:sp>
        <p:nvSpPr>
          <p:cNvPr id="7" name="6 - Θέση κειμένου"/>
          <p:cNvSpPr>
            <a:spLocks noGrp="1"/>
          </p:cNvSpPr>
          <p:nvPr>
            <p:ph type="body" sz="quarter" idx="3"/>
          </p:nvPr>
        </p:nvSpPr>
        <p:spPr>
          <a:ln>
            <a:solidFill>
              <a:schemeClr val="tx1"/>
            </a:solidFill>
          </a:ln>
        </p:spPr>
        <p:txBody>
          <a:bodyPr/>
          <a:lstStyle/>
          <a:p>
            <a:pPr algn="ctr"/>
            <a:r>
              <a:rPr lang="en-US" dirty="0"/>
              <a:t>Continuous</a:t>
            </a:r>
            <a:r>
              <a:rPr lang="el-GR" dirty="0"/>
              <a:t> </a:t>
            </a:r>
            <a:r>
              <a:rPr lang="en-US" dirty="0"/>
              <a:t>Query</a:t>
            </a:r>
            <a:endParaRPr lang="el-GR" dirty="0"/>
          </a:p>
        </p:txBody>
      </p:sp>
      <p:sp>
        <p:nvSpPr>
          <p:cNvPr id="9" name="8 - TextBox"/>
          <p:cNvSpPr txBox="1"/>
          <p:nvPr/>
        </p:nvSpPr>
        <p:spPr>
          <a:xfrm>
            <a:off x="467544" y="4077073"/>
            <a:ext cx="8208912" cy="156966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In addition</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 The output of a continuous query can be a new stream</a:t>
            </a:r>
            <a:endParaRPr kumimoji="0" lang="en-GB"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 The continuous queries can consist of subqueries as in traditional DBs</a:t>
            </a:r>
            <a:endParaRPr kumimoji="0" lang="el-G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rmAutofit/>
          </a:bodyPr>
          <a:lstStyle/>
          <a:p>
            <a:r>
              <a:rPr lang="en-US" dirty="0"/>
              <a:t>Continuous Query -Example</a:t>
            </a:r>
            <a:endParaRPr lang="el-GR" dirty="0"/>
          </a:p>
        </p:txBody>
      </p:sp>
      <p:sp>
        <p:nvSpPr>
          <p:cNvPr id="8" name="7 - Θέση περιεχομένου"/>
          <p:cNvSpPr>
            <a:spLocks noGrp="1"/>
          </p:cNvSpPr>
          <p:nvPr>
            <p:ph sz="quarter" idx="1"/>
          </p:nvPr>
        </p:nvSpPr>
        <p:spPr/>
        <p:txBody>
          <a:bodyPr/>
          <a:lstStyle/>
          <a:p>
            <a:pPr>
              <a:buNone/>
            </a:pPr>
            <a:r>
              <a:rPr lang="en-US" sz="2800" dirty="0"/>
              <a:t>The following query (</a:t>
            </a:r>
            <a:r>
              <a:rPr lang="en-US" sz="2800" dirty="0" err="1"/>
              <a:t>Linq</a:t>
            </a:r>
            <a:r>
              <a:rPr lang="en-US" sz="2800" dirty="0"/>
              <a:t>) is being executed continuously and produces a new stream</a:t>
            </a:r>
          </a:p>
          <a:p>
            <a:pPr>
              <a:buNone/>
            </a:pPr>
            <a:endParaRPr lang="en-US" dirty="0"/>
          </a:p>
        </p:txBody>
      </p:sp>
      <p:sp>
        <p:nvSpPr>
          <p:cNvPr id="9" name="8 - Ορθογώνιο"/>
          <p:cNvSpPr/>
          <p:nvPr/>
        </p:nvSpPr>
        <p:spPr>
          <a:xfrm>
            <a:off x="251520" y="5013176"/>
            <a:ext cx="18002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w Cen MT"/>
                <a:ea typeface="+mn-ea"/>
                <a:cs typeface="+mn-cs"/>
              </a:rPr>
              <a:t>sensorstream</a:t>
            </a: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 name="9 - Ορθογώνιο"/>
          <p:cNvSpPr/>
          <p:nvPr/>
        </p:nvSpPr>
        <p:spPr>
          <a:xfrm>
            <a:off x="3491880" y="5013176"/>
            <a:ext cx="18002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a:ea typeface="+mn-ea"/>
                <a:cs typeface="+mn-cs"/>
              </a:rPr>
              <a:t>Query (above)</a:t>
            </a: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12" name="11 - Ευθύγραμμο βέλος σύνδεσης"/>
          <p:cNvCxnSpPr>
            <a:stCxn id="9" idx="3"/>
            <a:endCxn id="10" idx="1"/>
          </p:cNvCxnSpPr>
          <p:nvPr/>
        </p:nvCxnSpPr>
        <p:spPr>
          <a:xfrm>
            <a:off x="2051720" y="5301208"/>
            <a:ext cx="144016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12 - Ευθύγραμμο βέλος σύνδεσης"/>
          <p:cNvCxnSpPr>
            <a:stCxn id="10" idx="3"/>
            <a:endCxn id="15" idx="1"/>
          </p:cNvCxnSpPr>
          <p:nvPr/>
        </p:nvCxnSpPr>
        <p:spPr>
          <a:xfrm>
            <a:off x="5292080" y="5301208"/>
            <a:ext cx="10801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14 - Ορθογώνιο"/>
          <p:cNvSpPr/>
          <p:nvPr/>
        </p:nvSpPr>
        <p:spPr>
          <a:xfrm>
            <a:off x="6372200" y="5013176"/>
            <a:ext cx="18002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Tw Cen MT"/>
                <a:ea typeface="+mn-ea"/>
                <a:cs typeface="+mn-cs"/>
              </a:rPr>
              <a:t>PollutionSensorValue</a:t>
            </a:r>
            <a:endParaRPr kumimoji="0" lang="el-GR"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17" name="16 - Ευθύγραμμο βέλος σύνδεσης"/>
          <p:cNvCxnSpPr>
            <a:stCxn id="15" idx="3"/>
          </p:cNvCxnSpPr>
          <p:nvPr/>
        </p:nvCxnSpPr>
        <p:spPr>
          <a:xfrm>
            <a:off x="8172400" y="5301208"/>
            <a:ext cx="57606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19 - TextBox"/>
          <p:cNvSpPr txBox="1"/>
          <p:nvPr/>
        </p:nvSpPr>
        <p:spPr>
          <a:xfrm>
            <a:off x="2051720" y="4654877"/>
            <a:ext cx="15121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B050"/>
                </a:solidFill>
                <a:effectLst/>
                <a:uLnTx/>
                <a:uFillTx/>
                <a:latin typeface="Tw Cen MT"/>
                <a:ea typeface="+mn-ea"/>
                <a:cs typeface="+mn-cs"/>
              </a:rPr>
              <a:t>int</a:t>
            </a:r>
            <a:r>
              <a:rPr kumimoji="0" lang="en-US" sz="1800" b="0" i="0" u="none" strike="noStrike" kern="1200" cap="none" spc="0" normalizeH="0" baseline="0" noProof="0" dirty="0">
                <a:ln>
                  <a:noFill/>
                </a:ln>
                <a:solidFill>
                  <a:prstClr val="black"/>
                </a:solidFill>
                <a:effectLst/>
                <a:uLnTx/>
                <a:uFillTx/>
                <a:latin typeface="Tw Cen MT"/>
                <a:ea typeface="+mn-ea"/>
                <a:cs typeface="+mn-cs"/>
              </a:rPr>
              <a:t> 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Tw Cen MT"/>
                <a:ea typeface="+mn-ea"/>
                <a:cs typeface="+mn-cs"/>
              </a:rPr>
              <a:t>double</a:t>
            </a:r>
            <a:r>
              <a:rPr kumimoji="0" lang="en-US" sz="1800" b="0" i="0" u="none" strike="noStrike" kern="1200" cap="none" spc="0" normalizeH="0" baseline="0" noProof="0" dirty="0">
                <a:ln>
                  <a:noFill/>
                </a:ln>
                <a:solidFill>
                  <a:prstClr val="black"/>
                </a:solidFill>
                <a:effectLst/>
                <a:uLnTx/>
                <a:uFillTx/>
                <a:latin typeface="Tw Cen MT"/>
                <a:ea typeface="+mn-ea"/>
                <a:cs typeface="+mn-cs"/>
              </a:rPr>
              <a:t> value;</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20 - TextBox"/>
          <p:cNvSpPr txBox="1"/>
          <p:nvPr/>
        </p:nvSpPr>
        <p:spPr>
          <a:xfrm>
            <a:off x="5292080" y="4725144"/>
            <a:ext cx="12241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B050"/>
                </a:solidFill>
                <a:effectLst/>
                <a:uLnTx/>
                <a:uFillTx/>
                <a:latin typeface="Tw Cen MT"/>
                <a:ea typeface="+mn-ea"/>
                <a:cs typeface="+mn-cs"/>
              </a:rPr>
              <a:t>double</a:t>
            </a:r>
            <a:r>
              <a:rPr kumimoji="0" lang="en-US" sz="1400" b="0" i="0" u="none" strike="noStrike" kern="1200" cap="none" spc="0" normalizeH="0" baseline="0" noProof="0" dirty="0">
                <a:ln>
                  <a:noFill/>
                </a:ln>
                <a:solidFill>
                  <a:prstClr val="black"/>
                </a:solidFill>
                <a:effectLst/>
                <a:uLnTx/>
                <a:uFillTx/>
                <a:latin typeface="Tw Cen MT"/>
                <a:ea typeface="+mn-ea"/>
                <a:cs typeface="+mn-cs"/>
              </a:rPr>
              <a:t> value;</a:t>
            </a:r>
            <a:endPar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21 - Ορθογώνιο"/>
          <p:cNvSpPr/>
          <p:nvPr/>
        </p:nvSpPr>
        <p:spPr>
          <a:xfrm>
            <a:off x="2051720" y="2996952"/>
            <a:ext cx="5184576" cy="12241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70C0"/>
                </a:solidFill>
                <a:effectLst/>
                <a:uLnTx/>
                <a:uFillTx/>
                <a:latin typeface="Tw Cen MT"/>
                <a:ea typeface="+mn-ea"/>
                <a:cs typeface="+mn-cs"/>
              </a:rPr>
              <a:t>var</a:t>
            </a:r>
            <a:r>
              <a:rPr kumimoji="0" lang="en-US" sz="1800" b="0" i="0" u="none" strike="noStrike" kern="1200" cap="none" spc="0" normalizeH="0" baseline="0" noProof="0" dirty="0">
                <a:ln>
                  <a:noFill/>
                </a:ln>
                <a:solidFill>
                  <a:prstClr val="white"/>
                </a:solidFill>
                <a:effectLst/>
                <a:uLnTx/>
                <a:uFillTx/>
                <a:latin typeface="Tw Cen MT"/>
                <a:ea typeface="+mn-ea"/>
                <a:cs typeface="+mn-cs"/>
              </a:rPr>
              <a:t> </a:t>
            </a:r>
            <a:r>
              <a:rPr kumimoji="0" lang="en-US" sz="1800" b="0" i="0" u="none" strike="noStrike" kern="1200" cap="none" spc="0" normalizeH="0" baseline="0" noProof="0" dirty="0" err="1">
                <a:ln>
                  <a:noFill/>
                </a:ln>
                <a:solidFill>
                  <a:prstClr val="white"/>
                </a:solidFill>
                <a:effectLst/>
                <a:uLnTx/>
                <a:uFillTx/>
                <a:latin typeface="Tw Cen MT"/>
                <a:ea typeface="+mn-ea"/>
                <a:cs typeface="+mn-cs"/>
              </a:rPr>
              <a:t>polutionSensorValue</a:t>
            </a:r>
            <a:r>
              <a:rPr kumimoji="0" lang="en-US" sz="1800" b="0" i="0" u="none" strike="noStrike" kern="1200" cap="none" spc="0" normalizeH="0" baseline="0" noProof="0" dirty="0">
                <a:ln>
                  <a:noFill/>
                </a:ln>
                <a:solidFill>
                  <a:prstClr val="white"/>
                </a:solidFill>
                <a:effectLst/>
                <a:uLnTx/>
                <a:uFillTx/>
                <a:latin typeface="Tw Cen MT"/>
                <a:ea typeface="+mn-ea"/>
                <a:cs typeface="+mn-cs"/>
              </a:rPr>
              <a:t> = </a:t>
            </a:r>
            <a:r>
              <a:rPr kumimoji="0" lang="en-US" sz="1800" b="0" i="0" u="none" strike="noStrike" kern="1200" cap="none" spc="0" normalizeH="0" baseline="0" noProof="0" dirty="0">
                <a:ln>
                  <a:noFill/>
                </a:ln>
                <a:solidFill>
                  <a:srgbClr val="0070C0"/>
                </a:solidFill>
                <a:effectLst/>
                <a:uLnTx/>
                <a:uFillTx/>
                <a:latin typeface="Tw Cen MT"/>
                <a:ea typeface="+mn-ea"/>
                <a:cs typeface="+mn-cs"/>
              </a:rPr>
              <a:t>from</a:t>
            </a:r>
            <a:r>
              <a:rPr kumimoji="0" lang="en-US" sz="1800" b="0" i="0" u="none" strike="noStrike" kern="1200" cap="none" spc="0" normalizeH="0" baseline="0" noProof="0" dirty="0">
                <a:ln>
                  <a:noFill/>
                </a:ln>
                <a:solidFill>
                  <a:prstClr val="white"/>
                </a:solidFill>
                <a:effectLst/>
                <a:uLnTx/>
                <a:uFillTx/>
                <a:latin typeface="Tw Cen MT"/>
                <a:ea typeface="+mn-ea"/>
                <a:cs typeface="+mn-cs"/>
              </a:rPr>
              <a:t> e </a:t>
            </a:r>
            <a:r>
              <a:rPr kumimoji="0" lang="en-US" sz="1800" b="0" i="0" u="none" strike="noStrike" kern="1200" cap="none" spc="0" normalizeH="0" baseline="0" noProof="0" dirty="0">
                <a:ln>
                  <a:noFill/>
                </a:ln>
                <a:solidFill>
                  <a:srgbClr val="0070C0"/>
                </a:solidFill>
                <a:effectLst/>
                <a:uLnTx/>
                <a:uFillTx/>
                <a:latin typeface="Tw Cen MT"/>
                <a:ea typeface="+mn-ea"/>
                <a:cs typeface="+mn-cs"/>
              </a:rPr>
              <a:t>in</a:t>
            </a:r>
            <a:r>
              <a:rPr kumimoji="0" lang="en-US" sz="1800" b="0" i="0" u="none" strike="noStrike" kern="1200" cap="none" spc="0" normalizeH="0" baseline="0" noProof="0" dirty="0">
                <a:ln>
                  <a:noFill/>
                </a:ln>
                <a:solidFill>
                  <a:prstClr val="white"/>
                </a:solidFill>
                <a:effectLst/>
                <a:uLnTx/>
                <a:uFillTx/>
                <a:latin typeface="Tw Cen MT"/>
                <a:ea typeface="+mn-ea"/>
                <a:cs typeface="+mn-cs"/>
              </a:rPr>
              <a:t> </a:t>
            </a:r>
            <a:r>
              <a:rPr kumimoji="0" lang="en-US" sz="1800" b="0" i="0" u="none" strike="noStrike" kern="1200" cap="none" spc="0" normalizeH="0" baseline="0" noProof="0" dirty="0" err="1">
                <a:ln>
                  <a:noFill/>
                </a:ln>
                <a:solidFill>
                  <a:prstClr val="white"/>
                </a:solidFill>
                <a:effectLst/>
                <a:uLnTx/>
                <a:uFillTx/>
                <a:latin typeface="Tw Cen MT"/>
                <a:ea typeface="+mn-ea"/>
                <a:cs typeface="+mn-cs"/>
              </a:rPr>
              <a:t>sensorstream</a:t>
            </a: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a:ea typeface="+mn-ea"/>
                <a:cs typeface="+mn-cs"/>
              </a:rPr>
              <a:t>                                       </a:t>
            </a:r>
            <a:r>
              <a:rPr kumimoji="0" lang="en-US" sz="1800" b="0" i="0" u="none" strike="noStrike" kern="1200" cap="none" spc="0" normalizeH="0" baseline="0" noProof="0" dirty="0">
                <a:ln>
                  <a:noFill/>
                </a:ln>
                <a:solidFill>
                  <a:srgbClr val="0070C0"/>
                </a:solidFill>
                <a:effectLst/>
                <a:uLnTx/>
                <a:uFillTx/>
                <a:latin typeface="Tw Cen MT"/>
                <a:ea typeface="+mn-ea"/>
                <a:cs typeface="+mn-cs"/>
              </a:rPr>
              <a:t>where</a:t>
            </a:r>
            <a:r>
              <a:rPr kumimoji="0" lang="en-US" sz="1800" b="0" i="0" u="none" strike="noStrike" kern="1200" cap="none" spc="0" normalizeH="0" baseline="0" noProof="0" dirty="0">
                <a:ln>
                  <a:noFill/>
                </a:ln>
                <a:solidFill>
                  <a:prstClr val="white"/>
                </a:solidFill>
                <a:effectLst/>
                <a:uLnTx/>
                <a:uFillTx/>
                <a:latin typeface="Tw Cen MT"/>
                <a:ea typeface="+mn-ea"/>
                <a:cs typeface="+mn-cs"/>
              </a:rPr>
              <a:t> e.id == 312343</a:t>
            </a:r>
            <a:r>
              <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srgbClr val="0070C0"/>
                </a:solidFill>
                <a:effectLst/>
                <a:uLnTx/>
                <a:uFillTx/>
                <a:latin typeface="Tw Cen MT"/>
                <a:ea typeface="+mn-ea"/>
                <a:cs typeface="+mn-cs"/>
              </a:rPr>
              <a:t>select</a:t>
            </a:r>
            <a:r>
              <a:rPr kumimoji="0" lang="en-US" sz="1800" b="0" i="0" u="none" strike="noStrike" kern="1200" cap="none" spc="0" normalizeH="0" baseline="0" noProof="0" dirty="0">
                <a:ln>
                  <a:noFill/>
                </a:ln>
                <a:solidFill>
                  <a:prstClr val="white"/>
                </a:solidFill>
                <a:effectLst/>
                <a:uLnTx/>
                <a:uFillTx/>
                <a:latin typeface="Tw Cen MT"/>
                <a:ea typeface="+mn-ea"/>
                <a:cs typeface="+mn-cs"/>
              </a:rPr>
              <a:t> e</a:t>
            </a:r>
            <a:r>
              <a:rPr kumimoji="0" lang="en-GB" sz="1800" b="0" i="0" u="none" strike="noStrike" kern="1200" cap="none" spc="0" normalizeH="0" baseline="0" noProof="0" dirty="0">
                <a:ln>
                  <a:noFill/>
                </a:ln>
                <a:solidFill>
                  <a:prstClr val="white"/>
                </a:solidFill>
                <a:effectLst/>
                <a:uLnTx/>
                <a:uFillTx/>
                <a:latin typeface="Tw Cen MT"/>
                <a:ea typeface="+mn-ea"/>
                <a:cs typeface="+mn-cs"/>
              </a:rPr>
              <a:t>.value;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rmAutofit/>
          </a:bodyPr>
          <a:lstStyle/>
          <a:p>
            <a:r>
              <a:rPr lang="en-US" dirty="0"/>
              <a:t>Issues in data stream management</a:t>
            </a:r>
            <a:endParaRPr lang="el-GR" dirty="0"/>
          </a:p>
        </p:txBody>
      </p:sp>
      <p:sp>
        <p:nvSpPr>
          <p:cNvPr id="8" name="7 - Θέση περιεχομένου"/>
          <p:cNvSpPr>
            <a:spLocks noGrp="1"/>
          </p:cNvSpPr>
          <p:nvPr>
            <p:ph sz="quarter" idx="1"/>
          </p:nvPr>
        </p:nvSpPr>
        <p:spPr>
          <a:xfrm>
            <a:off x="612648" y="1628800"/>
            <a:ext cx="8153400" cy="5040560"/>
          </a:xfrm>
        </p:spPr>
        <p:txBody>
          <a:bodyPr>
            <a:normAutofit/>
          </a:bodyPr>
          <a:lstStyle/>
          <a:p>
            <a:pPr>
              <a:buNone/>
            </a:pPr>
            <a:r>
              <a:rPr lang="en-US" dirty="0"/>
              <a:t>Some additional problems</a:t>
            </a:r>
            <a:r>
              <a:rPr lang="el-GR" dirty="0"/>
              <a:t>..</a:t>
            </a:r>
            <a:endParaRPr lang="en-US" dirty="0"/>
          </a:p>
          <a:p>
            <a:r>
              <a:rPr lang="en-GB" dirty="0"/>
              <a:t>When query </a:t>
            </a:r>
            <a:r>
              <a:rPr lang="en-GB" dirty="0">
                <a:solidFill>
                  <a:srgbClr val="00B050"/>
                </a:solidFill>
              </a:rPr>
              <a:t>starts</a:t>
            </a:r>
            <a:r>
              <a:rPr lang="en-GB" dirty="0"/>
              <a:t>, not all data may be available </a:t>
            </a:r>
          </a:p>
          <a:p>
            <a:r>
              <a:rPr lang="en-GB" dirty="0"/>
              <a:t>The size of a stream is unlimited </a:t>
            </a:r>
          </a:p>
          <a:p>
            <a:r>
              <a:rPr lang="en-GB" dirty="0"/>
              <a:t>The frequencies/rates at which data from different streams arrive are not the same </a:t>
            </a:r>
          </a:p>
          <a:p>
            <a:r>
              <a:rPr lang="en-GB" dirty="0"/>
              <a:t>It is not clear: </a:t>
            </a:r>
          </a:p>
          <a:p>
            <a:pPr lvl="1"/>
            <a:r>
              <a:rPr lang="en-GB" dirty="0"/>
              <a:t>When is the output of a query ready? </a:t>
            </a:r>
          </a:p>
          <a:p>
            <a:pPr lvl="1"/>
            <a:r>
              <a:rPr lang="en-GB" dirty="0"/>
              <a:t>In what order do the data arrive? </a:t>
            </a:r>
          </a:p>
          <a:p>
            <a:pPr lvl="1"/>
            <a:r>
              <a:rPr lang="en-GB" dirty="0"/>
              <a:t>How long should we wait for new data?</a:t>
            </a:r>
          </a:p>
          <a:p>
            <a:endParaRPr lang="el-G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dirty="0"/>
              <a:t>Management Systems</a:t>
            </a:r>
            <a:br>
              <a:rPr lang="en-GB" dirty="0"/>
            </a:br>
            <a:r>
              <a:rPr lang="it-IT" dirty="0"/>
              <a:t>Data Base vs Data Stream</a:t>
            </a:r>
            <a:endParaRPr lang="el-GR" dirty="0"/>
          </a:p>
        </p:txBody>
      </p:sp>
      <p:sp>
        <p:nvSpPr>
          <p:cNvPr id="5" name="4 - Θέση περιεχομένου"/>
          <p:cNvSpPr>
            <a:spLocks noGrp="1"/>
          </p:cNvSpPr>
          <p:nvPr>
            <p:ph sz="quarter" idx="2"/>
          </p:nvPr>
        </p:nvSpPr>
        <p:spPr/>
        <p:txBody>
          <a:bodyPr>
            <a:normAutofit/>
          </a:bodyPr>
          <a:lstStyle/>
          <a:p>
            <a:r>
              <a:rPr lang="en-GB" dirty="0"/>
              <a:t>Static Data </a:t>
            </a:r>
          </a:p>
          <a:p>
            <a:r>
              <a:rPr lang="en-GB" dirty="0"/>
              <a:t>On-Demand execution of queries </a:t>
            </a:r>
          </a:p>
          <a:p>
            <a:r>
              <a:rPr lang="en-GB" dirty="0"/>
              <a:t>Exact results </a:t>
            </a:r>
          </a:p>
          <a:p>
            <a:r>
              <a:rPr lang="en-GB" dirty="0"/>
              <a:t>Disk storage</a:t>
            </a:r>
            <a:endParaRPr lang="en-US" dirty="0"/>
          </a:p>
        </p:txBody>
      </p:sp>
      <p:sp>
        <p:nvSpPr>
          <p:cNvPr id="7" name="6 - Θέση περιεχομένου"/>
          <p:cNvSpPr>
            <a:spLocks noGrp="1"/>
          </p:cNvSpPr>
          <p:nvPr>
            <p:ph sz="quarter" idx="4"/>
          </p:nvPr>
        </p:nvSpPr>
        <p:spPr/>
        <p:txBody>
          <a:bodyPr>
            <a:normAutofit/>
          </a:bodyPr>
          <a:lstStyle/>
          <a:p>
            <a:r>
              <a:rPr lang="en-GB" dirty="0"/>
              <a:t>Continuous Data </a:t>
            </a:r>
          </a:p>
          <a:p>
            <a:r>
              <a:rPr lang="en-GB" dirty="0"/>
              <a:t>Continuous Execution of Queries </a:t>
            </a:r>
          </a:p>
          <a:p>
            <a:r>
              <a:rPr lang="en-GB" dirty="0"/>
              <a:t>Results: Usually Approximate </a:t>
            </a:r>
          </a:p>
          <a:p>
            <a:r>
              <a:rPr lang="en-GB" dirty="0"/>
              <a:t>Storage in main memory</a:t>
            </a:r>
          </a:p>
        </p:txBody>
      </p:sp>
      <p:sp>
        <p:nvSpPr>
          <p:cNvPr id="4" name="3 - Θέση κειμένου"/>
          <p:cNvSpPr>
            <a:spLocks noGrp="1"/>
          </p:cNvSpPr>
          <p:nvPr>
            <p:ph type="body" sz="quarter" idx="1"/>
          </p:nvPr>
        </p:nvSpPr>
        <p:spPr/>
        <p:txBody>
          <a:bodyPr/>
          <a:lstStyle/>
          <a:p>
            <a:r>
              <a:rPr lang="en-GB" dirty="0"/>
              <a:t>DBMS</a:t>
            </a:r>
            <a:endParaRPr lang="el-GR" dirty="0"/>
          </a:p>
        </p:txBody>
      </p:sp>
      <p:sp>
        <p:nvSpPr>
          <p:cNvPr id="6" name="5 - Θέση κειμένου"/>
          <p:cNvSpPr>
            <a:spLocks noGrp="1"/>
          </p:cNvSpPr>
          <p:nvPr>
            <p:ph type="body" sz="quarter" idx="3"/>
          </p:nvPr>
        </p:nvSpPr>
        <p:spPr/>
        <p:txBody>
          <a:bodyPr/>
          <a:lstStyle/>
          <a:p>
            <a:r>
              <a:rPr lang="en-GB" dirty="0"/>
              <a:t>DSMS</a:t>
            </a:r>
            <a:endParaRPr lang="el-GR"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DSMS: Data Stream Management Systems</a:t>
            </a:r>
            <a:endParaRPr lang="el-GR" dirty="0"/>
          </a:p>
        </p:txBody>
      </p:sp>
      <p:sp>
        <p:nvSpPr>
          <p:cNvPr id="3" name="2 - Θέση περιεχομένου"/>
          <p:cNvSpPr>
            <a:spLocks noGrp="1"/>
          </p:cNvSpPr>
          <p:nvPr>
            <p:ph sz="quarter" idx="1"/>
          </p:nvPr>
        </p:nvSpPr>
        <p:spPr/>
        <p:txBody>
          <a:bodyPr/>
          <a:lstStyle/>
          <a:p>
            <a:r>
              <a:rPr lang="en-GB" dirty="0"/>
              <a:t>DSMS General Architecture [GO03]</a:t>
            </a:r>
            <a:endParaRPr lang="el-GR" dirty="0"/>
          </a:p>
        </p:txBody>
      </p:sp>
      <p:pic>
        <p:nvPicPr>
          <p:cNvPr id="4" name="Picture 2"/>
          <p:cNvPicPr>
            <a:picLocks noChangeAspect="1" noChangeArrowheads="1"/>
          </p:cNvPicPr>
          <p:nvPr/>
        </p:nvPicPr>
        <p:blipFill>
          <a:blip r:embed="rId2" cstate="print"/>
          <a:srcRect/>
          <a:stretch>
            <a:fillRect/>
          </a:stretch>
        </p:blipFill>
        <p:spPr bwMode="auto">
          <a:xfrm>
            <a:off x="789840" y="2780928"/>
            <a:ext cx="7598584" cy="3388990"/>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dirty="0"/>
              <a:t>DSMS - Queries</a:t>
            </a:r>
            <a:br>
              <a:rPr lang="en-GB" dirty="0"/>
            </a:br>
            <a:r>
              <a:rPr lang="en-GB" dirty="0"/>
              <a:t>Blocking Operators</a:t>
            </a:r>
            <a:endParaRPr lang="el-GR" dirty="0"/>
          </a:p>
        </p:txBody>
      </p:sp>
      <p:sp>
        <p:nvSpPr>
          <p:cNvPr id="3" name="2 - Θέση περιεχομένου"/>
          <p:cNvSpPr>
            <a:spLocks noGrp="1"/>
          </p:cNvSpPr>
          <p:nvPr>
            <p:ph sz="quarter" idx="1"/>
          </p:nvPr>
        </p:nvSpPr>
        <p:spPr/>
        <p:txBody>
          <a:bodyPr>
            <a:normAutofit fontScale="85000" lnSpcReduction="20000"/>
          </a:bodyPr>
          <a:lstStyle/>
          <a:p>
            <a:pPr>
              <a:buNone/>
            </a:pPr>
            <a:r>
              <a:rPr lang="en-US" b="1" dirty="0"/>
              <a:t>Problem</a:t>
            </a:r>
            <a:endParaRPr lang="en-US" dirty="0"/>
          </a:p>
          <a:p>
            <a:pPr>
              <a:buNone/>
            </a:pPr>
            <a:r>
              <a:rPr lang="en-US" dirty="0"/>
              <a:t>The operations</a:t>
            </a:r>
            <a:r>
              <a:rPr lang="el-GR" dirty="0"/>
              <a:t>:</a:t>
            </a:r>
          </a:p>
          <a:p>
            <a:r>
              <a:rPr lang="en-GB" dirty="0"/>
              <a:t>Sort</a:t>
            </a:r>
          </a:p>
          <a:p>
            <a:r>
              <a:rPr lang="en-GB" dirty="0"/>
              <a:t>Join</a:t>
            </a:r>
          </a:p>
          <a:p>
            <a:r>
              <a:rPr lang="en-GB" dirty="0"/>
              <a:t>Group</a:t>
            </a:r>
          </a:p>
          <a:p>
            <a:pPr>
              <a:buNone/>
            </a:pPr>
            <a:r>
              <a:rPr lang="en-US" dirty="0"/>
              <a:t>are</a:t>
            </a:r>
            <a:r>
              <a:rPr lang="el-GR" dirty="0"/>
              <a:t> </a:t>
            </a:r>
            <a:r>
              <a:rPr lang="en-GB" dirty="0"/>
              <a:t>blocking…</a:t>
            </a:r>
          </a:p>
          <a:p>
            <a:pPr>
              <a:buNone/>
            </a:pPr>
            <a:endParaRPr lang="el-GR" b="1" dirty="0"/>
          </a:p>
          <a:p>
            <a:pPr>
              <a:buNone/>
            </a:pPr>
            <a:r>
              <a:rPr lang="en-US" b="1" dirty="0"/>
              <a:t>Solutions</a:t>
            </a:r>
            <a:endParaRPr lang="en-GB" b="1" dirty="0"/>
          </a:p>
          <a:p>
            <a:r>
              <a:rPr lang="en-GB" dirty="0"/>
              <a:t>Random Subsets</a:t>
            </a:r>
          </a:p>
          <a:p>
            <a:r>
              <a:rPr lang="en-GB" dirty="0"/>
              <a:t>Fixed and Sliding</a:t>
            </a:r>
            <a:r>
              <a:rPr lang="el-GR" dirty="0"/>
              <a:t> </a:t>
            </a:r>
            <a:r>
              <a:rPr lang="en-GB" dirty="0"/>
              <a:t>Windows</a:t>
            </a:r>
          </a:p>
          <a:p>
            <a:r>
              <a:rPr lang="en-GB" dirty="0"/>
              <a:t>Punctuation</a:t>
            </a:r>
            <a:endParaRPr lang="el-G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54 - Ορθογώνιο"/>
          <p:cNvSpPr/>
          <p:nvPr/>
        </p:nvSpPr>
        <p:spPr>
          <a:xfrm>
            <a:off x="2915816" y="3409255"/>
            <a:ext cx="1008112" cy="1656184"/>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w3</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6" name="55 - Ορθογώνιο"/>
          <p:cNvSpPr/>
          <p:nvPr/>
        </p:nvSpPr>
        <p:spPr>
          <a:xfrm>
            <a:off x="3923928" y="3409255"/>
            <a:ext cx="1008112" cy="1656184"/>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w4</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7" name="56 - Ορθογώνιο"/>
          <p:cNvSpPr/>
          <p:nvPr/>
        </p:nvSpPr>
        <p:spPr>
          <a:xfrm>
            <a:off x="4932040" y="3409255"/>
            <a:ext cx="1008112" cy="1656184"/>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w5</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8" name="57 - Ορθογώνιο"/>
          <p:cNvSpPr/>
          <p:nvPr/>
        </p:nvSpPr>
        <p:spPr>
          <a:xfrm>
            <a:off x="5940152" y="3409255"/>
            <a:ext cx="1008112" cy="1656184"/>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w6</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9" name="58 - Ορθογώνιο"/>
          <p:cNvSpPr/>
          <p:nvPr/>
        </p:nvSpPr>
        <p:spPr>
          <a:xfrm>
            <a:off x="6948264" y="3409255"/>
            <a:ext cx="1008112" cy="1656184"/>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w7</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4" name="53 - Ορθογώνιο"/>
          <p:cNvSpPr/>
          <p:nvPr/>
        </p:nvSpPr>
        <p:spPr>
          <a:xfrm>
            <a:off x="1907704" y="3409255"/>
            <a:ext cx="1008112" cy="1656184"/>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w2</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3" name="52 - Ορθογώνιο"/>
          <p:cNvSpPr/>
          <p:nvPr/>
        </p:nvSpPr>
        <p:spPr>
          <a:xfrm>
            <a:off x="899592" y="3409255"/>
            <a:ext cx="1008112" cy="1656184"/>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w1</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1 - Τίτλος"/>
          <p:cNvSpPr>
            <a:spLocks noGrp="1"/>
          </p:cNvSpPr>
          <p:nvPr>
            <p:ph type="title"/>
          </p:nvPr>
        </p:nvSpPr>
        <p:spPr/>
        <p:txBody>
          <a:bodyPr>
            <a:normAutofit fontScale="90000"/>
          </a:bodyPr>
          <a:lstStyle/>
          <a:p>
            <a:r>
              <a:rPr lang="en-US" dirty="0"/>
              <a:t>DSMS</a:t>
            </a:r>
            <a:r>
              <a:rPr lang="el-GR" dirty="0"/>
              <a:t> –</a:t>
            </a:r>
            <a:r>
              <a:rPr lang="en-US" dirty="0"/>
              <a:t> Windows</a:t>
            </a:r>
            <a:br>
              <a:rPr lang="el-GR" dirty="0"/>
            </a:br>
            <a:r>
              <a:rPr lang="en-US" sz="2700" dirty="0"/>
              <a:t>Hopping Window</a:t>
            </a:r>
            <a:endParaRPr lang="el-GR" dirty="0"/>
          </a:p>
        </p:txBody>
      </p:sp>
      <p:cxnSp>
        <p:nvCxnSpPr>
          <p:cNvPr id="7" name="6 - Ευθύγραμμο βέλος σύνδεσης"/>
          <p:cNvCxnSpPr/>
          <p:nvPr/>
        </p:nvCxnSpPr>
        <p:spPr>
          <a:xfrm flipV="1">
            <a:off x="755576" y="3265239"/>
            <a:ext cx="0" cy="16561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8 - Ευθύγραμμο βέλος σύνδεσης"/>
          <p:cNvCxnSpPr/>
          <p:nvPr/>
        </p:nvCxnSpPr>
        <p:spPr>
          <a:xfrm>
            <a:off x="755576" y="4921423"/>
            <a:ext cx="734481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9 - Έλλειψη"/>
          <p:cNvSpPr/>
          <p:nvPr/>
        </p:nvSpPr>
        <p:spPr>
          <a:xfrm>
            <a:off x="1043608" y="4417367"/>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1" name="10 - Έλλειψη"/>
          <p:cNvSpPr/>
          <p:nvPr/>
        </p:nvSpPr>
        <p:spPr>
          <a:xfrm>
            <a:off x="1259632" y="4561383"/>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2" name="11 - Έλλειψη"/>
          <p:cNvSpPr/>
          <p:nvPr/>
        </p:nvSpPr>
        <p:spPr>
          <a:xfrm>
            <a:off x="1475656" y="4569767"/>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3" name="12 - Έλλειψη"/>
          <p:cNvSpPr/>
          <p:nvPr/>
        </p:nvSpPr>
        <p:spPr>
          <a:xfrm>
            <a:off x="1691680" y="4345359"/>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4" name="13 - Έλλειψη"/>
          <p:cNvSpPr/>
          <p:nvPr/>
        </p:nvSpPr>
        <p:spPr>
          <a:xfrm>
            <a:off x="1907704" y="4129335"/>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5" name="14 - Έλλειψη"/>
          <p:cNvSpPr/>
          <p:nvPr/>
        </p:nvSpPr>
        <p:spPr>
          <a:xfrm>
            <a:off x="2051720" y="4345359"/>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6" name="15 - Έλλειψη"/>
          <p:cNvSpPr/>
          <p:nvPr/>
        </p:nvSpPr>
        <p:spPr>
          <a:xfrm>
            <a:off x="2267744" y="4489375"/>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7" name="16 - Έλλειψη"/>
          <p:cNvSpPr/>
          <p:nvPr/>
        </p:nvSpPr>
        <p:spPr>
          <a:xfrm>
            <a:off x="2483768" y="4633391"/>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8" name="17 - Έλλειψη"/>
          <p:cNvSpPr/>
          <p:nvPr/>
        </p:nvSpPr>
        <p:spPr>
          <a:xfrm>
            <a:off x="2771800" y="4705399"/>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9" name="18 - Έλλειψη"/>
          <p:cNvSpPr/>
          <p:nvPr/>
        </p:nvSpPr>
        <p:spPr>
          <a:xfrm>
            <a:off x="2987824" y="4417367"/>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0" name="19 - Έλλειψη"/>
          <p:cNvSpPr/>
          <p:nvPr/>
        </p:nvSpPr>
        <p:spPr>
          <a:xfrm>
            <a:off x="3203848" y="4561383"/>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1" name="20 - Έλλειψη"/>
          <p:cNvSpPr/>
          <p:nvPr/>
        </p:nvSpPr>
        <p:spPr>
          <a:xfrm>
            <a:off x="3419872" y="4705399"/>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2" name="21 - Έλλειψη"/>
          <p:cNvSpPr/>
          <p:nvPr/>
        </p:nvSpPr>
        <p:spPr>
          <a:xfrm>
            <a:off x="3572272" y="4489375"/>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3" name="22 - Έλλειψη"/>
          <p:cNvSpPr/>
          <p:nvPr/>
        </p:nvSpPr>
        <p:spPr>
          <a:xfrm>
            <a:off x="3724672" y="4345359"/>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4" name="23 - Έλλειψη"/>
          <p:cNvSpPr/>
          <p:nvPr/>
        </p:nvSpPr>
        <p:spPr>
          <a:xfrm>
            <a:off x="3877072" y="4561383"/>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5" name="24 - Έλλειψη"/>
          <p:cNvSpPr/>
          <p:nvPr/>
        </p:nvSpPr>
        <p:spPr>
          <a:xfrm>
            <a:off x="4029472" y="4345359"/>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6" name="25 - Έλλειψη"/>
          <p:cNvSpPr/>
          <p:nvPr/>
        </p:nvSpPr>
        <p:spPr>
          <a:xfrm>
            <a:off x="4181872" y="4129335"/>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7" name="26 - Έλλειψη"/>
          <p:cNvSpPr/>
          <p:nvPr/>
        </p:nvSpPr>
        <p:spPr>
          <a:xfrm>
            <a:off x="4334272" y="4345359"/>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8" name="27 - Έλλειψη"/>
          <p:cNvSpPr/>
          <p:nvPr/>
        </p:nvSpPr>
        <p:spPr>
          <a:xfrm>
            <a:off x="4486672" y="4497759"/>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9" name="28 - Έλλειψη"/>
          <p:cNvSpPr/>
          <p:nvPr/>
        </p:nvSpPr>
        <p:spPr>
          <a:xfrm>
            <a:off x="4716016" y="4633391"/>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0" name="29 - Έλλειψη"/>
          <p:cNvSpPr/>
          <p:nvPr/>
        </p:nvSpPr>
        <p:spPr>
          <a:xfrm>
            <a:off x="4868416" y="4417367"/>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1" name="30 - Έλλειψη"/>
          <p:cNvSpPr/>
          <p:nvPr/>
        </p:nvSpPr>
        <p:spPr>
          <a:xfrm>
            <a:off x="5020816" y="4273351"/>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2" name="31 - Έλλειψη"/>
          <p:cNvSpPr/>
          <p:nvPr/>
        </p:nvSpPr>
        <p:spPr>
          <a:xfrm>
            <a:off x="5173216" y="4425751"/>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3" name="32 - Έλλειψη"/>
          <p:cNvSpPr/>
          <p:nvPr/>
        </p:nvSpPr>
        <p:spPr>
          <a:xfrm>
            <a:off x="5325616" y="4489375"/>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4" name="33 - Έλλειψη"/>
          <p:cNvSpPr/>
          <p:nvPr/>
        </p:nvSpPr>
        <p:spPr>
          <a:xfrm>
            <a:off x="5478016" y="4417367"/>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5" name="34 - Έλλειψη"/>
          <p:cNvSpPr/>
          <p:nvPr/>
        </p:nvSpPr>
        <p:spPr>
          <a:xfrm>
            <a:off x="5630416" y="4417367"/>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6" name="35 - Έλλειψη"/>
          <p:cNvSpPr/>
          <p:nvPr/>
        </p:nvSpPr>
        <p:spPr>
          <a:xfrm>
            <a:off x="5782816" y="4417367"/>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7" name="36 - Έλλειψη"/>
          <p:cNvSpPr/>
          <p:nvPr/>
        </p:nvSpPr>
        <p:spPr>
          <a:xfrm>
            <a:off x="5935216" y="4273351"/>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8" name="37 - Έλλειψη"/>
          <p:cNvSpPr/>
          <p:nvPr/>
        </p:nvSpPr>
        <p:spPr>
          <a:xfrm>
            <a:off x="6087616" y="4129335"/>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9" name="38 - Έλλειψη"/>
          <p:cNvSpPr/>
          <p:nvPr/>
        </p:nvSpPr>
        <p:spPr>
          <a:xfrm>
            <a:off x="6240016" y="3985319"/>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0" name="39 - Έλλειψη"/>
          <p:cNvSpPr/>
          <p:nvPr/>
        </p:nvSpPr>
        <p:spPr>
          <a:xfrm>
            <a:off x="6392416" y="3913311"/>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1" name="40 - Έλλειψη"/>
          <p:cNvSpPr/>
          <p:nvPr/>
        </p:nvSpPr>
        <p:spPr>
          <a:xfrm>
            <a:off x="6544816" y="4057327"/>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2" name="41 - Έλλειψη"/>
          <p:cNvSpPr/>
          <p:nvPr/>
        </p:nvSpPr>
        <p:spPr>
          <a:xfrm>
            <a:off x="6697216" y="4218353"/>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3" name="42 - Έλλειψη"/>
          <p:cNvSpPr/>
          <p:nvPr/>
        </p:nvSpPr>
        <p:spPr>
          <a:xfrm>
            <a:off x="6849616" y="4370753"/>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4" name="43 - Έλλειψη"/>
          <p:cNvSpPr/>
          <p:nvPr/>
        </p:nvSpPr>
        <p:spPr>
          <a:xfrm>
            <a:off x="7002016" y="4523153"/>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5" name="44 - Έλλειψη"/>
          <p:cNvSpPr/>
          <p:nvPr/>
        </p:nvSpPr>
        <p:spPr>
          <a:xfrm>
            <a:off x="7154416" y="4489375"/>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6" name="45 - Έλλειψη"/>
          <p:cNvSpPr/>
          <p:nvPr/>
        </p:nvSpPr>
        <p:spPr>
          <a:xfrm>
            <a:off x="7306816" y="4273351"/>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7" name="46 - Έλλειψη"/>
          <p:cNvSpPr/>
          <p:nvPr/>
        </p:nvSpPr>
        <p:spPr>
          <a:xfrm>
            <a:off x="7459216" y="4201343"/>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8" name="47 - Έλλειψη"/>
          <p:cNvSpPr/>
          <p:nvPr/>
        </p:nvSpPr>
        <p:spPr>
          <a:xfrm>
            <a:off x="7611616" y="4353743"/>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9" name="48 - Έλλειψη"/>
          <p:cNvSpPr/>
          <p:nvPr/>
        </p:nvSpPr>
        <p:spPr>
          <a:xfrm>
            <a:off x="7764016" y="4506143"/>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0" name="49 - Έλλειψη"/>
          <p:cNvSpPr/>
          <p:nvPr/>
        </p:nvSpPr>
        <p:spPr>
          <a:xfrm>
            <a:off x="899592" y="4658543"/>
            <a:ext cx="72008" cy="720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1" name="50 - TextBox"/>
          <p:cNvSpPr txBox="1"/>
          <p:nvPr/>
        </p:nvSpPr>
        <p:spPr>
          <a:xfrm>
            <a:off x="179512" y="3245494"/>
            <a:ext cx="5760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value</a:t>
            </a:r>
            <a:endPar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2" name="51 - TextBox"/>
          <p:cNvSpPr txBox="1"/>
          <p:nvPr/>
        </p:nvSpPr>
        <p:spPr>
          <a:xfrm>
            <a:off x="8028384" y="4921423"/>
            <a:ext cx="5760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time</a:t>
            </a:r>
            <a:endPar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3" name="62 - TextBox"/>
          <p:cNvSpPr txBox="1"/>
          <p:nvPr/>
        </p:nvSpPr>
        <p:spPr>
          <a:xfrm>
            <a:off x="467544" y="5284365"/>
            <a:ext cx="309634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75F55"/>
                </a:solidFill>
                <a:effectLst/>
                <a:uLnTx/>
                <a:uFillTx/>
                <a:latin typeface="Tw Cen MT"/>
                <a:ea typeface="+mn-ea"/>
                <a:cs typeface="+mn-cs"/>
              </a:rPr>
              <a:t>Basic Parameters</a:t>
            </a:r>
            <a:r>
              <a:rPr kumimoji="0" lang="el-GR" sz="2400" b="0" i="0" u="none" strike="noStrike" kern="1200" cap="none" spc="0" normalizeH="0" baseline="0" noProof="0" dirty="0">
                <a:ln>
                  <a:noFill/>
                </a:ln>
                <a:solidFill>
                  <a:srgbClr val="775F55"/>
                </a:solidFill>
                <a:effectLst/>
                <a:uLnTx/>
                <a:uFillTx/>
                <a:latin typeface="Calibri" panose="020F0502020204030204" pitchFamily="34" charset="0"/>
                <a:ea typeface="+mn-ea"/>
                <a:cs typeface="+mn-cs"/>
              </a:rPr>
              <a:t>:</a:t>
            </a:r>
            <a:endParaRPr kumimoji="0" lang="en-US" sz="2400" b="0" i="0" u="none" strike="noStrike" kern="1200" cap="none" spc="0" normalizeH="0" baseline="0" noProof="0" dirty="0">
              <a:ln>
                <a:noFill/>
              </a:ln>
              <a:solidFill>
                <a:srgbClr val="775F55"/>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50" b="0" i="0" u="none" strike="noStrike" kern="1200" cap="none" spc="0" normalizeH="0" baseline="0" noProof="0" dirty="0">
              <a:ln>
                <a:noFill/>
              </a:ln>
              <a:solidFill>
                <a:srgbClr val="775F55"/>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Window Size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Hop Size</a:t>
            </a:r>
            <a:endParaRPr kumimoji="0" lang="el-G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0" name="2 - Θέση περιεχομένου">
            <a:extLst>
              <a:ext uri="{FF2B5EF4-FFF2-40B4-BE49-F238E27FC236}">
                <a16:creationId xmlns:a16="http://schemas.microsoft.com/office/drawing/2014/main" id="{44460839-1116-A636-DFC6-95A8ADC0288F}"/>
              </a:ext>
            </a:extLst>
          </p:cNvPr>
          <p:cNvSpPr>
            <a:spLocks noGrp="1"/>
          </p:cNvSpPr>
          <p:nvPr>
            <p:ph sz="quarter" idx="1"/>
          </p:nvPr>
        </p:nvSpPr>
        <p:spPr>
          <a:xfrm>
            <a:off x="351283" y="1484784"/>
            <a:ext cx="8414755" cy="2188840"/>
          </a:xfrm>
        </p:spPr>
        <p:txBody>
          <a:bodyPr>
            <a:normAutofit/>
          </a:bodyPr>
          <a:lstStyle/>
          <a:p>
            <a:r>
              <a:rPr lang="en-GB" sz="2000" dirty="0"/>
              <a:t>In most applications that process data streams, calculations are performed on data that involve continuous time intervals (e.g. calculation of the lake level every 5 minutes)</a:t>
            </a:r>
          </a:p>
          <a:p>
            <a:r>
              <a:rPr lang="en-GB" sz="2000" dirty="0"/>
              <a:t>Basic function of DSMSs: the ability to </a:t>
            </a:r>
            <a:r>
              <a:rPr lang="en-GB" sz="2000" b="1" dirty="0"/>
              <a:t>process data in time windows </a:t>
            </a:r>
            <a:r>
              <a:rPr lang="en-GB" sz="2000" dirty="0"/>
              <a:t>defined by developers</a:t>
            </a:r>
          </a:p>
        </p:txBody>
      </p:sp>
      <p:sp>
        <p:nvSpPr>
          <p:cNvPr id="61" name="62 - TextBox">
            <a:extLst>
              <a:ext uri="{FF2B5EF4-FFF2-40B4-BE49-F238E27FC236}">
                <a16:creationId xmlns:a16="http://schemas.microsoft.com/office/drawing/2014/main" id="{4E67B378-12AE-4D6D-F406-F07ED165A068}"/>
              </a:ext>
            </a:extLst>
          </p:cNvPr>
          <p:cNvSpPr txBox="1"/>
          <p:nvPr/>
        </p:nvSpPr>
        <p:spPr>
          <a:xfrm>
            <a:off x="4581610" y="5284365"/>
            <a:ext cx="4094846" cy="13619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75F55"/>
                </a:solidFill>
                <a:effectLst/>
                <a:uLnTx/>
                <a:uFillTx/>
                <a:latin typeface="Tw Cen MT"/>
                <a:ea typeface="+mn-ea"/>
                <a:cs typeface="+mn-cs"/>
              </a:rPr>
              <a:t>Types of windows</a:t>
            </a:r>
            <a:r>
              <a:rPr kumimoji="0" lang="el-GR" sz="2400" b="0" i="0" u="none" strike="noStrike" kern="1200" cap="none" spc="0" normalizeH="0" baseline="0" noProof="0" dirty="0">
                <a:ln>
                  <a:noFill/>
                </a:ln>
                <a:solidFill>
                  <a:srgbClr val="775F55"/>
                </a:solidFill>
                <a:effectLst/>
                <a:uLnTx/>
                <a:uFillTx/>
                <a:latin typeface="Calibri" panose="020F0502020204030204" pitchFamily="34" charset="0"/>
                <a:ea typeface="+mn-ea"/>
                <a:cs typeface="+mn-cs"/>
              </a:rPr>
              <a:t>:</a:t>
            </a:r>
            <a:endParaRPr kumimoji="0" lang="en-US" sz="2400" b="0" i="0" u="none" strike="noStrike" kern="1200" cap="none" spc="0" normalizeH="0" baseline="0" noProof="0" dirty="0">
              <a:ln>
                <a:noFill/>
              </a:ln>
              <a:solidFill>
                <a:srgbClr val="775F55"/>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50" b="0" i="0" u="none" strike="noStrike" kern="1200" cap="none" spc="0" normalizeH="0" baseline="0" noProof="0" dirty="0">
              <a:ln>
                <a:noFill/>
              </a:ln>
              <a:solidFill>
                <a:srgbClr val="775F55"/>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Time-based (e.g., 15 secs)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Count-based (e.g., 50 samples)</a:t>
            </a:r>
            <a:endParaRPr kumimoji="0" lang="el-G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dirty="0"/>
              <a:t>DSMS - Queries</a:t>
            </a:r>
            <a:br>
              <a:rPr lang="en-GB" dirty="0"/>
            </a:br>
            <a:r>
              <a:rPr lang="en-GB" sz="2700" dirty="0"/>
              <a:t>Query Scheduler</a:t>
            </a:r>
            <a:endParaRPr lang="el-GR" dirty="0"/>
          </a:p>
        </p:txBody>
      </p:sp>
      <p:sp>
        <p:nvSpPr>
          <p:cNvPr id="3" name="2 - Θέση περιεχομένου"/>
          <p:cNvSpPr>
            <a:spLocks noGrp="1"/>
          </p:cNvSpPr>
          <p:nvPr>
            <p:ph sz="quarter" idx="1"/>
          </p:nvPr>
        </p:nvSpPr>
        <p:spPr/>
        <p:txBody>
          <a:bodyPr/>
          <a:lstStyle/>
          <a:p>
            <a:r>
              <a:rPr lang="el-GR" dirty="0"/>
              <a:t>Στο </a:t>
            </a:r>
            <a:r>
              <a:rPr lang="en-US" dirty="0"/>
              <a:t>“Query Repository” </a:t>
            </a:r>
            <a:r>
              <a:rPr lang="el-GR" dirty="0"/>
              <a:t>υπάρχουν τα </a:t>
            </a:r>
            <a:r>
              <a:rPr lang="en-US" dirty="0"/>
              <a:t>queries </a:t>
            </a:r>
            <a:r>
              <a:rPr lang="el-GR" dirty="0"/>
              <a:t>που έχουν τεθεί</a:t>
            </a:r>
          </a:p>
          <a:p>
            <a:r>
              <a:rPr lang="el-GR" dirty="0"/>
              <a:t>Βασικό πρόβλημα είναι η σειρά με την οποία θα τρέξουν τα ερωτήματα αυτά</a:t>
            </a:r>
          </a:p>
          <a:p>
            <a:r>
              <a:rPr lang="en-US" dirty="0"/>
              <a:t>Optimization </a:t>
            </a:r>
            <a:r>
              <a:rPr lang="el-GR" dirty="0"/>
              <a:t>Πρόβλημα:</a:t>
            </a:r>
          </a:p>
          <a:p>
            <a:pPr lvl="1"/>
            <a:r>
              <a:rPr lang="el-GR" dirty="0"/>
              <a:t>Ελάχιστος χρόνος εκτέλεσης</a:t>
            </a:r>
          </a:p>
          <a:p>
            <a:pPr lvl="1"/>
            <a:r>
              <a:rPr lang="el-GR" dirty="0"/>
              <a:t>Ελάχιστη μνήμη</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dirty="0"/>
              <a:t>DSMS - Queries</a:t>
            </a:r>
            <a:br>
              <a:rPr lang="en-GB" dirty="0"/>
            </a:br>
            <a:r>
              <a:rPr lang="en-GB" sz="2700" dirty="0"/>
              <a:t>Query Scheduler, Load Shedding</a:t>
            </a:r>
            <a:endParaRPr lang="el-GR" dirty="0"/>
          </a:p>
        </p:txBody>
      </p:sp>
      <p:sp>
        <p:nvSpPr>
          <p:cNvPr id="3" name="2 - Θέση περιεχομένου"/>
          <p:cNvSpPr>
            <a:spLocks noGrp="1"/>
          </p:cNvSpPr>
          <p:nvPr>
            <p:ph sz="quarter" idx="1"/>
          </p:nvPr>
        </p:nvSpPr>
        <p:spPr>
          <a:xfrm>
            <a:off x="612648" y="1600200"/>
            <a:ext cx="8153400" cy="4709120"/>
          </a:xfrm>
        </p:spPr>
        <p:txBody>
          <a:bodyPr>
            <a:normAutofit fontScale="85000" lnSpcReduction="20000"/>
          </a:bodyPr>
          <a:lstStyle/>
          <a:p>
            <a:pPr>
              <a:buNone/>
            </a:pPr>
            <a:r>
              <a:rPr lang="en-US" dirty="0"/>
              <a:t>Four dimensions of the problem </a:t>
            </a:r>
            <a:r>
              <a:rPr lang="el-GR" dirty="0"/>
              <a:t>[SLC08]</a:t>
            </a:r>
            <a:endParaRPr lang="en-US" dirty="0"/>
          </a:p>
          <a:p>
            <a:r>
              <a:rPr lang="en-GB" dirty="0"/>
              <a:t>Setting goals and implementing policies for their implementation (</a:t>
            </a:r>
            <a:r>
              <a:rPr lang="en-GB" dirty="0" err="1"/>
              <a:t>eg</a:t>
            </a:r>
            <a:r>
              <a:rPr lang="en-GB" dirty="0"/>
              <a:t>, minimum latency, less memory) </a:t>
            </a:r>
          </a:p>
          <a:p>
            <a:r>
              <a:rPr lang="en-GB" dirty="0"/>
              <a:t>Window-Based CQs - launch complex queries such as joins </a:t>
            </a:r>
          </a:p>
          <a:p>
            <a:r>
              <a:rPr lang="en-GB" dirty="0"/>
              <a:t>Performance optimization utilizing common sub-queries </a:t>
            </a:r>
          </a:p>
          <a:p>
            <a:r>
              <a:rPr lang="en-GB" dirty="0"/>
              <a:t>Scheduler implementation in an optimal way - necessary for online systems</a:t>
            </a:r>
          </a:p>
          <a:p>
            <a:endParaRPr lang="en-GB" dirty="0"/>
          </a:p>
          <a:p>
            <a:endParaRPr lang="en-GB" dirty="0"/>
          </a:p>
          <a:p>
            <a:pPr marL="0" indent="0">
              <a:buNone/>
            </a:pPr>
            <a:r>
              <a:rPr lang="en-GB" dirty="0"/>
              <a:t>When system is overloaded and not all data can be processed, a DSMS must provide a strategy to </a:t>
            </a:r>
            <a:r>
              <a:rPr lang="en-GB" u="sng" dirty="0"/>
              <a:t>"cut" some of the load </a:t>
            </a:r>
            <a:r>
              <a:rPr lang="en-GB" dirty="0"/>
              <a:t>with the least loss of accuracy (</a:t>
            </a:r>
            <a:r>
              <a:rPr lang="en-GB" dirty="0" err="1"/>
              <a:t>Tatbul</a:t>
            </a:r>
            <a:r>
              <a:rPr lang="en-GB" dirty="0"/>
              <a:t> et al., 2003] and [Babcock et al. ., 2004]).</a:t>
            </a:r>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a:t>DSMS - Storage</a:t>
            </a:r>
            <a:endParaRPr lang="el-GR" dirty="0"/>
          </a:p>
        </p:txBody>
      </p:sp>
      <p:sp>
        <p:nvSpPr>
          <p:cNvPr id="3" name="2 - Θέση περιεχομένου"/>
          <p:cNvSpPr>
            <a:spLocks noGrp="1"/>
          </p:cNvSpPr>
          <p:nvPr>
            <p:ph sz="quarter" idx="1"/>
          </p:nvPr>
        </p:nvSpPr>
        <p:spPr/>
        <p:txBody>
          <a:bodyPr>
            <a:normAutofit/>
          </a:bodyPr>
          <a:lstStyle/>
          <a:p>
            <a:r>
              <a:rPr lang="en-GB" dirty="0"/>
              <a:t>Good organization of the historic data necessary for long term queries </a:t>
            </a:r>
          </a:p>
          <a:p>
            <a:pPr lvl="1"/>
            <a:r>
              <a:rPr lang="en-GB" dirty="0"/>
              <a:t>mainly for data warehouses </a:t>
            </a:r>
          </a:p>
          <a:p>
            <a:r>
              <a:rPr lang="en-GB" dirty="0"/>
              <a:t>Classic methods such as B-Trees support many data types </a:t>
            </a:r>
          </a:p>
          <a:p>
            <a:r>
              <a:rPr lang="en-GB" dirty="0"/>
              <a:t>For time series?</a:t>
            </a:r>
          </a:p>
          <a:p>
            <a:r>
              <a:rPr lang="en-GB" dirty="0"/>
              <a:t>Temporary Storage?</a:t>
            </a:r>
            <a:endParaRPr lang="en-US" dirty="0"/>
          </a:p>
          <a:p>
            <a:endParaRPr lang="en-US" dirty="0"/>
          </a:p>
          <a:p>
            <a:endParaRPr lang="en-US" dirty="0"/>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14448</TotalTime>
  <Words>12917</Words>
  <Application>Microsoft Macintosh PowerPoint</Application>
  <PresentationFormat>On-screen Show (4:3)</PresentationFormat>
  <Paragraphs>1653</Paragraphs>
  <Slides>143</Slides>
  <Notes>40</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143</vt:i4>
      </vt:variant>
    </vt:vector>
  </HeadingPairs>
  <TitlesOfParts>
    <vt:vector size="160" baseType="lpstr">
      <vt:lpstr>Arial</vt:lpstr>
      <vt:lpstr>Arial Unicode MS</vt:lpstr>
      <vt:lpstr>Berlin Sans FB</vt:lpstr>
      <vt:lpstr>Bookman Old Style</vt:lpstr>
      <vt:lpstr>Calibri</vt:lpstr>
      <vt:lpstr>Cambria Math</vt:lpstr>
      <vt:lpstr>Khmer</vt:lpstr>
      <vt:lpstr>Khmer UI</vt:lpstr>
      <vt:lpstr>Tahoma</vt:lpstr>
      <vt:lpstr>Times New Roman</vt:lpstr>
      <vt:lpstr>Tw Cen MT</vt:lpstr>
      <vt:lpstr>Wingdings</vt:lpstr>
      <vt:lpstr>Wingdings 2</vt:lpstr>
      <vt:lpstr>Wingdings 3</vt:lpstr>
      <vt:lpstr>Θέμα του Office</vt:lpstr>
      <vt:lpstr>Διάμεσος</vt:lpstr>
      <vt:lpstr>Worksheet</vt:lpstr>
      <vt:lpstr> </vt:lpstr>
      <vt:lpstr>Stream analysis</vt:lpstr>
      <vt:lpstr>PowerPoint Presentation</vt:lpstr>
      <vt:lpstr>Clustering of streaming data</vt:lpstr>
      <vt:lpstr>Stream Clustering</vt:lpstr>
      <vt:lpstr>Stream Clustering</vt:lpstr>
      <vt:lpstr>Stream Clustering</vt:lpstr>
      <vt:lpstr>Stream Clustering Algorithms</vt:lpstr>
      <vt:lpstr>Prototypes: STREAM</vt:lpstr>
      <vt:lpstr>STREAM</vt:lpstr>
      <vt:lpstr>STREAM</vt:lpstr>
      <vt:lpstr>CF-Trees </vt:lpstr>
      <vt:lpstr>BIRCH</vt:lpstr>
      <vt:lpstr>BIRCH</vt:lpstr>
      <vt:lpstr>PowerPoint Presentation</vt:lpstr>
      <vt:lpstr>CF Tree</vt:lpstr>
      <vt:lpstr>PowerPoint Presentation</vt:lpstr>
      <vt:lpstr>Microclusters</vt:lpstr>
      <vt:lpstr>Grids</vt:lpstr>
      <vt:lpstr>StreamKM++ (Coresets)</vt:lpstr>
      <vt:lpstr>StreamKM++ (Coresets)</vt:lpstr>
      <vt:lpstr>Classification In Data Streams</vt:lpstr>
      <vt:lpstr>Introduction</vt:lpstr>
      <vt:lpstr>Data Stream Classification – Challenges</vt:lpstr>
      <vt:lpstr>Issues: Concept Drift</vt:lpstr>
      <vt:lpstr>Incremental Learning (or Online Learning)</vt:lpstr>
      <vt:lpstr>Incremental Learning (or Online Learning)</vt:lpstr>
      <vt:lpstr>Ensemble Learning</vt:lpstr>
      <vt:lpstr>Ensemble Learning (cont’d)</vt:lpstr>
      <vt:lpstr>Ensemble vs Incremental Learning</vt:lpstr>
      <vt:lpstr>Unlabeled Data</vt:lpstr>
      <vt:lpstr>Learn To Forget</vt:lpstr>
      <vt:lpstr>Learn To Forget</vt:lpstr>
      <vt:lpstr>Incremental Naïve Bayes</vt:lpstr>
      <vt:lpstr>Preprocessing of Data</vt:lpstr>
      <vt:lpstr>Feature Extraction</vt:lpstr>
      <vt:lpstr>Feature Extraction</vt:lpstr>
      <vt:lpstr>Recap: Classification of Data Streams -Μethods</vt:lpstr>
      <vt:lpstr>Incremental Naïve Bayes (labeled data)</vt:lpstr>
      <vt:lpstr>Incremental Naïve Bayes (unlabeled data)</vt:lpstr>
      <vt:lpstr>Concept Drift Management</vt:lpstr>
      <vt:lpstr>Concept Drift Management</vt:lpstr>
      <vt:lpstr>Naïve Bayes: Three versions</vt:lpstr>
      <vt:lpstr>Incremental Naive Bayes</vt:lpstr>
      <vt:lpstr>Incremental Naive Bayes</vt:lpstr>
      <vt:lpstr>Incremental Naive Bayes</vt:lpstr>
      <vt:lpstr>Incremental Naive Bayes-Αrchitecture</vt:lpstr>
      <vt:lpstr>Unlabeled Tweets</vt:lpstr>
      <vt:lpstr>Self-trained incremental Naive Bayes</vt:lpstr>
      <vt:lpstr>Self-trained incremental Naive Bayes-Αrchitecture</vt:lpstr>
      <vt:lpstr>Co-trained incremental Naive Bayes</vt:lpstr>
      <vt:lpstr>Co-trained incremental Naive Bayes-Αrchitecture</vt:lpstr>
      <vt:lpstr>Experiments</vt:lpstr>
      <vt:lpstr>Experiments: Evaluation</vt:lpstr>
      <vt:lpstr>Results</vt:lpstr>
      <vt:lpstr>Results</vt:lpstr>
      <vt:lpstr>Results</vt:lpstr>
      <vt:lpstr>Conclusions</vt:lpstr>
      <vt:lpstr>Conclusions</vt:lpstr>
      <vt:lpstr>References</vt:lpstr>
      <vt:lpstr>References</vt:lpstr>
      <vt:lpstr>References</vt:lpstr>
      <vt:lpstr>References</vt:lpstr>
      <vt:lpstr>References</vt:lpstr>
      <vt:lpstr>References</vt:lpstr>
      <vt:lpstr>G. Dimitropoulos, E. Papagianni and V. Megalooikonomou, 2017</vt:lpstr>
      <vt:lpstr>Classification</vt:lpstr>
      <vt:lpstr>Classification</vt:lpstr>
      <vt:lpstr>PowerPoint Presentation</vt:lpstr>
      <vt:lpstr>PowerPoint Presentation</vt:lpstr>
      <vt:lpstr>PowerPoint Presentation</vt:lpstr>
      <vt:lpstr>Conclusions </vt:lpstr>
      <vt:lpstr>PowerPoint Presentation</vt:lpstr>
      <vt:lpstr>Motivation</vt:lpstr>
      <vt:lpstr>Motivation</vt:lpstr>
      <vt:lpstr>Motivation</vt:lpstr>
      <vt:lpstr>Motivation</vt:lpstr>
      <vt:lpstr>M-way analysis</vt:lpstr>
      <vt:lpstr>M-way analysis</vt:lpstr>
      <vt:lpstr>M-way analysis</vt:lpstr>
      <vt:lpstr>M-way analysis</vt:lpstr>
      <vt:lpstr>M-way analysis</vt:lpstr>
      <vt:lpstr>PowerPoint Presentation</vt:lpstr>
      <vt:lpstr>PowerPoint Presentation</vt:lpstr>
      <vt:lpstr>Data stream characteristics and requirements</vt:lpstr>
      <vt:lpstr>Data stream management goal</vt:lpstr>
      <vt:lpstr>Data Stream Management</vt:lpstr>
      <vt:lpstr>Data Stream Management</vt:lpstr>
      <vt:lpstr>Data stream management – Queries </vt:lpstr>
      <vt:lpstr>Databases – Queries Static vs Continuous</vt:lpstr>
      <vt:lpstr>Continuous Query -Example</vt:lpstr>
      <vt:lpstr>Issues in data stream management</vt:lpstr>
      <vt:lpstr>Management Systems Data Base vs Data Stream</vt:lpstr>
      <vt:lpstr>DSMS: Data Stream Management Systems</vt:lpstr>
      <vt:lpstr>DSMS - Queries Blocking Operators</vt:lpstr>
      <vt:lpstr>DSMS – Windows Hopping Window</vt:lpstr>
      <vt:lpstr>DSMS - Queries Query Scheduler</vt:lpstr>
      <vt:lpstr>DSMS - Queries Query Scheduler, Load Shedding</vt:lpstr>
      <vt:lpstr>DSMS - Storage</vt:lpstr>
      <vt:lpstr>DSMS - Systems and Query Languages</vt:lpstr>
      <vt:lpstr>DSMS - Systems and Query Languages</vt:lpstr>
      <vt:lpstr>Example DSMS: Microsoft StreamInsight</vt:lpstr>
      <vt:lpstr>Microsoft StreamInsight™</vt:lpstr>
      <vt:lpstr>XStream DSMS [GMN+08]</vt:lpstr>
      <vt:lpstr>References</vt:lpstr>
      <vt:lpstr>References </vt:lpstr>
      <vt:lpstr>PowerPoint Presentation</vt:lpstr>
      <vt:lpstr>Spark-Architecture</vt:lpstr>
      <vt:lpstr>Spark- programming model</vt:lpstr>
      <vt:lpstr>Spark- model of execution</vt:lpstr>
      <vt:lpstr>Spark Streaming API</vt:lpstr>
      <vt:lpstr>Putting streaming data management and analytics to work</vt:lpstr>
      <vt:lpstr>Advanced multi-paRametric Monitoring and analysis for diagnosis and Optimal management of epilepsy and Related brain disorders </vt:lpstr>
      <vt:lpstr>Online Seizure Detection concept</vt:lpstr>
      <vt:lpstr>Online Seizure Detection</vt:lpstr>
      <vt:lpstr>Online Seizure Detection: features used</vt:lpstr>
      <vt:lpstr>Online Seizure Detection</vt:lpstr>
      <vt:lpstr>Online Seizure Detection</vt:lpstr>
      <vt:lpstr>Online Seizure Detection</vt:lpstr>
      <vt:lpstr>PowerPoint Presentation</vt:lpstr>
      <vt:lpstr>Frailsafe</vt:lpstr>
      <vt:lpstr>System features  for the older person</vt:lpstr>
      <vt:lpstr>Measurable parameters and units of measurement</vt:lpstr>
      <vt:lpstr>PowerPoint Presentation</vt:lpstr>
      <vt:lpstr>PowerPoint Presentation</vt:lpstr>
      <vt:lpstr>PowerPoint Presentation</vt:lpstr>
      <vt:lpstr>Decision support and alerts generation </vt:lpstr>
      <vt:lpstr>Multi-parametric analysis towards prediction of frailty risk</vt:lpstr>
      <vt:lpstr>Prediction of adverse events</vt:lpstr>
      <vt:lpstr>PowerPoint Presentation</vt:lpstr>
      <vt:lpstr>PowerPoint Presentation</vt:lpstr>
      <vt:lpstr>PowerPoint Presentation</vt:lpstr>
      <vt:lpstr>PowerPoint Presentation</vt:lpstr>
      <vt:lpstr>Results: Prediction of adverse events</vt:lpstr>
      <vt:lpstr>TensMIL: tensor decomposition for MIL classification of multidimensional data</vt:lpstr>
      <vt:lpstr>TensMIL</vt:lpstr>
      <vt:lpstr>Multiple Instance Learning (MIL)</vt:lpstr>
      <vt:lpstr>TensMIL1: Method overview</vt:lpstr>
      <vt:lpstr>TensMIL</vt:lpstr>
      <vt:lpstr>Experiments: Dataset</vt:lpstr>
      <vt:lpstr>Results </vt:lpstr>
      <vt:lpstr>Frailsafe Consortium</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d1m kar</dc:creator>
  <cp:lastModifiedBy>Μεγαλοοικονόμου Βασίλειος</cp:lastModifiedBy>
  <cp:revision>245</cp:revision>
  <cp:lastPrinted>2022-05-25T08:20:24Z</cp:lastPrinted>
  <dcterms:created xsi:type="dcterms:W3CDTF">2017-03-05T09:18:24Z</dcterms:created>
  <dcterms:modified xsi:type="dcterms:W3CDTF">2022-05-27T21:03:53Z</dcterms:modified>
</cp:coreProperties>
</file>