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1" r:id="rId2"/>
    <p:sldId id="260" r:id="rId3"/>
    <p:sldId id="481" r:id="rId4"/>
    <p:sldId id="482" r:id="rId5"/>
    <p:sldId id="483" r:id="rId6"/>
    <p:sldId id="484" r:id="rId7"/>
    <p:sldId id="354" r:id="rId8"/>
    <p:sldId id="485" r:id="rId9"/>
    <p:sldId id="486" r:id="rId10"/>
    <p:sldId id="487" r:id="rId11"/>
    <p:sldId id="469" r:id="rId12"/>
    <p:sldId id="466" r:id="rId13"/>
    <p:sldId id="467" r:id="rId14"/>
    <p:sldId id="422" r:id="rId15"/>
    <p:sldId id="464" r:id="rId16"/>
    <p:sldId id="480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2" d="100"/>
          <a:sy n="102" d="100"/>
        </p:scale>
        <p:origin x="-82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05CBB-40E9-4C63-97C1-1DBE36D4A268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47B4-4905-40DC-AFC8-8FF318A526B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48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48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45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405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47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55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16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37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76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13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1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29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87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04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49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68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4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99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60E488-A204-457B-8F47-8DBBB4C766E4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EEF5-53A7-4A4B-A19E-576B1E19BA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2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.uwg.g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env.uwg.gr/sites/all/themes/env/logo.png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DgPFNjkbw" TargetMode="External"/><Relationship Id="rId2" Type="http://schemas.openxmlformats.org/officeDocument/2006/relationships/hyperlink" Target="https://www.youtube.com/watch?v=iQsu3Kz9NY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EC803B-E014-47DF-A0FC-3976C2607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3722914" y="2987123"/>
            <a:ext cx="5274964" cy="33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Ορθογώνιο"/>
          <p:cNvSpPr/>
          <p:nvPr/>
        </p:nvSpPr>
        <p:spPr>
          <a:xfrm>
            <a:off x="3056010" y="1838659"/>
            <a:ext cx="63722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/>
              <a:t>ΕΡΓΑΣΤΗΡΙΟ </a:t>
            </a:r>
          </a:p>
          <a:p>
            <a:pPr algn="ctr"/>
            <a:r>
              <a:rPr lang="el-GR" sz="2800" b="1" dirty="0" smtClean="0"/>
              <a:t>ΒΙΟΤΕΧΝΟΛΟΓΙΑΣ</a:t>
            </a:r>
            <a:r>
              <a:rPr lang="en-US" sz="2800" b="1" dirty="0" smtClean="0"/>
              <a:t> </a:t>
            </a:r>
            <a:r>
              <a:rPr lang="el-GR" sz="2800" b="1" dirty="0" smtClean="0"/>
              <a:t>ΤΡΟΦΙΜΩΝ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8" name="logo-image" descr="Αρχική">
            <a:hlinkClick r:id="rId3" tooltip="Αρχική"/>
            <a:extLst>
              <a:ext uri="{FF2B5EF4-FFF2-40B4-BE49-F238E27FC236}">
                <a16:creationId xmlns="" xmlns:a16="http://schemas.microsoft.com/office/drawing/2014/main" id="{1B9396B6-1719-40CF-BDDD-4489480ADA73}"/>
              </a:ext>
            </a:extLst>
          </p:cNvPr>
          <p:cNvPicPr/>
          <p:nvPr/>
        </p:nvPicPr>
        <p:blipFill>
          <a:blip r:embed="rId4" r:link="rId5" cstate="print"/>
          <a:srcRect b="1575"/>
          <a:stretch>
            <a:fillRect/>
          </a:stretch>
        </p:blipFill>
        <p:spPr bwMode="auto">
          <a:xfrm>
            <a:off x="1753962" y="279309"/>
            <a:ext cx="1274585" cy="123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69496259-9850-4CC7-97FF-343BF4ED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052" y="4949442"/>
            <a:ext cx="10125896" cy="830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b="1" dirty="0"/>
              <a:t>ΑΛΥΣΙΔΩΤΗ ΑΝΤΙΔΡΑΣΗ ΠΟΛΥΜΕΡΑΣΗΣ</a:t>
            </a:r>
            <a:r>
              <a:rPr lang="en-US" sz="4000" b="1" dirty="0"/>
              <a:t> (PCR)</a:t>
            </a:r>
            <a:r>
              <a:rPr lang="el-GR" sz="4000" b="1" dirty="0"/>
              <a:t/>
            </a:r>
            <a:br>
              <a:rPr lang="el-GR" sz="4000" b="1" dirty="0"/>
            </a:br>
            <a:endParaRPr lang="el-GR" sz="4000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3194123" y="57253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b="1" dirty="0"/>
              <a:t>Τμήμα Επιστήμης και Τεχνολογίας τροφίμων</a:t>
            </a:r>
            <a:br>
              <a:rPr lang="el-GR" sz="2000" b="1" dirty="0"/>
            </a:br>
            <a:r>
              <a:rPr lang="el-GR" sz="2000" b="1" dirty="0"/>
              <a:t>Σχολή Γεωπονικών επιστημών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="" xmlns:a16="http://schemas.microsoft.com/office/drawing/2014/main" id="{3E5CB83C-A9B3-406C-8D90-E590436A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1" y="236557"/>
            <a:ext cx="5859668" cy="465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1">
            <a:extLst>
              <a:ext uri="{FF2B5EF4-FFF2-40B4-BE49-F238E27FC236}">
                <a16:creationId xmlns="" xmlns:a16="http://schemas.microsoft.com/office/drawing/2014/main" id="{7C12D561-D425-4D60-9364-C7D3F5A2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48" y="4568526"/>
            <a:ext cx="111987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l-GR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dirty="0">
                <a:cs typeface="Arial" panose="020B0604020202020204" pitchFamily="34" charset="0"/>
              </a:rPr>
              <a:t>Ένας χώρος </a:t>
            </a:r>
            <a:r>
              <a:rPr lang="en-US" altLang="el-GR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altLang="el-GR" sz="2400" dirty="0">
                <a:cs typeface="Arial" panose="020B0604020202020204" pitchFamily="34" charset="0"/>
              </a:rPr>
              <a:t>χρήση θαλάμων βιολογικής ασφάλειας, χρήση απολυμαντικών και UV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dirty="0">
                <a:cs typeface="Arial" panose="020B0604020202020204" pitchFamily="34" charset="0"/>
              </a:rPr>
              <a:t>•</a:t>
            </a:r>
            <a:r>
              <a:rPr lang="el-GR" altLang="el-GR" sz="2400" b="1" dirty="0">
                <a:cs typeface="Arial" panose="020B0604020202020204" pitchFamily="34" charset="0"/>
              </a:rPr>
              <a:t>Όχι σε χώρο καλλιεργειών μικροοργανισμών!</a:t>
            </a:r>
            <a:endParaRPr lang="el-GR" altLang="el-GR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dirty="0">
                <a:cs typeface="Arial" panose="020B0604020202020204" pitchFamily="34" charset="0"/>
              </a:rPr>
              <a:t>•Χρονικός χωρισμός! </a:t>
            </a:r>
          </a:p>
        </p:txBody>
      </p:sp>
    </p:spTree>
    <p:extLst>
      <p:ext uri="{BB962C8B-B14F-4D97-AF65-F5344CB8AC3E}">
        <p14:creationId xmlns:p14="http://schemas.microsoft.com/office/powerpoint/2010/main" val="35389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510078" y="389861"/>
            <a:ext cx="2459328" cy="579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l-GR" sz="2400" b="1" dirty="0" smtClean="0">
                <a:solidFill>
                  <a:srgbClr val="FFFF00"/>
                </a:solidFill>
              </a:rPr>
              <a:t>Αντίδραση </a:t>
            </a:r>
            <a:r>
              <a:rPr lang="en-US" sz="2400" b="1" dirty="0" smtClean="0">
                <a:solidFill>
                  <a:srgbClr val="FFFF00"/>
                </a:solidFill>
              </a:rPr>
              <a:t>PCR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56260" y="5497369"/>
            <a:ext cx="114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* </a:t>
            </a:r>
            <a:r>
              <a:rPr lang="el-GR" dirty="0" smtClean="0"/>
              <a:t>Περιέχονται τα </a:t>
            </a:r>
            <a:r>
              <a:rPr lang="el-GR" dirty="0"/>
              <a:t>ιόντα Mg2+ </a:t>
            </a:r>
            <a:r>
              <a:rPr lang="el-GR" dirty="0" smtClean="0"/>
              <a:t> που είναι </a:t>
            </a:r>
            <a:r>
              <a:rPr lang="el-GR" dirty="0"/>
              <a:t>απαραίτητος </a:t>
            </a:r>
            <a:r>
              <a:rPr lang="el-GR" dirty="0" err="1"/>
              <a:t>συμπαράγοντας</a:t>
            </a:r>
            <a:r>
              <a:rPr lang="el-GR" dirty="0"/>
              <a:t> της DNA πολυμεράσης</a:t>
            </a:r>
            <a:r>
              <a:rPr lang="en-US" dirty="0"/>
              <a:t> </a:t>
            </a:r>
            <a:r>
              <a:rPr lang="el-GR" dirty="0"/>
              <a:t>και σχηματίζουν διαλυτά </a:t>
            </a:r>
            <a:r>
              <a:rPr lang="el-GR" dirty="0" err="1"/>
              <a:t>σύμπλοκα</a:t>
            </a:r>
            <a:r>
              <a:rPr lang="el-GR" dirty="0"/>
              <a:t> με τα </a:t>
            </a:r>
            <a:r>
              <a:rPr lang="el-GR" dirty="0" err="1"/>
              <a:t>dNTPs</a:t>
            </a:r>
            <a:r>
              <a:rPr lang="el-GR" dirty="0"/>
              <a:t>, το DNA εκμαγείο και τους εκκινητές</a:t>
            </a: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09216"/>
              </p:ext>
            </p:extLst>
          </p:nvPr>
        </p:nvGraphicFramePr>
        <p:xfrm>
          <a:off x="1651424" y="1251510"/>
          <a:ext cx="87148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411"/>
                <a:gridCol w="1558096"/>
                <a:gridCol w="2397967"/>
                <a:gridCol w="20154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Αντιδραστήρια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Όγκος (μ</a:t>
                      </a:r>
                      <a:r>
                        <a:rPr lang="en-US" dirty="0" smtClean="0"/>
                        <a:t>l)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Παράδειγμα 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Παράδειγμα 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SDW (H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O)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X </a:t>
                      </a:r>
                      <a:r>
                        <a:rPr lang="el-GR" b="1" dirty="0" smtClean="0"/>
                        <a:t>μ</a:t>
                      </a:r>
                      <a:r>
                        <a:rPr lang="en-US" b="1" dirty="0" smtClean="0"/>
                        <a:t>l</a:t>
                      </a:r>
                      <a:endParaRPr lang="el-G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33 </a:t>
                      </a:r>
                      <a:r>
                        <a:rPr lang="el-GR" b="1" dirty="0" smtClean="0"/>
                        <a:t>μ</a:t>
                      </a:r>
                      <a:r>
                        <a:rPr lang="en-US" b="1" dirty="0" smtClean="0"/>
                        <a:t>l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</a:t>
                      </a:r>
                      <a:r>
                        <a:rPr lang="el-GR" b="1" dirty="0" smtClean="0"/>
                        <a:t>6</a:t>
                      </a:r>
                      <a:r>
                        <a:rPr lang="en-US" b="1" dirty="0" smtClean="0"/>
                        <a:t> </a:t>
                      </a:r>
                      <a:r>
                        <a:rPr lang="el-GR" b="1" dirty="0" smtClean="0"/>
                        <a:t>μ</a:t>
                      </a:r>
                      <a:r>
                        <a:rPr lang="en-US" b="1" dirty="0" smtClean="0"/>
                        <a:t>l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PCR Buffer (</a:t>
                      </a:r>
                      <a:r>
                        <a:rPr lang="en-US" sz="1200" dirty="0" smtClean="0"/>
                        <a:t>X</a:t>
                      </a:r>
                      <a:r>
                        <a:rPr lang="en-US" dirty="0" smtClean="0"/>
                        <a:t>10)*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εκκινητής</a:t>
                      </a:r>
                      <a:r>
                        <a:rPr lang="el-GR" sz="1800" dirty="0" smtClean="0"/>
                        <a:t> 1</a:t>
                      </a:r>
                      <a:r>
                        <a:rPr lang="en-US" dirty="0" smtClean="0"/>
                        <a:t> (10 </a:t>
                      </a:r>
                      <a:r>
                        <a:rPr lang="el-GR" dirty="0" err="1" smtClean="0"/>
                        <a:t>μΜ</a:t>
                      </a:r>
                      <a:r>
                        <a:rPr lang="el-GR" dirty="0" smtClean="0"/>
                        <a:t>)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 smtClean="0"/>
                        <a:t>εκκινητής</a:t>
                      </a:r>
                      <a:r>
                        <a:rPr lang="el-GR" sz="1800" dirty="0" smtClean="0"/>
                        <a:t> 2</a:t>
                      </a:r>
                      <a:r>
                        <a:rPr lang="en-US" dirty="0" smtClean="0"/>
                        <a:t> (10 </a:t>
                      </a:r>
                      <a:r>
                        <a:rPr lang="el-GR" dirty="0" err="1" smtClean="0"/>
                        <a:t>μΜ</a:t>
                      </a:r>
                      <a:r>
                        <a:rPr lang="el-GR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dNTPs</a:t>
                      </a:r>
                      <a:r>
                        <a:rPr lang="en-US" dirty="0" smtClean="0"/>
                        <a:t> mix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Taq</a:t>
                      </a:r>
                      <a:r>
                        <a:rPr lang="en-US" dirty="0" smtClean="0"/>
                        <a:t> Polymerase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 template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Y </a:t>
                      </a:r>
                      <a:r>
                        <a:rPr lang="el-GR" b="1" dirty="0" smtClean="0"/>
                        <a:t>μ</a:t>
                      </a:r>
                      <a:r>
                        <a:rPr lang="en-US" b="1" dirty="0" smtClean="0"/>
                        <a:t>l</a:t>
                      </a:r>
                      <a:endParaRPr lang="el-G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5 μ</a:t>
                      </a:r>
                      <a:r>
                        <a:rPr lang="en-US" b="1" dirty="0" smtClean="0"/>
                        <a:t>l DNA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l-GR" b="1" baseline="0" dirty="0" smtClean="0"/>
                        <a:t>δείγμα</a:t>
                      </a:r>
                      <a:endParaRPr lang="el-G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2 μ</a:t>
                      </a:r>
                      <a:r>
                        <a:rPr lang="en-US" b="1" dirty="0" smtClean="0"/>
                        <a:t>l DNA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l-GR" b="1" baseline="0" dirty="0" smtClean="0"/>
                        <a:t>δείγμα</a:t>
                      </a:r>
                      <a:endParaRPr lang="el-GR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Τελικός</a:t>
                      </a:r>
                      <a:r>
                        <a:rPr lang="el-GR" baseline="0" dirty="0" smtClean="0"/>
                        <a:t>  όγκος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50 μ</a:t>
                      </a:r>
                      <a:r>
                        <a:rPr lang="en-US" dirty="0" smtClean="0"/>
                        <a:t>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50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50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83DAB4-87AC-42B2-B141-80BBDEDAEE4A}"/>
              </a:ext>
            </a:extLst>
          </p:cNvPr>
          <p:cNvSpPr/>
          <p:nvPr/>
        </p:nvSpPr>
        <p:spPr>
          <a:xfrm>
            <a:off x="320434" y="328223"/>
            <a:ext cx="9836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el-GR" sz="2000" dirty="0" smtClean="0">
                <a:ea typeface="Times New Roman" panose="02020603050405020304" pitchFamily="18" charset="0"/>
              </a:rPr>
              <a:t>   Σε </a:t>
            </a:r>
            <a:r>
              <a:rPr lang="el-GR" sz="2000" dirty="0">
                <a:ea typeface="Times New Roman" panose="02020603050405020304" pitchFamily="18" charset="0"/>
              </a:rPr>
              <a:t>ένα σωληνάκι </a:t>
            </a:r>
            <a:r>
              <a:rPr lang="en-US" sz="2000" dirty="0" err="1">
                <a:ea typeface="Times New Roman" panose="02020603050405020304" pitchFamily="18" charset="0"/>
              </a:rPr>
              <a:t>eppendorf</a:t>
            </a:r>
            <a:r>
              <a:rPr lang="el-GR" sz="2000" dirty="0">
                <a:ea typeface="Times New Roman" panose="02020603050405020304" pitchFamily="18" charset="0"/>
              </a:rPr>
              <a:t> του 1.5</a:t>
            </a:r>
            <a:r>
              <a:rPr lang="en-US" sz="2000" dirty="0">
                <a:ea typeface="Times New Roman" panose="02020603050405020304" pitchFamily="18" charset="0"/>
              </a:rPr>
              <a:t>ml</a:t>
            </a:r>
            <a:r>
              <a:rPr lang="el-GR" sz="2000" dirty="0">
                <a:ea typeface="Times New Roman" panose="02020603050405020304" pitchFamily="18" charset="0"/>
              </a:rPr>
              <a:t> ετοιμάζουμε τ</a:t>
            </a:r>
            <a:r>
              <a:rPr lang="en-US" sz="2000" dirty="0">
                <a:ea typeface="Times New Roman" panose="02020603050405020304" pitchFamily="18" charset="0"/>
              </a:rPr>
              <a:t>o</a:t>
            </a:r>
            <a:r>
              <a:rPr lang="el-GR" sz="2000" dirty="0">
                <a:ea typeface="Times New Roman" panose="02020603050405020304" pitchFamily="18" charset="0"/>
              </a:rPr>
              <a:t> γενικό μίγμα</a:t>
            </a: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el-GR" sz="2000" dirty="0">
                <a:ea typeface="Times New Roman" panose="02020603050405020304" pitchFamily="18" charset="0"/>
              </a:rPr>
              <a:t> </a:t>
            </a:r>
            <a:r>
              <a:rPr lang="el-GR" sz="2000" dirty="0" smtClean="0">
                <a:ea typeface="Times New Roman" panose="02020603050405020304" pitchFamily="18" charset="0"/>
              </a:rPr>
              <a:t>  </a:t>
            </a:r>
            <a:r>
              <a:rPr lang="el-GR" sz="2000" b="1" dirty="0" smtClean="0">
                <a:ea typeface="Times New Roman" panose="02020603050405020304" pitchFamily="18" charset="0"/>
              </a:rPr>
              <a:t>(</a:t>
            </a:r>
            <a:r>
              <a:rPr lang="en-US" sz="2000" b="1" dirty="0">
                <a:ea typeface="Times New Roman" panose="02020603050405020304" pitchFamily="18" charset="0"/>
              </a:rPr>
              <a:t>master mix</a:t>
            </a:r>
            <a:r>
              <a:rPr lang="el-GR" sz="2000" b="1" dirty="0"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ea typeface="Times New Roman" panose="02020603050405020304" pitchFamily="18" charset="0"/>
              </a:rPr>
              <a:t>n</a:t>
            </a:r>
            <a:r>
              <a:rPr lang="el-GR" sz="2000" b="1" dirty="0">
                <a:ea typeface="Times New Roman" panose="02020603050405020304" pitchFamily="18" charset="0"/>
              </a:rPr>
              <a:t>+1) όπου </a:t>
            </a:r>
            <a:r>
              <a:rPr lang="en-US" sz="2000" b="1" dirty="0">
                <a:ea typeface="Times New Roman" panose="02020603050405020304" pitchFamily="18" charset="0"/>
              </a:rPr>
              <a:t>n = </a:t>
            </a:r>
            <a:r>
              <a:rPr lang="el-GR" sz="2000" b="1" dirty="0">
                <a:ea typeface="Times New Roman" panose="02020603050405020304" pitchFamily="18" charset="0"/>
              </a:rPr>
              <a:t>αντιδράσεις </a:t>
            </a:r>
            <a:r>
              <a:rPr lang="en-US" sz="2000" b="1" dirty="0">
                <a:ea typeface="Times New Roman" panose="02020603050405020304" pitchFamily="18" charset="0"/>
              </a:rPr>
              <a:t>PCR</a:t>
            </a:r>
            <a:r>
              <a:rPr lang="el-GR" sz="2000" b="1" dirty="0">
                <a:ea typeface="Times New Roman" panose="02020603050405020304" pitchFamily="18" charset="0"/>
              </a:rPr>
              <a:t> </a:t>
            </a:r>
            <a:r>
              <a:rPr lang="el-GR" sz="2000" dirty="0">
                <a:ea typeface="Times New Roman" panose="02020603050405020304" pitchFamily="18" charset="0"/>
              </a:rPr>
              <a:t>προσθέτοντας με τη σειρά: 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endParaRPr lang="el-GR" sz="2000" b="1" dirty="0" smtClean="0"/>
          </a:p>
        </p:txBody>
      </p:sp>
      <p:grpSp>
        <p:nvGrpSpPr>
          <p:cNvPr id="12" name="11 - Ομάδα"/>
          <p:cNvGrpSpPr/>
          <p:nvPr/>
        </p:nvGrpSpPr>
        <p:grpSpPr>
          <a:xfrm>
            <a:off x="6556375" y="1554156"/>
            <a:ext cx="4947950" cy="4714503"/>
            <a:chOff x="6556375" y="1840674"/>
            <a:chExt cx="4947950" cy="4714503"/>
          </a:xfrm>
        </p:grpSpPr>
        <p:pic>
          <p:nvPicPr>
            <p:cNvPr id="6152" name="Picture 8" descr="One-Step RT-PCR Kit: QIAGEN OneStep RT-PCR Kit"/>
            <p:cNvPicPr>
              <a:picLocks noChangeAspect="1" noChangeArrowheads="1"/>
            </p:cNvPicPr>
            <p:nvPr/>
          </p:nvPicPr>
          <p:blipFill>
            <a:blip r:embed="rId2" cstate="print"/>
            <a:srcRect t="14613" b="7283"/>
            <a:stretch>
              <a:fillRect/>
            </a:stretch>
          </p:blipFill>
          <p:spPr bwMode="auto">
            <a:xfrm>
              <a:off x="6556375" y="1840674"/>
              <a:ext cx="4947950" cy="4714503"/>
            </a:xfrm>
            <a:prstGeom prst="rect">
              <a:avLst/>
            </a:prstGeom>
            <a:noFill/>
          </p:spPr>
        </p:pic>
        <p:sp>
          <p:nvSpPr>
            <p:cNvPr id="7" name="6 - TextBox"/>
            <p:cNvSpPr txBox="1"/>
            <p:nvPr/>
          </p:nvSpPr>
          <p:spPr>
            <a:xfrm>
              <a:off x="6650181" y="1923803"/>
              <a:ext cx="1496292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l-GR" b="1" dirty="0"/>
                <a:t>ΕΚΚΙΝΗΤΕΣ</a:t>
              </a: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9106393" y="1862447"/>
              <a:ext cx="2353294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l-GR" b="1" dirty="0"/>
                <a:t>Ρυθμιστικό διάλυμα</a:t>
              </a:r>
            </a:p>
            <a:p>
              <a:r>
                <a:rPr lang="en-US" b="1" dirty="0" err="1"/>
                <a:t>dNTPs</a:t>
              </a:r>
              <a:endParaRPr lang="en-US" b="1" dirty="0"/>
            </a:p>
            <a:p>
              <a:r>
                <a:rPr lang="el-GR" b="1" dirty="0"/>
                <a:t>Νερό</a:t>
              </a:r>
            </a:p>
            <a:p>
              <a:r>
                <a:rPr lang="en-US" b="1" dirty="0" err="1"/>
                <a:t>Taq</a:t>
              </a:r>
              <a:r>
                <a:rPr lang="en-US" b="1" dirty="0"/>
                <a:t> </a:t>
              </a:r>
              <a:r>
                <a:rPr lang="el-GR" b="1" dirty="0"/>
                <a:t>πολυμεράση</a:t>
              </a: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8702632" y="3358738"/>
              <a:ext cx="2543299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l-GR" b="1" dirty="0"/>
                <a:t>Γενικό Μείγμα</a:t>
              </a: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8688775" y="4045527"/>
              <a:ext cx="2543299" cy="8309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l-GR" sz="1600" b="1" dirty="0"/>
                <a:t>Διαμοιρασμός σε </a:t>
              </a:r>
              <a:r>
                <a:rPr lang="en-US" sz="1600" b="1" dirty="0"/>
                <a:t>n </a:t>
              </a:r>
              <a:r>
                <a:rPr lang="el-GR" sz="1600" b="1" dirty="0"/>
                <a:t>σωληνάκια</a:t>
              </a:r>
            </a:p>
            <a:p>
              <a:r>
                <a:rPr lang="el-GR" sz="1600" b="1" dirty="0"/>
                <a:t>Προσθήκη </a:t>
              </a:r>
              <a:r>
                <a:rPr lang="en-US" sz="1600" b="1" dirty="0"/>
                <a:t>DNA (</a:t>
              </a:r>
              <a:r>
                <a:rPr lang="el-GR" sz="1600" b="1" dirty="0"/>
                <a:t>μήτρα)</a:t>
              </a:r>
            </a:p>
          </p:txBody>
        </p:sp>
      </p:grpSp>
      <p:sp>
        <p:nvSpPr>
          <p:cNvPr id="11" name="10 - TextBox"/>
          <p:cNvSpPr txBox="1"/>
          <p:nvPr/>
        </p:nvSpPr>
        <p:spPr>
          <a:xfrm>
            <a:off x="6573981" y="6240072"/>
            <a:ext cx="493034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PCR</a:t>
            </a:r>
            <a:endParaRPr lang="el-GR" sz="1600" b="1" dirty="0"/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11030"/>
              </p:ext>
            </p:extLst>
          </p:nvPr>
        </p:nvGraphicFramePr>
        <p:xfrm>
          <a:off x="485096" y="1474673"/>
          <a:ext cx="5747752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725"/>
                <a:gridCol w="1568764"/>
                <a:gridCol w="269026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Αντιδραστήρια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Όγκος  για</a:t>
                      </a:r>
                      <a:r>
                        <a:rPr lang="el-GR" baseline="0" dirty="0" smtClean="0"/>
                        <a:t> 1 (μια) αντίδραση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Master mix </a:t>
                      </a:r>
                      <a:r>
                        <a:rPr lang="el-GR" sz="1800" b="1" dirty="0" smtClean="0"/>
                        <a:t>για 4 αντιδράσεις</a:t>
                      </a:r>
                      <a:endParaRPr lang="en-US" sz="1800" b="1" dirty="0"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SDW (H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O)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33 </a:t>
                      </a:r>
                      <a:r>
                        <a:rPr lang="el-GR" b="1" dirty="0" smtClean="0"/>
                        <a:t>μ</a:t>
                      </a:r>
                      <a:r>
                        <a:rPr lang="en-US" b="1" dirty="0" smtClean="0"/>
                        <a:t>l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132</a:t>
                      </a:r>
                      <a:r>
                        <a:rPr lang="en-US" b="1" dirty="0" smtClean="0"/>
                        <a:t> </a:t>
                      </a:r>
                      <a:r>
                        <a:rPr lang="el-GR" b="1" dirty="0" smtClean="0"/>
                        <a:t>μ</a:t>
                      </a:r>
                      <a:r>
                        <a:rPr lang="en-US" b="1" dirty="0" smtClean="0"/>
                        <a:t>l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PCR Buffer (</a:t>
                      </a:r>
                      <a:r>
                        <a:rPr lang="en-US" sz="1200" dirty="0" smtClean="0"/>
                        <a:t>X</a:t>
                      </a:r>
                      <a:r>
                        <a:rPr lang="en-US" dirty="0" smtClean="0"/>
                        <a:t>10)*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20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εκκινητής</a:t>
                      </a:r>
                      <a:r>
                        <a:rPr lang="el-GR" sz="1800" dirty="0" smtClean="0"/>
                        <a:t> 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8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 smtClean="0"/>
                        <a:t>εκκινητής</a:t>
                      </a:r>
                      <a:r>
                        <a:rPr lang="el-GR" sz="1800" dirty="0" smtClean="0"/>
                        <a:t> 2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8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dNTPs</a:t>
                      </a:r>
                      <a:r>
                        <a:rPr lang="en-US" dirty="0" smtClean="0"/>
                        <a:t> mix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8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Taq</a:t>
                      </a:r>
                      <a:r>
                        <a:rPr lang="en-US" dirty="0" smtClean="0"/>
                        <a:t> Polymerase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4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 template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5 μ</a:t>
                      </a:r>
                      <a:r>
                        <a:rPr lang="en-US" b="1" dirty="0" smtClean="0"/>
                        <a:t>l DNA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l-GR" b="1" baseline="0" dirty="0" smtClean="0"/>
                        <a:t>δείγμα</a:t>
                      </a:r>
                      <a:endParaRPr lang="el-G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ΌΧΙ 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Τελικός</a:t>
                      </a:r>
                      <a:r>
                        <a:rPr lang="el-GR" baseline="0" dirty="0" smtClean="0"/>
                        <a:t>  όγκος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50 μ</a:t>
                      </a:r>
                      <a:r>
                        <a:rPr lang="en-US" dirty="0" smtClean="0"/>
                        <a:t>l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48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A0F6131-490E-475F-A37E-A64A6F39040A}"/>
              </a:ext>
            </a:extLst>
          </p:cNvPr>
          <p:cNvSpPr/>
          <p:nvPr/>
        </p:nvSpPr>
        <p:spPr>
          <a:xfrm>
            <a:off x="789708" y="624920"/>
            <a:ext cx="9615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l-GR" b="1" dirty="0">
                <a:ea typeface="Times New Roman" panose="02020603050405020304" pitchFamily="18" charset="0"/>
              </a:rPr>
              <a:t>Μοιράζουμε </a:t>
            </a:r>
            <a:r>
              <a:rPr lang="en-US" b="1" dirty="0" smtClean="0">
                <a:ea typeface="Times New Roman" panose="02020603050405020304" pitchFamily="18" charset="0"/>
              </a:rPr>
              <a:t>4</a:t>
            </a:r>
            <a:r>
              <a:rPr lang="el-GR" b="1" dirty="0" smtClean="0">
                <a:ea typeface="Times New Roman" panose="02020603050405020304" pitchFamily="18" charset="0"/>
              </a:rPr>
              <a:t>9μ</a:t>
            </a:r>
            <a:r>
              <a:rPr lang="en-US" b="1" dirty="0">
                <a:ea typeface="Times New Roman" panose="02020603050405020304" pitchFamily="18" charset="0"/>
              </a:rPr>
              <a:t>l</a:t>
            </a:r>
            <a:r>
              <a:rPr lang="el-GR" b="1" dirty="0">
                <a:ea typeface="Times New Roman" panose="02020603050405020304" pitchFamily="18" charset="0"/>
              </a:rPr>
              <a:t> από το γενικό μίγμα (</a:t>
            </a:r>
            <a:r>
              <a:rPr lang="en-US" b="1" dirty="0">
                <a:ea typeface="Times New Roman" panose="02020603050405020304" pitchFamily="18" charset="0"/>
              </a:rPr>
              <a:t>master mix</a:t>
            </a:r>
            <a:r>
              <a:rPr lang="el-GR" b="1" dirty="0">
                <a:ea typeface="Times New Roman" panose="02020603050405020304" pitchFamily="18" charset="0"/>
              </a:rPr>
              <a:t>) στους τέσσερις σωλήνες </a:t>
            </a:r>
            <a:r>
              <a:rPr lang="el-GR" b="1" dirty="0">
                <a:ea typeface="Times New Roman" panose="02020603050405020304" pitchFamily="18" charset="0"/>
              </a:rPr>
              <a:t>των </a:t>
            </a:r>
            <a:r>
              <a:rPr lang="en-US" b="1" dirty="0" smtClean="0">
                <a:ea typeface="Times New Roman" panose="02020603050405020304" pitchFamily="18" charset="0"/>
              </a:rPr>
              <a:t>0,2ml=200</a:t>
            </a:r>
            <a:r>
              <a:rPr lang="el-GR" b="1" dirty="0" smtClean="0">
                <a:ea typeface="Times New Roman" panose="02020603050405020304" pitchFamily="18" charset="0"/>
              </a:rPr>
              <a:t>μ</a:t>
            </a:r>
            <a:r>
              <a:rPr lang="en-US" b="1" dirty="0">
                <a:ea typeface="Times New Roman" panose="02020603050405020304" pitchFamily="18" charset="0"/>
              </a:rPr>
              <a:t>l</a:t>
            </a:r>
            <a:r>
              <a:rPr lang="el-GR" b="1" dirty="0">
                <a:ea typeface="Times New Roman" panose="02020603050405020304" pitchFamily="18" charset="0"/>
              </a:rPr>
              <a:t>. </a:t>
            </a:r>
            <a:r>
              <a:rPr lang="el-GR" b="1" dirty="0" smtClean="0">
                <a:ea typeface="Times New Roman" panose="02020603050405020304" pitchFamily="18" charset="0"/>
              </a:rPr>
              <a:t> Και </a:t>
            </a:r>
            <a:r>
              <a:rPr lang="el-GR" b="1" dirty="0">
                <a:ea typeface="Times New Roman" panose="02020603050405020304" pitchFamily="18" charset="0"/>
              </a:rPr>
              <a:t>ετοιμάζουμε τις αντιδράσεις σύμφωνα με τον </a:t>
            </a:r>
            <a:r>
              <a:rPr lang="el-GR" b="1" dirty="0">
                <a:ea typeface="Times New Roman" panose="02020603050405020304" pitchFamily="18" charset="0"/>
              </a:rPr>
              <a:t>παρακάτω πίνακα: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BA2184E-1BCC-429F-8DFB-A64537E20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83989"/>
              </p:ext>
            </p:extLst>
          </p:nvPr>
        </p:nvGraphicFramePr>
        <p:xfrm>
          <a:off x="789708" y="1706455"/>
          <a:ext cx="10071125" cy="43256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472982">
                  <a:extLst>
                    <a:ext uri="{9D8B030D-6E8A-4147-A177-3AD203B41FA5}">
                      <a16:colId xmlns="" xmlns:a16="http://schemas.microsoft.com/office/drawing/2014/main" val="2299598910"/>
                    </a:ext>
                  </a:extLst>
                </a:gridCol>
                <a:gridCol w="1954048">
                  <a:extLst>
                    <a:ext uri="{9D8B030D-6E8A-4147-A177-3AD203B41FA5}">
                      <a16:colId xmlns="" xmlns:a16="http://schemas.microsoft.com/office/drawing/2014/main" val="2528541036"/>
                    </a:ext>
                  </a:extLst>
                </a:gridCol>
                <a:gridCol w="1818012">
                  <a:extLst>
                    <a:ext uri="{9D8B030D-6E8A-4147-A177-3AD203B41FA5}">
                      <a16:colId xmlns="" xmlns:a16="http://schemas.microsoft.com/office/drawing/2014/main" val="702582866"/>
                    </a:ext>
                  </a:extLst>
                </a:gridCol>
                <a:gridCol w="1826083">
                  <a:extLst>
                    <a:ext uri="{9D8B030D-6E8A-4147-A177-3AD203B41FA5}">
                      <a16:colId xmlns="" xmlns:a16="http://schemas.microsoft.com/office/drawing/2014/main" val="1706115219"/>
                    </a:ext>
                  </a:extLst>
                </a:gridCol>
              </a:tblGrid>
              <a:tr h="1130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</a:rPr>
                        <a:t> 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Σωλήνας </a:t>
                      </a:r>
                      <a:r>
                        <a:rPr lang="el-GR" sz="1600" b="1" dirty="0" smtClean="0">
                          <a:effectLst/>
                        </a:rPr>
                        <a:t>1 ΔΕΙΓΜΑ Φυτικού </a:t>
                      </a:r>
                      <a:r>
                        <a:rPr lang="en-US" sz="1600" b="1" dirty="0" smtClean="0">
                          <a:effectLst/>
                        </a:rPr>
                        <a:t>DNA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Σωλήνας </a:t>
                      </a:r>
                      <a:r>
                        <a:rPr lang="el-GR" sz="1600" b="1" dirty="0" smtClean="0">
                          <a:effectLst/>
                        </a:rPr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effectLst/>
                        </a:rPr>
                        <a:t>Θετικός μάρτυρας</a:t>
                      </a:r>
                      <a:endParaRPr lang="el-GR" sz="11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Σωλήνας </a:t>
                      </a:r>
                      <a:r>
                        <a:rPr lang="el-GR" sz="1600" b="1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effectLst/>
                        </a:rPr>
                        <a:t>Αρνητικός μάρτυρας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3311271"/>
                  </a:ext>
                </a:extLst>
              </a:tr>
              <a:tr h="339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DNA</a:t>
                      </a:r>
                      <a:r>
                        <a:rPr lang="el-GR" sz="1800" b="1" baseline="0" dirty="0" smtClean="0">
                          <a:effectLst/>
                        </a:rPr>
                        <a:t> 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</a:t>
                      </a:r>
                      <a:r>
                        <a:rPr lang="el-GR" sz="1800" b="1" dirty="0" smtClean="0">
                          <a:effectLst/>
                        </a:rPr>
                        <a:t>μ</a:t>
                      </a:r>
                      <a:r>
                        <a:rPr lang="en-GB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-</a:t>
                      </a:r>
                      <a:endParaRPr lang="el-G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-</a:t>
                      </a:r>
                      <a:endParaRPr lang="el-G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9048299"/>
                  </a:ext>
                </a:extLst>
              </a:tr>
              <a:tr h="33998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DNA</a:t>
                      </a:r>
                      <a:r>
                        <a:rPr lang="el-GR" sz="1800" b="1" dirty="0" smtClean="0">
                          <a:effectLst/>
                        </a:rPr>
                        <a:t> ( +)</a:t>
                      </a:r>
                      <a:endParaRPr lang="el-GR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</a:rPr>
                        <a:t>Θετικός </a:t>
                      </a:r>
                      <a:r>
                        <a:rPr lang="el-GR" sz="1800" b="1" dirty="0">
                          <a:effectLst/>
                        </a:rPr>
                        <a:t>μάρτυρας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-</a:t>
                      </a:r>
                      <a:endParaRPr lang="el-G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</a:t>
                      </a:r>
                      <a:r>
                        <a:rPr lang="el-GR" sz="1800" b="1" dirty="0" smtClean="0">
                          <a:effectLst/>
                        </a:rPr>
                        <a:t>μ</a:t>
                      </a:r>
                      <a:r>
                        <a:rPr lang="en-GB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-</a:t>
                      </a:r>
                      <a:endParaRPr lang="el-G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7427254"/>
                  </a:ext>
                </a:extLst>
              </a:tr>
              <a:tr h="7267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</a:rPr>
                        <a:t>Αρνητικός μάρτυρας</a:t>
                      </a:r>
                      <a:r>
                        <a:rPr lang="en-US" sz="1800" b="1" dirty="0">
                          <a:effectLst/>
                        </a:rPr>
                        <a:t> (</a:t>
                      </a:r>
                      <a:r>
                        <a:rPr lang="el-GR" sz="1800" b="1" dirty="0">
                          <a:effectLst/>
                        </a:rPr>
                        <a:t>αποστειρωμένο νερό)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-</a:t>
                      </a:r>
                      <a:endParaRPr lang="el-G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>
                          <a:effectLst/>
                        </a:rPr>
                        <a:t> </a:t>
                      </a:r>
                      <a:endParaRPr lang="el-G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</a:t>
                      </a:r>
                      <a:r>
                        <a:rPr lang="el-GR" sz="1800" b="1" dirty="0" smtClean="0">
                          <a:effectLst/>
                        </a:rPr>
                        <a:t>μ</a:t>
                      </a:r>
                      <a:r>
                        <a:rPr lang="en-GB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5416536"/>
                  </a:ext>
                </a:extLst>
              </a:tr>
              <a:tr h="7267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</a:rPr>
                        <a:t>Γενικό μίγμα (</a:t>
                      </a:r>
                      <a:r>
                        <a:rPr lang="en-US" sz="1800" b="1" dirty="0">
                          <a:effectLst/>
                        </a:rPr>
                        <a:t>master mix)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</a:rPr>
                        <a:t>4</a:t>
                      </a:r>
                      <a:r>
                        <a:rPr lang="en-US" sz="1800" b="1" dirty="0" smtClean="0">
                          <a:effectLst/>
                        </a:rPr>
                        <a:t>5</a:t>
                      </a:r>
                      <a:r>
                        <a:rPr lang="el-GR" sz="1800" b="1" dirty="0" smtClean="0">
                          <a:effectLst/>
                        </a:rPr>
                        <a:t>μ</a:t>
                      </a:r>
                      <a:r>
                        <a:rPr lang="en-US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</a:rPr>
                        <a:t>4</a:t>
                      </a:r>
                      <a:r>
                        <a:rPr lang="en-US" sz="1800" b="1" dirty="0" smtClean="0">
                          <a:effectLst/>
                        </a:rPr>
                        <a:t>5</a:t>
                      </a:r>
                      <a:r>
                        <a:rPr lang="el-GR" sz="1800" b="1" dirty="0" smtClean="0">
                          <a:effectLst/>
                        </a:rPr>
                        <a:t>μ</a:t>
                      </a:r>
                      <a:r>
                        <a:rPr lang="en-GB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</a:rPr>
                        <a:t>4</a:t>
                      </a:r>
                      <a:r>
                        <a:rPr lang="en-US" sz="1800" b="1" dirty="0" smtClean="0">
                          <a:effectLst/>
                        </a:rPr>
                        <a:t>5</a:t>
                      </a:r>
                      <a:r>
                        <a:rPr lang="el-GR" sz="1800" b="1" dirty="0" smtClean="0">
                          <a:effectLst/>
                        </a:rPr>
                        <a:t>μ</a:t>
                      </a:r>
                      <a:r>
                        <a:rPr lang="en-GB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6559976"/>
                  </a:ext>
                </a:extLst>
              </a:tr>
              <a:tr h="3398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>
                          <a:effectLst/>
                        </a:rPr>
                        <a:t>Σύνολο</a:t>
                      </a:r>
                      <a:endParaRPr lang="el-G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</a:rPr>
                        <a:t>50μ</a:t>
                      </a:r>
                      <a:r>
                        <a:rPr lang="en-GB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</a:rPr>
                        <a:t>50μ</a:t>
                      </a:r>
                      <a:r>
                        <a:rPr lang="en-GB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</a:rPr>
                        <a:t>50μ</a:t>
                      </a:r>
                      <a:r>
                        <a:rPr lang="en-GB" sz="1800" b="1" dirty="0">
                          <a:effectLst/>
                        </a:rPr>
                        <a:t>l</a:t>
                      </a:r>
                      <a:endParaRPr lang="el-G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892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90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B50C5-8F14-4CCE-A06D-B31A8A64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480" y="-1631980"/>
            <a:ext cx="4302879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3200" dirty="0"/>
              <a:t>Ηλεκτροφόρηση προϊόντων </a:t>
            </a:r>
            <a:r>
              <a:rPr lang="en-US" sz="3200" dirty="0"/>
              <a:t>PCR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="" xmlns:a16="http://schemas.microsoft.com/office/drawing/2014/main" id="{230DFD47-10EC-4927-A431-C53A15077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4" b="1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grpSp>
        <p:nvGrpSpPr>
          <p:cNvPr id="11" name="object 17"/>
          <p:cNvGrpSpPr/>
          <p:nvPr/>
        </p:nvGrpSpPr>
        <p:grpSpPr>
          <a:xfrm>
            <a:off x="554738" y="594360"/>
            <a:ext cx="7321551" cy="5741035"/>
            <a:chOff x="554736" y="594359"/>
            <a:chExt cx="7321550" cy="5741035"/>
          </a:xfrm>
        </p:grpSpPr>
        <p:pic>
          <p:nvPicPr>
            <p:cNvPr id="13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736" y="594359"/>
              <a:ext cx="7048500" cy="5740908"/>
            </a:xfrm>
            <a:prstGeom prst="rect">
              <a:avLst/>
            </a:prstGeom>
          </p:spPr>
        </p:pic>
        <p:pic>
          <p:nvPicPr>
            <p:cNvPr id="15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076" y="609599"/>
              <a:ext cx="6946392" cy="5638800"/>
            </a:xfrm>
            <a:prstGeom prst="rect">
              <a:avLst/>
            </a:prstGeom>
          </p:spPr>
        </p:pic>
        <p:sp>
          <p:nvSpPr>
            <p:cNvPr id="17" name="object 20"/>
            <p:cNvSpPr/>
            <p:nvPr/>
          </p:nvSpPr>
          <p:spPr>
            <a:xfrm>
              <a:off x="6761226" y="2744724"/>
              <a:ext cx="1115060" cy="951230"/>
            </a:xfrm>
            <a:custGeom>
              <a:avLst/>
              <a:gdLst/>
              <a:ahLst/>
              <a:cxnLst/>
              <a:rect l="l" t="t" r="r" b="b"/>
              <a:pathLst>
                <a:path w="1115059" h="951229">
                  <a:moveTo>
                    <a:pt x="37465" y="862583"/>
                  </a:moveTo>
                  <a:lnTo>
                    <a:pt x="0" y="950721"/>
                  </a:lnTo>
                  <a:lnTo>
                    <a:pt x="93091" y="927862"/>
                  </a:lnTo>
                  <a:lnTo>
                    <a:pt x="86814" y="920495"/>
                  </a:lnTo>
                  <a:lnTo>
                    <a:pt x="57657" y="920495"/>
                  </a:lnTo>
                  <a:lnTo>
                    <a:pt x="48641" y="919733"/>
                  </a:lnTo>
                  <a:lnTo>
                    <a:pt x="38353" y="907669"/>
                  </a:lnTo>
                  <a:lnTo>
                    <a:pt x="39116" y="898651"/>
                  </a:lnTo>
                  <a:lnTo>
                    <a:pt x="45212" y="893571"/>
                  </a:lnTo>
                  <a:lnTo>
                    <a:pt x="56028" y="884368"/>
                  </a:lnTo>
                  <a:lnTo>
                    <a:pt x="37465" y="862583"/>
                  </a:lnTo>
                  <a:close/>
                </a:path>
                <a:path w="1115059" h="951229">
                  <a:moveTo>
                    <a:pt x="56028" y="884368"/>
                  </a:moveTo>
                  <a:lnTo>
                    <a:pt x="45212" y="893571"/>
                  </a:lnTo>
                  <a:lnTo>
                    <a:pt x="39116" y="898651"/>
                  </a:lnTo>
                  <a:lnTo>
                    <a:pt x="38353" y="907669"/>
                  </a:lnTo>
                  <a:lnTo>
                    <a:pt x="48641" y="919733"/>
                  </a:lnTo>
                  <a:lnTo>
                    <a:pt x="57657" y="920495"/>
                  </a:lnTo>
                  <a:lnTo>
                    <a:pt x="74560" y="906115"/>
                  </a:lnTo>
                  <a:lnTo>
                    <a:pt x="56028" y="884368"/>
                  </a:lnTo>
                  <a:close/>
                </a:path>
                <a:path w="1115059" h="951229">
                  <a:moveTo>
                    <a:pt x="74560" y="906115"/>
                  </a:moveTo>
                  <a:lnTo>
                    <a:pt x="57657" y="920495"/>
                  </a:lnTo>
                  <a:lnTo>
                    <a:pt x="86814" y="920495"/>
                  </a:lnTo>
                  <a:lnTo>
                    <a:pt x="74560" y="906115"/>
                  </a:lnTo>
                  <a:close/>
                </a:path>
                <a:path w="1115059" h="951229">
                  <a:moveTo>
                    <a:pt x="1095375" y="0"/>
                  </a:moveTo>
                  <a:lnTo>
                    <a:pt x="56028" y="884368"/>
                  </a:lnTo>
                  <a:lnTo>
                    <a:pt x="74560" y="906115"/>
                  </a:lnTo>
                  <a:lnTo>
                    <a:pt x="1107948" y="26924"/>
                  </a:lnTo>
                  <a:lnTo>
                    <a:pt x="1113917" y="21716"/>
                  </a:lnTo>
                  <a:lnTo>
                    <a:pt x="1114678" y="12700"/>
                  </a:lnTo>
                  <a:lnTo>
                    <a:pt x="1109599" y="6730"/>
                  </a:lnTo>
                  <a:lnTo>
                    <a:pt x="1104392" y="762"/>
                  </a:lnTo>
                  <a:lnTo>
                    <a:pt x="1095375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1"/>
          <p:cNvSpPr txBox="1"/>
          <p:nvPr/>
        </p:nvSpPr>
        <p:spPr>
          <a:xfrm>
            <a:off x="7939533" y="2049606"/>
            <a:ext cx="3760471" cy="4221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00"/>
                </a:solidFill>
                <a:latin typeface="Verdana"/>
                <a:cs typeface="Verdana"/>
              </a:rPr>
              <a:t>θ</a:t>
            </a:r>
            <a:r>
              <a:rPr sz="1800" spc="-65" dirty="0">
                <a:solidFill>
                  <a:srgbClr val="FFFF00"/>
                </a:solidFill>
                <a:latin typeface="Verdana"/>
                <a:cs typeface="Verdana"/>
              </a:rPr>
              <a:t>ε</a:t>
            </a:r>
            <a:r>
              <a:rPr sz="1800" spc="-195" dirty="0">
                <a:solidFill>
                  <a:srgbClr val="FFFF00"/>
                </a:solidFill>
                <a:latin typeface="Verdana"/>
                <a:cs typeface="Verdana"/>
              </a:rPr>
              <a:t>τ</a:t>
            </a:r>
            <a:r>
              <a:rPr sz="1800" spc="-105" dirty="0">
                <a:solidFill>
                  <a:srgbClr val="FFFF00"/>
                </a:solidFill>
                <a:latin typeface="Verdana"/>
                <a:cs typeface="Verdana"/>
              </a:rPr>
              <a:t>ι</a:t>
            </a:r>
            <a:r>
              <a:rPr sz="1800" spc="-40" dirty="0">
                <a:solidFill>
                  <a:srgbClr val="FFFF00"/>
                </a:solidFill>
                <a:latin typeface="Verdana"/>
                <a:cs typeface="Verdana"/>
              </a:rPr>
              <a:t>κ</a:t>
            </a:r>
            <a:r>
              <a:rPr sz="1800" spc="-50" dirty="0">
                <a:solidFill>
                  <a:srgbClr val="FFFF00"/>
                </a:solidFill>
                <a:latin typeface="Verdana"/>
                <a:cs typeface="Verdana"/>
              </a:rPr>
              <a:t>ό</a:t>
            </a:r>
            <a:r>
              <a:rPr sz="1800" spc="125" dirty="0">
                <a:solidFill>
                  <a:srgbClr val="FFFF00"/>
                </a:solidFill>
                <a:latin typeface="Verdana"/>
                <a:cs typeface="Verdana"/>
              </a:rPr>
              <a:t>ς</a:t>
            </a:r>
            <a:r>
              <a:rPr sz="1800" spc="-1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00"/>
                </a:solidFill>
                <a:latin typeface="Verdana"/>
                <a:cs typeface="Verdana"/>
              </a:rPr>
              <a:t>μ</a:t>
            </a:r>
            <a:r>
              <a:rPr sz="1800" spc="95" dirty="0">
                <a:solidFill>
                  <a:srgbClr val="FFFF00"/>
                </a:solidFill>
                <a:latin typeface="Verdana"/>
                <a:cs typeface="Verdana"/>
              </a:rPr>
              <a:t>ά</a:t>
            </a:r>
            <a:r>
              <a:rPr sz="1800" spc="70" dirty="0">
                <a:solidFill>
                  <a:srgbClr val="FFFF00"/>
                </a:solidFill>
                <a:latin typeface="Verdana"/>
                <a:cs typeface="Verdana"/>
              </a:rPr>
              <a:t>ρ</a:t>
            </a:r>
            <a:r>
              <a:rPr sz="1800" spc="-105" dirty="0">
                <a:solidFill>
                  <a:srgbClr val="FFFF00"/>
                </a:solidFill>
                <a:latin typeface="Verdana"/>
                <a:cs typeface="Verdana"/>
              </a:rPr>
              <a:t>τ</a:t>
            </a:r>
            <a:r>
              <a:rPr sz="1800" spc="-145" dirty="0">
                <a:solidFill>
                  <a:srgbClr val="FFFF00"/>
                </a:solidFill>
                <a:latin typeface="Verdana"/>
                <a:cs typeface="Verdana"/>
              </a:rPr>
              <a:t>υ</a:t>
            </a:r>
            <a:r>
              <a:rPr sz="1800" spc="70" dirty="0">
                <a:solidFill>
                  <a:srgbClr val="FFFF00"/>
                </a:solidFill>
                <a:latin typeface="Verdana"/>
                <a:cs typeface="Verdana"/>
              </a:rPr>
              <a:t>ρ</a:t>
            </a:r>
            <a:r>
              <a:rPr sz="1800" spc="95" dirty="0">
                <a:solidFill>
                  <a:srgbClr val="FFFF00"/>
                </a:solidFill>
                <a:latin typeface="Verdana"/>
                <a:cs typeface="Verdana"/>
              </a:rPr>
              <a:t>α</a:t>
            </a:r>
            <a:r>
              <a:rPr sz="1800" spc="125" dirty="0">
                <a:solidFill>
                  <a:srgbClr val="FFFF00"/>
                </a:solidFill>
                <a:latin typeface="Verdana"/>
                <a:cs typeface="Verdana"/>
              </a:rPr>
              <a:t>ς</a:t>
            </a:r>
            <a:r>
              <a:rPr sz="1800" spc="-114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λ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ύ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ρ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γ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η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σε  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ω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τά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δ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ί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12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η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ό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η 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ζ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ώ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η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ί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χυσης.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Έ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δε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ξ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η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ότ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ι 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ρ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οε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ά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η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κε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ω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τά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το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γε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κό 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μίγμα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Verdana"/>
              <a:cs typeface="Verdana"/>
            </a:endParaRPr>
          </a:p>
          <a:p>
            <a:pPr marL="118745" marR="112395">
              <a:lnSpc>
                <a:spcPct val="100000"/>
              </a:lnSpc>
            </a:pP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00"/>
                </a:solidFill>
                <a:latin typeface="Verdana"/>
                <a:cs typeface="Verdana"/>
              </a:rPr>
              <a:t>α</a:t>
            </a:r>
            <a:r>
              <a:rPr sz="1800" spc="70" dirty="0">
                <a:solidFill>
                  <a:srgbClr val="FFFF00"/>
                </a:solidFill>
                <a:latin typeface="Verdana"/>
                <a:cs typeface="Verdana"/>
              </a:rPr>
              <a:t>ρ</a:t>
            </a:r>
            <a:r>
              <a:rPr sz="1800" spc="-50" dirty="0">
                <a:solidFill>
                  <a:srgbClr val="FFFF00"/>
                </a:solidFill>
                <a:latin typeface="Verdana"/>
                <a:cs typeface="Verdana"/>
              </a:rPr>
              <a:t>ν</a:t>
            </a:r>
            <a:r>
              <a:rPr sz="1800" spc="-55" dirty="0">
                <a:solidFill>
                  <a:srgbClr val="FFFF00"/>
                </a:solidFill>
                <a:latin typeface="Verdana"/>
                <a:cs typeface="Verdana"/>
              </a:rPr>
              <a:t>η</a:t>
            </a:r>
            <a:r>
              <a:rPr sz="1800" spc="-200" dirty="0">
                <a:solidFill>
                  <a:srgbClr val="FFFF00"/>
                </a:solidFill>
                <a:latin typeface="Verdana"/>
                <a:cs typeface="Verdana"/>
              </a:rPr>
              <a:t>τ</a:t>
            </a:r>
            <a:r>
              <a:rPr sz="1800" spc="-105" dirty="0">
                <a:solidFill>
                  <a:srgbClr val="FFFF00"/>
                </a:solidFill>
                <a:latin typeface="Verdana"/>
                <a:cs typeface="Verdana"/>
              </a:rPr>
              <a:t>ι</a:t>
            </a:r>
            <a:r>
              <a:rPr sz="1800" spc="-40" dirty="0">
                <a:solidFill>
                  <a:srgbClr val="FFFF00"/>
                </a:solidFill>
                <a:latin typeface="Verdana"/>
                <a:cs typeface="Verdana"/>
              </a:rPr>
              <a:t>κ</a:t>
            </a:r>
            <a:r>
              <a:rPr sz="1800" spc="-50" dirty="0">
                <a:solidFill>
                  <a:srgbClr val="FFFF00"/>
                </a:solidFill>
                <a:latin typeface="Verdana"/>
                <a:cs typeface="Verdana"/>
              </a:rPr>
              <a:t>ό</a:t>
            </a:r>
            <a:r>
              <a:rPr sz="1800" spc="125" dirty="0">
                <a:solidFill>
                  <a:srgbClr val="FFFF00"/>
                </a:solidFill>
                <a:latin typeface="Verdana"/>
                <a:cs typeface="Verdana"/>
              </a:rPr>
              <a:t>ς</a:t>
            </a:r>
            <a:r>
              <a:rPr sz="1800" spc="-1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00"/>
                </a:solidFill>
                <a:latin typeface="Verdana"/>
                <a:cs typeface="Verdana"/>
              </a:rPr>
              <a:t>μ</a:t>
            </a:r>
            <a:r>
              <a:rPr sz="1800" spc="95" dirty="0">
                <a:solidFill>
                  <a:srgbClr val="FFFF00"/>
                </a:solidFill>
                <a:latin typeface="Verdana"/>
                <a:cs typeface="Verdana"/>
              </a:rPr>
              <a:t>ά</a:t>
            </a:r>
            <a:r>
              <a:rPr sz="1800" spc="70" dirty="0">
                <a:solidFill>
                  <a:srgbClr val="FFFF00"/>
                </a:solidFill>
                <a:latin typeface="Verdana"/>
                <a:cs typeface="Verdana"/>
              </a:rPr>
              <a:t>ρ</a:t>
            </a:r>
            <a:r>
              <a:rPr sz="1800" spc="-105" dirty="0">
                <a:solidFill>
                  <a:srgbClr val="FFFF00"/>
                </a:solidFill>
                <a:latin typeface="Verdana"/>
                <a:cs typeface="Verdana"/>
              </a:rPr>
              <a:t>τ</a:t>
            </a:r>
            <a:r>
              <a:rPr sz="1800" spc="-145" dirty="0">
                <a:solidFill>
                  <a:srgbClr val="FFFF00"/>
                </a:solidFill>
                <a:latin typeface="Verdana"/>
                <a:cs typeface="Verdana"/>
              </a:rPr>
              <a:t>υ</a:t>
            </a:r>
            <a:r>
              <a:rPr sz="1800" spc="70" dirty="0">
                <a:solidFill>
                  <a:srgbClr val="FFFF00"/>
                </a:solidFill>
                <a:latin typeface="Verdana"/>
                <a:cs typeface="Verdana"/>
              </a:rPr>
              <a:t>ρ</a:t>
            </a:r>
            <a:r>
              <a:rPr sz="1800" spc="95" dirty="0">
                <a:solidFill>
                  <a:srgbClr val="FFFF00"/>
                </a:solidFill>
                <a:latin typeface="Verdana"/>
                <a:cs typeface="Verdana"/>
              </a:rPr>
              <a:t>α</a:t>
            </a:r>
            <a:r>
              <a:rPr sz="1800" spc="100" dirty="0">
                <a:solidFill>
                  <a:srgbClr val="FFFF00"/>
                </a:solidFill>
                <a:latin typeface="Verdana"/>
                <a:cs typeface="Verdana"/>
              </a:rPr>
              <a:t>ς 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λ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ύ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ρ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γ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η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ω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ά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Δ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έ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δ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ω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ε 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κ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ί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ί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χυση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γ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γο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ός 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ό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φού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δεν 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ποθ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ί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DNA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στο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ω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λ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ή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.  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Έ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δε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ξ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η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ότ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ι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τα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υστ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κά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του 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γ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κ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ύ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ί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γ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τ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12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δεν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έ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χο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υ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 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μ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ό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λ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υ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σ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η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ό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ξέ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DN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295390" y="3902964"/>
            <a:ext cx="678180" cy="1262380"/>
          </a:xfrm>
          <a:custGeom>
            <a:avLst/>
            <a:gdLst/>
            <a:ahLst/>
            <a:cxnLst/>
            <a:rect l="l" t="t" r="r" b="b"/>
            <a:pathLst>
              <a:path w="678179" h="1262379">
                <a:moveTo>
                  <a:pt x="41566" y="64203"/>
                </a:moveTo>
                <a:lnTo>
                  <a:pt x="30244" y="70260"/>
                </a:lnTo>
                <a:lnTo>
                  <a:pt x="664971" y="1258189"/>
                </a:lnTo>
                <a:lnTo>
                  <a:pt x="666622" y="1261237"/>
                </a:lnTo>
                <a:lnTo>
                  <a:pt x="670432" y="1262380"/>
                </a:lnTo>
                <a:lnTo>
                  <a:pt x="673480" y="1260729"/>
                </a:lnTo>
                <a:lnTo>
                  <a:pt x="676655" y="1259078"/>
                </a:lnTo>
                <a:lnTo>
                  <a:pt x="677798" y="1255268"/>
                </a:lnTo>
                <a:lnTo>
                  <a:pt x="676147" y="1252220"/>
                </a:lnTo>
                <a:lnTo>
                  <a:pt x="41566" y="64203"/>
                </a:lnTo>
                <a:close/>
              </a:path>
              <a:path w="678179" h="1262379">
                <a:moveTo>
                  <a:pt x="0" y="0"/>
                </a:moveTo>
                <a:lnTo>
                  <a:pt x="2285" y="85217"/>
                </a:lnTo>
                <a:lnTo>
                  <a:pt x="30244" y="70260"/>
                </a:lnTo>
                <a:lnTo>
                  <a:pt x="24256" y="59055"/>
                </a:lnTo>
                <a:lnTo>
                  <a:pt x="22605" y="55880"/>
                </a:lnTo>
                <a:lnTo>
                  <a:pt x="23875" y="52069"/>
                </a:lnTo>
                <a:lnTo>
                  <a:pt x="29971" y="48768"/>
                </a:lnTo>
                <a:lnTo>
                  <a:pt x="68752" y="48768"/>
                </a:lnTo>
                <a:lnTo>
                  <a:pt x="0" y="0"/>
                </a:lnTo>
                <a:close/>
              </a:path>
              <a:path w="678179" h="1262379">
                <a:moveTo>
                  <a:pt x="29971" y="48768"/>
                </a:moveTo>
                <a:lnTo>
                  <a:pt x="23875" y="52069"/>
                </a:lnTo>
                <a:lnTo>
                  <a:pt x="22605" y="55880"/>
                </a:lnTo>
                <a:lnTo>
                  <a:pt x="24256" y="59055"/>
                </a:lnTo>
                <a:lnTo>
                  <a:pt x="30244" y="70260"/>
                </a:lnTo>
                <a:lnTo>
                  <a:pt x="41566" y="64203"/>
                </a:lnTo>
                <a:lnTo>
                  <a:pt x="35559" y="52959"/>
                </a:lnTo>
                <a:lnTo>
                  <a:pt x="33908" y="49911"/>
                </a:lnTo>
                <a:lnTo>
                  <a:pt x="29971" y="48768"/>
                </a:lnTo>
                <a:close/>
              </a:path>
              <a:path w="678179" h="1262379">
                <a:moveTo>
                  <a:pt x="68752" y="48768"/>
                </a:moveTo>
                <a:lnTo>
                  <a:pt x="29971" y="48768"/>
                </a:lnTo>
                <a:lnTo>
                  <a:pt x="33908" y="49911"/>
                </a:lnTo>
                <a:lnTo>
                  <a:pt x="35559" y="52959"/>
                </a:lnTo>
                <a:lnTo>
                  <a:pt x="41566" y="64203"/>
                </a:lnTo>
                <a:lnTo>
                  <a:pt x="69468" y="49275"/>
                </a:lnTo>
                <a:lnTo>
                  <a:pt x="68752" y="487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94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2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14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18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0">
            <a:extLst>
              <a:ext uri="{FF2B5EF4-FFF2-40B4-BE49-F238E27FC236}">
                <a16:creationId xmlns="" xmlns:a16="http://schemas.microsoft.com/office/drawing/2014/main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="" xmlns:a16="http://schemas.microsoft.com/office/drawing/2014/main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="" xmlns:a16="http://schemas.microsoft.com/office/drawing/2014/main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Εικόνα 4">
            <a:extLst>
              <a:ext uri="{FF2B5EF4-FFF2-40B4-BE49-F238E27FC236}">
                <a16:creationId xmlns="" xmlns:a16="http://schemas.microsoft.com/office/drawing/2014/main" id="{404C6567-3E86-4F0F-B46A-C3A222D657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181" y="647698"/>
            <a:ext cx="4700007" cy="5562139"/>
          </a:xfrm>
          <a:prstGeom prst="rect">
            <a:avLst/>
          </a:prstGeom>
          <a:noFill/>
          <a:effectLst/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15B50C5-8F14-4CCE-A06D-B31A8A647565}"/>
              </a:ext>
            </a:extLst>
          </p:cNvPr>
          <p:cNvSpPr txBox="1">
            <a:spLocks/>
          </p:cNvSpPr>
          <p:nvPr/>
        </p:nvSpPr>
        <p:spPr>
          <a:xfrm>
            <a:off x="7524943" y="588064"/>
            <a:ext cx="4302879" cy="3308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Ηλεκτροφόρηση προϊόντων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PCR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1015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57738" y="1407494"/>
            <a:ext cx="9076524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PCR Videos</a:t>
            </a:r>
          </a:p>
          <a:p>
            <a:endParaRPr lang="en-US" sz="2800" b="1" dirty="0">
              <a:solidFill>
                <a:srgbClr val="58C1BA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b="1" dirty="0">
                <a:solidFill>
                  <a:srgbClr val="58C1BA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https://www.youtube.com/watch?v=iQsu3Kz9NYo</a:t>
            </a:r>
            <a:endParaRPr lang="en-US" sz="2800" b="1" dirty="0">
              <a:hlinkClick r:id="rId3"/>
            </a:endParaRPr>
          </a:p>
          <a:p>
            <a:endParaRPr lang="en-US" sz="2800" b="1" dirty="0">
              <a:hlinkClick r:id="rId3"/>
            </a:endParaRPr>
          </a:p>
          <a:p>
            <a:r>
              <a:rPr lang="en-US" sz="2800" b="1" dirty="0">
                <a:hlinkClick r:id="rId3"/>
              </a:rPr>
              <a:t>https://www.youtube.com/watch?v=MxDgPFNjkbw</a:t>
            </a:r>
            <a:endParaRPr lang="el-GR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="" xmlns:a16="http://schemas.microsoft.com/office/drawing/2014/main" id="{93F0421F-3540-4076-A130-F73905E25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488" y="339337"/>
            <a:ext cx="7456487" cy="1739900"/>
          </a:xfrm>
        </p:spPr>
        <p:txBody>
          <a:bodyPr/>
          <a:lstStyle/>
          <a:p>
            <a:pPr algn="just" eaLnBrk="1" hangingPunct="1"/>
            <a:r>
              <a:rPr lang="el-GR" altLang="el-GR" dirty="0">
                <a:solidFill>
                  <a:schemeClr val="tx2"/>
                </a:solidFill>
              </a:rPr>
              <a:t>Η </a:t>
            </a:r>
            <a:r>
              <a:rPr lang="el-GR" altLang="el-GR" b="1" dirty="0">
                <a:solidFill>
                  <a:schemeClr val="tx2"/>
                </a:solidFill>
              </a:rPr>
              <a:t>αλυσιδωτή αντίδραση πολυμεράσης</a:t>
            </a:r>
            <a:r>
              <a:rPr lang="el-GR" altLang="el-GR" dirty="0">
                <a:solidFill>
                  <a:schemeClr val="tx2"/>
                </a:solidFill>
              </a:rPr>
              <a:t> είναι μέθοδος</a:t>
            </a:r>
            <a:r>
              <a:rPr lang="en-US" altLang="el-GR" dirty="0">
                <a:solidFill>
                  <a:schemeClr val="tx2"/>
                </a:solidFill>
              </a:rPr>
              <a:t> </a:t>
            </a:r>
            <a:r>
              <a:rPr lang="el-GR" altLang="el-GR" dirty="0">
                <a:solidFill>
                  <a:schemeClr val="tx2"/>
                </a:solidFill>
              </a:rPr>
              <a:t>παραγωγής μεγάλου αριθμού αντιγράφων συγκεκριμένων μικρών αλληλουχιών </a:t>
            </a:r>
            <a:r>
              <a:rPr lang="en-US" altLang="el-GR" dirty="0">
                <a:solidFill>
                  <a:schemeClr val="tx2"/>
                </a:solidFill>
              </a:rPr>
              <a:t>DNA</a:t>
            </a:r>
            <a:r>
              <a:rPr lang="el-GR" altLang="el-GR" dirty="0">
                <a:solidFill>
                  <a:schemeClr val="tx2"/>
                </a:solidFill>
              </a:rPr>
              <a:t> – λογαριθμική αύξηση</a:t>
            </a:r>
          </a:p>
        </p:txBody>
      </p:sp>
      <p:pic>
        <p:nvPicPr>
          <p:cNvPr id="47108" name="Picture 7" descr="pcr-tubes1">
            <a:extLst>
              <a:ext uri="{FF2B5EF4-FFF2-40B4-BE49-F238E27FC236}">
                <a16:creationId xmlns="" xmlns:a16="http://schemas.microsoft.com/office/drawing/2014/main" id="{24020237-A93B-429B-A3A7-7E613216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71" y="2174443"/>
            <a:ext cx="3352799" cy="26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2">
            <a:extLst>
              <a:ext uri="{FF2B5EF4-FFF2-40B4-BE49-F238E27FC236}">
                <a16:creationId xmlns="" xmlns:a16="http://schemas.microsoft.com/office/drawing/2014/main" id="{A0003512-DCDF-427B-8B4C-806CEE1F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942" y="5555863"/>
            <a:ext cx="742652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dirty="0">
                <a:cs typeface="Arial" panose="020B0604020202020204" pitchFamily="34" charset="0"/>
              </a:rPr>
              <a:t>PCR: 1985, </a:t>
            </a:r>
            <a:r>
              <a:rPr lang="el-GR" altLang="el-GR" sz="2400" dirty="0">
                <a:cs typeface="Arial" panose="020B0604020202020204" pitchFamily="34" charset="0"/>
              </a:rPr>
              <a:t>Βραβείο </a:t>
            </a:r>
            <a:r>
              <a:rPr lang="en-US" altLang="el-GR" sz="2400" dirty="0">
                <a:cs typeface="Arial" panose="020B0604020202020204" pitchFamily="34" charset="0"/>
              </a:rPr>
              <a:t>Nobel </a:t>
            </a:r>
            <a:r>
              <a:rPr lang="el-GR" altLang="el-GR" sz="2400" dirty="0">
                <a:cs typeface="Arial" panose="020B0604020202020204" pitchFamily="34" charset="0"/>
              </a:rPr>
              <a:t>για τον </a:t>
            </a:r>
            <a:r>
              <a:rPr lang="en-US" altLang="el-GR" sz="2400" dirty="0" err="1">
                <a:cs typeface="Arial" panose="020B0604020202020204" pitchFamily="34" charset="0"/>
              </a:rPr>
              <a:t>Kary</a:t>
            </a:r>
            <a:r>
              <a:rPr lang="en-US" altLang="el-GR" sz="2400" dirty="0">
                <a:cs typeface="Arial" panose="020B0604020202020204" pitchFamily="34" charset="0"/>
              </a:rPr>
              <a:t> Mullis </a:t>
            </a:r>
            <a:r>
              <a:rPr lang="el-GR" altLang="el-GR" sz="2400" dirty="0">
                <a:cs typeface="Arial" panose="020B0604020202020204" pitchFamily="34" charset="0"/>
              </a:rPr>
              <a:t>το</a:t>
            </a:r>
            <a:r>
              <a:rPr lang="en-US" altLang="el-GR" sz="2400" dirty="0">
                <a:cs typeface="Arial" panose="020B0604020202020204" pitchFamily="34" charset="0"/>
              </a:rPr>
              <a:t> 1993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r="15746"/>
          <a:stretch/>
        </p:blipFill>
        <p:spPr bwMode="auto">
          <a:xfrm>
            <a:off x="7884366" y="1825862"/>
            <a:ext cx="3396343" cy="330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t="3757" r="6547" b="2838"/>
          <a:stretch/>
        </p:blipFill>
        <p:spPr bwMode="auto">
          <a:xfrm>
            <a:off x="895739" y="1950098"/>
            <a:ext cx="2901820" cy="30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1532" y="728472"/>
            <a:ext cx="5873496" cy="59146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2231" y="964441"/>
            <a:ext cx="5755005" cy="5232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109601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Αλυσιδωτή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αντίδραση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πολυμεράσης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(PCR):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παραγωγή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μεγάλου αριθμού αντιγράφων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συγκεκριμένης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αλληλουχίας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DNA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  <a:spcBef>
                <a:spcPts val="1345"/>
              </a:spcBef>
            </a:pP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Εκθετική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αύξηση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των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αντιγράφων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DNA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κατά </a:t>
            </a: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την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PCR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37160">
              <a:lnSpc>
                <a:spcPct val="100000"/>
              </a:lnSpc>
              <a:spcBef>
                <a:spcPts val="1250"/>
              </a:spcBef>
            </a:pPr>
            <a:r>
              <a:rPr sz="2800" b="1" i="1" spc="-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i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2800" b="1" i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00"/>
                </a:solidFill>
                <a:latin typeface="Calibri"/>
                <a:cs typeface="Calibri"/>
              </a:rPr>
              <a:t>No2</a:t>
            </a:r>
            <a:r>
              <a:rPr sz="2775" b="1" i="1" spc="-7" baseline="2552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2775" baseline="25525">
              <a:latin typeface="Calibri"/>
              <a:cs typeface="Calibri"/>
            </a:endParaRPr>
          </a:p>
          <a:p>
            <a:pPr marL="137160">
              <a:lnSpc>
                <a:spcPct val="100000"/>
              </a:lnSpc>
              <a:spcBef>
                <a:spcPts val="2245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 αντίγραφα</a:t>
            </a:r>
            <a:endParaRPr sz="2800">
              <a:latin typeface="Calibri"/>
              <a:cs typeface="Calibri"/>
            </a:endParaRPr>
          </a:p>
          <a:p>
            <a:pPr marL="137160">
              <a:lnSpc>
                <a:spcPct val="100000"/>
              </a:lnSpc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No =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FFFFFF"/>
                </a:solidFill>
                <a:latin typeface="Calibri"/>
                <a:cs typeface="Calibri"/>
              </a:rPr>
              <a:t>αρχικά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μόρια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(DNA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στόχος)</a:t>
            </a:r>
            <a:endParaRPr sz="2800">
              <a:latin typeface="Calibri"/>
              <a:cs typeface="Calibri"/>
            </a:endParaRPr>
          </a:p>
          <a:p>
            <a:pPr marL="137160">
              <a:lnSpc>
                <a:spcPct val="100000"/>
              </a:lnSpc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αριθμός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 κύκλων</a:t>
            </a:r>
            <a:endParaRPr sz="2800">
              <a:latin typeface="Calibri"/>
              <a:cs typeface="Calibri"/>
            </a:endParaRPr>
          </a:p>
          <a:p>
            <a:pPr marL="137160" marR="410209">
              <a:lnSpc>
                <a:spcPct val="100000"/>
              </a:lnSpc>
              <a:spcBef>
                <a:spcPts val="2315"/>
              </a:spcBef>
            </a:pP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Π.χ.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αν έχουμε</a:t>
            </a:r>
            <a:r>
              <a:rPr sz="16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αρχικό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μόριο</a:t>
            </a:r>
            <a:r>
              <a:rPr sz="1600" b="1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DNA</a:t>
            </a:r>
            <a:r>
              <a:rPr sz="16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2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πραγματοποιήσουμε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PCR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6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6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κύκλους,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16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τέλος</a:t>
            </a:r>
            <a:r>
              <a:rPr sz="16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θα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πάρουμε</a:t>
            </a:r>
            <a:r>
              <a:rPr sz="16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Ν=1*2</a:t>
            </a:r>
            <a:r>
              <a:rPr sz="1575" b="1" i="1" spc="-7" baseline="2645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~34*10</a:t>
            </a:r>
            <a:r>
              <a:rPr sz="1575" b="1" i="1" spc="-15" baseline="26455" dirty="0">
                <a:solidFill>
                  <a:srgbClr val="FFFFFF"/>
                </a:solidFill>
                <a:latin typeface="Calibri"/>
                <a:cs typeface="Calibri"/>
              </a:rPr>
              <a:t>9 </a:t>
            </a:r>
            <a:r>
              <a:rPr sz="1575" b="1" i="1" spc="-337" baseline="26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αντίγραφα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27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1379" y="626363"/>
            <a:ext cx="3444239" cy="50231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907" y="485602"/>
            <a:ext cx="60528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Τα </a:t>
            </a:r>
            <a:r>
              <a:rPr sz="2800" b="0" spc="-20" dirty="0">
                <a:latin typeface="Calibri"/>
                <a:cs typeface="Calibri"/>
              </a:rPr>
              <a:t>απαραίτητα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συστατικά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μιας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PCR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είναι: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859" y="1429386"/>
            <a:ext cx="10812780" cy="5001369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3937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Στόχος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DNA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(template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DNA),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937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Εκκινητής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(primer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1),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937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Εκκινητής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(primer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2),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1435"/>
              </a:spcBef>
              <a:buAutoNum type="arabicPeriod"/>
              <a:tabLst>
                <a:tab pos="3937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Τριφωσφορικά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δεοξυριβονουκλεοτίδια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(dNTPs),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93700" algn="l"/>
              </a:tabLst>
            </a:pP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Taq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DNA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πολυμεράση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(Taq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DNA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polymerase),</a:t>
            </a:r>
            <a:endParaRPr sz="2400">
              <a:latin typeface="Calibri"/>
              <a:cs typeface="Calibri"/>
            </a:endParaRPr>
          </a:p>
          <a:p>
            <a:pPr marL="393065" marR="3208655" indent="-342900">
              <a:lnSpc>
                <a:spcPct val="150000"/>
              </a:lnSpc>
              <a:buAutoNum type="arabicPeriod"/>
              <a:tabLst>
                <a:tab pos="393700" algn="l"/>
                <a:tab pos="1949450" algn="l"/>
                <a:tab pos="3173095" algn="l"/>
                <a:tab pos="3744595" algn="l"/>
                <a:tab pos="5357495" algn="l"/>
                <a:tab pos="653923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θμ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τι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ό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διά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α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τη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ς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δρ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ς	(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).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Περ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ιέ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ει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ιόντα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μαγνησίου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(Mg</a:t>
            </a:r>
            <a:r>
              <a:rPr sz="2400" spc="-7" baseline="24305" dirty="0">
                <a:solidFill>
                  <a:srgbClr val="FFFFFF"/>
                </a:solidFill>
                <a:latin typeface="Calibri"/>
                <a:cs typeface="Calibri"/>
              </a:rPr>
              <a:t>+2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273685" algn="ctr">
              <a:lnSpc>
                <a:spcPct val="100000"/>
              </a:lnSpc>
              <a:spcBef>
                <a:spcPts val="153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ιόντα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Mg</a:t>
            </a:r>
            <a:r>
              <a:rPr sz="1800" baseline="25462" dirty="0">
                <a:solidFill>
                  <a:srgbClr val="FFFFFF"/>
                </a:solidFill>
                <a:latin typeface="Calibri"/>
                <a:cs typeface="Calibri"/>
              </a:rPr>
              <a:t>+2</a:t>
            </a:r>
            <a:r>
              <a:rPr sz="1800" spc="240" baseline="254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απαραίτητος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συμπαράγοντας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DNA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πολυμεράσης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ενώ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μπορούν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σχηματίζουν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διαλυτά</a:t>
            </a:r>
            <a:endParaRPr sz="1800">
              <a:latin typeface="Calibri"/>
              <a:cs typeface="Calibri"/>
            </a:endParaRPr>
          </a:p>
          <a:p>
            <a:pPr marL="273050"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σύμπλοκα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dNTPs,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DNA-στόχο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τους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εκκινητές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88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949" y="377698"/>
            <a:ext cx="10023475" cy="6027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819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Εκκινητές</a:t>
            </a:r>
            <a:r>
              <a:rPr sz="2400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της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 DNA</a:t>
            </a:r>
            <a:r>
              <a:rPr sz="24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πολυμεράσης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Μέγεθος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των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εκκινητών: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εκκινητές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συνήθως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ολιγονουλεοτίδια</a:t>
            </a:r>
            <a:r>
              <a:rPr sz="2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18-30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βάσεων.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50800" marR="1722755">
              <a:lnSpc>
                <a:spcPct val="100000"/>
              </a:lnSpc>
            </a:pP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Αλληλουχία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των εκκινητών: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εκκινητές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πρέπει να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έχουν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απόλυτη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συμπληρωματικότητα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προς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την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αλληλουχία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στόχο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…αλλά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ελάχιστη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έως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καθόλου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συμπληρωματικότητα</a:t>
            </a:r>
            <a:r>
              <a:rPr sz="2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μεταξύ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τους!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50800" marR="763270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Η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θερμοκρασία</a:t>
            </a:r>
            <a:r>
              <a:rPr sz="24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αποδιάταξης</a:t>
            </a:r>
            <a:r>
              <a:rPr sz="2400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των</a:t>
            </a:r>
            <a:r>
              <a:rPr sz="24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εκκινητών: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θερμοκρασία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αποδιάταξης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(melting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temperature)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00" spc="-35" dirty="0">
                <a:solidFill>
                  <a:srgbClr val="FFFF00"/>
                </a:solidFill>
                <a:latin typeface="Calibri"/>
                <a:cs typeface="Calibri"/>
              </a:rPr>
              <a:t>Tm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),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θερμοκρασία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οποία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50%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εκκινητών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βρίσκεται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σε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μονόκλωνη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μορφή.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Θερμοκρασία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υβριδοποίησης</a:t>
            </a:r>
            <a:r>
              <a:rPr sz="2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(annealing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temperature)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εκκινητών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PCR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Τa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Συνή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ω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Τa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15" baseline="2430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80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029" y="325568"/>
            <a:ext cx="51009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Θερμοκρασία</a:t>
            </a:r>
            <a:r>
              <a:rPr sz="3600" b="0" spc="-8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αποδιάταξης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8464" y="1459360"/>
            <a:ext cx="3752851" cy="359073"/>
          </a:xfrm>
          <a:prstGeom prst="rect">
            <a:avLst/>
          </a:prstGeom>
          <a:solidFill>
            <a:srgbClr val="F6CE5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775"/>
              </a:lnSpc>
            </a:pPr>
            <a:r>
              <a:rPr sz="2400" b="1" spc="-65" dirty="0">
                <a:latin typeface="Calibri"/>
                <a:cs typeface="Calibri"/>
              </a:rPr>
              <a:t>Tm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(A+T)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</a:t>
            </a:r>
            <a:r>
              <a:rPr sz="2400" b="1" spc="-7" baseline="24305" dirty="0">
                <a:latin typeface="Calibri"/>
                <a:cs typeface="Calibri"/>
              </a:rPr>
              <a:t>ο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(G+C)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4</a:t>
            </a:r>
            <a:r>
              <a:rPr sz="2400" b="1" spc="-7" baseline="24305" dirty="0">
                <a:latin typeface="Calibri"/>
                <a:cs typeface="Calibri"/>
              </a:rPr>
              <a:t>ο</a:t>
            </a:r>
            <a:r>
              <a:rPr sz="2400" b="1" spc="-5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3403" y="2405837"/>
            <a:ext cx="9380855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Παράδειγμα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4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εκκινητής</a:t>
            </a:r>
            <a:r>
              <a:rPr sz="24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5’</a:t>
            </a:r>
            <a:r>
              <a:rPr sz="2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AGACTCAGAGAGAAACCC</a:t>
            </a:r>
            <a:r>
              <a:rPr sz="2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3’,</a:t>
            </a:r>
            <a:r>
              <a:rPr sz="2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αποτελείται</a:t>
            </a:r>
            <a:r>
              <a:rPr sz="24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8A,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1T,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5C,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4G,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έχει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Tm=2x(8A+1T)+4x(5C+4G)=(2x9)+(4x9)=54</a:t>
            </a:r>
            <a:r>
              <a:rPr sz="2400" spc="-15" baseline="2430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Calibri"/>
              <a:cs typeface="Calibri"/>
            </a:endParaRPr>
          </a:p>
          <a:p>
            <a:pPr marL="50800" marR="43180" algn="just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αντίδραση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PCR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η </a:t>
            </a:r>
            <a:r>
              <a:rPr sz="2400" spc="-75" dirty="0">
                <a:solidFill>
                  <a:srgbClr val="FFFF00"/>
                </a:solidFill>
                <a:latin typeface="Calibri"/>
                <a:cs typeface="Calibri"/>
              </a:rPr>
              <a:t>Tm</a:t>
            </a:r>
            <a:r>
              <a:rPr sz="2400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εκκινητών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κυμαίνεται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τυπικά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στους</a:t>
            </a:r>
            <a:r>
              <a:rPr sz="2400" spc="5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58-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68</a:t>
            </a:r>
            <a:r>
              <a:rPr sz="2400" spc="-7" baseline="2430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C. Οι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δύο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εκκινητές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δεν πρέπει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έχουν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πολύ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διαφορετικές </a:t>
            </a:r>
            <a:r>
              <a:rPr sz="2400" spc="-75" dirty="0">
                <a:solidFill>
                  <a:srgbClr val="FFFF00"/>
                </a:solidFill>
                <a:latin typeface="Calibri"/>
                <a:cs typeface="Calibri"/>
              </a:rPr>
              <a:t>Tm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μεταξύ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τους.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Mια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διαφορά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μικρότερη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3-5</a:t>
            </a:r>
            <a:r>
              <a:rPr sz="2400" spc="-7" baseline="2430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θεωρείται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αποδεκτή.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02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442059" y="2550736"/>
            <a:ext cx="2280137" cy="742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9pPr>
          </a:lstStyle>
          <a:p>
            <a:r>
              <a:rPr lang="el-GR" altLang="en-US" sz="1200" b="0">
                <a:solidFill>
                  <a:srgbClr val="FFFFFF"/>
                </a:solidFill>
                <a:latin typeface="Arial" charset="0"/>
              </a:rPr>
              <a:t>Ανασυνδυασμένο  DNA</a:t>
            </a:r>
            <a:endParaRPr lang="el-GR" altLang="en-US" sz="1200" b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9767498" y="3225297"/>
            <a:ext cx="3859795" cy="3048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9pPr>
          </a:lstStyle>
          <a:p>
            <a:r>
              <a:rPr lang="el-GR" altLang="en-US" sz="1200" b="0" dirty="0">
                <a:solidFill>
                  <a:srgbClr val="FFFFFF"/>
                </a:solidFill>
                <a:latin typeface="Arial" charset="0"/>
              </a:rPr>
              <a:t>Ακαδημαϊκές Εκδόσεις 2007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113406" y="362136"/>
            <a:ext cx="5158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l-GR" altLang="en-US" sz="2400" dirty="0">
                <a:latin typeface="+mn-lt"/>
              </a:rPr>
              <a:t>Εκκινητές της DNA πολυμεράσης.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8" y="926552"/>
            <a:ext cx="10298961" cy="50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9915" y="136320"/>
            <a:ext cx="33604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Ο</a:t>
            </a:r>
            <a:r>
              <a:rPr sz="2400" spc="-25" dirty="0"/>
              <a:t> </a:t>
            </a:r>
            <a:r>
              <a:rPr sz="2400" spc="-15" dirty="0"/>
              <a:t>κύκλος</a:t>
            </a:r>
            <a:r>
              <a:rPr sz="2400" spc="-35" dirty="0"/>
              <a:t> </a:t>
            </a:r>
            <a:r>
              <a:rPr sz="2400" dirty="0"/>
              <a:t>της</a:t>
            </a:r>
            <a:r>
              <a:rPr sz="2400" spc="-25" dirty="0"/>
              <a:t> </a:t>
            </a:r>
            <a:r>
              <a:rPr sz="2400" spc="-5" dirty="0"/>
              <a:t>τεχνικής</a:t>
            </a:r>
            <a:r>
              <a:rPr sz="2400" spc="-25" dirty="0"/>
              <a:t> </a:t>
            </a:r>
            <a:r>
              <a:rPr sz="2400" spc="-5" dirty="0"/>
              <a:t>PCR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1698" y="830580"/>
            <a:ext cx="3630167" cy="57271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3767" y="1420367"/>
            <a:ext cx="4421124" cy="40065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35197" y="2205228"/>
            <a:ext cx="1748155" cy="2218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Calibri"/>
                <a:cs typeface="Calibri"/>
              </a:rPr>
              <a:t>Υβριδοποίηση</a:t>
            </a:r>
            <a:r>
              <a:rPr sz="1200" spc="-10" dirty="0">
                <a:latin typeface="Calibri"/>
                <a:cs typeface="Calibri"/>
              </a:rPr>
              <a:t> εκκινητών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81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71937C8-DA65-41AC-ADE2-943EA8DD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3565"/>
          <a:stretch/>
        </p:blipFill>
        <p:spPr>
          <a:xfrm>
            <a:off x="4653270" y="116300"/>
            <a:ext cx="3789690" cy="6578233"/>
          </a:xfrm>
          <a:prstGeom prst="rect">
            <a:avLst/>
          </a:prstGeom>
        </p:spPr>
      </p:pic>
      <p:pic>
        <p:nvPicPr>
          <p:cNvPr id="51205" name="Picture 1">
            <a:extLst>
              <a:ext uri="{FF2B5EF4-FFF2-40B4-BE49-F238E27FC236}">
                <a16:creationId xmlns="" xmlns:a16="http://schemas.microsoft.com/office/drawing/2014/main" id="{83A231EF-64F6-40D3-A3F0-77D057F4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2588708"/>
            <a:ext cx="3183830" cy="226483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1" t="23852" r="39666" b="44000"/>
          <a:stretch/>
        </p:blipFill>
        <p:spPr bwMode="auto">
          <a:xfrm>
            <a:off x="76200" y="577042"/>
            <a:ext cx="4450080" cy="33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2360" y="3313976"/>
            <a:ext cx="74676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min</a:t>
            </a:r>
            <a:endParaRPr lang="el-G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360" y="1439456"/>
            <a:ext cx="7467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min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30sec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30sec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min</a:t>
            </a:r>
            <a:endParaRPr lang="el-G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55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799</Words>
  <Application>Microsoft Office PowerPoint</Application>
  <PresentationFormat>Προσαρμογή</PresentationFormat>
  <Paragraphs>174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Ion</vt:lpstr>
      <vt:lpstr>ΑΛΥΣΙΔΩΤΗ ΑΝΤΙΔΡΑΣΗ ΠΟΛΥΜΕΡΑΣΗΣ (PCR) </vt:lpstr>
      <vt:lpstr>Παρουσίαση του PowerPoint</vt:lpstr>
      <vt:lpstr>Παρουσίαση του PowerPoint</vt:lpstr>
      <vt:lpstr>Τα απαραίτητα συστατικά μιας PCR είναι:</vt:lpstr>
      <vt:lpstr>Παρουσίαση του PowerPoint</vt:lpstr>
      <vt:lpstr>Θερμοκρασία αποδιάταξης</vt:lpstr>
      <vt:lpstr>Παρουσίαση του PowerPoint</vt:lpstr>
      <vt:lpstr>Ο κύκλος της τεχνικής PCR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Ηλεκτροφόρηση προϊόντων PCR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Αλυσιδωτή Αντίδραση Πολυμεράσης (PCR)</dc:title>
  <dc:creator>Eva Dionyssopoulou</dc:creator>
  <cp:lastModifiedBy>User</cp:lastModifiedBy>
  <cp:revision>29</cp:revision>
  <dcterms:created xsi:type="dcterms:W3CDTF">2020-05-19T10:51:42Z</dcterms:created>
  <dcterms:modified xsi:type="dcterms:W3CDTF">2023-12-11T10:26:12Z</dcterms:modified>
</cp:coreProperties>
</file>