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59" r:id="rId2"/>
    <p:sldId id="384" r:id="rId3"/>
    <p:sldId id="385" r:id="rId4"/>
    <p:sldId id="360" r:id="rId5"/>
    <p:sldId id="365" r:id="rId6"/>
    <p:sldId id="421" r:id="rId7"/>
    <p:sldId id="386" r:id="rId8"/>
    <p:sldId id="387" r:id="rId9"/>
    <p:sldId id="361" r:id="rId10"/>
    <p:sldId id="388" r:id="rId11"/>
    <p:sldId id="389" r:id="rId12"/>
    <p:sldId id="390" r:id="rId13"/>
    <p:sldId id="391" r:id="rId14"/>
    <p:sldId id="392" r:id="rId15"/>
    <p:sldId id="393" r:id="rId16"/>
    <p:sldId id="394" r:id="rId17"/>
    <p:sldId id="395" r:id="rId18"/>
    <p:sldId id="396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405" r:id="rId28"/>
    <p:sldId id="406" r:id="rId29"/>
    <p:sldId id="407" r:id="rId30"/>
    <p:sldId id="408" r:id="rId31"/>
    <p:sldId id="285" r:id="rId32"/>
    <p:sldId id="409" r:id="rId33"/>
    <p:sldId id="410" r:id="rId34"/>
    <p:sldId id="411" r:id="rId35"/>
    <p:sldId id="412" r:id="rId36"/>
    <p:sldId id="413" r:id="rId37"/>
    <p:sldId id="414" r:id="rId38"/>
    <p:sldId id="416" r:id="rId39"/>
    <p:sldId id="415" r:id="rId40"/>
    <p:sldId id="417" r:id="rId41"/>
    <p:sldId id="418" r:id="rId42"/>
    <p:sldId id="419" r:id="rId43"/>
    <p:sldId id="420" r:id="rId44"/>
    <p:sldId id="280" r:id="rId45"/>
    <p:sldId id="290" r:id="rId46"/>
    <p:sldId id="295" r:id="rId47"/>
    <p:sldId id="299" r:id="rId48"/>
    <p:sldId id="292" r:id="rId49"/>
    <p:sldId id="291" r:id="rId50"/>
    <p:sldId id="294" r:id="rId51"/>
    <p:sldId id="293" r:id="rId5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7512F115-2FCC-49EE-8759-A71F26F5819E}">
          <p14:sldIdLst>
            <p14:sldId id="256"/>
            <p14:sldId id="261"/>
            <p14:sldId id="262"/>
            <p14:sldId id="264"/>
            <p14:sldId id="266"/>
            <p14:sldId id="265"/>
            <p14:sldId id="274"/>
            <p14:sldId id="267"/>
            <p14:sldId id="288"/>
            <p14:sldId id="277"/>
            <p14:sldId id="269"/>
            <p14:sldId id="278"/>
            <p14:sldId id="270"/>
            <p14:sldId id="272"/>
            <p14:sldId id="279"/>
            <p14:sldId id="273"/>
            <p14:sldId id="281"/>
            <p14:sldId id="284"/>
            <p14:sldId id="282"/>
            <p14:sldId id="283"/>
            <p14:sldId id="285"/>
            <p14:sldId id="286"/>
            <p14:sldId id="280"/>
            <p14:sldId id="290"/>
            <p14:sldId id="295"/>
            <p14:sldId id="299"/>
            <p14:sldId id="292"/>
            <p14:sldId id="291"/>
            <p14:sldId id="294"/>
          </p14:sldIdLst>
        </p14:section>
        <p14:section name="Untitled Section" id="{0F1CB131-A6BD-43D0-B8D4-1F27CEF7A05E}">
          <p14:sldIdLst>
            <p14:sldId id="293"/>
            <p14:sldId id="30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Μεσαίο στυλ 4 - Έμφασ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7" autoAdjust="0"/>
    <p:restoredTop sz="99309" autoAdjust="0"/>
  </p:normalViewPr>
  <p:slideViewPr>
    <p:cSldViewPr>
      <p:cViewPr varScale="1">
        <p:scale>
          <a:sx n="117" d="100"/>
          <a:sy n="117" d="100"/>
        </p:scale>
        <p:origin x="-153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F4050-1F58-431F-AE50-C1B728F36F99}" type="datetimeFigureOut">
              <a:rPr lang="el-GR" smtClean="0"/>
              <a:pPr/>
              <a:t>9/9/2015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41F5F-75CB-430D-9FD7-9B740326B3C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pPr/>
              <a:t>9/9/2015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5535406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50</a:t>
            </a:fld>
            <a:endParaRPr lang="el-GR"/>
          </a:p>
        </p:txBody>
      </p:sp>
      <p:sp>
        <p:nvSpPr>
          <p:cNvPr id="5" name="4 - Θέση κεφαλίδας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75370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51</a:t>
            </a:fld>
            <a:endParaRPr lang="el-GR"/>
          </a:p>
        </p:txBody>
      </p:sp>
      <p:sp>
        <p:nvSpPr>
          <p:cNvPr id="5" name="4 - Θέση κεφαλίδας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45123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156830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B050"/>
                </a:solidFill>
              </a:rPr>
              <a:t> </a:t>
            </a:r>
            <a:endParaRPr lang="el-GR" dirty="0">
              <a:solidFill>
                <a:srgbClr val="00B05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31</a:t>
            </a:fld>
            <a:endParaRPr lang="el-GR"/>
          </a:p>
        </p:txBody>
      </p:sp>
      <p:sp>
        <p:nvSpPr>
          <p:cNvPr id="5" name="4 - Θέση κεφαλίδας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56669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44</a:t>
            </a:fld>
            <a:endParaRPr lang="el-GR"/>
          </a:p>
        </p:txBody>
      </p:sp>
      <p:sp>
        <p:nvSpPr>
          <p:cNvPr id="5" name="4 - Θέση κεφαλίδας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1794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45</a:t>
            </a:fld>
            <a:endParaRPr lang="el-GR"/>
          </a:p>
        </p:txBody>
      </p:sp>
      <p:sp>
        <p:nvSpPr>
          <p:cNvPr id="5" name="4 - Θέση κεφαλίδας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45984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46</a:t>
            </a:fld>
            <a:endParaRPr lang="el-GR"/>
          </a:p>
        </p:txBody>
      </p:sp>
      <p:sp>
        <p:nvSpPr>
          <p:cNvPr id="5" name="4 - Θέση κεφαλίδας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49721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47</a:t>
            </a:fld>
            <a:endParaRPr lang="el-GR"/>
          </a:p>
        </p:txBody>
      </p:sp>
      <p:sp>
        <p:nvSpPr>
          <p:cNvPr id="5" name="4 - Θέση κεφαλίδας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5180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48</a:t>
            </a:fld>
            <a:endParaRPr lang="el-GR"/>
          </a:p>
        </p:txBody>
      </p:sp>
      <p:sp>
        <p:nvSpPr>
          <p:cNvPr id="5" name="4 - Θέση κεφαλίδας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37509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49</a:t>
            </a:fld>
            <a:endParaRPr lang="el-GR"/>
          </a:p>
        </p:txBody>
      </p:sp>
      <p:sp>
        <p:nvSpPr>
          <p:cNvPr id="5" name="4 - Θέση κεφαλίδας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1016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xmlns="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4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28596" y="2024078"/>
            <a:ext cx="8358246" cy="1690674"/>
          </a:xfrm>
        </p:spPr>
        <p:txBody>
          <a:bodyPr>
            <a:normAutofit fontScale="90000"/>
          </a:bodyPr>
          <a:lstStyle/>
          <a:p>
            <a:r>
              <a:rPr lang="el-GR" sz="4000" dirty="0" smtClean="0"/>
              <a:t>ΠΕΤΡΟΛΟΓΙΑ ΜΑΓΜΑΤΙΚΩΝ &amp; ΜΕΤΑΜΟΡΦΩΜΕΝΩΝ ΠΕΤΡΩΜΑΤΩΝ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61048"/>
            <a:ext cx="7776864" cy="163965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l-GR" sz="2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n-US" sz="2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2</a:t>
            </a:r>
            <a:r>
              <a:rPr lang="el-GR" sz="2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2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dirty="0" smtClean="0"/>
              <a:t>Πετρολογία Μεταμορφωμένων Πετρωμάτων</a:t>
            </a:r>
            <a:endParaRPr lang="en-US" sz="2400" dirty="0" smtClean="0"/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  <a:defRPr/>
            </a:pPr>
            <a:r>
              <a:rPr lang="el-GR" sz="2400" dirty="0" smtClean="0"/>
              <a:t>Ιωάννης Ηλιόπουλος</a:t>
            </a: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l-GR" sz="2400" dirty="0" smtClean="0"/>
              <a:t>Σχολή Θετικών Επιστημών</a:t>
            </a:r>
          </a:p>
          <a:p>
            <a:pPr>
              <a:spcBef>
                <a:spcPts val="0"/>
              </a:spcBef>
            </a:pPr>
            <a:r>
              <a:rPr lang="el-GR" sz="2400" dirty="0" smtClean="0"/>
              <a:t>Τμήμα Γεωλογίας</a:t>
            </a:r>
            <a:endParaRPr lang="en-US" sz="2400" dirty="0" smtClean="0"/>
          </a:p>
          <a:p>
            <a:endParaRPr lang="el-GR" sz="2800" dirty="0" smtClean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06460"/>
            <a:ext cx="4514857" cy="935086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5" y="279862"/>
            <a:ext cx="3692664" cy="13882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81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</a:t>
            </a:r>
            <a:r>
              <a:rPr lang="el-GR" dirty="0" err="1" smtClean="0"/>
              <a:t>χλωρίτη</a:t>
            </a:r>
            <a:endParaRPr lang="el-GR" dirty="0"/>
          </a:p>
        </p:txBody>
      </p:sp>
      <p:pic>
        <p:nvPicPr>
          <p:cNvPr id="10" name="Content Placeholder 9" descr="Εικόνα 6: Αντιπροσωπευτική μικροφωτογραφία μεταπηλίτη από τη ζώνη χλωρίτη&#10;Δείγμα: LE226c_x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</a:t>
            </a:r>
            <a:r>
              <a:rPr lang="el-GR" dirty="0" err="1" smtClean="0"/>
              <a:t>χλωρίτη</a:t>
            </a:r>
            <a:endParaRPr lang="el-GR" dirty="0"/>
          </a:p>
        </p:txBody>
      </p:sp>
      <p:pic>
        <p:nvPicPr>
          <p:cNvPr id="7" name="Content Placeholder 6" descr="Εικόνα 7: Αντιπροσωπευτική μικροφωτογραφία μεταπηλίτη από τη ζώνη χλωρίτη&#10;Δείγμα: LE116c_p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</a:t>
            </a:r>
            <a:r>
              <a:rPr lang="el-GR" dirty="0" err="1" smtClean="0"/>
              <a:t>χλωρίτη</a:t>
            </a:r>
            <a:endParaRPr lang="el-GR" dirty="0"/>
          </a:p>
        </p:txBody>
      </p:sp>
      <p:pic>
        <p:nvPicPr>
          <p:cNvPr id="8" name="Content Placeholder 7" descr="Εικόνα 8: Αντιπροσωπευτική μικροφωτογραφία μεταπηλίτη από τη ζώνη χλωρίτη&#10;Δείγμα: LE116c_x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</a:t>
            </a:r>
            <a:r>
              <a:rPr lang="el-GR" dirty="0" err="1" smtClean="0"/>
              <a:t>βιοτίτη</a:t>
            </a:r>
            <a:endParaRPr lang="el-GR" dirty="0"/>
          </a:p>
        </p:txBody>
      </p:sp>
      <p:pic>
        <p:nvPicPr>
          <p:cNvPr id="7" name="Content Placeholder 6" descr="Εικόνα 9: Αντιπροσωπευτική μικροφωτογραφία μεταπηλίτη από τη ζώνη βιοτίτη&#10;Δείγμα: LE93a_p_2-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</a:t>
            </a:r>
            <a:r>
              <a:rPr lang="el-GR" dirty="0" err="1" smtClean="0"/>
              <a:t>βιοτίτη</a:t>
            </a:r>
            <a:endParaRPr lang="el-GR" dirty="0"/>
          </a:p>
        </p:txBody>
      </p:sp>
      <p:pic>
        <p:nvPicPr>
          <p:cNvPr id="8" name="Content Placeholder 7" descr="Εικόνα 10: Αντιπροσωπευτική μικροφωτογραφία μεταπηλίτη από τη ζώνη βιοτίτη&#10;Δείγμα: LE93a_x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</a:t>
            </a:r>
            <a:r>
              <a:rPr lang="el-GR" dirty="0" err="1" smtClean="0"/>
              <a:t>βιοτίτη</a:t>
            </a:r>
            <a:endParaRPr lang="el-GR" dirty="0"/>
          </a:p>
        </p:txBody>
      </p:sp>
      <p:pic>
        <p:nvPicPr>
          <p:cNvPr id="7" name="Content Placeholder 6" descr="Εικόνα 11: Αντιπροσωπευτική μικροφωτογραφία μεταπηλίτη από τη ζώνη βιοτίτη&#10;Δείγμα: X4_p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</a:t>
            </a:r>
            <a:r>
              <a:rPr lang="el-GR" dirty="0" err="1" smtClean="0"/>
              <a:t>βιοτίτη</a:t>
            </a:r>
            <a:endParaRPr lang="el-GR" dirty="0"/>
          </a:p>
        </p:txBody>
      </p:sp>
      <p:pic>
        <p:nvPicPr>
          <p:cNvPr id="10" name="Content Placeholder 9" descr="Εικόνα 12: Αντιπροσωπευτική μικροφωτογραφία μεταπηλίτη από τη ζώνη βιοτίτη&#10;Δείγμα: X4_x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γρανάτη</a:t>
            </a:r>
            <a:endParaRPr lang="el-GR" dirty="0"/>
          </a:p>
        </p:txBody>
      </p:sp>
      <p:pic>
        <p:nvPicPr>
          <p:cNvPr id="7" name="Content Placeholder 6" descr="Εικόνα 13: Αντιπροσωπευτική μικροφωτογραφία μεταπηλίτη από τη ζώνη γρανάτη&#10;Δείγμα: IK21_p_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γρανάτη</a:t>
            </a:r>
            <a:endParaRPr lang="el-GR" dirty="0"/>
          </a:p>
        </p:txBody>
      </p:sp>
      <p:pic>
        <p:nvPicPr>
          <p:cNvPr id="8" name="Content Placeholder 7" descr="Εικόνα 14: Αντιπροσωπευτική μικροφωτογραφία μεταπηλίτη από τη ζώνη γρανάτη&#10;Δείγμα: IK21_x_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γρανάτη</a:t>
            </a:r>
            <a:endParaRPr lang="el-GR" dirty="0"/>
          </a:p>
        </p:txBody>
      </p:sp>
      <p:pic>
        <p:nvPicPr>
          <p:cNvPr id="10" name="Content Placeholder 9" descr="Εικόνα 15: Αντιπροσωπευτική μικροφωτογραφία μεταπηλίτη από τη ζώνη γρανάτη&#10;Δείγμα: NA50_p_2-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75B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ΑΣΚΗΣΗ 1</a:t>
            </a:r>
            <a:r>
              <a:rPr lang="el-GR" sz="4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1</a:t>
            </a:r>
            <a:r>
              <a:rPr lang="el-GR" sz="4400" baseline="300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η</a:t>
            </a:r>
            <a:r>
              <a:rPr lang="el-GR" sz="4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endParaRPr lang="el-GR" sz="4400" dirty="0">
              <a:solidFill>
                <a:srgbClr val="5075B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Subtitle 4"/>
          <p:cNvSpPr txBox="1">
            <a:spLocks/>
          </p:cNvSpPr>
          <p:nvPr/>
        </p:nvSpPr>
        <p:spPr>
          <a:xfrm>
            <a:off x="431540" y="3501008"/>
            <a:ext cx="8280920" cy="2137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l-GR" sz="3200" dirty="0" smtClean="0"/>
              <a:t>Σειρά φάσεων </a:t>
            </a:r>
            <a:br>
              <a:rPr lang="el-GR" sz="3200" dirty="0" smtClean="0"/>
            </a:br>
            <a:r>
              <a:rPr lang="el-GR" sz="3200" dirty="0" smtClean="0"/>
              <a:t>μετρίων θερμοκρασιών και πιέσεων (μεταμόρφωση τύπου </a:t>
            </a:r>
            <a:r>
              <a:rPr lang="en-US" sz="3200" dirty="0" smtClean="0"/>
              <a:t>Barrow</a:t>
            </a:r>
            <a:r>
              <a:rPr lang="el-GR" sz="3200" dirty="0" smtClean="0"/>
              <a:t>)</a:t>
            </a:r>
            <a:endParaRPr lang="el-GR" sz="3200" dirty="0"/>
          </a:p>
        </p:txBody>
      </p:sp>
    </p:spTree>
    <p:extLst>
      <p:ext uri="{BB962C8B-B14F-4D97-AF65-F5344CB8AC3E}">
        <p14:creationId xmlns="" xmlns:p14="http://schemas.microsoft.com/office/powerpoint/2010/main" val="2061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γρανάτη</a:t>
            </a:r>
            <a:endParaRPr lang="el-GR" dirty="0"/>
          </a:p>
        </p:txBody>
      </p:sp>
      <p:pic>
        <p:nvPicPr>
          <p:cNvPr id="7" name="Content Placeholder 6" descr="Εικόνα 16: Αντιπροσωπευτική μικροφωτογραφία μεταπηλίτη από τη ζώνη γρανάτη&#10;Δείγμα: NA50_x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σταυρόλιθου</a:t>
            </a:r>
            <a:endParaRPr lang="el-GR" dirty="0"/>
          </a:p>
        </p:txBody>
      </p:sp>
      <p:pic>
        <p:nvPicPr>
          <p:cNvPr id="8" name="Content Placeholder 7" descr="Εικόνα 17: Αντιπροσωπευτική μικροφωτογραφία μεταπηλίτη από τη ζώνη σταυρόλιθου&#10;Δείγμα: IK37A_p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σταυρόλιθου</a:t>
            </a:r>
            <a:endParaRPr lang="el-GR" dirty="0"/>
          </a:p>
        </p:txBody>
      </p:sp>
      <p:pic>
        <p:nvPicPr>
          <p:cNvPr id="10" name="Content Placeholder 9" descr="Εικόνα 18: Αντιπροσωπευτική μικροφωτογραφία μεταπηλίτη από τη ζώνη σταυρόλιθου&#10;Δείγμα: IK37A_x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σταυρόλιθου</a:t>
            </a:r>
            <a:endParaRPr lang="el-GR" dirty="0"/>
          </a:p>
        </p:txBody>
      </p:sp>
      <p:pic>
        <p:nvPicPr>
          <p:cNvPr id="7" name="Content Placeholder 6" descr="Εικόνα 19: Αντιπροσωπευτική μικροφωτογραφία μεταπηλίτη από τη ζώνη σταυρόλιθου&#10;Δείγμα: IK39B_p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σταυρόλιθου</a:t>
            </a:r>
            <a:endParaRPr lang="el-GR" dirty="0"/>
          </a:p>
        </p:txBody>
      </p:sp>
      <p:pic>
        <p:nvPicPr>
          <p:cNvPr id="8" name="Content Placeholder 7" descr="Εικόνα 20: Αντιπροσωπευτική μικροφωτογραφία μεταπηλίτη από τη ζώνη σταυρόλιθου&#10;Δείγμα: IK39B_x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</a:t>
            </a:r>
            <a:r>
              <a:rPr lang="el-GR" dirty="0" err="1" smtClean="0"/>
              <a:t>κυανίτη</a:t>
            </a:r>
            <a:endParaRPr lang="el-GR" dirty="0"/>
          </a:p>
        </p:txBody>
      </p:sp>
      <p:pic>
        <p:nvPicPr>
          <p:cNvPr id="10" name="Content Placeholder 9" descr="Εικόνα 21: Αντιπροσωπευτική μικροφωτογραφία μεταπηλίτη από τη ζώνη κυανίτη&#10;Δείγμα: NA13_p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</a:t>
            </a:r>
            <a:r>
              <a:rPr lang="el-GR" dirty="0" err="1" smtClean="0"/>
              <a:t>κυανίτη</a:t>
            </a:r>
            <a:endParaRPr lang="el-GR" dirty="0"/>
          </a:p>
        </p:txBody>
      </p:sp>
      <p:pic>
        <p:nvPicPr>
          <p:cNvPr id="7" name="Content Placeholder 6" descr="Εικόνα 22: Αντιπροσωπευτική μικροφωτογραφία μεταπηλίτη από τη ζώνη κυανίτη&#10;Δείγμα: NA13_x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Ανάδρομη μεταμόρφωση</a:t>
            </a:r>
            <a:endParaRPr lang="el-GR" dirty="0"/>
          </a:p>
        </p:txBody>
      </p:sp>
      <p:pic>
        <p:nvPicPr>
          <p:cNvPr id="8" name="Content Placeholder 7" descr="Εικόνα 23: Αντιπροσωπευτική μικροφωτογραφία με φαινόμενα ανάδρομης μεταμόρφωσης σε μεταπηλίτη&#10;Δείγμα: LE197c_p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Ανάδρομη μεταμόρφωση</a:t>
            </a:r>
            <a:endParaRPr lang="el-GR" dirty="0"/>
          </a:p>
        </p:txBody>
      </p:sp>
      <p:pic>
        <p:nvPicPr>
          <p:cNvPr id="7" name="Content Placeholder 6" descr="Εικόνα 24: Αντιπροσωπευτική μικροφωτογραφία με φαινόμενα ανάδρομης μεταμόρφωσης σε μεταπηλίτη&#10;Δείγμα: LE197c_x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</a:t>
            </a:r>
            <a:r>
              <a:rPr lang="el-GR" dirty="0" err="1" smtClean="0"/>
              <a:t>σιλλιμανίτη</a:t>
            </a:r>
            <a:endParaRPr lang="el-GR" dirty="0"/>
          </a:p>
        </p:txBody>
      </p:sp>
      <p:pic>
        <p:nvPicPr>
          <p:cNvPr id="8" name="Content Placeholder 7" descr="Εικόνα 25: Αντιπροσωπευτική μικροφωτογραφία μεταπηλίτη από τη ζώνη σιλλιμανίτη&#10;Δείγμα: NA39_p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/>
              <a:t>Οι φάσεις μεταμόρφωσης</a:t>
            </a:r>
            <a:r>
              <a:rPr lang="el-GR" kern="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dirty="0"/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pic>
        <p:nvPicPr>
          <p:cNvPr id="7" name="Picture 2" descr="Εικόνα 1: Οι μεταμορφικές φάσεις&#10;File:Metamorfe facies.jpg&#10;https://commons.wikimedia.org/wiki/File:Metamorfe_fac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122" y="1628775"/>
            <a:ext cx="5756456" cy="4383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</a:t>
            </a:r>
            <a:r>
              <a:rPr lang="el-GR" dirty="0" err="1" smtClean="0"/>
              <a:t>σιλλιμανίτη</a:t>
            </a:r>
            <a:endParaRPr lang="el-GR" dirty="0"/>
          </a:p>
        </p:txBody>
      </p:sp>
      <p:pic>
        <p:nvPicPr>
          <p:cNvPr id="7" name="Content Placeholder 6" descr="Εικόνα 26: Αντιπροσωπευτική μικροφωτογραφία μεταπηλίτη από τη ζώνη σιλλιμανίτη&#10;Δείγμα: NA39_x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26976"/>
          </a:xfrm>
        </p:spPr>
        <p:txBody>
          <a:bodyPr>
            <a:normAutofit fontScale="90000"/>
          </a:bodyPr>
          <a:lstStyle/>
          <a:p>
            <a:pPr defTabSz="1300163"/>
            <a:r>
              <a:rPr lang="el-GR" dirty="0" err="1" smtClean="0">
                <a:latin typeface="+mn-lt"/>
                <a:cs typeface="Arial" pitchFamily="34" charset="0"/>
                <a:sym typeface="Arial" pitchFamily="34" charset="0"/>
              </a:rPr>
              <a:t>Μεταβασικά</a:t>
            </a:r>
            <a:r>
              <a:rPr lang="el-GR" dirty="0" smtClean="0">
                <a:latin typeface="+mn-lt"/>
                <a:cs typeface="Arial" pitchFamily="34" charset="0"/>
                <a:sym typeface="Arial" pitchFamily="34" charset="0"/>
              </a:rPr>
              <a:t> πετρώματα μετρίων συνθηκών </a:t>
            </a:r>
            <a:endParaRPr lang="el-GR" dirty="0">
              <a:latin typeface="+mn-lt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pic>
        <p:nvPicPr>
          <p:cNvPr id="7" name="Picture 2" descr="Εικόνα 27: Διαγράμματα ACF μεταβασικών πετρωμάτων&#10;https://commons.wikimedia.org/wiki/File:ACF_triangles_EN.sv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b="50447"/>
          <a:stretch>
            <a:fillRect/>
          </a:stretch>
        </p:blipFill>
        <p:spPr bwMode="auto">
          <a:xfrm>
            <a:off x="395536" y="1844824"/>
            <a:ext cx="8411530" cy="309634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7695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err="1" smtClean="0"/>
              <a:t>Πρασινοσχιστολιθική</a:t>
            </a:r>
            <a:r>
              <a:rPr lang="el-GR" dirty="0" smtClean="0"/>
              <a:t> φάση</a:t>
            </a:r>
            <a:endParaRPr lang="el-GR" dirty="0"/>
          </a:p>
        </p:txBody>
      </p:sp>
      <p:pic>
        <p:nvPicPr>
          <p:cNvPr id="8" name="Content Placeholder 7" descr="Εικόνα 28: Αντιπροσωπευτική μικροφωτογραφία μεταβασικού πετρώματος στην πρασινοσχιστολιθική φάση&#10;Δείγμα: LE71d_p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err="1" smtClean="0"/>
              <a:t>Πρασινοσχιστολιθική</a:t>
            </a:r>
            <a:r>
              <a:rPr lang="el-GR" dirty="0" smtClean="0"/>
              <a:t> φάση</a:t>
            </a:r>
            <a:endParaRPr lang="el-GR" dirty="0"/>
          </a:p>
        </p:txBody>
      </p:sp>
      <p:pic>
        <p:nvPicPr>
          <p:cNvPr id="7" name="Content Placeholder 6" descr="Εικόνα 29: Αντιπροσωπευτική μικροφωτογραφία μεταβασικού πετρώματος στην πρασινοσχιστολιθική φάση&#10;Δείγμα: LE71d_x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err="1" smtClean="0"/>
              <a:t>Πρασινοσχιστολιθική</a:t>
            </a:r>
            <a:r>
              <a:rPr lang="el-GR" dirty="0" smtClean="0"/>
              <a:t> φάση</a:t>
            </a:r>
            <a:endParaRPr lang="el-GR" dirty="0"/>
          </a:p>
        </p:txBody>
      </p:sp>
      <p:pic>
        <p:nvPicPr>
          <p:cNvPr id="8" name="Content Placeholder 7" descr="Εικόνα 30: Αντιπροσωπευτική μικροφωτογραφία μεταβασικού πετρώματος στην πρασινοσχιστολιθική φάση&#10;Δείγμα: E7_p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err="1" smtClean="0"/>
              <a:t>Πρασινοσχιστολιθική</a:t>
            </a:r>
            <a:r>
              <a:rPr lang="el-GR" dirty="0" smtClean="0"/>
              <a:t> φάση</a:t>
            </a:r>
            <a:endParaRPr lang="el-GR" dirty="0"/>
          </a:p>
        </p:txBody>
      </p:sp>
      <p:pic>
        <p:nvPicPr>
          <p:cNvPr id="7" name="Content Placeholder 6" descr="Εικόνα 31: Αντιπροσωπευτική μικροφωτογραφία μεταβασικού πετρώματος στην πρασινοσχιστολιθική φάση&#10;Δείγμα: E7_x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err="1" smtClean="0"/>
              <a:t>Πρασινοσχιστολιθική</a:t>
            </a:r>
            <a:r>
              <a:rPr lang="el-GR" dirty="0" smtClean="0"/>
              <a:t> φάση</a:t>
            </a:r>
            <a:endParaRPr lang="el-GR" dirty="0"/>
          </a:p>
        </p:txBody>
      </p:sp>
      <p:pic>
        <p:nvPicPr>
          <p:cNvPr id="8" name="Content Placeholder 7" descr="Εικόνα 31: Αντιπροσωπευτική μικροφωτογραφία μεταβασικού πετρώματος στην πρασινοσχιστολιθική φάση&#10;Δείγμα: LE12A_p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err="1" smtClean="0"/>
              <a:t>Πρασινοσχιστολιθική</a:t>
            </a:r>
            <a:r>
              <a:rPr lang="el-GR" dirty="0" smtClean="0"/>
              <a:t> φάση</a:t>
            </a:r>
            <a:endParaRPr lang="el-GR" dirty="0"/>
          </a:p>
        </p:txBody>
      </p:sp>
      <p:pic>
        <p:nvPicPr>
          <p:cNvPr id="10" name="Content Placeholder 9" descr="Εικόνα 33: Αντιπροσωπευτική μικροφωτογραφία μεταβασικού πετρώματος στην πρασινοσχιστολιθική φάση&#10;Δείγμα: LE12A_x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err="1" smtClean="0"/>
              <a:t>Επιδοτο</a:t>
            </a:r>
            <a:r>
              <a:rPr lang="el-GR" dirty="0" smtClean="0"/>
              <a:t>-</a:t>
            </a:r>
            <a:r>
              <a:rPr lang="el-GR" dirty="0" err="1" smtClean="0"/>
              <a:t>αμφιβολιτική</a:t>
            </a:r>
            <a:r>
              <a:rPr lang="el-GR" dirty="0" smtClean="0"/>
              <a:t> φάση</a:t>
            </a:r>
            <a:endParaRPr lang="el-GR" dirty="0"/>
          </a:p>
        </p:txBody>
      </p:sp>
      <p:pic>
        <p:nvPicPr>
          <p:cNvPr id="7" name="Content Placeholder 6" descr="Εικόνα 34: Αντιπροσωπευτική μικροφωτογραφία μεταβασικού πετρώματος στην επιδοτο-αμφιβολιτική φάση&#10;Δείγμα: LE181c_p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err="1" smtClean="0"/>
              <a:t>Επιδοτο</a:t>
            </a:r>
            <a:r>
              <a:rPr lang="el-GR" dirty="0" smtClean="0"/>
              <a:t>-</a:t>
            </a:r>
            <a:r>
              <a:rPr lang="el-GR" dirty="0" err="1" smtClean="0"/>
              <a:t>αμφιβολιτική</a:t>
            </a:r>
            <a:r>
              <a:rPr lang="el-GR" dirty="0" smtClean="0"/>
              <a:t> φάση</a:t>
            </a:r>
            <a:endParaRPr lang="el-GR" dirty="0"/>
          </a:p>
        </p:txBody>
      </p:sp>
      <p:pic>
        <p:nvPicPr>
          <p:cNvPr id="11" name="Content Placeholder 10" descr="Εικόνα 35: Αντιπροσωπευτική μικροφωτογραφία μεταβασικού πετρώματος στην επιδοτο-αμφιβολιτική φάση&#10;Δείγμα: LE181c_x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/>
              <a:t>Οι φάσεις μεταμόρφωσης</a:t>
            </a:r>
            <a:r>
              <a:rPr lang="el-GR" kern="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dirty="0"/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pic>
        <p:nvPicPr>
          <p:cNvPr id="7" name="Picture 2" descr="Εικόνα 2: Οι μεταμορφικές φάσεις&#10;File:Metamorfe facies.jpg&#10;http://www.tulane.edu/~sanelson/images/al2sio5facser.gi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00122" y="1656127"/>
            <a:ext cx="5756456" cy="43283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err="1" smtClean="0"/>
              <a:t>Αμφιβολιτική</a:t>
            </a:r>
            <a:r>
              <a:rPr lang="el-GR" dirty="0" smtClean="0"/>
              <a:t> φάση</a:t>
            </a:r>
            <a:endParaRPr lang="el-GR" dirty="0"/>
          </a:p>
        </p:txBody>
      </p:sp>
      <p:pic>
        <p:nvPicPr>
          <p:cNvPr id="7" name="Content Placeholder 6" descr="Εικόνα 36: Αντιπροσωπευτική μικροφωτογραφία μεταβασικού πετρώματος στην αμφιβολιτική φάση&#10;Δείγμα: LE48A_p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err="1" smtClean="0"/>
              <a:t>Αμφιβολιτική</a:t>
            </a:r>
            <a:r>
              <a:rPr lang="el-GR" dirty="0" smtClean="0"/>
              <a:t> φάση</a:t>
            </a:r>
            <a:endParaRPr lang="el-GR" dirty="0"/>
          </a:p>
        </p:txBody>
      </p:sp>
      <p:pic>
        <p:nvPicPr>
          <p:cNvPr id="8" name="Content Placeholder 7" descr="Εικόνα 37: Αντιπροσωπευτική μικροφωτογραφία μεταβασικού πετρώματος στην αμφιβολιτική φάση&#10;Δείγμα: LE48A_x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err="1" smtClean="0"/>
              <a:t>Αμφιβολιτική</a:t>
            </a:r>
            <a:r>
              <a:rPr lang="el-GR" dirty="0" smtClean="0"/>
              <a:t> φάση</a:t>
            </a:r>
            <a:endParaRPr lang="el-GR" dirty="0"/>
          </a:p>
        </p:txBody>
      </p:sp>
      <p:pic>
        <p:nvPicPr>
          <p:cNvPr id="7" name="Content Placeholder 6" descr="Εικόνα 38: Αντιπροσωπευτική μικροφωτογραφία μεταβασικού πετρώματος στην αμφιβολιτική φάση&#10;Δείγμα: NA36_p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err="1" smtClean="0"/>
              <a:t>Αμφιβολιτική</a:t>
            </a:r>
            <a:r>
              <a:rPr lang="el-GR" dirty="0" smtClean="0"/>
              <a:t> φάση</a:t>
            </a:r>
            <a:endParaRPr lang="el-GR" dirty="0"/>
          </a:p>
        </p:txBody>
      </p:sp>
      <p:pic>
        <p:nvPicPr>
          <p:cNvPr id="8" name="Content Placeholder 7" descr="Εικόνα 39: Αντιπροσωπευτική μικροφωτογραφία μεταβασικού πετρώματος στην αμφιβολιτική φάση&#10;Δείγμα: NA36_x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Πανεπιστήμιο </a:t>
            </a:r>
            <a:r>
              <a:rPr lang="el-GR" sz="2000" b="1" smtClean="0"/>
              <a:t>Πατρών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64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857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παρόν έργο αποτελεί την έκδοση </a:t>
            </a:r>
            <a:r>
              <a:rPr lang="el-GR" sz="2000" dirty="0" smtClean="0">
                <a:solidFill>
                  <a:srgbClr val="FF0000"/>
                </a:solidFill>
              </a:rPr>
              <a:t>1.0 2015</a:t>
            </a:r>
            <a:endParaRPr lang="el-GR" sz="2000" dirty="0" smtClean="0"/>
          </a:p>
        </p:txBody>
      </p:sp>
      <p:sp>
        <p:nvSpPr>
          <p:cNvPr id="6" name="Ορθογώνιο 5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057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Πανεπιστήμιο Πατρών</a:t>
            </a:r>
            <a:r>
              <a:rPr lang="en-US" sz="2000" dirty="0" smtClean="0"/>
              <a:t>, </a:t>
            </a:r>
            <a:r>
              <a:rPr lang="el-GR" sz="2000" dirty="0" smtClean="0"/>
              <a:t> </a:t>
            </a:r>
            <a:r>
              <a:rPr lang="el-GR" sz="2000" dirty="0" smtClean="0">
                <a:solidFill>
                  <a:srgbClr val="FF0000"/>
                </a:solidFill>
              </a:rPr>
              <a:t>Ιωάννης Ηλιόπουλος </a:t>
            </a:r>
            <a:r>
              <a:rPr lang="en-US" sz="2000" dirty="0" smtClean="0">
                <a:solidFill>
                  <a:srgbClr val="FF0000"/>
                </a:solidFill>
              </a:rPr>
              <a:t>(</a:t>
            </a:r>
            <a:r>
              <a:rPr lang="el-GR" sz="2000" dirty="0" smtClean="0">
                <a:solidFill>
                  <a:srgbClr val="FF0000"/>
                </a:solidFill>
              </a:rPr>
              <a:t>Επίκουρος Καθηγητής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el-GR" sz="2000" dirty="0" smtClean="0"/>
              <a:t>.</a:t>
            </a: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el-GR" sz="2000" dirty="0" smtClean="0"/>
              <a:t>«</a:t>
            </a:r>
            <a:r>
              <a:rPr lang="el-GR" sz="2000" dirty="0" smtClean="0">
                <a:solidFill>
                  <a:srgbClr val="FF0000"/>
                </a:solidFill>
              </a:rPr>
              <a:t>Πετρολογία Μαγματικών και Μεταμορφωμένων Πετρωμάτων. Πετρολογία Μαγματικών Πετρωμάτων</a:t>
            </a:r>
            <a:r>
              <a:rPr lang="el-GR" sz="2000" dirty="0" smtClean="0"/>
              <a:t>». Έκδοση: </a:t>
            </a:r>
            <a:r>
              <a:rPr lang="el-GR" sz="2000" dirty="0" smtClean="0">
                <a:solidFill>
                  <a:srgbClr val="FF0000"/>
                </a:solidFill>
              </a:rPr>
              <a:t>1.0</a:t>
            </a:r>
            <a:r>
              <a:rPr lang="el-GR" sz="2000" dirty="0" smtClean="0"/>
              <a:t>. Πάτρα </a:t>
            </a:r>
            <a:r>
              <a:rPr lang="el-GR" sz="2000" dirty="0" smtClean="0">
                <a:solidFill>
                  <a:srgbClr val="FF0000"/>
                </a:solidFill>
              </a:rPr>
              <a:t>2015</a:t>
            </a:r>
            <a:r>
              <a:rPr lang="el-GR" sz="2000" dirty="0" smtClean="0"/>
              <a:t>. Διαθέσιμο από τη δικτυακή διεύθυνση: </a:t>
            </a:r>
            <a:r>
              <a:rPr lang="it-IT" sz="2000" dirty="0" smtClean="0">
                <a:solidFill>
                  <a:srgbClr val="FF0000"/>
                </a:solidFill>
              </a:rPr>
              <a:t>https://eclass.upatras.gr/courses/GEO308/</a:t>
            </a:r>
            <a:r>
              <a:rPr lang="el-GR" sz="2000" dirty="0" smtClean="0"/>
              <a:t>.</a:t>
            </a:r>
            <a:endParaRPr lang="el-GR" sz="2000" dirty="0" smtClean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82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1800" dirty="0" smtClean="0"/>
              <a:t>».                     </a:t>
            </a:r>
          </a:p>
          <a:p>
            <a:pPr marL="0" indent="0">
              <a:buNone/>
            </a:pPr>
            <a:endParaRPr lang="el-GR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2852936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[Η άδεια αυτή ανήκει στις άδειες που ακολουθούν τις προδιαγραφές του </a:t>
            </a:r>
            <a:r>
              <a:rPr lang="el-GR" dirty="0" err="1" smtClean="0"/>
              <a:t>Oρισμού</a:t>
            </a:r>
            <a:r>
              <a:rPr lang="el-GR" dirty="0" smtClean="0"/>
              <a:t> Ανοικτής Γνώσης [2], είναι ανοικτό πολιτιστικό έργο [3] και για το λόγο αυτό αποτελεί ανοικτό περιεχόμενο [4]. 	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[1] </a:t>
            </a:r>
            <a:r>
              <a:rPr lang="en-US" dirty="0" smtClean="0">
                <a:hlinkClick r:id="rId3"/>
              </a:rPr>
              <a:t>http://creativecommons.org/licenses/by-sa/4.0/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[2] http://opendefinition.org/okd/ellinika/ </a:t>
            </a:r>
          </a:p>
          <a:p>
            <a:endParaRPr lang="en-US" dirty="0" smtClean="0"/>
          </a:p>
          <a:p>
            <a:r>
              <a:rPr lang="en-US" dirty="0" smtClean="0"/>
              <a:t>[3] http://freedomdefined.org/Definition/El </a:t>
            </a:r>
          </a:p>
          <a:p>
            <a:endParaRPr lang="en-US" dirty="0" smtClean="0"/>
          </a:p>
          <a:p>
            <a:r>
              <a:rPr lang="en-US" dirty="0" smtClean="0"/>
              <a:t>[4] http://opendefinition.org/buttons/</a:t>
            </a:r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Picture 11" descr="C:\Users\eorfanou\Downloads\by_sa.pn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637580" y="2424372"/>
            <a:ext cx="1648800" cy="5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236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pic>
        <p:nvPicPr>
          <p:cNvPr id="1026" name="Picture 2" descr="Εικόνα 3: Συμβατότητα ορυκτών φάσεων στις διάφορες ζώνες των μεταπηλιτών μετρίων πιέσεων"/>
          <p:cNvPicPr>
            <a:picLocks noChangeAspect="1" noChangeArrowheads="1"/>
          </p:cNvPicPr>
          <p:nvPr/>
        </p:nvPicPr>
        <p:blipFill>
          <a:blip r:embed="rId3" cstate="print"/>
          <a:srcRect r="4719"/>
          <a:stretch>
            <a:fillRect/>
          </a:stretch>
        </p:blipFill>
        <p:spPr bwMode="auto">
          <a:xfrm>
            <a:off x="2014861" y="1"/>
            <a:ext cx="50774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75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(1/</a:t>
            </a:r>
            <a:r>
              <a:rPr lang="el-GR" dirty="0" smtClean="0"/>
              <a:t>1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Εικόνα 1: </a:t>
            </a:r>
            <a:r>
              <a:rPr lang="en-US" sz="2000" dirty="0" smtClean="0"/>
              <a:t>&lt;https://commons.wikimedia.org/wiki/File:Metamorfe_facies.jpg</a:t>
            </a:r>
            <a:r>
              <a:rPr lang="el-GR" sz="2000" dirty="0" smtClean="0"/>
              <a:t>&gt;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2: </a:t>
            </a:r>
            <a:r>
              <a:rPr lang="en-US" sz="2000" dirty="0" smtClean="0"/>
              <a:t>&lt;</a:t>
            </a:r>
            <a:r>
              <a:rPr lang="el-GR" sz="2000" dirty="0" smtClean="0"/>
              <a:t> </a:t>
            </a:r>
            <a:r>
              <a:rPr lang="it-IT" sz="2000" dirty="0" smtClean="0"/>
              <a:t>http://www.tulane.edu/~sanelson/images/al2sio5facser.gif </a:t>
            </a:r>
            <a:r>
              <a:rPr lang="en-US" sz="2000" dirty="0" smtClean="0"/>
              <a:t>&gt;</a:t>
            </a:r>
            <a:endParaRPr lang="el-GR" sz="2000" dirty="0"/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4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  <a:r>
              <a:rPr lang="en-US" sz="2000" dirty="0" smtClean="0"/>
              <a:t>&lt;</a:t>
            </a:r>
            <a:r>
              <a:rPr lang="it-IT" sz="2000" dirty="0" smtClean="0"/>
              <a:t> https://commons.wikimedia.org/wiki/File%3AAFM_triangles_EN.svg</a:t>
            </a:r>
            <a:r>
              <a:rPr lang="en-US" sz="2000" dirty="0" smtClean="0"/>
              <a:t>&gt;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Εικόνα 27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  <a:r>
              <a:rPr lang="en-US" sz="2000" dirty="0" smtClean="0"/>
              <a:t>&lt;</a:t>
            </a:r>
            <a:r>
              <a:rPr lang="el-GR" sz="2000" dirty="0" smtClean="0"/>
              <a:t> </a:t>
            </a:r>
            <a:r>
              <a:rPr lang="it-IT" sz="2000" dirty="0" smtClean="0"/>
              <a:t>https://commons.wikimedia.org/wiki/File:ACF_triangles_EN.svg </a:t>
            </a:r>
            <a:r>
              <a:rPr lang="en-US" sz="2000" dirty="0" smtClean="0"/>
              <a:t>&gt;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Όλες οι εικόνες που δεν έχουν αναφορά προέρχονται από το προσωπικό αρχείο του διδάσκοντα</a:t>
            </a:r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304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grpSp>
        <p:nvGrpSpPr>
          <p:cNvPr id="17" name="Group 16" descr="Εικόνα 4: Διαγράμματα AFM για τις ζώνες Barrow των μεταπηλιτών"/>
          <p:cNvGrpSpPr/>
          <p:nvPr/>
        </p:nvGrpSpPr>
        <p:grpSpPr>
          <a:xfrm>
            <a:off x="683567" y="1160928"/>
            <a:ext cx="7848873" cy="5076384"/>
            <a:chOff x="683567" y="1160928"/>
            <a:chExt cx="7848873" cy="5076384"/>
          </a:xfrm>
        </p:grpSpPr>
        <p:pic>
          <p:nvPicPr>
            <p:cNvPr id="133123" name="Picture 3" descr="Εικόνα 6: AKF και AFM διαγράμματα για τη ζώνη του χλωρίτη"/>
            <p:cNvPicPr>
              <a:picLocks noChangeAspect="1" noChangeArrowheads="1"/>
            </p:cNvPicPr>
            <p:nvPr/>
          </p:nvPicPr>
          <p:blipFill>
            <a:blip r:embed="rId3" cstate="print"/>
            <a:srcRect l="51109"/>
            <a:stretch>
              <a:fillRect/>
            </a:stretch>
          </p:blipFill>
          <p:spPr bwMode="auto">
            <a:xfrm>
              <a:off x="683567" y="1160928"/>
              <a:ext cx="1740210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87436" y="1160928"/>
              <a:ext cx="1752905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26417" y="1160928"/>
              <a:ext cx="1689231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15717" y="1160928"/>
              <a:ext cx="1689231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9057" y="2889120"/>
              <a:ext cx="1689231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19273" y="2889120"/>
              <a:ext cx="1689230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6417" y="2889120"/>
              <a:ext cx="1689231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715717" y="2889120"/>
              <a:ext cx="1689230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09057" y="4617312"/>
              <a:ext cx="1689230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8" name="Picture 2" descr="Εικόνα 27: Διάγραμμα AFM για τη ζώνη σιλλιμανίτη-ορθοκλάστου. Προβολή από τον Καλιούχο άστριο.&#10;Από: Καταγάς 2012, Πετρολογία Μεταμορφωμένων, Πανεπιστημιακές Σημειώσεις, Πανεπιστήμιο Πατρών"/>
            <p:cNvPicPr>
              <a:picLocks noChangeAspect="1"/>
            </p:cNvPicPr>
            <p:nvPr/>
          </p:nvPicPr>
          <p:blipFill>
            <a:blip r:embed="rId12" cstate="print"/>
            <a:srcRect l="22318" r="22863" b="21329"/>
            <a:stretch>
              <a:fillRect/>
            </a:stretch>
          </p:blipFill>
          <p:spPr bwMode="auto">
            <a:xfrm>
              <a:off x="2627784" y="4617312"/>
              <a:ext cx="1872208" cy="1620000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592802" y="4617312"/>
              <a:ext cx="1956461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8" name="Picture 2" descr="Εικόνα 29: Διάγραμμα AFM για τη ζώνη σιλλιμανίτη-ορθοκλάστου. Προβολή από τον Καλιούχο άστριο.&#10;Από: Καταγάς 2012, Πετρολογία Μεταμορφωμένων, Πανεπιστημιακές Σημειώσεις, Πανεπιστήμιο Πατρών"/>
            <p:cNvPicPr>
              <a:picLocks noChangeAspect="1"/>
            </p:cNvPicPr>
            <p:nvPr/>
          </p:nvPicPr>
          <p:blipFill>
            <a:blip r:embed="rId14" cstate="print"/>
            <a:srcRect l="21360" r="24219" b="29053"/>
            <a:stretch>
              <a:fillRect/>
            </a:stretch>
          </p:blipFill>
          <p:spPr bwMode="auto">
            <a:xfrm>
              <a:off x="6588224" y="4617312"/>
              <a:ext cx="1944216" cy="1620000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</p:pic>
      </p:grpSp>
      <p:sp>
        <p:nvSpPr>
          <p:cNvPr id="189" name="Rectangle 188"/>
          <p:cNvSpPr/>
          <p:nvPr/>
        </p:nvSpPr>
        <p:spPr>
          <a:xfrm>
            <a:off x="611560" y="260648"/>
            <a:ext cx="43204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0" name="1 - Τίτλος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pPr defTabSz="1300163"/>
            <a:r>
              <a:rPr lang="el-GR" dirty="0" smtClean="0">
                <a:solidFill>
                  <a:srgbClr val="5075BC"/>
                </a:solidFill>
                <a:latin typeface="+mn-lt"/>
                <a:cs typeface="Arial" pitchFamily="34" charset="0"/>
                <a:sym typeface="Arial" pitchFamily="34" charset="0"/>
              </a:rPr>
              <a:t>Τριγωνικά διαγράμματα</a:t>
            </a:r>
            <a:endParaRPr dirty="0">
              <a:solidFill>
                <a:srgbClr val="5075BC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t="-1609" b="1417"/>
          <a:stretch>
            <a:fillRect/>
          </a:stretch>
        </p:blipFill>
        <p:spPr bwMode="auto">
          <a:xfrm>
            <a:off x="1907704" y="620688"/>
            <a:ext cx="5328592" cy="5159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t="41740" b="1417"/>
          <a:stretch>
            <a:fillRect/>
          </a:stretch>
        </p:blipFill>
        <p:spPr bwMode="auto">
          <a:xfrm>
            <a:off x="727936" y="1124744"/>
            <a:ext cx="7688129" cy="4223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smtClean="0"/>
              <a:t>Ζώνη </a:t>
            </a:r>
            <a:r>
              <a:rPr lang="el-GR" dirty="0" err="1" smtClean="0"/>
              <a:t>χλωρίτη</a:t>
            </a:r>
            <a:endParaRPr lang="el-GR" dirty="0"/>
          </a:p>
        </p:txBody>
      </p:sp>
      <p:pic>
        <p:nvPicPr>
          <p:cNvPr id="7" name="Content Placeholder 6" descr="Εικόνα 5: Αντιπροσωπευτική μικροφωτογραφία μεταπηλίτη από τη ζώνη χλωρίτη&#10;Δείγμα: LE226c_p_2-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1810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10101</TotalTime>
  <Words>570</Words>
  <Application>Microsoft Office PowerPoint</Application>
  <PresentationFormat>On-screen Show (4:3)</PresentationFormat>
  <Paragraphs>104</Paragraphs>
  <Slides>51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Θέμα του Office</vt:lpstr>
      <vt:lpstr>ΠΕΤΡΟΛΟΓΙΑ ΜΑΓΜΑΤΙΚΩΝ &amp; ΜΕΤΑΜΟΡΦΩΜΕΝΩΝ ΠΕΤΡΩΜΑΤΩΝ </vt:lpstr>
      <vt:lpstr>Slide 2</vt:lpstr>
      <vt:lpstr> Οι φάσεις μεταμόρφωσης </vt:lpstr>
      <vt:lpstr> Οι φάσεις μεταμόρφωσης </vt:lpstr>
      <vt:lpstr>Slide 5</vt:lpstr>
      <vt:lpstr>Τριγωνικά διαγράμματα</vt:lpstr>
      <vt:lpstr>Slide 7</vt:lpstr>
      <vt:lpstr>Slide 8</vt:lpstr>
      <vt:lpstr>Ζώνη χλωρίτη</vt:lpstr>
      <vt:lpstr>Ζώνη χλωρίτη</vt:lpstr>
      <vt:lpstr>Ζώνη χλωρίτη</vt:lpstr>
      <vt:lpstr>Ζώνη χλωρίτη</vt:lpstr>
      <vt:lpstr>Ζώνη βιοτίτη</vt:lpstr>
      <vt:lpstr>Ζώνη βιοτίτη</vt:lpstr>
      <vt:lpstr>Ζώνη βιοτίτη</vt:lpstr>
      <vt:lpstr>Ζώνη βιοτίτη</vt:lpstr>
      <vt:lpstr>Ζώνη γρανάτη</vt:lpstr>
      <vt:lpstr>Ζώνη γρανάτη</vt:lpstr>
      <vt:lpstr>Ζώνη γρανάτη</vt:lpstr>
      <vt:lpstr>Ζώνη γρανάτη</vt:lpstr>
      <vt:lpstr>Ζώνη σταυρόλιθου</vt:lpstr>
      <vt:lpstr>Ζώνη σταυρόλιθου</vt:lpstr>
      <vt:lpstr>Ζώνη σταυρόλιθου</vt:lpstr>
      <vt:lpstr>Ζώνη σταυρόλιθου</vt:lpstr>
      <vt:lpstr>Ζώνη κυανίτη</vt:lpstr>
      <vt:lpstr>Ζώνη κυανίτη</vt:lpstr>
      <vt:lpstr>Ανάδρομη μεταμόρφωση</vt:lpstr>
      <vt:lpstr>Ανάδρομη μεταμόρφωση</vt:lpstr>
      <vt:lpstr>Ζώνη σιλλιμανίτη</vt:lpstr>
      <vt:lpstr>Ζώνη σιλλιμανίτη</vt:lpstr>
      <vt:lpstr>Μεταβασικά πετρώματα μετρίων συνθηκών </vt:lpstr>
      <vt:lpstr>Πρασινοσχιστολιθική φάση</vt:lpstr>
      <vt:lpstr>Πρασινοσχιστολιθική φάση</vt:lpstr>
      <vt:lpstr>Πρασινοσχιστολιθική φάση</vt:lpstr>
      <vt:lpstr>Πρασινοσχιστολιθική φάση</vt:lpstr>
      <vt:lpstr>Πρασινοσχιστολιθική φάση</vt:lpstr>
      <vt:lpstr>Πρασινοσχιστολιθική φάση</vt:lpstr>
      <vt:lpstr>Επιδοτο-αμφιβολιτική φάση</vt:lpstr>
      <vt:lpstr>Επιδοτο-αμφιβολιτική φάση</vt:lpstr>
      <vt:lpstr>Αμφιβολιτική φάση</vt:lpstr>
      <vt:lpstr>Αμφιβολιτική φάση</vt:lpstr>
      <vt:lpstr>Αμφιβολιτική φάση</vt:lpstr>
      <vt:lpstr>Αμφιβολιτική φάση</vt:lpstr>
      <vt:lpstr>Τέλος Ενότητας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 (1/1)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Stevy</dc:creator>
  <cp:lastModifiedBy>Ioannis Iliopoulos</cp:lastModifiedBy>
  <cp:revision>611</cp:revision>
  <dcterms:created xsi:type="dcterms:W3CDTF">2012-09-06T09:03:05Z</dcterms:created>
  <dcterms:modified xsi:type="dcterms:W3CDTF">2015-09-09T09:14:41Z</dcterms:modified>
</cp:coreProperties>
</file>