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57" r:id="rId4"/>
    <p:sldId id="268" r:id="rId5"/>
    <p:sldId id="269" r:id="rId6"/>
    <p:sldId id="270" r:id="rId7"/>
    <p:sldId id="272" r:id="rId8"/>
    <p:sldId id="278" r:id="rId9"/>
    <p:sldId id="279" r:id="rId10"/>
    <p:sldId id="273" r:id="rId11"/>
    <p:sldId id="258" r:id="rId12"/>
    <p:sldId id="259" r:id="rId13"/>
    <p:sldId id="260" r:id="rId14"/>
    <p:sldId id="274" r:id="rId15"/>
    <p:sldId id="277" r:id="rId16"/>
    <p:sldId id="261" r:id="rId17"/>
    <p:sldId id="264" r:id="rId18"/>
    <p:sldId id="280" r:id="rId19"/>
    <p:sldId id="262" r:id="rId20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/>
  </p:normalViewPr>
  <p:slideViewPr>
    <p:cSldViewPr showGuides="1">
      <p:cViewPr varScale="1">
        <p:scale>
          <a:sx n="63" d="100"/>
          <a:sy n="63" d="100"/>
        </p:scale>
        <p:origin x="13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A4558D-5E25-4421-BEB7-5A2859E26F0B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Στυλ υποδείγματος κειμένου</a:t>
            </a:r>
          </a:p>
          <a:p>
            <a:pPr lvl="1"/>
            <a:r>
              <a:rPr dirty="0"/>
              <a:t>Δεύτερου επιπέδου</a:t>
            </a:r>
          </a:p>
          <a:p>
            <a:pPr lvl="2"/>
            <a:r>
              <a:rPr dirty="0"/>
              <a:t>Τρίτου επιπέδου</a:t>
            </a:r>
          </a:p>
          <a:p>
            <a:pPr lvl="3"/>
            <a:r>
              <a:rPr dirty="0"/>
              <a:t>Τέταρτου επιπέδου</a:t>
            </a:r>
          </a:p>
          <a:p>
            <a:pPr lvl="4"/>
            <a:r>
              <a:rPr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>
                <a:latin typeface="Calibri" panose="020F0502020204030204" pitchFamily="34" charset="0"/>
              </a:rPr>
              <a:t>‹#›</a:t>
            </a:fld>
            <a:endParaRPr lang="el-GR" altLang="el-GR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Θέση σημειώσεων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Θέση αριθμού διαφάνειας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>
                <a:cs typeface="Arial" panose="020B0604020202020204" pitchFamily="34" charset="0"/>
              </a:rPr>
              <a:t>16</a:t>
            </a:fld>
            <a:endParaRPr lang="el-GR" altLang="el-GR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9DE966F-EA66-4C62-97D1-D4D72D5F917F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  <a:t>‹#›</a:t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613E88-7736-4E6A-9E4D-9DC467007F0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  <a:t>‹#›</a:t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C0D4EA0-5895-41C8-8A08-07D46161733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  <a:t>‹#›</a:t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A9ACD4F-4120-42BF-85FC-2112D14ED333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  <a:t>‹#›</a:t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E2932D-D5FF-4E2D-8800-15E0089C82C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  <a:t>‹#›</a:t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ECDE7BE-8F71-4ACB-9067-707C31A1729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  <a:t>‹#›</a:t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C402B0-721E-4E2A-A44E-3EB510ABB2F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  <a:t>‹#›</a:t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323850" y="404813"/>
            <a:ext cx="8640763" cy="4565650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r>
              <a:rPr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kern="1200" cap="none" dirty="0">
                <a:latin typeface="+mj-lt"/>
                <a:ea typeface="+mj-ea"/>
                <a:cs typeface="+mj-cs"/>
              </a:rPr>
            </a:br>
            <a:r>
              <a:rPr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kern="1200" cap="none" dirty="0">
                <a:latin typeface="+mj-lt"/>
                <a:ea typeface="+mj-ea"/>
                <a:cs typeface="+mj-cs"/>
              </a:rPr>
            </a:br>
            <a:br>
              <a:rPr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b="1" kern="1200" cap="none" dirty="0">
                <a:latin typeface="+mj-lt"/>
                <a:ea typeface="+mj-ea"/>
                <a:cs typeface="+mj-cs"/>
              </a:rPr>
            </a:br>
            <a:br>
              <a:rPr b="1" kern="1200" cap="none" dirty="0">
                <a:latin typeface="+mj-lt"/>
                <a:ea typeface="+mj-ea"/>
                <a:cs typeface="+mj-cs"/>
              </a:rPr>
            </a:br>
            <a:r>
              <a:rPr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</a:p>
        </p:txBody>
      </p:sp>
      <p:sp>
        <p:nvSpPr>
          <p:cNvPr id="10243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2o 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Μάθημα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Επιστημονική μελέτη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Γλωσσολογία είναι η επιστημονική μελέτη της γλώσσας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Επιστημονική μελέτη: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Αντικειμενική, αμερόληπτη </a:t>
            </a:r>
            <a:r>
              <a:rPr kumimoji="0" lang="el-GR" sz="32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παρατήρηση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καταγραφή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των δεδομένων, χωρίς κοινωνικές, πολιτιστικές, εθνικιστικές ή άλλες προκαταλήψεις.</a:t>
            </a:r>
            <a:endParaRPr kumimoji="0" lang="el-GR" sz="26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Επιστημονική μελέτη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12775" y="1557338"/>
            <a:ext cx="8153400" cy="4895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Δεν πρέπει να λησμονούμε ότι η </a:t>
            </a:r>
            <a:r>
              <a:rPr u="sng" dirty="0">
                <a:solidFill>
                  <a:srgbClr val="000000"/>
                </a:solidFill>
              </a:rPr>
              <a:t>παρατήρηση </a:t>
            </a:r>
            <a:r>
              <a:rPr dirty="0">
                <a:solidFill>
                  <a:srgbClr val="000000"/>
                </a:solidFill>
              </a:rPr>
              <a:t>συχνά συνεπάγεται </a:t>
            </a:r>
            <a:r>
              <a:rPr b="1" dirty="0">
                <a:solidFill>
                  <a:srgbClr val="000000"/>
                </a:solidFill>
              </a:rPr>
              <a:t>επιλεκτική προσοχή</a:t>
            </a:r>
            <a:r>
              <a:rPr dirty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u="sng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u="sng" dirty="0">
                <a:solidFill>
                  <a:srgbClr val="000000"/>
                </a:solidFill>
              </a:rPr>
              <a:t>Η παρατήρηση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b="1" dirty="0">
                <a:solidFill>
                  <a:srgbClr val="000000"/>
                </a:solidFill>
              </a:rPr>
              <a:t>δεν</a:t>
            </a:r>
            <a:r>
              <a:rPr dirty="0">
                <a:solidFill>
                  <a:srgbClr val="000000"/>
                </a:solidFill>
              </a:rPr>
              <a:t> είναι </a:t>
            </a:r>
            <a:r>
              <a:rPr dirty="0">
                <a:solidFill>
                  <a:srgbClr val="FF0000"/>
                </a:solidFill>
              </a:rPr>
              <a:t>ουδέτερη ως προς τη θεωρία</a:t>
            </a:r>
            <a:r>
              <a:rPr dirty="0">
                <a:solidFill>
                  <a:srgbClr val="000000"/>
                </a:solidFill>
              </a:rPr>
              <a:t> και </a:t>
            </a:r>
            <a:r>
              <a:rPr b="1" dirty="0">
                <a:solidFill>
                  <a:srgbClr val="000000"/>
                </a:solidFill>
              </a:rPr>
              <a:t>ανεξάρτητη από την υπόθεση</a:t>
            </a:r>
            <a:r>
              <a:rPr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Οι επιστήμονες και οι φιλόσοφοι της επιστήμης </a:t>
            </a:r>
            <a:r>
              <a:rPr b="1" dirty="0">
                <a:solidFill>
                  <a:srgbClr val="000000"/>
                </a:solidFill>
              </a:rPr>
              <a:t>δεν δέχονται </a:t>
            </a:r>
            <a:r>
              <a:rPr dirty="0">
                <a:solidFill>
                  <a:srgbClr val="000000"/>
                </a:solidFill>
              </a:rPr>
              <a:t>ότι υπάρχει </a:t>
            </a:r>
            <a:r>
              <a:rPr b="1" dirty="0">
                <a:solidFill>
                  <a:srgbClr val="000000"/>
                </a:solidFill>
              </a:rPr>
              <a:t>μία</a:t>
            </a:r>
            <a:r>
              <a:rPr dirty="0">
                <a:solidFill>
                  <a:srgbClr val="000000"/>
                </a:solidFill>
              </a:rPr>
              <a:t> μόνο </a:t>
            </a:r>
            <a:r>
              <a:rPr u="sng" dirty="0">
                <a:solidFill>
                  <a:srgbClr val="000000"/>
                </a:solidFill>
              </a:rPr>
              <a:t>μέθοδος έρευνας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</a:t>
            </a:r>
            <a:r>
              <a:rPr dirty="0">
                <a:solidFill>
                  <a:srgbClr val="000000"/>
                </a:solidFill>
              </a:rPr>
              <a:t> 1995: 62)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Γνωσιολογικά ρεύματα στα οποία βασίστηκε η Γλωσσολογία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28775"/>
            <a:ext cx="8713788" cy="5000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sz="2800" b="1" dirty="0">
                <a:solidFill>
                  <a:srgbClr val="000000"/>
                </a:solidFill>
              </a:rPr>
              <a:t>Εμπειρισμός</a:t>
            </a:r>
            <a:r>
              <a:rPr sz="2800" dirty="0">
                <a:solidFill>
                  <a:srgbClr val="000000"/>
                </a:solidFill>
              </a:rPr>
              <a:t>: Η γνώση προέρχεται από τα αισθητήρια όργανα του ανθρώπου και τις αντιληπτικές του ικανότητες, από την εμπειρία του </a:t>
            </a:r>
            <a:r>
              <a:rPr sz="2400" dirty="0">
                <a:solidFill>
                  <a:srgbClr val="000000"/>
                </a:solidFill>
              </a:rPr>
              <a:t>[επαγωγική μέθοδος, πείραμα]</a:t>
            </a:r>
            <a:endParaRPr lang="en-US" altLang="x-none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sz="2400" i="1" dirty="0">
                <a:solidFill>
                  <a:srgbClr val="000000"/>
                </a:solidFill>
              </a:rPr>
              <a:t>Κοινωνιογλωσσολογία</a:t>
            </a:r>
            <a:r>
              <a:rPr sz="2400" dirty="0">
                <a:solidFill>
                  <a:srgbClr val="000000"/>
                </a:solidFill>
              </a:rPr>
              <a:t>: έμφαση στη </a:t>
            </a:r>
            <a:r>
              <a:rPr sz="2400" dirty="0">
                <a:solidFill>
                  <a:srgbClr val="000000"/>
                </a:solidFill>
                <a:highlight>
                  <a:srgbClr val="FFFF00"/>
                </a:highlight>
              </a:rPr>
              <a:t>διαφορά </a:t>
            </a:r>
            <a:r>
              <a:rPr sz="2400" dirty="0">
                <a:solidFill>
                  <a:srgbClr val="000000"/>
                </a:solidFill>
              </a:rPr>
              <a:t>των γλωσσών και των γλωσσικών ποικιλιών</a:t>
            </a:r>
            <a:endParaRPr lang="en-US" altLang="x-none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endParaRPr lang="en-US" altLang="x-none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sz="2800" b="1" dirty="0">
                <a:solidFill>
                  <a:srgbClr val="000000"/>
                </a:solidFill>
              </a:rPr>
              <a:t>Ορθολογισμός</a:t>
            </a:r>
            <a:r>
              <a:rPr sz="2800" dirty="0">
                <a:solidFill>
                  <a:srgbClr val="000000"/>
                </a:solidFill>
              </a:rPr>
              <a:t>: Η γνώση οφείλεται στο νου, σε νοητικές αρχές βάσει των οποίων ο νους ερμηνεύει τα δεδομένα της εμπειρίας </a:t>
            </a:r>
            <a:r>
              <a:rPr sz="2400" dirty="0">
                <a:solidFill>
                  <a:srgbClr val="000000"/>
                </a:solidFill>
              </a:rPr>
              <a:t>[παραγωγική μέθοδος]</a:t>
            </a: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sz="2400" i="1" dirty="0">
                <a:solidFill>
                  <a:srgbClr val="000000"/>
                </a:solidFill>
              </a:rPr>
              <a:t>Σύνταξη</a:t>
            </a:r>
            <a:r>
              <a:rPr sz="2400" dirty="0">
                <a:solidFill>
                  <a:srgbClr val="000000"/>
                </a:solidFill>
              </a:rPr>
              <a:t>: έμφαση στην βαθύτερη </a:t>
            </a:r>
            <a:r>
              <a:rPr sz="2400" dirty="0">
                <a:solidFill>
                  <a:srgbClr val="000000"/>
                </a:solidFill>
                <a:highlight>
                  <a:srgbClr val="FFFF00"/>
                </a:highlight>
              </a:rPr>
              <a:t>ενότητα</a:t>
            </a:r>
            <a:r>
              <a:rPr sz="2400" dirty="0">
                <a:solidFill>
                  <a:srgbClr val="000000"/>
                </a:solidFill>
              </a:rPr>
              <a:t> όλων των γλωσσών, στην κοινή νοητική τους δομή</a:t>
            </a:r>
            <a:endParaRPr sz="2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Παραδοσιακή γραμματική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557338"/>
            <a:ext cx="9143999" cy="5300662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ΜΗ επιστημονικός χαρακτήρας της παραδοσιακής γραμματικής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(σε αντίθεση με τον επιστημονικό χαρακτήρα της σύγχρονης γλωσσολογίας):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ελληνική της αλεξανδρινής περιόδου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είχε σημαντικά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διαφοροποιηθεί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από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την ελληνική των κλασικών κειμένων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Έτσι, στην Αλεξάνδρεια με την ονομαστή βιβλιοθήκη της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</a:t>
            </a:r>
            <a:r>
              <a:rPr kumimoji="0" lang="el-GR" sz="28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ος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αι. π. Χ.)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αναπτύχθηκε έντονη δραστηριότητα γύρω από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τη συλλογή, διατήρηση και μελέτη των έργων των αττικών συγγραφέων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Διαμορφώθηκε μια κατηγορία ειδικών μελετητών των κλασικών κειμένων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Διονύσιος ο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Θραξ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«Τέχνη Γραμματική» 2</a:t>
            </a:r>
            <a:r>
              <a:rPr kumimoji="0" lang="el-GR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π. Χ., Απολλώνιος ο Δύσκολος «Περί συντάξεως» 2</a:t>
            </a:r>
            <a:r>
              <a:rPr kumimoji="0" lang="el-GR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μ. Χ.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115888"/>
            <a:ext cx="8297862" cy="1103312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4000" b="1" dirty="0"/>
              <a:t>Γλωσσικές μεταβολές </a:t>
            </a:r>
            <a:br>
              <a:rPr lang="el-GR" altLang="el-GR" sz="4000" b="1" dirty="0"/>
            </a:br>
            <a:r>
              <a:rPr lang="el-GR" altLang="el-GR" sz="4000" b="1" dirty="0"/>
              <a:t>κατά την Ελληνιστική περίοδο</a:t>
            </a:r>
          </a:p>
        </p:txBody>
      </p:sp>
      <p:sp>
        <p:nvSpPr>
          <p:cNvPr id="2150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73238"/>
            <a:ext cx="8713788" cy="496887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Απώλεια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μουσικού τονισμού κ προσωδίας </a:t>
            </a:r>
            <a:r>
              <a:rPr lang="el-GR" altLang="el-GR" sz="2000" dirty="0"/>
              <a:t>(χάνεται η φωνολογική διάκριση μεταξύ μακρών (η</a:t>
            </a:r>
            <a:r>
              <a:rPr lang="en-US" altLang="el-GR" sz="2000" dirty="0">
                <a:latin typeface="Tw Cen MT" panose="020B0602020104020603" pitchFamily="34" charset="0"/>
              </a:rPr>
              <a:t>) </a:t>
            </a:r>
            <a:r>
              <a:rPr lang="el-GR" altLang="el-GR" sz="2000" dirty="0"/>
              <a:t>και βραχέων </a:t>
            </a:r>
            <a:r>
              <a:rPr lang="en-US" altLang="el-GR" sz="2000" dirty="0">
                <a:latin typeface="Tw Cen MT" panose="020B0602020104020603" pitchFamily="34" charset="0"/>
              </a:rPr>
              <a:t>(</a:t>
            </a:r>
            <a:r>
              <a:rPr lang="el-GR" altLang="el-GR" sz="2000" dirty="0"/>
              <a:t>ε) φωνηέντων [επίσης </a:t>
            </a:r>
            <a:r>
              <a:rPr lang="el-GR" altLang="el-GR" sz="2000" i="1" dirty="0"/>
              <a:t>α=ᾱ/ᾰ, ι= ῑ/ ῐ, υ= ῡ /ῠ/, ο=ο/ω</a:t>
            </a:r>
            <a:r>
              <a:rPr lang="el-GR" altLang="el-GR" sz="2000" dirty="0"/>
              <a:t>]</a:t>
            </a:r>
            <a:r>
              <a:rPr lang="el-GR" altLang="el-GR" sz="2000" i="1" dirty="0"/>
              <a:t> </a:t>
            </a:r>
            <a:r>
              <a:rPr lang="el-GR" altLang="el-GR" sz="2000" dirty="0"/>
              <a:t>και γίνονται ισόχρονα)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διφθόγγων</a:t>
            </a:r>
            <a:r>
              <a:rPr lang="el-GR" altLang="el-GR" sz="2000" dirty="0"/>
              <a:t> (οι δίφθογγοι προφέρονται σαν ένας φθόγγος, μονοφθογγισμός, π.χ. </a:t>
            </a:r>
            <a:r>
              <a:rPr lang="el-GR" altLang="el-GR" sz="2000" i="1" dirty="0"/>
              <a:t>αι [</a:t>
            </a:r>
            <a:r>
              <a:rPr lang="en-US" altLang="el-GR" sz="2000" i="1" dirty="0">
                <a:latin typeface="Tw Cen MT" panose="020B0602020104020603" pitchFamily="34" charset="0"/>
              </a:rPr>
              <a:t>ai]</a:t>
            </a:r>
            <a:r>
              <a:rPr lang="el-GR" altLang="el-GR" sz="2000" i="1" dirty="0"/>
              <a:t> προφέρεται [</a:t>
            </a:r>
            <a:r>
              <a:rPr lang="en-US" altLang="el-GR" sz="2000" i="1" dirty="0">
                <a:latin typeface="Tw Cen MT" panose="020B0602020104020603" pitchFamily="34" charset="0"/>
              </a:rPr>
              <a:t>e</a:t>
            </a:r>
            <a:r>
              <a:rPr lang="el-GR" altLang="el-GR" sz="2000" i="1" dirty="0"/>
              <a:t>]</a:t>
            </a:r>
            <a:r>
              <a:rPr lang="el-GR" altLang="el-GR" sz="2000" dirty="0"/>
              <a:t>)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διπλών συμφώνων </a:t>
            </a:r>
            <a:r>
              <a:rPr lang="el-GR" altLang="el-GR" sz="2000" dirty="0"/>
              <a:t>(τα διπλά σύμφωνα προφέρονται σαν ένα, π.χ. </a:t>
            </a:r>
            <a:r>
              <a:rPr lang="el-GR" altLang="el-GR" sz="2000" i="1" dirty="0"/>
              <a:t>ἵππος [</a:t>
            </a:r>
            <a:r>
              <a:rPr lang="en-US" altLang="el-GR" sz="2000" i="1" dirty="0">
                <a:latin typeface="Tw Cen MT" panose="020B0602020104020603" pitchFamily="34" charset="0"/>
              </a:rPr>
              <a:t>ippos] </a:t>
            </a:r>
            <a:r>
              <a:rPr lang="el-GR" altLang="el-GR" sz="2000" i="1" dirty="0"/>
              <a:t>προφέρεται [</a:t>
            </a:r>
            <a:r>
              <a:rPr lang="en-US" altLang="el-GR" sz="2000" i="1" dirty="0">
                <a:latin typeface="Tw Cen MT" panose="020B0602020104020603" pitchFamily="34" charset="0"/>
              </a:rPr>
              <a:t>ipos]</a:t>
            </a:r>
            <a:r>
              <a:rPr lang="el-GR" altLang="el-GR" sz="2000" dirty="0"/>
              <a:t>)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δυϊκού αριθμού</a:t>
            </a:r>
            <a:r>
              <a:rPr lang="en-US" altLang="el-GR" sz="2000" b="1" dirty="0">
                <a:latin typeface="Tw Cen MT" panose="020B0602020104020603" pitchFamily="34" charset="0"/>
              </a:rPr>
              <a:t> </a:t>
            </a:r>
            <a:r>
              <a:rPr lang="en-US" altLang="el-GR" sz="2000" dirty="0">
                <a:latin typeface="Tw Cen MT" panose="020B0602020104020603" pitchFamily="34" charset="0"/>
              </a:rPr>
              <a:t>(</a:t>
            </a:r>
            <a:r>
              <a:rPr lang="el-GR" altLang="el-GR" sz="2000" dirty="0"/>
              <a:t>χάνεται το ληκτικό μόρφημα που δήλωνε δυϊκό αριθμό)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δοτικής πτώσης </a:t>
            </a:r>
            <a:r>
              <a:rPr lang="el-GR" altLang="el-GR" sz="2000" dirty="0"/>
              <a:t>(η χρήση της δοτικής βαθμιαία εγκαταλείπεται και αντικαθίσταται από περιφράσεις, π.χ. </a:t>
            </a:r>
            <a:r>
              <a:rPr lang="el-GR" altLang="el-GR" sz="2000" i="1" dirty="0"/>
              <a:t>εἰς τον πατέρα</a:t>
            </a:r>
            <a:r>
              <a:rPr lang="el-GR" altLang="el-GR" sz="2000" dirty="0"/>
              <a:t>)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ευκτικής έγκλισης </a:t>
            </a:r>
            <a:r>
              <a:rPr lang="el-GR" altLang="el-GR" sz="2000" dirty="0"/>
              <a:t>(χάνεται η διάκριση οριστικής-ευκτικής, επικρατεί η οριστική)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12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lang="el-GR" altLang="el-GR" sz="1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lang="el-GR" altLang="el-GR" sz="1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lang="el-GR" altLang="el-GR" sz="1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4000" b="1" dirty="0">
                <a:solidFill>
                  <a:srgbClr val="434342"/>
                </a:solidFill>
              </a:rPr>
              <a:t>Γλωσσικές μεταβολές </a:t>
            </a:r>
            <a:br>
              <a:rPr lang="el-GR" altLang="el-GR" sz="4000" b="1" dirty="0">
                <a:solidFill>
                  <a:srgbClr val="434342"/>
                </a:solidFill>
              </a:rPr>
            </a:br>
            <a:r>
              <a:rPr lang="el-GR" altLang="el-GR" sz="4000" b="1" dirty="0">
                <a:solidFill>
                  <a:srgbClr val="434342"/>
                </a:solidFill>
              </a:rPr>
              <a:t>κατά την Ελληνιστική περίοδο</a:t>
            </a:r>
            <a:endParaRPr lang="el-GR" altLang="el-GR" dirty="0"/>
          </a:p>
        </p:txBody>
      </p:sp>
      <p:sp>
        <p:nvSpPr>
          <p:cNvPr id="24579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6363" y="1643063"/>
            <a:ext cx="8929687" cy="5214937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Ø"/>
            </a:pPr>
            <a:r>
              <a:rPr lang="el-GR" altLang="el-GR" sz="2400" b="1" dirty="0">
                <a:solidFill>
                  <a:srgbClr val="000000"/>
                </a:solidFill>
              </a:rPr>
              <a:t>Αποσυστηματοποίηση</a:t>
            </a: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q"/>
            </a:pPr>
            <a:r>
              <a:rPr lang="el-GR" altLang="el-GR" sz="2000" b="1" dirty="0">
                <a:solidFill>
                  <a:srgbClr val="000000"/>
                </a:solidFill>
              </a:rPr>
              <a:t>μέλλοντα χρόνου </a:t>
            </a:r>
            <a:r>
              <a:rPr lang="el-GR" altLang="el-GR" sz="2000" dirty="0">
                <a:solidFill>
                  <a:srgbClr val="000000"/>
                </a:solidFill>
              </a:rPr>
              <a:t>(δηλώνεται με περιφράσεις όπως </a:t>
            </a:r>
            <a:r>
              <a:rPr lang="el-GR" altLang="el-GR" sz="2000" i="1" dirty="0">
                <a:solidFill>
                  <a:srgbClr val="000000"/>
                </a:solidFill>
              </a:rPr>
              <a:t>ἔχω</a:t>
            </a:r>
            <a:r>
              <a:rPr lang="el-GR" altLang="el-GR" sz="2000" dirty="0">
                <a:solidFill>
                  <a:srgbClr val="000000"/>
                </a:solidFill>
              </a:rPr>
              <a:t> + απαρέμφατο</a:t>
            </a:r>
            <a:r>
              <a:rPr lang="el-GR" altLang="el-GR" sz="2000" i="1" dirty="0">
                <a:solidFill>
                  <a:srgbClr val="000000"/>
                </a:solidFill>
              </a:rPr>
              <a:t>, μέλλω + απαρέμφατο, π.χ. ποιῆσαι ἔχω, μέλλω λύσειν</a:t>
            </a:r>
            <a:r>
              <a:rPr lang="el-GR" altLang="el-GR" sz="2000" dirty="0">
                <a:solidFill>
                  <a:srgbClr val="000000"/>
                </a:solidFill>
              </a:rPr>
              <a:t>)</a:t>
            </a: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</a:pPr>
            <a:r>
              <a:rPr lang="el-GR" altLang="el-GR" sz="2000" b="1" dirty="0">
                <a:solidFill>
                  <a:srgbClr val="000000"/>
                </a:solidFill>
              </a:rPr>
              <a:t>συντελεσμένων χρόνων </a:t>
            </a:r>
            <a:r>
              <a:rPr lang="el-GR" altLang="el-GR" sz="2000" dirty="0">
                <a:solidFill>
                  <a:srgbClr val="000000"/>
                </a:solidFill>
              </a:rPr>
              <a:t>(παρακείμενος και υπερσυντέλικος δηλώνονται περιφραστικά με τη χρήση των βοηθητικών ρημάτων </a:t>
            </a:r>
            <a:r>
              <a:rPr lang="el-GR" altLang="el-GR" sz="2000" i="1" dirty="0">
                <a:solidFill>
                  <a:srgbClr val="000000"/>
                </a:solidFill>
              </a:rPr>
              <a:t>εἰμί</a:t>
            </a:r>
            <a:r>
              <a:rPr lang="el-GR" altLang="el-GR" sz="2000" dirty="0">
                <a:solidFill>
                  <a:srgbClr val="000000"/>
                </a:solidFill>
              </a:rPr>
              <a:t> και </a:t>
            </a:r>
            <a:r>
              <a:rPr lang="el-GR" altLang="el-GR" sz="2000" i="1" dirty="0">
                <a:solidFill>
                  <a:srgbClr val="000000"/>
                </a:solidFill>
              </a:rPr>
              <a:t>ἒχω</a:t>
            </a:r>
            <a:r>
              <a:rPr lang="el-GR" altLang="el-GR" sz="2000" dirty="0">
                <a:solidFill>
                  <a:srgbClr val="000000"/>
                </a:solidFill>
              </a:rPr>
              <a:t> σε συνδυασμό με μετοχικούς και απαρεμφατικούς τύπους, π.χ. </a:t>
            </a:r>
            <a:r>
              <a:rPr lang="el-GR" altLang="el-GR" sz="2000" i="1" dirty="0">
                <a:solidFill>
                  <a:srgbClr val="000000"/>
                </a:solidFill>
              </a:rPr>
              <a:t>εἰμί/ἦν πεποιηκώς/ποιήσας,  εἰμί/ἦν πεποιημένος/ποιηθείς</a:t>
            </a:r>
            <a:r>
              <a:rPr lang="el-GR" altLang="el-GR" sz="2000" dirty="0">
                <a:solidFill>
                  <a:srgbClr val="000000"/>
                </a:solidFill>
              </a:rPr>
              <a:t>) </a:t>
            </a: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</a:pPr>
            <a:r>
              <a:rPr lang="el-GR" altLang="el-GR" sz="2000" b="1" dirty="0">
                <a:solidFill>
                  <a:srgbClr val="000000"/>
                </a:solidFill>
              </a:rPr>
              <a:t>υποτακτικής έγκλισης </a:t>
            </a:r>
            <a:r>
              <a:rPr lang="el-GR" altLang="el-GR" sz="2000" dirty="0">
                <a:solidFill>
                  <a:srgbClr val="000000"/>
                </a:solidFill>
              </a:rPr>
              <a:t> (για να διακριθεί η υποτακτική ενεστώτα, ύστερα από τη φωνητική σύμπτωση των καταλήξεών της με αυτές της οριστικής ενεστώτα, χρησιμοποιείται ο δείκτης </a:t>
            </a:r>
            <a:r>
              <a:rPr lang="el-GR" altLang="el-GR" sz="2000" i="1" dirty="0">
                <a:solidFill>
                  <a:srgbClr val="000000"/>
                </a:solidFill>
              </a:rPr>
              <a:t>ἳνα</a:t>
            </a:r>
            <a:r>
              <a:rPr lang="el-GR" altLang="el-GR" sz="2000" dirty="0">
                <a:solidFill>
                  <a:srgbClr val="000000"/>
                </a:solidFill>
              </a:rPr>
              <a:t>) </a:t>
            </a: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</a:pPr>
            <a:r>
              <a:rPr lang="el-GR" altLang="el-GR" sz="2000" b="1" dirty="0">
                <a:solidFill>
                  <a:srgbClr val="000000"/>
                </a:solidFill>
              </a:rPr>
              <a:t>προστακτικής έγκλισης</a:t>
            </a:r>
            <a:r>
              <a:rPr lang="el-GR" altLang="el-GR" sz="2000" dirty="0">
                <a:solidFill>
                  <a:srgbClr val="000000"/>
                </a:solidFill>
              </a:rPr>
              <a:t> (διατηρείται μόνο το β’ πρόσωπο ενικού και πληθυντικού)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Παραδοσιακή γραμματική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388" y="1628775"/>
            <a:ext cx="8713787" cy="522922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19405" marR="0" lvl="0" indent="-319405" algn="just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πλαίσιο αυτό καλλιεργήθηκαν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τρία ιδεολογικά χαρακτηριστικά της </a:t>
            </a:r>
            <a:r>
              <a:rPr kumimoji="0" lang="el-GR" sz="27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παραδοσιακής γραμματικής</a:t>
            </a: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α)  Αναιτιολόγητη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προτεραιότητα του γραπτού λόγου</a:t>
            </a: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β)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Ρυθμιστική - κανονιστική στάση 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απέναντι στην ομιλούμενη γλώσσα με πρότυπα γλωσσικής ορθότητας και καθαρότητας (έμφαση στη νόρμα, την πρότυπη γλώσσα των κλασικών κειμένων).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Επιβολή κανόνων ορθής χρήσης (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όχι από τον λόγο των ομιλητών, αλλά από τα ‘σημαντικά’ κείμενα του παρελθόντος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γ) Εξίσωση της γλωσσικής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αλλαγής με τη γλωσσική φθορά 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(μη αποδεκτή η απόκλιση από τη νόρμα).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Παραδοσιακή γραμματική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1" hasCustomPrompt="1"/>
          </p:nvPr>
        </p:nvSpPr>
        <p:spPr>
          <a:xfrm>
            <a:off x="611188" y="1600200"/>
            <a:ext cx="8153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/>
          </a:p>
          <a:p>
            <a:pPr algn="r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Χαραλαμπόπουλος &amp; Χατζησαββίδης, 1997: 51</a:t>
            </a:r>
          </a:p>
        </p:txBody>
      </p:sp>
      <p:pic>
        <p:nvPicPr>
          <p:cNvPr id="27652" name="Θέση περιεχομένου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275" y="1773238"/>
            <a:ext cx="6624638" cy="4103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dirty="0"/>
              <a:t>Ερωτήσεις Κατανόησης</a:t>
            </a:r>
          </a:p>
        </p:txBody>
      </p:sp>
      <p:sp>
        <p:nvSpPr>
          <p:cNvPr id="28675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492442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Τι μελετά η Θεωρητική Γλωσσολογία;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Υπάρχουν πλούσιες και φτωχές γλώσσες; Ποια είναι η θέση της Γλωσσολογίας και γιατί;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Ποιο είναι το αντικείμενο μελέτης της Παραδοσιακής γραμματικής;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Πώς έχει επηρεάσει η Παραδοσιακή γραμματική τον τρόπο που αντιλαμβανόμαστε και αξιολογούμε τη γλώσσα και τη χρήση της;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Σε τι διαφέρει ο χαρακτήρας της Παραδοσιακής γραμματικής από αυτόν της σύγχρονης Γλωσσολογίας;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628775"/>
            <a:ext cx="8640763" cy="4895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354330" indent="-35433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Κακριδή-Φερράρι, Μ. (2001). «Πλούσιες και φτωχές γλώσσες». Στο Γιάννης Η. Χάρης (επιμ.), Δέκα μύθοι για την Ελληνική γλώσσα, 103-110. Αθήνα: Πατάκης.</a:t>
            </a: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Φιλιππάκη-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Warburton</a:t>
            </a:r>
            <a:r>
              <a:rPr sz="2700" dirty="0">
                <a:solidFill>
                  <a:srgbClr val="000000"/>
                </a:solidFill>
              </a:rPr>
              <a:t>,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700" dirty="0">
                <a:solidFill>
                  <a:srgbClr val="000000"/>
                </a:solidFill>
              </a:rPr>
              <a:t>Ει. (1992). </a:t>
            </a:r>
            <a:r>
              <a:rPr sz="2700" i="1" dirty="0">
                <a:solidFill>
                  <a:srgbClr val="000000"/>
                </a:solidFill>
              </a:rPr>
              <a:t>Εισαγωγή στη θεωρητική γλωσσολογία</a:t>
            </a:r>
            <a:r>
              <a:rPr sz="2700" dirty="0">
                <a:solidFill>
                  <a:srgbClr val="000000"/>
                </a:solidFill>
              </a:rPr>
              <a:t>. Αθήνα: Νεφέλη.</a:t>
            </a: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Χαραλαμπόπουλος, Α. &amp; Χατζησαββίδης, Σ. (1997). </a:t>
            </a:r>
            <a:r>
              <a:rPr sz="2700" i="1" dirty="0">
                <a:solidFill>
                  <a:srgbClr val="000000"/>
                </a:solidFill>
              </a:rPr>
              <a:t>Η διδασκαλία της λειτουργικής χρήσης της γλώσσας: Θεωρία και πρακτική εφαρμογή</a:t>
            </a:r>
            <a:r>
              <a:rPr sz="2700" dirty="0">
                <a:solidFill>
                  <a:srgbClr val="000000"/>
                </a:solidFill>
              </a:rPr>
              <a:t>. Θεσσαλονίκη: Κώδικάς.</a:t>
            </a: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Χριστίδης Α.-Φ. (επιμ). </a:t>
            </a:r>
            <a:r>
              <a:rPr sz="2700" i="1" dirty="0">
                <a:solidFill>
                  <a:srgbClr val="000000"/>
                </a:solidFill>
              </a:rPr>
              <a:t>Ιστορία της Ελληνικής Γλώσσας</a:t>
            </a:r>
            <a:r>
              <a:rPr sz="2700" dirty="0">
                <a:solidFill>
                  <a:srgbClr val="000000"/>
                </a:solidFill>
              </a:rPr>
              <a:t>. ΙΝΣ</a:t>
            </a: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Χριστίδης Α.-Φ./Βελούδης Γ. (1996-7). «Γενική γλωσσολογία Ι», Θεσσαλονίκη: Α.Π.Θ.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>
              <a:buNone/>
            </a:pPr>
            <a:r>
              <a:rPr sz="4000" b="1" dirty="0"/>
              <a:t>Γενικές-Εισαγωγικές Παρατηρήσεις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628775"/>
            <a:ext cx="8766175" cy="50403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Ποιο είναι το αντικείμενο της γλωσσολογίας;  </a:t>
            </a: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3600" dirty="0">
              <a:solidFill>
                <a:srgbClr val="000000"/>
              </a:solidFill>
            </a:endParaRP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Διάκριση ανάμεσα σε Γλωσσομάθεια/ Φιλολογία/ Γλωσσολογία</a:t>
            </a: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3600" dirty="0">
              <a:solidFill>
                <a:srgbClr val="000000"/>
              </a:solidFill>
            </a:endParaRP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Επίπεδα γλωσσικής ανάλυσης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Επιστημονική μελέτη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65113" y="1536700"/>
            <a:ext cx="8501063" cy="50927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Γλωσσολογία είναι η </a:t>
            </a:r>
            <a:r>
              <a:rPr b="1" dirty="0">
                <a:solidFill>
                  <a:srgbClr val="FF0000"/>
                </a:solidFill>
              </a:rPr>
              <a:t>επιστημονική μελέτη</a:t>
            </a:r>
            <a:r>
              <a:rPr b="1" dirty="0">
                <a:solidFill>
                  <a:srgbClr val="000000"/>
                </a:solidFill>
              </a:rPr>
              <a:t> της γλώσσας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lvl="1" eaLnBrk="1" hangingPunct="1"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b="1" dirty="0">
                <a:solidFill>
                  <a:srgbClr val="000000"/>
                </a:solidFill>
              </a:rPr>
              <a:t>Επιστημονική μελέτη: </a:t>
            </a:r>
            <a:r>
              <a:rPr i="1" dirty="0">
                <a:solidFill>
                  <a:srgbClr val="000000"/>
                </a:solidFill>
              </a:rPr>
              <a:t>Αντικειμενική, αμερόληπτη </a:t>
            </a:r>
            <a:r>
              <a:rPr b="1" i="1" dirty="0">
                <a:solidFill>
                  <a:srgbClr val="000000"/>
                </a:solidFill>
              </a:rPr>
              <a:t>παρατήρηση και καταγραφή </a:t>
            </a:r>
            <a:r>
              <a:rPr i="1" dirty="0">
                <a:solidFill>
                  <a:srgbClr val="000000"/>
                </a:solidFill>
              </a:rPr>
              <a:t>των δεδομένων, χωρίς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</a:pPr>
            <a:r>
              <a:rPr i="1" dirty="0">
                <a:solidFill>
                  <a:srgbClr val="000000"/>
                </a:solidFill>
              </a:rPr>
              <a:t>κοινωνικές, 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</a:pPr>
            <a:r>
              <a:rPr i="1" dirty="0">
                <a:solidFill>
                  <a:srgbClr val="000000"/>
                </a:solidFill>
              </a:rPr>
              <a:t>πολιτιστικές, 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</a:pPr>
            <a:r>
              <a:rPr i="1" dirty="0">
                <a:solidFill>
                  <a:srgbClr val="000000"/>
                </a:solidFill>
              </a:rPr>
              <a:t>εθνικιστικές 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i="1" dirty="0">
                <a:solidFill>
                  <a:srgbClr val="000000"/>
                </a:solidFill>
              </a:rPr>
              <a:t>ή άλλες </a:t>
            </a:r>
            <a:r>
              <a:rPr b="1" i="1" dirty="0">
                <a:solidFill>
                  <a:srgbClr val="000000"/>
                </a:solidFill>
                <a:highlight>
                  <a:srgbClr val="FFFF00"/>
                </a:highlight>
              </a:rPr>
              <a:t>προκαταλήψεις</a:t>
            </a:r>
            <a:r>
              <a:rPr i="1" dirty="0">
                <a:solidFill>
                  <a:srgbClr val="000000"/>
                </a:solidFill>
              </a:rPr>
              <a:t>.</a:t>
            </a:r>
            <a:endParaRPr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(Καθηγήτρια  Θεωρητικής Γλωσσολογίας στο ΜΙΤ)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Στη Θεωρητική Γλωσσολογία, στόχος είναι </a:t>
            </a:r>
            <a:r>
              <a:rPr b="1" dirty="0">
                <a:solidFill>
                  <a:srgbClr val="000000"/>
                </a:solidFill>
              </a:rPr>
              <a:t>η κατανόηση του τρόπου λειτουργίας του εγκεφάλου</a:t>
            </a:r>
            <a:r>
              <a:rPr dirty="0">
                <a:solidFill>
                  <a:srgbClr val="000000"/>
                </a:solidFill>
              </a:rPr>
              <a:t>, όσον αφορά την ικανότητά του </a:t>
            </a:r>
            <a:r>
              <a:rPr b="1" dirty="0">
                <a:solidFill>
                  <a:srgbClr val="000000"/>
                </a:solidFill>
              </a:rPr>
              <a:t>να αντιλαμβάνεται και να παράγει λόγο</a:t>
            </a:r>
            <a:r>
              <a:rPr dirty="0">
                <a:solidFill>
                  <a:srgbClr val="000000"/>
                </a:solidFill>
              </a:rPr>
              <a:t>. (…) Έτσι, όταν μελετώ την </a:t>
            </a:r>
            <a:r>
              <a:rPr dirty="0">
                <a:solidFill>
                  <a:srgbClr val="FF0000"/>
                </a:solidFill>
              </a:rPr>
              <a:t>ελληνική γλώσσα </a:t>
            </a:r>
            <a:r>
              <a:rPr dirty="0">
                <a:solidFill>
                  <a:srgbClr val="000000"/>
                </a:solidFill>
              </a:rPr>
              <a:t>στο πλαίσιο μιας έρευνας, την αντιμετωπίζω ως </a:t>
            </a:r>
            <a:r>
              <a:rPr b="1" dirty="0">
                <a:solidFill>
                  <a:srgbClr val="FF0000"/>
                </a:solidFill>
              </a:rPr>
              <a:t>δυνητικό προϊόν του ανθρωπίνου εγκεφάλου</a:t>
            </a:r>
            <a:r>
              <a:rPr dirty="0">
                <a:solidFill>
                  <a:srgbClr val="000000"/>
                </a:solidFill>
              </a:rPr>
              <a:t>, όπως κάποιος θα μελετούσε την </a:t>
            </a:r>
            <a:r>
              <a:rPr b="1" dirty="0">
                <a:solidFill>
                  <a:srgbClr val="000000"/>
                </a:solidFill>
              </a:rPr>
              <a:t>αδρεναλίνη</a:t>
            </a:r>
            <a:r>
              <a:rPr dirty="0">
                <a:solidFill>
                  <a:srgbClr val="000000"/>
                </a:solidFill>
              </a:rPr>
              <a:t> ως </a:t>
            </a:r>
            <a:r>
              <a:rPr b="1" dirty="0">
                <a:solidFill>
                  <a:srgbClr val="000000"/>
                </a:solidFill>
              </a:rPr>
              <a:t>δυνητικό προϊόν του ανθρωπίνου σώματος</a:t>
            </a:r>
            <a:r>
              <a:rPr dirty="0">
                <a:solidFill>
                  <a:srgbClr val="000000"/>
                </a:solidFill>
              </a:rPr>
              <a:t>. (…)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  <a:endParaRPr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Στην Θεωρητική Γλωσσολογία αναζητούμε </a:t>
            </a:r>
            <a:r>
              <a:rPr b="1" dirty="0">
                <a:solidFill>
                  <a:srgbClr val="000000"/>
                </a:solidFill>
              </a:rPr>
              <a:t>αλγορίθμους</a:t>
            </a:r>
            <a:r>
              <a:rPr dirty="0">
                <a:solidFill>
                  <a:srgbClr val="000000"/>
                </a:solidFill>
              </a:rPr>
              <a:t>, οι οποίοι να εκφράζουν </a:t>
            </a:r>
            <a:r>
              <a:rPr b="1" dirty="0">
                <a:solidFill>
                  <a:srgbClr val="000000"/>
                </a:solidFill>
              </a:rPr>
              <a:t>το πώς λειτουργεί η γλώσσα στον εγκέφαλο</a:t>
            </a:r>
            <a:r>
              <a:rPr dirty="0">
                <a:solidFill>
                  <a:srgbClr val="000000"/>
                </a:solidFill>
              </a:rPr>
              <a:t>. </a:t>
            </a:r>
            <a:r>
              <a:rPr dirty="0">
                <a:solidFill>
                  <a:srgbClr val="FF0000"/>
                </a:solidFill>
              </a:rPr>
              <a:t>Δεν έχει νόημα να με ρωτάτε ποια γλώσσα θεωρώ </a:t>
            </a:r>
            <a:r>
              <a:rPr i="1" dirty="0">
                <a:solidFill>
                  <a:srgbClr val="FF0000"/>
                </a:solidFill>
              </a:rPr>
              <a:t>εγώ</a:t>
            </a:r>
            <a:r>
              <a:rPr dirty="0">
                <a:solidFill>
                  <a:srgbClr val="FF0000"/>
                </a:solidFill>
              </a:rPr>
              <a:t> πιο όμορφη</a:t>
            </a:r>
            <a:r>
              <a:rPr dirty="0">
                <a:solidFill>
                  <a:srgbClr val="000000"/>
                </a:solidFill>
              </a:rPr>
              <a:t>. Είναι σαν να ρωτάτε </a:t>
            </a:r>
            <a:r>
              <a:rPr b="1" dirty="0">
                <a:solidFill>
                  <a:srgbClr val="000000"/>
                </a:solidFill>
              </a:rPr>
              <a:t>κάποιον που ερευνά το συκώτι ή τα νεφρά, ποιο πρότυπο ομορφιάς προτιμά για το ανθρώπινο σώμα</a:t>
            </a:r>
            <a:r>
              <a:rPr dirty="0">
                <a:solidFill>
                  <a:srgbClr val="000000"/>
                </a:solidFill>
              </a:rPr>
              <a:t>. Ίσως ο άνθρωπος αυτός να έχει καταλήξει σε κάποια </a:t>
            </a:r>
            <a:r>
              <a:rPr b="1" dirty="0">
                <a:solidFill>
                  <a:srgbClr val="000000"/>
                </a:solidFill>
              </a:rPr>
              <a:t>αισθητικά κριτήρια</a:t>
            </a:r>
            <a:r>
              <a:rPr dirty="0">
                <a:solidFill>
                  <a:srgbClr val="000000"/>
                </a:solidFill>
              </a:rPr>
              <a:t>, αλλά </a:t>
            </a:r>
            <a:r>
              <a:rPr b="1" dirty="0">
                <a:solidFill>
                  <a:srgbClr val="000000"/>
                </a:solidFill>
              </a:rPr>
              <a:t>αυτό δεν έχει σχέση με την ιδιότητά του ως ερευνητή</a:t>
            </a:r>
            <a:r>
              <a:rPr dirty="0">
                <a:solidFill>
                  <a:srgbClr val="000000"/>
                </a:solidFill>
              </a:rPr>
              <a:t> στον συγκεκριμένο τομέα της Ιατρικής. (…)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  <a:endParaRPr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3" cy="48529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Ακούω συχνά να λέγεται ότι </a:t>
            </a:r>
            <a:r>
              <a:rPr b="1" dirty="0">
                <a:solidFill>
                  <a:srgbClr val="000000"/>
                </a:solidFill>
              </a:rPr>
              <a:t>μια γλώσσα είναι </a:t>
            </a:r>
            <a:r>
              <a:rPr b="1" dirty="0">
                <a:solidFill>
                  <a:srgbClr val="FF0000"/>
                </a:solidFill>
              </a:rPr>
              <a:t>πιο πλούσια </a:t>
            </a:r>
            <a:r>
              <a:rPr dirty="0">
                <a:solidFill>
                  <a:srgbClr val="000000"/>
                </a:solidFill>
              </a:rPr>
              <a:t>ή ότι είναι σε θέση να εκφράσει περισσότερα νοήματα. Απ’ όσο ξέρω, </a:t>
            </a:r>
            <a:r>
              <a:rPr b="1" dirty="0">
                <a:solidFill>
                  <a:srgbClr val="000000"/>
                </a:solidFill>
              </a:rPr>
              <a:t>δεν υπάρχει κάποιο </a:t>
            </a:r>
            <a:r>
              <a:rPr b="1" dirty="0">
                <a:solidFill>
                  <a:srgbClr val="FF0000"/>
                </a:solidFill>
              </a:rPr>
              <a:t>μέτρο </a:t>
            </a:r>
            <a:r>
              <a:rPr b="1" dirty="0">
                <a:solidFill>
                  <a:srgbClr val="000000"/>
                </a:solidFill>
              </a:rPr>
              <a:t>που να επιτρέπει τέτοιου είδους σύγκριση των γλωσσών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r>
              <a:rPr dirty="0">
                <a:solidFill>
                  <a:srgbClr val="000000"/>
                </a:solidFill>
              </a:rPr>
              <a:t> Και όταν ρωτώ αυτούς που διατυπώνουν τέτοιες απόψεις, πώς κάνουν αυτή τη σύγκριση, δεν παίρνω ποτέ απάντηση.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  <a:endParaRPr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Έχω μελετήσει πολλές διαφορετικές γλώσσες </a:t>
            </a:r>
            <a:r>
              <a:rPr b="1" dirty="0">
                <a:solidFill>
                  <a:srgbClr val="000000"/>
                </a:solidFill>
              </a:rPr>
              <a:t>και δεν έχω συναντήσει ποτέ μια έννοια που να μπορεί να εκφραστεί από μία γλώσσα και όχι από άλλη</a:t>
            </a:r>
            <a:r>
              <a:rPr dirty="0">
                <a:solidFill>
                  <a:srgbClr val="000000"/>
                </a:solidFill>
              </a:rPr>
              <a:t>. Είναι πιθανό να υπάρχουν πράγματα </a:t>
            </a:r>
            <a:r>
              <a:rPr i="1" dirty="0">
                <a:solidFill>
                  <a:srgbClr val="000000"/>
                </a:solidFill>
              </a:rPr>
              <a:t>που δεν απαντώνται σε μια κοινωνία</a:t>
            </a:r>
            <a:r>
              <a:rPr dirty="0">
                <a:solidFill>
                  <a:srgbClr val="000000"/>
                </a:solidFill>
              </a:rPr>
              <a:t> και, κατά συνέπεια, να μην υπάρχει η αντίστοιχη λέξη στο λεξιλόγιό της, </a:t>
            </a:r>
            <a:r>
              <a:rPr b="1" dirty="0">
                <a:solidFill>
                  <a:srgbClr val="000000"/>
                </a:solidFill>
              </a:rPr>
              <a:t>αλλά αυτό δεν καθιστά τη συγκεκριμένη γλώσσα </a:t>
            </a:r>
            <a:r>
              <a:rPr b="1" dirty="0">
                <a:solidFill>
                  <a:srgbClr val="FF0000"/>
                </a:solidFill>
              </a:rPr>
              <a:t>φτωχότερη</a:t>
            </a:r>
            <a:r>
              <a:rPr dirty="0">
                <a:solidFill>
                  <a:srgbClr val="000000"/>
                </a:solidFill>
              </a:rPr>
              <a:t>. Για παράδειγμα, θα λέγαμε ποτέ ότι </a:t>
            </a:r>
            <a:r>
              <a:rPr b="1" dirty="0">
                <a:solidFill>
                  <a:srgbClr val="FF0000"/>
                </a:solidFill>
              </a:rPr>
              <a:t>τα αρχαία ελληνικά είναι φτωχότερα από τα νέα, επειδή δεν έχουν λέξη για τον «ηλεκτρονικό υπολογιστή»;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9036050" cy="9906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dirty="0"/>
              <a:t>Πλούσιες και φτωχές γλώσσες: </a:t>
            </a:r>
            <a:br>
              <a:rPr lang="el-GR" altLang="el-GR" dirty="0"/>
            </a:br>
            <a:r>
              <a:rPr lang="el-GR" altLang="el-GR" dirty="0"/>
              <a:t>Θέσεις της Γλωσσολογίας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700213"/>
            <a:ext cx="8856663" cy="5157787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την επιστήμη της Γλωσσολογίας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υπάρχουν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φυσικές γλώσσες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«ανεπαρκείς», «πρωτόγονες» ή «κατώτερες»,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όλες οι γλώσσες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θεωρούνται καταστατικά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ισότιμες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γλώσσα, ως σύστημα επικοινωνίας των χρηστών της, έχει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απόλυτη αυτάρκεια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καθώς καλύπτει επαρκώς τις ανάγκες της κοινωνίας που τη μιλά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γλώσσα,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είτε θεωρείται δήθεν πρωτόγονη είτε «πολιτισμένη», «ανεπτυγμένη», «πλούσια»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παρουσιάζει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χωρίς εξαίρεση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όλα τα χαρακτηριστικά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διαφοροποιούν τις γλώσσες από τα συστήματα επικοινωνίας των ζώων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				(Κακριδή-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Φερράρι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2001: 103-110)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0"/>
            <a:ext cx="9001125" cy="12192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dirty="0">
                <a:solidFill>
                  <a:srgbClr val="434342"/>
                </a:solidFill>
              </a:rPr>
              <a:t>Πλούσιες και φτωχές γλώσσες:</a:t>
            </a:r>
            <a:br>
              <a:rPr lang="el-GR" altLang="el-GR" dirty="0">
                <a:solidFill>
                  <a:srgbClr val="434342"/>
                </a:solidFill>
              </a:rPr>
            </a:br>
            <a:r>
              <a:rPr lang="el-GR" altLang="el-GR" dirty="0">
                <a:solidFill>
                  <a:srgbClr val="434342"/>
                </a:solidFill>
              </a:rPr>
              <a:t> Θέσεις της Γλωσσολογίας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600200"/>
            <a:ext cx="9001125" cy="5257800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 συνδυάζει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μονάδες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χωρίς νόημα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(ήχους)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ώστε να δημιουργήσει μονάδες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με νόημα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(λέξεις)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να εκφράσει την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ανθρώπινη εμπειρία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χρήση κάθε γλώσσας </a:t>
            </a: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διέπεται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από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κανόνες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φωνολογικό, μορφολογικό και συντακτικό επίπεδο.       </a:t>
            </a: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ίδια γλώσσα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θα μπορούσε να εκφράσει οποιονδήποτε άλλο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πολιτισμό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καθώς θα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προσάρμοζε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αναλόγως το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λεξιλόγιό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της.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(Κακριδή-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Φερράρι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2001: 103-110)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795</TotalTime>
  <Words>1422</Words>
  <Application>Microsoft Office PowerPoint</Application>
  <PresentationFormat>Προβολή στην οθόνη (4:3)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Tw Cen MT</vt:lpstr>
      <vt:lpstr>Wingdings</vt:lpstr>
      <vt:lpstr>Wingdings 2</vt:lpstr>
      <vt:lpstr>Διάμεσος</vt:lpstr>
      <vt:lpstr>Πανεπιστήμιο Πατρών Τμήμα Φιλολογίας  Εισαγωγή στη Γενική Γλωσσολογία Ι  Διδάσκων: Αργύρης Αρχάκης</vt:lpstr>
      <vt:lpstr>Γενικές-Εισαγωγικές Παρατηρήσεις</vt:lpstr>
      <vt:lpstr>Επιστημονική μελέτη</vt:lpstr>
      <vt:lpstr>Απόσπασμα από συνέντευξη της Σαβίνας Ιατρίδου (2002)</vt:lpstr>
      <vt:lpstr>Απόσπασμα από συνέντευξη της Σαβίνας Ιατρίδου (2002)</vt:lpstr>
      <vt:lpstr>Απόσπασμα από συνέντευξη της Σαβίνας Ιατρίδου (2002)</vt:lpstr>
      <vt:lpstr>Απόσπασμα από συνέντευξη της Σαβίνας Ιατρίδου (2002)</vt:lpstr>
      <vt:lpstr>Πλούσιες και φτωχές γλώσσες:  Θέσεις της Γλωσσολογίας</vt:lpstr>
      <vt:lpstr>Πλούσιες και φτωχές γλώσσες:  Θέσεις της Γλωσσολογίας</vt:lpstr>
      <vt:lpstr>Επιστημονική μελέτη</vt:lpstr>
      <vt:lpstr>Επιστημονική μελέτη</vt:lpstr>
      <vt:lpstr>Γνωσιολογικά ρεύματα στα οποία βασίστηκε η Γλωσσολογία</vt:lpstr>
      <vt:lpstr>Παραδοσιακή γραμματική </vt:lpstr>
      <vt:lpstr>Γλωσσικές μεταβολές  κατά την Ελληνιστική περίοδο</vt:lpstr>
      <vt:lpstr>Γλωσσικές μεταβολές  κατά την Ελληνιστική περίοδο</vt:lpstr>
      <vt:lpstr>Παραδοσιακή γραμματική</vt:lpstr>
      <vt:lpstr>Παραδοσιακή γραμματική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Αρχάκης Αργύρης</cp:lastModifiedBy>
  <cp:revision>114</cp:revision>
  <dcterms:created xsi:type="dcterms:W3CDTF">2014-09-10T17:44:00Z</dcterms:created>
  <dcterms:modified xsi:type="dcterms:W3CDTF">2023-10-11T05:24:29Z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1C4741FAD0DA438DA22EF1D7EA703AD9_13</vt:lpwstr>
  </property>
  <property fmtid="{D5CDD505-2E9C-101B-9397-08002B2CF9AE}" pid="3" name="KSOProductBuildVer">
    <vt:lpwstr>1033-12.2.0.13215</vt:lpwstr>
  </property>
</Properties>
</file>