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35" r:id="rId37"/>
    <p:sldId id="336" r:id="rId38"/>
    <p:sldId id="337" r:id="rId39"/>
    <p:sldId id="338" r:id="rId40"/>
    <p:sldId id="281" r:id="rId41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70" d="100"/>
          <a:sy n="70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00D2CB-0C68-4320-B0B1-09F1A8191083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2867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Α. Εισαγωγική ενότητα με παρουσίαση του σκοπού και των στόχων του μαθήματος καθώς και πιθανή σύνδεση με τα προηγούμενα μαθήματα </a:t>
            </a:r>
          </a:p>
          <a:p>
            <a:r>
              <a:rPr lang="el-GR" smtClean="0"/>
              <a:t>Β. Παρουσίαση μίας πληροφορίας, ενός γεγονότος ή μιας έννοιας (που αφορά σε συγκεκριμένο περιεχόμενο με σαφείς διδακτικούς στόχους) δομημένων κάτω από το πρίσμα συγκεκριμένων αρχών</a:t>
            </a:r>
          </a:p>
          <a:p>
            <a:r>
              <a:rPr lang="el-GR" smtClean="0"/>
              <a:t>Γ. Ερώτηση ή ερωτήσεις πάνω στις παρεχόμενες πληροφορίες, γεγονότα ή έννοιες. </a:t>
            </a:r>
          </a:p>
          <a:p>
            <a:r>
              <a:rPr lang="el-GR" smtClean="0"/>
              <a:t>Δ. Απαίτηση για απάντηση (στην τιθέμενη ερώτηση) από το μαθητή και υποχρέωσή του να χρησιμοποιήσει τις πληροφορίες που έχουν δοθεί στο μάθημα όταν απαντά σε ανάλογες ερωτήσεις.</a:t>
            </a:r>
          </a:p>
          <a:p>
            <a:r>
              <a:rPr lang="el-GR" smtClean="0"/>
              <a:t>Ε. Εκτίμηση και αξιολόγηση (της απάντησης του μαθητή με βάση τους διδακτικούς στόχους) και λήψη αποφάσεων αναφορικά με την ποιότητα των παρεχόμενων απαντήσεων.</a:t>
            </a:r>
          </a:p>
          <a:p>
            <a:r>
              <a:rPr lang="el-GR" smtClean="0"/>
              <a:t>ΣΤ. Κλείσιμο της ενότητας.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EE73F-EAA4-4947-98B7-36252A63FF63}" type="slidenum">
              <a:rPr lang="en-GB" smtClean="0"/>
              <a:pPr>
                <a:spcBef>
                  <a:spcPct val="0"/>
                </a:spcBef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624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AAD13-9F57-4E99-B7D2-E71F9780836D}" type="slidenum">
              <a:rPr lang="en-GB" smtClean="0"/>
              <a:pPr>
                <a:spcBef>
                  <a:spcPct val="0"/>
                </a:spcBef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2315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6C2EB-0C31-4BDB-A647-AB871587E96D}" type="slidenum">
              <a:rPr lang="en-GB" smtClean="0"/>
              <a:pPr>
                <a:spcBef>
                  <a:spcPct val="0"/>
                </a:spcBef>
              </a:pPr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224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l-GR" sz="2400" smtClean="0"/>
              <a:t>Η Γνωστική (ή Γνωσιακή) Επιστήμη συνιστά μια εναλλακτική θεωρητική προβληματική στο συμπεριφοριστικό μοντέλο μάθησης. Στη γνωστική επιστήμη μάθηση είναι η μελέτη του τρόπου με τον οποίο αλλάζουν οι συμβολικές αναπαραστάσεις και διαδικασίες και του τρόπου με τον οποίο αυτές οι αλλαγές επηρεάζουν την ανθρώπινη συμπεριφορά.</a:t>
            </a:r>
          </a:p>
          <a:p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359C1-3203-456F-9681-6470E73D3F67}" type="slidenum">
              <a:rPr lang="en-GB" smtClean="0"/>
              <a:pPr>
                <a:spcBef>
                  <a:spcPct val="0"/>
                </a:spcBef>
              </a:pPr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2345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Βασικό μοντέλο: Θεωρία επεξεργασίας της πληροφορίας (</a:t>
            </a:r>
            <a:r>
              <a:rPr lang="en-GB" smtClean="0"/>
              <a:t>Information processing</a:t>
            </a:r>
            <a:r>
              <a:rPr lang="el-GR" smtClean="0"/>
              <a:t>)</a:t>
            </a:r>
          </a:p>
          <a:p>
            <a:r>
              <a:rPr lang="el-GR" smtClean="0"/>
              <a:t>Το </a:t>
            </a:r>
            <a:r>
              <a:rPr lang="el-GR" smtClean="0">
                <a:solidFill>
                  <a:srgbClr val="FF0000"/>
                </a:solidFill>
              </a:rPr>
              <a:t>γνωστικό σύστημα </a:t>
            </a:r>
            <a:r>
              <a:rPr lang="el-GR" smtClean="0"/>
              <a:t>λειτουργεί ως σύστημα επεξεργασίας της πληροφορίας</a:t>
            </a:r>
          </a:p>
          <a:p>
            <a:r>
              <a:rPr lang="el-GR" smtClean="0"/>
              <a:t>Η σκέψη του υποκειμένου </a:t>
            </a:r>
            <a:r>
              <a:rPr lang="el-GR" b="1" i="1" smtClean="0"/>
              <a:t>μέσο επεξεργασίας της πληροφορίας</a:t>
            </a:r>
            <a:endParaRPr lang="el-GR" smtClean="0"/>
          </a:p>
          <a:p>
            <a:r>
              <a:rPr lang="el-GR" smtClean="0">
                <a:solidFill>
                  <a:srgbClr val="FF0000"/>
                </a:solidFill>
              </a:rPr>
              <a:t>Ο Υπολογιστής</a:t>
            </a:r>
            <a:r>
              <a:rPr lang="el-GR" smtClean="0"/>
              <a:t> είναι το τεχνολογικό αντίστοιχο του </a:t>
            </a:r>
            <a:r>
              <a:rPr lang="el-GR" smtClean="0">
                <a:solidFill>
                  <a:srgbClr val="FF0000"/>
                </a:solidFill>
              </a:rPr>
              <a:t>εγκεφάλου</a:t>
            </a:r>
          </a:p>
          <a:p>
            <a:r>
              <a:rPr lang="el-GR" smtClean="0"/>
              <a:t>Βασική εφαρμογή: Τεχνητή Νοημοσύνη</a:t>
            </a:r>
            <a:endParaRPr lang="en-GB" smtClean="0"/>
          </a:p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1B4231-3B63-48CA-8D2E-D2607B559E8E}" type="slidenum">
              <a:rPr lang="en-GB" smtClean="0"/>
              <a:pPr>
                <a:spcBef>
                  <a:spcPct val="0"/>
                </a:spcBef>
              </a:pPr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679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l-GR" sz="2800" smtClean="0"/>
              <a:t>Το </a:t>
            </a:r>
            <a:r>
              <a:rPr lang="el-GR" sz="2800" smtClean="0">
                <a:solidFill>
                  <a:srgbClr val="FF0000"/>
                </a:solidFill>
              </a:rPr>
              <a:t>γνωστικό σύστημα </a:t>
            </a:r>
            <a:r>
              <a:rPr lang="el-GR" sz="2800" smtClean="0"/>
              <a:t>δημιουργεί </a:t>
            </a:r>
            <a:r>
              <a:rPr lang="el-GR" sz="2800" i="1" smtClean="0"/>
              <a:t>αναπαραστάσεις</a:t>
            </a:r>
            <a:r>
              <a:rPr lang="el-GR" sz="2800" smtClean="0"/>
              <a:t> (representation</a:t>
            </a:r>
            <a:r>
              <a:rPr lang="en-GB" sz="2800" smtClean="0"/>
              <a:t>s</a:t>
            </a:r>
            <a:r>
              <a:rPr lang="el-GR" sz="2800" smtClean="0"/>
              <a:t>) της </a:t>
            </a:r>
            <a:r>
              <a:rPr lang="el-GR" sz="2800" i="1" smtClean="0"/>
              <a:t>πληροφοριακής ροής</a:t>
            </a:r>
            <a:r>
              <a:rPr lang="el-GR" sz="2800" smtClean="0"/>
              <a:t> και κάνει την </a:t>
            </a:r>
            <a:r>
              <a:rPr lang="el-GR" sz="2800" i="1" smtClean="0"/>
              <a:t>επεξεργασία</a:t>
            </a:r>
            <a:r>
              <a:rPr lang="el-GR" sz="2800" smtClean="0"/>
              <a:t> της. </a:t>
            </a:r>
          </a:p>
          <a:p>
            <a:pPr>
              <a:defRPr/>
            </a:pPr>
            <a:r>
              <a:rPr lang="el-GR" sz="2400" smtClean="0"/>
              <a:t>Η επεξεργασία της πληροφορίας στο πλαίσιο αυτό νοείται ως υπολογισμός, χειρισμός δηλαδή συμβόλων. </a:t>
            </a:r>
            <a:endParaRPr lang="en-GB" sz="2400" smtClean="0"/>
          </a:p>
          <a:p>
            <a:pPr>
              <a:defRPr/>
            </a:pPr>
            <a:r>
              <a:rPr lang="el-GR" sz="2800" smtClean="0"/>
              <a:t>Οι </a:t>
            </a:r>
            <a:r>
              <a:rPr lang="el-GR" sz="2800" i="1" smtClean="0"/>
              <a:t>γνωστικές διεργασίες</a:t>
            </a:r>
            <a:r>
              <a:rPr lang="el-GR" sz="2800" smtClean="0"/>
              <a:t> συνιστούν επεξεργασίες των οποίων τα αποτελέσματα αποτελούν εισόδους για άλλες επεξεργασίες. </a:t>
            </a:r>
          </a:p>
          <a:p>
            <a:pPr>
              <a:defRPr/>
            </a:pPr>
            <a:r>
              <a:rPr lang="el-GR" sz="2400" smtClean="0"/>
              <a:t>Κάθε </a:t>
            </a:r>
            <a:r>
              <a:rPr lang="el-GR" sz="2400" i="1" smtClean="0"/>
              <a:t>γνωστική διεργασία</a:t>
            </a:r>
            <a:r>
              <a:rPr lang="el-GR" sz="2400" smtClean="0"/>
              <a:t> συνίσταται από </a:t>
            </a:r>
            <a:r>
              <a:rPr lang="el-GR" sz="2400" i="1" smtClean="0"/>
              <a:t>αναπαραστάσεις</a:t>
            </a:r>
            <a:r>
              <a:rPr lang="el-GR" sz="2400" smtClean="0"/>
              <a:t> και από </a:t>
            </a:r>
            <a:r>
              <a:rPr lang="el-GR" sz="2400" i="1" smtClean="0"/>
              <a:t>επεξεργασίες</a:t>
            </a:r>
            <a:endParaRPr lang="en-GB" sz="2400" smtClean="0"/>
          </a:p>
          <a:p>
            <a:pPr>
              <a:defRPr/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6DB25-1B69-4F67-9EF3-910F6BAAF818}" type="slidenum">
              <a:rPr lang="en-GB" smtClean="0"/>
              <a:pPr>
                <a:spcBef>
                  <a:spcPct val="0"/>
                </a:spcBef>
              </a:pPr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3525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Δύο είναι οι βασικές κατηγορίες γνώσεων: </a:t>
            </a:r>
          </a:p>
          <a:p>
            <a:r>
              <a:rPr lang="el-GR" smtClean="0"/>
              <a:t>οι </a:t>
            </a:r>
            <a:r>
              <a:rPr lang="el-GR" i="1" smtClean="0">
                <a:solidFill>
                  <a:srgbClr val="FF0000"/>
                </a:solidFill>
              </a:rPr>
              <a:t>δηλωτικές γνώσεις</a:t>
            </a:r>
            <a:r>
              <a:rPr lang="el-GR" smtClean="0">
                <a:solidFill>
                  <a:srgbClr val="FF0000"/>
                </a:solidFill>
              </a:rPr>
              <a:t> </a:t>
            </a:r>
            <a:r>
              <a:rPr lang="el-GR" smtClean="0"/>
              <a:t>(</a:t>
            </a:r>
            <a:r>
              <a:rPr lang="en-US" smtClean="0"/>
              <a:t>declarative knowledge</a:t>
            </a:r>
            <a:r>
              <a:rPr lang="el-GR" smtClean="0"/>
              <a:t>), που αφορούν το περιεχόμενο και συνίστανται από τα </a:t>
            </a:r>
            <a:r>
              <a:rPr lang="el-GR" smtClean="0">
                <a:solidFill>
                  <a:srgbClr val="FF0000"/>
                </a:solidFill>
              </a:rPr>
              <a:t>γεγονότα</a:t>
            </a:r>
            <a:r>
              <a:rPr lang="el-GR" smtClean="0"/>
              <a:t> και τους </a:t>
            </a:r>
            <a:r>
              <a:rPr lang="el-GR" smtClean="0">
                <a:solidFill>
                  <a:srgbClr val="FF0000"/>
                </a:solidFill>
              </a:rPr>
              <a:t>ορισμούς</a:t>
            </a:r>
            <a:r>
              <a:rPr lang="el-GR" smtClean="0"/>
              <a:t> που ξέρουμε ή τις </a:t>
            </a:r>
            <a:r>
              <a:rPr lang="el-GR" smtClean="0">
                <a:solidFill>
                  <a:srgbClr val="FF0000"/>
                </a:solidFill>
              </a:rPr>
              <a:t>επεξηγήσεις</a:t>
            </a:r>
            <a:r>
              <a:rPr lang="el-GR" smtClean="0"/>
              <a:t> που δίνουμε (το </a:t>
            </a:r>
            <a:r>
              <a:rPr lang="el-GR" b="1" i="1" u="sng" smtClean="0"/>
              <a:t>τι</a:t>
            </a:r>
            <a:r>
              <a:rPr lang="el-GR" smtClean="0"/>
              <a:t>).</a:t>
            </a:r>
            <a:endParaRPr lang="el-GR" u="sng" smtClean="0"/>
          </a:p>
          <a:p>
            <a:r>
              <a:rPr lang="el-GR" smtClean="0"/>
              <a:t>οι </a:t>
            </a:r>
            <a:r>
              <a:rPr lang="el-GR" i="1" smtClean="0">
                <a:solidFill>
                  <a:srgbClr val="FF0000"/>
                </a:solidFill>
              </a:rPr>
              <a:t>διαδικασιακές γνώσεις</a:t>
            </a:r>
            <a:r>
              <a:rPr lang="el-GR" b="1" smtClean="0">
                <a:solidFill>
                  <a:srgbClr val="FF0000"/>
                </a:solidFill>
              </a:rPr>
              <a:t> </a:t>
            </a:r>
            <a:r>
              <a:rPr lang="el-GR" smtClean="0"/>
              <a:t>(</a:t>
            </a:r>
            <a:r>
              <a:rPr lang="en-US" smtClean="0"/>
              <a:t>procedural knowledge</a:t>
            </a:r>
            <a:r>
              <a:rPr lang="el-GR" smtClean="0"/>
              <a:t>) που σχετίζονται με χαρακτηρίζουν τις </a:t>
            </a:r>
            <a:r>
              <a:rPr lang="el-GR" smtClean="0">
                <a:solidFill>
                  <a:srgbClr val="FF0000"/>
                </a:solidFill>
              </a:rPr>
              <a:t>νοητικές</a:t>
            </a:r>
            <a:r>
              <a:rPr lang="el-GR" smtClean="0"/>
              <a:t> ή </a:t>
            </a:r>
            <a:r>
              <a:rPr lang="el-GR" smtClean="0">
                <a:solidFill>
                  <a:srgbClr val="FF0000"/>
                </a:solidFill>
              </a:rPr>
              <a:t>πραξιακές τεχνικές</a:t>
            </a:r>
            <a:r>
              <a:rPr lang="el-GR" smtClean="0"/>
              <a:t> που ξέρουμε να εφαρμόζουμε (το </a:t>
            </a:r>
            <a:r>
              <a:rPr lang="el-GR" b="1" u="sng" smtClean="0"/>
              <a:t>πώς</a:t>
            </a:r>
            <a:r>
              <a:rPr lang="el-GR" u="sng" smtClean="0"/>
              <a:t>)</a:t>
            </a:r>
            <a:endParaRPr lang="en-GB" smtClean="0"/>
          </a:p>
          <a:p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69C40-75C8-4DB8-8FC3-F8E32E51E432}" type="slidenum">
              <a:rPr lang="en-GB" smtClean="0"/>
              <a:pPr>
                <a:spcBef>
                  <a:spcPct val="0"/>
                </a:spcBef>
              </a:pPr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419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Έμφαση στις διαδικασίες επίλυσης προβλημάτων </a:t>
            </a:r>
          </a:p>
          <a:p>
            <a:r>
              <a:rPr lang="el-GR" smtClean="0"/>
              <a:t>Ανάπτυξη στρατηγικών επίλυσης προβλημάτων και στην αναζήτηση ευρετικών κανόνων </a:t>
            </a:r>
          </a:p>
          <a:p>
            <a:r>
              <a:rPr lang="el-GR" smtClean="0"/>
              <a:t>Δίνεται έμφαση στις διδακτικές στρατηγικές που ευνοούν την εννοιολογική αλλαγή, τη διαδικασία δηλαδή του μετασχηματισμού των νοητικών αναπαραστάσεων </a:t>
            </a:r>
            <a:endParaRPr lang="en-GB" smtClean="0"/>
          </a:p>
          <a:p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5A58C-9405-4069-A984-3A5C211CFA1C}" type="slidenum">
              <a:rPr lang="en-GB" smtClean="0"/>
              <a:pPr>
                <a:spcBef>
                  <a:spcPct val="0"/>
                </a:spcBef>
              </a:pPr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9999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Ο εποικοδομισμός όπως και η γνωστική επιστήμη αντιλαμβάνονται τη μάθηση ως τη διαδικασία τροποποίησης των προϋπαρχουσών γνώσεων</a:t>
            </a:r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70921-F8EC-4EFF-B892-9CA3245C8013}" type="slidenum">
              <a:rPr lang="en-GB" smtClean="0"/>
              <a:pPr>
                <a:spcBef>
                  <a:spcPct val="0"/>
                </a:spcBef>
              </a:pPr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9364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1">
              <a:defRPr/>
            </a:pPr>
            <a:r>
              <a:rPr lang="el-GR" sz="2400" smtClean="0"/>
              <a:t>Το παιδί οικοδομεί με ατομικό και ενεργητικό τρόπο τις γνώσεις του για τον κόσμο</a:t>
            </a:r>
          </a:p>
          <a:p>
            <a:pPr lvl="1">
              <a:defRPr/>
            </a:pPr>
            <a:r>
              <a:rPr lang="el-GR" sz="2400" smtClean="0"/>
              <a:t>Ένα πλούσιο σε αλληλεπιδράσεις περιβάλλον ευνοεί την ανάπτυξη της μάθησης </a:t>
            </a:r>
          </a:p>
          <a:p>
            <a:pPr lvl="1">
              <a:defRPr/>
            </a:pPr>
            <a:r>
              <a:rPr lang="el-GR" sz="2400" smtClean="0"/>
              <a:t>Οι  νέες γνώσεις χτίζονται πάνω στις υπάρχουσες γνώσεις</a:t>
            </a:r>
          </a:p>
          <a:p>
            <a:pPr lvl="1">
              <a:defRPr/>
            </a:pPr>
            <a:r>
              <a:rPr lang="el-GR" sz="2400" smtClean="0"/>
              <a:t>Η </a:t>
            </a:r>
            <a:r>
              <a:rPr lang="el-GR" sz="2400" i="1" smtClean="0"/>
              <a:t>μάθηση</a:t>
            </a:r>
            <a:r>
              <a:rPr lang="el-GR" sz="2400" smtClean="0"/>
              <a:t> συνίσταται στην </a:t>
            </a:r>
            <a:r>
              <a:rPr lang="el-GR" sz="2400" i="1" smtClean="0"/>
              <a:t>τροποποίηση των γνώσεων</a:t>
            </a:r>
            <a:r>
              <a:rPr lang="el-GR" sz="2400" smtClean="0"/>
              <a:t> και εξαρτάται άμεσα από τις προϋπάρχουσες γνώσεις. </a:t>
            </a:r>
          </a:p>
          <a:p>
            <a:pPr lvl="1">
              <a:defRPr/>
            </a:pPr>
            <a:r>
              <a:rPr lang="el-GR" sz="2800" smtClean="0"/>
              <a:t>Ενδιαφέρον στο εσωτερικό του γνωστικού συστήματος, και ειδικότερα στη δομή και τη λειτουργία του: </a:t>
            </a:r>
          </a:p>
          <a:p>
            <a:pPr lvl="1">
              <a:defRPr/>
            </a:pPr>
            <a:r>
              <a:rPr lang="el-GR" sz="2400" smtClean="0"/>
              <a:t>η μάθηση συνιστά μια ενεργή ατομική διαδικασία οικοδόμησης νοήματος μέσω εμπειριών </a:t>
            </a:r>
          </a:p>
          <a:p>
            <a:pPr lvl="1">
              <a:defRPr/>
            </a:pPr>
            <a:r>
              <a:rPr lang="el-GR" sz="2400" smtClean="0"/>
              <a:t>η μάθηση </a:t>
            </a:r>
            <a:r>
              <a:rPr lang="el-GR" sz="2400" u="sng" smtClean="0"/>
              <a:t>δεν είναι </a:t>
            </a:r>
            <a:r>
              <a:rPr lang="el-GR" sz="2400" smtClean="0"/>
              <a:t>απομνημόνευση εννοιών, γεγονότων και καθολικών αληθειών </a:t>
            </a:r>
            <a:endParaRPr lang="en-GB" sz="2400" b="1" smtClean="0"/>
          </a:p>
          <a:p>
            <a:pPr lvl="1">
              <a:defRPr/>
            </a:pPr>
            <a:endParaRPr lang="en-GB" sz="2400" smtClean="0"/>
          </a:p>
          <a:p>
            <a:pPr>
              <a:defRPr/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65885-8F1F-46A0-8DDB-99AF71795ACD}" type="slidenum">
              <a:rPr lang="en-GB" smtClean="0"/>
              <a:pPr>
                <a:spcBef>
                  <a:spcPct val="0"/>
                </a:spcBef>
              </a:pPr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4476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7492AD-A0E3-4F00-8A6D-CD883FFF6DB9}" type="slidenum">
              <a:rPr lang="en-GB" smtClean="0"/>
              <a:pPr>
                <a:spcBef>
                  <a:spcPct val="0"/>
                </a:spcBef>
              </a:pPr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93545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l-GR" smtClean="0"/>
              <a:t>Σε ένα εποικοδομιστικό πλαίσιο μάθησης η έμφαση δίνεται στην αλληλεπίδραση με το περιβάλλον </a:t>
            </a:r>
          </a:p>
          <a:p>
            <a:pPr>
              <a:lnSpc>
                <a:spcPct val="90000"/>
              </a:lnSpc>
            </a:pPr>
            <a:r>
              <a:rPr lang="el-GR" smtClean="0"/>
              <a:t>Διερευνητικές δραστηριότητες</a:t>
            </a:r>
          </a:p>
          <a:p>
            <a:pPr>
              <a:lnSpc>
                <a:spcPct val="90000"/>
              </a:lnSpc>
            </a:pPr>
            <a:r>
              <a:rPr lang="el-GR" smtClean="0"/>
              <a:t>Πλάνα εργασίας (</a:t>
            </a:r>
            <a:r>
              <a:rPr lang="en-GB" smtClean="0"/>
              <a:t>project based learning</a:t>
            </a:r>
            <a:r>
              <a:rPr lang="el-GR" smtClean="0"/>
              <a:t>)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l-GR" smtClean="0"/>
              <a:t>Επίλυση προβλήματος </a:t>
            </a:r>
            <a:r>
              <a:rPr lang="en-US" smtClean="0"/>
              <a:t>(problem solving)</a:t>
            </a:r>
          </a:p>
          <a:p>
            <a:pPr>
              <a:lnSpc>
                <a:spcPct val="90000"/>
              </a:lnSpc>
            </a:pPr>
            <a:r>
              <a:rPr lang="el-GR" smtClean="0"/>
              <a:t>Διαθεματικές εργασίες – Έρευνες</a:t>
            </a:r>
          </a:p>
          <a:p>
            <a:pPr>
              <a:lnSpc>
                <a:spcPct val="90000"/>
              </a:lnSpc>
            </a:pPr>
            <a:r>
              <a:rPr lang="en-US" smtClean="0"/>
              <a:t>WebQuests: </a:t>
            </a:r>
            <a:r>
              <a:rPr lang="el-GR" smtClean="0"/>
              <a:t>Δομημένες διερευνητικές δραστηριότητες βασισμένες στον Παγκόσμιο Ιστό</a:t>
            </a:r>
          </a:p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A18CC4-C3CA-4C67-9E95-DF8453483B08}" type="slidenum">
              <a:rPr lang="en-GB" smtClean="0"/>
              <a:pPr>
                <a:spcBef>
                  <a:spcPct val="0"/>
                </a:spcBef>
              </a:pPr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6791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02F001-7B19-47A3-B4BE-99E55A373429}" type="slidenum">
              <a:rPr lang="en-GB" smtClean="0"/>
              <a:pPr>
                <a:spcBef>
                  <a:spcPct val="0"/>
                </a:spcBef>
              </a:pPr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38370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Η γνώση γενικότερα και η επιστημονική γνώση ειδικότερα οικοδομείται σε κοινωνικό επίπεδο. </a:t>
            </a:r>
          </a:p>
          <a:p>
            <a:r>
              <a:rPr lang="el-GR" smtClean="0"/>
              <a:t>Ο εποικοδομισμός διακρίνεται από τις κοινωνικοπολιτισμικές θεωρίες για τη μάθηση</a:t>
            </a:r>
          </a:p>
          <a:p>
            <a:pPr lvl="1"/>
            <a:r>
              <a:rPr lang="el-GR" smtClean="0"/>
              <a:t>Η μάθηση, στο πλαίσιο των θεωριών αυτών, είναι ένα ιστορικό, κοινωνικό και πολιτιστικό φαινόμενο</a:t>
            </a:r>
          </a:p>
          <a:p>
            <a:pPr lvl="1"/>
            <a:r>
              <a:rPr lang="el-GR" smtClean="0"/>
              <a:t>Λαμβάνει χώρα σε ένα πλούσιο περιβάλλον από κοινωνικές αλληλεπιδράσεις</a:t>
            </a:r>
            <a:endParaRPr lang="en-GB" smtClean="0"/>
          </a:p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53A9F-C6DB-43AD-8CC0-655FE3B8986F}" type="slidenum">
              <a:rPr lang="en-GB" smtClean="0"/>
              <a:pPr>
                <a:spcBef>
                  <a:spcPct val="0"/>
                </a:spcBef>
              </a:pPr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6192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Η γνώση γενικότερα και η επιστημονική γνώση ειδικότερα οικοδομείται σε κοινωνικό επίπεδο. </a:t>
            </a:r>
          </a:p>
          <a:p>
            <a:r>
              <a:rPr lang="el-GR" smtClean="0"/>
              <a:t>Ο εποικοδομισμός διακρίνεται από τις κοινωνικοπολιτισμικές θεωρίες για τη μάθηση</a:t>
            </a:r>
          </a:p>
          <a:p>
            <a:pPr lvl="1"/>
            <a:r>
              <a:rPr lang="el-GR" smtClean="0"/>
              <a:t>Η μάθηση, στο πλαίσιο των θεωριών αυτών, είναι ένα ιστορικό, κοινωνικό και πολιτιστικό φαινόμενο</a:t>
            </a:r>
          </a:p>
          <a:p>
            <a:pPr lvl="1"/>
            <a:r>
              <a:rPr lang="el-GR" smtClean="0"/>
              <a:t>Λαμβάνει χώρα σε ένα πλούσιο περιβάλλον από κοινωνικές αλληλεπιδράσεις</a:t>
            </a:r>
            <a:endParaRPr lang="en-GB" smtClean="0"/>
          </a:p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7B9510-4693-4773-B397-8F34071DA9C2}" type="slidenum">
              <a:rPr lang="en-GB" smtClean="0"/>
              <a:pPr>
                <a:spcBef>
                  <a:spcPct val="0"/>
                </a:spcBef>
              </a:pPr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4989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Από το κοινωνικό στο ατομικό</a:t>
            </a:r>
          </a:p>
          <a:p>
            <a:r>
              <a:rPr lang="el-GR" sz="2400" b="1" smtClean="0"/>
              <a:t>Μάθηση</a:t>
            </a:r>
            <a:r>
              <a:rPr lang="el-GR" sz="2400" smtClean="0"/>
              <a:t>: εσωτερίκευση εννοιών και γνώσεων που υπάρχουν στην κοινωνία </a:t>
            </a:r>
          </a:p>
          <a:p>
            <a:pPr lvl="1"/>
            <a:r>
              <a:rPr lang="el-GR" sz="2000" smtClean="0"/>
              <a:t>Όταν ένα άτομο συμμετέχει σε ένα κοινωνικό σύστημα, η κουλτούρα αυτού του συστήματος και τα εργαλεία που χρησιμοποιούνται για επικοινωνία (κυρίως η </a:t>
            </a:r>
            <a:r>
              <a:rPr lang="el-GR" sz="2000" b="1" smtClean="0"/>
              <a:t>γλώσσα</a:t>
            </a:r>
            <a:r>
              <a:rPr lang="el-GR" sz="2000" smtClean="0"/>
              <a:t>) διαμορφώνουν τη γνωστικότητά του και συνιστούν πηγή της μάθησης και της εξέλιξής του</a:t>
            </a:r>
          </a:p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1545E-9BFD-43B9-BF0B-629065D60CBC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52735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6F1D7-427F-4AB0-AEF7-D360C9CB9CE3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8892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F70CB-032C-4A77-9907-1C262149BD9A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77186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0117F-1E39-4F73-8E99-38E131258E86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740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E749F-5B31-4CDB-8BCA-2CA44B00909A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17189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D013B-D2A4-4DE5-9374-DD125F75AAA6}" type="slidenum">
              <a:rPr lang="en-GB" smtClean="0"/>
              <a:pPr>
                <a:spcBef>
                  <a:spcPct val="0"/>
                </a:spcBef>
              </a:pPr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1577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9F511B-9700-4D1D-BF08-66CD81DF2B21}" type="slidenum">
              <a:rPr lang="en-GB" smtClean="0"/>
              <a:pPr>
                <a:spcBef>
                  <a:spcPct val="0"/>
                </a:spcBef>
              </a:pPr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34796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17CB6-95B7-421A-8DDA-3EB553F8CD5C}" type="slidenum">
              <a:rPr lang="en-GB" smtClean="0"/>
              <a:pPr>
                <a:spcBef>
                  <a:spcPct val="0"/>
                </a:spcBef>
              </a:pPr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7468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87236-A8E4-4464-AF42-C766DBFF6968}" type="slidenum">
              <a:rPr lang="en-GB" smtClean="0"/>
              <a:pPr>
                <a:spcBef>
                  <a:spcPct val="0"/>
                </a:spcBef>
              </a:pPr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24604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Σκοπός</a:t>
            </a:r>
          </a:p>
          <a:p>
            <a:r>
              <a:rPr lang="el-GR" smtClean="0"/>
              <a:t>Βασικές αρχές των θεωριών μάθησης και στο πώς επιδρούν στη σχεδίαση και την ανάπτυξη διδακτικών στρατηγικών </a:t>
            </a: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64E6FB-1BB7-4C2B-9500-4159E425B949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142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Έννοιες - Κλειδιά</a:t>
            </a: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6855E5-FAB0-4A00-8342-7FAC58B82083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68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Για τον συμπεριφορισμό μάθηση σημαίνει η τροποποίηση της εξωτερικά παρατηρούμενης συμπεριφοράς. </a:t>
            </a:r>
          </a:p>
          <a:p>
            <a:r>
              <a:rPr lang="el-GR" smtClean="0"/>
              <a:t>Στο πλαίσιο αυτό, στόχος της διδασκαλίας είναι η επίτευξη της επιθυμητής συμπεριφοράς. </a:t>
            </a: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F2D2C-1C52-425F-89EC-147D68A4C0BF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7536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Βασική υπόθεση του συμπεριφορισμού είναι ότι η γνώση μεταδίδεται </a:t>
            </a: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ADB0-654B-4EBB-BC8A-9B54BF84ECE6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053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9FC39-A1C6-4BDC-8E7F-AA436D97D3D3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4504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47EEEB-937F-42B6-BB92-2BF79DE5655D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257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432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/>
              <a:t>6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Συμπεριφοριστικές, </a:t>
            </a:r>
            <a:r>
              <a:rPr lang="el-GR" sz="2400" dirty="0" err="1"/>
              <a:t>εποικοδομιστικές</a:t>
            </a:r>
            <a:r>
              <a:rPr lang="el-GR" sz="2400" dirty="0"/>
              <a:t>, </a:t>
            </a:r>
            <a:r>
              <a:rPr lang="el-GR" sz="2400" dirty="0" err="1"/>
              <a:t>κοινωνιογνωστικές</a:t>
            </a:r>
            <a:r>
              <a:rPr lang="el-GR" sz="2400" dirty="0"/>
              <a:t> και </a:t>
            </a:r>
            <a:r>
              <a:rPr lang="el-GR" sz="2400" dirty="0" err="1"/>
              <a:t>κοινωνιοπολιτισμικές</a:t>
            </a:r>
            <a:r>
              <a:rPr lang="el-GR" sz="2400" dirty="0"/>
              <a:t> θεωρίες μάθησης και ΤΠΕ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US" sz="2400" dirty="0"/>
              <a:t>B</a:t>
            </a:r>
            <a:r>
              <a:rPr lang="el-GR" sz="2400" dirty="0" err="1"/>
              <a:t>ασικές</a:t>
            </a:r>
            <a:r>
              <a:rPr lang="el-GR" sz="2400" dirty="0"/>
              <a:t> </a:t>
            </a:r>
            <a:r>
              <a:rPr lang="el-GR" sz="2400" dirty="0" smtClean="0"/>
              <a:t>έννοιες</a:t>
            </a:r>
          </a:p>
          <a:p>
            <a:endParaRPr lang="el-GR" sz="24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859288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Στάδια διδακτικού σχεδιασμού</a:t>
            </a: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FEC17D-83A9-4CC5-8B7C-FCB97C518F5E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3" y="3500438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Αξιολόγηση διδακτικών αναγκών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2428875" y="5286375"/>
            <a:ext cx="1643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Σχεδιασμός &amp; ανάπτυξη της διδασκαλίας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428875" y="4000500"/>
            <a:ext cx="1643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Επιλογή &amp; οργάνωση περιεχομένου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2428875" y="2714625"/>
            <a:ext cx="1643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Επιλογή στρατηγικών &amp; μεθόδων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2428875" y="1428750"/>
            <a:ext cx="1643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Συσχέτιση σκοπών &amp; στόχων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714875" y="3500438"/>
            <a:ext cx="1643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Εφαρμογή της Διδασκαλίας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6786563" y="3500438"/>
            <a:ext cx="164306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Αξιολόγηση του  μαθητή</a:t>
            </a:r>
            <a:endParaRPr lang="en-GB" b="1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9850" y="3929063"/>
            <a:ext cx="4002087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1857375" y="4000500"/>
            <a:ext cx="214313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2071688" y="192881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2071688" y="3214688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6415088" y="4000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2071688" y="450056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2071688" y="592931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356644" y="3929857"/>
            <a:ext cx="4002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4071938" y="192881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4071938" y="3214688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ight Arrow 35"/>
          <p:cNvSpPr/>
          <p:nvPr/>
        </p:nvSpPr>
        <p:spPr>
          <a:xfrm>
            <a:off x="4086225" y="450056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ight Arrow 36"/>
          <p:cNvSpPr/>
          <p:nvPr/>
        </p:nvSpPr>
        <p:spPr>
          <a:xfrm>
            <a:off x="4086225" y="5929313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4386263" y="4000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3" name="Shape 42"/>
          <p:cNvCxnSpPr>
            <a:endCxn id="6" idx="2"/>
          </p:cNvCxnSpPr>
          <p:nvPr/>
        </p:nvCxnSpPr>
        <p:spPr>
          <a:xfrm rot="10800000" flipV="1">
            <a:off x="1035050" y="4071938"/>
            <a:ext cx="7680325" cy="428625"/>
          </a:xfrm>
          <a:prstGeom prst="bentConnector4">
            <a:avLst>
              <a:gd name="adj1" fmla="val -558"/>
              <a:gd name="adj2" fmla="val 556664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8429625" y="4000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Πως λειτουργεί ένα λογισμικό κλειστού τύπου;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34025" y="3244850"/>
            <a:ext cx="1281113" cy="1409700"/>
            <a:chOff x="5533799" y="3245406"/>
            <a:chExt cx="1280657" cy="1408473"/>
          </a:xfrm>
        </p:grpSpPr>
        <p:sp>
          <p:nvSpPr>
            <p:cNvPr id="30739" name="Oval 3"/>
            <p:cNvSpPr>
              <a:spLocks noChangeArrowheads="1"/>
            </p:cNvSpPr>
            <p:nvPr/>
          </p:nvSpPr>
          <p:spPr bwMode="auto">
            <a:xfrm>
              <a:off x="5533799" y="3245406"/>
              <a:ext cx="1280657" cy="140847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800"/>
            </a:p>
          </p:txBody>
        </p:sp>
        <p:sp>
          <p:nvSpPr>
            <p:cNvPr id="30740" name="Line 4"/>
            <p:cNvSpPr>
              <a:spLocks noChangeShapeType="1"/>
            </p:cNvSpPr>
            <p:nvPr/>
          </p:nvSpPr>
          <p:spPr bwMode="auto">
            <a:xfrm flipV="1">
              <a:off x="5716750" y="3245406"/>
              <a:ext cx="182951" cy="2347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3000" y="2071688"/>
            <a:ext cx="1828800" cy="938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1. Εισαγωγική ενότητα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87788" y="1643063"/>
            <a:ext cx="1828800" cy="1366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2. Παρουσίαση πληροφορίας</a:t>
            </a:r>
            <a:r>
              <a:rPr lang="el-GR" sz="1800" b="1">
                <a:latin typeface="Calibri" panose="020F0502020204030204" pitchFamily="34" charset="0"/>
              </a:rPr>
              <a:t> </a:t>
            </a:r>
            <a:r>
              <a:rPr lang="el-GR" sz="1800">
                <a:latin typeface="Calibri" panose="020F0502020204030204" pitchFamily="34" charset="0"/>
              </a:rPr>
              <a:t>(κείμενο, ήχος, εικόνες, βίντεο)</a:t>
            </a:r>
            <a:r>
              <a:rPr lang="en-GB" sz="1800">
                <a:latin typeface="Calibri" panose="020F0502020204030204" pitchFamily="34" charset="0"/>
              </a:rPr>
              <a:t>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143000" y="4991100"/>
            <a:ext cx="1828800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6. Τέλος ενότητας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703638" y="4991100"/>
            <a:ext cx="2379662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5. </a:t>
            </a:r>
            <a:r>
              <a:rPr lang="el-GR" sz="1800" b="1">
                <a:latin typeface="Calibri" panose="020F0502020204030204" pitchFamily="34" charset="0"/>
              </a:rPr>
              <a:t>Ανάδραση </a:t>
            </a:r>
            <a:r>
              <a:rPr lang="el-GR" sz="1800">
                <a:latin typeface="Calibri" panose="020F0502020204030204" pitchFamily="34" charset="0"/>
              </a:rPr>
              <a:t>από το λογισμικό</a:t>
            </a:r>
            <a:r>
              <a:rPr lang="el-GR" sz="1800" b="1">
                <a:latin typeface="Calibri" panose="020F0502020204030204" pitchFamily="34" charset="0"/>
              </a:rPr>
              <a:t> (θετική ή αρνητική) </a:t>
            </a:r>
            <a:r>
              <a:rPr lang="en-GB" sz="1800" b="1">
                <a:latin typeface="Calibri" panose="020F0502020204030204" pitchFamily="34" charset="0"/>
              </a:rPr>
              <a:t>ή </a:t>
            </a:r>
            <a:r>
              <a:rPr lang="en-GB" sz="1800">
                <a:latin typeface="Calibri" panose="020F0502020204030204" pitchFamily="34" charset="0"/>
              </a:rPr>
              <a:t>πρόσθετες πληροφορίες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15138" y="4991100"/>
            <a:ext cx="1828800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4. Έλεγχος απάντησης</a:t>
            </a:r>
            <a:r>
              <a:rPr lang="el-GR" sz="1800" b="1">
                <a:latin typeface="Calibri" panose="020F0502020204030204" pitchFamily="34" charset="0"/>
              </a:rPr>
              <a:t> </a:t>
            </a:r>
            <a:r>
              <a:rPr lang="el-GR" sz="1800">
                <a:solidFill>
                  <a:srgbClr val="FF0000"/>
                </a:solidFill>
                <a:latin typeface="Calibri" panose="020F0502020204030204" pitchFamily="34" charset="0"/>
              </a:rPr>
              <a:t>(λογισμικό)</a:t>
            </a:r>
            <a:endParaRPr 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970213" y="25415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716588" y="2541588"/>
            <a:ext cx="7318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7729538" y="3009900"/>
            <a:ext cx="0" cy="1878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6083300" y="5357813"/>
            <a:ext cx="7318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2971800" y="5357813"/>
            <a:ext cx="7318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 flipV="1">
            <a:off x="4802188" y="3009900"/>
            <a:ext cx="0" cy="1878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899150" y="3009900"/>
            <a:ext cx="731838" cy="704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80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448425" y="1714500"/>
            <a:ext cx="2195513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GB" sz="1800" b="1">
                <a:latin typeface="Calibri" panose="020F0502020204030204" pitchFamily="34" charset="0"/>
              </a:rPr>
              <a:t>3. </a:t>
            </a:r>
            <a:r>
              <a:rPr lang="el-GR" sz="1800" b="1">
                <a:latin typeface="Calibri" panose="020F0502020204030204" pitchFamily="34" charset="0"/>
              </a:rPr>
              <a:t>Ε</a:t>
            </a:r>
            <a:r>
              <a:rPr lang="en-GB" sz="1800" b="1">
                <a:latin typeface="Calibri" panose="020F0502020204030204" pitchFamily="34" charset="0"/>
              </a:rPr>
              <a:t>ρώτηση</a:t>
            </a:r>
            <a:r>
              <a:rPr lang="el-GR" sz="1800" b="1">
                <a:latin typeface="Calibri" panose="020F0502020204030204" pitchFamily="34" charset="0"/>
              </a:rPr>
              <a:t> πάνω στην πληροφορία</a:t>
            </a:r>
            <a:r>
              <a:rPr lang="en-GB" sz="1800" b="1">
                <a:latin typeface="Calibri" panose="020F0502020204030204" pitchFamily="34" charset="0"/>
              </a:rPr>
              <a:t> </a:t>
            </a:r>
            <a:r>
              <a:rPr lang="en-GB" sz="1800">
                <a:latin typeface="Calibri" panose="020F0502020204030204" pitchFamily="34" charset="0"/>
              </a:rPr>
              <a:t>(</a:t>
            </a:r>
            <a:r>
              <a:rPr lang="el-GR" sz="1800">
                <a:latin typeface="Calibri" panose="020F0502020204030204" pitchFamily="34" charset="0"/>
              </a:rPr>
              <a:t>λογισμικό</a:t>
            </a:r>
            <a:r>
              <a:rPr lang="en-GB" sz="1800">
                <a:latin typeface="Calibri" panose="020F0502020204030204" pitchFamily="34" charset="0"/>
              </a:rPr>
              <a:t>) </a:t>
            </a:r>
            <a:r>
              <a:rPr lang="en-GB" sz="1800" b="1">
                <a:latin typeface="Calibri" panose="020F0502020204030204" pitchFamily="34" charset="0"/>
              </a:rPr>
              <a:t>&amp; </a:t>
            </a:r>
            <a:r>
              <a:rPr lang="el-GR" sz="1800" b="1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r>
              <a:rPr lang="en-GB" sz="1800" b="1">
                <a:solidFill>
                  <a:srgbClr val="FF0000"/>
                </a:solidFill>
                <a:latin typeface="Calibri" panose="020F0502020204030204" pitchFamily="34" charset="0"/>
              </a:rPr>
              <a:t>πάντηση </a:t>
            </a:r>
            <a:r>
              <a:rPr lang="en-GB" sz="180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l-GR" sz="1800">
                <a:solidFill>
                  <a:srgbClr val="FF0000"/>
                </a:solidFill>
                <a:latin typeface="Calibri" panose="020F0502020204030204" pitchFamily="34" charset="0"/>
              </a:rPr>
              <a:t>μαθητής</a:t>
            </a:r>
            <a:r>
              <a:rPr lang="en-GB" sz="180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38" name="Slide Number Placeholder 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BCBC56-FC6E-41FE-923A-2496E3A5922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Μορφές και τρόποι χρήσης συμπεριφοριστικών λογισμικών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857375"/>
            <a:ext cx="8020050" cy="4391025"/>
          </a:xfrm>
        </p:spPr>
        <p:txBody>
          <a:bodyPr/>
          <a:lstStyle/>
          <a:p>
            <a:r>
              <a:rPr lang="el-GR" sz="2400" dirty="0" smtClean="0"/>
              <a:t>Τα συμπεριφοριστικά λογισμικά χρησιμοποιούνται </a:t>
            </a:r>
          </a:p>
          <a:p>
            <a:pPr lvl="1"/>
            <a:r>
              <a:rPr lang="el-GR" sz="2400" dirty="0" smtClean="0"/>
              <a:t>για παροχή εποπτικής διδασκαλίας</a:t>
            </a:r>
          </a:p>
          <a:p>
            <a:pPr lvl="1"/>
            <a:r>
              <a:rPr lang="el-GR" sz="2400" dirty="0" smtClean="0"/>
              <a:t>Σε ειδικές περιπτώσεις κατάρτισης στη χρήση συστημάτων ή εργαλείων</a:t>
            </a:r>
          </a:p>
          <a:p>
            <a:pPr lvl="1"/>
            <a:r>
              <a:rPr lang="el-GR" sz="2400" dirty="0" smtClean="0"/>
              <a:t>για εμπέδωση χαμηλού επιπέδου γνώσεων και δεξιοτήτων</a:t>
            </a:r>
          </a:p>
          <a:p>
            <a:pPr lvl="1"/>
            <a:r>
              <a:rPr lang="el-GR" sz="2400" dirty="0" smtClean="0"/>
              <a:t>για αξιολόγηση και προσωπική εργασία των μαθητών</a:t>
            </a:r>
          </a:p>
          <a:p>
            <a:pPr lvl="1"/>
            <a:r>
              <a:rPr lang="el-GR" sz="2400" dirty="0" smtClean="0"/>
              <a:t>στην προσχολική και την πρώτη σχολική ηλικία</a:t>
            </a:r>
          </a:p>
          <a:p>
            <a:pPr lvl="1"/>
            <a:r>
              <a:rPr lang="el-GR" sz="2400" dirty="0" smtClean="0"/>
              <a:t>στην ειδική αγωγή  </a:t>
            </a:r>
            <a:endParaRPr lang="en-GB" sz="2400" dirty="0" smtClean="0"/>
          </a:p>
          <a:p>
            <a:endParaRPr lang="en-GB" sz="3600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EEED0F-BC9E-422E-928E-3E10EF5ABE7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22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/>
              <a:t>Γνωστικές Θεωρίες</a:t>
            </a:r>
            <a:endParaRPr lang="en-GB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403350" y="1484313"/>
            <a:ext cx="7531100" cy="46021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3600" dirty="0" smtClean="0"/>
              <a:t>Γνωστικές Θεωρίες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3200" dirty="0" smtClean="0"/>
              <a:t>Γνωστική Επιστήμη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3200" dirty="0" err="1" smtClean="0"/>
              <a:t>Εποικοδομισμός</a:t>
            </a:r>
            <a:endParaRPr lang="en-US" sz="32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3200" dirty="0" smtClean="0"/>
              <a:t>Κοινωνικός </a:t>
            </a:r>
            <a:r>
              <a:rPr lang="el-GR" sz="3200" dirty="0" err="1" smtClean="0"/>
              <a:t>Εποικοδομισμός</a:t>
            </a:r>
            <a:r>
              <a:rPr lang="el-GR" sz="3200" dirty="0" smtClean="0"/>
              <a:t> </a:t>
            </a:r>
          </a:p>
          <a:p>
            <a:endParaRPr lang="el-GR" sz="3600" dirty="0" smtClean="0"/>
          </a:p>
          <a:p>
            <a:endParaRPr lang="el-GR" sz="3600" dirty="0" smtClean="0"/>
          </a:p>
          <a:p>
            <a:pPr lvl="1"/>
            <a:endParaRPr lang="en-GB" sz="3600" dirty="0" smtClean="0"/>
          </a:p>
          <a:p>
            <a:endParaRPr lang="en-GB" sz="4000" dirty="0" smtClean="0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4326CF-A5E7-4F14-97A7-65766A2FD67E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8027988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/>
              <a:t>Γνωστική Επιστήμη</a:t>
            </a:r>
            <a:endParaRPr lang="en-GB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042988" y="1285875"/>
            <a:ext cx="7891462" cy="4800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Γνωστική Ψυχολογία:</a:t>
            </a:r>
          </a:p>
          <a:p>
            <a:pPr lvl="1"/>
            <a:r>
              <a:rPr lang="el-GR" dirty="0" smtClean="0"/>
              <a:t>Ο νους είναι ένα σύστημα που </a:t>
            </a:r>
            <a:r>
              <a:rPr lang="el-GR" dirty="0" err="1" smtClean="0"/>
              <a:t>οικοδομεί</a:t>
            </a:r>
            <a:r>
              <a:rPr lang="el-GR" dirty="0" smtClean="0"/>
              <a:t> και χειρίζεται σύμβολα (αναπαραστάσεις).  </a:t>
            </a:r>
          </a:p>
          <a:p>
            <a:pPr lvl="1"/>
            <a:r>
              <a:rPr lang="el-GR" sz="2400" dirty="0" smtClean="0"/>
              <a:t>Το γνωστικό σύστημα αποτελείται από έννοιες, οι οποίες είναι οργανωμένες σε ευρύτερες εννοιολογικές δομές </a:t>
            </a:r>
            <a:endParaRPr lang="en-GB" sz="2400" dirty="0" smtClean="0"/>
          </a:p>
          <a:p>
            <a:r>
              <a:rPr lang="el-GR" sz="2800" b="1" dirty="0" smtClean="0"/>
              <a:t>Μάθηση</a:t>
            </a:r>
            <a:r>
              <a:rPr lang="el-GR" sz="2800" dirty="0" smtClean="0"/>
              <a:t>: </a:t>
            </a:r>
            <a:r>
              <a:rPr lang="el-GR" sz="2800" u="sng" dirty="0" smtClean="0"/>
              <a:t>τροποποίηση των γνώσεων </a:t>
            </a:r>
          </a:p>
          <a:p>
            <a:pPr lvl="1"/>
            <a:r>
              <a:rPr lang="el-GR" sz="2400" dirty="0" smtClean="0"/>
              <a:t>Συνεπώς η μάθηση εξαρτάται άμεσα από τις </a:t>
            </a:r>
            <a:r>
              <a:rPr lang="el-GR" sz="2400" dirty="0" err="1" smtClean="0"/>
              <a:t>προϋπάρχουσες</a:t>
            </a:r>
            <a:r>
              <a:rPr lang="el-GR" sz="2400" dirty="0" smtClean="0"/>
              <a:t> γνώσεις</a:t>
            </a:r>
          </a:p>
          <a:p>
            <a:r>
              <a:rPr lang="el-GR" sz="2800" dirty="0" smtClean="0"/>
              <a:t>Η μάθηση είναι ενεργή ατομική διαδικασία οικοδόμησης νοήματος μέσω εμπειριών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40E73-BED2-42C6-83D8-60E1E606E7DE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 smtClean="0"/>
              <a:t>Γνωστική Επιστήμη</a:t>
            </a:r>
            <a:br>
              <a:rPr lang="el-GR" sz="4400" b="1" dirty="0" smtClean="0"/>
            </a:br>
            <a:r>
              <a:rPr lang="el-GR" dirty="0" smtClean="0"/>
              <a:t>Μυαλό = Υπολογιστής ;</a:t>
            </a:r>
            <a:endParaRPr lang="en-GB" dirty="0"/>
          </a:p>
        </p:txBody>
      </p:sp>
      <p:pic>
        <p:nvPicPr>
          <p:cNvPr id="38916" name="Picture 2" descr="C:\Documents and Settings\vkomis\My Documents\Τρέχοντα\2. Courses\2. ΠΤΝ Β' έτος\1. Τεχνολογίες της Πληροφορίας και των Επικοινωνιών στην Εκπαίδευση\Images\Teach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13573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C:\Documents and Settings\vkomis\My Documents\Τρέχοντα\2. Courses\2. ΠΤΝ Β' έτος\1. Τεχνολογίες της Πληροφορίας και των Επικοινωνιών στην Εκπαίδευση\Images\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643188"/>
            <a:ext cx="128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571500" y="3714750"/>
            <a:ext cx="3986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b="1">
                <a:latin typeface="Arial" panose="020B0604020202020204" pitchFamily="34" charset="0"/>
              </a:rPr>
              <a:t>Μοντέλο ανθρώπινης σκέψης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2000">
              <a:latin typeface="Arial" panose="020B0604020202020204" pitchFamily="34" charset="0"/>
            </a:endParaRP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5500688" y="37147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b="1">
                <a:latin typeface="Arial" panose="020B0604020202020204" pitchFamily="34" charset="0"/>
              </a:rPr>
              <a:t>Μοντέλο υπολογιστή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2000">
              <a:latin typeface="Arial" panose="020B0604020202020204" pitchFamily="34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4643438" y="3714750"/>
            <a:ext cx="642937" cy="4286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714375" y="4214813"/>
            <a:ext cx="1428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Αισθήσεις</a:t>
            </a:r>
            <a:endParaRPr lang="el-GR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600">
              <a:latin typeface="Arial" panose="020B0604020202020204" pitchFamily="34" charset="0"/>
            </a:endParaRP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1285875" y="492918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Βραχυπρόθεσμη μνήμη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2357438" y="5715000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Μακροπρόθεσμη μνήμη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800">
              <a:latin typeface="Arial" panose="020B0604020202020204" pitchFamily="34" charset="0"/>
            </a:endParaRPr>
          </a:p>
        </p:txBody>
      </p:sp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357688"/>
            <a:ext cx="4841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TextBox 14"/>
          <p:cNvSpPr txBox="1">
            <a:spLocks noChangeArrowheads="1"/>
          </p:cNvSpPr>
          <p:nvPr/>
        </p:nvSpPr>
        <p:spPr bwMode="auto">
          <a:xfrm>
            <a:off x="5657850" y="4286250"/>
            <a:ext cx="2143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Μονάδες εισόδου</a:t>
            </a:r>
            <a:endParaRPr lang="el-GR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600">
              <a:latin typeface="Arial" panose="020B060402020202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 flipV="1">
            <a:off x="2357438" y="4475163"/>
            <a:ext cx="2571750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8927" name="TextBox 16"/>
          <p:cNvSpPr txBox="1">
            <a:spLocks noChangeArrowheads="1"/>
          </p:cNvSpPr>
          <p:nvPr/>
        </p:nvSpPr>
        <p:spPr bwMode="auto">
          <a:xfrm>
            <a:off x="5929313" y="4857750"/>
            <a:ext cx="2143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Κεντρική μονάδα επεξεργασίας</a:t>
            </a:r>
            <a:endParaRPr lang="el-GR" sz="16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600">
              <a:latin typeface="Arial" panose="020B0604020202020204" pitchFamily="34" charset="0"/>
            </a:endParaRPr>
          </a:p>
        </p:txBody>
      </p:sp>
      <p:pic>
        <p:nvPicPr>
          <p:cNvPr id="389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857750"/>
            <a:ext cx="571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TextBox 18"/>
          <p:cNvSpPr txBox="1">
            <a:spLocks noChangeArrowheads="1"/>
          </p:cNvSpPr>
          <p:nvPr/>
        </p:nvSpPr>
        <p:spPr bwMode="auto">
          <a:xfrm>
            <a:off x="6500813" y="5786438"/>
            <a:ext cx="2143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Σκληρός δίσκος</a:t>
            </a:r>
            <a:endParaRPr lang="el-GR" sz="16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1600">
              <a:latin typeface="Arial" panose="020B0604020202020204" pitchFamily="34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3500438" y="5214938"/>
            <a:ext cx="1581150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89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86438"/>
            <a:ext cx="8239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4572000" y="6072188"/>
            <a:ext cx="1152525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1357313" y="1643063"/>
            <a:ext cx="7500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800">
                <a:latin typeface="Arial" panose="020B0604020202020204" pitchFamily="34" charset="0"/>
              </a:rPr>
              <a:t>Βασικό μοντέλο της ΓΕ: Θεωρία επεξεργασίας της πληροφορίας (</a:t>
            </a:r>
            <a:r>
              <a:rPr lang="en-GB" sz="2800">
                <a:latin typeface="Arial" panose="020B0604020202020204" pitchFamily="34" charset="0"/>
              </a:rPr>
              <a:t>Information processing</a:t>
            </a:r>
            <a:r>
              <a:rPr lang="el-GR" sz="2800">
                <a:latin typeface="Arial" panose="020B0604020202020204" pitchFamily="34" charset="0"/>
              </a:rPr>
              <a:t>)</a:t>
            </a:r>
            <a:endParaRPr lang="en-GB" sz="2800">
              <a:latin typeface="Arial" panose="020B0604020202020204" pitchFamily="34" charset="0"/>
            </a:endParaRPr>
          </a:p>
        </p:txBody>
      </p:sp>
      <p:sp>
        <p:nvSpPr>
          <p:cNvPr id="38934" name="Slide Number Placeholder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0D509-855F-4202-B9A1-D2397EDD33C8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>
                <a:effectLst/>
              </a:rPr>
              <a:t>Το γνωστικό σύστημα ως σύστημα επεξεργασίας της πληροφορίας</a:t>
            </a:r>
            <a:endParaRPr lang="en-GB" b="1" dirty="0">
              <a:effectLst/>
            </a:endParaRPr>
          </a:p>
        </p:txBody>
      </p:sp>
      <p:pic>
        <p:nvPicPr>
          <p:cNvPr id="40964" name="Picture 2" descr="nformation%20Processing%20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5857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143000" y="3751263"/>
            <a:ext cx="3429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dirty="0">
                <a:latin typeface="Arial" panose="020B0604020202020204" pitchFamily="34" charset="0"/>
              </a:rPr>
              <a:t>Το </a:t>
            </a:r>
            <a:r>
              <a:rPr lang="el-G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γνωστικό σύστημα </a:t>
            </a:r>
            <a:r>
              <a:rPr lang="el-GR" sz="2400" dirty="0">
                <a:latin typeface="Arial" panose="020B0604020202020204" pitchFamily="34" charset="0"/>
              </a:rPr>
              <a:t>(ο ανθρώπινος νους) δημιουργεί </a:t>
            </a:r>
            <a:r>
              <a:rPr lang="el-GR" sz="2400" i="1" dirty="0">
                <a:latin typeface="Arial" panose="020B0604020202020204" pitchFamily="34" charset="0"/>
              </a:rPr>
              <a:t>αναπαραστάσεις</a:t>
            </a:r>
            <a:r>
              <a:rPr lang="el-GR" sz="2400" dirty="0">
                <a:latin typeface="Arial" panose="020B0604020202020204" pitchFamily="34" charset="0"/>
              </a:rPr>
              <a:t> της </a:t>
            </a:r>
            <a:r>
              <a:rPr lang="el-GR" sz="2400" i="1" dirty="0">
                <a:latin typeface="Arial" panose="020B0604020202020204" pitchFamily="34" charset="0"/>
              </a:rPr>
              <a:t>πληροφοριακής ροής</a:t>
            </a:r>
            <a:r>
              <a:rPr lang="el-GR" sz="2400" dirty="0">
                <a:latin typeface="Arial" panose="020B0604020202020204" pitchFamily="34" charset="0"/>
              </a:rPr>
              <a:t> και κάνει την </a:t>
            </a:r>
            <a:r>
              <a:rPr lang="el-GR" sz="2400" i="1" dirty="0">
                <a:latin typeface="Arial" panose="020B0604020202020204" pitchFamily="34" charset="0"/>
              </a:rPr>
              <a:t>επεξεργασία</a:t>
            </a:r>
            <a:r>
              <a:rPr lang="el-GR" sz="2400" dirty="0">
                <a:latin typeface="Arial" panose="020B0604020202020204" pitchFamily="34" charset="0"/>
              </a:rPr>
              <a:t> της.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44DF3A-F27E-4FF0-A821-1703E15F3D5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212725"/>
            <a:ext cx="76485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 smtClean="0"/>
              <a:t>Δύο κατηγορίες γνώσεων (επεξεργασία της πληροφορίας)</a:t>
            </a:r>
            <a:endParaRPr lang="en-GB" dirty="0"/>
          </a:p>
        </p:txBody>
      </p:sp>
      <p:pic>
        <p:nvPicPr>
          <p:cNvPr id="43012" name="Picture 2" descr="C:\Documents and Settings\vkomis\My Documents\Τρέχοντα\2. Courses\2. ΠΤΝ Β' έτος\1. Τεχνολογίες της Πληροφορίας και των Επικοινωνιών στην Εκπαίδευση\Images\LongTerm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00250"/>
            <a:ext cx="4356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609600" y="1377334"/>
            <a:ext cx="37861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Δηλωτικές γνώσεις: </a:t>
            </a:r>
            <a:r>
              <a:rPr lang="el-GR" sz="2400" dirty="0">
                <a:latin typeface="Arial" panose="020B0604020202020204" pitchFamily="34" charset="0"/>
              </a:rPr>
              <a:t>αφορούν το περιεχόμενο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dirty="0">
                <a:latin typeface="Arial" panose="020B0604020202020204" pitchFamily="34" charset="0"/>
              </a:rPr>
              <a:t>Συνίστανται από 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γεγονότα</a:t>
            </a:r>
            <a:r>
              <a:rPr lang="el-GR" sz="2400" dirty="0">
                <a:latin typeface="Arial" panose="020B0604020202020204" pitchFamily="34" charset="0"/>
              </a:rPr>
              <a:t> και 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ορισμούς</a:t>
            </a:r>
            <a:r>
              <a:rPr lang="el-GR" sz="2400" dirty="0">
                <a:latin typeface="Arial" panose="020B0604020202020204" pitchFamily="34" charset="0"/>
              </a:rPr>
              <a:t> που ξέρουμε ή 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επεξηγήσεις</a:t>
            </a:r>
            <a:r>
              <a:rPr lang="el-GR" sz="2400" dirty="0">
                <a:latin typeface="Arial" panose="020B0604020202020204" pitchFamily="34" charset="0"/>
              </a:rPr>
              <a:t> που δίνουμε (το </a:t>
            </a:r>
            <a:r>
              <a:rPr lang="el-GR" sz="2400" b="1" i="1" u="sng" dirty="0">
                <a:latin typeface="Arial" panose="020B0604020202020204" pitchFamily="34" charset="0"/>
              </a:rPr>
              <a:t>τι</a:t>
            </a:r>
            <a:r>
              <a:rPr lang="el-GR" sz="2400" dirty="0">
                <a:latin typeface="Arial" panose="020B0604020202020204" pitchFamily="34" charset="0"/>
              </a:rPr>
              <a:t>).</a:t>
            </a:r>
            <a:endParaRPr lang="el-GR" sz="2400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24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Διαδικασιακές</a:t>
            </a:r>
            <a:r>
              <a:rPr lang="el-GR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γνώσεις:  </a:t>
            </a:r>
            <a:r>
              <a:rPr lang="el-GR" sz="2400" dirty="0">
                <a:latin typeface="Arial" panose="020B0604020202020204" pitchFamily="34" charset="0"/>
              </a:rPr>
              <a:t>χαρακτηρίζουν τις 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νοητικές</a:t>
            </a:r>
            <a:r>
              <a:rPr lang="el-GR" sz="2400" dirty="0">
                <a:latin typeface="Arial" panose="020B0604020202020204" pitchFamily="34" charset="0"/>
              </a:rPr>
              <a:t> ή </a:t>
            </a:r>
            <a:r>
              <a:rPr lang="el-G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πραξιακές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τεχνικές</a:t>
            </a:r>
            <a:r>
              <a:rPr lang="el-GR" sz="2400" dirty="0">
                <a:latin typeface="Arial" panose="020B0604020202020204" pitchFamily="34" charset="0"/>
              </a:rPr>
              <a:t> που ξέρουμε να εφαρμόζουμε (το </a:t>
            </a:r>
            <a:r>
              <a:rPr lang="el-GR" sz="2400" b="1" u="sng" dirty="0">
                <a:latin typeface="Arial" panose="020B0604020202020204" pitchFamily="34" charset="0"/>
              </a:rPr>
              <a:t>πώς</a:t>
            </a:r>
            <a:r>
              <a:rPr lang="el-GR" sz="2400" u="sng" dirty="0">
                <a:latin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4301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FAE18C-02A0-4AFC-8851-FAC74212BC3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381000"/>
            <a:ext cx="7862887" cy="1143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4000" b="1" dirty="0" smtClean="0">
                <a:effectLst/>
              </a:rPr>
              <a:t>Μέθοδος διδασκαλίας στο πλαίσιο της Γνωστικής Επιστήμης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n-US" sz="3200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57375"/>
            <a:ext cx="7912100" cy="4114800"/>
          </a:xfrm>
        </p:spPr>
        <p:txBody>
          <a:bodyPr>
            <a:normAutofit fontScale="92500"/>
          </a:bodyPr>
          <a:lstStyle/>
          <a:p>
            <a:pPr lvl="1"/>
            <a:r>
              <a:rPr lang="el-GR" dirty="0" smtClean="0"/>
              <a:t>Διαδικασίες </a:t>
            </a:r>
            <a:r>
              <a:rPr lang="el-GR" b="1" dirty="0" smtClean="0"/>
              <a:t>επίλυσης προβλημάτων</a:t>
            </a:r>
          </a:p>
          <a:p>
            <a:pPr lvl="1"/>
            <a:r>
              <a:rPr lang="el-GR" dirty="0" smtClean="0"/>
              <a:t>Διάκριση ανάμεσα σε </a:t>
            </a:r>
            <a:r>
              <a:rPr lang="el-GR" b="1" dirty="0" smtClean="0"/>
              <a:t>αρχάριους</a:t>
            </a:r>
            <a:r>
              <a:rPr lang="el-GR" dirty="0" smtClean="0"/>
              <a:t> και </a:t>
            </a:r>
            <a:r>
              <a:rPr lang="el-GR" b="1" dirty="0" smtClean="0"/>
              <a:t>ειδικούς</a:t>
            </a:r>
          </a:p>
          <a:p>
            <a:pPr lvl="1"/>
            <a:r>
              <a:rPr lang="el-GR" dirty="0" smtClean="0"/>
              <a:t>Χειρισμός </a:t>
            </a:r>
            <a:r>
              <a:rPr lang="el-GR" b="1" dirty="0" smtClean="0"/>
              <a:t>δηλωτικών</a:t>
            </a:r>
            <a:r>
              <a:rPr lang="el-GR" dirty="0" smtClean="0"/>
              <a:t> και </a:t>
            </a:r>
            <a:r>
              <a:rPr lang="el-GR" b="1" dirty="0" smtClean="0"/>
              <a:t>διαδικαστικών γνώσεων</a:t>
            </a:r>
            <a:r>
              <a:rPr lang="el-GR" dirty="0" smtClean="0"/>
              <a:t>, καθώς και </a:t>
            </a:r>
            <a:r>
              <a:rPr lang="el-GR" b="1" dirty="0" err="1" smtClean="0"/>
              <a:t>μεταγνώσεων</a:t>
            </a:r>
            <a:endParaRPr lang="el-GR" b="1" dirty="0" smtClean="0"/>
          </a:p>
          <a:p>
            <a:pPr lvl="2"/>
            <a:r>
              <a:rPr lang="el-GR" dirty="0" err="1" smtClean="0"/>
              <a:t>Μεταγνώση</a:t>
            </a:r>
            <a:r>
              <a:rPr lang="el-GR" dirty="0" smtClean="0"/>
              <a:t>: η γνώση πάνω στη γνώση</a:t>
            </a:r>
          </a:p>
          <a:p>
            <a:pPr lvl="1"/>
            <a:r>
              <a:rPr lang="el-GR" dirty="0" smtClean="0"/>
              <a:t>Αναζήτηση </a:t>
            </a:r>
            <a:r>
              <a:rPr lang="el-GR" b="1" dirty="0" err="1" smtClean="0"/>
              <a:t>ευρετικών</a:t>
            </a:r>
            <a:r>
              <a:rPr lang="el-GR" b="1" dirty="0" smtClean="0"/>
              <a:t> στρατηγικών</a:t>
            </a:r>
          </a:p>
          <a:p>
            <a:pPr lvl="1"/>
            <a:r>
              <a:rPr lang="el-GR" b="1" dirty="0" smtClean="0"/>
              <a:t>Εννοιολογική αλλαγή</a:t>
            </a:r>
            <a:r>
              <a:rPr lang="el-GR" dirty="0" smtClean="0"/>
              <a:t>: ποιοτική αλλαγή του συστήματος των αναπαραστάσεων, των σχημάτων και των νοητικών μοντέλων αυτών που μαθαίνουν </a:t>
            </a:r>
          </a:p>
          <a:p>
            <a:pPr lvl="1"/>
            <a:endParaRPr lang="en-GB" dirty="0" smtClean="0"/>
          </a:p>
        </p:txBody>
      </p:sp>
      <p:sp>
        <p:nvSpPr>
          <p:cNvPr id="45061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A2DA17-CF0D-460D-9230-CCEF06AF2E8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Γνωστική Επιστήμη &amp; ΤΠΕ</a:t>
            </a:r>
            <a:endParaRPr lang="el-GR" dirty="0"/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Εφαρμογές Τεχνητής Νοημοσύνης </a:t>
            </a:r>
          </a:p>
          <a:p>
            <a:pPr lvl="1"/>
            <a:r>
              <a:rPr lang="el-GR" smtClean="0"/>
              <a:t>Έμπειρα Διδακτικά Συστήματα</a:t>
            </a:r>
          </a:p>
          <a:p>
            <a:pPr lvl="1"/>
            <a:r>
              <a:rPr lang="el-GR" smtClean="0"/>
              <a:t>Αυτόματη μετάφραση </a:t>
            </a:r>
          </a:p>
          <a:p>
            <a:pPr lvl="1"/>
            <a:r>
              <a:rPr lang="el-GR" smtClean="0"/>
              <a:t>Αναγνώριση φωνής (και εικόνων)</a:t>
            </a:r>
          </a:p>
          <a:p>
            <a:pPr lvl="1"/>
            <a:r>
              <a:rPr lang="el-GR" smtClean="0"/>
              <a:t>Ρομποτική  </a:t>
            </a:r>
          </a:p>
          <a:p>
            <a:r>
              <a:rPr lang="el-GR" smtClean="0"/>
              <a:t>Δεν υπάρχουν εφαρμογές στην προσχολική και την πρωτοβάθμια εκπαίδευση </a:t>
            </a:r>
          </a:p>
        </p:txBody>
      </p:sp>
      <p:sp>
        <p:nvSpPr>
          <p:cNvPr id="47109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57E51B-8919-4725-A0D4-DFC9209DDC74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err="1" smtClean="0"/>
              <a:t>Εποικοδομισμός</a:t>
            </a:r>
            <a:r>
              <a:rPr lang="el-GR" sz="4000" b="1" dirty="0" smtClean="0"/>
              <a:t> (1)</a:t>
            </a:r>
            <a:endParaRPr lang="en-GB" sz="4000" b="1" dirty="0"/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b="1" smtClean="0"/>
              <a:t>Μάθηση</a:t>
            </a:r>
            <a:r>
              <a:rPr lang="el-GR" smtClean="0"/>
              <a:t>: η τροποποίηση του προϋπαρχουσών γνώσεων</a:t>
            </a:r>
          </a:p>
          <a:p>
            <a:r>
              <a:rPr lang="el-GR" smtClean="0"/>
              <a:t>Στόχος της </a:t>
            </a:r>
            <a:r>
              <a:rPr lang="el-GR" b="1" smtClean="0"/>
              <a:t>διδασκαλίας</a:t>
            </a:r>
            <a:r>
              <a:rPr lang="el-GR" smtClean="0"/>
              <a:t>: η δημιουργία κατάλληλου και πλούσιου περιβάλλοντος με το οποίο αλληλεπιδρά ο μαθητής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l-GR" b="1" smtClean="0"/>
              <a:t>Βασικοί εκπρόσωποι</a:t>
            </a:r>
          </a:p>
          <a:p>
            <a:r>
              <a:rPr lang="en-GB" smtClean="0"/>
              <a:t>Piaget		Bruner		Papert</a:t>
            </a:r>
          </a:p>
          <a:p>
            <a:endParaRPr lang="en-GB" smtClean="0"/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214938"/>
            <a:ext cx="1133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143500"/>
            <a:ext cx="847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143500"/>
            <a:ext cx="9286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C079C8-66F0-4F0F-85EB-5E06C794B178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err="1" smtClean="0"/>
              <a:t>Εποικοδομισμός</a:t>
            </a:r>
            <a:r>
              <a:rPr lang="el-GR" sz="4000" b="1" dirty="0" smtClean="0"/>
              <a:t> (2)</a:t>
            </a:r>
            <a:endParaRPr lang="en-GB" sz="4000" b="1" dirty="0"/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b="1" dirty="0" smtClean="0"/>
              <a:t>μάθηση</a:t>
            </a:r>
            <a:r>
              <a:rPr lang="el-GR" dirty="0" smtClean="0"/>
              <a:t> </a:t>
            </a:r>
            <a:r>
              <a:rPr lang="el-GR" u="sng" dirty="0" smtClean="0"/>
              <a:t>είναι</a:t>
            </a:r>
            <a:r>
              <a:rPr lang="el-GR" dirty="0" smtClean="0"/>
              <a:t> ατομική διαδικασία οικοδόμησης γνώσεων</a:t>
            </a:r>
          </a:p>
          <a:p>
            <a:r>
              <a:rPr lang="el-GR" dirty="0" smtClean="0"/>
              <a:t>Το νόημα αποκτάται μέσω εμπειριών</a:t>
            </a:r>
            <a:endParaRPr lang="en-GB" dirty="0" smtClean="0"/>
          </a:p>
          <a:p>
            <a:pPr lvl="1"/>
            <a:r>
              <a:rPr lang="el-GR" dirty="0" smtClean="0"/>
              <a:t>Το παιδί καταλαβαίνει τον κόσμο που το περιβάλλει μέσα από την αλληλεπίδρασή του με αυτόν</a:t>
            </a:r>
          </a:p>
          <a:p>
            <a:r>
              <a:rPr lang="el-GR" dirty="0" smtClean="0"/>
              <a:t>Η μάθηση </a:t>
            </a:r>
            <a:r>
              <a:rPr lang="el-GR" u="sng" dirty="0" smtClean="0"/>
              <a:t>δεν είναι </a:t>
            </a:r>
            <a:r>
              <a:rPr lang="el-GR" dirty="0" smtClean="0"/>
              <a:t>αποστήθιση εννοιών ή γεγονότων </a:t>
            </a:r>
          </a:p>
          <a:p>
            <a:endParaRPr lang="en-GB" dirty="0" smtClean="0"/>
          </a:p>
        </p:txBody>
      </p:sp>
      <p:sp>
        <p:nvSpPr>
          <p:cNvPr id="50181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3EAE21-23B1-4F1B-9B3B-B333B0EE313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Εποικοδομισμός &amp; ΤΠΕ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οι εκπαιδευτικές εφαρμογές των ΤΠΕ πρέπει </a:t>
            </a:r>
          </a:p>
          <a:p>
            <a:r>
              <a:rPr lang="el-GR" sz="2400" dirty="0" smtClean="0"/>
              <a:t>να υποστηρίζουν την </a:t>
            </a:r>
            <a:r>
              <a:rPr lang="el-GR" sz="2400" b="1" dirty="0" smtClean="0"/>
              <a:t>οικοδόμηση</a:t>
            </a:r>
            <a:r>
              <a:rPr lang="el-GR" sz="2400" dirty="0" smtClean="0"/>
              <a:t> της γνώσης (αναπαριστώντας τις ιδέες, την κατανόηση και τις αναπαραστάσεις των μαθητών), </a:t>
            </a:r>
          </a:p>
          <a:p>
            <a:r>
              <a:rPr lang="el-GR" sz="2400" dirty="0" smtClean="0"/>
              <a:t>να επιτρέπουν </a:t>
            </a:r>
            <a:r>
              <a:rPr lang="el-GR" sz="2400" b="1" dirty="0" smtClean="0"/>
              <a:t>διερευνήσεις</a:t>
            </a:r>
            <a:r>
              <a:rPr lang="el-GR" sz="2400" dirty="0" smtClean="0"/>
              <a:t> (για πρόσβαση στην απαιτούμενη πληροφορία, για σύγκριση με άλλες προοπτικές και όψεις του κόσμου), </a:t>
            </a:r>
          </a:p>
          <a:p>
            <a:r>
              <a:rPr lang="el-GR" sz="2400" dirty="0" smtClean="0"/>
              <a:t>να υποστηρίζουν τη μάθηση μέσω πράξης (προσομοιώνοντας πραγματικά προβλήματα και καταστάσεις) </a:t>
            </a:r>
          </a:p>
          <a:p>
            <a:r>
              <a:rPr lang="el-GR" sz="2400" dirty="0" smtClean="0"/>
              <a:t>να αποτελούν νοητικούς </a:t>
            </a:r>
            <a:r>
              <a:rPr lang="el-GR" sz="2400" b="1" dirty="0" smtClean="0"/>
              <a:t>συνεργάτες</a:t>
            </a:r>
            <a:r>
              <a:rPr lang="el-GR" sz="2400" dirty="0" smtClean="0"/>
              <a:t> (υποστηρίζοντας την έκφραση και τη σύνδεση των γνώσεων).     </a:t>
            </a:r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BC70DE-ACBC-4DE9-BF8D-4BDF71A54B5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Μέθοδοι διδασκαλίας στον </a:t>
            </a:r>
            <a:r>
              <a:rPr lang="el-GR" b="1" dirty="0" err="1" smtClean="0"/>
              <a:t>εποικοδομισμό</a:t>
            </a:r>
            <a:endParaRPr lang="en-GB" b="1" dirty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175" y="5091906"/>
            <a:ext cx="1304925" cy="981075"/>
          </a:xfrm>
          <a:noFill/>
        </p:spPr>
      </p:pic>
      <p:sp>
        <p:nvSpPr>
          <p:cNvPr id="54276" name="Content Placeholder 9"/>
          <p:cNvSpPr>
            <a:spLocks noGrp="1"/>
          </p:cNvSpPr>
          <p:nvPr>
            <p:ph sz="half" idx="2"/>
          </p:nvPr>
        </p:nvSpPr>
        <p:spPr>
          <a:xfrm>
            <a:off x="838201" y="1714500"/>
            <a:ext cx="6376988" cy="4457700"/>
          </a:xfrm>
        </p:spPr>
        <p:txBody>
          <a:bodyPr/>
          <a:lstStyle/>
          <a:p>
            <a:r>
              <a:rPr lang="el-GR" b="1" dirty="0" smtClean="0"/>
              <a:t>Προϋπόθεση: η αλληλεπίδραση με το φυσικό περιβάλλον </a:t>
            </a:r>
          </a:p>
          <a:p>
            <a:r>
              <a:rPr lang="el-GR" sz="2400" dirty="0" smtClean="0"/>
              <a:t>Η μάθηση λαμβάνει χώρα μέσα από δραστηριότητες </a:t>
            </a:r>
          </a:p>
          <a:p>
            <a:r>
              <a:rPr lang="el-GR" sz="2400" dirty="0" smtClean="0"/>
              <a:t>διερεύνησης, </a:t>
            </a:r>
          </a:p>
          <a:p>
            <a:r>
              <a:rPr lang="el-GR" sz="2400" dirty="0" smtClean="0"/>
              <a:t>ανακάλυψης, </a:t>
            </a:r>
          </a:p>
          <a:p>
            <a:r>
              <a:rPr lang="el-GR" sz="2400" dirty="0" smtClean="0"/>
              <a:t>έρευνας &amp; πειραματισμού</a:t>
            </a:r>
            <a:endParaRPr lang="en-GB" sz="2400" dirty="0" smtClean="0"/>
          </a:p>
          <a:p>
            <a:r>
              <a:rPr lang="el-GR" sz="2400" dirty="0" smtClean="0"/>
              <a:t>Διαθεματικής προσέγγισης  </a:t>
            </a:r>
          </a:p>
          <a:p>
            <a:r>
              <a:rPr lang="el-GR" sz="2400" dirty="0" smtClean="0"/>
              <a:t>Επίλυσης προβλήματος</a:t>
            </a:r>
            <a:endParaRPr lang="en-GB" sz="2400" dirty="0" smtClean="0"/>
          </a:p>
          <a:p>
            <a:endParaRPr lang="en-GB" dirty="0" smtClean="0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928688"/>
            <a:ext cx="16430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92893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51AB8-18B8-4CA3-8A83-A6893D3CA68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Κοινωνικός </a:t>
            </a:r>
            <a:r>
              <a:rPr lang="el-GR" sz="4000" b="1" dirty="0" err="1" smtClean="0"/>
              <a:t>εποικοδομισμός</a:t>
            </a:r>
            <a:endParaRPr lang="el-GR" sz="4000" b="1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8248650" cy="4800600"/>
          </a:xfrm>
        </p:spPr>
        <p:txBody>
          <a:bodyPr/>
          <a:lstStyle/>
          <a:p>
            <a:r>
              <a:rPr lang="el-G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Από το ατομικό στο κοινωνικό  </a:t>
            </a:r>
          </a:p>
          <a:p>
            <a:r>
              <a:rPr lang="el-GR" sz="2800" dirty="0" smtClean="0"/>
              <a:t>Η οικοδόμηση των γνώσεων λαμβάνει χώρα σε κοινωνικό επίπεδο</a:t>
            </a:r>
          </a:p>
          <a:p>
            <a:pPr lvl="1"/>
            <a:r>
              <a:rPr lang="el-GR" sz="2400" dirty="0" smtClean="0"/>
              <a:t>Η γνώση (και ειδικά η </a:t>
            </a:r>
            <a:r>
              <a:rPr lang="el-GR" sz="2400" b="1" dirty="0" smtClean="0"/>
              <a:t>επιστημονική γνώση</a:t>
            </a:r>
            <a:r>
              <a:rPr lang="el-GR" sz="2400" dirty="0" smtClean="0"/>
              <a:t>) οικοδομείται αφενός διαμέσου συζητήσεων ανάμεσα σε άτομα ή ομάδες που εμπερικλείουν τη δημιουργία και κατανόηση της επικοινωνίας και αφετέρου την από κοινού υλοποίηση δραστηριοτήτων</a:t>
            </a:r>
            <a:endParaRPr lang="en-US" sz="2400" dirty="0" smtClean="0"/>
          </a:p>
          <a:p>
            <a:pPr lvl="1"/>
            <a:r>
              <a:rPr lang="el-GR" sz="2400" dirty="0" smtClean="0"/>
              <a:t>Τις επιστημονικές γνώσεις δεν τις μαθαίνουμε μόνοι μας: κάποιος πρέπει να μας τις διδάξει !</a:t>
            </a:r>
            <a:endParaRPr lang="en-GB" sz="2400" dirty="0" smtClean="0"/>
          </a:p>
          <a:p>
            <a:endParaRPr lang="en-GB" dirty="0" smtClean="0"/>
          </a:p>
        </p:txBody>
      </p:sp>
      <p:sp>
        <p:nvSpPr>
          <p:cNvPr id="5632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5653A8-F404-4A22-A9DA-DB962EC9445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7875588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err="1" smtClean="0"/>
              <a:t>Κοινωνικοπολιτισμικές</a:t>
            </a:r>
            <a:r>
              <a:rPr lang="el-GR" sz="4000" b="1" dirty="0" smtClean="0"/>
              <a:t> Θεωρίες</a:t>
            </a:r>
            <a:endParaRPr lang="en-GB" sz="4000" b="1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Κοινωνικός </a:t>
            </a:r>
            <a:r>
              <a:rPr lang="el-G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Εποικοδομισμός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dirty="0" smtClean="0"/>
              <a:t>Πολιτισμική-Ιστορική Ψυχολογία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dirty="0" smtClean="0"/>
              <a:t>Θεωρία της Δραστηριότητας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dirty="0" smtClean="0"/>
              <a:t>Πλαισιωμένη μάθηση </a:t>
            </a:r>
          </a:p>
        </p:txBody>
      </p:sp>
      <p:sp>
        <p:nvSpPr>
          <p:cNvPr id="5837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1C4313-BED1-4729-97FD-F600D4E4BB0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327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b="1" dirty="0" err="1" smtClean="0"/>
              <a:t>Κοινωνικοπολιτισμικές</a:t>
            </a:r>
            <a:r>
              <a:rPr lang="el-GR" sz="4000" b="1" dirty="0" smtClean="0"/>
              <a:t> Θεωρίες: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γενικές </a:t>
            </a:r>
            <a:r>
              <a:rPr lang="el-GR" sz="4000" b="1" dirty="0"/>
              <a:t>αρχές</a:t>
            </a:r>
            <a:endParaRPr lang="en-GB" sz="4000" b="1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85800" y="1483625"/>
            <a:ext cx="8172450" cy="4800600"/>
          </a:xfrm>
        </p:spPr>
        <p:txBody>
          <a:bodyPr/>
          <a:lstStyle/>
          <a:p>
            <a:r>
              <a:rPr lang="el-GR" sz="2800" dirty="0" smtClean="0"/>
              <a:t>Κοινωνική φύση της μάθησης</a:t>
            </a:r>
          </a:p>
          <a:p>
            <a:pPr lvl="1"/>
            <a:r>
              <a:rPr lang="el-GR" sz="2400" dirty="0" smtClean="0"/>
              <a:t>Η μάθηση λαμβάνει χώρα μέσα στο κοινωνικό σύνολο</a:t>
            </a:r>
          </a:p>
          <a:p>
            <a:r>
              <a:rPr lang="el-GR" sz="2800" dirty="0" smtClean="0"/>
              <a:t>Η γνώση οικοδομείται σε συνεργατικά πλαίσια  </a:t>
            </a:r>
          </a:p>
          <a:p>
            <a:pPr lvl="1"/>
            <a:r>
              <a:rPr lang="el-GR" sz="2400" dirty="0" smtClean="0"/>
              <a:t>Η σημασία της κοινωνικής αλληλεπίδρασης</a:t>
            </a:r>
          </a:p>
          <a:p>
            <a:pPr lvl="1"/>
            <a:r>
              <a:rPr lang="el-GR" sz="2400" dirty="0" smtClean="0"/>
              <a:t>Ο ρόλος του εκπαιδευτικού και του σχολείου</a:t>
            </a:r>
          </a:p>
          <a:p>
            <a:r>
              <a:rPr lang="el-GR" sz="2800" dirty="0" smtClean="0"/>
              <a:t>Σχέση ανάμεσα στο ατομικό και το κοινωνικό</a:t>
            </a:r>
          </a:p>
          <a:p>
            <a:pPr lvl="1"/>
            <a:r>
              <a:rPr lang="el-GR" sz="2400" dirty="0" smtClean="0"/>
              <a:t>Από το ατομικό στο κοινωνικό: Κοινωνικός </a:t>
            </a:r>
            <a:r>
              <a:rPr lang="el-GR" sz="2400" dirty="0" err="1" smtClean="0"/>
              <a:t>εποικοδομισμός</a:t>
            </a:r>
            <a:endParaRPr lang="el-GR" sz="2400" dirty="0" smtClean="0"/>
          </a:p>
          <a:p>
            <a:pPr lvl="1"/>
            <a:r>
              <a:rPr lang="el-GR" sz="2400" dirty="0" smtClean="0"/>
              <a:t>Από το κοινωνικό στο ατομικό: </a:t>
            </a:r>
            <a:r>
              <a:rPr lang="el-GR" sz="2400" dirty="0" err="1" smtClean="0"/>
              <a:t>Κοινωνικοπολιτισμική</a:t>
            </a:r>
            <a:r>
              <a:rPr lang="el-GR" sz="2400" dirty="0" smtClean="0"/>
              <a:t> προσέγγιση </a:t>
            </a:r>
          </a:p>
          <a:p>
            <a:endParaRPr lang="el-GR" sz="2800" dirty="0" smtClean="0"/>
          </a:p>
          <a:p>
            <a:endParaRPr lang="en-GB" sz="2400" dirty="0" smtClean="0"/>
          </a:p>
          <a:p>
            <a:endParaRPr lang="en-GB" sz="2800" dirty="0" smtClean="0"/>
          </a:p>
        </p:txBody>
      </p:sp>
      <p:sp>
        <p:nvSpPr>
          <p:cNvPr id="6042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0A27F0-2D04-4075-B224-95D86A98949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Σοβιετική Σχολή Ψυχολογίας</a:t>
            </a:r>
            <a:endParaRPr lang="en-GB" sz="4000" b="1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042988" y="1357313"/>
            <a:ext cx="7891462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Από το κοινωνικό στο ατομικό</a:t>
            </a:r>
          </a:p>
          <a:p>
            <a:pPr>
              <a:defRPr/>
            </a:pPr>
            <a:r>
              <a:rPr lang="el-GR" sz="2400" b="1" dirty="0" smtClean="0"/>
              <a:t>Μάθηση</a:t>
            </a:r>
            <a:r>
              <a:rPr lang="el-GR" sz="2400" dirty="0" smtClean="0"/>
              <a:t>: εσωτερίκευση εννοιών και γνώσεων που υπάρχουν στην κοινωνία </a:t>
            </a:r>
          </a:p>
          <a:p>
            <a:pPr lvl="1">
              <a:defRPr/>
            </a:pPr>
            <a:r>
              <a:rPr lang="el-GR" sz="2000" dirty="0" smtClean="0"/>
              <a:t>Το άτομο που συμμετέχει σε ένα κοινωνικό σύστημα επηρεάζεται από την κουλτούρα αυτού του συστήματος </a:t>
            </a:r>
            <a:endParaRPr lang="el-GR" sz="2000" dirty="0"/>
          </a:p>
          <a:p>
            <a:pPr lvl="1">
              <a:defRPr/>
            </a:pPr>
            <a:r>
              <a:rPr lang="el-GR" sz="2000" dirty="0"/>
              <a:t>Τ</a:t>
            </a:r>
            <a:r>
              <a:rPr lang="el-GR" sz="2000" dirty="0" smtClean="0"/>
              <a:t>α εργαλεία που χρησιμοποιούνται για επικοινωνία (κυρίως η </a:t>
            </a:r>
            <a:r>
              <a:rPr lang="el-GR" sz="2000" b="1" dirty="0" smtClean="0"/>
              <a:t>γλώσσα</a:t>
            </a:r>
            <a:r>
              <a:rPr lang="el-GR" sz="2000" dirty="0" smtClean="0"/>
              <a:t>) διαμορφώνουν τη γνωστικότητά του και συνιστούν πηγή της μάθησης και της εξέλιξής του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el-GR" sz="2400" b="1" dirty="0" smtClean="0"/>
              <a:t>Βασικοί εκπρόσωποι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6246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4CC889-5D7D-4889-8504-042901D3112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62470" name="Picture 7" descr="http://www.muskingum.edu/%7Epsych/psycweb/history/vygotsk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978400"/>
            <a:ext cx="1168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2"/>
          <p:cNvSpPr txBox="1">
            <a:spLocks noChangeArrowheads="1"/>
          </p:cNvSpPr>
          <p:nvPr/>
        </p:nvSpPr>
        <p:spPr bwMode="auto">
          <a:xfrm>
            <a:off x="2236788" y="4606925"/>
            <a:ext cx="1201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Vygotsky</a:t>
            </a:r>
            <a:endParaRPr lang="el-GR" b="1"/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4643438" y="4606925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Leontiev</a:t>
            </a:r>
            <a:endParaRPr lang="el-GR"/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7018338" y="4606925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Luria</a:t>
            </a:r>
            <a:endParaRPr lang="el-GR"/>
          </a:p>
        </p:txBody>
      </p:sp>
      <p:pic>
        <p:nvPicPr>
          <p:cNvPr id="62474" name="Picture 9" descr="http://www.free-knowledge.org/images/encyclopedia/activity_theory/a_activity_theory_leonti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991100"/>
            <a:ext cx="10271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http://upload.wikimedia.org/wikipedia/commons/thumb/2/20/Luria.jpg/220px-Lu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975225"/>
            <a:ext cx="1031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Θεωρία του </a:t>
            </a:r>
            <a:r>
              <a:rPr lang="en-GB" sz="4000" b="1" dirty="0" smtClean="0"/>
              <a:t>Vygotsky</a:t>
            </a:r>
            <a:r>
              <a:rPr lang="el-GR" sz="4000" b="1" dirty="0" smtClean="0"/>
              <a:t> </a:t>
            </a:r>
            <a:endParaRPr lang="en-GB" sz="4000" b="1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685800" y="1357313"/>
            <a:ext cx="8248650" cy="4800600"/>
          </a:xfrm>
        </p:spPr>
        <p:txBody>
          <a:bodyPr>
            <a:normAutofit/>
          </a:bodyPr>
          <a:lstStyle/>
          <a:p>
            <a:r>
              <a:rPr lang="el-GR" dirty="0" smtClean="0"/>
              <a:t>Κάποιες βασικές έννοιες </a:t>
            </a:r>
          </a:p>
          <a:p>
            <a:pPr lvl="1"/>
            <a:r>
              <a:rPr lang="el-GR" dirty="0" smtClean="0"/>
              <a:t>Χρήση φυσικών και κυρίως συμβολικών εργαλείων  </a:t>
            </a:r>
          </a:p>
          <a:p>
            <a:pPr lvl="1"/>
            <a:r>
              <a:rPr lang="el-GR" dirty="0" smtClean="0"/>
              <a:t>Ζώνη της εγγύτερης ανάπτυξης</a:t>
            </a:r>
          </a:p>
          <a:p>
            <a:pPr lvl="1"/>
            <a:r>
              <a:rPr lang="el-GR" dirty="0" smtClean="0"/>
              <a:t>Αυτό που το παιδί δεν μπορεί να κάνει μόνο του αλλά το πετυχαίνει με τη βοήθεια του άλλου</a:t>
            </a:r>
          </a:p>
          <a:p>
            <a:pPr lvl="1"/>
            <a:r>
              <a:rPr lang="el-GR" dirty="0" smtClean="0"/>
              <a:t>Σημασία της μεσολάβησης του ενήλικα και ειδικότερα του εκπαιδευτικού</a:t>
            </a:r>
          </a:p>
          <a:p>
            <a:pPr lvl="1"/>
            <a:r>
              <a:rPr lang="el-GR" dirty="0" smtClean="0"/>
              <a:t>Πλαίσιο στηρίγματος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6451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8B19CD-244C-4550-AF2F-EC26EC6EE0F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Θεωρία της Δραστηριότητας</a:t>
            </a:r>
            <a:endParaRPr lang="en-GB" sz="4000" b="1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042988" y="1357313"/>
            <a:ext cx="7891462" cy="4800600"/>
          </a:xfrm>
        </p:spPr>
        <p:txBody>
          <a:bodyPr/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Μονάδα ανάλυσης είναι η δραστηριότητα </a:t>
            </a:r>
          </a:p>
          <a:p>
            <a:pPr lvl="1"/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στοιχειώδης μορφή: το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υποκείμενο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(που είναι ο προς επίτευξη στόχος της δραστηριότητας), τις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πράξεις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τις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λειτουργίες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υποκείμενο είναι ένα άτομο ή μια ομάδα το οποίο απασχολείται με τη δραστηριότητα.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ανθρώπινη δραστηριότητα γίνεται με τη διαμεσολάβηση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εργαλείων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εσωτερικών και εξωτερικών.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διαμεσολάβηση γίνεται από αντικείμενα τα οποία ορίζουν και περιλαμβάνουν όργανα, σήματα, γλώσσες και τα οποία δημιουργούνται από τα άτομα για να ελέγξουν την συμπεριφορά τους.</a:t>
            </a:r>
            <a:endParaRPr lang="el-GR" sz="2400" dirty="0" smtClean="0"/>
          </a:p>
        </p:txBody>
      </p:sp>
      <p:sp>
        <p:nvSpPr>
          <p:cNvPr id="6656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7EE7F2-AFF6-42BB-8C34-1A2EF508C5D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-571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/>
              <a:t>Σύστημα Δραστηριότητας</a:t>
            </a:r>
            <a:endParaRPr lang="en-GB" sz="4000" b="1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33363" y="1358900"/>
            <a:ext cx="8220075" cy="4800600"/>
          </a:xfrm>
        </p:spPr>
        <p:txBody>
          <a:bodyPr/>
          <a:lstStyle/>
          <a:p>
            <a:endParaRPr lang="en-GB" sz="2400" smtClean="0"/>
          </a:p>
          <a:p>
            <a:endParaRPr lang="en-GB" sz="2400" smtClean="0"/>
          </a:p>
        </p:txBody>
      </p:sp>
      <p:sp>
        <p:nvSpPr>
          <p:cNvPr id="6861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B31AA3-2948-472A-97F7-3109DF3AB51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 smtClean="0">
              <a:solidFill>
                <a:srgbClr val="B5A788"/>
              </a:solidFill>
            </a:endParaRPr>
          </a:p>
        </p:txBody>
      </p:sp>
      <p:grpSp>
        <p:nvGrpSpPr>
          <p:cNvPr id="68614" name="Group 2"/>
          <p:cNvGrpSpPr>
            <a:grpSpLocks/>
          </p:cNvGrpSpPr>
          <p:nvPr/>
        </p:nvGrpSpPr>
        <p:grpSpPr bwMode="auto">
          <a:xfrm>
            <a:off x="1427163" y="1851025"/>
            <a:ext cx="5832475" cy="3243263"/>
            <a:chOff x="2950" y="4815"/>
            <a:chExt cx="6329" cy="3436"/>
          </a:xfrm>
        </p:grpSpPr>
        <p:sp>
          <p:nvSpPr>
            <p:cNvPr id="68624" name="Line 3"/>
            <p:cNvSpPr>
              <a:spLocks noChangeShapeType="1"/>
            </p:cNvSpPr>
            <p:nvPr/>
          </p:nvSpPr>
          <p:spPr bwMode="auto">
            <a:xfrm flipH="1">
              <a:off x="4436" y="4815"/>
              <a:ext cx="1561" cy="17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25" name="Line 4"/>
            <p:cNvSpPr>
              <a:spLocks noChangeShapeType="1"/>
            </p:cNvSpPr>
            <p:nvPr/>
          </p:nvSpPr>
          <p:spPr bwMode="auto">
            <a:xfrm flipH="1">
              <a:off x="2950" y="6532"/>
              <a:ext cx="1486" cy="16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26" name="Line 5"/>
            <p:cNvSpPr>
              <a:spLocks noChangeShapeType="1"/>
            </p:cNvSpPr>
            <p:nvPr/>
          </p:nvSpPr>
          <p:spPr bwMode="auto">
            <a:xfrm flipH="1">
              <a:off x="2950" y="8251"/>
              <a:ext cx="304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27" name="Line 6"/>
            <p:cNvSpPr>
              <a:spLocks noChangeShapeType="1"/>
            </p:cNvSpPr>
            <p:nvPr/>
          </p:nvSpPr>
          <p:spPr bwMode="auto">
            <a:xfrm flipH="1">
              <a:off x="5992" y="8251"/>
              <a:ext cx="32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28" name="Line 7"/>
            <p:cNvSpPr>
              <a:spLocks noChangeShapeType="1"/>
            </p:cNvSpPr>
            <p:nvPr/>
          </p:nvSpPr>
          <p:spPr bwMode="auto">
            <a:xfrm flipH="1" flipV="1">
              <a:off x="5997" y="4815"/>
              <a:ext cx="1641" cy="17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29" name="Line 8"/>
            <p:cNvSpPr>
              <a:spLocks noChangeShapeType="1"/>
            </p:cNvSpPr>
            <p:nvPr/>
          </p:nvSpPr>
          <p:spPr bwMode="auto">
            <a:xfrm flipH="1" flipV="1">
              <a:off x="7638" y="6532"/>
              <a:ext cx="1641" cy="17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0" name="Line 9"/>
            <p:cNvSpPr>
              <a:spLocks noChangeShapeType="1"/>
            </p:cNvSpPr>
            <p:nvPr/>
          </p:nvSpPr>
          <p:spPr bwMode="auto">
            <a:xfrm flipH="1">
              <a:off x="5992" y="5075"/>
              <a:ext cx="39" cy="30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1" name="Line 10"/>
            <p:cNvSpPr>
              <a:spLocks noChangeShapeType="1"/>
            </p:cNvSpPr>
            <p:nvPr/>
          </p:nvSpPr>
          <p:spPr bwMode="auto">
            <a:xfrm>
              <a:off x="4507" y="6612"/>
              <a:ext cx="4531" cy="1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2" name="Line 11"/>
            <p:cNvSpPr>
              <a:spLocks noChangeShapeType="1"/>
            </p:cNvSpPr>
            <p:nvPr/>
          </p:nvSpPr>
          <p:spPr bwMode="auto">
            <a:xfrm flipH="1">
              <a:off x="3102" y="6612"/>
              <a:ext cx="4452" cy="1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3" name="Line 12"/>
            <p:cNvSpPr>
              <a:spLocks noChangeShapeType="1"/>
            </p:cNvSpPr>
            <p:nvPr/>
          </p:nvSpPr>
          <p:spPr bwMode="auto">
            <a:xfrm flipH="1">
              <a:off x="6070" y="6689"/>
              <a:ext cx="1484" cy="14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4" name="Line 13"/>
            <p:cNvSpPr>
              <a:spLocks noChangeShapeType="1"/>
            </p:cNvSpPr>
            <p:nvPr/>
          </p:nvSpPr>
          <p:spPr bwMode="auto">
            <a:xfrm flipH="1">
              <a:off x="4586" y="6532"/>
              <a:ext cx="28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35" name="Line 14"/>
            <p:cNvSpPr>
              <a:spLocks noChangeShapeType="1"/>
            </p:cNvSpPr>
            <p:nvPr/>
          </p:nvSpPr>
          <p:spPr bwMode="auto">
            <a:xfrm>
              <a:off x="4507" y="6767"/>
              <a:ext cx="1407" cy="14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615" name="TextBox 2"/>
          <p:cNvSpPr txBox="1">
            <a:spLocks noChangeArrowheads="1"/>
          </p:cNvSpPr>
          <p:nvPr/>
        </p:nvSpPr>
        <p:spPr bwMode="auto">
          <a:xfrm>
            <a:off x="7537450" y="80962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400">
                <a:cs typeface="Arial" panose="020B0604020202020204" pitchFamily="34" charset="0"/>
              </a:rPr>
              <a:t>Σύμφωνα με </a:t>
            </a:r>
          </a:p>
          <a:p>
            <a:r>
              <a:rPr lang="el-GR" sz="1400">
                <a:cs typeface="Arial" panose="020B0604020202020204" pitchFamily="34" charset="0"/>
              </a:rPr>
              <a:t>τον Εngest</a:t>
            </a:r>
            <a:r>
              <a:rPr lang="en-US" sz="1400">
                <a:cs typeface="Arial" panose="020B0604020202020204" pitchFamily="34" charset="0"/>
              </a:rPr>
              <a:t>r</a:t>
            </a:r>
            <a:r>
              <a:rPr lang="fr-FR" sz="1400">
                <a:cs typeface="Arial" panose="020B0604020202020204" pitchFamily="34" charset="0"/>
              </a:rPr>
              <a:t>ö</a:t>
            </a:r>
            <a:r>
              <a:rPr lang="el-GR" sz="1400">
                <a:cs typeface="Arial" panose="020B0604020202020204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75" y="3128963"/>
            <a:ext cx="2201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b="1" cap="all" dirty="0" err="1"/>
              <a:t>ΥποκειμενΟ</a:t>
            </a:r>
            <a:r>
              <a:rPr lang="el-GR" sz="1600" b="1" dirty="0"/>
              <a:t> </a:t>
            </a:r>
          </a:p>
          <a:p>
            <a:pPr algn="ctr">
              <a:defRPr/>
            </a:pPr>
            <a:r>
              <a:rPr lang="el-GR" sz="1600" dirty="0"/>
              <a:t>(δάσκαλος ή μαθητής)</a:t>
            </a:r>
          </a:p>
        </p:txBody>
      </p:sp>
      <p:sp>
        <p:nvSpPr>
          <p:cNvPr id="68617" name="TextBox 17"/>
          <p:cNvSpPr txBox="1">
            <a:spLocks noChangeArrowheads="1"/>
          </p:cNvSpPr>
          <p:nvPr/>
        </p:nvSpPr>
        <p:spPr bwMode="auto">
          <a:xfrm>
            <a:off x="2789238" y="985838"/>
            <a:ext cx="2952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1600" b="1"/>
              <a:t>ΕΡΓΑΛΕΙΑ</a:t>
            </a:r>
          </a:p>
          <a:p>
            <a:pPr algn="ctr"/>
            <a:r>
              <a:rPr lang="el-GR" sz="1600"/>
              <a:t>(Η/Υ, Γλώσσα, </a:t>
            </a:r>
          </a:p>
          <a:p>
            <a:pPr algn="ctr"/>
            <a:r>
              <a:rPr lang="el-GR" sz="1600"/>
              <a:t>Στυλό και Χαρτί, Πίνακας, κ.α.)</a:t>
            </a:r>
          </a:p>
          <a:p>
            <a:pPr algn="ctr"/>
            <a:endParaRPr lang="el-GR" sz="1600" b="1"/>
          </a:p>
        </p:txBody>
      </p:sp>
      <p:sp>
        <p:nvSpPr>
          <p:cNvPr id="68618" name="TextBox 18"/>
          <p:cNvSpPr txBox="1">
            <a:spLocks noChangeArrowheads="1"/>
          </p:cNvSpPr>
          <p:nvPr/>
        </p:nvSpPr>
        <p:spPr bwMode="auto">
          <a:xfrm>
            <a:off x="-85725" y="5259388"/>
            <a:ext cx="2352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1600" b="1"/>
              <a:t>ΚΑΝΟΝΕΣ</a:t>
            </a:r>
          </a:p>
          <a:p>
            <a:pPr algn="ctr"/>
            <a:r>
              <a:rPr lang="el-GR" sz="1600"/>
              <a:t>(Κανόνες επικοινωνίας, </a:t>
            </a:r>
          </a:p>
          <a:p>
            <a:pPr algn="ctr"/>
            <a:r>
              <a:rPr lang="el-GR" sz="1600"/>
              <a:t>κανόνες τάξης, κ.α )</a:t>
            </a:r>
          </a:p>
          <a:p>
            <a:pPr algn="ctr"/>
            <a:endParaRPr lang="el-GR" sz="1600"/>
          </a:p>
        </p:txBody>
      </p:sp>
      <p:sp>
        <p:nvSpPr>
          <p:cNvPr id="21" name="Ορθογώνιο 20"/>
          <p:cNvSpPr/>
          <p:nvPr/>
        </p:nvSpPr>
        <p:spPr>
          <a:xfrm>
            <a:off x="3254375" y="5241925"/>
            <a:ext cx="2074863" cy="8318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1600" b="1">
                <a:cs typeface="Times New Roman" panose="02020603050405020304" pitchFamily="18" charset="0"/>
              </a:rPr>
              <a:t>ΚΟΙΝΟΤΗΤΑ</a:t>
            </a:r>
          </a:p>
          <a:p>
            <a:pPr algn="ctr"/>
            <a:r>
              <a:rPr lang="el-GR" sz="1600">
                <a:cs typeface="Times New Roman" panose="02020603050405020304" pitchFamily="18" charset="0"/>
              </a:rPr>
              <a:t>(Δάσκαλοι, Μαθητές, Γονείς, κ.α.)</a:t>
            </a:r>
            <a:endParaRPr lang="el-GR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0" name="TextBox 21"/>
          <p:cNvSpPr txBox="1">
            <a:spLocks noChangeArrowheads="1"/>
          </p:cNvSpPr>
          <p:nvPr/>
        </p:nvSpPr>
        <p:spPr bwMode="auto">
          <a:xfrm>
            <a:off x="6169025" y="5240338"/>
            <a:ext cx="2971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1600" b="1"/>
              <a:t>ΚΑΤΑΜΕΡΙΣΜΟΣ ΕΡΓΑΣΙΑΣ</a:t>
            </a:r>
          </a:p>
          <a:p>
            <a:pPr algn="ctr"/>
            <a:r>
              <a:rPr lang="el-GR" sz="1600"/>
              <a:t>(Διεύθυνση, Διοίκηση, Διδασκαλία, κ.α.)</a:t>
            </a:r>
          </a:p>
          <a:p>
            <a:pPr algn="ctr"/>
            <a:endParaRPr lang="el-GR" sz="1600"/>
          </a:p>
        </p:txBody>
      </p:sp>
      <p:sp>
        <p:nvSpPr>
          <p:cNvPr id="23" name="TextBox 22"/>
          <p:cNvSpPr txBox="1"/>
          <p:nvPr/>
        </p:nvSpPr>
        <p:spPr>
          <a:xfrm>
            <a:off x="5864225" y="3246438"/>
            <a:ext cx="16192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b="1" cap="all" dirty="0"/>
              <a:t>ΑΝΤΙΚΕΙΜΕΝΟ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9650" y="2652713"/>
            <a:ext cx="1616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b="1" cap="all" dirty="0"/>
              <a:t>ΑΠΟΤΕΛΕΣΜΑ</a:t>
            </a:r>
          </a:p>
        </p:txBody>
      </p:sp>
      <p:sp>
        <p:nvSpPr>
          <p:cNvPr id="24" name="Δεξιό βέλος 23"/>
          <p:cNvSpPr/>
          <p:nvPr/>
        </p:nvSpPr>
        <p:spPr>
          <a:xfrm rot="18910601">
            <a:off x="7454900" y="3152775"/>
            <a:ext cx="400050" cy="8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b="1" dirty="0" smtClean="0"/>
              <a:t>Μέθοδοι διδασκαλίας στην </a:t>
            </a:r>
            <a:r>
              <a:rPr lang="el-GR" sz="4000" b="1" dirty="0" err="1" smtClean="0"/>
              <a:t>κοινωνικοπολιτισμική</a:t>
            </a:r>
            <a:r>
              <a:rPr lang="el-GR" sz="4000" b="1" dirty="0" smtClean="0"/>
              <a:t> προσέγγιση</a:t>
            </a:r>
            <a:endParaRPr lang="en-GB" sz="4000" b="1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042988" y="1357313"/>
            <a:ext cx="7891462" cy="4800600"/>
          </a:xfrm>
        </p:spPr>
        <p:txBody>
          <a:bodyPr/>
          <a:lstStyle/>
          <a:p>
            <a:endParaRPr lang="en-GB" sz="2800" dirty="0" smtClean="0"/>
          </a:p>
          <a:p>
            <a:r>
              <a:rPr lang="el-GR" sz="2800" dirty="0" smtClean="0"/>
              <a:t>Συνεργατική Μάθηση</a:t>
            </a:r>
          </a:p>
          <a:p>
            <a:r>
              <a:rPr lang="el-GR" sz="2800" dirty="0" smtClean="0"/>
              <a:t>Μαθησιακή υποστήριξη (</a:t>
            </a:r>
            <a:r>
              <a:rPr lang="en-GB" sz="2800" dirty="0" smtClean="0"/>
              <a:t>scaffolding</a:t>
            </a:r>
            <a:r>
              <a:rPr lang="el-GR" sz="2800" dirty="0" smtClean="0"/>
              <a:t>) </a:t>
            </a:r>
          </a:p>
          <a:p>
            <a:r>
              <a:rPr lang="el-GR" sz="2800" dirty="0" smtClean="0"/>
              <a:t>Εργασία σε ομάδες και από κοινού επίλυση προβλημάτων</a:t>
            </a:r>
            <a:endParaRPr lang="en-GB" sz="2800" dirty="0" smtClean="0"/>
          </a:p>
          <a:p>
            <a:r>
              <a:rPr lang="el-GR" sz="2800" dirty="0" smtClean="0"/>
              <a:t>Κοινότητες Μάθησης</a:t>
            </a:r>
          </a:p>
          <a:p>
            <a:r>
              <a:rPr lang="el-GR" sz="2800" dirty="0" smtClean="0"/>
              <a:t>Κοινότητες Πρακτικής</a:t>
            </a:r>
          </a:p>
          <a:p>
            <a:r>
              <a:rPr lang="el-GR" sz="2800" dirty="0" smtClean="0"/>
              <a:t>Συνεργατικά περιβάλλοντα μάθησης με υπολογιστές</a:t>
            </a:r>
          </a:p>
        </p:txBody>
      </p:sp>
      <p:sp>
        <p:nvSpPr>
          <p:cNvPr id="7066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200DA7-5A9C-4D7D-B035-9DF32FC3C18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b="1" dirty="0" smtClean="0"/>
              <a:t>Μαθησιακή υποστήριξη (</a:t>
            </a:r>
            <a:r>
              <a:rPr lang="en-GB" sz="4000" b="1" dirty="0" smtClean="0"/>
              <a:t>scaffolding</a:t>
            </a:r>
            <a:r>
              <a:rPr lang="el-GR" sz="4000" b="1" dirty="0" smtClean="0"/>
              <a:t>)</a:t>
            </a:r>
            <a:endParaRPr lang="en-GB" sz="4000" b="1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258888" y="1357313"/>
            <a:ext cx="7675562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Καθοδήγηση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Περίγραμμα μαθημάτων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Ανάθεση δραστηριοτήτων - εργασιών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Ερμηνεία-εξήγηση δύσκολων εννοιών και αποριών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Οδηγίες χρήσης του εκπαιδευτικού υλικού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Οδηγίες εργασίας</a:t>
            </a:r>
            <a:r>
              <a:rPr lang="en-US" sz="2400" dirty="0" smtClean="0"/>
              <a:t> (</a:t>
            </a:r>
            <a:r>
              <a:rPr lang="el-GR" sz="2400" dirty="0" smtClean="0"/>
              <a:t>π.χ. </a:t>
            </a:r>
            <a:r>
              <a:rPr lang="en-US" sz="2400" dirty="0" smtClean="0"/>
              <a:t>trial and error)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800" dirty="0" smtClean="0"/>
              <a:t>Διαμεσολάβηση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Υποδείξεις, υπενθύμιση γνωστών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Καθοδήγηση εργασίας</a:t>
            </a:r>
            <a:r>
              <a:rPr lang="en-US" sz="2400" dirty="0" smtClean="0"/>
              <a:t>,</a:t>
            </a:r>
            <a:r>
              <a:rPr lang="el-GR" sz="2400" dirty="0" smtClean="0"/>
              <a:t> αυτορρύθμισης και συνεργασίας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Ενίσχυση, ενθάρρυνση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l-GR" sz="2800" dirty="0" smtClean="0"/>
              <a:t>Υποχώρηση (</a:t>
            </a:r>
            <a:r>
              <a:rPr lang="en-US" sz="2800" dirty="0" smtClean="0"/>
              <a:t>Fading</a:t>
            </a:r>
            <a:r>
              <a:rPr lang="el-GR" sz="2800" dirty="0" smtClean="0"/>
              <a:t>)</a:t>
            </a:r>
          </a:p>
        </p:txBody>
      </p:sp>
      <p:sp>
        <p:nvSpPr>
          <p:cNvPr id="7270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BECC1D-298C-4001-A0F0-12F8B600289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b="1" dirty="0" smtClean="0"/>
              <a:t>Δραστηριότητες με σχέδια εργασίας (</a:t>
            </a:r>
            <a:r>
              <a:rPr lang="en-GB" sz="4000" b="1" dirty="0" smtClean="0"/>
              <a:t>projects</a:t>
            </a:r>
            <a:r>
              <a:rPr lang="el-GR" sz="4000" b="1" dirty="0" smtClean="0"/>
              <a:t>)</a:t>
            </a:r>
            <a:endParaRPr lang="en-GB" sz="4000" b="1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143000" y="1571625"/>
            <a:ext cx="7791450" cy="45862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800" dirty="0" smtClean="0"/>
              <a:t>Στόχος: η εμπλοκή των μαθητών στο σχεδιασμό και την ανάπτυξη προϊόντων και δημιουργημάτων αντλώντας ερεθίσματα από την πραγματική ζωή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Ολοκληρωμένη μάθηση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Ανάπτυξη γνώσης με τρόπους που βασίζονται στη σύνδεση πληροφοριών με το περιεχόμενο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Αυθεντικά προβλήματα</a:t>
            </a:r>
            <a:r>
              <a:rPr lang="el-GR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Πρωτότυπα, ρεαλιστικά και σχετικά με τα ενδιαφέροντα των μαθητών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Κατευθύνονται από το παραδοτέο προϊόν εργασίας και τη διαδικασία</a:t>
            </a:r>
          </a:p>
          <a:p>
            <a:pPr>
              <a:lnSpc>
                <a:spcPct val="80000"/>
              </a:lnSpc>
            </a:pPr>
            <a:r>
              <a:rPr lang="el-GR" sz="2800" dirty="0" err="1" smtClean="0"/>
              <a:t>Ομαδοσυνεργατικές</a:t>
            </a:r>
            <a:r>
              <a:rPr lang="el-GR" sz="2800" dirty="0" smtClean="0"/>
              <a:t> δραστηριότητες</a:t>
            </a:r>
          </a:p>
        </p:txBody>
      </p:sp>
      <p:sp>
        <p:nvSpPr>
          <p:cNvPr id="7475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84C28F-B2A9-4FB3-AE43-90207031243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Σύγχρονα περιβάλλοντα μάθησης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3400" y="1285875"/>
            <a:ext cx="8401050" cy="4429125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οικοδόμηση των γνώσεων από τα υποκείμενα που μαθαίνουν βασίζεται: </a:t>
            </a:r>
          </a:p>
          <a:p>
            <a:pPr lvl="1"/>
            <a:r>
              <a:rPr lang="el-GR" sz="2400" dirty="0" smtClean="0"/>
              <a:t>στην ίδια τη δραστηριότητα του μαθητευόμενου ως αυτόνομου όντος που μαθαίνει μέσα από την πράξη. </a:t>
            </a:r>
          </a:p>
          <a:p>
            <a:pPr lvl="1"/>
            <a:r>
              <a:rPr lang="el-GR" sz="2400" dirty="0" smtClean="0"/>
              <a:t>στην προσφορά ευνοϊκών για τη μάθηση καταστάσεων, την αναγκαιότητα δηλαδή της παιδαγωγικής και της διδακτικής. </a:t>
            </a:r>
            <a:endParaRPr lang="en-GB" sz="2400" dirty="0" smtClean="0"/>
          </a:p>
          <a:p>
            <a:pPr lvl="1"/>
            <a:r>
              <a:rPr lang="el-GR" sz="2400" dirty="0" smtClean="0"/>
              <a:t>Στη διαμεσολάβηση του ενήλικα και στο ρόλο του κοινωνικού περιβάλλοντος, αυτό δηλαδή που το παιδί δεν μπορεί να κάνει μόνο του αλλά το πετυχαίνει με τη βοήθεια του άλλου. </a:t>
            </a:r>
            <a:endParaRPr lang="en-GB" sz="2400" dirty="0" smtClean="0"/>
          </a:p>
          <a:p>
            <a:pPr lvl="1"/>
            <a:r>
              <a:rPr lang="el-GR" sz="2400" dirty="0" smtClean="0"/>
              <a:t>Στη χρήση γλωσσικών και συμβολικών μορφών για επικοινωνία και αναπαράσταση. 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BE7E9-EDC6-4930-AFC9-4A044E2A97C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900" dirty="0" smtClean="0"/>
              <a:t>Σύγχρονα υπολογιστικά περιβάλλοντα μάθησης</a:t>
            </a:r>
            <a:endParaRPr lang="en-GB" sz="39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7804150" cy="4800600"/>
          </a:xfrm>
        </p:spPr>
        <p:txBody>
          <a:bodyPr/>
          <a:lstStyle/>
          <a:p>
            <a:r>
              <a:rPr lang="el-GR" sz="2400" dirty="0" smtClean="0"/>
              <a:t>Τα υπολογιστικά μαθησιακά περιβάλλοντα πρέπει να είναι σχεδιασμένα ώστε να διευκολύνουν ενεργητικές &amp; συνεργατικές μαθησιακές διαδικασίες</a:t>
            </a:r>
            <a:endParaRPr lang="en-GB" sz="2400" dirty="0" smtClean="0"/>
          </a:p>
          <a:p>
            <a:r>
              <a:rPr lang="el-GR" sz="2400" dirty="0" smtClean="0"/>
              <a:t>οφείλουν συνεπώς να βοηθούν τους μαθητές </a:t>
            </a:r>
          </a:p>
          <a:p>
            <a:r>
              <a:rPr lang="el-GR" sz="2400" dirty="0" smtClean="0"/>
              <a:t>να κατανοούν και όχι να απομνημονεύουν, </a:t>
            </a:r>
          </a:p>
          <a:p>
            <a:r>
              <a:rPr lang="el-GR" sz="2400" dirty="0" smtClean="0"/>
              <a:t>να προάγουν την αλλαγή των ιδεών τους </a:t>
            </a:r>
          </a:p>
          <a:p>
            <a:r>
              <a:rPr lang="el-GR" sz="2400" dirty="0" smtClean="0"/>
              <a:t>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δραστηριότητες. </a:t>
            </a: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EF0505-B87A-41EF-A1EC-56A6BD3963A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</a:t>
            </a:r>
            <a:r>
              <a:rPr lang="el-GR" sz="2800" dirty="0"/>
              <a:t>Συμπεριφοριστικές, </a:t>
            </a:r>
            <a:r>
              <a:rPr lang="el-GR" sz="2800" dirty="0" err="1"/>
              <a:t>εποικοδομιστικές</a:t>
            </a:r>
            <a:r>
              <a:rPr lang="el-GR" sz="2800" dirty="0"/>
              <a:t>, </a:t>
            </a:r>
            <a:r>
              <a:rPr lang="el-GR" sz="2800" dirty="0" err="1"/>
              <a:t>κοινωνιογνωστικές</a:t>
            </a:r>
            <a:r>
              <a:rPr lang="el-GR" sz="2800" dirty="0"/>
              <a:t> και </a:t>
            </a:r>
            <a:r>
              <a:rPr lang="el-GR" sz="2800" dirty="0" err="1"/>
              <a:t>κοινωνιοπολιτισμικές</a:t>
            </a:r>
            <a:r>
              <a:rPr lang="el-GR" sz="2800" dirty="0"/>
              <a:t> θεωρίες μάθησης και </a:t>
            </a:r>
            <a:r>
              <a:rPr lang="el-GR" sz="2800" dirty="0" smtClean="0"/>
              <a:t>ΤΠΕ-</a:t>
            </a:r>
            <a:r>
              <a:rPr lang="en-US" sz="2800" dirty="0" smtClean="0"/>
              <a:t>B</a:t>
            </a:r>
            <a:r>
              <a:rPr lang="el-GR" sz="2800" dirty="0" err="1"/>
              <a:t>ασικές</a:t>
            </a:r>
            <a:r>
              <a:rPr lang="el-GR" sz="2800" dirty="0"/>
              <a:t> </a:t>
            </a:r>
            <a:r>
              <a:rPr lang="el-GR" sz="2800" dirty="0" smtClean="0"/>
              <a:t>έννοιες</a:t>
            </a:r>
            <a:r>
              <a:rPr lang="el-GR" sz="2800" dirty="0" smtClean="0"/>
              <a:t>». </a:t>
            </a:r>
            <a:r>
              <a:rPr lang="el-GR" sz="2800" dirty="0"/>
              <a:t>Έκδοση: 1.0. Πάτρα, 2015.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76250"/>
            <a:ext cx="8101013" cy="682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Σκοπός</a:t>
            </a:r>
            <a:endParaRPr lang="en-US" sz="4000" b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215188" cy="4537075"/>
          </a:xfrm>
        </p:spPr>
        <p:txBody>
          <a:bodyPr/>
          <a:lstStyle/>
          <a:p>
            <a:pPr eaLnBrk="1" hangingPunct="1"/>
            <a:r>
              <a:rPr lang="el-GR" sz="2800" dirty="0" smtClean="0"/>
              <a:t>Η συνοπτική παρουσίαση </a:t>
            </a:r>
          </a:p>
          <a:p>
            <a:pPr lvl="1" eaLnBrk="1" hangingPunct="1"/>
            <a:r>
              <a:rPr lang="el-GR" dirty="0" smtClean="0"/>
              <a:t>των βασικών αρχών των </a:t>
            </a:r>
            <a:r>
              <a:rPr lang="el-GR" u="sng" dirty="0" smtClean="0"/>
              <a:t>θεωριών μάθησης </a:t>
            </a:r>
            <a:r>
              <a:rPr lang="el-GR" dirty="0" smtClean="0"/>
              <a:t>και των πιο γνωστών τους διδακτικών μοντέλων. </a:t>
            </a:r>
          </a:p>
          <a:p>
            <a:pPr eaLnBrk="1" hangingPunct="1"/>
            <a:r>
              <a:rPr lang="el-GR" sz="2800" dirty="0" smtClean="0"/>
              <a:t>Η έμφαση δίνεται </a:t>
            </a:r>
          </a:p>
          <a:p>
            <a:pPr lvl="1" eaLnBrk="1" hangingPunct="1"/>
            <a:r>
              <a:rPr lang="el-GR" dirty="0" smtClean="0"/>
              <a:t>στο πως οι θεωρίες επιδρούν στο σχεδιασμό και την ανάπτυξη σύγχρονων </a:t>
            </a:r>
            <a:r>
              <a:rPr lang="el-GR" u="sng" dirty="0" smtClean="0"/>
              <a:t>διδακτικών στρατηγικών</a:t>
            </a:r>
            <a:r>
              <a:rPr lang="el-GR" dirty="0" smtClean="0"/>
              <a:t> και κατάλληλων </a:t>
            </a:r>
            <a:r>
              <a:rPr lang="el-GR" u="sng" dirty="0" smtClean="0"/>
              <a:t>διδακτικών καταστάσεων</a:t>
            </a:r>
            <a:r>
              <a:rPr lang="en-US" u="sng" dirty="0" smtClean="0"/>
              <a:t> </a:t>
            </a:r>
            <a:r>
              <a:rPr lang="el-GR" u="sng" dirty="0" smtClean="0"/>
              <a:t>με ΤΠΕ</a:t>
            </a:r>
            <a:r>
              <a:rPr lang="el-GR" dirty="0" smtClean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endParaRPr lang="el-GR" sz="280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328473-A866-4E99-94F3-48CD1E9F980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6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4864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388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1288"/>
            <a:ext cx="8216900" cy="682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Έννοιες - κλειδιά</a:t>
            </a:r>
            <a:endParaRPr lang="en-US" sz="4000" b="1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838" y="1066800"/>
            <a:ext cx="7500937" cy="45370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dirty="0" smtClean="0"/>
              <a:t>Θεωρίες μάθησης &amp; ΤΠΕ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b="1" dirty="0" smtClean="0"/>
              <a:t>Συμπεριφορισμός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/>
              <a:t>Διδακτικός Σχεδιασμός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b="1" dirty="0" smtClean="0"/>
              <a:t>Γνωστικές Θεωρίες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/>
              <a:t>Γνωστική Επιστήμη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err="1" smtClean="0"/>
              <a:t>Εποικοδομισμός</a:t>
            </a:r>
            <a:endParaRPr lang="el-GR" sz="20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Κοινωνικός </a:t>
            </a:r>
            <a:r>
              <a:rPr lang="el-G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Εποικοδομισμός</a:t>
            </a: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b="1" dirty="0" err="1" smtClean="0"/>
              <a:t>Κοινωνικοπολιτισμικές</a:t>
            </a:r>
            <a:r>
              <a:rPr lang="el-GR" sz="2400" b="1" dirty="0" smtClean="0"/>
              <a:t> θεωρίες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Κοινωνικός </a:t>
            </a:r>
            <a:r>
              <a:rPr lang="el-G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Εποικοδομισμός</a:t>
            </a: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/>
              <a:t>Πολιτισμική-Ιστορική Ψυχολογία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/>
              <a:t>Θεωρία της Δραστηριότητας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000" dirty="0" smtClean="0"/>
              <a:t>Πλαισιωμένη μάθηση 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AE944-2A0E-4FBB-85E6-656C4BAD2B3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4338"/>
            <a:ext cx="8148638" cy="682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Συμπεριφορισμός (1)</a:t>
            </a:r>
            <a:endParaRPr lang="en-US" sz="4000" b="1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5875"/>
            <a:ext cx="7858125" cy="4751388"/>
          </a:xfrm>
        </p:spPr>
        <p:txBody>
          <a:bodyPr/>
          <a:lstStyle/>
          <a:p>
            <a:r>
              <a:rPr lang="el-GR" sz="2800" b="1" dirty="0" smtClean="0"/>
              <a:t>Μάθηση</a:t>
            </a:r>
            <a:r>
              <a:rPr lang="el-GR" sz="2800" dirty="0" smtClean="0"/>
              <a:t>: τροποποίηση της εξωτερικά παρατηρούμενης συμπεριφοράς</a:t>
            </a:r>
            <a:endParaRPr lang="en-GB" sz="2800" dirty="0" smtClean="0"/>
          </a:p>
          <a:p>
            <a:r>
              <a:rPr lang="el-GR" sz="2800" b="1" dirty="0" smtClean="0"/>
              <a:t>Συμπεριφορά</a:t>
            </a:r>
            <a:r>
              <a:rPr lang="el-GR" sz="2800" dirty="0" smtClean="0"/>
              <a:t>: αντιδράσεις σε ερεθίσματα</a:t>
            </a:r>
          </a:p>
          <a:p>
            <a:r>
              <a:rPr lang="el-GR" sz="2800" dirty="0" smtClean="0"/>
              <a:t>Στόχος της </a:t>
            </a:r>
            <a:r>
              <a:rPr lang="el-GR" sz="2800" b="1" dirty="0" smtClean="0"/>
              <a:t>διδασκαλίας</a:t>
            </a:r>
            <a:r>
              <a:rPr lang="el-GR" sz="2800" dirty="0" smtClean="0"/>
              <a:t>: η επίτευξη της επιθυμητής συμπεριφοράς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l-GR" sz="2800" b="1" dirty="0" smtClean="0"/>
              <a:t>Βασικοί εκπρόσωποι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l-GR" sz="2800" dirty="0" smtClean="0"/>
              <a:t>		  </a:t>
            </a:r>
            <a:r>
              <a:rPr lang="en-GB" sz="2800" dirty="0" smtClean="0"/>
              <a:t>Pavlov</a:t>
            </a:r>
            <a:r>
              <a:rPr lang="el-GR" sz="2800" dirty="0" smtClean="0"/>
              <a:t>		</a:t>
            </a:r>
            <a:r>
              <a:rPr lang="en-GB" sz="2800" dirty="0" smtClean="0"/>
              <a:t>Watson	</a:t>
            </a:r>
            <a:r>
              <a:rPr lang="el-GR" sz="2800" dirty="0" smtClean="0"/>
              <a:t>	</a:t>
            </a:r>
            <a:r>
              <a:rPr lang="en-GB" sz="2800" dirty="0" smtClean="0"/>
              <a:t>Skinner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endParaRPr lang="el-GR" sz="2800" dirty="0" smtClean="0"/>
          </a:p>
        </p:txBody>
      </p:sp>
      <p:pic>
        <p:nvPicPr>
          <p:cNvPr id="6" name="Picture 5" descr="sk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010150"/>
            <a:ext cx="17145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3800"/>
            <a:ext cx="164306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8563"/>
            <a:ext cx="13573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F43A5-B140-4D06-A130-77B6E10B79D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Συμπεριφορισμός (2) </a:t>
            </a:r>
            <a:endParaRPr lang="en-GB" sz="40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23925" y="1428750"/>
            <a:ext cx="8220075" cy="4800600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Διδακτικό μοντέλο: </a:t>
            </a:r>
            <a:r>
              <a:rPr lang="el-GR" u="sng" smtClean="0"/>
              <a:t>η γνώση μεταδίδεται</a:t>
            </a:r>
            <a:endParaRPr lang="en-GB" smtClean="0"/>
          </a:p>
          <a:p>
            <a:r>
              <a:rPr lang="el-GR" smtClean="0"/>
              <a:t>Μαθησιακό Μοντέλο: </a:t>
            </a:r>
            <a:r>
              <a:rPr lang="el-GR" u="sng" smtClean="0"/>
              <a:t>πρόσκτηση πληροφορίας</a:t>
            </a:r>
          </a:p>
          <a:p>
            <a:r>
              <a:rPr lang="el-GR" sz="2800" smtClean="0"/>
              <a:t>Ορισμός: Προσθήκη πληροφοριών στη μνήμη του μαθητή</a:t>
            </a:r>
          </a:p>
          <a:p>
            <a:r>
              <a:rPr lang="el-GR" sz="2800" smtClean="0"/>
              <a:t>Περιεχόμενο: Πληροφορία</a:t>
            </a:r>
          </a:p>
          <a:p>
            <a:r>
              <a:rPr lang="el-GR" sz="2800" smtClean="0"/>
              <a:t>Μαθητής: παθητικός δέκτης πληροφορίας</a:t>
            </a:r>
          </a:p>
          <a:p>
            <a:r>
              <a:rPr lang="el-GR" sz="2800" smtClean="0"/>
              <a:t>Δάσκαλος: πάροχος πληροφορίας </a:t>
            </a:r>
          </a:p>
          <a:p>
            <a:r>
              <a:rPr lang="el-GR" sz="2800" smtClean="0"/>
              <a:t>Τεχνολογία: πάροχος πληροφορίας (το τεχνολογικό μέσο δρα ως όχημα μεταφοράς)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B11C7-52C5-49E3-A815-CC21FCC3A7E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Σύγχρονη εκδοχή του συμπεριφορισμού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630363"/>
            <a:ext cx="8004175" cy="4462462"/>
          </a:xfrm>
        </p:spPr>
        <p:txBody>
          <a:bodyPr/>
          <a:lstStyle/>
          <a:p>
            <a:r>
              <a:rPr lang="el-GR" sz="2800" dirty="0" smtClean="0"/>
              <a:t>Διδασκαλία με τη βοήθεια Υπολογιστή</a:t>
            </a:r>
          </a:p>
          <a:p>
            <a:r>
              <a:rPr lang="el-GR" sz="2800" dirty="0" smtClean="0"/>
              <a:t>Λογισμικά «κλειστού» τύπου</a:t>
            </a:r>
          </a:p>
          <a:p>
            <a:pPr lvl="1"/>
            <a:r>
              <a:rPr lang="el-GR" sz="2400" dirty="0" smtClean="0"/>
              <a:t>Συστήματα καθοδήγησης και διδασκαλίας (με μορφή ηλεκτρονικού βιβλίου)</a:t>
            </a:r>
          </a:p>
          <a:p>
            <a:pPr lvl="1"/>
            <a:r>
              <a:rPr lang="el-GR" sz="2400" dirty="0" smtClean="0"/>
              <a:t>Συστήματα εξάσκησης και πρακτικής (συνήθως με μορφή τεστ)</a:t>
            </a:r>
          </a:p>
          <a:p>
            <a:pPr lvl="1"/>
            <a:r>
              <a:rPr lang="el-GR" sz="2400" dirty="0" smtClean="0"/>
              <a:t>Εκπαιδευτικά παιγνίδια πολυμέσων</a:t>
            </a:r>
          </a:p>
          <a:p>
            <a:r>
              <a:rPr lang="el-GR" sz="2800" dirty="0" smtClean="0"/>
              <a:t>Το μοντέλο του Διδακτικού Σχεδιασμού (</a:t>
            </a:r>
            <a:r>
              <a:rPr lang="en-GB" sz="2800" dirty="0" smtClean="0"/>
              <a:t>Instructional Design</a:t>
            </a:r>
            <a:r>
              <a:rPr lang="el-GR" sz="2800" dirty="0" smtClean="0"/>
              <a:t>)</a:t>
            </a:r>
            <a:r>
              <a:rPr lang="en-GB" sz="2800" dirty="0" smtClean="0"/>
              <a:t> </a:t>
            </a:r>
            <a:r>
              <a:rPr lang="el-GR" sz="2800" dirty="0" smtClean="0"/>
              <a:t>του </a:t>
            </a:r>
            <a:r>
              <a:rPr lang="fr-FR" sz="2800" dirty="0" smtClean="0"/>
              <a:t>Gagné</a:t>
            </a:r>
            <a:endParaRPr lang="en-GB" sz="28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C0EC6-0133-4285-8970-6466B542D06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Διδακτικός σχεδιασμός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71563" y="1285875"/>
            <a:ext cx="7791450" cy="1500188"/>
          </a:xfrm>
        </p:spPr>
        <p:txBody>
          <a:bodyPr/>
          <a:lstStyle/>
          <a:p>
            <a:r>
              <a:rPr lang="el-GR" sz="2400" smtClean="0"/>
              <a:t>Βασίζεται στη θεωρία του γνωστικού ψυχολόγου </a:t>
            </a:r>
            <a:r>
              <a:rPr lang="fr-FR" sz="2400" smtClean="0"/>
              <a:t>Gagné</a:t>
            </a:r>
            <a:r>
              <a:rPr lang="el-GR" sz="2400" smtClean="0"/>
              <a:t> </a:t>
            </a:r>
          </a:p>
          <a:p>
            <a:r>
              <a:rPr lang="el-GR" sz="2400" smtClean="0"/>
              <a:t>Συνδυάζει συμπεριφορισμό και θεωρία της επικοινωνίας</a:t>
            </a:r>
            <a:endParaRPr lang="en-GB" sz="240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84F5D7-4E36-4E3C-A57B-5B86F4D3B72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26630" name="Picture 2" descr="C:\Documents and Settings\vkomis\My Documents\Τρέχοντα\2. Courses\2. ΠΤΝ Β' έτος\1. Τεχνολογίες της Πληροφορίας και των Επικοινωνιών στην Εκπαίδευση\Images\Tech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00313"/>
            <a:ext cx="1152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C:\Documents and Settings\vkomis\My Documents\Τρέχοντα\2. Courses\2. ΠΤΝ Β' έτος\1. Τεχνολογίες της Πληροφορίας και των Επικοινωνιών στην Εκπαίδευση\Images\stud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500563"/>
            <a:ext cx="876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1200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1357313" y="3643313"/>
            <a:ext cx="130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Δάσκαλος</a:t>
            </a:r>
            <a:endParaRPr lang="en-GB" sz="1800" b="1">
              <a:latin typeface="Arial" panose="020B0604020202020204" pitchFamily="34" charset="0"/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4071938" y="36433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Μήνυμα - Μέσο</a:t>
            </a:r>
            <a:endParaRPr lang="en-GB" sz="1800" b="1">
              <a:latin typeface="Arial" panose="020B0604020202020204" pitchFamily="34" charset="0"/>
            </a:endParaRPr>
          </a:p>
        </p:txBody>
      </p:sp>
      <p:pic>
        <p:nvPicPr>
          <p:cNvPr id="26635" name="Picture 6" descr="C:\Documents and Settings\vkomis\My Documents\Τρέχοντα\2. Courses\2. ΠΤΝ Β' έτος\1. Τεχνολογίες της Πληροφορίας και των Επικοινωνιών στην Εκπαίδευση\Images\child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71750"/>
            <a:ext cx="6477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6929438" y="371475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Μαθητής</a:t>
            </a:r>
            <a:endParaRPr lang="en-GB" sz="1800" b="1">
              <a:latin typeface="Arial" panose="020B0604020202020204" pitchFamily="34" charset="0"/>
            </a:endParaRP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3786188" y="5572125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Πρακτική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latin typeface="Arial" panose="020B0604020202020204" pitchFamily="34" charset="0"/>
              </a:rPr>
              <a:t>Ανατροφοδότηση</a:t>
            </a:r>
            <a:endParaRPr lang="en-GB" sz="1800" b="1"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86063" y="3071813"/>
            <a:ext cx="12858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5715000" y="3071813"/>
            <a:ext cx="12858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2880650">
            <a:off x="2363788" y="4598988"/>
            <a:ext cx="1885950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8642797">
            <a:off x="5297488" y="4586288"/>
            <a:ext cx="17907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Curved Right Arrow 26"/>
          <p:cNvSpPr/>
          <p:nvPr/>
        </p:nvSpPr>
        <p:spPr>
          <a:xfrm>
            <a:off x="3643313" y="5643563"/>
            <a:ext cx="214312" cy="642937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0800000">
            <a:off x="5929313" y="5643563"/>
            <a:ext cx="214312" cy="642937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215</TotalTime>
  <Words>2613</Words>
  <Application>Microsoft Office PowerPoint</Application>
  <PresentationFormat>On-screen Show (4:3)</PresentationFormat>
  <Paragraphs>399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Gill Sans MT</vt:lpstr>
      <vt:lpstr>Tahoma</vt:lpstr>
      <vt:lpstr>Times New Roman</vt:lpstr>
      <vt:lpstr>Wingdings 2</vt:lpstr>
      <vt:lpstr>IV-ICTEGroup.GR.new</vt:lpstr>
      <vt:lpstr>Τίτλος Μαθήματος</vt:lpstr>
      <vt:lpstr>Άδειες Χρήσης</vt:lpstr>
      <vt:lpstr>Χρηματοδότηση</vt:lpstr>
      <vt:lpstr>Σκοπός</vt:lpstr>
      <vt:lpstr>Έννοιες - κλειδιά</vt:lpstr>
      <vt:lpstr>Συμπεριφορισμός (1)</vt:lpstr>
      <vt:lpstr>Συμπεριφορισμός (2) </vt:lpstr>
      <vt:lpstr>Σύγχρονη εκδοχή του συμπεριφορισμού</vt:lpstr>
      <vt:lpstr>Διδακτικός σχεδιασμός</vt:lpstr>
      <vt:lpstr>Στάδια διδακτικού σχεδιασμού</vt:lpstr>
      <vt:lpstr>Πως λειτουργεί ένα λογισμικό κλειστού τύπου;</vt:lpstr>
      <vt:lpstr>Μορφές και τρόποι χρήσης συμπεριφοριστικών λογισμικών</vt:lpstr>
      <vt:lpstr>Γνωστικές Θεωρίες</vt:lpstr>
      <vt:lpstr>Γνωστική Επιστήμη</vt:lpstr>
      <vt:lpstr>Γνωστική Επιστήμη Μυαλό = Υπολογιστής ;</vt:lpstr>
      <vt:lpstr>Το γνωστικό σύστημα ως σύστημα επεξεργασίας της πληροφορίας</vt:lpstr>
      <vt:lpstr>Δύο κατηγορίες γνώσεων (επεξεργασία της πληροφορίας)</vt:lpstr>
      <vt:lpstr>Μέθοδος διδασκαλίας στο πλαίσιο της Γνωστικής Επιστήμης </vt:lpstr>
      <vt:lpstr>Γνωστική Επιστήμη &amp; ΤΠΕ</vt:lpstr>
      <vt:lpstr>Εποικοδομισμός (1)</vt:lpstr>
      <vt:lpstr>Εποικοδομισμός (2)</vt:lpstr>
      <vt:lpstr>Εποικοδομισμός &amp; ΤΠΕ</vt:lpstr>
      <vt:lpstr>Μέθοδοι διδασκαλίας στον εποικοδομισμό</vt:lpstr>
      <vt:lpstr>Κοινωνικός εποικοδομισμός</vt:lpstr>
      <vt:lpstr>Κοινωνικοπολιτισμικές Θεωρίες</vt:lpstr>
      <vt:lpstr>Κοινωνικοπολιτισμικές Θεωρίες:  γενικές αρχές</vt:lpstr>
      <vt:lpstr>Σοβιετική Σχολή Ψυχολογίας</vt:lpstr>
      <vt:lpstr>Θεωρία του Vygotsky </vt:lpstr>
      <vt:lpstr>Θεωρία της Δραστηριότητας</vt:lpstr>
      <vt:lpstr>Σύστημα Δραστηριότητας</vt:lpstr>
      <vt:lpstr>Μέθοδοι διδασκαλίας στην κοινωνικοπολιτισμική προσέγγιση</vt:lpstr>
      <vt:lpstr>Μαθησιακή υποστήριξη (scaffolding)</vt:lpstr>
      <vt:lpstr>Δραστηριότητες με σχέδια εργασίας (projects)</vt:lpstr>
      <vt:lpstr>Σύγχρονα περιβάλλοντα μάθησης</vt:lpstr>
      <vt:lpstr>Σύγχρονα υπολογιστικά περιβάλλοντα μάθησης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6ης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66</cp:revision>
  <dcterms:created xsi:type="dcterms:W3CDTF">2014-12-10T08:52:23Z</dcterms:created>
  <dcterms:modified xsi:type="dcterms:W3CDTF">2015-09-09T16:24:57Z</dcterms:modified>
</cp:coreProperties>
</file>