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3" r:id="rId7"/>
    <p:sldId id="264" r:id="rId8"/>
    <p:sldId id="265" r:id="rId9"/>
    <p:sldId id="266" r:id="rId10"/>
    <p:sldId id="267" r:id="rId11"/>
    <p:sldId id="268"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2C4D1-F804-E227-45B5-DDC46E36FF3E}" v="406" dt="2023-04-20T09:57:04.763"/>
    <p1510:client id="{DB5A1377-E058-4484-BD5C-51D6496DD1A6}" v="179" dt="2023-04-20T07:56:51.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8" d="100"/>
          <a:sy n="78" d="100"/>
        </p:scale>
        <p:origin x="225"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276AD-4A25-4ED9-9710-3D0FFDB1235D}"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31AD6E4-922D-416C-9C1D-3327308CBEEC}">
      <dgm:prSet/>
      <dgm:spPr/>
      <dgm:t>
        <a:bodyPr/>
        <a:lstStyle/>
        <a:p>
          <a:r>
            <a:rPr lang="el-GR" dirty="0"/>
            <a:t>Στήνουμε ένα ύφασμα και τα παιδιά κάθονται απέναντί </a:t>
          </a:r>
          <a:r>
            <a:rPr lang="el-GR" dirty="0" err="1"/>
            <a:t>του.Πίσω</a:t>
          </a:r>
          <a:r>
            <a:rPr lang="el-GR" dirty="0"/>
            <a:t> από το ύφασμα τοποθετούμε μια λάμπα και προβάλλουμε τις σκιές διαφόρων αντικειμένων.</a:t>
          </a:r>
          <a:endParaRPr lang="en-US" dirty="0"/>
        </a:p>
      </dgm:t>
    </dgm:pt>
    <dgm:pt modelId="{50BA6F57-8E5C-4FE9-B2A3-AB12BB864FC5}" type="parTrans" cxnId="{BD898EA4-B79C-4907-8AB9-B200209E3C6B}">
      <dgm:prSet/>
      <dgm:spPr/>
      <dgm:t>
        <a:bodyPr/>
        <a:lstStyle/>
        <a:p>
          <a:endParaRPr lang="en-US"/>
        </a:p>
      </dgm:t>
    </dgm:pt>
    <dgm:pt modelId="{8B2795FF-316C-4770-90DE-71577DD1CFB6}" type="sibTrans" cxnId="{BD898EA4-B79C-4907-8AB9-B200209E3C6B}">
      <dgm:prSet/>
      <dgm:spPr/>
      <dgm:t>
        <a:bodyPr/>
        <a:lstStyle/>
        <a:p>
          <a:endParaRPr lang="en-US"/>
        </a:p>
      </dgm:t>
    </dgm:pt>
    <dgm:pt modelId="{D408CA68-FF9E-4BF6-938F-957B24C15C0C}">
      <dgm:prSet/>
      <dgm:spPr/>
      <dgm:t>
        <a:bodyPr/>
        <a:lstStyle/>
        <a:p>
          <a:r>
            <a:rPr lang="el-GR" dirty="0"/>
            <a:t>Τα παιδιά προσπαθούν να καταλάβουν ποιο αντικείμενο </a:t>
          </a:r>
          <a:r>
            <a:rPr lang="el-GR" dirty="0" err="1"/>
            <a:t>κρύβεται.Στη</a:t>
          </a:r>
          <a:r>
            <a:rPr lang="el-GR" dirty="0"/>
            <a:t> συνέχεια κάθε παιδί παρουσιάζει στα υπόλοιπα κάποιο αντικείμενο. Έπειτα, μπορούμε να παίξουμε: </a:t>
          </a:r>
          <a:endParaRPr lang="en-US" dirty="0"/>
        </a:p>
      </dgm:t>
    </dgm:pt>
    <dgm:pt modelId="{6CAE5528-B15B-452E-9B7F-827457860164}" type="parTrans" cxnId="{BAF02AC7-4D8C-4241-BF2D-8C06A319A67D}">
      <dgm:prSet/>
      <dgm:spPr/>
      <dgm:t>
        <a:bodyPr/>
        <a:lstStyle/>
        <a:p>
          <a:endParaRPr lang="en-US"/>
        </a:p>
      </dgm:t>
    </dgm:pt>
    <dgm:pt modelId="{B89B5FBA-0670-4C74-8100-40C20FC55517}" type="sibTrans" cxnId="{BAF02AC7-4D8C-4241-BF2D-8C06A319A67D}">
      <dgm:prSet/>
      <dgm:spPr/>
      <dgm:t>
        <a:bodyPr/>
        <a:lstStyle/>
        <a:p>
          <a:endParaRPr lang="en-US"/>
        </a:p>
      </dgm:t>
    </dgm:pt>
    <dgm:pt modelId="{1F673847-8248-4A29-BF0C-8A0E2538C357}">
      <dgm:prSet/>
      <dgm:spPr/>
      <dgm:t>
        <a:bodyPr/>
        <a:lstStyle/>
        <a:p>
          <a:r>
            <a:rPr lang="el-GR" dirty="0"/>
            <a:t>με τις σκιές των χεριών μας και οι υπόλοιποι να μας μιμούνται.</a:t>
          </a:r>
          <a:endParaRPr lang="en-US" dirty="0"/>
        </a:p>
      </dgm:t>
    </dgm:pt>
    <dgm:pt modelId="{8A509EAD-8122-4BD3-96F5-09E13E4F6A44}" type="parTrans" cxnId="{50DA5914-2AC1-45D1-B170-848E590B384F}">
      <dgm:prSet/>
      <dgm:spPr/>
      <dgm:t>
        <a:bodyPr/>
        <a:lstStyle/>
        <a:p>
          <a:endParaRPr lang="en-US"/>
        </a:p>
      </dgm:t>
    </dgm:pt>
    <dgm:pt modelId="{CF920C82-0D21-4138-AF51-C968B8752F5D}" type="sibTrans" cxnId="{50DA5914-2AC1-45D1-B170-848E590B384F}">
      <dgm:prSet/>
      <dgm:spPr/>
      <dgm:t>
        <a:bodyPr/>
        <a:lstStyle/>
        <a:p>
          <a:endParaRPr lang="en-US"/>
        </a:p>
      </dgm:t>
    </dgm:pt>
    <dgm:pt modelId="{5914EAE0-43A7-4AE5-A5B5-70D60F5F07BD}">
      <dgm:prSet/>
      <dgm:spPr/>
      <dgm:t>
        <a:bodyPr/>
        <a:lstStyle/>
        <a:p>
          <a:r>
            <a:rPr lang="el-GR" dirty="0"/>
            <a:t>με τις σκιές των ποδιών μας.</a:t>
          </a:r>
          <a:endParaRPr lang="en-US" dirty="0"/>
        </a:p>
      </dgm:t>
    </dgm:pt>
    <dgm:pt modelId="{CFC64FB3-A693-46D5-896C-9096F5BE6DC6}" type="parTrans" cxnId="{C9FBD5C7-4F39-4869-B918-93AA0A1F96A7}">
      <dgm:prSet/>
      <dgm:spPr/>
      <dgm:t>
        <a:bodyPr/>
        <a:lstStyle/>
        <a:p>
          <a:endParaRPr lang="en-US"/>
        </a:p>
      </dgm:t>
    </dgm:pt>
    <dgm:pt modelId="{DCD1BC7B-36FC-4654-AFA9-66A7B4E123B0}" type="sibTrans" cxnId="{C9FBD5C7-4F39-4869-B918-93AA0A1F96A7}">
      <dgm:prSet/>
      <dgm:spPr/>
      <dgm:t>
        <a:bodyPr/>
        <a:lstStyle/>
        <a:p>
          <a:endParaRPr lang="en-US"/>
        </a:p>
      </dgm:t>
    </dgm:pt>
    <dgm:pt modelId="{E7DD9C28-902E-4BD9-90C8-DF7A4945CF84}">
      <dgm:prSet/>
      <dgm:spPr/>
      <dgm:t>
        <a:bodyPr/>
        <a:lstStyle/>
        <a:p>
          <a:r>
            <a:rPr lang="el-GR" dirty="0"/>
            <a:t>με τις σκιές ολόκληρου του σώματός μας.</a:t>
          </a:r>
          <a:endParaRPr lang="en-US" dirty="0"/>
        </a:p>
      </dgm:t>
    </dgm:pt>
    <dgm:pt modelId="{1B5DD68A-4598-447D-8FEA-561F36C88D3D}" type="parTrans" cxnId="{8B2F7449-BF16-4D7B-8162-9CC73903C65E}">
      <dgm:prSet/>
      <dgm:spPr/>
      <dgm:t>
        <a:bodyPr/>
        <a:lstStyle/>
        <a:p>
          <a:endParaRPr lang="en-US"/>
        </a:p>
      </dgm:t>
    </dgm:pt>
    <dgm:pt modelId="{473CF171-3E23-4FAF-8967-9F73520DF1C8}" type="sibTrans" cxnId="{8B2F7449-BF16-4D7B-8162-9CC73903C65E}">
      <dgm:prSet/>
      <dgm:spPr/>
      <dgm:t>
        <a:bodyPr/>
        <a:lstStyle/>
        <a:p>
          <a:endParaRPr lang="en-US"/>
        </a:p>
      </dgm:t>
    </dgm:pt>
    <dgm:pt modelId="{D9222645-3CE3-4238-906C-472493D8797F}">
      <dgm:prSet/>
      <dgm:spPr/>
      <dgm:t>
        <a:bodyPr/>
        <a:lstStyle/>
        <a:p>
          <a:r>
            <a:rPr lang="el-GR" dirty="0"/>
            <a:t>Ποιος κρύβεται πίσω από το ύφασμα;</a:t>
          </a:r>
          <a:endParaRPr lang="en-US" dirty="0"/>
        </a:p>
      </dgm:t>
    </dgm:pt>
    <dgm:pt modelId="{5135337D-A29C-4DC1-A34C-DA36F50C1CE4}" type="parTrans" cxnId="{D0D7B6E7-9734-458A-9B05-9319EBA885E0}">
      <dgm:prSet/>
      <dgm:spPr/>
      <dgm:t>
        <a:bodyPr/>
        <a:lstStyle/>
        <a:p>
          <a:endParaRPr lang="en-US"/>
        </a:p>
      </dgm:t>
    </dgm:pt>
    <dgm:pt modelId="{132E7F91-76DB-489A-BE60-40754ADE4D6F}" type="sibTrans" cxnId="{D0D7B6E7-9734-458A-9B05-9319EBA885E0}">
      <dgm:prSet/>
      <dgm:spPr/>
      <dgm:t>
        <a:bodyPr/>
        <a:lstStyle/>
        <a:p>
          <a:endParaRPr lang="en-US"/>
        </a:p>
      </dgm:t>
    </dgm:pt>
    <dgm:pt modelId="{CF42CCF7-F1BD-4112-9A7F-383ABC0E662B}" type="pres">
      <dgm:prSet presAssocID="{846276AD-4A25-4ED9-9710-3D0FFDB1235D}" presName="Name0" presStyleCnt="0">
        <dgm:presLayoutVars>
          <dgm:dir/>
          <dgm:resizeHandles val="exact"/>
        </dgm:presLayoutVars>
      </dgm:prSet>
      <dgm:spPr/>
    </dgm:pt>
    <dgm:pt modelId="{C35C07F8-0DBD-418F-B103-C960E5421B0C}" type="pres">
      <dgm:prSet presAssocID="{731AD6E4-922D-416C-9C1D-3327308CBEEC}" presName="node" presStyleLbl="node1" presStyleIdx="0" presStyleCnt="6">
        <dgm:presLayoutVars>
          <dgm:bulletEnabled val="1"/>
        </dgm:presLayoutVars>
      </dgm:prSet>
      <dgm:spPr/>
    </dgm:pt>
    <dgm:pt modelId="{711176E0-498C-498B-83A2-7414011D3477}" type="pres">
      <dgm:prSet presAssocID="{8B2795FF-316C-4770-90DE-71577DD1CFB6}" presName="sibTrans" presStyleLbl="sibTrans1D1" presStyleIdx="0" presStyleCnt="5"/>
      <dgm:spPr/>
    </dgm:pt>
    <dgm:pt modelId="{63047A88-16D1-4497-BE60-612C0448DB11}" type="pres">
      <dgm:prSet presAssocID="{8B2795FF-316C-4770-90DE-71577DD1CFB6}" presName="connectorText" presStyleLbl="sibTrans1D1" presStyleIdx="0" presStyleCnt="5"/>
      <dgm:spPr/>
    </dgm:pt>
    <dgm:pt modelId="{AD8BA066-D150-4C5F-8593-56452ACECF57}" type="pres">
      <dgm:prSet presAssocID="{D408CA68-FF9E-4BF6-938F-957B24C15C0C}" presName="node" presStyleLbl="node1" presStyleIdx="1" presStyleCnt="6">
        <dgm:presLayoutVars>
          <dgm:bulletEnabled val="1"/>
        </dgm:presLayoutVars>
      </dgm:prSet>
      <dgm:spPr/>
    </dgm:pt>
    <dgm:pt modelId="{80CB1327-86CA-4E3E-9284-27BCE71983CA}" type="pres">
      <dgm:prSet presAssocID="{B89B5FBA-0670-4C74-8100-40C20FC55517}" presName="sibTrans" presStyleLbl="sibTrans1D1" presStyleIdx="1" presStyleCnt="5"/>
      <dgm:spPr/>
    </dgm:pt>
    <dgm:pt modelId="{81C0856C-D788-4175-BD56-BF5F51BE74A2}" type="pres">
      <dgm:prSet presAssocID="{B89B5FBA-0670-4C74-8100-40C20FC55517}" presName="connectorText" presStyleLbl="sibTrans1D1" presStyleIdx="1" presStyleCnt="5"/>
      <dgm:spPr/>
    </dgm:pt>
    <dgm:pt modelId="{C5926698-6C9D-4D9B-AC9D-8F5DBDFEB1FC}" type="pres">
      <dgm:prSet presAssocID="{1F673847-8248-4A29-BF0C-8A0E2538C357}" presName="node" presStyleLbl="node1" presStyleIdx="2" presStyleCnt="6">
        <dgm:presLayoutVars>
          <dgm:bulletEnabled val="1"/>
        </dgm:presLayoutVars>
      </dgm:prSet>
      <dgm:spPr/>
    </dgm:pt>
    <dgm:pt modelId="{176A81E3-CAD8-41F3-A262-4C09FAE95939}" type="pres">
      <dgm:prSet presAssocID="{CF920C82-0D21-4138-AF51-C968B8752F5D}" presName="sibTrans" presStyleLbl="sibTrans1D1" presStyleIdx="2" presStyleCnt="5"/>
      <dgm:spPr/>
    </dgm:pt>
    <dgm:pt modelId="{C304843C-D58B-4C44-981E-CA5BCFDA8AEA}" type="pres">
      <dgm:prSet presAssocID="{CF920C82-0D21-4138-AF51-C968B8752F5D}" presName="connectorText" presStyleLbl="sibTrans1D1" presStyleIdx="2" presStyleCnt="5"/>
      <dgm:spPr/>
    </dgm:pt>
    <dgm:pt modelId="{4E09787D-260F-47F5-B3C1-C682D45D6F9A}" type="pres">
      <dgm:prSet presAssocID="{5914EAE0-43A7-4AE5-A5B5-70D60F5F07BD}" presName="node" presStyleLbl="node1" presStyleIdx="3" presStyleCnt="6">
        <dgm:presLayoutVars>
          <dgm:bulletEnabled val="1"/>
        </dgm:presLayoutVars>
      </dgm:prSet>
      <dgm:spPr/>
    </dgm:pt>
    <dgm:pt modelId="{D12755A8-53A9-4950-B3AB-212CD7C7B14A}" type="pres">
      <dgm:prSet presAssocID="{DCD1BC7B-36FC-4654-AFA9-66A7B4E123B0}" presName="sibTrans" presStyleLbl="sibTrans1D1" presStyleIdx="3" presStyleCnt="5"/>
      <dgm:spPr/>
    </dgm:pt>
    <dgm:pt modelId="{D6A3EFF7-EEE7-4F94-87DF-664DEE5AC86C}" type="pres">
      <dgm:prSet presAssocID="{DCD1BC7B-36FC-4654-AFA9-66A7B4E123B0}" presName="connectorText" presStyleLbl="sibTrans1D1" presStyleIdx="3" presStyleCnt="5"/>
      <dgm:spPr/>
    </dgm:pt>
    <dgm:pt modelId="{B4162F93-A23F-4D88-A969-95A03E12920E}" type="pres">
      <dgm:prSet presAssocID="{E7DD9C28-902E-4BD9-90C8-DF7A4945CF84}" presName="node" presStyleLbl="node1" presStyleIdx="4" presStyleCnt="6">
        <dgm:presLayoutVars>
          <dgm:bulletEnabled val="1"/>
        </dgm:presLayoutVars>
      </dgm:prSet>
      <dgm:spPr/>
    </dgm:pt>
    <dgm:pt modelId="{9C365DD0-E17F-4C0B-9999-EE492BE6D2E4}" type="pres">
      <dgm:prSet presAssocID="{473CF171-3E23-4FAF-8967-9F73520DF1C8}" presName="sibTrans" presStyleLbl="sibTrans1D1" presStyleIdx="4" presStyleCnt="5"/>
      <dgm:spPr/>
    </dgm:pt>
    <dgm:pt modelId="{745B5ECF-2F2F-4107-9FD4-1803087C0490}" type="pres">
      <dgm:prSet presAssocID="{473CF171-3E23-4FAF-8967-9F73520DF1C8}" presName="connectorText" presStyleLbl="sibTrans1D1" presStyleIdx="4" presStyleCnt="5"/>
      <dgm:spPr/>
    </dgm:pt>
    <dgm:pt modelId="{73B7E5BA-F848-4AE9-8E96-4B9FCFC87BE6}" type="pres">
      <dgm:prSet presAssocID="{D9222645-3CE3-4238-906C-472493D8797F}" presName="node" presStyleLbl="node1" presStyleIdx="5" presStyleCnt="6">
        <dgm:presLayoutVars>
          <dgm:bulletEnabled val="1"/>
        </dgm:presLayoutVars>
      </dgm:prSet>
      <dgm:spPr/>
    </dgm:pt>
  </dgm:ptLst>
  <dgm:cxnLst>
    <dgm:cxn modelId="{50DA5914-2AC1-45D1-B170-848E590B384F}" srcId="{846276AD-4A25-4ED9-9710-3D0FFDB1235D}" destId="{1F673847-8248-4A29-BF0C-8A0E2538C357}" srcOrd="2" destOrd="0" parTransId="{8A509EAD-8122-4BD3-96F5-09E13E4F6A44}" sibTransId="{CF920C82-0D21-4138-AF51-C968B8752F5D}"/>
    <dgm:cxn modelId="{0046D819-77DE-492D-8FAF-A8DCA01193B1}" type="presOf" srcId="{731AD6E4-922D-416C-9C1D-3327308CBEEC}" destId="{C35C07F8-0DBD-418F-B103-C960E5421B0C}" srcOrd="0" destOrd="0" presId="urn:microsoft.com/office/officeart/2016/7/layout/RepeatingBendingProcessNew"/>
    <dgm:cxn modelId="{48D6AB30-18AF-401B-9BC0-9C6599547537}" type="presOf" srcId="{5914EAE0-43A7-4AE5-A5B5-70D60F5F07BD}" destId="{4E09787D-260F-47F5-B3C1-C682D45D6F9A}" srcOrd="0" destOrd="0" presId="urn:microsoft.com/office/officeart/2016/7/layout/RepeatingBendingProcessNew"/>
    <dgm:cxn modelId="{E7B4A633-3D8A-4962-BCDA-A24A8D799703}" type="presOf" srcId="{846276AD-4A25-4ED9-9710-3D0FFDB1235D}" destId="{CF42CCF7-F1BD-4112-9A7F-383ABC0E662B}" srcOrd="0" destOrd="0" presId="urn:microsoft.com/office/officeart/2016/7/layout/RepeatingBendingProcessNew"/>
    <dgm:cxn modelId="{2B22AC33-A511-4F64-B5C1-675EEA32BF1D}" type="presOf" srcId="{1F673847-8248-4A29-BF0C-8A0E2538C357}" destId="{C5926698-6C9D-4D9B-AC9D-8F5DBDFEB1FC}" srcOrd="0" destOrd="0" presId="urn:microsoft.com/office/officeart/2016/7/layout/RepeatingBendingProcessNew"/>
    <dgm:cxn modelId="{50A73B3A-1A32-46D0-88DC-F7D856A4D83E}" type="presOf" srcId="{CF920C82-0D21-4138-AF51-C968B8752F5D}" destId="{C304843C-D58B-4C44-981E-CA5BCFDA8AEA}" srcOrd="1" destOrd="0" presId="urn:microsoft.com/office/officeart/2016/7/layout/RepeatingBendingProcessNew"/>
    <dgm:cxn modelId="{AAA6A640-F98E-41A6-A52E-5AECB3F59413}" type="presOf" srcId="{DCD1BC7B-36FC-4654-AFA9-66A7B4E123B0}" destId="{D12755A8-53A9-4950-B3AB-212CD7C7B14A}" srcOrd="0" destOrd="0" presId="urn:microsoft.com/office/officeart/2016/7/layout/RepeatingBendingProcessNew"/>
    <dgm:cxn modelId="{8B2F7449-BF16-4D7B-8162-9CC73903C65E}" srcId="{846276AD-4A25-4ED9-9710-3D0FFDB1235D}" destId="{E7DD9C28-902E-4BD9-90C8-DF7A4945CF84}" srcOrd="4" destOrd="0" parTransId="{1B5DD68A-4598-447D-8FEA-561F36C88D3D}" sibTransId="{473CF171-3E23-4FAF-8967-9F73520DF1C8}"/>
    <dgm:cxn modelId="{CEC72E50-D8C6-46CE-A46E-0B9F2E3CA722}" type="presOf" srcId="{D408CA68-FF9E-4BF6-938F-957B24C15C0C}" destId="{AD8BA066-D150-4C5F-8593-56452ACECF57}" srcOrd="0" destOrd="0" presId="urn:microsoft.com/office/officeart/2016/7/layout/RepeatingBendingProcessNew"/>
    <dgm:cxn modelId="{B81C3374-2EB8-414B-B4E5-DCBCF5C76029}" type="presOf" srcId="{DCD1BC7B-36FC-4654-AFA9-66A7B4E123B0}" destId="{D6A3EFF7-EEE7-4F94-87DF-664DEE5AC86C}" srcOrd="1" destOrd="0" presId="urn:microsoft.com/office/officeart/2016/7/layout/RepeatingBendingProcessNew"/>
    <dgm:cxn modelId="{26466179-8CA5-4175-9646-4BF5A4302A46}" type="presOf" srcId="{B89B5FBA-0670-4C74-8100-40C20FC55517}" destId="{81C0856C-D788-4175-BD56-BF5F51BE74A2}" srcOrd="1" destOrd="0" presId="urn:microsoft.com/office/officeart/2016/7/layout/RepeatingBendingProcessNew"/>
    <dgm:cxn modelId="{0F1E8B84-13FE-41E4-A094-900F9DBB8401}" type="presOf" srcId="{8B2795FF-316C-4770-90DE-71577DD1CFB6}" destId="{63047A88-16D1-4497-BE60-612C0448DB11}" srcOrd="1" destOrd="0" presId="urn:microsoft.com/office/officeart/2016/7/layout/RepeatingBendingProcessNew"/>
    <dgm:cxn modelId="{21A04A92-AB8C-4842-916F-83810CB67A7A}" type="presOf" srcId="{473CF171-3E23-4FAF-8967-9F73520DF1C8}" destId="{9C365DD0-E17F-4C0B-9999-EE492BE6D2E4}" srcOrd="0" destOrd="0" presId="urn:microsoft.com/office/officeart/2016/7/layout/RepeatingBendingProcessNew"/>
    <dgm:cxn modelId="{BD898EA4-B79C-4907-8AB9-B200209E3C6B}" srcId="{846276AD-4A25-4ED9-9710-3D0FFDB1235D}" destId="{731AD6E4-922D-416C-9C1D-3327308CBEEC}" srcOrd="0" destOrd="0" parTransId="{50BA6F57-8E5C-4FE9-B2A3-AB12BB864FC5}" sibTransId="{8B2795FF-316C-4770-90DE-71577DD1CFB6}"/>
    <dgm:cxn modelId="{40DC32AE-150D-4F5D-802A-D4EE1D2730C1}" type="presOf" srcId="{E7DD9C28-902E-4BD9-90C8-DF7A4945CF84}" destId="{B4162F93-A23F-4D88-A969-95A03E12920E}" srcOrd="0" destOrd="0" presId="urn:microsoft.com/office/officeart/2016/7/layout/RepeatingBendingProcessNew"/>
    <dgm:cxn modelId="{93CC63C5-AE43-4F47-B506-8997B8A50085}" type="presOf" srcId="{8B2795FF-316C-4770-90DE-71577DD1CFB6}" destId="{711176E0-498C-498B-83A2-7414011D3477}" srcOrd="0" destOrd="0" presId="urn:microsoft.com/office/officeart/2016/7/layout/RepeatingBendingProcessNew"/>
    <dgm:cxn modelId="{BAF02AC7-4D8C-4241-BF2D-8C06A319A67D}" srcId="{846276AD-4A25-4ED9-9710-3D0FFDB1235D}" destId="{D408CA68-FF9E-4BF6-938F-957B24C15C0C}" srcOrd="1" destOrd="0" parTransId="{6CAE5528-B15B-452E-9B7F-827457860164}" sibTransId="{B89B5FBA-0670-4C74-8100-40C20FC55517}"/>
    <dgm:cxn modelId="{C9FBD5C7-4F39-4869-B918-93AA0A1F96A7}" srcId="{846276AD-4A25-4ED9-9710-3D0FFDB1235D}" destId="{5914EAE0-43A7-4AE5-A5B5-70D60F5F07BD}" srcOrd="3" destOrd="0" parTransId="{CFC64FB3-A693-46D5-896C-9096F5BE6DC6}" sibTransId="{DCD1BC7B-36FC-4654-AFA9-66A7B4E123B0}"/>
    <dgm:cxn modelId="{5CEE20D1-3E8F-419B-AAB4-1B8CD4418449}" type="presOf" srcId="{B89B5FBA-0670-4C74-8100-40C20FC55517}" destId="{80CB1327-86CA-4E3E-9284-27BCE71983CA}" srcOrd="0" destOrd="0" presId="urn:microsoft.com/office/officeart/2016/7/layout/RepeatingBendingProcessNew"/>
    <dgm:cxn modelId="{6AD2E5D3-F229-4C49-A85C-7B9B1A374289}" type="presOf" srcId="{473CF171-3E23-4FAF-8967-9F73520DF1C8}" destId="{745B5ECF-2F2F-4107-9FD4-1803087C0490}" srcOrd="1" destOrd="0" presId="urn:microsoft.com/office/officeart/2016/7/layout/RepeatingBendingProcessNew"/>
    <dgm:cxn modelId="{F45B27E6-5342-41EA-AD20-0C82B8F61D8D}" type="presOf" srcId="{D9222645-3CE3-4238-906C-472493D8797F}" destId="{73B7E5BA-F848-4AE9-8E96-4B9FCFC87BE6}" srcOrd="0" destOrd="0" presId="urn:microsoft.com/office/officeart/2016/7/layout/RepeatingBendingProcessNew"/>
    <dgm:cxn modelId="{D0D7B6E7-9734-458A-9B05-9319EBA885E0}" srcId="{846276AD-4A25-4ED9-9710-3D0FFDB1235D}" destId="{D9222645-3CE3-4238-906C-472493D8797F}" srcOrd="5" destOrd="0" parTransId="{5135337D-A29C-4DC1-A34C-DA36F50C1CE4}" sibTransId="{132E7F91-76DB-489A-BE60-40754ADE4D6F}"/>
    <dgm:cxn modelId="{BEC2DBEC-AF9A-4F99-BEAB-7A213AA8D909}" type="presOf" srcId="{CF920C82-0D21-4138-AF51-C968B8752F5D}" destId="{176A81E3-CAD8-41F3-A262-4C09FAE95939}" srcOrd="0" destOrd="0" presId="urn:microsoft.com/office/officeart/2016/7/layout/RepeatingBendingProcessNew"/>
    <dgm:cxn modelId="{FCCCB55D-6604-4A31-B7F7-D0F2B291D23F}" type="presParOf" srcId="{CF42CCF7-F1BD-4112-9A7F-383ABC0E662B}" destId="{C35C07F8-0DBD-418F-B103-C960E5421B0C}" srcOrd="0" destOrd="0" presId="urn:microsoft.com/office/officeart/2016/7/layout/RepeatingBendingProcessNew"/>
    <dgm:cxn modelId="{C19D84DB-10EB-4EF3-93BD-DDA978EB96BB}" type="presParOf" srcId="{CF42CCF7-F1BD-4112-9A7F-383ABC0E662B}" destId="{711176E0-498C-498B-83A2-7414011D3477}" srcOrd="1" destOrd="0" presId="urn:microsoft.com/office/officeart/2016/7/layout/RepeatingBendingProcessNew"/>
    <dgm:cxn modelId="{77BCCA2A-0C25-4766-9346-59554DF291F9}" type="presParOf" srcId="{711176E0-498C-498B-83A2-7414011D3477}" destId="{63047A88-16D1-4497-BE60-612C0448DB11}" srcOrd="0" destOrd="0" presId="urn:microsoft.com/office/officeart/2016/7/layout/RepeatingBendingProcessNew"/>
    <dgm:cxn modelId="{B58CD40E-70DB-41ED-A1F9-FF8E17C1E0E0}" type="presParOf" srcId="{CF42CCF7-F1BD-4112-9A7F-383ABC0E662B}" destId="{AD8BA066-D150-4C5F-8593-56452ACECF57}" srcOrd="2" destOrd="0" presId="urn:microsoft.com/office/officeart/2016/7/layout/RepeatingBendingProcessNew"/>
    <dgm:cxn modelId="{B5407C34-3CB7-4C40-AB96-9E0A48806757}" type="presParOf" srcId="{CF42CCF7-F1BD-4112-9A7F-383ABC0E662B}" destId="{80CB1327-86CA-4E3E-9284-27BCE71983CA}" srcOrd="3" destOrd="0" presId="urn:microsoft.com/office/officeart/2016/7/layout/RepeatingBendingProcessNew"/>
    <dgm:cxn modelId="{B31215AB-9F28-40C6-A437-51B6157CBA27}" type="presParOf" srcId="{80CB1327-86CA-4E3E-9284-27BCE71983CA}" destId="{81C0856C-D788-4175-BD56-BF5F51BE74A2}" srcOrd="0" destOrd="0" presId="urn:microsoft.com/office/officeart/2016/7/layout/RepeatingBendingProcessNew"/>
    <dgm:cxn modelId="{49557537-D44E-4C90-BE93-CE50AB436E44}" type="presParOf" srcId="{CF42CCF7-F1BD-4112-9A7F-383ABC0E662B}" destId="{C5926698-6C9D-4D9B-AC9D-8F5DBDFEB1FC}" srcOrd="4" destOrd="0" presId="urn:microsoft.com/office/officeart/2016/7/layout/RepeatingBendingProcessNew"/>
    <dgm:cxn modelId="{777443C0-ADCA-4EED-9C60-95F7788C6042}" type="presParOf" srcId="{CF42CCF7-F1BD-4112-9A7F-383ABC0E662B}" destId="{176A81E3-CAD8-41F3-A262-4C09FAE95939}" srcOrd="5" destOrd="0" presId="urn:microsoft.com/office/officeart/2016/7/layout/RepeatingBendingProcessNew"/>
    <dgm:cxn modelId="{9DEBA5F3-7685-4363-A0BF-17B24FAC2085}" type="presParOf" srcId="{176A81E3-CAD8-41F3-A262-4C09FAE95939}" destId="{C304843C-D58B-4C44-981E-CA5BCFDA8AEA}" srcOrd="0" destOrd="0" presId="urn:microsoft.com/office/officeart/2016/7/layout/RepeatingBendingProcessNew"/>
    <dgm:cxn modelId="{2DC3872E-4845-4CC5-A934-F8A70795498B}" type="presParOf" srcId="{CF42CCF7-F1BD-4112-9A7F-383ABC0E662B}" destId="{4E09787D-260F-47F5-B3C1-C682D45D6F9A}" srcOrd="6" destOrd="0" presId="urn:microsoft.com/office/officeart/2016/7/layout/RepeatingBendingProcessNew"/>
    <dgm:cxn modelId="{FC765AF1-D28C-4C38-B751-41E0946EE748}" type="presParOf" srcId="{CF42CCF7-F1BD-4112-9A7F-383ABC0E662B}" destId="{D12755A8-53A9-4950-B3AB-212CD7C7B14A}" srcOrd="7" destOrd="0" presId="urn:microsoft.com/office/officeart/2016/7/layout/RepeatingBendingProcessNew"/>
    <dgm:cxn modelId="{8E7FFCD6-234E-4AFC-98D5-C9167EED1450}" type="presParOf" srcId="{D12755A8-53A9-4950-B3AB-212CD7C7B14A}" destId="{D6A3EFF7-EEE7-4F94-87DF-664DEE5AC86C}" srcOrd="0" destOrd="0" presId="urn:microsoft.com/office/officeart/2016/7/layout/RepeatingBendingProcessNew"/>
    <dgm:cxn modelId="{361E7ADA-B46E-4224-8143-5B6F5FC04C43}" type="presParOf" srcId="{CF42CCF7-F1BD-4112-9A7F-383ABC0E662B}" destId="{B4162F93-A23F-4D88-A969-95A03E12920E}" srcOrd="8" destOrd="0" presId="urn:microsoft.com/office/officeart/2016/7/layout/RepeatingBendingProcessNew"/>
    <dgm:cxn modelId="{340E0C0E-9AD4-457C-9579-501F19A59D9F}" type="presParOf" srcId="{CF42CCF7-F1BD-4112-9A7F-383ABC0E662B}" destId="{9C365DD0-E17F-4C0B-9999-EE492BE6D2E4}" srcOrd="9" destOrd="0" presId="urn:microsoft.com/office/officeart/2016/7/layout/RepeatingBendingProcessNew"/>
    <dgm:cxn modelId="{81132B3A-21E0-4ACD-831E-09A887F84453}" type="presParOf" srcId="{9C365DD0-E17F-4C0B-9999-EE492BE6D2E4}" destId="{745B5ECF-2F2F-4107-9FD4-1803087C0490}" srcOrd="0" destOrd="0" presId="urn:microsoft.com/office/officeart/2016/7/layout/RepeatingBendingProcessNew"/>
    <dgm:cxn modelId="{F8D079B4-A5FE-4BE7-A8B0-EF090D4582E2}" type="presParOf" srcId="{CF42CCF7-F1BD-4112-9A7F-383ABC0E662B}" destId="{73B7E5BA-F848-4AE9-8E96-4B9FCFC87BE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76E0-498C-498B-83A2-7414011D3477}">
      <dsp:nvSpPr>
        <dsp:cNvPr id="0" name=""/>
        <dsp:cNvSpPr/>
      </dsp:nvSpPr>
      <dsp:spPr>
        <a:xfrm>
          <a:off x="2336707" y="583142"/>
          <a:ext cx="450172" cy="91440"/>
        </a:xfrm>
        <a:custGeom>
          <a:avLst/>
          <a:gdLst/>
          <a:ahLst/>
          <a:cxnLst/>
          <a:rect l="0" t="0" r="0" b="0"/>
          <a:pathLst>
            <a:path>
              <a:moveTo>
                <a:pt x="0" y="45720"/>
              </a:moveTo>
              <a:lnTo>
                <a:pt x="450172"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9774" y="626458"/>
        <a:ext cx="24038" cy="4807"/>
      </dsp:txXfrm>
    </dsp:sp>
    <dsp:sp modelId="{C35C07F8-0DBD-418F-B103-C960E5421B0C}">
      <dsp:nvSpPr>
        <dsp:cNvPr id="0" name=""/>
        <dsp:cNvSpPr/>
      </dsp:nvSpPr>
      <dsp:spPr>
        <a:xfrm>
          <a:off x="248193" y="1768"/>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Στήνουμε ένα ύφασμα και τα παιδιά κάθονται απέναντί </a:t>
          </a:r>
          <a:r>
            <a:rPr lang="el-GR" sz="1200" kern="1200" dirty="0" err="1"/>
            <a:t>του.Πίσω</a:t>
          </a:r>
          <a:r>
            <a:rPr lang="el-GR" sz="1200" kern="1200" dirty="0"/>
            <a:t> από το ύφασμα τοποθετούμε μια λάμπα και προβάλλουμε τις σκιές διαφόρων αντικειμένων.</a:t>
          </a:r>
          <a:endParaRPr lang="en-US" sz="1200" kern="1200" dirty="0"/>
        </a:p>
      </dsp:txBody>
      <dsp:txXfrm>
        <a:off x="248193" y="1768"/>
        <a:ext cx="2090314" cy="1254188"/>
      </dsp:txXfrm>
    </dsp:sp>
    <dsp:sp modelId="{80CB1327-86CA-4E3E-9284-27BCE71983CA}">
      <dsp:nvSpPr>
        <dsp:cNvPr id="0" name=""/>
        <dsp:cNvSpPr/>
      </dsp:nvSpPr>
      <dsp:spPr>
        <a:xfrm>
          <a:off x="1293350" y="1254157"/>
          <a:ext cx="2571086" cy="450172"/>
        </a:xfrm>
        <a:custGeom>
          <a:avLst/>
          <a:gdLst/>
          <a:ahLst/>
          <a:cxnLst/>
          <a:rect l="0" t="0" r="0" b="0"/>
          <a:pathLst>
            <a:path>
              <a:moveTo>
                <a:pt x="2571086" y="0"/>
              </a:moveTo>
              <a:lnTo>
                <a:pt x="2571086" y="242186"/>
              </a:lnTo>
              <a:lnTo>
                <a:pt x="0" y="242186"/>
              </a:lnTo>
              <a:lnTo>
                <a:pt x="0" y="450172"/>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502" y="1476839"/>
        <a:ext cx="130782" cy="4807"/>
      </dsp:txXfrm>
    </dsp:sp>
    <dsp:sp modelId="{AD8BA066-D150-4C5F-8593-56452ACECF57}">
      <dsp:nvSpPr>
        <dsp:cNvPr id="0" name=""/>
        <dsp:cNvSpPr/>
      </dsp:nvSpPr>
      <dsp:spPr>
        <a:xfrm>
          <a:off x="2819279" y="1768"/>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Τα παιδιά προσπαθούν να καταλάβουν ποιο αντικείμενο </a:t>
          </a:r>
          <a:r>
            <a:rPr lang="el-GR" sz="1200" kern="1200" dirty="0" err="1"/>
            <a:t>κρύβεται.Στη</a:t>
          </a:r>
          <a:r>
            <a:rPr lang="el-GR" sz="1200" kern="1200" dirty="0"/>
            <a:t> συνέχεια κάθε παιδί παρουσιάζει στα υπόλοιπα κάποιο αντικείμενο. Έπειτα, μπορούμε να παίξουμε: </a:t>
          </a:r>
          <a:endParaRPr lang="en-US" sz="1200" kern="1200" dirty="0"/>
        </a:p>
      </dsp:txBody>
      <dsp:txXfrm>
        <a:off x="2819279" y="1768"/>
        <a:ext cx="2090314" cy="1254188"/>
      </dsp:txXfrm>
    </dsp:sp>
    <dsp:sp modelId="{176A81E3-CAD8-41F3-A262-4C09FAE95939}">
      <dsp:nvSpPr>
        <dsp:cNvPr id="0" name=""/>
        <dsp:cNvSpPr/>
      </dsp:nvSpPr>
      <dsp:spPr>
        <a:xfrm>
          <a:off x="2336707" y="2318103"/>
          <a:ext cx="450172" cy="91440"/>
        </a:xfrm>
        <a:custGeom>
          <a:avLst/>
          <a:gdLst/>
          <a:ahLst/>
          <a:cxnLst/>
          <a:rect l="0" t="0" r="0" b="0"/>
          <a:pathLst>
            <a:path>
              <a:moveTo>
                <a:pt x="0" y="45720"/>
              </a:moveTo>
              <a:lnTo>
                <a:pt x="450172"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9774" y="2361419"/>
        <a:ext cx="24038" cy="4807"/>
      </dsp:txXfrm>
    </dsp:sp>
    <dsp:sp modelId="{C5926698-6C9D-4D9B-AC9D-8F5DBDFEB1FC}">
      <dsp:nvSpPr>
        <dsp:cNvPr id="0" name=""/>
        <dsp:cNvSpPr/>
      </dsp:nvSpPr>
      <dsp:spPr>
        <a:xfrm>
          <a:off x="248193" y="1736729"/>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με τις σκιές των χεριών μας και οι υπόλοιποι να μας μιμούνται.</a:t>
          </a:r>
          <a:endParaRPr lang="en-US" sz="1200" kern="1200" dirty="0"/>
        </a:p>
      </dsp:txBody>
      <dsp:txXfrm>
        <a:off x="248193" y="1736729"/>
        <a:ext cx="2090314" cy="1254188"/>
      </dsp:txXfrm>
    </dsp:sp>
    <dsp:sp modelId="{D12755A8-53A9-4950-B3AB-212CD7C7B14A}">
      <dsp:nvSpPr>
        <dsp:cNvPr id="0" name=""/>
        <dsp:cNvSpPr/>
      </dsp:nvSpPr>
      <dsp:spPr>
        <a:xfrm>
          <a:off x="1293350" y="2989117"/>
          <a:ext cx="2571086" cy="450172"/>
        </a:xfrm>
        <a:custGeom>
          <a:avLst/>
          <a:gdLst/>
          <a:ahLst/>
          <a:cxnLst/>
          <a:rect l="0" t="0" r="0" b="0"/>
          <a:pathLst>
            <a:path>
              <a:moveTo>
                <a:pt x="2571086" y="0"/>
              </a:moveTo>
              <a:lnTo>
                <a:pt x="2571086" y="242186"/>
              </a:lnTo>
              <a:lnTo>
                <a:pt x="0" y="242186"/>
              </a:lnTo>
              <a:lnTo>
                <a:pt x="0" y="450172"/>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502" y="3211799"/>
        <a:ext cx="130782" cy="4807"/>
      </dsp:txXfrm>
    </dsp:sp>
    <dsp:sp modelId="{4E09787D-260F-47F5-B3C1-C682D45D6F9A}">
      <dsp:nvSpPr>
        <dsp:cNvPr id="0" name=""/>
        <dsp:cNvSpPr/>
      </dsp:nvSpPr>
      <dsp:spPr>
        <a:xfrm>
          <a:off x="2819279" y="1736729"/>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με τις σκιές των ποδιών μας.</a:t>
          </a:r>
          <a:endParaRPr lang="en-US" sz="1200" kern="1200" dirty="0"/>
        </a:p>
      </dsp:txBody>
      <dsp:txXfrm>
        <a:off x="2819279" y="1736729"/>
        <a:ext cx="2090314" cy="1254188"/>
      </dsp:txXfrm>
    </dsp:sp>
    <dsp:sp modelId="{9C365DD0-E17F-4C0B-9999-EE492BE6D2E4}">
      <dsp:nvSpPr>
        <dsp:cNvPr id="0" name=""/>
        <dsp:cNvSpPr/>
      </dsp:nvSpPr>
      <dsp:spPr>
        <a:xfrm>
          <a:off x="2336707" y="4053064"/>
          <a:ext cx="450172" cy="91440"/>
        </a:xfrm>
        <a:custGeom>
          <a:avLst/>
          <a:gdLst/>
          <a:ahLst/>
          <a:cxnLst/>
          <a:rect l="0" t="0" r="0" b="0"/>
          <a:pathLst>
            <a:path>
              <a:moveTo>
                <a:pt x="0" y="45720"/>
              </a:moveTo>
              <a:lnTo>
                <a:pt x="450172"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9774" y="4096380"/>
        <a:ext cx="24038" cy="4807"/>
      </dsp:txXfrm>
    </dsp:sp>
    <dsp:sp modelId="{B4162F93-A23F-4D88-A969-95A03E12920E}">
      <dsp:nvSpPr>
        <dsp:cNvPr id="0" name=""/>
        <dsp:cNvSpPr/>
      </dsp:nvSpPr>
      <dsp:spPr>
        <a:xfrm>
          <a:off x="248193" y="3471689"/>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με τις σκιές ολόκληρου του σώματός μας.</a:t>
          </a:r>
          <a:endParaRPr lang="en-US" sz="1200" kern="1200" dirty="0"/>
        </a:p>
      </dsp:txBody>
      <dsp:txXfrm>
        <a:off x="248193" y="3471689"/>
        <a:ext cx="2090314" cy="1254188"/>
      </dsp:txXfrm>
    </dsp:sp>
    <dsp:sp modelId="{73B7E5BA-F848-4AE9-8E96-4B9FCFC87BE6}">
      <dsp:nvSpPr>
        <dsp:cNvPr id="0" name=""/>
        <dsp:cNvSpPr/>
      </dsp:nvSpPr>
      <dsp:spPr>
        <a:xfrm>
          <a:off x="2819279" y="3471689"/>
          <a:ext cx="2090314" cy="125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427" tIns="107515" rIns="102427" bIns="107515" numCol="1" spcCol="1270" anchor="ctr" anchorCtr="0">
          <a:noAutofit/>
        </a:bodyPr>
        <a:lstStyle/>
        <a:p>
          <a:pPr marL="0" lvl="0" indent="0" algn="ctr" defTabSz="533400">
            <a:lnSpc>
              <a:spcPct val="90000"/>
            </a:lnSpc>
            <a:spcBef>
              <a:spcPct val="0"/>
            </a:spcBef>
            <a:spcAft>
              <a:spcPct val="35000"/>
            </a:spcAft>
            <a:buNone/>
          </a:pPr>
          <a:r>
            <a:rPr lang="el-GR" sz="1200" kern="1200" dirty="0"/>
            <a:t>Ποιος κρύβεται πίσω από το ύφασμα;</a:t>
          </a:r>
          <a:endParaRPr lang="en-US" sz="1200" kern="1200" dirty="0"/>
        </a:p>
      </dsp:txBody>
      <dsp:txXfrm>
        <a:off x="2819279" y="3471689"/>
        <a:ext cx="2090314" cy="125418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4/24/2023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5325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598A19-B9D6-4696-A74D-9FEF900C8B6A}"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14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205100-39B0-4914-BBD6-34F267582565}"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725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9EF837-FEDB-44F2-8FB5-4F56FC548A33}"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010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4/24/2023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1747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BB33F-FEF5-4E73-A5F9-307689FE77C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288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4B5FA4-F0B8-4D71-BC92-932E3A1502F8}" type="datetimeFigureOut">
              <a:rPr lang="en-US" dirty="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148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D89F80-C2CE-4D6A-80E4-D3515AD92BC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5803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329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4/24/2023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4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4/24/2023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625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4/24/2023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7858746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Ένα πολύχρωμο φως λαμπτήρας με εικονίδια επιχειρήσεων">
            <a:extLst>
              <a:ext uri="{FF2B5EF4-FFF2-40B4-BE49-F238E27FC236}">
                <a16:creationId xmlns:a16="http://schemas.microsoft.com/office/drawing/2014/main" id="{622125D2-D858-BAD0-AC70-F00E7B5E3536}"/>
              </a:ext>
            </a:extLst>
          </p:cNvPr>
          <p:cNvPicPr>
            <a:picLocks noChangeAspect="1"/>
          </p:cNvPicPr>
          <p:nvPr/>
        </p:nvPicPr>
        <p:blipFill rotWithShape="1">
          <a:blip r:embed="rId2"/>
          <a:srcRect t="9729" r="-2" b="9878"/>
          <a:stretch/>
        </p:blipFill>
        <p:spPr>
          <a:xfrm>
            <a:off x="20" y="10"/>
            <a:ext cx="12191980" cy="6857990"/>
          </a:xfrm>
          <a:prstGeom prst="rect">
            <a:avLst/>
          </a:prstGeom>
        </p:spPr>
      </p:pic>
      <p:sp>
        <p:nvSpPr>
          <p:cNvPr id="2" name="Τίτλος 1"/>
          <p:cNvSpPr>
            <a:spLocks noGrp="1"/>
          </p:cNvSpPr>
          <p:nvPr>
            <p:ph type="ctrTitle"/>
          </p:nvPr>
        </p:nvSpPr>
        <p:spPr>
          <a:xfrm>
            <a:off x="-341359" y="4019909"/>
            <a:ext cx="4294414" cy="1921534"/>
          </a:xfrm>
        </p:spPr>
        <p:txBody>
          <a:bodyPr>
            <a:noAutofit/>
          </a:bodyPr>
          <a:lstStyle/>
          <a:p>
            <a:pPr algn="r"/>
            <a:r>
              <a:rPr lang="el-GR" sz="2800" dirty="0">
                <a:solidFill>
                  <a:schemeClr val="tx1"/>
                </a:solidFill>
                <a:highlight>
                  <a:srgbClr val="C0C0C0"/>
                </a:highlight>
                <a:latin typeface="Times New Roman"/>
                <a:cs typeface="Times New Roman"/>
              </a:rPr>
              <a:t>ΔΡΑΣΤΗΡΙΟΤΗΤΕΣ ΑΠΟ ΤΟΝ ΚΟΣΜΟ ΤΗΣ ΦΥΣΙΚΗΣ ΓΙΑ ΤΟ ΝΗΠΙΑΓΩΓΕΙΟ</a:t>
            </a:r>
            <a:endParaRPr lang="el-GR" sz="2800">
              <a:solidFill>
                <a:schemeClr val="tx1"/>
              </a:solidFill>
              <a:highlight>
                <a:srgbClr val="C0C0C0"/>
              </a:highlight>
            </a:endParaRPr>
          </a:p>
        </p:txBody>
      </p:sp>
      <p:sp>
        <p:nvSpPr>
          <p:cNvPr id="3" name="Υπότιτλος 2"/>
          <p:cNvSpPr>
            <a:spLocks noGrp="1"/>
          </p:cNvSpPr>
          <p:nvPr>
            <p:ph type="subTitle" idx="1"/>
          </p:nvPr>
        </p:nvSpPr>
        <p:spPr>
          <a:xfrm>
            <a:off x="7810603" y="19"/>
            <a:ext cx="4294414" cy="906473"/>
          </a:xfrm>
          <a:noFill/>
          <a:ln>
            <a:solidFill>
              <a:srgbClr val="4472C4"/>
            </a:solidFill>
          </a:ln>
        </p:spPr>
        <p:txBody>
          <a:bodyPr vert="horz" lIns="91440" tIns="45720" rIns="91440" bIns="45720" rtlCol="0" anchor="t">
            <a:normAutofit/>
          </a:bodyPr>
          <a:lstStyle/>
          <a:p>
            <a:pPr algn="r"/>
            <a:r>
              <a:rPr lang="el-GR" sz="4400" dirty="0">
                <a:solidFill>
                  <a:srgbClr val="FFC000"/>
                </a:solidFill>
                <a:highlight>
                  <a:srgbClr val="000000"/>
                </a:highlight>
              </a:rPr>
              <a:t>Φως και Σκιές</a:t>
            </a:r>
          </a:p>
        </p:txBody>
      </p:sp>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731E4F-44E5-D548-1D7C-B8753D928D92}"/>
              </a:ext>
            </a:extLst>
          </p:cNvPr>
          <p:cNvSpPr>
            <a:spLocks noGrp="1"/>
          </p:cNvSpPr>
          <p:nvPr>
            <p:ph type="title"/>
          </p:nvPr>
        </p:nvSpPr>
        <p:spPr/>
        <p:txBody>
          <a:bodyPr/>
          <a:lstStyle/>
          <a:p>
            <a:r>
              <a:rPr lang="el-GR" sz="2000" b="1" dirty="0">
                <a:latin typeface="Times New Roman"/>
                <a:cs typeface="Times New Roman"/>
              </a:rPr>
              <a:t>4</a:t>
            </a:r>
            <a:r>
              <a:rPr lang="el-GR" sz="2000" b="1" baseline="30000" dirty="0">
                <a:latin typeface="Times New Roman"/>
                <a:cs typeface="Times New Roman"/>
              </a:rPr>
              <a:t>η</a:t>
            </a:r>
            <a:r>
              <a:rPr lang="el-GR" sz="2000" b="1" dirty="0">
                <a:latin typeface="Times New Roman"/>
                <a:cs typeface="Times New Roman"/>
              </a:rPr>
              <a:t> δραστηριότητα: αξιολόγησης</a:t>
            </a:r>
            <a:endParaRPr lang="el-GR" dirty="0"/>
          </a:p>
          <a:p>
            <a:endParaRPr lang="el-GR" dirty="0"/>
          </a:p>
        </p:txBody>
      </p:sp>
      <p:sp>
        <p:nvSpPr>
          <p:cNvPr id="5" name="Θέση κειμένου 4">
            <a:extLst>
              <a:ext uri="{FF2B5EF4-FFF2-40B4-BE49-F238E27FC236}">
                <a16:creationId xmlns:a16="http://schemas.microsoft.com/office/drawing/2014/main" id="{3D2E0096-DC24-6FE0-1D16-343B7484771A}"/>
              </a:ext>
            </a:extLst>
          </p:cNvPr>
          <p:cNvSpPr>
            <a:spLocks noGrp="1"/>
          </p:cNvSpPr>
          <p:nvPr>
            <p:ph type="body" idx="1"/>
          </p:nvPr>
        </p:nvSpPr>
        <p:spPr/>
        <p:txBody>
          <a:bodyPr/>
          <a:lstStyle/>
          <a:p>
            <a:endParaRPr lang="el-GR"/>
          </a:p>
        </p:txBody>
      </p:sp>
      <p:graphicFrame>
        <p:nvGraphicFramePr>
          <p:cNvPr id="11" name="Θέση περιεχομένου 3">
            <a:extLst>
              <a:ext uri="{FF2B5EF4-FFF2-40B4-BE49-F238E27FC236}">
                <a16:creationId xmlns:a16="http://schemas.microsoft.com/office/drawing/2014/main" id="{EEF1283D-49CB-9DAA-14FE-DC4B8030B196}"/>
              </a:ext>
            </a:extLst>
          </p:cNvPr>
          <p:cNvGraphicFramePr>
            <a:graphicFrameLocks noGrp="1"/>
          </p:cNvGraphicFramePr>
          <p:nvPr>
            <p:ph sz="half" idx="2"/>
          </p:nvPr>
        </p:nvGraphicFramePr>
        <p:xfrm>
          <a:off x="655863" y="1482654"/>
          <a:ext cx="5157787" cy="4727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Θέση περιεχομένου 5">
            <a:extLst>
              <a:ext uri="{FF2B5EF4-FFF2-40B4-BE49-F238E27FC236}">
                <a16:creationId xmlns:a16="http://schemas.microsoft.com/office/drawing/2014/main" id="{A3E0B793-BF2F-9783-F157-3139EA9D5C41}"/>
              </a:ext>
            </a:extLst>
          </p:cNvPr>
          <p:cNvSpPr>
            <a:spLocks noGrp="1"/>
          </p:cNvSpPr>
          <p:nvPr>
            <p:ph sz="quarter" idx="4"/>
          </p:nvPr>
        </p:nvSpPr>
        <p:spPr/>
        <p:txBody>
          <a:bodyPr vert="horz" lIns="91440" tIns="45720" rIns="91440" bIns="45720" rtlCol="0" anchor="t">
            <a:normAutofit lnSpcReduction="10000"/>
          </a:bodyPr>
          <a:lstStyle/>
          <a:p>
            <a:pPr marL="0" indent="0">
              <a:buNone/>
            </a:pPr>
            <a:r>
              <a:rPr lang="el-GR" sz="2200" b="1" u="sng" dirty="0">
                <a:latin typeface="Times New Roman"/>
                <a:cs typeface="Times New Roman"/>
              </a:rPr>
              <a:t>Υλικά</a:t>
            </a:r>
            <a:endParaRPr lang="el-GR" b="1" u="sng" dirty="0"/>
          </a:p>
          <a:p>
            <a:r>
              <a:rPr lang="el-GR" sz="2200" dirty="0">
                <a:latin typeface="Times New Roman"/>
                <a:cs typeface="Times New Roman"/>
              </a:rPr>
              <a:t>Πανί</a:t>
            </a:r>
            <a:endParaRPr lang="el-GR" dirty="0"/>
          </a:p>
          <a:p>
            <a:r>
              <a:rPr lang="el-GR" sz="2200" dirty="0">
                <a:latin typeface="Times New Roman"/>
                <a:cs typeface="Times New Roman"/>
              </a:rPr>
              <a:t>Διάφορα αντικείμενα</a:t>
            </a:r>
            <a:endParaRPr lang="el-GR" dirty="0"/>
          </a:p>
          <a:p>
            <a:r>
              <a:rPr lang="el-GR" sz="2200" dirty="0">
                <a:latin typeface="Times New Roman"/>
                <a:cs typeface="Times New Roman"/>
              </a:rPr>
              <a:t>Λάμπα </a:t>
            </a:r>
            <a:endParaRPr lang="el-GR"/>
          </a:p>
          <a:p>
            <a:pPr marL="0" indent="0">
              <a:buNone/>
            </a:pPr>
            <a:r>
              <a:rPr lang="el-GR" sz="2200" b="1" u="sng" dirty="0">
                <a:latin typeface="Times New Roman"/>
                <a:cs typeface="Times New Roman"/>
              </a:rPr>
              <a:t>Στόχος: </a:t>
            </a:r>
            <a:r>
              <a:rPr lang="el-GR" sz="2200" dirty="0">
                <a:latin typeface="Times New Roman"/>
                <a:cs typeface="Times New Roman"/>
              </a:rPr>
              <a:t>Να πειραματιστούν με τα όσα μάθαμε (σχηματισμός σκιάς, κατεύθυνση σκιάς, δημιουργία μικρότερης ή μεγαλύτερης σκιάς).</a:t>
            </a:r>
            <a:endParaRPr lang="el-GR" dirty="0"/>
          </a:p>
          <a:p>
            <a:endParaRPr lang="el-GR"/>
          </a:p>
          <a:p>
            <a:endParaRPr lang="el-GR" dirty="0"/>
          </a:p>
        </p:txBody>
      </p:sp>
      <p:pic>
        <p:nvPicPr>
          <p:cNvPr id="7" name="Εικόνα 7">
            <a:extLst>
              <a:ext uri="{FF2B5EF4-FFF2-40B4-BE49-F238E27FC236}">
                <a16:creationId xmlns:a16="http://schemas.microsoft.com/office/drawing/2014/main" id="{F99324F7-E1DB-3EB1-0E1D-A7950235A0C2}"/>
              </a:ext>
            </a:extLst>
          </p:cNvPr>
          <p:cNvPicPr>
            <a:picLocks noChangeAspect="1"/>
          </p:cNvPicPr>
          <p:nvPr/>
        </p:nvPicPr>
        <p:blipFill>
          <a:blip r:embed="rId7"/>
          <a:stretch>
            <a:fillRect/>
          </a:stretch>
        </p:blipFill>
        <p:spPr>
          <a:xfrm>
            <a:off x="8572931" y="-14593"/>
            <a:ext cx="3327495" cy="3450997"/>
          </a:xfrm>
          <a:prstGeom prst="rect">
            <a:avLst/>
          </a:prstGeom>
        </p:spPr>
      </p:pic>
    </p:spTree>
    <p:extLst>
      <p:ext uri="{BB962C8B-B14F-4D97-AF65-F5344CB8AC3E}">
        <p14:creationId xmlns:p14="http://schemas.microsoft.com/office/powerpoint/2010/main" val="34558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E1B5545-D4CF-DBFF-D1FF-7E12A33DD6A2}"/>
              </a:ext>
            </a:extLst>
          </p:cNvPr>
          <p:cNvPicPr>
            <a:picLocks noChangeAspect="1"/>
          </p:cNvPicPr>
          <p:nvPr/>
        </p:nvPicPr>
        <p:blipFill rotWithShape="1">
          <a:blip r:embed="rId2">
            <a:alphaModFix amt="45000"/>
          </a:blip>
          <a:srcRect r="-2" b="1566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Τίτλος 1">
            <a:extLst>
              <a:ext uri="{FF2B5EF4-FFF2-40B4-BE49-F238E27FC236}">
                <a16:creationId xmlns:a16="http://schemas.microsoft.com/office/drawing/2014/main" id="{297612CE-3646-2334-8CA1-99614301D42F}"/>
              </a:ext>
            </a:extLst>
          </p:cNvPr>
          <p:cNvSpPr>
            <a:spLocks noGrp="1"/>
          </p:cNvSpPr>
          <p:nvPr>
            <p:ph type="ctrTitle"/>
          </p:nvPr>
        </p:nvSpPr>
        <p:spPr>
          <a:xfrm>
            <a:off x="1769532" y="2091263"/>
            <a:ext cx="8652938" cy="2461504"/>
          </a:xfrm>
        </p:spPr>
        <p:txBody>
          <a:bodyPr>
            <a:normAutofit/>
          </a:bodyPr>
          <a:lstStyle/>
          <a:p>
            <a:r>
              <a:rPr lang="el-GR"/>
              <a:t>THE END</a:t>
            </a:r>
          </a:p>
        </p:txBody>
      </p:sp>
      <p:sp>
        <p:nvSpPr>
          <p:cNvPr id="3" name="Θέση κειμένου 2">
            <a:extLst>
              <a:ext uri="{FF2B5EF4-FFF2-40B4-BE49-F238E27FC236}">
                <a16:creationId xmlns:a16="http://schemas.microsoft.com/office/drawing/2014/main" id="{E717B367-B57F-B4D9-9D7D-B2FC6592B479}"/>
              </a:ext>
            </a:extLst>
          </p:cNvPr>
          <p:cNvSpPr>
            <a:spLocks noGrp="1"/>
          </p:cNvSpPr>
          <p:nvPr>
            <p:ph type="subTitle" idx="1"/>
          </p:nvPr>
        </p:nvSpPr>
        <p:spPr>
          <a:xfrm>
            <a:off x="1683268" y="4680636"/>
            <a:ext cx="8655200" cy="457201"/>
          </a:xfrm>
        </p:spPr>
        <p:txBody>
          <a:bodyPr vert="horz" lIns="91440" tIns="45720" rIns="91440" bIns="45720" rtlCol="0" anchor="t">
            <a:noAutofit/>
          </a:bodyPr>
          <a:lstStyle/>
          <a:p>
            <a:r>
              <a:rPr lang="el-GR" sz="2800" b="1" u="sng" dirty="0">
                <a:solidFill>
                  <a:schemeClr val="bg1"/>
                </a:solidFill>
                <a:latin typeface="Times New Roman"/>
                <a:cs typeface="Times New Roman"/>
              </a:rPr>
              <a:t>Ονοματεπώνυμο Φοιτητριών:</a:t>
            </a:r>
            <a:endParaRPr lang="el-GR" sz="2800">
              <a:solidFill>
                <a:schemeClr val="bg1"/>
              </a:solidFill>
            </a:endParaRPr>
          </a:p>
          <a:p>
            <a:r>
              <a:rPr lang="el-GR" sz="2800" dirty="0">
                <a:solidFill>
                  <a:schemeClr val="bg1"/>
                </a:solidFill>
                <a:latin typeface="Times New Roman"/>
                <a:cs typeface="Times New Roman"/>
              </a:rPr>
              <a:t>Άννα </a:t>
            </a:r>
            <a:r>
              <a:rPr lang="el-GR" sz="2800" dirty="0" err="1">
                <a:solidFill>
                  <a:schemeClr val="bg1"/>
                </a:solidFill>
                <a:latin typeface="Times New Roman"/>
                <a:cs typeface="Times New Roman"/>
              </a:rPr>
              <a:t>Μεζαρτάσογλου</a:t>
            </a:r>
            <a:r>
              <a:rPr lang="el-GR" sz="2800" dirty="0">
                <a:solidFill>
                  <a:schemeClr val="bg1"/>
                </a:solidFill>
                <a:latin typeface="Times New Roman"/>
                <a:cs typeface="Times New Roman"/>
              </a:rPr>
              <a:t> 1071828</a:t>
            </a:r>
            <a:br>
              <a:rPr lang="el-GR" sz="2800" dirty="0">
                <a:latin typeface="Times New Roman"/>
                <a:cs typeface="Times New Roman"/>
              </a:rPr>
            </a:br>
            <a:r>
              <a:rPr lang="el-GR" sz="2800" dirty="0">
                <a:solidFill>
                  <a:schemeClr val="bg1"/>
                </a:solidFill>
                <a:latin typeface="Times New Roman"/>
                <a:cs typeface="Times New Roman"/>
              </a:rPr>
              <a:t> Ευθυμία Πιτσάκη 1071813</a:t>
            </a:r>
            <a:endParaRPr lang="el-GR" sz="2800">
              <a:solidFill>
                <a:schemeClr val="bg1"/>
              </a:solidFill>
            </a:endParaRPr>
          </a:p>
          <a:p>
            <a:endParaRPr lang="el-GR" dirty="0">
              <a:solidFill>
                <a:schemeClr val="tx1"/>
              </a:solidFill>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06194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AF3BBEFF-C5DB-4A34-AD68-4D5E15796A86}"/>
              </a:ext>
            </a:extLst>
          </p:cNvPr>
          <p:cNvSpPr>
            <a:spLocks noGrp="1"/>
          </p:cNvSpPr>
          <p:nvPr>
            <p:ph type="title"/>
          </p:nvPr>
        </p:nvSpPr>
        <p:spPr>
          <a:xfrm>
            <a:off x="868680" y="642593"/>
            <a:ext cx="6281928" cy="1744183"/>
          </a:xfrm>
        </p:spPr>
        <p:txBody>
          <a:bodyPr>
            <a:normAutofit/>
          </a:bodyPr>
          <a:lstStyle/>
          <a:p>
            <a:r>
              <a:rPr lang="en-US" dirty="0" err="1"/>
              <a:t>Εισ</a:t>
            </a:r>
            <a:r>
              <a:rPr lang="en-US" dirty="0"/>
              <a:t>α</a:t>
            </a:r>
            <a:r>
              <a:rPr lang="en-US" dirty="0" err="1"/>
              <a:t>γωγικό</a:t>
            </a:r>
            <a:r>
              <a:rPr lang="en-US" dirty="0"/>
              <a:t> πλα</a:t>
            </a:r>
            <a:r>
              <a:rPr lang="en-US" dirty="0" err="1"/>
              <a:t>ίσιο</a:t>
            </a:r>
            <a:r>
              <a:rPr lang="en-US" dirty="0"/>
              <a:t> 1</a:t>
            </a:r>
            <a:r>
              <a:rPr lang="en-US" baseline="30000" dirty="0"/>
              <a:t>ης</a:t>
            </a:r>
            <a:r>
              <a:rPr lang="en-US" dirty="0"/>
              <a:t> </a:t>
            </a:r>
            <a:r>
              <a:rPr lang="en-US" dirty="0" err="1"/>
              <a:t>δρ</a:t>
            </a:r>
            <a:r>
              <a:rPr lang="en-US" dirty="0"/>
              <a:t>α</a:t>
            </a:r>
            <a:r>
              <a:rPr lang="en-US" dirty="0" err="1"/>
              <a:t>στηριότητ</a:t>
            </a:r>
            <a:r>
              <a:rPr lang="en-US" dirty="0"/>
              <a:t>ας</a:t>
            </a:r>
            <a:endParaRPr lang="el-GR" dirty="0"/>
          </a:p>
          <a:p>
            <a:endParaRPr lang="en-US"/>
          </a:p>
        </p:txBody>
      </p:sp>
      <p:sp>
        <p:nvSpPr>
          <p:cNvPr id="10" name="Content Placeholder 2">
            <a:extLst>
              <a:ext uri="{FF2B5EF4-FFF2-40B4-BE49-F238E27FC236}">
                <a16:creationId xmlns:a16="http://schemas.microsoft.com/office/drawing/2014/main" id="{C2C0CB7C-EADE-4FB1-B36E-C18EC3FC3AB9}"/>
              </a:ext>
            </a:extLst>
          </p:cNvPr>
          <p:cNvSpPr>
            <a:spLocks noGrp="1"/>
          </p:cNvSpPr>
          <p:nvPr>
            <p:ph idx="1"/>
          </p:nvPr>
        </p:nvSpPr>
        <p:spPr>
          <a:xfrm>
            <a:off x="868680" y="2386584"/>
            <a:ext cx="6281928" cy="3648456"/>
          </a:xfrm>
        </p:spPr>
        <p:txBody>
          <a:bodyPr vert="horz" lIns="91440" tIns="45720" rIns="91440" bIns="45720" rtlCol="0" anchor="t">
            <a:normAutofit/>
          </a:bodyPr>
          <a:lstStyle/>
          <a:p>
            <a:pPr marL="0" indent="0">
              <a:buNone/>
            </a:pPr>
            <a:r>
              <a:rPr lang="en-US" sz="2800" dirty="0" err="1"/>
              <a:t>Το</a:t>
            </a:r>
            <a:r>
              <a:rPr lang="en-US" sz="2800" dirty="0"/>
              <a:t> π</a:t>
            </a:r>
            <a:r>
              <a:rPr lang="en-US" sz="2800" dirty="0" err="1"/>
              <a:t>ρωί</a:t>
            </a:r>
            <a:r>
              <a:rPr lang="en-US" sz="2800" dirty="0"/>
              <a:t> π</a:t>
            </a:r>
            <a:r>
              <a:rPr lang="en-US" sz="2800" dirty="0" err="1"/>
              <a:t>ου</a:t>
            </a:r>
            <a:r>
              <a:rPr lang="en-US" sz="2800" dirty="0"/>
              <a:t> θα π</a:t>
            </a:r>
            <a:r>
              <a:rPr lang="en-US" sz="2800" dirty="0" err="1"/>
              <a:t>άμε</a:t>
            </a:r>
            <a:r>
              <a:rPr lang="en-US" sz="2800" dirty="0"/>
              <a:t> </a:t>
            </a:r>
            <a:r>
              <a:rPr lang="en-US" sz="2800" dirty="0" err="1"/>
              <a:t>στο</a:t>
            </a:r>
            <a:r>
              <a:rPr lang="en-US" sz="2800" dirty="0"/>
              <a:t> </a:t>
            </a:r>
            <a:r>
              <a:rPr lang="en-US" sz="2800" dirty="0" err="1"/>
              <a:t>νη</a:t>
            </a:r>
            <a:r>
              <a:rPr lang="en-US" sz="2800" dirty="0"/>
              <a:t>πια</a:t>
            </a:r>
            <a:r>
              <a:rPr lang="en-US" sz="2800" dirty="0" err="1"/>
              <a:t>γωγείο</a:t>
            </a:r>
            <a:r>
              <a:rPr lang="en-US" sz="2800" dirty="0"/>
              <a:t> θα </a:t>
            </a:r>
            <a:r>
              <a:rPr lang="en-US" sz="2800" dirty="0" err="1"/>
              <a:t>κλείσουμε</a:t>
            </a:r>
            <a:r>
              <a:rPr lang="en-US" sz="2800" dirty="0"/>
              <a:t> </a:t>
            </a:r>
            <a:r>
              <a:rPr lang="en-US" sz="2800" dirty="0" err="1"/>
              <a:t>τις</a:t>
            </a:r>
            <a:r>
              <a:rPr lang="en-US" sz="2800" dirty="0"/>
              <a:t> </a:t>
            </a:r>
            <a:r>
              <a:rPr lang="en-US" sz="2800" dirty="0" err="1"/>
              <a:t>κουρτίνες</a:t>
            </a:r>
            <a:r>
              <a:rPr lang="en-US" sz="2800" dirty="0"/>
              <a:t> και τα </a:t>
            </a:r>
            <a:r>
              <a:rPr lang="en-US" sz="2800" dirty="0" err="1"/>
              <a:t>φώτ</a:t>
            </a:r>
            <a:r>
              <a:rPr lang="en-US" sz="2800" dirty="0"/>
              <a:t>α π</a:t>
            </a:r>
            <a:r>
              <a:rPr lang="en-US" sz="2800" dirty="0" err="1"/>
              <a:t>ριν</a:t>
            </a:r>
            <a:r>
              <a:rPr lang="en-US" sz="2800" dirty="0"/>
              <a:t> </a:t>
            </a:r>
            <a:r>
              <a:rPr lang="en-US" sz="2800" dirty="0" err="1"/>
              <a:t>έρθουν</a:t>
            </a:r>
            <a:r>
              <a:rPr lang="en-US" sz="2800" dirty="0"/>
              <a:t> τα πα</a:t>
            </a:r>
            <a:r>
              <a:rPr lang="en-US" sz="2800" dirty="0" err="1"/>
              <a:t>ιδιά</a:t>
            </a:r>
            <a:r>
              <a:rPr lang="en-US" sz="2800" dirty="0"/>
              <a:t> και κα</a:t>
            </a:r>
            <a:r>
              <a:rPr lang="en-US" sz="2800" dirty="0" err="1"/>
              <a:t>θώς</a:t>
            </a:r>
            <a:r>
              <a:rPr lang="en-US" sz="2800" dirty="0"/>
              <a:t> θα </a:t>
            </a:r>
            <a:r>
              <a:rPr lang="en-US" sz="2800" dirty="0" err="1"/>
              <a:t>εισέρχοντ</a:t>
            </a:r>
            <a:r>
              <a:rPr lang="en-US" sz="2800" dirty="0"/>
              <a:t>αι </a:t>
            </a:r>
            <a:r>
              <a:rPr lang="en-US" sz="2800" dirty="0" err="1"/>
              <a:t>στη</a:t>
            </a:r>
            <a:r>
              <a:rPr lang="en-US" sz="2800" dirty="0"/>
              <a:t> </a:t>
            </a:r>
            <a:r>
              <a:rPr lang="en-US" sz="2800" dirty="0" err="1"/>
              <a:t>τάξη</a:t>
            </a:r>
            <a:r>
              <a:rPr lang="en-US" sz="2800" dirty="0"/>
              <a:t> θα </a:t>
            </a:r>
            <a:r>
              <a:rPr lang="en-US" sz="2800" dirty="0" err="1"/>
              <a:t>τους</a:t>
            </a:r>
            <a:r>
              <a:rPr lang="en-US" sz="2800" dirty="0"/>
              <a:t> </a:t>
            </a:r>
            <a:r>
              <a:rPr lang="en-US" sz="2800" dirty="0" err="1"/>
              <a:t>δίνουμε</a:t>
            </a:r>
            <a:r>
              <a:rPr lang="en-US" sz="2800" dirty="0"/>
              <a:t> από </a:t>
            </a:r>
            <a:r>
              <a:rPr lang="en-US" sz="2800" dirty="0" err="1"/>
              <a:t>έν</a:t>
            </a:r>
            <a:r>
              <a:rPr lang="en-US" sz="2800" dirty="0"/>
              <a:t>α φα</a:t>
            </a:r>
            <a:r>
              <a:rPr lang="en-US" sz="2800" dirty="0" err="1"/>
              <a:t>κό</a:t>
            </a:r>
            <a:r>
              <a:rPr lang="en-US" sz="2800" dirty="0"/>
              <a:t> </a:t>
            </a:r>
            <a:r>
              <a:rPr lang="en-US" sz="2800" dirty="0" err="1"/>
              <a:t>λέγοντ</a:t>
            </a:r>
            <a:r>
              <a:rPr lang="en-US" sz="2800" dirty="0"/>
              <a:t>ας </a:t>
            </a:r>
            <a:r>
              <a:rPr lang="en-US" sz="2800" dirty="0" err="1"/>
              <a:t>τους</a:t>
            </a:r>
            <a:r>
              <a:rPr lang="en-US" sz="2800" dirty="0"/>
              <a:t> </a:t>
            </a:r>
            <a:r>
              <a:rPr lang="en-US" sz="2800" dirty="0" err="1"/>
              <a:t>ότι</a:t>
            </a:r>
            <a:r>
              <a:rPr lang="en-US" sz="2800" dirty="0"/>
              <a:t> </a:t>
            </a:r>
            <a:r>
              <a:rPr lang="en-US" sz="2800" dirty="0" err="1"/>
              <a:t>έχουμε</a:t>
            </a:r>
            <a:r>
              <a:rPr lang="en-US" sz="2800" dirty="0"/>
              <a:t> </a:t>
            </a:r>
            <a:r>
              <a:rPr lang="en-US" sz="2800" dirty="0" err="1"/>
              <a:t>δι</a:t>
            </a:r>
            <a:r>
              <a:rPr lang="en-US" sz="2800" dirty="0"/>
              <a:t>α</a:t>
            </a:r>
            <a:r>
              <a:rPr lang="en-US" sz="2800" dirty="0" err="1"/>
              <a:t>κο</a:t>
            </a:r>
            <a:r>
              <a:rPr lang="en-US" sz="2800" dirty="0"/>
              <a:t>πή </a:t>
            </a:r>
            <a:r>
              <a:rPr lang="en-US" sz="2800" dirty="0" err="1"/>
              <a:t>ρεύμ</a:t>
            </a:r>
            <a:r>
              <a:rPr lang="en-US" sz="2800" dirty="0"/>
              <a:t>α</a:t>
            </a:r>
            <a:r>
              <a:rPr lang="en-US" sz="2800" dirty="0" err="1"/>
              <a:t>τος</a:t>
            </a:r>
            <a:r>
              <a:rPr lang="en-US" sz="2800" dirty="0"/>
              <a:t>. Έπ</a:t>
            </a:r>
            <a:r>
              <a:rPr lang="en-US" sz="2800" dirty="0" err="1"/>
              <a:t>ειτ</a:t>
            </a:r>
            <a:r>
              <a:rPr lang="en-US" sz="2800" dirty="0"/>
              <a:t>α, θα τα α</a:t>
            </a:r>
            <a:r>
              <a:rPr lang="en-US" sz="2800" dirty="0" err="1"/>
              <a:t>φήσουμε</a:t>
            </a:r>
            <a:r>
              <a:rPr lang="en-US" sz="2800" dirty="0"/>
              <a:t> να ανακα</a:t>
            </a:r>
            <a:r>
              <a:rPr lang="en-US" sz="2800" dirty="0" err="1"/>
              <a:t>λύψουν</a:t>
            </a:r>
            <a:r>
              <a:rPr lang="en-US" sz="2800" dirty="0"/>
              <a:t> </a:t>
            </a:r>
            <a:r>
              <a:rPr lang="en-US" sz="2800" dirty="0" err="1"/>
              <a:t>την</a:t>
            </a:r>
            <a:r>
              <a:rPr lang="en-US" sz="2800" dirty="0"/>
              <a:t> </a:t>
            </a:r>
            <a:r>
              <a:rPr lang="en-US" sz="2800" dirty="0" err="1"/>
              <a:t>λειτουργί</a:t>
            </a:r>
            <a:r>
              <a:rPr lang="en-US" sz="2800" dirty="0"/>
              <a:t>α </a:t>
            </a:r>
            <a:r>
              <a:rPr lang="en-US" sz="2800" dirty="0" err="1"/>
              <a:t>του</a:t>
            </a:r>
            <a:r>
              <a:rPr lang="en-US" sz="2800" dirty="0"/>
              <a:t> φα</a:t>
            </a:r>
            <a:r>
              <a:rPr lang="en-US" sz="2800" dirty="0" err="1"/>
              <a:t>κού</a:t>
            </a:r>
            <a:r>
              <a:rPr lang="en-US" sz="2800" dirty="0"/>
              <a:t> και να </a:t>
            </a:r>
            <a:r>
              <a:rPr lang="en-US" sz="2800" dirty="0" err="1"/>
              <a:t>εξερευνήσουν</a:t>
            </a:r>
            <a:r>
              <a:rPr lang="en-US" sz="2800" dirty="0"/>
              <a:t> </a:t>
            </a:r>
            <a:r>
              <a:rPr lang="en-US" sz="2800" dirty="0" err="1"/>
              <a:t>το</a:t>
            </a:r>
            <a:r>
              <a:rPr lang="en-US" sz="2800" dirty="0"/>
              <a:t> </a:t>
            </a:r>
            <a:r>
              <a:rPr lang="en-US" sz="2800" dirty="0" err="1"/>
              <a:t>χώρο</a:t>
            </a:r>
            <a:r>
              <a:rPr lang="en-US" sz="2800" dirty="0"/>
              <a:t>.</a:t>
            </a:r>
            <a:endParaRPr lang="el-GR" sz="2800"/>
          </a:p>
        </p:txBody>
      </p:sp>
      <p:sp>
        <p:nvSpPr>
          <p:cNvPr id="12" name="Date Placeholder 3">
            <a:extLst>
              <a:ext uri="{FF2B5EF4-FFF2-40B4-BE49-F238E27FC236}">
                <a16:creationId xmlns:a16="http://schemas.microsoft.com/office/drawing/2014/main" id="{190EBB63-6737-44F0-8650-BF095B609EC1}"/>
              </a:ext>
            </a:extLst>
          </p:cNvPr>
          <p:cNvSpPr>
            <a:spLocks noGrp="1"/>
          </p:cNvSpPr>
          <p:nvPr>
            <p:ph type="dt" sz="half" idx="10"/>
          </p:nvPr>
        </p:nvSpPr>
        <p:spPr>
          <a:xfrm>
            <a:off x="482419" y="6124163"/>
            <a:ext cx="2284485" cy="256032"/>
          </a:xfrm>
        </p:spPr>
        <p:txBody>
          <a:bodyPr>
            <a:normAutofit/>
          </a:bodyPr>
          <a:lstStyle/>
          <a:p>
            <a:pPr>
              <a:spcAft>
                <a:spcPts val="600"/>
              </a:spcAft>
            </a:pPr>
            <a:fld id="{54363AB2-6EEA-4557-B66E-C3DD8B42DE68}" type="datetime1">
              <a:rPr lang="en-US" smtClean="0"/>
              <a:pPr>
                <a:spcAft>
                  <a:spcPts val="600"/>
                </a:spcAft>
              </a:pPr>
              <a:t>4/24/2023</a:t>
            </a:fld>
            <a:endParaRPr lang="en-US"/>
          </a:p>
        </p:txBody>
      </p:sp>
      <p:sp>
        <p:nvSpPr>
          <p:cNvPr id="14" name="Footer Placeholder 4">
            <a:extLst>
              <a:ext uri="{FF2B5EF4-FFF2-40B4-BE49-F238E27FC236}">
                <a16:creationId xmlns:a16="http://schemas.microsoft.com/office/drawing/2014/main" id="{DDEA55D3-9E3C-420C-AD74-642699513A89}"/>
              </a:ext>
            </a:extLst>
          </p:cNvPr>
          <p:cNvSpPr>
            <a:spLocks noGrp="1"/>
          </p:cNvSpPr>
          <p:nvPr>
            <p:ph type="ftr" sz="quarter" idx="11"/>
          </p:nvPr>
        </p:nvSpPr>
        <p:spPr>
          <a:xfrm>
            <a:off x="2896577" y="6124911"/>
            <a:ext cx="4583703" cy="255283"/>
          </a:xfrm>
        </p:spPr>
        <p:txBody>
          <a:bodyPr>
            <a:normAutofit/>
          </a:bodyPr>
          <a:lstStyle/>
          <a:p>
            <a:pPr algn="r">
              <a:spcAft>
                <a:spcPts val="600"/>
              </a:spcAft>
            </a:pPr>
            <a:r>
              <a:rPr lang="en-US" dirty="0"/>
              <a:t>Sample Footer Text</a:t>
            </a:r>
          </a:p>
        </p:txBody>
      </p:sp>
      <p:pic>
        <p:nvPicPr>
          <p:cNvPr id="4" name="Εικόνα 4">
            <a:extLst>
              <a:ext uri="{FF2B5EF4-FFF2-40B4-BE49-F238E27FC236}">
                <a16:creationId xmlns:a16="http://schemas.microsoft.com/office/drawing/2014/main" id="{3143A0F2-BF9A-A146-EA6C-2B9FE80B6CA2}"/>
              </a:ext>
            </a:extLst>
          </p:cNvPr>
          <p:cNvPicPr>
            <a:picLocks noChangeAspect="1"/>
          </p:cNvPicPr>
          <p:nvPr/>
        </p:nvPicPr>
        <p:blipFill rotWithShape="1">
          <a:blip r:embed="rId2"/>
          <a:srcRect l="17340" r="30963" b="-2"/>
          <a:stretch/>
        </p:blipFill>
        <p:spPr>
          <a:xfrm>
            <a:off x="7837371" y="237744"/>
            <a:ext cx="4124416" cy="6382512"/>
          </a:xfrm>
          <a:prstGeom prst="rect">
            <a:avLst/>
          </a:prstGeom>
          <a:noFill/>
        </p:spPr>
      </p:pic>
      <p:sp>
        <p:nvSpPr>
          <p:cNvPr id="16" name="Slide Number Placeholder 5">
            <a:extLst>
              <a:ext uri="{FF2B5EF4-FFF2-40B4-BE49-F238E27FC236}">
                <a16:creationId xmlns:a16="http://schemas.microsoft.com/office/drawing/2014/main" id="{0F6C2FC2-1EAC-4A19-915E-364DE8BCB8E8}"/>
              </a:ext>
            </a:extLst>
          </p:cNvPr>
          <p:cNvSpPr>
            <a:spLocks noGrp="1"/>
          </p:cNvSpPr>
          <p:nvPr>
            <p:ph type="sldNum" sz="quarter" idx="12"/>
          </p:nvPr>
        </p:nvSpPr>
        <p:spPr>
          <a:xfrm>
            <a:off x="10348535" y="6217920"/>
            <a:ext cx="1463040" cy="256032"/>
          </a:xfrm>
        </p:spPr>
        <p:txBody>
          <a:bodyPr>
            <a:normAutofit/>
          </a:bodyPr>
          <a:lstStyle/>
          <a:p>
            <a:pPr>
              <a:spcAft>
                <a:spcPts val="600"/>
              </a:spcAft>
            </a:pPr>
            <a:fld id="{45C5C030-0550-4584-9C82-E35DF7DBC581}" type="slidenum">
              <a:rPr lang="en-US" dirty="0">
                <a:solidFill>
                  <a:srgbClr val="FFFFFF"/>
                </a:solidFill>
              </a:rPr>
              <a:pPr>
                <a:spcAft>
                  <a:spcPts val="600"/>
                </a:spcAft>
              </a:pPr>
              <a:t>2</a:t>
            </a:fld>
            <a:endParaRPr lang="en-US" dirty="0">
              <a:solidFill>
                <a:srgbClr val="FFFFFF"/>
              </a:solidFill>
            </a:endParaRPr>
          </a:p>
        </p:txBody>
      </p:sp>
    </p:spTree>
    <p:extLst>
      <p:ext uri="{BB962C8B-B14F-4D97-AF65-F5344CB8AC3E}">
        <p14:creationId xmlns:p14="http://schemas.microsoft.com/office/powerpoint/2010/main" val="321108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214A0013-5E6A-86AC-2A50-F7344D4900AA}"/>
              </a:ext>
            </a:extLst>
          </p:cNvPr>
          <p:cNvSpPr>
            <a:spLocks noGrp="1"/>
          </p:cNvSpPr>
          <p:nvPr>
            <p:ph type="title"/>
          </p:nvPr>
        </p:nvSpPr>
        <p:spPr>
          <a:xfrm>
            <a:off x="687754" y="875324"/>
            <a:ext cx="3536510" cy="5093520"/>
          </a:xfrm>
        </p:spPr>
        <p:txBody>
          <a:bodyPr>
            <a:normAutofit/>
          </a:bodyPr>
          <a:lstStyle/>
          <a:p>
            <a:pPr algn="ctr"/>
            <a:r>
              <a:rPr lang="el-GR" sz="4400" dirty="0"/>
              <a:t>2</a:t>
            </a:r>
            <a:r>
              <a:rPr lang="el-GR" sz="4400" baseline="30000" dirty="0"/>
              <a:t>η</a:t>
            </a:r>
            <a:r>
              <a:rPr lang="el-GR" sz="4400" dirty="0"/>
              <a:t> δραστηριότητα</a:t>
            </a:r>
          </a:p>
          <a:p>
            <a:pPr algn="ctr"/>
            <a:endParaRPr lang="el-GR" sz="4400"/>
          </a:p>
        </p:txBody>
      </p:sp>
      <p:sp>
        <p:nvSpPr>
          <p:cNvPr id="9"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1072895" y="499442"/>
            <a:ext cx="2743200" cy="274320"/>
          </a:xfrm>
        </p:spPr>
        <p:txBody>
          <a:bodyPr>
            <a:normAutofit/>
          </a:bodyPr>
          <a:lstStyle/>
          <a:p>
            <a:pPr algn="ctr">
              <a:spcAft>
                <a:spcPts val="600"/>
              </a:spcAft>
            </a:pPr>
            <a:fld id="{B8DED8ED-8F31-468F-AEE3-83AA769F2FC4}" type="datetime1">
              <a:rPr lang="en-US" smtClean="0">
                <a:effectLst>
                  <a:outerShdw blurRad="38100" dist="38100" dir="2700000" algn="tl">
                    <a:srgbClr val="000000">
                      <a:alpha val="43137"/>
                    </a:srgbClr>
                  </a:outerShdw>
                </a:effectLst>
              </a:rPr>
              <a:pPr algn="ctr">
                <a:spcAft>
                  <a:spcPts val="600"/>
                </a:spcAft>
              </a:pPr>
              <a:t>4/24/2023</a:t>
            </a:fld>
            <a:endParaRPr lang="en-US">
              <a:effectLst>
                <a:outerShdw blurRad="38100" dist="38100" dir="2700000" algn="tl">
                  <a:srgbClr val="000000">
                    <a:alpha val="43137"/>
                  </a:srgbClr>
                </a:outerShdw>
              </a:effectLst>
            </a:endParaRPr>
          </a:p>
        </p:txBody>
      </p:sp>
      <p:sp>
        <p:nvSpPr>
          <p:cNvPr id="23" name="Rectangle 2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4" name="Θέση περιεχομένου 2">
            <a:extLst>
              <a:ext uri="{FF2B5EF4-FFF2-40B4-BE49-F238E27FC236}">
                <a16:creationId xmlns:a16="http://schemas.microsoft.com/office/drawing/2014/main" id="{ED0F6915-41BB-5B53-1F3A-AE1370353F80}"/>
              </a:ext>
            </a:extLst>
          </p:cNvPr>
          <p:cNvSpPr>
            <a:spLocks noGrp="1"/>
          </p:cNvSpPr>
          <p:nvPr>
            <p:ph idx="1"/>
          </p:nvPr>
        </p:nvSpPr>
        <p:spPr>
          <a:xfrm>
            <a:off x="5478124" y="559477"/>
            <a:ext cx="5647076" cy="5475563"/>
          </a:xfrm>
        </p:spPr>
        <p:txBody>
          <a:bodyPr vert="horz" lIns="91440" tIns="45720" rIns="91440" bIns="45720" rtlCol="0" anchor="ctr">
            <a:normAutofit/>
          </a:bodyPr>
          <a:lstStyle/>
          <a:p>
            <a:pPr marL="0" indent="0">
              <a:lnSpc>
                <a:spcPct val="90000"/>
              </a:lnSpc>
              <a:buNone/>
            </a:pPr>
            <a:r>
              <a:rPr lang="el-GR" sz="1900" dirty="0"/>
              <a:t>Περιγραφή</a:t>
            </a:r>
          </a:p>
          <a:p>
            <a:pPr>
              <a:lnSpc>
                <a:spcPct val="90000"/>
              </a:lnSpc>
            </a:pPr>
            <a:r>
              <a:rPr lang="el-GR" sz="1900" dirty="0"/>
              <a:t>Στη 2</a:t>
            </a:r>
            <a:r>
              <a:rPr lang="el-GR" sz="1900" baseline="30000" dirty="0"/>
              <a:t>η</a:t>
            </a:r>
            <a:r>
              <a:rPr lang="el-GR" sz="1900" dirty="0"/>
              <a:t> δραστηριότητα θα παίξουμε με την κατεύθυνση του φωτός. Πρόκειται για ένα παιχνίδι στο οποίο τα παιδιά θα πρέπει με το φακό τους να φωτίσουν τυχαία ένα αντικείμενο προσπαθώντας όμως να μη φωτίσουν το ίδιο. Έπειτα, θα συζητήσουμε για το ταξίδι που κάνει το φως από το φακό μέχρι να φτάσει σε κάποιο αντικείμενο.</a:t>
            </a:r>
          </a:p>
          <a:p>
            <a:pPr>
              <a:lnSpc>
                <a:spcPct val="90000"/>
              </a:lnSpc>
            </a:pPr>
            <a:endParaRPr lang="el-GR" sz="1900"/>
          </a:p>
          <a:p>
            <a:pPr marL="0" indent="0">
              <a:lnSpc>
                <a:spcPct val="90000"/>
              </a:lnSpc>
              <a:buNone/>
            </a:pPr>
            <a:r>
              <a:rPr lang="el-GR" sz="1900" u="sng" dirty="0"/>
              <a:t>Στόχοι δραστηριότητας</a:t>
            </a:r>
            <a:endParaRPr lang="el-GR" sz="1900" dirty="0"/>
          </a:p>
          <a:p>
            <a:pPr>
              <a:lnSpc>
                <a:spcPct val="90000"/>
              </a:lnSpc>
            </a:pPr>
            <a:r>
              <a:rPr lang="el-GR" sz="1900" dirty="0"/>
              <a:t> Να καταστήσουμε ορατή στα παιδιά την παρουσία του φωτός στο χώρο.</a:t>
            </a:r>
          </a:p>
          <a:p>
            <a:pPr>
              <a:lnSpc>
                <a:spcPct val="90000"/>
              </a:lnSpc>
            </a:pPr>
            <a:r>
              <a:rPr lang="el-GR" sz="1900" dirty="0"/>
              <a:t>Οι φωτεινές δέσμες να μη συναντιούνται μεταξύ τους </a:t>
            </a:r>
          </a:p>
          <a:p>
            <a:pPr>
              <a:lnSpc>
                <a:spcPct val="90000"/>
              </a:lnSpc>
            </a:pPr>
            <a:r>
              <a:rPr lang="el-GR" sz="1900" dirty="0"/>
              <a:t>Να έχουν τον έλεγχο των φωτεινών δεσμών</a:t>
            </a:r>
            <a:br>
              <a:rPr lang="el-GR" sz="1900"/>
            </a:br>
            <a:br>
              <a:rPr lang="el-GR" sz="1900"/>
            </a:br>
            <a:r>
              <a:rPr lang="el-GR" sz="1900" dirty="0"/>
              <a:t>Υλικά</a:t>
            </a:r>
          </a:p>
          <a:p>
            <a:pPr>
              <a:lnSpc>
                <a:spcPct val="90000"/>
              </a:lnSpc>
            </a:pPr>
            <a:r>
              <a:rPr lang="el-GR" sz="1900" dirty="0"/>
              <a:t>Φακός</a:t>
            </a:r>
          </a:p>
          <a:p>
            <a:pPr>
              <a:lnSpc>
                <a:spcPct val="90000"/>
              </a:lnSpc>
            </a:pPr>
            <a:endParaRPr lang="el-GR" sz="1900"/>
          </a:p>
        </p:txBody>
      </p:sp>
      <p:sp>
        <p:nvSpPr>
          <p:cNvPr id="11" name="Footer Placeholder 6">
            <a:extLst>
              <a:ext uri="{FF2B5EF4-FFF2-40B4-BE49-F238E27FC236}">
                <a16:creationId xmlns:a16="http://schemas.microsoft.com/office/drawing/2014/main" id="{404A6FB0-C4C4-40E5-BB62-E4A7BEB1CEF7}"/>
              </a:ext>
            </a:extLst>
          </p:cNvPr>
          <p:cNvSpPr>
            <a:spLocks noGrp="1"/>
          </p:cNvSpPr>
          <p:nvPr>
            <p:ph type="ftr" sz="quarter" idx="11"/>
          </p:nvPr>
        </p:nvSpPr>
        <p:spPr>
          <a:xfrm>
            <a:off x="5571908" y="6307672"/>
            <a:ext cx="5212080" cy="274320"/>
          </a:xfrm>
        </p:spPr>
        <p:txBody>
          <a:bodyPr>
            <a:normAutofit/>
          </a:bodyPr>
          <a:lstStyle/>
          <a:p>
            <a:pPr algn="l">
              <a:spcAft>
                <a:spcPts val="600"/>
              </a:spcAft>
            </a:pPr>
            <a:r>
              <a:rPr lang="en-US" dirty="0"/>
              <a:t>Sample Footer Text</a:t>
            </a:r>
            <a:endParaRPr lang="en-US"/>
          </a:p>
        </p:txBody>
      </p:sp>
      <p:sp>
        <p:nvSpPr>
          <p:cNvPr id="13" name="Slide Number Placeholder 8">
            <a:extLst>
              <a:ext uri="{FF2B5EF4-FFF2-40B4-BE49-F238E27FC236}">
                <a16:creationId xmlns:a16="http://schemas.microsoft.com/office/drawing/2014/main" id="{4703DF00-2EC1-47AA-99E2-71CE9A493947}"/>
              </a:ext>
            </a:extLst>
          </p:cNvPr>
          <p:cNvSpPr>
            <a:spLocks noGrp="1"/>
          </p:cNvSpPr>
          <p:nvPr>
            <p:ph type="sldNum" sz="quarter" idx="12"/>
          </p:nvPr>
        </p:nvSpPr>
        <p:spPr>
          <a:xfrm>
            <a:off x="11066609" y="6307672"/>
            <a:ext cx="822960" cy="274320"/>
          </a:xfrm>
        </p:spPr>
        <p:txBody>
          <a:bodyPr>
            <a:normAutofit/>
          </a:bodyPr>
          <a:lstStyle/>
          <a:p>
            <a:pPr>
              <a:spcAft>
                <a:spcPts val="600"/>
              </a:spcAft>
            </a:pPr>
            <a:fld id="{45C5C030-0550-4584-9C82-E35DF7DBC581}" type="slidenum">
              <a:rPr lang="en-US" dirty="0" smtClean="0"/>
              <a:pPr>
                <a:spcAft>
                  <a:spcPts val="600"/>
                </a:spcAft>
              </a:pPr>
              <a:t>3</a:t>
            </a:fld>
            <a:endParaRPr lang="en-US" dirty="0"/>
          </a:p>
        </p:txBody>
      </p:sp>
    </p:spTree>
    <p:extLst>
      <p:ext uri="{BB962C8B-B14F-4D97-AF65-F5344CB8AC3E}">
        <p14:creationId xmlns:p14="http://schemas.microsoft.com/office/powerpoint/2010/main" val="33303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07752B1-C2FC-F84F-AEBE-B0DDD9498C63}"/>
              </a:ext>
            </a:extLst>
          </p:cNvPr>
          <p:cNvPicPr>
            <a:picLocks noChangeAspect="1"/>
          </p:cNvPicPr>
          <p:nvPr/>
        </p:nvPicPr>
        <p:blipFill rotWithShape="1">
          <a:blip r:embed="rId2"/>
          <a:srcRect l="17869" r="31491" b="-2"/>
          <a:stretch/>
        </p:blipFill>
        <p:spPr>
          <a:xfrm>
            <a:off x="190846" y="237744"/>
            <a:ext cx="4040033" cy="6382512"/>
          </a:xfrm>
          <a:prstGeom prst="rect">
            <a:avLst/>
          </a:prstGeom>
          <a:noFill/>
        </p:spPr>
      </p:pic>
      <p:sp>
        <p:nvSpPr>
          <p:cNvPr id="16" name="Rectangle 9">
            <a:extLst>
              <a:ext uri="{FF2B5EF4-FFF2-40B4-BE49-F238E27FC236}">
                <a16:creationId xmlns:a16="http://schemas.microsoft.com/office/drawing/2014/main" id="{BDFE30F4-8284-432A-B7D0-0FAA2FDA8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0879" y="237744"/>
            <a:ext cx="771156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485EDDD2-118F-3C59-40EC-17B9F3D9C564}"/>
              </a:ext>
            </a:extLst>
          </p:cNvPr>
          <p:cNvSpPr>
            <a:spLocks noGrp="1"/>
          </p:cNvSpPr>
          <p:nvPr>
            <p:ph type="title"/>
          </p:nvPr>
        </p:nvSpPr>
        <p:spPr>
          <a:xfrm>
            <a:off x="4965192" y="642593"/>
            <a:ext cx="6280826" cy="1746504"/>
          </a:xfrm>
        </p:spPr>
        <p:txBody>
          <a:bodyPr>
            <a:normAutofit/>
          </a:bodyPr>
          <a:lstStyle/>
          <a:p>
            <a:r>
              <a:rPr lang="el-GR" dirty="0">
                <a:latin typeface="Times New Roman"/>
                <a:cs typeface="Times New Roman"/>
              </a:rPr>
              <a:t>3</a:t>
            </a:r>
            <a:r>
              <a:rPr lang="el-GR" baseline="30000" dirty="0">
                <a:latin typeface="Times New Roman"/>
                <a:cs typeface="Times New Roman"/>
              </a:rPr>
              <a:t>η</a:t>
            </a:r>
            <a:r>
              <a:rPr lang="el-GR" dirty="0">
                <a:latin typeface="Times New Roman"/>
                <a:cs typeface="Times New Roman"/>
              </a:rPr>
              <a:t> δραστηριότητα </a:t>
            </a:r>
            <a:endParaRPr lang="el-GR" dirty="0"/>
          </a:p>
          <a:p>
            <a:endParaRPr lang="el-GR" dirty="0"/>
          </a:p>
        </p:txBody>
      </p:sp>
      <p:sp>
        <p:nvSpPr>
          <p:cNvPr id="3" name="Θέση περιεχομένου 2">
            <a:extLst>
              <a:ext uri="{FF2B5EF4-FFF2-40B4-BE49-F238E27FC236}">
                <a16:creationId xmlns:a16="http://schemas.microsoft.com/office/drawing/2014/main" id="{5D84BB44-4142-0CA3-33FC-495A2A44C4D1}"/>
              </a:ext>
            </a:extLst>
          </p:cNvPr>
          <p:cNvSpPr>
            <a:spLocks noGrp="1"/>
          </p:cNvSpPr>
          <p:nvPr>
            <p:ph idx="1"/>
          </p:nvPr>
        </p:nvSpPr>
        <p:spPr>
          <a:xfrm>
            <a:off x="4965192" y="1638962"/>
            <a:ext cx="6280826" cy="4396078"/>
          </a:xfrm>
        </p:spPr>
        <p:txBody>
          <a:bodyPr vert="horz" lIns="91440" tIns="45720" rIns="91440" bIns="45720" rtlCol="0" anchor="t">
            <a:normAutofit/>
          </a:bodyPr>
          <a:lstStyle/>
          <a:p>
            <a:pPr marL="0" indent="0">
              <a:lnSpc>
                <a:spcPct val="90000"/>
              </a:lnSpc>
              <a:buNone/>
            </a:pPr>
            <a:r>
              <a:rPr lang="el-GR" sz="1500" b="1" u="sng" dirty="0">
                <a:latin typeface="Times New Roman"/>
                <a:cs typeface="Times New Roman"/>
              </a:rPr>
              <a:t>Περιγραφή </a:t>
            </a:r>
            <a:endParaRPr lang="el-GR" sz="1500"/>
          </a:p>
          <a:p>
            <a:pPr>
              <a:lnSpc>
                <a:spcPct val="90000"/>
              </a:lnSpc>
            </a:pPr>
            <a:r>
              <a:rPr lang="el-GR" dirty="0">
                <a:latin typeface="Times New Roman"/>
                <a:cs typeface="Times New Roman"/>
              </a:rPr>
              <a:t>Σε αυτό το σημείο συνεχίζουμε τη συζήτηση με τα παιδιά, θέτοντας το εξής ερώτημα: Πώς θα μπορούσαμε να φωτίσουμε διαφορετικά το δωμάτιο; Προβλέπουμε ότι τα παιδιά θα μας απαντήσουν ότι μπορούμε να φωτίσουμε τον χώρο και με τον ήλιο, αν ανοίξουμε τις κουρτίνες. Με αφορμή αυτό θα περάσουμε στο παιχνίδι μας. Χωρίζουμε τα παιδιά σε δύο ομάδες και η μία ομάδα θα αναπαριστά το ταξίδι του φωτός που προέρχεται από τον ήλιο ενώ η άλλη ομάδα θα αναπαριστά το φως που βγαίνει από το φακό. Στο παιχνίδι αυτό χρησιμοποιούμε ως φωτεινές πηγές τόσο τον ήλιο όσο και τον φακό, θέλοντας να επικεντρώσουμε το ενδιαφέρον των παιδιών, στο κοινό ταξίδι του φωτός. Αναθέτουμε σε διαφορετικά παιδιά να υποδυθούν το ρόλο της φωτεινής πηγής και σε άλλα τις φωτεινές δέσμες, επιδιώκοντας τα παιδιά να </a:t>
            </a:r>
            <a:r>
              <a:rPr lang="el-GR" err="1">
                <a:latin typeface="Times New Roman"/>
                <a:cs typeface="Times New Roman"/>
              </a:rPr>
              <a:t>εποικοδομήσουν</a:t>
            </a:r>
            <a:r>
              <a:rPr lang="el-GR" dirty="0">
                <a:latin typeface="Times New Roman"/>
                <a:cs typeface="Times New Roman"/>
              </a:rPr>
              <a:t> την έννοια του φωτός ως ανεξάρτητη οντότητα από τις φωτεινές πηγές από τις οποίες παράγεται. </a:t>
            </a:r>
            <a:endParaRPr lang="el-GR"/>
          </a:p>
          <a:p>
            <a:pPr>
              <a:lnSpc>
                <a:spcPct val="90000"/>
              </a:lnSpc>
            </a:pPr>
            <a:endParaRPr lang="el-GR" sz="1500"/>
          </a:p>
        </p:txBody>
      </p:sp>
      <p:sp>
        <p:nvSpPr>
          <p:cNvPr id="17" name="Rectangle 11">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6" name="TextBox 5">
            <a:extLst>
              <a:ext uri="{FF2B5EF4-FFF2-40B4-BE49-F238E27FC236}">
                <a16:creationId xmlns:a16="http://schemas.microsoft.com/office/drawing/2014/main" id="{9F00600D-3FD2-B727-ACF7-A293444A9780}"/>
              </a:ext>
            </a:extLst>
          </p:cNvPr>
          <p:cNvSpPr txBox="1"/>
          <p:nvPr/>
        </p:nvSpPr>
        <p:spPr>
          <a:xfrm>
            <a:off x="310551" y="3186023"/>
            <a:ext cx="2743200" cy="3139321"/>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u="sng" dirty="0">
                <a:latin typeface="Times New Roman"/>
                <a:cs typeface="Arial"/>
              </a:rPr>
              <a:t>Στόχοι</a:t>
            </a:r>
            <a:r>
              <a:rPr lang="en-US" dirty="0">
                <a:latin typeface="Times New Roman"/>
                <a:cs typeface="Arial"/>
              </a:rPr>
              <a:t>​</a:t>
            </a:r>
          </a:p>
          <a:p>
            <a:pPr>
              <a:buChar char="•"/>
            </a:pPr>
            <a:r>
              <a:rPr lang="el-GR" dirty="0">
                <a:latin typeface="Times New Roman"/>
                <a:cs typeface="Arial"/>
              </a:rPr>
              <a:t>Να αναγνωρίσουν τα παιδιά το φως ως οντότητα που υπάρχει στον χώρο και αλληλοεπιδρά με τα αντικείμενα που συναντά​</a:t>
            </a:r>
          </a:p>
          <a:p>
            <a:pPr>
              <a:buChar char="•"/>
            </a:pPr>
            <a:r>
              <a:rPr lang="el-GR" dirty="0">
                <a:latin typeface="Times New Roman"/>
                <a:cs typeface="Arial"/>
              </a:rPr>
              <a:t>Να επικεντρωθούμε στο κοινό ταξίδι του φωτός​</a:t>
            </a:r>
          </a:p>
          <a:p>
            <a:pPr>
              <a:buChar char="•"/>
            </a:pPr>
            <a:r>
              <a:rPr lang="el-GR" dirty="0">
                <a:latin typeface="Times New Roman"/>
                <a:cs typeface="Arial"/>
              </a:rPr>
              <a:t>Να αναγνωρίσουν το φως ως ανεξάρτητη οντότητα​</a:t>
            </a:r>
          </a:p>
          <a:p>
            <a:pPr>
              <a:buChar char="•"/>
            </a:pPr>
            <a:r>
              <a:rPr lang="el-GR" dirty="0">
                <a:cs typeface="Arial"/>
              </a:rPr>
              <a:t>​</a:t>
            </a:r>
          </a:p>
        </p:txBody>
      </p:sp>
      <p:sp>
        <p:nvSpPr>
          <p:cNvPr id="8" name="TextBox 7">
            <a:extLst>
              <a:ext uri="{FF2B5EF4-FFF2-40B4-BE49-F238E27FC236}">
                <a16:creationId xmlns:a16="http://schemas.microsoft.com/office/drawing/2014/main" id="{045A45F6-7A76-D258-5EAC-F77B42D9F433}"/>
              </a:ext>
            </a:extLst>
          </p:cNvPr>
          <p:cNvSpPr txBox="1"/>
          <p:nvPr/>
        </p:nvSpPr>
        <p:spPr>
          <a:xfrm>
            <a:off x="310551" y="641230"/>
            <a:ext cx="2743200" cy="132343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err="1">
                <a:latin typeface="Times New Roman"/>
                <a:cs typeface="Times New Roman"/>
              </a:rPr>
              <a:t>Υλικά</a:t>
            </a:r>
            <a:endParaRPr lang="en-US" sz="2000" b="1" u="sng">
              <a:latin typeface="Times New Roman"/>
              <a:cs typeface="Times New Roman"/>
            </a:endParaRPr>
          </a:p>
          <a:p>
            <a:r>
              <a:rPr lang="en-US" sz="2000" dirty="0">
                <a:latin typeface="Wingdings"/>
              </a:rPr>
              <a:t>Ø</a:t>
            </a:r>
            <a:r>
              <a:rPr lang="en-US" sz="700" dirty="0">
                <a:latin typeface="Times New Roman"/>
                <a:cs typeface="Times New Roman"/>
              </a:rPr>
              <a:t> </a:t>
            </a:r>
            <a:r>
              <a:rPr lang="en-US" sz="2000" dirty="0" err="1">
                <a:latin typeface="Times New Roman"/>
                <a:cs typeface="Times New Roman"/>
              </a:rPr>
              <a:t>Φως</a:t>
            </a:r>
            <a:r>
              <a:rPr lang="en-US" sz="2000" dirty="0">
                <a:latin typeface="Times New Roman"/>
                <a:cs typeface="Times New Roman"/>
              </a:rPr>
              <a:t> </a:t>
            </a:r>
          </a:p>
          <a:p>
            <a:r>
              <a:rPr lang="en-US" sz="2000" dirty="0">
                <a:latin typeface="Wingdings"/>
              </a:rPr>
              <a:t>Ø</a:t>
            </a:r>
            <a:r>
              <a:rPr lang="en-US" sz="700" dirty="0">
                <a:latin typeface="Times New Roman"/>
                <a:cs typeface="Times New Roman"/>
              </a:rPr>
              <a:t> </a:t>
            </a:r>
            <a:r>
              <a:rPr lang="en-US" sz="2000" dirty="0" err="1">
                <a:latin typeface="Times New Roman"/>
                <a:cs typeface="Times New Roman"/>
              </a:rPr>
              <a:t>Ήλιος</a:t>
            </a:r>
            <a:endParaRPr lang="en-US" sz="2000">
              <a:latin typeface="Times New Roman"/>
              <a:cs typeface="Times New Roman"/>
            </a:endParaRPr>
          </a:p>
          <a:p>
            <a:r>
              <a:rPr lang="en-US" sz="2000" dirty="0">
                <a:latin typeface="Wingdings"/>
              </a:rPr>
              <a:t>Ø</a:t>
            </a:r>
            <a:r>
              <a:rPr lang="en-US" sz="700" dirty="0">
                <a:latin typeface="Times New Roman"/>
                <a:cs typeface="Times New Roman"/>
              </a:rPr>
              <a:t> </a:t>
            </a:r>
            <a:r>
              <a:rPr lang="en-US" sz="2000" dirty="0" err="1">
                <a:latin typeface="Times New Roman"/>
                <a:cs typeface="Times New Roman"/>
              </a:rPr>
              <a:t>Αντικείμεν</a:t>
            </a:r>
            <a:r>
              <a:rPr lang="en-US" sz="2000" dirty="0">
                <a:latin typeface="Times New Roman"/>
                <a:cs typeface="Times New Roman"/>
              </a:rPr>
              <a:t>α </a:t>
            </a:r>
          </a:p>
        </p:txBody>
      </p:sp>
    </p:spTree>
    <p:extLst>
      <p:ext uri="{BB962C8B-B14F-4D97-AF65-F5344CB8AC3E}">
        <p14:creationId xmlns:p14="http://schemas.microsoft.com/office/powerpoint/2010/main" val="24421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9" name="Εικόνα 9" descr="Εικόνα που περιέχει κείμενο, λευκοπίνακας&#10;&#10;Περιγραφή που δημιουργήθηκε αυτόματα">
            <a:extLst>
              <a:ext uri="{FF2B5EF4-FFF2-40B4-BE49-F238E27FC236}">
                <a16:creationId xmlns:a16="http://schemas.microsoft.com/office/drawing/2014/main" id="{970D2D4E-FC21-38FE-8459-BBE3636664C9}"/>
              </a:ext>
            </a:extLst>
          </p:cNvPr>
          <p:cNvPicPr>
            <a:picLocks noChangeAspect="1"/>
          </p:cNvPicPr>
          <p:nvPr/>
        </p:nvPicPr>
        <p:blipFill>
          <a:blip r:embed="rId2"/>
          <a:stretch>
            <a:fillRect/>
          </a:stretch>
        </p:blipFill>
        <p:spPr>
          <a:xfrm>
            <a:off x="6101000" y="393939"/>
            <a:ext cx="5726567" cy="6070120"/>
          </a:xfrm>
          <a:prstGeom prst="rect">
            <a:avLst/>
          </a:prstGeom>
        </p:spPr>
      </p:pic>
      <p:sp>
        <p:nvSpPr>
          <p:cNvPr id="2" name="Τίτλος 1">
            <a:extLst>
              <a:ext uri="{FF2B5EF4-FFF2-40B4-BE49-F238E27FC236}">
                <a16:creationId xmlns:a16="http://schemas.microsoft.com/office/drawing/2014/main" id="{DC18EDAF-7263-5045-B96C-9CC59BE95DA7}"/>
              </a:ext>
            </a:extLst>
          </p:cNvPr>
          <p:cNvSpPr>
            <a:spLocks noGrp="1"/>
          </p:cNvSpPr>
          <p:nvPr>
            <p:ph type="title"/>
          </p:nvPr>
        </p:nvSpPr>
        <p:spPr/>
        <p:txBody>
          <a:bodyPr/>
          <a:lstStyle/>
          <a:p>
            <a:r>
              <a:rPr lang="el-GR" sz="2000" b="1" dirty="0">
                <a:latin typeface="Times New Roman"/>
                <a:cs typeface="Times New Roman"/>
              </a:rPr>
              <a:t>4</a:t>
            </a:r>
            <a:r>
              <a:rPr lang="el-GR" sz="2000" b="1" baseline="30000" dirty="0">
                <a:latin typeface="Times New Roman"/>
                <a:cs typeface="Times New Roman"/>
              </a:rPr>
              <a:t>η</a:t>
            </a:r>
            <a:r>
              <a:rPr lang="el-GR" sz="2000" b="1" dirty="0">
                <a:latin typeface="Times New Roman"/>
                <a:cs typeface="Times New Roman"/>
              </a:rPr>
              <a:t> δραστηριότητα (αξιολόγησης)</a:t>
            </a:r>
            <a:endParaRPr lang="el-GR" b="1" dirty="0"/>
          </a:p>
          <a:p>
            <a:endParaRPr lang="el-GR" dirty="0"/>
          </a:p>
        </p:txBody>
      </p:sp>
      <p:sp>
        <p:nvSpPr>
          <p:cNvPr id="3" name="Θέση περιεχομένου 2">
            <a:extLst>
              <a:ext uri="{FF2B5EF4-FFF2-40B4-BE49-F238E27FC236}">
                <a16:creationId xmlns:a16="http://schemas.microsoft.com/office/drawing/2014/main" id="{30832BF4-B1EA-52CA-A876-1350541631CF}"/>
              </a:ext>
            </a:extLst>
          </p:cNvPr>
          <p:cNvSpPr>
            <a:spLocks noGrp="1"/>
          </p:cNvSpPr>
          <p:nvPr>
            <p:ph sz="half" idx="1"/>
          </p:nvPr>
        </p:nvSpPr>
        <p:spPr/>
        <p:txBody>
          <a:bodyPr vert="horz" lIns="91440" tIns="45720" rIns="91440" bIns="45720" rtlCol="0" anchor="t">
            <a:normAutofit fontScale="92500"/>
          </a:bodyPr>
          <a:lstStyle/>
          <a:p>
            <a:r>
              <a:rPr lang="el-GR" dirty="0">
                <a:latin typeface="Times New Roman"/>
                <a:cs typeface="Times New Roman"/>
              </a:rPr>
              <a:t>Δίνουμε σε κάθε παιδί από μια κόλλα Α4 και μαρκαδόρους. Καλούμε τα παιδιά να ζωγραφίσουν μια τεχνητή φωτεινή πηγή σβηστή και την ίδια σε λειτουργία. Προτρέπουμε τα παιδιά να συμπεριλάβουν στα σχέδια τους και «τις ακτίνες που βγαίνουν» από τις φωτεινές πηγές. Αναφορικά με το φως που προέρχεται από τον ήλιο, δίνουμε εμείς στα παιδιά σχέδια που απεικονίζουν το εσωτερικό κάποιου δωματίου και καλούμε τα παιδιά να μας αποτυπώσουν στο χαρτί την πορεία των ακτινών του ήλιου.</a:t>
            </a:r>
            <a:endParaRPr lang="el-GR" dirty="0"/>
          </a:p>
          <a:p>
            <a:endParaRPr lang="el-GR" dirty="0"/>
          </a:p>
        </p:txBody>
      </p:sp>
      <p:sp>
        <p:nvSpPr>
          <p:cNvPr id="4" name="Θέση περιεχομένου 3">
            <a:extLst>
              <a:ext uri="{FF2B5EF4-FFF2-40B4-BE49-F238E27FC236}">
                <a16:creationId xmlns:a16="http://schemas.microsoft.com/office/drawing/2014/main" id="{669789CF-CDB6-3946-B939-CAD67A6BB42B}"/>
              </a:ext>
            </a:extLst>
          </p:cNvPr>
          <p:cNvSpPr>
            <a:spLocks noGrp="1"/>
          </p:cNvSpPr>
          <p:nvPr>
            <p:ph sz="half" idx="2"/>
          </p:nvPr>
        </p:nvSpPr>
        <p:spPr>
          <a:solidFill>
            <a:schemeClr val="accent2">
              <a:lumMod val="20000"/>
              <a:lumOff val="80000"/>
            </a:schemeClr>
          </a:solidFill>
        </p:spPr>
        <p:txBody>
          <a:bodyPr vert="horz" lIns="91440" tIns="45720" rIns="91440" bIns="45720" rtlCol="0" anchor="t">
            <a:normAutofit fontScale="92500"/>
          </a:bodyPr>
          <a:lstStyle/>
          <a:p>
            <a:pPr marL="0" indent="0">
              <a:buNone/>
            </a:pPr>
            <a:r>
              <a:rPr lang="el-GR" b="1" u="sng" dirty="0">
                <a:latin typeface="Times New Roman"/>
                <a:cs typeface="Times New Roman"/>
              </a:rPr>
              <a:t>Στόχοι:</a:t>
            </a:r>
            <a:endParaRPr lang="el-GR" b="1" u="sng" dirty="0"/>
          </a:p>
          <a:p>
            <a:r>
              <a:rPr lang="el-GR" dirty="0">
                <a:latin typeface="Times New Roman"/>
                <a:cs typeface="Times New Roman"/>
              </a:rPr>
              <a:t>1. Να συγκροτήσουν στη σκέψη τους το φως ως ανεξάρτητη οντότητα από τις φωτεινές πηγές από τις οποίες αυτό παράγεται </a:t>
            </a:r>
            <a:endParaRPr lang="el-GR"/>
          </a:p>
          <a:p>
            <a:r>
              <a:rPr lang="el-GR" dirty="0">
                <a:latin typeface="Times New Roman"/>
                <a:cs typeface="Times New Roman"/>
              </a:rPr>
              <a:t>2. Να αναγνωρίσουν το φως ως οντότητα η οποία διαδίδεται και υπάρχει στο χώρο</a:t>
            </a:r>
            <a:endParaRPr lang="el-GR" dirty="0"/>
          </a:p>
          <a:p>
            <a:pPr marL="0" indent="0">
              <a:buNone/>
            </a:pPr>
            <a:r>
              <a:rPr lang="el-GR" b="1" u="sng" dirty="0"/>
              <a:t>Υλικά</a:t>
            </a:r>
          </a:p>
          <a:p>
            <a:r>
              <a:rPr lang="el-GR" dirty="0"/>
              <a:t>Καρτέλες</a:t>
            </a:r>
          </a:p>
          <a:p>
            <a:r>
              <a:rPr lang="el-GR" dirty="0"/>
              <a:t>Μαρκαδόροι</a:t>
            </a:r>
          </a:p>
        </p:txBody>
      </p:sp>
    </p:spTree>
    <p:extLst>
      <p:ext uri="{BB962C8B-B14F-4D97-AF65-F5344CB8AC3E}">
        <p14:creationId xmlns:p14="http://schemas.microsoft.com/office/powerpoint/2010/main" val="341370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descr="Εικόνα που περιέχει διάγραμμα&#10;&#10;Περιγραφή που δημιουργήθηκε αυτόματα">
            <a:extLst>
              <a:ext uri="{FF2B5EF4-FFF2-40B4-BE49-F238E27FC236}">
                <a16:creationId xmlns:a16="http://schemas.microsoft.com/office/drawing/2014/main" id="{5F79175B-0867-C483-5D3C-40808541BC54}"/>
              </a:ext>
            </a:extLst>
          </p:cNvPr>
          <p:cNvPicPr>
            <a:picLocks noChangeAspect="1"/>
          </p:cNvPicPr>
          <p:nvPr/>
        </p:nvPicPr>
        <p:blipFill rotWithShape="1">
          <a:blip r:embed="rId2"/>
          <a:srcRect t="7209" b="16778"/>
          <a:stretch/>
        </p:blipFill>
        <p:spPr>
          <a:xfrm>
            <a:off x="20" y="10"/>
            <a:ext cx="12191980" cy="6857990"/>
          </a:xfrm>
          <a:prstGeom prst="rect">
            <a:avLst/>
          </a:prstGeom>
          <a:noFill/>
        </p:spPr>
      </p:pic>
      <p:sp>
        <p:nvSpPr>
          <p:cNvPr id="10" name="Title 1">
            <a:extLst>
              <a:ext uri="{FF2B5EF4-FFF2-40B4-BE49-F238E27FC236}">
                <a16:creationId xmlns:a16="http://schemas.microsoft.com/office/drawing/2014/main" id="{789AB4A6-63E1-4A8F-AEA3-70E04AC0EBC4}"/>
              </a:ext>
            </a:extLst>
          </p:cNvPr>
          <p:cNvSpPr>
            <a:spLocks noGrp="1"/>
          </p:cNvSpPr>
          <p:nvPr>
            <p:ph type="ctrTitle"/>
          </p:nvPr>
        </p:nvSpPr>
        <p:spPr>
          <a:xfrm>
            <a:off x="7249886" y="914400"/>
            <a:ext cx="4294414" cy="3848100"/>
          </a:xfrm>
        </p:spPr>
        <p:txBody>
          <a:bodyPr>
            <a:normAutofit/>
          </a:bodyPr>
          <a:lstStyle/>
          <a:p>
            <a:pPr algn="r"/>
            <a:r>
              <a:rPr lang="en-US" dirty="0" err="1"/>
              <a:t>σΚΙΕΣ</a:t>
            </a:r>
            <a:endParaRPr lang="en-US" dirty="0" err="1">
              <a:solidFill>
                <a:srgbClr val="FFFFFF"/>
              </a:solidFill>
            </a:endParaRPr>
          </a:p>
        </p:txBody>
      </p:sp>
      <p:sp>
        <p:nvSpPr>
          <p:cNvPr id="12" name="Subtitle 2">
            <a:extLst>
              <a:ext uri="{FF2B5EF4-FFF2-40B4-BE49-F238E27FC236}">
                <a16:creationId xmlns:a16="http://schemas.microsoft.com/office/drawing/2014/main" id="{6008F35F-D16F-4570-858B-EF57288370AE}"/>
              </a:ext>
            </a:extLst>
          </p:cNvPr>
          <p:cNvSpPr>
            <a:spLocks noGrp="1"/>
          </p:cNvSpPr>
          <p:nvPr>
            <p:ph type="subTitle" idx="1"/>
          </p:nvPr>
        </p:nvSpPr>
        <p:spPr>
          <a:xfrm>
            <a:off x="7249886" y="5075227"/>
            <a:ext cx="4294414" cy="906473"/>
          </a:xfrm>
        </p:spPr>
        <p:txBody>
          <a:bodyPr/>
          <a:lstStyle/>
          <a:p>
            <a:pPr algn="r"/>
            <a:endParaRPr lang="en-US" dirty="0">
              <a:solidFill>
                <a:srgbClr val="FFFFFF"/>
              </a:solidFill>
              <a:effectLst>
                <a:outerShdw blurRad="38100" dist="38100" dir="2700000" algn="tl">
                  <a:srgbClr val="000000">
                    <a:alpha val="43137"/>
                  </a:srgbClr>
                </a:outerShdw>
              </a:effectLst>
            </a:endParaRPr>
          </a:p>
        </p:txBody>
      </p:sp>
      <p:sp>
        <p:nvSpPr>
          <p:cNvPr id="14" name="Date Placeholder 5">
            <a:extLst>
              <a:ext uri="{FF2B5EF4-FFF2-40B4-BE49-F238E27FC236}">
                <a16:creationId xmlns:a16="http://schemas.microsoft.com/office/drawing/2014/main" id="{8FEC7935-71D6-461E-AB51-B32890794346}"/>
              </a:ext>
            </a:extLst>
          </p:cNvPr>
          <p:cNvSpPr>
            <a:spLocks noGrp="1"/>
          </p:cNvSpPr>
          <p:nvPr>
            <p:ph type="dt" sz="half" idx="10"/>
          </p:nvPr>
        </p:nvSpPr>
        <p:spPr/>
        <p:txBody>
          <a:bodyPr/>
          <a:lstStyle/>
          <a:p>
            <a:pPr>
              <a:spcAft>
                <a:spcPts val="600"/>
              </a:spcAft>
            </a:pPr>
            <a:fld id="{E8F562DE-4229-4666-BFBF-0946D4048CBE}" type="datetime1">
              <a:rPr lang="en-US" smtClean="0">
                <a:solidFill>
                  <a:srgbClr val="FFFFFF"/>
                </a:solidFill>
                <a:effectLst>
                  <a:outerShdw blurRad="38100" dist="38100" dir="2700000" algn="tl">
                    <a:srgbClr val="000000">
                      <a:alpha val="43137"/>
                    </a:srgbClr>
                  </a:outerShdw>
                </a:effectLst>
              </a:rPr>
              <a:pPr>
                <a:spcAft>
                  <a:spcPts val="600"/>
                </a:spcAft>
              </a:pPr>
              <a:t>4/24/2023</a:t>
            </a:fld>
            <a:endParaRPr lang="en-US">
              <a:solidFill>
                <a:srgbClr val="FFFFFF"/>
              </a:solidFill>
              <a:effectLst>
                <a:outerShdw blurRad="38100" dist="38100" dir="2700000" algn="tl">
                  <a:srgbClr val="000000">
                    <a:alpha val="43137"/>
                  </a:srgbClr>
                </a:outerShdw>
              </a:effectLst>
            </a:endParaRPr>
          </a:p>
        </p:txBody>
      </p:sp>
      <p:sp>
        <p:nvSpPr>
          <p:cNvPr id="16" name="Footer Placeholder 6">
            <a:extLst>
              <a:ext uri="{FF2B5EF4-FFF2-40B4-BE49-F238E27FC236}">
                <a16:creationId xmlns:a16="http://schemas.microsoft.com/office/drawing/2014/main" id="{4D9C2E7B-C261-4427-8970-90F1E8DC223B}"/>
              </a:ext>
            </a:extLst>
          </p:cNvPr>
          <p:cNvSpPr>
            <a:spLocks noGrp="1"/>
          </p:cNvSpPr>
          <p:nvPr>
            <p:ph type="ftr" sz="quarter" idx="11"/>
          </p:nvPr>
        </p:nvSpPr>
        <p:spPr/>
        <p:txBody>
          <a:bodyPr/>
          <a:lstStyle/>
          <a:p>
            <a:pPr>
              <a:spcAft>
                <a:spcPts val="600"/>
              </a:spcAft>
            </a:pPr>
            <a:r>
              <a:rPr lang="en-US" dirty="0">
                <a:solidFill>
                  <a:srgbClr val="FFFFFF"/>
                </a:solidFill>
                <a:effectLst>
                  <a:outerShdw blurRad="38100" dist="38100" dir="2700000" algn="tl">
                    <a:srgbClr val="000000">
                      <a:alpha val="43137"/>
                    </a:srgbClr>
                  </a:outerShdw>
                </a:effectLst>
              </a:rPr>
              <a:t>Sample Footer Text</a:t>
            </a:r>
          </a:p>
        </p:txBody>
      </p:sp>
      <p:sp>
        <p:nvSpPr>
          <p:cNvPr id="18" name="Slide Number Placeholder 9">
            <a:extLst>
              <a:ext uri="{FF2B5EF4-FFF2-40B4-BE49-F238E27FC236}">
                <a16:creationId xmlns:a16="http://schemas.microsoft.com/office/drawing/2014/main" id="{A443A0C7-3A61-432A-81C6-40FB2C602720}"/>
              </a:ext>
            </a:extLst>
          </p:cNvPr>
          <p:cNvSpPr>
            <a:spLocks noGrp="1"/>
          </p:cNvSpPr>
          <p:nvPr>
            <p:ph type="sldNum" sz="quarter" idx="12"/>
          </p:nvPr>
        </p:nvSpPr>
        <p:spPr/>
        <p:txBody>
          <a:bodyPr/>
          <a:lstStyle/>
          <a:p>
            <a:pPr>
              <a:spcAft>
                <a:spcPts val="600"/>
              </a:spcAft>
            </a:pPr>
            <a:fld id="{45C5C030-0550-4584-9C82-E35DF7DBC581}" type="slidenum">
              <a:rPr lang="en-US" dirty="0" smtClean="0">
                <a:solidFill>
                  <a:srgbClr val="FFFFFF"/>
                </a:solidFill>
                <a:effectLst>
                  <a:outerShdw blurRad="38100" dist="38100" dir="2700000" algn="tl">
                    <a:srgbClr val="000000">
                      <a:alpha val="43137"/>
                    </a:srgbClr>
                  </a:outerShdw>
                </a:effectLst>
              </a:rPr>
              <a:pPr>
                <a:spcAft>
                  <a:spcPts val="600"/>
                </a:spcAft>
              </a:pPr>
              <a:t>6</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65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3BBEFF-C5DB-4A34-AD68-4D5E15796A86}"/>
              </a:ext>
            </a:extLst>
          </p:cNvPr>
          <p:cNvSpPr>
            <a:spLocks noGrp="1"/>
          </p:cNvSpPr>
          <p:nvPr>
            <p:ph type="title"/>
          </p:nvPr>
        </p:nvSpPr>
        <p:spPr/>
        <p:txBody>
          <a:bodyPr anchor="t">
            <a:normAutofit/>
          </a:bodyPr>
          <a:lstStyle/>
          <a:p>
            <a:r>
              <a:rPr lang="en-US" sz="2000" b="1" dirty="0">
                <a:latin typeface="Times New Roman"/>
                <a:cs typeface="Times New Roman"/>
              </a:rPr>
              <a:t>1</a:t>
            </a:r>
            <a:r>
              <a:rPr lang="en-US" sz="2000" b="1" baseline="30000" dirty="0">
                <a:latin typeface="Times New Roman"/>
                <a:cs typeface="Times New Roman"/>
              </a:rPr>
              <a:t>η</a:t>
            </a:r>
            <a:r>
              <a:rPr lang="en-US" sz="2000" b="1" dirty="0">
                <a:latin typeface="Times New Roman"/>
                <a:cs typeface="Times New Roman"/>
              </a:rPr>
              <a:t> </a:t>
            </a:r>
            <a:r>
              <a:rPr lang="en-US" sz="2000" b="1" dirty="0" err="1">
                <a:latin typeface="Times New Roman"/>
                <a:cs typeface="Times New Roman"/>
              </a:rPr>
              <a:t>δρ</a:t>
            </a:r>
            <a:r>
              <a:rPr lang="en-US" sz="2000" b="1" dirty="0">
                <a:latin typeface="Times New Roman"/>
                <a:cs typeface="Times New Roman"/>
              </a:rPr>
              <a:t>α</a:t>
            </a:r>
            <a:r>
              <a:rPr lang="en-US" sz="2000" b="1" dirty="0" err="1">
                <a:latin typeface="Times New Roman"/>
                <a:cs typeface="Times New Roman"/>
              </a:rPr>
              <a:t>στηριότητ</a:t>
            </a:r>
            <a:r>
              <a:rPr lang="en-US" sz="2000" b="1" dirty="0">
                <a:latin typeface="Times New Roman"/>
                <a:cs typeface="Times New Roman"/>
              </a:rPr>
              <a:t>α</a:t>
            </a:r>
            <a:r>
              <a:rPr lang="en-US" sz="2000" dirty="0">
                <a:latin typeface="Times New Roman"/>
                <a:cs typeface="Times New Roman"/>
              </a:rPr>
              <a:t>: </a:t>
            </a:r>
            <a:r>
              <a:rPr lang="en-US" sz="2000" dirty="0" err="1">
                <a:latin typeface="Times New Roman"/>
                <a:cs typeface="Times New Roman"/>
              </a:rPr>
              <a:t>Σκιές</a:t>
            </a:r>
            <a:r>
              <a:rPr lang="en-US" sz="2000" dirty="0">
                <a:latin typeface="Times New Roman"/>
                <a:cs typeface="Times New Roman"/>
              </a:rPr>
              <a:t>. </a:t>
            </a:r>
            <a:r>
              <a:rPr lang="en-US" sz="2000" dirty="0" err="1">
                <a:latin typeface="Times New Roman"/>
                <a:cs typeface="Times New Roman"/>
              </a:rPr>
              <a:t>Τι</a:t>
            </a:r>
            <a:r>
              <a:rPr lang="en-US" sz="2000" dirty="0">
                <a:latin typeface="Times New Roman"/>
                <a:cs typeface="Times New Roman"/>
              </a:rPr>
              <a:t> </a:t>
            </a:r>
            <a:r>
              <a:rPr lang="en-US" sz="2000" dirty="0" err="1">
                <a:latin typeface="Times New Roman"/>
                <a:cs typeface="Times New Roman"/>
              </a:rPr>
              <a:t>είν</a:t>
            </a:r>
            <a:r>
              <a:rPr lang="en-US" sz="2000" dirty="0">
                <a:latin typeface="Times New Roman"/>
                <a:cs typeface="Times New Roman"/>
              </a:rPr>
              <a:t>αι και π</a:t>
            </a:r>
            <a:r>
              <a:rPr lang="en-US" sz="2000" dirty="0" err="1">
                <a:latin typeface="Times New Roman"/>
                <a:cs typeface="Times New Roman"/>
              </a:rPr>
              <a:t>ως</a:t>
            </a:r>
            <a:r>
              <a:rPr lang="en-US" sz="2000" dirty="0">
                <a:latin typeface="Times New Roman"/>
                <a:cs typeface="Times New Roman"/>
              </a:rPr>
              <a:t> </a:t>
            </a:r>
            <a:r>
              <a:rPr lang="en-US" sz="2000" dirty="0" err="1">
                <a:latin typeface="Times New Roman"/>
                <a:cs typeface="Times New Roman"/>
              </a:rPr>
              <a:t>δημιουργούντ</a:t>
            </a:r>
            <a:r>
              <a:rPr lang="en-US" sz="2000" dirty="0">
                <a:latin typeface="Times New Roman"/>
                <a:cs typeface="Times New Roman"/>
              </a:rPr>
              <a:t>αι;</a:t>
            </a:r>
            <a:endParaRPr lang="el-GR" dirty="0"/>
          </a:p>
          <a:p>
            <a:endParaRPr lang="en-US" sz="3200" dirty="0">
              <a:solidFill>
                <a:srgbClr val="FFFFFF"/>
              </a:solidFill>
            </a:endParaRPr>
          </a:p>
        </p:txBody>
      </p:sp>
      <p:pic>
        <p:nvPicPr>
          <p:cNvPr id="5" name="Εικόνα 5" descr="Εικόνα που περιέχει clipart&#10;&#10;Περιγραφή που δημιουργήθηκε αυτόματα">
            <a:extLst>
              <a:ext uri="{FF2B5EF4-FFF2-40B4-BE49-F238E27FC236}">
                <a16:creationId xmlns:a16="http://schemas.microsoft.com/office/drawing/2014/main" id="{B1BFE033-F788-CA69-4CB2-82B11DF974C8}"/>
              </a:ext>
            </a:extLst>
          </p:cNvPr>
          <p:cNvPicPr>
            <a:picLocks noGrp="1" noChangeAspect="1"/>
          </p:cNvPicPr>
          <p:nvPr>
            <p:ph type="pic" idx="1"/>
          </p:nvPr>
        </p:nvPicPr>
        <p:blipFill>
          <a:blip r:embed="rId2"/>
          <a:srcRect t="12598" b="12598"/>
          <a:stretch/>
        </p:blipFill>
        <p:spPr>
          <a:xfrm>
            <a:off x="5375693" y="3947103"/>
            <a:ext cx="3585542" cy="2687532"/>
          </a:xfrm>
          <a:noFill/>
        </p:spPr>
      </p:pic>
      <p:sp>
        <p:nvSpPr>
          <p:cNvPr id="6" name="Θέση κειμένου 5">
            <a:extLst>
              <a:ext uri="{FF2B5EF4-FFF2-40B4-BE49-F238E27FC236}">
                <a16:creationId xmlns:a16="http://schemas.microsoft.com/office/drawing/2014/main" id="{739F2CF8-12FF-786E-CE0D-AB86E5DC12CC}"/>
              </a:ext>
            </a:extLst>
          </p:cNvPr>
          <p:cNvSpPr>
            <a:spLocks noGrp="1"/>
          </p:cNvSpPr>
          <p:nvPr>
            <p:ph type="body" sz="half" idx="2"/>
          </p:nvPr>
        </p:nvSpPr>
        <p:spPr/>
        <p:txBody>
          <a:bodyPr vert="horz" lIns="91440" tIns="45720" rIns="91440" bIns="45720" rtlCol="0" anchor="t">
            <a:normAutofit/>
          </a:bodyPr>
          <a:lstStyle/>
          <a:p>
            <a:r>
              <a:rPr lang="el-GR" sz="2000" u="sng" dirty="0">
                <a:latin typeface="Times New Roman"/>
                <a:cs typeface="Times New Roman"/>
              </a:rPr>
              <a:t>Υλικά</a:t>
            </a:r>
            <a:endParaRPr lang="el-GR" dirty="0"/>
          </a:p>
          <a:p>
            <a:pPr marL="285750" indent="-285750">
              <a:buFont typeface="Arial"/>
              <a:buChar char="•"/>
            </a:pPr>
            <a:r>
              <a:rPr lang="el-GR" sz="2000" dirty="0">
                <a:latin typeface="Times New Roman"/>
                <a:cs typeface="Times New Roman"/>
              </a:rPr>
              <a:t>Αρκουδάκι</a:t>
            </a:r>
            <a:endParaRPr lang="el-GR" dirty="0"/>
          </a:p>
          <a:p>
            <a:pPr marL="285750" indent="-285750">
              <a:buFont typeface="Arial"/>
              <a:buChar char="•"/>
            </a:pPr>
            <a:r>
              <a:rPr lang="el-GR" sz="2000" dirty="0">
                <a:latin typeface="Times New Roman"/>
                <a:cs typeface="Times New Roman"/>
              </a:rPr>
              <a:t>Φακός </a:t>
            </a:r>
            <a:endParaRPr lang="el-GR" dirty="0"/>
          </a:p>
          <a:p>
            <a:endParaRPr lang="el-GR"/>
          </a:p>
          <a:p>
            <a:r>
              <a:rPr lang="el-GR" sz="2000" dirty="0">
                <a:latin typeface="Times New Roman"/>
                <a:cs typeface="Times New Roman"/>
              </a:rPr>
              <a:t>Στόχος: Κατανόηση της διαδικασίας σχηματισμού των σκιών.</a:t>
            </a:r>
            <a:endParaRPr lang="el-GR" dirty="0"/>
          </a:p>
          <a:p>
            <a:endParaRPr lang="el-GR" dirty="0"/>
          </a:p>
        </p:txBody>
      </p:sp>
      <p:sp>
        <p:nvSpPr>
          <p:cNvPr id="14" name="Date Placeholder 3">
            <a:extLst>
              <a:ext uri="{FF2B5EF4-FFF2-40B4-BE49-F238E27FC236}">
                <a16:creationId xmlns:a16="http://schemas.microsoft.com/office/drawing/2014/main" id="{190EBB63-6737-44F0-8650-BF095B609EC1}"/>
              </a:ext>
            </a:extLst>
          </p:cNvPr>
          <p:cNvSpPr>
            <a:spLocks noGrp="1"/>
          </p:cNvSpPr>
          <p:nvPr>
            <p:ph type="dt" sz="half" idx="10"/>
          </p:nvPr>
        </p:nvSpPr>
        <p:spPr/>
        <p:txBody>
          <a:bodyPr/>
          <a:lstStyle/>
          <a:p>
            <a:pPr>
              <a:spcAft>
                <a:spcPts val="600"/>
              </a:spcAft>
            </a:pPr>
            <a:fld id="{4528336A-6543-4679-8D3C-6E2FF3E205CF}" type="datetime1">
              <a:rPr lang="en-US" smtClean="0"/>
              <a:pPr>
                <a:spcAft>
                  <a:spcPts val="600"/>
                </a:spcAft>
              </a:pPr>
              <a:t>4/24/2023</a:t>
            </a:fld>
            <a:endParaRPr lang="en-US"/>
          </a:p>
        </p:txBody>
      </p:sp>
      <p:sp>
        <p:nvSpPr>
          <p:cNvPr id="16" name="Footer Placeholder 4">
            <a:extLst>
              <a:ext uri="{FF2B5EF4-FFF2-40B4-BE49-F238E27FC236}">
                <a16:creationId xmlns:a16="http://schemas.microsoft.com/office/drawing/2014/main" id="{DDEA55D3-9E3C-420C-AD74-642699513A89}"/>
              </a:ext>
            </a:extLst>
          </p:cNvPr>
          <p:cNvSpPr>
            <a:spLocks noGrp="1"/>
          </p:cNvSpPr>
          <p:nvPr>
            <p:ph type="ftr" sz="quarter" idx="11"/>
          </p:nvPr>
        </p:nvSpPr>
        <p:spPr/>
        <p:txBody>
          <a:bodyPr/>
          <a:lstStyle/>
          <a:p>
            <a:pPr>
              <a:spcAft>
                <a:spcPts val="600"/>
              </a:spcAft>
            </a:pPr>
            <a:r>
              <a:rPr lang="en-US"/>
              <a:t>Sample Footer Text</a:t>
            </a:r>
          </a:p>
        </p:txBody>
      </p:sp>
      <p:sp>
        <p:nvSpPr>
          <p:cNvPr id="18" name="Slide Number Placeholder 5">
            <a:extLst>
              <a:ext uri="{FF2B5EF4-FFF2-40B4-BE49-F238E27FC236}">
                <a16:creationId xmlns:a16="http://schemas.microsoft.com/office/drawing/2014/main" id="{0F6C2FC2-1EAC-4A19-915E-364DE8BCB8E8}"/>
              </a:ext>
            </a:extLst>
          </p:cNvPr>
          <p:cNvSpPr>
            <a:spLocks noGrp="1"/>
          </p:cNvSpPr>
          <p:nvPr>
            <p:ph type="sldNum" sz="quarter" idx="12"/>
          </p:nvPr>
        </p:nvSpPr>
        <p:spPr/>
        <p:txBody>
          <a:bodyPr/>
          <a:lstStyle/>
          <a:p>
            <a:pPr>
              <a:spcAft>
                <a:spcPts val="600"/>
              </a:spcAft>
            </a:pPr>
            <a:fld id="{45C5C030-0550-4584-9C82-E35DF7DBC581}" type="slidenum">
              <a:rPr lang="en-US" smtClean="0"/>
              <a:pPr>
                <a:spcAft>
                  <a:spcPts val="600"/>
                </a:spcAft>
              </a:pPr>
              <a:t>7</a:t>
            </a:fld>
            <a:endParaRPr lang="en-US"/>
          </a:p>
        </p:txBody>
      </p:sp>
      <p:sp>
        <p:nvSpPr>
          <p:cNvPr id="12" name="Content Placeholder 2">
            <a:extLst>
              <a:ext uri="{FF2B5EF4-FFF2-40B4-BE49-F238E27FC236}">
                <a16:creationId xmlns:a16="http://schemas.microsoft.com/office/drawing/2014/main" id="{C2C0CB7C-EADE-4FB1-B36E-C18EC3FC3AB9}"/>
              </a:ext>
            </a:extLst>
          </p:cNvPr>
          <p:cNvSpPr>
            <a:spLocks noGrp="1"/>
          </p:cNvSpPr>
          <p:nvPr>
            <p:ph idx="4294967295"/>
          </p:nvPr>
        </p:nvSpPr>
        <p:spPr>
          <a:xfrm>
            <a:off x="71887" y="238814"/>
            <a:ext cx="6440488" cy="5791200"/>
          </a:xfrm>
          <a:noFill/>
        </p:spPr>
        <p:txBody>
          <a:bodyPr vert="horz" lIns="91440" tIns="45720" rIns="91440" bIns="45720" rtlCol="0" anchor="t">
            <a:normAutofit fontScale="62500" lnSpcReduction="20000"/>
          </a:bodyPr>
          <a:lstStyle/>
          <a:p>
            <a:r>
              <a:rPr lang="en-US" sz="3400" dirty="0" err="1">
                <a:latin typeface="Times New Roman"/>
                <a:cs typeface="Times New Roman"/>
              </a:rPr>
              <a:t>Συσκοτίζουμε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a:t>
            </a:r>
            <a:r>
              <a:rPr lang="en-US" sz="3400" dirty="0" err="1">
                <a:latin typeface="Times New Roman"/>
                <a:cs typeface="Times New Roman"/>
              </a:rPr>
              <a:t>χώρο</a:t>
            </a:r>
            <a:r>
              <a:rPr lang="en-US" sz="3400" dirty="0">
                <a:latin typeface="Times New Roman"/>
                <a:cs typeface="Times New Roman"/>
              </a:rPr>
              <a:t> </a:t>
            </a:r>
            <a:r>
              <a:rPr lang="en-US" sz="3400" dirty="0" err="1">
                <a:latin typeface="Times New Roman"/>
                <a:cs typeface="Times New Roman"/>
              </a:rPr>
              <a:t>του</a:t>
            </a:r>
            <a:r>
              <a:rPr lang="en-US" sz="3400" dirty="0">
                <a:latin typeface="Times New Roman"/>
                <a:cs typeface="Times New Roman"/>
              </a:rPr>
              <a:t> </a:t>
            </a:r>
            <a:r>
              <a:rPr lang="en-US" sz="3400" dirty="0" err="1">
                <a:latin typeface="Times New Roman"/>
                <a:cs typeface="Times New Roman"/>
              </a:rPr>
              <a:t>νη</a:t>
            </a:r>
            <a:r>
              <a:rPr lang="en-US" sz="3400" dirty="0">
                <a:latin typeface="Times New Roman"/>
                <a:cs typeface="Times New Roman"/>
              </a:rPr>
              <a:t>πια</a:t>
            </a:r>
            <a:r>
              <a:rPr lang="en-US" sz="3400" dirty="0" err="1">
                <a:latin typeface="Times New Roman"/>
                <a:cs typeface="Times New Roman"/>
              </a:rPr>
              <a:t>γωγείου</a:t>
            </a:r>
            <a:r>
              <a:rPr lang="en-US" sz="3400" dirty="0">
                <a:latin typeface="Times New Roman"/>
                <a:cs typeface="Times New Roman"/>
              </a:rPr>
              <a:t> και </a:t>
            </a:r>
            <a:r>
              <a:rPr lang="en-US" sz="3400" dirty="0" err="1">
                <a:latin typeface="Times New Roman"/>
                <a:cs typeface="Times New Roman"/>
              </a:rPr>
              <a:t>το</a:t>
            </a:r>
            <a:r>
              <a:rPr lang="en-US" sz="3400" dirty="0">
                <a:latin typeface="Times New Roman"/>
                <a:cs typeface="Times New Roman"/>
              </a:rPr>
              <a:t>π</a:t>
            </a:r>
            <a:r>
              <a:rPr lang="en-US" sz="3400" dirty="0" err="1">
                <a:latin typeface="Times New Roman"/>
                <a:cs typeface="Times New Roman"/>
              </a:rPr>
              <a:t>οθετούμε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α</a:t>
            </a:r>
            <a:r>
              <a:rPr lang="en-US" sz="3400" dirty="0" err="1">
                <a:latin typeface="Times New Roman"/>
                <a:cs typeface="Times New Roman"/>
              </a:rPr>
              <a:t>ρκουδάκι</a:t>
            </a:r>
            <a:r>
              <a:rPr lang="en-US" sz="3400" dirty="0">
                <a:latin typeface="Times New Roman"/>
                <a:cs typeface="Times New Roman"/>
              </a:rPr>
              <a:t> </a:t>
            </a:r>
            <a:r>
              <a:rPr lang="en-US" sz="3400" dirty="0" err="1">
                <a:latin typeface="Times New Roman"/>
                <a:cs typeface="Times New Roman"/>
              </a:rPr>
              <a:t>στη</a:t>
            </a:r>
            <a:r>
              <a:rPr lang="en-US" sz="3400" dirty="0">
                <a:latin typeface="Times New Roman"/>
                <a:cs typeface="Times New Roman"/>
              </a:rPr>
              <a:t> </a:t>
            </a:r>
            <a:r>
              <a:rPr lang="en-US" sz="3400" dirty="0" err="1">
                <a:latin typeface="Times New Roman"/>
                <a:cs typeface="Times New Roman"/>
              </a:rPr>
              <a:t>μέση</a:t>
            </a:r>
            <a:r>
              <a:rPr lang="en-US" sz="3400" dirty="0">
                <a:latin typeface="Times New Roman"/>
                <a:cs typeface="Times New Roman"/>
              </a:rPr>
              <a:t> </a:t>
            </a:r>
            <a:r>
              <a:rPr lang="en-US" sz="3400" dirty="0" err="1">
                <a:latin typeface="Times New Roman"/>
                <a:cs typeface="Times New Roman"/>
              </a:rPr>
              <a:t>της</a:t>
            </a:r>
            <a:r>
              <a:rPr lang="en-US" sz="3400" dirty="0">
                <a:latin typeface="Times New Roman"/>
                <a:cs typeface="Times New Roman"/>
              </a:rPr>
              <a:t> </a:t>
            </a:r>
            <a:r>
              <a:rPr lang="en-US" sz="3400" dirty="0" err="1">
                <a:latin typeface="Times New Roman"/>
                <a:cs typeface="Times New Roman"/>
              </a:rPr>
              <a:t>γωνιάς</a:t>
            </a:r>
            <a:r>
              <a:rPr lang="en-US" sz="3400" dirty="0">
                <a:latin typeface="Times New Roman"/>
                <a:cs typeface="Times New Roman"/>
              </a:rPr>
              <a:t> </a:t>
            </a:r>
            <a:r>
              <a:rPr lang="en-US" sz="3400" dirty="0" err="1">
                <a:latin typeface="Times New Roman"/>
                <a:cs typeface="Times New Roman"/>
              </a:rPr>
              <a:t>της</a:t>
            </a:r>
            <a:r>
              <a:rPr lang="en-US" sz="3400" dirty="0">
                <a:latin typeface="Times New Roman"/>
                <a:cs typeface="Times New Roman"/>
              </a:rPr>
              <a:t> πα</a:t>
            </a:r>
            <a:r>
              <a:rPr lang="en-US" sz="3400" dirty="0" err="1">
                <a:latin typeface="Times New Roman"/>
                <a:cs typeface="Times New Roman"/>
              </a:rPr>
              <a:t>ρεούλ</a:t>
            </a:r>
            <a:r>
              <a:rPr lang="en-US" sz="3400" dirty="0">
                <a:latin typeface="Times New Roman"/>
                <a:cs typeface="Times New Roman"/>
              </a:rPr>
              <a:t>ας. Έπ</a:t>
            </a:r>
            <a:r>
              <a:rPr lang="en-US" sz="3400" dirty="0" err="1">
                <a:latin typeface="Times New Roman"/>
                <a:cs typeface="Times New Roman"/>
              </a:rPr>
              <a:t>ειτ</a:t>
            </a:r>
            <a:r>
              <a:rPr lang="en-US" sz="3400" dirty="0">
                <a:latin typeface="Times New Roman"/>
                <a:cs typeface="Times New Roman"/>
              </a:rPr>
              <a:t>α, </a:t>
            </a:r>
            <a:r>
              <a:rPr lang="en-US" sz="3400" dirty="0" err="1">
                <a:latin typeface="Times New Roman"/>
                <a:cs typeface="Times New Roman"/>
              </a:rPr>
              <a:t>ρωτάμε</a:t>
            </a:r>
            <a:r>
              <a:rPr lang="en-US" sz="3400" dirty="0">
                <a:latin typeface="Times New Roman"/>
                <a:cs typeface="Times New Roman"/>
              </a:rPr>
              <a:t> τα πα</a:t>
            </a:r>
            <a:r>
              <a:rPr lang="en-US" sz="3400" dirty="0" err="1">
                <a:latin typeface="Times New Roman"/>
                <a:cs typeface="Times New Roman"/>
              </a:rPr>
              <a:t>ιδιά</a:t>
            </a:r>
            <a:r>
              <a:rPr lang="en-US" sz="3400" dirty="0">
                <a:latin typeface="Times New Roman"/>
                <a:cs typeface="Times New Roman"/>
              </a:rPr>
              <a:t> αν </a:t>
            </a:r>
            <a:r>
              <a:rPr lang="en-US" sz="3400" dirty="0" err="1">
                <a:latin typeface="Times New Roman"/>
                <a:cs typeface="Times New Roman"/>
              </a:rPr>
              <a:t>έχει</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α</a:t>
            </a:r>
            <a:r>
              <a:rPr lang="en-US" sz="3400" dirty="0" err="1">
                <a:latin typeface="Times New Roman"/>
                <a:cs typeface="Times New Roman"/>
              </a:rPr>
              <a:t>ρκουδάκι</a:t>
            </a:r>
            <a:r>
              <a:rPr lang="en-US" sz="3400" dirty="0">
                <a:latin typeface="Times New Roman"/>
                <a:cs typeface="Times New Roman"/>
              </a:rPr>
              <a:t> </a:t>
            </a:r>
            <a:r>
              <a:rPr lang="en-US" sz="3400" dirty="0" err="1">
                <a:latin typeface="Times New Roman"/>
                <a:cs typeface="Times New Roman"/>
              </a:rPr>
              <a:t>σκιά</a:t>
            </a:r>
            <a:r>
              <a:rPr lang="en-US" sz="3400" dirty="0">
                <a:latin typeface="Times New Roman"/>
                <a:cs typeface="Times New Roman"/>
              </a:rPr>
              <a:t> (</a:t>
            </a:r>
            <a:r>
              <a:rPr lang="en-US" sz="3400" dirty="0" err="1">
                <a:latin typeface="Times New Roman"/>
                <a:cs typeface="Times New Roman"/>
              </a:rPr>
              <a:t>δεν</a:t>
            </a:r>
            <a:r>
              <a:rPr lang="en-US" sz="3400" dirty="0">
                <a:latin typeface="Times New Roman"/>
                <a:cs typeface="Times New Roman"/>
              </a:rPr>
              <a:t> </a:t>
            </a:r>
            <a:r>
              <a:rPr lang="en-US" sz="3400" dirty="0" err="1">
                <a:latin typeface="Times New Roman"/>
                <a:cs typeface="Times New Roman"/>
              </a:rPr>
              <a:t>είν</a:t>
            </a:r>
            <a:r>
              <a:rPr lang="en-US" sz="3400" dirty="0">
                <a:latin typeface="Times New Roman"/>
                <a:cs typeface="Times New Roman"/>
              </a:rPr>
              <a:t>αι </a:t>
            </a:r>
            <a:r>
              <a:rPr lang="en-US" sz="3400" dirty="0" err="1">
                <a:latin typeface="Times New Roman"/>
                <a:cs typeface="Times New Roman"/>
              </a:rPr>
              <a:t>ορ</a:t>
            </a:r>
            <a:r>
              <a:rPr lang="en-US" sz="3400" dirty="0">
                <a:latin typeface="Times New Roman"/>
                <a:cs typeface="Times New Roman"/>
              </a:rPr>
              <a:t>α</a:t>
            </a:r>
            <a:r>
              <a:rPr lang="en-US" sz="3400" dirty="0" err="1">
                <a:latin typeface="Times New Roman"/>
                <a:cs typeface="Times New Roman"/>
              </a:rPr>
              <a:t>τή</a:t>
            </a:r>
            <a:r>
              <a:rPr lang="en-US" sz="3400" dirty="0">
                <a:latin typeface="Times New Roman"/>
                <a:cs typeface="Times New Roman"/>
              </a:rPr>
              <a:t> α</a:t>
            </a:r>
            <a:r>
              <a:rPr lang="en-US" sz="3400" dirty="0" err="1">
                <a:latin typeface="Times New Roman"/>
                <a:cs typeface="Times New Roman"/>
              </a:rPr>
              <a:t>ρκετά</a:t>
            </a:r>
            <a:r>
              <a:rPr lang="en-US" sz="3400" dirty="0">
                <a:latin typeface="Times New Roman"/>
                <a:cs typeface="Times New Roman"/>
              </a:rPr>
              <a:t> η </a:t>
            </a:r>
            <a:r>
              <a:rPr lang="en-US" sz="3400" dirty="0" err="1">
                <a:latin typeface="Times New Roman"/>
                <a:cs typeface="Times New Roman"/>
              </a:rPr>
              <a:t>σκιά</a:t>
            </a:r>
            <a:r>
              <a:rPr lang="en-US" sz="3400" dirty="0">
                <a:latin typeface="Times New Roman"/>
                <a:cs typeface="Times New Roman"/>
              </a:rPr>
              <a:t> </a:t>
            </a:r>
            <a:r>
              <a:rPr lang="en-US" sz="3400" dirty="0" err="1">
                <a:latin typeface="Times New Roman"/>
                <a:cs typeface="Times New Roman"/>
              </a:rPr>
              <a:t>του</a:t>
            </a:r>
            <a:r>
              <a:rPr lang="en-US" sz="3400" dirty="0">
                <a:latin typeface="Times New Roman"/>
                <a:cs typeface="Times New Roman"/>
              </a:rPr>
              <a:t>) και π</a:t>
            </a:r>
            <a:r>
              <a:rPr lang="en-US" sz="3400" dirty="0" err="1">
                <a:latin typeface="Times New Roman"/>
                <a:cs typeface="Times New Roman"/>
              </a:rPr>
              <a:t>ώς</a:t>
            </a:r>
            <a:r>
              <a:rPr lang="en-US" sz="3400" dirty="0">
                <a:latin typeface="Times New Roman"/>
                <a:cs typeface="Times New Roman"/>
              </a:rPr>
              <a:t> θα </a:t>
            </a:r>
            <a:r>
              <a:rPr lang="en-US" sz="3400" dirty="0" err="1">
                <a:latin typeface="Times New Roman"/>
                <a:cs typeface="Times New Roman"/>
              </a:rPr>
              <a:t>δημιουργήσουμε</a:t>
            </a:r>
            <a:r>
              <a:rPr lang="en-US" sz="3400" dirty="0">
                <a:latin typeface="Times New Roman"/>
                <a:cs typeface="Times New Roman"/>
              </a:rPr>
              <a:t> </a:t>
            </a:r>
            <a:r>
              <a:rPr lang="en-US" sz="3400" dirty="0" err="1">
                <a:latin typeface="Times New Roman"/>
                <a:cs typeface="Times New Roman"/>
              </a:rPr>
              <a:t>τη</a:t>
            </a:r>
            <a:r>
              <a:rPr lang="en-US" sz="3400" dirty="0">
                <a:latin typeface="Times New Roman"/>
                <a:cs typeface="Times New Roman"/>
              </a:rPr>
              <a:t> </a:t>
            </a:r>
            <a:r>
              <a:rPr lang="en-US" sz="3400" dirty="0" err="1">
                <a:latin typeface="Times New Roman"/>
                <a:cs typeface="Times New Roman"/>
              </a:rPr>
              <a:t>σκιά</a:t>
            </a:r>
            <a:r>
              <a:rPr lang="en-US" sz="3400" dirty="0">
                <a:latin typeface="Times New Roman"/>
                <a:cs typeface="Times New Roman"/>
              </a:rPr>
              <a:t> </a:t>
            </a:r>
            <a:r>
              <a:rPr lang="en-US" sz="3400" dirty="0" err="1">
                <a:latin typeface="Times New Roman"/>
                <a:cs typeface="Times New Roman"/>
              </a:rPr>
              <a:t>του</a:t>
            </a:r>
            <a:r>
              <a:rPr lang="en-US" sz="3400" dirty="0">
                <a:latin typeface="Times New Roman"/>
                <a:cs typeface="Times New Roman"/>
              </a:rPr>
              <a:t>. Τα πα</a:t>
            </a:r>
            <a:r>
              <a:rPr lang="en-US" sz="3400" dirty="0" err="1">
                <a:latin typeface="Times New Roman"/>
                <a:cs typeface="Times New Roman"/>
              </a:rPr>
              <a:t>ιδιά</a:t>
            </a:r>
            <a:r>
              <a:rPr lang="en-US" sz="3400" dirty="0">
                <a:latin typeface="Times New Roman"/>
                <a:cs typeface="Times New Roman"/>
              </a:rPr>
              <a:t> π</a:t>
            </a:r>
            <a:r>
              <a:rPr lang="en-US" sz="3400" dirty="0" err="1">
                <a:latin typeface="Times New Roman"/>
                <a:cs typeface="Times New Roman"/>
              </a:rPr>
              <a:t>ειρ</a:t>
            </a:r>
            <a:r>
              <a:rPr lang="en-US" sz="3400" dirty="0">
                <a:latin typeface="Times New Roman"/>
                <a:cs typeface="Times New Roman"/>
              </a:rPr>
              <a:t>αμα</a:t>
            </a:r>
            <a:r>
              <a:rPr lang="en-US" sz="3400" dirty="0" err="1">
                <a:latin typeface="Times New Roman"/>
                <a:cs typeface="Times New Roman"/>
              </a:rPr>
              <a:t>τίζοντ</a:t>
            </a:r>
            <a:r>
              <a:rPr lang="en-US" sz="3400" dirty="0">
                <a:latin typeface="Times New Roman"/>
                <a:cs typeface="Times New Roman"/>
              </a:rPr>
              <a:t>αι </a:t>
            </a:r>
            <a:r>
              <a:rPr lang="en-US" sz="3400" dirty="0" err="1">
                <a:latin typeface="Times New Roman"/>
                <a:cs typeface="Times New Roman"/>
              </a:rPr>
              <a:t>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φα</a:t>
            </a:r>
            <a:r>
              <a:rPr lang="en-US" sz="3400" dirty="0" err="1">
                <a:latin typeface="Times New Roman"/>
                <a:cs typeface="Times New Roman"/>
              </a:rPr>
              <a:t>κό</a:t>
            </a:r>
            <a:r>
              <a:rPr lang="en-US" sz="3400" dirty="0">
                <a:latin typeface="Times New Roman"/>
                <a:cs typeface="Times New Roman"/>
              </a:rPr>
              <a:t>. </a:t>
            </a:r>
            <a:r>
              <a:rPr lang="en-US" sz="3400" dirty="0" err="1">
                <a:latin typeface="Times New Roman"/>
                <a:cs typeface="Times New Roman"/>
              </a:rPr>
              <a:t>Ψάχνουμε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a:t>
            </a:r>
            <a:r>
              <a:rPr lang="en-US" sz="3400" dirty="0" err="1">
                <a:latin typeface="Times New Roman"/>
                <a:cs typeface="Times New Roman"/>
              </a:rPr>
              <a:t>χώρο</a:t>
            </a:r>
            <a:r>
              <a:rPr lang="en-US" sz="3400" dirty="0">
                <a:latin typeface="Times New Roman"/>
                <a:cs typeface="Times New Roman"/>
              </a:rPr>
              <a:t> να β</a:t>
            </a:r>
            <a:r>
              <a:rPr lang="en-US" sz="3400" dirty="0" err="1">
                <a:latin typeface="Times New Roman"/>
                <a:cs typeface="Times New Roman"/>
              </a:rPr>
              <a:t>ρούμε</a:t>
            </a:r>
            <a:r>
              <a:rPr lang="en-US" sz="3400" dirty="0">
                <a:latin typeface="Times New Roman"/>
                <a:cs typeface="Times New Roman"/>
              </a:rPr>
              <a:t> </a:t>
            </a:r>
            <a:r>
              <a:rPr lang="en-US" sz="3400" dirty="0" err="1">
                <a:latin typeface="Times New Roman"/>
                <a:cs typeface="Times New Roman"/>
              </a:rPr>
              <a:t>σκιές</a:t>
            </a:r>
            <a:r>
              <a:rPr lang="en-US" sz="3400" dirty="0">
                <a:latin typeface="Times New Roman"/>
                <a:cs typeface="Times New Roman"/>
              </a:rPr>
              <a:t>. </a:t>
            </a:r>
            <a:r>
              <a:rPr lang="en-US" sz="3400" dirty="0" err="1">
                <a:latin typeface="Times New Roman"/>
                <a:cs typeface="Times New Roman"/>
              </a:rPr>
              <a:t>Ανά</a:t>
            </a:r>
            <a:r>
              <a:rPr lang="en-US" sz="3400" dirty="0">
                <a:latin typeface="Times New Roman"/>
                <a:cs typeface="Times New Roman"/>
              </a:rPr>
              <a:t>β</a:t>
            </a:r>
            <a:r>
              <a:rPr lang="en-US" sz="3400" dirty="0" err="1">
                <a:latin typeface="Times New Roman"/>
                <a:cs typeface="Times New Roman"/>
              </a:rPr>
              <a:t>ουμε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a:t>
            </a:r>
            <a:r>
              <a:rPr lang="en-US" sz="3400" dirty="0" err="1">
                <a:latin typeface="Times New Roman"/>
                <a:cs typeface="Times New Roman"/>
              </a:rPr>
              <a:t>φως</a:t>
            </a:r>
            <a:r>
              <a:rPr lang="en-US" sz="3400" dirty="0">
                <a:latin typeface="Times New Roman"/>
                <a:cs typeface="Times New Roman"/>
              </a:rPr>
              <a:t> και </a:t>
            </a:r>
            <a:r>
              <a:rPr lang="en-US" sz="3400" dirty="0" err="1">
                <a:latin typeface="Times New Roman"/>
                <a:cs typeface="Times New Roman"/>
              </a:rPr>
              <a:t>ψάχνουμε</a:t>
            </a:r>
            <a:r>
              <a:rPr lang="en-US" sz="3400" dirty="0">
                <a:latin typeface="Times New Roman"/>
                <a:cs typeface="Times New Roman"/>
              </a:rPr>
              <a:t> ξα</a:t>
            </a:r>
            <a:r>
              <a:rPr lang="en-US" sz="3400" dirty="0" err="1">
                <a:latin typeface="Times New Roman"/>
                <a:cs typeface="Times New Roman"/>
              </a:rPr>
              <a:t>νά</a:t>
            </a:r>
            <a:r>
              <a:rPr lang="en-US" sz="3400" dirty="0">
                <a:latin typeface="Times New Roman"/>
                <a:cs typeface="Times New Roman"/>
              </a:rPr>
              <a:t> </a:t>
            </a:r>
            <a:r>
              <a:rPr lang="en-US" sz="3400" dirty="0" err="1">
                <a:latin typeface="Times New Roman"/>
                <a:cs typeface="Times New Roman"/>
              </a:rPr>
              <a:t>γι</a:t>
            </a:r>
            <a:r>
              <a:rPr lang="en-US" sz="3400" dirty="0">
                <a:latin typeface="Times New Roman"/>
                <a:cs typeface="Times New Roman"/>
              </a:rPr>
              <a:t>α </a:t>
            </a:r>
            <a:r>
              <a:rPr lang="en-US" sz="3400" dirty="0" err="1">
                <a:latin typeface="Times New Roman"/>
                <a:cs typeface="Times New Roman"/>
              </a:rPr>
              <a:t>σκιές</a:t>
            </a:r>
            <a:r>
              <a:rPr lang="en-US" sz="3400" dirty="0">
                <a:latin typeface="Times New Roman"/>
                <a:cs typeface="Times New Roman"/>
              </a:rPr>
              <a:t>. Τα πα</a:t>
            </a:r>
            <a:r>
              <a:rPr lang="en-US" sz="3400" dirty="0" err="1">
                <a:latin typeface="Times New Roman"/>
                <a:cs typeface="Times New Roman"/>
              </a:rPr>
              <a:t>ιδιά</a:t>
            </a:r>
            <a:r>
              <a:rPr lang="en-US" sz="3400" dirty="0">
                <a:latin typeface="Times New Roman"/>
                <a:cs typeface="Times New Roman"/>
              </a:rPr>
              <a:t> επ</a:t>
            </a:r>
            <a:r>
              <a:rPr lang="en-US" sz="3400" dirty="0" err="1">
                <a:latin typeface="Times New Roman"/>
                <a:cs typeface="Times New Roman"/>
              </a:rPr>
              <a:t>ιλέγουν</a:t>
            </a:r>
            <a:r>
              <a:rPr lang="en-US" sz="3400" dirty="0">
                <a:latin typeface="Times New Roman"/>
                <a:cs typeface="Times New Roman"/>
              </a:rPr>
              <a:t> </a:t>
            </a:r>
            <a:r>
              <a:rPr lang="en-US" sz="3400" dirty="0" err="1">
                <a:latin typeface="Times New Roman"/>
                <a:cs typeface="Times New Roman"/>
              </a:rPr>
              <a:t>έν</a:t>
            </a:r>
            <a:r>
              <a:rPr lang="en-US" sz="3400" dirty="0">
                <a:latin typeface="Times New Roman"/>
                <a:cs typeface="Times New Roman"/>
              </a:rPr>
              <a:t>α α</a:t>
            </a:r>
            <a:r>
              <a:rPr lang="en-US" sz="3400" dirty="0" err="1">
                <a:latin typeface="Times New Roman"/>
                <a:cs typeface="Times New Roman"/>
              </a:rPr>
              <a:t>ντικείμενο</a:t>
            </a:r>
            <a:r>
              <a:rPr lang="en-US" sz="3400" dirty="0">
                <a:latin typeface="Times New Roman"/>
                <a:cs typeface="Times New Roman"/>
              </a:rPr>
              <a:t> και </a:t>
            </a:r>
            <a:r>
              <a:rPr lang="en-US" sz="3400" dirty="0" err="1">
                <a:latin typeface="Times New Roman"/>
                <a:cs typeface="Times New Roman"/>
              </a:rPr>
              <a:t>δημιουργούν</a:t>
            </a:r>
            <a:r>
              <a:rPr lang="en-US" sz="3400" dirty="0">
                <a:latin typeface="Times New Roman"/>
                <a:cs typeface="Times New Roman"/>
              </a:rPr>
              <a:t> </a:t>
            </a:r>
            <a:r>
              <a:rPr lang="en-US" sz="3400" dirty="0" err="1">
                <a:latin typeface="Times New Roman"/>
                <a:cs typeface="Times New Roman"/>
              </a:rPr>
              <a:t>τη</a:t>
            </a:r>
            <a:r>
              <a:rPr lang="en-US" sz="3400" dirty="0">
                <a:latin typeface="Times New Roman"/>
                <a:cs typeface="Times New Roman"/>
              </a:rPr>
              <a:t> </a:t>
            </a:r>
            <a:r>
              <a:rPr lang="en-US" sz="3400" dirty="0" err="1">
                <a:latin typeface="Times New Roman"/>
                <a:cs typeface="Times New Roman"/>
              </a:rPr>
              <a:t>σκιά</a:t>
            </a:r>
            <a:r>
              <a:rPr lang="en-US" sz="3400" dirty="0">
                <a:latin typeface="Times New Roman"/>
                <a:cs typeface="Times New Roman"/>
              </a:rPr>
              <a:t> </a:t>
            </a:r>
            <a:r>
              <a:rPr lang="en-US" sz="3400" dirty="0" err="1">
                <a:latin typeface="Times New Roman"/>
                <a:cs typeface="Times New Roman"/>
              </a:rPr>
              <a:t>του</a:t>
            </a:r>
            <a:r>
              <a:rPr lang="en-US" sz="3400" dirty="0">
                <a:latin typeface="Times New Roman"/>
                <a:cs typeface="Times New Roman"/>
              </a:rPr>
              <a:t>. </a:t>
            </a:r>
            <a:r>
              <a:rPr lang="en-US" sz="3400" dirty="0" err="1">
                <a:latin typeface="Times New Roman"/>
                <a:cs typeface="Times New Roman"/>
              </a:rPr>
              <a:t>Τι</a:t>
            </a:r>
            <a:r>
              <a:rPr lang="en-US" sz="3400" dirty="0">
                <a:latin typeface="Times New Roman"/>
                <a:cs typeface="Times New Roman"/>
              </a:rPr>
              <a:t> </a:t>
            </a:r>
            <a:r>
              <a:rPr lang="en-US" sz="3400" dirty="0" err="1">
                <a:latin typeface="Times New Roman"/>
                <a:cs typeface="Times New Roman"/>
              </a:rPr>
              <a:t>χρει</a:t>
            </a:r>
            <a:r>
              <a:rPr lang="en-US" sz="3400" dirty="0">
                <a:latin typeface="Times New Roman"/>
                <a:cs typeface="Times New Roman"/>
              </a:rPr>
              <a:t>α</a:t>
            </a:r>
            <a:r>
              <a:rPr lang="en-US" sz="3400" dirty="0" err="1">
                <a:latin typeface="Times New Roman"/>
                <a:cs typeface="Times New Roman"/>
              </a:rPr>
              <a:t>ζόμ</a:t>
            </a:r>
            <a:r>
              <a:rPr lang="en-US" sz="3400" dirty="0">
                <a:latin typeface="Times New Roman"/>
                <a:cs typeface="Times New Roman"/>
              </a:rPr>
              <a:t>α</a:t>
            </a:r>
            <a:r>
              <a:rPr lang="en-US" sz="3400" dirty="0" err="1">
                <a:latin typeface="Times New Roman"/>
                <a:cs typeface="Times New Roman"/>
              </a:rPr>
              <a:t>στε</a:t>
            </a:r>
            <a:r>
              <a:rPr lang="en-US" sz="3400" dirty="0">
                <a:latin typeface="Times New Roman"/>
                <a:cs typeface="Times New Roman"/>
              </a:rPr>
              <a:t> </a:t>
            </a:r>
            <a:r>
              <a:rPr lang="en-US" sz="3400" dirty="0" err="1">
                <a:latin typeface="Times New Roman"/>
                <a:cs typeface="Times New Roman"/>
              </a:rPr>
              <a:t>γι</a:t>
            </a:r>
            <a:r>
              <a:rPr lang="en-US" sz="3400" dirty="0">
                <a:latin typeface="Times New Roman"/>
                <a:cs typeface="Times New Roman"/>
              </a:rPr>
              <a:t>α να </a:t>
            </a:r>
            <a:r>
              <a:rPr lang="en-US" sz="3400" dirty="0" err="1">
                <a:latin typeface="Times New Roman"/>
                <a:cs typeface="Times New Roman"/>
              </a:rPr>
              <a:t>φτιάξουμε</a:t>
            </a:r>
            <a:r>
              <a:rPr lang="en-US" sz="3400" dirty="0">
                <a:latin typeface="Times New Roman"/>
                <a:cs typeface="Times New Roman"/>
              </a:rPr>
              <a:t> </a:t>
            </a:r>
            <a:r>
              <a:rPr lang="en-US" sz="3400" dirty="0" err="1">
                <a:latin typeface="Times New Roman"/>
                <a:cs typeface="Times New Roman"/>
              </a:rPr>
              <a:t>μι</a:t>
            </a:r>
            <a:r>
              <a:rPr lang="en-US" sz="3400" dirty="0">
                <a:latin typeface="Times New Roman"/>
                <a:cs typeface="Times New Roman"/>
              </a:rPr>
              <a:t>α </a:t>
            </a:r>
            <a:r>
              <a:rPr lang="en-US" sz="3400" dirty="0" err="1">
                <a:latin typeface="Times New Roman"/>
                <a:cs typeface="Times New Roman"/>
              </a:rPr>
              <a:t>σκιά</a:t>
            </a:r>
            <a:r>
              <a:rPr lang="en-US" sz="3400" dirty="0">
                <a:latin typeface="Times New Roman"/>
                <a:cs typeface="Times New Roman"/>
              </a:rPr>
              <a:t>; (τα πα</a:t>
            </a:r>
            <a:r>
              <a:rPr lang="en-US" sz="3400" dirty="0" err="1">
                <a:latin typeface="Times New Roman"/>
                <a:cs typeface="Times New Roman"/>
              </a:rPr>
              <a:t>ιδιά</a:t>
            </a:r>
            <a:r>
              <a:rPr lang="en-US" sz="3400" dirty="0">
                <a:latin typeface="Times New Roman"/>
                <a:cs typeface="Times New Roman"/>
              </a:rPr>
              <a:t> απα</a:t>
            </a:r>
            <a:r>
              <a:rPr lang="en-US" sz="3400" dirty="0" err="1">
                <a:latin typeface="Times New Roman"/>
                <a:cs typeface="Times New Roman"/>
              </a:rPr>
              <a:t>ντάνε</a:t>
            </a:r>
            <a:r>
              <a:rPr lang="en-US" sz="3400" dirty="0">
                <a:latin typeface="Times New Roman"/>
                <a:cs typeface="Times New Roman"/>
              </a:rPr>
              <a:t>: </a:t>
            </a:r>
            <a:r>
              <a:rPr lang="en-US" sz="3400" dirty="0" err="1">
                <a:latin typeface="Times New Roman"/>
                <a:cs typeface="Times New Roman"/>
              </a:rPr>
              <a:t>φως</a:t>
            </a:r>
            <a:r>
              <a:rPr lang="en-US" sz="3400" dirty="0">
                <a:latin typeface="Times New Roman"/>
                <a:cs typeface="Times New Roman"/>
              </a:rPr>
              <a:t>). </a:t>
            </a:r>
            <a:r>
              <a:rPr lang="en-US" sz="3400" dirty="0" err="1">
                <a:latin typeface="Times New Roman"/>
                <a:cs typeface="Times New Roman"/>
              </a:rPr>
              <a:t>Φωτίζουμε</a:t>
            </a:r>
            <a:r>
              <a:rPr lang="en-US" sz="3400" dirty="0">
                <a:latin typeface="Times New Roman"/>
                <a:cs typeface="Times New Roman"/>
              </a:rPr>
              <a:t> </a:t>
            </a:r>
            <a:r>
              <a:rPr lang="en-US" sz="3400" dirty="0" err="1">
                <a:latin typeface="Times New Roman"/>
                <a:cs typeface="Times New Roman"/>
              </a:rPr>
              <a:t>το</a:t>
            </a:r>
            <a:r>
              <a:rPr lang="en-US" sz="3400" dirty="0">
                <a:latin typeface="Times New Roman"/>
                <a:cs typeface="Times New Roman"/>
              </a:rPr>
              <a:t> π</a:t>
            </a:r>
            <a:r>
              <a:rPr lang="en-US" sz="3400" dirty="0" err="1">
                <a:latin typeface="Times New Roman"/>
                <a:cs typeface="Times New Roman"/>
              </a:rPr>
              <a:t>άτωμ</a:t>
            </a:r>
            <a:r>
              <a:rPr lang="en-US" sz="3400" dirty="0">
                <a:latin typeface="Times New Roman"/>
                <a:cs typeface="Times New Roman"/>
              </a:rPr>
              <a:t>α. Υπ</a:t>
            </a:r>
            <a:r>
              <a:rPr lang="en-US" sz="3400" dirty="0" err="1">
                <a:latin typeface="Times New Roman"/>
                <a:cs typeface="Times New Roman"/>
              </a:rPr>
              <a:t>άρχει</a:t>
            </a:r>
            <a:r>
              <a:rPr lang="en-US" sz="3400" dirty="0">
                <a:latin typeface="Times New Roman"/>
                <a:cs typeface="Times New Roman"/>
              </a:rPr>
              <a:t> </a:t>
            </a:r>
            <a:r>
              <a:rPr lang="en-US" sz="3400" dirty="0" err="1">
                <a:latin typeface="Times New Roman"/>
                <a:cs typeface="Times New Roman"/>
              </a:rPr>
              <a:t>τώρ</a:t>
            </a:r>
            <a:r>
              <a:rPr lang="en-US" sz="3400" dirty="0">
                <a:latin typeface="Times New Roman"/>
                <a:cs typeface="Times New Roman"/>
              </a:rPr>
              <a:t>α </a:t>
            </a:r>
            <a:r>
              <a:rPr lang="en-US" sz="3400" dirty="0" err="1">
                <a:latin typeface="Times New Roman"/>
                <a:cs typeface="Times New Roman"/>
              </a:rPr>
              <a:t>σκιά</a:t>
            </a:r>
            <a:r>
              <a:rPr lang="en-US" sz="3400" dirty="0">
                <a:latin typeface="Times New Roman"/>
                <a:cs typeface="Times New Roman"/>
              </a:rPr>
              <a:t>; (α</a:t>
            </a:r>
            <a:r>
              <a:rPr lang="en-US" sz="3400" dirty="0" err="1">
                <a:latin typeface="Times New Roman"/>
                <a:cs typeface="Times New Roman"/>
              </a:rPr>
              <a:t>ντιλ</a:t>
            </a:r>
            <a:r>
              <a:rPr lang="en-US" sz="3400" dirty="0">
                <a:latin typeface="Times New Roman"/>
                <a:cs typeface="Times New Roman"/>
              </a:rPr>
              <a:t>αμβ</a:t>
            </a:r>
            <a:r>
              <a:rPr lang="en-US" sz="3400" dirty="0" err="1">
                <a:latin typeface="Times New Roman"/>
                <a:cs typeface="Times New Roman"/>
              </a:rPr>
              <a:t>άνοντ</a:t>
            </a:r>
            <a:r>
              <a:rPr lang="en-US" sz="3400" dirty="0">
                <a:latin typeface="Times New Roman"/>
                <a:cs typeface="Times New Roman"/>
              </a:rPr>
              <a:t>αι </a:t>
            </a:r>
            <a:r>
              <a:rPr lang="en-US" sz="3400" dirty="0" err="1">
                <a:latin typeface="Times New Roman"/>
                <a:cs typeface="Times New Roman"/>
              </a:rPr>
              <a:t>ότι</a:t>
            </a:r>
            <a:r>
              <a:rPr lang="en-US" sz="3400" dirty="0">
                <a:latin typeface="Times New Roman"/>
                <a:cs typeface="Times New Roman"/>
              </a:rPr>
              <a:t> </a:t>
            </a:r>
            <a:r>
              <a:rPr lang="en-US" sz="3400" dirty="0" err="1">
                <a:latin typeface="Times New Roman"/>
                <a:cs typeface="Times New Roman"/>
              </a:rPr>
              <a:t>γι</a:t>
            </a:r>
            <a:r>
              <a:rPr lang="en-US" sz="3400" dirty="0">
                <a:latin typeface="Times New Roman"/>
                <a:cs typeface="Times New Roman"/>
              </a:rPr>
              <a:t>α </a:t>
            </a:r>
            <a:r>
              <a:rPr lang="en-US" sz="3400" dirty="0" err="1">
                <a:latin typeface="Times New Roman"/>
                <a:cs typeface="Times New Roman"/>
              </a:rPr>
              <a:t>τη</a:t>
            </a:r>
            <a:r>
              <a:rPr lang="en-US" sz="3400" dirty="0">
                <a:latin typeface="Times New Roman"/>
                <a:cs typeface="Times New Roman"/>
              </a:rPr>
              <a:t> </a:t>
            </a:r>
            <a:r>
              <a:rPr lang="en-US" sz="3400" dirty="0" err="1">
                <a:latin typeface="Times New Roman"/>
                <a:cs typeface="Times New Roman"/>
              </a:rPr>
              <a:t>δημιουργί</a:t>
            </a:r>
            <a:r>
              <a:rPr lang="en-US" sz="3400" dirty="0">
                <a:latin typeface="Times New Roman"/>
                <a:cs typeface="Times New Roman"/>
              </a:rPr>
              <a:t>α </a:t>
            </a:r>
            <a:r>
              <a:rPr lang="en-US" sz="3400" dirty="0" err="1">
                <a:latin typeface="Times New Roman"/>
                <a:cs typeface="Times New Roman"/>
              </a:rPr>
              <a:t>σκιάς</a:t>
            </a:r>
            <a:r>
              <a:rPr lang="en-US" sz="3400" dirty="0">
                <a:latin typeface="Times New Roman"/>
                <a:cs typeface="Times New Roman"/>
              </a:rPr>
              <a:t> απα</a:t>
            </a:r>
            <a:r>
              <a:rPr lang="en-US" sz="3400" dirty="0" err="1">
                <a:latin typeface="Times New Roman"/>
                <a:cs typeface="Times New Roman"/>
              </a:rPr>
              <a:t>ιτείτ</a:t>
            </a:r>
            <a:r>
              <a:rPr lang="en-US" sz="3400" dirty="0">
                <a:latin typeface="Times New Roman"/>
                <a:cs typeface="Times New Roman"/>
              </a:rPr>
              <a:t>αι </a:t>
            </a:r>
            <a:r>
              <a:rPr lang="en-US" sz="3400" dirty="0" err="1">
                <a:latin typeface="Times New Roman"/>
                <a:cs typeface="Times New Roman"/>
              </a:rPr>
              <a:t>κι</a:t>
            </a:r>
            <a:r>
              <a:rPr lang="en-US" sz="3400" dirty="0">
                <a:latin typeface="Times New Roman"/>
                <a:cs typeface="Times New Roman"/>
              </a:rPr>
              <a:t> </a:t>
            </a:r>
            <a:r>
              <a:rPr lang="en-US" sz="3400" dirty="0" err="1">
                <a:latin typeface="Times New Roman"/>
                <a:cs typeface="Times New Roman"/>
              </a:rPr>
              <a:t>έν</a:t>
            </a:r>
            <a:r>
              <a:rPr lang="en-US" sz="3400" dirty="0">
                <a:latin typeface="Times New Roman"/>
                <a:cs typeface="Times New Roman"/>
              </a:rPr>
              <a:t>α α</a:t>
            </a:r>
            <a:r>
              <a:rPr lang="en-US" sz="3400" dirty="0" err="1">
                <a:latin typeface="Times New Roman"/>
                <a:cs typeface="Times New Roman"/>
              </a:rPr>
              <a:t>ντικείμενο</a:t>
            </a:r>
            <a:r>
              <a:rPr lang="en-US" sz="3400" dirty="0">
                <a:latin typeface="Times New Roman"/>
                <a:cs typeface="Times New Roman"/>
              </a:rPr>
              <a:t>). Υπ</a:t>
            </a:r>
            <a:r>
              <a:rPr lang="en-US" sz="3400" dirty="0" err="1">
                <a:latin typeface="Times New Roman"/>
                <a:cs typeface="Times New Roman"/>
              </a:rPr>
              <a:t>άρχει</a:t>
            </a:r>
            <a:r>
              <a:rPr lang="en-US" sz="3400" dirty="0">
                <a:latin typeface="Times New Roman"/>
                <a:cs typeface="Times New Roman"/>
              </a:rPr>
              <a:t> </a:t>
            </a:r>
            <a:r>
              <a:rPr lang="en-US" sz="3400" dirty="0" err="1">
                <a:latin typeface="Times New Roman"/>
                <a:cs typeface="Times New Roman"/>
              </a:rPr>
              <a:t>φως</a:t>
            </a:r>
            <a:r>
              <a:rPr lang="en-US" sz="3400" dirty="0">
                <a:latin typeface="Times New Roman"/>
                <a:cs typeface="Times New Roman"/>
              </a:rPr>
              <a:t> </a:t>
            </a:r>
            <a:r>
              <a:rPr lang="en-US" sz="3400" dirty="0" err="1">
                <a:latin typeface="Times New Roman"/>
                <a:cs typeface="Times New Roman"/>
              </a:rPr>
              <a:t>στη</a:t>
            </a:r>
            <a:r>
              <a:rPr lang="en-US" sz="3400" dirty="0">
                <a:latin typeface="Times New Roman"/>
                <a:cs typeface="Times New Roman"/>
              </a:rPr>
              <a:t> </a:t>
            </a:r>
            <a:r>
              <a:rPr lang="en-US" sz="3400" dirty="0" err="1">
                <a:latin typeface="Times New Roman"/>
                <a:cs typeface="Times New Roman"/>
              </a:rPr>
              <a:t>σκιά</a:t>
            </a:r>
            <a:r>
              <a:rPr lang="en-US" sz="3400" dirty="0">
                <a:latin typeface="Times New Roman"/>
                <a:cs typeface="Times New Roman"/>
              </a:rPr>
              <a:t>; (α</a:t>
            </a:r>
            <a:r>
              <a:rPr lang="en-US" sz="3400" dirty="0" err="1">
                <a:latin typeface="Times New Roman"/>
                <a:cs typeface="Times New Roman"/>
              </a:rPr>
              <a:t>ντιλ</a:t>
            </a:r>
            <a:r>
              <a:rPr lang="en-US" sz="3400" dirty="0">
                <a:latin typeface="Times New Roman"/>
                <a:cs typeface="Times New Roman"/>
              </a:rPr>
              <a:t>αμβ</a:t>
            </a:r>
            <a:r>
              <a:rPr lang="en-US" sz="3400" dirty="0" err="1">
                <a:latin typeface="Times New Roman"/>
                <a:cs typeface="Times New Roman"/>
              </a:rPr>
              <a:t>άνοντ</a:t>
            </a:r>
            <a:r>
              <a:rPr lang="en-US" sz="3400" dirty="0">
                <a:latin typeface="Times New Roman"/>
                <a:cs typeface="Times New Roman"/>
              </a:rPr>
              <a:t>αι </a:t>
            </a:r>
            <a:r>
              <a:rPr lang="en-US" sz="3400" dirty="0" err="1">
                <a:latin typeface="Times New Roman"/>
                <a:cs typeface="Times New Roman"/>
              </a:rPr>
              <a:t>ότι</a:t>
            </a:r>
            <a:r>
              <a:rPr lang="en-US" sz="3400" dirty="0">
                <a:latin typeface="Times New Roman"/>
                <a:cs typeface="Times New Roman"/>
              </a:rPr>
              <a:t> </a:t>
            </a:r>
            <a:r>
              <a:rPr lang="en-US" sz="3400" dirty="0" err="1">
                <a:latin typeface="Times New Roman"/>
                <a:cs typeface="Times New Roman"/>
              </a:rPr>
              <a:t>σκιά</a:t>
            </a:r>
            <a:r>
              <a:rPr lang="en-US" sz="3400" dirty="0">
                <a:latin typeface="Times New Roman"/>
                <a:cs typeface="Times New Roman"/>
              </a:rPr>
              <a:t> </a:t>
            </a:r>
            <a:r>
              <a:rPr lang="en-US" sz="3400" dirty="0" err="1">
                <a:latin typeface="Times New Roman"/>
                <a:cs typeface="Times New Roman"/>
              </a:rPr>
              <a:t>σημ</a:t>
            </a:r>
            <a:r>
              <a:rPr lang="en-US" sz="3400" dirty="0">
                <a:latin typeface="Times New Roman"/>
                <a:cs typeface="Times New Roman"/>
              </a:rPr>
              <a:t>α</a:t>
            </a:r>
            <a:r>
              <a:rPr lang="en-US" sz="3400" dirty="0" err="1">
                <a:latin typeface="Times New Roman"/>
                <a:cs typeface="Times New Roman"/>
              </a:rPr>
              <a:t>ίνει</a:t>
            </a:r>
            <a:r>
              <a:rPr lang="en-US" sz="3400" dirty="0">
                <a:latin typeface="Times New Roman"/>
                <a:cs typeface="Times New Roman"/>
              </a:rPr>
              <a:t> απ</a:t>
            </a:r>
            <a:r>
              <a:rPr lang="en-US" sz="3400" dirty="0" err="1">
                <a:latin typeface="Times New Roman"/>
                <a:cs typeface="Times New Roman"/>
              </a:rPr>
              <a:t>ουσί</a:t>
            </a:r>
            <a:r>
              <a:rPr lang="en-US" sz="3400" dirty="0">
                <a:latin typeface="Times New Roman"/>
                <a:cs typeface="Times New Roman"/>
              </a:rPr>
              <a:t>α </a:t>
            </a:r>
            <a:r>
              <a:rPr lang="en-US" sz="3400" dirty="0" err="1">
                <a:latin typeface="Times New Roman"/>
                <a:cs typeface="Times New Roman"/>
              </a:rPr>
              <a:t>φωτός</a:t>
            </a:r>
            <a:r>
              <a:rPr lang="en-US" sz="3400" dirty="0">
                <a:latin typeface="Times New Roman"/>
                <a:cs typeface="Times New Roman"/>
              </a:rPr>
              <a:t>). </a:t>
            </a:r>
            <a:r>
              <a:rPr lang="en-US" sz="3400" dirty="0" err="1">
                <a:latin typeface="Times New Roman"/>
                <a:cs typeface="Times New Roman"/>
              </a:rPr>
              <a:t>Ζωγρ</a:t>
            </a:r>
            <a:r>
              <a:rPr lang="en-US" sz="3400" dirty="0">
                <a:latin typeface="Times New Roman"/>
                <a:cs typeface="Times New Roman"/>
              </a:rPr>
              <a:t>α</a:t>
            </a:r>
            <a:r>
              <a:rPr lang="en-US" sz="3400" dirty="0" err="1">
                <a:latin typeface="Times New Roman"/>
                <a:cs typeface="Times New Roman"/>
              </a:rPr>
              <a:t>φίζουμε</a:t>
            </a:r>
            <a:r>
              <a:rPr lang="en-US" sz="3400" dirty="0">
                <a:latin typeface="Times New Roman"/>
                <a:cs typeface="Times New Roman"/>
              </a:rPr>
              <a:t> </a:t>
            </a:r>
            <a:r>
              <a:rPr lang="en-US" sz="3400" dirty="0" err="1">
                <a:latin typeface="Times New Roman"/>
                <a:cs typeface="Times New Roman"/>
              </a:rPr>
              <a:t>τις</a:t>
            </a:r>
            <a:r>
              <a:rPr lang="en-US" sz="3400" dirty="0">
                <a:latin typeface="Times New Roman"/>
                <a:cs typeface="Times New Roman"/>
              </a:rPr>
              <a:t> </a:t>
            </a:r>
            <a:r>
              <a:rPr lang="en-US" sz="3400" dirty="0" err="1">
                <a:latin typeface="Times New Roman"/>
                <a:cs typeface="Times New Roman"/>
              </a:rPr>
              <a:t>σκιές</a:t>
            </a:r>
            <a:r>
              <a:rPr lang="en-US" sz="3400" dirty="0">
                <a:latin typeface="Times New Roman"/>
                <a:cs typeface="Times New Roman"/>
              </a:rPr>
              <a:t> </a:t>
            </a:r>
            <a:r>
              <a:rPr lang="en-US" sz="3400" dirty="0" err="1">
                <a:latin typeface="Times New Roman"/>
                <a:cs typeface="Times New Roman"/>
              </a:rPr>
              <a:t>των</a:t>
            </a:r>
            <a:r>
              <a:rPr lang="en-US" sz="3400" dirty="0">
                <a:latin typeface="Times New Roman"/>
                <a:cs typeface="Times New Roman"/>
              </a:rPr>
              <a:t> α</a:t>
            </a:r>
            <a:r>
              <a:rPr lang="en-US" sz="3400" dirty="0" err="1">
                <a:latin typeface="Times New Roman"/>
                <a:cs typeface="Times New Roman"/>
              </a:rPr>
              <a:t>ντικειμένων</a:t>
            </a:r>
            <a:r>
              <a:rPr lang="en-US" sz="3400" dirty="0">
                <a:latin typeface="Times New Roman"/>
                <a:cs typeface="Times New Roman"/>
              </a:rPr>
              <a:t>.</a:t>
            </a:r>
            <a:r>
              <a:rPr lang="en-US" dirty="0">
                <a:latin typeface="Times New Roman"/>
                <a:cs typeface="Times New Roman"/>
              </a:rPr>
              <a:t> </a:t>
            </a:r>
            <a:endParaRPr lang="en-US" dirty="0"/>
          </a:p>
        </p:txBody>
      </p:sp>
    </p:spTree>
    <p:extLst>
      <p:ext uri="{BB962C8B-B14F-4D97-AF65-F5344CB8AC3E}">
        <p14:creationId xmlns:p14="http://schemas.microsoft.com/office/powerpoint/2010/main" val="7490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descr="Εικόνα που περιέχει διάγραμμα, σχηματικό&#10;&#10;Περιγραφή που δημιουργήθηκε αυτόματα">
            <a:extLst>
              <a:ext uri="{FF2B5EF4-FFF2-40B4-BE49-F238E27FC236}">
                <a16:creationId xmlns:a16="http://schemas.microsoft.com/office/drawing/2014/main" id="{9829CBCB-C861-BA32-D09D-2AAD6357215F}"/>
              </a:ext>
            </a:extLst>
          </p:cNvPr>
          <p:cNvPicPr>
            <a:picLocks noChangeAspect="1"/>
          </p:cNvPicPr>
          <p:nvPr/>
        </p:nvPicPr>
        <p:blipFill>
          <a:blip r:embed="rId2"/>
          <a:stretch>
            <a:fillRect/>
          </a:stretch>
        </p:blipFill>
        <p:spPr>
          <a:xfrm>
            <a:off x="8218098" y="3893580"/>
            <a:ext cx="4037161" cy="3657219"/>
          </a:xfrm>
          <a:prstGeom prst="rect">
            <a:avLst/>
          </a:prstGeom>
        </p:spPr>
      </p:pic>
      <p:sp>
        <p:nvSpPr>
          <p:cNvPr id="2" name="Τίτλος 1">
            <a:extLst>
              <a:ext uri="{FF2B5EF4-FFF2-40B4-BE49-F238E27FC236}">
                <a16:creationId xmlns:a16="http://schemas.microsoft.com/office/drawing/2014/main" id="{DA567AD9-8AA1-9F36-DED7-B6C46519BD1D}"/>
              </a:ext>
            </a:extLst>
          </p:cNvPr>
          <p:cNvSpPr>
            <a:spLocks noGrp="1"/>
          </p:cNvSpPr>
          <p:nvPr>
            <p:ph type="title"/>
          </p:nvPr>
        </p:nvSpPr>
        <p:spPr/>
        <p:txBody>
          <a:bodyPr/>
          <a:lstStyle/>
          <a:p>
            <a:r>
              <a:rPr lang="el-GR" sz="2000" b="1" dirty="0">
                <a:latin typeface="Times New Roman"/>
                <a:cs typeface="Times New Roman"/>
              </a:rPr>
              <a:t>2</a:t>
            </a:r>
            <a:r>
              <a:rPr lang="el-GR" sz="2000" b="1" baseline="30000" dirty="0">
                <a:latin typeface="Times New Roman"/>
                <a:cs typeface="Times New Roman"/>
              </a:rPr>
              <a:t>η</a:t>
            </a:r>
            <a:r>
              <a:rPr lang="el-GR" sz="2000" b="1" dirty="0">
                <a:latin typeface="Times New Roman"/>
                <a:cs typeface="Times New Roman"/>
              </a:rPr>
              <a:t> δραστηριότητα:</a:t>
            </a:r>
            <a:r>
              <a:rPr lang="el-GR" sz="2000" dirty="0">
                <a:latin typeface="Times New Roman"/>
                <a:cs typeface="Times New Roman"/>
              </a:rPr>
              <a:t> Κατεύθυνση σκιάς</a:t>
            </a:r>
            <a:endParaRPr lang="el-GR" dirty="0"/>
          </a:p>
          <a:p>
            <a:endParaRPr lang="el-GR" dirty="0"/>
          </a:p>
        </p:txBody>
      </p:sp>
      <p:sp>
        <p:nvSpPr>
          <p:cNvPr id="3" name="Θέση περιεχομένου 2">
            <a:extLst>
              <a:ext uri="{FF2B5EF4-FFF2-40B4-BE49-F238E27FC236}">
                <a16:creationId xmlns:a16="http://schemas.microsoft.com/office/drawing/2014/main" id="{13ABFB96-D44A-B74B-557A-2B3578301D14}"/>
              </a:ext>
            </a:extLst>
          </p:cNvPr>
          <p:cNvSpPr>
            <a:spLocks noGrp="1"/>
          </p:cNvSpPr>
          <p:nvPr>
            <p:ph sz="half" idx="1"/>
          </p:nvPr>
        </p:nvSpPr>
        <p:spPr/>
        <p:txBody>
          <a:bodyPr vert="horz" lIns="91440" tIns="45720" rIns="91440" bIns="45720" rtlCol="0" anchor="t">
            <a:normAutofit/>
          </a:bodyPr>
          <a:lstStyle/>
          <a:p>
            <a:pPr marL="0" indent="0">
              <a:buNone/>
            </a:pPr>
            <a:r>
              <a:rPr lang="el-GR" dirty="0">
                <a:latin typeface="Times New Roman"/>
                <a:cs typeface="Times New Roman"/>
              </a:rPr>
              <a:t>Κάθε παιδί παίρνει το φακό και κινούμενο γύρω από το αρκουδάκι προσπαθεί να κάνει τη σκιά του να χορέψει. Ρωτάμε τα παιδιά: Αν φωτίσω το αρκουδάκι από εδώ, προς τα που θα δημιουργηθεί η σκιά του; Πειραματίζονται και αντιλαμβάνονται ότι η σκιά δημιουργείται στην αντίθετη μεριά από την πηγή του φωτός. </a:t>
            </a:r>
            <a:endParaRPr lang="el-GR"/>
          </a:p>
          <a:p>
            <a:endParaRPr lang="el-GR" dirty="0"/>
          </a:p>
        </p:txBody>
      </p:sp>
      <p:sp>
        <p:nvSpPr>
          <p:cNvPr id="4" name="Θέση περιεχομένου 3">
            <a:extLst>
              <a:ext uri="{FF2B5EF4-FFF2-40B4-BE49-F238E27FC236}">
                <a16:creationId xmlns:a16="http://schemas.microsoft.com/office/drawing/2014/main" id="{14FDC809-6488-FC6D-B995-0304BFA072A0}"/>
              </a:ext>
            </a:extLst>
          </p:cNvPr>
          <p:cNvSpPr>
            <a:spLocks noGrp="1"/>
          </p:cNvSpPr>
          <p:nvPr>
            <p:ph sz="half" idx="2"/>
          </p:nvPr>
        </p:nvSpPr>
        <p:spPr/>
        <p:txBody>
          <a:bodyPr vert="horz" lIns="91440" tIns="45720" rIns="91440" bIns="45720" rtlCol="0" anchor="t">
            <a:normAutofit/>
          </a:bodyPr>
          <a:lstStyle/>
          <a:p>
            <a:pPr marL="0" indent="0">
              <a:buNone/>
            </a:pPr>
            <a:r>
              <a:rPr lang="el-GR" b="1" u="sng" dirty="0">
                <a:latin typeface="Times New Roman"/>
                <a:cs typeface="Times New Roman"/>
              </a:rPr>
              <a:t>Υλικά</a:t>
            </a:r>
            <a:endParaRPr lang="el-GR" b="1" u="sng" dirty="0"/>
          </a:p>
          <a:p>
            <a:r>
              <a:rPr lang="el-GR" dirty="0">
                <a:latin typeface="Times New Roman"/>
                <a:cs typeface="Times New Roman"/>
              </a:rPr>
              <a:t>Αρκουδάκι</a:t>
            </a:r>
            <a:endParaRPr lang="el-GR" dirty="0"/>
          </a:p>
          <a:p>
            <a:r>
              <a:rPr lang="el-GR" dirty="0">
                <a:latin typeface="Times New Roman"/>
                <a:cs typeface="Times New Roman"/>
              </a:rPr>
              <a:t>Φακός</a:t>
            </a:r>
            <a:endParaRPr lang="el-GR" dirty="0"/>
          </a:p>
          <a:p>
            <a:pPr marL="0" indent="0">
              <a:buNone/>
            </a:pPr>
            <a:r>
              <a:rPr lang="el-GR" b="1" u="sng" dirty="0">
                <a:latin typeface="Times New Roman"/>
                <a:cs typeface="Times New Roman"/>
              </a:rPr>
              <a:t>Στόχος: </a:t>
            </a:r>
            <a:r>
              <a:rPr lang="el-GR" dirty="0">
                <a:latin typeface="Times New Roman"/>
                <a:cs typeface="Times New Roman"/>
              </a:rPr>
              <a:t>Να πειραματιστούν και να δουν ότι η σκιά δημιουργείται στην αντίθετη μεριά από την πηγή του φωτός. </a:t>
            </a:r>
            <a:endParaRPr lang="el-GR"/>
          </a:p>
          <a:p>
            <a:endParaRPr lang="el-GR" dirty="0"/>
          </a:p>
        </p:txBody>
      </p:sp>
    </p:spTree>
    <p:extLst>
      <p:ext uri="{BB962C8B-B14F-4D97-AF65-F5344CB8AC3E}">
        <p14:creationId xmlns:p14="http://schemas.microsoft.com/office/powerpoint/2010/main" val="31460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026A5AC-2D80-4DD9-98B3-55F7B141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5" name="Rectangle 24">
            <a:extLst>
              <a:ext uri="{FF2B5EF4-FFF2-40B4-BE49-F238E27FC236}">
                <a16:creationId xmlns:a16="http://schemas.microsoft.com/office/drawing/2014/main" id="{2F15FA1F-DFCB-4A96-B3C6-ABE602A6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10" name="Title 1">
            <a:extLst>
              <a:ext uri="{FF2B5EF4-FFF2-40B4-BE49-F238E27FC236}">
                <a16:creationId xmlns:a16="http://schemas.microsoft.com/office/drawing/2014/main" id="{20FD2CF0-26F8-4AFC-AF86-A70CEE15E4F4}"/>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ctr"/>
            <a:r>
              <a:rPr lang="en-US" sz="4400" b="1"/>
              <a:t>3η δραστηριότητα:</a:t>
            </a:r>
            <a:r>
              <a:rPr lang="en-US" sz="4400"/>
              <a:t>Πότε μεγαλώνει μια σκιά;</a:t>
            </a:r>
          </a:p>
          <a:p>
            <a:pPr algn="ctr"/>
            <a:endParaRPr lang="en-US" sz="4400"/>
          </a:p>
        </p:txBody>
      </p:sp>
      <p:sp>
        <p:nvSpPr>
          <p:cNvPr id="12" name="Content Placeholder 2">
            <a:extLst>
              <a:ext uri="{FF2B5EF4-FFF2-40B4-BE49-F238E27FC236}">
                <a16:creationId xmlns:a16="http://schemas.microsoft.com/office/drawing/2014/main" id="{AB4C57A9-731E-47F5-8948-023B83570A9F}"/>
              </a:ext>
            </a:extLst>
          </p:cNvPr>
          <p:cNvSpPr>
            <a:spLocks noGrp="1"/>
          </p:cNvSpPr>
          <p:nvPr>
            <p:ph sz="half" idx="1"/>
          </p:nvPr>
        </p:nvSpPr>
        <p:spPr>
          <a:xfrm>
            <a:off x="546736" y="2252554"/>
            <a:ext cx="3884171" cy="3953915"/>
          </a:xfrm>
        </p:spPr>
        <p:txBody>
          <a:bodyPr vert="horz" lIns="91440" tIns="45720" rIns="91440" bIns="45720" rtlCol="0" anchor="t">
            <a:noAutofit/>
          </a:bodyPr>
          <a:lstStyle/>
          <a:p>
            <a:pPr marL="147955" indent="-147955" algn="r" defTabSz="740664">
              <a:spcBef>
                <a:spcPts val="729"/>
              </a:spcBef>
              <a:buFont typeface="Wingdings"/>
              <a:buChar char="Ø"/>
            </a:pPr>
            <a:r>
              <a:rPr lang="en-US" sz="2000" kern="1200" dirty="0" err="1">
                <a:latin typeface="Times New Roman"/>
                <a:ea typeface="+mn-ea"/>
                <a:cs typeface="Times New Roman"/>
              </a:rPr>
              <a:t>Πειρ</a:t>
            </a:r>
            <a:r>
              <a:rPr lang="en-US" sz="2000" kern="1200" dirty="0">
                <a:latin typeface="Times New Roman"/>
                <a:ea typeface="+mn-ea"/>
                <a:cs typeface="Times New Roman"/>
              </a:rPr>
              <a:t>αμα</a:t>
            </a:r>
            <a:r>
              <a:rPr lang="en-US" sz="2000" kern="1200" dirty="0" err="1">
                <a:latin typeface="Times New Roman"/>
                <a:ea typeface="+mn-ea"/>
                <a:cs typeface="Times New Roman"/>
              </a:rPr>
              <a:t>τιζόμ</a:t>
            </a:r>
            <a:r>
              <a:rPr lang="en-US" sz="2000" kern="1200" dirty="0">
                <a:latin typeface="Times New Roman"/>
                <a:ea typeface="+mn-ea"/>
                <a:cs typeface="Times New Roman"/>
              </a:rPr>
              <a:t>α</a:t>
            </a:r>
            <a:r>
              <a:rPr lang="en-US" sz="2000" kern="1200" dirty="0" err="1">
                <a:latin typeface="Times New Roman"/>
                <a:ea typeface="+mn-ea"/>
                <a:cs typeface="Times New Roman"/>
              </a:rPr>
              <a:t>στε</a:t>
            </a:r>
            <a:r>
              <a:rPr lang="en-US" sz="2000" kern="1200" dirty="0">
                <a:latin typeface="Times New Roman"/>
                <a:ea typeface="+mn-ea"/>
                <a:cs typeface="Times New Roman"/>
              </a:rPr>
              <a:t> </a:t>
            </a:r>
            <a:r>
              <a:rPr lang="en-US" sz="2000" kern="1200" dirty="0" err="1">
                <a:latin typeface="Times New Roman"/>
                <a:ea typeface="+mn-ea"/>
                <a:cs typeface="Times New Roman"/>
              </a:rPr>
              <a:t>με</a:t>
            </a:r>
            <a:r>
              <a:rPr lang="en-US" sz="2000" kern="1200" dirty="0">
                <a:latin typeface="Times New Roman"/>
                <a:ea typeface="+mn-ea"/>
                <a:cs typeface="Times New Roman"/>
              </a:rPr>
              <a:t> </a:t>
            </a:r>
            <a:r>
              <a:rPr lang="en-US" sz="2000" kern="1200" dirty="0" err="1">
                <a:latin typeface="Times New Roman"/>
                <a:ea typeface="+mn-ea"/>
                <a:cs typeface="Times New Roman"/>
              </a:rPr>
              <a:t>το</a:t>
            </a:r>
            <a:r>
              <a:rPr lang="en-US" sz="2000" kern="1200" dirty="0">
                <a:latin typeface="Times New Roman"/>
                <a:ea typeface="+mn-ea"/>
                <a:cs typeface="Times New Roman"/>
              </a:rPr>
              <a:t> φα</a:t>
            </a:r>
            <a:r>
              <a:rPr lang="en-US" sz="2000" kern="1200" dirty="0" err="1">
                <a:latin typeface="Times New Roman"/>
                <a:ea typeface="+mn-ea"/>
                <a:cs typeface="Times New Roman"/>
              </a:rPr>
              <a:t>κό</a:t>
            </a:r>
            <a:r>
              <a:rPr lang="en-US" sz="2000" kern="1200" dirty="0">
                <a:latin typeface="Times New Roman"/>
                <a:ea typeface="+mn-ea"/>
                <a:cs typeface="Times New Roman"/>
              </a:rPr>
              <a:t>.</a:t>
            </a:r>
            <a:endParaRPr lang="el-GR" sz="2000" kern="1200">
              <a:latin typeface="+mn-lt"/>
            </a:endParaRPr>
          </a:p>
          <a:p>
            <a:pPr marL="147955" indent="-147955" algn="r" defTabSz="740664">
              <a:spcBef>
                <a:spcPts val="729"/>
              </a:spcBef>
              <a:buFont typeface="Wingdings"/>
              <a:buChar char="Ø"/>
            </a:pPr>
            <a:r>
              <a:rPr lang="en-US" sz="2000" kern="1200" dirty="0" err="1">
                <a:latin typeface="Times New Roman"/>
                <a:ea typeface="+mn-ea"/>
                <a:cs typeface="Times New Roman"/>
              </a:rPr>
              <a:t>Τον</a:t>
            </a:r>
            <a:r>
              <a:rPr lang="en-US" sz="2000" kern="1200" dirty="0">
                <a:latin typeface="Times New Roman"/>
                <a:ea typeface="+mn-ea"/>
                <a:cs typeface="Times New Roman"/>
              </a:rPr>
              <a:t> π</a:t>
            </a:r>
            <a:r>
              <a:rPr lang="en-US" sz="2000" kern="1200" dirty="0" err="1">
                <a:latin typeface="Times New Roman"/>
                <a:ea typeface="+mn-ea"/>
                <a:cs typeface="Times New Roman"/>
              </a:rPr>
              <a:t>λησιάζουμε</a:t>
            </a:r>
            <a:r>
              <a:rPr lang="en-US" sz="2000" kern="1200" dirty="0">
                <a:latin typeface="Times New Roman"/>
                <a:ea typeface="+mn-ea"/>
                <a:cs typeface="Times New Roman"/>
              </a:rPr>
              <a:t> και </a:t>
            </a:r>
            <a:r>
              <a:rPr lang="en-US" sz="2000" kern="1200" dirty="0" err="1">
                <a:latin typeface="Times New Roman"/>
                <a:ea typeface="+mn-ea"/>
                <a:cs typeface="Times New Roman"/>
              </a:rPr>
              <a:t>τον</a:t>
            </a:r>
            <a:r>
              <a:rPr lang="en-US" sz="2000" kern="1200" dirty="0">
                <a:latin typeface="Times New Roman"/>
                <a:ea typeface="+mn-ea"/>
                <a:cs typeface="Times New Roman"/>
              </a:rPr>
              <a:t> απ</a:t>
            </a:r>
            <a:r>
              <a:rPr lang="en-US" sz="2000" kern="1200" dirty="0" err="1">
                <a:latin typeface="Times New Roman"/>
                <a:ea typeface="+mn-ea"/>
                <a:cs typeface="Times New Roman"/>
              </a:rPr>
              <a:t>ομ</a:t>
            </a:r>
            <a:r>
              <a:rPr lang="en-US" sz="2000" kern="1200" dirty="0">
                <a:latin typeface="Times New Roman"/>
                <a:ea typeface="+mn-ea"/>
                <a:cs typeface="Times New Roman"/>
              </a:rPr>
              <a:t>α</a:t>
            </a:r>
            <a:r>
              <a:rPr lang="en-US" sz="2000" kern="1200" dirty="0" err="1">
                <a:latin typeface="Times New Roman"/>
                <a:ea typeface="+mn-ea"/>
                <a:cs typeface="Times New Roman"/>
              </a:rPr>
              <a:t>κρύνουμε</a:t>
            </a:r>
            <a:r>
              <a:rPr lang="en-US" sz="2000" kern="1200" dirty="0">
                <a:latin typeface="Times New Roman"/>
                <a:ea typeface="+mn-ea"/>
                <a:cs typeface="Times New Roman"/>
              </a:rPr>
              <a:t> από </a:t>
            </a:r>
            <a:r>
              <a:rPr lang="en-US" sz="2000" kern="1200" dirty="0" err="1">
                <a:latin typeface="Times New Roman"/>
                <a:ea typeface="+mn-ea"/>
                <a:cs typeface="Times New Roman"/>
              </a:rPr>
              <a:t>έν</a:t>
            </a:r>
            <a:r>
              <a:rPr lang="en-US" sz="2000" kern="1200" dirty="0">
                <a:latin typeface="Times New Roman"/>
                <a:ea typeface="+mn-ea"/>
                <a:cs typeface="Times New Roman"/>
              </a:rPr>
              <a:t>α α</a:t>
            </a:r>
            <a:r>
              <a:rPr lang="en-US" sz="2000" kern="1200" dirty="0" err="1">
                <a:latin typeface="Times New Roman"/>
                <a:ea typeface="+mn-ea"/>
                <a:cs typeface="Times New Roman"/>
              </a:rPr>
              <a:t>ντικείμενο</a:t>
            </a:r>
            <a:r>
              <a:rPr lang="en-US" sz="2000" kern="1200" dirty="0">
                <a:latin typeface="Times New Roman"/>
                <a:ea typeface="+mn-ea"/>
                <a:cs typeface="Times New Roman"/>
              </a:rPr>
              <a:t>. </a:t>
            </a:r>
            <a:endParaRPr lang="en-US" sz="2000" kern="1200">
              <a:latin typeface="+mn-lt"/>
            </a:endParaRPr>
          </a:p>
          <a:p>
            <a:pPr marL="147955" indent="-147955" algn="r" defTabSz="740664">
              <a:spcBef>
                <a:spcPts val="729"/>
              </a:spcBef>
              <a:buFont typeface="Wingdings"/>
              <a:buChar char="Ø"/>
            </a:pPr>
            <a:r>
              <a:rPr lang="en-US" sz="2000" kern="1200" err="1">
                <a:latin typeface="Times New Roman"/>
                <a:ea typeface="+mn-ea"/>
                <a:cs typeface="Times New Roman"/>
              </a:rPr>
              <a:t>Μετ</a:t>
            </a:r>
            <a:r>
              <a:rPr lang="en-US" sz="2000" kern="1200" dirty="0">
                <a:latin typeface="Times New Roman"/>
                <a:ea typeface="+mn-ea"/>
                <a:cs typeface="Times New Roman"/>
              </a:rPr>
              <a:t>α</a:t>
            </a:r>
            <a:r>
              <a:rPr lang="en-US" sz="2000" kern="1200" err="1">
                <a:latin typeface="Times New Roman"/>
                <a:ea typeface="+mn-ea"/>
                <a:cs typeface="Times New Roman"/>
              </a:rPr>
              <a:t>κινούμε</a:t>
            </a:r>
            <a:r>
              <a:rPr lang="en-US" sz="2000" kern="1200" dirty="0">
                <a:latin typeface="Times New Roman"/>
                <a:ea typeface="+mn-ea"/>
                <a:cs typeface="Times New Roman"/>
              </a:rPr>
              <a:t> </a:t>
            </a:r>
            <a:r>
              <a:rPr lang="en-US" sz="2000" kern="1200" err="1">
                <a:latin typeface="Times New Roman"/>
                <a:ea typeface="+mn-ea"/>
                <a:cs typeface="Times New Roman"/>
              </a:rPr>
              <a:t>το</a:t>
            </a:r>
            <a:r>
              <a:rPr lang="en-US" sz="2000" kern="1200" dirty="0">
                <a:latin typeface="Times New Roman"/>
                <a:ea typeface="+mn-ea"/>
                <a:cs typeface="Times New Roman"/>
              </a:rPr>
              <a:t> φα</a:t>
            </a:r>
            <a:r>
              <a:rPr lang="en-US" sz="2000" kern="1200" err="1">
                <a:latin typeface="Times New Roman"/>
                <a:ea typeface="+mn-ea"/>
                <a:cs typeface="Times New Roman"/>
              </a:rPr>
              <a:t>κό</a:t>
            </a:r>
            <a:r>
              <a:rPr lang="en-US" sz="2000" kern="1200" dirty="0">
                <a:latin typeface="Times New Roman"/>
                <a:ea typeface="+mn-ea"/>
                <a:cs typeface="Times New Roman"/>
              </a:rPr>
              <a:t> </a:t>
            </a:r>
            <a:r>
              <a:rPr lang="en-US" sz="2000" kern="1200" err="1">
                <a:latin typeface="Times New Roman"/>
                <a:ea typeface="+mn-ea"/>
                <a:cs typeface="Times New Roman"/>
              </a:rPr>
              <a:t>στην</a:t>
            </a:r>
            <a:r>
              <a:rPr lang="en-US" sz="2000" kern="1200" dirty="0">
                <a:latin typeface="Times New Roman"/>
                <a:ea typeface="+mn-ea"/>
                <a:cs typeface="Times New Roman"/>
              </a:rPr>
              <a:t> </a:t>
            </a:r>
            <a:r>
              <a:rPr lang="en-US" sz="2000" kern="1200" err="1">
                <a:latin typeface="Times New Roman"/>
                <a:ea typeface="+mn-ea"/>
                <a:cs typeface="Times New Roman"/>
              </a:rPr>
              <a:t>ίδι</a:t>
            </a:r>
            <a:r>
              <a:rPr lang="en-US" sz="2000" kern="1200" dirty="0">
                <a:latin typeface="Times New Roman"/>
                <a:ea typeface="+mn-ea"/>
                <a:cs typeface="Times New Roman"/>
              </a:rPr>
              <a:t>α </a:t>
            </a:r>
            <a:r>
              <a:rPr lang="en-US" sz="2000" kern="1200" err="1">
                <a:latin typeface="Times New Roman"/>
                <a:ea typeface="+mn-ea"/>
                <a:cs typeface="Times New Roman"/>
              </a:rPr>
              <a:t>ευθεί</a:t>
            </a:r>
            <a:r>
              <a:rPr lang="en-US" sz="2000" kern="1200" dirty="0">
                <a:latin typeface="Times New Roman"/>
                <a:ea typeface="+mn-ea"/>
                <a:cs typeface="Times New Roman"/>
              </a:rPr>
              <a:t>α </a:t>
            </a:r>
            <a:r>
              <a:rPr lang="en-US" sz="2000" kern="1200" err="1">
                <a:latin typeface="Times New Roman"/>
                <a:ea typeface="+mn-ea"/>
                <a:cs typeface="Times New Roman"/>
              </a:rPr>
              <a:t>με</a:t>
            </a:r>
            <a:r>
              <a:rPr lang="en-US" sz="2000" kern="1200" dirty="0">
                <a:latin typeface="Times New Roman"/>
                <a:ea typeface="+mn-ea"/>
                <a:cs typeface="Times New Roman"/>
              </a:rPr>
              <a:t> </a:t>
            </a:r>
            <a:r>
              <a:rPr lang="en-US" sz="2000" kern="1200" err="1">
                <a:latin typeface="Times New Roman"/>
                <a:ea typeface="+mn-ea"/>
                <a:cs typeface="Times New Roman"/>
              </a:rPr>
              <a:t>το</a:t>
            </a:r>
            <a:r>
              <a:rPr lang="en-US" sz="2000" kern="1200" dirty="0">
                <a:latin typeface="Times New Roman"/>
                <a:ea typeface="+mn-ea"/>
                <a:cs typeface="Times New Roman"/>
              </a:rPr>
              <a:t> α</a:t>
            </a:r>
            <a:r>
              <a:rPr lang="en-US" sz="2000" kern="1200" err="1">
                <a:latin typeface="Times New Roman"/>
                <a:ea typeface="+mn-ea"/>
                <a:cs typeface="Times New Roman"/>
              </a:rPr>
              <a:t>ντικείμενο</a:t>
            </a:r>
            <a:r>
              <a:rPr lang="en-US" sz="2000" kern="1200" dirty="0">
                <a:latin typeface="Times New Roman"/>
                <a:ea typeface="+mn-ea"/>
                <a:cs typeface="Times New Roman"/>
              </a:rPr>
              <a:t>.</a:t>
            </a:r>
            <a:endParaRPr lang="en-US" sz="2000" kern="1200">
              <a:latin typeface="+mn-lt"/>
            </a:endParaRPr>
          </a:p>
          <a:p>
            <a:pPr marL="147955" indent="-147955" algn="r" defTabSz="740664">
              <a:spcBef>
                <a:spcPts val="729"/>
              </a:spcBef>
              <a:buFont typeface="Wingdings"/>
              <a:buChar char="Ø"/>
            </a:pPr>
            <a:r>
              <a:rPr lang="en-US" sz="2000" kern="1200" err="1">
                <a:latin typeface="Times New Roman"/>
                <a:ea typeface="+mn-ea"/>
                <a:cs typeface="Times New Roman"/>
              </a:rPr>
              <a:t>Δι</a:t>
            </a:r>
            <a:r>
              <a:rPr lang="en-US" sz="2000" kern="1200" dirty="0">
                <a:latin typeface="Times New Roman"/>
                <a:ea typeface="+mn-ea"/>
                <a:cs typeface="Times New Roman"/>
              </a:rPr>
              <a:t>απ</a:t>
            </a:r>
            <a:r>
              <a:rPr lang="en-US" sz="2000" kern="1200" err="1">
                <a:latin typeface="Times New Roman"/>
                <a:ea typeface="+mn-ea"/>
                <a:cs typeface="Times New Roman"/>
              </a:rPr>
              <a:t>ιστώνουμε</a:t>
            </a:r>
            <a:r>
              <a:rPr lang="en-US" sz="2000" kern="1200" dirty="0">
                <a:latin typeface="Times New Roman"/>
                <a:ea typeface="+mn-ea"/>
                <a:cs typeface="Times New Roman"/>
              </a:rPr>
              <a:t> </a:t>
            </a:r>
            <a:r>
              <a:rPr lang="en-US" sz="2000" kern="1200" err="1">
                <a:latin typeface="Times New Roman"/>
                <a:ea typeface="+mn-ea"/>
                <a:cs typeface="Times New Roman"/>
              </a:rPr>
              <a:t>ότι</a:t>
            </a:r>
            <a:r>
              <a:rPr lang="en-US" sz="2000" kern="1200" dirty="0">
                <a:latin typeface="Times New Roman"/>
                <a:ea typeface="+mn-ea"/>
                <a:cs typeface="Times New Roman"/>
              </a:rPr>
              <a:t> </a:t>
            </a:r>
            <a:r>
              <a:rPr lang="en-US" sz="2000" kern="1200" err="1">
                <a:latin typeface="Times New Roman"/>
                <a:ea typeface="+mn-ea"/>
                <a:cs typeface="Times New Roman"/>
              </a:rPr>
              <a:t>όσο</a:t>
            </a:r>
            <a:r>
              <a:rPr lang="en-US" sz="2000" kern="1200" dirty="0">
                <a:latin typeface="Times New Roman"/>
                <a:ea typeface="+mn-ea"/>
                <a:cs typeface="Times New Roman"/>
              </a:rPr>
              <a:t> π</a:t>
            </a:r>
            <a:r>
              <a:rPr lang="en-US" sz="2000" kern="1200" err="1">
                <a:latin typeface="Times New Roman"/>
                <a:ea typeface="+mn-ea"/>
                <a:cs typeface="Times New Roman"/>
              </a:rPr>
              <a:t>λησιάζουμε</a:t>
            </a:r>
            <a:r>
              <a:rPr lang="en-US" sz="2000" kern="1200" dirty="0">
                <a:latin typeface="Times New Roman"/>
                <a:ea typeface="+mn-ea"/>
                <a:cs typeface="Times New Roman"/>
              </a:rPr>
              <a:t> </a:t>
            </a:r>
            <a:r>
              <a:rPr lang="en-US" sz="2000" kern="1200" err="1">
                <a:latin typeface="Times New Roman"/>
                <a:ea typeface="+mn-ea"/>
                <a:cs typeface="Times New Roman"/>
              </a:rPr>
              <a:t>το</a:t>
            </a:r>
            <a:r>
              <a:rPr lang="en-US" sz="2000" kern="1200" dirty="0">
                <a:latin typeface="Times New Roman"/>
                <a:ea typeface="+mn-ea"/>
                <a:cs typeface="Times New Roman"/>
              </a:rPr>
              <a:t> φα</a:t>
            </a:r>
            <a:r>
              <a:rPr lang="en-US" sz="2000" kern="1200" err="1">
                <a:latin typeface="Times New Roman"/>
                <a:ea typeface="+mn-ea"/>
                <a:cs typeface="Times New Roman"/>
              </a:rPr>
              <a:t>κό</a:t>
            </a:r>
            <a:r>
              <a:rPr lang="en-US" sz="2000" kern="1200" dirty="0">
                <a:latin typeface="Times New Roman"/>
                <a:ea typeface="+mn-ea"/>
                <a:cs typeface="Times New Roman"/>
              </a:rPr>
              <a:t>, η </a:t>
            </a:r>
            <a:r>
              <a:rPr lang="en-US" sz="2000" kern="1200" err="1">
                <a:latin typeface="Times New Roman"/>
                <a:ea typeface="+mn-ea"/>
                <a:cs typeface="Times New Roman"/>
              </a:rPr>
              <a:t>σκιά</a:t>
            </a:r>
            <a:r>
              <a:rPr lang="en-US" sz="2000" kern="1200" dirty="0">
                <a:latin typeface="Times New Roman"/>
                <a:ea typeface="+mn-ea"/>
                <a:cs typeface="Times New Roman"/>
              </a:rPr>
              <a:t> μα</a:t>
            </a:r>
            <a:r>
              <a:rPr lang="en-US" sz="2000" kern="1200" err="1">
                <a:latin typeface="Times New Roman"/>
                <a:ea typeface="+mn-ea"/>
                <a:cs typeface="Times New Roman"/>
              </a:rPr>
              <a:t>κρ</a:t>
            </a:r>
            <a:r>
              <a:rPr lang="en-US" sz="2000" kern="1200" dirty="0">
                <a:latin typeface="Times New Roman"/>
                <a:ea typeface="+mn-ea"/>
                <a:cs typeface="Times New Roman"/>
              </a:rPr>
              <a:t>α</a:t>
            </a:r>
            <a:r>
              <a:rPr lang="en-US" sz="2000" kern="1200" err="1">
                <a:latin typeface="Times New Roman"/>
                <a:ea typeface="+mn-ea"/>
                <a:cs typeface="Times New Roman"/>
              </a:rPr>
              <a:t>ίνει</a:t>
            </a:r>
            <a:r>
              <a:rPr lang="en-US" sz="2000" kern="1200" dirty="0">
                <a:latin typeface="Times New Roman"/>
                <a:ea typeface="+mn-ea"/>
                <a:cs typeface="Times New Roman"/>
              </a:rPr>
              <a:t> και π</a:t>
            </a:r>
            <a:r>
              <a:rPr lang="en-US" sz="2000" kern="1200" err="1">
                <a:latin typeface="Times New Roman"/>
                <a:ea typeface="+mn-ea"/>
                <a:cs typeface="Times New Roman"/>
              </a:rPr>
              <a:t>ροσ</a:t>
            </a:r>
            <a:r>
              <a:rPr lang="en-US" sz="2000" kern="1200" dirty="0">
                <a:latin typeface="Times New Roman"/>
                <a:ea typeface="+mn-ea"/>
                <a:cs typeface="Times New Roman"/>
              </a:rPr>
              <a:t>πα</a:t>
            </a:r>
            <a:r>
              <a:rPr lang="en-US" sz="2000" kern="1200" err="1">
                <a:latin typeface="Times New Roman"/>
                <a:ea typeface="+mn-ea"/>
                <a:cs typeface="Times New Roman"/>
              </a:rPr>
              <a:t>θεί</a:t>
            </a:r>
            <a:r>
              <a:rPr lang="en-US" sz="2000" kern="1200" dirty="0">
                <a:latin typeface="Times New Roman"/>
                <a:ea typeface="+mn-ea"/>
                <a:cs typeface="Times New Roman"/>
              </a:rPr>
              <a:t> να α</a:t>
            </a:r>
            <a:r>
              <a:rPr lang="en-US" sz="2000" kern="1200" err="1">
                <a:latin typeface="Times New Roman"/>
                <a:ea typeface="+mn-ea"/>
                <a:cs typeface="Times New Roman"/>
              </a:rPr>
              <a:t>κουμ</a:t>
            </a:r>
            <a:r>
              <a:rPr lang="en-US" sz="2000" kern="1200" dirty="0">
                <a:latin typeface="Times New Roman"/>
                <a:ea typeface="+mn-ea"/>
                <a:cs typeface="Times New Roman"/>
              </a:rPr>
              <a:t>π</a:t>
            </a:r>
            <a:r>
              <a:rPr lang="en-US" sz="2000" kern="1200" err="1">
                <a:latin typeface="Times New Roman"/>
                <a:ea typeface="+mn-ea"/>
                <a:cs typeface="Times New Roman"/>
              </a:rPr>
              <a:t>ήσει</a:t>
            </a:r>
            <a:r>
              <a:rPr lang="en-US" sz="2000" kern="1200" dirty="0">
                <a:latin typeface="Times New Roman"/>
                <a:ea typeface="+mn-ea"/>
                <a:cs typeface="Times New Roman"/>
              </a:rPr>
              <a:t> τα π</a:t>
            </a:r>
            <a:r>
              <a:rPr lang="en-US" sz="2000" kern="1200" err="1">
                <a:latin typeface="Times New Roman"/>
                <a:ea typeface="+mn-ea"/>
                <a:cs typeface="Times New Roman"/>
              </a:rPr>
              <a:t>όδι</a:t>
            </a:r>
            <a:r>
              <a:rPr lang="en-US" sz="2000" kern="1200" dirty="0">
                <a:latin typeface="Times New Roman"/>
                <a:ea typeface="+mn-ea"/>
                <a:cs typeface="Times New Roman"/>
              </a:rPr>
              <a:t>α </a:t>
            </a:r>
            <a:r>
              <a:rPr lang="en-US" sz="2000" kern="1200" err="1">
                <a:latin typeface="Times New Roman"/>
                <a:ea typeface="+mn-ea"/>
                <a:cs typeface="Times New Roman"/>
              </a:rPr>
              <a:t>των</a:t>
            </a:r>
            <a:r>
              <a:rPr lang="en-US" sz="2000" kern="1200" dirty="0">
                <a:latin typeface="Times New Roman"/>
                <a:ea typeface="+mn-ea"/>
                <a:cs typeface="Times New Roman"/>
              </a:rPr>
              <a:t> πα</a:t>
            </a:r>
            <a:r>
              <a:rPr lang="en-US" sz="2000" kern="1200" err="1">
                <a:latin typeface="Times New Roman"/>
                <a:ea typeface="+mn-ea"/>
                <a:cs typeface="Times New Roman"/>
              </a:rPr>
              <a:t>ιδιών</a:t>
            </a:r>
            <a:endParaRPr lang="en-US" sz="2000" kern="1200" err="1">
              <a:latin typeface="+mn-lt"/>
            </a:endParaRPr>
          </a:p>
          <a:p>
            <a:pPr marL="0" indent="0" algn="r">
              <a:buNone/>
            </a:pPr>
            <a:endParaRPr lang="en-US" sz="1800" dirty="0"/>
          </a:p>
        </p:txBody>
      </p:sp>
      <p:pic>
        <p:nvPicPr>
          <p:cNvPr id="5" name="Εικόνα 5" descr="Εικόνα που περιέχει διανυσματικά γραφικά, επαγγελματική κάρτα&#10;&#10;Περιγραφή που δημιουργήθηκε αυτόματα">
            <a:extLst>
              <a:ext uri="{FF2B5EF4-FFF2-40B4-BE49-F238E27FC236}">
                <a16:creationId xmlns:a16="http://schemas.microsoft.com/office/drawing/2014/main" id="{DBE4A964-2B8B-7454-8AF4-EB2CF1F54E1E}"/>
              </a:ext>
            </a:extLst>
          </p:cNvPr>
          <p:cNvPicPr>
            <a:picLocks noGrp="1" noChangeAspect="1"/>
          </p:cNvPicPr>
          <p:nvPr>
            <p:ph sz="half" idx="2"/>
          </p:nvPr>
        </p:nvPicPr>
        <p:blipFill rotWithShape="1">
          <a:blip r:embed="rId2"/>
          <a:stretch/>
        </p:blipFill>
        <p:spPr>
          <a:xfrm>
            <a:off x="7912963" y="1383931"/>
            <a:ext cx="3883911" cy="2039053"/>
          </a:xfrm>
          <a:noFill/>
        </p:spPr>
      </p:pic>
      <p:sp>
        <p:nvSpPr>
          <p:cNvPr id="14" name="Date Placeholder 5">
            <a:extLst>
              <a:ext uri="{FF2B5EF4-FFF2-40B4-BE49-F238E27FC236}">
                <a16:creationId xmlns:a16="http://schemas.microsoft.com/office/drawing/2014/main" id="{8E1A9623-FF65-4491-8E53-ECD5C1F65177}"/>
              </a:ext>
            </a:extLst>
          </p:cNvPr>
          <p:cNvSpPr>
            <a:spLocks noGrp="1"/>
          </p:cNvSpPr>
          <p:nvPr>
            <p:ph type="dt" sz="half" idx="10"/>
          </p:nvPr>
        </p:nvSpPr>
        <p:spPr>
          <a:xfrm>
            <a:off x="1273018" y="5668600"/>
            <a:ext cx="2240868" cy="209148"/>
          </a:xfrm>
        </p:spPr>
        <p:txBody>
          <a:bodyPr/>
          <a:lstStyle/>
          <a:p>
            <a:pPr defTabSz="740664">
              <a:spcAft>
                <a:spcPts val="486"/>
              </a:spcAft>
            </a:pPr>
            <a:fld id="{12EF6563-1E8C-4580-9B78-C6EE124F204E}" type="datetime1">
              <a:rPr lang="en-US" sz="810" kern="1200">
                <a:solidFill>
                  <a:schemeClr val="tx1">
                    <a:lumMod val="75000"/>
                    <a:lumOff val="25000"/>
                  </a:schemeClr>
                </a:solidFill>
                <a:latin typeface="+mn-lt"/>
                <a:ea typeface="+mn-ea"/>
                <a:cs typeface="+mn-cs"/>
              </a:rPr>
              <a:pPr defTabSz="740664">
                <a:spcAft>
                  <a:spcPts val="486"/>
                </a:spcAft>
              </a:pPr>
              <a:t>4/24/2023</a:t>
            </a:fld>
            <a:endParaRPr lang="en-US"/>
          </a:p>
        </p:txBody>
      </p:sp>
      <p:sp>
        <p:nvSpPr>
          <p:cNvPr id="16" name="Footer Placeholder 6">
            <a:extLst>
              <a:ext uri="{FF2B5EF4-FFF2-40B4-BE49-F238E27FC236}">
                <a16:creationId xmlns:a16="http://schemas.microsoft.com/office/drawing/2014/main" id="{5F2EB6D7-C367-45A8-B5F3-E6E96850E1A3}"/>
              </a:ext>
            </a:extLst>
          </p:cNvPr>
          <p:cNvSpPr>
            <a:spLocks noGrp="1"/>
          </p:cNvSpPr>
          <p:nvPr>
            <p:ph type="ftr" sz="quarter" idx="11"/>
          </p:nvPr>
        </p:nvSpPr>
        <p:spPr>
          <a:xfrm>
            <a:off x="3805754" y="5668600"/>
            <a:ext cx="4257649" cy="209148"/>
          </a:xfrm>
        </p:spPr>
        <p:txBody>
          <a:bodyPr/>
          <a:lstStyle/>
          <a:p>
            <a:pPr defTabSz="740664">
              <a:spcAft>
                <a:spcPts val="486"/>
              </a:spcAft>
            </a:pPr>
            <a:r>
              <a:rPr lang="en-US" sz="810" kern="1200" dirty="0">
                <a:solidFill>
                  <a:schemeClr val="tx1">
                    <a:lumMod val="75000"/>
                    <a:lumOff val="25000"/>
                  </a:schemeClr>
                </a:solidFill>
                <a:latin typeface="+mn-lt"/>
                <a:ea typeface="+mn-ea"/>
                <a:cs typeface="+mn-cs"/>
              </a:rPr>
              <a:t>Sample Footer Text</a:t>
            </a:r>
            <a:endParaRPr lang="en-US" dirty="0"/>
          </a:p>
        </p:txBody>
      </p:sp>
      <p:sp>
        <p:nvSpPr>
          <p:cNvPr id="18" name="Slide Number Placeholder 8">
            <a:extLst>
              <a:ext uri="{FF2B5EF4-FFF2-40B4-BE49-F238E27FC236}">
                <a16:creationId xmlns:a16="http://schemas.microsoft.com/office/drawing/2014/main" id="{62771D2E-CA64-458D-8D8E-9CA1AFDE9A09}"/>
              </a:ext>
            </a:extLst>
          </p:cNvPr>
          <p:cNvSpPr>
            <a:spLocks noGrp="1"/>
          </p:cNvSpPr>
          <p:nvPr>
            <p:ph type="sldNum" sz="quarter" idx="12"/>
          </p:nvPr>
        </p:nvSpPr>
        <p:spPr>
          <a:xfrm>
            <a:off x="9408393" y="5668600"/>
            <a:ext cx="1195130" cy="209148"/>
          </a:xfrm>
        </p:spPr>
        <p:txBody>
          <a:bodyPr/>
          <a:lstStyle/>
          <a:p>
            <a:pPr defTabSz="740664">
              <a:spcAft>
                <a:spcPts val="486"/>
              </a:spcAft>
            </a:pPr>
            <a:fld id="{45C5C030-0550-4584-9C82-E35DF7DBC581}" type="slidenum">
              <a:rPr lang="en-US" sz="810" kern="1200" dirty="0">
                <a:solidFill>
                  <a:schemeClr val="tx1">
                    <a:lumMod val="75000"/>
                    <a:lumOff val="25000"/>
                  </a:schemeClr>
                </a:solidFill>
                <a:latin typeface="+mn-lt"/>
                <a:ea typeface="+mn-ea"/>
                <a:cs typeface="+mn-cs"/>
              </a:rPr>
              <a:pPr defTabSz="740664">
                <a:spcAft>
                  <a:spcPts val="486"/>
                </a:spcAft>
              </a:pPr>
              <a:t>9</a:t>
            </a:fld>
            <a:endParaRPr lang="en-US" dirty="0"/>
          </a:p>
        </p:txBody>
      </p:sp>
      <p:sp>
        <p:nvSpPr>
          <p:cNvPr id="6" name="TextBox 5">
            <a:extLst>
              <a:ext uri="{FF2B5EF4-FFF2-40B4-BE49-F238E27FC236}">
                <a16:creationId xmlns:a16="http://schemas.microsoft.com/office/drawing/2014/main" id="{B9A17B6F-C678-2385-1C7B-05598DDC912E}"/>
              </a:ext>
            </a:extLst>
          </p:cNvPr>
          <p:cNvSpPr txBox="1"/>
          <p:nvPr/>
        </p:nvSpPr>
        <p:spPr>
          <a:xfrm>
            <a:off x="6911779" y="3036515"/>
            <a:ext cx="4553543"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40664">
              <a:spcAft>
                <a:spcPts val="600"/>
              </a:spcAft>
            </a:pPr>
            <a:r>
              <a:rPr lang="en-US" b="1" u="sng" kern="1200" dirty="0" err="1">
                <a:latin typeface="Times New Roman"/>
                <a:ea typeface="+mn-ea"/>
                <a:cs typeface="Times New Roman"/>
              </a:rPr>
              <a:t>Υλικά</a:t>
            </a:r>
            <a:endParaRPr lang="en-US" b="1" u="sng" kern="1200" dirty="0">
              <a:latin typeface="Times New Roman"/>
              <a:cs typeface="Times New Roman"/>
            </a:endParaRPr>
          </a:p>
          <a:p>
            <a:pPr defTabSz="740664">
              <a:spcAft>
                <a:spcPts val="600"/>
              </a:spcAft>
            </a:pPr>
            <a:r>
              <a:rPr lang="en-US" kern="1200" dirty="0">
                <a:latin typeface="Wingdings"/>
                <a:ea typeface="+mn-ea"/>
                <a:cs typeface="+mn-cs"/>
              </a:rPr>
              <a:t>Ø</a:t>
            </a:r>
            <a:r>
              <a:rPr lang="en-US" sz="600" kern="1200" dirty="0">
                <a:latin typeface="Times New Roman"/>
                <a:ea typeface="+mn-ea"/>
                <a:cs typeface="Times New Roman"/>
              </a:rPr>
              <a:t> </a:t>
            </a:r>
            <a:r>
              <a:rPr lang="en-US" kern="1200" dirty="0">
                <a:latin typeface="Times New Roman"/>
                <a:ea typeface="+mn-ea"/>
                <a:cs typeface="Times New Roman"/>
              </a:rPr>
              <a:t>Φα</a:t>
            </a:r>
            <a:r>
              <a:rPr lang="en-US" kern="1200" dirty="0" err="1">
                <a:latin typeface="Times New Roman"/>
                <a:ea typeface="+mn-ea"/>
                <a:cs typeface="Times New Roman"/>
              </a:rPr>
              <a:t>κός</a:t>
            </a:r>
            <a:endParaRPr lang="en-US" kern="1200" dirty="0">
              <a:latin typeface="Times New Roman"/>
              <a:cs typeface="Times New Roman"/>
            </a:endParaRPr>
          </a:p>
          <a:p>
            <a:pPr defTabSz="740664">
              <a:spcAft>
                <a:spcPts val="600"/>
              </a:spcAft>
            </a:pPr>
            <a:r>
              <a:rPr lang="en-US" kern="1200" dirty="0">
                <a:latin typeface="Wingdings"/>
                <a:ea typeface="+mn-ea"/>
                <a:cs typeface="+mn-cs"/>
              </a:rPr>
              <a:t>Ø</a:t>
            </a:r>
            <a:r>
              <a:rPr lang="en-US" sz="600" kern="1200" dirty="0">
                <a:latin typeface="Times New Roman"/>
                <a:ea typeface="+mn-ea"/>
                <a:cs typeface="Times New Roman"/>
              </a:rPr>
              <a:t> </a:t>
            </a:r>
            <a:r>
              <a:rPr lang="en-US" kern="1200" err="1">
                <a:latin typeface="Times New Roman"/>
                <a:ea typeface="+mn-ea"/>
                <a:cs typeface="Times New Roman"/>
              </a:rPr>
              <a:t>Αρκουδάκι</a:t>
            </a:r>
            <a:r>
              <a:rPr lang="en-US" kern="1200" dirty="0">
                <a:latin typeface="Times New Roman"/>
                <a:ea typeface="+mn-ea"/>
                <a:cs typeface="Times New Roman"/>
              </a:rPr>
              <a:t> ή </a:t>
            </a:r>
            <a:r>
              <a:rPr lang="en-US" kern="1200" err="1">
                <a:latin typeface="Times New Roman"/>
                <a:ea typeface="+mn-ea"/>
                <a:cs typeface="Times New Roman"/>
              </a:rPr>
              <a:t>κά</a:t>
            </a:r>
            <a:r>
              <a:rPr lang="en-US" kern="1200" dirty="0">
                <a:latin typeface="Times New Roman"/>
                <a:ea typeface="+mn-ea"/>
                <a:cs typeface="Times New Roman"/>
              </a:rPr>
              <a:t>π</a:t>
            </a:r>
            <a:r>
              <a:rPr lang="en-US" kern="1200" err="1">
                <a:latin typeface="Times New Roman"/>
                <a:ea typeface="+mn-ea"/>
                <a:cs typeface="Times New Roman"/>
              </a:rPr>
              <a:t>οιο</a:t>
            </a:r>
            <a:r>
              <a:rPr lang="en-US" kern="1200" dirty="0">
                <a:latin typeface="Times New Roman"/>
                <a:ea typeface="+mn-ea"/>
                <a:cs typeface="Times New Roman"/>
              </a:rPr>
              <a:t> </a:t>
            </a:r>
            <a:r>
              <a:rPr lang="en-US" kern="1200" err="1">
                <a:latin typeface="Times New Roman"/>
                <a:ea typeface="+mn-ea"/>
                <a:cs typeface="Times New Roman"/>
              </a:rPr>
              <a:t>άλλο</a:t>
            </a:r>
            <a:r>
              <a:rPr lang="en-US" kern="1200" dirty="0">
                <a:latin typeface="Times New Roman"/>
                <a:ea typeface="+mn-ea"/>
                <a:cs typeface="Times New Roman"/>
              </a:rPr>
              <a:t> α</a:t>
            </a:r>
            <a:r>
              <a:rPr lang="en-US" kern="1200" err="1">
                <a:latin typeface="Times New Roman"/>
                <a:ea typeface="+mn-ea"/>
                <a:cs typeface="Times New Roman"/>
              </a:rPr>
              <a:t>ντικείμενο</a:t>
            </a:r>
            <a:endParaRPr lang="en-US" kern="1200">
              <a:latin typeface="Times New Roman"/>
              <a:cs typeface="Times New Roman"/>
            </a:endParaRPr>
          </a:p>
          <a:p>
            <a:pPr defTabSz="740664">
              <a:spcAft>
                <a:spcPts val="600"/>
              </a:spcAft>
            </a:pPr>
            <a:endParaRPr lang="en-US" kern="1200" dirty="0">
              <a:latin typeface="Times New Roman"/>
              <a:cs typeface="Times New Roman"/>
            </a:endParaRPr>
          </a:p>
          <a:p>
            <a:pPr defTabSz="740664">
              <a:spcAft>
                <a:spcPts val="600"/>
              </a:spcAft>
            </a:pPr>
            <a:r>
              <a:rPr lang="en-US" b="1" u="sng" kern="1200" err="1">
                <a:latin typeface="Times New Roman"/>
                <a:ea typeface="+mn-ea"/>
                <a:cs typeface="Times New Roman"/>
              </a:rPr>
              <a:t>Στόχος:</a:t>
            </a:r>
            <a:r>
              <a:rPr lang="en-US" kern="1200" err="1">
                <a:latin typeface="Times New Roman"/>
                <a:ea typeface="+mn-ea"/>
                <a:cs typeface="Times New Roman"/>
              </a:rPr>
              <a:t>Ν</a:t>
            </a:r>
            <a:r>
              <a:rPr lang="en-US" kern="1200" dirty="0">
                <a:latin typeface="Times New Roman"/>
                <a:ea typeface="+mn-ea"/>
                <a:cs typeface="Times New Roman"/>
              </a:rPr>
              <a:t>α </a:t>
            </a:r>
            <a:r>
              <a:rPr lang="en-US" kern="1200" err="1">
                <a:latin typeface="Times New Roman"/>
                <a:ea typeface="+mn-ea"/>
                <a:cs typeface="Times New Roman"/>
              </a:rPr>
              <a:t>δι</a:t>
            </a:r>
            <a:r>
              <a:rPr lang="en-US" kern="1200" dirty="0">
                <a:latin typeface="Times New Roman"/>
                <a:ea typeface="+mn-ea"/>
                <a:cs typeface="Times New Roman"/>
              </a:rPr>
              <a:t>απ</a:t>
            </a:r>
            <a:r>
              <a:rPr lang="en-US" kern="1200" err="1">
                <a:latin typeface="Times New Roman"/>
                <a:ea typeface="+mn-ea"/>
                <a:cs typeface="Times New Roman"/>
              </a:rPr>
              <a:t>ιστώσουν</a:t>
            </a:r>
            <a:r>
              <a:rPr lang="en-US" kern="1200" dirty="0">
                <a:latin typeface="Times New Roman"/>
                <a:ea typeface="+mn-ea"/>
                <a:cs typeface="Times New Roman"/>
              </a:rPr>
              <a:t> </a:t>
            </a:r>
            <a:r>
              <a:rPr lang="en-US" kern="1200" err="1">
                <a:latin typeface="Times New Roman"/>
                <a:ea typeface="+mn-ea"/>
                <a:cs typeface="Times New Roman"/>
              </a:rPr>
              <a:t>ότι</a:t>
            </a:r>
            <a:r>
              <a:rPr lang="en-US" kern="1200" dirty="0">
                <a:latin typeface="Times New Roman"/>
                <a:ea typeface="+mn-ea"/>
                <a:cs typeface="Times New Roman"/>
              </a:rPr>
              <a:t> η </a:t>
            </a:r>
            <a:r>
              <a:rPr lang="en-US" kern="1200" err="1">
                <a:latin typeface="Times New Roman"/>
                <a:ea typeface="+mn-ea"/>
                <a:cs typeface="Times New Roman"/>
              </a:rPr>
              <a:t>σκιά</a:t>
            </a:r>
            <a:r>
              <a:rPr lang="en-US" kern="1200" dirty="0">
                <a:latin typeface="Times New Roman"/>
                <a:ea typeface="+mn-ea"/>
                <a:cs typeface="Times New Roman"/>
              </a:rPr>
              <a:t> α</a:t>
            </a:r>
            <a:r>
              <a:rPr lang="en-US" kern="1200" err="1">
                <a:latin typeface="Times New Roman"/>
                <a:ea typeface="+mn-ea"/>
                <a:cs typeface="Times New Roman"/>
              </a:rPr>
              <a:t>λλάζει</a:t>
            </a:r>
            <a:r>
              <a:rPr lang="en-US" kern="1200" dirty="0">
                <a:latin typeface="Times New Roman"/>
                <a:ea typeface="+mn-ea"/>
                <a:cs typeface="Times New Roman"/>
              </a:rPr>
              <a:t> </a:t>
            </a:r>
            <a:r>
              <a:rPr lang="en-US" kern="1200" err="1">
                <a:latin typeface="Times New Roman"/>
                <a:ea typeface="+mn-ea"/>
                <a:cs typeface="Times New Roman"/>
              </a:rPr>
              <a:t>μέγεθος</a:t>
            </a:r>
            <a:r>
              <a:rPr lang="en-US" kern="1200" dirty="0">
                <a:latin typeface="Times New Roman"/>
                <a:ea typeface="+mn-ea"/>
                <a:cs typeface="Times New Roman"/>
              </a:rPr>
              <a:t> και </a:t>
            </a:r>
            <a:r>
              <a:rPr lang="en-US" kern="1200" err="1">
                <a:latin typeface="Times New Roman"/>
                <a:ea typeface="+mn-ea"/>
                <a:cs typeface="Times New Roman"/>
              </a:rPr>
              <a:t>ότ</a:t>
            </a:r>
            <a:r>
              <a:rPr lang="en-US" kern="1200" dirty="0">
                <a:latin typeface="Times New Roman"/>
                <a:ea typeface="+mn-ea"/>
                <a:cs typeface="Times New Roman"/>
              </a:rPr>
              <a:t>αν α</a:t>
            </a:r>
            <a:r>
              <a:rPr lang="en-US" kern="1200" err="1">
                <a:latin typeface="Times New Roman"/>
                <a:ea typeface="+mn-ea"/>
                <a:cs typeface="Times New Roman"/>
              </a:rPr>
              <a:t>λλάζει</a:t>
            </a:r>
            <a:r>
              <a:rPr lang="en-US" kern="1200" dirty="0">
                <a:latin typeface="Times New Roman"/>
                <a:ea typeface="+mn-ea"/>
                <a:cs typeface="Times New Roman"/>
              </a:rPr>
              <a:t> η </a:t>
            </a:r>
            <a:r>
              <a:rPr lang="en-US" kern="1200" err="1">
                <a:latin typeface="Times New Roman"/>
                <a:ea typeface="+mn-ea"/>
                <a:cs typeface="Times New Roman"/>
              </a:rPr>
              <a:t>γωνί</a:t>
            </a:r>
            <a:r>
              <a:rPr lang="en-US" kern="1200" dirty="0">
                <a:latin typeface="Times New Roman"/>
                <a:ea typeface="+mn-ea"/>
                <a:cs typeface="Times New Roman"/>
              </a:rPr>
              <a:t>α </a:t>
            </a:r>
            <a:r>
              <a:rPr lang="en-US" kern="1200" err="1">
                <a:latin typeface="Times New Roman"/>
                <a:ea typeface="+mn-ea"/>
                <a:cs typeface="Times New Roman"/>
              </a:rPr>
              <a:t>του</a:t>
            </a:r>
            <a:r>
              <a:rPr lang="en-US" kern="1200" dirty="0">
                <a:latin typeface="Times New Roman"/>
                <a:ea typeface="+mn-ea"/>
                <a:cs typeface="Times New Roman"/>
              </a:rPr>
              <a:t> φα</a:t>
            </a:r>
            <a:r>
              <a:rPr lang="en-US" kern="1200" err="1">
                <a:latin typeface="Times New Roman"/>
                <a:ea typeface="+mn-ea"/>
                <a:cs typeface="Times New Roman"/>
              </a:rPr>
              <a:t>κού</a:t>
            </a:r>
            <a:r>
              <a:rPr lang="en-US" kern="1200" dirty="0">
                <a:latin typeface="Times New Roman"/>
                <a:ea typeface="+mn-ea"/>
                <a:cs typeface="Times New Roman"/>
              </a:rPr>
              <a:t> </a:t>
            </a:r>
            <a:r>
              <a:rPr lang="en-US" kern="1200" err="1">
                <a:latin typeface="Times New Roman"/>
                <a:ea typeface="+mn-ea"/>
                <a:cs typeface="Times New Roman"/>
              </a:rPr>
              <a:t>με</a:t>
            </a:r>
            <a:r>
              <a:rPr lang="en-US" kern="1200" dirty="0">
                <a:latin typeface="Times New Roman"/>
                <a:ea typeface="+mn-ea"/>
                <a:cs typeface="Times New Roman"/>
              </a:rPr>
              <a:t> </a:t>
            </a:r>
            <a:r>
              <a:rPr lang="en-US" kern="1200" err="1">
                <a:latin typeface="Times New Roman"/>
                <a:ea typeface="+mn-ea"/>
                <a:cs typeface="Times New Roman"/>
              </a:rPr>
              <a:t>το</a:t>
            </a:r>
            <a:r>
              <a:rPr lang="en-US" kern="1200" dirty="0">
                <a:latin typeface="Times New Roman"/>
                <a:ea typeface="+mn-ea"/>
                <a:cs typeface="Times New Roman"/>
              </a:rPr>
              <a:t> </a:t>
            </a:r>
            <a:r>
              <a:rPr lang="en-US" kern="1200" err="1">
                <a:latin typeface="Times New Roman"/>
                <a:ea typeface="+mn-ea"/>
                <a:cs typeface="Times New Roman"/>
              </a:rPr>
              <a:t>έδ</a:t>
            </a:r>
            <a:r>
              <a:rPr lang="en-US" kern="1200" dirty="0">
                <a:latin typeface="Times New Roman"/>
                <a:ea typeface="+mn-ea"/>
                <a:cs typeface="Times New Roman"/>
              </a:rPr>
              <a:t>α</a:t>
            </a:r>
            <a:r>
              <a:rPr lang="en-US" kern="1200" err="1">
                <a:latin typeface="Times New Roman"/>
                <a:ea typeface="+mn-ea"/>
                <a:cs typeface="Times New Roman"/>
              </a:rPr>
              <a:t>φος</a:t>
            </a:r>
            <a:r>
              <a:rPr lang="en-US" kern="1200" dirty="0">
                <a:latin typeface="Times New Roman"/>
                <a:ea typeface="+mn-ea"/>
                <a:cs typeface="Times New Roman"/>
              </a:rPr>
              <a:t>. </a:t>
            </a:r>
            <a:r>
              <a:rPr lang="en-US" kern="1200" err="1">
                <a:latin typeface="Times New Roman"/>
                <a:ea typeface="+mn-ea"/>
                <a:cs typeface="Times New Roman"/>
              </a:rPr>
              <a:t>Έτσι</a:t>
            </a:r>
            <a:r>
              <a:rPr lang="en-US" kern="1200" dirty="0">
                <a:latin typeface="Times New Roman"/>
                <a:ea typeface="+mn-ea"/>
                <a:cs typeface="Times New Roman"/>
              </a:rPr>
              <a:t>, </a:t>
            </a:r>
            <a:r>
              <a:rPr lang="en-US" kern="1200" err="1">
                <a:latin typeface="Times New Roman"/>
                <a:ea typeface="+mn-ea"/>
                <a:cs typeface="Times New Roman"/>
              </a:rPr>
              <a:t>ότ</a:t>
            </a:r>
            <a:r>
              <a:rPr lang="en-US" kern="1200" dirty="0">
                <a:latin typeface="Times New Roman"/>
                <a:ea typeface="+mn-ea"/>
                <a:cs typeface="Times New Roman"/>
              </a:rPr>
              <a:t>αν ο φα</a:t>
            </a:r>
            <a:r>
              <a:rPr lang="en-US" kern="1200" err="1">
                <a:latin typeface="Times New Roman"/>
                <a:ea typeface="+mn-ea"/>
                <a:cs typeface="Times New Roman"/>
              </a:rPr>
              <a:t>κός</a:t>
            </a:r>
            <a:r>
              <a:rPr lang="en-US" kern="1200" dirty="0">
                <a:latin typeface="Times New Roman"/>
                <a:ea typeface="+mn-ea"/>
                <a:cs typeface="Times New Roman"/>
              </a:rPr>
              <a:t> </a:t>
            </a:r>
            <a:r>
              <a:rPr lang="en-US" kern="1200" err="1">
                <a:latin typeface="Times New Roman"/>
                <a:ea typeface="+mn-ea"/>
                <a:cs typeface="Times New Roman"/>
              </a:rPr>
              <a:t>είν</a:t>
            </a:r>
            <a:r>
              <a:rPr lang="en-US" kern="1200" dirty="0">
                <a:latin typeface="Times New Roman"/>
                <a:ea typeface="+mn-ea"/>
                <a:cs typeface="Times New Roman"/>
              </a:rPr>
              <a:t>αι χα</a:t>
            </a:r>
            <a:r>
              <a:rPr lang="en-US" kern="1200" err="1">
                <a:latin typeface="Times New Roman"/>
                <a:ea typeface="+mn-ea"/>
                <a:cs typeface="Times New Roman"/>
              </a:rPr>
              <a:t>μηλά</a:t>
            </a:r>
            <a:r>
              <a:rPr lang="en-US" kern="1200" dirty="0">
                <a:latin typeface="Times New Roman"/>
                <a:ea typeface="+mn-ea"/>
                <a:cs typeface="Times New Roman"/>
              </a:rPr>
              <a:t>, </a:t>
            </a:r>
            <a:r>
              <a:rPr lang="en-US" kern="1200" err="1">
                <a:latin typeface="Times New Roman"/>
                <a:ea typeface="+mn-ea"/>
                <a:cs typeface="Times New Roman"/>
              </a:rPr>
              <a:t>σχεδόν</a:t>
            </a:r>
            <a:r>
              <a:rPr lang="en-US" kern="1200" dirty="0">
                <a:latin typeface="Times New Roman"/>
                <a:ea typeface="+mn-ea"/>
                <a:cs typeface="Times New Roman"/>
              </a:rPr>
              <a:t> πα</a:t>
            </a:r>
            <a:r>
              <a:rPr lang="en-US" kern="1200" err="1">
                <a:latin typeface="Times New Roman"/>
                <a:ea typeface="+mn-ea"/>
                <a:cs typeface="Times New Roman"/>
              </a:rPr>
              <a:t>ράλληλ</a:t>
            </a:r>
            <a:r>
              <a:rPr lang="en-US" kern="1200" dirty="0">
                <a:latin typeface="Times New Roman"/>
                <a:ea typeface="+mn-ea"/>
                <a:cs typeface="Times New Roman"/>
              </a:rPr>
              <a:t>α </a:t>
            </a:r>
            <a:r>
              <a:rPr lang="en-US" kern="1200" err="1">
                <a:latin typeface="Times New Roman"/>
                <a:ea typeface="+mn-ea"/>
                <a:cs typeface="Times New Roman"/>
              </a:rPr>
              <a:t>με</a:t>
            </a:r>
            <a:r>
              <a:rPr lang="en-US" kern="1200" dirty="0">
                <a:latin typeface="Times New Roman"/>
                <a:ea typeface="+mn-ea"/>
                <a:cs typeface="Times New Roman"/>
              </a:rPr>
              <a:t> </a:t>
            </a:r>
            <a:r>
              <a:rPr lang="en-US" kern="1200" err="1">
                <a:latin typeface="Times New Roman"/>
                <a:ea typeface="+mn-ea"/>
                <a:cs typeface="Times New Roman"/>
              </a:rPr>
              <a:t>το</a:t>
            </a:r>
            <a:r>
              <a:rPr lang="en-US" kern="1200" dirty="0">
                <a:latin typeface="Times New Roman"/>
                <a:ea typeface="+mn-ea"/>
                <a:cs typeface="Times New Roman"/>
              </a:rPr>
              <a:t> </a:t>
            </a:r>
            <a:r>
              <a:rPr lang="en-US" kern="1200" err="1">
                <a:latin typeface="Times New Roman"/>
                <a:ea typeface="+mn-ea"/>
                <a:cs typeface="Times New Roman"/>
              </a:rPr>
              <a:t>έδ</a:t>
            </a:r>
            <a:r>
              <a:rPr lang="en-US" kern="1200" dirty="0">
                <a:latin typeface="Times New Roman"/>
                <a:ea typeface="+mn-ea"/>
                <a:cs typeface="Times New Roman"/>
              </a:rPr>
              <a:t>α</a:t>
            </a:r>
            <a:r>
              <a:rPr lang="en-US" kern="1200" err="1">
                <a:latin typeface="Times New Roman"/>
                <a:ea typeface="+mn-ea"/>
                <a:cs typeface="Times New Roman"/>
              </a:rPr>
              <a:t>φος</a:t>
            </a:r>
            <a:r>
              <a:rPr lang="en-US" kern="1200" dirty="0">
                <a:latin typeface="Times New Roman"/>
                <a:ea typeface="+mn-ea"/>
                <a:cs typeface="Times New Roman"/>
              </a:rPr>
              <a:t>, η </a:t>
            </a:r>
            <a:r>
              <a:rPr lang="en-US" kern="1200" err="1">
                <a:latin typeface="Times New Roman"/>
                <a:ea typeface="+mn-ea"/>
                <a:cs typeface="Times New Roman"/>
              </a:rPr>
              <a:t>σκιά</a:t>
            </a:r>
            <a:r>
              <a:rPr lang="en-US" kern="1200" dirty="0">
                <a:latin typeface="Times New Roman"/>
                <a:ea typeface="+mn-ea"/>
                <a:cs typeface="Times New Roman"/>
              </a:rPr>
              <a:t> </a:t>
            </a:r>
            <a:r>
              <a:rPr lang="en-US" kern="1200" err="1">
                <a:latin typeface="Times New Roman"/>
                <a:ea typeface="+mn-ea"/>
                <a:cs typeface="Times New Roman"/>
              </a:rPr>
              <a:t>είν</a:t>
            </a:r>
            <a:r>
              <a:rPr lang="en-US" kern="1200" dirty="0">
                <a:latin typeface="Times New Roman"/>
                <a:ea typeface="+mn-ea"/>
                <a:cs typeface="Times New Roman"/>
              </a:rPr>
              <a:t>αι π</a:t>
            </a:r>
            <a:r>
              <a:rPr lang="en-US" kern="1200" err="1">
                <a:latin typeface="Times New Roman"/>
                <a:ea typeface="+mn-ea"/>
                <a:cs typeface="Times New Roman"/>
              </a:rPr>
              <a:t>ολύ</a:t>
            </a:r>
            <a:r>
              <a:rPr lang="en-US" kern="1200" dirty="0">
                <a:latin typeface="Times New Roman"/>
                <a:ea typeface="+mn-ea"/>
                <a:cs typeface="Times New Roman"/>
              </a:rPr>
              <a:t> </a:t>
            </a:r>
            <a:r>
              <a:rPr lang="en-US" kern="1200" err="1">
                <a:latin typeface="Times New Roman"/>
                <a:ea typeface="+mn-ea"/>
                <a:cs typeface="Times New Roman"/>
              </a:rPr>
              <a:t>μεγάλη</a:t>
            </a:r>
            <a:r>
              <a:rPr lang="en-US" kern="1200" dirty="0">
                <a:latin typeface="Times New Roman"/>
                <a:ea typeface="+mn-ea"/>
                <a:cs typeface="Times New Roman"/>
              </a:rPr>
              <a:t>. </a:t>
            </a:r>
            <a:r>
              <a:rPr lang="en-US" kern="1200" err="1">
                <a:latin typeface="Times New Roman"/>
                <a:ea typeface="+mn-ea"/>
                <a:cs typeface="Times New Roman"/>
              </a:rPr>
              <a:t>Όσο</a:t>
            </a:r>
            <a:r>
              <a:rPr lang="en-US" kern="1200" dirty="0">
                <a:latin typeface="Times New Roman"/>
                <a:ea typeface="+mn-ea"/>
                <a:cs typeface="Times New Roman"/>
              </a:rPr>
              <a:t> ο φα</a:t>
            </a:r>
            <a:r>
              <a:rPr lang="en-US" kern="1200" err="1">
                <a:latin typeface="Times New Roman"/>
                <a:ea typeface="+mn-ea"/>
                <a:cs typeface="Times New Roman"/>
              </a:rPr>
              <a:t>κός</a:t>
            </a:r>
            <a:r>
              <a:rPr lang="en-US" kern="1200" dirty="0">
                <a:latin typeface="Times New Roman"/>
                <a:ea typeface="+mn-ea"/>
                <a:cs typeface="Times New Roman"/>
              </a:rPr>
              <a:t> π</a:t>
            </a:r>
            <a:r>
              <a:rPr lang="en-US" kern="1200" err="1">
                <a:latin typeface="Times New Roman"/>
                <a:ea typeface="+mn-ea"/>
                <a:cs typeface="Times New Roman"/>
              </a:rPr>
              <a:t>ροχωράει</a:t>
            </a:r>
            <a:r>
              <a:rPr lang="en-US" kern="1200" dirty="0">
                <a:latin typeface="Times New Roman"/>
                <a:ea typeface="+mn-ea"/>
                <a:cs typeface="Times New Roman"/>
              </a:rPr>
              <a:t> π</a:t>
            </a:r>
            <a:r>
              <a:rPr lang="en-US" kern="1200" err="1">
                <a:latin typeface="Times New Roman"/>
                <a:ea typeface="+mn-ea"/>
                <a:cs typeface="Times New Roman"/>
              </a:rPr>
              <a:t>ρος</a:t>
            </a:r>
            <a:r>
              <a:rPr lang="en-US" kern="1200" dirty="0">
                <a:latin typeface="Times New Roman"/>
                <a:ea typeface="+mn-ea"/>
                <a:cs typeface="Times New Roman"/>
              </a:rPr>
              <a:t> τα π</a:t>
            </a:r>
            <a:r>
              <a:rPr lang="en-US" kern="1200" err="1">
                <a:latin typeface="Times New Roman"/>
                <a:ea typeface="+mn-ea"/>
                <a:cs typeface="Times New Roman"/>
              </a:rPr>
              <a:t>άνω</a:t>
            </a:r>
            <a:r>
              <a:rPr lang="en-US" kern="1200" dirty="0">
                <a:latin typeface="Times New Roman"/>
                <a:ea typeface="+mn-ea"/>
                <a:cs typeface="Times New Roman"/>
              </a:rPr>
              <a:t>, η </a:t>
            </a:r>
            <a:r>
              <a:rPr lang="en-US" kern="1200" err="1">
                <a:latin typeface="Times New Roman"/>
                <a:ea typeface="+mn-ea"/>
                <a:cs typeface="Times New Roman"/>
              </a:rPr>
              <a:t>σκιά</a:t>
            </a:r>
            <a:r>
              <a:rPr lang="en-US" kern="1200" dirty="0">
                <a:latin typeface="Times New Roman"/>
                <a:ea typeface="+mn-ea"/>
                <a:cs typeface="Times New Roman"/>
              </a:rPr>
              <a:t> </a:t>
            </a:r>
            <a:r>
              <a:rPr lang="en-US" kern="1200" err="1">
                <a:latin typeface="Times New Roman"/>
                <a:ea typeface="+mn-ea"/>
                <a:cs typeface="Times New Roman"/>
              </a:rPr>
              <a:t>μικρ</a:t>
            </a:r>
            <a:r>
              <a:rPr lang="en-US" kern="1200" dirty="0">
                <a:latin typeface="Times New Roman"/>
                <a:ea typeface="+mn-ea"/>
                <a:cs typeface="Times New Roman"/>
              </a:rPr>
              <a:t>α</a:t>
            </a:r>
            <a:r>
              <a:rPr lang="en-US" kern="1200" err="1">
                <a:latin typeface="Times New Roman"/>
                <a:ea typeface="+mn-ea"/>
                <a:cs typeface="Times New Roman"/>
              </a:rPr>
              <a:t>ίνει</a:t>
            </a:r>
            <a:r>
              <a:rPr lang="en-US" kern="1200" dirty="0">
                <a:latin typeface="Times New Roman"/>
                <a:ea typeface="+mn-ea"/>
                <a:cs typeface="Times New Roman"/>
              </a:rPr>
              <a:t> και </a:t>
            </a:r>
            <a:r>
              <a:rPr lang="en-US" kern="1200" err="1">
                <a:latin typeface="Times New Roman"/>
                <a:ea typeface="+mn-ea"/>
                <a:cs typeface="Times New Roman"/>
              </a:rPr>
              <a:t>ότι</a:t>
            </a:r>
            <a:r>
              <a:rPr lang="en-US" kern="1200" dirty="0">
                <a:latin typeface="Times New Roman"/>
                <a:ea typeface="+mn-ea"/>
                <a:cs typeface="Times New Roman"/>
              </a:rPr>
              <a:t> </a:t>
            </a:r>
            <a:r>
              <a:rPr lang="en-US" kern="1200" err="1">
                <a:latin typeface="Times New Roman"/>
                <a:ea typeface="+mn-ea"/>
                <a:cs typeface="Times New Roman"/>
              </a:rPr>
              <a:t>το</a:t>
            </a:r>
            <a:r>
              <a:rPr lang="en-US" kern="1200" dirty="0">
                <a:latin typeface="Times New Roman"/>
                <a:ea typeface="+mn-ea"/>
                <a:cs typeface="Times New Roman"/>
              </a:rPr>
              <a:t> </a:t>
            </a:r>
            <a:r>
              <a:rPr lang="en-US" kern="1200" err="1">
                <a:latin typeface="Times New Roman"/>
                <a:ea typeface="+mn-ea"/>
                <a:cs typeface="Times New Roman"/>
              </a:rPr>
              <a:t>ίδιο</a:t>
            </a:r>
            <a:r>
              <a:rPr lang="en-US" kern="1200" dirty="0">
                <a:latin typeface="Times New Roman"/>
                <a:ea typeface="+mn-ea"/>
                <a:cs typeface="Times New Roman"/>
              </a:rPr>
              <a:t> </a:t>
            </a:r>
            <a:r>
              <a:rPr lang="en-US" kern="1200" err="1">
                <a:latin typeface="Times New Roman"/>
                <a:ea typeface="+mn-ea"/>
                <a:cs typeface="Times New Roman"/>
              </a:rPr>
              <a:t>συμ</a:t>
            </a:r>
            <a:r>
              <a:rPr lang="en-US" kern="1200" dirty="0">
                <a:latin typeface="Times New Roman"/>
                <a:ea typeface="+mn-ea"/>
                <a:cs typeface="Times New Roman"/>
              </a:rPr>
              <a:t>βα</a:t>
            </a:r>
            <a:r>
              <a:rPr lang="en-US" kern="1200" err="1">
                <a:latin typeface="Times New Roman"/>
                <a:ea typeface="+mn-ea"/>
                <a:cs typeface="Times New Roman"/>
              </a:rPr>
              <a:t>ίνει</a:t>
            </a:r>
            <a:r>
              <a:rPr lang="en-US" kern="1200" dirty="0">
                <a:latin typeface="Times New Roman"/>
                <a:ea typeface="+mn-ea"/>
                <a:cs typeface="Times New Roman"/>
              </a:rPr>
              <a:t> και </a:t>
            </a:r>
            <a:r>
              <a:rPr lang="en-US" kern="1200" err="1">
                <a:latin typeface="Times New Roman"/>
                <a:ea typeface="+mn-ea"/>
                <a:cs typeface="Times New Roman"/>
              </a:rPr>
              <a:t>με</a:t>
            </a:r>
            <a:r>
              <a:rPr lang="en-US" kern="1200" dirty="0">
                <a:latin typeface="Times New Roman"/>
                <a:ea typeface="+mn-ea"/>
                <a:cs typeface="Times New Roman"/>
              </a:rPr>
              <a:t> </a:t>
            </a:r>
            <a:r>
              <a:rPr lang="en-US" kern="1200" err="1">
                <a:latin typeface="Times New Roman"/>
                <a:ea typeface="+mn-ea"/>
                <a:cs typeface="Times New Roman"/>
              </a:rPr>
              <a:t>τον</a:t>
            </a:r>
            <a:r>
              <a:rPr lang="en-US" kern="1200" dirty="0">
                <a:latin typeface="Times New Roman"/>
                <a:ea typeface="+mn-ea"/>
                <a:cs typeface="Times New Roman"/>
              </a:rPr>
              <a:t> </a:t>
            </a:r>
            <a:r>
              <a:rPr lang="en-US" kern="1200" err="1">
                <a:latin typeface="Times New Roman"/>
                <a:ea typeface="+mn-ea"/>
                <a:cs typeface="Times New Roman"/>
              </a:rPr>
              <a:t>ήλιο</a:t>
            </a:r>
            <a:r>
              <a:rPr lang="en-US" kern="1200" dirty="0">
                <a:latin typeface="Times New Roman"/>
                <a:ea typeface="+mn-ea"/>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74935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Ευρεία οθόνη</PresentationFormat>
  <Paragraphs>87</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Garamond</vt:lpstr>
      <vt:lpstr>Times New Roman</vt:lpstr>
      <vt:lpstr>Wingdings</vt:lpstr>
      <vt:lpstr>Savon</vt:lpstr>
      <vt:lpstr>ΔΡΑΣΤΗΡΙΟΤΗΤΕΣ ΑΠΟ ΤΟΝ ΚΟΣΜΟ ΤΗΣ ΦΥΣΙΚΗΣ ΓΙΑ ΤΟ ΝΗΠΙΑΓΩΓΕΙΟ</vt:lpstr>
      <vt:lpstr>Εισαγωγικό πλαίσιο 1ης δραστηριότητας </vt:lpstr>
      <vt:lpstr>2η δραστηριότητα </vt:lpstr>
      <vt:lpstr>3η δραστηριότητα  </vt:lpstr>
      <vt:lpstr>4η δραστηριότητα (αξιολόγησης) </vt:lpstr>
      <vt:lpstr>σΚΙΕΣ</vt:lpstr>
      <vt:lpstr>1η δραστηριότητα: Σκιές. Τι είναι και πως δημιουργούνται; </vt:lpstr>
      <vt:lpstr>2η δραστηριότητα: Κατεύθυνση σκιάς </vt:lpstr>
      <vt:lpstr>3η δραστηριότητα:Πότε μεγαλώνει μια σκιά; </vt:lpstr>
      <vt:lpstr>4η δραστηριότητα: αξιολόγησης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Ραβάνης Κωνσταντίνος</cp:lastModifiedBy>
  <cp:revision>344</cp:revision>
  <dcterms:created xsi:type="dcterms:W3CDTF">2023-04-20T07:32:04Z</dcterms:created>
  <dcterms:modified xsi:type="dcterms:W3CDTF">2023-04-24T04:25:46Z</dcterms:modified>
</cp:coreProperties>
</file>