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63" r:id="rId2"/>
    <p:sldId id="261" r:id="rId3"/>
    <p:sldId id="364" r:id="rId4"/>
    <p:sldId id="354" r:id="rId5"/>
    <p:sldId id="355" r:id="rId6"/>
    <p:sldId id="365" r:id="rId7"/>
    <p:sldId id="265" r:id="rId8"/>
    <p:sldId id="274" r:id="rId9"/>
    <p:sldId id="366" r:id="rId10"/>
    <p:sldId id="288" r:id="rId11"/>
    <p:sldId id="357" r:id="rId12"/>
    <p:sldId id="269" r:id="rId13"/>
    <p:sldId id="387" r:id="rId14"/>
    <p:sldId id="342" r:id="rId15"/>
    <p:sldId id="341" r:id="rId16"/>
    <p:sldId id="358" r:id="rId17"/>
    <p:sldId id="343" r:id="rId18"/>
    <p:sldId id="361" r:id="rId19"/>
    <p:sldId id="367" r:id="rId20"/>
    <p:sldId id="368" r:id="rId21"/>
    <p:sldId id="369" r:id="rId22"/>
    <p:sldId id="370" r:id="rId23"/>
    <p:sldId id="371" r:id="rId24"/>
    <p:sldId id="372" r:id="rId25"/>
    <p:sldId id="373" r:id="rId26"/>
    <p:sldId id="374" r:id="rId27"/>
    <p:sldId id="375" r:id="rId28"/>
    <p:sldId id="376" r:id="rId29"/>
    <p:sldId id="344" r:id="rId30"/>
    <p:sldId id="377" r:id="rId31"/>
    <p:sldId id="378" r:id="rId32"/>
    <p:sldId id="270" r:id="rId33"/>
    <p:sldId id="272" r:id="rId34"/>
    <p:sldId id="379" r:id="rId35"/>
    <p:sldId id="380" r:id="rId36"/>
    <p:sldId id="416" r:id="rId37"/>
    <p:sldId id="290" r:id="rId38"/>
    <p:sldId id="295" r:id="rId39"/>
    <p:sldId id="299" r:id="rId40"/>
    <p:sldId id="292" r:id="rId41"/>
    <p:sldId id="291" r:id="rId42"/>
    <p:sldId id="294" r:id="rId43"/>
    <p:sldId id="293" r:id="rId44"/>
    <p:sldId id="345" r:id="rId4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Default Section" id="{7512F115-2FCC-49EE-8759-A71F26F5819E}">
          <p14:sldIdLst>
            <p14:sldId id="256"/>
            <p14:sldId id="261"/>
            <p14:sldId id="262"/>
            <p14:sldId id="264"/>
            <p14:sldId id="266"/>
            <p14:sldId id="265"/>
            <p14:sldId id="274"/>
            <p14:sldId id="267"/>
            <p14:sldId id="288"/>
            <p14:sldId id="277"/>
            <p14:sldId id="269"/>
            <p14:sldId id="278"/>
            <p14:sldId id="270"/>
            <p14:sldId id="272"/>
            <p14:sldId id="279"/>
            <p14:sldId id="273"/>
            <p14:sldId id="281"/>
            <p14:sldId id="284"/>
            <p14:sldId id="282"/>
            <p14:sldId id="283"/>
            <p14:sldId id="285"/>
            <p14:sldId id="286"/>
            <p14:sldId id="280"/>
            <p14:sldId id="290"/>
            <p14:sldId id="295"/>
            <p14:sldId id="299"/>
            <p14:sldId id="292"/>
            <p14:sldId id="291"/>
            <p14:sldId id="294"/>
          </p14:sldIdLst>
        </p14:section>
        <p14:section name="Untitled Section" id="{0F1CB131-A6BD-43D0-B8D4-1F27CEF7A05E}">
          <p14:sldIdLst>
            <p14:sldId id="293"/>
            <p14:sldId id="300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5075BC"/>
    <a:srgbClr val="4F81BD"/>
    <a:srgbClr val="50ABB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Μεσαίο στυλ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77" autoAdjust="0"/>
    <p:restoredTop sz="99309" autoAdjust="0"/>
  </p:normalViewPr>
  <p:slideViewPr>
    <p:cSldViewPr>
      <p:cViewPr>
        <p:scale>
          <a:sx n="60" d="100"/>
          <a:sy n="60" d="100"/>
        </p:scale>
        <p:origin x="-3156" y="-13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A379C-B41D-45E1-80CB-01FC82FDADA9}" type="datetimeFigureOut">
              <a:rPr lang="el-GR" smtClean="0"/>
              <a:pPr/>
              <a:t>9/9/2015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60D4E-153C-481E-9C52-31B1E4926C1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955354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37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445984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38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749721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39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4051807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40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5375097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41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3101659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42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40753707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43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1451231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44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145123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4156830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947138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8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981724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10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812414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12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07016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32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61026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33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804480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36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01794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dirty="0" smtClean="0"/>
              <a:t>Στυλ κύριου υπότιτλου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424524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8615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4238612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4156" y="1556792"/>
            <a:ext cx="8229600" cy="45259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7518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</p:spTree>
    <p:extLst>
      <p:ext uri="{BB962C8B-B14F-4D97-AF65-F5344CB8AC3E}">
        <p14:creationId xmlns="" xmlns:p14="http://schemas.microsoft.com/office/powerpoint/2010/main" val="1212086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3250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7425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214016"/>
            <a:ext cx="4040188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7425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214016"/>
            <a:ext cx="4041775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6112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5794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009620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1556792"/>
            <a:ext cx="5111750" cy="46085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556792"/>
            <a:ext cx="3008313" cy="46085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3171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1556792"/>
            <a:ext cx="5486400" cy="3456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157192"/>
            <a:ext cx="5486400" cy="101500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9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5077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98380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4.0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428596" y="2024078"/>
            <a:ext cx="8358246" cy="1690674"/>
          </a:xfrm>
        </p:spPr>
        <p:txBody>
          <a:bodyPr>
            <a:normAutofit fontScale="90000"/>
          </a:bodyPr>
          <a:lstStyle/>
          <a:p>
            <a:r>
              <a:rPr lang="el-GR" sz="4000" dirty="0" smtClean="0"/>
              <a:t>ΠΕΤΡΟΛΟΓΙΑ ΜΑΓΜΑΤΙΚΩΝ &amp; ΜΕΤΑΜΟΡΦΩΜΕΝΩΝ ΠΕΤΡΩΜΑΤΩΝ</a:t>
            </a:r>
            <a:r>
              <a:rPr lang="el-GR" dirty="0" smtClean="0"/>
              <a:t/>
            </a:r>
            <a:br>
              <a:rPr lang="el-GR" dirty="0" smtClean="0"/>
            </a:br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861048"/>
            <a:ext cx="7776864" cy="163965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l-GR" sz="24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Ενότητα </a:t>
            </a:r>
            <a:r>
              <a:rPr lang="en-US" sz="24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2</a:t>
            </a:r>
            <a:r>
              <a:rPr lang="el-GR" sz="24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:</a:t>
            </a:r>
            <a:r>
              <a:rPr lang="en-US" sz="24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dirty="0" smtClean="0"/>
              <a:t>Πετρολογία Μεταμορφωμένων Πετρωμάτων</a:t>
            </a:r>
            <a:endParaRPr lang="en-US" sz="2400" dirty="0" smtClean="0"/>
          </a:p>
          <a:p>
            <a:pPr>
              <a:spcBef>
                <a:spcPts val="0"/>
              </a:spcBef>
            </a:pPr>
            <a:endParaRPr lang="en-US" sz="2400" dirty="0" smtClean="0"/>
          </a:p>
          <a:p>
            <a:pPr>
              <a:spcBef>
                <a:spcPts val="0"/>
              </a:spcBef>
              <a:defRPr/>
            </a:pPr>
            <a:r>
              <a:rPr lang="el-GR" sz="2400" dirty="0" smtClean="0"/>
              <a:t>Ιωάννης Ηλιόπουλος</a:t>
            </a:r>
            <a:endParaRPr lang="en-US" sz="2400" dirty="0" smtClean="0"/>
          </a:p>
          <a:p>
            <a:pPr>
              <a:spcBef>
                <a:spcPts val="0"/>
              </a:spcBef>
            </a:pPr>
            <a:r>
              <a:rPr lang="el-GR" sz="2400" dirty="0" smtClean="0"/>
              <a:t>Σχολή Θετικών Επιστημών</a:t>
            </a:r>
          </a:p>
          <a:p>
            <a:pPr>
              <a:spcBef>
                <a:spcPts val="0"/>
              </a:spcBef>
            </a:pPr>
            <a:r>
              <a:rPr lang="el-GR" sz="2400" dirty="0" smtClean="0"/>
              <a:t>Τμήμα Γεωλογίας</a:t>
            </a:r>
            <a:endParaRPr lang="en-US" sz="2400" dirty="0" smtClean="0"/>
          </a:p>
          <a:p>
            <a:endParaRPr lang="el-GR" sz="2800" dirty="0" smtClean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06460"/>
            <a:ext cx="4514857" cy="935086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05" y="279862"/>
            <a:ext cx="3692664" cy="13882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2819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91414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200" dirty="0" err="1" smtClean="0">
                <a:sym typeface="Arial" pitchFamily="34" charset="0"/>
              </a:rPr>
              <a:t>Γλαυκοφανιτική</a:t>
            </a:r>
            <a:r>
              <a:rPr lang="el-GR" sz="3200" dirty="0" smtClean="0">
                <a:sym typeface="Arial" pitchFamily="34" charset="0"/>
              </a:rPr>
              <a:t> (</a:t>
            </a:r>
            <a:r>
              <a:rPr lang="el-GR" sz="3200" dirty="0" err="1" smtClean="0">
                <a:sym typeface="Arial" pitchFamily="34" charset="0"/>
              </a:rPr>
              <a:t>κυανοσχιστολιθική</a:t>
            </a:r>
            <a:r>
              <a:rPr lang="el-GR" sz="3200" dirty="0" smtClean="0">
                <a:sym typeface="Arial" pitchFamily="34" charset="0"/>
              </a:rPr>
              <a:t>) φάση </a:t>
            </a:r>
            <a:endParaRPr lang="el-GR" dirty="0"/>
          </a:p>
        </p:txBody>
      </p:sp>
      <p:sp>
        <p:nvSpPr>
          <p:cNvPr id="16" name="15 - Θέση περιεχομένου"/>
          <p:cNvSpPr>
            <a:spLocks noGrp="1"/>
          </p:cNvSpPr>
          <p:nvPr>
            <p:ph idx="1"/>
          </p:nvPr>
        </p:nvSpPr>
        <p:spPr>
          <a:xfrm>
            <a:off x="2143108" y="1285860"/>
            <a:ext cx="4679348" cy="1014952"/>
          </a:xfrm>
        </p:spPr>
        <p:txBody>
          <a:bodyPr/>
          <a:lstStyle/>
          <a:p>
            <a:pPr algn="ctr">
              <a:buNone/>
            </a:pPr>
            <a:r>
              <a:rPr lang="el-GR" kern="0" dirty="0" smtClean="0"/>
              <a:t>Τυπικές </a:t>
            </a:r>
            <a:r>
              <a:rPr lang="el-GR" kern="0" dirty="0" err="1" smtClean="0"/>
              <a:t>παραγενέσεις</a:t>
            </a:r>
            <a:r>
              <a:rPr lang="el-GR" kern="0" dirty="0" smtClean="0"/>
              <a:t> </a:t>
            </a:r>
            <a:endParaRPr lang="el-GR" dirty="0"/>
          </a:p>
        </p:txBody>
      </p:sp>
      <p:sp>
        <p:nvSpPr>
          <p:cNvPr id="5" name="Ορθογώνιο 4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ρθογώνιο 5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949280"/>
            <a:ext cx="726005" cy="704483"/>
          </a:xfrm>
          <a:prstGeom prst="rect">
            <a:avLst/>
          </a:prstGeom>
        </p:spPr>
      </p:pic>
      <p:pic>
        <p:nvPicPr>
          <p:cNvPr id="8" name="7 - Εικόνα" descr="Εικόνα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856" y="2112280"/>
            <a:ext cx="8400288" cy="36027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6675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Arial" pitchFamily="34" charset="0"/>
              </a:rPr>
              <a:t/>
            </a:r>
            <a:br>
              <a:rPr lang="el-GR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Arial" pitchFamily="34" charset="0"/>
              </a:rPr>
            </a:br>
            <a:r>
              <a:rPr lang="el-GR" dirty="0" err="1" smtClean="0">
                <a:sym typeface="Arial" pitchFamily="34" charset="0"/>
              </a:rPr>
              <a:t>Μεταπηλιτικά</a:t>
            </a:r>
            <a:r>
              <a:rPr lang="el-GR" dirty="0" smtClean="0">
                <a:sym typeface="Arial" pitchFamily="34" charset="0"/>
              </a:rPr>
              <a:t>  πετρώματα</a:t>
            </a:r>
            <a:r>
              <a:rPr lang="el-GR" sz="6000" dirty="0" smtClean="0"/>
              <a:t/>
            </a:r>
            <a:br>
              <a:rPr lang="el-GR" sz="6000" dirty="0" smtClean="0"/>
            </a:br>
            <a:endParaRPr lang="el-GR" dirty="0"/>
          </a:p>
        </p:txBody>
      </p:sp>
      <p:pic>
        <p:nvPicPr>
          <p:cNvPr id="4" name="Picture 2" descr="Εικόνα 4: AFM διαγράμματα για μεταπηλίτες υψηλώνπιέσεων - χαμηλών θερμοκρασιών&#10;από: Καταγάς 2012, Πετρολογία Μεταμορφωμένων, Πανεπιστημιακές Σημειώσεις, Πανεπιστήμιο Πατρών 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7516" t="17516" r="12791" b="16799"/>
          <a:stretch>
            <a:fillRect/>
          </a:stretch>
        </p:blipFill>
        <p:spPr bwMode="auto">
          <a:xfrm>
            <a:off x="2010722" y="1196752"/>
            <a:ext cx="4870098" cy="36720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8" name="Rectangle 7" descr="&#10;"/>
          <p:cNvSpPr/>
          <p:nvPr/>
        </p:nvSpPr>
        <p:spPr>
          <a:xfrm>
            <a:off x="611560" y="5103674"/>
            <a:ext cx="8208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AFM διαγράμματα για </a:t>
            </a:r>
            <a:r>
              <a:rPr lang="el-GR" dirty="0" err="1" smtClean="0"/>
              <a:t>μεταπηλίτες</a:t>
            </a:r>
            <a:r>
              <a:rPr lang="el-GR" dirty="0" smtClean="0"/>
              <a:t> της σειράς φάσεων υψηλής </a:t>
            </a:r>
            <a:r>
              <a:rPr lang="el-GR" dirty="0" err="1" smtClean="0"/>
              <a:t>πιέσης</a:t>
            </a:r>
            <a:r>
              <a:rPr lang="el-GR" dirty="0" smtClean="0"/>
              <a:t> – χαμηλής θερμοκρασίας  στα οποία απεικονίζονται οι μεταβολές των ορυκτολογικών  </a:t>
            </a:r>
            <a:r>
              <a:rPr lang="el-GR" dirty="0" err="1" smtClean="0"/>
              <a:t>παραγενέσεων</a:t>
            </a:r>
            <a:r>
              <a:rPr lang="el-GR" dirty="0" smtClean="0"/>
              <a:t> με την αύξηση του βαθμού μεταμόρφωσης, a: συνθήκες χαμηλότερες  της </a:t>
            </a:r>
            <a:r>
              <a:rPr lang="el-GR" dirty="0" err="1" smtClean="0"/>
              <a:t>γλαυκοφανιτικής</a:t>
            </a:r>
            <a:r>
              <a:rPr lang="el-GR" dirty="0" smtClean="0"/>
              <a:t> φάσης, b και c : συνθήκες </a:t>
            </a:r>
            <a:r>
              <a:rPr lang="el-GR" dirty="0" err="1" smtClean="0"/>
              <a:t>γλαυκοφανιτικής</a:t>
            </a:r>
            <a:r>
              <a:rPr lang="el-GR" dirty="0" smtClean="0"/>
              <a:t> φάσης, d: συνθήκες  κατώτερης </a:t>
            </a:r>
            <a:r>
              <a:rPr lang="el-GR" dirty="0" err="1" smtClean="0"/>
              <a:t>εκλογιτικής</a:t>
            </a:r>
            <a:r>
              <a:rPr lang="el-GR" dirty="0" smtClean="0"/>
              <a:t> φάσης (Προβολή από </a:t>
            </a:r>
            <a:r>
              <a:rPr lang="el-GR" dirty="0" err="1" smtClean="0"/>
              <a:t>μοσχοβίτη+χαλαζία</a:t>
            </a:r>
            <a:r>
              <a:rPr lang="el-GR" dirty="0" smtClean="0"/>
              <a:t>+ H2O)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Ορθογώνιο 9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3" name="Εικόνα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8" name="7 - Θέση περιεχομένου"/>
          <p:cNvSpPr>
            <a:spLocks noGrp="1"/>
          </p:cNvSpPr>
          <p:nvPr>
            <p:ph type="body" sz="half" idx="2"/>
          </p:nvPr>
        </p:nvSpPr>
        <p:spPr>
          <a:xfrm>
            <a:off x="323528" y="4869160"/>
            <a:ext cx="8640960" cy="1008112"/>
          </a:xfrm>
        </p:spPr>
        <p:txBody>
          <a:bodyPr>
            <a:noAutofit/>
          </a:bodyPr>
          <a:lstStyle/>
          <a:p>
            <a:pPr algn="ctr"/>
            <a:r>
              <a:rPr lang="el-GR" sz="2400" i="1" dirty="0" err="1" smtClean="0"/>
              <a:t>σουδοΐτης</a:t>
            </a:r>
            <a:r>
              <a:rPr lang="el-GR" sz="2400" i="1" dirty="0" smtClean="0"/>
              <a:t> + χαλαζίας   ↔  </a:t>
            </a:r>
            <a:r>
              <a:rPr lang="en-US" sz="2400" i="1" dirty="0" smtClean="0"/>
              <a:t> </a:t>
            </a:r>
            <a:r>
              <a:rPr lang="el-GR" sz="2400" i="1" dirty="0" err="1" smtClean="0"/>
              <a:t>καρφόλιθος</a:t>
            </a:r>
            <a:r>
              <a:rPr lang="el-GR" sz="2400" i="1" dirty="0" smtClean="0"/>
              <a:t> </a:t>
            </a:r>
            <a:r>
              <a:rPr lang="en-US" sz="2400" i="1" dirty="0" smtClean="0"/>
              <a:t> </a:t>
            </a:r>
            <a:r>
              <a:rPr lang="el-GR" sz="2400" dirty="0" smtClean="0"/>
              <a:t>(1)</a:t>
            </a:r>
            <a:r>
              <a:rPr lang="en-US" sz="2400" dirty="0" smtClean="0"/>
              <a:t> </a:t>
            </a:r>
          </a:p>
          <a:p>
            <a:pPr algn="ctr"/>
            <a:r>
              <a:rPr lang="en-US" sz="2400" i="1" dirty="0" smtClean="0"/>
              <a:t>(Mg</a:t>
            </a:r>
            <a:r>
              <a:rPr lang="en-US" sz="2400" i="1" baseline="-25000" dirty="0" smtClean="0"/>
              <a:t>2</a:t>
            </a:r>
            <a:r>
              <a:rPr lang="en-US" sz="2400" i="1" dirty="0" smtClean="0"/>
              <a:t>Al</a:t>
            </a:r>
            <a:r>
              <a:rPr lang="en-US" sz="2400" i="1" baseline="-25000" dirty="0" smtClean="0"/>
              <a:t>3</a:t>
            </a:r>
            <a:r>
              <a:rPr lang="en-US" sz="2400" i="1" dirty="0" smtClean="0"/>
              <a:t>[AlSi</a:t>
            </a:r>
            <a:r>
              <a:rPr lang="en-US" sz="2400" i="1" baseline="-25000" dirty="0" smtClean="0"/>
              <a:t>3</a:t>
            </a:r>
            <a:r>
              <a:rPr lang="en-US" sz="2400" i="1" dirty="0" smtClean="0"/>
              <a:t>O</a:t>
            </a:r>
            <a:r>
              <a:rPr lang="en-US" sz="2400" i="1" baseline="-25000" dirty="0" smtClean="0"/>
              <a:t>10</a:t>
            </a:r>
            <a:r>
              <a:rPr lang="en-US" sz="2400" i="1" dirty="0" smtClean="0"/>
              <a:t>](OH)</a:t>
            </a:r>
            <a:r>
              <a:rPr lang="en-US" sz="2400" i="1" baseline="-25000" dirty="0" smtClean="0"/>
              <a:t>8              </a:t>
            </a:r>
            <a:r>
              <a:rPr lang="en-US" sz="2400" i="1" dirty="0" smtClean="0"/>
              <a:t> (</a:t>
            </a:r>
            <a:r>
              <a:rPr lang="en-US" sz="2400" i="1" dirty="0" err="1" smtClean="0"/>
              <a:t>MgFe</a:t>
            </a:r>
            <a:r>
              <a:rPr lang="en-US" sz="2400" i="1" dirty="0" smtClean="0"/>
              <a:t>)Al</a:t>
            </a:r>
            <a:r>
              <a:rPr lang="en-US" sz="2400" i="1" baseline="-25000" dirty="0" smtClean="0"/>
              <a:t>2</a:t>
            </a:r>
            <a:r>
              <a:rPr lang="en-US" sz="2400" i="1" dirty="0" smtClean="0"/>
              <a:t>[Si</a:t>
            </a:r>
            <a:r>
              <a:rPr lang="en-US" sz="2400" i="1" baseline="-25000" dirty="0" smtClean="0"/>
              <a:t>2</a:t>
            </a:r>
            <a:r>
              <a:rPr lang="en-US" sz="2400" i="1" dirty="0" smtClean="0"/>
              <a:t>O</a:t>
            </a:r>
            <a:r>
              <a:rPr lang="en-US" sz="2400" i="1" baseline="-25000" dirty="0" smtClean="0"/>
              <a:t>6</a:t>
            </a:r>
            <a:r>
              <a:rPr lang="en-US" sz="2400" i="1" dirty="0" smtClean="0"/>
              <a:t>](OH)</a:t>
            </a:r>
            <a:r>
              <a:rPr lang="en-US" sz="2400" i="1" baseline="-25000" dirty="0" smtClean="0"/>
              <a:t>4</a:t>
            </a:r>
            <a:r>
              <a:rPr lang="el-GR" sz="2400" i="1" baseline="-25000" dirty="0" smtClean="0"/>
              <a:t>   </a:t>
            </a:r>
            <a:r>
              <a:rPr lang="el-GR" sz="2400" i="1" dirty="0" smtClean="0"/>
              <a:t> </a:t>
            </a:r>
            <a:r>
              <a:rPr lang="en-US" sz="2400" dirty="0" smtClean="0"/>
              <a:t>(2)</a:t>
            </a:r>
            <a:endParaRPr lang="en-US" sz="2400" baseline="-25000" dirty="0" smtClean="0"/>
          </a:p>
          <a:p>
            <a:pPr algn="ctr"/>
            <a:r>
              <a:rPr lang="en-US" sz="2400" i="1" dirty="0" smtClean="0"/>
              <a:t>Mg- </a:t>
            </a:r>
            <a:r>
              <a:rPr lang="el-GR" sz="2400" i="1" dirty="0" err="1" smtClean="0"/>
              <a:t>χλωρίτης</a:t>
            </a:r>
            <a:r>
              <a:rPr lang="el-GR" sz="2400" i="1" dirty="0" smtClean="0"/>
              <a:t> + +</a:t>
            </a:r>
            <a:r>
              <a:rPr lang="el-GR" sz="2400" i="1" dirty="0" err="1" smtClean="0"/>
              <a:t>πυροφυλλίτης</a:t>
            </a:r>
            <a:r>
              <a:rPr lang="el-GR" sz="2400" i="1" dirty="0" smtClean="0"/>
              <a:t> ↔</a:t>
            </a:r>
            <a:r>
              <a:rPr lang="en-US" sz="2400" i="1" dirty="0" smtClean="0"/>
              <a:t>Mg- </a:t>
            </a:r>
            <a:r>
              <a:rPr lang="el-GR" sz="2400" i="1" dirty="0" err="1" smtClean="0"/>
              <a:t>καρφόλιθος</a:t>
            </a:r>
            <a:r>
              <a:rPr lang="el-GR" sz="2400" i="1" dirty="0" smtClean="0"/>
              <a:t> + χαλαζίας</a:t>
            </a:r>
            <a:r>
              <a:rPr lang="en-US" sz="2400" i="1" dirty="0" smtClean="0"/>
              <a:t>  </a:t>
            </a:r>
            <a:r>
              <a:rPr lang="en-US" sz="2400" dirty="0" smtClean="0"/>
              <a:t>(3)</a:t>
            </a:r>
            <a:r>
              <a:rPr lang="el-GR" sz="2400" dirty="0" smtClean="0"/>
              <a:t> </a:t>
            </a:r>
          </a:p>
          <a:p>
            <a:pPr marL="280988" indent="-280988" algn="ctr">
              <a:spcBef>
                <a:spcPts val="600"/>
              </a:spcBef>
            </a:pPr>
            <a:endParaRPr lang="en-US" sz="2400" b="1" i="1" dirty="0" smtClean="0"/>
          </a:p>
          <a:p>
            <a:pPr algn="ctr"/>
            <a:endParaRPr lang="el-GR" dirty="0"/>
          </a:p>
        </p:txBody>
      </p:sp>
      <p:sp>
        <p:nvSpPr>
          <p:cNvPr id="7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414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dirty="0" err="1" smtClean="0">
                <a:sym typeface="Arial" pitchFamily="34" charset="0"/>
              </a:rPr>
              <a:t>Μεταπηλιτικά</a:t>
            </a:r>
            <a:r>
              <a:rPr lang="el-GR" dirty="0" smtClean="0">
                <a:sym typeface="Arial" pitchFamily="34" charset="0"/>
              </a:rPr>
              <a:t>  πετρώματα</a:t>
            </a:r>
            <a:endParaRPr lang="el-GR" dirty="0"/>
          </a:p>
        </p:txBody>
      </p:sp>
      <p:pic>
        <p:nvPicPr>
          <p:cNvPr id="19" name="Picture 2" descr="Εικόνα 5: AFM διαγράμματα για μεταπηλίτες υψηλώνπιέσεων - χαμηλών θερμοκρασιών&#10;από: Καταγάς 2012, Πετρολογία Μεταμορφωμένων, Πανεπιστημιακές Σημειώσεις, Πανεπιστήμιο Πατρών 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l="8999" t="17477" r="14178" b="17425"/>
          <a:stretch>
            <a:fillRect/>
          </a:stretch>
        </p:blipFill>
        <p:spPr bwMode="auto">
          <a:xfrm>
            <a:off x="1979712" y="1412776"/>
            <a:ext cx="4779000" cy="32400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41908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1300163"/>
            <a:r>
              <a:rPr smtClean="0">
                <a:solidFill>
                  <a:srgbClr val="5075BC"/>
                </a:solidFill>
                <a:latin typeface="+mn-lt"/>
                <a:cs typeface="Arial" pitchFamily="34" charset="0"/>
                <a:sym typeface="Arial" pitchFamily="34" charset="0"/>
              </a:rPr>
              <a:t>Η ζώνη του χλωρίτη</a:t>
            </a:r>
            <a:endParaRPr dirty="0">
              <a:solidFill>
                <a:srgbClr val="5075BC"/>
              </a:solidFill>
              <a:latin typeface="+mn-lt"/>
            </a:endParaRPr>
          </a:p>
        </p:txBody>
      </p:sp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pic>
        <p:nvPicPr>
          <p:cNvPr id="133123" name="Picture 3" descr="Εικόνα 6: AKF και AFM διαγράμματα για τη ζώνη του χλωρίτη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12776"/>
            <a:ext cx="8312516" cy="3783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" name="Rectangle 118"/>
          <p:cNvSpPr/>
          <p:nvPr/>
        </p:nvSpPr>
        <p:spPr>
          <a:xfrm>
            <a:off x="395536" y="5157192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a) AKF </a:t>
            </a:r>
            <a:r>
              <a:rPr lang="el-GR" dirty="0" smtClean="0"/>
              <a:t>και </a:t>
            </a:r>
            <a:r>
              <a:rPr lang="en-US" dirty="0" smtClean="0"/>
              <a:t>b) AFM </a:t>
            </a:r>
            <a:r>
              <a:rPr lang="el-GR" dirty="0" smtClean="0"/>
              <a:t>διαγράμματα για </a:t>
            </a:r>
            <a:r>
              <a:rPr lang="el-GR" dirty="0" err="1" smtClean="0"/>
              <a:t>πηλιτικά</a:t>
            </a:r>
            <a:r>
              <a:rPr lang="el-GR" dirty="0" smtClean="0"/>
              <a:t> πετρώματα της </a:t>
            </a:r>
            <a:r>
              <a:rPr lang="en-US" dirty="0" smtClean="0"/>
              <a:t> </a:t>
            </a:r>
            <a:r>
              <a:rPr lang="el-GR" dirty="0" smtClean="0"/>
              <a:t>ζώνης του </a:t>
            </a:r>
            <a:r>
              <a:rPr lang="el-GR" dirty="0" err="1" smtClean="0"/>
              <a:t>χλωρίτη</a:t>
            </a:r>
            <a:r>
              <a:rPr lang="el-GR" dirty="0" smtClean="0"/>
              <a:t> </a:t>
            </a:r>
            <a:r>
              <a:rPr lang="en-US" dirty="0" smtClean="0"/>
              <a:t>(</a:t>
            </a:r>
            <a:r>
              <a:rPr lang="el-GR" dirty="0" smtClean="0"/>
              <a:t>κατώτερη </a:t>
            </a:r>
            <a:r>
              <a:rPr lang="el-GR" dirty="0" err="1" smtClean="0"/>
              <a:t>πρασινοσχιστολιθική</a:t>
            </a:r>
            <a:r>
              <a:rPr lang="el-GR" dirty="0" smtClean="0"/>
              <a:t> φάση</a:t>
            </a:r>
            <a:r>
              <a:rPr lang="en-US" dirty="0" smtClean="0"/>
              <a:t>)</a:t>
            </a:r>
            <a:r>
              <a:rPr lang="el-GR" dirty="0" smtClean="0"/>
              <a:t>. Οι σκιασμένες περιοχές αντιπροσωπεύουν τις συνήθεις χημικές συστάσεις </a:t>
            </a:r>
            <a:r>
              <a:rPr lang="el-GR" dirty="0" err="1" smtClean="0"/>
              <a:t>πηλιτικών</a:t>
            </a:r>
            <a:r>
              <a:rPr lang="el-GR" dirty="0" smtClean="0"/>
              <a:t> και  γρανιτικών πετρωμάτων.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>
                <a:solidFill>
                  <a:srgbClr val="333399"/>
                </a:solidFill>
                <a:sym typeface="Arial" pitchFamily="34" charset="0"/>
              </a:rPr>
              <a:t/>
            </a:r>
            <a:br>
              <a:rPr lang="el-GR" dirty="0" smtClean="0">
                <a:solidFill>
                  <a:srgbClr val="333399"/>
                </a:solidFill>
                <a:sym typeface="Arial" pitchFamily="34" charset="0"/>
              </a:rPr>
            </a:br>
            <a:r>
              <a:rPr lang="el-GR" dirty="0" err="1" smtClean="0">
                <a:sym typeface="Arial" pitchFamily="34" charset="0"/>
              </a:rPr>
              <a:t>Μεταπηλιτικά</a:t>
            </a:r>
            <a:r>
              <a:rPr lang="el-GR" dirty="0" smtClean="0">
                <a:sym typeface="Arial" pitchFamily="34" charset="0"/>
              </a:rPr>
              <a:t>  πετρώματα</a:t>
            </a:r>
            <a:r>
              <a:rPr lang="el-GR" dirty="0" smtClean="0"/>
              <a:t/>
            </a:r>
            <a:br>
              <a:rPr lang="el-GR" dirty="0" smtClean="0"/>
            </a:br>
            <a:endParaRPr lang="el-GR" dirty="0"/>
          </a:p>
        </p:txBody>
      </p:sp>
      <p:pic>
        <p:nvPicPr>
          <p:cNvPr id="12" name="Picture 2" descr="Εικόνα 7: Διαγράμματα AFM για συνθήκες της γλαυκοφανιτικής φάσης σε μεταπηλίτες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50984" t="18694" r="20508" b="48914"/>
          <a:stretch>
            <a:fillRect/>
          </a:stretch>
        </p:blipFill>
        <p:spPr bwMode="auto">
          <a:xfrm>
            <a:off x="942696" y="1419847"/>
            <a:ext cx="3475695" cy="3159386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13" name="Picture 2" descr="Εικόνα 7: Διαγράμματα AFM για συνθήκες της γλαυκοφανιτικής φάσης σε μεταπηλίτες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17516" t="50053" r="50668" b="17410"/>
          <a:stretch>
            <a:fillRect/>
          </a:stretch>
        </p:blipFill>
        <p:spPr bwMode="auto">
          <a:xfrm>
            <a:off x="4932040" y="1412776"/>
            <a:ext cx="3879007" cy="3173529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16" name="15 - TextBox"/>
          <p:cNvSpPr txBox="1"/>
          <p:nvPr/>
        </p:nvSpPr>
        <p:spPr>
          <a:xfrm>
            <a:off x="683568" y="4725144"/>
            <a:ext cx="7992888" cy="144016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 smtClean="0"/>
              <a:t>Mg- </a:t>
            </a:r>
            <a:r>
              <a:rPr lang="el-GR" sz="2400" dirty="0" err="1" smtClean="0"/>
              <a:t>καρφόλιθος</a:t>
            </a:r>
            <a:r>
              <a:rPr lang="el-GR" sz="2400" dirty="0" smtClean="0"/>
              <a:t> ↔ </a:t>
            </a:r>
            <a:r>
              <a:rPr lang="el-GR" sz="2400" dirty="0" err="1" smtClean="0"/>
              <a:t>χλωρίτης</a:t>
            </a:r>
            <a:r>
              <a:rPr lang="el-GR" sz="2400" dirty="0" smtClean="0"/>
              <a:t> + </a:t>
            </a:r>
            <a:r>
              <a:rPr lang="el-GR" sz="2400" dirty="0" err="1" smtClean="0"/>
              <a:t>κυανίτης</a:t>
            </a:r>
            <a:r>
              <a:rPr lang="el-GR" sz="2400" dirty="0" smtClean="0"/>
              <a:t> + χαλαζίας + </a:t>
            </a:r>
            <a:r>
              <a:rPr lang="en-US" sz="2400" dirty="0" smtClean="0"/>
              <a:t>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l-GR" sz="2400" dirty="0" smtClean="0"/>
              <a:t> </a:t>
            </a:r>
            <a:r>
              <a:rPr lang="en-US" sz="2400" dirty="0" smtClean="0"/>
              <a:t>(4)</a:t>
            </a:r>
          </a:p>
          <a:p>
            <a:pPr algn="ctr">
              <a:spcAft>
                <a:spcPts val="600"/>
              </a:spcAft>
            </a:pPr>
            <a:r>
              <a:rPr lang="en-US" sz="2400" dirty="0" smtClean="0"/>
              <a:t>Mg- </a:t>
            </a:r>
            <a:r>
              <a:rPr lang="el-GR" sz="2400" dirty="0" err="1" smtClean="0"/>
              <a:t>καρφόλιθος</a:t>
            </a:r>
            <a:r>
              <a:rPr lang="en-US" sz="2400" dirty="0" smtClean="0"/>
              <a:t> ↔ Mg – </a:t>
            </a:r>
            <a:r>
              <a:rPr lang="el-GR" sz="2400" dirty="0" err="1" smtClean="0"/>
              <a:t>χλωριτοειδές</a:t>
            </a:r>
            <a:r>
              <a:rPr lang="el-GR" sz="2400" dirty="0" smtClean="0"/>
              <a:t> + χαλαζίας + </a:t>
            </a:r>
            <a:r>
              <a:rPr lang="en-US" sz="2400" dirty="0" smtClean="0"/>
              <a:t>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l-GR" sz="2400" dirty="0" smtClean="0"/>
              <a:t> </a:t>
            </a:r>
            <a:r>
              <a:rPr lang="en-US" sz="2400" dirty="0" smtClean="0"/>
              <a:t>(5</a:t>
            </a:r>
            <a:r>
              <a:rPr lang="el-GR" sz="2400" dirty="0" smtClean="0"/>
              <a:t>)</a:t>
            </a:r>
            <a:endParaRPr lang="en-US" sz="2400" dirty="0" smtClean="0"/>
          </a:p>
          <a:p>
            <a:pPr algn="ctr">
              <a:spcAft>
                <a:spcPts val="600"/>
              </a:spcAft>
            </a:pPr>
            <a:r>
              <a:rPr lang="en-US" sz="2400" dirty="0" smtClean="0"/>
              <a:t>Fe- Mg-</a:t>
            </a:r>
            <a:r>
              <a:rPr lang="el-GR" sz="2400" dirty="0" err="1" smtClean="0"/>
              <a:t>χλωρίτης</a:t>
            </a:r>
            <a:r>
              <a:rPr lang="en-US" sz="2400" dirty="0" smtClean="0"/>
              <a:t> +</a:t>
            </a:r>
            <a:r>
              <a:rPr lang="el-GR" sz="2400" dirty="0" smtClean="0"/>
              <a:t> χαλαζίας ↔ </a:t>
            </a:r>
            <a:r>
              <a:rPr lang="en-US" sz="2400" dirty="0" smtClean="0"/>
              <a:t>Fe- Mg –</a:t>
            </a:r>
            <a:r>
              <a:rPr lang="el-GR" sz="2400" dirty="0" smtClean="0"/>
              <a:t> </a:t>
            </a:r>
            <a:r>
              <a:rPr lang="el-GR" sz="2400" dirty="0" err="1" smtClean="0"/>
              <a:t>χλωριτοειδές</a:t>
            </a:r>
            <a:r>
              <a:rPr lang="el-GR" sz="2400" dirty="0" smtClean="0"/>
              <a:t> + </a:t>
            </a:r>
            <a:r>
              <a:rPr lang="el-GR" sz="2400" dirty="0" err="1" smtClean="0"/>
              <a:t>τάλκης</a:t>
            </a:r>
            <a:r>
              <a:rPr lang="el-GR" sz="2400" dirty="0" smtClean="0"/>
              <a:t> </a:t>
            </a:r>
            <a:r>
              <a:rPr lang="en-US" sz="2400" dirty="0" smtClean="0"/>
              <a:t>(6</a:t>
            </a:r>
            <a:r>
              <a:rPr lang="el-GR" sz="2400" dirty="0" smtClean="0"/>
              <a:t>)</a:t>
            </a:r>
          </a:p>
        </p:txBody>
      </p:sp>
      <p:pic>
        <p:nvPicPr>
          <p:cNvPr id="7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l-GR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l-GR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l-GR" sz="2800" dirty="0" err="1" smtClean="0"/>
              <a:t>Μεταπηλιτικά</a:t>
            </a:r>
            <a:r>
              <a:rPr lang="el-GR" sz="2800" dirty="0" smtClean="0"/>
              <a:t> πετρώματα υψηλών </a:t>
            </a:r>
            <a:r>
              <a:rPr lang="en-US" sz="2800" dirty="0" smtClean="0"/>
              <a:t>P</a:t>
            </a:r>
            <a:r>
              <a:rPr lang="el-GR" sz="2800" dirty="0" smtClean="0"/>
              <a:t>/Τ</a:t>
            </a:r>
            <a:br>
              <a:rPr lang="el-GR" sz="2800" dirty="0" smtClean="0"/>
            </a:br>
            <a:r>
              <a:rPr lang="el-GR" sz="2800" dirty="0" smtClean="0"/>
              <a:t>(</a:t>
            </a:r>
            <a:r>
              <a:rPr lang="el-GR" sz="2800" dirty="0" err="1" smtClean="0"/>
              <a:t>Εκλογιτική</a:t>
            </a:r>
            <a:r>
              <a:rPr lang="el-GR" sz="2800" dirty="0" smtClean="0"/>
              <a:t> φάση)</a:t>
            </a:r>
            <a:r>
              <a:rPr lang="el-GR" sz="3200" dirty="0" smtClean="0">
                <a:solidFill>
                  <a:srgbClr val="C00000"/>
                </a:solidFill>
              </a:rPr>
              <a:t/>
            </a:r>
            <a:br>
              <a:rPr lang="el-GR" sz="3200" dirty="0" smtClean="0">
                <a:solidFill>
                  <a:srgbClr val="C00000"/>
                </a:solidFill>
              </a:rPr>
            </a:br>
            <a:endParaRPr lang="el-GR" sz="3200" dirty="0"/>
          </a:p>
        </p:txBody>
      </p:sp>
      <p:pic>
        <p:nvPicPr>
          <p:cNvPr id="17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27584" y="1700808"/>
            <a:ext cx="7632848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l-GR" sz="2400" dirty="0" smtClean="0"/>
              <a:t>Διαγράμματα AFM (προβολή από μοσχοβίτη) για τη μεταμόρφωση </a:t>
            </a:r>
            <a:r>
              <a:rPr lang="el-GR" sz="2400" dirty="0" err="1" smtClean="0"/>
              <a:t>πηλιτών</a:t>
            </a:r>
            <a:r>
              <a:rPr lang="el-GR" sz="2400" dirty="0" smtClean="0"/>
              <a:t> σε συνθήκες της </a:t>
            </a:r>
            <a:r>
              <a:rPr lang="el-GR" sz="2400" dirty="0" err="1" smtClean="0"/>
              <a:t>εκλογιτικής</a:t>
            </a:r>
            <a:r>
              <a:rPr lang="el-GR" sz="2400" dirty="0" smtClean="0"/>
              <a:t> φάσεις (υψηλές P/T).</a:t>
            </a:r>
            <a:endParaRPr lang="en-US" sz="2400" dirty="0" smtClean="0"/>
          </a:p>
          <a:p>
            <a:pPr>
              <a:spcAft>
                <a:spcPts val="600"/>
              </a:spcAft>
            </a:pPr>
            <a:r>
              <a:rPr lang="el-GR" sz="2400" dirty="0" smtClean="0"/>
              <a:t> a. Σχηματισμός </a:t>
            </a:r>
            <a:r>
              <a:rPr lang="el-GR" sz="2400" dirty="0" err="1" smtClean="0"/>
              <a:t>τάλκη</a:t>
            </a:r>
            <a:r>
              <a:rPr lang="el-GR" sz="2400" dirty="0" smtClean="0"/>
              <a:t> ανάμεσα στον </a:t>
            </a:r>
            <a:r>
              <a:rPr lang="el-GR" sz="2400" dirty="0" err="1" smtClean="0"/>
              <a:t>βιοτίτη</a:t>
            </a:r>
            <a:r>
              <a:rPr lang="el-GR" sz="2400" dirty="0" smtClean="0"/>
              <a:t> και τον </a:t>
            </a:r>
            <a:r>
              <a:rPr lang="el-GR" sz="2400" dirty="0" err="1" smtClean="0"/>
              <a:t>χλωρίτη</a:t>
            </a:r>
            <a:r>
              <a:rPr lang="el-GR" sz="2400" dirty="0" smtClean="0"/>
              <a:t> στις πιο μαγνησιούχες περιοχές του διαγράμματος μέσω της αντίδρασης (28-35). </a:t>
            </a:r>
            <a:endParaRPr lang="en-US" sz="2400" dirty="0" smtClean="0"/>
          </a:p>
          <a:p>
            <a:pPr>
              <a:spcAft>
                <a:spcPts val="600"/>
              </a:spcAft>
            </a:pPr>
            <a:r>
              <a:rPr lang="el-GR" sz="2400" dirty="0" smtClean="0"/>
              <a:t>b. Σε υψηλότερους βαθμούς η συνδετική γραμμή </a:t>
            </a:r>
            <a:r>
              <a:rPr lang="el-GR" sz="2400" dirty="0" err="1" smtClean="0"/>
              <a:t>Chl</a:t>
            </a:r>
            <a:r>
              <a:rPr lang="el-GR" sz="2400" dirty="0" smtClean="0"/>
              <a:t>-</a:t>
            </a:r>
            <a:r>
              <a:rPr lang="el-GR" sz="2400" dirty="0" err="1" smtClean="0"/>
              <a:t>Bt</a:t>
            </a:r>
            <a:r>
              <a:rPr lang="el-GR" sz="2400" dirty="0" smtClean="0"/>
              <a:t> δίνει τη θέση της στην </a:t>
            </a:r>
            <a:r>
              <a:rPr lang="el-GR" sz="2400" dirty="0" err="1" smtClean="0"/>
              <a:t>Tlc</a:t>
            </a:r>
            <a:r>
              <a:rPr lang="el-GR" sz="2400" dirty="0" smtClean="0"/>
              <a:t>-</a:t>
            </a:r>
            <a:r>
              <a:rPr lang="el-GR" sz="2400" dirty="0" err="1" smtClean="0"/>
              <a:t>Cld</a:t>
            </a:r>
            <a:r>
              <a:rPr lang="el-GR" sz="2400" dirty="0" smtClean="0"/>
              <a:t> μέσω της αντίδρασης (28-36).</a:t>
            </a:r>
            <a:endParaRPr lang="en-US" sz="2400" dirty="0" smtClean="0"/>
          </a:p>
          <a:p>
            <a:pPr>
              <a:spcAft>
                <a:spcPts val="600"/>
              </a:spcAft>
            </a:pPr>
            <a:r>
              <a:rPr lang="el-GR" sz="2400" dirty="0" smtClean="0"/>
              <a:t>c. Μετά την καταστροφή του </a:t>
            </a:r>
            <a:r>
              <a:rPr lang="el-GR" sz="2400" dirty="0" err="1" smtClean="0"/>
              <a:t>χλωρίτη</a:t>
            </a:r>
            <a:r>
              <a:rPr lang="el-GR" sz="2400" dirty="0" smtClean="0"/>
              <a:t>, ο </a:t>
            </a:r>
            <a:r>
              <a:rPr lang="el-GR" sz="2400" dirty="0" err="1" smtClean="0"/>
              <a:t>κυανίτης</a:t>
            </a:r>
            <a:r>
              <a:rPr lang="el-GR" sz="2400" dirty="0" smtClean="0"/>
              <a:t> σχηματίζεται σε πληθώρα </a:t>
            </a:r>
            <a:r>
              <a:rPr lang="el-GR" sz="2400" dirty="0" err="1" smtClean="0"/>
              <a:t>μεταπηλιτών</a:t>
            </a:r>
            <a:r>
              <a:rPr lang="el-GR" sz="2400" dirty="0" smtClean="0"/>
              <a:t> μέσω της αντίδρασης (28-37). </a:t>
            </a:r>
            <a:endParaRPr lang="el-GR"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Arial" pitchFamily="34" charset="0"/>
              </a:rPr>
              <a:t/>
            </a:r>
            <a:br>
              <a:rPr lang="el-GR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Arial" pitchFamily="34" charset="0"/>
              </a:rPr>
            </a:br>
            <a:r>
              <a:rPr lang="el-GR" dirty="0" err="1" smtClean="0">
                <a:sym typeface="Arial" pitchFamily="34" charset="0"/>
              </a:rPr>
              <a:t>Μεταβασικά</a:t>
            </a:r>
            <a:r>
              <a:rPr lang="el-GR" dirty="0" smtClean="0">
                <a:sym typeface="Arial" pitchFamily="34" charset="0"/>
              </a:rPr>
              <a:t>  πετρώματα</a:t>
            </a:r>
            <a:r>
              <a:rPr lang="el-GR" sz="6000" dirty="0" smtClean="0"/>
              <a:t/>
            </a:r>
            <a:br>
              <a:rPr lang="el-GR" sz="6000" dirty="0" smtClean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64156" y="1340768"/>
            <a:ext cx="8356316" cy="4741987"/>
          </a:xfrm>
        </p:spPr>
        <p:txBody>
          <a:bodyPr>
            <a:noAutofit/>
          </a:bodyPr>
          <a:lstStyle/>
          <a:p>
            <a:pPr marL="355600" indent="-355600" defTabSz="912813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10000"/>
            </a:pPr>
            <a:r>
              <a:rPr lang="el-GR" sz="2800" dirty="0" err="1" smtClean="0">
                <a:sym typeface="Arial" pitchFamily="34" charset="0"/>
              </a:rPr>
              <a:t>Γλαυκοφανιτική</a:t>
            </a:r>
            <a:r>
              <a:rPr lang="el-GR" sz="2800" dirty="0" smtClean="0">
                <a:sym typeface="Arial" pitchFamily="34" charset="0"/>
              </a:rPr>
              <a:t> φάση </a:t>
            </a:r>
            <a:r>
              <a:rPr lang="el-GR" sz="2800" dirty="0" smtClean="0">
                <a:sym typeface="Wingdings" pitchFamily="2" charset="2"/>
              </a:rPr>
              <a:t>→ </a:t>
            </a:r>
            <a:r>
              <a:rPr lang="el-GR" sz="2800" dirty="0" err="1" smtClean="0">
                <a:sym typeface="Wingdings" pitchFamily="2" charset="2"/>
              </a:rPr>
              <a:t>γλαυκοφανής</a:t>
            </a:r>
            <a:endParaRPr lang="el-GR" sz="2800" dirty="0" smtClean="0">
              <a:sym typeface="Wingdings" pitchFamily="2" charset="2"/>
            </a:endParaRPr>
          </a:p>
          <a:p>
            <a:pPr marL="355600" indent="-355600" defTabSz="912813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10000"/>
            </a:pPr>
            <a:r>
              <a:rPr lang="el-GR" sz="2800" dirty="0" smtClean="0">
                <a:sym typeface="Wingdings" pitchFamily="2" charset="2"/>
              </a:rPr>
              <a:t>Μεγάλη ποικιλία </a:t>
            </a:r>
            <a:r>
              <a:rPr lang="el-GR" sz="2800" dirty="0" err="1" smtClean="0">
                <a:sym typeface="Wingdings" pitchFamily="2" charset="2"/>
              </a:rPr>
              <a:t>παραγενέσεων</a:t>
            </a:r>
            <a:r>
              <a:rPr lang="el-GR" sz="2800" dirty="0" smtClean="0">
                <a:sym typeface="Wingdings" pitchFamily="2" charset="2"/>
              </a:rPr>
              <a:t> λόγω του μεγάλου εύρους συστάσεων (όχι μόνο βασικά πετρώματα)</a:t>
            </a:r>
          </a:p>
          <a:p>
            <a:pPr marL="355600" indent="-355600" defTabSz="912813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10000"/>
            </a:pPr>
            <a:r>
              <a:rPr lang="el-GR" sz="2800" u="sng" dirty="0" smtClean="0">
                <a:sym typeface="Wingdings" pitchFamily="2" charset="2"/>
              </a:rPr>
              <a:t>Διαγνωστικά ορυκτά</a:t>
            </a:r>
            <a:r>
              <a:rPr lang="el-GR" sz="2800" dirty="0" smtClean="0">
                <a:sym typeface="Wingdings" pitchFamily="2" charset="2"/>
              </a:rPr>
              <a:t>: </a:t>
            </a:r>
            <a:r>
              <a:rPr lang="el-GR" sz="2800" dirty="0" err="1" smtClean="0">
                <a:solidFill>
                  <a:srgbClr val="5075BC"/>
                </a:solidFill>
                <a:sym typeface="Wingdings" pitchFamily="2" charset="2"/>
              </a:rPr>
              <a:t>γλαυκοφανής</a:t>
            </a:r>
            <a:r>
              <a:rPr lang="el-GR" sz="2800" dirty="0" smtClean="0">
                <a:solidFill>
                  <a:srgbClr val="5075BC"/>
                </a:solidFill>
                <a:sym typeface="Wingdings" pitchFamily="2" charset="2"/>
              </a:rPr>
              <a:t>, </a:t>
            </a:r>
            <a:r>
              <a:rPr lang="el-GR" sz="2800" dirty="0" err="1" smtClean="0">
                <a:solidFill>
                  <a:srgbClr val="5075BC"/>
                </a:solidFill>
                <a:sym typeface="Wingdings" pitchFamily="2" charset="2"/>
              </a:rPr>
              <a:t>λωζονίτης</a:t>
            </a:r>
            <a:r>
              <a:rPr lang="el-GR" sz="2800" dirty="0" smtClean="0">
                <a:solidFill>
                  <a:srgbClr val="5075BC"/>
                </a:solidFill>
                <a:sym typeface="Wingdings" pitchFamily="2" charset="2"/>
              </a:rPr>
              <a:t>, </a:t>
            </a:r>
            <a:r>
              <a:rPr lang="el-GR" sz="2800" dirty="0" err="1" smtClean="0">
                <a:solidFill>
                  <a:srgbClr val="5075BC"/>
                </a:solidFill>
                <a:sym typeface="Wingdings" pitchFamily="2" charset="2"/>
              </a:rPr>
              <a:t>ιαδεΐτης</a:t>
            </a:r>
            <a:r>
              <a:rPr lang="el-GR" sz="2800" dirty="0" smtClean="0">
                <a:solidFill>
                  <a:srgbClr val="5075BC"/>
                </a:solidFill>
                <a:sym typeface="Wingdings" pitchFamily="2" charset="2"/>
              </a:rPr>
              <a:t> (</a:t>
            </a:r>
            <a:r>
              <a:rPr lang="el-GR" sz="2800" dirty="0" err="1" smtClean="0">
                <a:solidFill>
                  <a:srgbClr val="5075BC"/>
                </a:solidFill>
                <a:sym typeface="Wingdings" pitchFamily="2" charset="2"/>
              </a:rPr>
              <a:t>ομφακίτης</a:t>
            </a:r>
            <a:r>
              <a:rPr lang="el-GR" sz="2800" dirty="0" smtClean="0">
                <a:solidFill>
                  <a:srgbClr val="5075BC"/>
                </a:solidFill>
                <a:sym typeface="Wingdings" pitchFamily="2" charset="2"/>
              </a:rPr>
              <a:t>), </a:t>
            </a:r>
            <a:r>
              <a:rPr lang="en-US" sz="2800" dirty="0" smtClean="0">
                <a:solidFill>
                  <a:srgbClr val="5075BC"/>
                </a:solidFill>
                <a:sym typeface="Wingdings" pitchFamily="2" charset="2"/>
              </a:rPr>
              <a:t>Fe-</a:t>
            </a:r>
            <a:r>
              <a:rPr lang="el-GR" sz="2800" dirty="0" smtClean="0">
                <a:solidFill>
                  <a:srgbClr val="5075BC"/>
                </a:solidFill>
                <a:sym typeface="Wingdings" pitchFamily="2" charset="2"/>
              </a:rPr>
              <a:t>μοσχοβίτης, </a:t>
            </a:r>
            <a:r>
              <a:rPr lang="el-GR" sz="2800" dirty="0" err="1" smtClean="0">
                <a:solidFill>
                  <a:srgbClr val="5075BC"/>
                </a:solidFill>
                <a:sym typeface="Wingdings" pitchFamily="2" charset="2"/>
              </a:rPr>
              <a:t>πουμπελλυΐτης</a:t>
            </a:r>
            <a:r>
              <a:rPr lang="el-GR" sz="2800" dirty="0" smtClean="0">
                <a:solidFill>
                  <a:srgbClr val="5075BC"/>
                </a:solidFill>
                <a:sym typeface="Wingdings" pitchFamily="2" charset="2"/>
              </a:rPr>
              <a:t>, </a:t>
            </a:r>
            <a:r>
              <a:rPr lang="el-GR" sz="2800" dirty="0" err="1" smtClean="0">
                <a:solidFill>
                  <a:srgbClr val="5075BC"/>
                </a:solidFill>
                <a:sym typeface="Wingdings" pitchFamily="2" charset="2"/>
              </a:rPr>
              <a:t>αραγωνίτης</a:t>
            </a:r>
            <a:r>
              <a:rPr lang="el-GR" sz="2800" b="1" dirty="0" smtClean="0">
                <a:sym typeface="Wingdings" pitchFamily="2" charset="2"/>
              </a:rPr>
              <a:t>. </a:t>
            </a:r>
            <a:r>
              <a:rPr lang="el-GR" sz="2800" dirty="0" smtClean="0">
                <a:sym typeface="Wingdings" pitchFamily="2" charset="2"/>
              </a:rPr>
              <a:t>Συχνά μαζί με: </a:t>
            </a:r>
            <a:r>
              <a:rPr lang="el-GR" sz="2800" i="1" dirty="0" err="1" smtClean="0">
                <a:sym typeface="Wingdings" pitchFamily="2" charset="2"/>
              </a:rPr>
              <a:t>ακτινόλιθο</a:t>
            </a:r>
            <a:r>
              <a:rPr lang="el-GR" sz="2800" i="1" dirty="0" smtClean="0">
                <a:sym typeface="Wingdings" pitchFamily="2" charset="2"/>
              </a:rPr>
              <a:t>, </a:t>
            </a:r>
            <a:r>
              <a:rPr lang="el-GR" sz="2800" i="1" dirty="0" err="1" smtClean="0">
                <a:sym typeface="Wingdings" pitchFamily="2" charset="2"/>
              </a:rPr>
              <a:t>χλωρίτη</a:t>
            </a:r>
            <a:r>
              <a:rPr lang="el-GR" sz="2800" i="1" dirty="0" smtClean="0">
                <a:sym typeface="Wingdings" pitchFamily="2" charset="2"/>
              </a:rPr>
              <a:t>, </a:t>
            </a:r>
            <a:r>
              <a:rPr lang="el-GR" sz="2800" i="1" dirty="0" err="1" smtClean="0">
                <a:sym typeface="Wingdings" pitchFamily="2" charset="2"/>
              </a:rPr>
              <a:t>επίδοτο</a:t>
            </a:r>
            <a:r>
              <a:rPr lang="el-GR" sz="2800" i="1" dirty="0" smtClean="0">
                <a:sym typeface="Wingdings" pitchFamily="2" charset="2"/>
              </a:rPr>
              <a:t>, χαλαζία, </a:t>
            </a:r>
            <a:r>
              <a:rPr lang="el-GR" sz="2800" i="1" dirty="0" err="1" smtClean="0">
                <a:sym typeface="Wingdings" pitchFamily="2" charset="2"/>
              </a:rPr>
              <a:t>στιλπνομέλανα</a:t>
            </a:r>
            <a:endParaRPr lang="el-GR" sz="2800" i="1" dirty="0" smtClean="0">
              <a:sym typeface="Wingdings" pitchFamily="2" charset="2"/>
            </a:endParaRPr>
          </a:p>
          <a:p>
            <a:pPr marL="355600" indent="-355600" defTabSz="912813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10000"/>
            </a:pPr>
            <a:r>
              <a:rPr lang="el-GR" sz="2800" u="sng" dirty="0" smtClean="0">
                <a:sym typeface="Arial" pitchFamily="34" charset="0"/>
              </a:rPr>
              <a:t>Διαγνωστική </a:t>
            </a:r>
            <a:r>
              <a:rPr lang="el-GR" sz="2800" u="sng" dirty="0" err="1" smtClean="0">
                <a:sym typeface="Arial" pitchFamily="34" charset="0"/>
              </a:rPr>
              <a:t>παραγένεση</a:t>
            </a:r>
            <a:r>
              <a:rPr lang="el-GR" sz="2800" dirty="0" smtClean="0">
                <a:sym typeface="Arial" pitchFamily="34" charset="0"/>
              </a:rPr>
              <a:t>:  </a:t>
            </a:r>
            <a:r>
              <a:rPr lang="el-GR" sz="2800" dirty="0" err="1" smtClean="0">
                <a:solidFill>
                  <a:srgbClr val="0070C0"/>
                </a:solidFill>
                <a:sym typeface="Arial" pitchFamily="34" charset="0"/>
              </a:rPr>
              <a:t>γλαυκοφανής</a:t>
            </a:r>
            <a:r>
              <a:rPr lang="el-GR" sz="2800" dirty="0" smtClean="0">
                <a:solidFill>
                  <a:srgbClr val="0070C0"/>
                </a:solidFill>
                <a:sym typeface="Arial" pitchFamily="34" charset="0"/>
              </a:rPr>
              <a:t> + </a:t>
            </a:r>
            <a:r>
              <a:rPr lang="el-GR" sz="2800" dirty="0" err="1" smtClean="0">
                <a:solidFill>
                  <a:srgbClr val="0070C0"/>
                </a:solidFill>
                <a:sym typeface="Arial" pitchFamily="34" charset="0"/>
              </a:rPr>
              <a:t>λωζονίτης</a:t>
            </a:r>
            <a:endParaRPr lang="el-GR" sz="2800" dirty="0">
              <a:solidFill>
                <a:srgbClr val="0070C0"/>
              </a:solidFill>
              <a:sym typeface="Arial" pitchFamily="34" charset="0"/>
            </a:endParaRPr>
          </a:p>
        </p:txBody>
      </p:sp>
      <p:pic>
        <p:nvPicPr>
          <p:cNvPr id="4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91414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dirty="0" err="1" smtClean="0">
                <a:sym typeface="Arial" pitchFamily="34" charset="0"/>
              </a:rPr>
              <a:t>Μεταβασικά</a:t>
            </a:r>
            <a:r>
              <a:rPr lang="el-GR" dirty="0" smtClean="0">
                <a:sym typeface="Arial" pitchFamily="34" charset="0"/>
              </a:rPr>
              <a:t>  πετρώματα</a:t>
            </a:r>
            <a:endParaRPr sz="6000" dirty="0">
              <a:solidFill>
                <a:srgbClr val="5075BC"/>
              </a:solidFill>
            </a:endParaRPr>
          </a:p>
        </p:txBody>
      </p:sp>
      <p:sp>
        <p:nvSpPr>
          <p:cNvPr id="6" name="5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3050" indent="-273050"/>
            <a:r>
              <a:rPr lang="el-GR" sz="2800" dirty="0" err="1" smtClean="0">
                <a:sym typeface="Arial" pitchFamily="34" charset="0"/>
              </a:rPr>
              <a:t>Υπο</a:t>
            </a:r>
            <a:r>
              <a:rPr lang="el-GR" sz="2800" dirty="0" smtClean="0">
                <a:sym typeface="Arial" pitchFamily="34" charset="0"/>
              </a:rPr>
              <a:t>-</a:t>
            </a:r>
            <a:r>
              <a:rPr lang="el-GR" sz="2800" dirty="0" err="1" smtClean="0">
                <a:sym typeface="Arial" pitchFamily="34" charset="0"/>
              </a:rPr>
              <a:t>Πρασινοσχιστολιθικές</a:t>
            </a:r>
            <a:r>
              <a:rPr lang="el-GR" sz="2800" dirty="0" smtClean="0">
                <a:sym typeface="Arial" pitchFamily="34" charset="0"/>
              </a:rPr>
              <a:t> φάσεις </a:t>
            </a:r>
            <a:r>
              <a:rPr lang="el-GR" sz="2800" dirty="0" smtClean="0">
                <a:sym typeface="Wingdings" pitchFamily="2" charset="2"/>
              </a:rPr>
              <a:t>→ </a:t>
            </a:r>
            <a:r>
              <a:rPr lang="el-GR" sz="2800" dirty="0" err="1" smtClean="0">
                <a:sym typeface="Wingdings" pitchFamily="2" charset="2"/>
              </a:rPr>
              <a:t>Πρασινοσχιστολιθική</a:t>
            </a:r>
            <a:r>
              <a:rPr lang="el-GR" sz="2800" dirty="0" smtClean="0">
                <a:sym typeface="Wingdings" pitchFamily="2" charset="2"/>
              </a:rPr>
              <a:t>  φάση</a:t>
            </a:r>
          </a:p>
          <a:p>
            <a:pPr marL="0" indent="273050">
              <a:buNone/>
            </a:pPr>
            <a:r>
              <a:rPr lang="el-GR" sz="2000" dirty="0" err="1" smtClean="0">
                <a:sym typeface="Wingdings" pitchFamily="2" charset="2"/>
              </a:rPr>
              <a:t>Πουμπελλυίτης</a:t>
            </a:r>
            <a:r>
              <a:rPr lang="el-GR" sz="2000" dirty="0" smtClean="0">
                <a:sym typeface="Wingdings" pitchFamily="2" charset="2"/>
              </a:rPr>
              <a:t> + </a:t>
            </a:r>
            <a:r>
              <a:rPr lang="el-GR" sz="2000" dirty="0" err="1" smtClean="0">
                <a:sym typeface="Wingdings" pitchFamily="2" charset="2"/>
              </a:rPr>
              <a:t>χλωρίτης</a:t>
            </a:r>
            <a:r>
              <a:rPr lang="el-GR" sz="2000" dirty="0" smtClean="0">
                <a:sym typeface="Wingdings" pitchFamily="2" charset="2"/>
              </a:rPr>
              <a:t> + </a:t>
            </a:r>
            <a:r>
              <a:rPr lang="el-GR" sz="2000" dirty="0" err="1" smtClean="0">
                <a:sym typeface="Wingdings" pitchFamily="2" charset="2"/>
              </a:rPr>
              <a:t>χαλαζίας↔</a:t>
            </a:r>
            <a:r>
              <a:rPr lang="el-GR" sz="2000" dirty="0" smtClean="0">
                <a:sym typeface="Wingdings" pitchFamily="2" charset="2"/>
              </a:rPr>
              <a:t> </a:t>
            </a:r>
            <a:r>
              <a:rPr lang="el-GR" sz="2000" dirty="0" err="1" smtClean="0">
                <a:sym typeface="Wingdings" pitchFamily="2" charset="2"/>
              </a:rPr>
              <a:t>ακτινόλιθος</a:t>
            </a:r>
            <a:r>
              <a:rPr lang="el-GR" sz="2000" dirty="0" smtClean="0">
                <a:sym typeface="Wingdings" pitchFamily="2" charset="2"/>
              </a:rPr>
              <a:t> + </a:t>
            </a:r>
            <a:r>
              <a:rPr lang="el-GR" sz="2000" dirty="0" err="1" smtClean="0">
                <a:sym typeface="Wingdings" pitchFamily="2" charset="2"/>
              </a:rPr>
              <a:t>επίδοτο</a:t>
            </a:r>
            <a:r>
              <a:rPr lang="el-GR" sz="2000" dirty="0" smtClean="0">
                <a:sym typeface="Wingdings" pitchFamily="2" charset="2"/>
              </a:rPr>
              <a:t> + </a:t>
            </a:r>
            <a:r>
              <a:rPr lang="en-US" sz="2000" dirty="0" smtClean="0">
                <a:sym typeface="Wingdings" pitchFamily="2" charset="2"/>
              </a:rPr>
              <a:t>H</a:t>
            </a:r>
            <a:r>
              <a:rPr lang="en-US" sz="2000" baseline="-25000" dirty="0" smtClean="0">
                <a:sym typeface="Wingdings" pitchFamily="2" charset="2"/>
              </a:rPr>
              <a:t>2</a:t>
            </a:r>
            <a:r>
              <a:rPr lang="en-US" sz="2000" dirty="0" smtClean="0">
                <a:sym typeface="Wingdings" pitchFamily="2" charset="2"/>
              </a:rPr>
              <a:t>O (28</a:t>
            </a:r>
            <a:r>
              <a:rPr lang="el-GR" sz="2000" dirty="0" smtClean="0">
                <a:sym typeface="Wingdings" pitchFamily="2" charset="2"/>
              </a:rPr>
              <a:t>)</a:t>
            </a:r>
          </a:p>
          <a:p>
            <a:pPr marL="0" indent="273050">
              <a:buNone/>
            </a:pPr>
            <a:endParaRPr lang="en-US" sz="2000" dirty="0" smtClean="0">
              <a:sym typeface="Wingdings" pitchFamily="2" charset="2"/>
            </a:endParaRPr>
          </a:p>
          <a:p>
            <a:pPr marL="273050" indent="-273050"/>
            <a:r>
              <a:rPr lang="el-GR" sz="2800" dirty="0" err="1" smtClean="0">
                <a:sym typeface="Wingdings" pitchFamily="2" charset="2"/>
              </a:rPr>
              <a:t>Πρασινοσχιστολιθική</a:t>
            </a:r>
            <a:r>
              <a:rPr lang="el-GR" sz="2800" dirty="0" smtClean="0">
                <a:sym typeface="Wingdings" pitchFamily="2" charset="2"/>
              </a:rPr>
              <a:t> φάση → </a:t>
            </a:r>
            <a:r>
              <a:rPr lang="el-GR" sz="2800" dirty="0" err="1" smtClean="0">
                <a:sym typeface="Arial" pitchFamily="34" charset="0"/>
              </a:rPr>
              <a:t>Γλαυκοφανιτική</a:t>
            </a:r>
            <a:r>
              <a:rPr lang="el-GR" sz="2800" dirty="0" smtClean="0">
                <a:sym typeface="Arial" pitchFamily="34" charset="0"/>
              </a:rPr>
              <a:t> φάση</a:t>
            </a:r>
            <a:endParaRPr lang="en-US" sz="2800" dirty="0" smtClean="0">
              <a:sym typeface="Arial" pitchFamily="34" charset="0"/>
            </a:endParaRPr>
          </a:p>
          <a:p>
            <a:pPr marL="0" indent="273050">
              <a:buNone/>
            </a:pPr>
            <a:r>
              <a:rPr lang="el-GR" sz="2000" dirty="0" err="1" smtClean="0">
                <a:sym typeface="Arial" pitchFamily="34" charset="0"/>
              </a:rPr>
              <a:t>Ακτινόλιθος</a:t>
            </a:r>
            <a:r>
              <a:rPr lang="el-GR" sz="2000" dirty="0" smtClean="0">
                <a:sym typeface="Arial" pitchFamily="34" charset="0"/>
              </a:rPr>
              <a:t> + </a:t>
            </a:r>
            <a:r>
              <a:rPr lang="el-GR" sz="2000" dirty="0" err="1" smtClean="0">
                <a:sym typeface="Arial" pitchFamily="34" charset="0"/>
              </a:rPr>
              <a:t>αλβιτική</a:t>
            </a:r>
            <a:r>
              <a:rPr lang="el-GR" sz="2000" dirty="0" smtClean="0">
                <a:sym typeface="Arial" pitchFamily="34" charset="0"/>
              </a:rPr>
              <a:t> + </a:t>
            </a:r>
            <a:r>
              <a:rPr lang="el-GR" sz="2000" dirty="0" err="1" smtClean="0">
                <a:sym typeface="Arial" pitchFamily="34" charset="0"/>
              </a:rPr>
              <a:t>χλωρίτης</a:t>
            </a:r>
            <a:r>
              <a:rPr lang="el-GR" sz="2000" dirty="0" smtClean="0">
                <a:sym typeface="Arial" pitchFamily="34" charset="0"/>
              </a:rPr>
              <a:t> ↔ </a:t>
            </a:r>
            <a:r>
              <a:rPr lang="el-GR" sz="2000" dirty="0" err="1" smtClean="0">
                <a:sym typeface="Arial" pitchFamily="34" charset="0"/>
              </a:rPr>
              <a:t>λωζονίτης</a:t>
            </a:r>
            <a:r>
              <a:rPr lang="el-GR" sz="2000" dirty="0" smtClean="0">
                <a:sym typeface="Arial" pitchFamily="34" charset="0"/>
              </a:rPr>
              <a:t> + </a:t>
            </a:r>
            <a:r>
              <a:rPr lang="el-GR" sz="2000" dirty="0" err="1" smtClean="0">
                <a:sym typeface="Arial" pitchFamily="34" charset="0"/>
              </a:rPr>
              <a:t>γλαυκοφανής</a:t>
            </a:r>
            <a:r>
              <a:rPr lang="el-GR" sz="2000" dirty="0" smtClean="0">
                <a:sym typeface="Arial" pitchFamily="34" charset="0"/>
              </a:rPr>
              <a:t> </a:t>
            </a:r>
            <a:r>
              <a:rPr lang="en-US" sz="2000" dirty="0" smtClean="0">
                <a:sym typeface="Arial" pitchFamily="34" charset="0"/>
              </a:rPr>
              <a:t>(64)</a:t>
            </a:r>
          </a:p>
          <a:p>
            <a:pPr marL="0" indent="0"/>
            <a:endParaRPr lang="el-GR" sz="2400" dirty="0" smtClean="0">
              <a:sym typeface="Wingdings" pitchFamily="2" charset="2"/>
            </a:endParaRPr>
          </a:p>
          <a:p>
            <a:pPr marL="0" indent="0">
              <a:buNone/>
            </a:pPr>
            <a:endParaRPr lang="el-GR" sz="2000" dirty="0" smtClean="0">
              <a:sym typeface="Wingdings" pitchFamily="2" charset="2"/>
            </a:endParaRPr>
          </a:p>
          <a:p>
            <a:endParaRPr lang="el-GR" dirty="0"/>
          </a:p>
        </p:txBody>
      </p:sp>
      <p:pic>
        <p:nvPicPr>
          <p:cNvPr id="5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Arial" pitchFamily="34" charset="0"/>
              </a:rPr>
              <a:t/>
            </a:r>
            <a:br>
              <a:rPr lang="el-GR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Arial" pitchFamily="34" charset="0"/>
              </a:rPr>
            </a:br>
            <a:r>
              <a:rPr lang="el-GR" dirty="0" err="1" smtClean="0">
                <a:sym typeface="Arial" pitchFamily="34" charset="0"/>
              </a:rPr>
              <a:t>Μεταβασικά</a:t>
            </a:r>
            <a:r>
              <a:rPr lang="el-GR" dirty="0" smtClean="0">
                <a:sym typeface="Arial" pitchFamily="34" charset="0"/>
              </a:rPr>
              <a:t>  πετρώματα</a:t>
            </a:r>
            <a:r>
              <a:rPr lang="el-GR" sz="6000" dirty="0" smtClean="0"/>
              <a:t/>
            </a:r>
            <a:br>
              <a:rPr lang="el-GR" sz="6000" dirty="0" smtClean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95536" y="1268760"/>
            <a:ext cx="8639282" cy="481399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l-GR" sz="2400" dirty="0" err="1" smtClean="0">
                <a:sym typeface="Arial" pitchFamily="34" charset="0"/>
              </a:rPr>
              <a:t>Υπο</a:t>
            </a:r>
            <a:r>
              <a:rPr lang="el-GR" sz="2400" dirty="0" smtClean="0">
                <a:sym typeface="Arial" pitchFamily="34" charset="0"/>
              </a:rPr>
              <a:t>-</a:t>
            </a:r>
            <a:r>
              <a:rPr lang="el-GR" sz="2400" dirty="0" err="1" smtClean="0">
                <a:sym typeface="Arial" pitchFamily="34" charset="0"/>
              </a:rPr>
              <a:t>Πρασινοσχιστολιθικές</a:t>
            </a:r>
            <a:r>
              <a:rPr lang="el-GR" sz="2400" dirty="0" smtClean="0">
                <a:sym typeface="Arial" pitchFamily="34" charset="0"/>
              </a:rPr>
              <a:t> φάσεις </a:t>
            </a:r>
            <a:r>
              <a:rPr lang="el-GR" sz="2400" dirty="0" smtClean="0">
                <a:sym typeface="Wingdings" pitchFamily="2" charset="2"/>
              </a:rPr>
              <a:t>→ </a:t>
            </a:r>
            <a:r>
              <a:rPr lang="el-GR" sz="2400" dirty="0" err="1" smtClean="0">
                <a:sym typeface="Wingdings" pitchFamily="2" charset="2"/>
              </a:rPr>
              <a:t>Πρασινοσχιστολιθική</a:t>
            </a:r>
            <a:r>
              <a:rPr lang="el-GR" sz="2400" dirty="0" smtClean="0">
                <a:sym typeface="Wingdings" pitchFamily="2" charset="2"/>
              </a:rPr>
              <a:t> φάση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l-GR" sz="2400" i="1" dirty="0" err="1" smtClean="0">
                <a:sym typeface="Wingdings" pitchFamily="2" charset="2"/>
              </a:rPr>
              <a:t>Πουμπελλυίτης</a:t>
            </a:r>
            <a:r>
              <a:rPr lang="el-GR" sz="2400" i="1" dirty="0" smtClean="0">
                <a:sym typeface="Wingdings" pitchFamily="2" charset="2"/>
              </a:rPr>
              <a:t> +</a:t>
            </a:r>
            <a:r>
              <a:rPr lang="el-GR" sz="2400" i="1" dirty="0" err="1" smtClean="0">
                <a:sym typeface="Wingdings" pitchFamily="2" charset="2"/>
              </a:rPr>
              <a:t>χλωρίτης</a:t>
            </a:r>
            <a:r>
              <a:rPr lang="el-GR" sz="2400" i="1" dirty="0" smtClean="0">
                <a:sym typeface="Wingdings" pitchFamily="2" charset="2"/>
              </a:rPr>
              <a:t> + χαλαζίας ↔</a:t>
            </a:r>
            <a:endParaRPr lang="en-US" sz="2400" i="1" dirty="0" smtClean="0">
              <a:sym typeface="Wingdings" pitchFamily="2" charset="2"/>
            </a:endParaRPr>
          </a:p>
          <a:p>
            <a:pPr marL="0" indent="0" algn="r">
              <a:spcBef>
                <a:spcPts val="0"/>
              </a:spcBef>
              <a:spcAft>
                <a:spcPts val="1800"/>
              </a:spcAft>
              <a:buNone/>
            </a:pPr>
            <a:r>
              <a:rPr lang="el-GR" sz="2400" i="1" dirty="0" err="1" smtClean="0">
                <a:sym typeface="Wingdings" pitchFamily="2" charset="2"/>
              </a:rPr>
              <a:t>ακτινόλιθος</a:t>
            </a:r>
            <a:r>
              <a:rPr lang="el-GR" sz="2400" i="1" dirty="0" smtClean="0">
                <a:sym typeface="Wingdings" pitchFamily="2" charset="2"/>
              </a:rPr>
              <a:t> + </a:t>
            </a:r>
            <a:r>
              <a:rPr lang="el-GR" sz="2400" i="1" dirty="0" err="1" smtClean="0">
                <a:sym typeface="Wingdings" pitchFamily="2" charset="2"/>
              </a:rPr>
              <a:t>επίδοτο</a:t>
            </a:r>
            <a:r>
              <a:rPr lang="el-GR" sz="2400" i="1" dirty="0" smtClean="0">
                <a:sym typeface="Wingdings" pitchFamily="2" charset="2"/>
              </a:rPr>
              <a:t>+ </a:t>
            </a:r>
            <a:r>
              <a:rPr lang="en-US" sz="2400" i="1" dirty="0" smtClean="0">
                <a:sym typeface="Wingdings" pitchFamily="2" charset="2"/>
              </a:rPr>
              <a:t>H</a:t>
            </a:r>
            <a:r>
              <a:rPr lang="en-US" sz="2400" i="1" baseline="-25000" dirty="0" smtClean="0">
                <a:sym typeface="Wingdings" pitchFamily="2" charset="2"/>
              </a:rPr>
              <a:t>2</a:t>
            </a:r>
            <a:r>
              <a:rPr lang="en-US" sz="2400" i="1" dirty="0" smtClean="0">
                <a:sym typeface="Wingdings" pitchFamily="2" charset="2"/>
              </a:rPr>
              <a:t>O (28)</a:t>
            </a:r>
            <a:endParaRPr lang="el-GR" sz="2400" i="1" dirty="0" smtClean="0">
              <a:sym typeface="Wingdings" pitchFamily="2" charset="2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l-GR" sz="2400" dirty="0" err="1" smtClean="0">
                <a:sym typeface="Wingdings" pitchFamily="2" charset="2"/>
              </a:rPr>
              <a:t>Πρασινοσχιστολιθική</a:t>
            </a:r>
            <a:r>
              <a:rPr lang="el-GR" sz="2400" dirty="0" smtClean="0">
                <a:sym typeface="Wingdings" pitchFamily="2" charset="2"/>
              </a:rPr>
              <a:t> φάση → </a:t>
            </a:r>
            <a:r>
              <a:rPr lang="el-GR" sz="2400" dirty="0" err="1" smtClean="0">
                <a:sym typeface="Arial" pitchFamily="34" charset="0"/>
              </a:rPr>
              <a:t>Γλαυκοφανιτική</a:t>
            </a:r>
            <a:r>
              <a:rPr lang="el-GR" sz="2400" dirty="0" smtClean="0">
                <a:sym typeface="Arial" pitchFamily="34" charset="0"/>
              </a:rPr>
              <a:t> φάση</a:t>
            </a:r>
          </a:p>
          <a:p>
            <a:pPr>
              <a:spcBef>
                <a:spcPts val="0"/>
              </a:spcBef>
              <a:spcAft>
                <a:spcPts val="1800"/>
              </a:spcAft>
              <a:buNone/>
            </a:pPr>
            <a:r>
              <a:rPr lang="el-GR" sz="2400" i="1" dirty="0" err="1" smtClean="0">
                <a:sym typeface="Arial" pitchFamily="34" charset="0"/>
              </a:rPr>
              <a:t>Ακτινόλιθος</a:t>
            </a:r>
            <a:r>
              <a:rPr lang="el-GR" sz="2400" i="1" dirty="0" smtClean="0">
                <a:sym typeface="Arial" pitchFamily="34" charset="0"/>
              </a:rPr>
              <a:t> + </a:t>
            </a:r>
            <a:r>
              <a:rPr lang="el-GR" sz="2400" i="1" dirty="0" err="1" smtClean="0">
                <a:sym typeface="Arial" pitchFamily="34" charset="0"/>
              </a:rPr>
              <a:t>αλβίτης</a:t>
            </a:r>
            <a:r>
              <a:rPr lang="el-GR" sz="2400" i="1" dirty="0" smtClean="0">
                <a:sym typeface="Arial" pitchFamily="34" charset="0"/>
              </a:rPr>
              <a:t> + </a:t>
            </a:r>
            <a:r>
              <a:rPr lang="el-GR" sz="2400" i="1" dirty="0" err="1" smtClean="0">
                <a:sym typeface="Arial" pitchFamily="34" charset="0"/>
              </a:rPr>
              <a:t>χλωρίτης</a:t>
            </a:r>
            <a:r>
              <a:rPr lang="el-GR" sz="2400" i="1" dirty="0" smtClean="0">
                <a:sym typeface="Arial" pitchFamily="34" charset="0"/>
              </a:rPr>
              <a:t> ↔ </a:t>
            </a:r>
            <a:r>
              <a:rPr lang="el-GR" sz="2400" i="1" dirty="0" err="1" smtClean="0">
                <a:sym typeface="Arial" pitchFamily="34" charset="0"/>
              </a:rPr>
              <a:t>λωζονίτης</a:t>
            </a:r>
            <a:r>
              <a:rPr lang="el-GR" sz="2400" i="1" dirty="0" smtClean="0">
                <a:sym typeface="Arial" pitchFamily="34" charset="0"/>
              </a:rPr>
              <a:t> + </a:t>
            </a:r>
            <a:r>
              <a:rPr lang="el-GR" sz="2400" i="1" dirty="0" err="1" smtClean="0">
                <a:sym typeface="Arial" pitchFamily="34" charset="0"/>
              </a:rPr>
              <a:t>γλαυκοφανής</a:t>
            </a:r>
            <a:endParaRPr lang="el-GR" sz="2400" i="1" dirty="0" smtClean="0">
              <a:sym typeface="Arial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l-GR" sz="2400" dirty="0" smtClean="0">
                <a:sym typeface="Wingdings" pitchFamily="2" charset="2"/>
              </a:rPr>
              <a:t>Σε υψηλότερες Τ (</a:t>
            </a:r>
            <a:r>
              <a:rPr lang="el-GR" sz="2400" dirty="0" err="1" smtClean="0">
                <a:sym typeface="Wingdings" pitchFamily="2" charset="2"/>
              </a:rPr>
              <a:t>πρασινοσχιστολιθική→</a:t>
            </a:r>
            <a:r>
              <a:rPr lang="el-GR" sz="2400" dirty="0" smtClean="0">
                <a:sym typeface="Wingdings" pitchFamily="2" charset="2"/>
              </a:rPr>
              <a:t> </a:t>
            </a:r>
            <a:r>
              <a:rPr lang="el-GR" sz="2400" dirty="0" err="1" smtClean="0">
                <a:sym typeface="Wingdings" pitchFamily="2" charset="2"/>
              </a:rPr>
              <a:t>γλαυκοφανιτική</a:t>
            </a:r>
            <a:r>
              <a:rPr lang="el-GR" sz="2400" dirty="0" smtClean="0">
                <a:sym typeface="Wingdings" pitchFamily="2" charset="2"/>
              </a:rPr>
              <a:t>)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l-GR" sz="2000" i="1" dirty="0" err="1" smtClean="0">
                <a:sym typeface="Wingdings" pitchFamily="2" charset="2"/>
              </a:rPr>
              <a:t>Τρεμολίτης</a:t>
            </a:r>
            <a:r>
              <a:rPr lang="el-GR" sz="2000" i="1" dirty="0" smtClean="0">
                <a:sym typeface="Wingdings" pitchFamily="2" charset="2"/>
              </a:rPr>
              <a:t> </a:t>
            </a:r>
            <a:r>
              <a:rPr lang="en-US" sz="2000" i="1" dirty="0" smtClean="0">
                <a:sym typeface="Wingdings" pitchFamily="2" charset="2"/>
              </a:rPr>
              <a:t>(</a:t>
            </a:r>
            <a:r>
              <a:rPr lang="el-GR" sz="2000" i="1" dirty="0" err="1" smtClean="0">
                <a:sym typeface="Wingdings" pitchFamily="2" charset="2"/>
              </a:rPr>
              <a:t>ακτινόλιθος</a:t>
            </a:r>
            <a:r>
              <a:rPr lang="en-US" sz="2000" i="1" dirty="0" smtClean="0">
                <a:sym typeface="Wingdings" pitchFamily="2" charset="2"/>
              </a:rPr>
              <a:t>)</a:t>
            </a:r>
            <a:r>
              <a:rPr lang="el-GR" sz="2000" i="1" dirty="0" smtClean="0">
                <a:sym typeface="Wingdings" pitchFamily="2" charset="2"/>
              </a:rPr>
              <a:t> + </a:t>
            </a:r>
            <a:r>
              <a:rPr lang="el-GR" sz="2000" i="1" dirty="0" err="1" smtClean="0">
                <a:sym typeface="Wingdings" pitchFamily="2" charset="2"/>
              </a:rPr>
              <a:t>αλβίτης</a:t>
            </a:r>
            <a:r>
              <a:rPr lang="el-GR" sz="2000" i="1" dirty="0" smtClean="0">
                <a:sym typeface="Wingdings" pitchFamily="2" charset="2"/>
              </a:rPr>
              <a:t> + </a:t>
            </a:r>
            <a:r>
              <a:rPr lang="el-GR" sz="2000" i="1" dirty="0" err="1" smtClean="0">
                <a:sym typeface="Wingdings" pitchFamily="2" charset="2"/>
              </a:rPr>
              <a:t>χλωρίτης</a:t>
            </a:r>
            <a:r>
              <a:rPr lang="el-GR" sz="2000" i="1" dirty="0" smtClean="0">
                <a:sym typeface="Wingdings" pitchFamily="2" charset="2"/>
              </a:rPr>
              <a:t> </a:t>
            </a:r>
            <a:endParaRPr lang="en-US" sz="2000" i="1" dirty="0" smtClean="0">
              <a:sym typeface="Wingdings" pitchFamily="2" charset="2"/>
            </a:endParaRPr>
          </a:p>
          <a:p>
            <a:pPr marL="0" indent="0" algn="r">
              <a:spcBef>
                <a:spcPts val="0"/>
              </a:spcBef>
              <a:spcAft>
                <a:spcPts val="600"/>
              </a:spcAft>
              <a:buNone/>
            </a:pPr>
            <a:r>
              <a:rPr lang="el-GR" sz="2000" i="1" dirty="0" smtClean="0">
                <a:sym typeface="Wingdings" pitchFamily="2" charset="2"/>
              </a:rPr>
              <a:t>↔ </a:t>
            </a:r>
            <a:r>
              <a:rPr lang="el-GR" sz="2000" i="1" dirty="0" err="1" smtClean="0">
                <a:sym typeface="Wingdings" pitchFamily="2" charset="2"/>
              </a:rPr>
              <a:t>γλαυκοφανής</a:t>
            </a:r>
            <a:r>
              <a:rPr lang="el-GR" sz="2000" i="1" dirty="0" smtClean="0">
                <a:sym typeface="Wingdings" pitchFamily="2" charset="2"/>
              </a:rPr>
              <a:t> + </a:t>
            </a:r>
            <a:r>
              <a:rPr lang="el-GR" sz="2000" i="1" dirty="0" err="1" smtClean="0">
                <a:sym typeface="Wingdings" pitchFamily="2" charset="2"/>
              </a:rPr>
              <a:t>ζωισίτης</a:t>
            </a:r>
            <a:r>
              <a:rPr lang="el-GR" sz="2000" i="1" dirty="0" smtClean="0">
                <a:sym typeface="Wingdings" pitchFamily="2" charset="2"/>
              </a:rPr>
              <a:t> </a:t>
            </a:r>
            <a:r>
              <a:rPr lang="en-US" sz="2000" i="1" dirty="0" smtClean="0">
                <a:sym typeface="Wingdings" pitchFamily="2" charset="2"/>
              </a:rPr>
              <a:t>(</a:t>
            </a:r>
            <a:r>
              <a:rPr lang="el-GR" sz="2000" i="1" dirty="0" err="1" smtClean="0">
                <a:sym typeface="Wingdings" pitchFamily="2" charset="2"/>
              </a:rPr>
              <a:t>επίδοτο</a:t>
            </a:r>
            <a:r>
              <a:rPr lang="en-US" sz="2000" i="1" dirty="0" smtClean="0">
                <a:sym typeface="Wingdings" pitchFamily="2" charset="2"/>
              </a:rPr>
              <a:t>)</a:t>
            </a:r>
            <a:r>
              <a:rPr lang="el-GR" sz="2000" i="1" dirty="0" smtClean="0">
                <a:sym typeface="Wingdings" pitchFamily="2" charset="2"/>
              </a:rPr>
              <a:t> + χαλαζίας + </a:t>
            </a:r>
            <a:r>
              <a:rPr lang="en-US" sz="2000" i="1" dirty="0" smtClean="0">
                <a:sym typeface="Wingdings" pitchFamily="2" charset="2"/>
              </a:rPr>
              <a:t>H</a:t>
            </a:r>
            <a:r>
              <a:rPr lang="en-US" sz="2000" i="1" baseline="-25000" dirty="0" smtClean="0">
                <a:sym typeface="Wingdings" pitchFamily="2" charset="2"/>
              </a:rPr>
              <a:t>2</a:t>
            </a:r>
            <a:r>
              <a:rPr lang="en-US" sz="2000" i="1" dirty="0" smtClean="0">
                <a:sym typeface="Wingdings" pitchFamily="2" charset="2"/>
              </a:rPr>
              <a:t>O</a:t>
            </a:r>
            <a:r>
              <a:rPr lang="en-US" sz="2000" dirty="0" smtClean="0">
                <a:sym typeface="Wingdings" pitchFamily="2" charset="2"/>
              </a:rPr>
              <a:t> (65)</a:t>
            </a:r>
            <a:endParaRPr lang="el-GR" sz="2000" dirty="0" smtClean="0">
              <a:sym typeface="Wingdings" pitchFamily="2" charset="2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l-GR" sz="2200" i="1" dirty="0" err="1" smtClean="0">
                <a:sym typeface="Wingdings" pitchFamily="2" charset="2"/>
              </a:rPr>
              <a:t>Αλβίτης</a:t>
            </a:r>
            <a:r>
              <a:rPr lang="el-GR" sz="2200" i="1" dirty="0" smtClean="0">
                <a:sym typeface="Wingdings" pitchFamily="2" charset="2"/>
              </a:rPr>
              <a:t> + </a:t>
            </a:r>
            <a:r>
              <a:rPr lang="el-GR" sz="2200" i="1" dirty="0" err="1" smtClean="0">
                <a:sym typeface="Wingdings" pitchFamily="2" charset="2"/>
              </a:rPr>
              <a:t>χλωρίτης</a:t>
            </a:r>
            <a:r>
              <a:rPr lang="el-GR" sz="2200" i="1" dirty="0" smtClean="0">
                <a:sym typeface="Wingdings" pitchFamily="2" charset="2"/>
              </a:rPr>
              <a:t> + χαλαζίας ↔ </a:t>
            </a:r>
            <a:r>
              <a:rPr lang="el-GR" sz="2200" i="1" dirty="0" err="1" smtClean="0">
                <a:sym typeface="Wingdings" pitchFamily="2" charset="2"/>
              </a:rPr>
              <a:t>γλαυκοφανής</a:t>
            </a:r>
            <a:r>
              <a:rPr lang="el-GR" sz="2200" i="1" dirty="0" smtClean="0">
                <a:sym typeface="Wingdings" pitchFamily="2" charset="2"/>
              </a:rPr>
              <a:t> + </a:t>
            </a:r>
            <a:r>
              <a:rPr lang="el-GR" sz="2200" i="1" dirty="0" err="1" smtClean="0">
                <a:sym typeface="Wingdings" pitchFamily="2" charset="2"/>
              </a:rPr>
              <a:t>παραγωνίτης</a:t>
            </a:r>
            <a:r>
              <a:rPr lang="el-GR" sz="2200" i="1" dirty="0" smtClean="0">
                <a:sym typeface="Wingdings" pitchFamily="2" charset="2"/>
              </a:rPr>
              <a:t> + </a:t>
            </a:r>
            <a:r>
              <a:rPr lang="en-US" sz="2200" i="1" dirty="0" smtClean="0">
                <a:sym typeface="Wingdings" pitchFamily="2" charset="2"/>
              </a:rPr>
              <a:t>H</a:t>
            </a:r>
            <a:r>
              <a:rPr lang="en-US" sz="2200" i="1" baseline="-25000" dirty="0" smtClean="0">
                <a:sym typeface="Wingdings" pitchFamily="2" charset="2"/>
              </a:rPr>
              <a:t>2</a:t>
            </a:r>
            <a:r>
              <a:rPr lang="en-US" sz="2200" i="1" dirty="0" smtClean="0">
                <a:sym typeface="Wingdings" pitchFamily="2" charset="2"/>
              </a:rPr>
              <a:t>O </a:t>
            </a:r>
            <a:r>
              <a:rPr lang="en-US" sz="2200" dirty="0" smtClean="0">
                <a:sym typeface="Wingdings" pitchFamily="2" charset="2"/>
              </a:rPr>
              <a:t>(66)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l-GR" sz="2400" i="1" dirty="0" err="1" smtClean="0">
                <a:sym typeface="Wingdings" pitchFamily="2" charset="2"/>
              </a:rPr>
              <a:t>Αλβίτης</a:t>
            </a:r>
            <a:r>
              <a:rPr lang="el-GR" sz="2400" i="1" dirty="0" smtClean="0">
                <a:sym typeface="Wingdings" pitchFamily="2" charset="2"/>
              </a:rPr>
              <a:t> ↔ </a:t>
            </a:r>
            <a:r>
              <a:rPr lang="el-GR" sz="2400" i="1" dirty="0" err="1" smtClean="0">
                <a:sym typeface="Wingdings" pitchFamily="2" charset="2"/>
              </a:rPr>
              <a:t>ιαδεΐτης</a:t>
            </a:r>
            <a:r>
              <a:rPr lang="el-GR" sz="2400" i="1" dirty="0" smtClean="0">
                <a:sym typeface="Wingdings" pitchFamily="2" charset="2"/>
              </a:rPr>
              <a:t> + χαλαζίας </a:t>
            </a:r>
            <a:r>
              <a:rPr lang="en-US" sz="2400" dirty="0" smtClean="0">
                <a:sym typeface="Wingdings" pitchFamily="2" charset="2"/>
              </a:rPr>
              <a:t>(70)</a:t>
            </a:r>
            <a:endParaRPr lang="el-GR" sz="2400" b="1" i="1" dirty="0" smtClean="0">
              <a:sym typeface="Wingdings" pitchFamily="2" charset="2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l-GR" sz="4000" dirty="0"/>
          </a:p>
        </p:txBody>
      </p:sp>
      <p:pic>
        <p:nvPicPr>
          <p:cNvPr id="4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914145">
              <a:spcBef>
                <a:spcPts val="0"/>
              </a:spcBef>
              <a:defRPr/>
            </a:pPr>
            <a:r>
              <a:rPr lang="el-GR" sz="3200" dirty="0" err="1" smtClean="0">
                <a:sym typeface="Arial" pitchFamily="34" charset="0"/>
              </a:rPr>
              <a:t>Γλαυκοφανιτικός</a:t>
            </a:r>
            <a:r>
              <a:rPr lang="el-GR" sz="3200" dirty="0" smtClean="0">
                <a:sym typeface="Arial" pitchFamily="34" charset="0"/>
              </a:rPr>
              <a:t> σχιστόλιθος (</a:t>
            </a:r>
            <a:r>
              <a:rPr lang="it-IT" sz="3200" dirty="0" smtClean="0">
                <a:sym typeface="Arial" pitchFamily="34" charset="0"/>
              </a:rPr>
              <a:t>Gl + Law)</a:t>
            </a:r>
          </a:p>
        </p:txBody>
      </p:sp>
      <p:pic>
        <p:nvPicPr>
          <p:cNvPr id="4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pic>
        <p:nvPicPr>
          <p:cNvPr id="6" name="Picture 4" descr="Εικόνα 8: Αντιπροσωπευτική μικροφωτογραφία γλαυκοφανιτικού σχιστόλιθου με γλαυκοφανή και λωζονίτη από τη νήσο Σύρο.&#10;Δείγμα: SYR12B_01p_2-5_ovl.jpg, // Nico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9622" y="1340768"/>
            <a:ext cx="6444757" cy="47778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43182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defRPr/>
            </a:pPr>
            <a:r>
              <a:rPr lang="el-G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l-G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r>
              <a:rPr lang="el-GR" sz="4000" dirty="0" smtClean="0">
                <a:latin typeface="+mn-lt"/>
                <a:cs typeface="Arial" pitchFamily="34" charset="0"/>
                <a:sym typeface="Arial" pitchFamily="34" charset="0"/>
              </a:rPr>
              <a:t>ΣΕΙΡΑ ΦΑΣΕΩΝ ΥΨΗΛΩΝ ΠΙΕΣΕΩΝ</a:t>
            </a:r>
            <a:r>
              <a:rPr lang="el-GR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Arial" pitchFamily="34" charset="0"/>
              </a:rPr>
              <a:t/>
            </a:r>
            <a:br>
              <a:rPr lang="el-GR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l-GR" sz="4000" dirty="0" smtClean="0"/>
              <a:t> </a:t>
            </a:r>
            <a:endParaRPr lang="el-GR" sz="4000" i="1" dirty="0" smtClean="0"/>
          </a:p>
        </p:txBody>
      </p:sp>
      <p:sp>
        <p:nvSpPr>
          <p:cNvPr id="4" name="Ορθογώνιο 3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6149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Εικόνα 9: Αντιπροσωπευτική μικροφωτογραφία γλαυκοφανιτικού σχιστόλιθου με γλαυκοφανή και λωζονίτη από τη νήσο Σύρο.&#10;Δείγμα: SYR12B_01p_2-5_ovl.jpg, x Nico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340768"/>
            <a:ext cx="6522266" cy="483536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914145">
              <a:spcBef>
                <a:spcPts val="0"/>
              </a:spcBef>
              <a:defRPr/>
            </a:pPr>
            <a:r>
              <a:rPr lang="el-GR" sz="3200" dirty="0" err="1" smtClean="0">
                <a:sym typeface="Arial" pitchFamily="34" charset="0"/>
              </a:rPr>
              <a:t>Γλαυκοφανιτικός</a:t>
            </a:r>
            <a:r>
              <a:rPr lang="el-GR" sz="3200" dirty="0" smtClean="0">
                <a:sym typeface="Arial" pitchFamily="34" charset="0"/>
              </a:rPr>
              <a:t> σχιστόλιθος (</a:t>
            </a:r>
            <a:r>
              <a:rPr lang="it-IT" sz="3200" dirty="0" smtClean="0">
                <a:sym typeface="Arial" pitchFamily="34" charset="0"/>
              </a:rPr>
              <a:t>Gl + Law)</a:t>
            </a:r>
          </a:p>
        </p:txBody>
      </p:sp>
      <p:pic>
        <p:nvPicPr>
          <p:cNvPr id="4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Εικόνα 10: Αντιπροσωπευτική μικροφωτογραφία γλαυκοφανίτημε γλαυκοφανή επίδοτο και ασβεστίτη από τη νήσο Λέρο.&#10;Δείγμα: Z7_01p_2-5_ovl.jpg, // Nicols&#10;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07217" y="1324635"/>
            <a:ext cx="6529566" cy="4840669"/>
          </a:xfrm>
          <a:prstGeom prst="rect">
            <a:avLst/>
          </a:prstGeom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914145">
              <a:spcBef>
                <a:spcPts val="0"/>
              </a:spcBef>
              <a:defRPr/>
            </a:pPr>
            <a:r>
              <a:rPr lang="el-GR" sz="3200" dirty="0" err="1" smtClean="0">
                <a:sym typeface="Arial" pitchFamily="34" charset="0"/>
              </a:rPr>
              <a:t>Γλαυκοφανίτης</a:t>
            </a:r>
            <a:r>
              <a:rPr lang="el-GR" sz="3200" dirty="0" smtClean="0">
                <a:sym typeface="Arial" pitchFamily="34" charset="0"/>
              </a:rPr>
              <a:t> (</a:t>
            </a:r>
            <a:r>
              <a:rPr lang="it-IT" sz="3200" dirty="0" smtClean="0">
                <a:sym typeface="Arial" pitchFamily="34" charset="0"/>
              </a:rPr>
              <a:t>Gl + Ep + Cc)</a:t>
            </a:r>
          </a:p>
        </p:txBody>
      </p:sp>
      <p:pic>
        <p:nvPicPr>
          <p:cNvPr id="4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914145">
              <a:spcBef>
                <a:spcPts val="0"/>
              </a:spcBef>
              <a:defRPr/>
            </a:pPr>
            <a:r>
              <a:rPr lang="el-GR" sz="3200" dirty="0" err="1" smtClean="0">
                <a:sym typeface="Arial" pitchFamily="34" charset="0"/>
              </a:rPr>
              <a:t>Γλαυκοφανίτης</a:t>
            </a:r>
            <a:r>
              <a:rPr lang="el-GR" sz="3200" dirty="0" smtClean="0">
                <a:sym typeface="Arial" pitchFamily="34" charset="0"/>
              </a:rPr>
              <a:t> (</a:t>
            </a:r>
            <a:r>
              <a:rPr lang="it-IT" sz="3200" dirty="0" smtClean="0">
                <a:sym typeface="Arial" pitchFamily="34" charset="0"/>
              </a:rPr>
              <a:t>Gl + Ep + Cc)</a:t>
            </a:r>
          </a:p>
        </p:txBody>
      </p:sp>
      <p:pic>
        <p:nvPicPr>
          <p:cNvPr id="4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pic>
        <p:nvPicPr>
          <p:cNvPr id="5" name="Picture 4" descr="Εικόνα 11: Αντιπροσωπευτική μικροφωτογραφία γλαυκοφανίτημε γλαυκοφανή επίδοτο και ασβεστίτη από τη νήσο Λέρο.&#10;Δείγμα: Z7_01p_2-5_ovl.jpg, x Nicols&#10;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43367" y="1340768"/>
            <a:ext cx="6457266" cy="4787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Εικόνα 12: Αντιπροσωπευτική μικροφωτογραφία γλαυκοφανιτικού σχιστόλιθου με γλαυκοφανή επίδοτο και ασβεστίτη από τη νήσο Σύρο.&#10;Δείγμα: SY9_01p_2-5_ovl.jpg, // Nicols&#10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340767"/>
            <a:ext cx="6480719" cy="4804559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914145">
              <a:spcBef>
                <a:spcPts val="0"/>
              </a:spcBef>
              <a:defRPr/>
            </a:pPr>
            <a:r>
              <a:rPr lang="el-GR" sz="3200" dirty="0" err="1" smtClean="0">
                <a:sym typeface="Arial" pitchFamily="34" charset="0"/>
              </a:rPr>
              <a:t>Γλαυκοφανιτικός</a:t>
            </a:r>
            <a:r>
              <a:rPr lang="el-GR" sz="3200" dirty="0" smtClean="0">
                <a:sym typeface="Arial" pitchFamily="34" charset="0"/>
              </a:rPr>
              <a:t> σχιστόλιθος (</a:t>
            </a:r>
            <a:r>
              <a:rPr lang="it-IT" sz="3200" dirty="0" smtClean="0">
                <a:sym typeface="Arial" pitchFamily="34" charset="0"/>
              </a:rPr>
              <a:t>Gl + Ep)</a:t>
            </a:r>
          </a:p>
        </p:txBody>
      </p:sp>
      <p:pic>
        <p:nvPicPr>
          <p:cNvPr id="4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Εικόνα 13: Αντιπροσωπευτική μικροφωτογραφία γλαυκοφανιτικού σχιστόλιθου με γλαυκοφανή επίδοτο και ασβεστίτη από τη νήσο Σύρο.&#10;Δείγμα: SY9_01p_2-5_ovl.jpg, x Nicols&#10;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1" y="1350507"/>
            <a:ext cx="6480719" cy="4804455"/>
          </a:xfrm>
          <a:prstGeom prst="rect">
            <a:avLst/>
          </a:prstGeom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914145">
              <a:spcBef>
                <a:spcPts val="0"/>
              </a:spcBef>
              <a:defRPr/>
            </a:pPr>
            <a:r>
              <a:rPr lang="el-GR" sz="3200" dirty="0" err="1" smtClean="0">
                <a:sym typeface="Arial" pitchFamily="34" charset="0"/>
              </a:rPr>
              <a:t>Γλαυκοφανιτικός</a:t>
            </a:r>
            <a:r>
              <a:rPr lang="el-GR" sz="3200" dirty="0" smtClean="0">
                <a:sym typeface="Arial" pitchFamily="34" charset="0"/>
              </a:rPr>
              <a:t> σχιστόλιθος (</a:t>
            </a:r>
            <a:r>
              <a:rPr lang="it-IT" sz="3200" dirty="0" smtClean="0">
                <a:sym typeface="Arial" pitchFamily="34" charset="0"/>
              </a:rPr>
              <a:t>Gl + Ep)</a:t>
            </a:r>
          </a:p>
        </p:txBody>
      </p:sp>
      <p:pic>
        <p:nvPicPr>
          <p:cNvPr id="4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Εικόνα 14: Αντιπροσωπευτική μικροφωτογραφία γλαυκοφανιτικού χλωριτοειδικού μαρμαρυγιακού σχιστόλιθου με γλαυκοφανή, χλωριτοειδές και μαρμαρυγία από τη Λακωνία.&#10;Δείγμα: LA305_01p_2-5_ovl.jpg, // Nicols&#10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1" y="1350457"/>
            <a:ext cx="6480719" cy="4804559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914145">
              <a:spcBef>
                <a:spcPts val="0"/>
              </a:spcBef>
              <a:defRPr/>
            </a:pPr>
            <a:r>
              <a:rPr lang="it-IT" sz="3200" dirty="0" smtClean="0">
                <a:sym typeface="Arial" pitchFamily="34" charset="0"/>
              </a:rPr>
              <a:t>Gl – Ctd – mica </a:t>
            </a:r>
            <a:r>
              <a:rPr lang="el-GR" sz="3200" dirty="0" smtClean="0">
                <a:sym typeface="Arial" pitchFamily="34" charset="0"/>
              </a:rPr>
              <a:t>σχιστόλιθος </a:t>
            </a:r>
          </a:p>
        </p:txBody>
      </p:sp>
      <p:pic>
        <p:nvPicPr>
          <p:cNvPr id="4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Εικόνα 15: Αντιπροσωπευτική μικροφωτογραφία γλαυκοφανιτικού χλωριτοειδικού μαρμαρυγιακού σχιστόλιθου με γλαυκοφανή, χλωριτοειδές και μαρμαρυγία από τη Λακωνία.&#10;Δείγμα: LA305_01x_2-5_ovl.jpg, x Nicols&#10;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350508"/>
            <a:ext cx="6480720" cy="4804456"/>
          </a:xfrm>
          <a:prstGeom prst="rect">
            <a:avLst/>
          </a:prstGeom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914145">
              <a:spcBef>
                <a:spcPts val="0"/>
              </a:spcBef>
              <a:defRPr/>
            </a:pPr>
            <a:r>
              <a:rPr lang="it-IT" sz="3200" dirty="0" smtClean="0">
                <a:sym typeface="Arial" pitchFamily="34" charset="0"/>
              </a:rPr>
              <a:t>Gl – Ctd – mica </a:t>
            </a:r>
            <a:r>
              <a:rPr lang="el-GR" sz="3200" dirty="0" smtClean="0">
                <a:sym typeface="Arial" pitchFamily="34" charset="0"/>
              </a:rPr>
              <a:t>σχιστόλιθος </a:t>
            </a:r>
          </a:p>
        </p:txBody>
      </p:sp>
      <p:pic>
        <p:nvPicPr>
          <p:cNvPr id="4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Εικόνα 16: Αντιπροσωπευτική μικροφωτογραφία γλαυκοφανιτικού ασβεστιτικού επιδοτιτικού μαρμαρυγιακού σχιστόλιθου με γλαυκοφανή, ασβεστίτη, επίδοτο και μαρμαρυγία από τη νήσο Σύρο.&#10;Δείγμα: SY9_01p_2-5_ovl.jpg, // Nicols&#10;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1" y="1350508"/>
            <a:ext cx="6480719" cy="4804456"/>
          </a:xfrm>
          <a:prstGeom prst="rect">
            <a:avLst/>
          </a:prstGeom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914145">
              <a:spcBef>
                <a:spcPts val="0"/>
              </a:spcBef>
              <a:defRPr/>
            </a:pPr>
            <a:r>
              <a:rPr lang="it-IT" sz="3200" dirty="0" smtClean="0">
                <a:sym typeface="Arial" pitchFamily="34" charset="0"/>
              </a:rPr>
              <a:t>Gl – Cc – Ep – mica </a:t>
            </a:r>
            <a:r>
              <a:rPr lang="el-GR" sz="3200" dirty="0" smtClean="0">
                <a:sym typeface="Arial" pitchFamily="34" charset="0"/>
              </a:rPr>
              <a:t>σχιστόλιθος </a:t>
            </a:r>
          </a:p>
        </p:txBody>
      </p:sp>
      <p:pic>
        <p:nvPicPr>
          <p:cNvPr id="4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Εικόνα 17: Αντιπροσωπευτική μικροφωτογραφία γλαυκοφανιτικού ασβεστιτικού επιδοτιτικού μαρμαρυγιακού σχιστόλιθου με γλαυκοφανή, ασβεστίτη, επίδοτο και μαρμαρυγία από τη νήσο Σύρο.&#10;Δείγμα: SY9_01x_2-5_ovl.jpg, x Nicols&#10;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7644" y="1350507"/>
            <a:ext cx="6408712" cy="4751074"/>
          </a:xfrm>
          <a:prstGeom prst="rect">
            <a:avLst/>
          </a:prstGeom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914145">
              <a:spcBef>
                <a:spcPts val="0"/>
              </a:spcBef>
              <a:defRPr/>
            </a:pPr>
            <a:r>
              <a:rPr lang="it-IT" sz="3200" dirty="0" smtClean="0">
                <a:sym typeface="Arial" pitchFamily="34" charset="0"/>
              </a:rPr>
              <a:t>Gl – Cc – Ep – mica </a:t>
            </a:r>
            <a:r>
              <a:rPr lang="el-GR" sz="3200" dirty="0" smtClean="0">
                <a:sym typeface="Arial" pitchFamily="34" charset="0"/>
              </a:rPr>
              <a:t>σχιστόλιθος </a:t>
            </a:r>
          </a:p>
        </p:txBody>
      </p:sp>
      <p:pic>
        <p:nvPicPr>
          <p:cNvPr id="4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en-US" sz="2400" dirty="0" smtClean="0"/>
          </a:p>
          <a:p>
            <a:r>
              <a:rPr lang="el-GR" sz="2800" dirty="0" err="1" smtClean="0">
                <a:sym typeface="Arial" pitchFamily="34" charset="0"/>
              </a:rPr>
              <a:t>Γλαυκοφανιτική</a:t>
            </a:r>
            <a:r>
              <a:rPr lang="el-GR" sz="2800" dirty="0" smtClean="0">
                <a:sym typeface="Arial" pitchFamily="34" charset="0"/>
              </a:rPr>
              <a:t> </a:t>
            </a:r>
            <a:r>
              <a:rPr lang="el-GR" sz="2800" dirty="0" smtClean="0">
                <a:sym typeface="Wingdings" pitchFamily="2" charset="2"/>
              </a:rPr>
              <a:t>φάση  </a:t>
            </a:r>
            <a:r>
              <a:rPr lang="el-GR" sz="2800" dirty="0" err="1" smtClean="0">
                <a:sym typeface="Arial" pitchFamily="34" charset="0"/>
              </a:rPr>
              <a:t>Εκλογιτική</a:t>
            </a:r>
            <a:r>
              <a:rPr lang="el-GR" sz="2800" dirty="0" smtClean="0">
                <a:sym typeface="Arial" pitchFamily="34" charset="0"/>
              </a:rPr>
              <a:t> φάση</a:t>
            </a:r>
            <a:endParaRPr lang="en-US" sz="2800" dirty="0" smtClean="0">
              <a:sym typeface="Arial" pitchFamily="34" charset="0"/>
            </a:endParaRPr>
          </a:p>
          <a:p>
            <a:pPr marL="1588" indent="-1588">
              <a:spcBef>
                <a:spcPts val="0"/>
              </a:spcBef>
              <a:buNone/>
            </a:pPr>
            <a:endParaRPr lang="en-US" sz="2400" i="1" dirty="0" smtClean="0">
              <a:sym typeface="Arial" pitchFamily="34" charset="0"/>
            </a:endParaRPr>
          </a:p>
          <a:p>
            <a:pPr marL="1588" indent="-1588">
              <a:spcBef>
                <a:spcPts val="0"/>
              </a:spcBef>
              <a:buNone/>
            </a:pPr>
            <a:r>
              <a:rPr lang="el-GR" sz="2400" i="1" dirty="0" err="1" smtClean="0">
                <a:sym typeface="Arial" pitchFamily="34" charset="0"/>
              </a:rPr>
              <a:t>Γλαυκοφανής</a:t>
            </a:r>
            <a:r>
              <a:rPr lang="el-GR" sz="2400" i="1" dirty="0" smtClean="0">
                <a:sym typeface="Arial" pitchFamily="34" charset="0"/>
              </a:rPr>
              <a:t> + </a:t>
            </a:r>
            <a:r>
              <a:rPr lang="el-GR" sz="2400" i="1" dirty="0" err="1" smtClean="0">
                <a:sym typeface="Arial" pitchFamily="34" charset="0"/>
              </a:rPr>
              <a:t>παραγωνίτης</a:t>
            </a:r>
            <a:r>
              <a:rPr lang="el-GR" sz="2400" i="1" dirty="0" smtClean="0">
                <a:sym typeface="Arial" pitchFamily="34" charset="0"/>
              </a:rPr>
              <a:t> ↔ </a:t>
            </a:r>
            <a:endParaRPr lang="en-US" sz="2400" i="1" dirty="0" smtClean="0">
              <a:sym typeface="Arial" pitchFamily="34" charset="0"/>
            </a:endParaRPr>
          </a:p>
          <a:p>
            <a:pPr marL="1588" indent="-1588" algn="r">
              <a:spcBef>
                <a:spcPts val="0"/>
              </a:spcBef>
              <a:buNone/>
            </a:pPr>
            <a:r>
              <a:rPr lang="el-GR" sz="2400" i="1" dirty="0" err="1" smtClean="0">
                <a:sym typeface="Arial" pitchFamily="34" charset="0"/>
              </a:rPr>
              <a:t>πυρωπό</a:t>
            </a:r>
            <a:r>
              <a:rPr lang="el-GR" sz="2400" i="1" dirty="0" smtClean="0">
                <a:sym typeface="Arial" pitchFamily="34" charset="0"/>
              </a:rPr>
              <a:t> </a:t>
            </a:r>
            <a:r>
              <a:rPr lang="en-US" sz="2400" i="1" dirty="0" smtClean="0">
                <a:sym typeface="Arial" pitchFamily="34" charset="0"/>
              </a:rPr>
              <a:t>(</a:t>
            </a:r>
            <a:r>
              <a:rPr lang="el-GR" sz="2400" i="1" dirty="0" smtClean="0">
                <a:sym typeface="Arial" pitchFamily="34" charset="0"/>
              </a:rPr>
              <a:t>γρανάτης</a:t>
            </a:r>
            <a:r>
              <a:rPr lang="en-US" sz="2400" i="1" dirty="0" smtClean="0">
                <a:sym typeface="Arial" pitchFamily="34" charset="0"/>
              </a:rPr>
              <a:t>)</a:t>
            </a:r>
            <a:r>
              <a:rPr lang="el-GR" sz="2400" i="1" dirty="0" smtClean="0">
                <a:sym typeface="Arial" pitchFamily="34" charset="0"/>
              </a:rPr>
              <a:t> + </a:t>
            </a:r>
            <a:r>
              <a:rPr lang="el-GR" sz="2400" i="1" dirty="0" err="1" smtClean="0">
                <a:sym typeface="Arial" pitchFamily="34" charset="0"/>
              </a:rPr>
              <a:t>ιαδεΐτης</a:t>
            </a:r>
            <a:r>
              <a:rPr lang="el-GR" sz="2400" i="1" dirty="0" smtClean="0">
                <a:sym typeface="Arial" pitchFamily="34" charset="0"/>
              </a:rPr>
              <a:t> </a:t>
            </a:r>
            <a:r>
              <a:rPr lang="en-US" sz="2400" i="1" dirty="0" smtClean="0">
                <a:sym typeface="Arial" pitchFamily="34" charset="0"/>
              </a:rPr>
              <a:t>(</a:t>
            </a:r>
            <a:r>
              <a:rPr lang="el-GR" sz="2400" i="1" dirty="0" err="1" smtClean="0">
                <a:sym typeface="Arial" pitchFamily="34" charset="0"/>
              </a:rPr>
              <a:t>ομφακίτης:κλινοπυρόξενος</a:t>
            </a:r>
            <a:r>
              <a:rPr lang="en-US" sz="2400" i="1" dirty="0" smtClean="0">
                <a:sym typeface="Arial" pitchFamily="34" charset="0"/>
              </a:rPr>
              <a:t>)</a:t>
            </a:r>
            <a:r>
              <a:rPr lang="el-GR" sz="2400" i="1" dirty="0" smtClean="0">
                <a:sym typeface="Arial" pitchFamily="34" charset="0"/>
              </a:rPr>
              <a:t>+ χαλαζίας + </a:t>
            </a:r>
            <a:r>
              <a:rPr lang="en-US" sz="2400" i="1" dirty="0" smtClean="0">
                <a:sym typeface="Arial" pitchFamily="34" charset="0"/>
              </a:rPr>
              <a:t>H</a:t>
            </a:r>
            <a:r>
              <a:rPr lang="en-US" sz="2400" i="1" baseline="-25000" dirty="0" smtClean="0">
                <a:sym typeface="Arial" pitchFamily="34" charset="0"/>
              </a:rPr>
              <a:t>2</a:t>
            </a:r>
            <a:r>
              <a:rPr lang="en-US" sz="2400" i="1" dirty="0" smtClean="0">
                <a:sym typeface="Arial" pitchFamily="34" charset="0"/>
              </a:rPr>
              <a:t>O </a:t>
            </a:r>
            <a:r>
              <a:rPr lang="en-US" sz="2400" dirty="0" smtClean="0">
                <a:sym typeface="Arial" pitchFamily="34" charset="0"/>
              </a:rPr>
              <a:t>(71)</a:t>
            </a:r>
            <a:endParaRPr lang="el-GR" sz="2400" dirty="0" smtClean="0">
              <a:sym typeface="Arial" pitchFamily="34" charset="0"/>
            </a:endParaRPr>
          </a:p>
          <a:p>
            <a:pPr>
              <a:buNone/>
            </a:pPr>
            <a:endParaRPr lang="el-GR" dirty="0" smtClean="0">
              <a:sym typeface="Wingdings" pitchFamily="2" charset="2"/>
            </a:endParaRPr>
          </a:p>
          <a:p>
            <a:pPr>
              <a:buNone/>
            </a:pPr>
            <a:endParaRPr lang="el-GR" dirty="0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dirty="0" err="1" smtClean="0">
                <a:sym typeface="Arial" pitchFamily="34" charset="0"/>
              </a:rPr>
              <a:t>Μεταβασικά</a:t>
            </a:r>
            <a:r>
              <a:rPr lang="el-GR" dirty="0" smtClean="0">
                <a:sym typeface="Arial" pitchFamily="34" charset="0"/>
              </a:rPr>
              <a:t>  πετρώματα</a:t>
            </a:r>
            <a:r>
              <a:rPr lang="el-GR" sz="6000" dirty="0" smtClean="0"/>
              <a:t/>
            </a:r>
            <a:br>
              <a:rPr lang="el-GR" sz="6000" dirty="0" smtClean="0"/>
            </a:br>
            <a:r>
              <a:rPr lang="el-GR" dirty="0" smtClean="0">
                <a:latin typeface="+mn-lt"/>
              </a:rPr>
              <a:t/>
            </a:r>
            <a:br>
              <a:rPr lang="el-GR" dirty="0" smtClean="0">
                <a:latin typeface="+mn-lt"/>
              </a:rPr>
            </a:br>
            <a:r>
              <a:rPr lang="el-GR" kern="0" dirty="0" smtClean="0"/>
              <a:t/>
            </a:r>
            <a:br>
              <a:rPr lang="el-GR" kern="0" dirty="0" smtClean="0"/>
            </a:br>
            <a:endParaRPr lang="el-GR" dirty="0"/>
          </a:p>
        </p:txBody>
      </p:sp>
      <p:pic>
        <p:nvPicPr>
          <p:cNvPr id="4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kern="0" dirty="0" smtClean="0"/>
              <a:t>Οι φάσεις μεταμόρφωσης</a:t>
            </a:r>
            <a:r>
              <a:rPr lang="el-GR" kern="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kern="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dirty="0"/>
          </a:p>
        </p:txBody>
      </p:sp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pic>
        <p:nvPicPr>
          <p:cNvPr id="7" name="Picture 2" descr="Εικόνα 1: Οι μεταμορφικές φάσεις&#10;File:Metamorfe facies.jpg&#10;https://commons.wikimedia.org/wiki/File:Metamorfe_faci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0122" y="1628775"/>
            <a:ext cx="5756456" cy="43830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Εικόνα 18: Αντιπροσωπευτική μικροφωτογραφία γλαυκοφανιτικού ασβεστιτικού γρανατιτικού μαρμαρυγιακού σχιστόλιθου με γλαυκοφανή, γρανάτη και μαρμαρυγία από τη νήσο Σύρο.&#10;Δείγμα: SY7_01p_2-5_ovl.jpg, // Nico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8572" y="1340768"/>
            <a:ext cx="6421779" cy="4760863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914145">
              <a:spcBef>
                <a:spcPts val="0"/>
              </a:spcBef>
              <a:defRPr/>
            </a:pPr>
            <a:r>
              <a:rPr lang="it-IT" sz="3200" dirty="0" smtClean="0">
                <a:sym typeface="Arial" pitchFamily="34" charset="0"/>
              </a:rPr>
              <a:t>Gl-Gt-mica </a:t>
            </a:r>
            <a:r>
              <a:rPr lang="el-GR" sz="3200" dirty="0" smtClean="0">
                <a:sym typeface="Arial" pitchFamily="34" charset="0"/>
              </a:rPr>
              <a:t>σχιστόλιθος (</a:t>
            </a:r>
            <a:r>
              <a:rPr lang="it-IT" sz="3200" dirty="0" smtClean="0">
                <a:sym typeface="Arial" pitchFamily="34" charset="0"/>
              </a:rPr>
              <a:t>mica + Gt + Gl)</a:t>
            </a:r>
          </a:p>
        </p:txBody>
      </p:sp>
      <p:pic>
        <p:nvPicPr>
          <p:cNvPr id="4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Εικόνα 19: Αντιπροσωπευτική μικροφωτογραφία γλαυκοφανιτικού ασβεστιτικού γρανατιτικού μαρμαρυγιακού σχιστόλιθου με γλαυκοφανή, γρανάτη και μαρμαρυγία από τη νήσο Σύρο.&#10;Δείγμα: SY7_01x_2-5_ovl.jpg, x Nicol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3087" y="1340767"/>
            <a:ext cx="6457265" cy="4787069"/>
          </a:xfrm>
          <a:prstGeom prst="rect">
            <a:avLst/>
          </a:prstGeom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914145">
              <a:spcBef>
                <a:spcPts val="0"/>
              </a:spcBef>
              <a:defRPr/>
            </a:pPr>
            <a:r>
              <a:rPr lang="it-IT" sz="3200" dirty="0" smtClean="0">
                <a:sym typeface="Arial" pitchFamily="34" charset="0"/>
              </a:rPr>
              <a:t>Gl-Gt-mica </a:t>
            </a:r>
            <a:r>
              <a:rPr lang="el-GR" sz="3200" dirty="0" smtClean="0">
                <a:sym typeface="Arial" pitchFamily="34" charset="0"/>
              </a:rPr>
              <a:t>σχιστόλιθος (</a:t>
            </a:r>
            <a:r>
              <a:rPr lang="it-IT" sz="3200" dirty="0" smtClean="0">
                <a:sym typeface="Arial" pitchFamily="34" charset="0"/>
              </a:rPr>
              <a:t>mica + Gt + Gl)</a:t>
            </a:r>
          </a:p>
        </p:txBody>
      </p:sp>
      <p:pic>
        <p:nvPicPr>
          <p:cNvPr id="4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14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dirty="0" err="1" smtClean="0">
                <a:sym typeface="Arial" pitchFamily="34" charset="0"/>
              </a:rPr>
              <a:t>Μεταβασικά</a:t>
            </a:r>
            <a:r>
              <a:rPr lang="el-GR" dirty="0" smtClean="0">
                <a:sym typeface="Arial" pitchFamily="34" charset="0"/>
              </a:rPr>
              <a:t>  πετρώματα</a:t>
            </a:r>
            <a:endParaRPr lang="el-GR" sz="6000" dirty="0"/>
          </a:p>
        </p:txBody>
      </p:sp>
      <p:sp>
        <p:nvSpPr>
          <p:cNvPr id="15" name="14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l-GR" sz="2400" dirty="0" smtClean="0">
                <a:sym typeface="Wingdings" pitchFamily="2" charset="2"/>
              </a:rPr>
              <a:t>Εντός του πεδίου των </a:t>
            </a:r>
            <a:r>
              <a:rPr lang="en-US" sz="2400" dirty="0" smtClean="0">
                <a:sym typeface="Wingdings" pitchFamily="2" charset="2"/>
              </a:rPr>
              <a:t>P-T </a:t>
            </a:r>
            <a:r>
              <a:rPr lang="el-GR" sz="2400" dirty="0" smtClean="0">
                <a:sym typeface="Wingdings" pitchFamily="2" charset="2"/>
              </a:rPr>
              <a:t>της </a:t>
            </a:r>
            <a:r>
              <a:rPr lang="el-GR" sz="2400" dirty="0" err="1" smtClean="0">
                <a:sym typeface="Wingdings" pitchFamily="2" charset="2"/>
              </a:rPr>
              <a:t>γλαυκοφανιτικής</a:t>
            </a:r>
            <a:r>
              <a:rPr lang="el-GR" sz="2400" dirty="0" smtClean="0">
                <a:sym typeface="Wingdings" pitchFamily="2" charset="2"/>
              </a:rPr>
              <a:t> φάσης γίνονται αντιδράσεις που αλλάζουν τις ορυκτολογικές </a:t>
            </a:r>
            <a:r>
              <a:rPr lang="el-GR" sz="2400" dirty="0" err="1" smtClean="0">
                <a:sym typeface="Wingdings" pitchFamily="2" charset="2"/>
              </a:rPr>
              <a:t>παραγενέσεις</a:t>
            </a:r>
            <a:r>
              <a:rPr lang="el-GR" sz="2400" dirty="0" smtClean="0">
                <a:sym typeface="Wingdings" pitchFamily="2" charset="2"/>
              </a:rPr>
              <a:t>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l-GR" sz="2400" dirty="0" smtClean="0">
                <a:sym typeface="Wingdings" pitchFamily="2" charset="2"/>
              </a:rPr>
              <a:t>Με τη σημαντική αντίδραση:</a:t>
            </a:r>
          </a:p>
          <a:p>
            <a:pPr>
              <a:spcBef>
                <a:spcPts val="0"/>
              </a:spcBef>
              <a:spcAft>
                <a:spcPts val="600"/>
              </a:spcAft>
              <a:buNone/>
            </a:pPr>
            <a:r>
              <a:rPr lang="el-GR" sz="2000" i="1" dirty="0" err="1" smtClean="0">
                <a:sym typeface="Wingdings" pitchFamily="2" charset="2"/>
              </a:rPr>
              <a:t>Λωζονίτης</a:t>
            </a:r>
            <a:r>
              <a:rPr lang="el-GR" sz="2000" i="1" dirty="0" smtClean="0">
                <a:sym typeface="Wingdings" pitchFamily="2" charset="2"/>
              </a:rPr>
              <a:t> + </a:t>
            </a:r>
            <a:r>
              <a:rPr lang="el-GR" sz="2000" i="1" dirty="0" err="1" smtClean="0">
                <a:sym typeface="Wingdings" pitchFamily="2" charset="2"/>
              </a:rPr>
              <a:t>γλαυκοφανής</a:t>
            </a:r>
            <a:r>
              <a:rPr lang="el-GR" sz="2000" i="1" dirty="0" smtClean="0">
                <a:sym typeface="Wingdings" pitchFamily="2" charset="2"/>
              </a:rPr>
              <a:t> ↔ </a:t>
            </a:r>
            <a:endParaRPr lang="en-US" sz="2000" i="1" dirty="0" smtClean="0">
              <a:sym typeface="Wingdings" pitchFamily="2" charset="2"/>
            </a:endParaRPr>
          </a:p>
          <a:p>
            <a:pPr algn="r">
              <a:spcBef>
                <a:spcPts val="0"/>
              </a:spcBef>
              <a:spcAft>
                <a:spcPts val="600"/>
              </a:spcAft>
              <a:buNone/>
            </a:pPr>
            <a:r>
              <a:rPr lang="el-GR" sz="2000" i="1" dirty="0" err="1" smtClean="0">
                <a:sym typeface="Wingdings" pitchFamily="2" charset="2"/>
              </a:rPr>
              <a:t>παραγωνίτης</a:t>
            </a:r>
            <a:r>
              <a:rPr lang="el-GR" sz="2000" i="1" dirty="0" smtClean="0">
                <a:sym typeface="Wingdings" pitchFamily="2" charset="2"/>
              </a:rPr>
              <a:t> + γρανάτης + </a:t>
            </a:r>
            <a:r>
              <a:rPr lang="el-GR" sz="2000" i="1" dirty="0" err="1" smtClean="0">
                <a:sym typeface="Wingdings" pitchFamily="2" charset="2"/>
              </a:rPr>
              <a:t>επίδοτο</a:t>
            </a:r>
            <a:r>
              <a:rPr lang="el-GR" sz="2000" i="1" dirty="0" smtClean="0">
                <a:sym typeface="Wingdings" pitchFamily="2" charset="2"/>
              </a:rPr>
              <a:t> </a:t>
            </a:r>
            <a:r>
              <a:rPr lang="en-US" sz="2000" i="1" dirty="0" smtClean="0">
                <a:sym typeface="Wingdings" pitchFamily="2" charset="2"/>
              </a:rPr>
              <a:t>(</a:t>
            </a:r>
            <a:r>
              <a:rPr lang="el-GR" sz="2000" i="1" dirty="0" err="1" smtClean="0">
                <a:sym typeface="Wingdings" pitchFamily="2" charset="2"/>
              </a:rPr>
              <a:t>ζωισίτης</a:t>
            </a:r>
            <a:r>
              <a:rPr lang="en-US" sz="2000" i="1" dirty="0" smtClean="0">
                <a:sym typeface="Wingdings" pitchFamily="2" charset="2"/>
              </a:rPr>
              <a:t>)</a:t>
            </a:r>
            <a:r>
              <a:rPr lang="el-GR" sz="2000" i="1" dirty="0" smtClean="0">
                <a:sym typeface="Wingdings" pitchFamily="2" charset="2"/>
              </a:rPr>
              <a:t> + χαλαζίας +  </a:t>
            </a:r>
            <a:r>
              <a:rPr lang="en-US" sz="2000" i="1" dirty="0" smtClean="0">
                <a:sym typeface="Wingdings" pitchFamily="2" charset="2"/>
              </a:rPr>
              <a:t>H</a:t>
            </a:r>
            <a:r>
              <a:rPr lang="en-US" sz="2000" i="1" baseline="-25000" dirty="0" smtClean="0">
                <a:sym typeface="Wingdings" pitchFamily="2" charset="2"/>
              </a:rPr>
              <a:t>2</a:t>
            </a:r>
            <a:r>
              <a:rPr lang="en-US" sz="2000" i="1" dirty="0" smtClean="0">
                <a:sym typeface="Wingdings" pitchFamily="2" charset="2"/>
              </a:rPr>
              <a:t>O</a:t>
            </a:r>
            <a:endParaRPr lang="el-GR" sz="2000" i="1" dirty="0" smtClean="0">
              <a:sym typeface="Wingdings" pitchFamily="2" charset="2"/>
            </a:endParaRPr>
          </a:p>
          <a:p>
            <a:pPr marL="723900" lvl="2" indent="-323850" defTabSz="912813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10000"/>
              <a:buFont typeface="Wingdings" pitchFamily="2" charset="2"/>
              <a:buChar char="Ø"/>
              <a:tabLst>
                <a:tab pos="450850" algn="l"/>
              </a:tabLst>
            </a:pPr>
            <a:r>
              <a:rPr lang="el-GR" sz="2000" dirty="0" smtClean="0">
                <a:sym typeface="Wingdings" pitchFamily="2" charset="2"/>
              </a:rPr>
              <a:t>σταματάει η συνύπαρξη </a:t>
            </a:r>
            <a:r>
              <a:rPr lang="el-GR" sz="2000" dirty="0" err="1" smtClean="0">
                <a:sym typeface="Wingdings" pitchFamily="2" charset="2"/>
              </a:rPr>
              <a:t>λωζονίτη</a:t>
            </a:r>
            <a:r>
              <a:rPr lang="el-GR" sz="2000" dirty="0" smtClean="0">
                <a:sym typeface="Wingdings" pitchFamily="2" charset="2"/>
              </a:rPr>
              <a:t> και </a:t>
            </a:r>
            <a:r>
              <a:rPr lang="el-GR" sz="2000" dirty="0" err="1" smtClean="0">
                <a:sym typeface="Wingdings" pitchFamily="2" charset="2"/>
              </a:rPr>
              <a:t>γλαυκοφανούς</a:t>
            </a:r>
            <a:endParaRPr lang="el-GR" sz="2000" dirty="0" smtClean="0">
              <a:sym typeface="Wingdings" pitchFamily="2" charset="2"/>
            </a:endParaRPr>
          </a:p>
          <a:p>
            <a:pPr marL="723900" lvl="2" indent="-323850" defTabSz="912813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10000"/>
              <a:buFont typeface="Wingdings" pitchFamily="2" charset="2"/>
              <a:buChar char="Ø"/>
            </a:pPr>
            <a:r>
              <a:rPr lang="el-GR" sz="2000" dirty="0" smtClean="0">
                <a:sym typeface="Wingdings" pitchFamily="2" charset="2"/>
              </a:rPr>
              <a:t>σε υψηλές </a:t>
            </a:r>
            <a:r>
              <a:rPr lang="en-US" sz="2000" dirty="0" smtClean="0">
                <a:sym typeface="Wingdings" pitchFamily="2" charset="2"/>
              </a:rPr>
              <a:t>P </a:t>
            </a:r>
            <a:r>
              <a:rPr lang="el-GR" sz="2000" dirty="0" smtClean="0">
                <a:sym typeface="Wingdings" pitchFamily="2" charset="2"/>
              </a:rPr>
              <a:t>εμφανίζεται ο γρανάτης</a:t>
            </a:r>
            <a:endParaRPr lang="en-US" sz="2000" dirty="0" smtClean="0">
              <a:sym typeface="Wingdings" pitchFamily="2" charset="2"/>
            </a:endParaRPr>
          </a:p>
          <a:p>
            <a:pPr marL="342900" lvl="1" indent="-34290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10000"/>
              <a:buFont typeface="Arial" pitchFamily="34" charset="0"/>
              <a:buChar char="•"/>
            </a:pPr>
            <a:r>
              <a:rPr lang="el-GR" sz="2400" dirty="0" smtClean="0">
                <a:sym typeface="Wingdings" pitchFamily="2" charset="2"/>
              </a:rPr>
              <a:t>Με την αντίδραση:</a:t>
            </a:r>
            <a:endParaRPr lang="en-US" sz="2400" dirty="0" smtClean="0">
              <a:sym typeface="Wingdings" pitchFamily="2" charset="2"/>
            </a:endParaRPr>
          </a:p>
          <a:p>
            <a:pPr marL="190500" lvl="1" indent="-190500" algn="ctr" defTabSz="912813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10000"/>
              <a:buNone/>
            </a:pPr>
            <a:r>
              <a:rPr lang="el-GR" sz="2000" i="1" dirty="0" err="1" smtClean="0">
                <a:sym typeface="Wingdings" pitchFamily="2" charset="2"/>
              </a:rPr>
              <a:t>Παραγωνίτης</a:t>
            </a:r>
            <a:r>
              <a:rPr lang="el-GR" sz="2000" i="1" dirty="0" smtClean="0">
                <a:sym typeface="Wingdings" pitchFamily="2" charset="2"/>
              </a:rPr>
              <a:t> + </a:t>
            </a:r>
            <a:r>
              <a:rPr lang="el-GR" sz="2000" i="1" dirty="0" err="1" smtClean="0">
                <a:sym typeface="Wingdings" pitchFamily="2" charset="2"/>
              </a:rPr>
              <a:t>χλωρίτης</a:t>
            </a:r>
            <a:r>
              <a:rPr lang="el-GR" sz="2000" i="1" dirty="0" smtClean="0">
                <a:sym typeface="Wingdings" pitchFamily="2" charset="2"/>
              </a:rPr>
              <a:t> + χαλαζίας ↔ </a:t>
            </a:r>
            <a:r>
              <a:rPr lang="el-GR" sz="2000" i="1" dirty="0" err="1" smtClean="0">
                <a:sym typeface="Wingdings" pitchFamily="2" charset="2"/>
              </a:rPr>
              <a:t>γλαυκοφανής</a:t>
            </a:r>
            <a:r>
              <a:rPr lang="el-GR" sz="2000" i="1" dirty="0" smtClean="0">
                <a:sym typeface="Wingdings" pitchFamily="2" charset="2"/>
              </a:rPr>
              <a:t> + </a:t>
            </a:r>
            <a:r>
              <a:rPr lang="el-GR" sz="2000" i="1" dirty="0" err="1" smtClean="0">
                <a:sym typeface="Wingdings" pitchFamily="2" charset="2"/>
              </a:rPr>
              <a:t>κυανίτης</a:t>
            </a:r>
            <a:r>
              <a:rPr lang="el-GR" sz="2000" i="1" dirty="0" smtClean="0">
                <a:sym typeface="Wingdings" pitchFamily="2" charset="2"/>
              </a:rPr>
              <a:t> + </a:t>
            </a:r>
            <a:r>
              <a:rPr lang="en-US" sz="2000" i="1" dirty="0" smtClean="0">
                <a:sym typeface="Wingdings" pitchFamily="2" charset="2"/>
              </a:rPr>
              <a:t>H</a:t>
            </a:r>
            <a:r>
              <a:rPr lang="en-US" sz="2000" i="1" baseline="-25000" dirty="0" smtClean="0">
                <a:sym typeface="Wingdings" pitchFamily="2" charset="2"/>
              </a:rPr>
              <a:t>2</a:t>
            </a:r>
            <a:r>
              <a:rPr lang="en-US" sz="2000" i="1" dirty="0" smtClean="0">
                <a:sym typeface="Wingdings" pitchFamily="2" charset="2"/>
              </a:rPr>
              <a:t>O</a:t>
            </a:r>
          </a:p>
          <a:p>
            <a:pPr marL="723900" lvl="2" indent="-323850" defTabSz="912813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10000"/>
              <a:buFont typeface="Wingdings" pitchFamily="2" charset="2"/>
              <a:buChar char="Ø"/>
              <a:tabLst>
                <a:tab pos="450850" algn="l"/>
              </a:tabLst>
            </a:pPr>
            <a:r>
              <a:rPr lang="el-GR" sz="2000" dirty="0" smtClean="0">
                <a:sym typeface="Wingdings" pitchFamily="2" charset="2"/>
              </a:rPr>
              <a:t>Σχηματίζεται η σπάνια </a:t>
            </a:r>
            <a:r>
              <a:rPr lang="el-GR" sz="2000" dirty="0" err="1" smtClean="0">
                <a:sym typeface="Wingdings" pitchFamily="2" charset="2"/>
              </a:rPr>
              <a:t>παραγένεση</a:t>
            </a:r>
            <a:r>
              <a:rPr lang="el-GR" sz="2000" dirty="0" smtClean="0">
                <a:sym typeface="Wingdings" pitchFamily="2" charset="2"/>
              </a:rPr>
              <a:t> του δεξιού μέλους (διαγνωστική πολύ υψηλών </a:t>
            </a:r>
            <a:r>
              <a:rPr lang="en-US" sz="2000" dirty="0" smtClean="0">
                <a:sym typeface="Wingdings" pitchFamily="2" charset="2"/>
              </a:rPr>
              <a:t>P </a:t>
            </a:r>
            <a:r>
              <a:rPr lang="el-GR" sz="2000" dirty="0" smtClean="0">
                <a:sym typeface="Wingdings" pitchFamily="2" charset="2"/>
              </a:rPr>
              <a:t>και χαμηλών Τ)</a:t>
            </a:r>
          </a:p>
          <a:p>
            <a:pPr marL="190500" lvl="1" indent="-190500" defTabSz="912813">
              <a:spcBef>
                <a:spcPts val="1263"/>
              </a:spcBef>
              <a:spcAft>
                <a:spcPts val="600"/>
              </a:spcAft>
              <a:buClr>
                <a:srgbClr val="800000"/>
              </a:buClr>
              <a:buSzPct val="110000"/>
              <a:buNone/>
            </a:pPr>
            <a:endParaRPr lang="en-US" sz="2000" dirty="0" smtClean="0">
              <a:sym typeface="Wingdings" pitchFamily="2" charset="2"/>
            </a:endParaRPr>
          </a:p>
          <a:p>
            <a:pPr marL="190500" lvl="1" indent="-190500" defTabSz="912813">
              <a:spcBef>
                <a:spcPts val="1263"/>
              </a:spcBef>
              <a:spcAft>
                <a:spcPts val="600"/>
              </a:spcAft>
              <a:buClr>
                <a:srgbClr val="800000"/>
              </a:buClr>
              <a:buSzPct val="110000"/>
              <a:buNone/>
            </a:pPr>
            <a:endParaRPr lang="el-GR" sz="2000" dirty="0" smtClean="0">
              <a:sym typeface="Wingdings" pitchFamily="2" charset="2"/>
            </a:endParaRPr>
          </a:p>
          <a:p>
            <a:pPr marL="647700" lvl="1" indent="-190500" defTabSz="912813">
              <a:spcBef>
                <a:spcPts val="1263"/>
              </a:spcBef>
              <a:spcAft>
                <a:spcPts val="600"/>
              </a:spcAft>
              <a:buClr>
                <a:srgbClr val="800000"/>
              </a:buClr>
              <a:buSzPct val="110000"/>
              <a:buNone/>
            </a:pPr>
            <a:endParaRPr lang="el-GR" sz="2000" dirty="0" smtClean="0">
              <a:sym typeface="Wingdings" pitchFamily="2" charset="2"/>
            </a:endParaRPr>
          </a:p>
          <a:p>
            <a:pPr>
              <a:spcAft>
                <a:spcPts val="600"/>
              </a:spcAft>
            </a:pPr>
            <a:endParaRPr lang="el-GR" dirty="0"/>
          </a:p>
        </p:txBody>
      </p:sp>
      <p:sp>
        <p:nvSpPr>
          <p:cNvPr id="3" name="Ορθογώνιο 2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6699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3050" indent="-273050" defTabSz="912813">
              <a:lnSpc>
                <a:spcPct val="114000"/>
              </a:lnSpc>
              <a:spcBef>
                <a:spcPts val="1263"/>
              </a:spcBef>
              <a:buClr>
                <a:schemeClr val="tx1"/>
              </a:buClr>
              <a:buSzPct val="100000"/>
            </a:pPr>
            <a:r>
              <a:rPr lang="el-GR" sz="2800" dirty="0" err="1" smtClean="0">
                <a:sym typeface="Wingdings" pitchFamily="2" charset="2"/>
              </a:rPr>
              <a:t>Λωζονίτης</a:t>
            </a:r>
            <a:r>
              <a:rPr lang="el-GR" sz="2800" dirty="0" smtClean="0">
                <a:sym typeface="Wingdings" pitchFamily="2" charset="2"/>
              </a:rPr>
              <a:t>: ιδιαίτερα πυκνή ορυκτή φάση (~3,1 </a:t>
            </a:r>
            <a:r>
              <a:rPr lang="en-US" sz="2800" dirty="0" err="1" smtClean="0">
                <a:sym typeface="Wingdings" pitchFamily="2" charset="2"/>
              </a:rPr>
              <a:t>gr</a:t>
            </a:r>
            <a:r>
              <a:rPr lang="en-US" sz="2800" dirty="0" smtClean="0">
                <a:sym typeface="Wingdings" pitchFamily="2" charset="2"/>
              </a:rPr>
              <a:t>/cm</a:t>
            </a:r>
            <a:r>
              <a:rPr lang="en-US" sz="2800" baseline="30000" dirty="0" smtClean="0">
                <a:sym typeface="Wingdings" pitchFamily="2" charset="2"/>
              </a:rPr>
              <a:t>3</a:t>
            </a:r>
            <a:r>
              <a:rPr lang="en-US" sz="2800" dirty="0" smtClean="0">
                <a:sym typeface="Wingdings" pitchFamily="2" charset="2"/>
              </a:rPr>
              <a:t>) </a:t>
            </a:r>
          </a:p>
          <a:p>
            <a:pPr marL="273050" indent="-273050" defTabSz="912813">
              <a:lnSpc>
                <a:spcPct val="114000"/>
              </a:lnSpc>
              <a:spcBef>
                <a:spcPts val="1263"/>
              </a:spcBef>
              <a:buClr>
                <a:schemeClr val="tx1"/>
              </a:buClr>
              <a:buSzPct val="100000"/>
            </a:pPr>
            <a:r>
              <a:rPr lang="el-GR" sz="2800" dirty="0" smtClean="0">
                <a:sym typeface="Wingdings" pitchFamily="2" charset="2"/>
              </a:rPr>
              <a:t>= </a:t>
            </a:r>
            <a:r>
              <a:rPr lang="el-GR" sz="2800" dirty="0" err="1" smtClean="0">
                <a:sym typeface="Wingdings" pitchFamily="2" charset="2"/>
              </a:rPr>
              <a:t>ανορθίτη</a:t>
            </a:r>
            <a:r>
              <a:rPr lang="el-GR" sz="2800" dirty="0" smtClean="0">
                <a:sym typeface="Wingdings" pitchFamily="2" charset="2"/>
              </a:rPr>
              <a:t> (~2,67 </a:t>
            </a:r>
            <a:r>
              <a:rPr lang="en-US" sz="2800" dirty="0" err="1" smtClean="0">
                <a:sym typeface="Wingdings" pitchFamily="2" charset="2"/>
              </a:rPr>
              <a:t>gr</a:t>
            </a:r>
            <a:r>
              <a:rPr lang="en-US" sz="2800" dirty="0" smtClean="0">
                <a:sym typeface="Wingdings" pitchFamily="2" charset="2"/>
              </a:rPr>
              <a:t>/cm</a:t>
            </a:r>
            <a:r>
              <a:rPr lang="en-US" sz="2800" baseline="30000" dirty="0" smtClean="0">
                <a:sym typeface="Wingdings" pitchFamily="2" charset="2"/>
              </a:rPr>
              <a:t>3</a:t>
            </a:r>
            <a:r>
              <a:rPr lang="el-GR" sz="2800" dirty="0" smtClean="0">
                <a:sym typeface="Wingdings" pitchFamily="2" charset="2"/>
              </a:rPr>
              <a:t>) + νερό</a:t>
            </a:r>
          </a:p>
          <a:p>
            <a:pPr marL="273050" indent="-273050" defTabSz="912813">
              <a:lnSpc>
                <a:spcPct val="114000"/>
              </a:lnSpc>
              <a:spcBef>
                <a:spcPts val="1263"/>
              </a:spcBef>
              <a:buClr>
                <a:schemeClr val="tx1"/>
              </a:buClr>
              <a:buSzPct val="110000"/>
            </a:pPr>
            <a:r>
              <a:rPr lang="el-GR" sz="2800" dirty="0" smtClean="0">
                <a:sym typeface="Wingdings" pitchFamily="2" charset="2"/>
              </a:rPr>
              <a:t>Σε </a:t>
            </a:r>
            <a:r>
              <a:rPr lang="el-GR" sz="2800" dirty="0" err="1" smtClean="0">
                <a:sym typeface="Wingdings" pitchFamily="2" charset="2"/>
              </a:rPr>
              <a:t>βασαλτικούς</a:t>
            </a:r>
            <a:r>
              <a:rPr lang="el-GR" sz="2800" dirty="0" smtClean="0">
                <a:sym typeface="Wingdings" pitchFamily="2" charset="2"/>
              </a:rPr>
              <a:t> </a:t>
            </a:r>
            <a:r>
              <a:rPr lang="el-GR" sz="2800" dirty="0" err="1" smtClean="0">
                <a:sym typeface="Wingdings" pitchFamily="2" charset="2"/>
              </a:rPr>
              <a:t>πρωτόλιθους</a:t>
            </a:r>
            <a:r>
              <a:rPr lang="el-GR" sz="2800" dirty="0" smtClean="0">
                <a:sym typeface="Wingdings" pitchFamily="2" charset="2"/>
              </a:rPr>
              <a:t>:</a:t>
            </a:r>
          </a:p>
          <a:p>
            <a:pPr marL="190500" indent="-190500" algn="ctr" defTabSz="912813">
              <a:lnSpc>
                <a:spcPct val="114000"/>
              </a:lnSpc>
              <a:spcBef>
                <a:spcPts val="1263"/>
              </a:spcBef>
              <a:buClr>
                <a:schemeClr val="tx1"/>
              </a:buClr>
              <a:buSzPct val="110000"/>
              <a:buNone/>
            </a:pPr>
            <a:r>
              <a:rPr lang="en-US" sz="2400" dirty="0" smtClean="0">
                <a:sym typeface="Wingdings" pitchFamily="2" charset="2"/>
              </a:rPr>
              <a:t>CaAl</a:t>
            </a:r>
            <a:r>
              <a:rPr lang="en-US" sz="2400" baseline="-25000" dirty="0" smtClean="0">
                <a:sym typeface="Wingdings" pitchFamily="2" charset="2"/>
              </a:rPr>
              <a:t>2</a:t>
            </a:r>
            <a:r>
              <a:rPr lang="en-US" sz="2400" dirty="0" smtClean="0">
                <a:sym typeface="Wingdings" pitchFamily="2" charset="2"/>
              </a:rPr>
              <a:t>SiO</a:t>
            </a:r>
            <a:r>
              <a:rPr lang="en-US" sz="2400" baseline="-25000" dirty="0" smtClean="0">
                <a:sym typeface="Wingdings" pitchFamily="2" charset="2"/>
              </a:rPr>
              <a:t>8</a:t>
            </a:r>
            <a:r>
              <a:rPr lang="en-US" sz="2400" dirty="0" smtClean="0">
                <a:sym typeface="Wingdings" pitchFamily="2" charset="2"/>
              </a:rPr>
              <a:t>∙NaSiAlSi</a:t>
            </a:r>
            <a:r>
              <a:rPr lang="en-US" sz="2400" baseline="-25000" dirty="0" smtClean="0">
                <a:sym typeface="Wingdings" pitchFamily="2" charset="2"/>
              </a:rPr>
              <a:t>3</a:t>
            </a:r>
            <a:r>
              <a:rPr lang="en-US" sz="2400" dirty="0" smtClean="0">
                <a:sym typeface="Wingdings" pitchFamily="2" charset="2"/>
              </a:rPr>
              <a:t>O</a:t>
            </a:r>
            <a:r>
              <a:rPr lang="en-US" sz="2400" baseline="-25000" dirty="0" smtClean="0">
                <a:sym typeface="Wingdings" pitchFamily="2" charset="2"/>
              </a:rPr>
              <a:t>8</a:t>
            </a:r>
            <a:r>
              <a:rPr lang="en-US" sz="2400" dirty="0" smtClean="0">
                <a:sym typeface="Wingdings" pitchFamily="2" charset="2"/>
              </a:rPr>
              <a:t> + 2H</a:t>
            </a:r>
            <a:r>
              <a:rPr lang="en-US" sz="2400" baseline="-25000" dirty="0" smtClean="0">
                <a:sym typeface="Wingdings" pitchFamily="2" charset="2"/>
              </a:rPr>
              <a:t>2</a:t>
            </a:r>
            <a:r>
              <a:rPr lang="en-US" sz="2400" dirty="0" smtClean="0">
                <a:sym typeface="Wingdings" pitchFamily="2" charset="2"/>
              </a:rPr>
              <a:t>O→CaAl</a:t>
            </a:r>
            <a:r>
              <a:rPr lang="en-US" sz="2400" baseline="-25000" dirty="0" smtClean="0">
                <a:sym typeface="Wingdings" pitchFamily="2" charset="2"/>
              </a:rPr>
              <a:t>2</a:t>
            </a:r>
            <a:r>
              <a:rPr lang="en-US" sz="2400" dirty="0" smtClean="0">
                <a:sym typeface="Wingdings" pitchFamily="2" charset="2"/>
              </a:rPr>
              <a:t>Si</a:t>
            </a:r>
            <a:r>
              <a:rPr lang="en-US" sz="2400" baseline="-25000" dirty="0" smtClean="0">
                <a:sym typeface="Wingdings" pitchFamily="2" charset="2"/>
              </a:rPr>
              <a:t>2</a:t>
            </a:r>
            <a:r>
              <a:rPr lang="en-US" sz="2400" dirty="0" smtClean="0">
                <a:sym typeface="Wingdings" pitchFamily="2" charset="2"/>
              </a:rPr>
              <a:t>O</a:t>
            </a:r>
            <a:r>
              <a:rPr lang="en-US" sz="2400" baseline="-25000" dirty="0" smtClean="0">
                <a:sym typeface="Wingdings" pitchFamily="2" charset="2"/>
              </a:rPr>
              <a:t>7</a:t>
            </a:r>
            <a:r>
              <a:rPr lang="en-US" sz="2400" dirty="0" smtClean="0">
                <a:sym typeface="Wingdings" pitchFamily="2" charset="2"/>
              </a:rPr>
              <a:t>(OH)</a:t>
            </a:r>
            <a:r>
              <a:rPr lang="en-US" sz="2400" baseline="-25000" dirty="0" smtClean="0">
                <a:sym typeface="Wingdings" pitchFamily="2" charset="2"/>
              </a:rPr>
              <a:t>2</a:t>
            </a:r>
            <a:r>
              <a:rPr lang="en-US" sz="2400" dirty="0" smtClean="0">
                <a:sym typeface="Wingdings" pitchFamily="2" charset="2"/>
              </a:rPr>
              <a:t>∙H</a:t>
            </a:r>
            <a:r>
              <a:rPr lang="en-US" sz="2400" baseline="-25000" dirty="0" smtClean="0">
                <a:sym typeface="Wingdings" pitchFamily="2" charset="2"/>
              </a:rPr>
              <a:t>2</a:t>
            </a:r>
            <a:r>
              <a:rPr lang="en-US" sz="2400" dirty="0" smtClean="0">
                <a:sym typeface="Wingdings" pitchFamily="2" charset="2"/>
              </a:rPr>
              <a:t>O + NaAlSi</a:t>
            </a:r>
            <a:r>
              <a:rPr lang="en-US" sz="2400" baseline="-25000" dirty="0" smtClean="0">
                <a:sym typeface="Wingdings" pitchFamily="2" charset="2"/>
              </a:rPr>
              <a:t>3</a:t>
            </a:r>
            <a:r>
              <a:rPr lang="en-US" sz="2400" dirty="0" smtClean="0">
                <a:sym typeface="Wingdings" pitchFamily="2" charset="2"/>
              </a:rPr>
              <a:t>O</a:t>
            </a:r>
            <a:r>
              <a:rPr lang="en-US" sz="2400" baseline="-25000" dirty="0" smtClean="0">
                <a:sym typeface="Wingdings" pitchFamily="2" charset="2"/>
              </a:rPr>
              <a:t>8</a:t>
            </a:r>
            <a:endParaRPr lang="el-GR" sz="2400" baseline="-25000" dirty="0" smtClean="0">
              <a:sym typeface="Wingdings" pitchFamily="2" charset="2"/>
            </a:endParaRPr>
          </a:p>
          <a:p>
            <a:pPr>
              <a:buNone/>
            </a:pPr>
            <a:endParaRPr lang="el-GR" sz="2800" dirty="0"/>
          </a:p>
        </p:txBody>
      </p:sp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91414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dirty="0" err="1" smtClean="0">
                <a:sym typeface="Arial" pitchFamily="34" charset="0"/>
              </a:rPr>
              <a:t>Μεταβασικά</a:t>
            </a:r>
            <a:r>
              <a:rPr lang="el-GR" dirty="0" smtClean="0">
                <a:sym typeface="Arial" pitchFamily="34" charset="0"/>
              </a:rPr>
              <a:t>  πετρώματα</a:t>
            </a:r>
            <a:endParaRPr lang="el-GR" sz="6000" dirty="0"/>
          </a:p>
        </p:txBody>
      </p:sp>
      <p:sp>
        <p:nvSpPr>
          <p:cNvPr id="5" name="Ορθογώνιο 4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16" name="15 - TextBox"/>
          <p:cNvSpPr txBox="1"/>
          <p:nvPr/>
        </p:nvSpPr>
        <p:spPr>
          <a:xfrm>
            <a:off x="5000628" y="492919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el-GR" dirty="0" smtClean="0"/>
          </a:p>
        </p:txBody>
      </p:sp>
      <p:grpSp>
        <p:nvGrpSpPr>
          <p:cNvPr id="11" name="10 - Ομάδα"/>
          <p:cNvGrpSpPr/>
          <p:nvPr/>
        </p:nvGrpSpPr>
        <p:grpSpPr>
          <a:xfrm>
            <a:off x="1691680" y="4314800"/>
            <a:ext cx="6696744" cy="914400"/>
            <a:chOff x="1728774" y="3786190"/>
            <a:chExt cx="6057936" cy="914400"/>
          </a:xfrm>
        </p:grpSpPr>
        <p:sp>
          <p:nvSpPr>
            <p:cNvPr id="17" name="16 - TextBox"/>
            <p:cNvSpPr txBox="1"/>
            <p:nvPr/>
          </p:nvSpPr>
          <p:spPr>
            <a:xfrm>
              <a:off x="4529755" y="3786190"/>
              <a:ext cx="914400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rmAutofit/>
            </a:bodyPr>
            <a:lstStyle/>
            <a:p>
              <a:r>
                <a:rPr lang="el-GR" dirty="0" err="1" smtClean="0"/>
                <a:t>Λωζονίτης</a:t>
              </a:r>
              <a:endParaRPr lang="el-GR" dirty="0" smtClean="0"/>
            </a:p>
          </p:txBody>
        </p:sp>
        <p:sp>
          <p:nvSpPr>
            <p:cNvPr id="18" name="17 - TextBox"/>
            <p:cNvSpPr txBox="1"/>
            <p:nvPr/>
          </p:nvSpPr>
          <p:spPr>
            <a:xfrm>
              <a:off x="6872310" y="3786190"/>
              <a:ext cx="914400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rmAutofit/>
            </a:bodyPr>
            <a:lstStyle/>
            <a:p>
              <a:r>
                <a:rPr lang="el-GR" dirty="0" err="1" smtClean="0"/>
                <a:t>Αλβίτης</a:t>
              </a:r>
              <a:endParaRPr lang="el-GR" dirty="0" smtClean="0"/>
            </a:p>
          </p:txBody>
        </p:sp>
        <p:sp>
          <p:nvSpPr>
            <p:cNvPr id="19" name="18 - TextBox"/>
            <p:cNvSpPr txBox="1"/>
            <p:nvPr/>
          </p:nvSpPr>
          <p:spPr>
            <a:xfrm>
              <a:off x="1728774" y="3786190"/>
              <a:ext cx="914400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rmAutofit/>
            </a:bodyPr>
            <a:lstStyle/>
            <a:p>
              <a:r>
                <a:rPr lang="el-GR" dirty="0" err="1" smtClean="0"/>
                <a:t>Πλαγιόκλαστο</a:t>
              </a:r>
              <a:endParaRPr lang="el-GR" dirty="0" smtClean="0"/>
            </a:p>
          </p:txBody>
        </p:sp>
      </p:grpSp>
    </p:spTree>
    <p:extLst>
      <p:ext uri="{BB962C8B-B14F-4D97-AF65-F5344CB8AC3E}">
        <p14:creationId xmlns="" xmlns:p14="http://schemas.microsoft.com/office/powerpoint/2010/main" val="416472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914145">
              <a:spcBef>
                <a:spcPts val="0"/>
              </a:spcBef>
              <a:defRPr/>
            </a:pPr>
            <a:r>
              <a:rPr lang="el-GR" sz="3200" dirty="0" err="1" smtClean="0">
                <a:sym typeface="Arial" pitchFamily="34" charset="0"/>
              </a:rPr>
              <a:t>Γλαυκοφανιτικός</a:t>
            </a:r>
            <a:r>
              <a:rPr lang="el-GR" sz="3200" dirty="0" smtClean="0">
                <a:sym typeface="Arial" pitchFamily="34" charset="0"/>
              </a:rPr>
              <a:t> σχιστόλιθος (</a:t>
            </a:r>
            <a:r>
              <a:rPr lang="it-IT" sz="3200" dirty="0" smtClean="0">
                <a:sym typeface="Arial" pitchFamily="34" charset="0"/>
              </a:rPr>
              <a:t>Gl + Law)</a:t>
            </a:r>
          </a:p>
        </p:txBody>
      </p:sp>
      <p:pic>
        <p:nvPicPr>
          <p:cNvPr id="4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pic>
        <p:nvPicPr>
          <p:cNvPr id="6" name="Picture 4" descr="Εικόνα 20: Αντιπροσωπευτική μικροφωτογραφία γλαυκοφανιτικού σχιστόλιθου με γλαυκοφανή και λωζονίτη από τη νήσο Σύρο.&#10;Δείγμα: SYR12B_01p_2-5_ovl.jpg, // Nico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9622" y="1340768"/>
            <a:ext cx="6444757" cy="47778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Εικόνα 21: Αντιπροσωπευτική μικροφωτογραφία γλαυκοφανιτικού σχιστόλιθου με γλαυκοφανή και λωζονίτη από τη νήσο Σύρο.&#10;Δείγμα: SYR12B_01x_2-5_ovl.jpg, x Nico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340768"/>
            <a:ext cx="6522266" cy="483536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914145">
              <a:spcBef>
                <a:spcPts val="0"/>
              </a:spcBef>
              <a:defRPr/>
            </a:pPr>
            <a:r>
              <a:rPr lang="el-GR" sz="3200" dirty="0" err="1" smtClean="0">
                <a:sym typeface="Arial" pitchFamily="34" charset="0"/>
              </a:rPr>
              <a:t>Γλαυκοφανιτικός</a:t>
            </a:r>
            <a:r>
              <a:rPr lang="el-GR" sz="3200" dirty="0" smtClean="0">
                <a:sym typeface="Arial" pitchFamily="34" charset="0"/>
              </a:rPr>
              <a:t> σχιστόλιθος (</a:t>
            </a:r>
            <a:r>
              <a:rPr lang="it-IT" sz="3200" dirty="0" smtClean="0">
                <a:sym typeface="Arial" pitchFamily="34" charset="0"/>
              </a:rPr>
              <a:t>Gl + Law)</a:t>
            </a:r>
          </a:p>
        </p:txBody>
      </p:sp>
      <p:pic>
        <p:nvPicPr>
          <p:cNvPr id="4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2128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</a:t>
            </a:r>
            <a:r>
              <a:rPr lang="el-GR" sz="2000" b="1" dirty="0" smtClean="0"/>
              <a:t>Πατρών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ρθογώνιο 5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0645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/>
              <a:t>Σημειώματα</a:t>
            </a:r>
            <a:endParaRPr lang="el-GR" sz="4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24857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Ιστορικού </a:t>
            </a:r>
            <a:r>
              <a:rPr lang="el-GR" dirty="0" smtClean="0"/>
              <a:t>Εκδόσεων</a:t>
            </a:r>
            <a:r>
              <a:rPr lang="en-US" dirty="0" smtClean="0"/>
              <a:t> </a:t>
            </a:r>
            <a:r>
              <a:rPr lang="el-GR" dirty="0" smtClean="0"/>
              <a:t>Έργου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4220" y="1556792"/>
            <a:ext cx="85862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Το παρόν έργο αποτελεί την έκδοση </a:t>
            </a:r>
            <a:r>
              <a:rPr lang="el-GR" sz="2000" dirty="0" smtClean="0">
                <a:solidFill>
                  <a:srgbClr val="FF0000"/>
                </a:solidFill>
              </a:rPr>
              <a:t>1.0 2015</a:t>
            </a:r>
            <a:endParaRPr lang="el-GR" sz="2000" dirty="0" smtClean="0"/>
          </a:p>
          <a:p>
            <a:endParaRPr lang="el-GR" sz="2000" dirty="0"/>
          </a:p>
        </p:txBody>
      </p:sp>
      <p:sp>
        <p:nvSpPr>
          <p:cNvPr id="6" name="Ορθογώνιο 5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ρθογώνιο 6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6057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err="1" smtClean="0">
                <a:solidFill>
                  <a:srgbClr val="5075BC"/>
                </a:solidFill>
                <a:latin typeface="+mn-lt"/>
                <a:cs typeface="Arial" pitchFamily="34" charset="0"/>
                <a:sym typeface="Arial" pitchFamily="34" charset="0"/>
              </a:rPr>
              <a:t>Γλαυκοφανιτική</a:t>
            </a:r>
            <a:r>
              <a:rPr lang="el-GR" dirty="0" smtClean="0">
                <a:solidFill>
                  <a:srgbClr val="5075BC"/>
                </a:solidFill>
                <a:latin typeface="+mn-lt"/>
                <a:cs typeface="Arial" pitchFamily="34" charset="0"/>
                <a:sym typeface="Arial" pitchFamily="34" charset="0"/>
              </a:rPr>
              <a:t> φάση </a:t>
            </a:r>
            <a:br>
              <a:rPr lang="el-GR" dirty="0" smtClean="0">
                <a:solidFill>
                  <a:srgbClr val="5075BC"/>
                </a:solidFill>
                <a:latin typeface="+mn-lt"/>
                <a:cs typeface="Arial" pitchFamily="34" charset="0"/>
                <a:sym typeface="Arial" pitchFamily="34" charset="0"/>
              </a:rPr>
            </a:br>
            <a:r>
              <a:rPr lang="el-GR" dirty="0" smtClean="0">
                <a:solidFill>
                  <a:srgbClr val="5075BC"/>
                </a:solidFill>
                <a:latin typeface="+mn-lt"/>
                <a:cs typeface="Arial" pitchFamily="34" charset="0"/>
                <a:sym typeface="Arial" pitchFamily="34" charset="0"/>
              </a:rPr>
              <a:t>(</a:t>
            </a:r>
            <a:r>
              <a:rPr lang="el-GR" dirty="0" err="1" smtClean="0">
                <a:solidFill>
                  <a:srgbClr val="5075BC"/>
                </a:solidFill>
                <a:latin typeface="+mn-lt"/>
                <a:cs typeface="Arial" pitchFamily="34" charset="0"/>
                <a:sym typeface="Arial" pitchFamily="34" charset="0"/>
              </a:rPr>
              <a:t>Κυανοσχιστολιθική</a:t>
            </a:r>
            <a:r>
              <a:rPr lang="el-GR" dirty="0" smtClean="0">
                <a:solidFill>
                  <a:srgbClr val="5075BC"/>
                </a:solidFill>
                <a:latin typeface="+mn-lt"/>
                <a:cs typeface="Arial" pitchFamily="34" charset="0"/>
                <a:sym typeface="Arial" pitchFamily="34" charset="0"/>
              </a:rPr>
              <a:t>)</a:t>
            </a:r>
            <a:endParaRPr lang="el-GR" dirty="0">
              <a:solidFill>
                <a:srgbClr val="5075BC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err="1" smtClean="0"/>
              <a:t>Copyright</a:t>
            </a:r>
            <a:r>
              <a:rPr lang="el-GR" sz="2000" dirty="0" smtClean="0"/>
              <a:t> Πανεπιστήμιο Πατρών</a:t>
            </a:r>
            <a:r>
              <a:rPr lang="en-US" sz="2000" dirty="0" smtClean="0"/>
              <a:t>, </a:t>
            </a:r>
            <a:r>
              <a:rPr lang="el-GR" sz="2000" dirty="0" smtClean="0"/>
              <a:t> </a:t>
            </a:r>
            <a:r>
              <a:rPr lang="el-GR" sz="2000" dirty="0" smtClean="0">
                <a:solidFill>
                  <a:srgbClr val="FF0000"/>
                </a:solidFill>
              </a:rPr>
              <a:t>Ιωάννης Ηλιόπουλος </a:t>
            </a:r>
            <a:r>
              <a:rPr lang="en-US" sz="2000" dirty="0" smtClean="0">
                <a:solidFill>
                  <a:srgbClr val="FF0000"/>
                </a:solidFill>
              </a:rPr>
              <a:t>(</a:t>
            </a:r>
            <a:r>
              <a:rPr lang="el-GR" sz="2000" dirty="0" smtClean="0">
                <a:solidFill>
                  <a:srgbClr val="FF0000"/>
                </a:solidFill>
              </a:rPr>
              <a:t>Επίκουρος Καθηγητής</a:t>
            </a:r>
            <a:r>
              <a:rPr lang="en-US" sz="2000" dirty="0" smtClean="0">
                <a:solidFill>
                  <a:srgbClr val="FF0000"/>
                </a:solidFill>
              </a:rPr>
              <a:t>)</a:t>
            </a:r>
            <a:r>
              <a:rPr lang="el-GR" sz="2000" dirty="0" smtClean="0">
                <a:solidFill>
                  <a:srgbClr val="FF0000"/>
                </a:solidFill>
              </a:rPr>
              <a:t> </a:t>
            </a:r>
            <a:r>
              <a:rPr lang="el-GR" sz="2000" dirty="0" smtClean="0"/>
              <a:t>.</a:t>
            </a:r>
            <a:r>
              <a:rPr lang="el-GR" sz="2000" dirty="0" smtClean="0">
                <a:solidFill>
                  <a:srgbClr val="FF0000"/>
                </a:solidFill>
              </a:rPr>
              <a:t> </a:t>
            </a:r>
            <a:r>
              <a:rPr lang="el-GR" sz="2000" dirty="0" smtClean="0"/>
              <a:t>«</a:t>
            </a:r>
            <a:r>
              <a:rPr lang="el-GR" sz="2000" dirty="0" smtClean="0">
                <a:solidFill>
                  <a:srgbClr val="FF0000"/>
                </a:solidFill>
              </a:rPr>
              <a:t>Πετρολογία Μαγματικών και Μεταμορφωμένων Πετρωμάτων. Πετρολογία Μαγματικών Πετρωμάτων</a:t>
            </a:r>
            <a:r>
              <a:rPr lang="el-GR" sz="2000" dirty="0" smtClean="0"/>
              <a:t>». Έκδοση: </a:t>
            </a:r>
            <a:r>
              <a:rPr lang="el-GR" sz="2000" dirty="0" smtClean="0">
                <a:solidFill>
                  <a:srgbClr val="FF0000"/>
                </a:solidFill>
              </a:rPr>
              <a:t>1.0</a:t>
            </a:r>
            <a:r>
              <a:rPr lang="el-GR" sz="2000" dirty="0" smtClean="0"/>
              <a:t>. Πάτρα </a:t>
            </a:r>
            <a:r>
              <a:rPr lang="el-GR" sz="2000" dirty="0" smtClean="0">
                <a:solidFill>
                  <a:srgbClr val="FF0000"/>
                </a:solidFill>
              </a:rPr>
              <a:t>2015</a:t>
            </a:r>
            <a:r>
              <a:rPr lang="el-GR" sz="2000" dirty="0" smtClean="0"/>
              <a:t>. Διαθέσιμο από τη δικτυακή διεύθυνση: </a:t>
            </a:r>
            <a:r>
              <a:rPr lang="it-IT" sz="2000" dirty="0" smtClean="0">
                <a:solidFill>
                  <a:srgbClr val="FF0000"/>
                </a:solidFill>
              </a:rPr>
              <a:t>https://eclass.upatras.gr/courses/GEO308/</a:t>
            </a:r>
            <a:r>
              <a:rPr lang="el-GR" sz="2000" dirty="0" smtClean="0"/>
              <a:t>.</a:t>
            </a:r>
            <a:endParaRPr lang="el-GR" sz="2000" dirty="0" smtClean="0"/>
          </a:p>
          <a:p>
            <a:pPr>
              <a:buNone/>
            </a:pPr>
            <a:endParaRPr lang="el-GR" sz="2000" dirty="0"/>
          </a:p>
        </p:txBody>
      </p:sp>
      <p:sp>
        <p:nvSpPr>
          <p:cNvPr id="4" name="Ορθογώνιο 3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825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764704"/>
            <a:ext cx="8928992" cy="14401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1800" dirty="0" err="1"/>
              <a:t>κ.λ.π</a:t>
            </a:r>
            <a:r>
              <a:rPr lang="el-GR" sz="18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1800" dirty="0" smtClean="0"/>
              <a:t>».                     </a:t>
            </a:r>
          </a:p>
          <a:p>
            <a:pPr marL="0" indent="0">
              <a:buNone/>
            </a:pPr>
            <a:endParaRPr lang="el-GR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2852936"/>
            <a:ext cx="9036496" cy="345638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 smtClean="0"/>
              <a:t>[Η άδεια αυτή ανήκει στις άδειες που ακολουθούν τις προδιαγραφές του </a:t>
            </a:r>
            <a:r>
              <a:rPr lang="el-GR" dirty="0" err="1" smtClean="0"/>
              <a:t>Oρισμού</a:t>
            </a:r>
            <a:r>
              <a:rPr lang="el-GR" dirty="0" smtClean="0"/>
              <a:t> Ανοικτής Γνώσης [2], είναι ανοικτό πολιτιστικό έργο [3] και για το λόγο αυτό αποτελεί ανοικτό περιεχόμενο [4]. 	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[1] </a:t>
            </a:r>
            <a:r>
              <a:rPr lang="en-US" dirty="0" smtClean="0">
                <a:hlinkClick r:id="rId3"/>
              </a:rPr>
              <a:t>http://creativecommons.org/licenses/by-sa/4.0/</a:t>
            </a:r>
            <a:endParaRPr lang="en-US" dirty="0" smtClean="0"/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[2] http://opendefinition.org/okd/ellinika/ </a:t>
            </a:r>
          </a:p>
          <a:p>
            <a:endParaRPr lang="en-US" dirty="0" smtClean="0"/>
          </a:p>
          <a:p>
            <a:r>
              <a:rPr lang="en-US" dirty="0" smtClean="0"/>
              <a:t>[3] http://freedomdefined.org/Definition/El </a:t>
            </a:r>
          </a:p>
          <a:p>
            <a:endParaRPr lang="en-US" dirty="0" smtClean="0"/>
          </a:p>
          <a:p>
            <a:r>
              <a:rPr lang="en-US" dirty="0" smtClean="0"/>
              <a:t>[4] http://opendefinition.org/buttons/</a:t>
            </a:r>
            <a:endParaRPr lang="el-GR" dirty="0"/>
          </a:p>
        </p:txBody>
      </p:sp>
      <p:sp>
        <p:nvSpPr>
          <p:cNvPr id="7" name="Ορθογώνιο 6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Ορθογώνιο 7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9" name="Picture 11" descr="C:\Users\eorfanou\Downloads\by_sa.pn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637580" y="2424372"/>
            <a:ext cx="1648800" cy="57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62364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  <p:sp>
        <p:nvSpPr>
          <p:cNvPr id="4" name="Ορθογώνιο 3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475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(1/2)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340768"/>
            <a:ext cx="8856984" cy="47419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Εικόνες/Σχήματα/Διαγράμματα</a:t>
            </a:r>
            <a:r>
              <a:rPr lang="en-US" sz="2000" b="1" dirty="0" smtClean="0"/>
              <a:t>/</a:t>
            </a:r>
            <a:r>
              <a:rPr lang="el-GR" sz="2000" b="1" dirty="0" smtClean="0"/>
              <a:t>Φωτογραφίες</a:t>
            </a:r>
          </a:p>
          <a:p>
            <a:pPr marL="0" indent="0">
              <a:buNone/>
            </a:pPr>
            <a:r>
              <a:rPr lang="el-GR" sz="2000" dirty="0" smtClean="0">
                <a:solidFill>
                  <a:srgbClr val="FF0000"/>
                </a:solidFill>
              </a:rPr>
              <a:t>Εικόνα 1: </a:t>
            </a:r>
            <a:r>
              <a:rPr lang="en-US" sz="2000" dirty="0" smtClean="0"/>
              <a:t>&lt; https://commons.wikimedia.org/wiki/File:Metamorfe_facies.jpg </a:t>
            </a:r>
            <a:r>
              <a:rPr lang="el-GR" sz="2000" dirty="0" smtClean="0"/>
              <a:t>&gt;</a:t>
            </a:r>
          </a:p>
          <a:p>
            <a:pPr marL="0" indent="0">
              <a:buNone/>
            </a:pPr>
            <a:r>
              <a:rPr lang="el-GR" sz="2000" dirty="0">
                <a:solidFill>
                  <a:srgbClr val="FF0000"/>
                </a:solidFill>
              </a:rPr>
              <a:t>Εικόνα </a:t>
            </a:r>
            <a:r>
              <a:rPr lang="el-GR" sz="2000" dirty="0" smtClean="0">
                <a:solidFill>
                  <a:srgbClr val="FF0000"/>
                </a:solidFill>
              </a:rPr>
              <a:t>2: </a:t>
            </a:r>
            <a:r>
              <a:rPr lang="en-US" sz="2000" dirty="0" smtClean="0"/>
              <a:t>&lt;</a:t>
            </a:r>
            <a:r>
              <a:rPr lang="it-IT" sz="2000" dirty="0" smtClean="0"/>
              <a:t> https://en.wikipedia.org/wiki/File:Metamorphic_pathway_for_subducted_crust.jpg </a:t>
            </a:r>
            <a:r>
              <a:rPr lang="en-US" sz="2000" dirty="0" smtClean="0"/>
              <a:t>&gt;</a:t>
            </a:r>
            <a:endParaRPr lang="el-GR" sz="2000" dirty="0"/>
          </a:p>
          <a:p>
            <a:pPr marL="0" indent="0">
              <a:buNone/>
            </a:pPr>
            <a:r>
              <a:rPr lang="el-GR" sz="2000" dirty="0">
                <a:solidFill>
                  <a:srgbClr val="FF0000"/>
                </a:solidFill>
              </a:rPr>
              <a:t>Εικόνα </a:t>
            </a:r>
            <a:r>
              <a:rPr lang="el-GR" sz="2000" dirty="0" smtClean="0">
                <a:solidFill>
                  <a:srgbClr val="FF0000"/>
                </a:solidFill>
              </a:rPr>
              <a:t>4</a:t>
            </a:r>
            <a:r>
              <a:rPr lang="en-US" sz="2000" dirty="0" smtClean="0">
                <a:solidFill>
                  <a:srgbClr val="FF0000"/>
                </a:solidFill>
              </a:rPr>
              <a:t>: </a:t>
            </a:r>
            <a:r>
              <a:rPr lang="en-US" sz="2000" dirty="0" smtClean="0"/>
              <a:t>&lt;</a:t>
            </a:r>
            <a:r>
              <a:rPr lang="el-GR" sz="2000" dirty="0" smtClean="0"/>
              <a:t> </a:t>
            </a:r>
            <a:r>
              <a:rPr lang="el-GR" sz="2000" dirty="0" err="1" smtClean="0"/>
              <a:t>Καταγάς</a:t>
            </a:r>
            <a:r>
              <a:rPr lang="el-GR" sz="2000" dirty="0" smtClean="0"/>
              <a:t> 2012, Πετρολογία Μεταμορφωμένων, Πανεπιστημιακές Σημειώσεις, Πανεπιστήμιο Πατρών </a:t>
            </a:r>
            <a:r>
              <a:rPr lang="en-US" sz="2000" dirty="0" smtClean="0"/>
              <a:t>&gt;</a:t>
            </a:r>
            <a:endParaRPr lang="el-GR" sz="2000" dirty="0"/>
          </a:p>
          <a:p>
            <a:pPr marL="0" indent="0">
              <a:buNone/>
            </a:pPr>
            <a:r>
              <a:rPr lang="el-GR" sz="2000" dirty="0">
                <a:solidFill>
                  <a:srgbClr val="FF0000"/>
                </a:solidFill>
              </a:rPr>
              <a:t>Εικόνα </a:t>
            </a:r>
            <a:r>
              <a:rPr lang="el-GR" sz="2000" dirty="0" smtClean="0">
                <a:solidFill>
                  <a:srgbClr val="FF0000"/>
                </a:solidFill>
              </a:rPr>
              <a:t>5: </a:t>
            </a:r>
            <a:r>
              <a:rPr lang="en-US" sz="2000" dirty="0" smtClean="0"/>
              <a:t>&lt;</a:t>
            </a:r>
            <a:r>
              <a:rPr lang="el-GR" sz="2000" dirty="0" smtClean="0"/>
              <a:t> </a:t>
            </a:r>
            <a:r>
              <a:rPr lang="el-GR" sz="2000" dirty="0" err="1" smtClean="0"/>
              <a:t>Καταγάς</a:t>
            </a:r>
            <a:r>
              <a:rPr lang="el-GR" sz="2000" dirty="0" smtClean="0"/>
              <a:t> 2012, Πετρολογία Μεταμορφωμένων, Πανεπιστημιακές Σημειώσεις, Πανεπιστήμιο Πατρών </a:t>
            </a:r>
            <a:r>
              <a:rPr lang="en-US" sz="2000" dirty="0" smtClean="0"/>
              <a:t>&gt;</a:t>
            </a:r>
            <a:endParaRPr lang="el-GR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sz="2000" dirty="0">
                <a:solidFill>
                  <a:srgbClr val="FF0000"/>
                </a:solidFill>
              </a:rPr>
              <a:t>Εικόνα </a:t>
            </a:r>
            <a:r>
              <a:rPr lang="el-GR" sz="2000" dirty="0" smtClean="0">
                <a:solidFill>
                  <a:srgbClr val="FF0000"/>
                </a:solidFill>
              </a:rPr>
              <a:t>7: </a:t>
            </a:r>
            <a:r>
              <a:rPr lang="en-US" sz="2000" dirty="0" smtClean="0"/>
              <a:t>&lt;</a:t>
            </a:r>
            <a:r>
              <a:rPr lang="el-GR" sz="2000" dirty="0" smtClean="0"/>
              <a:t> </a:t>
            </a:r>
            <a:r>
              <a:rPr lang="el-GR" sz="2000" dirty="0" err="1" smtClean="0"/>
              <a:t>Καταγάς</a:t>
            </a:r>
            <a:r>
              <a:rPr lang="el-GR" sz="2000" dirty="0" smtClean="0"/>
              <a:t> 2012, Πετρολογία Μεταμορφωμένων, Πανεπιστημιακές Σημειώσεις, Πανεπιστήμιο Πατρών </a:t>
            </a:r>
            <a:r>
              <a:rPr lang="en-US" sz="2000" dirty="0" smtClean="0"/>
              <a:t>&gt;</a:t>
            </a:r>
            <a:endParaRPr lang="el-GR" sz="2000" dirty="0"/>
          </a:p>
        </p:txBody>
      </p:sp>
      <p:sp>
        <p:nvSpPr>
          <p:cNvPr id="4" name="Ορθογώνιο 3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5304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(1/2)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Εικόνες/Σχήματα/Διαγράμματα</a:t>
            </a:r>
            <a:r>
              <a:rPr lang="en-US" sz="2000" b="1" dirty="0" smtClean="0"/>
              <a:t>/</a:t>
            </a:r>
            <a:r>
              <a:rPr lang="el-GR" sz="2000" b="1" dirty="0" smtClean="0"/>
              <a:t>Φωτογραφίες</a:t>
            </a:r>
          </a:p>
          <a:p>
            <a:pPr marL="0" indent="0">
              <a:buNone/>
            </a:pPr>
            <a:r>
              <a:rPr lang="el-GR" sz="2000" dirty="0" smtClean="0">
                <a:solidFill>
                  <a:srgbClr val="FF0000"/>
                </a:solidFill>
              </a:rPr>
              <a:t>Εικόνα </a:t>
            </a:r>
            <a:r>
              <a:rPr lang="en-US" sz="2000" dirty="0" smtClean="0">
                <a:solidFill>
                  <a:srgbClr val="FF0000"/>
                </a:solidFill>
              </a:rPr>
              <a:t>22</a:t>
            </a:r>
            <a:r>
              <a:rPr lang="el-GR" sz="2000" dirty="0" smtClean="0">
                <a:solidFill>
                  <a:srgbClr val="FF0000"/>
                </a:solidFill>
              </a:rPr>
              <a:t>: </a:t>
            </a:r>
            <a:r>
              <a:rPr lang="en-US" sz="2000" dirty="0" smtClean="0"/>
              <a:t>&lt;</a:t>
            </a:r>
            <a:r>
              <a:rPr lang="el-GR" sz="2000" dirty="0" smtClean="0"/>
              <a:t> </a:t>
            </a:r>
            <a:r>
              <a:rPr lang="it-IT" sz="2000" dirty="0" smtClean="0"/>
              <a:t>https://commons.wikimedia.org/wiki/File:Metamorfe_facies.jpg </a:t>
            </a:r>
            <a:r>
              <a:rPr lang="el-GR" sz="2000" dirty="0" smtClean="0"/>
              <a:t>&gt;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>
                <a:solidFill>
                  <a:srgbClr val="FF0000"/>
                </a:solidFill>
              </a:rPr>
              <a:t>Εικόνα </a:t>
            </a:r>
            <a:r>
              <a:rPr lang="en-US" sz="2000" dirty="0" smtClean="0">
                <a:solidFill>
                  <a:srgbClr val="FF0000"/>
                </a:solidFill>
              </a:rPr>
              <a:t>23</a:t>
            </a:r>
            <a:r>
              <a:rPr lang="el-GR" sz="2000" dirty="0" smtClean="0">
                <a:solidFill>
                  <a:srgbClr val="FF0000"/>
                </a:solidFill>
              </a:rPr>
              <a:t>: </a:t>
            </a:r>
            <a:r>
              <a:rPr lang="en-US" sz="2000" dirty="0" smtClean="0"/>
              <a:t>&lt;</a:t>
            </a:r>
            <a:r>
              <a:rPr lang="el-GR" sz="2000" dirty="0" smtClean="0"/>
              <a:t> </a:t>
            </a:r>
            <a:r>
              <a:rPr lang="it-IT" sz="2000" dirty="0" smtClean="0"/>
              <a:t>https://commons.wikimedia.org/wiki/File:Eclogite_Norway.jpg</a:t>
            </a:r>
            <a:r>
              <a:rPr lang="el-GR" sz="2000" dirty="0" smtClean="0"/>
              <a:t>&gt;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>
                <a:solidFill>
                  <a:srgbClr val="FF0000"/>
                </a:solidFill>
              </a:rPr>
              <a:t>Εικόνα 26: </a:t>
            </a:r>
            <a:r>
              <a:rPr lang="en-US" sz="2000" dirty="0" smtClean="0"/>
              <a:t>&lt;</a:t>
            </a:r>
            <a:r>
              <a:rPr lang="el-GR" sz="2000" dirty="0" smtClean="0"/>
              <a:t> </a:t>
            </a:r>
            <a:r>
              <a:rPr lang="el-GR" sz="2000" dirty="0" err="1" smtClean="0"/>
              <a:t>Καταγάς</a:t>
            </a:r>
            <a:r>
              <a:rPr lang="el-GR" sz="2000" dirty="0" smtClean="0"/>
              <a:t> 2012, Πετρολογία Μεταμορφωμένων, Πανεπιστημιακές Σημειώσεις, Πανεπιστήμιο Πατρών &gt;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Όλες οι εικόνες που δεν έχουν αναφορά προέρχονται από το προσωπικό αρχείο του διδάσκοντα.</a:t>
            </a:r>
          </a:p>
          <a:p>
            <a:pPr marL="0" indent="0">
              <a:buNone/>
            </a:pPr>
            <a:endParaRPr lang="el-GR" sz="2000" dirty="0" smtClean="0"/>
          </a:p>
        </p:txBody>
      </p:sp>
      <p:sp>
        <p:nvSpPr>
          <p:cNvPr id="4" name="Ορθογώνιο 3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5304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Arial" pitchFamily="34" charset="0"/>
              </a:rPr>
              <a:t/>
            </a:r>
            <a:br>
              <a:rPr lang="en-US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Arial" pitchFamily="34" charset="0"/>
              </a:rPr>
            </a:br>
            <a:r>
              <a:rPr lang="el-GR" dirty="0" smtClean="0">
                <a:sym typeface="Arial" pitchFamily="34" charset="0"/>
              </a:rPr>
              <a:t>Τεκτονικά περιβάλλοντα</a:t>
            </a:r>
            <a:r>
              <a:rPr lang="el-GR" sz="6000" dirty="0" smtClean="0"/>
              <a:t/>
            </a:r>
            <a:br>
              <a:rPr lang="el-GR" sz="6000" dirty="0" smtClean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90500" indent="-190500" defTabSz="912813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10000"/>
            </a:pPr>
            <a:r>
              <a:rPr lang="el-GR" sz="2800" dirty="0" err="1" smtClean="0">
                <a:sym typeface="Arial" pitchFamily="34" charset="0"/>
              </a:rPr>
              <a:t>Δηµιουργείται</a:t>
            </a:r>
            <a:r>
              <a:rPr lang="el-GR" sz="2800" dirty="0" smtClean="0">
                <a:sym typeface="Arial" pitchFamily="34" charset="0"/>
              </a:rPr>
              <a:t> σε περιοχές ζωνών καταβύθισης της λιθόσφαιρας, κατά µ</a:t>
            </a:r>
            <a:r>
              <a:rPr lang="el-GR" sz="2800" dirty="0" err="1" smtClean="0">
                <a:sym typeface="Arial" pitchFamily="34" charset="0"/>
              </a:rPr>
              <a:t>ήκος</a:t>
            </a:r>
            <a:r>
              <a:rPr lang="el-GR" sz="2800" dirty="0" smtClean="0">
                <a:sym typeface="Arial" pitchFamily="34" charset="0"/>
              </a:rPr>
              <a:t> των καταστροφικών περιθωρίων των </a:t>
            </a:r>
            <a:r>
              <a:rPr lang="el-GR" sz="2800" dirty="0" err="1" smtClean="0">
                <a:sym typeface="Arial" pitchFamily="34" charset="0"/>
              </a:rPr>
              <a:t>λιθοσφαιρικών</a:t>
            </a:r>
            <a:r>
              <a:rPr lang="el-GR" sz="2800" dirty="0" smtClean="0">
                <a:sym typeface="Arial" pitchFamily="34" charset="0"/>
              </a:rPr>
              <a:t> πλακών.</a:t>
            </a:r>
          </a:p>
          <a:p>
            <a:pPr marL="190500" indent="-190500" defTabSz="912813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10000"/>
            </a:pPr>
            <a:r>
              <a:rPr lang="el-GR" sz="2800" dirty="0" smtClean="0"/>
              <a:t>Στις περιοχές αυτές </a:t>
            </a:r>
          </a:p>
          <a:p>
            <a:pPr marL="630238" lvl="1" indent="-388938" defTabSz="912813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00000"/>
              <a:buFont typeface="Courier New" pitchFamily="49" charset="0"/>
              <a:buChar char="o"/>
            </a:pPr>
            <a:r>
              <a:rPr lang="el-GR" dirty="0" smtClean="0"/>
              <a:t>οι </a:t>
            </a:r>
            <a:r>
              <a:rPr lang="en-US" dirty="0" smtClean="0"/>
              <a:t>P</a:t>
            </a:r>
            <a:r>
              <a:rPr lang="el-GR" dirty="0" smtClean="0"/>
              <a:t> είναι υψηλές λόγω της πάχυνσης του φλοιού και </a:t>
            </a:r>
          </a:p>
          <a:p>
            <a:pPr marL="630238" lvl="1" indent="-388938" defTabSz="912813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00000"/>
              <a:buFont typeface="Courier New" pitchFamily="49" charset="0"/>
              <a:buChar char="o"/>
            </a:pPr>
            <a:r>
              <a:rPr lang="el-GR" dirty="0" smtClean="0"/>
              <a:t>οι </a:t>
            </a:r>
            <a:r>
              <a:rPr lang="en-US" dirty="0" smtClean="0"/>
              <a:t>T</a:t>
            </a:r>
            <a:r>
              <a:rPr lang="el-GR" dirty="0" smtClean="0"/>
              <a:t> είναι </a:t>
            </a:r>
            <a:r>
              <a:rPr lang="el-GR" dirty="0" err="1" smtClean="0"/>
              <a:t>χαµηλές</a:t>
            </a:r>
            <a:r>
              <a:rPr lang="el-GR" dirty="0" smtClean="0"/>
              <a:t> λόγω της </a:t>
            </a:r>
            <a:r>
              <a:rPr lang="el-GR" dirty="0" err="1" smtClean="0"/>
              <a:t>κάµψης</a:t>
            </a:r>
            <a:r>
              <a:rPr lang="el-GR" dirty="0" smtClean="0"/>
              <a:t> των </a:t>
            </a:r>
            <a:r>
              <a:rPr lang="el-GR" dirty="0" err="1" smtClean="0"/>
              <a:t>ισοθέρµων</a:t>
            </a:r>
            <a:r>
              <a:rPr lang="el-GR" dirty="0" smtClean="0"/>
              <a:t> προς µ</a:t>
            </a:r>
            <a:r>
              <a:rPr lang="el-GR" dirty="0" err="1" smtClean="0"/>
              <a:t>εγάλα</a:t>
            </a:r>
            <a:r>
              <a:rPr lang="el-GR" dirty="0" smtClean="0"/>
              <a:t> βάθη.</a:t>
            </a:r>
            <a:endParaRPr lang="el-GR" dirty="0" smtClean="0">
              <a:sym typeface="Arial" pitchFamily="34" charset="0"/>
            </a:endParaRPr>
          </a:p>
          <a:p>
            <a:pPr>
              <a:buNone/>
            </a:pPr>
            <a:endParaRPr lang="el-GR" sz="3600" dirty="0"/>
          </a:p>
        </p:txBody>
      </p:sp>
      <p:pic>
        <p:nvPicPr>
          <p:cNvPr id="4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10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kern="0" dirty="0" smtClean="0"/>
              <a:t> Μεταμορφικές φάσεις σε ζώνες </a:t>
            </a:r>
            <a:r>
              <a:rPr lang="el-GR" kern="0" dirty="0" err="1" smtClean="0"/>
              <a:t>υποβύθισης</a:t>
            </a:r>
            <a:endParaRPr lang="el-GR" dirty="0"/>
          </a:p>
        </p:txBody>
      </p:sp>
      <p:pic>
        <p:nvPicPr>
          <p:cNvPr id="11" name="3 - Θέση περιεχομένου" descr="Εικόνα 2: Μεταμορφικές φάσεις σε ζώνες υποβύθισης&#10;https://en.wikipedia.org/wiki/File:Metamorphic_pathway_for_subducted_crust.jpg&#10;&#10;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61042" y="1557338"/>
            <a:ext cx="6034616" cy="4525962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Ορθογώνιο 5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ρθογώνιο 6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91414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000" dirty="0" err="1" smtClean="0">
                <a:sym typeface="Arial" pitchFamily="34" charset="0"/>
              </a:rPr>
              <a:t>Πρωτόλιθοι</a:t>
            </a:r>
            <a:endParaRPr lang="el-GR" sz="6000" dirty="0"/>
          </a:p>
        </p:txBody>
      </p:sp>
      <p:sp>
        <p:nvSpPr>
          <p:cNvPr id="15" name="14 - TextBox"/>
          <p:cNvSpPr txBox="1"/>
          <p:nvPr/>
        </p:nvSpPr>
        <p:spPr>
          <a:xfrm>
            <a:off x="3857620" y="4643446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el-GR" dirty="0" smtClean="0"/>
          </a:p>
        </p:txBody>
      </p:sp>
      <p:sp>
        <p:nvSpPr>
          <p:cNvPr id="9" name="8 - Θέση περιεχομένου"/>
          <p:cNvSpPr>
            <a:spLocks noGrp="1"/>
          </p:cNvSpPr>
          <p:nvPr>
            <p:ph idx="1"/>
          </p:nvPr>
        </p:nvSpPr>
        <p:spPr>
          <a:xfrm>
            <a:off x="464156" y="1556793"/>
            <a:ext cx="8229600" cy="4176464"/>
          </a:xfrm>
        </p:spPr>
        <p:txBody>
          <a:bodyPr>
            <a:normAutofit/>
          </a:bodyPr>
          <a:lstStyle/>
          <a:p>
            <a:pPr marL="630238" lvl="1" indent="-388938" defTabSz="912813">
              <a:spcBef>
                <a:spcPts val="1263"/>
              </a:spcBef>
              <a:buClr>
                <a:schemeClr val="tx1"/>
              </a:buClr>
              <a:buSzPct val="100000"/>
              <a:buFont typeface="Wingdings" pitchFamily="2" charset="2"/>
              <a:buChar char="Ø"/>
            </a:pPr>
            <a:endParaRPr lang="el-GR" sz="3200" dirty="0" smtClean="0">
              <a:sym typeface="Arial" pitchFamily="34" charset="0"/>
            </a:endParaRPr>
          </a:p>
          <a:p>
            <a:pPr marL="630238" lvl="1" indent="-388938" defTabSz="912813">
              <a:spcBef>
                <a:spcPts val="1263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el-GR" sz="3200" dirty="0" err="1" smtClean="0">
                <a:sym typeface="Arial" pitchFamily="34" charset="0"/>
              </a:rPr>
              <a:t>Μαγµατικά</a:t>
            </a:r>
            <a:r>
              <a:rPr lang="el-GR" sz="3200" dirty="0" smtClean="0">
                <a:sym typeface="Arial" pitchFamily="34" charset="0"/>
              </a:rPr>
              <a:t> </a:t>
            </a:r>
            <a:r>
              <a:rPr lang="el-GR" sz="3200" dirty="0" err="1" smtClean="0">
                <a:sym typeface="Arial" pitchFamily="34" charset="0"/>
              </a:rPr>
              <a:t>πετρώµατα</a:t>
            </a:r>
            <a:r>
              <a:rPr lang="el-GR" sz="3200" dirty="0" smtClean="0">
                <a:sym typeface="Arial" pitchFamily="34" charset="0"/>
              </a:rPr>
              <a:t> βασικής σύστασης,</a:t>
            </a:r>
          </a:p>
          <a:p>
            <a:pPr marL="630238" lvl="1" indent="-388938" defTabSz="912813">
              <a:spcBef>
                <a:spcPts val="1263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el-GR" sz="3200" dirty="0" err="1" smtClean="0">
                <a:sym typeface="Arial" pitchFamily="34" charset="0"/>
              </a:rPr>
              <a:t>Τµήµατα</a:t>
            </a:r>
            <a:r>
              <a:rPr lang="el-GR" sz="3200" dirty="0" smtClean="0">
                <a:sym typeface="Arial" pitchFamily="34" charset="0"/>
              </a:rPr>
              <a:t> του ωκεάνιου φλοιού, αλλά και </a:t>
            </a:r>
          </a:p>
          <a:p>
            <a:pPr marL="630238" lvl="1" indent="-388938" defTabSz="912813">
              <a:spcBef>
                <a:spcPts val="1263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el-GR" sz="3200" dirty="0" smtClean="0">
                <a:sym typeface="Arial" pitchFamily="34" charset="0"/>
              </a:rPr>
              <a:t>Ωκεάνια </a:t>
            </a:r>
            <a:r>
              <a:rPr lang="el-GR" sz="3200" dirty="0" err="1" smtClean="0">
                <a:sym typeface="Arial" pitchFamily="34" charset="0"/>
              </a:rPr>
              <a:t>ιζήµατα</a:t>
            </a:r>
            <a:r>
              <a:rPr lang="el-GR" sz="3200" dirty="0" smtClean="0">
                <a:sym typeface="Arial" pitchFamily="34" charset="0"/>
              </a:rPr>
              <a:t> και </a:t>
            </a:r>
          </a:p>
          <a:p>
            <a:pPr marL="630238" lvl="1" indent="-388938" defTabSz="912813">
              <a:spcBef>
                <a:spcPts val="1263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el-GR" sz="3200" dirty="0" err="1" smtClean="0">
                <a:sym typeface="Arial" pitchFamily="34" charset="0"/>
              </a:rPr>
              <a:t>Ιζήµατα</a:t>
            </a:r>
            <a:r>
              <a:rPr lang="el-GR" sz="3200" dirty="0" smtClean="0">
                <a:sym typeface="Arial" pitchFamily="34" charset="0"/>
              </a:rPr>
              <a:t> της λεκάνης προ του  τόξου, όπως </a:t>
            </a:r>
            <a:r>
              <a:rPr lang="el-GR" sz="3200" dirty="0" err="1" smtClean="0">
                <a:sym typeface="Arial" pitchFamily="34" charset="0"/>
              </a:rPr>
              <a:t>γραουβάκες</a:t>
            </a:r>
            <a:r>
              <a:rPr lang="el-GR" sz="3200" dirty="0" smtClean="0">
                <a:sym typeface="Arial" pitchFamily="34" charset="0"/>
              </a:rPr>
              <a:t> και </a:t>
            </a:r>
            <a:r>
              <a:rPr lang="el-GR" sz="3200" dirty="0" err="1" smtClean="0">
                <a:sym typeface="Arial" pitchFamily="34" charset="0"/>
              </a:rPr>
              <a:t>πηλίτες</a:t>
            </a:r>
            <a:r>
              <a:rPr lang="el-GR" sz="3200" dirty="0" smtClean="0">
                <a:sym typeface="Arial" pitchFamily="34" charset="0"/>
              </a:rPr>
              <a:t>.</a:t>
            </a:r>
          </a:p>
          <a:p>
            <a:pPr>
              <a:buClr>
                <a:schemeClr val="tx1"/>
              </a:buClr>
              <a:buNone/>
            </a:pPr>
            <a:endParaRPr lang="el-GR" sz="4000" dirty="0"/>
          </a:p>
        </p:txBody>
      </p:sp>
    </p:spTree>
    <p:extLst>
      <p:ext uri="{BB962C8B-B14F-4D97-AF65-F5344CB8AC3E}">
        <p14:creationId xmlns="" xmlns:p14="http://schemas.microsoft.com/office/powerpoint/2010/main" val="49995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91414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000" dirty="0" err="1" smtClean="0">
                <a:sym typeface="Arial" pitchFamily="34" charset="0"/>
              </a:rPr>
              <a:t>Μετα</a:t>
            </a:r>
            <a:r>
              <a:rPr lang="el-GR" sz="4000" dirty="0" smtClean="0">
                <a:sym typeface="Arial" pitchFamily="34" charset="0"/>
              </a:rPr>
              <a:t>-ιζηματογενή  πετρώματα</a:t>
            </a:r>
            <a:endParaRPr lang="el-GR" sz="6000" dirty="0"/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31800" lvl="1" indent="-190500" defTabSz="912813">
              <a:spcBef>
                <a:spcPts val="1263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el-GR" sz="2000" u="sng" dirty="0" smtClean="0">
                <a:sym typeface="Arial" pitchFamily="34" charset="0"/>
              </a:rPr>
              <a:t>Μη "</a:t>
            </a:r>
            <a:r>
              <a:rPr lang="el-GR" sz="2000" u="sng" dirty="0" err="1" smtClean="0">
                <a:sym typeface="Arial" pitchFamily="34" charset="0"/>
              </a:rPr>
              <a:t>ώριµα</a:t>
            </a:r>
            <a:r>
              <a:rPr lang="el-GR" sz="2000" u="sng" dirty="0" smtClean="0">
                <a:sym typeface="Arial" pitchFamily="34" charset="0"/>
              </a:rPr>
              <a:t>" </a:t>
            </a:r>
            <a:r>
              <a:rPr lang="el-GR" sz="2000" u="sng" dirty="0" err="1" smtClean="0">
                <a:sym typeface="Arial" pitchFamily="34" charset="0"/>
              </a:rPr>
              <a:t>γραουβακικά</a:t>
            </a:r>
            <a:r>
              <a:rPr lang="el-GR" sz="2000" u="sng" dirty="0" smtClean="0">
                <a:sym typeface="Arial" pitchFamily="34" charset="0"/>
              </a:rPr>
              <a:t> </a:t>
            </a:r>
            <a:r>
              <a:rPr lang="el-GR" sz="2000" u="sng" dirty="0" err="1" smtClean="0">
                <a:sym typeface="Arial" pitchFamily="34" charset="0"/>
              </a:rPr>
              <a:t>ιζήµατα</a:t>
            </a:r>
            <a:r>
              <a:rPr lang="el-GR" sz="2000" u="sng" dirty="0" smtClean="0">
                <a:sym typeface="Arial" pitchFamily="34" charset="0"/>
              </a:rPr>
              <a:t>  </a:t>
            </a:r>
            <a:r>
              <a:rPr lang="el-GR" sz="2000" dirty="0" smtClean="0">
                <a:sym typeface="Arial" pitchFamily="34" charset="0"/>
              </a:rPr>
              <a:t>(πλούσια σε </a:t>
            </a:r>
            <a:r>
              <a:rPr lang="en-US" sz="2000" dirty="0" smtClean="0">
                <a:sym typeface="Arial" pitchFamily="34" charset="0"/>
              </a:rPr>
              <a:t>Ca)</a:t>
            </a:r>
          </a:p>
          <a:p>
            <a:pPr marL="882650" lvl="2" indent="-400050" defTabSz="912813">
              <a:spcBef>
                <a:spcPts val="1263"/>
              </a:spcBef>
              <a:buClr>
                <a:schemeClr val="tx1"/>
              </a:buClr>
              <a:buSzPct val="100000"/>
              <a:buFont typeface="Courier New" pitchFamily="49" charset="0"/>
              <a:buChar char="o"/>
            </a:pPr>
            <a:r>
              <a:rPr lang="el-GR" sz="2000" dirty="0" smtClean="0">
                <a:sym typeface="Arial" pitchFamily="34" charset="0"/>
              </a:rPr>
              <a:t>συνδυασμός </a:t>
            </a:r>
            <a:r>
              <a:rPr lang="en-US" sz="2000" dirty="0" smtClean="0">
                <a:sym typeface="Arial" pitchFamily="34" charset="0"/>
              </a:rPr>
              <a:t>Ca-Al </a:t>
            </a:r>
            <a:r>
              <a:rPr lang="el-GR" sz="2000" dirty="0" smtClean="0">
                <a:sym typeface="Arial" pitchFamily="34" charset="0"/>
              </a:rPr>
              <a:t>αποτρέπει τον σχηματισμό </a:t>
            </a:r>
            <a:r>
              <a:rPr lang="en-US" sz="2000" dirty="0" smtClean="0">
                <a:sym typeface="Arial" pitchFamily="34" charset="0"/>
              </a:rPr>
              <a:t>Fe-Mg-Al </a:t>
            </a:r>
            <a:r>
              <a:rPr lang="el-GR" sz="2000" dirty="0" smtClean="0">
                <a:sym typeface="Arial" pitchFamily="34" charset="0"/>
              </a:rPr>
              <a:t>ορυκτών (όπως στους </a:t>
            </a:r>
            <a:r>
              <a:rPr lang="el-GR" sz="2000" dirty="0" err="1" smtClean="0">
                <a:sym typeface="Arial" pitchFamily="34" charset="0"/>
              </a:rPr>
              <a:t>μεταπηλίτες</a:t>
            </a:r>
            <a:r>
              <a:rPr lang="el-GR" sz="2000" dirty="0" smtClean="0">
                <a:sym typeface="Arial" pitchFamily="34" charset="0"/>
              </a:rPr>
              <a:t>)</a:t>
            </a:r>
          </a:p>
          <a:p>
            <a:pPr marL="882650" lvl="2" indent="-400050" defTabSz="912813">
              <a:spcBef>
                <a:spcPts val="1263"/>
              </a:spcBef>
              <a:spcAft>
                <a:spcPts val="1263"/>
              </a:spcAft>
              <a:buClr>
                <a:schemeClr val="tx1"/>
              </a:buClr>
              <a:buSzPct val="100000"/>
              <a:buFont typeface="Courier New" pitchFamily="49" charset="0"/>
              <a:buChar char="o"/>
            </a:pPr>
            <a:r>
              <a:rPr lang="el-GR" sz="2000" dirty="0" smtClean="0">
                <a:sym typeface="Arial" pitchFamily="34" charset="0"/>
              </a:rPr>
              <a:t>σχηματισμός ορυκτών όπως </a:t>
            </a:r>
            <a:r>
              <a:rPr lang="el-GR" sz="2000" b="1" i="1" dirty="0" err="1" smtClean="0">
                <a:sym typeface="Arial" pitchFamily="34" charset="0"/>
              </a:rPr>
              <a:t>λωζονίτης</a:t>
            </a:r>
            <a:r>
              <a:rPr lang="el-GR" sz="2000" b="1" i="1" dirty="0" smtClean="0">
                <a:sym typeface="Arial" pitchFamily="34" charset="0"/>
              </a:rPr>
              <a:t>, </a:t>
            </a:r>
            <a:r>
              <a:rPr lang="el-GR" sz="2000" b="1" i="1" dirty="0" err="1" smtClean="0">
                <a:sym typeface="Arial" pitchFamily="34" charset="0"/>
              </a:rPr>
              <a:t>πλαγιόκλαστο</a:t>
            </a:r>
            <a:r>
              <a:rPr lang="el-GR" sz="2000" b="1" i="1" dirty="0" smtClean="0">
                <a:sym typeface="Arial" pitchFamily="34" charset="0"/>
              </a:rPr>
              <a:t>, </a:t>
            </a:r>
            <a:r>
              <a:rPr lang="el-GR" sz="2000" b="1" i="1" dirty="0" err="1" smtClean="0">
                <a:sym typeface="Arial" pitchFamily="34" charset="0"/>
              </a:rPr>
              <a:t>επίδοτο</a:t>
            </a:r>
            <a:endParaRPr lang="el-GR" sz="2000" dirty="0" smtClean="0">
              <a:sym typeface="Arial" pitchFamily="34" charset="0"/>
            </a:endParaRPr>
          </a:p>
          <a:p>
            <a:pPr marL="431800" lvl="1" indent="-190500" defTabSz="912813">
              <a:spcBef>
                <a:spcPts val="1263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el-GR" sz="2000" u="sng" dirty="0" smtClean="0">
                <a:sym typeface="Arial" pitchFamily="34" charset="0"/>
              </a:rPr>
              <a:t>Τυπικά </a:t>
            </a:r>
            <a:r>
              <a:rPr lang="el-GR" sz="2000" u="sng" dirty="0" err="1" smtClean="0">
                <a:sym typeface="Arial" pitchFamily="34" charset="0"/>
              </a:rPr>
              <a:t>πηλιτικά</a:t>
            </a:r>
            <a:r>
              <a:rPr lang="el-GR" sz="2000" u="sng" dirty="0" smtClean="0">
                <a:sym typeface="Arial" pitchFamily="34" charset="0"/>
              </a:rPr>
              <a:t> </a:t>
            </a:r>
            <a:r>
              <a:rPr lang="el-GR" sz="2000" u="sng" dirty="0" err="1" smtClean="0">
                <a:sym typeface="Arial" pitchFamily="34" charset="0"/>
              </a:rPr>
              <a:t>ιζήµατα</a:t>
            </a:r>
            <a:endParaRPr lang="en-US" sz="2000" u="sng" dirty="0" smtClean="0">
              <a:sym typeface="Arial" pitchFamily="34" charset="0"/>
            </a:endParaRPr>
          </a:p>
          <a:p>
            <a:pPr marL="882650" lvl="2" indent="-400050" defTabSz="912813">
              <a:spcBef>
                <a:spcPts val="1263"/>
              </a:spcBef>
              <a:buClr>
                <a:schemeClr val="tx1"/>
              </a:buClr>
              <a:buSzPct val="100000"/>
              <a:buFont typeface="Courier New" pitchFamily="49" charset="0"/>
              <a:buChar char="o"/>
            </a:pPr>
            <a:r>
              <a:rPr lang="el-GR" sz="2000" dirty="0" smtClean="0">
                <a:solidFill>
                  <a:srgbClr val="5075BC"/>
                </a:solidFill>
                <a:sym typeface="Arial" pitchFamily="34" charset="0"/>
              </a:rPr>
              <a:t>απουσία </a:t>
            </a:r>
            <a:r>
              <a:rPr lang="el-GR" sz="2000" dirty="0" err="1" smtClean="0">
                <a:solidFill>
                  <a:srgbClr val="5075BC"/>
                </a:solidFill>
                <a:sym typeface="Arial" pitchFamily="34" charset="0"/>
              </a:rPr>
              <a:t>βιοτίτη</a:t>
            </a:r>
            <a:r>
              <a:rPr lang="el-GR" sz="2000" dirty="0" smtClean="0">
                <a:solidFill>
                  <a:srgbClr val="5075BC"/>
                </a:solidFill>
                <a:sym typeface="Arial" pitchFamily="34" charset="0"/>
              </a:rPr>
              <a:t> </a:t>
            </a:r>
            <a:r>
              <a:rPr lang="el-GR" sz="2000" dirty="0" smtClean="0">
                <a:sym typeface="Arial" pitchFamily="34" charset="0"/>
              </a:rPr>
              <a:t>/ </a:t>
            </a:r>
            <a:r>
              <a:rPr lang="el-GR" sz="2000" dirty="0" smtClean="0">
                <a:solidFill>
                  <a:srgbClr val="002060"/>
                </a:solidFill>
                <a:sym typeface="Arial" pitchFamily="34" charset="0"/>
              </a:rPr>
              <a:t>παρουσία </a:t>
            </a:r>
            <a:r>
              <a:rPr lang="el-GR" sz="2000" dirty="0" err="1" smtClean="0">
                <a:solidFill>
                  <a:srgbClr val="002060"/>
                </a:solidFill>
                <a:sym typeface="Arial" pitchFamily="34" charset="0"/>
              </a:rPr>
              <a:t>φενγκιτικού</a:t>
            </a:r>
            <a:r>
              <a:rPr lang="el-GR" sz="2000" dirty="0" smtClean="0">
                <a:solidFill>
                  <a:srgbClr val="002060"/>
                </a:solidFill>
                <a:sym typeface="Arial" pitchFamily="34" charset="0"/>
              </a:rPr>
              <a:t> μοσχοβίτη</a:t>
            </a:r>
          </a:p>
          <a:p>
            <a:pPr marL="882650" lvl="2" indent="-400050" defTabSz="912813">
              <a:spcBef>
                <a:spcPts val="1263"/>
              </a:spcBef>
              <a:buClr>
                <a:schemeClr val="tx1"/>
              </a:buClr>
              <a:buSzPct val="100000"/>
              <a:buFont typeface="Courier New" pitchFamily="49" charset="0"/>
              <a:buChar char="o"/>
            </a:pPr>
            <a:r>
              <a:rPr lang="el-GR" sz="2000" dirty="0" smtClean="0">
                <a:sym typeface="Arial" pitchFamily="34" charset="0"/>
              </a:rPr>
              <a:t>σχηματισμός ορυκτών όπως </a:t>
            </a:r>
            <a:r>
              <a:rPr lang="el-GR" sz="2000" b="1" i="1" dirty="0" err="1" smtClean="0">
                <a:sym typeface="Arial" pitchFamily="34" charset="0"/>
              </a:rPr>
              <a:t>χλωριτοειδές</a:t>
            </a:r>
            <a:r>
              <a:rPr lang="el-GR" sz="2000" b="1" i="1" dirty="0" smtClean="0">
                <a:sym typeface="Arial" pitchFamily="34" charset="0"/>
              </a:rPr>
              <a:t>, </a:t>
            </a:r>
            <a:r>
              <a:rPr lang="el-GR" sz="2000" b="1" i="1" dirty="0" err="1" smtClean="0">
                <a:sym typeface="Arial" pitchFamily="34" charset="0"/>
              </a:rPr>
              <a:t>χλωρίτης</a:t>
            </a:r>
            <a:r>
              <a:rPr lang="el-GR" sz="2000" b="1" i="1" dirty="0" smtClean="0">
                <a:sym typeface="Arial" pitchFamily="34" charset="0"/>
              </a:rPr>
              <a:t>, γρανάτης, </a:t>
            </a:r>
            <a:r>
              <a:rPr lang="el-GR" sz="2000" b="1" i="1" dirty="0" err="1" smtClean="0">
                <a:sym typeface="Arial" pitchFamily="34" charset="0"/>
              </a:rPr>
              <a:t>κυανίτης</a:t>
            </a:r>
            <a:r>
              <a:rPr lang="el-GR" sz="2000" b="1" i="1" dirty="0" smtClean="0">
                <a:sym typeface="Arial" pitchFamily="34" charset="0"/>
              </a:rPr>
              <a:t>, </a:t>
            </a:r>
            <a:r>
              <a:rPr lang="el-GR" sz="2000" b="1" i="1" dirty="0" err="1" smtClean="0">
                <a:sym typeface="Arial" pitchFamily="34" charset="0"/>
              </a:rPr>
              <a:t>τάλκης</a:t>
            </a:r>
            <a:r>
              <a:rPr lang="el-GR" sz="2000" b="1" i="1" dirty="0" smtClean="0">
                <a:sym typeface="Arial" pitchFamily="34" charset="0"/>
              </a:rPr>
              <a:t> και </a:t>
            </a:r>
            <a:r>
              <a:rPr lang="el-GR" sz="2000" b="1" i="1" dirty="0" err="1" smtClean="0">
                <a:sym typeface="Arial" pitchFamily="34" charset="0"/>
              </a:rPr>
              <a:t>καρφόλιθος</a:t>
            </a:r>
            <a:endParaRPr lang="el-GR" sz="2000" b="1" i="1" dirty="0" smtClean="0">
              <a:sym typeface="Arial" pitchFamily="34" charset="0"/>
            </a:endParaRPr>
          </a:p>
          <a:p>
            <a:pPr marL="882650" lvl="2" indent="-400050" defTabSz="912813">
              <a:spcBef>
                <a:spcPts val="1263"/>
              </a:spcBef>
              <a:buClr>
                <a:schemeClr val="tx1"/>
              </a:buClr>
              <a:buSzPct val="100000"/>
              <a:buFont typeface="Courier New" pitchFamily="49" charset="0"/>
              <a:buChar char="o"/>
            </a:pPr>
            <a:r>
              <a:rPr lang="el-GR" sz="2000" dirty="0" err="1" smtClean="0">
                <a:sym typeface="Arial" pitchFamily="34" charset="0"/>
              </a:rPr>
              <a:t>τάλκης</a:t>
            </a:r>
            <a:r>
              <a:rPr lang="el-GR" sz="2000" dirty="0" smtClean="0">
                <a:sym typeface="Arial" pitchFamily="34" charset="0"/>
              </a:rPr>
              <a:t>-µ</a:t>
            </a:r>
            <a:r>
              <a:rPr lang="el-GR" sz="2000" dirty="0" err="1" smtClean="0">
                <a:sym typeface="Arial" pitchFamily="34" charset="0"/>
              </a:rPr>
              <a:t>οσχοβίτης</a:t>
            </a:r>
            <a:r>
              <a:rPr lang="el-GR" sz="2000" dirty="0" smtClean="0">
                <a:sym typeface="Arial" pitchFamily="34" charset="0"/>
              </a:rPr>
              <a:t>, </a:t>
            </a:r>
            <a:r>
              <a:rPr lang="el-GR" sz="2000" dirty="0" err="1" smtClean="0">
                <a:sym typeface="Arial" pitchFamily="34" charset="0"/>
              </a:rPr>
              <a:t>τάλκης</a:t>
            </a:r>
            <a:r>
              <a:rPr lang="el-GR" sz="2000" dirty="0" smtClean="0">
                <a:sym typeface="Arial" pitchFamily="34" charset="0"/>
              </a:rPr>
              <a:t>-</a:t>
            </a:r>
            <a:r>
              <a:rPr lang="el-GR" sz="2000" dirty="0" err="1" smtClean="0">
                <a:sym typeface="Arial" pitchFamily="34" charset="0"/>
              </a:rPr>
              <a:t>κυανίτης</a:t>
            </a:r>
            <a:r>
              <a:rPr lang="el-GR" sz="2000" dirty="0" smtClean="0">
                <a:sym typeface="Arial" pitchFamily="34" charset="0"/>
              </a:rPr>
              <a:t>, </a:t>
            </a:r>
            <a:r>
              <a:rPr lang="el-GR" sz="2000" dirty="0" err="1" smtClean="0">
                <a:sym typeface="Arial" pitchFamily="34" charset="0"/>
              </a:rPr>
              <a:t>τάλκης</a:t>
            </a:r>
            <a:r>
              <a:rPr lang="el-GR" sz="2000" dirty="0" smtClean="0">
                <a:sym typeface="Arial" pitchFamily="34" charset="0"/>
              </a:rPr>
              <a:t>-</a:t>
            </a:r>
            <a:r>
              <a:rPr lang="el-GR" sz="2000" dirty="0" err="1" smtClean="0">
                <a:sym typeface="Arial" pitchFamily="34" charset="0"/>
              </a:rPr>
              <a:t>χλωριτοειδές</a:t>
            </a:r>
            <a:r>
              <a:rPr lang="el-GR" sz="2000" dirty="0" smtClean="0">
                <a:sym typeface="Arial" pitchFamily="34" charset="0"/>
              </a:rPr>
              <a:t> </a:t>
            </a:r>
            <a:r>
              <a:rPr lang="el-GR" sz="2000" dirty="0" smtClean="0">
                <a:sym typeface="Wingdings" pitchFamily="2" charset="2"/>
              </a:rPr>
              <a:t>→ </a:t>
            </a:r>
            <a:r>
              <a:rPr lang="el-GR" sz="2000" b="1" dirty="0" err="1" smtClean="0">
                <a:sym typeface="Arial" pitchFamily="34" charset="0"/>
              </a:rPr>
              <a:t>λευκοσχιστόλιθοι</a:t>
            </a:r>
            <a:r>
              <a:rPr lang="el-GR" sz="2000" b="1" dirty="0" smtClean="0">
                <a:sym typeface="Arial" pitchFamily="34" charset="0"/>
              </a:rPr>
              <a:t> (</a:t>
            </a:r>
            <a:r>
              <a:rPr lang="el-GR" sz="2000" b="1" dirty="0" err="1" smtClean="0">
                <a:sym typeface="Arial" pitchFamily="34" charset="0"/>
              </a:rPr>
              <a:t>white</a:t>
            </a:r>
            <a:r>
              <a:rPr lang="el-GR" sz="2000" b="1" dirty="0" smtClean="0">
                <a:sym typeface="Arial" pitchFamily="34" charset="0"/>
              </a:rPr>
              <a:t> </a:t>
            </a:r>
            <a:r>
              <a:rPr lang="el-GR" sz="2000" b="1" dirty="0" err="1" smtClean="0">
                <a:sym typeface="Arial" pitchFamily="34" charset="0"/>
              </a:rPr>
              <a:t>schists</a:t>
            </a:r>
            <a:r>
              <a:rPr lang="el-GR" sz="2000" b="1" dirty="0" smtClean="0">
                <a:sym typeface="Arial" pitchFamily="34" charset="0"/>
              </a:rPr>
              <a:t>).</a:t>
            </a:r>
          </a:p>
          <a:p>
            <a:endParaRPr lang="el-GR" sz="2800" dirty="0"/>
          </a:p>
        </p:txBody>
      </p:sp>
      <p:sp>
        <p:nvSpPr>
          <p:cNvPr id="4" name="Ορθογώνιο 3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9877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pic>
        <p:nvPicPr>
          <p:cNvPr id="1026" name="Picture 2" descr="Εικόνα 3: Συμβατότητα ορυκτών φάσεων στις διάφορες ζώνες των μεταπηλιτών μετρίων πιέσεων"/>
          <p:cNvPicPr>
            <a:picLocks noChangeAspect="1" noChangeArrowheads="1"/>
          </p:cNvPicPr>
          <p:nvPr/>
        </p:nvPicPr>
        <p:blipFill>
          <a:blip r:embed="rId3" cstate="print"/>
          <a:srcRect r="4719"/>
          <a:stretch>
            <a:fillRect/>
          </a:stretch>
        </p:blipFill>
        <p:spPr bwMode="auto">
          <a:xfrm>
            <a:off x="4042119" y="548680"/>
            <a:ext cx="4671196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39552" y="548681"/>
            <a:ext cx="345638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dirty="0" smtClean="0"/>
              <a:t>Συμβατότητα ορυκτών σε τυπικές μεταμορφικές ζώνες </a:t>
            </a:r>
            <a:r>
              <a:rPr lang="el-GR" sz="1600" dirty="0" err="1" smtClean="0"/>
              <a:t>πηλιτικών</a:t>
            </a:r>
            <a:r>
              <a:rPr lang="el-GR" sz="1600" dirty="0" smtClean="0"/>
              <a:t> πετρωμάτων που μεταμορφώθηκαν οι μέτριες πιέσεις (τύπου </a:t>
            </a:r>
            <a:r>
              <a:rPr lang="el-GR" sz="1600" dirty="0" err="1" smtClean="0"/>
              <a:t>Barrow</a:t>
            </a:r>
            <a:r>
              <a:rPr lang="el-GR" sz="1600" dirty="0" smtClean="0"/>
              <a:t>).  Το εύρος   των γραφημάτων παρουσίας των ορυκτών εξαρτάται από την ποσοτική συμμετοχή τους στα πετρώματα. Οι διακεκομμένες γραμμές υποδηλώνουν την δυνατότητα παρουσίας των ορυκτών στην </a:t>
            </a:r>
            <a:r>
              <a:rPr lang="el-GR" sz="1600" dirty="0" err="1" smtClean="0"/>
              <a:t>παραγένεση</a:t>
            </a:r>
            <a:r>
              <a:rPr lang="el-GR" sz="1600" dirty="0" smtClean="0"/>
              <a:t> χωρίς να προσδιορίζεται η ποσοτική τους συμμετοχή. Οι αναγραφόμενες θερμοκρασίες είναι ενδεικτικές. Το κατώτερο όριο θερμοκρασιών για τη μετάβαση από την </a:t>
            </a:r>
            <a:r>
              <a:rPr lang="el-GR" sz="1600" dirty="0" err="1" smtClean="0"/>
              <a:t>αμφιβολιτική</a:t>
            </a:r>
            <a:r>
              <a:rPr lang="el-GR" sz="1600" dirty="0" smtClean="0"/>
              <a:t> στην </a:t>
            </a:r>
            <a:r>
              <a:rPr lang="el-GR" sz="1600" dirty="0" err="1" smtClean="0"/>
              <a:t>γρανουλιτική</a:t>
            </a:r>
            <a:r>
              <a:rPr lang="el-GR" sz="1600" dirty="0" smtClean="0"/>
              <a:t> φάση τίθεται από κάποιους ερευνητές στο κατώτερο όριο της ζώνης </a:t>
            </a:r>
            <a:r>
              <a:rPr lang="el-GR" sz="1600" dirty="0" err="1" smtClean="0"/>
              <a:t>σιλλιμανίτη</a:t>
            </a:r>
            <a:r>
              <a:rPr lang="el-GR" sz="1600" dirty="0" smtClean="0"/>
              <a:t>-</a:t>
            </a:r>
            <a:r>
              <a:rPr lang="el-GR" sz="1600" dirty="0" err="1" smtClean="0"/>
              <a:t>ορθοκλάστου</a:t>
            </a:r>
            <a:r>
              <a:rPr lang="el-GR" sz="1600" dirty="0" smtClean="0"/>
              <a:t> και από άλλους στο ανώτερο όριο θερμοκρασιών αυτής της ζώνης. </a:t>
            </a:r>
            <a:endParaRPr lang="el-G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9845</TotalTime>
  <Words>1320</Words>
  <Application>Microsoft Office PowerPoint</Application>
  <PresentationFormat>On-screen Show (4:3)</PresentationFormat>
  <Paragraphs>176</Paragraphs>
  <Slides>44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Θέμα του Office</vt:lpstr>
      <vt:lpstr>ΠΕΤΡΟΛΟΓΙΑ ΜΑΓΜΑΤΙΚΩΝ &amp; ΜΕΤΑΜΟΡΦΩΜΕΝΩΝ ΠΕΤΡΩΜΑΤΩΝ </vt:lpstr>
      <vt:lpstr>   ΣΕΙΡΑ ΦΑΣΕΩΝ ΥΨΗΛΩΝ ΠΙΕΣΕΩΝ  </vt:lpstr>
      <vt:lpstr> Οι φάσεις μεταμόρφωσης </vt:lpstr>
      <vt:lpstr>Γλαυκοφανιτική φάση  (Κυανοσχιστολιθική)</vt:lpstr>
      <vt:lpstr> Τεκτονικά περιβάλλοντα </vt:lpstr>
      <vt:lpstr> Μεταμορφικές φάσεις σε ζώνες υποβύθισης</vt:lpstr>
      <vt:lpstr>Πρωτόλιθοι</vt:lpstr>
      <vt:lpstr>Μετα-ιζηματογενή  πετρώματα</vt:lpstr>
      <vt:lpstr>Slide 9</vt:lpstr>
      <vt:lpstr>Γλαυκοφανιτική (κυανοσχιστολιθική) φάση </vt:lpstr>
      <vt:lpstr> Μεταπηλιτικά  πετρώματα </vt:lpstr>
      <vt:lpstr>Μεταπηλιτικά  πετρώματα</vt:lpstr>
      <vt:lpstr>Η ζώνη του χλωρίτη</vt:lpstr>
      <vt:lpstr> Μεταπηλιτικά  πετρώματα </vt:lpstr>
      <vt:lpstr> Μεταπηλιτικά πετρώματα υψηλών P/Τ (Εκλογιτική φάση) </vt:lpstr>
      <vt:lpstr> Μεταβασικά  πετρώματα </vt:lpstr>
      <vt:lpstr>Μεταβασικά  πετρώματα</vt:lpstr>
      <vt:lpstr> Μεταβασικά  πετρώματα </vt:lpstr>
      <vt:lpstr>Γλαυκοφανιτικός σχιστόλιθος (Gl + Law)</vt:lpstr>
      <vt:lpstr>Γλαυκοφανιτικός σχιστόλιθος (Gl + Law)</vt:lpstr>
      <vt:lpstr>Γλαυκοφανίτης (Gl + Ep + Cc)</vt:lpstr>
      <vt:lpstr>Γλαυκοφανίτης (Gl + Ep + Cc)</vt:lpstr>
      <vt:lpstr>Γλαυκοφανιτικός σχιστόλιθος (Gl + Ep)</vt:lpstr>
      <vt:lpstr>Γλαυκοφανιτικός σχιστόλιθος (Gl + Ep)</vt:lpstr>
      <vt:lpstr>Gl – Ctd – mica σχιστόλιθος </vt:lpstr>
      <vt:lpstr>Gl – Ctd – mica σχιστόλιθος </vt:lpstr>
      <vt:lpstr>Gl – Cc – Ep – mica σχιστόλιθος </vt:lpstr>
      <vt:lpstr>Gl – Cc – Ep – mica σχιστόλιθος </vt:lpstr>
      <vt:lpstr>   Μεταβασικά  πετρώματα   </vt:lpstr>
      <vt:lpstr>Gl-Gt-mica σχιστόλιθος (mica + Gt + Gl)</vt:lpstr>
      <vt:lpstr>Gl-Gt-mica σχιστόλιθος (mica + Gt + Gl)</vt:lpstr>
      <vt:lpstr>Μεταβασικά  πετρώματα</vt:lpstr>
      <vt:lpstr>Μεταβασικά  πετρώματα</vt:lpstr>
      <vt:lpstr>Γλαυκοφανιτικός σχιστόλιθος (Gl + Law)</vt:lpstr>
      <vt:lpstr>Γλαυκοφανιτικός σχιστόλιθος (Gl + Law)</vt:lpstr>
      <vt:lpstr>Τέλος Ενότητας</vt:lpstr>
      <vt:lpstr>Χρηματοδότηση</vt:lpstr>
      <vt:lpstr>Σημειώματα</vt:lpstr>
      <vt:lpstr>Σημείωμα Ιστορικού Εκδόσεων Έργου</vt:lpstr>
      <vt:lpstr>Σημείωμα Αναφοράς</vt:lpstr>
      <vt:lpstr>Σημείωμα Αδειοδότησης</vt:lpstr>
      <vt:lpstr>Διατήρηση Σημειωμάτων</vt:lpstr>
      <vt:lpstr>Σημείωμα Χρήσης Έργων Τρίτων (1/2)</vt:lpstr>
      <vt:lpstr>Σημείωμα Χρήσης Έργων Τρίτων (1/2)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Stevy</dc:creator>
  <cp:lastModifiedBy>Ioannis Iliopoulos</cp:lastModifiedBy>
  <cp:revision>647</cp:revision>
  <dcterms:created xsi:type="dcterms:W3CDTF">2012-09-06T09:03:05Z</dcterms:created>
  <dcterms:modified xsi:type="dcterms:W3CDTF">2015-09-09T09:02:42Z</dcterms:modified>
</cp:coreProperties>
</file>