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107"/>
  </p:notesMasterIdLst>
  <p:sldIdLst>
    <p:sldId id="256" r:id="rId2"/>
    <p:sldId id="257" r:id="rId3"/>
    <p:sldId id="258" r:id="rId4"/>
    <p:sldId id="259" r:id="rId5"/>
    <p:sldId id="260" r:id="rId6"/>
    <p:sldId id="261" r:id="rId7"/>
    <p:sldId id="262" r:id="rId8"/>
    <p:sldId id="263" r:id="rId9"/>
    <p:sldId id="264" r:id="rId10"/>
    <p:sldId id="342" r:id="rId11"/>
    <p:sldId id="265" r:id="rId12"/>
    <p:sldId id="266" r:id="rId13"/>
    <p:sldId id="267" r:id="rId14"/>
    <p:sldId id="268" r:id="rId15"/>
    <p:sldId id="269" r:id="rId16"/>
    <p:sldId id="344" r:id="rId17"/>
    <p:sldId id="270" r:id="rId18"/>
    <p:sldId id="294" r:id="rId19"/>
    <p:sldId id="271" r:id="rId20"/>
    <p:sldId id="272" r:id="rId21"/>
    <p:sldId id="273" r:id="rId22"/>
    <p:sldId id="274" r:id="rId23"/>
    <p:sldId id="343" r:id="rId24"/>
    <p:sldId id="275" r:id="rId25"/>
    <p:sldId id="276" r:id="rId26"/>
    <p:sldId id="277" r:id="rId27"/>
    <p:sldId id="345" r:id="rId28"/>
    <p:sldId id="346" r:id="rId29"/>
    <p:sldId id="295" r:id="rId30"/>
    <p:sldId id="296"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50" r:id="rId70"/>
    <p:sldId id="351" r:id="rId71"/>
    <p:sldId id="347" r:id="rId72"/>
    <p:sldId id="348" r:id="rId73"/>
    <p:sldId id="349"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59" r:id="rId90"/>
    <p:sldId id="334" r:id="rId91"/>
    <p:sldId id="335" r:id="rId92"/>
    <p:sldId id="336" r:id="rId93"/>
    <p:sldId id="337" r:id="rId94"/>
    <p:sldId id="338" r:id="rId95"/>
    <p:sldId id="356" r:id="rId96"/>
    <p:sldId id="339" r:id="rId97"/>
    <p:sldId id="340" r:id="rId98"/>
    <p:sldId id="341" r:id="rId99"/>
    <p:sldId id="357" r:id="rId100"/>
    <p:sldId id="361" r:id="rId101"/>
    <p:sldId id="352" r:id="rId102"/>
    <p:sldId id="353" r:id="rId103"/>
    <p:sldId id="354" r:id="rId104"/>
    <p:sldId id="355" r:id="rId105"/>
    <p:sldId id="360"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el-GR" sz="1800" b="0" strike="noStrike" spc="-1">
                <a:solidFill>
                  <a:srgbClr val="000000"/>
                </a:solidFill>
                <a:latin typeface="Trebuchet MS"/>
              </a:rPr>
              <a:t>Πατήστε για μετακίνηση της διαφάνειας</a:t>
            </a:r>
          </a:p>
        </p:txBody>
      </p:sp>
      <p:sp>
        <p:nvSpPr>
          <p:cNvPr id="129" name="PlaceHolder 2"/>
          <p:cNvSpPr>
            <a:spLocks noGrp="1"/>
          </p:cNvSpPr>
          <p:nvPr>
            <p:ph type="body"/>
          </p:nvPr>
        </p:nvSpPr>
        <p:spPr>
          <a:xfrm>
            <a:off x="756000" y="5078520"/>
            <a:ext cx="6047640" cy="4811040"/>
          </a:xfrm>
          <a:prstGeom prst="rect">
            <a:avLst/>
          </a:prstGeom>
        </p:spPr>
        <p:txBody>
          <a:bodyPr lIns="0" tIns="0" rIns="0" bIns="0"/>
          <a:lstStyle/>
          <a:p>
            <a:r>
              <a:rPr lang="el-GR" sz="2000" b="0" strike="noStrike" spc="-1">
                <a:latin typeface="Arial"/>
              </a:rPr>
              <a:t>Πατήστε για επεξεργασία της μορφής των σημειώσεων</a:t>
            </a:r>
          </a:p>
        </p:txBody>
      </p:sp>
      <p:sp>
        <p:nvSpPr>
          <p:cNvPr id="130" name="PlaceHolder 3"/>
          <p:cNvSpPr>
            <a:spLocks noGrp="1"/>
          </p:cNvSpPr>
          <p:nvPr>
            <p:ph type="hdr"/>
          </p:nvPr>
        </p:nvSpPr>
        <p:spPr>
          <a:xfrm>
            <a:off x="0" y="0"/>
            <a:ext cx="3280680" cy="534240"/>
          </a:xfrm>
          <a:prstGeom prst="rect">
            <a:avLst/>
          </a:prstGeom>
        </p:spPr>
        <p:txBody>
          <a:bodyPr lIns="0" tIns="0" rIns="0" bIns="0"/>
          <a:lstStyle/>
          <a:p>
            <a:r>
              <a:rPr lang="el-GR" sz="1400" b="0" strike="noStrike" spc="-1">
                <a:latin typeface="Times New Roman"/>
              </a:rPr>
              <a:t> </a:t>
            </a:r>
          </a:p>
        </p:txBody>
      </p:sp>
      <p:sp>
        <p:nvSpPr>
          <p:cNvPr id="131" name="PlaceHolder 4"/>
          <p:cNvSpPr>
            <a:spLocks noGrp="1"/>
          </p:cNvSpPr>
          <p:nvPr>
            <p:ph type="dt"/>
          </p:nvPr>
        </p:nvSpPr>
        <p:spPr>
          <a:xfrm>
            <a:off x="4278960" y="0"/>
            <a:ext cx="3280680" cy="534240"/>
          </a:xfrm>
          <a:prstGeom prst="rect">
            <a:avLst/>
          </a:prstGeom>
        </p:spPr>
        <p:txBody>
          <a:bodyPr lIns="0" tIns="0" rIns="0" bIns="0"/>
          <a:lstStyle/>
          <a:p>
            <a:pPr algn="r"/>
            <a:r>
              <a:rPr lang="el-GR" sz="1400" b="0" strike="noStrike" spc="-1">
                <a:latin typeface="Times New Roman"/>
              </a:rPr>
              <a:t> </a:t>
            </a:r>
          </a:p>
        </p:txBody>
      </p:sp>
      <p:sp>
        <p:nvSpPr>
          <p:cNvPr id="132" name="PlaceHolder 5"/>
          <p:cNvSpPr>
            <a:spLocks noGrp="1"/>
          </p:cNvSpPr>
          <p:nvPr>
            <p:ph type="ftr"/>
          </p:nvPr>
        </p:nvSpPr>
        <p:spPr>
          <a:xfrm>
            <a:off x="0" y="10157400"/>
            <a:ext cx="3280680" cy="534240"/>
          </a:xfrm>
          <a:prstGeom prst="rect">
            <a:avLst/>
          </a:prstGeom>
        </p:spPr>
        <p:txBody>
          <a:bodyPr lIns="0" tIns="0" rIns="0" bIns="0" anchor="b"/>
          <a:lstStyle/>
          <a:p>
            <a:r>
              <a:rPr lang="el-GR" sz="1400" b="0" strike="noStrike" spc="-1">
                <a:latin typeface="Times New Roman"/>
              </a:rPr>
              <a:t> </a:t>
            </a:r>
          </a:p>
        </p:txBody>
      </p:sp>
      <p:sp>
        <p:nvSpPr>
          <p:cNvPr id="133" name="PlaceHolder 6"/>
          <p:cNvSpPr>
            <a:spLocks noGrp="1"/>
          </p:cNvSpPr>
          <p:nvPr>
            <p:ph type="sldNum"/>
          </p:nvPr>
        </p:nvSpPr>
        <p:spPr>
          <a:xfrm>
            <a:off x="4278960" y="10157400"/>
            <a:ext cx="3280680" cy="534240"/>
          </a:xfrm>
          <a:prstGeom prst="rect">
            <a:avLst/>
          </a:prstGeom>
        </p:spPr>
        <p:txBody>
          <a:bodyPr lIns="0" tIns="0" rIns="0" bIns="0" anchor="b"/>
          <a:lstStyle/>
          <a:p>
            <a:pPr algn="r"/>
            <a:fld id="{A71A34B3-55AE-4785-B723-00E52447D2B7}" type="slidenum">
              <a:rPr lang="el-GR" sz="1400" b="0" strike="noStrike" spc="-1">
                <a:latin typeface="Times New Roman"/>
              </a:rPr>
              <a:pPr algn="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noRot="1" noChangeAspect="1"/>
          </p:cNvSpPr>
          <p:nvPr>
            <p:ph type="sldImg"/>
          </p:nvPr>
        </p:nvSpPr>
        <p:spPr>
          <a:xfrm>
            <a:off x="1143000" y="685800"/>
            <a:ext cx="4572000" cy="3429000"/>
          </a:xfrm>
          <a:prstGeom prst="rect">
            <a:avLst/>
          </a:prstGeom>
        </p:spPr>
      </p:sp>
      <p:sp>
        <p:nvSpPr>
          <p:cNvPr id="337" name="PlaceHolder 2"/>
          <p:cNvSpPr>
            <a:spLocks noGrp="1"/>
          </p:cNvSpPr>
          <p:nvPr>
            <p:ph type="body"/>
          </p:nvPr>
        </p:nvSpPr>
        <p:spPr>
          <a:xfrm>
            <a:off x="685800" y="4343400"/>
            <a:ext cx="5486040" cy="4114440"/>
          </a:xfrm>
          <a:prstGeom prst="rect">
            <a:avLst/>
          </a:prstGeom>
        </p:spPr>
        <p:txBody>
          <a:bodyPr>
            <a:normAutofit/>
          </a:bodyPr>
          <a:lstStyle/>
          <a:p>
            <a:endParaRPr lang="el-GR" sz="2000" b="0" strike="noStrike" spc="-1">
              <a:latin typeface="Arial"/>
            </a:endParaRPr>
          </a:p>
        </p:txBody>
      </p:sp>
      <p:sp>
        <p:nvSpPr>
          <p:cNvPr id="338" name="TextShape 3"/>
          <p:cNvSpPr txBox="1"/>
          <p:nvPr/>
        </p:nvSpPr>
        <p:spPr>
          <a:xfrm>
            <a:off x="3884760" y="8685360"/>
            <a:ext cx="2971440" cy="456840"/>
          </a:xfrm>
          <a:prstGeom prst="rect">
            <a:avLst/>
          </a:prstGeom>
          <a:noFill/>
          <a:ln>
            <a:noFill/>
          </a:ln>
        </p:spPr>
        <p:txBody>
          <a:bodyPr anchor="b"/>
          <a:lstStyle/>
          <a:p>
            <a:pPr algn="r">
              <a:lnSpc>
                <a:spcPct val="100000"/>
              </a:lnSpc>
            </a:pPr>
            <a:fld id="{AAB014F5-91A8-44B7-B455-8F4B97B6122D}" type="slidenum">
              <a:rPr lang="el-GR" sz="1200" b="0" strike="noStrike" spc="-1">
                <a:solidFill>
                  <a:srgbClr val="000000"/>
                </a:solidFill>
                <a:latin typeface="+mn-lt"/>
                <a:ea typeface="+mn-ea"/>
              </a:rPr>
              <a:pPr algn="r">
                <a:lnSpc>
                  <a:spcPct val="100000"/>
                </a:lnSpc>
              </a:pPr>
              <a:t>3</a:t>
            </a:fld>
            <a:endParaRPr lang="el-G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114" name="PlaceHolder 2"/>
          <p:cNvSpPr>
            <a:spLocks noGrp="1"/>
          </p:cNvSpPr>
          <p:nvPr>
            <p:ph type="body"/>
          </p:nvPr>
        </p:nvSpPr>
        <p:spPr>
          <a:xfrm>
            <a:off x="457200" y="1609560"/>
            <a:ext cx="72385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15" name="PlaceHolder 3"/>
          <p:cNvSpPr>
            <a:spLocks noGrp="1"/>
          </p:cNvSpPr>
          <p:nvPr>
            <p:ph type="body"/>
          </p:nvPr>
        </p:nvSpPr>
        <p:spPr>
          <a:xfrm>
            <a:off x="457200" y="4140720"/>
            <a:ext cx="72385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117" name="PlaceHolder 2"/>
          <p:cNvSpPr>
            <a:spLocks noGrp="1"/>
          </p:cNvSpPr>
          <p:nvPr>
            <p:ph type="body"/>
          </p:nvPr>
        </p:nvSpPr>
        <p:spPr>
          <a:xfrm>
            <a:off x="457200" y="160956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18" name="PlaceHolder 3"/>
          <p:cNvSpPr>
            <a:spLocks noGrp="1"/>
          </p:cNvSpPr>
          <p:nvPr>
            <p:ph type="body"/>
          </p:nvPr>
        </p:nvSpPr>
        <p:spPr>
          <a:xfrm>
            <a:off x="4166640" y="160956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19" name="PlaceHolder 4"/>
          <p:cNvSpPr>
            <a:spLocks noGrp="1"/>
          </p:cNvSpPr>
          <p:nvPr>
            <p:ph type="body"/>
          </p:nvPr>
        </p:nvSpPr>
        <p:spPr>
          <a:xfrm>
            <a:off x="457200" y="414072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20" name="PlaceHolder 5"/>
          <p:cNvSpPr>
            <a:spLocks noGrp="1"/>
          </p:cNvSpPr>
          <p:nvPr>
            <p:ph type="body"/>
          </p:nvPr>
        </p:nvSpPr>
        <p:spPr>
          <a:xfrm>
            <a:off x="4166640" y="414072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122" name="PlaceHolder 2"/>
          <p:cNvSpPr>
            <a:spLocks noGrp="1"/>
          </p:cNvSpPr>
          <p:nvPr>
            <p:ph type="body"/>
          </p:nvPr>
        </p:nvSpPr>
        <p:spPr>
          <a:xfrm>
            <a:off x="457200" y="1609560"/>
            <a:ext cx="233064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23" name="PlaceHolder 3"/>
          <p:cNvSpPr>
            <a:spLocks noGrp="1"/>
          </p:cNvSpPr>
          <p:nvPr>
            <p:ph type="body"/>
          </p:nvPr>
        </p:nvSpPr>
        <p:spPr>
          <a:xfrm>
            <a:off x="2904840" y="1609560"/>
            <a:ext cx="233064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24" name="PlaceHolder 4"/>
          <p:cNvSpPr>
            <a:spLocks noGrp="1"/>
          </p:cNvSpPr>
          <p:nvPr>
            <p:ph type="body"/>
          </p:nvPr>
        </p:nvSpPr>
        <p:spPr>
          <a:xfrm>
            <a:off x="5352480" y="1609560"/>
            <a:ext cx="233064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25" name="PlaceHolder 5"/>
          <p:cNvSpPr>
            <a:spLocks noGrp="1"/>
          </p:cNvSpPr>
          <p:nvPr>
            <p:ph type="body"/>
          </p:nvPr>
        </p:nvSpPr>
        <p:spPr>
          <a:xfrm>
            <a:off x="457200" y="4140720"/>
            <a:ext cx="233064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26" name="PlaceHolder 6"/>
          <p:cNvSpPr>
            <a:spLocks noGrp="1"/>
          </p:cNvSpPr>
          <p:nvPr>
            <p:ph type="body"/>
          </p:nvPr>
        </p:nvSpPr>
        <p:spPr>
          <a:xfrm>
            <a:off x="2904840" y="4140720"/>
            <a:ext cx="233064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27" name="PlaceHolder 7"/>
          <p:cNvSpPr>
            <a:spLocks noGrp="1"/>
          </p:cNvSpPr>
          <p:nvPr>
            <p:ph type="body"/>
          </p:nvPr>
        </p:nvSpPr>
        <p:spPr>
          <a:xfrm>
            <a:off x="5352480" y="4140720"/>
            <a:ext cx="233064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93" name="PlaceHolder 2"/>
          <p:cNvSpPr>
            <a:spLocks noGrp="1"/>
          </p:cNvSpPr>
          <p:nvPr>
            <p:ph type="subTitle"/>
          </p:nvPr>
        </p:nvSpPr>
        <p:spPr>
          <a:xfrm>
            <a:off x="457200" y="1609560"/>
            <a:ext cx="7238520" cy="484596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95" name="PlaceHolder 2"/>
          <p:cNvSpPr>
            <a:spLocks noGrp="1"/>
          </p:cNvSpPr>
          <p:nvPr>
            <p:ph type="body"/>
          </p:nvPr>
        </p:nvSpPr>
        <p:spPr>
          <a:xfrm>
            <a:off x="457200" y="1609560"/>
            <a:ext cx="7238520" cy="484596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97" name="PlaceHolder 2"/>
          <p:cNvSpPr>
            <a:spLocks noGrp="1"/>
          </p:cNvSpPr>
          <p:nvPr>
            <p:ph type="body"/>
          </p:nvPr>
        </p:nvSpPr>
        <p:spPr>
          <a:xfrm>
            <a:off x="457200" y="1609560"/>
            <a:ext cx="3532320" cy="484596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98" name="PlaceHolder 3"/>
          <p:cNvSpPr>
            <a:spLocks noGrp="1"/>
          </p:cNvSpPr>
          <p:nvPr>
            <p:ph type="body"/>
          </p:nvPr>
        </p:nvSpPr>
        <p:spPr>
          <a:xfrm>
            <a:off x="4166640" y="1609560"/>
            <a:ext cx="3532320" cy="484596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57200" y="320040"/>
            <a:ext cx="7238520" cy="529776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102" name="PlaceHolder 2"/>
          <p:cNvSpPr>
            <a:spLocks noGrp="1"/>
          </p:cNvSpPr>
          <p:nvPr>
            <p:ph type="body"/>
          </p:nvPr>
        </p:nvSpPr>
        <p:spPr>
          <a:xfrm>
            <a:off x="457200" y="160956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03" name="PlaceHolder 3"/>
          <p:cNvSpPr>
            <a:spLocks noGrp="1"/>
          </p:cNvSpPr>
          <p:nvPr>
            <p:ph type="body"/>
          </p:nvPr>
        </p:nvSpPr>
        <p:spPr>
          <a:xfrm>
            <a:off x="4166640" y="1609560"/>
            <a:ext cx="3532320" cy="484596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04" name="PlaceHolder 4"/>
          <p:cNvSpPr>
            <a:spLocks noGrp="1"/>
          </p:cNvSpPr>
          <p:nvPr>
            <p:ph type="body"/>
          </p:nvPr>
        </p:nvSpPr>
        <p:spPr>
          <a:xfrm>
            <a:off x="457200" y="414072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106" name="PlaceHolder 2"/>
          <p:cNvSpPr>
            <a:spLocks noGrp="1"/>
          </p:cNvSpPr>
          <p:nvPr>
            <p:ph type="body"/>
          </p:nvPr>
        </p:nvSpPr>
        <p:spPr>
          <a:xfrm>
            <a:off x="457200" y="1609560"/>
            <a:ext cx="3532320" cy="484596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07" name="PlaceHolder 3"/>
          <p:cNvSpPr>
            <a:spLocks noGrp="1"/>
          </p:cNvSpPr>
          <p:nvPr>
            <p:ph type="body"/>
          </p:nvPr>
        </p:nvSpPr>
        <p:spPr>
          <a:xfrm>
            <a:off x="4166640" y="160956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08" name="PlaceHolder 4"/>
          <p:cNvSpPr>
            <a:spLocks noGrp="1"/>
          </p:cNvSpPr>
          <p:nvPr>
            <p:ph type="body"/>
          </p:nvPr>
        </p:nvSpPr>
        <p:spPr>
          <a:xfrm>
            <a:off x="4166640" y="414072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320040"/>
            <a:ext cx="7238520" cy="1142640"/>
          </a:xfrm>
          <a:prstGeom prst="rect">
            <a:avLst/>
          </a:prstGeom>
        </p:spPr>
        <p:txBody>
          <a:bodyPr lIns="0" tIns="0" rIns="0" bIns="0" anchor="ctr"/>
          <a:lstStyle/>
          <a:p>
            <a:endParaRPr lang="el-GR" sz="1800" b="0" strike="noStrike" spc="-1">
              <a:solidFill>
                <a:srgbClr val="000000"/>
              </a:solidFill>
              <a:latin typeface="Trebuchet MS"/>
            </a:endParaRPr>
          </a:p>
        </p:txBody>
      </p:sp>
      <p:sp>
        <p:nvSpPr>
          <p:cNvPr id="110" name="PlaceHolder 2"/>
          <p:cNvSpPr>
            <a:spLocks noGrp="1"/>
          </p:cNvSpPr>
          <p:nvPr>
            <p:ph type="body"/>
          </p:nvPr>
        </p:nvSpPr>
        <p:spPr>
          <a:xfrm>
            <a:off x="457200" y="160956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11" name="PlaceHolder 3"/>
          <p:cNvSpPr>
            <a:spLocks noGrp="1"/>
          </p:cNvSpPr>
          <p:nvPr>
            <p:ph type="body"/>
          </p:nvPr>
        </p:nvSpPr>
        <p:spPr>
          <a:xfrm>
            <a:off x="4166640" y="1609560"/>
            <a:ext cx="35323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
        <p:nvSpPr>
          <p:cNvPr id="112" name="PlaceHolder 4"/>
          <p:cNvSpPr>
            <a:spLocks noGrp="1"/>
          </p:cNvSpPr>
          <p:nvPr>
            <p:ph type="body"/>
          </p:nvPr>
        </p:nvSpPr>
        <p:spPr>
          <a:xfrm>
            <a:off x="457200" y="4140720"/>
            <a:ext cx="7238520" cy="2311200"/>
          </a:xfrm>
          <a:prstGeom prst="rect">
            <a:avLst/>
          </a:prstGeom>
        </p:spPr>
        <p:txBody>
          <a:bodyPr lIns="0" tIns="0" rIns="0" bIns="0">
            <a:normAutofit/>
          </a:bodyPr>
          <a:lstStyle/>
          <a:p>
            <a:endParaRPr lang="el-GR" sz="2600" b="0" strike="noStrike" spc="-1">
              <a:solidFill>
                <a:srgbClr val="00000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6" name="CustomShape 1"/>
          <p:cNvSpPr/>
          <p:nvPr/>
        </p:nvSpPr>
        <p:spPr>
          <a:xfrm flipH="1">
            <a:off x="8152560" y="0"/>
            <a:ext cx="990360" cy="6857640"/>
          </a:xfrm>
          <a:prstGeom prst="rect">
            <a:avLst/>
          </a:prstGeom>
          <a:blipFill rotWithShape="0">
            <a:blip r:embed="rId14">
              <a:alphaModFix amt="43000"/>
            </a:blip>
            <a:tile/>
          </a:blipFill>
          <a:ln>
            <a:noFill/>
          </a:ln>
          <a:effectLst>
            <a:innerShdw blurRad="63500" dist="44450" dir="10800000">
              <a:srgbClr val="000000">
                <a:alpha val="45000"/>
              </a:srgbClr>
            </a:innerShdw>
          </a:effectLst>
        </p:spPr>
        <p:style>
          <a:lnRef idx="3">
            <a:schemeClr val="lt1"/>
          </a:lnRef>
          <a:fillRef idx="1">
            <a:schemeClr val="accent1"/>
          </a:fillRef>
          <a:effectRef idx="1">
            <a:schemeClr val="accent1"/>
          </a:effectRef>
          <a:fontRef idx="minor"/>
        </p:style>
      </p:sp>
      <p:sp>
        <p:nvSpPr>
          <p:cNvPr id="87" name="PlaceHolder 2"/>
          <p:cNvSpPr>
            <a:spLocks noGrp="1"/>
          </p:cNvSpPr>
          <p:nvPr>
            <p:ph type="dt"/>
          </p:nvPr>
        </p:nvSpPr>
        <p:spPr>
          <a:xfrm>
            <a:off x="4245840" y="6558120"/>
            <a:ext cx="2001960" cy="226440"/>
          </a:xfrm>
          <a:prstGeom prst="rect">
            <a:avLst/>
          </a:prstGeom>
        </p:spPr>
        <p:txBody>
          <a:bodyPr lIns="90000" tIns="0" rIns="90000" bIns="0" anchor="b"/>
          <a:lstStyle/>
          <a:p>
            <a:pPr>
              <a:lnSpc>
                <a:spcPct val="100000"/>
              </a:lnSpc>
            </a:pPr>
            <a:fld id="{553E9391-DC8D-4A2E-9E5A-2EE6AB1DFA55}" type="datetime">
              <a:rPr lang="el-GR" sz="1000" b="0" strike="noStrike" spc="-1">
                <a:solidFill>
                  <a:srgbClr val="B13F9A"/>
                </a:solidFill>
                <a:latin typeface="Trebuchet MS"/>
              </a:rPr>
              <a:pPr>
                <a:lnSpc>
                  <a:spcPct val="100000"/>
                </a:lnSpc>
              </a:pPr>
              <a:t>15/10/2021</a:t>
            </a:fld>
            <a:endParaRPr lang="el-GR" sz="1000" b="0" strike="noStrike" spc="-1">
              <a:latin typeface="Times New Roman"/>
            </a:endParaRPr>
          </a:p>
        </p:txBody>
      </p:sp>
      <p:sp>
        <p:nvSpPr>
          <p:cNvPr id="88" name="PlaceHolder 3"/>
          <p:cNvSpPr>
            <a:spLocks noGrp="1"/>
          </p:cNvSpPr>
          <p:nvPr>
            <p:ph type="ftr"/>
          </p:nvPr>
        </p:nvSpPr>
        <p:spPr>
          <a:xfrm>
            <a:off x="457200" y="6558120"/>
            <a:ext cx="3657240" cy="228240"/>
          </a:xfrm>
          <a:prstGeom prst="rect">
            <a:avLst/>
          </a:prstGeom>
        </p:spPr>
        <p:txBody>
          <a:bodyPr lIns="90000" tIns="0" rIns="90000" bIns="0" anchor="b"/>
          <a:lstStyle/>
          <a:p>
            <a:endParaRPr lang="el-GR" sz="2400" b="0" strike="noStrike" spc="-1">
              <a:latin typeface="Times New Roman"/>
            </a:endParaRPr>
          </a:p>
        </p:txBody>
      </p:sp>
      <p:sp>
        <p:nvSpPr>
          <p:cNvPr id="89" name="PlaceHolder 4"/>
          <p:cNvSpPr>
            <a:spLocks noGrp="1"/>
          </p:cNvSpPr>
          <p:nvPr>
            <p:ph type="sldNum"/>
          </p:nvPr>
        </p:nvSpPr>
        <p:spPr>
          <a:xfrm>
            <a:off x="6251400" y="6556320"/>
            <a:ext cx="587880" cy="228240"/>
          </a:xfrm>
          <a:prstGeom prst="rect">
            <a:avLst/>
          </a:prstGeom>
        </p:spPr>
        <p:txBody>
          <a:bodyPr lIns="0" tIns="0" rIns="0" bIns="0" anchor="b"/>
          <a:lstStyle/>
          <a:p>
            <a:pPr algn="r">
              <a:lnSpc>
                <a:spcPct val="100000"/>
              </a:lnSpc>
            </a:pPr>
            <a:fld id="{3F6B8828-BC0C-43B8-A659-A166469C16A8}" type="slidenum">
              <a:rPr lang="el-GR" sz="1100" b="0" strike="noStrike" spc="-1">
                <a:solidFill>
                  <a:srgbClr val="B13F9A"/>
                </a:solidFill>
                <a:latin typeface="Trebuchet MS"/>
              </a:rPr>
              <a:pPr algn="r">
                <a:lnSpc>
                  <a:spcPct val="100000"/>
                </a:lnSpc>
              </a:pPr>
              <a:t>‹#›</a:t>
            </a:fld>
            <a:endParaRPr lang="el-GR" sz="1100" b="0" strike="noStrike" spc="-1">
              <a:latin typeface="Times New Roman"/>
            </a:endParaRPr>
          </a:p>
        </p:txBody>
      </p:sp>
      <p:sp>
        <p:nvSpPr>
          <p:cNvPr id="90" name="PlaceHolder 5"/>
          <p:cNvSpPr>
            <a:spLocks noGrp="1"/>
          </p:cNvSpPr>
          <p:nvPr>
            <p:ph type="title"/>
          </p:nvPr>
        </p:nvSpPr>
        <p:spPr>
          <a:xfrm>
            <a:off x="457200" y="273600"/>
            <a:ext cx="8229240" cy="1144800"/>
          </a:xfrm>
          <a:prstGeom prst="rect">
            <a:avLst/>
          </a:prstGeom>
        </p:spPr>
        <p:txBody>
          <a:bodyPr lIns="0" tIns="0" rIns="0" bIns="0" anchor="ctr"/>
          <a:lstStyle/>
          <a:p>
            <a:r>
              <a:rPr lang="el-GR" sz="1800" b="0" strike="noStrike" spc="-1">
                <a:solidFill>
                  <a:srgbClr val="000000"/>
                </a:solidFill>
                <a:latin typeface="Trebuchet MS"/>
              </a:rPr>
              <a:t>Πατήστε για επεξεργασία της μορφής κειμένου του τίτλου</a:t>
            </a:r>
          </a:p>
        </p:txBody>
      </p:sp>
      <p:sp>
        <p:nvSpPr>
          <p:cNvPr id="91"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2600" b="0" strike="noStrike" spc="-1">
                <a:solidFill>
                  <a:srgbClr val="000000"/>
                </a:solidFill>
                <a:latin typeface="Trebuchet MS"/>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000" b="0" strike="noStrike" spc="-1">
                <a:solidFill>
                  <a:srgbClr val="000000"/>
                </a:solidFill>
                <a:latin typeface="Trebuchet MS"/>
              </a:rPr>
              <a:t>Δεύτερο επίπεδο διάρθρωσης</a:t>
            </a:r>
          </a:p>
          <a:p>
            <a:pPr marL="1296000" lvl="2" indent="-288000">
              <a:spcBef>
                <a:spcPts val="850"/>
              </a:spcBef>
              <a:buClr>
                <a:srgbClr val="000000"/>
              </a:buClr>
              <a:buSzPct val="45000"/>
              <a:buFont typeface="Wingdings" charset="2"/>
              <a:buChar char=""/>
            </a:pPr>
            <a:r>
              <a:rPr lang="el-GR" sz="2000" b="0" strike="noStrike" spc="-1">
                <a:solidFill>
                  <a:srgbClr val="6F6F6F"/>
                </a:solidFill>
                <a:latin typeface="Trebuchet MS"/>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solidFill>
                  <a:srgbClr val="000000"/>
                </a:solidFill>
                <a:latin typeface="Trebuchet MS"/>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solidFill>
                  <a:srgbClr val="000000"/>
                </a:solidFill>
                <a:latin typeface="Trebuchet MS"/>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solidFill>
                  <a:srgbClr val="000000"/>
                </a:solidFill>
                <a:latin typeface="Trebuchet MS"/>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solidFill>
                  <a:srgbClr val="000000"/>
                </a:solidFill>
                <a:latin typeface="Trebuchet MS"/>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el.wikipedia.org/w/index.php?title=%CE%91%CE%B9%CE%BC%CF%8C%CF%83%CF%84%CE%B1%CF%83%CE%B7&amp;action=edit&amp;redlink=1" TargetMode="External"/><Relationship Id="rId3" Type="http://schemas.openxmlformats.org/officeDocument/2006/relationships/hyperlink" Target="https://el.wikipedia.org/wiki/%CE%9A%CF%85%CF%84%CF%84%CE%B1%CF%81%CE%B9%CE%BA%CF%8C%CF%82_%CF%80%CF%85%CF%81%CE%AE%CE%BD%CE%B1%CF%82" TargetMode="External"/><Relationship Id="rId7" Type="http://schemas.openxmlformats.org/officeDocument/2006/relationships/hyperlink" Target="https://el.wikipedia.org/wiki/%CE%98%CE%B7%CE%BB%CE%B1%CF%83%CF%84%CE%B9%CE%BA%CE%AC" TargetMode="External"/><Relationship Id="rId2" Type="http://schemas.openxmlformats.org/officeDocument/2006/relationships/hyperlink" Target="https://el.wikipedia.org/wiki/%CE%9A%CF%8D%CF%84%CF%84%CE%B1%CF%81%CE%B1" TargetMode="External"/><Relationship Id="rId1" Type="http://schemas.openxmlformats.org/officeDocument/2006/relationships/slideLayout" Target="../slideLayouts/slideLayout3.xml"/><Relationship Id="rId6" Type="http://schemas.openxmlformats.org/officeDocument/2006/relationships/hyperlink" Target="https://el.wikipedia.org/wiki/%CE%91%CE%AF%CE%BC%CE%B1" TargetMode="External"/><Relationship Id="rId5" Type="http://schemas.openxmlformats.org/officeDocument/2006/relationships/hyperlink" Target="https://el.wikipedia.org/w/index.php?title=%CE%9C%CE%B5%CE%B3%CE%B1%CE%BA%CE%B1%CF%81%CF%85%CE%BF%CE%BA%CF%8D%CF%84%CF%84%CE%B1%CF%81%CE%BF&amp;action=edit&amp;redlink=1" TargetMode="External"/><Relationship Id="rId4" Type="http://schemas.openxmlformats.org/officeDocument/2006/relationships/hyperlink" Target="https://el.wikipedia.org/wiki/%CE%9C%CE%B9%CE%BA%CF%81%CF%8C%CE%BC%CE%B5%CF%84%CF%81%CE%BF" TargetMode="External"/><Relationship Id="rId9" Type="http://schemas.openxmlformats.org/officeDocument/2006/relationships/hyperlink" Target="https://el.wikipedia.org/w/index.php?title=%CE%98%CF%81%CF%8C%CE%BC%CE%B2%CE%BF%CF%82&amp;action=edit&amp;redlink=1"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366720" y="533520"/>
            <a:ext cx="5105160" cy="2867760"/>
          </a:xfrm>
          <a:prstGeom prst="rect">
            <a:avLst/>
          </a:prstGeom>
          <a:noFill/>
          <a:ln>
            <a:noFill/>
          </a:ln>
        </p:spPr>
        <p:txBody>
          <a:bodyPr lIns="45720" tIns="0" rIns="45720" bIns="0" anchor="b"/>
          <a:lstStyle/>
          <a:p>
            <a:pPr algn="r">
              <a:lnSpc>
                <a:spcPct val="100000"/>
              </a:lnSpc>
            </a:pPr>
            <a:r>
              <a:rPr lang="el-GR" sz="4200" b="1" strike="noStrike" cap="all" spc="-1">
                <a:solidFill>
                  <a:srgbClr val="FDF2E8"/>
                </a:solidFill>
                <a:latin typeface="Trebuchet MS"/>
              </a:rPr>
              <a:t>ΦΥΣΙΟΛΟΓΙΑ I </a:t>
            </a:r>
            <a:endParaRPr lang="el-GR" sz="4200" b="0" strike="noStrike" spc="-1">
              <a:solidFill>
                <a:srgbClr val="000000"/>
              </a:solidFill>
              <a:latin typeface="Trebuchet MS"/>
            </a:endParaRPr>
          </a:p>
        </p:txBody>
      </p:sp>
      <p:sp>
        <p:nvSpPr>
          <p:cNvPr id="135" name="TextShape 2"/>
          <p:cNvSpPr txBox="1"/>
          <p:nvPr/>
        </p:nvSpPr>
        <p:spPr>
          <a:xfrm>
            <a:off x="3354480" y="3539880"/>
            <a:ext cx="5114520" cy="2265120"/>
          </a:xfrm>
          <a:prstGeom prst="rect">
            <a:avLst/>
          </a:prstGeom>
          <a:noFill/>
          <a:ln>
            <a:noFill/>
          </a:ln>
        </p:spPr>
        <p:txBody>
          <a:bodyPr lIns="45720" tIns="0" rIns="45720" bIns="0">
            <a:normAutofit fontScale="96000"/>
          </a:bodyPr>
          <a:lstStyle/>
          <a:p>
            <a:pPr algn="r">
              <a:lnSpc>
                <a:spcPct val="100000"/>
              </a:lnSpc>
              <a:spcBef>
                <a:spcPts val="601"/>
              </a:spcBef>
            </a:pPr>
            <a:r>
              <a:rPr lang="el-GR" sz="2200" b="1" strike="noStrike" spc="-1" dirty="0">
                <a:latin typeface="Trebuchet MS"/>
              </a:rPr>
              <a:t>ΦΥΣΙΟΛΟΓΙΑ Ι </a:t>
            </a:r>
            <a:endParaRPr lang="el-GR" sz="2200" b="1" strike="noStrike" spc="-1" dirty="0">
              <a:latin typeface="Arial"/>
            </a:endParaRPr>
          </a:p>
          <a:p>
            <a:pPr algn="r">
              <a:lnSpc>
                <a:spcPct val="100000"/>
              </a:lnSpc>
              <a:spcBef>
                <a:spcPts val="601"/>
              </a:spcBef>
            </a:pPr>
            <a:r>
              <a:rPr lang="el-GR" sz="2200" b="1" strike="noStrike" spc="-1" dirty="0">
                <a:latin typeface="Trebuchet MS"/>
              </a:rPr>
              <a:t>ΜΑΡΙΑ ΛΑΓΚΑΔΙΝΟΥ</a:t>
            </a:r>
            <a:endParaRPr lang="el-GR" sz="2200" b="1" strike="noStrike" spc="-1" dirty="0">
              <a:latin typeface="Arial"/>
            </a:endParaRPr>
          </a:p>
          <a:p>
            <a:pPr algn="r">
              <a:lnSpc>
                <a:spcPct val="100000"/>
              </a:lnSpc>
              <a:spcBef>
                <a:spcPts val="601"/>
              </a:spcBef>
            </a:pPr>
            <a:r>
              <a:rPr lang="el-GR" sz="2200" b="1" strike="noStrike" spc="-1" dirty="0" smtClean="0">
                <a:latin typeface="Trebuchet MS"/>
              </a:rPr>
              <a:t>ΠΑΘΟΛΟΓΟΣ-ΛΟΙΜΩΞΙΟΛΟΓΟΣ </a:t>
            </a:r>
            <a:endParaRPr lang="el-GR" sz="2200" b="1" strike="noStrike" spc="-1" dirty="0">
              <a:latin typeface="Arial"/>
            </a:endParaRPr>
          </a:p>
          <a:p>
            <a:pPr algn="r">
              <a:lnSpc>
                <a:spcPct val="100000"/>
              </a:lnSpc>
              <a:spcBef>
                <a:spcPts val="601"/>
              </a:spcBef>
            </a:pPr>
            <a:r>
              <a:rPr lang="el-GR" sz="2200" b="1" strike="noStrike" spc="-1" dirty="0">
                <a:latin typeface="Trebuchet MS"/>
              </a:rPr>
              <a:t>ΔΙΔΑΚΤΩΡ ΠΑΝΕΠΙΣΤΗΜΙΟΥ ΠΑΤΡΩΝ</a:t>
            </a:r>
            <a:endParaRPr lang="el-GR" sz="2200" b="1" strike="noStrike" spc="-1" dirty="0">
              <a:latin typeface="Arial"/>
            </a:endParaRPr>
          </a:p>
          <a:p>
            <a:pPr algn="r">
              <a:lnSpc>
                <a:spcPct val="100000"/>
              </a:lnSpc>
              <a:spcBef>
                <a:spcPts val="601"/>
              </a:spcBef>
            </a:pPr>
            <a:r>
              <a:rPr lang="el-GR" sz="2200" b="1" strike="noStrike" spc="-1" dirty="0">
                <a:latin typeface="Trebuchet MS"/>
              </a:rPr>
              <a:t>ΕΠΙΣΤΗΜΟΝΙΚΟΣ ΣΥΝΕΡΓΑΤΗΣ ΤΕΙ ΠΑΤΡΑΣ</a:t>
            </a:r>
            <a:endParaRPr lang="el-GR" sz="2200" b="1" strike="noStrike"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1028" name="Picture 4" descr="C:\Users\MANOS'MARIA\Desktop\download (2).jpg"/>
          <p:cNvPicPr>
            <a:picLocks noChangeAspect="1" noChangeArrowheads="1"/>
          </p:cNvPicPr>
          <p:nvPr/>
        </p:nvPicPr>
        <p:blipFill>
          <a:blip r:embed="rId2"/>
          <a:srcRect/>
          <a:stretch>
            <a:fillRect/>
          </a:stretch>
        </p:blipFill>
        <p:spPr bwMode="auto">
          <a:xfrm>
            <a:off x="4648200" y="1600200"/>
            <a:ext cx="2762250" cy="3657600"/>
          </a:xfrm>
          <a:prstGeom prst="rect">
            <a:avLst/>
          </a:prstGeom>
          <a:noFill/>
        </p:spPr>
      </p:pic>
      <p:pic>
        <p:nvPicPr>
          <p:cNvPr id="1033" name="Picture 9" descr="C:\Users\MANOS'MARIA\Desktop\download.jpg"/>
          <p:cNvPicPr>
            <a:picLocks noChangeAspect="1" noChangeArrowheads="1"/>
          </p:cNvPicPr>
          <p:nvPr/>
        </p:nvPicPr>
        <p:blipFill>
          <a:blip r:embed="rId3"/>
          <a:srcRect/>
          <a:stretch>
            <a:fillRect/>
          </a:stretch>
        </p:blipFill>
        <p:spPr bwMode="auto">
          <a:xfrm>
            <a:off x="1219200" y="533400"/>
            <a:ext cx="3048000" cy="2628900"/>
          </a:xfrm>
          <a:prstGeom prst="rect">
            <a:avLst/>
          </a:prstGeom>
          <a:noFill/>
        </p:spPr>
      </p:pic>
      <p:pic>
        <p:nvPicPr>
          <p:cNvPr id="1036" name="Picture 12" descr="C:\Users\MANOS'MARIA\Desktop\download.jpg"/>
          <p:cNvPicPr>
            <a:picLocks noChangeAspect="1" noChangeArrowheads="1"/>
          </p:cNvPicPr>
          <p:nvPr/>
        </p:nvPicPr>
        <p:blipFill>
          <a:blip r:embed="rId3"/>
          <a:srcRect/>
          <a:stretch>
            <a:fillRect/>
          </a:stretch>
        </p:blipFill>
        <p:spPr bwMode="auto">
          <a:xfrm>
            <a:off x="1847850" y="4095750"/>
            <a:ext cx="2105025" cy="2171700"/>
          </a:xfrm>
          <a:prstGeom prst="rect">
            <a:avLst/>
          </a:prstGeom>
          <a:noFill/>
        </p:spPr>
      </p:pic>
      <p:pic>
        <p:nvPicPr>
          <p:cNvPr id="1037" name="Picture 13" descr="C:\Users\MANOS'MARIA\Desktop\download (1).jpg"/>
          <p:cNvPicPr>
            <a:picLocks noChangeAspect="1" noChangeArrowheads="1"/>
          </p:cNvPicPr>
          <p:nvPr/>
        </p:nvPicPr>
        <p:blipFill>
          <a:blip r:embed="rId4"/>
          <a:srcRect/>
          <a:stretch>
            <a:fillRect/>
          </a:stretch>
        </p:blipFill>
        <p:spPr bwMode="auto">
          <a:xfrm>
            <a:off x="914400" y="3429000"/>
            <a:ext cx="3733800" cy="289560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609600" y="381000"/>
            <a:ext cx="7243763" cy="5715000"/>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ΕΙΔΗ ΑΡΤΗΡΙΩΝ</a:t>
            </a:r>
            <a:endParaRPr lang="en-US" sz="4000" dirty="0"/>
          </a:p>
        </p:txBody>
      </p:sp>
      <p:sp>
        <p:nvSpPr>
          <p:cNvPr id="3" name="2 - Υπότιτλος"/>
          <p:cNvSpPr>
            <a:spLocks noGrp="1"/>
          </p:cNvSpPr>
          <p:nvPr>
            <p:ph type="subTitle"/>
          </p:nvPr>
        </p:nvSpPr>
        <p:spPr>
          <a:xfrm>
            <a:off x="457200" y="1905000"/>
            <a:ext cx="7238520" cy="3733800"/>
          </a:xfrm>
        </p:spPr>
        <p:txBody>
          <a:bodyPr>
            <a:normAutofit/>
          </a:bodyPr>
          <a:lstStyle/>
          <a:p>
            <a:pPr algn="just">
              <a:buFont typeface="Arial" pitchFamily="34" charset="0"/>
              <a:buChar char="•"/>
            </a:pPr>
            <a:r>
              <a:rPr lang="el-GR" sz="2800" dirty="0" smtClean="0">
                <a:latin typeface="Times New Roman" pitchFamily="18" charset="0"/>
                <a:cs typeface="Times New Roman" pitchFamily="18" charset="0"/>
              </a:rPr>
              <a:t>Οδηγούν αίμα στα διάφορα όργανα </a:t>
            </a:r>
          </a:p>
          <a:p>
            <a:pPr algn="just">
              <a:buFont typeface="Arial" pitchFamily="34" charset="0"/>
              <a:buChar char="•"/>
            </a:pPr>
            <a:r>
              <a:rPr lang="el-GR" sz="2800" dirty="0" smtClean="0">
                <a:latin typeface="Times New Roman" pitchFamily="18" charset="0"/>
                <a:cs typeface="Times New Roman" pitchFamily="18" charset="0"/>
              </a:rPr>
              <a:t>Περισσότερες λείες μυϊκές ίνες στο μέσο χιτώνα και λιγότερες λιγότερες ίνες ελαστίνης </a:t>
            </a:r>
          </a:p>
          <a:p>
            <a:pPr algn="just">
              <a:buFont typeface="Arial" pitchFamily="34" charset="0"/>
              <a:buChar char="•"/>
            </a:pPr>
            <a:r>
              <a:rPr lang="el-GR" sz="2800" dirty="0" smtClean="0">
                <a:latin typeface="Times New Roman" pitchFamily="18" charset="0"/>
                <a:cs typeface="Times New Roman" pitchFamily="18" charset="0"/>
              </a:rPr>
              <a:t>Μικρές αλλαγές της διαμέτρου τους οδηγούν σε μεγάλες αλλαγές της αιματικής τους ροής και της αρτηριακής πίεσης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Ελαστικές αρτηρίες</a:t>
            </a:r>
            <a:endParaRPr lang="en-US" sz="4000" dirty="0"/>
          </a:p>
        </p:txBody>
      </p:sp>
      <p:sp>
        <p:nvSpPr>
          <p:cNvPr id="3" name="2 - Υπότιτλος"/>
          <p:cNvSpPr>
            <a:spLocks noGrp="1"/>
          </p:cNvSpPr>
          <p:nvPr>
            <p:ph type="subTitle"/>
          </p:nvPr>
        </p:nvSpPr>
        <p:spPr>
          <a:xfrm>
            <a:off x="457200" y="1600200"/>
            <a:ext cx="7238520" cy="4267200"/>
          </a:xfrm>
        </p:spPr>
        <p:txBody>
          <a:bodyPr>
            <a:normAutofit/>
          </a:bodyPr>
          <a:lstStyle/>
          <a:p>
            <a:pPr algn="just">
              <a:buFont typeface="Arial" pitchFamily="34" charset="0"/>
              <a:buChar char="•"/>
            </a:pPr>
            <a:r>
              <a:rPr lang="el-GR" sz="2800" dirty="0" smtClean="0"/>
              <a:t>Οι ελαστικές αρτηρίες είναι κοντά στην καρδιά </a:t>
            </a:r>
          </a:p>
          <a:p>
            <a:pPr algn="just"/>
            <a:r>
              <a:rPr lang="el-GR" sz="2800" dirty="0" smtClean="0"/>
              <a:t>•Υπόκεινται σε μεγαλύτερες πιέσεις καθώς η καρδιά εξωθεί αίμα στην αορτή </a:t>
            </a:r>
          </a:p>
          <a:p>
            <a:pPr algn="just"/>
            <a:r>
              <a:rPr lang="el-GR" sz="2800" dirty="0" smtClean="0"/>
              <a:t>•Έχουν μεγαλύτερο ποσοστό ελαστίνης στο τοίχωμα τους που τους επιτρέπει να εκπτύσσονται</a:t>
            </a:r>
          </a:p>
          <a:p>
            <a:pPr algn="just"/>
            <a:r>
              <a:rPr lang="el-GR" sz="2800" dirty="0" smtClean="0"/>
              <a:t> •Όπως και η αορτή μετά την διαστολή της καρδιάς το τοίχωμα τους επανέρχεται σταδιακά στην αρχική τους διάσταση</a:t>
            </a:r>
            <a:endParaRPr lang="en-US" sz="28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t>Ιδιότητες αγγείων</a:t>
            </a:r>
            <a:endParaRPr lang="en-US" sz="3200" dirty="0"/>
          </a:p>
        </p:txBody>
      </p:sp>
      <p:sp>
        <p:nvSpPr>
          <p:cNvPr id="3" name="2 - Υπότιτλος"/>
          <p:cNvSpPr>
            <a:spLocks noGrp="1"/>
          </p:cNvSpPr>
          <p:nvPr>
            <p:ph type="subTitle"/>
          </p:nvPr>
        </p:nvSpPr>
        <p:spPr>
          <a:xfrm>
            <a:off x="457200" y="1600200"/>
            <a:ext cx="7238520" cy="4495800"/>
          </a:xfrm>
        </p:spPr>
        <p:txBody>
          <a:bodyPr>
            <a:normAutofit/>
          </a:bodyPr>
          <a:lstStyle/>
          <a:p>
            <a:pPr algn="just"/>
            <a:r>
              <a:rPr lang="el-GR" sz="2800" dirty="0" smtClean="0"/>
              <a:t>Αρτηρίες :</a:t>
            </a:r>
          </a:p>
          <a:p>
            <a:pPr algn="just"/>
            <a:r>
              <a:rPr lang="el-GR" sz="2800" dirty="0" smtClean="0"/>
              <a:t>μεγάλη αντοχή σε διαφορές διατοιχωματικών πιέσεων - μικρή χωρητικότητα όγκου </a:t>
            </a:r>
          </a:p>
          <a:p>
            <a:pPr algn="just"/>
            <a:r>
              <a:rPr lang="el-GR" sz="2800" dirty="0" smtClean="0"/>
              <a:t>Φλέβες :</a:t>
            </a:r>
          </a:p>
          <a:p>
            <a:pPr algn="just"/>
            <a:r>
              <a:rPr lang="el-GR" sz="2800" dirty="0" smtClean="0"/>
              <a:t>μικρή αντοχή σε διαφορές διατοιχωματικών πιέσεων-μεγάλη χωρητικότητα όγκου(αιματαποθήκες)</a:t>
            </a:r>
            <a:endParaRPr lang="en-US" sz="2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dirty="0" smtClean="0"/>
              <a:t>Με ποιους τρόπους οι φλέβες προωθούν το αίμα προς την καρδιά;</a:t>
            </a:r>
            <a:endParaRPr lang="en-US" sz="2800" dirty="0"/>
          </a:p>
        </p:txBody>
      </p:sp>
      <p:sp>
        <p:nvSpPr>
          <p:cNvPr id="3" name="2 - Υπότιτλος"/>
          <p:cNvSpPr>
            <a:spLocks noGrp="1"/>
          </p:cNvSpPr>
          <p:nvPr>
            <p:ph type="subTitle"/>
          </p:nvPr>
        </p:nvSpPr>
        <p:spPr>
          <a:xfrm>
            <a:off x="304800" y="1828800"/>
            <a:ext cx="7238520" cy="4495800"/>
          </a:xfrm>
        </p:spPr>
        <p:txBody>
          <a:bodyPr>
            <a:normAutofit/>
          </a:bodyPr>
          <a:lstStyle/>
          <a:p>
            <a:r>
              <a:rPr lang="el-GR" dirty="0" smtClean="0"/>
              <a:t>;</a:t>
            </a:r>
            <a:r>
              <a:rPr lang="el-G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
            </a:r>
            <a:r>
              <a:rPr lang="el-GR" sz="3200" dirty="0" smtClean="0">
                <a:latin typeface="Times New Roman" pitchFamily="18" charset="0"/>
                <a:cs typeface="Times New Roman" pitchFamily="18" charset="0"/>
              </a:rPr>
              <a:t>ε την παρουσία βαλβίδων</a:t>
            </a:r>
          </a:p>
          <a:p>
            <a:r>
              <a:rPr lang="el-GR" sz="3200" dirty="0" smtClean="0">
                <a:latin typeface="Times New Roman" pitchFamily="18" charset="0"/>
                <a:cs typeface="Times New Roman" pitchFamily="18" charset="0"/>
              </a:rPr>
              <a:t> • Με την διαφορά ενδοθωρακικής και ενδοκοιλιακής πίεσης κατά την εισπνοή-αναπνευστική αντλία (μείωση πίεσης στη θωρακική κοιλότητα-αύξηση πίεσης στην κοιλιακή χώρα)</a:t>
            </a:r>
          </a:p>
          <a:p>
            <a:r>
              <a:rPr lang="el-GR" sz="3200" dirty="0" smtClean="0">
                <a:latin typeface="Times New Roman" pitchFamily="18" charset="0"/>
                <a:cs typeface="Times New Roman" pitchFamily="18" charset="0"/>
              </a:rPr>
              <a:t> • Με τη </a:t>
            </a:r>
            <a:r>
              <a:rPr lang="el-GR" sz="3200" dirty="0">
                <a:latin typeface="Times New Roman" pitchFamily="18" charset="0"/>
                <a:cs typeface="Times New Roman" pitchFamily="18" charset="0"/>
              </a:rPr>
              <a:t>σ</a:t>
            </a:r>
            <a:r>
              <a:rPr lang="el-GR" sz="3200" dirty="0" smtClean="0">
                <a:latin typeface="Times New Roman" pitchFamily="18" charset="0"/>
                <a:cs typeface="Times New Roman" pitchFamily="18" charset="0"/>
              </a:rPr>
              <a:t>υστολή μυών κάτω άκρων (μυϊκή αντλία)</a:t>
            </a:r>
            <a:endParaRPr lang="en-US" sz="3200"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152400" y="381000"/>
            <a:ext cx="7881938" cy="6477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αιμοποιηση</a:t>
            </a:r>
            <a:endParaRPr lang="el-GR" sz="3800" b="0" strike="noStrike" spc="-1">
              <a:solidFill>
                <a:srgbClr val="000000"/>
              </a:solidFill>
              <a:latin typeface="Trebuchet MS"/>
            </a:endParaRPr>
          </a:p>
        </p:txBody>
      </p:sp>
      <p:sp>
        <p:nvSpPr>
          <p:cNvPr id="153" name="TextShape 2"/>
          <p:cNvSpPr txBox="1"/>
          <p:nvPr/>
        </p:nvSpPr>
        <p:spPr>
          <a:xfrm>
            <a:off x="457200" y="1609560"/>
            <a:ext cx="7238520" cy="4845960"/>
          </a:xfrm>
          <a:prstGeom prst="rect">
            <a:avLst/>
          </a:prstGeom>
          <a:noFill/>
          <a:ln>
            <a:noFill/>
          </a:ln>
        </p:spPr>
        <p:txBody>
          <a:bodyPr lIns="90000" tIns="45000" rIns="90000" bIns="45000">
            <a:normAutofit fontScale="970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Διαδικασία παραγωγής των συστατικών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Πού γίνεται;</a:t>
            </a:r>
          </a:p>
          <a:p>
            <a:pPr marL="274320" indent="-273960" algn="just">
              <a:lnSpc>
                <a:spcPct val="100000"/>
              </a:lnSpc>
              <a:spcBef>
                <a:spcPts val="601"/>
              </a:spcBef>
            </a:pPr>
            <a:r>
              <a:rPr lang="el-GR" sz="2600" b="1" strike="noStrike" spc="-1">
                <a:solidFill>
                  <a:srgbClr val="000000"/>
                </a:solidFill>
                <a:latin typeface="Trebuchet MS"/>
              </a:rPr>
              <a:t>Μετά τη γέννηση</a:t>
            </a:r>
            <a:r>
              <a:rPr lang="el-GR" sz="2600" b="0" strike="noStrike" spc="-1">
                <a:solidFill>
                  <a:srgbClr val="000000"/>
                </a:solidFill>
                <a:latin typeface="Trebuchet MS"/>
              </a:rPr>
              <a:t>: τα έμμορφα συστατικά του αίματος παράγονται στο </a:t>
            </a:r>
            <a:r>
              <a:rPr lang="el-GR" sz="2600" b="1" strike="noStrike" spc="-1">
                <a:solidFill>
                  <a:srgbClr val="000000"/>
                </a:solidFill>
                <a:latin typeface="Trebuchet MS"/>
              </a:rPr>
              <a:t>μυελό των οστών </a:t>
            </a:r>
            <a:r>
              <a:rPr lang="el-GR" sz="2600" b="0" strike="noStrike" spc="-1">
                <a:solidFill>
                  <a:srgbClr val="000000"/>
                </a:solidFill>
                <a:latin typeface="Trebuchet MS"/>
              </a:rPr>
              <a:t>που βρίσκεται στα σπογγώδη οστά (σπόνδυλοι, πλευρές, άνω μέρη μηριαίων οστών, πλατέα οστά της πυέλου) και στις επιφύσεις των μακρών οστών</a:t>
            </a:r>
          </a:p>
          <a:p>
            <a:pPr marL="274320" indent="-273960" algn="just">
              <a:lnSpc>
                <a:spcPct val="100000"/>
              </a:lnSpc>
              <a:spcBef>
                <a:spcPts val="601"/>
              </a:spcBef>
            </a:pPr>
            <a:r>
              <a:rPr lang="el-GR" sz="2600" b="1" strike="noStrike" spc="-1">
                <a:solidFill>
                  <a:srgbClr val="000000"/>
                </a:solidFill>
                <a:latin typeface="Trebuchet MS"/>
              </a:rPr>
              <a:t>Εμβρυική ζωή: </a:t>
            </a:r>
            <a:r>
              <a:rPr lang="el-GR" sz="2600" b="0" strike="noStrike" spc="-1">
                <a:solidFill>
                  <a:srgbClr val="000000"/>
                </a:solidFill>
                <a:latin typeface="Trebuchet MS"/>
              </a:rPr>
              <a:t>αρχικά  λεκιθικός ασκός, στη συνέχεια ήπαρ και σπλήνας και προς το τέλος ο μυελός των οστών</a:t>
            </a:r>
          </a:p>
          <a:p>
            <a:pPr marL="274320" indent="-273960" algn="just">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Μυελοσ των οστων</a:t>
            </a:r>
            <a:endParaRPr lang="el-GR" sz="3800" b="0" strike="noStrike" spc="-1">
              <a:solidFill>
                <a:srgbClr val="000000"/>
              </a:solidFill>
              <a:latin typeface="Trebuchet MS"/>
            </a:endParaRPr>
          </a:p>
        </p:txBody>
      </p:sp>
      <p:sp>
        <p:nvSpPr>
          <p:cNvPr id="155" name="TextShape 2"/>
          <p:cNvSpPr txBox="1"/>
          <p:nvPr/>
        </p:nvSpPr>
        <p:spPr>
          <a:xfrm>
            <a:off x="457200" y="1609560"/>
            <a:ext cx="7238520" cy="4845960"/>
          </a:xfrm>
          <a:prstGeom prst="rect">
            <a:avLst/>
          </a:prstGeom>
          <a:noFill/>
          <a:ln>
            <a:noFill/>
          </a:ln>
        </p:spPr>
        <p:txBody>
          <a:bodyPr lIns="90000" tIns="45000" rIns="90000" bIns="45000">
            <a:normAutofit fontScale="755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Στην ηλικία των 20 ετών ο Μυελός των μακρών οστών καθίσταται ανενεργός, εκτός από το μηριαίο και το βραχιόνιο οστό</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ενεργός έχει ερυθρό χρώμα, ενώ ο ανενεργός κίτρινο</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Μ.Ο. είναι από τα μεγαλύτερα όργανα του ανθρώπινου σώματος – πλησιάζει το μέγεθος του ήπατος</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Στο Μ.Ο. το 75% των κυττάρων το κατέχει η λευκή σειρά και το 25% η ερυθρά</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Αντίθετα, στο περιφερικό αίμα, τα ερυθρά αιμοσφαίρια είναι δύο φορές περισσότερα από τα λευκά</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320040"/>
            <a:ext cx="7238520" cy="1142640"/>
          </a:xfrm>
          <a:prstGeom prst="rect">
            <a:avLst/>
          </a:prstGeom>
          <a:noFill/>
          <a:ln>
            <a:noFill/>
          </a:ln>
        </p:spPr>
        <p:txBody>
          <a:bodyPr lIns="45720" tIns="0" rIns="45720" bIns="0" anchor="b">
            <a:normAutofit fontScale="92500"/>
          </a:bodyPr>
          <a:lstStyle/>
          <a:p>
            <a:pPr>
              <a:lnSpc>
                <a:spcPct val="100000"/>
              </a:lnSpc>
            </a:pPr>
            <a:r>
              <a:rPr lang="el-GR" sz="3800" b="1" strike="noStrike" cap="all" spc="-1">
                <a:solidFill>
                  <a:srgbClr val="FDF2E8"/>
                </a:solidFill>
                <a:latin typeface="Trebuchet MS"/>
              </a:rPr>
              <a:t>ΩΡΙΜΑΝΣΗ ΤΩΝ ΚΥΤΤΑΡΙΚΩΝ ΣΕΙΡΩΝ ΣΤΟ ΜΥΕΛΟ ΤΩΝ ΟΣΤΩΝ</a:t>
            </a:r>
            <a:endParaRPr lang="el-GR" sz="3800" b="0" strike="noStrike" spc="-1">
              <a:solidFill>
                <a:srgbClr val="000000"/>
              </a:solidFill>
              <a:latin typeface="Trebuchet MS"/>
            </a:endParaRPr>
          </a:p>
        </p:txBody>
      </p:sp>
      <p:sp>
        <p:nvSpPr>
          <p:cNvPr id="157"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Όλα τα κύτταρα του αίματος στο Μ.Ο. προσέρχονται από το αρχέγονο κύτταρο του(STEM CELL)</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το κύτταρο αυτό προέρχονται τα βλαστικά κύτταρα όλων των σειρών, τα οποία αφού περάσουν τα διάφορα στάδια ωρίμανσης, εισέρχονται στη συστηματική κυκλοφορία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ΚΥΤΤΑΡΙΚΑ ΣΥΣΤΑΤΙΚΑ Ι</a:t>
            </a:r>
            <a:endParaRPr lang="el-GR" sz="3800" b="0" strike="noStrike" spc="-1">
              <a:solidFill>
                <a:srgbClr val="000000"/>
              </a:solidFill>
              <a:latin typeface="Trebuchet MS"/>
            </a:endParaRPr>
          </a:p>
        </p:txBody>
      </p:sp>
      <p:sp>
        <p:nvSpPr>
          <p:cNvPr id="159"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pPr>
            <a:r>
              <a:rPr lang="el-GR" sz="2600" b="1" strike="noStrike" spc="-1">
                <a:solidFill>
                  <a:srgbClr val="000000"/>
                </a:solidFill>
                <a:latin typeface="Trebuchet MS"/>
              </a:rPr>
              <a:t>Ερυθρά αιμοσφαίρια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τα περισσότερα από τα κύτταρα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αριθμός τους κυμαίνεται από 4.5 *10</a:t>
            </a:r>
            <a:r>
              <a:rPr lang="el-GR" sz="2600" b="0" strike="noStrike" spc="-1" baseline="30000">
                <a:solidFill>
                  <a:srgbClr val="000000"/>
                </a:solidFill>
                <a:latin typeface="Trebuchet MS"/>
              </a:rPr>
              <a:t>6</a:t>
            </a:r>
            <a:r>
              <a:rPr lang="el-GR" sz="2600" b="1" strike="noStrike" spc="-1">
                <a:solidFill>
                  <a:srgbClr val="000000"/>
                </a:solidFill>
                <a:latin typeface="Trebuchet MS"/>
              </a:rPr>
              <a:t>-</a:t>
            </a:r>
            <a:r>
              <a:rPr lang="el-GR" sz="2600" b="0" strike="noStrike" spc="-1">
                <a:solidFill>
                  <a:srgbClr val="000000"/>
                </a:solidFill>
                <a:latin typeface="Trebuchet MS"/>
              </a:rPr>
              <a:t>6.2*10</a:t>
            </a:r>
            <a:r>
              <a:rPr lang="el-GR" sz="2600" b="0" strike="noStrike" spc="-1" baseline="30000">
                <a:solidFill>
                  <a:srgbClr val="000000"/>
                </a:solidFill>
                <a:latin typeface="Trebuchet MS"/>
              </a:rPr>
              <a:t>6</a:t>
            </a:r>
            <a:r>
              <a:rPr lang="el-GR" sz="2600" b="0" strike="noStrike" spc="-1">
                <a:solidFill>
                  <a:srgbClr val="000000"/>
                </a:solidFill>
                <a:latin typeface="Trebuchet MS"/>
              </a:rPr>
              <a:t>/ mm</a:t>
            </a:r>
            <a:r>
              <a:rPr lang="el-GR" sz="2600" b="0" strike="noStrike" spc="-1" baseline="30000">
                <a:solidFill>
                  <a:srgbClr val="000000"/>
                </a:solidFill>
                <a:latin typeface="Trebuchet MS"/>
              </a:rPr>
              <a:t>3 </a:t>
            </a:r>
            <a:r>
              <a:rPr lang="el-GR" sz="2600" b="0" strike="noStrike" spc="-1">
                <a:solidFill>
                  <a:srgbClr val="000000"/>
                </a:solidFill>
                <a:latin typeface="Trebuchet MS"/>
              </a:rPr>
              <a:t>αίματος  στους άνδρες και από 4*10</a:t>
            </a:r>
            <a:r>
              <a:rPr lang="el-GR" sz="2600" b="0" strike="noStrike" spc="-1" baseline="30000">
                <a:solidFill>
                  <a:srgbClr val="000000"/>
                </a:solidFill>
                <a:latin typeface="Trebuchet MS"/>
              </a:rPr>
              <a:t>6</a:t>
            </a:r>
            <a:r>
              <a:rPr lang="el-GR" sz="2600" b="0" strike="noStrike" spc="-1">
                <a:solidFill>
                  <a:srgbClr val="000000"/>
                </a:solidFill>
                <a:latin typeface="Trebuchet MS"/>
              </a:rPr>
              <a:t>-5.4*10</a:t>
            </a:r>
            <a:r>
              <a:rPr lang="el-GR" sz="2600" b="0" strike="noStrike" spc="-1" baseline="30000">
                <a:solidFill>
                  <a:srgbClr val="000000"/>
                </a:solidFill>
                <a:latin typeface="Trebuchet MS"/>
              </a:rPr>
              <a:t>6</a:t>
            </a:r>
            <a:r>
              <a:rPr lang="el-GR" sz="2600" b="0" strike="noStrike" spc="-1">
                <a:solidFill>
                  <a:srgbClr val="000000"/>
                </a:solidFill>
                <a:latin typeface="Trebuchet MS"/>
              </a:rPr>
              <a:t>/ mm</a:t>
            </a:r>
            <a:r>
              <a:rPr lang="el-GR" sz="2600" b="0" strike="noStrike" spc="-1" baseline="30000">
                <a:solidFill>
                  <a:srgbClr val="000000"/>
                </a:solidFill>
                <a:latin typeface="Trebuchet MS"/>
              </a:rPr>
              <a:t>3</a:t>
            </a:r>
            <a:r>
              <a:rPr lang="el-GR" sz="2600" b="0" strike="noStrike" spc="-1">
                <a:solidFill>
                  <a:srgbClr val="000000"/>
                </a:solidFill>
                <a:latin typeface="Trebuchet MS"/>
              </a:rPr>
              <a:t> αίματος στις γυναίκες.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Προέρχονται από ωρίμανση της προερυθροβλάστης.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Έχουν σχήμα αμφίκοιλου δίσκου, και διάμετρο περίπου 7.5μm.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Κυτταρικα συστατικα ιι</a:t>
            </a:r>
            <a:endParaRPr lang="el-GR" sz="3800" b="0" strike="noStrike" spc="-1">
              <a:solidFill>
                <a:srgbClr val="000000"/>
              </a:solidFill>
              <a:latin typeface="Trebuchet MS"/>
            </a:endParaRPr>
          </a:p>
        </p:txBody>
      </p:sp>
      <p:sp>
        <p:nvSpPr>
          <p:cNvPr id="161" name="TextShape 2"/>
          <p:cNvSpPr txBox="1"/>
          <p:nvPr/>
        </p:nvSpPr>
        <p:spPr>
          <a:xfrm>
            <a:off x="457200" y="1609560"/>
            <a:ext cx="7238520" cy="4845960"/>
          </a:xfrm>
          <a:prstGeom prst="rect">
            <a:avLst/>
          </a:prstGeom>
          <a:noFill/>
          <a:ln>
            <a:noFill/>
          </a:ln>
        </p:spPr>
        <p:txBody>
          <a:bodyPr lIns="90000" tIns="45000" rIns="90000" bIns="45000">
            <a:normAutofit fontScale="91500" lnSpcReduction="10000"/>
          </a:bodyPr>
          <a:lstStyle/>
          <a:p>
            <a:pPr marL="274320" indent="-273960" algn="just">
              <a:lnSpc>
                <a:spcPct val="100000"/>
              </a:lnSpc>
              <a:spcBef>
                <a:spcPts val="601"/>
              </a:spcBef>
            </a:pPr>
            <a:r>
              <a:rPr lang="el-GR" sz="2600" b="1" strike="noStrike" spc="-1">
                <a:solidFill>
                  <a:srgbClr val="000000"/>
                </a:solidFill>
                <a:latin typeface="Trebuchet MS"/>
              </a:rPr>
              <a:t>Ερυθρά αιμοσφαίρια</a:t>
            </a:r>
            <a:endParaRPr lang="el-GR" sz="2600" b="0" strike="noStrike" spc="-1">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Βασική γνώση</a:t>
            </a:r>
            <a:r>
              <a:rPr lang="el-GR" sz="2600" b="0" strike="noStrike" spc="-1">
                <a:solidFill>
                  <a:srgbClr val="000000"/>
                </a:solidFill>
                <a:latin typeface="Trebuchet MS"/>
              </a:rPr>
              <a:t>: τα ερυθρά αιμοσφαίρια περιέχουν μια </a:t>
            </a:r>
            <a:r>
              <a:rPr lang="el-GR" sz="2600" b="0" i="1" strike="noStrike" spc="-1">
                <a:solidFill>
                  <a:srgbClr val="000000"/>
                </a:solidFill>
                <a:latin typeface="Trebuchet MS"/>
              </a:rPr>
              <a:t>ειδική πρωτεΐνη της οποίας η κύρια λειτουργία είναι η μεταφορά του οξυγόνου</a:t>
            </a:r>
            <a:r>
              <a:rPr lang="el-GR" sz="2600" b="0" strike="noStrike" spc="-1">
                <a:solidFill>
                  <a:srgbClr val="000000"/>
                </a:solidFill>
                <a:latin typeface="Trebuchet MS"/>
              </a:rPr>
              <a:t>. Για την παραγωγή της αιμοσφαιρίνης είναι απαραίτητος ο σίδηρος, το φυλλικό οξύ και οι βιταμίνες Β</a:t>
            </a:r>
            <a:r>
              <a:rPr lang="el-GR" sz="2600" b="0" strike="noStrike" spc="-1" baseline="-25000">
                <a:solidFill>
                  <a:srgbClr val="000000"/>
                </a:solidFill>
                <a:latin typeface="Trebuchet MS"/>
              </a:rPr>
              <a:t>6 </a:t>
            </a:r>
            <a:r>
              <a:rPr lang="el-GR" sz="2600" b="0" strike="noStrike" spc="-1">
                <a:solidFill>
                  <a:srgbClr val="000000"/>
                </a:solidFill>
                <a:latin typeface="Trebuchet MS"/>
              </a:rPr>
              <a:t>και Β</a:t>
            </a:r>
            <a:r>
              <a:rPr lang="el-GR" sz="2600" b="0" strike="noStrike" spc="-1" baseline="-25000">
                <a:solidFill>
                  <a:srgbClr val="000000"/>
                </a:solidFill>
                <a:latin typeface="Trebuchet MS"/>
              </a:rPr>
              <a:t>12</a:t>
            </a:r>
            <a:r>
              <a:rPr lang="el-GR" sz="2600" b="0" strike="noStrike" spc="-1">
                <a:solidFill>
                  <a:srgbClr val="000000"/>
                </a:solidFill>
                <a:latin typeface="Trebuchet MS"/>
              </a:rPr>
              <a:t>.</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Κύρια λειτουργία τους είναι η μεταφορά Ο2 και CO2 μεταξύ των ιστών</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a:t>
            </a:r>
            <a:r>
              <a:rPr lang="el-GR" sz="2600" b="1" strike="noStrike" spc="-1">
                <a:solidFill>
                  <a:srgbClr val="000000"/>
                </a:solidFill>
                <a:latin typeface="Trebuchet MS"/>
              </a:rPr>
              <a:t>μέσος χρόνος ζωής των ερυθροκυττάρων είναι 120 ημέρες</a:t>
            </a:r>
            <a:r>
              <a:rPr lang="el-GR" sz="2600" b="0" strike="noStrike" spc="-1">
                <a:solidFill>
                  <a:srgbClr val="000000"/>
                </a:solidFill>
                <a:latin typeface="Trebuchet MS"/>
              </a:rPr>
              <a:t> και η καθημερινή καταστροφή τους αναπληρώνεται από τα διαρκώς παραγόμενα νέα ερυθρά. </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2050" name="Picture 2" descr="C:\Users\MANOS'MARIA\Desktop\images.jpg"/>
          <p:cNvPicPr>
            <a:picLocks noChangeAspect="1" noChangeArrowheads="1"/>
          </p:cNvPicPr>
          <p:nvPr/>
        </p:nvPicPr>
        <p:blipFill>
          <a:blip r:embed="rId2"/>
          <a:srcRect/>
          <a:stretch>
            <a:fillRect/>
          </a:stretch>
        </p:blipFill>
        <p:spPr bwMode="auto">
          <a:xfrm>
            <a:off x="609600" y="383648"/>
            <a:ext cx="6629400" cy="57123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ΕΡΥΘΡΟΠΟΙΗΣΗ</a:t>
            </a:r>
            <a:endParaRPr lang="el-GR" sz="3800" b="0" strike="noStrike" spc="-1">
              <a:solidFill>
                <a:srgbClr val="000000"/>
              </a:solidFill>
              <a:latin typeface="Trebuchet MS"/>
            </a:endParaRPr>
          </a:p>
        </p:txBody>
      </p:sp>
      <p:sp>
        <p:nvSpPr>
          <p:cNvPr id="163"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Ρυθμίζεται από μια ορμόνη, την ερυθροποιητίνη, η οποία εκκρίνεται όταν αναγνωρίζεται στο αίμα χαμηλή πίεση Ο2.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ερυθροποιηση</a:t>
            </a:r>
            <a:endParaRPr lang="el-GR" sz="3800" b="0" strike="noStrike" spc="-1">
              <a:solidFill>
                <a:srgbClr val="000000"/>
              </a:solidFill>
              <a:latin typeface="Trebuchet MS"/>
            </a:endParaRPr>
          </a:p>
        </p:txBody>
      </p:sp>
      <p:pic>
        <p:nvPicPr>
          <p:cNvPr id="213" name="Picture 2"/>
          <p:cNvPicPr/>
          <p:nvPr/>
        </p:nvPicPr>
        <p:blipFill>
          <a:blip r:embed="rId2"/>
          <a:stretch/>
        </p:blipFill>
        <p:spPr>
          <a:xfrm>
            <a:off x="747720" y="2349000"/>
            <a:ext cx="6657480" cy="264600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ΑΙΜΟΣΦΑΙΡΙΝΗ</a:t>
            </a:r>
            <a:endParaRPr lang="el-GR" sz="3800" b="0" strike="noStrike" spc="-1">
              <a:solidFill>
                <a:srgbClr val="000000"/>
              </a:solidFill>
              <a:latin typeface="Trebuchet MS"/>
            </a:endParaRPr>
          </a:p>
        </p:txBody>
      </p:sp>
      <p:sp>
        <p:nvSpPr>
          <p:cNvPr id="165" name="TextShape 2"/>
          <p:cNvSpPr txBox="1"/>
          <p:nvPr/>
        </p:nvSpPr>
        <p:spPr>
          <a:xfrm>
            <a:off x="457200" y="1609560"/>
            <a:ext cx="7238520" cy="4845960"/>
          </a:xfrm>
          <a:prstGeom prst="rect">
            <a:avLst/>
          </a:prstGeom>
          <a:noFill/>
          <a:ln>
            <a:noFill/>
          </a:ln>
        </p:spPr>
        <p:txBody>
          <a:bodyPr lIns="90000" tIns="45000" rIns="90000" bIns="45000">
            <a:normAutofit fontScale="97000" lnSpcReduction="10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το πιο σημαντικό συστατικό των ερυθρών αιμοσφαιρίων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Μεταφέρει Ο2από τους πνεύμονες στους ιστούς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Μεταφέρει CO2 από τους ιστούς στους πνεύμονες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 το 98% των πρωτεϊνών που βρίσκονται στο κυτταρόπλασμα των ερυθρών αιμοσφαιρίων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Αποτελείται από 4 υπομονάδες που περιέχουν το μόριο της ΑΙΜΗΣ, συνδεδεμένο με  ένα πολ.υπεπτίδιο, τη σφαιρίνη</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dirty="0">
                <a:solidFill>
                  <a:srgbClr val="FDF2E8"/>
                </a:solidFill>
                <a:latin typeface="Trebuchet MS"/>
              </a:rPr>
              <a:t>ΚΥΚΛΟΦΟΡΙΚΟ ΣΥΣΤΗΜΑ</a:t>
            </a:r>
            <a:endParaRPr lang="el-GR" sz="3800" b="0" strike="noStrike" spc="-1" dirty="0">
              <a:solidFill>
                <a:srgbClr val="000000"/>
              </a:solidFill>
              <a:latin typeface="Trebuchet MS"/>
            </a:endParaRPr>
          </a:p>
        </p:txBody>
      </p:sp>
      <p:sp>
        <p:nvSpPr>
          <p:cNvPr id="137" name="TextShape 2"/>
          <p:cNvSpPr txBox="1"/>
          <p:nvPr/>
        </p:nvSpPr>
        <p:spPr>
          <a:xfrm>
            <a:off x="457200" y="1609560"/>
            <a:ext cx="7238520" cy="4845960"/>
          </a:xfrm>
          <a:prstGeom prst="rect">
            <a:avLst/>
          </a:prstGeom>
          <a:noFill/>
          <a:ln>
            <a:noFill/>
          </a:ln>
        </p:spPr>
        <p:txBody>
          <a:bodyPr lIns="90000" tIns="45000" rIns="90000" bIns="45000">
            <a:normAutofit fontScale="77000"/>
          </a:bodyPr>
          <a:lstStyle/>
          <a:p>
            <a:pPr marL="274320" indent="-273960">
              <a:lnSpc>
                <a:spcPct val="100000"/>
              </a:lnSpc>
              <a:spcBef>
                <a:spcPts val="601"/>
              </a:spcBef>
            </a:pPr>
            <a:r>
              <a:rPr lang="el-GR" sz="2600" b="0" strike="noStrike" spc="-1" dirty="0">
                <a:solidFill>
                  <a:srgbClr val="000000"/>
                </a:solidFill>
                <a:latin typeface="Trebuchet MS"/>
              </a:rPr>
              <a:t>                                                                                        </a:t>
            </a:r>
          </a:p>
          <a:p>
            <a:pPr marL="274320" indent="-273960" algn="just">
              <a:lnSpc>
                <a:spcPct val="100000"/>
              </a:lnSpc>
              <a:spcBef>
                <a:spcPts val="601"/>
              </a:spcBef>
              <a:buClr>
                <a:srgbClr val="B13F9A"/>
              </a:buClr>
              <a:buSzPct val="73000"/>
              <a:buFont typeface="Wingdings 2" charset="2"/>
              <a:buChar char=""/>
            </a:pPr>
            <a:r>
              <a:rPr lang="el-GR" sz="2600" b="0" strike="noStrike" spc="-1" dirty="0" smtClean="0">
                <a:solidFill>
                  <a:srgbClr val="000000"/>
                </a:solidFill>
                <a:latin typeface="Trebuchet MS"/>
              </a:rPr>
              <a:t>Αποτελεί </a:t>
            </a:r>
            <a:r>
              <a:rPr lang="el-GR" sz="2600" b="0" strike="noStrike" spc="-1" dirty="0">
                <a:solidFill>
                  <a:srgbClr val="000000"/>
                </a:solidFill>
                <a:latin typeface="Trebuchet MS"/>
              </a:rPr>
              <a:t>ένα κλειστό σύστημα μεταφοράς των αερίων Ο2,CO2 και θρεπτικών συστατικών</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Μεταφέρει τα θρεπτικά συστατικά που απορροφώνται από το γαστρεντερικό σύστημα  και το 02 που προσλαμβάνεται από τις κυψελίδες και μεταφέρεται σε όλους τους ιστούς και ταυτόχρονα προσλαμβάνει από τους ιστούς το CO2 και τα άχρηστα προϊόντα του μεταβολισμού και τα μεταφέρει στα όργανα αποβολής τους από τον οργανισμό</a:t>
            </a:r>
          </a:p>
          <a:p>
            <a:pPr marL="274320" indent="-273960" algn="just">
              <a:lnSpc>
                <a:spcPct val="100000"/>
              </a:lnSpc>
              <a:spcBef>
                <a:spcPts val="601"/>
              </a:spcBef>
              <a:buClr>
                <a:srgbClr val="B13F9A"/>
              </a:buClr>
              <a:buSzPct val="73000"/>
              <a:buFont typeface="Wingdings 2" charset="2"/>
              <a:buChar char=""/>
            </a:pPr>
            <a:r>
              <a:rPr lang="el-GR" sz="2600" b="0" strike="noStrike" spc="-1" dirty="0">
                <a:solidFill>
                  <a:srgbClr val="000000"/>
                </a:solidFill>
                <a:latin typeface="Trebuchet MS"/>
              </a:rPr>
              <a:t>Συμμετέχει στη θερμορύθμιση του σώματος</a:t>
            </a:r>
          </a:p>
          <a:p>
            <a:pPr algn="just">
              <a:lnSpc>
                <a:spcPct val="100000"/>
              </a:lnSpc>
              <a:spcBef>
                <a:spcPts val="601"/>
              </a:spcBef>
            </a:pPr>
            <a:endParaRPr lang="el-GR" sz="2600" b="0" strike="noStrike" spc="-1" dirty="0">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ΑΙΜΟΣΦΑΙΡΙΝΗ 2</a:t>
            </a:r>
            <a:endParaRPr lang="el-GR" sz="3800" b="0" strike="noStrike" spc="-1">
              <a:solidFill>
                <a:srgbClr val="000000"/>
              </a:solidFill>
              <a:latin typeface="Trebuchet MS"/>
            </a:endParaRPr>
          </a:p>
        </p:txBody>
      </p:sp>
      <p:sp>
        <p:nvSpPr>
          <p:cNvPr id="167" name="TextShape 2"/>
          <p:cNvSpPr txBox="1"/>
          <p:nvPr/>
        </p:nvSpPr>
        <p:spPr>
          <a:xfrm>
            <a:off x="457200" y="1609560"/>
            <a:ext cx="7238520" cy="4845960"/>
          </a:xfrm>
          <a:prstGeom prst="rect">
            <a:avLst/>
          </a:prstGeom>
          <a:noFill/>
          <a:ln>
            <a:noFill/>
          </a:ln>
        </p:spPr>
        <p:txBody>
          <a:bodyPr lIns="90000" tIns="45000" rIns="90000" bIns="45000">
            <a:normAutofit fontScale="94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Υπάρχουν 2 ζεύγη πολυπεπτιδικών αλυσίδων στο μόριο της  Hb</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Οι 2 από τις υπομονάδες περιέχουν τον ένα τύπο πολυπεπτιδικής αλυσίδας και οι άλλες 2, τον άλλο τύπο</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Το Ο2 που βρίσκεται διαλυμένο στο πλάσμα προσκολλάται στο Δισθενή σίδηρο της Αίμης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χημική συγγένεια μεταξύ Ο2 και Fe++ στην Hb είναι ισχυρή</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Επηρεάζεται από το PH, τη θερμοκρασία και τη συγκέντρωση μιας πρωτεινης (διφωσφογλυκερίνη)</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ΠΑΘΟΛΟΓΙΚΕΣ ΑΙΜΟΣΦΑΙΡΙΝΕΣ</a:t>
            </a:r>
            <a:endParaRPr lang="el-GR" sz="3800" b="0" strike="noStrike" spc="-1">
              <a:solidFill>
                <a:srgbClr val="000000"/>
              </a:solidFill>
              <a:latin typeface="Trebuchet MS"/>
            </a:endParaRPr>
          </a:p>
        </p:txBody>
      </p:sp>
      <p:sp>
        <p:nvSpPr>
          <p:cNvPr id="16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σειρά των αμινοξέων στις πολυπεπτιδικές αλυσίδες καθορίζονται γενετικά.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τροποποιημένα γονίδια που προκαλούν παθολογικές αιμοσφαιρίνες είναι πολλά</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λαθεμένη πληροφορία μεταφέρεται από τους γονείς στα παιδιά</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Εάν το παιδί είναι ετεροζυγώτης το 50% της αιμοσφαιρίνης του θα είναι φυσιολογική και το άλλο 50% παθολογική, αν ομοζυγώτης τότε όλη θα είναι παθολογική (π.χ. μεσογειακή αναιμία)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κυτταριΚΑ ΣΥΣΤΑΤΙΚΑ ΙΙΙ</a:t>
            </a:r>
            <a:endParaRPr lang="el-GR" sz="3800" b="0" strike="noStrike" spc="-1">
              <a:solidFill>
                <a:srgbClr val="000000"/>
              </a:solidFill>
              <a:latin typeface="Trebuchet MS"/>
            </a:endParaRPr>
          </a:p>
        </p:txBody>
      </p:sp>
      <p:sp>
        <p:nvSpPr>
          <p:cNvPr id="171" name="TextShape 2"/>
          <p:cNvSpPr txBox="1"/>
          <p:nvPr/>
        </p:nvSpPr>
        <p:spPr>
          <a:xfrm>
            <a:off x="457200" y="1609560"/>
            <a:ext cx="7238520" cy="4845960"/>
          </a:xfrm>
          <a:prstGeom prst="rect">
            <a:avLst/>
          </a:prstGeom>
          <a:noFill/>
          <a:ln>
            <a:noFill/>
          </a:ln>
        </p:spPr>
        <p:txBody>
          <a:bodyPr lIns="90000" tIns="45000" rIns="90000" bIns="45000">
            <a:noAutofit/>
          </a:bodyPr>
          <a:lstStyle/>
          <a:p>
            <a:pPr marL="274320" indent="-273960">
              <a:lnSpc>
                <a:spcPct val="100000"/>
              </a:lnSpc>
              <a:spcBef>
                <a:spcPts val="601"/>
              </a:spcBef>
            </a:pPr>
            <a:r>
              <a:rPr lang="el-GR" sz="2000" b="1" strike="noStrike" spc="-1" dirty="0">
                <a:solidFill>
                  <a:srgbClr val="000000"/>
                </a:solidFill>
                <a:latin typeface="Trebuchet MS"/>
              </a:rPr>
              <a:t>Λευκά αιμοσφαίρια</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Κύτταρα εμπύρηνα,</a:t>
            </a: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Ο αριθμός τους είναι 4.000-10.000/ mm</a:t>
            </a:r>
            <a:r>
              <a:rPr lang="el-GR" sz="2000" b="0" strike="noStrike" spc="-1" baseline="30000" dirty="0">
                <a:solidFill>
                  <a:srgbClr val="000000"/>
                </a:solidFill>
                <a:latin typeface="Trebuchet MS"/>
              </a:rPr>
              <a:t>3 </a:t>
            </a:r>
            <a:r>
              <a:rPr lang="el-GR" sz="2000" b="0" strike="noStrike" spc="-1" dirty="0">
                <a:solidFill>
                  <a:srgbClr val="000000"/>
                </a:solidFill>
                <a:latin typeface="Trebuchet MS"/>
              </a:rPr>
              <a:t> αίματος </a:t>
            </a:r>
            <a:r>
              <a:rPr lang="el-GR" sz="2000" b="0" strike="noStrike" spc="-1" dirty="0" smtClean="0">
                <a:solidFill>
                  <a:srgbClr val="000000"/>
                </a:solidFill>
                <a:latin typeface="Trebuchet MS"/>
              </a:rPr>
              <a:t>και συμμετέχουν </a:t>
            </a:r>
            <a:r>
              <a:rPr lang="el-GR" sz="2000" b="0" strike="noStrike" spc="-1" dirty="0">
                <a:solidFill>
                  <a:srgbClr val="000000"/>
                </a:solidFill>
                <a:latin typeface="Trebuchet MS"/>
              </a:rPr>
              <a:t>στην άμυνα του οργανισμού.</a:t>
            </a:r>
          </a:p>
          <a:p>
            <a:pPr marL="274320" indent="-273960">
              <a:lnSpc>
                <a:spcPct val="100000"/>
              </a:lnSpc>
              <a:spcBef>
                <a:spcPts val="601"/>
              </a:spcBef>
              <a:buClr>
                <a:srgbClr val="B13F9A"/>
              </a:buClr>
              <a:buSzPct val="73000"/>
              <a:buFont typeface="Wingdings 2" charset="2"/>
              <a:buChar char=""/>
            </a:pPr>
            <a:r>
              <a:rPr lang="el-GR" sz="2000" b="0" strike="noStrike" spc="-1" dirty="0">
                <a:solidFill>
                  <a:srgbClr val="000000"/>
                </a:solidFill>
                <a:latin typeface="Trebuchet MS"/>
              </a:rPr>
              <a:t> Διακρίνουμε τα</a:t>
            </a:r>
            <a:r>
              <a:rPr lang="el-GR" sz="2000" b="0" strike="noStrike" spc="-1" dirty="0" smtClean="0">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endParaRPr lang="el-GR" sz="2000" b="0" strike="noStrike" spc="-1" dirty="0">
              <a:solidFill>
                <a:srgbClr val="000000"/>
              </a:solidFill>
              <a:latin typeface="Trebuchet MS"/>
            </a:endParaRPr>
          </a:p>
          <a:p>
            <a:pPr marL="274320" indent="-273960">
              <a:lnSpc>
                <a:spcPct val="100000"/>
              </a:lnSpc>
              <a:spcBef>
                <a:spcPts val="601"/>
              </a:spcBef>
            </a:pPr>
            <a:r>
              <a:rPr lang="el-GR" sz="2000" b="0" strike="noStrike" spc="-1" dirty="0">
                <a:solidFill>
                  <a:srgbClr val="000000"/>
                </a:solidFill>
                <a:latin typeface="Trebuchet MS"/>
              </a:rPr>
              <a:t>   1. </a:t>
            </a:r>
            <a:r>
              <a:rPr lang="el-GR" sz="2000" b="1" i="1" strike="noStrike" spc="-1" dirty="0">
                <a:solidFill>
                  <a:srgbClr val="000000"/>
                </a:solidFill>
                <a:latin typeface="Trebuchet MS"/>
              </a:rPr>
              <a:t>πολυμορφοπύρηνα λευκά αιμοσφαίρια</a:t>
            </a:r>
            <a:r>
              <a:rPr lang="el-GR" sz="2000" b="1" strike="noStrike" spc="-1" dirty="0">
                <a:solidFill>
                  <a:srgbClr val="000000"/>
                </a:solidFill>
                <a:latin typeface="Trebuchet MS"/>
              </a:rPr>
              <a:t> ή κοκκιοκύτταρα,</a:t>
            </a:r>
            <a:endParaRPr lang="el-GR" sz="2000" b="0" strike="noStrike" spc="-1" dirty="0">
              <a:solidFill>
                <a:srgbClr val="000000"/>
              </a:solidFill>
              <a:latin typeface="Trebuchet MS"/>
            </a:endParaRPr>
          </a:p>
          <a:p>
            <a:pPr marL="274320" indent="-273960">
              <a:lnSpc>
                <a:spcPct val="100000"/>
              </a:lnSpc>
              <a:spcBef>
                <a:spcPts val="601"/>
              </a:spcBef>
            </a:pPr>
            <a:r>
              <a:rPr lang="el-GR" sz="2000" b="1" strike="noStrike" spc="-1" dirty="0">
                <a:solidFill>
                  <a:srgbClr val="000000"/>
                </a:solidFill>
                <a:latin typeface="Trebuchet MS"/>
              </a:rPr>
              <a:t>   2.  τα μεγάλα </a:t>
            </a:r>
            <a:r>
              <a:rPr lang="el-GR" sz="2000" b="1" i="1" strike="noStrike" spc="-1" dirty="0">
                <a:solidFill>
                  <a:srgbClr val="000000"/>
                </a:solidFill>
                <a:latin typeface="Trebuchet MS"/>
              </a:rPr>
              <a:t>μονοπύρηνα λευκά αιμοσφαίρια η μονοκύτταρα</a:t>
            </a:r>
            <a:r>
              <a:rPr lang="el-GR" sz="2000" b="1" strike="noStrike" spc="-1" dirty="0">
                <a:solidFill>
                  <a:srgbClr val="000000"/>
                </a:solidFill>
                <a:latin typeface="Trebuchet MS"/>
              </a:rPr>
              <a:t> </a:t>
            </a:r>
            <a:endParaRPr lang="el-GR" sz="2000" b="0" strike="noStrike" spc="-1" dirty="0">
              <a:solidFill>
                <a:srgbClr val="000000"/>
              </a:solidFill>
              <a:latin typeface="Trebuchet MS"/>
            </a:endParaRPr>
          </a:p>
          <a:p>
            <a:pPr marL="274320" indent="-273960">
              <a:lnSpc>
                <a:spcPct val="100000"/>
              </a:lnSpc>
              <a:spcBef>
                <a:spcPts val="601"/>
              </a:spcBef>
            </a:pPr>
            <a:r>
              <a:rPr lang="el-GR" sz="2000" b="1" strike="noStrike" spc="-1" dirty="0">
                <a:solidFill>
                  <a:srgbClr val="000000"/>
                </a:solidFill>
                <a:latin typeface="Trebuchet MS"/>
              </a:rPr>
              <a:t>   3.τα </a:t>
            </a:r>
            <a:r>
              <a:rPr lang="el-GR" sz="2000" b="1" i="1" strike="noStrike" spc="-1" dirty="0">
                <a:solidFill>
                  <a:srgbClr val="000000"/>
                </a:solidFill>
                <a:latin typeface="Trebuchet MS"/>
              </a:rPr>
              <a:t>λεμφοκύτταρα</a:t>
            </a:r>
            <a:r>
              <a:rPr lang="el-GR" sz="2000" b="1" strike="noStrike" spc="-1" dirty="0">
                <a:solidFill>
                  <a:srgbClr val="000000"/>
                </a:solidFill>
                <a:latin typeface="Trebuchet MS"/>
              </a:rPr>
              <a:t>.</a:t>
            </a:r>
            <a:endParaRPr lang="el-GR" sz="2000" b="0" strike="noStrike" spc="-1" dirty="0">
              <a:solidFill>
                <a:srgbClr val="000000"/>
              </a:solidFill>
              <a:latin typeface="Trebuchet MS"/>
            </a:endParaRPr>
          </a:p>
          <a:p>
            <a:pPr marL="274320" indent="-273960">
              <a:lnSpc>
                <a:spcPct val="100000"/>
              </a:lnSpc>
              <a:spcBef>
                <a:spcPts val="601"/>
              </a:spcBef>
              <a:buClr>
                <a:srgbClr val="B13F9A"/>
              </a:buClr>
              <a:buSzPct val="73000"/>
            </a:pPr>
            <a:r>
              <a:rPr lang="el-GR" sz="2000" b="0" strike="noStrike" spc="-1" dirty="0">
                <a:solidFill>
                  <a:srgbClr val="000000"/>
                </a:solidFill>
                <a:latin typeface="Trebuchet MS"/>
              </a:rPr>
              <a:t> </a:t>
            </a:r>
          </a:p>
          <a:p>
            <a:pPr>
              <a:lnSpc>
                <a:spcPct val="100000"/>
              </a:lnSpc>
              <a:spcBef>
                <a:spcPts val="601"/>
              </a:spcBef>
            </a:pPr>
            <a:endParaRPr lang="el-GR" sz="1600" b="0" strike="noStrike" spc="-1" dirty="0">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Τα </a:t>
            </a:r>
            <a:r>
              <a:rPr lang="el-GR" b="1" strike="noStrike" spc="-1" dirty="0" smtClean="0">
                <a:solidFill>
                  <a:srgbClr val="000000"/>
                </a:solidFill>
                <a:latin typeface="Trebuchet MS"/>
              </a:rPr>
              <a:t>πολυμορφοπύρηνα</a:t>
            </a:r>
            <a:r>
              <a:rPr lang="el-GR" b="0" strike="noStrike" spc="-1" dirty="0" smtClean="0">
                <a:solidFill>
                  <a:srgbClr val="000000"/>
                </a:solidFill>
                <a:latin typeface="Trebuchet MS"/>
              </a:rPr>
              <a:t>, ανάλογα με το χρώμα που λαμβάνουν μετά από χρώση τα κοκκία του πρωτοπλάσματός τους, διακρίνονται στα:</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Ουδετερόφιλα</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Βασεόφιλα </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Ηωσινόφιλα</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Τα </a:t>
            </a:r>
            <a:r>
              <a:rPr lang="el-GR" b="1" strike="noStrike" spc="-1" dirty="0" smtClean="0">
                <a:solidFill>
                  <a:srgbClr val="000000"/>
                </a:solidFill>
                <a:latin typeface="Trebuchet MS"/>
              </a:rPr>
              <a:t>μεγάλα μονοπύρηνα </a:t>
            </a:r>
            <a:r>
              <a:rPr lang="el-GR" b="0" strike="noStrike" spc="-1" dirty="0" smtClean="0">
                <a:solidFill>
                  <a:srgbClr val="000000"/>
                </a:solidFill>
                <a:latin typeface="Trebuchet MS"/>
              </a:rPr>
              <a:t>δεν διακρίνονται σε υποκατηγορίες</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Τα </a:t>
            </a:r>
            <a:r>
              <a:rPr lang="el-GR" b="1" strike="noStrike" spc="-1" dirty="0" smtClean="0">
                <a:solidFill>
                  <a:srgbClr val="000000"/>
                </a:solidFill>
                <a:latin typeface="Trebuchet MS"/>
              </a:rPr>
              <a:t>λεμφοκύτταρα</a:t>
            </a:r>
            <a:r>
              <a:rPr lang="el-GR" b="0" strike="noStrike" spc="-1" dirty="0" smtClean="0">
                <a:solidFill>
                  <a:srgbClr val="000000"/>
                </a:solidFill>
                <a:latin typeface="Trebuchet MS"/>
              </a:rPr>
              <a:t> διακρίνονται στα:</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Τ λεμφοκύτταρα (εξαρτώμενα από το Θύμο)</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Β λεμφοκύτταρα</a:t>
            </a:r>
          </a:p>
          <a:p>
            <a:pPr marL="274320" indent="-273960">
              <a:lnSpc>
                <a:spcPct val="100000"/>
              </a:lnSpc>
              <a:spcBef>
                <a:spcPts val="601"/>
              </a:spcBef>
              <a:buClr>
                <a:srgbClr val="B13F9A"/>
              </a:buClr>
              <a:buSzPct val="73000"/>
              <a:buFont typeface="Wingdings 2" charset="2"/>
              <a:buChar char=""/>
            </a:pPr>
            <a:r>
              <a:rPr lang="el-GR" b="0" strike="noStrike" spc="-1" dirty="0" smtClean="0">
                <a:solidFill>
                  <a:srgbClr val="000000"/>
                </a:solidFill>
                <a:latin typeface="Trebuchet MS"/>
              </a:rPr>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Κυτταρικα σΥΣΤΑΤΙΚΑ ιv</a:t>
            </a:r>
            <a:endParaRPr lang="el-GR" sz="3800" b="0" strike="noStrike" spc="-1">
              <a:solidFill>
                <a:srgbClr val="000000"/>
              </a:solidFill>
              <a:latin typeface="Trebuchet MS"/>
            </a:endParaRPr>
          </a:p>
        </p:txBody>
      </p:sp>
      <p:sp>
        <p:nvSpPr>
          <p:cNvPr id="173" name="TextShape 2"/>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nSpc>
                <a:spcPct val="100000"/>
              </a:lnSpc>
              <a:spcBef>
                <a:spcPts val="601"/>
              </a:spcBef>
            </a:pPr>
            <a:r>
              <a:rPr lang="el-GR" sz="2600" b="1" strike="noStrike" spc="-1">
                <a:solidFill>
                  <a:srgbClr val="000000"/>
                </a:solidFill>
                <a:latin typeface="Trebuchet MS"/>
              </a:rPr>
              <a:t>Λευκά αιμοσφαίρια</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εκατοστιαία αναλογία των διαφόρων τύπων λευκών αιμοσφαιρίων: λευκοκυτταρικός τύπος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φυσιολογική αναλογία είναι:</a:t>
            </a:r>
          </a:p>
          <a:p>
            <a:pPr marL="274320" indent="-273960">
              <a:lnSpc>
                <a:spcPct val="100000"/>
              </a:lnSpc>
              <a:spcBef>
                <a:spcPts val="601"/>
              </a:spcBef>
            </a:pPr>
            <a:r>
              <a:rPr lang="el-GR" sz="2600" b="0" strike="noStrike" spc="-1">
                <a:solidFill>
                  <a:srgbClr val="000000"/>
                </a:solidFill>
                <a:latin typeface="Trebuchet MS"/>
              </a:rPr>
              <a:t>     Ουδετερόφιλα 40-60%. </a:t>
            </a:r>
          </a:p>
          <a:p>
            <a:pPr marL="274320" indent="-273960">
              <a:lnSpc>
                <a:spcPct val="100000"/>
              </a:lnSpc>
              <a:spcBef>
                <a:spcPts val="601"/>
              </a:spcBef>
            </a:pPr>
            <a:r>
              <a:rPr lang="el-GR" sz="2600" b="0" strike="noStrike" spc="-1">
                <a:solidFill>
                  <a:srgbClr val="000000"/>
                </a:solidFill>
                <a:latin typeface="Trebuchet MS"/>
              </a:rPr>
              <a:t>     Βασεόφιλα 0-1%</a:t>
            </a:r>
          </a:p>
          <a:p>
            <a:pPr marL="274320" indent="-273960">
              <a:lnSpc>
                <a:spcPct val="100000"/>
              </a:lnSpc>
              <a:spcBef>
                <a:spcPts val="601"/>
              </a:spcBef>
            </a:pPr>
            <a:r>
              <a:rPr lang="el-GR" sz="2600" b="0" strike="noStrike" spc="-1">
                <a:solidFill>
                  <a:srgbClr val="000000"/>
                </a:solidFill>
                <a:latin typeface="Trebuchet MS"/>
              </a:rPr>
              <a:t>     Ηωσινόφιλα 1-3%</a:t>
            </a:r>
          </a:p>
          <a:p>
            <a:pPr marL="274320" indent="-273960">
              <a:lnSpc>
                <a:spcPct val="100000"/>
              </a:lnSpc>
              <a:spcBef>
                <a:spcPts val="601"/>
              </a:spcBef>
            </a:pPr>
            <a:r>
              <a:rPr lang="el-GR" sz="2600" b="0" strike="noStrike" spc="-1">
                <a:solidFill>
                  <a:srgbClr val="000000"/>
                </a:solidFill>
                <a:latin typeface="Trebuchet MS"/>
              </a:rPr>
              <a:t>     Μεγάλα Μονοπύρηνα 4-8% </a:t>
            </a:r>
          </a:p>
          <a:p>
            <a:pPr marL="274320" indent="-273960">
              <a:lnSpc>
                <a:spcPct val="100000"/>
              </a:lnSpc>
              <a:spcBef>
                <a:spcPts val="601"/>
              </a:spcBef>
            </a:pPr>
            <a:r>
              <a:rPr lang="el-GR" sz="2600" b="0" strike="noStrike" spc="-1">
                <a:solidFill>
                  <a:srgbClr val="000000"/>
                </a:solidFill>
                <a:latin typeface="Trebuchet MS"/>
              </a:rPr>
              <a:t>     Λεμφοκύτταρα 20-40%.</a:t>
            </a:r>
          </a:p>
          <a:p>
            <a:pPr marL="274320" indent="-273960">
              <a:lnSpc>
                <a:spcPct val="100000"/>
              </a:lnSpc>
              <a:spcBef>
                <a:spcPts val="601"/>
              </a:spcBef>
            </a:pPr>
            <a:r>
              <a:rPr lang="el-GR" sz="2600" b="0" strike="noStrike" spc="-1">
                <a:solidFill>
                  <a:srgbClr val="000000"/>
                </a:solidFill>
                <a:latin typeface="Trebuchet MS"/>
              </a:rPr>
              <a:t>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ΚΥΤΤΑΡΙΚΗ ΣΥΣΤΑΤΙΚΑ V</a:t>
            </a:r>
            <a:endParaRPr lang="el-GR" sz="3800" b="0" strike="noStrike" spc="-1">
              <a:solidFill>
                <a:srgbClr val="000000"/>
              </a:solidFill>
              <a:latin typeface="Trebuchet MS"/>
            </a:endParaRPr>
          </a:p>
        </p:txBody>
      </p:sp>
      <p:sp>
        <p:nvSpPr>
          <p:cNvPr id="175" name="TextShape 2"/>
          <p:cNvSpPr txBox="1"/>
          <p:nvPr/>
        </p:nvSpPr>
        <p:spPr>
          <a:xfrm>
            <a:off x="457200" y="1609560"/>
            <a:ext cx="7238520" cy="4845960"/>
          </a:xfrm>
          <a:prstGeom prst="rect">
            <a:avLst/>
          </a:prstGeom>
          <a:noFill/>
          <a:ln>
            <a:noFill/>
          </a:ln>
        </p:spPr>
        <p:txBody>
          <a:bodyPr lIns="90000" tIns="45000" rIns="90000" bIns="45000">
            <a:normAutofit fontScale="67500" lnSpcReduction="10000"/>
          </a:bodyPr>
          <a:lstStyle/>
          <a:p>
            <a:pPr marL="274320" indent="-273960">
              <a:lnSpc>
                <a:spcPct val="100000"/>
              </a:lnSpc>
              <a:spcBef>
                <a:spcPts val="601"/>
              </a:spcBef>
              <a:buClr>
                <a:srgbClr val="B13F9A"/>
              </a:buClr>
              <a:buSzPct val="73000"/>
              <a:buFont typeface="Wingdings 2" charset="2"/>
              <a:buChar char=""/>
            </a:pPr>
            <a:r>
              <a:rPr lang="el-GR" sz="2600" b="1" u="sng" strike="noStrike" spc="-1">
                <a:solidFill>
                  <a:srgbClr val="000000"/>
                </a:solidFill>
                <a:uFillTx/>
                <a:latin typeface="Trebuchet MS"/>
              </a:rPr>
              <a:t>Τα ουδετερόφιλα κοκκιοκύτταρα</a:t>
            </a:r>
            <a:r>
              <a:rPr lang="el-GR" sz="2600" b="1" strike="noStrike" spc="-1">
                <a:solidFill>
                  <a:srgbClr val="000000"/>
                </a:solidFill>
                <a:latin typeface="Trebuchet MS"/>
              </a:rPr>
              <a:t> </a:t>
            </a:r>
            <a:r>
              <a:rPr lang="el-GR" sz="2600" b="0" strike="noStrike" spc="-1">
                <a:solidFill>
                  <a:srgbClr val="000000"/>
                </a:solidFill>
                <a:latin typeface="Trebuchet MS"/>
              </a:rPr>
              <a:t>: το μεγαλύτερο μέρος των λευκοκυττάρων του αίματος. Ονομάζονται έτσι λόγω των ουδετερόφιλων κοκκίων που περιέχουν.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πυρήνας τους έχει 2-3 λοβούς συνδεμένους και τα κοκκία τους περιέχουν ένζυμα. Μετά από την είσοδο βακτηρίου στο σώμα τα ουδετερόφιλα κοκκιοκύτταρα σπεύδουν πρώτα στο σημείο της φλεγμονής. Διαπηδούν το τοίχωμα των αγγείων και κατευθύνονται προς τους προσβληθέντες ιστούς με αμοιβαδοειδείς κινήσεις. Ακολουθεί φαγοκυττάρωση, βακτηριοκτονία και πέψη του βακτηριδίου, με τη βοήθεια των ενζύμων που περιέχονται στα κοκκία τους και ουσιών που παράγονται κατά τη φαγοκυττάρωση.</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Στο περιφερικό αίμα </a:t>
            </a:r>
            <a:r>
              <a:rPr lang="el-GR" sz="2600" b="1" strike="noStrike" spc="-1">
                <a:solidFill>
                  <a:srgbClr val="000000"/>
                </a:solidFill>
                <a:latin typeface="Trebuchet MS"/>
              </a:rPr>
              <a:t>ζουν 6-12 ώρες</a:t>
            </a:r>
            <a:r>
              <a:rPr lang="el-GR" sz="2600" b="0" strike="noStrike" spc="-1">
                <a:solidFill>
                  <a:srgbClr val="000000"/>
                </a:solidFill>
                <a:latin typeface="Trebuchet MS"/>
              </a:rPr>
              <a:t>, στους ιστούς 2-4 ημέρες </a:t>
            </a:r>
          </a:p>
          <a:p>
            <a:pPr marL="274320" indent="-273960">
              <a:lnSpc>
                <a:spcPct val="100000"/>
              </a:lnSpc>
              <a:spcBef>
                <a:spcPts val="601"/>
              </a:spcBef>
              <a:buClr>
                <a:srgbClr val="B13F9A"/>
              </a:buClr>
              <a:buSzPct val="73000"/>
              <a:buFont typeface="Wingdings 2" charset="2"/>
              <a:buChar char=""/>
            </a:pPr>
            <a:r>
              <a:rPr lang="el-GR" sz="2600" b="1" u="sng" strike="noStrike" spc="-1">
                <a:solidFill>
                  <a:srgbClr val="000000"/>
                </a:solidFill>
                <a:uFillTx/>
                <a:latin typeface="Trebuchet MS"/>
              </a:rPr>
              <a:t>Τα βασεόφιλα κοκκιοκύτταρα</a:t>
            </a:r>
            <a:r>
              <a:rPr lang="el-GR" sz="2600" b="0" strike="noStrike" spc="-1">
                <a:solidFill>
                  <a:srgbClr val="000000"/>
                </a:solidFill>
                <a:latin typeface="Trebuchet MS"/>
              </a:rPr>
              <a:t>: πυρήνα συνήθως λοβωτό που καλύπτεται από  άφθονα βασεόφιλα κοκκία, τα οποία περιέχουν ηπαρίνη, ισταμίνη και 5- υδροξυτρυπταμίνη.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 την αντιπηκτική και αγγειοκινητική δράση των ουσιών αυτών τα βασεόφιλα συμβάλλουν στο μηχανισμό της φλεγμονής.</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Κυτταρικα συστατικα VI</a:t>
            </a:r>
            <a:endParaRPr lang="el-GR" sz="3800" b="0" strike="noStrike" spc="-1">
              <a:solidFill>
                <a:srgbClr val="000000"/>
              </a:solidFill>
              <a:latin typeface="Trebuchet MS"/>
            </a:endParaRPr>
          </a:p>
        </p:txBody>
      </p:sp>
      <p:sp>
        <p:nvSpPr>
          <p:cNvPr id="177" name="TextShape 2"/>
          <p:cNvSpPr txBox="1"/>
          <p:nvPr/>
        </p:nvSpPr>
        <p:spPr>
          <a:xfrm>
            <a:off x="457200" y="1609560"/>
            <a:ext cx="7238520" cy="4845960"/>
          </a:xfrm>
          <a:prstGeom prst="rect">
            <a:avLst/>
          </a:prstGeom>
          <a:noFill/>
          <a:ln>
            <a:noFill/>
          </a:ln>
        </p:spPr>
        <p:txBody>
          <a:bodyPr lIns="90000" tIns="45000" rIns="90000" bIns="45000">
            <a:normAutofit fontScale="81000" lnSpcReduction="10000"/>
          </a:bodyPr>
          <a:lstStyle/>
          <a:p>
            <a:pPr marL="274320" indent="-273960">
              <a:lnSpc>
                <a:spcPct val="100000"/>
              </a:lnSpc>
              <a:spcBef>
                <a:spcPts val="601"/>
              </a:spcBef>
            </a:pPr>
            <a:r>
              <a:rPr lang="el-GR" sz="2600" b="1" u="sng" strike="noStrike" spc="-1">
                <a:solidFill>
                  <a:srgbClr val="000000"/>
                </a:solidFill>
                <a:uFillTx/>
                <a:latin typeface="Trebuchet MS"/>
              </a:rPr>
              <a:t>Hωσινόφιλα κοκκιοκύτταρα</a:t>
            </a:r>
            <a:r>
              <a:rPr lang="el-GR" sz="2600" b="1" strike="noStrike" spc="-1">
                <a:solidFill>
                  <a:srgbClr val="000000"/>
                </a:solidFill>
                <a:latin typeface="Trebuchet MS"/>
              </a:rPr>
              <a:t> </a:t>
            </a:r>
            <a:r>
              <a:rPr lang="el-GR" sz="2600" b="0" strike="noStrike" spc="-1">
                <a:solidFill>
                  <a:srgbClr val="000000"/>
                </a:solidFill>
                <a:latin typeface="Trebuchet MS"/>
              </a:rPr>
              <a:t>: δίλοβο πυρήνα και πρωτόπλασμα γεμάτο από ηωσινόφιλα κοκκία.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Ζουν 1-8 ώρες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Eπιτελούν φαγοκυττάρωση κυρίως συμπλεγμάτων αντιγόνου αντισώματος.</a:t>
            </a:r>
          </a:p>
          <a:p>
            <a:pPr marL="274320" indent="-273960">
              <a:lnSpc>
                <a:spcPct val="100000"/>
              </a:lnSpc>
              <a:spcBef>
                <a:spcPts val="601"/>
              </a:spcBef>
            </a:pPr>
            <a:r>
              <a:rPr lang="el-GR" sz="2600" b="1" u="sng" strike="noStrike" spc="-1">
                <a:solidFill>
                  <a:srgbClr val="000000"/>
                </a:solidFill>
                <a:uFillTx/>
                <a:latin typeface="Trebuchet MS"/>
              </a:rPr>
              <a:t>Mεγάλα μονοπύρηνα</a:t>
            </a:r>
            <a:r>
              <a:rPr lang="el-GR" sz="2600" b="0" strike="noStrike" spc="-1">
                <a:solidFill>
                  <a:srgbClr val="000000"/>
                </a:solidFill>
                <a:latin typeface="Trebuchet MS"/>
              </a:rPr>
              <a:t>: είναι τα μεγαλύτερα από τα λευκά αιμοσφαίρια.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Μετά από κυκλοφορία τριών ημερών στο αίμα μεταναστεύουν στους ιστούς όπου συνεχίζουν τη λειτουργία τους ως </a:t>
            </a:r>
            <a:r>
              <a:rPr lang="el-GR" sz="2600" b="1" strike="noStrike" spc="-1">
                <a:solidFill>
                  <a:srgbClr val="000000"/>
                </a:solidFill>
                <a:latin typeface="Trebuchet MS"/>
              </a:rPr>
              <a:t>μακροφάγα</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Σπεύδουν σε δεύτερο χρόνο στο σημείο της φλεγμονής και μετά από φαγοκυττάρωση εκφράζουν τα αντιγόνα του μικροβίου στην κυτταρική τους μεμβράνη. Τα παρουσιάζουν έτσι στο ανοσοποιητικό σύστημα για να αρχίσουν οι ανοσολογικές αντιδράσεις.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MANOS'MARIA\Desktop\images.jpg"/>
          <p:cNvPicPr>
            <a:picLocks noChangeAspect="1" noChangeArrowheads="1"/>
          </p:cNvPicPr>
          <p:nvPr/>
        </p:nvPicPr>
        <p:blipFill>
          <a:blip r:embed="rId2"/>
          <a:srcRect/>
          <a:stretch>
            <a:fillRect/>
          </a:stretch>
        </p:blipFill>
        <p:spPr bwMode="auto">
          <a:xfrm>
            <a:off x="0" y="0"/>
            <a:ext cx="5410200" cy="4438650"/>
          </a:xfrm>
          <a:prstGeom prst="rect">
            <a:avLst/>
          </a:prstGeom>
          <a:noFill/>
        </p:spPr>
      </p:pic>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3074" name="Picture 2" descr="C:\Users\MANOS'MARIA\Desktop\download.jpg"/>
          <p:cNvPicPr>
            <a:picLocks noChangeAspect="1" noChangeArrowheads="1"/>
          </p:cNvPicPr>
          <p:nvPr/>
        </p:nvPicPr>
        <p:blipFill>
          <a:blip r:embed="rId3"/>
          <a:srcRect/>
          <a:stretch>
            <a:fillRect/>
          </a:stretch>
        </p:blipFill>
        <p:spPr bwMode="auto">
          <a:xfrm>
            <a:off x="3886200" y="3810000"/>
            <a:ext cx="3950421" cy="273603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800" dirty="0" smtClean="0">
                <a:solidFill>
                  <a:schemeClr val="bg1"/>
                </a:solidFill>
              </a:rPr>
              <a:t>ΑΙΜΟΠΕΤΑΛΙΑ</a:t>
            </a:r>
            <a:endParaRPr lang="en-US" sz="4800" dirty="0">
              <a:solidFill>
                <a:schemeClr val="bg1"/>
              </a:solidFill>
            </a:endParaRPr>
          </a:p>
        </p:txBody>
      </p:sp>
      <p:sp>
        <p:nvSpPr>
          <p:cNvPr id="3" name="2 - Θέση κειμένου"/>
          <p:cNvSpPr>
            <a:spLocks noGrp="1"/>
          </p:cNvSpPr>
          <p:nvPr>
            <p:ph type="body"/>
          </p:nvPr>
        </p:nvSpPr>
        <p:spPr/>
        <p:txBody>
          <a:bodyPr>
            <a:noAutofit/>
          </a:bodyPr>
          <a:lstStyle/>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dirty="0" smtClean="0">
              <a:solidFill>
                <a:schemeClr val="tx1"/>
              </a:solidFill>
              <a:latin typeface="Times New Roman" pitchFamily="18" charset="0"/>
              <a:cs typeface="Times New Roman" pitchFamily="18" charset="0"/>
            </a:endParaRPr>
          </a:p>
          <a:p>
            <a:endParaRPr lang="el-GR" sz="2800" dirty="0">
              <a:solidFill>
                <a:schemeClr val="tx1"/>
              </a:solidFill>
              <a:latin typeface="Times New Roman" pitchFamily="18" charset="0"/>
              <a:cs typeface="Times New Roman" pitchFamily="18" charset="0"/>
            </a:endParaRPr>
          </a:p>
          <a:p>
            <a:endParaRPr lang="el-GR" sz="2800" smtClean="0">
              <a:solidFill>
                <a:schemeClr val="tx1"/>
              </a:solidFill>
              <a:latin typeface="Times New Roman" pitchFamily="18" charset="0"/>
              <a:cs typeface="Times New Roman" pitchFamily="18" charset="0"/>
            </a:endParaRPr>
          </a:p>
          <a:p>
            <a:r>
              <a:rPr lang="el-GR" sz="2800" smtClean="0">
                <a:solidFill>
                  <a:schemeClr val="tx1"/>
                </a:solidFill>
                <a:latin typeface="Times New Roman" pitchFamily="18" charset="0"/>
                <a:cs typeface="Times New Roman" pitchFamily="18" charset="0"/>
              </a:rPr>
              <a:t>Τα</a:t>
            </a:r>
            <a:r>
              <a:rPr lang="el-GR" sz="2800" dirty="0">
                <a:solidFill>
                  <a:schemeClr val="tx1"/>
                </a:solidFill>
                <a:latin typeface="Times New Roman" pitchFamily="18" charset="0"/>
                <a:cs typeface="Times New Roman" pitchFamily="18" charset="0"/>
              </a:rPr>
              <a:t> </a:t>
            </a:r>
            <a:r>
              <a:rPr lang="el-GR" sz="2800" b="1" dirty="0">
                <a:solidFill>
                  <a:schemeClr val="tx1"/>
                </a:solidFill>
                <a:latin typeface="Times New Roman" pitchFamily="18" charset="0"/>
                <a:cs typeface="Times New Roman" pitchFamily="18" charset="0"/>
              </a:rPr>
              <a:t>αιμοπετάλια</a:t>
            </a:r>
            <a:r>
              <a:rPr lang="el-GR" sz="2800" dirty="0">
                <a:solidFill>
                  <a:schemeClr val="tx1"/>
                </a:solidFill>
                <a:latin typeface="Times New Roman" pitchFamily="18" charset="0"/>
                <a:cs typeface="Times New Roman" pitchFamily="18" charset="0"/>
              </a:rPr>
              <a:t> ή </a:t>
            </a:r>
            <a:r>
              <a:rPr lang="el-GR" sz="2800" b="1" dirty="0">
                <a:solidFill>
                  <a:schemeClr val="tx1"/>
                </a:solidFill>
                <a:latin typeface="Times New Roman" pitchFamily="18" charset="0"/>
                <a:cs typeface="Times New Roman" pitchFamily="18" charset="0"/>
              </a:rPr>
              <a:t>θρομβοκύτταρα</a:t>
            </a:r>
            <a:r>
              <a:rPr lang="el-GR" sz="2800" dirty="0">
                <a:solidFill>
                  <a:schemeClr val="tx1"/>
                </a:solidFill>
                <a:latin typeface="Times New Roman" pitchFamily="18" charset="0"/>
                <a:cs typeface="Times New Roman" pitchFamily="18" charset="0"/>
              </a:rPr>
              <a:t> είναι μικρά, δισκοειδή, διάφανα, κυτταρικά θραύσματα (δηλ. </a:t>
            </a:r>
            <a:r>
              <a:rPr lang="el-GR" sz="2800" dirty="0">
                <a:solidFill>
                  <a:schemeClr val="tx1"/>
                </a:solidFill>
                <a:latin typeface="Times New Roman" pitchFamily="18" charset="0"/>
                <a:cs typeface="Times New Roman" pitchFamily="18" charset="0"/>
                <a:hlinkClick r:id="rId2" tooltip="Κύτταρα"/>
              </a:rPr>
              <a:t>κύτταρα</a:t>
            </a:r>
            <a:r>
              <a:rPr lang="el-GR" sz="2800" dirty="0">
                <a:solidFill>
                  <a:schemeClr val="tx1"/>
                </a:solidFill>
                <a:latin typeface="Times New Roman" pitchFamily="18" charset="0"/>
                <a:cs typeface="Times New Roman" pitchFamily="18" charset="0"/>
              </a:rPr>
              <a:t> που δεν έχουν </a:t>
            </a:r>
            <a:r>
              <a:rPr lang="el-GR" sz="2800" dirty="0">
                <a:solidFill>
                  <a:schemeClr val="tx1"/>
                </a:solidFill>
                <a:latin typeface="Times New Roman" pitchFamily="18" charset="0"/>
                <a:cs typeface="Times New Roman" pitchFamily="18" charset="0"/>
                <a:hlinkClick r:id="rId3" tooltip="Κυτταρικός πυρήνας"/>
              </a:rPr>
              <a:t>πυρήνα</a:t>
            </a:r>
            <a:r>
              <a:rPr lang="el-GR" sz="2800" dirty="0" smtClean="0">
                <a:solidFill>
                  <a:schemeClr val="tx1"/>
                </a:solidFill>
                <a:latin typeface="Times New Roman" pitchFamily="18" charset="0"/>
                <a:cs typeface="Times New Roman" pitchFamily="18" charset="0"/>
              </a:rPr>
              <a:t>)</a:t>
            </a:r>
            <a:endParaRPr lang="el-GR" sz="2800" dirty="0">
              <a:solidFill>
                <a:schemeClr val="tx1"/>
              </a:solidFill>
              <a:latin typeface="Times New Roman" pitchFamily="18" charset="0"/>
              <a:cs typeface="Times New Roman" pitchFamily="18" charset="0"/>
            </a:endParaRPr>
          </a:p>
          <a:p>
            <a:r>
              <a:rPr lang="el-GR" sz="2800" dirty="0" smtClean="0">
                <a:solidFill>
                  <a:schemeClr val="tx1"/>
                </a:solidFill>
                <a:latin typeface="Times New Roman" pitchFamily="18" charset="0"/>
                <a:cs typeface="Times New Roman" pitchFamily="18" charset="0"/>
              </a:rPr>
              <a:t> Διάμετρο </a:t>
            </a:r>
            <a:r>
              <a:rPr lang="el-GR" sz="2800" dirty="0">
                <a:solidFill>
                  <a:schemeClr val="tx1"/>
                </a:solidFill>
                <a:latin typeface="Times New Roman" pitchFamily="18" charset="0"/>
                <a:cs typeface="Times New Roman" pitchFamily="18" charset="0"/>
              </a:rPr>
              <a:t>2-3 </a:t>
            </a:r>
            <a:r>
              <a:rPr lang="el-GR" sz="2800" dirty="0">
                <a:solidFill>
                  <a:schemeClr val="tx1"/>
                </a:solidFill>
                <a:latin typeface="Times New Roman" pitchFamily="18" charset="0"/>
                <a:cs typeface="Times New Roman" pitchFamily="18" charset="0"/>
                <a:hlinkClick r:id="rId4" tooltip="Μικρόμετρο"/>
              </a:rPr>
              <a:t>μικρόμετρα</a:t>
            </a:r>
            <a:r>
              <a:rPr lang="el-GR" sz="2800" dirty="0" smtClean="0">
                <a:solidFill>
                  <a:schemeClr val="tx1"/>
                </a:solidFill>
                <a:latin typeface="Times New Roman" pitchFamily="18" charset="0"/>
                <a:cs typeface="Times New Roman" pitchFamily="18" charset="0"/>
              </a:rPr>
              <a:t>,</a:t>
            </a:r>
            <a:r>
              <a:rPr lang="el-GR" sz="2800" dirty="0">
                <a:solidFill>
                  <a:schemeClr val="tx1"/>
                </a:solidFill>
                <a:latin typeface="Times New Roman" pitchFamily="18" charset="0"/>
                <a:cs typeface="Times New Roman" pitchFamily="18" charset="0"/>
              </a:rPr>
              <a:t> προερχόμενα από θραύσματα </a:t>
            </a:r>
            <a:r>
              <a:rPr lang="el-GR" sz="2800" dirty="0">
                <a:solidFill>
                  <a:schemeClr val="tx1"/>
                </a:solidFill>
                <a:latin typeface="Times New Roman" pitchFamily="18" charset="0"/>
                <a:cs typeface="Times New Roman" pitchFamily="18" charset="0"/>
                <a:hlinkClick r:id="rId5" tooltip="Μεγακαρυοκύτταρο (δεν έχει γραφτεί ακόμα)"/>
              </a:rPr>
              <a:t>μεγακαρυοκυττάρων</a:t>
            </a:r>
            <a:r>
              <a:rPr lang="el-GR" sz="2800" dirty="0">
                <a:solidFill>
                  <a:schemeClr val="tx1"/>
                </a:solidFill>
                <a:latin typeface="Times New Roman" pitchFamily="18" charset="0"/>
                <a:cs typeface="Times New Roman" pitchFamily="18" charset="0"/>
              </a:rPr>
              <a:t>. </a:t>
            </a:r>
            <a:endParaRPr lang="el-GR" sz="2800" dirty="0" smtClean="0">
              <a:solidFill>
                <a:schemeClr val="tx1"/>
              </a:solidFill>
              <a:latin typeface="Times New Roman" pitchFamily="18" charset="0"/>
              <a:cs typeface="Times New Roman" pitchFamily="18" charset="0"/>
            </a:endParaRPr>
          </a:p>
          <a:p>
            <a:r>
              <a:rPr lang="el-GR" sz="2800" dirty="0" smtClean="0">
                <a:solidFill>
                  <a:schemeClr val="tx1"/>
                </a:solidFill>
                <a:latin typeface="Times New Roman" pitchFamily="18" charset="0"/>
                <a:cs typeface="Times New Roman" pitchFamily="18" charset="0"/>
              </a:rPr>
              <a:t>Ο </a:t>
            </a:r>
            <a:r>
              <a:rPr lang="el-GR" sz="2800" dirty="0">
                <a:solidFill>
                  <a:schemeClr val="tx1"/>
                </a:solidFill>
                <a:latin typeface="Times New Roman" pitchFamily="18" charset="0"/>
                <a:cs typeface="Times New Roman" pitchFamily="18" charset="0"/>
              </a:rPr>
              <a:t>μέσος όρος διάρκειας ζωής είναι μόλις 5 με 9 μέρες. </a:t>
            </a:r>
            <a:endParaRPr lang="el-GR" sz="2800" dirty="0" smtClean="0">
              <a:solidFill>
                <a:schemeClr val="tx1"/>
              </a:solidFill>
              <a:latin typeface="Times New Roman" pitchFamily="18" charset="0"/>
              <a:cs typeface="Times New Roman" pitchFamily="18" charset="0"/>
            </a:endParaRPr>
          </a:p>
          <a:p>
            <a:r>
              <a:rPr lang="el-GR" sz="2800" dirty="0" smtClean="0">
                <a:solidFill>
                  <a:schemeClr val="tx1"/>
                </a:solidFill>
                <a:latin typeface="Times New Roman" pitchFamily="18" charset="0"/>
                <a:cs typeface="Times New Roman" pitchFamily="18" charset="0"/>
              </a:rPr>
              <a:t>Τα </a:t>
            </a:r>
            <a:r>
              <a:rPr lang="el-GR" sz="2800" dirty="0">
                <a:solidFill>
                  <a:schemeClr val="tx1"/>
                </a:solidFill>
                <a:latin typeface="Times New Roman" pitchFamily="18" charset="0"/>
                <a:cs typeface="Times New Roman" pitchFamily="18" charset="0"/>
              </a:rPr>
              <a:t>αιμοπετάλια είναι μια φυσική πηγή αυξητικών παραγόντων. </a:t>
            </a:r>
            <a:endParaRPr lang="el-GR" sz="2800" dirty="0" smtClean="0">
              <a:solidFill>
                <a:schemeClr val="tx1"/>
              </a:solidFill>
              <a:latin typeface="Times New Roman" pitchFamily="18" charset="0"/>
              <a:cs typeface="Times New Roman" pitchFamily="18" charset="0"/>
            </a:endParaRPr>
          </a:p>
          <a:p>
            <a:r>
              <a:rPr lang="el-GR" sz="2800" dirty="0" smtClean="0">
                <a:solidFill>
                  <a:schemeClr val="tx1"/>
                </a:solidFill>
                <a:latin typeface="Times New Roman" pitchFamily="18" charset="0"/>
                <a:cs typeface="Times New Roman" pitchFamily="18" charset="0"/>
              </a:rPr>
              <a:t>Κυκλοφορούν </a:t>
            </a:r>
            <a:r>
              <a:rPr lang="el-GR" sz="2800" dirty="0">
                <a:solidFill>
                  <a:schemeClr val="tx1"/>
                </a:solidFill>
                <a:latin typeface="Times New Roman" pitchFamily="18" charset="0"/>
                <a:cs typeface="Times New Roman" pitchFamily="18" charset="0"/>
              </a:rPr>
              <a:t>στο </a:t>
            </a:r>
            <a:r>
              <a:rPr lang="el-GR" sz="2800" dirty="0">
                <a:solidFill>
                  <a:schemeClr val="tx1"/>
                </a:solidFill>
                <a:latin typeface="Times New Roman" pitchFamily="18" charset="0"/>
                <a:cs typeface="Times New Roman" pitchFamily="18" charset="0"/>
                <a:hlinkClick r:id="rId6" tooltip="Αίμα"/>
              </a:rPr>
              <a:t>αίμα</a:t>
            </a:r>
            <a:r>
              <a:rPr lang="el-GR" sz="2800" dirty="0">
                <a:solidFill>
                  <a:schemeClr val="tx1"/>
                </a:solidFill>
                <a:latin typeface="Times New Roman" pitchFamily="18" charset="0"/>
                <a:cs typeface="Times New Roman" pitchFamily="18" charset="0"/>
              </a:rPr>
              <a:t> των </a:t>
            </a:r>
            <a:r>
              <a:rPr lang="el-GR" sz="2800" dirty="0">
                <a:solidFill>
                  <a:schemeClr val="tx1"/>
                </a:solidFill>
                <a:latin typeface="Times New Roman" pitchFamily="18" charset="0"/>
                <a:cs typeface="Times New Roman" pitchFamily="18" charset="0"/>
                <a:hlinkClick r:id="rId7" tooltip="Θηλαστικά"/>
              </a:rPr>
              <a:t>θηλαστικών</a:t>
            </a:r>
            <a:r>
              <a:rPr lang="el-GR" sz="2800" dirty="0">
                <a:solidFill>
                  <a:schemeClr val="tx1"/>
                </a:solidFill>
                <a:latin typeface="Times New Roman" pitchFamily="18" charset="0"/>
                <a:cs typeface="Times New Roman" pitchFamily="18" charset="0"/>
              </a:rPr>
              <a:t> και συμμετέχουν στην </a:t>
            </a:r>
            <a:r>
              <a:rPr lang="el-GR" sz="2800" dirty="0">
                <a:solidFill>
                  <a:schemeClr val="tx1"/>
                </a:solidFill>
                <a:latin typeface="Times New Roman" pitchFamily="18" charset="0"/>
                <a:cs typeface="Times New Roman" pitchFamily="18" charset="0"/>
                <a:hlinkClick r:id="rId8" tooltip="Αιμόσταση (δεν έχει γραφτεί ακόμα)"/>
              </a:rPr>
              <a:t>αιμόσταση</a:t>
            </a:r>
            <a:r>
              <a:rPr lang="el-GR" sz="2800" dirty="0">
                <a:solidFill>
                  <a:schemeClr val="tx1"/>
                </a:solidFill>
                <a:latin typeface="Times New Roman" pitchFamily="18" charset="0"/>
                <a:cs typeface="Times New Roman" pitchFamily="18" charset="0"/>
              </a:rPr>
              <a:t>, οδηγώντας στο σχηματισμό </a:t>
            </a:r>
            <a:r>
              <a:rPr lang="el-GR" sz="2800" dirty="0">
                <a:solidFill>
                  <a:schemeClr val="tx1"/>
                </a:solidFill>
                <a:latin typeface="Times New Roman" pitchFamily="18" charset="0"/>
                <a:cs typeface="Times New Roman" pitchFamily="18" charset="0"/>
                <a:hlinkClick r:id="rId9" tooltip="Θρόμβος (δεν έχει γραφτεί ακόμα)"/>
              </a:rPr>
              <a:t>θρόμβων αίματος</a:t>
            </a:r>
            <a:r>
              <a:rPr lang="el-G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457200" y="274680"/>
            <a:ext cx="8218080" cy="1142640"/>
          </a:xfrm>
          <a:prstGeom prst="rect">
            <a:avLst/>
          </a:prstGeom>
          <a:noFill/>
          <a:ln>
            <a:noFill/>
          </a:ln>
        </p:spPr>
        <p:txBody>
          <a:bodyPr lIns="45720" tIns="0" rIns="45720" bIns="0" anchor="b"/>
          <a:lstStyle/>
          <a:p>
            <a:pPr>
              <a:lnSpc>
                <a:spcPct val="100000"/>
              </a:lnSpc>
            </a:pPr>
            <a:r>
              <a:rPr lang="el-GR" sz="3200" b="1" strike="noStrike" cap="all" spc="-1">
                <a:solidFill>
                  <a:srgbClr val="FDF2E8"/>
                </a:solidFill>
                <a:latin typeface="Arial"/>
              </a:rPr>
              <a:t>ΡΥΘΜΟΙ ΠΑΡΑΓΩΓΗΣ ΑΙΜΟΠΕΤΑΛΙΩΝ</a:t>
            </a:r>
            <a:endParaRPr lang="el-GR" sz="3200" b="0" strike="noStrike" spc="-1">
              <a:solidFill>
                <a:srgbClr val="000000"/>
              </a:solidFill>
              <a:latin typeface="Trebuchet MS"/>
            </a:endParaRPr>
          </a:p>
        </p:txBody>
      </p:sp>
      <p:sp>
        <p:nvSpPr>
          <p:cNvPr id="215" name="TextShape 2"/>
          <p:cNvSpPr txBox="1"/>
          <p:nvPr/>
        </p:nvSpPr>
        <p:spPr>
          <a:xfrm>
            <a:off x="457200" y="1600200"/>
            <a:ext cx="8229240" cy="4571640"/>
          </a:xfrm>
          <a:prstGeom prst="rect">
            <a:avLst/>
          </a:prstGeom>
          <a:noFill/>
          <a:ln>
            <a:noFill/>
          </a:ln>
        </p:spPr>
        <p:txBody>
          <a:bodyPr lIns="90000" tIns="45000" rIns="90000" bIns="45000"/>
          <a:lstStyle/>
          <a:p>
            <a:pPr marL="274320" indent="-273960" algn="r">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ΑΠΟ ΤΟ CFU-MEG </a:t>
            </a:r>
            <a:endParaRPr lang="el-GR" sz="2800" b="0" strike="noStrike" spc="-1">
              <a:solidFill>
                <a:srgbClr val="000000"/>
              </a:solidFill>
              <a:latin typeface="Trebuchet MS"/>
            </a:endParaRPr>
          </a:p>
          <a:p>
            <a:pPr marL="274320" indent="-273960" algn="r">
              <a:lnSpc>
                <a:spcPct val="90000"/>
              </a:lnSpc>
              <a:spcBef>
                <a:spcPts val="601"/>
              </a:spcBef>
            </a:pPr>
            <a:r>
              <a:rPr lang="el-GR" sz="2800" b="1" strike="noStrike" spc="-1">
                <a:solidFill>
                  <a:srgbClr val="000000"/>
                </a:solidFill>
                <a:latin typeface="Trebuchet MS"/>
              </a:rPr>
              <a:t>ΣΤΟ ΑΙΜΟΠΕΤΑΛΙΟ  </a:t>
            </a:r>
            <a:endParaRPr lang="el-GR" sz="2800" b="0" strike="noStrike" spc="-1">
              <a:solidFill>
                <a:srgbClr val="000000"/>
              </a:solidFill>
              <a:latin typeface="Trebuchet MS"/>
            </a:endParaRPr>
          </a:p>
          <a:p>
            <a:pPr marL="274320" indent="-273960" algn="r">
              <a:lnSpc>
                <a:spcPct val="90000"/>
              </a:lnSpc>
              <a:spcBef>
                <a:spcPts val="601"/>
              </a:spcBef>
            </a:pPr>
            <a:r>
              <a:rPr lang="el-GR" sz="2800" b="1" strike="noStrike" spc="-1">
                <a:solidFill>
                  <a:srgbClr val="000000"/>
                </a:solidFill>
                <a:latin typeface="Trebuchet MS"/>
              </a:rPr>
              <a:t>10 ΗΜΕΡΕΣ </a:t>
            </a: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a:lnSpc>
                <a:spcPct val="90000"/>
              </a:lnSpc>
              <a:spcBef>
                <a:spcPts val="601"/>
              </a:spcBef>
            </a:pP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ΤΑ ΑΙΜΟΠΕΤΑΛΙΑ ΣΥΓΚΡΑΤΟΥΝΤΑΙ ΣΤΟ ΣΠΛΗΝΑ ΓΙΑ 36 ΩΡΕΣ.</a:t>
            </a: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1" strike="noStrike" spc="-1">
                <a:solidFill>
                  <a:srgbClr val="000000"/>
                </a:solidFill>
                <a:latin typeface="Trebuchet MS"/>
              </a:rPr>
              <a:t>ΧΡΟΝΟΣ ΖΩΗΣ ΤΩΝ ΑΙΜΟΠΕΤΑΛΙΩΝ ΣΤΟ ΠΕΡΙΦΕΡΙΚΟ ΑΙΜΑ : 7 ΗΜΕΡΕΣ</a:t>
            </a:r>
            <a:endParaRPr lang="el-GR" sz="2800" b="0" strike="noStrike" spc="-1">
              <a:solidFill>
                <a:srgbClr val="000000"/>
              </a:solidFill>
              <a:latin typeface="Trebuchet MS"/>
            </a:endParaRPr>
          </a:p>
          <a:p>
            <a:pPr marL="274320" indent="-273960">
              <a:lnSpc>
                <a:spcPct val="90000"/>
              </a:lnSpc>
              <a:spcBef>
                <a:spcPts val="601"/>
              </a:spcBef>
            </a:pPr>
            <a:endParaRPr lang="el-GR" sz="2800" b="0" strike="noStrike" spc="-1">
              <a:solidFill>
                <a:srgbClr val="000000"/>
              </a:solidFill>
              <a:latin typeface="Trebuchet MS"/>
            </a:endParaRPr>
          </a:p>
        </p:txBody>
      </p:sp>
      <p:pic>
        <p:nvPicPr>
          <p:cNvPr id="216" name="Picture 6"/>
          <p:cNvPicPr/>
          <p:nvPr/>
        </p:nvPicPr>
        <p:blipFill>
          <a:blip r:embed="rId2"/>
          <a:stretch/>
        </p:blipFill>
        <p:spPr>
          <a:xfrm>
            <a:off x="380880" y="1676520"/>
            <a:ext cx="4495320" cy="213336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ΚΥΚΛΟΦΟΡΙΚΟ ΣΥΣΤΗΜΑ</a:t>
            </a:r>
            <a:endParaRPr lang="el-GR" sz="3800" b="0" strike="noStrike" spc="-1">
              <a:solidFill>
                <a:srgbClr val="000000"/>
              </a:solidFill>
              <a:latin typeface="Trebuchet MS"/>
            </a:endParaRPr>
          </a:p>
        </p:txBody>
      </p:sp>
      <p:sp>
        <p:nvSpPr>
          <p:cNvPr id="13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κυκλοφορία ρυθμίζεται από πολλά ρυθμιστικά  συστήματα τα οποία φροντίζουν και διατηρούν επαρκή κυκλοφορία στα αγγεία και κατά το δυνατόν σε όλα τα όργανα, αλλά ιδιαίτερα και με απόλυτη προτεραιότητα στον ΕΓΚΕΦΑΛΟ και την ΚΑΡΔΙΑ</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Κυκλοφορικό Σύστημα διακρίνεται:  </a:t>
            </a:r>
          </a:p>
          <a:p>
            <a:pPr marL="274320" indent="-273960" algn="just">
              <a:lnSpc>
                <a:spcPct val="100000"/>
              </a:lnSpc>
              <a:spcBef>
                <a:spcPts val="601"/>
              </a:spcBef>
            </a:pPr>
            <a:r>
              <a:rPr lang="el-GR" sz="2600" b="0" strike="noStrike" spc="-1">
                <a:solidFill>
                  <a:srgbClr val="000000"/>
                </a:solidFill>
                <a:latin typeface="Trebuchet MS"/>
              </a:rPr>
              <a:t>            Στη μεγάλη κυκλοφορία</a:t>
            </a:r>
          </a:p>
          <a:p>
            <a:pPr marL="274320" indent="-273960" algn="just">
              <a:lnSpc>
                <a:spcPct val="100000"/>
              </a:lnSpc>
              <a:spcBef>
                <a:spcPts val="601"/>
              </a:spcBef>
            </a:pPr>
            <a:r>
              <a:rPr lang="el-GR" sz="2600" b="0" strike="noStrike" spc="-1">
                <a:solidFill>
                  <a:srgbClr val="000000"/>
                </a:solidFill>
                <a:latin typeface="Trebuchet MS"/>
              </a:rPr>
              <a:t>            Στη μικρή κυκλοφορία</a:t>
            </a:r>
          </a:p>
          <a:p>
            <a:pPr marL="274320" indent="-273960" algn="just">
              <a:lnSpc>
                <a:spcPct val="100000"/>
              </a:lnSpc>
              <a:spcBef>
                <a:spcPts val="601"/>
              </a:spcBef>
            </a:pPr>
            <a:r>
              <a:rPr lang="el-GR" sz="2600" b="0" strike="noStrike" spc="-1">
                <a:solidFill>
                  <a:srgbClr val="000000"/>
                </a:solidFill>
                <a:latin typeface="Trebuchet MS"/>
              </a:rPr>
              <a:t>            Στη λεμφική κυκλοφορία</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250920" y="4292640"/>
            <a:ext cx="8569080" cy="208872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ΜΕ ΤΟ ΗΛΕΚΤΡΟΝΙΚΟ ΜΙΚΡΟΣΚΟΠΙΟ</a:t>
            </a:r>
            <a:endParaRPr lang="el-GR" sz="2600" b="0" strike="noStrike" spc="-1">
              <a:solidFill>
                <a:srgbClr val="000000"/>
              </a:solidFill>
              <a:latin typeface="Trebuchet MS"/>
            </a:endParaRPr>
          </a:p>
          <a:p>
            <a:pPr marL="274320" indent="-273960">
              <a:lnSpc>
                <a:spcPct val="100000"/>
              </a:lnSpc>
              <a:spcBef>
                <a:spcPts val="601"/>
              </a:spcBef>
            </a:pPr>
            <a:r>
              <a:rPr lang="el-GR" sz="2600" b="1" strike="noStrike" spc="-1">
                <a:solidFill>
                  <a:srgbClr val="000000"/>
                </a:solidFill>
                <a:latin typeface="Trebuchet MS"/>
              </a:rPr>
              <a:t>ΤΑ ΑΙΜΟΠΕΤΑΛΙΑ ΔΙΑΚΡΙΝΟΝΤΑΙ ΣΕ ΔΥΟ ΜΟΡΦΕΣ: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charset="2"/>
              <a:buChar char=""/>
            </a:pPr>
            <a:r>
              <a:rPr lang="el-GR" sz="2600" b="1" strike="noStrike" spc="-1">
                <a:solidFill>
                  <a:srgbClr val="000000"/>
                </a:solidFill>
                <a:latin typeface="Trebuchet MS"/>
              </a:rPr>
              <a:t>ΗΡΕΜΑ </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charset="2"/>
              <a:buChar char=""/>
            </a:pPr>
            <a:r>
              <a:rPr lang="el-GR" sz="2600" b="1" strike="noStrike" spc="-1">
                <a:solidFill>
                  <a:srgbClr val="000000"/>
                </a:solidFill>
                <a:latin typeface="Trebuchet MS"/>
              </a:rPr>
              <a:t>ΕΝΕΡΓΟΠΟΙΗΜΕΝΑ</a:t>
            </a:r>
            <a:endParaRPr lang="el-GR" sz="2600" b="0" strike="noStrike" spc="-1">
              <a:solidFill>
                <a:srgbClr val="000000"/>
              </a:solidFill>
              <a:latin typeface="Trebuchet MS"/>
            </a:endParaRPr>
          </a:p>
          <a:p>
            <a:pPr marL="274320" indent="-273960">
              <a:lnSpc>
                <a:spcPct val="100000"/>
              </a:lnSpc>
              <a:spcBef>
                <a:spcPts val="601"/>
              </a:spcBef>
            </a:pPr>
            <a:endParaRPr lang="el-GR" sz="2600" b="0" strike="noStrike" spc="-1">
              <a:solidFill>
                <a:srgbClr val="000000"/>
              </a:solidFill>
              <a:latin typeface="Trebuchet MS"/>
            </a:endParaRPr>
          </a:p>
        </p:txBody>
      </p:sp>
      <p:sp>
        <p:nvSpPr>
          <p:cNvPr id="218" name="CustomShape 2"/>
          <p:cNvSpPr/>
          <p:nvPr/>
        </p:nvSpPr>
        <p:spPr>
          <a:xfrm>
            <a:off x="155520" y="46080"/>
            <a:ext cx="3266640" cy="4352400"/>
          </a:xfrm>
          <a:prstGeom prst="rect">
            <a:avLst/>
          </a:prstGeom>
          <a:noFill/>
          <a:ln>
            <a:noFill/>
          </a:ln>
        </p:spPr>
        <p:style>
          <a:lnRef idx="0">
            <a:scrgbClr r="0" g="0" b="0"/>
          </a:lnRef>
          <a:fillRef idx="0">
            <a:scrgbClr r="0" g="0" b="0"/>
          </a:fillRef>
          <a:effectRef idx="0">
            <a:scrgbClr r="0" g="0" b="0"/>
          </a:effectRef>
          <a:fontRef idx="minor"/>
        </p:style>
      </p:sp>
      <p:pic>
        <p:nvPicPr>
          <p:cNvPr id="219" name="Picture 4"/>
          <p:cNvPicPr/>
          <p:nvPr/>
        </p:nvPicPr>
        <p:blipFill>
          <a:blip r:embed="rId2"/>
          <a:stretch/>
        </p:blipFill>
        <p:spPr>
          <a:xfrm>
            <a:off x="395280" y="404640"/>
            <a:ext cx="8208720" cy="3671640"/>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Ανοσια Ι</a:t>
            </a:r>
            <a:endParaRPr lang="el-GR" sz="3800" b="0" strike="noStrike" spc="-1">
              <a:solidFill>
                <a:srgbClr val="000000"/>
              </a:solidFill>
              <a:latin typeface="Trebuchet MS"/>
            </a:endParaRPr>
          </a:p>
        </p:txBody>
      </p:sp>
      <p:sp>
        <p:nvSpPr>
          <p:cNvPr id="179" name="TextShape 2"/>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έννοια της ανοσίας είναι συνυφασμένη με την άμυνα του οργανισμού έναντι των λοιμώξεων</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Ανοσία</a:t>
            </a:r>
            <a:r>
              <a:rPr lang="el-GR" sz="2600" b="0" strike="noStrike" spc="-1">
                <a:solidFill>
                  <a:srgbClr val="000000"/>
                </a:solidFill>
                <a:latin typeface="Trebuchet MS"/>
              </a:rPr>
              <a:t>: αντίδραση του οργανισμού σε ξένες ουσίες (μικρόβια, μακρομόρια όπως: πρωτείνες, πολυσακχαρίτες, …)</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Ανοσολογία: </a:t>
            </a:r>
            <a:r>
              <a:rPr lang="el-GR" sz="2600" b="0" strike="noStrike" spc="-1">
                <a:solidFill>
                  <a:srgbClr val="000000"/>
                </a:solidFill>
                <a:latin typeface="Trebuchet MS"/>
              </a:rPr>
              <a:t>η επιστήμη που μελετά την ανοσία.</a:t>
            </a:r>
          </a:p>
          <a:p>
            <a:pPr marL="274320" indent="-273960">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Ανοσιακό  σύστημα: </a:t>
            </a:r>
            <a:r>
              <a:rPr lang="el-GR" sz="2600" b="0" strike="noStrike" spc="-1">
                <a:solidFill>
                  <a:srgbClr val="000000"/>
                </a:solidFill>
                <a:latin typeface="Trebuchet MS"/>
              </a:rPr>
              <a:t>τα κύτταρα και τα μόρια που εμπλέκονται στις διάφορες λειτουργίες της ανοσίας. Η συνδυασμένη αντίδρασή τους είναι η </a:t>
            </a:r>
            <a:r>
              <a:rPr lang="el-GR" sz="2600" b="1" strike="noStrike" spc="-1">
                <a:solidFill>
                  <a:srgbClr val="000000"/>
                </a:solidFill>
                <a:latin typeface="Trebuchet MS"/>
              </a:rPr>
              <a:t>ανοσιακή απάντηση</a:t>
            </a: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ανοσια</a:t>
            </a:r>
            <a:endParaRPr lang="el-GR" sz="3800" b="0" strike="noStrike" spc="-1">
              <a:solidFill>
                <a:srgbClr val="000000"/>
              </a:solidFill>
              <a:latin typeface="Trebuchet MS"/>
            </a:endParaRPr>
          </a:p>
        </p:txBody>
      </p:sp>
      <p:sp>
        <p:nvSpPr>
          <p:cNvPr id="181" name="TextShape 2"/>
          <p:cNvSpPr txBox="1"/>
          <p:nvPr/>
        </p:nvSpPr>
        <p:spPr>
          <a:xfrm>
            <a:off x="457200" y="1609560"/>
            <a:ext cx="7238520" cy="4845960"/>
          </a:xfrm>
          <a:prstGeom prst="rect">
            <a:avLst/>
          </a:prstGeom>
          <a:noFill/>
          <a:ln>
            <a:noFill/>
          </a:ln>
        </p:spPr>
        <p:txBody>
          <a:bodyPr lIns="90000" tIns="45000" rIns="90000" bIns="45000"/>
          <a:lstStyle/>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u="sng" strike="noStrike" spc="-1">
                <a:solidFill>
                  <a:srgbClr val="000000"/>
                </a:solidFill>
                <a:uFillTx/>
                <a:latin typeface="Trebuchet MS"/>
              </a:rPr>
              <a:t>Διακρίνεται σε φυσική και επίκτητη</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u="sng" strike="noStrike" spc="-1">
                <a:solidFill>
                  <a:srgbClr val="000000"/>
                </a:solidFill>
                <a:uFillTx/>
                <a:latin typeface="Trebuchet MS"/>
              </a:rPr>
              <a:t>Επίκτητη</a:t>
            </a:r>
            <a:r>
              <a:rPr lang="el-GR" sz="2600" b="0" strike="noStrike" spc="-1">
                <a:solidFill>
                  <a:srgbClr val="000000"/>
                </a:solidFill>
                <a:latin typeface="Trebuchet MS"/>
              </a:rPr>
              <a:t> : ενεργοποιείται όταν η φυσική δεν καταφέρει να εξουδετερώσει τους ξένους παράγοντες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πιο ειδική</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183"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sp>
        <p:nvSpPr>
          <p:cNvPr id="184" name="CustomShape 3"/>
          <p:cNvSpPr/>
          <p:nvPr/>
        </p:nvSpPr>
        <p:spPr>
          <a:xfrm>
            <a:off x="301680" y="228600"/>
            <a:ext cx="8534160" cy="1327680"/>
          </a:xfrm>
          <a:prstGeom prst="rect">
            <a:avLst/>
          </a:prstGeom>
          <a:noFill/>
          <a:ln>
            <a:noFill/>
          </a:ln>
        </p:spPr>
        <p:style>
          <a:lnRef idx="0">
            <a:scrgbClr r="0" g="0" b="0"/>
          </a:lnRef>
          <a:fillRef idx="0">
            <a:scrgbClr r="0" g="0" b="0"/>
          </a:fillRef>
          <a:effectRef idx="0">
            <a:scrgbClr r="0" g="0" b="0"/>
          </a:effectRef>
          <a:fontRef idx="minor"/>
        </p:style>
        <p:txBody>
          <a:bodyPr lIns="45720" tIns="0" rIns="45720" bIns="0" anchor="b">
            <a:normAutofit/>
          </a:bodyPr>
          <a:lstStyle/>
          <a:p>
            <a:pPr>
              <a:lnSpc>
                <a:spcPct val="100000"/>
              </a:lnSpc>
            </a:pPr>
            <a:r>
              <a:rPr lang="el-GR" sz="3800" b="1" strike="noStrike" cap="all" spc="-1">
                <a:solidFill>
                  <a:srgbClr val="FDF2E8"/>
                </a:solidFill>
                <a:latin typeface="Trebuchet MS"/>
              </a:rPr>
              <a:t>Η σημασία του ανοσοποιητικού συστήματος</a:t>
            </a:r>
            <a:endParaRPr lang="el-GR" sz="3800" b="0" strike="noStrike" spc="-1">
              <a:latin typeface="Arial"/>
            </a:endParaRPr>
          </a:p>
        </p:txBody>
      </p:sp>
      <p:graphicFrame>
        <p:nvGraphicFramePr>
          <p:cNvPr id="185" name="Table 4"/>
          <p:cNvGraphicFramePr/>
          <p:nvPr/>
        </p:nvGraphicFramePr>
        <p:xfrm>
          <a:off x="301680" y="0"/>
          <a:ext cx="8503920" cy="9117360"/>
        </p:xfrm>
        <a:graphic>
          <a:graphicData uri="http://schemas.openxmlformats.org/drawingml/2006/table">
            <a:tbl>
              <a:tblPr/>
              <a:tblGrid>
                <a:gridCol w="4251960"/>
                <a:gridCol w="4251960"/>
              </a:tblGrid>
              <a:tr h="641880">
                <a:tc>
                  <a:txBody>
                    <a:bodyPr/>
                    <a:lstStyle/>
                    <a:p>
                      <a:pPr>
                        <a:lnSpc>
                          <a:spcPct val="100000"/>
                        </a:lnSpc>
                      </a:pPr>
                      <a:r>
                        <a:rPr lang="el-GR" sz="1800" b="1" strike="noStrike" spc="-1">
                          <a:solidFill>
                            <a:srgbClr val="FFFFFF"/>
                          </a:solidFill>
                          <a:latin typeface="Trebuchet MS"/>
                        </a:rPr>
                        <a:t>ΡΟΛΟΣ </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c>
                  <a:txBody>
                    <a:bodyPr/>
                    <a:lstStyle/>
                    <a:p>
                      <a:pPr>
                        <a:lnSpc>
                          <a:spcPct val="100000"/>
                        </a:lnSpc>
                      </a:pPr>
                      <a:r>
                        <a:rPr lang="el-GR" sz="1800" b="1" strike="noStrike" spc="-1">
                          <a:solidFill>
                            <a:srgbClr val="FFFFFF"/>
                          </a:solidFill>
                          <a:latin typeface="Trebuchet MS"/>
                        </a:rPr>
                        <a:t>ΕΠΙΠΤΩΣΕΙΣ ΣΤΗΝ ΥΓΕΙΑ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r>
              <a:tr h="1117800">
                <a:tc>
                  <a:txBody>
                    <a:bodyPr/>
                    <a:lstStyle/>
                    <a:p>
                      <a:pPr>
                        <a:lnSpc>
                          <a:spcPct val="100000"/>
                        </a:lnSpc>
                      </a:pPr>
                      <a:r>
                        <a:rPr lang="el-GR" sz="1800" b="0" strike="noStrike" spc="-1">
                          <a:solidFill>
                            <a:srgbClr val="000000"/>
                          </a:solidFill>
                          <a:latin typeface="Trebuchet MS"/>
                        </a:rPr>
                        <a:t>Άμυνα κατά των λοιμώξεων</a:t>
                      </a:r>
                      <a:endParaRPr lang="el-GR"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Ανεπαρκής ανοσία&gt;&gt;&gt;λοιμωξεις</a:t>
                      </a:r>
                      <a:endParaRPr lang="el-GR" sz="1800" b="0" strike="noStrike" spc="-1">
                        <a:latin typeface="Arial"/>
                      </a:endParaRPr>
                    </a:p>
                    <a:p>
                      <a:pPr>
                        <a:lnSpc>
                          <a:spcPct val="100000"/>
                        </a:lnSpc>
                      </a:pPr>
                      <a:r>
                        <a:rPr lang="el-GR" sz="1800" b="0" strike="noStrike" spc="-1">
                          <a:solidFill>
                            <a:srgbClr val="000000"/>
                          </a:solidFill>
                          <a:latin typeface="Trebuchet MS"/>
                        </a:rPr>
                        <a:t>Εμβολιασμός&gt;&gt;&gt;&gt;ανοσιακή μνήμη</a:t>
                      </a:r>
                      <a:endParaRPr lang="el-GR"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r>
              <a:tr h="1260720">
                <a:tc>
                  <a:txBody>
                    <a:bodyPr/>
                    <a:lstStyle/>
                    <a:p>
                      <a:pPr>
                        <a:lnSpc>
                          <a:spcPct val="100000"/>
                        </a:lnSpc>
                      </a:pPr>
                      <a:r>
                        <a:rPr lang="el-GR" sz="1800" b="0" strike="noStrike" spc="-1">
                          <a:solidFill>
                            <a:srgbClr val="000000"/>
                          </a:solidFill>
                          <a:latin typeface="Trebuchet MS"/>
                        </a:rPr>
                        <a:t>Αμυνα κατά των όγκων</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Ανοσοθεραπεία του καρκίνου</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2115000">
                <a:tc>
                  <a:txBody>
                    <a:bodyPr/>
                    <a:lstStyle/>
                    <a:p>
                      <a:pPr>
                        <a:lnSpc>
                          <a:spcPct val="100000"/>
                        </a:lnSpc>
                      </a:pPr>
                      <a:r>
                        <a:rPr lang="el-GR" sz="1800" b="0" strike="noStrike" spc="-1">
                          <a:solidFill>
                            <a:srgbClr val="000000"/>
                          </a:solidFill>
                          <a:latin typeface="Trebuchet MS"/>
                        </a:rPr>
                        <a:t>Αμώμαλες και υπερβολικές απαντήσεις</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Αυτοανοσία, υπερευαιασθησία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1736640">
                <a:tc>
                  <a:txBody>
                    <a:bodyPr/>
                    <a:lstStyle/>
                    <a:p>
                      <a:pPr>
                        <a:lnSpc>
                          <a:spcPct val="100000"/>
                        </a:lnSpc>
                      </a:pPr>
                      <a:r>
                        <a:rPr lang="el-GR" sz="1800" b="0" strike="noStrike" spc="-1">
                          <a:solidFill>
                            <a:srgbClr val="000000"/>
                          </a:solidFill>
                          <a:latin typeface="Trebuchet MS"/>
                        </a:rPr>
                        <a:t>Αναγνώριση και απάντηση στα μοσχεύματα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μεταμόσχευση</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2245320">
                <a:tc>
                  <a:txBody>
                    <a:bodyPr/>
                    <a:lstStyle/>
                    <a:p>
                      <a:pPr>
                        <a:lnSpc>
                          <a:spcPct val="100000"/>
                        </a:lnSpc>
                      </a:pPr>
                      <a:r>
                        <a:rPr lang="el-GR" sz="1800" b="0" strike="noStrike" spc="-1">
                          <a:solidFill>
                            <a:srgbClr val="000000"/>
                          </a:solidFill>
                          <a:latin typeface="Trebuchet MS"/>
                        </a:rPr>
                        <a:t>Αντισώματα ωσ ειδικά αντιδραστήρια για την ανιχνευση μορίων</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Εργαστηριακές –ανοσολογικές εξετάσεις</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bl>
          </a:graphicData>
        </a:graphic>
      </p:graphicFrame>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Φυσικη ανοσια</a:t>
            </a:r>
            <a:endParaRPr lang="el-GR" sz="3800" b="0" strike="noStrike" spc="-1">
              <a:solidFill>
                <a:srgbClr val="000000"/>
              </a:solidFill>
              <a:latin typeface="Trebuchet MS"/>
            </a:endParaRPr>
          </a:p>
        </p:txBody>
      </p:sp>
      <p:sp>
        <p:nvSpPr>
          <p:cNvPr id="187" name="TextShape 2"/>
          <p:cNvSpPr txBox="1"/>
          <p:nvPr/>
        </p:nvSpPr>
        <p:spPr>
          <a:xfrm>
            <a:off x="457200" y="1609560"/>
            <a:ext cx="7238520" cy="4845960"/>
          </a:xfrm>
          <a:prstGeom prst="rect">
            <a:avLst/>
          </a:prstGeom>
          <a:noFill/>
          <a:ln>
            <a:noFill/>
          </a:ln>
        </p:spPr>
        <p:txBody>
          <a:bodyPr lIns="90000" tIns="45000" rIns="90000" bIns="45000">
            <a:normAutofit fontScale="32500" lnSpcReduction="10000"/>
          </a:bodyPr>
          <a:lstStyle/>
          <a:p>
            <a:pPr algn="just">
              <a:lnSpc>
                <a:spcPct val="120000"/>
              </a:lnSpc>
              <a:spcBef>
                <a:spcPts val="601"/>
              </a:spcBef>
            </a:pPr>
            <a:r>
              <a:rPr lang="el-GR" sz="9600" b="0" strike="noStrike" spc="-1">
                <a:solidFill>
                  <a:srgbClr val="FF0000"/>
                </a:solidFill>
                <a:latin typeface="Trebuchet MS"/>
              </a:rPr>
              <a:t>Μηχανικά στοιχεία</a:t>
            </a:r>
            <a:r>
              <a:rPr lang="el-GR" sz="9600" b="0" strike="noStrike" spc="-1">
                <a:solidFill>
                  <a:srgbClr val="000000"/>
                </a:solidFill>
                <a:latin typeface="Trebuchet MS"/>
              </a:rPr>
              <a:t>: Δέρμα-Επιθηλιακοί φραγμοί που καλύπτουν: αναπνευστική  οδό, γαστρεντερικό ουροποιογεννητική οδό, βλέννη, κροσσοί αναπνευστικού συστήματο</a:t>
            </a:r>
          </a:p>
          <a:p>
            <a:pPr algn="just">
              <a:lnSpc>
                <a:spcPct val="120000"/>
              </a:lnSpc>
              <a:spcBef>
                <a:spcPts val="601"/>
              </a:spcBef>
            </a:pPr>
            <a:r>
              <a:rPr lang="el-GR" sz="9600" b="0" strike="noStrike" spc="-1">
                <a:solidFill>
                  <a:srgbClr val="000000"/>
                </a:solidFill>
                <a:latin typeface="Trebuchet MS"/>
              </a:rPr>
              <a:t>-</a:t>
            </a:r>
            <a:r>
              <a:rPr lang="el-GR" sz="9600" b="0" strike="noStrike" spc="-1">
                <a:solidFill>
                  <a:srgbClr val="FF0000"/>
                </a:solidFill>
                <a:latin typeface="Trebuchet MS"/>
              </a:rPr>
              <a:t>Χημικά στοχεία</a:t>
            </a:r>
            <a:r>
              <a:rPr lang="el-GR" sz="9600" b="0" strike="noStrike" spc="-1">
                <a:solidFill>
                  <a:srgbClr val="000000"/>
                </a:solidFill>
                <a:latin typeface="Trebuchet MS"/>
              </a:rPr>
              <a:t>: πρωτείνες (υδρόλυση μικροβίων-ξένα στοιχεία)   </a:t>
            </a:r>
          </a:p>
          <a:p>
            <a:pPr algn="just">
              <a:lnSpc>
                <a:spcPct val="120000"/>
              </a:lnSpc>
              <a:spcBef>
                <a:spcPts val="601"/>
              </a:spcBef>
            </a:pPr>
            <a:r>
              <a:rPr lang="el-GR" sz="9600" b="0" strike="noStrike" spc="-1">
                <a:solidFill>
                  <a:srgbClr val="FF0000"/>
                </a:solidFill>
                <a:latin typeface="Trebuchet MS"/>
              </a:rPr>
              <a:t>Κυτταρικά στοιχεία</a:t>
            </a:r>
            <a:r>
              <a:rPr lang="el-GR" sz="9600" b="0" strike="noStrike" spc="-1">
                <a:solidFill>
                  <a:srgbClr val="000000"/>
                </a:solidFill>
                <a:latin typeface="Trebuchet MS"/>
              </a:rPr>
              <a:t>: δενδριτικά κύτταρα, επιθηλιακά κύτταρα, μακροφάγα    </a:t>
            </a:r>
          </a:p>
          <a:p>
            <a:pPr>
              <a:lnSpc>
                <a:spcPct val="120000"/>
              </a:lnSpc>
              <a:spcBef>
                <a:spcPts val="601"/>
              </a:spcBef>
            </a:pPr>
            <a:endParaRPr lang="el-GR" sz="9600" b="0" strike="noStrike" spc="-1">
              <a:solidFill>
                <a:srgbClr val="000000"/>
              </a:solidFill>
              <a:latin typeface="Trebuchet MS"/>
            </a:endParaRPr>
          </a:p>
          <a:p>
            <a:pPr>
              <a:lnSpc>
                <a:spcPct val="120000"/>
              </a:lnSpc>
              <a:spcBef>
                <a:spcPts val="601"/>
              </a:spcBef>
            </a:pPr>
            <a:endParaRPr lang="el-GR" sz="9600" b="0" strike="noStrike" spc="-1">
              <a:solidFill>
                <a:srgbClr val="000000"/>
              </a:solidFill>
              <a:latin typeface="Trebuchet MS"/>
            </a:endParaRPr>
          </a:p>
          <a:p>
            <a:pPr>
              <a:lnSpc>
                <a:spcPct val="120000"/>
              </a:lnSpc>
              <a:spcBef>
                <a:spcPts val="601"/>
              </a:spcBef>
            </a:pPr>
            <a:endParaRPr lang="el-GR" sz="9600" b="0" strike="noStrike" spc="-1">
              <a:solidFill>
                <a:srgbClr val="000000"/>
              </a:solidFill>
              <a:latin typeface="Trebuchet MS"/>
            </a:endParaRPr>
          </a:p>
          <a:p>
            <a:pPr>
              <a:lnSpc>
                <a:spcPct val="120000"/>
              </a:lnSpc>
              <a:spcBef>
                <a:spcPts val="601"/>
              </a:spcBef>
            </a:pPr>
            <a:endParaRPr lang="el-GR" sz="9600" b="0" strike="noStrike" spc="-1">
              <a:solidFill>
                <a:srgbClr val="000000"/>
              </a:solidFill>
              <a:latin typeface="Trebuchet MS"/>
            </a:endParaRPr>
          </a:p>
          <a:p>
            <a:pPr>
              <a:lnSpc>
                <a:spcPct val="120000"/>
              </a:lnSpc>
              <a:spcBef>
                <a:spcPts val="601"/>
              </a:spcBef>
            </a:pPr>
            <a:r>
              <a:rPr lang="el-GR" sz="1200" b="0" strike="noStrike" spc="-1">
                <a:solidFill>
                  <a:srgbClr val="000000"/>
                </a:solidFill>
                <a:latin typeface="Trebuchet MS"/>
              </a:rPr>
              <a:t> </a:t>
            </a:r>
            <a:r>
              <a:rPr lang="el-GR" sz="9600" b="0" strike="noStrike" spc="-1">
                <a:solidFill>
                  <a:srgbClr val="000000"/>
                </a:solidFill>
                <a:latin typeface="Trebuchet MS"/>
              </a:rPr>
              <a:t>Η φυσική  ανοσία διεγείρει την επίκτητη</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ΕΙΔΙΚΗ-ΕΠΙΚΤΗΤη ΑΝΟΣΙΑ</a:t>
            </a:r>
            <a:endParaRPr lang="el-GR" sz="3800" b="0" strike="noStrike" spc="-1">
              <a:solidFill>
                <a:srgbClr val="000000"/>
              </a:solidFill>
              <a:latin typeface="Trebuchet MS"/>
            </a:endParaRPr>
          </a:p>
        </p:txBody>
      </p:sp>
      <p:sp>
        <p:nvSpPr>
          <p:cNvPr id="189"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Ειδική-επίκτητη ανοσία:    Χυμική ανοσία</a:t>
            </a:r>
          </a:p>
          <a:p>
            <a:pPr>
              <a:lnSpc>
                <a:spcPct val="100000"/>
              </a:lnSpc>
              <a:spcBef>
                <a:spcPts val="601"/>
              </a:spcBef>
            </a:pPr>
            <a:r>
              <a:rPr lang="el-GR" sz="2600" b="0" strike="noStrike" spc="-1">
                <a:solidFill>
                  <a:srgbClr val="000000"/>
                </a:solidFill>
                <a:latin typeface="Trebuchet MS"/>
              </a:rPr>
              <a:t>                                           Κυτταρική ανοσία</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000000"/>
                </a:solidFill>
                <a:latin typeface="Trebuchet MS"/>
              </a:rPr>
              <a:t>Βασικά κύτταρα επίκτητης ανοσίας: </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000000"/>
                </a:solidFill>
                <a:latin typeface="Trebuchet MS"/>
              </a:rPr>
              <a:t>			</a:t>
            </a:r>
            <a:r>
              <a:rPr lang="el-GR" sz="2600" b="0" strike="noStrike" spc="-1">
                <a:solidFill>
                  <a:srgbClr val="FF0000"/>
                </a:solidFill>
                <a:latin typeface="Trebuchet MS"/>
              </a:rPr>
              <a:t>Β λεμφοκύτταρα</a:t>
            </a:r>
            <a:endParaRPr lang="el-GR" sz="2600" b="0" strike="noStrike" spc="-1">
              <a:solidFill>
                <a:srgbClr val="000000"/>
              </a:solidFill>
              <a:latin typeface="Trebuchet MS"/>
            </a:endParaRPr>
          </a:p>
          <a:p>
            <a:pPr>
              <a:lnSpc>
                <a:spcPct val="100000"/>
              </a:lnSpc>
              <a:spcBef>
                <a:spcPts val="601"/>
              </a:spcBef>
            </a:pPr>
            <a:r>
              <a:rPr lang="el-GR" sz="2600" b="0" strike="noStrike" spc="-1">
                <a:solidFill>
                  <a:srgbClr val="FF0000"/>
                </a:solidFill>
                <a:latin typeface="Trebuchet MS"/>
              </a:rPr>
              <a:t>			Τ λεμφοκύτταρα</a:t>
            </a: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320040"/>
            <a:ext cx="7238520" cy="687960"/>
          </a:xfrm>
          <a:prstGeom prst="rect">
            <a:avLst/>
          </a:prstGeom>
          <a:noFill/>
          <a:ln>
            <a:noFill/>
          </a:ln>
        </p:spPr>
        <p:txBody>
          <a:bodyPr lIns="45720" tIns="0" rIns="45720" bIns="0" anchor="b"/>
          <a:lstStyle/>
          <a:p>
            <a:pPr>
              <a:lnSpc>
                <a:spcPct val="100000"/>
              </a:lnSpc>
            </a:pPr>
            <a:r>
              <a:rPr lang="el-GR" sz="3800" b="1" strike="noStrike" cap="all" spc="-1" dirty="0" smtClean="0">
                <a:solidFill>
                  <a:srgbClr val="FDF2E8"/>
                </a:solidFill>
                <a:latin typeface="Trebuchet MS"/>
              </a:rPr>
              <a:t>Β ΛΕΜΦΟΚΥΤΤΑΡΟ</a:t>
            </a:r>
            <a:endParaRPr lang="el-GR" sz="3800" b="0" strike="noStrike" spc="-1" dirty="0">
              <a:solidFill>
                <a:srgbClr val="000000"/>
              </a:solidFill>
              <a:latin typeface="Trebuchet MS"/>
            </a:endParaRPr>
          </a:p>
        </p:txBody>
      </p:sp>
      <p:sp>
        <p:nvSpPr>
          <p:cNvPr id="191" name="TextShape 2"/>
          <p:cNvSpPr txBox="1"/>
          <p:nvPr/>
        </p:nvSpPr>
        <p:spPr>
          <a:xfrm>
            <a:off x="457200" y="1609560"/>
            <a:ext cx="7238520" cy="4845960"/>
          </a:xfrm>
          <a:prstGeom prst="rect">
            <a:avLst/>
          </a:prstGeom>
          <a:noFill/>
          <a:ln>
            <a:noFill/>
          </a:ln>
        </p:spPr>
        <p:txBody>
          <a:bodyPr lIns="90000" tIns="45000" rIns="90000" bIns="45000">
            <a:normAutofit fontScale="675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Βασικό κύτταρο χυμικής ανοσίας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Παράγονται στο μυελό των οστών από προγονικό-αρχέγονο κύτταρο (stem cell)</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To αρχικό Β δηλώνει τον τόπο προέλευσής τους(</a:t>
            </a:r>
            <a:r>
              <a:rPr lang="el-GR" sz="2600" b="0" strike="noStrike" spc="-1">
                <a:solidFill>
                  <a:srgbClr val="0070C0"/>
                </a:solidFill>
                <a:latin typeface="Trebuchet MS"/>
              </a:rPr>
              <a:t>B</a:t>
            </a:r>
            <a:r>
              <a:rPr lang="el-GR" sz="2600" b="0" strike="noStrike" spc="-1">
                <a:solidFill>
                  <a:srgbClr val="000000"/>
                </a:solidFill>
                <a:latin typeface="Trebuchet MS"/>
              </a:rPr>
              <a:t>one marrow)</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a:t>
            </a:r>
            <a:r>
              <a:rPr lang="el-GR" sz="2600" b="0" strike="noStrike" spc="-1">
                <a:solidFill>
                  <a:srgbClr val="FF0000"/>
                </a:solidFill>
                <a:latin typeface="Trebuchet MS"/>
              </a:rPr>
              <a:t>Β λεμφοκύτταρα </a:t>
            </a:r>
            <a:r>
              <a:rPr lang="el-GR" sz="2600" b="0" strike="noStrike" spc="-1">
                <a:solidFill>
                  <a:srgbClr val="000000"/>
                </a:solidFill>
                <a:latin typeface="Trebuchet MS"/>
              </a:rPr>
              <a:t>πολλαπλασσιάζονται-διαιρούνται και μετατρέπονται σε </a:t>
            </a:r>
            <a:r>
              <a:rPr lang="el-GR" sz="2600" b="0" strike="noStrike" spc="-1">
                <a:solidFill>
                  <a:srgbClr val="FF0000"/>
                </a:solidFill>
                <a:latin typeface="Trebuchet MS"/>
              </a:rPr>
              <a:t>πλασματοκύτταρα</a:t>
            </a:r>
            <a:r>
              <a:rPr lang="el-GR" sz="2600" b="0" strike="noStrike" spc="-1">
                <a:solidFill>
                  <a:srgbClr val="000000"/>
                </a:solidFill>
                <a:latin typeface="Trebuchet MS"/>
              </a:rPr>
              <a:t>, τα οποία παράγουν αντισώματα. Αυτά συνδέονται με τα εξωκυττάρια βακτήρια-τοξίνες (</a:t>
            </a:r>
            <a:r>
              <a:rPr lang="el-GR" sz="2600" b="0" strike="noStrike" spc="-1">
                <a:solidFill>
                  <a:srgbClr val="FF0000"/>
                </a:solidFill>
                <a:latin typeface="Trebuchet MS"/>
              </a:rPr>
              <a:t>αντιγόνα</a:t>
            </a:r>
            <a:r>
              <a:rPr lang="el-GR" sz="2600" b="0" strike="noStrike" spc="-1">
                <a:solidFill>
                  <a:srgbClr val="000000"/>
                </a:solidFill>
                <a:latin typeface="Trebuchet MS"/>
              </a:rPr>
              <a:t>) και τα καταστρέφουν  </a:t>
            </a:r>
            <a:r>
              <a:rPr lang="el-GR" sz="2800" b="1" strike="noStrike" spc="-1">
                <a:solidFill>
                  <a:srgbClr val="000000"/>
                </a:solidFill>
                <a:latin typeface="Trebuchet MS"/>
              </a:rPr>
              <a:t>Β λεμφοκύτταρα: </a:t>
            </a:r>
            <a:r>
              <a:rPr lang="el-GR" sz="2800" b="0" strike="noStrike" spc="-1">
                <a:solidFill>
                  <a:srgbClr val="000000"/>
                </a:solidFill>
                <a:latin typeface="Trebuchet MS"/>
              </a:rPr>
              <a:t>δεν εξαρτώνται στη διαφοροποίησή τους από το Θύμο αδένα</a:t>
            </a:r>
          </a:p>
          <a:p>
            <a:pPr marL="274320" indent="-273960" algn="just">
              <a:lnSpc>
                <a:spcPct val="100000"/>
              </a:lnSpc>
              <a:spcBef>
                <a:spcPts val="601"/>
              </a:spcBef>
            </a:pPr>
            <a:r>
              <a:rPr lang="el-GR" sz="2800" b="0" strike="noStrike" spc="-1">
                <a:solidFill>
                  <a:srgbClr val="000000"/>
                </a:solidFill>
                <a:latin typeface="Trebuchet MS"/>
              </a:rPr>
              <a:t>     Όταν έρθουν σε επαφή με κάποιο αντιγόνο και συχνά με διέγερση από τα Th μετατρέπονται σε πλασματοκύτταρα και αρχίζουν την παραγωγή αντισωμάτων εξειδικευμένων στο συγκεκριμένο αντιγόνο. </a:t>
            </a:r>
          </a:p>
          <a:p>
            <a:pPr marL="274320" indent="-273960" algn="just">
              <a:lnSpc>
                <a:spcPct val="100000"/>
              </a:lnSpc>
              <a:spcBef>
                <a:spcPts val="601"/>
              </a:spcBef>
            </a:pPr>
            <a:r>
              <a:rPr lang="el-GR" sz="2800" b="0" strike="noStrike" spc="-1">
                <a:solidFill>
                  <a:srgbClr val="000000"/>
                </a:solidFill>
                <a:latin typeface="Trebuchet MS"/>
              </a:rPr>
              <a:t>    Παράλληλα παράγονται Β λεμφοκύτταρα προικισμένα με μνήμη που σε περίπτωση νέας έκθεσης στο ίδιο αντιγόνο ξεκινούν πολύ γρηγορότερα την ανοσολογική αντίδραση.</a:t>
            </a:r>
          </a:p>
          <a:p>
            <a:pPr marL="274320" indent="-273960">
              <a:lnSpc>
                <a:spcPct val="100000"/>
              </a:lnSpc>
              <a:spcBef>
                <a:spcPts val="601"/>
              </a:spcBef>
            </a:pPr>
            <a:r>
              <a:rPr lang="el-GR" sz="2800" b="0" strike="noStrike" spc="-1">
                <a:solidFill>
                  <a:srgbClr val="000000"/>
                </a:solidFill>
                <a:latin typeface="Trebuchet MS"/>
              </a:rPr>
              <a:t> </a:t>
            </a:r>
          </a:p>
          <a:p>
            <a:pPr>
              <a:lnSpc>
                <a:spcPct val="100000"/>
              </a:lnSpc>
              <a:spcBef>
                <a:spcPts val="601"/>
              </a:spcBef>
            </a:pPr>
            <a:endParaRPr lang="el-GR" sz="2800" b="0" strike="noStrike" spc="-1">
              <a:solidFill>
                <a:srgbClr val="000000"/>
              </a:solidFill>
              <a:latin typeface="Trebuchet MS"/>
            </a:endParaRPr>
          </a:p>
          <a:p>
            <a:pPr>
              <a:lnSpc>
                <a:spcPct val="100000"/>
              </a:lnSpc>
              <a:spcBef>
                <a:spcPts val="601"/>
              </a:spcBef>
            </a:pP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Τ λεμφοκυτταρο</a:t>
            </a:r>
            <a:endParaRPr lang="el-GR" sz="3800" b="0" strike="noStrike" spc="-1">
              <a:solidFill>
                <a:srgbClr val="000000"/>
              </a:solidFill>
              <a:latin typeface="Trebuchet MS"/>
            </a:endParaRPr>
          </a:p>
        </p:txBody>
      </p:sp>
      <p:sp>
        <p:nvSpPr>
          <p:cNvPr id="193" name="TextShape 2"/>
          <p:cNvSpPr txBox="1"/>
          <p:nvPr/>
        </p:nvSpPr>
        <p:spPr>
          <a:xfrm>
            <a:off x="457200" y="1609560"/>
            <a:ext cx="7238520" cy="4845960"/>
          </a:xfrm>
          <a:prstGeom prst="rect">
            <a:avLst/>
          </a:prstGeom>
          <a:noFill/>
          <a:ln>
            <a:noFill/>
          </a:ln>
        </p:spPr>
        <p:txBody>
          <a:bodyPr lIns="90000" tIns="45000" rIns="90000" bIns="45000">
            <a:normAutofit fontScale="80500" lnSpcReduction="10000"/>
          </a:bodyPr>
          <a:lstStyle/>
          <a:p>
            <a:pPr marL="274320" indent="-273960" algn="just">
              <a:lnSpc>
                <a:spcPct val="150000"/>
              </a:lnSpc>
              <a:spcBef>
                <a:spcPts val="601"/>
              </a:spcBef>
              <a:buClr>
                <a:srgbClr val="B13F9A"/>
              </a:buClr>
              <a:buSzPct val="73000"/>
              <a:buFont typeface="Wingdings 2" charset="2"/>
              <a:buChar char=""/>
            </a:pPr>
            <a:r>
              <a:rPr lang="el-GR" sz="2600" b="0" strike="noStrike" spc="-1">
                <a:solidFill>
                  <a:srgbClr val="000000"/>
                </a:solidFill>
                <a:latin typeface="Trebuchet MS"/>
              </a:rPr>
              <a:t>Παράγεται από το αρχέγονο κύτταρο (stem cell)</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Tο αντιγόνο-ενδοκυττάριο παθογόνο συνδέεται με τον υποδοχέα του Τ κυττάρου&gt;&gt;&gt;&gt;διαίρεση, πολλαπλασσιασμός &gt;&gt;&gt;ενεργοποίηση και παραγωγή </a:t>
            </a:r>
            <a:r>
              <a:rPr lang="el-GR" sz="2600" b="0" strike="noStrike" spc="-1">
                <a:solidFill>
                  <a:srgbClr val="FF0000"/>
                </a:solidFill>
                <a:latin typeface="Trebuchet MS"/>
              </a:rPr>
              <a:t>πρωτεινών-κυτταροκινών </a:t>
            </a:r>
            <a:r>
              <a:rPr lang="el-GR" sz="2800" b="1" strike="noStrike" spc="-1">
                <a:solidFill>
                  <a:srgbClr val="000000"/>
                </a:solidFill>
                <a:latin typeface="Trebuchet MS"/>
              </a:rPr>
              <a:t>Τ λεμφοκύτταρα: </a:t>
            </a:r>
            <a:r>
              <a:rPr lang="el-GR" sz="2800" b="0" strike="noStrike" spc="-1">
                <a:solidFill>
                  <a:srgbClr val="000000"/>
                </a:solidFill>
                <a:latin typeface="Trebuchet MS"/>
              </a:rPr>
              <a:t>με υποκατηγορίες τα Tk (killer) ή κυτταροτοξικά, Th (helper) ή βοηθητικά και  Ts(suppresor) ή κατασταλτικά,</a:t>
            </a:r>
          </a:p>
          <a:p>
            <a:pPr marL="274320" indent="-273960" algn="just">
              <a:lnSpc>
                <a:spcPct val="100000"/>
              </a:lnSpc>
              <a:spcBef>
                <a:spcPts val="601"/>
              </a:spcBef>
            </a:pPr>
            <a:r>
              <a:rPr lang="el-GR" sz="2800" b="0" strike="noStrike" spc="-1">
                <a:solidFill>
                  <a:srgbClr val="000000"/>
                </a:solidFill>
                <a:latin typeface="Trebuchet MS"/>
              </a:rPr>
              <a:t>    Παράγονται στη μεγάλη τους πλειοψηφία στο μυελό των οστών και ορισμένα από αυτά στους λεμφαδένες. Μετά την παραγωγή τους μια κατηγορία απ’ αυτά κατευθύνεται στο θύμο αδένα και με την επίδρασή του </a:t>
            </a:r>
            <a:r>
              <a:rPr lang="el-GR" sz="2800" b="1" strike="noStrike" spc="-1">
                <a:solidFill>
                  <a:srgbClr val="000000"/>
                </a:solidFill>
                <a:latin typeface="Trebuchet MS"/>
              </a:rPr>
              <a:t>διαφοροποιούνται σε </a:t>
            </a:r>
            <a:r>
              <a:rPr lang="el-GR" sz="2800" b="0" strike="noStrike" spc="-1">
                <a:solidFill>
                  <a:srgbClr val="000000"/>
                </a:solidFill>
                <a:latin typeface="Trebuchet MS"/>
              </a:rPr>
              <a:t>που συμμετέχουν με διαφορετικούς και αλληλοσυμπληρούμενους τρόπους στο μηχανισμό της ανοσίας.</a:t>
            </a:r>
          </a:p>
          <a:p>
            <a:pPr algn="just">
              <a:lnSpc>
                <a:spcPct val="150000"/>
              </a:lnSpc>
              <a:spcBef>
                <a:spcPts val="601"/>
              </a:spcBef>
            </a:pPr>
            <a:endParaRPr lang="el-GR" sz="2800" b="0" strike="noStrike" spc="-1">
              <a:solidFill>
                <a:srgbClr val="000000"/>
              </a:solidFill>
              <a:latin typeface="Trebuchet MS"/>
            </a:endParaRPr>
          </a:p>
          <a:p>
            <a:pPr algn="just">
              <a:lnSpc>
                <a:spcPct val="150000"/>
              </a:lnSpc>
              <a:spcBef>
                <a:spcPts val="601"/>
              </a:spcBef>
            </a:pPr>
            <a:endParaRPr lang="el-GR" sz="2800" b="0" strike="noStrike" spc="-1">
              <a:solidFill>
                <a:srgbClr val="000000"/>
              </a:solidFill>
              <a:latin typeface="Trebuchet MS"/>
            </a:endParaRPr>
          </a:p>
          <a:p>
            <a:pPr>
              <a:lnSpc>
                <a:spcPct val="100000"/>
              </a:lnSpc>
              <a:spcBef>
                <a:spcPts val="601"/>
              </a:spcBef>
            </a:pP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ΣΥΓΚΡΙΣΗ</a:t>
            </a:r>
            <a:endParaRPr lang="el-GR" sz="3800" b="0" strike="noStrike" spc="-1">
              <a:solidFill>
                <a:srgbClr val="000000"/>
              </a:solidFill>
              <a:latin typeface="Trebuchet MS"/>
            </a:endParaRPr>
          </a:p>
        </p:txBody>
      </p:sp>
      <p:graphicFrame>
        <p:nvGraphicFramePr>
          <p:cNvPr id="195" name="Table 2"/>
          <p:cNvGraphicFramePr/>
          <p:nvPr/>
        </p:nvGraphicFramePr>
        <p:xfrm>
          <a:off x="323640" y="1700640"/>
          <a:ext cx="8503920" cy="4074000"/>
        </p:xfrm>
        <a:graphic>
          <a:graphicData uri="http://schemas.openxmlformats.org/drawingml/2006/table">
            <a:tbl>
              <a:tblPr/>
              <a:tblGrid>
                <a:gridCol w="4251960"/>
                <a:gridCol w="4251960"/>
              </a:tblGrid>
              <a:tr h="574920">
                <a:tc>
                  <a:txBody>
                    <a:bodyPr/>
                    <a:lstStyle/>
                    <a:p>
                      <a:pPr>
                        <a:lnSpc>
                          <a:spcPct val="100000"/>
                        </a:lnSpc>
                      </a:pPr>
                      <a:r>
                        <a:rPr lang="el-GR" sz="1800" b="1" strike="noStrike" spc="-1">
                          <a:solidFill>
                            <a:srgbClr val="FFFFFF"/>
                          </a:solidFill>
                          <a:latin typeface="Trebuchet MS"/>
                        </a:rPr>
                        <a:t>ΦΥΣΙΚΗ ΑΝΟΣΙΑ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c>
                  <a:txBody>
                    <a:bodyPr/>
                    <a:lstStyle/>
                    <a:p>
                      <a:pPr>
                        <a:lnSpc>
                          <a:spcPct val="100000"/>
                        </a:lnSpc>
                      </a:pPr>
                      <a:r>
                        <a:rPr lang="el-GR" sz="1800" b="1" strike="noStrike" spc="-1">
                          <a:solidFill>
                            <a:srgbClr val="FFFFFF"/>
                          </a:solidFill>
                          <a:latin typeface="Trebuchet MS"/>
                        </a:rPr>
                        <a:t>ΕΠΙΚΤΗΤΗ ΑΝΟΣΙΑ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B83D68"/>
                    </a:solidFill>
                  </a:tcPr>
                </a:tc>
              </a:tr>
              <a:tr h="387720">
                <a:tc>
                  <a:txBody>
                    <a:bodyPr/>
                    <a:lstStyle/>
                    <a:p>
                      <a:pPr>
                        <a:lnSpc>
                          <a:spcPct val="100000"/>
                        </a:lnSpc>
                      </a:pPr>
                      <a:r>
                        <a:rPr lang="el-GR" sz="2000" b="0" strike="noStrike" spc="-1">
                          <a:solidFill>
                            <a:srgbClr val="000000"/>
                          </a:solidFill>
                          <a:latin typeface="Trebuchet MS"/>
                        </a:rPr>
                        <a:t>Έμφυτη </a:t>
                      </a:r>
                      <a:endParaRPr lang="el-GR"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Επίκτητη </a:t>
                      </a:r>
                      <a:endParaRPr lang="el-GR"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6CED3"/>
                    </a:solidFill>
                  </a:tcPr>
                </a:tc>
              </a:tr>
              <a:tr h="622440">
                <a:tc>
                  <a:txBody>
                    <a:bodyPr/>
                    <a:lstStyle/>
                    <a:p>
                      <a:pPr>
                        <a:lnSpc>
                          <a:spcPct val="100000"/>
                        </a:lnSpc>
                      </a:pPr>
                      <a:r>
                        <a:rPr lang="el-GR" sz="1800" b="0" strike="noStrike" spc="-1">
                          <a:solidFill>
                            <a:srgbClr val="000000"/>
                          </a:solidFill>
                          <a:latin typeface="Trebuchet MS"/>
                        </a:rPr>
                        <a:t>Άμεση δράση (εντός ωρών)</a:t>
                      </a:r>
                      <a:endParaRPr lang="el-GR" sz="1800" b="0" strike="noStrike" spc="-1">
                        <a:latin typeface="Arial"/>
                      </a:endParaRPr>
                    </a:p>
                    <a:p>
                      <a:pPr>
                        <a:lnSpc>
                          <a:spcPct val="100000"/>
                        </a:lnSpc>
                      </a:pP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Απαιτείται χρόνος για να δράσει(ημέρες)</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592560">
                <a:tc>
                  <a:txBody>
                    <a:bodyPr/>
                    <a:lstStyle/>
                    <a:p>
                      <a:pPr>
                        <a:lnSpc>
                          <a:spcPct val="100000"/>
                        </a:lnSpc>
                      </a:pPr>
                      <a:r>
                        <a:rPr lang="el-GR" sz="1800" b="0" strike="noStrike" spc="-1">
                          <a:solidFill>
                            <a:srgbClr val="000000"/>
                          </a:solidFill>
                          <a:latin typeface="Trebuchet MS"/>
                        </a:rPr>
                        <a:t>Δεν έχει μνήμη</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Έχει μνήμη</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771120">
                <a:tc>
                  <a:txBody>
                    <a:bodyPr/>
                    <a:lstStyle/>
                    <a:p>
                      <a:pPr>
                        <a:lnSpc>
                          <a:spcPct val="100000"/>
                        </a:lnSpc>
                      </a:pPr>
                      <a:r>
                        <a:rPr lang="el-GR" sz="1800" b="0" strike="noStrike" spc="-1">
                          <a:solidFill>
                            <a:srgbClr val="000000"/>
                          </a:solidFill>
                          <a:latin typeface="Trebuchet MS"/>
                        </a:rPr>
                        <a:t>Είναι γενική</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pPr>
                        <a:lnSpc>
                          <a:spcPct val="100000"/>
                        </a:lnSpc>
                      </a:pPr>
                      <a:r>
                        <a:rPr lang="el-GR" sz="1800" b="0" strike="noStrike" spc="-1">
                          <a:solidFill>
                            <a:srgbClr val="000000"/>
                          </a:solidFill>
                          <a:latin typeface="Trebuchet MS"/>
                        </a:rPr>
                        <a:t>Έχει υψηλή ειδικότητα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r h="733320">
                <a:tc>
                  <a:txBody>
                    <a:bodyPr/>
                    <a:lstStyle/>
                    <a:p>
                      <a:pPr>
                        <a:lnSpc>
                          <a:spcPct val="100000"/>
                        </a:lnSpc>
                      </a:pPr>
                      <a:r>
                        <a:rPr lang="el-GR" sz="1800" b="0" strike="noStrike" spc="-1">
                          <a:solidFill>
                            <a:srgbClr val="000000"/>
                          </a:solidFill>
                          <a:latin typeface="Trebuchet MS"/>
                        </a:rPr>
                        <a:t>Ενισχύει και ενισχύεται από την επίκτητη ανοσία</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c>
                  <a:txBody>
                    <a:bodyPr/>
                    <a:lstStyle/>
                    <a:p>
                      <a:pPr>
                        <a:lnSpc>
                          <a:spcPct val="100000"/>
                        </a:lnSpc>
                      </a:pPr>
                      <a:r>
                        <a:rPr lang="el-GR" sz="1800" b="0" strike="noStrike" spc="-1">
                          <a:solidFill>
                            <a:srgbClr val="000000"/>
                          </a:solidFill>
                          <a:latin typeface="Trebuchet MS"/>
                        </a:rPr>
                        <a:t>Ενισχύεται-διεγείρεται από τη φυσική ανοσία </a:t>
                      </a:r>
                      <a:endParaRPr lang="el-G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6CED3"/>
                    </a:solidFill>
                  </a:tcPr>
                </a:tc>
              </a:tr>
              <a:tr h="347760">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c>
                  <a:txBody>
                    <a:bodyPr/>
                    <a:lstStyle/>
                    <a:p>
                      <a:endParaRPr lang="en-US"/>
                    </a:p>
                  </a:txBody>
                  <a:tcPr>
                    <a:lnL w="12240">
                      <a:solidFill>
                        <a:srgbClr val="FFFFFF"/>
                      </a:solidFill>
                    </a:lnL>
                    <a:lnR w="12240">
                      <a:solidFill>
                        <a:srgbClr val="FFFFFF"/>
                      </a:solidFill>
                    </a:lnR>
                    <a:lnT w="12240">
                      <a:solidFill>
                        <a:srgbClr val="FFFFFF"/>
                      </a:solidFill>
                    </a:lnT>
                    <a:lnB w="12240">
                      <a:solidFill>
                        <a:srgbClr val="FFFFFF"/>
                      </a:solidFill>
                    </a:lnB>
                    <a:solidFill>
                      <a:srgbClr val="F2E8EA"/>
                    </a:solidFill>
                  </a:tcPr>
                </a:tc>
              </a:tr>
            </a:tbl>
          </a:graphicData>
        </a:graphic>
      </p:graphicFrame>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ΚΥΤΤΑΡΙΚΑ ΣΥΣΤΑΤΙΚΑ VIII</a:t>
            </a:r>
            <a:endParaRPr lang="el-GR" sz="3800" b="0" strike="noStrike" spc="-1">
              <a:solidFill>
                <a:srgbClr val="000000"/>
              </a:solidFill>
              <a:latin typeface="Trebuchet MS"/>
            </a:endParaRPr>
          </a:p>
        </p:txBody>
      </p:sp>
      <p:sp>
        <p:nvSpPr>
          <p:cNvPr id="197" name="TextShape 2"/>
          <p:cNvSpPr txBox="1"/>
          <p:nvPr/>
        </p:nvSpPr>
        <p:spPr>
          <a:xfrm>
            <a:off x="457200" y="1609560"/>
            <a:ext cx="7238520" cy="4845960"/>
          </a:xfrm>
          <a:prstGeom prst="rect">
            <a:avLst/>
          </a:prstGeom>
          <a:noFill/>
          <a:ln>
            <a:noFill/>
          </a:ln>
        </p:spPr>
        <p:txBody>
          <a:bodyPr lIns="90000" tIns="45000" rIns="90000" bIns="45000">
            <a:normAutofit fontScale="90000" lnSpcReduction="20000"/>
          </a:bodyPr>
          <a:lstStyle/>
          <a:p>
            <a:pPr marL="274320" indent="-273960">
              <a:lnSpc>
                <a:spcPct val="100000"/>
              </a:lnSpc>
              <a:spcBef>
                <a:spcPts val="601"/>
              </a:spcBef>
            </a:pPr>
            <a:r>
              <a:rPr lang="el-GR" sz="2600" b="1" strike="noStrike" spc="-1">
                <a:solidFill>
                  <a:srgbClr val="000000"/>
                </a:solidFill>
                <a:latin typeface="Trebuchet MS"/>
              </a:rPr>
              <a:t>Αιμοπετάλια ή θρομβοκύτταρα</a:t>
            </a: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μικρότερα από τα έμμορφα συστατικά του αίματος.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αριθμός τους είναι 150.000-450.000/mm</a:t>
            </a:r>
            <a:r>
              <a:rPr lang="el-GR" sz="2600" b="0" strike="noStrike" spc="-1" baseline="30000">
                <a:solidFill>
                  <a:srgbClr val="000000"/>
                </a:solidFill>
                <a:latin typeface="Trebuchet MS"/>
              </a:rPr>
              <a:t>3</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Δεν έχουν πυρήνα,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Στην κυτταρική τους μεμβράνη υπάρχουν συσπαστικές πρωτεΐνες, ενώ έξω από την μεμβράνη υπάρχει ο γλυκοκάλυκας που αποτελείται από γλυκοπρωτεΐνες και γλυκοζαμινογλυκάνες.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πρωτόπλασμά τους περιέχει τουλάχιστον 3 είδη κοκκίων που περιέχουν: αδρεναλίνη, νοραδρεναλίνη, ΑΤΡ, ΑDP είτε  παράγοντες πήξεως είτε ένζυμα.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Συμμετέχουν στην πήξη του αίματος, το σχηματισμό του θρόμβου και την αιμόσταση.</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ΜΕΓΑΛΗ ΚΥΚΛΟΦΟΡΙΑ</a:t>
            </a:r>
            <a:endParaRPr lang="el-GR" sz="3800" b="0" strike="noStrike" spc="-1">
              <a:solidFill>
                <a:srgbClr val="000000"/>
              </a:solidFill>
              <a:latin typeface="Trebuchet MS"/>
            </a:endParaRPr>
          </a:p>
        </p:txBody>
      </p:sp>
      <p:sp>
        <p:nvSpPr>
          <p:cNvPr id="141" name="TextShape 2"/>
          <p:cNvSpPr txBox="1"/>
          <p:nvPr/>
        </p:nvSpPr>
        <p:spPr>
          <a:xfrm>
            <a:off x="457200" y="1609560"/>
            <a:ext cx="7238520" cy="4845960"/>
          </a:xfrm>
          <a:prstGeom prst="rect">
            <a:avLst/>
          </a:prstGeom>
          <a:noFill/>
          <a:ln>
            <a:noFill/>
          </a:ln>
        </p:spPr>
        <p:txBody>
          <a:bodyPr lIns="90000" tIns="45000" rIns="90000" bIns="45000">
            <a:normAutofit fontScale="90000" lnSpcReduction="10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αίμα, πλήρως οξυγονωμένο, εξωθείται από την αριστερά κοιλία της καρδιάς στην ΑΟΡΤΗ</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εκεί μεταφέρεται στο αορτικό τόξο και με το σύστημα των καρωτίδων και της σπονδυλικής αρτηρίας, μεταφέρεται στον εγκέφαλο, τη θωρακική και κοιλιακή αορτή</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Μεταφέρεται με τα αρτηριόλια, αρτηρίδια και τριχοειδή</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φλεβίδια ενωμένα σχηματίζουν τις φλέβες και 2 μεγάλα τελικά στελέχη φλεβών, την άνω και κάτω κοίλη φλέβα που εκβάλλουν στο δεξιό κόλπο της καρδιάς</a:t>
            </a:r>
          </a:p>
          <a:p>
            <a:pPr marL="274320" indent="-273960">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Γενικη εξεταση αιματοΣ</a:t>
            </a:r>
            <a:endParaRPr lang="el-GR" sz="3800" b="0" strike="noStrike" spc="-1">
              <a:solidFill>
                <a:srgbClr val="000000"/>
              </a:solidFill>
              <a:latin typeface="Trebuchet MS"/>
            </a:endParaRPr>
          </a:p>
        </p:txBody>
      </p:sp>
      <p:sp>
        <p:nvSpPr>
          <p:cNvPr id="199"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η ποσοτική και μορφολογική μελέτη των έμμορφων συστατικών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Για την ποσοτική μελέτη, δείγμα αίματος παίρνεται με φλεβοκέντηση σε σωληναριο αίματος με αντιπηκτικό</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Για τη μορφολογική μελέτη, σταγόνα αίματος τοποθετείται σε πλάκα μικροσκοπίου και μελετάται από ειδικό στο μικροσκόπιο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Ποσοτικη μελετη ι</a:t>
            </a:r>
            <a:endParaRPr lang="el-GR" sz="3800" b="0" strike="noStrike" spc="-1">
              <a:solidFill>
                <a:srgbClr val="000000"/>
              </a:solidFill>
              <a:latin typeface="Trebuchet MS"/>
            </a:endParaRPr>
          </a:p>
        </p:txBody>
      </p:sp>
      <p:sp>
        <p:nvSpPr>
          <p:cNvPr id="201" name="TextShape 2"/>
          <p:cNvSpPr txBox="1"/>
          <p:nvPr/>
        </p:nvSpPr>
        <p:spPr>
          <a:xfrm>
            <a:off x="457200" y="1609560"/>
            <a:ext cx="7238520" cy="4845960"/>
          </a:xfrm>
          <a:prstGeom prst="rect">
            <a:avLst/>
          </a:prstGeom>
          <a:noFill/>
          <a:ln>
            <a:noFill/>
          </a:ln>
        </p:spPr>
        <p:txBody>
          <a:bodyPr lIns="90000" tIns="45000" rIns="90000" bIns="45000">
            <a:normAutofit fontScale="92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ΕΡΥΘΡΟΚΥΤΤΑΡΑ: αδρά εκτιμάται ο αριθμός των ερυθρών, το ποσό της αιμοσφαιρίνης, ο αιματoκρίτης (ο όγκος που καταλαμβάνουν τα ερυθροκύτταρα που περιέχονται σε 100ml αίματος),Φυσιολογικές τιμές: αιματοκριτης: 42-52 σε άνδρες και 37-47 σε γυναίκες. Αιμοσφαιρίνη: 14-16 ανδρες και 13-15 σε γυναίκες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ΛΕΥΚΑ ΑΙΜΟΣΦΑΙΡΙΑ: εκτιμάται ο συνολικός αριθμός τους και ο αριθμός των επί μέρους κατηγοριών τους. Φυσιολογικές τιμές:4000-10000.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Λευκοκυττάρωση (σε λοιμώξεις, σε αιματολογικά κακοήθη νοσήματα)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Λευκοπενία (φάρμακα)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Ποσοτικη μελετη ιι</a:t>
            </a:r>
            <a:endParaRPr lang="el-GR" sz="3800" b="0" strike="noStrike" spc="-1">
              <a:solidFill>
                <a:srgbClr val="000000"/>
              </a:solidFill>
              <a:latin typeface="Trebuchet MS"/>
            </a:endParaRPr>
          </a:p>
        </p:txBody>
      </p:sp>
      <p:sp>
        <p:nvSpPr>
          <p:cNvPr id="203"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ΑΙΜΟΠΕΤΑΛΙΑ: για την ποσοτική μελέτη, εκτιμάται αδρά  ο αριθμός τους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Φυσιολογικές τιμές: 150000-450000</a:t>
            </a:r>
          </a:p>
          <a:p>
            <a:pPr marL="274320" indent="-273960">
              <a:lnSpc>
                <a:spcPct val="100000"/>
              </a:lnSpc>
              <a:spcBef>
                <a:spcPts val="601"/>
              </a:spcBef>
            </a:pPr>
            <a:r>
              <a:rPr lang="el-GR" sz="2600" b="0" strike="noStrike" spc="-1">
                <a:solidFill>
                  <a:srgbClr val="000000"/>
                </a:solidFill>
                <a:latin typeface="Trebuchet MS"/>
              </a:rPr>
              <a:t>  Θρομβοπενία:τιμές μικρότερες του φυσιολογικού</a:t>
            </a:r>
          </a:p>
          <a:p>
            <a:pPr marL="274320" indent="-273960">
              <a:lnSpc>
                <a:spcPct val="100000"/>
              </a:lnSpc>
              <a:spcBef>
                <a:spcPts val="601"/>
              </a:spcBef>
            </a:pPr>
            <a:r>
              <a:rPr lang="el-GR" sz="2600" b="0" strike="noStrike" spc="-1">
                <a:solidFill>
                  <a:srgbClr val="000000"/>
                </a:solidFill>
                <a:latin typeface="Trebuchet MS"/>
              </a:rPr>
              <a:t>  Θρομβοκυττάρωση: τιμές μςγαλύτερες από φυσιολογικό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ΟΜΑΔΕΣ ΑΙΜΑΤΟΣ</a:t>
            </a:r>
            <a:endParaRPr lang="el-GR" sz="3800" b="0" strike="noStrike" spc="-1">
              <a:solidFill>
                <a:srgbClr val="000000"/>
              </a:solidFill>
              <a:latin typeface="Trebuchet MS"/>
            </a:endParaRPr>
          </a:p>
        </p:txBody>
      </p:sp>
      <p:sp>
        <p:nvSpPr>
          <p:cNvPr id="205" name="TextShape 2"/>
          <p:cNvSpPr txBox="1"/>
          <p:nvPr/>
        </p:nvSpPr>
        <p:spPr>
          <a:xfrm>
            <a:off x="457200" y="1609560"/>
            <a:ext cx="7238520" cy="484596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ομάδα αίματος κληρονομείται και από τους δύο γονείς καθώς τα γονίδια είναι συνεπικρατή. </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Τα άτομα με ομάδα αίματος Α έχουν στην επιφάνεια των ερυθροκυττάρων τους αντιγόνο τύπου Α. Άτομα ομάδας αίματος Β έχουν αντιγόνο Β</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Ένα άτομο ομάδας αίματος ΑΒ έχει αντιγόνα Α και Β, ενώ ένα άτομο ομάδας αίματος Ο δεν έχει κανένα αντιγόνο.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ομαδΕΣ ΑΙΜΑΤΟΣ</a:t>
            </a:r>
            <a:endParaRPr lang="el-GR" sz="3800" b="0" strike="noStrike" spc="-1">
              <a:solidFill>
                <a:srgbClr val="000000"/>
              </a:solidFill>
              <a:latin typeface="Trebuchet MS"/>
            </a:endParaRPr>
          </a:p>
        </p:txBody>
      </p:sp>
      <p:sp>
        <p:nvSpPr>
          <p:cNvPr id="207"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Κάθε άνθρωπος ανήκει σε μία από τις οκτώ ομάδες αίματος. Αυτές οι ομάδες, αποτελούν υποκατηγορίες  των τεσσάρων κύριων ομάδων του συστήματος ΑΒΟ – A, B, AB ή O. </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σύστημα ρέζους (Rh) διαχωρίζει περαιτέρω αυτές τις τέσσερεις ομάδες σε  Rh θετικό (+)  ή  Rh αρνητικό (-), δημιουργώντας οκτώ βασικούς τύπους ή ομάδες αίματος : O-, O+, B-, B+, A-, A+, AB- ή AB+.</a:t>
            </a:r>
          </a:p>
          <a:p>
            <a:pPr marL="274320" indent="-273960" algn="just">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Η πιο συχνή ομάδα αίματος είναι  η  O+, και η σπανιότερη η AB-.</a:t>
            </a: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320040"/>
            <a:ext cx="7238520" cy="1142640"/>
          </a:xfrm>
          <a:prstGeom prst="rect">
            <a:avLst/>
          </a:prstGeom>
          <a:noFill/>
          <a:ln>
            <a:noFill/>
          </a:ln>
        </p:spPr>
        <p:txBody>
          <a:bodyPr lIns="45720" tIns="0" rIns="45720" bIns="0" anchor="b">
            <a:normAutofit/>
          </a:bodyPr>
          <a:lstStyle/>
          <a:p>
            <a:pPr>
              <a:lnSpc>
                <a:spcPct val="100000"/>
              </a:lnSpc>
            </a:pPr>
            <a:r>
              <a:rPr lang="el-GR" sz="3800" b="1" strike="noStrike" cap="all" spc="-1">
                <a:solidFill>
                  <a:srgbClr val="FDF2E8"/>
                </a:solidFill>
                <a:latin typeface="Trebuchet MS"/>
              </a:rPr>
              <a:t> ομαδεσ αιματοσ</a:t>
            </a:r>
            <a:endParaRPr lang="el-GR" sz="3800" b="0" strike="noStrike" spc="-1">
              <a:solidFill>
                <a:srgbClr val="000000"/>
              </a:solidFill>
              <a:latin typeface="Trebuchet MS"/>
            </a:endParaRPr>
          </a:p>
        </p:txBody>
      </p:sp>
      <p:pic>
        <p:nvPicPr>
          <p:cNvPr id="209" name="Picture 2"/>
          <p:cNvPicPr/>
          <p:nvPr/>
        </p:nvPicPr>
        <p:blipFill>
          <a:blip r:embed="rId2"/>
          <a:stretch/>
        </p:blipFill>
        <p:spPr>
          <a:xfrm>
            <a:off x="457200" y="1751040"/>
            <a:ext cx="7238520" cy="456408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ΣΥΜΒΑΤΟΤΗΤΑ ΤΩΝ ΟΜΑΔΩΝ</a:t>
            </a:r>
            <a:endParaRPr lang="el-GR" sz="3800" b="0" strike="noStrike" spc="-1">
              <a:solidFill>
                <a:srgbClr val="000000"/>
              </a:solidFill>
              <a:latin typeface="Trebuchet MS"/>
            </a:endParaRPr>
          </a:p>
        </p:txBody>
      </p:sp>
      <p:sp>
        <p:nvSpPr>
          <p:cNvPr id="211" name="TextShape 2"/>
          <p:cNvSpPr txBox="1"/>
          <p:nvPr/>
        </p:nvSpPr>
        <p:spPr>
          <a:xfrm>
            <a:off x="457200" y="1609560"/>
            <a:ext cx="7238520" cy="4845960"/>
          </a:xfrm>
          <a:prstGeom prst="rect">
            <a:avLst/>
          </a:prstGeom>
          <a:noFill/>
          <a:ln>
            <a:noFill/>
          </a:ln>
        </p:spPr>
        <p:txBody>
          <a:bodyPr lIns="90000" tIns="45000" rIns="90000" bIns="45000">
            <a:normAutofit fontScale="865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Δεν είναι όλες οι ομάδες αίματος συμβατές μεταξύ τους. Αυτό οφείλεται στα διαφορετικά αντισώματα που έχει κάθε άνθρωπος ανάλογα με την ομάδα αίματος του.</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Έτσι ενώ όσοι έχουν ομάδα αίματος Α έχουν στο πλάσμα τους  φυσικά αντισώματα αντι-Β, η ομάδα Β έχει αντι-Α αντισώματα και η ομάδα Ο έχει αντι-Α και αντι-Β αντισώματα, ενώ η ΑΒ δεν εχει αντισώματα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Έτσι, για παράδειγμα, εάν ένας ασθενής με ομάδα αίματος Β πάρει αίμα ομάδας Α, τα αντι-Α αντισώματα που έχει στο πλάσμα του θα καταστρέψουν τα ερυθρά Α της μονάδας αίματος που πήρε γεγονός που μπορεί να οδηγήσει σε σοβαρές αντιδράσεις μέχρι και θάνατο.</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nSpc>
                <a:spcPct val="90000"/>
              </a:lnSpc>
              <a:spcBef>
                <a:spcPts val="601"/>
              </a:spcBef>
              <a:buClr>
                <a:srgbClr val="B13F9A"/>
              </a:buClr>
              <a:buSzPct val="73000"/>
              <a:buFont typeface="Wingdings 2" charset="2"/>
              <a:buChar char=""/>
            </a:pPr>
            <a:r>
              <a:rPr lang="el-GR" sz="2800" b="0" strike="noStrike" spc="-1">
                <a:solidFill>
                  <a:srgbClr val="000000"/>
                </a:solidFill>
                <a:latin typeface="Trebuchet MS"/>
              </a:rPr>
              <a:t>Το αναπνευστικό σύστημα αποτελείται από τη </a:t>
            </a:r>
            <a:r>
              <a:rPr lang="el-GR" sz="2800" b="0" strike="noStrike" spc="-1">
                <a:solidFill>
                  <a:srgbClr val="FF0000"/>
                </a:solidFill>
                <a:latin typeface="Trebuchet MS"/>
              </a:rPr>
              <a:t>μύτη,το φάρυγγα,το λάρυγγα,το διάφραγμα, τους πνεύμονες και την αναπνευστική οδό</a:t>
            </a:r>
            <a:r>
              <a:rPr lang="el-GR" sz="2800" b="0" strike="noStrike" spc="-1">
                <a:solidFill>
                  <a:srgbClr val="000000"/>
                </a:solidFill>
                <a:latin typeface="Trebuchet MS"/>
              </a:rPr>
              <a:t>: τραχεία, βρόγχοι, βρογχιόλια και κυψελίδες.</a:t>
            </a:r>
          </a:p>
          <a:p>
            <a:pPr marL="274320" indent="-273960">
              <a:lnSpc>
                <a:spcPct val="90000"/>
              </a:lnSpc>
              <a:spcBef>
                <a:spcPts val="601"/>
              </a:spcBef>
            </a:pP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0" strike="noStrike" spc="-1">
                <a:solidFill>
                  <a:srgbClr val="000000"/>
                </a:solidFill>
                <a:latin typeface="Trebuchet MS"/>
              </a:rPr>
              <a:t>Είναι ο αναπνευστικός εξοπλισμός του σώματος.</a:t>
            </a:r>
          </a:p>
          <a:p>
            <a:pPr marL="274320" indent="-273960">
              <a:lnSpc>
                <a:spcPct val="90000"/>
              </a:lnSpc>
              <a:spcBef>
                <a:spcPts val="601"/>
              </a:spcBef>
            </a:pPr>
            <a:endParaRPr lang="el-GR" sz="2800" b="0" strike="noStrike" spc="-1">
              <a:solidFill>
                <a:srgbClr val="000000"/>
              </a:solidFill>
              <a:latin typeface="Trebuchet MS"/>
            </a:endParaRPr>
          </a:p>
          <a:p>
            <a:pPr marL="274320" indent="-273960">
              <a:lnSpc>
                <a:spcPct val="90000"/>
              </a:lnSpc>
              <a:spcBef>
                <a:spcPts val="601"/>
              </a:spcBef>
              <a:buClr>
                <a:srgbClr val="B13F9A"/>
              </a:buClr>
              <a:buSzPct val="73000"/>
              <a:buFont typeface="Wingdings 2" charset="2"/>
              <a:buChar char=""/>
            </a:pPr>
            <a:r>
              <a:rPr lang="el-GR" sz="2800" b="0" strike="noStrike" spc="-1">
                <a:solidFill>
                  <a:srgbClr val="000000"/>
                </a:solidFill>
                <a:latin typeface="Trebuchet MS"/>
              </a:rPr>
              <a:t>Το </a:t>
            </a:r>
            <a:r>
              <a:rPr lang="el-GR" sz="2800" b="0" strike="noStrike" spc="-1">
                <a:solidFill>
                  <a:srgbClr val="FF0000"/>
                </a:solidFill>
                <a:latin typeface="Trebuchet MS"/>
              </a:rPr>
              <a:t>οξυγόνο</a:t>
            </a:r>
            <a:r>
              <a:rPr lang="el-GR" sz="2800" b="0" strike="noStrike" spc="-1">
                <a:solidFill>
                  <a:srgbClr val="000000"/>
                </a:solidFill>
                <a:latin typeface="Trebuchet MS"/>
              </a:rPr>
              <a:t> είναι η τροφή του αναπνευστικού συστήματος και το </a:t>
            </a:r>
            <a:r>
              <a:rPr lang="el-GR" sz="2800" b="0" strike="noStrike" spc="-1">
                <a:solidFill>
                  <a:srgbClr val="FF0000"/>
                </a:solidFill>
                <a:latin typeface="Trebuchet MS"/>
              </a:rPr>
              <a:t>διοξείδιο</a:t>
            </a:r>
            <a:r>
              <a:rPr lang="el-GR" sz="2800" b="0" strike="noStrike" spc="-1">
                <a:solidFill>
                  <a:srgbClr val="000000"/>
                </a:solidFill>
                <a:latin typeface="Trebuchet MS"/>
              </a:rPr>
              <a:t> του </a:t>
            </a:r>
            <a:r>
              <a:rPr lang="el-GR" sz="2800" b="0" strike="noStrike" spc="-1">
                <a:solidFill>
                  <a:srgbClr val="FF0000"/>
                </a:solidFill>
                <a:latin typeface="Trebuchet MS"/>
              </a:rPr>
              <a:t>άνθρακα</a:t>
            </a:r>
            <a:r>
              <a:rPr lang="el-GR" sz="2800" b="0" strike="noStrike" spc="-1">
                <a:solidFill>
                  <a:srgbClr val="000000"/>
                </a:solidFill>
                <a:latin typeface="Trebuchet MS"/>
              </a:rPr>
              <a:t> το άχρηστο προιόν.</a:t>
            </a:r>
          </a:p>
        </p:txBody>
      </p:sp>
      <p:sp>
        <p:nvSpPr>
          <p:cNvPr id="221" name="TextShape 2"/>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a:solidFill>
                  <a:srgbClr val="FDF2E8"/>
                </a:solidFill>
                <a:latin typeface="Trebuchet MS"/>
              </a:rPr>
              <a:t>ΑΝΑΠΝΕΥΣΤΙΚΟ ΣΥΣΤΗΜΑ-ΑΝΑΤΟΜΙΑ</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Αναπνοη</a:t>
            </a:r>
            <a:endParaRPr lang="el-GR" sz="3800" b="0" strike="noStrike" spc="-1">
              <a:solidFill>
                <a:srgbClr val="000000"/>
              </a:solidFill>
              <a:latin typeface="Trebuchet MS"/>
            </a:endParaRPr>
          </a:p>
        </p:txBody>
      </p:sp>
      <p:sp>
        <p:nvSpPr>
          <p:cNvPr id="223" name="TextShape 2"/>
          <p:cNvSpPr txBox="1"/>
          <p:nvPr/>
        </p:nvSpPr>
        <p:spPr>
          <a:xfrm>
            <a:off x="457200" y="1609560"/>
            <a:ext cx="7238520" cy="4845960"/>
          </a:xfrm>
          <a:prstGeom prst="rect">
            <a:avLst/>
          </a:prstGeom>
          <a:noFill/>
          <a:ln>
            <a:noFill/>
          </a:ln>
        </p:spPr>
        <p:txBody>
          <a:bodyPr lIns="90000" tIns="45000" rIns="90000" bIns="45000">
            <a:normAutofit fontScale="73000" lnSpcReduction="10000"/>
          </a:bodyPr>
          <a:lstStyle/>
          <a:p>
            <a:pPr marL="274320" indent="-273960">
              <a:lnSpc>
                <a:spcPct val="100000"/>
              </a:lnSpc>
              <a:spcBef>
                <a:spcPts val="601"/>
              </a:spcBef>
            </a:pPr>
            <a:r>
              <a:rPr lang="el-GR" sz="2600" b="0" strike="noStrike" spc="-1">
                <a:solidFill>
                  <a:srgbClr val="000000"/>
                </a:solidFill>
                <a:latin typeface="Trebuchet MS"/>
              </a:rPr>
              <a:t>Αναπνοή: Περιλαμβάνει δύο διαδικασίες</a:t>
            </a:r>
          </a:p>
          <a:p>
            <a:pPr marL="274320" indent="-273960">
              <a:lnSpc>
                <a:spcPct val="100000"/>
              </a:lnSpc>
              <a:spcBef>
                <a:spcPts val="601"/>
              </a:spcBef>
            </a:pPr>
            <a:r>
              <a:rPr lang="el-GR" sz="2600" b="0" strike="noStrike" spc="-1">
                <a:solidFill>
                  <a:srgbClr val="000000"/>
                </a:solidFill>
                <a:latin typeface="Trebuchet MS"/>
              </a:rPr>
              <a:t>(α) Εξωτερική – Πρόσληψη O2 και αποβολή CO2</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pPr>
            <a:r>
              <a:rPr lang="el-GR" sz="2600" b="0" strike="noStrike" spc="-1">
                <a:solidFill>
                  <a:srgbClr val="000000"/>
                </a:solidFill>
                <a:latin typeface="Trebuchet MS"/>
              </a:rPr>
              <a:t>(β) Εσωτερική – Ανταλλαγή των ίδιων αερίων μεταξύ των κυττάρων των ιστών: του μεσοκυττάριου υγρού των κυψελίδων και των ερυθρών αιμοσφαιρίων των τριχοειδών αγγείων που τις περιβάλλουν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Σε κατάσταση ηρεμίας ο φυσιολογικός άνθρωπος αναπνέει 12-15 φορές το λεπτό</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εισπνεόμενος αέρας αναμειγνύεται με το κυψελιδικό αέρα και εισέρχεται στο αίμα των απλών τριχοειδών με απλή διάχυση( κινητήρια δύναμη η διαφορά πίεσης)</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Ταυτόχρονα, με απλή διάχυση το CO2 εξέρχεται από τα πνευμονικά τριχοειδή προς τις κυψελίδες</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57200" y="1481040"/>
            <a:ext cx="8229240" cy="4900320"/>
          </a:xfrm>
          <a:prstGeom prst="rect">
            <a:avLst/>
          </a:prstGeom>
          <a:noFill/>
          <a:ln>
            <a:noFill/>
          </a:ln>
        </p:spPr>
        <p:txBody>
          <a:bodyPr lIns="90000" tIns="45000" rIns="90000" bIns="45000"/>
          <a:lstStyle/>
          <a:p>
            <a:pPr marL="108000">
              <a:lnSpc>
                <a:spcPct val="100000"/>
              </a:lnSpc>
              <a:spcBef>
                <a:spcPts val="601"/>
              </a:spcBef>
            </a:pPr>
            <a:r>
              <a:rPr lang="el-GR" sz="2000" b="0" strike="noStrike" spc="-1">
                <a:solidFill>
                  <a:srgbClr val="FF0000"/>
                </a:solidFill>
                <a:latin typeface="Trebuchet MS"/>
              </a:rPr>
              <a:t> Η διαδικασία της αναπνοής </a:t>
            </a:r>
            <a:r>
              <a:rPr lang="el-GR" sz="2000" b="0" strike="noStrike" spc="-1">
                <a:solidFill>
                  <a:srgbClr val="000000"/>
                </a:solidFill>
                <a:latin typeface="Trebuchet MS"/>
              </a:rPr>
              <a:t>διαιρείται σε 4 φάσεις:</a:t>
            </a:r>
          </a:p>
          <a:p>
            <a:pPr marL="108000">
              <a:lnSpc>
                <a:spcPct val="100000"/>
              </a:lnSpc>
              <a:spcBef>
                <a:spcPts val="601"/>
              </a:spcBef>
            </a:pPr>
            <a:r>
              <a:rPr lang="el-GR" sz="2000" b="0" strike="noStrike" spc="-1">
                <a:solidFill>
                  <a:srgbClr val="000000"/>
                </a:solidFill>
                <a:latin typeface="Trebuchet MS"/>
              </a:rPr>
              <a:t>1)Στον </a:t>
            </a:r>
            <a:r>
              <a:rPr lang="el-GR" sz="2000" b="0" strike="noStrike" spc="-1">
                <a:solidFill>
                  <a:srgbClr val="FF0000"/>
                </a:solidFill>
                <a:latin typeface="Trebuchet MS"/>
              </a:rPr>
              <a:t>κυψελιδικό αερισμό </a:t>
            </a:r>
            <a:r>
              <a:rPr lang="el-GR" sz="2000" b="0" strike="noStrike" spc="-1">
                <a:solidFill>
                  <a:srgbClr val="000000"/>
                </a:solidFill>
                <a:latin typeface="Trebuchet MS"/>
              </a:rPr>
              <a:t>των πνευμόνων (είσοδος και έξοδος ατμοσφαιρικού αέρα στις πνευμονικές κυψελίδες)</a:t>
            </a:r>
          </a:p>
          <a:p>
            <a:pPr marL="108000">
              <a:lnSpc>
                <a:spcPct val="100000"/>
              </a:lnSpc>
              <a:spcBef>
                <a:spcPts val="601"/>
              </a:spcBef>
            </a:pPr>
            <a:endParaRPr lang="el-GR" sz="2000" b="0" strike="noStrike" spc="-1">
              <a:solidFill>
                <a:srgbClr val="000000"/>
              </a:solidFill>
              <a:latin typeface="Trebuchet MS"/>
            </a:endParaRPr>
          </a:p>
          <a:p>
            <a:pPr marL="108000">
              <a:lnSpc>
                <a:spcPct val="100000"/>
              </a:lnSpc>
              <a:spcBef>
                <a:spcPts val="601"/>
              </a:spcBef>
            </a:pPr>
            <a:r>
              <a:rPr lang="el-GR" sz="2000" b="0" strike="noStrike" spc="-1">
                <a:solidFill>
                  <a:srgbClr val="000000"/>
                </a:solidFill>
                <a:latin typeface="Trebuchet MS"/>
              </a:rPr>
              <a:t>2)Στην </a:t>
            </a:r>
            <a:r>
              <a:rPr lang="el-GR" sz="2000" b="0" strike="noStrike" spc="-1">
                <a:solidFill>
                  <a:srgbClr val="FF0000"/>
                </a:solidFill>
                <a:latin typeface="Trebuchet MS"/>
              </a:rPr>
              <a:t>διάχυση του οξυγόνου </a:t>
            </a:r>
            <a:r>
              <a:rPr lang="el-GR" sz="2000" b="0" strike="noStrike" spc="-1">
                <a:solidFill>
                  <a:srgbClr val="000000"/>
                </a:solidFill>
                <a:latin typeface="Trebuchet MS"/>
              </a:rPr>
              <a:t>και </a:t>
            </a:r>
            <a:r>
              <a:rPr lang="el-GR" sz="2000" b="0" strike="noStrike" spc="-1">
                <a:solidFill>
                  <a:srgbClr val="FF0000"/>
                </a:solidFill>
                <a:latin typeface="Trebuchet MS"/>
              </a:rPr>
              <a:t>διοξειδίου</a:t>
            </a:r>
            <a:r>
              <a:rPr lang="el-GR" sz="2000" b="0" strike="noStrike" spc="-1">
                <a:solidFill>
                  <a:srgbClr val="000000"/>
                </a:solidFill>
                <a:latin typeface="Trebuchet MS"/>
              </a:rPr>
              <a:t> </a:t>
            </a:r>
            <a:r>
              <a:rPr lang="el-GR" sz="2000" b="0" strike="noStrike" spc="-1">
                <a:solidFill>
                  <a:srgbClr val="FF0000"/>
                </a:solidFill>
                <a:latin typeface="Trebuchet MS"/>
              </a:rPr>
              <a:t>άνθρακα</a:t>
            </a:r>
            <a:r>
              <a:rPr lang="el-GR" sz="2000" b="0" strike="noStrike" spc="-1">
                <a:solidFill>
                  <a:srgbClr val="000000"/>
                </a:solidFill>
                <a:latin typeface="Trebuchet MS"/>
              </a:rPr>
              <a:t> μεταξύ  των κυψελίδων και του αίματος.</a:t>
            </a:r>
          </a:p>
          <a:p>
            <a:pPr marL="108000">
              <a:lnSpc>
                <a:spcPct val="100000"/>
              </a:lnSpc>
              <a:spcBef>
                <a:spcPts val="601"/>
              </a:spcBef>
            </a:pPr>
            <a:endParaRPr lang="el-GR" sz="2000" b="0" strike="noStrike" spc="-1">
              <a:solidFill>
                <a:srgbClr val="000000"/>
              </a:solidFill>
              <a:latin typeface="Trebuchet MS"/>
            </a:endParaRPr>
          </a:p>
          <a:p>
            <a:pPr marL="108000">
              <a:lnSpc>
                <a:spcPct val="100000"/>
              </a:lnSpc>
              <a:spcBef>
                <a:spcPts val="601"/>
              </a:spcBef>
            </a:pPr>
            <a:r>
              <a:rPr lang="el-GR" sz="2000" b="0" strike="noStrike" spc="-1">
                <a:solidFill>
                  <a:srgbClr val="000000"/>
                </a:solidFill>
                <a:latin typeface="Trebuchet MS"/>
              </a:rPr>
              <a:t>3)Στη </a:t>
            </a:r>
            <a:r>
              <a:rPr lang="el-GR" sz="2000" b="0" strike="noStrike" spc="-1">
                <a:solidFill>
                  <a:srgbClr val="FF0000"/>
                </a:solidFill>
                <a:latin typeface="Trebuchet MS"/>
              </a:rPr>
              <a:t>μεταφορά του οξυγόνου </a:t>
            </a:r>
            <a:r>
              <a:rPr lang="el-GR" sz="2000" b="0" strike="noStrike" spc="-1">
                <a:solidFill>
                  <a:srgbClr val="000000"/>
                </a:solidFill>
                <a:latin typeface="Trebuchet MS"/>
              </a:rPr>
              <a:t>και του </a:t>
            </a:r>
            <a:r>
              <a:rPr lang="el-GR" sz="2000" b="0" strike="noStrike" spc="-1">
                <a:solidFill>
                  <a:srgbClr val="FF0000"/>
                </a:solidFill>
                <a:latin typeface="Trebuchet MS"/>
              </a:rPr>
              <a:t>διοξειδίου</a:t>
            </a:r>
            <a:r>
              <a:rPr lang="el-GR" sz="2000" b="0" strike="noStrike" spc="-1">
                <a:solidFill>
                  <a:srgbClr val="000000"/>
                </a:solidFill>
                <a:latin typeface="Trebuchet MS"/>
              </a:rPr>
              <a:t> </a:t>
            </a:r>
            <a:r>
              <a:rPr lang="el-GR" sz="2000" b="0" strike="noStrike" spc="-1">
                <a:solidFill>
                  <a:srgbClr val="FF0000"/>
                </a:solidFill>
                <a:latin typeface="Trebuchet MS"/>
              </a:rPr>
              <a:t>άνθρακα</a:t>
            </a:r>
            <a:r>
              <a:rPr lang="el-GR" sz="2000" b="0" strike="noStrike" spc="-1">
                <a:solidFill>
                  <a:srgbClr val="000000"/>
                </a:solidFill>
                <a:latin typeface="Trebuchet MS"/>
              </a:rPr>
              <a:t> </a:t>
            </a:r>
          </a:p>
          <a:p>
            <a:pPr marL="108000">
              <a:lnSpc>
                <a:spcPct val="100000"/>
              </a:lnSpc>
              <a:spcBef>
                <a:spcPts val="601"/>
              </a:spcBef>
            </a:pPr>
            <a:r>
              <a:rPr lang="el-GR" sz="2000" b="0" strike="noStrike" spc="-1">
                <a:solidFill>
                  <a:srgbClr val="000000"/>
                </a:solidFill>
                <a:latin typeface="Trebuchet MS"/>
              </a:rPr>
              <a:t>με το αίμα προς και από τα κύτταρα αντίστοιχα</a:t>
            </a:r>
          </a:p>
          <a:p>
            <a:pPr marL="108000">
              <a:lnSpc>
                <a:spcPct val="100000"/>
              </a:lnSpc>
              <a:spcBef>
                <a:spcPts val="601"/>
              </a:spcBef>
            </a:pPr>
            <a:endParaRPr lang="el-GR" sz="2000" b="0" strike="noStrike" spc="-1">
              <a:solidFill>
                <a:srgbClr val="000000"/>
              </a:solidFill>
              <a:latin typeface="Trebuchet MS"/>
            </a:endParaRPr>
          </a:p>
          <a:p>
            <a:pPr marL="108000">
              <a:lnSpc>
                <a:spcPct val="100000"/>
              </a:lnSpc>
              <a:spcBef>
                <a:spcPts val="601"/>
              </a:spcBef>
            </a:pPr>
            <a:r>
              <a:rPr lang="el-GR" sz="2000" b="0" strike="noStrike" spc="-1">
                <a:solidFill>
                  <a:srgbClr val="000000"/>
                </a:solidFill>
                <a:latin typeface="Trebuchet MS"/>
              </a:rPr>
              <a:t>4)Στη </a:t>
            </a:r>
            <a:r>
              <a:rPr lang="el-GR" sz="2000" b="0" strike="noStrike" spc="-1">
                <a:solidFill>
                  <a:srgbClr val="FF0000"/>
                </a:solidFill>
                <a:latin typeface="Trebuchet MS"/>
              </a:rPr>
              <a:t>ρύθμιση </a:t>
            </a:r>
            <a:r>
              <a:rPr lang="el-GR" sz="2000" b="0" strike="noStrike" spc="-1">
                <a:solidFill>
                  <a:srgbClr val="000000"/>
                </a:solidFill>
                <a:latin typeface="Trebuchet MS"/>
              </a:rPr>
              <a:t>του </a:t>
            </a:r>
            <a:r>
              <a:rPr lang="el-GR" sz="2000" b="0" strike="noStrike" spc="-1">
                <a:solidFill>
                  <a:srgbClr val="FF0000"/>
                </a:solidFill>
                <a:latin typeface="Trebuchet MS"/>
              </a:rPr>
              <a:t>αερισμού</a:t>
            </a:r>
            <a:endParaRPr lang="el-GR" sz="2000" b="0" strike="noStrike" spc="-1">
              <a:solidFill>
                <a:srgbClr val="000000"/>
              </a:solidFill>
              <a:latin typeface="Trebuchet MS"/>
            </a:endParaRPr>
          </a:p>
        </p:txBody>
      </p:sp>
      <p:sp>
        <p:nvSpPr>
          <p:cNvPr id="225"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ea typeface="ＭＳ Ｐゴシック"/>
              </a:rPr>
              <a:t>ΑΝΑΠΝΟΗ</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ΜΙΚΡΗ ΚΥΚΛΟΦΟΡΙΑ</a:t>
            </a:r>
            <a:endParaRPr lang="el-GR" sz="3800" b="0" strike="noStrike" spc="-1">
              <a:solidFill>
                <a:srgbClr val="000000"/>
              </a:solidFill>
              <a:latin typeface="Trebuchet MS"/>
            </a:endParaRPr>
          </a:p>
        </p:txBody>
      </p:sp>
      <p:sp>
        <p:nvSpPr>
          <p:cNvPr id="143" name="TextShape 2"/>
          <p:cNvSpPr txBox="1"/>
          <p:nvPr/>
        </p:nvSpPr>
        <p:spPr>
          <a:xfrm>
            <a:off x="457200" y="1609560"/>
            <a:ext cx="7238520" cy="4845960"/>
          </a:xfrm>
          <a:prstGeom prst="rect">
            <a:avLst/>
          </a:prstGeom>
          <a:noFill/>
          <a:ln>
            <a:noFill/>
          </a:ln>
        </p:spPr>
        <p:txBody>
          <a:bodyPr lIns="90000" tIns="45000" rIns="90000" bIns="45000">
            <a:normAutofit fontScale="97000" lnSpcReduction="1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αίμα, φτωχό σε Ο2, μεταφέρεται με τη σύσπαση της δεξιάς κοιλίας στην Πνευμονική Αρτηρία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 τους 2 κλάδους: τη δεξιά και αριστερή Πνευμονική Αρτηρία το αίμα μεταφέρεται στο δεξιό και αριστερό πνεύμονα αντίστοιχα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Διακλαδίζεται σε αρτηριόλια, αρτηρίδια και τριχοειδή</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πνευμονικά τριχοειδή περιβάλλουν τις κυψελίδες του πνεύμονα, οι οποίες περιέχουν αέρα πλούσιο σε Ο2(το οποίο διαχέεται στο αίμα των πνευμονικών τριχοειδών)</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27"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αέρια διαχέονται από τις περιοχές υψηλής προς τις περιοχές χαμηλής πίεσης</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ρυθμός διάχυσης εξαρτάται από την εκατέρωθεν διαφορά πίεσης και από το πάχος της μεμβράνης διαχύσεως</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Μηχανικη αερισμου</a:t>
            </a:r>
            <a:endParaRPr lang="el-GR" sz="3800" b="0" strike="noStrike" spc="-1">
              <a:solidFill>
                <a:srgbClr val="000000"/>
              </a:solidFill>
              <a:latin typeface="Trebuchet MS"/>
            </a:endParaRPr>
          </a:p>
        </p:txBody>
      </p:sp>
      <p:sp>
        <p:nvSpPr>
          <p:cNvPr id="22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πνεύμονας και το θωρακικό τοίχωμα είναι ελαστικές κατασκευές</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Μεταξύ τους παρεμβάλλεται λεπτό στρώμα υγρού που βρίσκεται ανάμεσα στα δύο πέταλα του υπεζωκότα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Οι πνεύμονες μπορούν να </a:t>
            </a:r>
            <a:r>
              <a:rPr lang="el-GR" sz="2400" b="0" strike="noStrike" spc="-1">
                <a:solidFill>
                  <a:srgbClr val="FF0000"/>
                </a:solidFill>
                <a:latin typeface="Trebuchet MS"/>
              </a:rPr>
              <a:t>εκπτύσσονται</a:t>
            </a:r>
            <a:r>
              <a:rPr lang="el-GR" sz="2400" b="0" strike="noStrike" spc="-1">
                <a:solidFill>
                  <a:srgbClr val="000000"/>
                </a:solidFill>
                <a:latin typeface="Trebuchet MS"/>
              </a:rPr>
              <a:t> και να </a:t>
            </a:r>
            <a:r>
              <a:rPr lang="el-GR" sz="2400" b="0" strike="noStrike" spc="-1">
                <a:solidFill>
                  <a:srgbClr val="FF0000"/>
                </a:solidFill>
                <a:latin typeface="Trebuchet MS"/>
              </a:rPr>
              <a:t>συμπτύσσονται</a:t>
            </a:r>
            <a:r>
              <a:rPr lang="el-GR" sz="2400" b="0" strike="noStrike" spc="-1">
                <a:solidFill>
                  <a:srgbClr val="000000"/>
                </a:solidFill>
                <a:latin typeface="Trebuchet MS"/>
              </a:rPr>
              <a:t> με κίνηση του </a:t>
            </a:r>
            <a:r>
              <a:rPr lang="el-GR" sz="2400" b="0" strike="noStrike" spc="-1">
                <a:solidFill>
                  <a:srgbClr val="FF0000"/>
                </a:solidFill>
                <a:latin typeface="Trebuchet MS"/>
              </a:rPr>
              <a:t>διαφράγματος</a:t>
            </a:r>
            <a:r>
              <a:rPr lang="el-GR" sz="2400" b="0" strike="noStrike" spc="-1">
                <a:solidFill>
                  <a:srgbClr val="000000"/>
                </a:solidFill>
                <a:latin typeface="Trebuchet MS"/>
              </a:rPr>
              <a:t> προς τα κάτω και προς τα πάνω.</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Και με </a:t>
            </a:r>
            <a:r>
              <a:rPr lang="el-GR" sz="2400" b="0" strike="noStrike" spc="-1">
                <a:solidFill>
                  <a:srgbClr val="FF0000"/>
                </a:solidFill>
                <a:latin typeface="Trebuchet MS"/>
              </a:rPr>
              <a:t>ανύψωση </a:t>
            </a:r>
            <a:r>
              <a:rPr lang="el-GR" sz="2400" b="0" strike="noStrike" spc="-1">
                <a:solidFill>
                  <a:srgbClr val="000000"/>
                </a:solidFill>
                <a:latin typeface="Trebuchet MS"/>
              </a:rPr>
              <a:t>ή </a:t>
            </a:r>
            <a:r>
              <a:rPr lang="el-GR" sz="2400" b="0" strike="noStrike" spc="-1">
                <a:solidFill>
                  <a:srgbClr val="FF0000"/>
                </a:solidFill>
                <a:latin typeface="Trebuchet MS"/>
              </a:rPr>
              <a:t>κατάσπαση</a:t>
            </a:r>
            <a:r>
              <a:rPr lang="el-GR" sz="2400" b="0" strike="noStrike" spc="-1">
                <a:solidFill>
                  <a:srgbClr val="000000"/>
                </a:solidFill>
                <a:latin typeface="Trebuchet MS"/>
              </a:rPr>
              <a:t> των πλευρων (έκτυξη ή σύμπτυξη θωρακικού τοιχώματος)</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1" i="1" strike="noStrike" spc="-1">
                <a:solidFill>
                  <a:srgbClr val="000000"/>
                </a:solidFill>
                <a:latin typeface="Trebuchet MS"/>
              </a:rPr>
              <a:t>Κατά την διάρκεια της εισπνοής </a:t>
            </a:r>
            <a:r>
              <a:rPr lang="el-GR" sz="2400" b="0" strike="noStrike" spc="-1">
                <a:solidFill>
                  <a:srgbClr val="000000"/>
                </a:solidFill>
                <a:latin typeface="Trebuchet MS"/>
              </a:rPr>
              <a:t>το διάφραγμα έλκει τις κάτω επιφάνειες των πνευμόνων προς τα κάτω.</a:t>
            </a:r>
          </a:p>
        </p:txBody>
      </p:sp>
      <p:sp>
        <p:nvSpPr>
          <p:cNvPr id="231" name="TextShape 2"/>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a:solidFill>
                  <a:srgbClr val="FF0000"/>
                </a:solidFill>
                <a:latin typeface="Trebuchet MS"/>
                <a:ea typeface="ＭＳ Ｐゴシック"/>
              </a:rPr>
              <a:t> </a:t>
            </a:r>
            <a:r>
              <a:rPr lang="el-GR" sz="3800" b="1" strike="noStrike" cap="all" spc="-1">
                <a:solidFill>
                  <a:srgbClr val="852F73"/>
                </a:solidFill>
                <a:latin typeface="Trebuchet MS"/>
                <a:ea typeface="ＭＳ Ｐゴシック"/>
              </a:rPr>
              <a:t>Μηχανικη πνευμονικου αερισμου</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57200" y="1609560"/>
            <a:ext cx="7238520" cy="4845960"/>
          </a:xfrm>
          <a:prstGeom prst="rect">
            <a:avLst/>
          </a:prstGeom>
          <a:noFill/>
          <a:ln>
            <a:noFill/>
          </a:ln>
        </p:spPr>
        <p:txBody>
          <a:bodyPr lIns="90000" tIns="45000" rIns="90000" bIns="45000">
            <a:normAutofit fontScale="97000"/>
          </a:bodyPr>
          <a:lstStyle/>
          <a:p>
            <a:pPr marL="274320" indent="-273960" algn="just">
              <a:lnSpc>
                <a:spcPct val="100000"/>
              </a:lnSpc>
              <a:spcBef>
                <a:spcPts val="601"/>
              </a:spcBef>
              <a:buClr>
                <a:srgbClr val="B13F9A"/>
              </a:buClr>
              <a:buSzPct val="73000"/>
              <a:buFont typeface="Wingdings 2" charset="2"/>
              <a:buChar char=""/>
            </a:pPr>
            <a:r>
              <a:rPr lang="el-GR" sz="2600" b="1" i="1" strike="noStrike" spc="-1">
                <a:solidFill>
                  <a:srgbClr val="000000"/>
                </a:solidFill>
                <a:latin typeface="Trebuchet MS"/>
              </a:rPr>
              <a:t>Στην εκπνοή </a:t>
            </a:r>
            <a:r>
              <a:rPr lang="el-GR" sz="2600" b="0" strike="noStrike" spc="-1">
                <a:solidFill>
                  <a:srgbClr val="000000"/>
                </a:solidFill>
                <a:latin typeface="Trebuchet MS"/>
              </a:rPr>
              <a:t>το </a:t>
            </a:r>
            <a:r>
              <a:rPr lang="el-GR" sz="2600" b="0" strike="noStrike" spc="-1">
                <a:solidFill>
                  <a:srgbClr val="FF0000"/>
                </a:solidFill>
                <a:latin typeface="Trebuchet MS"/>
              </a:rPr>
              <a:t>διάφραγμα</a:t>
            </a:r>
            <a:r>
              <a:rPr lang="el-GR" sz="2600" b="0" strike="noStrike" spc="-1">
                <a:solidFill>
                  <a:srgbClr val="000000"/>
                </a:solidFill>
                <a:latin typeface="Trebuchet MS"/>
              </a:rPr>
              <a:t> απλά </a:t>
            </a:r>
            <a:r>
              <a:rPr lang="el-GR" sz="2600" b="0" strike="noStrike" spc="-1">
                <a:solidFill>
                  <a:srgbClr val="FF0000"/>
                </a:solidFill>
                <a:latin typeface="Trebuchet MS"/>
              </a:rPr>
              <a:t>χαλαρώνει</a:t>
            </a:r>
            <a:r>
              <a:rPr lang="el-GR" sz="2600" b="0" strike="noStrike" spc="-1">
                <a:solidFill>
                  <a:srgbClr val="000000"/>
                </a:solidFill>
                <a:latin typeface="Trebuchet MS"/>
              </a:rPr>
              <a:t> και η ελαστική σύμπτυξη των πνευμόνων, του θωρακικού τοιχώματος και των κοιλιακών οργάνων συμπιέζει τους πνεύμονες (η εκπνοή είναι παθητική διαδικασία)</a:t>
            </a:r>
          </a:p>
          <a:p>
            <a:pPr marL="274320" indent="-273960">
              <a:lnSpc>
                <a:spcPct val="100000"/>
              </a:lnSpc>
              <a:spcBef>
                <a:spcPts val="601"/>
              </a:spcBef>
            </a:pPr>
            <a:endParaRPr lang="el-GR" sz="2600" b="0" strike="noStrike" spc="-1">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1" i="1" strike="noStrike" spc="-1">
                <a:solidFill>
                  <a:srgbClr val="000000"/>
                </a:solidFill>
                <a:latin typeface="Trebuchet MS"/>
              </a:rPr>
              <a:t>Κατά την έντονη αναπνοή</a:t>
            </a:r>
            <a:r>
              <a:rPr lang="el-GR" sz="2600" b="0" i="1" strike="noStrike" spc="-1">
                <a:solidFill>
                  <a:srgbClr val="FF0000"/>
                </a:solidFill>
                <a:latin typeface="Trebuchet MS"/>
              </a:rPr>
              <a:t> </a:t>
            </a:r>
            <a:r>
              <a:rPr lang="el-GR" sz="2600" b="0" strike="noStrike" spc="-1">
                <a:solidFill>
                  <a:srgbClr val="000000"/>
                </a:solidFill>
                <a:latin typeface="Trebuchet MS"/>
              </a:rPr>
              <a:t>οι ελαστικές δυνάμεις δεν είναι αρκετά ισχυρές για να προκαλέσουν την απαραίτητη ταχεία </a:t>
            </a:r>
            <a:r>
              <a:rPr lang="el-GR" sz="2600" b="0" strike="noStrike" spc="-1">
                <a:solidFill>
                  <a:srgbClr val="FF0000"/>
                </a:solidFill>
                <a:latin typeface="Trebuchet MS"/>
              </a:rPr>
              <a:t>εκπνοή </a:t>
            </a:r>
            <a:r>
              <a:rPr lang="el-GR" sz="2600" b="0" strike="noStrike" spc="-1">
                <a:solidFill>
                  <a:srgbClr val="000000"/>
                </a:solidFill>
                <a:latin typeface="Trebuchet MS"/>
              </a:rPr>
              <a:t>και έτσι η </a:t>
            </a:r>
            <a:r>
              <a:rPr lang="el-GR" sz="2600" b="0" strike="noStrike" spc="-1">
                <a:solidFill>
                  <a:srgbClr val="FF0000"/>
                </a:solidFill>
                <a:latin typeface="Trebuchet MS"/>
              </a:rPr>
              <a:t>εκπνοή</a:t>
            </a:r>
            <a:r>
              <a:rPr lang="el-GR" sz="2600" b="0" strike="noStrike" spc="-1">
                <a:solidFill>
                  <a:srgbClr val="000000"/>
                </a:solidFill>
                <a:latin typeface="Trebuchet MS"/>
              </a:rPr>
              <a:t> επιτυγχάνεται με τη συστολή των κοιλιακών μυών.</a:t>
            </a:r>
          </a:p>
        </p:txBody>
      </p:sp>
      <p:sp>
        <p:nvSpPr>
          <p:cNvPr id="233" name="TextShape 2"/>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a:solidFill>
                  <a:srgbClr val="FDF2E8"/>
                </a:solidFill>
                <a:latin typeface="Trebuchet MS"/>
              </a:rPr>
              <a:t>Η διοδοσ του αερα στουΣ ΠΝΕΥΜΟΝΕΣ</a:t>
            </a:r>
            <a:endParaRPr lang="el-GR" sz="3800" b="0" strike="noStrike" spc="-1">
              <a:solidFill>
                <a:srgbClr val="000000"/>
              </a:solidFill>
              <a:latin typeface="Trebuchet MS"/>
            </a:endParaRPr>
          </a:p>
        </p:txBody>
      </p:sp>
      <p:sp>
        <p:nvSpPr>
          <p:cNvPr id="235"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αέρας περνά από την ρινική ή την στοματική κοιλότητα και το φάρυγγα, όπου θερμαίνεται και εφυγραίνεται</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το φάρυγγα οδηγείται στο λάρυγγα και στη συνέχεια στο σύστημα των αεραγωγών που αποτελείται από την τραχεία, τους δύο στελεχιαίους βρόχους, τους λοβαίους βρόχους, τους τμηματικούς βρόγχους και ακολουθούν τα αναπνευστικά βρογχιόλια, οι κυψελικοί πόροι και ακολούθως οι κυψελίδες</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Λειτουργεί ως όργανο της όσφρησης</a:t>
            </a:r>
          </a:p>
          <a:p>
            <a:pPr marL="274320" indent="-273960">
              <a:lnSpc>
                <a:spcPct val="80000"/>
              </a:lnSpc>
              <a:spcBef>
                <a:spcPts val="601"/>
              </a:spcBef>
            </a:pPr>
            <a:endParaRPr lang="el-GR" sz="24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Υγραίνει και θερμαίνει και καθαρίζει τον αέρα από την σκόνη, τα βακτήρια και άλλες ξένες ουσίες</a:t>
            </a:r>
          </a:p>
          <a:p>
            <a:pPr marL="274320" indent="-273960">
              <a:lnSpc>
                <a:spcPct val="80000"/>
              </a:lnSpc>
              <a:spcBef>
                <a:spcPts val="601"/>
              </a:spcBef>
            </a:pPr>
            <a:endParaRPr lang="el-GR" sz="24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Η βλέννη είναι αυτή που μαζεύει την ακαθαρσία και τα βακτήρια εμποδίζοντάς τα να περάσουν στους πνεύμονες.</a:t>
            </a:r>
          </a:p>
          <a:p>
            <a:pPr marL="274320" indent="-273960">
              <a:lnSpc>
                <a:spcPct val="80000"/>
              </a:lnSpc>
              <a:spcBef>
                <a:spcPts val="601"/>
              </a:spcBef>
            </a:pPr>
            <a:endParaRPr lang="el-GR" sz="24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400" b="0" strike="noStrike" spc="-1">
                <a:solidFill>
                  <a:srgbClr val="000000"/>
                </a:solidFill>
                <a:latin typeface="Trebuchet MS"/>
              </a:rPr>
              <a:t>Οι τρίχες (κροσσοί) σπρώχνουν τη βλέννη  πρός το λαιμό. Από εκεί καταπίνεται και πάει στο στομάχι όπου τα γαστρικά υγρά εξουδετερώνουν οποιαδήποτε βακτήρια, σκόνη ή ξένα σωματίδια.</a:t>
            </a:r>
          </a:p>
        </p:txBody>
      </p:sp>
      <p:sp>
        <p:nvSpPr>
          <p:cNvPr id="237"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 ΜΥΤΗ-ΛΕΙΤΟΥΡΓΙΕΣ</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Έχει μήκος 12.5 εκ. Αποτελεί όργανο του πεπτικού και του αναπνευστικού συστήματος</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Αποτελείται από μυικό και ινώδη ιστό</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Στο πίσω μέρος του φαρυγγα που συνδέεται με την μύτη υπάρχουν μικρές μάζες, οι φαρυγγικές αμυγδαλές, που φιλτράρουν τα βακτήρια.</a:t>
            </a:r>
          </a:p>
          <a:p>
            <a:pPr marL="274320" indent="-273960">
              <a:lnSpc>
                <a:spcPct val="100000"/>
              </a:lnSpc>
              <a:spcBef>
                <a:spcPts val="601"/>
              </a:spcBef>
            </a:pPr>
            <a:endParaRPr lang="el-GR" sz="24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400" b="0" strike="noStrike" spc="-1">
                <a:solidFill>
                  <a:srgbClr val="000000"/>
                </a:solidFill>
                <a:latin typeface="Trebuchet MS"/>
              </a:rPr>
              <a:t>Ο φάρυγγας ενεργεί ως αεραγωγός και επίσης θερμαίνει και υγραίνει τον αέρα.</a:t>
            </a:r>
          </a:p>
        </p:txBody>
      </p:sp>
      <p:sp>
        <p:nvSpPr>
          <p:cNvPr id="239"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ΦΑΡΥΓΓΑΣ</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a:t>
            </a:r>
            <a:r>
              <a:rPr lang="el-GR" sz="2600" b="0" strike="noStrike" spc="-1">
                <a:solidFill>
                  <a:srgbClr val="FF0000"/>
                </a:solidFill>
                <a:latin typeface="Trebuchet MS"/>
              </a:rPr>
              <a:t>λάρυγγας</a:t>
            </a:r>
            <a:r>
              <a:rPr lang="el-GR" sz="2600" b="0" strike="noStrike" spc="-1">
                <a:solidFill>
                  <a:srgbClr val="000000"/>
                </a:solidFill>
                <a:latin typeface="Trebuchet MS"/>
              </a:rPr>
              <a:t> είναι μια δίοδος για τον αέρα μεταξύ του </a:t>
            </a:r>
            <a:r>
              <a:rPr lang="el-GR" sz="2600" b="0" strike="noStrike" spc="-1">
                <a:solidFill>
                  <a:srgbClr val="FF0000"/>
                </a:solidFill>
                <a:latin typeface="Trebuchet MS"/>
              </a:rPr>
              <a:t>φάρυγγα </a:t>
            </a:r>
            <a:r>
              <a:rPr lang="el-GR" sz="2600" b="0" strike="noStrike" spc="-1">
                <a:solidFill>
                  <a:srgbClr val="000000"/>
                </a:solidFill>
                <a:latin typeface="Trebuchet MS"/>
              </a:rPr>
              <a:t>και της </a:t>
            </a:r>
            <a:r>
              <a:rPr lang="el-GR" sz="2600" b="0" strike="noStrike" spc="-1">
                <a:solidFill>
                  <a:srgbClr val="FF0000"/>
                </a:solidFill>
                <a:latin typeface="Trebuchet MS"/>
              </a:rPr>
              <a:t>τραχείας</a:t>
            </a:r>
            <a:r>
              <a:rPr lang="el-GR" sz="2600" b="0" strike="noStrike" spc="-1">
                <a:solidFill>
                  <a:srgbClr val="000000"/>
                </a:solidFill>
                <a:latin typeface="Trebuchet MS"/>
              </a:rPr>
              <a:t>.</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Φιλτράρει τα βακτήρια, βοηθά στην </a:t>
            </a:r>
            <a:r>
              <a:rPr lang="el-GR" sz="2600" b="0" strike="noStrike" spc="-1">
                <a:solidFill>
                  <a:srgbClr val="FF0000"/>
                </a:solidFill>
                <a:latin typeface="Trebuchet MS"/>
              </a:rPr>
              <a:t>παραγωγή </a:t>
            </a:r>
            <a:r>
              <a:rPr lang="el-GR" sz="2600" b="0" strike="noStrike" spc="-1">
                <a:solidFill>
                  <a:srgbClr val="000000"/>
                </a:solidFill>
                <a:latin typeface="Trebuchet MS"/>
              </a:rPr>
              <a:t>της φωνής και </a:t>
            </a:r>
            <a:r>
              <a:rPr lang="el-GR" sz="2600" b="0" strike="noStrike" spc="-1">
                <a:solidFill>
                  <a:srgbClr val="FF0000"/>
                </a:solidFill>
                <a:latin typeface="Trebuchet MS"/>
              </a:rPr>
              <a:t>θερμαίνει</a:t>
            </a:r>
            <a:r>
              <a:rPr lang="el-GR" sz="2600" b="0" strike="noStrike" spc="-1">
                <a:solidFill>
                  <a:srgbClr val="000000"/>
                </a:solidFill>
                <a:latin typeface="Trebuchet MS"/>
              </a:rPr>
              <a:t> και </a:t>
            </a:r>
            <a:r>
              <a:rPr lang="el-GR" sz="2600" b="0" strike="noStrike" spc="-1">
                <a:solidFill>
                  <a:srgbClr val="FF0000"/>
                </a:solidFill>
                <a:latin typeface="Trebuchet MS"/>
              </a:rPr>
              <a:t>υγραίνει</a:t>
            </a:r>
            <a:r>
              <a:rPr lang="el-GR" sz="2600" b="0" strike="noStrike" spc="-1">
                <a:solidFill>
                  <a:srgbClr val="000000"/>
                </a:solidFill>
                <a:latin typeface="Trebuchet MS"/>
              </a:rPr>
              <a:t> τον αέρα.</a:t>
            </a:r>
          </a:p>
        </p:txBody>
      </p:sp>
      <p:sp>
        <p:nvSpPr>
          <p:cNvPr id="241"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Λαρυγγασ</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μια </a:t>
            </a:r>
            <a:r>
              <a:rPr lang="el-GR" sz="2600" b="0" strike="noStrike" spc="-1">
                <a:solidFill>
                  <a:srgbClr val="FF0000"/>
                </a:solidFill>
                <a:latin typeface="Trebuchet MS"/>
              </a:rPr>
              <a:t>αεροφόρος οδός </a:t>
            </a:r>
            <a:r>
              <a:rPr lang="el-GR" sz="2600" b="0" strike="noStrike" spc="-1">
                <a:solidFill>
                  <a:srgbClr val="000000"/>
                </a:solidFill>
                <a:latin typeface="Trebuchet MS"/>
              </a:rPr>
              <a:t>μεταξυ του λάρυγγα και των βρόγχων.</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a:t>
            </a:r>
            <a:r>
              <a:rPr lang="el-GR" sz="2600" b="0" strike="noStrike" spc="-1">
                <a:solidFill>
                  <a:srgbClr val="FF0000"/>
                </a:solidFill>
                <a:latin typeface="Trebuchet MS"/>
              </a:rPr>
              <a:t>καλυκοειδή εκκριτικά κύτταρα </a:t>
            </a:r>
            <a:r>
              <a:rPr lang="el-GR" sz="2600" b="0" strike="noStrike" spc="-1">
                <a:solidFill>
                  <a:srgbClr val="000000"/>
                </a:solidFill>
                <a:latin typeface="Trebuchet MS"/>
              </a:rPr>
              <a:t>των τοιχωμάτων της εκκρίνουν </a:t>
            </a:r>
            <a:r>
              <a:rPr lang="el-GR" sz="2600" b="0" strike="noStrike" spc="-1">
                <a:solidFill>
                  <a:srgbClr val="FF0000"/>
                </a:solidFill>
                <a:latin typeface="Trebuchet MS"/>
              </a:rPr>
              <a:t>βλέννη</a:t>
            </a:r>
            <a:r>
              <a:rPr lang="el-GR" sz="2600" b="0" strike="noStrike" spc="-1">
                <a:solidFill>
                  <a:srgbClr val="000000"/>
                </a:solidFill>
                <a:latin typeface="Trebuchet MS"/>
              </a:rPr>
              <a:t> η οποία συλλέγει οποιαδήποτε ξένη ύλη ή βακτήρια.</a:t>
            </a:r>
          </a:p>
        </p:txBody>
      </p:sp>
      <p:sp>
        <p:nvSpPr>
          <p:cNvPr id="243"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τραχεια</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φτιαγμένοι από </a:t>
            </a:r>
            <a:r>
              <a:rPr lang="el-GR" sz="2600" b="0" strike="noStrike" spc="-1">
                <a:solidFill>
                  <a:srgbClr val="FF0000"/>
                </a:solidFill>
                <a:latin typeface="Trebuchet MS"/>
              </a:rPr>
              <a:t>υαλοειδή χόνδρο, μυ </a:t>
            </a:r>
            <a:r>
              <a:rPr lang="el-GR" sz="2600" b="0" strike="noStrike" spc="-1">
                <a:solidFill>
                  <a:srgbClr val="000000"/>
                </a:solidFill>
                <a:latin typeface="Trebuchet MS"/>
              </a:rPr>
              <a:t>και </a:t>
            </a:r>
            <a:r>
              <a:rPr lang="el-GR" sz="2600" b="0" strike="noStrike" spc="-1">
                <a:solidFill>
                  <a:srgbClr val="FF0000"/>
                </a:solidFill>
                <a:latin typeface="Trebuchet MS"/>
              </a:rPr>
              <a:t>συνδετικό ιστό </a:t>
            </a:r>
            <a:r>
              <a:rPr lang="el-GR" sz="2600" b="0" strike="noStrike" spc="-1">
                <a:solidFill>
                  <a:srgbClr val="000000"/>
                </a:solidFill>
                <a:latin typeface="Trebuchet MS"/>
              </a:rPr>
              <a:t>και το τοίχωμά τους καλύπτεται από επιθήλιο.</a:t>
            </a:r>
          </a:p>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Περνούν </a:t>
            </a:r>
            <a:r>
              <a:rPr lang="el-GR" sz="2600" b="0" strike="noStrike" spc="-1">
                <a:solidFill>
                  <a:srgbClr val="FF0000"/>
                </a:solidFill>
                <a:latin typeface="Trebuchet MS"/>
              </a:rPr>
              <a:t>αέρα </a:t>
            </a:r>
            <a:r>
              <a:rPr lang="el-GR" sz="2600" b="0" strike="noStrike" spc="-1">
                <a:solidFill>
                  <a:srgbClr val="000000"/>
                </a:solidFill>
                <a:latin typeface="Trebuchet MS"/>
              </a:rPr>
              <a:t>από την </a:t>
            </a:r>
            <a:r>
              <a:rPr lang="el-GR" sz="2600" b="0" strike="noStrike" spc="-1">
                <a:solidFill>
                  <a:srgbClr val="FF0000"/>
                </a:solidFill>
                <a:latin typeface="Trebuchet MS"/>
              </a:rPr>
              <a:t>τραχεία</a:t>
            </a:r>
            <a:r>
              <a:rPr lang="el-GR" sz="2600" b="0" strike="noStrike" spc="-1">
                <a:solidFill>
                  <a:srgbClr val="000000"/>
                </a:solidFill>
                <a:latin typeface="Trebuchet MS"/>
              </a:rPr>
              <a:t> στα </a:t>
            </a:r>
            <a:r>
              <a:rPr lang="el-GR" sz="2600" b="0" strike="noStrike" spc="-1">
                <a:solidFill>
                  <a:srgbClr val="FF0000"/>
                </a:solidFill>
                <a:latin typeface="Trebuchet MS"/>
              </a:rPr>
              <a:t>βρογχιόλια</a:t>
            </a:r>
            <a:r>
              <a:rPr lang="el-GR" sz="2600" b="0" strike="noStrike" spc="-1">
                <a:solidFill>
                  <a:srgbClr val="000000"/>
                </a:solidFill>
                <a:latin typeface="Trebuchet MS"/>
              </a:rPr>
              <a:t> κι από εκεί στις κυψελίδες.</a:t>
            </a:r>
          </a:p>
        </p:txBody>
      </p:sp>
      <p:sp>
        <p:nvSpPr>
          <p:cNvPr id="245"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βρογχοι</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ΛΕΜΦΙΚΗ ΚΥΚΛΟΦΟΡΙΑ</a:t>
            </a:r>
            <a:endParaRPr lang="el-GR" sz="3800" b="0" strike="noStrike" spc="-1">
              <a:solidFill>
                <a:srgbClr val="000000"/>
              </a:solidFill>
              <a:latin typeface="Trebuchet MS"/>
            </a:endParaRPr>
          </a:p>
        </p:txBody>
      </p:sp>
      <p:sp>
        <p:nvSpPr>
          <p:cNvPr id="145" name="TextShape 2"/>
          <p:cNvSpPr txBox="1"/>
          <p:nvPr/>
        </p:nvSpPr>
        <p:spPr>
          <a:xfrm>
            <a:off x="457200" y="1573560"/>
            <a:ext cx="7238520" cy="484596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Μερικά υγρά των οστών ακολουθούν τη Λεμφική Κυκλοφορία</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Μέσω λεμφαγγείων καταλήγουν στον μείζονα </a:t>
            </a:r>
          </a:p>
          <a:p>
            <a:pPr marL="274320" indent="-273960" algn="just">
              <a:lnSpc>
                <a:spcPct val="100000"/>
              </a:lnSpc>
              <a:spcBef>
                <a:spcPts val="601"/>
              </a:spcBef>
            </a:pPr>
            <a:r>
              <a:rPr lang="el-GR" sz="2600" b="0" strike="noStrike" spc="-1">
                <a:solidFill>
                  <a:srgbClr val="000000"/>
                </a:solidFill>
                <a:latin typeface="Trebuchet MS"/>
              </a:rPr>
              <a:t>  θωρακικό πόρο, ή το δεξιό λεμφικό πόρο, από όπου εισέρχεται στο φλεβικό σύστημα και από εκεί στη συστηματική λέμφο</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457200" y="1413000"/>
            <a:ext cx="8229240" cy="4682880"/>
          </a:xfrm>
          <a:prstGeom prst="rect">
            <a:avLst/>
          </a:prstGeom>
          <a:noFill/>
          <a:ln>
            <a:noFill/>
          </a:ln>
        </p:spPr>
        <p:txBody>
          <a:bodyPr lIns="90000" tIns="45000" rIns="90000" bIns="45000"/>
          <a:lstStyle/>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Οι </a:t>
            </a:r>
            <a:r>
              <a:rPr lang="el-GR" sz="2200" b="0" strike="noStrike" spc="-1">
                <a:solidFill>
                  <a:srgbClr val="FF0000"/>
                </a:solidFill>
                <a:latin typeface="Trebuchet MS"/>
              </a:rPr>
              <a:t>τελικοι</a:t>
            </a:r>
            <a:r>
              <a:rPr lang="el-GR" sz="2200" b="0" strike="noStrike" spc="-1">
                <a:solidFill>
                  <a:srgbClr val="000000"/>
                </a:solidFill>
                <a:latin typeface="Trebuchet MS"/>
              </a:rPr>
              <a:t> και πιο </a:t>
            </a:r>
            <a:r>
              <a:rPr lang="el-GR" sz="2200" b="0" strike="noStrike" spc="-1">
                <a:solidFill>
                  <a:srgbClr val="FF0000"/>
                </a:solidFill>
                <a:latin typeface="Trebuchet MS"/>
              </a:rPr>
              <a:t>λεπτοι</a:t>
            </a:r>
            <a:r>
              <a:rPr lang="el-GR" sz="2200" b="0" strike="noStrike" spc="-1">
                <a:solidFill>
                  <a:srgbClr val="000000"/>
                </a:solidFill>
                <a:latin typeface="Trebuchet MS"/>
              </a:rPr>
              <a:t> σωληνες της διελευσης του αερα από την μυτη στους πνευμονες είναι τα βρογχιολια.</a:t>
            </a:r>
          </a:p>
          <a:p>
            <a:pPr>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Είναι φτιαγμενα από </a:t>
            </a:r>
            <a:r>
              <a:rPr lang="el-GR" sz="2200" b="0" strike="noStrike" spc="-1">
                <a:solidFill>
                  <a:srgbClr val="FF0000"/>
                </a:solidFill>
                <a:latin typeface="Trebuchet MS"/>
              </a:rPr>
              <a:t>μυικό</a:t>
            </a:r>
            <a:r>
              <a:rPr lang="el-GR" sz="2200" b="0" strike="noStrike" spc="-1">
                <a:solidFill>
                  <a:srgbClr val="000000"/>
                </a:solidFill>
                <a:latin typeface="Trebuchet MS"/>
              </a:rPr>
              <a:t>, </a:t>
            </a:r>
            <a:r>
              <a:rPr lang="el-GR" sz="2200" b="0" strike="noStrike" spc="-1">
                <a:solidFill>
                  <a:srgbClr val="FF0000"/>
                </a:solidFill>
                <a:latin typeface="Trebuchet MS"/>
              </a:rPr>
              <a:t>ινώδη </a:t>
            </a:r>
            <a:r>
              <a:rPr lang="el-GR" sz="2200" b="0" strike="noStrike" spc="-1">
                <a:solidFill>
                  <a:srgbClr val="000000"/>
                </a:solidFill>
                <a:latin typeface="Trebuchet MS"/>
              </a:rPr>
              <a:t>και </a:t>
            </a:r>
            <a:r>
              <a:rPr lang="el-GR" sz="2200" b="0" strike="noStrike" spc="-1">
                <a:solidFill>
                  <a:srgbClr val="FF0000"/>
                </a:solidFill>
                <a:latin typeface="Trebuchet MS"/>
              </a:rPr>
              <a:t>ελαστικό ιστό</a:t>
            </a:r>
            <a:r>
              <a:rPr lang="el-GR" sz="2200" b="0" strike="noStrike" spc="-1">
                <a:solidFill>
                  <a:srgbClr val="000000"/>
                </a:solidFill>
                <a:latin typeface="Trebuchet MS"/>
              </a:rPr>
              <a:t>.</a:t>
            </a:r>
          </a:p>
          <a:p>
            <a:pPr>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Μικραίνουν προοδευτικά καθώς απλώνονται μακρύτερα στους πνεύμονες μέχρι που δεν είναι παρά ένα μ’ονο</a:t>
            </a:r>
          </a:p>
          <a:p>
            <a:pPr marL="274320" indent="-273960">
              <a:lnSpc>
                <a:spcPct val="80000"/>
              </a:lnSpc>
              <a:spcBef>
                <a:spcPts val="601"/>
              </a:spcBef>
            </a:pPr>
            <a:r>
              <a:rPr lang="el-GR" sz="2200" b="0" strike="noStrike" spc="-1">
                <a:solidFill>
                  <a:srgbClr val="000000"/>
                </a:solidFill>
                <a:latin typeface="Trebuchet MS"/>
              </a:rPr>
              <a:t>   στρώμα από </a:t>
            </a:r>
            <a:r>
              <a:rPr lang="el-GR" sz="2200" b="0" strike="noStrike" spc="-1">
                <a:solidFill>
                  <a:srgbClr val="FF0000"/>
                </a:solidFill>
                <a:latin typeface="Trebuchet MS"/>
              </a:rPr>
              <a:t>πεπλατυσμένα επιθηλιακά κύτταρα</a:t>
            </a:r>
            <a:r>
              <a:rPr lang="el-GR" sz="2200" b="0" strike="noStrike" spc="-1">
                <a:solidFill>
                  <a:srgbClr val="000000"/>
                </a:solidFill>
                <a:latin typeface="Trebuchet MS"/>
              </a:rPr>
              <a:t>.</a:t>
            </a:r>
          </a:p>
          <a:p>
            <a:pPr marL="274320" indent="-273960">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Αυτοι οι μικροσκοπικοι σωληνες ονομαζονται </a:t>
            </a:r>
            <a:r>
              <a:rPr lang="el-GR" sz="2200" b="0" strike="noStrike" spc="-1">
                <a:solidFill>
                  <a:srgbClr val="FF0000"/>
                </a:solidFill>
                <a:latin typeface="Trebuchet MS"/>
              </a:rPr>
              <a:t>τερματικα βρογχιολια</a:t>
            </a:r>
            <a:r>
              <a:rPr lang="el-GR" sz="2200" b="0" strike="noStrike" spc="-1">
                <a:solidFill>
                  <a:srgbClr val="000000"/>
                </a:solidFill>
                <a:latin typeface="Trebuchet MS"/>
              </a:rPr>
              <a:t>.</a:t>
            </a:r>
          </a:p>
          <a:p>
            <a:pPr marL="274320" indent="-273960">
              <a:lnSpc>
                <a:spcPct val="80000"/>
              </a:lnSpc>
              <a:spcBef>
                <a:spcPts val="601"/>
              </a:spcBef>
            </a:pPr>
            <a:endParaRPr lang="el-GR" sz="22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200" b="0" strike="noStrike" spc="-1">
                <a:solidFill>
                  <a:srgbClr val="000000"/>
                </a:solidFill>
                <a:latin typeface="Trebuchet MS"/>
              </a:rPr>
              <a:t>Περνούν </a:t>
            </a:r>
            <a:r>
              <a:rPr lang="el-GR" sz="2200" b="0" strike="noStrike" spc="-1">
                <a:solidFill>
                  <a:srgbClr val="FF0000"/>
                </a:solidFill>
                <a:latin typeface="Trebuchet MS"/>
              </a:rPr>
              <a:t>αερα</a:t>
            </a:r>
            <a:r>
              <a:rPr lang="el-GR" sz="2200" b="0" strike="noStrike" spc="-1">
                <a:solidFill>
                  <a:srgbClr val="000000"/>
                </a:solidFill>
                <a:latin typeface="Trebuchet MS"/>
              </a:rPr>
              <a:t> στις </a:t>
            </a:r>
            <a:r>
              <a:rPr lang="el-GR" sz="2200" b="0" strike="noStrike" spc="-1">
                <a:solidFill>
                  <a:srgbClr val="FF0000"/>
                </a:solidFill>
                <a:latin typeface="Trebuchet MS"/>
              </a:rPr>
              <a:t>κυψελιδες</a:t>
            </a:r>
            <a:r>
              <a:rPr lang="el-GR" sz="2200" b="0" strike="noStrike" spc="-1">
                <a:solidFill>
                  <a:srgbClr val="000000"/>
                </a:solidFill>
                <a:latin typeface="Trebuchet MS"/>
              </a:rPr>
              <a:t> των </a:t>
            </a:r>
            <a:r>
              <a:rPr lang="el-GR" sz="2200" b="0" strike="noStrike" spc="-1">
                <a:solidFill>
                  <a:srgbClr val="FF0000"/>
                </a:solidFill>
                <a:latin typeface="Trebuchet MS"/>
              </a:rPr>
              <a:t>πνευμονων</a:t>
            </a:r>
            <a:r>
              <a:rPr lang="el-GR" sz="2200" b="0" strike="noStrike" spc="-1">
                <a:solidFill>
                  <a:srgbClr val="000000"/>
                </a:solidFill>
                <a:latin typeface="Trebuchet MS"/>
              </a:rPr>
              <a:t>.</a:t>
            </a:r>
          </a:p>
        </p:txBody>
      </p:sp>
      <p:sp>
        <p:nvSpPr>
          <p:cNvPr id="247" name="TextShape 2"/>
          <p:cNvSpPr txBox="1"/>
          <p:nvPr/>
        </p:nvSpPr>
        <p:spPr>
          <a:xfrm>
            <a:off x="457200" y="380880"/>
            <a:ext cx="8229240" cy="103140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ΒΡΟΓΧΙΟΛΙΑ</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457200" y="320040"/>
            <a:ext cx="7238520" cy="1142640"/>
          </a:xfrm>
          <a:prstGeom prst="rect">
            <a:avLst/>
          </a:prstGeom>
          <a:noFill/>
          <a:ln>
            <a:noFill/>
          </a:ln>
        </p:spPr>
        <p:txBody>
          <a:bodyPr lIns="45720" tIns="0" rIns="45720" bIns="0" anchor="b">
            <a:normAutofit/>
          </a:bodyPr>
          <a:lstStyle/>
          <a:p>
            <a:pPr>
              <a:lnSpc>
                <a:spcPct val="100000"/>
              </a:lnSpc>
            </a:pPr>
            <a:r>
              <a:rPr lang="el-GR" sz="3800" b="1" strike="noStrike" cap="all" spc="-1">
                <a:solidFill>
                  <a:srgbClr val="FDF2E8"/>
                </a:solidFill>
                <a:latin typeface="Trebuchet MS"/>
              </a:rPr>
              <a:t>κυψελιδεσ</a:t>
            </a:r>
            <a:endParaRPr lang="el-GR" sz="3800" b="0" strike="noStrike" spc="-1">
              <a:solidFill>
                <a:srgbClr val="000000"/>
              </a:solidFill>
              <a:latin typeface="Trebuchet MS"/>
            </a:endParaRPr>
          </a:p>
        </p:txBody>
      </p:sp>
      <p:sp>
        <p:nvSpPr>
          <p:cNvPr id="249"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κυψελίδες επενδύονται από μονόστιβο επιθήλιο που περιέχει δύο τύπους επιθηλιακών κυττάρων: </a:t>
            </a:r>
          </a:p>
          <a:p>
            <a:pPr marL="274320" indent="-273960">
              <a:lnSpc>
                <a:spcPct val="100000"/>
              </a:lnSpc>
              <a:spcBef>
                <a:spcPts val="601"/>
              </a:spcBef>
            </a:pPr>
            <a:r>
              <a:rPr lang="el-GR" sz="2600" b="0" strike="noStrike" spc="-1">
                <a:solidFill>
                  <a:srgbClr val="000000"/>
                </a:solidFill>
                <a:latin typeface="Trebuchet MS"/>
              </a:rPr>
              <a:t>   Τα πνευμονοκύτταρα τύπου Ι και ΙΙ</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Τα τελευταία είναι σημαντικά για την αναδόμηση των κυψελίδων, καθώς επίσης και για την φυσιολογία άλλων κυττάρων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Βασική τους λειτουργία είναι η παραγωγή του επιφανειοδραστικού παράγοντα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κυψελίδες περιβάλλονται από πνευμονικά τριχοειδή</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80000"/>
              </a:lnSpc>
              <a:spcBef>
                <a:spcPts val="601"/>
              </a:spcBef>
              <a:buClr>
                <a:srgbClr val="B13F9A"/>
              </a:buClr>
              <a:buSzPct val="73000"/>
              <a:buFont typeface="Wingdings 2" charset="2"/>
              <a:buChar char=""/>
            </a:pPr>
            <a:r>
              <a:rPr lang="el-GR" sz="2800" b="0" strike="noStrike" spc="-1">
                <a:solidFill>
                  <a:srgbClr val="000000"/>
                </a:solidFill>
                <a:latin typeface="Trebuchet MS"/>
              </a:rPr>
              <a:t>Είναι ενας </a:t>
            </a:r>
            <a:r>
              <a:rPr lang="el-GR" sz="2800" b="0" strike="noStrike" spc="-1">
                <a:solidFill>
                  <a:srgbClr val="FF0000"/>
                </a:solidFill>
                <a:latin typeface="Trebuchet MS"/>
              </a:rPr>
              <a:t>μεγάλος μυς</a:t>
            </a:r>
            <a:r>
              <a:rPr lang="el-GR" sz="2800" b="0" strike="noStrike" spc="-1">
                <a:solidFill>
                  <a:srgbClr val="000000"/>
                </a:solidFill>
                <a:latin typeface="Trebuchet MS"/>
              </a:rPr>
              <a:t>. Βρισκεται μεταξυ του </a:t>
            </a:r>
            <a:r>
              <a:rPr lang="el-GR" sz="2800" b="0" strike="noStrike" spc="-1">
                <a:solidFill>
                  <a:srgbClr val="FF0000"/>
                </a:solidFill>
                <a:latin typeface="Trebuchet MS"/>
              </a:rPr>
              <a:t>θώρακα και της κοιλιάς</a:t>
            </a:r>
            <a:r>
              <a:rPr lang="el-GR" sz="2800" b="0" strike="noStrike" spc="-1">
                <a:solidFill>
                  <a:srgbClr val="000000"/>
                </a:solidFill>
                <a:latin typeface="Trebuchet MS"/>
              </a:rPr>
              <a:t> και χωρίζει τις δυο κοιλότητες.</a:t>
            </a:r>
          </a:p>
          <a:p>
            <a:pPr marL="274320" indent="-273960">
              <a:lnSpc>
                <a:spcPct val="80000"/>
              </a:lnSpc>
              <a:spcBef>
                <a:spcPts val="601"/>
              </a:spcBef>
            </a:pPr>
            <a:endParaRPr lang="el-GR" sz="28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800" b="0" strike="noStrike" spc="-1">
                <a:solidFill>
                  <a:srgbClr val="000000"/>
                </a:solidFill>
                <a:latin typeface="Trebuchet MS"/>
              </a:rPr>
              <a:t>Είναι φτιαγμενο από μια κεντρική πλάκα τενόντων με μυικές ίνες στα ακρα και εχει 3 προελευσεις –</a:t>
            </a:r>
            <a:r>
              <a:rPr lang="el-GR" sz="2800" b="0" strike="noStrike" spc="-1">
                <a:solidFill>
                  <a:srgbClr val="FF0000"/>
                </a:solidFill>
                <a:latin typeface="Trebuchet MS"/>
              </a:rPr>
              <a:t>οπισθια,εξω και προσθια</a:t>
            </a:r>
            <a:r>
              <a:rPr lang="el-GR" sz="2800" b="0" strike="noStrike" spc="-1">
                <a:solidFill>
                  <a:srgbClr val="000000"/>
                </a:solidFill>
                <a:latin typeface="Trebuchet MS"/>
              </a:rPr>
              <a:t>.</a:t>
            </a:r>
          </a:p>
          <a:p>
            <a:pPr marL="274320" indent="-273960">
              <a:lnSpc>
                <a:spcPct val="80000"/>
              </a:lnSpc>
              <a:spcBef>
                <a:spcPts val="601"/>
              </a:spcBef>
            </a:pPr>
            <a:endParaRPr lang="el-GR" sz="2800" b="0" strike="noStrike" spc="-1">
              <a:solidFill>
                <a:srgbClr val="000000"/>
              </a:solidFill>
              <a:latin typeface="Trebuchet MS"/>
            </a:endParaRPr>
          </a:p>
          <a:p>
            <a:pPr marL="274320" indent="-273960">
              <a:lnSpc>
                <a:spcPct val="80000"/>
              </a:lnSpc>
              <a:spcBef>
                <a:spcPts val="601"/>
              </a:spcBef>
              <a:buClr>
                <a:srgbClr val="B13F9A"/>
              </a:buClr>
              <a:buSzPct val="73000"/>
              <a:buFont typeface="Wingdings 2" charset="2"/>
              <a:buChar char=""/>
            </a:pPr>
            <a:r>
              <a:rPr lang="el-GR" sz="2800" b="0" strike="noStrike" spc="-1">
                <a:solidFill>
                  <a:srgbClr val="000000"/>
                </a:solidFill>
                <a:latin typeface="Trebuchet MS"/>
              </a:rPr>
              <a:t>Όταν είναι χαλαρό έχει </a:t>
            </a:r>
            <a:r>
              <a:rPr lang="el-GR" sz="2800" b="0" strike="noStrike" spc="-1">
                <a:solidFill>
                  <a:srgbClr val="FF0000"/>
                </a:solidFill>
                <a:latin typeface="Trebuchet MS"/>
              </a:rPr>
              <a:t>θολωτό σχήμα</a:t>
            </a:r>
            <a:r>
              <a:rPr lang="el-GR" sz="2800" b="0" strike="noStrike" spc="-1">
                <a:solidFill>
                  <a:srgbClr val="000000"/>
                </a:solidFill>
                <a:latin typeface="Trebuchet MS"/>
              </a:rPr>
              <a:t>, όταν συστέλλεται γίνεται </a:t>
            </a:r>
            <a:r>
              <a:rPr lang="el-GR" sz="2800" b="0" strike="noStrike" spc="-1">
                <a:solidFill>
                  <a:srgbClr val="FF0000"/>
                </a:solidFill>
                <a:latin typeface="Trebuchet MS"/>
              </a:rPr>
              <a:t>επίπεδο</a:t>
            </a:r>
            <a:r>
              <a:rPr lang="el-GR" sz="2800" b="0" strike="noStrike" spc="-1">
                <a:solidFill>
                  <a:srgbClr val="000000"/>
                </a:solidFill>
                <a:latin typeface="Trebuchet MS"/>
              </a:rPr>
              <a:t>.</a:t>
            </a:r>
          </a:p>
        </p:txBody>
      </p:sp>
      <p:sp>
        <p:nvSpPr>
          <p:cNvPr id="251"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ΤΙ ΕΙΝΑΙ ΤΟ ΔΙΑΦΡΑΓΜΑ</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457200" y="320040"/>
            <a:ext cx="7238520" cy="1142640"/>
          </a:xfrm>
          <a:prstGeom prst="rect">
            <a:avLst/>
          </a:prstGeom>
          <a:noFill/>
          <a:ln>
            <a:noFill/>
          </a:ln>
        </p:spPr>
        <p:txBody>
          <a:bodyPr lIns="45720" tIns="0" rIns="45720" bIns="0" anchor="b">
            <a:normAutofit fontScale="92500"/>
          </a:bodyPr>
          <a:lstStyle/>
          <a:p>
            <a:pPr>
              <a:lnSpc>
                <a:spcPct val="100000"/>
              </a:lnSpc>
            </a:pPr>
            <a:r>
              <a:rPr lang="el-GR" sz="3800" b="1" strike="noStrike" cap="all" spc="-1">
                <a:solidFill>
                  <a:srgbClr val="FDF2E8"/>
                </a:solidFill>
                <a:latin typeface="Trebuchet MS"/>
              </a:rPr>
              <a:t>ΜΕΤΑΦΟΡΑ ΑΕΡΙΩΝ ΑΠΌ ΤΗΝ ΑΤΜΟΣΦΑΙΡΑ ΣΤΟΥΣ ΠΝΕΥΜΟΝΕΣ</a:t>
            </a:r>
            <a:endParaRPr lang="el-GR" sz="3800" b="0" strike="noStrike" spc="-1">
              <a:solidFill>
                <a:srgbClr val="000000"/>
              </a:solidFill>
              <a:latin typeface="Trebuchet MS"/>
            </a:endParaRPr>
          </a:p>
        </p:txBody>
      </p:sp>
      <p:sp>
        <p:nvSpPr>
          <p:cNvPr id="253"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οξυγόνο αποτελεί περίπου το 20% του ατμοσφαιρικού αέρα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 την εισπνοή, διαμέσου των αεραγωγών, φθάνει στις κυψελίδες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Εκεί έρχεται σε πολύ στενή επαφή με το αίμα των πνευμονικών τριχοειδών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διάχυση αερίων μεταξύ κυψελιδικού αέρα </a:t>
            </a:r>
          </a:p>
          <a:p>
            <a:pPr marL="274320" indent="-273960">
              <a:lnSpc>
                <a:spcPct val="100000"/>
              </a:lnSpc>
              <a:spcBef>
                <a:spcPts val="601"/>
              </a:spcBef>
            </a:pPr>
            <a:r>
              <a:rPr lang="el-GR" sz="2600" b="0" strike="noStrike" spc="-1">
                <a:solidFill>
                  <a:srgbClr val="000000"/>
                </a:solidFill>
                <a:latin typeface="Trebuchet MS"/>
              </a:rPr>
              <a:t>   και τριχοειδικού αίματος εξαρτάται από τη διαφορά πιέσεων και γίνεται με διάχυση</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ΣΠΙΡΟΜΕΤΡΗΣΗ</a:t>
            </a:r>
            <a:endParaRPr lang="el-GR" sz="3800" b="0" strike="noStrike" spc="-1">
              <a:solidFill>
                <a:srgbClr val="000000"/>
              </a:solidFill>
              <a:latin typeface="Trebuchet MS"/>
            </a:endParaRPr>
          </a:p>
        </p:txBody>
      </p:sp>
      <p:sp>
        <p:nvSpPr>
          <p:cNvPr id="255" name="TextShape 2"/>
          <p:cNvSpPr txBox="1"/>
          <p:nvPr/>
        </p:nvSpPr>
        <p:spPr>
          <a:xfrm>
            <a:off x="457200" y="1609560"/>
            <a:ext cx="7238520" cy="4845960"/>
          </a:xfrm>
          <a:prstGeom prst="rect">
            <a:avLst/>
          </a:prstGeom>
          <a:noFill/>
          <a:ln>
            <a:noFill/>
          </a:ln>
        </p:spPr>
        <p:txBody>
          <a:bodyPr lIns="90000" tIns="45000" rIns="90000" bIns="45000"/>
          <a:lstStyle/>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pPr>
            <a:endParaRPr lang="el-GR" sz="2600" b="0" strike="noStrike" spc="-1">
              <a:solidFill>
                <a:srgbClr val="000000"/>
              </a:solidFill>
              <a:latin typeface="Trebuchet MS"/>
            </a:endParaRPr>
          </a:p>
        </p:txBody>
      </p:sp>
      <p:sp>
        <p:nvSpPr>
          <p:cNvPr id="256" name="CustomShape 3"/>
          <p:cNvSpPr/>
          <p:nvPr/>
        </p:nvSpPr>
        <p:spPr>
          <a:xfrm>
            <a:off x="467640" y="1700640"/>
            <a:ext cx="7128360" cy="461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150000"/>
              </a:lnSpc>
              <a:buClr>
                <a:srgbClr val="000000"/>
              </a:buClr>
              <a:buFont typeface="Arial"/>
              <a:buChar char="•"/>
            </a:pPr>
            <a:r>
              <a:rPr lang="el-GR" sz="1800" b="0" strike="noStrike" spc="-1">
                <a:solidFill>
                  <a:srgbClr val="000000"/>
                </a:solidFill>
                <a:latin typeface="Trebuchet MS"/>
              </a:rPr>
              <a:t>Αποτελεί εργαστηριακή εξέταση ελέγχου της αναπνευστικής λειτουργίας</a:t>
            </a:r>
            <a:endParaRPr lang="el-GR" sz="1800" b="0" strike="noStrike" spc="-1">
              <a:latin typeface="Arial"/>
            </a:endParaRPr>
          </a:p>
          <a:p>
            <a:pPr>
              <a:lnSpc>
                <a:spcPct val="150000"/>
              </a:lnSpc>
            </a:pPr>
            <a:r>
              <a:rPr lang="el-GR" sz="1800" b="0" strike="noStrike" spc="-1">
                <a:solidFill>
                  <a:srgbClr val="000000"/>
                </a:solidFill>
                <a:latin typeface="Trebuchet MS"/>
              </a:rPr>
              <a:t>Οι σημαντικότερες παράμετροι που ελέγχονται είναι:</a:t>
            </a:r>
            <a:endParaRPr lang="el-GR" sz="1800" b="0" strike="noStrike" spc="-1">
              <a:latin typeface="Arial"/>
            </a:endParaRPr>
          </a:p>
          <a:p>
            <a:pPr indent="-216000">
              <a:lnSpc>
                <a:spcPct val="150000"/>
              </a:lnSpc>
              <a:buClr>
                <a:srgbClr val="000000"/>
              </a:buClr>
              <a:buFont typeface="Arial"/>
              <a:buChar char="•"/>
            </a:pPr>
            <a:r>
              <a:rPr lang="el-GR" sz="1800" b="0" strike="noStrike" spc="-1">
                <a:solidFill>
                  <a:srgbClr val="000000"/>
                </a:solidFill>
                <a:latin typeface="Trebuchet MS"/>
              </a:rPr>
              <a:t>FEV1: Είναι ο όγκος αέρα που εκπνέεται στο πρώτο δευτερόλεπτο μέγιστης βιαιότατης εκπνοής της οποίας έχει προηγηθεί μέγιστη βαθύτατη εισπνοή</a:t>
            </a:r>
            <a:endParaRPr lang="el-GR" sz="1800" b="0" strike="noStrike" spc="-1">
              <a:latin typeface="Arial"/>
            </a:endParaRPr>
          </a:p>
          <a:p>
            <a:pPr indent="-216000">
              <a:lnSpc>
                <a:spcPct val="150000"/>
              </a:lnSpc>
              <a:buClr>
                <a:srgbClr val="000000"/>
              </a:buClr>
              <a:buFont typeface="Arial"/>
              <a:buChar char="•"/>
            </a:pPr>
            <a:r>
              <a:rPr lang="el-GR" sz="1800" b="0" strike="noStrike" spc="-1">
                <a:solidFill>
                  <a:srgbClr val="000000"/>
                </a:solidFill>
                <a:latin typeface="Trebuchet MS"/>
              </a:rPr>
              <a:t>FVC: Είναι ο μέγιστος όγκος αέρα που εκπνέεται με μέγιστη βιαιότατη εκπνοή της οποίας έχει προηγηθεί μέγιστη βαθύτατη εισπνοή</a:t>
            </a:r>
            <a:endParaRPr lang="el-GR" sz="1800" b="0" strike="noStrike" spc="-1">
              <a:latin typeface="Arial"/>
            </a:endParaRPr>
          </a:p>
          <a:p>
            <a:pPr>
              <a:lnSpc>
                <a:spcPct val="150000"/>
              </a:lnSpc>
            </a:pPr>
            <a:r>
              <a:rPr lang="el-GR" sz="1800" b="0" strike="noStrike" spc="-1">
                <a:solidFill>
                  <a:srgbClr val="000000"/>
                </a:solidFill>
                <a:latin typeface="Trebuchet MS"/>
              </a:rPr>
              <a:t>Δείκτης Tiffenau: είναι το πηλίκο της FEV1 προς τη ζωτική χωρητικότητα. Η Φ.Τ. είναι 80%</a:t>
            </a:r>
            <a:endParaRPr lang="el-G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Ρυθμιση αναπνοησ</a:t>
            </a:r>
            <a:endParaRPr lang="el-GR" sz="3800" b="0" strike="noStrike" spc="-1">
              <a:solidFill>
                <a:srgbClr val="000000"/>
              </a:solidFill>
              <a:latin typeface="Trebuchet MS"/>
            </a:endParaRPr>
          </a:p>
        </p:txBody>
      </p:sp>
      <p:sp>
        <p:nvSpPr>
          <p:cNvPr id="258"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αύξηση της PaCO2, η πτώση του PH ή η πτώση του PaO2 αυξάνει το επίπεδο δραστηριότητας των αναπνευστικών μυών</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Μεταβολές τα παραμέτρων αυτών προς την αντίθετη κατεύθυνση έχουν ήπια ανασταλτική επίδραση</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χημικοί ρυθμιστικοί μηχανισμοί προσαρμόζουν τον πνευμονικό αερισμό και διατηρούν σταθερό το PH και το PaCO2 και την πίεση οξυγόνου</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FF0000"/>
                </a:solidFill>
                <a:latin typeface="Trebuchet MS"/>
              </a:rPr>
              <a:t>Νευρικά κύτταρα</a:t>
            </a:r>
            <a:r>
              <a:rPr lang="el-GR" sz="2600" b="0" strike="noStrike" spc="-1">
                <a:solidFill>
                  <a:srgbClr val="000000"/>
                </a:solidFill>
                <a:latin typeface="Trebuchet MS"/>
              </a:rPr>
              <a:t> που ονομάζονται </a:t>
            </a:r>
            <a:r>
              <a:rPr lang="el-GR" sz="2600" b="0" strike="noStrike" spc="-1">
                <a:solidFill>
                  <a:srgbClr val="FF0000"/>
                </a:solidFill>
                <a:latin typeface="Trebuchet MS"/>
              </a:rPr>
              <a:t>χημειουποδοχείς</a:t>
            </a:r>
            <a:r>
              <a:rPr lang="el-GR" sz="2600" b="0" strike="noStrike" spc="-1">
                <a:solidFill>
                  <a:srgbClr val="000000"/>
                </a:solidFill>
                <a:latin typeface="Trebuchet MS"/>
              </a:rPr>
              <a:t> και βρίσκονται στην αορτή και στις καρωτιδικές αρτηρίες στέλνουν μήνυμα στο αναπνευστικό κέντρο που βρίσκεται στον </a:t>
            </a:r>
            <a:r>
              <a:rPr lang="el-GR" sz="2600" b="0" strike="noStrike" spc="-1">
                <a:solidFill>
                  <a:srgbClr val="FF0000"/>
                </a:solidFill>
                <a:latin typeface="Trebuchet MS"/>
              </a:rPr>
              <a:t>προμήκη μυελό </a:t>
            </a:r>
            <a:r>
              <a:rPr lang="el-GR" sz="2600" b="0" strike="noStrike" spc="-1">
                <a:solidFill>
                  <a:srgbClr val="000000"/>
                </a:solidFill>
                <a:latin typeface="Trebuchet MS"/>
              </a:rPr>
              <a:t>του εγκεφάλου σχετικά με τα επίπεδα οξυγόνου και διοξειδίου του άνθρακα.</a:t>
            </a:r>
          </a:p>
        </p:txBody>
      </p:sp>
      <p:sp>
        <p:nvSpPr>
          <p:cNvPr id="260"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2800" b="1" u="sng" strike="noStrike" cap="all" spc="-1">
                <a:solidFill>
                  <a:srgbClr val="FF0000"/>
                </a:solidFill>
                <a:uFillTx/>
                <a:latin typeface="Trebuchet MS"/>
              </a:rPr>
              <a:t>ΠΩΣ ΞΕΡΕΙ ΤΟ ΣΩΜΑ ΠΟΤΕ ΝΑ ΑΝΑΠΝΕΥΣΕΙ</a:t>
            </a:r>
            <a:endParaRPr lang="el-GR" sz="2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Όταν τα επιπεδα του </a:t>
            </a:r>
            <a:r>
              <a:rPr lang="el-GR" sz="2600" b="0" strike="noStrike" spc="-1">
                <a:solidFill>
                  <a:srgbClr val="FF0000"/>
                </a:solidFill>
                <a:latin typeface="Trebuchet MS"/>
              </a:rPr>
              <a:t>διοξειδιου</a:t>
            </a:r>
            <a:r>
              <a:rPr lang="el-GR" sz="2600" b="0" strike="noStrike" spc="-1">
                <a:solidFill>
                  <a:srgbClr val="000000"/>
                </a:solidFill>
                <a:latin typeface="Trebuchet MS"/>
              </a:rPr>
              <a:t> του </a:t>
            </a:r>
            <a:r>
              <a:rPr lang="el-GR" sz="2600" b="0" strike="noStrike" spc="-1">
                <a:solidFill>
                  <a:srgbClr val="FF0000"/>
                </a:solidFill>
                <a:latin typeface="Trebuchet MS"/>
              </a:rPr>
              <a:t>ανθρακα </a:t>
            </a:r>
            <a:r>
              <a:rPr lang="el-GR" sz="2600" b="0" strike="noStrike" spc="-1">
                <a:solidFill>
                  <a:srgbClr val="000000"/>
                </a:solidFill>
                <a:latin typeface="Trebuchet MS"/>
              </a:rPr>
              <a:t>είναι πολύ ψηλα και του </a:t>
            </a:r>
            <a:r>
              <a:rPr lang="el-GR" sz="2600" b="0" strike="noStrike" spc="-1">
                <a:solidFill>
                  <a:srgbClr val="FF0000"/>
                </a:solidFill>
                <a:latin typeface="Trebuchet MS"/>
              </a:rPr>
              <a:t>οξυγονου</a:t>
            </a:r>
            <a:r>
              <a:rPr lang="el-GR" sz="2600" b="0" strike="noStrike" spc="-1">
                <a:solidFill>
                  <a:srgbClr val="000000"/>
                </a:solidFill>
                <a:latin typeface="Trebuchet MS"/>
              </a:rPr>
              <a:t> πολύ χαμηλά ενας νευρικό ερέθισμα στέλνεται στο </a:t>
            </a:r>
            <a:r>
              <a:rPr lang="el-GR" sz="2600" b="0" strike="noStrike" spc="-1">
                <a:solidFill>
                  <a:srgbClr val="FF0000"/>
                </a:solidFill>
                <a:latin typeface="Trebuchet MS"/>
              </a:rPr>
              <a:t>διάφραγμα</a:t>
            </a:r>
            <a:r>
              <a:rPr lang="el-GR" sz="2600" b="0" strike="noStrike" spc="-1">
                <a:solidFill>
                  <a:srgbClr val="000000"/>
                </a:solidFill>
                <a:latin typeface="Trebuchet MS"/>
              </a:rPr>
              <a:t>, λέγοντάς του να συσταλεί προκαλώντας έτσι την εισπνοή.</a:t>
            </a:r>
          </a:p>
        </p:txBody>
      </p:sp>
      <p:sp>
        <p:nvSpPr>
          <p:cNvPr id="262" name="TextShape 2"/>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800" b="0" strike="noStrike" spc="-1">
                <a:solidFill>
                  <a:srgbClr val="000000"/>
                </a:solidFill>
                <a:latin typeface="Trebuchet MS"/>
              </a:rPr>
              <a:t>Ο αέρας που εισέρχεται στο σώμα περιέχει </a:t>
            </a:r>
            <a:r>
              <a:rPr lang="el-GR" sz="2800" b="0" strike="noStrike" spc="-1">
                <a:solidFill>
                  <a:srgbClr val="FF0000"/>
                </a:solidFill>
                <a:latin typeface="Trebuchet MS"/>
              </a:rPr>
              <a:t>21% οξυγόνο και 0,04% διοξείδιο του άνθρακα</a:t>
            </a:r>
            <a:r>
              <a:rPr lang="el-GR" sz="2800" b="0" strike="noStrike" spc="-1">
                <a:solidFill>
                  <a:srgbClr val="000000"/>
                </a:solidFill>
                <a:latin typeface="Trebuchet MS"/>
              </a:rPr>
              <a:t> ενώ ο αέρας που φευγει από το σώμα περιέχει περίπου </a:t>
            </a:r>
            <a:r>
              <a:rPr lang="el-GR" sz="2800" b="0" strike="noStrike" spc="-1">
                <a:solidFill>
                  <a:srgbClr val="FF0000"/>
                </a:solidFill>
                <a:latin typeface="Trebuchet MS"/>
              </a:rPr>
              <a:t>15% οξυγονο και 4.5% διοξειδιο του ανθρακα</a:t>
            </a:r>
            <a:r>
              <a:rPr lang="el-GR" sz="2800" b="0" strike="noStrike" spc="-1">
                <a:solidFill>
                  <a:srgbClr val="000000"/>
                </a:solidFill>
                <a:latin typeface="Trebuchet MS"/>
              </a:rPr>
              <a:t>.</a:t>
            </a:r>
          </a:p>
          <a:p>
            <a:pPr marL="274320" indent="-273960">
              <a:lnSpc>
                <a:spcPct val="100000"/>
              </a:lnSpc>
              <a:spcBef>
                <a:spcPts val="601"/>
              </a:spcBef>
            </a:pPr>
            <a:endParaRPr lang="el-GR" sz="28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800" b="0" strike="noStrike" spc="-1">
                <a:solidFill>
                  <a:srgbClr val="000000"/>
                </a:solidFill>
                <a:latin typeface="Trebuchet MS"/>
              </a:rPr>
              <a:t>Ο αέρας που εκπνέουμε περιέχει </a:t>
            </a:r>
            <a:r>
              <a:rPr lang="el-GR" sz="2800" b="0" strike="noStrike" spc="-1">
                <a:solidFill>
                  <a:srgbClr val="FF0000"/>
                </a:solidFill>
                <a:latin typeface="Trebuchet MS"/>
              </a:rPr>
              <a:t>100% περισσότερο διοξείδιο του ανθρακα και 6% λιγότερο οξυγόνο από τον αέρα που εισπνέουμε.</a:t>
            </a:r>
            <a:endParaRPr lang="el-GR" sz="2800" b="0" strike="noStrike" spc="-1">
              <a:solidFill>
                <a:srgbClr val="000000"/>
              </a:solidFill>
              <a:latin typeface="Trebuchet MS"/>
            </a:endParaRPr>
          </a:p>
        </p:txBody>
      </p:sp>
      <p:sp>
        <p:nvSpPr>
          <p:cNvPr id="264" name="TextShape 2"/>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u="sng" strike="noStrike" cap="all" spc="-1">
                <a:solidFill>
                  <a:srgbClr val="FF0000"/>
                </a:solidFill>
                <a:uFillTx/>
                <a:latin typeface="Trebuchet MS"/>
              </a:rPr>
              <a:t>ΤΙ ΠΕΡΙΕΧΕΙ Ο ΑΕΡΑΣ</a:t>
            </a:r>
            <a:endParaRPr lang="el-GR" sz="38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p:txBody>
          <a:bodyPr/>
          <a:lstStyle/>
          <a:p>
            <a:endParaRPr lang="en-US" dirty="0"/>
          </a:p>
        </p:txBody>
      </p:sp>
      <p:pic>
        <p:nvPicPr>
          <p:cNvPr id="1026" name="Picture 2" descr="C:\Users\MANOS'MARIA\Desktop\download.png"/>
          <p:cNvPicPr>
            <a:picLocks noChangeAspect="1" noChangeArrowheads="1"/>
          </p:cNvPicPr>
          <p:nvPr/>
        </p:nvPicPr>
        <p:blipFill>
          <a:blip r:embed="rId2"/>
          <a:srcRect/>
          <a:stretch>
            <a:fillRect/>
          </a:stretch>
        </p:blipFill>
        <p:spPr bwMode="auto">
          <a:xfrm>
            <a:off x="457200" y="381000"/>
            <a:ext cx="79248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ΓΕΝΙΚΑ</a:t>
            </a:r>
            <a:endParaRPr lang="el-GR" sz="3800" b="0" strike="noStrike" spc="-1">
              <a:solidFill>
                <a:srgbClr val="000000"/>
              </a:solidFill>
              <a:latin typeface="Trebuchet MS"/>
            </a:endParaRPr>
          </a:p>
        </p:txBody>
      </p:sp>
      <p:sp>
        <p:nvSpPr>
          <p:cNvPr id="147"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Αίμα: είναι μορφή συνδετικού ιστού σε υγρή μορφή</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όγκος του αντιστοιχεί σε 7% Σ.Β στους άνδρες και 5.5% Σ.Β στις γυναίκες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Αποτελείται από: </a:t>
            </a:r>
          </a:p>
          <a:p>
            <a:pPr marL="274320" indent="-273960">
              <a:lnSpc>
                <a:spcPct val="100000"/>
              </a:lnSpc>
              <a:spcBef>
                <a:spcPts val="601"/>
              </a:spcBef>
            </a:pPr>
            <a:r>
              <a:rPr lang="el-GR" sz="2600" b="0" strike="noStrike" spc="-1">
                <a:solidFill>
                  <a:srgbClr val="000000"/>
                </a:solidFill>
                <a:latin typeface="Trebuchet MS"/>
              </a:rPr>
              <a:t>1. Πλάσμα (περιέχει πρωτείνες, αμινοξέα, σάκχαρα…) </a:t>
            </a:r>
          </a:p>
          <a:p>
            <a:pPr marL="274320" indent="-273960">
              <a:lnSpc>
                <a:spcPct val="100000"/>
              </a:lnSpc>
              <a:spcBef>
                <a:spcPts val="601"/>
              </a:spcBef>
            </a:pPr>
            <a:r>
              <a:rPr lang="el-GR" sz="2600" b="0" strike="noStrike" spc="-1">
                <a:solidFill>
                  <a:srgbClr val="000000"/>
                </a:solidFill>
                <a:latin typeface="Trebuchet MS"/>
              </a:rPr>
              <a:t>2. έμμορφα στοιχεία που είναι τα κύτταρα: ερυθρά αιμοσφαίρια, λευκά αιμοσφαίρια, αιμοπετάλια</a:t>
            </a:r>
          </a:p>
          <a:p>
            <a:pPr marL="2057400" indent="-182520">
              <a:lnSpc>
                <a:spcPct val="100000"/>
              </a:lnSpc>
              <a:spcBef>
                <a:spcPts val="281"/>
              </a:spcBef>
            </a:pPr>
            <a:r>
              <a:rPr lang="el-GR" sz="1400" b="0" strike="noStrike" spc="-1">
                <a:solidFill>
                  <a:srgbClr val="000000"/>
                </a:solidFill>
                <a:latin typeface="Trebuchet MS"/>
              </a:rPr>
              <a:t>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p:txBody>
          <a:bodyPr/>
          <a:lstStyle/>
          <a:p>
            <a:endParaRPr lang="en-US" dirty="0"/>
          </a:p>
        </p:txBody>
      </p:sp>
      <p:pic>
        <p:nvPicPr>
          <p:cNvPr id="2050" name="Picture 2" descr="C:\Users\MANOS'MARIA\Desktop\download (2).jpg"/>
          <p:cNvPicPr>
            <a:picLocks noChangeAspect="1" noChangeArrowheads="1"/>
          </p:cNvPicPr>
          <p:nvPr/>
        </p:nvPicPr>
        <p:blipFill>
          <a:blip r:embed="rId2"/>
          <a:srcRect/>
          <a:stretch>
            <a:fillRect/>
          </a:stretch>
        </p:blipFill>
        <p:spPr bwMode="auto">
          <a:xfrm>
            <a:off x="197571" y="152400"/>
            <a:ext cx="8108229" cy="67056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dirty="0"/>
          </a:p>
        </p:txBody>
      </p:sp>
      <p:pic>
        <p:nvPicPr>
          <p:cNvPr id="2050" name="Picture 2" descr="C:\Users\MANOS'MARIA\Desktop\download.jpg"/>
          <p:cNvPicPr>
            <a:picLocks noChangeAspect="1" noChangeArrowheads="1"/>
          </p:cNvPicPr>
          <p:nvPr/>
        </p:nvPicPr>
        <p:blipFill>
          <a:blip r:embed="rId2"/>
          <a:srcRect/>
          <a:stretch>
            <a:fillRect/>
          </a:stretch>
        </p:blipFill>
        <p:spPr bwMode="auto">
          <a:xfrm>
            <a:off x="228600" y="228600"/>
            <a:ext cx="8610600" cy="6278409"/>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p:nvPr>
        </p:nvSpPr>
        <p:spPr/>
        <p:txBody>
          <a:bodyPr/>
          <a:lstStyle/>
          <a:p>
            <a:endParaRPr lang="en-US"/>
          </a:p>
        </p:txBody>
      </p:sp>
      <p:pic>
        <p:nvPicPr>
          <p:cNvPr id="1026" name="Picture 2" descr="C:\Users\MANOS'MARIA\Desktop\download (1).jpg"/>
          <p:cNvPicPr>
            <a:picLocks noChangeAspect="1" noChangeArrowheads="1"/>
          </p:cNvPicPr>
          <p:nvPr/>
        </p:nvPicPr>
        <p:blipFill>
          <a:blip r:embed="rId2"/>
          <a:srcRect/>
          <a:stretch>
            <a:fillRect/>
          </a:stretch>
        </p:blipFill>
        <p:spPr bwMode="auto">
          <a:xfrm>
            <a:off x="451308" y="346871"/>
            <a:ext cx="8692692" cy="651112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a:xfrm>
            <a:off x="457200" y="0"/>
            <a:ext cx="7620000" cy="6455520"/>
          </a:xfrm>
        </p:spPr>
        <p:txBody>
          <a:bodyPr/>
          <a:lstStyle/>
          <a:p>
            <a:endParaRPr lang="en-US" dirty="0"/>
          </a:p>
        </p:txBody>
      </p:sp>
      <p:pic>
        <p:nvPicPr>
          <p:cNvPr id="3075" name="Picture 3" descr="C:\Users\MANOS'MARIA\Desktop\images.jpg"/>
          <p:cNvPicPr>
            <a:picLocks noChangeAspect="1" noChangeArrowheads="1"/>
          </p:cNvPicPr>
          <p:nvPr/>
        </p:nvPicPr>
        <p:blipFill>
          <a:blip r:embed="rId2"/>
          <a:srcRect/>
          <a:stretch>
            <a:fillRect/>
          </a:stretch>
        </p:blipFill>
        <p:spPr bwMode="auto">
          <a:xfrm>
            <a:off x="838200" y="1676400"/>
            <a:ext cx="6716806" cy="385762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228600" y="76320"/>
            <a:ext cx="8838720" cy="699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4000" b="1" strike="noStrike" spc="-1">
                <a:solidFill>
                  <a:srgbClr val="FF0000"/>
                </a:solidFill>
                <a:latin typeface="Tahoma"/>
              </a:rPr>
              <a:t> Κυκλοφορικό σύστημα</a:t>
            </a:r>
            <a:r>
              <a:rPr lang="el-GR" sz="4000" b="1" strike="noStrike" spc="-1">
                <a:solidFill>
                  <a:srgbClr val="000000"/>
                </a:solidFill>
                <a:latin typeface="Tahoma"/>
              </a:rPr>
              <a:t> </a:t>
            </a:r>
            <a:endParaRPr lang="el-GR" sz="4000" b="0" strike="noStrike" spc="-1">
              <a:latin typeface="Arial"/>
            </a:endParaRPr>
          </a:p>
        </p:txBody>
      </p:sp>
      <p:sp>
        <p:nvSpPr>
          <p:cNvPr id="266" name="CustomShape 2"/>
          <p:cNvSpPr/>
          <p:nvPr/>
        </p:nvSpPr>
        <p:spPr>
          <a:xfrm>
            <a:off x="2133720" y="1066680"/>
            <a:ext cx="4082760" cy="76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l-GR" sz="4400" b="1" strike="noStrike" spc="-1">
                <a:solidFill>
                  <a:srgbClr val="FF3300"/>
                </a:solidFill>
                <a:latin typeface="Tahoma"/>
              </a:rPr>
              <a:t>Καρδιά </a:t>
            </a:r>
            <a:r>
              <a:rPr lang="el-GR" sz="3600" b="0" strike="noStrike" spc="-1">
                <a:solidFill>
                  <a:srgbClr val="000000"/>
                </a:solidFill>
                <a:latin typeface="Tahoma"/>
              </a:rPr>
              <a:t>= Αντλία</a:t>
            </a:r>
            <a:endParaRPr lang="el-GR" sz="3600" b="0" strike="noStrike" spc="-1">
              <a:latin typeface="Arial"/>
            </a:endParaRPr>
          </a:p>
        </p:txBody>
      </p:sp>
      <p:sp>
        <p:nvSpPr>
          <p:cNvPr id="267" name="CustomShape 3"/>
          <p:cNvSpPr/>
          <p:nvPr/>
        </p:nvSpPr>
        <p:spPr>
          <a:xfrm>
            <a:off x="2591640" y="5830920"/>
            <a:ext cx="3875040" cy="76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l-GR" sz="4400" b="1" strike="noStrike" spc="-1">
                <a:solidFill>
                  <a:srgbClr val="FF3300"/>
                </a:solidFill>
                <a:latin typeface="Tahoma"/>
              </a:rPr>
              <a:t>Αγγεία </a:t>
            </a:r>
            <a:r>
              <a:rPr lang="el-GR" sz="3600" b="0" strike="noStrike" spc="-1">
                <a:solidFill>
                  <a:srgbClr val="000000"/>
                </a:solidFill>
                <a:latin typeface="Tahoma"/>
              </a:rPr>
              <a:t> = Οδοί </a:t>
            </a:r>
            <a:endParaRPr lang="el-GR" sz="3600" b="0" strike="noStrike" spc="-1">
              <a:latin typeface="Arial"/>
            </a:endParaRPr>
          </a:p>
        </p:txBody>
      </p:sp>
      <p:sp>
        <p:nvSpPr>
          <p:cNvPr id="268" name="CustomShape 4"/>
          <p:cNvSpPr/>
          <p:nvPr/>
        </p:nvSpPr>
        <p:spPr>
          <a:xfrm>
            <a:off x="1752480" y="3087720"/>
            <a:ext cx="5530320" cy="760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l-GR" sz="4400" b="1" strike="noStrike" spc="-1">
                <a:solidFill>
                  <a:srgbClr val="FF3300"/>
                </a:solidFill>
                <a:latin typeface="Tahoma"/>
              </a:rPr>
              <a:t>Αίμα</a:t>
            </a:r>
            <a:r>
              <a:rPr lang="el-GR" sz="3600" b="0" strike="noStrike" spc="-1">
                <a:solidFill>
                  <a:srgbClr val="000000"/>
                </a:solidFill>
                <a:latin typeface="Tahoma"/>
              </a:rPr>
              <a:t> = μεταφορικό μέσο</a:t>
            </a:r>
            <a:endParaRPr lang="el-GR" sz="3600" b="0" strike="noStrike" spc="-1">
              <a:latin typeface="Arial"/>
            </a:endParaRPr>
          </a:p>
        </p:txBody>
      </p:sp>
      <p:sp>
        <p:nvSpPr>
          <p:cNvPr id="269" name="Line 5"/>
          <p:cNvSpPr/>
          <p:nvPr/>
        </p:nvSpPr>
        <p:spPr>
          <a:xfrm>
            <a:off x="0" y="990360"/>
            <a:ext cx="9144000" cy="360"/>
          </a:xfrm>
          <a:prstGeom prst="line">
            <a:avLst/>
          </a:prstGeom>
          <a:ln w="38160">
            <a:solidFill>
              <a:srgbClr val="000080"/>
            </a:solidFill>
            <a:round/>
          </a:ln>
        </p:spPr>
        <p:style>
          <a:lnRef idx="0">
            <a:scrgbClr r="0" g="0" b="0"/>
          </a:lnRef>
          <a:fillRef idx="0">
            <a:scrgbClr r="0" g="0" b="0"/>
          </a:fillRef>
          <a:effectRef idx="0">
            <a:scrgbClr r="0" g="0" b="0"/>
          </a:effectRef>
          <a:fontRef idx="minor"/>
        </p:style>
      </p:sp>
      <p:pic>
        <p:nvPicPr>
          <p:cNvPr id="270" name="Picture 7"/>
          <p:cNvPicPr/>
          <p:nvPr/>
        </p:nvPicPr>
        <p:blipFill>
          <a:blip r:embed="rId2"/>
          <a:stretch/>
        </p:blipFill>
        <p:spPr>
          <a:xfrm>
            <a:off x="3124080" y="3962520"/>
            <a:ext cx="2590560" cy="1941120"/>
          </a:xfrm>
          <a:prstGeom prst="rect">
            <a:avLst/>
          </a:prstGeom>
          <a:ln w="9360">
            <a:noFill/>
          </a:ln>
        </p:spPr>
      </p:pic>
      <p:pic>
        <p:nvPicPr>
          <p:cNvPr id="271" name="Picture 8"/>
          <p:cNvPicPr/>
          <p:nvPr/>
        </p:nvPicPr>
        <p:blipFill>
          <a:blip r:embed="rId3"/>
          <a:stretch/>
        </p:blipFill>
        <p:spPr>
          <a:xfrm>
            <a:off x="3733920" y="1905120"/>
            <a:ext cx="914040" cy="129492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repl">
                                        <p:cTn id="7" dur="500" fill="hold"/>
                                        <p:tgtEl>
                                          <p:spTgt spid="271"/>
                                        </p:tgtEl>
                                        <p:attrNameLst>
                                          <p:attrName>ppt_w</p:attrName>
                                        </p:attrNameLst>
                                      </p:cBhvr>
                                      <p:tavLst>
                                        <p:tav tm="0">
                                          <p:val>
                                            <p:fltVal val="0"/>
                                          </p:val>
                                        </p:tav>
                                        <p:tav tm="100000">
                                          <p:val>
                                            <p:strVal val="#ppt_w"/>
                                          </p:val>
                                        </p:tav>
                                      </p:tavLst>
                                    </p:anim>
                                    <p:anim calcmode="lin" valueType="num">
                                      <p:cBhvr additive="repl">
                                        <p:cTn id="8"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anim calcmode="lin" valueType="num">
                                      <p:cBhvr additive="repl">
                                        <p:cTn id="13" dur="500" fill="hold"/>
                                        <p:tgtEl>
                                          <p:spTgt spid="270"/>
                                        </p:tgtEl>
                                        <p:attrNameLst>
                                          <p:attrName>ppt_w</p:attrName>
                                        </p:attrNameLst>
                                      </p:cBhvr>
                                      <p:tavLst>
                                        <p:tav tm="0">
                                          <p:val>
                                            <p:fltVal val="0"/>
                                          </p:val>
                                        </p:tav>
                                        <p:tav tm="100000">
                                          <p:val>
                                            <p:strVal val="#ppt_w"/>
                                          </p:val>
                                        </p:tav>
                                      </p:tavLst>
                                    </p:anim>
                                    <p:anim calcmode="lin" valueType="num">
                                      <p:cBhvr additive="repl">
                                        <p:cTn id="14" dur="500" fill="hold"/>
                                        <p:tgtEl>
                                          <p:spTgt spid="2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 ANATOMIA ΚΑΡΔΙΑΣ</a:t>
            </a:r>
            <a:endParaRPr lang="el-GR" sz="3800" b="0" strike="noStrike" spc="-1">
              <a:solidFill>
                <a:srgbClr val="000000"/>
              </a:solidFill>
              <a:latin typeface="Trebuchet MS"/>
            </a:endParaRPr>
          </a:p>
        </p:txBody>
      </p:sp>
      <p:sp>
        <p:nvSpPr>
          <p:cNvPr id="273" name="TextShape 2"/>
          <p:cNvSpPr txBox="1"/>
          <p:nvPr/>
        </p:nvSpPr>
        <p:spPr>
          <a:xfrm>
            <a:off x="457200" y="1609560"/>
            <a:ext cx="7238520" cy="4845960"/>
          </a:xfrm>
          <a:prstGeom prst="rect">
            <a:avLst/>
          </a:prstGeom>
          <a:noFill/>
          <a:ln>
            <a:noFill/>
          </a:ln>
        </p:spPr>
        <p:txBody>
          <a:bodyPr lIns="90000" tIns="45000" rIns="90000" bIns="45000">
            <a:normAutofit fontScale="79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καρδιά στον άνθρωπο έχει τέσσερις χώρους: δύο κόλπους που χωρίζονται μεταξύ τους από το μεσοκολπικό διάφραγμα, δύο κοιλίες που χωρίζονται μεταξύ τους από το μεσοκοιλιακό διάφραγμα.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δεξιός κόλπος έχει λεπτό τοίχωμα, σ’ αυτόν εκβάλλουν η άνω και κάτω κοίλη φλέβα και ο στεφανιαίος κόλπος και επικοινωνεί με τη δεξιά κοιλία με στόμιο που φράσσεται από την τριγλώχινα βαλβίδα.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Ο αριστερός κόλπος έχει λεπτό τοίχωμα, εκβάλλουν σ’ αυτόν οι τέσσερις ή πέντε πνευμονικές φλέβες και επικοινωνεί με την αριστερή κοιλία με στόμιο που φράσσεται από την διγλώχινα ή μιτροειδή βαλβίδα.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Η δεξιά κοιλία έχει τοίχωμα λεπτότερο από την αριστερή κοιλία και εκβάλλει στην πνευμονική αρτηρία.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Η αριστερή κοιλία έχει  τοίχωμα τριπλάσιου πάχους από τη δεξιά και εκβάλλει στην αορτή.</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75" name="TextShape 2"/>
          <p:cNvSpPr txBox="1"/>
          <p:nvPr/>
        </p:nvSpPr>
        <p:spPr>
          <a:xfrm>
            <a:off x="457200" y="1609560"/>
            <a:ext cx="7238520" cy="4845960"/>
          </a:xfrm>
          <a:prstGeom prst="rect">
            <a:avLst/>
          </a:prstGeom>
          <a:noFill/>
          <a:ln>
            <a:noFill/>
          </a:ln>
        </p:spPr>
        <p:txBody>
          <a:bodyPr lIns="90000" tIns="45000" rIns="90000" bIns="45000">
            <a:normAutofit fontScale="92500" lnSpcReduction="20000"/>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καρδιά διαθέτει τέσσερις βαλβίδες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δύο κολποκοιλιακές βαλβίδες είναι δεξιά η τριγλώχινα, που αποτελείται από τρεις γλωχίνες και αριστερά ή μιτροειδής, που αποτελείται από δύο γλωχίνες.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κατασκευή των βαλβίδων είναι τέτοια ώστε να ανοίγουν προς μία κατεύθυνση και να επιτρέπουν τη ροή του αίματος μόνο από τους κόλπους προς τις κοιλίες. </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δύο μηνοειδείς βαλβίδες, της πνευμονικής αρτηρίας (ΠΝΕΥΜΟΝΙΚΗ) και της αορτής(ΑΟΡΤΙΚΗ) βρίσκονται στη βάση των αγγείων αυτών. Επιτρέπουν τη ροή του αίματος πάντα προς μία κατεύθυνση, από τις κοιλίες προς τα αγγεία.   </a:t>
            </a:r>
          </a:p>
          <a:p>
            <a:pPr>
              <a:lnSpc>
                <a:spcPct val="100000"/>
              </a:lnSpc>
              <a:spcBef>
                <a:spcPts val="601"/>
              </a:spcBef>
            </a:pPr>
            <a:endParaRPr lang="el-GR" sz="2600" b="0" strike="noStrike" spc="-1">
              <a:solidFill>
                <a:srgbClr val="000000"/>
              </a:solidFill>
              <a:latin typeface="Trebuchet MS"/>
            </a:endParaRP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pic>
        <p:nvPicPr>
          <p:cNvPr id="277" name="3 - Θέση περιεχομένου"/>
          <p:cNvPicPr/>
          <p:nvPr/>
        </p:nvPicPr>
        <p:blipFill>
          <a:blip r:embed="rId2"/>
          <a:stretch/>
        </p:blipFill>
        <p:spPr>
          <a:xfrm>
            <a:off x="611640" y="1628640"/>
            <a:ext cx="7344360" cy="4608000"/>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pic>
        <p:nvPicPr>
          <p:cNvPr id="279" name="3 - Θέση περιεχομένου"/>
          <p:cNvPicPr/>
          <p:nvPr/>
        </p:nvPicPr>
        <p:blipFill>
          <a:blip r:embed="rId2"/>
          <a:stretch/>
        </p:blipFill>
        <p:spPr>
          <a:xfrm>
            <a:off x="323640" y="1556640"/>
            <a:ext cx="7704360" cy="4752000"/>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ΚΑΡΔΙΑΚΗ ΣΥΣΤΟΛΗ</a:t>
            </a:r>
            <a:endParaRPr lang="el-GR" sz="3800" b="0" strike="noStrike" spc="-1">
              <a:solidFill>
                <a:srgbClr val="000000"/>
              </a:solidFill>
              <a:latin typeface="Trebuchet MS"/>
            </a:endParaRPr>
          </a:p>
        </p:txBody>
      </p:sp>
      <p:sp>
        <p:nvSpPr>
          <p:cNvPr id="281"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50000"/>
              </a:lnSpc>
              <a:spcBef>
                <a:spcPts val="601"/>
              </a:spcBef>
              <a:buClr>
                <a:srgbClr val="B13F9A"/>
              </a:buClr>
              <a:buSzPct val="73000"/>
              <a:buFont typeface="Wingdings 2" charset="2"/>
              <a:buChar char=""/>
            </a:pPr>
            <a:r>
              <a:rPr lang="el-GR" sz="2600" b="0" strike="noStrike" spc="-1">
                <a:solidFill>
                  <a:srgbClr val="000000"/>
                </a:solidFill>
                <a:latin typeface="Trebuchet MS"/>
              </a:rPr>
              <a:t>Ο καρδιακός κύκλος αποτελείται από μια περίοδο χάλασης που ονομάζεται διαστολή, κατά τη διάρκεια της οποίας η καρδιά γεμίζει με αίμα, και η οποία ακολουθείται από περίοδο σύσπασης, που ονομάζεται συστολή. </a:t>
            </a:r>
          </a:p>
          <a:p>
            <a:pPr>
              <a:lnSpc>
                <a:spcPct val="15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ΛΕΙΤΟΥΡΓΙΕΣ ΑΙΜΑΤΟΣ</a:t>
            </a:r>
            <a:endParaRPr lang="el-GR" sz="3800" b="0" strike="noStrike" spc="-1">
              <a:solidFill>
                <a:srgbClr val="000000"/>
              </a:solidFill>
              <a:latin typeface="Trebuchet MS"/>
            </a:endParaRPr>
          </a:p>
        </p:txBody>
      </p:sp>
      <p:sp>
        <p:nvSpPr>
          <p:cNvPr id="149" name="TextShape 2"/>
          <p:cNvSpPr txBox="1"/>
          <p:nvPr/>
        </p:nvSpPr>
        <p:spPr>
          <a:xfrm>
            <a:off x="457200" y="1609560"/>
            <a:ext cx="7238520" cy="4845960"/>
          </a:xfrm>
          <a:prstGeom prst="rect">
            <a:avLst/>
          </a:prstGeom>
          <a:noFill/>
          <a:ln>
            <a:noFill/>
          </a:ln>
        </p:spPr>
        <p:txBody>
          <a:bodyPr lIns="90000" tIns="45000" rIns="90000" bIns="45000"/>
          <a:lstStyle/>
          <a:p>
            <a:pPr marL="514440" indent="-514080">
              <a:lnSpc>
                <a:spcPct val="100000"/>
              </a:lnSpc>
              <a:spcBef>
                <a:spcPts val="601"/>
              </a:spcBef>
              <a:buClr>
                <a:srgbClr val="B13F9A"/>
              </a:buClr>
              <a:buSzPct val="73000"/>
              <a:buFont typeface="Trebuchet MS"/>
              <a:buAutoNum type="arabicPeriod"/>
            </a:pPr>
            <a:r>
              <a:rPr lang="el-GR" sz="2600" b="0" strike="noStrike" spc="-1">
                <a:solidFill>
                  <a:srgbClr val="000000"/>
                </a:solidFill>
                <a:latin typeface="Trebuchet MS"/>
              </a:rPr>
              <a:t>Στη μεταφορά θρεπτικών ουσιών και οξυγόνου στα κύτταρα των ιστών</a:t>
            </a:r>
          </a:p>
          <a:p>
            <a:pPr marL="514440" indent="-514080">
              <a:lnSpc>
                <a:spcPct val="100000"/>
              </a:lnSpc>
              <a:spcBef>
                <a:spcPts val="601"/>
              </a:spcBef>
              <a:buClr>
                <a:srgbClr val="B13F9A"/>
              </a:buClr>
              <a:buSzPct val="73000"/>
              <a:buFont typeface="Trebuchet MS"/>
              <a:buAutoNum type="arabicPeriod"/>
            </a:pPr>
            <a:r>
              <a:rPr lang="el-GR" sz="2600" b="0" strike="noStrike" spc="-1">
                <a:solidFill>
                  <a:srgbClr val="000000"/>
                </a:solidFill>
                <a:latin typeface="Trebuchet MS"/>
              </a:rPr>
              <a:t>Στην απομάκρυνση από τα κύτταρα των άχρηστων προϊόντων του μεταβολισμού και του διοξειδίου του άνθρακα</a:t>
            </a:r>
          </a:p>
          <a:p>
            <a:pPr marL="514440" indent="-514080">
              <a:lnSpc>
                <a:spcPct val="100000"/>
              </a:lnSpc>
              <a:spcBef>
                <a:spcPts val="601"/>
              </a:spcBef>
              <a:buClr>
                <a:srgbClr val="B13F9A"/>
              </a:buClr>
              <a:buSzPct val="73000"/>
              <a:buFont typeface="Trebuchet MS"/>
              <a:buAutoNum type="arabicPeriod"/>
            </a:pPr>
            <a:r>
              <a:rPr lang="el-GR" sz="2600" b="0" strike="noStrike" spc="-1">
                <a:solidFill>
                  <a:srgbClr val="000000"/>
                </a:solidFill>
                <a:latin typeface="Trebuchet MS"/>
              </a:rPr>
              <a:t>Στη θερμορύθμιση</a:t>
            </a:r>
          </a:p>
          <a:p>
            <a:pPr marL="514440" indent="-514080">
              <a:lnSpc>
                <a:spcPct val="100000"/>
              </a:lnSpc>
              <a:spcBef>
                <a:spcPts val="601"/>
              </a:spcBef>
              <a:buClr>
                <a:srgbClr val="B13F9A"/>
              </a:buClr>
              <a:buSzPct val="73000"/>
              <a:buFont typeface="Trebuchet MS"/>
              <a:buAutoNum type="arabicPeriod"/>
            </a:pPr>
            <a:r>
              <a:rPr lang="el-GR" sz="2600" b="0" strike="noStrike" spc="-1">
                <a:solidFill>
                  <a:srgbClr val="000000"/>
                </a:solidFill>
                <a:latin typeface="Trebuchet MS"/>
              </a:rPr>
              <a:t>Στην άμυνα και το συντονισμό των λειτουργιών του οργανισμού.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83"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sp>
        <p:nvSpPr>
          <p:cNvPr id="284" name="CustomShape 3"/>
          <p:cNvSpPr/>
          <p:nvPr/>
        </p:nvSpPr>
        <p:spPr>
          <a:xfrm>
            <a:off x="611640" y="1628640"/>
            <a:ext cx="7056360" cy="420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1800" b="1" strike="noStrike" spc="-1">
                <a:solidFill>
                  <a:srgbClr val="000000"/>
                </a:solidFill>
                <a:latin typeface="Trebuchet MS"/>
              </a:rPr>
              <a:t>Φάση 1η: Παθητική πλήρωση</a:t>
            </a:r>
            <a:endParaRPr lang="el-GR" sz="1800" b="0" strike="noStrike" spc="-1">
              <a:latin typeface="Arial"/>
            </a:endParaRPr>
          </a:p>
          <a:p>
            <a:pPr>
              <a:lnSpc>
                <a:spcPct val="100000"/>
              </a:lnSpc>
            </a:pPr>
            <a:r>
              <a:rPr lang="el-GR" sz="1800" b="0" strike="noStrike" spc="-1">
                <a:solidFill>
                  <a:srgbClr val="000000"/>
                </a:solidFill>
                <a:latin typeface="Trebuchet MS"/>
              </a:rPr>
              <a:t>Είναι η φάση κατά την οποία η κολποκοιλιακή βαλβίδα είναι ανοιχτή ενώ ο δεξιός κόλπος και η δεξιά κοιλία γεμίζουν με αίμα</a:t>
            </a:r>
            <a:endParaRPr lang="el-GR" sz="1800" b="0" strike="noStrike" spc="-1">
              <a:latin typeface="Arial"/>
            </a:endParaRPr>
          </a:p>
          <a:p>
            <a:pPr>
              <a:lnSpc>
                <a:spcPct val="100000"/>
              </a:lnSpc>
            </a:pPr>
            <a:r>
              <a:rPr lang="el-GR" sz="1800" b="1" strike="noStrike" spc="-1">
                <a:solidFill>
                  <a:srgbClr val="000000"/>
                </a:solidFill>
                <a:latin typeface="Trebuchet MS"/>
              </a:rPr>
              <a:t>Φάση 2η: Συστολή των κόλπων</a:t>
            </a:r>
            <a:endParaRPr lang="el-GR" sz="1800" b="0" strike="noStrike" spc="-1">
              <a:latin typeface="Arial"/>
            </a:endParaRPr>
          </a:p>
          <a:p>
            <a:pPr>
              <a:lnSpc>
                <a:spcPct val="100000"/>
              </a:lnSpc>
            </a:pPr>
            <a:r>
              <a:rPr lang="el-GR" sz="1800" b="0" strike="noStrike" spc="-1">
                <a:solidFill>
                  <a:srgbClr val="000000"/>
                </a:solidFill>
                <a:latin typeface="Trebuchet MS"/>
              </a:rPr>
              <a:t>Η συστολή του κόλπου συμβάλλει στην πλήρωση της αριστερής κοιλίας </a:t>
            </a:r>
            <a:endParaRPr lang="el-GR" sz="1800" b="0" strike="noStrike" spc="-1">
              <a:latin typeface="Arial"/>
            </a:endParaRPr>
          </a:p>
          <a:p>
            <a:pPr>
              <a:lnSpc>
                <a:spcPct val="100000"/>
              </a:lnSpc>
            </a:pPr>
            <a:r>
              <a:rPr lang="el-GR" sz="1800" b="1" strike="noStrike" spc="-1">
                <a:solidFill>
                  <a:srgbClr val="000000"/>
                </a:solidFill>
                <a:latin typeface="Trebuchet MS"/>
              </a:rPr>
              <a:t>Φάση 3η: Διέγερση και ισομετρική συστολή της κοιλίας</a:t>
            </a:r>
            <a:endParaRPr lang="el-GR" sz="1800" b="0" strike="noStrike" spc="-1">
              <a:latin typeface="Arial"/>
            </a:endParaRPr>
          </a:p>
          <a:p>
            <a:pPr>
              <a:lnSpc>
                <a:spcPct val="100000"/>
              </a:lnSpc>
            </a:pPr>
            <a:r>
              <a:rPr lang="el-GR" sz="1800" b="0" strike="noStrike" spc="-1">
                <a:solidFill>
                  <a:srgbClr val="000000"/>
                </a:solidFill>
                <a:latin typeface="Trebuchet MS"/>
              </a:rPr>
              <a:t>Το δυναμικό ενέργειας διέρχεται από τον κολποκοιλιακό κόμβο και μεταφέρεται μέσω του δεματίου του His  στις ίνες του Purkinje</a:t>
            </a:r>
            <a:endParaRPr lang="el-GR" sz="1800" b="0" strike="noStrike" spc="-1">
              <a:latin typeface="Arial"/>
            </a:endParaRPr>
          </a:p>
          <a:p>
            <a:pPr>
              <a:lnSpc>
                <a:spcPct val="100000"/>
              </a:lnSpc>
            </a:pPr>
            <a:r>
              <a:rPr lang="el-GR" sz="1800" b="1" strike="noStrike" spc="-1">
                <a:solidFill>
                  <a:srgbClr val="000000"/>
                </a:solidFill>
                <a:latin typeface="Trebuchet MS"/>
              </a:rPr>
              <a:t>Φάση 4η: Eξώθηση</a:t>
            </a:r>
            <a:endParaRPr lang="el-GR" sz="1800" b="0" strike="noStrike" spc="-1">
              <a:latin typeface="Arial"/>
            </a:endParaRPr>
          </a:p>
          <a:p>
            <a:pPr>
              <a:lnSpc>
                <a:spcPct val="100000"/>
              </a:lnSpc>
            </a:pPr>
            <a:r>
              <a:rPr lang="el-GR" sz="1800" b="0" strike="noStrike" spc="-1">
                <a:solidFill>
                  <a:srgbClr val="000000"/>
                </a:solidFill>
                <a:latin typeface="Trebuchet MS"/>
              </a:rPr>
              <a:t>το αίμα εξωθείται προς την αορτή</a:t>
            </a:r>
            <a:endParaRPr lang="el-GR" sz="1800" b="0" strike="noStrike" spc="-1">
              <a:latin typeface="Arial"/>
            </a:endParaRPr>
          </a:p>
          <a:p>
            <a:pPr>
              <a:lnSpc>
                <a:spcPct val="100000"/>
              </a:lnSpc>
            </a:pPr>
            <a:r>
              <a:rPr lang="el-GR" sz="1800" b="1" strike="noStrike" spc="-1">
                <a:solidFill>
                  <a:srgbClr val="000000"/>
                </a:solidFill>
                <a:latin typeface="Trebuchet MS"/>
              </a:rPr>
              <a:t>Φάση 5η: Ισομετρική χάλαση</a:t>
            </a:r>
            <a:endParaRPr lang="el-GR" sz="1800" b="0" strike="noStrike" spc="-1">
              <a:latin typeface="Arial"/>
            </a:endParaRPr>
          </a:p>
          <a:p>
            <a:pPr>
              <a:lnSpc>
                <a:spcPct val="100000"/>
              </a:lnSpc>
            </a:pPr>
            <a:r>
              <a:rPr lang="el-GR" sz="1800" b="0" strike="noStrike" spc="-1">
                <a:solidFill>
                  <a:srgbClr val="000000"/>
                </a:solidFill>
                <a:latin typeface="Trebuchet MS"/>
              </a:rPr>
              <a:t>Το κλείσιμο της αορτικής (και στη συνέχεια της πνευμονικής) βαλβίδας σημαίνει το τέλος της φάσης εξώθησης και την έναρξη της ισομετρικής χάλασης. </a:t>
            </a:r>
            <a:endParaRPr lang="el-G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457200" y="320040"/>
            <a:ext cx="7238520" cy="1142640"/>
          </a:xfrm>
          <a:prstGeom prst="rect">
            <a:avLst/>
          </a:prstGeom>
          <a:noFill/>
          <a:ln>
            <a:noFill/>
          </a:ln>
        </p:spPr>
        <p:txBody>
          <a:bodyPr lIns="45720" tIns="0" rIns="45720" bIns="0" anchor="b">
            <a:normAutofit lnSpcReduction="10000"/>
          </a:bodyPr>
          <a:lstStyle/>
          <a:p>
            <a:pPr>
              <a:lnSpc>
                <a:spcPct val="100000"/>
              </a:lnSpc>
            </a:pPr>
            <a:r>
              <a:rPr lang="el-GR" sz="3800" b="1" strike="noStrike" cap="all" spc="-1">
                <a:solidFill>
                  <a:srgbClr val="FDF2E8"/>
                </a:solidFill>
                <a:latin typeface="Trebuchet MS"/>
              </a:rPr>
              <a:t>ΚΑΡΔΙΑΚΗ ΣΥΣΤΟΛΗ-συνοπτικα</a:t>
            </a:r>
            <a:endParaRPr lang="el-GR" sz="3800" b="0" strike="noStrike" spc="-1">
              <a:solidFill>
                <a:srgbClr val="000000"/>
              </a:solidFill>
              <a:latin typeface="Trebuchet MS"/>
            </a:endParaRPr>
          </a:p>
        </p:txBody>
      </p:sp>
      <p:sp>
        <p:nvSpPr>
          <p:cNvPr id="286" name="TextShape 2"/>
          <p:cNvSpPr txBox="1"/>
          <p:nvPr/>
        </p:nvSpPr>
        <p:spPr>
          <a:xfrm>
            <a:off x="457200" y="1609560"/>
            <a:ext cx="7238520" cy="4845960"/>
          </a:xfrm>
          <a:prstGeom prst="rect">
            <a:avLst/>
          </a:prstGeom>
          <a:noFill/>
          <a:ln>
            <a:noFill/>
          </a:ln>
        </p:spPr>
        <p:txBody>
          <a:bodyPr lIns="90000" tIns="45000" rIns="90000" bIns="45000">
            <a:normAutofit fontScale="92500"/>
          </a:bodyPr>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καρδιακός παλμός της καρδιάς προέρχεται από ένα σύστημα που λέγεται </a:t>
            </a:r>
            <a:r>
              <a:rPr lang="el-GR" sz="2600" b="1" strike="noStrike" spc="-1">
                <a:solidFill>
                  <a:srgbClr val="000000"/>
                </a:solidFill>
                <a:latin typeface="Trebuchet MS"/>
              </a:rPr>
              <a:t>ερεθισματαγωγό σύστημα</a:t>
            </a:r>
            <a:r>
              <a:rPr lang="el-GR" sz="2600" b="0" strike="noStrike" spc="-1">
                <a:solidFill>
                  <a:srgbClr val="000000"/>
                </a:solidFill>
                <a:latin typeface="Trebuchet MS"/>
              </a:rPr>
              <a:t> και αποτελείται από:</a:t>
            </a:r>
          </a:p>
          <a:p>
            <a:pPr marL="274320" indent="-273960" algn="just">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Φλεβόκομβο</a:t>
            </a:r>
            <a:r>
              <a:rPr lang="el-GR" sz="2600" b="0" strike="noStrike" spc="-1">
                <a:solidFill>
                  <a:srgbClr val="000000"/>
                </a:solidFill>
                <a:latin typeface="Trebuchet MS"/>
              </a:rPr>
              <a:t>: στο δεξιό κόλπο, αυτόματος βηματοδότης της καρδιάς</a:t>
            </a:r>
          </a:p>
          <a:p>
            <a:pPr marL="274320" indent="-273960" algn="just">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Κολποκοιλιακό κόμβο</a:t>
            </a:r>
            <a:r>
              <a:rPr lang="el-GR" sz="2600" b="0" strike="noStrike" spc="-1">
                <a:solidFill>
                  <a:srgbClr val="000000"/>
                </a:solidFill>
                <a:latin typeface="Trebuchet MS"/>
              </a:rPr>
              <a:t>: μετάδοση του σήματος διαμέσου αυτού προς τις κοιλίες, με καθυστέρηση(0,1 sec)</a:t>
            </a:r>
          </a:p>
          <a:p>
            <a:pPr marL="274320" indent="-273960" algn="just">
              <a:lnSpc>
                <a:spcPct val="100000"/>
              </a:lnSpc>
              <a:spcBef>
                <a:spcPts val="601"/>
              </a:spcBef>
              <a:buClr>
                <a:srgbClr val="B13F9A"/>
              </a:buClr>
              <a:buSzPct val="73000"/>
              <a:buFont typeface="Wingdings 2" charset="2"/>
              <a:buChar char=""/>
            </a:pPr>
            <a:r>
              <a:rPr lang="el-GR" sz="2600" b="1" strike="noStrike" spc="-1">
                <a:solidFill>
                  <a:srgbClr val="000000"/>
                </a:solidFill>
                <a:latin typeface="Trebuchet MS"/>
              </a:rPr>
              <a:t>Δεμάτιο του His ή ίνες Purkinje</a:t>
            </a:r>
            <a:r>
              <a:rPr lang="el-GR" sz="2600" b="0" strike="noStrike" spc="-1">
                <a:solidFill>
                  <a:srgbClr val="000000"/>
                </a:solidFill>
                <a:latin typeface="Trebuchet MS"/>
              </a:rPr>
              <a:t>: μετάδοση του σήματος κατά μήκος του κολποκοιλιακού διαφράγματος  και από εκεί σε όλο το μυοκάρδιο των κοιλιών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404640"/>
            <a:ext cx="766800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ΚΑΡΔΙΑΚΗ Παροχη</a:t>
            </a:r>
            <a:endParaRPr lang="el-GR" sz="3800" b="0" strike="noStrike" spc="-1">
              <a:solidFill>
                <a:srgbClr val="000000"/>
              </a:solidFill>
              <a:latin typeface="Trebuchet MS"/>
            </a:endParaRPr>
          </a:p>
        </p:txBody>
      </p:sp>
      <p:sp>
        <p:nvSpPr>
          <p:cNvPr id="288" name="TextShape 2"/>
          <p:cNvSpPr txBox="1"/>
          <p:nvPr/>
        </p:nvSpPr>
        <p:spPr>
          <a:xfrm>
            <a:off x="457200" y="1609560"/>
            <a:ext cx="7238520" cy="484596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Είναι ο όγκος του αίματος που αντλείται από κάθε κοιλία ανά λεπτό και εκφράζεται συνήθως σε λίτρα ανά λεπτό</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Υπολογίζεται πολλαπλασσιάζοντας την καρδιακή συχνότητα (αριθμό παλμών ανα λεπτό) με τον όγκο του αίματος που εξωθείται από την αριστερή κοιλία ανα λεπτό</a:t>
            </a:r>
          </a:p>
          <a:p>
            <a:pPr marL="274320" indent="-273960" algn="just">
              <a:lnSpc>
                <a:spcPct val="100000"/>
              </a:lnSpc>
              <a:spcBef>
                <a:spcPts val="601"/>
              </a:spcBef>
            </a:pPr>
            <a:r>
              <a:rPr lang="el-GR" sz="2600" b="0" strike="noStrike" spc="-1">
                <a:solidFill>
                  <a:srgbClr val="000000"/>
                </a:solidFill>
                <a:latin typeface="Trebuchet MS"/>
              </a:rPr>
              <a:t>          π.χ. σφυξεις: 72/λεπτό</a:t>
            </a:r>
          </a:p>
          <a:p>
            <a:pPr marL="274320" indent="-273960" algn="just">
              <a:lnSpc>
                <a:spcPct val="100000"/>
              </a:lnSpc>
              <a:spcBef>
                <a:spcPts val="601"/>
              </a:spcBef>
            </a:pPr>
            <a:r>
              <a:rPr lang="el-GR" sz="2600" b="0" strike="noStrike" spc="-1">
                <a:solidFill>
                  <a:srgbClr val="000000"/>
                </a:solidFill>
                <a:latin typeface="Trebuchet MS"/>
              </a:rPr>
              <a:t>                 όγκος αίματος ανά λεπτό:70ml</a:t>
            </a:r>
          </a:p>
          <a:p>
            <a:pPr marL="274320" indent="-273960" algn="just">
              <a:lnSpc>
                <a:spcPct val="100000"/>
              </a:lnSpc>
              <a:spcBef>
                <a:spcPts val="601"/>
              </a:spcBef>
            </a:pPr>
            <a:r>
              <a:rPr lang="el-GR" sz="2600" b="0" strike="noStrike" spc="-1">
                <a:solidFill>
                  <a:srgbClr val="000000"/>
                </a:solidFill>
                <a:latin typeface="Trebuchet MS"/>
              </a:rPr>
              <a:t>       Καρδιακή παροχή: 72χ70=5.0λιτρ/λεπτο</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457200" y="320040"/>
            <a:ext cx="7238520" cy="1142640"/>
          </a:xfrm>
          <a:prstGeom prst="rect">
            <a:avLst/>
          </a:prstGeom>
          <a:noFill/>
          <a:ln>
            <a:noFill/>
          </a:ln>
        </p:spPr>
        <p:txBody>
          <a:bodyPr lIns="45720" tIns="0" rIns="45720" bIns="0" anchor="b">
            <a:normAutofit/>
          </a:bodyPr>
          <a:lstStyle/>
          <a:p>
            <a:pPr>
              <a:lnSpc>
                <a:spcPct val="100000"/>
              </a:lnSpc>
            </a:pPr>
            <a:r>
              <a:rPr lang="el-GR" sz="3800" b="1" strike="noStrike" cap="all" spc="-1">
                <a:solidFill>
                  <a:srgbClr val="FDF2E8"/>
                </a:solidFill>
                <a:latin typeface="Trebuchet MS"/>
              </a:rPr>
              <a:t>ΚΑΡΔΙΑΚΗ ΣΥΧΝΟΤΗΤΑ</a:t>
            </a:r>
            <a:r>
              <a:t/>
            </a:r>
            <a:br/>
            <a:endParaRPr lang="el-GR" sz="3800" b="0" strike="noStrike" spc="-1">
              <a:solidFill>
                <a:srgbClr val="000000"/>
              </a:solidFill>
              <a:latin typeface="Trebuchet MS"/>
            </a:endParaRPr>
          </a:p>
        </p:txBody>
      </p:sp>
      <p:sp>
        <p:nvSpPr>
          <p:cNvPr id="290"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pPr>
            <a:r>
              <a:rPr lang="el-GR" sz="2600" b="0" strike="noStrike" spc="-1">
                <a:solidFill>
                  <a:srgbClr val="000000"/>
                </a:solidFill>
                <a:latin typeface="Trebuchet MS"/>
              </a:rPr>
              <a:t>Οι  τιμές στην ηρεμία είναι 50–100 beat/min</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Αυξάνει ανάλογα με:</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την ένταση (Max. HR220)</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Ηλικία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Φαρμακευτική αγωγή ή ασκήσεις του πάνω μέρους σώματος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Αρτηριακη πιεση</a:t>
            </a:r>
            <a:endParaRPr lang="el-GR" sz="3800" b="0" strike="noStrike" spc="-1">
              <a:solidFill>
                <a:srgbClr val="000000"/>
              </a:solidFill>
              <a:latin typeface="Trebuchet MS"/>
            </a:endParaRPr>
          </a:p>
        </p:txBody>
      </p:sp>
      <p:sp>
        <p:nvSpPr>
          <p:cNvPr id="292" name="TextShape 2"/>
          <p:cNvSpPr txBox="1"/>
          <p:nvPr/>
        </p:nvSpPr>
        <p:spPr>
          <a:xfrm>
            <a:off x="457200" y="1609560"/>
            <a:ext cx="7238520" cy="4845960"/>
          </a:xfrm>
          <a:prstGeom prst="rect">
            <a:avLst/>
          </a:prstGeom>
          <a:noFill/>
          <a:ln>
            <a:noFill/>
          </a:ln>
        </p:spPr>
        <p:txBody>
          <a:bodyPr lIns="90000" tIns="45000" rIns="90000" bIns="45000">
            <a:normAutofit fontScale="70000"/>
          </a:bodyPr>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Eίναι η δύναμη με την οποία η καρδιά προωθεί το αίμα μέσω των αρτηριών σε όλους τους ιστούς του σώματος, εξασφαλίζοντας την συνεχή κυκλοφορία του.</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καρδιά είναι μία μικρή αλλά ισχυρή μυϊκή αντλία που κατά τη διάρκεια της ζωής μας συστέλλεται και διαστέλλεται, με ρυθμό περίπου 60-80 φορές το λεπτό, στέλνοντας 5 λίτρα αίματος το λεπτό σε όλο το σώμα.</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πίεση του αίματος μπορεί να παρομοιασθεί με την πίεση που ασκείται μέσα σε ένα λάστιχο ποτίσματος. Για να τρέξει το νερό από την μία άκρη του λάστιχου στην άλλη, χρειάζεται η δύναμη της βρύσης που θα ωθήσει το νερό σε αυτή την κίνηση.</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94"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sp>
        <p:nvSpPr>
          <p:cNvPr id="295" name="CustomShape 3"/>
          <p:cNvSpPr/>
          <p:nvPr/>
        </p:nvSpPr>
        <p:spPr>
          <a:xfrm>
            <a:off x="683640" y="2133000"/>
            <a:ext cx="617400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l-GR" sz="1800" b="0" strike="noStrike" spc="-1">
                <a:solidFill>
                  <a:srgbClr val="000000"/>
                </a:solidFill>
                <a:latin typeface="Trebuchet MS"/>
              </a:rPr>
              <a:t>Εάν τοποθετήσουμε ένα καθετήρα μέσα στον αυλό της αρτηρίας και καταγράφουμε την πίεση αυτή σε όλη τη διάρκεια του καρδιακού κύκλου, θα διαπιστώσουμε ότι κατά τη φάση της συστολής των κοιλιών η πίεση λαμβάνει μια μέγιστη τιμή </a:t>
            </a:r>
            <a:r>
              <a:rPr lang="el-GR" sz="1800" b="1" strike="noStrike" spc="-1">
                <a:solidFill>
                  <a:srgbClr val="000000"/>
                </a:solidFill>
                <a:latin typeface="Trebuchet MS"/>
              </a:rPr>
              <a:t>(συστολική πίεση)</a:t>
            </a:r>
            <a:r>
              <a:rPr lang="el-GR" sz="1800" b="0" strike="noStrike" spc="-1">
                <a:solidFill>
                  <a:srgbClr val="000000"/>
                </a:solidFill>
                <a:latin typeface="Trebuchet MS"/>
              </a:rPr>
              <a:t> και κατά τη διάρκεια της διαστολής μια ελάχιστη τιμή (</a:t>
            </a:r>
            <a:r>
              <a:rPr lang="el-GR" sz="1800" b="1" strike="noStrike" spc="-1">
                <a:solidFill>
                  <a:srgbClr val="000000"/>
                </a:solidFill>
                <a:latin typeface="Trebuchet MS"/>
              </a:rPr>
              <a:t>διαστολική πίεση)</a:t>
            </a:r>
            <a:r>
              <a:rPr lang="el-GR" sz="1800" b="0" strike="noStrike" spc="-1">
                <a:solidFill>
                  <a:srgbClr val="000000"/>
                </a:solidFill>
                <a:latin typeface="Trebuchet MS"/>
              </a:rPr>
              <a:t>. Είναι προφανές ότι στη διάρκεια του καρδιακού κύκλου η πίεση λαμβάνει όλες τις ενδιάμεσες τιμές μεταξύ της συστολικής και της διαστολικής.</a:t>
            </a:r>
            <a:endParaRPr lang="el-GR" sz="1800" b="0" strike="noStrike" spc="-1">
              <a:latin typeface="Arial"/>
            </a:endParaRPr>
          </a:p>
          <a:p>
            <a:pPr>
              <a:lnSpc>
                <a:spcPct val="100000"/>
              </a:lnSpc>
            </a:pPr>
            <a:r>
              <a:rPr lang="el-GR" sz="1800" b="0" strike="noStrike" spc="-1">
                <a:solidFill>
                  <a:srgbClr val="000000"/>
                </a:solidFill>
                <a:latin typeface="Trebuchet MS"/>
              </a:rPr>
              <a:t> </a:t>
            </a:r>
            <a:endParaRPr lang="el-GR" sz="1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extShape 1"/>
          <p:cNvSpPr txBox="1"/>
          <p:nvPr/>
        </p:nvSpPr>
        <p:spPr>
          <a:xfrm>
            <a:off x="457200" y="320040"/>
            <a:ext cx="7238520" cy="1142640"/>
          </a:xfrm>
          <a:prstGeom prst="rect">
            <a:avLst/>
          </a:prstGeom>
          <a:noFill/>
          <a:ln>
            <a:noFill/>
          </a:ln>
        </p:spPr>
        <p:txBody>
          <a:bodyPr lIns="45720" tIns="0" rIns="45720" bIns="0" anchor="b">
            <a:normAutofit/>
          </a:bodyPr>
          <a:lstStyle/>
          <a:p>
            <a:pPr>
              <a:lnSpc>
                <a:spcPct val="100000"/>
              </a:lnSpc>
            </a:pPr>
            <a:r>
              <a:rPr lang="el-GR" sz="3800" b="1" strike="noStrike" cap="all" spc="-1">
                <a:solidFill>
                  <a:srgbClr val="FDF2E8"/>
                </a:solidFill>
                <a:latin typeface="Trebuchet MS"/>
              </a:rPr>
              <a:t>TΙ ΕΙΝΑΙ Η ΣΥΣΤΟΛΙΚΗ ΚΑΙ ΤΙ Η ΔΙΑΣΤΟΛΙΚΗ ΠΙΕΣΗ</a:t>
            </a:r>
            <a:endParaRPr lang="el-GR" sz="3800" b="0" strike="noStrike" spc="-1">
              <a:solidFill>
                <a:srgbClr val="000000"/>
              </a:solidFill>
              <a:latin typeface="Trebuchet MS"/>
            </a:endParaRPr>
          </a:p>
        </p:txBody>
      </p:sp>
      <p:sp>
        <p:nvSpPr>
          <p:cNvPr id="297" name="TextShape 2"/>
          <p:cNvSpPr txBox="1"/>
          <p:nvPr/>
        </p:nvSpPr>
        <p:spPr>
          <a:xfrm>
            <a:off x="457200" y="1609560"/>
            <a:ext cx="7238520" cy="4845960"/>
          </a:xfrm>
          <a:prstGeom prst="rect">
            <a:avLst/>
          </a:prstGeom>
          <a:noFill/>
          <a:ln>
            <a:noFill/>
          </a:ln>
        </p:spPr>
        <p:txBody>
          <a:bodyPr lIns="90000" tIns="45000" rIns="90000" bIns="45000">
            <a:normAutofit fontScale="64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αρτηριακή πίεση καταγράφεται με δύο αριθμούς, π.χ. 150/95. Ο μεγαλύτερος αριθμός είναι η «συστολική» πίεση που είναι γνωστή ως «μεγάλη » πίεση και ο μικρότερος η «διαστολική» ή «μικρή» πίεση. Συστολική είναι η πίεση που ασκείται στις αρτηρίες όταν η καρδιά συσπάται για να προωθήσει το αίμα μέσω των αρτηριών προς τα όργανα του σώματος και διαστολική όταν η καρδιά χαλαρώνει για να δεχθεί νέο αίμα. </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αρτηριακή πίεση μετριέται σε χιλιοστά στήλης υδραργύρου (mmHg). Γι΄αυτό από τα ηλεκτρονικά πιεσόμετρα καταγράφεται π.χ. ως 140/90 mmHg (αντί για 14/9, που συνηθίζεται να αναφέρεται από το κοινό).</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299" name="TextShape 2"/>
          <p:cNvSpPr txBox="1"/>
          <p:nvPr/>
        </p:nvSpPr>
        <p:spPr>
          <a:xfrm>
            <a:off x="457200" y="1609560"/>
            <a:ext cx="7238520" cy="4845960"/>
          </a:xfrm>
          <a:prstGeom prst="rect">
            <a:avLst/>
          </a:prstGeom>
          <a:noFill/>
          <a:ln>
            <a:noFill/>
          </a:ln>
        </p:spPr>
        <p:txBody>
          <a:bodyPr lIns="90000" tIns="45000" rIns="90000" bIns="45000"/>
          <a:lstStyle/>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αρτηριακή πίεση εξαρτάται από τη δύναμη με την οποία η καρδιά ωθεί το αίμα και από την αντίσταση που προβάλλουν σ' αυτή την προώθηση οι μικρές αρτηρίες.</a:t>
            </a:r>
          </a:p>
          <a:p>
            <a:pPr marL="274320" indent="-273960" algn="just">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 Στους νέους υπερτασικούς είναι συνήθως ισχυρότερη η δύναμη ώθησης του αίματος από την καρδιά, ενώ στους μεγαλύτερους(ηλικιωμένους) είναι αυξημένη η αντίσταση των αρτηριών στη ροή του αίματος. </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0" y="764640"/>
            <a:ext cx="5060520" cy="1007640"/>
          </a:xfrm>
          <a:prstGeom prst="rect">
            <a:avLst/>
          </a:prstGeom>
          <a:noFill/>
          <a:ln>
            <a:noFill/>
          </a:ln>
        </p:spPr>
        <p:txBody>
          <a:bodyPr lIns="45720" tIns="0" rIns="45720" bIns="0" anchor="b">
            <a:normAutofit fontScale="49000"/>
          </a:bodyPr>
          <a:lstStyle/>
          <a:p>
            <a:pPr>
              <a:lnSpc>
                <a:spcPct val="100000"/>
              </a:lnSpc>
            </a:pPr>
            <a:r>
              <a:rPr lang="el-GR" sz="3600" b="1" strike="noStrike" cap="all" spc="-1">
                <a:solidFill>
                  <a:srgbClr val="FDF2E8"/>
                </a:solidFill>
                <a:latin typeface="Trebuchet MS"/>
              </a:rPr>
              <a:t>Α. Καρδιακή παροχή</a:t>
            </a:r>
            <a:r>
              <a:t/>
            </a:r>
            <a:br/>
            <a:r>
              <a:rPr lang="el-GR" sz="3600" b="1" strike="noStrike" cap="all" spc="-1">
                <a:solidFill>
                  <a:srgbClr val="FDF2E8"/>
                </a:solidFill>
                <a:latin typeface="Trebuchet MS"/>
              </a:rPr>
              <a:t> </a:t>
            </a:r>
            <a:r>
              <a:rPr lang="el-GR" sz="2200" b="1" strike="noStrike" cap="all" spc="-1">
                <a:solidFill>
                  <a:srgbClr val="FDF2E8"/>
                </a:solidFill>
                <a:latin typeface="Trebuchet MS"/>
              </a:rPr>
              <a:t>Β. Περιφερική αντίσταση</a:t>
            </a:r>
            <a:r>
              <a:t/>
            </a:r>
            <a:br/>
            <a:endParaRPr lang="el-GR" sz="2200" b="0" strike="noStrike" spc="-1">
              <a:solidFill>
                <a:srgbClr val="000000"/>
              </a:solidFill>
              <a:latin typeface="Trebuchet MS"/>
            </a:endParaRPr>
          </a:p>
        </p:txBody>
      </p:sp>
      <p:sp>
        <p:nvSpPr>
          <p:cNvPr id="301" name="CustomShape 2"/>
          <p:cNvSpPr/>
          <p:nvPr/>
        </p:nvSpPr>
        <p:spPr>
          <a:xfrm>
            <a:off x="324000" y="260280"/>
            <a:ext cx="4895640" cy="1142640"/>
          </a:xfrm>
          <a:prstGeom prst="rect">
            <a:avLst/>
          </a:prstGeom>
          <a:noFill/>
          <a:ln w="9360">
            <a:noFill/>
          </a:ln>
        </p:spPr>
        <p:style>
          <a:lnRef idx="0">
            <a:scrgbClr r="0" g="0" b="0"/>
          </a:lnRef>
          <a:fillRef idx="0">
            <a:scrgbClr r="0" g="0" b="0"/>
          </a:fillRef>
          <a:effectRef idx="0">
            <a:scrgbClr r="0" g="0" b="0"/>
          </a:effectRef>
          <a:fontRef idx="minor"/>
        </p:style>
      </p:sp>
      <p:sp>
        <p:nvSpPr>
          <p:cNvPr id="302" name="CustomShape 3"/>
          <p:cNvSpPr/>
          <p:nvPr/>
        </p:nvSpPr>
        <p:spPr>
          <a:xfrm>
            <a:off x="468360" y="2493000"/>
            <a:ext cx="7775640" cy="165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55680" indent="-355320">
              <a:lnSpc>
                <a:spcPct val="100000"/>
              </a:lnSpc>
              <a:spcBef>
                <a:spcPts val="320"/>
              </a:spcBef>
            </a:pPr>
            <a:r>
              <a:rPr lang="el-GR" sz="1600" b="1" strike="noStrike" spc="-1">
                <a:solidFill>
                  <a:srgbClr val="000000"/>
                </a:solidFill>
                <a:latin typeface="Trebuchet MS"/>
              </a:rPr>
              <a:t>Συστηματική αρτηριακή πίεση=         Καρδιακή παροχή             X     Περιφερική     							αντίσταση</a:t>
            </a:r>
            <a:endParaRPr lang="el-GR" sz="1600" b="0" strike="noStrike" spc="-1">
              <a:latin typeface="Arial"/>
            </a:endParaRPr>
          </a:p>
        </p:txBody>
      </p:sp>
      <p:graphicFrame>
        <p:nvGraphicFramePr>
          <p:cNvPr id="303" name="Table 4"/>
          <p:cNvGraphicFramePr/>
          <p:nvPr/>
        </p:nvGraphicFramePr>
        <p:xfrm>
          <a:off x="971640" y="4005000"/>
          <a:ext cx="1023840" cy="936000"/>
        </p:xfrm>
        <a:graphic>
          <a:graphicData uri="http://schemas.openxmlformats.org/drawingml/2006/table">
            <a:tbl>
              <a:tblPr/>
              <a:tblGrid>
                <a:gridCol w="1023840"/>
              </a:tblGrid>
              <a:tr h="936000">
                <a:tc>
                  <a:txBody>
                    <a:bodyPr/>
                    <a:lstStyle/>
                    <a:p>
                      <a:pPr algn="ctr">
                        <a:lnSpc>
                          <a:spcPct val="100000"/>
                        </a:lnSpc>
                      </a:pPr>
                      <a:r>
                        <a:rPr lang="el-GR" sz="1600" b="0" strike="noStrike" spc="-1">
                          <a:solidFill>
                            <a:srgbClr val="003366"/>
                          </a:solidFill>
                          <a:latin typeface="Comic Sans MS"/>
                        </a:rPr>
                        <a:t>(BP)</a:t>
                      </a:r>
                      <a:endParaRPr lang="el-GR" sz="1600" b="0" strike="noStrike" spc="-1">
                        <a:latin typeface="Arial"/>
                      </a:endParaRPr>
                    </a:p>
                    <a:p>
                      <a:pPr algn="ctr">
                        <a:lnSpc>
                          <a:spcPct val="100000"/>
                        </a:lnSpc>
                      </a:pPr>
                      <a:r>
                        <a:rPr lang="el-GR" sz="1600" b="0" strike="noStrike" spc="-1">
                          <a:solidFill>
                            <a:srgbClr val="003366"/>
                          </a:solidFill>
                          <a:latin typeface="Comic Sans MS"/>
                        </a:rPr>
                        <a:t>Blood Pressure</a:t>
                      </a:r>
                      <a:endParaRPr lang="el-GR" sz="1600" b="0" strike="noStrike" spc="-1">
                        <a:latin typeface="Arial"/>
                      </a:endParaRPr>
                    </a:p>
                  </a:txBody>
                  <a:tcPr>
                    <a:lnL w="12240">
                      <a:solidFill>
                        <a:srgbClr val="000000"/>
                      </a:solidFill>
                    </a:lnL>
                    <a:lnR w="25200">
                      <a:solidFill>
                        <a:srgbClr val="000000"/>
                      </a:solidFill>
                    </a:lnR>
                    <a:lnT w="25200">
                      <a:solidFill>
                        <a:srgbClr val="000000"/>
                      </a:solidFill>
                    </a:lnT>
                    <a:lnB w="25200">
                      <a:solidFill>
                        <a:srgbClr val="000000"/>
                      </a:solidFill>
                    </a:lnB>
                    <a:solidFill>
                      <a:srgbClr val="FFFF99"/>
                    </a:solidFill>
                  </a:tcPr>
                </a:tc>
              </a:tr>
            </a:tbl>
          </a:graphicData>
        </a:graphic>
      </p:graphicFrame>
      <p:graphicFrame>
        <p:nvGraphicFramePr>
          <p:cNvPr id="304" name="Table 5"/>
          <p:cNvGraphicFramePr/>
          <p:nvPr/>
        </p:nvGraphicFramePr>
        <p:xfrm>
          <a:off x="3419640" y="3542040"/>
          <a:ext cx="934920" cy="822960"/>
        </p:xfrm>
        <a:graphic>
          <a:graphicData uri="http://schemas.openxmlformats.org/drawingml/2006/table">
            <a:tbl>
              <a:tblPr/>
              <a:tblGrid>
                <a:gridCol w="934920"/>
              </a:tblGrid>
              <a:tr h="720000">
                <a:tc>
                  <a:txBody>
                    <a:bodyPr/>
                    <a:lstStyle/>
                    <a:p>
                      <a:pPr algn="ctr">
                        <a:lnSpc>
                          <a:spcPct val="100000"/>
                        </a:lnSpc>
                      </a:pPr>
                      <a:r>
                        <a:rPr lang="el-GR" sz="1600" b="0" strike="noStrike" spc="-1">
                          <a:solidFill>
                            <a:srgbClr val="003366"/>
                          </a:solidFill>
                          <a:latin typeface="Comic Sans MS"/>
                        </a:rPr>
                        <a:t>(CO)</a:t>
                      </a:r>
                      <a:endParaRPr lang="el-GR" sz="1600" b="0" strike="noStrike" spc="-1">
                        <a:latin typeface="Arial"/>
                      </a:endParaRPr>
                    </a:p>
                    <a:p>
                      <a:pPr algn="ctr">
                        <a:lnSpc>
                          <a:spcPct val="100000"/>
                        </a:lnSpc>
                      </a:pPr>
                      <a:r>
                        <a:rPr lang="el-GR" sz="1600" b="0" strike="noStrike" spc="-1">
                          <a:solidFill>
                            <a:srgbClr val="003366"/>
                          </a:solidFill>
                          <a:latin typeface="Comic Sans MS"/>
                        </a:rPr>
                        <a:t>Cardiac output</a:t>
                      </a:r>
                      <a:endParaRPr lang="el-GR" sz="1600" b="0" strike="noStrike" spc="-1">
                        <a:latin typeface="Arial"/>
                      </a:endParaRPr>
                    </a:p>
                  </a:txBody>
                  <a:tcPr>
                    <a:lnL w="12240">
                      <a:solidFill>
                        <a:srgbClr val="000000"/>
                      </a:solidFill>
                    </a:lnL>
                    <a:lnR w="12240">
                      <a:solidFill>
                        <a:srgbClr val="000000"/>
                      </a:solidFill>
                    </a:lnR>
                    <a:lnT w="25200">
                      <a:solidFill>
                        <a:srgbClr val="000000"/>
                      </a:solidFill>
                    </a:lnT>
                    <a:lnB w="25200">
                      <a:solidFill>
                        <a:srgbClr val="000000"/>
                      </a:solidFill>
                    </a:lnB>
                    <a:solidFill>
                      <a:srgbClr val="FFFF99"/>
                    </a:solidFill>
                  </a:tcPr>
                </a:tc>
              </a:tr>
            </a:tbl>
          </a:graphicData>
        </a:graphic>
      </p:graphicFrame>
      <p:graphicFrame>
        <p:nvGraphicFramePr>
          <p:cNvPr id="305" name="Table 6"/>
          <p:cNvGraphicFramePr/>
          <p:nvPr/>
        </p:nvGraphicFramePr>
        <p:xfrm>
          <a:off x="6249960" y="3470040"/>
          <a:ext cx="1442880" cy="822960"/>
        </p:xfrm>
        <a:graphic>
          <a:graphicData uri="http://schemas.openxmlformats.org/drawingml/2006/table">
            <a:tbl>
              <a:tblPr/>
              <a:tblGrid>
                <a:gridCol w="1442880"/>
              </a:tblGrid>
              <a:tr h="792000">
                <a:tc>
                  <a:txBody>
                    <a:bodyPr/>
                    <a:lstStyle/>
                    <a:p>
                      <a:pPr algn="ctr">
                        <a:lnSpc>
                          <a:spcPct val="100000"/>
                        </a:lnSpc>
                      </a:pPr>
                      <a:r>
                        <a:rPr lang="el-GR" sz="1600" b="0" strike="noStrike" spc="-1">
                          <a:solidFill>
                            <a:srgbClr val="003366"/>
                          </a:solidFill>
                          <a:latin typeface="Comic Sans MS"/>
                        </a:rPr>
                        <a:t>(PR)</a:t>
                      </a:r>
                      <a:endParaRPr lang="el-GR" sz="1600" b="0" strike="noStrike" spc="-1">
                        <a:latin typeface="Arial"/>
                      </a:endParaRPr>
                    </a:p>
                    <a:p>
                      <a:pPr algn="ctr">
                        <a:lnSpc>
                          <a:spcPct val="100000"/>
                        </a:lnSpc>
                      </a:pPr>
                      <a:r>
                        <a:rPr lang="el-GR" sz="1600" b="0" strike="noStrike" spc="-1">
                          <a:solidFill>
                            <a:srgbClr val="003366"/>
                          </a:solidFill>
                          <a:latin typeface="Comic Sans MS"/>
                        </a:rPr>
                        <a:t>Peripheral Resistance</a:t>
                      </a:r>
                      <a:endParaRPr lang="el-GR" sz="1600" b="0" strike="noStrike" spc="-1">
                        <a:latin typeface="Arial"/>
                      </a:endParaRPr>
                    </a:p>
                  </a:txBody>
                  <a:tcPr>
                    <a:lnL w="25200">
                      <a:solidFill>
                        <a:srgbClr val="000000"/>
                      </a:solidFill>
                    </a:lnL>
                    <a:lnR w="12240">
                      <a:solidFill>
                        <a:srgbClr val="000000"/>
                      </a:solidFill>
                    </a:lnR>
                    <a:lnT w="25200">
                      <a:solidFill>
                        <a:srgbClr val="000000"/>
                      </a:solidFill>
                    </a:lnT>
                    <a:lnB w="25200">
                      <a:solidFill>
                        <a:srgbClr val="000000"/>
                      </a:solidFill>
                    </a:lnB>
                    <a:solidFill>
                      <a:srgbClr val="FFFF99"/>
                    </a:solidFill>
                  </a:tcPr>
                </a:tc>
              </a:tr>
            </a:tbl>
          </a:graphicData>
        </a:graphic>
      </p:graphicFrame>
      <p:sp>
        <p:nvSpPr>
          <p:cNvPr id="306" name="CustomShape 7"/>
          <p:cNvSpPr/>
          <p:nvPr/>
        </p:nvSpPr>
        <p:spPr>
          <a:xfrm>
            <a:off x="7020360" y="2925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07" name="CustomShape 8"/>
          <p:cNvSpPr/>
          <p:nvPr/>
        </p:nvSpPr>
        <p:spPr>
          <a:xfrm>
            <a:off x="3852000" y="2853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08" name="CustomShape 9"/>
          <p:cNvSpPr/>
          <p:nvPr/>
        </p:nvSpPr>
        <p:spPr>
          <a:xfrm>
            <a:off x="1331640" y="3357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09" name="CustomShape 10"/>
          <p:cNvSpPr/>
          <p:nvPr/>
        </p:nvSpPr>
        <p:spPr>
          <a:xfrm>
            <a:off x="611280" y="5013000"/>
            <a:ext cx="7848360" cy="48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800280" indent="-342720">
              <a:lnSpc>
                <a:spcPct val="100000"/>
              </a:lnSpc>
            </a:pPr>
            <a:r>
              <a:rPr lang="el-GR" sz="2600" b="0" strike="noStrike" spc="-1">
                <a:solidFill>
                  <a:srgbClr val="000000"/>
                </a:solidFill>
                <a:latin typeface="Trebuchet MS"/>
              </a:rPr>
              <a:t>                     SV X HR</a:t>
            </a:r>
            <a:endParaRPr lang="el-GR" sz="2600" b="0" strike="noStrike" spc="-1">
              <a:latin typeface="Arial"/>
            </a:endParaRPr>
          </a:p>
        </p:txBody>
      </p:sp>
      <p:sp>
        <p:nvSpPr>
          <p:cNvPr id="310" name="CustomShape 11"/>
          <p:cNvSpPr/>
          <p:nvPr/>
        </p:nvSpPr>
        <p:spPr>
          <a:xfrm>
            <a:off x="6005880" y="4869000"/>
            <a:ext cx="1919880" cy="48636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marL="343080" indent="-342720">
              <a:lnSpc>
                <a:spcPct val="100000"/>
              </a:lnSpc>
            </a:pPr>
            <a:r>
              <a:rPr lang="el-GR" sz="2600" b="0" strike="noStrike" spc="-1">
                <a:solidFill>
                  <a:srgbClr val="000000"/>
                </a:solidFill>
                <a:latin typeface="Trebuchet MS"/>
              </a:rPr>
              <a:t>8nl/πr</a:t>
            </a:r>
            <a:r>
              <a:rPr lang="el-GR" sz="2600" b="0" strike="noStrike" spc="-1" baseline="30000">
                <a:solidFill>
                  <a:srgbClr val="000000"/>
                </a:solidFill>
                <a:latin typeface="Trebuchet MS"/>
              </a:rPr>
              <a:t>4</a:t>
            </a:r>
            <a:endParaRPr lang="el-GR" sz="2600" b="0" strike="noStrike" spc="-1">
              <a:latin typeface="Arial"/>
            </a:endParaRPr>
          </a:p>
        </p:txBody>
      </p:sp>
      <p:sp>
        <p:nvSpPr>
          <p:cNvPr id="311" name="CustomShape 12"/>
          <p:cNvSpPr/>
          <p:nvPr/>
        </p:nvSpPr>
        <p:spPr>
          <a:xfrm>
            <a:off x="3636000" y="4509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12" name="CustomShape 13"/>
          <p:cNvSpPr/>
          <p:nvPr/>
        </p:nvSpPr>
        <p:spPr>
          <a:xfrm>
            <a:off x="7164360" y="443700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313" name="CustomShape 14"/>
          <p:cNvSpPr/>
          <p:nvPr/>
        </p:nvSpPr>
        <p:spPr>
          <a:xfrm>
            <a:off x="5076000" y="188640"/>
            <a:ext cx="3023640" cy="2284920"/>
          </a:xfrm>
          <a:prstGeom prst="rect">
            <a:avLst/>
          </a:prstGeom>
          <a:noFill/>
          <a:ln w="44280">
            <a:solidFill>
              <a:srgbClr val="FF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l-GR" sz="1800" b="1" strike="noStrike" spc="-1">
                <a:solidFill>
                  <a:srgbClr val="FF0000"/>
                </a:solidFill>
                <a:latin typeface="Trebuchet MS"/>
              </a:rPr>
              <a:t>Q=CO=ΔP/R</a:t>
            </a:r>
            <a:endParaRPr lang="el-GR" sz="1800" b="0" strike="noStrike" spc="-1">
              <a:latin typeface="Arial"/>
            </a:endParaRPr>
          </a:p>
          <a:p>
            <a:pPr>
              <a:lnSpc>
                <a:spcPct val="100000"/>
              </a:lnSpc>
            </a:pPr>
            <a:endParaRPr lang="el-GR" sz="1800" b="0" strike="noStrike" spc="-1">
              <a:latin typeface="Arial"/>
            </a:endParaRPr>
          </a:p>
          <a:p>
            <a:pPr>
              <a:lnSpc>
                <a:spcPct val="100000"/>
              </a:lnSpc>
            </a:pPr>
            <a:r>
              <a:rPr lang="el-GR" sz="1800" b="1" strike="noStrike" spc="-1">
                <a:solidFill>
                  <a:srgbClr val="FF0000"/>
                </a:solidFill>
                <a:latin typeface="Trebuchet MS"/>
              </a:rPr>
              <a:t>ΔP=P1-P2 =Pαρ κοιλία-P δε κόλπο</a:t>
            </a:r>
            <a:endParaRPr lang="el-GR" sz="1800" b="0" strike="noStrike" spc="-1">
              <a:latin typeface="Arial"/>
            </a:endParaRPr>
          </a:p>
          <a:p>
            <a:pPr>
              <a:lnSpc>
                <a:spcPct val="100000"/>
              </a:lnSpc>
            </a:pPr>
            <a:endParaRPr lang="el-GR" sz="1800" b="0" strike="noStrike" spc="-1">
              <a:latin typeface="Arial"/>
            </a:endParaRPr>
          </a:p>
          <a:p>
            <a:pPr>
              <a:lnSpc>
                <a:spcPct val="100000"/>
              </a:lnSpc>
            </a:pPr>
            <a:r>
              <a:rPr lang="el-GR" sz="1800" b="1" strike="noStrike" spc="-1">
                <a:solidFill>
                  <a:srgbClr val="FF0000"/>
                </a:solidFill>
                <a:latin typeface="Trebuchet MS"/>
              </a:rPr>
              <a:t>Επειδή P δε κόλπο 0  → Pαρ κοιλία ≈ Συστηματική αρτηριακή πίεση= CO X R</a:t>
            </a:r>
            <a:endParaRPr lang="el-GR" sz="1800" b="0" strike="noStrike" spc="-1">
              <a:latin typeface="Arial"/>
            </a:endParaRPr>
          </a:p>
        </p:txBody>
      </p:sp>
      <p:sp>
        <p:nvSpPr>
          <p:cNvPr id="314" name="CustomShape 15"/>
          <p:cNvSpPr/>
          <p:nvPr/>
        </p:nvSpPr>
        <p:spPr>
          <a:xfrm>
            <a:off x="3132000" y="551736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graphicFrame>
        <p:nvGraphicFramePr>
          <p:cNvPr id="315" name="Table 16"/>
          <p:cNvGraphicFramePr/>
          <p:nvPr/>
        </p:nvGraphicFramePr>
        <p:xfrm>
          <a:off x="1620000" y="6093000"/>
          <a:ext cx="2088000" cy="579120"/>
        </p:xfrm>
        <a:graphic>
          <a:graphicData uri="http://schemas.openxmlformats.org/drawingml/2006/table">
            <a:tbl>
              <a:tblPr/>
              <a:tblGrid>
                <a:gridCol w="2088000"/>
              </a:tblGrid>
              <a:tr h="431640">
                <a:tc>
                  <a:txBody>
                    <a:bodyPr/>
                    <a:lstStyle/>
                    <a:p>
                      <a:pPr algn="ctr">
                        <a:lnSpc>
                          <a:spcPct val="100000"/>
                        </a:lnSpc>
                      </a:pPr>
                      <a:r>
                        <a:rPr lang="el-GR" sz="1600" b="0" strike="noStrike" spc="-1">
                          <a:solidFill>
                            <a:srgbClr val="003366"/>
                          </a:solidFill>
                          <a:latin typeface="Comic Sans MS"/>
                        </a:rPr>
                        <a:t>Stroke volume</a:t>
                      </a:r>
                      <a:endParaRPr lang="el-GR" sz="1600" b="0" strike="noStrike" spc="-1">
                        <a:latin typeface="Arial"/>
                      </a:endParaRPr>
                    </a:p>
                    <a:p>
                      <a:pPr algn="ctr">
                        <a:lnSpc>
                          <a:spcPct val="100000"/>
                        </a:lnSpc>
                      </a:pPr>
                      <a:r>
                        <a:rPr lang="el-GR" sz="1600" b="0" strike="noStrike" spc="-1">
                          <a:solidFill>
                            <a:srgbClr val="003366"/>
                          </a:solidFill>
                          <a:latin typeface="Comic Sans MS"/>
                        </a:rPr>
                        <a:t>(όγκος παλμού)</a:t>
                      </a:r>
                      <a:endParaRPr lang="el-GR" sz="1600" b="0" strike="noStrike" spc="-1">
                        <a:latin typeface="Arial"/>
                      </a:endParaRPr>
                    </a:p>
                  </a:txBody>
                  <a:tcPr>
                    <a:lnL w="12240">
                      <a:solidFill>
                        <a:srgbClr val="000000"/>
                      </a:solidFill>
                    </a:lnL>
                    <a:lnR w="25200">
                      <a:solidFill>
                        <a:srgbClr val="000000"/>
                      </a:solidFill>
                    </a:lnR>
                    <a:lnT w="25200">
                      <a:solidFill>
                        <a:srgbClr val="000000"/>
                      </a:solidFill>
                    </a:lnT>
                    <a:lnB w="25200">
                      <a:solidFill>
                        <a:srgbClr val="000000"/>
                      </a:solidFill>
                    </a:lnB>
                    <a:solidFill>
                      <a:srgbClr val="FFFF99"/>
                    </a:solidFill>
                  </a:tcPr>
                </a:tc>
              </a:tr>
            </a:tbl>
          </a:graphicData>
        </a:graphic>
      </p:graphicFrame>
      <p:sp>
        <p:nvSpPr>
          <p:cNvPr id="316" name="CustomShape 17"/>
          <p:cNvSpPr/>
          <p:nvPr/>
        </p:nvSpPr>
        <p:spPr>
          <a:xfrm>
            <a:off x="3996000" y="5517360"/>
            <a:ext cx="340920" cy="576000"/>
          </a:xfrm>
          <a:prstGeom prst="downArrow">
            <a:avLst>
              <a:gd name="adj1" fmla="val 50000"/>
              <a:gd name="adj2" fmla="val 42209"/>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graphicFrame>
        <p:nvGraphicFramePr>
          <p:cNvPr id="317" name="Table 18"/>
          <p:cNvGraphicFramePr/>
          <p:nvPr/>
        </p:nvGraphicFramePr>
        <p:xfrm>
          <a:off x="3851280" y="6093000"/>
          <a:ext cx="2592000" cy="579120"/>
        </p:xfrm>
        <a:graphic>
          <a:graphicData uri="http://schemas.openxmlformats.org/drawingml/2006/table">
            <a:tbl>
              <a:tblPr/>
              <a:tblGrid>
                <a:gridCol w="2592000"/>
              </a:tblGrid>
              <a:tr h="431640">
                <a:tc>
                  <a:txBody>
                    <a:bodyPr/>
                    <a:lstStyle/>
                    <a:p>
                      <a:pPr algn="ctr">
                        <a:lnSpc>
                          <a:spcPct val="100000"/>
                        </a:lnSpc>
                      </a:pPr>
                      <a:r>
                        <a:rPr lang="el-GR" sz="1600" b="0" strike="noStrike" spc="-1">
                          <a:solidFill>
                            <a:srgbClr val="003366"/>
                          </a:solidFill>
                          <a:latin typeface="Comic Sans MS"/>
                        </a:rPr>
                        <a:t>Ηeart rate</a:t>
                      </a:r>
                      <a:endParaRPr lang="el-GR" sz="1600" b="0" strike="noStrike" spc="-1">
                        <a:latin typeface="Arial"/>
                      </a:endParaRPr>
                    </a:p>
                    <a:p>
                      <a:pPr algn="ctr">
                        <a:lnSpc>
                          <a:spcPct val="100000"/>
                        </a:lnSpc>
                      </a:pPr>
                      <a:r>
                        <a:rPr lang="el-GR" sz="1600" b="0" strike="noStrike" spc="-1">
                          <a:solidFill>
                            <a:srgbClr val="003366"/>
                          </a:solidFill>
                          <a:latin typeface="Comic Sans MS"/>
                        </a:rPr>
                        <a:t>(καρδιακή συχνότητα)</a:t>
                      </a:r>
                      <a:endParaRPr lang="el-GR" sz="1600" b="0" strike="noStrike" spc="-1">
                        <a:latin typeface="Arial"/>
                      </a:endParaRPr>
                    </a:p>
                  </a:txBody>
                  <a:tcPr>
                    <a:lnL w="12240">
                      <a:solidFill>
                        <a:srgbClr val="000000"/>
                      </a:solidFill>
                    </a:lnL>
                    <a:lnR w="25200">
                      <a:solidFill>
                        <a:srgbClr val="000000"/>
                      </a:solidFill>
                    </a:lnR>
                    <a:lnT w="25200">
                      <a:solidFill>
                        <a:srgbClr val="000000"/>
                      </a:solidFill>
                    </a:lnT>
                    <a:lnB w="25200">
                      <a:solidFill>
                        <a:srgbClr val="000000"/>
                      </a:solidFill>
                    </a:lnB>
                    <a:solidFill>
                      <a:srgbClr val="FFFF99"/>
                    </a:solidFill>
                  </a:tcPr>
                </a:tc>
              </a:tr>
            </a:tbl>
          </a:graphicData>
        </a:graphic>
      </p:graphicFrame>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0"/>
                                  </p:stCondLst>
                                  <p:endCondLst>
                                    <p:cond delay="5000"/>
                                  </p:endCondLst>
                                  <p:childTnLst>
                                    <p:set>
                                      <p:cBhvr>
                                        <p:cTn id="6" dur="1" fill="hold">
                                          <p:stCondLst>
                                            <p:cond delay="0"/>
                                          </p:stCondLst>
                                        </p:cTn>
                                        <p:tgtEl>
                                          <p:spTgt spid="301"/>
                                        </p:tgtEl>
                                        <p:attrNameLst>
                                          <p:attrName>style.visibility</p:attrName>
                                        </p:attrNameLst>
                                      </p:cBhvr>
                                      <p:to>
                                        <p:strVal val="visible"/>
                                      </p:to>
                                    </p:set>
                                    <p:animEffect transition="in" filter="fade">
                                      <p:cBhvr additive="repl">
                                        <p:cTn id="7" dur="500"/>
                                        <p:tgtEl>
                                          <p:spTgt spid="301"/>
                                        </p:tgtEl>
                                      </p:cBhvr>
                                    </p:animEffect>
                                  </p:childTnLst>
                                </p:cTn>
                              </p:par>
                            </p:childTnLst>
                          </p:cTn>
                        </p:par>
                        <p:par>
                          <p:cTn id="8" fill="hold">
                            <p:stCondLst>
                              <p:cond delay="500"/>
                            </p:stCondLst>
                            <p:childTnLst>
                              <p:par>
                                <p:cTn id="9" presetID="10" presetClass="entr" fill="hold" nodeType="afterEffect">
                                  <p:stCondLst>
                                    <p:cond delay="0"/>
                                  </p:stCondLst>
                                  <p:childTnLst>
                                    <p:set>
                                      <p:cBhvr>
                                        <p:cTn id="10" dur="1" fill="hold">
                                          <p:stCondLst>
                                            <p:cond delay="0"/>
                                          </p:stCondLst>
                                        </p:cTn>
                                        <p:tgtEl>
                                          <p:spTgt spid="302">
                                            <p:txEl>
                                              <p:pRg st="0" end="0"/>
                                            </p:txEl>
                                          </p:spTgt>
                                        </p:tgtEl>
                                        <p:attrNameLst>
                                          <p:attrName>style.visibility</p:attrName>
                                        </p:attrNameLst>
                                      </p:cBhvr>
                                      <p:to>
                                        <p:strVal val="visible"/>
                                      </p:to>
                                    </p:set>
                                    <p:animEffect transition="in" filter="fade">
                                      <p:cBhvr additive="repl">
                                        <p:cTn id="11" dur="1000"/>
                                        <p:tgtEl>
                                          <p:spTgt spid="30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08"/>
                                        </p:tgtEl>
                                        <p:attrNameLst>
                                          <p:attrName>style.visibility</p:attrName>
                                        </p:attrNameLst>
                                      </p:cBhvr>
                                      <p:to>
                                        <p:strVal val="visible"/>
                                      </p:to>
                                    </p:set>
                                    <p:animEffect transition="in" filter="wipe(up)">
                                      <p:cBhvr additive="repl">
                                        <p:cTn id="16" dur="500"/>
                                        <p:tgtEl>
                                          <p:spTgt spid="30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03"/>
                                        </p:tgtEl>
                                        <p:attrNameLst>
                                          <p:attrName>style.visibility</p:attrName>
                                        </p:attrNameLst>
                                      </p:cBhvr>
                                      <p:to>
                                        <p:strVal val="visible"/>
                                      </p:to>
                                    </p:set>
                                    <p:animEffect transition="in" filter="wipe(up)">
                                      <p:cBhvr additive="repl">
                                        <p:cTn id="20" dur="1000"/>
                                        <p:tgtEl>
                                          <p:spTgt spid="303"/>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307"/>
                                        </p:tgtEl>
                                        <p:attrNameLst>
                                          <p:attrName>style.visibility</p:attrName>
                                        </p:attrNameLst>
                                      </p:cBhvr>
                                      <p:to>
                                        <p:strVal val="visible"/>
                                      </p:to>
                                    </p:set>
                                    <p:animEffect transition="in" filter="wipe(up)">
                                      <p:cBhvr additive="repl">
                                        <p:cTn id="24" dur="500"/>
                                        <p:tgtEl>
                                          <p:spTgt spid="30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04"/>
                                        </p:tgtEl>
                                        <p:attrNameLst>
                                          <p:attrName>style.visibility</p:attrName>
                                        </p:attrNameLst>
                                      </p:cBhvr>
                                      <p:to>
                                        <p:strVal val="visible"/>
                                      </p:to>
                                    </p:set>
                                    <p:animEffect transition="in" filter="wipe(up)">
                                      <p:cBhvr additive="repl">
                                        <p:cTn id="28" dur="1000"/>
                                        <p:tgtEl>
                                          <p:spTgt spid="304"/>
                                        </p:tgtEl>
                                      </p:cBhvr>
                                    </p:animEffect>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306"/>
                                        </p:tgtEl>
                                        <p:attrNameLst>
                                          <p:attrName>style.visibility</p:attrName>
                                        </p:attrNameLst>
                                      </p:cBhvr>
                                      <p:to>
                                        <p:strVal val="visible"/>
                                      </p:to>
                                    </p:set>
                                    <p:animEffect transition="in" filter="wipe(up)">
                                      <p:cBhvr additive="repl">
                                        <p:cTn id="32" dur="500"/>
                                        <p:tgtEl>
                                          <p:spTgt spid="306"/>
                                        </p:tgtEl>
                                      </p:cBhvr>
                                    </p:animEffect>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305"/>
                                        </p:tgtEl>
                                        <p:attrNameLst>
                                          <p:attrName>style.visibility</p:attrName>
                                        </p:attrNameLst>
                                      </p:cBhvr>
                                      <p:to>
                                        <p:strVal val="visible"/>
                                      </p:to>
                                    </p:set>
                                    <p:animEffect transition="in" filter="wipe(up)">
                                      <p:cBhvr additive="repl">
                                        <p:cTn id="36" dur="1000"/>
                                        <p:tgtEl>
                                          <p:spTgt spid="3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fill="hold" nodeType="clickEffect">
                                  <p:stCondLst>
                                    <p:cond delay="0"/>
                                  </p:stCondLst>
                                  <p:childTnLst>
                                    <p:set>
                                      <p:cBhvr>
                                        <p:cTn id="40" dur="1" fill="hold">
                                          <p:stCondLst>
                                            <p:cond delay="0"/>
                                          </p:stCondLst>
                                        </p:cTn>
                                        <p:tgtEl>
                                          <p:spTgt spid="309">
                                            <p:txEl>
                                              <p:pRg st="0" end="0"/>
                                            </p:txEl>
                                          </p:spTgt>
                                        </p:tgtEl>
                                        <p:attrNameLst>
                                          <p:attrName>style.visibility</p:attrName>
                                        </p:attrNameLst>
                                      </p:cBhvr>
                                      <p:to>
                                        <p:strVal val="visible"/>
                                      </p:to>
                                    </p:set>
                                    <p:animEffect transition="in" filter="fade">
                                      <p:cBhvr additive="repl">
                                        <p:cTn id="41" dur="500"/>
                                        <p:tgtEl>
                                          <p:spTgt spid="309">
                                            <p:txEl>
                                              <p:pRg st="0" end="0"/>
                                            </p:txEl>
                                          </p:spTgt>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wipe(up)">
                                      <p:cBhvr additive="repl">
                                        <p:cTn id="45" dur="500"/>
                                        <p:tgtEl>
                                          <p:spTgt spid="311"/>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312"/>
                                        </p:tgtEl>
                                        <p:attrNameLst>
                                          <p:attrName>style.visibility</p:attrName>
                                        </p:attrNameLst>
                                      </p:cBhvr>
                                      <p:to>
                                        <p:strVal val="visible"/>
                                      </p:to>
                                    </p:set>
                                    <p:animEffect transition="in" filter="wipe(up)">
                                      <p:cBhvr additive="repl">
                                        <p:cTn id="49" dur="500"/>
                                        <p:tgtEl>
                                          <p:spTgt spid="312"/>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314"/>
                                        </p:tgtEl>
                                        <p:attrNameLst>
                                          <p:attrName>style.visibility</p:attrName>
                                        </p:attrNameLst>
                                      </p:cBhvr>
                                      <p:to>
                                        <p:strVal val="visible"/>
                                      </p:to>
                                    </p:set>
                                    <p:animEffect transition="in" filter="wipe(up)">
                                      <p:cBhvr additive="repl">
                                        <p:cTn id="53" dur="500"/>
                                        <p:tgtEl>
                                          <p:spTgt spid="314"/>
                                        </p:tgtEl>
                                      </p:cBhvr>
                                    </p:animEffect>
                                  </p:childTnLst>
                                </p:cTn>
                              </p:par>
                            </p:childTnLst>
                          </p:cTn>
                        </p:par>
                        <p:par>
                          <p:cTn id="54" fill="hold">
                            <p:stCondLst>
                              <p:cond delay="2000"/>
                            </p:stCondLst>
                            <p:childTnLst>
                              <p:par>
                                <p:cTn id="55" presetID="22" presetClass="entr" presetSubtype="1" fill="hold" nodeType="afterEffect">
                                  <p:stCondLst>
                                    <p:cond delay="0"/>
                                  </p:stCondLst>
                                  <p:childTnLst>
                                    <p:set>
                                      <p:cBhvr>
                                        <p:cTn id="56" dur="1" fill="hold">
                                          <p:stCondLst>
                                            <p:cond delay="0"/>
                                          </p:stCondLst>
                                        </p:cTn>
                                        <p:tgtEl>
                                          <p:spTgt spid="315"/>
                                        </p:tgtEl>
                                        <p:attrNameLst>
                                          <p:attrName>style.visibility</p:attrName>
                                        </p:attrNameLst>
                                      </p:cBhvr>
                                      <p:to>
                                        <p:strVal val="visible"/>
                                      </p:to>
                                    </p:set>
                                    <p:animEffect transition="in" filter="wipe(up)">
                                      <p:cBhvr additive="repl">
                                        <p:cTn id="57" dur="1000"/>
                                        <p:tgtEl>
                                          <p:spTgt spid="315"/>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316"/>
                                        </p:tgtEl>
                                        <p:attrNameLst>
                                          <p:attrName>style.visibility</p:attrName>
                                        </p:attrNameLst>
                                      </p:cBhvr>
                                      <p:to>
                                        <p:strVal val="visible"/>
                                      </p:to>
                                    </p:set>
                                    <p:animEffect transition="in" filter="wipe(up)">
                                      <p:cBhvr additive="repl">
                                        <p:cTn id="61" dur="500"/>
                                        <p:tgtEl>
                                          <p:spTgt spid="316"/>
                                        </p:tgtEl>
                                      </p:cBhvr>
                                    </p:animEffect>
                                  </p:childTnLst>
                                </p:cTn>
                              </p:par>
                            </p:childTnLst>
                          </p:cTn>
                        </p:par>
                        <p:par>
                          <p:cTn id="62" fill="hold">
                            <p:stCondLst>
                              <p:cond delay="3500"/>
                            </p:stCondLst>
                            <p:childTnLst>
                              <p:par>
                                <p:cTn id="63" presetID="22" presetClass="entr" presetSubtype="1" fill="hold" nodeType="afterEffect">
                                  <p:stCondLst>
                                    <p:cond delay="0"/>
                                  </p:stCondLst>
                                  <p:childTnLst>
                                    <p:set>
                                      <p:cBhvr>
                                        <p:cTn id="64" dur="1" fill="hold">
                                          <p:stCondLst>
                                            <p:cond delay="0"/>
                                          </p:stCondLst>
                                        </p:cTn>
                                        <p:tgtEl>
                                          <p:spTgt spid="317"/>
                                        </p:tgtEl>
                                        <p:attrNameLst>
                                          <p:attrName>style.visibility</p:attrName>
                                        </p:attrNameLst>
                                      </p:cBhvr>
                                      <p:to>
                                        <p:strVal val="visible"/>
                                      </p:to>
                                    </p:set>
                                    <p:animEffect transition="in" filter="wipe(up)">
                                      <p:cBhvr additive="repl">
                                        <p:cTn id="65"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0" y="92676"/>
            <a:ext cx="8305799" cy="653672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ΠΛΑΣΜΑ </a:t>
            </a:r>
            <a:endParaRPr lang="el-GR" sz="3800" b="0" strike="noStrike" spc="-1">
              <a:solidFill>
                <a:srgbClr val="000000"/>
              </a:solidFill>
              <a:latin typeface="Trebuchet MS"/>
            </a:endParaRPr>
          </a:p>
        </p:txBody>
      </p:sp>
      <p:sp>
        <p:nvSpPr>
          <p:cNvPr id="151"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ωχροκίτρινο υγρό μέσα στο οποίο αιωρούνται τα έμμορφα συστατικά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Αποτελείται από: νερό, άλατα και οργανικές χημικές ενώσεις (πρωτείνες, γλυκόζη, λιπίδια,βιταμίνες, ορμόνες)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Από τις πρωτείνες ιδιαίτερη σημασία έχουν οι ανοσοσφαιρίνες και οι παράγοντες πήξης</a:t>
            </a:r>
          </a:p>
          <a:p>
            <a:pPr marL="274320" indent="-273960">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457200" y="320040"/>
            <a:ext cx="7238520" cy="1142640"/>
          </a:xfrm>
          <a:prstGeom prst="rect">
            <a:avLst/>
          </a:prstGeom>
          <a:noFill/>
          <a:ln>
            <a:noFill/>
          </a:ln>
        </p:spPr>
        <p:txBody>
          <a:bodyPr lIns="45720" tIns="0" rIns="45720" bIns="0" anchor="b">
            <a:normAutofit fontScale="87500" lnSpcReduction="20000"/>
          </a:bodyPr>
          <a:lstStyle/>
          <a:p>
            <a:pPr>
              <a:lnSpc>
                <a:spcPct val="100000"/>
              </a:lnSpc>
            </a:pPr>
            <a:r>
              <a:t/>
            </a:r>
            <a:br/>
            <a:r>
              <a:t/>
            </a:r>
            <a:br/>
            <a:r>
              <a:rPr lang="el-GR" sz="3800" b="1" i="1" strike="noStrike" cap="all" spc="-1">
                <a:solidFill>
                  <a:srgbClr val="FDF2E8"/>
                </a:solidFill>
                <a:latin typeface="Trebuchet MS"/>
              </a:rPr>
              <a:t>Από τι εξαρτάται η αρτηριακή πίεση</a:t>
            </a:r>
            <a:endParaRPr lang="el-GR" sz="3800" b="0" strike="noStrike" spc="-1">
              <a:solidFill>
                <a:srgbClr val="000000"/>
              </a:solidFill>
              <a:latin typeface="Trebuchet MS"/>
            </a:endParaRPr>
          </a:p>
        </p:txBody>
      </p:sp>
      <p:sp>
        <p:nvSpPr>
          <p:cNvPr id="319" name="TextShape 2"/>
          <p:cNvSpPr txBox="1"/>
          <p:nvPr/>
        </p:nvSpPr>
        <p:spPr>
          <a:xfrm>
            <a:off x="457200" y="1609560"/>
            <a:ext cx="7238520" cy="4845960"/>
          </a:xfrm>
          <a:prstGeom prst="rect">
            <a:avLst/>
          </a:prstGeom>
          <a:noFill/>
          <a:ln>
            <a:noFill/>
          </a:ln>
        </p:spPr>
        <p:txBody>
          <a:bodyPr lIns="90000" tIns="45000" rIns="90000" bIns="45000">
            <a:normAutofit fontScale="71500" lnSpcReduction="10000"/>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Aρτηριακή πίεση = (καρδιακή παροχή) × (περιφερικές αντιστάσεις)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Για την </a:t>
            </a:r>
            <a:r>
              <a:rPr lang="el-GR" sz="2600" b="1" strike="noStrike" spc="-1">
                <a:solidFill>
                  <a:srgbClr val="000000"/>
                </a:solidFill>
                <a:latin typeface="Trebuchet MS"/>
              </a:rPr>
              <a:t>καρδιακή παροχή</a:t>
            </a:r>
            <a:r>
              <a:rPr lang="el-GR" sz="2600" b="0" strike="noStrike" spc="-1">
                <a:solidFill>
                  <a:srgbClr val="000000"/>
                </a:solidFill>
                <a:latin typeface="Trebuchet MS"/>
              </a:rPr>
              <a:t> (που ως φυσικό μέγεθος είναι το πηλίκο του όγκου του αίματος που φεύγει από την αριστερή κοιλία της καρδιάς δια του αντιστοίχου χρόνου) ισχύει αντίστοιχα η σχέση:</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Καρδιακή παροχή = (όγκος παλμού) × (καρδιακή συχνότητα)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 </a:t>
            </a:r>
            <a:r>
              <a:rPr lang="el-GR" sz="2600" b="1" strike="noStrike" spc="-1">
                <a:solidFill>
                  <a:srgbClr val="000000"/>
                </a:solidFill>
                <a:latin typeface="Trebuchet MS"/>
              </a:rPr>
              <a:t>όγκος παλμού</a:t>
            </a:r>
            <a:r>
              <a:rPr lang="el-GR" sz="2600" b="0" strike="noStrike" spc="-1">
                <a:solidFill>
                  <a:srgbClr val="000000"/>
                </a:solidFill>
                <a:latin typeface="Trebuchet MS"/>
              </a:rPr>
              <a:t> είναι ο όγκος του αίματος, που προωθείται από την καρδιά </a:t>
            </a:r>
            <a:r>
              <a:rPr lang="el-GR" sz="2600" b="1" strike="noStrike" spc="-1">
                <a:solidFill>
                  <a:srgbClr val="000000"/>
                </a:solidFill>
                <a:latin typeface="Trebuchet MS"/>
              </a:rPr>
              <a:t>κατά τη διάρκεια μιας συστολής</a:t>
            </a:r>
            <a:r>
              <a:rPr lang="el-GR" sz="2600" b="0" strike="noStrike" spc="-1">
                <a:solidFill>
                  <a:srgbClr val="000000"/>
                </a:solidFill>
                <a:latin typeface="Trebuchet MS"/>
              </a:rPr>
              <a:t>, ενώ η συχνότητα είναι ο αριθμός των καρδιακών συστoλών ανά λεπτό. Επηρεάζουν </a:t>
            </a:r>
            <a:r>
              <a:rPr lang="el-GR" sz="2600" b="0" u="sng" strike="noStrike" spc="-1">
                <a:solidFill>
                  <a:srgbClr val="000000"/>
                </a:solidFill>
                <a:uFillTx/>
                <a:latin typeface="Trebuchet MS"/>
              </a:rPr>
              <a:t>κυρίως τη συστολική αρτηριακή πίεση</a:t>
            </a:r>
            <a:r>
              <a:rPr lang="el-GR" sz="2600" b="0" strike="noStrike" spc="-1">
                <a:solidFill>
                  <a:srgbClr val="000000"/>
                </a:solidFill>
                <a:latin typeface="Trebuchet MS"/>
              </a:rPr>
              <a:t>.</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Οι </a:t>
            </a:r>
            <a:r>
              <a:rPr lang="el-GR" sz="2600" b="1" strike="noStrike" spc="-1">
                <a:solidFill>
                  <a:srgbClr val="000000"/>
                </a:solidFill>
                <a:latin typeface="Trebuchet MS"/>
              </a:rPr>
              <a:t>περιφερικές αντιστάσεις</a:t>
            </a:r>
            <a:r>
              <a:rPr lang="el-GR" sz="2600" b="0" strike="noStrike" spc="-1">
                <a:solidFill>
                  <a:srgbClr val="000000"/>
                </a:solidFill>
                <a:latin typeface="Trebuchet MS"/>
              </a:rPr>
              <a:t> έχουν σχέση με την αντίσταση, που προβάλλεται στην κίνηση του αίματος από τις (μικρές κυρίως) αρτηρίες, κυρίως </a:t>
            </a:r>
            <a:r>
              <a:rPr lang="el-GR" sz="2600" b="1" strike="noStrike" spc="-1">
                <a:solidFill>
                  <a:srgbClr val="000000"/>
                </a:solidFill>
                <a:latin typeface="Trebuchet MS"/>
              </a:rPr>
              <a:t>λόγω συσπάσεως ή (παθoλoγικής) υπερτροφίας του μυϊκού τους χιτώνα (και δευτερευόντως από το ιξώδες του αίματος).</a:t>
            </a:r>
            <a:r>
              <a:rPr lang="el-GR" sz="2600" b="0" strike="noStrike" spc="-1">
                <a:solidFill>
                  <a:srgbClr val="000000"/>
                </a:solidFill>
                <a:latin typeface="Trebuchet MS"/>
              </a:rPr>
              <a:t> Επηρεάζουν </a:t>
            </a:r>
            <a:r>
              <a:rPr lang="el-GR" sz="2600" b="0" u="sng" strike="noStrike" spc="-1">
                <a:solidFill>
                  <a:srgbClr val="000000"/>
                </a:solidFill>
                <a:uFillTx/>
                <a:latin typeface="Trebuchet MS"/>
              </a:rPr>
              <a:t>κυρίως τη διαστολική αρτηριακή πίεση</a:t>
            </a:r>
            <a:r>
              <a:rPr lang="el-GR" sz="2600" b="0" strike="noStrike" spc="-1">
                <a:solidFill>
                  <a:srgbClr val="000000"/>
                </a:solidFill>
                <a:latin typeface="Trebuchet MS"/>
              </a:rPr>
              <a:t>.</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457200" y="0"/>
            <a:ext cx="7238520" cy="1462680"/>
          </a:xfrm>
          <a:prstGeom prst="rect">
            <a:avLst/>
          </a:prstGeom>
          <a:noFill/>
          <a:ln>
            <a:noFill/>
          </a:ln>
        </p:spPr>
        <p:txBody>
          <a:bodyPr lIns="45720" tIns="0" rIns="45720" bIns="0" anchor="b">
            <a:normAutofit fontScale="88500" lnSpcReduction="10000"/>
          </a:bodyPr>
          <a:lstStyle/>
          <a:p>
            <a:pPr>
              <a:lnSpc>
                <a:spcPct val="100000"/>
              </a:lnSpc>
            </a:pPr>
            <a:r>
              <a:rPr lang="el-GR" sz="3800" b="1" strike="noStrike" cap="all" spc="-1">
                <a:solidFill>
                  <a:srgbClr val="FDF2E8"/>
                </a:solidFill>
                <a:latin typeface="Trebuchet MS"/>
              </a:rPr>
              <a:t>ΠΑΡΑΓΟΝΤΕΣ ΠΟΥ ΕΠΗΡΕΑΖΟΥΝ  ΤΗΝ ΑΡΤΗΡΙΑΚΗ ΠΙΕΣΗ</a:t>
            </a:r>
            <a:r>
              <a:t/>
            </a:r>
            <a:br/>
            <a:endParaRPr lang="el-GR" sz="3800" b="0" strike="noStrike" spc="-1">
              <a:solidFill>
                <a:srgbClr val="000000"/>
              </a:solidFill>
              <a:latin typeface="Trebuchet MS"/>
            </a:endParaRPr>
          </a:p>
        </p:txBody>
      </p:sp>
      <p:sp>
        <p:nvSpPr>
          <p:cNvPr id="321"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Όγκος  παλμού</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Καρδιακή συχνότητα</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Όγκος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Πυκνότητα του αίματος</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Περιφερειακή  αντίσταση</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600" b="1" strike="noStrike" cap="all" spc="-1">
                <a:solidFill>
                  <a:srgbClr val="FDF2E8"/>
                </a:solidFill>
                <a:latin typeface="Trebuchet MS"/>
              </a:rPr>
              <a:t>ΤΡΟΠΟΙ ΜΕΤΡΗΣΗΣ ΠΙΕΣΗΣ ΤΟΥ ΑΙΜΑΤΟΣ</a:t>
            </a:r>
            <a:endParaRPr lang="el-GR" sz="3600" b="0" strike="noStrike" spc="-1">
              <a:solidFill>
                <a:srgbClr val="000000"/>
              </a:solidFill>
              <a:latin typeface="Trebuchet MS"/>
            </a:endParaRPr>
          </a:p>
        </p:txBody>
      </p:sp>
      <p:sp>
        <p:nvSpPr>
          <p:cNvPr id="323"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AMEΣΗ (παρακέντηση του αγγείου)</a:t>
            </a:r>
          </a:p>
          <a:p>
            <a:pPr>
              <a:lnSpc>
                <a:spcPct val="100000"/>
              </a:lnSpc>
              <a:spcBef>
                <a:spcPts val="601"/>
              </a:spcBef>
            </a:pPr>
            <a:endParaRPr lang="el-GR" sz="2600" b="0" strike="noStrike" spc="-1">
              <a:solidFill>
                <a:srgbClr val="000000"/>
              </a:solidFill>
              <a:latin typeface="Trebuchet MS"/>
            </a:endParaRP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ΕΜΜΕΣΗ (χρήση σφυγμανομέτρου)</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457200" y="320040"/>
            <a:ext cx="7238520" cy="1142640"/>
          </a:xfrm>
          <a:prstGeom prst="rect">
            <a:avLst/>
          </a:prstGeom>
          <a:noFill/>
          <a:ln>
            <a:noFill/>
          </a:ln>
        </p:spPr>
        <p:txBody>
          <a:bodyPr lIns="45720" tIns="0" rIns="45720" bIns="0" anchor="b">
            <a:normAutofit fontScale="97500"/>
          </a:bodyPr>
          <a:lstStyle/>
          <a:p>
            <a:pPr>
              <a:lnSpc>
                <a:spcPct val="100000"/>
              </a:lnSpc>
            </a:pPr>
            <a:r>
              <a:rPr lang="el-GR" sz="3600" b="1" strike="noStrike" cap="all" spc="-1">
                <a:solidFill>
                  <a:srgbClr val="FDF2E8"/>
                </a:solidFill>
                <a:latin typeface="Trebuchet MS"/>
              </a:rPr>
              <a:t>ΠΡΟΣΔΙΟΡΙΣΜΟΣ ΠΙΕΣΗΣ ΑΙΜΑΤΟΣ ΜΕ ΠΑΡΑΚΕΝΤΗΣΗ ΑΓΓΕΙΟΥ</a:t>
            </a:r>
            <a:endParaRPr lang="el-GR" sz="3600" b="0" strike="noStrike" spc="-1">
              <a:solidFill>
                <a:srgbClr val="000000"/>
              </a:solidFill>
              <a:latin typeface="Trebuchet MS"/>
            </a:endParaRPr>
          </a:p>
        </p:txBody>
      </p:sp>
      <p:pic>
        <p:nvPicPr>
          <p:cNvPr id="325" name="3 - Εικόνα"/>
          <p:cNvPicPr/>
          <p:nvPr/>
        </p:nvPicPr>
        <p:blipFill>
          <a:blip r:embed="rId2"/>
          <a:stretch/>
        </p:blipFill>
        <p:spPr>
          <a:xfrm>
            <a:off x="611280" y="2276640"/>
            <a:ext cx="3600000" cy="3239640"/>
          </a:xfrm>
          <a:prstGeom prst="rect">
            <a:avLst/>
          </a:prstGeom>
          <a:ln w="9360">
            <a:noFill/>
          </a:ln>
        </p:spPr>
      </p:pic>
      <p:pic>
        <p:nvPicPr>
          <p:cNvPr id="326" name="4 - Εικόνα"/>
          <p:cNvPicPr/>
          <p:nvPr/>
        </p:nvPicPr>
        <p:blipFill>
          <a:blip r:embed="rId3"/>
          <a:stretch/>
        </p:blipFill>
        <p:spPr>
          <a:xfrm>
            <a:off x="4788000" y="2276640"/>
            <a:ext cx="3455640" cy="309672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7200" y="320040"/>
            <a:ext cx="7238520" cy="1142640"/>
          </a:xfrm>
          <a:prstGeom prst="rect">
            <a:avLst/>
          </a:prstGeom>
          <a:noFill/>
          <a:ln>
            <a:noFill/>
          </a:ln>
        </p:spPr>
        <p:txBody>
          <a:bodyPr lIns="45720" tIns="0" rIns="45720" bIns="0" anchor="b">
            <a:normAutofit fontScale="97500"/>
          </a:bodyPr>
          <a:lstStyle/>
          <a:p>
            <a:pPr>
              <a:lnSpc>
                <a:spcPct val="100000"/>
              </a:lnSpc>
            </a:pPr>
            <a:r>
              <a:rPr lang="el-GR" sz="3600" b="1" strike="noStrike" cap="all" spc="-1">
                <a:solidFill>
                  <a:srgbClr val="FDF2E8"/>
                </a:solidFill>
                <a:latin typeface="Trebuchet MS"/>
              </a:rPr>
              <a:t>ΠΡΟΣΔΙΟΡΙΣΜΟΣ ΠΙΕΣΗΣ ΑΙΜΑΤΟΣ ΜΕ ΣΦΥΓΜΑΝΟΜΕΤΡΗΣΗ</a:t>
            </a:r>
            <a:endParaRPr lang="el-GR" sz="3600" b="0" strike="noStrike" spc="-1">
              <a:solidFill>
                <a:srgbClr val="000000"/>
              </a:solidFill>
              <a:latin typeface="Trebuchet MS"/>
            </a:endParaRPr>
          </a:p>
        </p:txBody>
      </p:sp>
      <p:pic>
        <p:nvPicPr>
          <p:cNvPr id="328" name="3 - Εικόνα"/>
          <p:cNvPicPr/>
          <p:nvPr/>
        </p:nvPicPr>
        <p:blipFill>
          <a:blip r:embed="rId2"/>
          <a:stretch/>
        </p:blipFill>
        <p:spPr>
          <a:xfrm>
            <a:off x="2916360" y="1628640"/>
            <a:ext cx="3300120" cy="4389120"/>
          </a:xfrm>
          <a:prstGeom prst="rect">
            <a:avLst/>
          </a:prstGeom>
          <a:ln w="936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304800" y="0"/>
            <a:ext cx="8458199" cy="6858000"/>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7200" y="320040"/>
            <a:ext cx="7238520" cy="1142640"/>
          </a:xfrm>
          <a:prstGeom prst="rect">
            <a:avLst/>
          </a:prstGeom>
          <a:noFill/>
          <a:ln>
            <a:noFill/>
          </a:ln>
        </p:spPr>
        <p:txBody>
          <a:bodyPr lIns="45720" tIns="0" rIns="45720" bIns="0" anchor="b"/>
          <a:lstStyle/>
          <a:p>
            <a:pPr>
              <a:lnSpc>
                <a:spcPct val="100000"/>
              </a:lnSpc>
            </a:pPr>
            <a:r>
              <a:rPr lang="el-GR" sz="3800" b="1" strike="noStrike" cap="all" spc="-1">
                <a:solidFill>
                  <a:srgbClr val="FDF2E8"/>
                </a:solidFill>
                <a:latin typeface="Trebuchet MS"/>
              </a:rPr>
              <a:t>ΗΛΕΚΤΡΟΚΑΡΔΙΟΓΡΑΦΗΜΑ</a:t>
            </a:r>
            <a:endParaRPr lang="el-GR" sz="3800" b="0" strike="noStrike" spc="-1">
              <a:solidFill>
                <a:srgbClr val="000000"/>
              </a:solidFill>
              <a:latin typeface="Trebuchet MS"/>
            </a:endParaRPr>
          </a:p>
        </p:txBody>
      </p:sp>
      <p:sp>
        <p:nvSpPr>
          <p:cNvPr id="330" name="TextShape 2"/>
          <p:cNvSpPr txBox="1"/>
          <p:nvPr/>
        </p:nvSpPr>
        <p:spPr>
          <a:xfrm>
            <a:off x="457200" y="1609560"/>
            <a:ext cx="7238520" cy="4845960"/>
          </a:xfrm>
          <a:prstGeom prst="rect">
            <a:avLst/>
          </a:prstGeom>
          <a:noFill/>
          <a:ln>
            <a:noFill/>
          </a:ln>
        </p:spPr>
        <p:txBody>
          <a:bodyPr lIns="90000" tIns="45000" rIns="90000" bIns="45000"/>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ηλεκτροκαρδιογράφημα (ΗΚΓ) καταγράφει τα ηλεκτρικά ρεύματα που παράγονται από την καρδιά, διαμέσου μεταλλικών ηλεκτροδίων, που τοποθετούνται στην επιφάνεια του σώματος - αντιβράχια , κνήμες και θωρακικό τοίχωμα</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332" name="TextShape 2"/>
          <p:cNvSpPr txBox="1"/>
          <p:nvPr/>
        </p:nvSpPr>
        <p:spPr>
          <a:xfrm>
            <a:off x="457200" y="1609560"/>
            <a:ext cx="7238520" cy="4845960"/>
          </a:xfrm>
          <a:prstGeom prst="rect">
            <a:avLst/>
          </a:prstGeom>
          <a:noFill/>
          <a:ln>
            <a:noFill/>
          </a:ln>
        </p:spPr>
        <p:txBody>
          <a:bodyPr lIns="90000" tIns="45000" rIns="90000" bIns="45000">
            <a:normAutofit/>
          </a:bodyPr>
          <a:lstStyle/>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Το ηλεκτρικό ρεύμα της διέγερσης των  κόλπων καταγράφεται στο ΗΚΓ σαν έπαρμα Ρ.</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Η διέγερση των κοιλιών καταγράφεται στο ΗΚΓ σαν σύμπλεγμα QRS</a:t>
            </a:r>
          </a:p>
          <a:p>
            <a:pPr marL="274320" indent="-273960">
              <a:lnSpc>
                <a:spcPct val="100000"/>
              </a:lnSpc>
              <a:spcBef>
                <a:spcPts val="601"/>
              </a:spcBef>
              <a:buClr>
                <a:srgbClr val="B13F9A"/>
              </a:buClr>
              <a:buSzPct val="73000"/>
              <a:buFont typeface="Wingdings 2" charset="2"/>
              <a:buChar char=""/>
            </a:pPr>
            <a:r>
              <a:rPr lang="el-GR" sz="2600" b="0" strike="noStrike" spc="-1">
                <a:solidFill>
                  <a:srgbClr val="000000"/>
                </a:solidFill>
                <a:latin typeface="Trebuchet MS"/>
              </a:rPr>
              <a:t>Ακολουθεί η φάση ηρεμίας του καρδιακού μυός η οποία στο ΗΚΓ καταγράφεται σαν διάστημα S-Tκαι έπαρμα Τ</a:t>
            </a:r>
          </a:p>
          <a:p>
            <a:pPr>
              <a:lnSpc>
                <a:spcPct val="100000"/>
              </a:lnSpc>
              <a:spcBef>
                <a:spcPts val="601"/>
              </a:spcBef>
            </a:pPr>
            <a:endParaRPr lang="el-GR" sz="2600" b="0" strike="noStrike" spc="-1">
              <a:solidFill>
                <a:srgbClr val="000000"/>
              </a:solidFill>
              <a:latin typeface="Trebuchet MS"/>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7200" y="320040"/>
            <a:ext cx="7238520" cy="1142640"/>
          </a:xfrm>
          <a:prstGeom prst="rect">
            <a:avLst/>
          </a:prstGeom>
          <a:noFill/>
          <a:ln>
            <a:noFill/>
          </a:ln>
        </p:spPr>
        <p:txBody>
          <a:bodyPr lIns="45720" tIns="0" rIns="45720" bIns="0" anchor="b"/>
          <a:lstStyle/>
          <a:p>
            <a:endParaRPr lang="el-GR" sz="1800" b="0" strike="noStrike" spc="-1">
              <a:solidFill>
                <a:srgbClr val="000000"/>
              </a:solidFill>
              <a:latin typeface="Trebuchet MS"/>
            </a:endParaRPr>
          </a:p>
        </p:txBody>
      </p:sp>
      <p:sp>
        <p:nvSpPr>
          <p:cNvPr id="334" name="TextShape 2"/>
          <p:cNvSpPr txBox="1"/>
          <p:nvPr/>
        </p:nvSpPr>
        <p:spPr>
          <a:xfrm>
            <a:off x="457200" y="1609560"/>
            <a:ext cx="7238520" cy="4845960"/>
          </a:xfrm>
          <a:prstGeom prst="rect">
            <a:avLst/>
          </a:prstGeom>
          <a:noFill/>
          <a:ln>
            <a:noFill/>
          </a:ln>
        </p:spPr>
        <p:txBody>
          <a:bodyPr lIns="90000" tIns="45000" rIns="90000" bIns="45000"/>
          <a:lstStyle/>
          <a:p>
            <a:endParaRPr lang="el-GR" sz="2600" b="0" strike="noStrike" spc="-1">
              <a:solidFill>
                <a:srgbClr val="000000"/>
              </a:solidFill>
              <a:latin typeface="Trebuchet MS"/>
            </a:endParaRPr>
          </a:p>
        </p:txBody>
      </p:sp>
      <p:pic>
        <p:nvPicPr>
          <p:cNvPr id="335" name="Picture 2"/>
          <p:cNvPicPr/>
          <p:nvPr/>
        </p:nvPicPr>
        <p:blipFill>
          <a:blip r:embed="rId2"/>
          <a:stretch/>
        </p:blipFill>
        <p:spPr>
          <a:xfrm>
            <a:off x="611640" y="2133000"/>
            <a:ext cx="6840360" cy="4248000"/>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Υπότιτλος"/>
          <p:cNvSpPr>
            <a:spLocks noGrp="1"/>
          </p:cNvSpPr>
          <p:nvPr>
            <p:ph type="subTitle"/>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304800" y="381000"/>
            <a:ext cx="7153275" cy="6096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2805</TotalTime>
  <Words>4785</Words>
  <Application>LibreOffice/6.1.0.3$Windows_x86 LibreOffice_project/efb621ed25068d70781dc026f7e9c5187a4decd1</Application>
  <PresentationFormat>Προβολή στην οθόνη (4:3)</PresentationFormat>
  <Paragraphs>518</Paragraphs>
  <Slides>105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105</vt:i4>
      </vt:variant>
    </vt:vector>
  </HeadingPairs>
  <TitlesOfParts>
    <vt:vector size="106"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ΑΙΜΟΠΕΤΑΛΙΑ</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ΕΙΔΗ ΑΡΤΗΡΙΩΝ</vt:lpstr>
      <vt:lpstr>Ελαστικές αρτηρίες</vt:lpstr>
      <vt:lpstr>Ιδιότητες αγγείων</vt:lpstr>
      <vt:lpstr>Με ποιους τρόπους οι φλέβες προωθούν το αίμα προς την καρδιά;</vt:lpstr>
      <vt:lpstr>Διαφάνεια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ΦΥΣΙΟΛΟΓΙΑ ΑΙΜΑΤΟΣ</dc:title>
  <dc:creator>user</dc:creator>
  <cp:lastModifiedBy>LAGA</cp:lastModifiedBy>
  <cp:revision>129</cp:revision>
  <dcterms:created xsi:type="dcterms:W3CDTF">2015-10-14T20:10:41Z</dcterms:created>
  <dcterms:modified xsi:type="dcterms:W3CDTF">2021-10-15T17:22:28Z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86</vt:i4>
  </property>
</Properties>
</file>