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4"/>
    <p:restoredTop sz="93482"/>
  </p:normalViewPr>
  <p:slideViewPr>
    <p:cSldViewPr snapToGrid="0" snapToObjects="1">
      <p:cViewPr varScale="1">
        <p:scale>
          <a:sx n="85" d="100"/>
          <a:sy n="85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AF45-992C-6B47-A8B6-BA46B928A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4AAE6-D73E-384A-B92D-84AC3EB7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7BCF9-68BE-A64B-8DB4-CB3ABE8BA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326-E682-6B48-817D-7E8727ADB640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B6BE2-F745-4946-AC47-8A653C6E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32157-1537-1B4A-B6D5-7BF135C8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1121-CB14-5A45-BD8E-0C1806AF7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9DDD-0208-F643-BACC-64E1366A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1AD0A-233C-C24A-A3B9-1E594B972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F0B14-C602-5141-A4D5-5761253D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326-E682-6B48-817D-7E8727ADB640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969D1-81E0-0D4E-80E1-D8FF3170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9A545-7697-3C40-9757-26F58BE7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1121-CB14-5A45-BD8E-0C1806AF7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1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6477-5E9C-7C48-82B3-5F9C50477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2BAA6-EF6D-6248-81F2-7D2821AF7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CD37C-5083-CB46-B108-F709E0F0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326-E682-6B48-817D-7E8727ADB640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EE909-6440-9B42-BDE3-9BE1C11B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B3484-C288-9B4D-B30D-E674FD2A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1121-CB14-5A45-BD8E-0C1806AF7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4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9E88-44DC-7743-9FFF-DE62BF2E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39CB-D34C-FE4C-AB49-56C66FE2B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DDAD6-5E5B-4941-A4DE-6684F9BD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326-E682-6B48-817D-7E8727ADB640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20879-4D70-E340-B225-B24A1708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3E61D-A425-4944-A4C8-F870BA30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1121-CB14-5A45-BD8E-0C1806AF7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5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D384-D3F8-7C43-A5AE-019CA738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1C417-5AF1-B14E-B8DC-1336B5EEC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27AF4-A298-2849-9647-4964A915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326-E682-6B48-817D-7E8727ADB640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E8FF4-9786-6543-A782-B7B5E4FC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05632-B705-B34B-A618-A31B28F2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1121-CB14-5A45-BD8E-0C1806AF7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42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15BF-3C91-9041-BB67-938262BB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E3461-2D6A-D54D-8CC9-BDF036FFB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4F876-4ADC-5A4C-9CD8-75B36AFC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1614A-E032-BA41-9278-9198C2E3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326-E682-6B48-817D-7E8727ADB640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C2117-DB76-794E-BD3A-6F76DAFB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E11EC-D0AC-2946-82CF-83069514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1121-CB14-5A45-BD8E-0C1806AF7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1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CA574-85F2-7644-9719-A5676DB3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1DA41-7FCF-A54A-B276-9DCA567A7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DADC4-9020-2C4B-871B-A82894BEE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5EF0F-2998-514E-8B54-A8367317D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0639F-765B-5248-8B97-AD665F12E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E5EDD-221F-9E46-8833-326605C6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326-E682-6B48-817D-7E8727ADB640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3AED0-4796-E24F-8BF3-35058A18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72D583-AC78-3A47-BD3B-AAECCEE4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1121-CB14-5A45-BD8E-0C1806AF7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87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D4AB-ED4E-4F49-A243-EAD1DAE5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31CFA9-ECB5-6E49-99BD-29AAAB58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326-E682-6B48-817D-7E8727ADB640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94537-24C2-234E-A43D-B132E815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8C2E7-8EEE-B741-A268-80237D41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1121-CB14-5A45-BD8E-0C1806AF7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2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3F516-06A0-6B4D-964A-837931B0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326-E682-6B48-817D-7E8727ADB640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CEC76-EBA0-524E-867D-D6C143C8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EAFFE-C200-A44A-9590-0DAB8E3E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1121-CB14-5A45-BD8E-0C1806AF7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25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2E1-3362-AD4A-95D6-F1F74D68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C5D62-2074-594E-91B5-EA7531714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D9C62-B171-7B48-91A1-F175EE781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1499B-3F1F-1D40-BC89-3F0E7CB4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326-E682-6B48-817D-7E8727ADB640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25A8-741E-D34F-937B-2BD52809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E978-F7EB-E245-A0D5-8BAAFDDE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1121-CB14-5A45-BD8E-0C1806AF7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9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880B-2153-D142-B9C2-758E3B47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EDAE5D-B726-B447-8108-D71CC5CBC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58701-6E3E-2242-A382-47CD0839F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DB874-6B92-3B4F-AE0B-2C683B43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326-E682-6B48-817D-7E8727ADB640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EB3CC-7618-2241-A4CD-D46B6607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5F21A-2E7E-4E4B-91CC-EC2E54CB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1121-CB14-5A45-BD8E-0C1806AF7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3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371F0-73D3-4F40-89A4-034ED24F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23772-7ACF-474C-9202-73085D16A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B9D5C-4CDD-994A-BE7A-B561CE348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AE326-E682-6B48-817D-7E8727ADB640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4BEB1-2FE6-F440-A534-F0DFDFD19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8DDB0-1CA5-7F47-8A99-27390897D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41121-CB14-5A45-BD8E-0C1806AF7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56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7FA928B-EB71-F342-8670-FB11E12EB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33" r="9089" b="1154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6B1D0-176D-2E42-8978-B50DABE82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5083833"/>
            <a:ext cx="5794233" cy="1208141"/>
          </a:xfrm>
        </p:spPr>
        <p:txBody>
          <a:bodyPr>
            <a:noAutofit/>
          </a:bodyPr>
          <a:lstStyle/>
          <a:p>
            <a:pPr algn="l"/>
            <a:r>
              <a:rPr lang="el-GR" sz="2800" dirty="0"/>
              <a:t>Μέτρα προστασίας δημόσιας υγείας </a:t>
            </a:r>
            <a:endParaRPr lang="en-US" sz="2800" dirty="0"/>
          </a:p>
          <a:p>
            <a:pPr algn="l"/>
            <a:r>
              <a:rPr lang="el-GR" sz="2800" dirty="0"/>
              <a:t>Χειμερινό εξάμηνο 2021-2022</a:t>
            </a:r>
            <a:endParaRPr lang="en-GB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4F475-9D04-5F4D-AEFF-9A2D89FEA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69" y="625683"/>
            <a:ext cx="4023360" cy="3204134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l"/>
            <a:r>
              <a:rPr lang="el-GR" sz="4800" dirty="0"/>
              <a:t>οδηγίες προς τους φοιτητές και τους διδάσκοντες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806807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3698336B-B749-8D41-90F4-18F4EE2AB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783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B827-3A4F-3041-A9EE-1EE5FAF2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786694" cy="37127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l-GR" dirty="0"/>
              <a:t>Αποφυγή παραμονής των φοιτητών μέσα στις αίθουσες πριν και μετά το μάθημα/</a:t>
            </a:r>
            <a:r>
              <a:rPr lang="en-US" dirty="0"/>
              <a:t> </a:t>
            </a:r>
            <a:r>
              <a:rPr lang="el-GR" dirty="0"/>
              <a:t>εργαστήριο.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Η αίθουσα θα πρέπει να αδειάζει για διάστημα τουλάχιστον 15 λεπτών μεταξύ των μαθημάτων/εργαστηρίων για αερισμό της αίθουσας.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C008-35A6-F347-BD59-E7EB5A09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796670"/>
            <a:ext cx="3841142" cy="1219589"/>
          </a:xfr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9. </a:t>
            </a:r>
            <a:r>
              <a:rPr lang="el-GR" sz="3600" dirty="0"/>
              <a:t>αδειάζει η αίθουσα στα διαλείμματα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3905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No big packed lectures allowed if we&amp;#39;re to safely bring uni students back  to campus">
            <a:extLst>
              <a:ext uri="{FF2B5EF4-FFF2-40B4-BE49-F238E27FC236}">
                <a16:creationId xmlns:a16="http://schemas.microsoft.com/office/drawing/2014/main" id="{DB734F6F-5BAF-1846-B581-01CFE8FEA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 r="24103" b="909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B827-3A4F-3041-A9EE-1EE5FAF2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255335" cy="340702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dirty="0"/>
              <a:t>Η είσοδος των φοιτητών στην αίθουσα θα πρέπει να γίνεται λίγα λεπτά πριν το μάθημα/εργαστήριο.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dirty="0"/>
              <a:t>εν</a:t>
            </a:r>
            <a:r>
              <a:rPr lang="en-US" dirty="0" err="1"/>
              <a:t>ώ</a:t>
            </a:r>
            <a:r>
              <a:rPr lang="el-GR" dirty="0"/>
              <a:t> θα πρέπει να ακολουθεί άμεση έξοδος μετά από την ολοκλήρωση της διδασκαλίας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C008-35A6-F347-BD59-E7EB5A09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" y="604901"/>
            <a:ext cx="3855370" cy="1508252"/>
          </a:xfr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10. </a:t>
            </a:r>
            <a:r>
              <a:rPr lang="en-GR" sz="3600" dirty="0"/>
              <a:t>έ</a:t>
            </a:r>
            <a:r>
              <a:rPr lang="el-GR" sz="3600" dirty="0" err="1"/>
              <a:t>γκαιρη</a:t>
            </a:r>
            <a:r>
              <a:rPr lang="el-GR" sz="3600" dirty="0"/>
              <a:t>  προσέλευση – άμεση αποχώρηση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1756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B827-3A4F-3041-A9EE-1EE5FAF2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566666" cy="356285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M</a:t>
            </a:r>
            <a:r>
              <a:rPr lang="el-GR" sz="3200" dirty="0"/>
              <a:t>όνο φοιτητές και διδάσκοντες που έχουν κάνει εμβόλιο, ή έχουν αντισώματα λόγω </a:t>
            </a:r>
            <a:r>
              <a:rPr lang="el-GR" sz="3200" dirty="0" err="1"/>
              <a:t>νόσησης</a:t>
            </a:r>
            <a:r>
              <a:rPr lang="el-GR" sz="3200" dirty="0"/>
              <a:t> ή έχουν πρόσφατο αρνητικό τεστ</a:t>
            </a:r>
            <a:r>
              <a:rPr lang="en-US" sz="3200" dirty="0"/>
              <a:t> </a:t>
            </a:r>
            <a:r>
              <a:rPr lang="el-GR" sz="3200" dirty="0"/>
              <a:t>επιτρέπονται στις διαλέξεις </a:t>
            </a:r>
            <a:r>
              <a:rPr lang="en-US" sz="3200" dirty="0"/>
              <a:t>/</a:t>
            </a:r>
            <a:r>
              <a:rPr lang="el-GR" sz="3200" dirty="0"/>
              <a:t>εργαστήρια</a:t>
            </a:r>
            <a:endParaRPr lang="en-GB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C008-35A6-F347-BD59-E7EB5A09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23" y="305854"/>
            <a:ext cx="4566666" cy="1904056"/>
          </a:xfrm>
          <a:solidFill>
            <a:schemeClr val="bg1"/>
          </a:solidFill>
        </p:spPr>
        <p:txBody>
          <a:bodyPr anchor="b">
            <a:noAutofit/>
          </a:bodyPr>
          <a:lstStyle/>
          <a:p>
            <a:r>
              <a:rPr lang="el-GR" sz="3600" dirty="0"/>
              <a:t>1. κάνουμε το  εμβόλιο για συμμετοχή στα μαθήματα</a:t>
            </a:r>
            <a:endParaRPr lang="en-GB" sz="3600" dirty="0"/>
          </a:p>
        </p:txBody>
      </p:sp>
      <p:pic>
        <p:nvPicPr>
          <p:cNvPr id="15" name="Picture 2" descr="What you need to know about President Joe Biden's new Covid vaccine mandates">
            <a:extLst>
              <a:ext uri="{FF2B5EF4-FFF2-40B4-BE49-F238E27FC236}">
                <a16:creationId xmlns:a16="http://schemas.microsoft.com/office/drawing/2014/main" id="{F25CA91F-5BB9-0446-A66A-19C811C6C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6" r="12566" b="-1"/>
          <a:stretch/>
        </p:blipFill>
        <p:spPr bwMode="auto">
          <a:xfrm>
            <a:off x="5715603" y="-2"/>
            <a:ext cx="6476397" cy="6729986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9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Covid Digital Certs being issued to vaccinated people">
            <a:extLst>
              <a:ext uri="{FF2B5EF4-FFF2-40B4-BE49-F238E27FC236}">
                <a16:creationId xmlns:a16="http://schemas.microsoft.com/office/drawing/2014/main" id="{72176E36-CA8B-0040-8D53-4AA68A727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9" b="9093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B827-3A4F-3041-A9EE-1EE5FAF2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059392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3200" dirty="0"/>
              <a:t>Ο κάθε φοιτητής είναι υποχρεωμένος να έχει σε έντυπη μορφή το πιστοποιητικό εμβολιασμού ή τη</a:t>
            </a:r>
            <a:r>
              <a:rPr lang="en-US" sz="3200" dirty="0"/>
              <a:t> </a:t>
            </a:r>
            <a:r>
              <a:rPr lang="el-GR" sz="3200" dirty="0"/>
              <a:t>βεβαίωση καθώς και την ταυτότητά του</a:t>
            </a:r>
            <a:endParaRPr lang="en-GB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C008-35A6-F347-BD59-E7EB5A09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23" y="305854"/>
            <a:ext cx="3765477" cy="1904056"/>
          </a:xfrm>
          <a:solidFill>
            <a:schemeClr val="bg1"/>
          </a:solidFill>
        </p:spPr>
        <p:txBody>
          <a:bodyPr anchor="b">
            <a:noAutofit/>
          </a:bodyPr>
          <a:lstStyle/>
          <a:p>
            <a:r>
              <a:rPr lang="en-US" sz="3600" dirty="0"/>
              <a:t>2</a:t>
            </a:r>
            <a:r>
              <a:rPr lang="el-GR" sz="3600" dirty="0"/>
              <a:t>. έχουμε πάντα μαζί μας το </a:t>
            </a:r>
            <a:r>
              <a:rPr lang="en-US" sz="3600" dirty="0" err="1"/>
              <a:t>έ</a:t>
            </a:r>
            <a:r>
              <a:rPr lang="el-GR" sz="3600" dirty="0" err="1"/>
              <a:t>ντυπο</a:t>
            </a:r>
            <a:r>
              <a:rPr lang="el-GR" sz="3600" dirty="0"/>
              <a:t> πιστοποιητικό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76598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xplainer: how to put your Digital Covid Cert on your phone - Independent.ie">
            <a:extLst>
              <a:ext uri="{FF2B5EF4-FFF2-40B4-BE49-F238E27FC236}">
                <a16:creationId xmlns:a16="http://schemas.microsoft.com/office/drawing/2014/main" id="{D55E2B37-9EB0-3A44-8C91-C050FD3DE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2" r="16918" b="9092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B827-3A4F-3041-A9EE-1EE5FAF2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2" y="2718054"/>
            <a:ext cx="4734307" cy="36535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3600" dirty="0"/>
              <a:t>Ο </a:t>
            </a:r>
            <a:r>
              <a:rPr lang="en-US" sz="3600" b="1" dirty="0" err="1"/>
              <a:t>έλεγχος</a:t>
            </a:r>
            <a:r>
              <a:rPr lang="en-US" sz="3600" b="1" dirty="0"/>
              <a:t> </a:t>
            </a:r>
            <a:r>
              <a:rPr lang="en-US" sz="3600" b="1" dirty="0" err="1"/>
              <a:t>των</a:t>
            </a:r>
            <a:r>
              <a:rPr lang="en-US" sz="3600" b="1" dirty="0"/>
              <a:t> π</a:t>
            </a:r>
            <a:r>
              <a:rPr lang="en-US" sz="3600" b="1" dirty="0" err="1"/>
              <a:t>ιστο</a:t>
            </a:r>
            <a:r>
              <a:rPr lang="en-US" sz="3600" b="1" dirty="0"/>
              <a:t>π</a:t>
            </a:r>
            <a:r>
              <a:rPr lang="en-US" sz="3600" b="1" dirty="0" err="1"/>
              <a:t>οιητικών</a:t>
            </a:r>
            <a:r>
              <a:rPr lang="en-US" sz="3600" dirty="0"/>
              <a:t> </a:t>
            </a:r>
            <a:r>
              <a:rPr lang="el-GR" sz="3600" dirty="0"/>
              <a:t>θα γίνεται </a:t>
            </a:r>
            <a:r>
              <a:rPr lang="en-US" sz="3600" dirty="0" err="1"/>
              <a:t>στην</a:t>
            </a:r>
            <a:r>
              <a:rPr lang="en-US" sz="3600" dirty="0"/>
              <a:t> </a:t>
            </a:r>
            <a:r>
              <a:rPr lang="en-US" sz="3600" dirty="0" err="1"/>
              <a:t>είσοδο</a:t>
            </a:r>
            <a:r>
              <a:rPr lang="en-US" sz="3600" dirty="0"/>
              <a:t> 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n-US" sz="3600" dirty="0" err="1"/>
              <a:t>εργ</a:t>
            </a:r>
            <a:r>
              <a:rPr lang="en-US" sz="3600" dirty="0"/>
              <a:t>α</a:t>
            </a:r>
            <a:r>
              <a:rPr lang="en-US" sz="3600" dirty="0" err="1"/>
              <a:t>στηρίου</a:t>
            </a:r>
            <a:r>
              <a:rPr lang="en-US" sz="3600" dirty="0"/>
              <a:t> </a:t>
            </a:r>
            <a:endParaRPr lang="el-GR" sz="36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 err="1"/>
              <a:t>ή</a:t>
            </a:r>
            <a:r>
              <a:rPr lang="en-US" sz="3600" dirty="0"/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τά</a:t>
            </a:r>
            <a:r>
              <a:rPr lang="en-US" sz="3600" dirty="0"/>
              <a:t> </a:t>
            </a:r>
            <a:r>
              <a:rPr lang="en-US" sz="3600" dirty="0" err="1"/>
              <a:t>τη</a:t>
            </a:r>
            <a:r>
              <a:rPr lang="en-US" sz="3600" dirty="0"/>
              <a:t> </a:t>
            </a:r>
            <a:r>
              <a:rPr lang="en-US" sz="3600" dirty="0" err="1"/>
              <a:t>διάρκει</a:t>
            </a:r>
            <a:r>
              <a:rPr lang="en-US" sz="3600" dirty="0"/>
              <a:t>α 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n-US" sz="3600" dirty="0" err="1"/>
              <a:t>μ</a:t>
            </a:r>
            <a:r>
              <a:rPr lang="en-US" sz="3600" dirty="0"/>
              <a:t>α</a:t>
            </a:r>
            <a:r>
              <a:rPr lang="en-US" sz="3600" dirty="0" err="1"/>
              <a:t>θήμ</a:t>
            </a:r>
            <a:r>
              <a:rPr lang="en-US" sz="3600" dirty="0"/>
              <a:t>α</a:t>
            </a:r>
            <a:r>
              <a:rPr lang="en-US" sz="3600" dirty="0" err="1"/>
              <a:t>τος</a:t>
            </a:r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C008-35A6-F347-BD59-E7EB5A09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777240"/>
            <a:ext cx="4614563" cy="1508760"/>
          </a:xfr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3. </a:t>
            </a:r>
            <a:r>
              <a:rPr lang="en-US" dirty="0" err="1"/>
              <a:t>έλεγχος</a:t>
            </a:r>
            <a:r>
              <a:rPr lang="en-US" dirty="0"/>
              <a:t> π</a:t>
            </a:r>
            <a:r>
              <a:rPr lang="en-US" dirty="0" err="1"/>
              <a:t>ιστο</a:t>
            </a:r>
            <a:r>
              <a:rPr lang="en-US" dirty="0"/>
              <a:t>π</a:t>
            </a:r>
            <a:r>
              <a:rPr lang="en-US" dirty="0" err="1"/>
              <a:t>οιητικών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College students wearing masks during lecture for coronavirus / COVID-19 protections">
            <a:extLst>
              <a:ext uri="{FF2B5EF4-FFF2-40B4-BE49-F238E27FC236}">
                <a16:creationId xmlns:a16="http://schemas.microsoft.com/office/drawing/2014/main" id="{4A78E35C-9368-134F-9104-C892BBDFF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4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B827-3A4F-3041-A9EE-1EE5FAF2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8105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sz="3200" dirty="0"/>
              <a:t>απαιτείται συνεχής </a:t>
            </a:r>
            <a:r>
              <a:rPr lang="el-GR" sz="3200" b="1" dirty="0"/>
              <a:t>χρήση μάσκας</a:t>
            </a:r>
            <a:r>
              <a:rPr lang="el-GR" sz="3200" dirty="0"/>
              <a:t> (συστήνεται χειρουργικού τύπου</a:t>
            </a:r>
            <a:r>
              <a:rPr lang="en-US" sz="3200" dirty="0"/>
              <a:t>), </a:t>
            </a:r>
            <a:r>
              <a:rPr lang="el-GR" sz="3200" dirty="0"/>
              <a:t> άρα δεν επιτρέπεται η κατανάλωση ποτών ή τροφής στην αίθουσα διδασκαλίας</a:t>
            </a:r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C008-35A6-F347-BD59-E7EB5A09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781241"/>
            <a:ext cx="3961420" cy="1504759"/>
          </a:xfr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4. </a:t>
            </a:r>
            <a:r>
              <a:rPr lang="en-US" dirty="0" err="1"/>
              <a:t>συνεχής</a:t>
            </a:r>
            <a:r>
              <a:rPr lang="en-US" dirty="0"/>
              <a:t> </a:t>
            </a:r>
            <a:r>
              <a:rPr lang="en-US" dirty="0" err="1"/>
              <a:t>χρήση</a:t>
            </a:r>
            <a:r>
              <a:rPr lang="en-US" dirty="0"/>
              <a:t> </a:t>
            </a:r>
            <a:r>
              <a:rPr lang="en-US" dirty="0" err="1"/>
              <a:t>μάσκ</a:t>
            </a:r>
            <a:r>
              <a:rPr lang="en-US" dirty="0"/>
              <a:t>α</a:t>
            </a:r>
            <a:r>
              <a:rPr lang="en-US" dirty="0" err="1"/>
              <a:t>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67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up, person, coffee&#10;&#10;Description automatically generated">
            <a:extLst>
              <a:ext uri="{FF2B5EF4-FFF2-40B4-BE49-F238E27FC236}">
                <a16:creationId xmlns:a16="http://schemas.microsoft.com/office/drawing/2014/main" id="{BAC1A2F7-D1C3-264E-BA20-4018449AA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33" r="908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B827-3A4F-3041-A9EE-1EE5FAF2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86" y="3314177"/>
            <a:ext cx="4246420" cy="2918140"/>
          </a:xfr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dirty="0" err="1"/>
              <a:t>είν</a:t>
            </a:r>
            <a:r>
              <a:rPr lang="en-US" sz="4000" dirty="0"/>
              <a:t>α</a:t>
            </a:r>
            <a:r>
              <a:rPr lang="en-US" sz="4000" dirty="0" err="1"/>
              <a:t>ι</a:t>
            </a:r>
            <a:r>
              <a:rPr lang="en-US" sz="4000" dirty="0"/>
              <a:t> απα</a:t>
            </a:r>
            <a:r>
              <a:rPr lang="en-US" sz="4000" dirty="0" err="1"/>
              <a:t>ρ</a:t>
            </a:r>
            <a:r>
              <a:rPr lang="en-US" sz="4000" dirty="0"/>
              <a:t>α</a:t>
            </a:r>
            <a:r>
              <a:rPr lang="en-US" sz="4000" dirty="0" err="1"/>
              <a:t>ίτητη</a:t>
            </a:r>
            <a:r>
              <a:rPr lang="en-US" sz="4000" dirty="0"/>
              <a:t> </a:t>
            </a:r>
            <a:r>
              <a:rPr lang="en-US" sz="4000" dirty="0" err="1"/>
              <a:t>η</a:t>
            </a:r>
            <a:r>
              <a:rPr lang="en-US" sz="4000" dirty="0"/>
              <a:t> </a:t>
            </a:r>
            <a:r>
              <a:rPr lang="en-US" sz="4000" dirty="0" err="1"/>
              <a:t>χρήση</a:t>
            </a:r>
            <a:r>
              <a:rPr lang="en-US" sz="4000" dirty="0"/>
              <a:t> α</a:t>
            </a:r>
            <a:r>
              <a:rPr lang="en-US" sz="4000" dirty="0" err="1"/>
              <a:t>ντιση</a:t>
            </a:r>
            <a:r>
              <a:rPr lang="en-US" sz="4000" dirty="0"/>
              <a:t>π</a:t>
            </a:r>
            <a:r>
              <a:rPr lang="en-US" sz="4000" dirty="0" err="1"/>
              <a:t>τικού</a:t>
            </a:r>
            <a:r>
              <a:rPr lang="en-US" sz="4000" dirty="0"/>
              <a:t> π</a:t>
            </a:r>
            <a:r>
              <a:rPr lang="en-US" sz="4000" dirty="0" err="1"/>
              <a:t>ριν</a:t>
            </a:r>
            <a:r>
              <a:rPr lang="en-US" sz="4000" dirty="0"/>
              <a:t> </a:t>
            </a:r>
            <a:r>
              <a:rPr lang="en-US" sz="4000" dirty="0" err="1"/>
              <a:t>την</a:t>
            </a:r>
            <a:r>
              <a:rPr lang="en-US" sz="4000" dirty="0"/>
              <a:t> </a:t>
            </a:r>
            <a:r>
              <a:rPr lang="en-US" sz="4000" dirty="0" err="1"/>
              <a:t>είσοδο</a:t>
            </a:r>
            <a:r>
              <a:rPr lang="en-US" sz="4000" dirty="0"/>
              <a:t> </a:t>
            </a:r>
            <a:r>
              <a:rPr lang="en-US" sz="4000" dirty="0" err="1"/>
              <a:t>στο</a:t>
            </a:r>
            <a:r>
              <a:rPr lang="en-US" sz="4000" dirty="0"/>
              <a:t> α</a:t>
            </a:r>
            <a:r>
              <a:rPr lang="en-US" sz="4000" dirty="0" err="1"/>
              <a:t>μφιθέ</a:t>
            </a:r>
            <a:r>
              <a:rPr lang="en-US" sz="4000" dirty="0"/>
              <a:t>α</a:t>
            </a:r>
            <a:r>
              <a:rPr lang="en-US" sz="4000" dirty="0" err="1"/>
              <a:t>τρο</a:t>
            </a:r>
            <a:r>
              <a:rPr lang="en-US" sz="4000" dirty="0"/>
              <a:t> </a:t>
            </a:r>
            <a:r>
              <a:rPr lang="en-US" sz="4000" dirty="0" err="1"/>
              <a:t>ή</a:t>
            </a:r>
            <a:r>
              <a:rPr lang="en-US" sz="4000" dirty="0"/>
              <a:t> </a:t>
            </a:r>
            <a:r>
              <a:rPr lang="en-US" sz="4000" dirty="0" err="1"/>
              <a:t>το</a:t>
            </a:r>
            <a:r>
              <a:rPr lang="en-US" sz="4000" dirty="0"/>
              <a:t> </a:t>
            </a:r>
            <a:r>
              <a:rPr lang="en-US" sz="4000" dirty="0" err="1"/>
              <a:t>εργ</a:t>
            </a:r>
            <a:r>
              <a:rPr lang="en-US" sz="4000" dirty="0"/>
              <a:t>α</a:t>
            </a:r>
            <a:r>
              <a:rPr lang="en-US" sz="4000" dirty="0" err="1"/>
              <a:t>στήριο</a:t>
            </a:r>
            <a:r>
              <a:rPr lang="en-US" sz="40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C008-35A6-F347-BD59-E7EB5A09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23" y="419481"/>
            <a:ext cx="4023360" cy="2490644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5. </a:t>
            </a:r>
            <a:r>
              <a:rPr lang="en-US" sz="4800" dirty="0" err="1"/>
              <a:t>χρήση</a:t>
            </a:r>
            <a:r>
              <a:rPr lang="en-US" sz="4800" dirty="0"/>
              <a:t> α</a:t>
            </a:r>
            <a:r>
              <a:rPr lang="en-US" sz="4800" dirty="0" err="1"/>
              <a:t>ντιση</a:t>
            </a:r>
            <a:r>
              <a:rPr lang="en-US" sz="4800" dirty="0"/>
              <a:t>π</a:t>
            </a:r>
            <a:r>
              <a:rPr lang="en-US" sz="4800" dirty="0" err="1"/>
              <a:t>τικού</a:t>
            </a:r>
            <a:r>
              <a:rPr lang="en-US" sz="4800" dirty="0"/>
              <a:t> </a:t>
            </a:r>
            <a:r>
              <a:rPr lang="en-US" sz="4800" dirty="0" err="1"/>
              <a:t>στην</a:t>
            </a:r>
            <a:r>
              <a:rPr lang="en-US" sz="4800" dirty="0"/>
              <a:t> </a:t>
            </a:r>
            <a:r>
              <a:rPr lang="en-US" sz="4800" dirty="0" err="1"/>
              <a:t>είσοδο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95887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amphi-810x466">
            <a:extLst>
              <a:ext uri="{FF2B5EF4-FFF2-40B4-BE49-F238E27FC236}">
                <a16:creationId xmlns:a16="http://schemas.microsoft.com/office/drawing/2014/main" id="{5B86D5D7-C1E3-0F46-96F1-5BCAE5C9E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391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B827-3A4F-3041-A9EE-1EE5FAF2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819654"/>
            <a:ext cx="5190257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sz="3600" dirty="0"/>
              <a:t>Σε κάθε χώρο διδασκαλίας δεν πρέπει να παρευρίσκονται περισσότεροι φοιτητές πέραν της </a:t>
            </a:r>
            <a:r>
              <a:rPr lang="el-GR" sz="3600" b="1" dirty="0"/>
              <a:t>χωρητικότητας της αίθουσας</a:t>
            </a:r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C008-35A6-F347-BD59-E7EB5A09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843534"/>
            <a:ext cx="4543806" cy="1618234"/>
          </a:xfr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z="4000" dirty="0"/>
              <a:t>6</a:t>
            </a:r>
            <a:r>
              <a:rPr lang="en-US" sz="4000" dirty="0"/>
              <a:t>. </a:t>
            </a:r>
            <a:r>
              <a:rPr lang="el-GR" sz="4000" dirty="0"/>
              <a:t>όχι υπεράριθμοι φοιτητές στην αίθουσα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9581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OVID-19 Updates | Elmhurst University">
            <a:extLst>
              <a:ext uri="{FF2B5EF4-FFF2-40B4-BE49-F238E27FC236}">
                <a16:creationId xmlns:a16="http://schemas.microsoft.com/office/drawing/2014/main" id="{D8E4D8AF-4E46-114A-84FF-16AC24899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r="18601" b="525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B827-3A4F-3041-A9EE-1EE5FAF2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679878" cy="3809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dirty="0"/>
              <a:t>Θα πρέπει </a:t>
            </a:r>
            <a:r>
              <a:rPr lang="el-GR" b="1" dirty="0"/>
              <a:t>να αποφεύγεται η συνάθροιση σε εσωτερικούς χώρους</a:t>
            </a:r>
            <a:r>
              <a:rPr lang="el-GR" dirty="0"/>
              <a:t> και θα πρέπει να γίνεται χρήση των εξωτερικών θυρών των αιθουσών/</a:t>
            </a:r>
            <a:r>
              <a:rPr lang="en-US" dirty="0"/>
              <a:t> </a:t>
            </a:r>
            <a:r>
              <a:rPr lang="el-GR" dirty="0"/>
              <a:t>εργαστηρίων για είσοδο/</a:t>
            </a:r>
            <a:r>
              <a:rPr lang="en-US" dirty="0"/>
              <a:t> </a:t>
            </a:r>
            <a:r>
              <a:rPr lang="el-GR" dirty="0"/>
              <a:t>έξοδο των φοιτητών (όπου αυτό είναι δυνατό)</a:t>
            </a:r>
            <a:endParaRPr lang="en-US" sz="1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C008-35A6-F347-BD59-E7EB5A09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697103"/>
            <a:ext cx="4505707" cy="1618234"/>
          </a:xfr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/>
              <a:t>7. </a:t>
            </a:r>
            <a:r>
              <a:rPr lang="el-GR" sz="4000" dirty="0"/>
              <a:t>αποφεύγουμε συνάθροιση σε εσωτερικούς χώρους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5207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 In Spain, classes are conducted following all the distance and safety measures including mandatory face masks and open windows, while the country is in the third wave of Covid-19. Photograph: Xurxo Lobato/Getty Images">
            <a:extLst>
              <a:ext uri="{FF2B5EF4-FFF2-40B4-BE49-F238E27FC236}">
                <a16:creationId xmlns:a16="http://schemas.microsoft.com/office/drawing/2014/main" id="{2058AC52-93DA-A549-BD71-B4BDBF534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84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B827-3A4F-3041-A9EE-1EE5FAF2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42010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l-GR" dirty="0"/>
              <a:t>Επιβάλλεται ο φυσικός αερισμός (ανοικτά παράθυρα και πόρτες), ενώ η χρήση κλιματισμού θα πρέπει να γίνεται μόνο αν χρειάζεται. </a:t>
            </a:r>
          </a:p>
          <a:p>
            <a:pPr marL="0" indent="0">
              <a:buNone/>
            </a:pPr>
            <a:r>
              <a:rPr lang="el-GR" dirty="0"/>
              <a:t>Σε περίπτωση χρήσης κλιματισμού αυτή θα πρέπει να γίνεται οπωσδήποτε με ανοικτά τα παράθυρα και τις πόρτες.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C008-35A6-F347-BD59-E7EB5A09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577215"/>
            <a:ext cx="3438144" cy="1563624"/>
          </a:xfr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/>
              <a:t>8. </a:t>
            </a:r>
            <a:r>
              <a:rPr lang="el-GR" sz="4000" dirty="0"/>
              <a:t>φυσικός αερισμός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2663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334</Words>
  <Application>Microsoft Macintosh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οδηγίες προς τους φοιτητές και τους διδάσκοντες</vt:lpstr>
      <vt:lpstr>1. κάνουμε το  εμβόλιο για συμμετοχή στα μαθήματα</vt:lpstr>
      <vt:lpstr>2. έχουμε πάντα μαζί μας το έντυπο πιστοποιητικό</vt:lpstr>
      <vt:lpstr>3. έλεγχος πιστοποιητικών</vt:lpstr>
      <vt:lpstr>4. συνεχής χρήση μάσκας</vt:lpstr>
      <vt:lpstr>5. χρήση αντισηπτικού στην είσοδο</vt:lpstr>
      <vt:lpstr>6. όχι υπεράριθμοι φοιτητές στην αίθουσα</vt:lpstr>
      <vt:lpstr>7. αποφεύγουμε συνάθροιση σε εσωτερικούς χώρους</vt:lpstr>
      <vt:lpstr>8. φυσικός αερισμός</vt:lpstr>
      <vt:lpstr>9. αδειάζει η αίθουσα στα διαλείμματα</vt:lpstr>
      <vt:lpstr>10. έγκαιρη  προσέλευση – άμεση αποχώρηση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οδηγίες προς τους φοιτητές και τους διδάσκοντες</dc:title>
  <dc:creator>Αβούρης Νικόλαος</dc:creator>
  <cp:lastModifiedBy>Αβούρης Νικόλαος</cp:lastModifiedBy>
  <cp:revision>4</cp:revision>
  <dcterms:created xsi:type="dcterms:W3CDTF">2021-10-03T14:59:05Z</dcterms:created>
  <dcterms:modified xsi:type="dcterms:W3CDTF">2021-10-03T17:30:58Z</dcterms:modified>
</cp:coreProperties>
</file>