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6" r:id="rId7"/>
    <p:sldId id="274" r:id="rId8"/>
    <p:sldId id="281" r:id="rId9"/>
    <p:sldId id="282" r:id="rId10"/>
    <p:sldId id="283" r:id="rId11"/>
    <p:sldId id="284" r:id="rId12"/>
    <p:sldId id="280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1: </a:t>
            </a:r>
            <a:r>
              <a:rPr lang="el-GR" sz="2800" dirty="0"/>
              <a:t>Γραμματικός και συντακτικός σχολιασμός στίχων </a:t>
            </a:r>
            <a:r>
              <a:rPr lang="el-GR" sz="2800" dirty="0" smtClean="0"/>
              <a:t>1-48 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31-40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/>
              <a:t>αὐτὴ πρὸς αὑτὴν </a:t>
            </a:r>
            <a:r>
              <a:rPr lang="el-GR" sz="2400" dirty="0" err="1"/>
              <a:t>πατέρ΄</a:t>
            </a:r>
            <a:r>
              <a:rPr lang="el-GR" sz="2400" dirty="0"/>
              <a:t> </a:t>
            </a:r>
            <a:r>
              <a:rPr lang="el-GR" sz="2400" u="sng" dirty="0" err="1"/>
              <a:t>ἀποιμώξῃ</a:t>
            </a:r>
            <a:r>
              <a:rPr lang="el-GR" sz="2400" dirty="0"/>
              <a:t> φίλον</a:t>
            </a:r>
          </a:p>
          <a:p>
            <a:pPr marL="0" indent="0">
              <a:buNone/>
            </a:pPr>
            <a:r>
              <a:rPr lang="el-GR" sz="2400" dirty="0"/>
              <a:t>καὶ </a:t>
            </a:r>
            <a:r>
              <a:rPr lang="el-GR" sz="2400" dirty="0" err="1"/>
              <a:t>γαῖαν</a:t>
            </a:r>
            <a:r>
              <a:rPr lang="el-GR" sz="2400" dirty="0"/>
              <a:t> </a:t>
            </a:r>
            <a:r>
              <a:rPr lang="el-GR" sz="2400" dirty="0" err="1"/>
              <a:t>οἴκους</a:t>
            </a:r>
            <a:r>
              <a:rPr lang="el-GR" sz="2400" dirty="0"/>
              <a:t> </a:t>
            </a:r>
            <a:r>
              <a:rPr lang="el-GR" sz="2400" dirty="0" err="1"/>
              <a:t>θ΄͵</a:t>
            </a:r>
            <a:r>
              <a:rPr lang="el-GR" sz="2400" dirty="0"/>
              <a:t> οὓς </a:t>
            </a:r>
            <a:r>
              <a:rPr lang="el-GR" sz="2400" dirty="0" err="1"/>
              <a:t>προδοῦσ΄</a:t>
            </a:r>
            <a:r>
              <a:rPr lang="el-GR" sz="2400" dirty="0"/>
              <a:t> </a:t>
            </a:r>
            <a:r>
              <a:rPr lang="el-GR" sz="2400" dirty="0" err="1"/>
              <a:t>ἀφίκετο</a:t>
            </a:r>
            <a:endParaRPr lang="el-GR" sz="2400" dirty="0"/>
          </a:p>
          <a:p>
            <a:pPr marL="0" indent="0">
              <a:buNone/>
            </a:pPr>
            <a:r>
              <a:rPr lang="el-GR" sz="2400" dirty="0" err="1"/>
              <a:t>μετ΄</a:t>
            </a:r>
            <a:r>
              <a:rPr lang="el-GR" sz="2400" dirty="0"/>
              <a:t> ἀνδρὸς ὅς </a:t>
            </a:r>
            <a:r>
              <a:rPr lang="el-GR" sz="2400" u="sng" dirty="0" err="1"/>
              <a:t>σφε</a:t>
            </a:r>
            <a:r>
              <a:rPr lang="el-GR" sz="2400" dirty="0"/>
              <a:t> νῦν </a:t>
            </a:r>
            <a:r>
              <a:rPr lang="el-GR" sz="2400" b="1" dirty="0" err="1"/>
              <a:t>ἀτιμάσας</a:t>
            </a:r>
            <a:r>
              <a:rPr lang="el-GR" sz="2400" b="1" dirty="0"/>
              <a:t> ἔχει</a:t>
            </a:r>
            <a:r>
              <a:rPr lang="en-US" sz="2400" dirty="0"/>
              <a:t>.</a:t>
            </a:r>
            <a:endParaRPr lang="el-GR" sz="2400" dirty="0"/>
          </a:p>
          <a:p>
            <a:pPr marL="0" indent="0">
              <a:buNone/>
            </a:pPr>
            <a:r>
              <a:rPr lang="el-GR" sz="2400" dirty="0" err="1"/>
              <a:t>ἔγνωκε</a:t>
            </a:r>
            <a:r>
              <a:rPr lang="el-GR" sz="2400" dirty="0"/>
              <a:t> δ΄ ἡ </a:t>
            </a:r>
            <a:r>
              <a:rPr lang="el-GR" sz="2400" dirty="0" err="1"/>
              <a:t>τάλαινα</a:t>
            </a:r>
            <a:r>
              <a:rPr lang="el-GR" sz="2400" dirty="0"/>
              <a:t> </a:t>
            </a:r>
            <a:r>
              <a:rPr lang="el-GR" sz="2400" dirty="0" err="1"/>
              <a:t>συμφορᾶς</a:t>
            </a:r>
            <a:r>
              <a:rPr lang="el-GR" sz="2400" dirty="0"/>
              <a:t> </a:t>
            </a:r>
            <a:r>
              <a:rPr lang="el-GR" sz="2400" dirty="0" err="1"/>
              <a:t>ὕπο</a:t>
            </a:r>
            <a:endParaRPr lang="el-GR" sz="2400" dirty="0"/>
          </a:p>
          <a:p>
            <a:pPr marL="0" indent="0">
              <a:buNone/>
            </a:pPr>
            <a:r>
              <a:rPr lang="el-GR" sz="2400" b="1" dirty="0"/>
              <a:t>οἷον </a:t>
            </a:r>
            <a:r>
              <a:rPr lang="el-GR" sz="2400" b="1" dirty="0" err="1"/>
              <a:t>πατρῴας</a:t>
            </a:r>
            <a:r>
              <a:rPr lang="el-GR" sz="2400" b="1" dirty="0"/>
              <a:t> μὴ </a:t>
            </a:r>
            <a:r>
              <a:rPr lang="el-GR" sz="2400" b="1" dirty="0" err="1"/>
              <a:t>ἀπολείπεσθαι</a:t>
            </a:r>
            <a:r>
              <a:rPr lang="el-GR" sz="2400" b="1" dirty="0"/>
              <a:t> </a:t>
            </a:r>
            <a:r>
              <a:rPr lang="el-GR" sz="2400" b="1" dirty="0" err="1"/>
              <a:t>χθονός</a:t>
            </a:r>
            <a:r>
              <a:rPr lang="en-US" sz="2400" dirty="0"/>
              <a:t>. (35)</a:t>
            </a:r>
            <a:endParaRPr lang="el-GR" sz="2400" dirty="0"/>
          </a:p>
          <a:p>
            <a:pPr marL="0" indent="0">
              <a:buNone/>
            </a:pPr>
            <a:r>
              <a:rPr lang="el-GR" sz="2400" dirty="0" err="1"/>
              <a:t>στυγεῖ</a:t>
            </a:r>
            <a:r>
              <a:rPr lang="el-GR" sz="2400" dirty="0"/>
              <a:t> δὲ </a:t>
            </a:r>
            <a:r>
              <a:rPr lang="el-GR" sz="2400" dirty="0" err="1"/>
              <a:t>παῖδας</a:t>
            </a:r>
            <a:r>
              <a:rPr lang="el-GR" sz="2400" dirty="0"/>
              <a:t> </a:t>
            </a:r>
            <a:r>
              <a:rPr lang="el-GR" sz="2400" dirty="0" err="1"/>
              <a:t>οὐδ΄</a:t>
            </a:r>
            <a:r>
              <a:rPr lang="el-GR" sz="2400" dirty="0"/>
              <a:t> </a:t>
            </a:r>
            <a:r>
              <a:rPr lang="el-GR" sz="2400" dirty="0" err="1"/>
              <a:t>ὁρῶσ΄</a:t>
            </a:r>
            <a:r>
              <a:rPr lang="el-GR" sz="2400" dirty="0"/>
              <a:t> </a:t>
            </a:r>
            <a:r>
              <a:rPr lang="el-GR" sz="2400" dirty="0" err="1"/>
              <a:t>εὐφραίνεται</a:t>
            </a:r>
            <a:r>
              <a:rPr lang="en-US" sz="2400" dirty="0"/>
              <a:t>.</a:t>
            </a:r>
            <a:endParaRPr lang="el-GR" sz="2400" dirty="0"/>
          </a:p>
          <a:p>
            <a:pPr marL="0" indent="0">
              <a:buNone/>
            </a:pPr>
            <a:r>
              <a:rPr lang="el-GR" sz="2400" dirty="0" err="1"/>
              <a:t>δέδοικα</a:t>
            </a:r>
            <a:r>
              <a:rPr lang="el-GR" sz="2400" dirty="0"/>
              <a:t> δ΄ αὐτὴν μή τι </a:t>
            </a:r>
            <a:r>
              <a:rPr lang="el-GR" sz="2400" u="sng" dirty="0" err="1"/>
              <a:t>βουλεύσῃ</a:t>
            </a:r>
            <a:r>
              <a:rPr lang="el-GR" sz="2400" dirty="0"/>
              <a:t> </a:t>
            </a:r>
            <a:r>
              <a:rPr lang="el-GR" sz="2400" dirty="0" err="1"/>
              <a:t>νέον</a:t>
            </a:r>
            <a:r>
              <a:rPr lang="el-GR" sz="2400" dirty="0"/>
              <a:t>·</a:t>
            </a:r>
          </a:p>
          <a:p>
            <a:pPr marL="0" indent="0">
              <a:buNone/>
            </a:pPr>
            <a:r>
              <a:rPr lang="el-GR" sz="2400" dirty="0" err="1"/>
              <a:t>βαρεῖα</a:t>
            </a:r>
            <a:r>
              <a:rPr lang="el-GR" sz="2400" dirty="0"/>
              <a:t> γὰρ </a:t>
            </a:r>
            <a:r>
              <a:rPr lang="el-GR" sz="2400" dirty="0" err="1"/>
              <a:t>φρήν͵</a:t>
            </a:r>
            <a:r>
              <a:rPr lang="el-GR" sz="2400" dirty="0"/>
              <a:t> </a:t>
            </a:r>
            <a:r>
              <a:rPr lang="el-GR" sz="2400" dirty="0" err="1"/>
              <a:t>οὐδ΄</a:t>
            </a:r>
            <a:r>
              <a:rPr lang="el-GR" sz="2400" dirty="0"/>
              <a:t> </a:t>
            </a:r>
            <a:r>
              <a:rPr lang="el-GR" sz="2400" dirty="0" err="1"/>
              <a:t>ἀνέξεται</a:t>
            </a:r>
            <a:r>
              <a:rPr lang="el-GR" sz="2400" dirty="0"/>
              <a:t> κακῶς</a:t>
            </a:r>
          </a:p>
          <a:p>
            <a:pPr marL="0" indent="0">
              <a:buNone/>
            </a:pPr>
            <a:r>
              <a:rPr lang="el-GR" sz="2400" dirty="0" err="1"/>
              <a:t>πάσχουσ΄</a:t>
            </a:r>
            <a:r>
              <a:rPr lang="el-GR" sz="2400" dirty="0"/>
              <a:t>· </a:t>
            </a:r>
            <a:r>
              <a:rPr lang="el-GR" sz="2400" dirty="0" err="1"/>
              <a:t>ἐγᾦδα</a:t>
            </a:r>
            <a:r>
              <a:rPr lang="el-GR" sz="2400" dirty="0"/>
              <a:t> </a:t>
            </a:r>
            <a:r>
              <a:rPr lang="el-GR" sz="2400" dirty="0" err="1"/>
              <a:t>τήνδε͵</a:t>
            </a:r>
            <a:r>
              <a:rPr lang="el-GR" sz="2400" dirty="0"/>
              <a:t> </a:t>
            </a:r>
            <a:r>
              <a:rPr lang="el-GR" sz="2400" u="sng" dirty="0" err="1"/>
              <a:t>δειμαίνω</a:t>
            </a:r>
            <a:r>
              <a:rPr lang="el-GR" sz="2400" dirty="0"/>
              <a:t> τέ </a:t>
            </a:r>
            <a:r>
              <a:rPr lang="el-GR" sz="2400" u="sng" dirty="0" err="1"/>
              <a:t>νιν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μὴ </a:t>
            </a:r>
            <a:r>
              <a:rPr lang="el-GR" sz="2400" u="sng" dirty="0" err="1"/>
              <a:t>θηκτὸν</a:t>
            </a:r>
            <a:r>
              <a:rPr lang="el-GR" sz="2400" dirty="0"/>
              <a:t> </a:t>
            </a:r>
            <a:r>
              <a:rPr lang="el-GR" sz="2400" u="sng" dirty="0" err="1"/>
              <a:t>ὤσῃ</a:t>
            </a:r>
            <a:r>
              <a:rPr lang="el-GR" sz="2400" dirty="0"/>
              <a:t> </a:t>
            </a:r>
            <a:r>
              <a:rPr lang="el-GR" sz="2400" u="sng" dirty="0" err="1"/>
              <a:t>φάσγανον</a:t>
            </a:r>
            <a:r>
              <a:rPr lang="el-GR" sz="2400" dirty="0"/>
              <a:t> </a:t>
            </a:r>
            <a:r>
              <a:rPr lang="el-GR" sz="2400" dirty="0" err="1"/>
              <a:t>δι΄</a:t>
            </a:r>
            <a:r>
              <a:rPr lang="el-GR" sz="2400" dirty="0"/>
              <a:t> </a:t>
            </a:r>
            <a:r>
              <a:rPr lang="el-GR" sz="2400" dirty="0" err="1"/>
              <a:t>ἥπατος͵</a:t>
            </a:r>
            <a:r>
              <a:rPr lang="en-US" sz="2400" dirty="0"/>
              <a:t> (40)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8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41-48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 err="1"/>
              <a:t>σιγῇ</a:t>
            </a:r>
            <a:r>
              <a:rPr lang="el-GR" sz="2800" dirty="0"/>
              <a:t> </a:t>
            </a:r>
            <a:r>
              <a:rPr lang="el-GR" sz="2800" dirty="0" err="1"/>
              <a:t>δόμους</a:t>
            </a:r>
            <a:r>
              <a:rPr lang="el-GR" sz="2800" dirty="0"/>
              <a:t> </a:t>
            </a:r>
            <a:r>
              <a:rPr lang="el-GR" sz="2800" u="sng" dirty="0" err="1"/>
              <a:t>εἰσβᾶσ</a:t>
            </a:r>
            <a:r>
              <a:rPr lang="el-GR" sz="2800" dirty="0" err="1"/>
              <a:t>΄͵</a:t>
            </a:r>
            <a:r>
              <a:rPr lang="el-GR" sz="2800" dirty="0"/>
              <a:t> </a:t>
            </a:r>
            <a:r>
              <a:rPr lang="el-GR" sz="2800" u="sng" dirty="0" err="1"/>
              <a:t>ἵν</a:t>
            </a:r>
            <a:r>
              <a:rPr lang="el-GR" sz="2800" dirty="0" err="1"/>
              <a:t>΄</a:t>
            </a:r>
            <a:r>
              <a:rPr lang="el-GR" sz="2800" dirty="0"/>
              <a:t> </a:t>
            </a:r>
            <a:r>
              <a:rPr lang="el-GR" sz="2800" u="sng" dirty="0" err="1"/>
              <a:t>ἔστρωται</a:t>
            </a:r>
            <a:r>
              <a:rPr lang="el-GR" sz="2800" dirty="0"/>
              <a:t> </a:t>
            </a:r>
            <a:r>
              <a:rPr lang="el-GR" sz="2800" u="sng" dirty="0" err="1"/>
              <a:t>λέχος</a:t>
            </a:r>
            <a:r>
              <a:rPr lang="el-GR" sz="2800" dirty="0" err="1"/>
              <a:t>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ἢ καὶ </a:t>
            </a:r>
            <a:r>
              <a:rPr lang="el-GR" sz="2800" dirty="0" err="1"/>
              <a:t>τύραννον</a:t>
            </a:r>
            <a:r>
              <a:rPr lang="el-GR" sz="2800" dirty="0"/>
              <a:t> τόν τε </a:t>
            </a:r>
            <a:r>
              <a:rPr lang="el-GR" sz="2800" u="sng" dirty="0" err="1"/>
              <a:t>γήμαντα</a:t>
            </a:r>
            <a:r>
              <a:rPr lang="el-GR" sz="2800" dirty="0"/>
              <a:t> </a:t>
            </a:r>
            <a:r>
              <a:rPr lang="el-GR" sz="2800" dirty="0" err="1"/>
              <a:t>κτάνῃ͵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κἄπειτα </a:t>
            </a:r>
            <a:r>
              <a:rPr lang="el-GR" sz="2800" dirty="0" err="1"/>
              <a:t>μείζω</a:t>
            </a:r>
            <a:r>
              <a:rPr lang="el-GR" sz="2800" dirty="0"/>
              <a:t> </a:t>
            </a:r>
            <a:r>
              <a:rPr lang="el-GR" sz="2800" dirty="0" err="1"/>
              <a:t>συμφορὰν</a:t>
            </a:r>
            <a:r>
              <a:rPr lang="el-GR" sz="2800" dirty="0"/>
              <a:t> λάβῃ </a:t>
            </a:r>
            <a:r>
              <a:rPr lang="el-GR" sz="2800" dirty="0" err="1"/>
              <a:t>τινά</a:t>
            </a:r>
            <a:r>
              <a:rPr lang="en-US" sz="2800" dirty="0"/>
              <a:t>.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δεινὴ</a:t>
            </a:r>
            <a:r>
              <a:rPr lang="el-GR" sz="2800" dirty="0"/>
              <a:t> </a:t>
            </a:r>
            <a:r>
              <a:rPr lang="el-GR" sz="2800" dirty="0" err="1"/>
              <a:t>γάρ</a:t>
            </a:r>
            <a:r>
              <a:rPr lang="el-GR" sz="2800" dirty="0"/>
              <a:t>· </a:t>
            </a:r>
            <a:r>
              <a:rPr lang="el-GR" sz="2800" dirty="0" err="1"/>
              <a:t>οὔτοι</a:t>
            </a:r>
            <a:r>
              <a:rPr lang="el-GR" sz="2800" dirty="0"/>
              <a:t> ῥᾳδίως γε </a:t>
            </a:r>
            <a:r>
              <a:rPr lang="el-GR" sz="2800" u="sng" dirty="0" err="1"/>
              <a:t>συμβαλὼν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ἔχθραν</a:t>
            </a:r>
            <a:r>
              <a:rPr lang="el-GR" sz="2800" dirty="0"/>
              <a:t> τις αὐτῇ </a:t>
            </a:r>
            <a:r>
              <a:rPr lang="el-GR" sz="2800" dirty="0" err="1"/>
              <a:t>καλλίνικον</a:t>
            </a:r>
            <a:r>
              <a:rPr lang="el-GR" sz="2800" dirty="0"/>
              <a:t> </a:t>
            </a:r>
            <a:r>
              <a:rPr lang="el-GR" sz="2800" u="sng" dirty="0" err="1"/>
              <a:t>ᾄσεται</a:t>
            </a:r>
            <a:r>
              <a:rPr lang="el-GR" sz="2800" dirty="0"/>
              <a:t>. (45)</a:t>
            </a:r>
          </a:p>
          <a:p>
            <a:pPr marL="0" indent="0">
              <a:buNone/>
            </a:pPr>
            <a:r>
              <a:rPr lang="el-GR" sz="2800" dirty="0" err="1"/>
              <a:t>ἀλλ΄</a:t>
            </a:r>
            <a:r>
              <a:rPr lang="el-GR" sz="2800" dirty="0"/>
              <a:t> </a:t>
            </a:r>
            <a:r>
              <a:rPr lang="el-GR" sz="2800" dirty="0" err="1"/>
              <a:t>οἵδε</a:t>
            </a:r>
            <a:r>
              <a:rPr lang="el-GR" sz="2800" dirty="0"/>
              <a:t> παῖδες ἐκ </a:t>
            </a:r>
            <a:r>
              <a:rPr lang="el-GR" sz="2800" u="sng" dirty="0" err="1"/>
              <a:t>τρόχων</a:t>
            </a:r>
            <a:r>
              <a:rPr lang="el-GR" sz="2800" dirty="0"/>
              <a:t> </a:t>
            </a:r>
            <a:r>
              <a:rPr lang="el-GR" sz="2800" dirty="0" err="1"/>
              <a:t>πεπαυμένοι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στείχουσι</a:t>
            </a:r>
            <a:r>
              <a:rPr lang="el-GR" sz="2800" dirty="0" err="1"/>
              <a:t>͵</a:t>
            </a:r>
            <a:r>
              <a:rPr lang="el-GR" sz="2800" dirty="0"/>
              <a:t> </a:t>
            </a:r>
            <a:r>
              <a:rPr lang="el-GR" sz="2800" b="1" dirty="0"/>
              <a:t>μητρὸς</a:t>
            </a:r>
            <a:r>
              <a:rPr lang="el-GR" sz="2800" dirty="0"/>
              <a:t> οὐδὲν </a:t>
            </a:r>
            <a:r>
              <a:rPr lang="el-GR" sz="2800" dirty="0" err="1"/>
              <a:t>ἐννοούμενοι</a:t>
            </a:r>
            <a:endParaRPr lang="el-GR" sz="2800" dirty="0"/>
          </a:p>
          <a:p>
            <a:pPr marL="0" indent="0">
              <a:buNone/>
            </a:pPr>
            <a:r>
              <a:rPr lang="el-GR" sz="2800" b="1" dirty="0"/>
              <a:t>κακῶν</a:t>
            </a:r>
            <a:r>
              <a:rPr lang="el-GR" sz="2800" dirty="0"/>
              <a:t>· </a:t>
            </a:r>
            <a:r>
              <a:rPr lang="el-GR" sz="2800" dirty="0" err="1"/>
              <a:t>νέα</a:t>
            </a:r>
            <a:r>
              <a:rPr lang="el-GR" sz="2800" dirty="0"/>
              <a:t> γὰρ </a:t>
            </a:r>
            <a:r>
              <a:rPr lang="el-GR" sz="2800" u="sng" dirty="0" err="1"/>
              <a:t>φροντὶς</a:t>
            </a:r>
            <a:r>
              <a:rPr lang="el-GR" sz="2800" dirty="0"/>
              <a:t> οὐκ </a:t>
            </a:r>
            <a:r>
              <a:rPr lang="el-GR" sz="2800" dirty="0" err="1"/>
              <a:t>ἀλγεῖν</a:t>
            </a:r>
            <a:r>
              <a:rPr lang="el-GR" sz="2800" dirty="0"/>
              <a:t> φιλεῖ.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41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/>
              <a:t>Κατανόηση των γραμματικών και συντακτικών ιδιαιτεροτήτων του πρώτου μέρους του προλόγου της </a:t>
            </a:r>
            <a:r>
              <a:rPr lang="el-GR" i="1" dirty="0"/>
              <a:t>Μήδειας</a:t>
            </a:r>
            <a:r>
              <a:rPr lang="el-GR" dirty="0"/>
              <a:t> (στ. 1-48), καθώς και βασικών σημείων για την πραγματολογική ερμηνεία του κειμένου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περιλαμβάνει γραμματικούς και συντακτικούς χαρακτηρισμούς συγκεκριμένων λέξεων ή φράσεων του πρώτου μέρους του προλόγου (στ. 1-48), καθώς και σύντομες </a:t>
            </a:r>
            <a:r>
              <a:rPr lang="el-GR" dirty="0" err="1"/>
              <a:t>ερωταπαντήσεις</a:t>
            </a:r>
            <a:r>
              <a:rPr lang="el-GR" dirty="0"/>
              <a:t> με σκοπό την κατανόησή </a:t>
            </a:r>
            <a:r>
              <a:rPr lang="el-GR" dirty="0" smtClean="0"/>
              <a:t>του (στο αρχείο </a:t>
            </a:r>
            <a:r>
              <a:rPr lang="en-US" dirty="0" smtClean="0"/>
              <a:t>PowerPoint </a:t>
            </a:r>
            <a:r>
              <a:rPr lang="el-GR" dirty="0" smtClean="0"/>
              <a:t>περιέχεται το αρχαίο κείμενο).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1-48 (αρχαίο κείμενο)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1-10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dirty="0" err="1"/>
              <a:t>Εἴθ΄</a:t>
            </a:r>
            <a:r>
              <a:rPr lang="el-GR" sz="2800" dirty="0"/>
              <a:t> </a:t>
            </a:r>
            <a:r>
              <a:rPr lang="el-GR" sz="2800" dirty="0" err="1"/>
              <a:t>ὤφελ΄</a:t>
            </a:r>
            <a:r>
              <a:rPr lang="el-GR" sz="2800" dirty="0"/>
              <a:t> </a:t>
            </a:r>
            <a:r>
              <a:rPr lang="el-GR" sz="2800" dirty="0" err="1"/>
              <a:t>Ἀργοῦς</a:t>
            </a:r>
            <a:r>
              <a:rPr lang="el-GR" sz="2800" dirty="0"/>
              <a:t> μὴ </a:t>
            </a:r>
            <a:r>
              <a:rPr lang="el-GR" sz="2800" u="sng" dirty="0" err="1"/>
              <a:t>διαπτάσθαι</a:t>
            </a:r>
            <a:r>
              <a:rPr lang="el-GR" sz="2800" dirty="0"/>
              <a:t> </a:t>
            </a:r>
            <a:r>
              <a:rPr lang="el-GR" sz="2800" dirty="0" err="1"/>
              <a:t>σκάφος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Κόλχων</a:t>
            </a:r>
            <a:r>
              <a:rPr lang="el-GR" sz="2800" dirty="0"/>
              <a:t> ἐς </a:t>
            </a:r>
            <a:r>
              <a:rPr lang="el-GR" sz="2800" u="sng" dirty="0" err="1"/>
              <a:t>αἶαν</a:t>
            </a:r>
            <a:r>
              <a:rPr lang="el-GR" sz="2800" dirty="0"/>
              <a:t> </a:t>
            </a:r>
            <a:r>
              <a:rPr lang="el-GR" sz="2800" u="sng" dirty="0" err="1"/>
              <a:t>κυανέας</a:t>
            </a:r>
            <a:r>
              <a:rPr lang="el-GR" sz="2800" dirty="0"/>
              <a:t> </a:t>
            </a:r>
            <a:r>
              <a:rPr lang="el-GR" sz="2800" b="1" dirty="0" err="1"/>
              <a:t>Συμπληγάδας</a:t>
            </a:r>
            <a:r>
              <a:rPr lang="el-GR" sz="2800" dirty="0" err="1"/>
              <a:t>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μηδ΄</a:t>
            </a:r>
            <a:r>
              <a:rPr lang="el-GR" sz="2800" dirty="0"/>
              <a:t> ἐν </a:t>
            </a:r>
            <a:r>
              <a:rPr lang="el-GR" sz="2800" u="sng" dirty="0" err="1"/>
              <a:t>νάπαισι</a:t>
            </a:r>
            <a:r>
              <a:rPr lang="el-GR" sz="2800" dirty="0"/>
              <a:t> </a:t>
            </a:r>
            <a:r>
              <a:rPr lang="el-GR" sz="2800" dirty="0" err="1"/>
              <a:t>Πηλίου</a:t>
            </a:r>
            <a:r>
              <a:rPr lang="el-GR" sz="2800" dirty="0"/>
              <a:t> πεσεῖν ποτε</a:t>
            </a:r>
          </a:p>
          <a:p>
            <a:pPr marL="0" indent="0">
              <a:buNone/>
            </a:pPr>
            <a:r>
              <a:rPr lang="el-GR" sz="2800" u="sng" dirty="0" err="1"/>
              <a:t>τμηθεῖσα</a:t>
            </a:r>
            <a:r>
              <a:rPr lang="el-GR" sz="2800" dirty="0"/>
              <a:t> </a:t>
            </a:r>
            <a:r>
              <a:rPr lang="el-GR" sz="2800" b="1" dirty="0" err="1"/>
              <a:t>πεύκη</a:t>
            </a:r>
            <a:r>
              <a:rPr lang="el-GR" sz="2800" dirty="0" err="1"/>
              <a:t>͵</a:t>
            </a:r>
            <a:r>
              <a:rPr lang="el-GR" sz="2800" dirty="0"/>
              <a:t> </a:t>
            </a:r>
            <a:r>
              <a:rPr lang="el-GR" sz="2800" dirty="0" err="1"/>
              <a:t>μηδ΄</a:t>
            </a:r>
            <a:r>
              <a:rPr lang="el-GR" sz="2800" dirty="0"/>
              <a:t> </a:t>
            </a:r>
            <a:r>
              <a:rPr lang="el-GR" sz="2800" u="sng" dirty="0" err="1"/>
              <a:t>ἐρετμῶσαι</a:t>
            </a:r>
            <a:r>
              <a:rPr lang="el-GR" sz="2800" dirty="0"/>
              <a:t> </a:t>
            </a:r>
            <a:r>
              <a:rPr lang="el-GR" sz="2800" u="sng" dirty="0" err="1"/>
              <a:t>χέρας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ἀνδρῶν </a:t>
            </a:r>
            <a:r>
              <a:rPr lang="el-GR" sz="2800" dirty="0" err="1"/>
              <a:t>ἀρίστων</a:t>
            </a:r>
            <a:r>
              <a:rPr lang="en-US" sz="2800" dirty="0"/>
              <a:t>. </a:t>
            </a:r>
            <a:r>
              <a:rPr lang="el-GR" sz="2800" u="sng" dirty="0"/>
              <a:t>οἳ</a:t>
            </a:r>
            <a:r>
              <a:rPr lang="el-GR" sz="2800" dirty="0"/>
              <a:t> τὸ </a:t>
            </a:r>
            <a:r>
              <a:rPr lang="el-GR" sz="2800" dirty="0" err="1"/>
              <a:t>πάγχρυσον</a:t>
            </a:r>
            <a:r>
              <a:rPr lang="el-GR" sz="2800" dirty="0"/>
              <a:t> </a:t>
            </a:r>
            <a:r>
              <a:rPr lang="el-GR" sz="2800" dirty="0" err="1"/>
              <a:t>δέρας</a:t>
            </a:r>
            <a:r>
              <a:rPr lang="en-US" sz="2800" dirty="0"/>
              <a:t> (5)</a:t>
            </a:r>
            <a:endParaRPr lang="el-GR" sz="2800" dirty="0"/>
          </a:p>
          <a:p>
            <a:pPr marL="0" indent="0">
              <a:buNone/>
            </a:pPr>
            <a:r>
              <a:rPr lang="el-GR" sz="2800" b="1" dirty="0" err="1"/>
              <a:t>Πελίᾳ</a:t>
            </a:r>
            <a:r>
              <a:rPr lang="el-GR" sz="2800" dirty="0"/>
              <a:t> </a:t>
            </a:r>
            <a:r>
              <a:rPr lang="el-GR" sz="2800" u="sng" dirty="0" err="1"/>
              <a:t>μετῆλθον</a:t>
            </a:r>
            <a:r>
              <a:rPr lang="en-US" sz="2800" dirty="0"/>
              <a:t>. </a:t>
            </a:r>
            <a:r>
              <a:rPr lang="el-GR" sz="2800" dirty="0"/>
              <a:t>οὐ γὰρ ἂν </a:t>
            </a:r>
            <a:r>
              <a:rPr lang="el-GR" sz="2800" dirty="0" err="1"/>
              <a:t>δέσποιν΄</a:t>
            </a:r>
            <a:r>
              <a:rPr lang="el-GR" sz="2800" dirty="0"/>
              <a:t> ἐμὴ</a:t>
            </a:r>
          </a:p>
          <a:p>
            <a:pPr marL="0" indent="0">
              <a:buNone/>
            </a:pPr>
            <a:r>
              <a:rPr lang="el-GR" sz="2800" dirty="0" err="1"/>
              <a:t>Μήδεια</a:t>
            </a:r>
            <a:r>
              <a:rPr lang="el-GR" sz="2800" dirty="0"/>
              <a:t> </a:t>
            </a:r>
            <a:r>
              <a:rPr lang="el-GR" sz="2800" b="1" dirty="0" err="1"/>
              <a:t>πύργους</a:t>
            </a:r>
            <a:r>
              <a:rPr lang="el-GR" sz="2800" dirty="0"/>
              <a:t> γῆς </a:t>
            </a:r>
            <a:r>
              <a:rPr lang="el-GR" sz="2800" dirty="0" err="1"/>
              <a:t>ἔπλευσ΄</a:t>
            </a:r>
            <a:r>
              <a:rPr lang="el-GR" sz="2800" dirty="0"/>
              <a:t> </a:t>
            </a:r>
            <a:r>
              <a:rPr lang="el-GR" sz="2800" dirty="0" err="1"/>
              <a:t>Ἰωλκίας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ἔρωτι</a:t>
            </a:r>
            <a:r>
              <a:rPr lang="el-GR" sz="2800" dirty="0"/>
              <a:t> </a:t>
            </a:r>
            <a:r>
              <a:rPr lang="el-GR" sz="2800" b="1" dirty="0" err="1"/>
              <a:t>θυμὸν</a:t>
            </a:r>
            <a:r>
              <a:rPr lang="el-GR" sz="2800" dirty="0"/>
              <a:t> </a:t>
            </a:r>
            <a:r>
              <a:rPr lang="el-GR" sz="2800" u="sng" dirty="0" err="1"/>
              <a:t>ἐκπλαγεῖσ</a:t>
            </a:r>
            <a:r>
              <a:rPr lang="el-GR" sz="2800" dirty="0" err="1"/>
              <a:t>΄</a:t>
            </a:r>
            <a:r>
              <a:rPr lang="el-GR" sz="2800" dirty="0"/>
              <a:t> </a:t>
            </a:r>
            <a:r>
              <a:rPr lang="el-GR" sz="2800" dirty="0" err="1"/>
              <a:t>Ἰάσονος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 err="1"/>
              <a:t>οὐδ΄</a:t>
            </a:r>
            <a:r>
              <a:rPr lang="el-GR" sz="2800" dirty="0"/>
              <a:t> ἂν </a:t>
            </a:r>
            <a:r>
              <a:rPr lang="el-GR" sz="2800" dirty="0" err="1"/>
              <a:t>κτανεῖν</a:t>
            </a:r>
            <a:r>
              <a:rPr lang="el-GR" sz="2800" dirty="0"/>
              <a:t> </a:t>
            </a:r>
            <a:r>
              <a:rPr lang="el-GR" sz="2800" dirty="0" err="1"/>
              <a:t>πείσασα</a:t>
            </a:r>
            <a:r>
              <a:rPr lang="el-GR" sz="2800" dirty="0"/>
              <a:t> </a:t>
            </a:r>
            <a:r>
              <a:rPr lang="el-GR" sz="2800" dirty="0" err="1"/>
              <a:t>Πελιάδας</a:t>
            </a:r>
            <a:r>
              <a:rPr lang="el-GR" sz="2800" dirty="0"/>
              <a:t> </a:t>
            </a:r>
            <a:r>
              <a:rPr lang="el-GR" sz="2800" b="1" dirty="0" err="1"/>
              <a:t>κόρας</a:t>
            </a:r>
            <a:endParaRPr lang="el-GR" sz="2800" dirty="0"/>
          </a:p>
          <a:p>
            <a:pPr marL="0" indent="0">
              <a:buNone/>
            </a:pPr>
            <a:r>
              <a:rPr lang="el-GR" sz="2800" b="1" dirty="0" err="1"/>
              <a:t>πατέρα</a:t>
            </a:r>
            <a:r>
              <a:rPr lang="el-GR" sz="2800" dirty="0"/>
              <a:t> </a:t>
            </a:r>
            <a:r>
              <a:rPr lang="el-GR" sz="2800" u="sng" dirty="0" err="1"/>
              <a:t>κατῴκει</a:t>
            </a:r>
            <a:r>
              <a:rPr lang="el-GR" sz="2800" dirty="0"/>
              <a:t> </a:t>
            </a:r>
            <a:r>
              <a:rPr lang="el-GR" sz="2800" dirty="0" err="1"/>
              <a:t>τήνδε</a:t>
            </a:r>
            <a:r>
              <a:rPr lang="el-GR" sz="2800" dirty="0"/>
              <a:t> γῆν </a:t>
            </a:r>
            <a:r>
              <a:rPr lang="el-GR" sz="2800" dirty="0" err="1"/>
              <a:t>Κορινθίαν</a:t>
            </a:r>
            <a:r>
              <a:rPr lang="en-US" sz="2800" dirty="0"/>
              <a:t> (10)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11-20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 err="1"/>
              <a:t>ξὺν</a:t>
            </a:r>
            <a:r>
              <a:rPr lang="el-GR" sz="2400" dirty="0"/>
              <a:t> </a:t>
            </a:r>
            <a:r>
              <a:rPr lang="el-GR" sz="2400" dirty="0" err="1"/>
              <a:t>ἀνδρὶ</a:t>
            </a:r>
            <a:r>
              <a:rPr lang="el-GR" sz="2400" dirty="0"/>
              <a:t> καὶ </a:t>
            </a:r>
            <a:r>
              <a:rPr lang="el-GR" sz="2400" dirty="0" err="1"/>
              <a:t>τέκνοισιν͵</a:t>
            </a:r>
            <a:r>
              <a:rPr lang="el-GR" sz="2400" dirty="0"/>
              <a:t> </a:t>
            </a:r>
            <a:r>
              <a:rPr lang="el-GR" sz="2400" u="sng" dirty="0" err="1"/>
              <a:t>ἁνδάνουσα</a:t>
            </a:r>
            <a:r>
              <a:rPr lang="el-GR" sz="2400" dirty="0"/>
              <a:t> μὲν</a:t>
            </a:r>
          </a:p>
          <a:p>
            <a:pPr marL="0" indent="0">
              <a:buNone/>
            </a:pPr>
            <a:r>
              <a:rPr lang="el-GR" sz="2400" dirty="0" err="1"/>
              <a:t>φυγὰς</a:t>
            </a:r>
            <a:r>
              <a:rPr lang="el-GR" sz="2400" dirty="0"/>
              <a:t> </a:t>
            </a:r>
            <a:r>
              <a:rPr lang="el-GR" sz="2400" dirty="0" err="1"/>
              <a:t>πολίταις</a:t>
            </a:r>
            <a:r>
              <a:rPr lang="el-GR" sz="2400" dirty="0"/>
              <a:t> </a:t>
            </a:r>
            <a:r>
              <a:rPr lang="el-GR" sz="2400" b="1" dirty="0"/>
              <a:t>ὧν</a:t>
            </a:r>
            <a:r>
              <a:rPr lang="el-GR" sz="2400" dirty="0"/>
              <a:t> </a:t>
            </a:r>
            <a:r>
              <a:rPr lang="el-GR" sz="2400" dirty="0" err="1"/>
              <a:t>ἀφίκετο</a:t>
            </a:r>
            <a:r>
              <a:rPr lang="el-GR" sz="2400" dirty="0"/>
              <a:t> </a:t>
            </a:r>
            <a:r>
              <a:rPr lang="el-GR" sz="2400" b="1" dirty="0" err="1"/>
              <a:t>χθόνα</a:t>
            </a:r>
            <a:r>
              <a:rPr lang="el-GR" sz="2400" dirty="0" err="1"/>
              <a:t>͵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αὐτῶι τε </a:t>
            </a:r>
            <a:r>
              <a:rPr lang="el-GR" sz="2400" dirty="0" err="1"/>
              <a:t>πάντα</a:t>
            </a:r>
            <a:r>
              <a:rPr lang="el-GR" sz="2400" dirty="0"/>
              <a:t> </a:t>
            </a:r>
            <a:r>
              <a:rPr lang="el-GR" sz="2400" u="sng" dirty="0" err="1"/>
              <a:t>ξυμφέρουσ</a:t>
            </a:r>
            <a:r>
              <a:rPr lang="el-GR" sz="2400" dirty="0" err="1"/>
              <a:t>΄</a:t>
            </a:r>
            <a:r>
              <a:rPr lang="el-GR" sz="2400" dirty="0"/>
              <a:t> </a:t>
            </a:r>
            <a:r>
              <a:rPr lang="el-GR" sz="2400" b="1" dirty="0" err="1"/>
              <a:t>Ἰάσονι</a:t>
            </a:r>
            <a:r>
              <a:rPr lang="el-GR" sz="2400" dirty="0"/>
              <a:t>·</a:t>
            </a:r>
          </a:p>
          <a:p>
            <a:pPr marL="0" indent="0">
              <a:buNone/>
            </a:pPr>
            <a:r>
              <a:rPr lang="el-GR" sz="2400" b="1" dirty="0" err="1"/>
              <a:t>ἥπερ</a:t>
            </a:r>
            <a:r>
              <a:rPr lang="el-GR" sz="2400" b="1" dirty="0"/>
              <a:t> </a:t>
            </a:r>
            <a:r>
              <a:rPr lang="el-GR" sz="2400" b="1" dirty="0" err="1"/>
              <a:t>μεγίστη</a:t>
            </a:r>
            <a:r>
              <a:rPr lang="el-GR" sz="2400" b="1" dirty="0"/>
              <a:t> γίγνεται </a:t>
            </a:r>
            <a:r>
              <a:rPr lang="el-GR" sz="2400" b="1" dirty="0" err="1"/>
              <a:t>σωτηρία</a:t>
            </a:r>
            <a:r>
              <a:rPr lang="el-GR" sz="2400" dirty="0" err="1"/>
              <a:t>͵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ὅταν γυνὴ πρὸς ἄνδρα μὴ </a:t>
            </a:r>
            <a:r>
              <a:rPr lang="el-GR" sz="2400" u="sng" dirty="0" err="1"/>
              <a:t>διχοστατῇ</a:t>
            </a:r>
            <a:r>
              <a:rPr lang="en-US" sz="2400" dirty="0"/>
              <a:t>. (15)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νῦν δ΄ </a:t>
            </a:r>
            <a:r>
              <a:rPr lang="el-GR" sz="2400" dirty="0" err="1"/>
              <a:t>ἐχθρὰ</a:t>
            </a:r>
            <a:r>
              <a:rPr lang="el-GR" sz="2400" dirty="0"/>
              <a:t> </a:t>
            </a:r>
            <a:r>
              <a:rPr lang="el-GR" sz="2400" dirty="0" err="1"/>
              <a:t>πάντα͵</a:t>
            </a:r>
            <a:r>
              <a:rPr lang="el-GR" sz="2400" dirty="0"/>
              <a:t> καὶ νοσεῖ τὰ </a:t>
            </a:r>
            <a:r>
              <a:rPr lang="el-GR" sz="2400" dirty="0" err="1"/>
              <a:t>φίλτατα</a:t>
            </a:r>
            <a:r>
              <a:rPr lang="en-US" sz="2400" dirty="0"/>
              <a:t>.</a:t>
            </a:r>
            <a:endParaRPr lang="el-GR" sz="2400" dirty="0"/>
          </a:p>
          <a:p>
            <a:pPr marL="0" indent="0">
              <a:buNone/>
            </a:pPr>
            <a:r>
              <a:rPr lang="el-GR" sz="2400" dirty="0" err="1"/>
              <a:t>προδοὺς</a:t>
            </a:r>
            <a:r>
              <a:rPr lang="el-GR" sz="2400" dirty="0"/>
              <a:t> γὰρ αὑτοῦ </a:t>
            </a:r>
            <a:r>
              <a:rPr lang="el-GR" sz="2400" dirty="0" err="1"/>
              <a:t>τέκνα</a:t>
            </a:r>
            <a:r>
              <a:rPr lang="el-GR" sz="2400" dirty="0"/>
              <a:t> </a:t>
            </a:r>
            <a:r>
              <a:rPr lang="el-GR" sz="2400" u="sng" dirty="0" err="1"/>
              <a:t>δεσπότιν</a:t>
            </a:r>
            <a:r>
              <a:rPr lang="el-GR" sz="2400" dirty="0"/>
              <a:t> </a:t>
            </a:r>
            <a:r>
              <a:rPr lang="el-GR" sz="2400" dirty="0" err="1"/>
              <a:t>τ΄</a:t>
            </a:r>
            <a:r>
              <a:rPr lang="el-GR" sz="2400" dirty="0"/>
              <a:t> </a:t>
            </a:r>
            <a:r>
              <a:rPr lang="el-GR" sz="2400" dirty="0" err="1"/>
              <a:t>ἐμὴν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γάμοις Ἰάσων </a:t>
            </a:r>
            <a:r>
              <a:rPr lang="el-GR" sz="2400" dirty="0" err="1"/>
              <a:t>βασιλικοῖς</a:t>
            </a:r>
            <a:r>
              <a:rPr lang="el-GR" sz="2400" dirty="0"/>
              <a:t> </a:t>
            </a:r>
            <a:r>
              <a:rPr lang="el-GR" sz="2400" u="sng" dirty="0" err="1"/>
              <a:t>εὐνάζεται</a:t>
            </a:r>
            <a:r>
              <a:rPr lang="el-GR" sz="2400" dirty="0" err="1"/>
              <a:t>͵</a:t>
            </a:r>
            <a:endParaRPr lang="el-GR" sz="2400" dirty="0"/>
          </a:p>
          <a:p>
            <a:pPr marL="0" indent="0">
              <a:buNone/>
            </a:pPr>
            <a:r>
              <a:rPr lang="el-GR" sz="2400" u="sng" dirty="0" err="1"/>
              <a:t>γήμας</a:t>
            </a:r>
            <a:r>
              <a:rPr lang="el-GR" sz="2400" dirty="0"/>
              <a:t> </a:t>
            </a:r>
            <a:r>
              <a:rPr lang="el-GR" sz="2400" dirty="0" err="1"/>
              <a:t>Κρέοντος</a:t>
            </a:r>
            <a:r>
              <a:rPr lang="el-GR" sz="2400" dirty="0"/>
              <a:t> </a:t>
            </a:r>
            <a:r>
              <a:rPr lang="el-GR" sz="2400" dirty="0" err="1"/>
              <a:t>παῖδ΄͵</a:t>
            </a:r>
            <a:r>
              <a:rPr lang="el-GR" sz="2400" dirty="0"/>
              <a:t> ὃς </a:t>
            </a:r>
            <a:r>
              <a:rPr lang="el-GR" sz="2400" u="sng" dirty="0" err="1"/>
              <a:t>αἰσυμνᾷ</a:t>
            </a:r>
            <a:r>
              <a:rPr lang="el-GR" sz="2400" dirty="0"/>
              <a:t> </a:t>
            </a:r>
            <a:r>
              <a:rPr lang="el-GR" sz="2400" dirty="0" err="1"/>
              <a:t>χθονός</a:t>
            </a:r>
            <a:r>
              <a:rPr lang="el-GR" sz="2400" dirty="0"/>
              <a:t>·</a:t>
            </a:r>
          </a:p>
          <a:p>
            <a:pPr marL="0" indent="0">
              <a:buNone/>
            </a:pPr>
            <a:r>
              <a:rPr lang="el-GR" sz="2400" dirty="0" err="1"/>
              <a:t>Μήδεια</a:t>
            </a:r>
            <a:r>
              <a:rPr lang="el-GR" sz="2400" dirty="0"/>
              <a:t> δ΄ ἡ </a:t>
            </a:r>
            <a:r>
              <a:rPr lang="el-GR" sz="2400" u="sng" dirty="0" err="1"/>
              <a:t>δύστηνος</a:t>
            </a:r>
            <a:r>
              <a:rPr lang="el-GR" sz="2400" dirty="0"/>
              <a:t> </a:t>
            </a:r>
            <a:r>
              <a:rPr lang="el-GR" sz="2400" u="sng" dirty="0" err="1"/>
              <a:t>ἠτιμασμένη</a:t>
            </a:r>
            <a:r>
              <a:rPr lang="en-US" sz="2400" dirty="0"/>
              <a:t> (20)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56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21-30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 err="1"/>
              <a:t>βοᾷ</a:t>
            </a:r>
            <a:r>
              <a:rPr lang="el-GR" sz="2400" dirty="0"/>
              <a:t> μὲν </a:t>
            </a:r>
            <a:r>
              <a:rPr lang="el-GR" sz="2400" dirty="0" err="1"/>
              <a:t>ὅρκους͵</a:t>
            </a:r>
            <a:r>
              <a:rPr lang="el-GR" sz="2400" dirty="0"/>
              <a:t> </a:t>
            </a:r>
            <a:r>
              <a:rPr lang="el-GR" sz="2400" dirty="0" err="1"/>
              <a:t>ἀνακαλεῖ</a:t>
            </a:r>
            <a:r>
              <a:rPr lang="el-GR" sz="2400" dirty="0"/>
              <a:t> δὲ </a:t>
            </a:r>
            <a:r>
              <a:rPr lang="el-GR" sz="2400" dirty="0" err="1"/>
              <a:t>δεξιάς͵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πίστιν </a:t>
            </a:r>
            <a:r>
              <a:rPr lang="el-GR" sz="2400" dirty="0" err="1"/>
              <a:t>μεγίστην͵</a:t>
            </a:r>
            <a:r>
              <a:rPr lang="el-GR" sz="2400" dirty="0"/>
              <a:t> καὶ θεοὺς </a:t>
            </a:r>
            <a:r>
              <a:rPr lang="el-GR" sz="2400" dirty="0" err="1"/>
              <a:t>μαρτύρεται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οἵας </a:t>
            </a:r>
            <a:r>
              <a:rPr lang="el-GR" sz="2400" dirty="0" err="1"/>
              <a:t>ἀμοιβῆς</a:t>
            </a:r>
            <a:r>
              <a:rPr lang="el-GR" sz="2400" dirty="0"/>
              <a:t> ἐξ </a:t>
            </a:r>
            <a:r>
              <a:rPr lang="el-GR" sz="2400" dirty="0" err="1"/>
              <a:t>Ἰάσονος</a:t>
            </a:r>
            <a:r>
              <a:rPr lang="el-GR" sz="2400" dirty="0"/>
              <a:t> </a:t>
            </a:r>
            <a:r>
              <a:rPr lang="el-GR" sz="2400" u="sng" dirty="0" err="1"/>
              <a:t>κυρεῖ</a:t>
            </a:r>
            <a:r>
              <a:rPr lang="en-US" sz="2400" dirty="0"/>
              <a:t>.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κεῖται δ΄ </a:t>
            </a:r>
            <a:r>
              <a:rPr lang="el-GR" sz="2400" dirty="0" err="1"/>
              <a:t>ἄσιτος͵</a:t>
            </a:r>
            <a:r>
              <a:rPr lang="el-GR" sz="2400" dirty="0"/>
              <a:t> </a:t>
            </a:r>
            <a:r>
              <a:rPr lang="el-GR" sz="2400" dirty="0" err="1"/>
              <a:t>σῶμ΄</a:t>
            </a:r>
            <a:r>
              <a:rPr lang="el-GR" sz="2400" dirty="0"/>
              <a:t> </a:t>
            </a:r>
            <a:r>
              <a:rPr lang="el-GR" sz="2400" u="sng" dirty="0" err="1"/>
              <a:t>ὑφεῖσ</a:t>
            </a:r>
            <a:r>
              <a:rPr lang="el-GR" sz="2400" dirty="0" err="1"/>
              <a:t>΄</a:t>
            </a:r>
            <a:r>
              <a:rPr lang="el-GR" sz="2400" dirty="0"/>
              <a:t> </a:t>
            </a:r>
            <a:r>
              <a:rPr lang="el-GR" sz="2400" u="sng" dirty="0" err="1"/>
              <a:t>ἀλγηδόσι</a:t>
            </a:r>
            <a:r>
              <a:rPr lang="el-GR" sz="2400" dirty="0" err="1"/>
              <a:t>͵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τὸν </a:t>
            </a:r>
            <a:r>
              <a:rPr lang="el-GR" sz="2400" dirty="0" err="1"/>
              <a:t>πάντα</a:t>
            </a:r>
            <a:r>
              <a:rPr lang="el-GR" sz="2400" dirty="0"/>
              <a:t> </a:t>
            </a:r>
            <a:r>
              <a:rPr lang="el-GR" sz="2400" dirty="0" err="1"/>
              <a:t>συντήκουσα</a:t>
            </a:r>
            <a:r>
              <a:rPr lang="el-GR" sz="2400" dirty="0"/>
              <a:t> </a:t>
            </a:r>
            <a:r>
              <a:rPr lang="el-GR" sz="2400" dirty="0" err="1"/>
              <a:t>δακρύοις</a:t>
            </a:r>
            <a:r>
              <a:rPr lang="el-GR" sz="2400" dirty="0"/>
              <a:t> </a:t>
            </a:r>
            <a:r>
              <a:rPr lang="el-GR" sz="2400" dirty="0" err="1"/>
              <a:t>χρόνον͵</a:t>
            </a:r>
            <a:r>
              <a:rPr lang="en-US" sz="2400" dirty="0"/>
              <a:t> (25)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ἐπεὶ </a:t>
            </a:r>
            <a:r>
              <a:rPr lang="el-GR" sz="2400" b="1" dirty="0"/>
              <a:t>πρὸς ἀνδρὸς</a:t>
            </a:r>
            <a:r>
              <a:rPr lang="el-GR" sz="2400" dirty="0"/>
              <a:t> </a:t>
            </a:r>
            <a:r>
              <a:rPr lang="el-GR" sz="2400" u="sng" dirty="0" err="1"/>
              <a:t>ᾔσθετ</a:t>
            </a:r>
            <a:r>
              <a:rPr lang="el-GR" sz="2400" dirty="0" err="1"/>
              <a:t>΄</a:t>
            </a:r>
            <a:r>
              <a:rPr lang="el-GR" sz="2400" dirty="0"/>
              <a:t> </a:t>
            </a:r>
            <a:r>
              <a:rPr lang="el-GR" sz="2400" b="1" dirty="0" err="1"/>
              <a:t>ἠδικημένη</a:t>
            </a:r>
            <a:r>
              <a:rPr lang="el-GR" sz="2400" dirty="0" err="1"/>
              <a:t>͵</a:t>
            </a:r>
            <a:endParaRPr lang="el-GR" sz="2400" dirty="0"/>
          </a:p>
          <a:p>
            <a:pPr marL="0" indent="0">
              <a:buNone/>
            </a:pPr>
            <a:r>
              <a:rPr lang="el-GR" sz="2400" dirty="0" err="1"/>
              <a:t>οὔτ΄</a:t>
            </a:r>
            <a:r>
              <a:rPr lang="el-GR" sz="2400" dirty="0"/>
              <a:t> </a:t>
            </a:r>
            <a:r>
              <a:rPr lang="el-GR" sz="2400" dirty="0" err="1"/>
              <a:t>ὄμμ΄</a:t>
            </a:r>
            <a:r>
              <a:rPr lang="el-GR" sz="2400" dirty="0"/>
              <a:t> </a:t>
            </a:r>
            <a:r>
              <a:rPr lang="el-GR" sz="2400" u="sng" dirty="0" err="1"/>
              <a:t>ἐπαίρουσ</a:t>
            </a:r>
            <a:r>
              <a:rPr lang="el-GR" sz="2400" dirty="0" err="1"/>
              <a:t>΄</a:t>
            </a:r>
            <a:r>
              <a:rPr lang="el-GR" sz="2400" dirty="0"/>
              <a:t> </a:t>
            </a:r>
            <a:r>
              <a:rPr lang="el-GR" sz="2400" dirty="0" err="1"/>
              <a:t>οὔτ΄</a:t>
            </a:r>
            <a:r>
              <a:rPr lang="el-GR" sz="2400" dirty="0"/>
              <a:t> </a:t>
            </a:r>
            <a:r>
              <a:rPr lang="el-GR" sz="2400" dirty="0" err="1"/>
              <a:t>ἀπαλλάσσουσα</a:t>
            </a:r>
            <a:r>
              <a:rPr lang="el-GR" sz="2400" dirty="0"/>
              <a:t> γῆς</a:t>
            </a:r>
          </a:p>
          <a:p>
            <a:pPr marL="0" indent="0">
              <a:buNone/>
            </a:pPr>
            <a:r>
              <a:rPr lang="el-GR" sz="2400" dirty="0" err="1"/>
              <a:t>πρόσωπον</a:t>
            </a:r>
            <a:r>
              <a:rPr lang="el-GR" sz="2400" dirty="0"/>
              <a:t>· ὡς δὲ </a:t>
            </a:r>
            <a:r>
              <a:rPr lang="el-GR" sz="2400" u="sng" dirty="0" err="1"/>
              <a:t>πέτρος</a:t>
            </a:r>
            <a:r>
              <a:rPr lang="el-GR" sz="2400" dirty="0"/>
              <a:t> ἢ </a:t>
            </a:r>
            <a:r>
              <a:rPr lang="el-GR" sz="2400" dirty="0" err="1"/>
              <a:t>θαλάσσιος</a:t>
            </a:r>
            <a:endParaRPr lang="el-GR" sz="2400" dirty="0"/>
          </a:p>
          <a:p>
            <a:pPr marL="0" indent="0">
              <a:buNone/>
            </a:pPr>
            <a:r>
              <a:rPr lang="el-GR" sz="2400" u="sng" dirty="0" err="1"/>
              <a:t>κλύδων</a:t>
            </a:r>
            <a:r>
              <a:rPr lang="el-GR" sz="2400" dirty="0"/>
              <a:t> </a:t>
            </a:r>
            <a:r>
              <a:rPr lang="el-GR" sz="2400" dirty="0" err="1"/>
              <a:t>ἀκούει</a:t>
            </a:r>
            <a:r>
              <a:rPr lang="el-GR" sz="2400" dirty="0"/>
              <a:t> </a:t>
            </a:r>
            <a:r>
              <a:rPr lang="el-GR" sz="2400" dirty="0" err="1"/>
              <a:t>νουθετουμένη</a:t>
            </a:r>
            <a:r>
              <a:rPr lang="el-GR" sz="2400" dirty="0"/>
              <a:t> φίλων·</a:t>
            </a:r>
          </a:p>
          <a:p>
            <a:pPr marL="0" indent="0">
              <a:buNone/>
            </a:pPr>
            <a:r>
              <a:rPr lang="el-GR" sz="2400" dirty="0"/>
              <a:t>ἢν μή ποτε </a:t>
            </a:r>
            <a:r>
              <a:rPr lang="el-GR" sz="2400" dirty="0" err="1"/>
              <a:t>στρέψασα</a:t>
            </a:r>
            <a:r>
              <a:rPr lang="el-GR" sz="2400" dirty="0"/>
              <a:t> </a:t>
            </a:r>
            <a:r>
              <a:rPr lang="el-GR" sz="2400" dirty="0" err="1"/>
              <a:t>πάλλευκον</a:t>
            </a:r>
            <a:r>
              <a:rPr lang="el-GR" sz="2400" dirty="0"/>
              <a:t> </a:t>
            </a:r>
            <a:r>
              <a:rPr lang="el-GR" sz="2400" u="sng" dirty="0" err="1"/>
              <a:t>δέρην</a:t>
            </a:r>
            <a:r>
              <a:rPr lang="en-US" sz="2400" dirty="0"/>
              <a:t> (30</a:t>
            </a:r>
            <a:r>
              <a:rPr lang="en-US" sz="2400" dirty="0" smtClean="0"/>
              <a:t>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0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617</Words>
  <Application>Microsoft Office PowerPoint</Application>
  <PresentationFormat>Προβολή στην οθόνη (4:3)</PresentationFormat>
  <Paragraphs>102</Paragraphs>
  <Slides>12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Στίχοι 1-10</vt:lpstr>
      <vt:lpstr>Στίχοι 11-20</vt:lpstr>
      <vt:lpstr>Στίχοι 21-30</vt:lpstr>
      <vt:lpstr>Στίχοι 31-40</vt:lpstr>
      <vt:lpstr>Στίχοι 41-48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136</cp:revision>
  <dcterms:created xsi:type="dcterms:W3CDTF">2012-09-06T09:03:05Z</dcterms:created>
  <dcterms:modified xsi:type="dcterms:W3CDTF">2014-12-06T10:10:35Z</dcterms:modified>
</cp:coreProperties>
</file>