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5"/>
  </p:notesMasterIdLst>
  <p:sldIdLst>
    <p:sldId id="456" r:id="rId2"/>
    <p:sldId id="439" r:id="rId3"/>
    <p:sldId id="503" r:id="rId4"/>
    <p:sldId id="533" r:id="rId5"/>
    <p:sldId id="505" r:id="rId6"/>
    <p:sldId id="441" r:id="rId7"/>
    <p:sldId id="509" r:id="rId8"/>
    <p:sldId id="506" r:id="rId9"/>
    <p:sldId id="510" r:id="rId10"/>
    <p:sldId id="516" r:id="rId11"/>
    <p:sldId id="534" r:id="rId12"/>
    <p:sldId id="535" r:id="rId13"/>
    <p:sldId id="443" r:id="rId14"/>
    <p:sldId id="444" r:id="rId15"/>
    <p:sldId id="520" r:id="rId16"/>
    <p:sldId id="521" r:id="rId17"/>
    <p:sldId id="525" r:id="rId18"/>
    <p:sldId id="536" r:id="rId19"/>
    <p:sldId id="450" r:id="rId20"/>
    <p:sldId id="448" r:id="rId21"/>
    <p:sldId id="454" r:id="rId22"/>
    <p:sldId id="527" r:id="rId23"/>
    <p:sldId id="537" r:id="rId24"/>
  </p:sldIdLst>
  <p:sldSz cx="9144000" cy="6858000" type="screen4x3"/>
  <p:notesSz cx="6858000" cy="994568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2" autoAdjust="0"/>
    <p:restoredTop sz="53692" autoAdjust="0"/>
  </p:normalViewPr>
  <p:slideViewPr>
    <p:cSldViewPr>
      <p:cViewPr varScale="1">
        <p:scale>
          <a:sx n="46" d="100"/>
          <a:sy n="46" d="100"/>
        </p:scale>
        <p:origin x="1696" y="28"/>
      </p:cViewPr>
      <p:guideLst>
        <p:guide orient="horz" pos="2160"/>
        <p:guide pos="2880"/>
      </p:guideLst>
    </p:cSldViewPr>
  </p:slideViewPr>
  <p:outlineViewPr>
    <p:cViewPr>
      <p:scale>
        <a:sx n="33" d="100"/>
        <a:sy n="33" d="100"/>
      </p:scale>
      <p:origin x="0" y="3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55" d="100"/>
          <a:sy n="55" d="100"/>
        </p:scale>
        <p:origin x="-2844" y="-10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A8D89AAF-54EF-4C8A-A149-A7196365E762}" type="datetimeFigureOut">
              <a:rPr lang="el-GR" smtClean="0"/>
              <a:pPr/>
              <a:t>21/11/2022</a:t>
            </a:fld>
            <a:endParaRPr lang="el-GR"/>
          </a:p>
        </p:txBody>
      </p:sp>
      <p:sp>
        <p:nvSpPr>
          <p:cNvPr id="4" name="Θέση εικόνας διαφάνειας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036A5740-16F7-43E5-98CF-95DA4EAACC88}" type="slidenum">
              <a:rPr lang="el-GR" smtClean="0"/>
              <a:pPr/>
              <a:t>‹#›</a:t>
            </a:fld>
            <a:endParaRPr lang="el-GR"/>
          </a:p>
        </p:txBody>
      </p:sp>
    </p:spTree>
    <p:extLst>
      <p:ext uri="{BB962C8B-B14F-4D97-AF65-F5344CB8AC3E}">
        <p14:creationId xmlns:p14="http://schemas.microsoft.com/office/powerpoint/2010/main" val="919108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36A5740-16F7-43E5-98CF-95DA4EAACC88}" type="slidenum">
              <a:rPr lang="el-GR" smtClean="0"/>
              <a:pPr/>
              <a:t>1</a:t>
            </a:fld>
            <a:endParaRPr lang="el-GR"/>
          </a:p>
        </p:txBody>
      </p:sp>
    </p:spTree>
    <p:extLst>
      <p:ext uri="{BB962C8B-B14F-4D97-AF65-F5344CB8AC3E}">
        <p14:creationId xmlns:p14="http://schemas.microsoft.com/office/powerpoint/2010/main" val="1779707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036A5740-16F7-43E5-98CF-95DA4EAACC88}" type="slidenum">
              <a:rPr lang="el-GR" smtClean="0"/>
              <a:pPr/>
              <a:t>10</a:t>
            </a:fld>
            <a:endParaRPr lang="el-GR"/>
          </a:p>
        </p:txBody>
      </p:sp>
    </p:spTree>
    <p:extLst>
      <p:ext uri="{BB962C8B-B14F-4D97-AF65-F5344CB8AC3E}">
        <p14:creationId xmlns:p14="http://schemas.microsoft.com/office/powerpoint/2010/main" val="2860383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l-GR"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36A5740-16F7-43E5-98CF-95DA4EAACC88}" type="slidenum">
              <a:rPr lang="el-GR" smtClean="0"/>
              <a:pPr/>
              <a:t>11</a:t>
            </a:fld>
            <a:endParaRPr lang="el-GR"/>
          </a:p>
        </p:txBody>
      </p:sp>
    </p:spTree>
    <p:extLst>
      <p:ext uri="{BB962C8B-B14F-4D97-AF65-F5344CB8AC3E}">
        <p14:creationId xmlns:p14="http://schemas.microsoft.com/office/powerpoint/2010/main" val="807682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smtClean="0"/>
          </a:p>
          <a:p>
            <a:endParaRPr lang="el-GR" dirty="0" smtClean="0"/>
          </a:p>
          <a:p>
            <a:endParaRPr lang="el-GR" dirty="0"/>
          </a:p>
        </p:txBody>
      </p:sp>
      <p:sp>
        <p:nvSpPr>
          <p:cNvPr id="4" name="Slide Number Placeholder 3"/>
          <p:cNvSpPr>
            <a:spLocks noGrp="1"/>
          </p:cNvSpPr>
          <p:nvPr>
            <p:ph type="sldNum" sz="quarter" idx="10"/>
          </p:nvPr>
        </p:nvSpPr>
        <p:spPr/>
        <p:txBody>
          <a:bodyPr/>
          <a:lstStyle/>
          <a:p>
            <a:fld id="{036A5740-16F7-43E5-98CF-95DA4EAACC88}" type="slidenum">
              <a:rPr lang="el-GR" smtClean="0"/>
              <a:pPr/>
              <a:t>12</a:t>
            </a:fld>
            <a:endParaRPr lang="el-GR"/>
          </a:p>
        </p:txBody>
      </p:sp>
    </p:spTree>
    <p:extLst>
      <p:ext uri="{BB962C8B-B14F-4D97-AF65-F5344CB8AC3E}">
        <p14:creationId xmlns:p14="http://schemas.microsoft.com/office/powerpoint/2010/main" val="1768310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tx1"/>
              </a:solidFill>
              <a:latin typeface="+mn-lt"/>
              <a:ea typeface="+mn-ea"/>
              <a:cs typeface="+mn-cs"/>
            </a:endParaRPr>
          </a:p>
        </p:txBody>
      </p:sp>
      <p:sp>
        <p:nvSpPr>
          <p:cNvPr id="4" name="3 - Θέση αριθμού διαφάνειας"/>
          <p:cNvSpPr>
            <a:spLocks noGrp="1"/>
          </p:cNvSpPr>
          <p:nvPr>
            <p:ph type="sldNum" sz="quarter" idx="10"/>
          </p:nvPr>
        </p:nvSpPr>
        <p:spPr/>
        <p:txBody>
          <a:bodyPr/>
          <a:lstStyle/>
          <a:p>
            <a:fld id="{036A5740-16F7-43E5-98CF-95DA4EAACC88}" type="slidenum">
              <a:rPr lang="el-GR" smtClean="0"/>
              <a:pPr/>
              <a:t>13</a:t>
            </a:fld>
            <a:endParaRPr lang="el-GR"/>
          </a:p>
        </p:txBody>
      </p:sp>
    </p:spTree>
    <p:extLst>
      <p:ext uri="{BB962C8B-B14F-4D97-AF65-F5344CB8AC3E}">
        <p14:creationId xmlns:p14="http://schemas.microsoft.com/office/powerpoint/2010/main" val="468516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endParaRPr lang="el-GR" sz="1200" kern="1200" dirty="0" smtClean="0">
              <a:solidFill>
                <a:schemeClr val="tx1"/>
              </a:solidFill>
              <a:latin typeface="+mn-lt"/>
              <a:ea typeface="+mn-ea"/>
              <a:cs typeface="+mn-cs"/>
            </a:endParaRPr>
          </a:p>
        </p:txBody>
      </p:sp>
      <p:sp>
        <p:nvSpPr>
          <p:cNvPr id="4" name="3 - Θέση αριθμού διαφάνειας"/>
          <p:cNvSpPr>
            <a:spLocks noGrp="1"/>
          </p:cNvSpPr>
          <p:nvPr>
            <p:ph type="sldNum" sz="quarter" idx="10"/>
          </p:nvPr>
        </p:nvSpPr>
        <p:spPr/>
        <p:txBody>
          <a:bodyPr/>
          <a:lstStyle/>
          <a:p>
            <a:fld id="{036A5740-16F7-43E5-98CF-95DA4EAACC88}" type="slidenum">
              <a:rPr lang="el-GR" smtClean="0"/>
              <a:pPr/>
              <a:t>14</a:t>
            </a:fld>
            <a:endParaRPr lang="el-GR"/>
          </a:p>
        </p:txBody>
      </p:sp>
    </p:spTree>
    <p:extLst>
      <p:ext uri="{BB962C8B-B14F-4D97-AF65-F5344CB8AC3E}">
        <p14:creationId xmlns:p14="http://schemas.microsoft.com/office/powerpoint/2010/main" val="1459177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r>
              <a:rPr lang="el-GR" sz="1200" kern="1200" dirty="0" smtClean="0">
                <a:solidFill>
                  <a:schemeClr val="tx1"/>
                </a:solidFill>
                <a:latin typeface="+mn-lt"/>
                <a:ea typeface="+mn-ea"/>
                <a:cs typeface="+mn-cs"/>
              </a:rPr>
              <a:t> </a:t>
            </a:r>
            <a:endParaRPr lang="el-GR" dirty="0"/>
          </a:p>
        </p:txBody>
      </p:sp>
      <p:sp>
        <p:nvSpPr>
          <p:cNvPr id="4" name="Θέση αριθμού διαφάνειας 3"/>
          <p:cNvSpPr>
            <a:spLocks noGrp="1"/>
          </p:cNvSpPr>
          <p:nvPr>
            <p:ph type="sldNum" sz="quarter" idx="10"/>
          </p:nvPr>
        </p:nvSpPr>
        <p:spPr/>
        <p:txBody>
          <a:bodyPr/>
          <a:lstStyle/>
          <a:p>
            <a:fld id="{036A5740-16F7-43E5-98CF-95DA4EAACC88}" type="slidenum">
              <a:rPr lang="el-GR" smtClean="0"/>
              <a:pPr/>
              <a:t>15</a:t>
            </a:fld>
            <a:endParaRPr lang="el-GR"/>
          </a:p>
        </p:txBody>
      </p:sp>
    </p:spTree>
    <p:extLst>
      <p:ext uri="{BB962C8B-B14F-4D97-AF65-F5344CB8AC3E}">
        <p14:creationId xmlns:p14="http://schemas.microsoft.com/office/powerpoint/2010/main" val="1448615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lgn="just">
              <a:buFont typeface="Arial" panose="020B0604020202020204" pitchFamily="34" charset="0"/>
              <a:buChar char="•"/>
            </a:pPr>
            <a:endParaRPr lang="el-GR" sz="1400" kern="1200" dirty="0" smtClean="0">
              <a:solidFill>
                <a:schemeClr val="tx1"/>
              </a:solidFill>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036A5740-16F7-43E5-98CF-95DA4EAACC88}" type="slidenum">
              <a:rPr lang="el-GR" smtClean="0"/>
              <a:pPr/>
              <a:t>16</a:t>
            </a:fld>
            <a:endParaRPr lang="el-GR"/>
          </a:p>
        </p:txBody>
      </p:sp>
    </p:spTree>
    <p:extLst>
      <p:ext uri="{BB962C8B-B14F-4D97-AF65-F5344CB8AC3E}">
        <p14:creationId xmlns:p14="http://schemas.microsoft.com/office/powerpoint/2010/main" val="3855529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a:p>
            <a:endParaRPr lang="el-GR" dirty="0" smtClean="0"/>
          </a:p>
          <a:p>
            <a:pPr algn="just"/>
            <a:r>
              <a:rPr lang="x-none" sz="1200" kern="1200" dirty="0" smtClean="0">
                <a:solidFill>
                  <a:schemeClr val="tx1"/>
                </a:solidFill>
                <a:latin typeface="+mn-lt"/>
                <a:ea typeface="+mn-ea"/>
                <a:cs typeface="+mn-cs"/>
              </a:rPr>
              <a:t> </a:t>
            </a:r>
            <a:endParaRPr lang="el-GR" dirty="0"/>
          </a:p>
        </p:txBody>
      </p:sp>
      <p:sp>
        <p:nvSpPr>
          <p:cNvPr id="4" name="Θέση αριθμού διαφάνειας 3"/>
          <p:cNvSpPr>
            <a:spLocks noGrp="1"/>
          </p:cNvSpPr>
          <p:nvPr>
            <p:ph type="sldNum" sz="quarter" idx="10"/>
          </p:nvPr>
        </p:nvSpPr>
        <p:spPr/>
        <p:txBody>
          <a:bodyPr/>
          <a:lstStyle/>
          <a:p>
            <a:fld id="{036A5740-16F7-43E5-98CF-95DA4EAACC88}" type="slidenum">
              <a:rPr lang="el-GR" smtClean="0"/>
              <a:pPr/>
              <a:t>17</a:t>
            </a:fld>
            <a:endParaRPr lang="el-GR"/>
          </a:p>
        </p:txBody>
      </p:sp>
    </p:spTree>
    <p:extLst>
      <p:ext uri="{BB962C8B-B14F-4D97-AF65-F5344CB8AC3E}">
        <p14:creationId xmlns:p14="http://schemas.microsoft.com/office/powerpoint/2010/main" val="4270532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400" dirty="0" smtClean="0"/>
          </a:p>
          <a:p>
            <a:endParaRPr lang="en-US" sz="1400" dirty="0"/>
          </a:p>
        </p:txBody>
      </p:sp>
      <p:sp>
        <p:nvSpPr>
          <p:cNvPr id="4" name="Slide Number Placeholder 3"/>
          <p:cNvSpPr>
            <a:spLocks noGrp="1"/>
          </p:cNvSpPr>
          <p:nvPr>
            <p:ph type="sldNum" sz="quarter" idx="10"/>
          </p:nvPr>
        </p:nvSpPr>
        <p:spPr/>
        <p:txBody>
          <a:bodyPr/>
          <a:lstStyle/>
          <a:p>
            <a:fld id="{036A5740-16F7-43E5-98CF-95DA4EAACC88}" type="slidenum">
              <a:rPr lang="el-GR" smtClean="0"/>
              <a:pPr/>
              <a:t>18</a:t>
            </a:fld>
            <a:endParaRPr lang="el-GR"/>
          </a:p>
        </p:txBody>
      </p:sp>
    </p:spTree>
    <p:extLst>
      <p:ext uri="{BB962C8B-B14F-4D97-AF65-F5344CB8AC3E}">
        <p14:creationId xmlns:p14="http://schemas.microsoft.com/office/powerpoint/2010/main" val="1246360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036A5740-16F7-43E5-98CF-95DA4EAACC88}" type="slidenum">
              <a:rPr lang="el-GR" smtClean="0"/>
              <a:pPr/>
              <a:t>19</a:t>
            </a:fld>
            <a:endParaRPr lang="el-GR"/>
          </a:p>
        </p:txBody>
      </p:sp>
    </p:spTree>
    <p:extLst>
      <p:ext uri="{BB962C8B-B14F-4D97-AF65-F5344CB8AC3E}">
        <p14:creationId xmlns:p14="http://schemas.microsoft.com/office/powerpoint/2010/main" val="1660403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endParaRPr lang="el-GR" sz="1200" i="0" kern="1200" dirty="0" smtClean="0">
              <a:solidFill>
                <a:schemeClr val="tx1"/>
              </a:solidFill>
              <a:latin typeface="+mn-lt"/>
              <a:ea typeface="+mn-ea"/>
              <a:cs typeface="+mn-cs"/>
            </a:endParaRPr>
          </a:p>
        </p:txBody>
      </p:sp>
      <p:sp>
        <p:nvSpPr>
          <p:cNvPr id="4" name="3 - Θέση αριθμού διαφάνειας"/>
          <p:cNvSpPr>
            <a:spLocks noGrp="1"/>
          </p:cNvSpPr>
          <p:nvPr>
            <p:ph type="sldNum" sz="quarter" idx="10"/>
          </p:nvPr>
        </p:nvSpPr>
        <p:spPr/>
        <p:txBody>
          <a:bodyPr/>
          <a:lstStyle/>
          <a:p>
            <a:fld id="{036A5740-16F7-43E5-98CF-95DA4EAACC88}" type="slidenum">
              <a:rPr lang="el-GR" smtClean="0"/>
              <a:pPr/>
              <a:t>2</a:t>
            </a:fld>
            <a:endParaRPr lang="el-GR"/>
          </a:p>
        </p:txBody>
      </p:sp>
    </p:spTree>
    <p:extLst>
      <p:ext uri="{BB962C8B-B14F-4D97-AF65-F5344CB8AC3E}">
        <p14:creationId xmlns:p14="http://schemas.microsoft.com/office/powerpoint/2010/main" val="1339562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b="0" dirty="0"/>
          </a:p>
        </p:txBody>
      </p:sp>
      <p:sp>
        <p:nvSpPr>
          <p:cNvPr id="4" name="3 - Θέση αριθμού διαφάνειας"/>
          <p:cNvSpPr>
            <a:spLocks noGrp="1"/>
          </p:cNvSpPr>
          <p:nvPr>
            <p:ph type="sldNum" sz="quarter" idx="10"/>
          </p:nvPr>
        </p:nvSpPr>
        <p:spPr/>
        <p:txBody>
          <a:bodyPr/>
          <a:lstStyle/>
          <a:p>
            <a:fld id="{036A5740-16F7-43E5-98CF-95DA4EAACC88}" type="slidenum">
              <a:rPr lang="el-GR" smtClean="0"/>
              <a:pPr/>
              <a:t>20</a:t>
            </a:fld>
            <a:endParaRPr lang="el-GR"/>
          </a:p>
        </p:txBody>
      </p:sp>
    </p:spTree>
    <p:extLst>
      <p:ext uri="{BB962C8B-B14F-4D97-AF65-F5344CB8AC3E}">
        <p14:creationId xmlns:p14="http://schemas.microsoft.com/office/powerpoint/2010/main" val="516398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endParaRPr lang="el-GR" sz="1400" dirty="0"/>
          </a:p>
        </p:txBody>
      </p:sp>
      <p:sp>
        <p:nvSpPr>
          <p:cNvPr id="4" name="3 - Θέση αριθμού διαφάνειας"/>
          <p:cNvSpPr>
            <a:spLocks noGrp="1"/>
          </p:cNvSpPr>
          <p:nvPr>
            <p:ph type="sldNum" sz="quarter" idx="10"/>
          </p:nvPr>
        </p:nvSpPr>
        <p:spPr/>
        <p:txBody>
          <a:bodyPr/>
          <a:lstStyle/>
          <a:p>
            <a:fld id="{036A5740-16F7-43E5-98CF-95DA4EAACC88}" type="slidenum">
              <a:rPr lang="el-GR" smtClean="0"/>
              <a:pPr/>
              <a:t>21</a:t>
            </a:fld>
            <a:endParaRPr lang="el-GR"/>
          </a:p>
        </p:txBody>
      </p:sp>
    </p:spTree>
    <p:extLst>
      <p:ext uri="{BB962C8B-B14F-4D97-AF65-F5344CB8AC3E}">
        <p14:creationId xmlns:p14="http://schemas.microsoft.com/office/powerpoint/2010/main" val="1478176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036A5740-16F7-43E5-98CF-95DA4EAACC88}" type="slidenum">
              <a:rPr lang="el-GR" smtClean="0"/>
              <a:pPr/>
              <a:t>22</a:t>
            </a:fld>
            <a:endParaRPr lang="el-GR"/>
          </a:p>
        </p:txBody>
      </p:sp>
    </p:spTree>
    <p:extLst>
      <p:ext uri="{BB962C8B-B14F-4D97-AF65-F5344CB8AC3E}">
        <p14:creationId xmlns:p14="http://schemas.microsoft.com/office/powerpoint/2010/main" val="14642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36A5740-16F7-43E5-98CF-95DA4EAACC88}" type="slidenum">
              <a:rPr lang="el-GR" smtClean="0"/>
              <a:pPr/>
              <a:t>23</a:t>
            </a:fld>
            <a:endParaRPr lang="el-GR"/>
          </a:p>
        </p:txBody>
      </p:sp>
    </p:spTree>
    <p:extLst>
      <p:ext uri="{BB962C8B-B14F-4D97-AF65-F5344CB8AC3E}">
        <p14:creationId xmlns:p14="http://schemas.microsoft.com/office/powerpoint/2010/main" val="3145416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just"/>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036A5740-16F7-43E5-98CF-95DA4EAACC88}" type="slidenum">
              <a:rPr lang="el-GR" smtClean="0"/>
              <a:pPr/>
              <a:t>3</a:t>
            </a:fld>
            <a:endParaRPr lang="el-GR"/>
          </a:p>
        </p:txBody>
      </p:sp>
    </p:spTree>
    <p:extLst>
      <p:ext uri="{BB962C8B-B14F-4D97-AF65-F5344CB8AC3E}">
        <p14:creationId xmlns:p14="http://schemas.microsoft.com/office/powerpoint/2010/main" val="1771289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A5740-16F7-43E5-98CF-95DA4EAACC88}" type="slidenum">
              <a:rPr lang="el-GR" smtClean="0"/>
              <a:pPr/>
              <a:t>4</a:t>
            </a:fld>
            <a:endParaRPr lang="el-GR"/>
          </a:p>
        </p:txBody>
      </p:sp>
    </p:spTree>
    <p:extLst>
      <p:ext uri="{BB962C8B-B14F-4D97-AF65-F5344CB8AC3E}">
        <p14:creationId xmlns:p14="http://schemas.microsoft.com/office/powerpoint/2010/main" val="822394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036A5740-16F7-43E5-98CF-95DA4EAACC88}" type="slidenum">
              <a:rPr lang="el-GR" smtClean="0"/>
              <a:pPr/>
              <a:t>5</a:t>
            </a:fld>
            <a:endParaRPr lang="el-GR"/>
          </a:p>
        </p:txBody>
      </p:sp>
    </p:spTree>
    <p:extLst>
      <p:ext uri="{BB962C8B-B14F-4D97-AF65-F5344CB8AC3E}">
        <p14:creationId xmlns:p14="http://schemas.microsoft.com/office/powerpoint/2010/main" val="1694008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l-GR" baseline="0" dirty="0" smtClean="0"/>
          </a:p>
        </p:txBody>
      </p:sp>
      <p:sp>
        <p:nvSpPr>
          <p:cNvPr id="4" name="3 - Θέση αριθμού διαφάνειας"/>
          <p:cNvSpPr>
            <a:spLocks noGrp="1"/>
          </p:cNvSpPr>
          <p:nvPr>
            <p:ph type="sldNum" sz="quarter" idx="10"/>
          </p:nvPr>
        </p:nvSpPr>
        <p:spPr/>
        <p:txBody>
          <a:bodyPr/>
          <a:lstStyle/>
          <a:p>
            <a:fld id="{036A5740-16F7-43E5-98CF-95DA4EAACC88}" type="slidenum">
              <a:rPr lang="el-GR" smtClean="0"/>
              <a:pPr/>
              <a:t>6</a:t>
            </a:fld>
            <a:endParaRPr lang="el-GR"/>
          </a:p>
        </p:txBody>
      </p:sp>
    </p:spTree>
    <p:extLst>
      <p:ext uri="{BB962C8B-B14F-4D97-AF65-F5344CB8AC3E}">
        <p14:creationId xmlns:p14="http://schemas.microsoft.com/office/powerpoint/2010/main" val="534014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036A5740-16F7-43E5-98CF-95DA4EAACC88}" type="slidenum">
              <a:rPr lang="el-GR" smtClean="0"/>
              <a:pPr/>
              <a:t>7</a:t>
            </a:fld>
            <a:endParaRPr lang="el-GR"/>
          </a:p>
        </p:txBody>
      </p:sp>
    </p:spTree>
    <p:extLst>
      <p:ext uri="{BB962C8B-B14F-4D97-AF65-F5344CB8AC3E}">
        <p14:creationId xmlns:p14="http://schemas.microsoft.com/office/powerpoint/2010/main" val="3167304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036A5740-16F7-43E5-98CF-95DA4EAACC88}" type="slidenum">
              <a:rPr lang="el-GR" smtClean="0"/>
              <a:pPr/>
              <a:t>8</a:t>
            </a:fld>
            <a:endParaRPr lang="el-GR"/>
          </a:p>
        </p:txBody>
      </p:sp>
    </p:spTree>
    <p:extLst>
      <p:ext uri="{BB962C8B-B14F-4D97-AF65-F5344CB8AC3E}">
        <p14:creationId xmlns:p14="http://schemas.microsoft.com/office/powerpoint/2010/main" val="960554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036A5740-16F7-43E5-98CF-95DA4EAACC88}" type="slidenum">
              <a:rPr lang="el-GR" smtClean="0"/>
              <a:pPr/>
              <a:t>9</a:t>
            </a:fld>
            <a:endParaRPr lang="el-GR"/>
          </a:p>
        </p:txBody>
      </p:sp>
    </p:spTree>
    <p:extLst>
      <p:ext uri="{BB962C8B-B14F-4D97-AF65-F5344CB8AC3E}">
        <p14:creationId xmlns:p14="http://schemas.microsoft.com/office/powerpoint/2010/main" val="3910541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Ορθογώνιο"/>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342CEA3-3058-4D43-AE35-B3DA76CB4003}" type="datetimeFigureOut">
              <a:rPr lang="el-GR" smtClean="0"/>
              <a:pPr/>
              <a:t>21/11/2022</a:t>
            </a:fld>
            <a:endParaRPr lang="el-GR"/>
          </a:p>
        </p:txBody>
      </p:sp>
      <p:sp>
        <p:nvSpPr>
          <p:cNvPr id="17" name="16 - Θέση υποσέλιδου"/>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l-GR"/>
          </a:p>
        </p:txBody>
      </p:sp>
      <p:sp>
        <p:nvSpPr>
          <p:cNvPr id="29" name="28 - Θέση αριθμού διαφάνειας"/>
          <p:cNvSpPr>
            <a:spLocks noGrp="1"/>
          </p:cNvSpPr>
          <p:nvPr>
            <p:ph type="sldNum" sz="quarter" idx="12"/>
          </p:nvPr>
        </p:nvSpPr>
        <p:spPr>
          <a:xfrm>
            <a:off x="8001000" y="228600"/>
            <a:ext cx="838200" cy="381000"/>
          </a:xfrm>
        </p:spPr>
        <p:txBody>
          <a:bodyPr/>
          <a:lstStyle>
            <a:lvl1pPr>
              <a:defRPr>
                <a:solidFill>
                  <a:schemeClr val="tx2"/>
                </a:solidFill>
              </a:defRPr>
            </a:lvl1p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609600"/>
            <a:ext cx="20574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6553200" y="6248402"/>
            <a:ext cx="2209800" cy="365125"/>
          </a:xfrm>
        </p:spPr>
        <p:txBody>
          <a:bodyPr/>
          <a:lstStyle/>
          <a:p>
            <a:fld id="{2342CEA3-3058-4D43-AE35-B3DA76CB4003}" type="datetimeFigureOut">
              <a:rPr lang="el-GR" smtClean="0"/>
              <a:pPr/>
              <a:t>21/11/2022</a:t>
            </a:fld>
            <a:endParaRPr lang="el-GR"/>
          </a:p>
        </p:txBody>
      </p:sp>
      <p:sp>
        <p:nvSpPr>
          <p:cNvPr id="5" name="4 - Θέση υποσέλιδου"/>
          <p:cNvSpPr>
            <a:spLocks noGrp="1"/>
          </p:cNvSpPr>
          <p:nvPr>
            <p:ph type="ftr" sz="quarter" idx="11"/>
          </p:nvPr>
        </p:nvSpPr>
        <p:spPr>
          <a:xfrm>
            <a:off x="457201" y="6248207"/>
            <a:ext cx="5573483" cy="365125"/>
          </a:xfrm>
        </p:spPr>
        <p:txBody>
          <a:bodyPr/>
          <a:lstStyle/>
          <a:p>
            <a:endParaRPr lang="el-GR"/>
          </a:p>
        </p:txBody>
      </p:sp>
      <p:sp>
        <p:nvSpPr>
          <p:cNvPr id="7" name="6 - Ορθογώνιο"/>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rot="5400000">
            <a:off x="5989638" y="144462"/>
            <a:ext cx="533400" cy="244476"/>
          </a:xfrm>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D3F1D1C4-C2D9-4231-9FB2-B2D9D97AA41D}" type="slidenum">
              <a:rPr lang="el-GR" smtClean="0"/>
              <a:pPr/>
              <a:t>‹#›</a:t>
            </a:fld>
            <a:endParaRPr lang="el-GR"/>
          </a:p>
        </p:txBody>
      </p:sp>
      <p:sp>
        <p:nvSpPr>
          <p:cNvPr id="8" name="7 - Θέση περιεχομένου"/>
          <p:cNvSpPr>
            <a:spLocks noGrp="1"/>
          </p:cNvSpPr>
          <p:nvPr>
            <p:ph sz="quarter" idx="1"/>
          </p:nvPr>
        </p:nvSpPr>
        <p:spPr>
          <a:xfrm>
            <a:off x="612648" y="1600200"/>
            <a:ext cx="81534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2342CEA3-3058-4D43-AE35-B3DA76CB4003}" type="datetimeFigureOut">
              <a:rPr lang="el-GR" smtClean="0"/>
              <a:pPr/>
              <a:t>21/11/2022</a:t>
            </a:fld>
            <a:endParaRPr lang="el-GR"/>
          </a:p>
        </p:txBody>
      </p:sp>
      <p:sp>
        <p:nvSpPr>
          <p:cNvPr id="13" name="12 - Θέση αριθμού διαφάνειας"/>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3F1D1C4-C2D9-4231-9FB2-B2D9D97AA41D}"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609600"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844901"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2342CEA3-3058-4D43-AE35-B3DA76CB4003}" type="datetimeFigureOut">
              <a:rPr lang="el-GR" smtClean="0"/>
              <a:pPr/>
              <a:t>21/11/2022</a:t>
            </a:fld>
            <a:endParaRPr lang="el-GR"/>
          </a:p>
        </p:txBody>
      </p:sp>
      <p:sp>
        <p:nvSpPr>
          <p:cNvPr id="10" name="9 - Θέση αριθμού διαφάνειας"/>
          <p:cNvSpPr>
            <a:spLocks noGrp="1"/>
          </p:cNvSpPr>
          <p:nvPr>
            <p:ph type="sldNum" sz="quarter" idx="16"/>
          </p:nvPr>
        </p:nvSpPr>
        <p:spPr/>
        <p:txBody>
          <a:bodyPr rtlCol="0"/>
          <a:lstStyle/>
          <a:p>
            <a:fld id="{D3F1D1C4-C2D9-4231-9FB2-B2D9D97AA41D}"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0"/>
            <a:ext cx="81534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609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800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2342CEA3-3058-4D43-AE35-B3DA76CB4003}" type="datetimeFigureOut">
              <a:rPr lang="el-GR" smtClean="0"/>
              <a:pPr/>
              <a:t>21/11/2022</a:t>
            </a:fld>
            <a:endParaRPr lang="el-GR"/>
          </a:p>
        </p:txBody>
      </p:sp>
      <p:sp>
        <p:nvSpPr>
          <p:cNvPr id="12" name="11 - Θέση αριθμού διαφάνειας"/>
          <p:cNvSpPr>
            <a:spLocks noGrp="1"/>
          </p:cNvSpPr>
          <p:nvPr>
            <p:ph type="sldNum" sz="quarter" idx="16"/>
          </p:nvPr>
        </p:nvSpPr>
        <p:spPr/>
        <p:txBody>
          <a:bodyPr rtlCol="0"/>
          <a:lstStyle/>
          <a:p>
            <a:fld id="{D3F1D1C4-C2D9-4231-9FB2-B2D9D97AA41D}"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21/11/2022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21/11/2022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a:solidFill>
                  <a:schemeClr val="tx2"/>
                </a:solidFill>
              </a:defRPr>
            </a:lvl1p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80772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21/11/2022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D3F1D1C4-C2D9-4231-9FB2-B2D9D97AA41D}" type="slidenum">
              <a:rPr lang="el-GR" smtClean="0"/>
              <a:pPr/>
              <a:t>‹#›</a:t>
            </a:fld>
            <a:endParaRPr lang="el-GR"/>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2362200" y="1752600"/>
            <a:ext cx="64008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ημερομηνίας"/>
          <p:cNvSpPr>
            <a:spLocks noGrp="1"/>
          </p:cNvSpPr>
          <p:nvPr>
            <p:ph type="dt" sz="half" idx="10"/>
          </p:nvPr>
        </p:nvSpPr>
        <p:spPr>
          <a:xfrm>
            <a:off x="6248400" y="6248400"/>
            <a:ext cx="2667000" cy="365125"/>
          </a:xfrm>
        </p:spPr>
        <p:txBody>
          <a:bodyPr rtlCol="0"/>
          <a:lstStyle/>
          <a:p>
            <a:fld id="{2342CEA3-3058-4D43-AE35-B3DA76CB4003}" type="datetimeFigureOut">
              <a:rPr lang="el-GR" smtClean="0"/>
              <a:pPr/>
              <a:t>21/11/2022</a:t>
            </a:fld>
            <a:endParaRPr lang="el-GR"/>
          </a:p>
        </p:txBody>
      </p:sp>
      <p:sp>
        <p:nvSpPr>
          <p:cNvPr id="13" name="12 - Θέση αριθμού διαφάνειας"/>
          <p:cNvSpPr>
            <a:spLocks noGrp="1"/>
          </p:cNvSpPr>
          <p:nvPr>
            <p:ph type="sldNum" sz="quarter" idx="11"/>
          </p:nvPr>
        </p:nvSpPr>
        <p:spPr>
          <a:xfrm>
            <a:off x="0" y="4667249"/>
            <a:ext cx="1447800" cy="663578"/>
          </a:xfrm>
        </p:spPr>
        <p:txBody>
          <a:bodyPr rtlCol="0"/>
          <a:lstStyle>
            <a:lvl1pPr>
              <a:defRPr sz="2800"/>
            </a:lvl1pPr>
          </a:lstStyle>
          <a:p>
            <a:fld id="{D3F1D1C4-C2D9-4231-9FB2-B2D9D97AA41D}" type="slidenum">
              <a:rPr lang="el-GR" smtClean="0"/>
              <a:pPr/>
              <a:t>‹#›</a:t>
            </a:fld>
            <a:endParaRPr lang="el-GR"/>
          </a:p>
        </p:txBody>
      </p:sp>
      <p:sp>
        <p:nvSpPr>
          <p:cNvPr id="14" name="13 - Θέση υποσέλιδου"/>
          <p:cNvSpPr>
            <a:spLocks noGrp="1"/>
          </p:cNvSpPr>
          <p:nvPr>
            <p:ph type="ftr" sz="quarter" idx="12"/>
          </p:nvPr>
        </p:nvSpPr>
        <p:spPr>
          <a:xfrm>
            <a:off x="1600200" y="6248206"/>
            <a:ext cx="4572000" cy="365125"/>
          </a:xfrm>
        </p:spPr>
        <p:txBody>
          <a:bodyPr rtlCol="0"/>
          <a:lstStyle/>
          <a:p>
            <a:endParaRPr lang="el-GR"/>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609600" y="228600"/>
            <a:ext cx="81534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42CEA3-3058-4D43-AE35-B3DA76CB4003}" type="datetimeFigureOut">
              <a:rPr lang="el-GR" smtClean="0"/>
              <a:pPr/>
              <a:t>21/11/2022</a:t>
            </a:fld>
            <a:endParaRPr lang="el-GR"/>
          </a:p>
        </p:txBody>
      </p:sp>
      <p:sp>
        <p:nvSpPr>
          <p:cNvPr id="3" name="2 - Θέση υποσέλιδου"/>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l-GR"/>
          </a:p>
        </p:txBody>
      </p:sp>
      <p:sp>
        <p:nvSpPr>
          <p:cNvPr id="7" name="6 - Ορθογώνιο"/>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extLst>
              <p:ext uri="{D42A27DB-BD31-4B8C-83A1-F6EECF244321}">
                <p14:modId xmlns:p14="http://schemas.microsoft.com/office/powerpoint/2010/main" val="1668168185"/>
              </p:ext>
            </p:extLst>
          </p:nvPr>
        </p:nvGraphicFramePr>
        <p:xfrm>
          <a:off x="609600" y="1589088"/>
          <a:ext cx="7778824" cy="4144168"/>
        </p:xfrm>
        <a:graphic>
          <a:graphicData uri="http://schemas.openxmlformats.org/drawingml/2006/table">
            <a:tbl>
              <a:tblPr firstRow="1" bandRow="1">
                <a:tableStyleId>{5C22544A-7EE6-4342-B048-85BDC9FD1C3A}</a:tableStyleId>
              </a:tblPr>
              <a:tblGrid>
                <a:gridCol w="7778824">
                  <a:extLst>
                    <a:ext uri="{9D8B030D-6E8A-4147-A177-3AD203B41FA5}">
                      <a16:colId xmlns:a16="http://schemas.microsoft.com/office/drawing/2014/main" val="20000"/>
                    </a:ext>
                  </a:extLst>
                </a:gridCol>
              </a:tblGrid>
              <a:tr h="1297952">
                <a:tc>
                  <a:txBody>
                    <a:bodyPr/>
                    <a:lstStyle/>
                    <a:p>
                      <a:pPr algn="r"/>
                      <a:r>
                        <a:rPr lang="el-GR" sz="2400" b="0" dirty="0" smtClean="0">
                          <a:latin typeface="Calibri" pitchFamily="34" charset="0"/>
                          <a:cs typeface="Calibri" pitchFamily="34" charset="0"/>
                        </a:rPr>
                        <a:t>Τμήμα Φιλοσοφίας</a:t>
                      </a:r>
                      <a:br>
                        <a:rPr lang="el-GR" sz="2400" b="0" dirty="0" smtClean="0">
                          <a:latin typeface="Calibri" pitchFamily="34" charset="0"/>
                          <a:cs typeface="Calibri" pitchFamily="34" charset="0"/>
                        </a:rPr>
                      </a:br>
                      <a:r>
                        <a:rPr lang="el-GR" b="0" dirty="0" smtClean="0">
                          <a:latin typeface="Calibri" pitchFamily="34" charset="0"/>
                          <a:cs typeface="Calibri" pitchFamily="34" charset="0"/>
                        </a:rPr>
                        <a:t/>
                      </a:r>
                      <a:br>
                        <a:rPr lang="el-GR" b="0" dirty="0" smtClean="0">
                          <a:latin typeface="Calibri" pitchFamily="34" charset="0"/>
                          <a:cs typeface="Calibri" pitchFamily="34" charset="0"/>
                        </a:rPr>
                      </a:br>
                      <a:endParaRPr lang="en-US" b="0" dirty="0"/>
                    </a:p>
                  </a:txBody>
                  <a:tcPr/>
                </a:tc>
                <a:extLst>
                  <a:ext uri="{0D108BD9-81ED-4DB2-BD59-A6C34878D82A}">
                    <a16:rowId xmlns:a16="http://schemas.microsoft.com/office/drawing/2014/main" val="10000"/>
                  </a:ext>
                </a:extLst>
              </a:tr>
              <a:tr h="1966594">
                <a:tc>
                  <a:txBody>
                    <a:bodyPr/>
                    <a:lstStyle/>
                    <a:p>
                      <a:pPr algn="ctr"/>
                      <a:r>
                        <a:rPr lang="el-GR" sz="4000" b="1" dirty="0" smtClean="0">
                          <a:latin typeface="Calibri" pitchFamily="34" charset="0"/>
                          <a:cs typeface="Calibri" pitchFamily="34" charset="0"/>
                        </a:rPr>
                        <a:t>Διδακτική της Φιλοσοφίας</a:t>
                      </a:r>
                    </a:p>
                    <a:p>
                      <a:pPr algn="r"/>
                      <a:endParaRPr lang="el-GR" sz="1800" dirty="0" smtClean="0">
                        <a:latin typeface="Calibri" pitchFamily="34" charset="0"/>
                        <a:cs typeface="Calibri" pitchFamily="34" charset="0"/>
                      </a:endParaRPr>
                    </a:p>
                    <a:p>
                      <a:pPr algn="r"/>
                      <a:endParaRPr lang="el-GR" sz="1800" dirty="0" smtClean="0">
                        <a:latin typeface="Calibri" pitchFamily="34" charset="0"/>
                        <a:cs typeface="Calibri" pitchFamily="34" charset="0"/>
                      </a:endParaRPr>
                    </a:p>
                    <a:p>
                      <a:pPr algn="r"/>
                      <a:endParaRPr lang="el-GR" sz="1800" dirty="0" smtClean="0">
                        <a:latin typeface="Calibri" pitchFamily="34" charset="0"/>
                        <a:cs typeface="Calibri" pitchFamily="34" charset="0"/>
                      </a:endParaRPr>
                    </a:p>
                  </a:txBody>
                  <a:tcPr/>
                </a:tc>
                <a:extLst>
                  <a:ext uri="{0D108BD9-81ED-4DB2-BD59-A6C34878D82A}">
                    <a16:rowId xmlns:a16="http://schemas.microsoft.com/office/drawing/2014/main" val="10001"/>
                  </a:ext>
                </a:extLst>
              </a:tr>
              <a:tr h="8796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3200" dirty="0" smtClean="0">
                          <a:latin typeface="Calibri" pitchFamily="34" charset="0"/>
                          <a:cs typeface="Calibri" pitchFamily="34" charset="0"/>
                        </a:rPr>
                        <a:t>Αντιγόνη </a:t>
                      </a:r>
                      <a:r>
                        <a:rPr lang="el-GR" sz="3200" dirty="0" err="1" smtClean="0">
                          <a:latin typeface="Calibri" pitchFamily="34" charset="0"/>
                          <a:cs typeface="Calibri" pitchFamily="34" charset="0"/>
                        </a:rPr>
                        <a:t>Ντόκα</a:t>
                      </a:r>
                      <a:r>
                        <a:rPr lang="el-GR" sz="3200" dirty="0" smtClean="0">
                          <a:latin typeface="Calibri" pitchFamily="34" charset="0"/>
                          <a:cs typeface="Calibri" pitchFamily="34" charset="0"/>
                        </a:rPr>
                        <a:t> </a:t>
                      </a:r>
                      <a:endParaRPr lang="en-US" sz="3200" dirty="0" smtClean="0"/>
                    </a:p>
                    <a:p>
                      <a:endParaRPr lang="en-US" dirty="0"/>
                    </a:p>
                  </a:txBody>
                  <a:tcPr/>
                </a:tc>
                <a:extLst>
                  <a:ext uri="{0D108BD9-81ED-4DB2-BD59-A6C34878D82A}">
                    <a16:rowId xmlns:a16="http://schemas.microsoft.com/office/drawing/2014/main" val="10002"/>
                  </a:ext>
                </a:extLst>
              </a:tr>
            </a:tbl>
          </a:graphicData>
        </a:graphic>
      </p:graphicFrame>
      <p:pic>
        <p:nvPicPr>
          <p:cNvPr id="3" name="Θέση περιεχομένου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6372200" y="3651078"/>
            <a:ext cx="2452259" cy="3055640"/>
          </a:xfrm>
        </p:spPr>
      </p:pic>
    </p:spTree>
    <p:extLst>
      <p:ext uri="{BB962C8B-B14F-4D97-AF65-F5344CB8AC3E}">
        <p14:creationId xmlns:p14="http://schemas.microsoft.com/office/powerpoint/2010/main" val="152526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476672"/>
            <a:ext cx="8153400" cy="742528"/>
          </a:xfrm>
        </p:spPr>
        <p:txBody>
          <a:bodyPr>
            <a:noAutofit/>
          </a:bodyPr>
          <a:lstStyle/>
          <a:p>
            <a:pPr algn="ctr"/>
            <a:r>
              <a:rPr lang="el-GR" sz="2800" b="1" dirty="0" smtClean="0">
                <a:solidFill>
                  <a:schemeClr val="tx1"/>
                </a:solidFill>
              </a:rPr>
              <a:t>Μαζική </a:t>
            </a:r>
            <a:r>
              <a:rPr lang="el-GR" sz="2800" b="1" dirty="0">
                <a:solidFill>
                  <a:schemeClr val="tx1"/>
                </a:solidFill>
              </a:rPr>
              <a:t>κουλτούρα- «μονοδιάστατη» </a:t>
            </a:r>
            <a:r>
              <a:rPr lang="el-GR" sz="2800" b="1" dirty="0" smtClean="0">
                <a:solidFill>
                  <a:schemeClr val="tx1"/>
                </a:solidFill>
              </a:rPr>
              <a:t>κοινωνία. Διδακτική πράξη</a:t>
            </a:r>
            <a:r>
              <a:rPr lang="el-GR" sz="2800" b="1" i="1" dirty="0">
                <a:solidFill>
                  <a:schemeClr val="tx1"/>
                </a:solidFill>
              </a:rPr>
              <a:t/>
            </a:r>
            <a:br>
              <a:rPr lang="el-GR" sz="2800" b="1" i="1" dirty="0">
                <a:solidFill>
                  <a:schemeClr val="tx1"/>
                </a:solidFill>
              </a:rPr>
            </a:br>
            <a:endParaRPr lang="el-GR" sz="2800" b="1" i="1" dirty="0">
              <a:solidFill>
                <a:schemeClr val="tx1"/>
              </a:solidFill>
            </a:endParaRPr>
          </a:p>
        </p:txBody>
      </p:sp>
      <p:sp>
        <p:nvSpPr>
          <p:cNvPr id="3" name="Θέση περιεχομένου 2"/>
          <p:cNvSpPr>
            <a:spLocks noGrp="1"/>
          </p:cNvSpPr>
          <p:nvPr>
            <p:ph sz="quarter" idx="1"/>
          </p:nvPr>
        </p:nvSpPr>
        <p:spPr>
          <a:xfrm>
            <a:off x="609599" y="1589567"/>
            <a:ext cx="4550229" cy="4572000"/>
          </a:xfrm>
        </p:spPr>
        <p:txBody>
          <a:bodyPr>
            <a:normAutofit lnSpcReduction="10000"/>
          </a:bodyPr>
          <a:lstStyle/>
          <a:p>
            <a:pPr marL="0" indent="0">
              <a:lnSpc>
                <a:spcPct val="90000"/>
              </a:lnSpc>
              <a:buNone/>
            </a:pPr>
            <a:r>
              <a:rPr lang="el-GR" sz="2400" b="1" dirty="0"/>
              <a:t>Τυποποίηση της </a:t>
            </a:r>
            <a:r>
              <a:rPr lang="el-GR" sz="2400" b="1" dirty="0" smtClean="0"/>
              <a:t>δημιουργικής έκφρασης:</a:t>
            </a:r>
          </a:p>
          <a:p>
            <a:pPr>
              <a:lnSpc>
                <a:spcPct val="90000"/>
              </a:lnSpc>
            </a:pPr>
            <a:r>
              <a:rPr lang="el-GR" sz="2600" dirty="0" smtClean="0"/>
              <a:t>Η επίφαση της πρωτοτυπίας </a:t>
            </a:r>
          </a:p>
          <a:p>
            <a:pPr>
              <a:lnSpc>
                <a:spcPct val="90000"/>
              </a:lnSpc>
            </a:pPr>
            <a:r>
              <a:rPr lang="el-GR" sz="2600" dirty="0" smtClean="0"/>
              <a:t>Η επίφαση στην αποδοχή της διαφορετικότητας</a:t>
            </a:r>
          </a:p>
          <a:p>
            <a:pPr>
              <a:lnSpc>
                <a:spcPct val="90000"/>
              </a:lnSpc>
            </a:pPr>
            <a:r>
              <a:rPr lang="el-GR" sz="2600" dirty="0" smtClean="0"/>
              <a:t>Η επίφαση στην αποδοχή της πολλαπλότητας</a:t>
            </a:r>
          </a:p>
          <a:p>
            <a:pPr marL="0" indent="0">
              <a:lnSpc>
                <a:spcPct val="90000"/>
              </a:lnSpc>
              <a:buNone/>
            </a:pPr>
            <a:r>
              <a:rPr lang="el-GR" sz="2600" dirty="0" smtClean="0"/>
              <a:t>Ερώτημα:</a:t>
            </a:r>
          </a:p>
          <a:p>
            <a:pPr marL="0" indent="0">
              <a:lnSpc>
                <a:spcPct val="90000"/>
              </a:lnSpc>
              <a:buNone/>
            </a:pPr>
            <a:r>
              <a:rPr lang="el-GR" sz="2600" dirty="0" smtClean="0"/>
              <a:t>Πως η φιλοσοφική σκέψη και η   διδασκαλία τις φιλοσοφίας απαντούν σε μια τέτοια συνθήκη;</a:t>
            </a:r>
          </a:p>
          <a:p>
            <a:pPr marL="0" indent="0">
              <a:lnSpc>
                <a:spcPct val="90000"/>
              </a:lnSpc>
              <a:buNone/>
            </a:pPr>
            <a:endParaRPr lang="el-GR" sz="2600" dirty="0" smtClean="0"/>
          </a:p>
          <a:p>
            <a:pPr marL="0" indent="0">
              <a:lnSpc>
                <a:spcPct val="90000"/>
              </a:lnSpc>
              <a:buNone/>
            </a:pPr>
            <a:endParaRPr lang="el-GR" sz="2600" dirty="0" smtClean="0"/>
          </a:p>
          <a:p>
            <a:pPr>
              <a:lnSpc>
                <a:spcPct val="90000"/>
              </a:lnSpc>
            </a:pPr>
            <a:endParaRPr lang="el-GR" sz="2600" dirty="0"/>
          </a:p>
          <a:p>
            <a:endParaRPr lang="el-GR" sz="2600" dirty="0"/>
          </a:p>
        </p:txBody>
      </p:sp>
      <p:pic>
        <p:nvPicPr>
          <p:cNvPr id="5" name="Content Placeholder 4"/>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5220072" y="2060848"/>
            <a:ext cx="3511178" cy="3168352"/>
          </a:xfrm>
        </p:spPr>
      </p:pic>
    </p:spTree>
    <p:extLst>
      <p:ext uri="{BB962C8B-B14F-4D97-AF65-F5344CB8AC3E}">
        <p14:creationId xmlns:p14="http://schemas.microsoft.com/office/powerpoint/2010/main" val="1086117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l-GR" sz="2400" b="1" dirty="0">
                <a:solidFill>
                  <a:schemeClr val="tx1"/>
                </a:solidFill>
              </a:rPr>
              <a:t>Μαζική κουλτούρα- «μονοδιάστατη» κοινωνία. Διδακτική πράξη: το παράδειγμα στο χώρο της τέχνης </a:t>
            </a:r>
            <a:r>
              <a:rPr lang="el-GR" sz="2400" b="1" i="1" dirty="0">
                <a:solidFill>
                  <a:schemeClr val="tx1"/>
                </a:solidFill>
              </a:rPr>
              <a:t/>
            </a:r>
            <a:br>
              <a:rPr lang="el-GR" sz="2400" b="1" i="1" dirty="0">
                <a:solidFill>
                  <a:schemeClr val="tx1"/>
                </a:solidFill>
              </a:rPr>
            </a:br>
            <a:endParaRPr lang="en-US" sz="2400" dirty="0"/>
          </a:p>
        </p:txBody>
      </p:sp>
      <p:sp>
        <p:nvSpPr>
          <p:cNvPr id="3" name="Content Placeholder 2"/>
          <p:cNvSpPr>
            <a:spLocks noGrp="1"/>
          </p:cNvSpPr>
          <p:nvPr>
            <p:ph sz="quarter" idx="1"/>
          </p:nvPr>
        </p:nvSpPr>
        <p:spPr>
          <a:xfrm>
            <a:off x="612648" y="1700809"/>
            <a:ext cx="8121622" cy="4569816"/>
          </a:xfrm>
        </p:spPr>
        <p:txBody>
          <a:bodyPr>
            <a:normAutofit/>
          </a:bodyPr>
          <a:lstStyle/>
          <a:p>
            <a:pPr marL="0" indent="0">
              <a:buNone/>
            </a:pPr>
            <a:r>
              <a:rPr lang="el-GR" sz="2400" b="1" dirty="0" smtClean="0"/>
              <a:t>Σημεία προβληματισμού:</a:t>
            </a:r>
            <a:endParaRPr lang="el-GR" sz="2400" dirty="0"/>
          </a:p>
          <a:p>
            <a:r>
              <a:rPr lang="el-GR" sz="2400" dirty="0" smtClean="0"/>
              <a:t>Η </a:t>
            </a:r>
            <a:r>
              <a:rPr lang="el-GR" sz="2400" dirty="0"/>
              <a:t>μαζική κουλτούρα </a:t>
            </a:r>
            <a:r>
              <a:rPr lang="el-GR" sz="2400" dirty="0" smtClean="0"/>
              <a:t>συνυφαίνεται στο πεδίο μιας εντύπωσης πρωτοτυπίας </a:t>
            </a:r>
            <a:r>
              <a:rPr lang="el-GR" sz="2400" dirty="0"/>
              <a:t>και νεοτερισμού </a:t>
            </a:r>
          </a:p>
          <a:p>
            <a:pPr marL="0" indent="0">
              <a:buNone/>
            </a:pPr>
            <a:r>
              <a:rPr lang="el-GR" sz="2400" dirty="0" smtClean="0"/>
              <a:t> </a:t>
            </a:r>
            <a:endParaRPr lang="en-US" sz="2400" dirty="0"/>
          </a:p>
          <a:p>
            <a:endParaRPr lang="el-GR" sz="2400" dirty="0" smtClean="0"/>
          </a:p>
          <a:p>
            <a:pPr lvl="2"/>
            <a:endParaRPr lang="en-US" sz="1800" dirty="0"/>
          </a:p>
        </p:txBody>
      </p:sp>
      <p:pic>
        <p:nvPicPr>
          <p:cNvPr id="4098" name="Picture 2" descr="Η χρυσή Marilyn Monroe… δια χειρός Andy Warhol - Artvi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759" y="3356992"/>
            <a:ext cx="6629400" cy="263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910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800" b="1" dirty="0">
                <a:solidFill>
                  <a:schemeClr val="tx1"/>
                </a:solidFill>
              </a:rPr>
              <a:t>Μαζική κουλτούρα- «μονοδιάστατη» κοινωνία. Διδακτική </a:t>
            </a:r>
            <a:r>
              <a:rPr lang="el-GR" sz="2800" b="1" dirty="0" smtClean="0">
                <a:solidFill>
                  <a:schemeClr val="tx1"/>
                </a:solidFill>
              </a:rPr>
              <a:t>πράξη</a:t>
            </a:r>
            <a:endParaRPr lang="en-US" sz="2800" dirty="0"/>
          </a:p>
        </p:txBody>
      </p:sp>
      <p:sp>
        <p:nvSpPr>
          <p:cNvPr id="3" name="Content Placeholder 2"/>
          <p:cNvSpPr>
            <a:spLocks noGrp="1"/>
          </p:cNvSpPr>
          <p:nvPr>
            <p:ph sz="quarter" idx="1"/>
          </p:nvPr>
        </p:nvSpPr>
        <p:spPr>
          <a:xfrm>
            <a:off x="612648" y="1628800"/>
            <a:ext cx="8153400" cy="4467200"/>
          </a:xfrm>
        </p:spPr>
        <p:txBody>
          <a:bodyPr>
            <a:normAutofit fontScale="85000" lnSpcReduction="10000"/>
          </a:bodyPr>
          <a:lstStyle/>
          <a:p>
            <a:r>
              <a:rPr lang="el-GR" sz="2600" dirty="0" smtClean="0"/>
              <a:t>Προάγει </a:t>
            </a:r>
            <a:r>
              <a:rPr lang="el-GR" sz="2600" dirty="0"/>
              <a:t>τον εφησυχασμό και δημιουργεί ένα υπόστρωμα στη σκέψη των μαθητών </a:t>
            </a:r>
            <a:r>
              <a:rPr lang="el-GR" sz="2600" dirty="0" smtClean="0"/>
              <a:t>μας μέσα από:</a:t>
            </a:r>
          </a:p>
          <a:p>
            <a:endParaRPr lang="el-GR" sz="2600" dirty="0" smtClean="0"/>
          </a:p>
          <a:p>
            <a:pPr lvl="2"/>
            <a:r>
              <a:rPr lang="el-GR" sz="2600" dirty="0" smtClean="0"/>
              <a:t> Αναπαραγωγή ενός συστήματος αξιών</a:t>
            </a:r>
          </a:p>
          <a:p>
            <a:pPr lvl="2"/>
            <a:r>
              <a:rPr lang="el-GR" sz="2600" dirty="0" smtClean="0"/>
              <a:t>Φυγή από την πραγματικότητα</a:t>
            </a:r>
          </a:p>
          <a:p>
            <a:pPr lvl="2"/>
            <a:r>
              <a:rPr lang="el-GR" sz="2600" dirty="0" smtClean="0"/>
              <a:t>Ψυχαγωγία χωρίς ουσιαστική συμμετοχή του ατόμου</a:t>
            </a:r>
          </a:p>
          <a:p>
            <a:pPr lvl="2"/>
            <a:r>
              <a:rPr lang="el-GR" sz="2600" dirty="0" smtClean="0"/>
              <a:t>Απομακρύνει από τον προβληματισμό σε </a:t>
            </a:r>
            <a:r>
              <a:rPr lang="el-GR" sz="2600" dirty="0"/>
              <a:t>ζωτικά θέματα της καθημερινής </a:t>
            </a:r>
            <a:r>
              <a:rPr lang="el-GR" sz="2600" dirty="0" smtClean="0"/>
              <a:t>εμπειρίας του αναπτυσσόμενου ατόμου</a:t>
            </a:r>
            <a:endParaRPr lang="el-GR" sz="2600" dirty="0"/>
          </a:p>
          <a:p>
            <a:pPr lvl="2"/>
            <a:endParaRPr lang="el-GR" sz="2600" dirty="0" smtClean="0"/>
          </a:p>
          <a:p>
            <a:pPr lvl="2"/>
            <a:endParaRPr lang="el-GR" sz="2600" dirty="0" smtClean="0"/>
          </a:p>
          <a:p>
            <a:endParaRPr lang="el-GR" sz="2400" dirty="0"/>
          </a:p>
          <a:p>
            <a:pPr marL="0" indent="0">
              <a:buNone/>
            </a:pPr>
            <a:r>
              <a:rPr lang="el-GR" sz="2400" dirty="0"/>
              <a:t> </a:t>
            </a:r>
            <a:endParaRPr lang="en-US" sz="2400" dirty="0"/>
          </a:p>
          <a:p>
            <a:endParaRPr lang="en-US" dirty="0"/>
          </a:p>
        </p:txBody>
      </p:sp>
    </p:spTree>
    <p:extLst>
      <p:ext uri="{BB962C8B-B14F-4D97-AF65-F5344CB8AC3E}">
        <p14:creationId xmlns:p14="http://schemas.microsoft.com/office/powerpoint/2010/main" val="2513501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800" b="1" dirty="0" smtClean="0"/>
              <a:t> Η </a:t>
            </a:r>
            <a:r>
              <a:rPr lang="el-GR" sz="2800" b="1" dirty="0" err="1" smtClean="0"/>
              <a:t>ανοιχτότητα</a:t>
            </a:r>
            <a:r>
              <a:rPr lang="el-GR" sz="2800" b="1" dirty="0" smtClean="0"/>
              <a:t> στην εκπαιδευτική πράξη</a:t>
            </a:r>
            <a:endParaRPr lang="el-GR" sz="2800" b="1" dirty="0"/>
          </a:p>
        </p:txBody>
      </p:sp>
      <p:sp>
        <p:nvSpPr>
          <p:cNvPr id="5" name="4 - Θέση περιεχομένου"/>
          <p:cNvSpPr>
            <a:spLocks noGrp="1"/>
          </p:cNvSpPr>
          <p:nvPr>
            <p:ph sz="quarter" idx="1"/>
          </p:nvPr>
        </p:nvSpPr>
        <p:spPr/>
        <p:txBody>
          <a:bodyPr/>
          <a:lstStyle/>
          <a:p>
            <a:pPr marL="0" indent="0">
              <a:buNone/>
            </a:pPr>
            <a:r>
              <a:rPr lang="el-GR" sz="2600" b="1" dirty="0"/>
              <a:t>Σε σχέση με τη διδακτική συνθήκη:</a:t>
            </a:r>
          </a:p>
          <a:p>
            <a:pPr>
              <a:lnSpc>
                <a:spcPct val="110000"/>
              </a:lnSpc>
            </a:pPr>
            <a:r>
              <a:rPr lang="el-GR" sz="2600" dirty="0" smtClean="0"/>
              <a:t>Δοκιμάζουμε </a:t>
            </a:r>
            <a:r>
              <a:rPr lang="el-GR" sz="2600" dirty="0"/>
              <a:t>και αξιοποιούμε διάφορα διδακτικά πλαίσια  με διαφορετικό βαθμό δομής, ανάλογα τη φύση του θέματος που </a:t>
            </a:r>
            <a:r>
              <a:rPr lang="el-GR" sz="2600" dirty="0" smtClean="0"/>
              <a:t>αναπτύσσουμε</a:t>
            </a:r>
            <a:endParaRPr lang="el-GR" sz="2600" dirty="0"/>
          </a:p>
        </p:txBody>
      </p:sp>
    </p:spTree>
    <p:extLst>
      <p:ext uri="{BB962C8B-B14F-4D97-AF65-F5344CB8AC3E}">
        <p14:creationId xmlns:p14="http://schemas.microsoft.com/office/powerpoint/2010/main" val="1227289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800" b="1" dirty="0" smtClean="0"/>
              <a:t>Η διαδικασία  αξιολόγησης της εκπαιδευτικής διαδικασίας </a:t>
            </a:r>
            <a:endParaRPr lang="el-GR" sz="2800" b="1" dirty="0"/>
          </a:p>
        </p:txBody>
      </p:sp>
      <p:sp>
        <p:nvSpPr>
          <p:cNvPr id="3" name="Ορθογώνιο 2"/>
          <p:cNvSpPr/>
          <p:nvPr/>
        </p:nvSpPr>
        <p:spPr>
          <a:xfrm>
            <a:off x="612648" y="3105835"/>
            <a:ext cx="7919792" cy="892552"/>
          </a:xfrm>
          <a:prstGeom prst="rect">
            <a:avLst/>
          </a:prstGeom>
        </p:spPr>
        <p:txBody>
          <a:bodyPr wrap="square">
            <a:spAutoFit/>
          </a:bodyPr>
          <a:lstStyle/>
          <a:p>
            <a:pPr>
              <a:spcBef>
                <a:spcPts val="700"/>
              </a:spcBef>
              <a:buClr>
                <a:schemeClr val="accent2"/>
              </a:buClr>
              <a:buSzPct val="60000"/>
            </a:pPr>
            <a:r>
              <a:rPr lang="el-GR" sz="2600" b="1" dirty="0"/>
              <a:t>Η αξιολόγηση αποτελεί αναπόσπαστο κομμάτι της καθημερινής διδασκαλίας</a:t>
            </a:r>
          </a:p>
        </p:txBody>
      </p:sp>
    </p:spTree>
    <p:extLst>
      <p:ext uri="{BB962C8B-B14F-4D97-AF65-F5344CB8AC3E}">
        <p14:creationId xmlns:p14="http://schemas.microsoft.com/office/powerpoint/2010/main" val="1678387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2800" b="1" dirty="0"/>
              <a:t>Η διαδικασία  αξιολόγησης της εκπαιδευτικής διαδικασίας </a:t>
            </a:r>
          </a:p>
        </p:txBody>
      </p:sp>
      <p:sp>
        <p:nvSpPr>
          <p:cNvPr id="3" name="Θέση περιεχομένου 2"/>
          <p:cNvSpPr>
            <a:spLocks noGrp="1"/>
          </p:cNvSpPr>
          <p:nvPr>
            <p:ph sz="quarter" idx="1"/>
          </p:nvPr>
        </p:nvSpPr>
        <p:spPr/>
        <p:txBody>
          <a:bodyPr/>
          <a:lstStyle/>
          <a:p>
            <a:pPr marL="0" indent="0">
              <a:buNone/>
            </a:pPr>
            <a:r>
              <a:rPr lang="el-GR" sz="2600" b="1" dirty="0"/>
              <a:t>Η συνθήκη της </a:t>
            </a:r>
            <a:r>
              <a:rPr lang="el-GR" sz="2600" b="1" dirty="0" smtClean="0"/>
              <a:t>αξιολόγησης. Προβληματισμός:</a:t>
            </a:r>
            <a:endParaRPr lang="el-GR" sz="2600" b="1" dirty="0"/>
          </a:p>
          <a:p>
            <a:pPr>
              <a:lnSpc>
                <a:spcPct val="110000"/>
              </a:lnSpc>
            </a:pPr>
            <a:r>
              <a:rPr lang="el-GR" sz="2400" dirty="0" smtClean="0"/>
              <a:t>Η μέτρηση μέσω της βαθμολογίας δεν αποτελεί μοναδικό τρόπο αξιολόγησης</a:t>
            </a:r>
          </a:p>
          <a:p>
            <a:pPr>
              <a:lnSpc>
                <a:spcPct val="110000"/>
              </a:lnSpc>
            </a:pPr>
            <a:r>
              <a:rPr lang="el-GR" sz="2400" dirty="0"/>
              <a:t>Η αξιολόγηση είναι διεργασία εξέτασης μιας κατάστασης, με στόχο να προσδιοριστεί η αξία αλλά και η ποιότητά </a:t>
            </a:r>
            <a:r>
              <a:rPr lang="el-GR" sz="2400" dirty="0" smtClean="0"/>
              <a:t>της</a:t>
            </a:r>
          </a:p>
          <a:p>
            <a:pPr>
              <a:lnSpc>
                <a:spcPct val="110000"/>
              </a:lnSpc>
            </a:pPr>
            <a:r>
              <a:rPr lang="el-GR" sz="2400" dirty="0" smtClean="0"/>
              <a:t> </a:t>
            </a:r>
            <a:r>
              <a:rPr lang="el-GR" sz="2400" dirty="0"/>
              <a:t>Κύριο μέλημα στην αξιολόγηση, αποτελεί ο καθορισμός των αξιών που οφείλει να επιδιώξει το σχολικό </a:t>
            </a:r>
            <a:r>
              <a:rPr lang="el-GR" sz="2400" dirty="0" smtClean="0"/>
              <a:t>πρόγραμμα</a:t>
            </a:r>
          </a:p>
          <a:p>
            <a:pPr>
              <a:lnSpc>
                <a:spcPct val="110000"/>
              </a:lnSpc>
            </a:pPr>
            <a:endParaRPr lang="el-GR" sz="2600" dirty="0"/>
          </a:p>
        </p:txBody>
      </p:sp>
    </p:spTree>
    <p:extLst>
      <p:ext uri="{BB962C8B-B14F-4D97-AF65-F5344CB8AC3E}">
        <p14:creationId xmlns:p14="http://schemas.microsoft.com/office/powerpoint/2010/main" val="2397019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2800" b="1" dirty="0"/>
              <a:t>Η διαδικασία  αξιολόγησης της εκπαιδευτικής διαδικασίας </a:t>
            </a:r>
          </a:p>
        </p:txBody>
      </p:sp>
      <p:sp>
        <p:nvSpPr>
          <p:cNvPr id="3" name="Θέση περιεχομένου 2"/>
          <p:cNvSpPr>
            <a:spLocks noGrp="1"/>
          </p:cNvSpPr>
          <p:nvPr>
            <p:ph sz="quarter" idx="1"/>
          </p:nvPr>
        </p:nvSpPr>
        <p:spPr/>
        <p:txBody>
          <a:bodyPr>
            <a:normAutofit fontScale="77500" lnSpcReduction="20000"/>
          </a:bodyPr>
          <a:lstStyle/>
          <a:p>
            <a:pPr marL="0" indent="0">
              <a:buNone/>
            </a:pPr>
            <a:r>
              <a:rPr lang="el-GR" sz="2600" b="1" dirty="0"/>
              <a:t>Η συνθήκη της αξιολόγησης</a:t>
            </a:r>
            <a:r>
              <a:rPr lang="el-GR" sz="2600" b="1" dirty="0" smtClean="0"/>
              <a:t>:</a:t>
            </a:r>
          </a:p>
          <a:p>
            <a:pPr>
              <a:lnSpc>
                <a:spcPct val="130000"/>
              </a:lnSpc>
            </a:pPr>
            <a:r>
              <a:rPr lang="x-none" sz="2800" dirty="0"/>
              <a:t>Για τα </a:t>
            </a:r>
            <a:r>
              <a:rPr lang="el-GR" sz="2800" dirty="0"/>
              <a:t>φιλοσοφικά</a:t>
            </a:r>
            <a:r>
              <a:rPr lang="x-none" sz="2800" dirty="0"/>
              <a:t> μαθήματα, όπως και για άλλες περιοχές, αποτελεί μια εξαιρετικά </a:t>
            </a:r>
            <a:r>
              <a:rPr lang="el-GR" sz="2800" dirty="0" smtClean="0"/>
              <a:t>ιδιαίτερη </a:t>
            </a:r>
            <a:r>
              <a:rPr lang="x-none" sz="2800" dirty="0" smtClean="0"/>
              <a:t>πρακτική</a:t>
            </a:r>
            <a:r>
              <a:rPr lang="x-none" sz="2800" dirty="0"/>
              <a:t>, </a:t>
            </a:r>
            <a:r>
              <a:rPr lang="el-GR" sz="2800" dirty="0" smtClean="0"/>
              <a:t>με </a:t>
            </a:r>
            <a:r>
              <a:rPr lang="x-none" sz="2800" dirty="0" smtClean="0"/>
              <a:t>πολλές μεταβλητές</a:t>
            </a:r>
            <a:endParaRPr lang="el-GR" sz="2800" dirty="0" smtClean="0"/>
          </a:p>
          <a:p>
            <a:pPr>
              <a:lnSpc>
                <a:spcPct val="130000"/>
              </a:lnSpc>
            </a:pPr>
            <a:r>
              <a:rPr lang="x-none" sz="2800" dirty="0" smtClean="0"/>
              <a:t> </a:t>
            </a:r>
            <a:r>
              <a:rPr lang="x-none" sz="2800" dirty="0"/>
              <a:t>Όμως στην πραγματικότητα, αυτή η σύνθετη διαδικασία έχει συρρικνωθεί σε μια επιφανειακή μέτρηση της «επίδοσης» του μαθητή και μάλιστα με κριτήρια που υποσκάπτουν τις αρχές της </a:t>
            </a:r>
            <a:r>
              <a:rPr lang="el-GR" sz="2800" dirty="0" smtClean="0"/>
              <a:t>φιλοσοφικής</a:t>
            </a:r>
            <a:r>
              <a:rPr lang="x-none" sz="2800" dirty="0" smtClean="0"/>
              <a:t> </a:t>
            </a:r>
            <a:r>
              <a:rPr lang="x-none" sz="2800" dirty="0"/>
              <a:t>αγωγής, καθώς συνδέονται με περιοριστικές αντιλήψεις και </a:t>
            </a:r>
            <a:r>
              <a:rPr lang="x-none" sz="2800" dirty="0" smtClean="0"/>
              <a:t>στερεότυπα </a:t>
            </a:r>
            <a:endParaRPr lang="el-GR" sz="2800" dirty="0" smtClean="0"/>
          </a:p>
          <a:p>
            <a:pPr>
              <a:lnSpc>
                <a:spcPct val="130000"/>
              </a:lnSpc>
            </a:pPr>
            <a:r>
              <a:rPr lang="el-GR" sz="2800" dirty="0"/>
              <a:t>Η</a:t>
            </a:r>
            <a:r>
              <a:rPr lang="x-none" sz="2800" dirty="0"/>
              <a:t> αξία </a:t>
            </a:r>
            <a:r>
              <a:rPr lang="el-GR" sz="2800" dirty="0"/>
              <a:t>τ</a:t>
            </a:r>
            <a:r>
              <a:rPr lang="x-none" sz="2800" dirty="0"/>
              <a:t>η</a:t>
            </a:r>
            <a:r>
              <a:rPr lang="el-GR" sz="2800" dirty="0"/>
              <a:t>ς</a:t>
            </a:r>
            <a:r>
              <a:rPr lang="x-none" sz="2800" dirty="0"/>
              <a:t> στοχαστική</a:t>
            </a:r>
            <a:r>
              <a:rPr lang="el-GR" sz="2800" dirty="0"/>
              <a:t>ς</a:t>
            </a:r>
            <a:r>
              <a:rPr lang="x-none" sz="2800" dirty="0"/>
              <a:t> αναζήτηση</a:t>
            </a:r>
            <a:r>
              <a:rPr lang="el-GR" sz="2800" dirty="0"/>
              <a:t>ς</a:t>
            </a:r>
            <a:r>
              <a:rPr lang="x-none" sz="2800" dirty="0"/>
              <a:t> που δεν είναι μετρήσιμη</a:t>
            </a:r>
            <a:endParaRPr lang="el-GR" sz="2800" dirty="0"/>
          </a:p>
          <a:p>
            <a:pPr>
              <a:lnSpc>
                <a:spcPct val="130000"/>
              </a:lnSpc>
            </a:pPr>
            <a:endParaRPr lang="el-GR" sz="2800" dirty="0"/>
          </a:p>
          <a:p>
            <a:pPr marL="0" indent="0">
              <a:buNone/>
            </a:pPr>
            <a:endParaRPr lang="el-GR" dirty="0"/>
          </a:p>
        </p:txBody>
      </p:sp>
    </p:spTree>
    <p:extLst>
      <p:ext uri="{BB962C8B-B14F-4D97-AF65-F5344CB8AC3E}">
        <p14:creationId xmlns:p14="http://schemas.microsoft.com/office/powerpoint/2010/main" val="921237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2400" b="1" dirty="0" smtClean="0">
                <a:solidFill>
                  <a:schemeClr val="tx1"/>
                </a:solidFill>
                <a:latin typeface="Calibri" pitchFamily="34" charset="0"/>
                <a:cs typeface="Times New Roman" pitchFamily="18" charset="0"/>
              </a:rPr>
              <a:t>Η δυνατότητα ένταξης της φιλοσοφίας στο πλαίσιο του αναλυτικού προγράμματος</a:t>
            </a:r>
            <a:endParaRPr lang="el-GR" sz="2400" b="1" dirty="0">
              <a:solidFill>
                <a:schemeClr val="tx1"/>
              </a:solidFill>
              <a:latin typeface="Calibri" pitchFamily="34" charset="0"/>
              <a:cs typeface="Times New Roman" pitchFamily="18" charset="0"/>
            </a:endParaRPr>
          </a:p>
        </p:txBody>
      </p:sp>
      <p:sp>
        <p:nvSpPr>
          <p:cNvPr id="3" name="Θέση περιεχομένου 2"/>
          <p:cNvSpPr>
            <a:spLocks noGrp="1"/>
          </p:cNvSpPr>
          <p:nvPr>
            <p:ph sz="quarter" idx="1"/>
          </p:nvPr>
        </p:nvSpPr>
        <p:spPr>
          <a:xfrm>
            <a:off x="612648" y="1844824"/>
            <a:ext cx="8153400" cy="4251176"/>
          </a:xfrm>
        </p:spPr>
        <p:txBody>
          <a:bodyPr>
            <a:normAutofit/>
          </a:bodyPr>
          <a:lstStyle/>
          <a:p>
            <a:pPr marL="0" indent="0">
              <a:buNone/>
            </a:pPr>
            <a:r>
              <a:rPr lang="el-GR" sz="2000" b="1" dirty="0" smtClean="0"/>
              <a:t>Ερώτημα:</a:t>
            </a:r>
          </a:p>
          <a:p>
            <a:pPr algn="just"/>
            <a:r>
              <a:rPr lang="el-GR" sz="2000" dirty="0" smtClean="0"/>
              <a:t>Η προσπάθεια </a:t>
            </a:r>
            <a:r>
              <a:rPr lang="el-GR" sz="2000" dirty="0"/>
              <a:t>συσχέτισης, σύμπραξης και ενοποίησης των επιμέρους γνώσεων, </a:t>
            </a:r>
            <a:r>
              <a:rPr lang="el-GR" sz="2000" dirty="0" smtClean="0"/>
              <a:t>μέσω των  διαθεματικών και διεπιστημονικών </a:t>
            </a:r>
            <a:r>
              <a:rPr lang="x-none" sz="2000" dirty="0" smtClean="0"/>
              <a:t>προγραμμάτων</a:t>
            </a:r>
            <a:r>
              <a:rPr lang="el-GR" sz="2000" dirty="0" smtClean="0"/>
              <a:t> ευνοούν την διδασκαλία του μαθήματος της φιλοσοφίας;</a:t>
            </a:r>
            <a:endParaRPr lang="el-GR" sz="2000" dirty="0"/>
          </a:p>
          <a:p>
            <a:pPr marL="0" indent="0" algn="just">
              <a:buNone/>
            </a:pPr>
            <a:endParaRPr lang="el-GR" sz="2000" dirty="0"/>
          </a:p>
          <a:p>
            <a:pPr marL="0" indent="0">
              <a:buNone/>
            </a:pPr>
            <a:endParaRPr lang="el-GR" sz="2200" dirty="0"/>
          </a:p>
        </p:txBody>
      </p:sp>
    </p:spTree>
    <p:extLst>
      <p:ext uri="{BB962C8B-B14F-4D97-AF65-F5344CB8AC3E}">
        <p14:creationId xmlns:p14="http://schemas.microsoft.com/office/powerpoint/2010/main" val="2989419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800" b="1" dirty="0" err="1" smtClean="0"/>
              <a:t>Αναστοχασμός:Η</a:t>
            </a:r>
            <a:r>
              <a:rPr lang="el-GR" sz="2800" b="1" dirty="0" smtClean="0"/>
              <a:t> στάση μας στη γνώση</a:t>
            </a:r>
            <a:endParaRPr lang="en-US" sz="2800" b="1" dirty="0"/>
          </a:p>
        </p:txBody>
      </p:sp>
      <p:sp>
        <p:nvSpPr>
          <p:cNvPr id="3" name="Content Placeholder 2"/>
          <p:cNvSpPr>
            <a:spLocks noGrp="1"/>
          </p:cNvSpPr>
          <p:nvPr>
            <p:ph sz="quarter" idx="1"/>
          </p:nvPr>
        </p:nvSpPr>
        <p:spPr/>
        <p:txBody>
          <a:bodyPr/>
          <a:lstStyle/>
          <a:p>
            <a:pPr marL="0" indent="0">
              <a:buNone/>
            </a:pPr>
            <a:r>
              <a:rPr lang="el-GR" sz="3200" b="1" dirty="0"/>
              <a:t>Ενεργοποίηση μιας νέας συζήτησης:</a:t>
            </a:r>
          </a:p>
          <a:p>
            <a:r>
              <a:rPr lang="el-GR" sz="3200" dirty="0"/>
              <a:t>Σ</a:t>
            </a:r>
            <a:r>
              <a:rPr lang="x-none" sz="3200" dirty="0"/>
              <a:t>τοχαστική, ερωτηματική, πολιτισμική</a:t>
            </a:r>
            <a:r>
              <a:rPr lang="el-GR" sz="3200" dirty="0"/>
              <a:t> προσέγγιση </a:t>
            </a:r>
          </a:p>
          <a:p>
            <a:r>
              <a:rPr lang="el-GR" sz="3200" dirty="0"/>
              <a:t>Η γνώση δεν οδηγεί σε μια στατική ανάγνωση – η πρόκληση είναι να ενεργοποιήσει το στοχασμό</a:t>
            </a:r>
          </a:p>
          <a:p>
            <a:r>
              <a:rPr lang="el-GR" sz="3200" dirty="0"/>
              <a:t>Βαθμός υποκειμενικότητας-παρέμβαση</a:t>
            </a:r>
          </a:p>
          <a:p>
            <a:endParaRPr lang="el-GR" sz="3200" dirty="0"/>
          </a:p>
        </p:txBody>
      </p:sp>
    </p:spTree>
    <p:extLst>
      <p:ext uri="{BB962C8B-B14F-4D97-AF65-F5344CB8AC3E}">
        <p14:creationId xmlns:p14="http://schemas.microsoft.com/office/powerpoint/2010/main" val="3722279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800" b="1" dirty="0"/>
              <a:t>Ας δούμε μερικά παραδείγματα από το χώρο της τέχνης </a:t>
            </a:r>
          </a:p>
        </p:txBody>
      </p:sp>
      <p:pic>
        <p:nvPicPr>
          <p:cNvPr id="9218" name="Picture 2" descr="C:\Users\Antonis\Desktop\αμεσα\μαθήματα\μαθήματα και υλικό -μεταπτυχιακό\μεταπτ. 3\3.png"/>
          <p:cNvPicPr>
            <a:picLocks noGrp="1" noChangeAspect="1" noChangeArrowheads="1"/>
          </p:cNvPicPr>
          <p:nvPr>
            <p:ph sz="quarter" idx="1"/>
          </p:nvPr>
        </p:nvPicPr>
        <p:blipFill>
          <a:blip r:embed="rId3" cstate="print"/>
          <a:srcRect/>
          <a:stretch>
            <a:fillRect/>
          </a:stretch>
        </p:blipFill>
        <p:spPr bwMode="auto">
          <a:xfrm>
            <a:off x="609600" y="2169326"/>
            <a:ext cx="3886200" cy="3411523"/>
          </a:xfrm>
          <a:prstGeom prst="rect">
            <a:avLst/>
          </a:prstGeom>
          <a:noFill/>
        </p:spPr>
      </p:pic>
      <p:pic>
        <p:nvPicPr>
          <p:cNvPr id="9219" name="Picture 3" descr="C:\Users\Antonis\Desktop\αμεσα\μαθήματα\μαθήματα και υλικό -μεταπτυχιακό\μεταπτ. 3\3a.png"/>
          <p:cNvPicPr>
            <a:picLocks noGrp="1" noChangeAspect="1" noChangeArrowheads="1"/>
          </p:cNvPicPr>
          <p:nvPr>
            <p:ph sz="quarter" idx="2"/>
          </p:nvPr>
        </p:nvPicPr>
        <p:blipFill>
          <a:blip r:embed="rId4"/>
          <a:srcRect/>
          <a:stretch>
            <a:fillRect/>
          </a:stretch>
        </p:blipFill>
        <p:spPr bwMode="auto">
          <a:xfrm>
            <a:off x="5598979" y="1589088"/>
            <a:ext cx="2378341" cy="4572000"/>
          </a:xfrm>
          <a:prstGeom prst="rect">
            <a:avLst/>
          </a:prstGeom>
          <a:noFill/>
        </p:spPr>
      </p:pic>
    </p:spTree>
    <p:extLst>
      <p:ext uri="{BB962C8B-B14F-4D97-AF65-F5344CB8AC3E}">
        <p14:creationId xmlns:p14="http://schemas.microsoft.com/office/powerpoint/2010/main" val="1536954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28600"/>
            <a:ext cx="8763000" cy="990600"/>
          </a:xfrm>
        </p:spPr>
        <p:txBody>
          <a:bodyPr>
            <a:normAutofit/>
          </a:bodyPr>
          <a:lstStyle/>
          <a:p>
            <a:pPr algn="ctr"/>
            <a:r>
              <a:rPr lang="el-GR" sz="2800" b="1" i="1" dirty="0" smtClean="0">
                <a:solidFill>
                  <a:schemeClr val="tx1"/>
                </a:solidFill>
              </a:rPr>
              <a:t> </a:t>
            </a:r>
            <a:r>
              <a:rPr lang="el-GR" sz="2800" b="1" dirty="0" smtClean="0">
                <a:solidFill>
                  <a:schemeClr val="tx1"/>
                </a:solidFill>
              </a:rPr>
              <a:t>Αξιοποίηση της </a:t>
            </a:r>
            <a:r>
              <a:rPr lang="el-GR" sz="2800" b="1" dirty="0" err="1" smtClean="0">
                <a:solidFill>
                  <a:schemeClr val="tx1"/>
                </a:solidFill>
              </a:rPr>
              <a:t>εμπειρικοβιωματικής</a:t>
            </a:r>
            <a:r>
              <a:rPr lang="el-GR" sz="2800" b="1" dirty="0" smtClean="0">
                <a:solidFill>
                  <a:schemeClr val="tx1"/>
                </a:solidFill>
              </a:rPr>
              <a:t> γνώσης</a:t>
            </a:r>
            <a:endParaRPr lang="el-GR" sz="2800" b="1" dirty="0"/>
          </a:p>
        </p:txBody>
      </p:sp>
      <p:sp>
        <p:nvSpPr>
          <p:cNvPr id="5" name="4 - Θέση περιεχομένου"/>
          <p:cNvSpPr>
            <a:spLocks noGrp="1"/>
          </p:cNvSpPr>
          <p:nvPr>
            <p:ph sz="quarter" idx="1"/>
          </p:nvPr>
        </p:nvSpPr>
        <p:spPr>
          <a:xfrm>
            <a:off x="-1" y="1589568"/>
            <a:ext cx="4844901" cy="5079792"/>
          </a:xfrm>
        </p:spPr>
        <p:txBody>
          <a:bodyPr>
            <a:normAutofit fontScale="55000" lnSpcReduction="20000"/>
          </a:bodyPr>
          <a:lstStyle/>
          <a:p>
            <a:pPr marL="0" indent="0">
              <a:buNone/>
            </a:pPr>
            <a:r>
              <a:rPr lang="el-GR" sz="4400" b="1" dirty="0"/>
              <a:t>Η </a:t>
            </a:r>
            <a:r>
              <a:rPr lang="el-GR" sz="4400" b="1" dirty="0" err="1"/>
              <a:t>εμπειρικοβιωματική</a:t>
            </a:r>
            <a:r>
              <a:rPr lang="el-GR" sz="4400" b="1" dirty="0"/>
              <a:t> </a:t>
            </a:r>
            <a:r>
              <a:rPr lang="el-GR" sz="4400" b="1" dirty="0" smtClean="0"/>
              <a:t>γνώση:</a:t>
            </a:r>
            <a:endParaRPr lang="el-GR" sz="3500" b="1" dirty="0"/>
          </a:p>
          <a:p>
            <a:pPr>
              <a:lnSpc>
                <a:spcPct val="110000"/>
              </a:lnSpc>
            </a:pPr>
            <a:r>
              <a:rPr lang="el-GR" sz="3600" dirty="0"/>
              <a:t>Η συνάντηση των μαθητών με το χώρο της φιλοσοφίας δεν επιτελείται αποκλειστικά στο σχολικό </a:t>
            </a:r>
            <a:r>
              <a:rPr lang="el-GR" sz="3600" dirty="0" smtClean="0"/>
              <a:t>χώρο</a:t>
            </a:r>
            <a:r>
              <a:rPr lang="en-US" sz="3600" dirty="0" smtClean="0"/>
              <a:t>.</a:t>
            </a:r>
            <a:r>
              <a:rPr lang="el-GR" sz="3600" dirty="0" smtClean="0"/>
              <a:t> </a:t>
            </a:r>
            <a:endParaRPr lang="en-US" sz="3600" dirty="0" smtClean="0"/>
          </a:p>
          <a:p>
            <a:pPr>
              <a:lnSpc>
                <a:spcPct val="110000"/>
              </a:lnSpc>
            </a:pPr>
            <a:r>
              <a:rPr lang="el-GR" sz="3600" dirty="0" smtClean="0"/>
              <a:t>Ο αναπτυσσόμενος άνθρωπος κατέχει </a:t>
            </a:r>
            <a:r>
              <a:rPr lang="el-GR" sz="3600" dirty="0"/>
              <a:t>ήδη ορισμένες γνώσεις και έχει αναπτύξει κάποια στάση απέναντι σε διάφορα ζητήματα που αφορούν το χώρο της </a:t>
            </a:r>
            <a:r>
              <a:rPr lang="el-GR" sz="3600" dirty="0" smtClean="0"/>
              <a:t>φιλοσοφίας</a:t>
            </a:r>
          </a:p>
          <a:p>
            <a:pPr>
              <a:lnSpc>
                <a:spcPct val="110000"/>
              </a:lnSpc>
            </a:pPr>
            <a:r>
              <a:rPr lang="el-GR" sz="3600" dirty="0"/>
              <a:t>Η </a:t>
            </a:r>
            <a:r>
              <a:rPr lang="el-GR" sz="3600" dirty="0" err="1"/>
              <a:t>εμπειρικοβιωματική</a:t>
            </a:r>
            <a:r>
              <a:rPr lang="el-GR" sz="3600" dirty="0"/>
              <a:t> αυτή γνώση είναι πολύ ισχυρή, καθώς αναπτύσσεται με φυσικό και αβίαστο τρόπο μέσα από την καθημερινή εμπειρία και την πραγματικότητα της ζωής, στην οποία τα μέσα μαζικής ενημέρωσης ασκούν έντονες </a:t>
            </a:r>
            <a:r>
              <a:rPr lang="el-GR" sz="3600" dirty="0" smtClean="0"/>
              <a:t>επιδράσεις</a:t>
            </a:r>
            <a:endParaRPr lang="el-GR" sz="3600" dirty="0"/>
          </a:p>
          <a:p>
            <a:pPr>
              <a:lnSpc>
                <a:spcPct val="110000"/>
              </a:lnSpc>
            </a:pPr>
            <a:endParaRPr lang="el-GR" sz="3500" dirty="0"/>
          </a:p>
        </p:txBody>
      </p:sp>
      <p:pic>
        <p:nvPicPr>
          <p:cNvPr id="6" name="Content Placeholder 5"/>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5261323" y="1589088"/>
            <a:ext cx="3053654" cy="4572000"/>
          </a:xfrm>
        </p:spPr>
      </p:pic>
    </p:spTree>
    <p:extLst>
      <p:ext uri="{BB962C8B-B14F-4D97-AF65-F5344CB8AC3E}">
        <p14:creationId xmlns:p14="http://schemas.microsoft.com/office/powerpoint/2010/main" val="1941081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fontScale="90000"/>
          </a:bodyPr>
          <a:lstStyle/>
          <a:p>
            <a:r>
              <a:rPr lang="el-GR" sz="3100" dirty="0" smtClean="0"/>
              <a:t/>
            </a:r>
            <a:br>
              <a:rPr lang="el-GR" sz="3100" dirty="0" smtClean="0"/>
            </a:br>
            <a:r>
              <a:rPr lang="el-GR" sz="3100" b="1" dirty="0" smtClean="0"/>
              <a:t>Ντιέγκο Βελάσκεθ </a:t>
            </a:r>
            <a:br>
              <a:rPr lang="el-GR" sz="3100" b="1" dirty="0" smtClean="0"/>
            </a:br>
            <a:r>
              <a:rPr lang="el-GR" sz="3100" b="1" dirty="0" smtClean="0"/>
              <a:t> </a:t>
            </a:r>
            <a:r>
              <a:rPr lang="en-US" sz="3100" b="1" dirty="0" smtClean="0"/>
              <a:t>H</a:t>
            </a:r>
            <a:r>
              <a:rPr lang="el-GR" sz="3100" b="1" dirty="0" smtClean="0"/>
              <a:t> αναμέτρηση της Αθηνάς με την Αράχνη</a:t>
            </a:r>
            <a:r>
              <a:rPr lang="el-GR" b="1" dirty="0" smtClean="0"/>
              <a:t/>
            </a:r>
            <a:br>
              <a:rPr lang="el-GR" b="1" dirty="0" smtClean="0"/>
            </a:br>
            <a:endParaRPr lang="el-GR" dirty="0"/>
          </a:p>
        </p:txBody>
      </p:sp>
      <p:pic>
        <p:nvPicPr>
          <p:cNvPr id="8" name="7 - Θέση περιεχομένου" descr="779px-Velázquez_-_La_Fábula_de_Aracne_o_Las_Hilanderas_Museo_del_Prado_1657-58.jpg"/>
          <p:cNvPicPr>
            <a:picLocks noGrp="1" noChangeAspect="1"/>
          </p:cNvPicPr>
          <p:nvPr>
            <p:ph sz="quarter" idx="1"/>
          </p:nvPr>
        </p:nvPicPr>
        <p:blipFill>
          <a:blip r:embed="rId3"/>
          <a:stretch>
            <a:fillRect/>
          </a:stretch>
        </p:blipFill>
        <p:spPr>
          <a:xfrm>
            <a:off x="1771888" y="1600200"/>
            <a:ext cx="5835174" cy="4495800"/>
          </a:xfrm>
        </p:spPr>
      </p:pic>
    </p:spTree>
    <p:extLst>
      <p:ext uri="{BB962C8B-B14F-4D97-AF65-F5344CB8AC3E}">
        <p14:creationId xmlns:p14="http://schemas.microsoft.com/office/powerpoint/2010/main" val="1632460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0"/>
            <a:ext cx="8153400" cy="1419204"/>
          </a:xfrm>
        </p:spPr>
        <p:txBody>
          <a:bodyPr>
            <a:noAutofit/>
          </a:bodyPr>
          <a:lstStyle/>
          <a:p>
            <a:pPr algn="ctr"/>
            <a:r>
              <a:rPr lang="el-GR" sz="2800" b="1" dirty="0">
                <a:solidFill>
                  <a:schemeClr val="tx1"/>
                </a:solidFill>
              </a:rPr>
              <a:t>Η στάση μας στην </a:t>
            </a:r>
            <a:r>
              <a:rPr lang="el-GR" sz="2800" b="1" dirty="0" smtClean="0">
                <a:solidFill>
                  <a:schemeClr val="tx1"/>
                </a:solidFill>
              </a:rPr>
              <a:t>γνώση. Η διδακτική πράξη</a:t>
            </a:r>
            <a:endParaRPr lang="el-GR" sz="2800" b="1" dirty="0">
              <a:solidFill>
                <a:schemeClr val="tx1"/>
              </a:solidFill>
            </a:endParaRPr>
          </a:p>
        </p:txBody>
      </p:sp>
      <p:sp>
        <p:nvSpPr>
          <p:cNvPr id="5" name="4 - Θέση περιεχομένου"/>
          <p:cNvSpPr>
            <a:spLocks noGrp="1"/>
          </p:cNvSpPr>
          <p:nvPr>
            <p:ph sz="quarter" idx="1"/>
          </p:nvPr>
        </p:nvSpPr>
        <p:spPr>
          <a:xfrm>
            <a:off x="609599" y="1589567"/>
            <a:ext cx="7900959" cy="3711641"/>
          </a:xfrm>
        </p:spPr>
        <p:txBody>
          <a:bodyPr>
            <a:normAutofit/>
          </a:bodyPr>
          <a:lstStyle/>
          <a:p>
            <a:pPr marL="0" indent="0" algn="just">
              <a:buNone/>
            </a:pPr>
            <a:r>
              <a:rPr lang="el-GR" sz="2000" b="1" dirty="0" smtClean="0"/>
              <a:t>Διδακτική διαδικασία. Η φιλοσοφική γνώση:</a:t>
            </a:r>
          </a:p>
          <a:p>
            <a:pPr algn="just"/>
            <a:r>
              <a:rPr lang="el-GR" sz="2000" dirty="0" smtClean="0"/>
              <a:t>Α</a:t>
            </a:r>
            <a:r>
              <a:rPr lang="x-none" sz="2000" dirty="0" smtClean="0"/>
              <a:t>ναζητώ </a:t>
            </a:r>
            <a:r>
              <a:rPr lang="x-none" sz="2000" dirty="0"/>
              <a:t>μια διδακτική που αναγνωρίζει τις πολλές οπτικές τις πολλές διαδρομές </a:t>
            </a:r>
            <a:r>
              <a:rPr lang="el-GR" sz="2000" dirty="0"/>
              <a:t>που αποτυπώθηκαν και αποτυπώνονται στη φιλοσοφική </a:t>
            </a:r>
            <a:r>
              <a:rPr lang="el-GR" sz="2000" dirty="0" smtClean="0"/>
              <a:t>σκέψη</a:t>
            </a:r>
          </a:p>
          <a:p>
            <a:pPr algn="just"/>
            <a:r>
              <a:rPr lang="el-GR" sz="2000" dirty="0" smtClean="0"/>
              <a:t>Μ</a:t>
            </a:r>
            <a:r>
              <a:rPr lang="x-none" sz="2000" dirty="0" smtClean="0"/>
              <a:t>ια </a:t>
            </a:r>
            <a:r>
              <a:rPr lang="x-none" sz="2000" dirty="0"/>
              <a:t>διδακτική που αποδέχεται την υποκειμενικότητα</a:t>
            </a:r>
            <a:r>
              <a:rPr lang="el-GR" sz="2000" dirty="0"/>
              <a:t> και τη σχετικότητα</a:t>
            </a:r>
            <a:r>
              <a:rPr lang="x-none" sz="2000" dirty="0"/>
              <a:t>, </a:t>
            </a:r>
            <a:r>
              <a:rPr lang="el-GR" sz="2000" dirty="0"/>
              <a:t>που αναδεικνύει την παράδοση, αλλά και τις σύγχρονες αιχμηρές τάσεις, ανοιχτή στα θέματα της κοινωνικής </a:t>
            </a:r>
            <a:r>
              <a:rPr lang="el-GR" sz="2000" dirty="0" smtClean="0"/>
              <a:t>ζωής</a:t>
            </a:r>
          </a:p>
          <a:p>
            <a:pPr algn="just"/>
            <a:r>
              <a:rPr lang="el-GR" sz="2000" dirty="0" smtClean="0"/>
              <a:t>Αναζητώ </a:t>
            </a:r>
            <a:r>
              <a:rPr lang="el-GR" sz="2000" dirty="0"/>
              <a:t>τρόπους να αναδείξω μια γνώση που συνεχώς επεκτείνεται, μεταβάλλεται και αναδιατάσσεται ακριβώς γιατί η </a:t>
            </a:r>
            <a:r>
              <a:rPr lang="el-GR" sz="2000" dirty="0" err="1"/>
              <a:t>η</a:t>
            </a:r>
            <a:r>
              <a:rPr lang="el-GR" sz="2000" dirty="0"/>
              <a:t> περιοχή της φιλοσοφίας συνεχώς επεκτείνεται, μεταβάλλεται και αναδιατάσσεται</a:t>
            </a:r>
            <a:endParaRPr lang="el-GR" sz="2000" dirty="0" smtClean="0"/>
          </a:p>
          <a:p>
            <a:pPr marL="0" indent="0" algn="just">
              <a:buNone/>
            </a:pPr>
            <a:endParaRPr lang="el-GR" sz="2200" dirty="0" smtClean="0"/>
          </a:p>
        </p:txBody>
      </p:sp>
    </p:spTree>
    <p:extLst>
      <p:ext uri="{BB962C8B-B14F-4D97-AF65-F5344CB8AC3E}">
        <p14:creationId xmlns:p14="http://schemas.microsoft.com/office/powerpoint/2010/main" val="860256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ctr"/>
            <a:r>
              <a:rPr lang="el-GR" sz="2800" b="1" dirty="0" smtClean="0"/>
              <a:t>Θέτουμε το ερώτημα</a:t>
            </a:r>
            <a:endParaRPr lang="el-GR" sz="2800" b="1" dirty="0"/>
          </a:p>
        </p:txBody>
      </p:sp>
      <p:sp>
        <p:nvSpPr>
          <p:cNvPr id="3" name="Θέση περιεχομένου 2"/>
          <p:cNvSpPr>
            <a:spLocks noGrp="1"/>
          </p:cNvSpPr>
          <p:nvPr>
            <p:ph sz="quarter" idx="1"/>
          </p:nvPr>
        </p:nvSpPr>
        <p:spPr>
          <a:xfrm>
            <a:off x="609600" y="1589567"/>
            <a:ext cx="7994848" cy="4572000"/>
          </a:xfrm>
        </p:spPr>
        <p:txBody>
          <a:bodyPr>
            <a:normAutofit/>
          </a:bodyPr>
          <a:lstStyle/>
          <a:p>
            <a:pPr marL="0" indent="0">
              <a:buNone/>
            </a:pPr>
            <a:r>
              <a:rPr lang="el-GR" sz="2000" b="1" dirty="0" smtClean="0"/>
              <a:t>Ερώτημα:</a:t>
            </a:r>
          </a:p>
          <a:p>
            <a:r>
              <a:rPr lang="el-GR" sz="2000" dirty="0"/>
              <a:t>Π</a:t>
            </a:r>
            <a:r>
              <a:rPr lang="el-GR" sz="2000" dirty="0" smtClean="0"/>
              <a:t>ροτείνουμε </a:t>
            </a:r>
            <a:r>
              <a:rPr lang="el-GR" sz="2000" dirty="0"/>
              <a:t>μια συγκεκριμένη φιλοσοφική </a:t>
            </a:r>
            <a:r>
              <a:rPr lang="el-GR" sz="2000" dirty="0" smtClean="0"/>
              <a:t>στάση;</a:t>
            </a:r>
          </a:p>
          <a:p>
            <a:pPr marL="2606040" lvl="8" indent="0">
              <a:buNone/>
            </a:pPr>
            <a:r>
              <a:rPr lang="el-GR" sz="2000" dirty="0" smtClean="0"/>
              <a:t> </a:t>
            </a:r>
            <a:r>
              <a:rPr lang="el-GR" sz="2000" b="1" dirty="0" smtClean="0"/>
              <a:t>ή</a:t>
            </a:r>
          </a:p>
          <a:p>
            <a:r>
              <a:rPr lang="el-GR" sz="2000" b="1" dirty="0" smtClean="0"/>
              <a:t> </a:t>
            </a:r>
            <a:r>
              <a:rPr lang="el-GR" sz="2000" dirty="0" smtClean="0"/>
              <a:t>Οφείλουμε </a:t>
            </a:r>
            <a:r>
              <a:rPr lang="el-GR" sz="2000" dirty="0"/>
              <a:t>να ενστερνιζόμαστε μια θεώρηση;</a:t>
            </a:r>
          </a:p>
        </p:txBody>
      </p:sp>
    </p:spTree>
    <p:extLst>
      <p:ext uri="{BB962C8B-B14F-4D97-AF65-F5344CB8AC3E}">
        <p14:creationId xmlns:p14="http://schemas.microsoft.com/office/powerpoint/2010/main" val="4037224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800" b="1" dirty="0">
                <a:solidFill>
                  <a:schemeClr val="tx1"/>
                </a:solidFill>
              </a:rPr>
              <a:t>Η στάση μας στην γνώση. Η διδακτική πράξη</a:t>
            </a:r>
            <a:endParaRPr lang="en-US" sz="2800" dirty="0"/>
          </a:p>
        </p:txBody>
      </p:sp>
      <p:pic>
        <p:nvPicPr>
          <p:cNvPr id="7" name="Content Placeholder 6"/>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5076056" y="1700808"/>
            <a:ext cx="3456384" cy="4460758"/>
          </a:xfrm>
        </p:spPr>
      </p:pic>
      <p:sp>
        <p:nvSpPr>
          <p:cNvPr id="6" name="Content Placeholder 5"/>
          <p:cNvSpPr>
            <a:spLocks noGrp="1"/>
          </p:cNvSpPr>
          <p:nvPr>
            <p:ph sz="quarter" idx="1"/>
          </p:nvPr>
        </p:nvSpPr>
        <p:spPr>
          <a:xfrm>
            <a:off x="609600" y="2780927"/>
            <a:ext cx="4250432" cy="3380639"/>
          </a:xfrm>
        </p:spPr>
        <p:txBody>
          <a:bodyPr/>
          <a:lstStyle/>
          <a:p>
            <a:pPr marL="0" indent="0" algn="just">
              <a:lnSpc>
                <a:spcPct val="80000"/>
              </a:lnSpc>
              <a:buNone/>
            </a:pPr>
            <a:r>
              <a:rPr lang="el-GR" sz="2000" dirty="0"/>
              <a:t>Η ιδιαιτερότητα της φιλοσοφικής παιδείας και η συνεισφορά της στο σχολείο έγκειται στην δυνατότητα μιας πλουραλιστικής σκέψης </a:t>
            </a:r>
          </a:p>
          <a:p>
            <a:pPr>
              <a:lnSpc>
                <a:spcPct val="80000"/>
              </a:lnSpc>
            </a:pPr>
            <a:endParaRPr lang="el-GR" sz="4000" dirty="0"/>
          </a:p>
        </p:txBody>
      </p:sp>
    </p:spTree>
    <p:extLst>
      <p:ext uri="{BB962C8B-B14F-4D97-AF65-F5344CB8AC3E}">
        <p14:creationId xmlns:p14="http://schemas.microsoft.com/office/powerpoint/2010/main" val="1613715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2800" b="1" i="1" dirty="0" smtClean="0">
                <a:solidFill>
                  <a:schemeClr val="tx1"/>
                </a:solidFill>
              </a:rPr>
              <a:t> </a:t>
            </a:r>
            <a:r>
              <a:rPr lang="el-GR" sz="2800" b="1" dirty="0">
                <a:solidFill>
                  <a:schemeClr val="tx1"/>
                </a:solidFill>
              </a:rPr>
              <a:t>Αξιοποίηση της </a:t>
            </a:r>
            <a:r>
              <a:rPr lang="el-GR" sz="2800" b="1" dirty="0" err="1">
                <a:solidFill>
                  <a:schemeClr val="tx1"/>
                </a:solidFill>
              </a:rPr>
              <a:t>εμπειρικοβιωματικής</a:t>
            </a:r>
            <a:r>
              <a:rPr lang="el-GR" sz="2800" b="1" dirty="0">
                <a:solidFill>
                  <a:schemeClr val="tx1"/>
                </a:solidFill>
              </a:rPr>
              <a:t> γνώσης</a:t>
            </a:r>
          </a:p>
        </p:txBody>
      </p:sp>
      <p:sp>
        <p:nvSpPr>
          <p:cNvPr id="3" name="Θέση περιεχομένου 2"/>
          <p:cNvSpPr>
            <a:spLocks noGrp="1"/>
          </p:cNvSpPr>
          <p:nvPr>
            <p:ph sz="quarter" idx="1"/>
          </p:nvPr>
        </p:nvSpPr>
        <p:spPr>
          <a:xfrm>
            <a:off x="609600" y="1589567"/>
            <a:ext cx="7922840" cy="4572000"/>
          </a:xfrm>
        </p:spPr>
        <p:txBody>
          <a:bodyPr>
            <a:normAutofit/>
          </a:bodyPr>
          <a:lstStyle/>
          <a:p>
            <a:pPr marL="0" indent="0">
              <a:buNone/>
            </a:pPr>
            <a:r>
              <a:rPr lang="el-GR" sz="2400" b="1" dirty="0"/>
              <a:t>Η </a:t>
            </a:r>
            <a:r>
              <a:rPr lang="el-GR" sz="2400" b="1" dirty="0" err="1"/>
              <a:t>εμπειρικοβιωματική</a:t>
            </a:r>
            <a:r>
              <a:rPr lang="el-GR" sz="2400" b="1" dirty="0"/>
              <a:t> </a:t>
            </a:r>
            <a:r>
              <a:rPr lang="el-GR" sz="2400" b="1" dirty="0" smtClean="0"/>
              <a:t>γνώση: ως έναυσμα για την διδακτική πράξη</a:t>
            </a:r>
            <a:endParaRPr lang="el-GR" sz="2400" b="1" dirty="0"/>
          </a:p>
          <a:p>
            <a:r>
              <a:rPr lang="el-GR" sz="2400" dirty="0"/>
              <a:t>Ζητούμενο δεν είναι η </a:t>
            </a:r>
            <a:r>
              <a:rPr lang="el-GR" sz="2400" dirty="0" smtClean="0"/>
              <a:t>ενίσχυση </a:t>
            </a:r>
            <a:r>
              <a:rPr lang="el-GR" sz="2400" dirty="0"/>
              <a:t>μιας ορισμένης στάσης, αλλά η ενεργή οικοδόμησή της, μέσα από συσχετίσεις της οργανωμένης γνώσης με την προσωπική </a:t>
            </a:r>
            <a:r>
              <a:rPr lang="el-GR" sz="2400" dirty="0" smtClean="0"/>
              <a:t>εμπειρία</a:t>
            </a:r>
          </a:p>
          <a:p>
            <a:r>
              <a:rPr lang="el-GR" sz="2400" dirty="0"/>
              <a:t>Η </a:t>
            </a:r>
            <a:r>
              <a:rPr lang="el-GR" sz="2400" dirty="0" err="1"/>
              <a:t>εμπειρικοβιωματική</a:t>
            </a:r>
            <a:r>
              <a:rPr lang="el-GR" sz="2400" dirty="0"/>
              <a:t> γνώση μπορεί και πρέπει να αξιοποιείται στη διδακτική </a:t>
            </a:r>
            <a:r>
              <a:rPr lang="el-GR" sz="2400" dirty="0" smtClean="0"/>
              <a:t>διαδικασία, </a:t>
            </a:r>
            <a:r>
              <a:rPr lang="el-GR" sz="2400" dirty="0"/>
              <a:t>καθώς αφενός κινητοποιεί το προσωπικό ενδιαφέρον των μαθητών και αφετέρου τους διευκολύνει να ανακαλύψουν οι ίδιοι συνδετικούς κρίκους ανάμεσα στην φιλοσοφία και την καθημερινή τους </a:t>
            </a:r>
            <a:r>
              <a:rPr lang="el-GR" sz="2400" dirty="0" smtClean="0"/>
              <a:t>ζωή</a:t>
            </a:r>
          </a:p>
          <a:p>
            <a:endParaRPr lang="el-GR" sz="3200" dirty="0"/>
          </a:p>
          <a:p>
            <a:endParaRPr lang="el-GR" dirty="0"/>
          </a:p>
        </p:txBody>
      </p:sp>
    </p:spTree>
    <p:extLst>
      <p:ext uri="{BB962C8B-B14F-4D97-AF65-F5344CB8AC3E}">
        <p14:creationId xmlns:p14="http://schemas.microsoft.com/office/powerpoint/2010/main" val="2173955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800" b="1" dirty="0" smtClean="0"/>
              <a:t>Η αξιοποίηση της </a:t>
            </a:r>
            <a:r>
              <a:rPr lang="el-GR" sz="2800" b="1" dirty="0" err="1" smtClean="0"/>
              <a:t>εμπειρικοβιωμηχανικής</a:t>
            </a:r>
            <a:r>
              <a:rPr lang="el-GR" sz="2800" b="1" dirty="0" smtClean="0"/>
              <a:t>  γνώσης στη διδακτική πράξη</a:t>
            </a:r>
            <a:endParaRPr lang="en-US" sz="2800" b="1" dirty="0"/>
          </a:p>
        </p:txBody>
      </p:sp>
      <p:pic>
        <p:nvPicPr>
          <p:cNvPr id="11" name="Content Placeholder 10"/>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104900" y="2327275"/>
            <a:ext cx="2895600" cy="3095625"/>
          </a:xfrm>
        </p:spPr>
      </p:pic>
      <p:pic>
        <p:nvPicPr>
          <p:cNvPr id="12" name="Content Placeholder 10"/>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4845050" y="1931988"/>
            <a:ext cx="3886200" cy="3886200"/>
          </a:xfrm>
        </p:spPr>
      </p:pic>
    </p:spTree>
    <p:extLst>
      <p:ext uri="{BB962C8B-B14F-4D97-AF65-F5344CB8AC3E}">
        <p14:creationId xmlns:p14="http://schemas.microsoft.com/office/powerpoint/2010/main" val="4766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404664"/>
            <a:ext cx="8153400" cy="814536"/>
          </a:xfrm>
        </p:spPr>
        <p:txBody>
          <a:bodyPr>
            <a:normAutofit fontScale="90000"/>
          </a:bodyPr>
          <a:lstStyle/>
          <a:p>
            <a:pPr algn="ctr"/>
            <a:r>
              <a:rPr lang="el-GR" sz="2800" b="1" dirty="0">
                <a:solidFill>
                  <a:schemeClr val="tx1"/>
                </a:solidFill>
              </a:rPr>
              <a:t>Οπτικός πολιτισμός</a:t>
            </a:r>
            <a:r>
              <a:rPr lang="en-US" sz="2800" b="1" dirty="0">
                <a:solidFill>
                  <a:schemeClr val="tx1"/>
                </a:solidFill>
              </a:rPr>
              <a:t> </a:t>
            </a:r>
            <a:r>
              <a:rPr lang="el-GR" sz="2800" b="1" dirty="0">
                <a:solidFill>
                  <a:schemeClr val="tx1"/>
                </a:solidFill>
              </a:rPr>
              <a:t>και μαζική κουλτούρα</a:t>
            </a:r>
            <a:r>
              <a:rPr lang="el-GR" sz="2800" b="1" dirty="0" smtClean="0">
                <a:solidFill>
                  <a:schemeClr val="tx1"/>
                </a:solidFill>
              </a:rPr>
              <a:t>: προβληματισμός  </a:t>
            </a:r>
            <a:r>
              <a:rPr lang="el-GR" sz="2800" b="1" i="1" dirty="0">
                <a:solidFill>
                  <a:schemeClr val="tx1"/>
                </a:solidFill>
              </a:rPr>
              <a:t/>
            </a:r>
            <a:br>
              <a:rPr lang="el-GR" sz="2800" b="1" i="1" dirty="0">
                <a:solidFill>
                  <a:schemeClr val="tx1"/>
                </a:solidFill>
              </a:rPr>
            </a:br>
            <a:endParaRPr lang="el-GR" sz="2800" b="1" i="1" dirty="0">
              <a:solidFill>
                <a:schemeClr val="tx1"/>
              </a:solidFill>
            </a:endParaRPr>
          </a:p>
        </p:txBody>
      </p:sp>
      <p:sp>
        <p:nvSpPr>
          <p:cNvPr id="3" name="Θέση περιεχομένου 2"/>
          <p:cNvSpPr>
            <a:spLocks noGrp="1"/>
          </p:cNvSpPr>
          <p:nvPr>
            <p:ph sz="quarter" idx="1"/>
          </p:nvPr>
        </p:nvSpPr>
        <p:spPr>
          <a:xfrm>
            <a:off x="609600" y="1589567"/>
            <a:ext cx="7562800" cy="4572000"/>
          </a:xfrm>
        </p:spPr>
        <p:txBody>
          <a:bodyPr>
            <a:normAutofit/>
          </a:bodyPr>
          <a:lstStyle/>
          <a:p>
            <a:pPr marL="0" indent="0">
              <a:buNone/>
            </a:pPr>
            <a:r>
              <a:rPr lang="el-GR" sz="2400" b="1" i="1" dirty="0"/>
              <a:t>Οπτικός </a:t>
            </a:r>
            <a:r>
              <a:rPr lang="el-GR" sz="2400" b="1" i="1" dirty="0" smtClean="0"/>
              <a:t>πολιτισμός:</a:t>
            </a:r>
            <a:endParaRPr lang="el-GR" sz="2400" dirty="0" smtClean="0"/>
          </a:p>
          <a:p>
            <a:r>
              <a:rPr lang="el-GR" sz="2400" dirty="0" smtClean="0"/>
              <a:t>Το </a:t>
            </a:r>
            <a:r>
              <a:rPr lang="el-GR" sz="2400" dirty="0"/>
              <a:t>βλέμμα στο δυτικό πολιτισμό, έχει πλέον εξασκηθεί στο να δέχεται εκατοντάδες οπτικά μηνύματα καθημερινά, όλοι γινόμαστε αναπόφευκτα </a:t>
            </a:r>
            <a:r>
              <a:rPr lang="el-GR" sz="2400" dirty="0" smtClean="0"/>
              <a:t>δέκτες</a:t>
            </a:r>
          </a:p>
          <a:p>
            <a:r>
              <a:rPr lang="el-GR" sz="2400" dirty="0" smtClean="0"/>
              <a:t> Ο όγκου </a:t>
            </a:r>
            <a:r>
              <a:rPr lang="el-GR" sz="2400" dirty="0"/>
              <a:t>του επικοινωνιακού υλικού και </a:t>
            </a:r>
            <a:r>
              <a:rPr lang="el-GR" sz="2400" dirty="0" smtClean="0"/>
              <a:t>η ταχύτητα πρόσληψής </a:t>
            </a:r>
            <a:r>
              <a:rPr lang="el-GR" sz="2400" dirty="0"/>
              <a:t>του</a:t>
            </a:r>
            <a:r>
              <a:rPr lang="el-GR" sz="2400" dirty="0" smtClean="0"/>
              <a:t>, καθιστά την διαδικασία αποκωδικοποίησής </a:t>
            </a:r>
            <a:r>
              <a:rPr lang="el-GR" sz="2400" dirty="0"/>
              <a:t>του από το μέσο δέκτη </a:t>
            </a:r>
            <a:r>
              <a:rPr lang="el-GR" sz="2400" dirty="0" smtClean="0"/>
              <a:t>μηχανική</a:t>
            </a:r>
            <a:endParaRPr lang="el-GR" sz="2400" dirty="0"/>
          </a:p>
          <a:p>
            <a:r>
              <a:rPr lang="el-GR" sz="2400" dirty="0" smtClean="0"/>
              <a:t> </a:t>
            </a:r>
            <a:r>
              <a:rPr lang="el-GR" sz="2400" dirty="0"/>
              <a:t>Επαναλαμβανόμενα μοτίβα και στερεοτυπικά σχήματα δεν επιδέχονται πολλαπλές ερμηνείες και οδηγούν στο μονοδιάστατο επιδιωκόμενο νόημα</a:t>
            </a:r>
          </a:p>
          <a:p>
            <a:endParaRPr lang="el-GR" sz="2400" dirty="0"/>
          </a:p>
        </p:txBody>
      </p:sp>
    </p:spTree>
    <p:extLst>
      <p:ext uri="{BB962C8B-B14F-4D97-AF65-F5344CB8AC3E}">
        <p14:creationId xmlns:p14="http://schemas.microsoft.com/office/powerpoint/2010/main" val="838718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04663"/>
            <a:ext cx="8568952" cy="844443"/>
          </a:xfrm>
        </p:spPr>
        <p:txBody>
          <a:bodyPr>
            <a:noAutofit/>
          </a:bodyPr>
          <a:lstStyle/>
          <a:p>
            <a:pPr algn="ctr"/>
            <a:r>
              <a:rPr lang="el-GR" sz="2400" b="1" dirty="0" smtClean="0">
                <a:solidFill>
                  <a:schemeClr val="tx1"/>
                </a:solidFill>
              </a:rPr>
              <a:t>Οπτικός πολιτισμός</a:t>
            </a:r>
            <a:r>
              <a:rPr lang="en-US" sz="2400" b="1" dirty="0" smtClean="0">
                <a:solidFill>
                  <a:schemeClr val="tx1"/>
                </a:solidFill>
              </a:rPr>
              <a:t> </a:t>
            </a:r>
            <a:r>
              <a:rPr lang="el-GR" sz="2400" b="1" dirty="0">
                <a:solidFill>
                  <a:schemeClr val="tx1"/>
                </a:solidFill>
              </a:rPr>
              <a:t>και μαζική </a:t>
            </a:r>
            <a:r>
              <a:rPr lang="el-GR" sz="2400" b="1" dirty="0" smtClean="0">
                <a:solidFill>
                  <a:schemeClr val="tx1"/>
                </a:solidFill>
              </a:rPr>
              <a:t>κουλτούρα- </a:t>
            </a:r>
            <a:r>
              <a:rPr lang="el-GR" sz="2400" b="1" dirty="0">
                <a:solidFill>
                  <a:schemeClr val="tx1"/>
                </a:solidFill>
              </a:rPr>
              <a:t>«μονοδιάστατη» κοινωνία </a:t>
            </a:r>
            <a:br>
              <a:rPr lang="el-GR" sz="2400" b="1" dirty="0">
                <a:solidFill>
                  <a:schemeClr val="tx1"/>
                </a:solidFill>
              </a:rPr>
            </a:br>
            <a:endParaRPr lang="el-GR" sz="2400" b="1" dirty="0">
              <a:solidFill>
                <a:schemeClr val="tx1"/>
              </a:solidFill>
            </a:endParaRPr>
          </a:p>
        </p:txBody>
      </p:sp>
      <p:pic>
        <p:nvPicPr>
          <p:cNvPr id="8" name="7 - Θέση περιεχομένου" descr="1_gaitis.jpg"/>
          <p:cNvPicPr>
            <a:picLocks noGrp="1" noChangeAspect="1"/>
          </p:cNvPicPr>
          <p:nvPr>
            <p:ph sz="quarter" idx="2"/>
          </p:nvPr>
        </p:nvPicPr>
        <p:blipFill>
          <a:blip r:embed="rId3" cstate="print"/>
          <a:stretch>
            <a:fillRect/>
          </a:stretch>
        </p:blipFill>
        <p:spPr>
          <a:xfrm>
            <a:off x="5078288" y="2060848"/>
            <a:ext cx="3886200" cy="3356992"/>
          </a:xfrm>
        </p:spPr>
      </p:pic>
      <p:sp>
        <p:nvSpPr>
          <p:cNvPr id="5" name="4 - Θέση κειμένου"/>
          <p:cNvSpPr>
            <a:spLocks noGrp="1"/>
          </p:cNvSpPr>
          <p:nvPr>
            <p:ph type="body" sz="quarter" idx="4294967295"/>
          </p:nvPr>
        </p:nvSpPr>
        <p:spPr>
          <a:xfrm>
            <a:off x="755576" y="1484784"/>
            <a:ext cx="4392488" cy="5112568"/>
          </a:xfrm>
        </p:spPr>
        <p:txBody>
          <a:bodyPr>
            <a:noAutofit/>
          </a:bodyPr>
          <a:lstStyle/>
          <a:p>
            <a:pPr marL="0" indent="0">
              <a:buNone/>
            </a:pPr>
            <a:r>
              <a:rPr lang="el-GR" sz="2400" b="1" i="1" dirty="0" smtClean="0"/>
              <a:t>Η </a:t>
            </a:r>
            <a:r>
              <a:rPr lang="el-GR" sz="2400" b="1" i="1" dirty="0"/>
              <a:t>έμφαση στη </a:t>
            </a:r>
            <a:r>
              <a:rPr lang="el-GR" sz="2400" b="1" i="1" dirty="0" smtClean="0"/>
              <a:t>διαφήμιση. Ερωτήματα:</a:t>
            </a:r>
          </a:p>
          <a:p>
            <a:r>
              <a:rPr lang="el-GR" sz="2400" dirty="0" smtClean="0"/>
              <a:t>Το </a:t>
            </a:r>
            <a:r>
              <a:rPr lang="el-GR" sz="2400" dirty="0"/>
              <a:t>ατομικό στοιχείο υποχρεώνεται σε συμμόρφωση προς τις επιταγές δομών που </a:t>
            </a:r>
            <a:r>
              <a:rPr lang="el-GR" sz="2400" dirty="0" smtClean="0"/>
              <a:t>επιβάλλονται; </a:t>
            </a:r>
            <a:endParaRPr lang="el-GR" sz="2400" dirty="0"/>
          </a:p>
          <a:p>
            <a:r>
              <a:rPr lang="el-GR" sz="2400" dirty="0"/>
              <a:t>Το άτομο χάνει την ικανότητά του να σκέφτεται εναλλακτικούς </a:t>
            </a:r>
            <a:r>
              <a:rPr lang="el-GR" sz="2400" dirty="0" smtClean="0"/>
              <a:t>δρόμους;</a:t>
            </a:r>
          </a:p>
          <a:p>
            <a:r>
              <a:rPr lang="el-GR" sz="2400" dirty="0" smtClean="0"/>
              <a:t>Στην διαδικασία της μάθησης ποιες οι πιθανές συνέπειες; </a:t>
            </a:r>
            <a:endParaRPr lang="el-GR" sz="2400" dirty="0"/>
          </a:p>
          <a:p>
            <a:endParaRPr lang="el-GR" sz="2400" dirty="0"/>
          </a:p>
        </p:txBody>
      </p:sp>
    </p:spTree>
    <p:extLst>
      <p:ext uri="{BB962C8B-B14F-4D97-AF65-F5344CB8AC3E}">
        <p14:creationId xmlns:p14="http://schemas.microsoft.com/office/powerpoint/2010/main" val="1368099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2648" y="836712"/>
            <a:ext cx="8153400" cy="382488"/>
          </a:xfrm>
        </p:spPr>
        <p:txBody>
          <a:bodyPr>
            <a:noAutofit/>
          </a:bodyPr>
          <a:lstStyle/>
          <a:p>
            <a:pPr algn="ctr"/>
            <a:r>
              <a:rPr lang="el-GR" sz="2400" b="1" dirty="0">
                <a:solidFill>
                  <a:schemeClr val="tx1"/>
                </a:solidFill>
              </a:rPr>
              <a:t>Οπτικός πολιτισμός</a:t>
            </a:r>
            <a:r>
              <a:rPr lang="en-US" sz="2400" b="1" dirty="0">
                <a:solidFill>
                  <a:schemeClr val="tx1"/>
                </a:solidFill>
              </a:rPr>
              <a:t> </a:t>
            </a:r>
            <a:r>
              <a:rPr lang="el-GR" sz="2400" b="1" dirty="0">
                <a:solidFill>
                  <a:schemeClr val="tx1"/>
                </a:solidFill>
              </a:rPr>
              <a:t>και μαζική κουλτούρα- «μονοδιάστατη» κοινωνία </a:t>
            </a:r>
            <a:r>
              <a:rPr lang="el-GR" sz="2400" b="1" i="1" dirty="0">
                <a:solidFill>
                  <a:schemeClr val="tx1"/>
                </a:solidFill>
              </a:rPr>
              <a:t/>
            </a:r>
            <a:br>
              <a:rPr lang="el-GR" sz="2400" b="1" i="1" dirty="0">
                <a:solidFill>
                  <a:schemeClr val="tx1"/>
                </a:solidFill>
              </a:rPr>
            </a:br>
            <a:endParaRPr lang="el-GR" sz="2400" b="1" i="1" dirty="0">
              <a:solidFill>
                <a:schemeClr val="tx1"/>
              </a:solidFill>
            </a:endParaRPr>
          </a:p>
        </p:txBody>
      </p:sp>
      <p:pic>
        <p:nvPicPr>
          <p:cNvPr id="4" name="Θέση περιεχομένου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701675" y="1854200"/>
            <a:ext cx="7975600" cy="3987800"/>
          </a:xfrm>
        </p:spPr>
      </p:pic>
    </p:spTree>
    <p:extLst>
      <p:ext uri="{BB962C8B-B14F-4D97-AF65-F5344CB8AC3E}">
        <p14:creationId xmlns:p14="http://schemas.microsoft.com/office/powerpoint/2010/main" val="3655222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836712"/>
            <a:ext cx="8153400" cy="382488"/>
          </a:xfrm>
        </p:spPr>
        <p:txBody>
          <a:bodyPr>
            <a:noAutofit/>
          </a:bodyPr>
          <a:lstStyle/>
          <a:p>
            <a:r>
              <a:rPr lang="el-GR" sz="2400" b="1" dirty="0">
                <a:solidFill>
                  <a:schemeClr val="tx1"/>
                </a:solidFill>
              </a:rPr>
              <a:t>Οπτικός πολιτισμός</a:t>
            </a:r>
            <a:r>
              <a:rPr lang="en-US" sz="2400" b="1" dirty="0">
                <a:solidFill>
                  <a:schemeClr val="tx1"/>
                </a:solidFill>
              </a:rPr>
              <a:t> </a:t>
            </a:r>
            <a:r>
              <a:rPr lang="el-GR" sz="2400" b="1" dirty="0">
                <a:solidFill>
                  <a:schemeClr val="tx1"/>
                </a:solidFill>
              </a:rPr>
              <a:t>και μαζική κουλτούρα- «μονοδιάστατη» κοινωνία </a:t>
            </a:r>
            <a:br>
              <a:rPr lang="el-GR" sz="2400" b="1" dirty="0">
                <a:solidFill>
                  <a:schemeClr val="tx1"/>
                </a:solidFill>
              </a:rPr>
            </a:br>
            <a:endParaRPr lang="el-GR" sz="2400" b="1" dirty="0">
              <a:solidFill>
                <a:schemeClr val="tx1"/>
              </a:solidFill>
            </a:endParaRPr>
          </a:p>
        </p:txBody>
      </p:sp>
      <p:sp>
        <p:nvSpPr>
          <p:cNvPr id="3" name="Θέση περιεχομένου 2"/>
          <p:cNvSpPr>
            <a:spLocks noGrp="1"/>
          </p:cNvSpPr>
          <p:nvPr>
            <p:ph sz="quarter" idx="1"/>
          </p:nvPr>
        </p:nvSpPr>
        <p:spPr/>
        <p:txBody>
          <a:bodyPr>
            <a:normAutofit fontScale="70000" lnSpcReduction="20000"/>
          </a:bodyPr>
          <a:lstStyle/>
          <a:p>
            <a:pPr marL="0" indent="0">
              <a:buNone/>
            </a:pPr>
            <a:r>
              <a:rPr lang="el-GR" sz="3200" b="1" i="1" dirty="0"/>
              <a:t>Η έμφαση στη διαφήμιση:</a:t>
            </a:r>
          </a:p>
          <a:p>
            <a:r>
              <a:rPr lang="el-GR" sz="3400" dirty="0"/>
              <a:t>Η σύγχρονη τεχνολογία και οι οικονομικές σχέσεις, συναπαρτίζουν ένα συνεκτικό βιομηχανικό σύμπαν που ελέγχει τα ανθρώπινα υποκείμενα και που τείνει να γίνει ολοκληρωτικό, καθώς επιτρέπει την «αλλαγή» μόνο μέσα στο πλαίσιο των δικών του θεσμικών, ιδεολογικών και πολιτικών παραμέτρων</a:t>
            </a:r>
          </a:p>
          <a:p>
            <a:endParaRPr lang="el-GR" sz="3400" dirty="0"/>
          </a:p>
        </p:txBody>
      </p:sp>
      <p:pic>
        <p:nvPicPr>
          <p:cNvPr id="5" name="Content Placeholder 4"/>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5580112" y="4293096"/>
            <a:ext cx="2857500" cy="2201482"/>
          </a:xfrm>
        </p:spPr>
      </p:pic>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0505" y="1711076"/>
            <a:ext cx="4032448" cy="2365996"/>
          </a:xfrm>
          <a:prstGeom prst="rect">
            <a:avLst/>
          </a:prstGeom>
        </p:spPr>
      </p:pic>
    </p:spTree>
    <p:extLst>
      <p:ext uri="{BB962C8B-B14F-4D97-AF65-F5344CB8AC3E}">
        <p14:creationId xmlns:p14="http://schemas.microsoft.com/office/powerpoint/2010/main" val="2306441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476672"/>
            <a:ext cx="8153400" cy="742528"/>
          </a:xfrm>
        </p:spPr>
        <p:txBody>
          <a:bodyPr>
            <a:noAutofit/>
          </a:bodyPr>
          <a:lstStyle/>
          <a:p>
            <a:r>
              <a:rPr lang="el-GR" sz="2400" b="1" dirty="0">
                <a:solidFill>
                  <a:schemeClr val="tx1"/>
                </a:solidFill>
              </a:rPr>
              <a:t>Οπτικός πολιτισμός</a:t>
            </a:r>
            <a:r>
              <a:rPr lang="en-US" sz="2400" b="1" dirty="0">
                <a:solidFill>
                  <a:schemeClr val="tx1"/>
                </a:solidFill>
              </a:rPr>
              <a:t> </a:t>
            </a:r>
            <a:r>
              <a:rPr lang="el-GR" sz="2400" b="1" dirty="0">
                <a:solidFill>
                  <a:schemeClr val="tx1"/>
                </a:solidFill>
              </a:rPr>
              <a:t>και μαζική κουλτούρα- «μονοδιάστατη» </a:t>
            </a:r>
            <a:r>
              <a:rPr lang="el-GR" sz="2400" b="1" dirty="0" smtClean="0">
                <a:solidFill>
                  <a:schemeClr val="tx1"/>
                </a:solidFill>
              </a:rPr>
              <a:t>κοινωνία. Διδακτική πράξη</a:t>
            </a:r>
            <a:r>
              <a:rPr lang="el-GR" sz="2400" b="1" dirty="0">
                <a:solidFill>
                  <a:schemeClr val="tx1"/>
                </a:solidFill>
              </a:rPr>
              <a:t/>
            </a:r>
            <a:br>
              <a:rPr lang="el-GR" sz="2400" b="1" dirty="0">
                <a:solidFill>
                  <a:schemeClr val="tx1"/>
                </a:solidFill>
              </a:rPr>
            </a:br>
            <a:endParaRPr lang="el-GR" sz="2400" b="1" dirty="0">
              <a:solidFill>
                <a:schemeClr val="tx1"/>
              </a:solidFill>
            </a:endParaRPr>
          </a:p>
        </p:txBody>
      </p:sp>
      <p:sp>
        <p:nvSpPr>
          <p:cNvPr id="3" name="Θέση περιεχομένου 2"/>
          <p:cNvSpPr>
            <a:spLocks noGrp="1"/>
          </p:cNvSpPr>
          <p:nvPr>
            <p:ph sz="quarter" idx="1"/>
          </p:nvPr>
        </p:nvSpPr>
        <p:spPr>
          <a:xfrm>
            <a:off x="609600" y="1844823"/>
            <a:ext cx="3886200" cy="4316743"/>
          </a:xfrm>
        </p:spPr>
        <p:txBody>
          <a:bodyPr>
            <a:normAutofit lnSpcReduction="10000"/>
          </a:bodyPr>
          <a:lstStyle/>
          <a:p>
            <a:pPr marL="0" indent="0">
              <a:lnSpc>
                <a:spcPct val="80000"/>
              </a:lnSpc>
              <a:buNone/>
            </a:pPr>
            <a:r>
              <a:rPr lang="el-GR" sz="2200" b="1" i="1" dirty="0"/>
              <a:t>Η έμφαση στη διαφήμιση</a:t>
            </a:r>
            <a:r>
              <a:rPr lang="el-GR" sz="2200" b="1" i="1" dirty="0" smtClean="0"/>
              <a:t>:</a:t>
            </a:r>
            <a:r>
              <a:rPr lang="en-US" sz="2200" b="1" i="1" dirty="0" smtClean="0"/>
              <a:t> </a:t>
            </a:r>
            <a:r>
              <a:rPr lang="el-GR" sz="2200" b="1" i="1" dirty="0"/>
              <a:t>θ</a:t>
            </a:r>
            <a:r>
              <a:rPr lang="el-GR" sz="2200" b="1" i="1" dirty="0" smtClean="0"/>
              <a:t>έματα που θα έπρεπε να μας απασχολήσουν </a:t>
            </a:r>
          </a:p>
          <a:p>
            <a:pPr marL="0" indent="0">
              <a:lnSpc>
                <a:spcPct val="80000"/>
              </a:lnSpc>
              <a:buNone/>
            </a:pPr>
            <a:endParaRPr lang="el-GR" sz="2200" b="1" i="1" dirty="0"/>
          </a:p>
          <a:p>
            <a:pPr marL="0" indent="0">
              <a:lnSpc>
                <a:spcPct val="80000"/>
              </a:lnSpc>
              <a:buNone/>
            </a:pPr>
            <a:r>
              <a:rPr lang="el-GR" sz="2400" dirty="0" smtClean="0"/>
              <a:t>Μονοδιάστατη κοινωνία:</a:t>
            </a:r>
          </a:p>
          <a:p>
            <a:pPr>
              <a:lnSpc>
                <a:spcPct val="80000"/>
              </a:lnSpc>
            </a:pPr>
            <a:r>
              <a:rPr lang="el-GR" sz="2400" dirty="0" smtClean="0"/>
              <a:t>Παραίτηση </a:t>
            </a:r>
            <a:r>
              <a:rPr lang="el-GR" sz="2400" dirty="0"/>
              <a:t>από την </a:t>
            </a:r>
            <a:r>
              <a:rPr lang="el-GR" sz="2400" dirty="0" smtClean="0"/>
              <a:t>ελευθερία;</a:t>
            </a:r>
          </a:p>
          <a:p>
            <a:pPr>
              <a:lnSpc>
                <a:spcPct val="80000"/>
              </a:lnSpc>
            </a:pPr>
            <a:r>
              <a:rPr lang="el-GR" sz="2400" dirty="0" smtClean="0"/>
              <a:t>Παραίτηση από την ατομικότητά;</a:t>
            </a:r>
          </a:p>
          <a:p>
            <a:pPr>
              <a:lnSpc>
                <a:spcPct val="80000"/>
              </a:lnSpc>
            </a:pPr>
            <a:r>
              <a:rPr lang="el-GR" sz="2400" dirty="0" smtClean="0"/>
              <a:t>Ανορθολογικότητα και κοινωνία της αφθονίας;</a:t>
            </a:r>
          </a:p>
          <a:p>
            <a:pPr>
              <a:lnSpc>
                <a:spcPct val="80000"/>
              </a:lnSpc>
            </a:pPr>
            <a:r>
              <a:rPr lang="el-GR" sz="2400" dirty="0" smtClean="0"/>
              <a:t>Αλλοτρίωση και κατάκτηση της ευτυχίας; </a:t>
            </a:r>
          </a:p>
          <a:p>
            <a:pPr>
              <a:lnSpc>
                <a:spcPct val="80000"/>
              </a:lnSpc>
            </a:pPr>
            <a:endParaRPr lang="el-GR" sz="2200" b="1" i="1" dirty="0"/>
          </a:p>
        </p:txBody>
      </p:sp>
      <p:pic>
        <p:nvPicPr>
          <p:cNvPr id="3074" name="Picture 2" descr="Oι σύγχρονοι «Σίσυφοι» – Ένας παραλληλισμός του μύθου του Σίσυφου του  Αλμπέρ Καμύ με τον σύγχρονο άνθρωπο-εργαζόμενο – the SAFIA Blo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845050" y="1931988"/>
            <a:ext cx="3886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2494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Ρίζες">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6047</TotalTime>
  <Words>971</Words>
  <Application>Microsoft Office PowerPoint</Application>
  <PresentationFormat>On-screen Show (4:3)</PresentationFormat>
  <Paragraphs>125</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Times New Roman</vt:lpstr>
      <vt:lpstr>Tw Cen MT</vt:lpstr>
      <vt:lpstr>Wingdings</vt:lpstr>
      <vt:lpstr>Wingdings 2</vt:lpstr>
      <vt:lpstr>Διάμεσος</vt:lpstr>
      <vt:lpstr>PowerPoint Presentation</vt:lpstr>
      <vt:lpstr> Αξιοποίηση της εμπειρικοβιωματικής γνώσης</vt:lpstr>
      <vt:lpstr> Αξιοποίηση της εμπειρικοβιωματικής γνώσης</vt:lpstr>
      <vt:lpstr>Η αξιοποίηση της εμπειρικοβιωμηχανικής  γνώσης στη διδακτική πράξη</vt:lpstr>
      <vt:lpstr>Οπτικός πολιτισμός και μαζική κουλτούρα: προβληματισμός   </vt:lpstr>
      <vt:lpstr>Οπτικός πολιτισμός και μαζική κουλτούρα- «μονοδιάστατη» κοινωνία  </vt:lpstr>
      <vt:lpstr>Οπτικός πολιτισμός και μαζική κουλτούρα- «μονοδιάστατη» κοινωνία  </vt:lpstr>
      <vt:lpstr>Οπτικός πολιτισμός και μαζική κουλτούρα- «μονοδιάστατη» κοινωνία  </vt:lpstr>
      <vt:lpstr>Οπτικός πολιτισμός και μαζική κουλτούρα- «μονοδιάστατη» κοινωνία. Διδακτική πράξη </vt:lpstr>
      <vt:lpstr>Μαζική κουλτούρα- «μονοδιάστατη» κοινωνία. Διδακτική πράξη </vt:lpstr>
      <vt:lpstr>Μαζική κουλτούρα- «μονοδιάστατη» κοινωνία. Διδακτική πράξη: το παράδειγμα στο χώρο της τέχνης  </vt:lpstr>
      <vt:lpstr>Μαζική κουλτούρα- «μονοδιάστατη» κοινωνία. Διδακτική πράξη</vt:lpstr>
      <vt:lpstr> Η ανοιχτότητα στην εκπαιδευτική πράξη</vt:lpstr>
      <vt:lpstr>Η διαδικασία  αξιολόγησης της εκπαιδευτικής διαδικασίας </vt:lpstr>
      <vt:lpstr>Η διαδικασία  αξιολόγησης της εκπαιδευτικής διαδικασίας </vt:lpstr>
      <vt:lpstr>Η διαδικασία  αξιολόγησης της εκπαιδευτικής διαδικασίας </vt:lpstr>
      <vt:lpstr>Η δυνατότητα ένταξης της φιλοσοφίας στο πλαίσιο του αναλυτικού προγράμματος</vt:lpstr>
      <vt:lpstr>Αναστοχασμός:Η στάση μας στη γνώση</vt:lpstr>
      <vt:lpstr>Ας δούμε μερικά παραδείγματα από το χώρο της τέχνης </vt:lpstr>
      <vt:lpstr> Ντιέγκο Βελάσκεθ   H αναμέτρηση της Αθηνάς με την Αράχνη </vt:lpstr>
      <vt:lpstr>Η στάση μας στην γνώση. Η διδακτική πράξη</vt:lpstr>
      <vt:lpstr>Θέτουμε το ερώτημα</vt:lpstr>
      <vt:lpstr>Η στάση μας στην γνώση. Η διδακτική πράξη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Exploitation of ETRA approach  in the field of the school education</dc:title>
  <dc:creator>Αντιγόνη Ντόκα</dc:creator>
  <cp:lastModifiedBy>Ντόκα Αντιγόνη-Αλεξάνδρα</cp:lastModifiedBy>
  <cp:revision>707</cp:revision>
  <cp:lastPrinted>2019-01-29T10:36:49Z</cp:lastPrinted>
  <dcterms:modified xsi:type="dcterms:W3CDTF">2022-11-21T07:16:21Z</dcterms:modified>
</cp:coreProperties>
</file>