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9" r:id="rId2"/>
    <p:sldId id="258" r:id="rId3"/>
    <p:sldId id="259" r:id="rId4"/>
    <p:sldId id="260" r:id="rId5"/>
    <p:sldId id="273" r:id="rId6"/>
    <p:sldId id="277" r:id="rId7"/>
    <p:sldId id="279" r:id="rId8"/>
    <p:sldId id="278" r:id="rId9"/>
    <p:sldId id="282" r:id="rId10"/>
    <p:sldId id="283" r:id="rId11"/>
    <p:sldId id="276" r:id="rId12"/>
    <p:sldId id="275" r:id="rId13"/>
    <p:sldId id="274" r:id="rId14"/>
    <p:sldId id="284" r:id="rId15"/>
    <p:sldId id="288" r:id="rId16"/>
    <p:sldId id="280" r:id="rId17"/>
    <p:sldId id="261" r:id="rId18"/>
    <p:sldId id="262" r:id="rId19"/>
    <p:sldId id="263" r:id="rId20"/>
    <p:sldId id="264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277" autoAdjust="0"/>
    <p:restoredTop sz="87354" autoAdjust="0"/>
  </p:normalViewPr>
  <p:slideViewPr>
    <p:cSldViewPr>
      <p:cViewPr>
        <p:scale>
          <a:sx n="75" d="100"/>
          <a:sy n="75" d="100"/>
        </p:scale>
        <p:origin x="-7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269D53-BE99-4374-B6CA-E4961BC0B5D6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l-GR"/>
        </a:p>
      </dgm:t>
    </dgm:pt>
    <dgm:pt modelId="{DA23CA3B-B24F-4A8B-8F98-DB826EF79526}">
      <dgm:prSet phldrT="[Κείμενο]"/>
      <dgm:spPr/>
      <dgm:t>
        <a:bodyPr/>
        <a:lstStyle/>
        <a:p>
          <a:r>
            <a:rPr lang="el-GR" dirty="0" smtClean="0"/>
            <a:t>Δρομολογητής</a:t>
          </a:r>
          <a:endParaRPr lang="el-GR" dirty="0"/>
        </a:p>
      </dgm:t>
    </dgm:pt>
    <dgm:pt modelId="{6BD26463-CCB5-4EA7-8389-4CE858019B23}" type="parTrans" cxnId="{4715C94C-06C3-4F3D-92DC-CADBC1C0471C}">
      <dgm:prSet/>
      <dgm:spPr/>
      <dgm:t>
        <a:bodyPr/>
        <a:lstStyle/>
        <a:p>
          <a:endParaRPr lang="el-GR"/>
        </a:p>
      </dgm:t>
    </dgm:pt>
    <dgm:pt modelId="{3B5CB27B-C175-4A50-BDDF-CB61F0D5BB7B}" type="sibTrans" cxnId="{4715C94C-06C3-4F3D-92DC-CADBC1C0471C}">
      <dgm:prSet/>
      <dgm:spPr/>
      <dgm:t>
        <a:bodyPr/>
        <a:lstStyle/>
        <a:p>
          <a:endParaRPr lang="el-GR"/>
        </a:p>
      </dgm:t>
    </dgm:pt>
    <dgm:pt modelId="{B647D99D-D99A-4DF0-9C39-37A457D93DC0}" type="asst">
      <dgm:prSet phldrT="[Κείμενο]"/>
      <dgm:spPr/>
      <dgm:t>
        <a:bodyPr/>
        <a:lstStyle/>
        <a:p>
          <a:r>
            <a:rPr lang="el-GR" dirty="0" smtClean="0"/>
            <a:t>Δρομολογητής</a:t>
          </a:r>
          <a:endParaRPr lang="el-GR" dirty="0"/>
        </a:p>
      </dgm:t>
    </dgm:pt>
    <dgm:pt modelId="{E564E1EF-4691-464F-B4AB-DA087EFB8946}" type="parTrans" cxnId="{B9711C58-E3E5-4392-8301-AE0E54EC3273}">
      <dgm:prSet/>
      <dgm:spPr/>
      <dgm:t>
        <a:bodyPr/>
        <a:lstStyle/>
        <a:p>
          <a:endParaRPr lang="el-GR"/>
        </a:p>
      </dgm:t>
    </dgm:pt>
    <dgm:pt modelId="{0C52E6EF-AF1D-41E5-A936-56F217E0EE4D}" type="sibTrans" cxnId="{B9711C58-E3E5-4392-8301-AE0E54EC3273}">
      <dgm:prSet/>
      <dgm:spPr/>
      <dgm:t>
        <a:bodyPr/>
        <a:lstStyle/>
        <a:p>
          <a:endParaRPr lang="el-GR"/>
        </a:p>
      </dgm:t>
    </dgm:pt>
    <dgm:pt modelId="{C8574456-22CC-44FF-88A8-8A9C76F0888F}">
      <dgm:prSet phldrT="[Κείμενο]"/>
      <dgm:spPr/>
      <dgm:t>
        <a:bodyPr/>
        <a:lstStyle/>
        <a:p>
          <a:r>
            <a:rPr lang="el-GR" dirty="0" smtClean="0"/>
            <a:t>ΟΝΤ</a:t>
          </a:r>
          <a:endParaRPr lang="el-GR" dirty="0"/>
        </a:p>
      </dgm:t>
    </dgm:pt>
    <dgm:pt modelId="{0CC5A854-52A6-4C3E-9137-A3AC22F8B753}" type="parTrans" cxnId="{913A32CA-13EC-4BC1-B391-AB36801066B6}">
      <dgm:prSet/>
      <dgm:spPr/>
      <dgm:t>
        <a:bodyPr/>
        <a:lstStyle/>
        <a:p>
          <a:endParaRPr lang="el-GR"/>
        </a:p>
      </dgm:t>
    </dgm:pt>
    <dgm:pt modelId="{8A0CBD86-6FEB-4D67-9B68-496FB34C0A9F}" type="sibTrans" cxnId="{913A32CA-13EC-4BC1-B391-AB36801066B6}">
      <dgm:prSet/>
      <dgm:spPr/>
      <dgm:t>
        <a:bodyPr/>
        <a:lstStyle/>
        <a:p>
          <a:endParaRPr lang="el-GR"/>
        </a:p>
      </dgm:t>
    </dgm:pt>
    <dgm:pt modelId="{3A615AB3-8BD4-45EF-AEFA-1DA2E7EBA320}">
      <dgm:prSet phldrT="[Κείμενο]"/>
      <dgm:spPr/>
      <dgm:t>
        <a:bodyPr/>
        <a:lstStyle/>
        <a:p>
          <a:r>
            <a:rPr lang="el-GR" dirty="0" smtClean="0"/>
            <a:t>ΟΝΤ</a:t>
          </a:r>
          <a:endParaRPr lang="el-GR" dirty="0"/>
        </a:p>
      </dgm:t>
    </dgm:pt>
    <dgm:pt modelId="{254864FF-0E67-4DF4-B15A-B5BCF5C42194}" type="parTrans" cxnId="{68B4F5EA-AEA9-49D5-BE96-79794DC3492E}">
      <dgm:prSet/>
      <dgm:spPr/>
      <dgm:t>
        <a:bodyPr/>
        <a:lstStyle/>
        <a:p>
          <a:endParaRPr lang="el-GR"/>
        </a:p>
      </dgm:t>
    </dgm:pt>
    <dgm:pt modelId="{085B711A-D484-4541-BF73-C7319299F8B6}" type="sibTrans" cxnId="{68B4F5EA-AEA9-49D5-BE96-79794DC3492E}">
      <dgm:prSet/>
      <dgm:spPr/>
      <dgm:t>
        <a:bodyPr/>
        <a:lstStyle/>
        <a:p>
          <a:endParaRPr lang="el-GR"/>
        </a:p>
      </dgm:t>
    </dgm:pt>
    <dgm:pt modelId="{D008D33A-5967-4717-9171-5D10BB55C9AE}">
      <dgm:prSet phldrT="[Κείμενο]"/>
      <dgm:spPr/>
      <dgm:t>
        <a:bodyPr/>
        <a:lstStyle/>
        <a:p>
          <a:r>
            <a:rPr lang="el-GR" dirty="0" smtClean="0"/>
            <a:t>ΟΝΤ</a:t>
          </a:r>
          <a:endParaRPr lang="el-GR" dirty="0"/>
        </a:p>
      </dgm:t>
    </dgm:pt>
    <dgm:pt modelId="{00130160-FAED-4102-91F0-7E1C2F3F9604}" type="parTrans" cxnId="{37057E0D-2C00-444B-883A-4F41ED5A502E}">
      <dgm:prSet/>
      <dgm:spPr/>
      <dgm:t>
        <a:bodyPr/>
        <a:lstStyle/>
        <a:p>
          <a:endParaRPr lang="el-GR"/>
        </a:p>
      </dgm:t>
    </dgm:pt>
    <dgm:pt modelId="{4130CECA-78D6-4E8D-A438-3FC9C9707602}" type="sibTrans" cxnId="{37057E0D-2C00-444B-883A-4F41ED5A502E}">
      <dgm:prSet/>
      <dgm:spPr/>
      <dgm:t>
        <a:bodyPr/>
        <a:lstStyle/>
        <a:p>
          <a:endParaRPr lang="el-GR"/>
        </a:p>
      </dgm:t>
    </dgm:pt>
    <dgm:pt modelId="{BC91DD38-BFD4-4592-8BB5-592AE36E1D40}" type="pres">
      <dgm:prSet presAssocID="{40269D53-BE99-4374-B6CA-E4961BC0B5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DA7A01ED-ABF7-4993-8C8C-AB1ECCDBAD64}" type="pres">
      <dgm:prSet presAssocID="{DA23CA3B-B24F-4A8B-8F98-DB826EF79526}" presName="hierRoot1" presStyleCnt="0">
        <dgm:presLayoutVars>
          <dgm:hierBranch val="init"/>
        </dgm:presLayoutVars>
      </dgm:prSet>
      <dgm:spPr/>
    </dgm:pt>
    <dgm:pt modelId="{EEDD92C1-D8F3-4040-A98A-71ED4AC01805}" type="pres">
      <dgm:prSet presAssocID="{DA23CA3B-B24F-4A8B-8F98-DB826EF79526}" presName="rootComposite1" presStyleCnt="0"/>
      <dgm:spPr/>
    </dgm:pt>
    <dgm:pt modelId="{BA2DC754-5F6A-4B80-9250-E01217456369}" type="pres">
      <dgm:prSet presAssocID="{DA23CA3B-B24F-4A8B-8F98-DB826EF7952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2852050-7934-4113-8B60-EA2B9FC0F051}" type="pres">
      <dgm:prSet presAssocID="{DA23CA3B-B24F-4A8B-8F98-DB826EF79526}" presName="rootConnector1" presStyleLbl="node1" presStyleIdx="0" presStyleCnt="0"/>
      <dgm:spPr/>
      <dgm:t>
        <a:bodyPr/>
        <a:lstStyle/>
        <a:p>
          <a:endParaRPr lang="el-GR"/>
        </a:p>
      </dgm:t>
    </dgm:pt>
    <dgm:pt modelId="{0AADC626-3741-4D9A-9BDD-EE2F7F9F4DE4}" type="pres">
      <dgm:prSet presAssocID="{DA23CA3B-B24F-4A8B-8F98-DB826EF79526}" presName="hierChild2" presStyleCnt="0"/>
      <dgm:spPr/>
    </dgm:pt>
    <dgm:pt modelId="{C09E22DC-1064-45DB-8020-0B7A91156C1D}" type="pres">
      <dgm:prSet presAssocID="{0CC5A854-52A6-4C3E-9137-A3AC22F8B753}" presName="Name37" presStyleLbl="parChTrans1D2" presStyleIdx="0" presStyleCnt="4"/>
      <dgm:spPr/>
      <dgm:t>
        <a:bodyPr/>
        <a:lstStyle/>
        <a:p>
          <a:endParaRPr lang="el-GR"/>
        </a:p>
      </dgm:t>
    </dgm:pt>
    <dgm:pt modelId="{1F5F5645-9A74-42F6-9676-F49992CAC232}" type="pres">
      <dgm:prSet presAssocID="{C8574456-22CC-44FF-88A8-8A9C76F0888F}" presName="hierRoot2" presStyleCnt="0">
        <dgm:presLayoutVars>
          <dgm:hierBranch val="init"/>
        </dgm:presLayoutVars>
      </dgm:prSet>
      <dgm:spPr/>
    </dgm:pt>
    <dgm:pt modelId="{1FD4AE18-47F2-4957-87FD-21C694128B83}" type="pres">
      <dgm:prSet presAssocID="{C8574456-22CC-44FF-88A8-8A9C76F0888F}" presName="rootComposite" presStyleCnt="0"/>
      <dgm:spPr/>
    </dgm:pt>
    <dgm:pt modelId="{11122758-CCD3-4ABC-A262-7051C0246E62}" type="pres">
      <dgm:prSet presAssocID="{C8574456-22CC-44FF-88A8-8A9C76F0888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AE50CDD-27A0-4426-BAF7-B5A6DFCD7694}" type="pres">
      <dgm:prSet presAssocID="{C8574456-22CC-44FF-88A8-8A9C76F0888F}" presName="rootConnector" presStyleLbl="node2" presStyleIdx="0" presStyleCnt="3"/>
      <dgm:spPr/>
      <dgm:t>
        <a:bodyPr/>
        <a:lstStyle/>
        <a:p>
          <a:endParaRPr lang="el-GR"/>
        </a:p>
      </dgm:t>
    </dgm:pt>
    <dgm:pt modelId="{3311DE2B-B7DB-416B-AE14-891C17276F87}" type="pres">
      <dgm:prSet presAssocID="{C8574456-22CC-44FF-88A8-8A9C76F0888F}" presName="hierChild4" presStyleCnt="0"/>
      <dgm:spPr/>
    </dgm:pt>
    <dgm:pt modelId="{FFFC7116-B15B-476D-9ABD-778E6FAD8FD2}" type="pres">
      <dgm:prSet presAssocID="{C8574456-22CC-44FF-88A8-8A9C76F0888F}" presName="hierChild5" presStyleCnt="0"/>
      <dgm:spPr/>
    </dgm:pt>
    <dgm:pt modelId="{08097CAE-EE03-4E6B-9EB8-718DBD0098FC}" type="pres">
      <dgm:prSet presAssocID="{254864FF-0E67-4DF4-B15A-B5BCF5C42194}" presName="Name37" presStyleLbl="parChTrans1D2" presStyleIdx="1" presStyleCnt="4"/>
      <dgm:spPr/>
      <dgm:t>
        <a:bodyPr/>
        <a:lstStyle/>
        <a:p>
          <a:endParaRPr lang="el-GR"/>
        </a:p>
      </dgm:t>
    </dgm:pt>
    <dgm:pt modelId="{5F780A14-03DE-42B3-ACD4-E11E2C6BC9DF}" type="pres">
      <dgm:prSet presAssocID="{3A615AB3-8BD4-45EF-AEFA-1DA2E7EBA320}" presName="hierRoot2" presStyleCnt="0">
        <dgm:presLayoutVars>
          <dgm:hierBranch val="init"/>
        </dgm:presLayoutVars>
      </dgm:prSet>
      <dgm:spPr/>
    </dgm:pt>
    <dgm:pt modelId="{C60C4D04-E712-4B5F-9C27-F1BEAAFA7B60}" type="pres">
      <dgm:prSet presAssocID="{3A615AB3-8BD4-45EF-AEFA-1DA2E7EBA320}" presName="rootComposite" presStyleCnt="0"/>
      <dgm:spPr/>
    </dgm:pt>
    <dgm:pt modelId="{CEDCF5D0-471F-4525-964E-16CE664BDD4B}" type="pres">
      <dgm:prSet presAssocID="{3A615AB3-8BD4-45EF-AEFA-1DA2E7EBA32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388A940-6038-481A-8978-1888C3EF4F8A}" type="pres">
      <dgm:prSet presAssocID="{3A615AB3-8BD4-45EF-AEFA-1DA2E7EBA320}" presName="rootConnector" presStyleLbl="node2" presStyleIdx="1" presStyleCnt="3"/>
      <dgm:spPr/>
      <dgm:t>
        <a:bodyPr/>
        <a:lstStyle/>
        <a:p>
          <a:endParaRPr lang="el-GR"/>
        </a:p>
      </dgm:t>
    </dgm:pt>
    <dgm:pt modelId="{0C9202F2-97D4-4EEF-B9E6-03CA7200C173}" type="pres">
      <dgm:prSet presAssocID="{3A615AB3-8BD4-45EF-AEFA-1DA2E7EBA320}" presName="hierChild4" presStyleCnt="0"/>
      <dgm:spPr/>
    </dgm:pt>
    <dgm:pt modelId="{7AF7BC49-4BBF-4CED-AB41-49E6123B6215}" type="pres">
      <dgm:prSet presAssocID="{3A615AB3-8BD4-45EF-AEFA-1DA2E7EBA320}" presName="hierChild5" presStyleCnt="0"/>
      <dgm:spPr/>
    </dgm:pt>
    <dgm:pt modelId="{4120A6BA-CBA1-4CE4-99DC-B05C99FBBB78}" type="pres">
      <dgm:prSet presAssocID="{00130160-FAED-4102-91F0-7E1C2F3F9604}" presName="Name37" presStyleLbl="parChTrans1D2" presStyleIdx="2" presStyleCnt="4"/>
      <dgm:spPr/>
      <dgm:t>
        <a:bodyPr/>
        <a:lstStyle/>
        <a:p>
          <a:endParaRPr lang="el-GR"/>
        </a:p>
      </dgm:t>
    </dgm:pt>
    <dgm:pt modelId="{0DBA3B03-96AD-4AAA-9C69-7D65BB2D8495}" type="pres">
      <dgm:prSet presAssocID="{D008D33A-5967-4717-9171-5D10BB55C9AE}" presName="hierRoot2" presStyleCnt="0">
        <dgm:presLayoutVars>
          <dgm:hierBranch val="init"/>
        </dgm:presLayoutVars>
      </dgm:prSet>
      <dgm:spPr/>
    </dgm:pt>
    <dgm:pt modelId="{F6C03282-E496-4787-9334-2E12354C9E7F}" type="pres">
      <dgm:prSet presAssocID="{D008D33A-5967-4717-9171-5D10BB55C9AE}" presName="rootComposite" presStyleCnt="0"/>
      <dgm:spPr/>
    </dgm:pt>
    <dgm:pt modelId="{9907B8DB-90A6-4333-8D83-3EAF6D134709}" type="pres">
      <dgm:prSet presAssocID="{D008D33A-5967-4717-9171-5D10BB55C9A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DC98E67-2313-4544-B580-1AFD9145D3E8}" type="pres">
      <dgm:prSet presAssocID="{D008D33A-5967-4717-9171-5D10BB55C9AE}" presName="rootConnector" presStyleLbl="node2" presStyleIdx="2" presStyleCnt="3"/>
      <dgm:spPr/>
      <dgm:t>
        <a:bodyPr/>
        <a:lstStyle/>
        <a:p>
          <a:endParaRPr lang="el-GR"/>
        </a:p>
      </dgm:t>
    </dgm:pt>
    <dgm:pt modelId="{E7C9D6FE-8480-45BB-A70C-EE7E25B9D242}" type="pres">
      <dgm:prSet presAssocID="{D008D33A-5967-4717-9171-5D10BB55C9AE}" presName="hierChild4" presStyleCnt="0"/>
      <dgm:spPr/>
    </dgm:pt>
    <dgm:pt modelId="{F76E2C49-A780-4FB9-918C-7F48E879CB7D}" type="pres">
      <dgm:prSet presAssocID="{D008D33A-5967-4717-9171-5D10BB55C9AE}" presName="hierChild5" presStyleCnt="0"/>
      <dgm:spPr/>
    </dgm:pt>
    <dgm:pt modelId="{CA6C2E56-8824-4617-BC36-2DD8F664D5B7}" type="pres">
      <dgm:prSet presAssocID="{DA23CA3B-B24F-4A8B-8F98-DB826EF79526}" presName="hierChild3" presStyleCnt="0"/>
      <dgm:spPr/>
    </dgm:pt>
    <dgm:pt modelId="{EDD9FA2A-B921-46BC-A61D-517E3D46A3DC}" type="pres">
      <dgm:prSet presAssocID="{E564E1EF-4691-464F-B4AB-DA087EFB8946}" presName="Name111" presStyleLbl="parChTrans1D2" presStyleIdx="3" presStyleCnt="4"/>
      <dgm:spPr/>
      <dgm:t>
        <a:bodyPr/>
        <a:lstStyle/>
        <a:p>
          <a:endParaRPr lang="el-GR"/>
        </a:p>
      </dgm:t>
    </dgm:pt>
    <dgm:pt modelId="{4322FEFF-38D8-4366-AF0A-16A76F89BEF9}" type="pres">
      <dgm:prSet presAssocID="{B647D99D-D99A-4DF0-9C39-37A457D93DC0}" presName="hierRoot3" presStyleCnt="0">
        <dgm:presLayoutVars>
          <dgm:hierBranch val="init"/>
        </dgm:presLayoutVars>
      </dgm:prSet>
      <dgm:spPr/>
    </dgm:pt>
    <dgm:pt modelId="{5C73CA2D-6883-451D-80CF-0CB696FBA27A}" type="pres">
      <dgm:prSet presAssocID="{B647D99D-D99A-4DF0-9C39-37A457D93DC0}" presName="rootComposite3" presStyleCnt="0"/>
      <dgm:spPr/>
    </dgm:pt>
    <dgm:pt modelId="{DF6A0052-0FA2-444A-8F90-C691369A864C}" type="pres">
      <dgm:prSet presAssocID="{B647D99D-D99A-4DF0-9C39-37A457D93DC0}" presName="rootText3" presStyleLbl="asst1" presStyleIdx="0" presStyleCnt="1" custLinFactNeighborX="66056" custLinFactNeighborY="1048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8677006-85A5-4DCA-A02E-29D5E90DD57B}" type="pres">
      <dgm:prSet presAssocID="{B647D99D-D99A-4DF0-9C39-37A457D93DC0}" presName="rootConnector3" presStyleLbl="asst1" presStyleIdx="0" presStyleCnt="1"/>
      <dgm:spPr/>
      <dgm:t>
        <a:bodyPr/>
        <a:lstStyle/>
        <a:p>
          <a:endParaRPr lang="el-GR"/>
        </a:p>
      </dgm:t>
    </dgm:pt>
    <dgm:pt modelId="{3F15507E-1A34-4C01-BAB5-B532265A003C}" type="pres">
      <dgm:prSet presAssocID="{B647D99D-D99A-4DF0-9C39-37A457D93DC0}" presName="hierChild6" presStyleCnt="0"/>
      <dgm:spPr/>
    </dgm:pt>
    <dgm:pt modelId="{A87E2454-FA35-421B-9925-B4A32FCF3BE5}" type="pres">
      <dgm:prSet presAssocID="{B647D99D-D99A-4DF0-9C39-37A457D93DC0}" presName="hierChild7" presStyleCnt="0"/>
      <dgm:spPr/>
    </dgm:pt>
  </dgm:ptLst>
  <dgm:cxnLst>
    <dgm:cxn modelId="{260DACEE-092D-449B-9C9C-E9B3D572FE99}" type="presOf" srcId="{DA23CA3B-B24F-4A8B-8F98-DB826EF79526}" destId="{02852050-7934-4113-8B60-EA2B9FC0F051}" srcOrd="1" destOrd="0" presId="urn:microsoft.com/office/officeart/2005/8/layout/orgChart1"/>
    <dgm:cxn modelId="{68B4F5EA-AEA9-49D5-BE96-79794DC3492E}" srcId="{DA23CA3B-B24F-4A8B-8F98-DB826EF79526}" destId="{3A615AB3-8BD4-45EF-AEFA-1DA2E7EBA320}" srcOrd="2" destOrd="0" parTransId="{254864FF-0E67-4DF4-B15A-B5BCF5C42194}" sibTransId="{085B711A-D484-4541-BF73-C7319299F8B6}"/>
    <dgm:cxn modelId="{234D3BC6-8940-4902-8D73-50F94965F029}" type="presOf" srcId="{3A615AB3-8BD4-45EF-AEFA-1DA2E7EBA320}" destId="{F388A940-6038-481A-8978-1888C3EF4F8A}" srcOrd="1" destOrd="0" presId="urn:microsoft.com/office/officeart/2005/8/layout/orgChart1"/>
    <dgm:cxn modelId="{4F8B728A-5E62-4585-9C9A-AE4EF3699DDE}" type="presOf" srcId="{DA23CA3B-B24F-4A8B-8F98-DB826EF79526}" destId="{BA2DC754-5F6A-4B80-9250-E01217456369}" srcOrd="0" destOrd="0" presId="urn:microsoft.com/office/officeart/2005/8/layout/orgChart1"/>
    <dgm:cxn modelId="{AED33A6C-231A-4892-AFFC-61A3EE0AE9E4}" type="presOf" srcId="{C8574456-22CC-44FF-88A8-8A9C76F0888F}" destId="{6AE50CDD-27A0-4426-BAF7-B5A6DFCD7694}" srcOrd="1" destOrd="0" presId="urn:microsoft.com/office/officeart/2005/8/layout/orgChart1"/>
    <dgm:cxn modelId="{D47FA981-3B53-476C-9C0D-BF43C205800A}" type="presOf" srcId="{B647D99D-D99A-4DF0-9C39-37A457D93DC0}" destId="{48677006-85A5-4DCA-A02E-29D5E90DD57B}" srcOrd="1" destOrd="0" presId="urn:microsoft.com/office/officeart/2005/8/layout/orgChart1"/>
    <dgm:cxn modelId="{F099E066-5396-4027-AAB4-BAB4DFC34550}" type="presOf" srcId="{3A615AB3-8BD4-45EF-AEFA-1DA2E7EBA320}" destId="{CEDCF5D0-471F-4525-964E-16CE664BDD4B}" srcOrd="0" destOrd="0" presId="urn:microsoft.com/office/officeart/2005/8/layout/orgChart1"/>
    <dgm:cxn modelId="{61C1145B-DE26-4690-94C2-D5BB3ADEB757}" type="presOf" srcId="{0CC5A854-52A6-4C3E-9137-A3AC22F8B753}" destId="{C09E22DC-1064-45DB-8020-0B7A91156C1D}" srcOrd="0" destOrd="0" presId="urn:microsoft.com/office/officeart/2005/8/layout/orgChart1"/>
    <dgm:cxn modelId="{842D8F5C-69CB-4AA1-95F6-1E7D1E1BF5AD}" type="presOf" srcId="{254864FF-0E67-4DF4-B15A-B5BCF5C42194}" destId="{08097CAE-EE03-4E6B-9EB8-718DBD0098FC}" srcOrd="0" destOrd="0" presId="urn:microsoft.com/office/officeart/2005/8/layout/orgChart1"/>
    <dgm:cxn modelId="{3AE73327-D2DD-499D-B7AF-6D4D85F3A70F}" type="presOf" srcId="{00130160-FAED-4102-91F0-7E1C2F3F9604}" destId="{4120A6BA-CBA1-4CE4-99DC-B05C99FBBB78}" srcOrd="0" destOrd="0" presId="urn:microsoft.com/office/officeart/2005/8/layout/orgChart1"/>
    <dgm:cxn modelId="{37057E0D-2C00-444B-883A-4F41ED5A502E}" srcId="{DA23CA3B-B24F-4A8B-8F98-DB826EF79526}" destId="{D008D33A-5967-4717-9171-5D10BB55C9AE}" srcOrd="3" destOrd="0" parTransId="{00130160-FAED-4102-91F0-7E1C2F3F9604}" sibTransId="{4130CECA-78D6-4E8D-A438-3FC9C9707602}"/>
    <dgm:cxn modelId="{A2BA6D57-CB55-48D6-AE26-172DEB97C031}" type="presOf" srcId="{40269D53-BE99-4374-B6CA-E4961BC0B5D6}" destId="{BC91DD38-BFD4-4592-8BB5-592AE36E1D40}" srcOrd="0" destOrd="0" presId="urn:microsoft.com/office/officeart/2005/8/layout/orgChart1"/>
    <dgm:cxn modelId="{4615C236-6437-4180-BAE8-541FDBCF68B0}" type="presOf" srcId="{C8574456-22CC-44FF-88A8-8A9C76F0888F}" destId="{11122758-CCD3-4ABC-A262-7051C0246E62}" srcOrd="0" destOrd="0" presId="urn:microsoft.com/office/officeart/2005/8/layout/orgChart1"/>
    <dgm:cxn modelId="{913A32CA-13EC-4BC1-B391-AB36801066B6}" srcId="{DA23CA3B-B24F-4A8B-8F98-DB826EF79526}" destId="{C8574456-22CC-44FF-88A8-8A9C76F0888F}" srcOrd="1" destOrd="0" parTransId="{0CC5A854-52A6-4C3E-9137-A3AC22F8B753}" sibTransId="{8A0CBD86-6FEB-4D67-9B68-496FB34C0A9F}"/>
    <dgm:cxn modelId="{9141D443-5D52-4DA3-8C82-39203F940C7C}" type="presOf" srcId="{E564E1EF-4691-464F-B4AB-DA087EFB8946}" destId="{EDD9FA2A-B921-46BC-A61D-517E3D46A3DC}" srcOrd="0" destOrd="0" presId="urn:microsoft.com/office/officeart/2005/8/layout/orgChart1"/>
    <dgm:cxn modelId="{1A4AEAFE-4929-4271-9842-D0A64FB95306}" type="presOf" srcId="{D008D33A-5967-4717-9171-5D10BB55C9AE}" destId="{0DC98E67-2313-4544-B580-1AFD9145D3E8}" srcOrd="1" destOrd="0" presId="urn:microsoft.com/office/officeart/2005/8/layout/orgChart1"/>
    <dgm:cxn modelId="{20E82167-9664-4243-8551-1B34BD22B9C7}" type="presOf" srcId="{B647D99D-D99A-4DF0-9C39-37A457D93DC0}" destId="{DF6A0052-0FA2-444A-8F90-C691369A864C}" srcOrd="0" destOrd="0" presId="urn:microsoft.com/office/officeart/2005/8/layout/orgChart1"/>
    <dgm:cxn modelId="{B9711C58-E3E5-4392-8301-AE0E54EC3273}" srcId="{DA23CA3B-B24F-4A8B-8F98-DB826EF79526}" destId="{B647D99D-D99A-4DF0-9C39-37A457D93DC0}" srcOrd="0" destOrd="0" parTransId="{E564E1EF-4691-464F-B4AB-DA087EFB8946}" sibTransId="{0C52E6EF-AF1D-41E5-A936-56F217E0EE4D}"/>
    <dgm:cxn modelId="{4715C94C-06C3-4F3D-92DC-CADBC1C0471C}" srcId="{40269D53-BE99-4374-B6CA-E4961BC0B5D6}" destId="{DA23CA3B-B24F-4A8B-8F98-DB826EF79526}" srcOrd="0" destOrd="0" parTransId="{6BD26463-CCB5-4EA7-8389-4CE858019B23}" sibTransId="{3B5CB27B-C175-4A50-BDDF-CB61F0D5BB7B}"/>
    <dgm:cxn modelId="{BF6F14C6-D2DA-4EED-A98F-7517CB214CDB}" type="presOf" srcId="{D008D33A-5967-4717-9171-5D10BB55C9AE}" destId="{9907B8DB-90A6-4333-8D83-3EAF6D134709}" srcOrd="0" destOrd="0" presId="urn:microsoft.com/office/officeart/2005/8/layout/orgChart1"/>
    <dgm:cxn modelId="{52D0D95D-2681-40F9-B23B-C063FE6F5384}" type="presParOf" srcId="{BC91DD38-BFD4-4592-8BB5-592AE36E1D40}" destId="{DA7A01ED-ABF7-4993-8C8C-AB1ECCDBAD64}" srcOrd="0" destOrd="0" presId="urn:microsoft.com/office/officeart/2005/8/layout/orgChart1"/>
    <dgm:cxn modelId="{29AFA55B-65BC-4B47-99D2-A0DEA854EA65}" type="presParOf" srcId="{DA7A01ED-ABF7-4993-8C8C-AB1ECCDBAD64}" destId="{EEDD92C1-D8F3-4040-A98A-71ED4AC01805}" srcOrd="0" destOrd="0" presId="urn:microsoft.com/office/officeart/2005/8/layout/orgChart1"/>
    <dgm:cxn modelId="{5897C96A-07B2-462E-9EAE-5DF75EDA193A}" type="presParOf" srcId="{EEDD92C1-D8F3-4040-A98A-71ED4AC01805}" destId="{BA2DC754-5F6A-4B80-9250-E01217456369}" srcOrd="0" destOrd="0" presId="urn:microsoft.com/office/officeart/2005/8/layout/orgChart1"/>
    <dgm:cxn modelId="{3B3355EC-8CBE-4550-98D1-CA3D74C3C293}" type="presParOf" srcId="{EEDD92C1-D8F3-4040-A98A-71ED4AC01805}" destId="{02852050-7934-4113-8B60-EA2B9FC0F051}" srcOrd="1" destOrd="0" presId="urn:microsoft.com/office/officeart/2005/8/layout/orgChart1"/>
    <dgm:cxn modelId="{3782DB09-9DD9-4DA3-8993-6FF9021DF7D2}" type="presParOf" srcId="{DA7A01ED-ABF7-4993-8C8C-AB1ECCDBAD64}" destId="{0AADC626-3741-4D9A-9BDD-EE2F7F9F4DE4}" srcOrd="1" destOrd="0" presId="urn:microsoft.com/office/officeart/2005/8/layout/orgChart1"/>
    <dgm:cxn modelId="{A97D43FE-60E3-4503-B993-9CF984E2C432}" type="presParOf" srcId="{0AADC626-3741-4D9A-9BDD-EE2F7F9F4DE4}" destId="{C09E22DC-1064-45DB-8020-0B7A91156C1D}" srcOrd="0" destOrd="0" presId="urn:microsoft.com/office/officeart/2005/8/layout/orgChart1"/>
    <dgm:cxn modelId="{5B1FAC20-283E-4E98-BE69-823885237D33}" type="presParOf" srcId="{0AADC626-3741-4D9A-9BDD-EE2F7F9F4DE4}" destId="{1F5F5645-9A74-42F6-9676-F49992CAC232}" srcOrd="1" destOrd="0" presId="urn:microsoft.com/office/officeart/2005/8/layout/orgChart1"/>
    <dgm:cxn modelId="{BD9D21A6-B203-46A1-BDE5-94DA5FD772FB}" type="presParOf" srcId="{1F5F5645-9A74-42F6-9676-F49992CAC232}" destId="{1FD4AE18-47F2-4957-87FD-21C694128B83}" srcOrd="0" destOrd="0" presId="urn:microsoft.com/office/officeart/2005/8/layout/orgChart1"/>
    <dgm:cxn modelId="{EEEBEB10-072F-47D0-BB19-05060E905450}" type="presParOf" srcId="{1FD4AE18-47F2-4957-87FD-21C694128B83}" destId="{11122758-CCD3-4ABC-A262-7051C0246E62}" srcOrd="0" destOrd="0" presId="urn:microsoft.com/office/officeart/2005/8/layout/orgChart1"/>
    <dgm:cxn modelId="{34F8931E-8E12-476F-AA68-2AE0E69B795D}" type="presParOf" srcId="{1FD4AE18-47F2-4957-87FD-21C694128B83}" destId="{6AE50CDD-27A0-4426-BAF7-B5A6DFCD7694}" srcOrd="1" destOrd="0" presId="urn:microsoft.com/office/officeart/2005/8/layout/orgChart1"/>
    <dgm:cxn modelId="{ED9D4E13-88B1-4B03-9C49-5E21B348011F}" type="presParOf" srcId="{1F5F5645-9A74-42F6-9676-F49992CAC232}" destId="{3311DE2B-B7DB-416B-AE14-891C17276F87}" srcOrd="1" destOrd="0" presId="urn:microsoft.com/office/officeart/2005/8/layout/orgChart1"/>
    <dgm:cxn modelId="{6F354CE6-3FBF-4E76-8B1F-7642B3167B6C}" type="presParOf" srcId="{1F5F5645-9A74-42F6-9676-F49992CAC232}" destId="{FFFC7116-B15B-476D-9ABD-778E6FAD8FD2}" srcOrd="2" destOrd="0" presId="urn:microsoft.com/office/officeart/2005/8/layout/orgChart1"/>
    <dgm:cxn modelId="{B061AF44-8466-4757-A07F-D90FF969CB9A}" type="presParOf" srcId="{0AADC626-3741-4D9A-9BDD-EE2F7F9F4DE4}" destId="{08097CAE-EE03-4E6B-9EB8-718DBD0098FC}" srcOrd="2" destOrd="0" presId="urn:microsoft.com/office/officeart/2005/8/layout/orgChart1"/>
    <dgm:cxn modelId="{C0CC31E0-2AA2-4D0D-BB35-3817384C6B19}" type="presParOf" srcId="{0AADC626-3741-4D9A-9BDD-EE2F7F9F4DE4}" destId="{5F780A14-03DE-42B3-ACD4-E11E2C6BC9DF}" srcOrd="3" destOrd="0" presId="urn:microsoft.com/office/officeart/2005/8/layout/orgChart1"/>
    <dgm:cxn modelId="{E5D8344A-7F83-4B47-B401-CA27807D38F6}" type="presParOf" srcId="{5F780A14-03DE-42B3-ACD4-E11E2C6BC9DF}" destId="{C60C4D04-E712-4B5F-9C27-F1BEAAFA7B60}" srcOrd="0" destOrd="0" presId="urn:microsoft.com/office/officeart/2005/8/layout/orgChart1"/>
    <dgm:cxn modelId="{51144799-D5DC-43F2-8518-2DC0BD280E54}" type="presParOf" srcId="{C60C4D04-E712-4B5F-9C27-F1BEAAFA7B60}" destId="{CEDCF5D0-471F-4525-964E-16CE664BDD4B}" srcOrd="0" destOrd="0" presId="urn:microsoft.com/office/officeart/2005/8/layout/orgChart1"/>
    <dgm:cxn modelId="{12088BF2-3B3C-4C8F-A542-A316FA2B3F46}" type="presParOf" srcId="{C60C4D04-E712-4B5F-9C27-F1BEAAFA7B60}" destId="{F388A940-6038-481A-8978-1888C3EF4F8A}" srcOrd="1" destOrd="0" presId="urn:microsoft.com/office/officeart/2005/8/layout/orgChart1"/>
    <dgm:cxn modelId="{C34C03ED-3310-40F3-8CA5-A7B1D52EEAC8}" type="presParOf" srcId="{5F780A14-03DE-42B3-ACD4-E11E2C6BC9DF}" destId="{0C9202F2-97D4-4EEF-B9E6-03CA7200C173}" srcOrd="1" destOrd="0" presId="urn:microsoft.com/office/officeart/2005/8/layout/orgChart1"/>
    <dgm:cxn modelId="{F9F20F0A-429D-41C1-9595-FD102ECE14D4}" type="presParOf" srcId="{5F780A14-03DE-42B3-ACD4-E11E2C6BC9DF}" destId="{7AF7BC49-4BBF-4CED-AB41-49E6123B6215}" srcOrd="2" destOrd="0" presId="urn:microsoft.com/office/officeart/2005/8/layout/orgChart1"/>
    <dgm:cxn modelId="{4F255843-AE97-4133-9E95-F2B634941AE2}" type="presParOf" srcId="{0AADC626-3741-4D9A-9BDD-EE2F7F9F4DE4}" destId="{4120A6BA-CBA1-4CE4-99DC-B05C99FBBB78}" srcOrd="4" destOrd="0" presId="urn:microsoft.com/office/officeart/2005/8/layout/orgChart1"/>
    <dgm:cxn modelId="{6674AAD9-483E-4B73-986E-51DD8CFB7E1D}" type="presParOf" srcId="{0AADC626-3741-4D9A-9BDD-EE2F7F9F4DE4}" destId="{0DBA3B03-96AD-4AAA-9C69-7D65BB2D8495}" srcOrd="5" destOrd="0" presId="urn:microsoft.com/office/officeart/2005/8/layout/orgChart1"/>
    <dgm:cxn modelId="{0EDAFD6B-B9B7-493D-85BE-8D2A2558DCDF}" type="presParOf" srcId="{0DBA3B03-96AD-4AAA-9C69-7D65BB2D8495}" destId="{F6C03282-E496-4787-9334-2E12354C9E7F}" srcOrd="0" destOrd="0" presId="urn:microsoft.com/office/officeart/2005/8/layout/orgChart1"/>
    <dgm:cxn modelId="{7330C0DE-14B5-4C39-90D1-BB88EEF77C28}" type="presParOf" srcId="{F6C03282-E496-4787-9334-2E12354C9E7F}" destId="{9907B8DB-90A6-4333-8D83-3EAF6D134709}" srcOrd="0" destOrd="0" presId="urn:microsoft.com/office/officeart/2005/8/layout/orgChart1"/>
    <dgm:cxn modelId="{156681AF-7A85-462D-8419-FE31CDDC5E3C}" type="presParOf" srcId="{F6C03282-E496-4787-9334-2E12354C9E7F}" destId="{0DC98E67-2313-4544-B580-1AFD9145D3E8}" srcOrd="1" destOrd="0" presId="urn:microsoft.com/office/officeart/2005/8/layout/orgChart1"/>
    <dgm:cxn modelId="{CDE0DAD2-3395-4BCA-A9AB-CB88BAC0163B}" type="presParOf" srcId="{0DBA3B03-96AD-4AAA-9C69-7D65BB2D8495}" destId="{E7C9D6FE-8480-45BB-A70C-EE7E25B9D242}" srcOrd="1" destOrd="0" presId="urn:microsoft.com/office/officeart/2005/8/layout/orgChart1"/>
    <dgm:cxn modelId="{3B1C2F2E-9076-455A-BA36-BC325B2FE7ED}" type="presParOf" srcId="{0DBA3B03-96AD-4AAA-9C69-7D65BB2D8495}" destId="{F76E2C49-A780-4FB9-918C-7F48E879CB7D}" srcOrd="2" destOrd="0" presId="urn:microsoft.com/office/officeart/2005/8/layout/orgChart1"/>
    <dgm:cxn modelId="{D45A6CF7-BD05-437C-AC9C-783B7C6D5673}" type="presParOf" srcId="{DA7A01ED-ABF7-4993-8C8C-AB1ECCDBAD64}" destId="{CA6C2E56-8824-4617-BC36-2DD8F664D5B7}" srcOrd="2" destOrd="0" presId="urn:microsoft.com/office/officeart/2005/8/layout/orgChart1"/>
    <dgm:cxn modelId="{E7B305E3-506B-49C5-A0E7-A7E37283FF43}" type="presParOf" srcId="{CA6C2E56-8824-4617-BC36-2DD8F664D5B7}" destId="{EDD9FA2A-B921-46BC-A61D-517E3D46A3DC}" srcOrd="0" destOrd="0" presId="urn:microsoft.com/office/officeart/2005/8/layout/orgChart1"/>
    <dgm:cxn modelId="{E1459C6D-F980-4292-A1A1-2E26FA19A4B4}" type="presParOf" srcId="{CA6C2E56-8824-4617-BC36-2DD8F664D5B7}" destId="{4322FEFF-38D8-4366-AF0A-16A76F89BEF9}" srcOrd="1" destOrd="0" presId="urn:microsoft.com/office/officeart/2005/8/layout/orgChart1"/>
    <dgm:cxn modelId="{882C4A15-DB3A-4948-A908-BD1DFDCFE5C5}" type="presParOf" srcId="{4322FEFF-38D8-4366-AF0A-16A76F89BEF9}" destId="{5C73CA2D-6883-451D-80CF-0CB696FBA27A}" srcOrd="0" destOrd="0" presId="urn:microsoft.com/office/officeart/2005/8/layout/orgChart1"/>
    <dgm:cxn modelId="{18F285D1-623A-4A5F-9214-5670958E58C5}" type="presParOf" srcId="{5C73CA2D-6883-451D-80CF-0CB696FBA27A}" destId="{DF6A0052-0FA2-444A-8F90-C691369A864C}" srcOrd="0" destOrd="0" presId="urn:microsoft.com/office/officeart/2005/8/layout/orgChart1"/>
    <dgm:cxn modelId="{F8784E53-594F-4C37-87A7-93BD6645E323}" type="presParOf" srcId="{5C73CA2D-6883-451D-80CF-0CB696FBA27A}" destId="{48677006-85A5-4DCA-A02E-29D5E90DD57B}" srcOrd="1" destOrd="0" presId="urn:microsoft.com/office/officeart/2005/8/layout/orgChart1"/>
    <dgm:cxn modelId="{56525898-DB3F-473B-AEC0-3EA8E0C8A14B}" type="presParOf" srcId="{4322FEFF-38D8-4366-AF0A-16A76F89BEF9}" destId="{3F15507E-1A34-4C01-BAB5-B532265A003C}" srcOrd="1" destOrd="0" presId="urn:microsoft.com/office/officeart/2005/8/layout/orgChart1"/>
    <dgm:cxn modelId="{27AF4368-2365-4E85-8DF7-03D6E89E896C}" type="presParOf" srcId="{4322FEFF-38D8-4366-AF0A-16A76F89BEF9}" destId="{A87E2454-FA35-421B-9925-B4A32FCF3BE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677BE5-18E0-4192-8AB6-9880DAE6824B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FF8BB7CD-7038-488F-A6C4-D573B78D3C25}">
      <dgm:prSet phldrT="[Κείμενο]"/>
      <dgm:spPr/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Ηλεκτρικό Σήμα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9887E299-ADA7-4C3F-B005-D2081788FCE8}" type="parTrans" cxnId="{0570226E-ECB1-4092-B857-C3813C29F86B}">
      <dgm:prSet/>
      <dgm:spPr/>
      <dgm:t>
        <a:bodyPr/>
        <a:lstStyle/>
        <a:p>
          <a:endParaRPr lang="el-GR">
            <a:latin typeface="Arial" pitchFamily="34" charset="0"/>
            <a:cs typeface="Arial" pitchFamily="34" charset="0"/>
          </a:endParaRPr>
        </a:p>
      </dgm:t>
    </dgm:pt>
    <dgm:pt modelId="{D6251B11-8511-419F-A544-544D2AF14441}" type="sibTrans" cxnId="{0570226E-ECB1-4092-B857-C3813C29F86B}">
      <dgm:prSet/>
      <dgm:spPr/>
      <dgm:t>
        <a:bodyPr/>
        <a:lstStyle/>
        <a:p>
          <a:endParaRPr lang="el-GR">
            <a:latin typeface="Arial" pitchFamily="34" charset="0"/>
            <a:cs typeface="Arial" pitchFamily="34" charset="0"/>
          </a:endParaRPr>
        </a:p>
      </dgm:t>
    </dgm:pt>
    <dgm:pt modelId="{56D3D0C2-F849-4A83-B056-A0C68299D40C}">
      <dgm:prSet phldrT="[Κείμενο]"/>
      <dgm:spPr/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Διαμορφωτής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B6FE162F-BC2D-4D6B-8C6A-FD5622C3B5DB}" type="parTrans" cxnId="{3B993D1E-E864-4A3A-8D06-8C4CA00AB6A2}">
      <dgm:prSet/>
      <dgm:spPr/>
      <dgm:t>
        <a:bodyPr/>
        <a:lstStyle/>
        <a:p>
          <a:endParaRPr lang="el-GR">
            <a:latin typeface="Arial" pitchFamily="34" charset="0"/>
            <a:cs typeface="Arial" pitchFamily="34" charset="0"/>
          </a:endParaRPr>
        </a:p>
      </dgm:t>
    </dgm:pt>
    <dgm:pt modelId="{3376D6FF-78C9-4528-B79A-8DCE7986F831}" type="sibTrans" cxnId="{3B993D1E-E864-4A3A-8D06-8C4CA00AB6A2}">
      <dgm:prSet/>
      <dgm:spPr/>
      <dgm:t>
        <a:bodyPr/>
        <a:lstStyle/>
        <a:p>
          <a:endParaRPr lang="el-GR">
            <a:latin typeface="Arial" pitchFamily="34" charset="0"/>
            <a:cs typeface="Arial" pitchFamily="34" charset="0"/>
          </a:endParaRPr>
        </a:p>
      </dgm:t>
    </dgm:pt>
    <dgm:pt modelId="{0F3C6334-AF50-48DA-85F3-3CA3543A81A1}">
      <dgm:prSet phldrT="[Κείμενο]"/>
      <dgm:spPr/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Οπτική Ίνα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4CAFA47D-374A-455E-A59A-21E049547CD0}" type="parTrans" cxnId="{46792974-6859-4BA9-8589-288185FB6C08}">
      <dgm:prSet/>
      <dgm:spPr/>
      <dgm:t>
        <a:bodyPr/>
        <a:lstStyle/>
        <a:p>
          <a:endParaRPr lang="el-GR">
            <a:latin typeface="Arial" pitchFamily="34" charset="0"/>
            <a:cs typeface="Arial" pitchFamily="34" charset="0"/>
          </a:endParaRPr>
        </a:p>
      </dgm:t>
    </dgm:pt>
    <dgm:pt modelId="{60CF84CA-DC14-4834-A6C9-0CCBB887C09F}" type="sibTrans" cxnId="{46792974-6859-4BA9-8589-288185FB6C08}">
      <dgm:prSet/>
      <dgm:spPr/>
      <dgm:t>
        <a:bodyPr/>
        <a:lstStyle/>
        <a:p>
          <a:endParaRPr lang="el-GR">
            <a:latin typeface="Arial" pitchFamily="34" charset="0"/>
            <a:cs typeface="Arial" pitchFamily="34" charset="0"/>
          </a:endParaRPr>
        </a:p>
      </dgm:t>
    </dgm:pt>
    <dgm:pt modelId="{E44D1B42-EBB9-4A15-8D6B-C368C877C63D}">
      <dgm:prSet/>
      <dgm:spPr/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Δέκτης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211D555E-761D-4E50-8084-3B8730AECA67}" type="parTrans" cxnId="{BD7534C2-433A-4842-8B50-400A7833777C}">
      <dgm:prSet/>
      <dgm:spPr/>
      <dgm:t>
        <a:bodyPr/>
        <a:lstStyle/>
        <a:p>
          <a:endParaRPr lang="el-GR">
            <a:latin typeface="Arial" pitchFamily="34" charset="0"/>
            <a:cs typeface="Arial" pitchFamily="34" charset="0"/>
          </a:endParaRPr>
        </a:p>
      </dgm:t>
    </dgm:pt>
    <dgm:pt modelId="{F69BA59D-581C-4F2E-B821-CD91DE5F5818}" type="sibTrans" cxnId="{BD7534C2-433A-4842-8B50-400A7833777C}">
      <dgm:prSet/>
      <dgm:spPr/>
      <dgm:t>
        <a:bodyPr/>
        <a:lstStyle/>
        <a:p>
          <a:endParaRPr lang="el-GR">
            <a:latin typeface="Arial" pitchFamily="34" charset="0"/>
            <a:cs typeface="Arial" pitchFamily="34" charset="0"/>
          </a:endParaRPr>
        </a:p>
      </dgm:t>
    </dgm:pt>
    <dgm:pt modelId="{490A7D7C-B8A3-4FEB-A7CA-7FFD5C5DED34}">
      <dgm:prSet/>
      <dgm:spPr/>
      <dgm:t>
        <a:bodyPr/>
        <a:lstStyle/>
        <a:p>
          <a:r>
            <a:rPr lang="el-GR" dirty="0" smtClean="0">
              <a:latin typeface="Arial" pitchFamily="34" charset="0"/>
              <a:cs typeface="Arial" pitchFamily="34" charset="0"/>
            </a:rPr>
            <a:t>Ηλεκτρικό σήμα</a:t>
          </a:r>
          <a:endParaRPr lang="el-GR" dirty="0">
            <a:latin typeface="Arial" pitchFamily="34" charset="0"/>
            <a:cs typeface="Arial" pitchFamily="34" charset="0"/>
          </a:endParaRPr>
        </a:p>
      </dgm:t>
    </dgm:pt>
    <dgm:pt modelId="{DD682132-F0C7-4971-95A4-0FF0D00161F0}" type="parTrans" cxnId="{EB4E6A9A-9764-41D9-8B55-A43F9B9BBD64}">
      <dgm:prSet/>
      <dgm:spPr/>
      <dgm:t>
        <a:bodyPr/>
        <a:lstStyle/>
        <a:p>
          <a:endParaRPr lang="el-GR">
            <a:latin typeface="Arial" pitchFamily="34" charset="0"/>
            <a:cs typeface="Arial" pitchFamily="34" charset="0"/>
          </a:endParaRPr>
        </a:p>
      </dgm:t>
    </dgm:pt>
    <dgm:pt modelId="{4401EA39-AAB6-46D3-84D8-E82F143AA0AF}" type="sibTrans" cxnId="{EB4E6A9A-9764-41D9-8B55-A43F9B9BBD64}">
      <dgm:prSet/>
      <dgm:spPr/>
      <dgm:t>
        <a:bodyPr/>
        <a:lstStyle/>
        <a:p>
          <a:endParaRPr lang="el-GR">
            <a:latin typeface="Arial" pitchFamily="34" charset="0"/>
            <a:cs typeface="Arial" pitchFamily="34" charset="0"/>
          </a:endParaRPr>
        </a:p>
      </dgm:t>
    </dgm:pt>
    <dgm:pt modelId="{44E1E101-47F5-4658-8E13-4C0E301492F3}" type="pres">
      <dgm:prSet presAssocID="{7A677BE5-18E0-4192-8AB6-9880DAE6824B}" presName="CompostProcess" presStyleCnt="0">
        <dgm:presLayoutVars>
          <dgm:dir/>
          <dgm:resizeHandles val="exact"/>
        </dgm:presLayoutVars>
      </dgm:prSet>
      <dgm:spPr/>
    </dgm:pt>
    <dgm:pt modelId="{138DC1B5-BC04-43F4-A434-36E08A25090A}" type="pres">
      <dgm:prSet presAssocID="{7A677BE5-18E0-4192-8AB6-9880DAE6824B}" presName="arrow" presStyleLbl="bgShp" presStyleIdx="0" presStyleCnt="1"/>
      <dgm:spPr/>
    </dgm:pt>
    <dgm:pt modelId="{76081291-AF20-435D-8A13-F1CC11CC0166}" type="pres">
      <dgm:prSet presAssocID="{7A677BE5-18E0-4192-8AB6-9880DAE6824B}" presName="linearProcess" presStyleCnt="0"/>
      <dgm:spPr/>
    </dgm:pt>
    <dgm:pt modelId="{DE8E7156-E82D-4CF1-99A0-EFB46759C904}" type="pres">
      <dgm:prSet presAssocID="{FF8BB7CD-7038-488F-A6C4-D573B78D3C2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4EF4DCC-54CF-474E-889B-80848F3E32F4}" type="pres">
      <dgm:prSet presAssocID="{D6251B11-8511-419F-A544-544D2AF14441}" presName="sibTrans" presStyleCnt="0"/>
      <dgm:spPr/>
    </dgm:pt>
    <dgm:pt modelId="{1B4B6350-2BE6-4F32-8338-AD438B5129B1}" type="pres">
      <dgm:prSet presAssocID="{56D3D0C2-F849-4A83-B056-A0C68299D40C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9F8F558-FEFA-42C6-9BC2-9B2238B01723}" type="pres">
      <dgm:prSet presAssocID="{3376D6FF-78C9-4528-B79A-8DCE7986F831}" presName="sibTrans" presStyleCnt="0"/>
      <dgm:spPr/>
    </dgm:pt>
    <dgm:pt modelId="{09101B45-06D9-46D3-ACE0-37031D41EFA4}" type="pres">
      <dgm:prSet presAssocID="{0F3C6334-AF50-48DA-85F3-3CA3543A81A1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BD08C81-B3F6-4CBB-A1EC-59E540F4A334}" type="pres">
      <dgm:prSet presAssocID="{60CF84CA-DC14-4834-A6C9-0CCBB887C09F}" presName="sibTrans" presStyleCnt="0"/>
      <dgm:spPr/>
    </dgm:pt>
    <dgm:pt modelId="{6CF0323C-5A35-4EB7-8FA7-D0415B56C0DF}" type="pres">
      <dgm:prSet presAssocID="{E44D1B42-EBB9-4A15-8D6B-C368C877C63D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5280F7F-5E1B-4210-962C-ACD16C791DE7}" type="pres">
      <dgm:prSet presAssocID="{F69BA59D-581C-4F2E-B821-CD91DE5F5818}" presName="sibTrans" presStyleCnt="0"/>
      <dgm:spPr/>
    </dgm:pt>
    <dgm:pt modelId="{654F0174-D37E-4F03-A1ED-590CAD8B4885}" type="pres">
      <dgm:prSet presAssocID="{490A7D7C-B8A3-4FEB-A7CA-7FFD5C5DED34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1FD7334-7DA1-421F-9313-1D2797319391}" type="presOf" srcId="{FF8BB7CD-7038-488F-A6C4-D573B78D3C25}" destId="{DE8E7156-E82D-4CF1-99A0-EFB46759C904}" srcOrd="0" destOrd="0" presId="urn:microsoft.com/office/officeart/2005/8/layout/hProcess9"/>
    <dgm:cxn modelId="{633618FB-B1C6-4717-84AB-AD63838B2A85}" type="presOf" srcId="{490A7D7C-B8A3-4FEB-A7CA-7FFD5C5DED34}" destId="{654F0174-D37E-4F03-A1ED-590CAD8B4885}" srcOrd="0" destOrd="0" presId="urn:microsoft.com/office/officeart/2005/8/layout/hProcess9"/>
    <dgm:cxn modelId="{3B993D1E-E864-4A3A-8D06-8C4CA00AB6A2}" srcId="{7A677BE5-18E0-4192-8AB6-9880DAE6824B}" destId="{56D3D0C2-F849-4A83-B056-A0C68299D40C}" srcOrd="1" destOrd="0" parTransId="{B6FE162F-BC2D-4D6B-8C6A-FD5622C3B5DB}" sibTransId="{3376D6FF-78C9-4528-B79A-8DCE7986F831}"/>
    <dgm:cxn modelId="{FE85609A-D30C-4469-8C79-AA90A2DF9CEC}" type="presOf" srcId="{E44D1B42-EBB9-4A15-8D6B-C368C877C63D}" destId="{6CF0323C-5A35-4EB7-8FA7-D0415B56C0DF}" srcOrd="0" destOrd="0" presId="urn:microsoft.com/office/officeart/2005/8/layout/hProcess9"/>
    <dgm:cxn modelId="{3333C5A0-3898-415A-8008-77207ABF6BD3}" type="presOf" srcId="{56D3D0C2-F849-4A83-B056-A0C68299D40C}" destId="{1B4B6350-2BE6-4F32-8338-AD438B5129B1}" srcOrd="0" destOrd="0" presId="urn:microsoft.com/office/officeart/2005/8/layout/hProcess9"/>
    <dgm:cxn modelId="{C77E81FA-CBDE-4BFB-9FD1-893D67048167}" type="presOf" srcId="{7A677BE5-18E0-4192-8AB6-9880DAE6824B}" destId="{44E1E101-47F5-4658-8E13-4C0E301492F3}" srcOrd="0" destOrd="0" presId="urn:microsoft.com/office/officeart/2005/8/layout/hProcess9"/>
    <dgm:cxn modelId="{00EB7ED5-E586-4293-881A-9969B2729D6E}" type="presOf" srcId="{0F3C6334-AF50-48DA-85F3-3CA3543A81A1}" destId="{09101B45-06D9-46D3-ACE0-37031D41EFA4}" srcOrd="0" destOrd="0" presId="urn:microsoft.com/office/officeart/2005/8/layout/hProcess9"/>
    <dgm:cxn modelId="{BD7534C2-433A-4842-8B50-400A7833777C}" srcId="{7A677BE5-18E0-4192-8AB6-9880DAE6824B}" destId="{E44D1B42-EBB9-4A15-8D6B-C368C877C63D}" srcOrd="3" destOrd="0" parTransId="{211D555E-761D-4E50-8084-3B8730AECA67}" sibTransId="{F69BA59D-581C-4F2E-B821-CD91DE5F5818}"/>
    <dgm:cxn modelId="{46792974-6859-4BA9-8589-288185FB6C08}" srcId="{7A677BE5-18E0-4192-8AB6-9880DAE6824B}" destId="{0F3C6334-AF50-48DA-85F3-3CA3543A81A1}" srcOrd="2" destOrd="0" parTransId="{4CAFA47D-374A-455E-A59A-21E049547CD0}" sibTransId="{60CF84CA-DC14-4834-A6C9-0CCBB887C09F}"/>
    <dgm:cxn modelId="{EB4E6A9A-9764-41D9-8B55-A43F9B9BBD64}" srcId="{7A677BE5-18E0-4192-8AB6-9880DAE6824B}" destId="{490A7D7C-B8A3-4FEB-A7CA-7FFD5C5DED34}" srcOrd="4" destOrd="0" parTransId="{DD682132-F0C7-4971-95A4-0FF0D00161F0}" sibTransId="{4401EA39-AAB6-46D3-84D8-E82F143AA0AF}"/>
    <dgm:cxn modelId="{0570226E-ECB1-4092-B857-C3813C29F86B}" srcId="{7A677BE5-18E0-4192-8AB6-9880DAE6824B}" destId="{FF8BB7CD-7038-488F-A6C4-D573B78D3C25}" srcOrd="0" destOrd="0" parTransId="{9887E299-ADA7-4C3F-B005-D2081788FCE8}" sibTransId="{D6251B11-8511-419F-A544-544D2AF14441}"/>
    <dgm:cxn modelId="{79CB765A-E445-49FA-861F-716226DEF7AD}" type="presParOf" srcId="{44E1E101-47F5-4658-8E13-4C0E301492F3}" destId="{138DC1B5-BC04-43F4-A434-36E08A25090A}" srcOrd="0" destOrd="0" presId="urn:microsoft.com/office/officeart/2005/8/layout/hProcess9"/>
    <dgm:cxn modelId="{F492C87E-968A-4381-BBBD-730D3B89A1CA}" type="presParOf" srcId="{44E1E101-47F5-4658-8E13-4C0E301492F3}" destId="{76081291-AF20-435D-8A13-F1CC11CC0166}" srcOrd="1" destOrd="0" presId="urn:microsoft.com/office/officeart/2005/8/layout/hProcess9"/>
    <dgm:cxn modelId="{1EE8CCFB-7DA8-46CC-B101-FEEAC57D1368}" type="presParOf" srcId="{76081291-AF20-435D-8A13-F1CC11CC0166}" destId="{DE8E7156-E82D-4CF1-99A0-EFB46759C904}" srcOrd="0" destOrd="0" presId="urn:microsoft.com/office/officeart/2005/8/layout/hProcess9"/>
    <dgm:cxn modelId="{081E5420-CA23-4FAF-A057-A35A2FE05755}" type="presParOf" srcId="{76081291-AF20-435D-8A13-F1CC11CC0166}" destId="{54EF4DCC-54CF-474E-889B-80848F3E32F4}" srcOrd="1" destOrd="0" presId="urn:microsoft.com/office/officeart/2005/8/layout/hProcess9"/>
    <dgm:cxn modelId="{1E1F2BAF-FE6A-41F0-8E70-AA0800F29647}" type="presParOf" srcId="{76081291-AF20-435D-8A13-F1CC11CC0166}" destId="{1B4B6350-2BE6-4F32-8338-AD438B5129B1}" srcOrd="2" destOrd="0" presId="urn:microsoft.com/office/officeart/2005/8/layout/hProcess9"/>
    <dgm:cxn modelId="{9DD438C8-D228-4EAE-8D12-7149B6BF325A}" type="presParOf" srcId="{76081291-AF20-435D-8A13-F1CC11CC0166}" destId="{69F8F558-FEFA-42C6-9BC2-9B2238B01723}" srcOrd="3" destOrd="0" presId="urn:microsoft.com/office/officeart/2005/8/layout/hProcess9"/>
    <dgm:cxn modelId="{09C8B00F-3E70-4BED-8835-F4EB47C371F1}" type="presParOf" srcId="{76081291-AF20-435D-8A13-F1CC11CC0166}" destId="{09101B45-06D9-46D3-ACE0-37031D41EFA4}" srcOrd="4" destOrd="0" presId="urn:microsoft.com/office/officeart/2005/8/layout/hProcess9"/>
    <dgm:cxn modelId="{909B9333-2311-413A-A6F6-F79D9B3CA6F5}" type="presParOf" srcId="{76081291-AF20-435D-8A13-F1CC11CC0166}" destId="{6BD08C81-B3F6-4CBB-A1EC-59E540F4A334}" srcOrd="5" destOrd="0" presId="urn:microsoft.com/office/officeart/2005/8/layout/hProcess9"/>
    <dgm:cxn modelId="{88CD26BA-97B1-4EB7-B917-9B7535F9244B}" type="presParOf" srcId="{76081291-AF20-435D-8A13-F1CC11CC0166}" destId="{6CF0323C-5A35-4EB7-8FA7-D0415B56C0DF}" srcOrd="6" destOrd="0" presId="urn:microsoft.com/office/officeart/2005/8/layout/hProcess9"/>
    <dgm:cxn modelId="{1B430CE0-3DC5-452F-B265-18EC311DF911}" type="presParOf" srcId="{76081291-AF20-435D-8A13-F1CC11CC0166}" destId="{45280F7F-5E1B-4210-962C-ACD16C791DE7}" srcOrd="7" destOrd="0" presId="urn:microsoft.com/office/officeart/2005/8/layout/hProcess9"/>
    <dgm:cxn modelId="{10931814-80AB-4B1E-A495-490CE3A91817}" type="presParOf" srcId="{76081291-AF20-435D-8A13-F1CC11CC0166}" destId="{654F0174-D37E-4F03-A1ED-590CAD8B488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D9FA2A-B921-46BC-A61D-517E3D46A3DC}">
      <dsp:nvSpPr>
        <dsp:cNvPr id="0" name=""/>
        <dsp:cNvSpPr/>
      </dsp:nvSpPr>
      <dsp:spPr>
        <a:xfrm>
          <a:off x="2255911" y="1816360"/>
          <a:ext cx="792088" cy="913225"/>
        </a:xfrm>
        <a:custGeom>
          <a:avLst/>
          <a:gdLst/>
          <a:ahLst/>
          <a:cxnLst/>
          <a:rect l="0" t="0" r="0" b="0"/>
          <a:pathLst>
            <a:path>
              <a:moveTo>
                <a:pt x="792088" y="0"/>
              </a:moveTo>
              <a:lnTo>
                <a:pt x="0" y="9132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0A6BA-CBA1-4CE4-99DC-B05C99FBBB78}">
      <dsp:nvSpPr>
        <dsp:cNvPr id="0" name=""/>
        <dsp:cNvSpPr/>
      </dsp:nvSpPr>
      <dsp:spPr>
        <a:xfrm>
          <a:off x="3048000" y="181636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97CAE-EE03-4E6B-9EB8-718DBD0098FC}">
      <dsp:nvSpPr>
        <dsp:cNvPr id="0" name=""/>
        <dsp:cNvSpPr/>
      </dsp:nvSpPr>
      <dsp:spPr>
        <a:xfrm>
          <a:off x="3002280" y="181636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E22DC-1064-45DB-8020-0B7A91156C1D}">
      <dsp:nvSpPr>
        <dsp:cNvPr id="0" name=""/>
        <dsp:cNvSpPr/>
      </dsp:nvSpPr>
      <dsp:spPr>
        <a:xfrm>
          <a:off x="891517" y="181636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2DC754-5F6A-4B80-9250-E01217456369}">
      <dsp:nvSpPr>
        <dsp:cNvPr id="0" name=""/>
        <dsp:cNvSpPr/>
      </dsp:nvSpPr>
      <dsp:spPr>
        <a:xfrm>
          <a:off x="2156891" y="925251"/>
          <a:ext cx="1782216" cy="891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Δρομολογητής</a:t>
          </a:r>
          <a:endParaRPr lang="el-GR" sz="2300" kern="1200" dirty="0"/>
        </a:p>
      </dsp:txBody>
      <dsp:txXfrm>
        <a:off x="2156891" y="925251"/>
        <a:ext cx="1782216" cy="891108"/>
      </dsp:txXfrm>
    </dsp:sp>
    <dsp:sp modelId="{11122758-CCD3-4ABC-A262-7051C0246E62}">
      <dsp:nvSpPr>
        <dsp:cNvPr id="0" name=""/>
        <dsp:cNvSpPr/>
      </dsp:nvSpPr>
      <dsp:spPr>
        <a:xfrm>
          <a:off x="409" y="3455999"/>
          <a:ext cx="1782216" cy="891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ΟΝΤ</a:t>
          </a:r>
          <a:endParaRPr lang="el-GR" sz="2300" kern="1200" dirty="0"/>
        </a:p>
      </dsp:txBody>
      <dsp:txXfrm>
        <a:off x="409" y="3455999"/>
        <a:ext cx="1782216" cy="891108"/>
      </dsp:txXfrm>
    </dsp:sp>
    <dsp:sp modelId="{CEDCF5D0-471F-4525-964E-16CE664BDD4B}">
      <dsp:nvSpPr>
        <dsp:cNvPr id="0" name=""/>
        <dsp:cNvSpPr/>
      </dsp:nvSpPr>
      <dsp:spPr>
        <a:xfrm>
          <a:off x="2156891" y="3455999"/>
          <a:ext cx="1782216" cy="891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ΟΝΤ</a:t>
          </a:r>
          <a:endParaRPr lang="el-GR" sz="2300" kern="1200" dirty="0"/>
        </a:p>
      </dsp:txBody>
      <dsp:txXfrm>
        <a:off x="2156891" y="3455999"/>
        <a:ext cx="1782216" cy="891108"/>
      </dsp:txXfrm>
    </dsp:sp>
    <dsp:sp modelId="{9907B8DB-90A6-4333-8D83-3EAF6D134709}">
      <dsp:nvSpPr>
        <dsp:cNvPr id="0" name=""/>
        <dsp:cNvSpPr/>
      </dsp:nvSpPr>
      <dsp:spPr>
        <a:xfrm>
          <a:off x="4313373" y="3455999"/>
          <a:ext cx="1782216" cy="891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ΟΝΤ</a:t>
          </a:r>
          <a:endParaRPr lang="el-GR" sz="2300" kern="1200" dirty="0"/>
        </a:p>
      </dsp:txBody>
      <dsp:txXfrm>
        <a:off x="4313373" y="3455999"/>
        <a:ext cx="1782216" cy="891108"/>
      </dsp:txXfrm>
    </dsp:sp>
    <dsp:sp modelId="{DF6A0052-0FA2-444A-8F90-C691369A864C}">
      <dsp:nvSpPr>
        <dsp:cNvPr id="0" name=""/>
        <dsp:cNvSpPr/>
      </dsp:nvSpPr>
      <dsp:spPr>
        <a:xfrm>
          <a:off x="2255911" y="2284031"/>
          <a:ext cx="1782216" cy="891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Δρομολογητής</a:t>
          </a:r>
          <a:endParaRPr lang="el-GR" sz="2300" kern="1200" dirty="0"/>
        </a:p>
      </dsp:txBody>
      <dsp:txXfrm>
        <a:off x="2255911" y="2284031"/>
        <a:ext cx="1782216" cy="8911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8DC1B5-BC04-43F4-A434-36E08A25090A}">
      <dsp:nvSpPr>
        <dsp:cNvPr id="0" name=""/>
        <dsp:cNvSpPr/>
      </dsp:nvSpPr>
      <dsp:spPr>
        <a:xfrm>
          <a:off x="610267" y="0"/>
          <a:ext cx="6916368" cy="2767856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E7156-E82D-4CF1-99A0-EFB46759C904}">
      <dsp:nvSpPr>
        <dsp:cNvPr id="0" name=""/>
        <dsp:cNvSpPr/>
      </dsp:nvSpPr>
      <dsp:spPr>
        <a:xfrm>
          <a:off x="2610" y="830356"/>
          <a:ext cx="1549179" cy="11071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>
              <a:latin typeface="Arial" pitchFamily="34" charset="0"/>
              <a:cs typeface="Arial" pitchFamily="34" charset="0"/>
            </a:rPr>
            <a:t>Ηλεκτρικό Σήμα</a:t>
          </a:r>
          <a:endParaRPr lang="el-GR" sz="1700" kern="1200" dirty="0">
            <a:latin typeface="Arial" pitchFamily="34" charset="0"/>
            <a:cs typeface="Arial" pitchFamily="34" charset="0"/>
          </a:endParaRPr>
        </a:p>
      </dsp:txBody>
      <dsp:txXfrm>
        <a:off x="2610" y="830356"/>
        <a:ext cx="1549179" cy="1107142"/>
      </dsp:txXfrm>
    </dsp:sp>
    <dsp:sp modelId="{1B4B6350-2BE6-4F32-8338-AD438B5129B1}">
      <dsp:nvSpPr>
        <dsp:cNvPr id="0" name=""/>
        <dsp:cNvSpPr/>
      </dsp:nvSpPr>
      <dsp:spPr>
        <a:xfrm>
          <a:off x="1648236" y="830356"/>
          <a:ext cx="1549179" cy="11071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>
              <a:latin typeface="Arial" pitchFamily="34" charset="0"/>
              <a:cs typeface="Arial" pitchFamily="34" charset="0"/>
            </a:rPr>
            <a:t>Διαμορφωτής</a:t>
          </a:r>
          <a:endParaRPr lang="el-GR" sz="1700" kern="1200" dirty="0">
            <a:latin typeface="Arial" pitchFamily="34" charset="0"/>
            <a:cs typeface="Arial" pitchFamily="34" charset="0"/>
          </a:endParaRPr>
        </a:p>
      </dsp:txBody>
      <dsp:txXfrm>
        <a:off x="1648236" y="830356"/>
        <a:ext cx="1549179" cy="1107142"/>
      </dsp:txXfrm>
    </dsp:sp>
    <dsp:sp modelId="{09101B45-06D9-46D3-ACE0-37031D41EFA4}">
      <dsp:nvSpPr>
        <dsp:cNvPr id="0" name=""/>
        <dsp:cNvSpPr/>
      </dsp:nvSpPr>
      <dsp:spPr>
        <a:xfrm>
          <a:off x="3293862" y="830356"/>
          <a:ext cx="1549179" cy="11071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>
              <a:latin typeface="Arial" pitchFamily="34" charset="0"/>
              <a:cs typeface="Arial" pitchFamily="34" charset="0"/>
            </a:rPr>
            <a:t>Οπτική Ίνα</a:t>
          </a:r>
          <a:endParaRPr lang="el-GR" sz="1700" kern="1200" dirty="0">
            <a:latin typeface="Arial" pitchFamily="34" charset="0"/>
            <a:cs typeface="Arial" pitchFamily="34" charset="0"/>
          </a:endParaRPr>
        </a:p>
      </dsp:txBody>
      <dsp:txXfrm>
        <a:off x="3293862" y="830356"/>
        <a:ext cx="1549179" cy="1107142"/>
      </dsp:txXfrm>
    </dsp:sp>
    <dsp:sp modelId="{6CF0323C-5A35-4EB7-8FA7-D0415B56C0DF}">
      <dsp:nvSpPr>
        <dsp:cNvPr id="0" name=""/>
        <dsp:cNvSpPr/>
      </dsp:nvSpPr>
      <dsp:spPr>
        <a:xfrm>
          <a:off x="4939488" y="830356"/>
          <a:ext cx="1549179" cy="11071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>
              <a:latin typeface="Arial" pitchFamily="34" charset="0"/>
              <a:cs typeface="Arial" pitchFamily="34" charset="0"/>
            </a:rPr>
            <a:t>Δέκτης</a:t>
          </a:r>
          <a:endParaRPr lang="el-GR" sz="1700" kern="1200" dirty="0">
            <a:latin typeface="Arial" pitchFamily="34" charset="0"/>
            <a:cs typeface="Arial" pitchFamily="34" charset="0"/>
          </a:endParaRPr>
        </a:p>
      </dsp:txBody>
      <dsp:txXfrm>
        <a:off x="4939488" y="830356"/>
        <a:ext cx="1549179" cy="1107142"/>
      </dsp:txXfrm>
    </dsp:sp>
    <dsp:sp modelId="{654F0174-D37E-4F03-A1ED-590CAD8B4885}">
      <dsp:nvSpPr>
        <dsp:cNvPr id="0" name=""/>
        <dsp:cNvSpPr/>
      </dsp:nvSpPr>
      <dsp:spPr>
        <a:xfrm>
          <a:off x="6585114" y="830356"/>
          <a:ext cx="1549179" cy="11071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>
              <a:latin typeface="Arial" pitchFamily="34" charset="0"/>
              <a:cs typeface="Arial" pitchFamily="34" charset="0"/>
            </a:rPr>
            <a:t>Ηλεκτρικό σήμα</a:t>
          </a:r>
          <a:endParaRPr lang="el-GR" sz="1700" kern="1200" dirty="0">
            <a:latin typeface="Arial" pitchFamily="34" charset="0"/>
            <a:cs typeface="Arial" pitchFamily="34" charset="0"/>
          </a:endParaRPr>
        </a:p>
      </dsp:txBody>
      <dsp:txXfrm>
        <a:off x="6585114" y="830356"/>
        <a:ext cx="1549179" cy="1107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CB6CA-11F3-4EFD-9453-A2AFDF0CFE8B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BBC2E-C15A-4A4E-A18D-BF1EE4A42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583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body"/>
          </p:nvPr>
        </p:nvSpPr>
        <p:spPr>
          <a:xfrm rot="10800000">
            <a:off x="23592600" y="2359260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533" name="CustomShape 2"/>
          <p:cNvSpPr/>
          <p:nvPr/>
        </p:nvSpPr>
        <p:spPr>
          <a:xfrm rot="10800000">
            <a:off x="23592600" y="23592600"/>
            <a:ext cx="11795760" cy="1179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66382FDC-E259-4DCB-B54D-222748F5546D}" type="slidenum">
              <a:rPr lang="el-GR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91FA6-8D44-4C53-93E3-58DD1C315696}" type="slidenum">
              <a:rPr lang="en-US"/>
              <a:pPr/>
              <a:t>22</a:t>
            </a:fld>
            <a:endParaRPr lang="en-US"/>
          </a:p>
        </p:txBody>
      </p:sp>
      <p:sp>
        <p:nvSpPr>
          <p:cNvPr id="142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CA85DE-8D57-44C0-9C86-E8310FBDC7A5}" type="slidenum">
              <a:rPr lang="en-US"/>
              <a:pPr/>
              <a:t>23</a:t>
            </a:fld>
            <a:endParaRPr lang="en-US"/>
          </a:p>
        </p:txBody>
      </p:sp>
      <p:sp>
        <p:nvSpPr>
          <p:cNvPr id="149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33FC3-E9A2-4AA2-90C9-0CC281C827AE}" type="slidenum">
              <a:rPr lang="en-US"/>
              <a:pPr/>
              <a:t>24</a:t>
            </a:fld>
            <a:endParaRPr lang="en-US"/>
          </a:p>
        </p:txBody>
      </p:sp>
      <p:sp>
        <p:nvSpPr>
          <p:cNvPr id="149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B824B-D658-4CBB-B9BC-F50D55B36C13}" type="slidenum">
              <a:rPr lang="en-US"/>
              <a:pPr/>
              <a:t>25</a:t>
            </a:fld>
            <a:endParaRPr lang="en-US"/>
          </a:p>
        </p:txBody>
      </p:sp>
      <p:sp>
        <p:nvSpPr>
          <p:cNvPr id="150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745F27-6C08-43CF-ADED-3F00C653BA02}" type="slidenum">
              <a:rPr lang="en-US"/>
              <a:pPr/>
              <a:t>26</a:t>
            </a:fld>
            <a:endParaRPr lang="en-US"/>
          </a:p>
        </p:txBody>
      </p:sp>
      <p:sp>
        <p:nvSpPr>
          <p:cNvPr id="128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749B1-A3E6-4229-ABD8-1CC18BED54D5}" type="slidenum">
              <a:rPr lang="en-US"/>
              <a:pPr/>
              <a:t>27</a:t>
            </a:fld>
            <a:endParaRPr lang="en-US"/>
          </a:p>
        </p:txBody>
      </p:sp>
      <p:sp>
        <p:nvSpPr>
          <p:cNvPr id="125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5" name="TextShape 2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674FB68B-92DA-4A4B-B217-03D787119EE6}" type="slidenum">
              <a:rPr lang="el-GR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29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7" name="TextShape 2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336E6C38-6D95-4A37-9B31-2C0D5B35077F}" type="slidenum">
              <a:rPr lang="el-GR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31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9" name="TextShape 2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7C8E9B3F-18E4-40A5-9F3A-486B7D18EDEA}" type="slidenum">
              <a:rPr lang="el-GR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32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1" name="TextShape 2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C8936633-AE4E-4043-8005-950A38BC1098}" type="slidenum">
              <a:rPr lang="el-GR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33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5CD28E-725F-4185-95C0-712F87D0D34D}" type="slidenum">
              <a:rPr lang="en-US"/>
              <a:pPr/>
              <a:t>2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3" name="TextShape 2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1C3213C7-D73B-4B84-8655-22313072A1D2}" type="slidenum">
              <a:rPr lang="el-GR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34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3" name="TextShape 2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1C3213C7-D73B-4B84-8655-22313072A1D2}" type="slidenum">
              <a:rPr lang="el-GR" strike="noStrike">
                <a:solidFill>
                  <a:srgbClr val="000000"/>
                </a:solidFill>
                <a:latin typeface="+mn-lt"/>
                <a:ea typeface="+mn-ea"/>
              </a:rPr>
              <a:pPr>
                <a:lnSpc>
                  <a:spcPct val="100000"/>
                </a:lnSpc>
              </a:pPr>
              <a:t>35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EB8BCE-8E64-413A-85F0-20A3DEC3B17E}" type="slidenum">
              <a:rPr lang="en-US"/>
              <a:pPr/>
              <a:t>3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BBC2E-C15A-4A4E-A18D-BF1EE4A4284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0217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BBC2E-C15A-4A4E-A18D-BF1EE4A4284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5015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85BA41-4F09-46B1-B6DD-F7AE8C8A89C0}" type="slidenum">
              <a:rPr lang="en-US"/>
              <a:pPr/>
              <a:t>18</a:t>
            </a:fld>
            <a:endParaRPr lang="en-US"/>
          </a:p>
        </p:txBody>
      </p:sp>
      <p:sp>
        <p:nvSpPr>
          <p:cNvPr id="149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72611-A2D0-4A58-A3E4-5658859DECE8}" type="slidenum">
              <a:rPr lang="en-US"/>
              <a:pPr/>
              <a:t>19</a:t>
            </a:fld>
            <a:endParaRPr lang="en-US"/>
          </a:p>
        </p:txBody>
      </p:sp>
      <p:sp>
        <p:nvSpPr>
          <p:cNvPr id="124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4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977C3-189F-4382-AD55-F66378DE4943}" type="slidenum">
              <a:rPr lang="en-US"/>
              <a:pPr/>
              <a:t>20</a:t>
            </a:fld>
            <a:endParaRPr lang="en-US"/>
          </a:p>
        </p:txBody>
      </p:sp>
      <p:sp>
        <p:nvSpPr>
          <p:cNvPr id="124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7AEE9-455F-40BD-A65F-3F24DD4063FF}" type="slidenum">
              <a:rPr lang="en-US"/>
              <a:pPr/>
              <a:t>21</a:t>
            </a:fld>
            <a:endParaRPr lang="en-US"/>
          </a:p>
        </p:txBody>
      </p:sp>
      <p:sp>
        <p:nvSpPr>
          <p:cNvPr id="124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0921-0FCA-49E9-B69F-C875B66D477B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48F3-583B-4A08-AFC1-D19A237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745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0921-0FCA-49E9-B69F-C875B66D477B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48F3-583B-4A08-AFC1-D19A237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865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0921-0FCA-49E9-B69F-C875B66D477B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48F3-583B-4A08-AFC1-D19A237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1256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8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65563"/>
            <a:ext cx="4038600" cy="2265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DD5BDE0-AAD4-4A1F-BCC4-86A24B2607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6038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0921-0FCA-49E9-B69F-C875B66D477B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48F3-583B-4A08-AFC1-D19A237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51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0921-0FCA-49E9-B69F-C875B66D477B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48F3-583B-4A08-AFC1-D19A237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113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0921-0FCA-49E9-B69F-C875B66D477B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48F3-583B-4A08-AFC1-D19A237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093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0921-0FCA-49E9-B69F-C875B66D477B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48F3-583B-4A08-AFC1-D19A237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395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0921-0FCA-49E9-B69F-C875B66D477B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48F3-583B-4A08-AFC1-D19A237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548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0921-0FCA-49E9-B69F-C875B66D477B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48F3-583B-4A08-AFC1-D19A237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173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0921-0FCA-49E9-B69F-C875B66D477B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48F3-583B-4A08-AFC1-D19A237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903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0921-0FCA-49E9-B69F-C875B66D477B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48F3-583B-4A08-AFC1-D19A237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239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B0921-0FCA-49E9-B69F-C875B66D477B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B48F3-583B-4A08-AFC1-D19A2379B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833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modules/document/document.php?course=EE90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modules/document/document.php?course=EE90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slideshare.net/ceobroadband/future-fiber-architectures-john-a-jay" TargetMode="External"/><Relationship Id="rId7" Type="http://schemas.openxmlformats.org/officeDocument/2006/relationships/hyperlink" Target="http://www.slideshare.net/udunuwara?utm_campaign=profiletracking&amp;utm_medium=sssite&amp;utm_source=ssslideview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lideshare.net/udunuwara/wdm-principles" TargetMode="External"/><Relationship Id="rId5" Type="http://schemas.openxmlformats.org/officeDocument/2006/relationships/hyperlink" Target="https://www.ceid.upatras.gr/webpages/faculty/kvlachos/courses/documents/onet/Chapter_10.pdf" TargetMode="External"/><Relationship Id="rId4" Type="http://schemas.openxmlformats.org/officeDocument/2006/relationships/hyperlink" Target="http://www.fttxtra.com/ftth/wdm-po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685800" y="2006640"/>
            <a:ext cx="7770960" cy="146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el-GR" sz="4400" dirty="0" smtClean="0">
                <a:solidFill>
                  <a:srgbClr val="5075BC"/>
                </a:solidFill>
                <a:latin typeface="Arial"/>
                <a:ea typeface="DejaVu Sans"/>
              </a:rPr>
              <a:t>Επικοινωνίες Πρόσβασης</a:t>
            </a:r>
            <a:endParaRPr lang="el-GR" sz="4400" dirty="0">
              <a:solidFill>
                <a:srgbClr val="5075BC"/>
              </a:solidFill>
              <a:latin typeface="Arial"/>
              <a:ea typeface="DejaVu Sans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683640" y="3384720"/>
            <a:ext cx="7775280" cy="133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l-GR" sz="2800" dirty="0" smtClean="0">
                <a:latin typeface="Arial"/>
                <a:ea typeface="DejaVu Sans"/>
              </a:rPr>
              <a:t>Οπτικά Δίκτυα Πρόσβασης-</a:t>
            </a:r>
            <a:r>
              <a:rPr lang="el-GR" sz="2800" dirty="0" smtClean="0">
                <a:latin typeface="Arial" pitchFamily="34" charset="0"/>
                <a:ea typeface="DejaVu Sans"/>
                <a:cs typeface="Arial" pitchFamily="34" charset="0"/>
              </a:rPr>
              <a:t>Η Πορεία προς το Μέλλον;</a:t>
            </a:r>
            <a:endParaRPr dirty="0"/>
          </a:p>
        </p:txBody>
      </p:sp>
      <p:pic>
        <p:nvPicPr>
          <p:cNvPr id="157" name="Εικόνα 3"/>
          <p:cNvPicPr/>
          <p:nvPr/>
        </p:nvPicPr>
        <p:blipFill>
          <a:blip r:embed="rId3" cstate="print"/>
          <a:stretch/>
        </p:blipFill>
        <p:spPr>
          <a:xfrm>
            <a:off x="4500000" y="506520"/>
            <a:ext cx="4513320" cy="933480"/>
          </a:xfrm>
          <a:prstGeom prst="rect">
            <a:avLst/>
          </a:prstGeom>
          <a:ln>
            <a:noFill/>
          </a:ln>
        </p:spPr>
      </p:pic>
      <p:pic>
        <p:nvPicPr>
          <p:cNvPr id="158" name="Εικόνα 12"/>
          <p:cNvPicPr/>
          <p:nvPr/>
        </p:nvPicPr>
        <p:blipFill>
          <a:blip r:embed="rId4" cstate="print"/>
          <a:stretch/>
        </p:blipFill>
        <p:spPr>
          <a:xfrm>
            <a:off x="591480" y="279720"/>
            <a:ext cx="3691080" cy="1386720"/>
          </a:xfrm>
          <a:prstGeom prst="rect">
            <a:avLst/>
          </a:prstGeom>
          <a:ln>
            <a:noFill/>
          </a:ln>
        </p:spPr>
      </p:pic>
      <p:sp>
        <p:nvSpPr>
          <p:cNvPr id="6" name="5 - Ορθογώνιο"/>
          <p:cNvSpPr/>
          <p:nvPr/>
        </p:nvSpPr>
        <p:spPr>
          <a:xfrm>
            <a:off x="685800" y="4800600"/>
            <a:ext cx="7543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Arial" pitchFamily="34" charset="0"/>
              </a:rPr>
              <a:t>Επίκουρος Καθηγητής Βασίλης Στυλιανάκης</a:t>
            </a:r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l-GR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Arial" pitchFamily="34" charset="0"/>
              </a:rPr>
              <a:t>Πολυτεχνική Σχολή Πανεπιστημίου Πατρών</a:t>
            </a:r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l-GR" sz="280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Arial" pitchFamily="34" charset="0"/>
              </a:rPr>
              <a:t>Τμήμα Ηλεκτρολόγων Μηχανικών και Τεχνολογίας Υπολογιστών</a:t>
            </a:r>
            <a:endParaRPr lang="el-G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Ευρυεκπομπή προς το Χρήστη</a:t>
            </a:r>
            <a:b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</a:br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Πολύπλεξη προς το Κέντρο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Στην ανοδική (αντιρευματική) μετάδοση χρησιμοποιείται μέθοδος πολυπλεξίας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Εικόνα 5"/>
          <p:cNvPicPr/>
          <p:nvPr/>
        </p:nvPicPr>
        <p:blipFill>
          <a:blip r:embed="rId2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780928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132856"/>
            <a:ext cx="6191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356992"/>
            <a:ext cx="6762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4509120"/>
            <a:ext cx="4095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4283968" y="4149080"/>
            <a:ext cx="457200" cy="495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949280"/>
            <a:ext cx="6191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6021288"/>
            <a:ext cx="6191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TextBox"/>
          <p:cNvSpPr txBox="1"/>
          <p:nvPr/>
        </p:nvSpPr>
        <p:spPr>
          <a:xfrm>
            <a:off x="6084168" y="2780928"/>
            <a:ext cx="7920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ONU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5004048" y="5661248"/>
            <a:ext cx="7920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ONU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5940152" y="4581128"/>
            <a:ext cx="7920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ONU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16 - Ευθεία γραμμή σύνδεσης"/>
          <p:cNvCxnSpPr/>
          <p:nvPr/>
        </p:nvCxnSpPr>
        <p:spPr>
          <a:xfrm flipV="1">
            <a:off x="6804248" y="2564904"/>
            <a:ext cx="432048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18 - Ευθεία γραμμή σύνδεσης"/>
          <p:cNvCxnSpPr>
            <a:stCxn id="13" idx="3"/>
          </p:cNvCxnSpPr>
          <p:nvPr/>
        </p:nvCxnSpPr>
        <p:spPr>
          <a:xfrm>
            <a:off x="6876256" y="2965594"/>
            <a:ext cx="576064" cy="313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- Ευθεία γραμμή σύνδεσης"/>
          <p:cNvCxnSpPr/>
          <p:nvPr/>
        </p:nvCxnSpPr>
        <p:spPr>
          <a:xfrm>
            <a:off x="6876256" y="3140968"/>
            <a:ext cx="288032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22 - Ευθεία γραμμή σύνδεσης"/>
          <p:cNvCxnSpPr>
            <a:stCxn id="15" idx="3"/>
            <a:endCxn id="41988" idx="1"/>
          </p:cNvCxnSpPr>
          <p:nvPr/>
        </p:nvCxnSpPr>
        <p:spPr>
          <a:xfrm>
            <a:off x="6732240" y="4765794"/>
            <a:ext cx="648072" cy="814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24 - Ευθεία γραμμή σύνδεσης"/>
          <p:cNvCxnSpPr>
            <a:stCxn id="14" idx="3"/>
          </p:cNvCxnSpPr>
          <p:nvPr/>
        </p:nvCxnSpPr>
        <p:spPr>
          <a:xfrm>
            <a:off x="5796136" y="5845914"/>
            <a:ext cx="1728192" cy="313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26 - Ευθεία γραμμή σύνδεσης"/>
          <p:cNvCxnSpPr/>
          <p:nvPr/>
        </p:nvCxnSpPr>
        <p:spPr>
          <a:xfrm flipV="1">
            <a:off x="6228184" y="5877272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28 - Ευθεία γραμμή σύνδεσης"/>
          <p:cNvCxnSpPr/>
          <p:nvPr/>
        </p:nvCxnSpPr>
        <p:spPr>
          <a:xfrm flipV="1">
            <a:off x="7308304" y="5877272"/>
            <a:ext cx="0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31 - Ευθεία γραμμή σύνδεσης"/>
          <p:cNvCxnSpPr>
            <a:stCxn id="41989" idx="0"/>
          </p:cNvCxnSpPr>
          <p:nvPr/>
        </p:nvCxnSpPr>
        <p:spPr>
          <a:xfrm flipV="1">
            <a:off x="4512568" y="3140968"/>
            <a:ext cx="1499592" cy="1008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33 - Ευθεία γραμμή σύνδεσης"/>
          <p:cNvCxnSpPr>
            <a:stCxn id="41989" idx="3"/>
          </p:cNvCxnSpPr>
          <p:nvPr/>
        </p:nvCxnSpPr>
        <p:spPr>
          <a:xfrm>
            <a:off x="4741168" y="4396730"/>
            <a:ext cx="1198984" cy="4724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35 - Ευθεία γραμμή σύνδεσης"/>
          <p:cNvCxnSpPr>
            <a:stCxn id="41989" idx="2"/>
          </p:cNvCxnSpPr>
          <p:nvPr/>
        </p:nvCxnSpPr>
        <p:spPr>
          <a:xfrm>
            <a:off x="4512568" y="4644380"/>
            <a:ext cx="491480" cy="9448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40 - TextBox"/>
          <p:cNvSpPr txBox="1"/>
          <p:nvPr/>
        </p:nvSpPr>
        <p:spPr>
          <a:xfrm>
            <a:off x="683568" y="4191471"/>
            <a:ext cx="79208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OLT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42 - Ευθεία γραμμή σύνδεσης"/>
          <p:cNvCxnSpPr/>
          <p:nvPr/>
        </p:nvCxnSpPr>
        <p:spPr>
          <a:xfrm flipV="1">
            <a:off x="1475656" y="4411538"/>
            <a:ext cx="2808312" cy="255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43 - TextBox"/>
          <p:cNvSpPr txBox="1"/>
          <p:nvPr/>
        </p:nvSpPr>
        <p:spPr>
          <a:xfrm>
            <a:off x="2411760" y="3933056"/>
            <a:ext cx="57606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45 - TextBox"/>
          <p:cNvSpPr txBox="1"/>
          <p:nvPr/>
        </p:nvSpPr>
        <p:spPr>
          <a:xfrm>
            <a:off x="1619672" y="3933056"/>
            <a:ext cx="57606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1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46 - TextBox"/>
          <p:cNvSpPr txBox="1"/>
          <p:nvPr/>
        </p:nvSpPr>
        <p:spPr>
          <a:xfrm>
            <a:off x="3275856" y="3933056"/>
            <a:ext cx="57606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3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47 - TextBox"/>
          <p:cNvSpPr txBox="1"/>
          <p:nvPr/>
        </p:nvSpPr>
        <p:spPr>
          <a:xfrm>
            <a:off x="2771800" y="4725144"/>
            <a:ext cx="57606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- TextBox"/>
          <p:cNvSpPr txBox="1"/>
          <p:nvPr/>
        </p:nvSpPr>
        <p:spPr>
          <a:xfrm>
            <a:off x="1979712" y="4725144"/>
            <a:ext cx="57606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1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49 - TextBox"/>
          <p:cNvSpPr txBox="1"/>
          <p:nvPr/>
        </p:nvSpPr>
        <p:spPr>
          <a:xfrm>
            <a:off x="3635896" y="4725144"/>
            <a:ext cx="57606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3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56 - Ευθύγραμμο βέλος σύνδεσης"/>
          <p:cNvCxnSpPr>
            <a:stCxn id="49" idx="1"/>
          </p:cNvCxnSpPr>
          <p:nvPr/>
        </p:nvCxnSpPr>
        <p:spPr>
          <a:xfrm flipH="1">
            <a:off x="1691680" y="4925199"/>
            <a:ext cx="288032" cy="159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58 - Ευθύγραμμο βέλος σύνδεσης"/>
          <p:cNvCxnSpPr>
            <a:stCxn id="47" idx="3"/>
          </p:cNvCxnSpPr>
          <p:nvPr/>
        </p:nvCxnSpPr>
        <p:spPr>
          <a:xfrm>
            <a:off x="3851920" y="4133111"/>
            <a:ext cx="288032" cy="159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62 - TextBox"/>
          <p:cNvSpPr txBox="1"/>
          <p:nvPr/>
        </p:nvSpPr>
        <p:spPr>
          <a:xfrm>
            <a:off x="1979712" y="292494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Καθοδικό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1835696" y="573325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Arial" pitchFamily="34" charset="0"/>
                <a:cs typeface="Arial" pitchFamily="34" charset="0"/>
              </a:rPr>
              <a:t>Ανοδικό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1547664" y="350100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>
                <a:latin typeface="Arial" pitchFamily="34" charset="0"/>
                <a:cs typeface="Arial" pitchFamily="34" charset="0"/>
              </a:rPr>
              <a:t>Συρρευματική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Ευρυεκπομπή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827584" y="522920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Αντιρρευματική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TDMA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Ευρυεκπομπή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66 - TextBox"/>
          <p:cNvSpPr txBox="1"/>
          <p:nvPr/>
        </p:nvSpPr>
        <p:spPr>
          <a:xfrm>
            <a:off x="7884368" y="47251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PBX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67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Τύποι </a:t>
            </a:r>
            <a:r>
              <a:rPr 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PON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APON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>
                <a:latin typeface="Arial" pitchFamily="34" charset="0"/>
                <a:cs typeface="Arial" pitchFamily="34" charset="0"/>
              </a:rPr>
              <a:t>BPON</a:t>
            </a:r>
          </a:p>
          <a:p>
            <a:pPr lvl="0"/>
            <a:r>
              <a:rPr lang="en-US" dirty="0">
                <a:latin typeface="Arial" pitchFamily="34" charset="0"/>
                <a:cs typeface="Arial" pitchFamily="34" charset="0"/>
              </a:rPr>
              <a:t>EPON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GPON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2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5361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APON και BPON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2520280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AΤΜ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-PON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 B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roadband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PON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βασίζονται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στα πρωτόκολλα ATM για τον έλεγχο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της πρόσβασης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στο φυσικό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μέσο</a:t>
            </a: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Ακριβές διεπαφές ΑΤΜ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Μικρότερες Ταχύτητες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grpSp>
        <p:nvGrpSpPr>
          <p:cNvPr id="30" name="29 - Ομάδα"/>
          <p:cNvGrpSpPr/>
          <p:nvPr/>
        </p:nvGrpSpPr>
        <p:grpSpPr>
          <a:xfrm>
            <a:off x="395536" y="4221088"/>
            <a:ext cx="8424936" cy="738664"/>
            <a:chOff x="395536" y="4221088"/>
            <a:chExt cx="8424936" cy="738664"/>
          </a:xfrm>
        </p:grpSpPr>
        <p:sp>
          <p:nvSpPr>
            <p:cNvPr id="8" name="7 - TextBox"/>
            <p:cNvSpPr txBox="1"/>
            <p:nvPr/>
          </p:nvSpPr>
          <p:spPr>
            <a:xfrm>
              <a:off x="395536" y="4221088"/>
              <a:ext cx="1224136" cy="73866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 smtClean="0"/>
            </a:p>
            <a:p>
              <a:pPr algn="ctr"/>
              <a:r>
                <a:rPr lang="en-US" sz="1400" dirty="0" smtClean="0"/>
                <a:t>PLOAM1</a:t>
              </a:r>
            </a:p>
            <a:p>
              <a:pPr algn="ctr"/>
              <a:endParaRPr lang="el-GR" sz="1400" dirty="0"/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1619672" y="4221088"/>
              <a:ext cx="1224136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ATM </a:t>
              </a:r>
              <a:endParaRPr lang="el-GR" sz="1400" dirty="0" smtClean="0"/>
            </a:p>
            <a:p>
              <a:pPr algn="ctr"/>
              <a:r>
                <a:rPr lang="el-GR" sz="1400" dirty="0" smtClean="0"/>
                <a:t>ΠΑΚΕΤΟ 1</a:t>
              </a:r>
              <a:endParaRPr lang="en-US" sz="1400" dirty="0" smtClean="0"/>
            </a:p>
            <a:p>
              <a:pPr algn="ctr"/>
              <a:endParaRPr lang="el-GR" sz="1400" dirty="0"/>
            </a:p>
          </p:txBody>
        </p:sp>
        <p:sp>
          <p:nvSpPr>
            <p:cNvPr id="10" name="9 - TextBox"/>
            <p:cNvSpPr txBox="1"/>
            <p:nvPr/>
          </p:nvSpPr>
          <p:spPr>
            <a:xfrm>
              <a:off x="3419872" y="4221088"/>
              <a:ext cx="1224136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ATM </a:t>
              </a:r>
              <a:endParaRPr lang="el-GR" sz="1400" dirty="0" smtClean="0"/>
            </a:p>
            <a:p>
              <a:pPr algn="ctr"/>
              <a:r>
                <a:rPr lang="el-GR" sz="1400" dirty="0" smtClean="0"/>
                <a:t>ΠΑΚΕΤΟ 27</a:t>
              </a:r>
              <a:endParaRPr lang="en-US" sz="1400" dirty="0" smtClean="0"/>
            </a:p>
            <a:p>
              <a:pPr algn="ctr"/>
              <a:endParaRPr lang="el-GR" sz="1400" dirty="0"/>
            </a:p>
          </p:txBody>
        </p:sp>
        <p:sp>
          <p:nvSpPr>
            <p:cNvPr id="11" name="10 - TextBox"/>
            <p:cNvSpPr txBox="1"/>
            <p:nvPr/>
          </p:nvSpPr>
          <p:spPr>
            <a:xfrm>
              <a:off x="4644008" y="4221088"/>
              <a:ext cx="1224136" cy="73866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 smtClean="0"/>
            </a:p>
            <a:p>
              <a:pPr algn="ctr"/>
              <a:r>
                <a:rPr lang="en-US" sz="1400" dirty="0" smtClean="0"/>
                <a:t>PLOAM</a:t>
              </a:r>
              <a:r>
                <a:rPr lang="el-GR" sz="1400" dirty="0" smtClean="0"/>
                <a:t>2</a:t>
              </a:r>
              <a:endParaRPr lang="en-US" sz="1400" dirty="0" smtClean="0"/>
            </a:p>
            <a:p>
              <a:pPr algn="ctr"/>
              <a:endParaRPr lang="el-GR" sz="1400" dirty="0"/>
            </a:p>
          </p:txBody>
        </p:sp>
        <p:sp>
          <p:nvSpPr>
            <p:cNvPr id="12" name="11 - TextBox"/>
            <p:cNvSpPr txBox="1"/>
            <p:nvPr/>
          </p:nvSpPr>
          <p:spPr>
            <a:xfrm>
              <a:off x="5868144" y="4221088"/>
              <a:ext cx="1224136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ATM </a:t>
              </a:r>
              <a:endParaRPr lang="el-GR" sz="1400" dirty="0" smtClean="0"/>
            </a:p>
            <a:p>
              <a:pPr algn="ctr"/>
              <a:r>
                <a:rPr lang="el-GR" sz="1400" dirty="0" smtClean="0"/>
                <a:t>ΠΑΚΕΤΟ 28</a:t>
              </a:r>
              <a:endParaRPr lang="en-US" sz="1400" dirty="0" smtClean="0"/>
            </a:p>
            <a:p>
              <a:pPr algn="ctr"/>
              <a:endParaRPr lang="el-GR" sz="1400" dirty="0"/>
            </a:p>
          </p:txBody>
        </p:sp>
        <p:sp>
          <p:nvSpPr>
            <p:cNvPr id="13" name="12 - TextBox"/>
            <p:cNvSpPr txBox="1"/>
            <p:nvPr/>
          </p:nvSpPr>
          <p:spPr>
            <a:xfrm>
              <a:off x="7596336" y="4221088"/>
              <a:ext cx="1224136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ATM </a:t>
              </a:r>
              <a:endParaRPr lang="el-GR" sz="1400" dirty="0" smtClean="0"/>
            </a:p>
            <a:p>
              <a:pPr algn="ctr"/>
              <a:r>
                <a:rPr lang="el-GR" sz="1400" dirty="0" smtClean="0"/>
                <a:t>ΠΑΚΕΤΟ 54</a:t>
              </a:r>
              <a:endParaRPr lang="en-US" sz="1400" dirty="0" smtClean="0"/>
            </a:p>
            <a:p>
              <a:pPr algn="ctr"/>
              <a:endParaRPr lang="el-GR" sz="1400" dirty="0"/>
            </a:p>
          </p:txBody>
        </p:sp>
        <p:cxnSp>
          <p:nvCxnSpPr>
            <p:cNvPr id="15" name="14 - Ευθεία γραμμή σύνδεσης"/>
            <p:cNvCxnSpPr/>
            <p:nvPr/>
          </p:nvCxnSpPr>
          <p:spPr>
            <a:xfrm>
              <a:off x="2987824" y="4581128"/>
              <a:ext cx="288032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>
              <a:off x="7236296" y="4581128"/>
              <a:ext cx="288032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28 - Ομάδα"/>
          <p:cNvGrpSpPr/>
          <p:nvPr/>
        </p:nvGrpSpPr>
        <p:grpSpPr>
          <a:xfrm>
            <a:off x="395536" y="5301208"/>
            <a:ext cx="8424936" cy="738664"/>
            <a:chOff x="395536" y="5210616"/>
            <a:chExt cx="8424936" cy="738664"/>
          </a:xfrm>
        </p:grpSpPr>
        <p:sp>
          <p:nvSpPr>
            <p:cNvPr id="17" name="16 - TextBox"/>
            <p:cNvSpPr txBox="1"/>
            <p:nvPr/>
          </p:nvSpPr>
          <p:spPr>
            <a:xfrm>
              <a:off x="395536" y="5210616"/>
              <a:ext cx="216024" cy="73866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 smtClean="0"/>
            </a:p>
            <a:p>
              <a:pPr algn="ctr"/>
              <a:r>
                <a:rPr lang="el-GR" sz="1400" dirty="0" smtClean="0"/>
                <a:t> </a:t>
              </a:r>
              <a:endParaRPr lang="en-US" sz="1400" dirty="0" smtClean="0"/>
            </a:p>
            <a:p>
              <a:pPr algn="ctr"/>
              <a:endParaRPr lang="el-GR" sz="1400" dirty="0"/>
            </a:p>
          </p:txBody>
        </p:sp>
        <p:sp>
          <p:nvSpPr>
            <p:cNvPr id="18" name="17 - TextBox"/>
            <p:cNvSpPr txBox="1"/>
            <p:nvPr/>
          </p:nvSpPr>
          <p:spPr>
            <a:xfrm>
              <a:off x="611560" y="5210616"/>
              <a:ext cx="1224136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ATM </a:t>
              </a:r>
              <a:endParaRPr lang="el-GR" sz="1400" dirty="0" smtClean="0"/>
            </a:p>
            <a:p>
              <a:pPr algn="ctr"/>
              <a:r>
                <a:rPr lang="el-GR" sz="1400" dirty="0" smtClean="0"/>
                <a:t>ΠΑΚΕΤΟ 1</a:t>
              </a:r>
              <a:endParaRPr lang="en-US" sz="1400" dirty="0" smtClean="0"/>
            </a:p>
            <a:p>
              <a:pPr algn="ctr"/>
              <a:endParaRPr lang="el-GR" sz="1400" dirty="0"/>
            </a:p>
          </p:txBody>
        </p:sp>
        <p:sp>
          <p:nvSpPr>
            <p:cNvPr id="19" name="18 - TextBox"/>
            <p:cNvSpPr txBox="1"/>
            <p:nvPr/>
          </p:nvSpPr>
          <p:spPr>
            <a:xfrm>
              <a:off x="1835696" y="5210616"/>
              <a:ext cx="216024" cy="73866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 smtClean="0"/>
            </a:p>
            <a:p>
              <a:pPr algn="ctr"/>
              <a:r>
                <a:rPr lang="el-GR" sz="1400" dirty="0" smtClean="0"/>
                <a:t> </a:t>
              </a:r>
              <a:endParaRPr lang="en-US" sz="1400" dirty="0" smtClean="0"/>
            </a:p>
            <a:p>
              <a:pPr algn="ctr"/>
              <a:endParaRPr lang="el-GR" sz="1400" dirty="0"/>
            </a:p>
          </p:txBody>
        </p:sp>
        <p:sp>
          <p:nvSpPr>
            <p:cNvPr id="20" name="19 - TextBox"/>
            <p:cNvSpPr txBox="1"/>
            <p:nvPr/>
          </p:nvSpPr>
          <p:spPr>
            <a:xfrm>
              <a:off x="2051720" y="5210616"/>
              <a:ext cx="1224136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ATM </a:t>
              </a:r>
              <a:endParaRPr lang="el-GR" sz="1400" dirty="0" smtClean="0"/>
            </a:p>
            <a:p>
              <a:pPr algn="ctr"/>
              <a:r>
                <a:rPr lang="el-GR" sz="1400" dirty="0" smtClean="0"/>
                <a:t>ΠΑΚΕΤΟ 2</a:t>
              </a:r>
              <a:endParaRPr lang="en-US" sz="1400" dirty="0" smtClean="0"/>
            </a:p>
            <a:p>
              <a:pPr algn="ctr"/>
              <a:endParaRPr lang="el-GR" sz="1400" dirty="0"/>
            </a:p>
          </p:txBody>
        </p:sp>
        <p:sp>
          <p:nvSpPr>
            <p:cNvPr id="21" name="20 - TextBox"/>
            <p:cNvSpPr txBox="1"/>
            <p:nvPr/>
          </p:nvSpPr>
          <p:spPr>
            <a:xfrm>
              <a:off x="3275856" y="5210616"/>
              <a:ext cx="216024" cy="73866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 smtClean="0"/>
            </a:p>
            <a:p>
              <a:pPr algn="ctr"/>
              <a:r>
                <a:rPr lang="el-GR" sz="1400" dirty="0" smtClean="0"/>
                <a:t> </a:t>
              </a:r>
              <a:endParaRPr lang="en-US" sz="1400" dirty="0" smtClean="0"/>
            </a:p>
            <a:p>
              <a:pPr algn="ctr"/>
              <a:endParaRPr lang="el-GR" sz="1400" dirty="0"/>
            </a:p>
          </p:txBody>
        </p:sp>
        <p:sp>
          <p:nvSpPr>
            <p:cNvPr id="22" name="21 - TextBox"/>
            <p:cNvSpPr txBox="1"/>
            <p:nvPr/>
          </p:nvSpPr>
          <p:spPr>
            <a:xfrm>
              <a:off x="3491880" y="5210616"/>
              <a:ext cx="1224136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ATM </a:t>
              </a:r>
              <a:endParaRPr lang="el-GR" sz="1400" dirty="0" smtClean="0"/>
            </a:p>
            <a:p>
              <a:pPr algn="ctr"/>
              <a:r>
                <a:rPr lang="el-GR" sz="1400" dirty="0" smtClean="0"/>
                <a:t>ΠΑΚΕΤΟ 3</a:t>
              </a:r>
              <a:endParaRPr lang="en-US" sz="1400" dirty="0" smtClean="0"/>
            </a:p>
            <a:p>
              <a:pPr algn="ctr"/>
              <a:endParaRPr lang="el-GR" sz="1400" dirty="0"/>
            </a:p>
          </p:txBody>
        </p:sp>
        <p:sp>
          <p:nvSpPr>
            <p:cNvPr id="23" name="22 - TextBox"/>
            <p:cNvSpPr txBox="1"/>
            <p:nvPr/>
          </p:nvSpPr>
          <p:spPr>
            <a:xfrm>
              <a:off x="4716016" y="5210616"/>
              <a:ext cx="216024" cy="73866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 smtClean="0"/>
            </a:p>
            <a:p>
              <a:pPr algn="ctr"/>
              <a:r>
                <a:rPr lang="el-GR" sz="1400" dirty="0" smtClean="0"/>
                <a:t> </a:t>
              </a:r>
              <a:endParaRPr lang="en-US" sz="1400" dirty="0" smtClean="0"/>
            </a:p>
            <a:p>
              <a:pPr algn="ctr"/>
              <a:endParaRPr lang="el-GR" sz="1400" dirty="0"/>
            </a:p>
          </p:txBody>
        </p:sp>
        <p:sp>
          <p:nvSpPr>
            <p:cNvPr id="24" name="23 - TextBox"/>
            <p:cNvSpPr txBox="1"/>
            <p:nvPr/>
          </p:nvSpPr>
          <p:spPr>
            <a:xfrm>
              <a:off x="4932040" y="5210616"/>
              <a:ext cx="1224136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ATM </a:t>
              </a:r>
              <a:endParaRPr lang="el-GR" sz="1400" dirty="0" smtClean="0"/>
            </a:p>
            <a:p>
              <a:pPr algn="ctr"/>
              <a:r>
                <a:rPr lang="el-GR" sz="1400" dirty="0" smtClean="0"/>
                <a:t>ΠΑΚΕΤΟ 4</a:t>
              </a:r>
              <a:endParaRPr lang="en-US" sz="1400" dirty="0" smtClean="0"/>
            </a:p>
            <a:p>
              <a:pPr algn="ctr"/>
              <a:endParaRPr lang="el-GR" sz="1400" dirty="0"/>
            </a:p>
          </p:txBody>
        </p:sp>
        <p:sp>
          <p:nvSpPr>
            <p:cNvPr id="25" name="24 - TextBox"/>
            <p:cNvSpPr txBox="1"/>
            <p:nvPr/>
          </p:nvSpPr>
          <p:spPr>
            <a:xfrm>
              <a:off x="7380312" y="5210616"/>
              <a:ext cx="216024" cy="73866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 smtClean="0"/>
            </a:p>
            <a:p>
              <a:pPr algn="ctr"/>
              <a:r>
                <a:rPr lang="el-GR" sz="1400" dirty="0" smtClean="0"/>
                <a:t> </a:t>
              </a:r>
              <a:endParaRPr lang="en-US" sz="1400" dirty="0" smtClean="0"/>
            </a:p>
            <a:p>
              <a:pPr algn="ctr"/>
              <a:endParaRPr lang="el-GR" sz="1400" dirty="0"/>
            </a:p>
          </p:txBody>
        </p:sp>
        <p:sp>
          <p:nvSpPr>
            <p:cNvPr id="26" name="25 - TextBox"/>
            <p:cNvSpPr txBox="1"/>
            <p:nvPr/>
          </p:nvSpPr>
          <p:spPr>
            <a:xfrm>
              <a:off x="7596336" y="5210616"/>
              <a:ext cx="1224136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ATM </a:t>
              </a:r>
              <a:endParaRPr lang="el-GR" sz="1400" dirty="0" smtClean="0"/>
            </a:p>
            <a:p>
              <a:pPr algn="ctr"/>
              <a:r>
                <a:rPr lang="el-GR" sz="1400" dirty="0" smtClean="0"/>
                <a:t>ΠΑΚΕΤΟ 53</a:t>
              </a:r>
              <a:endParaRPr lang="en-US" sz="1400" dirty="0" smtClean="0"/>
            </a:p>
            <a:p>
              <a:pPr algn="ctr"/>
              <a:endParaRPr lang="el-GR" sz="1400" dirty="0"/>
            </a:p>
          </p:txBody>
        </p:sp>
        <p:cxnSp>
          <p:nvCxnSpPr>
            <p:cNvPr id="27" name="26 - Ευθεία γραμμή σύνδεσης"/>
            <p:cNvCxnSpPr/>
            <p:nvPr/>
          </p:nvCxnSpPr>
          <p:spPr>
            <a:xfrm>
              <a:off x="6588224" y="5517232"/>
              <a:ext cx="288032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27 - TextBox"/>
          <p:cNvSpPr txBox="1"/>
          <p:nvPr/>
        </p:nvSpPr>
        <p:spPr>
          <a:xfrm>
            <a:off x="467544" y="3933056"/>
            <a:ext cx="248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Καθοδικό</a:t>
            </a:r>
            <a:endParaRPr lang="el-GR" dirty="0"/>
          </a:p>
        </p:txBody>
      </p:sp>
      <p:sp>
        <p:nvSpPr>
          <p:cNvPr id="31" name="30 - TextBox"/>
          <p:cNvSpPr txBox="1"/>
          <p:nvPr/>
        </p:nvSpPr>
        <p:spPr>
          <a:xfrm>
            <a:off x="2627784" y="371703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Δομή πλαισίου </a:t>
            </a:r>
            <a:r>
              <a:rPr lang="en-US" sz="2000" dirty="0" smtClean="0"/>
              <a:t>APON</a:t>
            </a:r>
            <a:endParaRPr lang="el-GR" sz="2000" dirty="0"/>
          </a:p>
        </p:txBody>
      </p:sp>
      <p:sp>
        <p:nvSpPr>
          <p:cNvPr id="33" name="32 - TextBox"/>
          <p:cNvSpPr txBox="1"/>
          <p:nvPr/>
        </p:nvSpPr>
        <p:spPr>
          <a:xfrm>
            <a:off x="395536" y="500388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Ανοδικό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9796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EPON:</a:t>
            </a:r>
            <a:r>
              <a:rPr lang="el-GR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 </a:t>
            </a:r>
            <a:r>
              <a:rPr 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Ethernet </a:t>
            </a:r>
            <a:r>
              <a:rPr lang="el-GR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στην Καθοδική Κατεύθυνση</a:t>
            </a:r>
            <a:br>
              <a:rPr lang="el-GR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</a:br>
            <a:r>
              <a:rPr 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TDM </a:t>
            </a:r>
            <a:r>
              <a:rPr lang="el-GR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στην Ανοδική</a:t>
            </a:r>
            <a:endParaRPr lang="en-US" sz="4000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pic>
        <p:nvPicPr>
          <p:cNvPr id="9218" name="Picture 2" descr="C:\Users\Elina\Pictures\11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0045"/>
            <a:ext cx="8229600" cy="31920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10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68 - Ορθογώνιο"/>
          <p:cNvSpPr/>
          <p:nvPr/>
        </p:nvSpPr>
        <p:spPr>
          <a:xfrm>
            <a:off x="1475656" y="1844824"/>
            <a:ext cx="3528392" cy="410445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66 - Ορθογώνιο"/>
          <p:cNvSpPr/>
          <p:nvPr/>
        </p:nvSpPr>
        <p:spPr>
          <a:xfrm>
            <a:off x="6876256" y="3356992"/>
            <a:ext cx="1152128" cy="288032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Η Εσωτερική Δομή ενός </a:t>
            </a:r>
            <a:r>
              <a:rPr 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PON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2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sp>
        <p:nvSpPr>
          <p:cNvPr id="6" name="5 - Ορθογώνιο"/>
          <p:cNvSpPr/>
          <p:nvPr/>
        </p:nvSpPr>
        <p:spPr>
          <a:xfrm>
            <a:off x="1547664" y="1988840"/>
            <a:ext cx="792088" cy="17281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OLT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7164288" y="3717032"/>
            <a:ext cx="720080" cy="17281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ONT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419872" y="2492896"/>
            <a:ext cx="1368152" cy="30243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Οπτικός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Συζευκτής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724128" y="4293096"/>
            <a:ext cx="576064" cy="11521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Ισοσκελές τρίγωνο"/>
          <p:cNvSpPr/>
          <p:nvPr/>
        </p:nvSpPr>
        <p:spPr>
          <a:xfrm rot="5400000">
            <a:off x="1511660" y="4905164"/>
            <a:ext cx="864096" cy="792088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Ισοσκελές τρίγωνο"/>
          <p:cNvSpPr/>
          <p:nvPr/>
        </p:nvSpPr>
        <p:spPr>
          <a:xfrm rot="5400000">
            <a:off x="1151620" y="1952836"/>
            <a:ext cx="360040" cy="288032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0" y="170080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IP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Βίντεο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0" y="23488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Δεδομένα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0" y="29969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Φωνή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179512" y="4653136"/>
            <a:ext cx="147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CATV </a:t>
            </a: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Βίντεο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>
            <a:off x="251520" y="213285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>
            <a:off x="395536" y="5301208"/>
            <a:ext cx="11156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>
            <a:off x="395536" y="2780928"/>
            <a:ext cx="11156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>
            <a:off x="395536" y="3429000"/>
            <a:ext cx="11156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 flipH="1">
            <a:off x="467544" y="3645024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 flipH="1">
            <a:off x="395536" y="299695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24 - Ευθεία γραμμή σύνδεσης"/>
          <p:cNvCxnSpPr>
            <a:stCxn id="6" idx="3"/>
          </p:cNvCxnSpPr>
          <p:nvPr/>
        </p:nvCxnSpPr>
        <p:spPr>
          <a:xfrm>
            <a:off x="2339752" y="2852936"/>
            <a:ext cx="1080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>
            <a:off x="2339752" y="2492896"/>
            <a:ext cx="1475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1490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2339752" y="3140968"/>
            <a:ext cx="1475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1310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- Δεξιό βέλος"/>
          <p:cNvSpPr/>
          <p:nvPr/>
        </p:nvSpPr>
        <p:spPr>
          <a:xfrm>
            <a:off x="2987824" y="2564904"/>
            <a:ext cx="360040" cy="14401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30 - Δεξιό βέλος"/>
          <p:cNvSpPr/>
          <p:nvPr/>
        </p:nvSpPr>
        <p:spPr>
          <a:xfrm rot="10800000">
            <a:off x="2987824" y="2996952"/>
            <a:ext cx="360040" cy="14401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2" name="31 - Ευθεία γραμμή σύνδεσης"/>
          <p:cNvCxnSpPr/>
          <p:nvPr/>
        </p:nvCxnSpPr>
        <p:spPr>
          <a:xfrm>
            <a:off x="2339752" y="5301208"/>
            <a:ext cx="1080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32 - TextBox"/>
          <p:cNvSpPr txBox="1"/>
          <p:nvPr/>
        </p:nvSpPr>
        <p:spPr>
          <a:xfrm>
            <a:off x="2339752" y="4941168"/>
            <a:ext cx="1475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1550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33 - Δεξιό βέλος"/>
          <p:cNvSpPr/>
          <p:nvPr/>
        </p:nvSpPr>
        <p:spPr>
          <a:xfrm>
            <a:off x="2987824" y="5013176"/>
            <a:ext cx="360040" cy="14401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6" name="35 - Ευθεία γραμμή σύνδεσης"/>
          <p:cNvCxnSpPr/>
          <p:nvPr/>
        </p:nvCxnSpPr>
        <p:spPr>
          <a:xfrm>
            <a:off x="4788024" y="4653136"/>
            <a:ext cx="9361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37 - Ευθεία γραμμή σύνδεσης"/>
          <p:cNvCxnSpPr/>
          <p:nvPr/>
        </p:nvCxnSpPr>
        <p:spPr>
          <a:xfrm>
            <a:off x="6300192" y="4509120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- Ευθεία γραμμή σύνδεσης"/>
          <p:cNvCxnSpPr/>
          <p:nvPr/>
        </p:nvCxnSpPr>
        <p:spPr>
          <a:xfrm>
            <a:off x="6300192" y="479715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- Ευθεία γραμμή σύνδεσης"/>
          <p:cNvCxnSpPr/>
          <p:nvPr/>
        </p:nvCxnSpPr>
        <p:spPr>
          <a:xfrm>
            <a:off x="6300192" y="5373216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- Ευθεία γραμμή σύνδεσης"/>
          <p:cNvCxnSpPr/>
          <p:nvPr/>
        </p:nvCxnSpPr>
        <p:spPr>
          <a:xfrm>
            <a:off x="6300192" y="5085184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- TextBox"/>
          <p:cNvSpPr txBox="1"/>
          <p:nvPr/>
        </p:nvSpPr>
        <p:spPr>
          <a:xfrm>
            <a:off x="8045624" y="3356992"/>
            <a:ext cx="219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Arial" pitchFamily="34" charset="0"/>
                <a:cs typeface="Arial" pitchFamily="34" charset="0"/>
              </a:rPr>
              <a:t>Δεδομένα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Ethernet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50 - TextBox"/>
          <p:cNvSpPr txBox="1"/>
          <p:nvPr/>
        </p:nvSpPr>
        <p:spPr>
          <a:xfrm>
            <a:off x="8045624" y="4365104"/>
            <a:ext cx="219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Arial" pitchFamily="34" charset="0"/>
                <a:cs typeface="Arial" pitchFamily="34" charset="0"/>
              </a:rPr>
              <a:t>Βίντεο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BNC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- TextBox"/>
          <p:cNvSpPr txBox="1"/>
          <p:nvPr/>
        </p:nvSpPr>
        <p:spPr>
          <a:xfrm>
            <a:off x="8045624" y="4869160"/>
            <a:ext cx="219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POTS RJ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52 - Ευθύγραμμο βέλος σύνδεσης"/>
          <p:cNvCxnSpPr/>
          <p:nvPr/>
        </p:nvCxnSpPr>
        <p:spPr>
          <a:xfrm flipH="1">
            <a:off x="8100392" y="465313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53 - Ευθύγραμμο βέλος σύνδεσης"/>
          <p:cNvCxnSpPr/>
          <p:nvPr/>
        </p:nvCxnSpPr>
        <p:spPr>
          <a:xfrm>
            <a:off x="8135888" y="4005064"/>
            <a:ext cx="7565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54 - Ευθύγραμμο βέλος σύνδεσης"/>
          <p:cNvCxnSpPr/>
          <p:nvPr/>
        </p:nvCxnSpPr>
        <p:spPr>
          <a:xfrm>
            <a:off x="8172400" y="515719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55 - Ευθύγραμμο βέλος σύνδεσης"/>
          <p:cNvCxnSpPr/>
          <p:nvPr/>
        </p:nvCxnSpPr>
        <p:spPr>
          <a:xfrm flipH="1">
            <a:off x="8100392" y="537321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56 - Ευθύγραμμο βέλος σύνδεσης"/>
          <p:cNvCxnSpPr/>
          <p:nvPr/>
        </p:nvCxnSpPr>
        <p:spPr>
          <a:xfrm flipH="1">
            <a:off x="8135888" y="4221088"/>
            <a:ext cx="7565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65 - TextBox"/>
          <p:cNvSpPr txBox="1"/>
          <p:nvPr/>
        </p:nvSpPr>
        <p:spPr>
          <a:xfrm>
            <a:off x="7092280" y="5733256"/>
            <a:ext cx="219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RG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69 - TextBox"/>
          <p:cNvSpPr txBox="1"/>
          <p:nvPr/>
        </p:nvSpPr>
        <p:spPr>
          <a:xfrm>
            <a:off x="1619672" y="134076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Πλευρά του Κέντρου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6588224" y="27809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Πλευρά του Χρήστη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- TextBox"/>
          <p:cNvSpPr txBox="1"/>
          <p:nvPr/>
        </p:nvSpPr>
        <p:spPr>
          <a:xfrm>
            <a:off x="5004048" y="141277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Παθητικό Δίκτυο Διανομής εκτός Κτηρίου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25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Σύγκριση των Παθητικών Οπτικών Δικτύων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2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827584" y="1556792"/>
          <a:ext cx="7992886" cy="5070157"/>
        </p:xfrm>
        <a:graphic>
          <a:graphicData uri="http://schemas.openxmlformats.org/drawingml/2006/table">
            <a:tbl>
              <a:tblPr/>
              <a:tblGrid>
                <a:gridCol w="1283365"/>
                <a:gridCol w="2183972"/>
                <a:gridCol w="2183972"/>
                <a:gridCol w="2341577"/>
              </a:tblGrid>
              <a:tr h="363233">
                <a:tc>
                  <a:txBody>
                    <a:bodyPr/>
                    <a:lstStyle/>
                    <a:p>
                      <a:pPr algn="l" fontAlgn="b"/>
                      <a:endParaRPr lang="el-G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439" marR="6439" marT="6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BPON</a:t>
                      </a:r>
                    </a:p>
                  </a:txBody>
                  <a:tcPr marL="6439" marR="6439" marT="64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GPON</a:t>
                      </a: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EPON</a:t>
                      </a: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14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Πρότυπο</a:t>
                      </a:r>
                    </a:p>
                  </a:txBody>
                  <a:tcPr marL="6439" marR="6439" marT="64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ITU-T G.983</a:t>
                      </a:r>
                    </a:p>
                  </a:txBody>
                  <a:tcPr marL="6439" marR="6439" marT="6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ITU-T G.984</a:t>
                      </a:r>
                    </a:p>
                  </a:txBody>
                  <a:tcPr marL="6439" marR="6439" marT="6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IEEE 802.3av( 10 Gb/s)                                 IEEE 802.3ah( 1 Gb/s)</a:t>
                      </a: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6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Καθοδικό</a:t>
                      </a:r>
                    </a:p>
                  </a:txBody>
                  <a:tcPr marL="6439" marR="6439" marT="6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155,622 Mb/s</a:t>
                      </a:r>
                    </a:p>
                  </a:txBody>
                  <a:tcPr marL="6439" marR="6439" marT="64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155,622 Mb/s, 1.2, 2.5 Gb/s</a:t>
                      </a: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1.25 Gb/s, 10.3 Gb/s</a:t>
                      </a: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6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Ανοδικό </a:t>
                      </a:r>
                    </a:p>
                  </a:txBody>
                  <a:tcPr marL="6439" marR="6439" marT="6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155,622 Mb/s, 1.2 Gb/s</a:t>
                      </a:r>
                    </a:p>
                  </a:txBody>
                  <a:tcPr marL="6439" marR="6439" marT="64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155,622 Mb/s, 1.2, 2.5 Gb/s</a:t>
                      </a: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1.25 Gb/s, 1.25 </a:t>
                      </a: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ή 10.3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Gb/s</a:t>
                      </a: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145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Καθοδικό Μήκος Κύματος</a:t>
                      </a:r>
                    </a:p>
                  </a:txBody>
                  <a:tcPr marL="6439" marR="6439" marT="6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1490, 1550</a:t>
                      </a:r>
                    </a:p>
                  </a:txBody>
                  <a:tcPr marL="6439" marR="6439" marT="64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1490</a:t>
                      </a: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1490, 1550</a:t>
                      </a: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145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Ανοδικό Μήκος Κύματος</a:t>
                      </a:r>
                    </a:p>
                  </a:txBody>
                  <a:tcPr marL="6439" marR="6439" marT="6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1310</a:t>
                      </a:r>
                    </a:p>
                  </a:txBody>
                  <a:tcPr marL="6439" marR="6439" marT="64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1310</a:t>
                      </a: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1310</a:t>
                      </a: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6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Πρωτόκολλα</a:t>
                      </a:r>
                    </a:p>
                  </a:txBody>
                  <a:tcPr marL="6439" marR="6439" marT="6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ATM</a:t>
                      </a:r>
                    </a:p>
                  </a:txBody>
                  <a:tcPr marL="6439" marR="6439" marT="64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Ethernet ATM/IP </a:t>
                      </a: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ή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TDM</a:t>
                      </a: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Ethernet</a:t>
                      </a: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6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Βίντεο</a:t>
                      </a:r>
                    </a:p>
                  </a:txBody>
                  <a:tcPr marL="6439" marR="6439" marT="6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RF at 1550 ή  IP στο 1490</a:t>
                      </a:r>
                    </a:p>
                  </a:txBody>
                  <a:tcPr marL="6439" marR="6439" marT="64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 στα 1550 ή IP στα 1490</a:t>
                      </a: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IP Video</a:t>
                      </a: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6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Μέγιστη διαίρεση ΡΟΝ</a:t>
                      </a:r>
                    </a:p>
                  </a:txBody>
                  <a:tcPr marL="6439" marR="6439" marT="6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6439" marR="6439" marT="64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</a:t>
                      </a: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6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Ισχύς</a:t>
                      </a:r>
                    </a:p>
                  </a:txBody>
                  <a:tcPr marL="6439" marR="6439" marT="6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~13dB (</a:t>
                      </a: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ελ.) ως 28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dB (</a:t>
                      </a: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μεγ.)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w/32 split</a:t>
                      </a:r>
                    </a:p>
                  </a:txBody>
                  <a:tcPr marL="6439" marR="6439" marT="64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~13dB (</a:t>
                      </a: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ελ.) ως 28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dB (</a:t>
                      </a:r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μεγ.)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w/32 split</a:t>
                      </a: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33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Κάλυψη</a:t>
                      </a:r>
                    </a:p>
                  </a:txBody>
                  <a:tcPr marL="6439" marR="6439" marT="6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&lt;20Km</a:t>
                      </a:r>
                    </a:p>
                  </a:txBody>
                  <a:tcPr marL="6439" marR="6439" marT="64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&lt;60</a:t>
                      </a: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&lt;20</a:t>
                      </a:r>
                    </a:p>
                  </a:txBody>
                  <a:tcPr marL="6439" marR="6439" marT="6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849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Τα Ενεργά Οπτικά Δίκτυα Απαιτούν Δρομολογητή αντί του Διαμεριστή</a:t>
            </a:r>
            <a:endParaRPr lang="en-US" sz="4000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2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5 - Διάγραμμα"/>
          <p:cNvGraphicFramePr/>
          <p:nvPr/>
        </p:nvGraphicFramePr>
        <p:xfrm>
          <a:off x="1524000" y="1397000"/>
          <a:ext cx="609600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7 - Ευθεία γραμμή σύνδεσης"/>
          <p:cNvCxnSpPr/>
          <p:nvPr/>
        </p:nvCxnSpPr>
        <p:spPr>
          <a:xfrm>
            <a:off x="2339752" y="551723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>
            <a:off x="6804248" y="551723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4572000" y="5517232"/>
            <a:ext cx="0" cy="576064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1" name="10 - TextBox"/>
          <p:cNvSpPr txBox="1"/>
          <p:nvPr/>
        </p:nvSpPr>
        <p:spPr>
          <a:xfrm>
            <a:off x="4644008" y="335699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Arial" pitchFamily="34" charset="0"/>
                <a:cs typeface="Arial" pitchFamily="34" charset="0"/>
              </a:rPr>
              <a:t>Οπτική Ίνα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331640" y="458112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Arial" pitchFamily="34" charset="0"/>
                <a:cs typeface="Arial" pitchFamily="34" charset="0"/>
              </a:rPr>
              <a:t>Οπτική Ίνα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4572000" y="465313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Arial" pitchFamily="34" charset="0"/>
                <a:cs typeface="Arial" pitchFamily="34" charset="0"/>
              </a:rPr>
              <a:t>Οπτική Ίνα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6732240" y="458112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Arial" pitchFamily="34" charset="0"/>
                <a:cs typeface="Arial" pitchFamily="34" charset="0"/>
              </a:rPr>
              <a:t>Οπτική Ίνα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- Κουμπί ενέργειας: Κεντρική σελίδα">
            <a:hlinkClick r:id="" action="ppaction://noaction" highlightClick="1"/>
          </p:cNvPr>
          <p:cNvSpPr/>
          <p:nvPr/>
        </p:nvSpPr>
        <p:spPr>
          <a:xfrm>
            <a:off x="2123728" y="6093296"/>
            <a:ext cx="504056" cy="432048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Κουμπί ενέργειας: Κεντρική σελίδα">
            <a:hlinkClick r:id="" action="ppaction://noaction" highlightClick="1"/>
          </p:cNvPr>
          <p:cNvSpPr/>
          <p:nvPr/>
        </p:nvSpPr>
        <p:spPr>
          <a:xfrm>
            <a:off x="6588224" y="6093296"/>
            <a:ext cx="504056" cy="432048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Κουμπί ενέργειας: Κεντρική σελίδα">
            <a:hlinkClick r:id="" action="ppaction://noaction" highlightClick="1"/>
          </p:cNvPr>
          <p:cNvSpPr/>
          <p:nvPr/>
        </p:nvSpPr>
        <p:spPr>
          <a:xfrm>
            <a:off x="4283968" y="6093296"/>
            <a:ext cx="504056" cy="432048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918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Η Μεταφορά της Κίνησης της Ασύρματης Πρόσβασης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2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grpSp>
        <p:nvGrpSpPr>
          <p:cNvPr id="44" name="43 - Ομάδα"/>
          <p:cNvGrpSpPr/>
          <p:nvPr/>
        </p:nvGrpSpPr>
        <p:grpSpPr>
          <a:xfrm>
            <a:off x="611560" y="2492896"/>
            <a:ext cx="7632848" cy="2088232"/>
            <a:chOff x="611560" y="2492896"/>
            <a:chExt cx="7632848" cy="2088232"/>
          </a:xfrm>
        </p:grpSpPr>
        <p:sp>
          <p:nvSpPr>
            <p:cNvPr id="6" name="5 - Σύννεφο"/>
            <p:cNvSpPr/>
            <p:nvPr/>
          </p:nvSpPr>
          <p:spPr>
            <a:xfrm>
              <a:off x="1187624" y="2852936"/>
              <a:ext cx="2088232" cy="1368152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6 - TextBox"/>
            <p:cNvSpPr txBox="1"/>
            <p:nvPr/>
          </p:nvSpPr>
          <p:spPr>
            <a:xfrm>
              <a:off x="1547664" y="3068960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IP Backbone</a:t>
              </a:r>
              <a:endParaRPr lang="el-GR" dirty="0"/>
            </a:p>
          </p:txBody>
        </p:sp>
        <p:sp>
          <p:nvSpPr>
            <p:cNvPr id="8" name="7 - Ορθογώνιο"/>
            <p:cNvSpPr/>
            <p:nvPr/>
          </p:nvSpPr>
          <p:spPr>
            <a:xfrm>
              <a:off x="3707904" y="3284984"/>
              <a:ext cx="792088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3707904" y="335699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OLT</a:t>
              </a:r>
              <a:endParaRPr lang="el-GR" dirty="0"/>
            </a:p>
          </p:txBody>
        </p:sp>
        <p:sp>
          <p:nvSpPr>
            <p:cNvPr id="10" name="9 - Έλλειψη"/>
            <p:cNvSpPr/>
            <p:nvPr/>
          </p:nvSpPr>
          <p:spPr>
            <a:xfrm>
              <a:off x="5076056" y="3356992"/>
              <a:ext cx="720080" cy="5040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10 - TextBox"/>
            <p:cNvSpPr txBox="1"/>
            <p:nvPr/>
          </p:nvSpPr>
          <p:spPr>
            <a:xfrm>
              <a:off x="5004048" y="341970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GPON</a:t>
              </a:r>
              <a:endParaRPr lang="el-GR" dirty="0"/>
            </a:p>
          </p:txBody>
        </p:sp>
        <p:sp>
          <p:nvSpPr>
            <p:cNvPr id="12" name="11 - Στρογγυλεμένο ορθογώνιο"/>
            <p:cNvSpPr/>
            <p:nvPr/>
          </p:nvSpPr>
          <p:spPr>
            <a:xfrm>
              <a:off x="6372200" y="3212976"/>
              <a:ext cx="360040" cy="79208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12 - Ορθογώνιο"/>
            <p:cNvSpPr/>
            <p:nvPr/>
          </p:nvSpPr>
          <p:spPr>
            <a:xfrm>
              <a:off x="7596336" y="2780928"/>
              <a:ext cx="648072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13 - TextBox"/>
            <p:cNvSpPr txBox="1"/>
            <p:nvPr/>
          </p:nvSpPr>
          <p:spPr>
            <a:xfrm>
              <a:off x="7596336" y="2780928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GSM</a:t>
              </a:r>
              <a:endParaRPr lang="el-GR" dirty="0"/>
            </a:p>
          </p:txBody>
        </p:sp>
        <p:sp>
          <p:nvSpPr>
            <p:cNvPr id="16" name="15 - Ορθογώνιο"/>
            <p:cNvSpPr/>
            <p:nvPr/>
          </p:nvSpPr>
          <p:spPr>
            <a:xfrm>
              <a:off x="7596336" y="3356992"/>
              <a:ext cx="648072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16 - TextBox"/>
            <p:cNvSpPr txBox="1"/>
            <p:nvPr/>
          </p:nvSpPr>
          <p:spPr>
            <a:xfrm>
              <a:off x="7596336" y="342900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3G</a:t>
              </a:r>
              <a:endParaRPr lang="el-GR" dirty="0"/>
            </a:p>
          </p:txBody>
        </p:sp>
        <p:sp>
          <p:nvSpPr>
            <p:cNvPr id="18" name="17 - Ορθογώνιο"/>
            <p:cNvSpPr/>
            <p:nvPr/>
          </p:nvSpPr>
          <p:spPr>
            <a:xfrm>
              <a:off x="7596336" y="4149080"/>
              <a:ext cx="648072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18 - TextBox"/>
            <p:cNvSpPr txBox="1"/>
            <p:nvPr/>
          </p:nvSpPr>
          <p:spPr>
            <a:xfrm>
              <a:off x="7596336" y="414908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LTE</a:t>
              </a:r>
              <a:endParaRPr lang="el-GR" dirty="0"/>
            </a:p>
          </p:txBody>
        </p:sp>
        <p:cxnSp>
          <p:nvCxnSpPr>
            <p:cNvPr id="23" name="22 - Ευθεία γραμμή σύνδεσης"/>
            <p:cNvCxnSpPr/>
            <p:nvPr/>
          </p:nvCxnSpPr>
          <p:spPr>
            <a:xfrm>
              <a:off x="3275856" y="3573016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- Ευθεία γραμμή σύνδεσης"/>
            <p:cNvCxnSpPr/>
            <p:nvPr/>
          </p:nvCxnSpPr>
          <p:spPr>
            <a:xfrm>
              <a:off x="4498252" y="3573016"/>
              <a:ext cx="577804" cy="4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- Ευθεία γραμμή σύνδεσης"/>
            <p:cNvCxnSpPr/>
            <p:nvPr/>
          </p:nvCxnSpPr>
          <p:spPr>
            <a:xfrm>
              <a:off x="5796136" y="3573016"/>
              <a:ext cx="577804" cy="46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- Ευθεία γραμμή σύνδεσης"/>
            <p:cNvCxnSpPr>
              <a:endCxn id="14" idx="1"/>
            </p:cNvCxnSpPr>
            <p:nvPr/>
          </p:nvCxnSpPr>
          <p:spPr>
            <a:xfrm flipV="1">
              <a:off x="6732240" y="2965594"/>
              <a:ext cx="864096" cy="5354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- Ευθεία γραμμή σύνδεσης"/>
            <p:cNvCxnSpPr/>
            <p:nvPr/>
          </p:nvCxnSpPr>
          <p:spPr>
            <a:xfrm>
              <a:off x="6732240" y="3613666"/>
              <a:ext cx="864096" cy="8234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- Ευθεία γραμμή σύνδεσης"/>
            <p:cNvCxnSpPr/>
            <p:nvPr/>
          </p:nvCxnSpPr>
          <p:spPr>
            <a:xfrm>
              <a:off x="6732240" y="3573016"/>
              <a:ext cx="864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34 - Ορθογώνιο"/>
            <p:cNvSpPr/>
            <p:nvPr/>
          </p:nvSpPr>
          <p:spPr>
            <a:xfrm>
              <a:off x="611560" y="2492896"/>
              <a:ext cx="576064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" name="35 - TextBox"/>
            <p:cNvSpPr txBox="1"/>
            <p:nvPr/>
          </p:nvSpPr>
          <p:spPr>
            <a:xfrm>
              <a:off x="611560" y="249289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BSC</a:t>
              </a:r>
              <a:endParaRPr lang="el-GR" dirty="0"/>
            </a:p>
          </p:txBody>
        </p:sp>
        <p:sp>
          <p:nvSpPr>
            <p:cNvPr id="37" name="36 - Ορθογώνιο"/>
            <p:cNvSpPr/>
            <p:nvPr/>
          </p:nvSpPr>
          <p:spPr>
            <a:xfrm>
              <a:off x="611560" y="3068960"/>
              <a:ext cx="576064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37 - TextBox"/>
            <p:cNvSpPr txBox="1"/>
            <p:nvPr/>
          </p:nvSpPr>
          <p:spPr>
            <a:xfrm>
              <a:off x="611560" y="306896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RNC</a:t>
              </a:r>
              <a:endParaRPr lang="el-GR" dirty="0"/>
            </a:p>
          </p:txBody>
        </p:sp>
        <p:sp>
          <p:nvSpPr>
            <p:cNvPr id="39" name="38 - Ορθογώνιο"/>
            <p:cNvSpPr/>
            <p:nvPr/>
          </p:nvSpPr>
          <p:spPr>
            <a:xfrm>
              <a:off x="611560" y="3645024"/>
              <a:ext cx="576064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0" name="39 - TextBox"/>
            <p:cNvSpPr txBox="1"/>
            <p:nvPr/>
          </p:nvSpPr>
          <p:spPr>
            <a:xfrm>
              <a:off x="611560" y="3645024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AGW</a:t>
              </a:r>
              <a:endParaRPr lang="el-GR" dirty="0"/>
            </a:p>
          </p:txBody>
        </p:sp>
        <p:sp>
          <p:nvSpPr>
            <p:cNvPr id="42" name="41 - TextBox"/>
            <p:cNvSpPr txBox="1"/>
            <p:nvPr/>
          </p:nvSpPr>
          <p:spPr>
            <a:xfrm>
              <a:off x="6372200" y="2751311"/>
              <a:ext cx="122413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TDM&amp; ETHERNET</a:t>
              </a:r>
              <a:endParaRPr lang="el-GR" sz="1200" dirty="0"/>
            </a:p>
          </p:txBody>
        </p:sp>
        <p:sp>
          <p:nvSpPr>
            <p:cNvPr id="43" name="42 - TextBox"/>
            <p:cNvSpPr txBox="1"/>
            <p:nvPr/>
          </p:nvSpPr>
          <p:spPr>
            <a:xfrm>
              <a:off x="6444208" y="4191471"/>
              <a:ext cx="122413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ETHERNET</a:t>
              </a:r>
              <a:endParaRPr lang="el-GR" sz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6281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Η Οπτική Ίνα</a:t>
            </a:r>
            <a:b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</a:br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 Τα Βασικά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052" y="4267200"/>
            <a:ext cx="8623665" cy="22161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sz="2800" dirty="0" smtClean="0">
                <a:latin typeface="Arial" pitchFamily="34" charset="0"/>
                <a:cs typeface="Arial" pitchFamily="34" charset="0"/>
              </a:rPr>
              <a:t>Οι πηγές φωτός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(laser, LED)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δημιουργούν παλμούς φωτός που διαδίδονται μέσω της οπτικής ίνας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Μεγάλες αποστάσεις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1000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km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Μεγάλες ταχύτητες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&gt;40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Gbps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μήκος κύματος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Χωρίς λάθη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BER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περίπου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-15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611560" y="1556792"/>
          <a:ext cx="8136904" cy="2767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2555776" y="3789040"/>
            <a:ext cx="1008112" cy="5040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Οπτική Πηγή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8 - Ευθύγραμμο βέλος σύνδεσης"/>
          <p:cNvCxnSpPr>
            <a:stCxn id="7" idx="0"/>
          </p:cNvCxnSpPr>
          <p:nvPr/>
        </p:nvCxnSpPr>
        <p:spPr>
          <a:xfrm flipV="1">
            <a:off x="3059832" y="35010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2449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132" name="Group 20"/>
          <p:cNvGrpSpPr>
            <a:grpSpLocks/>
          </p:cNvGrpSpPr>
          <p:nvPr/>
        </p:nvGrpSpPr>
        <p:grpSpPr bwMode="auto">
          <a:xfrm>
            <a:off x="1478756" y="3359944"/>
            <a:ext cx="6719888" cy="1347788"/>
            <a:chOff x="890" y="2618"/>
            <a:chExt cx="4233" cy="849"/>
          </a:xfrm>
        </p:grpSpPr>
        <p:grpSp>
          <p:nvGrpSpPr>
            <p:cNvPr id="1242133" name="Group 21"/>
            <p:cNvGrpSpPr>
              <a:grpSpLocks/>
            </p:cNvGrpSpPr>
            <p:nvPr/>
          </p:nvGrpSpPr>
          <p:grpSpPr bwMode="auto">
            <a:xfrm>
              <a:off x="1402" y="2618"/>
              <a:ext cx="3441" cy="849"/>
              <a:chOff x="1402" y="2618"/>
              <a:chExt cx="3441" cy="849"/>
            </a:xfrm>
          </p:grpSpPr>
          <p:sp>
            <p:nvSpPr>
              <p:cNvPr id="1242134" name="Rectangle 22"/>
              <p:cNvSpPr>
                <a:spLocks noChangeArrowheads="1"/>
              </p:cNvSpPr>
              <p:nvPr/>
            </p:nvSpPr>
            <p:spPr bwMode="auto">
              <a:xfrm>
                <a:off x="1409" y="2855"/>
                <a:ext cx="3434" cy="374"/>
              </a:xfrm>
              <a:prstGeom prst="rect">
                <a:avLst/>
              </a:prstGeom>
              <a:ln>
                <a:headEnd/>
                <a:tailEnd/>
              </a:ln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135" name="Rectangle 23"/>
              <p:cNvSpPr>
                <a:spLocks noChangeArrowheads="1"/>
              </p:cNvSpPr>
              <p:nvPr/>
            </p:nvSpPr>
            <p:spPr bwMode="auto">
              <a:xfrm>
                <a:off x="1402" y="2618"/>
                <a:ext cx="3434" cy="84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42136" name="Line 24"/>
            <p:cNvSpPr>
              <a:spLocks noChangeShapeType="1"/>
            </p:cNvSpPr>
            <p:nvPr/>
          </p:nvSpPr>
          <p:spPr bwMode="auto">
            <a:xfrm flipH="1">
              <a:off x="1473" y="2876"/>
              <a:ext cx="886" cy="32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137" name="Arc 25"/>
            <p:cNvSpPr>
              <a:spLocks/>
            </p:cNvSpPr>
            <p:nvPr/>
          </p:nvSpPr>
          <p:spPr bwMode="auto">
            <a:xfrm>
              <a:off x="1748" y="2873"/>
              <a:ext cx="75" cy="168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138" name="Rectangle 26"/>
            <p:cNvSpPr>
              <a:spLocks noChangeArrowheads="1"/>
            </p:cNvSpPr>
            <p:nvPr/>
          </p:nvSpPr>
          <p:spPr bwMode="auto">
            <a:xfrm>
              <a:off x="1520" y="2917"/>
              <a:ext cx="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bg2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l-GR" b="1" dirty="0" smtClean="0">
                  <a:latin typeface="Arial" pitchFamily="34" charset="0"/>
                  <a:cs typeface="Arial" pitchFamily="34" charset="0"/>
                </a:rPr>
                <a:t>θ</a:t>
              </a:r>
              <a:r>
                <a:rPr lang="en-US" b="1" baseline="-250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US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2139" name="Line 27"/>
            <p:cNvSpPr>
              <a:spLocks noChangeShapeType="1"/>
            </p:cNvSpPr>
            <p:nvPr/>
          </p:nvSpPr>
          <p:spPr bwMode="auto">
            <a:xfrm flipV="1">
              <a:off x="890" y="2861"/>
              <a:ext cx="1022" cy="289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140" name="Line 28"/>
            <p:cNvSpPr>
              <a:spLocks noChangeShapeType="1"/>
            </p:cNvSpPr>
            <p:nvPr/>
          </p:nvSpPr>
          <p:spPr bwMode="auto">
            <a:xfrm>
              <a:off x="1936" y="2871"/>
              <a:ext cx="1323" cy="35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141" name="Line 29"/>
            <p:cNvSpPr>
              <a:spLocks noChangeShapeType="1"/>
            </p:cNvSpPr>
            <p:nvPr/>
          </p:nvSpPr>
          <p:spPr bwMode="auto">
            <a:xfrm flipV="1">
              <a:off x="3263" y="2865"/>
              <a:ext cx="1323" cy="366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142" name="Line 30"/>
            <p:cNvSpPr>
              <a:spLocks noChangeShapeType="1"/>
            </p:cNvSpPr>
            <p:nvPr/>
          </p:nvSpPr>
          <p:spPr bwMode="auto">
            <a:xfrm>
              <a:off x="4597" y="2883"/>
              <a:ext cx="526" cy="137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2147" name="Rectangle 3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Η Μετάδοση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1242148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457200" y="5229225"/>
            <a:ext cx="8229600" cy="13684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Ο Πηρύνας έχει μεγαλύτερο δείκτη διάθλασης από την επένδυση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Οι ακτίνες που προσπίπτουν με γωνία μικρότερη από τη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q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ανακλώνται πλήρως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12776"/>
            <a:ext cx="49053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- Ορθογώνιο"/>
          <p:cNvSpPr/>
          <p:nvPr/>
        </p:nvSpPr>
        <p:spPr>
          <a:xfrm>
            <a:off x="4860032" y="2132856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Επένδυση</a:t>
            </a:r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1187624" y="2060848"/>
            <a:ext cx="13681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Φως</a:t>
            </a:r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3203848" y="2636912"/>
            <a:ext cx="13681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Πυρήνας</a:t>
            </a:r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0809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001000" cy="1020762"/>
          </a:xfrm>
        </p:spPr>
        <p:txBody>
          <a:bodyPr>
            <a:noAutofit/>
          </a:bodyPr>
          <a:lstStyle/>
          <a:p>
            <a:r>
              <a:rPr lang="el-GR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Η Βέλτιστη Άμεση Αναβάθμιση των Δικτύων Πέραν των </a:t>
            </a:r>
            <a:r>
              <a:rPr lang="en-US" sz="40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100 Mb/s</a:t>
            </a:r>
            <a:endParaRPr lang="en-US" sz="4000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429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l-GR" sz="3200" dirty="0" smtClean="0">
                <a:latin typeface="Arial" pitchFamily="34" charset="0"/>
                <a:cs typeface="Arial" pitchFamily="34" charset="0"/>
              </a:rPr>
              <a:t>Καθιερωμένη τεχνολογία.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ITU-T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G.983 (1998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l-GR" sz="3200" dirty="0" smtClean="0">
                <a:latin typeface="Arial" pitchFamily="34" charset="0"/>
                <a:cs typeface="Arial" pitchFamily="34" charset="0"/>
              </a:rPr>
              <a:t> σε σύγκριση με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VDSL2 (2006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Υψηλή Αξιοπιστία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Μειωμένο λειτουργικό κόστος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NPV $200/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χρήστη)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Συντήρηση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39%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λιγότερο από το χαλκό</a:t>
            </a:r>
          </a:p>
          <a:p>
            <a:pPr>
              <a:spcBef>
                <a:spcPts val="0"/>
              </a:spcBef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Κατανάλωση ενέργειας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38%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του χάλκινου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DSL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l-GR" dirty="0">
                <a:latin typeface="Arial" pitchFamily="34" charset="0"/>
                <a:cs typeface="Arial" pitchFamily="34" charset="0"/>
              </a:rPr>
              <a:t>Μείωση του </a:t>
            </a:r>
            <a:r>
              <a:rPr lang="en-US" dirty="0">
                <a:latin typeface="Arial" pitchFamily="34" charset="0"/>
                <a:cs typeface="Arial" pitchFamily="34" charset="0"/>
              </a:rPr>
              <a:t>CO2 </a:t>
            </a:r>
            <a:r>
              <a:rPr lang="el-GR" dirty="0">
                <a:latin typeface="Arial" pitchFamily="34" charset="0"/>
                <a:cs typeface="Arial" pitchFamily="34" charset="0"/>
              </a:rPr>
              <a:t>κατά </a:t>
            </a:r>
            <a:r>
              <a:rPr lang="en-US" dirty="0">
                <a:latin typeface="Arial" pitchFamily="34" charset="0"/>
                <a:cs typeface="Arial" pitchFamily="34" charset="0"/>
              </a:rPr>
              <a:t>57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%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838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301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476250" y="4924425"/>
            <a:ext cx="8229600" cy="1397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Πολύτροπη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Παχύς πηρύνας, μικρότερη κάλυψη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Παρεμβολή ακτίνων από διαφορετικές διαδρομές με αποτέλεσμα διασπορά 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dispersion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και ελάττωση του ρυθμού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Μονότροπη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Λεπτός πηρύνας, ακριβότεαρα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laser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, μεγαλύτερες ταχύτητες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48302" name="Group 46"/>
          <p:cNvGrpSpPr>
            <a:grpSpLocks/>
          </p:cNvGrpSpPr>
          <p:nvPr/>
        </p:nvGrpSpPr>
        <p:grpSpPr bwMode="auto">
          <a:xfrm>
            <a:off x="719138" y="1465263"/>
            <a:ext cx="8424859" cy="3149600"/>
            <a:chOff x="453" y="923"/>
            <a:chExt cx="5307" cy="1984"/>
          </a:xfrm>
        </p:grpSpPr>
        <p:sp>
          <p:nvSpPr>
            <p:cNvPr id="1248283" name="Rectangle 27"/>
            <p:cNvSpPr>
              <a:spLocks noChangeArrowheads="1"/>
            </p:cNvSpPr>
            <p:nvPr/>
          </p:nvSpPr>
          <p:spPr bwMode="auto">
            <a:xfrm>
              <a:off x="647" y="923"/>
              <a:ext cx="47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bg2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Πολύτροπη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: 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πολλές ακτίνες ακολουθούν διαφορετικές διαδρομές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8284" name="Rectangle 28"/>
            <p:cNvSpPr>
              <a:spLocks noChangeArrowheads="1"/>
            </p:cNvSpPr>
            <p:nvPr/>
          </p:nvSpPr>
          <p:spPr bwMode="auto">
            <a:xfrm>
              <a:off x="765" y="1980"/>
              <a:ext cx="276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bg2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Μονότροπη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: </a:t>
              </a:r>
              <a:r>
                <a:rPr lang="el-GR" sz="2000" dirty="0" smtClean="0">
                  <a:latin typeface="Arial" pitchFamily="34" charset="0"/>
                  <a:cs typeface="Arial" pitchFamily="34" charset="0"/>
                </a:rPr>
                <a:t>Μόνο ευθείες διαδρομές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48287" name="Group 31"/>
            <p:cNvGrpSpPr>
              <a:grpSpLocks/>
            </p:cNvGrpSpPr>
            <p:nvPr/>
          </p:nvGrpSpPr>
          <p:grpSpPr bwMode="auto">
            <a:xfrm>
              <a:off x="949" y="1183"/>
              <a:ext cx="3441" cy="705"/>
              <a:chOff x="835" y="733"/>
              <a:chExt cx="3441" cy="849"/>
            </a:xfrm>
          </p:grpSpPr>
          <p:sp>
            <p:nvSpPr>
              <p:cNvPr id="1248288" name="Rectangle 32"/>
              <p:cNvSpPr>
                <a:spLocks noChangeArrowheads="1"/>
              </p:cNvSpPr>
              <p:nvPr/>
            </p:nvSpPr>
            <p:spPr bwMode="auto">
              <a:xfrm>
                <a:off x="842" y="970"/>
                <a:ext cx="3434" cy="374"/>
              </a:xfrm>
              <a:prstGeom prst="rect">
                <a:avLst/>
              </a:prstGeom>
              <a:ln>
                <a:headEnd/>
                <a:tailEnd/>
              </a:ln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8289" name="Rectangle 33"/>
              <p:cNvSpPr>
                <a:spLocks noChangeArrowheads="1"/>
              </p:cNvSpPr>
              <p:nvPr/>
            </p:nvSpPr>
            <p:spPr bwMode="auto">
              <a:xfrm>
                <a:off x="835" y="733"/>
                <a:ext cx="3434" cy="84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48290" name="Line 34"/>
            <p:cNvSpPr>
              <a:spLocks noChangeShapeType="1"/>
            </p:cNvSpPr>
            <p:nvPr/>
          </p:nvSpPr>
          <p:spPr bwMode="auto">
            <a:xfrm flipV="1">
              <a:off x="453" y="1385"/>
              <a:ext cx="1006" cy="142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8291" name="Line 35"/>
            <p:cNvSpPr>
              <a:spLocks noChangeShapeType="1"/>
            </p:cNvSpPr>
            <p:nvPr/>
          </p:nvSpPr>
          <p:spPr bwMode="auto">
            <a:xfrm>
              <a:off x="1483" y="1393"/>
              <a:ext cx="1323" cy="291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8292" name="Line 36"/>
            <p:cNvSpPr>
              <a:spLocks noChangeShapeType="1"/>
            </p:cNvSpPr>
            <p:nvPr/>
          </p:nvSpPr>
          <p:spPr bwMode="auto">
            <a:xfrm flipV="1">
              <a:off x="2810" y="1388"/>
              <a:ext cx="1323" cy="304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8293" name="Line 37"/>
            <p:cNvSpPr>
              <a:spLocks noChangeShapeType="1"/>
            </p:cNvSpPr>
            <p:nvPr/>
          </p:nvSpPr>
          <p:spPr bwMode="auto">
            <a:xfrm>
              <a:off x="4144" y="1403"/>
              <a:ext cx="526" cy="114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8294" name="Line 38"/>
            <p:cNvSpPr>
              <a:spLocks noChangeShapeType="1"/>
            </p:cNvSpPr>
            <p:nvPr/>
          </p:nvSpPr>
          <p:spPr bwMode="auto">
            <a:xfrm>
              <a:off x="506" y="1536"/>
              <a:ext cx="4190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8295" name="Rectangle 39"/>
            <p:cNvSpPr>
              <a:spLocks noChangeArrowheads="1"/>
            </p:cNvSpPr>
            <p:nvPr/>
          </p:nvSpPr>
          <p:spPr bwMode="auto">
            <a:xfrm>
              <a:off x="4560" y="2341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bg2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l-GR" dirty="0" smtClean="0">
                  <a:latin typeface="Arial" pitchFamily="34" charset="0"/>
                  <a:cs typeface="Arial" pitchFamily="34" charset="0"/>
                </a:rPr>
                <a:t>Ευθεία διαδρομή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8296" name="Rectangle 40"/>
            <p:cNvSpPr>
              <a:spLocks noChangeArrowheads="1"/>
            </p:cNvSpPr>
            <p:nvPr/>
          </p:nvSpPr>
          <p:spPr bwMode="auto">
            <a:xfrm>
              <a:off x="4607" y="1208"/>
              <a:ext cx="965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bg2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l-GR" dirty="0" smtClean="0">
                  <a:latin typeface="Arial" pitchFamily="34" charset="0"/>
                  <a:cs typeface="Arial" pitchFamily="34" charset="0"/>
                </a:rPr>
                <a:t>Ανακλώμενη </a:t>
              </a:r>
            </a:p>
            <a:p>
              <a:pPr algn="l" eaLnBrk="0" hangingPunct="0"/>
              <a:r>
                <a:rPr lang="el-GR" dirty="0" smtClean="0">
                  <a:latin typeface="Arial" pitchFamily="34" charset="0"/>
                  <a:cs typeface="Arial" pitchFamily="34" charset="0"/>
                </a:rPr>
                <a:t>διαδρομή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48297" name="Group 41"/>
            <p:cNvGrpSpPr>
              <a:grpSpLocks/>
            </p:cNvGrpSpPr>
            <p:nvPr/>
          </p:nvGrpSpPr>
          <p:grpSpPr bwMode="auto">
            <a:xfrm>
              <a:off x="810" y="2238"/>
              <a:ext cx="3880" cy="669"/>
              <a:chOff x="720" y="2532"/>
              <a:chExt cx="3880" cy="849"/>
            </a:xfrm>
          </p:grpSpPr>
          <p:sp>
            <p:nvSpPr>
              <p:cNvPr id="1248298" name="Rectangle 42"/>
              <p:cNvSpPr>
                <a:spLocks noChangeArrowheads="1"/>
              </p:cNvSpPr>
              <p:nvPr/>
            </p:nvSpPr>
            <p:spPr bwMode="auto">
              <a:xfrm>
                <a:off x="829" y="2898"/>
                <a:ext cx="3455" cy="100"/>
              </a:xfrm>
              <a:prstGeom prst="rect">
                <a:avLst/>
              </a:prstGeom>
              <a:ln>
                <a:headEnd/>
                <a:tailEnd/>
              </a:ln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8299" name="Rectangle 43"/>
              <p:cNvSpPr>
                <a:spLocks noChangeArrowheads="1"/>
              </p:cNvSpPr>
              <p:nvPr/>
            </p:nvSpPr>
            <p:spPr bwMode="auto">
              <a:xfrm>
                <a:off x="851" y="2532"/>
                <a:ext cx="3434" cy="84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8300" name="Line 44"/>
              <p:cNvSpPr>
                <a:spLocks noChangeShapeType="1"/>
              </p:cNvSpPr>
              <p:nvPr/>
            </p:nvSpPr>
            <p:spPr bwMode="auto">
              <a:xfrm>
                <a:off x="720" y="2953"/>
                <a:ext cx="3880" cy="0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48303" name="Rectangle 4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Οπτικές Ίνες Μονότροπες και Πολύτροπες (</a:t>
            </a:r>
            <a:r>
              <a:rPr lang="en-US" sz="36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Multimode </a:t>
            </a:r>
            <a:r>
              <a:rPr lang="el-GR" sz="3600" dirty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-</a:t>
            </a:r>
            <a:r>
              <a:rPr lang="en-US" sz="36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 Single-mode</a:t>
            </a:r>
            <a:r>
              <a:rPr lang="el-GR" sz="36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)</a:t>
            </a:r>
            <a:endParaRPr lang="en-US" sz="3600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4780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67544" y="764704"/>
            <a:ext cx="8136904" cy="504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4202" name="Rectangle 4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Απόσβεση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1244204" name="Text Box 44"/>
          <p:cNvSpPr txBox="1">
            <a:spLocks noChangeArrowheads="1"/>
          </p:cNvSpPr>
          <p:nvPr/>
        </p:nvSpPr>
        <p:spPr bwMode="auto">
          <a:xfrm>
            <a:off x="1250950" y="59420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8" name="7 - TextBox"/>
          <p:cNvSpPr txBox="1"/>
          <p:nvPr/>
        </p:nvSpPr>
        <p:spPr>
          <a:xfrm>
            <a:off x="971600" y="5733256"/>
            <a:ext cx="2376264" cy="923330"/>
          </a:xfrm>
          <a:prstGeom prst="rect">
            <a:avLst/>
          </a:prstGeom>
          <a:noFill/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latin typeface="Arial" pitchFamily="34" charset="0"/>
                <a:cs typeface="Arial" pitchFamily="34" charset="0"/>
              </a:rPr>
              <a:t>850 nm</a:t>
            </a:r>
          </a:p>
          <a:p>
            <a:pPr eaLnBrk="0" hangingPunct="0"/>
            <a:r>
              <a:rPr lang="en-US" dirty="0" smtClean="0">
                <a:latin typeface="Arial" pitchFamily="34" charset="0"/>
                <a:cs typeface="Arial" pitchFamily="34" charset="0"/>
              </a:rPr>
              <a:t>LED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μικρού κόστους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dirty="0" smtClean="0">
                <a:latin typeface="Arial" pitchFamily="34" charset="0"/>
                <a:cs typeface="Arial" pitchFamily="34" charset="0"/>
              </a:rPr>
              <a:t>LAN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923928" y="5934670"/>
            <a:ext cx="1475656" cy="923330"/>
          </a:xfrm>
          <a:prstGeom prst="rect">
            <a:avLst/>
          </a:prstGeom>
          <a:noFill/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latin typeface="Arial" pitchFamily="34" charset="0"/>
                <a:cs typeface="Arial" pitchFamily="34" charset="0"/>
              </a:rPr>
              <a:t>1300 nm</a:t>
            </a:r>
          </a:p>
          <a:p>
            <a:pPr eaLnBrk="0" hangingPunct="0"/>
            <a:r>
              <a:rPr lang="en-US" dirty="0" smtClean="0">
                <a:latin typeface="Arial" pitchFamily="34" charset="0"/>
                <a:cs typeface="Arial" pitchFamily="34" charset="0"/>
              </a:rPr>
              <a:t>MAN</a:t>
            </a:r>
          </a:p>
          <a:p>
            <a:pPr eaLnBrk="0" hangingPunct="0"/>
            <a:r>
              <a:rPr lang="en-US" dirty="0" smtClean="0">
                <a:latin typeface="Arial" pitchFamily="34" charset="0"/>
                <a:cs typeface="Arial" pitchFamily="34" charset="0"/>
              </a:rPr>
              <a:t>“Short Haul”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508104" y="5661248"/>
            <a:ext cx="3347864" cy="923330"/>
          </a:xfrm>
          <a:prstGeom prst="rect">
            <a:avLst/>
          </a:prstGeom>
          <a:noFill/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 smtClean="0">
                <a:latin typeface="Arial" pitchFamily="34" charset="0"/>
                <a:cs typeface="Arial" pitchFamily="34" charset="0"/>
              </a:rPr>
              <a:t>1550 nm</a:t>
            </a:r>
          </a:p>
          <a:p>
            <a:pPr eaLnBrk="0" hangingPunct="0"/>
            <a:r>
              <a:rPr lang="el-GR" dirty="0" smtClean="0">
                <a:latin typeface="Arial" pitchFamily="34" charset="0"/>
                <a:cs typeface="Arial" pitchFamily="34" charset="0"/>
              </a:rPr>
              <a:t>Δίκτυα μεγάλων αποστάσεων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dirty="0" smtClean="0">
                <a:latin typeface="Arial" pitchFamily="34" charset="0"/>
                <a:cs typeface="Arial" pitchFamily="34" charset="0"/>
              </a:rPr>
              <a:t>“Long Haul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flipV="1">
            <a:off x="2195736" y="537321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flipH="1" flipV="1">
            <a:off x="4716016" y="5445224"/>
            <a:ext cx="177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 flipH="1" flipV="1">
            <a:off x="5796136" y="5373216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7164288" y="249289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Υπέρυθρη Απορρόφηση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7415808" y="414908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Σκέδαση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Rayleigh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7812360" y="501317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Μήκος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ύματος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μ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- TextBox"/>
          <p:cNvSpPr txBox="1"/>
          <p:nvPr/>
        </p:nvSpPr>
        <p:spPr>
          <a:xfrm rot="16200000">
            <a:off x="-355902" y="331634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dB/Km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633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59 - Ομάδα"/>
          <p:cNvGrpSpPr/>
          <p:nvPr/>
        </p:nvGrpSpPr>
        <p:grpSpPr>
          <a:xfrm>
            <a:off x="4522810" y="1553493"/>
            <a:ext cx="4297340" cy="4395787"/>
            <a:chOff x="4522810" y="1553493"/>
            <a:chExt cx="4297340" cy="4395787"/>
          </a:xfrm>
        </p:grpSpPr>
        <p:grpSp>
          <p:nvGrpSpPr>
            <p:cNvPr id="1420291" name="Group 3"/>
            <p:cNvGrpSpPr>
              <a:grpSpLocks/>
            </p:cNvGrpSpPr>
            <p:nvPr/>
          </p:nvGrpSpPr>
          <p:grpSpPr bwMode="auto">
            <a:xfrm>
              <a:off x="5149082" y="5520655"/>
              <a:ext cx="3671068" cy="144462"/>
              <a:chOff x="836" y="2736"/>
              <a:chExt cx="3520" cy="91"/>
            </a:xfrm>
          </p:grpSpPr>
          <p:sp>
            <p:nvSpPr>
              <p:cNvPr id="1420292" name="Line 4"/>
              <p:cNvSpPr>
                <a:spLocks noChangeShapeType="1"/>
              </p:cNvSpPr>
              <p:nvPr/>
            </p:nvSpPr>
            <p:spPr bwMode="auto">
              <a:xfrm>
                <a:off x="836" y="2819"/>
                <a:ext cx="352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0293" name="Line 5"/>
              <p:cNvSpPr>
                <a:spLocks noChangeShapeType="1"/>
              </p:cNvSpPr>
              <p:nvPr/>
            </p:nvSpPr>
            <p:spPr bwMode="auto">
              <a:xfrm>
                <a:off x="1112" y="2739"/>
                <a:ext cx="0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0294" name="Line 6"/>
              <p:cNvSpPr>
                <a:spLocks noChangeShapeType="1"/>
              </p:cNvSpPr>
              <p:nvPr/>
            </p:nvSpPr>
            <p:spPr bwMode="auto">
              <a:xfrm>
                <a:off x="1688" y="2739"/>
                <a:ext cx="0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0295" name="Line 7"/>
              <p:cNvSpPr>
                <a:spLocks noChangeShapeType="1"/>
              </p:cNvSpPr>
              <p:nvPr/>
            </p:nvSpPr>
            <p:spPr bwMode="auto">
              <a:xfrm>
                <a:off x="2256" y="2739"/>
                <a:ext cx="0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0296" name="Line 8"/>
              <p:cNvSpPr>
                <a:spLocks noChangeShapeType="1"/>
              </p:cNvSpPr>
              <p:nvPr/>
            </p:nvSpPr>
            <p:spPr bwMode="auto">
              <a:xfrm>
                <a:off x="2824" y="2747"/>
                <a:ext cx="0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0297" name="Line 9"/>
              <p:cNvSpPr>
                <a:spLocks noChangeShapeType="1"/>
              </p:cNvSpPr>
              <p:nvPr/>
            </p:nvSpPr>
            <p:spPr bwMode="auto">
              <a:xfrm>
                <a:off x="3384" y="2736"/>
                <a:ext cx="0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0298" name="Line 10"/>
              <p:cNvSpPr>
                <a:spLocks noChangeShapeType="1"/>
              </p:cNvSpPr>
              <p:nvPr/>
            </p:nvSpPr>
            <p:spPr bwMode="auto">
              <a:xfrm>
                <a:off x="3960" y="2736"/>
                <a:ext cx="0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0299" name="Freeform 11"/>
            <p:cNvSpPr>
              <a:spLocks/>
            </p:cNvSpPr>
            <p:nvPr/>
          </p:nvSpPr>
          <p:spPr bwMode="auto">
            <a:xfrm>
              <a:off x="5178284" y="3158455"/>
              <a:ext cx="3253901" cy="1676400"/>
            </a:xfrm>
            <a:custGeom>
              <a:avLst/>
              <a:gdLst>
                <a:gd name="T0" fmla="*/ 0 w 3120"/>
                <a:gd name="T1" fmla="*/ 0 h 1056"/>
                <a:gd name="T2" fmla="*/ 192 w 3120"/>
                <a:gd name="T3" fmla="*/ 96 h 1056"/>
                <a:gd name="T4" fmla="*/ 576 w 3120"/>
                <a:gd name="T5" fmla="*/ 288 h 1056"/>
                <a:gd name="T6" fmla="*/ 960 w 3120"/>
                <a:gd name="T7" fmla="*/ 432 h 1056"/>
                <a:gd name="T8" fmla="*/ 1344 w 3120"/>
                <a:gd name="T9" fmla="*/ 576 h 1056"/>
                <a:gd name="T10" fmla="*/ 1968 w 3120"/>
                <a:gd name="T11" fmla="*/ 768 h 1056"/>
                <a:gd name="T12" fmla="*/ 2544 w 3120"/>
                <a:gd name="T13" fmla="*/ 912 h 1056"/>
                <a:gd name="T14" fmla="*/ 3120 w 3120"/>
                <a:gd name="T15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0" h="1056">
                  <a:moveTo>
                    <a:pt x="0" y="0"/>
                  </a:moveTo>
                  <a:cubicBezTo>
                    <a:pt x="48" y="24"/>
                    <a:pt x="96" y="48"/>
                    <a:pt x="192" y="96"/>
                  </a:cubicBezTo>
                  <a:cubicBezTo>
                    <a:pt x="288" y="144"/>
                    <a:pt x="448" y="232"/>
                    <a:pt x="576" y="288"/>
                  </a:cubicBezTo>
                  <a:cubicBezTo>
                    <a:pt x="704" y="344"/>
                    <a:pt x="832" y="384"/>
                    <a:pt x="960" y="432"/>
                  </a:cubicBezTo>
                  <a:cubicBezTo>
                    <a:pt x="1088" y="480"/>
                    <a:pt x="1176" y="520"/>
                    <a:pt x="1344" y="576"/>
                  </a:cubicBezTo>
                  <a:cubicBezTo>
                    <a:pt x="1512" y="632"/>
                    <a:pt x="1768" y="712"/>
                    <a:pt x="1968" y="768"/>
                  </a:cubicBezTo>
                  <a:cubicBezTo>
                    <a:pt x="2168" y="824"/>
                    <a:pt x="2352" y="864"/>
                    <a:pt x="2544" y="912"/>
                  </a:cubicBezTo>
                  <a:cubicBezTo>
                    <a:pt x="2736" y="960"/>
                    <a:pt x="2928" y="1008"/>
                    <a:pt x="3120" y="1056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0300" name="Line 12"/>
            <p:cNvSpPr>
              <a:spLocks noChangeShapeType="1"/>
            </p:cNvSpPr>
            <p:nvPr/>
          </p:nvSpPr>
          <p:spPr bwMode="auto">
            <a:xfrm flipH="1">
              <a:off x="7531105" y="3310855"/>
              <a:ext cx="901080" cy="234156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0301" name="Group 13"/>
            <p:cNvGrpSpPr>
              <a:grpSpLocks/>
            </p:cNvGrpSpPr>
            <p:nvPr/>
          </p:nvGrpSpPr>
          <p:grpSpPr bwMode="auto">
            <a:xfrm>
              <a:off x="5144911" y="1586830"/>
              <a:ext cx="87605" cy="4086225"/>
              <a:chOff x="832" y="258"/>
              <a:chExt cx="84" cy="2574"/>
            </a:xfrm>
          </p:grpSpPr>
          <p:sp>
            <p:nvSpPr>
              <p:cNvPr id="1420302" name="Line 14"/>
              <p:cNvSpPr>
                <a:spLocks noChangeShapeType="1"/>
              </p:cNvSpPr>
              <p:nvPr/>
            </p:nvSpPr>
            <p:spPr bwMode="auto">
              <a:xfrm flipH="1">
                <a:off x="834" y="258"/>
                <a:ext cx="2" cy="25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0303" name="Line 15"/>
              <p:cNvSpPr>
                <a:spLocks noChangeShapeType="1"/>
              </p:cNvSpPr>
              <p:nvPr/>
            </p:nvSpPr>
            <p:spPr bwMode="auto">
              <a:xfrm rot="-5400000">
                <a:off x="876" y="2331"/>
                <a:ext cx="0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0304" name="Line 16"/>
              <p:cNvSpPr>
                <a:spLocks noChangeShapeType="1"/>
              </p:cNvSpPr>
              <p:nvPr/>
            </p:nvSpPr>
            <p:spPr bwMode="auto">
              <a:xfrm rot="-5400000">
                <a:off x="874" y="2163"/>
                <a:ext cx="0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0305" name="Line 17"/>
              <p:cNvSpPr>
                <a:spLocks noChangeShapeType="1"/>
              </p:cNvSpPr>
              <p:nvPr/>
            </p:nvSpPr>
            <p:spPr bwMode="auto">
              <a:xfrm rot="-5400000">
                <a:off x="872" y="1723"/>
                <a:ext cx="0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0306" name="Line 18"/>
              <p:cNvSpPr>
                <a:spLocks noChangeShapeType="1"/>
              </p:cNvSpPr>
              <p:nvPr/>
            </p:nvSpPr>
            <p:spPr bwMode="auto">
              <a:xfrm rot="-5400000">
                <a:off x="876" y="1531"/>
                <a:ext cx="0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0307" name="Line 19"/>
              <p:cNvSpPr>
                <a:spLocks noChangeShapeType="1"/>
              </p:cNvSpPr>
              <p:nvPr/>
            </p:nvSpPr>
            <p:spPr bwMode="auto">
              <a:xfrm rot="-5400000">
                <a:off x="874" y="1099"/>
                <a:ext cx="0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0308" name="Line 20"/>
              <p:cNvSpPr>
                <a:spLocks noChangeShapeType="1"/>
              </p:cNvSpPr>
              <p:nvPr/>
            </p:nvSpPr>
            <p:spPr bwMode="auto">
              <a:xfrm rot="-5400000">
                <a:off x="876" y="907"/>
                <a:ext cx="0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0309" name="Line 21"/>
              <p:cNvSpPr>
                <a:spLocks noChangeShapeType="1"/>
              </p:cNvSpPr>
              <p:nvPr/>
            </p:nvSpPr>
            <p:spPr bwMode="auto">
              <a:xfrm rot="-5400000">
                <a:off x="872" y="499"/>
                <a:ext cx="0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0310" name="Line 22"/>
              <p:cNvSpPr>
                <a:spLocks noChangeShapeType="1"/>
              </p:cNvSpPr>
              <p:nvPr/>
            </p:nvSpPr>
            <p:spPr bwMode="auto">
              <a:xfrm rot="-5400000">
                <a:off x="872" y="331"/>
                <a:ext cx="0" cy="8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0311" name="Text Box 23"/>
            <p:cNvSpPr txBox="1">
              <a:spLocks noChangeArrowheads="1"/>
            </p:cNvSpPr>
            <p:nvPr/>
          </p:nvSpPr>
          <p:spPr bwMode="auto">
            <a:xfrm>
              <a:off x="4724615" y="1553493"/>
              <a:ext cx="522501" cy="703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 dirty="0">
                  <a:latin typeface="Arial" pitchFamily="34" charset="0"/>
                  <a:cs typeface="Arial" pitchFamily="34" charset="0"/>
                </a:rPr>
                <a:t>100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1600" b="1" dirty="0">
                  <a:latin typeface="Arial" pitchFamily="34" charset="0"/>
                  <a:cs typeface="Arial" pitchFamily="34" charset="0"/>
                </a:rPr>
                <a:t>50</a:t>
              </a:r>
            </a:p>
          </p:txBody>
        </p:sp>
        <p:sp>
          <p:nvSpPr>
            <p:cNvPr id="1420312" name="Text Box 24"/>
            <p:cNvSpPr txBox="1">
              <a:spLocks noChangeArrowheads="1"/>
            </p:cNvSpPr>
            <p:nvPr/>
          </p:nvSpPr>
          <p:spPr bwMode="auto">
            <a:xfrm>
              <a:off x="4785104" y="2486943"/>
              <a:ext cx="408823" cy="703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 dirty="0">
                  <a:latin typeface="Arial" pitchFamily="34" charset="0"/>
                  <a:cs typeface="Arial" pitchFamily="34" charset="0"/>
                </a:rPr>
                <a:t>10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1600" b="1" dirty="0"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420313" name="Text Box 25"/>
            <p:cNvSpPr txBox="1">
              <a:spLocks noChangeArrowheads="1"/>
            </p:cNvSpPr>
            <p:nvPr/>
          </p:nvSpPr>
          <p:spPr bwMode="auto">
            <a:xfrm>
              <a:off x="4771546" y="3458493"/>
              <a:ext cx="467227" cy="703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latin typeface="Arial" pitchFamily="34" charset="0"/>
                  <a:cs typeface="Arial" pitchFamily="34" charset="0"/>
                </a:rPr>
                <a:t>1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latin typeface="Arial" pitchFamily="34" charset="0"/>
                  <a:cs typeface="Arial" pitchFamily="34" charset="0"/>
                </a:rPr>
                <a:t>0.5</a:t>
              </a:r>
            </a:p>
          </p:txBody>
        </p:sp>
        <p:sp>
          <p:nvSpPr>
            <p:cNvPr id="1420314" name="Text Box 26"/>
            <p:cNvSpPr txBox="1">
              <a:spLocks noChangeArrowheads="1"/>
            </p:cNvSpPr>
            <p:nvPr/>
          </p:nvSpPr>
          <p:spPr bwMode="auto">
            <a:xfrm>
              <a:off x="4755902" y="4449093"/>
              <a:ext cx="467227" cy="703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latin typeface="Arial" pitchFamily="34" charset="0"/>
                  <a:cs typeface="Arial" pitchFamily="34" charset="0"/>
                </a:rPr>
                <a:t>0.1</a:t>
              </a:r>
            </a:p>
            <a:p>
              <a:pPr eaLnBrk="0" hangingPunct="0">
                <a:spcBef>
                  <a:spcPct val="50000"/>
                </a:spcBef>
              </a:pPr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0315" name="Text Box 27"/>
            <p:cNvSpPr txBox="1">
              <a:spLocks noChangeArrowheads="1"/>
            </p:cNvSpPr>
            <p:nvPr/>
          </p:nvSpPr>
          <p:spPr bwMode="auto">
            <a:xfrm>
              <a:off x="4931113" y="5469855"/>
              <a:ext cx="12097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sz="1600"/>
            </a:p>
          </p:txBody>
        </p:sp>
        <p:sp>
          <p:nvSpPr>
            <p:cNvPr id="1420316" name="Text Box 28"/>
            <p:cNvSpPr txBox="1">
              <a:spLocks noChangeArrowheads="1"/>
            </p:cNvSpPr>
            <p:nvPr/>
          </p:nvSpPr>
          <p:spPr bwMode="auto">
            <a:xfrm>
              <a:off x="5211657" y="5612730"/>
              <a:ext cx="46722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 dirty="0">
                  <a:latin typeface="Arial" pitchFamily="34" charset="0"/>
                  <a:cs typeface="Arial" pitchFamily="34" charset="0"/>
                </a:rPr>
                <a:t>0.8</a:t>
              </a:r>
            </a:p>
          </p:txBody>
        </p:sp>
        <p:sp>
          <p:nvSpPr>
            <p:cNvPr id="1420317" name="Text Box 29"/>
            <p:cNvSpPr txBox="1">
              <a:spLocks noChangeArrowheads="1"/>
            </p:cNvSpPr>
            <p:nvPr/>
          </p:nvSpPr>
          <p:spPr bwMode="auto">
            <a:xfrm>
              <a:off x="5794648" y="5612730"/>
              <a:ext cx="466184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latin typeface="Arial" pitchFamily="34" charset="0"/>
                  <a:cs typeface="Arial" pitchFamily="34" charset="0"/>
                </a:rPr>
                <a:t>1.0</a:t>
              </a:r>
            </a:p>
          </p:txBody>
        </p:sp>
        <p:sp>
          <p:nvSpPr>
            <p:cNvPr id="1420318" name="Text Box 30"/>
            <p:cNvSpPr txBox="1">
              <a:spLocks noChangeArrowheads="1"/>
            </p:cNvSpPr>
            <p:nvPr/>
          </p:nvSpPr>
          <p:spPr bwMode="auto">
            <a:xfrm>
              <a:off x="6400583" y="5612730"/>
              <a:ext cx="46722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latin typeface="Arial" pitchFamily="34" charset="0"/>
                  <a:cs typeface="Arial" pitchFamily="34" charset="0"/>
                </a:rPr>
                <a:t>1.2</a:t>
              </a:r>
            </a:p>
          </p:txBody>
        </p:sp>
        <p:sp>
          <p:nvSpPr>
            <p:cNvPr id="1420319" name="Text Box 31"/>
            <p:cNvSpPr txBox="1">
              <a:spLocks noChangeArrowheads="1"/>
            </p:cNvSpPr>
            <p:nvPr/>
          </p:nvSpPr>
          <p:spPr bwMode="auto">
            <a:xfrm>
              <a:off x="6995045" y="5612730"/>
              <a:ext cx="466184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latin typeface="Arial" pitchFamily="34" charset="0"/>
                  <a:cs typeface="Arial" pitchFamily="34" charset="0"/>
                </a:rPr>
                <a:t>1.4</a:t>
              </a:r>
            </a:p>
          </p:txBody>
        </p:sp>
        <p:sp>
          <p:nvSpPr>
            <p:cNvPr id="1420320" name="Text Box 32"/>
            <p:cNvSpPr txBox="1">
              <a:spLocks noChangeArrowheads="1"/>
            </p:cNvSpPr>
            <p:nvPr/>
          </p:nvSpPr>
          <p:spPr bwMode="auto">
            <a:xfrm>
              <a:off x="7589508" y="5612730"/>
              <a:ext cx="46722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latin typeface="Arial" pitchFamily="34" charset="0"/>
                  <a:cs typeface="Arial" pitchFamily="34" charset="0"/>
                </a:rPr>
                <a:t>1.6</a:t>
              </a:r>
            </a:p>
          </p:txBody>
        </p:sp>
        <p:sp>
          <p:nvSpPr>
            <p:cNvPr id="1420321" name="Text Box 33"/>
            <p:cNvSpPr txBox="1">
              <a:spLocks noChangeArrowheads="1"/>
            </p:cNvSpPr>
            <p:nvPr/>
          </p:nvSpPr>
          <p:spPr bwMode="auto">
            <a:xfrm>
              <a:off x="8183971" y="5612730"/>
              <a:ext cx="466184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latin typeface="Arial" pitchFamily="34" charset="0"/>
                  <a:cs typeface="Arial" pitchFamily="34" charset="0"/>
                </a:rPr>
                <a:t>1.8</a:t>
              </a:r>
            </a:p>
          </p:txBody>
        </p:sp>
        <p:sp>
          <p:nvSpPr>
            <p:cNvPr id="1420322" name="Text Box 34"/>
            <p:cNvSpPr txBox="1">
              <a:spLocks noChangeArrowheads="1"/>
            </p:cNvSpPr>
            <p:nvPr/>
          </p:nvSpPr>
          <p:spPr bwMode="auto">
            <a:xfrm rot="16200000">
              <a:off x="3884288" y="3438996"/>
              <a:ext cx="1646237" cy="369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Loss (dB/km)</a:t>
              </a:r>
            </a:p>
          </p:txBody>
        </p:sp>
        <p:sp>
          <p:nvSpPr>
            <p:cNvPr id="1420323" name="Freeform 35"/>
            <p:cNvSpPr>
              <a:spLocks/>
            </p:cNvSpPr>
            <p:nvPr/>
          </p:nvSpPr>
          <p:spPr bwMode="auto">
            <a:xfrm>
              <a:off x="5165769" y="2656805"/>
              <a:ext cx="2947283" cy="1746250"/>
            </a:xfrm>
            <a:custGeom>
              <a:avLst/>
              <a:gdLst>
                <a:gd name="T0" fmla="*/ 0 w 2826"/>
                <a:gd name="T1" fmla="*/ 238 h 1100"/>
                <a:gd name="T2" fmla="*/ 30 w 2826"/>
                <a:gd name="T3" fmla="*/ 202 h 1100"/>
                <a:gd name="T4" fmla="*/ 60 w 2826"/>
                <a:gd name="T5" fmla="*/ 280 h 1100"/>
                <a:gd name="T6" fmla="*/ 84 w 2826"/>
                <a:gd name="T7" fmla="*/ 244 h 1100"/>
                <a:gd name="T8" fmla="*/ 144 w 2826"/>
                <a:gd name="T9" fmla="*/ 370 h 1100"/>
                <a:gd name="T10" fmla="*/ 582 w 2826"/>
                <a:gd name="T11" fmla="*/ 538 h 1100"/>
                <a:gd name="T12" fmla="*/ 714 w 2826"/>
                <a:gd name="T13" fmla="*/ 526 h 1100"/>
                <a:gd name="T14" fmla="*/ 810 w 2826"/>
                <a:gd name="T15" fmla="*/ 610 h 1100"/>
                <a:gd name="T16" fmla="*/ 954 w 2826"/>
                <a:gd name="T17" fmla="*/ 598 h 1100"/>
                <a:gd name="T18" fmla="*/ 1050 w 2826"/>
                <a:gd name="T19" fmla="*/ 736 h 1100"/>
                <a:gd name="T20" fmla="*/ 1356 w 2826"/>
                <a:gd name="T21" fmla="*/ 832 h 1100"/>
                <a:gd name="T22" fmla="*/ 1482 w 2826"/>
                <a:gd name="T23" fmla="*/ 826 h 1100"/>
                <a:gd name="T24" fmla="*/ 1506 w 2826"/>
                <a:gd name="T25" fmla="*/ 688 h 1100"/>
                <a:gd name="T26" fmla="*/ 1554 w 2826"/>
                <a:gd name="T27" fmla="*/ 586 h 1100"/>
                <a:gd name="T28" fmla="*/ 1638 w 2826"/>
                <a:gd name="T29" fmla="*/ 742 h 1100"/>
                <a:gd name="T30" fmla="*/ 1716 w 2826"/>
                <a:gd name="T31" fmla="*/ 802 h 1100"/>
                <a:gd name="T32" fmla="*/ 1830 w 2826"/>
                <a:gd name="T33" fmla="*/ 502 h 1100"/>
                <a:gd name="T34" fmla="*/ 1902 w 2826"/>
                <a:gd name="T35" fmla="*/ 370 h 1100"/>
                <a:gd name="T36" fmla="*/ 1938 w 2826"/>
                <a:gd name="T37" fmla="*/ 100 h 1100"/>
                <a:gd name="T38" fmla="*/ 1968 w 2826"/>
                <a:gd name="T39" fmla="*/ 4 h 1100"/>
                <a:gd name="T40" fmla="*/ 2010 w 2826"/>
                <a:gd name="T41" fmla="*/ 76 h 1100"/>
                <a:gd name="T42" fmla="*/ 2070 w 2826"/>
                <a:gd name="T43" fmla="*/ 430 h 1100"/>
                <a:gd name="T44" fmla="*/ 2220 w 2826"/>
                <a:gd name="T45" fmla="*/ 874 h 1100"/>
                <a:gd name="T46" fmla="*/ 2370 w 2826"/>
                <a:gd name="T47" fmla="*/ 1048 h 1100"/>
                <a:gd name="T48" fmla="*/ 2550 w 2826"/>
                <a:gd name="T49" fmla="*/ 1066 h 1100"/>
                <a:gd name="T50" fmla="*/ 2826 w 2826"/>
                <a:gd name="T51" fmla="*/ 844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26" h="1100">
                  <a:moveTo>
                    <a:pt x="0" y="238"/>
                  </a:moveTo>
                  <a:cubicBezTo>
                    <a:pt x="10" y="216"/>
                    <a:pt x="20" y="195"/>
                    <a:pt x="30" y="202"/>
                  </a:cubicBezTo>
                  <a:cubicBezTo>
                    <a:pt x="40" y="209"/>
                    <a:pt x="51" y="273"/>
                    <a:pt x="60" y="280"/>
                  </a:cubicBezTo>
                  <a:cubicBezTo>
                    <a:pt x="69" y="287"/>
                    <a:pt x="70" y="229"/>
                    <a:pt x="84" y="244"/>
                  </a:cubicBezTo>
                  <a:cubicBezTo>
                    <a:pt x="98" y="259"/>
                    <a:pt x="61" y="321"/>
                    <a:pt x="144" y="370"/>
                  </a:cubicBezTo>
                  <a:cubicBezTo>
                    <a:pt x="227" y="419"/>
                    <a:pt x="487" y="512"/>
                    <a:pt x="582" y="538"/>
                  </a:cubicBezTo>
                  <a:cubicBezTo>
                    <a:pt x="677" y="564"/>
                    <a:pt x="676" y="514"/>
                    <a:pt x="714" y="526"/>
                  </a:cubicBezTo>
                  <a:cubicBezTo>
                    <a:pt x="752" y="538"/>
                    <a:pt x="770" y="598"/>
                    <a:pt x="810" y="610"/>
                  </a:cubicBezTo>
                  <a:cubicBezTo>
                    <a:pt x="850" y="622"/>
                    <a:pt x="914" y="577"/>
                    <a:pt x="954" y="598"/>
                  </a:cubicBezTo>
                  <a:cubicBezTo>
                    <a:pt x="994" y="619"/>
                    <a:pt x="983" y="697"/>
                    <a:pt x="1050" y="736"/>
                  </a:cubicBezTo>
                  <a:cubicBezTo>
                    <a:pt x="1117" y="775"/>
                    <a:pt x="1284" y="817"/>
                    <a:pt x="1356" y="832"/>
                  </a:cubicBezTo>
                  <a:cubicBezTo>
                    <a:pt x="1428" y="847"/>
                    <a:pt x="1457" y="850"/>
                    <a:pt x="1482" y="826"/>
                  </a:cubicBezTo>
                  <a:cubicBezTo>
                    <a:pt x="1507" y="802"/>
                    <a:pt x="1494" y="728"/>
                    <a:pt x="1506" y="688"/>
                  </a:cubicBezTo>
                  <a:cubicBezTo>
                    <a:pt x="1518" y="648"/>
                    <a:pt x="1532" y="577"/>
                    <a:pt x="1554" y="586"/>
                  </a:cubicBezTo>
                  <a:cubicBezTo>
                    <a:pt x="1576" y="595"/>
                    <a:pt x="1611" y="706"/>
                    <a:pt x="1638" y="742"/>
                  </a:cubicBezTo>
                  <a:cubicBezTo>
                    <a:pt x="1665" y="778"/>
                    <a:pt x="1684" y="842"/>
                    <a:pt x="1716" y="802"/>
                  </a:cubicBezTo>
                  <a:cubicBezTo>
                    <a:pt x="1748" y="762"/>
                    <a:pt x="1799" y="574"/>
                    <a:pt x="1830" y="502"/>
                  </a:cubicBezTo>
                  <a:cubicBezTo>
                    <a:pt x="1861" y="430"/>
                    <a:pt x="1884" y="437"/>
                    <a:pt x="1902" y="370"/>
                  </a:cubicBezTo>
                  <a:cubicBezTo>
                    <a:pt x="1920" y="303"/>
                    <a:pt x="1927" y="161"/>
                    <a:pt x="1938" y="100"/>
                  </a:cubicBezTo>
                  <a:cubicBezTo>
                    <a:pt x="1949" y="39"/>
                    <a:pt x="1956" y="8"/>
                    <a:pt x="1968" y="4"/>
                  </a:cubicBezTo>
                  <a:cubicBezTo>
                    <a:pt x="1980" y="0"/>
                    <a:pt x="1993" y="5"/>
                    <a:pt x="2010" y="76"/>
                  </a:cubicBezTo>
                  <a:cubicBezTo>
                    <a:pt x="2027" y="147"/>
                    <a:pt x="2035" y="297"/>
                    <a:pt x="2070" y="430"/>
                  </a:cubicBezTo>
                  <a:cubicBezTo>
                    <a:pt x="2105" y="563"/>
                    <a:pt x="2170" y="771"/>
                    <a:pt x="2220" y="874"/>
                  </a:cubicBezTo>
                  <a:cubicBezTo>
                    <a:pt x="2270" y="977"/>
                    <a:pt x="2315" y="1016"/>
                    <a:pt x="2370" y="1048"/>
                  </a:cubicBezTo>
                  <a:cubicBezTo>
                    <a:pt x="2425" y="1080"/>
                    <a:pt x="2474" y="1100"/>
                    <a:pt x="2550" y="1066"/>
                  </a:cubicBezTo>
                  <a:cubicBezTo>
                    <a:pt x="2626" y="1032"/>
                    <a:pt x="2780" y="882"/>
                    <a:pt x="2826" y="844"/>
                  </a:cubicBezTo>
                </a:path>
              </a:pathLst>
            </a:custGeom>
            <a:noFill/>
            <a:ln w="19050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20324" name="Rectangle 3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Εύρος Ζώνης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1420328" name="Rectangle 40"/>
          <p:cNvSpPr>
            <a:spLocks noChangeArrowheads="1"/>
          </p:cNvSpPr>
          <p:nvPr/>
        </p:nvSpPr>
        <p:spPr bwMode="auto">
          <a:xfrm>
            <a:off x="438671" y="3224213"/>
            <a:ext cx="40862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Παράδειγμα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λ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1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= 1450 nm    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λ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1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+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Δλ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=1650 nm: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0355" name="Text Box 67"/>
          <p:cNvSpPr txBox="1">
            <a:spLocks noChangeArrowheads="1"/>
          </p:cNvSpPr>
          <p:nvPr/>
        </p:nvSpPr>
        <p:spPr bwMode="auto">
          <a:xfrm>
            <a:off x="582529" y="4772025"/>
            <a:ext cx="3987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B =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[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2(10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)m/s 200nm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]/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(1450 nm)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                     ≈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19 THz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20363" name="Group 75"/>
          <p:cNvGrpSpPr>
            <a:grpSpLocks/>
          </p:cNvGrpSpPr>
          <p:nvPr/>
        </p:nvGrpSpPr>
        <p:grpSpPr bwMode="auto">
          <a:xfrm>
            <a:off x="582529" y="1538288"/>
            <a:ext cx="3321050" cy="1412875"/>
            <a:chOff x="456" y="1440"/>
            <a:chExt cx="2092" cy="890"/>
          </a:xfrm>
        </p:grpSpPr>
        <p:sp>
          <p:nvSpPr>
            <p:cNvPr id="1420330" name="Text Box 42"/>
            <p:cNvSpPr txBox="1">
              <a:spLocks noChangeArrowheads="1"/>
            </p:cNvSpPr>
            <p:nvPr/>
          </p:nvSpPr>
          <p:spPr bwMode="auto">
            <a:xfrm>
              <a:off x="456" y="1528"/>
              <a:ext cx="17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algn="ctr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i="1" dirty="0">
                  <a:latin typeface="Arial" pitchFamily="34" charset="0"/>
                  <a:cs typeface="Arial" pitchFamily="34" charset="0"/>
                </a:rPr>
                <a:t>B = f</a:t>
              </a:r>
              <a:r>
                <a:rPr lang="en-US" sz="2000" baseline="-250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000" i="1" dirty="0">
                  <a:latin typeface="Arial" pitchFamily="34" charset="0"/>
                  <a:cs typeface="Arial" pitchFamily="34" charset="0"/>
                </a:rPr>
                <a:t> – f</a:t>
              </a:r>
              <a:r>
                <a:rPr lang="en-US" sz="2000" baseline="-25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000" i="1" dirty="0">
                  <a:latin typeface="Arial" pitchFamily="34" charset="0"/>
                  <a:cs typeface="Arial" pitchFamily="34" charset="0"/>
                </a:rPr>
                <a:t> =         – </a:t>
              </a:r>
            </a:p>
          </p:txBody>
        </p:sp>
        <p:grpSp>
          <p:nvGrpSpPr>
            <p:cNvPr id="1420337" name="Group 49"/>
            <p:cNvGrpSpPr>
              <a:grpSpLocks/>
            </p:cNvGrpSpPr>
            <p:nvPr/>
          </p:nvGrpSpPr>
          <p:grpSpPr bwMode="auto">
            <a:xfrm>
              <a:off x="1840" y="1440"/>
              <a:ext cx="624" cy="442"/>
              <a:chOff x="4872" y="960"/>
              <a:chExt cx="576" cy="442"/>
            </a:xfrm>
          </p:grpSpPr>
          <p:sp>
            <p:nvSpPr>
              <p:cNvPr id="1420335" name="Text Box 47"/>
              <p:cNvSpPr txBox="1">
                <a:spLocks noChangeArrowheads="1"/>
              </p:cNvSpPr>
              <p:nvPr/>
            </p:nvSpPr>
            <p:spPr bwMode="auto">
              <a:xfrm>
                <a:off x="4872" y="960"/>
                <a:ext cx="576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algn="ctr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 dirty="0"/>
                  <a:t>v</a:t>
                </a:r>
                <a:r>
                  <a:rPr lang="en-US" sz="2000" dirty="0"/>
                  <a:t>       </a:t>
                </a:r>
                <a:r>
                  <a:rPr lang="el-GR" sz="2000" dirty="0"/>
                  <a:t>λ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+ </a:t>
                </a:r>
                <a:r>
                  <a:rPr lang="el-GR" sz="2000" dirty="0"/>
                  <a:t>Δλ</a:t>
                </a:r>
                <a:r>
                  <a:rPr lang="en-US" sz="2600" baseline="-25000" dirty="0">
                    <a:latin typeface="Symbol" pitchFamily="18" charset="2"/>
                  </a:rPr>
                  <a:t> </a:t>
                </a:r>
              </a:p>
            </p:txBody>
          </p:sp>
          <p:sp>
            <p:nvSpPr>
              <p:cNvPr id="1420336" name="Line 48"/>
              <p:cNvSpPr>
                <a:spLocks noChangeShapeType="1"/>
              </p:cNvSpPr>
              <p:nvPr/>
            </p:nvSpPr>
            <p:spPr bwMode="auto">
              <a:xfrm>
                <a:off x="4912" y="1168"/>
                <a:ext cx="4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20338" name="Group 50"/>
            <p:cNvGrpSpPr>
              <a:grpSpLocks/>
            </p:cNvGrpSpPr>
            <p:nvPr/>
          </p:nvGrpSpPr>
          <p:grpSpPr bwMode="auto">
            <a:xfrm>
              <a:off x="1344" y="1448"/>
              <a:ext cx="288" cy="442"/>
              <a:chOff x="4448" y="368"/>
              <a:chExt cx="288" cy="442"/>
            </a:xfrm>
          </p:grpSpPr>
          <p:sp>
            <p:nvSpPr>
              <p:cNvPr id="1420339" name="Text Box 51"/>
              <p:cNvSpPr txBox="1">
                <a:spLocks noChangeArrowheads="1"/>
              </p:cNvSpPr>
              <p:nvPr/>
            </p:nvSpPr>
            <p:spPr bwMode="auto">
              <a:xfrm>
                <a:off x="4448" y="368"/>
                <a:ext cx="280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algn="ctr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1"/>
                  <a:t>v</a:t>
                </a:r>
                <a:r>
                  <a:rPr lang="en-US"/>
                  <a:t>  </a:t>
                </a:r>
                <a:r>
                  <a:rPr lang="el-GR" sz="2000">
                    <a:cs typeface="Arial" pitchFamily="34" charset="0"/>
                  </a:rPr>
                  <a:t>λ</a:t>
                </a:r>
                <a:r>
                  <a:rPr lang="en-US" sz="2200" baseline="-25000">
                    <a:cs typeface="Arial" pitchFamily="34" charset="0"/>
                  </a:rPr>
                  <a:t>1</a:t>
                </a:r>
                <a:r>
                  <a:rPr lang="en-US" sz="2200" baseline="-25000">
                    <a:latin typeface="Symbol" pitchFamily="18" charset="2"/>
                  </a:rPr>
                  <a:t> </a:t>
                </a:r>
                <a:endParaRPr lang="en-US" sz="2200"/>
              </a:p>
            </p:txBody>
          </p:sp>
          <p:sp>
            <p:nvSpPr>
              <p:cNvPr id="1420340" name="Line 52"/>
              <p:cNvSpPr>
                <a:spLocks noChangeShapeType="1"/>
              </p:cNvSpPr>
              <p:nvPr/>
            </p:nvSpPr>
            <p:spPr bwMode="auto">
              <a:xfrm>
                <a:off x="4488" y="576"/>
                <a:ext cx="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20344" name="Group 56"/>
            <p:cNvGrpSpPr>
              <a:grpSpLocks/>
            </p:cNvGrpSpPr>
            <p:nvPr/>
          </p:nvGrpSpPr>
          <p:grpSpPr bwMode="auto">
            <a:xfrm>
              <a:off x="2080" y="1880"/>
              <a:ext cx="468" cy="442"/>
              <a:chOff x="144" y="1888"/>
              <a:chExt cx="412" cy="442"/>
            </a:xfrm>
          </p:grpSpPr>
          <p:sp>
            <p:nvSpPr>
              <p:cNvPr id="1420342" name="Text Box 54"/>
              <p:cNvSpPr txBox="1">
                <a:spLocks noChangeArrowheads="1"/>
              </p:cNvSpPr>
              <p:nvPr/>
            </p:nvSpPr>
            <p:spPr bwMode="auto">
              <a:xfrm>
                <a:off x="144" y="1888"/>
                <a:ext cx="41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algn="ctr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 dirty="0">
                    <a:latin typeface="Arial" pitchFamily="34" charset="0"/>
                    <a:cs typeface="Arial" pitchFamily="34" charset="0"/>
                  </a:rPr>
                  <a:t>v </a:t>
                </a:r>
                <a:r>
                  <a:rPr lang="el-GR" sz="2000" dirty="0" err="1">
                    <a:latin typeface="Arial" pitchFamily="34" charset="0"/>
                    <a:cs typeface="Arial" pitchFamily="34" charset="0"/>
                  </a:rPr>
                  <a:t>Δλ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2000" dirty="0">
                    <a:latin typeface="Arial" pitchFamily="34" charset="0"/>
                    <a:cs typeface="Arial" pitchFamily="34" charset="0"/>
                  </a:rPr>
                  <a:t>λ</a:t>
                </a:r>
                <a:r>
                  <a:rPr lang="en-US" sz="2000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2000" baseline="30000" dirty="0"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0343" name="Line 55"/>
              <p:cNvSpPr>
                <a:spLocks noChangeShapeType="1"/>
              </p:cNvSpPr>
              <p:nvPr/>
            </p:nvSpPr>
            <p:spPr bwMode="auto">
              <a:xfrm>
                <a:off x="187" y="2096"/>
                <a:ext cx="36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0349" name="Text Box 61"/>
            <p:cNvSpPr txBox="1">
              <a:spLocks noChangeArrowheads="1"/>
            </p:cNvSpPr>
            <p:nvPr/>
          </p:nvSpPr>
          <p:spPr bwMode="auto">
            <a:xfrm>
              <a:off x="592" y="1968"/>
              <a:ext cx="17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algn="ctr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i="1"/>
                <a:t>=                             </a:t>
              </a:r>
              <a:r>
                <a:rPr lang="en-US" sz="2000" i="1">
                  <a:cs typeface="Arial" pitchFamily="34" charset="0"/>
                </a:rPr>
                <a:t>≈</a:t>
              </a:r>
              <a:r>
                <a:rPr lang="en-US" sz="2000" i="1"/>
                <a:t> </a:t>
              </a:r>
            </a:p>
          </p:txBody>
        </p:sp>
        <p:grpSp>
          <p:nvGrpSpPr>
            <p:cNvPr id="1420350" name="Group 62"/>
            <p:cNvGrpSpPr>
              <a:grpSpLocks/>
            </p:cNvGrpSpPr>
            <p:nvPr/>
          </p:nvGrpSpPr>
          <p:grpSpPr bwMode="auto">
            <a:xfrm>
              <a:off x="1088" y="1888"/>
              <a:ext cx="896" cy="442"/>
              <a:chOff x="4912" y="1408"/>
              <a:chExt cx="848" cy="442"/>
            </a:xfrm>
          </p:grpSpPr>
          <p:sp>
            <p:nvSpPr>
              <p:cNvPr id="1420347" name="Text Box 59"/>
              <p:cNvSpPr txBox="1">
                <a:spLocks noChangeArrowheads="1"/>
              </p:cNvSpPr>
              <p:nvPr/>
            </p:nvSpPr>
            <p:spPr bwMode="auto">
              <a:xfrm>
                <a:off x="4912" y="1408"/>
                <a:ext cx="848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algn="ctr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2000" dirty="0" err="1">
                    <a:latin typeface="Arial" pitchFamily="34" charset="0"/>
                    <a:cs typeface="Arial" pitchFamily="34" charset="0"/>
                  </a:rPr>
                  <a:t>Δλ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/ </a:t>
                </a:r>
                <a:r>
                  <a:rPr lang="el-GR" sz="2000" dirty="0">
                    <a:latin typeface="Arial" pitchFamily="34" charset="0"/>
                    <a:cs typeface="Arial" pitchFamily="34" charset="0"/>
                  </a:rPr>
                  <a:t>λ</a:t>
                </a:r>
                <a:r>
                  <a:rPr lang="en-US" sz="2000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       1 + </a:t>
                </a:r>
                <a:r>
                  <a:rPr lang="el-GR" sz="2000" dirty="0" err="1">
                    <a:latin typeface="Arial" pitchFamily="34" charset="0"/>
                    <a:cs typeface="Arial" pitchFamily="34" charset="0"/>
                  </a:rPr>
                  <a:t>Δλ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 / </a:t>
                </a:r>
                <a:r>
                  <a:rPr lang="el-GR" sz="2000" dirty="0">
                    <a:latin typeface="Arial" pitchFamily="34" charset="0"/>
                    <a:cs typeface="Arial" pitchFamily="34" charset="0"/>
                  </a:rPr>
                  <a:t>λ</a:t>
                </a: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2600" baseline="-250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1420348" name="Line 60"/>
              <p:cNvSpPr>
                <a:spLocks noChangeShapeType="1"/>
              </p:cNvSpPr>
              <p:nvPr/>
            </p:nvSpPr>
            <p:spPr bwMode="auto">
              <a:xfrm>
                <a:off x="5000" y="1624"/>
                <a:ext cx="6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20351" name="Group 63"/>
            <p:cNvGrpSpPr>
              <a:grpSpLocks/>
            </p:cNvGrpSpPr>
            <p:nvPr/>
          </p:nvGrpSpPr>
          <p:grpSpPr bwMode="auto">
            <a:xfrm>
              <a:off x="752" y="1888"/>
              <a:ext cx="288" cy="442"/>
              <a:chOff x="4448" y="368"/>
              <a:chExt cx="288" cy="442"/>
            </a:xfrm>
          </p:grpSpPr>
          <p:sp>
            <p:nvSpPr>
              <p:cNvPr id="1420352" name="Text Box 64"/>
              <p:cNvSpPr txBox="1">
                <a:spLocks noChangeArrowheads="1"/>
              </p:cNvSpPr>
              <p:nvPr/>
            </p:nvSpPr>
            <p:spPr bwMode="auto">
              <a:xfrm>
                <a:off x="4448" y="368"/>
                <a:ext cx="280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algn="ctr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i="1" dirty="0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l-GR" sz="2000" dirty="0">
                    <a:latin typeface="Arial" pitchFamily="34" charset="0"/>
                    <a:cs typeface="Arial" pitchFamily="34" charset="0"/>
                  </a:rPr>
                  <a:t>λ</a:t>
                </a:r>
                <a:r>
                  <a:rPr lang="en-US" sz="2200" baseline="-25000" dirty="0">
                    <a:latin typeface="Arial" pitchFamily="34" charset="0"/>
                    <a:cs typeface="Arial" pitchFamily="34" charset="0"/>
                  </a:rPr>
                  <a:t>1 </a:t>
                </a:r>
                <a:endParaRPr lang="en-US" sz="2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0353" name="Line 65"/>
              <p:cNvSpPr>
                <a:spLocks noChangeShapeType="1"/>
              </p:cNvSpPr>
              <p:nvPr/>
            </p:nvSpPr>
            <p:spPr bwMode="auto">
              <a:xfrm>
                <a:off x="4488" y="576"/>
                <a:ext cx="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0356" name="AutoShape 68"/>
            <p:cNvSpPr>
              <a:spLocks/>
            </p:cNvSpPr>
            <p:nvPr/>
          </p:nvSpPr>
          <p:spPr bwMode="auto">
            <a:xfrm>
              <a:off x="1080" y="1896"/>
              <a:ext cx="104" cy="424"/>
            </a:xfrm>
            <a:prstGeom prst="leftBrace">
              <a:avLst>
                <a:gd name="adj1" fmla="val 33974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0357" name="AutoShape 69"/>
            <p:cNvSpPr>
              <a:spLocks/>
            </p:cNvSpPr>
            <p:nvPr/>
          </p:nvSpPr>
          <p:spPr bwMode="auto">
            <a:xfrm flipH="1">
              <a:off x="1896" y="1880"/>
              <a:ext cx="104" cy="424"/>
            </a:xfrm>
            <a:prstGeom prst="leftBrace">
              <a:avLst>
                <a:gd name="adj1" fmla="val 33974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9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5007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Πολύπλεξη στο Πεδίο του Μήκους Κύματος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416175"/>
          </a:xfrm>
        </p:spPr>
        <p:txBody>
          <a:bodyPr>
            <a:normAutofit/>
          </a:bodyPr>
          <a:lstStyle/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Διαφορετικά σήματα μεταφερόμενα σε διαφορετικά μήκη κύματος μοιράζονται το ίδιο μέσο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Σε κάθε οπτική ίνα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160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μήκη κύματος με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10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Gbps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ανά μήκος κύματος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1.6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Tbps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sp>
        <p:nvSpPr>
          <p:cNvPr id="6" name="5 - Ισοσκελές τρίγωνο"/>
          <p:cNvSpPr/>
          <p:nvPr/>
        </p:nvSpPr>
        <p:spPr>
          <a:xfrm rot="16200000">
            <a:off x="4896036" y="4977172"/>
            <a:ext cx="720080" cy="792088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Ισοσκελές τρίγωνο"/>
          <p:cNvSpPr/>
          <p:nvPr/>
        </p:nvSpPr>
        <p:spPr>
          <a:xfrm rot="5400000">
            <a:off x="2420144" y="4949552"/>
            <a:ext cx="720080" cy="792088"/>
          </a:xfrm>
          <a:prstGeom prst="triangl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8 - Ευθεία γραμμή σύνδεσης"/>
          <p:cNvCxnSpPr>
            <a:stCxn id="7" idx="0"/>
            <a:endCxn id="6" idx="0"/>
          </p:cNvCxnSpPr>
          <p:nvPr/>
        </p:nvCxnSpPr>
        <p:spPr>
          <a:xfrm>
            <a:off x="3176228" y="5345596"/>
            <a:ext cx="1683804" cy="2762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1" name="10 - Ορθογώνιο"/>
          <p:cNvSpPr/>
          <p:nvPr/>
        </p:nvSpPr>
        <p:spPr>
          <a:xfrm>
            <a:off x="6660232" y="4509120"/>
            <a:ext cx="432048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l-GR" sz="1050" dirty="0" smtClean="0">
                <a:latin typeface="Arial" pitchFamily="34" charset="0"/>
                <a:cs typeface="Arial" pitchFamily="34" charset="0"/>
              </a:rPr>
              <a:t>1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1259632" y="6165304"/>
            <a:ext cx="432048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err="1" smtClean="0">
                <a:latin typeface="Arial" pitchFamily="34" charset="0"/>
                <a:cs typeface="Arial" pitchFamily="34" charset="0"/>
              </a:rPr>
              <a:t>λ</a:t>
            </a:r>
            <a:r>
              <a:rPr lang="el-GR" sz="1200" dirty="0" err="1" smtClean="0">
                <a:latin typeface="Arial" pitchFamily="34" charset="0"/>
                <a:cs typeface="Arial" pitchFamily="34" charset="0"/>
              </a:rPr>
              <a:t>ν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1259632" y="5373216"/>
            <a:ext cx="432048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l-GR" sz="1050" dirty="0" smtClean="0">
                <a:latin typeface="Arial" pitchFamily="34" charset="0"/>
                <a:cs typeface="Arial" pitchFamily="34" charset="0"/>
              </a:rPr>
              <a:t>2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6660232" y="5301208"/>
            <a:ext cx="432048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l-GR" sz="1050" dirty="0" smtClean="0">
                <a:latin typeface="Arial" pitchFamily="34" charset="0"/>
                <a:cs typeface="Arial" pitchFamily="34" charset="0"/>
              </a:rPr>
              <a:t>2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6732240" y="6093296"/>
            <a:ext cx="432048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err="1" smtClean="0">
                <a:latin typeface="Arial" pitchFamily="34" charset="0"/>
                <a:cs typeface="Arial" pitchFamily="34" charset="0"/>
              </a:rPr>
              <a:t>λ</a:t>
            </a:r>
            <a:r>
              <a:rPr lang="el-GR" sz="1050" dirty="0" err="1" smtClean="0">
                <a:latin typeface="Arial" pitchFamily="34" charset="0"/>
                <a:cs typeface="Arial" pitchFamily="34" charset="0"/>
              </a:rPr>
              <a:t>ν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1259632" y="4581128"/>
            <a:ext cx="432048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l-GR" sz="1050" dirty="0" smtClean="0">
                <a:latin typeface="Arial" pitchFamily="34" charset="0"/>
                <a:cs typeface="Arial" pitchFamily="34" charset="0"/>
              </a:rPr>
              <a:t>1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flipV="1">
            <a:off x="5724128" y="4653136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0" name="19 - Ευθύγραμμο βέλος σύνδεσης"/>
          <p:cNvCxnSpPr>
            <a:stCxn id="6" idx="3"/>
          </p:cNvCxnSpPr>
          <p:nvPr/>
        </p:nvCxnSpPr>
        <p:spPr>
          <a:xfrm>
            <a:off x="5652120" y="5373216"/>
            <a:ext cx="86409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>
            <a:off x="5796136" y="5733256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4" name="23 - Ευθύγραμμο βέλος σύνδεσης"/>
          <p:cNvCxnSpPr/>
          <p:nvPr/>
        </p:nvCxnSpPr>
        <p:spPr>
          <a:xfrm>
            <a:off x="1835696" y="4653136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6" name="25 - Ευθύγραμμο βέλος σύνδεσης"/>
          <p:cNvCxnSpPr/>
          <p:nvPr/>
        </p:nvCxnSpPr>
        <p:spPr>
          <a:xfrm flipV="1">
            <a:off x="1763688" y="5445224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8" name="27 - Ευθύγραμμο βέλος σύνδεσης"/>
          <p:cNvCxnSpPr/>
          <p:nvPr/>
        </p:nvCxnSpPr>
        <p:spPr>
          <a:xfrm flipV="1">
            <a:off x="1835696" y="5733256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0" name="29 - Ευθύγραμμο βέλος σύνδεσης"/>
          <p:cNvCxnSpPr/>
          <p:nvPr/>
        </p:nvCxnSpPr>
        <p:spPr>
          <a:xfrm>
            <a:off x="683568" y="472514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1" name="30 - Ευθύγραμμο βέλος σύνδεσης"/>
          <p:cNvCxnSpPr/>
          <p:nvPr/>
        </p:nvCxnSpPr>
        <p:spPr>
          <a:xfrm>
            <a:off x="7164288" y="623731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2" name="31 - Ευθύγραμμο βέλος σύνδεσης"/>
          <p:cNvCxnSpPr/>
          <p:nvPr/>
        </p:nvCxnSpPr>
        <p:spPr>
          <a:xfrm>
            <a:off x="683568" y="551723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3" name="32 - Ευθύγραμμο βέλος σύνδεσης"/>
          <p:cNvCxnSpPr>
            <a:stCxn id="14" idx="3"/>
          </p:cNvCxnSpPr>
          <p:nvPr/>
        </p:nvCxnSpPr>
        <p:spPr>
          <a:xfrm>
            <a:off x="7092280" y="544522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4" name="33 - Ευθύγραμμο βέλος σύνδεσης"/>
          <p:cNvCxnSpPr/>
          <p:nvPr/>
        </p:nvCxnSpPr>
        <p:spPr>
          <a:xfrm>
            <a:off x="683568" y="623731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5" name="34 - Ευθύγραμμο βέλος σύνδεσης"/>
          <p:cNvCxnSpPr>
            <a:stCxn id="11" idx="3"/>
          </p:cNvCxnSpPr>
          <p:nvPr/>
        </p:nvCxnSpPr>
        <p:spPr>
          <a:xfrm>
            <a:off x="7092280" y="465313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37" name="36 - TextBox"/>
          <p:cNvSpPr txBox="1"/>
          <p:nvPr/>
        </p:nvSpPr>
        <p:spPr>
          <a:xfrm>
            <a:off x="3275856" y="4869160"/>
            <a:ext cx="158417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λ1, λ2, …, </a:t>
            </a:r>
            <a:r>
              <a:rPr lang="el-G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λν</a:t>
            </a:r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37 - TextBox"/>
          <p:cNvSpPr txBox="1"/>
          <p:nvPr/>
        </p:nvSpPr>
        <p:spPr>
          <a:xfrm>
            <a:off x="3275856" y="5589240"/>
            <a:ext cx="158417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Οπτική Ίνα</a:t>
            </a:r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4427984" y="5805264"/>
            <a:ext cx="216024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Οπτικός </a:t>
            </a:r>
            <a:r>
              <a:rPr lang="el-G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Αποπολυπλέκτης</a:t>
            </a:r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39 - TextBox"/>
          <p:cNvSpPr txBox="1"/>
          <p:nvPr/>
        </p:nvSpPr>
        <p:spPr>
          <a:xfrm>
            <a:off x="2123728" y="5805264"/>
            <a:ext cx="216024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Οπτικός </a:t>
            </a:r>
            <a:r>
              <a:rPr lang="el-G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Πολυπλέκτης</a:t>
            </a:r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40 - Έλλειψη"/>
          <p:cNvSpPr/>
          <p:nvPr/>
        </p:nvSpPr>
        <p:spPr>
          <a:xfrm flipH="1" flipV="1">
            <a:off x="3851920" y="5373216"/>
            <a:ext cx="144016" cy="14401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086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Coarse </a:t>
            </a:r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(Χονδρό) Και</a:t>
            </a:r>
            <a:r>
              <a:rPr 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 Dense</a:t>
            </a:r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 (Πυκνό)</a:t>
            </a:r>
            <a:r>
              <a:rPr 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 </a:t>
            </a:r>
            <a:r>
              <a:rPr lang="en-US" dirty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WDM</a:t>
            </a:r>
          </a:p>
        </p:txBody>
      </p:sp>
      <p:sp>
        <p:nvSpPr>
          <p:cNvPr id="1276935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4648200" y="1447800"/>
            <a:ext cx="4038600" cy="502602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Coarse WDM</a:t>
            </a: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Λίγα μήκη κύματος με μεγάλες αποστάσεις </a:t>
            </a: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Απλό και φθηνό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Dense WDM</a:t>
            </a: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Πολλά πυκνο-τοποθετημένα μήκη κύματος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Σύμφωνα με το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ITU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Grid: 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αποστάσεις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0.8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nm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για σήματα των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10Gbps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ή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0.4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nm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για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2.5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Gbps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Εικόνα 5"/>
          <p:cNvPicPr/>
          <p:nvPr/>
        </p:nvPicPr>
        <p:blipFill>
          <a:blip r:embed="rId4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176464" cy="298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11008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Αναγεννητές και Οπτικοί Ενισχυτές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Η μέγιστη απόσταση κάλυψης ενός οπτικού σήματος καθορίζεται απο τη διαθέσιμη ισχύ και την απόσβεση. Πχ, εάν η ισχύς είναι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30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dB,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 στα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1550 nm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 η οπτική απόσβεση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0.25 dB/km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, συνεπώς η κάλυψη θα είναι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		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30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dB/0.25 km/dB = 120 km</a:t>
            </a:r>
          </a:p>
          <a:p>
            <a:pPr>
              <a:lnSpc>
                <a:spcPct val="90000"/>
              </a:lnSpc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Οι οπτικοί ενισχυτές ενισχύουν, αλλά δεν ισοσταθμίζουν ούτε αναγεννούν το σήμα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Ατέλειες της οπτικής ενίσχυσης περιορίζουν το μέγιστο αριθμό ενισχυτών σε μία διαδρομή</a:t>
            </a:r>
          </a:p>
          <a:p>
            <a:pPr>
              <a:lnSpc>
                <a:spcPct val="90000"/>
              </a:lnSpc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Κατόπιν χρειάζεται αναγέννηση του οπτικού σήματος. Μετατροπή του σήματος από οπτικό σε ηλεκτρικό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(O-to-E),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ισοστάθμιση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 ανίχνευση και αναμετάδοση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(E-to-O)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Ακριβή διαδικασία - Σοβαρό πρόβλημα των συστημάτων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WDM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47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152" name="Group 152"/>
          <p:cNvGrpSpPr>
            <a:grpSpLocks/>
          </p:cNvGrpSpPr>
          <p:nvPr/>
        </p:nvGrpSpPr>
        <p:grpSpPr bwMode="auto">
          <a:xfrm>
            <a:off x="755650" y="2089149"/>
            <a:ext cx="7207250" cy="989013"/>
            <a:chOff x="572" y="2036"/>
            <a:chExt cx="4540" cy="623"/>
          </a:xfrm>
        </p:grpSpPr>
        <p:sp>
          <p:nvSpPr>
            <p:cNvPr id="1280003" name="Text Box 3"/>
            <p:cNvSpPr txBox="1">
              <a:spLocks noChangeArrowheads="1"/>
            </p:cNvSpPr>
            <p:nvPr/>
          </p:nvSpPr>
          <p:spPr bwMode="auto">
            <a:xfrm>
              <a:off x="572" y="2426"/>
              <a:ext cx="9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el-GR" dirty="0" smtClean="0">
                  <a:latin typeface="Arial" pitchFamily="34" charset="0"/>
                  <a:cs typeface="Arial" pitchFamily="34" charset="0"/>
                </a:rPr>
                <a:t>Αναγεννητής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08" name="Line 8"/>
            <p:cNvSpPr>
              <a:spLocks noChangeShapeType="1"/>
            </p:cNvSpPr>
            <p:nvPr/>
          </p:nvSpPr>
          <p:spPr bwMode="auto">
            <a:xfrm>
              <a:off x="792" y="2133"/>
              <a:ext cx="288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09" name="Text Box 9"/>
            <p:cNvSpPr txBox="1">
              <a:spLocks noChangeArrowheads="1"/>
            </p:cNvSpPr>
            <p:nvPr/>
          </p:nvSpPr>
          <p:spPr bwMode="auto">
            <a:xfrm>
              <a:off x="1080" y="2036"/>
              <a:ext cx="226" cy="237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1280010" name="Line 10"/>
            <p:cNvSpPr>
              <a:spLocks noChangeShapeType="1"/>
            </p:cNvSpPr>
            <p:nvPr/>
          </p:nvSpPr>
          <p:spPr bwMode="auto">
            <a:xfrm>
              <a:off x="1320" y="2133"/>
              <a:ext cx="288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11" name="Text Box 11"/>
            <p:cNvSpPr txBox="1">
              <a:spLocks noChangeArrowheads="1"/>
            </p:cNvSpPr>
            <p:nvPr/>
          </p:nvSpPr>
          <p:spPr bwMode="auto">
            <a:xfrm>
              <a:off x="1608" y="2036"/>
              <a:ext cx="226" cy="237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1280012" name="Line 12"/>
            <p:cNvSpPr>
              <a:spLocks noChangeShapeType="1"/>
            </p:cNvSpPr>
            <p:nvPr/>
          </p:nvSpPr>
          <p:spPr bwMode="auto">
            <a:xfrm>
              <a:off x="1822" y="2133"/>
              <a:ext cx="288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13" name="Text Box 13"/>
            <p:cNvSpPr txBox="1">
              <a:spLocks noChangeArrowheads="1"/>
            </p:cNvSpPr>
            <p:nvPr/>
          </p:nvSpPr>
          <p:spPr bwMode="auto">
            <a:xfrm>
              <a:off x="2110" y="2036"/>
              <a:ext cx="226" cy="237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en-US" dirty="0"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1280014" name="Line 14"/>
            <p:cNvSpPr>
              <a:spLocks noChangeShapeType="1"/>
            </p:cNvSpPr>
            <p:nvPr/>
          </p:nvSpPr>
          <p:spPr bwMode="auto">
            <a:xfrm>
              <a:off x="2324" y="2133"/>
              <a:ext cx="288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15" name="Text Box 15"/>
            <p:cNvSpPr txBox="1">
              <a:spLocks noChangeArrowheads="1"/>
            </p:cNvSpPr>
            <p:nvPr/>
          </p:nvSpPr>
          <p:spPr bwMode="auto">
            <a:xfrm>
              <a:off x="2612" y="2036"/>
              <a:ext cx="226" cy="237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1280016" name="Line 16"/>
            <p:cNvSpPr>
              <a:spLocks noChangeShapeType="1"/>
            </p:cNvSpPr>
            <p:nvPr/>
          </p:nvSpPr>
          <p:spPr bwMode="auto">
            <a:xfrm>
              <a:off x="2826" y="2133"/>
              <a:ext cx="288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17" name="Text Box 17"/>
            <p:cNvSpPr txBox="1">
              <a:spLocks noChangeArrowheads="1"/>
            </p:cNvSpPr>
            <p:nvPr/>
          </p:nvSpPr>
          <p:spPr bwMode="auto">
            <a:xfrm>
              <a:off x="3114" y="2036"/>
              <a:ext cx="226" cy="237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en-US" dirty="0"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1280018" name="Line 18"/>
            <p:cNvSpPr>
              <a:spLocks noChangeShapeType="1"/>
            </p:cNvSpPr>
            <p:nvPr/>
          </p:nvSpPr>
          <p:spPr bwMode="auto">
            <a:xfrm>
              <a:off x="3328" y="2133"/>
              <a:ext cx="288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19" name="Text Box 19"/>
            <p:cNvSpPr txBox="1">
              <a:spLocks noChangeArrowheads="1"/>
            </p:cNvSpPr>
            <p:nvPr/>
          </p:nvSpPr>
          <p:spPr bwMode="auto">
            <a:xfrm>
              <a:off x="3616" y="2036"/>
              <a:ext cx="226" cy="237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1280020" name="Line 20"/>
            <p:cNvSpPr>
              <a:spLocks noChangeShapeType="1"/>
            </p:cNvSpPr>
            <p:nvPr/>
          </p:nvSpPr>
          <p:spPr bwMode="auto">
            <a:xfrm>
              <a:off x="3830" y="2133"/>
              <a:ext cx="288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21" name="Text Box 21"/>
            <p:cNvSpPr txBox="1">
              <a:spLocks noChangeArrowheads="1"/>
            </p:cNvSpPr>
            <p:nvPr/>
          </p:nvSpPr>
          <p:spPr bwMode="auto">
            <a:xfrm>
              <a:off x="4118" y="2036"/>
              <a:ext cx="226" cy="237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1280022" name="Line 22"/>
            <p:cNvSpPr>
              <a:spLocks noChangeShapeType="1"/>
            </p:cNvSpPr>
            <p:nvPr/>
          </p:nvSpPr>
          <p:spPr bwMode="auto">
            <a:xfrm>
              <a:off x="4332" y="2133"/>
              <a:ext cx="288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23" name="Text Box 23"/>
            <p:cNvSpPr txBox="1">
              <a:spLocks noChangeArrowheads="1"/>
            </p:cNvSpPr>
            <p:nvPr/>
          </p:nvSpPr>
          <p:spPr bwMode="auto">
            <a:xfrm>
              <a:off x="4620" y="2036"/>
              <a:ext cx="226" cy="237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1280024" name="Line 24"/>
            <p:cNvSpPr>
              <a:spLocks noChangeShapeType="1"/>
            </p:cNvSpPr>
            <p:nvPr/>
          </p:nvSpPr>
          <p:spPr bwMode="auto">
            <a:xfrm>
              <a:off x="4824" y="2133"/>
              <a:ext cx="288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80155" name="Group 155"/>
          <p:cNvGrpSpPr>
            <a:grpSpLocks/>
          </p:cNvGrpSpPr>
          <p:nvPr/>
        </p:nvGrpSpPr>
        <p:grpSpPr bwMode="auto">
          <a:xfrm>
            <a:off x="380678" y="4509121"/>
            <a:ext cx="8458200" cy="2349501"/>
            <a:chOff x="168" y="2814"/>
            <a:chExt cx="5328" cy="1480"/>
          </a:xfrm>
        </p:grpSpPr>
        <p:sp>
          <p:nvSpPr>
            <p:cNvPr id="1280007" name="Text Box 7"/>
            <p:cNvSpPr txBox="1">
              <a:spLocks noChangeArrowheads="1"/>
            </p:cNvSpPr>
            <p:nvPr/>
          </p:nvSpPr>
          <p:spPr bwMode="auto">
            <a:xfrm>
              <a:off x="404" y="3887"/>
              <a:ext cx="100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el-GR" dirty="0" smtClean="0">
                  <a:latin typeface="Arial" pitchFamily="34" charset="0"/>
                  <a:cs typeface="Arial" pitchFamily="34" charset="0"/>
                </a:rPr>
                <a:t>Πολυπλέκτης </a:t>
              </a:r>
            </a:p>
            <a:p>
              <a:pPr algn="l"/>
              <a:r>
                <a:rPr lang="en-US" dirty="0" smtClean="0">
                  <a:latin typeface="Arial" pitchFamily="34" charset="0"/>
                  <a:cs typeface="Arial" pitchFamily="34" charset="0"/>
                </a:rPr>
                <a:t>DWDM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26" name="AutoShape 26"/>
            <p:cNvSpPr>
              <a:spLocks noChangeArrowheads="1"/>
            </p:cNvSpPr>
            <p:nvPr/>
          </p:nvSpPr>
          <p:spPr bwMode="auto">
            <a:xfrm rot="16200000">
              <a:off x="226" y="3219"/>
              <a:ext cx="772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27" name="Line 27"/>
            <p:cNvSpPr>
              <a:spLocks noChangeShapeType="1"/>
            </p:cNvSpPr>
            <p:nvPr/>
          </p:nvSpPr>
          <p:spPr bwMode="auto">
            <a:xfrm>
              <a:off x="300" y="2976"/>
              <a:ext cx="214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28" name="Line 28"/>
            <p:cNvSpPr>
              <a:spLocks noChangeShapeType="1"/>
            </p:cNvSpPr>
            <p:nvPr/>
          </p:nvSpPr>
          <p:spPr bwMode="auto">
            <a:xfrm>
              <a:off x="300" y="3117"/>
              <a:ext cx="214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29" name="Line 29"/>
            <p:cNvSpPr>
              <a:spLocks noChangeShapeType="1"/>
            </p:cNvSpPr>
            <p:nvPr/>
          </p:nvSpPr>
          <p:spPr bwMode="auto">
            <a:xfrm>
              <a:off x="300" y="3398"/>
              <a:ext cx="214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30" name="Line 30"/>
            <p:cNvSpPr>
              <a:spLocks noChangeShapeType="1"/>
            </p:cNvSpPr>
            <p:nvPr/>
          </p:nvSpPr>
          <p:spPr bwMode="auto">
            <a:xfrm>
              <a:off x="300" y="3539"/>
              <a:ext cx="214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31" name="Text Box 31"/>
            <p:cNvSpPr txBox="1">
              <a:spLocks noChangeArrowheads="1"/>
            </p:cNvSpPr>
            <p:nvPr/>
          </p:nvSpPr>
          <p:spPr bwMode="auto">
            <a:xfrm>
              <a:off x="168" y="3023"/>
              <a:ext cx="372" cy="365"/>
            </a:xfrm>
            <a:prstGeom prst="rect">
              <a:avLst/>
            </a:prstGeom>
            <a:ln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en-US" sz="3200">
                  <a:latin typeface="Arial" pitchFamily="34" charset="0"/>
                  <a:cs typeface="Arial" pitchFamily="34" charset="0"/>
                </a:rPr>
                <a:t>…</a:t>
              </a:r>
            </a:p>
          </p:txBody>
        </p:sp>
        <p:sp>
          <p:nvSpPr>
            <p:cNvPr id="1280032" name="Line 32"/>
            <p:cNvSpPr>
              <a:spLocks noChangeShapeType="1"/>
            </p:cNvSpPr>
            <p:nvPr/>
          </p:nvSpPr>
          <p:spPr bwMode="auto">
            <a:xfrm>
              <a:off x="657" y="3328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33" name="AutoShape 33"/>
            <p:cNvSpPr>
              <a:spLocks noChangeArrowheads="1"/>
            </p:cNvSpPr>
            <p:nvPr/>
          </p:nvSpPr>
          <p:spPr bwMode="auto">
            <a:xfrm rot="5400000" flipH="1">
              <a:off x="557" y="3220"/>
              <a:ext cx="772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34" name="Line 34"/>
            <p:cNvSpPr>
              <a:spLocks noChangeShapeType="1"/>
            </p:cNvSpPr>
            <p:nvPr/>
          </p:nvSpPr>
          <p:spPr bwMode="auto">
            <a:xfrm>
              <a:off x="1023" y="2958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35" name="Line 35"/>
            <p:cNvSpPr>
              <a:spLocks noChangeShapeType="1"/>
            </p:cNvSpPr>
            <p:nvPr/>
          </p:nvSpPr>
          <p:spPr bwMode="auto">
            <a:xfrm>
              <a:off x="1023" y="3117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36" name="Line 36"/>
            <p:cNvSpPr>
              <a:spLocks noChangeShapeType="1"/>
            </p:cNvSpPr>
            <p:nvPr/>
          </p:nvSpPr>
          <p:spPr bwMode="auto">
            <a:xfrm>
              <a:off x="1023" y="3398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37" name="Line 37"/>
            <p:cNvSpPr>
              <a:spLocks noChangeShapeType="1"/>
            </p:cNvSpPr>
            <p:nvPr/>
          </p:nvSpPr>
          <p:spPr bwMode="auto">
            <a:xfrm>
              <a:off x="1023" y="3630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38" name="Text Box 38"/>
            <p:cNvSpPr txBox="1">
              <a:spLocks noChangeArrowheads="1"/>
            </p:cNvSpPr>
            <p:nvPr/>
          </p:nvSpPr>
          <p:spPr bwMode="auto">
            <a:xfrm>
              <a:off x="1095" y="3054"/>
              <a:ext cx="340" cy="327"/>
            </a:xfrm>
            <a:prstGeom prst="rect">
              <a:avLst/>
            </a:prstGeom>
            <a:ln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en-US" sz="2800">
                  <a:latin typeface="Arial" pitchFamily="34" charset="0"/>
                  <a:cs typeface="Arial" pitchFamily="34" charset="0"/>
                </a:rPr>
                <a:t>…</a:t>
              </a:r>
            </a:p>
          </p:txBody>
        </p:sp>
        <p:sp>
          <p:nvSpPr>
            <p:cNvPr id="1280039" name="Text Box 39"/>
            <p:cNvSpPr txBox="1">
              <a:spLocks noChangeArrowheads="1"/>
            </p:cNvSpPr>
            <p:nvPr/>
          </p:nvSpPr>
          <p:spPr bwMode="auto">
            <a:xfrm>
              <a:off x="1229" y="3048"/>
              <a:ext cx="143" cy="179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/>
              <a:r>
                <a:rPr lang="en-US" sz="1200"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1280040" name="Text Box 40"/>
            <p:cNvSpPr txBox="1">
              <a:spLocks noChangeArrowheads="1"/>
            </p:cNvSpPr>
            <p:nvPr/>
          </p:nvSpPr>
          <p:spPr bwMode="auto">
            <a:xfrm>
              <a:off x="1229" y="2814"/>
              <a:ext cx="143" cy="179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/>
              <a:r>
                <a:rPr lang="en-US" sz="1200"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1280041" name="Text Box 41"/>
            <p:cNvSpPr txBox="1">
              <a:spLocks noChangeArrowheads="1"/>
            </p:cNvSpPr>
            <p:nvPr/>
          </p:nvSpPr>
          <p:spPr bwMode="auto">
            <a:xfrm>
              <a:off x="1229" y="3576"/>
              <a:ext cx="143" cy="179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/>
              <a:r>
                <a:rPr lang="en-US" sz="1200"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1280042" name="Text Box 42"/>
            <p:cNvSpPr txBox="1">
              <a:spLocks noChangeArrowheads="1"/>
            </p:cNvSpPr>
            <p:nvPr/>
          </p:nvSpPr>
          <p:spPr bwMode="auto">
            <a:xfrm>
              <a:off x="1229" y="3336"/>
              <a:ext cx="143" cy="179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/>
              <a:r>
                <a:rPr lang="en-US" sz="1200"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1280043" name="AutoShape 43"/>
            <p:cNvSpPr>
              <a:spLocks noChangeArrowheads="1"/>
            </p:cNvSpPr>
            <p:nvPr/>
          </p:nvSpPr>
          <p:spPr bwMode="auto">
            <a:xfrm rot="-5400000">
              <a:off x="1272" y="3224"/>
              <a:ext cx="772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44" name="Line 44"/>
            <p:cNvSpPr>
              <a:spLocks noChangeShapeType="1"/>
            </p:cNvSpPr>
            <p:nvPr/>
          </p:nvSpPr>
          <p:spPr bwMode="auto">
            <a:xfrm>
              <a:off x="1372" y="2962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45" name="Line 45"/>
            <p:cNvSpPr>
              <a:spLocks noChangeShapeType="1"/>
            </p:cNvSpPr>
            <p:nvPr/>
          </p:nvSpPr>
          <p:spPr bwMode="auto">
            <a:xfrm>
              <a:off x="1372" y="3121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46" name="Line 46"/>
            <p:cNvSpPr>
              <a:spLocks noChangeShapeType="1"/>
            </p:cNvSpPr>
            <p:nvPr/>
          </p:nvSpPr>
          <p:spPr bwMode="auto">
            <a:xfrm>
              <a:off x="1372" y="3402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47" name="Line 47"/>
            <p:cNvSpPr>
              <a:spLocks noChangeShapeType="1"/>
            </p:cNvSpPr>
            <p:nvPr/>
          </p:nvSpPr>
          <p:spPr bwMode="auto">
            <a:xfrm>
              <a:off x="1372" y="3634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48" name="Line 48"/>
            <p:cNvSpPr>
              <a:spLocks noChangeShapeType="1"/>
            </p:cNvSpPr>
            <p:nvPr/>
          </p:nvSpPr>
          <p:spPr bwMode="auto">
            <a:xfrm>
              <a:off x="1730" y="3342"/>
              <a:ext cx="214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49" name="AutoShape 49"/>
            <p:cNvSpPr>
              <a:spLocks noChangeArrowheads="1"/>
            </p:cNvSpPr>
            <p:nvPr/>
          </p:nvSpPr>
          <p:spPr bwMode="auto">
            <a:xfrm rot="5400000" flipH="1">
              <a:off x="1613" y="3220"/>
              <a:ext cx="772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50" name="Line 50"/>
            <p:cNvSpPr>
              <a:spLocks noChangeShapeType="1"/>
            </p:cNvSpPr>
            <p:nvPr/>
          </p:nvSpPr>
          <p:spPr bwMode="auto">
            <a:xfrm>
              <a:off x="2079" y="2958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51" name="Line 51"/>
            <p:cNvSpPr>
              <a:spLocks noChangeShapeType="1"/>
            </p:cNvSpPr>
            <p:nvPr/>
          </p:nvSpPr>
          <p:spPr bwMode="auto">
            <a:xfrm>
              <a:off x="2079" y="3117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52" name="Line 52"/>
            <p:cNvSpPr>
              <a:spLocks noChangeShapeType="1"/>
            </p:cNvSpPr>
            <p:nvPr/>
          </p:nvSpPr>
          <p:spPr bwMode="auto">
            <a:xfrm>
              <a:off x="2079" y="3398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53" name="Line 53"/>
            <p:cNvSpPr>
              <a:spLocks noChangeShapeType="1"/>
            </p:cNvSpPr>
            <p:nvPr/>
          </p:nvSpPr>
          <p:spPr bwMode="auto">
            <a:xfrm>
              <a:off x="2079" y="3630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54" name="Text Box 54"/>
            <p:cNvSpPr txBox="1">
              <a:spLocks noChangeArrowheads="1"/>
            </p:cNvSpPr>
            <p:nvPr/>
          </p:nvSpPr>
          <p:spPr bwMode="auto">
            <a:xfrm>
              <a:off x="2151" y="3054"/>
              <a:ext cx="340" cy="327"/>
            </a:xfrm>
            <a:prstGeom prst="rect">
              <a:avLst/>
            </a:prstGeom>
            <a:ln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en-US" sz="2800">
                  <a:latin typeface="Arial" pitchFamily="34" charset="0"/>
                  <a:cs typeface="Arial" pitchFamily="34" charset="0"/>
                </a:rPr>
                <a:t>…</a:t>
              </a:r>
            </a:p>
          </p:txBody>
        </p:sp>
        <p:sp>
          <p:nvSpPr>
            <p:cNvPr id="1280055" name="Text Box 55"/>
            <p:cNvSpPr txBox="1">
              <a:spLocks noChangeArrowheads="1"/>
            </p:cNvSpPr>
            <p:nvPr/>
          </p:nvSpPr>
          <p:spPr bwMode="auto">
            <a:xfrm>
              <a:off x="2285" y="3048"/>
              <a:ext cx="143" cy="179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r>
                <a:rPr lang="en-US" sz="1200"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1280056" name="Text Box 56"/>
            <p:cNvSpPr txBox="1">
              <a:spLocks noChangeArrowheads="1"/>
            </p:cNvSpPr>
            <p:nvPr/>
          </p:nvSpPr>
          <p:spPr bwMode="auto">
            <a:xfrm>
              <a:off x="2285" y="2814"/>
              <a:ext cx="143" cy="179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r>
                <a:rPr lang="en-US" sz="1200"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1280057" name="Text Box 57"/>
            <p:cNvSpPr txBox="1">
              <a:spLocks noChangeArrowheads="1"/>
            </p:cNvSpPr>
            <p:nvPr/>
          </p:nvSpPr>
          <p:spPr bwMode="auto">
            <a:xfrm>
              <a:off x="2285" y="3576"/>
              <a:ext cx="143" cy="179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r>
                <a:rPr lang="en-US" sz="1200"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1280058" name="Text Box 58"/>
            <p:cNvSpPr txBox="1">
              <a:spLocks noChangeArrowheads="1"/>
            </p:cNvSpPr>
            <p:nvPr/>
          </p:nvSpPr>
          <p:spPr bwMode="auto">
            <a:xfrm>
              <a:off x="2285" y="3336"/>
              <a:ext cx="143" cy="179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r>
                <a:rPr lang="en-US" sz="1200"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1280059" name="AutoShape 59"/>
            <p:cNvSpPr>
              <a:spLocks noChangeArrowheads="1"/>
            </p:cNvSpPr>
            <p:nvPr/>
          </p:nvSpPr>
          <p:spPr bwMode="auto">
            <a:xfrm rot="-5400000">
              <a:off x="2328" y="3224"/>
              <a:ext cx="772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60" name="Line 60"/>
            <p:cNvSpPr>
              <a:spLocks noChangeShapeType="1"/>
            </p:cNvSpPr>
            <p:nvPr/>
          </p:nvSpPr>
          <p:spPr bwMode="auto">
            <a:xfrm>
              <a:off x="2428" y="2962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61" name="Line 61"/>
            <p:cNvSpPr>
              <a:spLocks noChangeShapeType="1"/>
            </p:cNvSpPr>
            <p:nvPr/>
          </p:nvSpPr>
          <p:spPr bwMode="auto">
            <a:xfrm>
              <a:off x="2428" y="3121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62" name="Line 62"/>
            <p:cNvSpPr>
              <a:spLocks noChangeShapeType="1"/>
            </p:cNvSpPr>
            <p:nvPr/>
          </p:nvSpPr>
          <p:spPr bwMode="auto">
            <a:xfrm>
              <a:off x="2428" y="3402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63" name="Line 63"/>
            <p:cNvSpPr>
              <a:spLocks noChangeShapeType="1"/>
            </p:cNvSpPr>
            <p:nvPr/>
          </p:nvSpPr>
          <p:spPr bwMode="auto">
            <a:xfrm>
              <a:off x="2428" y="3634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64" name="Line 64"/>
            <p:cNvSpPr>
              <a:spLocks noChangeShapeType="1"/>
            </p:cNvSpPr>
            <p:nvPr/>
          </p:nvSpPr>
          <p:spPr bwMode="auto">
            <a:xfrm>
              <a:off x="2786" y="3342"/>
              <a:ext cx="214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65" name="AutoShape 65"/>
            <p:cNvSpPr>
              <a:spLocks noChangeArrowheads="1"/>
            </p:cNvSpPr>
            <p:nvPr/>
          </p:nvSpPr>
          <p:spPr bwMode="auto">
            <a:xfrm rot="5400000" flipH="1">
              <a:off x="3410" y="3220"/>
              <a:ext cx="772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66" name="Line 66"/>
            <p:cNvSpPr>
              <a:spLocks noChangeShapeType="1"/>
            </p:cNvSpPr>
            <p:nvPr/>
          </p:nvSpPr>
          <p:spPr bwMode="auto">
            <a:xfrm>
              <a:off x="3876" y="2958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67" name="Line 67"/>
            <p:cNvSpPr>
              <a:spLocks noChangeShapeType="1"/>
            </p:cNvSpPr>
            <p:nvPr/>
          </p:nvSpPr>
          <p:spPr bwMode="auto">
            <a:xfrm>
              <a:off x="3876" y="3117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68" name="Line 68"/>
            <p:cNvSpPr>
              <a:spLocks noChangeShapeType="1"/>
            </p:cNvSpPr>
            <p:nvPr/>
          </p:nvSpPr>
          <p:spPr bwMode="auto">
            <a:xfrm>
              <a:off x="3876" y="3398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69" name="Line 69"/>
            <p:cNvSpPr>
              <a:spLocks noChangeShapeType="1"/>
            </p:cNvSpPr>
            <p:nvPr/>
          </p:nvSpPr>
          <p:spPr bwMode="auto">
            <a:xfrm>
              <a:off x="3876" y="3630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70" name="Text Box 70"/>
            <p:cNvSpPr txBox="1">
              <a:spLocks noChangeArrowheads="1"/>
            </p:cNvSpPr>
            <p:nvPr/>
          </p:nvSpPr>
          <p:spPr bwMode="auto">
            <a:xfrm>
              <a:off x="3948" y="3054"/>
              <a:ext cx="340" cy="327"/>
            </a:xfrm>
            <a:prstGeom prst="rect">
              <a:avLst/>
            </a:prstGeom>
            <a:ln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en-US" sz="2800">
                  <a:latin typeface="Arial" pitchFamily="34" charset="0"/>
                  <a:cs typeface="Arial" pitchFamily="34" charset="0"/>
                </a:rPr>
                <a:t>…</a:t>
              </a:r>
            </a:p>
          </p:txBody>
        </p:sp>
        <p:sp>
          <p:nvSpPr>
            <p:cNvPr id="1280071" name="Text Box 71"/>
            <p:cNvSpPr txBox="1">
              <a:spLocks noChangeArrowheads="1"/>
            </p:cNvSpPr>
            <p:nvPr/>
          </p:nvSpPr>
          <p:spPr bwMode="auto">
            <a:xfrm>
              <a:off x="4082" y="3048"/>
              <a:ext cx="143" cy="179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/>
              <a:r>
                <a:rPr lang="en-US" sz="1200"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1280072" name="Text Box 72"/>
            <p:cNvSpPr txBox="1">
              <a:spLocks noChangeArrowheads="1"/>
            </p:cNvSpPr>
            <p:nvPr/>
          </p:nvSpPr>
          <p:spPr bwMode="auto">
            <a:xfrm>
              <a:off x="4082" y="2814"/>
              <a:ext cx="143" cy="179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/>
              <a:r>
                <a:rPr lang="en-US" sz="1200"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1280073" name="Text Box 73"/>
            <p:cNvSpPr txBox="1">
              <a:spLocks noChangeArrowheads="1"/>
            </p:cNvSpPr>
            <p:nvPr/>
          </p:nvSpPr>
          <p:spPr bwMode="auto">
            <a:xfrm>
              <a:off x="4082" y="3576"/>
              <a:ext cx="143" cy="179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/>
              <a:r>
                <a:rPr lang="en-US" sz="1200"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1280074" name="Text Box 74"/>
            <p:cNvSpPr txBox="1">
              <a:spLocks noChangeArrowheads="1"/>
            </p:cNvSpPr>
            <p:nvPr/>
          </p:nvSpPr>
          <p:spPr bwMode="auto">
            <a:xfrm>
              <a:off x="4082" y="3336"/>
              <a:ext cx="143" cy="179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/>
              <a:r>
                <a:rPr lang="en-US" sz="1200"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1280075" name="AutoShape 75"/>
            <p:cNvSpPr>
              <a:spLocks noChangeArrowheads="1"/>
            </p:cNvSpPr>
            <p:nvPr/>
          </p:nvSpPr>
          <p:spPr bwMode="auto">
            <a:xfrm rot="-5400000">
              <a:off x="4125" y="3224"/>
              <a:ext cx="772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76" name="Line 76"/>
            <p:cNvSpPr>
              <a:spLocks noChangeShapeType="1"/>
            </p:cNvSpPr>
            <p:nvPr/>
          </p:nvSpPr>
          <p:spPr bwMode="auto">
            <a:xfrm>
              <a:off x="4225" y="2962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77" name="Line 77"/>
            <p:cNvSpPr>
              <a:spLocks noChangeShapeType="1"/>
            </p:cNvSpPr>
            <p:nvPr/>
          </p:nvSpPr>
          <p:spPr bwMode="auto">
            <a:xfrm>
              <a:off x="4225" y="3121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78" name="Line 78"/>
            <p:cNvSpPr>
              <a:spLocks noChangeShapeType="1"/>
            </p:cNvSpPr>
            <p:nvPr/>
          </p:nvSpPr>
          <p:spPr bwMode="auto">
            <a:xfrm>
              <a:off x="4225" y="3402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79" name="Line 79"/>
            <p:cNvSpPr>
              <a:spLocks noChangeShapeType="1"/>
            </p:cNvSpPr>
            <p:nvPr/>
          </p:nvSpPr>
          <p:spPr bwMode="auto">
            <a:xfrm>
              <a:off x="4225" y="3634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80" name="Line 80"/>
            <p:cNvSpPr>
              <a:spLocks noChangeShapeType="1"/>
            </p:cNvSpPr>
            <p:nvPr/>
          </p:nvSpPr>
          <p:spPr bwMode="auto">
            <a:xfrm>
              <a:off x="4583" y="3342"/>
              <a:ext cx="214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81" name="AutoShape 81"/>
            <p:cNvSpPr>
              <a:spLocks noChangeArrowheads="1"/>
            </p:cNvSpPr>
            <p:nvPr/>
          </p:nvSpPr>
          <p:spPr bwMode="auto">
            <a:xfrm rot="5400000" flipH="1">
              <a:off x="4466" y="3220"/>
              <a:ext cx="772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82" name="Line 82"/>
            <p:cNvSpPr>
              <a:spLocks noChangeShapeType="1"/>
            </p:cNvSpPr>
            <p:nvPr/>
          </p:nvSpPr>
          <p:spPr bwMode="auto">
            <a:xfrm>
              <a:off x="4932" y="2958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83" name="Line 83"/>
            <p:cNvSpPr>
              <a:spLocks noChangeShapeType="1"/>
            </p:cNvSpPr>
            <p:nvPr/>
          </p:nvSpPr>
          <p:spPr bwMode="auto">
            <a:xfrm>
              <a:off x="4932" y="3117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84" name="Line 84"/>
            <p:cNvSpPr>
              <a:spLocks noChangeShapeType="1"/>
            </p:cNvSpPr>
            <p:nvPr/>
          </p:nvSpPr>
          <p:spPr bwMode="auto">
            <a:xfrm>
              <a:off x="4932" y="3398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85" name="Line 85"/>
            <p:cNvSpPr>
              <a:spLocks noChangeShapeType="1"/>
            </p:cNvSpPr>
            <p:nvPr/>
          </p:nvSpPr>
          <p:spPr bwMode="auto">
            <a:xfrm>
              <a:off x="4932" y="3630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86" name="Text Box 86"/>
            <p:cNvSpPr txBox="1">
              <a:spLocks noChangeArrowheads="1"/>
            </p:cNvSpPr>
            <p:nvPr/>
          </p:nvSpPr>
          <p:spPr bwMode="auto">
            <a:xfrm>
              <a:off x="5004" y="3023"/>
              <a:ext cx="372" cy="365"/>
            </a:xfrm>
            <a:prstGeom prst="rect">
              <a:avLst/>
            </a:prstGeom>
            <a:ln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en-US" sz="3200">
                  <a:latin typeface="Arial" pitchFamily="34" charset="0"/>
                  <a:cs typeface="Arial" pitchFamily="34" charset="0"/>
                </a:rPr>
                <a:t>…</a:t>
              </a:r>
            </a:p>
          </p:txBody>
        </p:sp>
        <p:sp>
          <p:nvSpPr>
            <p:cNvPr id="1280087" name="Text Box 87"/>
            <p:cNvSpPr txBox="1">
              <a:spLocks noChangeArrowheads="1"/>
            </p:cNvSpPr>
            <p:nvPr/>
          </p:nvSpPr>
          <p:spPr bwMode="auto">
            <a:xfrm>
              <a:off x="5138" y="3048"/>
              <a:ext cx="143" cy="179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/>
              <a:r>
                <a:rPr lang="en-US" sz="1200"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1280088" name="Text Box 88"/>
            <p:cNvSpPr txBox="1">
              <a:spLocks noChangeArrowheads="1"/>
            </p:cNvSpPr>
            <p:nvPr/>
          </p:nvSpPr>
          <p:spPr bwMode="auto">
            <a:xfrm>
              <a:off x="5138" y="2814"/>
              <a:ext cx="143" cy="179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/>
              <a:r>
                <a:rPr lang="en-US" sz="1200"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1280089" name="Text Box 89"/>
            <p:cNvSpPr txBox="1">
              <a:spLocks noChangeArrowheads="1"/>
            </p:cNvSpPr>
            <p:nvPr/>
          </p:nvSpPr>
          <p:spPr bwMode="auto">
            <a:xfrm>
              <a:off x="5138" y="3576"/>
              <a:ext cx="143" cy="179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/>
              <a:r>
                <a:rPr lang="en-US" sz="1200"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1280090" name="Text Box 90"/>
            <p:cNvSpPr txBox="1">
              <a:spLocks noChangeArrowheads="1"/>
            </p:cNvSpPr>
            <p:nvPr/>
          </p:nvSpPr>
          <p:spPr bwMode="auto">
            <a:xfrm>
              <a:off x="5138" y="3336"/>
              <a:ext cx="143" cy="179"/>
            </a:xfrm>
            <a:prstGeom prst="rect">
              <a:avLst/>
            </a:pr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/>
              <a:r>
                <a:rPr lang="en-US" sz="1200"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1280091" name="Line 91"/>
            <p:cNvSpPr>
              <a:spLocks noChangeShapeType="1"/>
            </p:cNvSpPr>
            <p:nvPr/>
          </p:nvSpPr>
          <p:spPr bwMode="auto">
            <a:xfrm>
              <a:off x="5281" y="2962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92" name="Line 92"/>
            <p:cNvSpPr>
              <a:spLocks noChangeShapeType="1"/>
            </p:cNvSpPr>
            <p:nvPr/>
          </p:nvSpPr>
          <p:spPr bwMode="auto">
            <a:xfrm>
              <a:off x="5281" y="3121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93" name="Line 93"/>
            <p:cNvSpPr>
              <a:spLocks noChangeShapeType="1"/>
            </p:cNvSpPr>
            <p:nvPr/>
          </p:nvSpPr>
          <p:spPr bwMode="auto">
            <a:xfrm>
              <a:off x="5281" y="3402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94" name="Line 94"/>
            <p:cNvSpPr>
              <a:spLocks noChangeShapeType="1"/>
            </p:cNvSpPr>
            <p:nvPr/>
          </p:nvSpPr>
          <p:spPr bwMode="auto">
            <a:xfrm>
              <a:off x="5281" y="3634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95" name="Line 95"/>
            <p:cNvSpPr>
              <a:spLocks noChangeShapeType="1"/>
            </p:cNvSpPr>
            <p:nvPr/>
          </p:nvSpPr>
          <p:spPr bwMode="auto">
            <a:xfrm>
              <a:off x="3505" y="3342"/>
              <a:ext cx="215" cy="0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096" name="Text Box 96"/>
            <p:cNvSpPr txBox="1">
              <a:spLocks noChangeArrowheads="1"/>
            </p:cNvSpPr>
            <p:nvPr/>
          </p:nvSpPr>
          <p:spPr bwMode="auto">
            <a:xfrm>
              <a:off x="3096" y="3071"/>
              <a:ext cx="372" cy="365"/>
            </a:xfrm>
            <a:prstGeom prst="rect">
              <a:avLst/>
            </a:prstGeom>
            <a:ln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en-US" sz="3200" dirty="0">
                  <a:latin typeface="Arial" pitchFamily="34" charset="0"/>
                  <a:cs typeface="Arial" pitchFamily="34" charset="0"/>
                </a:rPr>
                <a:t>…</a:t>
              </a:r>
            </a:p>
          </p:txBody>
        </p:sp>
      </p:grpSp>
      <p:sp>
        <p:nvSpPr>
          <p:cNvPr id="1280150" name="Rectangle 1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Αναγέννηση στο </a:t>
            </a:r>
            <a:r>
              <a:rPr 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DWDM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1280151" name="Rectangle 151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45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Ένας αναγεννητής ανά διαδρομή (ένα σήμα ανά ίνα)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0153" name="Rectangle 153"/>
          <p:cNvSpPr>
            <a:spLocks noChangeArrowheads="1"/>
          </p:cNvSpPr>
          <p:nvPr/>
        </p:nvSpPr>
        <p:spPr bwMode="auto">
          <a:xfrm>
            <a:off x="323850" y="3038474"/>
            <a:ext cx="82296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Πολλά σήματα ανά ίνα</a:t>
            </a: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Σε κάθε διαδρομή ένας αναγεννητής ανά σήμα</a:t>
            </a:r>
          </a:p>
          <a:p>
            <a:pPr marL="1714500" lvl="3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Ακριβή λύση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4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453" name="Rectangle 14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Οπτικοί Ενισχυτές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1250454" name="Rectangle 150"/>
          <p:cNvSpPr>
            <a:spLocks noGrp="1" noChangeArrowheads="1"/>
          </p:cNvSpPr>
          <p:nvPr>
            <p:ph type="body" idx="1"/>
          </p:nvPr>
        </p:nvSpPr>
        <p:spPr>
          <a:xfrm>
            <a:off x="455612" y="1447800"/>
            <a:ext cx="8164513" cy="990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Ενισχύουν το σύνθετο σήμα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DWDM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χωρίς αποπολύπλεξη ή μετατροπή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O-to-E 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509120"/>
            <a:ext cx="25050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636912"/>
            <a:ext cx="5791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635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4400" strike="noStrike">
                <a:solidFill>
                  <a:srgbClr val="4F81BD"/>
                </a:solidFill>
                <a:latin typeface="Arial"/>
                <a:ea typeface="DejaVu Sans"/>
              </a:rPr>
              <a:t>Τέλος Ενότητας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l-GR" sz="4400" strike="noStrike">
                <a:solidFill>
                  <a:srgbClr val="4F81BD"/>
                </a:solidFill>
                <a:latin typeface="Arial"/>
                <a:ea typeface="DejaVu Sans"/>
              </a:rPr>
              <a:t>Χρηματοδότηση</a:t>
            </a:r>
            <a:endParaRPr/>
          </a:p>
        </p:txBody>
      </p:sp>
      <p:sp>
        <p:nvSpPr>
          <p:cNvPr id="503" name="TextShape 2"/>
          <p:cNvSpPr txBox="1"/>
          <p:nvPr/>
        </p:nvSpPr>
        <p:spPr>
          <a:xfrm>
            <a:off x="457200" y="1340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el-GR" sz="2000" strike="noStrike">
                <a:solidFill>
                  <a:srgbClr val="000000"/>
                </a:solidFill>
                <a:latin typeface="Arial"/>
                <a:ea typeface="DejaVu Sans"/>
              </a:rPr>
              <a:t>Το παρόν εκπαιδευτικό υλικό έχει αναπτυχθεί στo πλαίσιo του εκπαιδευτικού έργου του διδάσκοντα.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l-GR" sz="2000" strike="noStrike">
                <a:solidFill>
                  <a:srgbClr val="000000"/>
                </a:solidFill>
                <a:latin typeface="Arial"/>
                <a:ea typeface="DejaVu Sans"/>
              </a:rPr>
              <a:t>Το έργο «</a:t>
            </a:r>
            <a:r>
              <a:rPr lang="el-GR" sz="2000" b="1" strike="noStrike">
                <a:solidFill>
                  <a:srgbClr val="000000"/>
                </a:solidFill>
                <a:latin typeface="Arial"/>
                <a:ea typeface="DejaVu Sans"/>
              </a:rPr>
              <a:t>Ανοικτά Ακαδημαϊκά Μαθήματα στο Πανεπιστήμιο Πατρών</a:t>
            </a:r>
            <a:r>
              <a:rPr lang="el-GR" sz="2000" strike="noStrike">
                <a:solidFill>
                  <a:srgbClr val="000000"/>
                </a:solidFill>
                <a:latin typeface="Arial"/>
                <a:ea typeface="DejaVu Sans"/>
              </a:rPr>
              <a:t>» έχει χρηματοδοτήσει μόνο την αναδιαμόρφωση του εκπαιδευτικού υλικού. 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l-GR" sz="2000" strike="noStrike">
                <a:solidFill>
                  <a:srgbClr val="000000"/>
                </a:solidFill>
                <a:latin typeface="Arial"/>
                <a:ea typeface="DejaVu Sans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  <a:endParaRPr/>
          </a:p>
        </p:txBody>
      </p:sp>
      <p:pic>
        <p:nvPicPr>
          <p:cNvPr id="504" name="Picture 6"/>
          <p:cNvPicPr/>
          <p:nvPr/>
        </p:nvPicPr>
        <p:blipFill>
          <a:blip r:embed="rId3" cstate="print"/>
          <a:stretch/>
        </p:blipFill>
        <p:spPr>
          <a:xfrm>
            <a:off x="1619640" y="4653000"/>
            <a:ext cx="5501160" cy="1386360"/>
          </a:xfrm>
          <a:prstGeom prst="rect">
            <a:avLst/>
          </a:prstGeom>
          <a:ln>
            <a:noFill/>
          </a:ln>
        </p:spPr>
      </p:pic>
      <p:sp>
        <p:nvSpPr>
          <p:cNvPr id="505" name="CustomShape 3"/>
          <p:cNvSpPr/>
          <p:nvPr/>
        </p:nvSpPr>
        <p:spPr>
          <a:xfrm>
            <a:off x="107640" y="6237360"/>
            <a:ext cx="356400" cy="575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6" name="CustomShape 4"/>
          <p:cNvSpPr/>
          <p:nvPr/>
        </p:nvSpPr>
        <p:spPr>
          <a:xfrm>
            <a:off x="464040" y="6453360"/>
            <a:ext cx="8067960" cy="28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7" name="Εικόνα 7"/>
          <p:cNvPicPr/>
          <p:nvPr/>
        </p:nvPicPr>
        <p:blipFill>
          <a:blip r:embed="rId4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077200" cy="868362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Αναβάθμιση προς τα </a:t>
            </a:r>
            <a:r>
              <a:rPr 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100 Mb/s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02" y="1643050"/>
            <a:ext cx="8643998" cy="4525963"/>
          </a:xfrm>
          <a:noFill/>
          <a:ln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285750" lvl="1">
              <a:spcBef>
                <a:spcPts val="0"/>
              </a:spcBef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Μέγιστη δυνατότητα μετάδοσης, εύρος ζώνης</a:t>
            </a:r>
          </a:p>
          <a:p>
            <a:pPr marL="285750" lvl="1">
              <a:spcBef>
                <a:spcPts val="0"/>
              </a:spcBef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Ελάχιστο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jitter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. Στο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xDSL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το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jitter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είναι υπερβολικό και την εξυπηρέτηση κίνησης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3G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4G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marL="285750" lvl="1">
              <a:spcBef>
                <a:spcPts val="0"/>
              </a:spcBef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Ελάχιστη διαμήκης καθυστέρηση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latency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), σε σύγκριση με το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LTE (4G wireless) 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marL="285750" lvl="1">
              <a:spcBef>
                <a:spcPts val="0"/>
              </a:spcBef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Συμβατότητα με όλες τις τεχνολογίες πρόσβασης. Τα τερματικά των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PON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είναι τυποποιημένα για διεπαφή με υπηρεσίες επιπεδου 2 και 3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Layer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2 and Layer 3 data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services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Ethernet,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IEEE 802.11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(“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Wi-Fi”),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xDSL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, κλπ. Υβριδικές λύσεις</a:t>
            </a:r>
          </a:p>
          <a:p>
            <a:pPr marL="285750" lvl="1">
              <a:spcBef>
                <a:spcPts val="0"/>
              </a:spcBef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Κάλυψη 60 χλμ.  Επεκτείνει το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xDSL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δίκτυο και εξυπηρετεί κίνηση ασύρματου 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και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4G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σε αραιοκατοικημένες περιοχές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ct val="50000"/>
              </a:spcAft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654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ustomShape 1"/>
          <p:cNvSpPr/>
          <p:nvPr/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4400" strike="noStrike">
                <a:solidFill>
                  <a:srgbClr val="4F81BD"/>
                </a:solidFill>
                <a:latin typeface="Arial"/>
                <a:ea typeface="DejaVu Sans"/>
              </a:rPr>
              <a:t>Σημειώματα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extShape 1"/>
          <p:cNvSpPr txBox="1"/>
          <p:nvPr/>
        </p:nvSpPr>
        <p:spPr>
          <a:xfrm>
            <a:off x="0" y="27468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l-GR" sz="4400" strike="noStrike">
                <a:solidFill>
                  <a:srgbClr val="4F81BD"/>
                </a:solidFill>
                <a:latin typeface="Arial"/>
                <a:ea typeface="DejaVu Sans"/>
              </a:rPr>
              <a:t>Σημείωμα Ιστορικού Εκδόσεων Έργου</a:t>
            </a:r>
            <a:endParaRPr/>
          </a:p>
        </p:txBody>
      </p:sp>
      <p:sp>
        <p:nvSpPr>
          <p:cNvPr id="510" name="TextShape 2"/>
          <p:cNvSpPr txBox="1"/>
          <p:nvPr/>
        </p:nvSpPr>
        <p:spPr>
          <a:xfrm>
            <a:off x="234360" y="1556640"/>
            <a:ext cx="8586000" cy="4525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l-GR" sz="2000" strike="noStrike" dirty="0">
                <a:solidFill>
                  <a:srgbClr val="000000"/>
                </a:solidFill>
                <a:latin typeface="Arial"/>
                <a:ea typeface="DejaVu Sans"/>
              </a:rPr>
              <a:t>Το παρόν έργο αποτελεί την έκδοση </a:t>
            </a:r>
            <a:r>
              <a:rPr lang="el-GR" sz="2000" strike="noStrike" dirty="0">
                <a:solidFill>
                  <a:srgbClr val="FF0000"/>
                </a:solidFill>
                <a:latin typeface="Arial"/>
                <a:ea typeface="DejaVu Sans"/>
              </a:rPr>
              <a:t>1.0</a:t>
            </a:r>
            <a:r>
              <a:rPr lang="el-GR" sz="2000" strike="noStrike" dirty="0">
                <a:solidFill>
                  <a:srgbClr val="000000"/>
                </a:solidFill>
                <a:latin typeface="Arial"/>
                <a:ea typeface="DejaVu Sans"/>
              </a:rPr>
              <a:t>.  </a:t>
            </a:r>
            <a:endParaRPr dirty="0"/>
          </a:p>
          <a:p>
            <a:pPr>
              <a:lnSpc>
                <a:spcPct val="100000"/>
              </a:lnSpc>
            </a:pPr>
            <a:r>
              <a:rPr lang="el-GR" sz="2000" strike="noStrike" dirty="0">
                <a:solidFill>
                  <a:srgbClr val="000000"/>
                </a:solidFill>
                <a:latin typeface="Arial"/>
                <a:ea typeface="DejaVu Sans"/>
              </a:rPr>
              <a:t>Έχουν προηγηθεί οι κάτωθι εκδόσεις:</a:t>
            </a:r>
            <a:endParaRPr dirty="0"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l-GR" sz="2000" strike="noStrike" dirty="0">
                <a:solidFill>
                  <a:srgbClr val="000000"/>
                </a:solidFill>
                <a:latin typeface="Arial"/>
                <a:ea typeface="DejaVu Sans"/>
              </a:rPr>
              <a:t>Έκδοση </a:t>
            </a:r>
            <a:r>
              <a:rPr lang="el-GR" sz="2000" strike="noStrike" dirty="0">
                <a:solidFill>
                  <a:srgbClr val="FF0000"/>
                </a:solidFill>
                <a:latin typeface="Arial"/>
                <a:ea typeface="DejaVu Sans"/>
              </a:rPr>
              <a:t>1.0</a:t>
            </a:r>
            <a:r>
              <a:rPr lang="el-GR" sz="2000" strike="noStrike" dirty="0">
                <a:solidFill>
                  <a:srgbClr val="000000"/>
                </a:solidFill>
                <a:latin typeface="Arial"/>
                <a:ea typeface="DejaVu Sans"/>
              </a:rPr>
              <a:t> διαθέσιμη </a:t>
            </a:r>
            <a:r>
              <a:rPr lang="el-GR" sz="2000" u="sng" strike="noStrike" dirty="0">
                <a:solidFill>
                  <a:srgbClr val="0000FF"/>
                </a:solidFill>
                <a:latin typeface="Arial"/>
                <a:ea typeface="DejaVu Sans"/>
                <a:hlinkClick r:id="rId3"/>
              </a:rPr>
              <a:t>εδώ</a:t>
            </a:r>
            <a:r>
              <a:rPr lang="el-GR" sz="2000" strike="noStrike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dirty="0"/>
          </a:p>
        </p:txBody>
      </p:sp>
      <p:sp>
        <p:nvSpPr>
          <p:cNvPr id="511" name="CustomShape 3"/>
          <p:cNvSpPr/>
          <p:nvPr/>
        </p:nvSpPr>
        <p:spPr>
          <a:xfrm>
            <a:off x="107640" y="6237360"/>
            <a:ext cx="356400" cy="575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2" name="CustomShape 4"/>
          <p:cNvSpPr/>
          <p:nvPr/>
        </p:nvSpPr>
        <p:spPr>
          <a:xfrm>
            <a:off x="464040" y="6453360"/>
            <a:ext cx="8067960" cy="28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13" name="Εικόνα 7"/>
          <p:cNvPicPr/>
          <p:nvPr/>
        </p:nvPicPr>
        <p:blipFill>
          <a:blip r:embed="rId4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l-GR" sz="4400" strike="noStrike" dirty="0">
                <a:solidFill>
                  <a:srgbClr val="4F81BD"/>
                </a:solidFill>
                <a:latin typeface="Arial"/>
                <a:ea typeface="DejaVu Sans"/>
              </a:rPr>
              <a:t>Σημείωμα Αναφοράς</a:t>
            </a:r>
            <a:endParaRPr dirty="0"/>
          </a:p>
        </p:txBody>
      </p:sp>
      <p:sp>
        <p:nvSpPr>
          <p:cNvPr id="515" name="TextShape 2"/>
          <p:cNvSpPr txBox="1"/>
          <p:nvPr/>
        </p:nvSpPr>
        <p:spPr>
          <a:xfrm>
            <a:off x="464040" y="1556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l-GR" sz="2000" strike="noStrike" dirty="0" err="1" smtClean="0">
                <a:solidFill>
                  <a:srgbClr val="000000"/>
                </a:solidFill>
                <a:latin typeface="Arial"/>
                <a:ea typeface="DejaVu Sans"/>
              </a:rPr>
              <a:t>Copyright</a:t>
            </a:r>
            <a:r>
              <a:rPr lang="el-GR" sz="20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 Πανεπιστήμιον Πατρών, </a:t>
            </a:r>
            <a:r>
              <a:rPr lang="el-GR" sz="2000" strike="noStrike" dirty="0" smtClean="0">
                <a:solidFill>
                  <a:srgbClr val="FF0000"/>
                </a:solidFill>
                <a:latin typeface="Arial"/>
                <a:ea typeface="DejaVu Sans"/>
              </a:rPr>
              <a:t>Βασίλης Στυλιανάκης</a:t>
            </a:r>
            <a:r>
              <a:rPr lang="el-GR" sz="20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. «</a:t>
            </a:r>
            <a:r>
              <a:rPr lang="el-GR" sz="2000" strike="noStrike" dirty="0" smtClean="0">
                <a:solidFill>
                  <a:srgbClr val="FF0000"/>
                </a:solidFill>
                <a:latin typeface="Arial"/>
                <a:ea typeface="DejaVu Sans"/>
              </a:rPr>
              <a:t>Επικοινωνίες Πρόσβασης.</a:t>
            </a:r>
            <a:r>
              <a:rPr lang="en-US" sz="2000" strike="noStrike" dirty="0" smtClean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el-GR" sz="2000" dirty="0" smtClean="0">
                <a:solidFill>
                  <a:srgbClr val="FF0000"/>
                </a:solidFill>
                <a:latin typeface="Arial"/>
                <a:ea typeface="DejaVu Sans"/>
              </a:rPr>
              <a:t>Οπτικά Δίκτυα Πρόσβασης-</a:t>
            </a:r>
            <a:r>
              <a:rPr lang="el-GR" sz="200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Arial" pitchFamily="34" charset="0"/>
              </a:rPr>
              <a:t>Η Πορεία προς το Μέλλον;</a:t>
            </a:r>
            <a:r>
              <a:rPr lang="el-GR" sz="20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». Έκδοση: </a:t>
            </a:r>
            <a:r>
              <a:rPr lang="el-GR" sz="2000" strike="noStrike" dirty="0" smtClean="0">
                <a:solidFill>
                  <a:srgbClr val="FF0000"/>
                </a:solidFill>
                <a:latin typeface="Arial"/>
                <a:ea typeface="DejaVu Sans"/>
              </a:rPr>
              <a:t>1.0</a:t>
            </a:r>
            <a:r>
              <a:rPr lang="el-GR" sz="20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. Πάτρα </a:t>
            </a:r>
            <a:r>
              <a:rPr lang="el-GR" sz="2000" strike="noStrike" dirty="0" smtClean="0">
                <a:solidFill>
                  <a:srgbClr val="FF0000"/>
                </a:solidFill>
                <a:latin typeface="Arial"/>
                <a:ea typeface="DejaVu Sans"/>
              </a:rPr>
              <a:t>2014</a:t>
            </a:r>
            <a:r>
              <a:rPr lang="el-GR" sz="2000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. Διαθέσιμο από τη δικτυακή διεύθυνση: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https://eclass.upatras.gr/modules/document/document.php?course=EE901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endParaRPr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dirty="0"/>
          </a:p>
        </p:txBody>
      </p:sp>
      <p:sp>
        <p:nvSpPr>
          <p:cNvPr id="516" name="CustomShape 3"/>
          <p:cNvSpPr/>
          <p:nvPr/>
        </p:nvSpPr>
        <p:spPr>
          <a:xfrm>
            <a:off x="107640" y="6237360"/>
            <a:ext cx="356400" cy="575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7" name="CustomShape 4"/>
          <p:cNvSpPr/>
          <p:nvPr/>
        </p:nvSpPr>
        <p:spPr>
          <a:xfrm>
            <a:off x="464040" y="6453360"/>
            <a:ext cx="8067960" cy="28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18" name="Εικόνα 5"/>
          <p:cNvPicPr/>
          <p:nvPr/>
        </p:nvPicPr>
        <p:blipFill>
          <a:blip r:embed="rId4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TextShape 1"/>
          <p:cNvSpPr txBox="1"/>
          <p:nvPr/>
        </p:nvSpPr>
        <p:spPr>
          <a:xfrm>
            <a:off x="457200" y="-1623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l-GR" sz="4400" strike="noStrike">
                <a:solidFill>
                  <a:srgbClr val="4F81BD"/>
                </a:solidFill>
                <a:latin typeface="Arial"/>
                <a:ea typeface="DejaVu Sans"/>
              </a:rPr>
              <a:t>Σημείωμα Αδειοδότησης</a:t>
            </a:r>
            <a:endParaRPr/>
          </a:p>
        </p:txBody>
      </p:sp>
      <p:sp>
        <p:nvSpPr>
          <p:cNvPr id="520" name="TextShape 2"/>
          <p:cNvSpPr txBox="1"/>
          <p:nvPr/>
        </p:nvSpPr>
        <p:spPr>
          <a:xfrm>
            <a:off x="107640" y="764640"/>
            <a:ext cx="8928720" cy="143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l-GR" sz="2000" strike="noStrike">
                <a:solidFill>
                  <a:srgbClr val="000000"/>
                </a:solidFill>
                <a:latin typeface="Arial"/>
                <a:ea typeface="DejaVu Sans"/>
              </a:rPr>
              <a:t>Το παρόν εκπαιδευτικό υλικό υπόκειται σε άδειες χρήσης Creative Commons.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l-GR" sz="2000" strike="noStrike">
                <a:solidFill>
                  <a:srgbClr val="000000"/>
                </a:solidFill>
                <a:latin typeface="Arial"/>
                <a:ea typeface="DejaVu Sans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/>
          </a:p>
        </p:txBody>
      </p:sp>
      <p:sp>
        <p:nvSpPr>
          <p:cNvPr id="521" name="CustomShape 3"/>
          <p:cNvSpPr/>
          <p:nvPr/>
        </p:nvSpPr>
        <p:spPr>
          <a:xfrm>
            <a:off x="93960" y="3902040"/>
            <a:ext cx="9036000" cy="31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el-GR" strike="noStrike">
                <a:solidFill>
                  <a:srgbClr val="000000"/>
                </a:solidFill>
                <a:latin typeface="Arial"/>
                <a:ea typeface="DejaVu Sans"/>
              </a:rPr>
              <a:t>[1] http://creativecommons.org/licenses/by/4.0/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22" name="CustomShape 4"/>
          <p:cNvSpPr/>
          <p:nvPr/>
        </p:nvSpPr>
        <p:spPr>
          <a:xfrm>
            <a:off x="107640" y="6237360"/>
            <a:ext cx="356400" cy="575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3" name="CustomShape 5"/>
          <p:cNvSpPr/>
          <p:nvPr/>
        </p:nvSpPr>
        <p:spPr>
          <a:xfrm>
            <a:off x="464040" y="6453360"/>
            <a:ext cx="8067960" cy="28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24" name="Picture 8"/>
          <p:cNvPicPr/>
          <p:nvPr/>
        </p:nvPicPr>
        <p:blipFill>
          <a:blip r:embed="rId3" cstate="print"/>
          <a:stretch/>
        </p:blipFill>
        <p:spPr>
          <a:xfrm>
            <a:off x="3429000" y="2421000"/>
            <a:ext cx="2239200" cy="874800"/>
          </a:xfrm>
          <a:prstGeom prst="rect">
            <a:avLst/>
          </a:prstGeom>
          <a:ln>
            <a:noFill/>
          </a:ln>
        </p:spPr>
      </p:pic>
      <p:pic>
        <p:nvPicPr>
          <p:cNvPr id="525" name="Picture 9"/>
          <p:cNvPicPr/>
          <p:nvPr/>
        </p:nvPicPr>
        <p:blipFill>
          <a:blip r:embed="rId4" cstate="print"/>
          <a:stretch/>
        </p:blipFill>
        <p:spPr>
          <a:xfrm>
            <a:off x="1619640" y="4653000"/>
            <a:ext cx="5501160" cy="1386360"/>
          </a:xfrm>
          <a:prstGeom prst="rect">
            <a:avLst/>
          </a:prstGeom>
          <a:ln>
            <a:noFill/>
          </a:ln>
        </p:spPr>
      </p:pic>
      <p:pic>
        <p:nvPicPr>
          <p:cNvPr id="526" name="Εικόνα 5"/>
          <p:cNvPicPr/>
          <p:nvPr/>
        </p:nvPicPr>
        <p:blipFill>
          <a:blip r:embed="rId5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l-GR" sz="4400" strike="noStrike">
                <a:solidFill>
                  <a:srgbClr val="4F81BD"/>
                </a:solidFill>
                <a:latin typeface="Arial"/>
                <a:ea typeface="DejaVu Sans"/>
              </a:rPr>
              <a:t>Διατήρηση Σημειωμάτων</a:t>
            </a:r>
            <a:endParaRPr/>
          </a:p>
        </p:txBody>
      </p:sp>
      <p:sp>
        <p:nvSpPr>
          <p:cNvPr id="528" name="TextShape 2"/>
          <p:cNvSpPr txBox="1"/>
          <p:nvPr/>
        </p:nvSpPr>
        <p:spPr>
          <a:xfrm>
            <a:off x="464040" y="1556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l-GR" sz="2400" strike="noStrike">
                <a:solidFill>
                  <a:srgbClr val="000000"/>
                </a:solidFill>
                <a:latin typeface="Arial"/>
                <a:ea typeface="DejaVu Sans"/>
              </a:rPr>
              <a:t>Οποιαδήποτε αναπαραγωγή ή διασκευή του υλικού θα πρέπει να συμπεριλαμβάνει: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l-GR" sz="2000" strike="noStrike">
                <a:solidFill>
                  <a:srgbClr val="000000"/>
                </a:solidFill>
                <a:latin typeface="Arial"/>
                <a:ea typeface="DejaVu Sans"/>
              </a:rPr>
              <a:t>το Σημείωμα Αναφοράς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l-GR" sz="2000" strike="noStrike">
                <a:solidFill>
                  <a:srgbClr val="000000"/>
                </a:solidFill>
                <a:latin typeface="Arial"/>
                <a:ea typeface="DejaVu Sans"/>
              </a:rPr>
              <a:t>το Σημείωμα Αδειοδότησης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l-GR" sz="2000" strike="noStrike">
                <a:solidFill>
                  <a:srgbClr val="000000"/>
                </a:solidFill>
                <a:latin typeface="Arial"/>
                <a:ea typeface="DejaVu Sans"/>
              </a:rPr>
              <a:t>τη δήλωση Διατήρησης Σημειωμάτων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l-GR" sz="2000" strike="noStrike">
                <a:solidFill>
                  <a:srgbClr val="000000"/>
                </a:solidFill>
                <a:latin typeface="Arial"/>
                <a:ea typeface="DejaVu Sans"/>
              </a:rPr>
              <a:t>το Σημείωμα Χρήσης Έργων Τρίτων (εφόσον υπάρχει)</a:t>
            </a:r>
            <a:endParaRPr/>
          </a:p>
          <a:p>
            <a:pPr>
              <a:lnSpc>
                <a:spcPct val="100000"/>
              </a:lnSpc>
            </a:pPr>
            <a:r>
              <a:rPr lang="el-GR" sz="2400" strike="noStrike">
                <a:solidFill>
                  <a:srgbClr val="000000"/>
                </a:solidFill>
                <a:latin typeface="Arial"/>
                <a:ea typeface="DejaVu Sans"/>
              </a:rPr>
              <a:t>μαζί με τους συνοδευόμενους υπερσυνδέσμους.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529" name="CustomShape 3"/>
          <p:cNvSpPr/>
          <p:nvPr/>
        </p:nvSpPr>
        <p:spPr>
          <a:xfrm>
            <a:off x="107640" y="6237360"/>
            <a:ext cx="356400" cy="575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0" name="CustomShape 4"/>
          <p:cNvSpPr/>
          <p:nvPr/>
        </p:nvSpPr>
        <p:spPr>
          <a:xfrm>
            <a:off x="464040" y="6453360"/>
            <a:ext cx="8067960" cy="28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31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TextShape 1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l-GR" sz="4400" dirty="0" smtClean="0">
                <a:solidFill>
                  <a:srgbClr val="4F81BD"/>
                </a:solidFill>
                <a:latin typeface="Arial"/>
                <a:ea typeface="DejaVu Sans"/>
              </a:rPr>
              <a:t>Σημείωμα Χρήσης Έργων Τρίτων</a:t>
            </a:r>
            <a:endParaRPr dirty="0"/>
          </a:p>
        </p:txBody>
      </p:sp>
      <p:sp>
        <p:nvSpPr>
          <p:cNvPr id="528" name="TextShape 2"/>
          <p:cNvSpPr txBox="1"/>
          <p:nvPr/>
        </p:nvSpPr>
        <p:spPr>
          <a:xfrm>
            <a:off x="304800" y="1556640"/>
            <a:ext cx="8534400" cy="4525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l-GR" sz="2000" strike="noStrike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Arial" pitchFamily="34" charset="0"/>
              </a:rPr>
              <a:t>Το έργο αυτό κάνει χρήση των ακόλουθων έργων:</a:t>
            </a:r>
          </a:p>
          <a:p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Εικόνες/Σχήματα/Διαγράμματα/Φωτογραφίες</a:t>
            </a:r>
          </a:p>
          <a:p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Διαφάνεια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l-G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http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://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www.slideshare.net/ceobroadband/future-fiber-architectures-john-a-jay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4"/>
              </a:rPr>
              <a:t>http://www.fttxtra.com/ftth/wdm-pon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(2009)</a:t>
            </a:r>
          </a:p>
          <a:p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Διαφάνεια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5,13</a:t>
            </a:r>
            <a:r>
              <a:rPr lang="el-G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5"/>
              </a:rPr>
              <a:t>https://www.ceid.upatras.gr/webpages/faculty/kvlachos/courses/documents/onet/Chapter_10.pdf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Διαφάνεια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6"/>
              </a:rPr>
              <a:t>http://www.slideshare.net/udunuwara/wdm-principles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b="1" dirty="0" err="1" smtClean="0">
                <a:latin typeface="Arial" pitchFamily="34" charset="0"/>
                <a:cs typeface="Arial" pitchFamily="34" charset="0"/>
                <a:hlinkClick r:id="rId7" tooltip="udunuwara"/>
              </a:rPr>
              <a:t>Anuradha</a:t>
            </a:r>
            <a:r>
              <a:rPr lang="en-US" b="1" dirty="0" smtClean="0">
                <a:latin typeface="Arial" pitchFamily="34" charset="0"/>
                <a:cs typeface="Arial" pitchFamily="34" charset="0"/>
                <a:hlinkClick r:id="rId7" tooltip="udunuwara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  <a:hlinkClick r:id="rId7" tooltip="udunuwara"/>
              </a:rPr>
              <a:t>Udunuwara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l-G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l-G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l-G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9" name="CustomShape 3"/>
          <p:cNvSpPr/>
          <p:nvPr/>
        </p:nvSpPr>
        <p:spPr>
          <a:xfrm>
            <a:off x="107640" y="6237360"/>
            <a:ext cx="356400" cy="575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0" name="CustomShape 4"/>
          <p:cNvSpPr/>
          <p:nvPr/>
        </p:nvSpPr>
        <p:spPr>
          <a:xfrm>
            <a:off x="464040" y="6453360"/>
            <a:ext cx="8067960" cy="28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31" name="Εικόνα 5"/>
          <p:cNvPicPr/>
          <p:nvPr/>
        </p:nvPicPr>
        <p:blipFill>
          <a:blip r:embed="rId8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74638"/>
            <a:ext cx="7962900" cy="99695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Η Αρχιτεκτονική του </a:t>
            </a:r>
            <a:r>
              <a:rPr lang="en-US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WDM PON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2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827584" y="1556792"/>
            <a:ext cx="831641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6084168" y="2204864"/>
            <a:ext cx="72008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ONT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6156176" y="3356992"/>
            <a:ext cx="72008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ONT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084168" y="4581128"/>
            <a:ext cx="72008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ONU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>
            <a:off x="4499992" y="2276872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1" name="10 - TextBox"/>
          <p:cNvSpPr txBox="1"/>
          <p:nvPr/>
        </p:nvSpPr>
        <p:spPr>
          <a:xfrm>
            <a:off x="3203848" y="162880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Διαφορετικό Μήκος Κύματος ανά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ONT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779912" y="501317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 smtClean="0">
                <a:latin typeface="Arial" pitchFamily="34" charset="0"/>
                <a:cs typeface="Arial" pitchFamily="34" charset="0"/>
              </a:rPr>
              <a:t>Απαραίτητη Ασφάλεια στην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ONU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flipV="1">
            <a:off x="5652120" y="4797152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5" name="14 - TextBox"/>
          <p:cNvSpPr txBox="1"/>
          <p:nvPr/>
        </p:nvSpPr>
        <p:spPr>
          <a:xfrm>
            <a:off x="3419872" y="40050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AWG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1115616" y="278092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Συναθροισμένο Εύρος Ζώνης 20 – 40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Gbps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323528" y="141277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Arial" pitchFamily="34" charset="0"/>
                <a:cs typeface="Arial" pitchFamily="34" charset="0"/>
              </a:rPr>
              <a:t>Δίκτυο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WDM PON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179512" y="2996952"/>
            <a:ext cx="79208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WDM</a:t>
            </a:r>
          </a:p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PON</a:t>
            </a:r>
          </a:p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OLT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02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096962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Αρχιτεκτονικές Δικτύων Οπτικής Πρόσβασης (1)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2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320" y="1700808"/>
            <a:ext cx="8510116" cy="44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2267744" y="3573016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Ίνα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2339752" y="47971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Ίνα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123728" y="22048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Ίνα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3707904" y="47971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RN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2915816" y="22048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RN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3131840" y="35730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RN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971600" y="27809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971600" y="56612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971600" y="42210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- Διάγραμμα ροής: Απόφαση"/>
          <p:cNvSpPr/>
          <p:nvPr/>
        </p:nvSpPr>
        <p:spPr>
          <a:xfrm>
            <a:off x="3707904" y="2132856"/>
            <a:ext cx="1584176" cy="504056"/>
          </a:xfrm>
          <a:prstGeom prst="flowChartDecis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ONU</a:t>
            </a:r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- Διάγραμμα ροής: Απόφαση"/>
          <p:cNvSpPr/>
          <p:nvPr/>
        </p:nvSpPr>
        <p:spPr>
          <a:xfrm>
            <a:off x="5220072" y="3501008"/>
            <a:ext cx="1584176" cy="504056"/>
          </a:xfrm>
          <a:prstGeom prst="flowChartDecis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ONU</a:t>
            </a:r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- Διάγραμμα ροής: Απόφαση"/>
          <p:cNvSpPr/>
          <p:nvPr/>
        </p:nvSpPr>
        <p:spPr>
          <a:xfrm>
            <a:off x="6372200" y="4725144"/>
            <a:ext cx="2376264" cy="504056"/>
          </a:xfrm>
          <a:prstGeom prst="flowChartDecis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ONU/NIU</a:t>
            </a:r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39 - Ευθεία γραμμή σύνδεσης"/>
          <p:cNvCxnSpPr>
            <a:stCxn id="17" idx="1"/>
            <a:endCxn id="12" idx="3"/>
          </p:cNvCxnSpPr>
          <p:nvPr/>
        </p:nvCxnSpPr>
        <p:spPr>
          <a:xfrm flipH="1">
            <a:off x="3491880" y="2384884"/>
            <a:ext cx="216024" cy="4646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2" name="41 - Ευθεία γραμμή σύνδεσης"/>
          <p:cNvCxnSpPr>
            <a:stCxn id="12" idx="1"/>
            <a:endCxn id="8" idx="3"/>
          </p:cNvCxnSpPr>
          <p:nvPr/>
        </p:nvCxnSpPr>
        <p:spPr>
          <a:xfrm flipH="1">
            <a:off x="2699792" y="2389530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4" name="43 - Ευθεία γραμμή σύνδεσης"/>
          <p:cNvCxnSpPr>
            <a:stCxn id="8" idx="1"/>
          </p:cNvCxnSpPr>
          <p:nvPr/>
        </p:nvCxnSpPr>
        <p:spPr>
          <a:xfrm flipH="1">
            <a:off x="1763688" y="2389530"/>
            <a:ext cx="360040" cy="31358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8" name="47 - Ευθεία γραμμή σύνδεσης"/>
          <p:cNvCxnSpPr>
            <a:stCxn id="56" idx="1"/>
            <a:endCxn id="13" idx="3"/>
          </p:cNvCxnSpPr>
          <p:nvPr/>
        </p:nvCxnSpPr>
        <p:spPr>
          <a:xfrm flipH="1">
            <a:off x="3707904" y="3757682"/>
            <a:ext cx="432048" cy="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0" name="49 - Ευθεία γραμμή σύνδεσης"/>
          <p:cNvCxnSpPr>
            <a:stCxn id="13" idx="1"/>
            <a:endCxn id="9" idx="3"/>
          </p:cNvCxnSpPr>
          <p:nvPr/>
        </p:nvCxnSpPr>
        <p:spPr>
          <a:xfrm flipH="1">
            <a:off x="2843808" y="3757682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2" name="51 - Ευθεία γραμμή σύνδεσης"/>
          <p:cNvCxnSpPr>
            <a:stCxn id="9" idx="1"/>
          </p:cNvCxnSpPr>
          <p:nvPr/>
        </p:nvCxnSpPr>
        <p:spPr>
          <a:xfrm flipH="1">
            <a:off x="1763688" y="3757682"/>
            <a:ext cx="504056" cy="31358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55" name="54 - TextBox"/>
          <p:cNvSpPr txBox="1"/>
          <p:nvPr/>
        </p:nvSpPr>
        <p:spPr>
          <a:xfrm>
            <a:off x="4788024" y="47971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Ίνα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55 - TextBox"/>
          <p:cNvSpPr txBox="1"/>
          <p:nvPr/>
        </p:nvSpPr>
        <p:spPr>
          <a:xfrm>
            <a:off x="4139952" y="35730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Ίνα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57 - Ευθεία γραμμή σύνδεσης"/>
          <p:cNvCxnSpPr>
            <a:endCxn id="10" idx="1"/>
          </p:cNvCxnSpPr>
          <p:nvPr/>
        </p:nvCxnSpPr>
        <p:spPr>
          <a:xfrm flipV="1">
            <a:off x="1835696" y="4981818"/>
            <a:ext cx="504056" cy="31358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60" name="59 - Ευθεία γραμμή σύνδεσης"/>
          <p:cNvCxnSpPr>
            <a:stCxn id="10" idx="3"/>
            <a:endCxn id="11" idx="1"/>
          </p:cNvCxnSpPr>
          <p:nvPr/>
        </p:nvCxnSpPr>
        <p:spPr>
          <a:xfrm>
            <a:off x="2915816" y="4981818"/>
            <a:ext cx="792088" cy="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62" name="61 - Ευθεία γραμμή σύνδεσης"/>
          <p:cNvCxnSpPr>
            <a:stCxn id="11" idx="3"/>
            <a:endCxn id="55" idx="1"/>
          </p:cNvCxnSpPr>
          <p:nvPr/>
        </p:nvCxnSpPr>
        <p:spPr>
          <a:xfrm>
            <a:off x="4283968" y="4981818"/>
            <a:ext cx="504056" cy="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64" name="63 - Ευθεία γραμμή σύνδεσης"/>
          <p:cNvCxnSpPr>
            <a:stCxn id="55" idx="3"/>
            <a:endCxn id="19" idx="1"/>
          </p:cNvCxnSpPr>
          <p:nvPr/>
        </p:nvCxnSpPr>
        <p:spPr>
          <a:xfrm flipV="1">
            <a:off x="5364088" y="4977172"/>
            <a:ext cx="1008112" cy="4646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67" name="66 - Ευθεία γραμμή σύνδεσης"/>
          <p:cNvCxnSpPr>
            <a:stCxn id="56" idx="3"/>
            <a:endCxn id="18" idx="1"/>
          </p:cNvCxnSpPr>
          <p:nvPr/>
        </p:nvCxnSpPr>
        <p:spPr>
          <a:xfrm flipV="1">
            <a:off x="4716016" y="3753036"/>
            <a:ext cx="504056" cy="4646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71" name="70 - TextBox"/>
          <p:cNvSpPr txBox="1"/>
          <p:nvPr/>
        </p:nvSpPr>
        <p:spPr>
          <a:xfrm>
            <a:off x="6156176" y="220486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Χαλκός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71 - TextBox"/>
          <p:cNvSpPr txBox="1"/>
          <p:nvPr/>
        </p:nvSpPr>
        <p:spPr>
          <a:xfrm>
            <a:off x="6804248" y="357301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Χαλκός</a:t>
            </a: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73 - Ευθεία γραμμή σύνδεσης"/>
          <p:cNvCxnSpPr>
            <a:stCxn id="17" idx="3"/>
            <a:endCxn id="71" idx="1"/>
          </p:cNvCxnSpPr>
          <p:nvPr/>
        </p:nvCxnSpPr>
        <p:spPr>
          <a:xfrm flipV="1">
            <a:off x="5292080" y="2374141"/>
            <a:ext cx="864096" cy="10743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76" name="75 - Ευθεία γραμμή σύνδεσης"/>
          <p:cNvCxnSpPr>
            <a:stCxn id="71" idx="3"/>
          </p:cNvCxnSpPr>
          <p:nvPr/>
        </p:nvCxnSpPr>
        <p:spPr>
          <a:xfrm flipV="1">
            <a:off x="7020272" y="2348880"/>
            <a:ext cx="792088" cy="25261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83" name="82 - Ευθεία γραμμή σύνδεσης"/>
          <p:cNvCxnSpPr/>
          <p:nvPr/>
        </p:nvCxnSpPr>
        <p:spPr>
          <a:xfrm>
            <a:off x="6804248" y="3717032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84" name="83 - Ευθεία γραμμή σύνδεσης"/>
          <p:cNvCxnSpPr/>
          <p:nvPr/>
        </p:nvCxnSpPr>
        <p:spPr>
          <a:xfrm>
            <a:off x="7524328" y="3717032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86" name="85 - TextBox"/>
          <p:cNvSpPr txBox="1"/>
          <p:nvPr/>
        </p:nvSpPr>
        <p:spPr>
          <a:xfrm>
            <a:off x="7884368" y="40770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NIU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86 - TextBox"/>
          <p:cNvSpPr txBox="1"/>
          <p:nvPr/>
        </p:nvSpPr>
        <p:spPr>
          <a:xfrm>
            <a:off x="7884368" y="25649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NIU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87 - TextBox"/>
          <p:cNvSpPr txBox="1"/>
          <p:nvPr/>
        </p:nvSpPr>
        <p:spPr>
          <a:xfrm>
            <a:off x="467544" y="52292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</a:t>
            </a:r>
            <a:endParaRPr lang="el-GR" dirty="0"/>
          </a:p>
        </p:txBody>
      </p:sp>
      <p:sp>
        <p:nvSpPr>
          <p:cNvPr id="89" name="88 - TextBox"/>
          <p:cNvSpPr txBox="1"/>
          <p:nvPr/>
        </p:nvSpPr>
        <p:spPr>
          <a:xfrm>
            <a:off x="467544" y="38610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el-GR" dirty="0"/>
          </a:p>
        </p:txBody>
      </p:sp>
      <p:sp>
        <p:nvSpPr>
          <p:cNvPr id="90" name="89 - TextBox"/>
          <p:cNvSpPr txBox="1"/>
          <p:nvPr/>
        </p:nvSpPr>
        <p:spPr>
          <a:xfrm>
            <a:off x="484312" y="2437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l-GR" dirty="0"/>
          </a:p>
        </p:txBody>
      </p:sp>
      <p:sp>
        <p:nvSpPr>
          <p:cNvPr id="91" name="90 - TextBox"/>
          <p:cNvSpPr txBox="1"/>
          <p:nvPr/>
        </p:nvSpPr>
        <p:spPr>
          <a:xfrm>
            <a:off x="3491880" y="5517232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1.Fiber to the Cab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2. Fiber to the Curb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3. Fiber to the Home 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11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Αρχιτεκτονικές (2)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2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899592" y="1988840"/>
            <a:ext cx="7565508" cy="42294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6" name="5 - TextBox"/>
          <p:cNvSpPr txBox="1"/>
          <p:nvPr/>
        </p:nvSpPr>
        <p:spPr>
          <a:xfrm>
            <a:off x="1043608" y="623731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Δίκτυο Παροχών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771800" y="6211669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Αστικό Κέντρο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228184" y="6211669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Περιοχή Κατοικίας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635896" y="1556792"/>
            <a:ext cx="482453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Πρόσβαση</a:t>
            </a:r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2267744" y="1628800"/>
            <a:ext cx="144016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Συνάθροιση</a:t>
            </a:r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827584" y="1556792"/>
            <a:ext cx="158417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Πυρήνας</a:t>
            </a:r>
            <a:endParaRPr lang="el-G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43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Τύποι Οπτικών Δικτύων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>
            <a:noAutofit/>
          </a:bodyPr>
          <a:lstStyle/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Παθητικά Οπτικά Δίκτυα (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Passive Optical Networks – PON).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Δεν απαιτείται ενεργός εξοπλισμός μεταξύ χρήστη και Αστικού Κέντρου. Οι χρήστες μοιράζονται την ίδια δέσμη φωτός. Απλά και φθηνά. Υπερκαλύπτουν τις σημερινές ανάγκες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Ενεργητικά Οπτικά Δίκτυα (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Active Optical Networks – PON)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. Απαιτούν ενεργό εξοπλισμό. Πολυπλοκότερα και ακριβότερα. Ασφαλέστερα και με μεγαλύτερο διαθέσιμο εύρος ζώνης.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2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580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Τύποι Παθητικών Οπτικών Δικτύων</a:t>
            </a:r>
            <a:endParaRPr lang="en-US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pic>
        <p:nvPicPr>
          <p:cNvPr id="4" name="Εικόνα 5"/>
          <p:cNvPicPr/>
          <p:nvPr/>
        </p:nvPicPr>
        <p:blipFill>
          <a:blip r:embed="rId3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sp>
        <p:nvSpPr>
          <p:cNvPr id="75" name="74 - TextBox"/>
          <p:cNvSpPr txBox="1"/>
          <p:nvPr/>
        </p:nvSpPr>
        <p:spPr>
          <a:xfrm>
            <a:off x="2267744" y="573325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SNI</a:t>
            </a:r>
            <a:endParaRPr lang="el-GR" sz="1600" dirty="0"/>
          </a:p>
        </p:txBody>
      </p:sp>
      <p:grpSp>
        <p:nvGrpSpPr>
          <p:cNvPr id="83" name="82 - Ομάδα"/>
          <p:cNvGrpSpPr/>
          <p:nvPr/>
        </p:nvGrpSpPr>
        <p:grpSpPr>
          <a:xfrm>
            <a:off x="323528" y="2204864"/>
            <a:ext cx="8568952" cy="3528392"/>
            <a:chOff x="323528" y="2204864"/>
            <a:chExt cx="8568952" cy="3528392"/>
          </a:xfrm>
        </p:grpSpPr>
        <p:cxnSp>
          <p:nvCxnSpPr>
            <p:cNvPr id="68" name="67 - Ευθεία γραμμή σύνδεσης"/>
            <p:cNvCxnSpPr/>
            <p:nvPr/>
          </p:nvCxnSpPr>
          <p:spPr>
            <a:xfrm flipH="1">
              <a:off x="4788024" y="3861048"/>
              <a:ext cx="1440160" cy="187220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26 - Ορθογώνιο"/>
            <p:cNvSpPr/>
            <p:nvPr/>
          </p:nvSpPr>
          <p:spPr>
            <a:xfrm>
              <a:off x="3203848" y="2636912"/>
              <a:ext cx="4248472" cy="30963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1" name="10 - Ομάδα"/>
            <p:cNvGrpSpPr/>
            <p:nvPr/>
          </p:nvGrpSpPr>
          <p:grpSpPr>
            <a:xfrm>
              <a:off x="323528" y="2204864"/>
              <a:ext cx="2088232" cy="3416320"/>
              <a:chOff x="323528" y="1556792"/>
              <a:chExt cx="2088232" cy="3416320"/>
            </a:xfrm>
          </p:grpSpPr>
          <p:sp>
            <p:nvSpPr>
              <p:cNvPr id="5" name="4 - TextBox"/>
              <p:cNvSpPr txBox="1"/>
              <p:nvPr/>
            </p:nvSpPr>
            <p:spPr>
              <a:xfrm>
                <a:off x="323528" y="1556792"/>
                <a:ext cx="2088232" cy="341632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dirty="0" smtClean="0"/>
                  <a:t>Κόμβος Εξυπηρέτησης</a:t>
                </a:r>
              </a:p>
              <a:p>
                <a:pPr algn="ctr"/>
                <a:endParaRPr lang="el-GR" dirty="0" smtClean="0"/>
              </a:p>
              <a:p>
                <a:pPr algn="ctr"/>
                <a:endParaRPr lang="el-GR" dirty="0" smtClean="0"/>
              </a:p>
              <a:p>
                <a:pPr algn="ctr"/>
                <a:endParaRPr lang="el-GR" dirty="0" smtClean="0"/>
              </a:p>
              <a:p>
                <a:pPr algn="ctr"/>
                <a:endParaRPr lang="el-GR" dirty="0" smtClean="0"/>
              </a:p>
              <a:p>
                <a:pPr algn="ctr"/>
                <a:endParaRPr lang="el-GR" dirty="0" smtClean="0"/>
              </a:p>
              <a:p>
                <a:pPr algn="ctr"/>
                <a:endParaRPr lang="el-GR" dirty="0" smtClean="0"/>
              </a:p>
              <a:p>
                <a:pPr algn="ctr"/>
                <a:endParaRPr lang="el-GR" dirty="0" smtClean="0"/>
              </a:p>
              <a:p>
                <a:pPr algn="ctr"/>
                <a:endParaRPr lang="el-GR" dirty="0" smtClean="0"/>
              </a:p>
              <a:p>
                <a:pPr algn="ctr"/>
                <a:endParaRPr lang="el-GR" dirty="0" smtClean="0"/>
              </a:p>
              <a:p>
                <a:pPr algn="ctr"/>
                <a:endParaRPr lang="el-GR" dirty="0"/>
              </a:p>
            </p:txBody>
          </p:sp>
          <p:sp>
            <p:nvSpPr>
              <p:cNvPr id="6" name="5 - TextBox"/>
              <p:cNvSpPr txBox="1"/>
              <p:nvPr/>
            </p:nvSpPr>
            <p:spPr>
              <a:xfrm>
                <a:off x="395536" y="2276872"/>
                <a:ext cx="1944216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dirty="0" smtClean="0"/>
                  <a:t>Διαδίκτυο</a:t>
                </a:r>
                <a:endParaRPr lang="el-GR" dirty="0"/>
              </a:p>
            </p:txBody>
          </p:sp>
          <p:sp>
            <p:nvSpPr>
              <p:cNvPr id="7" name="6 - TextBox"/>
              <p:cNvSpPr txBox="1"/>
              <p:nvPr/>
            </p:nvSpPr>
            <p:spPr>
              <a:xfrm>
                <a:off x="395536" y="2708920"/>
                <a:ext cx="1944216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dirty="0" smtClean="0"/>
                  <a:t>Τηλεφωνία</a:t>
                </a:r>
                <a:endParaRPr lang="el-GR" dirty="0"/>
              </a:p>
            </p:txBody>
          </p:sp>
          <p:sp>
            <p:nvSpPr>
              <p:cNvPr id="8" name="7 - TextBox"/>
              <p:cNvSpPr txBox="1"/>
              <p:nvPr/>
            </p:nvSpPr>
            <p:spPr>
              <a:xfrm>
                <a:off x="395536" y="3131676"/>
                <a:ext cx="1944216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Video</a:t>
                </a:r>
                <a:endParaRPr lang="el-GR" dirty="0"/>
              </a:p>
            </p:txBody>
          </p:sp>
          <p:sp>
            <p:nvSpPr>
              <p:cNvPr id="9" name="8 - TextBox"/>
              <p:cNvSpPr txBox="1"/>
              <p:nvPr/>
            </p:nvSpPr>
            <p:spPr>
              <a:xfrm>
                <a:off x="395536" y="3573016"/>
                <a:ext cx="1944216" cy="64633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dirty="0" smtClean="0"/>
                  <a:t>Μισθωμένη Γραμμή</a:t>
                </a:r>
                <a:endParaRPr lang="el-GR" dirty="0"/>
              </a:p>
            </p:txBody>
          </p:sp>
          <p:sp>
            <p:nvSpPr>
              <p:cNvPr id="10" name="9 - TextBox"/>
              <p:cNvSpPr txBox="1"/>
              <p:nvPr/>
            </p:nvSpPr>
            <p:spPr>
              <a:xfrm>
                <a:off x="395536" y="4283804"/>
                <a:ext cx="1944216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Frame Relay</a:t>
                </a:r>
                <a:endParaRPr lang="el-GR" dirty="0"/>
              </a:p>
            </p:txBody>
          </p:sp>
        </p:grpSp>
        <p:sp>
          <p:nvSpPr>
            <p:cNvPr id="12" name="11 - TextBox"/>
            <p:cNvSpPr txBox="1"/>
            <p:nvPr/>
          </p:nvSpPr>
          <p:spPr>
            <a:xfrm>
              <a:off x="3059832" y="2859901"/>
              <a:ext cx="530017" cy="2585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r>
                <a:rPr lang="en-US" dirty="0" smtClean="0"/>
                <a:t>OLT</a:t>
              </a:r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l-GR" dirty="0"/>
            </a:p>
          </p:txBody>
        </p:sp>
        <p:cxnSp>
          <p:nvCxnSpPr>
            <p:cNvPr id="20" name="19 - Ευθεία γραμμή σύνδεσης"/>
            <p:cNvCxnSpPr/>
            <p:nvPr/>
          </p:nvCxnSpPr>
          <p:spPr>
            <a:xfrm>
              <a:off x="2339752" y="3140968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- Ευθεία γραμμή σύνδεσης"/>
            <p:cNvCxnSpPr/>
            <p:nvPr/>
          </p:nvCxnSpPr>
          <p:spPr>
            <a:xfrm>
              <a:off x="2339752" y="3501008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- Ευθεία γραμμή σύνδεσης"/>
            <p:cNvCxnSpPr/>
            <p:nvPr/>
          </p:nvCxnSpPr>
          <p:spPr>
            <a:xfrm>
              <a:off x="2339752" y="3933056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- Ευθεία γραμμή σύνδεσης"/>
            <p:cNvCxnSpPr/>
            <p:nvPr/>
          </p:nvCxnSpPr>
          <p:spPr>
            <a:xfrm>
              <a:off x="2339752" y="4581128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- Ευθεία γραμμή σύνδεσης"/>
            <p:cNvCxnSpPr/>
            <p:nvPr/>
          </p:nvCxnSpPr>
          <p:spPr>
            <a:xfrm>
              <a:off x="2339752" y="5085184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- Ευθεία γραμμή σύνδεσης"/>
            <p:cNvCxnSpPr/>
            <p:nvPr/>
          </p:nvCxnSpPr>
          <p:spPr>
            <a:xfrm>
              <a:off x="3635896" y="3140968"/>
              <a:ext cx="24482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28 - TextBox"/>
            <p:cNvSpPr txBox="1"/>
            <p:nvPr/>
          </p:nvSpPr>
          <p:spPr>
            <a:xfrm>
              <a:off x="6084168" y="2987660"/>
              <a:ext cx="792088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ONT</a:t>
              </a:r>
              <a:endParaRPr lang="el-GR" dirty="0"/>
            </a:p>
          </p:txBody>
        </p:sp>
        <p:cxnSp>
          <p:nvCxnSpPr>
            <p:cNvPr id="35" name="34 - Ευθεία γραμμή σύνδεσης"/>
            <p:cNvCxnSpPr/>
            <p:nvPr/>
          </p:nvCxnSpPr>
          <p:spPr>
            <a:xfrm>
              <a:off x="3635896" y="3645024"/>
              <a:ext cx="24482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35 - TextBox"/>
            <p:cNvSpPr txBox="1"/>
            <p:nvPr/>
          </p:nvSpPr>
          <p:spPr>
            <a:xfrm>
              <a:off x="6084168" y="3491716"/>
              <a:ext cx="792088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ONT</a:t>
              </a:r>
              <a:endParaRPr lang="el-GR" dirty="0"/>
            </a:p>
          </p:txBody>
        </p:sp>
        <p:sp>
          <p:nvSpPr>
            <p:cNvPr id="37" name="36 - TextBox"/>
            <p:cNvSpPr txBox="1"/>
            <p:nvPr/>
          </p:nvSpPr>
          <p:spPr>
            <a:xfrm>
              <a:off x="5220072" y="4283804"/>
              <a:ext cx="79208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ONU</a:t>
              </a:r>
              <a:endParaRPr lang="el-GR" dirty="0"/>
            </a:p>
          </p:txBody>
        </p:sp>
        <p:cxnSp>
          <p:nvCxnSpPr>
            <p:cNvPr id="38" name="37 - Ευθεία γραμμή σύνδεσης"/>
            <p:cNvCxnSpPr/>
            <p:nvPr/>
          </p:nvCxnSpPr>
          <p:spPr>
            <a:xfrm>
              <a:off x="3635896" y="4437112"/>
              <a:ext cx="15841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- Ευθεία γραμμή σύνδεσης"/>
            <p:cNvCxnSpPr/>
            <p:nvPr/>
          </p:nvCxnSpPr>
          <p:spPr>
            <a:xfrm>
              <a:off x="3635896" y="5013176"/>
              <a:ext cx="11521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40 - TextBox"/>
            <p:cNvSpPr txBox="1"/>
            <p:nvPr/>
          </p:nvSpPr>
          <p:spPr>
            <a:xfrm>
              <a:off x="4788024" y="4859868"/>
              <a:ext cx="79208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ONU</a:t>
              </a:r>
              <a:endParaRPr lang="el-GR" dirty="0"/>
            </a:p>
          </p:txBody>
        </p:sp>
        <p:cxnSp>
          <p:nvCxnSpPr>
            <p:cNvPr id="43" name="42 - Ευθεία γραμμή σύνδεσης"/>
            <p:cNvCxnSpPr/>
            <p:nvPr/>
          </p:nvCxnSpPr>
          <p:spPr>
            <a:xfrm>
              <a:off x="6876256" y="3140968"/>
              <a:ext cx="792088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- Ευθεία γραμμή σύνδεσης"/>
            <p:cNvCxnSpPr/>
            <p:nvPr/>
          </p:nvCxnSpPr>
          <p:spPr>
            <a:xfrm>
              <a:off x="6876256" y="3645024"/>
              <a:ext cx="792088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- Ευθεία γραμμή σύνδεσης"/>
            <p:cNvCxnSpPr/>
            <p:nvPr/>
          </p:nvCxnSpPr>
          <p:spPr>
            <a:xfrm>
              <a:off x="6012160" y="4437112"/>
              <a:ext cx="1656184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- Ευθεία γραμμή σύνδεσης"/>
            <p:cNvCxnSpPr/>
            <p:nvPr/>
          </p:nvCxnSpPr>
          <p:spPr>
            <a:xfrm>
              <a:off x="5580112" y="5013176"/>
              <a:ext cx="2088232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49 - Κουμπί ενέργειας: Κεντρική σελίδα">
              <a:hlinkClick r:id="" action="ppaction://noaction" highlightClick="1"/>
            </p:cNvPr>
            <p:cNvSpPr/>
            <p:nvPr/>
          </p:nvSpPr>
          <p:spPr>
            <a:xfrm>
              <a:off x="7668344" y="2924944"/>
              <a:ext cx="360040" cy="360040"/>
            </a:xfrm>
            <a:prstGeom prst="actionButtonHom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3" name="52 - Κύβος"/>
            <p:cNvSpPr/>
            <p:nvPr/>
          </p:nvSpPr>
          <p:spPr>
            <a:xfrm>
              <a:off x="7668344" y="3429000"/>
              <a:ext cx="288032" cy="432048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4" name="53 - Κουμπί ενέργειας: Κεντρική σελίδα">
              <a:hlinkClick r:id="" action="ppaction://noaction" highlightClick="1"/>
            </p:cNvPr>
            <p:cNvSpPr/>
            <p:nvPr/>
          </p:nvSpPr>
          <p:spPr>
            <a:xfrm>
              <a:off x="7668344" y="4221088"/>
              <a:ext cx="360040" cy="360040"/>
            </a:xfrm>
            <a:prstGeom prst="actionButtonHom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5" name="54 - Κουμπί ενέργειας: Κεντρική σελίδα">
              <a:hlinkClick r:id="" action="ppaction://noaction" highlightClick="1"/>
            </p:cNvPr>
            <p:cNvSpPr/>
            <p:nvPr/>
          </p:nvSpPr>
          <p:spPr>
            <a:xfrm>
              <a:off x="7668344" y="4869160"/>
              <a:ext cx="360040" cy="360040"/>
            </a:xfrm>
            <a:prstGeom prst="actionButtonHom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6" name="55 - TextBox"/>
            <p:cNvSpPr txBox="1"/>
            <p:nvPr/>
          </p:nvSpPr>
          <p:spPr>
            <a:xfrm>
              <a:off x="8100392" y="2924944"/>
              <a:ext cx="792088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FTTH</a:t>
              </a:r>
              <a:endParaRPr lang="el-GR" sz="1600" dirty="0"/>
            </a:p>
          </p:txBody>
        </p:sp>
        <p:sp>
          <p:nvSpPr>
            <p:cNvPr id="57" name="56 - TextBox"/>
            <p:cNvSpPr txBox="1"/>
            <p:nvPr/>
          </p:nvSpPr>
          <p:spPr>
            <a:xfrm>
              <a:off x="8100392" y="3419708"/>
              <a:ext cx="792088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FTTB</a:t>
              </a:r>
              <a:endParaRPr lang="el-GR" sz="1600" dirty="0"/>
            </a:p>
          </p:txBody>
        </p:sp>
        <p:sp>
          <p:nvSpPr>
            <p:cNvPr id="58" name="57 - TextBox"/>
            <p:cNvSpPr txBox="1"/>
            <p:nvPr/>
          </p:nvSpPr>
          <p:spPr>
            <a:xfrm>
              <a:off x="8100392" y="4221088"/>
              <a:ext cx="792088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FTTC</a:t>
              </a:r>
              <a:endParaRPr lang="el-GR" sz="1600" dirty="0"/>
            </a:p>
          </p:txBody>
        </p:sp>
        <p:sp>
          <p:nvSpPr>
            <p:cNvPr id="59" name="58 - TextBox"/>
            <p:cNvSpPr txBox="1"/>
            <p:nvPr/>
          </p:nvSpPr>
          <p:spPr>
            <a:xfrm>
              <a:off x="8100392" y="4859868"/>
              <a:ext cx="792088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FTTCab</a:t>
              </a:r>
              <a:endParaRPr lang="el-GR" sz="1600" dirty="0"/>
            </a:p>
          </p:txBody>
        </p:sp>
        <p:sp>
          <p:nvSpPr>
            <p:cNvPr id="60" name="59 - TextBox"/>
            <p:cNvSpPr txBox="1"/>
            <p:nvPr/>
          </p:nvSpPr>
          <p:spPr>
            <a:xfrm>
              <a:off x="3563888" y="2636912"/>
              <a:ext cx="36724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/>
                <a:t>Παθητικός Οπτικός Διαμεριστής (</a:t>
              </a:r>
              <a:r>
                <a:rPr lang="en-US" sz="1600" dirty="0" smtClean="0"/>
                <a:t>G.671</a:t>
              </a:r>
              <a:r>
                <a:rPr lang="el-GR" sz="1600" dirty="0" smtClean="0"/>
                <a:t>)</a:t>
              </a:r>
              <a:endParaRPr lang="el-GR" sz="1600" dirty="0"/>
            </a:p>
          </p:txBody>
        </p:sp>
        <p:sp>
          <p:nvSpPr>
            <p:cNvPr id="61" name="60 - TextBox"/>
            <p:cNvSpPr txBox="1"/>
            <p:nvPr/>
          </p:nvSpPr>
          <p:spPr>
            <a:xfrm>
              <a:off x="3635896" y="5250686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X-PON</a:t>
              </a:r>
              <a:endParaRPr lang="el-GR" sz="1600" dirty="0"/>
            </a:p>
          </p:txBody>
        </p:sp>
        <p:sp>
          <p:nvSpPr>
            <p:cNvPr id="62" name="61 - TextBox"/>
            <p:cNvSpPr txBox="1"/>
            <p:nvPr/>
          </p:nvSpPr>
          <p:spPr>
            <a:xfrm>
              <a:off x="3716288" y="3234462"/>
              <a:ext cx="17198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/>
                <a:t>Οπτική Ίνα(</a:t>
              </a:r>
              <a:r>
                <a:rPr lang="en-US" sz="1600" dirty="0" smtClean="0"/>
                <a:t>G.6</a:t>
              </a:r>
              <a:r>
                <a:rPr lang="el-GR" sz="1600" dirty="0" smtClean="0"/>
                <a:t>52)</a:t>
              </a:r>
              <a:endParaRPr lang="el-GR" sz="1600" dirty="0"/>
            </a:p>
          </p:txBody>
        </p:sp>
        <p:sp>
          <p:nvSpPr>
            <p:cNvPr id="70" name="69 - TextBox"/>
            <p:cNvSpPr txBox="1"/>
            <p:nvPr/>
          </p:nvSpPr>
          <p:spPr>
            <a:xfrm>
              <a:off x="5508104" y="5301208"/>
              <a:ext cx="1376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VDSL</a:t>
              </a:r>
              <a:endParaRPr lang="el-GR" sz="1600" dirty="0"/>
            </a:p>
          </p:txBody>
        </p:sp>
        <p:sp>
          <p:nvSpPr>
            <p:cNvPr id="71" name="70 - Ορθογώνιο"/>
            <p:cNvSpPr/>
            <p:nvPr/>
          </p:nvSpPr>
          <p:spPr>
            <a:xfrm>
              <a:off x="7524328" y="4365104"/>
              <a:ext cx="144016" cy="1440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2" name="71 - Ορθογώνιο"/>
            <p:cNvSpPr/>
            <p:nvPr/>
          </p:nvSpPr>
          <p:spPr>
            <a:xfrm>
              <a:off x="7524328" y="4941168"/>
              <a:ext cx="144016" cy="1440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74" name="73 - Ευθεία γραμμή σύνδεσης"/>
            <p:cNvCxnSpPr/>
            <p:nvPr/>
          </p:nvCxnSpPr>
          <p:spPr>
            <a:xfrm>
              <a:off x="2699792" y="2780928"/>
              <a:ext cx="0" cy="288032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75 - TextBox"/>
            <p:cNvSpPr txBox="1"/>
            <p:nvPr/>
          </p:nvSpPr>
          <p:spPr>
            <a:xfrm>
              <a:off x="2627784" y="2564904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Q3</a:t>
              </a:r>
              <a:endParaRPr lang="el-GR" sz="1600" dirty="0"/>
            </a:p>
          </p:txBody>
        </p:sp>
        <p:sp>
          <p:nvSpPr>
            <p:cNvPr id="77" name="76 - TextBox"/>
            <p:cNvSpPr txBox="1"/>
            <p:nvPr/>
          </p:nvSpPr>
          <p:spPr>
            <a:xfrm>
              <a:off x="2483768" y="2257127"/>
              <a:ext cx="2016224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dirty="0" smtClean="0"/>
                <a:t>Λειτουργικό Σύστημα</a:t>
              </a:r>
              <a:endParaRPr lang="el-GR" sz="1400" dirty="0"/>
            </a:p>
          </p:txBody>
        </p:sp>
        <p:cxnSp>
          <p:nvCxnSpPr>
            <p:cNvPr id="81" name="80 - Ευθεία γραμμή σύνδεσης"/>
            <p:cNvCxnSpPr/>
            <p:nvPr/>
          </p:nvCxnSpPr>
          <p:spPr>
            <a:xfrm>
              <a:off x="3347864" y="2564904"/>
              <a:ext cx="0" cy="2880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81 - TextBox"/>
          <p:cNvSpPr txBox="1"/>
          <p:nvPr/>
        </p:nvSpPr>
        <p:spPr>
          <a:xfrm>
            <a:off x="2987824" y="184482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Οπτικό Δίκτυο Διανομής</a:t>
            </a:r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val="21711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OLT – Optical Line Terminal (</a:t>
            </a:r>
            <a:r>
              <a:rPr lang="el-GR" sz="36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κέντρο)</a:t>
            </a:r>
            <a:r>
              <a:rPr lang="en-US" sz="36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/>
            </a:r>
            <a:br>
              <a:rPr lang="en-US" sz="36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</a:br>
            <a:r>
              <a:rPr lang="en-US" sz="36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ONU – Optical Networking Unit</a:t>
            </a:r>
            <a:r>
              <a:rPr lang="el-GR" sz="3600" dirty="0" smtClean="0">
                <a:solidFill>
                  <a:srgbClr val="5075BC"/>
                </a:solidFill>
                <a:latin typeface="Arial"/>
                <a:ea typeface="DejaVu Sans"/>
                <a:cs typeface="+mn-cs"/>
              </a:rPr>
              <a:t> (χρήστης)</a:t>
            </a:r>
            <a:endParaRPr lang="en-US" sz="3600" dirty="0">
              <a:solidFill>
                <a:srgbClr val="5075BC"/>
              </a:solidFill>
              <a:latin typeface="Arial"/>
              <a:ea typeface="DejaVu Sans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Μία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OLT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μπορεί να εξυπηρετήσει μέχρι και 32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ONU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Εικόνα 5"/>
          <p:cNvPicPr/>
          <p:nvPr/>
        </p:nvPicPr>
        <p:blipFill>
          <a:blip r:embed="rId2" cstate="print"/>
          <a:stretch/>
        </p:blipFill>
        <p:spPr>
          <a:xfrm>
            <a:off x="107640" y="6015240"/>
            <a:ext cx="725760" cy="704160"/>
          </a:xfrm>
          <a:prstGeom prst="rect">
            <a:avLst/>
          </a:prstGeom>
          <a:ln>
            <a:noFill/>
          </a:ln>
        </p:spPr>
      </p:pic>
      <p:grpSp>
        <p:nvGrpSpPr>
          <p:cNvPr id="64" name="63 - Ομάδα"/>
          <p:cNvGrpSpPr/>
          <p:nvPr/>
        </p:nvGrpSpPr>
        <p:grpSpPr>
          <a:xfrm>
            <a:off x="1475656" y="2564904"/>
            <a:ext cx="5544616" cy="3096344"/>
            <a:chOff x="1043608" y="2420888"/>
            <a:chExt cx="5544616" cy="3096344"/>
          </a:xfrm>
        </p:grpSpPr>
        <p:sp>
          <p:nvSpPr>
            <p:cNvPr id="14" name="13 - TextBox"/>
            <p:cNvSpPr txBox="1"/>
            <p:nvPr/>
          </p:nvSpPr>
          <p:spPr>
            <a:xfrm>
              <a:off x="3635896" y="3717032"/>
              <a:ext cx="792088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1xn</a:t>
              </a:r>
              <a:endParaRPr lang="el-GR" dirty="0"/>
            </a:p>
          </p:txBody>
        </p:sp>
        <p:sp>
          <p:nvSpPr>
            <p:cNvPr id="8" name="7 - Ορθογώνιο"/>
            <p:cNvSpPr/>
            <p:nvPr/>
          </p:nvSpPr>
          <p:spPr>
            <a:xfrm>
              <a:off x="1331640" y="3501008"/>
              <a:ext cx="1152128" cy="19442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1547664" y="3717032"/>
              <a:ext cx="792088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OLT</a:t>
              </a:r>
              <a:endParaRPr lang="el-GR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9 - TextBox"/>
            <p:cNvSpPr txBox="1"/>
            <p:nvPr/>
          </p:nvSpPr>
          <p:spPr>
            <a:xfrm>
              <a:off x="1547664" y="4653136"/>
              <a:ext cx="792088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OLT</a:t>
              </a:r>
              <a:endParaRPr lang="el-GR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" name="12 - Ευθεία γραμμή σύνδεσης"/>
            <p:cNvCxnSpPr/>
            <p:nvPr/>
          </p:nvCxnSpPr>
          <p:spPr>
            <a:xfrm>
              <a:off x="2483768" y="4941168"/>
              <a:ext cx="12241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6" name="15 - Ορθογώνιο"/>
            <p:cNvSpPr/>
            <p:nvPr/>
          </p:nvSpPr>
          <p:spPr>
            <a:xfrm>
              <a:off x="3635896" y="4725144"/>
              <a:ext cx="792088" cy="64807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1xn</a:t>
              </a:r>
              <a:endParaRPr lang="el-GR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14 - Ορθογώνιο"/>
            <p:cNvSpPr/>
            <p:nvPr/>
          </p:nvSpPr>
          <p:spPr>
            <a:xfrm>
              <a:off x="3635896" y="3573016"/>
              <a:ext cx="792088" cy="64807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1xn</a:t>
              </a:r>
              <a:endParaRPr lang="el-GR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17 - Ευθεία γραμμή σύνδεσης"/>
            <p:cNvCxnSpPr/>
            <p:nvPr/>
          </p:nvCxnSpPr>
          <p:spPr>
            <a:xfrm>
              <a:off x="4427984" y="3645024"/>
              <a:ext cx="12241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9" name="18 - Ευθεία γραμμή σύνδεσης"/>
            <p:cNvCxnSpPr/>
            <p:nvPr/>
          </p:nvCxnSpPr>
          <p:spPr>
            <a:xfrm>
              <a:off x="4427984" y="3933056"/>
              <a:ext cx="194421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4" name="23 - Ευθεία γραμμή σύνδεσης"/>
            <p:cNvCxnSpPr/>
            <p:nvPr/>
          </p:nvCxnSpPr>
          <p:spPr>
            <a:xfrm flipV="1">
              <a:off x="5652120" y="3356992"/>
              <a:ext cx="0" cy="288032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8" name="27 - Ευθεία γραμμή σύνδεσης"/>
            <p:cNvCxnSpPr/>
            <p:nvPr/>
          </p:nvCxnSpPr>
          <p:spPr>
            <a:xfrm flipV="1">
              <a:off x="6372200" y="3429000"/>
              <a:ext cx="0" cy="504056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9" name="28 - Ορθογώνιο"/>
            <p:cNvSpPr/>
            <p:nvPr/>
          </p:nvSpPr>
          <p:spPr>
            <a:xfrm>
              <a:off x="5508104" y="2996952"/>
              <a:ext cx="360040" cy="36004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" name="29 - Ορθογώνιο"/>
            <p:cNvSpPr/>
            <p:nvPr/>
          </p:nvSpPr>
          <p:spPr>
            <a:xfrm>
              <a:off x="6228184" y="3068960"/>
              <a:ext cx="360040" cy="36004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36" name="35 - Ευθεία γραμμή σύνδεσης"/>
            <p:cNvCxnSpPr/>
            <p:nvPr/>
          </p:nvCxnSpPr>
          <p:spPr>
            <a:xfrm>
              <a:off x="5652120" y="2636912"/>
              <a:ext cx="0" cy="36004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37" name="36 - Ευθεία γραμμή σύνδεσης"/>
            <p:cNvCxnSpPr/>
            <p:nvPr/>
          </p:nvCxnSpPr>
          <p:spPr>
            <a:xfrm>
              <a:off x="6372200" y="2708920"/>
              <a:ext cx="0" cy="36004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8" name="37 - Κουμπί ενέργειας: Κεντρική σελίδα">
              <a:hlinkClick r:id="" action="ppaction://noaction" highlightClick="1"/>
            </p:cNvPr>
            <p:cNvSpPr/>
            <p:nvPr/>
          </p:nvSpPr>
          <p:spPr>
            <a:xfrm>
              <a:off x="5508104" y="2420888"/>
              <a:ext cx="288032" cy="288032"/>
            </a:xfrm>
            <a:prstGeom prst="actionButtonHom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" name="38 - Κουμπί ενέργειας: Κεντρική σελίδα">
              <a:hlinkClick r:id="" action="ppaction://noaction" highlightClick="1"/>
            </p:cNvPr>
            <p:cNvSpPr/>
            <p:nvPr/>
          </p:nvSpPr>
          <p:spPr>
            <a:xfrm>
              <a:off x="6228184" y="2420888"/>
              <a:ext cx="288032" cy="288032"/>
            </a:xfrm>
            <a:prstGeom prst="actionButtonHom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40" name="39 - Ευθεία γραμμή σύνδεσης"/>
            <p:cNvCxnSpPr/>
            <p:nvPr/>
          </p:nvCxnSpPr>
          <p:spPr>
            <a:xfrm>
              <a:off x="4427984" y="4077072"/>
              <a:ext cx="10801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41" name="40 - Ευθεία γραμμή σύνδεσης"/>
            <p:cNvCxnSpPr/>
            <p:nvPr/>
          </p:nvCxnSpPr>
          <p:spPr>
            <a:xfrm>
              <a:off x="4427984" y="4221088"/>
              <a:ext cx="108012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3" name="52 - Ευθεία γραμμή σύνδεσης"/>
            <p:cNvCxnSpPr/>
            <p:nvPr/>
          </p:nvCxnSpPr>
          <p:spPr>
            <a:xfrm>
              <a:off x="2483768" y="4437112"/>
              <a:ext cx="43204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4" name="53 - Ευθεία γραμμή σύνδεσης"/>
            <p:cNvCxnSpPr/>
            <p:nvPr/>
          </p:nvCxnSpPr>
          <p:spPr>
            <a:xfrm>
              <a:off x="2483768" y="4509120"/>
              <a:ext cx="43204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5" name="54 - Ευθεία γραμμή σύνδεσης"/>
            <p:cNvCxnSpPr/>
            <p:nvPr/>
          </p:nvCxnSpPr>
          <p:spPr>
            <a:xfrm>
              <a:off x="2483768" y="4581128"/>
              <a:ext cx="43204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6" name="55 - Ευθεία γραμμή σύνδεσης"/>
            <p:cNvCxnSpPr/>
            <p:nvPr/>
          </p:nvCxnSpPr>
          <p:spPr>
            <a:xfrm>
              <a:off x="2483768" y="4653136"/>
              <a:ext cx="43204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80" name="79 - TextBox"/>
            <p:cNvSpPr txBox="1"/>
            <p:nvPr/>
          </p:nvSpPr>
          <p:spPr>
            <a:xfrm>
              <a:off x="5724128" y="3501008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ONT</a:t>
              </a:r>
              <a:endParaRPr lang="el-GR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80 - TextBox"/>
            <p:cNvSpPr txBox="1"/>
            <p:nvPr/>
          </p:nvSpPr>
          <p:spPr>
            <a:xfrm rot="16200000">
              <a:off x="-47255" y="4087815"/>
              <a:ext cx="25202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latin typeface="Arial" pitchFamily="34" charset="0"/>
                  <a:cs typeface="Arial" pitchFamily="34" charset="0"/>
                </a:rPr>
                <a:t>Κέντρο Μεταγωγής</a:t>
              </a:r>
              <a:endParaRPr lang="el-GR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81 - TextBox"/>
            <p:cNvSpPr txBox="1"/>
            <p:nvPr/>
          </p:nvSpPr>
          <p:spPr>
            <a:xfrm>
              <a:off x="2627784" y="3284984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err="1" smtClean="0">
                  <a:latin typeface="Arial" pitchFamily="34" charset="0"/>
                  <a:cs typeface="Arial" pitchFamily="34" charset="0"/>
                </a:rPr>
                <a:t>Συρρευματική</a:t>
              </a:r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 Μετάδοση</a:t>
              </a:r>
              <a:endParaRPr lang="el-GR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82 - TextBox"/>
            <p:cNvSpPr txBox="1"/>
            <p:nvPr/>
          </p:nvSpPr>
          <p:spPr>
            <a:xfrm>
              <a:off x="2483768" y="4005064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>
                  <a:latin typeface="Arial" pitchFamily="34" charset="0"/>
                  <a:cs typeface="Arial" pitchFamily="34" charset="0"/>
                </a:rPr>
                <a:t>Αντιρρευματική Μετάδοση</a:t>
              </a:r>
              <a:endParaRPr lang="el-GR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5" name="84 - Ευθύγραμμο βέλος σύνδεσης"/>
            <p:cNvCxnSpPr/>
            <p:nvPr/>
          </p:nvCxnSpPr>
          <p:spPr>
            <a:xfrm>
              <a:off x="2699792" y="3789040"/>
              <a:ext cx="7920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86 - Ευθύγραμμο βέλος σύνδεσης"/>
            <p:cNvCxnSpPr/>
            <p:nvPr/>
          </p:nvCxnSpPr>
          <p:spPr>
            <a:xfrm flipH="1">
              <a:off x="2699792" y="4005064"/>
              <a:ext cx="7920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87 - TextBox"/>
            <p:cNvSpPr txBox="1"/>
            <p:nvPr/>
          </p:nvSpPr>
          <p:spPr>
            <a:xfrm>
              <a:off x="3635896" y="4293096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 smtClean="0">
                  <a:latin typeface="Arial" pitchFamily="34" charset="0"/>
                  <a:cs typeface="Arial" pitchFamily="34" charset="0"/>
                </a:rPr>
                <a:t>Διαμεριστής</a:t>
              </a:r>
              <a:endParaRPr lang="el-GR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88 - TextBox"/>
            <p:cNvSpPr txBox="1"/>
            <p:nvPr/>
          </p:nvSpPr>
          <p:spPr>
            <a:xfrm>
              <a:off x="2627784" y="2996952"/>
              <a:ext cx="1656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latin typeface="Arial" pitchFamily="34" charset="0"/>
                  <a:cs typeface="Arial" pitchFamily="34" charset="0"/>
                </a:rPr>
                <a:t>Καθοδικό</a:t>
              </a:r>
              <a:endParaRPr lang="el-GR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89 - TextBox"/>
            <p:cNvSpPr txBox="1"/>
            <p:nvPr/>
          </p:nvSpPr>
          <p:spPr>
            <a:xfrm>
              <a:off x="2483768" y="5013176"/>
              <a:ext cx="1656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latin typeface="Arial" pitchFamily="34" charset="0"/>
                  <a:cs typeface="Arial" pitchFamily="34" charset="0"/>
                </a:rPr>
                <a:t>Ανοδικό</a:t>
              </a:r>
              <a:endParaRPr lang="el-GR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7" name="96 - Ευθεία γραμμή σύνδεσης"/>
            <p:cNvCxnSpPr>
              <a:endCxn id="15" idx="1"/>
            </p:cNvCxnSpPr>
            <p:nvPr/>
          </p:nvCxnSpPr>
          <p:spPr>
            <a:xfrm>
              <a:off x="2483768" y="3861048"/>
              <a:ext cx="1152128" cy="360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41 - Ευθεία γραμμή σύνδεσης"/>
            <p:cNvCxnSpPr/>
            <p:nvPr/>
          </p:nvCxnSpPr>
          <p:spPr>
            <a:xfrm>
              <a:off x="4427984" y="5301208"/>
              <a:ext cx="151216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47" name="46 - Ευθεία γραμμή σύνδεσης"/>
            <p:cNvCxnSpPr/>
            <p:nvPr/>
          </p:nvCxnSpPr>
          <p:spPr>
            <a:xfrm flipV="1">
              <a:off x="5940152" y="5157192"/>
              <a:ext cx="0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48" name="47 - Ορθογώνιο"/>
            <p:cNvSpPr/>
            <p:nvPr/>
          </p:nvSpPr>
          <p:spPr>
            <a:xfrm>
              <a:off x="5796136" y="4869160"/>
              <a:ext cx="360040" cy="36004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49" name="48 - Ευθεία γραμμή σύνδεσης"/>
            <p:cNvCxnSpPr/>
            <p:nvPr/>
          </p:nvCxnSpPr>
          <p:spPr>
            <a:xfrm>
              <a:off x="5940152" y="4653136"/>
              <a:ext cx="0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50" name="49 - Κουμπί ενέργειας: Κεντρική σελίδα">
              <a:hlinkClick r:id="" action="ppaction://noaction" highlightClick="1"/>
            </p:cNvPr>
            <p:cNvSpPr/>
            <p:nvPr/>
          </p:nvSpPr>
          <p:spPr>
            <a:xfrm>
              <a:off x="5796136" y="4437112"/>
              <a:ext cx="288032" cy="288032"/>
            </a:xfrm>
            <a:prstGeom prst="actionButtonHom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57" name="56 - Ευθεία γραμμή σύνδεσης"/>
            <p:cNvCxnSpPr/>
            <p:nvPr/>
          </p:nvCxnSpPr>
          <p:spPr>
            <a:xfrm>
              <a:off x="4427984" y="5085184"/>
              <a:ext cx="3600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59" name="58 - Ορθογώνιο"/>
            <p:cNvSpPr/>
            <p:nvPr/>
          </p:nvSpPr>
          <p:spPr>
            <a:xfrm>
              <a:off x="4788024" y="4869160"/>
              <a:ext cx="360040" cy="36004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60" name="59 - Ευθεία γραμμή σύνδεσης"/>
            <p:cNvCxnSpPr/>
            <p:nvPr/>
          </p:nvCxnSpPr>
          <p:spPr>
            <a:xfrm>
              <a:off x="4932040" y="4653136"/>
              <a:ext cx="0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61" name="60 - Κουμπί ενέργειας: Κεντρική σελίδα">
              <a:hlinkClick r:id="" action="ppaction://noaction" highlightClick="1"/>
            </p:cNvPr>
            <p:cNvSpPr/>
            <p:nvPr/>
          </p:nvSpPr>
          <p:spPr>
            <a:xfrm>
              <a:off x="4788024" y="4437112"/>
              <a:ext cx="288032" cy="288032"/>
            </a:xfrm>
            <a:prstGeom prst="actionButtonHom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2" name="61 - TextBox"/>
            <p:cNvSpPr txBox="1"/>
            <p:nvPr/>
          </p:nvSpPr>
          <p:spPr>
            <a:xfrm>
              <a:off x="5076056" y="4941168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ONT</a:t>
              </a:r>
              <a:endParaRPr lang="el-GR" sz="1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8354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1473</Words>
  <Application>Microsoft Office PowerPoint</Application>
  <PresentationFormat>Προβολή στην οθόνη (4:3)</PresentationFormat>
  <Paragraphs>464</Paragraphs>
  <Slides>35</Slides>
  <Notes>21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6" baseType="lpstr">
      <vt:lpstr>Office Theme</vt:lpstr>
      <vt:lpstr>Διαφάνεια 1</vt:lpstr>
      <vt:lpstr>Η Βέλτιστη Άμεση Αναβάθμιση των Δικτύων Πέραν των 100 Mb/s</vt:lpstr>
      <vt:lpstr>Αναβάθμιση προς τα 100 Mb/s</vt:lpstr>
      <vt:lpstr>Η Αρχιτεκτονική του WDM PON</vt:lpstr>
      <vt:lpstr>Αρχιτεκτονικές Δικτύων Οπτικής Πρόσβασης (1)</vt:lpstr>
      <vt:lpstr>Αρχιτεκτονικές (2)</vt:lpstr>
      <vt:lpstr>Τύποι Οπτικών Δικτύων</vt:lpstr>
      <vt:lpstr>Τύποι Παθητικών Οπτικών Δικτύων</vt:lpstr>
      <vt:lpstr>OLT – Optical Line Terminal (κέντρο) ONU – Optical Networking Unit (χρήστης)</vt:lpstr>
      <vt:lpstr>Ευρυεκπομπή προς το Χρήστη Πολύπλεξη προς το Κέντρο</vt:lpstr>
      <vt:lpstr>Τύποι PON</vt:lpstr>
      <vt:lpstr>APON και BPON</vt:lpstr>
      <vt:lpstr>EPON: Ethernet στην Καθοδική Κατεύθυνση TDM στην Ανοδική</vt:lpstr>
      <vt:lpstr>Η Εσωτερική Δομή ενός PON</vt:lpstr>
      <vt:lpstr>Σύγκριση των Παθητικών Οπτικών Δικτύων</vt:lpstr>
      <vt:lpstr>Τα Ενεργά Οπτικά Δίκτυα Απαιτούν Δρομολογητή αντί του Διαμεριστή</vt:lpstr>
      <vt:lpstr>Η Μεταφορά της Κίνησης της Ασύρματης Πρόσβασης</vt:lpstr>
      <vt:lpstr>Η Οπτική Ίνα  Τα Βασικά</vt:lpstr>
      <vt:lpstr>Η Μετάδοση</vt:lpstr>
      <vt:lpstr>Οπτικές Ίνες Μονότροπες και Πολύτροπες (Multimode - Single-mode)</vt:lpstr>
      <vt:lpstr>Απόσβεση</vt:lpstr>
      <vt:lpstr>Εύρος Ζώνης</vt:lpstr>
      <vt:lpstr>Πολύπλεξη στο Πεδίο του Μήκους Κύματος</vt:lpstr>
      <vt:lpstr>Coarse (Χονδρό) Και Dense (Πυκνό) WDM</vt:lpstr>
      <vt:lpstr>Αναγεννητές και Οπτικοί Ενισχυτές</vt:lpstr>
      <vt:lpstr>Αναγέννηση στο DWDM</vt:lpstr>
      <vt:lpstr>Οπτικοί Ενισχυτές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Επικοινωνίες Πρόσβασης</dc:title>
  <dc:subject>Οπτικά Δίκτυα Πρόσβασης-Η Πορεία προς το Μέλλον;</dc:subject>
  <dc:creator>Στυλιανάκης Βασίλης</dc:creator>
  <cp:keywords>PON; WDM; Παθητικός Εξοπλισμός; OLT</cp:keywords>
  <cp:lastModifiedBy>Stylianakis</cp:lastModifiedBy>
  <cp:revision>116</cp:revision>
  <dcterms:created xsi:type="dcterms:W3CDTF">2015-09-08T07:29:27Z</dcterms:created>
  <dcterms:modified xsi:type="dcterms:W3CDTF">2015-09-18T10:28:18Z</dcterms:modified>
</cp:coreProperties>
</file>