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363" r:id="rId2"/>
    <p:sldId id="365" r:id="rId3"/>
    <p:sldId id="367" r:id="rId4"/>
    <p:sldId id="371" r:id="rId5"/>
    <p:sldId id="372" r:id="rId6"/>
    <p:sldId id="373" r:id="rId7"/>
    <p:sldId id="366" r:id="rId8"/>
    <p:sldId id="369" r:id="rId9"/>
    <p:sldId id="423" r:id="rId10"/>
    <p:sldId id="370" r:id="rId11"/>
    <p:sldId id="375" r:id="rId12"/>
    <p:sldId id="376" r:id="rId13"/>
    <p:sldId id="377" r:id="rId14"/>
    <p:sldId id="378" r:id="rId15"/>
    <p:sldId id="380" r:id="rId16"/>
    <p:sldId id="381" r:id="rId17"/>
    <p:sldId id="383" r:id="rId18"/>
    <p:sldId id="382" r:id="rId19"/>
    <p:sldId id="384" r:id="rId20"/>
    <p:sldId id="385" r:id="rId21"/>
    <p:sldId id="386" r:id="rId22"/>
    <p:sldId id="387" r:id="rId23"/>
    <p:sldId id="427" r:id="rId24"/>
    <p:sldId id="374" r:id="rId25"/>
    <p:sldId id="417" r:id="rId26"/>
    <p:sldId id="388" r:id="rId27"/>
    <p:sldId id="389" r:id="rId28"/>
    <p:sldId id="390" r:id="rId29"/>
    <p:sldId id="391" r:id="rId30"/>
    <p:sldId id="392" r:id="rId31"/>
    <p:sldId id="393" r:id="rId32"/>
    <p:sldId id="394" r:id="rId33"/>
    <p:sldId id="395" r:id="rId34"/>
    <p:sldId id="397" r:id="rId35"/>
    <p:sldId id="418" r:id="rId36"/>
    <p:sldId id="419" r:id="rId37"/>
    <p:sldId id="420" r:id="rId38"/>
    <p:sldId id="422" r:id="rId39"/>
    <p:sldId id="398" r:id="rId40"/>
    <p:sldId id="396" r:id="rId41"/>
    <p:sldId id="399" r:id="rId42"/>
    <p:sldId id="400" r:id="rId43"/>
    <p:sldId id="401" r:id="rId44"/>
    <p:sldId id="403" r:id="rId45"/>
    <p:sldId id="404" r:id="rId46"/>
    <p:sldId id="405" r:id="rId47"/>
    <p:sldId id="406" r:id="rId48"/>
    <p:sldId id="407" r:id="rId49"/>
    <p:sldId id="428" r:id="rId50"/>
    <p:sldId id="429" r:id="rId51"/>
    <p:sldId id="421" r:id="rId52"/>
    <p:sldId id="408" r:id="rId53"/>
    <p:sldId id="409" r:id="rId54"/>
    <p:sldId id="413" r:id="rId55"/>
    <p:sldId id="411" r:id="rId56"/>
    <p:sldId id="414" r:id="rId57"/>
    <p:sldId id="415" r:id="rId58"/>
    <p:sldId id="433" r:id="rId59"/>
    <p:sldId id="430" r:id="rId60"/>
    <p:sldId id="431" r:id="rId61"/>
    <p:sldId id="410" r:id="rId62"/>
    <p:sldId id="416" r:id="rId63"/>
    <p:sldId id="412" r:id="rId64"/>
    <p:sldId id="437" r:id="rId65"/>
    <p:sldId id="424" r:id="rId66"/>
    <p:sldId id="436" r:id="rId67"/>
    <p:sldId id="434" r:id="rId68"/>
    <p:sldId id="435" r:id="rId69"/>
    <p:sldId id="425" r:id="rId70"/>
    <p:sldId id="426" r:id="rId71"/>
    <p:sldId id="432" r:id="rId7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106261-39A2-4366-AB97-747A67A32B61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4018DB-C1EF-4BCE-A0E2-906B464BB5B0}">
      <dgm:prSet/>
      <dgm:spPr/>
      <dgm:t>
        <a:bodyPr/>
        <a:lstStyle/>
        <a:p>
          <a:r>
            <a:rPr lang="el-GR" b="0" i="0" baseline="0"/>
            <a:t>Προιόντα</a:t>
          </a:r>
          <a:endParaRPr lang="en-US"/>
        </a:p>
      </dgm:t>
    </dgm:pt>
    <dgm:pt modelId="{05B38C39-9E6C-42A2-80A2-DFA6503890DF}" type="parTrans" cxnId="{A274EA6E-07A1-443B-B5FB-F7805886382D}">
      <dgm:prSet/>
      <dgm:spPr/>
      <dgm:t>
        <a:bodyPr/>
        <a:lstStyle/>
        <a:p>
          <a:endParaRPr lang="en-US"/>
        </a:p>
      </dgm:t>
    </dgm:pt>
    <dgm:pt modelId="{EB7637C0-9046-457C-9348-B5D89EDACD4A}" type="sibTrans" cxnId="{A274EA6E-07A1-443B-B5FB-F7805886382D}">
      <dgm:prSet/>
      <dgm:spPr/>
      <dgm:t>
        <a:bodyPr/>
        <a:lstStyle/>
        <a:p>
          <a:endParaRPr lang="en-US"/>
        </a:p>
      </dgm:t>
    </dgm:pt>
    <dgm:pt modelId="{7C0ED63A-BFF0-4498-AE4F-22A62F6B86A8}">
      <dgm:prSet/>
      <dgm:spPr/>
      <dgm:t>
        <a:bodyPr/>
        <a:lstStyle/>
        <a:p>
          <a:r>
            <a:rPr lang="el-GR" b="0" i="0" baseline="0" dirty="0"/>
            <a:t>Αιθανόλη, βιοαέριο</a:t>
          </a:r>
          <a:endParaRPr lang="en-US" dirty="0"/>
        </a:p>
      </dgm:t>
    </dgm:pt>
    <dgm:pt modelId="{C9574BB5-D49D-4DE1-B946-E9621AB8C8AA}" type="parTrans" cxnId="{4A527D73-809D-46B7-996B-9CFB5F0BDE13}">
      <dgm:prSet/>
      <dgm:spPr/>
      <dgm:t>
        <a:bodyPr/>
        <a:lstStyle/>
        <a:p>
          <a:endParaRPr lang="en-US"/>
        </a:p>
      </dgm:t>
    </dgm:pt>
    <dgm:pt modelId="{21E4968F-B66A-4A62-9AD8-49A9598B3025}" type="sibTrans" cxnId="{4A527D73-809D-46B7-996B-9CFB5F0BDE13}">
      <dgm:prSet/>
      <dgm:spPr/>
      <dgm:t>
        <a:bodyPr/>
        <a:lstStyle/>
        <a:p>
          <a:endParaRPr lang="en-US"/>
        </a:p>
      </dgm:t>
    </dgm:pt>
    <dgm:pt modelId="{3D5C8CDA-0A7B-4853-B248-43BC87E5B30A}">
      <dgm:prSet/>
      <dgm:spPr/>
      <dgm:t>
        <a:bodyPr/>
        <a:lstStyle/>
        <a:p>
          <a:r>
            <a:rPr lang="el-GR" b="0" i="0" baseline="0"/>
            <a:t>Αιθέριο έλαιο</a:t>
          </a:r>
          <a:endParaRPr lang="en-US"/>
        </a:p>
      </dgm:t>
    </dgm:pt>
    <dgm:pt modelId="{8F685FEC-EA7E-42A8-AA11-E92F79C0A875}" type="parTrans" cxnId="{B676AD80-4CBB-4DC7-814F-2060C50E6E15}">
      <dgm:prSet/>
      <dgm:spPr/>
      <dgm:t>
        <a:bodyPr/>
        <a:lstStyle/>
        <a:p>
          <a:endParaRPr lang="en-US"/>
        </a:p>
      </dgm:t>
    </dgm:pt>
    <dgm:pt modelId="{541C2CAC-35D0-4AFC-BD33-956BD2FC14AA}" type="sibTrans" cxnId="{B676AD80-4CBB-4DC7-814F-2060C50E6E15}">
      <dgm:prSet/>
      <dgm:spPr/>
      <dgm:t>
        <a:bodyPr/>
        <a:lstStyle/>
        <a:p>
          <a:endParaRPr lang="en-US"/>
        </a:p>
      </dgm:t>
    </dgm:pt>
    <dgm:pt modelId="{D057FF87-18D9-4F85-AA3D-335D0E86461E}">
      <dgm:prSet/>
      <dgm:spPr/>
      <dgm:t>
        <a:bodyPr/>
        <a:lstStyle/>
        <a:p>
          <a:r>
            <a:rPr lang="el-GR" b="0" i="0" baseline="0"/>
            <a:t>Λιμονένιο&amp; παράγωγά του (πολυμερή, α-τερπινεόληκ.α.) με χημική ή μικροβιακή μετατροπή</a:t>
          </a:r>
          <a:endParaRPr lang="en-US"/>
        </a:p>
      </dgm:t>
    </dgm:pt>
    <dgm:pt modelId="{3AEE2218-BA1F-45B0-ADC0-541F8B63A820}" type="parTrans" cxnId="{33B18852-7E65-47FF-9240-BC7B0DC02922}">
      <dgm:prSet/>
      <dgm:spPr/>
      <dgm:t>
        <a:bodyPr/>
        <a:lstStyle/>
        <a:p>
          <a:endParaRPr lang="en-US"/>
        </a:p>
      </dgm:t>
    </dgm:pt>
    <dgm:pt modelId="{E9311BA4-2843-4F03-AE13-FE56B5174211}" type="sibTrans" cxnId="{33B18852-7E65-47FF-9240-BC7B0DC02922}">
      <dgm:prSet/>
      <dgm:spPr/>
      <dgm:t>
        <a:bodyPr/>
        <a:lstStyle/>
        <a:p>
          <a:endParaRPr lang="en-US"/>
        </a:p>
      </dgm:t>
    </dgm:pt>
    <dgm:pt modelId="{9AA1B9CF-6DC8-4955-988A-E89249625202}">
      <dgm:prSet/>
      <dgm:spPr/>
      <dgm:t>
        <a:bodyPr/>
        <a:lstStyle/>
        <a:p>
          <a:r>
            <a:rPr lang="el-GR" b="0" i="0" baseline="0" dirty="0"/>
            <a:t>Κυτταρίνη, Πηκτίνη, </a:t>
          </a:r>
          <a:r>
            <a:rPr lang="el-GR" b="0" i="0" baseline="0" dirty="0" err="1"/>
            <a:t>Γαλακτουρονικό</a:t>
          </a:r>
          <a:r>
            <a:rPr lang="el-GR" b="0" i="0" baseline="0" dirty="0"/>
            <a:t> οξύ</a:t>
          </a:r>
          <a:endParaRPr lang="en-US" dirty="0"/>
        </a:p>
      </dgm:t>
    </dgm:pt>
    <dgm:pt modelId="{5B880C95-2FF7-4538-B4FA-10B117769C53}" type="parTrans" cxnId="{92887D24-89BD-4EAA-B192-B07C6AF709CE}">
      <dgm:prSet/>
      <dgm:spPr/>
      <dgm:t>
        <a:bodyPr/>
        <a:lstStyle/>
        <a:p>
          <a:endParaRPr lang="en-US"/>
        </a:p>
      </dgm:t>
    </dgm:pt>
    <dgm:pt modelId="{207C6CF0-28E1-4296-9118-DC5193159BCD}" type="sibTrans" cxnId="{92887D24-89BD-4EAA-B192-B07C6AF709CE}">
      <dgm:prSet/>
      <dgm:spPr/>
      <dgm:t>
        <a:bodyPr/>
        <a:lstStyle/>
        <a:p>
          <a:endParaRPr lang="en-US"/>
        </a:p>
      </dgm:t>
    </dgm:pt>
    <dgm:pt modelId="{2ABFE908-E7AB-43D8-9EF2-F19E1A4A1B96}">
      <dgm:prSet/>
      <dgm:spPr/>
      <dgm:t>
        <a:bodyPr/>
        <a:lstStyle/>
        <a:p>
          <a:r>
            <a:rPr lang="el-GR" b="0" i="0" baseline="0"/>
            <a:t>Ζωοτροφές, Λιπάσματα/κομπόστ</a:t>
          </a:r>
          <a:endParaRPr lang="en-US"/>
        </a:p>
      </dgm:t>
    </dgm:pt>
    <dgm:pt modelId="{64AD7047-D39E-400D-9B80-13F12625F98B}" type="parTrans" cxnId="{F84FC563-F8B4-4F15-8E78-0B2B8280CADA}">
      <dgm:prSet/>
      <dgm:spPr/>
      <dgm:t>
        <a:bodyPr/>
        <a:lstStyle/>
        <a:p>
          <a:endParaRPr lang="en-US"/>
        </a:p>
      </dgm:t>
    </dgm:pt>
    <dgm:pt modelId="{1EEC0FCB-29DB-4AD6-B091-4B45E1B1677F}" type="sibTrans" cxnId="{F84FC563-F8B4-4F15-8E78-0B2B8280CADA}">
      <dgm:prSet/>
      <dgm:spPr/>
      <dgm:t>
        <a:bodyPr/>
        <a:lstStyle/>
        <a:p>
          <a:endParaRPr lang="en-US"/>
        </a:p>
      </dgm:t>
    </dgm:pt>
    <dgm:pt modelId="{F536C7EE-6563-4530-9D87-EFEBB5CBBB0E}">
      <dgm:prSet/>
      <dgm:spPr/>
      <dgm:t>
        <a:bodyPr/>
        <a:lstStyle/>
        <a:p>
          <a:r>
            <a:rPr lang="el-GR" b="0" i="0" baseline="0"/>
            <a:t>Ένζυμα (πηκτινάσες) </a:t>
          </a:r>
          <a:endParaRPr lang="en-US"/>
        </a:p>
      </dgm:t>
    </dgm:pt>
    <dgm:pt modelId="{30BA620A-89AD-4FFA-8F4C-89DC40A67A82}" type="parTrans" cxnId="{F5E3F5D2-F1F0-4C82-9CDE-0E0E47F5187C}">
      <dgm:prSet/>
      <dgm:spPr/>
      <dgm:t>
        <a:bodyPr/>
        <a:lstStyle/>
        <a:p>
          <a:endParaRPr lang="en-US"/>
        </a:p>
      </dgm:t>
    </dgm:pt>
    <dgm:pt modelId="{0CAA9402-C556-40FE-860A-20059F370B52}" type="sibTrans" cxnId="{F5E3F5D2-F1F0-4C82-9CDE-0E0E47F5187C}">
      <dgm:prSet/>
      <dgm:spPr/>
      <dgm:t>
        <a:bodyPr/>
        <a:lstStyle/>
        <a:p>
          <a:endParaRPr lang="en-US"/>
        </a:p>
      </dgm:t>
    </dgm:pt>
    <dgm:pt modelId="{75798B66-5123-4071-B1BE-E0E3EEC0A85C}">
      <dgm:prSet/>
      <dgm:spPr/>
      <dgm:t>
        <a:bodyPr/>
        <a:lstStyle/>
        <a:p>
          <a:r>
            <a:rPr lang="el-GR" b="0" i="0" baseline="0" dirty="0" err="1"/>
            <a:t>Πολυφαινόλες</a:t>
          </a:r>
          <a:r>
            <a:rPr lang="el-GR" b="0" i="0" baseline="0" dirty="0"/>
            <a:t>, </a:t>
          </a:r>
          <a:r>
            <a:rPr lang="el-GR" b="0" i="0" baseline="0" dirty="0" err="1"/>
            <a:t>Βιοφλαβονοειδή</a:t>
          </a:r>
          <a:r>
            <a:rPr lang="el-GR" b="0" i="0" baseline="0" dirty="0"/>
            <a:t>(</a:t>
          </a:r>
          <a:r>
            <a:rPr lang="el-GR" b="0" i="0" baseline="0" dirty="0" err="1"/>
            <a:t>ναριρουτίνη</a:t>
          </a:r>
          <a:r>
            <a:rPr lang="el-GR" b="0" i="0" baseline="0" dirty="0"/>
            <a:t>, </a:t>
          </a:r>
          <a:r>
            <a:rPr lang="el-GR" b="0" i="0" baseline="0" dirty="0" err="1"/>
            <a:t>νομπιλετίνη</a:t>
          </a:r>
          <a:r>
            <a:rPr lang="el-GR" b="0" i="0" baseline="0" dirty="0"/>
            <a:t>), Συστατικά με φαρμακευτικές ιδιότητες (</a:t>
          </a:r>
          <a:r>
            <a:rPr lang="el-GR" b="0" i="0" baseline="0" dirty="0" err="1"/>
            <a:t>αντιο-ξειδωτικά</a:t>
          </a:r>
          <a:r>
            <a:rPr lang="el-GR" b="0" i="0" baseline="0" dirty="0"/>
            <a:t>, </a:t>
          </a:r>
          <a:r>
            <a:rPr lang="el-GR" b="0" i="0" baseline="0" dirty="0" err="1"/>
            <a:t>ανοσοδιεγερτικά</a:t>
          </a:r>
          <a:r>
            <a:rPr lang="el-GR" b="0" i="0" baseline="0" dirty="0"/>
            <a:t>, </a:t>
          </a:r>
          <a:r>
            <a:rPr lang="el-GR" b="0" i="0" baseline="0" dirty="0" err="1"/>
            <a:t>αντιμικροβιακά</a:t>
          </a:r>
          <a:r>
            <a:rPr lang="en-US" b="0" i="0" baseline="0" dirty="0"/>
            <a:t> </a:t>
          </a:r>
          <a:r>
            <a:rPr lang="el-GR" b="0" i="0" baseline="0" dirty="0"/>
            <a:t>κ.α.)</a:t>
          </a:r>
          <a:endParaRPr lang="en-US" dirty="0"/>
        </a:p>
      </dgm:t>
    </dgm:pt>
    <dgm:pt modelId="{276AF931-1C08-4ADA-BEC7-4C50D3E2194C}" type="parTrans" cxnId="{D0B14E76-A0B4-42D5-9D0F-2C51F0866572}">
      <dgm:prSet/>
      <dgm:spPr/>
      <dgm:t>
        <a:bodyPr/>
        <a:lstStyle/>
        <a:p>
          <a:endParaRPr lang="en-US"/>
        </a:p>
      </dgm:t>
    </dgm:pt>
    <dgm:pt modelId="{C4998F9F-28DB-4D64-9010-ECE9EEB5B24C}" type="sibTrans" cxnId="{D0B14E76-A0B4-42D5-9D0F-2C51F0866572}">
      <dgm:prSet/>
      <dgm:spPr/>
      <dgm:t>
        <a:bodyPr/>
        <a:lstStyle/>
        <a:p>
          <a:endParaRPr lang="en-US"/>
        </a:p>
      </dgm:t>
    </dgm:pt>
    <dgm:pt modelId="{9BD18D6A-F8E7-4D88-BD24-4E01A8ECBA96}">
      <dgm:prSet/>
      <dgm:spPr/>
      <dgm:t>
        <a:bodyPr/>
        <a:lstStyle/>
        <a:p>
          <a:r>
            <a:rPr lang="el-GR" b="0" i="0" baseline="0" dirty="0"/>
            <a:t>Πρόσθετα τροφίμων (Πυκνωτικά, Φυτικές ίνες, </a:t>
          </a:r>
          <a:r>
            <a:rPr lang="el-GR" b="0" i="0" baseline="0" dirty="0" err="1"/>
            <a:t>Κόμμεα</a:t>
          </a:r>
          <a:r>
            <a:rPr lang="el-GR" b="0" i="0" baseline="0" dirty="0"/>
            <a:t>)</a:t>
          </a:r>
          <a:endParaRPr lang="en-US" dirty="0"/>
        </a:p>
      </dgm:t>
    </dgm:pt>
    <dgm:pt modelId="{35358BD2-52A1-45BF-9FCE-F7E21212C572}" type="parTrans" cxnId="{B78196D7-B0EC-4619-9175-41F1B51192FC}">
      <dgm:prSet/>
      <dgm:spPr/>
      <dgm:t>
        <a:bodyPr/>
        <a:lstStyle/>
        <a:p>
          <a:endParaRPr lang="en-US"/>
        </a:p>
      </dgm:t>
    </dgm:pt>
    <dgm:pt modelId="{E4AF5F72-182E-4331-990D-4AB8FAA300E8}" type="sibTrans" cxnId="{B78196D7-B0EC-4619-9175-41F1B51192FC}">
      <dgm:prSet/>
      <dgm:spPr/>
      <dgm:t>
        <a:bodyPr/>
        <a:lstStyle/>
        <a:p>
          <a:endParaRPr lang="en-US"/>
        </a:p>
      </dgm:t>
    </dgm:pt>
    <dgm:pt modelId="{8956ECFB-270F-473C-8EBB-4B7FF80D352C}">
      <dgm:prSet/>
      <dgm:spPr/>
      <dgm:t>
        <a:bodyPr/>
        <a:lstStyle/>
        <a:p>
          <a:r>
            <a:rPr lang="el-GR" b="0" i="0" baseline="0" dirty="0"/>
            <a:t>Μέσα ανάπτυξης μικροοργανισμών/</a:t>
          </a:r>
          <a:r>
            <a:rPr lang="en-US" b="0" i="0" baseline="0" dirty="0"/>
            <a:t>SCP</a:t>
          </a:r>
          <a:endParaRPr lang="en-US" dirty="0"/>
        </a:p>
      </dgm:t>
    </dgm:pt>
    <dgm:pt modelId="{ACB96221-955C-4D40-8246-924854624CD2}" type="parTrans" cxnId="{CBBF57AF-CED7-490D-B2E5-85379AB495F0}">
      <dgm:prSet/>
      <dgm:spPr/>
      <dgm:t>
        <a:bodyPr/>
        <a:lstStyle/>
        <a:p>
          <a:endParaRPr lang="en-US"/>
        </a:p>
      </dgm:t>
    </dgm:pt>
    <dgm:pt modelId="{C79C79C4-78C8-4851-B6F6-2F2E1EF7BD2A}" type="sibTrans" cxnId="{CBBF57AF-CED7-490D-B2E5-85379AB495F0}">
      <dgm:prSet/>
      <dgm:spPr/>
      <dgm:t>
        <a:bodyPr/>
        <a:lstStyle/>
        <a:p>
          <a:endParaRPr lang="en-US"/>
        </a:p>
      </dgm:t>
    </dgm:pt>
    <dgm:pt modelId="{41D11CD6-93CC-453F-AB98-54A79C18ED3D}">
      <dgm:prSet/>
      <dgm:spPr/>
      <dgm:t>
        <a:bodyPr/>
        <a:lstStyle/>
        <a:p>
          <a:r>
            <a:rPr lang="el-GR" b="0" i="0" baseline="0" dirty="0"/>
            <a:t>Ρόφηση ρύπων από απόβλητα</a:t>
          </a:r>
          <a:endParaRPr lang="en-US" dirty="0"/>
        </a:p>
      </dgm:t>
    </dgm:pt>
    <dgm:pt modelId="{17EF3C27-3C61-4AEB-B5F8-1B060D4ED2BB}" type="parTrans" cxnId="{1C16EB4F-31C8-4D46-A190-073F07A9BDA6}">
      <dgm:prSet/>
      <dgm:spPr/>
      <dgm:t>
        <a:bodyPr/>
        <a:lstStyle/>
        <a:p>
          <a:endParaRPr lang="en-US"/>
        </a:p>
      </dgm:t>
    </dgm:pt>
    <dgm:pt modelId="{AD67BACC-2C38-4DFD-898C-33339CFD3FFF}" type="sibTrans" cxnId="{1C16EB4F-31C8-4D46-A190-073F07A9BDA6}">
      <dgm:prSet/>
      <dgm:spPr/>
      <dgm:t>
        <a:bodyPr/>
        <a:lstStyle/>
        <a:p>
          <a:endParaRPr lang="en-US"/>
        </a:p>
      </dgm:t>
    </dgm:pt>
    <dgm:pt modelId="{CDD9BEB8-08CF-4B41-9ECB-790985454DBC}" type="pres">
      <dgm:prSet presAssocID="{B6106261-39A2-4366-AB97-747A67A32B61}" presName="linearFlow" presStyleCnt="0">
        <dgm:presLayoutVars>
          <dgm:resizeHandles val="exact"/>
        </dgm:presLayoutVars>
      </dgm:prSet>
      <dgm:spPr/>
    </dgm:pt>
    <dgm:pt modelId="{F5E2E8EB-3594-438E-A3F1-01A82EFE9C04}" type="pres">
      <dgm:prSet presAssocID="{9F4018DB-C1EF-4BCE-A0E2-906B464BB5B0}" presName="node" presStyleLbl="node1" presStyleIdx="0" presStyleCnt="1">
        <dgm:presLayoutVars>
          <dgm:bulletEnabled val="1"/>
        </dgm:presLayoutVars>
      </dgm:prSet>
      <dgm:spPr/>
    </dgm:pt>
  </dgm:ptLst>
  <dgm:cxnLst>
    <dgm:cxn modelId="{CC151700-7E2F-4511-B181-295B15263D68}" type="presOf" srcId="{41D11CD6-93CC-453F-AB98-54A79C18ED3D}" destId="{F5E2E8EB-3594-438E-A3F1-01A82EFE9C04}" srcOrd="0" destOrd="10" presId="urn:microsoft.com/office/officeart/2005/8/layout/process2"/>
    <dgm:cxn modelId="{B86C760D-4679-4264-9D02-CE17044AD34C}" type="presOf" srcId="{D057FF87-18D9-4F85-AA3D-335D0E86461E}" destId="{F5E2E8EB-3594-438E-A3F1-01A82EFE9C04}" srcOrd="0" destOrd="3" presId="urn:microsoft.com/office/officeart/2005/8/layout/process2"/>
    <dgm:cxn modelId="{D8766515-4A8E-4BA2-B8CE-CB4C54D24BF8}" type="presOf" srcId="{8956ECFB-270F-473C-8EBB-4B7FF80D352C}" destId="{F5E2E8EB-3594-438E-A3F1-01A82EFE9C04}" srcOrd="0" destOrd="9" presId="urn:microsoft.com/office/officeart/2005/8/layout/process2"/>
    <dgm:cxn modelId="{92887D24-89BD-4EAA-B192-B07C6AF709CE}" srcId="{9F4018DB-C1EF-4BCE-A0E2-906B464BB5B0}" destId="{9AA1B9CF-6DC8-4955-988A-E89249625202}" srcOrd="3" destOrd="0" parTransId="{5B880C95-2FF7-4538-B4FA-10B117769C53}" sibTransId="{207C6CF0-28E1-4296-9118-DC5193159BCD}"/>
    <dgm:cxn modelId="{F84FC563-F8B4-4F15-8E78-0B2B8280CADA}" srcId="{9F4018DB-C1EF-4BCE-A0E2-906B464BB5B0}" destId="{2ABFE908-E7AB-43D8-9EF2-F19E1A4A1B96}" srcOrd="4" destOrd="0" parTransId="{64AD7047-D39E-400D-9B80-13F12625F98B}" sibTransId="{1EEC0FCB-29DB-4AD6-B091-4B45E1B1677F}"/>
    <dgm:cxn modelId="{723E3D65-1651-49D6-A3E2-F1BC91DA3113}" type="presOf" srcId="{F536C7EE-6563-4530-9D87-EFEBB5CBBB0E}" destId="{F5E2E8EB-3594-438E-A3F1-01A82EFE9C04}" srcOrd="0" destOrd="6" presId="urn:microsoft.com/office/officeart/2005/8/layout/process2"/>
    <dgm:cxn modelId="{A274EA6E-07A1-443B-B5FB-F7805886382D}" srcId="{B6106261-39A2-4366-AB97-747A67A32B61}" destId="{9F4018DB-C1EF-4BCE-A0E2-906B464BB5B0}" srcOrd="0" destOrd="0" parTransId="{05B38C39-9E6C-42A2-80A2-DFA6503890DF}" sibTransId="{EB7637C0-9046-457C-9348-B5D89EDACD4A}"/>
    <dgm:cxn modelId="{1C16EB4F-31C8-4D46-A190-073F07A9BDA6}" srcId="{9F4018DB-C1EF-4BCE-A0E2-906B464BB5B0}" destId="{41D11CD6-93CC-453F-AB98-54A79C18ED3D}" srcOrd="9" destOrd="0" parTransId="{17EF3C27-3C61-4AEB-B5F8-1B060D4ED2BB}" sibTransId="{AD67BACC-2C38-4DFD-898C-33339CFD3FFF}"/>
    <dgm:cxn modelId="{33B18852-7E65-47FF-9240-BC7B0DC02922}" srcId="{9F4018DB-C1EF-4BCE-A0E2-906B464BB5B0}" destId="{D057FF87-18D9-4F85-AA3D-335D0E86461E}" srcOrd="2" destOrd="0" parTransId="{3AEE2218-BA1F-45B0-ADC0-541F8B63A820}" sibTransId="{E9311BA4-2843-4F03-AE13-FE56B5174211}"/>
    <dgm:cxn modelId="{4A527D73-809D-46B7-996B-9CFB5F0BDE13}" srcId="{9F4018DB-C1EF-4BCE-A0E2-906B464BB5B0}" destId="{7C0ED63A-BFF0-4498-AE4F-22A62F6B86A8}" srcOrd="0" destOrd="0" parTransId="{C9574BB5-D49D-4DE1-B946-E9621AB8C8AA}" sibTransId="{21E4968F-B66A-4A62-9AD8-49A9598B3025}"/>
    <dgm:cxn modelId="{D0B14E76-A0B4-42D5-9D0F-2C51F0866572}" srcId="{9F4018DB-C1EF-4BCE-A0E2-906B464BB5B0}" destId="{75798B66-5123-4071-B1BE-E0E3EEC0A85C}" srcOrd="6" destOrd="0" parTransId="{276AF931-1C08-4ADA-BEC7-4C50D3E2194C}" sibTransId="{C4998F9F-28DB-4D64-9010-ECE9EEB5B24C}"/>
    <dgm:cxn modelId="{0491D17A-5C9F-4353-8027-4BE7071033B8}" type="presOf" srcId="{9BD18D6A-F8E7-4D88-BD24-4E01A8ECBA96}" destId="{F5E2E8EB-3594-438E-A3F1-01A82EFE9C04}" srcOrd="0" destOrd="8" presId="urn:microsoft.com/office/officeart/2005/8/layout/process2"/>
    <dgm:cxn modelId="{B676AD80-4CBB-4DC7-814F-2060C50E6E15}" srcId="{9F4018DB-C1EF-4BCE-A0E2-906B464BB5B0}" destId="{3D5C8CDA-0A7B-4853-B248-43BC87E5B30A}" srcOrd="1" destOrd="0" parTransId="{8F685FEC-EA7E-42A8-AA11-E92F79C0A875}" sibTransId="{541C2CAC-35D0-4AFC-BD33-956BD2FC14AA}"/>
    <dgm:cxn modelId="{95835288-3DB9-4D41-8DAA-91F886ADCAE1}" type="presOf" srcId="{3D5C8CDA-0A7B-4853-B248-43BC87E5B30A}" destId="{F5E2E8EB-3594-438E-A3F1-01A82EFE9C04}" srcOrd="0" destOrd="2" presId="urn:microsoft.com/office/officeart/2005/8/layout/process2"/>
    <dgm:cxn modelId="{5C5D1F99-AEA1-4602-897C-4D486F28FEE2}" type="presOf" srcId="{9AA1B9CF-6DC8-4955-988A-E89249625202}" destId="{F5E2E8EB-3594-438E-A3F1-01A82EFE9C04}" srcOrd="0" destOrd="4" presId="urn:microsoft.com/office/officeart/2005/8/layout/process2"/>
    <dgm:cxn modelId="{CBBF57AF-CED7-490D-B2E5-85379AB495F0}" srcId="{9F4018DB-C1EF-4BCE-A0E2-906B464BB5B0}" destId="{8956ECFB-270F-473C-8EBB-4B7FF80D352C}" srcOrd="8" destOrd="0" parTransId="{ACB96221-955C-4D40-8246-924854624CD2}" sibTransId="{C79C79C4-78C8-4851-B6F6-2F2E1EF7BD2A}"/>
    <dgm:cxn modelId="{F5E3F5D2-F1F0-4C82-9CDE-0E0E47F5187C}" srcId="{9F4018DB-C1EF-4BCE-A0E2-906B464BB5B0}" destId="{F536C7EE-6563-4530-9D87-EFEBB5CBBB0E}" srcOrd="5" destOrd="0" parTransId="{30BA620A-89AD-4FFA-8F4C-89DC40A67A82}" sibTransId="{0CAA9402-C556-40FE-860A-20059F370B52}"/>
    <dgm:cxn modelId="{33A505D7-03E6-4E45-95E6-5EC9BC01DF4E}" type="presOf" srcId="{2ABFE908-E7AB-43D8-9EF2-F19E1A4A1B96}" destId="{F5E2E8EB-3594-438E-A3F1-01A82EFE9C04}" srcOrd="0" destOrd="5" presId="urn:microsoft.com/office/officeart/2005/8/layout/process2"/>
    <dgm:cxn modelId="{B78196D7-B0EC-4619-9175-41F1B51192FC}" srcId="{9F4018DB-C1EF-4BCE-A0E2-906B464BB5B0}" destId="{9BD18D6A-F8E7-4D88-BD24-4E01A8ECBA96}" srcOrd="7" destOrd="0" parTransId="{35358BD2-52A1-45BF-9FCE-F7E21212C572}" sibTransId="{E4AF5F72-182E-4331-990D-4AB8FAA300E8}"/>
    <dgm:cxn modelId="{3CF472DA-D5A2-47DC-8832-224228005049}" type="presOf" srcId="{7C0ED63A-BFF0-4498-AE4F-22A62F6B86A8}" destId="{F5E2E8EB-3594-438E-A3F1-01A82EFE9C04}" srcOrd="0" destOrd="1" presId="urn:microsoft.com/office/officeart/2005/8/layout/process2"/>
    <dgm:cxn modelId="{22C66EDD-F288-4915-AA66-B7755DEB83D2}" type="presOf" srcId="{75798B66-5123-4071-B1BE-E0E3EEC0A85C}" destId="{F5E2E8EB-3594-438E-A3F1-01A82EFE9C04}" srcOrd="0" destOrd="7" presId="urn:microsoft.com/office/officeart/2005/8/layout/process2"/>
    <dgm:cxn modelId="{3B91D7E9-DFFC-4937-911C-080EBBFFE320}" type="presOf" srcId="{9F4018DB-C1EF-4BCE-A0E2-906B464BB5B0}" destId="{F5E2E8EB-3594-438E-A3F1-01A82EFE9C04}" srcOrd="0" destOrd="0" presId="urn:microsoft.com/office/officeart/2005/8/layout/process2"/>
    <dgm:cxn modelId="{D088ACFB-1FDE-4CF4-A12C-01B133CDF6A0}" type="presOf" srcId="{B6106261-39A2-4366-AB97-747A67A32B61}" destId="{CDD9BEB8-08CF-4B41-9ECB-790985454DBC}" srcOrd="0" destOrd="0" presId="urn:microsoft.com/office/officeart/2005/8/layout/process2"/>
    <dgm:cxn modelId="{B2F18BA3-3567-4BDF-828A-4DD8F17AB2A7}" type="presParOf" srcId="{CDD9BEB8-08CF-4B41-9ECB-790985454DBC}" destId="{F5E2E8EB-3594-438E-A3F1-01A82EFE9C04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E2E8EB-3594-438E-A3F1-01A82EFE9C04}">
      <dsp:nvSpPr>
        <dsp:cNvPr id="0" name=""/>
        <dsp:cNvSpPr/>
      </dsp:nvSpPr>
      <dsp:spPr>
        <a:xfrm>
          <a:off x="0" y="2427"/>
          <a:ext cx="5520893" cy="49657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b="0" i="0" kern="1200" baseline="0"/>
            <a:t>Προιόντα</a:t>
          </a:r>
          <a:endParaRPr lang="en-US" sz="22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700" b="0" i="0" kern="1200" baseline="0" dirty="0"/>
            <a:t>Αιθανόλη, βιοαέριο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700" b="0" i="0" kern="1200" baseline="0"/>
            <a:t>Αιθέριο έλαιο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700" b="0" i="0" kern="1200" baseline="0"/>
            <a:t>Λιμονένιο&amp; παράγωγά του (πολυμερή, α-τερπινεόληκ.α.) με χημική ή μικροβιακή μετατροπή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700" b="0" i="0" kern="1200" baseline="0" dirty="0"/>
            <a:t>Κυτταρίνη, Πηκτίνη, </a:t>
          </a:r>
          <a:r>
            <a:rPr lang="el-GR" sz="1700" b="0" i="0" kern="1200" baseline="0" dirty="0" err="1"/>
            <a:t>Γαλακτουρονικό</a:t>
          </a:r>
          <a:r>
            <a:rPr lang="el-GR" sz="1700" b="0" i="0" kern="1200" baseline="0" dirty="0"/>
            <a:t> οξύ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700" b="0" i="0" kern="1200" baseline="0"/>
            <a:t>Ζωοτροφές, Λιπάσματα/κομπόστ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700" b="0" i="0" kern="1200" baseline="0"/>
            <a:t>Ένζυμα (πηκτινάσες) 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700" b="0" i="0" kern="1200" baseline="0" dirty="0" err="1"/>
            <a:t>Πολυφαινόλες</a:t>
          </a:r>
          <a:r>
            <a:rPr lang="el-GR" sz="1700" b="0" i="0" kern="1200" baseline="0" dirty="0"/>
            <a:t>, </a:t>
          </a:r>
          <a:r>
            <a:rPr lang="el-GR" sz="1700" b="0" i="0" kern="1200" baseline="0" dirty="0" err="1"/>
            <a:t>Βιοφλαβονοειδή</a:t>
          </a:r>
          <a:r>
            <a:rPr lang="el-GR" sz="1700" b="0" i="0" kern="1200" baseline="0" dirty="0"/>
            <a:t>(</a:t>
          </a:r>
          <a:r>
            <a:rPr lang="el-GR" sz="1700" b="0" i="0" kern="1200" baseline="0" dirty="0" err="1"/>
            <a:t>ναριρουτίνη</a:t>
          </a:r>
          <a:r>
            <a:rPr lang="el-GR" sz="1700" b="0" i="0" kern="1200" baseline="0" dirty="0"/>
            <a:t>, </a:t>
          </a:r>
          <a:r>
            <a:rPr lang="el-GR" sz="1700" b="0" i="0" kern="1200" baseline="0" dirty="0" err="1"/>
            <a:t>νομπιλετίνη</a:t>
          </a:r>
          <a:r>
            <a:rPr lang="el-GR" sz="1700" b="0" i="0" kern="1200" baseline="0" dirty="0"/>
            <a:t>), Συστατικά με φαρμακευτικές ιδιότητες (</a:t>
          </a:r>
          <a:r>
            <a:rPr lang="el-GR" sz="1700" b="0" i="0" kern="1200" baseline="0" dirty="0" err="1"/>
            <a:t>αντιο-ξειδωτικά</a:t>
          </a:r>
          <a:r>
            <a:rPr lang="el-GR" sz="1700" b="0" i="0" kern="1200" baseline="0" dirty="0"/>
            <a:t>, </a:t>
          </a:r>
          <a:r>
            <a:rPr lang="el-GR" sz="1700" b="0" i="0" kern="1200" baseline="0" dirty="0" err="1"/>
            <a:t>ανοσοδιεγερτικά</a:t>
          </a:r>
          <a:r>
            <a:rPr lang="el-GR" sz="1700" b="0" i="0" kern="1200" baseline="0" dirty="0"/>
            <a:t>, </a:t>
          </a:r>
          <a:r>
            <a:rPr lang="el-GR" sz="1700" b="0" i="0" kern="1200" baseline="0" dirty="0" err="1"/>
            <a:t>αντιμικροβιακά</a:t>
          </a:r>
          <a:r>
            <a:rPr lang="en-US" sz="1700" b="0" i="0" kern="1200" baseline="0" dirty="0"/>
            <a:t> </a:t>
          </a:r>
          <a:r>
            <a:rPr lang="el-GR" sz="1700" b="0" i="0" kern="1200" baseline="0" dirty="0"/>
            <a:t>κ.α.)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700" b="0" i="0" kern="1200" baseline="0" dirty="0"/>
            <a:t>Πρόσθετα τροφίμων (Πυκνωτικά, Φυτικές ίνες, </a:t>
          </a:r>
          <a:r>
            <a:rPr lang="el-GR" sz="1700" b="0" i="0" kern="1200" baseline="0" dirty="0" err="1"/>
            <a:t>Κόμμεα</a:t>
          </a:r>
          <a:r>
            <a:rPr lang="el-GR" sz="1700" b="0" i="0" kern="1200" baseline="0" dirty="0"/>
            <a:t>)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700" b="0" i="0" kern="1200" baseline="0" dirty="0"/>
            <a:t>Μέσα ανάπτυξης μικροοργανισμών/</a:t>
          </a:r>
          <a:r>
            <a:rPr lang="en-US" sz="1700" b="0" i="0" kern="1200" baseline="0" dirty="0"/>
            <a:t>SCP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700" b="0" i="0" kern="1200" baseline="0" dirty="0"/>
            <a:t>Ρόφηση ρύπων από απόβλητα</a:t>
          </a:r>
          <a:endParaRPr lang="en-US" sz="1700" kern="1200" dirty="0"/>
        </a:p>
      </dsp:txBody>
      <dsp:txXfrm>
        <a:off x="145441" y="147868"/>
        <a:ext cx="5230011" cy="46748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49B31-B704-41FE-9116-D459830AB646}" type="datetimeFigureOut">
              <a:rPr lang="el-GR" smtClean="0"/>
              <a:t>31/3/2024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264AF-4004-45B5-826A-B7E37B44E2F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87874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5C195D5-A09F-D7ED-2691-928F7E1510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4FE2F14-C4AC-7A04-31AC-2286B73B4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81F2614-3733-2BFB-F7AD-371F50871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CB443-6CEA-4978-B720-93E6D89AF012}" type="datetime1">
              <a:rPr lang="el-GR" smtClean="0"/>
              <a:t>31/3/2024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78947BE-3921-0585-B172-528EE0233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7748D02-999C-2A3D-821D-C8A7A4E81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50999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296DF94-B2C0-2DD0-3CB8-5919DAEA5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FA63D7F9-DDE4-7872-EFF4-DDBD2A4211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DCB586B-BBC8-C416-1B5C-60F1F763E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EA54-2CF0-4B75-9519-281137EAB395}" type="datetime1">
              <a:rPr lang="el-GR" smtClean="0"/>
              <a:t>31/3/2024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9895500-7442-926A-AE67-13856FDF8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D7CCF94-B03E-47E3-EE68-F6DC4B5BF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0658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898714D9-BC4F-5DA0-6759-AF3BA408DE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A516C945-8F13-F27B-6EC3-160BB1157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A3D8667-F131-B2B3-08BE-DF1745385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A0A1-71D3-4426-AB78-787E3E97EEA8}" type="datetime1">
              <a:rPr lang="el-GR" smtClean="0"/>
              <a:t>31/3/2024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11B8C7-597B-1F34-2E60-B206E91EA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06631F0-E705-D314-155A-E27FAE803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08624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39923C3-D3B4-9FA4-85E8-35B0E1629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9C15A66-A389-F203-7DA4-FD75206F8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D42AC1B-01DB-520E-9447-82B5FA28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930A-2804-401D-9796-5342F0D8969B}" type="datetime1">
              <a:rPr lang="el-GR" smtClean="0"/>
              <a:t>31/3/2024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FC92825-AC9E-0967-7070-CE2A7EE5F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F829F64-E980-95F6-702B-B39B4C79F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13644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F93BE8-1C48-564C-29BB-33473D6B4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17A0892-3F8C-889C-1045-7B8698A2A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BB337BE-D412-4265-C34E-8BCACE95E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CA027-7ED6-4FCA-BF1B-AF1376E5A317}" type="datetime1">
              <a:rPr lang="el-GR" smtClean="0"/>
              <a:t>31/3/2024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0F3E21-16E8-B187-BCA6-03A937F00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BFEFACC-F125-5314-4A82-1CB9DAD6C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7980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46032B3-777A-49C3-3209-3C900BAA6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C1F8044-95DC-559C-2961-FFE67B2229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570F0854-0574-DFD5-C256-97C501525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03322AA-DC52-0918-A88E-1598F2AAA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2340-BA0F-434B-B73F-A1C40A34414F}" type="datetime1">
              <a:rPr lang="el-GR" smtClean="0"/>
              <a:t>31/3/2024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A841C20-2EF8-853A-01EF-C707CAC17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48CD73E-1B8B-467C-07CD-32F7AAF33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4871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3B64CF5-8866-EA23-593C-8BC2C6136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23D4444-4455-810A-1AC6-6DD1503C0F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A63479D9-D3A4-0417-BF93-1DFAD7E0C4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6EC81D1-97F9-4898-9D0C-4D9B61F3C3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972F4378-44CE-ADD5-9336-74874AAEFA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31C0CE19-D291-E7C2-E246-D419599B4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32E6B-94E3-480E-A1B5-484AE9A07DE6}" type="datetime1">
              <a:rPr lang="el-GR" smtClean="0"/>
              <a:t>31/3/2024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B06C81DD-8D77-ABDF-A4F4-9F72AC079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0813090B-A9E6-D3B9-5927-72BC12FBA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6664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E46DA51-E197-A6A6-E309-CC5312055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3A718D26-CBAA-B867-AFB0-61E985D3E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9911-2ECC-4817-B6C2-86266820467E}" type="datetime1">
              <a:rPr lang="el-GR" smtClean="0"/>
              <a:t>31/3/2024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FA15D3FF-1B6A-479B-E494-A5204FE93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48B7E3BE-245F-CAF5-015A-6AA54321C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99704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E8490C89-F5C1-A28A-1224-F969CB9E7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BCA2-F349-4CDF-B3E0-93B722CE3240}" type="datetime1">
              <a:rPr lang="el-GR" smtClean="0"/>
              <a:t>31/3/2024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913960E9-3FFD-36D3-C7BA-8F9E5F998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666B6C1-00B9-5CA5-FE04-6BF830EDD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4591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6DBF72A-2722-1896-C286-26EC39D81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2178B37-D339-35FE-1E9F-61B96E9B4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7DD1454-74BD-8C12-42A1-98596D5480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9FD1431-F09A-09D9-0A84-7E5F63ED9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1313E-A747-4571-A762-C9AA2C28ECD8}" type="datetime1">
              <a:rPr lang="el-GR" smtClean="0"/>
              <a:t>31/3/2024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BF5357D-4E18-2127-3B21-49B7CAC1A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33AD802-F48B-8C84-A3D1-F68CE70CD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6354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BA150C6-56B1-B1E7-5BA8-B72880C4A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43AE8200-3BF2-2EFF-1829-F66C85C44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59AC2A6-862D-5E51-F079-D6F1568CF9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CA7DD1C-C177-19BD-B43E-55A18D586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0510-8CA9-4AA9-8889-B66A7A370F8B}" type="datetime1">
              <a:rPr lang="el-GR" smtClean="0"/>
              <a:t>31/3/2024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6D3C95F-EE51-DD67-9D01-A90A32E75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4C907C9-1C5C-D8ED-D3E8-F9867DAB6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7192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DD43403-11D2-BCB5-BFE2-F9C460257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7FF4F81-DCDD-4C41-B285-95D4777E0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B2B7088-D451-E2B9-37AF-668675E84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A9511-1D90-488E-83DF-1052CCE42E07}" type="datetime1">
              <a:rPr lang="el-GR" smtClean="0"/>
              <a:t>31/3/2024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4DB984A-BDF2-DA67-78CB-58EE980945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2E2AA04-623C-4D8B-D8C5-949D5DE90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51D1F-BC8B-4070-93ED-A6C35F121F5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674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1129273E-4175-9606-020F-1F0D3647E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28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Μάθημα:</a:t>
            </a:r>
            <a:br>
              <a:rPr lang="el-GR" sz="28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l-GR" sz="28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«Χημεία &amp; Τεχνολογία τροφίμων </a:t>
            </a:r>
            <a:br>
              <a:rPr lang="el-GR" sz="28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l-GR" sz="28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</a:t>
            </a:r>
            <a:r>
              <a:rPr lang="el-GR" sz="28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Οινολογία ΙΙ»</a:t>
            </a:r>
            <a:br>
              <a:rPr lang="el-GR" sz="28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l-GR" sz="28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l-GR" sz="280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4505C29-B873-909A-38A2-F551AFA87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l-GR" sz="20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Παραγωγή προϊόντων προστιθέμενης αξίας </a:t>
            </a:r>
            <a:br>
              <a:rPr lang="el-GR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l-GR" sz="20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από απόβλητα της βιομηχανίας τροφίμων</a:t>
            </a:r>
            <a:br>
              <a:rPr lang="el-GR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l-GR" sz="2000" dirty="0"/>
            </a:br>
            <a:r>
              <a:rPr lang="el-GR" sz="2000" b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Βιοδιυλιστήρια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202</a:t>
            </a:r>
            <a:r>
              <a:rPr lang="el-GR" sz="2000" dirty="0"/>
              <a:t>4</a:t>
            </a:r>
          </a:p>
          <a:p>
            <a:endParaRPr lang="el-GR" sz="2000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05B39F1-4918-2766-8F0F-FE7A04D5B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E7D50C4-7CA5-4A6B-A320-5A097B385CC0}" type="slidenum">
              <a:rPr lang="el-GR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</a:t>
            </a:fld>
            <a:endParaRPr lang="el-GR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297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5696442-F739-F16B-1D51-4C9A72DC2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501" y="489508"/>
            <a:ext cx="5754896" cy="1667569"/>
          </a:xfrm>
        </p:spPr>
        <p:txBody>
          <a:bodyPr anchor="b">
            <a:normAutofit/>
          </a:bodyPr>
          <a:lstStyle/>
          <a:p>
            <a:br>
              <a:rPr lang="el-GR" sz="3700" b="0" i="0" u="none" strike="noStrike" baseline="0">
                <a:latin typeface="Franklin Gothic Medium" panose="020B0603020102020204" pitchFamily="34" charset="0"/>
              </a:rPr>
            </a:br>
            <a:r>
              <a:rPr lang="el-GR" sz="3700" b="0" i="0" u="none" strike="noStrike" baseline="0">
                <a:latin typeface="Franklin Gothic Medium" panose="020B0603020102020204" pitchFamily="34" charset="0"/>
              </a:rPr>
              <a:t>Απόβλητα ζυθοποιείου-</a:t>
            </a:r>
            <a:br>
              <a:rPr lang="el-GR" sz="3700" b="0" i="0" u="none" strike="noStrike" baseline="0">
                <a:latin typeface="Franklin Gothic Medium" panose="020B0603020102020204" pitchFamily="34" charset="0"/>
              </a:rPr>
            </a:br>
            <a:r>
              <a:rPr lang="en-US" sz="3700" b="0" i="0" u="none" strike="noStrike" baseline="0">
                <a:latin typeface="Franklin Gothic Medium" panose="020B0603020102020204" pitchFamily="34" charset="0"/>
              </a:rPr>
              <a:t>Malt spent rootlets (MSR)</a:t>
            </a:r>
            <a:endParaRPr lang="el-GR" sz="370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96E4F50-BBF2-1A1F-55C1-D99142DB3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130" y="1759590"/>
            <a:ext cx="3876165" cy="2907124"/>
          </a:xfrm>
          <a:prstGeom prst="rect">
            <a:avLst/>
          </a:prstGeom>
        </p:spPr>
      </p:pic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21B3F92-5722-E4B1-F771-635D070BE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501" y="2405893"/>
            <a:ext cx="6414523" cy="3962599"/>
          </a:xfrm>
        </p:spPr>
        <p:txBody>
          <a:bodyPr anchor="t">
            <a:normAutofit lnSpcReduction="10000"/>
          </a:bodyPr>
          <a:lstStyle/>
          <a:p>
            <a:pPr marL="0" marR="0" indent="0">
              <a:buNone/>
            </a:pP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Παράγονται μετά το στάδιο της 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φρύξης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 της βύνης (</a:t>
            </a:r>
            <a:r>
              <a:rPr lang="el-GR" sz="2000" b="0" i="1" u="none" strike="noStrike" baseline="0" dirty="0" err="1">
                <a:latin typeface="Franklin Gothic Medium" panose="020B0603020102020204" pitchFamily="34" charset="0"/>
              </a:rPr>
              <a:t>kilning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)</a:t>
            </a: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Απόρριψη ή χρήση ως ζωοτροφή</a:t>
            </a: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Σύσταση(%w/w επί ξηρού):</a:t>
            </a: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20-25 κυτταρίνη</a:t>
            </a: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20-35 λιγνίνη</a:t>
            </a: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25-35 πρωτεΐνη </a:t>
            </a: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8-12 ίνες</a:t>
            </a: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10-18 άμυλο</a:t>
            </a: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6-10 λιπίδια</a:t>
            </a: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5-8 τέφρα</a:t>
            </a:r>
          </a:p>
          <a:p>
            <a:pPr marR="0"/>
            <a:endParaRPr lang="el-GR" sz="1100" b="0" i="0" u="none" strike="noStrike" baseline="0" dirty="0">
              <a:latin typeface="Franklin Gothic Medium" panose="020B0603020102020204" pitchFamily="34" charset="0"/>
            </a:endParaRPr>
          </a:p>
          <a:p>
            <a:endParaRPr lang="el-GR" sz="11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54F22FF-0723-A323-331C-63BD49EF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3897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C50D812-2A55-5C37-C979-70D391E37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8" y="66380"/>
            <a:ext cx="7693384" cy="11952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0" i="0" u="none" strike="noStrike" kern="1200" baseline="0">
                <a:latin typeface="+mj-lt"/>
                <a:ea typeface="+mj-ea"/>
                <a:cs typeface="+mj-cs"/>
              </a:rPr>
              <a:t>Απόβλητα βιομηχανίας ζάχαρης</a:t>
            </a:r>
            <a:endParaRPr lang="en-US" sz="40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B7A815C5-71E9-BCB8-1EB3-F90912127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90" y="790771"/>
            <a:ext cx="11126107" cy="5896837"/>
          </a:xfrm>
          <a:prstGeom prst="rect">
            <a:avLst/>
          </a:prstGeom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43F1F449-267E-BDDE-3D8F-D8D32A0D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00525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98FD2C4-0D60-B6DA-0561-38C45FAC7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b="0" i="0" u="none" strike="noStrike" kern="1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Απόβλητα βιομηχανίας ζάχαρης</a:t>
            </a:r>
            <a:r>
              <a:rPr lang="el-GR" sz="4000" b="0" i="0" u="none" strike="noStrike" kern="1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</a:t>
            </a:r>
            <a:r>
              <a:rPr lang="el-GR" sz="4000" b="0" i="0" u="none" strike="noStrike" baseline="0">
                <a:solidFill>
                  <a:srgbClr val="FFFFFF"/>
                </a:solidFill>
                <a:latin typeface="Franklin Gothic Medium" panose="020B0603020102020204" pitchFamily="34" charset="0"/>
              </a:rPr>
              <a:t> Μπαγκάσσα</a:t>
            </a:r>
            <a:endParaRPr lang="el-GR" sz="400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926F9B8-A171-22C4-7C8E-65E495255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7827" y="0"/>
            <a:ext cx="8151126" cy="68478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l-GR" sz="1600" b="0" i="0" u="none" strike="noStrike" baseline="0" dirty="0">
                <a:latin typeface="Franklin Gothic Medium" panose="020B0603020102020204" pitchFamily="34" charset="0"/>
              </a:rPr>
              <a:t>Ινώδες υλικό που απομένει μετά τη θραύση </a:t>
            </a:r>
            <a:r>
              <a:rPr lang="el-GR" sz="1600" b="0" i="0" u="none" strike="noStrike" baseline="0" dirty="0" err="1">
                <a:latin typeface="Franklin Gothic Medium" panose="020B0603020102020204" pitchFamily="34" charset="0"/>
              </a:rPr>
              <a:t>σακχαροκάλαμου</a:t>
            </a:r>
            <a:r>
              <a:rPr lang="el-GR" sz="1600" b="0" i="0" u="none" strike="noStrike" baseline="0" dirty="0">
                <a:latin typeface="Franklin Gothic Medium" panose="020B0603020102020204" pitchFamily="34" charset="0"/>
              </a:rPr>
              <a:t> ή σόργου για εκχύλιση του χυμού</a:t>
            </a:r>
          </a:p>
          <a:p>
            <a:pPr marL="0" indent="0">
              <a:buNone/>
            </a:pPr>
            <a:endParaRPr lang="el-GR" sz="1600" b="0" i="0" u="none" strike="noStrike" baseline="0" dirty="0">
              <a:latin typeface="Franklin Gothic Medium" panose="020B0603020102020204" pitchFamily="34" charset="0"/>
            </a:endParaRPr>
          </a:p>
          <a:p>
            <a:r>
              <a:rPr lang="el-GR" sz="1600" b="0" i="0" u="none" strike="noStrike" baseline="0" dirty="0">
                <a:latin typeface="Franklin Gothic Medium" panose="020B0603020102020204" pitchFamily="34" charset="0"/>
              </a:rPr>
              <a:t>Παράγονται ~3 </a:t>
            </a:r>
            <a:r>
              <a:rPr lang="el-GR" sz="1600" b="0" i="0" u="none" strike="noStrike" baseline="0" dirty="0" err="1">
                <a:latin typeface="Franklin Gothic Medium" panose="020B0603020102020204" pitchFamily="34" charset="0"/>
              </a:rPr>
              <a:t>tn</a:t>
            </a:r>
            <a:r>
              <a:rPr lang="el-GR" sz="1600" b="0" i="0" u="none" strike="noStrike" baseline="0" dirty="0">
                <a:latin typeface="Franklin Gothic Medium" panose="020B0603020102020204" pitchFamily="34" charset="0"/>
              </a:rPr>
              <a:t> </a:t>
            </a:r>
            <a:r>
              <a:rPr lang="el-GR" sz="1600" b="0" i="0" u="none" strike="noStrike" baseline="0" dirty="0" err="1">
                <a:latin typeface="Franklin Gothic Medium" panose="020B0603020102020204" pitchFamily="34" charset="0"/>
              </a:rPr>
              <a:t>μπαγκάσσας</a:t>
            </a:r>
            <a:r>
              <a:rPr lang="el-GR" sz="1600" b="0" i="0" u="none" strike="noStrike" baseline="0" dirty="0">
                <a:latin typeface="Franklin Gothic Medium" panose="020B0603020102020204" pitchFamily="34" charset="0"/>
              </a:rPr>
              <a:t>/10 </a:t>
            </a:r>
            <a:r>
              <a:rPr lang="el-GR" sz="1600" b="0" i="0" u="none" strike="noStrike" baseline="0" dirty="0" err="1">
                <a:latin typeface="Franklin Gothic Medium" panose="020B0603020102020204" pitchFamily="34" charset="0"/>
              </a:rPr>
              <a:t>tn</a:t>
            </a:r>
            <a:r>
              <a:rPr lang="el-GR" sz="1600" b="0" i="0" u="none" strike="noStrike" baseline="0" dirty="0">
                <a:latin typeface="Franklin Gothic Medium" panose="020B0603020102020204" pitchFamily="34" charset="0"/>
              </a:rPr>
              <a:t> </a:t>
            </a:r>
            <a:r>
              <a:rPr lang="el-GR" sz="1600" b="0" i="0" u="none" strike="noStrike" baseline="0" dirty="0" err="1">
                <a:latin typeface="Franklin Gothic Medium" panose="020B0603020102020204" pitchFamily="34" charset="0"/>
              </a:rPr>
              <a:t>σακχαροκάλαμου</a:t>
            </a:r>
            <a:endParaRPr lang="el-GR" sz="1600" b="0" i="0" u="none" strike="noStrike" baseline="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lang="el-GR" sz="1600" b="0" i="0" u="none" strike="noStrike" baseline="0" dirty="0">
              <a:latin typeface="Franklin Gothic Medium" panose="020B0603020102020204" pitchFamily="34" charset="0"/>
            </a:endParaRPr>
          </a:p>
          <a:p>
            <a:r>
              <a:rPr lang="el-GR" sz="1600" b="0" i="0" u="none" strike="noStrike" baseline="0" dirty="0">
                <a:latin typeface="Franklin Gothic Medium" panose="020B0603020102020204" pitchFamily="34" charset="0"/>
              </a:rPr>
              <a:t>Εξαιρετικά ανομοιογενές υλικό γεγονός που δημιουργεί προβλήματα κυρίως στην παραγωγή χαρτιού</a:t>
            </a:r>
          </a:p>
          <a:p>
            <a:pPr marL="0" indent="0">
              <a:buNone/>
            </a:pPr>
            <a:endParaRPr lang="el-GR" sz="1600" b="0" i="0" u="none" strike="noStrike" baseline="0" dirty="0">
              <a:latin typeface="Franklin Gothic Medium" panose="020B0603020102020204" pitchFamily="34" charset="0"/>
            </a:endParaRPr>
          </a:p>
          <a:p>
            <a:r>
              <a:rPr lang="el-GR" sz="1600" b="0" i="0" u="none" strike="noStrike" baseline="0" dirty="0">
                <a:latin typeface="Franklin Gothic Medium" panose="020B0603020102020204" pitchFamily="34" charset="0"/>
              </a:rPr>
              <a:t>Μεγάλο ποσοστό υγρασίας(&gt;40%) που δημιουργεί προβλήματα στην αξιοποίηση ως βιοκαύσιμο</a:t>
            </a:r>
          </a:p>
          <a:p>
            <a:pPr marL="0" indent="0">
              <a:buNone/>
            </a:pPr>
            <a:endParaRPr lang="el-GR" sz="1600" b="0" i="0" u="none" strike="noStrike" baseline="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lang="el-GR" sz="1600" b="0" i="0" u="none" strike="noStrike" baseline="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l-GR" sz="1600" b="0" i="0" u="none" strike="noStrike" baseline="0" dirty="0">
                <a:latin typeface="Franklin Gothic Medium" panose="020B0603020102020204" pitchFamily="34" charset="0"/>
              </a:rPr>
              <a:t>Χρησιμοποιείται κυρίως για παραγωγή:</a:t>
            </a:r>
          </a:p>
          <a:p>
            <a:pPr marL="0" indent="0">
              <a:buNone/>
            </a:pPr>
            <a:endParaRPr lang="el-GR" sz="1600" b="0" i="0" u="none" strike="noStrike" baseline="0" dirty="0">
              <a:latin typeface="Franklin Gothic Medium" panose="020B0603020102020204" pitchFamily="34" charset="0"/>
            </a:endParaRPr>
          </a:p>
          <a:p>
            <a:r>
              <a:rPr lang="el-GR" sz="1600" b="0" i="0" u="none" strike="noStrike" baseline="0" dirty="0">
                <a:latin typeface="Franklin Gothic Medium" panose="020B0603020102020204" pitchFamily="34" charset="0"/>
              </a:rPr>
              <a:t>Βιοκαυσίμων(ηλεκτρικής ενέργειας με καύση ή βιοαιθανόλης&amp; βιοαερίου με υδρόλυση/ζύμωση)</a:t>
            </a:r>
          </a:p>
          <a:p>
            <a:endParaRPr lang="el-GR" sz="1600" b="0" i="0" u="none" strike="noStrike" baseline="0" dirty="0">
              <a:latin typeface="Franklin Gothic Medium" panose="020B0603020102020204" pitchFamily="34" charset="0"/>
            </a:endParaRPr>
          </a:p>
          <a:p>
            <a:r>
              <a:rPr lang="el-GR" sz="1600" b="0" i="0" u="none" strike="noStrike" baseline="0" dirty="0">
                <a:latin typeface="Franklin Gothic Medium" panose="020B0603020102020204" pitchFamily="34" charset="0"/>
              </a:rPr>
              <a:t>Χαρτιού, υλικών οικοδομής κ.α. </a:t>
            </a:r>
            <a:r>
              <a:rPr lang="el-GR" sz="1600" b="0" i="0" u="none" strike="noStrike" baseline="0" dirty="0" err="1">
                <a:latin typeface="Franklin Gothic Medium" panose="020B0603020102020204" pitchFamily="34" charset="0"/>
              </a:rPr>
              <a:t>βιοϋλικών</a:t>
            </a:r>
            <a:endParaRPr lang="el-GR" sz="1600" b="0" i="0" u="none" strike="noStrike" baseline="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lang="el-GR" sz="1600" b="0" i="0" u="none" strike="noStrike" baseline="0" dirty="0">
              <a:latin typeface="Franklin Gothic Medium" panose="020B0603020102020204" pitchFamily="34" charset="0"/>
            </a:endParaRPr>
          </a:p>
          <a:p>
            <a:r>
              <a:rPr lang="el-GR" sz="1600" b="0" i="0" u="none" strike="noStrike" baseline="0" dirty="0">
                <a:latin typeface="Franklin Gothic Medium" panose="020B0603020102020204" pitchFamily="34" charset="0"/>
              </a:rPr>
              <a:t>Ζωοτροφών μετά από ανάμιξη με μελάσα και ενζυμική κατεργασία</a:t>
            </a:r>
            <a:endParaRPr lang="el-GR" sz="16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EFF1C96-9B70-DCB4-B251-0EF0163D9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18" y="4356011"/>
            <a:ext cx="2827370" cy="2112403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C2BE1B6-F3E0-37AA-0F03-CCD514C8A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95288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98FD2C4-0D60-B6DA-0561-38C45FAC7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b="0" i="0" u="none" strike="noStrike" kern="1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Απόβλητα βιομηχανίας ζάχαρης</a:t>
            </a:r>
            <a:r>
              <a:rPr lang="el-GR" sz="4000" b="0" i="0" u="none" strike="noStrike" kern="1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</a:t>
            </a:r>
            <a:r>
              <a:rPr lang="el-GR" sz="4000" b="0" i="0" u="none" strike="noStrike" baseline="0">
                <a:solidFill>
                  <a:srgbClr val="FFFFFF"/>
                </a:solidFill>
                <a:latin typeface="Franklin Gothic Medium" panose="020B0603020102020204" pitchFamily="34" charset="0"/>
              </a:rPr>
              <a:t> Μπαγκάσσα</a:t>
            </a:r>
            <a:endParaRPr lang="el-GR" sz="400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926F9B8-A171-22C4-7C8E-65E495255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7827" y="0"/>
            <a:ext cx="8151126" cy="68478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Σύσταση (επί ξηρού καθαρού υλικού):</a:t>
            </a:r>
          </a:p>
          <a:p>
            <a:pPr marL="0" indent="0">
              <a:buNone/>
            </a:pPr>
            <a:endParaRPr lang="el-GR" sz="2400" b="0" i="0" u="none" strike="noStrike" baseline="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Κυτταρίνη 45–55%</a:t>
            </a:r>
          </a:p>
          <a:p>
            <a:pPr marL="0" indent="0">
              <a:buNone/>
            </a:pPr>
            <a:endParaRPr lang="el-GR" sz="2400" b="0" i="0" u="none" strike="noStrike" baseline="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Ημικυτταρίνες 20–25%</a:t>
            </a:r>
          </a:p>
          <a:p>
            <a:pPr marL="0" indent="0">
              <a:buNone/>
            </a:pPr>
            <a:endParaRPr lang="el-GR" sz="2400" b="0" i="0" u="none" strike="noStrike" baseline="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Λιγνίνη 18–24%</a:t>
            </a:r>
          </a:p>
          <a:p>
            <a:pPr marL="0" indent="0">
              <a:buNone/>
            </a:pPr>
            <a:endParaRPr lang="el-GR" sz="2400" b="0" i="0" u="none" strike="noStrike" baseline="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Τέφρα 1–4%</a:t>
            </a:r>
          </a:p>
          <a:p>
            <a:pPr marL="0" indent="0">
              <a:buNone/>
            </a:pPr>
            <a:endParaRPr lang="el-GR" sz="2400" b="0" i="0" u="none" strike="noStrike" baseline="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Κηρώδεις ουσίες &lt;1%</a:t>
            </a:r>
            <a:endParaRPr lang="el-GR" sz="24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EFF1C96-9B70-DCB4-B251-0EF0163D9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18" y="4356011"/>
            <a:ext cx="2827370" cy="2112403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A8EA415-284B-87C9-830F-B757F9CE3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9878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98FD2C4-0D60-B6DA-0561-38C45FAC7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b="0" i="0" u="none" strike="noStrike" kern="1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Απόβλητα βιομηχανίας ζάχαρης</a:t>
            </a:r>
            <a:r>
              <a:rPr lang="el-GR" sz="4000" b="0" i="0" u="none" strike="noStrike" kern="1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</a:t>
            </a:r>
            <a:r>
              <a:rPr lang="el-GR" sz="4000" b="0" i="0" u="none" strike="noStrike" baseline="0">
                <a:solidFill>
                  <a:srgbClr val="FFFFFF"/>
                </a:solidFill>
                <a:latin typeface="Franklin Gothic Medium" panose="020B0603020102020204" pitchFamily="34" charset="0"/>
              </a:rPr>
              <a:t> Μπαγκάσσα</a:t>
            </a:r>
            <a:endParaRPr lang="el-GR" sz="400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926F9B8-A171-22C4-7C8E-65E495255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7827" y="0"/>
            <a:ext cx="8151126" cy="68478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Νέες τάσεις:</a:t>
            </a:r>
          </a:p>
          <a:p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Υδρόλυση(όξινη ή ενζυμική) για παραγωγή οξέων, σακχάρων, 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ξυλο-ολιγοσακχαριτών</a:t>
            </a: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, 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φαινολικών</a:t>
            </a: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, κ.α. ουσιών</a:t>
            </a:r>
          </a:p>
          <a:p>
            <a:endParaRPr lang="el-GR" sz="2400" b="0" i="0" u="none" strike="noStrike" baseline="0" dirty="0">
              <a:latin typeface="Franklin Gothic Medium" panose="020B0603020102020204" pitchFamily="34" charset="0"/>
            </a:endParaRPr>
          </a:p>
          <a:p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Απομόνωση κυτταρίνης &amp; λιγνίνης&amp; προϊόντων της με προστιθέμενη αξία (π.χ. ρητίνες)</a:t>
            </a:r>
          </a:p>
          <a:p>
            <a:endParaRPr lang="el-GR" sz="2400" b="0" i="0" u="none" strike="noStrike" baseline="0" dirty="0">
              <a:latin typeface="Franklin Gothic Medium" panose="020B0603020102020204" pitchFamily="34" charset="0"/>
            </a:endParaRPr>
          </a:p>
          <a:p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Ζύμωση με διάφορους μικροοργανισμούς για παραγωγή 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μεταβολιτών</a:t>
            </a: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 όπως οργανικά οξέα, αλκοόλες, ένζυμα (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κυτταρινάσες</a:t>
            </a: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), και 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μονοκυτταρική</a:t>
            </a: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 πρωτεΐνη</a:t>
            </a:r>
          </a:p>
          <a:p>
            <a:endParaRPr lang="el-GR" sz="2400" b="0" i="0" u="none" strike="noStrike" baseline="0" dirty="0">
              <a:latin typeface="Franklin Gothic Medium" panose="020B0603020102020204" pitchFamily="34" charset="0"/>
            </a:endParaRPr>
          </a:p>
          <a:p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Έρευνα για προκατεργασία ως 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λιγνινοκυττρινούχου</a:t>
            </a: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 βιομάζας για βέλτιστη παραγωγή αιθανόλης</a:t>
            </a:r>
          </a:p>
          <a:p>
            <a:endParaRPr lang="el-GR" sz="2400" b="0" i="0" u="none" strike="noStrike" baseline="0" dirty="0">
              <a:latin typeface="Franklin Gothic Medium" panose="020B0603020102020204" pitchFamily="34" charset="0"/>
            </a:endParaRPr>
          </a:p>
          <a:p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Δημιουργία 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βιοροφητικών</a:t>
            </a: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 υλικών π.χ. για βαρέα μέταλλα, κ.α.</a:t>
            </a:r>
            <a:endParaRPr lang="el-GR" sz="24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EFF1C96-9B70-DCB4-B251-0EF0163D9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18" y="4356011"/>
            <a:ext cx="2827370" cy="2112403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464A908-D335-1D48-9FA9-41CA8D6E6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5672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98FD2C4-0D60-B6DA-0561-38C45FAC7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 fontScale="90000"/>
          </a:bodyPr>
          <a:lstStyle/>
          <a:p>
            <a:pPr algn="r"/>
            <a:r>
              <a:rPr lang="el-GR" sz="40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Απόβλητα βιομηχανίας ζάχαρης: Νωπός πολτός –</a:t>
            </a:r>
            <a:r>
              <a:rPr lang="el-GR" sz="4000" b="0" i="0" u="none" strike="noStrike" kern="1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Ζαχαρόπιτα</a:t>
            </a:r>
            <a:r>
              <a:rPr lang="el-GR" sz="40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40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press</a:t>
            </a:r>
            <a:r>
              <a:rPr lang="el-GR" sz="40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mud</a:t>
            </a:r>
            <a:r>
              <a:rPr lang="el-GR" sz="40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ή </a:t>
            </a:r>
            <a:r>
              <a:rPr lang="en-US" sz="40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filter cake)</a:t>
            </a:r>
            <a:endParaRPr lang="el-GR" sz="4000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926F9B8-A171-22C4-7C8E-65E495255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7827" y="0"/>
            <a:ext cx="8151126" cy="68478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Από σακχαροκάλαμο:</a:t>
            </a:r>
          </a:p>
          <a:p>
            <a:pPr marL="0" indent="0">
              <a:buNone/>
            </a:pPr>
            <a:endParaRPr lang="el-GR" sz="2400" b="0" i="0" u="none" strike="noStrike" baseline="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Είναι το συμπιεσμένο απόβλητο που προκύπτει μετά το φιλτράρισμα για παραλαβή του χυμού</a:t>
            </a:r>
          </a:p>
          <a:p>
            <a:pPr marL="0" indent="0">
              <a:buNone/>
            </a:pPr>
            <a:endParaRPr lang="el-GR" sz="2400" b="0" i="0" u="none" strike="noStrike" baseline="0" dirty="0">
              <a:latin typeface="Franklin Gothic Medium" panose="020B0603020102020204" pitchFamily="34" charset="0"/>
            </a:endParaRPr>
          </a:p>
          <a:p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Αποτελεί καλή πηγή λιπάσματος</a:t>
            </a:r>
          </a:p>
          <a:p>
            <a:endParaRPr lang="el-GR" sz="2400" b="0" i="0" u="none" strike="noStrike" baseline="0" dirty="0">
              <a:latin typeface="Franklin Gothic Medium" panose="020B0603020102020204" pitchFamily="34" charset="0"/>
            </a:endParaRPr>
          </a:p>
          <a:p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Στην Ινδία ενδεικτικά παράγονται 12 εκατ. 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tn</a:t>
            </a:r>
            <a:endParaRPr lang="el-GR" sz="2400" b="0" i="0" u="none" strike="noStrike" baseline="0" dirty="0">
              <a:latin typeface="Franklin Gothic Medium" panose="020B0603020102020204" pitchFamily="34" charset="0"/>
            </a:endParaRPr>
          </a:p>
          <a:p>
            <a:endParaRPr lang="el-GR" sz="2400" b="0" i="0" u="none" strike="noStrike" baseline="0" dirty="0">
              <a:latin typeface="Franklin Gothic Medium" panose="020B0603020102020204" pitchFamily="34" charset="0"/>
            </a:endParaRPr>
          </a:p>
          <a:p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Συνήθως πετιέται ή πωλείται ως πρώτη ύλη για κοπριά σε αγρότες</a:t>
            </a:r>
          </a:p>
          <a:p>
            <a:endParaRPr lang="el-GR" sz="2400" b="0" i="0" u="none" strike="noStrike" baseline="0" dirty="0">
              <a:latin typeface="Franklin Gothic Medium" panose="020B0603020102020204" pitchFamily="34" charset="0"/>
            </a:endParaRPr>
          </a:p>
          <a:p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Ξηρό μπορεί να χρησιμοποιηθεί για παραγωγή ενέργειας καθώς περιέχει μεγάλα ποσοστά καύσιμης ύλης καθώς και για παραγωγή βιοαερίου με ζύμωση</a:t>
            </a:r>
            <a:endParaRPr lang="el-GR" sz="2400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ACE7F34-E234-F308-1310-80BC758D5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6698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49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98FD2C4-0D60-B6DA-0561-38C45FAC7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0" i="0" u="none" strike="noStrike" baseline="0">
                <a:solidFill>
                  <a:srgbClr val="FFFFFF"/>
                </a:solidFill>
              </a:rPr>
              <a:t>Απόβλητα βιομηχανίας ζάχαρης: Νωπός πολτός –Ζαχαρόπιτα(press mud ή filter cake)</a:t>
            </a: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FCF43A36-CEED-7B69-0F2D-47E3DE49BC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5748" y="2339384"/>
            <a:ext cx="5131088" cy="3681721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52CD89CA-ADB7-43DD-7990-EC3E0FBF6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165" y="2338938"/>
            <a:ext cx="5131087" cy="3755584"/>
          </a:xfrm>
          <a:prstGeom prst="rect">
            <a:avLst/>
          </a:prstGeom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20123577-367F-401A-0BFC-788034711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0579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98FD2C4-0D60-B6DA-0561-38C45FAC7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 fontScale="90000"/>
          </a:bodyPr>
          <a:lstStyle/>
          <a:p>
            <a:pPr algn="r"/>
            <a:r>
              <a:rPr lang="el-GR" sz="40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Απόβλητα βιομηχανίας ζάχαρης: Νωπός πολτός –</a:t>
            </a:r>
            <a:r>
              <a:rPr lang="el-GR" sz="4000" b="0" i="0" u="none" strike="noStrike" kern="1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Ζαχαρόπιτα</a:t>
            </a:r>
            <a:r>
              <a:rPr lang="el-GR" sz="40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40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press</a:t>
            </a:r>
            <a:r>
              <a:rPr lang="el-GR" sz="40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mud</a:t>
            </a:r>
            <a:r>
              <a:rPr lang="el-GR" sz="40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ή </a:t>
            </a:r>
            <a:r>
              <a:rPr lang="en-US" sz="40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filter cake)</a:t>
            </a:r>
            <a:endParaRPr lang="el-GR" sz="4000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926F9B8-A171-22C4-7C8E-65E495255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7827" y="0"/>
            <a:ext cx="8151126" cy="68478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Από ζαχαρότευτλα(στοιχεία ΕΛΒΖ):</a:t>
            </a:r>
          </a:p>
          <a:p>
            <a:pPr marL="0" indent="0">
              <a:buNone/>
            </a:pPr>
            <a:r>
              <a:rPr lang="el-GR" sz="2400" b="1" i="0" u="none" strike="noStrike" baseline="0" dirty="0">
                <a:latin typeface="Franklin Gothic Medium" panose="020B0603020102020204" pitchFamily="34" charset="0"/>
              </a:rPr>
              <a:t>Νωπός Πολτός</a:t>
            </a:r>
          </a:p>
          <a:p>
            <a:pPr marL="0" indent="0">
              <a:buNone/>
            </a:pP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Το προϊόν που προκύπτει από τα τεύτλα, όταν αφαιρεθεί η ζάχαρη που περιέχουν, λέγεται "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εκχυλισθέντα</a:t>
            </a: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 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τεμαχίδια</a:t>
            </a: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"</a:t>
            </a:r>
          </a:p>
          <a:p>
            <a:pPr marL="0" indent="0">
              <a:buNone/>
            </a:pP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Τα "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εκχυλισθέντα</a:t>
            </a: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 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τεμαχίδια</a:t>
            </a: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" πρεσάρονται για απομάκρυνση σακχαρούχου χυμού και το προϊόν που προκύπτει λέγεται νωπός πολτός ή νωπή 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πούλπα</a:t>
            </a: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 και πωλείται ως ζωοτροφή </a:t>
            </a:r>
          </a:p>
          <a:p>
            <a:pPr marL="0" indent="0">
              <a:buNone/>
            </a:pPr>
            <a:endParaRPr lang="el-GR" sz="240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lang="el-GR" sz="2400" b="0" i="0" u="none" strike="noStrike" baseline="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l-GR" sz="2400" b="1" i="0" u="none" strike="noStrike" baseline="0" dirty="0" err="1">
                <a:latin typeface="Franklin Gothic Medium" panose="020B0603020102020204" pitchFamily="34" charset="0"/>
              </a:rPr>
              <a:t>Ζαχαρόπιτα</a:t>
            </a:r>
            <a:endParaRPr lang="el-GR" sz="2400" b="1" i="0" u="none" strike="noStrike" baseline="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Ένα μέρος της νωπής 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πούλπας</a:t>
            </a: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 μετά από 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μελάσωση</a:t>
            </a: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 ξηραίνεται και το προϊόν που προκύπτει ονομάζεται 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ζαχαρόπιτα</a:t>
            </a: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 ή ξηρή 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πούλπα</a:t>
            </a: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 και αποτελεί άριστη ζωοτροφή</a:t>
            </a:r>
          </a:p>
          <a:p>
            <a:pPr marL="0" indent="0">
              <a:buNone/>
            </a:pP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Στο εμπόριο διατίθεται ως έχει ή με τη μορφή συμπιεσμένων 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τεμαχιδίωνως</a:t>
            </a: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 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pellets</a:t>
            </a:r>
            <a:endParaRPr lang="el-GR" sz="2400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55CE707-8907-E627-EADA-2EFFF6AEA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9566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49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98FD2C4-0D60-B6DA-0561-38C45FAC7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0" i="0" u="none" strike="noStrike" baseline="0">
                <a:solidFill>
                  <a:srgbClr val="FFFFFF"/>
                </a:solidFill>
              </a:rPr>
              <a:t>Απόβλητα βιομηχανίας ζάχαρης: Νωπός πολτός –Ζαχαρόπιτα(press mud ή filter cake)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B02A99B-9793-CDA1-971C-CF88369B4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736" y="1928621"/>
            <a:ext cx="10515600" cy="4351338"/>
          </a:xfrm>
        </p:spPr>
        <p:txBody>
          <a:bodyPr/>
          <a:lstStyle/>
          <a:p>
            <a:pPr algn="l"/>
            <a:endParaRPr lang="el-GR" sz="1800" b="0" i="0" u="none" strike="noStrike" baseline="0" dirty="0">
              <a:latin typeface="Franklin Gothic Medium" panose="020B0603020102020204" pitchFamily="34" charset="0"/>
            </a:endParaRPr>
          </a:p>
          <a:p>
            <a:r>
              <a:rPr lang="en-US" sz="1800" b="1" i="0" u="none" strike="noStrike" baseline="0" dirty="0" err="1"/>
              <a:t>Νω</a:t>
            </a:r>
            <a:r>
              <a:rPr lang="en-US" sz="1800" b="1" i="0" u="none" strike="noStrike" baseline="0" dirty="0"/>
              <a:t>πός πολτός </a:t>
            </a:r>
            <a:r>
              <a:rPr lang="el-GR" sz="1800" b="1" dirty="0"/>
              <a:t>α</a:t>
            </a:r>
            <a:r>
              <a:rPr lang="el-GR" sz="1800" b="1" i="0" u="none" strike="noStrike" baseline="0" dirty="0"/>
              <a:t>πό ζαχαρότευτλα (στοιχεία ΕΛΒΖ):</a:t>
            </a:r>
          </a:p>
          <a:p>
            <a:pPr algn="l"/>
            <a:endParaRPr lang="el-GR" sz="1800" b="0" i="0" u="none" strike="noStrike" baseline="0" dirty="0">
              <a:latin typeface="Franklin Gothic Medium" panose="020B0603020102020204" pitchFamily="34" charset="0"/>
            </a:endParaRPr>
          </a:p>
          <a:p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Υγρασία	9 -14 %	</a:t>
            </a:r>
          </a:p>
          <a:p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Ξηρά συστατικά 	88 -91 %	</a:t>
            </a:r>
          </a:p>
          <a:p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Τέφρα	4 -9 %	</a:t>
            </a:r>
          </a:p>
          <a:p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Ακατέργαστες ίνες	18 -25 %	</a:t>
            </a:r>
          </a:p>
          <a:p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Ακατέργαστη πρωτεΐνη	8 -13 %	</a:t>
            </a:r>
          </a:p>
          <a:p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Οργανικές μη αζωτούχες ύλες	70 -80 %	</a:t>
            </a:r>
          </a:p>
          <a:p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Σακχαρόζη	6 -11 %	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B4060C46-6216-01D7-7E5D-CCD09FB9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0289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98FD2C4-0D60-B6DA-0561-38C45FAC7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501" y="489508"/>
            <a:ext cx="5754896" cy="16675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0" i="0" u="none" strike="noStrike" baseline="0"/>
              <a:t>Απόβλητα βιομηχανίας ζάχαρης: </a:t>
            </a:r>
            <a:r>
              <a:rPr lang="el-GR" sz="4000" b="0" i="0" u="none" strike="noStrike" baseline="0"/>
              <a:t>Μελάσα</a:t>
            </a:r>
            <a:endParaRPr lang="en-US" sz="4000"/>
          </a:p>
        </p:txBody>
      </p:sp>
      <p:pic>
        <p:nvPicPr>
          <p:cNvPr id="7" name="Εικόνα 6" descr="Εικόνα που περιέχει κλείσιμο&#10;&#10;Περιγραφή που δημιουργήθηκε αυτόματα">
            <a:extLst>
              <a:ext uri="{FF2B5EF4-FFF2-40B4-BE49-F238E27FC236}">
                <a16:creationId xmlns:a16="http://schemas.microsoft.com/office/drawing/2014/main" id="{8FBBB56F-A9E9-C0B9-F897-3F15C12B1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30" y="1755948"/>
            <a:ext cx="3876165" cy="2914409"/>
          </a:xfrm>
          <a:prstGeom prst="rect">
            <a:avLst/>
          </a:prstGeom>
        </p:spPr>
      </p:pic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B02A99B-9793-CDA1-971C-CF88369B4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502" y="2405893"/>
            <a:ext cx="5754895" cy="373773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l-GR" sz="2000" dirty="0"/>
          </a:p>
          <a:p>
            <a:pPr marL="0" indent="0">
              <a:buNone/>
            </a:pPr>
            <a:r>
              <a:rPr lang="el-GR" sz="2000" dirty="0"/>
              <a:t>Η μελάσα είναι παχύρευστο υγρό που προκύπτει από το τελικό στάδιο κρυστάλλωσης της ζάχαρης από διάφορες πρώτες ύλες (σακχαροκάλαμο, σταφύλια, ζαχαρότευτλα κλπ.</a:t>
            </a:r>
          </a:p>
          <a:p>
            <a:pPr marL="0" indent="0">
              <a:buNone/>
            </a:pPr>
            <a:endParaRPr lang="el-GR" sz="2000" dirty="0"/>
          </a:p>
          <a:p>
            <a:pPr marL="0" indent="0">
              <a:buNone/>
            </a:pPr>
            <a:r>
              <a:rPr lang="el-GR" sz="2000" dirty="0"/>
              <a:t>Η μελάσα από διαφορετική πηγή διαφέρει σε σύσταση</a:t>
            </a:r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70BC69BC-E00A-9FD2-C4C1-B2E9B0697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24929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178DFF1-F67F-737C-0A28-CEA2AAB8C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4000" b="0" i="0" u="none" strike="noStrike" kern="1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b="0" i="0" u="none" strike="noStrike" kern="1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Απόβλητα ζυθοποιείου</a:t>
            </a: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14A7D124-DA41-F44D-2E1F-68C49DE468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5233" y="107884"/>
            <a:ext cx="7152053" cy="6660049"/>
          </a:xfrm>
          <a:prstGeom prst="rect">
            <a:avLst/>
          </a:prstGeom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8F327B14-6B18-BFEB-3092-A10D8DD3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8089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98FD2C4-0D60-B6DA-0561-38C45FAC7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b="0" i="0" u="none" strike="noStrike" baseline="0">
                <a:solidFill>
                  <a:srgbClr val="FFFFFF"/>
                </a:solidFill>
              </a:rPr>
              <a:t>Απόβλητα βιομηχανίας ζάχαρης: </a:t>
            </a:r>
            <a:r>
              <a:rPr lang="el-GR" sz="4000" b="0" i="0" u="none" strike="noStrike" baseline="0">
                <a:solidFill>
                  <a:srgbClr val="FFFFFF"/>
                </a:solidFill>
              </a:rPr>
              <a:t>Μελάσα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B02A99B-9793-CDA1-971C-CF88369B4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1" y="190500"/>
            <a:ext cx="7686674" cy="646747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l-GR" sz="2000"/>
          </a:p>
          <a:p>
            <a:pPr marL="0" indent="0">
              <a:buNone/>
            </a:pPr>
            <a:r>
              <a:rPr lang="el-GR" sz="2000"/>
              <a:t>Χρησιμοποιείται για:</a:t>
            </a:r>
          </a:p>
          <a:p>
            <a:pPr marL="0" indent="0">
              <a:buNone/>
            </a:pPr>
            <a:endParaRPr lang="el-GR" sz="2000"/>
          </a:p>
          <a:p>
            <a:r>
              <a:rPr lang="el-GR" sz="2000"/>
              <a:t>Παραγωγή αλκοόλης και αλκοολούχων ποτών</a:t>
            </a:r>
          </a:p>
          <a:p>
            <a:endParaRPr lang="el-GR" sz="2000"/>
          </a:p>
          <a:p>
            <a:r>
              <a:rPr lang="el-GR" sz="2000"/>
              <a:t>Ζυμών διατροφής ή ζωοτροφής</a:t>
            </a:r>
          </a:p>
          <a:p>
            <a:endParaRPr lang="el-GR" sz="2000"/>
          </a:p>
          <a:p>
            <a:r>
              <a:rPr lang="el-GR" sz="2000"/>
              <a:t>Ανάκτηση οργανικών οξέων, μαγνησίου, βεταΐνης, κ.α.</a:t>
            </a:r>
          </a:p>
          <a:p>
            <a:endParaRPr lang="el-GR" sz="2000"/>
          </a:p>
          <a:p>
            <a:r>
              <a:rPr lang="el-GR" sz="2000"/>
              <a:t>Παραγωγή με ζύμωση προϊόντων όπως</a:t>
            </a:r>
            <a:r>
              <a:rPr lang="en-US" sz="2000"/>
              <a:t> </a:t>
            </a:r>
            <a:r>
              <a:rPr lang="el-GR" sz="2000"/>
              <a:t>βιοϋδρογόνο, βουτανόλη, γλυκερόλη, οργανικά οξέα, βιοπλαστικά (π.χ. ολιγοσακχαρίτες), ένζυμα</a:t>
            </a:r>
            <a:r>
              <a:rPr lang="en-US" sz="2000"/>
              <a:t> </a:t>
            </a:r>
            <a:r>
              <a:rPr lang="el-GR" sz="2000"/>
              <a:t>κ.α.</a:t>
            </a:r>
          </a:p>
          <a:p>
            <a:endParaRPr lang="el-GR" sz="2000"/>
          </a:p>
          <a:p>
            <a:r>
              <a:rPr lang="el-GR" sz="2000"/>
              <a:t>Παραγωγή σύνθετων(composites) υλικών</a:t>
            </a:r>
          </a:p>
          <a:p>
            <a:endParaRPr lang="el-GR" sz="2000"/>
          </a:p>
          <a:p>
            <a:r>
              <a:rPr lang="el-GR" sz="2000"/>
              <a:t>Παραγωγή υλικών οικοδομής (μονωτικά τούβλα, τσιμέντο κ.α.)</a:t>
            </a: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73F969E9-0277-E952-E2E7-E763F4A0E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8088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" name="Rectangle 107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98FD2C4-0D60-B6DA-0561-38C45FAC7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489508"/>
            <a:ext cx="5181597" cy="16554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b="0" i="0" u="none" strike="noStrike" baseline="0"/>
              <a:t>Απόβλητα βιομηχανίας ζάχαρης: </a:t>
            </a:r>
            <a:r>
              <a:rPr lang="el-GR" sz="4000" b="0" i="0" u="none" strike="noStrike" baseline="0"/>
              <a:t>Μελάσα</a:t>
            </a:r>
            <a:endParaRPr lang="en-US" sz="4000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B02A99B-9793-CDA1-971C-CF88369B4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2" y="2418408"/>
            <a:ext cx="5181598" cy="3409898"/>
          </a:xfrm>
        </p:spPr>
        <p:txBody>
          <a:bodyPr anchor="t">
            <a:normAutofit/>
          </a:bodyPr>
          <a:lstStyle/>
          <a:p>
            <a:pPr marL="0" indent="0" algn="r">
              <a:buNone/>
            </a:pPr>
            <a:endParaRPr lang="el-GR" sz="2000"/>
          </a:p>
          <a:p>
            <a:pPr marL="0" indent="0" algn="r">
              <a:buNone/>
            </a:pPr>
            <a:r>
              <a:rPr lang="el-GR" sz="2000" dirty="0"/>
              <a:t>Η μελάσα από ζαχαρότευτλα περιέχει 50% σάκχαρα επί ξηρού κυρίως σακχαρόζη</a:t>
            </a:r>
            <a:r>
              <a:rPr lang="en-US" sz="2000" dirty="0"/>
              <a:t> </a:t>
            </a:r>
            <a:r>
              <a:rPr lang="el-GR" sz="2000" dirty="0"/>
              <a:t>και μικρότερα ποσά γλυκόζης, φρουκτόζης</a:t>
            </a:r>
            <a:r>
              <a:rPr lang="en-US" sz="2000" dirty="0"/>
              <a:t> </a:t>
            </a:r>
            <a:r>
              <a:rPr lang="el-GR" sz="2000" dirty="0"/>
              <a:t>και </a:t>
            </a:r>
            <a:r>
              <a:rPr lang="el-GR" sz="2000"/>
              <a:t>ραφφινόζης</a:t>
            </a:r>
            <a:r>
              <a:rPr lang="el-GR" sz="2000" dirty="0"/>
              <a:t>. Επίσης </a:t>
            </a:r>
            <a:r>
              <a:rPr lang="el-GR" sz="2000"/>
              <a:t>βιοτίνη</a:t>
            </a:r>
            <a:r>
              <a:rPr lang="el-GR" sz="2000" dirty="0"/>
              <a:t>(B7), ασβέστιο, κάλιο</a:t>
            </a:r>
            <a:r>
              <a:rPr lang="en-US" sz="2000" dirty="0"/>
              <a:t> </a:t>
            </a:r>
            <a:r>
              <a:rPr lang="el-GR" sz="2000" dirty="0"/>
              <a:t>και </a:t>
            </a:r>
            <a:r>
              <a:rPr lang="el-GR" sz="2000"/>
              <a:t>βεταΐνη</a:t>
            </a:r>
            <a:r>
              <a:rPr lang="el-GR" sz="2000" dirty="0"/>
              <a:t>.</a:t>
            </a:r>
            <a:endParaRPr lang="el-GR" sz="2000"/>
          </a:p>
          <a:p>
            <a:pPr marL="0" indent="0" algn="r">
              <a:buNone/>
            </a:pPr>
            <a:r>
              <a:rPr lang="el-GR" sz="2000" dirty="0"/>
              <a:t>Είναι καλό υπόστρωμα για την ανάπτυξη μικροοργανισμών και ανάμιξη σε ζωοτροφές αλλά όχι για ανθρώπινη διατροφή.</a:t>
            </a:r>
            <a:endParaRPr lang="el-GR" sz="200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85EC75F-552B-BD1E-7E76-1D29B4025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120" y="1168138"/>
            <a:ext cx="4957638" cy="4136086"/>
          </a:xfrm>
          <a:prstGeom prst="rect">
            <a:avLst/>
          </a:prstGeom>
        </p:spPr>
      </p:pic>
      <p:sp>
        <p:nvSpPr>
          <p:cNvPr id="110" name="Rectangle 109">
            <a:extLst>
              <a:ext uri="{FF2B5EF4-FFF2-40B4-BE49-F238E27FC236}">
                <a16:creationId xmlns:a16="http://schemas.microsoft.com/office/drawing/2014/main" id="{A344AAA5-41F4-4862-97EF-688D31DC7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85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69E1A62C-2AAF-4B3E-8CDB-65E237080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2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475D6EFE-A523-290B-ACA7-9C93229CB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9920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7" name="Rectangle 126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85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12B3290A-D3BF-4B87-B55B-FD9A98B49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9030" cy="1576446"/>
            <a:chOff x="0" y="0"/>
            <a:chExt cx="12192002" cy="1576446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033A715A-0686-440A-8F40-441B42A66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4761657F-19F2-425B-B7E9-0118CD13C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E27B6634-79D3-4EDD-A77A-1065D6F3A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E98FD2C4-0D60-B6DA-0561-38C45FAC7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319314"/>
            <a:ext cx="9477377" cy="10305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0" i="0" u="none" strike="noStrike" baseline="0">
                <a:solidFill>
                  <a:srgbClr val="FFFFFF"/>
                </a:solidFill>
              </a:rPr>
              <a:t>Απόβλητα βιομηχανίας ζάχαρης: </a:t>
            </a:r>
            <a:r>
              <a:rPr lang="el-GR" sz="4000" b="0" i="0" u="none" strike="noStrike" baseline="0">
                <a:solidFill>
                  <a:srgbClr val="FFFFFF"/>
                </a:solidFill>
              </a:rPr>
              <a:t>Μελάσα</a:t>
            </a:r>
            <a:endParaRPr lang="en-US" sz="4000">
              <a:solidFill>
                <a:srgbClr val="FFFFFF"/>
              </a:solidFill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6FDA9EDF-631D-4935-315B-F3248D280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133" y="3816271"/>
            <a:ext cx="4565251" cy="18736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D0AECE87-D2EE-51FC-EA4D-4E3197087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582" y="1894775"/>
            <a:ext cx="4600354" cy="1701592"/>
          </a:xfrm>
          <a:prstGeom prst="rect">
            <a:avLst/>
          </a:prstGeom>
        </p:spPr>
      </p:pic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B02A99B-9793-CDA1-971C-CF88369B4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12" y="2213103"/>
            <a:ext cx="5887856" cy="3024722"/>
          </a:xfrm>
        </p:spPr>
        <p:txBody>
          <a:bodyPr numCol="1">
            <a:normAutofit fontScale="25000" lnSpcReduction="20000"/>
          </a:bodyPr>
          <a:lstStyle/>
          <a:p>
            <a:pPr marL="0" indent="0">
              <a:buNone/>
            </a:pPr>
            <a:endParaRPr lang="el-GR" sz="500" dirty="0"/>
          </a:p>
          <a:p>
            <a:endParaRPr lang="el-GR" sz="500" b="0" i="0" u="none" strike="noStrike" baseline="0" dirty="0">
              <a:latin typeface="Franklin Gothic Medium" panose="020B0603020102020204" pitchFamily="34" charset="0"/>
            </a:endParaRPr>
          </a:p>
          <a:p>
            <a:pPr marR="0"/>
            <a:r>
              <a:rPr lang="el-GR" sz="8000" b="0" i="0" u="none" strike="noStrike" baseline="0" dirty="0">
                <a:latin typeface="Franklin Gothic Medium" panose="020B0603020102020204" pitchFamily="34" charset="0"/>
              </a:rPr>
              <a:t>Σύσταση Ελληνικής μελάσας (ΕΛΒΖ):</a:t>
            </a:r>
          </a:p>
          <a:p>
            <a:endParaRPr lang="el-GR" sz="8000" b="0" i="0" u="none" strike="noStrike" baseline="0" dirty="0">
              <a:latin typeface="Franklin Gothic Medium" panose="020B0603020102020204" pitchFamily="34" charset="0"/>
            </a:endParaRPr>
          </a:p>
          <a:p>
            <a:r>
              <a:rPr lang="en-US" sz="8000" b="0" i="0" u="none" strike="noStrike" baseline="0" dirty="0">
                <a:latin typeface="Franklin Gothic Medium" panose="020B0603020102020204" pitchFamily="34" charset="0"/>
              </a:rPr>
              <a:t>Brix	78 -80 %	</a:t>
            </a:r>
          </a:p>
          <a:p>
            <a:r>
              <a:rPr lang="el-GR" sz="8000" b="0" i="0" u="none" strike="noStrike" baseline="0" dirty="0">
                <a:latin typeface="Franklin Gothic Medium" panose="020B0603020102020204" pitchFamily="34" charset="0"/>
              </a:rPr>
              <a:t>Ολικά σάκχαρα 48 -52 %	</a:t>
            </a:r>
          </a:p>
          <a:p>
            <a:r>
              <a:rPr lang="el-GR" sz="8000" b="0" i="0" u="none" strike="noStrike" baseline="0" dirty="0" err="1">
                <a:latin typeface="Franklin Gothic Medium" panose="020B0603020102020204" pitchFamily="34" charset="0"/>
              </a:rPr>
              <a:t>Ιμβερτοσάκχαρο</a:t>
            </a:r>
            <a:r>
              <a:rPr lang="el-GR" sz="8000" dirty="0">
                <a:latin typeface="Franklin Gothic Medium" panose="020B0603020102020204" pitchFamily="34" charset="0"/>
              </a:rPr>
              <a:t> </a:t>
            </a:r>
            <a:r>
              <a:rPr lang="el-GR" sz="8000" b="0" i="0" u="none" strike="noStrike" baseline="0" dirty="0">
                <a:latin typeface="Franklin Gothic Medium" panose="020B0603020102020204" pitchFamily="34" charset="0"/>
              </a:rPr>
              <a:t>0,15 -0,50 %	</a:t>
            </a:r>
          </a:p>
          <a:p>
            <a:r>
              <a:rPr lang="en-US" sz="8000" b="0" i="0" u="none" strike="noStrike" baseline="0" dirty="0">
                <a:latin typeface="Franklin Gothic Medium" panose="020B0603020102020204" pitchFamily="34" charset="0"/>
              </a:rPr>
              <a:t>pH	7,2 -8,5	</a:t>
            </a:r>
          </a:p>
          <a:p>
            <a:r>
              <a:rPr lang="el-GR" sz="8000" b="0" i="0" u="none" strike="noStrike" baseline="0" dirty="0">
                <a:latin typeface="Franklin Gothic Medium" panose="020B0603020102020204" pitchFamily="34" charset="0"/>
              </a:rPr>
              <a:t>Τέφρα	12 -14 %	</a:t>
            </a:r>
          </a:p>
          <a:p>
            <a:r>
              <a:rPr lang="el-GR" sz="8000" b="0" i="0" u="none" strike="noStrike" baseline="0" dirty="0">
                <a:latin typeface="Franklin Gothic Medium" panose="020B0603020102020204" pitchFamily="34" charset="0"/>
              </a:rPr>
              <a:t>Πυκνότητα	1,38 -1,42 g/cm3</a:t>
            </a:r>
            <a:r>
              <a:rPr lang="el-GR" sz="500" b="0" i="0" u="none" strike="noStrike" baseline="0" dirty="0">
                <a:latin typeface="Franklin Gothic Medium" panose="020B0603020102020204" pitchFamily="34" charset="0"/>
              </a:rPr>
              <a:t>	</a:t>
            </a:r>
          </a:p>
          <a:p>
            <a:pPr marR="0"/>
            <a:endParaRPr lang="el-GR" sz="500" dirty="0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0CE62D9C-8B92-D533-F2F6-36BF65A52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8645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7" name="Rectangle 126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85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12B3290A-D3BF-4B87-B55B-FD9A98B49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9030" cy="1576446"/>
            <a:chOff x="0" y="0"/>
            <a:chExt cx="12192002" cy="1576446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033A715A-0686-440A-8F40-441B42A66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4761657F-19F2-425B-B7E9-0118CD13C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E27B6634-79D3-4EDD-A77A-1065D6F3A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E98FD2C4-0D60-B6DA-0561-38C45FAC7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319314"/>
            <a:ext cx="9477377" cy="10305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0" i="0" u="none" strike="noStrike" baseline="0">
                <a:solidFill>
                  <a:srgbClr val="FFFFFF"/>
                </a:solidFill>
              </a:rPr>
              <a:t>Απόβλητα βιομηχανίας ζάχαρης: </a:t>
            </a:r>
            <a:r>
              <a:rPr lang="el-GR" sz="4000" b="0" i="0" u="none" strike="noStrike" baseline="0">
                <a:solidFill>
                  <a:srgbClr val="FFFFFF"/>
                </a:solidFill>
              </a:rPr>
              <a:t>Μελάσα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1C778846-820F-C2B4-D13D-34DB3AF4C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252" y="1575461"/>
            <a:ext cx="11697069" cy="5162690"/>
          </a:xfrm>
        </p:spPr>
        <p:txBody>
          <a:bodyPr>
            <a:normAutofit/>
          </a:bodyPr>
          <a:lstStyle/>
          <a:p>
            <a:pPr algn="l"/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Μελάσα: οικονομικό συμπλήρωμα σακχάρων για ζωοτροφές. </a:t>
            </a:r>
          </a:p>
          <a:p>
            <a:pPr marL="0" indent="0">
              <a:buNone/>
            </a:pP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Πλεονεκτήματα: </a:t>
            </a:r>
          </a:p>
          <a:p>
            <a:pPr marR="0" algn="l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Οικονομική, υψηλή ποιότητας ζωοτροφή</a:t>
            </a:r>
          </a:p>
          <a:p>
            <a:pPr marR="0" algn="l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Ισορρόπηση πρωτεϊνών/φυτικών ινών σε σχέση με φυτικές ζωοτροφές</a:t>
            </a:r>
          </a:p>
          <a:p>
            <a:pPr marR="0" algn="l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Καλύτερη γεύση των τροφών</a:t>
            </a:r>
          </a:p>
          <a:p>
            <a:pPr marR="0" algn="l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Αύξηση παραγωγικότητας και γονιμότητας των ζώων</a:t>
            </a:r>
          </a:p>
          <a:p>
            <a:pPr marR="0" algn="l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Πρόληψη ασθενειών που σχετίζονται με έλλειψη ιχνοστοιχείων κυρίως κοβαλτίου</a:t>
            </a:r>
          </a:p>
          <a:p>
            <a:pPr marR="0" algn="l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Επιστροφή πολύτιμων στοιχείων ως κοπριά στο έδαφος</a:t>
            </a:r>
          </a:p>
          <a:p>
            <a:pPr marR="0" algn="l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Βελτίωση της εντερικής 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μικροχλωρίδαςπαρέχοντας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 σάκχαρα και ενέργεια </a:t>
            </a:r>
          </a:p>
          <a:p>
            <a:pPr marR="0" algn="l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Αύξηση μικροβιακής πρωτεΐνης που είναι πηγή απαραίτητων αμινοξέων για την παραγωγή γάλακτος</a:t>
            </a:r>
          </a:p>
          <a:p>
            <a:pPr marR="0" algn="l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Αύξηση παραγωγής γάλακτος και λίπους στο γάλα </a:t>
            </a:r>
          </a:p>
          <a:p>
            <a:endParaRPr lang="el-GR" sz="3200" dirty="0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4BF7607-6511-5421-C549-18C57EBE0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175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8E6B44D-289A-E041-FA39-81F3A4001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40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Απόβ</a:t>
            </a:r>
            <a:r>
              <a:rPr lang="en-US" sz="4000" b="0" i="0" u="none" strike="noStrike" kern="1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λητ</a:t>
            </a:r>
            <a:r>
              <a:rPr lang="en-US" sz="40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 βιομηχανίας ζάχαρης 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D832A2-50CB-0C54-AB3E-1CE7E0985B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2428" y="764505"/>
            <a:ext cx="7225748" cy="53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8E5FECB2-AB1E-B3CD-174D-925FE05BE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6463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1" name="Rectangle 106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63" name="Rectangle 106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5" name="Rectangle 106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7" name="Rectangle 106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9" name="Rectangle 106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1" name="Freeform: Shape 107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73" name="Rectangle 107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8E6B44D-289A-E041-FA39-81F3A4001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br>
              <a:rPr lang="en-US" sz="40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Απόβ</a:t>
            </a:r>
            <a:r>
              <a:rPr lang="en-US" sz="4000" b="0" i="0" u="none" strike="noStrike" kern="1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λητ</a:t>
            </a:r>
            <a:r>
              <a:rPr lang="en-US" sz="40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 βιομηχανίας ζάχαρης </a:t>
            </a: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E5B8BB7-3EE5-A291-07DC-8582713E8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7827" y="10133"/>
            <a:ext cx="8068448" cy="6837729"/>
          </a:xfrm>
        </p:spPr>
        <p:txBody>
          <a:bodyPr anchor="ctr">
            <a:normAutofit/>
          </a:bodyPr>
          <a:lstStyle/>
          <a:p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  <a:p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Νέες τάσεις για αύξηση των αποδόσεων και της παραγωγικότητας:</a:t>
            </a: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Σχεδιασμός νέων αντιδραστήρων &amp; διεργασιών ζυμώσεων (</a:t>
            </a:r>
            <a:r>
              <a:rPr lang="el-GR" sz="2000" b="0" i="1" u="none" strike="noStrike" baseline="0" dirty="0">
                <a:latin typeface="Franklin Gothic Medium" panose="020B0603020102020204" pitchFamily="34" charset="0"/>
              </a:rPr>
              <a:t>αντιδραστήρες συνεχούς λειτουργίας σε συνδυασμό με τεχνολογία ακινητοποιημένων κυττάρων)</a:t>
            </a:r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Χρήση του βακτηρίου </a:t>
            </a:r>
            <a:r>
              <a:rPr lang="el-GR" sz="2000" b="0" i="1" u="none" strike="noStrike" baseline="0">
                <a:latin typeface="Franklin Gothic Medium" panose="020B0603020102020204" pitchFamily="34" charset="0"/>
              </a:rPr>
              <a:t>Zymomonas</a:t>
            </a:r>
            <a:r>
              <a:rPr lang="el-GR" sz="2000" b="0" i="1" u="none" strike="noStrike" baseline="0" dirty="0">
                <a:latin typeface="Franklin Gothic Medium" panose="020B0603020102020204" pitchFamily="34" charset="0"/>
              </a:rPr>
              <a:t> </a:t>
            </a:r>
            <a:r>
              <a:rPr lang="el-GR" sz="2000" b="0" i="1" u="none" strike="noStrike" baseline="0">
                <a:latin typeface="Franklin Gothic Medium" panose="020B0603020102020204" pitchFamily="34" charset="0"/>
              </a:rPr>
              <a:t>mobilis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(μεγαλύτερες αποδόσεις και ταχύτητα ζύμωσης από τους σακχαρομύκητες, αλλά ακόμα καμία εμπορική εφαρμογή)</a:t>
            </a: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Δυνατότητα ζύμωσης μελάσας από διάφορες πηγές με συστατικά που δε ζυμώνονται απευθείας από </a:t>
            </a:r>
            <a:r>
              <a:rPr lang="el-GR" sz="2000" b="0" i="1" u="none" strike="noStrike" baseline="0">
                <a:latin typeface="Franklin Gothic Medium" panose="020B0603020102020204" pitchFamily="34" charset="0"/>
              </a:rPr>
              <a:t>S.cerevisiae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, αλλά μετά από υδρόλυση σε ζυμώσιμα σάκχαρα. Π.χ. μελάσα σόγιας που είναι πλούσια σε σακχαρόζη, </a:t>
            </a:r>
            <a:r>
              <a:rPr lang="el-GR" sz="2000" b="0" i="0" u="none" strike="noStrike" baseline="0">
                <a:latin typeface="Franklin Gothic Medium" panose="020B0603020102020204" pitchFamily="34" charset="0"/>
              </a:rPr>
              <a:t>ραφφινόζη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 και </a:t>
            </a:r>
            <a:r>
              <a:rPr lang="el-GR" sz="2000" b="0" i="0" u="none" strike="noStrike" baseline="0">
                <a:latin typeface="Franklin Gothic Medium" panose="020B0603020102020204" pitchFamily="34" charset="0"/>
              </a:rPr>
              <a:t>σταχυόζη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[</a:t>
            </a:r>
            <a:r>
              <a:rPr lang="el-GR" sz="2000" b="0" i="1" u="none" strike="noStrike" baseline="0">
                <a:latin typeface="Franklin Gothic Medium" panose="020B0603020102020204" pitchFamily="34" charset="0"/>
              </a:rPr>
              <a:t>τετρασακχαρίτης</a:t>
            </a:r>
            <a:r>
              <a:rPr lang="el-GR" sz="2000" b="0" i="1" u="none" strike="noStrike" baseline="0" dirty="0">
                <a:latin typeface="Franklin Gothic Medium" panose="020B0603020102020204" pitchFamily="34" charset="0"/>
              </a:rPr>
              <a:t> </a:t>
            </a:r>
            <a:r>
              <a:rPr lang="el-GR" sz="2000" b="0" i="1" u="none" strike="noStrike" baseline="0">
                <a:latin typeface="Franklin Gothic Medium" panose="020B0603020102020204" pitchFamily="34" charset="0"/>
              </a:rPr>
              <a:t>gal</a:t>
            </a:r>
            <a:r>
              <a:rPr lang="el-GR" sz="2000" b="0" i="1" u="none" strike="noStrike" baseline="0" dirty="0">
                <a:latin typeface="Franklin Gothic Medium" panose="020B0603020102020204" pitchFamily="34" charset="0"/>
              </a:rPr>
              <a:t>(α1→6) </a:t>
            </a:r>
            <a:r>
              <a:rPr lang="el-GR" sz="2000" b="0" i="1" u="none" strike="noStrike" baseline="0">
                <a:latin typeface="Franklin Gothic Medium" panose="020B0603020102020204" pitchFamily="34" charset="0"/>
              </a:rPr>
              <a:t>gal</a:t>
            </a:r>
            <a:r>
              <a:rPr lang="el-GR" sz="2000" b="0" i="1" u="none" strike="noStrike" baseline="0" dirty="0">
                <a:latin typeface="Franklin Gothic Medium" panose="020B0603020102020204" pitchFamily="34" charset="0"/>
              </a:rPr>
              <a:t>(α1→6) </a:t>
            </a:r>
            <a:r>
              <a:rPr lang="el-GR" sz="2000" b="0" i="1" u="none" strike="noStrike" baseline="0">
                <a:latin typeface="Franklin Gothic Medium" panose="020B0603020102020204" pitchFamily="34" charset="0"/>
              </a:rPr>
              <a:t>glc</a:t>
            </a:r>
            <a:r>
              <a:rPr lang="el-GR" sz="2000" b="0" i="1" u="none" strike="noStrike" baseline="0" dirty="0">
                <a:latin typeface="Franklin Gothic Medium" panose="020B0603020102020204" pitchFamily="34" charset="0"/>
              </a:rPr>
              <a:t>(β1↔2) </a:t>
            </a:r>
            <a:r>
              <a:rPr lang="el-GR" sz="2000" b="0" i="1" u="none" strike="noStrike" baseline="0">
                <a:latin typeface="Franklin Gothic Medium" panose="020B0603020102020204" pitchFamily="34" charset="0"/>
              </a:rPr>
              <a:t>fru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]</a:t>
            </a: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Ανάπτυξη γενετικά τροποποιημένων στελεχών που ζυμώνουν τη </a:t>
            </a:r>
            <a:r>
              <a:rPr lang="el-GR" sz="2000" b="0" i="0" u="none" strike="noStrike" baseline="0">
                <a:latin typeface="Franklin Gothic Medium" panose="020B0603020102020204" pitchFamily="34" charset="0"/>
              </a:rPr>
              <a:t>ραφφινόζη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, </a:t>
            </a:r>
            <a:r>
              <a:rPr lang="el-GR" sz="2000" b="0" i="0" u="none" strike="noStrike" baseline="0">
                <a:latin typeface="Franklin Gothic Medium" panose="020B0603020102020204" pitchFamily="34" charset="0"/>
              </a:rPr>
              <a:t>σταχυόζη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, </a:t>
            </a:r>
            <a:r>
              <a:rPr lang="el-GR" sz="2000" b="0" i="0" u="none" strike="noStrike" baseline="0">
                <a:latin typeface="Franklin Gothic Medium" panose="020B0603020102020204" pitchFamily="34" charset="0"/>
              </a:rPr>
              <a:t>ξυλόζη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, κ.α. υδατάνθρακες, στελέχη ανθεκτικά σε υψηλούς αλκοολικούς βαθμούς και χαμηλές ή υψηλές θερμοκρασίες, κλπ.</a:t>
            </a:r>
          </a:p>
          <a:p>
            <a:endParaRPr lang="el-GR" sz="20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11AD7E2E-2536-5859-00A3-0DFF747CC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537" y="4356011"/>
            <a:ext cx="2575775" cy="2099256"/>
          </a:xfrm>
          <a:prstGeom prst="rect">
            <a:avLst/>
          </a:prstGeom>
        </p:spPr>
      </p:pic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B6EFFAD-E1A5-DF9E-ED1B-C8BA275F3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2077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F64B09C-1F89-6819-793F-61B96AB4F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l-GR" sz="4000">
                <a:solidFill>
                  <a:srgbClr val="FFFFFF"/>
                </a:solidFill>
              </a:rPr>
              <a:t>Απόβλητα βιομηχανίας ζάχαρης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55B1BC9-4D9C-0C5F-1A9A-9F47F33AB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2146747"/>
            <a:ext cx="4657726" cy="3683358"/>
          </a:xfrm>
        </p:spPr>
        <p:txBody>
          <a:bodyPr anchor="ctr">
            <a:normAutofit/>
          </a:bodyPr>
          <a:lstStyle/>
          <a:p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  <a:p>
            <a:pPr marL="0" marR="0" indent="0">
              <a:buNone/>
            </a:pP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Τύπος</a:t>
            </a:r>
          </a:p>
          <a:p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  <a:p>
            <a:pPr marR="0"/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Μπαγκάσσα</a:t>
            </a:r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Νωπός πολτός/ 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ζαχαρόπιτα</a:t>
            </a:r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Μελάσα</a:t>
            </a: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Απόνερα</a:t>
            </a:r>
          </a:p>
          <a:p>
            <a:endParaRPr lang="el-GR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FE1B0F-1229-309B-B95E-BEEB7D19E9AB}"/>
              </a:ext>
            </a:extLst>
          </p:cNvPr>
          <p:cNvSpPr txBox="1"/>
          <p:nvPr/>
        </p:nvSpPr>
        <p:spPr>
          <a:xfrm>
            <a:off x="6319574" y="2488778"/>
            <a:ext cx="49532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  <a:p>
            <a:pPr algn="l"/>
            <a:r>
              <a:rPr lang="el-GR" sz="2000" b="0" i="0" u="none" strike="noStrike" baseline="0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Κατεργασία</a:t>
            </a:r>
          </a:p>
          <a:p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Ανάκτηση συστατικών με εκχύλιση κ.α. μεθόδους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Ζύμωση για παραγωγή οινοπνεύματος, 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μεταβολιτών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 ή μικροβιακής βιομάζας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Αναερόβια κατεργασία για παραγωγή βιοαερίου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Κ.α.</a:t>
            </a:r>
          </a:p>
          <a:p>
            <a:endParaRPr lang="el-GR" sz="2000" dirty="0"/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10C3AE7F-CF63-D5F9-C531-99C5E3EF5F74}"/>
              </a:ext>
            </a:extLst>
          </p:cNvPr>
          <p:cNvSpPr/>
          <p:nvPr/>
        </p:nvSpPr>
        <p:spPr>
          <a:xfrm>
            <a:off x="4657879" y="37430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9C3DEF7-55F1-DDB6-BE3B-375EDF458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996761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F64B09C-1F89-6819-793F-61B96AB4F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>
                <a:solidFill>
                  <a:srgbClr val="FFFFFF"/>
                </a:solidFill>
              </a:rPr>
              <a:t>Απόβλητα βιομηχανίας ζάχαρης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55B1BC9-4D9C-0C5F-1A9A-9F47F33AB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7826" y="10138"/>
            <a:ext cx="8151125" cy="6724037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endParaRPr lang="el-GR" sz="2000" b="0" i="0" u="none" strike="noStrike" baseline="0" dirty="0"/>
          </a:p>
          <a:p>
            <a:pPr marL="0" indent="0">
              <a:buNone/>
            </a:pPr>
            <a:r>
              <a:rPr lang="el-GR" sz="2000" b="1" i="0" u="none" strike="noStrike" baseline="0" dirty="0"/>
              <a:t>Προϊόντα</a:t>
            </a:r>
          </a:p>
          <a:p>
            <a:endParaRPr lang="el-GR" sz="2000" b="0" i="0" u="none" strike="noStrike" baseline="0" dirty="0"/>
          </a:p>
          <a:p>
            <a:pPr marR="0"/>
            <a:r>
              <a:rPr lang="el-GR" sz="2000" b="0" i="0" u="none" strike="noStrike" baseline="0" dirty="0"/>
              <a:t>Ζύμες αρτοποιίας ή ζωοτροφών(SCP)</a:t>
            </a:r>
          </a:p>
          <a:p>
            <a:pPr marR="0"/>
            <a:r>
              <a:rPr lang="el-GR" sz="2000" b="0" i="0" u="none" strike="noStrike" baseline="0" dirty="0"/>
              <a:t>Πόσιμο/ενεργειακό οινόπνευμα</a:t>
            </a:r>
          </a:p>
          <a:p>
            <a:pPr marR="0"/>
            <a:r>
              <a:rPr lang="el-GR" sz="2000" b="0" i="0" u="none" strike="noStrike" baseline="0" dirty="0"/>
              <a:t>Αλκοολούχα ποτά</a:t>
            </a:r>
          </a:p>
          <a:p>
            <a:pPr marR="0"/>
            <a:r>
              <a:rPr lang="el-GR" sz="2000" b="0" i="0" u="none" strike="noStrike" baseline="0" dirty="0"/>
              <a:t>Προσθήκη για άρωμα/χρώμα σε μπύρες και καπνό (</a:t>
            </a:r>
            <a:r>
              <a:rPr lang="el-GR" sz="2000" b="0" i="0" u="none" strike="noStrike" baseline="0" dirty="0" err="1"/>
              <a:t>μελάσσα</a:t>
            </a:r>
            <a:r>
              <a:rPr lang="el-GR" sz="2000" b="0" i="0" u="none" strike="noStrike" baseline="0" dirty="0"/>
              <a:t>) </a:t>
            </a:r>
          </a:p>
          <a:p>
            <a:pPr marR="0"/>
            <a:r>
              <a:rPr lang="el-GR" sz="2000" b="0" i="0" u="none" strike="noStrike" baseline="0" dirty="0"/>
              <a:t>Ζωοτροφές</a:t>
            </a:r>
          </a:p>
          <a:p>
            <a:pPr marL="0" indent="0">
              <a:buNone/>
            </a:pPr>
            <a:endParaRPr lang="el-GR" sz="2000" b="0" i="0" u="none" strike="noStrike" baseline="0" dirty="0"/>
          </a:p>
          <a:p>
            <a:pPr marR="0"/>
            <a:r>
              <a:rPr lang="el-GR" sz="2000" b="0" i="0" u="none" strike="noStrike" baseline="0" dirty="0"/>
              <a:t>Πολυμερή (</a:t>
            </a:r>
            <a:r>
              <a:rPr lang="el-GR" sz="2000" b="0" i="0" u="none" strike="noStrike" baseline="0" dirty="0" err="1"/>
              <a:t>πολυυδροξυαλκανοϊκά</a:t>
            </a:r>
            <a:r>
              <a:rPr lang="el-GR" sz="2000" b="0" i="0" u="none" strike="noStrike" baseline="0" dirty="0"/>
              <a:t>-</a:t>
            </a:r>
            <a:r>
              <a:rPr lang="en-US" sz="2000" b="0" i="0" u="none" strike="noStrike" baseline="0" dirty="0"/>
              <a:t>PHAs)</a:t>
            </a:r>
            <a:endParaRPr lang="el-GR" sz="2000" b="0" i="0" u="none" strike="noStrike" baseline="0" dirty="0"/>
          </a:p>
          <a:p>
            <a:pPr marR="0"/>
            <a:r>
              <a:rPr lang="el-GR" sz="2000" b="0" i="0" u="none" strike="noStrike" baseline="0" dirty="0" err="1"/>
              <a:t>Βιοτασιενεργά</a:t>
            </a:r>
            <a:endParaRPr lang="el-GR" sz="2000" b="0" i="0" u="none" strike="noStrike" baseline="0" dirty="0"/>
          </a:p>
          <a:p>
            <a:pPr marR="0"/>
            <a:r>
              <a:rPr lang="el-GR" sz="2000" b="0" i="0" u="none" strike="noStrike" baseline="0" dirty="0"/>
              <a:t>Οργανικά οξέα (κιτρικό, </a:t>
            </a:r>
            <a:r>
              <a:rPr lang="el-GR" sz="2000" b="0" i="0" u="none" strike="noStrike" baseline="0" dirty="0" err="1"/>
              <a:t>ιτακονικό</a:t>
            </a:r>
            <a:r>
              <a:rPr lang="el-GR" sz="2000" b="0" i="0" u="none" strike="noStrike" baseline="0" dirty="0"/>
              <a:t>, γαλακτικό, ηλεκτρικό, </a:t>
            </a:r>
            <a:r>
              <a:rPr lang="el-GR" sz="2000" b="0" i="0" u="none" strike="noStrike" baseline="0" dirty="0" err="1"/>
              <a:t>φουμαρικό</a:t>
            </a:r>
            <a:r>
              <a:rPr lang="el-GR" sz="2000" b="0" i="0" u="none" strike="noStrike" baseline="0" dirty="0"/>
              <a:t>, βουτυρικό, οξαλικό, </a:t>
            </a:r>
            <a:r>
              <a:rPr lang="el-GR" sz="2000" b="0" i="0" u="none" strike="noStrike" baseline="0" dirty="0" err="1"/>
              <a:t>γλυκονικό</a:t>
            </a:r>
            <a:r>
              <a:rPr lang="el-GR" sz="2000" b="0" i="0" u="none" strike="noStrike" baseline="0" dirty="0"/>
              <a:t>, </a:t>
            </a:r>
            <a:r>
              <a:rPr lang="el-GR" sz="2000" b="0" i="0" u="none" strike="noStrike" baseline="0" dirty="0" err="1"/>
              <a:t>γιββερελικό</a:t>
            </a:r>
            <a:r>
              <a:rPr lang="el-GR" sz="2000" b="0" i="0" u="none" strike="noStrike" baseline="0" dirty="0"/>
              <a:t>, </a:t>
            </a:r>
            <a:r>
              <a:rPr lang="el-GR" sz="2000" b="0" i="0" u="none" strike="noStrike" baseline="0" dirty="0" err="1"/>
              <a:t>κουμαρικόκ.α</a:t>
            </a:r>
            <a:r>
              <a:rPr lang="el-GR" sz="2000" b="0" i="0" u="none" strike="noStrike" baseline="0" dirty="0"/>
              <a:t>.)</a:t>
            </a:r>
          </a:p>
          <a:p>
            <a:pPr marR="0"/>
            <a:r>
              <a:rPr lang="el-GR" sz="2000" b="0" i="0" u="none" strike="noStrike" baseline="0" dirty="0"/>
              <a:t>Ένζυμα (</a:t>
            </a:r>
            <a:r>
              <a:rPr lang="el-GR" sz="2000" b="0" i="0" u="none" strike="noStrike" baseline="0" dirty="0" err="1"/>
              <a:t>κυτταρινάσες</a:t>
            </a:r>
            <a:r>
              <a:rPr lang="el-GR" sz="2000" b="0" i="0" u="none" strike="noStrike" baseline="0" dirty="0"/>
              <a:t>)</a:t>
            </a:r>
          </a:p>
          <a:p>
            <a:pPr marR="0"/>
            <a:r>
              <a:rPr lang="el-GR" sz="2000" b="0" i="0" u="none" strike="noStrike" baseline="0" dirty="0" err="1"/>
              <a:t>Βιοϋδρογόνο</a:t>
            </a:r>
            <a:endParaRPr lang="el-GR" sz="2000" b="0" i="0" u="none" strike="noStrike" baseline="0" dirty="0"/>
          </a:p>
          <a:p>
            <a:pPr marR="0"/>
            <a:r>
              <a:rPr lang="el-GR" sz="2000" b="0" i="0" u="none" strike="noStrike" baseline="0" dirty="0" err="1"/>
              <a:t>Γλυκερόλη</a:t>
            </a:r>
            <a:r>
              <a:rPr lang="el-GR" sz="2000" b="0" i="0" u="none" strike="noStrike" baseline="0" dirty="0"/>
              <a:t>, αλκοόλες</a:t>
            </a:r>
          </a:p>
          <a:p>
            <a:pPr marR="0"/>
            <a:r>
              <a:rPr lang="el-GR" sz="2000" b="0" i="0" u="none" strike="noStrike" baseline="0" dirty="0"/>
              <a:t>Βιταμίνες, αντιοξειδωτικά</a:t>
            </a:r>
          </a:p>
          <a:p>
            <a:pPr marR="0"/>
            <a:r>
              <a:rPr lang="el-GR" sz="2000" b="0" i="0" u="none" strike="noStrike" baseline="0" dirty="0"/>
              <a:t>Σάκχαρα, </a:t>
            </a:r>
            <a:r>
              <a:rPr lang="el-GR" sz="2000" b="0" i="0" u="none" strike="noStrike" baseline="0" dirty="0" err="1"/>
              <a:t>ολιγοσακχαρίτεςκυτταρίνης</a:t>
            </a:r>
            <a:r>
              <a:rPr lang="el-GR" sz="2000" b="0" i="0" u="none" strike="noStrike" baseline="0" dirty="0"/>
              <a:t> και </a:t>
            </a:r>
            <a:r>
              <a:rPr lang="el-GR" sz="2000" b="0" i="0" u="none" strike="noStrike" baseline="0" dirty="0" err="1"/>
              <a:t>ημικυτταρινών</a:t>
            </a:r>
            <a:endParaRPr lang="el-GR" sz="2000" b="0" i="0" u="none" strike="noStrike" baseline="0" dirty="0"/>
          </a:p>
          <a:p>
            <a:pPr marR="0"/>
            <a:r>
              <a:rPr lang="el-GR" sz="2000" b="0" i="0" u="none" strike="noStrike" baseline="0" dirty="0"/>
              <a:t>Λιπάσματα/</a:t>
            </a:r>
            <a:r>
              <a:rPr lang="el-GR" sz="2000" b="0" i="0" u="none" strike="noStrike" baseline="0" dirty="0" err="1"/>
              <a:t>κομπόστ</a:t>
            </a:r>
            <a:endParaRPr lang="el-GR" sz="2000" b="0" i="0" u="none" strike="noStrike" baseline="0" dirty="0"/>
          </a:p>
          <a:p>
            <a:pPr marR="0"/>
            <a:r>
              <a:rPr lang="el-GR" sz="2000" b="0" i="0" u="none" strike="noStrike" baseline="0" dirty="0"/>
              <a:t>Οικοδομικά υλικά/χαρτί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06517F5-FC77-82E0-1131-D8F0BFA73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88913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0FE22F61-D0A2-E6A8-C1CD-005A9DE13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br>
              <a:rPr lang="el-GR" sz="3400" b="0" i="0" u="none" strike="noStrike" baseline="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l-GR" sz="3400" b="0" i="0" u="none" strike="noStrike" baseline="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Απόβλητα βιομηχανίας αποσταγμάτων: Βινάσσα</a:t>
            </a:r>
            <a:endParaRPr lang="el-GR" sz="3400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FABF598-0FA9-ABDF-DB51-AD6755886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l-GR" sz="1900"/>
              <a:t>Το κύριο υγρό απόβλητο της βιομηχανίας αποσταγμάτων από ζύμωση μελάσας</a:t>
            </a:r>
          </a:p>
          <a:p>
            <a:endParaRPr lang="el-GR" sz="1900"/>
          </a:p>
          <a:p>
            <a:r>
              <a:rPr lang="el-GR" sz="1900"/>
              <a:t>Είναι όξινο απόβλητο με μεγάλο οργανικόφορτίο (οξέα, υδατάνθρακες, φαινόλες, κ.α. ενώσεις με μεγάλο COD, BOD,και στερεά συστατικά)</a:t>
            </a:r>
          </a:p>
          <a:p>
            <a:endParaRPr lang="el-GR" sz="1900"/>
          </a:p>
          <a:p>
            <a:r>
              <a:rPr lang="el-GR" sz="1900"/>
              <a:t>Απόρριψη στον υδροφόρο ορίζοντα προκαλεί τοξική ρύπανση και άλλα σοβαρά περιβαλλοντικά προβλήματα</a:t>
            </a:r>
          </a:p>
          <a:p>
            <a:endParaRPr lang="el-GR" sz="1900"/>
          </a:p>
          <a:p>
            <a:r>
              <a:rPr lang="el-GR" sz="1900"/>
              <a:t>Για μείωση του οργανικού φορτίου διάφορες φυσικοχημικές μέθοδοι και αερόβια βιολογική κατεργασία έχουν μελετηθεί με κύριο απαγορευτικό παράγοντα εφαρμογής το κόστος</a:t>
            </a:r>
          </a:p>
          <a:p>
            <a:endParaRPr lang="el-GR" sz="1900"/>
          </a:p>
          <a:p>
            <a:r>
              <a:rPr lang="el-GR" sz="1900"/>
              <a:t>Εναλλακτικά, μελετώνται βιοτεχνολογικές μέθοδοι (π.χ. χρήση ως θρεπτικό μέσο σε διεργασίες ζυμώσεων) για κατεργασία και παραγωγή προστιθέμενης αξίας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9834E70-8A43-1583-3C6F-357B31BFE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73" y="4472736"/>
            <a:ext cx="3657600" cy="1873876"/>
          </a:xfrm>
          <a:prstGeom prst="rect">
            <a:avLst/>
          </a:prstGeom>
        </p:spPr>
      </p:pic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F579508-1294-D771-CD17-461684F3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144258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0FE22F61-D0A2-E6A8-C1CD-005A9DE13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br>
              <a:rPr lang="el-GR" sz="3400" b="0" i="0" u="none" strike="noStrike" baseline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l-GR" sz="3400" b="0" i="0" u="none" strike="noStrike" baseline="0">
                <a:solidFill>
                  <a:srgbClr val="FFFFFF"/>
                </a:solidFill>
                <a:latin typeface="Franklin Gothic Medium" panose="020B0603020102020204" pitchFamily="34" charset="0"/>
              </a:rPr>
              <a:t>Απόβλητα βιομηχανίας αποσταγμάτων: Βινάσσα</a:t>
            </a:r>
            <a:endParaRPr lang="el-GR" sz="3400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FABF598-0FA9-ABDF-DB51-AD6755886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4453" y="135556"/>
            <a:ext cx="1541145" cy="385691"/>
          </a:xfrm>
        </p:spPr>
        <p:txBody>
          <a:bodyPr anchor="ctr">
            <a:noAutofit/>
          </a:bodyPr>
          <a:lstStyle/>
          <a:p>
            <a:pPr marL="0" marR="0" indent="0" algn="l">
              <a:buNone/>
            </a:pPr>
            <a:r>
              <a:rPr lang="el-GR" sz="1200" b="0" i="0" u="none" strike="noStrike" baseline="0" dirty="0">
                <a:latin typeface="Franklin Gothic Medium" panose="020B0603020102020204" pitchFamily="34" charset="0"/>
              </a:rPr>
              <a:t>Σύσταση</a:t>
            </a:r>
            <a:r>
              <a:rPr lang="en-US" sz="1200" b="0" i="0" u="none" strike="noStrike" baseline="0" dirty="0">
                <a:latin typeface="Franklin Gothic Medium" panose="020B0603020102020204" pitchFamily="34" charset="0"/>
              </a:rPr>
              <a:t> </a:t>
            </a:r>
            <a:r>
              <a:rPr lang="el-GR" sz="1200" b="0" i="0" u="none" strike="noStrike" baseline="0" dirty="0">
                <a:latin typeface="Franklin Gothic Medium" panose="020B0603020102020204" pitchFamily="34" charset="0"/>
              </a:rPr>
              <a:t>βινάσσας : </a:t>
            </a:r>
            <a:endParaRPr lang="el-GR" sz="12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9834E70-8A43-1583-3C6F-357B31BFE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73" y="4472736"/>
            <a:ext cx="3657600" cy="1873876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DB45BBAC-7CCD-0B07-709C-AF6322BB2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308" y="721217"/>
            <a:ext cx="6439437" cy="2414789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D22097C6-D2F7-D145-0255-00BA95F0D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548" y="3150255"/>
            <a:ext cx="7340958" cy="3721994"/>
          </a:xfrm>
          <a:prstGeom prst="rect">
            <a:avLst/>
          </a:prstGeom>
        </p:spPr>
      </p:pic>
      <p:sp>
        <p:nvSpPr>
          <p:cNvPr id="11" name="Θέση αριθμού διαφάνειας 10">
            <a:extLst>
              <a:ext uri="{FF2B5EF4-FFF2-40B4-BE49-F238E27FC236}">
                <a16:creationId xmlns:a16="http://schemas.microsoft.com/office/drawing/2014/main" id="{D6021C55-8256-200D-C53B-F662F3A17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6270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16133DC-E681-D73D-CC87-C81331A8F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br>
              <a:rPr lang="el-GR" sz="4000" b="0" i="0" u="none" strike="noStrike" baseline="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l-GR" sz="4000" b="0" i="0" u="none" strike="noStrike" baseline="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Απόβλητα ζυθοποιείου</a:t>
            </a:r>
            <a:endParaRPr lang="el-GR" sz="4000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3D90419-6E9A-74DF-B1AF-298030895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l-GR" dirty="0"/>
              <a:t>Στερεά απόβλητα βύνης(</a:t>
            </a:r>
            <a:r>
              <a:rPr lang="en-US" dirty="0"/>
              <a:t>BSG, MSR)</a:t>
            </a:r>
          </a:p>
          <a:p>
            <a:pPr marL="0" indent="0">
              <a:buNone/>
            </a:pPr>
            <a:endParaRPr lang="en-US" dirty="0"/>
          </a:p>
          <a:p>
            <a:r>
              <a:rPr lang="el-GR" dirty="0"/>
              <a:t>Απόβλητο λυκίσκου (</a:t>
            </a:r>
            <a:r>
              <a:rPr lang="en-US" dirty="0"/>
              <a:t>Spent hops)</a:t>
            </a:r>
          </a:p>
          <a:p>
            <a:pPr marL="0" indent="0">
              <a:buNone/>
            </a:pPr>
            <a:endParaRPr lang="en-US" dirty="0"/>
          </a:p>
          <a:p>
            <a:r>
              <a:rPr lang="el-GR" dirty="0" err="1"/>
              <a:t>Απορριπτόμενη</a:t>
            </a:r>
            <a:r>
              <a:rPr lang="el-GR" dirty="0"/>
              <a:t> μαγιά (</a:t>
            </a:r>
            <a:r>
              <a:rPr lang="en-US" dirty="0"/>
              <a:t>Spent brewer’s yeast)</a:t>
            </a:r>
          </a:p>
          <a:p>
            <a:pPr marL="0" indent="0">
              <a:buNone/>
            </a:pPr>
            <a:endParaRPr lang="en-US" dirty="0"/>
          </a:p>
          <a:p>
            <a:r>
              <a:rPr lang="el-GR" dirty="0" err="1"/>
              <a:t>Απορριπτόμενη</a:t>
            </a:r>
            <a:r>
              <a:rPr lang="el-GR" dirty="0"/>
              <a:t> μπύρα</a:t>
            </a:r>
          </a:p>
          <a:p>
            <a:pPr marL="0" indent="0">
              <a:buNone/>
            </a:pPr>
            <a:endParaRPr lang="el-GR" dirty="0"/>
          </a:p>
          <a:p>
            <a:r>
              <a:rPr lang="el-GR" dirty="0"/>
              <a:t>Απόνερα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E338A4A-92DA-BD9B-5004-E4B02DB4F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7637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02F7D69E-E40B-3F40-DA85-C008276E4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br>
              <a:rPr lang="en-US" sz="3400" b="0" i="0" u="none" strike="noStrike" baseline="0">
                <a:solidFill>
                  <a:srgbClr val="FFFFFF"/>
                </a:solidFill>
              </a:rPr>
            </a:br>
            <a:r>
              <a:rPr lang="en-US" sz="3400" b="0" i="0" u="none" strike="noStrike" baseline="0">
                <a:solidFill>
                  <a:srgbClr val="FFFFFF"/>
                </a:solidFill>
              </a:rPr>
              <a:t>Απόβλητα βιομηχανίας αποσταγμάτων</a:t>
            </a:r>
            <a:endParaRPr lang="en-US" sz="3400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A8A6C8-5ACE-0D2B-566A-644A79467C1E}"/>
              </a:ext>
            </a:extLst>
          </p:cNvPr>
          <p:cNvSpPr txBox="1"/>
          <p:nvPr/>
        </p:nvSpPr>
        <p:spPr>
          <a:xfrm>
            <a:off x="9221544" y="2205381"/>
            <a:ext cx="2970455" cy="4278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1200" b="0" i="0" u="none" strike="noStrike" baseline="0" dirty="0"/>
          </a:p>
          <a:p>
            <a:pPr marR="0">
              <a:lnSpc>
                <a:spcPct val="90000"/>
              </a:lnSpc>
              <a:spcBef>
                <a:spcPts val="1000"/>
              </a:spcBef>
            </a:pPr>
            <a:r>
              <a:rPr lang="en-US" sz="1200" b="0" i="0" u="none" strike="noStrike" baseline="0" dirty="0">
                <a:latin typeface="Franklin Gothic Medium" panose="020B0603020102020204" pitchFamily="34" charset="0"/>
              </a:rPr>
              <a:t> </a:t>
            </a:r>
          </a:p>
          <a:p>
            <a:pPr marR="0">
              <a:lnSpc>
                <a:spcPct val="90000"/>
              </a:lnSpc>
              <a:spcBef>
                <a:spcPts val="1000"/>
              </a:spcBef>
            </a:pPr>
            <a:r>
              <a:rPr lang="en-US" sz="1600" b="1" i="0" u="none" strike="noStrike" baseline="0" dirty="0" err="1">
                <a:latin typeface="Franklin Gothic Medium" panose="020B0603020102020204" pitchFamily="34" charset="0"/>
              </a:rPr>
              <a:t>Προϊόντ</a:t>
            </a:r>
            <a:r>
              <a:rPr lang="en-US" sz="1600" b="1" i="0" u="none" strike="noStrike" baseline="0" dirty="0">
                <a:latin typeface="Franklin Gothic Medium" panose="020B0603020102020204" pitchFamily="34" charset="0"/>
              </a:rPr>
              <a:t>α</a:t>
            </a:r>
            <a:r>
              <a:rPr lang="en-US" sz="1600" b="0" i="0" u="none" strike="noStrike" baseline="0" dirty="0">
                <a:latin typeface="Franklin Gothic Medium" panose="020B0603020102020204" pitchFamily="34" charset="0"/>
              </a:rPr>
              <a:t>: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1600" b="0" i="0" u="none" strike="noStrike" baseline="0" dirty="0">
              <a:latin typeface="Franklin Gothic Medium" panose="020B06030201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1600" b="0" i="0" u="none" strike="noStrike" baseline="0" dirty="0">
              <a:latin typeface="Franklin Gothic Medium" panose="020B0603020102020204" pitchFamily="34" charset="0"/>
            </a:endParaRPr>
          </a:p>
          <a:p>
            <a:pPr marR="0">
              <a:lnSpc>
                <a:spcPct val="90000"/>
              </a:lnSpc>
              <a:spcBef>
                <a:spcPts val="1000"/>
              </a:spcBef>
            </a:pPr>
            <a:r>
              <a:rPr lang="en-US" sz="1600" b="0" i="0" u="none" strike="noStrike" baseline="0" dirty="0" err="1">
                <a:latin typeface="Franklin Gothic Medium" panose="020B0603020102020204" pitchFamily="34" charset="0"/>
              </a:rPr>
              <a:t>Βιοϋδρογόνο</a:t>
            </a:r>
            <a:r>
              <a:rPr lang="en-US" sz="1600" b="0" i="0" u="none" strike="noStrike" baseline="0" dirty="0">
                <a:latin typeface="Franklin Gothic Medium" panose="020B0603020102020204" pitchFamily="34" charset="0"/>
              </a:rPr>
              <a:t>, β</a:t>
            </a:r>
            <a:r>
              <a:rPr lang="en-US" sz="1600" b="0" i="0" u="none" strike="noStrike" baseline="0" dirty="0" err="1">
                <a:latin typeface="Franklin Gothic Medium" panose="020B0603020102020204" pitchFamily="34" charset="0"/>
              </a:rPr>
              <a:t>ιομεθάνιο</a:t>
            </a:r>
            <a:endParaRPr lang="en-US" sz="1600" b="0" i="0" u="none" strike="noStrike" baseline="0" dirty="0">
              <a:latin typeface="Franklin Gothic Medium" panose="020B0603020102020204" pitchFamily="34" charset="0"/>
            </a:endParaRPr>
          </a:p>
          <a:p>
            <a:pPr marR="0">
              <a:lnSpc>
                <a:spcPct val="90000"/>
              </a:lnSpc>
              <a:spcBef>
                <a:spcPts val="1000"/>
              </a:spcBef>
            </a:pPr>
            <a:r>
              <a:rPr lang="en-US" sz="1600" b="0" i="0" u="none" strike="noStrike" baseline="0" dirty="0" err="1">
                <a:latin typeface="Franklin Gothic Medium" panose="020B0603020102020204" pitchFamily="34" charset="0"/>
              </a:rPr>
              <a:t>Οργ</a:t>
            </a:r>
            <a:r>
              <a:rPr lang="en-US" sz="1600" b="0" i="0" u="none" strike="noStrike" baseline="0" dirty="0">
                <a:latin typeface="Franklin Gothic Medium" panose="020B0603020102020204" pitchFamily="34" charset="0"/>
              </a:rPr>
              <a:t>ανικά οξέα (τρυγικό και άλατα, γαλακτικό)</a:t>
            </a:r>
          </a:p>
          <a:p>
            <a:pPr marR="0">
              <a:lnSpc>
                <a:spcPct val="90000"/>
              </a:lnSpc>
              <a:spcBef>
                <a:spcPts val="1000"/>
              </a:spcBef>
            </a:pPr>
            <a:r>
              <a:rPr lang="en-US" sz="1600" b="0" i="0" u="none" strike="noStrike" baseline="0" dirty="0" err="1">
                <a:latin typeface="Franklin Gothic Medium" panose="020B0603020102020204" pitchFamily="34" charset="0"/>
              </a:rPr>
              <a:t>Πολυφ</a:t>
            </a:r>
            <a:r>
              <a:rPr lang="en-US" sz="1600" b="0" i="0" u="none" strike="noStrike" baseline="0" dirty="0">
                <a:latin typeface="Franklin Gothic Medium" panose="020B0603020102020204" pitchFamily="34" charset="0"/>
              </a:rPr>
              <a:t>αινολικάαντιοξειδωτικά</a:t>
            </a:r>
          </a:p>
          <a:p>
            <a:pPr marR="0">
              <a:lnSpc>
                <a:spcPct val="90000"/>
              </a:lnSpc>
              <a:spcBef>
                <a:spcPts val="1000"/>
              </a:spcBef>
            </a:pPr>
            <a:r>
              <a:rPr lang="en-US" sz="1600" b="0" i="0" u="none" strike="noStrike" baseline="0" dirty="0" err="1">
                <a:latin typeface="Franklin Gothic Medium" panose="020B0603020102020204" pitchFamily="34" charset="0"/>
              </a:rPr>
              <a:t>Μέσ</a:t>
            </a:r>
            <a:r>
              <a:rPr lang="en-US" sz="1600" b="0" i="0" u="none" strike="noStrike" baseline="0" dirty="0">
                <a:latin typeface="Franklin Gothic Medium" panose="020B0603020102020204" pitchFamily="34" charset="0"/>
              </a:rPr>
              <a:t>α ανάπτυξης μικροοργανισμών</a:t>
            </a:r>
          </a:p>
          <a:p>
            <a:pPr marR="0">
              <a:lnSpc>
                <a:spcPct val="90000"/>
              </a:lnSpc>
              <a:spcBef>
                <a:spcPts val="1000"/>
              </a:spcBef>
            </a:pPr>
            <a:r>
              <a:rPr lang="en-US" sz="1600" b="0" i="0" u="none" strike="noStrike" baseline="0" dirty="0" err="1">
                <a:latin typeface="Franklin Gothic Medium" panose="020B0603020102020204" pitchFamily="34" charset="0"/>
              </a:rPr>
              <a:t>Βιοτ</a:t>
            </a:r>
            <a:r>
              <a:rPr lang="en-US" sz="1600" b="0" i="0" u="none" strike="noStrike" baseline="0" dirty="0">
                <a:latin typeface="Franklin Gothic Medium" panose="020B0603020102020204" pitchFamily="34" charset="0"/>
              </a:rPr>
              <a:t>ασενεργά</a:t>
            </a:r>
          </a:p>
          <a:p>
            <a:pPr marR="0">
              <a:lnSpc>
                <a:spcPct val="90000"/>
              </a:lnSpc>
              <a:spcBef>
                <a:spcPts val="1000"/>
              </a:spcBef>
            </a:pPr>
            <a:r>
              <a:rPr lang="en-US" sz="1600" b="0" i="0" u="none" strike="noStrike" baseline="0" dirty="0" err="1">
                <a:latin typeface="Franklin Gothic Medium" panose="020B0603020102020204" pitchFamily="34" charset="0"/>
              </a:rPr>
              <a:t>Ξυλιτόλη</a:t>
            </a:r>
            <a:endParaRPr lang="en-US" sz="1600" b="0" i="0" u="none" strike="noStrike" baseline="0" dirty="0">
              <a:latin typeface="Franklin Gothic Medium" panose="020B0603020102020204" pitchFamily="34" charset="0"/>
            </a:endParaRPr>
          </a:p>
          <a:p>
            <a:pPr marR="0">
              <a:lnSpc>
                <a:spcPct val="90000"/>
              </a:lnSpc>
              <a:spcBef>
                <a:spcPts val="1000"/>
              </a:spcBef>
            </a:pPr>
            <a:r>
              <a:rPr lang="en-US" sz="1600" b="0" i="0" u="none" strike="noStrike" baseline="0" dirty="0" err="1">
                <a:latin typeface="Franklin Gothic Medium" panose="020B0603020102020204" pitchFamily="34" charset="0"/>
              </a:rPr>
              <a:t>Κομ</a:t>
            </a:r>
            <a:r>
              <a:rPr lang="en-US" sz="1600" b="0" i="0" u="none" strike="noStrike" baseline="0" dirty="0">
                <a:latin typeface="Franklin Gothic Medium" panose="020B0603020102020204" pitchFamily="34" charset="0"/>
              </a:rPr>
              <a:t>πόστ/λίπασμα</a:t>
            </a:r>
          </a:p>
          <a:p>
            <a:pPr marR="0">
              <a:lnSpc>
                <a:spcPct val="90000"/>
              </a:lnSpc>
              <a:spcBef>
                <a:spcPts val="1000"/>
              </a:spcBef>
            </a:pPr>
            <a:endParaRPr lang="en-US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9B517A-CBD4-C28E-7DD3-368873DAEE63}"/>
              </a:ext>
            </a:extLst>
          </p:cNvPr>
          <p:cNvSpPr txBox="1"/>
          <p:nvPr/>
        </p:nvSpPr>
        <p:spPr>
          <a:xfrm>
            <a:off x="4054821" y="2354332"/>
            <a:ext cx="479172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endParaRPr lang="el-GR" sz="1100" b="0" i="0" u="none" strike="noStrike" baseline="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pPr marR="0" algn="l">
              <a:spcAft>
                <a:spcPts val="600"/>
              </a:spcAft>
            </a:pPr>
            <a:r>
              <a:rPr lang="el-GR" sz="1800" b="1" i="0" u="none" strike="noStrike" baseline="0" dirty="0">
                <a:latin typeface="Franklin Gothic Medium" panose="020B0603020102020204" pitchFamily="34" charset="0"/>
              </a:rPr>
              <a:t>Κατεργασία</a:t>
            </a:r>
            <a:r>
              <a:rPr lang="el-GR" sz="1800" b="0" i="0" u="none" strike="noStrike" baseline="0" dirty="0">
                <a:solidFill>
                  <a:srgbClr val="EBF028"/>
                </a:solidFill>
                <a:latin typeface="Franklin Gothic Medium" panose="020B0603020102020204" pitchFamily="34" charset="0"/>
              </a:rPr>
              <a:t>:</a:t>
            </a:r>
          </a:p>
          <a:p>
            <a:pPr algn="l">
              <a:spcAft>
                <a:spcPts val="600"/>
              </a:spcAft>
            </a:pPr>
            <a:endParaRPr lang="el-GR" sz="1800" b="0" i="0" u="none" strike="noStrike" baseline="0" dirty="0">
              <a:latin typeface="Franklin Gothic Medium" panose="020B0603020102020204" pitchFamily="34" charset="0"/>
            </a:endParaRPr>
          </a:p>
          <a:p>
            <a:pPr>
              <a:spcAft>
                <a:spcPts val="600"/>
              </a:spcAft>
            </a:pPr>
            <a:endParaRPr lang="el-GR" sz="1800" b="0" i="0" u="none" strike="noStrike" baseline="0" dirty="0">
              <a:latin typeface="Franklin Gothic Medium" panose="020B0603020102020204" pitchFamily="34" charset="0"/>
            </a:endParaRPr>
          </a:p>
          <a:p>
            <a:pPr marL="285750" marR="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Ανάκτηση συστατικών με εκχύλιση κ.α. μεθόδους</a:t>
            </a:r>
          </a:p>
          <a:p>
            <a:pPr marL="285750" marR="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Ζύμωση για παραγωγή </a:t>
            </a:r>
            <a:r>
              <a:rPr lang="el-GR" sz="1800" b="0" i="0" u="none" strike="noStrike" baseline="0" dirty="0" err="1">
                <a:latin typeface="Franklin Gothic Medium" panose="020B0603020102020204" pitchFamily="34" charset="0"/>
              </a:rPr>
              <a:t>μεταβολιτών</a:t>
            </a: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 ή μικροβιακής βιομάζας</a:t>
            </a:r>
          </a:p>
          <a:p>
            <a:pPr marL="285750" marR="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Αναερόβια κατεργασία για παραγωγή βιοαερίου</a:t>
            </a:r>
          </a:p>
          <a:p>
            <a:pPr marL="285750" marR="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Κ.α.</a:t>
            </a:r>
          </a:p>
          <a:p>
            <a:pPr marR="0" algn="l">
              <a:spcAft>
                <a:spcPts val="600"/>
              </a:spcAft>
            </a:pPr>
            <a:endParaRPr lang="el-GR" sz="1800" b="0" i="0" u="none" strike="noStrike" baseline="0" dirty="0">
              <a:solidFill>
                <a:srgbClr val="EBF028"/>
              </a:solidFill>
              <a:latin typeface="Franklin Gothic Medium" panose="020B0603020102020204" pitchFamily="34" charset="0"/>
            </a:endParaRPr>
          </a:p>
          <a:p>
            <a:pPr marR="0" algn="l">
              <a:spcAft>
                <a:spcPts val="600"/>
              </a:spcAft>
            </a:pPr>
            <a:endParaRPr lang="el-GR" dirty="0"/>
          </a:p>
        </p:txBody>
      </p:sp>
      <p:sp>
        <p:nvSpPr>
          <p:cNvPr id="11" name="Θέση περιεχομένου 2">
            <a:extLst>
              <a:ext uri="{FF2B5EF4-FFF2-40B4-BE49-F238E27FC236}">
                <a16:creationId xmlns:a16="http://schemas.microsoft.com/office/drawing/2014/main" id="{5A265814-55F3-8378-4D0F-366B0C64E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8286" y="-1869"/>
            <a:ext cx="1585404" cy="1550109"/>
          </a:xfrm>
        </p:spPr>
        <p:txBody>
          <a:bodyPr/>
          <a:lstStyle/>
          <a:p>
            <a:pPr algn="l"/>
            <a:endParaRPr lang="el-GR" sz="1800" b="0" i="0" u="none" strike="noStrike" baseline="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Τύπος </a:t>
            </a:r>
          </a:p>
          <a:p>
            <a:pPr marR="0" algn="l"/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Βινάσσα</a:t>
            </a:r>
          </a:p>
          <a:p>
            <a:pPr marR="0" algn="l"/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Απόνερα</a:t>
            </a:r>
          </a:p>
          <a:p>
            <a:endParaRPr lang="el-GR" dirty="0"/>
          </a:p>
        </p:txBody>
      </p:sp>
      <p:sp>
        <p:nvSpPr>
          <p:cNvPr id="12" name="Βέλος: Δεξιό 11">
            <a:extLst>
              <a:ext uri="{FF2B5EF4-FFF2-40B4-BE49-F238E27FC236}">
                <a16:creationId xmlns:a16="http://schemas.microsoft.com/office/drawing/2014/main" id="{90AC4038-A70B-F96A-32AA-E14AD2D7261B}"/>
              </a:ext>
            </a:extLst>
          </p:cNvPr>
          <p:cNvSpPr/>
          <p:nvPr/>
        </p:nvSpPr>
        <p:spPr>
          <a:xfrm>
            <a:off x="8179931" y="419514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39E32A45-C101-55F0-6E39-0EE9AD8CE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62402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303476F-890E-BFD2-4BA6-750653487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br>
              <a:rPr lang="el-GR" sz="4000" b="0" i="0" u="none" strike="noStrike" baseline="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l-GR" sz="4000" b="0" i="0" u="none" strike="noStrike" baseline="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Απόβλητα βιομηχανίας γάλακτος: Τυρόγαλο</a:t>
            </a:r>
            <a:endParaRPr lang="el-GR" sz="4000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E582F79-1FB8-3A16-3C2E-9A72A1A08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695" y="333375"/>
            <a:ext cx="7549523" cy="6353175"/>
          </a:xfrm>
        </p:spPr>
        <p:txBody>
          <a:bodyPr anchor="ctr">
            <a:normAutofit lnSpcReduction="10000"/>
          </a:bodyPr>
          <a:lstStyle/>
          <a:p>
            <a:endParaRPr lang="el-GR" sz="1700" b="0" i="0" u="none" strike="noStrike" baseline="0" dirty="0">
              <a:latin typeface="Franklin Gothic Medium" panose="020B0603020102020204" pitchFamily="34" charset="0"/>
            </a:endParaRPr>
          </a:p>
          <a:p>
            <a:endParaRPr lang="el-GR" sz="2200" b="0" i="0" u="none" strike="noStrike" baseline="0" dirty="0">
              <a:latin typeface="Franklin Gothic Medium" panose="020B0603020102020204" pitchFamily="34" charset="0"/>
            </a:endParaRPr>
          </a:p>
          <a:p>
            <a:pPr marR="0"/>
            <a:r>
              <a:rPr lang="el-GR" sz="2200" b="0" i="0" u="none" strike="noStrike" baseline="0" dirty="0">
                <a:latin typeface="Franklin Gothic Medium" panose="020B0603020102020204" pitchFamily="34" charset="0"/>
              </a:rPr>
              <a:t>Το κύριο υγρό απόβλητο της βιομηχανίας</a:t>
            </a:r>
            <a:r>
              <a:rPr lang="en-US" sz="2200" b="0" i="0" u="none" strike="noStrike" baseline="0" dirty="0">
                <a:latin typeface="Franklin Gothic Medium" panose="020B0603020102020204" pitchFamily="34" charset="0"/>
              </a:rPr>
              <a:t> </a:t>
            </a:r>
            <a:r>
              <a:rPr lang="el-GR" sz="2200" b="0" i="0" u="none" strike="noStrike" baseline="0" dirty="0">
                <a:latin typeface="Franklin Gothic Medium" panose="020B0603020102020204" pitchFamily="34" charset="0"/>
              </a:rPr>
              <a:t>γαλακτοκομικών προϊόντων</a:t>
            </a:r>
          </a:p>
          <a:p>
            <a:pPr marR="0"/>
            <a:r>
              <a:rPr lang="el-GR" sz="2200" b="0" i="0" u="none" strike="noStrike" baseline="0" dirty="0">
                <a:latin typeface="Franklin Gothic Medium" panose="020B0603020102020204" pitchFamily="34" charset="0"/>
              </a:rPr>
              <a:t>Διακρίνεται σε «γλυκό» (</a:t>
            </a:r>
            <a:r>
              <a:rPr lang="el-GR" sz="2200" b="0" i="1" u="none" strike="noStrike" baseline="0" dirty="0" err="1">
                <a:latin typeface="Franklin Gothic Medium" panose="020B0603020102020204" pitchFamily="34" charset="0"/>
              </a:rPr>
              <a:t>Sweet</a:t>
            </a:r>
            <a:r>
              <a:rPr lang="el-GR" sz="2200" b="0" i="0" u="none" strike="noStrike" baseline="0" dirty="0">
                <a:latin typeface="Franklin Gothic Medium" panose="020B0603020102020204" pitchFamily="34" charset="0"/>
              </a:rPr>
              <a:t>) που παράγεται</a:t>
            </a:r>
            <a:r>
              <a:rPr lang="en-US" sz="2200" b="0" i="0" u="none" strike="noStrike" baseline="0" dirty="0">
                <a:latin typeface="Franklin Gothic Medium" panose="020B0603020102020204" pitchFamily="34" charset="0"/>
              </a:rPr>
              <a:t> </a:t>
            </a:r>
            <a:r>
              <a:rPr lang="el-GR" sz="2200" b="0" i="0" u="none" strike="noStrike" baseline="0" dirty="0">
                <a:latin typeface="Franklin Gothic Medium" panose="020B0603020102020204" pitchFamily="34" charset="0"/>
              </a:rPr>
              <a:t>κατά την παραγωγή τυριών</a:t>
            </a:r>
            <a:r>
              <a:rPr lang="en-US" sz="2200" b="0" i="0" u="none" strike="noStrike" baseline="0" dirty="0">
                <a:latin typeface="Franklin Gothic Medium" panose="020B0603020102020204" pitchFamily="34" charset="0"/>
              </a:rPr>
              <a:t> </a:t>
            </a:r>
            <a:r>
              <a:rPr lang="el-GR" sz="2200" b="0" i="0" u="none" strike="noStrike" baseline="0" dirty="0">
                <a:latin typeface="Franklin Gothic Medium" panose="020B0603020102020204" pitchFamily="34" charset="0"/>
              </a:rPr>
              <a:t>πυτιάς και σε</a:t>
            </a:r>
            <a:r>
              <a:rPr lang="en-US" sz="2200" b="0" i="0" u="none" strike="noStrike" baseline="0" dirty="0">
                <a:latin typeface="Franklin Gothic Medium" panose="020B0603020102020204" pitchFamily="34" charset="0"/>
              </a:rPr>
              <a:t> </a:t>
            </a:r>
            <a:r>
              <a:rPr lang="el-GR" sz="2200" b="0" i="0" u="none" strike="noStrike" baseline="0" dirty="0">
                <a:latin typeface="Franklin Gothic Medium" panose="020B0603020102020204" pitchFamily="34" charset="0"/>
              </a:rPr>
              <a:t>«ξινό» (</a:t>
            </a:r>
            <a:r>
              <a:rPr lang="el-GR" sz="2200" b="0" i="1" u="none" strike="noStrike" baseline="0" dirty="0" err="1">
                <a:latin typeface="Franklin Gothic Medium" panose="020B0603020102020204" pitchFamily="34" charset="0"/>
              </a:rPr>
              <a:t>Acid</a:t>
            </a:r>
            <a:r>
              <a:rPr lang="el-GR" sz="2200" b="0" i="1" u="none" strike="noStrike" baseline="0" dirty="0">
                <a:latin typeface="Franklin Gothic Medium" panose="020B0603020102020204" pitchFamily="34" charset="0"/>
              </a:rPr>
              <a:t> ή </a:t>
            </a:r>
            <a:r>
              <a:rPr lang="el-GR" sz="2200" b="0" i="1" u="none" strike="noStrike" baseline="0" dirty="0" err="1">
                <a:latin typeface="Franklin Gothic Medium" panose="020B0603020102020204" pitchFamily="34" charset="0"/>
              </a:rPr>
              <a:t>sour</a:t>
            </a:r>
            <a:r>
              <a:rPr lang="el-GR" sz="2200" b="0" i="0" u="none" strike="noStrike" baseline="0" dirty="0">
                <a:latin typeface="Franklin Gothic Medium" panose="020B0603020102020204" pitchFamily="34" charset="0"/>
              </a:rPr>
              <a:t>) που παράγεται κατά την παραγωγή όξινων τύπων τυριών καλλιέργειας</a:t>
            </a:r>
            <a:r>
              <a:rPr lang="en-US" sz="2200" b="0" i="0" u="none" strike="noStrike" baseline="0" dirty="0">
                <a:latin typeface="Franklin Gothic Medium" panose="020B0603020102020204" pitchFamily="34" charset="0"/>
              </a:rPr>
              <a:t> </a:t>
            </a:r>
            <a:r>
              <a:rPr lang="el-GR" sz="2200" b="0" i="0" u="none" strike="noStrike" baseline="0" dirty="0">
                <a:latin typeface="Franklin Gothic Medium" panose="020B0603020102020204" pitchFamily="34" charset="0"/>
              </a:rPr>
              <a:t>όπως η φέτα και τα </a:t>
            </a:r>
            <a:r>
              <a:rPr lang="el-GR" sz="2200" b="0" i="0" u="none" strike="noStrike" baseline="0" dirty="0" err="1">
                <a:latin typeface="Franklin Gothic Medium" panose="020B0603020102020204" pitchFamily="34" charset="0"/>
              </a:rPr>
              <a:t>cottage</a:t>
            </a:r>
            <a:endParaRPr lang="el-GR" sz="2200" b="0" i="0" u="none" strike="noStrike" baseline="0" dirty="0">
              <a:latin typeface="Franklin Gothic Medium" panose="020B0603020102020204" pitchFamily="34" charset="0"/>
            </a:endParaRPr>
          </a:p>
          <a:p>
            <a:pPr marR="0"/>
            <a:r>
              <a:rPr lang="el-GR" sz="2200" b="0" i="0" u="none" strike="noStrike" baseline="0" dirty="0">
                <a:latin typeface="Franklin Gothic Medium" panose="020B0603020102020204" pitchFamily="34" charset="0"/>
              </a:rPr>
              <a:t>Παράγεται σε τεράστιες ποσότητες παγκοσμίως (&gt;80εκατ.tn)</a:t>
            </a:r>
          </a:p>
          <a:p>
            <a:pPr marL="0" marR="0" indent="0">
              <a:buNone/>
            </a:pPr>
            <a:endParaRPr lang="en-US" sz="2200" b="0" i="0" u="none" strike="noStrike" baseline="0" dirty="0">
              <a:latin typeface="Franklin Gothic Medium" panose="020B0603020102020204" pitchFamily="34" charset="0"/>
            </a:endParaRPr>
          </a:p>
          <a:p>
            <a:pPr marL="0" marR="0" indent="0">
              <a:buNone/>
            </a:pPr>
            <a:r>
              <a:rPr lang="el-GR" sz="2200" b="0" i="0" u="none" strike="noStrike" baseline="0" dirty="0">
                <a:latin typeface="Franklin Gothic Medium" panose="020B0603020102020204" pitchFamily="34" charset="0"/>
              </a:rPr>
              <a:t>Έχει μεγάλο οργανικό φορτίο (5% w/v</a:t>
            </a:r>
            <a:r>
              <a:rPr lang="en-US" sz="2200" b="0" i="0" u="none" strike="noStrike" baseline="0" dirty="0">
                <a:latin typeface="Franklin Gothic Medium" panose="020B0603020102020204" pitchFamily="34" charset="0"/>
              </a:rPr>
              <a:t> </a:t>
            </a:r>
            <a:r>
              <a:rPr lang="el-GR" sz="2200" b="0" i="0" u="none" strike="noStrike" baseline="0" dirty="0">
                <a:latin typeface="Franklin Gothic Medium" panose="020B0603020102020204" pitchFamily="34" charset="0"/>
              </a:rPr>
              <a:t>λακτόζη) και η βιολογική του κατεργασία είναι δύσκολη</a:t>
            </a:r>
            <a:r>
              <a:rPr lang="en-US" sz="2200" b="0" i="0" u="none" strike="noStrike" baseline="0" dirty="0">
                <a:latin typeface="Franklin Gothic Medium" panose="020B0603020102020204" pitchFamily="34" charset="0"/>
              </a:rPr>
              <a:t> </a:t>
            </a:r>
          </a:p>
          <a:p>
            <a:pPr marL="0" marR="0" indent="0">
              <a:buNone/>
            </a:pPr>
            <a:r>
              <a:rPr lang="el-GR" sz="2200" b="0" i="0" u="none" strike="noStrike" baseline="0" dirty="0">
                <a:latin typeface="Franklin Gothic Medium" panose="020B0603020102020204" pitchFamily="34" charset="0"/>
              </a:rPr>
              <a:t>Κύριες χρήσεις:</a:t>
            </a:r>
            <a:endParaRPr lang="en-US" sz="2200" b="0" i="0" u="none" strike="noStrike" baseline="0" dirty="0">
              <a:latin typeface="Franklin Gothic Medium" panose="020B0603020102020204" pitchFamily="34" charset="0"/>
            </a:endParaRPr>
          </a:p>
          <a:p>
            <a:pPr marR="0"/>
            <a:r>
              <a:rPr lang="el-GR" sz="2200" b="0" i="0" u="none" strike="noStrike" baseline="0" dirty="0">
                <a:latin typeface="Franklin Gothic Medium" panose="020B0603020102020204" pitchFamily="34" charset="0"/>
              </a:rPr>
              <a:t> Τυρί</a:t>
            </a:r>
            <a:r>
              <a:rPr lang="en-US" sz="2200" b="0" i="0" u="none" strike="noStrike" baseline="0" dirty="0">
                <a:latin typeface="Franklin Gothic Medium" panose="020B0603020102020204" pitchFamily="34" charset="0"/>
              </a:rPr>
              <a:t> </a:t>
            </a:r>
            <a:r>
              <a:rPr lang="el-GR" sz="2200" b="0" i="0" u="none" strike="noStrike" baseline="0" dirty="0">
                <a:latin typeface="Franklin Gothic Medium" panose="020B0603020102020204" pitchFamily="34" charset="0"/>
              </a:rPr>
              <a:t>από τυρόγαλο</a:t>
            </a:r>
          </a:p>
          <a:p>
            <a:pPr marR="0"/>
            <a:r>
              <a:rPr lang="el-GR" sz="2200" b="0" i="0" u="none" strike="noStrike" baseline="0" dirty="0">
                <a:latin typeface="Franklin Gothic Medium" panose="020B0603020102020204" pitchFamily="34" charset="0"/>
              </a:rPr>
              <a:t>Πρωτεΐνη(συμπλήρωμα διατροφής και πρόσθετο τροφίμων)</a:t>
            </a:r>
          </a:p>
          <a:p>
            <a:pPr marR="0"/>
            <a:r>
              <a:rPr lang="el-GR" sz="2200" b="0" i="0" u="none" strike="noStrike" baseline="0" dirty="0">
                <a:latin typeface="Franklin Gothic Medium" panose="020B0603020102020204" pitchFamily="34" charset="0"/>
              </a:rPr>
              <a:t>Μικροβιακή μετατροπή (αιθανόλη, οργανικά οξέα κυρίως γαλακτικό, SCP)</a:t>
            </a:r>
          </a:p>
          <a:p>
            <a:pPr marR="0"/>
            <a:endParaRPr lang="el-GR" sz="1700" b="0" i="0" u="none" strike="noStrike" baseline="0" dirty="0">
              <a:latin typeface="Franklin Gothic Medium" panose="020B0603020102020204" pitchFamily="34" charset="0"/>
            </a:endParaRPr>
          </a:p>
          <a:p>
            <a:endParaRPr lang="el-GR" sz="1700" dirty="0"/>
          </a:p>
        </p:txBody>
      </p:sp>
      <p:pic>
        <p:nvPicPr>
          <p:cNvPr id="5" name="Εικόνα 4" descr="Εικόνα που περιέχει φλιτζάνι, εσωτερικό, παράθυρο, μπανιέρα&#10;&#10;Περιγραφή που δημιουργήθηκε αυτόματα">
            <a:extLst>
              <a:ext uri="{FF2B5EF4-FFF2-40B4-BE49-F238E27FC236}">
                <a16:creationId xmlns:a16="http://schemas.microsoft.com/office/drawing/2014/main" id="{CB613995-F311-3967-61C2-93D2A24AF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82" y="4345873"/>
            <a:ext cx="3626192" cy="2419350"/>
          </a:xfrm>
          <a:prstGeom prst="rect">
            <a:avLst/>
          </a:prstGeom>
        </p:spPr>
      </p:pic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7A6AB5D-BCDB-0690-CAA0-253EB53D4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9997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303476F-890E-BFD2-4BA6-750653487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2800" b="0" i="0" u="none" strike="noStrike" kern="1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b="0" i="0" u="none" strike="noStrike" kern="1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Απόβλητα βιομηχανίας γάλακτος: Τυρόγαλο</a:t>
            </a:r>
            <a:endParaRPr lang="en-US" sz="2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Θέση περιεχομένου 9" descr="Εικόνα που περιέχει πίνακ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7E85FA4-BA6A-5FB5-318D-9AF21A9D9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15" y="2578197"/>
            <a:ext cx="11708170" cy="3336828"/>
          </a:xfrm>
          <a:prstGeom prst="rect">
            <a:avLst/>
          </a:prstGeom>
        </p:spPr>
      </p:pic>
      <p:sp>
        <p:nvSpPr>
          <p:cNvPr id="11" name="Θέση αριθμού διαφάνειας 10">
            <a:extLst>
              <a:ext uri="{FF2B5EF4-FFF2-40B4-BE49-F238E27FC236}">
                <a16:creationId xmlns:a16="http://schemas.microsoft.com/office/drawing/2014/main" id="{CD24EE68-7DB1-BCF0-CF33-43296F98E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8519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303476F-890E-BFD2-4BA6-750653487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2800" b="0" i="0" u="none" strike="noStrike" kern="1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b="0" i="0" u="none" strike="noStrike" kern="1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Απόβλητα βιομηχανίας γάλακτος: Τυρόγαλο</a:t>
            </a:r>
            <a:endParaRPr lang="en-US" sz="2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Θέση περιεχομένου 5" descr="Εικόνα που περιέχει πίνακας&#10;&#10;Περιγραφή που δημιουργήθηκε αυτόματα">
            <a:extLst>
              <a:ext uri="{FF2B5EF4-FFF2-40B4-BE49-F238E27FC236}">
                <a16:creationId xmlns:a16="http://schemas.microsoft.com/office/drawing/2014/main" id="{9AF0EB46-2CC6-ADBE-61E1-549FE5314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05" y="1825625"/>
            <a:ext cx="10275990" cy="4351338"/>
          </a:xfrm>
        </p:spPr>
      </p:pic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8F89E15-8881-9A90-0058-1830B8A8A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076967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303476F-890E-BFD2-4BA6-750653487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br>
              <a:rPr lang="en-US" sz="40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Απόβ</a:t>
            </a:r>
            <a:r>
              <a:rPr lang="en-US" sz="4000" b="0" i="0" u="none" strike="noStrike" kern="1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λητ</a:t>
            </a:r>
            <a:r>
              <a:rPr lang="en-US" sz="40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 βιομηχανίας γάλακτος: Τυρόγαλο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AD6A086-1330-7FB1-B773-0A10BC14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l-GR" sz="4000" dirty="0"/>
              <a:t>Το τυρόγαλο αποτελείται από:</a:t>
            </a:r>
          </a:p>
          <a:p>
            <a:endParaRPr lang="el-GR" sz="4000" dirty="0"/>
          </a:p>
          <a:p>
            <a:r>
              <a:rPr lang="el-GR" sz="4000" dirty="0"/>
              <a:t>Νερό 92-93,5 %</a:t>
            </a:r>
          </a:p>
          <a:p>
            <a:r>
              <a:rPr lang="el-GR" sz="4000" u="sng" dirty="0"/>
              <a:t>Λακτόζη 4,5-5,3 %</a:t>
            </a:r>
          </a:p>
          <a:p>
            <a:r>
              <a:rPr lang="el-GR" sz="4000" dirty="0"/>
              <a:t>Πρωτεΐνες 0,8-1,5 %</a:t>
            </a:r>
          </a:p>
          <a:p>
            <a:r>
              <a:rPr lang="el-GR" sz="4000" dirty="0"/>
              <a:t>Ανόργανα άλατα 0,5-0,8 %</a:t>
            </a:r>
          </a:p>
          <a:p>
            <a:r>
              <a:rPr lang="el-GR" sz="4000" dirty="0"/>
              <a:t>Λίπος 0,2-1,0%</a:t>
            </a: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511CA5B-64E2-7CD8-C3E0-13C162624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68935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63C47B3-F6E8-E3C7-856F-BE8943D67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2800" b="0" i="0" u="none" strike="noStrike" baseline="0">
                <a:solidFill>
                  <a:srgbClr val="FFFFFF"/>
                </a:solidFill>
              </a:rPr>
            </a:br>
            <a:r>
              <a:rPr lang="en-US" sz="2800" b="0" i="0" u="none" strike="noStrike" baseline="0">
                <a:solidFill>
                  <a:srgbClr val="FFFFFF"/>
                </a:solidFill>
              </a:rPr>
              <a:t>Απόβλητα βιομηχανίας γάλακτος: Τυρόγαλο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8DA745-EC30-55AD-0522-B8CC48B48A3D}"/>
              </a:ext>
            </a:extLst>
          </p:cNvPr>
          <p:cNvSpPr txBox="1"/>
          <p:nvPr/>
        </p:nvSpPr>
        <p:spPr>
          <a:xfrm>
            <a:off x="-2" y="2244060"/>
            <a:ext cx="6185517" cy="3457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endParaRPr lang="el-GR" sz="1100" b="0" i="0" u="none" strike="noStrike" baseline="0" dirty="0">
              <a:latin typeface="Franklin Gothic Medium" panose="020B0603020102020204" pitchFamily="34" charset="0"/>
            </a:endParaRPr>
          </a:p>
          <a:p>
            <a:pPr>
              <a:lnSpc>
                <a:spcPct val="150000"/>
              </a:lnSpc>
            </a:pPr>
            <a:endParaRPr lang="el-GR" sz="1100" b="0" i="0" u="none" strike="noStrike" baseline="0" dirty="0">
              <a:latin typeface="Franklin Gothic Medium" panose="020B0603020102020204" pitchFamily="34" charset="0"/>
            </a:endParaRPr>
          </a:p>
          <a:p>
            <a:pPr marL="285750" marR="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Κύριο σάκχαρο η λακτόζη (</a:t>
            </a:r>
            <a:r>
              <a:rPr lang="el-GR" sz="1800" b="0" i="0" u="none" strike="noStrike" baseline="0" dirty="0" err="1">
                <a:latin typeface="Franklin Gothic Medium" panose="020B0603020102020204" pitchFamily="34" charset="0"/>
              </a:rPr>
              <a:t>ca</a:t>
            </a: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. 5% w/v) –βιομετατροπή σε αιθανόλη με μικροοργανισμούς που αξιοποιούν τη λακτόζη (έκφραση </a:t>
            </a:r>
            <a:r>
              <a:rPr lang="el-GR" sz="1800" b="0" i="1" u="none" strike="noStrike" baseline="0" dirty="0">
                <a:latin typeface="Franklin Gothic Medium" panose="020B0603020102020204" pitchFamily="34" charset="0"/>
              </a:rPr>
              <a:t>β-</a:t>
            </a:r>
            <a:r>
              <a:rPr lang="el-GR" sz="1800" b="0" i="1" u="none" strike="noStrike" baseline="0" dirty="0" err="1">
                <a:latin typeface="Franklin Gothic Medium" panose="020B0603020102020204" pitchFamily="34" charset="0"/>
              </a:rPr>
              <a:t>γαλακτοσιδάσης</a:t>
            </a: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): Μελέτη κυρίως ειδών </a:t>
            </a:r>
            <a:r>
              <a:rPr lang="el-GR" sz="1800" b="0" i="1" u="none" strike="noStrike" baseline="0" dirty="0" err="1">
                <a:latin typeface="Franklin Gothic Medium" panose="020B0603020102020204" pitchFamily="34" charset="0"/>
              </a:rPr>
              <a:t>Kluyveromyces</a:t>
            </a:r>
            <a:r>
              <a:rPr lang="el-GR" sz="1800" b="0" i="1" u="none" strike="noStrike" baseline="0" dirty="0">
                <a:latin typeface="Franklin Gothic Medium" panose="020B0603020102020204" pitchFamily="34" charset="0"/>
              </a:rPr>
              <a:t> </a:t>
            </a:r>
            <a:r>
              <a:rPr lang="el-GR" sz="1800" b="0" i="1" u="none" strike="noStrike" baseline="0" dirty="0" err="1">
                <a:latin typeface="Franklin Gothic Medium" panose="020B0603020102020204" pitchFamily="34" charset="0"/>
              </a:rPr>
              <a:t>spp</a:t>
            </a:r>
            <a:r>
              <a:rPr lang="el-GR" sz="1800" b="0" i="1" u="none" strike="noStrike" baseline="0" dirty="0">
                <a:latin typeface="Franklin Gothic Medium" panose="020B0603020102020204" pitchFamily="34" charset="0"/>
              </a:rPr>
              <a:t>.</a:t>
            </a:r>
            <a:endParaRPr lang="el-GR" sz="1800" b="0" i="0" u="none" strike="noStrike" baseline="0" dirty="0">
              <a:latin typeface="Franklin Gothic Medium" panose="020B0603020102020204" pitchFamily="34" charset="0"/>
            </a:endParaRPr>
          </a:p>
          <a:p>
            <a:pPr marL="285750" marR="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Ανάπτυξη γενετικά τροποποιημένων ζυμών </a:t>
            </a:r>
            <a:r>
              <a:rPr lang="el-GR" sz="1800" b="0" i="1" u="none" strike="noStrike" baseline="0" dirty="0">
                <a:latin typeface="Franklin Gothic Medium" panose="020B0603020102020204" pitchFamily="34" charset="0"/>
              </a:rPr>
              <a:t>S. </a:t>
            </a:r>
            <a:r>
              <a:rPr lang="el-GR" sz="1800" b="0" i="1" u="none" strike="noStrike" baseline="0" dirty="0" err="1">
                <a:latin typeface="Franklin Gothic Medium" panose="020B0603020102020204" pitchFamily="34" charset="0"/>
              </a:rPr>
              <a:t>cerevisiae</a:t>
            </a:r>
            <a:endParaRPr lang="el-GR" sz="1800" b="0" i="0" u="none" strike="noStrike" baseline="0" dirty="0">
              <a:latin typeface="Franklin Gothic Medium" panose="020B0603020102020204" pitchFamily="34" charset="0"/>
            </a:endParaRPr>
          </a:p>
          <a:p>
            <a:pPr marL="285750" marR="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 err="1">
                <a:latin typeface="Franklin Gothic Medium" panose="020B0603020102020204" pitchFamily="34" charset="0"/>
              </a:rPr>
              <a:t>Μικροχλωρίδα</a:t>
            </a: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 </a:t>
            </a:r>
            <a:r>
              <a:rPr lang="el-GR" sz="1800" b="0" i="1" u="none" strike="noStrike" baseline="0" dirty="0" err="1">
                <a:latin typeface="Franklin Gothic Medium" panose="020B0603020102020204" pitchFamily="34" charset="0"/>
              </a:rPr>
              <a:t>κεφίρ</a:t>
            </a:r>
            <a:endParaRPr lang="el-GR" sz="1800" b="0" i="0" u="none" strike="noStrike" baseline="0" dirty="0">
              <a:latin typeface="Franklin Gothic Medium" panose="020B0603020102020204" pitchFamily="34" charset="0"/>
            </a:endParaRPr>
          </a:p>
          <a:p>
            <a:pPr marR="0" algn="l">
              <a:lnSpc>
                <a:spcPct val="150000"/>
              </a:lnSpc>
            </a:pPr>
            <a:endParaRPr lang="el-GR" sz="1800" b="0" i="0" u="none" strike="noStrike" baseline="0" dirty="0">
              <a:solidFill>
                <a:srgbClr val="FFC000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99A352C0-2D3D-B36C-235A-F70095288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368" y="2121723"/>
            <a:ext cx="3390900" cy="2095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078912-9D1E-A7B2-55FC-11F82DAF338F}"/>
              </a:ext>
            </a:extLst>
          </p:cNvPr>
          <p:cNvSpPr txBox="1"/>
          <p:nvPr/>
        </p:nvSpPr>
        <p:spPr>
          <a:xfrm>
            <a:off x="7597364" y="4393167"/>
            <a:ext cx="1062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galactose</a:t>
            </a:r>
            <a:endParaRPr lang="el-G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7BBC1D-FAE8-01B2-8EB3-7960AC8E106B}"/>
              </a:ext>
            </a:extLst>
          </p:cNvPr>
          <p:cNvSpPr txBox="1"/>
          <p:nvPr/>
        </p:nvSpPr>
        <p:spPr>
          <a:xfrm>
            <a:off x="9600111" y="4393167"/>
            <a:ext cx="94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glucose</a:t>
            </a:r>
            <a:endParaRPr lang="el-GR" dirty="0"/>
          </a:p>
        </p:txBody>
      </p:sp>
      <p:sp>
        <p:nvSpPr>
          <p:cNvPr id="12" name="Θέση αριθμού διαφάνειας 11">
            <a:extLst>
              <a:ext uri="{FF2B5EF4-FFF2-40B4-BE49-F238E27FC236}">
                <a16:creationId xmlns:a16="http://schemas.microsoft.com/office/drawing/2014/main" id="{ECFADFC6-D410-A4C5-A608-02D2F4DF7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23550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3" name="Freeform: Shape 2062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63C47B3-F6E8-E3C7-856F-BE8943D67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4000" b="0" i="0" u="none" strike="noStrike" kern="1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b="0" i="0" u="none" strike="noStrike" kern="1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Απόβλητα βιομηχανίας γάλακτος: Τυρόγαλο</a:t>
            </a: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5FC9EF6-4D15-5433-F103-C8A7725B9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2721" y="636410"/>
            <a:ext cx="8090651" cy="521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80EE8284-BA08-6DAE-D3F4-4A6E88170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53427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1" name="Rectangle 208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3" name="Rectangle 2082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5" name="Rectangle 208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7" name="Rectangle 2086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63C47B3-F6E8-E3C7-856F-BE8943D67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2800" b="0" i="0" u="none" strike="noStrike" kern="1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b="0" i="0" u="none" strike="noStrike" kern="1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Απόβλητα βιομηχανίας γάλακτος: Τυρόγαλο</a:t>
            </a:r>
            <a:endParaRPr lang="en-US" sz="2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DC8C1FAC-9BE3-70E7-2098-6C9D58F7C5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7" t="20972" r="26562" b="13611"/>
          <a:stretch/>
        </p:blipFill>
        <p:spPr>
          <a:xfrm>
            <a:off x="1797656" y="1574310"/>
            <a:ext cx="8596687" cy="5272128"/>
          </a:xfrm>
          <a:prstGeom prst="rect">
            <a:avLst/>
          </a:prstGeom>
        </p:spPr>
      </p:pic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DE46F53-9378-DF20-D025-FC4DE1920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225115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92" name="Rectangle 209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4" name="Rectangle 209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96" name="Rectangle 209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8" name="Rectangle 209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00" name="Freeform: Shape 209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63C47B3-F6E8-E3C7-856F-BE8943D67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4000" b="0" i="0" u="none" strike="noStrike" kern="1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b="0" i="0" u="none" strike="noStrike" kern="1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Απόβλητα βιομηχανίας γάλακτος: Τυρόγαλο</a:t>
            </a: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2C0AB27-FEA3-2730-7A43-C9BFB0DD26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9" t="18473" r="26719" b="6111"/>
          <a:stretch/>
        </p:blipFill>
        <p:spPr>
          <a:xfrm>
            <a:off x="4038605" y="681316"/>
            <a:ext cx="8153396" cy="5809974"/>
          </a:xfrm>
          <a:prstGeom prst="rect">
            <a:avLst/>
          </a:prstGeom>
        </p:spPr>
      </p:pic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D9C3A42-AF92-D868-B1D7-818A0203E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207668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63C47B3-F6E8-E3C7-856F-BE8943D67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2800" b="0" i="0" u="none" strike="noStrike" baseline="0">
                <a:solidFill>
                  <a:srgbClr val="FFFFFF"/>
                </a:solidFill>
              </a:rPr>
            </a:br>
            <a:r>
              <a:rPr lang="en-US" sz="2800" b="0" i="0" u="none" strike="noStrike" baseline="0">
                <a:solidFill>
                  <a:srgbClr val="FFFFFF"/>
                </a:solidFill>
              </a:rPr>
              <a:t>Απόβλητα βιομηχανίας γάλακτος: Τυρόγαλο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EC994E-88E5-1181-E165-6772971A52A1}"/>
              </a:ext>
            </a:extLst>
          </p:cNvPr>
          <p:cNvSpPr txBox="1"/>
          <p:nvPr/>
        </p:nvSpPr>
        <p:spPr>
          <a:xfrm>
            <a:off x="2610151" y="2526219"/>
            <a:ext cx="3222478" cy="2631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800" b="0" i="0" u="none" strike="noStrike" baseline="0" dirty="0">
              <a:latin typeface="Franklin Gothic Medium" panose="020B06030201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b="1" i="0" u="none" strike="noStrike" baseline="0" dirty="0">
                <a:latin typeface="Franklin Gothic Medium" panose="020B0603020102020204" pitchFamily="34" charset="0"/>
              </a:rPr>
              <a:t>Κα</a:t>
            </a:r>
            <a:r>
              <a:rPr lang="en-US" sz="2800" b="1" i="0" u="none" strike="noStrike" baseline="0" dirty="0" err="1">
                <a:latin typeface="Franklin Gothic Medium" panose="020B0603020102020204" pitchFamily="34" charset="0"/>
              </a:rPr>
              <a:t>τεργ</a:t>
            </a:r>
            <a:r>
              <a:rPr lang="en-US" sz="2800" b="1" i="0" u="none" strike="noStrike" baseline="0" dirty="0">
                <a:latin typeface="Franklin Gothic Medium" panose="020B0603020102020204" pitchFamily="34" charset="0"/>
              </a:rPr>
              <a:t>ασία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800" b="0" i="0" u="none" strike="noStrike" baseline="0" dirty="0">
              <a:latin typeface="Franklin Gothic Medium" panose="020B0603020102020204" pitchFamily="34" charset="0"/>
            </a:endParaRPr>
          </a:p>
          <a:p>
            <a:pPr marL="457200" marR="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 err="1">
                <a:latin typeface="Franklin Gothic Medium" panose="020B0603020102020204" pitchFamily="34" charset="0"/>
              </a:rPr>
              <a:t>Ανάκτηση</a:t>
            </a:r>
            <a:r>
              <a:rPr lang="en-US" sz="2800" b="0" i="0" u="none" strike="noStrike" baseline="0" dirty="0">
                <a:latin typeface="Franklin Gothic Medium" panose="020B0603020102020204" pitchFamily="34" charset="0"/>
              </a:rPr>
              <a:t> </a:t>
            </a:r>
            <a:r>
              <a:rPr lang="en-US" sz="2800" b="0" i="0" u="none" strike="noStrike" baseline="0" dirty="0" err="1">
                <a:latin typeface="Franklin Gothic Medium" panose="020B0603020102020204" pitchFamily="34" charset="0"/>
              </a:rPr>
              <a:t>συστ</a:t>
            </a:r>
            <a:r>
              <a:rPr lang="en-US" sz="2800" b="0" i="0" u="none" strike="noStrike" baseline="0" dirty="0">
                <a:latin typeface="Franklin Gothic Medium" panose="020B0603020102020204" pitchFamily="34" charset="0"/>
              </a:rPr>
              <a:t>ατικών </a:t>
            </a:r>
          </a:p>
          <a:p>
            <a:pPr marL="457200" marR="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 err="1">
                <a:latin typeface="Franklin Gothic Medium" panose="020B0603020102020204" pitchFamily="34" charset="0"/>
              </a:rPr>
              <a:t>Ζύμωση</a:t>
            </a:r>
            <a:r>
              <a:rPr lang="en-US" sz="2800" b="0" i="0" u="none" strike="noStrike" baseline="0" dirty="0">
                <a:latin typeface="Franklin Gothic Medium" panose="020B0603020102020204" pitchFamily="34" charset="0"/>
              </a:rPr>
              <a:t> </a:t>
            </a:r>
            <a:r>
              <a:rPr lang="en-US" sz="2800" b="0" i="0" u="none" strike="noStrike" baseline="0" dirty="0" err="1">
                <a:latin typeface="Franklin Gothic Medium" panose="020B0603020102020204" pitchFamily="34" charset="0"/>
              </a:rPr>
              <a:t>γι</a:t>
            </a:r>
            <a:r>
              <a:rPr lang="en-US" sz="2800" b="0" i="0" u="none" strike="noStrike" baseline="0" dirty="0">
                <a:latin typeface="Franklin Gothic Medium" panose="020B0603020102020204" pitchFamily="34" charset="0"/>
              </a:rPr>
              <a:t>α παραγωγή μεταβολιτών και SCP</a:t>
            </a:r>
          </a:p>
          <a:p>
            <a:pPr marL="457200" marR="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 err="1">
                <a:latin typeface="Franklin Gothic Medium" panose="020B0603020102020204" pitchFamily="34" charset="0"/>
              </a:rPr>
              <a:t>Αν</a:t>
            </a:r>
            <a:r>
              <a:rPr lang="en-US" sz="2800" b="0" i="0" u="none" strike="noStrike" baseline="0" dirty="0">
                <a:latin typeface="Franklin Gothic Medium" panose="020B0603020102020204" pitchFamily="34" charset="0"/>
              </a:rPr>
              <a:t>αερόβια κατεργασία</a:t>
            </a:r>
          </a:p>
          <a:p>
            <a:pPr marR="0">
              <a:lnSpc>
                <a:spcPct val="90000"/>
              </a:lnSpc>
              <a:spcBef>
                <a:spcPts val="1000"/>
              </a:spcBef>
            </a:pPr>
            <a:endParaRPr lang="en-US" sz="200" dirty="0">
              <a:solidFill>
                <a:srgbClr val="FFFFFF"/>
              </a:solidFill>
            </a:endParaRPr>
          </a:p>
        </p:txBody>
      </p:sp>
      <p:sp>
        <p:nvSpPr>
          <p:cNvPr id="11" name="Θέση περιεχομένου 10">
            <a:extLst>
              <a:ext uri="{FF2B5EF4-FFF2-40B4-BE49-F238E27FC236}">
                <a16:creationId xmlns:a16="http://schemas.microsoft.com/office/drawing/2014/main" id="{2C56C5BC-1EFA-7BD5-111E-5C666D0C3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3381135"/>
            <a:ext cx="1729807" cy="1672177"/>
          </a:xfrm>
        </p:spPr>
        <p:txBody>
          <a:bodyPr/>
          <a:lstStyle/>
          <a:p>
            <a:pPr algn="l"/>
            <a:endParaRPr lang="el-GR" sz="1100" b="0" i="0" u="none" strike="noStrike" baseline="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endParaRPr lang="el-GR" sz="1100" b="0" i="0" u="none" strike="noStrike" baseline="0" dirty="0">
              <a:latin typeface="Franklin Gothic Medium" panose="020B0603020102020204" pitchFamily="34" charset="0"/>
            </a:endParaRPr>
          </a:p>
          <a:p>
            <a:pPr marR="0" algn="l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Τυρόγαλο</a:t>
            </a:r>
          </a:p>
          <a:p>
            <a:pPr marR="0" algn="l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Απόνερα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DEFA77-6601-AC82-CE3C-C79FDA843BC9}"/>
              </a:ext>
            </a:extLst>
          </p:cNvPr>
          <p:cNvSpPr txBox="1"/>
          <p:nvPr/>
        </p:nvSpPr>
        <p:spPr>
          <a:xfrm>
            <a:off x="6950108" y="1928621"/>
            <a:ext cx="443106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l-GR" sz="1400" b="0" i="0" u="none" strike="noStrike" baseline="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r>
              <a:rPr lang="el-GR" sz="2400" b="1" i="0" u="none" strike="noStrike" baseline="0" dirty="0" err="1">
                <a:latin typeface="Franklin Gothic Medium" panose="020B0603020102020204" pitchFamily="34" charset="0"/>
              </a:rPr>
              <a:t>Προιόντα</a:t>
            </a:r>
            <a:endParaRPr lang="el-GR" sz="2400" b="1" i="0" u="none" strike="noStrike" baseline="0" dirty="0">
              <a:latin typeface="Franklin Gothic Medium" panose="020B0603020102020204" pitchFamily="34" charset="0"/>
            </a:endParaRP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Πρωτεΐνες/αμινοξέα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Λακτόζη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Αιθανόλη, </a:t>
            </a:r>
            <a:r>
              <a:rPr lang="el-GR" sz="1800" b="0" i="0" u="none" strike="noStrike" baseline="0" dirty="0" err="1">
                <a:latin typeface="Franklin Gothic Medium" panose="020B0603020102020204" pitchFamily="34" charset="0"/>
              </a:rPr>
              <a:t>γλυκερόλη</a:t>
            </a: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, αλκοόλες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Οργανικά οξέα (γαλακτικό, </a:t>
            </a:r>
            <a:r>
              <a:rPr lang="el-GR" sz="1800" b="0" i="0" u="none" strike="noStrike" baseline="0" dirty="0" err="1">
                <a:latin typeface="Franklin Gothic Medium" panose="020B0603020102020204" pitchFamily="34" charset="0"/>
              </a:rPr>
              <a:t>γλυκονικό</a:t>
            </a: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, </a:t>
            </a:r>
            <a:r>
              <a:rPr lang="el-GR" sz="1800" b="0" i="0" u="none" strike="noStrike" baseline="0" dirty="0" err="1">
                <a:latin typeface="Franklin Gothic Medium" panose="020B0603020102020204" pitchFamily="34" charset="0"/>
              </a:rPr>
              <a:t>γαλακτονικό</a:t>
            </a: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, κιτρικό)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Ένζυμα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Τρόφιμα/πρόσθετα τροφίμων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Ζωοτροφές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Μέσα ανάπτυξης μικροοργανισμών/ SCP/</a:t>
            </a:r>
            <a:r>
              <a:rPr lang="el-GR" sz="1800" b="0" i="0" u="none" strike="noStrike" baseline="0" dirty="0" err="1">
                <a:latin typeface="Franklin Gothic Medium" panose="020B0603020102020204" pitchFamily="34" charset="0"/>
              </a:rPr>
              <a:t>προβιοτικά</a:t>
            </a: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/μανιτάρια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 err="1">
                <a:latin typeface="Franklin Gothic Medium" panose="020B0603020102020204" pitchFamily="34" charset="0"/>
              </a:rPr>
              <a:t>Βιοδραστικά</a:t>
            </a: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 πεπτίδια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Λιπίδια, μικροβιακά έλαια/</a:t>
            </a:r>
            <a:r>
              <a:rPr lang="el-GR" sz="1800" b="0" i="0" u="none" strike="noStrike" baseline="0" dirty="0" err="1">
                <a:latin typeface="Franklin Gothic Medium" panose="020B0603020102020204" pitchFamily="34" charset="0"/>
              </a:rPr>
              <a:t>βιοντίζελ</a:t>
            </a:r>
            <a:endParaRPr lang="el-GR" sz="1800" b="0" i="0" u="none" strike="noStrike" baseline="0" dirty="0">
              <a:latin typeface="Franklin Gothic Medium" panose="020B0603020102020204" pitchFamily="34" charset="0"/>
            </a:endParaRP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 err="1">
                <a:latin typeface="Franklin Gothic Medium" panose="020B0603020102020204" pitchFamily="34" charset="0"/>
              </a:rPr>
              <a:t>Εξωπολυσακχαρίτες</a:t>
            </a: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, </a:t>
            </a:r>
            <a:r>
              <a:rPr lang="el-GR" sz="1800" b="0" i="0" u="none" strike="noStrike" baseline="0" dirty="0" err="1">
                <a:latin typeface="Franklin Gothic Medium" panose="020B0603020102020204" pitchFamily="34" charset="0"/>
              </a:rPr>
              <a:t>κόμμεα</a:t>
            </a:r>
            <a:endParaRPr lang="el-GR" sz="1800" b="0" i="0" u="none" strike="noStrike" baseline="0" dirty="0">
              <a:latin typeface="Franklin Gothic Medium" panose="020B0603020102020204" pitchFamily="34" charset="0"/>
            </a:endParaRP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 err="1">
                <a:latin typeface="Franklin Gothic Medium" panose="020B0603020102020204" pitchFamily="34" charset="0"/>
              </a:rPr>
              <a:t>Βιοϋδρογόνο</a:t>
            </a:r>
            <a:endParaRPr lang="el-GR" sz="1800" b="0" i="0" u="none" strike="noStrike" baseline="0" dirty="0">
              <a:latin typeface="Franklin Gothic Medium" panose="020B0603020102020204" pitchFamily="34" charset="0"/>
            </a:endParaRP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Βιταμίνες</a:t>
            </a:r>
          </a:p>
        </p:txBody>
      </p:sp>
      <p:sp>
        <p:nvSpPr>
          <p:cNvPr id="17" name="Βέλος: Δεξιό 16">
            <a:extLst>
              <a:ext uri="{FF2B5EF4-FFF2-40B4-BE49-F238E27FC236}">
                <a16:creationId xmlns:a16="http://schemas.microsoft.com/office/drawing/2014/main" id="{5B9EC2ED-53B9-FA44-305A-DE53E132E562}"/>
              </a:ext>
            </a:extLst>
          </p:cNvPr>
          <p:cNvSpPr/>
          <p:nvPr/>
        </p:nvSpPr>
        <p:spPr>
          <a:xfrm>
            <a:off x="5902164" y="397490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Βέλος: Δεξιό 18">
            <a:extLst>
              <a:ext uri="{FF2B5EF4-FFF2-40B4-BE49-F238E27FC236}">
                <a16:creationId xmlns:a16="http://schemas.microsoft.com/office/drawing/2014/main" id="{630FB1A7-5CFD-94C0-F731-584190AFE833}"/>
              </a:ext>
            </a:extLst>
          </p:cNvPr>
          <p:cNvSpPr/>
          <p:nvPr/>
        </p:nvSpPr>
        <p:spPr>
          <a:xfrm>
            <a:off x="1384909" y="397490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Θέση αριθμού διαφάνειας 20">
            <a:extLst>
              <a:ext uri="{FF2B5EF4-FFF2-40B4-BE49-F238E27FC236}">
                <a16:creationId xmlns:a16="http://schemas.microsoft.com/office/drawing/2014/main" id="{3F59831A-1F31-5745-DF10-41C605391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663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85A1F28-697E-4BF0-C5BA-F32E5934B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br>
              <a:rPr lang="el-GR" sz="4000" b="0" i="0" u="none" strike="noStrike" baseline="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l-GR" sz="4000" b="0" i="0" u="none" strike="noStrike" baseline="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Απόβλητα ζυθοποιείου</a:t>
            </a:r>
            <a:endParaRPr lang="el-GR" sz="4000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19A37A6-0539-28F3-27EC-FC704F37D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  <a:p>
            <a:r>
              <a:rPr lang="el-GR" b="1" i="0" u="none" strike="noStrike" baseline="0" dirty="0">
                <a:latin typeface="Franklin Gothic Medium" panose="020B0603020102020204" pitchFamily="34" charset="0"/>
              </a:rPr>
              <a:t>Κατεργασία</a:t>
            </a:r>
          </a:p>
          <a:p>
            <a:endParaRPr lang="el-GR" b="1" i="0" u="none" strike="noStrike" baseline="0" dirty="0">
              <a:latin typeface="Franklin Gothic Medium" panose="020B0603020102020204" pitchFamily="34" charset="0"/>
            </a:endParaRP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Αεριοποίηση, Καύση, Πυρόλυση</a:t>
            </a:r>
          </a:p>
          <a:p>
            <a:pPr marR="0"/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Θερμοχημική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 υγροποίηση</a:t>
            </a: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Αερόβια/Αναερόβια ζύμωση στερεάς ή υγρής κατάστασης για παραγωγή 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μεταβολιτών</a:t>
            </a:r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Ζύμωση του υπολειπόμενου αμύλου, 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δεξτρινών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, σακχάρων</a:t>
            </a: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Υδρόλυση 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λιγνινοκυτταρινούχου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 μέρους–ζύμωση </a:t>
            </a: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Εκχύλιση/απομόνωση συστατικών</a:t>
            </a:r>
          </a:p>
          <a:p>
            <a:endParaRPr lang="el-GR" sz="2000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ADFDD32-684C-A352-294B-15926B97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9609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60D34F7-81B6-4DD3-15B1-6C2E1E6FD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br>
              <a:rPr lang="el-GR" sz="4000" b="0" i="0" u="none" strike="noStrike" baseline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l-GR" sz="4000" b="0" i="0" u="none" strike="noStrike" baseline="0">
                <a:solidFill>
                  <a:srgbClr val="FFFFFF"/>
                </a:solidFill>
                <a:latin typeface="Franklin Gothic Medium" panose="020B0603020102020204" pitchFamily="34" charset="0"/>
              </a:rPr>
              <a:t>Απόβλητα βιομηχανίας χυμών-χωματερών: Εσπεριδοειδή</a:t>
            </a:r>
            <a:endParaRPr lang="el-GR" sz="4000" dirty="0">
              <a:solidFill>
                <a:srgbClr val="FFFFFF"/>
              </a:solidFill>
            </a:endParaRPr>
          </a:p>
        </p:txBody>
      </p:sp>
      <p:sp>
        <p:nvSpPr>
          <p:cNvPr id="7" name="Θέση περιεχομένου 6">
            <a:extLst>
              <a:ext uri="{FF2B5EF4-FFF2-40B4-BE49-F238E27FC236}">
                <a16:creationId xmlns:a16="http://schemas.microsoft.com/office/drawing/2014/main" id="{ED2E4908-A618-D1B2-A1F2-DCB67DE05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6426" y="390526"/>
            <a:ext cx="6581774" cy="6362700"/>
          </a:xfrm>
        </p:spPr>
        <p:txBody>
          <a:bodyPr anchor="ctr">
            <a:normAutofit/>
          </a:bodyPr>
          <a:lstStyle/>
          <a:p>
            <a:endParaRPr lang="el-GR" sz="1900" b="0" i="0" u="none" strike="noStrike" baseline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l-GR" sz="1900" b="0" i="0" u="none" strike="noStrike" baseline="0">
                <a:latin typeface="Franklin Gothic Medium" panose="020B0603020102020204" pitchFamily="34" charset="0"/>
              </a:rPr>
              <a:t>Προέλευση:</a:t>
            </a:r>
          </a:p>
          <a:p>
            <a:r>
              <a:rPr lang="el-GR" sz="1900" b="0" i="0" u="none" strike="noStrike" baseline="0">
                <a:latin typeface="Franklin Gothic Medium" panose="020B0603020102020204" pitchFamily="34" charset="0"/>
              </a:rPr>
              <a:t>Χυμοποιεία</a:t>
            </a:r>
          </a:p>
          <a:p>
            <a:r>
              <a:rPr lang="el-GR" sz="1900" b="0" i="0" u="none" strike="noStrike" baseline="0">
                <a:latin typeface="Franklin Gothic Medium" panose="020B0603020102020204" pitchFamily="34" charset="0"/>
              </a:rPr>
              <a:t>Χωματερές</a:t>
            </a:r>
          </a:p>
          <a:p>
            <a:r>
              <a:rPr lang="el-GR" sz="1900" b="0" i="0" u="none" strike="noStrike" baseline="0">
                <a:latin typeface="Franklin Gothic Medium" panose="020B0603020102020204" pitchFamily="34" charset="0"/>
              </a:rPr>
              <a:t>Αστικά απορρίμματα, μαζική εστίαση</a:t>
            </a:r>
          </a:p>
          <a:p>
            <a:r>
              <a:rPr lang="el-GR" sz="1900" b="0" i="0" u="none" strike="noStrike" baseline="0">
                <a:latin typeface="Franklin Gothic Medium" panose="020B0603020102020204" pitchFamily="34" charset="0"/>
              </a:rPr>
              <a:t>Αγροτικά απορρίμματα</a:t>
            </a:r>
          </a:p>
          <a:p>
            <a:endParaRPr lang="el-GR" sz="1900" b="0" i="0" u="none" strike="noStrike" baseline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l-GR" sz="1900" b="0" i="0" u="none" strike="noStrike" baseline="0">
                <a:latin typeface="Franklin Gothic Medium" panose="020B0603020102020204" pitchFamily="34" charset="0"/>
              </a:rPr>
              <a:t>Σύσταση:</a:t>
            </a:r>
          </a:p>
          <a:p>
            <a:r>
              <a:rPr lang="el-GR" sz="1900" b="0" i="0" u="none" strike="noStrike" baseline="0">
                <a:latin typeface="Franklin Gothic Medium" panose="020B0603020102020204" pitchFamily="34" charset="0"/>
              </a:rPr>
              <a:t>Λιπίδια: </a:t>
            </a:r>
            <a:r>
              <a:rPr lang="el-GR" sz="1900" b="0" i="1" u="none" strike="noStrike" baseline="0">
                <a:latin typeface="Franklin Gothic Medium" panose="020B0603020102020204" pitchFamily="34" charset="0"/>
              </a:rPr>
              <a:t>ολεϊκό, λινολενικό, παλμιτικό, στεαρικό, γλυκερόλη, φυτοστερόλες</a:t>
            </a:r>
            <a:endParaRPr lang="el-GR" sz="1900" b="0" i="0" u="none" strike="noStrike" baseline="0">
              <a:latin typeface="Franklin Gothic Medium" panose="020B0603020102020204" pitchFamily="34" charset="0"/>
            </a:endParaRPr>
          </a:p>
          <a:p>
            <a:r>
              <a:rPr lang="el-GR" sz="1900" b="0" i="0" u="none" strike="noStrike" baseline="0">
                <a:latin typeface="Franklin Gothic Medium" panose="020B0603020102020204" pitchFamily="34" charset="0"/>
              </a:rPr>
              <a:t>Σάκχαρα: </a:t>
            </a:r>
            <a:r>
              <a:rPr lang="el-GR" sz="1900" b="0" i="1" u="none" strike="noStrike" baseline="0">
                <a:latin typeface="Franklin Gothic Medium" panose="020B0603020102020204" pitchFamily="34" charset="0"/>
              </a:rPr>
              <a:t>γλυκόζη, φρουκτόζη, σακχαρόζη, γαλακτόζη, ξυλόζη</a:t>
            </a:r>
            <a:endParaRPr lang="el-GR" sz="1900" b="0" i="0" u="none" strike="noStrike" baseline="0">
              <a:latin typeface="Franklin Gothic Medium" panose="020B0603020102020204" pitchFamily="34" charset="0"/>
            </a:endParaRPr>
          </a:p>
          <a:p>
            <a:r>
              <a:rPr lang="el-GR" sz="1900" b="0" i="0" u="none" strike="noStrike" baseline="0">
                <a:latin typeface="Franklin Gothic Medium" panose="020B0603020102020204" pitchFamily="34" charset="0"/>
              </a:rPr>
              <a:t>Οξέα: </a:t>
            </a:r>
            <a:r>
              <a:rPr lang="el-GR" sz="1900" b="0" i="1" u="none" strike="noStrike" baseline="0">
                <a:latin typeface="Franklin Gothic Medium" panose="020B0603020102020204" pitchFamily="34" charset="0"/>
              </a:rPr>
              <a:t>κιτρικό, μηλικό, τρυγικό, βενζοικό, οξαλικό, ηλεκτρικό</a:t>
            </a:r>
            <a:endParaRPr lang="el-GR" sz="1900" b="0" i="0" u="none" strike="noStrike" baseline="0">
              <a:latin typeface="Franklin Gothic Medium" panose="020B0603020102020204" pitchFamily="34" charset="0"/>
            </a:endParaRPr>
          </a:p>
          <a:p>
            <a:r>
              <a:rPr lang="el-GR" sz="1900" b="0" i="0" u="none" strike="noStrike" baseline="0">
                <a:latin typeface="Franklin Gothic Medium" panose="020B0603020102020204" pitchFamily="34" charset="0"/>
              </a:rPr>
              <a:t>Αδιάλυτοι υδατάνθρακες: </a:t>
            </a:r>
            <a:r>
              <a:rPr lang="el-GR" sz="1900" b="0" i="1" u="none" strike="noStrike" baseline="0">
                <a:latin typeface="Franklin Gothic Medium" panose="020B0603020102020204" pitchFamily="34" charset="0"/>
              </a:rPr>
              <a:t>κυτταρίνη, πηκτίνη, ημικυτταρίνες</a:t>
            </a:r>
            <a:endParaRPr lang="el-GR" sz="1900" b="0" i="0" u="none" strike="noStrike" baseline="0">
              <a:latin typeface="Franklin Gothic Medium" panose="020B0603020102020204" pitchFamily="34" charset="0"/>
            </a:endParaRPr>
          </a:p>
          <a:p>
            <a:r>
              <a:rPr lang="el-GR" sz="1900" b="0" i="0" u="none" strike="noStrike" baseline="0">
                <a:latin typeface="Franklin Gothic Medium" panose="020B0603020102020204" pitchFamily="34" charset="0"/>
              </a:rPr>
              <a:t>Φλαβονοειδή,αιθέριο έλαιο, χρωστικές, μέταλλα, κλπ.</a:t>
            </a:r>
          </a:p>
          <a:p>
            <a:endParaRPr lang="el-GR" sz="1900" dirty="0"/>
          </a:p>
        </p:txBody>
      </p:sp>
      <p:pic>
        <p:nvPicPr>
          <p:cNvPr id="9" name="Εικόνα 8" descr="Εικόνα που περιέχει πορτοκάλια, εσπεριδοειδές, φρούτο, σωρός&#10;&#10;Περιγραφή που δημιουργήθηκε αυτόματα">
            <a:extLst>
              <a:ext uri="{FF2B5EF4-FFF2-40B4-BE49-F238E27FC236}">
                <a16:creationId xmlns:a16="http://schemas.microsoft.com/office/drawing/2014/main" id="{B967A07F-FC57-F770-02C3-59B056B3D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56" y="4251240"/>
            <a:ext cx="3752979" cy="2501986"/>
          </a:xfrm>
          <a:prstGeom prst="rect">
            <a:avLst/>
          </a:prstGeom>
        </p:spPr>
      </p:pic>
      <p:sp>
        <p:nvSpPr>
          <p:cNvPr id="10" name="Θέση αριθμού διαφάνειας 9">
            <a:extLst>
              <a:ext uri="{FF2B5EF4-FFF2-40B4-BE49-F238E27FC236}">
                <a16:creationId xmlns:a16="http://schemas.microsoft.com/office/drawing/2014/main" id="{8E75CB87-CA8D-F769-46C9-C533303E5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623064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60D34F7-81B6-4DD3-15B1-6C2E1E6FD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br>
              <a:rPr lang="el-GR" sz="4000" b="0" i="0" u="none" strike="noStrike" baseline="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l-GR" sz="4000" b="0" i="0" u="none" strike="noStrike" baseline="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Απόβλητα βιομηχανίας χυμών-χωματερών: Εσπεριδοειδή</a:t>
            </a:r>
            <a:endParaRPr lang="el-GR" sz="4000" dirty="0">
              <a:solidFill>
                <a:srgbClr val="FFFFFF"/>
              </a:solidFill>
            </a:endParaRPr>
          </a:p>
        </p:txBody>
      </p:sp>
      <p:sp>
        <p:nvSpPr>
          <p:cNvPr id="7" name="Θέση περιεχομένου 6">
            <a:extLst>
              <a:ext uri="{FF2B5EF4-FFF2-40B4-BE49-F238E27FC236}">
                <a16:creationId xmlns:a16="http://schemas.microsoft.com/office/drawing/2014/main" id="{ED2E4908-A618-D1B2-A1F2-DCB67DE05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6426" y="390526"/>
            <a:ext cx="6581774" cy="6362700"/>
          </a:xfrm>
        </p:spPr>
        <p:txBody>
          <a:bodyPr anchor="ctr">
            <a:normAutofit/>
          </a:bodyPr>
          <a:lstStyle/>
          <a:p>
            <a:endParaRPr lang="el-GR" sz="1900" b="0" i="0" u="none" strike="noStrike" baseline="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l-GR" sz="1900" b="0" i="0" u="none" strike="noStrike" baseline="0" dirty="0">
                <a:latin typeface="Franklin Gothic Medium" panose="020B0603020102020204" pitchFamily="34" charset="0"/>
              </a:rPr>
              <a:t>Προσφέρονται για ανάπτυξη τύπου </a:t>
            </a:r>
            <a:r>
              <a:rPr lang="el-GR" sz="1900" b="0" i="0" u="none" strike="noStrike" baseline="0" dirty="0" err="1">
                <a:latin typeface="Franklin Gothic Medium" panose="020B0603020102020204" pitchFamily="34" charset="0"/>
              </a:rPr>
              <a:t>βιοδιϋλιστηρίου</a:t>
            </a:r>
            <a:endParaRPr lang="el-GR" sz="1900" b="0" i="0" u="none" strike="noStrike" baseline="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lang="el-GR" sz="1900" b="0" i="0" u="none" strike="noStrike" baseline="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l-GR" sz="1900" b="0" i="0" u="none" strike="noStrike" baseline="0" dirty="0">
                <a:latin typeface="Franklin Gothic Medium" panose="020B0603020102020204" pitchFamily="34" charset="0"/>
              </a:rPr>
              <a:t>Η μετατροπή σε </a:t>
            </a:r>
            <a:r>
              <a:rPr lang="el-GR" sz="1900" b="0" i="0" u="none" strike="noStrike" baseline="0" dirty="0" err="1">
                <a:latin typeface="Franklin Gothic Medium" panose="020B0603020102020204" pitchFamily="34" charset="0"/>
              </a:rPr>
              <a:t>βιοιθανόλη</a:t>
            </a:r>
            <a:r>
              <a:rPr lang="el-GR" sz="1900" b="0" i="0" u="none" strike="noStrike" baseline="0" dirty="0">
                <a:latin typeface="Franklin Gothic Medium" panose="020B0603020102020204" pitchFamily="34" charset="0"/>
              </a:rPr>
              <a:t> είναι η πιο σημαντική και βιώσιμη εφαρμογή</a:t>
            </a:r>
          </a:p>
          <a:p>
            <a:pPr marL="0" indent="0">
              <a:buNone/>
            </a:pPr>
            <a:endParaRPr lang="el-GR" sz="1900" b="0" i="0" u="none" strike="noStrike" baseline="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l-GR" sz="1900" b="0" i="0" u="none" strike="noStrike" baseline="0" dirty="0">
                <a:latin typeface="Franklin Gothic Medium" panose="020B0603020102020204" pitchFamily="34" charset="0"/>
              </a:rPr>
              <a:t>Προστιθέμενη αξία μπορεί να δημιουργηθεί με παραγωγή ειδικών προϊόντων κυρίως με βιομετατροπή</a:t>
            </a:r>
          </a:p>
          <a:p>
            <a:pPr marL="0" indent="0">
              <a:buNone/>
            </a:pPr>
            <a:endParaRPr lang="el-GR" sz="1900" b="0" i="0" u="none" strike="noStrike" baseline="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l-GR" sz="1900" b="0" i="0" u="none" strike="noStrike" baseline="0" dirty="0">
                <a:latin typeface="Franklin Gothic Medium" panose="020B0603020102020204" pitchFamily="34" charset="0"/>
              </a:rPr>
              <a:t>Νέες τάσεις: χρήση νέων ενζύμων &amp; καταλυτών, σχεδιασμός αντιδραστήρων, μέθοδοι διαχωρισμού κλπ., μπορούν να υπηρετήσουν τις παραπάνω δυνατότητες</a:t>
            </a:r>
            <a:endParaRPr lang="el-GR" sz="1900" dirty="0"/>
          </a:p>
        </p:txBody>
      </p:sp>
      <p:pic>
        <p:nvPicPr>
          <p:cNvPr id="9" name="Εικόνα 8" descr="Εικόνα που περιέχει πορτοκάλια, εσπεριδοειδές, φρούτο, σωρός&#10;&#10;Περιγραφή που δημιουργήθηκε αυτόματα">
            <a:extLst>
              <a:ext uri="{FF2B5EF4-FFF2-40B4-BE49-F238E27FC236}">
                <a16:creationId xmlns:a16="http://schemas.microsoft.com/office/drawing/2014/main" id="{B967A07F-FC57-F770-02C3-59B056B3D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56" y="4251240"/>
            <a:ext cx="3752979" cy="2501986"/>
          </a:xfrm>
          <a:prstGeom prst="rect">
            <a:avLst/>
          </a:prstGeom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7CD836B0-050F-C9F4-3AD0-021295154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82874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Freeform: Shape 1047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60D34F7-81B6-4DD3-15B1-6C2E1E6FD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br>
              <a:rPr lang="en-US" sz="4000" b="0" i="0" u="none" strike="noStrike" baseline="0" dirty="0">
                <a:solidFill>
                  <a:srgbClr val="FFFFFF"/>
                </a:solidFill>
              </a:rPr>
            </a:br>
            <a:r>
              <a:rPr lang="en-US" sz="4000" b="0" i="0" u="none" strike="noStrike" baseline="0" dirty="0">
                <a:solidFill>
                  <a:srgbClr val="FFFFFF"/>
                </a:solidFill>
              </a:rPr>
              <a:t>Απόβ</a:t>
            </a:r>
            <a:r>
              <a:rPr lang="en-US" sz="4000" b="0" i="0" u="none" strike="noStrike" baseline="0" dirty="0" err="1">
                <a:solidFill>
                  <a:srgbClr val="FFFFFF"/>
                </a:solidFill>
              </a:rPr>
              <a:t>λητ</a:t>
            </a:r>
            <a:r>
              <a:rPr lang="en-US" sz="4000" b="0" i="0" u="none" strike="noStrike" baseline="0" dirty="0">
                <a:solidFill>
                  <a:srgbClr val="FFFFFF"/>
                </a:solidFill>
              </a:rPr>
              <a:t>α βιομηχανίας χυμών-χωματερών: Εσπεριδοειδή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DDFBED76-4060-7D35-6CBA-57147ABB4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534" y="337324"/>
            <a:ext cx="8153397" cy="605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2DD62ECD-7C10-D6B2-37E4-1C2A96D60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991386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1A567638-1AEF-4723-7C35-82ABEF223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Απόβ</a:t>
            </a:r>
            <a:r>
              <a:rPr lang="en-US" sz="3700" b="0" i="0" u="none" strike="noStrike" kern="1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λητ</a:t>
            </a:r>
            <a:r>
              <a:rPr lang="en-US" sz="37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 βιομηχανίας χυμών-χωματερών: Εσπεριδοειδή</a:t>
            </a:r>
            <a:endParaRPr lang="en-US" sz="3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45DFD3A0-6AAE-BE4D-235E-E0AA4E12F0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0" t="14599" r="5000"/>
          <a:stretch/>
        </p:blipFill>
        <p:spPr>
          <a:xfrm>
            <a:off x="3998073" y="578244"/>
            <a:ext cx="8193928" cy="5856831"/>
          </a:xfrm>
          <a:prstGeom prst="rect">
            <a:avLst/>
          </a:prstGeom>
        </p:spPr>
      </p:pic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04C7024B-8B6B-D2F0-EA8D-68796DF71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66438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6372"/>
            <a:ext cx="12191998" cy="2390128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4464543"/>
            <a:ext cx="8115300" cy="23919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9269" y="4466372"/>
            <a:ext cx="12201266" cy="2390128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8" y="4466372"/>
            <a:ext cx="4081336" cy="2390128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635" y="4486258"/>
            <a:ext cx="12194550" cy="196815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625ED14-F0D2-4FCA-87F3-4E3D2A03D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6748954" y="2254165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31000">
                <a:schemeClr val="accent1">
                  <a:alpha val="0"/>
                </a:schemeClr>
              </a:gs>
              <a:gs pos="85000">
                <a:schemeClr val="accent1">
                  <a:alpha val="17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1A567638-1AEF-4723-7C35-82ABEF223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573" y="4905953"/>
            <a:ext cx="9932691" cy="8587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b="0" i="0" u="none" strike="noStrike" kern="1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Απόβλητα βιομηχανίας χυμών-χωματερών: Εσπεριδοειδή</a:t>
            </a:r>
            <a:endParaRPr lang="en-US" sz="3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CC87DA-168C-82C5-281F-19F71FD719BD}"/>
              </a:ext>
            </a:extLst>
          </p:cNvPr>
          <p:cNvSpPr txBox="1"/>
          <p:nvPr/>
        </p:nvSpPr>
        <p:spPr>
          <a:xfrm>
            <a:off x="3026260" y="808673"/>
            <a:ext cx="2787545" cy="25292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>
              <a:lnSpc>
                <a:spcPct val="90000"/>
              </a:lnSpc>
              <a:spcBef>
                <a:spcPts val="1000"/>
              </a:spcBef>
            </a:pPr>
            <a:r>
              <a:rPr lang="en-US" b="1" i="0" u="none" strike="noStrike" kern="1200" baseline="0" dirty="0">
                <a:latin typeface="Franklin Gothic Medium" panose="020B0603020102020204" pitchFamily="34" charset="0"/>
              </a:rPr>
              <a:t>Κα</a:t>
            </a:r>
            <a:r>
              <a:rPr lang="en-US" b="1" i="0" u="none" strike="noStrike" kern="1200" baseline="0" dirty="0" err="1">
                <a:latin typeface="Franklin Gothic Medium" panose="020B0603020102020204" pitchFamily="34" charset="0"/>
              </a:rPr>
              <a:t>τεργ</a:t>
            </a:r>
            <a:r>
              <a:rPr lang="en-US" b="1" i="0" u="none" strike="noStrike" kern="1200" baseline="0" dirty="0">
                <a:latin typeface="Franklin Gothic Medium" panose="020B0603020102020204" pitchFamily="34" charset="0"/>
              </a:rPr>
              <a:t>ασία</a:t>
            </a:r>
            <a:r>
              <a:rPr lang="en-US" b="0" i="0" u="none" strike="noStrike" kern="1200" baseline="0" dirty="0">
                <a:latin typeface="Franklin Gothic Medium" panose="020B0603020102020204" pitchFamily="34" charset="0"/>
              </a:rPr>
              <a:t>:</a:t>
            </a:r>
          </a:p>
          <a:p>
            <a:pPr marR="0">
              <a:lnSpc>
                <a:spcPct val="90000"/>
              </a:lnSpc>
              <a:spcBef>
                <a:spcPts val="1000"/>
              </a:spcBef>
            </a:pPr>
            <a:endParaRPr lang="en-US" b="0" i="0" u="none" strike="noStrike" kern="1200" baseline="0" dirty="0">
              <a:latin typeface="Franklin Gothic Medium" panose="020B0603020102020204" pitchFamily="34" charset="0"/>
            </a:endParaRPr>
          </a:p>
          <a:p>
            <a:pPr marR="0">
              <a:lnSpc>
                <a:spcPct val="90000"/>
              </a:lnSpc>
              <a:spcBef>
                <a:spcPts val="1000"/>
              </a:spcBef>
            </a:pPr>
            <a:r>
              <a:rPr lang="en-US" b="0" i="0" u="none" strike="noStrike" kern="1200" baseline="0" dirty="0" err="1">
                <a:latin typeface="Franklin Gothic Medium" panose="020B0603020102020204" pitchFamily="34" charset="0"/>
              </a:rPr>
              <a:t>Ανάκτηση</a:t>
            </a:r>
            <a:r>
              <a:rPr lang="en-US" b="0" i="0" u="none" strike="noStrike" kern="1200" baseline="0" dirty="0">
                <a:latin typeface="Franklin Gothic Medium" panose="020B0603020102020204" pitchFamily="34" charset="0"/>
              </a:rPr>
              <a:t> </a:t>
            </a:r>
            <a:r>
              <a:rPr lang="en-US" b="0" i="0" u="none" strike="noStrike" kern="1200" baseline="0" dirty="0" err="1">
                <a:latin typeface="Franklin Gothic Medium" panose="020B0603020102020204" pitchFamily="34" charset="0"/>
              </a:rPr>
              <a:t>συστ</a:t>
            </a:r>
            <a:r>
              <a:rPr lang="en-US" b="0" i="0" u="none" strike="noStrike" kern="1200" baseline="0" dirty="0">
                <a:latin typeface="Franklin Gothic Medium" panose="020B0603020102020204" pitchFamily="34" charset="0"/>
              </a:rPr>
              <a:t>ατικών</a:t>
            </a:r>
          </a:p>
          <a:p>
            <a:pPr marR="0">
              <a:lnSpc>
                <a:spcPct val="90000"/>
              </a:lnSpc>
              <a:spcBef>
                <a:spcPts val="1000"/>
              </a:spcBef>
            </a:pPr>
            <a:r>
              <a:rPr lang="en-US" b="0" i="0" u="none" strike="noStrike" kern="1200" baseline="0" dirty="0" err="1">
                <a:latin typeface="Franklin Gothic Medium" panose="020B0603020102020204" pitchFamily="34" charset="0"/>
              </a:rPr>
              <a:t>Υδρόλυση</a:t>
            </a:r>
            <a:endParaRPr lang="en-US" b="0" i="0" u="none" strike="noStrike" kern="1200" baseline="0" dirty="0">
              <a:latin typeface="Franklin Gothic Medium" panose="020B0603020102020204" pitchFamily="34" charset="0"/>
            </a:endParaRPr>
          </a:p>
          <a:p>
            <a:pPr marR="0">
              <a:lnSpc>
                <a:spcPct val="90000"/>
              </a:lnSpc>
              <a:spcBef>
                <a:spcPts val="1000"/>
              </a:spcBef>
            </a:pPr>
            <a:r>
              <a:rPr lang="en-US" b="0" i="0" u="none" strike="noStrike" kern="1200" baseline="0" dirty="0" err="1">
                <a:latin typeface="Franklin Gothic Medium" panose="020B0603020102020204" pitchFamily="34" charset="0"/>
              </a:rPr>
              <a:t>Ζύμωση</a:t>
            </a:r>
            <a:r>
              <a:rPr lang="en-US" b="0" i="0" u="none" strike="noStrike" kern="1200" baseline="0" dirty="0">
                <a:latin typeface="Franklin Gothic Medium" panose="020B0603020102020204" pitchFamily="34" charset="0"/>
              </a:rPr>
              <a:t> </a:t>
            </a:r>
            <a:r>
              <a:rPr lang="en-US" b="0" i="0" u="none" strike="noStrike" kern="1200" baseline="0" dirty="0" err="1">
                <a:latin typeface="Franklin Gothic Medium" panose="020B0603020102020204" pitchFamily="34" charset="0"/>
              </a:rPr>
              <a:t>γι</a:t>
            </a:r>
            <a:r>
              <a:rPr lang="en-US" b="0" i="0" u="none" strike="noStrike" kern="1200" baseline="0" dirty="0">
                <a:latin typeface="Franklin Gothic Medium" panose="020B0603020102020204" pitchFamily="34" charset="0"/>
              </a:rPr>
              <a:t>α παραγωγή μεταβολιτών / SCP</a:t>
            </a:r>
          </a:p>
          <a:p>
            <a:pPr marR="0">
              <a:lnSpc>
                <a:spcPct val="90000"/>
              </a:lnSpc>
              <a:spcBef>
                <a:spcPts val="1000"/>
              </a:spcBef>
            </a:pPr>
            <a:r>
              <a:rPr lang="en-US" b="0" i="0" u="none" strike="noStrike" kern="1200" baseline="0" dirty="0" err="1">
                <a:latin typeface="Franklin Gothic Medium" panose="020B0603020102020204" pitchFamily="34" charset="0"/>
              </a:rPr>
              <a:t>Αν</a:t>
            </a:r>
            <a:r>
              <a:rPr lang="en-US" b="0" i="0" u="none" strike="noStrike" kern="1200" baseline="0" dirty="0">
                <a:latin typeface="Franklin Gothic Medium" panose="020B0603020102020204" pitchFamily="34" charset="0"/>
              </a:rPr>
              <a:t>αερόβια κατεργασία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4B0E34-69B4-FF98-D332-2799B96CE6C0}"/>
              </a:ext>
            </a:extLst>
          </p:cNvPr>
          <p:cNvSpPr txBox="1"/>
          <p:nvPr/>
        </p:nvSpPr>
        <p:spPr>
          <a:xfrm>
            <a:off x="342907" y="403587"/>
            <a:ext cx="2092322" cy="333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endParaRPr lang="el-GR" sz="1100" b="0" i="0" u="none" strike="noStrike" baseline="0" dirty="0">
              <a:latin typeface="Franklin Gothic Medium" panose="020B0603020102020204" pitchFamily="34" charset="0"/>
            </a:endParaRPr>
          </a:p>
          <a:p>
            <a:pPr>
              <a:spcAft>
                <a:spcPts val="600"/>
              </a:spcAft>
            </a:pPr>
            <a:endParaRPr lang="el-GR" sz="1100" b="0" i="0" u="none" strike="noStrike" baseline="0" dirty="0">
              <a:latin typeface="Franklin Gothic Medium" panose="020B0603020102020204" pitchFamily="34" charset="0"/>
            </a:endParaRPr>
          </a:p>
          <a:p>
            <a:pPr marR="0" algn="l">
              <a:spcAft>
                <a:spcPts val="600"/>
              </a:spcAft>
            </a:pPr>
            <a:r>
              <a:rPr lang="el-GR" sz="1800" b="1" i="0" u="none" strike="noStrike" baseline="0" dirty="0">
                <a:latin typeface="Franklin Gothic Medium" panose="020B0603020102020204" pitchFamily="34" charset="0"/>
              </a:rPr>
              <a:t>Εσπεριδοειδή</a:t>
            </a: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:</a:t>
            </a:r>
          </a:p>
          <a:p>
            <a:pPr marR="0" algn="l">
              <a:spcAft>
                <a:spcPts val="600"/>
              </a:spcAft>
            </a:pPr>
            <a:endParaRPr lang="el-GR" sz="1800" b="0" i="0" u="none" strike="noStrike" baseline="0" dirty="0">
              <a:latin typeface="Franklin Gothic Medium" panose="020B0603020102020204" pitchFamily="34" charset="0"/>
            </a:endParaRPr>
          </a:p>
          <a:p>
            <a:pPr marR="0" algn="l">
              <a:spcAft>
                <a:spcPts val="600"/>
              </a:spcAft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Πορτοκάλια</a:t>
            </a:r>
          </a:p>
          <a:p>
            <a:pPr marR="0" algn="l">
              <a:spcAft>
                <a:spcPts val="600"/>
              </a:spcAft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Λεμόνια</a:t>
            </a:r>
          </a:p>
          <a:p>
            <a:pPr marR="0" algn="l">
              <a:spcAft>
                <a:spcPts val="600"/>
              </a:spcAft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Μανταρίνια</a:t>
            </a:r>
          </a:p>
          <a:p>
            <a:pPr marR="0" algn="l">
              <a:spcAft>
                <a:spcPts val="600"/>
              </a:spcAft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Γκρέιπφρουτ </a:t>
            </a:r>
          </a:p>
          <a:p>
            <a:pPr marR="0" algn="l">
              <a:spcAft>
                <a:spcPts val="600"/>
              </a:spcAft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Κ.α.</a:t>
            </a:r>
          </a:p>
          <a:p>
            <a:pPr marR="0" algn="l">
              <a:spcAft>
                <a:spcPts val="600"/>
              </a:spcAft>
            </a:pPr>
            <a:endParaRPr lang="el-GR" sz="1800" b="0" i="0" u="none" strike="noStrike" baseline="0" dirty="0">
              <a:latin typeface="Franklin Gothic Medium" panose="020B0603020102020204" pitchFamily="34" charset="0"/>
            </a:endParaRPr>
          </a:p>
        </p:txBody>
      </p:sp>
      <p:graphicFrame>
        <p:nvGraphicFramePr>
          <p:cNvPr id="38" name="TextBox 3">
            <a:extLst>
              <a:ext uri="{FF2B5EF4-FFF2-40B4-BE49-F238E27FC236}">
                <a16:creationId xmlns:a16="http://schemas.microsoft.com/office/drawing/2014/main" id="{5B9264A4-8902-B12C-1C07-1353818887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3072546"/>
              </p:ext>
            </p:extLst>
          </p:nvPr>
        </p:nvGraphicFramePr>
        <p:xfrm>
          <a:off x="6666942" y="0"/>
          <a:ext cx="5520893" cy="4970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329D8A30-1098-C2E3-8AC1-31A614F197BE}"/>
              </a:ext>
            </a:extLst>
          </p:cNvPr>
          <p:cNvSpPr/>
          <p:nvPr/>
        </p:nvSpPr>
        <p:spPr>
          <a:xfrm>
            <a:off x="5521294" y="190882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Βέλος: Δεξιό 7">
            <a:extLst>
              <a:ext uri="{FF2B5EF4-FFF2-40B4-BE49-F238E27FC236}">
                <a16:creationId xmlns:a16="http://schemas.microsoft.com/office/drawing/2014/main" id="{E08C12DD-080C-4DED-52CA-8907890FE699}"/>
              </a:ext>
            </a:extLst>
          </p:cNvPr>
          <p:cNvSpPr/>
          <p:nvPr/>
        </p:nvSpPr>
        <p:spPr>
          <a:xfrm>
            <a:off x="1799770" y="183095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6F6CADF4-A3E3-9947-C44A-A4D1CB442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243747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6DFD78B-6879-FA64-CC57-AACFAADD2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br>
              <a:rPr lang="el-GR" sz="3700" b="0" i="0" u="none" strike="noStrike" baseline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l-GR" sz="3700" b="0" i="0" u="none" strike="noStrike" baseline="0">
                <a:solidFill>
                  <a:srgbClr val="FFFFFF"/>
                </a:solidFill>
                <a:latin typeface="Franklin Gothic Medium" panose="020B0603020102020204" pitchFamily="34" charset="0"/>
              </a:rPr>
              <a:t>Απόβλητα βιομηχανίαςχυμών-χωματερών: Μήλα&amp; υπολείμματα (</a:t>
            </a:r>
            <a:r>
              <a:rPr lang="el-GR" sz="3700" b="0" i="1" u="none" strike="noStrike" baseline="0">
                <a:solidFill>
                  <a:srgbClr val="FFFFFF"/>
                </a:solidFill>
                <a:latin typeface="Franklin Gothic Medium" panose="020B0603020102020204" pitchFamily="34" charset="0"/>
              </a:rPr>
              <a:t>apple pomace</a:t>
            </a:r>
            <a:r>
              <a:rPr lang="el-GR" sz="3700" b="0" i="0" u="none" strike="noStrike" baseline="0">
                <a:solidFill>
                  <a:srgbClr val="FFFFFF"/>
                </a:solidFill>
                <a:latin typeface="Franklin Gothic Medium" panose="020B0603020102020204" pitchFamily="34" charset="0"/>
              </a:rPr>
              <a:t>)</a:t>
            </a:r>
            <a:endParaRPr lang="el-GR" sz="370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9B34CA3-4561-4E78-1CAE-C6D7DC48F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6620" y="419100"/>
            <a:ext cx="5960580" cy="6219825"/>
          </a:xfrm>
        </p:spPr>
        <p:txBody>
          <a:bodyPr anchor="ctr">
            <a:normAutofit lnSpcReduction="10000"/>
          </a:bodyPr>
          <a:lstStyle/>
          <a:p>
            <a:endParaRPr lang="el-GR" sz="2400" b="0" i="0" u="none" strike="noStrike" baseline="0" dirty="0">
              <a:latin typeface="Franklin Gothic Medium" panose="020B0603020102020204" pitchFamily="34" charset="0"/>
            </a:endParaRPr>
          </a:p>
          <a:p>
            <a:endParaRPr lang="el-GR" sz="2400" b="0" i="0" u="none" strike="noStrike" baseline="0" dirty="0">
              <a:latin typeface="Franklin Gothic Medium" panose="020B0603020102020204" pitchFamily="34" charset="0"/>
            </a:endParaRPr>
          </a:p>
          <a:p>
            <a:pPr marR="0"/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«Apple 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pomace</a:t>
            </a: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» είναι το κύριο παραπροϊόν της βιομηχανίας παραγωγής χυμού μήλων, μηλίτη οίνου (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cider</a:t>
            </a: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), κλπ. </a:t>
            </a:r>
          </a:p>
          <a:p>
            <a:pPr marR="0"/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Περίπου το 25%του φρούτου χάνεται ως απόβλητο κατά τις παραπάνω διεργασίες</a:t>
            </a:r>
          </a:p>
          <a:p>
            <a:pPr marR="0"/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Έχει μεγάλο ποσό υγρασίας, ζυμώνεται εύκολα και η απόθεσή του δημιουργεί μεγάλο πρόβλημα στη βιομηχανία και το περιβάλλον</a:t>
            </a:r>
          </a:p>
          <a:p>
            <a:pPr marR="0"/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Χρησιμοποιείται κυρίως ως ζωοτροφή και για την απομόνωση πηκτίνης, παραγωγή οινοπνεύματος κ.α. προϊόντων</a:t>
            </a:r>
          </a:p>
          <a:p>
            <a:pPr marR="0"/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Είναι καλή πηγή θρεπτικών συστατικών για SCP (υδατάνθρακες, φυτικές ίνες, ζυμώσιμα σάκχαρα, πηκτίνη, πρωτεΐνες, μέταλλα κλπ.)</a:t>
            </a:r>
          </a:p>
          <a:p>
            <a:endParaRPr lang="el-GR" sz="2400" dirty="0"/>
          </a:p>
        </p:txBody>
      </p:sp>
      <p:pic>
        <p:nvPicPr>
          <p:cNvPr id="5" name="Εικόνα 4" descr="Εικόνα που περιέχει μήλο, πράσινο, φρούτο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DB0EF1F6-9CEE-B504-6072-B3A0DFB0D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6" y="3974352"/>
            <a:ext cx="4230100" cy="2820067"/>
          </a:xfrm>
          <a:prstGeom prst="rect">
            <a:avLst/>
          </a:prstGeom>
        </p:spPr>
      </p:pic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EBF6197-8C41-CBD7-F310-80842F953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704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6DFD78B-6879-FA64-CC57-AACFAADD2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br>
              <a:rPr lang="el-GR" sz="3700" b="0" i="0" u="none" strike="noStrike" baseline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l-GR" sz="3700" b="0" i="0" u="none" strike="noStrike" baseline="0">
                <a:solidFill>
                  <a:srgbClr val="FFFFFF"/>
                </a:solidFill>
                <a:latin typeface="Franklin Gothic Medium" panose="020B0603020102020204" pitchFamily="34" charset="0"/>
              </a:rPr>
              <a:t>Απόβλητα βιομηχανίαςχυμών-χωματερών: Μήλα&amp; υπολείμματα (</a:t>
            </a:r>
            <a:r>
              <a:rPr lang="el-GR" sz="3700" b="0" i="1" u="none" strike="noStrike" baseline="0">
                <a:solidFill>
                  <a:srgbClr val="FFFFFF"/>
                </a:solidFill>
                <a:latin typeface="Franklin Gothic Medium" panose="020B0603020102020204" pitchFamily="34" charset="0"/>
              </a:rPr>
              <a:t>apple pomace</a:t>
            </a:r>
            <a:r>
              <a:rPr lang="el-GR" sz="3700" b="0" i="0" u="none" strike="noStrike" baseline="0">
                <a:solidFill>
                  <a:srgbClr val="FFFFFF"/>
                </a:solidFill>
                <a:latin typeface="Franklin Gothic Medium" panose="020B0603020102020204" pitchFamily="34" charset="0"/>
              </a:rPr>
              <a:t>)</a:t>
            </a:r>
            <a:endParaRPr lang="el-GR" sz="3700">
              <a:solidFill>
                <a:srgbClr val="FFFFFF"/>
              </a:solidFill>
            </a:endParaRPr>
          </a:p>
        </p:txBody>
      </p:sp>
      <p:pic>
        <p:nvPicPr>
          <p:cNvPr id="5" name="Εικόνα 4" descr="Εικόνα που περιέχει μήλο, πράσινο, φρούτο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DB0EF1F6-9CEE-B504-6072-B3A0DFB0D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6" y="3974352"/>
            <a:ext cx="4230100" cy="2820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36A529-E8FC-CB52-3F60-1B6B66ECD087}"/>
              </a:ext>
            </a:extLst>
          </p:cNvPr>
          <p:cNvSpPr txBox="1"/>
          <p:nvPr/>
        </p:nvSpPr>
        <p:spPr>
          <a:xfrm>
            <a:off x="5588347" y="276136"/>
            <a:ext cx="1800529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l-GR" sz="1100" b="0" i="0" u="none" strike="noStrike" baseline="0" dirty="0">
              <a:latin typeface="Franklin Gothic Medium" panose="020B0603020102020204" pitchFamily="34" charset="0"/>
            </a:endParaRPr>
          </a:p>
          <a:p>
            <a:pPr algn="l"/>
            <a:endParaRPr lang="el-GR" sz="1800" b="0" i="0" u="none" strike="noStrike" baseline="0" dirty="0">
              <a:latin typeface="Franklin Gothic Medium" panose="020B0603020102020204" pitchFamily="34" charset="0"/>
            </a:endParaRPr>
          </a:p>
          <a:p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Τύπος :</a:t>
            </a:r>
            <a:endParaRPr lang="el-GR" sz="1100" b="0" i="0" u="none" strike="noStrike" baseline="0" dirty="0">
              <a:latin typeface="Franklin Gothic Medium" panose="020B0603020102020204" pitchFamily="34" charset="0"/>
            </a:endParaRPr>
          </a:p>
          <a:p>
            <a:pPr marR="0" algn="l"/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Μήλα</a:t>
            </a:r>
          </a:p>
          <a:p>
            <a:pPr marR="0" algn="l"/>
            <a:r>
              <a:rPr lang="en-US" sz="1800" b="0" i="0" u="none" strike="noStrike" baseline="0" dirty="0">
                <a:latin typeface="Franklin Gothic Medium" panose="020B0603020102020204" pitchFamily="34" charset="0"/>
              </a:rPr>
              <a:t>pomace</a:t>
            </a:r>
          </a:p>
          <a:p>
            <a:pPr marR="0" algn="l"/>
            <a:endParaRPr lang="el-GR" sz="1800" b="0" i="0" u="none" strike="noStrike" baseline="0" dirty="0">
              <a:latin typeface="Franklin Gothic Medium" panose="020B0603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585FD6-37C7-A531-88A7-6EC6FCB14FF4}"/>
              </a:ext>
            </a:extLst>
          </p:cNvPr>
          <p:cNvSpPr txBox="1"/>
          <p:nvPr/>
        </p:nvSpPr>
        <p:spPr>
          <a:xfrm>
            <a:off x="8179863" y="129685"/>
            <a:ext cx="4090353" cy="2200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l-GR" sz="1800" b="0" i="0" u="none" strike="noStrike" baseline="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Κατεργασία</a:t>
            </a:r>
            <a:endParaRPr lang="el-GR" sz="1100" b="0" i="0" u="none" strike="noStrike" baseline="0" dirty="0">
              <a:latin typeface="Franklin Gothic Medium" panose="020B0603020102020204" pitchFamily="34" charset="0"/>
            </a:endParaRPr>
          </a:p>
          <a:p>
            <a:endParaRPr lang="el-GR" sz="1100" b="0" i="0" u="none" strike="noStrike" baseline="0" dirty="0">
              <a:latin typeface="Franklin Gothic Medium" panose="020B0603020102020204" pitchFamily="34" charset="0"/>
            </a:endParaRP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Ανάκτηση συστατικών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Υδρόλυση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Ζύμωση </a:t>
            </a:r>
            <a:r>
              <a:rPr lang="el-GR" sz="1800" b="0" i="0" u="none" strike="noStrike" baseline="0" dirty="0" err="1">
                <a:latin typeface="Franklin Gothic Medium" panose="020B0603020102020204" pitchFamily="34" charset="0"/>
              </a:rPr>
              <a:t>SmF</a:t>
            </a: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&amp; SSF για παραγωγή </a:t>
            </a:r>
            <a:r>
              <a:rPr lang="el-GR" sz="1800" b="0" i="0" u="none" strike="noStrike" baseline="0" dirty="0" err="1">
                <a:latin typeface="Franklin Gothic Medium" panose="020B0603020102020204" pitchFamily="34" charset="0"/>
              </a:rPr>
              <a:t>μεταβολιτών</a:t>
            </a: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 &amp;SCP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Αναερόβια κατεργασία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3C58DA-42D2-9224-EBAD-ABF53716D648}"/>
              </a:ext>
            </a:extLst>
          </p:cNvPr>
          <p:cNvSpPr txBox="1"/>
          <p:nvPr/>
        </p:nvSpPr>
        <p:spPr>
          <a:xfrm>
            <a:off x="5966540" y="2334547"/>
            <a:ext cx="5787359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l-GR" sz="1400" b="0" i="0" u="none" strike="noStrike" baseline="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pPr algn="l"/>
            <a:endParaRPr lang="el-GR" sz="1800" b="0" i="0" u="none" strike="noStrike" baseline="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r>
              <a:rPr lang="el-GR" sz="2400" b="1" i="0" u="none" strike="noStrike" baseline="0" dirty="0">
                <a:latin typeface="Franklin Gothic Medium" panose="020B0603020102020204" pitchFamily="34" charset="0"/>
              </a:rPr>
              <a:t>Προϊόντα</a:t>
            </a:r>
            <a:endParaRPr lang="el-GR" sz="1600" b="1" i="0" u="none" strike="noStrike" baseline="0" dirty="0">
              <a:latin typeface="Franklin Gothic Medium" panose="020B0603020102020204" pitchFamily="34" charset="0"/>
            </a:endParaRPr>
          </a:p>
          <a:p>
            <a:pPr marL="342900" marR="0" indent="-342900" algn="l">
              <a:buFont typeface="Arial" panose="020B0604020202020204" pitchFamily="34" charset="0"/>
              <a:buChar char="•"/>
            </a:pP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Αιθανόλη, βιοαέριο</a:t>
            </a:r>
          </a:p>
          <a:p>
            <a:pPr marL="342900" marR="0" indent="-342900" algn="l">
              <a:buFont typeface="Arial" panose="020B0604020202020204" pitchFamily="34" charset="0"/>
              <a:buChar char="•"/>
            </a:pP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Ζωοτροφές, </a:t>
            </a:r>
            <a:r>
              <a:rPr lang="en-US" sz="2000" b="0" i="0" u="none" strike="noStrike" baseline="0" dirty="0">
                <a:latin typeface="Franklin Gothic Medium" panose="020B0603020102020204" pitchFamily="34" charset="0"/>
              </a:rPr>
              <a:t>SCP</a:t>
            </a:r>
          </a:p>
          <a:p>
            <a:pPr marL="342900" marR="0" indent="-342900" algn="l">
              <a:buFont typeface="Arial" panose="020B0604020202020204" pitchFamily="34" charset="0"/>
              <a:buChar char="•"/>
            </a:pP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Πηκτίνη/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γαλακτουρονικό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 οξύ</a:t>
            </a:r>
          </a:p>
          <a:p>
            <a:pPr marL="342900" marR="0" indent="-342900" algn="l">
              <a:buFont typeface="Arial" panose="020B0604020202020204" pitchFamily="34" charset="0"/>
              <a:buChar char="•"/>
            </a:pP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Απομόνωση φυτικών ινών </a:t>
            </a:r>
          </a:p>
          <a:p>
            <a:pPr marL="342900" marR="0" indent="-342900" algn="l">
              <a:buFont typeface="Arial" panose="020B0604020202020204" pitchFamily="34" charset="0"/>
              <a:buChar char="•"/>
            </a:pP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Φαινολικά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 συστατικά</a:t>
            </a:r>
          </a:p>
          <a:p>
            <a:pPr marL="342900" marR="0" indent="-342900" algn="l">
              <a:buFont typeface="Arial" panose="020B0604020202020204" pitchFamily="34" charset="0"/>
              <a:buChar char="•"/>
            </a:pP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Ένζυμα (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πηκτινάσες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)</a:t>
            </a:r>
          </a:p>
          <a:p>
            <a:pPr marL="342900" marR="0" indent="-342900" algn="l">
              <a:buFont typeface="Arial" panose="020B0604020202020204" pitchFamily="34" charset="0"/>
              <a:buChar char="•"/>
            </a:pP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Ποτά, μαρμελάδες, σάλτσες</a:t>
            </a:r>
          </a:p>
          <a:p>
            <a:pPr marL="342900" marR="0" indent="-342900" algn="l">
              <a:buFont typeface="Arial" panose="020B0604020202020204" pitchFamily="34" charset="0"/>
              <a:buChar char="•"/>
            </a:pP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Πρόσθετο σε ψωμί, μπισκότα</a:t>
            </a:r>
          </a:p>
          <a:p>
            <a:pPr marL="342900" marR="0" indent="-342900" algn="l">
              <a:buFont typeface="Arial" panose="020B0604020202020204" pitchFamily="34" charset="0"/>
              <a:buChar char="•"/>
            </a:pP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Μικροβιακές χρωστικές</a:t>
            </a:r>
          </a:p>
          <a:p>
            <a:pPr marL="342900" marR="0" indent="-342900" algn="l">
              <a:buFont typeface="Arial" panose="020B0604020202020204" pitchFamily="34" charset="0"/>
              <a:buChar char="•"/>
            </a:pP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Κιτρικό &amp; γαλακτικό οξύ με ζύμωση</a:t>
            </a:r>
          </a:p>
          <a:p>
            <a:pPr marL="342900" marR="0" indent="-342900" algn="l">
              <a:buFont typeface="Arial" panose="020B0604020202020204" pitchFamily="34" charset="0"/>
              <a:buChar char="•"/>
            </a:pP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Κ.α. </a:t>
            </a:r>
          </a:p>
        </p:txBody>
      </p:sp>
      <p:sp>
        <p:nvSpPr>
          <p:cNvPr id="17" name="Βέλος: Δεξιό 16">
            <a:extLst>
              <a:ext uri="{FF2B5EF4-FFF2-40B4-BE49-F238E27FC236}">
                <a16:creationId xmlns:a16="http://schemas.microsoft.com/office/drawing/2014/main" id="{C549F5B8-34D2-3991-47C4-9CA6C1441DEB}"/>
              </a:ext>
            </a:extLst>
          </p:cNvPr>
          <p:cNvSpPr/>
          <p:nvPr/>
        </p:nvSpPr>
        <p:spPr>
          <a:xfrm>
            <a:off x="6938780" y="95645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Βέλος: Κάτω 17">
            <a:extLst>
              <a:ext uri="{FF2B5EF4-FFF2-40B4-BE49-F238E27FC236}">
                <a16:creationId xmlns:a16="http://schemas.microsoft.com/office/drawing/2014/main" id="{67D21D63-7F1A-FE0D-1F91-BA644D4D8EC1}"/>
              </a:ext>
            </a:extLst>
          </p:cNvPr>
          <p:cNvSpPr/>
          <p:nvPr/>
        </p:nvSpPr>
        <p:spPr>
          <a:xfrm rot="2970375">
            <a:off x="7943291" y="222624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Θέση αριθμού διαφάνειας 18">
            <a:extLst>
              <a:ext uri="{FF2B5EF4-FFF2-40B4-BE49-F238E27FC236}">
                <a16:creationId xmlns:a16="http://schemas.microsoft.com/office/drawing/2014/main" id="{8079284E-E6A6-0D6F-8BF5-BDD7323E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69890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51F294B-7AEF-933E-E1BC-86A7050F2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br>
              <a:rPr lang="el-GR" sz="3100" b="0" i="0" u="none" strike="noStrike" baseline="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l-GR" sz="3100" b="0" i="0" u="none" strike="noStrike" baseline="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Απόβλητα επεξεργασίας πατάτας –Φλούδες &amp; </a:t>
            </a:r>
            <a:r>
              <a:rPr lang="el-GR" sz="3100" b="0" i="0" u="none" strike="noStrike" baseline="0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απορριπτόμενες</a:t>
            </a:r>
            <a:r>
              <a:rPr lang="el-GR" sz="3100" b="0" i="0" u="none" strike="noStrike" baseline="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 πατάτες </a:t>
            </a:r>
            <a:endParaRPr lang="el-GR" sz="3100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6E4EDE-621D-0842-6D0C-75B817A20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6079" y="10142"/>
            <a:ext cx="6615155" cy="6847856"/>
          </a:xfrm>
        </p:spPr>
        <p:txBody>
          <a:bodyPr anchor="ctr">
            <a:normAutofit/>
          </a:bodyPr>
          <a:lstStyle/>
          <a:p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  <a:p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Η πατάτα (</a:t>
            </a:r>
            <a:r>
              <a:rPr lang="el-GR" sz="2000" b="0" i="1" u="none" strike="noStrike" baseline="0" dirty="0" err="1">
                <a:latin typeface="Franklin Gothic Medium" panose="020B0603020102020204" pitchFamily="34" charset="0"/>
              </a:rPr>
              <a:t>Solanum</a:t>
            </a:r>
            <a:r>
              <a:rPr lang="el-GR" sz="2000" b="0" i="1" u="none" strike="noStrike" baseline="0" dirty="0">
                <a:latin typeface="Franklin Gothic Medium" panose="020B0603020102020204" pitchFamily="34" charset="0"/>
              </a:rPr>
              <a:t> </a:t>
            </a:r>
            <a:r>
              <a:rPr lang="el-GR" sz="2000" b="0" i="1" u="none" strike="noStrike" baseline="0" dirty="0" err="1">
                <a:latin typeface="Franklin Gothic Medium" panose="020B0603020102020204" pitchFamily="34" charset="0"/>
              </a:rPr>
              <a:t>tuberosum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) είναι βασικό στοιχείο διατροφής και παράγεται σε πάνω από 100χώρες</a:t>
            </a: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4οπιο καλλιεργήσιμο φυτό παγκοσμίως μετά το ρύζι, σιτάρι και καλαμπόκι</a:t>
            </a: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Κατά την επεξεργασία ένα μεγάλος μέρος απορρίπτεται ως φλούδες ή 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τεμαχίδια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 δημιουργώντας μεγάλο πρόβλημα απόθεσης για τη βιομηχανία και το περιβάλλον</a:t>
            </a: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Απόβλητο μηδενικής αξίας της βιομηχανίας επεξεργασίας προϊόντων πατάτας ή μαζικής εστίασης ή αγροτικής παραγωγής</a:t>
            </a: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Στη βιομηχανία πετιέται περίπου 15-40%της πατάτας ανάλογα με τον τρόπο επεξεργασίας </a:t>
            </a: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Απορρίπτονται περίπου 90 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kg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/1000 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Κg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 πατάτας που αντιστοιχούν σε 50 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kg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 φλοιούς, 30 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kg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 αμύλου και 10 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kg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 αδρανούς υλικού</a:t>
            </a: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Είναι καλή πηγή (%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wt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) υδατανθράκων (12), πρωτεΐνης (2.56), τέφρας (1.6), λιπιδίων (0.1)και φαινολών συστατικών (0,025–0,125 )</a:t>
            </a:r>
          </a:p>
        </p:txBody>
      </p:sp>
      <p:pic>
        <p:nvPicPr>
          <p:cNvPr id="5" name="Εικόνα 4" descr="Εικόνα που περιέχει πατάτα, πώληση, μαγειρεμένος&#10;&#10;Περιγραφή που δημιουργήθηκε αυτόματα">
            <a:extLst>
              <a:ext uri="{FF2B5EF4-FFF2-40B4-BE49-F238E27FC236}">
                <a16:creationId xmlns:a16="http://schemas.microsoft.com/office/drawing/2014/main" id="{A8994CD1-DC51-C68C-E273-CE1B7622A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4356014"/>
            <a:ext cx="3752979" cy="2501986"/>
          </a:xfrm>
          <a:prstGeom prst="rect">
            <a:avLst/>
          </a:prstGeom>
        </p:spPr>
      </p:pic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DA64E2E-D59A-B37A-63A4-609BF63D1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95573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DD06D95-8E9C-2DAA-20DB-085C538E3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br>
              <a:rPr lang="el-GR" sz="3700" b="0" i="0" u="none" strike="noStrike" baseline="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l-GR" sz="3700" b="0" i="0" u="none" strike="noStrike" baseline="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Απόβλητα επεξεργασίας πατάτας –Φλούδες &amp; </a:t>
            </a:r>
            <a:r>
              <a:rPr lang="el-GR" sz="3700" b="0" i="0" u="none" strike="noStrike" baseline="0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απορριπτόμενες</a:t>
            </a:r>
            <a:r>
              <a:rPr lang="el-GR" sz="3700" b="0" i="0" u="none" strike="noStrike" baseline="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 πατάτες </a:t>
            </a:r>
            <a:endParaRPr lang="el-GR" sz="3700" dirty="0">
              <a:solidFill>
                <a:srgbClr val="FFFFFF"/>
              </a:solidFill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8B97C267-7FFF-F662-8EAF-5A2826A11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8349" y="586855"/>
            <a:ext cx="6241021" cy="2501980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0A49A022-F5FC-1FAF-4010-87797BE88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349" y="3683690"/>
            <a:ext cx="6238657" cy="2879380"/>
          </a:xfrm>
          <a:prstGeom prst="rect">
            <a:avLst/>
          </a:prstGeom>
        </p:spPr>
      </p:pic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484386F5-0262-EDE9-0D7C-A71B76E92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80004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DD06D95-8E9C-2DAA-20DB-085C538E3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83" y="4418022"/>
            <a:ext cx="8969765" cy="603099"/>
          </a:xfrm>
        </p:spPr>
        <p:txBody>
          <a:bodyPr anchor="t">
            <a:noAutofit/>
          </a:bodyPr>
          <a:lstStyle/>
          <a:p>
            <a:pPr algn="r"/>
            <a:br>
              <a:rPr lang="el-GR" sz="1800" b="0" i="0" u="none" strike="noStrike" baseline="0" dirty="0">
                <a:latin typeface="Franklin Gothic Medium" panose="020B0603020102020204" pitchFamily="34" charset="0"/>
              </a:rPr>
            </a:b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Απόβλητα επεξεργασίας πατάτας –Φλούδες &amp; </a:t>
            </a:r>
            <a:r>
              <a:rPr lang="el-GR" sz="1800" b="0" i="0" u="none" strike="noStrike" baseline="0" dirty="0" err="1">
                <a:latin typeface="Franklin Gothic Medium" panose="020B0603020102020204" pitchFamily="34" charset="0"/>
              </a:rPr>
              <a:t>απορριπτόμενες</a:t>
            </a: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 πατάτες </a:t>
            </a:r>
            <a:endParaRPr lang="el-GR" sz="1800" dirty="0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34DD5437-11D5-C01D-8D1C-B984FC8D9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709" y="96028"/>
            <a:ext cx="9316579" cy="3455325"/>
          </a:xfrm>
          <a:prstGeom prst="rect">
            <a:avLst/>
          </a:prstGeom>
        </p:spPr>
      </p:pic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7BF7949-07B7-3DAB-F0F8-B5CB997BD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10" y="4642000"/>
            <a:ext cx="11440716" cy="1800164"/>
          </a:xfrm>
        </p:spPr>
        <p:txBody>
          <a:bodyPr anchor="t">
            <a:normAutofit fontScale="92500" lnSpcReduction="10000"/>
          </a:bodyPr>
          <a:lstStyle/>
          <a:p>
            <a:endParaRPr lang="el-GR" sz="1000" i="0" u="none" strike="noStrike" baseline="0" dirty="0">
              <a:latin typeface="Franklin Gothic Medium" panose="020B0603020102020204" pitchFamily="34" charset="0"/>
            </a:endParaRPr>
          </a:p>
          <a:p>
            <a:endParaRPr lang="el-GR" sz="1000" i="0" u="none" strike="noStrike" baseline="0" dirty="0">
              <a:latin typeface="Franklin Gothic Medium" panose="020B0603020102020204" pitchFamily="34" charset="0"/>
            </a:endParaRPr>
          </a:p>
          <a:p>
            <a:pPr marR="0"/>
            <a:r>
              <a:rPr lang="el-GR" sz="1800" i="0" u="none" strike="noStrike" baseline="0" dirty="0">
                <a:latin typeface="Franklin Gothic Medium" panose="020B0603020102020204" pitchFamily="34" charset="0"/>
              </a:rPr>
              <a:t>Φλούδες πατάτας: καλή πηγή </a:t>
            </a:r>
            <a:r>
              <a:rPr lang="el-GR" sz="1800" i="0" u="none" strike="noStrike" baseline="0" dirty="0" err="1">
                <a:latin typeface="Franklin Gothic Medium" panose="020B0603020102020204" pitchFamily="34" charset="0"/>
              </a:rPr>
              <a:t>φαινολικών</a:t>
            </a:r>
            <a:r>
              <a:rPr lang="el-GR" sz="1800" i="0" u="none" strike="noStrike" baseline="0" dirty="0">
                <a:latin typeface="Franklin Gothic Medium" panose="020B0603020102020204" pitchFamily="34" charset="0"/>
              </a:rPr>
              <a:t>(25–125 </a:t>
            </a:r>
            <a:r>
              <a:rPr lang="el-GR" sz="1800" i="0" u="none" strike="noStrike" baseline="0" dirty="0" err="1">
                <a:latin typeface="Franklin Gothic Medium" panose="020B0603020102020204" pitchFamily="34" charset="0"/>
              </a:rPr>
              <a:t>mg</a:t>
            </a:r>
            <a:r>
              <a:rPr lang="el-GR" sz="1800" i="0" u="none" strike="noStrike" baseline="0" dirty="0">
                <a:latin typeface="Franklin Gothic Medium" panose="020B0603020102020204" pitchFamily="34" charset="0"/>
              </a:rPr>
              <a:t>/100 g)</a:t>
            </a:r>
          </a:p>
          <a:p>
            <a:pPr marR="0"/>
            <a:r>
              <a:rPr lang="el-GR" sz="1800" i="0" u="none" strike="noStrike" baseline="0" dirty="0" err="1">
                <a:latin typeface="Franklin Gothic Medium" panose="020B0603020102020204" pitchFamily="34" charset="0"/>
              </a:rPr>
              <a:t>Αντιμεταλλαξιογόνες</a:t>
            </a:r>
            <a:r>
              <a:rPr lang="el-GR" sz="1800" i="0" u="none" strike="noStrike" baseline="0" dirty="0">
                <a:latin typeface="Franklin Gothic Medium" panose="020B0603020102020204" pitchFamily="34" charset="0"/>
              </a:rPr>
              <a:t>, αντικαρκινικές, </a:t>
            </a:r>
            <a:r>
              <a:rPr lang="el-GR" sz="1800" i="0" u="none" strike="noStrike" baseline="0" dirty="0" err="1">
                <a:latin typeface="Franklin Gothic Medium" panose="020B0603020102020204" pitchFamily="34" charset="0"/>
              </a:rPr>
              <a:t>αντιγλυκαιμικές</a:t>
            </a:r>
            <a:r>
              <a:rPr lang="el-GR" sz="1800" i="0" u="none" strike="noStrike" baseline="0" dirty="0">
                <a:latin typeface="Franklin Gothic Medium" panose="020B0603020102020204" pitchFamily="34" charset="0"/>
              </a:rPr>
              <a:t>, </a:t>
            </a:r>
            <a:r>
              <a:rPr lang="el-GR" sz="1800" i="0" u="none" strike="noStrike" baseline="0" dirty="0" err="1">
                <a:latin typeface="Franklin Gothic Medium" panose="020B0603020102020204" pitchFamily="34" charset="0"/>
              </a:rPr>
              <a:t>αντιχοληστερινικές</a:t>
            </a:r>
            <a:r>
              <a:rPr lang="en-US" sz="1800" i="0" u="none" strike="noStrike" baseline="0" dirty="0">
                <a:latin typeface="Franklin Gothic Medium" panose="020B0603020102020204" pitchFamily="34" charset="0"/>
              </a:rPr>
              <a:t> </a:t>
            </a:r>
            <a:r>
              <a:rPr lang="el-GR" sz="1800" i="0" u="none" strike="noStrike" baseline="0" dirty="0">
                <a:latin typeface="Franklin Gothic Medium" panose="020B0603020102020204" pitchFamily="34" charset="0"/>
              </a:rPr>
              <a:t>και </a:t>
            </a:r>
            <a:r>
              <a:rPr lang="el-GR" sz="1800" i="0" u="none" strike="noStrike" baseline="0" dirty="0" err="1">
                <a:latin typeface="Franklin Gothic Medium" panose="020B0603020102020204" pitchFamily="34" charset="0"/>
              </a:rPr>
              <a:t>αντιμικροβιακές</a:t>
            </a:r>
            <a:r>
              <a:rPr lang="el-GR" sz="1800" i="0" u="none" strike="noStrike" baseline="0" dirty="0">
                <a:latin typeface="Franklin Gothic Medium" panose="020B0603020102020204" pitchFamily="34" charset="0"/>
              </a:rPr>
              <a:t> ιδιότητες</a:t>
            </a:r>
          </a:p>
          <a:p>
            <a:pPr marR="0"/>
            <a:r>
              <a:rPr lang="el-GR" sz="1800" i="0" u="none" strike="noStrike" baseline="0" dirty="0">
                <a:latin typeface="Franklin Gothic Medium" panose="020B0603020102020204" pitchFamily="34" charset="0"/>
              </a:rPr>
              <a:t>Προσθήκη στα τρόφιμα για πρόληψη οξείδωσης λιπαρών υλών</a:t>
            </a:r>
          </a:p>
          <a:p>
            <a:pPr marR="0"/>
            <a:r>
              <a:rPr lang="el-GR" sz="1800" i="0" u="none" strike="noStrike" baseline="0" dirty="0">
                <a:latin typeface="Franklin Gothic Medium" panose="020B0603020102020204" pitchFamily="34" charset="0"/>
              </a:rPr>
              <a:t>Μέθοδοι ανάκτησης: εκχύλιση με διαλύτη, με θερμό νερό, με </a:t>
            </a:r>
            <a:r>
              <a:rPr lang="el-GR" sz="1800" i="0" u="none" strike="noStrike" baseline="0" dirty="0" err="1">
                <a:latin typeface="Franklin Gothic Medium" panose="020B0603020102020204" pitchFamily="34" charset="0"/>
              </a:rPr>
              <a:t>υπερκρίσιμο</a:t>
            </a:r>
            <a:r>
              <a:rPr lang="el-GR" sz="1800" i="0" u="none" strike="noStrike" baseline="0" dirty="0">
                <a:latin typeface="Franklin Gothic Medium" panose="020B0603020102020204" pitchFamily="34" charset="0"/>
              </a:rPr>
              <a:t> νερό (100-374 °C υπό πίεση22.1 </a:t>
            </a:r>
            <a:r>
              <a:rPr lang="el-GR" sz="1800" i="0" u="none" strike="noStrike" baseline="0" dirty="0" err="1">
                <a:latin typeface="Franklin Gothic Medium" panose="020B0603020102020204" pitchFamily="34" charset="0"/>
              </a:rPr>
              <a:t>MPa</a:t>
            </a:r>
            <a:r>
              <a:rPr lang="el-GR" sz="1800" i="0" u="none" strike="noStrike" baseline="0" dirty="0">
                <a:latin typeface="Franklin Gothic Medium" panose="020B0603020102020204" pitchFamily="34" charset="0"/>
              </a:rPr>
              <a:t>), κ.α</a:t>
            </a:r>
            <a:r>
              <a:rPr lang="el-GR" sz="1200" i="0" u="none" strike="noStrike" baseline="0" dirty="0">
                <a:latin typeface="Franklin Gothic Medium" panose="020B0603020102020204" pitchFamily="34" charset="0"/>
              </a:rPr>
              <a:t>. </a:t>
            </a:r>
          </a:p>
          <a:p>
            <a:endParaRPr lang="el-GR" sz="1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7BFF8DC-0AE7-4AD2-9B28-2E5F26D62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E0162AD-C6E5-4BF8-A453-76ADB3687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31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984FEC-97EC-D030-4C7C-8DBB982CAE71}"/>
              </a:ext>
            </a:extLst>
          </p:cNvPr>
          <p:cNvSpPr txBox="1"/>
          <p:nvPr/>
        </p:nvSpPr>
        <p:spPr>
          <a:xfrm>
            <a:off x="534292" y="3551353"/>
            <a:ext cx="109064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l-GR" sz="1200" b="0" i="0" u="none" strike="noStrike" baseline="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el-GR" sz="1200" b="0" i="0" u="none" strike="noStrike" baseline="0" dirty="0">
              <a:latin typeface="Arial Narrow" panose="020B0606020202030204" pitchFamily="34" charset="0"/>
            </a:endParaRPr>
          </a:p>
          <a:p>
            <a:pPr marR="0" algn="ctr"/>
            <a:r>
              <a:rPr lang="el-GR" sz="1800" b="1" i="0" u="none" strike="noStrike" baseline="0" dirty="0" err="1">
                <a:solidFill>
                  <a:srgbClr val="FF0000"/>
                </a:solidFill>
                <a:latin typeface="Arial Narrow" panose="020B0606020202030204" pitchFamily="34" charset="0"/>
              </a:rPr>
              <a:t>Υδροξυκιναμμωμικά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l-GR" sz="1800" b="1" i="0" u="none" strike="noStrike" baseline="0" dirty="0">
                <a:solidFill>
                  <a:srgbClr val="001E5E"/>
                </a:solidFill>
                <a:latin typeface="Arial Narrow" panose="020B0606020202030204" pitchFamily="34" charset="0"/>
              </a:rPr>
              <a:t>οξέα (Α-</a:t>
            </a:r>
            <a:r>
              <a:rPr lang="en-US" sz="1800" b="1" i="0" u="none" strike="noStrike" baseline="0" dirty="0">
                <a:solidFill>
                  <a:srgbClr val="001E5E"/>
                </a:solidFill>
                <a:latin typeface="Arial Narrow" panose="020B0606020202030204" pitchFamily="34" charset="0"/>
              </a:rPr>
              <a:t>D) </a:t>
            </a:r>
            <a:r>
              <a:rPr lang="el-GR" sz="1800" b="1" i="0" u="none" strike="noStrike" baseline="0" dirty="0">
                <a:solidFill>
                  <a:srgbClr val="001E5E"/>
                </a:solidFill>
                <a:latin typeface="Arial Narrow" panose="020B0606020202030204" pitchFamily="34" charset="0"/>
              </a:rPr>
              <a:t>και </a:t>
            </a:r>
            <a:r>
              <a:rPr lang="el-GR" sz="1800" b="1" i="0" u="none" strike="noStrike" baseline="0" dirty="0" err="1">
                <a:solidFill>
                  <a:srgbClr val="FF0000"/>
                </a:solidFill>
                <a:latin typeface="Arial Narrow" panose="020B0606020202030204" pitchFamily="34" charset="0"/>
              </a:rPr>
              <a:t>υδροξυβενζοϊκά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l-GR" sz="1800" b="1" i="0" u="none" strike="noStrike" baseline="0" dirty="0">
                <a:solidFill>
                  <a:srgbClr val="001E5E"/>
                </a:solidFill>
                <a:latin typeface="Arial Narrow" panose="020B0606020202030204" pitchFamily="34" charset="0"/>
              </a:rPr>
              <a:t>οξέα (</a:t>
            </a:r>
            <a:r>
              <a:rPr lang="en-US" sz="1800" b="1" i="0" u="none" strike="noStrike" baseline="0" dirty="0">
                <a:solidFill>
                  <a:srgbClr val="001E5E"/>
                </a:solidFill>
                <a:latin typeface="Arial Narrow" panose="020B0606020202030204" pitchFamily="34" charset="0"/>
              </a:rPr>
              <a:t>E-H) </a:t>
            </a:r>
            <a:r>
              <a:rPr lang="el-GR" sz="1800" b="1" i="0" u="none" strike="noStrike" baseline="0" dirty="0">
                <a:solidFill>
                  <a:srgbClr val="001E5E"/>
                </a:solidFill>
                <a:latin typeface="Arial Narrow" panose="020B0606020202030204" pitchFamily="34" charset="0"/>
              </a:rPr>
              <a:t>στις φλούδες πατάτας </a:t>
            </a:r>
            <a:endParaRPr lang="el-G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CD9A47-98A5-D797-6196-0ED23F9A7A05}"/>
              </a:ext>
            </a:extLst>
          </p:cNvPr>
          <p:cNvSpPr txBox="1"/>
          <p:nvPr/>
        </p:nvSpPr>
        <p:spPr>
          <a:xfrm>
            <a:off x="2331364" y="1383936"/>
            <a:ext cx="14327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l-GR" sz="1200" b="0" i="0" u="none" strike="noStrike" baseline="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el-GR" sz="1200" b="0" i="0" u="none" strike="noStrike" baseline="0" dirty="0">
              <a:latin typeface="Arial Narrow" panose="020B0606020202030204" pitchFamily="34" charset="0"/>
            </a:endParaRPr>
          </a:p>
          <a:p>
            <a:pPr marR="0" algn="l"/>
            <a:r>
              <a:rPr lang="el-GR" sz="1800" b="1" i="0" u="none" strike="noStrike" baseline="0" dirty="0" err="1">
                <a:solidFill>
                  <a:srgbClr val="1F5767"/>
                </a:solidFill>
                <a:latin typeface="Arial Narrow" panose="020B0606020202030204" pitchFamily="34" charset="0"/>
              </a:rPr>
              <a:t>Χλωρογενικό</a:t>
            </a:r>
            <a:endParaRPr lang="el-GR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C5D00A-FC53-3329-3986-57D6D7FD6E8F}"/>
              </a:ext>
            </a:extLst>
          </p:cNvPr>
          <p:cNvSpPr txBox="1"/>
          <p:nvPr/>
        </p:nvSpPr>
        <p:spPr>
          <a:xfrm>
            <a:off x="5201841" y="717627"/>
            <a:ext cx="12228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l-GR" sz="1200" b="0" i="0" u="none" strike="noStrike" baseline="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el-GR" sz="1200" b="0" i="0" u="none" strike="noStrike" baseline="0" dirty="0">
              <a:latin typeface="Arial Narrow" panose="020B0606020202030204" pitchFamily="34" charset="0"/>
            </a:endParaRPr>
          </a:p>
          <a:p>
            <a:pPr marR="0" algn="l"/>
            <a:r>
              <a:rPr lang="el-GR" sz="1800" b="1" i="0" u="none" strike="noStrike" baseline="0" dirty="0">
                <a:solidFill>
                  <a:srgbClr val="1F5767"/>
                </a:solidFill>
                <a:latin typeface="Arial Narrow" panose="020B0606020202030204" pitchFamily="34" charset="0"/>
              </a:rPr>
              <a:t>Καφεϊκό </a:t>
            </a:r>
            <a:endParaRPr lang="el-GR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2C09D2-0FBF-4819-ECDB-B54F22498078}"/>
              </a:ext>
            </a:extLst>
          </p:cNvPr>
          <p:cNvSpPr txBox="1"/>
          <p:nvPr/>
        </p:nvSpPr>
        <p:spPr>
          <a:xfrm>
            <a:off x="7170938" y="809960"/>
            <a:ext cx="188872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l-GR" sz="1200" b="0" i="0" u="none" strike="noStrike" baseline="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en-US" sz="1800" b="1" i="1" u="none" strike="noStrike" baseline="0" dirty="0">
                <a:solidFill>
                  <a:srgbClr val="1F5767"/>
                </a:solidFill>
                <a:latin typeface="Arial Narrow" panose="020B0606020202030204" pitchFamily="34" charset="0"/>
              </a:rPr>
              <a:t>p</a:t>
            </a:r>
            <a:r>
              <a:rPr lang="en-US" sz="1800" b="1" i="0" u="none" strike="noStrike" baseline="0" dirty="0">
                <a:solidFill>
                  <a:srgbClr val="1F5767"/>
                </a:solidFill>
                <a:latin typeface="Arial Narrow" panose="020B0606020202030204" pitchFamily="34" charset="0"/>
              </a:rPr>
              <a:t>-</a:t>
            </a:r>
            <a:r>
              <a:rPr lang="el-GR" sz="1800" b="1" i="0" u="none" strike="noStrike" baseline="0" dirty="0" err="1">
                <a:solidFill>
                  <a:srgbClr val="1F5767"/>
                </a:solidFill>
                <a:latin typeface="Arial Narrow" panose="020B0606020202030204" pitchFamily="34" charset="0"/>
              </a:rPr>
              <a:t>κουμαρικό</a:t>
            </a:r>
            <a:endParaRPr lang="el-GR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F860C8-C1A4-8FB9-5BE4-BC1830C69DC9}"/>
              </a:ext>
            </a:extLst>
          </p:cNvPr>
          <p:cNvSpPr txBox="1"/>
          <p:nvPr/>
        </p:nvSpPr>
        <p:spPr>
          <a:xfrm>
            <a:off x="9805860" y="881256"/>
            <a:ext cx="145207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l-GR" sz="1200" b="0" i="0" u="none" strike="noStrike" baseline="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el-GR" sz="1800" b="1" i="0" u="none" strike="noStrike" baseline="0" dirty="0" err="1">
                <a:solidFill>
                  <a:srgbClr val="1F5767"/>
                </a:solidFill>
                <a:latin typeface="Arial Narrow" panose="020B0606020202030204" pitchFamily="34" charset="0"/>
              </a:rPr>
              <a:t>Φερουλικό</a:t>
            </a:r>
            <a:endParaRPr lang="el-GR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38FF54-FA21-B7C3-0523-4CF8877BA146}"/>
              </a:ext>
            </a:extLst>
          </p:cNvPr>
          <p:cNvSpPr txBox="1"/>
          <p:nvPr/>
        </p:nvSpPr>
        <p:spPr>
          <a:xfrm>
            <a:off x="2514599" y="2720356"/>
            <a:ext cx="158688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l-GR" sz="1200" b="0" i="0" u="none" strike="noStrike" baseline="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el-GR" sz="1800" b="1" i="0" u="none" strike="noStrike" baseline="0" dirty="0" err="1">
                <a:solidFill>
                  <a:srgbClr val="1F5767"/>
                </a:solidFill>
                <a:latin typeface="Arial Narrow" panose="020B0606020202030204" pitchFamily="34" charset="0"/>
              </a:rPr>
              <a:t>Πρωτοκατεχικό</a:t>
            </a:r>
            <a:endParaRPr lang="el-GR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BC8F5E-18A2-164C-E64C-1394DDDA9CAF}"/>
              </a:ext>
            </a:extLst>
          </p:cNvPr>
          <p:cNvSpPr txBox="1"/>
          <p:nvPr/>
        </p:nvSpPr>
        <p:spPr>
          <a:xfrm>
            <a:off x="5201841" y="2362272"/>
            <a:ext cx="153197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l-GR" sz="1200" b="0" i="0" u="none" strike="noStrike" baseline="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el-GR" sz="1200" b="0" i="0" u="none" strike="noStrike" baseline="0" dirty="0">
              <a:latin typeface="Arial Narrow" panose="020B0606020202030204" pitchFamily="34" charset="0"/>
            </a:endParaRPr>
          </a:p>
          <a:p>
            <a:pPr marR="0" algn="l"/>
            <a:r>
              <a:rPr lang="el-GR" sz="1800" b="1" i="0" u="none" strike="noStrike" baseline="0" dirty="0">
                <a:solidFill>
                  <a:srgbClr val="1F5767"/>
                </a:solidFill>
                <a:latin typeface="Arial Narrow" panose="020B0606020202030204" pitchFamily="34" charset="0"/>
              </a:rPr>
              <a:t>Γαλλικό</a:t>
            </a:r>
            <a:endParaRPr lang="el-GR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1EE069-495F-41C5-0159-23B876881F86}"/>
              </a:ext>
            </a:extLst>
          </p:cNvPr>
          <p:cNvSpPr txBox="1"/>
          <p:nvPr/>
        </p:nvSpPr>
        <p:spPr>
          <a:xfrm>
            <a:off x="7445489" y="2454605"/>
            <a:ext cx="145207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l-GR" sz="1200" b="0" i="0" u="none" strike="noStrike" baseline="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el-GR" sz="1800" b="1" i="0" u="none" strike="noStrike" baseline="0" dirty="0">
                <a:solidFill>
                  <a:srgbClr val="1F5767"/>
                </a:solidFill>
                <a:latin typeface="Arial Narrow" panose="020B0606020202030204" pitchFamily="34" charset="0"/>
              </a:rPr>
              <a:t>Σαλικυλικό </a:t>
            </a:r>
            <a:endParaRPr lang="el-GR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B13105-3F66-3280-1BFF-2FF4525C0AFB}"/>
              </a:ext>
            </a:extLst>
          </p:cNvPr>
          <p:cNvSpPr txBox="1"/>
          <p:nvPr/>
        </p:nvSpPr>
        <p:spPr>
          <a:xfrm>
            <a:off x="9884938" y="2443357"/>
            <a:ext cx="129392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l-GR" sz="1200" b="0" i="0" u="none" strike="noStrike" baseline="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el-GR" sz="1200" b="0" i="0" u="none" strike="noStrike" baseline="0" dirty="0">
              <a:latin typeface="Arial Narrow" panose="020B0606020202030204" pitchFamily="34" charset="0"/>
            </a:endParaRPr>
          </a:p>
          <a:p>
            <a:pPr marR="0" algn="l"/>
            <a:r>
              <a:rPr lang="el-GR" sz="1800" b="1" i="0" u="none" strike="noStrike" baseline="0" dirty="0" err="1">
                <a:solidFill>
                  <a:srgbClr val="1F5767"/>
                </a:solidFill>
                <a:latin typeface="Arial Narrow" panose="020B0606020202030204" pitchFamily="34" charset="0"/>
              </a:rPr>
              <a:t>Βανιλλικό</a:t>
            </a:r>
            <a:endParaRPr lang="el-GR" dirty="0"/>
          </a:p>
        </p:txBody>
      </p:sp>
      <p:sp>
        <p:nvSpPr>
          <p:cNvPr id="36" name="Θέση αριθμού διαφάνειας 35">
            <a:extLst>
              <a:ext uri="{FF2B5EF4-FFF2-40B4-BE49-F238E27FC236}">
                <a16:creationId xmlns:a16="http://schemas.microsoft.com/office/drawing/2014/main" id="{ADDA36E9-EAF5-9E56-CBA0-B9171EB58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3570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85A1F28-697E-4BF0-C5BA-F32E5934B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br>
              <a:rPr lang="el-GR" sz="4000" b="0" i="0" u="none" strike="noStrike" baseline="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l-GR" sz="4000" b="0" i="0" u="none" strike="noStrike" baseline="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Απόβλητα ζυθοποιείου</a:t>
            </a:r>
            <a:endParaRPr lang="el-GR" sz="4000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19A37A6-0539-28F3-27EC-FC704F37D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7826" y="-30418"/>
            <a:ext cx="8114549" cy="6851207"/>
          </a:xfrm>
        </p:spPr>
        <p:txBody>
          <a:bodyPr anchor="ctr">
            <a:normAutofit/>
          </a:bodyPr>
          <a:lstStyle/>
          <a:p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  <a:p>
            <a:r>
              <a:rPr lang="el-GR" sz="2000" b="1" i="0" u="none" strike="noStrike" baseline="0" dirty="0">
                <a:latin typeface="Franklin Gothic Medium" panose="020B0603020102020204" pitchFamily="34" charset="0"/>
              </a:rPr>
              <a:t>Προϊόντα</a:t>
            </a:r>
          </a:p>
          <a:p>
            <a:endParaRPr lang="el-GR" sz="2000" b="1" i="0" u="none" strike="noStrike" baseline="0" dirty="0">
              <a:latin typeface="Franklin Gothic Medium" panose="020B0603020102020204" pitchFamily="34" charset="0"/>
            </a:endParaRP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Αιθανόλη –αλκοόλες</a:t>
            </a:r>
          </a:p>
          <a:p>
            <a:pPr marL="0" marR="0" indent="0">
              <a:buNone/>
            </a:pPr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  <a:p>
            <a:pPr marR="0"/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Μονοκυτταρική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 πρωτεΐνη (</a:t>
            </a:r>
            <a:r>
              <a:rPr lang="en-US" sz="2000" b="0" i="0" u="none" strike="noStrike" baseline="0" dirty="0">
                <a:latin typeface="Franklin Gothic Medium" panose="020B0603020102020204" pitchFamily="34" charset="0"/>
              </a:rPr>
              <a:t>SCP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, </a:t>
            </a:r>
            <a:r>
              <a:rPr lang="en-US" sz="2000" b="0" i="0" u="none" strike="noStrike" baseline="0" dirty="0">
                <a:latin typeface="Franklin Gothic Medium" panose="020B0603020102020204" pitchFamily="34" charset="0"/>
              </a:rPr>
              <a:t>single cell protein)</a:t>
            </a:r>
          </a:p>
          <a:p>
            <a:pPr marL="0" marR="0" indent="0">
              <a:buNone/>
            </a:pPr>
            <a:endParaRPr lang="en-US" sz="2000" b="0" i="0" u="none" strike="noStrike" baseline="0" dirty="0">
              <a:latin typeface="Franklin Gothic Medium" panose="020B0603020102020204" pitchFamily="34" charset="0"/>
            </a:endParaRP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Ζωοτροφές εμπλουτισμένες σε πρωτεΐνη</a:t>
            </a:r>
          </a:p>
          <a:p>
            <a:pPr marL="0" marR="0" indent="0">
              <a:buNone/>
            </a:pPr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Οργανικά οξέα </a:t>
            </a:r>
          </a:p>
          <a:p>
            <a:pPr marR="0"/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Βιοαέριο</a:t>
            </a:r>
            <a:r>
              <a:rPr lang="en-US" sz="2000" b="0" i="0" u="none" strike="noStrike" baseline="0" dirty="0">
                <a:latin typeface="Franklin Gothic Medium" panose="020B0603020102020204" pitchFamily="34" charset="0"/>
              </a:rPr>
              <a:t> (</a:t>
            </a:r>
            <a:r>
              <a:rPr lang="el-GR" sz="2000" dirty="0"/>
              <a:t>μείγμα διαφορετικών αερίων που παράγονται από την αποσύνθεση οργανικής ύλης απουσία οξυγόνου</a:t>
            </a:r>
            <a:r>
              <a:rPr lang="en-US" sz="2000" b="0" i="0" u="none" strike="noStrike" baseline="0" dirty="0">
                <a:latin typeface="Franklin Gothic Medium" panose="020B0603020102020204" pitchFamily="34" charset="0"/>
              </a:rPr>
              <a:t> </a:t>
            </a:r>
            <a:r>
              <a:rPr lang="el-GR" sz="2000" dirty="0"/>
              <a:t>κυρίως από μεθάνιο (CH</a:t>
            </a:r>
            <a:r>
              <a:rPr lang="el-GR" sz="2000" baseline="-25000" dirty="0"/>
              <a:t>4</a:t>
            </a:r>
            <a:r>
              <a:rPr lang="el-GR" sz="2000" dirty="0"/>
              <a:t>) και διοξείδιο του άνθρακα (CO</a:t>
            </a:r>
            <a:r>
              <a:rPr lang="el-GR" sz="2000" baseline="-25000" dirty="0"/>
              <a:t>2</a:t>
            </a:r>
            <a:r>
              <a:rPr lang="el-GR" sz="2000" dirty="0"/>
              <a:t>) σε ποσοστά 55-70% και 30-45% αντίστοιχα</a:t>
            </a:r>
            <a:r>
              <a:rPr lang="en-US" sz="2000" dirty="0"/>
              <a:t>)</a:t>
            </a:r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  <a:p>
            <a:pPr marL="0" marR="0" indent="0">
              <a:buNone/>
            </a:pPr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Υδρογόνο</a:t>
            </a:r>
            <a:endParaRPr lang="el-GR" sz="2000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69434D1-2C32-973D-8F1C-56A499313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8F51D1F-BC8B-4070-93ED-A6C35F121F54}" type="slidenum">
              <a:rPr lang="el-GR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el-GR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052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DD06D95-8E9C-2DAA-20DB-085C538E3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52" y="65800"/>
            <a:ext cx="10215674" cy="84859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2800" b="0" i="0" u="none" strike="noStrike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b="0" i="0" u="none" strike="noStrike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Απόβ</a:t>
            </a:r>
            <a:r>
              <a:rPr lang="en-US" sz="2800" b="0" i="0" u="none" strike="noStrike" kern="1200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λητ</a:t>
            </a:r>
            <a:r>
              <a:rPr lang="en-US" sz="2800" b="0" i="0" u="none" strike="noStrike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α επεξεργασίας πατάτας –</a:t>
            </a:r>
            <a:br>
              <a:rPr lang="el-GR" sz="2800" b="0" i="0" u="none" strike="noStrike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b="0" i="0" u="none" strike="noStrike" kern="1200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Φλούδες</a:t>
            </a:r>
            <a:r>
              <a:rPr lang="en-US" sz="2800" b="0" i="0" u="none" strike="noStrike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&amp; απορριπτόμενες πατάτες </a:t>
            </a: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2B16AD-1248-E599-F27C-D4D00CACA070}"/>
              </a:ext>
            </a:extLst>
          </p:cNvPr>
          <p:cNvSpPr txBox="1"/>
          <p:nvPr/>
        </p:nvSpPr>
        <p:spPr>
          <a:xfrm>
            <a:off x="364247" y="2063100"/>
            <a:ext cx="6285128" cy="43305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0" i="0" u="none" strike="noStrike" baseline="0" dirty="0"/>
          </a:p>
          <a:p>
            <a:pPr marR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/>
              <a:t>Απ</a:t>
            </a:r>
            <a:r>
              <a:rPr lang="en-US" sz="2000" b="0" i="0" u="none" strike="noStrike" baseline="0" dirty="0" err="1"/>
              <a:t>ομόνωση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γλυκο</a:t>
            </a:r>
            <a:r>
              <a:rPr lang="en-US" sz="2000" b="0" i="0" u="none" strike="noStrike" baseline="0" dirty="0"/>
              <a:t>αλκαλοϊδών</a:t>
            </a:r>
            <a:r>
              <a:rPr lang="el-GR" sz="2000" b="0" i="0" u="none" strike="noStrike" baseline="0" dirty="0"/>
              <a:t> </a:t>
            </a:r>
            <a:r>
              <a:rPr lang="en-US" sz="2000" b="0" i="0" u="none" strike="noStrike" baseline="0" dirty="0"/>
              <a:t>από απόβ</a:t>
            </a:r>
            <a:r>
              <a:rPr lang="en-US" sz="2000" b="0" i="0" u="none" strike="noStrike" baseline="0" dirty="0" err="1"/>
              <a:t>λητ</a:t>
            </a:r>
            <a:r>
              <a:rPr lang="en-US" sz="2000" b="0" i="0" u="none" strike="noStrike" baseline="0" dirty="0"/>
              <a:t>α πατάτας</a:t>
            </a:r>
            <a:endParaRPr lang="el-GR" sz="2000" b="0" i="0" u="none" strike="noStrike" baseline="0" dirty="0"/>
          </a:p>
          <a:p>
            <a:pPr marR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l-GR" sz="2000" b="0" i="0" u="none" strike="noStrike" baseline="0" dirty="0"/>
          </a:p>
          <a:p>
            <a:pPr marR="0">
              <a:lnSpc>
                <a:spcPct val="90000"/>
              </a:lnSpc>
              <a:spcAft>
                <a:spcPts val="600"/>
              </a:spcAft>
            </a:pPr>
            <a:r>
              <a:rPr lang="en-US" sz="2000" b="0" i="0" u="none" strike="noStrike" baseline="0" dirty="0"/>
              <a:t> </a:t>
            </a:r>
            <a:endParaRPr lang="el-GR" sz="2000" b="0" i="0" u="none" strike="noStrike" baseline="0" dirty="0"/>
          </a:p>
          <a:p>
            <a:pPr marR="0" algn="l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Τα κυριότερα 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γλυκοαλκαλοϊδή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 της πατάτας (</a:t>
            </a:r>
            <a:r>
              <a:rPr lang="el-GR" sz="2000" b="0" i="1" u="none" strike="noStrike" baseline="0" dirty="0" err="1">
                <a:latin typeface="Franklin Gothic Medium" panose="020B0603020102020204" pitchFamily="34" charset="0"/>
              </a:rPr>
              <a:t>Solanumtuberosum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) είναι η α-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τσακονίνη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 και η α-σολανίνη</a:t>
            </a:r>
          </a:p>
          <a:p>
            <a:pPr marR="0" algn="l"/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Αποτελούνται από ένα 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στεροειδές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 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αλκαλοϊδές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 τμήμα, την 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αγλυκόνη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 της 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σολανιδίνης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, στο οποίο δεσμεύεται ένας 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τρισακχαρίτης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 (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σολατριόζη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 και 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τσακοτριόζη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)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Αποτελούν το 95%των 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γλυκοαλκαλοϊδών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 της πατάτας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Μελετάται εκτεταμένα η ανάκτησή τους γιατί αποτελούν πρώτη ύλη για τη σύνθεση ορμονών </a:t>
            </a:r>
          </a:p>
          <a:p>
            <a:pPr marR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28" name="Εικόνα 27">
            <a:extLst>
              <a:ext uri="{FF2B5EF4-FFF2-40B4-BE49-F238E27FC236}">
                <a16:creationId xmlns:a16="http://schemas.microsoft.com/office/drawing/2014/main" id="{38A7E71B-D9E0-656D-477A-C574E3AE9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41" t="23430" r="26820" b="5858"/>
          <a:stretch/>
        </p:blipFill>
        <p:spPr>
          <a:xfrm>
            <a:off x="6922089" y="-84224"/>
            <a:ext cx="5112859" cy="634746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17F06E9-08BE-EE66-71CA-C021117833CE}"/>
              </a:ext>
            </a:extLst>
          </p:cNvPr>
          <p:cNvSpPr txBox="1"/>
          <p:nvPr/>
        </p:nvSpPr>
        <p:spPr>
          <a:xfrm>
            <a:off x="5665249" y="951854"/>
            <a:ext cx="60989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l-GR" sz="1100" b="0" i="0" u="none" strike="noStrike" baseline="0" dirty="0">
              <a:latin typeface="Franklin Gothic Medium" panose="020B0603020102020204" pitchFamily="34" charset="0"/>
            </a:endParaRPr>
          </a:p>
          <a:p>
            <a:endParaRPr lang="el-GR" sz="1100" b="0" i="0" u="none" strike="noStrike" baseline="0" dirty="0">
              <a:latin typeface="Franklin Gothic Medium" panose="020B0603020102020204" pitchFamily="34" charset="0"/>
            </a:endParaRPr>
          </a:p>
        </p:txBody>
      </p:sp>
      <p:sp>
        <p:nvSpPr>
          <p:cNvPr id="31" name="Θέση αριθμού διαφάνειας 30">
            <a:extLst>
              <a:ext uri="{FF2B5EF4-FFF2-40B4-BE49-F238E27FC236}">
                <a16:creationId xmlns:a16="http://schemas.microsoft.com/office/drawing/2014/main" id="{65AAEDB4-A23C-7928-9DA6-CB22046A2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252534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DD06D95-8E9C-2DAA-20DB-085C538E3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3100" b="0" i="0" u="none" strike="noStrike" kern="1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100" b="0" i="0" u="none" strike="noStrike" kern="1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Απόβλητα επεξεργασίας πατάτας –Φλούδες &amp; απορριπτόμενες πατάτες </a:t>
            </a:r>
            <a:endParaRPr lang="en-US" sz="31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72100F6-B8E4-35F7-CAF6-A1BBF2C40F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8" t="25631" r="27343" b="7167"/>
          <a:stretch/>
        </p:blipFill>
        <p:spPr>
          <a:xfrm>
            <a:off x="4143840" y="1082953"/>
            <a:ext cx="7689572" cy="4325383"/>
          </a:xfrm>
          <a:prstGeom prst="rect">
            <a:avLst/>
          </a:prstGeom>
        </p:spPr>
      </p:pic>
      <p:sp>
        <p:nvSpPr>
          <p:cNvPr id="15" name="Θέση αριθμού διαφάνειας 14">
            <a:extLst>
              <a:ext uri="{FF2B5EF4-FFF2-40B4-BE49-F238E27FC236}">
                <a16:creationId xmlns:a16="http://schemas.microsoft.com/office/drawing/2014/main" id="{04372C0D-D7F3-267D-0DD2-D86616904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870753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8628" y="1408629"/>
            <a:ext cx="6858000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832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39A6F5-AD6A-4D80-8AD9-6290D13AC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513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61000"/>
                </a:srgbClr>
              </a:gs>
              <a:gs pos="95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67859E6-EF8E-5A5E-B747-7EF67C604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2945176"/>
            <a:ext cx="2878688" cy="27579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100" b="0" i="0" u="none" strike="noStrike" baseline="0">
                <a:solidFill>
                  <a:srgbClr val="FFFFFF"/>
                </a:solidFill>
              </a:rPr>
              <a:t>Απόβλητα επεξεργασίας πατάτας –Φλούδες &amp; απορριπτόμενες πατάτες</a:t>
            </a:r>
            <a:endParaRPr lang="en-US" sz="310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BDCB41-F2D4-CD66-A617-337FC58A4168}"/>
              </a:ext>
            </a:extLst>
          </p:cNvPr>
          <p:cNvSpPr txBox="1"/>
          <p:nvPr/>
        </p:nvSpPr>
        <p:spPr>
          <a:xfrm>
            <a:off x="8748591" y="532659"/>
            <a:ext cx="3174120" cy="22282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500" b="0" i="0" u="none" strike="noStrike" baseline="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7200" b="1" i="0" u="none" strike="noStrike" baseline="0" dirty="0"/>
              <a:t>Κα</a:t>
            </a:r>
            <a:r>
              <a:rPr lang="en-US" sz="7200" b="1" i="0" u="none" strike="noStrike" baseline="0" dirty="0" err="1"/>
              <a:t>τεργ</a:t>
            </a:r>
            <a:r>
              <a:rPr lang="en-US" sz="7200" b="1" i="0" u="none" strike="noStrike" baseline="0" dirty="0"/>
              <a:t>ασία</a:t>
            </a:r>
            <a:r>
              <a:rPr lang="el-GR" sz="7200" b="0" i="0" u="none" strike="noStrike" baseline="0" dirty="0"/>
              <a:t>:</a:t>
            </a:r>
            <a:endParaRPr lang="en-US" sz="7200" b="0" i="0" u="none" strike="noStrike" baseline="0" dirty="0"/>
          </a:p>
          <a:p>
            <a:pPr marL="857250" marR="0" indent="-8572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7200" b="0" i="0" u="none" strike="noStrike" baseline="0" dirty="0" err="1"/>
              <a:t>Ανάκτηση</a:t>
            </a:r>
            <a:r>
              <a:rPr lang="en-US" sz="7200" b="0" i="0" u="none" strike="noStrike" baseline="0" dirty="0"/>
              <a:t> </a:t>
            </a:r>
            <a:r>
              <a:rPr lang="en-US" sz="7200" b="0" i="0" u="none" strike="noStrike" baseline="0" dirty="0" err="1"/>
              <a:t>συστ</a:t>
            </a:r>
            <a:r>
              <a:rPr lang="en-US" sz="7200" b="0" i="0" u="none" strike="noStrike" baseline="0" dirty="0"/>
              <a:t>ατικών</a:t>
            </a:r>
          </a:p>
          <a:p>
            <a:pPr marL="857250" marR="0" indent="-8572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7200" b="0" i="0" u="none" strike="noStrike" baseline="0" dirty="0" err="1"/>
              <a:t>Υδρόλυση</a:t>
            </a:r>
            <a:endParaRPr lang="en-US" sz="7200" b="0" i="0" u="none" strike="noStrike" baseline="0" dirty="0"/>
          </a:p>
          <a:p>
            <a:pPr marL="857250" marR="0" indent="-8572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7200" b="0" i="0" u="none" strike="noStrike" baseline="0" dirty="0" err="1"/>
              <a:t>Ζύμωση</a:t>
            </a:r>
            <a:r>
              <a:rPr lang="en-US" sz="7200" b="0" i="0" u="none" strike="noStrike" baseline="0" dirty="0"/>
              <a:t> </a:t>
            </a:r>
            <a:r>
              <a:rPr lang="en-US" sz="7200" b="0" i="0" u="none" strike="noStrike" baseline="0" dirty="0" err="1"/>
              <a:t>SmF</a:t>
            </a:r>
            <a:r>
              <a:rPr lang="en-US" sz="7200" b="0" i="0" u="none" strike="noStrike" baseline="0" dirty="0"/>
              <a:t>&amp; </a:t>
            </a:r>
            <a:r>
              <a:rPr lang="en-US" sz="7200" b="0" i="0" u="none" strike="noStrike" baseline="0" dirty="0" err="1"/>
              <a:t>SSFγι</a:t>
            </a:r>
            <a:r>
              <a:rPr lang="en-US" sz="7200" b="0" i="0" u="none" strike="noStrike" baseline="0" dirty="0"/>
              <a:t>α παραγωγή μεταβολιτών,&amp; SCP</a:t>
            </a:r>
          </a:p>
          <a:p>
            <a:pPr marL="857250" marR="0" indent="-8572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7200" b="0" i="0" u="none" strike="noStrike" baseline="0" dirty="0" err="1"/>
              <a:t>Αν</a:t>
            </a:r>
            <a:r>
              <a:rPr lang="en-US" sz="7200" b="0" i="0" u="none" strike="noStrike" baseline="0" dirty="0"/>
              <a:t>αερόβια κατεργασία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500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CE31FF-4083-7C13-D34A-C5720B2B2BFC}"/>
              </a:ext>
            </a:extLst>
          </p:cNvPr>
          <p:cNvSpPr txBox="1"/>
          <p:nvPr/>
        </p:nvSpPr>
        <p:spPr>
          <a:xfrm>
            <a:off x="4139253" y="178693"/>
            <a:ext cx="2954045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endParaRPr lang="el-GR" sz="1800" b="0" i="0" u="none" strike="noStrike" baseline="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pPr>
              <a:spcAft>
                <a:spcPts val="600"/>
              </a:spcAft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Τύπος</a:t>
            </a:r>
            <a:endParaRPr lang="el-GR" sz="1200" b="0" i="0" u="none" strike="noStrike" baseline="0" dirty="0">
              <a:latin typeface="Franklin Gothic Medium" panose="020B0603020102020204" pitchFamily="34" charset="0"/>
            </a:endParaRPr>
          </a:p>
          <a:p>
            <a:pPr>
              <a:spcAft>
                <a:spcPts val="600"/>
              </a:spcAft>
            </a:pPr>
            <a:endParaRPr lang="el-GR" sz="1200" b="0" i="0" u="none" strike="noStrike" baseline="0" dirty="0">
              <a:latin typeface="Franklin Gothic Medium" panose="020B0603020102020204" pitchFamily="34" charset="0"/>
            </a:endParaRPr>
          </a:p>
          <a:p>
            <a:pPr marL="285750" marR="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Φλούδες πατάτας</a:t>
            </a:r>
          </a:p>
          <a:p>
            <a:pPr marL="285750" marR="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 err="1">
                <a:latin typeface="Franklin Gothic Medium" panose="020B0603020102020204" pitchFamily="34" charset="0"/>
              </a:rPr>
              <a:t>Απορριπτόμενες</a:t>
            </a: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 πατάτες</a:t>
            </a:r>
          </a:p>
          <a:p>
            <a:pPr marL="285750" marR="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Απόνερα επεξεργασίας </a:t>
            </a:r>
            <a:r>
              <a:rPr lang="el-GR" sz="1800" b="0" i="0" u="none" strike="noStrike" baseline="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πατάτας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54B1E6-CCB1-E7C5-29F3-2CCAEB1C2983}"/>
              </a:ext>
            </a:extLst>
          </p:cNvPr>
          <p:cNvSpPr txBox="1"/>
          <p:nvPr/>
        </p:nvSpPr>
        <p:spPr>
          <a:xfrm>
            <a:off x="5377364" y="2327244"/>
            <a:ext cx="5547787" cy="4447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endParaRPr lang="el-GR" sz="1200" b="0" i="0" u="none" strike="noStrike" baseline="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pPr>
              <a:spcAft>
                <a:spcPts val="600"/>
              </a:spcAft>
            </a:pPr>
            <a:r>
              <a:rPr lang="el-GR" sz="1800" b="1" i="0" u="none" strike="noStrike" baseline="0" dirty="0">
                <a:latin typeface="Franklin Gothic Medium" panose="020B0603020102020204" pitchFamily="34" charset="0"/>
              </a:rPr>
              <a:t>Προϊόντα</a:t>
            </a:r>
            <a:r>
              <a:rPr lang="en-US" sz="1800" b="1" i="0" u="none" strike="noStrike" baseline="0" dirty="0">
                <a:latin typeface="Franklin Gothic Medium" panose="020B0603020102020204" pitchFamily="34" charset="0"/>
              </a:rPr>
              <a:t> </a:t>
            </a:r>
            <a:r>
              <a:rPr lang="el-GR" sz="1800" b="1" i="0" u="none" strike="noStrike" baseline="0" dirty="0">
                <a:latin typeface="Franklin Gothic Medium" panose="020B0603020102020204" pitchFamily="34" charset="0"/>
              </a:rPr>
              <a:t>:</a:t>
            </a:r>
          </a:p>
          <a:p>
            <a:pPr marL="285750" marR="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Αιθανόλη, βιοαέριο</a:t>
            </a:r>
          </a:p>
          <a:p>
            <a:pPr marL="285750" marR="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Ζωοτροφές &amp; </a:t>
            </a:r>
            <a:r>
              <a:rPr lang="en-US" sz="1800" b="0" i="0" u="none" strike="noStrike" baseline="0" dirty="0">
                <a:latin typeface="Franklin Gothic Medium" panose="020B0603020102020204" pitchFamily="34" charset="0"/>
              </a:rPr>
              <a:t>SCP</a:t>
            </a:r>
          </a:p>
          <a:p>
            <a:pPr marL="285750" marR="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 err="1">
                <a:latin typeface="Franklin Gothic Medium" panose="020B0603020102020204" pitchFamily="34" charset="0"/>
              </a:rPr>
              <a:t>Φαινολικά</a:t>
            </a: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 αντιοξειδωτικά</a:t>
            </a:r>
          </a:p>
          <a:p>
            <a:pPr marL="285750" marR="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Φυτικές ίνες </a:t>
            </a:r>
          </a:p>
          <a:p>
            <a:pPr marL="285750" marR="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Απομόνωση πρωτεϊνών, κυτταρίνης, αμύλου, λιπαρών οξέων κ.α.</a:t>
            </a:r>
          </a:p>
          <a:p>
            <a:pPr marL="285750" marR="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 err="1">
                <a:latin typeface="Franklin Gothic Medium" panose="020B0603020102020204" pitchFamily="34" charset="0"/>
              </a:rPr>
              <a:t>Γλυκοαλκαλοειδή</a:t>
            </a: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(φαρμακευτικές εφαρμογές)</a:t>
            </a:r>
          </a:p>
          <a:p>
            <a:pPr marL="285750" marR="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Ένζυμα (μικροβιακά π.χ. </a:t>
            </a:r>
            <a:r>
              <a:rPr lang="el-GR" sz="1800" b="0" i="0" u="none" strike="noStrike" baseline="0" dirty="0" err="1">
                <a:latin typeface="Franklin Gothic Medium" panose="020B0603020102020204" pitchFamily="34" charset="0"/>
              </a:rPr>
              <a:t>τρανσγλουταμινάση</a:t>
            </a: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)</a:t>
            </a:r>
          </a:p>
          <a:p>
            <a:pPr marL="285750" marR="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 err="1">
                <a:latin typeface="Franklin Gothic Medium" panose="020B0603020102020204" pitchFamily="34" charset="0"/>
              </a:rPr>
              <a:t>Βιορόφηση</a:t>
            </a:r>
            <a:r>
              <a:rPr lang="en-US" sz="1800" b="0" i="0" u="none" strike="noStrike" baseline="0" dirty="0">
                <a:latin typeface="Franklin Gothic Medium" panose="020B0603020102020204" pitchFamily="34" charset="0"/>
              </a:rPr>
              <a:t> </a:t>
            </a: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(μέταλλα, χρωστικές)</a:t>
            </a:r>
          </a:p>
          <a:p>
            <a:pPr marL="285750" marR="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 err="1">
                <a:latin typeface="Franklin Gothic Medium" panose="020B0603020102020204" pitchFamily="34" charset="0"/>
              </a:rPr>
              <a:t>Βιοπολυμερή</a:t>
            </a:r>
            <a:endParaRPr lang="el-GR" sz="1800" b="0" i="0" u="none" strike="noStrike" baseline="0" dirty="0">
              <a:latin typeface="Franklin Gothic Medium" panose="020B0603020102020204" pitchFamily="34" charset="0"/>
            </a:endParaRPr>
          </a:p>
          <a:p>
            <a:pPr marL="285750" marR="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Ενεργός άνθρακας</a:t>
            </a:r>
          </a:p>
        </p:txBody>
      </p:sp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EBF09512-CEFA-1A00-2126-19F23EC543C7}"/>
              </a:ext>
            </a:extLst>
          </p:cNvPr>
          <p:cNvSpPr/>
          <p:nvPr/>
        </p:nvSpPr>
        <p:spPr>
          <a:xfrm>
            <a:off x="7409832" y="121987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Βέλος: Κάτω 10">
            <a:extLst>
              <a:ext uri="{FF2B5EF4-FFF2-40B4-BE49-F238E27FC236}">
                <a16:creationId xmlns:a16="http://schemas.microsoft.com/office/drawing/2014/main" id="{0A17C67D-CC3B-32A3-0E8C-F4A2693766B3}"/>
              </a:ext>
            </a:extLst>
          </p:cNvPr>
          <p:cNvSpPr/>
          <p:nvPr/>
        </p:nvSpPr>
        <p:spPr>
          <a:xfrm rot="2761768">
            <a:off x="7917431" y="206907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Θέση αριθμού διαφάνειας 11">
            <a:extLst>
              <a:ext uri="{FF2B5EF4-FFF2-40B4-BE49-F238E27FC236}">
                <a16:creationId xmlns:a16="http://schemas.microsoft.com/office/drawing/2014/main" id="{927A8E5E-C2BA-AD15-4756-EBD581168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996659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A6145E8-D0A6-FE3C-8498-635C9527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br>
              <a:rPr lang="el-GR" sz="4000" b="0" i="0" u="none" strike="noStrike" baseline="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l-GR" sz="4000" b="0" i="0" u="none" strike="noStrike" baseline="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Απόβλητα ελαιοτριβείων</a:t>
            </a:r>
            <a:endParaRPr lang="el-GR" sz="4000" dirty="0">
              <a:solidFill>
                <a:srgbClr val="FFFFFF"/>
              </a:solidFill>
            </a:endParaRPr>
          </a:p>
        </p:txBody>
      </p:sp>
      <p:sp>
        <p:nvSpPr>
          <p:cNvPr id="7" name="Θέση περιεχομένου 6">
            <a:extLst>
              <a:ext uri="{FF2B5EF4-FFF2-40B4-BE49-F238E27FC236}">
                <a16:creationId xmlns:a16="http://schemas.microsoft.com/office/drawing/2014/main" id="{E8166009-2B98-435A-DF6D-416B23171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7826" y="10138"/>
            <a:ext cx="7969309" cy="6858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l-GR" sz="2400" b="0" i="0" u="none" strike="noStrike" baseline="0" dirty="0">
              <a:latin typeface="Franklin Gothic Medium" panose="020B0603020102020204" pitchFamily="34" charset="0"/>
            </a:endParaRPr>
          </a:p>
          <a:p>
            <a:pPr marR="0">
              <a:lnSpc>
                <a:spcPct val="150000"/>
              </a:lnSpc>
            </a:pP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Η παραγωγή ελαιόλαδου (</a:t>
            </a:r>
            <a:r>
              <a:rPr lang="el-GR" sz="2400" b="0" i="1" u="none" strike="noStrike" baseline="0" dirty="0" err="1">
                <a:latin typeface="Franklin Gothic Medium" panose="020B0603020102020204" pitchFamily="34" charset="0"/>
              </a:rPr>
              <a:t>Olea</a:t>
            </a:r>
            <a:r>
              <a:rPr lang="el-GR" sz="2400" b="0" i="1" u="none" strike="noStrike" baseline="0" dirty="0">
                <a:latin typeface="Franklin Gothic Medium" panose="020B0603020102020204" pitchFamily="34" charset="0"/>
              </a:rPr>
              <a:t> </a:t>
            </a:r>
            <a:r>
              <a:rPr lang="el-GR" sz="2400" b="0" i="1" u="none" strike="noStrike" baseline="0" dirty="0" err="1">
                <a:latin typeface="Franklin Gothic Medium" panose="020B0603020102020204" pitchFamily="34" charset="0"/>
              </a:rPr>
              <a:t>europeaea</a:t>
            </a:r>
            <a:r>
              <a:rPr lang="el-GR" sz="2400" b="0" i="1" u="none" strike="noStrike" baseline="0" dirty="0">
                <a:latin typeface="Franklin Gothic Medium" panose="020B0603020102020204" pitchFamily="34" charset="0"/>
              </a:rPr>
              <a:t> L</a:t>
            </a: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.) δημιουργεί δύο τύπους αποβλήτων: στερεά απόβλητα (30 %) και υγρά απόβλητα (50%) </a:t>
            </a:r>
          </a:p>
          <a:p>
            <a:pPr marR="0">
              <a:lnSpc>
                <a:spcPct val="150000"/>
              </a:lnSpc>
            </a:pP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Στερεά απόβλητα (</a:t>
            </a:r>
            <a:r>
              <a:rPr lang="en-US" sz="2400" b="0" i="1" u="none" strike="noStrike" baseline="0" dirty="0">
                <a:latin typeface="Franklin Gothic Medium" panose="020B0603020102020204" pitchFamily="34" charset="0"/>
              </a:rPr>
              <a:t>olive oil cake</a:t>
            </a:r>
            <a:r>
              <a:rPr lang="en-US" sz="2400" b="0" i="0" u="none" strike="noStrike" baseline="0" dirty="0">
                <a:latin typeface="Franklin Gothic Medium" panose="020B0603020102020204" pitchFamily="34" charset="0"/>
              </a:rPr>
              <a:t>): 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πούλπα</a:t>
            </a: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 &amp; πυρήνες </a:t>
            </a:r>
          </a:p>
          <a:p>
            <a:pPr marR="0">
              <a:lnSpc>
                <a:spcPct val="150000"/>
              </a:lnSpc>
            </a:pP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Υγρά απόβλητα (</a:t>
            </a:r>
            <a:r>
              <a:rPr lang="el-GR" sz="2400" b="0" i="1" u="none" strike="noStrike" baseline="0" dirty="0" err="1">
                <a:latin typeface="Franklin Gothic Medium" panose="020B0603020102020204" pitchFamily="34" charset="0"/>
              </a:rPr>
              <a:t>olive-mill</a:t>
            </a:r>
            <a:r>
              <a:rPr lang="el-GR" sz="2400" b="0" i="1" u="none" strike="noStrike" baseline="0" dirty="0">
                <a:latin typeface="Franklin Gothic Medium" panose="020B0603020102020204" pitchFamily="34" charset="0"/>
              </a:rPr>
              <a:t> </a:t>
            </a:r>
            <a:r>
              <a:rPr lang="el-GR" sz="2400" b="0" i="1" u="none" strike="noStrike" baseline="0" dirty="0" err="1">
                <a:latin typeface="Franklin Gothic Medium" panose="020B0603020102020204" pitchFamily="34" charset="0"/>
              </a:rPr>
              <a:t>wastewater</a:t>
            </a: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): υγρασία του καρπού και νερά 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έκπλυσης</a:t>
            </a: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 του 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ελαιολάδου</a:t>
            </a:r>
            <a:endParaRPr lang="el-GR" sz="2400" b="0" i="0" u="none" strike="noStrike" baseline="0" dirty="0">
              <a:latin typeface="Franklin Gothic Medium" panose="020B0603020102020204" pitchFamily="34" charset="0"/>
            </a:endParaRPr>
          </a:p>
          <a:p>
            <a:pPr marR="0">
              <a:lnSpc>
                <a:spcPct val="150000"/>
              </a:lnSpc>
            </a:pP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Έμφαση δίνεται στη μείωση των ρύπων των αποβλήτων πριν την απόθεση ή τη χρήση ως ζωοτροφή, λίπασμα/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κομπόστ</a:t>
            </a: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 ή καύσιμη ύλη </a:t>
            </a:r>
          </a:p>
        </p:txBody>
      </p:sp>
      <p:pic>
        <p:nvPicPr>
          <p:cNvPr id="11" name="Εικόνα 10" descr="Εικόνα που περιέχει χλόη, φυτό, κήπος, τακτοποιημένος&#10;&#10;Περιγραφή που δημιουργήθηκε αυτόματα">
            <a:extLst>
              <a:ext uri="{FF2B5EF4-FFF2-40B4-BE49-F238E27FC236}">
                <a16:creationId xmlns:a16="http://schemas.microsoft.com/office/drawing/2014/main" id="{BF3FE70F-291A-0BD3-183C-16041ED57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64" y="4345873"/>
            <a:ext cx="3668088" cy="2445392"/>
          </a:xfrm>
          <a:prstGeom prst="rect">
            <a:avLst/>
          </a:prstGeom>
        </p:spPr>
      </p:pic>
      <p:sp>
        <p:nvSpPr>
          <p:cNvPr id="13" name="Θέση αριθμού διαφάνειας 12">
            <a:extLst>
              <a:ext uri="{FF2B5EF4-FFF2-40B4-BE49-F238E27FC236}">
                <a16:creationId xmlns:a16="http://schemas.microsoft.com/office/drawing/2014/main" id="{75DF8B7C-B11B-CA3E-9060-564FA9B41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53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050974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F4EFF40-AACD-5671-5CA6-8A15A47A1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2981"/>
            <a:ext cx="2434007" cy="23469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0" i="0" u="none" strike="noStrike" baseline="0" dirty="0"/>
              <a:t>Απόβ</a:t>
            </a:r>
            <a:r>
              <a:rPr lang="en-US" sz="4000" b="0" i="0" u="none" strike="noStrike" baseline="0" dirty="0" err="1"/>
              <a:t>λητ</a:t>
            </a:r>
            <a:r>
              <a:rPr lang="en-US" sz="4000" b="0" i="0" u="none" strike="noStrike" baseline="0" dirty="0"/>
              <a:t>α ελαιοτριβείων</a:t>
            </a:r>
            <a:endParaRPr lang="en-US" sz="4000" dirty="0"/>
          </a:p>
        </p:txBody>
      </p:sp>
      <p:pic>
        <p:nvPicPr>
          <p:cNvPr id="3" name="Θέση περιεχομένου 7">
            <a:extLst>
              <a:ext uri="{FF2B5EF4-FFF2-40B4-BE49-F238E27FC236}">
                <a16:creationId xmlns:a16="http://schemas.microsoft.com/office/drawing/2014/main" id="{FD93A1C4-712C-DE43-7321-7EE16C2B44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6525" y="-19135"/>
            <a:ext cx="9515473" cy="6839245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2B0087A-C372-496C-9039-F7ADAC49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54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758317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C90F3FB-4884-6846-D49C-691CE6BC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Απόβ</a:t>
            </a:r>
            <a:r>
              <a:rPr lang="en-US" sz="4000" b="0" i="0" u="none" strike="noStrike" kern="1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λητ</a:t>
            </a:r>
            <a:r>
              <a:rPr lang="en-US" sz="40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 ελαιοτριβείων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Θέση περιεχομένου 9">
            <a:extLst>
              <a:ext uri="{FF2B5EF4-FFF2-40B4-BE49-F238E27FC236}">
                <a16:creationId xmlns:a16="http://schemas.microsoft.com/office/drawing/2014/main" id="{0D533873-7C41-A836-9688-FDB5C3A60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77" y="1740022"/>
            <a:ext cx="6258757" cy="5117978"/>
          </a:xfrm>
        </p:spPr>
        <p:txBody>
          <a:bodyPr anchor="ctr">
            <a:normAutofit/>
          </a:bodyPr>
          <a:lstStyle/>
          <a:p>
            <a:pPr marL="0" marR="0" indent="0">
              <a:lnSpc>
                <a:spcPct val="150000"/>
              </a:lnSpc>
              <a:buNone/>
            </a:pP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Απόβλητα κατά την παραγωγή ελαιόλαδου:</a:t>
            </a:r>
          </a:p>
          <a:p>
            <a:pPr marR="0">
              <a:lnSpc>
                <a:spcPct val="150000"/>
              </a:lnSpc>
            </a:pP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Φύλλα: 5%</a:t>
            </a:r>
          </a:p>
          <a:p>
            <a:pPr marR="0">
              <a:lnSpc>
                <a:spcPct val="150000"/>
              </a:lnSpc>
            </a:pP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Στερεά απόβλητα: 30%</a:t>
            </a:r>
          </a:p>
          <a:p>
            <a:pPr marL="0" marR="0" indent="0">
              <a:lnSpc>
                <a:spcPct val="150000"/>
              </a:lnSpc>
              <a:buNone/>
            </a:pP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Τα στερεά απόβλητα χρησιμοποιούνται κυρίως για εξαγωγή του πυρηνέλαιου, ως λίπασμα και ως καύσιμη ύλη</a:t>
            </a:r>
          </a:p>
          <a:p>
            <a:pPr marR="0">
              <a:lnSpc>
                <a:spcPct val="150000"/>
              </a:lnSpc>
            </a:pP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Περιέχουν συστατικά (υδατάνθρακες και πρωτεΐνες) που τα καθιστούν κατάλληλο υπόστρωμα για ζυμώσεις στερεάς κατάστασης από είδη μυκήτων και ζυμών για ανάπτυξη τους ή παραγωγή 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μεταβολιτών</a:t>
            </a:r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73CE5712-9839-8159-2149-FB535DBEE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576" y="-8167"/>
            <a:ext cx="4531224" cy="6799492"/>
          </a:xfrm>
          <a:prstGeom prst="rect">
            <a:avLst/>
          </a:prstGeom>
        </p:spPr>
      </p:pic>
      <p:sp>
        <p:nvSpPr>
          <p:cNvPr id="12" name="Θέση αριθμού διαφάνειας 11">
            <a:extLst>
              <a:ext uri="{FF2B5EF4-FFF2-40B4-BE49-F238E27FC236}">
                <a16:creationId xmlns:a16="http://schemas.microsoft.com/office/drawing/2014/main" id="{E76456E0-7CD5-EED3-C03D-DDDF3FF98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55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47597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C90F3FB-4884-6846-D49C-691CE6BC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Απόβ</a:t>
            </a:r>
            <a:r>
              <a:rPr lang="en-US" sz="4000" b="0" i="0" u="none" strike="noStrike" kern="1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λητ</a:t>
            </a:r>
            <a:r>
              <a:rPr lang="en-US" sz="40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 ελαιοτριβείων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Θέση περιεχομένου 9">
            <a:extLst>
              <a:ext uri="{FF2B5EF4-FFF2-40B4-BE49-F238E27FC236}">
                <a16:creationId xmlns:a16="http://schemas.microsoft.com/office/drawing/2014/main" id="{0D533873-7C41-A836-9688-FDB5C3A60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77" y="1740022"/>
            <a:ext cx="7297444" cy="5117978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r>
              <a:rPr lang="el-GR" sz="2100" b="1" i="0" u="none" strike="noStrike" baseline="0" dirty="0">
                <a:latin typeface="Franklin Gothic Medium" panose="020B0603020102020204" pitchFamily="34" charset="0"/>
              </a:rPr>
              <a:t>Υγρά απόβλητα</a:t>
            </a:r>
          </a:p>
          <a:p>
            <a:pPr marL="0" marR="0" indent="0">
              <a:lnSpc>
                <a:spcPct val="150000"/>
              </a:lnSpc>
              <a:buNone/>
            </a:pP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Υγρά απόβλητα (50%) -γνωστά και ως απόνερα, 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κατσίγαρος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 ή 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λιόζουμα</a:t>
            </a:r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  <a:p>
            <a:pPr marL="0" marR="0" indent="0">
              <a:lnSpc>
                <a:spcPct val="150000"/>
              </a:lnSpc>
              <a:buNone/>
            </a:pPr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  <a:p>
            <a:pPr marL="0" marR="0" indent="0">
              <a:lnSpc>
                <a:spcPct val="150000"/>
              </a:lnSpc>
              <a:buNone/>
            </a:pP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Μεγάλες ποσότητες οργανικών ουσιών (λάδι, πολυσακχαρίτες, 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πολυφαινόλες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, πρωτεΐνη) &amp; ανόργανα συστατικά που δυσκολεύουν τη βιολογική κατεργασία (COD ~ 220 g/L)</a:t>
            </a:r>
          </a:p>
          <a:p>
            <a:pPr marL="0" marR="0" indent="0">
              <a:lnSpc>
                <a:spcPct val="150000"/>
              </a:lnSpc>
              <a:buNone/>
            </a:pPr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  <a:p>
            <a:pPr marL="0" marR="0" indent="0">
              <a:lnSpc>
                <a:spcPct val="150000"/>
              </a:lnSpc>
              <a:buNone/>
            </a:pP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Αποδέκτες της μόλυνσης είναι οι υδάτινοι όγκοι προκαλώντας ευτροφισμό και τοξικότητα</a:t>
            </a:r>
          </a:p>
          <a:p>
            <a:pPr marL="0" marR="0" indent="0">
              <a:lnSpc>
                <a:spcPct val="150000"/>
              </a:lnSpc>
              <a:buNone/>
            </a:pPr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  <a:p>
            <a:pPr marL="0" marR="0" indent="0">
              <a:lnSpc>
                <a:spcPct val="150000"/>
              </a:lnSpc>
              <a:buNone/>
            </a:pP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Ενσωμάτωση στο έδαφος προκαλεί 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φυτοτοξικότητα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 σε είδη που βρίσκονται σε βλαστική δραστηριότητα</a:t>
            </a: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73CE5712-9839-8159-2149-FB535DBEE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576" y="-8167"/>
            <a:ext cx="4531224" cy="6799492"/>
          </a:xfrm>
          <a:prstGeom prst="rect">
            <a:avLst/>
          </a:prstGeom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51861D4A-F2CD-C0FC-7399-80D378ED8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58457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C90F3FB-4884-6846-D49C-691CE6BC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Απόβ</a:t>
            </a:r>
            <a:r>
              <a:rPr lang="en-US" sz="4000" b="0" i="0" u="none" strike="noStrike" kern="1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λητ</a:t>
            </a:r>
            <a:r>
              <a:rPr lang="en-US" sz="40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 ελαιοτριβείων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Θέση περιεχομένου 9">
            <a:extLst>
              <a:ext uri="{FF2B5EF4-FFF2-40B4-BE49-F238E27FC236}">
                <a16:creationId xmlns:a16="http://schemas.microsoft.com/office/drawing/2014/main" id="{0D533873-7C41-A836-9688-FDB5C3A60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76" y="1740022"/>
            <a:ext cx="7559799" cy="511797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l-GR" sz="2100" b="1" i="0" u="none" strike="noStrike" baseline="0" dirty="0">
                <a:latin typeface="Franklin Gothic Medium" panose="020B0603020102020204" pitchFamily="34" charset="0"/>
              </a:rPr>
              <a:t>Τρεις κύριοι τύποι διεργασιών διαχείρισης έχουν μελετηθεί αλλά κανένας μεμονωμένα δεν αρκεί για να λύσει το πρόβλημα αποτελεσματικά και με οικολογικά επαρκή τρόπο:</a:t>
            </a:r>
          </a:p>
          <a:p>
            <a:pPr marL="0" indent="0">
              <a:buNone/>
            </a:pPr>
            <a:endParaRPr lang="el-GR" sz="2100" b="1" i="0" u="none" strike="noStrike" baseline="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l-GR" sz="2100" b="1" i="0" u="none" strike="noStrike" baseline="0" dirty="0">
                <a:latin typeface="Franklin Gothic Medium" panose="020B0603020102020204" pitchFamily="34" charset="0"/>
              </a:rPr>
              <a:t>1.Τροποποίηση της παραγωγικής διαδικασίας του ελαιόλαδου</a:t>
            </a:r>
          </a:p>
          <a:p>
            <a:pPr marL="0" indent="0">
              <a:buNone/>
            </a:pPr>
            <a:endParaRPr lang="el-GR" sz="2100" b="1" i="0" u="none" strike="noStrike" baseline="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l-GR" sz="2100" b="1" i="0" u="none" strike="noStrike" baseline="0" dirty="0">
                <a:latin typeface="Franklin Gothic Medium" panose="020B0603020102020204" pitchFamily="34" charset="0"/>
              </a:rPr>
              <a:t>2.Απορρύπανση (φυσικές, θερμικές, φυσικοχημικές, βιολογικές, συνδυασμοί)</a:t>
            </a:r>
          </a:p>
          <a:p>
            <a:pPr marL="0" indent="0">
              <a:buNone/>
            </a:pPr>
            <a:endParaRPr lang="el-GR" sz="2100" b="1" i="0" u="none" strike="noStrike" baseline="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l-GR" sz="2100" b="1" i="0" u="none" strike="noStrike" baseline="0" dirty="0">
                <a:latin typeface="Franklin Gothic Medium" panose="020B0603020102020204" pitchFamily="34" charset="0"/>
              </a:rPr>
              <a:t>3. Ανάκτηση χρήσιμων συστατικών</a:t>
            </a:r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73CE5712-9839-8159-2149-FB535DBEE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576" y="-8167"/>
            <a:ext cx="4531224" cy="6799492"/>
          </a:xfrm>
          <a:prstGeom prst="rect">
            <a:avLst/>
          </a:prstGeom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0A74A665-5098-EA09-F531-6EEA4682A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57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06577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A6145E8-D0A6-FE3C-8498-635C9527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br>
              <a:rPr lang="el-GR" sz="4000" b="0" i="0" u="none" strike="noStrike" baseline="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l-GR" sz="4000" b="0" i="0" u="none" strike="noStrike" baseline="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Απόβλητα ελαιοτριβείων</a:t>
            </a:r>
            <a:endParaRPr lang="el-GR" sz="4000" dirty="0">
              <a:solidFill>
                <a:srgbClr val="FFFFFF"/>
              </a:solidFill>
            </a:endParaRPr>
          </a:p>
        </p:txBody>
      </p:sp>
      <p:sp>
        <p:nvSpPr>
          <p:cNvPr id="7" name="Θέση περιεχομένου 6">
            <a:extLst>
              <a:ext uri="{FF2B5EF4-FFF2-40B4-BE49-F238E27FC236}">
                <a16:creationId xmlns:a16="http://schemas.microsoft.com/office/drawing/2014/main" id="{E8166009-2B98-435A-DF6D-416B23171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7827" y="10138"/>
            <a:ext cx="7830324" cy="6858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l-GR" sz="2400" b="0" i="0" u="none" strike="noStrike" baseline="0" dirty="0">
              <a:latin typeface="Franklin Gothic Medium" panose="020B0603020102020204" pitchFamily="34" charset="0"/>
            </a:endParaRPr>
          </a:p>
          <a:p>
            <a:pPr marL="0" marR="0" indent="0">
              <a:lnSpc>
                <a:spcPct val="150000"/>
              </a:lnSpc>
              <a:buNone/>
            </a:pP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Πρόσφατα εξετάζεται η αξιοποίηση για παραγωγή προϊόντων προστιθέμενης αξίας &amp; μείωση του περιβαλλοντικού προβλήματος με 2 τρόπους:</a:t>
            </a:r>
          </a:p>
          <a:p>
            <a:pPr marR="0">
              <a:lnSpc>
                <a:spcPct val="150000"/>
              </a:lnSpc>
            </a:pP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 Ανάκτηση φυσικών συστατικών (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φαινολικά</a:t>
            </a: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, 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τοκοφερόλες</a:t>
            </a: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, 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τριτερπένια</a:t>
            </a: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, 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μαννιτόλη</a:t>
            </a: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, πηκτίνες, 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ολιγοσακχαρίτες</a:t>
            </a: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, κ.α.)</a:t>
            </a:r>
          </a:p>
          <a:p>
            <a:pPr marR="0">
              <a:lnSpc>
                <a:spcPct val="150000"/>
              </a:lnSpc>
            </a:pP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Βιομετατροπή σε πολυμερή, ένζυμα, βουτανόλη, 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βιοέριο</a:t>
            </a: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, 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βιοτασενεργά</a:t>
            </a: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, βιταμίνες, χρωστικές, πολυμερή, φυτικές ορμόνες, 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κόμμεα</a:t>
            </a:r>
            <a:r>
              <a:rPr lang="el-GR" sz="2400" b="0" i="0" u="none" strike="noStrike" baseline="0" dirty="0">
                <a:latin typeface="Franklin Gothic Medium" panose="020B0603020102020204" pitchFamily="34" charset="0"/>
              </a:rPr>
              <a:t> </a:t>
            </a:r>
            <a:r>
              <a:rPr lang="el-GR" sz="2400" b="0" i="0" u="none" strike="noStrike" baseline="0" dirty="0" err="1">
                <a:latin typeface="Franklin Gothic Medium" panose="020B0603020102020204" pitchFamily="34" charset="0"/>
              </a:rPr>
              <a:t>κ.α</a:t>
            </a:r>
            <a:endParaRPr lang="el-GR" sz="2400" b="0" i="0" u="none" strike="noStrike" baseline="0" dirty="0">
              <a:latin typeface="Franklin Gothic Medium" panose="020B0603020102020204" pitchFamily="34" charset="0"/>
            </a:endParaRPr>
          </a:p>
        </p:txBody>
      </p:sp>
      <p:pic>
        <p:nvPicPr>
          <p:cNvPr id="11" name="Εικόνα 10" descr="Εικόνα που περιέχει χλόη, φυτό, κήπος, τακτοποιημένος&#10;&#10;Περιγραφή που δημιουργήθηκε αυτόματα">
            <a:extLst>
              <a:ext uri="{FF2B5EF4-FFF2-40B4-BE49-F238E27FC236}">
                <a16:creationId xmlns:a16="http://schemas.microsoft.com/office/drawing/2014/main" id="{BF3FE70F-291A-0BD3-183C-16041ED57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64" y="4345873"/>
            <a:ext cx="3668088" cy="2445392"/>
          </a:xfrm>
          <a:prstGeom prst="rect">
            <a:avLst/>
          </a:prstGeom>
        </p:spPr>
      </p:pic>
      <p:sp>
        <p:nvSpPr>
          <p:cNvPr id="13" name="Θέση αριθμού διαφάνειας 12">
            <a:extLst>
              <a:ext uri="{FF2B5EF4-FFF2-40B4-BE49-F238E27FC236}">
                <a16:creationId xmlns:a16="http://schemas.microsoft.com/office/drawing/2014/main" id="{75DF8B7C-B11B-CA3E-9060-564FA9B41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58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38886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C90F3FB-4884-6846-D49C-691CE6BC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1975" y="0"/>
            <a:ext cx="4150581" cy="18001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b="0" i="0" u="none" strike="noStrike" kern="1200" baseline="0" dirty="0">
                <a:latin typeface="+mj-lt"/>
                <a:ea typeface="+mj-ea"/>
                <a:cs typeface="+mj-cs"/>
              </a:rPr>
              <a:t>Απόβ</a:t>
            </a:r>
            <a:r>
              <a:rPr lang="en-US" sz="4000" b="0" i="0" u="none" strike="noStrike" kern="1200" baseline="0" dirty="0" err="1">
                <a:latin typeface="+mj-lt"/>
                <a:ea typeface="+mj-ea"/>
                <a:cs typeface="+mj-cs"/>
              </a:rPr>
              <a:t>λητ</a:t>
            </a:r>
            <a:r>
              <a:rPr lang="en-US" sz="4000" b="0" i="0" u="none" strike="noStrike" kern="1200" baseline="0" dirty="0">
                <a:latin typeface="+mj-lt"/>
                <a:ea typeface="+mj-ea"/>
                <a:cs typeface="+mj-cs"/>
              </a:rPr>
              <a:t>α ελαιοτριβείων</a:t>
            </a:r>
            <a:endParaRPr lang="en-US" sz="40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39D5B5E-19CF-96FC-07E9-4F423F283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04393"/>
            <a:ext cx="5906057" cy="3877714"/>
          </a:xfrm>
          <a:prstGeom prst="rect">
            <a:avLst/>
          </a:prstGeom>
        </p:spPr>
      </p:pic>
      <p:sp>
        <p:nvSpPr>
          <p:cNvPr id="10" name="Θέση περιεχομένου 9">
            <a:extLst>
              <a:ext uri="{FF2B5EF4-FFF2-40B4-BE49-F238E27FC236}">
                <a16:creationId xmlns:a16="http://schemas.microsoft.com/office/drawing/2014/main" id="{0D533873-7C41-A836-9688-FDB5C3A60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825" y="1831428"/>
            <a:ext cx="5782232" cy="4365186"/>
          </a:xfrm>
        </p:spPr>
        <p:txBody>
          <a:bodyPr anchor="t">
            <a:normAutofit/>
          </a:bodyPr>
          <a:lstStyle/>
          <a:p>
            <a:pPr marL="0" marR="0" indent="0">
              <a:buNone/>
            </a:pPr>
            <a:r>
              <a:rPr lang="el-GR" sz="2000" b="1" i="0" u="none" strike="noStrike" baseline="0" dirty="0">
                <a:latin typeface="Franklin Gothic Medium" panose="020B0603020102020204" pitchFamily="34" charset="0"/>
              </a:rPr>
              <a:t>Απομόνωση </a:t>
            </a:r>
            <a:r>
              <a:rPr lang="el-GR" sz="2000" b="1" i="0" u="none" strike="noStrike" baseline="0" dirty="0" err="1">
                <a:latin typeface="Franklin Gothic Medium" panose="020B0603020102020204" pitchFamily="34" charset="0"/>
              </a:rPr>
              <a:t>φαινολικών</a:t>
            </a:r>
            <a:r>
              <a:rPr lang="el-GR" sz="2000" b="1" i="0" u="none" strike="noStrike" baseline="0" dirty="0">
                <a:latin typeface="Franklin Gothic Medium" panose="020B0603020102020204" pitchFamily="34" charset="0"/>
              </a:rPr>
              <a:t> από απόβλητα ελαιοτριβείου</a:t>
            </a:r>
          </a:p>
          <a:p>
            <a:pPr marR="0"/>
            <a:r>
              <a:rPr lang="el-GR" sz="2000" i="0" u="none" strike="noStrike" baseline="0" dirty="0">
                <a:latin typeface="Franklin Gothic Medium" panose="020B0603020102020204" pitchFamily="34" charset="0"/>
              </a:rPr>
              <a:t>Είναι αντιοξειδωτικά και μεγάλη σημασία για τις οργανοληπτικές και διατροφικές ιδιότητες του </a:t>
            </a:r>
            <a:r>
              <a:rPr lang="el-GR" sz="2000" i="0" u="none" strike="noStrike" baseline="0" dirty="0" err="1">
                <a:latin typeface="Franklin Gothic Medium" panose="020B0603020102020204" pitchFamily="34" charset="0"/>
              </a:rPr>
              <a:t>ελαιολάδου</a:t>
            </a:r>
            <a:endParaRPr lang="el-GR" sz="2000" i="0" u="none" strike="noStrike" baseline="0" dirty="0">
              <a:latin typeface="Franklin Gothic Medium" panose="020B0603020102020204" pitchFamily="34" charset="0"/>
            </a:endParaRPr>
          </a:p>
          <a:p>
            <a:pPr marR="0"/>
            <a:endParaRPr lang="el-GR" sz="2000" i="0" u="none" strike="noStrike" baseline="0" dirty="0">
              <a:latin typeface="Franklin Gothic Medium" panose="020B0603020102020204" pitchFamily="34" charset="0"/>
            </a:endParaRPr>
          </a:p>
          <a:p>
            <a:pPr marR="0"/>
            <a:r>
              <a:rPr lang="el-GR" sz="2000" i="0" u="none" strike="noStrike" baseline="0" dirty="0">
                <a:latin typeface="Franklin Gothic Medium" panose="020B0603020102020204" pitchFamily="34" charset="0"/>
              </a:rPr>
              <a:t>Η απομόνωση τους έχει τεράστια σημασία γιατί μπορούν να χρησιμοποιηθούν ως αντιοξειδωτικά και </a:t>
            </a:r>
            <a:r>
              <a:rPr lang="el-GR" sz="2000" i="0" u="none" strike="noStrike" baseline="0" dirty="0" err="1">
                <a:latin typeface="Franklin Gothic Medium" panose="020B0603020102020204" pitchFamily="34" charset="0"/>
              </a:rPr>
              <a:t>αντιμικροβιακά</a:t>
            </a:r>
            <a:r>
              <a:rPr lang="el-GR" sz="2000" i="0" u="none" strike="noStrike" baseline="0" dirty="0">
                <a:latin typeface="Franklin Gothic Medium" panose="020B0603020102020204" pitchFamily="34" charset="0"/>
              </a:rPr>
              <a:t> πρόσθετα σε καλλυντικά και τρόφιμα (αποφυγή της οξείδωσης λιπαρών υλών, αύξηση χρόνου συντήρησης) και για την παραγωγή λειτουργικών τροφίμων</a:t>
            </a:r>
          </a:p>
        </p:txBody>
      </p:sp>
      <p:sp>
        <p:nvSpPr>
          <p:cNvPr id="54" name="Rectangle 45">
            <a:extLst>
              <a:ext uri="{FF2B5EF4-FFF2-40B4-BE49-F238E27FC236}">
                <a16:creationId xmlns:a16="http://schemas.microsoft.com/office/drawing/2014/main" id="{E7BFF8DC-0AE7-4AD2-9B28-2E5F26D62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47">
            <a:extLst>
              <a:ext uri="{FF2B5EF4-FFF2-40B4-BE49-F238E27FC236}">
                <a16:creationId xmlns:a16="http://schemas.microsoft.com/office/drawing/2014/main" id="{7E0162AD-C6E5-4BF8-A453-76ADB3687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31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D0587FD5-5EA6-E233-AD5D-BAD2AB9E0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59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0574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85A1F28-697E-4BF0-C5BA-F32E5934B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br>
              <a:rPr lang="el-GR" sz="4000" b="0" i="0" u="none" strike="noStrike" baseline="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l-GR" sz="4000" b="0" i="0" u="none" strike="noStrike" baseline="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Απόβλητα ζυθοποιείου</a:t>
            </a:r>
            <a:endParaRPr lang="el-GR" sz="4000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19A37A6-0539-28F3-27EC-FC704F37D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837244" cy="6008772"/>
          </a:xfrm>
        </p:spPr>
        <p:txBody>
          <a:bodyPr anchor="ctr">
            <a:normAutofit/>
          </a:bodyPr>
          <a:lstStyle/>
          <a:p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  <a:p>
            <a:r>
              <a:rPr lang="el-GR" b="1" i="0" u="none" strike="noStrike" baseline="0" dirty="0">
                <a:latin typeface="Franklin Gothic Medium" panose="020B0603020102020204" pitchFamily="34" charset="0"/>
              </a:rPr>
              <a:t>Προϊόντα</a:t>
            </a:r>
          </a:p>
          <a:p>
            <a:endParaRPr lang="el-GR" b="1" i="0" u="none" strike="noStrike" baseline="0" dirty="0">
              <a:latin typeface="Franklin Gothic Medium" panose="020B0603020102020204" pitchFamily="34" charset="0"/>
            </a:endParaRPr>
          </a:p>
          <a:p>
            <a:pPr marL="0" marR="0" indent="0">
              <a:buNone/>
            </a:pPr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Πολυμερή (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πολυυδροξυαλκανοϊκά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)</a:t>
            </a:r>
          </a:p>
          <a:p>
            <a:pPr marL="0" marR="0" indent="0">
              <a:buNone/>
            </a:pPr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  <a:p>
            <a:pPr marR="0"/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Βιοροφητικά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 υλικά (απομάκρυνση 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βαρέων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 </a:t>
            </a:r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μέταλλων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, χρωστικών)</a:t>
            </a:r>
          </a:p>
          <a:p>
            <a:pPr marL="0" marR="0" indent="0">
              <a:buNone/>
            </a:pPr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  <a:p>
            <a:pPr marR="0"/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Υδρολύματα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 πλούσια σε πρωτεΐνη –ιατρικές εφαρμογές</a:t>
            </a:r>
          </a:p>
          <a:p>
            <a:pPr marL="0" marR="0" indent="0">
              <a:buNone/>
            </a:pPr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  <a:p>
            <a:pPr marR="0"/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Συμπληρώματα διατροφής –λειτουργικά</a:t>
            </a:r>
            <a:r>
              <a:rPr lang="en-US" sz="2000" b="0" i="0" u="none" strike="noStrike" baseline="0" dirty="0">
                <a:latin typeface="Franklin Gothic Medium" panose="020B0603020102020204" pitchFamily="34" charset="0"/>
              </a:rPr>
              <a:t> (Brewer's yeast) </a:t>
            </a:r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  <a:p>
            <a:pPr marL="0" marR="0" indent="0">
              <a:buNone/>
            </a:pPr>
            <a:endParaRPr lang="el-GR" sz="2000" b="0" i="0" u="none" strike="noStrike" baseline="0" dirty="0">
              <a:latin typeface="Franklin Gothic Medium" panose="020B0603020102020204" pitchFamily="34" charset="0"/>
            </a:endParaRPr>
          </a:p>
          <a:p>
            <a:pPr marR="0"/>
            <a:r>
              <a:rPr lang="el-GR" sz="2000" b="0" i="0" u="none" strike="noStrike" baseline="0" dirty="0" err="1">
                <a:latin typeface="Franklin Gothic Medium" panose="020B0603020102020204" pitchFamily="34" charset="0"/>
              </a:rPr>
              <a:t>Βιοκαταλύτες</a:t>
            </a:r>
            <a:r>
              <a:rPr lang="el-GR" sz="2000" b="0" i="0" u="none" strike="noStrike" baseline="0" dirty="0">
                <a:latin typeface="Franklin Gothic Medium" panose="020B0603020102020204" pitchFamily="34" charset="0"/>
              </a:rPr>
              <a:t> ακινητοποιημένων κυττάρων για διεργασίες ζυμώσεων</a:t>
            </a:r>
            <a:endParaRPr lang="el-GR" sz="2000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AEE4DF6-0EA6-5338-3528-C5F5AC176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6755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C90F3FB-4884-6846-D49C-691CE6BC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1975" y="0"/>
            <a:ext cx="4150581" cy="18001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b="0" i="0" u="none" strike="noStrike" kern="1200" baseline="0" dirty="0">
                <a:latin typeface="+mj-lt"/>
                <a:ea typeface="+mj-ea"/>
                <a:cs typeface="+mj-cs"/>
              </a:rPr>
              <a:t>Απόβ</a:t>
            </a:r>
            <a:r>
              <a:rPr lang="en-US" sz="4000" b="0" i="0" u="none" strike="noStrike" kern="1200" baseline="0" dirty="0" err="1">
                <a:latin typeface="+mj-lt"/>
                <a:ea typeface="+mj-ea"/>
                <a:cs typeface="+mj-cs"/>
              </a:rPr>
              <a:t>λητ</a:t>
            </a:r>
            <a:r>
              <a:rPr lang="en-US" sz="4000" b="0" i="0" u="none" strike="noStrike" kern="1200" baseline="0" dirty="0">
                <a:latin typeface="+mj-lt"/>
                <a:ea typeface="+mj-ea"/>
                <a:cs typeface="+mj-cs"/>
              </a:rPr>
              <a:t>α ελαιοτριβείων</a:t>
            </a:r>
            <a:endParaRPr lang="en-US" sz="40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Θέση περιεχομένου 9">
            <a:extLst>
              <a:ext uri="{FF2B5EF4-FFF2-40B4-BE49-F238E27FC236}">
                <a16:creationId xmlns:a16="http://schemas.microsoft.com/office/drawing/2014/main" id="{0D533873-7C41-A836-9688-FDB5C3A60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472" y="1317428"/>
            <a:ext cx="5350049" cy="5086064"/>
          </a:xfrm>
        </p:spPr>
        <p:txBody>
          <a:bodyPr anchor="t">
            <a:normAutofit lnSpcReduction="10000"/>
          </a:bodyPr>
          <a:lstStyle/>
          <a:p>
            <a:pPr marL="0" marR="0" indent="0">
              <a:buNone/>
            </a:pPr>
            <a:r>
              <a:rPr lang="el-GR" sz="2000" b="1" i="0" u="none" strike="noStrike" baseline="0" dirty="0">
                <a:latin typeface="Franklin Gothic Medium" panose="020B0603020102020204" pitchFamily="34" charset="0"/>
              </a:rPr>
              <a:t>Απομόνωση </a:t>
            </a:r>
            <a:r>
              <a:rPr lang="el-GR" sz="2000" b="1" i="0" u="none" strike="noStrike" baseline="0" dirty="0" err="1">
                <a:latin typeface="Franklin Gothic Medium" panose="020B0603020102020204" pitchFamily="34" charset="0"/>
              </a:rPr>
              <a:t>φαινολικών</a:t>
            </a:r>
            <a:r>
              <a:rPr lang="el-GR" sz="2000" b="1" i="0" u="none" strike="noStrike" baseline="0" dirty="0">
                <a:latin typeface="Franklin Gothic Medium" panose="020B0603020102020204" pitchFamily="34" charset="0"/>
              </a:rPr>
              <a:t> από απόβλητα ελαιοτριβείου</a:t>
            </a:r>
          </a:p>
          <a:p>
            <a:pPr marR="0"/>
            <a:r>
              <a:rPr lang="el-GR" sz="2000" i="0" u="none" strike="noStrike" baseline="0" dirty="0">
                <a:latin typeface="Franklin Gothic Medium" panose="020B0603020102020204" pitchFamily="34" charset="0"/>
              </a:rPr>
              <a:t>Οι κύριες </a:t>
            </a:r>
            <a:r>
              <a:rPr lang="el-GR" sz="2000" i="0" u="none" strike="noStrike" baseline="0" dirty="0" err="1">
                <a:latin typeface="Franklin Gothic Medium" panose="020B0603020102020204" pitchFamily="34" charset="0"/>
              </a:rPr>
              <a:t>φαινολικές</a:t>
            </a:r>
            <a:r>
              <a:rPr lang="el-GR" sz="2000" i="0" u="none" strike="noStrike" baseline="0" dirty="0">
                <a:latin typeface="Franklin Gothic Medium" panose="020B0603020102020204" pitchFamily="34" charset="0"/>
              </a:rPr>
              <a:t> ουσίες του </a:t>
            </a:r>
            <a:r>
              <a:rPr lang="el-GR" sz="2000" i="0" u="none" strike="noStrike" baseline="0" dirty="0" err="1">
                <a:latin typeface="Franklin Gothic Medium" panose="020B0603020102020204" pitchFamily="34" charset="0"/>
              </a:rPr>
              <a:t>ελαιολάδου</a:t>
            </a:r>
            <a:r>
              <a:rPr lang="el-GR" sz="2000" i="0" u="none" strike="noStrike" baseline="0" dirty="0">
                <a:latin typeface="Franklin Gothic Medium" panose="020B0603020102020204" pitchFamily="34" charset="0"/>
              </a:rPr>
              <a:t> είναι η </a:t>
            </a:r>
            <a:r>
              <a:rPr lang="el-GR" sz="2000" i="0" u="none" strike="noStrike" baseline="0" dirty="0" err="1">
                <a:latin typeface="Franklin Gothic Medium" panose="020B0603020102020204" pitchFamily="34" charset="0"/>
              </a:rPr>
              <a:t>τυροσόλη</a:t>
            </a:r>
            <a:r>
              <a:rPr lang="el-GR" sz="2000" i="0" u="none" strike="noStrike" baseline="0" dirty="0">
                <a:latin typeface="Franklin Gothic Medium" panose="020B0603020102020204" pitchFamily="34" charset="0"/>
              </a:rPr>
              <a:t>, </a:t>
            </a:r>
            <a:r>
              <a:rPr lang="el-GR" sz="2000" i="0" u="none" strike="noStrike" baseline="0" dirty="0" err="1">
                <a:latin typeface="Franklin Gothic Medium" panose="020B0603020102020204" pitchFamily="34" charset="0"/>
              </a:rPr>
              <a:t>υδροξυτυροσόλη</a:t>
            </a:r>
            <a:r>
              <a:rPr lang="el-GR" sz="2000" i="0" u="none" strike="noStrike" baseline="0" dirty="0">
                <a:latin typeface="Franklin Gothic Medium" panose="020B0603020102020204" pitchFamily="34" charset="0"/>
              </a:rPr>
              <a:t>, και το </a:t>
            </a:r>
            <a:r>
              <a:rPr lang="el-GR" sz="2000" i="0" u="none" strike="noStrike" baseline="0" dirty="0" err="1">
                <a:latin typeface="Franklin Gothic Medium" panose="020B0603020102020204" pitchFamily="34" charset="0"/>
              </a:rPr>
              <a:t>γλυκοσίδιοολευρωπαΐνη</a:t>
            </a:r>
            <a:r>
              <a:rPr lang="el-GR" sz="2000" i="0" u="none" strike="noStrike" baseline="0" dirty="0">
                <a:latin typeface="Franklin Gothic Medium" panose="020B0603020102020204" pitchFamily="34" charset="0"/>
              </a:rPr>
              <a:t>(ή </a:t>
            </a:r>
            <a:r>
              <a:rPr lang="el-GR" sz="2000" i="0" u="none" strike="noStrike" baseline="0" dirty="0" err="1">
                <a:latin typeface="Franklin Gothic Medium" panose="020B0603020102020204" pitchFamily="34" charset="0"/>
              </a:rPr>
              <a:t>ελαιοευρωπεΐνη</a:t>
            </a:r>
            <a:r>
              <a:rPr lang="el-GR" sz="2000" i="0" u="none" strike="noStrike" baseline="0" dirty="0">
                <a:latin typeface="Franklin Gothic Medium" panose="020B0603020102020204" pitchFamily="34" charset="0"/>
              </a:rPr>
              <a:t> ή </a:t>
            </a:r>
            <a:r>
              <a:rPr lang="el-GR" sz="2000" i="0" u="none" strike="noStrike" baseline="0" dirty="0" err="1">
                <a:latin typeface="Franklin Gothic Medium" panose="020B0603020102020204" pitchFamily="34" charset="0"/>
              </a:rPr>
              <a:t>ολευρωπεΐνη</a:t>
            </a:r>
            <a:r>
              <a:rPr lang="el-GR" sz="2000" i="0" u="none" strike="noStrike" baseline="0" dirty="0">
                <a:latin typeface="Franklin Gothic Medium" panose="020B0603020102020204" pitchFamily="34" charset="0"/>
              </a:rPr>
              <a:t>)</a:t>
            </a:r>
          </a:p>
          <a:p>
            <a:pPr marR="0"/>
            <a:endParaRPr lang="el-GR" sz="2000" i="0" u="none" strike="noStrike" baseline="0" dirty="0">
              <a:latin typeface="Franklin Gothic Medium" panose="020B0603020102020204" pitchFamily="34" charset="0"/>
            </a:endParaRPr>
          </a:p>
          <a:p>
            <a:pPr marR="0"/>
            <a:r>
              <a:rPr lang="el-GR" sz="2000" i="0" u="none" strike="noStrike" baseline="0" dirty="0">
                <a:latin typeface="Franklin Gothic Medium" panose="020B0603020102020204" pitchFamily="34" charset="0"/>
              </a:rPr>
              <a:t>Όταν ωριμάζει ο καρπός μειώνεται η συγκέντρωση της </a:t>
            </a:r>
            <a:r>
              <a:rPr lang="el-GR" sz="2000" i="0" u="none" strike="noStrike" baseline="0" dirty="0" err="1">
                <a:latin typeface="Franklin Gothic Medium" panose="020B0603020102020204" pitchFamily="34" charset="0"/>
              </a:rPr>
              <a:t>ολευρωπαΐνης</a:t>
            </a:r>
            <a:r>
              <a:rPr lang="el-GR" sz="2000" i="0" u="none" strike="noStrike" baseline="0" dirty="0">
                <a:latin typeface="Franklin Gothic Medium" panose="020B0603020102020204" pitchFamily="34" charset="0"/>
              </a:rPr>
              <a:t> και αυξάνει των άλλων δυο</a:t>
            </a:r>
          </a:p>
          <a:p>
            <a:pPr marR="0"/>
            <a:endParaRPr lang="el-GR" sz="2000" i="0" u="none" strike="noStrike" baseline="0" dirty="0">
              <a:latin typeface="Franklin Gothic Medium" panose="020B0603020102020204" pitchFamily="34" charset="0"/>
            </a:endParaRPr>
          </a:p>
          <a:p>
            <a:pPr marR="0"/>
            <a:r>
              <a:rPr lang="el-GR" sz="2000" i="0" u="none" strike="noStrike" baseline="0" dirty="0">
                <a:latin typeface="Franklin Gothic Medium" panose="020B0603020102020204" pitchFamily="34" charset="0"/>
              </a:rPr>
              <a:t>Το μεγάλο ποσοστό </a:t>
            </a:r>
            <a:r>
              <a:rPr lang="el-GR" sz="2000" i="0" u="none" strike="noStrike" baseline="0" dirty="0" err="1">
                <a:latin typeface="Franklin Gothic Medium" panose="020B0603020102020204" pitchFamily="34" charset="0"/>
              </a:rPr>
              <a:t>φαινολικών</a:t>
            </a:r>
            <a:r>
              <a:rPr lang="el-GR" sz="2000" i="0" u="none" strike="noStrike" baseline="0" dirty="0">
                <a:latin typeface="Franklin Gothic Medium" panose="020B0603020102020204" pitchFamily="34" charset="0"/>
              </a:rPr>
              <a:t> των αποβλήτων ελαιοτριβείου (μέχρι και 80 g/L) ευθύνεται για τη δυσκολία βιολογικής κατεργασίας του </a:t>
            </a:r>
          </a:p>
          <a:p>
            <a:pPr marL="0" marR="0" indent="0">
              <a:buNone/>
            </a:pPr>
            <a:r>
              <a:rPr lang="el-GR" sz="2000" i="0" u="none" strike="noStrike" baseline="0" dirty="0">
                <a:latin typeface="Franklin Gothic Medium" panose="020B0603020102020204" pitchFamily="34" charset="0"/>
              </a:rPr>
              <a:t> (COD/BOD5 2.5–5: 5–80 φορές πιο ρυπογόνο απόβλητο από τα αστικά λύματα)</a:t>
            </a:r>
          </a:p>
        </p:txBody>
      </p:sp>
      <p:sp>
        <p:nvSpPr>
          <p:cNvPr id="54" name="Rectangle 45">
            <a:extLst>
              <a:ext uri="{FF2B5EF4-FFF2-40B4-BE49-F238E27FC236}">
                <a16:creationId xmlns:a16="http://schemas.microsoft.com/office/drawing/2014/main" id="{E7BFF8DC-0AE7-4AD2-9B28-2E5F26D62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47">
            <a:extLst>
              <a:ext uri="{FF2B5EF4-FFF2-40B4-BE49-F238E27FC236}">
                <a16:creationId xmlns:a16="http://schemas.microsoft.com/office/drawing/2014/main" id="{7E0162AD-C6E5-4BF8-A453-76ADB3687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31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D0587FD5-5EA6-E233-AD5D-BAD2AB9E0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60</a:t>
            </a:fld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26AF8FDB-0B45-7B79-47CE-09A1EEA21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586" y="1"/>
            <a:ext cx="6501412" cy="640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661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F4EFF40-AACD-5671-5CA6-8A15A47A1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353160"/>
            <a:ext cx="10344107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0" i="0" u="none" strike="noStrike" baseline="0" dirty="0">
                <a:solidFill>
                  <a:srgbClr val="FFFFFF"/>
                </a:solidFill>
              </a:rPr>
              <a:t>Απόβ</a:t>
            </a:r>
            <a:r>
              <a:rPr lang="en-US" sz="4000" b="0" i="0" u="none" strike="noStrike" baseline="0" dirty="0" err="1">
                <a:solidFill>
                  <a:srgbClr val="FFFFFF"/>
                </a:solidFill>
              </a:rPr>
              <a:t>λητ</a:t>
            </a:r>
            <a:r>
              <a:rPr lang="en-US" sz="4000" b="0" i="0" u="none" strike="noStrike" baseline="0" dirty="0">
                <a:solidFill>
                  <a:srgbClr val="FFFFFF"/>
                </a:solidFill>
              </a:rPr>
              <a:t>α ελαιοτριβείων</a:t>
            </a:r>
            <a:r>
              <a:rPr lang="el-GR" sz="4000" b="0" i="0" u="none" strike="noStrike" baseline="0" dirty="0">
                <a:solidFill>
                  <a:srgbClr val="FFFFFF"/>
                </a:solidFill>
              </a:rPr>
              <a:t>-Βιομετατροπή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F2D6D8FA-2872-BAAB-C799-9A8FA624B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90" y="1825243"/>
            <a:ext cx="5108796" cy="478396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D61C48C7-0F11-AF71-426A-1D94292E0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116" y="1928621"/>
            <a:ext cx="4865760" cy="4781071"/>
          </a:xfrm>
          <a:prstGeom prst="rect">
            <a:avLst/>
          </a:prstGeom>
        </p:spPr>
      </p:pic>
      <p:sp>
        <p:nvSpPr>
          <p:cNvPr id="8" name="Θέση αριθμού διαφάνειας 7">
            <a:extLst>
              <a:ext uri="{FF2B5EF4-FFF2-40B4-BE49-F238E27FC236}">
                <a16:creationId xmlns:a16="http://schemas.microsoft.com/office/drawing/2014/main" id="{70DD1D69-4575-473A-0874-3ACD35B91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61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892776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C90F3FB-4884-6846-D49C-691CE6BC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Απόβ</a:t>
            </a:r>
            <a:r>
              <a:rPr lang="en-US" sz="4000" b="0" i="0" u="none" strike="noStrike" kern="1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λητ</a:t>
            </a:r>
            <a:r>
              <a:rPr lang="en-US" sz="40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 ελαιοτριβείων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D9C7AA-5A42-BE05-CA8B-4872C412A08B}"/>
              </a:ext>
            </a:extLst>
          </p:cNvPr>
          <p:cNvSpPr txBox="1"/>
          <p:nvPr/>
        </p:nvSpPr>
        <p:spPr>
          <a:xfrm>
            <a:off x="548126" y="1662962"/>
            <a:ext cx="19731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i="0" u="none" strike="noStrike" baseline="0" dirty="0">
                <a:latin typeface="Franklin Gothic Medium" panose="020B0603020102020204" pitchFamily="34" charset="0"/>
              </a:rPr>
              <a:t>Τύπος:</a:t>
            </a:r>
            <a:endParaRPr lang="el-GR" sz="1100" b="1" i="0" u="none" strike="noStrike" baseline="0" dirty="0">
              <a:latin typeface="Franklin Gothic Medium" panose="020B0603020102020204" pitchFamily="34" charset="0"/>
            </a:endParaRPr>
          </a:p>
          <a:p>
            <a:pPr marR="0" algn="l"/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Στερεά απόβλητα</a:t>
            </a:r>
          </a:p>
          <a:p>
            <a:pPr marR="0" algn="l"/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Υγρά απόβλητα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348D75-5F77-D514-E87C-EDB2BAF311CF}"/>
              </a:ext>
            </a:extLst>
          </p:cNvPr>
          <p:cNvSpPr txBox="1"/>
          <p:nvPr/>
        </p:nvSpPr>
        <p:spPr>
          <a:xfrm>
            <a:off x="7815979" y="1590741"/>
            <a:ext cx="331803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i="0" u="none" strike="noStrike" baseline="0" dirty="0">
                <a:latin typeface="Franklin Gothic Medium" panose="020B0603020102020204" pitchFamily="34" charset="0"/>
              </a:rPr>
              <a:t>Κατεργασία</a:t>
            </a:r>
            <a:r>
              <a:rPr lang="el-GR" sz="1800" b="0" i="0" u="none" strike="noStrike" baseline="0" dirty="0">
                <a:solidFill>
                  <a:srgbClr val="EBF028"/>
                </a:solidFill>
                <a:latin typeface="Franklin Gothic Medium" panose="020B0603020102020204" pitchFamily="34" charset="0"/>
              </a:rPr>
              <a:t>: </a:t>
            </a:r>
          </a:p>
          <a:p>
            <a:r>
              <a:rPr lang="el-GR" dirty="0"/>
              <a:t>Υδρόλυση</a:t>
            </a:r>
          </a:p>
          <a:p>
            <a:r>
              <a:rPr lang="el-GR" dirty="0"/>
              <a:t>Ζύμωση</a:t>
            </a:r>
          </a:p>
          <a:p>
            <a:r>
              <a:rPr lang="el-GR" dirty="0"/>
              <a:t>Αναερόβια κατεργασία</a:t>
            </a:r>
          </a:p>
          <a:p>
            <a:r>
              <a:rPr lang="el-GR" dirty="0"/>
              <a:t>Αεριοποίηση, Καύση, Πυρόλυση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CAECE1-7FD5-DDE9-2F49-18A7D0B1A62F}"/>
              </a:ext>
            </a:extLst>
          </p:cNvPr>
          <p:cNvSpPr txBox="1"/>
          <p:nvPr/>
        </p:nvSpPr>
        <p:spPr>
          <a:xfrm>
            <a:off x="1262109" y="2392047"/>
            <a:ext cx="785331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l-GR" sz="1800" b="0" i="0" u="none" strike="noStrike" baseline="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r>
              <a:rPr lang="el-GR" sz="1800" b="1" i="0" u="none" strike="noStrike" baseline="0" dirty="0">
                <a:latin typeface="Franklin Gothic Medium" panose="020B0603020102020204" pitchFamily="34" charset="0"/>
              </a:rPr>
              <a:t>Προϊόντα:</a:t>
            </a:r>
            <a:endParaRPr lang="el-GR" sz="1400" b="1" i="0" u="none" strike="noStrike" baseline="0" dirty="0">
              <a:latin typeface="Franklin Gothic Medium" panose="020B0603020102020204" pitchFamily="34" charset="0"/>
            </a:endParaRPr>
          </a:p>
          <a:p>
            <a:pPr marR="0" algn="l"/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Ανάκτηση ελαίου/</a:t>
            </a:r>
            <a:r>
              <a:rPr lang="el-GR" sz="1800" b="0" i="0" u="none" strike="noStrike" baseline="0" dirty="0" err="1">
                <a:latin typeface="Franklin Gothic Medium" panose="020B0603020102020204" pitchFamily="34" charset="0"/>
              </a:rPr>
              <a:t>βιοντίζελ</a:t>
            </a:r>
            <a:endParaRPr lang="el-GR" sz="1800" b="0" i="0" u="none" strike="noStrike" baseline="0" dirty="0">
              <a:latin typeface="Franklin Gothic Medium" panose="020B0603020102020204" pitchFamily="34" charset="0"/>
            </a:endParaRPr>
          </a:p>
          <a:p>
            <a:pPr marR="0" algn="l"/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Λίπασμα/</a:t>
            </a:r>
            <a:r>
              <a:rPr lang="el-GR" sz="1800" b="0" i="0" u="none" strike="noStrike" baseline="0" dirty="0" err="1">
                <a:latin typeface="Franklin Gothic Medium" panose="020B0603020102020204" pitchFamily="34" charset="0"/>
              </a:rPr>
              <a:t>κομπόστ</a:t>
            </a:r>
            <a:endParaRPr lang="el-GR" sz="1800" b="0" i="0" u="none" strike="noStrike" baseline="0" dirty="0">
              <a:latin typeface="Franklin Gothic Medium" panose="020B0603020102020204" pitchFamily="34" charset="0"/>
            </a:endParaRPr>
          </a:p>
          <a:p>
            <a:pPr marR="0" algn="l"/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Καύσιμη ύλη για θέρμανση</a:t>
            </a:r>
          </a:p>
          <a:p>
            <a:pPr marR="0" algn="l"/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Εκχύλιση </a:t>
            </a:r>
            <a:r>
              <a:rPr lang="el-GR" sz="1800" b="0" i="0" u="none" strike="noStrike" baseline="0" dirty="0" err="1">
                <a:latin typeface="Franklin Gothic Medium" panose="020B0603020102020204" pitchFamily="34" charset="0"/>
              </a:rPr>
              <a:t>φαινολικών</a:t>
            </a: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 αντιοξειδωτικών για λειτουργικά τρόφιμα</a:t>
            </a:r>
          </a:p>
          <a:p>
            <a:pPr marR="0" algn="l"/>
            <a:r>
              <a:rPr lang="el-GR" sz="1800" b="0" i="0" u="none" strike="noStrike" baseline="0" dirty="0" err="1">
                <a:latin typeface="Franklin Gothic Medium" panose="020B0603020102020204" pitchFamily="34" charset="0"/>
              </a:rPr>
              <a:t>Σκουαλένιο</a:t>
            </a: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&amp; </a:t>
            </a:r>
            <a:r>
              <a:rPr lang="el-GR" sz="1800" b="0" i="0" u="none" strike="noStrike" baseline="0" dirty="0" err="1">
                <a:latin typeface="Franklin Gothic Medium" panose="020B0603020102020204" pitchFamily="34" charset="0"/>
              </a:rPr>
              <a:t>τοκοφερόλες</a:t>
            </a:r>
            <a:endParaRPr lang="el-GR" sz="1800" b="0" i="0" u="none" strike="noStrike" baseline="0" dirty="0">
              <a:latin typeface="Franklin Gothic Medium" panose="020B0603020102020204" pitchFamily="34" charset="0"/>
            </a:endParaRPr>
          </a:p>
          <a:p>
            <a:pPr marR="0" algn="l"/>
            <a:r>
              <a:rPr lang="el-GR" sz="1800" b="0" i="0" u="none" strike="noStrike" baseline="0" dirty="0" err="1">
                <a:latin typeface="Franklin Gothic Medium" panose="020B0603020102020204" pitchFamily="34" charset="0"/>
              </a:rPr>
              <a:t>Τριτερπένια</a:t>
            </a:r>
            <a:endParaRPr lang="el-GR" sz="1800" b="0" i="0" u="none" strike="noStrike" baseline="0" dirty="0">
              <a:latin typeface="Franklin Gothic Medium" panose="020B0603020102020204" pitchFamily="34" charset="0"/>
            </a:endParaRPr>
          </a:p>
          <a:p>
            <a:pPr marR="0" algn="l"/>
            <a:r>
              <a:rPr lang="el-GR" sz="1800" b="0" i="0" u="none" strike="noStrike" baseline="0" dirty="0" err="1">
                <a:latin typeface="Franklin Gothic Medium" panose="020B0603020102020204" pitchFamily="34" charset="0"/>
              </a:rPr>
              <a:t>Μαννιτόλη</a:t>
            </a:r>
            <a:endParaRPr lang="el-GR" sz="1800" b="0" i="0" u="none" strike="noStrike" baseline="0" dirty="0">
              <a:latin typeface="Franklin Gothic Medium" panose="020B0603020102020204" pitchFamily="34" charset="0"/>
            </a:endParaRPr>
          </a:p>
          <a:p>
            <a:pPr marR="0" algn="l"/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Πηκτίνες &amp; </a:t>
            </a:r>
            <a:r>
              <a:rPr lang="el-GR" sz="1800" b="0" i="0" u="none" strike="noStrike" baseline="0" dirty="0" err="1">
                <a:latin typeface="Franklin Gothic Medium" panose="020B0603020102020204" pitchFamily="34" charset="0"/>
              </a:rPr>
              <a:t>ολιγοσακχαρίτες</a:t>
            </a:r>
            <a:endParaRPr lang="el-GR" sz="1800" b="0" i="0" u="none" strike="noStrike" baseline="0" dirty="0">
              <a:latin typeface="Franklin Gothic Medium" panose="020B0603020102020204" pitchFamily="34" charset="0"/>
            </a:endParaRPr>
          </a:p>
          <a:p>
            <a:pPr marR="0" algn="l"/>
            <a:r>
              <a:rPr lang="el-GR" sz="1800" b="0" i="0" u="none" strike="noStrike" baseline="0" dirty="0" err="1">
                <a:latin typeface="Franklin Gothic Medium" panose="020B0603020102020204" pitchFamily="34" charset="0"/>
              </a:rPr>
              <a:t>Πολυμερίνη</a:t>
            </a: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(οργανικό </a:t>
            </a:r>
            <a:r>
              <a:rPr lang="el-GR" sz="1800" b="0" i="0" u="none" strike="noStrike" baseline="0" dirty="0" err="1">
                <a:latin typeface="Franklin Gothic Medium" panose="020B0603020102020204" pitchFamily="34" charset="0"/>
              </a:rPr>
              <a:t>σύμπλοκο</a:t>
            </a: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 πολυμερών με μέταλλα)</a:t>
            </a:r>
          </a:p>
          <a:p>
            <a:pPr marR="0" algn="l"/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Σύνθετα υλικά &amp; υλικά οικοδομής</a:t>
            </a:r>
          </a:p>
          <a:p>
            <a:pPr marR="0" algn="l"/>
            <a:r>
              <a:rPr lang="el-GR" sz="1800" b="0" i="0" u="none" strike="noStrike" baseline="0" dirty="0" err="1">
                <a:latin typeface="Franklin Gothic Medium" panose="020B0603020102020204" pitchFamily="34" charset="0"/>
              </a:rPr>
              <a:t>Βιοροφητικά</a:t>
            </a:r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 υλικά</a:t>
            </a:r>
          </a:p>
          <a:p>
            <a:pPr marR="0" algn="l"/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Ανάπτυξη μανιταριών &amp; </a:t>
            </a:r>
            <a:r>
              <a:rPr lang="en-US" sz="1800" b="0" i="0" u="none" strike="noStrike" baseline="0" dirty="0">
                <a:latin typeface="Franklin Gothic Medium" panose="020B0603020102020204" pitchFamily="34" charset="0"/>
              </a:rPr>
              <a:t>SCP</a:t>
            </a:r>
          </a:p>
          <a:p>
            <a:pPr marR="0" algn="l"/>
            <a:r>
              <a:rPr lang="el-GR" sz="1800" b="0" i="0" u="none" strike="noStrike" baseline="0" dirty="0">
                <a:latin typeface="Franklin Gothic Medium" panose="020B0603020102020204" pitchFamily="34" charset="0"/>
              </a:rPr>
              <a:t>Ενεργός άνθρακας</a:t>
            </a:r>
          </a:p>
        </p:txBody>
      </p:sp>
      <p:sp>
        <p:nvSpPr>
          <p:cNvPr id="15" name="Βέλος: Δεξιό 14">
            <a:extLst>
              <a:ext uri="{FF2B5EF4-FFF2-40B4-BE49-F238E27FC236}">
                <a16:creationId xmlns:a16="http://schemas.microsoft.com/office/drawing/2014/main" id="{D32A6368-2C1B-C742-467F-2139F7F96D5A}"/>
              </a:ext>
            </a:extLst>
          </p:cNvPr>
          <p:cNvSpPr/>
          <p:nvPr/>
        </p:nvSpPr>
        <p:spPr>
          <a:xfrm>
            <a:off x="4598633" y="168877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Βέλος: Κάτω 15">
            <a:extLst>
              <a:ext uri="{FF2B5EF4-FFF2-40B4-BE49-F238E27FC236}">
                <a16:creationId xmlns:a16="http://schemas.microsoft.com/office/drawing/2014/main" id="{D52A7E0D-E970-E8D1-CEF4-A0A7BE439DAD}"/>
              </a:ext>
            </a:extLst>
          </p:cNvPr>
          <p:cNvSpPr/>
          <p:nvPr/>
        </p:nvSpPr>
        <p:spPr>
          <a:xfrm rot="3012759">
            <a:off x="5984687" y="239541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Θέση αριθμού διαφάνειας 16">
            <a:extLst>
              <a:ext uri="{FF2B5EF4-FFF2-40B4-BE49-F238E27FC236}">
                <a16:creationId xmlns:a16="http://schemas.microsoft.com/office/drawing/2014/main" id="{E67841DD-0F2E-E6E6-BE1E-8948AE7E5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62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96600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7A20E43-D1D3-213C-2FBD-E1348C236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br>
              <a:rPr lang="el-GR" sz="2500" b="0" i="0" u="none" strike="noStrike" baseline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l-GR" sz="2500" b="0" i="0" u="none" strike="noStrike" baseline="0">
                <a:solidFill>
                  <a:srgbClr val="FFFFFF"/>
                </a:solidFill>
                <a:latin typeface="Franklin Gothic Medium" panose="020B0603020102020204" pitchFamily="34" charset="0"/>
              </a:rPr>
              <a:t>Βιοκαταλύτες κυττάρων ακινητοποιημένων σε στερεά απόβλητα της βιομηχανίας τροφίμων για διεργασίες ζυμώσεων</a:t>
            </a:r>
            <a:endParaRPr lang="el-GR" sz="250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7C406DA-1057-7A51-283D-483549C2D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endParaRPr lang="el-GR" sz="2000" b="0" i="0" u="none" strike="noStrike" baseline="0">
              <a:latin typeface="Franklin Gothic Medium" panose="020B0603020102020204" pitchFamily="34" charset="0"/>
            </a:endParaRPr>
          </a:p>
          <a:p>
            <a:endParaRPr lang="el-GR" sz="2000" b="0" i="0" u="none" strike="noStrike" baseline="0">
              <a:latin typeface="Franklin Gothic Medium" panose="020B0603020102020204" pitchFamily="34" charset="0"/>
            </a:endParaRPr>
          </a:p>
          <a:p>
            <a:pPr marL="0" marR="0" indent="0">
              <a:buNone/>
            </a:pPr>
            <a:r>
              <a:rPr lang="el-GR" sz="2000" b="0" i="0" u="none" strike="noStrike" baseline="0">
                <a:latin typeface="Franklin Gothic Medium" panose="020B0603020102020204" pitchFamily="34" charset="0"/>
              </a:rPr>
              <a:t>Ακινητοποίηση κυττάρων ζυμών(για αλκοολική ζύμωση) ή βακτηρίων(για γαλακτική ζύμωση) </a:t>
            </a:r>
          </a:p>
          <a:p>
            <a:pPr marR="0"/>
            <a:endParaRPr lang="el-GR" sz="2000" b="0" i="0" u="none" strike="noStrike" baseline="0">
              <a:latin typeface="Franklin Gothic Medium" panose="020B0603020102020204" pitchFamily="34" charset="0"/>
            </a:endParaRPr>
          </a:p>
          <a:p>
            <a:pPr marR="0"/>
            <a:r>
              <a:rPr lang="el-GR" sz="2000" b="0" i="0" u="none" strike="noStrike" baseline="0">
                <a:latin typeface="Franklin Gothic Medium" panose="020B0603020102020204" pitchFamily="34" charset="0"/>
              </a:rPr>
              <a:t>σε στερεά πορώδη υποστρώματα από απόβλητα υλικά όπως: Κυτταρινούχα υλικά,απολιγνινοποιημένα ή μη (πριονίδι, άχυρο, φλοιοί δημητριακών, spent grains κ.α.)</a:t>
            </a:r>
          </a:p>
          <a:p>
            <a:pPr marR="0"/>
            <a:r>
              <a:rPr lang="el-GR" sz="2000" b="0" i="0" u="none" strike="noStrike" baseline="0">
                <a:latin typeface="Franklin Gothic Medium" panose="020B0603020102020204" pitchFamily="34" charset="0"/>
              </a:rPr>
              <a:t>Κομμάτια φρούτων ή λαχανικών (μήλα, κυδώνια, αχλάδια, σύκα, φλούδες και πούλπες σταφυλιού, πατάτας, πορτοκαλιών, άμυλο, κ.α.)</a:t>
            </a:r>
          </a:p>
          <a:p>
            <a:pPr marR="0"/>
            <a:r>
              <a:rPr lang="el-GR" sz="2000" b="0" i="0" u="none" strike="noStrike" baseline="0">
                <a:latin typeface="Franklin Gothic Medium" panose="020B0603020102020204" pitchFamily="34" charset="0"/>
              </a:rPr>
              <a:t>Σύνθετα υλικά των παραπάνω </a:t>
            </a:r>
          </a:p>
          <a:p>
            <a:pPr marR="0"/>
            <a:endParaRPr lang="el-GR" sz="2000" b="0" i="0" u="none" strike="noStrike" baseline="0">
              <a:latin typeface="Franklin Gothic Medium" panose="020B0603020102020204" pitchFamily="34" charset="0"/>
            </a:endParaRPr>
          </a:p>
          <a:p>
            <a:endParaRPr lang="el-GR" sz="200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36473C2-94EB-52F2-7574-3C72A50E6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63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86969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7A20E43-D1D3-213C-2FBD-E1348C236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br>
              <a:rPr lang="el-GR" sz="2500" b="0" i="0" u="none" strike="noStrike" baseline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l-GR" sz="2500" b="0" i="0" u="none" strike="noStrike" baseline="0">
                <a:solidFill>
                  <a:srgbClr val="FFFFFF"/>
                </a:solidFill>
                <a:latin typeface="Franklin Gothic Medium" panose="020B0603020102020204" pitchFamily="34" charset="0"/>
              </a:rPr>
              <a:t>Βιοκαταλύτες κυττάρων ακινητοποιημένων σε στερεά απόβλητα της βιομηχανίας τροφίμων για διεργασίες ζυμώσεων</a:t>
            </a:r>
            <a:endParaRPr lang="el-GR" sz="2500">
              <a:solidFill>
                <a:srgbClr val="FFFFFF"/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36473C2-94EB-52F2-7574-3C72A50E6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64</a:t>
            </a:fld>
            <a:endParaRPr lang="el-G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82DF43-8666-6AA9-DBE3-02EA2B29B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235" y="136525"/>
            <a:ext cx="5448300" cy="579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51E440-BE00-DF51-EFEC-871CED0A90E3}"/>
              </a:ext>
            </a:extLst>
          </p:cNvPr>
          <p:cNvSpPr txBox="1"/>
          <p:nvPr/>
        </p:nvSpPr>
        <p:spPr>
          <a:xfrm>
            <a:off x="5188258" y="6072187"/>
            <a:ext cx="6165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Σχήμα : Βασικές μέθοδοι κυτταρικής ακινητοποίησης </a:t>
            </a:r>
          </a:p>
        </p:txBody>
      </p:sp>
    </p:spTree>
    <p:extLst>
      <p:ext uri="{BB962C8B-B14F-4D97-AF65-F5344CB8AC3E}">
        <p14:creationId xmlns:p14="http://schemas.microsoft.com/office/powerpoint/2010/main" val="31516269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7A20E43-D1D3-213C-2FBD-E1348C236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br>
              <a:rPr lang="el-GR" sz="2500" b="0" i="0" u="none" strike="noStrike" baseline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l-GR" sz="2500" b="0" i="0" u="none" strike="noStrike" baseline="0">
                <a:solidFill>
                  <a:srgbClr val="FFFFFF"/>
                </a:solidFill>
                <a:latin typeface="Franklin Gothic Medium" panose="020B0603020102020204" pitchFamily="34" charset="0"/>
              </a:rPr>
              <a:t>Βιοκαταλύτες κυττάρων ακινητοποιημένων σε στερεά απόβλητα της βιομηχανίας τροφίμων για διεργασίες ζυμώσεων</a:t>
            </a:r>
            <a:endParaRPr lang="el-GR" sz="2500">
              <a:solidFill>
                <a:srgbClr val="FFFFFF"/>
              </a:solidFill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02F5910-8982-FF2C-08B1-E3279AC33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797" y="603853"/>
            <a:ext cx="7794741" cy="49106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25AC3C-9281-2D98-B7A9-0F466348ADC6}"/>
              </a:ext>
            </a:extLst>
          </p:cNvPr>
          <p:cNvSpPr txBox="1"/>
          <p:nvPr/>
        </p:nvSpPr>
        <p:spPr>
          <a:xfrm>
            <a:off x="4906461" y="2659086"/>
            <a:ext cx="20467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sz="2000" b="1" dirty="0"/>
              <a:t>Στερεό απόβλητο</a:t>
            </a:r>
          </a:p>
        </p:txBody>
      </p:sp>
      <p:sp>
        <p:nvSpPr>
          <p:cNvPr id="8" name="Θέση αριθμού διαφάνειας 7">
            <a:extLst>
              <a:ext uri="{FF2B5EF4-FFF2-40B4-BE49-F238E27FC236}">
                <a16:creationId xmlns:a16="http://schemas.microsoft.com/office/drawing/2014/main" id="{8BECEE6A-6DF8-E4C2-3BC3-60C6B44C1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65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4281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7A20E43-D1D3-213C-2FBD-E1348C236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br>
              <a:rPr lang="el-GR" sz="2500" b="0" i="0" u="none" strike="noStrike" baseline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l-GR" sz="2500" b="0" i="0" u="none" strike="noStrike" baseline="0">
                <a:solidFill>
                  <a:srgbClr val="FFFFFF"/>
                </a:solidFill>
                <a:latin typeface="Franklin Gothic Medium" panose="020B0603020102020204" pitchFamily="34" charset="0"/>
              </a:rPr>
              <a:t>Βιοκαταλύτες κυττάρων ακινητοποιημένων σε στερεά απόβλητα της βιομηχανίας τροφίμων για διεργασίες ζυμώσεων</a:t>
            </a:r>
            <a:endParaRPr lang="el-GR" sz="2500">
              <a:solidFill>
                <a:srgbClr val="FFFFFF"/>
              </a:solidFill>
            </a:endParaRPr>
          </a:p>
        </p:txBody>
      </p:sp>
      <p:sp>
        <p:nvSpPr>
          <p:cNvPr id="8" name="Θέση αριθμού διαφάνειας 7">
            <a:extLst>
              <a:ext uri="{FF2B5EF4-FFF2-40B4-BE49-F238E27FC236}">
                <a16:creationId xmlns:a16="http://schemas.microsoft.com/office/drawing/2014/main" id="{8BECEE6A-6DF8-E4C2-3BC3-60C6B44C1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66</a:t>
            </a:fld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12F1FCA5-3D62-FF5D-E3D5-A7CCA53660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873" y="1567786"/>
            <a:ext cx="2392844" cy="3190458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579DDBB2-E728-C72B-561F-2060D06079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13" b="9560"/>
          <a:stretch/>
        </p:blipFill>
        <p:spPr>
          <a:xfrm>
            <a:off x="7912140" y="236463"/>
            <a:ext cx="3695167" cy="2578097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72671BD9-0651-7609-968E-EABD9AAF99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0" b="5270"/>
          <a:stretch/>
        </p:blipFill>
        <p:spPr>
          <a:xfrm>
            <a:off x="7912140" y="4168539"/>
            <a:ext cx="3695167" cy="2578716"/>
          </a:xfrm>
          <a:prstGeom prst="rect">
            <a:avLst/>
          </a:prstGeom>
        </p:spPr>
      </p:pic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9312A309-1D6C-BC2A-7AFC-25B3B659F025}"/>
              </a:ext>
            </a:extLst>
          </p:cNvPr>
          <p:cNvSpPr/>
          <p:nvPr/>
        </p:nvSpPr>
        <p:spPr>
          <a:xfrm>
            <a:off x="6874484" y="3143485"/>
            <a:ext cx="87888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6A341C-54C1-D0E4-C12A-49F4CCC607E4}"/>
              </a:ext>
            </a:extLst>
          </p:cNvPr>
          <p:cNvSpPr txBox="1"/>
          <p:nvPr/>
        </p:nvSpPr>
        <p:spPr>
          <a:xfrm>
            <a:off x="4416401" y="5249554"/>
            <a:ext cx="2299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Ακινητοποίηση μικροοργανισμού σε κυτταρίνη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63ED54-893E-A0CE-4BF6-8AC85A210A65}"/>
              </a:ext>
            </a:extLst>
          </p:cNvPr>
          <p:cNvSpPr txBox="1"/>
          <p:nvPr/>
        </p:nvSpPr>
        <p:spPr>
          <a:xfrm>
            <a:off x="8126565" y="3051022"/>
            <a:ext cx="3164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Χρήση του </a:t>
            </a:r>
            <a:r>
              <a:rPr lang="el-GR" dirty="0" err="1"/>
              <a:t>ακινητοποιημένου</a:t>
            </a:r>
            <a:r>
              <a:rPr lang="el-GR" dirty="0"/>
              <a:t> μικροοργανισμού σε </a:t>
            </a:r>
            <a:r>
              <a:rPr lang="en-US" dirty="0"/>
              <a:t>batch</a:t>
            </a:r>
            <a:r>
              <a:rPr lang="el-GR" dirty="0"/>
              <a:t> πείραμα</a:t>
            </a:r>
            <a:r>
              <a:rPr lang="en-US" dirty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072366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7A20E43-D1D3-213C-2FBD-E1348C236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br>
              <a:rPr lang="el-GR" sz="2500" b="0" i="0" u="none" strike="noStrike" baseline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l-GR" sz="2500" b="0" i="0" u="none" strike="noStrike" baseline="0">
                <a:solidFill>
                  <a:srgbClr val="FFFFFF"/>
                </a:solidFill>
                <a:latin typeface="Franklin Gothic Medium" panose="020B0603020102020204" pitchFamily="34" charset="0"/>
              </a:rPr>
              <a:t>Βιοκαταλύτες κυττάρων ακινητοποιημένων σε στερεά απόβλητα της βιομηχανίας τροφίμων για διεργασίες ζυμώσεων</a:t>
            </a:r>
            <a:endParaRPr lang="el-GR" sz="2500">
              <a:solidFill>
                <a:srgbClr val="FFFFFF"/>
              </a:solidFill>
            </a:endParaRPr>
          </a:p>
        </p:txBody>
      </p:sp>
      <p:sp>
        <p:nvSpPr>
          <p:cNvPr id="8" name="Θέση αριθμού διαφάνειας 7">
            <a:extLst>
              <a:ext uri="{FF2B5EF4-FFF2-40B4-BE49-F238E27FC236}">
                <a16:creationId xmlns:a16="http://schemas.microsoft.com/office/drawing/2014/main" id="{8BECEE6A-6DF8-E4C2-3BC3-60C6B44C1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67</a:t>
            </a:fld>
            <a:endParaRPr lang="el-GR"/>
          </a:p>
        </p:txBody>
      </p:sp>
      <p:pic>
        <p:nvPicPr>
          <p:cNvPr id="3" name="Εικόνα 2" descr="DSCN2225">
            <a:extLst>
              <a:ext uri="{FF2B5EF4-FFF2-40B4-BE49-F238E27FC236}">
                <a16:creationId xmlns:a16="http://schemas.microsoft.com/office/drawing/2014/main" id="{F348D86B-37B5-BFA7-36E1-A13A0C2C095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79593" y="511388"/>
            <a:ext cx="6867583" cy="5148989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151453-0F68-C75D-AE9C-EEC74AAC0179}"/>
              </a:ext>
            </a:extLst>
          </p:cNvPr>
          <p:cNvSpPr txBox="1"/>
          <p:nvPr/>
        </p:nvSpPr>
        <p:spPr>
          <a:xfrm>
            <a:off x="4170416" y="5925463"/>
            <a:ext cx="67668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dirty="0"/>
              <a:t>Σύστημα συνεχούς λειτουργίας οξεογένεσης</a:t>
            </a:r>
            <a:r>
              <a:rPr lang="el-GR" sz="2200" b="1" dirty="0"/>
              <a:t> </a:t>
            </a:r>
            <a:r>
              <a:rPr lang="el-GR" sz="2200" dirty="0"/>
              <a:t>με κίσσηρη.</a:t>
            </a:r>
          </a:p>
        </p:txBody>
      </p:sp>
    </p:spTree>
    <p:extLst>
      <p:ext uri="{BB962C8B-B14F-4D97-AF65-F5344CB8AC3E}">
        <p14:creationId xmlns:p14="http://schemas.microsoft.com/office/powerpoint/2010/main" val="31457275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7A20E43-D1D3-213C-2FBD-E1348C236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br>
              <a:rPr lang="el-GR" sz="2500" b="0" i="0" u="none" strike="noStrike" baseline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l-GR" sz="2500" b="0" i="0" u="none" strike="noStrike" baseline="0">
                <a:solidFill>
                  <a:srgbClr val="FFFFFF"/>
                </a:solidFill>
                <a:latin typeface="Franklin Gothic Medium" panose="020B0603020102020204" pitchFamily="34" charset="0"/>
              </a:rPr>
              <a:t>Βιοκαταλύτες κυττάρων ακινητοποιημένων σε στερεά απόβλητα της βιομηχανίας τροφίμων για διεργασίες ζυμώσεων</a:t>
            </a:r>
            <a:endParaRPr lang="el-GR" sz="2500">
              <a:solidFill>
                <a:srgbClr val="FFFFFF"/>
              </a:solidFill>
            </a:endParaRPr>
          </a:p>
        </p:txBody>
      </p:sp>
      <p:sp>
        <p:nvSpPr>
          <p:cNvPr id="8" name="Θέση αριθμού διαφάνειας 7">
            <a:extLst>
              <a:ext uri="{FF2B5EF4-FFF2-40B4-BE49-F238E27FC236}">
                <a16:creationId xmlns:a16="http://schemas.microsoft.com/office/drawing/2014/main" id="{8BECEE6A-6DF8-E4C2-3BC3-60C6B44C1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68</a:t>
            </a:fld>
            <a:endParaRPr lang="el-G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51453-0F68-C75D-AE9C-EEC74AAC0179}"/>
              </a:ext>
            </a:extLst>
          </p:cNvPr>
          <p:cNvSpPr txBox="1"/>
          <p:nvPr/>
        </p:nvSpPr>
        <p:spPr>
          <a:xfrm>
            <a:off x="4170415" y="5899445"/>
            <a:ext cx="7183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dirty="0"/>
              <a:t>Πειραματική διάταξη του συστήματος συνεχούς</a:t>
            </a:r>
          </a:p>
          <a:p>
            <a:r>
              <a:rPr lang="el-GR" sz="2200" dirty="0"/>
              <a:t> λειτουργίας για την ζύμωση απολιγνινοποιημένου αχύρου.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506C681-1D08-9AF8-3CF6-E7C29749207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7426" y="136525"/>
            <a:ext cx="4093076" cy="5626395"/>
          </a:xfrm>
          <a:prstGeom prst="rect">
            <a:avLst/>
          </a:prstGeom>
          <a:noFill/>
          <a:ln w="28575" cmpd="sng">
            <a:solidFill>
              <a:srgbClr val="0070C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660139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7A20E43-D1D3-213C-2FBD-E1348C236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br>
              <a:rPr lang="el-GR" sz="2500" b="0" i="0" u="none" strike="noStrike" baseline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l-GR" sz="2500" b="0" i="0" u="none" strike="noStrike" baseline="0">
                <a:solidFill>
                  <a:srgbClr val="FFFFFF"/>
                </a:solidFill>
                <a:latin typeface="Franklin Gothic Medium" panose="020B0603020102020204" pitchFamily="34" charset="0"/>
              </a:rPr>
              <a:t>Βιοκαταλύτες κυττάρων ακινητοποιημένων σε στερεά απόβλητα της βιομηχανίας τροφίμων για διεργασίες ζυμώσεων</a:t>
            </a:r>
            <a:endParaRPr lang="el-GR" sz="250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CBF4BB-8CD7-AD0B-D8A1-BE375795768C}"/>
              </a:ext>
            </a:extLst>
          </p:cNvPr>
          <p:cNvSpPr txBox="1"/>
          <p:nvPr/>
        </p:nvSpPr>
        <p:spPr>
          <a:xfrm>
            <a:off x="4201601" y="977241"/>
            <a:ext cx="3952567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ΠΑΡΑΔΕΙΓΜΑ: Παραγωγή πόσιμου οινοπνεύματος (γλυκόζη &amp; μελάσα), μπύρας και κρασιού με κύτταρα ακινητοποιημένα σε BSG</a:t>
            </a:r>
          </a:p>
          <a:p>
            <a:endParaRPr lang="el-GR" dirty="0"/>
          </a:p>
          <a:p>
            <a:r>
              <a:rPr lang="el-GR" dirty="0"/>
              <a:t>Μικροοργανισμοί: ζύμη αρτοποιίας &amp; το </a:t>
            </a:r>
            <a:r>
              <a:rPr lang="el-GR" dirty="0" err="1"/>
              <a:t>αλκοολανθεκτικό</a:t>
            </a:r>
            <a:r>
              <a:rPr lang="el-GR" dirty="0"/>
              <a:t>&amp; </a:t>
            </a:r>
            <a:r>
              <a:rPr lang="el-GR" dirty="0" err="1"/>
              <a:t>κρυοανθεκτικό</a:t>
            </a:r>
            <a:r>
              <a:rPr lang="el-GR" dirty="0"/>
              <a:t> στέλεχος S. </a:t>
            </a:r>
            <a:r>
              <a:rPr lang="en-US" dirty="0"/>
              <a:t>C</a:t>
            </a:r>
            <a:r>
              <a:rPr lang="el-GR" dirty="0" err="1"/>
              <a:t>erevisiae</a:t>
            </a:r>
            <a:r>
              <a:rPr lang="el-GR" dirty="0"/>
              <a:t> AXAZ-1</a:t>
            </a:r>
          </a:p>
          <a:p>
            <a:endParaRPr lang="el-GR" dirty="0"/>
          </a:p>
          <a:p>
            <a:r>
              <a:rPr lang="el-GR" dirty="0"/>
              <a:t>Φορείς </a:t>
            </a:r>
            <a:r>
              <a:rPr lang="el-GR" dirty="0" err="1"/>
              <a:t>ακινητοποίησης:BSG</a:t>
            </a:r>
            <a:r>
              <a:rPr lang="el-GR" dirty="0"/>
              <a:t> (απολιγνινοποιημένα και μη)</a:t>
            </a:r>
          </a:p>
          <a:p>
            <a:r>
              <a:rPr lang="el-GR" dirty="0"/>
              <a:t>Τεχνική ακινητοποίησης: με/ χωρίς προσθήκη θρεπτικών ουσιών</a:t>
            </a:r>
          </a:p>
          <a:p>
            <a:endParaRPr lang="el-GR" dirty="0"/>
          </a:p>
          <a:p>
            <a:r>
              <a:rPr lang="el-GR" dirty="0"/>
              <a:t>Ζύμωση: σε διάφορες θερμοκρασίες και συγκεντρώσεις αρχικού σακχάρου</a:t>
            </a:r>
          </a:p>
          <a:p>
            <a:r>
              <a:rPr lang="el-GR" dirty="0"/>
              <a:t>Αναλύσεις: κινητικές ζυμώσεων, αιθανόλη, αζύμωτο σάκχαρο, πτητικά παραπροϊόντα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075925-2C0D-BD5F-793A-478B7CDB7CF6}"/>
              </a:ext>
            </a:extLst>
          </p:cNvPr>
          <p:cNvSpPr txBox="1"/>
          <p:nvPr/>
        </p:nvSpPr>
        <p:spPr>
          <a:xfrm>
            <a:off x="8932287" y="1943092"/>
            <a:ext cx="319910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Αποτελέσματα: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err="1"/>
              <a:t>Βιοκαταλύτες</a:t>
            </a:r>
            <a:r>
              <a:rPr lang="el-GR" dirty="0"/>
              <a:t> κατάλληλοι για ζυμώσεις χαμηλής θερμοκρασίας (0-10oC)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Προϊόντα πολύ καλής ποιότητας και ώριμου χαρακτήρα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Αποδεκτοί χρόνοι ζύμωσης / καλή παραγωγικότητα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Δυνατότητα εμπορικής εφαρμογής</a:t>
            </a:r>
          </a:p>
        </p:txBody>
      </p:sp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E7744388-4D0E-A472-CA4A-5AB7FF4638BB}"/>
              </a:ext>
            </a:extLst>
          </p:cNvPr>
          <p:cNvSpPr/>
          <p:nvPr/>
        </p:nvSpPr>
        <p:spPr>
          <a:xfrm>
            <a:off x="7828731" y="318668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Θέση αριθμού διαφάνειας 9">
            <a:extLst>
              <a:ext uri="{FF2B5EF4-FFF2-40B4-BE49-F238E27FC236}">
                <a16:creationId xmlns:a16="http://schemas.microsoft.com/office/drawing/2014/main" id="{EC3979F3-DFD9-1497-A394-1C9FC7DD8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69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2690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3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26EFD66-1FAF-C549-A89B-EA7065348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501" y="501594"/>
            <a:ext cx="5754896" cy="1655483"/>
          </a:xfrm>
        </p:spPr>
        <p:txBody>
          <a:bodyPr anchor="b">
            <a:normAutofit/>
          </a:bodyPr>
          <a:lstStyle/>
          <a:p>
            <a:br>
              <a:rPr lang="el-GR" sz="3700" b="0" i="0" u="none" strike="noStrike" baseline="0">
                <a:latin typeface="Franklin Gothic Medium" panose="020B0603020102020204" pitchFamily="34" charset="0"/>
              </a:rPr>
            </a:br>
            <a:r>
              <a:rPr lang="el-GR" sz="3700" b="0" i="0" u="none" strike="noStrike" baseline="0">
                <a:latin typeface="Franklin Gothic Medium" panose="020B0603020102020204" pitchFamily="34" charset="0"/>
              </a:rPr>
              <a:t>Απόβλητα ζυθοποιείου-</a:t>
            </a:r>
            <a:br>
              <a:rPr lang="el-GR" sz="3700" b="0" i="0" u="none" strike="noStrike" baseline="0">
                <a:latin typeface="Franklin Gothic Medium" panose="020B0603020102020204" pitchFamily="34" charset="0"/>
              </a:rPr>
            </a:br>
            <a:r>
              <a:rPr lang="en-US" sz="3700" b="0" i="0" u="none" strike="noStrike" baseline="0">
                <a:latin typeface="Franklin Gothic Medium" panose="020B0603020102020204" pitchFamily="34" charset="0"/>
              </a:rPr>
              <a:t>Brewer’s spent grains (BSG</a:t>
            </a:r>
            <a:r>
              <a:rPr lang="el-GR" sz="3700" b="0" i="0" u="none" strike="noStrike" baseline="0">
                <a:latin typeface="Franklin Gothic Medium" panose="020B0603020102020204" pitchFamily="34" charset="0"/>
              </a:rPr>
              <a:t>)</a:t>
            </a:r>
            <a:endParaRPr lang="el-GR" sz="3700"/>
          </a:p>
        </p:txBody>
      </p:sp>
      <p:pic>
        <p:nvPicPr>
          <p:cNvPr id="6" name="Εικόνα 5" descr="Εικόνα που περιέχει φαγητό, φρούτο, πιάτο, κοτόπουλο&#10;&#10;Περιγραφή που δημιουργήθηκε αυτόματα">
            <a:extLst>
              <a:ext uri="{FF2B5EF4-FFF2-40B4-BE49-F238E27FC236}">
                <a16:creationId xmlns:a16="http://schemas.microsoft.com/office/drawing/2014/main" id="{E5BBB85C-D9B3-0949-807B-2A2FF62202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r="30361" b="1"/>
          <a:stretch/>
        </p:blipFill>
        <p:spPr>
          <a:xfrm>
            <a:off x="1068130" y="1028701"/>
            <a:ext cx="3876165" cy="4338170"/>
          </a:xfrm>
          <a:prstGeom prst="rect">
            <a:avLst/>
          </a:prstGeom>
        </p:spPr>
      </p:pic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D69279B-D39A-A2B4-62BB-283E448B5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502" y="2405894"/>
            <a:ext cx="5754896" cy="3014765"/>
          </a:xfrm>
        </p:spPr>
        <p:txBody>
          <a:bodyPr anchor="t">
            <a:normAutofit/>
          </a:bodyPr>
          <a:lstStyle/>
          <a:p>
            <a:endParaRPr lang="el-GR" sz="1700" b="0" i="0" u="none" strike="noStrike" baseline="0">
              <a:latin typeface="Franklin Gothic Medium" panose="020B0603020102020204" pitchFamily="34" charset="0"/>
            </a:endParaRPr>
          </a:p>
          <a:p>
            <a:endParaRPr lang="el-GR" sz="1700" b="0" i="0" u="none" strike="noStrike" baseline="0">
              <a:latin typeface="Franklin Gothic Medium" panose="020B0603020102020204" pitchFamily="34" charset="0"/>
            </a:endParaRPr>
          </a:p>
          <a:p>
            <a:pPr marR="0"/>
            <a:r>
              <a:rPr lang="el-GR" sz="1700" b="0" i="0" u="none" strike="noStrike" baseline="0">
                <a:latin typeface="Franklin Gothic Medium" panose="020B0603020102020204" pitchFamily="34" charset="0"/>
              </a:rPr>
              <a:t>Παράγονται μετά το στάδιο της χυλοποίησης (</a:t>
            </a:r>
            <a:r>
              <a:rPr lang="el-GR" sz="1700" b="0" i="1" u="none" strike="noStrike" baseline="0">
                <a:latin typeface="Franklin Gothic Medium" panose="020B0603020102020204" pitchFamily="34" charset="0"/>
              </a:rPr>
              <a:t>mashing</a:t>
            </a:r>
            <a:r>
              <a:rPr lang="el-GR" sz="1700" b="0" i="0" u="none" strike="noStrike" baseline="0">
                <a:latin typeface="Franklin Gothic Medium" panose="020B0603020102020204" pitchFamily="34" charset="0"/>
              </a:rPr>
              <a:t>)</a:t>
            </a:r>
          </a:p>
          <a:p>
            <a:pPr marR="0"/>
            <a:r>
              <a:rPr lang="el-GR" sz="1700" b="0" i="0" u="none" strike="noStrike" baseline="0">
                <a:latin typeface="Franklin Gothic Medium" panose="020B0603020102020204" pitchFamily="34" charset="0"/>
              </a:rPr>
              <a:t>Αποτελούν το 30%του αρχικού βυνάλευρου</a:t>
            </a:r>
          </a:p>
          <a:p>
            <a:pPr marR="0"/>
            <a:r>
              <a:rPr lang="el-GR" sz="1700" b="0" i="0" u="none" strike="noStrike" baseline="0">
                <a:latin typeface="Franklin Gothic Medium" panose="020B0603020102020204" pitchFamily="34" charset="0"/>
              </a:rPr>
              <a:t>Ετήσια παραγωγή παγκοσμίως: 30 δις kg</a:t>
            </a:r>
          </a:p>
          <a:p>
            <a:pPr marR="0"/>
            <a:r>
              <a:rPr lang="el-GR" sz="1700" b="0" i="0" u="none" strike="noStrike" baseline="0">
                <a:latin typeface="Franklin Gothic Medium" panose="020B0603020102020204" pitchFamily="34" charset="0"/>
              </a:rPr>
              <a:t>Απόρριψη ή χρήση ως ζωοτροφή</a:t>
            </a:r>
          </a:p>
          <a:p>
            <a:pPr marR="0"/>
            <a:r>
              <a:rPr lang="el-GR" sz="1700" b="0" i="0" u="none" strike="noStrike" baseline="0">
                <a:latin typeface="Franklin Gothic Medium" panose="020B0603020102020204" pitchFamily="34" charset="0"/>
              </a:rPr>
              <a:t>Αλλοιώνονται από μούχλες πολύ γρήγορα λόγω του μεγάλου ποσού υγρασίας ιδιαίτερα σε θερμά κλίματα (7-10 μέρες)</a:t>
            </a:r>
          </a:p>
          <a:p>
            <a:endParaRPr lang="el-GR" sz="1700"/>
          </a:p>
        </p:txBody>
      </p:sp>
      <p:sp>
        <p:nvSpPr>
          <p:cNvPr id="41" name="Rectangle 35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37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CB6C6F9-6FA0-F135-DF6A-F7789A5E8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27756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E4EC84E-26C8-BE57-ECB7-45AD78BA3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 b="0" i="0" u="none" strike="noStrike" baseline="0">
                <a:solidFill>
                  <a:srgbClr val="FFFFFF"/>
                </a:solidFill>
                <a:latin typeface="Franklin Gothic Medium" panose="020B0603020102020204" pitchFamily="34" charset="0"/>
              </a:rPr>
              <a:t>Ρόφηση χρωστικών &amp; μετάλλων</a:t>
            </a:r>
            <a:br>
              <a:rPr lang="el-GR" sz="4000" b="0" i="0" u="none" strike="noStrike" baseline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endParaRPr lang="el-GR" sz="400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BC68379-82E6-9811-5F6F-9139D9C65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3786" y="3292853"/>
            <a:ext cx="7866690" cy="3131781"/>
          </a:xfrm>
        </p:spPr>
        <p:txBody>
          <a:bodyPr anchor="ctr">
            <a:normAutofit/>
          </a:bodyPr>
          <a:lstStyle/>
          <a:p>
            <a:endParaRPr lang="el-GR" sz="1900" b="1" i="0" u="none" strike="noStrike" baseline="0" dirty="0">
              <a:latin typeface="Franklin Gothic Medium" panose="020B0603020102020204" pitchFamily="34" charset="0"/>
            </a:endParaRPr>
          </a:p>
          <a:p>
            <a:pPr marL="0" marR="0" indent="0">
              <a:buNone/>
            </a:pPr>
            <a:r>
              <a:rPr lang="el-GR" sz="1900" b="1" i="0" u="none" strike="noStrike" baseline="0" dirty="0">
                <a:latin typeface="Franklin Gothic Medium" panose="020B0603020102020204" pitchFamily="34" charset="0"/>
              </a:rPr>
              <a:t>Διάφορα απόβλητα της βιομηχανίας τροφίμων με/χωρίς προκατεργασία π.χ. μετατροπή σε ενεργό άνθρακα: </a:t>
            </a:r>
          </a:p>
          <a:p>
            <a:pPr marR="0"/>
            <a:r>
              <a:rPr lang="el-GR" sz="1900" b="1" i="0" u="none" strike="noStrike" baseline="0" dirty="0">
                <a:latin typeface="Franklin Gothic Medium" panose="020B0603020102020204" pitchFamily="34" charset="0"/>
              </a:rPr>
              <a:t>Απόβλητα εσπεριδοειδών </a:t>
            </a:r>
          </a:p>
          <a:p>
            <a:pPr marR="0"/>
            <a:r>
              <a:rPr lang="el-GR" sz="1900" b="1" i="0" u="none" strike="noStrike" baseline="0" dirty="0">
                <a:latin typeface="Franklin Gothic Medium" panose="020B0603020102020204" pitchFamily="34" charset="0"/>
              </a:rPr>
              <a:t>Φλούδες πατάτας </a:t>
            </a:r>
          </a:p>
          <a:p>
            <a:pPr marR="0"/>
            <a:r>
              <a:rPr lang="el-GR" sz="1900" b="1" i="0" u="none" strike="noStrike" baseline="0" dirty="0">
                <a:latin typeface="Franklin Gothic Medium" panose="020B0603020102020204" pitchFamily="34" charset="0"/>
              </a:rPr>
              <a:t>Στερεά απόβλητα ζυθοποιείου </a:t>
            </a:r>
          </a:p>
          <a:p>
            <a:pPr marR="0"/>
            <a:r>
              <a:rPr lang="el-GR" sz="1900" b="1" i="0" u="none" strike="noStrike" baseline="0" dirty="0">
                <a:latin typeface="Franklin Gothic Medium" panose="020B0603020102020204" pitchFamily="34" charset="0"/>
              </a:rPr>
              <a:t>Απόβλητα ελαιοτριβείου </a:t>
            </a:r>
          </a:p>
          <a:p>
            <a:pPr marR="0"/>
            <a:endParaRPr lang="el-GR" sz="1900" b="1" i="0" u="none" strike="noStrike" baseline="0" dirty="0">
              <a:latin typeface="Franklin Gothic Medium" panose="020B0603020102020204" pitchFamily="34" charset="0"/>
            </a:endParaRPr>
          </a:p>
          <a:p>
            <a:endParaRPr lang="el-GR" sz="1900" b="1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D5C9200-2B2E-29A6-DF91-39DDB99C2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8F51D1F-BC8B-4070-93ED-A6C35F121F54}" type="slidenum">
              <a:rPr lang="el-GR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70</a:t>
            </a:fld>
            <a:endParaRPr lang="el-GR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59FF5A17-F10E-BD49-2E67-9263DA016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340" y="271337"/>
            <a:ext cx="4692648" cy="18770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AB2489-31A6-7CAB-AB03-0310F070C9AF}"/>
              </a:ext>
            </a:extLst>
          </p:cNvPr>
          <p:cNvSpPr txBox="1"/>
          <p:nvPr/>
        </p:nvSpPr>
        <p:spPr>
          <a:xfrm>
            <a:off x="6539500" y="2490156"/>
            <a:ext cx="3644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Ενεργός άνθρακας από </a:t>
            </a:r>
            <a:r>
              <a:rPr lang="el-GR" dirty="0" err="1"/>
              <a:t>μπαγκάσσα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88129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E4EC84E-26C8-BE57-ECB7-45AD78BA3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 b="0" i="0" u="none" strike="noStrike" baseline="0">
                <a:solidFill>
                  <a:srgbClr val="FFFFFF"/>
                </a:solidFill>
                <a:latin typeface="Franklin Gothic Medium" panose="020B0603020102020204" pitchFamily="34" charset="0"/>
              </a:rPr>
              <a:t>Ρόφηση χρωστικών &amp; μετάλλων</a:t>
            </a:r>
            <a:br>
              <a:rPr lang="el-GR" sz="4000" b="0" i="0" u="none" strike="noStrike" baseline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endParaRPr lang="el-GR" sz="400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BC68379-82E6-9811-5F6F-9139D9C65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3786" y="3292853"/>
            <a:ext cx="7545659" cy="3527936"/>
          </a:xfrm>
        </p:spPr>
        <p:txBody>
          <a:bodyPr anchor="ctr">
            <a:normAutofit/>
          </a:bodyPr>
          <a:lstStyle/>
          <a:p>
            <a:endParaRPr lang="el-GR" sz="1900" b="1" i="0" u="none" strike="noStrike" baseline="0" dirty="0">
              <a:latin typeface="Franklin Gothic Medium" panose="020B0603020102020204" pitchFamily="34" charset="0"/>
            </a:endParaRPr>
          </a:p>
          <a:p>
            <a:pPr marL="0" marR="0" indent="0" algn="l">
              <a:buNone/>
            </a:pPr>
            <a:r>
              <a:rPr lang="el-GR" sz="1800" b="1" i="0" u="none" strike="noStrike" baseline="0" dirty="0">
                <a:latin typeface="Franklin Gothic Medium" panose="020B0603020102020204" pitchFamily="34" charset="0"/>
              </a:rPr>
              <a:t>Έχουν μελετηθεί ως </a:t>
            </a:r>
            <a:r>
              <a:rPr lang="el-GR" sz="1800" b="1" i="0" u="none" strike="noStrike" baseline="0" dirty="0" err="1">
                <a:latin typeface="Franklin Gothic Medium" panose="020B0603020102020204" pitchFamily="34" charset="0"/>
              </a:rPr>
              <a:t>βιοροφητικά</a:t>
            </a:r>
            <a:r>
              <a:rPr lang="el-GR" sz="1800" b="1" i="0" u="none" strike="noStrike" baseline="0" dirty="0">
                <a:latin typeface="Franklin Gothic Medium" panose="020B0603020102020204" pitchFamily="34" charset="0"/>
              </a:rPr>
              <a:t> υλικά σε υγρά απόβλητα ή «μοντέλα» υποστρώματα για: </a:t>
            </a:r>
          </a:p>
          <a:p>
            <a:pPr marR="0" algn="l"/>
            <a:r>
              <a:rPr lang="el-GR" sz="1800" b="1" i="1" u="none" strike="noStrike" baseline="0" dirty="0">
                <a:latin typeface="Franklin Gothic Medium" panose="020B0603020102020204" pitchFamily="34" charset="0"/>
              </a:rPr>
              <a:t>Μέταλλα: </a:t>
            </a:r>
            <a:r>
              <a:rPr lang="en-US" sz="1800" b="1" i="1" u="none" strike="noStrike" baseline="0" dirty="0">
                <a:latin typeface="Franklin Gothic Medium" panose="020B0603020102020204" pitchFamily="34" charset="0"/>
              </a:rPr>
              <a:t>Cr+3, Cr+6, Pb+2, Zn+2, Cu+2, Mo+6, Cd+2, Fe+3</a:t>
            </a:r>
            <a:r>
              <a:rPr lang="el-GR" sz="1800" b="1" i="1" u="none" strike="noStrike" baseline="0" dirty="0">
                <a:latin typeface="Franklin Gothic Medium" panose="020B0603020102020204" pitchFamily="34" charset="0"/>
              </a:rPr>
              <a:t>κ.α.</a:t>
            </a:r>
            <a:endParaRPr lang="el-GR" sz="1800" b="1" i="0" u="none" strike="noStrike" baseline="0" dirty="0">
              <a:latin typeface="Franklin Gothic Medium" panose="020B0603020102020204" pitchFamily="34" charset="0"/>
            </a:endParaRPr>
          </a:p>
          <a:p>
            <a:pPr marR="0" algn="l"/>
            <a:r>
              <a:rPr lang="en-US" sz="1800" b="1" i="1" u="none" strike="noStrike" baseline="0" dirty="0" err="1">
                <a:latin typeface="Franklin Gothic Medium" panose="020B0603020102020204" pitchFamily="34" charset="0"/>
              </a:rPr>
              <a:t>Χρωστικές</a:t>
            </a:r>
            <a:r>
              <a:rPr lang="en-US" sz="1800" b="1" i="1" u="none" strike="noStrike" baseline="0" dirty="0">
                <a:latin typeface="Franklin Gothic Medium" panose="020B0603020102020204" pitchFamily="34" charset="0"/>
              </a:rPr>
              <a:t>: Direct N Blue-106, Direct Yellow 12, Direct Blue-86, Direct Red 23, Direct Red 80, Reactive yellow 42, Reactive red 45, Reactive blue 19, Reactive blue 49, Acid Violet 17, κ.α.</a:t>
            </a:r>
            <a:endParaRPr lang="en-US" sz="1800" b="1" i="0" u="none" strike="noStrike" baseline="0" dirty="0">
              <a:latin typeface="Franklin Gothic Medium" panose="020B0603020102020204" pitchFamily="34" charset="0"/>
            </a:endParaRPr>
          </a:p>
          <a:p>
            <a:pPr marR="0" algn="l"/>
            <a:r>
              <a:rPr lang="el-GR" sz="1800" b="1" i="1" u="none" strike="noStrike" baseline="0" dirty="0">
                <a:latin typeface="Franklin Gothic Medium" panose="020B0603020102020204" pitchFamily="34" charset="0"/>
              </a:rPr>
              <a:t>Χημικούς ρύπους: </a:t>
            </a:r>
            <a:r>
              <a:rPr lang="el-GR" sz="1800" b="1" i="1" u="none" strike="noStrike" baseline="0" dirty="0" err="1">
                <a:latin typeface="Franklin Gothic Medium" panose="020B0603020102020204" pitchFamily="34" charset="0"/>
              </a:rPr>
              <a:t>υπερχλωρικά</a:t>
            </a:r>
            <a:r>
              <a:rPr lang="el-GR" sz="1800" b="1" i="1" u="none" strike="noStrike" baseline="0" dirty="0">
                <a:latin typeface="Franklin Gothic Medium" panose="020B0603020102020204" pitchFamily="34" charset="0"/>
              </a:rPr>
              <a:t>, </a:t>
            </a:r>
            <a:r>
              <a:rPr lang="el-GR" sz="1800" b="1" i="1" u="none" strike="noStrike" baseline="0" dirty="0" err="1">
                <a:latin typeface="Franklin Gothic Medium" panose="020B0603020102020204" pitchFamily="34" charset="0"/>
              </a:rPr>
              <a:t>αλογονούχες</a:t>
            </a:r>
            <a:r>
              <a:rPr lang="el-GR" sz="1800" b="1" i="1" u="none" strike="noStrike" baseline="0" dirty="0">
                <a:latin typeface="Franklin Gothic Medium" panose="020B0603020102020204" pitchFamily="34" charset="0"/>
              </a:rPr>
              <a:t> φαινόλες, κ.α.</a:t>
            </a:r>
            <a:endParaRPr lang="el-GR" sz="1800" b="1" i="0" u="none" strike="noStrike" baseline="0" dirty="0">
              <a:latin typeface="Franklin Gothic Medium" panose="020B0603020102020204" pitchFamily="34" charset="0"/>
            </a:endParaRPr>
          </a:p>
          <a:p>
            <a:pPr marR="0"/>
            <a:endParaRPr lang="el-GR" sz="1900" b="1" i="0" u="none" strike="noStrike" baseline="0" dirty="0">
              <a:latin typeface="Franklin Gothic Medium" panose="020B0603020102020204" pitchFamily="34" charset="0"/>
            </a:endParaRPr>
          </a:p>
          <a:p>
            <a:endParaRPr lang="el-GR" sz="1900" b="1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D5C9200-2B2E-29A6-DF91-39DDB99C2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8F51D1F-BC8B-4070-93ED-A6C35F121F54}" type="slidenum">
              <a:rPr lang="el-GR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71</a:t>
            </a:fld>
            <a:endParaRPr lang="el-GR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7D4E80C4-05AF-AD41-2C4A-272D5286F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76" y="37211"/>
            <a:ext cx="3688716" cy="27491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64BCAF-C066-2FBB-40B2-436F070B9199}"/>
              </a:ext>
            </a:extLst>
          </p:cNvPr>
          <p:cNvSpPr txBox="1"/>
          <p:nvPr/>
        </p:nvSpPr>
        <p:spPr>
          <a:xfrm>
            <a:off x="5986834" y="2923521"/>
            <a:ext cx="46841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Ενεργός άνθρακας από απόβλητο πορτοκαλιών</a:t>
            </a:r>
          </a:p>
        </p:txBody>
      </p:sp>
    </p:spTree>
    <p:extLst>
      <p:ext uri="{BB962C8B-B14F-4D97-AF65-F5344CB8AC3E}">
        <p14:creationId xmlns:p14="http://schemas.microsoft.com/office/powerpoint/2010/main" val="4240509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26EFD66-1FAF-C549-A89B-EA7065348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501" y="489508"/>
            <a:ext cx="5754896" cy="1667569"/>
          </a:xfrm>
        </p:spPr>
        <p:txBody>
          <a:bodyPr anchor="b">
            <a:normAutofit/>
          </a:bodyPr>
          <a:lstStyle/>
          <a:p>
            <a:br>
              <a:rPr lang="el-GR" sz="3700" b="0" i="0" u="none" strike="noStrike" baseline="0" dirty="0">
                <a:latin typeface="Franklin Gothic Medium" panose="020B0603020102020204" pitchFamily="34" charset="0"/>
              </a:rPr>
            </a:br>
            <a:r>
              <a:rPr lang="el-GR" sz="3700" b="0" i="0" u="none" strike="noStrike" baseline="0" dirty="0">
                <a:latin typeface="Franklin Gothic Medium" panose="020B0603020102020204" pitchFamily="34" charset="0"/>
              </a:rPr>
              <a:t>Απόβλητα ζυθοποιείου-</a:t>
            </a:r>
            <a:br>
              <a:rPr lang="el-GR" sz="3700" b="0" i="0" u="none" strike="noStrike" baseline="0" dirty="0">
                <a:latin typeface="Franklin Gothic Medium" panose="020B0603020102020204" pitchFamily="34" charset="0"/>
              </a:rPr>
            </a:br>
            <a:r>
              <a:rPr lang="en-US" sz="3700" b="0" i="0" u="none" strike="noStrike" baseline="0" dirty="0">
                <a:latin typeface="Franklin Gothic Medium" panose="020B0603020102020204" pitchFamily="34" charset="0"/>
              </a:rPr>
              <a:t>Brewer’s spent grains (BSG</a:t>
            </a:r>
            <a:r>
              <a:rPr lang="el-GR" sz="3700" b="0" i="0" u="none" strike="noStrike" baseline="0" dirty="0">
                <a:latin typeface="Franklin Gothic Medium" panose="020B0603020102020204" pitchFamily="34" charset="0"/>
              </a:rPr>
              <a:t>)</a:t>
            </a:r>
            <a:endParaRPr lang="el-GR" sz="3700" dirty="0"/>
          </a:p>
        </p:txBody>
      </p:sp>
      <p:pic>
        <p:nvPicPr>
          <p:cNvPr id="6" name="Εικόνα 5" descr="Εικόνα που περιέχει φαγητό, φρούτο, πιάτο, κοτόπουλο&#10;&#10;Περιγραφή που δημιουργήθηκε αυτόματα">
            <a:extLst>
              <a:ext uri="{FF2B5EF4-FFF2-40B4-BE49-F238E27FC236}">
                <a16:creationId xmlns:a16="http://schemas.microsoft.com/office/drawing/2014/main" id="{A7963DAA-B796-30B7-BEB0-D6543091C7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" r="25756" b="-2"/>
          <a:stretch/>
        </p:blipFill>
        <p:spPr>
          <a:xfrm>
            <a:off x="1068130" y="1335046"/>
            <a:ext cx="3876165" cy="3756212"/>
          </a:xfrm>
          <a:prstGeom prst="rect">
            <a:avLst/>
          </a:prstGeom>
        </p:spPr>
      </p:pic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D69279B-D39A-A2B4-62BB-283E448B5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502" y="2405893"/>
            <a:ext cx="6195448" cy="3756211"/>
          </a:xfrm>
        </p:spPr>
        <p:txBody>
          <a:bodyPr numCol="2" anchor="t">
            <a:normAutofit/>
          </a:bodyPr>
          <a:lstStyle/>
          <a:p>
            <a:pPr marL="0" marR="0" indent="0">
              <a:buNone/>
            </a:pPr>
            <a:endParaRPr lang="el-GR" sz="1600" b="0" i="0" u="none" strike="noStrike" baseline="0">
              <a:latin typeface="Franklin Gothic Medium" panose="020B0603020102020204" pitchFamily="34" charset="0"/>
            </a:endParaRPr>
          </a:p>
          <a:p>
            <a:pPr marR="0"/>
            <a:r>
              <a:rPr lang="el-GR" sz="1600" b="0" i="0" u="none" strike="noStrike" baseline="0">
                <a:latin typeface="Franklin Gothic Medium" panose="020B0603020102020204" pitchFamily="34" charset="0"/>
              </a:rPr>
              <a:t>Σύσταση% επί ξηρού</a:t>
            </a:r>
          </a:p>
          <a:p>
            <a:pPr marL="0" marR="0" indent="0">
              <a:buNone/>
            </a:pPr>
            <a:endParaRPr lang="en-US" sz="1600" b="0" i="0" u="none" strike="noStrike" baseline="0">
              <a:latin typeface="Franklin Gothic Medium" panose="020B0603020102020204" pitchFamily="34" charset="0"/>
            </a:endParaRPr>
          </a:p>
          <a:p>
            <a:pPr marR="0"/>
            <a:r>
              <a:rPr lang="en-US" sz="1600" b="0" i="0" u="none" strike="noStrike" baseline="0">
                <a:latin typeface="Franklin Gothic Medium" panose="020B0603020102020204" pitchFamily="34" charset="0"/>
              </a:rPr>
              <a:t>16-25</a:t>
            </a:r>
            <a:r>
              <a:rPr lang="el-GR" sz="1600" b="0" i="0" u="none" strike="noStrike" baseline="0">
                <a:latin typeface="Franklin Gothic Medium" panose="020B0603020102020204" pitchFamily="34" charset="0"/>
              </a:rPr>
              <a:t>% Κυτταρίνη</a:t>
            </a:r>
          </a:p>
          <a:p>
            <a:pPr marL="0" marR="0" indent="0">
              <a:buNone/>
            </a:pPr>
            <a:endParaRPr lang="el-GR" sz="1600" b="0" i="0" u="none" strike="noStrike" baseline="0">
              <a:latin typeface="Franklin Gothic Medium" panose="020B0603020102020204" pitchFamily="34" charset="0"/>
            </a:endParaRPr>
          </a:p>
          <a:p>
            <a:pPr marR="0"/>
            <a:r>
              <a:rPr lang="el-GR" sz="1600" b="0" i="0" u="none" strike="noStrike" baseline="0">
                <a:latin typeface="Franklin Gothic Medium" panose="020B0603020102020204" pitchFamily="34" charset="0"/>
              </a:rPr>
              <a:t>28-35% Ημικυτταρίνες</a:t>
            </a:r>
          </a:p>
          <a:p>
            <a:pPr marL="0" marR="0" indent="0">
              <a:buNone/>
            </a:pPr>
            <a:endParaRPr lang="el-GR" sz="1600" b="0" i="0" u="none" strike="noStrike" baseline="0">
              <a:latin typeface="Franklin Gothic Medium" panose="020B0603020102020204" pitchFamily="34" charset="0"/>
            </a:endParaRPr>
          </a:p>
          <a:p>
            <a:pPr marR="0"/>
            <a:r>
              <a:rPr lang="el-GR" sz="1600" b="0" i="0" u="none" strike="noStrike" baseline="0">
                <a:latin typeface="Franklin Gothic Medium" panose="020B0603020102020204" pitchFamily="34" charset="0"/>
              </a:rPr>
              <a:t>8-28% Λιγνίνη</a:t>
            </a:r>
          </a:p>
          <a:p>
            <a:pPr marL="0" marR="0" indent="0">
              <a:buNone/>
            </a:pPr>
            <a:endParaRPr lang="el-GR" sz="1600" b="0" i="0" u="none" strike="noStrike" baseline="0">
              <a:latin typeface="Franklin Gothic Medium" panose="020B0603020102020204" pitchFamily="34" charset="0"/>
            </a:endParaRPr>
          </a:p>
          <a:p>
            <a:pPr marR="0"/>
            <a:r>
              <a:rPr lang="el-GR" sz="1600" b="0" i="0" u="none" strike="noStrike" baseline="0">
                <a:latin typeface="Franklin Gothic Medium" panose="020B0603020102020204" pitchFamily="34" charset="0"/>
              </a:rPr>
              <a:t>15-24% Πρωτεΐνη</a:t>
            </a:r>
          </a:p>
          <a:p>
            <a:pPr marL="0" marR="0" indent="0">
              <a:buNone/>
            </a:pPr>
            <a:endParaRPr lang="el-GR" sz="1600" b="0" i="0" u="none" strike="noStrike" baseline="0">
              <a:latin typeface="Franklin Gothic Medium" panose="020B0603020102020204" pitchFamily="34" charset="0"/>
            </a:endParaRPr>
          </a:p>
          <a:p>
            <a:pPr marR="0"/>
            <a:r>
              <a:rPr lang="el-GR" sz="1600" b="0" i="0" u="none" strike="noStrike" baseline="0">
                <a:latin typeface="Franklin Gothic Medium" panose="020B0603020102020204" pitchFamily="34" charset="0"/>
              </a:rPr>
              <a:t>2.4-4.6% Τέφρα</a:t>
            </a:r>
          </a:p>
          <a:p>
            <a:pPr marL="0" marR="0" indent="0">
              <a:buNone/>
            </a:pPr>
            <a:endParaRPr lang="el-GR" sz="1600" b="0" i="0" u="none" strike="noStrike" baseline="0">
              <a:latin typeface="Franklin Gothic Medium" panose="020B0603020102020204" pitchFamily="34" charset="0"/>
            </a:endParaRPr>
          </a:p>
          <a:p>
            <a:pPr marR="0"/>
            <a:r>
              <a:rPr lang="el-GR" sz="1600" b="0" i="0" u="none" strike="noStrike" baseline="0">
                <a:latin typeface="Franklin Gothic Medium" panose="020B0603020102020204" pitchFamily="34" charset="0"/>
              </a:rPr>
              <a:t>3-11% Λιπίδια</a:t>
            </a:r>
          </a:p>
          <a:p>
            <a:pPr marL="0" marR="0" indent="0">
              <a:buNone/>
            </a:pPr>
            <a:endParaRPr lang="el-GR" sz="1600" b="0" i="0" u="none" strike="noStrike" baseline="0">
              <a:latin typeface="Franklin Gothic Medium" panose="020B0603020102020204" pitchFamily="34" charset="0"/>
            </a:endParaRPr>
          </a:p>
          <a:p>
            <a:pPr marR="0"/>
            <a:r>
              <a:rPr lang="el-GR" sz="1600" b="0" i="0" u="none" strike="noStrike" baseline="0">
                <a:latin typeface="Franklin Gothic Medium" panose="020B0603020102020204" pitchFamily="34" charset="0"/>
              </a:rPr>
              <a:t>6-7% Υπολειπόμενο άμυλο (άμυλο/σάκχαρα/δεξτρίνες)</a:t>
            </a:r>
          </a:p>
          <a:p>
            <a:pPr marL="0" marR="0" indent="0">
              <a:buNone/>
            </a:pPr>
            <a:endParaRPr lang="el-GR" sz="1600" b="0" i="0" u="none" strike="noStrike" baseline="0">
              <a:latin typeface="Franklin Gothic Medium" panose="020B0603020102020204" pitchFamily="34" charset="0"/>
            </a:endParaRPr>
          </a:p>
          <a:p>
            <a:pPr marR="0"/>
            <a:r>
              <a:rPr lang="el-GR" sz="1600" b="0" i="0" u="none" strike="noStrike" baseline="0">
                <a:latin typeface="Franklin Gothic Medium" panose="020B0603020102020204" pitchFamily="34" charset="0"/>
              </a:rPr>
              <a:t>70-85% Υγρασία</a:t>
            </a:r>
          </a:p>
          <a:p>
            <a:pPr marL="0" marR="0" indent="0">
              <a:buNone/>
            </a:pPr>
            <a:endParaRPr lang="el-GR" sz="1600" b="0" i="0" u="none" strike="noStrike" baseline="0">
              <a:latin typeface="Franklin Gothic Medium" panose="020B0603020102020204" pitchFamily="34" charset="0"/>
            </a:endParaRPr>
          </a:p>
          <a:p>
            <a:pPr marR="0"/>
            <a:r>
              <a:rPr lang="en-US" sz="1600" b="0" i="0" u="none" strike="noStrike" baseline="0">
                <a:latin typeface="Franklin Gothic Medium" panose="020B0603020102020204" pitchFamily="34" charset="0"/>
              </a:rPr>
              <a:t>pH 6.0</a:t>
            </a:r>
            <a:endParaRPr lang="el-GR" sz="16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F517687-99C3-6B4D-801D-E913EFF1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0151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56374E4-0D83-0274-47A7-D0D132E5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716" y="499397"/>
            <a:ext cx="5929422" cy="1640180"/>
          </a:xfrm>
        </p:spPr>
        <p:txBody>
          <a:bodyPr anchor="b">
            <a:normAutofit/>
          </a:bodyPr>
          <a:lstStyle/>
          <a:p>
            <a:r>
              <a:rPr lang="el-GR" sz="3700" b="0" i="0" u="none" strike="noStrike" baseline="0">
                <a:latin typeface="Franklin Gothic Medium" panose="020B0603020102020204" pitchFamily="34" charset="0"/>
              </a:rPr>
              <a:t>Απόβλητα ζυθοποιείου-</a:t>
            </a:r>
            <a:br>
              <a:rPr lang="el-GR" sz="3700" b="0" i="0" u="none" strike="noStrike" baseline="0">
                <a:latin typeface="Franklin Gothic Medium" panose="020B0603020102020204" pitchFamily="34" charset="0"/>
              </a:rPr>
            </a:br>
            <a:r>
              <a:rPr lang="en-US" sz="3700" b="0" i="0" u="none" strike="noStrike" baseline="0">
                <a:latin typeface="Franklin Gothic Medium" panose="020B0603020102020204" pitchFamily="34" charset="0"/>
              </a:rPr>
              <a:t>Brewer’s spent grains (BSG</a:t>
            </a:r>
            <a:r>
              <a:rPr lang="el-GR" sz="3700" b="0" i="0" u="none" strike="noStrike" baseline="0">
                <a:latin typeface="Franklin Gothic Medium" panose="020B0603020102020204" pitchFamily="34" charset="0"/>
              </a:rPr>
              <a:t>)</a:t>
            </a:r>
            <a:endParaRPr lang="el-GR" sz="370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F75B2E2-6C4C-633C-C8FE-69DF9E322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577" y="2385721"/>
            <a:ext cx="5929422" cy="35197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l-GR" sz="1400" b="0" i="0" u="none" strike="noStrike" baseline="0" dirty="0">
              <a:latin typeface="Franklin Gothic Medium" panose="020B0603020102020204" pitchFamily="34" charset="0"/>
            </a:endParaRPr>
          </a:p>
          <a:p>
            <a:pPr marR="0"/>
            <a:r>
              <a:rPr lang="el-GR" sz="1400" b="1" i="0" u="none" strike="noStrike" baseline="0" dirty="0">
                <a:latin typeface="Franklin Gothic Medium" panose="020B0603020102020204" pitchFamily="34" charset="0"/>
              </a:rPr>
              <a:t>Σάκχαρα &amp; βιοαιθανόλη από </a:t>
            </a:r>
            <a:r>
              <a:rPr lang="en-US" sz="1400" b="1" i="0" u="none" strike="noStrike" baseline="0" dirty="0">
                <a:latin typeface="Franklin Gothic Medium" panose="020B0603020102020204" pitchFamily="34" charset="0"/>
              </a:rPr>
              <a:t>spent grains</a:t>
            </a:r>
            <a:endParaRPr lang="el-GR" sz="1400" b="1" i="0" u="none" strike="noStrike" baseline="0" dirty="0">
              <a:latin typeface="Franklin Gothic Medium" panose="020B0603020102020204" pitchFamily="34" charset="0"/>
            </a:endParaRPr>
          </a:p>
          <a:p>
            <a:pPr marR="0"/>
            <a:r>
              <a:rPr lang="el-GR" sz="1400" b="0" i="0" u="none" strike="noStrike" baseline="0" dirty="0">
                <a:latin typeface="Franklin Gothic Medium" panose="020B0603020102020204" pitchFamily="34" charset="0"/>
              </a:rPr>
              <a:t>Απαιτείται μετατροπή των πολυσακχαριτών σε ζυμώσιμα σάκχαρα</a:t>
            </a:r>
          </a:p>
          <a:p>
            <a:pPr marR="0"/>
            <a:r>
              <a:rPr lang="el-GR" sz="1400" b="0" i="0" u="none" strike="noStrike" baseline="0" dirty="0">
                <a:latin typeface="Franklin Gothic Medium" panose="020B0603020102020204" pitchFamily="34" charset="0"/>
              </a:rPr>
              <a:t>Το προϊόν της υδρόλυσης είναι σύνθετο (</a:t>
            </a:r>
            <a:r>
              <a:rPr lang="el-GR" sz="1400" b="0" i="0" u="none" strike="noStrike" baseline="0" dirty="0" err="1">
                <a:latin typeface="Franklin Gothic Medium" panose="020B0603020102020204" pitchFamily="34" charset="0"/>
              </a:rPr>
              <a:t>εξόζες</a:t>
            </a:r>
            <a:r>
              <a:rPr lang="el-GR" sz="1400" b="0" i="0" u="none" strike="noStrike" baseline="0" dirty="0">
                <a:latin typeface="Franklin Gothic Medium" panose="020B0603020102020204" pitchFamily="34" charset="0"/>
              </a:rPr>
              <a:t>&amp; </a:t>
            </a:r>
            <a:r>
              <a:rPr lang="el-GR" sz="1400" b="0" i="0" u="none" strike="noStrike" baseline="0" dirty="0" err="1">
                <a:latin typeface="Franklin Gothic Medium" panose="020B0603020102020204" pitchFamily="34" charset="0"/>
              </a:rPr>
              <a:t>πεντόζες</a:t>
            </a:r>
            <a:r>
              <a:rPr lang="el-GR" sz="1400" b="0" i="0" u="none" strike="noStrike" baseline="0" dirty="0">
                <a:latin typeface="Franklin Gothic Medium" panose="020B0603020102020204" pitchFamily="34" charset="0"/>
              </a:rPr>
              <a:t>: γλυκόζη από κυτταρίνη-</a:t>
            </a:r>
            <a:r>
              <a:rPr lang="el-GR" sz="1400" b="0" i="0" u="none" strike="noStrike" baseline="0" dirty="0" err="1">
                <a:latin typeface="Franklin Gothic Medium" panose="020B0603020102020204" pitchFamily="34" charset="0"/>
              </a:rPr>
              <a:t>ξυλόζηκαι</a:t>
            </a:r>
            <a:r>
              <a:rPr lang="el-GR" sz="1400" b="0" i="0" u="none" strike="noStrike" baseline="0" dirty="0">
                <a:latin typeface="Franklin Gothic Medium" panose="020B0603020102020204" pitchFamily="34" charset="0"/>
              </a:rPr>
              <a:t> </a:t>
            </a:r>
            <a:r>
              <a:rPr lang="el-GR" sz="1400" b="0" i="0" u="none" strike="noStrike" baseline="0" dirty="0" err="1">
                <a:latin typeface="Franklin Gothic Medium" panose="020B0603020102020204" pitchFamily="34" charset="0"/>
              </a:rPr>
              <a:t>αραβινόζη</a:t>
            </a:r>
            <a:r>
              <a:rPr lang="el-GR" sz="1400" b="0" i="0" u="none" strike="noStrike" baseline="0" dirty="0">
                <a:latin typeface="Franklin Gothic Medium" panose="020B0603020102020204" pitchFamily="34" charset="0"/>
              </a:rPr>
              <a:t> από ημικυτταρίνες)</a:t>
            </a:r>
          </a:p>
          <a:p>
            <a:pPr marR="0"/>
            <a:r>
              <a:rPr lang="el-GR" sz="1400" b="0" i="0" u="none" strike="noStrike" baseline="0" dirty="0" err="1">
                <a:latin typeface="Franklin Gothic Medium" panose="020B0603020102020204" pitchFamily="34" charset="0"/>
              </a:rPr>
              <a:t>Προκατεργασίες</a:t>
            </a:r>
            <a:r>
              <a:rPr lang="el-GR" sz="1400" b="0" i="0" u="none" strike="noStrike" baseline="0" dirty="0">
                <a:latin typeface="Franklin Gothic Medium" panose="020B0603020102020204" pitchFamily="34" charset="0"/>
              </a:rPr>
              <a:t> για μερική υδρόλυση μπορεί να περιλαμβάνουν θέρμανση υπό πίεση, επίδραση μικροκυμάτων και υπερήχων, κατεργασία με οξέα και ένζυμα </a:t>
            </a:r>
          </a:p>
          <a:p>
            <a:pPr marR="0"/>
            <a:r>
              <a:rPr lang="el-GR" sz="1400" b="0" i="1" u="none" strike="noStrike" baseline="0" dirty="0">
                <a:latin typeface="Franklin Gothic Medium" panose="020B0603020102020204" pitchFamily="34" charset="0"/>
              </a:rPr>
              <a:t>Ο </a:t>
            </a:r>
            <a:r>
              <a:rPr lang="el-GR" sz="1400" b="0" i="1" u="none" strike="noStrike" baseline="0" dirty="0" err="1">
                <a:latin typeface="Franklin Gothic Medium" panose="020B0603020102020204" pitchFamily="34" charset="0"/>
              </a:rPr>
              <a:t>S.cerevisiae</a:t>
            </a:r>
            <a:r>
              <a:rPr lang="el-GR" sz="1400" b="0" i="1" u="none" strike="noStrike" baseline="0" dirty="0">
                <a:latin typeface="Franklin Gothic Medium" panose="020B0603020102020204" pitchFamily="34" charset="0"/>
              </a:rPr>
              <a:t> </a:t>
            </a:r>
            <a:r>
              <a:rPr lang="el-GR" sz="1400" b="0" i="0" u="none" strike="noStrike" baseline="0" dirty="0">
                <a:latin typeface="Franklin Gothic Medium" panose="020B0603020102020204" pitchFamily="34" charset="0"/>
              </a:rPr>
              <a:t>που χρησιμοποιείται παραδοσιακά στη βιομηχανία οινοπνεύματος δεν αξιοποιεί τις </a:t>
            </a:r>
            <a:r>
              <a:rPr lang="el-GR" sz="1400" b="0" i="0" u="none" strike="noStrike" baseline="0" dirty="0" err="1">
                <a:latin typeface="Franklin Gothic Medium" panose="020B0603020102020204" pitchFamily="34" charset="0"/>
              </a:rPr>
              <a:t>πεντόζες</a:t>
            </a:r>
            <a:endParaRPr lang="el-GR" sz="1400" b="0" i="0" u="none" strike="noStrike" baseline="0" dirty="0">
              <a:latin typeface="Franklin Gothic Medium" panose="020B0603020102020204" pitchFamily="34" charset="0"/>
            </a:endParaRPr>
          </a:p>
          <a:p>
            <a:pPr marR="0"/>
            <a:r>
              <a:rPr lang="el-GR" sz="1400" b="0" i="0" u="none" strike="noStrike" baseline="0" dirty="0">
                <a:latin typeface="Franklin Gothic Medium" panose="020B0603020102020204" pitchFamily="34" charset="0"/>
              </a:rPr>
              <a:t>Μελετώνται ζύμες που αξιοποιούν την </a:t>
            </a:r>
            <a:r>
              <a:rPr lang="el-GR" sz="1400" b="0" i="0" u="none" strike="noStrike" baseline="0" dirty="0" err="1">
                <a:latin typeface="Franklin Gothic Medium" panose="020B0603020102020204" pitchFamily="34" charset="0"/>
              </a:rPr>
              <a:t>ξυλόζη</a:t>
            </a:r>
            <a:r>
              <a:rPr lang="el-GR" sz="1400" b="0" i="0" u="none" strike="noStrike" baseline="0" dirty="0">
                <a:latin typeface="Franklin Gothic Medium" panose="020B0603020102020204" pitchFamily="34" charset="0"/>
              </a:rPr>
              <a:t> όπως </a:t>
            </a:r>
            <a:r>
              <a:rPr lang="en-US" sz="1400" b="0" i="1" u="none" strike="noStrike" baseline="0" dirty="0" err="1">
                <a:latin typeface="Franklin Gothic Medium" panose="020B0603020102020204" pitchFamily="34" charset="0"/>
              </a:rPr>
              <a:t>Pichiastipitis</a:t>
            </a:r>
            <a:r>
              <a:rPr lang="en-US" sz="1400" b="0" i="1" u="none" strike="noStrike" baseline="0" dirty="0">
                <a:latin typeface="Franklin Gothic Medium" panose="020B0603020102020204" pitchFamily="34" charset="0"/>
              </a:rPr>
              <a:t>, Candida tenuis, </a:t>
            </a:r>
            <a:r>
              <a:rPr lang="en-US" sz="1400" b="0" i="1" u="none" strike="noStrike" baseline="0" dirty="0" err="1">
                <a:latin typeface="Franklin Gothic Medium" panose="020B0603020102020204" pitchFamily="34" charset="0"/>
              </a:rPr>
              <a:t>Pachysolentannophilus</a:t>
            </a:r>
            <a:r>
              <a:rPr lang="el-GR" sz="1400" b="0" i="1" u="none" strike="noStrike" baseline="0" dirty="0">
                <a:latin typeface="Franklin Gothic Medium" panose="020B0603020102020204" pitchFamily="34" charset="0"/>
              </a:rPr>
              <a:t> </a:t>
            </a:r>
            <a:r>
              <a:rPr lang="el-GR" sz="1400" b="0" i="0" u="none" strike="noStrike" baseline="0" dirty="0">
                <a:latin typeface="Franklin Gothic Medium" panose="020B0603020102020204" pitchFamily="34" charset="0"/>
              </a:rPr>
              <a:t>και</a:t>
            </a:r>
            <a:r>
              <a:rPr lang="en-US" sz="1400" b="0" i="1" u="none" strike="noStrike" baseline="0" dirty="0">
                <a:latin typeface="Franklin Gothic Medium" panose="020B0603020102020204" pitchFamily="34" charset="0"/>
              </a:rPr>
              <a:t>Cryptococcus </a:t>
            </a:r>
            <a:r>
              <a:rPr lang="en-US" sz="1400" b="0" i="1" u="none" strike="noStrike" baseline="0" dirty="0" err="1">
                <a:latin typeface="Franklin Gothic Medium" panose="020B0603020102020204" pitchFamily="34" charset="0"/>
              </a:rPr>
              <a:t>albidus</a:t>
            </a:r>
            <a:endParaRPr lang="en-US" sz="1400" b="0" i="0" u="none" strike="noStrike" baseline="0" dirty="0">
              <a:latin typeface="Franklin Gothic Medium" panose="020B0603020102020204" pitchFamily="34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4FD74F8-448B-D853-35C5-3F3D45577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724" y="2092501"/>
            <a:ext cx="5703138" cy="364494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D4E810D-9908-A983-4DA4-D85ADE22B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1D1F-BC8B-4070-93ED-A6C35F121F54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5846525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3836</Words>
  <Application>Microsoft Office PowerPoint</Application>
  <PresentationFormat>Ευρεία οθόνη</PresentationFormat>
  <Paragraphs>725</Paragraphs>
  <Slides>71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71</vt:i4>
      </vt:variant>
    </vt:vector>
  </HeadingPairs>
  <TitlesOfParts>
    <vt:vector size="78" baseType="lpstr">
      <vt:lpstr>Arial</vt:lpstr>
      <vt:lpstr>Arial Narrow</vt:lpstr>
      <vt:lpstr>Calibri</vt:lpstr>
      <vt:lpstr>Calibri Light</vt:lpstr>
      <vt:lpstr>Franklin Gothic Medium</vt:lpstr>
      <vt:lpstr>Verdana</vt:lpstr>
      <vt:lpstr>Θέμα του Office</vt:lpstr>
      <vt:lpstr>Μάθημα: «Χημεία &amp; Τεχνολογία τροφίμων  -Οινολογία ΙΙ»  </vt:lpstr>
      <vt:lpstr> Απόβλητα ζυθοποιείου</vt:lpstr>
      <vt:lpstr> Απόβλητα ζυθοποιείου</vt:lpstr>
      <vt:lpstr> Απόβλητα ζυθοποιείου</vt:lpstr>
      <vt:lpstr> Απόβλητα ζυθοποιείου</vt:lpstr>
      <vt:lpstr> Απόβλητα ζυθοποιείου</vt:lpstr>
      <vt:lpstr> Απόβλητα ζυθοποιείου- Brewer’s spent grains (BSG)</vt:lpstr>
      <vt:lpstr> Απόβλητα ζυθοποιείου- Brewer’s spent grains (BSG)</vt:lpstr>
      <vt:lpstr>Απόβλητα ζυθοποιείου- Brewer’s spent grains (BSG)</vt:lpstr>
      <vt:lpstr> Απόβλητα ζυθοποιείου- Malt spent rootlets (MSR)</vt:lpstr>
      <vt:lpstr>Απόβλητα βιομηχανίας ζάχαρης</vt:lpstr>
      <vt:lpstr>Απόβλητα βιομηχανίας ζάχαρης: Μπαγκάσσα</vt:lpstr>
      <vt:lpstr>Απόβλητα βιομηχανίας ζάχαρης: Μπαγκάσσα</vt:lpstr>
      <vt:lpstr>Απόβλητα βιομηχανίας ζάχαρης: Μπαγκάσσα</vt:lpstr>
      <vt:lpstr>Απόβλητα βιομηχανίας ζάχαρης: Νωπός πολτός –Ζαχαρόπιτα(press mud ή filter cake)</vt:lpstr>
      <vt:lpstr>Απόβλητα βιομηχανίας ζάχαρης: Νωπός πολτός –Ζαχαρόπιτα(press mud ή filter cake)</vt:lpstr>
      <vt:lpstr>Απόβλητα βιομηχανίας ζάχαρης: Νωπός πολτός –Ζαχαρόπιτα(press mud ή filter cake)</vt:lpstr>
      <vt:lpstr>Απόβλητα βιομηχανίας ζάχαρης: Νωπός πολτός –Ζαχαρόπιτα(press mud ή filter cake)</vt:lpstr>
      <vt:lpstr>Απόβλητα βιομηχανίας ζάχαρης: Μελάσα</vt:lpstr>
      <vt:lpstr>Απόβλητα βιομηχανίας ζάχαρης: Μελάσα</vt:lpstr>
      <vt:lpstr>Απόβλητα βιομηχανίας ζάχαρης: Μελάσα</vt:lpstr>
      <vt:lpstr>Απόβλητα βιομηχανίας ζάχαρης: Μελάσα</vt:lpstr>
      <vt:lpstr>Απόβλητα βιομηχανίας ζάχαρης: Μελάσα</vt:lpstr>
      <vt:lpstr> Απόβλητα βιομηχανίας ζάχαρης </vt:lpstr>
      <vt:lpstr> Απόβλητα βιομηχανίας ζάχαρης </vt:lpstr>
      <vt:lpstr>Απόβλητα βιομηχανίας ζάχαρης </vt:lpstr>
      <vt:lpstr>Απόβλητα βιομηχανίας ζάχαρης </vt:lpstr>
      <vt:lpstr> Απόβλητα βιομηχανίας αποσταγμάτων: Βινάσσα</vt:lpstr>
      <vt:lpstr> Απόβλητα βιομηχανίας αποσταγμάτων: Βινάσσα</vt:lpstr>
      <vt:lpstr> Απόβλητα βιομηχανίας αποσταγμάτων</vt:lpstr>
      <vt:lpstr> Απόβλητα βιομηχανίας γάλακτος: Τυρόγαλο</vt:lpstr>
      <vt:lpstr> Απόβλητα βιομηχανίας γάλακτος: Τυρόγαλο</vt:lpstr>
      <vt:lpstr> Απόβλητα βιομηχανίας γάλακτος: Τυρόγαλο</vt:lpstr>
      <vt:lpstr> Απόβλητα βιομηχανίας γάλακτος: Τυρόγαλο</vt:lpstr>
      <vt:lpstr> Απόβλητα βιομηχανίας γάλακτος: Τυρόγαλο</vt:lpstr>
      <vt:lpstr> Απόβλητα βιομηχανίας γάλακτος: Τυρόγαλο</vt:lpstr>
      <vt:lpstr> Απόβλητα βιομηχανίας γάλακτος: Τυρόγαλο</vt:lpstr>
      <vt:lpstr> Απόβλητα βιομηχανίας γάλακτος: Τυρόγαλο</vt:lpstr>
      <vt:lpstr> Απόβλητα βιομηχανίας γάλακτος: Τυρόγαλο</vt:lpstr>
      <vt:lpstr> Απόβλητα βιομηχανίας χυμών-χωματερών: Εσπεριδοειδή</vt:lpstr>
      <vt:lpstr> Απόβλητα βιομηχανίας χυμών-χωματερών: Εσπεριδοειδή</vt:lpstr>
      <vt:lpstr> Απόβλητα βιομηχανίας χυμών-χωματερών: Εσπεριδοειδή</vt:lpstr>
      <vt:lpstr>Απόβλητα βιομηχανίας χυμών-χωματερών: Εσπεριδοειδή</vt:lpstr>
      <vt:lpstr>Απόβλητα βιομηχανίας χυμών-χωματερών: Εσπεριδοειδή</vt:lpstr>
      <vt:lpstr> Απόβλητα βιομηχανίαςχυμών-χωματερών: Μήλα&amp; υπολείμματα (apple pomace)</vt:lpstr>
      <vt:lpstr> Απόβλητα βιομηχανίαςχυμών-χωματερών: Μήλα&amp; υπολείμματα (apple pomace)</vt:lpstr>
      <vt:lpstr> Απόβλητα επεξεργασίας πατάτας –Φλούδες &amp; απορριπτόμενες πατάτες </vt:lpstr>
      <vt:lpstr> Απόβλητα επεξεργασίας πατάτας –Φλούδες &amp; απορριπτόμενες πατάτες </vt:lpstr>
      <vt:lpstr> Απόβλητα επεξεργασίας πατάτας –Φλούδες &amp; απορριπτόμενες πατάτες </vt:lpstr>
      <vt:lpstr> Απόβλητα επεξεργασίας πατάτας – Φλούδες &amp; απορριπτόμενες πατάτες </vt:lpstr>
      <vt:lpstr> Απόβλητα επεξεργασίας πατάτας –Φλούδες &amp; απορριπτόμενες πατάτες </vt:lpstr>
      <vt:lpstr>Απόβλητα επεξεργασίας πατάτας –Φλούδες &amp; απορριπτόμενες πατάτες</vt:lpstr>
      <vt:lpstr> Απόβλητα ελαιοτριβείων</vt:lpstr>
      <vt:lpstr>Απόβλητα ελαιοτριβείων</vt:lpstr>
      <vt:lpstr>Απόβλητα ελαιοτριβείων</vt:lpstr>
      <vt:lpstr>Απόβλητα ελαιοτριβείων</vt:lpstr>
      <vt:lpstr>Απόβλητα ελαιοτριβείων</vt:lpstr>
      <vt:lpstr> Απόβλητα ελαιοτριβείων</vt:lpstr>
      <vt:lpstr>Απόβλητα ελαιοτριβείων</vt:lpstr>
      <vt:lpstr>Απόβλητα ελαιοτριβείων</vt:lpstr>
      <vt:lpstr>Απόβλητα ελαιοτριβείων-Βιομετατροπή</vt:lpstr>
      <vt:lpstr>Απόβλητα ελαιοτριβείων</vt:lpstr>
      <vt:lpstr> Βιοκαταλύτες κυττάρων ακινητοποιημένων σε στερεά απόβλητα της βιομηχανίας τροφίμων για διεργασίες ζυμώσεων</vt:lpstr>
      <vt:lpstr> Βιοκαταλύτες κυττάρων ακινητοποιημένων σε στερεά απόβλητα της βιομηχανίας τροφίμων για διεργασίες ζυμώσεων</vt:lpstr>
      <vt:lpstr> Βιοκαταλύτες κυττάρων ακινητοποιημένων σε στερεά απόβλητα της βιομηχανίας τροφίμων για διεργασίες ζυμώσεων</vt:lpstr>
      <vt:lpstr> Βιοκαταλύτες κυττάρων ακινητοποιημένων σε στερεά απόβλητα της βιομηχανίας τροφίμων για διεργασίες ζυμώσεων</vt:lpstr>
      <vt:lpstr> Βιοκαταλύτες κυττάρων ακινητοποιημένων σε στερεά απόβλητα της βιομηχανίας τροφίμων για διεργασίες ζυμώσεων</vt:lpstr>
      <vt:lpstr> Βιοκαταλύτες κυττάρων ακινητοποιημένων σε στερεά απόβλητα της βιομηχανίας τροφίμων για διεργασίες ζυμώσεων</vt:lpstr>
      <vt:lpstr> Βιοκαταλύτες κυττάρων ακινητοποιημένων σε στερεά απόβλητα της βιομηχανίας τροφίμων για διεργασίες ζυμώσεων</vt:lpstr>
      <vt:lpstr>Ρόφηση χρωστικών &amp; μετάλλων </vt:lpstr>
      <vt:lpstr>Ρόφηση χρωστικών &amp; μετάλλων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Μάθημα: «Χημεία &amp; Τεχνολογία τροφίμων  -Οινολογία ΙΙ»</dc:title>
  <dc:creator>Agapi Dima</dc:creator>
  <cp:lastModifiedBy>Δήμα Αγάπη</cp:lastModifiedBy>
  <cp:revision>23</cp:revision>
  <dcterms:created xsi:type="dcterms:W3CDTF">2023-03-11T16:25:24Z</dcterms:created>
  <dcterms:modified xsi:type="dcterms:W3CDTF">2024-03-31T08:13:33Z</dcterms:modified>
</cp:coreProperties>
</file>