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notesMasterIdLst>
    <p:notesMasterId r:id="rId39"/>
  </p:notesMasterIdLst>
  <p:sldIdLst>
    <p:sldId id="256" r:id="rId2"/>
    <p:sldId id="285" r:id="rId3"/>
    <p:sldId id="286" r:id="rId4"/>
    <p:sldId id="287" r:id="rId5"/>
    <p:sldId id="288" r:id="rId6"/>
    <p:sldId id="290" r:id="rId7"/>
    <p:sldId id="289" r:id="rId8"/>
    <p:sldId id="291" r:id="rId9"/>
    <p:sldId id="293" r:id="rId10"/>
    <p:sldId id="258" r:id="rId11"/>
    <p:sldId id="259" r:id="rId12"/>
    <p:sldId id="260" r:id="rId13"/>
    <p:sldId id="276" r:id="rId14"/>
    <p:sldId id="261" r:id="rId15"/>
    <p:sldId id="262" r:id="rId16"/>
    <p:sldId id="263" r:id="rId17"/>
    <p:sldId id="264" r:id="rId18"/>
    <p:sldId id="265" r:id="rId19"/>
    <p:sldId id="270" r:id="rId20"/>
    <p:sldId id="266" r:id="rId21"/>
    <p:sldId id="267" r:id="rId22"/>
    <p:sldId id="268" r:id="rId23"/>
    <p:sldId id="269" r:id="rId24"/>
    <p:sldId id="283" r:id="rId25"/>
    <p:sldId id="284" r:id="rId26"/>
    <p:sldId id="271" r:id="rId27"/>
    <p:sldId id="272" r:id="rId28"/>
    <p:sldId id="273" r:id="rId29"/>
    <p:sldId id="274" r:id="rId30"/>
    <p:sldId id="275" r:id="rId31"/>
    <p:sldId id="277" r:id="rId32"/>
    <p:sldId id="278" r:id="rId33"/>
    <p:sldId id="280" r:id="rId34"/>
    <p:sldId id="279" r:id="rId35"/>
    <p:sldId id="281" r:id="rId36"/>
    <p:sldId id="282" r:id="rId37"/>
    <p:sldId id="294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D41"/>
    <a:srgbClr val="66FF33"/>
    <a:srgbClr val="CCFF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5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29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95628BD8-A514-4FD8-A8C1-D0DEB05597B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743E343D-3E4A-4996-8291-CA3B01E1AEB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D183BB7C-2856-4D2D-8940-C53A412674B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>
            <a:extLst>
              <a:ext uri="{FF2B5EF4-FFF2-40B4-BE49-F238E27FC236}">
                <a16:creationId xmlns:a16="http://schemas.microsoft.com/office/drawing/2014/main" id="{31A90C15-B559-4330-BD75-7F2B3033E6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56326" name="Rectangle 6">
            <a:extLst>
              <a:ext uri="{FF2B5EF4-FFF2-40B4-BE49-F238E27FC236}">
                <a16:creationId xmlns:a16="http://schemas.microsoft.com/office/drawing/2014/main" id="{7607CA05-387B-4761-93DD-23917638B15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6327" name="Rectangle 7">
            <a:extLst>
              <a:ext uri="{FF2B5EF4-FFF2-40B4-BE49-F238E27FC236}">
                <a16:creationId xmlns:a16="http://schemas.microsoft.com/office/drawing/2014/main" id="{55BF080B-E1E0-4648-ACA9-1A42F0FCB1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F0C54B1A-10D1-447D-BFD7-ADECB6841285}" type="slidenum">
              <a:rPr lang="el-GR" altLang="en-US"/>
              <a:pPr/>
              <a:t>‹#›</a:t>
            </a:fld>
            <a:endParaRPr lang="el-G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4BD9269D-C02F-4CCE-85B4-03D73EAE55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09C2EBE9-0EED-4199-901C-6BDDD781E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BDA1D116-34F8-43C5-BAE9-EA12CC5A07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885FC1-F9F0-4201-93F8-38C99F2626D4}" type="slidenum">
              <a:rPr lang="el-GR" altLang="en-US"/>
              <a:pPr>
                <a:spcBef>
                  <a:spcPct val="0"/>
                </a:spcBef>
              </a:pPr>
              <a:t>1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20FB9448-9A7A-464A-BDED-E8AB9175C2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108A3526-FC77-496B-8C10-6DBBF169A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8D670C47-F290-4B6B-AC8E-0ACFF6F9C4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35DBFC-C339-4B0A-8E0F-248BB937FC2F}" type="slidenum">
              <a:rPr lang="el-GR" altLang="en-US"/>
              <a:pPr>
                <a:spcBef>
                  <a:spcPct val="0"/>
                </a:spcBef>
              </a:pPr>
              <a:t>10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C4A05416-1927-4956-8710-C0E359BE2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1E069E9F-AE1E-4BC7-9D19-B5671ECBC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0ED86E80-7856-46AF-BD70-0D707E8909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81B41B-FFD4-45CC-9AB3-D00B92192D31}" type="slidenum">
              <a:rPr lang="el-GR" altLang="en-US"/>
              <a:pPr>
                <a:spcBef>
                  <a:spcPct val="0"/>
                </a:spcBef>
              </a:pPr>
              <a:t>11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B7553101-640C-4DAC-AD3B-B6BEC0E8DC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0C3984F7-A79C-40CD-A7A8-7FCE376B9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F46C9B3B-C187-41C8-81E0-96CC96E67F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21B279-E6ED-428A-BC0A-67C04D82FBDF}" type="slidenum">
              <a:rPr lang="el-GR" altLang="en-US"/>
              <a:pPr>
                <a:spcBef>
                  <a:spcPct val="0"/>
                </a:spcBef>
              </a:pPr>
              <a:t>12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B4AA5847-C558-4FE8-A8E3-5DD130CE7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87472B47-D0A4-4879-8AE1-1C54C1296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900442CA-5EC2-4F5A-BC2E-3F03BB6DB7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98C87E-8596-4C66-B39F-AE1FB00EE13C}" type="slidenum">
              <a:rPr lang="el-GR" altLang="en-US"/>
              <a:pPr>
                <a:spcBef>
                  <a:spcPct val="0"/>
                </a:spcBef>
              </a:pPr>
              <a:t>13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83F2C164-8A70-4F05-A9B3-C08E09750A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B3E75FDF-61FA-458D-BC06-875636A70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BF69F4ED-5E9D-4668-82A2-7A4007A0E7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37C919-0903-4C73-8EAF-8EA7BDAF48C3}" type="slidenum">
              <a:rPr lang="el-GR" altLang="en-US"/>
              <a:pPr>
                <a:spcBef>
                  <a:spcPct val="0"/>
                </a:spcBef>
              </a:pPr>
              <a:t>14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176E1E5C-3F73-4447-827F-F74881E121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19EB814A-B6A1-4923-92E8-6DEC95FF5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132D25DF-E670-47A6-B95B-433A167B27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886B78-3415-448D-9938-3618FFE94E94}" type="slidenum">
              <a:rPr lang="el-GR" altLang="en-US"/>
              <a:pPr>
                <a:spcBef>
                  <a:spcPct val="0"/>
                </a:spcBef>
              </a:pPr>
              <a:t>15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92E52284-A9DF-406A-BF08-65BFD6AFE8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7891" name="Notes Placeholder 2">
            <a:extLst>
              <a:ext uri="{FF2B5EF4-FFF2-40B4-BE49-F238E27FC236}">
                <a16:creationId xmlns:a16="http://schemas.microsoft.com/office/drawing/2014/main" id="{D0B7F11A-FCD7-452F-970B-6E760DD1A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526AAFA9-4115-4975-9964-C5974A8365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F88059-32D6-49F0-B7AE-6E2BD9D7ABBC}" type="slidenum">
              <a:rPr lang="el-GR" altLang="en-US"/>
              <a:pPr>
                <a:spcBef>
                  <a:spcPct val="0"/>
                </a:spcBef>
              </a:pPr>
              <a:t>16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57B7D365-4652-4150-B26B-F05D07AE84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9939" name="Notes Placeholder 2">
            <a:extLst>
              <a:ext uri="{FF2B5EF4-FFF2-40B4-BE49-F238E27FC236}">
                <a16:creationId xmlns:a16="http://schemas.microsoft.com/office/drawing/2014/main" id="{01CA4B01-14F7-4C68-B03F-BDDB04294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633B0A47-5594-4379-B803-9B4C8EFEBD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1D6D9C-A136-4B00-B8FD-57AC5476EBD6}" type="slidenum">
              <a:rPr lang="el-GR" altLang="en-US"/>
              <a:pPr>
                <a:spcBef>
                  <a:spcPct val="0"/>
                </a:spcBef>
              </a:pPr>
              <a:t>17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FD8C62ED-F3C4-49ED-86DB-79A88D6308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56E4BDB2-80F6-48D5-9F86-B983C1E6AC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E27C5FA6-6233-4FBB-B99C-4FE9315818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FA86E2-782C-4E95-8A74-E9AC2622E8FB}" type="slidenum">
              <a:rPr lang="el-GR" altLang="en-US"/>
              <a:pPr>
                <a:spcBef>
                  <a:spcPct val="0"/>
                </a:spcBef>
              </a:pPr>
              <a:t>18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>
            <a:extLst>
              <a:ext uri="{FF2B5EF4-FFF2-40B4-BE49-F238E27FC236}">
                <a16:creationId xmlns:a16="http://schemas.microsoft.com/office/drawing/2014/main" id="{EA4676C0-57DD-456C-98BA-54D3F28597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4035" name="Notes Placeholder 2">
            <a:extLst>
              <a:ext uri="{FF2B5EF4-FFF2-40B4-BE49-F238E27FC236}">
                <a16:creationId xmlns:a16="http://schemas.microsoft.com/office/drawing/2014/main" id="{1EA8DB84-E1ED-4C07-A86C-A16A8D6B21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661E5A3C-EA62-4C63-96C2-B67A38D166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9C039F-E772-4321-B232-1EDA99E5AA80}" type="slidenum">
              <a:rPr lang="el-GR" altLang="en-US"/>
              <a:pPr>
                <a:spcBef>
                  <a:spcPct val="0"/>
                </a:spcBef>
              </a:pPr>
              <a:t>19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2F27E92-B44F-4843-8F49-6C7B52E138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AB640208-F1CF-46BD-B996-ADF1BD2D9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A925567F-8D2B-483A-B607-8574488989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C8003F9-A02D-4E4F-8C98-D29CC7ABA095}" type="slidenum">
              <a:rPr lang="el-GR" altLang="en-US"/>
              <a:pPr>
                <a:spcBef>
                  <a:spcPct val="0"/>
                </a:spcBef>
              </a:pPr>
              <a:t>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D1B37E62-7526-44A8-8556-842ECF730A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2EDA1442-1449-4169-86D2-655B91561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F47DAA47-F26F-421C-98AD-3F1312191C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52A932-45C9-4F2B-8A2E-58A93C9FDF84}" type="slidenum">
              <a:rPr lang="el-GR" altLang="en-US"/>
              <a:pPr>
                <a:spcBef>
                  <a:spcPct val="0"/>
                </a:spcBef>
              </a:pPr>
              <a:t>20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>
            <a:extLst>
              <a:ext uri="{FF2B5EF4-FFF2-40B4-BE49-F238E27FC236}">
                <a16:creationId xmlns:a16="http://schemas.microsoft.com/office/drawing/2014/main" id="{AF0A8A12-17AE-40D0-9720-9FCB23DDD8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1" name="Notes Placeholder 2">
            <a:extLst>
              <a:ext uri="{FF2B5EF4-FFF2-40B4-BE49-F238E27FC236}">
                <a16:creationId xmlns:a16="http://schemas.microsoft.com/office/drawing/2014/main" id="{F7821332-E210-4875-993E-00E85026F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644F3911-5B89-4EAB-B50B-8C0292C65E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2CAE1C-1229-4B53-9A20-5D5B42113167}" type="slidenum">
              <a:rPr lang="el-GR" altLang="en-US"/>
              <a:pPr>
                <a:spcBef>
                  <a:spcPct val="0"/>
                </a:spcBef>
              </a:pPr>
              <a:t>21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1BEF0972-4F4E-4BC7-AAD5-CE00B10600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B613F66A-14D9-4B8E-9985-3E27119FA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68AFEDB7-5EAC-44A6-9F77-6825991A92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5F8C93-0ACB-43B5-B9C0-69AB1903C5E8}" type="slidenum">
              <a:rPr lang="el-GR" altLang="en-US"/>
              <a:pPr>
                <a:spcBef>
                  <a:spcPct val="0"/>
                </a:spcBef>
              </a:pPr>
              <a:t>22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2A4436E5-FBA8-4C2C-A037-BB7E6A9018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480E7A49-1AA9-449E-8E41-FD6DD8E645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DF2F6824-D6EB-4C7B-A409-0AA21FF17F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2546D7-32E3-4CF1-9A2E-17B5A3370B5D}" type="slidenum">
              <a:rPr lang="el-GR" altLang="en-US"/>
              <a:pPr>
                <a:spcBef>
                  <a:spcPct val="0"/>
                </a:spcBef>
              </a:pPr>
              <a:t>23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>
            <a:extLst>
              <a:ext uri="{FF2B5EF4-FFF2-40B4-BE49-F238E27FC236}">
                <a16:creationId xmlns:a16="http://schemas.microsoft.com/office/drawing/2014/main" id="{29E3F708-CB7B-4FB7-870D-D2EAFA0E79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5" name="Notes Placeholder 2">
            <a:extLst>
              <a:ext uri="{FF2B5EF4-FFF2-40B4-BE49-F238E27FC236}">
                <a16:creationId xmlns:a16="http://schemas.microsoft.com/office/drawing/2014/main" id="{F3D7FEC7-533A-406B-9194-1BF0055F4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D0735A11-6665-4910-9A81-CAA13273D9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7D9E77-236D-46A8-9B8E-C7259E21C424}" type="slidenum">
              <a:rPr lang="el-GR" altLang="en-US"/>
              <a:pPr>
                <a:spcBef>
                  <a:spcPct val="0"/>
                </a:spcBef>
              </a:pPr>
              <a:t>24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FDAF7524-B099-4166-A1C0-60B26B92D5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5F646713-2B5B-48B6-A5C7-9EC21E672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D045F1D2-221E-4D4F-A778-64A40E1E9B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CC7822-D97D-4435-83B2-C1B001EC699B}" type="slidenum">
              <a:rPr lang="el-GR" altLang="en-US"/>
              <a:pPr>
                <a:spcBef>
                  <a:spcPct val="0"/>
                </a:spcBef>
              </a:pPr>
              <a:t>25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:a16="http://schemas.microsoft.com/office/drawing/2014/main" id="{E65A451D-5B3D-4B14-B1C4-3E9AFEE5A5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8371" name="Notes Placeholder 2">
            <a:extLst>
              <a:ext uri="{FF2B5EF4-FFF2-40B4-BE49-F238E27FC236}">
                <a16:creationId xmlns:a16="http://schemas.microsoft.com/office/drawing/2014/main" id="{9B5275E5-B64C-4365-968E-6A5E6E966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140E998D-33AF-4EC1-A413-6FF7DF7C4C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315351-F810-4E90-A0F5-532AD2803F61}" type="slidenum">
              <a:rPr lang="el-GR" altLang="en-US"/>
              <a:pPr>
                <a:spcBef>
                  <a:spcPct val="0"/>
                </a:spcBef>
              </a:pPr>
              <a:t>26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>
            <a:extLst>
              <a:ext uri="{FF2B5EF4-FFF2-40B4-BE49-F238E27FC236}">
                <a16:creationId xmlns:a16="http://schemas.microsoft.com/office/drawing/2014/main" id="{F49E0229-5E69-4152-94F6-FFE84FFD25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19" name="Notes Placeholder 2">
            <a:extLst>
              <a:ext uri="{FF2B5EF4-FFF2-40B4-BE49-F238E27FC236}">
                <a16:creationId xmlns:a16="http://schemas.microsoft.com/office/drawing/2014/main" id="{DE379D83-2534-4269-A164-8FC1EE957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80235170-7E08-4FF7-86F0-F3207CA221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107035-A6B6-4BB6-9B7B-0F746A8683A5}" type="slidenum">
              <a:rPr lang="el-GR" altLang="en-US"/>
              <a:pPr>
                <a:spcBef>
                  <a:spcPct val="0"/>
                </a:spcBef>
              </a:pPr>
              <a:t>27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>
            <a:extLst>
              <a:ext uri="{FF2B5EF4-FFF2-40B4-BE49-F238E27FC236}">
                <a16:creationId xmlns:a16="http://schemas.microsoft.com/office/drawing/2014/main" id="{21063977-7116-4B93-AF73-D8EC523511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2467" name="Notes Placeholder 2">
            <a:extLst>
              <a:ext uri="{FF2B5EF4-FFF2-40B4-BE49-F238E27FC236}">
                <a16:creationId xmlns:a16="http://schemas.microsoft.com/office/drawing/2014/main" id="{8381D5F0-BEF2-4CC9-B794-A7FEFFDA2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2468" name="Slide Number Placeholder 3">
            <a:extLst>
              <a:ext uri="{FF2B5EF4-FFF2-40B4-BE49-F238E27FC236}">
                <a16:creationId xmlns:a16="http://schemas.microsoft.com/office/drawing/2014/main" id="{6E3511B0-4C67-481B-BFD3-1555DA65B1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2874147-4C89-41DB-85ED-640B6F931674}" type="slidenum">
              <a:rPr lang="el-GR" altLang="en-US"/>
              <a:pPr>
                <a:spcBef>
                  <a:spcPct val="0"/>
                </a:spcBef>
              </a:pPr>
              <a:t>28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>
            <a:extLst>
              <a:ext uri="{FF2B5EF4-FFF2-40B4-BE49-F238E27FC236}">
                <a16:creationId xmlns:a16="http://schemas.microsoft.com/office/drawing/2014/main" id="{128AA423-C962-4530-810C-F96051E87F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5" name="Notes Placeholder 2">
            <a:extLst>
              <a:ext uri="{FF2B5EF4-FFF2-40B4-BE49-F238E27FC236}">
                <a16:creationId xmlns:a16="http://schemas.microsoft.com/office/drawing/2014/main" id="{9E8C993F-4005-496D-9A2A-509A8AB4B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4516" name="Slide Number Placeholder 3">
            <a:extLst>
              <a:ext uri="{FF2B5EF4-FFF2-40B4-BE49-F238E27FC236}">
                <a16:creationId xmlns:a16="http://schemas.microsoft.com/office/drawing/2014/main" id="{2F236AD0-7325-4720-81DF-C4925315D0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BC70E6-D42B-488E-9EDB-B2525FE90961}" type="slidenum">
              <a:rPr lang="el-GR" altLang="en-US"/>
              <a:pPr>
                <a:spcBef>
                  <a:spcPct val="0"/>
                </a:spcBef>
              </a:pPr>
              <a:t>29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F91B5840-60B2-4153-A2BA-FB02293830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0B20946C-AA25-414B-BD26-9294C2992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ED23EB02-349F-4283-82FE-EEE3FE54BE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F1F3F9-18CB-4F28-A504-EA40879ED473}" type="slidenum">
              <a:rPr lang="el-GR" altLang="en-US"/>
              <a:pPr>
                <a:spcBef>
                  <a:spcPct val="0"/>
                </a:spcBef>
              </a:pPr>
              <a:t>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D76F9D8A-79B6-4D0F-9D48-B54640956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93F9041B-15E6-4F71-829B-B0C0C66DB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758DBF9E-450E-4F6A-94B4-8CBABC5479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7114285-935B-4F06-974B-EE196C296CA7}" type="slidenum">
              <a:rPr lang="el-GR" altLang="en-US"/>
              <a:pPr>
                <a:spcBef>
                  <a:spcPct val="0"/>
                </a:spcBef>
              </a:pPr>
              <a:t>30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>
            <a:extLst>
              <a:ext uri="{FF2B5EF4-FFF2-40B4-BE49-F238E27FC236}">
                <a16:creationId xmlns:a16="http://schemas.microsoft.com/office/drawing/2014/main" id="{BDBFE31D-98C1-41A0-AD37-7D1A8A533C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8611" name="Notes Placeholder 2">
            <a:extLst>
              <a:ext uri="{FF2B5EF4-FFF2-40B4-BE49-F238E27FC236}">
                <a16:creationId xmlns:a16="http://schemas.microsoft.com/office/drawing/2014/main" id="{6C6376F8-3055-42EA-B689-8592102D4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8612" name="Slide Number Placeholder 3">
            <a:extLst>
              <a:ext uri="{FF2B5EF4-FFF2-40B4-BE49-F238E27FC236}">
                <a16:creationId xmlns:a16="http://schemas.microsoft.com/office/drawing/2014/main" id="{6093BEBA-4DAB-4F0A-A80E-53A2A8E11D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459990-AE63-44C2-9F08-2046AD356600}" type="slidenum">
              <a:rPr lang="el-GR" altLang="en-US"/>
              <a:pPr>
                <a:spcBef>
                  <a:spcPct val="0"/>
                </a:spcBef>
              </a:pPr>
              <a:t>31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>
            <a:extLst>
              <a:ext uri="{FF2B5EF4-FFF2-40B4-BE49-F238E27FC236}">
                <a16:creationId xmlns:a16="http://schemas.microsoft.com/office/drawing/2014/main" id="{6C89BE25-5664-4956-9889-9B23318DAD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59" name="Notes Placeholder 2">
            <a:extLst>
              <a:ext uri="{FF2B5EF4-FFF2-40B4-BE49-F238E27FC236}">
                <a16:creationId xmlns:a16="http://schemas.microsoft.com/office/drawing/2014/main" id="{1FB1FFBA-B414-41AB-80E3-74461D807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0660" name="Slide Number Placeholder 3">
            <a:extLst>
              <a:ext uri="{FF2B5EF4-FFF2-40B4-BE49-F238E27FC236}">
                <a16:creationId xmlns:a16="http://schemas.microsoft.com/office/drawing/2014/main" id="{B10FBAC0-0D2B-4780-8AFE-EBDC94EF54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FB3721-893F-49BC-81D5-CD809657E138}" type="slidenum">
              <a:rPr lang="el-GR" altLang="en-US"/>
              <a:pPr>
                <a:spcBef>
                  <a:spcPct val="0"/>
                </a:spcBef>
              </a:pPr>
              <a:t>32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>
            <a:extLst>
              <a:ext uri="{FF2B5EF4-FFF2-40B4-BE49-F238E27FC236}">
                <a16:creationId xmlns:a16="http://schemas.microsoft.com/office/drawing/2014/main" id="{9E001861-58BF-402A-B977-4B97630DC4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2707" name="Notes Placeholder 2">
            <a:extLst>
              <a:ext uri="{FF2B5EF4-FFF2-40B4-BE49-F238E27FC236}">
                <a16:creationId xmlns:a16="http://schemas.microsoft.com/office/drawing/2014/main" id="{4523C0DF-30D6-453E-85F6-74CA559EE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2708" name="Slide Number Placeholder 3">
            <a:extLst>
              <a:ext uri="{FF2B5EF4-FFF2-40B4-BE49-F238E27FC236}">
                <a16:creationId xmlns:a16="http://schemas.microsoft.com/office/drawing/2014/main" id="{5DE4097A-1EE9-4015-9698-340739DF8A0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50FDE80-AD70-4F71-A0DE-ABC7C9E37B12}" type="slidenum">
              <a:rPr lang="el-GR" altLang="en-US"/>
              <a:pPr>
                <a:spcBef>
                  <a:spcPct val="0"/>
                </a:spcBef>
              </a:pPr>
              <a:t>33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>
            <a:extLst>
              <a:ext uri="{FF2B5EF4-FFF2-40B4-BE49-F238E27FC236}">
                <a16:creationId xmlns:a16="http://schemas.microsoft.com/office/drawing/2014/main" id="{61414E0F-D8F1-47D2-9DF9-7DC8467E64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4755" name="Notes Placeholder 2">
            <a:extLst>
              <a:ext uri="{FF2B5EF4-FFF2-40B4-BE49-F238E27FC236}">
                <a16:creationId xmlns:a16="http://schemas.microsoft.com/office/drawing/2014/main" id="{DD940EA3-AE73-423A-96C2-F16880F26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4756" name="Slide Number Placeholder 3">
            <a:extLst>
              <a:ext uri="{FF2B5EF4-FFF2-40B4-BE49-F238E27FC236}">
                <a16:creationId xmlns:a16="http://schemas.microsoft.com/office/drawing/2014/main" id="{0908970F-5896-498A-9F08-43A05F6097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04A48A-C498-4E3B-BC37-B13050142C4C}" type="slidenum">
              <a:rPr lang="el-GR" altLang="en-US"/>
              <a:pPr>
                <a:spcBef>
                  <a:spcPct val="0"/>
                </a:spcBef>
              </a:pPr>
              <a:t>34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>
            <a:extLst>
              <a:ext uri="{FF2B5EF4-FFF2-40B4-BE49-F238E27FC236}">
                <a16:creationId xmlns:a16="http://schemas.microsoft.com/office/drawing/2014/main" id="{F2CA3E89-7F0E-4495-9AB7-98C351E555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6803" name="Notes Placeholder 2">
            <a:extLst>
              <a:ext uri="{FF2B5EF4-FFF2-40B4-BE49-F238E27FC236}">
                <a16:creationId xmlns:a16="http://schemas.microsoft.com/office/drawing/2014/main" id="{DED98AFD-3B6F-40DA-B72C-6D914E5B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6804" name="Slide Number Placeholder 3">
            <a:extLst>
              <a:ext uri="{FF2B5EF4-FFF2-40B4-BE49-F238E27FC236}">
                <a16:creationId xmlns:a16="http://schemas.microsoft.com/office/drawing/2014/main" id="{E145C665-7A41-4692-802A-2A5920B84C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3CC29D-170A-408A-9A35-8B1DAB9D5A0F}" type="slidenum">
              <a:rPr lang="el-GR" altLang="en-US"/>
              <a:pPr>
                <a:spcBef>
                  <a:spcPct val="0"/>
                </a:spcBef>
              </a:pPr>
              <a:t>35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>
            <a:extLst>
              <a:ext uri="{FF2B5EF4-FFF2-40B4-BE49-F238E27FC236}">
                <a16:creationId xmlns:a16="http://schemas.microsoft.com/office/drawing/2014/main" id="{1C737859-E542-4C0B-BFBC-8EBEBD8066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8851" name="Notes Placeholder 2">
            <a:extLst>
              <a:ext uri="{FF2B5EF4-FFF2-40B4-BE49-F238E27FC236}">
                <a16:creationId xmlns:a16="http://schemas.microsoft.com/office/drawing/2014/main" id="{C6CD4E87-3ED7-4585-B434-CA3521AC7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8852" name="Slide Number Placeholder 3">
            <a:extLst>
              <a:ext uri="{FF2B5EF4-FFF2-40B4-BE49-F238E27FC236}">
                <a16:creationId xmlns:a16="http://schemas.microsoft.com/office/drawing/2014/main" id="{B266DF9F-824F-477E-AFFE-BC08019093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7E24E4-810C-4A33-A384-453E6BD162BE}" type="slidenum">
              <a:rPr lang="el-GR" altLang="en-US"/>
              <a:pPr>
                <a:spcBef>
                  <a:spcPct val="0"/>
                </a:spcBef>
              </a:pPr>
              <a:t>36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>
            <a:extLst>
              <a:ext uri="{FF2B5EF4-FFF2-40B4-BE49-F238E27FC236}">
                <a16:creationId xmlns:a16="http://schemas.microsoft.com/office/drawing/2014/main" id="{ECA657EA-9AF4-4E9F-ACD6-63D559249B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0899" name="Notes Placeholder 2">
            <a:extLst>
              <a:ext uri="{FF2B5EF4-FFF2-40B4-BE49-F238E27FC236}">
                <a16:creationId xmlns:a16="http://schemas.microsoft.com/office/drawing/2014/main" id="{CC0E9176-D145-47F8-A32E-0C70B283A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0900" name="Slide Number Placeholder 3">
            <a:extLst>
              <a:ext uri="{FF2B5EF4-FFF2-40B4-BE49-F238E27FC236}">
                <a16:creationId xmlns:a16="http://schemas.microsoft.com/office/drawing/2014/main" id="{30FDE062-E91E-4F99-94F0-1D9AA89570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9F1AFC-1453-4505-85FA-E3A0E20A4AB7}" type="slidenum">
              <a:rPr lang="el-GR" altLang="en-US"/>
              <a:pPr>
                <a:spcBef>
                  <a:spcPct val="0"/>
                </a:spcBef>
              </a:pPr>
              <a:t>37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08ABC197-6B29-493D-A782-71DB54DBF7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B4EE2FE8-E305-4E4C-A611-5A43569AF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93227F70-D687-4893-B973-F4EEB85962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FE1438-68A9-4977-B5CE-961F19C2FF2C}" type="slidenum">
              <a:rPr lang="el-GR" altLang="en-US"/>
              <a:pPr>
                <a:spcBef>
                  <a:spcPct val="0"/>
                </a:spcBef>
              </a:pPr>
              <a:t>4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035F905F-3E68-43BE-A9DF-780F58B2BE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5D8509D2-9941-477C-942D-96E8A50E41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77AF8D00-25E7-4597-A67B-8E6BEEBFED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78A089-8674-4C5F-A474-A1232692BE47}" type="slidenum">
              <a:rPr lang="el-GR" altLang="en-US"/>
              <a:pPr>
                <a:spcBef>
                  <a:spcPct val="0"/>
                </a:spcBef>
              </a:pPr>
              <a:t>5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6CE6B27A-373D-490A-8764-15A228C5C8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5765385D-0F8C-4673-8862-5A7FC416D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073386A1-15D7-4B8D-ACA4-0EC7E2297E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D9197A-2A7E-4490-9DF1-2BDD90C535D5}" type="slidenum">
              <a:rPr lang="el-GR" altLang="en-US"/>
              <a:pPr>
                <a:spcBef>
                  <a:spcPct val="0"/>
                </a:spcBef>
              </a:pPr>
              <a:t>6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77BC5DA8-4627-49AE-B285-56179DF3D1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2AD80EAE-7D78-4571-961D-816587D57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5AAF4A55-2E95-418D-BA2F-4423E6827F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9C64CC-3361-4FB4-8288-163EC24B3EB6}" type="slidenum">
              <a:rPr lang="el-GR" altLang="en-US"/>
              <a:pPr>
                <a:spcBef>
                  <a:spcPct val="0"/>
                </a:spcBef>
              </a:pPr>
              <a:t>7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A8E9998F-4080-43F6-A832-7456C6FE1C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9A0F3FAA-0508-491E-ADEF-78852267A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9DF239C9-7737-48CC-9ED8-02C58BD0C8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712D19-12F2-4F43-835B-E66DA92D1CE8}" type="slidenum">
              <a:rPr lang="el-GR" altLang="en-US"/>
              <a:pPr>
                <a:spcBef>
                  <a:spcPct val="0"/>
                </a:spcBef>
              </a:pPr>
              <a:t>8</a:t>
            </a:fld>
            <a:endParaRPr lang="el-G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6D96E09A-9810-4B72-B180-EBFE07595D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D06A7B09-A912-40C7-8EFC-AE8B0D747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2E437D5F-AE07-448E-9070-79A5E615F9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772223-439F-48A4-B6C8-CE9D7569CCA4}" type="slidenum">
              <a:rPr lang="el-GR" altLang="en-US"/>
              <a:pPr>
                <a:spcBef>
                  <a:spcPct val="0"/>
                </a:spcBef>
              </a:pPr>
              <a:t>9</a:t>
            </a:fld>
            <a:endParaRPr lang="el-G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EA4-B476-4FAF-A56E-3C3E1B68F785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79339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EA4-B476-4FAF-A56E-3C3E1B68F785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098930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EA4-B476-4FAF-A56E-3C3E1B68F785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31655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EA4-B476-4FAF-A56E-3C3E1B68F785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759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EA4-B476-4FAF-A56E-3C3E1B68F785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415545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EA4-B476-4FAF-A56E-3C3E1B68F785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107988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EA4-B476-4FAF-A56E-3C3E1B68F785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45302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EA4-B476-4FAF-A56E-3C3E1B68F785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6979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EA4-B476-4FAF-A56E-3C3E1B68F785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338608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EA4-B476-4FAF-A56E-3C3E1B68F785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88429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61EA4-B476-4FAF-A56E-3C3E1B68F785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1299066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61EA4-B476-4FAF-A56E-3C3E1B68F785}" type="slidenum">
              <a:rPr lang="el-GR" altLang="en-US" smtClean="0"/>
              <a:pPr/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74354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2CF4EF2-356F-4F6F-AB1A-5DC7C9E20BFF}"/>
              </a:ext>
            </a:extLst>
          </p:cNvPr>
          <p:cNvSpPr txBox="1">
            <a:spLocks/>
          </p:cNvSpPr>
          <p:nvPr/>
        </p:nvSpPr>
        <p:spPr>
          <a:xfrm>
            <a:off x="975360" y="1029742"/>
            <a:ext cx="10241280" cy="21869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13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/>
                <a:ea typeface="+mj-ea"/>
                <a:cs typeface="+mj-cs"/>
              </a:rPr>
              <a:t>Τεχνητή Νοημοσύνη</a:t>
            </a:r>
            <a:br>
              <a:rPr kumimoji="0" lang="en-US" altLang="en-US" sz="36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/>
                <a:ea typeface="+mj-ea"/>
                <a:cs typeface="+mj-cs"/>
              </a:rPr>
            </a:br>
            <a:endParaRPr kumimoji="0" lang="en-US" altLang="en-US" sz="3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/>
              <a:ea typeface="+mj-ea"/>
              <a:cs typeface="+mj-cs"/>
            </a:endParaRPr>
          </a:p>
        </p:txBody>
      </p:sp>
      <p:sp>
        <p:nvSpPr>
          <p:cNvPr id="9" name="Subtitle 3">
            <a:extLst>
              <a:ext uri="{FF2B5EF4-FFF2-40B4-BE49-F238E27FC236}">
                <a16:creationId xmlns:a16="http://schemas.microsoft.com/office/drawing/2014/main" id="{7C4A11AA-4C30-46FC-9638-1C0BB948E152}"/>
              </a:ext>
            </a:extLst>
          </p:cNvPr>
          <p:cNvSpPr txBox="1">
            <a:spLocks/>
          </p:cNvSpPr>
          <p:nvPr/>
        </p:nvSpPr>
        <p:spPr>
          <a:xfrm>
            <a:off x="1524000" y="3117850"/>
            <a:ext cx="9144000" cy="2632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8D41"/>
                </a:solidFill>
                <a:effectLst/>
                <a:uLnTx/>
                <a:uFillTx/>
                <a:latin typeface="Arial Black"/>
                <a:ea typeface="+mj-ea"/>
                <a:cs typeface="+mn-cs"/>
              </a:rPr>
              <a:t>Λογικός Προγραμματισμός-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8D41"/>
                </a:solidFill>
                <a:effectLst/>
                <a:uLnTx/>
                <a:uFillTx/>
                <a:latin typeface="Arial Black"/>
                <a:ea typeface="+mj-ea"/>
                <a:cs typeface="+mn-cs"/>
              </a:rPr>
              <a:t>Prolog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ED7D31">
                  <a:lumMod val="75000"/>
                </a:srgbClr>
              </a:solidFill>
              <a:effectLst/>
              <a:uLnTx/>
              <a:uFillTx/>
              <a:latin typeface="Arial Black"/>
              <a:ea typeface="+mj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/>
                <a:ea typeface="+mj-ea"/>
                <a:cs typeface="+mn-cs"/>
              </a:rPr>
              <a:t>Τμήμ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/>
                <a:ea typeface="+mj-ea"/>
                <a:cs typeface="+mn-cs"/>
              </a:rPr>
              <a:t>α Μηχανικών Η/Υ και Πληροφορικής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/>
                <a:ea typeface="+mj-ea"/>
                <a:cs typeface="+mn-cs"/>
              </a:rPr>
              <a:t>Πα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/>
                <a:ea typeface="+mj-ea"/>
                <a:cs typeface="+mn-cs"/>
              </a:rPr>
              <a:t>νε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 Black"/>
                <a:ea typeface="+mj-ea"/>
                <a:cs typeface="+mn-cs"/>
              </a:rPr>
              <a:t>πιστήμιο Πατρών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 Black"/>
              <a:ea typeface="+mj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l-GR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8D41"/>
                </a:solidFill>
                <a:effectLst/>
                <a:uLnTx/>
                <a:uFillTx/>
                <a:latin typeface="Arial Black"/>
                <a:ea typeface="+mj-ea"/>
                <a:cs typeface="+mn-cs"/>
              </a:rPr>
              <a:t>Ιωάννης </a:t>
            </a:r>
            <a:r>
              <a:rPr kumimoji="0" lang="en-US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8D41"/>
                </a:solidFill>
                <a:effectLst/>
                <a:uLnTx/>
                <a:uFillTx/>
                <a:latin typeface="Arial Black"/>
                <a:ea typeface="+mj-ea"/>
                <a:cs typeface="+mn-cs"/>
              </a:rPr>
              <a:t>Χα</a:t>
            </a:r>
            <a:r>
              <a:rPr kumimoji="0" lang="en-US" alt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8D41"/>
                </a:solidFill>
                <a:effectLst/>
                <a:uLnTx/>
                <a:uFillTx/>
                <a:latin typeface="Arial Black"/>
                <a:ea typeface="+mj-ea"/>
                <a:cs typeface="+mn-cs"/>
              </a:rPr>
              <a:t>τζηλυγερούδης</a:t>
            </a:r>
            <a:endParaRPr kumimoji="0" lang="en-US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FF8D41"/>
              </a:solidFill>
              <a:effectLst/>
              <a:uLnTx/>
              <a:uFillTx/>
              <a:latin typeface="Arial Black"/>
              <a:ea typeface="+mj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8D41"/>
                </a:solidFill>
                <a:effectLst/>
                <a:uLnTx/>
                <a:uFillTx/>
                <a:latin typeface="Arial Black"/>
                <a:ea typeface="+mj-ea"/>
                <a:cs typeface="+mn-cs"/>
              </a:rPr>
              <a:t>ihatz@ceid.upatras.gr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B6B774BA-DDA4-45C7-BCE9-66862C6A0D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PROLOG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F431541-AA37-4B56-9663-E4B97D4B61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00201"/>
            <a:ext cx="10181734" cy="41068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PROLOG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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PROgramming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in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LOGic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Πρώτη υλοποίηση: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Alain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Colmerauer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Μασσαλία</a:t>
            </a:r>
          </a:p>
          <a:p>
            <a:pPr algn="just"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	(Αρχή Επίλυσης, Εργασία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R. Kowalski)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Δεύτερη υλοποίηση: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D. Warren,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Εδιμβούργο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Δηλωτική γλώσσα: διάκριση μεταξύ ‘λογικής’ και ‘ελέγχου’ σ’ ένα πρόγραμμα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(Kowalski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πρόγραμμα = λογική + έλεγχος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AFDDFF51-A5AA-44C5-8F46-55B344815A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ΒΑΣΙΚΑ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F5C46FC7-90E8-4F4D-96A8-7E183A0A84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08808"/>
            <a:ext cx="10515600" cy="4351338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Ένα πρόγραμμα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Prolog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αφορά 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οντότητες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του προβλήματος με το οποίο ασχολείται, τις 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ιδιότητές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τους και τις 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σχέσεις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τους.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Ένα πρόγραμμα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Prolog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μπορεί να περιλαμβάνει</a:t>
            </a:r>
          </a:p>
          <a:p>
            <a:pPr lvl="1" algn="just" eaLnBrk="1" hangingPunct="1">
              <a:lnSpc>
                <a:spcPct val="100000"/>
              </a:lnSpc>
              <a:defRPr/>
            </a:pP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Γεγονότα</a:t>
            </a:r>
            <a:r>
              <a:rPr lang="en-US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(Facts):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παριστάνουν συγκεκριμένες ιδιότητες ή σχέσεις μεταξύ συγκεκριμένων οντοτήτων του προβλήματος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τα δεδομένα του προβλήματος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lnSpc>
                <a:spcPct val="100000"/>
              </a:lnSpc>
              <a:defRPr/>
            </a:pP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Κανόνες</a:t>
            </a:r>
            <a:r>
              <a:rPr lang="en-US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(Rules):</a:t>
            </a: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παριστάνουν γενικευμένες σχέσεις μεταξύ οντοτήτων του προβλήματος-οι συλλογισμοί για την επίλυση του προβλήματος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lnSpc>
                <a:spcPct val="100000"/>
              </a:lnSpc>
              <a:defRPr/>
            </a:pP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Ερωτήματα</a:t>
            </a:r>
            <a:r>
              <a:rPr lang="en-US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(Questions/Queries):</a:t>
            </a: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παριστάνουν τα ζητούμενα ενός προβλήματος-ο τρόπος αλληλεπίδρασης με τον χρήστη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lnSpc>
                <a:spcPct val="100000"/>
              </a:lnSpc>
              <a:defRPr/>
            </a:pP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Σχόλια: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ό,τι βρίσκεται ανάμεσα σε </a:t>
            </a: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/* … */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ED60077B-8899-4EF2-89C8-85D5A8C55B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ΑΤΟΜΙΚΕΣ ΕΚΦΡΑΣΕΙΣ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B7242988-9065-481E-82EE-97E5038F9F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589417"/>
            <a:ext cx="9332913" cy="408552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Μια 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ατομική έκφραση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έχει την εξής μορφή:</a:t>
            </a:r>
          </a:p>
          <a:p>
            <a:pPr lvl="1" algn="just" eaLnBrk="1" hangingPunct="1">
              <a:lnSpc>
                <a:spcPct val="100000"/>
              </a:lnSpc>
              <a:defRPr/>
            </a:pP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&lt;κατηγόρημα&gt;(&lt;όρος1&gt;, &lt;όρος2&gt;, …, &lt;</a:t>
            </a:r>
            <a:r>
              <a:rPr lang="el-GR" dirty="0" err="1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όροςν</a:t>
            </a: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&gt;)</a:t>
            </a:r>
            <a:r>
              <a:rPr lang="el-GR" dirty="0">
                <a:solidFill>
                  <a:srgbClr val="CCFF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Το 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κατηγόρημα (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predicate)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εκφράζει μια ιδιότητα μιας οντότητας ή μια σχέση μεταξύ δύο ή περισσοτέρων οντοτήτων. Ο αριθμός των σχετιζόμενων οντοτήτων ονομάζεται 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τάξη 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(arity)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του κατηγορήματος. Ένα κατηγόρημα είναι ένα αλφαριθμητικό (συμβολοσειρά) που ξεκινά με μικρό γράμμα, επιτρέπεται η χρήση του ‘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’ (π.χ.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loves, mother, man,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make_tree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7B00B845-CBDE-49CD-9C31-692FAEA53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ΑΤΟΜΙΚΕΣ ΕΚΦΡΑΣΕΙΣ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8BD51057-244A-44F3-B270-B063791658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564606"/>
            <a:ext cx="10304282" cy="4770205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Ένας </a:t>
            </a:r>
            <a:r>
              <a:rPr lang="el-GR" sz="2200" b="1" dirty="0">
                <a:latin typeface="Arial" panose="020B0604020202020204" pitchFamily="34" charset="0"/>
                <a:cs typeface="Arial" panose="020B0604020202020204" pitchFamily="34" charset="0"/>
              </a:rPr>
              <a:t>όρος (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term)</a:t>
            </a:r>
            <a:r>
              <a:rPr lang="el-GR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μπορεί να </a:t>
            </a:r>
            <a:r>
              <a:rPr lang="el-GR" sz="2200" dirty="0" err="1">
                <a:latin typeface="Arial" panose="020B0604020202020204" pitchFamily="34" charset="0"/>
                <a:cs typeface="Arial" panose="020B0604020202020204" pitchFamily="34" charset="0"/>
              </a:rPr>
              <a:t>έιναι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algn="just" eaLnBrk="1" hangingPunct="1">
              <a:lnSpc>
                <a:spcPct val="100000"/>
              </a:lnSpc>
              <a:defRPr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Μια </a:t>
            </a:r>
            <a:r>
              <a:rPr lang="el-GR" sz="22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σταθερά</a:t>
            </a:r>
            <a:r>
              <a:rPr lang="en-US" sz="22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(constant)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, δηλ. ένας αριθμός (π.χ. 2, 3.4, 8, -10) ή ένα αλφαριθμητικό (συμβολοσειρά) που ξεκινά με μικρό γράμμα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επιτρέπεται και το ‘_’) ή βρίσκεται σε απλά εισαγωγικά, π.χ.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class1,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x_1,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giannis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p2, ‘Petros’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. Μια σταθερά παριστάνει μια συγκεκριμένη οντότητα.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>
              <a:lnSpc>
                <a:spcPct val="100000"/>
              </a:lnSpc>
              <a:defRPr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Μια </a:t>
            </a:r>
            <a:r>
              <a:rPr lang="el-GR" sz="22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μεταβλητή</a:t>
            </a:r>
            <a:r>
              <a:rPr lang="en-US" sz="22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(variable)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, δηλ. ένα αλφαριθμητικό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συμβολοσειρά)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που ξεκινά με κεφαλαίο γράμμα ή το ‘_’ (π.χ.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X, X2, _Y, Obj3).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 Μια μεταβλητή αντιπροσωπεύει ένα σύνολο ομοειδών οντοτήτων.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Υπάρχει η </a:t>
            </a:r>
            <a:r>
              <a:rPr lang="el-GR" sz="22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ανώνυμη μεταβλητή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 (_), που χρησιμοποιείται όπως μια μεταβλητή, αλλά όταν δεν θέλουμε να χρησιμοποιήσουμε την τιμή δέσμευσης της μεταβλητής.</a:t>
            </a:r>
          </a:p>
          <a:p>
            <a:pPr lvl="1" algn="just" eaLnBrk="1" hangingPunct="1">
              <a:lnSpc>
                <a:spcPct val="100000"/>
              </a:lnSpc>
              <a:defRPr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Μια </a:t>
            </a:r>
            <a:r>
              <a:rPr lang="el-GR" sz="22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δομή (</a:t>
            </a:r>
            <a:r>
              <a:rPr lang="en-US" sz="22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structure)</a:t>
            </a:r>
            <a:r>
              <a:rPr lang="el-GR" sz="22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δηλ. ένας σύνθετος όρος της μορφής: </a:t>
            </a:r>
            <a:r>
              <a:rPr lang="el-GR" sz="22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&lt;όνομα-δομής&gt;(&lt;όρος-1&gt;, &lt;όρος-2&gt;, …, &lt;όρος-ν&gt;).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 Αντιπροσωπεύει μια οντότητα (όνομα-δομής) με συγκεκριμένα χαρακτηριστικά (ορος-1, όρος-2 … όρος-ν).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75E38195-095C-41A1-8073-22885F0CA5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ΓΕΓΟΝΟΤΑ (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FACTS)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AF99BFD4-17AC-46AD-A49E-B3241CAAC4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53905"/>
            <a:ext cx="10515600" cy="3377971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l-GR" sz="24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Γεγονός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= ατομική έκφραση χωρίς μεταβλητές. 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Παραδείγματα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man(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giannis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			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(man/1)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father(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giannis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kostas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		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(father/2)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gives(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giannis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maria, book1).	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(gives/3)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gives(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giannis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maria, book(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black_horse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ellis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(gives/3)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FC07656E-3827-422F-992A-8B3824572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ΚΑΝΟΝΕΣ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EE1FB2CC-6A08-4FBA-9E35-72E3B53B62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Ένας 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κανόνας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έχει την μορφή: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&lt;έκφραση-κεφαλή&gt; :- &lt;έκφραση-σώμα&gt;.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Η &lt;έκφραση-κεφαλή&gt; ενός κανόνα είναι πάντα μια ατομική έκφραση και ονομάζεται 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κεφαλή 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(head)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του κανόνα.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Η &lt;έκφραση-σώμα&gt; είναι μια σύνθετη έκφραση και ονομάζεται 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σώμα 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(body)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του κανόνα: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&lt;έκφραση-σώμα&gt; = &lt;</a:t>
            </a:r>
            <a:r>
              <a:rPr lang="el-GR" sz="2400" dirty="0" err="1">
                <a:latin typeface="Arial" panose="020B0604020202020204" pitchFamily="34" charset="0"/>
                <a:cs typeface="Arial" panose="020B0604020202020204" pitchFamily="34" charset="0"/>
              </a:rPr>
              <a:t>ατομ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. έκφρ.-1&gt;&lt;λογικός-τελεστής-1&gt; … &lt;λογικός-τελεστής-ν&gt;&lt;</a:t>
            </a:r>
            <a:r>
              <a:rPr lang="el-GR" sz="2400" dirty="0" err="1">
                <a:latin typeface="Arial" panose="020B0604020202020204" pitchFamily="34" charset="0"/>
                <a:cs typeface="Arial" panose="020B0604020202020204" pitchFamily="34" charset="0"/>
              </a:rPr>
              <a:t>ατομ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.-έκφρ.-ν&gt;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Οι 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λογικοί τελεστές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είναι: το ‘</a:t>
            </a:r>
            <a:r>
              <a:rPr lang="el-GR" sz="2400" dirty="0">
                <a:solidFill>
                  <a:srgbClr val="CCFF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’ (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, το ‘</a:t>
            </a:r>
            <a:r>
              <a:rPr lang="el-GR" sz="2400" dirty="0">
                <a:solidFill>
                  <a:srgbClr val="CCFF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’ (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) και το 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9F2BDEDE-3C15-460D-9FAC-1EB144B730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ΚΑΝΟΝΕΣ(2)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6836FAA2-A0E2-40AE-81A9-4B4F11151D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Παραδείγματα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likes(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giannis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X) :- likes(X, wine).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parent(X, Y) :- father(X, Y).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sibling(X, Y) :- father(Z, X), father(Z, Y).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sibling(X, Y) :- brother(X, Y); sister(X, Y).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Διπλή ανάγνωση ενός κανόνα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u="sng" dirty="0">
                <a:latin typeface="Arial" panose="020B0604020202020204" pitchFamily="34" charset="0"/>
                <a:cs typeface="Arial" panose="020B0604020202020204" pitchFamily="34" charset="0"/>
              </a:rPr>
              <a:t>Δηλωτική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: Εάν &lt;σώμα&gt; τότε &lt;κεφαλή&gt;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u="sng" dirty="0">
                <a:latin typeface="Arial" panose="020B0604020202020204" pitchFamily="34" charset="0"/>
                <a:cs typeface="Arial" panose="020B0604020202020204" pitchFamily="34" charset="0"/>
              </a:rPr>
              <a:t>Διαδικαστική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: Για να αποδειχθεί η &lt;κεφαλή&gt; θα πρέπει να αποδειχθεί το &lt;σώμα&gt;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656B4080-E79F-41AE-B702-B49BC5CF35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ΕΡΩΤΗΣΕΙΣ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447F8DD3-A002-4A85-9CE5-BA17A9D21E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?- &lt;έκφραση&gt;</a:t>
            </a:r>
          </a:p>
          <a:p>
            <a:pPr eaLnBrk="1" hangingPunct="1"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Π.χ.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?-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likes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giannis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maria). 	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απάντηση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yes-no)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?- likes 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giannis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X).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απάντηση: μεταβλητή-τιμή)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?-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likes (_, maria).	 	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απάντηση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yes-no)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D5642CA1-62E0-4FED-945A-751CB34F2D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ΕΞΟΔΟΣ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ΣΤΗΝ ΟΘΟΝΗ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040C0A88-6317-4C94-8405-966726FAB2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write(X)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εκτύπωση της τιμής της Χ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write(hello)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</a:t>
            </a:r>
            <a:r>
              <a:rPr lang="en-US" sz="2400" dirty="0">
                <a:solidFill>
                  <a:srgbClr val="CCFF33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hello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write(‘Hello’) </a:t>
            </a:r>
            <a:r>
              <a:rPr lang="en-US" sz="2400" dirty="0">
                <a:solidFill>
                  <a:srgbClr val="CCFF33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 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Hello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αλλαγή γραμμής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?-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write(one), write(two)  </a:t>
            </a:r>
            <a:r>
              <a:rPr lang="en-US" sz="2400" dirty="0" err="1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onetwo</a:t>
            </a:r>
            <a:endParaRPr lang="en-US" sz="2400" dirty="0">
              <a:solidFill>
                <a:srgbClr val="FF8D41"/>
              </a:solidFill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?- write(‘one ‘), write(two)  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one two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?- write(one),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, write(two) 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two</a:t>
            </a:r>
            <a:endParaRPr lang="el-GR" sz="2400" dirty="0">
              <a:solidFill>
                <a:srgbClr val="FF8D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A06A57C7-14FA-41C6-985C-35FD32F1D0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ΕΙΣΟΔΟΣ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ΑΠΟ ΠΛΗΚΤΡΟΛΟΓΙΟ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14B845EE-7BFA-4A3C-B115-EF1E749304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239758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read(X)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       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εισαγωγή όρων με δέσμευση της Χ)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|: </a:t>
            </a:r>
            <a:r>
              <a:rPr lang="en-US" sz="2400" dirty="0" err="1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george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		       (!!!προσοχή στην τελεία)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X =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george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Yes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None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0A4E64E6-B5B6-4C34-BF58-724D8600FB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ΛΟΓΙΚΟΣ ΠΡΟΓΡΑΜΜΑΤΙΣΜΟΣ (1)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44BFA5D9-78B1-4812-889B-872ECEB50D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70961" y="1600201"/>
            <a:ext cx="9747315" cy="45386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Εξαγωγή αποτελεσμάτων-συμπερασμάτων από ένα πεπερασμένο σύνολο λογικών εκφράσεων, που ονομάζεται 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λογικό πρόγραμμα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logic program)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Πηγάζει από το πεδίο της αυτοματοποιημένης απόδειξης θεωρημάτων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(automated theorem proving)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με απαιτήσεις υψηλότερης αποδοτικότητας. 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Γι’ αυτό χρησιμοποιεί μια περιορισμένη μορφή λογικής, που οδηγεί σε αυτό που ονομάζεται </a:t>
            </a:r>
            <a:r>
              <a:rPr lang="el-GR" sz="2400" b="1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περιορισμένο λογικό πρόγραμμα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definite logic program)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193AD296-9EE7-4BC0-A07A-C0CF9E90CF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93405"/>
            <a:ext cx="10515600" cy="1325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ΤΕΛΕΣΤΕΣ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ΣΥΓΚΡΙΣΗΣ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F50EA6A5-DB61-4399-A2FE-840FD069CD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6952" y="1544491"/>
            <a:ext cx="5922895" cy="13874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Τελεστές σύγκρισης</a:t>
            </a:r>
            <a:r>
              <a:rPr lang="el-GR" sz="2400" dirty="0">
                <a:solidFill>
                  <a:srgbClr val="CCFF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=, \=, &lt;, &gt;, =&lt;, &gt;=</a:t>
            </a:r>
          </a:p>
          <a:p>
            <a:pPr eaLnBrk="1" hangingPunct="1">
              <a:defRPr/>
            </a:pP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Εκφράσεις :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2 &gt; 4, Χ =&lt; 5, Χ = Υ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092" name="Text Box 4">
            <a:extLst>
              <a:ext uri="{FF2B5EF4-FFF2-40B4-BE49-F238E27FC236}">
                <a16:creationId xmlns:a16="http://schemas.microsoft.com/office/drawing/2014/main" id="{0612CE22-D76A-4814-9ED7-969A4DE98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9847" y="2625513"/>
            <a:ext cx="3714161" cy="3139321"/>
          </a:xfrm>
          <a:prstGeom prst="rect">
            <a:avLst/>
          </a:prstGeom>
          <a:noFill/>
          <a:ln w="9525">
            <a:solidFill>
              <a:srgbClr val="CCFF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 eaLnBrk="1" hangingPunct="1">
              <a:defRPr/>
            </a:pPr>
            <a:r>
              <a:rPr lang="en-US" dirty="0">
                <a:solidFill>
                  <a:srgbClr val="FF8D4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?- king (</a:t>
            </a:r>
            <a:r>
              <a:rPr lang="en-US" dirty="0" err="1">
                <a:solidFill>
                  <a:srgbClr val="FF8D4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george</a:t>
            </a:r>
            <a:r>
              <a:rPr lang="en-US" dirty="0">
                <a:solidFill>
                  <a:srgbClr val="FF8D4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900).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Yes</a:t>
            </a:r>
          </a:p>
          <a:p>
            <a:pPr lvl="1" eaLnBrk="1" hangingPunct="1">
              <a:defRPr/>
            </a:pPr>
            <a:r>
              <a:rPr lang="en-US" dirty="0">
                <a:solidFill>
                  <a:srgbClr val="FF8D4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?- king (john, 900).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</a:t>
            </a:r>
          </a:p>
          <a:p>
            <a:pPr lvl="1" eaLnBrk="1" hangingPunct="1">
              <a:defRPr/>
            </a:pPr>
            <a:r>
              <a:rPr lang="en-US" dirty="0">
                <a:solidFill>
                  <a:srgbClr val="FF8D4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?- king (X, 930).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X=john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Yes</a:t>
            </a:r>
          </a:p>
          <a:p>
            <a:pPr lvl="1" eaLnBrk="1" hangingPunct="1">
              <a:defRPr/>
            </a:pPr>
            <a:r>
              <a:rPr lang="en-US" dirty="0">
                <a:solidFill>
                  <a:srgbClr val="FF8D4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?- king (X, 920).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george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X=john;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9093" name="Text Box 5">
            <a:extLst>
              <a:ext uri="{FF2B5EF4-FFF2-40B4-BE49-F238E27FC236}">
                <a16:creationId xmlns:a16="http://schemas.microsoft.com/office/drawing/2014/main" id="{D298EBE3-6C14-439D-8C87-2934DE3F23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629" y="2931966"/>
            <a:ext cx="5432720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0">
            <a:spAutoFit/>
          </a:bodyPr>
          <a:lstStyle/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king-time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george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867, 920).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king-time (john, 920, 960).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king-time (paul, 961, 990).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king (X, Y) :- king-time (X, A, B), 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defRPr/>
            </a:pP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			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Y &gt;= A,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defRPr/>
            </a:pP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			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Y</a:t>
            </a: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=&lt; B.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EC3BB7BB-C250-4F47-9906-5929C23DC5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ΠΡΑΞΕΙΣ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85143DE0-4955-4701-A0BB-FE8E2F2D06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46126" y="1601788"/>
            <a:ext cx="8229600" cy="174783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Αριθμητικοί τελεστές: 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+, -, *, /, 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</a:t>
            </a:r>
          </a:p>
          <a:p>
            <a:pPr lvl="1" eaLnBrk="1" hangingPunct="1"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Αριθμητικές εκφράσεις: 3*4+5, Χ*Υ+2, -2*Χ</a:t>
            </a:r>
          </a:p>
          <a:p>
            <a:pPr lvl="1" eaLnBrk="1" hangingPunct="1"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Τελεστής υπολογισμών: </a:t>
            </a:r>
            <a:r>
              <a:rPr lang="en-US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endParaRPr lang="el-GR" dirty="0">
              <a:solidFill>
                <a:srgbClr val="FF8D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140" name="Text Box 4">
            <a:extLst>
              <a:ext uri="{FF2B5EF4-FFF2-40B4-BE49-F238E27FC236}">
                <a16:creationId xmlns:a16="http://schemas.microsoft.com/office/drawing/2014/main" id="{C6AA709A-859E-4BF0-BAA7-9D575DDF0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3429000"/>
            <a:ext cx="5692381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 eaLnBrk="1" hangingPunct="1">
              <a:defRPr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tr-dim (abc, 10, 15).</a:t>
            </a:r>
          </a:p>
          <a:p>
            <a:pPr lvl="1" eaLnBrk="1" hangingPunct="1">
              <a:defRPr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tr-dim (abd, 8, 12).</a:t>
            </a:r>
            <a:endParaRPr lang="el-GR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defRPr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tr-dim (ade, 6, 10).</a:t>
            </a:r>
          </a:p>
          <a:p>
            <a:pPr lvl="1" eaLnBrk="1" hangingPunct="1">
              <a:defRPr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tr-area (X, A) :- tr-dim (X, Y1, Y2), </a:t>
            </a:r>
            <a:endParaRPr lang="el-GR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defRPr/>
            </a:pPr>
            <a:r>
              <a:rPr lang="el-GR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              A is Y1*Y2/2.</a:t>
            </a:r>
            <a:endParaRPr lang="el-GR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1141" name="Text Box 5">
            <a:extLst>
              <a:ext uri="{FF2B5EF4-FFF2-40B4-BE49-F238E27FC236}">
                <a16:creationId xmlns:a16="http://schemas.microsoft.com/office/drawing/2014/main" id="{16B34167-3DF1-4C31-8E3A-05B224E49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1522" y="3429000"/>
            <a:ext cx="3530828" cy="1477328"/>
          </a:xfrm>
          <a:prstGeom prst="rect">
            <a:avLst/>
          </a:prstGeom>
          <a:noFill/>
          <a:ln w="9525">
            <a:solidFill>
              <a:srgbClr val="CCFF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 eaLnBrk="1" hangingPunct="1">
              <a:defRPr/>
            </a:pPr>
            <a:r>
              <a:rPr lang="en-US" dirty="0">
                <a:solidFill>
                  <a:srgbClr val="FF8D4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?-  tr-area (</a:t>
            </a:r>
            <a:r>
              <a:rPr lang="en-US" dirty="0" err="1">
                <a:solidFill>
                  <a:srgbClr val="FF8D4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abd</a:t>
            </a:r>
            <a:r>
              <a:rPr lang="en-US" dirty="0">
                <a:solidFill>
                  <a:srgbClr val="FF8D4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X).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X=48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Yes</a:t>
            </a:r>
          </a:p>
          <a:p>
            <a:pPr lvl="1" eaLnBrk="1" hangingPunct="1">
              <a:defRPr/>
            </a:pPr>
            <a:r>
              <a:rPr lang="en-US" dirty="0">
                <a:solidFill>
                  <a:srgbClr val="FF8D4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?- tr-area (</a:t>
            </a:r>
            <a:r>
              <a:rPr lang="en-US" dirty="0" err="1">
                <a:solidFill>
                  <a:srgbClr val="FF8D4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adg</a:t>
            </a:r>
            <a:r>
              <a:rPr lang="en-US" dirty="0">
                <a:solidFill>
                  <a:srgbClr val="FF8D4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X).</a:t>
            </a:r>
          </a:p>
          <a:p>
            <a:pPr lvl="1" eaLnBrk="1" hangingPunct="1">
              <a:defRPr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No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2D356539-776C-44D1-B14C-058152B77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ΤΟ ΚΑΤΗΓΟΡΗΜΑ ΙΣΟΤΗΤΑΣ (1)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9D74C55C-B196-47FE-BAEC-5A95D9333E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3827" y="1600201"/>
            <a:ext cx="10360058" cy="4398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Χρησιμοποιείται ως </a:t>
            </a:r>
            <a:r>
              <a:rPr lang="el-GR" sz="2400" dirty="0" err="1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ενδοθεματικός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τελεστής: Χ=Υ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Τα Χ, Υ είναι εν γένει δύο όροι που επιτρέπεται να περιέχουν αδέσμευτες μεταβλητές.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Ο έκφραση-στόχος «Χ=Υ» (Χ </a:t>
            </a:r>
            <a:r>
              <a:rPr lang="el-GR" sz="2400" dirty="0" err="1">
                <a:latin typeface="Arial" panose="020B0604020202020204" pitchFamily="34" charset="0"/>
                <a:cs typeface="Arial" panose="020B0604020202020204" pitchFamily="34" charset="0"/>
              </a:rPr>
              <a:t>ίσον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Υ) έχει σαν αποτέλεσμα τον έλεγχο ταιριάσματος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(matching)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των Χ, Υ, δηλ. έλεγχο του αν είναι ταυτόσημα ή μπορούν να γίνουν ταυτόσημα. Αν ταιριάζουν, τότε ο στόχος επιτυγχάνει 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true)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, αλλιώς αποτυγχάνει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(false).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Αντίθετα ενεργεί το κατηγόρημα ανισότητας: Χ \= Υ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2E6BAD08-7C90-4740-AE72-7FF689708D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ΤΟ ΚΑΤΗΓΟΡΗΜΑ ΙΣΟΤΗΤΑΣ (2)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FB947A4-86B9-45E5-AB6B-C1CF147E09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0388" y="1309689"/>
            <a:ext cx="10515599" cy="5183186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l-GR" sz="20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Κανόνες ελέγχου ισότητας/ταιριάσματος της έκφρασης Χ=Υ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Αν Χ είναι αδέσμευτη και Υ είναι δεσμευμένη (ή  μια σταθερά), τότε Χ, Υ είναι ίσες (ταιριάζουν). Επί πλέον, η Χ αναγκάζεται να δεσμευτεί από τον ίδιο όρο που δεσμεύεται και η Υ (ή τη σταθερά).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plays (postman, football) = X. (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Επιτυγχάνει, και η Χ δεσμεύεται από τη δομή «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plays (postman, football)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Οι ακέραιοι αριθμοί και τα άτομα είναι ίσα (ταιριάζουν) με τον εαυτό τους.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6 =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6,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ball = ball)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100000"/>
              </a:lnSpc>
              <a:defRPr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Δύο δομές είναι ίσες αν έχουν το ίδιο όνομα και αριθμό όρων και όλοι οι αντίστοιχοι όροι είναι ίσοι (ταιριάζουν).</a:t>
            </a:r>
          </a:p>
          <a:p>
            <a:pPr lvl="2" eaLnBrk="1" hangingPunct="1">
              <a:lnSpc>
                <a:spcPct val="100000"/>
              </a:lnSpc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plays (postman, football) =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plays (postman, X) (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Επιτυγχάνει, και η Χ δεσμεύεται από τον όρο ‘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football’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Στην περίπτωση που έχουμε δύο αδέσμευτες μεταβλητές, τότε ταιριάζουν και υποχρεώνονται να είναι «κοινής χρήσης», δηλ. οποτεδήποτε η μία δεσμεύεται από ένα όρο, δεσμεύεται και η άλλη από τον ίδιο όρο.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16CE99B4-4369-4FC1-8785-6BC6F42A2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ΑΝΑΔΡΟΜΙΚ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ΤΗΤΑ (1)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0859CD83-DB5A-492D-B967-44CD7E9926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199" y="1600200"/>
            <a:ext cx="10515599" cy="479425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el-GR" sz="2800" dirty="0"/>
              <a:t>Η αναδρομή (</a:t>
            </a:r>
            <a:r>
              <a:rPr lang="en-US" sz="2800" dirty="0"/>
              <a:t>recursion) </a:t>
            </a:r>
            <a:r>
              <a:rPr lang="el-GR" sz="2800" dirty="0"/>
              <a:t>αναφέρεται σε περιπτώσεις όπου ο </a:t>
            </a:r>
            <a:r>
              <a:rPr lang="el-GR" sz="2800" dirty="0">
                <a:solidFill>
                  <a:srgbClr val="FF8D41"/>
                </a:solidFill>
              </a:rPr>
              <a:t>ορισμός ενός κατηγορήματος (κανόνα) γίνεται μέσω του εαυτού του</a:t>
            </a:r>
            <a:r>
              <a:rPr lang="el-GR" sz="2800" dirty="0"/>
              <a:t>.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sz="2800" dirty="0"/>
              <a:t>Π.χ. Ας υποθέσουμε ότι θέλουμε να ορίσουμε το κατηγόρημα ‘πρόγονος’. Ως γνωστό: «Πρόγονος κάποιου είναι ο γονέας του. Επίσης, ο γονέας του γονέα του, ο γονέας του γονέα του γονέα του ...». Στην </a:t>
            </a:r>
            <a:r>
              <a:rPr lang="en-US" sz="2800" dirty="0"/>
              <a:t>PROLOG </a:t>
            </a:r>
            <a:r>
              <a:rPr lang="el-GR" sz="2800" dirty="0"/>
              <a:t>θα έπρεπε να γράψουμε :</a:t>
            </a:r>
            <a:endParaRPr lang="en-US" sz="28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l-GR" sz="2800" dirty="0"/>
              <a:t>	</a:t>
            </a:r>
            <a:r>
              <a:rPr lang="en-US" sz="2800" dirty="0"/>
              <a:t>ancestor(X,Y) : - parent(X,Y).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l-GR" sz="2800" dirty="0"/>
              <a:t>	</a:t>
            </a:r>
            <a:r>
              <a:rPr lang="en-US" sz="2800" dirty="0"/>
              <a:t>ancestor(X,Y) : - parent(X,Z), parent(Z,Y).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l-GR" sz="2800" dirty="0"/>
              <a:t>	</a:t>
            </a:r>
            <a:r>
              <a:rPr lang="en-US" sz="2800" dirty="0"/>
              <a:t>ancestor(X,Y) : - parent(X,Z1), parent(Z1,Z2), parent(Z2,Y).</a:t>
            </a:r>
            <a:endParaRPr lang="el-GR" sz="28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l-GR" sz="2800" dirty="0"/>
              <a:t>	</a:t>
            </a:r>
            <a:r>
              <a:rPr lang="el-GR" sz="2800" dirty="0" err="1"/>
              <a:t>κ.ο.κ.</a:t>
            </a:r>
            <a:endParaRPr lang="en-US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E974B993-1118-459B-B882-E0F7FB8E4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ΑΝΑΔΡΟΜΙΚ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ΤΗΤΑ (2)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BFD2036E-8A39-4D7E-843C-726913B512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5625"/>
            <a:ext cx="10515600" cy="3095167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Η λύση είναι ένας αναδρομικός ορισμός του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‘ancestor’: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ancestor(X,Y) : - parent(X,Y).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ancestor(X,Y) : - parent(X,Z), ancestor(Z,Y).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Σε περίπτωση αναδρομής απαιτούνται:</a:t>
            </a:r>
          </a:p>
          <a:p>
            <a:pPr lvl="1" algn="just" eaLnBrk="1" hangingPunct="1">
              <a:lnSpc>
                <a:spcPct val="100000"/>
              </a:lnSpc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Ένας αναδρομικός ορισμός (ορισμός δια του εαυτού)</a:t>
            </a:r>
          </a:p>
          <a:p>
            <a:pPr lvl="1" algn="just" eaLnBrk="1" hangingPunct="1">
              <a:lnSpc>
                <a:spcPct val="100000"/>
              </a:lnSpc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Προσδιορισμός οριακών συνθηκών (π.χ. συνθήκες τερματισμού)</a:t>
            </a:r>
          </a:p>
        </p:txBody>
      </p:sp>
      <p:sp>
        <p:nvSpPr>
          <p:cNvPr id="109572" name="Freeform 4">
            <a:extLst>
              <a:ext uri="{FF2B5EF4-FFF2-40B4-BE49-F238E27FC236}">
                <a16:creationId xmlns:a16="http://schemas.microsoft.com/office/drawing/2014/main" id="{AA8688A8-A493-4D75-855B-EB66145A4DB8}"/>
              </a:ext>
            </a:extLst>
          </p:cNvPr>
          <p:cNvSpPr>
            <a:spLocks/>
          </p:cNvSpPr>
          <p:nvPr/>
        </p:nvSpPr>
        <p:spPr bwMode="auto">
          <a:xfrm>
            <a:off x="7362334" y="3091992"/>
            <a:ext cx="1700392" cy="1001123"/>
          </a:xfrm>
          <a:custGeom>
            <a:avLst/>
            <a:gdLst>
              <a:gd name="T0" fmla="*/ 2147483646 w 724"/>
              <a:gd name="T1" fmla="*/ 2147483646 h 681"/>
              <a:gd name="T2" fmla="*/ 2147483646 w 724"/>
              <a:gd name="T3" fmla="*/ 2147483646 h 681"/>
              <a:gd name="T4" fmla="*/ 0 w 724"/>
              <a:gd name="T5" fmla="*/ 0 h 681"/>
              <a:gd name="T6" fmla="*/ 0 60000 65536"/>
              <a:gd name="T7" fmla="*/ 0 60000 65536"/>
              <a:gd name="T8" fmla="*/ 0 60000 65536"/>
              <a:gd name="T9" fmla="*/ 0 w 724"/>
              <a:gd name="T10" fmla="*/ 0 h 681"/>
              <a:gd name="T11" fmla="*/ 724 w 724"/>
              <a:gd name="T12" fmla="*/ 681 h 6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4" h="681">
                <a:moveTo>
                  <a:pt x="576" y="681"/>
                </a:moveTo>
                <a:cubicBezTo>
                  <a:pt x="650" y="589"/>
                  <a:pt x="724" y="497"/>
                  <a:pt x="628" y="384"/>
                </a:cubicBezTo>
                <a:cubicBezTo>
                  <a:pt x="532" y="271"/>
                  <a:pt x="266" y="135"/>
                  <a:pt x="0" y="0"/>
                </a:cubicBezTo>
              </a:path>
            </a:pathLst>
          </a:custGeom>
          <a:noFill/>
          <a:ln w="19050" cmpd="sng">
            <a:solidFill>
              <a:schemeClr val="accent2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>
              <a:solidFill>
                <a:srgbClr val="FF8D41"/>
              </a:solidFill>
            </a:endParaRPr>
          </a:p>
        </p:txBody>
      </p:sp>
      <p:sp>
        <p:nvSpPr>
          <p:cNvPr id="109573" name="Freeform 5">
            <a:extLst>
              <a:ext uri="{FF2B5EF4-FFF2-40B4-BE49-F238E27FC236}">
                <a16:creationId xmlns:a16="http://schemas.microsoft.com/office/drawing/2014/main" id="{71134AE7-5590-46CF-89CC-180725366DEF}"/>
              </a:ext>
            </a:extLst>
          </p:cNvPr>
          <p:cNvSpPr>
            <a:spLocks/>
          </p:cNvSpPr>
          <p:nvPr/>
        </p:nvSpPr>
        <p:spPr bwMode="auto">
          <a:xfrm>
            <a:off x="5326144" y="2535810"/>
            <a:ext cx="4148905" cy="1800520"/>
          </a:xfrm>
          <a:custGeom>
            <a:avLst/>
            <a:gdLst>
              <a:gd name="T0" fmla="*/ 2147483646 w 2300"/>
              <a:gd name="T1" fmla="*/ 2147483646 h 1393"/>
              <a:gd name="T2" fmla="*/ 2147483646 w 2300"/>
              <a:gd name="T3" fmla="*/ 2147483646 h 1393"/>
              <a:gd name="T4" fmla="*/ 2147483646 w 2300"/>
              <a:gd name="T5" fmla="*/ 2147483646 h 1393"/>
              <a:gd name="T6" fmla="*/ 2147483646 w 2300"/>
              <a:gd name="T7" fmla="*/ 2147483646 h 1393"/>
              <a:gd name="T8" fmla="*/ 2147483646 w 2300"/>
              <a:gd name="T9" fmla="*/ 2147483646 h 1393"/>
              <a:gd name="T10" fmla="*/ 2147483646 w 2300"/>
              <a:gd name="T11" fmla="*/ 2147483646 h 1393"/>
              <a:gd name="T12" fmla="*/ 2147483646 w 2300"/>
              <a:gd name="T13" fmla="*/ 2147483646 h 1393"/>
              <a:gd name="T14" fmla="*/ 0 w 2300"/>
              <a:gd name="T15" fmla="*/ 2147483646 h 139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300"/>
              <a:gd name="T25" fmla="*/ 0 h 1393"/>
              <a:gd name="T26" fmla="*/ 2300 w 2300"/>
              <a:gd name="T27" fmla="*/ 1393 h 139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300" h="1393">
                <a:moveTo>
                  <a:pt x="2068" y="1393"/>
                </a:moveTo>
                <a:cubicBezTo>
                  <a:pt x="2141" y="1305"/>
                  <a:pt x="2215" y="1217"/>
                  <a:pt x="2234" y="1114"/>
                </a:cubicBezTo>
                <a:cubicBezTo>
                  <a:pt x="2253" y="1011"/>
                  <a:pt x="2300" y="905"/>
                  <a:pt x="2182" y="774"/>
                </a:cubicBezTo>
                <a:cubicBezTo>
                  <a:pt x="2064" y="643"/>
                  <a:pt x="1689" y="435"/>
                  <a:pt x="1527" y="329"/>
                </a:cubicBezTo>
                <a:cubicBezTo>
                  <a:pt x="1365" y="223"/>
                  <a:pt x="1293" y="184"/>
                  <a:pt x="1213" y="137"/>
                </a:cubicBezTo>
                <a:cubicBezTo>
                  <a:pt x="1133" y="90"/>
                  <a:pt x="1102" y="71"/>
                  <a:pt x="1047" y="49"/>
                </a:cubicBezTo>
                <a:cubicBezTo>
                  <a:pt x="992" y="27"/>
                  <a:pt x="1056" y="12"/>
                  <a:pt x="882" y="6"/>
                </a:cubicBezTo>
                <a:cubicBezTo>
                  <a:pt x="708" y="0"/>
                  <a:pt x="354" y="7"/>
                  <a:pt x="0" y="14"/>
                </a:cubicBezTo>
              </a:path>
            </a:pathLst>
          </a:custGeom>
          <a:noFill/>
          <a:ln w="19050" cmpd="sng">
            <a:solidFill>
              <a:schemeClr val="accent2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B4E9523A-A2D3-47DF-8664-CBE411BF93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ΛΙΣΤΕΣ (1)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434BEBDB-1613-4839-8DE2-966B30BFE0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Ένας άλλος τύπος όρου ή δομής στην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Prolog.</a:t>
            </a:r>
          </a:p>
          <a:p>
            <a:pPr eaLnBrk="1" hangingPunct="1"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Είναι μια διατεταγμένη ακολουθία στοιχείων (χωρίς καθορισμένο μήκος).</a:t>
            </a:r>
          </a:p>
          <a:p>
            <a:pPr eaLnBrk="1" hangingPunct="1"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Διακρίνουμε την </a:t>
            </a: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κεφαλή (</a:t>
            </a:r>
            <a:r>
              <a:rPr lang="en-US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head)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και την </a:t>
            </a: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ουρά</a:t>
            </a:r>
            <a:r>
              <a:rPr lang="en-US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(tail)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Μια λίστα μπορεί να περιέχει σαν στοιχεία οποιουσδήποτε όρους (σταθερές, μεταβλητές, δομές, άλλες λίστες).</a:t>
            </a:r>
          </a:p>
          <a:p>
            <a:pPr eaLnBrk="1" hangingPunct="1"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κενή λίστα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είναι μια λίστα χωρίς στοιχεία.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AE1DECC7-3718-4348-A7C6-7F19E3A725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ΛΙΣΤΕΣ (2)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3566EF4F-5F63-4620-8361-AB5994584B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199" y="1506538"/>
            <a:ext cx="9795235" cy="4768850"/>
          </a:xfrm>
        </p:spPr>
        <p:txBody>
          <a:bodyPr>
            <a:normAutofit fontScale="70000" lnSpcReduction="20000"/>
          </a:bodyPr>
          <a:lstStyle/>
          <a:p>
            <a:pPr eaLnBrk="1" hangingPunct="1">
              <a:lnSpc>
                <a:spcPct val="11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Παραδείγματα: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the, ship, [has, good, fish]]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[a, X, 2, [Y, Z], [b]]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[ ]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Υπάρχει ειδικός συμβολισμός για την εξαγωγή (δέσμευση σε μεταβλητές) της κεφαλής και της ουράς μιας λίστας: 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[Χ | Υ]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p([a, b, c]).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p(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the, ship, [has, good, fish]]).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?- p([X | Y]).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X = a    Y = [b, c] ;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X = the  Y = [ship, [has, good, fish]]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?- p([_, _, [_ | X]]).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X = [good, fish]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506D302E-04B7-4526-9AF0-7EC1AE1992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ΑΝΑΔΡΟΜΙΚΗ ΑΝΑΖΗΤΗΣΗ (1)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F87404C7-A99A-492D-A472-7F576E7661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43932" y="1816198"/>
            <a:ext cx="10515600" cy="1483183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110000"/>
              </a:lnSpc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Η αναζήτηση ενός στοιχείου σε μια δομή που περιέχει άλλες ίδιες δομές (π.χ. λίστα που περιέχει λίστες) ή μπορεί να θεωρηθεί ως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συνιστώμενη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από όμοιες υπό-δομές απαιτεί αναδρομή.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AED90B04-363C-4828-B6CC-FC413F7E5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ΑΝΑΔΡΟΜΙΚΗ ΑΝΑΖΗΤΗΣΗ (2)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DEF41940-0F25-456F-AFE4-3C28EB6AF3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Παράδειγμα: Αναζήτηση στοιχείου σε λίστα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	     member(X, L)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Ορισμός: Το Χ είναι μέλος της λίστας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αν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		(α) το Χ είναι η κεφαλή της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είτε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(β) το Χ είναι μέλος της ουράς της 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l-GR" sz="2400" dirty="0">
              <a:solidFill>
                <a:srgbClr val="FF8D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Τα παραπάνω μεταφράζονται ως εξής: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member(X, [X|_]).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member(X, [_|Y]) :- member(X, Y).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(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αναδρομικός ορισμός: ορισμός του </a:t>
            </a: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δια του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εαυτού του)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C63FB5C9-D994-4DB5-AED1-0B4E38F2AD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ΛΟΓΙΚΟΣ ΠΡΟΓΡΑΜΜΑΤΙΣΜΟΣ (2)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44621E1D-D15E-4357-8A6C-088AFC8616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42680" y="1495426"/>
            <a:ext cx="10105534" cy="449421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Η λογική αυτή χρησιμοποιεί λογικές προτάσεις της μορφής:</a:t>
            </a:r>
          </a:p>
          <a:p>
            <a:pPr algn="ctr"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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x1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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x2 …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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xm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(A1  A2  …  An 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n0)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    όπου </a:t>
            </a:r>
            <a:r>
              <a:rPr lang="el-GR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Αο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A1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A2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…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An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είναι (θετικές) ατομικές εκφράσεις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CNF-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προτασιακή μορφή αυτής είναι:</a:t>
            </a:r>
          </a:p>
          <a:p>
            <a:pPr algn="ctr"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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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A1 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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A2  … 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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An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n0)</a:t>
            </a:r>
          </a:p>
          <a:p>
            <a:pPr algn="ctr"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ή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{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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A1,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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A2, … ,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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An}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n0)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  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Δηλ. αντιστοιχεί σε προτάσεις με ένα θετικό στοιχείο (το </a:t>
            </a:r>
            <a:r>
              <a:rPr lang="el-GR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Αο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). 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Αυτές οι προτάσεις λέγονται </a:t>
            </a:r>
            <a:r>
              <a:rPr lang="el-GR" sz="2400" b="1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περιορισμένες προτάσεις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definite clauses)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ή τύπου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Horn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l-GR" sz="2400" u="sng" dirty="0">
                <a:latin typeface="Arial" panose="020B0604020202020204" pitchFamily="34" charset="0"/>
                <a:cs typeface="Arial" panose="020B0604020202020204" pitchFamily="34" charset="0"/>
              </a:rPr>
              <a:t>παριστάνουν θετική γνώση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B13BBE5F-5D5D-4451-A647-C824A80E66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ΧΕΙΡΙΣΜΟΣ ΛΙΣΤΩΝ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8FAAA046-F8F4-4206-AEE1-578C3CC20D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member(X, L)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επιτυχία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αν η τιμή της μεταβλητής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είναι μέλος της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λίστας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L,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αλλιώς αποτυχία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Π.χ.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?-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member(a, [b, a, c])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Yes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append(L1, L2, X)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Ενοποίηση των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L1, L2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και το αποτέλεσμα στη μεταβλητή Χ).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Π.χ.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?-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append([a, b], [1, 2, 3], X)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X=[a, b, 1, 2, 3]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?- append(X, [c, d], [a, b, c, d])  X=[a, b]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length(L, N)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Το πλήθος των στοιχείων της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ανατίθεται στην Ν). Π.χ.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?- length([a, b, c, d], N)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N=4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6F5F2C04-21B0-4849-8FC1-A1CC8D2628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ΔΙΑΔΙΚΑΣΙΑ ΑΠΟΔΕΙΞΗΣ (1)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EFF750F3-4E0B-4048-B2E7-9CF2C0BA78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Έχουμε τις προτάσεις:</a:t>
            </a:r>
            <a:endParaRPr lang="en-US" dirty="0">
              <a:solidFill>
                <a:srgbClr val="FF8D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(1) master(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giorgos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(2) master(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giannis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pluto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lives(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giannis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athina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(4) lives(Y, Z) :- master(X, Y), lives(X, Z).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l-GR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Θέλουμε να αποδείξουμε: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	?-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lives(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pluto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athina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B8E24883-2E72-46F7-9BAA-219AAFB8C0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ΔΙΑΔΙΚΑΣΙΑ ΑΠΟΔΕΙΞΗΣ (2)</a:t>
            </a:r>
          </a:p>
        </p:txBody>
      </p:sp>
      <p:sp>
        <p:nvSpPr>
          <p:cNvPr id="103445" name="Rectangle 21">
            <a:extLst>
              <a:ext uri="{FF2B5EF4-FFF2-40B4-BE49-F238E27FC236}">
                <a16:creationId xmlns:a16="http://schemas.microsoft.com/office/drawing/2014/main" id="{948A99D8-B7AC-4A1B-8636-A0ACEB7C25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682655" y="1727120"/>
            <a:ext cx="2820988" cy="1404937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600"/>
              <a:t>	(1) master(giorgos, odi).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600"/>
              <a:t>	(2) master(giannis, pluto).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600"/>
              <a:t>	</a:t>
            </a:r>
            <a:r>
              <a:rPr lang="el-GR" sz="1600"/>
              <a:t>(</a:t>
            </a:r>
            <a:r>
              <a:rPr lang="en-US" sz="1600"/>
              <a:t>3</a:t>
            </a:r>
            <a:r>
              <a:rPr lang="el-GR" sz="1600"/>
              <a:t>) </a:t>
            </a:r>
            <a:r>
              <a:rPr lang="en-US" sz="1600"/>
              <a:t>lives(giannis, athina).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600"/>
              <a:t>	(4) lives(Y, Z) :- master(X, Y),</a:t>
            </a:r>
            <a:endParaRPr lang="el-GR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l-GR" sz="1600"/>
              <a:t>		              </a:t>
            </a:r>
            <a:r>
              <a:rPr lang="en-US" sz="1600"/>
              <a:t>lives(X, Z).</a:t>
            </a:r>
            <a:endParaRPr lang="el-GR" sz="1600"/>
          </a:p>
        </p:txBody>
      </p:sp>
      <p:sp>
        <p:nvSpPr>
          <p:cNvPr id="103433" name="Text Box 9">
            <a:extLst>
              <a:ext uri="{FF2B5EF4-FFF2-40B4-BE49-F238E27FC236}">
                <a16:creationId xmlns:a16="http://schemas.microsoft.com/office/drawing/2014/main" id="{AE963937-6115-4A33-B469-F915227E1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0719" y="2228770"/>
            <a:ext cx="25177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lives(pluto, athina)</a:t>
            </a:r>
            <a:endParaRPr lang="el-GR" altLang="en-US" sz="1800">
              <a:latin typeface="Verdana" panose="020B0604030504040204" pitchFamily="34" charset="0"/>
            </a:endParaRPr>
          </a:p>
        </p:txBody>
      </p:sp>
      <p:sp>
        <p:nvSpPr>
          <p:cNvPr id="103434" name="Text Box 10">
            <a:extLst>
              <a:ext uri="{FF2B5EF4-FFF2-40B4-BE49-F238E27FC236}">
                <a16:creationId xmlns:a16="http://schemas.microsoft.com/office/drawing/2014/main" id="{5580523A-5198-45D4-BFF5-073FD34FA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2506" y="1552494"/>
            <a:ext cx="1603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 u="sng">
                <a:latin typeface="Verdana" panose="020B0604030504040204" pitchFamily="34" charset="0"/>
              </a:rPr>
              <a:t>Στόχοι</a:t>
            </a:r>
          </a:p>
        </p:txBody>
      </p:sp>
      <p:sp>
        <p:nvSpPr>
          <p:cNvPr id="103435" name="Text Box 11">
            <a:extLst>
              <a:ext uri="{FF2B5EF4-FFF2-40B4-BE49-F238E27FC236}">
                <a16:creationId xmlns:a16="http://schemas.microsoft.com/office/drawing/2014/main" id="{293AE109-2711-4DCF-A98A-2F0663A37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5431" y="1558844"/>
            <a:ext cx="1603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 u="sng">
                <a:latin typeface="Verdana" panose="020B0604030504040204" pitchFamily="34" charset="0"/>
              </a:rPr>
              <a:t>Ενοποίηση</a:t>
            </a:r>
          </a:p>
        </p:txBody>
      </p:sp>
      <p:sp>
        <p:nvSpPr>
          <p:cNvPr id="103436" name="Text Box 12">
            <a:extLst>
              <a:ext uri="{FF2B5EF4-FFF2-40B4-BE49-F238E27FC236}">
                <a16:creationId xmlns:a16="http://schemas.microsoft.com/office/drawing/2014/main" id="{9B822FCE-9517-4E48-888B-D307161790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5544" y="2095419"/>
            <a:ext cx="24780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 dirty="0">
                <a:latin typeface="Verdana" panose="020B0604030504040204" pitchFamily="34" charset="0"/>
              </a:rPr>
              <a:t>Με την (4), </a:t>
            </a:r>
            <a:r>
              <a:rPr lang="en-US" altLang="en-US" sz="1800" dirty="0">
                <a:latin typeface="Verdana" panose="020B0604030504040204" pitchFamily="34" charset="0"/>
              </a:rPr>
              <a:t>Y=</a:t>
            </a:r>
            <a:r>
              <a:rPr lang="en-US" altLang="en-US" sz="1800" dirty="0" err="1">
                <a:solidFill>
                  <a:srgbClr val="FF8D41"/>
                </a:solidFill>
                <a:latin typeface="Verdana" panose="020B0604030504040204" pitchFamily="34" charset="0"/>
              </a:rPr>
              <a:t>pluto</a:t>
            </a:r>
            <a:r>
              <a:rPr lang="en-US" altLang="en-US" sz="1800" dirty="0">
                <a:latin typeface="Verdana" panose="020B0604030504040204" pitchFamily="34" charset="0"/>
              </a:rPr>
              <a:t>, Z= </a:t>
            </a:r>
            <a:r>
              <a:rPr lang="en-US" altLang="en-US" sz="1800" dirty="0" err="1">
                <a:solidFill>
                  <a:srgbClr val="FF8D41"/>
                </a:solidFill>
                <a:latin typeface="Verdana" panose="020B0604030504040204" pitchFamily="34" charset="0"/>
              </a:rPr>
              <a:t>athina</a:t>
            </a:r>
            <a:endParaRPr lang="el-GR" altLang="en-US" sz="1800" dirty="0">
              <a:solidFill>
                <a:srgbClr val="FF8D41"/>
              </a:solidFill>
              <a:latin typeface="Verdana" panose="020B0604030504040204" pitchFamily="34" charset="0"/>
            </a:endParaRPr>
          </a:p>
        </p:txBody>
      </p:sp>
      <p:grpSp>
        <p:nvGrpSpPr>
          <p:cNvPr id="2" name="Group 23">
            <a:extLst>
              <a:ext uri="{FF2B5EF4-FFF2-40B4-BE49-F238E27FC236}">
                <a16:creationId xmlns:a16="http://schemas.microsoft.com/office/drawing/2014/main" id="{EBB9990A-A53C-4460-9AD2-8B0D192B9366}"/>
              </a:ext>
            </a:extLst>
          </p:cNvPr>
          <p:cNvGrpSpPr>
            <a:grpSpLocks/>
          </p:cNvGrpSpPr>
          <p:nvPr/>
        </p:nvGrpSpPr>
        <p:grpSpPr bwMode="auto">
          <a:xfrm>
            <a:off x="1340719" y="3436859"/>
            <a:ext cx="2517775" cy="747712"/>
            <a:chOff x="613" y="2068"/>
            <a:chExt cx="1586" cy="471"/>
          </a:xfrm>
        </p:grpSpPr>
        <p:sp>
          <p:nvSpPr>
            <p:cNvPr id="69658" name="Text Box 13">
              <a:extLst>
                <a:ext uri="{FF2B5EF4-FFF2-40B4-BE49-F238E27FC236}">
                  <a16:creationId xmlns:a16="http://schemas.microsoft.com/office/drawing/2014/main" id="{27609832-60E9-41CB-A6DF-4D58FD3811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" y="2068"/>
              <a:ext cx="1586" cy="23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u"/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Verdana" panose="020B0604030504040204" pitchFamily="34" charset="0"/>
                </a:rPr>
                <a:t>master(X, </a:t>
              </a:r>
              <a:r>
                <a:rPr lang="en-US" altLang="en-US" sz="1800">
                  <a:solidFill>
                    <a:srgbClr val="CCFF33"/>
                  </a:solidFill>
                  <a:latin typeface="Verdana" panose="020B0604030504040204" pitchFamily="34" charset="0"/>
                </a:rPr>
                <a:t>pluto</a:t>
              </a:r>
              <a:r>
                <a:rPr lang="en-US" altLang="en-US" sz="1800">
                  <a:latin typeface="Verdana" panose="020B0604030504040204" pitchFamily="34" charset="0"/>
                </a:rPr>
                <a:t>)</a:t>
              </a:r>
              <a:endParaRPr lang="el-GR" altLang="en-US" sz="1800">
                <a:latin typeface="Verdana" panose="020B0604030504040204" pitchFamily="34" charset="0"/>
              </a:endParaRPr>
            </a:p>
          </p:txBody>
        </p:sp>
        <p:sp>
          <p:nvSpPr>
            <p:cNvPr id="69659" name="Text Box 14">
              <a:extLst>
                <a:ext uri="{FF2B5EF4-FFF2-40B4-BE49-F238E27FC236}">
                  <a16:creationId xmlns:a16="http://schemas.microsoft.com/office/drawing/2014/main" id="{22F66ECD-1327-47EF-BBB2-861C20E70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" y="2302"/>
              <a:ext cx="158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u"/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latin typeface="Verdana" panose="020B0604030504040204" pitchFamily="34" charset="0"/>
                </a:rPr>
                <a:t>lives(X, </a:t>
              </a:r>
              <a:r>
                <a:rPr lang="en-US" altLang="en-US" sz="1800" dirty="0" err="1">
                  <a:solidFill>
                    <a:srgbClr val="FF8D41"/>
                  </a:solidFill>
                  <a:latin typeface="Verdana" panose="020B0604030504040204" pitchFamily="34" charset="0"/>
                </a:rPr>
                <a:t>athina</a:t>
              </a:r>
              <a:r>
                <a:rPr lang="en-US" altLang="en-US" sz="1800" dirty="0">
                  <a:latin typeface="Verdana" panose="020B0604030504040204" pitchFamily="34" charset="0"/>
                </a:rPr>
                <a:t>)</a:t>
              </a:r>
              <a:endParaRPr lang="el-GR" altLang="en-US" sz="1800" dirty="0">
                <a:latin typeface="Verdana" panose="020B0604030504040204" pitchFamily="34" charset="0"/>
              </a:endParaRPr>
            </a:p>
          </p:txBody>
        </p:sp>
      </p:grpSp>
      <p:sp>
        <p:nvSpPr>
          <p:cNvPr id="103439" name="Text Box 15">
            <a:extLst>
              <a:ext uri="{FF2B5EF4-FFF2-40B4-BE49-F238E27FC236}">
                <a16:creationId xmlns:a16="http://schemas.microsoft.com/office/drawing/2014/main" id="{1AC14F98-1D04-4028-860B-18233A285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0719" y="2227181"/>
            <a:ext cx="25177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lives(pluto, athina)</a:t>
            </a:r>
            <a:endParaRPr lang="el-GR" altLang="en-US" sz="1800">
              <a:latin typeface="Verdana" panose="020B0604030504040204" pitchFamily="34" charset="0"/>
            </a:endParaRPr>
          </a:p>
        </p:txBody>
      </p:sp>
      <p:sp>
        <p:nvSpPr>
          <p:cNvPr id="103440" name="Text Box 16">
            <a:extLst>
              <a:ext uri="{FF2B5EF4-FFF2-40B4-BE49-F238E27FC236}">
                <a16:creationId xmlns:a16="http://schemas.microsoft.com/office/drawing/2014/main" id="{A66C538E-3057-42F7-89AC-5FEDD062B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656" y="3441620"/>
            <a:ext cx="2517775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master(X, pluto)</a:t>
            </a:r>
            <a:endParaRPr lang="el-GR" altLang="en-US" sz="1800">
              <a:latin typeface="Verdana" panose="020B0604030504040204" pitchFamily="34" charset="0"/>
            </a:endParaRPr>
          </a:p>
        </p:txBody>
      </p:sp>
      <p:sp>
        <p:nvSpPr>
          <p:cNvPr id="103441" name="Text Box 17">
            <a:extLst>
              <a:ext uri="{FF2B5EF4-FFF2-40B4-BE49-F238E27FC236}">
                <a16:creationId xmlns:a16="http://schemas.microsoft.com/office/drawing/2014/main" id="{42400B13-6DA3-4722-A832-F73EADBFC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9843" y="3384469"/>
            <a:ext cx="21336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>
                <a:latin typeface="Verdana" panose="020B0604030504040204" pitchFamily="34" charset="0"/>
              </a:rPr>
              <a:t>Με την (</a:t>
            </a:r>
            <a:r>
              <a:rPr lang="en-US" altLang="en-US" sz="1800">
                <a:latin typeface="Verdana" panose="020B0604030504040204" pitchFamily="34" charset="0"/>
              </a:rPr>
              <a:t>2</a:t>
            </a:r>
            <a:r>
              <a:rPr lang="el-GR" altLang="en-US" sz="1800">
                <a:latin typeface="Verdana" panose="020B0604030504040204" pitchFamily="34" charset="0"/>
              </a:rPr>
              <a:t>)</a:t>
            </a:r>
            <a:endParaRPr lang="en-US" altLang="en-US" sz="1800">
              <a:latin typeface="Verdana" panose="020B0604030504040204" pitchFamily="34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X= giannis</a:t>
            </a:r>
            <a:endParaRPr lang="el-GR" altLang="en-US" sz="1800">
              <a:latin typeface="Verdana" panose="020B0604030504040204" pitchFamily="34" charset="0"/>
            </a:endParaRPr>
          </a:p>
        </p:txBody>
      </p:sp>
      <p:sp>
        <p:nvSpPr>
          <p:cNvPr id="103442" name="Text Box 18">
            <a:extLst>
              <a:ext uri="{FF2B5EF4-FFF2-40B4-BE49-F238E27FC236}">
                <a16:creationId xmlns:a16="http://schemas.microsoft.com/office/drawing/2014/main" id="{6127B8C6-36DB-45E8-8E27-0121F4832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1993" y="4821156"/>
            <a:ext cx="263525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lives(</a:t>
            </a:r>
            <a:r>
              <a:rPr lang="en-US" altLang="en-US" sz="1800">
                <a:solidFill>
                  <a:srgbClr val="CCFF33"/>
                </a:solidFill>
                <a:latin typeface="Verdana" panose="020B0604030504040204" pitchFamily="34" charset="0"/>
              </a:rPr>
              <a:t>giannis</a:t>
            </a:r>
            <a:r>
              <a:rPr lang="en-US" altLang="en-US" sz="1800">
                <a:latin typeface="Verdana" panose="020B0604030504040204" pitchFamily="34" charset="0"/>
              </a:rPr>
              <a:t>, athina)</a:t>
            </a:r>
            <a:endParaRPr lang="el-GR" altLang="en-US" sz="1800">
              <a:latin typeface="Verdana" panose="020B0604030504040204" pitchFamily="34" charset="0"/>
            </a:endParaRPr>
          </a:p>
        </p:txBody>
      </p:sp>
      <p:sp>
        <p:nvSpPr>
          <p:cNvPr id="103443" name="Text Box 19">
            <a:extLst>
              <a:ext uri="{FF2B5EF4-FFF2-40B4-BE49-F238E27FC236}">
                <a16:creationId xmlns:a16="http://schemas.microsoft.com/office/drawing/2014/main" id="{19B23D74-3EDC-4A61-AECA-E8FAA70C0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169" y="4817981"/>
            <a:ext cx="2624137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lives(giannis, athina)</a:t>
            </a:r>
            <a:endParaRPr lang="el-GR" altLang="en-US" sz="1800">
              <a:latin typeface="Verdana" panose="020B0604030504040204" pitchFamily="34" charset="0"/>
            </a:endParaRPr>
          </a:p>
        </p:txBody>
      </p:sp>
      <p:sp>
        <p:nvSpPr>
          <p:cNvPr id="103444" name="Text Box 20">
            <a:extLst>
              <a:ext uri="{FF2B5EF4-FFF2-40B4-BE49-F238E27FC236}">
                <a16:creationId xmlns:a16="http://schemas.microsoft.com/office/drawing/2014/main" id="{FEE14328-4BF2-47C7-9DF0-B35C89966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7143" y="4711619"/>
            <a:ext cx="198755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>
                <a:latin typeface="Verdana" panose="020B0604030504040204" pitchFamily="34" charset="0"/>
              </a:rPr>
              <a:t>Με την (</a:t>
            </a:r>
            <a:r>
              <a:rPr lang="en-US" altLang="en-US" sz="1800">
                <a:latin typeface="Verdana" panose="020B0604030504040204" pitchFamily="34" charset="0"/>
              </a:rPr>
              <a:t>3)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>
                <a:solidFill>
                  <a:srgbClr val="66FF33"/>
                </a:solidFill>
                <a:latin typeface="Verdana" panose="020B0604030504040204" pitchFamily="34" charset="0"/>
              </a:rPr>
              <a:t>ΕΠΙΤΥΧΙΑ</a:t>
            </a:r>
          </a:p>
        </p:txBody>
      </p:sp>
      <p:sp>
        <p:nvSpPr>
          <p:cNvPr id="103446" name="AutoShape 22">
            <a:extLst>
              <a:ext uri="{FF2B5EF4-FFF2-40B4-BE49-F238E27FC236}">
                <a16:creationId xmlns:a16="http://schemas.microsoft.com/office/drawing/2014/main" id="{55D9496E-0521-4F1A-96FB-88C74FD91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1530" y="2282744"/>
            <a:ext cx="344488" cy="277812"/>
          </a:xfrm>
          <a:prstGeom prst="rightArrow">
            <a:avLst>
              <a:gd name="adj1" fmla="val 50000"/>
              <a:gd name="adj2" fmla="val 31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103448" name="Freeform 24">
            <a:extLst>
              <a:ext uri="{FF2B5EF4-FFF2-40B4-BE49-F238E27FC236}">
                <a16:creationId xmlns:a16="http://schemas.microsoft.com/office/drawing/2014/main" id="{FB5BADFD-8F4E-430D-A371-B2D4A43BAD06}"/>
              </a:ext>
            </a:extLst>
          </p:cNvPr>
          <p:cNvSpPr>
            <a:spLocks/>
          </p:cNvSpPr>
          <p:nvPr/>
        </p:nvSpPr>
        <p:spPr bwMode="auto">
          <a:xfrm>
            <a:off x="2599606" y="2744707"/>
            <a:ext cx="2849563" cy="582613"/>
          </a:xfrm>
          <a:custGeom>
            <a:avLst/>
            <a:gdLst>
              <a:gd name="T0" fmla="*/ 2147483646 w 1795"/>
              <a:gd name="T1" fmla="*/ 0 h 367"/>
              <a:gd name="T2" fmla="*/ 2147483646 w 1795"/>
              <a:gd name="T3" fmla="*/ 2147483646 h 367"/>
              <a:gd name="T4" fmla="*/ 2147483646 w 1795"/>
              <a:gd name="T5" fmla="*/ 2147483646 h 367"/>
              <a:gd name="T6" fmla="*/ 2147483646 w 1795"/>
              <a:gd name="T7" fmla="*/ 2147483646 h 367"/>
              <a:gd name="T8" fmla="*/ 0 w 1795"/>
              <a:gd name="T9" fmla="*/ 2147483646 h 3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95"/>
              <a:gd name="T16" fmla="*/ 0 h 367"/>
              <a:gd name="T17" fmla="*/ 1795 w 1795"/>
              <a:gd name="T18" fmla="*/ 367 h 3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95" h="367">
                <a:moveTo>
                  <a:pt x="1753" y="0"/>
                </a:moveTo>
                <a:cubicBezTo>
                  <a:pt x="1774" y="43"/>
                  <a:pt x="1795" y="87"/>
                  <a:pt x="1728" y="108"/>
                </a:cubicBezTo>
                <a:cubicBezTo>
                  <a:pt x="1661" y="129"/>
                  <a:pt x="1603" y="121"/>
                  <a:pt x="1353" y="125"/>
                </a:cubicBezTo>
                <a:cubicBezTo>
                  <a:pt x="1103" y="129"/>
                  <a:pt x="451" y="93"/>
                  <a:pt x="226" y="133"/>
                </a:cubicBezTo>
                <a:cubicBezTo>
                  <a:pt x="1" y="173"/>
                  <a:pt x="39" y="328"/>
                  <a:pt x="0" y="36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3450" name="AutoShape 26">
            <a:extLst>
              <a:ext uri="{FF2B5EF4-FFF2-40B4-BE49-F238E27FC236}">
                <a16:creationId xmlns:a16="http://schemas.microsoft.com/office/drawing/2014/main" id="{36B2FE7D-7257-4F87-A338-A6E493BAD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994" y="3506707"/>
            <a:ext cx="344487" cy="277813"/>
          </a:xfrm>
          <a:prstGeom prst="rightArrow">
            <a:avLst>
              <a:gd name="adj1" fmla="val 50000"/>
              <a:gd name="adj2" fmla="val 31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103451" name="Freeform 27">
            <a:extLst>
              <a:ext uri="{FF2B5EF4-FFF2-40B4-BE49-F238E27FC236}">
                <a16:creationId xmlns:a16="http://schemas.microsoft.com/office/drawing/2014/main" id="{ECE60FBE-904E-4F3B-9B63-30762C574412}"/>
              </a:ext>
            </a:extLst>
          </p:cNvPr>
          <p:cNvSpPr>
            <a:spLocks/>
          </p:cNvSpPr>
          <p:nvPr/>
        </p:nvSpPr>
        <p:spPr bwMode="auto">
          <a:xfrm>
            <a:off x="2564681" y="4179807"/>
            <a:ext cx="2849563" cy="582613"/>
          </a:xfrm>
          <a:custGeom>
            <a:avLst/>
            <a:gdLst>
              <a:gd name="T0" fmla="*/ 2147483646 w 1795"/>
              <a:gd name="T1" fmla="*/ 0 h 367"/>
              <a:gd name="T2" fmla="*/ 2147483646 w 1795"/>
              <a:gd name="T3" fmla="*/ 2147483646 h 367"/>
              <a:gd name="T4" fmla="*/ 2147483646 w 1795"/>
              <a:gd name="T5" fmla="*/ 2147483646 h 367"/>
              <a:gd name="T6" fmla="*/ 2147483646 w 1795"/>
              <a:gd name="T7" fmla="*/ 2147483646 h 367"/>
              <a:gd name="T8" fmla="*/ 0 w 1795"/>
              <a:gd name="T9" fmla="*/ 2147483646 h 3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95"/>
              <a:gd name="T16" fmla="*/ 0 h 367"/>
              <a:gd name="T17" fmla="*/ 1795 w 1795"/>
              <a:gd name="T18" fmla="*/ 367 h 3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95" h="367">
                <a:moveTo>
                  <a:pt x="1753" y="0"/>
                </a:moveTo>
                <a:cubicBezTo>
                  <a:pt x="1774" y="43"/>
                  <a:pt x="1795" y="87"/>
                  <a:pt x="1728" y="108"/>
                </a:cubicBezTo>
                <a:cubicBezTo>
                  <a:pt x="1661" y="129"/>
                  <a:pt x="1603" y="121"/>
                  <a:pt x="1353" y="125"/>
                </a:cubicBezTo>
                <a:cubicBezTo>
                  <a:pt x="1103" y="129"/>
                  <a:pt x="451" y="93"/>
                  <a:pt x="226" y="133"/>
                </a:cubicBezTo>
                <a:cubicBezTo>
                  <a:pt x="1" y="173"/>
                  <a:pt x="39" y="328"/>
                  <a:pt x="0" y="36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3452" name="AutoShape 28">
            <a:extLst>
              <a:ext uri="{FF2B5EF4-FFF2-40B4-BE49-F238E27FC236}">
                <a16:creationId xmlns:a16="http://schemas.microsoft.com/office/drawing/2014/main" id="{8F67A0A1-BA0D-41D3-98DD-35AE68FAE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8219" y="4862432"/>
            <a:ext cx="344487" cy="277813"/>
          </a:xfrm>
          <a:prstGeom prst="rightArrow">
            <a:avLst>
              <a:gd name="adj1" fmla="val 50000"/>
              <a:gd name="adj2" fmla="val 31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103453" name="Oval 29">
            <a:extLst>
              <a:ext uri="{FF2B5EF4-FFF2-40B4-BE49-F238E27FC236}">
                <a16:creationId xmlns:a16="http://schemas.microsoft.com/office/drawing/2014/main" id="{1C4D7D2B-106E-4386-BBF1-F88F6D21E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9019" y="2387520"/>
            <a:ext cx="1296987" cy="661987"/>
          </a:xfrm>
          <a:prstGeom prst="ellips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103454" name="Line 30">
            <a:extLst>
              <a:ext uri="{FF2B5EF4-FFF2-40B4-BE49-F238E27FC236}">
                <a16:creationId xmlns:a16="http://schemas.microsoft.com/office/drawing/2014/main" id="{0075A482-5411-4DD7-9B98-FA0DFFC943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79144" y="2682795"/>
            <a:ext cx="4067175" cy="1152525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grpSp>
        <p:nvGrpSpPr>
          <p:cNvPr id="3" name="Group 31">
            <a:extLst>
              <a:ext uri="{FF2B5EF4-FFF2-40B4-BE49-F238E27FC236}">
                <a16:creationId xmlns:a16="http://schemas.microsoft.com/office/drawing/2014/main" id="{4517B986-1191-4A30-9A00-89FFF440821B}"/>
              </a:ext>
            </a:extLst>
          </p:cNvPr>
          <p:cNvGrpSpPr>
            <a:grpSpLocks/>
          </p:cNvGrpSpPr>
          <p:nvPr/>
        </p:nvGrpSpPr>
        <p:grpSpPr bwMode="auto">
          <a:xfrm>
            <a:off x="1335956" y="3440508"/>
            <a:ext cx="2517775" cy="747713"/>
            <a:chOff x="613" y="2068"/>
            <a:chExt cx="1586" cy="471"/>
          </a:xfrm>
        </p:grpSpPr>
        <p:sp>
          <p:nvSpPr>
            <p:cNvPr id="69656" name="Text Box 32">
              <a:extLst>
                <a:ext uri="{FF2B5EF4-FFF2-40B4-BE49-F238E27FC236}">
                  <a16:creationId xmlns:a16="http://schemas.microsoft.com/office/drawing/2014/main" id="{5BA2CCC7-6D75-4D50-861E-3D8240E319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" y="2068"/>
              <a:ext cx="1586" cy="23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u"/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Verdana" panose="020B0604030504040204" pitchFamily="34" charset="0"/>
                </a:rPr>
                <a:t>master(X, Y)</a:t>
              </a:r>
              <a:endParaRPr lang="el-GR" altLang="en-US" sz="1800">
                <a:latin typeface="Verdana" panose="020B0604030504040204" pitchFamily="34" charset="0"/>
              </a:endParaRPr>
            </a:p>
          </p:txBody>
        </p:sp>
        <p:sp>
          <p:nvSpPr>
            <p:cNvPr id="69657" name="Text Box 33">
              <a:extLst>
                <a:ext uri="{FF2B5EF4-FFF2-40B4-BE49-F238E27FC236}">
                  <a16:creationId xmlns:a16="http://schemas.microsoft.com/office/drawing/2014/main" id="{180B2885-1E7F-4CA9-AE52-1CD692FD59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" y="2302"/>
              <a:ext cx="158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u"/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Verdana" panose="020B0604030504040204" pitchFamily="34" charset="0"/>
                </a:rPr>
                <a:t>lives(X, Z)</a:t>
              </a:r>
              <a:endParaRPr lang="el-GR" altLang="en-US" sz="1800">
                <a:latin typeface="Verdana" panose="020B0604030504040204" pitchFamily="34" charset="0"/>
              </a:endParaRPr>
            </a:p>
          </p:txBody>
        </p:sp>
      </p:grpSp>
      <p:sp>
        <p:nvSpPr>
          <p:cNvPr id="103458" name="Line 34">
            <a:extLst>
              <a:ext uri="{FF2B5EF4-FFF2-40B4-BE49-F238E27FC236}">
                <a16:creationId xmlns:a16="http://schemas.microsoft.com/office/drawing/2014/main" id="{ED6189A8-76CC-49CD-ADAC-E04A12604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6568" y="4082970"/>
            <a:ext cx="0" cy="688975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3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3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3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3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103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0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03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03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3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03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1" dur="500"/>
                                        <p:tgtEl>
                                          <p:spTgt spid="103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03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03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03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03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0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3" grpId="0" animBg="1"/>
      <p:bldP spid="103434" grpId="0"/>
      <p:bldP spid="103435" grpId="0"/>
      <p:bldP spid="103436" grpId="0"/>
      <p:bldP spid="103439" grpId="0" animBg="1"/>
      <p:bldP spid="103440" grpId="0" animBg="1"/>
      <p:bldP spid="103441" grpId="0"/>
      <p:bldP spid="103442" grpId="0" animBg="1"/>
      <p:bldP spid="103443" grpId="0" animBg="1"/>
      <p:bldP spid="103444" grpId="0"/>
      <p:bldP spid="103446" grpId="0" animBg="1"/>
      <p:bldP spid="103450" grpId="0" animBg="1"/>
      <p:bldP spid="103452" grpId="0" animBg="1"/>
      <p:bldP spid="103453" grpId="0" animBg="1"/>
      <p:bldP spid="103453" grpId="1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E054E733-E8B8-4B6E-B6B2-50F618C26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ΟΠΙΣΘΟΔΡΟΜΗΣΗ (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BACKTRACKING) (1)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488" name="Rectangle 16">
            <a:extLst>
              <a:ext uri="{FF2B5EF4-FFF2-40B4-BE49-F238E27FC236}">
                <a16:creationId xmlns:a16="http://schemas.microsoft.com/office/drawing/2014/main" id="{32C71214-7C6E-4121-AD1C-397003043A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832726" y="1960563"/>
            <a:ext cx="2835275" cy="14970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l-GR" sz="1600"/>
              <a:t>	</a:t>
            </a:r>
            <a:r>
              <a:rPr lang="en-US" sz="1600"/>
              <a:t>(1) master(giorgos, odi).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600"/>
              <a:t>	(2) master(giannis, pluto).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600"/>
              <a:t>	</a:t>
            </a:r>
            <a:r>
              <a:rPr lang="el-GR" sz="1600"/>
              <a:t>(</a:t>
            </a:r>
            <a:r>
              <a:rPr lang="en-US" sz="1600"/>
              <a:t>3</a:t>
            </a:r>
            <a:r>
              <a:rPr lang="el-GR" sz="1600"/>
              <a:t>) </a:t>
            </a:r>
            <a:r>
              <a:rPr lang="en-US" sz="1600"/>
              <a:t>lives(giannis, athina).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600"/>
              <a:t>	(4) lives(Y, Z) :- master(X, Y),</a:t>
            </a:r>
            <a:endParaRPr lang="el-GR" sz="160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l-GR" sz="1600"/>
              <a:t>		              </a:t>
            </a:r>
            <a:r>
              <a:rPr lang="en-US" sz="1600"/>
              <a:t>lives(X, Z).</a:t>
            </a:r>
            <a:endParaRPr lang="el-GR" sz="1600"/>
          </a:p>
        </p:txBody>
      </p:sp>
      <p:sp>
        <p:nvSpPr>
          <p:cNvPr id="105475" name="Text Box 3">
            <a:extLst>
              <a:ext uri="{FF2B5EF4-FFF2-40B4-BE49-F238E27FC236}">
                <a16:creationId xmlns:a16="http://schemas.microsoft.com/office/drawing/2014/main" id="{A6D00239-8D91-45F5-914F-824401FFA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789" y="2576514"/>
            <a:ext cx="25177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lives(W, athina)</a:t>
            </a:r>
            <a:endParaRPr lang="el-GR" altLang="en-US" sz="1800">
              <a:latin typeface="Verdana" panose="020B0604030504040204" pitchFamily="34" charset="0"/>
            </a:endParaRPr>
          </a:p>
        </p:txBody>
      </p:sp>
      <p:sp>
        <p:nvSpPr>
          <p:cNvPr id="105476" name="Text Box 4">
            <a:extLst>
              <a:ext uri="{FF2B5EF4-FFF2-40B4-BE49-F238E27FC236}">
                <a16:creationId xmlns:a16="http://schemas.microsoft.com/office/drawing/2014/main" id="{49E034F9-1BC9-46F5-8B4D-D91BB3D0C9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2576" y="1900238"/>
            <a:ext cx="1603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 u="sng">
                <a:latin typeface="Verdana" panose="020B0604030504040204" pitchFamily="34" charset="0"/>
              </a:rPr>
              <a:t>Στόχοι</a:t>
            </a:r>
          </a:p>
        </p:txBody>
      </p:sp>
      <p:sp>
        <p:nvSpPr>
          <p:cNvPr id="105477" name="Text Box 5">
            <a:extLst>
              <a:ext uri="{FF2B5EF4-FFF2-40B4-BE49-F238E27FC236}">
                <a16:creationId xmlns:a16="http://schemas.microsoft.com/office/drawing/2014/main" id="{68D01D75-064C-4FF7-93E4-6826B1067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4701" y="1906588"/>
            <a:ext cx="1603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 u="sng" dirty="0">
                <a:latin typeface="Verdana" panose="020B0604030504040204" pitchFamily="34" charset="0"/>
              </a:rPr>
              <a:t>Ενοποίηση</a:t>
            </a:r>
          </a:p>
        </p:txBody>
      </p:sp>
      <p:sp>
        <p:nvSpPr>
          <p:cNvPr id="105478" name="Text Box 6">
            <a:extLst>
              <a:ext uri="{FF2B5EF4-FFF2-40B4-BE49-F238E27FC236}">
                <a16:creationId xmlns:a16="http://schemas.microsoft.com/office/drawing/2014/main" id="{9F042D5B-889E-4BFE-982C-F661DF05E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0" y="2325689"/>
            <a:ext cx="17335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25000"/>
              </a:spcBef>
              <a:buClrTx/>
              <a:buSzTx/>
              <a:buFontTx/>
              <a:buNone/>
            </a:pPr>
            <a:r>
              <a:rPr lang="el-GR" altLang="en-US" sz="1800" dirty="0">
                <a:latin typeface="Verdana" panose="020B0604030504040204" pitchFamily="34" charset="0"/>
              </a:rPr>
              <a:t>Με την (</a:t>
            </a:r>
            <a:r>
              <a:rPr lang="en-US" altLang="en-US" sz="1800" dirty="0">
                <a:latin typeface="Verdana" panose="020B0604030504040204" pitchFamily="34" charset="0"/>
              </a:rPr>
              <a:t>3</a:t>
            </a:r>
            <a:r>
              <a:rPr lang="el-GR" altLang="en-US" sz="1800" dirty="0">
                <a:latin typeface="Verdana" panose="020B0604030504040204" pitchFamily="34" charset="0"/>
              </a:rPr>
              <a:t>)</a:t>
            </a:r>
          </a:p>
          <a:p>
            <a:pPr algn="ctr" eaLnBrk="1" hangingPunct="1">
              <a:lnSpc>
                <a:spcPct val="75000"/>
              </a:lnSpc>
              <a:spcBef>
                <a:spcPct val="25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Verdana" panose="020B0604030504040204" pitchFamily="34" charset="0"/>
              </a:rPr>
              <a:t>W=</a:t>
            </a:r>
            <a:r>
              <a:rPr lang="en-US" altLang="en-US" sz="1800" dirty="0" err="1">
                <a:solidFill>
                  <a:schemeClr val="accent2"/>
                </a:solidFill>
                <a:latin typeface="Verdana" panose="020B0604030504040204" pitchFamily="34" charset="0"/>
              </a:rPr>
              <a:t>giannis</a:t>
            </a:r>
            <a:endParaRPr lang="en-US" altLang="en-US" sz="1800" dirty="0">
              <a:solidFill>
                <a:schemeClr val="accent2"/>
              </a:solidFill>
              <a:latin typeface="Verdana" panose="020B060403050404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25000"/>
              </a:spcBef>
              <a:buClrTx/>
              <a:buSzTx/>
              <a:buFontTx/>
              <a:buNone/>
            </a:pPr>
            <a:r>
              <a:rPr lang="el-GR" altLang="en-US" sz="1800" dirty="0">
                <a:latin typeface="Verdana" panose="020B0604030504040204" pitchFamily="34" charset="0"/>
              </a:rPr>
              <a:t>ΕΠΙΤΥΧΙΑ</a:t>
            </a:r>
          </a:p>
        </p:txBody>
      </p:sp>
      <p:grpSp>
        <p:nvGrpSpPr>
          <p:cNvPr id="2" name="Group 23">
            <a:extLst>
              <a:ext uri="{FF2B5EF4-FFF2-40B4-BE49-F238E27FC236}">
                <a16:creationId xmlns:a16="http://schemas.microsoft.com/office/drawing/2014/main" id="{7CD177F9-B633-4C32-8B7B-750E0B8789EF}"/>
              </a:ext>
            </a:extLst>
          </p:cNvPr>
          <p:cNvGrpSpPr>
            <a:grpSpLocks/>
          </p:cNvGrpSpPr>
          <p:nvPr/>
        </p:nvGrpSpPr>
        <p:grpSpPr bwMode="auto">
          <a:xfrm>
            <a:off x="2389944" y="3848531"/>
            <a:ext cx="2519363" cy="750887"/>
            <a:chOff x="226" y="2444"/>
            <a:chExt cx="1587" cy="473"/>
          </a:xfrm>
        </p:grpSpPr>
        <p:sp>
          <p:nvSpPr>
            <p:cNvPr id="71729" name="Text Box 8">
              <a:extLst>
                <a:ext uri="{FF2B5EF4-FFF2-40B4-BE49-F238E27FC236}">
                  <a16:creationId xmlns:a16="http://schemas.microsoft.com/office/drawing/2014/main" id="{4A2A2321-A543-4BAA-A0A1-7BB7C8816F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7" y="2444"/>
              <a:ext cx="1586" cy="237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u"/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Verdana" panose="020B0604030504040204" pitchFamily="34" charset="0"/>
                </a:rPr>
                <a:t>master(X, W)</a:t>
              </a:r>
              <a:endParaRPr lang="el-GR" altLang="en-US" sz="1800">
                <a:latin typeface="Verdana" panose="020B0604030504040204" pitchFamily="34" charset="0"/>
              </a:endParaRPr>
            </a:p>
          </p:txBody>
        </p:sp>
        <p:sp>
          <p:nvSpPr>
            <p:cNvPr id="71730" name="Text Box 9">
              <a:extLst>
                <a:ext uri="{FF2B5EF4-FFF2-40B4-BE49-F238E27FC236}">
                  <a16:creationId xmlns:a16="http://schemas.microsoft.com/office/drawing/2014/main" id="{AE6296EF-F403-4B5C-B518-EA4D36E41C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" y="2680"/>
              <a:ext cx="158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u"/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Verdana" panose="020B0604030504040204" pitchFamily="34" charset="0"/>
                </a:rPr>
                <a:t>lives(X, athina)</a:t>
              </a:r>
              <a:endParaRPr lang="el-GR" altLang="en-US" sz="1800">
                <a:latin typeface="Verdana" panose="020B0604030504040204" pitchFamily="34" charset="0"/>
              </a:endParaRPr>
            </a:p>
          </p:txBody>
        </p:sp>
      </p:grpSp>
      <p:sp>
        <p:nvSpPr>
          <p:cNvPr id="105482" name="Text Box 10">
            <a:extLst>
              <a:ext uri="{FF2B5EF4-FFF2-40B4-BE49-F238E27FC236}">
                <a16:creationId xmlns:a16="http://schemas.microsoft.com/office/drawing/2014/main" id="{BE5FC5AC-510D-46BD-8FB9-D4C841B8B2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0789" y="2574925"/>
            <a:ext cx="25177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lives(W, athina)</a:t>
            </a:r>
            <a:endParaRPr lang="el-GR" altLang="en-US" sz="1800">
              <a:latin typeface="Verdana" panose="020B0604030504040204" pitchFamily="34" charset="0"/>
            </a:endParaRPr>
          </a:p>
        </p:txBody>
      </p:sp>
      <p:sp>
        <p:nvSpPr>
          <p:cNvPr id="105483" name="Text Box 11">
            <a:extLst>
              <a:ext uri="{FF2B5EF4-FFF2-40B4-BE49-F238E27FC236}">
                <a16:creationId xmlns:a16="http://schemas.microsoft.com/office/drawing/2014/main" id="{B2ECE1D9-C54B-4950-B622-06890899C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3594" y="3848102"/>
            <a:ext cx="251777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master(X, W)</a:t>
            </a:r>
            <a:endParaRPr lang="el-GR" altLang="en-US" sz="1800">
              <a:latin typeface="Verdana" panose="020B0604030504040204" pitchFamily="34" charset="0"/>
            </a:endParaRPr>
          </a:p>
        </p:txBody>
      </p:sp>
      <p:sp>
        <p:nvSpPr>
          <p:cNvPr id="105484" name="Text Box 12">
            <a:extLst>
              <a:ext uri="{FF2B5EF4-FFF2-40B4-BE49-F238E27FC236}">
                <a16:creationId xmlns:a16="http://schemas.microsoft.com/office/drawing/2014/main" id="{C9FC26F6-7E0A-42AA-8905-FA49CFACB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8163" y="3694114"/>
            <a:ext cx="18034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25000"/>
              </a:spcBef>
              <a:buClrTx/>
              <a:buSzTx/>
              <a:buFontTx/>
              <a:buNone/>
            </a:pPr>
            <a:r>
              <a:rPr lang="el-GR" altLang="en-US" sz="1800" dirty="0">
                <a:latin typeface="Verdana" panose="020B0604030504040204" pitchFamily="34" charset="0"/>
              </a:rPr>
              <a:t>Με την (</a:t>
            </a:r>
            <a:r>
              <a:rPr lang="en-US" altLang="en-US" sz="1800" dirty="0">
                <a:latin typeface="Verdana" panose="020B0604030504040204" pitchFamily="34" charset="0"/>
              </a:rPr>
              <a:t>1</a:t>
            </a:r>
            <a:r>
              <a:rPr lang="el-GR" altLang="en-US" sz="1800" dirty="0">
                <a:latin typeface="Verdana" panose="020B0604030504040204" pitchFamily="34" charset="0"/>
              </a:rPr>
              <a:t>)</a:t>
            </a:r>
            <a:endParaRPr lang="en-US" altLang="en-US" sz="1800" dirty="0">
              <a:latin typeface="Verdana" panose="020B060403050404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25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Verdana" panose="020B0604030504040204" pitchFamily="34" charset="0"/>
              </a:rPr>
              <a:t>X= </a:t>
            </a:r>
            <a:r>
              <a:rPr lang="en-US" altLang="en-US" sz="1800" dirty="0" err="1">
                <a:latin typeface="Verdana" panose="020B0604030504040204" pitchFamily="34" charset="0"/>
              </a:rPr>
              <a:t>giorgos</a:t>
            </a:r>
            <a:endParaRPr lang="en-US" altLang="en-US" sz="1800" dirty="0">
              <a:latin typeface="Verdana" panose="020B060403050404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25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Verdana" panose="020B0604030504040204" pitchFamily="34" charset="0"/>
              </a:rPr>
              <a:t>W=</a:t>
            </a:r>
            <a:r>
              <a:rPr lang="en-US" altLang="en-US" sz="1800" dirty="0" err="1">
                <a:solidFill>
                  <a:schemeClr val="accent2"/>
                </a:solidFill>
                <a:latin typeface="Verdana" panose="020B0604030504040204" pitchFamily="34" charset="0"/>
              </a:rPr>
              <a:t>odi</a:t>
            </a:r>
            <a:endParaRPr lang="el-GR" altLang="en-US" sz="1800" dirty="0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105485" name="Text Box 13">
            <a:extLst>
              <a:ext uri="{FF2B5EF4-FFF2-40B4-BE49-F238E27FC236}">
                <a16:creationId xmlns:a16="http://schemas.microsoft.com/office/drawing/2014/main" id="{C1BD3AF8-BE08-4750-9301-CC3F608E5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964" y="5194300"/>
            <a:ext cx="266223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lives(giorgos, athina)</a:t>
            </a:r>
            <a:endParaRPr lang="el-GR" altLang="en-US" sz="1800">
              <a:latin typeface="Verdana" panose="020B0604030504040204" pitchFamily="34" charset="0"/>
            </a:endParaRPr>
          </a:p>
        </p:txBody>
      </p:sp>
      <p:sp>
        <p:nvSpPr>
          <p:cNvPr id="105486" name="Text Box 14">
            <a:extLst>
              <a:ext uri="{FF2B5EF4-FFF2-40B4-BE49-F238E27FC236}">
                <a16:creationId xmlns:a16="http://schemas.microsoft.com/office/drawing/2014/main" id="{50CEB3DA-C2DF-44CC-B220-2BA830285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7139" y="5194300"/>
            <a:ext cx="2651125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lives(giorgos, athina)</a:t>
            </a:r>
            <a:endParaRPr lang="el-GR" altLang="en-US" sz="1800">
              <a:latin typeface="Verdana" panose="020B0604030504040204" pitchFamily="34" charset="0"/>
            </a:endParaRPr>
          </a:p>
        </p:txBody>
      </p:sp>
      <p:sp>
        <p:nvSpPr>
          <p:cNvPr id="105487" name="Text Box 15">
            <a:extLst>
              <a:ext uri="{FF2B5EF4-FFF2-40B4-BE49-F238E27FC236}">
                <a16:creationId xmlns:a16="http://schemas.microsoft.com/office/drawing/2014/main" id="{49183D9A-38A5-4745-B9A4-FEB4A22C4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3713" y="5164138"/>
            <a:ext cx="1987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>
                <a:latin typeface="Verdana" panose="020B0604030504040204" pitchFamily="34" charset="0"/>
              </a:rPr>
              <a:t>ΜΕ ΚΑΜΜΙΑ</a:t>
            </a:r>
          </a:p>
        </p:txBody>
      </p:sp>
      <p:sp>
        <p:nvSpPr>
          <p:cNvPr id="105489" name="AutoShape 17">
            <a:extLst>
              <a:ext uri="{FF2B5EF4-FFF2-40B4-BE49-F238E27FC236}">
                <a16:creationId xmlns:a16="http://schemas.microsoft.com/office/drawing/2014/main" id="{94346A6D-2287-4290-B4B8-6C47E4BA5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7000" y="2630488"/>
            <a:ext cx="344488" cy="277812"/>
          </a:xfrm>
          <a:prstGeom prst="rightArrow">
            <a:avLst>
              <a:gd name="adj1" fmla="val 50000"/>
              <a:gd name="adj2" fmla="val 31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105490" name="Freeform 18">
            <a:extLst>
              <a:ext uri="{FF2B5EF4-FFF2-40B4-BE49-F238E27FC236}">
                <a16:creationId xmlns:a16="http://schemas.microsoft.com/office/drawing/2014/main" id="{D4F1D1B2-78BF-4080-99D8-4ABA2C999E13}"/>
              </a:ext>
            </a:extLst>
          </p:cNvPr>
          <p:cNvSpPr>
            <a:spLocks/>
          </p:cNvSpPr>
          <p:nvPr/>
        </p:nvSpPr>
        <p:spPr bwMode="auto">
          <a:xfrm>
            <a:off x="3749676" y="3143251"/>
            <a:ext cx="2849563" cy="582613"/>
          </a:xfrm>
          <a:custGeom>
            <a:avLst/>
            <a:gdLst>
              <a:gd name="T0" fmla="*/ 2147483646 w 1795"/>
              <a:gd name="T1" fmla="*/ 0 h 367"/>
              <a:gd name="T2" fmla="*/ 2147483646 w 1795"/>
              <a:gd name="T3" fmla="*/ 2147483646 h 367"/>
              <a:gd name="T4" fmla="*/ 2147483646 w 1795"/>
              <a:gd name="T5" fmla="*/ 2147483646 h 367"/>
              <a:gd name="T6" fmla="*/ 2147483646 w 1795"/>
              <a:gd name="T7" fmla="*/ 2147483646 h 367"/>
              <a:gd name="T8" fmla="*/ 0 w 1795"/>
              <a:gd name="T9" fmla="*/ 2147483646 h 3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95"/>
              <a:gd name="T16" fmla="*/ 0 h 367"/>
              <a:gd name="T17" fmla="*/ 1795 w 1795"/>
              <a:gd name="T18" fmla="*/ 367 h 3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95" h="367">
                <a:moveTo>
                  <a:pt x="1753" y="0"/>
                </a:moveTo>
                <a:cubicBezTo>
                  <a:pt x="1774" y="43"/>
                  <a:pt x="1795" y="87"/>
                  <a:pt x="1728" y="108"/>
                </a:cubicBezTo>
                <a:cubicBezTo>
                  <a:pt x="1661" y="129"/>
                  <a:pt x="1603" y="121"/>
                  <a:pt x="1353" y="125"/>
                </a:cubicBezTo>
                <a:cubicBezTo>
                  <a:pt x="1103" y="129"/>
                  <a:pt x="451" y="93"/>
                  <a:pt x="226" y="133"/>
                </a:cubicBezTo>
                <a:cubicBezTo>
                  <a:pt x="1" y="173"/>
                  <a:pt x="39" y="328"/>
                  <a:pt x="0" y="36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5491" name="AutoShape 19">
            <a:extLst>
              <a:ext uri="{FF2B5EF4-FFF2-40B4-BE49-F238E27FC236}">
                <a16:creationId xmlns:a16="http://schemas.microsoft.com/office/drawing/2014/main" id="{C1A34402-313E-4A40-ABD9-669BADE75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8750" y="3868738"/>
            <a:ext cx="344488" cy="277812"/>
          </a:xfrm>
          <a:prstGeom prst="rightArrow">
            <a:avLst>
              <a:gd name="adj1" fmla="val 50000"/>
              <a:gd name="adj2" fmla="val 31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105492" name="Freeform 20">
            <a:extLst>
              <a:ext uri="{FF2B5EF4-FFF2-40B4-BE49-F238E27FC236}">
                <a16:creationId xmlns:a16="http://schemas.microsoft.com/office/drawing/2014/main" id="{A67DB43A-4A7E-444E-8638-3842CB897583}"/>
              </a:ext>
            </a:extLst>
          </p:cNvPr>
          <p:cNvSpPr>
            <a:spLocks/>
          </p:cNvSpPr>
          <p:nvPr/>
        </p:nvSpPr>
        <p:spPr bwMode="auto">
          <a:xfrm>
            <a:off x="3714751" y="4527551"/>
            <a:ext cx="2849563" cy="582613"/>
          </a:xfrm>
          <a:custGeom>
            <a:avLst/>
            <a:gdLst>
              <a:gd name="T0" fmla="*/ 2147483646 w 1795"/>
              <a:gd name="T1" fmla="*/ 0 h 367"/>
              <a:gd name="T2" fmla="*/ 2147483646 w 1795"/>
              <a:gd name="T3" fmla="*/ 2147483646 h 367"/>
              <a:gd name="T4" fmla="*/ 2147483646 w 1795"/>
              <a:gd name="T5" fmla="*/ 2147483646 h 367"/>
              <a:gd name="T6" fmla="*/ 2147483646 w 1795"/>
              <a:gd name="T7" fmla="*/ 2147483646 h 367"/>
              <a:gd name="T8" fmla="*/ 0 w 1795"/>
              <a:gd name="T9" fmla="*/ 2147483646 h 3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95"/>
              <a:gd name="T16" fmla="*/ 0 h 367"/>
              <a:gd name="T17" fmla="*/ 1795 w 1795"/>
              <a:gd name="T18" fmla="*/ 367 h 3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95" h="367">
                <a:moveTo>
                  <a:pt x="1753" y="0"/>
                </a:moveTo>
                <a:cubicBezTo>
                  <a:pt x="1774" y="43"/>
                  <a:pt x="1795" y="87"/>
                  <a:pt x="1728" y="108"/>
                </a:cubicBezTo>
                <a:cubicBezTo>
                  <a:pt x="1661" y="129"/>
                  <a:pt x="1603" y="121"/>
                  <a:pt x="1353" y="125"/>
                </a:cubicBezTo>
                <a:cubicBezTo>
                  <a:pt x="1103" y="129"/>
                  <a:pt x="451" y="93"/>
                  <a:pt x="226" y="133"/>
                </a:cubicBezTo>
                <a:cubicBezTo>
                  <a:pt x="1" y="173"/>
                  <a:pt x="39" y="328"/>
                  <a:pt x="0" y="36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5493" name="AutoShape 21">
            <a:extLst>
              <a:ext uri="{FF2B5EF4-FFF2-40B4-BE49-F238E27FC236}">
                <a16:creationId xmlns:a16="http://schemas.microsoft.com/office/drawing/2014/main" id="{8FF7158B-CD54-4CCB-AF93-3F059F4DA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8289" y="5235576"/>
            <a:ext cx="344487" cy="277813"/>
          </a:xfrm>
          <a:prstGeom prst="rightArrow">
            <a:avLst>
              <a:gd name="adj1" fmla="val 50000"/>
              <a:gd name="adj2" fmla="val 31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71700" name="Text Box 22">
            <a:extLst>
              <a:ext uri="{FF2B5EF4-FFF2-40B4-BE49-F238E27FC236}">
                <a16:creationId xmlns:a16="http://schemas.microsoft.com/office/drawing/2014/main" id="{9D721B16-AE7F-4043-999A-83B36CE0E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8163" y="1388269"/>
            <a:ext cx="792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 dirty="0">
                <a:solidFill>
                  <a:schemeClr val="accent2"/>
                </a:solidFill>
                <a:latin typeface="Verdana" panose="020B0604030504040204" pitchFamily="34" charset="0"/>
              </a:rPr>
              <a:t>Θέλουμε να αποδείξουμε: </a:t>
            </a:r>
            <a:r>
              <a:rPr lang="el-GR" altLang="en-US" sz="1800" dirty="0">
                <a:latin typeface="Verdana" panose="020B0604030504040204" pitchFamily="34" charset="0"/>
              </a:rPr>
              <a:t>?- </a:t>
            </a:r>
            <a:r>
              <a:rPr lang="en-US" altLang="en-US" sz="1800" dirty="0">
                <a:latin typeface="Verdana" panose="020B0604030504040204" pitchFamily="34" charset="0"/>
              </a:rPr>
              <a:t>lives(W, </a:t>
            </a:r>
            <a:r>
              <a:rPr lang="en-US" altLang="en-US" sz="1800" dirty="0" err="1">
                <a:latin typeface="Verdana" panose="020B0604030504040204" pitchFamily="34" charset="0"/>
              </a:rPr>
              <a:t>athina</a:t>
            </a:r>
            <a:r>
              <a:rPr lang="en-US" altLang="en-US" sz="1800" dirty="0">
                <a:latin typeface="Verdana" panose="020B0604030504040204" pitchFamily="34" charset="0"/>
              </a:rPr>
              <a:t>)</a:t>
            </a:r>
            <a:endParaRPr lang="el-GR" altLang="en-US" sz="1800" dirty="0">
              <a:latin typeface="Verdana" panose="020B0604030504040204" pitchFamily="34" charset="0"/>
            </a:endParaRPr>
          </a:p>
        </p:txBody>
      </p:sp>
      <p:sp>
        <p:nvSpPr>
          <p:cNvPr id="105496" name="Text Box 24">
            <a:extLst>
              <a:ext uri="{FF2B5EF4-FFF2-40B4-BE49-F238E27FC236}">
                <a16:creationId xmlns:a16="http://schemas.microsoft.com/office/drawing/2014/main" id="{559A2448-0F5E-457C-A409-75C692454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263" y="2544763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Verdana" panose="020B0604030504040204" pitchFamily="34" charset="0"/>
              </a:rPr>
              <a:t>;</a:t>
            </a:r>
            <a:endParaRPr lang="el-GR" altLang="en-US" sz="1800">
              <a:latin typeface="Verdana" panose="020B0604030504040204" pitchFamily="34" charset="0"/>
            </a:endParaRPr>
          </a:p>
        </p:txBody>
      </p:sp>
      <p:sp>
        <p:nvSpPr>
          <p:cNvPr id="105498" name="Text Box 26">
            <a:extLst>
              <a:ext uri="{FF2B5EF4-FFF2-40B4-BE49-F238E27FC236}">
                <a16:creationId xmlns:a16="http://schemas.microsoft.com/office/drawing/2014/main" id="{BC0E52AA-089C-4003-8669-787C95C54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1" y="6057901"/>
            <a:ext cx="2397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>
                <a:latin typeface="Verdana" panose="020B0604030504040204" pitchFamily="34" charset="0"/>
              </a:rPr>
              <a:t>οπισθοδρόμηση</a:t>
            </a:r>
          </a:p>
        </p:txBody>
      </p:sp>
      <p:sp>
        <p:nvSpPr>
          <p:cNvPr id="105500" name="AutoShape 28">
            <a:extLst>
              <a:ext uri="{FF2B5EF4-FFF2-40B4-BE49-F238E27FC236}">
                <a16:creationId xmlns:a16="http://schemas.microsoft.com/office/drawing/2014/main" id="{7047A26D-4996-41E5-BE36-F9D78A3DF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0339" y="3867151"/>
            <a:ext cx="344487" cy="277813"/>
          </a:xfrm>
          <a:prstGeom prst="rightArrow">
            <a:avLst>
              <a:gd name="adj1" fmla="val 50000"/>
              <a:gd name="adj2" fmla="val 31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105502" name="Text Box 30">
            <a:extLst>
              <a:ext uri="{FF2B5EF4-FFF2-40B4-BE49-F238E27FC236}">
                <a16:creationId xmlns:a16="http://schemas.microsoft.com/office/drawing/2014/main" id="{229C7227-6834-41B7-B617-C901B6045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8058" y="3703639"/>
            <a:ext cx="15367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25000"/>
              </a:spcBef>
              <a:buClrTx/>
              <a:buSzTx/>
              <a:buFontTx/>
              <a:buNone/>
            </a:pPr>
            <a:r>
              <a:rPr lang="el-GR" altLang="en-US" sz="1800" dirty="0">
                <a:latin typeface="Verdana" panose="020B0604030504040204" pitchFamily="34" charset="0"/>
              </a:rPr>
              <a:t>Με την (</a:t>
            </a:r>
            <a:r>
              <a:rPr lang="en-US" altLang="en-US" sz="1800" dirty="0">
                <a:latin typeface="Verdana" panose="020B0604030504040204" pitchFamily="34" charset="0"/>
              </a:rPr>
              <a:t>2</a:t>
            </a:r>
            <a:r>
              <a:rPr lang="el-GR" altLang="en-US" sz="1800" dirty="0">
                <a:latin typeface="Verdana" panose="020B0604030504040204" pitchFamily="34" charset="0"/>
              </a:rPr>
              <a:t>)</a:t>
            </a:r>
          </a:p>
          <a:p>
            <a:pPr algn="ctr" eaLnBrk="1" hangingPunct="1">
              <a:lnSpc>
                <a:spcPct val="75000"/>
              </a:lnSpc>
              <a:spcBef>
                <a:spcPct val="25000"/>
              </a:spcBef>
              <a:buClrTx/>
              <a:buSzTx/>
              <a:buFontTx/>
              <a:buNone/>
            </a:pPr>
            <a:r>
              <a:rPr lang="el-GR" altLang="en-US" sz="1800" dirty="0">
                <a:latin typeface="Verdana" panose="020B0604030504040204" pitchFamily="34" charset="0"/>
              </a:rPr>
              <a:t>Χ= </a:t>
            </a:r>
            <a:r>
              <a:rPr lang="en-US" altLang="en-US" sz="1800" dirty="0" err="1">
                <a:latin typeface="Verdana" panose="020B0604030504040204" pitchFamily="34" charset="0"/>
              </a:rPr>
              <a:t>giannis</a:t>
            </a:r>
            <a:endParaRPr lang="en-US" altLang="en-US" sz="1800" dirty="0">
              <a:latin typeface="Verdana" panose="020B0604030504040204" pitchFamily="34" charset="0"/>
            </a:endParaRPr>
          </a:p>
          <a:p>
            <a:pPr algn="ctr" eaLnBrk="1" hangingPunct="1">
              <a:lnSpc>
                <a:spcPct val="75000"/>
              </a:lnSpc>
              <a:spcBef>
                <a:spcPct val="25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Verdana" panose="020B0604030504040204" pitchFamily="34" charset="0"/>
              </a:rPr>
              <a:t>W= </a:t>
            </a:r>
            <a:r>
              <a:rPr lang="en-US" altLang="en-US" sz="1800" dirty="0" err="1">
                <a:solidFill>
                  <a:schemeClr val="accent2"/>
                </a:solidFill>
                <a:latin typeface="Verdana" panose="020B0604030504040204" pitchFamily="34" charset="0"/>
              </a:rPr>
              <a:t>pluto</a:t>
            </a:r>
            <a:endParaRPr lang="el-GR" altLang="en-US" sz="1800" dirty="0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105503" name="Freeform 31">
            <a:extLst>
              <a:ext uri="{FF2B5EF4-FFF2-40B4-BE49-F238E27FC236}">
                <a16:creationId xmlns:a16="http://schemas.microsoft.com/office/drawing/2014/main" id="{37C5A3B5-48DC-4FF9-A788-CB6815C69093}"/>
              </a:ext>
            </a:extLst>
          </p:cNvPr>
          <p:cNvSpPr>
            <a:spLocks/>
          </p:cNvSpPr>
          <p:nvPr/>
        </p:nvSpPr>
        <p:spPr bwMode="auto">
          <a:xfrm>
            <a:off x="3727451" y="4540251"/>
            <a:ext cx="2849563" cy="582613"/>
          </a:xfrm>
          <a:custGeom>
            <a:avLst/>
            <a:gdLst>
              <a:gd name="T0" fmla="*/ 2147483646 w 1795"/>
              <a:gd name="T1" fmla="*/ 0 h 367"/>
              <a:gd name="T2" fmla="*/ 2147483646 w 1795"/>
              <a:gd name="T3" fmla="*/ 2147483646 h 367"/>
              <a:gd name="T4" fmla="*/ 2147483646 w 1795"/>
              <a:gd name="T5" fmla="*/ 2147483646 h 367"/>
              <a:gd name="T6" fmla="*/ 2147483646 w 1795"/>
              <a:gd name="T7" fmla="*/ 2147483646 h 367"/>
              <a:gd name="T8" fmla="*/ 0 w 1795"/>
              <a:gd name="T9" fmla="*/ 2147483646 h 3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95"/>
              <a:gd name="T16" fmla="*/ 0 h 367"/>
              <a:gd name="T17" fmla="*/ 1795 w 1795"/>
              <a:gd name="T18" fmla="*/ 367 h 3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95" h="367">
                <a:moveTo>
                  <a:pt x="1753" y="0"/>
                </a:moveTo>
                <a:cubicBezTo>
                  <a:pt x="1774" y="43"/>
                  <a:pt x="1795" y="87"/>
                  <a:pt x="1728" y="108"/>
                </a:cubicBezTo>
                <a:cubicBezTo>
                  <a:pt x="1661" y="129"/>
                  <a:pt x="1603" y="121"/>
                  <a:pt x="1353" y="125"/>
                </a:cubicBezTo>
                <a:cubicBezTo>
                  <a:pt x="1103" y="129"/>
                  <a:pt x="451" y="93"/>
                  <a:pt x="226" y="133"/>
                </a:cubicBezTo>
                <a:cubicBezTo>
                  <a:pt x="1" y="173"/>
                  <a:pt x="39" y="328"/>
                  <a:pt x="0" y="36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5504" name="Text Box 32">
            <a:extLst>
              <a:ext uri="{FF2B5EF4-FFF2-40B4-BE49-F238E27FC236}">
                <a16:creationId xmlns:a16="http://schemas.microsoft.com/office/drawing/2014/main" id="{198CFBD2-C947-4493-8CA2-9831F2B04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982" y="5192714"/>
            <a:ext cx="2622550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Verdana" panose="020B0604030504040204" pitchFamily="34" charset="0"/>
              </a:rPr>
              <a:t>lives(</a:t>
            </a:r>
            <a:r>
              <a:rPr lang="en-US" altLang="en-US" sz="1800" dirty="0" err="1">
                <a:latin typeface="Verdana" panose="020B0604030504040204" pitchFamily="34" charset="0"/>
              </a:rPr>
              <a:t>giannis</a:t>
            </a:r>
            <a:r>
              <a:rPr lang="en-US" altLang="en-US" sz="1800" dirty="0">
                <a:latin typeface="Verdana" panose="020B0604030504040204" pitchFamily="34" charset="0"/>
              </a:rPr>
              <a:t>, </a:t>
            </a:r>
            <a:r>
              <a:rPr lang="en-US" altLang="en-US" sz="1800" dirty="0" err="1">
                <a:latin typeface="Verdana" panose="020B0604030504040204" pitchFamily="34" charset="0"/>
              </a:rPr>
              <a:t>athina</a:t>
            </a:r>
            <a:r>
              <a:rPr lang="en-US" altLang="en-US" sz="1800" dirty="0">
                <a:latin typeface="Verdana" panose="020B0604030504040204" pitchFamily="34" charset="0"/>
              </a:rPr>
              <a:t>)</a:t>
            </a:r>
            <a:endParaRPr lang="el-GR" altLang="en-US" sz="1800" dirty="0">
              <a:latin typeface="Verdana" panose="020B0604030504040204" pitchFamily="34" charset="0"/>
            </a:endParaRPr>
          </a:p>
        </p:txBody>
      </p:sp>
      <p:sp>
        <p:nvSpPr>
          <p:cNvPr id="105505" name="Text Box 33">
            <a:extLst>
              <a:ext uri="{FF2B5EF4-FFF2-40B4-BE49-F238E27FC236}">
                <a16:creationId xmlns:a16="http://schemas.microsoft.com/office/drawing/2014/main" id="{3368F018-AA01-4191-A971-3C040B7A5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7458" y="5198450"/>
            <a:ext cx="2622550" cy="3762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Verdana" panose="020B0604030504040204" pitchFamily="34" charset="0"/>
              </a:rPr>
              <a:t>lives(</a:t>
            </a:r>
            <a:r>
              <a:rPr lang="en-US" altLang="en-US" sz="1800" dirty="0" err="1">
                <a:latin typeface="Verdana" panose="020B0604030504040204" pitchFamily="34" charset="0"/>
              </a:rPr>
              <a:t>giannis</a:t>
            </a:r>
            <a:r>
              <a:rPr lang="en-US" altLang="en-US" sz="1800" dirty="0">
                <a:latin typeface="Verdana" panose="020B0604030504040204" pitchFamily="34" charset="0"/>
              </a:rPr>
              <a:t>, </a:t>
            </a:r>
            <a:r>
              <a:rPr lang="en-US" altLang="en-US" sz="1800" dirty="0" err="1">
                <a:latin typeface="Verdana" panose="020B0604030504040204" pitchFamily="34" charset="0"/>
              </a:rPr>
              <a:t>athina</a:t>
            </a:r>
            <a:r>
              <a:rPr lang="en-US" altLang="en-US" sz="1800" dirty="0">
                <a:latin typeface="Verdana" panose="020B0604030504040204" pitchFamily="34" charset="0"/>
              </a:rPr>
              <a:t>)</a:t>
            </a:r>
            <a:endParaRPr lang="el-GR" altLang="en-US" sz="1800" dirty="0">
              <a:latin typeface="Verdana" panose="020B0604030504040204" pitchFamily="34" charset="0"/>
            </a:endParaRPr>
          </a:p>
        </p:txBody>
      </p:sp>
      <p:sp>
        <p:nvSpPr>
          <p:cNvPr id="105506" name="AutoShape 34">
            <a:extLst>
              <a:ext uri="{FF2B5EF4-FFF2-40B4-BE49-F238E27FC236}">
                <a16:creationId xmlns:a16="http://schemas.microsoft.com/office/drawing/2014/main" id="{2860139C-A3AB-4C38-8D75-A1B69FFE7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8764" y="5240338"/>
            <a:ext cx="344487" cy="277812"/>
          </a:xfrm>
          <a:prstGeom prst="rightArrow">
            <a:avLst>
              <a:gd name="adj1" fmla="val 50000"/>
              <a:gd name="adj2" fmla="val 31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105507" name="Text Box 35">
            <a:extLst>
              <a:ext uri="{FF2B5EF4-FFF2-40B4-BE49-F238E27FC236}">
                <a16:creationId xmlns:a16="http://schemas.microsoft.com/office/drawing/2014/main" id="{1B38D319-FC04-4F62-B250-16E31514F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5175" y="4981576"/>
            <a:ext cx="140335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>
                <a:latin typeface="Verdana" panose="020B0604030504040204" pitchFamily="34" charset="0"/>
              </a:rPr>
              <a:t>Με την (3)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>
                <a:latin typeface="Verdana" panose="020B0604030504040204" pitchFamily="34" charset="0"/>
              </a:rPr>
              <a:t>ΕΠΙΤΥΧΙΑ</a:t>
            </a:r>
          </a:p>
        </p:txBody>
      </p:sp>
      <p:sp>
        <p:nvSpPr>
          <p:cNvPr id="105508" name="AutoShape 36">
            <a:extLst>
              <a:ext uri="{FF2B5EF4-FFF2-40B4-BE49-F238E27FC236}">
                <a16:creationId xmlns:a16="http://schemas.microsoft.com/office/drawing/2014/main" id="{05F9C601-C5A6-4F68-9FDC-B68F16B8B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1764" y="2633663"/>
            <a:ext cx="344487" cy="277812"/>
          </a:xfrm>
          <a:prstGeom prst="rightArrow">
            <a:avLst>
              <a:gd name="adj1" fmla="val 50000"/>
              <a:gd name="adj2" fmla="val 31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105509" name="Text Box 37">
            <a:extLst>
              <a:ext uri="{FF2B5EF4-FFF2-40B4-BE49-F238E27FC236}">
                <a16:creationId xmlns:a16="http://schemas.microsoft.com/office/drawing/2014/main" id="{71521514-3818-4943-8A52-BA335C8BA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6377" y="2517802"/>
            <a:ext cx="423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Verdana" panose="020B0604030504040204" pitchFamily="34" charset="0"/>
              </a:rPr>
              <a:t>*</a:t>
            </a:r>
            <a:endParaRPr lang="el-GR" altLang="en-US" sz="1800" dirty="0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105510" name="Text Box 38">
            <a:extLst>
              <a:ext uri="{FF2B5EF4-FFF2-40B4-BE49-F238E27FC236}">
                <a16:creationId xmlns:a16="http://schemas.microsoft.com/office/drawing/2014/main" id="{667CEDF4-8401-4FA2-9AFA-C0E261F026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2" y="2332039"/>
            <a:ext cx="1417638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lnSpc>
                <a:spcPct val="75000"/>
              </a:lnSpc>
              <a:spcBef>
                <a:spcPct val="25000"/>
              </a:spcBef>
              <a:buClrTx/>
              <a:buSzTx/>
              <a:buFontTx/>
              <a:buNone/>
            </a:pPr>
            <a:r>
              <a:rPr lang="el-GR" altLang="en-US" sz="1800" dirty="0">
                <a:latin typeface="Verdana" panose="020B0604030504040204" pitchFamily="34" charset="0"/>
              </a:rPr>
              <a:t>Με την (4)</a:t>
            </a:r>
          </a:p>
          <a:p>
            <a:pPr algn="ctr" eaLnBrk="1" hangingPunct="1">
              <a:lnSpc>
                <a:spcPct val="75000"/>
              </a:lnSpc>
              <a:spcBef>
                <a:spcPct val="25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Verdana" panose="020B0604030504040204" pitchFamily="34" charset="0"/>
              </a:rPr>
              <a:t>Y=W</a:t>
            </a:r>
          </a:p>
          <a:p>
            <a:pPr algn="ctr" eaLnBrk="1" hangingPunct="1">
              <a:lnSpc>
                <a:spcPct val="75000"/>
              </a:lnSpc>
              <a:spcBef>
                <a:spcPct val="2500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Verdana" panose="020B0604030504040204" pitchFamily="34" charset="0"/>
              </a:rPr>
              <a:t>Z=</a:t>
            </a:r>
            <a:r>
              <a:rPr lang="en-US" altLang="en-US" sz="1800" dirty="0" err="1">
                <a:latin typeface="Verdana" panose="020B0604030504040204" pitchFamily="34" charset="0"/>
              </a:rPr>
              <a:t>athina</a:t>
            </a:r>
            <a:endParaRPr lang="el-GR" altLang="en-US" sz="1800" dirty="0">
              <a:latin typeface="Verdana" panose="020B0604030504040204" pitchFamily="34" charset="0"/>
            </a:endParaRPr>
          </a:p>
        </p:txBody>
      </p:sp>
      <p:sp>
        <p:nvSpPr>
          <p:cNvPr id="105511" name="Text Box 39">
            <a:extLst>
              <a:ext uri="{FF2B5EF4-FFF2-40B4-BE49-F238E27FC236}">
                <a16:creationId xmlns:a16="http://schemas.microsoft.com/office/drawing/2014/main" id="{78664D93-D2CC-4406-B7BD-502A8A0F0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1295" y="2822576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Verdana" panose="020B0604030504040204" pitchFamily="34" charset="0"/>
              </a:rPr>
              <a:t>*</a:t>
            </a:r>
            <a:endParaRPr lang="el-GR" altLang="en-US" sz="1800" dirty="0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grpSp>
        <p:nvGrpSpPr>
          <p:cNvPr id="3" name="Group 47">
            <a:extLst>
              <a:ext uri="{FF2B5EF4-FFF2-40B4-BE49-F238E27FC236}">
                <a16:creationId xmlns:a16="http://schemas.microsoft.com/office/drawing/2014/main" id="{A2C1522B-E153-4C65-B3B3-C74E8A4B4E25}"/>
              </a:ext>
            </a:extLst>
          </p:cNvPr>
          <p:cNvGrpSpPr>
            <a:grpSpLocks/>
          </p:cNvGrpSpPr>
          <p:nvPr/>
        </p:nvGrpSpPr>
        <p:grpSpPr bwMode="auto">
          <a:xfrm>
            <a:off x="1946276" y="4029075"/>
            <a:ext cx="4640263" cy="1974850"/>
            <a:chOff x="3772" y="2637"/>
            <a:chExt cx="2923" cy="1244"/>
          </a:xfrm>
        </p:grpSpPr>
        <p:grpSp>
          <p:nvGrpSpPr>
            <p:cNvPr id="71724" name="Group 45">
              <a:extLst>
                <a:ext uri="{FF2B5EF4-FFF2-40B4-BE49-F238E27FC236}">
                  <a16:creationId xmlns:a16="http://schemas.microsoft.com/office/drawing/2014/main" id="{6F6356CD-9F82-4F35-8E3E-B86E9B966C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3" y="3655"/>
              <a:ext cx="2922" cy="226"/>
              <a:chOff x="250" y="3606"/>
              <a:chExt cx="2922" cy="226"/>
            </a:xfrm>
          </p:grpSpPr>
          <p:sp>
            <p:nvSpPr>
              <p:cNvPr id="71727" name="Line 40">
                <a:extLst>
                  <a:ext uri="{FF2B5EF4-FFF2-40B4-BE49-F238E27FC236}">
                    <a16:creationId xmlns:a16="http://schemas.microsoft.com/office/drawing/2014/main" id="{DCB931A9-7DDD-4B1C-9B5A-D1E2FBFBE4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4" y="3606"/>
                <a:ext cx="0" cy="22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1728" name="Line 41">
                <a:extLst>
                  <a:ext uri="{FF2B5EF4-FFF2-40B4-BE49-F238E27FC236}">
                    <a16:creationId xmlns:a16="http://schemas.microsoft.com/office/drawing/2014/main" id="{092691F7-AA5A-4C74-8C3B-AB41617DAF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0" y="3832"/>
                <a:ext cx="292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71725" name="Line 42">
              <a:extLst>
                <a:ext uri="{FF2B5EF4-FFF2-40B4-BE49-F238E27FC236}">
                  <a16:creationId xmlns:a16="http://schemas.microsoft.com/office/drawing/2014/main" id="{AA3F600D-9ED1-42C6-87B8-A43464F1DC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0" y="2637"/>
              <a:ext cx="0" cy="12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1726" name="Line 43">
              <a:extLst>
                <a:ext uri="{FF2B5EF4-FFF2-40B4-BE49-F238E27FC236}">
                  <a16:creationId xmlns:a16="http://schemas.microsoft.com/office/drawing/2014/main" id="{5C4F3DEF-7E86-4ABF-ACC8-968D9C8B6E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2" y="2637"/>
              <a:ext cx="2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05520" name="Text Box 48">
            <a:extLst>
              <a:ext uri="{FF2B5EF4-FFF2-40B4-BE49-F238E27FC236}">
                <a16:creationId xmlns:a16="http://schemas.microsoft.com/office/drawing/2014/main" id="{B7E2B6AE-BDAE-4E24-8289-C72FC5339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7966" y="2226419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Verdana" panose="020B0604030504040204" pitchFamily="34" charset="0"/>
              </a:rPr>
              <a:t>*</a:t>
            </a:r>
            <a:endParaRPr lang="el-GR" altLang="en-US" sz="1800" dirty="0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105521" name="Text Box 49">
            <a:extLst>
              <a:ext uri="{FF2B5EF4-FFF2-40B4-BE49-F238E27FC236}">
                <a16:creationId xmlns:a16="http://schemas.microsoft.com/office/drawing/2014/main" id="{DB46480A-BC50-4E9A-B9F5-FD8F816EC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8122" y="1960006"/>
            <a:ext cx="4778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 dirty="0">
                <a:solidFill>
                  <a:schemeClr val="accent2"/>
                </a:solidFill>
                <a:latin typeface="Verdana" panose="020B0604030504040204" pitchFamily="34" charset="0"/>
              </a:rPr>
              <a:t>*</a:t>
            </a:r>
          </a:p>
        </p:txBody>
      </p:sp>
      <p:sp>
        <p:nvSpPr>
          <p:cNvPr id="105522" name="Text Box 50">
            <a:extLst>
              <a:ext uri="{FF2B5EF4-FFF2-40B4-BE49-F238E27FC236}">
                <a16:creationId xmlns:a16="http://schemas.microsoft.com/office/drawing/2014/main" id="{CB558729-4934-43E4-9E34-5D6036C2CC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6814" y="2514002"/>
            <a:ext cx="4905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 dirty="0">
                <a:solidFill>
                  <a:schemeClr val="accent2"/>
                </a:solidFill>
                <a:latin typeface="Verdana" panose="020B0604030504040204" pitchFamily="34" charset="0"/>
              </a:rPr>
              <a:t>*</a:t>
            </a:r>
          </a:p>
        </p:txBody>
      </p:sp>
      <p:sp>
        <p:nvSpPr>
          <p:cNvPr id="105523" name="Oval 51">
            <a:extLst>
              <a:ext uri="{FF2B5EF4-FFF2-40B4-BE49-F238E27FC236}">
                <a16:creationId xmlns:a16="http://schemas.microsoft.com/office/drawing/2014/main" id="{C09A6D86-25DE-4FB7-9CF1-75D6F2D32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389" y="2625725"/>
            <a:ext cx="1296987" cy="661988"/>
          </a:xfrm>
          <a:prstGeom prst="ellipse">
            <a:avLst/>
          </a:prstGeom>
          <a:noFill/>
          <a:ln w="9525">
            <a:solidFill>
              <a:srgbClr val="CCFF33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105525" name="Line 53">
            <a:extLst>
              <a:ext uri="{FF2B5EF4-FFF2-40B4-BE49-F238E27FC236}">
                <a16:creationId xmlns:a16="http://schemas.microsoft.com/office/drawing/2014/main" id="{81C073F4-F7B2-487F-B293-B585DEFE74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29214" y="3035301"/>
            <a:ext cx="4067175" cy="1152525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5526" name="Line 54">
            <a:extLst>
              <a:ext uri="{FF2B5EF4-FFF2-40B4-BE49-F238E27FC236}">
                <a16:creationId xmlns:a16="http://schemas.microsoft.com/office/drawing/2014/main" id="{D5206022-F2A7-4195-A62F-44A555BD4A9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42189" y="2822576"/>
            <a:ext cx="1258887" cy="1020763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5527" name="Text Box 55">
            <a:extLst>
              <a:ext uri="{FF2B5EF4-FFF2-40B4-BE49-F238E27FC236}">
                <a16:creationId xmlns:a16="http://schemas.microsoft.com/office/drawing/2014/main" id="{EDD7E49F-62AA-4107-9202-F177DA59D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0764" y="3816351"/>
            <a:ext cx="1470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Verdana" panose="020B0604030504040204" pitchFamily="34" charset="0"/>
              </a:rPr>
              <a:t>W=</a:t>
            </a:r>
            <a:r>
              <a:rPr lang="en-US" altLang="en-US" sz="1800" dirty="0" err="1">
                <a:solidFill>
                  <a:schemeClr val="accent2"/>
                </a:solidFill>
                <a:latin typeface="Verdana" panose="020B0604030504040204" pitchFamily="34" charset="0"/>
              </a:rPr>
              <a:t>giannis</a:t>
            </a:r>
            <a:endParaRPr lang="el-GR" altLang="en-US" sz="1800" dirty="0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105528" name="Line 56">
            <a:extLst>
              <a:ext uri="{FF2B5EF4-FFF2-40B4-BE49-F238E27FC236}">
                <a16:creationId xmlns:a16="http://schemas.microsoft.com/office/drawing/2014/main" id="{318A138F-42E5-4E9F-88E3-05E6281749F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83438" y="4425950"/>
            <a:ext cx="1403350" cy="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05529" name="Text Box 57">
            <a:extLst>
              <a:ext uri="{FF2B5EF4-FFF2-40B4-BE49-F238E27FC236}">
                <a16:creationId xmlns:a16="http://schemas.microsoft.com/office/drawing/2014/main" id="{5F815B78-3304-4F74-97B0-033C00AE5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0289" y="4241801"/>
            <a:ext cx="1470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accent2"/>
                </a:solidFill>
                <a:latin typeface="Verdana" panose="020B0604030504040204" pitchFamily="34" charset="0"/>
              </a:rPr>
              <a:t>W=</a:t>
            </a:r>
            <a:r>
              <a:rPr lang="en-US" altLang="en-US" sz="1800" dirty="0" err="1">
                <a:solidFill>
                  <a:schemeClr val="accent2"/>
                </a:solidFill>
                <a:latin typeface="Verdana" panose="020B0604030504040204" pitchFamily="34" charset="0"/>
              </a:rPr>
              <a:t>pluto</a:t>
            </a:r>
            <a:endParaRPr lang="el-GR" altLang="en-US" sz="1800" dirty="0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5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5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5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055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05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105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0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05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3" presetID="9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05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05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10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0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05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05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105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105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0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0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8" dur="500"/>
                                        <p:tgtEl>
                                          <p:spTgt spid="105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105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10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105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0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3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105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7" dur="500"/>
                                        <p:tgtEl>
                                          <p:spTgt spid="105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0" dur="500"/>
                                        <p:tgtEl>
                                          <p:spTgt spid="1054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4" dur="500"/>
                                        <p:tgtEl>
                                          <p:spTgt spid="105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2" dur="500"/>
                                        <p:tgtEl>
                                          <p:spTgt spid="105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5" presetID="9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6" dur="500"/>
                                        <p:tgtEl>
                                          <p:spTgt spid="105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9" presetID="9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500"/>
                                        <p:tgtEl>
                                          <p:spTgt spid="1054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7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8" dur="500"/>
                                        <p:tgtEl>
                                          <p:spTgt spid="105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105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6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8" dur="500"/>
                                        <p:tgtEl>
                                          <p:spTgt spid="105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9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0" dur="500"/>
                                        <p:tgtEl>
                                          <p:spTgt spid="1055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105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9" dur="500"/>
                                        <p:tgtEl>
                                          <p:spTgt spid="105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1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105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8" dur="500"/>
                                        <p:tgtEl>
                                          <p:spTgt spid="105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105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7" dur="500"/>
                                        <p:tgtEl>
                                          <p:spTgt spid="10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9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9" dur="500"/>
                                        <p:tgtEl>
                                          <p:spTgt spid="1055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9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3" dur="500"/>
                                        <p:tgtEl>
                                          <p:spTgt spid="105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8" dur="500"/>
                                        <p:tgtEl>
                                          <p:spTgt spid="105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0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105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5" dur="500"/>
                                        <p:tgtEl>
                                          <p:spTgt spid="105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animBg="1"/>
      <p:bldP spid="105476" grpId="0"/>
      <p:bldP spid="105477" grpId="0"/>
      <p:bldP spid="105478" grpId="0"/>
      <p:bldP spid="105478" grpId="1"/>
      <p:bldP spid="105482" grpId="0" animBg="1"/>
      <p:bldP spid="105483" grpId="0" animBg="1"/>
      <p:bldP spid="105484" grpId="0"/>
      <p:bldP spid="105484" grpId="1"/>
      <p:bldP spid="105485" grpId="0" animBg="1"/>
      <p:bldP spid="105485" grpId="1" animBg="1"/>
      <p:bldP spid="105486" grpId="0" animBg="1"/>
      <p:bldP spid="105486" grpId="1" animBg="1"/>
      <p:bldP spid="105487" grpId="0"/>
      <p:bldP spid="105487" grpId="1"/>
      <p:bldP spid="105489" grpId="0" animBg="1"/>
      <p:bldP spid="105489" grpId="1" animBg="1"/>
      <p:bldP spid="105491" grpId="0" animBg="1"/>
      <p:bldP spid="105491" grpId="1" animBg="1"/>
      <p:bldP spid="105493" grpId="0" animBg="1"/>
      <p:bldP spid="105493" grpId="1" animBg="1"/>
      <p:bldP spid="105496" grpId="0"/>
      <p:bldP spid="105496" grpId="1"/>
      <p:bldP spid="105498" grpId="0"/>
      <p:bldP spid="105498" grpId="1"/>
      <p:bldP spid="105500" grpId="0" animBg="1"/>
      <p:bldP spid="105502" grpId="0"/>
      <p:bldP spid="105504" grpId="0" animBg="1"/>
      <p:bldP spid="105505" grpId="0" animBg="1"/>
      <p:bldP spid="105506" grpId="0" animBg="1"/>
      <p:bldP spid="105507" grpId="0"/>
      <p:bldP spid="105508" grpId="0" animBg="1"/>
      <p:bldP spid="105509" grpId="0"/>
      <p:bldP spid="105510" grpId="0"/>
      <p:bldP spid="105511" grpId="0"/>
      <p:bldP spid="105511" grpId="1"/>
      <p:bldP spid="105520" grpId="0"/>
      <p:bldP spid="105520" grpId="1"/>
      <p:bldP spid="105521" grpId="0"/>
      <p:bldP spid="105521" grpId="1"/>
      <p:bldP spid="105523" grpId="0" animBg="1"/>
      <p:bldP spid="105523" grpId="1" animBg="1"/>
      <p:bldP spid="105527" grpId="0"/>
      <p:bldP spid="10552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F4E031B0-459C-48D4-B3FD-61F3DADB85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CUT (!)</a:t>
            </a:r>
            <a:endParaRPr lang="el-G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BB6AFD8C-6F70-4816-AC65-EC47732A9D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1" y="1600201"/>
            <a:ext cx="10219440" cy="4530725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Τίθεται σαν στόχος (στοιχείο) σε κανόνες. Όταν το συναντήσει η διαδικασία απόδειξης, ικανοποιείται άμεσα.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Σαν αποτέλεσμα έχει την καλύτερη απόδοση (και χωρικά και χρονικά).</a:t>
            </a:r>
          </a:p>
          <a:p>
            <a:pPr algn="just" eaLnBrk="1" hangingPunct="1">
              <a:lnSpc>
                <a:spcPct val="100000"/>
              </a:lnSpc>
              <a:defRPr/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Περιπτώσεις χρήσης:</a:t>
            </a:r>
          </a:p>
          <a:p>
            <a:pPr lvl="1"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Για να σταματήσει η διαδικασία σε συγκεκριμένο κανόνα</a:t>
            </a:r>
          </a:p>
          <a:p>
            <a:pPr lvl="1"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Για να σταματήσει την προσπάθεια ικανοποίησης συγκεκριμένου στόχου</a:t>
            </a:r>
          </a:p>
          <a:p>
            <a:pPr lvl="1" algn="just" eaLnBrk="1" hangingPunct="1">
              <a:lnSpc>
                <a:spcPct val="100000"/>
              </a:lnSpc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Για να αποτρέψει την οπισθοδρόμηση, δηλ. την εύρεση εναλλακτικών λύσεων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D3D42B01-A120-4FF4-B61F-3F4F3204FF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CUT-</a:t>
            </a: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ΠΕΡΙΠΤΩΣΗ 1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3265A2A0-858E-46CA-9BC1-41F1E0D6BF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1958" y="1883004"/>
            <a:ext cx="9048161" cy="29416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Σταμάτημα σε Κανόνα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l-GR" sz="28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Π.χ. αναδρομικοί ορισμοί, όπως το Ν!: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n_parag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(1,1) :- !.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n_parag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(N, P) :- NEXT is N-1,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n_parag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(NEXT, REST),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		P is REST * N.</a:t>
            </a: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500" name="Oval 4">
            <a:extLst>
              <a:ext uri="{FF2B5EF4-FFF2-40B4-BE49-F238E27FC236}">
                <a16:creationId xmlns:a16="http://schemas.microsoft.com/office/drawing/2014/main" id="{EF286E59-8313-4332-9D3F-85A2CC119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6136" y="2799581"/>
            <a:ext cx="449262" cy="449262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DED666D7-5654-4806-AE43-75F81CE39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CUT-</a:t>
            </a: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ΠΕΡΙΠΤΩΣΗ 2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B9ECB50A-2645-4490-9DEE-3AB3DC086C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83457" y="1702595"/>
            <a:ext cx="8229600" cy="2941638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Σταμάτημα Οπισθοδρόμησης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Π.χ. Αναπαράσταση </a:t>
            </a:r>
            <a:r>
              <a:rPr lang="el-GR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βηματικής</a:t>
            </a:r>
            <a:r>
              <a:rPr lang="el-GR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συνάρτησης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f(X,0) :- X&lt;3, !.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f(X, 2) :- 3 =&lt; X, X &lt; 6, !.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f(X,4) :- 6 =&lt; X.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525" name="Oval 5">
            <a:extLst>
              <a:ext uri="{FF2B5EF4-FFF2-40B4-BE49-F238E27FC236}">
                <a16:creationId xmlns:a16="http://schemas.microsoft.com/office/drawing/2014/main" id="{3EEFACA7-7474-4F51-B9B4-59510C8507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805" y="2735264"/>
            <a:ext cx="438150" cy="4381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accent2"/>
              </a:solidFill>
              <a:latin typeface="Verdana" panose="020B0604030504040204" pitchFamily="34" charset="0"/>
            </a:endParaRPr>
          </a:p>
        </p:txBody>
      </p:sp>
      <p:sp>
        <p:nvSpPr>
          <p:cNvPr id="107526" name="Oval 6">
            <a:extLst>
              <a:ext uri="{FF2B5EF4-FFF2-40B4-BE49-F238E27FC236}">
                <a16:creationId xmlns:a16="http://schemas.microsoft.com/office/drawing/2014/main" id="{C4F011B1-21AC-4A7E-A68A-AEB1C6BAD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4914" y="3339307"/>
            <a:ext cx="438150" cy="43815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grpSp>
        <p:nvGrpSpPr>
          <p:cNvPr id="77830" name="Group 21">
            <a:extLst>
              <a:ext uri="{FF2B5EF4-FFF2-40B4-BE49-F238E27FC236}">
                <a16:creationId xmlns:a16="http://schemas.microsoft.com/office/drawing/2014/main" id="{40257AFD-E977-4AD6-B202-A122E60897D1}"/>
              </a:ext>
            </a:extLst>
          </p:cNvPr>
          <p:cNvGrpSpPr>
            <a:grpSpLocks/>
          </p:cNvGrpSpPr>
          <p:nvPr/>
        </p:nvGrpSpPr>
        <p:grpSpPr bwMode="auto">
          <a:xfrm>
            <a:off x="5628227" y="2803525"/>
            <a:ext cx="2938462" cy="1947863"/>
            <a:chOff x="3475" y="1914"/>
            <a:chExt cx="1851" cy="1227"/>
          </a:xfrm>
        </p:grpSpPr>
        <p:sp>
          <p:nvSpPr>
            <p:cNvPr id="77831" name="Line 7">
              <a:extLst>
                <a:ext uri="{FF2B5EF4-FFF2-40B4-BE49-F238E27FC236}">
                  <a16:creationId xmlns:a16="http://schemas.microsoft.com/office/drawing/2014/main" id="{49AD2E09-E021-445F-A129-B1E7762A38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7" y="1937"/>
              <a:ext cx="0" cy="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7832" name="Line 8">
              <a:extLst>
                <a:ext uri="{FF2B5EF4-FFF2-40B4-BE49-F238E27FC236}">
                  <a16:creationId xmlns:a16="http://schemas.microsoft.com/office/drawing/2014/main" id="{D872181F-5977-434C-86DD-440613E889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5" y="2913"/>
              <a:ext cx="145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7833" name="Line 9">
              <a:extLst>
                <a:ext uri="{FF2B5EF4-FFF2-40B4-BE49-F238E27FC236}">
                  <a16:creationId xmlns:a16="http://schemas.microsoft.com/office/drawing/2014/main" id="{715328E3-03A4-4577-B93C-4557B8DC13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6" y="2579"/>
              <a:ext cx="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7834" name="Line 10">
              <a:extLst>
                <a:ext uri="{FF2B5EF4-FFF2-40B4-BE49-F238E27FC236}">
                  <a16:creationId xmlns:a16="http://schemas.microsoft.com/office/drawing/2014/main" id="{816EA025-467D-475C-913E-B63C656416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20" y="2256"/>
              <a:ext cx="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7835" name="Line 11">
              <a:extLst>
                <a:ext uri="{FF2B5EF4-FFF2-40B4-BE49-F238E27FC236}">
                  <a16:creationId xmlns:a16="http://schemas.microsoft.com/office/drawing/2014/main" id="{EBC5C015-3476-4656-BEC3-B0B4BBA33E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4" y="2579"/>
              <a:ext cx="4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7836" name="Line 12">
              <a:extLst>
                <a:ext uri="{FF2B5EF4-FFF2-40B4-BE49-F238E27FC236}">
                  <a16:creationId xmlns:a16="http://schemas.microsoft.com/office/drawing/2014/main" id="{A5BEDD69-ABD4-473C-8CC7-8037811B88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8" y="2256"/>
              <a:ext cx="8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7837" name="Line 13">
              <a:extLst>
                <a:ext uri="{FF2B5EF4-FFF2-40B4-BE49-F238E27FC236}">
                  <a16:creationId xmlns:a16="http://schemas.microsoft.com/office/drawing/2014/main" id="{43CD4813-8A95-48CC-9CFC-292B344BEB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16" y="2579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7838" name="Line 14">
              <a:extLst>
                <a:ext uri="{FF2B5EF4-FFF2-40B4-BE49-F238E27FC236}">
                  <a16:creationId xmlns:a16="http://schemas.microsoft.com/office/drawing/2014/main" id="{4A69F7EA-661F-4243-B9AF-6861986F15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2254"/>
              <a:ext cx="0" cy="6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7839" name="Text Box 15">
              <a:extLst>
                <a:ext uri="{FF2B5EF4-FFF2-40B4-BE49-F238E27FC236}">
                  <a16:creationId xmlns:a16="http://schemas.microsoft.com/office/drawing/2014/main" id="{C4BF36FB-8FF1-47A3-8D49-CD78D9C830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83" y="2897"/>
              <a:ext cx="3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u"/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Verdana" panose="020B0604030504040204" pitchFamily="34" charset="0"/>
                </a:rPr>
                <a:t>x</a:t>
              </a:r>
              <a:endParaRPr lang="el-GR" altLang="en-US" sz="1800">
                <a:latin typeface="Verdana" panose="020B0604030504040204" pitchFamily="34" charset="0"/>
              </a:endParaRPr>
            </a:p>
          </p:txBody>
        </p:sp>
        <p:sp>
          <p:nvSpPr>
            <p:cNvPr id="77840" name="Text Box 16">
              <a:extLst>
                <a:ext uri="{FF2B5EF4-FFF2-40B4-BE49-F238E27FC236}">
                  <a16:creationId xmlns:a16="http://schemas.microsoft.com/office/drawing/2014/main" id="{D8E43587-7CA0-4C53-856D-9D6D09AFA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5" y="1914"/>
              <a:ext cx="3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u"/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Verdana" panose="020B0604030504040204" pitchFamily="34" charset="0"/>
                </a:rPr>
                <a:t>y</a:t>
              </a:r>
              <a:endParaRPr lang="el-GR" altLang="en-US" sz="1800">
                <a:latin typeface="Verdana" panose="020B0604030504040204" pitchFamily="34" charset="0"/>
              </a:endParaRPr>
            </a:p>
          </p:txBody>
        </p:sp>
        <p:sp>
          <p:nvSpPr>
            <p:cNvPr id="77841" name="Text Box 17">
              <a:extLst>
                <a:ext uri="{FF2B5EF4-FFF2-40B4-BE49-F238E27FC236}">
                  <a16:creationId xmlns:a16="http://schemas.microsoft.com/office/drawing/2014/main" id="{E485F960-95E3-4653-94D8-1F04E731F1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1" y="2908"/>
              <a:ext cx="3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u"/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Verdana" panose="020B0604030504040204" pitchFamily="34" charset="0"/>
                </a:rPr>
                <a:t>3</a:t>
              </a:r>
              <a:endParaRPr lang="el-GR" altLang="en-US" sz="1800">
                <a:latin typeface="Verdana" panose="020B0604030504040204" pitchFamily="34" charset="0"/>
              </a:endParaRPr>
            </a:p>
          </p:txBody>
        </p:sp>
        <p:sp>
          <p:nvSpPr>
            <p:cNvPr id="77842" name="Text Box 18">
              <a:extLst>
                <a:ext uri="{FF2B5EF4-FFF2-40B4-BE49-F238E27FC236}">
                  <a16:creationId xmlns:a16="http://schemas.microsoft.com/office/drawing/2014/main" id="{74BF142F-CE21-4F6D-8D13-426E527B44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5" y="2910"/>
              <a:ext cx="3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u"/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Verdana" panose="020B0604030504040204" pitchFamily="34" charset="0"/>
                </a:rPr>
                <a:t>6</a:t>
              </a:r>
              <a:endParaRPr lang="el-GR" altLang="en-US" sz="1800">
                <a:latin typeface="Verdana" panose="020B0604030504040204" pitchFamily="34" charset="0"/>
              </a:endParaRPr>
            </a:p>
          </p:txBody>
        </p:sp>
        <p:sp>
          <p:nvSpPr>
            <p:cNvPr id="77843" name="Text Box 19">
              <a:extLst>
                <a:ext uri="{FF2B5EF4-FFF2-40B4-BE49-F238E27FC236}">
                  <a16:creationId xmlns:a16="http://schemas.microsoft.com/office/drawing/2014/main" id="{02BA3F06-2495-479D-988C-F6E3EED08F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32" y="2135"/>
              <a:ext cx="3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u"/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Verdana" panose="020B0604030504040204" pitchFamily="34" charset="0"/>
                </a:rPr>
                <a:t>4</a:t>
              </a:r>
              <a:endParaRPr lang="el-GR" altLang="en-US" sz="1800">
                <a:latin typeface="Verdana" panose="020B0604030504040204" pitchFamily="34" charset="0"/>
              </a:endParaRPr>
            </a:p>
          </p:txBody>
        </p:sp>
        <p:sp>
          <p:nvSpPr>
            <p:cNvPr id="77844" name="Text Box 20">
              <a:extLst>
                <a:ext uri="{FF2B5EF4-FFF2-40B4-BE49-F238E27FC236}">
                  <a16:creationId xmlns:a16="http://schemas.microsoft.com/office/drawing/2014/main" id="{BE9402DE-7FAD-49B7-83C3-93FDBF6539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1" y="2451"/>
              <a:ext cx="3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anose="05000000000000000000" pitchFamily="2" charset="2"/>
                <a:buChar char="u"/>
                <a:defRPr sz="3200">
                  <a:solidFill>
                    <a:schemeClr val="tx1"/>
                  </a:solidFill>
                  <a:latin typeface="Arial Narrow" panose="020B060602020203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 Narrow" panose="020B060602020203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u"/>
                <a:defRPr sz="2400">
                  <a:solidFill>
                    <a:schemeClr val="tx1"/>
                  </a:solidFill>
                  <a:latin typeface="Arial Narrow" panose="020B060602020203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u"/>
                <a:defRPr sz="2000">
                  <a:solidFill>
                    <a:schemeClr val="tx1"/>
                  </a:solidFill>
                  <a:latin typeface="Arial Narrow" panose="020B0606020202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Verdana" panose="020B0604030504040204" pitchFamily="34" charset="0"/>
                </a:rPr>
                <a:t>2</a:t>
              </a:r>
              <a:endParaRPr lang="el-GR" altLang="en-US" sz="1800">
                <a:latin typeface="Verdana" panose="020B060403050404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animBg="1"/>
      <p:bldP spid="10752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EF181E76-127E-4BB8-BE3B-BEA1AD11B6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87880" y="334375"/>
            <a:ext cx="8988425" cy="11398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ΔΥΝΑΜΙΚΗ ΔΙΑΧΕΙΡΙΣΗ ΒΑΣΗΣ ΓΝΩΣΗΣ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D990E8F9-E3CF-4AD1-A008-AD0AE9C99D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22375" y="1600199"/>
            <a:ext cx="9854120" cy="3716519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Prolog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μπορεί να κάνει δυναμική διαχείριση γεγονότων και κανόνων, μέσω δύο ειδικών κατηγορημάτων (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assert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και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retract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eaLnBrk="1" hangingPunct="1">
              <a:defRPr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Με το 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</a:t>
            </a:r>
            <a:r>
              <a:rPr lang="el-GR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εισάγει κάποια γεγονότα ή κάποιους  κανόνες στη μνήμη, ενώ με το 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retract</a:t>
            </a:r>
            <a:r>
              <a:rPr lang="el-GR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αφαιρεί.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assert(</a:t>
            </a:r>
            <a:r>
              <a:rPr lang="el-GR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&lt;πρόταση 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Prolog</a:t>
            </a:r>
            <a:r>
              <a:rPr lang="el-GR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&gt;).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retract(</a:t>
            </a:r>
            <a:r>
              <a:rPr lang="el-GR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&lt;πρόταση 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Prolog</a:t>
            </a:r>
            <a:r>
              <a:rPr lang="el-GR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&gt;)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defRPr/>
            </a:pP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:- dynamic father/2 ancestor/2.</a:t>
            </a:r>
            <a:endParaRPr lang="el-GR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2FA5EDF1-2EC4-4871-A1AF-6658A73C3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ΛΟΓΙΚΟΣ ΠΡΟΓΡΑΜΜΑΤΙΣΜΟΣ (3)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6609B9C4-56FC-4028-9CC7-2AB435561C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297781"/>
            <a:ext cx="10709635" cy="221615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Μια τέτοια πρόταση στον λογικό προγραμματισμό συμβολικά γράφεται ως εξής: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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A1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A2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…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An 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και είναι τύπου: </a:t>
            </a:r>
            <a:r>
              <a:rPr lang="el-GR" sz="2400" b="1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κανόνας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rule)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44" name="AutoShape 4">
            <a:extLst>
              <a:ext uri="{FF2B5EF4-FFF2-40B4-BE49-F238E27FC236}">
                <a16:creationId xmlns:a16="http://schemas.microsoft.com/office/drawing/2014/main" id="{350AF9B1-31F2-4FEB-ADD6-0EE658E7B41E}"/>
              </a:ext>
            </a:extLst>
          </p:cNvPr>
          <p:cNvSpPr>
            <a:spLocks/>
          </p:cNvSpPr>
          <p:nvPr/>
        </p:nvSpPr>
        <p:spPr bwMode="auto">
          <a:xfrm rot="16200000">
            <a:off x="6669195" y="1668462"/>
            <a:ext cx="249237" cy="1746250"/>
          </a:xfrm>
          <a:prstGeom prst="leftBrace">
            <a:avLst>
              <a:gd name="adj1" fmla="val 5838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112645" name="Text Box 5">
            <a:extLst>
              <a:ext uri="{FF2B5EF4-FFF2-40B4-BE49-F238E27FC236}">
                <a16:creationId xmlns:a16="http://schemas.microsoft.com/office/drawing/2014/main" id="{ED3606D6-A52A-4805-AB64-DCA99B871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8080" y="2655419"/>
            <a:ext cx="1730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600" dirty="0">
                <a:solidFill>
                  <a:srgbClr val="FF8D41"/>
                </a:solidFill>
                <a:latin typeface="Verdana" panose="020B0604030504040204" pitchFamily="34" charset="0"/>
              </a:rPr>
              <a:t>σώμα (</a:t>
            </a:r>
            <a:r>
              <a:rPr lang="en-US" altLang="en-US" sz="1600" dirty="0">
                <a:solidFill>
                  <a:srgbClr val="FF8D41"/>
                </a:solidFill>
                <a:latin typeface="Verdana" panose="020B0604030504040204" pitchFamily="34" charset="0"/>
              </a:rPr>
              <a:t>body)</a:t>
            </a:r>
            <a:endParaRPr lang="el-GR" altLang="en-US" sz="1600" dirty="0">
              <a:solidFill>
                <a:srgbClr val="FF8D41"/>
              </a:solidFill>
              <a:latin typeface="Verdana" panose="020B0604030504040204" pitchFamily="34" charset="0"/>
            </a:endParaRPr>
          </a:p>
        </p:txBody>
      </p:sp>
      <p:sp>
        <p:nvSpPr>
          <p:cNvPr id="112646" name="Text Box 6">
            <a:extLst>
              <a:ext uri="{FF2B5EF4-FFF2-40B4-BE49-F238E27FC236}">
                <a16:creationId xmlns:a16="http://schemas.microsoft.com/office/drawing/2014/main" id="{3A75CBC2-12DE-4671-A3B7-DCD083312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9101" y="2613315"/>
            <a:ext cx="17303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600" dirty="0">
                <a:solidFill>
                  <a:srgbClr val="FF8D41"/>
                </a:solidFill>
                <a:latin typeface="Verdana" panose="020B0604030504040204" pitchFamily="34" charset="0"/>
              </a:rPr>
              <a:t>κεφαλή (</a:t>
            </a:r>
            <a:r>
              <a:rPr lang="en-US" altLang="en-US" sz="1600" dirty="0">
                <a:solidFill>
                  <a:srgbClr val="FF8D41"/>
                </a:solidFill>
                <a:latin typeface="Verdana" panose="020B0604030504040204" pitchFamily="34" charset="0"/>
              </a:rPr>
              <a:t>head)</a:t>
            </a:r>
            <a:endParaRPr lang="el-GR" altLang="en-US" sz="1600" dirty="0">
              <a:solidFill>
                <a:srgbClr val="FF8D41"/>
              </a:solidFill>
              <a:latin typeface="Verdana" panose="020B0604030504040204" pitchFamily="34" charset="0"/>
            </a:endParaRPr>
          </a:p>
        </p:txBody>
      </p:sp>
      <p:sp>
        <p:nvSpPr>
          <p:cNvPr id="112647" name="AutoShape 7">
            <a:extLst>
              <a:ext uri="{FF2B5EF4-FFF2-40B4-BE49-F238E27FC236}">
                <a16:creationId xmlns:a16="http://schemas.microsoft.com/office/drawing/2014/main" id="{E374FEEC-28FF-472F-8E00-9B7CE7F8FDBA}"/>
              </a:ext>
            </a:extLst>
          </p:cNvPr>
          <p:cNvSpPr>
            <a:spLocks/>
          </p:cNvSpPr>
          <p:nvPr/>
        </p:nvSpPr>
        <p:spPr bwMode="auto">
          <a:xfrm rot="16200000">
            <a:off x="5075885" y="2211387"/>
            <a:ext cx="261937" cy="650875"/>
          </a:xfrm>
          <a:prstGeom prst="leftBrace">
            <a:avLst>
              <a:gd name="adj1" fmla="val 207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112648" name="Rectangle 8">
            <a:extLst>
              <a:ext uri="{FF2B5EF4-FFF2-40B4-BE49-F238E27FC236}">
                <a16:creationId xmlns:a16="http://schemas.microsoft.com/office/drawing/2014/main" id="{033BFE65-2C5E-4563-83F3-FC8FF6958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279" y="3563938"/>
            <a:ext cx="10757555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 algn="just">
              <a:buClr>
                <a:schemeClr val="tx2"/>
              </a:buClr>
              <a:buSzPct val="60000"/>
              <a:buFont typeface="Wingdings" panose="05000000000000000000" pitchFamily="2" charset="2"/>
              <a:buChar char="§"/>
              <a:defRPr/>
            </a:pPr>
            <a:r>
              <a:rPr lang="el-GR" sz="2800" dirty="0">
                <a:latin typeface="Arial Narrow" pitchFamily="34" charset="0"/>
              </a:rPr>
              <a:t>Αν </a:t>
            </a:r>
            <a:r>
              <a:rPr lang="en-US" sz="2800" dirty="0">
                <a:latin typeface="Arial Narrow" pitchFamily="34" charset="0"/>
              </a:rPr>
              <a:t>n=0</a:t>
            </a:r>
            <a:r>
              <a:rPr lang="el-GR" sz="2800" dirty="0">
                <a:latin typeface="Arial Narrow" pitchFamily="34" charset="0"/>
              </a:rPr>
              <a:t>, τότε δεν υπάρχει σώμα, παραλείπεται το </a:t>
            </a:r>
            <a:r>
              <a:rPr lang="en-US" sz="2800" dirty="0">
                <a:latin typeface="Arial Narrow" pitchFamily="34" charset="0"/>
                <a:sym typeface="Symbol" pitchFamily="18" charset="2"/>
              </a:rPr>
              <a:t>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 και η πρόταση γίνεται τύπου: </a:t>
            </a:r>
            <a:r>
              <a:rPr lang="el-GR" sz="2800" b="1" dirty="0">
                <a:solidFill>
                  <a:srgbClr val="FF8D41"/>
                </a:solidFill>
                <a:latin typeface="Arial Narrow" pitchFamily="34" charset="0"/>
                <a:sym typeface="Symbol" pitchFamily="18" charset="2"/>
              </a:rPr>
              <a:t>γεγονός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 (</a:t>
            </a:r>
            <a:r>
              <a:rPr lang="en-US" sz="2800" dirty="0">
                <a:latin typeface="Arial Narrow" pitchFamily="34" charset="0"/>
                <a:sym typeface="Symbol" pitchFamily="18" charset="2"/>
              </a:rPr>
              <a:t>fact)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:</a:t>
            </a:r>
          </a:p>
          <a:p>
            <a:pPr marL="342900" indent="-342900" algn="just">
              <a:buClr>
                <a:schemeClr val="tx2"/>
              </a:buClr>
              <a:buSzPct val="60000"/>
              <a:defRPr/>
            </a:pPr>
            <a:r>
              <a:rPr lang="el-GR" sz="2800" dirty="0">
                <a:latin typeface="Arial Narrow" pitchFamily="34" charset="0"/>
                <a:sym typeface="Symbol" pitchFamily="18" charset="2"/>
              </a:rPr>
              <a:t>					</a:t>
            </a:r>
            <a:r>
              <a:rPr lang="el-GR" sz="2800" dirty="0" err="1">
                <a:latin typeface="Arial Narrow" pitchFamily="34" charset="0"/>
                <a:sym typeface="Symbol" pitchFamily="18" charset="2"/>
              </a:rPr>
              <a:t>Αο</a:t>
            </a:r>
            <a:endParaRPr lang="el-GR" sz="2800" dirty="0">
              <a:latin typeface="Arial Narrow" pitchFamily="34" charset="0"/>
              <a:sym typeface="Symbol" pitchFamily="18" charset="2"/>
            </a:endParaRPr>
          </a:p>
          <a:p>
            <a:pPr marL="457200" indent="-457200" algn="just">
              <a:buClr>
                <a:schemeClr val="tx2"/>
              </a:buClr>
              <a:buSzPct val="60000"/>
              <a:buFont typeface="Wingdings" panose="05000000000000000000" pitchFamily="2" charset="2"/>
              <a:buChar char="§"/>
              <a:defRPr/>
            </a:pPr>
            <a:r>
              <a:rPr lang="el-GR" sz="2800" dirty="0">
                <a:latin typeface="Arial Narrow" pitchFamily="34" charset="0"/>
                <a:sym typeface="Symbol" pitchFamily="18" charset="2"/>
              </a:rPr>
              <a:t>Αν δεν υπάρχει κεφαλή τότε η πρόταση παίρνει την μορφή:</a:t>
            </a:r>
          </a:p>
          <a:p>
            <a:pPr marL="342900" indent="-342900" algn="ctr">
              <a:buClr>
                <a:schemeClr val="tx2"/>
              </a:buClr>
              <a:buSzPct val="60000"/>
              <a:defRPr/>
            </a:pPr>
            <a:r>
              <a:rPr lang="el-GR" sz="2800" dirty="0">
                <a:latin typeface="Arial Narrow" pitchFamily="34" charset="0"/>
                <a:sym typeface="Symbol" pitchFamily="18" charset="2"/>
              </a:rPr>
              <a:t>	 </a:t>
            </a:r>
            <a:r>
              <a:rPr lang="en-US" sz="2800" dirty="0">
                <a:latin typeface="Arial Narrow" pitchFamily="34" charset="0"/>
                <a:sym typeface="Symbol" pitchFamily="18" charset="2"/>
              </a:rPr>
              <a:t>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 </a:t>
            </a:r>
            <a:r>
              <a:rPr lang="en-US" sz="2800" dirty="0">
                <a:latin typeface="Arial Narrow" pitchFamily="34" charset="0"/>
                <a:sym typeface="Symbol" pitchFamily="18" charset="2"/>
              </a:rPr>
              <a:t>A1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 Narrow" pitchFamily="34" charset="0"/>
                <a:sym typeface="Symbol" pitchFamily="18" charset="2"/>
              </a:rPr>
              <a:t> A2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 Narrow" pitchFamily="34" charset="0"/>
                <a:sym typeface="Symbol" pitchFamily="18" charset="2"/>
              </a:rPr>
              <a:t> … 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 Narrow" pitchFamily="34" charset="0"/>
                <a:sym typeface="Symbol" pitchFamily="18" charset="2"/>
              </a:rPr>
              <a:t> An </a:t>
            </a:r>
            <a:endParaRPr lang="el-GR" sz="2800" dirty="0">
              <a:latin typeface="Arial Narrow" pitchFamily="34" charset="0"/>
              <a:sym typeface="Symbol" pitchFamily="18" charset="2"/>
            </a:endParaRPr>
          </a:p>
          <a:p>
            <a:pPr marL="342900" indent="-342900">
              <a:buClr>
                <a:schemeClr val="tx2"/>
              </a:buClr>
              <a:buSzPct val="60000"/>
              <a:defRPr/>
            </a:pPr>
            <a:r>
              <a:rPr lang="el-GR" sz="2800" dirty="0">
                <a:latin typeface="Arial Narrow" pitchFamily="34" charset="0"/>
                <a:sym typeface="Symbol" pitchFamily="18" charset="2"/>
              </a:rPr>
              <a:t>	και λέγεται τύπου: </a:t>
            </a:r>
            <a:r>
              <a:rPr lang="el-GR" sz="2800" b="1" dirty="0">
                <a:solidFill>
                  <a:srgbClr val="FF8D41"/>
                </a:solidFill>
                <a:latin typeface="Arial Narrow" pitchFamily="34" charset="0"/>
                <a:sym typeface="Symbol" pitchFamily="18" charset="2"/>
              </a:rPr>
              <a:t>στόχος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 </a:t>
            </a:r>
            <a:r>
              <a:rPr lang="en-US" sz="2800" dirty="0">
                <a:latin typeface="Arial Narrow" pitchFamily="34" charset="0"/>
                <a:sym typeface="Symbol" pitchFamily="18" charset="2"/>
              </a:rPr>
              <a:t>(goal). 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Τα </a:t>
            </a:r>
            <a:r>
              <a:rPr lang="en-US" sz="2800" dirty="0">
                <a:latin typeface="Arial Narrow" pitchFamily="34" charset="0"/>
                <a:sym typeface="Symbol" pitchFamily="18" charset="2"/>
              </a:rPr>
              <a:t>A1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 Narrow" pitchFamily="34" charset="0"/>
                <a:sym typeface="Symbol" pitchFamily="18" charset="2"/>
              </a:rPr>
              <a:t> A2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 Narrow" pitchFamily="34" charset="0"/>
                <a:sym typeface="Symbol" pitchFamily="18" charset="2"/>
              </a:rPr>
              <a:t> … 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 Narrow" pitchFamily="34" charset="0"/>
                <a:sym typeface="Symbol" pitchFamily="18" charset="2"/>
              </a:rPr>
              <a:t> An 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αποτελούν </a:t>
            </a:r>
            <a:r>
              <a:rPr lang="el-GR" sz="2800" b="1" dirty="0" err="1">
                <a:solidFill>
                  <a:srgbClr val="FF8D41"/>
                </a:solidFill>
                <a:latin typeface="Arial Narrow" pitchFamily="34" charset="0"/>
                <a:sym typeface="Symbol" pitchFamily="18" charset="2"/>
              </a:rPr>
              <a:t>υποστόχους</a:t>
            </a:r>
            <a:r>
              <a:rPr lang="el-GR" sz="2800" b="1" dirty="0">
                <a:solidFill>
                  <a:srgbClr val="CCFF33"/>
                </a:solidFill>
                <a:latin typeface="Arial Narrow" pitchFamily="34" charset="0"/>
                <a:sym typeface="Symbol" pitchFamily="18" charset="2"/>
              </a:rPr>
              <a:t> 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(</a:t>
            </a:r>
            <a:r>
              <a:rPr lang="en-US" sz="2800" dirty="0">
                <a:latin typeface="Arial Narrow" pitchFamily="34" charset="0"/>
                <a:sym typeface="Symbol" pitchFamily="18" charset="2"/>
              </a:rPr>
              <a:t>subgoals)</a:t>
            </a:r>
            <a:r>
              <a:rPr lang="el-GR" sz="2800" dirty="0">
                <a:latin typeface="Arial Narrow" pitchFamily="34" charset="0"/>
                <a:sym typeface="Symbol" pitchFamily="18" charset="2"/>
              </a:rPr>
              <a:t>.</a:t>
            </a:r>
            <a:endParaRPr lang="en-US" sz="2800" dirty="0">
              <a:latin typeface="Arial Narrow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2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26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26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126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26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  <p:bldP spid="112644" grpId="0" animBg="1"/>
      <p:bldP spid="112645" grpId="0"/>
      <p:bldP spid="112646" grpId="0"/>
      <p:bldP spid="112647" grpId="0" animBg="1"/>
      <p:bldP spid="11264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D83F3518-20C5-4B2B-93CB-9BC133F5F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ΛΟΓΙΚΟΣ ΠΡΟΓΡΑΜΜΑΤΙΣΜΟΣ (4)</a:t>
            </a:r>
          </a:p>
        </p:txBody>
      </p:sp>
      <p:sp>
        <p:nvSpPr>
          <p:cNvPr id="113672" name="Rectangle 8">
            <a:extLst>
              <a:ext uri="{FF2B5EF4-FFF2-40B4-BE49-F238E27FC236}">
                <a16:creationId xmlns:a16="http://schemas.microsoft.com/office/drawing/2014/main" id="{E26EA250-379A-4708-BC04-9868650BC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718" y="1893888"/>
            <a:ext cx="10322350" cy="380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 Narrow" pitchFamily="34" charset="0"/>
              </a:rPr>
              <a:t>	Για να δούμε τη λογική πίσω από μια πρόταση-στόχο, ας θεωρήσουμε την ισοδύναμη 	μορφή σε ΚΛΠΤ:</a:t>
            </a: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 Narrow" pitchFamily="34" charset="0"/>
              </a:rPr>
              <a:t>	 </a:t>
            </a:r>
            <a:r>
              <a:rPr lang="el-GR" sz="2400" dirty="0">
                <a:latin typeface="Arial Narrow" pitchFamily="34" charset="0"/>
                <a:sym typeface="Symbol" pitchFamily="18" charset="2"/>
              </a:rPr>
              <a:t></a:t>
            </a:r>
            <a:r>
              <a:rPr lang="en-US" sz="2400" dirty="0">
                <a:latin typeface="Arial Narrow" pitchFamily="34" charset="0"/>
                <a:sym typeface="Symbol" pitchFamily="18" charset="2"/>
              </a:rPr>
              <a:t>x1 </a:t>
            </a:r>
            <a:r>
              <a:rPr lang="el-GR" sz="2400" dirty="0">
                <a:latin typeface="Arial Narrow" pitchFamily="34" charset="0"/>
                <a:sym typeface="Symbol" pitchFamily="18" charset="2"/>
              </a:rPr>
              <a:t></a:t>
            </a:r>
            <a:r>
              <a:rPr lang="en-US" sz="2400" dirty="0">
                <a:latin typeface="Arial Narrow" pitchFamily="34" charset="0"/>
                <a:sym typeface="Symbol" pitchFamily="18" charset="2"/>
              </a:rPr>
              <a:t>x2 … </a:t>
            </a:r>
            <a:r>
              <a:rPr lang="el-GR" sz="2400" dirty="0">
                <a:latin typeface="Arial Narrow" pitchFamily="34" charset="0"/>
                <a:sym typeface="Symbol" pitchFamily="18" charset="2"/>
              </a:rPr>
              <a:t></a:t>
            </a:r>
            <a:r>
              <a:rPr lang="en-US" sz="2400" dirty="0" err="1">
                <a:latin typeface="Arial Narrow" pitchFamily="34" charset="0"/>
                <a:sym typeface="Symbol" pitchFamily="18" charset="2"/>
              </a:rPr>
              <a:t>xm</a:t>
            </a:r>
            <a:r>
              <a:rPr lang="en-US" sz="2400" dirty="0">
                <a:latin typeface="Arial Narrow" pitchFamily="34" charset="0"/>
                <a:sym typeface="Symbol" pitchFamily="18" charset="2"/>
              </a:rPr>
              <a:t> (A1  A2  …  An</a:t>
            </a:r>
            <a:r>
              <a:rPr lang="el-GR" sz="2400" dirty="0">
                <a:latin typeface="Arial Narrow" pitchFamily="34" charset="0"/>
                <a:sym typeface="Symbol" pitchFamily="18" charset="2"/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 Narrow" pitchFamily="34" charset="0"/>
                <a:sym typeface="Symbol" pitchFamily="18" charset="2"/>
              </a:rPr>
              <a:t>	που μπορεί να γραφεί</a:t>
            </a: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 Narrow" pitchFamily="34" charset="0"/>
                <a:sym typeface="Symbol" pitchFamily="18" charset="2"/>
              </a:rPr>
              <a:t>	</a:t>
            </a:r>
            <a:r>
              <a:rPr lang="en-US" sz="2400" dirty="0">
                <a:latin typeface="Arial Narrow" pitchFamily="34" charset="0"/>
                <a:sym typeface="Symbol" pitchFamily="18" charset="2"/>
              </a:rPr>
              <a:t>  x1  x2 …  </a:t>
            </a:r>
            <a:r>
              <a:rPr lang="en-US" sz="2400" dirty="0" err="1">
                <a:latin typeface="Arial Narrow" pitchFamily="34" charset="0"/>
                <a:sym typeface="Symbol" pitchFamily="18" charset="2"/>
              </a:rPr>
              <a:t>xm</a:t>
            </a:r>
            <a:r>
              <a:rPr lang="en-US" sz="2400" dirty="0">
                <a:latin typeface="Arial Narrow" pitchFamily="34" charset="0"/>
                <a:sym typeface="Symbol" pitchFamily="18" charset="2"/>
              </a:rPr>
              <a:t> (A1  A2  …  An</a:t>
            </a:r>
            <a:r>
              <a:rPr lang="el-GR" sz="2400" dirty="0">
                <a:latin typeface="Arial Narrow" pitchFamily="34" charset="0"/>
                <a:sym typeface="Symbol" pitchFamily="18" charset="2"/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 Narrow" pitchFamily="34" charset="0"/>
              </a:rPr>
              <a:t>	που αποτελεί την άρνηση της</a:t>
            </a: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n-US" sz="2400" dirty="0">
                <a:latin typeface="Arial Narrow" pitchFamily="34" charset="0"/>
                <a:sym typeface="Symbol" pitchFamily="18" charset="2"/>
              </a:rPr>
              <a:t>x1  x2 …  </a:t>
            </a:r>
            <a:r>
              <a:rPr lang="en-US" sz="2400" dirty="0" err="1">
                <a:latin typeface="Arial Narrow" pitchFamily="34" charset="0"/>
                <a:sym typeface="Symbol" pitchFamily="18" charset="2"/>
              </a:rPr>
              <a:t>xm</a:t>
            </a:r>
            <a:r>
              <a:rPr lang="en-US" sz="2400" dirty="0">
                <a:latin typeface="Arial Narrow" pitchFamily="34" charset="0"/>
                <a:sym typeface="Symbol" pitchFamily="18" charset="2"/>
              </a:rPr>
              <a:t> (A1  A2  …  An</a:t>
            </a:r>
            <a:r>
              <a:rPr lang="el-GR" sz="2400" dirty="0">
                <a:latin typeface="Arial Narrow" pitchFamily="34" charset="0"/>
                <a:sym typeface="Symbol" pitchFamily="18" charset="2"/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 Narrow" pitchFamily="34" charset="0"/>
              </a:rPr>
              <a:t>	που αποτελεί ένα ερώτημα σε ΚΛΠΤ (δηλ. μια προς απόδειξη πρόταση υπαρξιακού τύπου)</a:t>
            </a:r>
            <a:endParaRPr lang="en-US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C4AD32DB-2720-4992-B6C0-E28BC4626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ΛΟΓΙΚΟΣ ΠΡΟΓΡΑΜΜΑΤΙΣΜΟΣ (5)</a:t>
            </a:r>
          </a:p>
        </p:txBody>
      </p:sp>
      <p:sp>
        <p:nvSpPr>
          <p:cNvPr id="115716" name="Rectangle 4">
            <a:extLst>
              <a:ext uri="{FF2B5EF4-FFF2-40B4-BE49-F238E27FC236}">
                <a16:creationId xmlns:a16="http://schemas.microsoft.com/office/drawing/2014/main" id="{922FF594-94A5-4088-ABA8-A8FB07CB9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194" y="1960742"/>
            <a:ext cx="10265790" cy="3110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Η απόδειξη ενός στόχου γίνεται με τη χρήση του κανόνα </a:t>
            </a:r>
            <a:r>
              <a:rPr lang="en-US" sz="2400" b="1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SLD-</a:t>
            </a:r>
            <a:r>
              <a:rPr lang="el-GR" sz="2400" b="1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Επίλυση</a:t>
            </a:r>
            <a:r>
              <a:rPr lang="el-GR" sz="24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(SLD-Resolution principle):</a:t>
            </a:r>
          </a:p>
          <a:p>
            <a:pPr marL="342900" indent="-342900" algn="just"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(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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…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i-1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 </a:t>
            </a:r>
            <a:r>
              <a:rPr lang="en-US" sz="28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</a:t>
            </a:r>
            <a:r>
              <a:rPr lang="en-US" sz="2800" baseline="-250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 A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i+1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 …, A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n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(</a:t>
            </a:r>
            <a:r>
              <a:rPr lang="el-GR" sz="28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Β</a:t>
            </a:r>
            <a:r>
              <a:rPr lang="en-US" sz="2800" baseline="-250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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Β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Β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…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Β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m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ctr">
              <a:spcBef>
                <a:spcPct val="5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 (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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…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i-1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Β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Β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…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Β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 A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i+1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 …, A</a:t>
            </a:r>
            <a:r>
              <a:rPr lang="en-US" sz="28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n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)θ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  <a:p>
            <a:pPr marL="342900" indent="-342900">
              <a:spcBef>
                <a:spcPct val="5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    όπου θ = </a:t>
            </a:r>
            <a:r>
              <a:rPr lang="el-GR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γ.ε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.(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i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, Β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o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14340" name="Line 8">
            <a:extLst>
              <a:ext uri="{FF2B5EF4-FFF2-40B4-BE49-F238E27FC236}">
                <a16:creationId xmlns:a16="http://schemas.microsoft.com/office/drawing/2014/main" id="{8CE7DDCF-B575-4523-ACD6-232FD54ED5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19859" y="3846135"/>
            <a:ext cx="8293443" cy="392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EE75258E-3F81-48C0-B6D8-6E010DF69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ΛΟΓΙΚΟΣ ΠΡΟΓΡΑΜΜΑΤΙΣΜΟΣ (6)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C8DBE0BD-B66D-4044-BEB8-D95E26F38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368622"/>
            <a:ext cx="9428163" cy="2468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Ας υποθέσουμε ότι ένα σύνολο αποτελείται από τις παρακάτω προτάσεις ΚΛΠΤ: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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x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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y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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z (father(x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,y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  parent(y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,z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)) 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grandfath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(x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,z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	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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x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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y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father(x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,y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  parent(x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,y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	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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x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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y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mother(x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,y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  parent(x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,y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	 father(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a,b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	 moth(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b,c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</a:p>
        </p:txBody>
      </p:sp>
      <p:sp>
        <p:nvSpPr>
          <p:cNvPr id="114692" name="Rectangle 4">
            <a:extLst>
              <a:ext uri="{FF2B5EF4-FFF2-40B4-BE49-F238E27FC236}">
                <a16:creationId xmlns:a16="http://schemas.microsoft.com/office/drawing/2014/main" id="{2E482C86-1461-440F-BF30-669E79D95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7" y="3976688"/>
            <a:ext cx="9428163" cy="259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Το ισοδύναμο περιορισμένο λογικό πρόγραμμα θα είναι: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grandfath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(x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,z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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father(x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,y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parent(y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,z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ο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	 (2) parent(x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,y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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father(x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,y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	 (3) parent(x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,y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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mother(x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,y</a:t>
            </a:r>
            <a:r>
              <a:rPr lang="el-GR" sz="2400" baseline="-25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 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	 (4) father(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a,b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</a:p>
          <a:p>
            <a:pPr marL="342900" indent="-342900"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	 (5) moth(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b,c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</a:p>
        </p:txBody>
      </p:sp>
      <p:sp>
        <p:nvSpPr>
          <p:cNvPr id="114693" name="Text Box 5">
            <a:extLst>
              <a:ext uri="{FF2B5EF4-FFF2-40B4-BE49-F238E27FC236}">
                <a16:creationId xmlns:a16="http://schemas.microsoft.com/office/drawing/2014/main" id="{CA133DEE-4C1B-4C5A-96F7-179DC11BF0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3856" y="2583273"/>
            <a:ext cx="4086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600" u="sng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Ερώτηση</a:t>
            </a:r>
            <a:r>
              <a:rPr lang="el-GR" altLang="en-US" sz="16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16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has</a:t>
            </a:r>
            <a:r>
              <a:rPr lang="el-GR" altLang="en-US" sz="16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6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as grandfather?</a:t>
            </a:r>
            <a:endParaRPr lang="el-GR" altLang="en-US" sz="1600" dirty="0">
              <a:solidFill>
                <a:srgbClr val="FF8D4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694" name="Text Box 6">
            <a:extLst>
              <a:ext uri="{FF2B5EF4-FFF2-40B4-BE49-F238E27FC236}">
                <a16:creationId xmlns:a16="http://schemas.microsoft.com/office/drawing/2014/main" id="{50E83251-4668-4771-974F-665CC647F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3855" y="3009247"/>
            <a:ext cx="28537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l-GR" sz="1600" u="sng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ΚΛΠΤ</a:t>
            </a:r>
            <a:r>
              <a:rPr lang="el-GR" sz="16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x </a:t>
            </a:r>
            <a:r>
              <a:rPr lang="en-US" sz="1600" dirty="0" err="1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grandfath</a:t>
            </a:r>
            <a:r>
              <a:rPr lang="en-US" sz="16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(a, x)</a:t>
            </a:r>
            <a:endParaRPr lang="el-GR" sz="1600" dirty="0">
              <a:solidFill>
                <a:srgbClr val="FF8D41"/>
              </a:solidFill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114695" name="Text Box 7">
            <a:extLst>
              <a:ext uri="{FF2B5EF4-FFF2-40B4-BE49-F238E27FC236}">
                <a16:creationId xmlns:a16="http://schemas.microsoft.com/office/drawing/2014/main" id="{626667DA-7A83-49FC-A145-5BC158AB5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7316" y="5106988"/>
            <a:ext cx="2372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l-GR" sz="1600" u="sng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ΛΠ</a:t>
            </a:r>
            <a:r>
              <a:rPr lang="el-GR" sz="16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 </a:t>
            </a:r>
            <a:r>
              <a:rPr lang="en-US" sz="1600" dirty="0" err="1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grandfath</a:t>
            </a:r>
            <a:r>
              <a:rPr lang="en-US" sz="1600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(a, x)</a:t>
            </a:r>
            <a:endParaRPr lang="el-GR" sz="1600" dirty="0">
              <a:solidFill>
                <a:srgbClr val="FF8D41"/>
              </a:solidFill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/>
      <p:bldP spid="114692" grpId="0"/>
      <p:bldP spid="114693" grpId="0"/>
      <p:bldP spid="114694" grpId="0"/>
      <p:bldP spid="11469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22D06D2F-B199-4BCB-A09F-6B96EF4546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ΛΟΓΙΚΟΣ ΠΡΟΓΡΑΜΜΑΤΙΣΜΟΣ (7)</a:t>
            </a:r>
          </a:p>
        </p:txBody>
      </p:sp>
      <p:sp>
        <p:nvSpPr>
          <p:cNvPr id="116740" name="Rectangle 4">
            <a:extLst>
              <a:ext uri="{FF2B5EF4-FFF2-40B4-BE49-F238E27FC236}">
                <a16:creationId xmlns:a16="http://schemas.microsoft.com/office/drawing/2014/main" id="{86CE1742-A4E1-4DAF-AD56-D2BE2E65A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595" y="1359695"/>
            <a:ext cx="9081106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Μια απόδειξη (εξαγωγή) του στόχου με χρήση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SLD-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Επίλυση είναι: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116746" name="Text Box 10">
            <a:extLst>
              <a:ext uri="{FF2B5EF4-FFF2-40B4-BE49-F238E27FC236}">
                <a16:creationId xmlns:a16="http://schemas.microsoft.com/office/drawing/2014/main" id="{652B0788-FD9D-4626-879E-0841D4867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1714" y="1925639"/>
            <a:ext cx="240982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l-GR" dirty="0">
                <a:solidFill>
                  <a:srgbClr val="FF8D41"/>
                </a:solidFill>
                <a:sym typeface="Symbol" pitchFamily="18" charset="2"/>
              </a:rPr>
              <a:t> </a:t>
            </a:r>
            <a:r>
              <a:rPr lang="en-US" dirty="0" err="1">
                <a:solidFill>
                  <a:srgbClr val="FF8D41"/>
                </a:solidFill>
                <a:sym typeface="Symbol" pitchFamily="18" charset="2"/>
              </a:rPr>
              <a:t>grandfath</a:t>
            </a: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(</a:t>
            </a:r>
            <a:r>
              <a:rPr lang="en-US" dirty="0" err="1">
                <a:solidFill>
                  <a:srgbClr val="FF8D41"/>
                </a:solidFill>
                <a:sym typeface="Symbol" pitchFamily="18" charset="2"/>
              </a:rPr>
              <a:t>a,x</a:t>
            </a: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)</a:t>
            </a:r>
            <a:endParaRPr lang="el-GR" dirty="0">
              <a:solidFill>
                <a:srgbClr val="FF8D41"/>
              </a:solidFill>
              <a:sym typeface="Symbol" pitchFamily="18" charset="2"/>
            </a:endParaRPr>
          </a:p>
        </p:txBody>
      </p:sp>
      <p:sp>
        <p:nvSpPr>
          <p:cNvPr id="116747" name="Text Box 11">
            <a:extLst>
              <a:ext uri="{FF2B5EF4-FFF2-40B4-BE49-F238E27FC236}">
                <a16:creationId xmlns:a16="http://schemas.microsoft.com/office/drawing/2014/main" id="{00D41D34-A63B-4DF4-A58A-A43DE0128F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1551" y="1922464"/>
            <a:ext cx="55276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dirty="0" err="1">
                <a:solidFill>
                  <a:srgbClr val="FF8D41"/>
                </a:solidFill>
                <a:sym typeface="Symbol" pitchFamily="18" charset="2"/>
              </a:rPr>
              <a:t>grandfath</a:t>
            </a: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(x</a:t>
            </a:r>
            <a:r>
              <a:rPr lang="el-GR" baseline="-25000" dirty="0">
                <a:solidFill>
                  <a:srgbClr val="FF8D41"/>
                </a:solidFill>
                <a:sym typeface="Symbol" pitchFamily="18" charset="2"/>
              </a:rPr>
              <a:t>ο</a:t>
            </a: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,z</a:t>
            </a:r>
            <a:r>
              <a:rPr lang="el-GR" baseline="-25000" dirty="0">
                <a:solidFill>
                  <a:srgbClr val="FF8D41"/>
                </a:solidFill>
                <a:sym typeface="Symbol" pitchFamily="18" charset="2"/>
              </a:rPr>
              <a:t>ο</a:t>
            </a: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)</a:t>
            </a:r>
            <a:r>
              <a:rPr lang="el-GR" dirty="0">
                <a:solidFill>
                  <a:srgbClr val="FF8D41"/>
                </a:solidFill>
                <a:sym typeface="Symbol" pitchFamily="18" charset="2"/>
              </a:rPr>
              <a:t> </a:t>
            </a:r>
            <a:r>
              <a:rPr lang="el-GR" dirty="0">
                <a:sym typeface="Symbol" pitchFamily="18" charset="2"/>
              </a:rPr>
              <a:t> </a:t>
            </a:r>
            <a:r>
              <a:rPr lang="en-US" dirty="0">
                <a:sym typeface="Symbol" pitchFamily="18" charset="2"/>
              </a:rPr>
              <a:t>father(x</a:t>
            </a:r>
            <a:r>
              <a:rPr lang="el-GR" baseline="-25000" dirty="0">
                <a:sym typeface="Symbol" pitchFamily="18" charset="2"/>
              </a:rPr>
              <a:t>ο</a:t>
            </a:r>
            <a:r>
              <a:rPr lang="en-US" dirty="0">
                <a:sym typeface="Symbol" pitchFamily="18" charset="2"/>
              </a:rPr>
              <a:t>,y</a:t>
            </a:r>
            <a:r>
              <a:rPr lang="el-GR" baseline="-25000" dirty="0">
                <a:sym typeface="Symbol" pitchFamily="18" charset="2"/>
              </a:rPr>
              <a:t>ο</a:t>
            </a:r>
            <a:r>
              <a:rPr lang="en-US" dirty="0">
                <a:sym typeface="Symbol" pitchFamily="18" charset="2"/>
              </a:rPr>
              <a:t>)</a:t>
            </a:r>
            <a:r>
              <a:rPr lang="el-GR" dirty="0">
                <a:sym typeface="Symbol" pitchFamily="18" charset="2"/>
              </a:rPr>
              <a:t>,</a:t>
            </a:r>
            <a:r>
              <a:rPr lang="en-US" dirty="0">
                <a:sym typeface="Symbol" pitchFamily="18" charset="2"/>
              </a:rPr>
              <a:t> parent(y</a:t>
            </a:r>
            <a:r>
              <a:rPr lang="el-GR" baseline="-25000" dirty="0">
                <a:sym typeface="Symbol" pitchFamily="18" charset="2"/>
              </a:rPr>
              <a:t>ο</a:t>
            </a:r>
            <a:r>
              <a:rPr lang="en-US" dirty="0">
                <a:sym typeface="Symbol" pitchFamily="18" charset="2"/>
              </a:rPr>
              <a:t>,z</a:t>
            </a:r>
            <a:r>
              <a:rPr lang="el-GR" baseline="-25000" dirty="0">
                <a:sym typeface="Symbol" pitchFamily="18" charset="2"/>
              </a:rPr>
              <a:t>ο</a:t>
            </a:r>
            <a:r>
              <a:rPr lang="en-US" dirty="0">
                <a:sym typeface="Symbol" pitchFamily="18" charset="2"/>
              </a:rPr>
              <a:t>)</a:t>
            </a:r>
            <a:endParaRPr lang="el-GR" dirty="0">
              <a:sym typeface="Symbol" pitchFamily="18" charset="2"/>
            </a:endParaRPr>
          </a:p>
        </p:txBody>
      </p:sp>
      <p:sp>
        <p:nvSpPr>
          <p:cNvPr id="116748" name="Text Box 12">
            <a:extLst>
              <a:ext uri="{FF2B5EF4-FFF2-40B4-BE49-F238E27FC236}">
                <a16:creationId xmlns:a16="http://schemas.microsoft.com/office/drawing/2014/main" id="{32734134-59A6-4553-AFB2-B3642FFF2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4251" y="2868614"/>
            <a:ext cx="356076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l-GR" dirty="0">
                <a:sym typeface="Symbol" pitchFamily="18" charset="2"/>
              </a:rPr>
              <a:t> </a:t>
            </a: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father(</a:t>
            </a:r>
            <a:r>
              <a:rPr lang="en-US" dirty="0" err="1">
                <a:solidFill>
                  <a:srgbClr val="FF8D41"/>
                </a:solidFill>
                <a:sym typeface="Symbol" pitchFamily="18" charset="2"/>
              </a:rPr>
              <a:t>a,y</a:t>
            </a:r>
            <a:r>
              <a:rPr lang="el-GR" baseline="-25000" dirty="0">
                <a:solidFill>
                  <a:srgbClr val="FF8D41"/>
                </a:solidFill>
                <a:sym typeface="Symbol" pitchFamily="18" charset="2"/>
              </a:rPr>
              <a:t>ο</a:t>
            </a: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 </a:t>
            </a:r>
            <a:r>
              <a:rPr lang="el-GR" dirty="0">
                <a:sym typeface="Symbol" pitchFamily="18" charset="2"/>
              </a:rPr>
              <a:t>,</a:t>
            </a:r>
            <a:r>
              <a:rPr lang="en-US" dirty="0">
                <a:sym typeface="Symbol" pitchFamily="18" charset="2"/>
              </a:rPr>
              <a:t> parent(y</a:t>
            </a:r>
            <a:r>
              <a:rPr lang="el-GR" baseline="-25000" dirty="0">
                <a:sym typeface="Symbol" pitchFamily="18" charset="2"/>
              </a:rPr>
              <a:t>ο</a:t>
            </a:r>
            <a:r>
              <a:rPr lang="en-US" dirty="0">
                <a:sym typeface="Symbol" pitchFamily="18" charset="2"/>
              </a:rPr>
              <a:t>,x)</a:t>
            </a:r>
            <a:endParaRPr lang="el-GR" dirty="0">
              <a:sym typeface="Symbol" pitchFamily="18" charset="2"/>
            </a:endParaRPr>
          </a:p>
        </p:txBody>
      </p:sp>
      <p:sp>
        <p:nvSpPr>
          <p:cNvPr id="116749" name="Line 13">
            <a:extLst>
              <a:ext uri="{FF2B5EF4-FFF2-40B4-BE49-F238E27FC236}">
                <a16:creationId xmlns:a16="http://schemas.microsoft.com/office/drawing/2014/main" id="{A017A14B-819E-458B-8777-C71968FF51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1525" y="2371725"/>
            <a:ext cx="0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6750" name="Line 14">
            <a:extLst>
              <a:ext uri="{FF2B5EF4-FFF2-40B4-BE49-F238E27FC236}">
                <a16:creationId xmlns:a16="http://schemas.microsoft.com/office/drawing/2014/main" id="{236AAAF8-EF0F-4B05-80E2-598CBBFA639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25813" y="2441575"/>
            <a:ext cx="3200400" cy="331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6751" name="Text Box 15">
            <a:extLst>
              <a:ext uri="{FF2B5EF4-FFF2-40B4-BE49-F238E27FC236}">
                <a16:creationId xmlns:a16="http://schemas.microsoft.com/office/drawing/2014/main" id="{9361368B-60A8-492C-9144-AF27FD3AD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889" y="2873375"/>
            <a:ext cx="162083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8D41"/>
                </a:solidFill>
                <a:sym typeface="Symbol" pitchFamily="18" charset="2"/>
              </a:rPr>
              <a:t>father(a,b)</a:t>
            </a:r>
            <a:endParaRPr lang="el-GR">
              <a:solidFill>
                <a:srgbClr val="FF8D41"/>
              </a:solidFill>
              <a:sym typeface="Symbol" pitchFamily="18" charset="2"/>
            </a:endParaRPr>
          </a:p>
        </p:txBody>
      </p:sp>
      <p:sp>
        <p:nvSpPr>
          <p:cNvPr id="116752" name="Line 16">
            <a:extLst>
              <a:ext uri="{FF2B5EF4-FFF2-40B4-BE49-F238E27FC236}">
                <a16:creationId xmlns:a16="http://schemas.microsoft.com/office/drawing/2014/main" id="{B504CF6A-768A-4551-A245-954CF48330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19463" y="3354389"/>
            <a:ext cx="0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6753" name="Line 17">
            <a:extLst>
              <a:ext uri="{FF2B5EF4-FFF2-40B4-BE49-F238E27FC236}">
                <a16:creationId xmlns:a16="http://schemas.microsoft.com/office/drawing/2014/main" id="{3680D081-FD7A-49CE-9DDA-D7EEDF63F0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33750" y="3424239"/>
            <a:ext cx="3200400" cy="331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6754" name="Text Box 18">
            <a:extLst>
              <a:ext uri="{FF2B5EF4-FFF2-40B4-BE49-F238E27FC236}">
                <a16:creationId xmlns:a16="http://schemas.microsoft.com/office/drawing/2014/main" id="{B2C9502A-86D9-43A4-873F-F09D770513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188" y="3840164"/>
            <a:ext cx="22733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l-GR" dirty="0">
                <a:sym typeface="Symbol" pitchFamily="18" charset="2"/>
              </a:rPr>
              <a:t></a:t>
            </a:r>
            <a:r>
              <a:rPr lang="el-GR" dirty="0">
                <a:solidFill>
                  <a:srgbClr val="FF8D41"/>
                </a:solidFill>
                <a:sym typeface="Symbol" pitchFamily="18" charset="2"/>
              </a:rPr>
              <a:t> </a:t>
            </a: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parent(</a:t>
            </a:r>
            <a:r>
              <a:rPr lang="en-US" dirty="0" err="1">
                <a:solidFill>
                  <a:srgbClr val="FF8D41"/>
                </a:solidFill>
                <a:sym typeface="Symbol" pitchFamily="18" charset="2"/>
              </a:rPr>
              <a:t>b,x</a:t>
            </a: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)</a:t>
            </a:r>
            <a:endParaRPr lang="el-GR" dirty="0">
              <a:solidFill>
                <a:srgbClr val="FF8D41"/>
              </a:solidFill>
              <a:sym typeface="Symbol" pitchFamily="18" charset="2"/>
            </a:endParaRPr>
          </a:p>
        </p:txBody>
      </p:sp>
      <p:sp>
        <p:nvSpPr>
          <p:cNvPr id="116755" name="Text Box 19">
            <a:extLst>
              <a:ext uri="{FF2B5EF4-FFF2-40B4-BE49-F238E27FC236}">
                <a16:creationId xmlns:a16="http://schemas.microsoft.com/office/drawing/2014/main" id="{FDF4409C-04CD-4ABD-BB99-FF143262E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9" y="3844925"/>
            <a:ext cx="374173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parent(x</a:t>
            </a:r>
            <a:r>
              <a:rPr lang="el-GR" baseline="-25000" dirty="0">
                <a:solidFill>
                  <a:srgbClr val="FF8D41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,y</a:t>
            </a:r>
            <a:r>
              <a:rPr lang="el-GR" baseline="-25000" dirty="0">
                <a:solidFill>
                  <a:srgbClr val="FF8D41"/>
                </a:solidFill>
                <a:sym typeface="Symbol" pitchFamily="18" charset="2"/>
              </a:rPr>
              <a:t>2</a:t>
            </a: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) </a:t>
            </a:r>
            <a:r>
              <a:rPr lang="el-GR" dirty="0">
                <a:sym typeface="Symbol" pitchFamily="18" charset="2"/>
              </a:rPr>
              <a:t> </a:t>
            </a:r>
            <a:r>
              <a:rPr lang="en-US" dirty="0">
                <a:sym typeface="Symbol" pitchFamily="18" charset="2"/>
              </a:rPr>
              <a:t>mother(x</a:t>
            </a:r>
            <a:r>
              <a:rPr lang="el-GR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,y</a:t>
            </a:r>
            <a:r>
              <a:rPr lang="el-GR" baseline="-25000" dirty="0">
                <a:sym typeface="Symbol" pitchFamily="18" charset="2"/>
              </a:rPr>
              <a:t>2</a:t>
            </a:r>
            <a:r>
              <a:rPr lang="en-US" dirty="0">
                <a:sym typeface="Symbol" pitchFamily="18" charset="2"/>
              </a:rPr>
              <a:t>)</a:t>
            </a:r>
            <a:endParaRPr lang="el-GR" dirty="0">
              <a:sym typeface="Symbol" pitchFamily="18" charset="2"/>
            </a:endParaRPr>
          </a:p>
        </p:txBody>
      </p:sp>
      <p:sp>
        <p:nvSpPr>
          <p:cNvPr id="116756" name="Text Box 20">
            <a:extLst>
              <a:ext uri="{FF2B5EF4-FFF2-40B4-BE49-F238E27FC236}">
                <a16:creationId xmlns:a16="http://schemas.microsoft.com/office/drawing/2014/main" id="{0EF60429-B841-433B-98C2-8397C9BACB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2663" y="4905375"/>
            <a:ext cx="1966912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l-GR" dirty="0">
                <a:sym typeface="Symbol" pitchFamily="18" charset="2"/>
              </a:rPr>
              <a:t></a:t>
            </a:r>
            <a:r>
              <a:rPr lang="el-GR" dirty="0">
                <a:solidFill>
                  <a:srgbClr val="FF8D41"/>
                </a:solidFill>
                <a:sym typeface="Symbol" pitchFamily="18" charset="2"/>
              </a:rPr>
              <a:t> </a:t>
            </a: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mother(</a:t>
            </a:r>
            <a:r>
              <a:rPr lang="en-US" dirty="0" err="1">
                <a:solidFill>
                  <a:srgbClr val="FF8D41"/>
                </a:solidFill>
                <a:sym typeface="Symbol" pitchFamily="18" charset="2"/>
              </a:rPr>
              <a:t>b,x</a:t>
            </a:r>
            <a:r>
              <a:rPr lang="en-US" dirty="0">
                <a:solidFill>
                  <a:srgbClr val="FF8D41"/>
                </a:solidFill>
                <a:sym typeface="Symbol" pitchFamily="18" charset="2"/>
              </a:rPr>
              <a:t>)</a:t>
            </a:r>
            <a:endParaRPr lang="el-GR" dirty="0">
              <a:solidFill>
                <a:srgbClr val="FF8D41"/>
              </a:solidFill>
              <a:sym typeface="Symbol" pitchFamily="18" charset="2"/>
            </a:endParaRPr>
          </a:p>
        </p:txBody>
      </p:sp>
      <p:sp>
        <p:nvSpPr>
          <p:cNvPr id="116757" name="Line 21">
            <a:extLst>
              <a:ext uri="{FF2B5EF4-FFF2-40B4-BE49-F238E27FC236}">
                <a16:creationId xmlns:a16="http://schemas.microsoft.com/office/drawing/2014/main" id="{8D0759C9-078E-475A-BDCD-B95A0B32978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3425" y="4346575"/>
            <a:ext cx="0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6758" name="Line 22">
            <a:extLst>
              <a:ext uri="{FF2B5EF4-FFF2-40B4-BE49-F238E27FC236}">
                <a16:creationId xmlns:a16="http://schemas.microsoft.com/office/drawing/2014/main" id="{E19EDA72-A59A-466B-9110-62E01A5D55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87713" y="4416425"/>
            <a:ext cx="3200400" cy="331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6759" name="Text Box 23">
            <a:extLst>
              <a:ext uri="{FF2B5EF4-FFF2-40B4-BE49-F238E27FC236}">
                <a16:creationId xmlns:a16="http://schemas.microsoft.com/office/drawing/2014/main" id="{2060C227-CC82-4ED1-85FC-103C73363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7864" y="4929189"/>
            <a:ext cx="146843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>
                <a:solidFill>
                  <a:srgbClr val="FF8D41"/>
                </a:solidFill>
                <a:sym typeface="Symbol" pitchFamily="18" charset="2"/>
              </a:rPr>
              <a:t>moth(b,c)</a:t>
            </a:r>
            <a:endParaRPr lang="el-GR">
              <a:solidFill>
                <a:srgbClr val="FF8D41"/>
              </a:solidFill>
              <a:sym typeface="Symbol" pitchFamily="18" charset="2"/>
            </a:endParaRPr>
          </a:p>
        </p:txBody>
      </p:sp>
      <p:sp>
        <p:nvSpPr>
          <p:cNvPr id="116760" name="Line 24">
            <a:extLst>
              <a:ext uri="{FF2B5EF4-FFF2-40B4-BE49-F238E27FC236}">
                <a16:creationId xmlns:a16="http://schemas.microsoft.com/office/drawing/2014/main" id="{DE330416-3402-4A0B-AEE3-F7EEA4FA67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25800" y="5380039"/>
            <a:ext cx="0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6761" name="Line 25">
            <a:extLst>
              <a:ext uri="{FF2B5EF4-FFF2-40B4-BE49-F238E27FC236}">
                <a16:creationId xmlns:a16="http://schemas.microsoft.com/office/drawing/2014/main" id="{1834637B-965C-4666-839F-C72478E022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40088" y="5421313"/>
            <a:ext cx="18161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16762" name="Rectangle 26">
            <a:extLst>
              <a:ext uri="{FF2B5EF4-FFF2-40B4-BE49-F238E27FC236}">
                <a16:creationId xmlns:a16="http://schemas.microsoft.com/office/drawing/2014/main" id="{53CB8491-8CF1-4E04-A8DE-DC2F819CC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9" y="5800726"/>
            <a:ext cx="179387" cy="193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116763" name="Text Box 27">
            <a:extLst>
              <a:ext uri="{FF2B5EF4-FFF2-40B4-BE49-F238E27FC236}">
                <a16:creationId xmlns:a16="http://schemas.microsoft.com/office/drawing/2014/main" id="{68BE8A61-F6BD-4046-BD25-0B3DE368D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5776" y="2398713"/>
            <a:ext cx="1939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>
                <a:latin typeface="Times New Roman" panose="02020603050405020304" pitchFamily="18" charset="0"/>
              </a:rPr>
              <a:t>θ</a:t>
            </a:r>
            <a:r>
              <a:rPr lang="en-US" altLang="en-US" sz="1800">
                <a:latin typeface="Times New Roman" panose="02020603050405020304" pitchFamily="18" charset="0"/>
              </a:rPr>
              <a:t>1</a:t>
            </a:r>
            <a:r>
              <a:rPr lang="el-GR" altLang="en-US" sz="1800">
                <a:latin typeface="Times New Roman" panose="02020603050405020304" pitchFamily="18" charset="0"/>
              </a:rPr>
              <a:t> = {</a:t>
            </a:r>
            <a:r>
              <a:rPr lang="en-US" altLang="en-US" sz="1800">
                <a:latin typeface="Times New Roman" panose="02020603050405020304" pitchFamily="18" charset="0"/>
              </a:rPr>
              <a:t>a/x</a:t>
            </a:r>
            <a:r>
              <a:rPr lang="en-US" altLang="en-US" sz="1800" baseline="-25000">
                <a:latin typeface="Times New Roman" panose="02020603050405020304" pitchFamily="18" charset="0"/>
              </a:rPr>
              <a:t>o</a:t>
            </a:r>
            <a:r>
              <a:rPr lang="en-US" altLang="en-US" sz="1800">
                <a:latin typeface="Times New Roman" panose="02020603050405020304" pitchFamily="18" charset="0"/>
              </a:rPr>
              <a:t>, x/z</a:t>
            </a:r>
            <a:r>
              <a:rPr lang="en-US" altLang="en-US" sz="1800" baseline="-25000">
                <a:latin typeface="Times New Roman" panose="02020603050405020304" pitchFamily="18" charset="0"/>
              </a:rPr>
              <a:t>o</a:t>
            </a:r>
            <a:r>
              <a:rPr lang="en-US" altLang="en-US" sz="1800">
                <a:latin typeface="Times New Roman" panose="02020603050405020304" pitchFamily="18" charset="0"/>
              </a:rPr>
              <a:t>}</a:t>
            </a:r>
            <a:r>
              <a:rPr lang="el-GR" altLang="en-US" sz="18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6764" name="Text Box 28">
            <a:extLst>
              <a:ext uri="{FF2B5EF4-FFF2-40B4-BE49-F238E27FC236}">
                <a16:creationId xmlns:a16="http://schemas.microsoft.com/office/drawing/2014/main" id="{4D5F3124-7655-4AAA-9C34-527F9C5D4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8950" y="3311526"/>
            <a:ext cx="160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>
                <a:latin typeface="Times New Roman" panose="02020603050405020304" pitchFamily="18" charset="0"/>
              </a:rPr>
              <a:t>θ</a:t>
            </a:r>
            <a:r>
              <a:rPr lang="en-US" altLang="en-US" sz="1800">
                <a:latin typeface="Times New Roman" panose="02020603050405020304" pitchFamily="18" charset="0"/>
              </a:rPr>
              <a:t>2</a:t>
            </a:r>
            <a:r>
              <a:rPr lang="el-GR" altLang="en-US" sz="1800">
                <a:latin typeface="Times New Roman" panose="02020603050405020304" pitchFamily="18" charset="0"/>
              </a:rPr>
              <a:t> = {</a:t>
            </a:r>
            <a:r>
              <a:rPr lang="en-US" altLang="en-US" sz="1800">
                <a:latin typeface="Times New Roman" panose="02020603050405020304" pitchFamily="18" charset="0"/>
              </a:rPr>
              <a:t>b/y</a:t>
            </a:r>
            <a:r>
              <a:rPr lang="en-US" altLang="en-US" sz="1800" baseline="-25000">
                <a:latin typeface="Times New Roman" panose="02020603050405020304" pitchFamily="18" charset="0"/>
              </a:rPr>
              <a:t>o</a:t>
            </a:r>
            <a:r>
              <a:rPr lang="en-US" altLang="en-US" sz="1800">
                <a:latin typeface="Times New Roman" panose="02020603050405020304" pitchFamily="18" charset="0"/>
              </a:rPr>
              <a:t>}</a:t>
            </a:r>
            <a:r>
              <a:rPr lang="el-GR" altLang="en-US" sz="18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6765" name="Text Box 29">
            <a:extLst>
              <a:ext uri="{FF2B5EF4-FFF2-40B4-BE49-F238E27FC236}">
                <a16:creationId xmlns:a16="http://schemas.microsoft.com/office/drawing/2014/main" id="{9CA01C86-8D7C-4E75-9FED-DFFED2548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7839" y="4456113"/>
            <a:ext cx="1939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>
                <a:latin typeface="Times New Roman" panose="02020603050405020304" pitchFamily="18" charset="0"/>
              </a:rPr>
              <a:t>θ</a:t>
            </a:r>
            <a:r>
              <a:rPr lang="en-US" altLang="en-US" sz="1800">
                <a:latin typeface="Times New Roman" panose="02020603050405020304" pitchFamily="18" charset="0"/>
              </a:rPr>
              <a:t>3</a:t>
            </a:r>
            <a:r>
              <a:rPr lang="el-GR" altLang="en-US" sz="1800">
                <a:latin typeface="Times New Roman" panose="02020603050405020304" pitchFamily="18" charset="0"/>
              </a:rPr>
              <a:t> = {</a:t>
            </a:r>
            <a:r>
              <a:rPr lang="en-US" altLang="en-US" sz="1800">
                <a:latin typeface="Times New Roman" panose="02020603050405020304" pitchFamily="18" charset="0"/>
              </a:rPr>
              <a:t>b/x</a:t>
            </a:r>
            <a:r>
              <a:rPr lang="en-US" altLang="en-US" sz="1800" baseline="-25000">
                <a:latin typeface="Times New Roman" panose="02020603050405020304" pitchFamily="18" charset="0"/>
              </a:rPr>
              <a:t>2</a:t>
            </a:r>
            <a:r>
              <a:rPr lang="en-US" altLang="en-US" sz="1800">
                <a:latin typeface="Times New Roman" panose="02020603050405020304" pitchFamily="18" charset="0"/>
              </a:rPr>
              <a:t>, x/y</a:t>
            </a:r>
            <a:r>
              <a:rPr lang="en-US" altLang="en-US" sz="1800" baseline="-25000">
                <a:latin typeface="Times New Roman" panose="02020603050405020304" pitchFamily="18" charset="0"/>
              </a:rPr>
              <a:t>2</a:t>
            </a:r>
            <a:r>
              <a:rPr lang="en-US" altLang="en-US" sz="1800">
                <a:latin typeface="Times New Roman" panose="02020603050405020304" pitchFamily="18" charset="0"/>
              </a:rPr>
              <a:t>}</a:t>
            </a:r>
            <a:r>
              <a:rPr lang="el-GR" altLang="en-US" sz="18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6766" name="Text Box 30">
            <a:extLst>
              <a:ext uri="{FF2B5EF4-FFF2-40B4-BE49-F238E27FC236}">
                <a16:creationId xmlns:a16="http://schemas.microsoft.com/office/drawing/2014/main" id="{8B66C5B3-BA02-4B11-BC99-FDF388BAB7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1175" y="5475288"/>
            <a:ext cx="160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>
                <a:latin typeface="Times New Roman" panose="02020603050405020304" pitchFamily="18" charset="0"/>
              </a:rPr>
              <a:t>θ</a:t>
            </a:r>
            <a:r>
              <a:rPr lang="en-US" altLang="en-US" sz="1800">
                <a:latin typeface="Times New Roman" panose="02020603050405020304" pitchFamily="18" charset="0"/>
              </a:rPr>
              <a:t>4</a:t>
            </a:r>
            <a:r>
              <a:rPr lang="el-GR" altLang="en-US" sz="1800">
                <a:latin typeface="Times New Roman" panose="02020603050405020304" pitchFamily="18" charset="0"/>
              </a:rPr>
              <a:t> = {</a:t>
            </a:r>
            <a:r>
              <a:rPr lang="en-US" altLang="en-US" sz="1800">
                <a:latin typeface="Times New Roman" panose="02020603050405020304" pitchFamily="18" charset="0"/>
              </a:rPr>
              <a:t>c/x}</a:t>
            </a:r>
            <a:r>
              <a:rPr lang="el-GR" altLang="en-US" sz="180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6767" name="Text Box 31">
            <a:extLst>
              <a:ext uri="{FF2B5EF4-FFF2-40B4-BE49-F238E27FC236}">
                <a16:creationId xmlns:a16="http://schemas.microsoft.com/office/drawing/2014/main" id="{1A177252-D7E9-4547-93D6-6838B9F8F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4513" y="5926138"/>
            <a:ext cx="417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u"/>
              <a:defRPr sz="32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u"/>
              <a:defRPr sz="24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u"/>
              <a:defRPr sz="2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l-GR" altLang="en-US" sz="1800" dirty="0">
                <a:latin typeface="Times New Roman" panose="02020603050405020304" pitchFamily="18" charset="0"/>
              </a:rPr>
              <a:t>θ1θ2θ3θ</a:t>
            </a:r>
            <a:r>
              <a:rPr lang="en-US" altLang="en-US" sz="1800" dirty="0">
                <a:latin typeface="Times New Roman" panose="02020603050405020304" pitchFamily="18" charset="0"/>
              </a:rPr>
              <a:t>4</a:t>
            </a:r>
            <a:r>
              <a:rPr lang="el-GR" altLang="en-US" sz="1800" dirty="0">
                <a:latin typeface="Times New Roman" panose="02020603050405020304" pitchFamily="18" charset="0"/>
              </a:rPr>
              <a:t> = {</a:t>
            </a:r>
            <a:r>
              <a:rPr lang="en-US" altLang="en-US" sz="1800" dirty="0">
                <a:latin typeface="Times New Roman" panose="02020603050405020304" pitchFamily="18" charset="0"/>
              </a:rPr>
              <a:t>a/x</a:t>
            </a:r>
            <a:r>
              <a:rPr lang="en-US" altLang="en-US" sz="1800" baseline="-25000" dirty="0">
                <a:latin typeface="Times New Roman" panose="02020603050405020304" pitchFamily="18" charset="0"/>
              </a:rPr>
              <a:t>o</a:t>
            </a:r>
            <a:r>
              <a:rPr lang="en-US" altLang="en-US" sz="1800" dirty="0">
                <a:latin typeface="Times New Roman" panose="02020603050405020304" pitchFamily="18" charset="0"/>
              </a:rPr>
              <a:t>, c/z</a:t>
            </a:r>
            <a:r>
              <a:rPr lang="en-US" altLang="en-US" sz="1800" baseline="-25000" dirty="0">
                <a:latin typeface="Times New Roman" panose="02020603050405020304" pitchFamily="18" charset="0"/>
              </a:rPr>
              <a:t>o</a:t>
            </a:r>
            <a:r>
              <a:rPr lang="el-GR" altLang="en-US" sz="1800" dirty="0">
                <a:latin typeface="Times New Roman" panose="02020603050405020304" pitchFamily="18" charset="0"/>
              </a:rPr>
              <a:t>, </a:t>
            </a:r>
            <a:r>
              <a:rPr lang="en-US" altLang="en-US" sz="1800" dirty="0">
                <a:latin typeface="Times New Roman" panose="02020603050405020304" pitchFamily="18" charset="0"/>
              </a:rPr>
              <a:t>b/</a:t>
            </a:r>
            <a:r>
              <a:rPr lang="en-US" altLang="en-US" sz="1800" dirty="0" err="1">
                <a:latin typeface="Times New Roman" panose="02020603050405020304" pitchFamily="18" charset="0"/>
              </a:rPr>
              <a:t>y</a:t>
            </a:r>
            <a:r>
              <a:rPr lang="en-US" altLang="en-US" sz="1800" baseline="-25000" dirty="0" err="1">
                <a:latin typeface="Times New Roman" panose="02020603050405020304" pitchFamily="18" charset="0"/>
              </a:rPr>
              <a:t>o</a:t>
            </a:r>
            <a:r>
              <a:rPr lang="el-GR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>
                <a:latin typeface="Times New Roman" panose="02020603050405020304" pitchFamily="18" charset="0"/>
              </a:rPr>
              <a:t>b/x</a:t>
            </a:r>
            <a:r>
              <a:rPr lang="en-US" altLang="en-US" sz="1800" baseline="-25000" dirty="0">
                <a:latin typeface="Times New Roman" panose="02020603050405020304" pitchFamily="18" charset="0"/>
              </a:rPr>
              <a:t>2</a:t>
            </a:r>
            <a:r>
              <a:rPr lang="en-US" altLang="en-US" sz="1800" dirty="0">
                <a:latin typeface="Times New Roman" panose="02020603050405020304" pitchFamily="18" charset="0"/>
              </a:rPr>
              <a:t>, c/y</a:t>
            </a:r>
            <a:r>
              <a:rPr lang="en-US" altLang="en-US" sz="1800" baseline="-25000" dirty="0">
                <a:latin typeface="Times New Roman" panose="02020603050405020304" pitchFamily="18" charset="0"/>
              </a:rPr>
              <a:t>2</a:t>
            </a:r>
            <a:r>
              <a:rPr lang="el-GR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en-US" sz="1800" b="1" dirty="0">
                <a:solidFill>
                  <a:srgbClr val="FF8D41"/>
                </a:solidFill>
                <a:latin typeface="Times New Roman" panose="02020603050405020304" pitchFamily="18" charset="0"/>
              </a:rPr>
              <a:t>c/x</a:t>
            </a:r>
            <a:r>
              <a:rPr lang="en-US" altLang="en-US" sz="1800" dirty="0">
                <a:latin typeface="Times New Roman" panose="02020603050405020304" pitchFamily="18" charset="0"/>
              </a:rPr>
              <a:t>}</a:t>
            </a:r>
            <a:r>
              <a:rPr lang="el-GR" altLang="en-US" sz="1800" dirty="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6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6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1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6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16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6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16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16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16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16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16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16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16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16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6" grpId="0" animBg="1"/>
      <p:bldP spid="116747" grpId="0" animBg="1"/>
      <p:bldP spid="116748" grpId="0" animBg="1"/>
      <p:bldP spid="116751" grpId="0" animBg="1"/>
      <p:bldP spid="116754" grpId="0" animBg="1"/>
      <p:bldP spid="116755" grpId="0" animBg="1"/>
      <p:bldP spid="116756" grpId="0" animBg="1"/>
      <p:bldP spid="116759" grpId="0" animBg="1"/>
      <p:bldP spid="116762" grpId="0" animBg="1"/>
      <p:bldP spid="116763" grpId="0"/>
      <p:bldP spid="116764" grpId="0"/>
      <p:bldP spid="116765" grpId="0"/>
      <p:bldP spid="116766" grpId="0"/>
      <p:bldP spid="11676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BFC5A03D-2A74-40D4-8C53-1EB91BF305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200" b="1" dirty="0">
                <a:latin typeface="Arial" panose="020B0604020202020204" pitchFamily="34" charset="0"/>
                <a:cs typeface="Arial" panose="020B0604020202020204" pitchFamily="34" charset="0"/>
              </a:rPr>
              <a:t>ΛΟΓΙΚΟΣ ΠΡΟΓΡΑΜΜΑΤΙΣΜΟΣ (8)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B9C6D3F1-BAEE-4EAE-A398-36CE782CC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680" y="1395413"/>
            <a:ext cx="10105534" cy="509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60000"/>
              <a:defRPr/>
            </a:pPr>
            <a:r>
              <a:rPr lang="el-GR" sz="2200" u="sng" dirty="0">
                <a:solidFill>
                  <a:srgbClr val="FF8D41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Άρνηση</a:t>
            </a:r>
            <a:r>
              <a:rPr lang="el-GR" sz="2200" u="sng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στον λογικό προγραμματισμό</a:t>
            </a:r>
          </a:p>
          <a:p>
            <a:pPr marL="742950" lvl="1" indent="-285750" algn="just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Τα περιορισμένα προγράμματα εκφράζουν μόνο θετική γνώση (πώς σχετίζονται μεταξύ τους οντότητες του πεδίου του προβλήματος)</a:t>
            </a:r>
          </a:p>
          <a:p>
            <a:pPr marL="742950" lvl="1" indent="-285750" algn="just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Δεν εκφράζουν αρνητική γνώση (τι δεν ισχύει)</a:t>
            </a:r>
          </a:p>
          <a:p>
            <a:pPr marL="742950" lvl="1" indent="-285750" algn="just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Για να υπερβούμε το εμπόδιο αυτό χρησιμοποιείται η λεγόμενη «υπόθεση κλειστού κόσμου» (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closed world assumption-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cwa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</a:p>
          <a:p>
            <a:pPr marL="742950" lvl="1" indent="-285750" algn="just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Η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cwa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είναι μια αρχή που αναφέρει ότι αν ένα θετικό στοιχείο Α χωρίς μεταβλητές δεν μπορεί να αποδειχθεί από ένα οριστικό πρόγραμμα τότε συμπεραίνουμε το </a:t>
            </a:r>
            <a:r>
              <a:rPr lang="el-GR" sz="22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Α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.</a:t>
            </a:r>
          </a:p>
          <a:p>
            <a:pPr marL="742950" lvl="1" indent="-285750" algn="just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Μια πιο περιοριστική εκδοχή του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cwa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ονομάζεται «άρνηση ως αποτυχία»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(negation as failure-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naf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)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και αναφέρεται στην ίδια αρχή, αλλά δεν ανιχνεύει καταστάσεις που έχουμε άπειρους κλάδους (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infinite brunches)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στο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SLD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-δέντρο, παρά μόνο κλάδους που είναι αδιέξοδοι, είναι όμως ευκολότερα εφαρμόσιμη. Αυτήν ακολουθεί η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Prolog.</a:t>
            </a:r>
            <a:endParaRPr lang="el-GR" sz="2200" dirty="0"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2601</TotalTime>
  <Words>3932</Words>
  <Application>Microsoft Office PowerPoint</Application>
  <PresentationFormat>Widescreen</PresentationFormat>
  <Paragraphs>394</Paragraphs>
  <Slides>37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8" baseType="lpstr">
      <vt:lpstr>Arial</vt:lpstr>
      <vt:lpstr>Arial Black</vt:lpstr>
      <vt:lpstr>Arial Narrow</vt:lpstr>
      <vt:lpstr>Calibri</vt:lpstr>
      <vt:lpstr>Calibri Light</vt:lpstr>
      <vt:lpstr>Courier New</vt:lpstr>
      <vt:lpstr>Symbol</vt:lpstr>
      <vt:lpstr>Times New Roman</vt:lpstr>
      <vt:lpstr>Verdana</vt:lpstr>
      <vt:lpstr>Wingdings</vt:lpstr>
      <vt:lpstr>Θέμα του Office</vt:lpstr>
      <vt:lpstr>PowerPoint Presentation</vt:lpstr>
      <vt:lpstr>ΛΟΓΙΚΟΣ ΠΡΟΓΡΑΜΜΑΤΙΣΜΟΣ (1)</vt:lpstr>
      <vt:lpstr>ΛΟΓΙΚΟΣ ΠΡΟΓΡΑΜΜΑΤΙΣΜΟΣ (2)</vt:lpstr>
      <vt:lpstr>ΛΟΓΙΚΟΣ ΠΡΟΓΡΑΜΜΑΤΙΣΜΟΣ (3)</vt:lpstr>
      <vt:lpstr>ΛΟΓΙΚΟΣ ΠΡΟΓΡΑΜΜΑΤΙΣΜΟΣ (4)</vt:lpstr>
      <vt:lpstr>ΛΟΓΙΚΟΣ ΠΡΟΓΡΑΜΜΑΤΙΣΜΟΣ (5)</vt:lpstr>
      <vt:lpstr>ΛΟΓΙΚΟΣ ΠΡΟΓΡΑΜΜΑΤΙΣΜΟΣ (6)</vt:lpstr>
      <vt:lpstr>ΛΟΓΙΚΟΣ ΠΡΟΓΡΑΜΜΑΤΙΣΜΟΣ (7)</vt:lpstr>
      <vt:lpstr>ΛΟΓΙΚΟΣ ΠΡΟΓΡΑΜΜΑΤΙΣΜΟΣ (8)</vt:lpstr>
      <vt:lpstr>PROLOG</vt:lpstr>
      <vt:lpstr>ΒΑΣΙΚΑ</vt:lpstr>
      <vt:lpstr>ΑΤΟΜΙΚΕΣ ΕΚΦΡΑΣΕΙΣ (1)</vt:lpstr>
      <vt:lpstr>ΑΤΟΜΙΚΕΣ ΕΚΦΡΑΣΕΙΣ (2)</vt:lpstr>
      <vt:lpstr>ΓΕΓΟΝΟΤΑ (FACTS)</vt:lpstr>
      <vt:lpstr>ΚΑΝΟΝΕΣ (1)</vt:lpstr>
      <vt:lpstr>ΚΑΝΟΝΕΣ(2)</vt:lpstr>
      <vt:lpstr>ΕΡΩΤΗΣΕΙΣ</vt:lpstr>
      <vt:lpstr>ΕΞΟΔΟΣ ΣΤΗΝ ΟΘΟΝΗ</vt:lpstr>
      <vt:lpstr>ΕΙΣΟΔΟΣ ΑΠΟ ΠΛΗΚΤΡΟΛΟΓΙΟ</vt:lpstr>
      <vt:lpstr>ΤΕΛΕΣΤΕΣ ΣΥΓΚΡΙΣΗΣ</vt:lpstr>
      <vt:lpstr>ΠΡΑΞΕΙΣ</vt:lpstr>
      <vt:lpstr>ΤΟ ΚΑΤΗΓΟΡΗΜΑ ΙΣΟΤΗΤΑΣ (1)</vt:lpstr>
      <vt:lpstr>ΤΟ ΚΑΤΗΓΟΡΗΜΑ ΙΣΟΤΗΤΑΣ (2)</vt:lpstr>
      <vt:lpstr>ΑΝΑΔΡΟΜΙΚOΤΗΤΑ (1)</vt:lpstr>
      <vt:lpstr>ΑΝΑΔΡΟΜΙΚOΤΗΤΑ (2)</vt:lpstr>
      <vt:lpstr>ΛΙΣΤΕΣ (1)</vt:lpstr>
      <vt:lpstr>ΛΙΣΤΕΣ (2)</vt:lpstr>
      <vt:lpstr>ΑΝΑΔΡΟΜΙΚΗ ΑΝΑΖΗΤΗΣΗ (1)</vt:lpstr>
      <vt:lpstr>ΑΝΑΔΡΟΜΙΚΗ ΑΝΑΖΗΤΗΣΗ (2)</vt:lpstr>
      <vt:lpstr>ΧΕΙΡΙΣΜΟΣ ΛΙΣΤΩΝ</vt:lpstr>
      <vt:lpstr>ΔΙΑΔΙΚΑΣΙΑ ΑΠΟΔΕΙΞΗΣ (1)</vt:lpstr>
      <vt:lpstr>ΔΙΑΔΙΚΑΣΙΑ ΑΠΟΔΕΙΞΗΣ (2)</vt:lpstr>
      <vt:lpstr>ΟΠΙΣΘΟΔΡΟΜΗΣΗ (BACKTRACKING) (1)</vt:lpstr>
      <vt:lpstr>CUT (!)</vt:lpstr>
      <vt:lpstr>CUT-ΠΕΡΙΠΤΩΣΗ 1</vt:lpstr>
      <vt:lpstr>CUT-ΠΕΡΙΠΤΩΣΗ 2</vt:lpstr>
      <vt:lpstr>ΔΥΝΑΜΙΚΗ ΔΙΑΧΕΙΡΙΣΗ ΒΑΣΗΣ ΓΝΩΣΗΣ</vt:lpstr>
    </vt:vector>
  </TitlesOfParts>
  <Company>Πανεπιστήμιο Πατρών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ΙΚΑΝΟΠΟΙΗΣΗ ΠΕΡΙΟΡΙΣΜΩΝ</dc:title>
  <dc:creator>Το όνομα χρήστη σας</dc:creator>
  <cp:lastModifiedBy>Spiros Likothanassis</cp:lastModifiedBy>
  <cp:revision>140</cp:revision>
  <dcterms:created xsi:type="dcterms:W3CDTF">2005-11-08T16:32:42Z</dcterms:created>
  <dcterms:modified xsi:type="dcterms:W3CDTF">2023-12-13T07:25:18Z</dcterms:modified>
</cp:coreProperties>
</file>