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40E24-F5E4-4459-AEB6-F8B2616A2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522" y="1480930"/>
            <a:ext cx="5301138" cy="3254321"/>
          </a:xfrm>
        </p:spPr>
        <p:txBody>
          <a:bodyPr>
            <a:normAutofit/>
          </a:bodyPr>
          <a:lstStyle/>
          <a:p>
            <a:pPr algn="l"/>
            <a:r>
              <a:rPr lang="fr-FR" sz="4600" dirty="0" err="1">
                <a:latin typeface="Arial" panose="020B0604020202020204" pitchFamily="34" charset="0"/>
                <a:cs typeface="Arial" panose="020B0604020202020204" pitchFamily="34" charset="0"/>
              </a:rPr>
              <a:t>Developing</a:t>
            </a:r>
            <a:r>
              <a:rPr lang="fr-FR" sz="4600" dirty="0">
                <a:latin typeface="Arial" panose="020B0604020202020204" pitchFamily="34" charset="0"/>
                <a:cs typeface="Arial" panose="020B0604020202020204" pitchFamily="34" charset="0"/>
              </a:rPr>
              <a:t> relations </a:t>
            </a:r>
            <a:r>
              <a:rPr lang="fr-FR" sz="4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600" dirty="0" err="1">
                <a:latin typeface="Arial" panose="020B0604020202020204" pitchFamily="34" charset="0"/>
                <a:cs typeface="Arial" panose="020B0604020202020204" pitchFamily="34" charset="0"/>
              </a:rPr>
              <a:t>culturally</a:t>
            </a:r>
            <a:r>
              <a:rPr lang="fr-FR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6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FR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600" dirty="0" err="1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fr-FR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F3C7D9-52A2-42AC-A872-B9D579D70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8524" y="4804850"/>
            <a:ext cx="5284876" cy="108623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Ceren Engin</a:t>
            </a:r>
          </a:p>
          <a:p>
            <a:pPr algn="l">
              <a:spcAft>
                <a:spcPts val="600"/>
              </a:spcAft>
            </a:pPr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Alannah Buyse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DA349-7073-AC4A-BFC3-B423EC252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5" y="1045210"/>
            <a:ext cx="3415614" cy="40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2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CCC86-D53F-C447-9E89-CA79175E3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5" r="1" b="1"/>
          <a:stretch/>
        </p:blipFill>
        <p:spPr>
          <a:xfrm>
            <a:off x="-808640" y="647705"/>
            <a:ext cx="1218865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18CCC-CD2A-3446-B12D-279262592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03717"/>
            <a:ext cx="9601200" cy="426368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Theorized by William B.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Gudykunst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Effective interpersonal and intercultural communication depend of how individuals manage the anxiety and uncertainty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there are cultural differences, more there is anxiety.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649E7-E38E-144E-8A37-8A2E8DB640C3}"/>
              </a:ext>
            </a:extLst>
          </p:cNvPr>
          <p:cNvSpPr txBox="1"/>
          <p:nvPr/>
        </p:nvSpPr>
        <p:spPr>
          <a:xfrm>
            <a:off x="1371599" y="647705"/>
            <a:ext cx="9910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9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6BCA-E029-B74B-8075-2855B1A04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1" y="320040"/>
            <a:ext cx="10493524" cy="1485900"/>
          </a:xfrm>
        </p:spPr>
        <p:txBody>
          <a:bodyPr>
            <a:normAutofit/>
          </a:bodyPr>
          <a:lstStyle/>
          <a:p>
            <a:pPr algn="ctr"/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Cyberspace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 as a site of </a:t>
            </a:r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intercultural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" name="Picture 5">
            <a:extLst>
              <a:ext uri="{FF2B5EF4-FFF2-40B4-BE49-F238E27FC236}">
                <a16:creationId xmlns:a16="http://schemas.microsoft.com/office/drawing/2014/main" id="{EAF8F48F-161B-1041-8224-942F3641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41" y="1805940"/>
            <a:ext cx="8914563" cy="45687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A49DBF-632F-499E-B2AC-EFB2D5E4A6CF}"/>
              </a:ext>
            </a:extLst>
          </p:cNvPr>
          <p:cNvSpPr txBox="1"/>
          <p:nvPr/>
        </p:nvSpPr>
        <p:spPr>
          <a:xfrm>
            <a:off x="2279374" y="2001079"/>
            <a:ext cx="8448230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Cyberspace= area for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intercultural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communication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anymore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spatial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constraint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communication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Deviances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deception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Cyber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5086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7FCF8-B60D-4803-A11B-9A03E0B9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5CFF3A7-314B-434D-9515-914330B91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4993" y="685800"/>
            <a:ext cx="5948570" cy="5948570"/>
          </a:xfrm>
        </p:spPr>
      </p:pic>
    </p:spTree>
    <p:extLst>
      <p:ext uri="{BB962C8B-B14F-4D97-AF65-F5344CB8AC3E}">
        <p14:creationId xmlns:p14="http://schemas.microsoft.com/office/powerpoint/2010/main" val="7527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8">
            <a:extLst>
              <a:ext uri="{FF2B5EF4-FFF2-40B4-BE49-F238E27FC236}">
                <a16:creationId xmlns:a16="http://schemas.microsoft.com/office/drawing/2014/main" id="{C96282C0-351C-48EE-A89D-D662C5DB2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3B79D8-A6EE-1747-AB73-7FC869A52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3926" r="12301"/>
          <a:stretch/>
        </p:blipFill>
        <p:spPr>
          <a:xfrm>
            <a:off x="-24618" y="10"/>
            <a:ext cx="4626763" cy="6857990"/>
          </a:xfrm>
          <a:prstGeom prst="rect">
            <a:avLst/>
          </a:prstGeom>
        </p:spPr>
      </p:pic>
      <p:sp>
        <p:nvSpPr>
          <p:cNvPr id="34" name="Rectangle 30">
            <a:extLst>
              <a:ext uri="{FF2B5EF4-FFF2-40B4-BE49-F238E27FC236}">
                <a16:creationId xmlns:a16="http://schemas.microsoft.com/office/drawing/2014/main" id="{1B35EC73-2F87-44A7-B231-91053659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856F0B-99F5-422F-A377-2C34861C9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fr-FR"/>
              <a:t>Wiliam Schutz (1966) defined 3 basic needs through interactions: </a:t>
            </a:r>
          </a:p>
          <a:p>
            <a:pPr lvl="1"/>
            <a:r>
              <a:rPr lang="fr-FR"/>
              <a:t>Inclusion </a:t>
            </a:r>
          </a:p>
          <a:p>
            <a:pPr lvl="1"/>
            <a:r>
              <a:rPr lang="fr-FR"/>
              <a:t>Affection </a:t>
            </a:r>
          </a:p>
          <a:p>
            <a:pPr lvl="1"/>
            <a:r>
              <a:rPr lang="fr-FR"/>
              <a:t>Control </a:t>
            </a:r>
          </a:p>
        </p:txBody>
      </p:sp>
    </p:spTree>
    <p:extLst>
      <p:ext uri="{BB962C8B-B14F-4D97-AF65-F5344CB8AC3E}">
        <p14:creationId xmlns:p14="http://schemas.microsoft.com/office/powerpoint/2010/main" val="1725759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28B3E2-0C05-446D-B6D2-9DD59DF5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Dimensions and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406095-3188-4058-BDFE-8499A324EF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Association - Dissociation </a:t>
            </a:r>
          </a:p>
          <a:p>
            <a:r>
              <a:rPr lang="fr-FR" dirty="0" err="1"/>
              <a:t>Superordination</a:t>
            </a:r>
            <a:r>
              <a:rPr lang="fr-FR" dirty="0"/>
              <a:t> - Subordination </a:t>
            </a:r>
          </a:p>
          <a:p>
            <a:r>
              <a:rPr lang="fr-FR" dirty="0" err="1"/>
              <a:t>Intimacy</a:t>
            </a:r>
            <a:r>
              <a:rPr lang="fr-FR" dirty="0"/>
              <a:t> - </a:t>
            </a:r>
            <a:r>
              <a:rPr lang="fr-FR" dirty="0" err="1"/>
              <a:t>Formality</a:t>
            </a:r>
            <a:r>
              <a:rPr lang="fr-FR" dirty="0"/>
              <a:t> </a:t>
            </a:r>
          </a:p>
          <a:p>
            <a:r>
              <a:rPr lang="fr-FR" dirty="0" err="1"/>
              <a:t>Overt</a:t>
            </a:r>
            <a:r>
              <a:rPr lang="fr-FR" dirty="0"/>
              <a:t> - </a:t>
            </a:r>
            <a:r>
              <a:rPr lang="fr-FR" dirty="0" err="1"/>
              <a:t>Covert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pPr algn="r"/>
            <a:r>
              <a:rPr lang="fr-FR" dirty="0" err="1"/>
              <a:t>Triandis</a:t>
            </a:r>
            <a:r>
              <a:rPr lang="fr-FR" dirty="0"/>
              <a:t> (1977)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798367-1900-4184-BBB4-9B6C198729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3 dimensions of interpersonal relationships: </a:t>
            </a:r>
          </a:p>
          <a:p>
            <a:pPr lvl="1"/>
            <a:r>
              <a:rPr lang="en-US" dirty="0"/>
              <a:t>Control</a:t>
            </a:r>
          </a:p>
          <a:p>
            <a:pPr lvl="1"/>
            <a:r>
              <a:rPr lang="en-US" dirty="0"/>
              <a:t>Affiliation</a:t>
            </a:r>
          </a:p>
          <a:p>
            <a:pPr lvl="1"/>
            <a:r>
              <a:rPr lang="en-US" dirty="0"/>
              <a:t>Activation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4" algn="r"/>
            <a:r>
              <a:rPr lang="en-US" sz="2000" dirty="0"/>
              <a:t>Lusting and Koester (2013)</a:t>
            </a:r>
            <a:r>
              <a:rPr lang="en-US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002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4AB34E-379E-463E-83BC-37DFA8B4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3B8085-6315-41CF-A640-6A2A7452B1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5 </a:t>
            </a:r>
            <a:r>
              <a:rPr lang="fr-FR" dirty="0" err="1"/>
              <a:t>characteristics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Dynamic</a:t>
            </a:r>
          </a:p>
          <a:p>
            <a:pPr lvl="1"/>
            <a:r>
              <a:rPr lang="fr-FR" dirty="0" err="1"/>
              <a:t>Hierarchical</a:t>
            </a:r>
            <a:endParaRPr lang="fr-FR" dirty="0"/>
          </a:p>
          <a:p>
            <a:pPr lvl="1"/>
            <a:r>
              <a:rPr lang="fr-FR" dirty="0" err="1"/>
              <a:t>Reciprocal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Unique </a:t>
            </a:r>
          </a:p>
          <a:p>
            <a:pPr lvl="1"/>
            <a:r>
              <a:rPr lang="fr-FR" dirty="0" err="1"/>
              <a:t>Interdependent</a:t>
            </a:r>
            <a:r>
              <a:rPr lang="fr-FR" dirty="0"/>
              <a:t>/ </a:t>
            </a:r>
            <a:r>
              <a:rPr lang="fr-FR" dirty="0" err="1"/>
              <a:t>irreplacable</a:t>
            </a:r>
            <a:endParaRPr lang="fr-FR" dirty="0"/>
          </a:p>
          <a:p>
            <a:pPr lvl="1"/>
            <a:endParaRPr lang="fr-FR" dirty="0"/>
          </a:p>
          <a:p>
            <a:pPr lvl="2" algn="r"/>
            <a:r>
              <a:rPr lang="fr-FR" dirty="0"/>
              <a:t>Chen &amp; </a:t>
            </a:r>
            <a:r>
              <a:rPr lang="fr-FR" dirty="0" err="1"/>
              <a:t>Starosta</a:t>
            </a:r>
            <a:r>
              <a:rPr lang="fr-FR" dirty="0"/>
              <a:t> (2005) 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3B8BE3A-D7C8-409C-AEA8-70D9C4764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014" y="2305876"/>
            <a:ext cx="4447786" cy="3581401"/>
          </a:xfrm>
        </p:spPr>
        <p:txBody>
          <a:bodyPr/>
          <a:lstStyle/>
          <a:p>
            <a:r>
              <a:rPr lang="fr-FR" dirty="0"/>
              <a:t>3 </a:t>
            </a:r>
            <a:r>
              <a:rPr lang="fr-FR" dirty="0" err="1"/>
              <a:t>dialectics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Autonomy- </a:t>
            </a:r>
            <a:r>
              <a:rPr lang="fr-FR" dirty="0" err="1"/>
              <a:t>connection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novelty</a:t>
            </a:r>
            <a:r>
              <a:rPr lang="fr-FR" dirty="0"/>
              <a:t>- </a:t>
            </a:r>
            <a:r>
              <a:rPr lang="fr-FR" dirty="0" err="1"/>
              <a:t>predictability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Openess</a:t>
            </a:r>
            <a:r>
              <a:rPr lang="fr-FR" dirty="0"/>
              <a:t>- </a:t>
            </a:r>
            <a:r>
              <a:rPr lang="fr-FR" dirty="0" err="1"/>
              <a:t>closeness</a:t>
            </a:r>
            <a:r>
              <a:rPr lang="fr-FR" dirty="0"/>
              <a:t> 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2" algn="r"/>
            <a:r>
              <a:rPr lang="fr-FR" dirty="0"/>
              <a:t>Leslie Baxter (1988)</a:t>
            </a:r>
          </a:p>
        </p:txBody>
      </p:sp>
    </p:spTree>
    <p:extLst>
      <p:ext uri="{BB962C8B-B14F-4D97-AF65-F5344CB8AC3E}">
        <p14:creationId xmlns:p14="http://schemas.microsoft.com/office/powerpoint/2010/main" val="315850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0EB28-EFCA-42E3-8EC2-57719DB9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Social Exchange Theory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3A6D9B-CCFD-43EF-9670-1A0F88196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072437" cy="3581400"/>
          </a:xfrm>
        </p:spPr>
        <p:txBody>
          <a:bodyPr>
            <a:normAutofit/>
          </a:bodyPr>
          <a:lstStyle/>
          <a:p>
            <a:r>
              <a:rPr lang="fr-FR" sz="1800" dirty="0"/>
              <a:t>Relations are </a:t>
            </a:r>
            <a:r>
              <a:rPr lang="fr-FR" sz="1800" dirty="0" err="1"/>
              <a:t>mutually</a:t>
            </a:r>
            <a:r>
              <a:rPr lang="fr-FR" sz="1800" dirty="0"/>
              <a:t> </a:t>
            </a:r>
            <a:r>
              <a:rPr lang="fr-FR" sz="1800" dirty="0" err="1"/>
              <a:t>beneficial</a:t>
            </a:r>
            <a:endParaRPr lang="fr-FR" sz="1800" dirty="0"/>
          </a:p>
          <a:p>
            <a:r>
              <a:rPr lang="fr-FR" sz="1800" dirty="0"/>
              <a:t>If </a:t>
            </a:r>
            <a:r>
              <a:rPr lang="fr-FR" sz="1800" dirty="0" err="1"/>
              <a:t>rewards</a:t>
            </a:r>
            <a:r>
              <a:rPr lang="fr-FR" sz="1800" dirty="0"/>
              <a:t> are </a:t>
            </a:r>
            <a:r>
              <a:rPr lang="fr-FR" sz="1800" dirty="0" err="1"/>
              <a:t>higher</a:t>
            </a:r>
            <a:r>
              <a:rPr lang="fr-FR" sz="1800" dirty="0"/>
              <a:t> </a:t>
            </a:r>
            <a:r>
              <a:rPr lang="fr-FR" sz="1800" dirty="0" err="1"/>
              <a:t>than</a:t>
            </a:r>
            <a:r>
              <a:rPr lang="fr-FR" sz="1800" dirty="0"/>
              <a:t> the </a:t>
            </a:r>
            <a:r>
              <a:rPr lang="fr-FR" sz="1800" dirty="0" err="1"/>
              <a:t>costs</a:t>
            </a:r>
            <a:r>
              <a:rPr lang="fr-FR" sz="1800" dirty="0"/>
              <a:t>, people continue to </a:t>
            </a:r>
            <a:r>
              <a:rPr lang="fr-FR" sz="1800" dirty="0" err="1"/>
              <a:t>develop</a:t>
            </a:r>
            <a:r>
              <a:rPr lang="fr-FR" sz="1800" dirty="0"/>
              <a:t> a </a:t>
            </a:r>
            <a:r>
              <a:rPr lang="fr-FR" sz="1800" dirty="0" err="1"/>
              <a:t>relationship</a:t>
            </a:r>
            <a:r>
              <a:rPr lang="fr-FR" sz="1800" dirty="0"/>
              <a:t> and if the </a:t>
            </a:r>
            <a:r>
              <a:rPr lang="fr-FR" sz="1800" dirty="0" err="1"/>
              <a:t>costs</a:t>
            </a:r>
            <a:r>
              <a:rPr lang="fr-FR" sz="1800" dirty="0"/>
              <a:t> are </a:t>
            </a:r>
            <a:r>
              <a:rPr lang="fr-FR" sz="1800" dirty="0" err="1"/>
              <a:t>higher</a:t>
            </a:r>
            <a:r>
              <a:rPr lang="fr-FR" sz="1800" dirty="0"/>
              <a:t> </a:t>
            </a:r>
            <a:r>
              <a:rPr lang="fr-FR" sz="1800" dirty="0" err="1"/>
              <a:t>than</a:t>
            </a:r>
            <a:r>
              <a:rPr lang="fr-FR" sz="1800" dirty="0"/>
              <a:t> </a:t>
            </a:r>
            <a:r>
              <a:rPr lang="fr-FR" sz="1800" dirty="0" err="1"/>
              <a:t>rewards</a:t>
            </a:r>
            <a:r>
              <a:rPr lang="fr-FR" sz="1800" dirty="0"/>
              <a:t>, people end the </a:t>
            </a:r>
            <a:r>
              <a:rPr lang="fr-FR" sz="1800" dirty="0" err="1"/>
              <a:t>relationship</a:t>
            </a:r>
            <a:r>
              <a:rPr lang="fr-FR" sz="1800" dirty="0"/>
              <a:t>.</a:t>
            </a:r>
          </a:p>
          <a:p>
            <a:r>
              <a:rPr lang="fr-FR" sz="1800" dirty="0"/>
              <a:t>For </a:t>
            </a:r>
            <a:r>
              <a:rPr lang="fr-FR" sz="1800" dirty="0" err="1"/>
              <a:t>example</a:t>
            </a:r>
            <a:r>
              <a:rPr lang="fr-FR" sz="1800" dirty="0"/>
              <a:t> </a:t>
            </a:r>
            <a:r>
              <a:rPr lang="fr-FR" sz="1800" dirty="0" err="1"/>
              <a:t>religious</a:t>
            </a:r>
            <a:r>
              <a:rPr lang="fr-FR" sz="1800" dirty="0"/>
              <a:t> </a:t>
            </a:r>
            <a:r>
              <a:rPr lang="fr-FR" sz="1800" dirty="0" err="1"/>
              <a:t>behavior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considered</a:t>
            </a:r>
            <a:r>
              <a:rPr lang="fr-FR" sz="1800" dirty="0"/>
              <a:t> as an exchange </a:t>
            </a:r>
            <a:r>
              <a:rPr lang="fr-FR" sz="1800" dirty="0" err="1"/>
              <a:t>between</a:t>
            </a:r>
            <a:r>
              <a:rPr lang="fr-FR" sz="1800" dirty="0"/>
              <a:t> </a:t>
            </a:r>
            <a:r>
              <a:rPr lang="fr-FR" sz="1800" dirty="0" err="1"/>
              <a:t>individual</a:t>
            </a:r>
            <a:r>
              <a:rPr lang="fr-FR" sz="1800" dirty="0"/>
              <a:t> and </a:t>
            </a:r>
            <a:r>
              <a:rPr lang="fr-FR" sz="1800" dirty="0" err="1"/>
              <a:t>God</a:t>
            </a:r>
            <a:r>
              <a:rPr lang="fr-FR" sz="1800" dirty="0"/>
              <a:t>. People </a:t>
            </a:r>
            <a:r>
              <a:rPr lang="fr-FR" sz="1800" dirty="0" err="1"/>
              <a:t>believe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</a:t>
            </a:r>
            <a:r>
              <a:rPr lang="fr-FR" sz="1800" dirty="0" err="1"/>
              <a:t>they</a:t>
            </a:r>
            <a:r>
              <a:rPr lang="fr-FR" sz="1800" dirty="0"/>
              <a:t> </a:t>
            </a:r>
            <a:r>
              <a:rPr lang="fr-FR" sz="1800" dirty="0" err="1"/>
              <a:t>will</a:t>
            </a:r>
            <a:r>
              <a:rPr lang="fr-FR" sz="1800" dirty="0"/>
              <a:t> </a:t>
            </a:r>
            <a:r>
              <a:rPr lang="fr-FR" sz="1800" dirty="0" err="1"/>
              <a:t>get</a:t>
            </a:r>
            <a:r>
              <a:rPr lang="fr-FR" sz="1800" dirty="0"/>
              <a:t> the </a:t>
            </a:r>
            <a:r>
              <a:rPr lang="fr-FR" sz="1800" dirty="0" err="1"/>
              <a:t>reward</a:t>
            </a:r>
            <a:r>
              <a:rPr lang="fr-FR" sz="1800" dirty="0"/>
              <a:t> </a:t>
            </a:r>
            <a:r>
              <a:rPr lang="fr-FR" sz="1800" dirty="0" err="1"/>
              <a:t>afterlife</a:t>
            </a:r>
            <a:r>
              <a:rPr lang="fr-FR" sz="1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6D7DA-641C-8048-9B51-E7F0AD19F2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707919" y="2350235"/>
            <a:ext cx="4512889" cy="35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6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7E6C8-6D14-4324-88D0-CD654585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Stages of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979F3-9956-40F6-9976-2A37917869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3 phases: </a:t>
            </a:r>
          </a:p>
          <a:p>
            <a:pPr lvl="1"/>
            <a:r>
              <a:rPr lang="fr-FR" dirty="0"/>
              <a:t>Entry </a:t>
            </a:r>
          </a:p>
          <a:p>
            <a:pPr lvl="1"/>
            <a:r>
              <a:rPr lang="fr-FR" dirty="0" err="1"/>
              <a:t>Personal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Exit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1343E25-DEEC-4EB9-BECB-2C51A88220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4 phases of social </a:t>
            </a:r>
            <a:r>
              <a:rPr lang="fr-FR" dirty="0" err="1"/>
              <a:t>penetration</a:t>
            </a:r>
            <a:r>
              <a:rPr lang="fr-FR" dirty="0"/>
              <a:t> </a:t>
            </a:r>
            <a:r>
              <a:rPr lang="fr-FR" dirty="0" err="1"/>
              <a:t>theory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Orientation </a:t>
            </a:r>
          </a:p>
          <a:p>
            <a:pPr lvl="1"/>
            <a:r>
              <a:rPr lang="fr-FR" dirty="0" err="1"/>
              <a:t>Exploratory</a:t>
            </a:r>
            <a:r>
              <a:rPr lang="fr-FR" dirty="0"/>
              <a:t> affective exchange </a:t>
            </a:r>
          </a:p>
          <a:p>
            <a:pPr lvl="1"/>
            <a:r>
              <a:rPr lang="fr-FR" dirty="0"/>
              <a:t>Affective exchange </a:t>
            </a:r>
          </a:p>
          <a:p>
            <a:pPr lvl="1"/>
            <a:r>
              <a:rPr lang="fr-FR" dirty="0"/>
              <a:t>Stable exchange 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60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E5163-7DF3-4838-9996-2DB62486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Culture and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FC8C5A-CC6F-4CA3-A05E-18FE16C56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Yum’s</a:t>
            </a:r>
            <a:r>
              <a:rPr lang="fr-FR" dirty="0"/>
              <a:t> model of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relationships</a:t>
            </a:r>
            <a:r>
              <a:rPr lang="fr-FR" dirty="0"/>
              <a:t>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/>
              <a:t>Particularistic</a:t>
            </a:r>
            <a:r>
              <a:rPr lang="fr-FR" dirty="0"/>
              <a:t> VS </a:t>
            </a:r>
            <a:r>
              <a:rPr lang="fr-FR" dirty="0" err="1"/>
              <a:t>universalistic</a:t>
            </a:r>
            <a:r>
              <a:rPr lang="fr-FR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err="1"/>
              <a:t>Particularistic</a:t>
            </a:r>
            <a:r>
              <a:rPr lang="fr-FR" dirty="0"/>
              <a:t> </a:t>
            </a:r>
            <a:r>
              <a:rPr lang="fr-FR" dirty="0" err="1"/>
              <a:t>relationship</a:t>
            </a:r>
            <a:r>
              <a:rPr lang="fr-FR" dirty="0"/>
              <a:t> </a:t>
            </a:r>
            <a:r>
              <a:rPr lang="fr-FR" dirty="0" err="1"/>
              <a:t>emphasises</a:t>
            </a:r>
            <a:r>
              <a:rPr lang="fr-FR" dirty="0"/>
              <a:t> </a:t>
            </a:r>
            <a:r>
              <a:rPr lang="fr-FR" dirty="0" err="1"/>
              <a:t>hierarchy</a:t>
            </a:r>
            <a:r>
              <a:rPr lang="fr-FR" dirty="0"/>
              <a:t> more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err="1"/>
              <a:t>Universalistic</a:t>
            </a:r>
            <a:r>
              <a:rPr lang="fr-FR" dirty="0"/>
              <a:t> </a:t>
            </a:r>
            <a:r>
              <a:rPr lang="fr-FR" dirty="0" err="1"/>
              <a:t>relationship</a:t>
            </a:r>
            <a:r>
              <a:rPr lang="fr-FR" dirty="0"/>
              <a:t> </a:t>
            </a:r>
            <a:r>
              <a:rPr lang="fr-FR" dirty="0" err="1"/>
              <a:t>emphasises</a:t>
            </a:r>
            <a:r>
              <a:rPr lang="fr-FR" dirty="0"/>
              <a:t> </a:t>
            </a:r>
            <a:r>
              <a:rPr lang="fr-FR" dirty="0" err="1"/>
              <a:t>fairness</a:t>
            </a:r>
            <a:r>
              <a:rPr lang="fr-FR" dirty="0"/>
              <a:t> and </a:t>
            </a:r>
            <a:r>
              <a:rPr lang="fr-FR" dirty="0" err="1"/>
              <a:t>equalty</a:t>
            </a:r>
            <a:r>
              <a:rPr lang="fr-FR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Long-</a:t>
            </a:r>
            <a:r>
              <a:rPr lang="fr-FR" dirty="0" err="1"/>
              <a:t>term</a:t>
            </a:r>
            <a:r>
              <a:rPr lang="fr-FR" dirty="0"/>
              <a:t> VS short-</a:t>
            </a:r>
            <a:r>
              <a:rPr lang="fr-FR" dirty="0" err="1"/>
              <a:t>term</a:t>
            </a:r>
            <a:r>
              <a:rPr lang="fr-FR" dirty="0"/>
              <a:t>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/>
              <a:t>Ingroup</a:t>
            </a:r>
            <a:r>
              <a:rPr lang="fr-FR" dirty="0"/>
              <a:t> VS </a:t>
            </a:r>
            <a:r>
              <a:rPr lang="fr-FR" dirty="0" err="1"/>
              <a:t>outgroup</a:t>
            </a: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/>
              <a:t>Formal</a:t>
            </a:r>
            <a:r>
              <a:rPr lang="fr-FR" dirty="0"/>
              <a:t> VS </a:t>
            </a:r>
            <a:r>
              <a:rPr lang="fr-FR" dirty="0" err="1"/>
              <a:t>informal</a:t>
            </a:r>
            <a:r>
              <a:rPr lang="fr-FR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/>
              <a:t>Personal</a:t>
            </a:r>
            <a:r>
              <a:rPr lang="fr-FR" dirty="0"/>
              <a:t> VS public </a:t>
            </a:r>
          </a:p>
        </p:txBody>
      </p:sp>
    </p:spTree>
    <p:extLst>
      <p:ext uri="{BB962C8B-B14F-4D97-AF65-F5344CB8AC3E}">
        <p14:creationId xmlns:p14="http://schemas.microsoft.com/office/powerpoint/2010/main" val="330968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2ED000-3798-3A45-918E-8F6628C7A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7" r="1" b="14685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8C1EA7-EC53-4C47-96A1-806DB1EE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Friendship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romantic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C8054D-39EF-4688-A1AC-E19ED67B4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>
            <a:normAutofit/>
          </a:bodyPr>
          <a:lstStyle/>
          <a:p>
            <a:r>
              <a:rPr lang="fr-FR" dirty="0" err="1"/>
              <a:t>Friendship</a:t>
            </a:r>
            <a:r>
              <a:rPr lang="fr-FR" dirty="0"/>
              <a:t> </a:t>
            </a:r>
          </a:p>
          <a:p>
            <a:r>
              <a:rPr lang="fr-FR" dirty="0" err="1"/>
              <a:t>Romantic</a:t>
            </a:r>
            <a:r>
              <a:rPr lang="fr-FR" dirty="0"/>
              <a:t> </a:t>
            </a:r>
            <a:r>
              <a:rPr lang="fr-FR" dirty="0" err="1"/>
              <a:t>relationships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Similarity</a:t>
            </a:r>
            <a:r>
              <a:rPr lang="fr-FR" dirty="0"/>
              <a:t> Attraction </a:t>
            </a:r>
            <a:r>
              <a:rPr lang="fr-FR" dirty="0" err="1"/>
              <a:t>Paradigm</a:t>
            </a:r>
            <a:endParaRPr lang="fr-FR" dirty="0"/>
          </a:p>
          <a:p>
            <a:r>
              <a:rPr lang="fr-FR" dirty="0"/>
              <a:t>Family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210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427D2-3C93-4242-8DFA-B6D1AF6B0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79" r="1" b="25656"/>
          <a:stretch/>
        </p:blipFill>
        <p:spPr>
          <a:xfrm>
            <a:off x="1252024" y="1341985"/>
            <a:ext cx="9720776" cy="546943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1AFEB5-32A5-4A8E-B051-C204A38A8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882554" cy="1485900"/>
          </a:xfrm>
        </p:spPr>
        <p:txBody>
          <a:bodyPr>
            <a:normAutofit/>
          </a:bodyPr>
          <a:lstStyle/>
          <a:p>
            <a:pPr algn="ctr"/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Developing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Intercultural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3085760"/>
      </p:ext>
    </p:extLst>
  </p:cSld>
  <p:clrMapOvr>
    <a:masterClrMapping/>
  </p:clrMapOvr>
</p:sld>
</file>

<file path=ppt/theme/theme1.xml><?xml version="1.0" encoding="utf-8"?>
<a:theme xmlns:a="http://schemas.openxmlformats.org/drawingml/2006/main" name="Rognag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TM10001105[[fn=Rogner]]</Template>
  <TotalTime>172</TotalTime>
  <Words>300</Words>
  <Application>Microsoft Office PowerPoint</Application>
  <PresentationFormat>Grand écran</PresentationFormat>
  <Paragraphs>84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Franklin Gothic Book</vt:lpstr>
      <vt:lpstr>Wingdings</vt:lpstr>
      <vt:lpstr>Rognage</vt:lpstr>
      <vt:lpstr>Developing relations with culturally different others </vt:lpstr>
      <vt:lpstr>Présentation PowerPoint</vt:lpstr>
      <vt:lpstr>Dimensions and characteristics of human relationships </vt:lpstr>
      <vt:lpstr>Characteristics of Human Relationships </vt:lpstr>
      <vt:lpstr>Social Exchange Theory</vt:lpstr>
      <vt:lpstr>Stages of human relationships development</vt:lpstr>
      <vt:lpstr>Culture and human relationships development </vt:lpstr>
      <vt:lpstr>Friendship, romantic relationships and family</vt:lpstr>
      <vt:lpstr>Developing Intercultural Relationships</vt:lpstr>
      <vt:lpstr>Présentation PowerPoint</vt:lpstr>
      <vt:lpstr>Cyberspace as a site of intercultural relationship development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relations with culturally different others </dc:title>
  <dc:creator>ALANNAH BUYSE</dc:creator>
  <cp:lastModifiedBy>ALANNAH BUYSE</cp:lastModifiedBy>
  <cp:revision>17</cp:revision>
  <dcterms:created xsi:type="dcterms:W3CDTF">2018-11-12T11:55:47Z</dcterms:created>
  <dcterms:modified xsi:type="dcterms:W3CDTF">2018-12-14T12:59:20Z</dcterms:modified>
</cp:coreProperties>
</file>