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8"/>
  </p:notesMasterIdLst>
  <p:sldIdLst>
    <p:sldId id="256" r:id="rId2"/>
    <p:sldId id="257" r:id="rId3"/>
    <p:sldId id="258" r:id="rId4"/>
    <p:sldId id="267" r:id="rId5"/>
    <p:sldId id="272" r:id="rId6"/>
    <p:sldId id="259" r:id="rId7"/>
    <p:sldId id="260" r:id="rId8"/>
    <p:sldId id="273" r:id="rId9"/>
    <p:sldId id="269" r:id="rId10"/>
    <p:sldId id="268" r:id="rId11"/>
    <p:sldId id="274" r:id="rId12"/>
    <p:sldId id="261" r:id="rId13"/>
    <p:sldId id="270" r:id="rId14"/>
    <p:sldId id="264" r:id="rId15"/>
    <p:sldId id="262"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55"/>
    <p:restoredTop sz="83750"/>
  </p:normalViewPr>
  <p:slideViewPr>
    <p:cSldViewPr>
      <p:cViewPr varScale="1">
        <p:scale>
          <a:sx n="59" d="100"/>
          <a:sy n="59" d="100"/>
        </p:scale>
        <p:origin x="13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624DC5-8FA5-F84A-ABEA-E1761E4DF740}" type="datetimeFigureOut">
              <a:rPr lang="en-US" smtClean="0"/>
              <a:t>4/5/2023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D509A0-2110-144C-ADD1-77096F6505E5}" type="slidenum">
              <a:rPr lang="en-US" smtClean="0"/>
              <a:t>‹#›</a:t>
            </a:fld>
            <a:endParaRPr lang="en-US"/>
          </a:p>
        </p:txBody>
      </p:sp>
    </p:spTree>
    <p:extLst>
      <p:ext uri="{BB962C8B-B14F-4D97-AF65-F5344CB8AC3E}">
        <p14:creationId xmlns:p14="http://schemas.microsoft.com/office/powerpoint/2010/main" val="436463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D509A0-2110-144C-ADD1-77096F6505E5}" type="slidenum">
              <a:rPr lang="en-US" smtClean="0"/>
              <a:t>1</a:t>
            </a:fld>
            <a:endParaRPr lang="en-US"/>
          </a:p>
        </p:txBody>
      </p:sp>
    </p:spTree>
    <p:extLst>
      <p:ext uri="{BB962C8B-B14F-4D97-AF65-F5344CB8AC3E}">
        <p14:creationId xmlns:p14="http://schemas.microsoft.com/office/powerpoint/2010/main" val="19821294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A355466D-B182-490E-8C0F-80045F0F4F9E}" type="datetimeFigureOut">
              <a:rPr lang="en-US" smtClean="0"/>
              <a:t>4/5/2023</a:t>
            </a:fld>
            <a:endParaRPr lang="en-US"/>
          </a:p>
        </p:txBody>
      </p:sp>
      <p:sp>
        <p:nvSpPr>
          <p:cNvPr id="5" name="Footer Placeholder 4"/>
          <p:cNvSpPr>
            <a:spLocks noGrp="1"/>
          </p:cNvSpPr>
          <p:nvPr>
            <p:ph type="ftr" sz="quarter" idx="11"/>
          </p:nvPr>
        </p:nvSpPr>
        <p:spPr>
          <a:xfrm>
            <a:off x="1921934" y="5054602"/>
            <a:ext cx="4064860" cy="279400"/>
          </a:xfrm>
        </p:spPr>
        <p:txBody>
          <a:bodyPr/>
          <a:lstStyle/>
          <a:p>
            <a:endParaRPr lang="en-US"/>
          </a:p>
        </p:txBody>
      </p:sp>
      <p:sp>
        <p:nvSpPr>
          <p:cNvPr id="6" name="Slide Number Placeholder 5"/>
          <p:cNvSpPr>
            <a:spLocks noGrp="1"/>
          </p:cNvSpPr>
          <p:nvPr>
            <p:ph type="sldNum" sz="quarter" idx="12"/>
          </p:nvPr>
        </p:nvSpPr>
        <p:spPr>
          <a:xfrm>
            <a:off x="6817317" y="5054602"/>
            <a:ext cx="413483" cy="279400"/>
          </a:xfrm>
        </p:spPr>
        <p:txBody>
          <a:bodyPr/>
          <a:lstStyle/>
          <a:p>
            <a:fld id="{0D4881C4-457B-4382-8B45-6E5BDD8CC1A2}" type="slidenum">
              <a:rPr lang="en-US" smtClean="0"/>
              <a:t>‹#›</a:t>
            </a:fld>
            <a:endParaRPr lang="en-US"/>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60932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55466D-B182-490E-8C0F-80045F0F4F9E}" type="datetimeFigureOut">
              <a:rPr lang="en-US" smtClean="0"/>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1769791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2216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78495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138183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23791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25819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55466D-B182-490E-8C0F-80045F0F4F9E}"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390049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55466D-B182-490E-8C0F-80045F0F4F9E}"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3452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55466D-B182-490E-8C0F-80045F0F4F9E}"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91134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5558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55466D-B182-490E-8C0F-80045F0F4F9E}" type="datetimeFigureOut">
              <a:rPr lang="en-US" smtClean="0"/>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1324214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55466D-B182-490E-8C0F-80045F0F4F9E}" type="datetimeFigureOut">
              <a:rPr lang="en-US" smtClean="0"/>
              <a:t>4/5/2023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4881C4-457B-4382-8B45-6E5BDD8CC1A2}" type="slidenum">
              <a:rPr lang="en-US" smtClean="0"/>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92958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55466D-B182-490E-8C0F-80045F0F4F9E}" type="datetimeFigureOut">
              <a:rPr lang="en-US" smtClean="0"/>
              <a:t>4/5/2023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4881C4-457B-4382-8B45-6E5BDD8CC1A2}" type="slidenum">
              <a:rPr lang="en-US" smtClean="0"/>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38939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55466D-B182-490E-8C0F-80045F0F4F9E}" type="datetimeFigureOut">
              <a:rPr lang="en-US" smtClean="0"/>
              <a:t>4/5/2023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658812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55466D-B182-490E-8C0F-80045F0F4F9E}" type="datetimeFigureOut">
              <a:rPr lang="en-US" smtClean="0"/>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4881C4-457B-4382-8B45-6E5BDD8CC1A2}" type="slidenum">
              <a:rPr lang="en-US" smtClean="0"/>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238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55466D-B182-490E-8C0F-80045F0F4F9E}" type="datetimeFigureOut">
              <a:rPr lang="en-US" smtClean="0"/>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1171657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355466D-B182-490E-8C0F-80045F0F4F9E}" type="datetimeFigureOut">
              <a:rPr lang="en-US" smtClean="0"/>
              <a:t>4/5/2023</a:t>
            </a:fld>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D4881C4-457B-4382-8B45-6E5BDD8CC1A2}" type="slidenum">
              <a:rPr lang="en-US" smtClean="0"/>
              <a:t>‹#›</a:t>
            </a:fld>
            <a:endParaRPr lang="en-US"/>
          </a:p>
        </p:txBody>
      </p:sp>
    </p:spTree>
    <p:extLst>
      <p:ext uri="{BB962C8B-B14F-4D97-AF65-F5344CB8AC3E}">
        <p14:creationId xmlns:p14="http://schemas.microsoft.com/office/powerpoint/2010/main" val="49297631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934" y="1811863"/>
            <a:ext cx="5308866" cy="2265209"/>
          </a:xfrm>
        </p:spPr>
        <p:txBody>
          <a:bodyPr anchor="ctr"/>
          <a:lstStyle/>
          <a:p>
            <a:r>
              <a:rPr lang="el-GR" sz="3600" dirty="0"/>
              <a:t>Γλωσσική επαφή και γλωσσική πολυπλοκότητα</a:t>
            </a:r>
            <a:endParaRPr lang="en-US" sz="3600" dirty="0"/>
          </a:p>
        </p:txBody>
      </p:sp>
      <p:sp>
        <p:nvSpPr>
          <p:cNvPr id="3" name="Subtitle 2"/>
          <p:cNvSpPr>
            <a:spLocks noGrp="1"/>
          </p:cNvSpPr>
          <p:nvPr>
            <p:ph type="subTitle" idx="1"/>
          </p:nvPr>
        </p:nvSpPr>
        <p:spPr>
          <a:xfrm>
            <a:off x="1921934" y="4437112"/>
            <a:ext cx="5098338" cy="538866"/>
          </a:xfrm>
        </p:spPr>
        <p:txBody>
          <a:bodyPr/>
          <a:lstStyle/>
          <a:p>
            <a:endParaRPr lang="en-US" dirty="0"/>
          </a:p>
        </p:txBody>
      </p:sp>
    </p:spTree>
    <p:extLst>
      <p:ext uri="{BB962C8B-B14F-4D97-AF65-F5344CB8AC3E}">
        <p14:creationId xmlns:p14="http://schemas.microsoft.com/office/powerpoint/2010/main" val="154284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Παράδειγμα από τα Σουηδικά</a:t>
            </a:r>
            <a:r>
              <a:rPr lang="en-US" dirty="0"/>
              <a:t>: </a:t>
            </a:r>
            <a:r>
              <a:rPr lang="el-GR" dirty="0"/>
              <a:t>Αρχαία και Νεότερα</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6041387"/>
              </p:ext>
            </p:extLst>
          </p:nvPr>
        </p:nvGraphicFramePr>
        <p:xfrm>
          <a:off x="1176338" y="2490788"/>
          <a:ext cx="6799263" cy="1854200"/>
        </p:xfrm>
        <a:graphic>
          <a:graphicData uri="http://schemas.openxmlformats.org/drawingml/2006/table">
            <a:tbl>
              <a:tblPr firstRow="1" bandRow="1">
                <a:tableStyleId>{5C22544A-7EE6-4342-B048-85BDC9FD1C3A}</a:tableStyleId>
              </a:tblPr>
              <a:tblGrid>
                <a:gridCol w="2266421">
                  <a:extLst>
                    <a:ext uri="{9D8B030D-6E8A-4147-A177-3AD203B41FA5}">
                      <a16:colId xmlns:a16="http://schemas.microsoft.com/office/drawing/2014/main" val="20000"/>
                    </a:ext>
                  </a:extLst>
                </a:gridCol>
                <a:gridCol w="2266421">
                  <a:extLst>
                    <a:ext uri="{9D8B030D-6E8A-4147-A177-3AD203B41FA5}">
                      <a16:colId xmlns:a16="http://schemas.microsoft.com/office/drawing/2014/main" val="20001"/>
                    </a:ext>
                  </a:extLst>
                </a:gridCol>
                <a:gridCol w="2266421">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l-GR" dirty="0"/>
                        <a:t>ΕΝΙΚΟΣ</a:t>
                      </a:r>
                      <a:endParaRPr lang="en-US" dirty="0"/>
                    </a:p>
                  </a:txBody>
                  <a:tcPr/>
                </a:tc>
                <a:tc>
                  <a:txBody>
                    <a:bodyPr/>
                    <a:lstStyle/>
                    <a:p>
                      <a:r>
                        <a:rPr lang="el-GR" dirty="0"/>
                        <a:t>ΠΛΗΘΥΝΤΙΚΟΣ</a:t>
                      </a:r>
                      <a:endParaRPr lang="en-US" dirty="0"/>
                    </a:p>
                  </a:txBody>
                  <a:tcPr/>
                </a:tc>
                <a:extLst>
                  <a:ext uri="{0D108BD9-81ED-4DB2-BD59-A6C34878D82A}">
                    <a16:rowId xmlns:a16="http://schemas.microsoft.com/office/drawing/2014/main" val="10000"/>
                  </a:ext>
                </a:extLst>
              </a:tr>
              <a:tr h="370840">
                <a:tc>
                  <a:txBody>
                    <a:bodyPr/>
                    <a:lstStyle/>
                    <a:p>
                      <a:r>
                        <a:rPr lang="el-GR" dirty="0"/>
                        <a:t>ΟΝΟΜΑΣΤΙΚΗ</a:t>
                      </a:r>
                      <a:endParaRPr lang="en-US" dirty="0"/>
                    </a:p>
                  </a:txBody>
                  <a:tcPr/>
                </a:tc>
                <a:tc>
                  <a:txBody>
                    <a:bodyPr/>
                    <a:lstStyle/>
                    <a:p>
                      <a:r>
                        <a:rPr lang="en-US" dirty="0" err="1"/>
                        <a:t>Fisker</a:t>
                      </a:r>
                      <a:r>
                        <a:rPr lang="en-US" dirty="0"/>
                        <a:t> / </a:t>
                      </a:r>
                      <a:r>
                        <a:rPr lang="en-US" dirty="0" err="1"/>
                        <a:t>fiskerin</a:t>
                      </a:r>
                      <a:endParaRPr lang="en-US" dirty="0"/>
                    </a:p>
                  </a:txBody>
                  <a:tcPr/>
                </a:tc>
                <a:tc>
                  <a:txBody>
                    <a:bodyPr/>
                    <a:lstStyle/>
                    <a:p>
                      <a:r>
                        <a:rPr lang="en-US" dirty="0" err="1"/>
                        <a:t>Fiskar</a:t>
                      </a:r>
                      <a:r>
                        <a:rPr lang="en-US" dirty="0"/>
                        <a:t> / </a:t>
                      </a:r>
                      <a:r>
                        <a:rPr lang="en-US" dirty="0" err="1"/>
                        <a:t>fiskanir</a:t>
                      </a:r>
                      <a:endParaRPr lang="en-US" dirty="0"/>
                    </a:p>
                  </a:txBody>
                  <a:tcPr/>
                </a:tc>
                <a:extLst>
                  <a:ext uri="{0D108BD9-81ED-4DB2-BD59-A6C34878D82A}">
                    <a16:rowId xmlns:a16="http://schemas.microsoft.com/office/drawing/2014/main" val="10001"/>
                  </a:ext>
                </a:extLst>
              </a:tr>
              <a:tr h="370840">
                <a:tc>
                  <a:txBody>
                    <a:bodyPr/>
                    <a:lstStyle/>
                    <a:p>
                      <a:r>
                        <a:rPr lang="el-GR" dirty="0"/>
                        <a:t>ΓΕΝΙΚΗ</a:t>
                      </a:r>
                      <a:endParaRPr lang="en-US" dirty="0"/>
                    </a:p>
                  </a:txBody>
                  <a:tcPr/>
                </a:tc>
                <a:tc>
                  <a:txBody>
                    <a:bodyPr/>
                    <a:lstStyle/>
                    <a:p>
                      <a:r>
                        <a:rPr lang="en-US" dirty="0" err="1"/>
                        <a:t>Fisks</a:t>
                      </a:r>
                      <a:r>
                        <a:rPr lang="en-US" dirty="0"/>
                        <a:t> / </a:t>
                      </a:r>
                      <a:r>
                        <a:rPr lang="en-US" dirty="0" err="1"/>
                        <a:t>fisksins</a:t>
                      </a:r>
                      <a:endParaRPr lang="en-US" dirty="0"/>
                    </a:p>
                  </a:txBody>
                  <a:tcPr/>
                </a:tc>
                <a:tc>
                  <a:txBody>
                    <a:bodyPr/>
                    <a:lstStyle/>
                    <a:p>
                      <a:r>
                        <a:rPr lang="en-US" dirty="0" err="1"/>
                        <a:t>Fiska</a:t>
                      </a:r>
                      <a:r>
                        <a:rPr lang="en-US" dirty="0"/>
                        <a:t> / </a:t>
                      </a:r>
                      <a:r>
                        <a:rPr lang="en-US" dirty="0" err="1"/>
                        <a:t>fiskanna</a:t>
                      </a:r>
                      <a:endParaRPr lang="en-US" dirty="0"/>
                    </a:p>
                  </a:txBody>
                  <a:tcPr/>
                </a:tc>
                <a:extLst>
                  <a:ext uri="{0D108BD9-81ED-4DB2-BD59-A6C34878D82A}">
                    <a16:rowId xmlns:a16="http://schemas.microsoft.com/office/drawing/2014/main" val="10002"/>
                  </a:ext>
                </a:extLst>
              </a:tr>
              <a:tr h="370840">
                <a:tc>
                  <a:txBody>
                    <a:bodyPr/>
                    <a:lstStyle/>
                    <a:p>
                      <a:r>
                        <a:rPr lang="el-GR" dirty="0"/>
                        <a:t>ΔΟΤΙΚΗ</a:t>
                      </a:r>
                      <a:endParaRPr lang="en-US" dirty="0"/>
                    </a:p>
                  </a:txBody>
                  <a:tcPr/>
                </a:tc>
                <a:tc>
                  <a:txBody>
                    <a:bodyPr/>
                    <a:lstStyle/>
                    <a:p>
                      <a:r>
                        <a:rPr lang="en-US" dirty="0"/>
                        <a:t>Fisk(</a:t>
                      </a:r>
                      <a:r>
                        <a:rPr lang="en-US" dirty="0" err="1"/>
                        <a:t>i</a:t>
                      </a:r>
                      <a:r>
                        <a:rPr lang="en-US" dirty="0"/>
                        <a:t>) / </a:t>
                      </a:r>
                      <a:r>
                        <a:rPr lang="en-US" dirty="0" err="1"/>
                        <a:t>fiskin</a:t>
                      </a:r>
                      <a:endParaRPr lang="en-US" dirty="0"/>
                    </a:p>
                  </a:txBody>
                  <a:tcPr/>
                </a:tc>
                <a:tc>
                  <a:txBody>
                    <a:bodyPr/>
                    <a:lstStyle/>
                    <a:p>
                      <a:r>
                        <a:rPr lang="en-US" dirty="0" err="1"/>
                        <a:t>Fiskom</a:t>
                      </a:r>
                      <a:r>
                        <a:rPr lang="en-US" dirty="0"/>
                        <a:t> / </a:t>
                      </a:r>
                      <a:r>
                        <a:rPr lang="en-US" dirty="0" err="1"/>
                        <a:t>fiskomin</a:t>
                      </a:r>
                      <a:endParaRPr lang="en-US" dirty="0"/>
                    </a:p>
                  </a:txBody>
                  <a:tcPr/>
                </a:tc>
                <a:extLst>
                  <a:ext uri="{0D108BD9-81ED-4DB2-BD59-A6C34878D82A}">
                    <a16:rowId xmlns:a16="http://schemas.microsoft.com/office/drawing/2014/main" val="10003"/>
                  </a:ext>
                </a:extLst>
              </a:tr>
              <a:tr h="370840">
                <a:tc>
                  <a:txBody>
                    <a:bodyPr/>
                    <a:lstStyle/>
                    <a:p>
                      <a:r>
                        <a:rPr lang="el-GR" dirty="0"/>
                        <a:t>ΑΙΤΙΑΤΙΚΗ</a:t>
                      </a:r>
                      <a:endParaRPr lang="en-US" dirty="0"/>
                    </a:p>
                  </a:txBody>
                  <a:tcPr/>
                </a:tc>
                <a:tc>
                  <a:txBody>
                    <a:bodyPr/>
                    <a:lstStyle/>
                    <a:p>
                      <a:r>
                        <a:rPr lang="en-US" dirty="0"/>
                        <a:t>Fisk / </a:t>
                      </a:r>
                      <a:r>
                        <a:rPr lang="en-US" dirty="0" err="1"/>
                        <a:t>fiskin</a:t>
                      </a:r>
                      <a:endParaRPr lang="en-US" dirty="0"/>
                    </a:p>
                  </a:txBody>
                  <a:tcPr/>
                </a:tc>
                <a:tc>
                  <a:txBody>
                    <a:bodyPr/>
                    <a:lstStyle/>
                    <a:p>
                      <a:r>
                        <a:rPr lang="en-US" dirty="0" err="1"/>
                        <a:t>Fiska</a:t>
                      </a:r>
                      <a:r>
                        <a:rPr lang="en-US" dirty="0"/>
                        <a:t> / </a:t>
                      </a:r>
                      <a:r>
                        <a:rPr lang="en-US" dirty="0" err="1"/>
                        <a:t>fiskana</a:t>
                      </a:r>
                      <a:endParaRPr lang="en-US" dirty="0"/>
                    </a:p>
                  </a:txBody>
                  <a:tcPr/>
                </a:tc>
                <a:extLst>
                  <a:ext uri="{0D108BD9-81ED-4DB2-BD59-A6C34878D82A}">
                    <a16:rowId xmlns:a16="http://schemas.microsoft.com/office/drawing/2014/main" val="10004"/>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96450979"/>
              </p:ext>
            </p:extLst>
          </p:nvPr>
        </p:nvGraphicFramePr>
        <p:xfrm>
          <a:off x="1527969" y="4941168"/>
          <a:ext cx="4064000" cy="7366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tblGrid>
              <a:tr h="139040">
                <a:tc>
                  <a:txBody>
                    <a:bodyPr/>
                    <a:lstStyle/>
                    <a:p>
                      <a:r>
                        <a:rPr lang="el-GR" dirty="0"/>
                        <a:t>ΕΝΙΚΟΣ</a:t>
                      </a:r>
                      <a:endParaRPr lang="en-US" dirty="0"/>
                    </a:p>
                  </a:txBody>
                  <a:tcPr/>
                </a:tc>
                <a:tc>
                  <a:txBody>
                    <a:bodyPr/>
                    <a:lstStyle/>
                    <a:p>
                      <a:r>
                        <a:rPr lang="el-GR" dirty="0"/>
                        <a:t>ΠΛΗΘΥΝΤΙΚΟΣ</a:t>
                      </a:r>
                      <a:endParaRPr lang="en-US" dirty="0"/>
                    </a:p>
                  </a:txBody>
                  <a:tcPr/>
                </a:tc>
                <a:extLst>
                  <a:ext uri="{0D108BD9-81ED-4DB2-BD59-A6C34878D82A}">
                    <a16:rowId xmlns:a16="http://schemas.microsoft.com/office/drawing/2014/main" val="10000"/>
                  </a:ext>
                </a:extLst>
              </a:tr>
              <a:tr h="370840">
                <a:tc>
                  <a:txBody>
                    <a:bodyPr/>
                    <a:lstStyle/>
                    <a:p>
                      <a:r>
                        <a:rPr lang="en-US" dirty="0"/>
                        <a:t>Fisk</a:t>
                      </a:r>
                      <a:r>
                        <a:rPr lang="en-US" baseline="0" dirty="0"/>
                        <a:t> / </a:t>
                      </a:r>
                      <a:r>
                        <a:rPr lang="en-US" baseline="0" dirty="0" err="1"/>
                        <a:t>fisken</a:t>
                      </a:r>
                      <a:endParaRPr lang="en-US" dirty="0"/>
                    </a:p>
                  </a:txBody>
                  <a:tcPr/>
                </a:tc>
                <a:tc>
                  <a:txBody>
                    <a:bodyPr/>
                    <a:lstStyle/>
                    <a:p>
                      <a:r>
                        <a:rPr lang="en-US" dirty="0" err="1"/>
                        <a:t>Fiskar</a:t>
                      </a:r>
                      <a:r>
                        <a:rPr lang="en-US" dirty="0"/>
                        <a:t> / </a:t>
                      </a:r>
                      <a:r>
                        <a:rPr lang="en-US" dirty="0" err="1"/>
                        <a:t>fiskarna</a:t>
                      </a:r>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1946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σημαίνει απλοποίηση;</a:t>
            </a:r>
            <a:endParaRPr lang="en-US" dirty="0"/>
          </a:p>
        </p:txBody>
      </p:sp>
      <p:sp>
        <p:nvSpPr>
          <p:cNvPr id="3" name="Content Placeholder 2"/>
          <p:cNvSpPr>
            <a:spLocks noGrp="1"/>
          </p:cNvSpPr>
          <p:nvPr>
            <p:ph idx="1"/>
          </p:nvPr>
        </p:nvSpPr>
        <p:spPr/>
        <p:txBody>
          <a:bodyPr/>
          <a:lstStyle/>
          <a:p>
            <a:r>
              <a:rPr lang="el-GR" dirty="0"/>
              <a:t>‘Ομαλοποίηση’ ανώμαλων σχηματισμών (π.χ. Αγγλική </a:t>
            </a:r>
            <a:r>
              <a:rPr lang="en-US" dirty="0"/>
              <a:t>cow / </a:t>
            </a:r>
            <a:r>
              <a:rPr lang="en-US" dirty="0" err="1"/>
              <a:t>kine</a:t>
            </a:r>
            <a:r>
              <a:rPr lang="en-US" dirty="0"/>
              <a:t> &gt; cow / cows)</a:t>
            </a:r>
          </a:p>
          <a:p>
            <a:r>
              <a:rPr lang="el-GR" dirty="0"/>
              <a:t>Αύξηση της «διαφάνειας», π.χ. Αγγλική </a:t>
            </a:r>
            <a:r>
              <a:rPr lang="en-US" dirty="0"/>
              <a:t>cleverer &gt; more clever</a:t>
            </a:r>
          </a:p>
          <a:p>
            <a:r>
              <a:rPr lang="el-GR" dirty="0"/>
              <a:t>Απώλεια πλεοναστικών στοιχείων / κατηγοριών, π.χ. Γραμματικό γένος, Δυικός αριθμός, </a:t>
            </a:r>
            <a:r>
              <a:rPr lang="el-GR" dirty="0" err="1"/>
              <a:t>Μορφοσυντακτική</a:t>
            </a:r>
            <a:r>
              <a:rPr lang="el-GR" dirty="0"/>
              <a:t> συμφωνία</a:t>
            </a:r>
            <a:endParaRPr lang="en-US" dirty="0"/>
          </a:p>
        </p:txBody>
      </p:sp>
    </p:spTree>
    <p:extLst>
      <p:ext uri="{BB962C8B-B14F-4D97-AF65-F5344CB8AC3E}">
        <p14:creationId xmlns:p14="http://schemas.microsoft.com/office/powerpoint/2010/main" val="1180262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Πώς εξηγείται το παράδοξο;</a:t>
            </a:r>
            <a:endParaRPr lang="en-US" dirty="0"/>
          </a:p>
        </p:txBody>
      </p:sp>
      <p:sp>
        <p:nvSpPr>
          <p:cNvPr id="3" name="Content Placeholder 2"/>
          <p:cNvSpPr>
            <a:spLocks noGrp="1"/>
          </p:cNvSpPr>
          <p:nvPr>
            <p:ph idx="1"/>
          </p:nvPr>
        </p:nvSpPr>
        <p:spPr/>
        <p:txBody>
          <a:bodyPr>
            <a:normAutofit/>
          </a:bodyPr>
          <a:lstStyle/>
          <a:p>
            <a:r>
              <a:rPr lang="el-GR" dirty="0"/>
              <a:t>Προφανώς η γλωσσική επαφή μπορεί να οδηγήσει τόσο σε επιπλέον πολυπλοκότητα όσο και σε απλοποίηση, όπως και αν ορίζουμε αυτές τις δύο έννοιες</a:t>
            </a:r>
          </a:p>
          <a:p>
            <a:r>
              <a:rPr lang="el-GR" dirty="0"/>
              <a:t>Μπορούμε να διαφοροποιήσουμε τις περιπτώσεις; Πότε οδηγεί στο ένα αποτέλεσμα και πότε στο άλλο;</a:t>
            </a:r>
          </a:p>
        </p:txBody>
      </p:sp>
    </p:spTree>
    <p:extLst>
      <p:ext uri="{BB962C8B-B14F-4D97-AF65-F5344CB8AC3E}">
        <p14:creationId xmlns:p14="http://schemas.microsoft.com/office/powerpoint/2010/main" val="1605104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err="1"/>
              <a:t>Κοινωνιογλωσσικά</a:t>
            </a:r>
            <a:r>
              <a:rPr lang="el-GR" dirty="0"/>
              <a:t> σενάρια γλωσσικής επαφής</a:t>
            </a:r>
            <a:endParaRPr lang="en-US" sz="2000" dirty="0"/>
          </a:p>
        </p:txBody>
      </p:sp>
      <p:sp>
        <p:nvSpPr>
          <p:cNvPr id="3" name="Content Placeholder 2"/>
          <p:cNvSpPr>
            <a:spLocks noGrp="1"/>
          </p:cNvSpPr>
          <p:nvPr>
            <p:ph idx="1"/>
          </p:nvPr>
        </p:nvSpPr>
        <p:spPr/>
        <p:txBody>
          <a:bodyPr>
            <a:normAutofit fontScale="92500"/>
          </a:bodyPr>
          <a:lstStyle/>
          <a:p>
            <a:r>
              <a:rPr lang="el-GR" dirty="0"/>
              <a:t>Διαφορετικά </a:t>
            </a:r>
            <a:r>
              <a:rPr lang="el-GR" dirty="0" err="1"/>
              <a:t>κοινωνιογλωσσικά</a:t>
            </a:r>
            <a:r>
              <a:rPr lang="el-GR" dirty="0"/>
              <a:t> σενάρια γλωσσικής επαφής</a:t>
            </a:r>
          </a:p>
          <a:p>
            <a:r>
              <a:rPr lang="el-GR" dirty="0"/>
              <a:t>Απλοποίηση: Όταν κυριαρχεί η εκμάθηση Γ2 από ενήλικες</a:t>
            </a:r>
          </a:p>
          <a:p>
            <a:r>
              <a:rPr lang="el-GR" dirty="0"/>
              <a:t>Ακραία μορφή: Πίτζιν</a:t>
            </a:r>
          </a:p>
          <a:p>
            <a:r>
              <a:rPr lang="el-GR" dirty="0"/>
              <a:t>Αυξημένη πολυπλοκότητα: Όταν κυριαρχεί η μακρόχρονη, σταθερή διγλωσσία της παιδικής ηλικίας</a:t>
            </a:r>
          </a:p>
          <a:p>
            <a:r>
              <a:rPr lang="el-GR" dirty="0"/>
              <a:t>Μακροχρόνια αποτελέσματα: Γλωσσικές περιοχές σύγκλισης, όπως λ.χ. Καλιφόρνια, Βαλκάνια κλπ.</a:t>
            </a:r>
            <a:endParaRPr lang="en-US" dirty="0"/>
          </a:p>
        </p:txBody>
      </p:sp>
    </p:spTree>
    <p:extLst>
      <p:ext uri="{BB962C8B-B14F-4D97-AF65-F5344CB8AC3E}">
        <p14:creationId xmlns:p14="http://schemas.microsoft.com/office/powerpoint/2010/main" val="724282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Προβλέψεις</a:t>
            </a:r>
            <a:endParaRPr lang="en-US" dirty="0"/>
          </a:p>
        </p:txBody>
      </p:sp>
      <p:sp>
        <p:nvSpPr>
          <p:cNvPr id="3" name="Content Placeholder 2"/>
          <p:cNvSpPr>
            <a:spLocks noGrp="1"/>
          </p:cNvSpPr>
          <p:nvPr>
            <p:ph idx="1"/>
          </p:nvPr>
        </p:nvSpPr>
        <p:spPr/>
        <p:txBody>
          <a:bodyPr/>
          <a:lstStyle/>
          <a:p>
            <a:r>
              <a:rPr lang="el-GR" dirty="0"/>
              <a:t>Με βάση αυτά τα </a:t>
            </a:r>
            <a:r>
              <a:rPr lang="el-GR" dirty="0" err="1"/>
              <a:t>κοινωνιογλωσσικά</a:t>
            </a:r>
            <a:r>
              <a:rPr lang="el-GR" dirty="0"/>
              <a:t> σενάρια, μπορούμε να κάνουμε προβλέψεις σχετικά με την εμπλοκή του παράγοντα της γλωσσικής επαφής σε περιπτώσεις εκτεταμένης ‘απλοποίησης’ ή και επαυξημένης πολυπλοκότητας</a:t>
            </a:r>
            <a:endParaRPr lang="en-US" dirty="0"/>
          </a:p>
        </p:txBody>
      </p:sp>
    </p:spTree>
    <p:extLst>
      <p:ext uri="{BB962C8B-B14F-4D97-AF65-F5344CB8AC3E}">
        <p14:creationId xmlns:p14="http://schemas.microsoft.com/office/powerpoint/2010/main" val="1736129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Και οι ευρωπαϊκές γλώσσες;</a:t>
            </a:r>
            <a:endParaRPr lang="en-US" dirty="0"/>
          </a:p>
        </p:txBody>
      </p:sp>
      <p:sp>
        <p:nvSpPr>
          <p:cNvPr id="3" name="Content Placeholder 2"/>
          <p:cNvSpPr>
            <a:spLocks noGrp="1"/>
          </p:cNvSpPr>
          <p:nvPr>
            <p:ph idx="1"/>
          </p:nvPr>
        </p:nvSpPr>
        <p:spPr/>
        <p:txBody>
          <a:bodyPr>
            <a:normAutofit/>
          </a:bodyPr>
          <a:lstStyle/>
          <a:p>
            <a:r>
              <a:rPr lang="el-GR" dirty="0"/>
              <a:t>Οι πρότυπες ευρωπαϊκές γλώσσες δείχνουν στη μεγάλη τους πλειοψηφία σημεία εκτεταμένης απλοποίησης, όχι μόνο σε σχέση με το παρελθόν τους, αλλά και σε σχέση με τις διαλέκτους τους</a:t>
            </a:r>
          </a:p>
          <a:p>
            <a:r>
              <a:rPr lang="el-GR" dirty="0"/>
              <a:t>Η προτυποποίηση περιλαμβάνει εκτεταμένη επαφή ανάμεσα σε διαλέκτους και στη συνέχεια κωδικοποίηση της ‘κοινής’ που δημιουργείται με στόχο τον περιορισμό της ποικιλίας κλπ.</a:t>
            </a:r>
          </a:p>
        </p:txBody>
      </p:sp>
    </p:spTree>
    <p:extLst>
      <p:ext uri="{BB962C8B-B14F-4D97-AF65-F5344CB8AC3E}">
        <p14:creationId xmlns:p14="http://schemas.microsoft.com/office/powerpoint/2010/main" val="1767729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Ενοποίηση φαινομένων</a:t>
            </a:r>
            <a:endParaRPr lang="en-US" dirty="0"/>
          </a:p>
        </p:txBody>
      </p:sp>
      <p:sp>
        <p:nvSpPr>
          <p:cNvPr id="3" name="Content Placeholder 2"/>
          <p:cNvSpPr>
            <a:spLocks noGrp="1"/>
          </p:cNvSpPr>
          <p:nvPr>
            <p:ph idx="1"/>
          </p:nvPr>
        </p:nvSpPr>
        <p:spPr/>
        <p:txBody>
          <a:bodyPr/>
          <a:lstStyle/>
          <a:p>
            <a:r>
              <a:rPr lang="el-GR" dirty="0"/>
              <a:t>Προτυποποίηση</a:t>
            </a:r>
          </a:p>
          <a:p>
            <a:r>
              <a:rPr lang="el-GR" dirty="0" err="1"/>
              <a:t>Κρεολοποίηση</a:t>
            </a:r>
            <a:endParaRPr lang="el-GR" dirty="0"/>
          </a:p>
          <a:p>
            <a:r>
              <a:rPr lang="el-GR" dirty="0"/>
              <a:t>Γλωσσικός θάνατος (Και διαλεκτικός...)</a:t>
            </a:r>
            <a:endParaRPr lang="en-US" dirty="0"/>
          </a:p>
        </p:txBody>
      </p:sp>
    </p:spTree>
    <p:extLst>
      <p:ext uri="{BB962C8B-B14F-4D97-AF65-F5344CB8AC3E}">
        <p14:creationId xmlns:p14="http://schemas.microsoft.com/office/powerpoint/2010/main" val="964880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Προοπτική μελέτης της γλωσσικής επαφής</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82889565"/>
              </p:ext>
            </p:extLst>
          </p:nvPr>
        </p:nvGraphicFramePr>
        <p:xfrm>
          <a:off x="1105746" y="2060848"/>
          <a:ext cx="7426696" cy="4320480"/>
        </p:xfrm>
        <a:graphic>
          <a:graphicData uri="http://schemas.openxmlformats.org/drawingml/2006/table">
            <a:tbl>
              <a:tblPr firstRow="1" bandRow="1">
                <a:tableStyleId>{5C22544A-7EE6-4342-B048-85BDC9FD1C3A}</a:tableStyleId>
              </a:tblPr>
              <a:tblGrid>
                <a:gridCol w="1856674">
                  <a:extLst>
                    <a:ext uri="{9D8B030D-6E8A-4147-A177-3AD203B41FA5}">
                      <a16:colId xmlns:a16="http://schemas.microsoft.com/office/drawing/2014/main" val="20000"/>
                    </a:ext>
                  </a:extLst>
                </a:gridCol>
                <a:gridCol w="1856674">
                  <a:extLst>
                    <a:ext uri="{9D8B030D-6E8A-4147-A177-3AD203B41FA5}">
                      <a16:colId xmlns:a16="http://schemas.microsoft.com/office/drawing/2014/main" val="20001"/>
                    </a:ext>
                  </a:extLst>
                </a:gridCol>
                <a:gridCol w="1856674">
                  <a:extLst>
                    <a:ext uri="{9D8B030D-6E8A-4147-A177-3AD203B41FA5}">
                      <a16:colId xmlns:a16="http://schemas.microsoft.com/office/drawing/2014/main" val="20002"/>
                    </a:ext>
                  </a:extLst>
                </a:gridCol>
                <a:gridCol w="1856674">
                  <a:extLst>
                    <a:ext uri="{9D8B030D-6E8A-4147-A177-3AD203B41FA5}">
                      <a16:colId xmlns:a16="http://schemas.microsoft.com/office/drawing/2014/main" val="20003"/>
                    </a:ext>
                  </a:extLst>
                </a:gridCol>
              </a:tblGrid>
              <a:tr h="905794">
                <a:tc>
                  <a:txBody>
                    <a:bodyPr/>
                    <a:lstStyle/>
                    <a:p>
                      <a:r>
                        <a:rPr lang="el-GR" dirty="0"/>
                        <a:t>ΧΩΡΟΣ</a:t>
                      </a:r>
                      <a:endParaRPr lang="en-US" dirty="0"/>
                    </a:p>
                  </a:txBody>
                  <a:tcPr/>
                </a:tc>
                <a:tc>
                  <a:txBody>
                    <a:bodyPr/>
                    <a:lstStyle/>
                    <a:p>
                      <a:r>
                        <a:rPr lang="el-GR" dirty="0"/>
                        <a:t>ΧΡΟΝΟΣ</a:t>
                      </a:r>
                      <a:endParaRPr lang="en-US" dirty="0"/>
                    </a:p>
                  </a:txBody>
                  <a:tcPr/>
                </a:tc>
                <a:tc>
                  <a:txBody>
                    <a:bodyPr/>
                    <a:lstStyle/>
                    <a:p>
                      <a:r>
                        <a:rPr lang="el-GR" dirty="0"/>
                        <a:t>ΠΗΓΕΣ</a:t>
                      </a:r>
                      <a:endParaRPr lang="en-US" dirty="0"/>
                    </a:p>
                  </a:txBody>
                  <a:tcPr/>
                </a:tc>
                <a:tc>
                  <a:txBody>
                    <a:bodyPr/>
                    <a:lstStyle/>
                    <a:p>
                      <a:r>
                        <a:rPr lang="el-GR" dirty="0"/>
                        <a:t>ΠΕΔΙΟ</a:t>
                      </a:r>
                      <a:r>
                        <a:rPr lang="el-GR" baseline="0" dirty="0"/>
                        <a:t> ΕΡΕΥΝΑΣ</a:t>
                      </a:r>
                      <a:endParaRPr lang="en-US" dirty="0"/>
                    </a:p>
                  </a:txBody>
                  <a:tcPr/>
                </a:tc>
                <a:extLst>
                  <a:ext uri="{0D108BD9-81ED-4DB2-BD59-A6C34878D82A}">
                    <a16:rowId xmlns:a16="http://schemas.microsoft.com/office/drawing/2014/main" val="10000"/>
                  </a:ext>
                </a:extLst>
              </a:tr>
              <a:tr h="922888">
                <a:tc>
                  <a:txBody>
                    <a:bodyPr/>
                    <a:lstStyle/>
                    <a:p>
                      <a:r>
                        <a:rPr lang="el-GR" dirty="0"/>
                        <a:t>Δίγλωσσο άτομο</a:t>
                      </a:r>
                      <a:endParaRPr lang="en-US" dirty="0"/>
                    </a:p>
                  </a:txBody>
                  <a:tcPr/>
                </a:tc>
                <a:tc>
                  <a:txBody>
                    <a:bodyPr/>
                    <a:lstStyle/>
                    <a:p>
                      <a:r>
                        <a:rPr lang="el-GR" dirty="0"/>
                        <a:t>0-50 χρόνια</a:t>
                      </a:r>
                      <a:endParaRPr lang="en-US" dirty="0"/>
                    </a:p>
                  </a:txBody>
                  <a:tcPr/>
                </a:tc>
                <a:tc>
                  <a:txBody>
                    <a:bodyPr/>
                    <a:lstStyle/>
                    <a:p>
                      <a:r>
                        <a:rPr lang="el-GR" dirty="0"/>
                        <a:t>Κείμενα, ηχογραφήσεις, πειράματα</a:t>
                      </a:r>
                      <a:endParaRPr lang="en-US" dirty="0"/>
                    </a:p>
                  </a:txBody>
                  <a:tcPr/>
                </a:tc>
                <a:tc>
                  <a:txBody>
                    <a:bodyPr/>
                    <a:lstStyle/>
                    <a:p>
                      <a:r>
                        <a:rPr lang="el-GR" dirty="0"/>
                        <a:t>Ψυχογλωσσολογία</a:t>
                      </a:r>
                      <a:endParaRPr lang="en-US" dirty="0"/>
                    </a:p>
                  </a:txBody>
                  <a:tcPr/>
                </a:tc>
                <a:extLst>
                  <a:ext uri="{0D108BD9-81ED-4DB2-BD59-A6C34878D82A}">
                    <a16:rowId xmlns:a16="http://schemas.microsoft.com/office/drawing/2014/main" val="10001"/>
                  </a:ext>
                </a:extLst>
              </a:tr>
              <a:tr h="646022">
                <a:tc>
                  <a:txBody>
                    <a:bodyPr/>
                    <a:lstStyle/>
                    <a:p>
                      <a:r>
                        <a:rPr lang="el-GR" dirty="0"/>
                        <a:t>Δίγλωσση</a:t>
                      </a:r>
                      <a:r>
                        <a:rPr lang="el-GR" baseline="0" dirty="0"/>
                        <a:t> κοινότητα</a:t>
                      </a:r>
                      <a:endParaRPr lang="en-US" dirty="0"/>
                    </a:p>
                  </a:txBody>
                  <a:tcPr/>
                </a:tc>
                <a:tc>
                  <a:txBody>
                    <a:bodyPr/>
                    <a:lstStyle/>
                    <a:p>
                      <a:r>
                        <a:rPr lang="el-GR" dirty="0"/>
                        <a:t>20-200</a:t>
                      </a:r>
                      <a:r>
                        <a:rPr lang="el-GR" baseline="0" dirty="0"/>
                        <a:t> χρόνια</a:t>
                      </a:r>
                      <a:endParaRPr lang="en-US" dirty="0"/>
                    </a:p>
                  </a:txBody>
                  <a:tcPr/>
                </a:tc>
                <a:tc>
                  <a:txBody>
                    <a:bodyPr/>
                    <a:lstStyle/>
                    <a:p>
                      <a:r>
                        <a:rPr lang="el-GR" dirty="0"/>
                        <a:t>Ηχογραφήσεις, έρευνα πεδίου</a:t>
                      </a:r>
                      <a:endParaRPr lang="en-US" dirty="0"/>
                    </a:p>
                  </a:txBody>
                  <a:tcPr/>
                </a:tc>
                <a:tc>
                  <a:txBody>
                    <a:bodyPr/>
                    <a:lstStyle/>
                    <a:p>
                      <a:r>
                        <a:rPr lang="el-GR" dirty="0"/>
                        <a:t>Κοινωνιογλωσσολογία</a:t>
                      </a:r>
                      <a:endParaRPr lang="en-US" dirty="0"/>
                    </a:p>
                  </a:txBody>
                  <a:tcPr/>
                </a:tc>
                <a:extLst>
                  <a:ext uri="{0D108BD9-81ED-4DB2-BD59-A6C34878D82A}">
                    <a16:rowId xmlns:a16="http://schemas.microsoft.com/office/drawing/2014/main" val="10002"/>
                  </a:ext>
                </a:extLst>
              </a:tr>
              <a:tr h="922888">
                <a:tc>
                  <a:txBody>
                    <a:bodyPr/>
                    <a:lstStyle/>
                    <a:p>
                      <a:r>
                        <a:rPr lang="el-GR" dirty="0"/>
                        <a:t>Γεωγραφική περιοχή</a:t>
                      </a:r>
                      <a:endParaRPr lang="en-US" dirty="0"/>
                    </a:p>
                  </a:txBody>
                  <a:tcPr/>
                </a:tc>
                <a:tc>
                  <a:txBody>
                    <a:bodyPr/>
                    <a:lstStyle/>
                    <a:p>
                      <a:r>
                        <a:rPr lang="el-GR" dirty="0"/>
                        <a:t>200</a:t>
                      </a:r>
                      <a:r>
                        <a:rPr lang="el-GR" baseline="0" dirty="0"/>
                        <a:t> – 1000 χρόνια</a:t>
                      </a:r>
                      <a:endParaRPr lang="en-US" dirty="0"/>
                    </a:p>
                  </a:txBody>
                  <a:tcPr/>
                </a:tc>
                <a:tc>
                  <a:txBody>
                    <a:bodyPr/>
                    <a:lstStyle/>
                    <a:p>
                      <a:r>
                        <a:rPr lang="el-GR" dirty="0"/>
                        <a:t>Συγκριτικά</a:t>
                      </a:r>
                      <a:r>
                        <a:rPr lang="el-GR" baseline="0" dirty="0"/>
                        <a:t> δεδομένα, ιστορικές πηγές</a:t>
                      </a:r>
                      <a:endParaRPr lang="en-US" dirty="0"/>
                    </a:p>
                  </a:txBody>
                  <a:tcPr/>
                </a:tc>
                <a:tc>
                  <a:txBody>
                    <a:bodyPr/>
                    <a:lstStyle/>
                    <a:p>
                      <a:r>
                        <a:rPr lang="el-GR" dirty="0"/>
                        <a:t>Ιστορική Γλωσσολογία</a:t>
                      </a:r>
                      <a:endParaRPr lang="en-US" dirty="0"/>
                    </a:p>
                  </a:txBody>
                  <a:tcPr/>
                </a:tc>
                <a:extLst>
                  <a:ext uri="{0D108BD9-81ED-4DB2-BD59-A6C34878D82A}">
                    <a16:rowId xmlns:a16="http://schemas.microsoft.com/office/drawing/2014/main" val="10003"/>
                  </a:ext>
                </a:extLst>
              </a:tr>
              <a:tr h="922888">
                <a:tc>
                  <a:txBody>
                    <a:bodyPr/>
                    <a:lstStyle/>
                    <a:p>
                      <a:r>
                        <a:rPr lang="el-GR" dirty="0"/>
                        <a:t>Ευρύτερες περιοχές</a:t>
                      </a:r>
                      <a:endParaRPr lang="en-US" dirty="0"/>
                    </a:p>
                  </a:txBody>
                  <a:tcPr/>
                </a:tc>
                <a:tc>
                  <a:txBody>
                    <a:bodyPr/>
                    <a:lstStyle/>
                    <a:p>
                      <a:r>
                        <a:rPr lang="el-GR" dirty="0"/>
                        <a:t>Μεγάλες χρονικές περίοδοι</a:t>
                      </a:r>
                      <a:endParaRPr lang="en-US" dirty="0"/>
                    </a:p>
                  </a:txBody>
                  <a:tcPr/>
                </a:tc>
                <a:tc>
                  <a:txBody>
                    <a:bodyPr/>
                    <a:lstStyle/>
                    <a:p>
                      <a:r>
                        <a:rPr lang="el-GR" dirty="0"/>
                        <a:t>Τυπολογικά δεδομένα</a:t>
                      </a:r>
                      <a:endParaRPr lang="en-US" dirty="0"/>
                    </a:p>
                  </a:txBody>
                  <a:tcPr/>
                </a:tc>
                <a:tc>
                  <a:txBody>
                    <a:bodyPr/>
                    <a:lstStyle/>
                    <a:p>
                      <a:r>
                        <a:rPr lang="el-GR" dirty="0"/>
                        <a:t>Τυπολογία</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40238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Ιστορική προοπτική</a:t>
            </a:r>
            <a:endParaRPr lang="en-US" dirty="0"/>
          </a:p>
        </p:txBody>
      </p:sp>
      <p:sp>
        <p:nvSpPr>
          <p:cNvPr id="3" name="Content Placeholder 2"/>
          <p:cNvSpPr>
            <a:spLocks noGrp="1"/>
          </p:cNvSpPr>
          <p:nvPr>
            <p:ph idx="1"/>
          </p:nvPr>
        </p:nvSpPr>
        <p:spPr/>
        <p:txBody>
          <a:bodyPr>
            <a:normAutofit/>
          </a:bodyPr>
          <a:lstStyle/>
          <a:p>
            <a:r>
              <a:rPr lang="el-GR" dirty="0"/>
              <a:t>Τα αποτελέσματα της γλωσσικής επαφής αρχικά είχαν διερευνηθεί αμιγώς ιστορικά / διαχρονικά</a:t>
            </a:r>
          </a:p>
          <a:p>
            <a:r>
              <a:rPr lang="el-GR" dirty="0"/>
              <a:t>Και σήμερα ακόμα, αυτή η προοπτική είναι πολύ συνηθισμένη, χωρίς να υπάρχει κάποιο κοινό θεωρητικό πρότυπο αναφοράς</a:t>
            </a:r>
          </a:p>
          <a:p>
            <a:r>
              <a:rPr lang="el-GR" dirty="0"/>
              <a:t>Μία κυρίαρχη τάση: Συσχετισμός της γλωσσικής επαφής με αύξηση της πολυπλοκότητας ή με απλοποίηση μίας γλώσσας &gt; άξονας πολυπλοκότητας</a:t>
            </a:r>
          </a:p>
        </p:txBody>
      </p:sp>
    </p:spTree>
    <p:extLst>
      <p:ext uri="{BB962C8B-B14F-4D97-AF65-F5344CB8AC3E}">
        <p14:creationId xmlns:p14="http://schemas.microsoft.com/office/powerpoint/2010/main" val="3365198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Υπάρχουν πολύπλοκες γλώσσες; Προϊστορία</a:t>
            </a:r>
            <a:endParaRPr lang="en-US" dirty="0"/>
          </a:p>
        </p:txBody>
      </p:sp>
      <p:sp>
        <p:nvSpPr>
          <p:cNvPr id="3" name="Content Placeholder 2"/>
          <p:cNvSpPr>
            <a:spLocks noGrp="1"/>
          </p:cNvSpPr>
          <p:nvPr>
            <p:ph idx="1"/>
          </p:nvPr>
        </p:nvSpPr>
        <p:spPr/>
        <p:txBody>
          <a:bodyPr>
            <a:normAutofit/>
          </a:bodyPr>
          <a:lstStyle/>
          <a:p>
            <a:r>
              <a:rPr lang="el-GR" dirty="0"/>
              <a:t>Η έννοια της πολυπλοκότητας, μία αμφιλεγόμενη έννοια που ορίζεται πολύ δύσκολα</a:t>
            </a:r>
          </a:p>
          <a:p>
            <a:r>
              <a:rPr lang="el-GR" dirty="0"/>
              <a:t>Αρχικά, υπήρχε η ταύτιση (μορφολογικά) πολύπλοκες = καλύτερες γλώσσες &gt; Όλες οι αρχαίες Ευρωπαϊκές γλώσσες θεωρούνταν «καλύτερες» από τις σύγχρονες</a:t>
            </a:r>
          </a:p>
          <a:p>
            <a:r>
              <a:rPr lang="el-GR" dirty="0"/>
              <a:t>Τάση για απλοποίηση θεωρούνταν εγγενής τάση γλωσσικής μεταβολής όλων (;) των γλωσσών</a:t>
            </a:r>
          </a:p>
        </p:txBody>
      </p:sp>
    </p:spTree>
    <p:extLst>
      <p:ext uri="{BB962C8B-B14F-4D97-AF65-F5344CB8AC3E}">
        <p14:creationId xmlns:p14="http://schemas.microsoft.com/office/powerpoint/2010/main" val="656989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Υπάρχουν πολύπλοκες γλώσσες; Ιστορία</a:t>
            </a:r>
            <a:endParaRPr lang="en-US" dirty="0"/>
          </a:p>
        </p:txBody>
      </p:sp>
      <p:sp>
        <p:nvSpPr>
          <p:cNvPr id="3" name="Content Placeholder 2"/>
          <p:cNvSpPr>
            <a:spLocks noGrp="1"/>
          </p:cNvSpPr>
          <p:nvPr>
            <p:ph idx="1"/>
          </p:nvPr>
        </p:nvSpPr>
        <p:spPr/>
        <p:txBody>
          <a:bodyPr>
            <a:normAutofit lnSpcReduction="10000"/>
          </a:bodyPr>
          <a:lstStyle/>
          <a:p>
            <a:r>
              <a:rPr lang="el-GR" dirty="0"/>
              <a:t>Με την άνοδο του δομισμού, εξέλειψαν τα δόγματα περί «ανώτερων» γλωσσών (τόσο από άποψη συστήματος όσο και από πολιτική άποψη)</a:t>
            </a:r>
          </a:p>
          <a:p>
            <a:r>
              <a:rPr lang="el-GR" dirty="0"/>
              <a:t>Πρόσφατα άνοιξε πάλι η συζήτηση για τις πιο «πολύπλοκες» γλώσσες</a:t>
            </a:r>
          </a:p>
          <a:p>
            <a:r>
              <a:rPr lang="el-GR" dirty="0"/>
              <a:t>Συνηθισμένη επωδός: Όλες οι γλώσσες εξίσου πολύπλοκες, όταν μειώνεται η πολυπλοκότητα σε ένα επίπεδο (π.χ. Μορφολογία) αυξάνεται σε ένα άλλο (π.χ. Σύνταξη)</a:t>
            </a:r>
          </a:p>
        </p:txBody>
      </p:sp>
    </p:spTree>
    <p:extLst>
      <p:ext uri="{BB962C8B-B14F-4D97-AF65-F5344CB8AC3E}">
        <p14:creationId xmlns:p14="http://schemas.microsoft.com/office/powerpoint/2010/main" val="1547573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Κριτήρια γλωσσικής πολυπλοκότητας</a:t>
            </a:r>
            <a:endParaRPr lang="en-US" dirty="0"/>
          </a:p>
        </p:txBody>
      </p:sp>
      <p:sp>
        <p:nvSpPr>
          <p:cNvPr id="3" name="Content Placeholder 2"/>
          <p:cNvSpPr>
            <a:spLocks noGrp="1"/>
          </p:cNvSpPr>
          <p:nvPr>
            <p:ph idx="1"/>
          </p:nvPr>
        </p:nvSpPr>
        <p:spPr/>
        <p:txBody>
          <a:bodyPr>
            <a:normAutofit/>
          </a:bodyPr>
          <a:lstStyle/>
          <a:p>
            <a:r>
              <a:rPr lang="el-GR" dirty="0"/>
              <a:t>Μορφολογική πολυπλοκότητα / Πολυπλοκότητα εκμάθησης</a:t>
            </a:r>
          </a:p>
          <a:p>
            <a:r>
              <a:rPr lang="el-GR" dirty="0"/>
              <a:t>Πολλά κριτήρια μέτρησης:</a:t>
            </a:r>
          </a:p>
          <a:p>
            <a:pPr marL="457200" indent="-457200">
              <a:buAutoNum type="arabicPeriod"/>
            </a:pPr>
            <a:r>
              <a:rPr lang="el-GR" dirty="0"/>
              <a:t>Μορφολογικός πλούτος</a:t>
            </a:r>
          </a:p>
          <a:p>
            <a:pPr marL="457200" indent="-457200">
              <a:buAutoNum type="arabicPeriod"/>
            </a:pPr>
            <a:r>
              <a:rPr lang="el-GR" dirty="0"/>
              <a:t>«Ανώμαλοι» σχηματισμοί</a:t>
            </a:r>
          </a:p>
          <a:p>
            <a:pPr marL="457200" indent="-457200">
              <a:buAutoNum type="arabicPeriod"/>
            </a:pPr>
            <a:r>
              <a:rPr lang="el-GR" dirty="0"/>
              <a:t>Πλεοναστικές δομές</a:t>
            </a:r>
            <a:endParaRPr lang="en-US" dirty="0"/>
          </a:p>
          <a:p>
            <a:endParaRPr lang="en-US" dirty="0"/>
          </a:p>
        </p:txBody>
      </p:sp>
    </p:spTree>
    <p:extLst>
      <p:ext uri="{BB962C8B-B14F-4D97-AF65-F5344CB8AC3E}">
        <p14:creationId xmlns:p14="http://schemas.microsoft.com/office/powerpoint/2010/main" val="385554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Σχέση γλωσσικής επαφής και πολυπλοκότητας Ι</a:t>
            </a:r>
            <a:endParaRPr lang="en-US" dirty="0"/>
          </a:p>
        </p:txBody>
      </p:sp>
      <p:sp>
        <p:nvSpPr>
          <p:cNvPr id="3" name="Content Placeholder 2"/>
          <p:cNvSpPr>
            <a:spLocks noGrp="1"/>
          </p:cNvSpPr>
          <p:nvPr>
            <p:ph idx="1"/>
          </p:nvPr>
        </p:nvSpPr>
        <p:spPr/>
        <p:txBody>
          <a:bodyPr>
            <a:normAutofit/>
          </a:bodyPr>
          <a:lstStyle/>
          <a:p>
            <a:r>
              <a:rPr lang="en-US" dirty="0"/>
              <a:t>“The suggestion here of course is not that contact produces inherently complex features, but that because such features are marked, languages are relatively unlikely to produce them internally, and so where they do occur, contact is relatively likely to have been involved” (</a:t>
            </a:r>
            <a:r>
              <a:rPr lang="en-US" dirty="0" err="1"/>
              <a:t>Trudgill</a:t>
            </a:r>
            <a:r>
              <a:rPr lang="en-US" dirty="0"/>
              <a:t>, 2010)</a:t>
            </a:r>
          </a:p>
          <a:p>
            <a:r>
              <a:rPr lang="el-GR" dirty="0"/>
              <a:t>Πολλά παραδείγματα που η γλωσσική επαφή φαίνεται να οδηγεί σε μεγαλύτερη ‘πολυπλοκότητα’</a:t>
            </a:r>
            <a:endParaRPr lang="en-US" dirty="0"/>
          </a:p>
        </p:txBody>
      </p:sp>
    </p:spTree>
    <p:extLst>
      <p:ext uri="{BB962C8B-B14F-4D97-AF65-F5344CB8AC3E}">
        <p14:creationId xmlns:p14="http://schemas.microsoft.com/office/powerpoint/2010/main" val="1436981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Evidentiality</a:t>
            </a:r>
            <a:r>
              <a:rPr lang="en-US" dirty="0"/>
              <a:t> in </a:t>
            </a:r>
            <a:r>
              <a:rPr lang="en-US" dirty="0" err="1"/>
              <a:t>Tariana</a:t>
            </a:r>
            <a:endParaRPr lang="en-US" dirty="0"/>
          </a:p>
        </p:txBody>
      </p:sp>
      <p:sp>
        <p:nvSpPr>
          <p:cNvPr id="3" name="Content Placeholder 2"/>
          <p:cNvSpPr>
            <a:spLocks noGrp="1"/>
          </p:cNvSpPr>
          <p:nvPr>
            <p:ph idx="1"/>
          </p:nvPr>
        </p:nvSpPr>
        <p:spPr/>
        <p:txBody>
          <a:bodyPr/>
          <a:lstStyle/>
          <a:p>
            <a:r>
              <a:rPr lang="en-US" dirty="0"/>
              <a:t>Visual: -</a:t>
            </a:r>
            <a:r>
              <a:rPr lang="en-US" dirty="0" err="1"/>
              <a:t>na</a:t>
            </a:r>
            <a:r>
              <a:rPr lang="en-US" dirty="0"/>
              <a:t> </a:t>
            </a:r>
          </a:p>
          <a:p>
            <a:r>
              <a:rPr lang="en-US" dirty="0"/>
              <a:t>Nonvisual: -</a:t>
            </a:r>
            <a:r>
              <a:rPr lang="en-US" dirty="0" err="1"/>
              <a:t>mhana</a:t>
            </a:r>
            <a:r>
              <a:rPr lang="en-US" dirty="0"/>
              <a:t> </a:t>
            </a:r>
          </a:p>
          <a:p>
            <a:r>
              <a:rPr lang="en-US" dirty="0"/>
              <a:t>Inferred (a) generic: -</a:t>
            </a:r>
            <a:r>
              <a:rPr lang="en-US" dirty="0" err="1"/>
              <a:t>sina</a:t>
            </a:r>
            <a:r>
              <a:rPr lang="en-US" dirty="0"/>
              <a:t> </a:t>
            </a:r>
          </a:p>
          <a:p>
            <a:pPr marL="0" indent="0">
              <a:buNone/>
            </a:pPr>
            <a:r>
              <a:rPr lang="en-US" dirty="0"/>
              <a:t>			(b) specific: -</a:t>
            </a:r>
            <a:r>
              <a:rPr lang="en-US" dirty="0" err="1"/>
              <a:t>nhina</a:t>
            </a:r>
            <a:r>
              <a:rPr lang="en-US" dirty="0"/>
              <a:t> </a:t>
            </a:r>
          </a:p>
          <a:p>
            <a:r>
              <a:rPr lang="en-US" dirty="0"/>
              <a:t>Reported: -</a:t>
            </a:r>
            <a:r>
              <a:rPr lang="en-US" dirty="0" err="1"/>
              <a:t>pidana</a:t>
            </a:r>
            <a:endParaRPr lang="en-US" dirty="0"/>
          </a:p>
          <a:p>
            <a:pPr marL="0" indent="0">
              <a:buNone/>
            </a:pPr>
            <a:r>
              <a:rPr lang="en-US" dirty="0"/>
              <a:t>(</a:t>
            </a:r>
            <a:r>
              <a:rPr lang="en-US" dirty="0" err="1"/>
              <a:t>Trudgill</a:t>
            </a:r>
            <a:r>
              <a:rPr lang="en-US" dirty="0"/>
              <a:t>, 2010)</a:t>
            </a:r>
          </a:p>
        </p:txBody>
      </p:sp>
    </p:spTree>
    <p:extLst>
      <p:ext uri="{BB962C8B-B14F-4D97-AF65-F5344CB8AC3E}">
        <p14:creationId xmlns:p14="http://schemas.microsoft.com/office/powerpoint/2010/main" val="582121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Σχέση γλωσσικής επαφής και πολυπλοκότητας ΙΙ: Απλοποίηση</a:t>
            </a:r>
            <a:endParaRPr lang="en-US" dirty="0"/>
          </a:p>
        </p:txBody>
      </p:sp>
      <p:sp>
        <p:nvSpPr>
          <p:cNvPr id="3" name="Content Placeholder 2"/>
          <p:cNvSpPr>
            <a:spLocks noGrp="1"/>
          </p:cNvSpPr>
          <p:nvPr>
            <p:ph idx="1"/>
          </p:nvPr>
        </p:nvSpPr>
        <p:spPr/>
        <p:txBody>
          <a:bodyPr/>
          <a:lstStyle/>
          <a:p>
            <a:r>
              <a:rPr lang="el-GR" dirty="0"/>
              <a:t>Πολλές φορές έχει παρατηρηθεί η πιθανή σχέση μικρότερης ή μεγαλύτερης ‘γραμματικής’ απλοποίησης μίας γλώσσας με την γλωσσική επαφή</a:t>
            </a:r>
          </a:p>
          <a:p>
            <a:r>
              <a:rPr lang="el-GR" dirty="0"/>
              <a:t>Π.χ. Αραβική, Σουαχίλι, Αγγλική αλλά και Ελληνική (βλ. Ελληνιστική περίοδο)</a:t>
            </a:r>
            <a:endParaRPr lang="en-US" dirty="0"/>
          </a:p>
        </p:txBody>
      </p:sp>
    </p:spTree>
    <p:extLst>
      <p:ext uri="{BB962C8B-B14F-4D97-AF65-F5344CB8AC3E}">
        <p14:creationId xmlns:p14="http://schemas.microsoft.com/office/powerpoint/2010/main" val="16116367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3467</TotalTime>
  <Words>719</Words>
  <Application>Microsoft Office PowerPoint</Application>
  <PresentationFormat>Προβολή στην οθόνη (4:3)</PresentationFormat>
  <Paragraphs>95</Paragraphs>
  <Slides>16</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Calibri</vt:lpstr>
      <vt:lpstr>Garamond</vt:lpstr>
      <vt:lpstr>Organic</vt:lpstr>
      <vt:lpstr>Γλωσσική επαφή και γλωσσική πολυπλοκότητα</vt:lpstr>
      <vt:lpstr>Προοπτική μελέτης της γλωσσικής επαφής</vt:lpstr>
      <vt:lpstr>Ιστορική προοπτική</vt:lpstr>
      <vt:lpstr>Υπάρχουν πολύπλοκες γλώσσες; Προϊστορία</vt:lpstr>
      <vt:lpstr>Υπάρχουν πολύπλοκες γλώσσες; Ιστορία</vt:lpstr>
      <vt:lpstr>Κριτήρια γλωσσικής πολυπλοκότητας</vt:lpstr>
      <vt:lpstr>Σχέση γλωσσικής επαφής και πολυπλοκότητας Ι</vt:lpstr>
      <vt:lpstr>Evidentiality in Tariana</vt:lpstr>
      <vt:lpstr>Σχέση γλωσσικής επαφής και πολυπλοκότητας ΙΙ: Απλοποίηση</vt:lpstr>
      <vt:lpstr>Παράδειγμα από τα Σουηδικά: Αρχαία και Νεότερα</vt:lpstr>
      <vt:lpstr>Τι σημαίνει απλοποίηση;</vt:lpstr>
      <vt:lpstr>Πώς εξηγείται το παράδοξο;</vt:lpstr>
      <vt:lpstr>Κοινωνιογλωσσικά σενάρια γλωσσικής επαφής</vt:lpstr>
      <vt:lpstr>Προβλέψεις</vt:lpstr>
      <vt:lpstr>Και οι ευρωπαϊκές γλώσσες;</vt:lpstr>
      <vt:lpstr>Ενοποίηση φαινομένων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THANASSIS</dc:creator>
  <cp:lastModifiedBy>Μαρκόπουλος Θεόδωρος</cp:lastModifiedBy>
  <cp:revision>68</cp:revision>
  <dcterms:created xsi:type="dcterms:W3CDTF">2015-05-17T13:47:43Z</dcterms:created>
  <dcterms:modified xsi:type="dcterms:W3CDTF">2023-04-05T08:45:13Z</dcterms:modified>
</cp:coreProperties>
</file>