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5"/>
  </p:notesMasterIdLst>
  <p:sldIdLst>
    <p:sldId id="257" r:id="rId2"/>
    <p:sldId id="258" r:id="rId3"/>
    <p:sldId id="259" r:id="rId4"/>
    <p:sldId id="339" r:id="rId5"/>
    <p:sldId id="333" r:id="rId6"/>
    <p:sldId id="340" r:id="rId7"/>
    <p:sldId id="341" r:id="rId8"/>
    <p:sldId id="342" r:id="rId9"/>
    <p:sldId id="343" r:id="rId10"/>
    <p:sldId id="344" r:id="rId11"/>
    <p:sldId id="345" r:id="rId12"/>
    <p:sldId id="346" r:id="rId13"/>
    <p:sldId id="347" r:id="rId14"/>
    <p:sldId id="348" r:id="rId15"/>
    <p:sldId id="349" r:id="rId16"/>
    <p:sldId id="350" r:id="rId17"/>
    <p:sldId id="351" r:id="rId18"/>
    <p:sldId id="352" r:id="rId19"/>
    <p:sldId id="353" r:id="rId20"/>
    <p:sldId id="354" r:id="rId21"/>
    <p:sldId id="355" r:id="rId22"/>
    <p:sldId id="356" r:id="rId23"/>
    <p:sldId id="357" r:id="rId24"/>
    <p:sldId id="358" r:id="rId25"/>
    <p:sldId id="359" r:id="rId26"/>
    <p:sldId id="360" r:id="rId27"/>
    <p:sldId id="361" r:id="rId28"/>
    <p:sldId id="362" r:id="rId29"/>
    <p:sldId id="335" r:id="rId30"/>
    <p:sldId id="336" r:id="rId31"/>
    <p:sldId id="337" r:id="rId32"/>
    <p:sldId id="338" r:id="rId33"/>
    <p:sldId id="281" r:id="rId34"/>
  </p:sldIdLst>
  <p:sldSz cx="9144000" cy="6858000" type="screen4x3"/>
  <p:notesSz cx="6858000" cy="9710738"/>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209" autoAdjust="0"/>
    <p:restoredTop sz="94660"/>
  </p:normalViewPr>
  <p:slideViewPr>
    <p:cSldViewPr>
      <p:cViewPr varScale="1">
        <p:scale>
          <a:sx n="68" d="100"/>
          <a:sy n="68" d="100"/>
        </p:scale>
        <p:origin x="-102" y="-26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873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87363"/>
          </a:xfrm>
          <a:prstGeom prst="rect">
            <a:avLst/>
          </a:prstGeom>
        </p:spPr>
        <p:txBody>
          <a:bodyPr vert="horz" lIns="91440" tIns="45720" rIns="91440" bIns="45720" rtlCol="0"/>
          <a:lstStyle>
            <a:lvl1pPr algn="r">
              <a:defRPr sz="1200"/>
            </a:lvl1pPr>
          </a:lstStyle>
          <a:p>
            <a:fld id="{78F7E914-1BFE-450A-BAF1-5C40EA09D743}" type="datetimeFigureOut">
              <a:rPr lang="en-US" smtClean="0"/>
              <a:t>9/23/2015</a:t>
            </a:fld>
            <a:endParaRPr lang="en-US"/>
          </a:p>
        </p:txBody>
      </p:sp>
      <p:sp>
        <p:nvSpPr>
          <p:cNvPr id="4" name="Slide Image Placeholder 3"/>
          <p:cNvSpPr>
            <a:spLocks noGrp="1" noRot="1" noChangeAspect="1"/>
          </p:cNvSpPr>
          <p:nvPr>
            <p:ph type="sldImg" idx="2"/>
          </p:nvPr>
        </p:nvSpPr>
        <p:spPr>
          <a:xfrm>
            <a:off x="1244600" y="1214438"/>
            <a:ext cx="4368800" cy="32766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673600"/>
            <a:ext cx="5486400" cy="38227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223375"/>
            <a:ext cx="2971800" cy="48736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9223375"/>
            <a:ext cx="2971800" cy="487363"/>
          </a:xfrm>
          <a:prstGeom prst="rect">
            <a:avLst/>
          </a:prstGeom>
        </p:spPr>
        <p:txBody>
          <a:bodyPr vert="horz" lIns="91440" tIns="45720" rIns="91440" bIns="45720" rtlCol="0" anchor="b"/>
          <a:lstStyle>
            <a:lvl1pPr algn="r">
              <a:defRPr sz="1200"/>
            </a:lvl1pPr>
          </a:lstStyle>
          <a:p>
            <a:fld id="{BB96B8C9-7AE5-4E48-A707-A12B7110DB1C}" type="slidenum">
              <a:rPr lang="en-US" smtClean="0"/>
              <a:t>‹#›</a:t>
            </a:fld>
            <a:endParaRPr lang="en-US"/>
          </a:p>
        </p:txBody>
      </p:sp>
    </p:spTree>
    <p:extLst>
      <p:ext uri="{BB962C8B-B14F-4D97-AF65-F5344CB8AC3E}">
        <p14:creationId xmlns:p14="http://schemas.microsoft.com/office/powerpoint/2010/main" val="18936116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p14="http://schemas.microsoft.com/office/powerpoint/2010/main" val="9262963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l-GR" smtClean="0"/>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7DB7036-AC54-4763-8A37-377100A2FB3D}" type="slidenum">
              <a:rPr lang="en-GB" altLang="el-GR">
                <a:latin typeface="Calibri" pitchFamily="34" charset="0"/>
              </a:rPr>
              <a:pPr/>
              <a:t>11</a:t>
            </a:fld>
            <a:endParaRPr lang="en-GB" altLang="el-GR">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l-GR" smtClean="0"/>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8D9034E-49EF-4D93-8ED2-6BCD6C096239}" type="slidenum">
              <a:rPr lang="en-GB" altLang="el-GR">
                <a:latin typeface="Calibri" pitchFamily="34" charset="0"/>
              </a:rPr>
              <a:pPr/>
              <a:t>12</a:t>
            </a:fld>
            <a:endParaRPr lang="en-GB" altLang="el-GR">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l-GR" smtClean="0"/>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1F65584-D4ED-4896-98A0-0E51632D7B30}" type="slidenum">
              <a:rPr lang="en-GB" altLang="el-GR">
                <a:latin typeface="Calibri" pitchFamily="34" charset="0"/>
              </a:rPr>
              <a:pPr/>
              <a:t>13</a:t>
            </a:fld>
            <a:endParaRPr lang="en-GB" altLang="el-GR">
              <a:latin typeface="Calibri"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l-GR" smtClean="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B63934C-3A58-48E1-B50B-2F3E6E05F1EA}" type="slidenum">
              <a:rPr lang="en-GB" altLang="el-GR">
                <a:latin typeface="Calibri" pitchFamily="34" charset="0"/>
              </a:rPr>
              <a:pPr/>
              <a:t>14</a:t>
            </a:fld>
            <a:endParaRPr lang="en-GB" altLang="el-GR">
              <a:latin typeface="Calibri"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l-GR" smtClean="0"/>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5E748D5-5A36-48F0-8509-5B9C2CBF5B45}" type="slidenum">
              <a:rPr lang="en-GB" altLang="el-GR">
                <a:latin typeface="Calibri" pitchFamily="34" charset="0"/>
              </a:rPr>
              <a:pPr/>
              <a:t>15</a:t>
            </a:fld>
            <a:endParaRPr lang="en-GB" altLang="el-GR">
              <a:latin typeface="Calibri"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l-GR" smtClean="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22CCC52-93C6-4323-96E5-E996A8DC752A}" type="slidenum">
              <a:rPr lang="en-GB" altLang="el-GR">
                <a:latin typeface="Calibri" pitchFamily="34" charset="0"/>
              </a:rPr>
              <a:pPr/>
              <a:t>16</a:t>
            </a:fld>
            <a:endParaRPr lang="en-GB" altLang="el-GR">
              <a:latin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l-GR"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FE137F3-B0E3-4DD5-AB0F-C50463622766}" type="slidenum">
              <a:rPr lang="en-GB" altLang="el-GR">
                <a:latin typeface="Calibri" pitchFamily="34" charset="0"/>
              </a:rPr>
              <a:pPr/>
              <a:t>17</a:t>
            </a:fld>
            <a:endParaRPr lang="en-GB" altLang="el-GR">
              <a:latin typeface="Calibri"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l-GR" smtClean="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6576974-BA1C-4EA1-8F3C-A56F92DA0DC6}" type="slidenum">
              <a:rPr lang="en-GB" altLang="el-GR">
                <a:latin typeface="Calibri" pitchFamily="34" charset="0"/>
              </a:rPr>
              <a:pPr/>
              <a:t>18</a:t>
            </a:fld>
            <a:endParaRPr lang="en-GB" altLang="el-GR">
              <a:latin typeface="Calibri"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l-GR" smtClean="0"/>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61E7507-87A3-4C64-B6D5-E008ADE52247}" type="slidenum">
              <a:rPr lang="en-GB" altLang="el-GR">
                <a:latin typeface="Calibri" pitchFamily="34" charset="0"/>
              </a:rPr>
              <a:pPr/>
              <a:t>19</a:t>
            </a:fld>
            <a:endParaRPr lang="en-GB" altLang="el-GR">
              <a:latin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l-GR" smtClean="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C0F2CC9-A8F6-48E0-ADF6-724098C384BE}" type="slidenum">
              <a:rPr lang="en-GB" altLang="el-GR">
                <a:latin typeface="Calibri" pitchFamily="34" charset="0"/>
              </a:rPr>
              <a:pPr/>
              <a:t>20</a:t>
            </a:fld>
            <a:endParaRPr lang="en-GB" altLang="el-GR">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a:p>
        </p:txBody>
      </p:sp>
    </p:spTree>
    <p:extLst>
      <p:ext uri="{BB962C8B-B14F-4D97-AF65-F5344CB8AC3E}">
        <p14:creationId xmlns:p14="http://schemas.microsoft.com/office/powerpoint/2010/main" val="6863415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l-GR" smtClean="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3D52573-AE55-43F2-902D-00EAA8705DD3}" type="slidenum">
              <a:rPr lang="en-GB" altLang="el-GR">
                <a:latin typeface="Calibri" pitchFamily="34" charset="0"/>
              </a:rPr>
              <a:pPr/>
              <a:t>21</a:t>
            </a:fld>
            <a:endParaRPr lang="en-GB" altLang="el-GR">
              <a:latin typeface="Calibri"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E6011D3-3D81-40A7-BFF9-D2CC9169BF77}" type="slidenum">
              <a:rPr lang="en-GB" altLang="el-GR">
                <a:latin typeface="Calibri" pitchFamily="34" charset="0"/>
              </a:rPr>
              <a:pPr/>
              <a:t>22</a:t>
            </a:fld>
            <a:endParaRPr lang="en-GB" altLang="el-GR">
              <a:latin typeface="Calibri" pitchFamily="34" charset="0"/>
            </a:endParaRPr>
          </a:p>
        </p:txBody>
      </p:sp>
      <p:sp>
        <p:nvSpPr>
          <p:cNvPr id="58371" name="Rectangle 2"/>
          <p:cNvSpPr>
            <a:spLocks noGrp="1" noRot="1" noChangeAspect="1" noChangeArrowheads="1" noTextEdit="1"/>
          </p:cNvSpPr>
          <p:nvPr>
            <p:ph type="sldImg"/>
          </p:nvPr>
        </p:nvSpPr>
        <p:spPr bwMode="auto">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l-GR" smtClean="0"/>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7AE4DEE-1F35-4D00-BBBF-FBCE75F426EE}" type="slidenum">
              <a:rPr lang="en-GB" altLang="el-GR">
                <a:latin typeface="Calibri" pitchFamily="34" charset="0"/>
              </a:rPr>
              <a:pPr/>
              <a:t>23</a:t>
            </a:fld>
            <a:endParaRPr lang="en-GB" altLang="el-GR">
              <a:latin typeface="Calibri"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l-GR" smtClean="0"/>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FE91888-5A97-40B1-AD23-21D93F91C7B5}" type="slidenum">
              <a:rPr lang="en-GB" altLang="el-GR">
                <a:latin typeface="Calibri" pitchFamily="34" charset="0"/>
              </a:rPr>
              <a:pPr/>
              <a:t>24</a:t>
            </a:fld>
            <a:endParaRPr lang="en-GB" altLang="el-GR">
              <a:latin typeface="Calibri"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l-GR"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F69E525-28C7-42F1-B03A-06F52E455B1A}" type="slidenum">
              <a:rPr lang="en-GB" altLang="el-GR">
                <a:latin typeface="Calibri" pitchFamily="34" charset="0"/>
              </a:rPr>
              <a:pPr/>
              <a:t>25</a:t>
            </a:fld>
            <a:endParaRPr lang="en-GB" altLang="el-GR">
              <a:latin typeface="Calibri"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l-GR" smtClean="0"/>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E5410A2-21AE-45E1-8728-541F8868F8B3}" type="slidenum">
              <a:rPr lang="en-GB" altLang="el-GR">
                <a:latin typeface="Calibri" pitchFamily="34" charset="0"/>
              </a:rPr>
              <a:pPr/>
              <a:t>26</a:t>
            </a:fld>
            <a:endParaRPr lang="en-GB" altLang="el-GR">
              <a:latin typeface="Calibri"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l-GR" smtClean="0"/>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31BCDE1-6E3E-465D-803F-5FED47BC37F3}" type="slidenum">
              <a:rPr lang="en-GB" altLang="el-GR">
                <a:latin typeface="Calibri" pitchFamily="34" charset="0"/>
              </a:rPr>
              <a:pPr/>
              <a:t>27</a:t>
            </a:fld>
            <a:endParaRPr lang="en-GB" altLang="el-GR">
              <a:latin typeface="Calibri"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2C668FE-ECF0-4968-97DC-87D6B94C5DE1}" type="slidenum">
              <a:rPr lang="en-GB" altLang="el-GR">
                <a:latin typeface="Calibri" pitchFamily="34" charset="0"/>
              </a:rPr>
              <a:pPr/>
              <a:t>28</a:t>
            </a:fld>
            <a:endParaRPr lang="en-GB" altLang="el-GR">
              <a:latin typeface="Calibri" pitchFamily="34" charset="0"/>
            </a:endParaRPr>
          </a:p>
        </p:txBody>
      </p:sp>
      <p:sp>
        <p:nvSpPr>
          <p:cNvPr id="645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33</a:t>
            </a:fld>
            <a:endParaRPr lang="el-GR"/>
          </a:p>
        </p:txBody>
      </p:sp>
    </p:spTree>
    <p:extLst>
      <p:ext uri="{BB962C8B-B14F-4D97-AF65-F5344CB8AC3E}">
        <p14:creationId xmlns:p14="http://schemas.microsoft.com/office/powerpoint/2010/main" val="24648756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a:t>
            </a:fld>
            <a:endParaRPr lang="el-GR"/>
          </a:p>
        </p:txBody>
      </p:sp>
    </p:spTree>
    <p:extLst>
      <p:ext uri="{BB962C8B-B14F-4D97-AF65-F5344CB8AC3E}">
        <p14:creationId xmlns:p14="http://schemas.microsoft.com/office/powerpoint/2010/main" val="41218182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a:t>
            </a:fld>
            <a:endParaRPr lang="el-GR"/>
          </a:p>
        </p:txBody>
      </p:sp>
    </p:spTree>
    <p:extLst>
      <p:ext uri="{BB962C8B-B14F-4D97-AF65-F5344CB8AC3E}">
        <p14:creationId xmlns:p14="http://schemas.microsoft.com/office/powerpoint/2010/main" val="34231219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l-GR" smtClean="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59505B3-7746-4D14-BD38-9A3D71B96297}" type="slidenum">
              <a:rPr lang="en-GB" altLang="el-GR">
                <a:latin typeface="Calibri" pitchFamily="34" charset="0"/>
              </a:rPr>
              <a:pPr/>
              <a:t>6</a:t>
            </a:fld>
            <a:endParaRPr lang="en-GB" altLang="el-GR">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l-GR" smtClean="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A4D3A8C-BEDE-41A8-B569-DA3EBEBA98E1}" type="slidenum">
              <a:rPr lang="en-GB" altLang="el-GR">
                <a:latin typeface="Calibri" pitchFamily="34" charset="0"/>
              </a:rPr>
              <a:pPr/>
              <a:t>7</a:t>
            </a:fld>
            <a:endParaRPr lang="en-GB" altLang="el-GR">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l-GR" smtClean="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D7D5329-1D9D-4E5A-83E4-F577C0B8C089}" type="slidenum">
              <a:rPr lang="en-GB" altLang="el-GR">
                <a:latin typeface="Calibri" pitchFamily="34" charset="0"/>
              </a:rPr>
              <a:pPr/>
              <a:t>8</a:t>
            </a:fld>
            <a:endParaRPr lang="en-GB" altLang="el-GR">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l-GR" smtClean="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4CC3B0D-0529-49EA-89E8-703CE6C91D52}" type="slidenum">
              <a:rPr lang="en-GB" altLang="el-GR">
                <a:latin typeface="Calibri" pitchFamily="34" charset="0"/>
              </a:rPr>
              <a:pPr/>
              <a:t>9</a:t>
            </a:fld>
            <a:endParaRPr lang="en-GB" altLang="el-GR">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04FED25-1BD5-411D-B5EC-F57718E6470F}" type="slidenum">
              <a:rPr lang="en-GB" altLang="el-GR">
                <a:latin typeface="Calibri" pitchFamily="34" charset="0"/>
              </a:rPr>
              <a:pPr/>
              <a:t>10</a:t>
            </a:fld>
            <a:endParaRPr lang="en-GB" altLang="el-GR">
              <a:latin typeface="Calibri" pitchFamily="34" charset="0"/>
            </a:endParaRPr>
          </a:p>
        </p:txBody>
      </p:sp>
      <p:sp>
        <p:nvSpPr>
          <p:cNvPr id="460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7" name="Title 6"/>
          <p:cNvSpPr>
            <a:spLocks noGrp="1"/>
          </p:cNvSpPr>
          <p:nvPr>
            <p:ph type="title"/>
          </p:nvPr>
        </p:nvSpPr>
        <p:spPr/>
        <p:txBody>
          <a:bodyPr/>
          <a:lstStyle/>
          <a:p>
            <a:r>
              <a:rPr lang="en-US" smtClean="0"/>
              <a:t>Click to edit Master title style</a:t>
            </a:r>
            <a:endParaRPr lang="el-GR"/>
          </a:p>
        </p:txBody>
      </p:sp>
    </p:spTree>
    <p:extLst>
      <p:ext uri="{BB962C8B-B14F-4D97-AF65-F5344CB8AC3E}">
        <p14:creationId xmlns:p14="http://schemas.microsoft.com/office/powerpoint/2010/main" val="140995541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Tree>
    <p:extLst>
      <p:ext uri="{BB962C8B-B14F-4D97-AF65-F5344CB8AC3E}">
        <p14:creationId xmlns:p14="http://schemas.microsoft.com/office/powerpoint/2010/main" val="317266907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Tree>
    <p:extLst>
      <p:ext uri="{BB962C8B-B14F-4D97-AF65-F5344CB8AC3E}">
        <p14:creationId xmlns:p14="http://schemas.microsoft.com/office/powerpoint/2010/main" val="293283058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04089251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pic>
        <p:nvPicPr>
          <p:cNvPr id="7" name="Picture 2" descr="D:\PhD Files\ecedu.voulgari.gr\archive\icte_logo_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04" y="6237312"/>
            <a:ext cx="1296144" cy="558682"/>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userDrawn="1"/>
        </p:nvCxnSpPr>
        <p:spPr>
          <a:xfrm>
            <a:off x="0" y="6309320"/>
            <a:ext cx="9144000" cy="0"/>
          </a:xfrm>
          <a:prstGeom prst="line">
            <a:avLst/>
          </a:prstGeom>
          <a:ln w="12700">
            <a:solidFill>
              <a:srgbClr val="C40008"/>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userDrawn="1"/>
        </p:nvSpPr>
        <p:spPr>
          <a:xfrm>
            <a:off x="2675790" y="6498037"/>
            <a:ext cx="5256584" cy="230832"/>
          </a:xfrm>
          <a:prstGeom prst="rect">
            <a:avLst/>
          </a:prstGeom>
          <a:noFill/>
        </p:spPr>
        <p:txBody>
          <a:bodyPr wrap="square" rtlCol="0">
            <a:spAutoFit/>
          </a:bodyPr>
          <a:lstStyle/>
          <a:p>
            <a:pPr algn="ctr"/>
            <a:r>
              <a:rPr lang="el-GR" sz="900" b="0" dirty="0" smtClean="0">
                <a:solidFill>
                  <a:schemeClr val="bg1">
                    <a:lumMod val="50000"/>
                  </a:schemeClr>
                </a:solidFill>
              </a:rPr>
              <a:t>ΤΠΕ στην Εκπαίδευση</a:t>
            </a:r>
            <a:r>
              <a:rPr lang="en-US" sz="900" b="0" dirty="0" smtClean="0">
                <a:solidFill>
                  <a:schemeClr val="bg1">
                    <a:lumMod val="50000"/>
                  </a:schemeClr>
                </a:solidFill>
              </a:rPr>
              <a:t>                     </a:t>
            </a:r>
            <a:r>
              <a:rPr lang="el-GR" sz="900" b="0" dirty="0" smtClean="0">
                <a:solidFill>
                  <a:schemeClr val="bg1">
                    <a:lumMod val="50000"/>
                  </a:schemeClr>
                </a:solidFill>
              </a:rPr>
              <a:t>Διδάσκων</a:t>
            </a:r>
            <a:r>
              <a:rPr lang="el-GR" sz="900" b="0" baseline="0" dirty="0" smtClean="0">
                <a:solidFill>
                  <a:schemeClr val="bg1">
                    <a:lumMod val="50000"/>
                  </a:schemeClr>
                </a:solidFill>
              </a:rPr>
              <a:t> : Βασίλης Κόμης</a:t>
            </a:r>
            <a:endParaRPr lang="el-GR" sz="900" b="0" dirty="0">
              <a:solidFill>
                <a:schemeClr val="bg1">
                  <a:lumMod val="50000"/>
                </a:schemeClr>
              </a:solidFill>
            </a:endParaRPr>
          </a:p>
        </p:txBody>
      </p:sp>
    </p:spTree>
    <p:extLst>
      <p:ext uri="{BB962C8B-B14F-4D97-AF65-F5344CB8AC3E}">
        <p14:creationId xmlns:p14="http://schemas.microsoft.com/office/powerpoint/2010/main" val="254883884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TextBox 5"/>
          <p:cNvSpPr txBox="1"/>
          <p:nvPr userDrawn="1"/>
        </p:nvSpPr>
        <p:spPr>
          <a:xfrm>
            <a:off x="1571667" y="6510536"/>
            <a:ext cx="936104" cy="230832"/>
          </a:xfrm>
          <a:prstGeom prst="rect">
            <a:avLst/>
          </a:prstGeom>
          <a:noFill/>
        </p:spPr>
        <p:txBody>
          <a:bodyPr wrap="square" rtlCol="0">
            <a:spAutoFit/>
          </a:bodyPr>
          <a:lstStyle/>
          <a:p>
            <a:pPr algn="ctr"/>
            <a:fld id="{DBDCE2B2-856D-4854-B6D9-C945D2957E61}" type="datetime1">
              <a:rPr lang="el-GR" sz="900" b="0" smtClean="0">
                <a:solidFill>
                  <a:schemeClr val="bg1">
                    <a:lumMod val="50000"/>
                  </a:schemeClr>
                </a:solidFill>
              </a:rPr>
              <a:t>23/9/2015</a:t>
            </a:fld>
            <a:endParaRPr lang="el-GR" sz="900" b="0" dirty="0">
              <a:solidFill>
                <a:schemeClr val="bg1">
                  <a:lumMod val="50000"/>
                </a:schemeClr>
              </a:solidFill>
            </a:endParaRPr>
          </a:p>
        </p:txBody>
      </p:sp>
    </p:spTree>
    <p:extLst>
      <p:ext uri="{BB962C8B-B14F-4D97-AF65-F5344CB8AC3E}">
        <p14:creationId xmlns:p14="http://schemas.microsoft.com/office/powerpoint/2010/main" val="136345191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pic>
        <p:nvPicPr>
          <p:cNvPr id="8" name="Picture 2" descr="D:\PhD Files\ecedu.voulgari.gr\archive\icte_logo_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04" y="6237312"/>
            <a:ext cx="1296144" cy="558682"/>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p:cNvCxnSpPr/>
          <p:nvPr userDrawn="1"/>
        </p:nvCxnSpPr>
        <p:spPr>
          <a:xfrm>
            <a:off x="0" y="6309320"/>
            <a:ext cx="9144000" cy="0"/>
          </a:xfrm>
          <a:prstGeom prst="line">
            <a:avLst/>
          </a:prstGeom>
          <a:ln w="12700">
            <a:solidFill>
              <a:srgbClr val="C4000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970233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pic>
        <p:nvPicPr>
          <p:cNvPr id="10" name="Picture 2" descr="D:\PhD Files\ecedu.voulgari.gr\archive\icte_logo_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04" y="6237312"/>
            <a:ext cx="1296144" cy="558682"/>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p:cNvCxnSpPr/>
          <p:nvPr userDrawn="1"/>
        </p:nvCxnSpPr>
        <p:spPr>
          <a:xfrm>
            <a:off x="0" y="6309320"/>
            <a:ext cx="9144000" cy="0"/>
          </a:xfrm>
          <a:prstGeom prst="line">
            <a:avLst/>
          </a:prstGeom>
          <a:ln w="12700">
            <a:solidFill>
              <a:srgbClr val="C4000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977931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pic>
        <p:nvPicPr>
          <p:cNvPr id="6" name="Picture 2" descr="D:\PhD Files\ecedu.voulgari.gr\archive\icte_logo_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04" y="6237312"/>
            <a:ext cx="1296144" cy="558682"/>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p:nvPr userDrawn="1"/>
        </p:nvCxnSpPr>
        <p:spPr>
          <a:xfrm>
            <a:off x="0" y="6309320"/>
            <a:ext cx="9144000" cy="0"/>
          </a:xfrm>
          <a:prstGeom prst="line">
            <a:avLst/>
          </a:prstGeom>
          <a:ln w="12700">
            <a:solidFill>
              <a:srgbClr val="C4000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366531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1026" name="Picture 2" descr="D:\PhD Files\ecedu.voulgari.gr\archive\icte_logo_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04" y="6237312"/>
            <a:ext cx="1296144" cy="558682"/>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userDrawn="1"/>
        </p:nvCxnSpPr>
        <p:spPr>
          <a:xfrm>
            <a:off x="0" y="6309320"/>
            <a:ext cx="9144000" cy="0"/>
          </a:xfrm>
          <a:prstGeom prst="line">
            <a:avLst/>
          </a:prstGeom>
          <a:ln w="12700">
            <a:solidFill>
              <a:srgbClr val="C4000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669636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TextBox 5"/>
          <p:cNvSpPr txBox="1"/>
          <p:nvPr userDrawn="1"/>
        </p:nvSpPr>
        <p:spPr>
          <a:xfrm>
            <a:off x="8100392" y="6498037"/>
            <a:ext cx="936104" cy="230832"/>
          </a:xfrm>
          <a:prstGeom prst="rect">
            <a:avLst/>
          </a:prstGeom>
          <a:noFill/>
        </p:spPr>
        <p:txBody>
          <a:bodyPr wrap="square" rtlCol="0">
            <a:spAutoFit/>
          </a:bodyPr>
          <a:lstStyle/>
          <a:p>
            <a:pPr algn="ctr"/>
            <a:fld id="{9F07154B-F5CB-4BC8-9933-CC3C5127F4F9}" type="slidenum">
              <a:rPr lang="el-GR" sz="900" b="0" smtClean="0">
                <a:solidFill>
                  <a:schemeClr val="bg1">
                    <a:lumMod val="50000"/>
                  </a:schemeClr>
                </a:solidFill>
              </a:rPr>
              <a:pPr algn="ctr"/>
              <a:t>‹#›</a:t>
            </a:fld>
            <a:r>
              <a:rPr lang="el-GR" sz="900" b="0" dirty="0" smtClean="0">
                <a:solidFill>
                  <a:schemeClr val="bg1">
                    <a:lumMod val="50000"/>
                  </a:schemeClr>
                </a:solidFill>
              </a:rPr>
              <a:t>/ΧΧ</a:t>
            </a:r>
            <a:endParaRPr lang="el-GR" sz="900" b="0" dirty="0">
              <a:solidFill>
                <a:schemeClr val="bg1">
                  <a:lumMod val="50000"/>
                </a:schemeClr>
              </a:solidFill>
            </a:endParaRPr>
          </a:p>
        </p:txBody>
      </p:sp>
      <p:sp>
        <p:nvSpPr>
          <p:cNvPr id="7" name="TextBox 6"/>
          <p:cNvSpPr txBox="1"/>
          <p:nvPr userDrawn="1"/>
        </p:nvSpPr>
        <p:spPr>
          <a:xfrm>
            <a:off x="1571667" y="6510536"/>
            <a:ext cx="936104" cy="230832"/>
          </a:xfrm>
          <a:prstGeom prst="rect">
            <a:avLst/>
          </a:prstGeom>
          <a:noFill/>
        </p:spPr>
        <p:txBody>
          <a:bodyPr wrap="square" rtlCol="0">
            <a:spAutoFit/>
          </a:bodyPr>
          <a:lstStyle/>
          <a:p>
            <a:pPr algn="ctr"/>
            <a:fld id="{DBDCE2B2-856D-4854-B6D9-C945D2957E61}" type="datetime1">
              <a:rPr lang="el-GR" sz="900" b="0" smtClean="0">
                <a:solidFill>
                  <a:schemeClr val="bg1">
                    <a:lumMod val="50000"/>
                  </a:schemeClr>
                </a:solidFill>
              </a:rPr>
              <a:t>23/9/2015</a:t>
            </a:fld>
            <a:endParaRPr lang="el-GR" sz="900" b="0" dirty="0">
              <a:solidFill>
                <a:schemeClr val="bg1">
                  <a:lumMod val="50000"/>
                </a:schemeClr>
              </a:solidFill>
            </a:endParaRPr>
          </a:p>
        </p:txBody>
      </p:sp>
      <p:sp>
        <p:nvSpPr>
          <p:cNvPr id="8" name="TextBox 7"/>
          <p:cNvSpPr txBox="1"/>
          <p:nvPr userDrawn="1"/>
        </p:nvSpPr>
        <p:spPr>
          <a:xfrm>
            <a:off x="2675790" y="6498037"/>
            <a:ext cx="5256584" cy="230832"/>
          </a:xfrm>
          <a:prstGeom prst="rect">
            <a:avLst/>
          </a:prstGeom>
          <a:noFill/>
        </p:spPr>
        <p:txBody>
          <a:bodyPr wrap="square" rtlCol="0">
            <a:spAutoFit/>
          </a:bodyPr>
          <a:lstStyle/>
          <a:p>
            <a:pPr algn="ctr"/>
            <a:r>
              <a:rPr lang="el-GR" sz="900" b="0" dirty="0" smtClean="0">
                <a:solidFill>
                  <a:schemeClr val="bg1">
                    <a:lumMod val="50000"/>
                  </a:schemeClr>
                </a:solidFill>
              </a:rPr>
              <a:t>ΤΠΕ στην Εκπαίδευση</a:t>
            </a:r>
            <a:endParaRPr lang="el-GR" sz="900" b="0" dirty="0">
              <a:solidFill>
                <a:schemeClr val="bg1">
                  <a:lumMod val="50000"/>
                </a:schemeClr>
              </a:solidFill>
            </a:endParaRPr>
          </a:p>
        </p:txBody>
      </p:sp>
    </p:spTree>
    <p:extLst>
      <p:ext uri="{BB962C8B-B14F-4D97-AF65-F5344CB8AC3E}">
        <p14:creationId xmlns:p14="http://schemas.microsoft.com/office/powerpoint/2010/main" val="332528089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1329075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pic>
        <p:nvPicPr>
          <p:cNvPr id="7" name="Picture 2" descr="D:\PhD Files\ecedu.voulgari.gr\archive\icte_logo_2.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07504" y="6237312"/>
            <a:ext cx="1296144" cy="558682"/>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p:nvCxnSpPr>
        <p:spPr>
          <a:xfrm>
            <a:off x="0" y="6309320"/>
            <a:ext cx="9144000" cy="0"/>
          </a:xfrm>
          <a:prstGeom prst="line">
            <a:avLst/>
          </a:prstGeom>
          <a:ln w="12700">
            <a:solidFill>
              <a:srgbClr val="C40008"/>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userDrawn="1"/>
        </p:nvSpPr>
        <p:spPr>
          <a:xfrm>
            <a:off x="2675790" y="6498037"/>
            <a:ext cx="5256584" cy="230832"/>
          </a:xfrm>
          <a:prstGeom prst="rect">
            <a:avLst/>
          </a:prstGeom>
          <a:noFill/>
        </p:spPr>
        <p:txBody>
          <a:bodyPr wrap="square" rtlCol="0">
            <a:spAutoFit/>
          </a:bodyPr>
          <a:lstStyle/>
          <a:p>
            <a:pPr algn="ctr"/>
            <a:r>
              <a:rPr lang="el-GR" sz="900" b="0" dirty="0" smtClean="0">
                <a:solidFill>
                  <a:schemeClr val="bg1">
                    <a:lumMod val="50000"/>
                  </a:schemeClr>
                </a:solidFill>
              </a:rPr>
              <a:t>ΤΠΕ στην Εκπαίδευση</a:t>
            </a:r>
            <a:r>
              <a:rPr lang="en-US" sz="900" b="0" dirty="0" smtClean="0">
                <a:solidFill>
                  <a:schemeClr val="bg1">
                    <a:lumMod val="50000"/>
                  </a:schemeClr>
                </a:solidFill>
              </a:rPr>
              <a:t>                     </a:t>
            </a:r>
            <a:r>
              <a:rPr lang="el-GR" sz="900" b="0" dirty="0" smtClean="0">
                <a:solidFill>
                  <a:schemeClr val="bg1">
                    <a:lumMod val="50000"/>
                  </a:schemeClr>
                </a:solidFill>
              </a:rPr>
              <a:t>Διδάσκων</a:t>
            </a:r>
            <a:r>
              <a:rPr lang="el-GR" sz="900" b="0" baseline="0" dirty="0" smtClean="0">
                <a:solidFill>
                  <a:schemeClr val="bg1">
                    <a:lumMod val="50000"/>
                  </a:schemeClr>
                </a:solidFill>
              </a:rPr>
              <a:t> : Βασίλης Κόμης</a:t>
            </a:r>
            <a:endParaRPr lang="el-GR" sz="900" b="0" dirty="0">
              <a:solidFill>
                <a:schemeClr val="bg1">
                  <a:lumMod val="50000"/>
                </a:schemeClr>
              </a:solidFill>
            </a:endParaRPr>
          </a:p>
        </p:txBody>
      </p:sp>
    </p:spTree>
    <p:extLst>
      <p:ext uri="{BB962C8B-B14F-4D97-AF65-F5344CB8AC3E}">
        <p14:creationId xmlns:p14="http://schemas.microsoft.com/office/powerpoint/2010/main" val="1265239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5" r:id="rId12"/>
  </p:sldLayoutIdLst>
  <p:timing>
    <p:tnLst>
      <p:par>
        <p:cTn id="1" dur="indefinite" restart="never" nodeType="tmRoot"/>
      </p:par>
    </p:tnLst>
  </p:timing>
  <p:hf sldNum="0" hdr="0" ftr="0" dt="0"/>
  <p:txStyles>
    <p:titleStyle>
      <a:lvl1pPr algn="l" defTabSz="914400" rtl="0" eaLnBrk="1" latinLnBrk="0" hangingPunct="1">
        <a:spcBef>
          <a:spcPct val="0"/>
        </a:spcBef>
        <a:buNone/>
        <a:defRPr sz="4400" b="1" kern="1200">
          <a:solidFill>
            <a:srgbClr val="C0000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www.ecedu.upatras.gr/moodle/mod/glossary/showentry.php?courseid=10&amp;concept=%CE%91%CE%BD%CE%B1%CE%BB%CF%85%CF%84%CE%B9%CE%BA%CE%AC+%CE%A0%CF%81%CE%BF%CE%B3%CF%81%CE%AC%CE%BC%CE%BC%CE%B1%CF%84%CE%B1+%CE%A3%CF%80%CE%BF%CF%85%CE%B4%CF%8E%CE%BD+%CF%84%CF%89%CE%BD+%CE%93%CE%BD%CF%89%CF%83%CF%84%CE%B9%CE%BA%CF%8E%CE%BD+%CE%91%CE%BD%CF%84%CE%B9%CE%BA%CE%B5%CE%B9%CE%BC%CE%AD%CE%BD%CF%89%CE%BD"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www.ecedu.upatras.gr/moodle/mod/glossary/showentry.php?courseid=10&amp;concept=%CE%94%CE%B9%CE%B1%CE%B8%CE%B5%CE%BC%CE%B1%CF%84%CE%B9%CE%BA%CF%8C%CF%84%CE%B7%CF%84%CE%B1"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www.ecedu.upatras.gr/moodle/mod/glossary/showentry.php?courseid=10&amp;concept=%CE%91%CE%BD%CE%B1%CE%BB%CF%85%CF%84%CE%B9%CE%BA%CE%AC+%CE%A0%CF%81%CE%BF%CE%B3%CF%81%CE%AC%CE%BC%CE%BC%CE%B1%CF%84%CE%B1+%CE%A3%CF%80%CE%BF%CF%85%CE%B4%CF%8E%CE%BD+%CF%84%CF%89%CE%BD+%CE%93%CE%BD%CF%89%CF%83%CF%84%CE%B9%CE%BA%CF%8E%CE%BD+%CE%91%CE%BD%CF%84%CE%B9%CE%BA%CE%B5%CE%B9%CE%BC%CE%AD%CE%BD%CF%89%CE%BD"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447800"/>
            <a:ext cx="7772400" cy="1470025"/>
          </a:xfrm>
        </p:spPr>
        <p:txBody>
          <a:bodyPr/>
          <a:lstStyle/>
          <a:p>
            <a:pPr algn="ctr"/>
            <a:r>
              <a:rPr lang="el-GR" dirty="0"/>
              <a:t>Π</a:t>
            </a:r>
            <a:r>
              <a:rPr lang="el-GR" dirty="0" smtClean="0"/>
              <a:t>αιδαγωγικός Σχεδιασμός με ΤΠΕ στην Πρώτη Σχολική Ηλικία</a:t>
            </a:r>
            <a:endParaRPr lang="el-GR" dirty="0"/>
          </a:p>
        </p:txBody>
      </p:sp>
      <p:sp>
        <p:nvSpPr>
          <p:cNvPr id="3" name="Υπότιτλος 2"/>
          <p:cNvSpPr>
            <a:spLocks noGrp="1"/>
          </p:cNvSpPr>
          <p:nvPr>
            <p:ph type="subTitle" idx="1"/>
          </p:nvPr>
        </p:nvSpPr>
        <p:spPr>
          <a:xfrm>
            <a:off x="683568" y="2971800"/>
            <a:ext cx="7776864" cy="2115094"/>
          </a:xfrm>
        </p:spPr>
        <p:txBody>
          <a:bodyPr>
            <a:noAutofit/>
          </a:bodyPr>
          <a:lstStyle/>
          <a:p>
            <a:r>
              <a:rPr lang="el-GR" sz="2800" b="1" dirty="0" smtClean="0"/>
              <a:t>Εργαστήριο 1</a:t>
            </a:r>
            <a:r>
              <a:rPr lang="el-GR" sz="2800" b="1" baseline="30000" dirty="0" smtClean="0"/>
              <a:t>ο</a:t>
            </a:r>
            <a:r>
              <a:rPr lang="el-GR" sz="2800" b="1" dirty="0" smtClean="0"/>
              <a:t> </a:t>
            </a:r>
            <a:r>
              <a:rPr lang="en-US" sz="2800" b="1" dirty="0" smtClean="0"/>
              <a:t> </a:t>
            </a:r>
            <a:r>
              <a:rPr lang="el-GR" sz="2800" b="1" dirty="0" smtClean="0"/>
              <a:t>:</a:t>
            </a:r>
            <a:r>
              <a:rPr lang="en-US" sz="2800" dirty="0" smtClean="0"/>
              <a:t> </a:t>
            </a:r>
            <a:r>
              <a:rPr lang="el-GR" sz="2800" dirty="0" smtClean="0"/>
              <a:t> Οι έννοιες του Αναλυτικού Προγράμματος Σπουδών και του </a:t>
            </a:r>
            <a:r>
              <a:rPr lang="el-GR" sz="2800" dirty="0" err="1" smtClean="0"/>
              <a:t>Διαθεματικού</a:t>
            </a:r>
            <a:r>
              <a:rPr lang="el-GR" sz="2800" dirty="0" smtClean="0"/>
              <a:t> Προγράμματος Σπουδών στο Νηπιαγωγείο – Η θέση των ΤΠΕ στο ΑΠΣ και το ΔΕΠΠΣ</a:t>
            </a:r>
            <a:endParaRPr lang="en-US" sz="2800" dirty="0" smtClean="0"/>
          </a:p>
          <a:p>
            <a:r>
              <a:rPr lang="el-GR" sz="2800" b="1" dirty="0" smtClean="0"/>
              <a:t>Βασίλειος Κόμης</a:t>
            </a:r>
          </a:p>
          <a:p>
            <a:r>
              <a:rPr lang="el-GR" sz="2800" b="1" dirty="0" smtClean="0"/>
              <a:t>ΤΕΕΑΠΗ</a:t>
            </a:r>
          </a:p>
        </p:txBody>
      </p:sp>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3" cstate="print"/>
          <a:srcRect/>
          <a:stretch>
            <a:fillRect/>
          </a:stretch>
        </p:blipFill>
        <p:spPr bwMode="auto">
          <a:xfrm>
            <a:off x="3591138" y="5715000"/>
            <a:ext cx="4310289" cy="1025873"/>
          </a:xfrm>
          <a:prstGeom prst="rect">
            <a:avLst/>
          </a:prstGeom>
          <a:noFill/>
        </p:spPr>
      </p:pic>
      <p:pic>
        <p:nvPicPr>
          <p:cNvPr id="1026" name="Picture 2" descr="C:\Users\user\Downloads\logo_png.png"/>
          <p:cNvPicPr>
            <a:picLocks noChangeAspect="1" noChangeArrowheads="1"/>
          </p:cNvPicPr>
          <p:nvPr/>
        </p:nvPicPr>
        <p:blipFill>
          <a:blip r:embed="rId4" cstate="print"/>
          <a:srcRect/>
          <a:stretch>
            <a:fillRect/>
          </a:stretch>
        </p:blipFill>
        <p:spPr bwMode="auto">
          <a:xfrm>
            <a:off x="4932040" y="260648"/>
            <a:ext cx="3672408" cy="1809750"/>
          </a:xfrm>
          <a:prstGeom prst="rect">
            <a:avLst/>
          </a:prstGeom>
          <a:noFill/>
        </p:spPr>
      </p:pic>
      <p:pic>
        <p:nvPicPr>
          <p:cNvPr id="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9592" y="704322"/>
            <a:ext cx="246856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61727" y="5962650"/>
            <a:ext cx="1733550"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534558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1036638" y="261938"/>
            <a:ext cx="7999412" cy="1143000"/>
          </a:xfrm>
        </p:spPr>
        <p:txBody>
          <a:bodyPr>
            <a:normAutofit fontScale="90000"/>
          </a:bodyPr>
          <a:lstStyle/>
          <a:p>
            <a:pPr>
              <a:defRPr/>
            </a:pPr>
            <a:r>
              <a:rPr lang="el-GR" sz="4400" b="1" dirty="0" smtClean="0">
                <a:latin typeface="+mn-lt"/>
              </a:rPr>
              <a:t>Δ.Ε.Π.Π.Σ. – Γνωστικά αντικείμενα και Τ.Π.Ε.</a:t>
            </a:r>
            <a:endParaRPr lang="el-GR" b="1" dirty="0">
              <a:solidFill>
                <a:schemeClr val="tx1"/>
              </a:solidFill>
              <a:latin typeface="+mn-lt"/>
            </a:endParaRPr>
          </a:p>
        </p:txBody>
      </p:sp>
      <p:grpSp>
        <p:nvGrpSpPr>
          <p:cNvPr id="19460" name="Group 3"/>
          <p:cNvGrpSpPr>
            <a:grpSpLocks/>
          </p:cNvGrpSpPr>
          <p:nvPr/>
        </p:nvGrpSpPr>
        <p:grpSpPr bwMode="auto">
          <a:xfrm>
            <a:off x="439738" y="1449388"/>
            <a:ext cx="8680450" cy="5094287"/>
            <a:chOff x="2117" y="1560"/>
            <a:chExt cx="6138" cy="5418"/>
          </a:xfrm>
        </p:grpSpPr>
        <p:sp>
          <p:nvSpPr>
            <p:cNvPr id="19463" name="_s1181"/>
            <p:cNvSpPr>
              <a:spLocks noChangeArrowheads="1"/>
            </p:cNvSpPr>
            <p:nvPr/>
          </p:nvSpPr>
          <p:spPr bwMode="auto">
            <a:xfrm>
              <a:off x="3555" y="2446"/>
              <a:ext cx="3330" cy="3294"/>
            </a:xfrm>
            <a:prstGeom prst="ellipse">
              <a:avLst/>
            </a:prstGeom>
            <a:solidFill>
              <a:srgbClr val="009999">
                <a:alpha val="50195"/>
              </a:srgbClr>
            </a:solidFill>
            <a:ln w="4669">
              <a:solidFill>
                <a:srgbClr val="009999"/>
              </a:solidFill>
              <a:round/>
              <a:headEnd/>
              <a:tailEnd/>
            </a:ln>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GB" altLang="el-GR"/>
            </a:p>
          </p:txBody>
        </p:sp>
        <p:sp>
          <p:nvSpPr>
            <p:cNvPr id="19464" name="_s1183"/>
            <p:cNvSpPr>
              <a:spLocks noChangeArrowheads="1"/>
            </p:cNvSpPr>
            <p:nvPr/>
          </p:nvSpPr>
          <p:spPr bwMode="auto">
            <a:xfrm>
              <a:off x="4988" y="1560"/>
              <a:ext cx="3077" cy="2876"/>
            </a:xfrm>
            <a:prstGeom prst="ellipse">
              <a:avLst/>
            </a:prstGeom>
            <a:solidFill>
              <a:srgbClr val="CC66FF">
                <a:alpha val="63921"/>
              </a:srgbClr>
            </a:solidFill>
            <a:ln w="4669">
              <a:solidFill>
                <a:srgbClr val="009999"/>
              </a:solidFill>
              <a:round/>
              <a:headEnd/>
              <a:tailEnd/>
            </a:ln>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GB" altLang="el-GR"/>
            </a:p>
          </p:txBody>
        </p:sp>
        <p:sp>
          <p:nvSpPr>
            <p:cNvPr id="21518" name="_s1185"/>
            <p:cNvSpPr>
              <a:spLocks noChangeArrowheads="1"/>
            </p:cNvSpPr>
            <p:nvPr/>
          </p:nvSpPr>
          <p:spPr bwMode="auto">
            <a:xfrm>
              <a:off x="4970" y="4010"/>
              <a:ext cx="3285" cy="2853"/>
            </a:xfrm>
            <a:prstGeom prst="ellipse">
              <a:avLst/>
            </a:prstGeom>
            <a:solidFill>
              <a:schemeClr val="accent6">
                <a:lumMod val="75000"/>
                <a:alpha val="66000"/>
              </a:schemeClr>
            </a:solidFill>
            <a:ln w="4669">
              <a:solidFill>
                <a:srgbClr val="99CC00"/>
              </a:solidFill>
              <a:round/>
              <a:headEnd/>
              <a:tailEnd/>
            </a:ln>
          </p:spPr>
          <p:txBody>
            <a:bodyPr anchor="ctr"/>
            <a:lstStyle/>
            <a:p>
              <a:pPr eaLnBrk="1" hangingPunct="1">
                <a:defRPr/>
              </a:pPr>
              <a:endParaRPr lang="en-GB"/>
            </a:p>
          </p:txBody>
        </p:sp>
        <p:sp>
          <p:nvSpPr>
            <p:cNvPr id="19466" name="_s1187"/>
            <p:cNvSpPr>
              <a:spLocks noChangeArrowheads="1"/>
            </p:cNvSpPr>
            <p:nvPr/>
          </p:nvSpPr>
          <p:spPr bwMode="auto">
            <a:xfrm>
              <a:off x="2117" y="1641"/>
              <a:ext cx="3207" cy="2887"/>
            </a:xfrm>
            <a:prstGeom prst="ellipse">
              <a:avLst/>
            </a:prstGeom>
            <a:solidFill>
              <a:srgbClr val="C00000">
                <a:alpha val="61176"/>
              </a:srgbClr>
            </a:solidFill>
            <a:ln w="4669">
              <a:solidFill>
                <a:srgbClr val="009999"/>
              </a:solidFill>
              <a:round/>
              <a:headEnd/>
              <a:tailEnd/>
            </a:ln>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GB" altLang="el-GR"/>
            </a:p>
          </p:txBody>
        </p:sp>
        <p:sp>
          <p:nvSpPr>
            <p:cNvPr id="19467" name="_s1189"/>
            <p:cNvSpPr>
              <a:spLocks noChangeArrowheads="1"/>
            </p:cNvSpPr>
            <p:nvPr/>
          </p:nvSpPr>
          <p:spPr bwMode="auto">
            <a:xfrm>
              <a:off x="2180" y="4093"/>
              <a:ext cx="3142" cy="2885"/>
            </a:xfrm>
            <a:prstGeom prst="ellipse">
              <a:avLst/>
            </a:prstGeom>
            <a:solidFill>
              <a:srgbClr val="FFC000">
                <a:alpha val="50195"/>
              </a:srgbClr>
            </a:solidFill>
            <a:ln w="4669">
              <a:solidFill>
                <a:srgbClr val="99CC00"/>
              </a:solidFill>
              <a:round/>
              <a:headEnd/>
              <a:tailEnd/>
            </a:ln>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GB" altLang="el-GR"/>
            </a:p>
          </p:txBody>
        </p:sp>
      </p:grpSp>
      <p:grpSp>
        <p:nvGrpSpPr>
          <p:cNvPr id="3" name="Ομάδα 2"/>
          <p:cNvGrpSpPr/>
          <p:nvPr/>
        </p:nvGrpSpPr>
        <p:grpSpPr>
          <a:xfrm>
            <a:off x="1142451" y="2162031"/>
            <a:ext cx="7021115" cy="3715241"/>
            <a:chOff x="1032093" y="2289190"/>
            <a:chExt cx="7021115" cy="3715241"/>
          </a:xfrm>
          <a:solidFill>
            <a:schemeClr val="accent2">
              <a:lumMod val="20000"/>
              <a:lumOff val="80000"/>
            </a:schemeClr>
          </a:solidFill>
        </p:grpSpPr>
        <p:sp>
          <p:nvSpPr>
            <p:cNvPr id="21511" name="Text Box 10"/>
            <p:cNvSpPr txBox="1">
              <a:spLocks noChangeArrowheads="1"/>
            </p:cNvSpPr>
            <p:nvPr/>
          </p:nvSpPr>
          <p:spPr bwMode="auto">
            <a:xfrm>
              <a:off x="5821184" y="5047328"/>
              <a:ext cx="2085315" cy="589253"/>
            </a:xfrm>
            <a:prstGeom prst="rect">
              <a:avLst/>
            </a:prstGeom>
            <a:grpFill/>
            <a:ln w="9525">
              <a:noFill/>
              <a:miter lim="800000"/>
              <a:headEnd/>
              <a:tailEnd/>
            </a:ln>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l-GR" sz="2400" b="1" dirty="0" smtClean="0">
                  <a:effectLst>
                    <a:outerShdw blurRad="38100" dist="38100" dir="2700000" algn="tl">
                      <a:srgbClr val="000000">
                        <a:alpha val="43137"/>
                      </a:srgbClr>
                    </a:outerShdw>
                  </a:effectLst>
                  <a:latin typeface="Calibri" pitchFamily="34" charset="0"/>
                </a:rPr>
                <a:t>Γλώσσα</a:t>
              </a:r>
              <a:endParaRPr lang="en-GB" sz="2000" b="1" dirty="0" smtClean="0">
                <a:effectLst>
                  <a:outerShdw blurRad="38100" dist="38100" dir="2700000" algn="tl">
                    <a:srgbClr val="000000">
                      <a:alpha val="43137"/>
                    </a:srgbClr>
                  </a:outerShdw>
                </a:effectLst>
                <a:latin typeface="Calibri" pitchFamily="34" charset="0"/>
              </a:endParaRPr>
            </a:p>
          </p:txBody>
        </p:sp>
        <p:sp>
          <p:nvSpPr>
            <p:cNvPr id="21512" name="Text Box 11"/>
            <p:cNvSpPr txBox="1">
              <a:spLocks noChangeArrowheads="1"/>
            </p:cNvSpPr>
            <p:nvPr/>
          </p:nvSpPr>
          <p:spPr bwMode="auto">
            <a:xfrm>
              <a:off x="1032093" y="4779933"/>
              <a:ext cx="3069509" cy="1224498"/>
            </a:xfrm>
            <a:prstGeom prst="rect">
              <a:avLst/>
            </a:prstGeom>
            <a:grpFill/>
            <a:ln w="9525">
              <a:noFill/>
              <a:miter lim="800000"/>
              <a:headEnd/>
              <a:tailEnd/>
            </a:ln>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l-GR" sz="2400" b="1" dirty="0" smtClean="0">
                  <a:effectLst>
                    <a:outerShdw blurRad="38100" dist="38100" dir="2700000" algn="tl">
                      <a:srgbClr val="000000">
                        <a:alpha val="43137"/>
                      </a:srgbClr>
                    </a:outerShdw>
                  </a:effectLst>
                  <a:latin typeface="Calibri" pitchFamily="34" charset="0"/>
                </a:rPr>
                <a:t>Μελέτη Περιβάλλοντος </a:t>
              </a:r>
              <a:r>
                <a:rPr lang="el-GR" sz="2000" dirty="0" smtClean="0">
                  <a:effectLst>
                    <a:outerShdw blurRad="38100" dist="38100" dir="2700000" algn="tl">
                      <a:srgbClr val="000000">
                        <a:alpha val="43137"/>
                      </a:srgbClr>
                    </a:outerShdw>
                  </a:effectLst>
                  <a:latin typeface="Calibri" pitchFamily="34" charset="0"/>
                </a:rPr>
                <a:t>(Ανθρωπογενές /Φυσικό)</a:t>
              </a:r>
              <a:endParaRPr lang="en-GB" sz="2000" dirty="0" smtClean="0">
                <a:effectLst>
                  <a:outerShdw blurRad="38100" dist="38100" dir="2700000" algn="tl">
                    <a:srgbClr val="000000">
                      <a:alpha val="43137"/>
                    </a:srgbClr>
                  </a:outerShdw>
                </a:effectLst>
                <a:latin typeface="Calibri" pitchFamily="34" charset="0"/>
              </a:endParaRPr>
            </a:p>
          </p:txBody>
        </p:sp>
        <p:sp>
          <p:nvSpPr>
            <p:cNvPr id="21513" name="Text Box 12"/>
            <p:cNvSpPr txBox="1">
              <a:spLocks noChangeArrowheads="1"/>
            </p:cNvSpPr>
            <p:nvPr/>
          </p:nvSpPr>
          <p:spPr bwMode="auto">
            <a:xfrm>
              <a:off x="3747365" y="3780777"/>
              <a:ext cx="2037581" cy="507410"/>
            </a:xfrm>
            <a:prstGeom prst="rect">
              <a:avLst/>
            </a:prstGeom>
            <a:grpFill/>
            <a:ln w="9525">
              <a:noFill/>
              <a:miter lim="800000"/>
              <a:headEnd/>
              <a:tailEnd/>
            </a:ln>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l-GR" sz="2400" b="1" dirty="0" smtClean="0">
                  <a:solidFill>
                    <a:srgbClr val="FF0000"/>
                  </a:solidFill>
                  <a:effectLst>
                    <a:outerShdw blurRad="38100" dist="38100" dir="2700000" algn="tl">
                      <a:srgbClr val="000000">
                        <a:alpha val="43137"/>
                      </a:srgbClr>
                    </a:outerShdw>
                  </a:effectLst>
                  <a:latin typeface="Calibri" pitchFamily="34" charset="0"/>
                </a:rPr>
                <a:t>Πληροφορική</a:t>
              </a:r>
              <a:endParaRPr lang="en-GB" sz="2400" b="1" dirty="0" smtClean="0">
                <a:solidFill>
                  <a:srgbClr val="FF0000"/>
                </a:solidFill>
                <a:effectLst>
                  <a:outerShdw blurRad="38100" dist="38100" dir="2700000" algn="tl">
                    <a:srgbClr val="000000">
                      <a:alpha val="43137"/>
                    </a:srgbClr>
                  </a:outerShdw>
                </a:effectLst>
                <a:latin typeface="Calibri" pitchFamily="34" charset="0"/>
              </a:endParaRPr>
            </a:p>
          </p:txBody>
        </p:sp>
        <p:sp>
          <p:nvSpPr>
            <p:cNvPr id="21514" name="Text Box 13"/>
            <p:cNvSpPr txBox="1">
              <a:spLocks noChangeArrowheads="1"/>
            </p:cNvSpPr>
            <p:nvPr/>
          </p:nvSpPr>
          <p:spPr bwMode="auto">
            <a:xfrm>
              <a:off x="1245643" y="2355515"/>
              <a:ext cx="2075199" cy="602015"/>
            </a:xfrm>
            <a:prstGeom prst="rect">
              <a:avLst/>
            </a:prstGeom>
            <a:grpFill/>
            <a:ln w="9525">
              <a:noFill/>
              <a:miter lim="800000"/>
              <a:headEnd/>
              <a:tailEnd/>
            </a:ln>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l-GR" sz="2400" b="1" dirty="0" smtClean="0">
                  <a:effectLst>
                    <a:outerShdw blurRad="38100" dist="38100" dir="2700000" algn="tl">
                      <a:srgbClr val="000000">
                        <a:alpha val="43137"/>
                      </a:srgbClr>
                    </a:outerShdw>
                  </a:effectLst>
                  <a:latin typeface="Calibri" pitchFamily="34" charset="0"/>
                </a:rPr>
                <a:t>Μαθηματικά</a:t>
              </a:r>
              <a:endParaRPr lang="en-GB" sz="2400" b="1" dirty="0" smtClean="0">
                <a:effectLst>
                  <a:outerShdw blurRad="38100" dist="38100" dir="2700000" algn="tl">
                    <a:srgbClr val="000000">
                      <a:alpha val="43137"/>
                    </a:srgbClr>
                  </a:outerShdw>
                </a:effectLst>
                <a:latin typeface="Calibri" pitchFamily="34" charset="0"/>
              </a:endParaRPr>
            </a:p>
          </p:txBody>
        </p:sp>
        <p:sp>
          <p:nvSpPr>
            <p:cNvPr id="21515" name="Text Box 14"/>
            <p:cNvSpPr txBox="1">
              <a:spLocks noChangeArrowheads="1"/>
            </p:cNvSpPr>
            <p:nvPr/>
          </p:nvSpPr>
          <p:spPr bwMode="auto">
            <a:xfrm>
              <a:off x="5410476" y="2289190"/>
              <a:ext cx="2642732" cy="734664"/>
            </a:xfrm>
            <a:prstGeom prst="rect">
              <a:avLst/>
            </a:prstGeom>
            <a:grpFill/>
            <a:ln w="9525">
              <a:noFill/>
              <a:miter lim="800000"/>
              <a:headEnd/>
              <a:tailEnd/>
            </a:ln>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l-GR" sz="2400" b="1" dirty="0" smtClean="0">
                  <a:effectLst>
                    <a:outerShdw blurRad="38100" dist="38100" dir="2700000" algn="tl">
                      <a:srgbClr val="000000">
                        <a:alpha val="43137"/>
                      </a:srgbClr>
                    </a:outerShdw>
                  </a:effectLst>
                  <a:latin typeface="Calibri" pitchFamily="34" charset="0"/>
                </a:rPr>
                <a:t>Δημιουργία &amp; Έκφραση</a:t>
              </a:r>
              <a:endParaRPr lang="en-GB" sz="2400" b="1" dirty="0" smtClean="0">
                <a:effectLst>
                  <a:outerShdw blurRad="38100" dist="38100" dir="2700000" algn="tl">
                    <a:srgbClr val="000000">
                      <a:alpha val="43137"/>
                    </a:srgbClr>
                  </a:outerShdw>
                </a:effectLst>
                <a:latin typeface="Calibri" pitchFamily="34" charset="0"/>
              </a:endParaRPr>
            </a:p>
          </p:txBody>
        </p:sp>
      </p:grpSp>
      <p:sp>
        <p:nvSpPr>
          <p:cNvPr id="19462" name="Θέση αριθμού διαφάνειας 1"/>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9936026-AAA2-48C5-985A-0DA0FEB752D6}" type="slidenum">
              <a:rPr lang="en-US" altLang="el-GR">
                <a:solidFill>
                  <a:srgbClr val="B5A788"/>
                </a:solidFill>
                <a:latin typeface="Gill Sans MT" pitchFamily="34" charset="0"/>
              </a:rPr>
              <a:pPr/>
              <a:t>10</a:t>
            </a:fld>
            <a:endParaRPr lang="en-US" altLang="el-GR">
              <a:solidFill>
                <a:srgbClr val="B5A788"/>
              </a:solidFill>
              <a:latin typeface="Gill Sans MT" pitchFamily="34" charset="0"/>
            </a:endParaRPr>
          </a:p>
        </p:txBody>
      </p:sp>
    </p:spTree>
    <p:extLst>
      <p:ext uri="{BB962C8B-B14F-4D97-AF65-F5344CB8AC3E}">
        <p14:creationId xmlns:p14="http://schemas.microsoft.com/office/powerpoint/2010/main" val="25928990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p:cNvSpPr>
          <p:nvPr>
            <p:ph type="title" idx="4294967295"/>
          </p:nvPr>
        </p:nvSpPr>
        <p:spPr bwMode="auto"/>
        <p:txBody>
          <a:bodyPr vert="horz" wrap="square" lIns="91440" tIns="45720" rIns="91440" bIns="45720" numCol="1" anchorCtr="0" compatLnSpc="1">
            <a:prstTxWarp prst="textNoShape">
              <a:avLst/>
            </a:prstTxWarp>
            <a:noAutofit/>
          </a:bodyPr>
          <a:lstStyle/>
          <a:p>
            <a:pPr>
              <a:defRPr/>
            </a:pPr>
            <a:r>
              <a:rPr lang="en-US" sz="3600" b="1" dirty="0" err="1" smtClean="0">
                <a:effectLst/>
                <a:latin typeface="Corbel" pitchFamily="34" charset="0"/>
              </a:rPr>
              <a:t>Αναλυτικά</a:t>
            </a:r>
            <a:r>
              <a:rPr lang="en-US" sz="3600" b="1" dirty="0" smtClean="0">
                <a:effectLst/>
                <a:latin typeface="Corbel" pitchFamily="34" charset="0"/>
              </a:rPr>
              <a:t> </a:t>
            </a:r>
            <a:r>
              <a:rPr lang="en-US" sz="3600" b="1" dirty="0" err="1" smtClean="0">
                <a:effectLst/>
                <a:latin typeface="Corbel" pitchFamily="34" charset="0"/>
              </a:rPr>
              <a:t>Προγράμματα</a:t>
            </a:r>
            <a:r>
              <a:rPr lang="en-US" sz="3600" b="1" dirty="0" smtClean="0">
                <a:effectLst/>
                <a:latin typeface="Corbel" pitchFamily="34" charset="0"/>
              </a:rPr>
              <a:t> </a:t>
            </a:r>
            <a:r>
              <a:rPr lang="en-US" sz="3600" b="1" dirty="0" err="1" smtClean="0">
                <a:effectLst/>
                <a:latin typeface="Corbel" pitchFamily="34" charset="0"/>
              </a:rPr>
              <a:t>Γνωστικών</a:t>
            </a:r>
            <a:r>
              <a:rPr lang="en-US" sz="3600" b="1" dirty="0" smtClean="0">
                <a:effectLst/>
                <a:latin typeface="Corbel" pitchFamily="34" charset="0"/>
              </a:rPr>
              <a:t> </a:t>
            </a:r>
            <a:r>
              <a:rPr lang="en-US" sz="3600" b="1" dirty="0" err="1" smtClean="0">
                <a:effectLst/>
                <a:latin typeface="Corbel" pitchFamily="34" charset="0"/>
              </a:rPr>
              <a:t>Αντικειμένων</a:t>
            </a:r>
            <a:r>
              <a:rPr lang="en-US" sz="3600" b="1" dirty="0" smtClean="0">
                <a:effectLst/>
                <a:latin typeface="Corbel" pitchFamily="34" charset="0"/>
              </a:rPr>
              <a:t> (</a:t>
            </a:r>
            <a:r>
              <a:rPr lang="el-GR" sz="3600" b="1" dirty="0" smtClean="0">
                <a:effectLst/>
              </a:rPr>
              <a:t>1</a:t>
            </a:r>
            <a:r>
              <a:rPr lang="en-US" sz="3600" b="1" dirty="0" smtClean="0">
                <a:effectLst/>
                <a:latin typeface="Corbel" pitchFamily="34" charset="0"/>
              </a:rPr>
              <a:t>)</a:t>
            </a:r>
            <a:r>
              <a:rPr lang="en-US" sz="3600" dirty="0" smtClean="0">
                <a:effectLst/>
                <a:latin typeface="Corbel" pitchFamily="34" charset="0"/>
              </a:rPr>
              <a:t> </a:t>
            </a:r>
          </a:p>
        </p:txBody>
      </p:sp>
      <p:sp>
        <p:nvSpPr>
          <p:cNvPr id="20483" name="Rectangle 3"/>
          <p:cNvSpPr>
            <a:spLocks noGrp="1"/>
          </p:cNvSpPr>
          <p:nvPr>
            <p:ph type="body" idx="4294967295"/>
          </p:nvPr>
        </p:nvSpPr>
        <p:spPr>
          <a:xfrm>
            <a:off x="914401" y="1828800"/>
            <a:ext cx="8020050" cy="4419600"/>
          </a:xfrm>
        </p:spPr>
        <p:txBody>
          <a:bodyPr>
            <a:normAutofit lnSpcReduction="10000"/>
          </a:bodyPr>
          <a:lstStyle/>
          <a:p>
            <a:pPr>
              <a:lnSpc>
                <a:spcPct val="90000"/>
              </a:lnSpc>
            </a:pPr>
            <a:r>
              <a:rPr lang="en-US" altLang="el-GR" dirty="0" err="1" smtClean="0">
                <a:latin typeface="Corbel" pitchFamily="34" charset="0"/>
              </a:rPr>
              <a:t>Είν</a:t>
            </a:r>
            <a:r>
              <a:rPr lang="en-US" altLang="el-GR" dirty="0" smtClean="0">
                <a:latin typeface="Corbel" pitchFamily="34" charset="0"/>
              </a:rPr>
              <a:t>αι τα προγράμματα των γνωστικών αντικειμένων </a:t>
            </a:r>
          </a:p>
          <a:p>
            <a:pPr lvl="1">
              <a:lnSpc>
                <a:spcPct val="90000"/>
              </a:lnSpc>
            </a:pPr>
            <a:r>
              <a:rPr lang="en-US" altLang="el-GR" b="1" dirty="0" err="1" smtClean="0">
                <a:latin typeface="Corbel" pitchFamily="34" charset="0"/>
              </a:rPr>
              <a:t>Γλώσσ</a:t>
            </a:r>
            <a:r>
              <a:rPr lang="en-US" altLang="el-GR" b="1" dirty="0" smtClean="0">
                <a:latin typeface="Corbel" pitchFamily="34" charset="0"/>
              </a:rPr>
              <a:t>ας</a:t>
            </a:r>
            <a:r>
              <a:rPr lang="en-US" altLang="el-GR" dirty="0" smtClean="0">
                <a:latin typeface="Corbel" pitchFamily="34" charset="0"/>
              </a:rPr>
              <a:t> (ακρόαση, ομιλία, ανάγνωση και γραφή) </a:t>
            </a:r>
          </a:p>
          <a:p>
            <a:pPr lvl="1">
              <a:lnSpc>
                <a:spcPct val="90000"/>
              </a:lnSpc>
            </a:pPr>
            <a:r>
              <a:rPr lang="en-US" altLang="el-GR" b="1" dirty="0" smtClean="0">
                <a:latin typeface="Corbel" pitchFamily="34" charset="0"/>
              </a:rPr>
              <a:t>Μα</a:t>
            </a:r>
            <a:r>
              <a:rPr lang="en-US" altLang="el-GR" b="1" dirty="0" err="1" smtClean="0">
                <a:latin typeface="Corbel" pitchFamily="34" charset="0"/>
              </a:rPr>
              <a:t>θημ</a:t>
            </a:r>
            <a:r>
              <a:rPr lang="en-US" altLang="el-GR" b="1" dirty="0" smtClean="0">
                <a:latin typeface="Corbel" pitchFamily="34" charset="0"/>
              </a:rPr>
              <a:t>ατικών </a:t>
            </a:r>
          </a:p>
          <a:p>
            <a:pPr lvl="1">
              <a:lnSpc>
                <a:spcPct val="90000"/>
              </a:lnSpc>
            </a:pPr>
            <a:r>
              <a:rPr lang="en-US" altLang="el-GR" b="1" dirty="0" err="1" smtClean="0">
                <a:latin typeface="Corbel" pitchFamily="34" charset="0"/>
              </a:rPr>
              <a:t>Μελέτης</a:t>
            </a:r>
            <a:r>
              <a:rPr lang="en-US" altLang="el-GR" b="1" dirty="0" smtClean="0">
                <a:latin typeface="Corbel" pitchFamily="34" charset="0"/>
              </a:rPr>
              <a:t> π</a:t>
            </a:r>
            <a:r>
              <a:rPr lang="en-US" altLang="el-GR" b="1" dirty="0" err="1" smtClean="0">
                <a:latin typeface="Corbel" pitchFamily="34" charset="0"/>
              </a:rPr>
              <a:t>ερι</a:t>
            </a:r>
            <a:r>
              <a:rPr lang="en-US" altLang="el-GR" b="1" dirty="0" smtClean="0">
                <a:latin typeface="Corbel" pitchFamily="34" charset="0"/>
              </a:rPr>
              <a:t>βάλλοντος </a:t>
            </a:r>
            <a:r>
              <a:rPr lang="en-US" altLang="el-GR" dirty="0" smtClean="0">
                <a:latin typeface="Corbel" pitchFamily="34" charset="0"/>
              </a:rPr>
              <a:t>(ανθρωπογενές και φυσικό περιβάλλον) </a:t>
            </a:r>
          </a:p>
          <a:p>
            <a:pPr lvl="1">
              <a:lnSpc>
                <a:spcPct val="90000"/>
              </a:lnSpc>
            </a:pPr>
            <a:r>
              <a:rPr lang="en-US" altLang="el-GR" b="1" dirty="0" err="1" smtClean="0">
                <a:latin typeface="Corbel" pitchFamily="34" charset="0"/>
              </a:rPr>
              <a:t>Δημιουργί</a:t>
            </a:r>
            <a:r>
              <a:rPr lang="en-US" altLang="el-GR" b="1" dirty="0" smtClean="0">
                <a:latin typeface="Corbel" pitchFamily="34" charset="0"/>
              </a:rPr>
              <a:t>ας και Έκφρασης </a:t>
            </a:r>
            <a:r>
              <a:rPr lang="en-US" altLang="el-GR" dirty="0" smtClean="0">
                <a:latin typeface="Corbel" pitchFamily="34" charset="0"/>
              </a:rPr>
              <a:t>(Φυσική Αγωγή-Μουσική-Εικαστική, Δραματική τέχνη) </a:t>
            </a:r>
          </a:p>
          <a:p>
            <a:pPr lvl="1">
              <a:lnSpc>
                <a:spcPct val="90000"/>
              </a:lnSpc>
            </a:pPr>
            <a:r>
              <a:rPr lang="en-US" altLang="el-GR" b="1" dirty="0" err="1" smtClean="0">
                <a:latin typeface="Corbel" pitchFamily="34" charset="0"/>
              </a:rPr>
              <a:t>Πληροφορικής</a:t>
            </a:r>
            <a:r>
              <a:rPr lang="en-US" altLang="el-GR" b="1" dirty="0" smtClean="0">
                <a:latin typeface="Corbel" pitchFamily="34" charset="0"/>
              </a:rPr>
              <a:t> </a:t>
            </a:r>
          </a:p>
          <a:p>
            <a:pPr>
              <a:lnSpc>
                <a:spcPct val="90000"/>
              </a:lnSpc>
            </a:pPr>
            <a:endParaRPr lang="en-US" altLang="el-GR" dirty="0" smtClean="0"/>
          </a:p>
        </p:txBody>
      </p:sp>
    </p:spTree>
    <p:extLst>
      <p:ext uri="{BB962C8B-B14F-4D97-AF65-F5344CB8AC3E}">
        <p14:creationId xmlns:p14="http://schemas.microsoft.com/office/powerpoint/2010/main" val="8715464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p:cNvSpPr>
          <p:nvPr>
            <p:ph type="title" idx="4294967295"/>
          </p:nvPr>
        </p:nvSpPr>
        <p:spPr bwMode="auto"/>
        <p:txBody>
          <a:bodyPr vert="horz" wrap="square" lIns="91440" tIns="45720" rIns="91440" bIns="45720" numCol="1" anchorCtr="0" compatLnSpc="1">
            <a:prstTxWarp prst="textNoShape">
              <a:avLst/>
            </a:prstTxWarp>
            <a:noAutofit/>
          </a:bodyPr>
          <a:lstStyle/>
          <a:p>
            <a:pPr>
              <a:defRPr/>
            </a:pPr>
            <a:r>
              <a:rPr lang="en-US" sz="3600" b="1" dirty="0" err="1" smtClean="0">
                <a:effectLst/>
                <a:latin typeface="Corbel" pitchFamily="34" charset="0"/>
              </a:rPr>
              <a:t>Αναλυτικά</a:t>
            </a:r>
            <a:r>
              <a:rPr lang="en-US" sz="3600" b="1" dirty="0" smtClean="0">
                <a:effectLst/>
                <a:latin typeface="Corbel" pitchFamily="34" charset="0"/>
              </a:rPr>
              <a:t> </a:t>
            </a:r>
            <a:r>
              <a:rPr lang="en-US" sz="3600" b="1" dirty="0" err="1" smtClean="0">
                <a:effectLst/>
                <a:latin typeface="Corbel" pitchFamily="34" charset="0"/>
              </a:rPr>
              <a:t>Προγράμματα</a:t>
            </a:r>
            <a:r>
              <a:rPr lang="en-US" sz="3600" b="1" dirty="0" smtClean="0">
                <a:effectLst/>
                <a:latin typeface="Corbel" pitchFamily="34" charset="0"/>
              </a:rPr>
              <a:t> </a:t>
            </a:r>
            <a:r>
              <a:rPr lang="en-US" sz="3600" b="1" dirty="0" err="1" smtClean="0">
                <a:effectLst/>
                <a:latin typeface="Corbel" pitchFamily="34" charset="0"/>
              </a:rPr>
              <a:t>Γνωστικών</a:t>
            </a:r>
            <a:r>
              <a:rPr lang="en-US" sz="3600" b="1" dirty="0" smtClean="0">
                <a:effectLst/>
                <a:latin typeface="Corbel" pitchFamily="34" charset="0"/>
              </a:rPr>
              <a:t> </a:t>
            </a:r>
            <a:r>
              <a:rPr lang="en-US" sz="3600" b="1" dirty="0" err="1" smtClean="0">
                <a:effectLst/>
                <a:latin typeface="Corbel" pitchFamily="34" charset="0"/>
              </a:rPr>
              <a:t>Αντικειμένων</a:t>
            </a:r>
            <a:r>
              <a:rPr lang="en-US" sz="3600" b="1" dirty="0" smtClean="0">
                <a:effectLst/>
                <a:latin typeface="Corbel" pitchFamily="34" charset="0"/>
              </a:rPr>
              <a:t> (2)</a:t>
            </a:r>
            <a:r>
              <a:rPr lang="en-US" sz="3600" dirty="0" smtClean="0">
                <a:effectLst/>
                <a:latin typeface="Corbel" pitchFamily="34" charset="0"/>
              </a:rPr>
              <a:t> </a:t>
            </a:r>
          </a:p>
        </p:txBody>
      </p:sp>
      <p:sp>
        <p:nvSpPr>
          <p:cNvPr id="21507" name="Rectangle 3"/>
          <p:cNvSpPr>
            <a:spLocks noGrp="1"/>
          </p:cNvSpPr>
          <p:nvPr>
            <p:ph type="body" idx="4294967295"/>
          </p:nvPr>
        </p:nvSpPr>
        <p:spPr>
          <a:xfrm>
            <a:off x="762000" y="1828800"/>
            <a:ext cx="7905750" cy="5257800"/>
          </a:xfrm>
        </p:spPr>
        <p:txBody>
          <a:bodyPr>
            <a:normAutofit/>
          </a:bodyPr>
          <a:lstStyle/>
          <a:p>
            <a:r>
              <a:rPr lang="en-US" altLang="el-GR" sz="2400" dirty="0" err="1" smtClean="0">
                <a:latin typeface="Corbel" pitchFamily="34" charset="0"/>
              </a:rPr>
              <a:t>Στ</a:t>
            </a:r>
            <a:r>
              <a:rPr lang="en-US" altLang="el-GR" sz="2400" dirty="0" smtClean="0">
                <a:latin typeface="Corbel" pitchFamily="34" charset="0"/>
              </a:rPr>
              <a:t>α </a:t>
            </a:r>
            <a:r>
              <a:rPr lang="en-US" altLang="el-GR" sz="2400" dirty="0" smtClean="0">
                <a:latin typeface="Corbel" pitchFamily="34" charset="0"/>
                <a:hlinkClick r:id="rId3" tooltip="Γλωσσάρι: Αναλυτικά Προγράμματα Σπουδών των Γνωστικών Αντικειμένων"/>
              </a:rPr>
              <a:t>ΑΠΣ</a:t>
            </a:r>
            <a:r>
              <a:rPr lang="en-US" altLang="el-GR" sz="2400" dirty="0" smtClean="0">
                <a:latin typeface="Corbel" pitchFamily="34" charset="0"/>
              </a:rPr>
              <a:t> για το Νηπιαγωγείο παρατίθενται: </a:t>
            </a:r>
          </a:p>
          <a:p>
            <a:pPr lvl="1"/>
            <a:r>
              <a:rPr lang="en-US" altLang="el-GR" sz="2400" dirty="0" err="1" smtClean="0">
                <a:latin typeface="Corbel" pitchFamily="34" charset="0"/>
              </a:rPr>
              <a:t>οι</a:t>
            </a:r>
            <a:r>
              <a:rPr lang="en-US" altLang="el-GR" sz="2400" dirty="0" smtClean="0">
                <a:latin typeface="Corbel" pitchFamily="34" charset="0"/>
              </a:rPr>
              <a:t> </a:t>
            </a:r>
            <a:r>
              <a:rPr lang="en-US" altLang="el-GR" sz="2400" b="1" dirty="0" err="1" smtClean="0">
                <a:latin typeface="Corbel" pitchFamily="34" charset="0"/>
              </a:rPr>
              <a:t>στόχοι</a:t>
            </a:r>
            <a:r>
              <a:rPr lang="en-US" altLang="el-GR" sz="2400" dirty="0" smtClean="0">
                <a:latin typeface="Corbel" pitchFamily="34" charset="0"/>
              </a:rPr>
              <a:t> και </a:t>
            </a:r>
            <a:r>
              <a:rPr lang="en-US" altLang="el-GR" sz="2400" dirty="0" err="1" smtClean="0">
                <a:latin typeface="Corbel" pitchFamily="34" charset="0"/>
              </a:rPr>
              <a:t>οι</a:t>
            </a:r>
            <a:r>
              <a:rPr lang="en-US" altLang="el-GR" sz="2400" dirty="0" smtClean="0">
                <a:latin typeface="Corbel" pitchFamily="34" charset="0"/>
              </a:rPr>
              <a:t> </a:t>
            </a:r>
          </a:p>
          <a:p>
            <a:pPr lvl="1"/>
            <a:r>
              <a:rPr lang="en-US" altLang="el-GR" sz="2400" b="1" dirty="0" err="1" smtClean="0">
                <a:latin typeface="Corbel" pitchFamily="34" charset="0"/>
              </a:rPr>
              <a:t>ικ</a:t>
            </a:r>
            <a:r>
              <a:rPr lang="en-US" altLang="el-GR" sz="2400" b="1" dirty="0" smtClean="0">
                <a:latin typeface="Corbel" pitchFamily="34" charset="0"/>
              </a:rPr>
              <a:t>ανότητες</a:t>
            </a:r>
            <a:r>
              <a:rPr lang="en-US" altLang="el-GR" sz="2400" dirty="0" smtClean="0">
                <a:latin typeface="Corbel" pitchFamily="34" charset="0"/>
              </a:rPr>
              <a:t> που επιδιώκονται να αναπτυχθούν, </a:t>
            </a:r>
          </a:p>
          <a:p>
            <a:r>
              <a:rPr lang="en-US" altLang="el-GR" sz="2400" dirty="0" smtClean="0">
                <a:latin typeface="Corbel" pitchFamily="34" charset="0"/>
              </a:rPr>
              <a:t>και </a:t>
            </a:r>
            <a:r>
              <a:rPr lang="en-US" altLang="el-GR" sz="2400" dirty="0" err="1" smtClean="0">
                <a:latin typeface="Corbel" pitchFamily="34" charset="0"/>
              </a:rPr>
              <a:t>οι</a:t>
            </a:r>
            <a:r>
              <a:rPr lang="en-US" altLang="el-GR" sz="2400" dirty="0" smtClean="0">
                <a:latin typeface="Corbel" pitchFamily="34" charset="0"/>
              </a:rPr>
              <a:t> </a:t>
            </a:r>
            <a:r>
              <a:rPr lang="en-US" altLang="el-GR" sz="2400" dirty="0" err="1" smtClean="0">
                <a:latin typeface="Corbel" pitchFamily="34" charset="0"/>
              </a:rPr>
              <a:t>ενδεικτικές</a:t>
            </a:r>
            <a:r>
              <a:rPr lang="en-US" altLang="el-GR" sz="2400" dirty="0" smtClean="0">
                <a:latin typeface="Corbel" pitchFamily="34" charset="0"/>
              </a:rPr>
              <a:t> </a:t>
            </a:r>
            <a:r>
              <a:rPr lang="en-US" altLang="el-GR" sz="2400" dirty="0" err="1" smtClean="0">
                <a:latin typeface="Corbel" pitchFamily="34" charset="0"/>
              </a:rPr>
              <a:t>δρ</a:t>
            </a:r>
            <a:r>
              <a:rPr lang="en-US" altLang="el-GR" sz="2400" dirty="0" smtClean="0">
                <a:latin typeface="Corbel" pitchFamily="34" charset="0"/>
              </a:rPr>
              <a:t>αστηριότητες που υλοποιούν το περιεχόμενο των γνωστικών αντικειμένων: </a:t>
            </a:r>
          </a:p>
          <a:p>
            <a:pPr lvl="1"/>
            <a:r>
              <a:rPr lang="en-US" altLang="el-GR" sz="2400" dirty="0" err="1" smtClean="0">
                <a:latin typeface="Corbel" pitchFamily="34" charset="0"/>
              </a:rPr>
              <a:t>Γνώσεων</a:t>
            </a:r>
            <a:r>
              <a:rPr lang="en-US" altLang="el-GR" sz="2400" dirty="0" smtClean="0">
                <a:latin typeface="Corbel" pitchFamily="34" charset="0"/>
              </a:rPr>
              <a:t> </a:t>
            </a:r>
          </a:p>
          <a:p>
            <a:pPr lvl="1"/>
            <a:r>
              <a:rPr lang="en-US" altLang="el-GR" sz="2400" dirty="0" err="1" smtClean="0">
                <a:latin typeface="Corbel" pitchFamily="34" charset="0"/>
              </a:rPr>
              <a:t>Δεξιοτήτων</a:t>
            </a:r>
            <a:r>
              <a:rPr lang="en-US" altLang="el-GR" sz="2400" dirty="0" smtClean="0">
                <a:latin typeface="Corbel" pitchFamily="34" charset="0"/>
              </a:rPr>
              <a:t> </a:t>
            </a:r>
          </a:p>
          <a:p>
            <a:pPr lvl="1"/>
            <a:r>
              <a:rPr lang="en-US" altLang="el-GR" sz="2400" dirty="0" err="1" smtClean="0">
                <a:latin typeface="Corbel" pitchFamily="34" charset="0"/>
              </a:rPr>
              <a:t>Στάσεων</a:t>
            </a:r>
            <a:r>
              <a:rPr lang="el-GR" altLang="el-GR" sz="2400" dirty="0" smtClean="0"/>
              <a:t> </a:t>
            </a:r>
            <a:r>
              <a:rPr lang="en-US" altLang="el-GR" sz="2400" dirty="0" smtClean="0">
                <a:latin typeface="Corbel" pitchFamily="34" charset="0"/>
              </a:rPr>
              <a:t>–</a:t>
            </a:r>
            <a:r>
              <a:rPr lang="el-GR" altLang="el-GR" sz="2400" dirty="0" smtClean="0"/>
              <a:t> </a:t>
            </a:r>
            <a:r>
              <a:rPr lang="en-US" altLang="el-GR" sz="2400" dirty="0" err="1" smtClean="0">
                <a:latin typeface="Corbel" pitchFamily="34" charset="0"/>
              </a:rPr>
              <a:t>Συμ</a:t>
            </a:r>
            <a:r>
              <a:rPr lang="en-US" altLang="el-GR" sz="2400" dirty="0" smtClean="0">
                <a:latin typeface="Corbel" pitchFamily="34" charset="0"/>
              </a:rPr>
              <a:t>περιφορών</a:t>
            </a:r>
            <a:r>
              <a:rPr lang="el-GR" altLang="el-GR" sz="2400" dirty="0" smtClean="0"/>
              <a:t> </a:t>
            </a:r>
            <a:r>
              <a:rPr lang="en-US" altLang="el-GR" sz="2400" dirty="0" smtClean="0">
                <a:latin typeface="Corbel" pitchFamily="34" charset="0"/>
              </a:rPr>
              <a:t>- </a:t>
            </a:r>
            <a:r>
              <a:rPr lang="en-US" altLang="el-GR" sz="2400" dirty="0" err="1" smtClean="0">
                <a:latin typeface="Corbel" pitchFamily="34" charset="0"/>
              </a:rPr>
              <a:t>Αξιών</a:t>
            </a:r>
            <a:r>
              <a:rPr lang="en-US" altLang="el-GR" sz="2400" dirty="0" smtClean="0">
                <a:latin typeface="Corbel" pitchFamily="34" charset="0"/>
              </a:rPr>
              <a:t> </a:t>
            </a:r>
          </a:p>
          <a:p>
            <a:endParaRPr lang="en-US" altLang="el-GR" sz="2400" dirty="0" smtClean="0"/>
          </a:p>
          <a:p>
            <a:endParaRPr lang="en-US" altLang="el-GR" sz="2400" dirty="0" smtClean="0"/>
          </a:p>
        </p:txBody>
      </p:sp>
    </p:spTree>
    <p:extLst>
      <p:ext uri="{BB962C8B-B14F-4D97-AF65-F5344CB8AC3E}">
        <p14:creationId xmlns:p14="http://schemas.microsoft.com/office/powerpoint/2010/main" val="41402178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p:cNvSpPr>
          <p:nvPr>
            <p:ph type="title"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en-US" altLang="el-GR" sz="3600" b="1" dirty="0" err="1" smtClean="0">
                <a:effectLst/>
                <a:latin typeface="Corbel" pitchFamily="34" charset="0"/>
              </a:rPr>
              <a:t>Οι</a:t>
            </a:r>
            <a:r>
              <a:rPr lang="en-US" altLang="el-GR" sz="3600" b="1" dirty="0" smtClean="0">
                <a:effectLst/>
                <a:latin typeface="Corbel" pitchFamily="34" charset="0"/>
              </a:rPr>
              <a:t> βα</a:t>
            </a:r>
            <a:r>
              <a:rPr lang="en-US" altLang="el-GR" sz="3600" b="1" dirty="0" err="1" smtClean="0">
                <a:effectLst/>
                <a:latin typeface="Corbel" pitchFamily="34" charset="0"/>
              </a:rPr>
              <a:t>σικές</a:t>
            </a:r>
            <a:r>
              <a:rPr lang="en-US" altLang="el-GR" sz="3600" b="1" dirty="0" smtClean="0">
                <a:effectLst/>
                <a:latin typeface="Corbel" pitchFamily="34" charset="0"/>
              </a:rPr>
              <a:t> α</a:t>
            </a:r>
            <a:r>
              <a:rPr lang="en-US" altLang="el-GR" sz="3600" b="1" dirty="0" err="1" smtClean="0">
                <a:effectLst/>
                <a:latin typeface="Corbel" pitchFamily="34" charset="0"/>
              </a:rPr>
              <a:t>ρχές</a:t>
            </a:r>
            <a:r>
              <a:rPr lang="en-US" altLang="el-GR" sz="3600" b="1" dirty="0" smtClean="0">
                <a:effectLst/>
                <a:latin typeface="Corbel" pitchFamily="34" charset="0"/>
              </a:rPr>
              <a:t> </a:t>
            </a:r>
            <a:r>
              <a:rPr lang="en-US" altLang="el-GR" sz="3600" b="1" dirty="0" err="1" smtClean="0">
                <a:effectLst/>
                <a:latin typeface="Corbel" pitchFamily="34" charset="0"/>
              </a:rPr>
              <a:t>του</a:t>
            </a:r>
            <a:r>
              <a:rPr lang="en-US" altLang="el-GR" sz="3600" b="1" dirty="0" smtClean="0">
                <a:effectLst/>
                <a:latin typeface="Corbel" pitchFamily="34" charset="0"/>
              </a:rPr>
              <a:t> Δ.Ε.Π.Π.Σ.</a:t>
            </a:r>
            <a:r>
              <a:rPr lang="en-US" altLang="el-GR" sz="3900" dirty="0" smtClean="0">
                <a:effectLst/>
                <a:latin typeface="Corbel" pitchFamily="34" charset="0"/>
              </a:rPr>
              <a:t> </a:t>
            </a:r>
          </a:p>
        </p:txBody>
      </p:sp>
      <p:sp>
        <p:nvSpPr>
          <p:cNvPr id="22531" name="Rectangle 3"/>
          <p:cNvSpPr>
            <a:spLocks noGrp="1"/>
          </p:cNvSpPr>
          <p:nvPr>
            <p:ph type="body" idx="4294967295"/>
          </p:nvPr>
        </p:nvSpPr>
        <p:spPr>
          <a:xfrm>
            <a:off x="838201" y="1500188"/>
            <a:ext cx="8047038" cy="4800600"/>
          </a:xfrm>
        </p:spPr>
        <p:txBody>
          <a:bodyPr/>
          <a:lstStyle/>
          <a:p>
            <a:r>
              <a:rPr lang="en-US" altLang="el-GR" sz="2800" dirty="0" err="1" smtClean="0">
                <a:latin typeface="Corbel" pitchFamily="34" charset="0"/>
              </a:rPr>
              <a:t>Αν</a:t>
            </a:r>
            <a:r>
              <a:rPr lang="en-US" altLang="el-GR" sz="2800" dirty="0" smtClean="0">
                <a:latin typeface="Corbel" pitchFamily="34" charset="0"/>
              </a:rPr>
              <a:t>αδεικνύουν: </a:t>
            </a:r>
          </a:p>
          <a:p>
            <a:pPr lvl="1"/>
            <a:r>
              <a:rPr lang="en-US" altLang="el-GR" dirty="0" err="1" smtClean="0">
                <a:latin typeface="Corbel" pitchFamily="34" charset="0"/>
              </a:rPr>
              <a:t>Την</a:t>
            </a:r>
            <a:r>
              <a:rPr lang="en-US" altLang="el-GR" dirty="0" smtClean="0">
                <a:latin typeface="Corbel" pitchFamily="34" charset="0"/>
              </a:rPr>
              <a:t> ανα</a:t>
            </a:r>
            <a:r>
              <a:rPr lang="en-US" altLang="el-GR" dirty="0" err="1" smtClean="0">
                <a:latin typeface="Corbel" pitchFamily="34" charset="0"/>
              </a:rPr>
              <a:t>γνώριση</a:t>
            </a:r>
            <a:r>
              <a:rPr lang="en-US" altLang="el-GR" dirty="0" smtClean="0">
                <a:latin typeface="Corbel" pitchFamily="34" charset="0"/>
              </a:rPr>
              <a:t> και </a:t>
            </a:r>
            <a:r>
              <a:rPr lang="en-US" altLang="el-GR" dirty="0" err="1" smtClean="0">
                <a:latin typeface="Corbel" pitchFamily="34" charset="0"/>
              </a:rPr>
              <a:t>το</a:t>
            </a:r>
            <a:r>
              <a:rPr lang="en-US" altLang="el-GR" dirty="0" smtClean="0">
                <a:latin typeface="Corbel" pitchFamily="34" charset="0"/>
              </a:rPr>
              <a:t> </a:t>
            </a:r>
            <a:r>
              <a:rPr lang="en-US" altLang="el-GR" dirty="0" err="1" smtClean="0">
                <a:latin typeface="Corbel" pitchFamily="34" charset="0"/>
              </a:rPr>
              <a:t>σε</a:t>
            </a:r>
            <a:r>
              <a:rPr lang="en-US" altLang="el-GR" dirty="0" smtClean="0">
                <a:latin typeface="Corbel" pitchFamily="34" charset="0"/>
              </a:rPr>
              <a:t>βασμό του άλλου </a:t>
            </a:r>
          </a:p>
          <a:p>
            <a:pPr lvl="1"/>
            <a:r>
              <a:rPr lang="en-US" altLang="el-GR" dirty="0" err="1" smtClean="0">
                <a:latin typeface="Corbel" pitchFamily="34" charset="0"/>
              </a:rPr>
              <a:t>την</a:t>
            </a:r>
            <a:r>
              <a:rPr lang="en-US" altLang="el-GR" dirty="0" smtClean="0">
                <a:latin typeface="Corbel" pitchFamily="34" charset="0"/>
              </a:rPr>
              <a:t> </a:t>
            </a:r>
            <a:r>
              <a:rPr lang="en-US" altLang="el-GR" dirty="0" err="1" smtClean="0">
                <a:latin typeface="Corbel" pitchFamily="34" charset="0"/>
              </a:rPr>
              <a:t>έντ</a:t>
            </a:r>
            <a:r>
              <a:rPr lang="en-US" altLang="el-GR" dirty="0" smtClean="0">
                <a:latin typeface="Corbel" pitchFamily="34" charset="0"/>
              </a:rPr>
              <a:t>αξη,τη συνεκπαίδευση όλων των παιδιών </a:t>
            </a:r>
          </a:p>
          <a:p>
            <a:pPr lvl="1"/>
            <a:r>
              <a:rPr lang="en-US" altLang="el-GR" dirty="0" err="1" smtClean="0">
                <a:latin typeface="Corbel" pitchFamily="34" charset="0"/>
              </a:rPr>
              <a:t>Την</a:t>
            </a:r>
            <a:r>
              <a:rPr lang="en-US" altLang="el-GR" dirty="0" smtClean="0">
                <a:latin typeface="Corbel" pitchFamily="34" charset="0"/>
              </a:rPr>
              <a:t> α</a:t>
            </a:r>
            <a:r>
              <a:rPr lang="en-US" altLang="el-GR" dirty="0" err="1" smtClean="0">
                <a:latin typeface="Corbel" pitchFamily="34" charset="0"/>
              </a:rPr>
              <a:t>νά</a:t>
            </a:r>
            <a:r>
              <a:rPr lang="en-US" altLang="el-GR" dirty="0" smtClean="0">
                <a:latin typeface="Corbel" pitchFamily="34" charset="0"/>
              </a:rPr>
              <a:t>πτυξη της αυτονομίας και της αυτοαντίληψης </a:t>
            </a:r>
          </a:p>
          <a:p>
            <a:pPr lvl="1"/>
            <a:r>
              <a:rPr lang="en-US" altLang="el-GR" dirty="0" err="1" smtClean="0">
                <a:latin typeface="Corbel" pitchFamily="34" charset="0"/>
              </a:rPr>
              <a:t>Την</a:t>
            </a:r>
            <a:r>
              <a:rPr lang="en-US" altLang="el-GR" dirty="0" smtClean="0">
                <a:latin typeface="Corbel" pitchFamily="34" charset="0"/>
              </a:rPr>
              <a:t> ανα</a:t>
            </a:r>
            <a:r>
              <a:rPr lang="en-US" altLang="el-GR" dirty="0" err="1" smtClean="0">
                <a:latin typeface="Corbel" pitchFamily="34" charset="0"/>
              </a:rPr>
              <a:t>γνώριση</a:t>
            </a:r>
            <a:r>
              <a:rPr lang="en-US" altLang="el-GR" dirty="0" smtClean="0">
                <a:latin typeface="Corbel" pitchFamily="34" charset="0"/>
              </a:rPr>
              <a:t> </a:t>
            </a:r>
            <a:r>
              <a:rPr lang="en-US" altLang="el-GR" dirty="0" err="1" smtClean="0">
                <a:latin typeface="Corbel" pitchFamily="34" charset="0"/>
              </a:rPr>
              <a:t>δι</a:t>
            </a:r>
            <a:r>
              <a:rPr lang="en-US" altLang="el-GR" dirty="0" smtClean="0">
                <a:latin typeface="Corbel" pitchFamily="34" charset="0"/>
              </a:rPr>
              <a:t>αφορετικών ικανοτήτων, ενδιαφερόντων, εμπειριών, βιωμάτων </a:t>
            </a:r>
          </a:p>
          <a:p>
            <a:pPr lvl="1"/>
            <a:r>
              <a:rPr lang="en-US" altLang="el-GR" dirty="0" err="1" smtClean="0">
                <a:latin typeface="Corbel" pitchFamily="34" charset="0"/>
              </a:rPr>
              <a:t>Την</a:t>
            </a:r>
            <a:r>
              <a:rPr lang="en-US" altLang="el-GR" dirty="0" smtClean="0">
                <a:latin typeface="Corbel" pitchFamily="34" charset="0"/>
              </a:rPr>
              <a:t> α</a:t>
            </a:r>
            <a:r>
              <a:rPr lang="en-US" altLang="el-GR" dirty="0" err="1" smtClean="0">
                <a:latin typeface="Corbel" pitchFamily="34" charset="0"/>
              </a:rPr>
              <a:t>λληλε</a:t>
            </a:r>
            <a:r>
              <a:rPr lang="en-US" altLang="el-GR" dirty="0" smtClean="0">
                <a:latin typeface="Corbel" pitchFamily="34" charset="0"/>
              </a:rPr>
              <a:t>πίδραση, τη συνεργασία την επικοινωνία </a:t>
            </a:r>
          </a:p>
          <a:p>
            <a:pPr lvl="1"/>
            <a:endParaRPr lang="en-US" altLang="el-GR" dirty="0" smtClean="0"/>
          </a:p>
        </p:txBody>
      </p:sp>
    </p:spTree>
    <p:extLst>
      <p:ext uri="{BB962C8B-B14F-4D97-AF65-F5344CB8AC3E}">
        <p14:creationId xmlns:p14="http://schemas.microsoft.com/office/powerpoint/2010/main" val="8217557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p:cNvSpPr>
          <p:nvPr>
            <p:ph type="title" idx="4294967295"/>
          </p:nvPr>
        </p:nvSpPr>
        <p:spPr bwMode="auto">
          <a:xfrm>
            <a:off x="762000" y="274638"/>
            <a:ext cx="8172450" cy="1066800"/>
          </a:xfrm>
        </p:spPr>
        <p:txBody>
          <a:bodyPr vert="horz" wrap="square" lIns="91440" tIns="45720" rIns="91440" bIns="45720" numCol="1" anchorCtr="0" compatLnSpc="1">
            <a:prstTxWarp prst="textNoShape">
              <a:avLst/>
            </a:prstTxWarp>
            <a:noAutofit/>
          </a:bodyPr>
          <a:lstStyle/>
          <a:p>
            <a:pPr>
              <a:defRPr/>
            </a:pPr>
            <a:r>
              <a:rPr lang="en-US" sz="3600" b="1" dirty="0" err="1" smtClean="0">
                <a:effectLst/>
                <a:latin typeface="Corbel" pitchFamily="34" charset="0"/>
              </a:rPr>
              <a:t>Άξονες</a:t>
            </a:r>
            <a:r>
              <a:rPr lang="en-US" sz="3600" b="1" dirty="0" smtClean="0">
                <a:effectLst/>
                <a:latin typeface="Corbel" pitchFamily="34" charset="0"/>
              </a:rPr>
              <a:t> </a:t>
            </a:r>
            <a:r>
              <a:rPr lang="en-US" sz="3600" b="1" dirty="0" err="1" smtClean="0">
                <a:effectLst/>
                <a:latin typeface="Corbel" pitchFamily="34" charset="0"/>
              </a:rPr>
              <a:t>που</a:t>
            </a:r>
            <a:r>
              <a:rPr lang="en-US" sz="3600" b="1" dirty="0" smtClean="0">
                <a:effectLst/>
                <a:latin typeface="Corbel" pitchFamily="34" charset="0"/>
              </a:rPr>
              <a:t> </a:t>
            </a:r>
            <a:r>
              <a:rPr lang="en-US" sz="3600" b="1" dirty="0" err="1" smtClean="0">
                <a:effectLst/>
                <a:latin typeface="Corbel" pitchFamily="34" charset="0"/>
              </a:rPr>
              <a:t>αναφέρονται</a:t>
            </a:r>
            <a:r>
              <a:rPr lang="en-US" sz="3600" b="1" dirty="0" smtClean="0">
                <a:effectLst/>
                <a:latin typeface="Corbel" pitchFamily="34" charset="0"/>
              </a:rPr>
              <a:t> </a:t>
            </a:r>
            <a:r>
              <a:rPr lang="en-US" sz="3600" b="1" dirty="0" err="1" smtClean="0">
                <a:effectLst/>
                <a:latin typeface="Corbel" pitchFamily="34" charset="0"/>
              </a:rPr>
              <a:t>στο</a:t>
            </a:r>
            <a:r>
              <a:rPr lang="en-US" sz="3600" b="1" dirty="0" smtClean="0">
                <a:effectLst/>
                <a:latin typeface="Corbel" pitchFamily="34" charset="0"/>
              </a:rPr>
              <a:t> Δ.Ε.Π.Π.Σ.</a:t>
            </a:r>
            <a:r>
              <a:rPr lang="en-US" sz="3600" dirty="0" smtClean="0">
                <a:effectLst/>
                <a:latin typeface="Corbel" pitchFamily="34" charset="0"/>
              </a:rPr>
              <a:t> </a:t>
            </a:r>
          </a:p>
        </p:txBody>
      </p:sp>
      <p:sp>
        <p:nvSpPr>
          <p:cNvPr id="23555" name="Rectangle 3"/>
          <p:cNvSpPr>
            <a:spLocks noGrp="1"/>
          </p:cNvSpPr>
          <p:nvPr>
            <p:ph type="body" idx="4294967295"/>
          </p:nvPr>
        </p:nvSpPr>
        <p:spPr>
          <a:xfrm>
            <a:off x="685800" y="1752600"/>
            <a:ext cx="7818438" cy="5410200"/>
          </a:xfrm>
        </p:spPr>
        <p:txBody>
          <a:bodyPr>
            <a:normAutofit/>
          </a:bodyPr>
          <a:lstStyle/>
          <a:p>
            <a:pPr>
              <a:lnSpc>
                <a:spcPct val="90000"/>
              </a:lnSpc>
            </a:pPr>
            <a:r>
              <a:rPr lang="en-US" altLang="el-GR" sz="2000" dirty="0" smtClean="0">
                <a:latin typeface="Corbel" pitchFamily="34" charset="0"/>
              </a:rPr>
              <a:t>Η πα</a:t>
            </a:r>
            <a:r>
              <a:rPr lang="en-US" altLang="el-GR" sz="2000" dirty="0" err="1" smtClean="0">
                <a:latin typeface="Corbel" pitchFamily="34" charset="0"/>
              </a:rPr>
              <a:t>ροχή</a:t>
            </a:r>
            <a:r>
              <a:rPr lang="en-US" altLang="el-GR" sz="2000" dirty="0" smtClean="0">
                <a:latin typeface="Corbel" pitchFamily="34" charset="0"/>
              </a:rPr>
              <a:t> </a:t>
            </a:r>
            <a:r>
              <a:rPr lang="en-US" altLang="el-GR" sz="2000" dirty="0" err="1" smtClean="0">
                <a:latin typeface="Corbel" pitchFamily="34" charset="0"/>
              </a:rPr>
              <a:t>γενικής</a:t>
            </a:r>
            <a:r>
              <a:rPr lang="en-US" altLang="el-GR" sz="2000" dirty="0" smtClean="0">
                <a:latin typeface="Corbel" pitchFamily="34" charset="0"/>
              </a:rPr>
              <a:t> πα</a:t>
            </a:r>
            <a:r>
              <a:rPr lang="en-US" altLang="el-GR" sz="2000" dirty="0" err="1" smtClean="0">
                <a:latin typeface="Corbel" pitchFamily="34" charset="0"/>
              </a:rPr>
              <a:t>ιδεί</a:t>
            </a:r>
            <a:r>
              <a:rPr lang="en-US" altLang="el-GR" sz="2000" dirty="0" smtClean="0">
                <a:latin typeface="Corbel" pitchFamily="34" charset="0"/>
              </a:rPr>
              <a:t>ας. </a:t>
            </a:r>
          </a:p>
          <a:p>
            <a:pPr>
              <a:lnSpc>
                <a:spcPct val="90000"/>
              </a:lnSpc>
            </a:pPr>
            <a:r>
              <a:rPr lang="en-US" altLang="el-GR" sz="2000" dirty="0" smtClean="0">
                <a:latin typeface="Corbel" pitchFamily="34" charset="0"/>
              </a:rPr>
              <a:t>Η α</a:t>
            </a:r>
            <a:r>
              <a:rPr lang="en-US" altLang="el-GR" sz="2000" dirty="0" err="1" smtClean="0">
                <a:latin typeface="Corbel" pitchFamily="34" charset="0"/>
              </a:rPr>
              <a:t>νάδειξη</a:t>
            </a:r>
            <a:r>
              <a:rPr lang="en-US" altLang="el-GR" sz="2000" dirty="0" smtClean="0">
                <a:latin typeface="Corbel" pitchFamily="34" charset="0"/>
              </a:rPr>
              <a:t> </a:t>
            </a:r>
            <a:r>
              <a:rPr lang="en-US" altLang="el-GR" sz="2000" dirty="0" err="1" smtClean="0">
                <a:latin typeface="Corbel" pitchFamily="34" charset="0"/>
              </a:rPr>
              <a:t>ενδι</a:t>
            </a:r>
            <a:r>
              <a:rPr lang="en-US" altLang="el-GR" sz="2000" dirty="0" smtClean="0">
                <a:latin typeface="Corbel" pitchFamily="34" charset="0"/>
              </a:rPr>
              <a:t>αφερόντων του παιδιού και η καλλιέργεια δεξιοτήτων. </a:t>
            </a:r>
          </a:p>
          <a:p>
            <a:pPr>
              <a:lnSpc>
                <a:spcPct val="90000"/>
              </a:lnSpc>
            </a:pPr>
            <a:r>
              <a:rPr lang="en-US" altLang="el-GR" sz="2000" dirty="0" smtClean="0">
                <a:latin typeface="Corbel" pitchFamily="34" charset="0"/>
              </a:rPr>
              <a:t>Η </a:t>
            </a:r>
            <a:r>
              <a:rPr lang="en-US" altLang="el-GR" sz="2000" dirty="0" err="1" smtClean="0">
                <a:latin typeface="Corbel" pitchFamily="34" charset="0"/>
              </a:rPr>
              <a:t>εξ</a:t>
            </a:r>
            <a:r>
              <a:rPr lang="en-US" altLang="el-GR" sz="2000" dirty="0" smtClean="0">
                <a:latin typeface="Corbel" pitchFamily="34" charset="0"/>
              </a:rPr>
              <a:t>ασφάλιση ίσων ευκαιριών μάθησης για όλα τα παιδιά. </a:t>
            </a:r>
          </a:p>
          <a:p>
            <a:pPr>
              <a:lnSpc>
                <a:spcPct val="90000"/>
              </a:lnSpc>
            </a:pPr>
            <a:r>
              <a:rPr lang="en-US" altLang="el-GR" sz="2000" dirty="0" smtClean="0">
                <a:latin typeface="Corbel" pitchFamily="34" charset="0"/>
              </a:rPr>
              <a:t>Η </a:t>
            </a:r>
            <a:r>
              <a:rPr lang="en-US" altLang="el-GR" sz="2000" dirty="0" err="1" smtClean="0">
                <a:latin typeface="Corbel" pitchFamily="34" charset="0"/>
              </a:rPr>
              <a:t>ενίσχυση</a:t>
            </a:r>
            <a:r>
              <a:rPr lang="en-US" altLang="el-GR" sz="2000" dirty="0" smtClean="0">
                <a:latin typeface="Corbel" pitchFamily="34" charset="0"/>
              </a:rPr>
              <a:t> </a:t>
            </a:r>
            <a:r>
              <a:rPr lang="en-US" altLang="el-GR" sz="2000" dirty="0" err="1" smtClean="0">
                <a:latin typeface="Corbel" pitchFamily="34" charset="0"/>
              </a:rPr>
              <a:t>της</a:t>
            </a:r>
            <a:r>
              <a:rPr lang="en-US" altLang="el-GR" sz="2000" dirty="0" smtClean="0">
                <a:latin typeface="Corbel" pitchFamily="34" charset="0"/>
              </a:rPr>
              <a:t> π</a:t>
            </a:r>
            <a:r>
              <a:rPr lang="en-US" altLang="el-GR" sz="2000" dirty="0" err="1" smtClean="0">
                <a:latin typeface="Corbel" pitchFamily="34" charset="0"/>
              </a:rPr>
              <a:t>ολιτισμικής</a:t>
            </a:r>
            <a:r>
              <a:rPr lang="en-US" altLang="el-GR" sz="2000" dirty="0" smtClean="0">
                <a:latin typeface="Corbel" pitchFamily="34" charset="0"/>
              </a:rPr>
              <a:t> και </a:t>
            </a:r>
            <a:r>
              <a:rPr lang="en-US" altLang="el-GR" sz="2000" dirty="0" err="1" smtClean="0">
                <a:latin typeface="Corbel" pitchFamily="34" charset="0"/>
              </a:rPr>
              <a:t>γλωσσικής</a:t>
            </a:r>
            <a:r>
              <a:rPr lang="en-US" altLang="el-GR" sz="2000" dirty="0" smtClean="0">
                <a:latin typeface="Corbel" pitchFamily="34" charset="0"/>
              </a:rPr>
              <a:t> τα</a:t>
            </a:r>
            <a:r>
              <a:rPr lang="en-US" altLang="el-GR" sz="2000" dirty="0" err="1" smtClean="0">
                <a:latin typeface="Corbel" pitchFamily="34" charset="0"/>
              </a:rPr>
              <a:t>υτότητ</a:t>
            </a:r>
            <a:r>
              <a:rPr lang="en-US" altLang="el-GR" sz="2000" dirty="0" smtClean="0">
                <a:latin typeface="Corbel" pitchFamily="34" charset="0"/>
              </a:rPr>
              <a:t>ας της χώρας μας στο πλαίσιο μιας διαμορφούμενης πολιπολιτισμικής κοινωνίας </a:t>
            </a:r>
          </a:p>
          <a:p>
            <a:pPr>
              <a:lnSpc>
                <a:spcPct val="90000"/>
              </a:lnSpc>
            </a:pPr>
            <a:r>
              <a:rPr lang="en-US" altLang="el-GR" sz="2000" dirty="0" smtClean="0">
                <a:latin typeface="Corbel" pitchFamily="34" charset="0"/>
              </a:rPr>
              <a:t>Η π</a:t>
            </a:r>
            <a:r>
              <a:rPr lang="en-US" altLang="el-GR" sz="2000" dirty="0" err="1" smtClean="0">
                <a:latin typeface="Corbel" pitchFamily="34" charset="0"/>
              </a:rPr>
              <a:t>ροετοιμ</a:t>
            </a:r>
            <a:r>
              <a:rPr lang="en-US" altLang="el-GR" sz="2000" dirty="0" smtClean="0">
                <a:latin typeface="Corbel" pitchFamily="34" charset="0"/>
              </a:rPr>
              <a:t>ασία για την αξιοποίηση των νέων τεχνολογιών πληροφόρησης και επικοινωνίας. </a:t>
            </a:r>
          </a:p>
          <a:p>
            <a:pPr>
              <a:lnSpc>
                <a:spcPct val="90000"/>
              </a:lnSpc>
            </a:pPr>
            <a:r>
              <a:rPr lang="en-US" altLang="el-GR" sz="2000" dirty="0" smtClean="0">
                <a:latin typeface="Corbel" pitchFamily="34" charset="0"/>
              </a:rPr>
              <a:t>Η π</a:t>
            </a:r>
            <a:r>
              <a:rPr lang="en-US" altLang="el-GR" sz="2000" dirty="0" err="1" smtClean="0">
                <a:latin typeface="Corbel" pitchFamily="34" charset="0"/>
              </a:rPr>
              <a:t>ρο</a:t>
            </a:r>
            <a:r>
              <a:rPr lang="en-US" altLang="el-GR" sz="2000" dirty="0" smtClean="0">
                <a:latin typeface="Corbel" pitchFamily="34" charset="0"/>
              </a:rPr>
              <a:t>αγωγή της φυσικής, ψυχικής, κοινωνικής υγείας. </a:t>
            </a:r>
          </a:p>
          <a:p>
            <a:pPr>
              <a:lnSpc>
                <a:spcPct val="90000"/>
              </a:lnSpc>
            </a:pPr>
            <a:r>
              <a:rPr lang="en-US" altLang="el-GR" sz="2000" dirty="0" smtClean="0">
                <a:latin typeface="Corbel" pitchFamily="34" charset="0"/>
              </a:rPr>
              <a:t>Η </a:t>
            </a:r>
            <a:r>
              <a:rPr lang="en-US" altLang="el-GR" sz="2000" dirty="0" err="1" smtClean="0">
                <a:latin typeface="Corbel" pitchFamily="34" charset="0"/>
              </a:rPr>
              <a:t>ευ</a:t>
            </a:r>
            <a:r>
              <a:rPr lang="en-US" altLang="el-GR" sz="2000" dirty="0" smtClean="0">
                <a:latin typeface="Corbel" pitchFamily="34" charset="0"/>
              </a:rPr>
              <a:t>αισθητοποίηση απέναντι στο φυσικό περιβάλλον, η αναγκαιότητα προστασίας του και η υιοθέτηση νέων σχετικών προτύπων συμπεριφοράς </a:t>
            </a:r>
          </a:p>
          <a:p>
            <a:pPr>
              <a:lnSpc>
                <a:spcPct val="90000"/>
              </a:lnSpc>
            </a:pPr>
            <a:endParaRPr lang="en-US" altLang="el-GR" sz="2000" dirty="0" smtClean="0"/>
          </a:p>
        </p:txBody>
      </p:sp>
    </p:spTree>
    <p:extLst>
      <p:ext uri="{BB962C8B-B14F-4D97-AF65-F5344CB8AC3E}">
        <p14:creationId xmlns:p14="http://schemas.microsoft.com/office/powerpoint/2010/main" val="23227783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p:cNvSpPr>
          <p:nvPr>
            <p:ph type="title" idx="4294967295"/>
          </p:nvPr>
        </p:nvSpPr>
        <p:spPr bwMode="auto">
          <a:xfrm>
            <a:off x="609600" y="274638"/>
            <a:ext cx="80772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normAutofit/>
          </a:bodyPr>
          <a:lstStyle/>
          <a:p>
            <a:r>
              <a:rPr lang="en-US" altLang="el-GR" sz="4000" b="1" dirty="0" err="1" smtClean="0">
                <a:effectLst/>
                <a:latin typeface="Corbel" pitchFamily="34" charset="0"/>
              </a:rPr>
              <a:t>Δι</a:t>
            </a:r>
            <a:r>
              <a:rPr lang="en-US" altLang="el-GR" sz="4000" b="1" dirty="0" smtClean="0">
                <a:effectLst/>
                <a:latin typeface="Corbel" pitchFamily="34" charset="0"/>
              </a:rPr>
              <a:t>αθεματικότητα </a:t>
            </a:r>
          </a:p>
        </p:txBody>
      </p:sp>
      <p:sp>
        <p:nvSpPr>
          <p:cNvPr id="24579" name="Rectangle 3"/>
          <p:cNvSpPr>
            <a:spLocks noGrp="1"/>
          </p:cNvSpPr>
          <p:nvPr>
            <p:ph type="body" idx="4294967295"/>
          </p:nvPr>
        </p:nvSpPr>
        <p:spPr>
          <a:xfrm>
            <a:off x="1066800" y="1524000"/>
            <a:ext cx="7867650" cy="4857750"/>
          </a:xfrm>
        </p:spPr>
        <p:txBody>
          <a:bodyPr>
            <a:normAutofit/>
          </a:bodyPr>
          <a:lstStyle/>
          <a:p>
            <a:pPr>
              <a:lnSpc>
                <a:spcPct val="80000"/>
              </a:lnSpc>
            </a:pPr>
            <a:r>
              <a:rPr lang="en-US" altLang="el-GR" sz="3000" dirty="0" err="1" smtClean="0">
                <a:latin typeface="Corbel" pitchFamily="34" charset="0"/>
                <a:hlinkClick r:id="rId3" tooltip="Γλωσσάρι: Διαθεματικότητα"/>
              </a:rPr>
              <a:t>Δι</a:t>
            </a:r>
            <a:r>
              <a:rPr lang="en-US" altLang="el-GR" sz="3000" dirty="0" smtClean="0">
                <a:latin typeface="Corbel" pitchFamily="34" charset="0"/>
                <a:hlinkClick r:id="rId3" tooltip="Γλωσσάρι: Διαθεματικότητα"/>
              </a:rPr>
              <a:t>αθεματικότητα</a:t>
            </a:r>
            <a:r>
              <a:rPr lang="en-US" altLang="el-GR" sz="3000" dirty="0" smtClean="0">
                <a:latin typeface="Corbel" pitchFamily="34" charset="0"/>
              </a:rPr>
              <a:t> σημαίνει η προσέγγιση ενός θέματος από διαφορετικές απόψεις με ολιστικό τρόπο. </a:t>
            </a:r>
          </a:p>
          <a:p>
            <a:pPr>
              <a:lnSpc>
                <a:spcPct val="80000"/>
              </a:lnSpc>
            </a:pPr>
            <a:r>
              <a:rPr lang="en-US" altLang="el-GR" sz="3000" dirty="0" smtClean="0">
                <a:latin typeface="Corbel" pitchFamily="34" charset="0"/>
              </a:rPr>
              <a:t>Η </a:t>
            </a:r>
            <a:r>
              <a:rPr lang="en-US" altLang="el-GR" sz="3000" dirty="0" err="1" smtClean="0">
                <a:latin typeface="Corbel" pitchFamily="34" charset="0"/>
                <a:hlinkClick r:id="rId3" tooltip="Γλωσσάρι: Διαθεματικότητα"/>
              </a:rPr>
              <a:t>Δι</a:t>
            </a:r>
            <a:r>
              <a:rPr lang="en-US" altLang="el-GR" sz="3000" dirty="0" smtClean="0">
                <a:latin typeface="Corbel" pitchFamily="34" charset="0"/>
                <a:hlinkClick r:id="rId3" tooltip="Γλωσσάρι: Διαθεματικότητα"/>
              </a:rPr>
              <a:t>αθεματικότητα</a:t>
            </a:r>
            <a:r>
              <a:rPr lang="en-US" altLang="el-GR" sz="3000" dirty="0" smtClean="0">
                <a:latin typeface="Corbel" pitchFamily="34" charset="0"/>
              </a:rPr>
              <a:t> με βασικά χαρακτηριστικά την </a:t>
            </a:r>
            <a:r>
              <a:rPr lang="en-US" altLang="el-GR" sz="3000" b="1" dirty="0" smtClean="0">
                <a:latin typeface="Corbel" pitchFamily="34" charset="0"/>
              </a:rPr>
              <a:t>ενιαιοποίηση της γνώσης, </a:t>
            </a:r>
            <a:r>
              <a:rPr lang="en-US" altLang="el-GR" sz="3000" dirty="0" smtClean="0">
                <a:latin typeface="Corbel" pitchFamily="34" charset="0"/>
              </a:rPr>
              <a:t>με την</a:t>
            </a:r>
            <a:r>
              <a:rPr lang="en-US" altLang="el-GR" sz="3000" b="1" dirty="0" smtClean="0">
                <a:latin typeface="Corbel" pitchFamily="34" charset="0"/>
              </a:rPr>
              <a:t> κατάργηση των χωριστών μαθημάτων και την στροφή προς τον παιδοκεντρισμό</a:t>
            </a:r>
            <a:r>
              <a:rPr lang="en-US" altLang="el-GR" sz="3000" dirty="0" smtClean="0">
                <a:latin typeface="Corbel" pitchFamily="34" charset="0"/>
              </a:rPr>
              <a:t>, </a:t>
            </a:r>
          </a:p>
          <a:p>
            <a:pPr>
              <a:lnSpc>
                <a:spcPct val="80000"/>
              </a:lnSpc>
            </a:pPr>
            <a:r>
              <a:rPr lang="en-US" altLang="el-GR" sz="3000" dirty="0" err="1" smtClean="0">
                <a:latin typeface="Corbel" pitchFamily="34" charset="0"/>
              </a:rPr>
              <a:t>το</a:t>
            </a:r>
            <a:r>
              <a:rPr lang="en-US" altLang="el-GR" sz="3000" dirty="0" smtClean="0">
                <a:latin typeface="Corbel" pitchFamily="34" charset="0"/>
              </a:rPr>
              <a:t>ποθετεί το μαθητή στο κέντρο της εκπαιδευτικής προσπάθειας και σε αμφίδρομη επικοινωνία και καθιστώντας τον υπεύθυνο </a:t>
            </a:r>
          </a:p>
          <a:p>
            <a:pPr>
              <a:lnSpc>
                <a:spcPct val="80000"/>
              </a:lnSpc>
            </a:pPr>
            <a:endParaRPr lang="en-US" altLang="el-GR" sz="3000" dirty="0" smtClean="0"/>
          </a:p>
        </p:txBody>
      </p:sp>
    </p:spTree>
    <p:extLst>
      <p:ext uri="{BB962C8B-B14F-4D97-AF65-F5344CB8AC3E}">
        <p14:creationId xmlns:p14="http://schemas.microsoft.com/office/powerpoint/2010/main" val="28509889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p:cNvSpPr>
          <p:nvPr>
            <p:ph type="title"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en-US" altLang="el-GR" sz="3900" b="1" smtClean="0">
                <a:effectLst/>
                <a:latin typeface="Corbel" pitchFamily="34" charset="0"/>
              </a:rPr>
              <a:t>Η </a:t>
            </a:r>
            <a:r>
              <a:rPr lang="el-GR" altLang="el-GR" sz="3900" b="1" smtClean="0">
                <a:effectLst/>
              </a:rPr>
              <a:t>Μ</a:t>
            </a:r>
            <a:r>
              <a:rPr lang="en-US" altLang="el-GR" sz="3900" b="1" smtClean="0">
                <a:effectLst/>
                <a:latin typeface="Corbel" pitchFamily="34" charset="0"/>
              </a:rPr>
              <a:t>εθοδολογία του Δ.Ε.Π.Π.Σ.</a:t>
            </a:r>
            <a:r>
              <a:rPr lang="en-US" altLang="el-GR" sz="3900" smtClean="0">
                <a:effectLst/>
                <a:latin typeface="Corbel" pitchFamily="34" charset="0"/>
              </a:rPr>
              <a:t> </a:t>
            </a:r>
          </a:p>
        </p:txBody>
      </p:sp>
      <p:sp>
        <p:nvSpPr>
          <p:cNvPr id="25603" name="Rectangle 3"/>
          <p:cNvSpPr>
            <a:spLocks noGrp="1"/>
          </p:cNvSpPr>
          <p:nvPr>
            <p:ph type="body" idx="4294967295"/>
          </p:nvPr>
        </p:nvSpPr>
        <p:spPr>
          <a:xfrm>
            <a:off x="1042988" y="1341438"/>
            <a:ext cx="7891462" cy="5516562"/>
          </a:xfrm>
        </p:spPr>
        <p:txBody>
          <a:bodyPr>
            <a:normAutofit lnSpcReduction="10000"/>
          </a:bodyPr>
          <a:lstStyle/>
          <a:p>
            <a:pPr>
              <a:lnSpc>
                <a:spcPct val="80000"/>
              </a:lnSpc>
            </a:pPr>
            <a:r>
              <a:rPr lang="en-US" altLang="el-GR" sz="2800" smtClean="0">
                <a:latin typeface="Corbel" pitchFamily="34" charset="0"/>
              </a:rPr>
              <a:t>Το παιδί είναι στο κέντρο της εκπαιδευτικής διαδικασίας </a:t>
            </a:r>
          </a:p>
          <a:p>
            <a:pPr>
              <a:lnSpc>
                <a:spcPct val="80000"/>
              </a:lnSpc>
            </a:pPr>
            <a:r>
              <a:rPr lang="en-US" altLang="el-GR" sz="2800" smtClean="0">
                <a:latin typeface="Corbel" pitchFamily="34" charset="0"/>
              </a:rPr>
              <a:t>Αξιοποίηση των εμπειριών των παιδιών </a:t>
            </a:r>
          </a:p>
          <a:p>
            <a:pPr>
              <a:lnSpc>
                <a:spcPct val="80000"/>
              </a:lnSpc>
            </a:pPr>
            <a:r>
              <a:rPr lang="en-US" altLang="el-GR" sz="2800" smtClean="0">
                <a:latin typeface="Corbel" pitchFamily="34" charset="0"/>
              </a:rPr>
              <a:t>Έμφαση στην ομαδική εργασία </a:t>
            </a:r>
          </a:p>
          <a:p>
            <a:pPr>
              <a:lnSpc>
                <a:spcPct val="80000"/>
              </a:lnSpc>
            </a:pPr>
            <a:r>
              <a:rPr lang="en-US" altLang="el-GR" sz="2800" smtClean="0">
                <a:latin typeface="Corbel" pitchFamily="34" charset="0"/>
              </a:rPr>
              <a:t>Αξιοποίηση διαφορετικών πηγών πληροφόρησης </a:t>
            </a:r>
          </a:p>
          <a:p>
            <a:pPr>
              <a:lnSpc>
                <a:spcPct val="80000"/>
              </a:lnSpc>
            </a:pPr>
            <a:r>
              <a:rPr lang="en-US" altLang="el-GR" sz="2800" smtClean="0">
                <a:latin typeface="Corbel" pitchFamily="34" charset="0"/>
              </a:rPr>
              <a:t>Έμφαση στην επικοινωνία με την οικογένεια </a:t>
            </a:r>
          </a:p>
          <a:p>
            <a:pPr>
              <a:lnSpc>
                <a:spcPct val="80000"/>
              </a:lnSpc>
            </a:pPr>
            <a:r>
              <a:rPr lang="en-US" altLang="el-GR" sz="2800" smtClean="0">
                <a:latin typeface="Corbel" pitchFamily="34" charset="0"/>
              </a:rPr>
              <a:t>Ανάδειξη του ρόλου του εκπαιδευτικού </a:t>
            </a:r>
          </a:p>
          <a:p>
            <a:pPr>
              <a:lnSpc>
                <a:spcPct val="80000"/>
              </a:lnSpc>
            </a:pPr>
            <a:r>
              <a:rPr lang="en-US" altLang="el-GR" sz="2800" smtClean="0">
                <a:latin typeface="Corbel" pitchFamily="34" charset="0"/>
              </a:rPr>
              <a:t>Στη συστηματική καταγραφή-παρατήρηση του παιδιού </a:t>
            </a:r>
          </a:p>
          <a:p>
            <a:pPr>
              <a:lnSpc>
                <a:spcPct val="80000"/>
              </a:lnSpc>
            </a:pPr>
            <a:r>
              <a:rPr lang="en-US" altLang="el-GR" sz="2800" smtClean="0">
                <a:latin typeface="Corbel" pitchFamily="34" charset="0"/>
              </a:rPr>
              <a:t>Στη συστηματική οργάνωση του φακέλου του παιδιού </a:t>
            </a:r>
          </a:p>
          <a:p>
            <a:pPr>
              <a:lnSpc>
                <a:spcPct val="80000"/>
              </a:lnSpc>
            </a:pPr>
            <a:r>
              <a:rPr lang="en-US" altLang="el-GR" sz="2800" smtClean="0">
                <a:latin typeface="Corbel" pitchFamily="34" charset="0"/>
              </a:rPr>
              <a:t>Στα εργαλεία Καταγραφής </a:t>
            </a:r>
          </a:p>
          <a:p>
            <a:pPr>
              <a:lnSpc>
                <a:spcPct val="80000"/>
              </a:lnSpc>
            </a:pPr>
            <a:r>
              <a:rPr lang="en-US" altLang="el-GR" sz="2800" smtClean="0">
                <a:latin typeface="Corbel" pitchFamily="34" charset="0"/>
              </a:rPr>
              <a:t>Στην αξιολόγηση </a:t>
            </a:r>
          </a:p>
          <a:p>
            <a:pPr>
              <a:lnSpc>
                <a:spcPct val="80000"/>
              </a:lnSpc>
            </a:pPr>
            <a:endParaRPr lang="en-US" altLang="el-GR" sz="2800" smtClean="0"/>
          </a:p>
        </p:txBody>
      </p:sp>
    </p:spTree>
    <p:extLst>
      <p:ext uri="{BB962C8B-B14F-4D97-AF65-F5344CB8AC3E}">
        <p14:creationId xmlns:p14="http://schemas.microsoft.com/office/powerpoint/2010/main" val="33817992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p:cNvSpPr>
          <p:nvPr>
            <p:ph type="title"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en-US" altLang="el-GR" b="1" dirty="0" err="1" smtClean="0">
                <a:effectLst/>
                <a:latin typeface="Corbel" pitchFamily="34" charset="0"/>
              </a:rPr>
              <a:t>Τι</a:t>
            </a:r>
            <a:r>
              <a:rPr lang="en-US" altLang="el-GR" b="1" dirty="0" smtClean="0">
                <a:effectLst/>
                <a:latin typeface="Corbel" pitchFamily="34" charset="0"/>
              </a:rPr>
              <a:t> π</a:t>
            </a:r>
            <a:r>
              <a:rPr lang="en-US" altLang="el-GR" b="1" dirty="0" err="1" smtClean="0">
                <a:effectLst/>
                <a:latin typeface="Corbel" pitchFamily="34" charset="0"/>
              </a:rPr>
              <a:t>ροτείνει</a:t>
            </a:r>
            <a:r>
              <a:rPr lang="en-US" altLang="el-GR" dirty="0" smtClean="0">
                <a:effectLst/>
                <a:latin typeface="Corbel" pitchFamily="34" charset="0"/>
              </a:rPr>
              <a:t> </a:t>
            </a:r>
          </a:p>
        </p:txBody>
      </p:sp>
      <p:sp>
        <p:nvSpPr>
          <p:cNvPr id="26627" name="Rectangle 3"/>
          <p:cNvSpPr>
            <a:spLocks noGrp="1"/>
          </p:cNvSpPr>
          <p:nvPr>
            <p:ph type="body" idx="4294967295"/>
          </p:nvPr>
        </p:nvSpPr>
        <p:spPr>
          <a:xfrm>
            <a:off x="1143000" y="1428750"/>
            <a:ext cx="7499350" cy="4800600"/>
          </a:xfrm>
        </p:spPr>
        <p:txBody>
          <a:bodyPr>
            <a:normAutofit fontScale="92500"/>
          </a:bodyPr>
          <a:lstStyle/>
          <a:p>
            <a:pPr>
              <a:lnSpc>
                <a:spcPct val="90000"/>
              </a:lnSpc>
            </a:pPr>
            <a:r>
              <a:rPr lang="en-US" altLang="el-GR" sz="2800" smtClean="0">
                <a:latin typeface="Corbel" pitchFamily="34" charset="0"/>
              </a:rPr>
              <a:t>Ενοποίηση και όχι κατακερματισμό της γνώσης </a:t>
            </a:r>
          </a:p>
          <a:p>
            <a:pPr>
              <a:lnSpc>
                <a:spcPct val="90000"/>
              </a:lnSpc>
            </a:pPr>
            <a:r>
              <a:rPr lang="en-US" altLang="el-GR" sz="2800" smtClean="0">
                <a:latin typeface="Corbel" pitchFamily="34" charset="0"/>
              </a:rPr>
              <a:t>Μάθηση μέσα από την επίλυση προβλημάτων </a:t>
            </a:r>
          </a:p>
          <a:p>
            <a:pPr>
              <a:lnSpc>
                <a:spcPct val="90000"/>
              </a:lnSpc>
            </a:pPr>
            <a:r>
              <a:rPr lang="en-US" altLang="el-GR" sz="2800" smtClean="0">
                <a:latin typeface="Corbel" pitchFamily="34" charset="0"/>
              </a:rPr>
              <a:t>Σύνδεση της μάθησης μέσω της εργασίας και του παιχνιδιού με την πραγματικότητα </a:t>
            </a:r>
          </a:p>
          <a:p>
            <a:pPr>
              <a:lnSpc>
                <a:spcPct val="90000"/>
              </a:lnSpc>
            </a:pPr>
            <a:r>
              <a:rPr lang="en-US" altLang="el-GR" sz="2800" smtClean="0">
                <a:latin typeface="Corbel" pitchFamily="34" charset="0"/>
              </a:rPr>
              <a:t>Ενίσχυση των κινήτρων για την κατάκτηση γνώσεων και δεξιοτήτων μέσα από διαφορετικά γνωστικά αντικείμενα του </a:t>
            </a:r>
            <a:r>
              <a:rPr lang="el-GR" altLang="el-GR" sz="2800" smtClean="0"/>
              <a:t>αναλυτικού προγράμματος</a:t>
            </a:r>
            <a:r>
              <a:rPr lang="en-US" altLang="el-GR" sz="2800" smtClean="0">
                <a:latin typeface="Corbel" pitchFamily="34" charset="0"/>
              </a:rPr>
              <a:t>, μέσα από το παιχνίδι </a:t>
            </a:r>
          </a:p>
          <a:p>
            <a:pPr>
              <a:lnSpc>
                <a:spcPct val="90000"/>
              </a:lnSpc>
            </a:pPr>
            <a:r>
              <a:rPr lang="en-US" altLang="el-GR" sz="2800" smtClean="0">
                <a:latin typeface="Corbel" pitchFamily="34" charset="0"/>
              </a:rPr>
              <a:t>Σεβασμό στον προσωπικό ρυθμό ανάπτυξης κάθε παιδιού και στον τρόπο που αναζητά και κατακτά τη γνώση. </a:t>
            </a:r>
          </a:p>
          <a:p>
            <a:pPr>
              <a:lnSpc>
                <a:spcPct val="90000"/>
              </a:lnSpc>
            </a:pPr>
            <a:endParaRPr lang="en-US" altLang="el-GR" sz="2400" smtClean="0"/>
          </a:p>
        </p:txBody>
      </p:sp>
    </p:spTree>
    <p:extLst>
      <p:ext uri="{BB962C8B-B14F-4D97-AF65-F5344CB8AC3E}">
        <p14:creationId xmlns:p14="http://schemas.microsoft.com/office/powerpoint/2010/main" val="8021928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p:cNvSpPr>
          <p:nvPr>
            <p:ph type="title" idx="4294967295"/>
          </p:nvPr>
        </p:nvSpPr>
        <p:spPr bwMode="auto">
          <a:xfrm>
            <a:off x="457200" y="0"/>
            <a:ext cx="8477250" cy="1228725"/>
          </a:xfrm>
        </p:spPr>
        <p:txBody>
          <a:bodyPr vert="horz" wrap="square" lIns="91440" tIns="45720" rIns="91440" bIns="45720" numCol="1" anchorCtr="0" compatLnSpc="1">
            <a:prstTxWarp prst="textNoShape">
              <a:avLst/>
            </a:prstTxWarp>
          </a:bodyPr>
          <a:lstStyle/>
          <a:p>
            <a:pPr>
              <a:defRPr/>
            </a:pPr>
            <a:r>
              <a:rPr lang="el-GR" sz="3900" b="1" dirty="0" smtClean="0">
                <a:effectLst/>
                <a:latin typeface="+mn-lt"/>
              </a:rPr>
              <a:t>Μεθοδολογία του ΔΕΠΠΣ </a:t>
            </a:r>
            <a:r>
              <a:rPr lang="en-US" sz="3200" b="1" dirty="0" smtClean="0">
                <a:effectLst>
                  <a:outerShdw blurRad="38100" dist="38100" dir="2700000" algn="tl">
                    <a:srgbClr val="C0C0C0"/>
                  </a:outerShdw>
                </a:effectLst>
                <a:latin typeface="+mn-lt"/>
              </a:rPr>
              <a:t>(</a:t>
            </a:r>
            <a:r>
              <a:rPr lang="el-GR" sz="3200" b="1" i="1" dirty="0" smtClean="0">
                <a:effectLst>
                  <a:outerShdw blurRad="38100" dist="38100" dir="2700000" algn="tl">
                    <a:srgbClr val="C0C0C0"/>
                  </a:outerShdw>
                </a:effectLst>
                <a:latin typeface="+mn-lt"/>
              </a:rPr>
              <a:t>Οδηγός Νηπιαγωγού</a:t>
            </a:r>
            <a:r>
              <a:rPr lang="en-US" sz="3200" b="1" i="1" dirty="0" smtClean="0">
                <a:effectLst/>
                <a:latin typeface="+mn-lt"/>
              </a:rPr>
              <a:t>, 2006</a:t>
            </a:r>
            <a:r>
              <a:rPr lang="en-US" sz="3200" b="1" dirty="0" smtClean="0">
                <a:effectLst>
                  <a:outerShdw blurRad="38100" dist="38100" dir="2700000" algn="tl">
                    <a:srgbClr val="C0C0C0"/>
                  </a:outerShdw>
                </a:effectLst>
                <a:latin typeface="+mn-lt"/>
              </a:rPr>
              <a:t>)</a:t>
            </a:r>
            <a:endParaRPr lang="el-GR" sz="3200" b="1" dirty="0" smtClean="0">
              <a:effectLst/>
              <a:latin typeface="+mn-lt"/>
            </a:endParaRPr>
          </a:p>
        </p:txBody>
      </p:sp>
      <p:sp>
        <p:nvSpPr>
          <p:cNvPr id="27651" name="Rectangle 3"/>
          <p:cNvSpPr>
            <a:spLocks noGrp="1"/>
          </p:cNvSpPr>
          <p:nvPr>
            <p:ph type="body" idx="4294967295"/>
          </p:nvPr>
        </p:nvSpPr>
        <p:spPr>
          <a:xfrm>
            <a:off x="762001" y="1196975"/>
            <a:ext cx="8382000" cy="5410200"/>
          </a:xfrm>
        </p:spPr>
        <p:txBody>
          <a:bodyPr>
            <a:normAutofit lnSpcReduction="10000"/>
          </a:bodyPr>
          <a:lstStyle/>
          <a:p>
            <a:pPr>
              <a:lnSpc>
                <a:spcPct val="90000"/>
              </a:lnSpc>
            </a:pPr>
            <a:r>
              <a:rPr lang="el-GR" altLang="el-GR" sz="2800" b="1" dirty="0" smtClean="0"/>
              <a:t>Σχέδια εργασίας</a:t>
            </a:r>
          </a:p>
          <a:p>
            <a:pPr lvl="1">
              <a:lnSpc>
                <a:spcPct val="90000"/>
              </a:lnSpc>
            </a:pPr>
            <a:r>
              <a:rPr lang="el-GR" altLang="el-GR" sz="2400" dirty="0" smtClean="0"/>
              <a:t>Αποδίδονται σε διερευνήσεις θεμάτων που αναδύονται από τα ίδια τα παιδιά, τα οποία, στο πλαίσιο των συζητήσεων που αναπτύσσονται με την υποστήριξη της εκπαιδευτικού, πραγματοποιούν επιλογές που καθορίζουν την εξέλιξή τους. </a:t>
            </a:r>
          </a:p>
          <a:p>
            <a:pPr>
              <a:lnSpc>
                <a:spcPct val="90000"/>
              </a:lnSpc>
            </a:pPr>
            <a:r>
              <a:rPr lang="el-GR" altLang="el-GR" sz="2800" b="1" dirty="0" smtClean="0"/>
              <a:t>Θεματικές Προσεγγίσεις </a:t>
            </a:r>
          </a:p>
          <a:p>
            <a:pPr lvl="1">
              <a:lnSpc>
                <a:spcPct val="90000"/>
              </a:lnSpc>
            </a:pPr>
            <a:r>
              <a:rPr lang="el-GR" altLang="el-GR" sz="2400" dirty="0" smtClean="0"/>
              <a:t>Αναφέρονται ως οι διερευνήσεις θεμάτων που επιλέγει να προτείνει η εκπαιδευτικός, η οποία έχει σχεδιάσει την πορεία τους και έχει προσδιορίσει τη χρονική τους διάρκεια και τους μαθησιακούς στόχους.</a:t>
            </a:r>
          </a:p>
          <a:p>
            <a:pPr>
              <a:lnSpc>
                <a:spcPct val="90000"/>
              </a:lnSpc>
            </a:pPr>
            <a:r>
              <a:rPr lang="el-GR" altLang="el-GR" sz="2800" b="1" dirty="0" smtClean="0"/>
              <a:t>Διαφορά</a:t>
            </a:r>
          </a:p>
          <a:p>
            <a:pPr lvl="1">
              <a:lnSpc>
                <a:spcPct val="90000"/>
              </a:lnSpc>
            </a:pPr>
            <a:r>
              <a:rPr lang="el-GR" altLang="el-GR" sz="2400" dirty="0" smtClean="0"/>
              <a:t>Έγκειται στο βαθμό ανάδυσης των ουσιαστικών επιλογών και στο βαθμό εμβάθυνσης της μελέτης από τα ίδια τα παιδιά. </a:t>
            </a:r>
          </a:p>
        </p:txBody>
      </p:sp>
    </p:spTree>
    <p:extLst>
      <p:ext uri="{BB962C8B-B14F-4D97-AF65-F5344CB8AC3E}">
        <p14:creationId xmlns:p14="http://schemas.microsoft.com/office/powerpoint/2010/main" val="33656302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p:cNvSpPr>
          <p:nvPr>
            <p:ph type="title" idx="4294967295"/>
          </p:nvPr>
        </p:nvSpPr>
        <p:spPr bwMode="auto"/>
        <p:txBody>
          <a:bodyPr vert="horz" wrap="square" lIns="91440" tIns="45720" rIns="91440" bIns="45720" numCol="1" anchorCtr="0" compatLnSpc="1">
            <a:prstTxWarp prst="textNoShape">
              <a:avLst/>
            </a:prstTxWarp>
          </a:bodyPr>
          <a:lstStyle/>
          <a:p>
            <a:pPr>
              <a:defRPr/>
            </a:pPr>
            <a:r>
              <a:rPr lang="el-GR" dirty="0" smtClean="0">
                <a:effectLst/>
                <a:latin typeface="+mn-lt"/>
              </a:rPr>
              <a:t>Μεθοδολογία του ΔΕΠΠΣ (1)</a:t>
            </a:r>
          </a:p>
        </p:txBody>
      </p:sp>
      <p:sp>
        <p:nvSpPr>
          <p:cNvPr id="28675" name="Rectangle 3"/>
          <p:cNvSpPr>
            <a:spLocks noGrp="1"/>
          </p:cNvSpPr>
          <p:nvPr>
            <p:ph type="body" idx="4294967295"/>
          </p:nvPr>
        </p:nvSpPr>
        <p:spPr/>
        <p:txBody>
          <a:bodyPr/>
          <a:lstStyle/>
          <a:p>
            <a:r>
              <a:rPr lang="el-GR" altLang="el-GR" dirty="0" smtClean="0"/>
              <a:t>Θεματική προσέγγιση</a:t>
            </a:r>
          </a:p>
          <a:p>
            <a:pPr lvl="1"/>
            <a:r>
              <a:rPr lang="el-GR" altLang="el-GR" dirty="0" smtClean="0"/>
              <a:t>Έχει ως αφετηρία κυρίως του στόχους του Αναλυτικού προγράμματος (ΑΠΣ)</a:t>
            </a:r>
          </a:p>
          <a:p>
            <a:pPr lvl="1"/>
            <a:r>
              <a:rPr lang="el-GR" altLang="el-GR" dirty="0" smtClean="0"/>
              <a:t>Συνεπώς η νηπιαγωγός είναι αυτή που</a:t>
            </a:r>
          </a:p>
          <a:p>
            <a:pPr lvl="1"/>
            <a:r>
              <a:rPr lang="el-GR" altLang="el-GR" dirty="0" smtClean="0"/>
              <a:t> επιλέγει στόχους,</a:t>
            </a:r>
          </a:p>
          <a:p>
            <a:pPr lvl="1"/>
            <a:r>
              <a:rPr lang="el-GR" altLang="el-GR" dirty="0" smtClean="0"/>
              <a:t> αναδεικνύει ενδιαφέροντα </a:t>
            </a:r>
          </a:p>
          <a:p>
            <a:pPr lvl="1"/>
            <a:r>
              <a:rPr lang="el-GR" altLang="el-GR" dirty="0" smtClean="0"/>
              <a:t>και υλοποιεί πρακτικές </a:t>
            </a:r>
          </a:p>
          <a:p>
            <a:pPr lvl="1"/>
            <a:endParaRPr lang="el-GR" altLang="el-GR" dirty="0" smtClean="0"/>
          </a:p>
        </p:txBody>
      </p:sp>
    </p:spTree>
    <p:extLst>
      <p:ext uri="{BB962C8B-B14F-4D97-AF65-F5344CB8AC3E}">
        <p14:creationId xmlns:p14="http://schemas.microsoft.com/office/powerpoint/2010/main" val="13379660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algn="ctr"/>
            <a:r>
              <a:rPr lang="el-GR" dirty="0" smtClean="0"/>
              <a:t>Άδειες Χρήσης</a:t>
            </a:r>
            <a:endParaRPr lang="el-GR" dirty="0"/>
          </a:p>
        </p:txBody>
      </p:sp>
      <p:sp>
        <p:nvSpPr>
          <p:cNvPr id="9" name="Subtitle 8"/>
          <p:cNvSpPr>
            <a:spLocks noGrp="1"/>
          </p:cNvSpPr>
          <p:nvPr>
            <p:ph idx="1"/>
          </p:nvPr>
        </p:nvSpPr>
        <p:spPr bwMode="gray"/>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p>
          <a:p>
            <a:pPr algn="l"/>
            <a:r>
              <a:rPr lang="el-GR" sz="2800" dirty="0" smtClean="0"/>
              <a:t>Για εκπαιδευτικό υλικό, όπως εικόνες, που υπόκειται σε άλλου τύπου άδειας χρήσης, η άδεια χρήσης αναφέρεται ρητώς. </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4419600"/>
            <a:ext cx="1733550"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60128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p:cNvSpPr>
          <p:nvPr>
            <p:ph type="title" idx="4294967295"/>
          </p:nvPr>
        </p:nvSpPr>
        <p:spPr bwMode="auto"/>
        <p:txBody>
          <a:bodyPr vert="horz" wrap="square" lIns="91440" tIns="45720" rIns="91440" bIns="45720" numCol="1" anchorCtr="0" compatLnSpc="1">
            <a:prstTxWarp prst="textNoShape">
              <a:avLst/>
            </a:prstTxWarp>
          </a:bodyPr>
          <a:lstStyle/>
          <a:p>
            <a:pPr>
              <a:defRPr/>
            </a:pPr>
            <a:r>
              <a:rPr lang="el-GR" dirty="0" smtClean="0">
                <a:effectLst/>
                <a:latin typeface="+mn-lt"/>
              </a:rPr>
              <a:t>Μεθοδολογία του ΔΕΠΠΣ (2)</a:t>
            </a:r>
          </a:p>
        </p:txBody>
      </p:sp>
      <p:sp>
        <p:nvSpPr>
          <p:cNvPr id="29699" name="Rectangle 3"/>
          <p:cNvSpPr>
            <a:spLocks noGrp="1"/>
          </p:cNvSpPr>
          <p:nvPr>
            <p:ph type="body" idx="4294967295"/>
          </p:nvPr>
        </p:nvSpPr>
        <p:spPr>
          <a:xfrm>
            <a:off x="914400" y="1447800"/>
            <a:ext cx="8020050" cy="4800600"/>
          </a:xfrm>
        </p:spPr>
        <p:txBody>
          <a:bodyPr/>
          <a:lstStyle/>
          <a:p>
            <a:r>
              <a:rPr lang="el-GR" altLang="el-GR" dirty="0" smtClean="0"/>
              <a:t>Σχέδια εργασίας</a:t>
            </a:r>
          </a:p>
          <a:p>
            <a:pPr lvl="1"/>
            <a:r>
              <a:rPr lang="el-GR" altLang="el-GR" dirty="0" smtClean="0"/>
              <a:t>Οργανώνουν τη σχολική γνώση ανάλογα με τα θέματα που κυρίως απασχολούν τα νήπια</a:t>
            </a:r>
          </a:p>
          <a:p>
            <a:pPr lvl="1"/>
            <a:r>
              <a:rPr lang="el-GR" altLang="el-GR" sz="2400" dirty="0" smtClean="0"/>
              <a:t>Λόγοι επιλογής και αφετηρία είναι οι προβληματισμοί,  τα ερωτήματα και τα ενδιαφέροντα μεμονωμένων ατόμων ή του συνόλου της τάξης. </a:t>
            </a:r>
          </a:p>
          <a:p>
            <a:pPr lvl="1"/>
            <a:r>
              <a:rPr lang="el-GR" altLang="el-GR" sz="2400" dirty="0" smtClean="0"/>
              <a:t>Το θέμα προκύπτει μέσα από διαδικασίες συζήτησης, καταιγισμού ιδεών και διαπραγμάτευσης.</a:t>
            </a:r>
          </a:p>
          <a:p>
            <a:pPr lvl="1"/>
            <a:r>
              <a:rPr lang="el-GR" altLang="el-GR" sz="2400" dirty="0" smtClean="0"/>
              <a:t>Δεν αποκλείεται και η ιδέα της νηπιαγωγού</a:t>
            </a:r>
          </a:p>
        </p:txBody>
      </p:sp>
    </p:spTree>
    <p:extLst>
      <p:ext uri="{BB962C8B-B14F-4D97-AF65-F5344CB8AC3E}">
        <p14:creationId xmlns:p14="http://schemas.microsoft.com/office/powerpoint/2010/main" val="29650746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p:cNvSpPr>
          <p:nvPr>
            <p:ph type="title"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en-US" altLang="el-GR" sz="4000" b="1" smtClean="0">
                <a:effectLst/>
                <a:latin typeface="Corbel" pitchFamily="34" charset="0"/>
              </a:rPr>
              <a:t>Οδηγός Νηπιαγωγού</a:t>
            </a:r>
            <a:r>
              <a:rPr lang="en-US" altLang="el-GR" sz="4400" b="1" smtClean="0">
                <a:effectLst/>
                <a:latin typeface="Corbel" pitchFamily="34" charset="0"/>
              </a:rPr>
              <a:t> </a:t>
            </a:r>
          </a:p>
        </p:txBody>
      </p:sp>
      <p:sp>
        <p:nvSpPr>
          <p:cNvPr id="30723" name="Rectangle 3"/>
          <p:cNvSpPr>
            <a:spLocks noGrp="1"/>
          </p:cNvSpPr>
          <p:nvPr>
            <p:ph type="body" idx="4294967295"/>
          </p:nvPr>
        </p:nvSpPr>
        <p:spPr>
          <a:xfrm>
            <a:off x="609600" y="1600200"/>
            <a:ext cx="8077200" cy="4525963"/>
          </a:xfrm>
        </p:spPr>
        <p:txBody>
          <a:bodyPr/>
          <a:lstStyle/>
          <a:p>
            <a:r>
              <a:rPr lang="en-US" altLang="el-GR" sz="2800" dirty="0" err="1" smtClean="0">
                <a:latin typeface="Corbel" pitchFamily="34" charset="0"/>
              </a:rPr>
              <a:t>Με</a:t>
            </a:r>
            <a:r>
              <a:rPr lang="en-US" altLang="el-GR" sz="2800" dirty="0" smtClean="0">
                <a:latin typeface="Corbel" pitchFamily="34" charset="0"/>
              </a:rPr>
              <a:t> β</a:t>
            </a:r>
            <a:r>
              <a:rPr lang="en-US" altLang="el-GR" sz="2800" dirty="0" err="1" smtClean="0">
                <a:latin typeface="Corbel" pitchFamily="34" charset="0"/>
              </a:rPr>
              <a:t>άση</a:t>
            </a:r>
            <a:r>
              <a:rPr lang="en-US" altLang="el-GR" sz="2800" dirty="0" smtClean="0">
                <a:latin typeface="Corbel" pitchFamily="34" charset="0"/>
              </a:rPr>
              <a:t> </a:t>
            </a:r>
            <a:r>
              <a:rPr lang="en-US" altLang="el-GR" sz="2800" dirty="0" err="1" smtClean="0">
                <a:latin typeface="Corbel" pitchFamily="34" charset="0"/>
              </a:rPr>
              <a:t>το</a:t>
            </a:r>
            <a:r>
              <a:rPr lang="en-US" altLang="el-GR" sz="2800" dirty="0" smtClean="0">
                <a:latin typeface="Corbel" pitchFamily="34" charset="0"/>
              </a:rPr>
              <a:t> </a:t>
            </a:r>
            <a:r>
              <a:rPr lang="en-US" altLang="el-GR" sz="2800" dirty="0" err="1" smtClean="0">
                <a:latin typeface="Corbel" pitchFamily="34" charset="0"/>
              </a:rPr>
              <a:t>ισχύον</a:t>
            </a:r>
            <a:r>
              <a:rPr lang="en-US" altLang="el-GR" sz="2800" dirty="0" smtClean="0">
                <a:latin typeface="Corbel" pitchFamily="34" charset="0"/>
              </a:rPr>
              <a:t> ανα</a:t>
            </a:r>
            <a:r>
              <a:rPr lang="en-US" altLang="el-GR" sz="2800" dirty="0" err="1" smtClean="0">
                <a:latin typeface="Corbel" pitchFamily="34" charset="0"/>
              </a:rPr>
              <a:t>λυτικό</a:t>
            </a:r>
            <a:r>
              <a:rPr lang="en-US" altLang="el-GR" sz="2800" dirty="0" smtClean="0">
                <a:latin typeface="Corbel" pitchFamily="34" charset="0"/>
              </a:rPr>
              <a:t> π</a:t>
            </a:r>
            <a:r>
              <a:rPr lang="en-US" altLang="el-GR" sz="2800" dirty="0" err="1" smtClean="0">
                <a:latin typeface="Corbel" pitchFamily="34" charset="0"/>
              </a:rPr>
              <a:t>ρόγρ</a:t>
            </a:r>
            <a:r>
              <a:rPr lang="en-US" altLang="el-GR" sz="2800" dirty="0" smtClean="0">
                <a:latin typeface="Corbel" pitchFamily="34" charset="0"/>
              </a:rPr>
              <a:t>αμμα έχει γραφτεί το βιβλίο με τίτλο «Οδηγός Νηπιαγωγού: Εκπαιδευτικοί σχεδιασμοί- Δημιουργικά περιβάλλοντα μάθησης», </a:t>
            </a:r>
          </a:p>
          <a:p>
            <a:r>
              <a:rPr lang="en-US" altLang="el-GR" sz="2800" dirty="0" smtClean="0">
                <a:latin typeface="Corbel" pitchFamily="34" charset="0"/>
              </a:rPr>
              <a:t>απ</a:t>
            </a:r>
            <a:r>
              <a:rPr lang="en-US" altLang="el-GR" sz="2800" dirty="0" err="1" smtClean="0">
                <a:latin typeface="Corbel" pitchFamily="34" charset="0"/>
              </a:rPr>
              <a:t>οτελεί</a:t>
            </a:r>
            <a:r>
              <a:rPr lang="en-US" altLang="el-GR" sz="2800" dirty="0" smtClean="0">
                <a:latin typeface="Corbel" pitchFamily="34" charset="0"/>
              </a:rPr>
              <a:t> </a:t>
            </a:r>
            <a:r>
              <a:rPr lang="en-US" altLang="el-GR" sz="2800" dirty="0" err="1" smtClean="0">
                <a:latin typeface="Corbel" pitchFamily="34" charset="0"/>
              </a:rPr>
              <a:t>χρήσιμο</a:t>
            </a:r>
            <a:r>
              <a:rPr lang="en-US" altLang="el-GR" sz="2800" dirty="0" smtClean="0">
                <a:latin typeface="Corbel" pitchFamily="34" charset="0"/>
              </a:rPr>
              <a:t> </a:t>
            </a:r>
            <a:r>
              <a:rPr lang="en-US" altLang="el-GR" sz="2800" dirty="0" err="1" smtClean="0">
                <a:latin typeface="Corbel" pitchFamily="34" charset="0"/>
              </a:rPr>
              <a:t>μεθοδολογικό</a:t>
            </a:r>
            <a:r>
              <a:rPr lang="en-US" altLang="el-GR" sz="2800" dirty="0" smtClean="0">
                <a:latin typeface="Corbel" pitchFamily="34" charset="0"/>
              </a:rPr>
              <a:t> </a:t>
            </a:r>
            <a:r>
              <a:rPr lang="en-US" altLang="el-GR" sz="2800" dirty="0" err="1" smtClean="0">
                <a:latin typeface="Corbel" pitchFamily="34" charset="0"/>
              </a:rPr>
              <a:t>εργ</a:t>
            </a:r>
            <a:r>
              <a:rPr lang="en-US" altLang="el-GR" sz="2800" dirty="0" smtClean="0">
                <a:latin typeface="Corbel" pitchFamily="34" charset="0"/>
              </a:rPr>
              <a:t>αλείο για κάθε νηπιαγωγό </a:t>
            </a:r>
          </a:p>
          <a:p>
            <a:r>
              <a:rPr lang="en-US" altLang="el-GR" sz="2800" dirty="0" err="1" smtClean="0">
                <a:latin typeface="Corbel" pitchFamily="34" charset="0"/>
              </a:rPr>
              <a:t>στόχοι</a:t>
            </a:r>
            <a:r>
              <a:rPr lang="en-US" altLang="el-GR" sz="2800" dirty="0" smtClean="0">
                <a:latin typeface="Corbel" pitchFamily="34" charset="0"/>
              </a:rPr>
              <a:t> </a:t>
            </a:r>
            <a:r>
              <a:rPr lang="en-US" altLang="el-GR" sz="2800" dirty="0" err="1" smtClean="0">
                <a:latin typeface="Corbel" pitchFamily="34" charset="0"/>
              </a:rPr>
              <a:t>του</a:t>
            </a:r>
            <a:r>
              <a:rPr lang="en-US" altLang="el-GR" sz="2800" dirty="0" smtClean="0">
                <a:latin typeface="Corbel" pitchFamily="34" charset="0"/>
              </a:rPr>
              <a:t> βιβ</a:t>
            </a:r>
            <a:r>
              <a:rPr lang="en-US" altLang="el-GR" sz="2800" dirty="0" err="1" smtClean="0">
                <a:latin typeface="Corbel" pitchFamily="34" charset="0"/>
              </a:rPr>
              <a:t>λίου</a:t>
            </a:r>
            <a:r>
              <a:rPr lang="en-US" altLang="el-GR" sz="2800" dirty="0" smtClean="0">
                <a:latin typeface="Corbel" pitchFamily="34" charset="0"/>
              </a:rPr>
              <a:t> </a:t>
            </a:r>
            <a:r>
              <a:rPr lang="en-US" altLang="el-GR" sz="2800" dirty="0" err="1" smtClean="0">
                <a:latin typeface="Corbel" pitchFamily="34" charset="0"/>
              </a:rPr>
              <a:t>είν</a:t>
            </a:r>
            <a:r>
              <a:rPr lang="en-US" altLang="el-GR" sz="2800" dirty="0" smtClean="0">
                <a:latin typeface="Corbel" pitchFamily="34" charset="0"/>
              </a:rPr>
              <a:t>αι να αποτελέσει μια βάση θεωρητικής και μεθοδολογικής υποστήριξης αλλά και μια βάση άμεσων παραδειγμάτων </a:t>
            </a:r>
          </a:p>
          <a:p>
            <a:endParaRPr lang="en-US" altLang="el-GR" sz="2800" dirty="0" smtClean="0"/>
          </a:p>
        </p:txBody>
      </p:sp>
    </p:spTree>
    <p:extLst>
      <p:ext uri="{BB962C8B-B14F-4D97-AF65-F5344CB8AC3E}">
        <p14:creationId xmlns:p14="http://schemas.microsoft.com/office/powerpoint/2010/main" val="35630809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026"/>
          <p:cNvSpPr>
            <a:spLocks noGrp="1" noChangeArrowheads="1"/>
          </p:cNvSpPr>
          <p:nvPr>
            <p:ph type="ctrTitle"/>
          </p:nvPr>
        </p:nvSpPr>
        <p:spPr>
          <a:xfrm>
            <a:off x="684213" y="0"/>
            <a:ext cx="8101012" cy="1471613"/>
          </a:xfrm>
        </p:spPr>
        <p:txBody>
          <a:bodyPr vert="horz" wrap="square" lIns="91440" tIns="45720" rIns="91440" bIns="45720" numCol="1" anchorCtr="0" compatLnSpc="1">
            <a:prstTxWarp prst="textNoShape">
              <a:avLst/>
            </a:prstTxWarp>
          </a:bodyPr>
          <a:lstStyle/>
          <a:p>
            <a:pPr algn="ctr" eaLnBrk="1" hangingPunct="1">
              <a:defRPr/>
            </a:pPr>
            <a:r>
              <a:rPr lang="el-GR" sz="3600" b="1" dirty="0" smtClean="0">
                <a:effectLst/>
                <a:latin typeface="+mn-lt"/>
              </a:rPr>
              <a:t>Ο Ηλεκτρονικός Υπολογιστής στο Νηπιαγωγείο</a:t>
            </a:r>
            <a:endParaRPr lang="en-GB" sz="3600" b="1" dirty="0" smtClean="0">
              <a:effectLst/>
              <a:latin typeface="+mn-lt"/>
            </a:endParaRPr>
          </a:p>
        </p:txBody>
      </p:sp>
      <p:sp>
        <p:nvSpPr>
          <p:cNvPr id="5123" name="Rectangle 1027"/>
          <p:cNvSpPr>
            <a:spLocks noGrp="1" noChangeArrowheads="1"/>
          </p:cNvSpPr>
          <p:nvPr>
            <p:ph type="subTitle" idx="1"/>
          </p:nvPr>
        </p:nvSpPr>
        <p:spPr>
          <a:xfrm>
            <a:off x="457200" y="1557338"/>
            <a:ext cx="8401050" cy="5026025"/>
          </a:xfrm>
        </p:spPr>
        <p:txBody>
          <a:bodyPr>
            <a:noAutofit/>
          </a:bodyPr>
          <a:lstStyle/>
          <a:p>
            <a:pPr lvl="1" algn="l" eaLnBrk="1" hangingPunct="1">
              <a:lnSpc>
                <a:spcPct val="70000"/>
              </a:lnSpc>
              <a:buFont typeface="Wingdings" pitchFamily="2" charset="2"/>
              <a:buNone/>
              <a:defRPr/>
            </a:pPr>
            <a:r>
              <a:rPr lang="el-GR" dirty="0" smtClean="0">
                <a:solidFill>
                  <a:schemeClr val="tx1"/>
                </a:solidFill>
              </a:rPr>
              <a:t>Στο νηπιαγωγείο χρησιμοποιείται ως ένα ακόμα εκπαιδευτικό εργαλείο για την υποστήριξη της μάθησης των παιδιών. Για να κατανοήσουν τα παιδιά τη χρησιμότητά του, είναι αναγκαίο</a:t>
            </a:r>
            <a:r>
              <a:rPr lang="en-US" dirty="0" smtClean="0">
                <a:solidFill>
                  <a:schemeClr val="tx1"/>
                </a:solidFill>
              </a:rPr>
              <a:t>: </a:t>
            </a:r>
            <a:endParaRPr lang="el-GR" dirty="0" smtClean="0">
              <a:solidFill>
                <a:schemeClr val="tx1"/>
              </a:solidFill>
            </a:endParaRPr>
          </a:p>
          <a:p>
            <a:pPr lvl="1" algn="l" eaLnBrk="1" hangingPunct="1">
              <a:lnSpc>
                <a:spcPct val="70000"/>
              </a:lnSpc>
              <a:buFont typeface="Wingdings" pitchFamily="2" charset="2"/>
              <a:buNone/>
              <a:defRPr/>
            </a:pPr>
            <a:endParaRPr lang="el-GR" dirty="0" smtClean="0">
              <a:solidFill>
                <a:schemeClr val="tx1"/>
              </a:solidFill>
            </a:endParaRPr>
          </a:p>
          <a:p>
            <a:pPr lvl="2" algn="l" eaLnBrk="1" hangingPunct="1">
              <a:lnSpc>
                <a:spcPct val="70000"/>
              </a:lnSpc>
              <a:buFont typeface="Arial" pitchFamily="34" charset="0"/>
              <a:buChar char="•"/>
              <a:defRPr/>
            </a:pPr>
            <a:r>
              <a:rPr lang="el-GR" sz="2800" dirty="0" smtClean="0">
                <a:solidFill>
                  <a:schemeClr val="tx1"/>
                </a:solidFill>
              </a:rPr>
              <a:t>να δουν τον υπολογιστή να χρησιμοποιείται για την αντιμετώπισή πραγματικών αναγκών και την επίλυση προβλημάτων , σε ένα πλαίσιο που έχει νόημα για τα ίδια.</a:t>
            </a:r>
          </a:p>
          <a:p>
            <a:pPr lvl="2" algn="l" eaLnBrk="1" hangingPunct="1">
              <a:lnSpc>
                <a:spcPct val="70000"/>
              </a:lnSpc>
              <a:buFont typeface="Arial" pitchFamily="34" charset="0"/>
              <a:buChar char="•"/>
              <a:defRPr/>
            </a:pPr>
            <a:r>
              <a:rPr lang="el-GR" sz="2800" dirty="0" smtClean="0">
                <a:solidFill>
                  <a:schemeClr val="tx1"/>
                </a:solidFill>
              </a:rPr>
              <a:t>στη διάρκεια ανάπτυξης θεματικών προσεγγίσεων ή σχεδίων εργασίας να δίνονται πολλές ευκαιρίες για αναζήτηση πληροφοριών, εικόνων, εκτύπωσης έργων τους </a:t>
            </a:r>
            <a:r>
              <a:rPr lang="en-US" sz="2800" dirty="0" smtClean="0">
                <a:solidFill>
                  <a:schemeClr val="tx1"/>
                </a:solidFill>
                <a:effectLst>
                  <a:outerShdw blurRad="38100" dist="38100" dir="2700000" algn="tl">
                    <a:srgbClr val="C0C0C0"/>
                  </a:outerShdw>
                </a:effectLst>
              </a:rPr>
              <a:t>(</a:t>
            </a:r>
            <a:r>
              <a:rPr lang="el-GR" sz="2800" i="1" dirty="0" smtClean="0">
                <a:solidFill>
                  <a:schemeClr val="tx1"/>
                </a:solidFill>
                <a:effectLst>
                  <a:outerShdw blurRad="38100" dist="38100" dir="2700000" algn="tl">
                    <a:srgbClr val="C0C0C0"/>
                  </a:outerShdw>
                </a:effectLst>
              </a:rPr>
              <a:t>Οδηγός Νηπιαγωγού</a:t>
            </a:r>
            <a:r>
              <a:rPr lang="en-US" sz="2800" i="1" dirty="0" smtClean="0">
                <a:solidFill>
                  <a:schemeClr val="tx1"/>
                </a:solidFill>
              </a:rPr>
              <a:t>, 2006</a:t>
            </a:r>
            <a:r>
              <a:rPr lang="en-US" sz="2800" dirty="0" smtClean="0">
                <a:solidFill>
                  <a:schemeClr val="tx1"/>
                </a:solidFill>
                <a:effectLst>
                  <a:outerShdw blurRad="38100" dist="38100" dir="2700000" algn="tl">
                    <a:srgbClr val="C0C0C0"/>
                  </a:outerShdw>
                </a:effectLst>
              </a:rPr>
              <a:t>)</a:t>
            </a:r>
            <a:r>
              <a:rPr lang="el-GR" sz="2800" dirty="0" smtClean="0">
                <a:solidFill>
                  <a:schemeClr val="tx1"/>
                </a:solidFill>
              </a:rPr>
              <a:t>.</a:t>
            </a:r>
            <a:endParaRPr lang="en-GB" sz="2800" dirty="0" smtClean="0">
              <a:solidFill>
                <a:schemeClr val="tx1"/>
              </a:solidFill>
            </a:endParaRPr>
          </a:p>
        </p:txBody>
      </p:sp>
    </p:spTree>
    <p:extLst>
      <p:ext uri="{BB962C8B-B14F-4D97-AF65-F5344CB8AC3E}">
        <p14:creationId xmlns:p14="http://schemas.microsoft.com/office/powerpoint/2010/main" val="23418146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9" name="Rectangle 7"/>
          <p:cNvSpPr>
            <a:spLocks noGrp="1"/>
          </p:cNvSpPr>
          <p:nvPr>
            <p:ph type="title" idx="4294967295"/>
          </p:nvPr>
        </p:nvSpPr>
        <p:spPr bwMode="auto">
          <a:xfrm>
            <a:off x="1116013" y="260350"/>
            <a:ext cx="8027987" cy="2420938"/>
          </a:xfrm>
        </p:spPr>
        <p:txBody>
          <a:bodyPr vert="horz" wrap="square" lIns="91440" tIns="45720" rIns="91440" bIns="45720" numCol="1" anchorCtr="0" compatLnSpc="1">
            <a:prstTxWarp prst="textNoShape">
              <a:avLst/>
            </a:prstTxWarp>
            <a:normAutofit/>
          </a:bodyPr>
          <a:lstStyle/>
          <a:p>
            <a:pPr>
              <a:defRPr/>
            </a:pPr>
            <a:r>
              <a:rPr lang="el-GR" sz="3600" b="1" dirty="0" smtClean="0">
                <a:effectLst/>
                <a:latin typeface="+mn-lt"/>
              </a:rPr>
              <a:t>Αν ο ηλεκτρονικός υπολογιστής αξιοποιηθεί κατάλληλα σε οργανωμένο μαθησιακό περιβάλλον, μπορεί </a:t>
            </a:r>
            <a:r>
              <a:rPr lang="en-US" sz="3600" b="1" dirty="0" smtClean="0">
                <a:effectLst>
                  <a:outerShdw blurRad="38100" dist="38100" dir="2700000" algn="tl">
                    <a:srgbClr val="C0C0C0"/>
                  </a:outerShdw>
                </a:effectLst>
                <a:latin typeface="+mn-lt"/>
              </a:rPr>
              <a:t>(</a:t>
            </a:r>
            <a:r>
              <a:rPr lang="el-GR" sz="3600" b="1" i="1" dirty="0" smtClean="0">
                <a:effectLst>
                  <a:outerShdw blurRad="38100" dist="38100" dir="2700000" algn="tl">
                    <a:srgbClr val="C0C0C0"/>
                  </a:outerShdw>
                </a:effectLst>
                <a:latin typeface="+mn-lt"/>
              </a:rPr>
              <a:t>Οδηγός Νηπιαγωγού</a:t>
            </a:r>
            <a:r>
              <a:rPr lang="en-US" sz="3600" b="1" i="1" dirty="0" smtClean="0">
                <a:effectLst/>
                <a:latin typeface="+mn-lt"/>
              </a:rPr>
              <a:t>, 2006</a:t>
            </a:r>
            <a:r>
              <a:rPr lang="en-US" sz="3600" b="1" dirty="0" smtClean="0">
                <a:effectLst>
                  <a:outerShdw blurRad="38100" dist="38100" dir="2700000" algn="tl">
                    <a:srgbClr val="C0C0C0"/>
                  </a:outerShdw>
                </a:effectLst>
                <a:latin typeface="+mn-lt"/>
              </a:rPr>
              <a:t>)</a:t>
            </a:r>
            <a:r>
              <a:rPr lang="en-US" sz="3600" b="1" dirty="0" smtClean="0">
                <a:effectLst/>
                <a:latin typeface="+mn-lt"/>
              </a:rPr>
              <a:t>: </a:t>
            </a:r>
          </a:p>
        </p:txBody>
      </p:sp>
      <p:sp>
        <p:nvSpPr>
          <p:cNvPr id="32771" name="Rectangle 8"/>
          <p:cNvSpPr>
            <a:spLocks noGrp="1"/>
          </p:cNvSpPr>
          <p:nvPr>
            <p:ph type="body" idx="4294967295"/>
          </p:nvPr>
        </p:nvSpPr>
        <p:spPr>
          <a:xfrm>
            <a:off x="1066800" y="2828925"/>
            <a:ext cx="7818437" cy="4105275"/>
          </a:xfrm>
        </p:spPr>
        <p:txBody>
          <a:bodyPr>
            <a:normAutofit/>
          </a:bodyPr>
          <a:lstStyle/>
          <a:p>
            <a:pPr lvl="1">
              <a:buFontTx/>
              <a:buChar char="•"/>
            </a:pPr>
            <a:r>
              <a:rPr lang="el-GR" altLang="el-GR" sz="2600" dirty="0" smtClean="0"/>
              <a:t>να ενθαρρύνει τις μεταξύ των παιδιών αλληλεπιδράσεις, προωθώντας την κοινωνικοποίησή τους.</a:t>
            </a:r>
          </a:p>
          <a:p>
            <a:pPr lvl="1">
              <a:buFontTx/>
              <a:buChar char="•"/>
            </a:pPr>
            <a:r>
              <a:rPr lang="el-GR" altLang="el-GR" sz="2600" dirty="0" smtClean="0"/>
              <a:t>να ενισχύει την ευελιξία σκέψης και τη δημιουργικότητά τους.</a:t>
            </a:r>
          </a:p>
          <a:p>
            <a:pPr lvl="1">
              <a:buFontTx/>
              <a:buChar char="•"/>
            </a:pPr>
            <a:r>
              <a:rPr lang="el-GR" altLang="el-GR" sz="2600" dirty="0" smtClean="0"/>
              <a:t>να συμβάλλει στην ανάπτυξη της ικανότητά τους για επίλυση προβλημάτων.</a:t>
            </a:r>
          </a:p>
          <a:p>
            <a:pPr lvl="1">
              <a:buFontTx/>
              <a:buChar char="•"/>
            </a:pPr>
            <a:endParaRPr lang="en-US" altLang="el-GR" sz="2600" dirty="0" smtClean="0"/>
          </a:p>
        </p:txBody>
      </p:sp>
    </p:spTree>
    <p:extLst>
      <p:ext uri="{BB962C8B-B14F-4D97-AF65-F5344CB8AC3E}">
        <p14:creationId xmlns:p14="http://schemas.microsoft.com/office/powerpoint/2010/main" val="12419128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p:cNvSpPr>
          <p:nvPr>
            <p:ph type="title" idx="4294967295"/>
          </p:nvPr>
        </p:nvSpPr>
        <p:spPr bwMode="auto">
          <a:xfrm>
            <a:off x="381001" y="274638"/>
            <a:ext cx="8763000" cy="1143000"/>
          </a:xfrm>
        </p:spPr>
        <p:txBody>
          <a:bodyPr vert="horz" wrap="square" lIns="91440" tIns="45720" rIns="91440" bIns="45720" numCol="1" anchorCtr="0" compatLnSpc="1">
            <a:prstTxWarp prst="textNoShape">
              <a:avLst/>
            </a:prstTxWarp>
            <a:noAutofit/>
          </a:bodyPr>
          <a:lstStyle/>
          <a:p>
            <a:pPr>
              <a:defRPr/>
            </a:pPr>
            <a:r>
              <a:rPr lang="el-GR" sz="3600" b="1" dirty="0" smtClean="0">
                <a:effectLst/>
                <a:latin typeface="+mn-lt"/>
              </a:rPr>
              <a:t>Επιπλέον ο ηλεκτρονικός υπολογιστής μπορεί να συμβάλλει </a:t>
            </a:r>
            <a:r>
              <a:rPr lang="en-US" sz="3600" b="1" dirty="0" smtClean="0">
                <a:effectLst>
                  <a:outerShdw blurRad="38100" dist="38100" dir="2700000" algn="tl">
                    <a:srgbClr val="C0C0C0"/>
                  </a:outerShdw>
                </a:effectLst>
                <a:latin typeface="+mn-lt"/>
              </a:rPr>
              <a:t>(</a:t>
            </a:r>
            <a:r>
              <a:rPr lang="el-GR" sz="3600" b="1" i="1" dirty="0" smtClean="0">
                <a:effectLst>
                  <a:outerShdw blurRad="38100" dist="38100" dir="2700000" algn="tl">
                    <a:srgbClr val="C0C0C0"/>
                  </a:outerShdw>
                </a:effectLst>
                <a:latin typeface="+mn-lt"/>
              </a:rPr>
              <a:t>Οδηγός Νηπιαγωγού</a:t>
            </a:r>
            <a:r>
              <a:rPr lang="en-US" sz="3600" b="1" i="1" dirty="0" smtClean="0">
                <a:effectLst/>
                <a:latin typeface="+mn-lt"/>
              </a:rPr>
              <a:t>, 2006</a:t>
            </a:r>
            <a:r>
              <a:rPr lang="en-US" sz="3600" b="1" dirty="0" smtClean="0">
                <a:effectLst>
                  <a:outerShdw blurRad="38100" dist="38100" dir="2700000" algn="tl">
                    <a:srgbClr val="C0C0C0"/>
                  </a:outerShdw>
                </a:effectLst>
                <a:latin typeface="+mn-lt"/>
              </a:rPr>
              <a:t>)</a:t>
            </a:r>
            <a:r>
              <a:rPr lang="el-GR" sz="3600" b="1" dirty="0" smtClean="0">
                <a:effectLst/>
                <a:latin typeface="+mn-lt"/>
              </a:rPr>
              <a:t> </a:t>
            </a:r>
            <a:r>
              <a:rPr lang="en-US" sz="3600" b="1" dirty="0" smtClean="0">
                <a:effectLst/>
                <a:latin typeface="+mn-lt"/>
              </a:rPr>
              <a:t>:</a:t>
            </a:r>
          </a:p>
        </p:txBody>
      </p:sp>
      <p:sp>
        <p:nvSpPr>
          <p:cNvPr id="33795" name="Rectangle 3"/>
          <p:cNvSpPr>
            <a:spLocks noGrp="1"/>
          </p:cNvSpPr>
          <p:nvPr>
            <p:ph type="body" idx="4294967295"/>
          </p:nvPr>
        </p:nvSpPr>
        <p:spPr>
          <a:xfrm>
            <a:off x="914400" y="1889125"/>
            <a:ext cx="7818437" cy="4968875"/>
          </a:xfrm>
        </p:spPr>
        <p:txBody>
          <a:bodyPr/>
          <a:lstStyle/>
          <a:p>
            <a:r>
              <a:rPr lang="el-GR" altLang="el-GR" sz="2800" dirty="0" smtClean="0"/>
              <a:t>Στην ανάπτυξη της αυτονομίας των παιδιών</a:t>
            </a:r>
          </a:p>
          <a:p>
            <a:r>
              <a:rPr lang="el-GR" altLang="el-GR" sz="2800" dirty="0" smtClean="0"/>
              <a:t>Στην εξέλιξη γνώσεων, ικανοτήτων και δεξιοτήτων που συνδέονται με άλλες γνωστικές περιοχές, αλλά και με τη συνολική τους ανάπτυξη.</a:t>
            </a:r>
          </a:p>
          <a:p>
            <a:r>
              <a:rPr lang="el-GR" altLang="el-GR" sz="2800" dirty="0" smtClean="0"/>
              <a:t>Στην ανάπτυξη της λεπτής τους κινητικότητας.</a:t>
            </a:r>
          </a:p>
          <a:p>
            <a:r>
              <a:rPr lang="el-GR" altLang="el-GR" sz="2800" dirty="0" smtClean="0"/>
              <a:t>Στην ενίσχυση της παρατηρητικότητάς τους.</a:t>
            </a:r>
          </a:p>
          <a:p>
            <a:r>
              <a:rPr lang="el-GR" altLang="el-GR" sz="2800" dirty="0" smtClean="0"/>
              <a:t>Στην κατανόηση αιτίου - αποτελέσματος</a:t>
            </a:r>
            <a:endParaRPr lang="en-US" altLang="el-GR" sz="2800" dirty="0" smtClean="0"/>
          </a:p>
        </p:txBody>
      </p:sp>
    </p:spTree>
    <p:extLst>
      <p:ext uri="{BB962C8B-B14F-4D97-AF65-F5344CB8AC3E}">
        <p14:creationId xmlns:p14="http://schemas.microsoft.com/office/powerpoint/2010/main" val="14342301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p:cNvSpPr>
          <p:nvPr>
            <p:ph type="title" idx="4294967295"/>
          </p:nvPr>
        </p:nvSpPr>
        <p:spPr bwMode="auto">
          <a:xfrm>
            <a:off x="457200" y="260350"/>
            <a:ext cx="8458200" cy="2160588"/>
          </a:xfrm>
        </p:spPr>
        <p:txBody>
          <a:bodyPr vert="horz" wrap="square" lIns="91440" tIns="45720" rIns="91440" bIns="45720" numCol="1" anchorCtr="0" compatLnSpc="1">
            <a:prstTxWarp prst="textNoShape">
              <a:avLst/>
            </a:prstTxWarp>
            <a:noAutofit/>
          </a:bodyPr>
          <a:lstStyle/>
          <a:p>
            <a:pPr>
              <a:defRPr/>
            </a:pPr>
            <a:r>
              <a:rPr lang="el-GR" sz="3400" dirty="0" smtClean="0">
                <a:effectLst/>
                <a:latin typeface="+mn-lt"/>
              </a:rPr>
              <a:t>Ο σχεδιασμός και η ανάπτυξη δραστηριοτήτων που αξιοποιούν τον ηλεκτρονικό υπολογιστή ως εργαλείο είναι πλέον αναπόφευκτη, με δυο</a:t>
            </a:r>
            <a:r>
              <a:rPr lang="en-US" sz="3400" dirty="0" smtClean="0">
                <a:effectLst/>
                <a:latin typeface="+mn-lt"/>
              </a:rPr>
              <a:t> </a:t>
            </a:r>
            <a:r>
              <a:rPr lang="el-GR" sz="3400" dirty="0" smtClean="0">
                <a:effectLst/>
                <a:latin typeface="+mn-lt"/>
              </a:rPr>
              <a:t>διακριτούς τρόπους </a:t>
            </a:r>
            <a:r>
              <a:rPr lang="en-US" sz="3400" dirty="0" smtClean="0">
                <a:effectLst>
                  <a:outerShdw blurRad="38100" dist="38100" dir="2700000" algn="tl">
                    <a:srgbClr val="C0C0C0"/>
                  </a:outerShdw>
                </a:effectLst>
                <a:latin typeface="+mn-lt"/>
              </a:rPr>
              <a:t>(</a:t>
            </a:r>
            <a:r>
              <a:rPr lang="el-GR" sz="3400" i="1" dirty="0" smtClean="0">
                <a:effectLst>
                  <a:outerShdw blurRad="38100" dist="38100" dir="2700000" algn="tl">
                    <a:srgbClr val="C0C0C0"/>
                  </a:outerShdw>
                </a:effectLst>
                <a:latin typeface="+mn-lt"/>
              </a:rPr>
              <a:t>Οδηγός Νηπιαγωγού</a:t>
            </a:r>
            <a:r>
              <a:rPr lang="en-US" sz="3400" i="1" dirty="0" smtClean="0">
                <a:effectLst/>
                <a:latin typeface="+mn-lt"/>
              </a:rPr>
              <a:t>, 2006</a:t>
            </a:r>
            <a:r>
              <a:rPr lang="en-US" sz="3400" dirty="0" smtClean="0">
                <a:effectLst>
                  <a:outerShdw blurRad="38100" dist="38100" dir="2700000" algn="tl">
                    <a:srgbClr val="C0C0C0"/>
                  </a:outerShdw>
                </a:effectLst>
                <a:latin typeface="+mn-lt"/>
              </a:rPr>
              <a:t>)</a:t>
            </a:r>
            <a:r>
              <a:rPr lang="el-GR" sz="3400" dirty="0" smtClean="0">
                <a:effectLst/>
                <a:latin typeface="+mn-lt"/>
              </a:rPr>
              <a:t> </a:t>
            </a:r>
            <a:r>
              <a:rPr lang="en-US" sz="3400" dirty="0" smtClean="0">
                <a:effectLst/>
                <a:latin typeface="+mn-lt"/>
              </a:rPr>
              <a:t>: </a:t>
            </a:r>
          </a:p>
        </p:txBody>
      </p:sp>
      <p:sp>
        <p:nvSpPr>
          <p:cNvPr id="34819" name="Rectangle 3"/>
          <p:cNvSpPr>
            <a:spLocks noGrp="1"/>
          </p:cNvSpPr>
          <p:nvPr>
            <p:ph type="body" idx="4294967295"/>
          </p:nvPr>
        </p:nvSpPr>
        <p:spPr>
          <a:xfrm>
            <a:off x="914400" y="2806700"/>
            <a:ext cx="7499350" cy="3898900"/>
          </a:xfrm>
        </p:spPr>
        <p:txBody>
          <a:bodyPr/>
          <a:lstStyle/>
          <a:p>
            <a:pPr>
              <a:lnSpc>
                <a:spcPct val="90000"/>
              </a:lnSpc>
            </a:pPr>
            <a:r>
              <a:rPr lang="el-GR" altLang="el-GR" sz="2800" dirty="0" smtClean="0"/>
              <a:t>Να αντιληφθούν τα νήπια ποιες ανάγκες του σύγχρονου ανθρώπου εξυπηρετούν οι νέες τεχνολογίες και σε τι χρησιμεύουν στη ζωή μας.</a:t>
            </a:r>
          </a:p>
          <a:p>
            <a:pPr>
              <a:lnSpc>
                <a:spcPct val="90000"/>
              </a:lnSpc>
            </a:pPr>
            <a:r>
              <a:rPr lang="el-GR" altLang="el-GR" sz="2800" dirty="0" smtClean="0"/>
              <a:t>Να αναπτύξουν τα παιδιά δεξιότητες αξιοποίησης των νέων τεχνολογικών επιτευγμάτων και κυρίως του υπολογιστή – ως εργαλείων για τις διερευνήσεις, τις αναζητήσεις και τις παραγωγές τους.</a:t>
            </a:r>
            <a:endParaRPr lang="en-US" altLang="el-GR" sz="2800" dirty="0" smtClean="0"/>
          </a:p>
        </p:txBody>
      </p:sp>
    </p:spTree>
    <p:extLst>
      <p:ext uri="{BB962C8B-B14F-4D97-AF65-F5344CB8AC3E}">
        <p14:creationId xmlns:p14="http://schemas.microsoft.com/office/powerpoint/2010/main" val="14273635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p:cNvSpPr>
          <p:nvPr>
            <p:ph type="title" idx="4294967295"/>
          </p:nvPr>
        </p:nvSpPr>
        <p:spPr bwMode="auto">
          <a:xfrm>
            <a:off x="228601" y="260350"/>
            <a:ext cx="8915400" cy="1785938"/>
          </a:xfrm>
        </p:spPr>
        <p:txBody>
          <a:bodyPr vert="horz" wrap="square" lIns="91440" tIns="45720" rIns="91440" bIns="45720" numCol="1" anchorCtr="0" compatLnSpc="1">
            <a:prstTxWarp prst="textNoShape">
              <a:avLst/>
            </a:prstTxWarp>
            <a:noAutofit/>
          </a:bodyPr>
          <a:lstStyle/>
          <a:p>
            <a:pPr>
              <a:defRPr/>
            </a:pPr>
            <a:r>
              <a:rPr lang="el-GR" sz="3600" b="1" dirty="0" smtClean="0">
                <a:effectLst/>
                <a:latin typeface="+mn-lt"/>
              </a:rPr>
              <a:t>Ο υπολογιστής μπορεί να χρησιμοποιηθεί για μια σειρά από δραστηριότητες που αναπτύσσονται στην τάξη, όπως για </a:t>
            </a:r>
            <a:r>
              <a:rPr lang="el-GR" sz="3600" b="1" dirty="0" smtClean="0">
                <a:latin typeface="+mn-lt"/>
              </a:rPr>
              <a:t>παράδειγμα </a:t>
            </a:r>
            <a:r>
              <a:rPr lang="en-US" sz="3600" b="1" dirty="0" smtClean="0">
                <a:latin typeface="+mn-lt"/>
              </a:rPr>
              <a:t>(</a:t>
            </a:r>
            <a:r>
              <a:rPr lang="el-GR" sz="3600" b="1" i="1" dirty="0" smtClean="0">
                <a:latin typeface="+mn-lt"/>
              </a:rPr>
              <a:t>Οδηγός Νηπιαγωγού</a:t>
            </a:r>
            <a:r>
              <a:rPr lang="en-US" sz="3600" b="1" i="1" dirty="0" smtClean="0">
                <a:latin typeface="+mn-lt"/>
              </a:rPr>
              <a:t>, 2006</a:t>
            </a:r>
            <a:r>
              <a:rPr lang="en-US" sz="3600" b="1" dirty="0" smtClean="0">
                <a:latin typeface="+mn-lt"/>
              </a:rPr>
              <a:t>)</a:t>
            </a:r>
            <a:r>
              <a:rPr lang="el-GR" sz="3600" b="1" dirty="0" smtClean="0">
                <a:latin typeface="+mn-lt"/>
              </a:rPr>
              <a:t> </a:t>
            </a:r>
            <a:r>
              <a:rPr lang="en-US" sz="3600" b="1" dirty="0" smtClean="0">
                <a:effectLst/>
                <a:latin typeface="+mn-lt"/>
              </a:rPr>
              <a:t>: </a:t>
            </a:r>
          </a:p>
        </p:txBody>
      </p:sp>
      <p:sp>
        <p:nvSpPr>
          <p:cNvPr id="35843" name="Rectangle 3"/>
          <p:cNvSpPr>
            <a:spLocks noGrp="1"/>
          </p:cNvSpPr>
          <p:nvPr>
            <p:ph type="body" idx="4294967295"/>
          </p:nvPr>
        </p:nvSpPr>
        <p:spPr>
          <a:xfrm>
            <a:off x="838200" y="2365375"/>
            <a:ext cx="7747000" cy="4187825"/>
          </a:xfrm>
        </p:spPr>
        <p:txBody>
          <a:bodyPr/>
          <a:lstStyle/>
          <a:p>
            <a:pPr>
              <a:lnSpc>
                <a:spcPct val="80000"/>
              </a:lnSpc>
            </a:pPr>
            <a:r>
              <a:rPr lang="el-GR" altLang="el-GR" sz="2400" dirty="0" smtClean="0"/>
              <a:t>Τη διαμόρφωση ευχετήριων καρτών, προσκλήσεων γενεθλίων και προσκλήσεων για γιορτές και εκδηλώσεις που πραγματοποιούνται στο χώρο του σχολείου, </a:t>
            </a:r>
          </a:p>
          <a:p>
            <a:pPr>
              <a:lnSpc>
                <a:spcPct val="80000"/>
              </a:lnSpc>
            </a:pPr>
            <a:r>
              <a:rPr lang="el-GR" altLang="el-GR" sz="2400" dirty="0" smtClean="0"/>
              <a:t>Τη διαμόρφωση βιβλίων, εφημερίδων, ημερολογίων και αφισών που δημιουργούν στην τάξη,</a:t>
            </a:r>
          </a:p>
          <a:p>
            <a:pPr>
              <a:lnSpc>
                <a:spcPct val="80000"/>
              </a:lnSpc>
            </a:pPr>
            <a:r>
              <a:rPr lang="el-GR" altLang="el-GR" sz="2400" dirty="0" smtClean="0"/>
              <a:t>Την καταγραφή των δανεισμών που πραγματοποιούν από τη βιβλιοθήκη της τάξης,</a:t>
            </a:r>
          </a:p>
          <a:p>
            <a:pPr>
              <a:lnSpc>
                <a:spcPct val="80000"/>
              </a:lnSpc>
            </a:pPr>
            <a:r>
              <a:rPr lang="el-GR" altLang="el-GR" sz="2400" dirty="0" smtClean="0"/>
              <a:t>Την αρχειοθέτηση των αγαπημένων εργασιών τους,</a:t>
            </a:r>
          </a:p>
          <a:p>
            <a:pPr>
              <a:lnSpc>
                <a:spcPct val="80000"/>
              </a:lnSpc>
            </a:pPr>
            <a:r>
              <a:rPr lang="el-GR" altLang="el-GR" sz="2400" dirty="0" smtClean="0"/>
              <a:t>Την επεξεργασία φωτογραφιών που έχουν τραβήξει κατά τη διάρκεια δραστηριοτήτων που αναπτύσσονται στην τάξη ή στο πλαίσιο εξόδων από την τάξη κατά την ανάπτυξη σχεδίων εργασίας.</a:t>
            </a:r>
            <a:endParaRPr lang="en-US" altLang="el-GR" sz="2400" dirty="0" smtClean="0"/>
          </a:p>
        </p:txBody>
      </p:sp>
    </p:spTree>
    <p:extLst>
      <p:ext uri="{BB962C8B-B14F-4D97-AF65-F5344CB8AC3E}">
        <p14:creationId xmlns:p14="http://schemas.microsoft.com/office/powerpoint/2010/main" val="40118187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p:cNvSpPr>
          <p:nvPr>
            <p:ph type="title" idx="4294967295"/>
          </p:nvPr>
        </p:nvSpPr>
        <p:spPr bwMode="auto"/>
        <p:txBody>
          <a:bodyPr vert="horz" wrap="square" lIns="91440" tIns="45720" rIns="91440" bIns="45720" numCol="1" anchorCtr="0" compatLnSpc="1">
            <a:prstTxWarp prst="textNoShape">
              <a:avLst/>
            </a:prstTxWarp>
            <a:noAutofit/>
          </a:bodyPr>
          <a:lstStyle/>
          <a:p>
            <a:pPr>
              <a:defRPr/>
            </a:pPr>
            <a:r>
              <a:rPr lang="el-GR" sz="3600" dirty="0" smtClean="0">
                <a:effectLst/>
                <a:latin typeface="+mn-lt"/>
              </a:rPr>
              <a:t>Ο Ηλεκτρονικός Υπολογιστής στο Νηπιαγωγείο</a:t>
            </a:r>
            <a:endParaRPr lang="en-US" sz="3600" dirty="0" smtClean="0">
              <a:effectLst/>
              <a:latin typeface="+mn-lt"/>
            </a:endParaRPr>
          </a:p>
        </p:txBody>
      </p:sp>
      <p:sp>
        <p:nvSpPr>
          <p:cNvPr id="36867" name="Rectangle 3"/>
          <p:cNvSpPr>
            <a:spLocks noGrp="1"/>
          </p:cNvSpPr>
          <p:nvPr>
            <p:ph type="body" idx="4294967295"/>
          </p:nvPr>
        </p:nvSpPr>
        <p:spPr>
          <a:xfrm>
            <a:off x="838200" y="1752600"/>
            <a:ext cx="7499350" cy="4800600"/>
          </a:xfrm>
        </p:spPr>
        <p:txBody>
          <a:bodyPr/>
          <a:lstStyle/>
          <a:p>
            <a:pPr>
              <a:lnSpc>
                <a:spcPct val="90000"/>
              </a:lnSpc>
            </a:pPr>
            <a:r>
              <a:rPr lang="el-GR" altLang="el-GR" sz="2800" dirty="0" smtClean="0"/>
              <a:t>Οι καθοριστικοί παράγοντες για τη λειτουργία του υπολογιστή στην προσχολική τάξη είναι τα προγράμματα και η εκπαιδευτικός. Η αποτελεσματικότητα εξαρτάται από την ποιότητα των προγραμμάτων, το χρόνο που χρησιμοποιείται κάθε πρόγραμμα και τον τρόπο που χρησιμοποιείται.</a:t>
            </a:r>
          </a:p>
          <a:p>
            <a:pPr>
              <a:lnSpc>
                <a:spcPct val="90000"/>
              </a:lnSpc>
            </a:pPr>
            <a:r>
              <a:rPr lang="el-GR" altLang="el-GR" sz="2800" dirty="0" smtClean="0"/>
              <a:t>Ο καλύτερος τρόπος χρήσης του υπολογιστή είναι να λειτουργεί ως συμπλήρωμα και όχι ως υποκατάστατο των διαφόρων δραστηριοτήτων.</a:t>
            </a:r>
            <a:endParaRPr lang="en-US" altLang="el-GR" sz="2800" dirty="0" smtClean="0"/>
          </a:p>
        </p:txBody>
      </p:sp>
    </p:spTree>
    <p:extLst>
      <p:ext uri="{BB962C8B-B14F-4D97-AF65-F5344CB8AC3E}">
        <p14:creationId xmlns:p14="http://schemas.microsoft.com/office/powerpoint/2010/main" val="33111980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228600" y="0"/>
            <a:ext cx="8807450" cy="1143000"/>
          </a:xfrm>
        </p:spPr>
        <p:txBody>
          <a:bodyPr>
            <a:normAutofit fontScale="90000"/>
          </a:bodyPr>
          <a:lstStyle/>
          <a:p>
            <a:pPr>
              <a:defRPr/>
            </a:pPr>
            <a:r>
              <a:rPr lang="el-GR" sz="4400" b="1" dirty="0">
                <a:latin typeface="+mn-lt"/>
              </a:rPr>
              <a:t>Ν.Π.Σ. – Μαθησιακές περιοχές και Τ.Π.Ε.</a:t>
            </a:r>
            <a:endParaRPr lang="el-GR" b="1" dirty="0">
              <a:solidFill>
                <a:schemeClr val="tx1"/>
              </a:solidFill>
              <a:latin typeface="+mn-lt"/>
            </a:endParaRPr>
          </a:p>
        </p:txBody>
      </p:sp>
      <p:sp>
        <p:nvSpPr>
          <p:cNvPr id="37892" name="Θέση αριθμού διαφάνειας 1"/>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DC96F16-25D0-47C6-AF91-28A807C3CE80}" type="slidenum">
              <a:rPr lang="en-US" altLang="el-GR">
                <a:solidFill>
                  <a:srgbClr val="B5A788"/>
                </a:solidFill>
                <a:latin typeface="Gill Sans MT" pitchFamily="34" charset="0"/>
              </a:rPr>
              <a:pPr/>
              <a:t>28</a:t>
            </a:fld>
            <a:endParaRPr lang="en-US" altLang="el-GR">
              <a:solidFill>
                <a:srgbClr val="B5A788"/>
              </a:solidFill>
              <a:latin typeface="Gill Sans MT" pitchFamily="34" charset="0"/>
            </a:endParaRPr>
          </a:p>
        </p:txBody>
      </p:sp>
      <p:grpSp>
        <p:nvGrpSpPr>
          <p:cNvPr id="37893" name="Ομάδα 4"/>
          <p:cNvGrpSpPr>
            <a:grpSpLocks/>
          </p:cNvGrpSpPr>
          <p:nvPr/>
        </p:nvGrpSpPr>
        <p:grpSpPr bwMode="auto">
          <a:xfrm>
            <a:off x="1066800" y="927100"/>
            <a:ext cx="7683500" cy="5854700"/>
            <a:chOff x="900606" y="989074"/>
            <a:chExt cx="7684400" cy="5854887"/>
          </a:xfrm>
        </p:grpSpPr>
        <p:sp>
          <p:nvSpPr>
            <p:cNvPr id="37895" name="_s1181"/>
            <p:cNvSpPr>
              <a:spLocks noChangeArrowheads="1"/>
            </p:cNvSpPr>
            <p:nvPr/>
          </p:nvSpPr>
          <p:spPr bwMode="auto">
            <a:xfrm>
              <a:off x="5667221" y="2930199"/>
              <a:ext cx="2917785" cy="2384211"/>
            </a:xfrm>
            <a:prstGeom prst="ellipse">
              <a:avLst/>
            </a:prstGeom>
            <a:solidFill>
              <a:srgbClr val="009999">
                <a:alpha val="50195"/>
              </a:srgbClr>
            </a:solidFill>
            <a:ln w="4669">
              <a:solidFill>
                <a:srgbClr val="009999"/>
              </a:solidFill>
              <a:round/>
              <a:headEnd/>
              <a:tailEnd/>
            </a:ln>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GB" altLang="el-GR"/>
            </a:p>
          </p:txBody>
        </p:sp>
        <p:sp>
          <p:nvSpPr>
            <p:cNvPr id="37896" name="_s1183"/>
            <p:cNvSpPr>
              <a:spLocks noChangeArrowheads="1"/>
            </p:cNvSpPr>
            <p:nvPr/>
          </p:nvSpPr>
          <p:spPr bwMode="auto">
            <a:xfrm>
              <a:off x="5211246" y="1369597"/>
              <a:ext cx="2941829" cy="2389852"/>
            </a:xfrm>
            <a:prstGeom prst="ellipse">
              <a:avLst/>
            </a:prstGeom>
            <a:solidFill>
              <a:srgbClr val="FFFF00">
                <a:alpha val="58823"/>
              </a:srgbClr>
            </a:solidFill>
            <a:ln w="4669">
              <a:solidFill>
                <a:srgbClr val="009999"/>
              </a:solidFill>
              <a:round/>
              <a:headEnd/>
              <a:tailEnd/>
            </a:ln>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GB" altLang="el-GR"/>
            </a:p>
          </p:txBody>
        </p:sp>
        <p:sp>
          <p:nvSpPr>
            <p:cNvPr id="21518" name="_s1185"/>
            <p:cNvSpPr>
              <a:spLocks noChangeArrowheads="1"/>
            </p:cNvSpPr>
            <p:nvPr/>
          </p:nvSpPr>
          <p:spPr bwMode="auto">
            <a:xfrm>
              <a:off x="3267846" y="2657590"/>
              <a:ext cx="2918167" cy="2382913"/>
            </a:xfrm>
            <a:prstGeom prst="ellipse">
              <a:avLst/>
            </a:prstGeom>
            <a:solidFill>
              <a:schemeClr val="accent6">
                <a:lumMod val="75000"/>
                <a:alpha val="50000"/>
              </a:schemeClr>
            </a:solidFill>
            <a:ln w="4669">
              <a:solidFill>
                <a:srgbClr val="99CC00"/>
              </a:solidFill>
              <a:round/>
              <a:headEnd/>
              <a:tailEnd/>
            </a:ln>
          </p:spPr>
          <p:txBody>
            <a:bodyPr anchor="ctr"/>
            <a:lstStyle/>
            <a:p>
              <a:pPr eaLnBrk="1" hangingPunct="1">
                <a:defRPr/>
              </a:pPr>
              <a:endParaRPr lang="en-GB"/>
            </a:p>
          </p:txBody>
        </p:sp>
        <p:sp>
          <p:nvSpPr>
            <p:cNvPr id="37898" name="_s1187"/>
            <p:cNvSpPr>
              <a:spLocks noChangeArrowheads="1"/>
            </p:cNvSpPr>
            <p:nvPr/>
          </p:nvSpPr>
          <p:spPr bwMode="auto">
            <a:xfrm>
              <a:off x="3210957" y="989074"/>
              <a:ext cx="2917785" cy="2207014"/>
            </a:xfrm>
            <a:prstGeom prst="ellipse">
              <a:avLst/>
            </a:prstGeom>
            <a:solidFill>
              <a:srgbClr val="C00000">
                <a:alpha val="50195"/>
              </a:srgbClr>
            </a:solidFill>
            <a:ln w="4669">
              <a:solidFill>
                <a:srgbClr val="009999"/>
              </a:solidFill>
              <a:round/>
              <a:headEnd/>
              <a:tailEnd/>
            </a:ln>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GB" altLang="el-GR"/>
            </a:p>
          </p:txBody>
        </p:sp>
        <p:sp>
          <p:nvSpPr>
            <p:cNvPr id="21520" name="_s1189"/>
            <p:cNvSpPr>
              <a:spLocks noChangeArrowheads="1"/>
            </p:cNvSpPr>
            <p:nvPr/>
          </p:nvSpPr>
          <p:spPr bwMode="auto">
            <a:xfrm>
              <a:off x="1060963" y="1460577"/>
              <a:ext cx="2918167" cy="2422602"/>
            </a:xfrm>
            <a:prstGeom prst="ellipse">
              <a:avLst/>
            </a:prstGeom>
            <a:solidFill>
              <a:schemeClr val="accent5">
                <a:lumMod val="60000"/>
                <a:lumOff val="40000"/>
                <a:alpha val="70000"/>
              </a:schemeClr>
            </a:solidFill>
            <a:ln w="4669">
              <a:solidFill>
                <a:srgbClr val="99CC00"/>
              </a:solidFill>
              <a:round/>
              <a:headEnd/>
              <a:tailEnd/>
            </a:ln>
          </p:spPr>
          <p:txBody>
            <a:bodyPr anchor="ctr"/>
            <a:lstStyle/>
            <a:p>
              <a:pPr eaLnBrk="1" hangingPunct="1">
                <a:defRPr/>
              </a:pPr>
              <a:endParaRPr lang="en-GB"/>
            </a:p>
          </p:txBody>
        </p:sp>
        <p:sp>
          <p:nvSpPr>
            <p:cNvPr id="37900" name="_s1189"/>
            <p:cNvSpPr>
              <a:spLocks noChangeArrowheads="1"/>
            </p:cNvSpPr>
            <p:nvPr/>
          </p:nvSpPr>
          <p:spPr bwMode="auto">
            <a:xfrm>
              <a:off x="900606" y="3005239"/>
              <a:ext cx="2949306" cy="2516001"/>
            </a:xfrm>
            <a:prstGeom prst="ellipse">
              <a:avLst/>
            </a:prstGeom>
            <a:solidFill>
              <a:srgbClr val="CC66FF">
                <a:alpha val="50195"/>
              </a:srgbClr>
            </a:solidFill>
            <a:ln w="4669">
              <a:solidFill>
                <a:srgbClr val="99CC00"/>
              </a:solidFill>
              <a:round/>
              <a:headEnd/>
              <a:tailEnd/>
            </a:ln>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GB" altLang="el-GR"/>
            </a:p>
          </p:txBody>
        </p:sp>
        <p:sp>
          <p:nvSpPr>
            <p:cNvPr id="37901" name="_s1189"/>
            <p:cNvSpPr>
              <a:spLocks noChangeArrowheads="1"/>
            </p:cNvSpPr>
            <p:nvPr/>
          </p:nvSpPr>
          <p:spPr bwMode="auto">
            <a:xfrm>
              <a:off x="4497122" y="4348792"/>
              <a:ext cx="2949306" cy="2331120"/>
            </a:xfrm>
            <a:prstGeom prst="ellipse">
              <a:avLst/>
            </a:prstGeom>
            <a:solidFill>
              <a:srgbClr val="99CC00">
                <a:alpha val="50195"/>
              </a:srgbClr>
            </a:solidFill>
            <a:ln w="4669">
              <a:solidFill>
                <a:srgbClr val="99CC00"/>
              </a:solidFill>
              <a:round/>
              <a:headEnd/>
              <a:tailEnd/>
            </a:ln>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GB" altLang="el-GR"/>
            </a:p>
          </p:txBody>
        </p:sp>
        <p:sp>
          <p:nvSpPr>
            <p:cNvPr id="19" name="_s1189"/>
            <p:cNvSpPr>
              <a:spLocks noChangeArrowheads="1"/>
            </p:cNvSpPr>
            <p:nvPr/>
          </p:nvSpPr>
          <p:spPr bwMode="auto">
            <a:xfrm>
              <a:off x="2085020" y="4507086"/>
              <a:ext cx="3056296" cy="2336875"/>
            </a:xfrm>
            <a:prstGeom prst="ellipse">
              <a:avLst/>
            </a:prstGeom>
            <a:solidFill>
              <a:schemeClr val="bg1">
                <a:lumMod val="65000"/>
                <a:alpha val="85000"/>
              </a:schemeClr>
            </a:solidFill>
            <a:ln w="4669">
              <a:solidFill>
                <a:srgbClr val="99CC00"/>
              </a:solidFill>
              <a:round/>
              <a:headEnd/>
              <a:tailEnd/>
            </a:ln>
          </p:spPr>
          <p:txBody>
            <a:bodyPr anchor="ctr"/>
            <a:lstStyle/>
            <a:p>
              <a:pPr eaLnBrk="1" hangingPunct="1">
                <a:defRPr/>
              </a:pPr>
              <a:endParaRPr lang="en-GB"/>
            </a:p>
          </p:txBody>
        </p:sp>
      </p:grpSp>
      <p:grpSp>
        <p:nvGrpSpPr>
          <p:cNvPr id="3" name="Ομάδα 3"/>
          <p:cNvGrpSpPr/>
          <p:nvPr/>
        </p:nvGrpSpPr>
        <p:grpSpPr>
          <a:xfrm>
            <a:off x="1389563" y="1522492"/>
            <a:ext cx="6990613" cy="5095285"/>
            <a:chOff x="1254785" y="1625533"/>
            <a:chExt cx="6990613" cy="5095285"/>
          </a:xfrm>
          <a:noFill/>
        </p:grpSpPr>
        <p:sp>
          <p:nvSpPr>
            <p:cNvPr id="21511" name="Text Box 10"/>
            <p:cNvSpPr txBox="1">
              <a:spLocks noChangeArrowheads="1"/>
            </p:cNvSpPr>
            <p:nvPr/>
          </p:nvSpPr>
          <p:spPr bwMode="auto">
            <a:xfrm>
              <a:off x="6160083" y="3800801"/>
              <a:ext cx="2085315" cy="589253"/>
            </a:xfrm>
            <a:prstGeom prst="rect">
              <a:avLst/>
            </a:prstGeom>
            <a:grpFill/>
            <a:ln w="9525">
              <a:noFill/>
              <a:miter lim="800000"/>
              <a:headEnd/>
              <a:tailEnd/>
            </a:ln>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l-GR" sz="2400" dirty="0" smtClean="0">
                  <a:effectLst>
                    <a:outerShdw blurRad="38100" dist="38100" dir="2700000" algn="tl">
                      <a:srgbClr val="000000">
                        <a:alpha val="43137"/>
                      </a:srgbClr>
                    </a:outerShdw>
                  </a:effectLst>
                  <a:latin typeface="Calibri" pitchFamily="34" charset="0"/>
                </a:rPr>
                <a:t>Γλώσσα</a:t>
              </a:r>
              <a:endParaRPr lang="en-GB" sz="2000" dirty="0" smtClean="0">
                <a:effectLst>
                  <a:outerShdw blurRad="38100" dist="38100" dir="2700000" algn="tl">
                    <a:srgbClr val="000000">
                      <a:alpha val="43137"/>
                    </a:srgbClr>
                  </a:outerShdw>
                </a:effectLst>
                <a:latin typeface="Calibri" pitchFamily="34" charset="0"/>
              </a:endParaRPr>
            </a:p>
          </p:txBody>
        </p:sp>
        <p:sp>
          <p:nvSpPr>
            <p:cNvPr id="21512" name="Text Box 11"/>
            <p:cNvSpPr txBox="1">
              <a:spLocks noChangeArrowheads="1"/>
            </p:cNvSpPr>
            <p:nvPr/>
          </p:nvSpPr>
          <p:spPr bwMode="auto">
            <a:xfrm>
              <a:off x="1282935" y="2095495"/>
              <a:ext cx="2016224" cy="792955"/>
            </a:xfrm>
            <a:prstGeom prst="rect">
              <a:avLst/>
            </a:prstGeom>
            <a:grpFill/>
            <a:ln w="9525">
              <a:noFill/>
              <a:miter lim="800000"/>
              <a:headEnd/>
              <a:tailEnd/>
            </a:ln>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l-GR" sz="2400" dirty="0" smtClean="0">
                  <a:effectLst>
                    <a:outerShdw blurRad="38100" dist="38100" dir="2700000" algn="tl">
                      <a:srgbClr val="000000">
                        <a:alpha val="43137"/>
                      </a:srgbClr>
                    </a:outerShdw>
                  </a:effectLst>
                  <a:latin typeface="Calibri" pitchFamily="34" charset="0"/>
                </a:rPr>
                <a:t>Φυσικές      Επιστήμες</a:t>
              </a:r>
              <a:endParaRPr lang="en-GB" sz="2400" dirty="0" smtClean="0">
                <a:effectLst>
                  <a:outerShdw blurRad="38100" dist="38100" dir="2700000" algn="tl">
                    <a:srgbClr val="000000">
                      <a:alpha val="43137"/>
                    </a:srgbClr>
                  </a:outerShdw>
                </a:effectLst>
                <a:latin typeface="Calibri" pitchFamily="34" charset="0"/>
              </a:endParaRPr>
            </a:p>
          </p:txBody>
        </p:sp>
        <p:sp>
          <p:nvSpPr>
            <p:cNvPr id="21513" name="Text Box 12"/>
            <p:cNvSpPr txBox="1">
              <a:spLocks noChangeArrowheads="1"/>
            </p:cNvSpPr>
            <p:nvPr/>
          </p:nvSpPr>
          <p:spPr bwMode="auto">
            <a:xfrm>
              <a:off x="3299159" y="3089625"/>
              <a:ext cx="2880319" cy="1754993"/>
            </a:xfrm>
            <a:prstGeom prst="rect">
              <a:avLst/>
            </a:prstGeom>
            <a:grpFill/>
            <a:ln w="9525">
              <a:noFill/>
              <a:miter lim="800000"/>
              <a:headEnd/>
              <a:tailEnd/>
            </a:ln>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l-GR" sz="2400" dirty="0" smtClean="0">
                  <a:solidFill>
                    <a:srgbClr val="FF0000"/>
                  </a:solidFill>
                  <a:effectLst>
                    <a:outerShdw blurRad="38100" dist="38100" dir="2700000" algn="tl">
                      <a:srgbClr val="000000">
                        <a:alpha val="43137"/>
                      </a:srgbClr>
                    </a:outerShdw>
                  </a:effectLst>
                  <a:latin typeface="Calibri" pitchFamily="34" charset="0"/>
                </a:rPr>
                <a:t>Τεχνολογίες Πληροφορίας &amp; Επικοινωνιών</a:t>
              </a:r>
            </a:p>
            <a:p>
              <a:pPr algn="ctr" eaLnBrk="1" hangingPunct="1">
                <a:defRPr/>
              </a:pPr>
              <a:r>
                <a:rPr lang="el-GR" sz="2400" dirty="0" smtClean="0">
                  <a:solidFill>
                    <a:srgbClr val="FF0000"/>
                  </a:solidFill>
                  <a:effectLst>
                    <a:outerShdw blurRad="38100" dist="38100" dir="2700000" algn="tl">
                      <a:srgbClr val="000000">
                        <a:alpha val="43137"/>
                      </a:srgbClr>
                    </a:outerShdw>
                  </a:effectLst>
                  <a:latin typeface="Calibri" pitchFamily="34" charset="0"/>
                </a:rPr>
                <a:t>(Τ.Π.Ε.)</a:t>
              </a:r>
              <a:endParaRPr lang="en-GB" sz="2400" dirty="0" smtClean="0">
                <a:solidFill>
                  <a:srgbClr val="FF0000"/>
                </a:solidFill>
                <a:effectLst>
                  <a:outerShdw blurRad="38100" dist="38100" dir="2700000" algn="tl">
                    <a:srgbClr val="000000">
                      <a:alpha val="43137"/>
                    </a:srgbClr>
                  </a:outerShdw>
                </a:effectLst>
                <a:latin typeface="Calibri" pitchFamily="34" charset="0"/>
              </a:endParaRPr>
            </a:p>
          </p:txBody>
        </p:sp>
        <p:sp>
          <p:nvSpPr>
            <p:cNvPr id="21514" name="Text Box 13"/>
            <p:cNvSpPr txBox="1">
              <a:spLocks noChangeArrowheads="1"/>
            </p:cNvSpPr>
            <p:nvPr/>
          </p:nvSpPr>
          <p:spPr bwMode="auto">
            <a:xfrm>
              <a:off x="3712193" y="1625533"/>
              <a:ext cx="1800200" cy="602015"/>
            </a:xfrm>
            <a:prstGeom prst="rect">
              <a:avLst/>
            </a:prstGeom>
            <a:grpFill/>
            <a:ln w="9525">
              <a:noFill/>
              <a:miter lim="800000"/>
              <a:headEnd/>
              <a:tailEnd/>
            </a:ln>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l-GR" sz="2400" dirty="0" smtClean="0">
                  <a:effectLst>
                    <a:outerShdw blurRad="38100" dist="38100" dir="2700000" algn="tl">
                      <a:srgbClr val="000000">
                        <a:alpha val="43137"/>
                      </a:srgbClr>
                    </a:outerShdw>
                  </a:effectLst>
                  <a:latin typeface="Calibri" pitchFamily="34" charset="0"/>
                </a:rPr>
                <a:t>Μαθηματικά</a:t>
              </a:r>
              <a:endParaRPr lang="en-GB" sz="2400" dirty="0" smtClean="0">
                <a:effectLst>
                  <a:outerShdw blurRad="38100" dist="38100" dir="2700000" algn="tl">
                    <a:srgbClr val="000000">
                      <a:alpha val="43137"/>
                    </a:srgbClr>
                  </a:outerShdw>
                </a:effectLst>
                <a:latin typeface="Calibri" pitchFamily="34" charset="0"/>
              </a:endParaRPr>
            </a:p>
          </p:txBody>
        </p:sp>
        <p:sp>
          <p:nvSpPr>
            <p:cNvPr id="21515" name="Text Box 14"/>
            <p:cNvSpPr txBox="1">
              <a:spLocks noChangeArrowheads="1"/>
            </p:cNvSpPr>
            <p:nvPr/>
          </p:nvSpPr>
          <p:spPr bwMode="auto">
            <a:xfrm>
              <a:off x="5652167" y="1986794"/>
              <a:ext cx="2154884" cy="1010355"/>
            </a:xfrm>
            <a:prstGeom prst="rect">
              <a:avLst/>
            </a:prstGeom>
            <a:grpFill/>
            <a:ln w="9525">
              <a:noFill/>
              <a:miter lim="800000"/>
              <a:headEnd/>
              <a:tailEnd/>
            </a:ln>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l-GR" sz="2400" dirty="0" smtClean="0">
                  <a:effectLst>
                    <a:outerShdw blurRad="38100" dist="38100" dir="2700000" algn="tl">
                      <a:srgbClr val="000000">
                        <a:alpha val="43137"/>
                      </a:srgbClr>
                    </a:outerShdw>
                  </a:effectLst>
                  <a:latin typeface="Calibri" pitchFamily="34" charset="0"/>
                </a:rPr>
                <a:t>Φυσική    Αγωγή</a:t>
              </a:r>
              <a:endParaRPr lang="en-GB" sz="2400" dirty="0" smtClean="0">
                <a:effectLst>
                  <a:outerShdw blurRad="38100" dist="38100" dir="2700000" algn="tl">
                    <a:srgbClr val="000000">
                      <a:alpha val="43137"/>
                    </a:srgbClr>
                  </a:outerShdw>
                </a:effectLst>
                <a:latin typeface="Calibri" pitchFamily="34" charset="0"/>
              </a:endParaRPr>
            </a:p>
          </p:txBody>
        </p:sp>
        <p:sp>
          <p:nvSpPr>
            <p:cNvPr id="20" name="Text Box 14"/>
            <p:cNvSpPr txBox="1">
              <a:spLocks noChangeArrowheads="1"/>
            </p:cNvSpPr>
            <p:nvPr/>
          </p:nvSpPr>
          <p:spPr bwMode="auto">
            <a:xfrm>
              <a:off x="1254785" y="4049546"/>
              <a:ext cx="2154884" cy="681016"/>
            </a:xfrm>
            <a:prstGeom prst="rect">
              <a:avLst/>
            </a:prstGeom>
            <a:grpFill/>
            <a:ln w="9525">
              <a:noFill/>
              <a:miter lim="800000"/>
              <a:headEnd/>
              <a:tailEnd/>
            </a:ln>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l-GR" sz="2400" dirty="0" smtClean="0">
                  <a:effectLst>
                    <a:outerShdw blurRad="38100" dist="38100" dir="2700000" algn="tl">
                      <a:srgbClr val="000000">
                        <a:alpha val="43137"/>
                      </a:srgbClr>
                    </a:outerShdw>
                  </a:effectLst>
                  <a:latin typeface="Calibri" pitchFamily="34" charset="0"/>
                </a:rPr>
                <a:t>Τέχνες</a:t>
              </a:r>
              <a:endParaRPr lang="en-GB" sz="2400" dirty="0" smtClean="0">
                <a:effectLst>
                  <a:outerShdw blurRad="38100" dist="38100" dir="2700000" algn="tl">
                    <a:srgbClr val="000000">
                      <a:alpha val="43137"/>
                    </a:srgbClr>
                  </a:outerShdw>
                </a:effectLst>
                <a:latin typeface="Calibri" pitchFamily="34" charset="0"/>
              </a:endParaRPr>
            </a:p>
          </p:txBody>
        </p:sp>
        <p:sp>
          <p:nvSpPr>
            <p:cNvPr id="21" name="Text Box 14"/>
            <p:cNvSpPr txBox="1">
              <a:spLocks noChangeArrowheads="1"/>
            </p:cNvSpPr>
            <p:nvPr/>
          </p:nvSpPr>
          <p:spPr bwMode="auto">
            <a:xfrm>
              <a:off x="2407257" y="5081067"/>
              <a:ext cx="2154884" cy="1639751"/>
            </a:xfrm>
            <a:prstGeom prst="rect">
              <a:avLst/>
            </a:prstGeom>
            <a:grpFill/>
            <a:ln w="9525">
              <a:noFill/>
              <a:miter lim="800000"/>
              <a:headEnd/>
              <a:tailEnd/>
            </a:ln>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l-GR" sz="2400" dirty="0" smtClean="0">
                  <a:effectLst>
                    <a:outerShdw blurRad="38100" dist="38100" dir="2700000" algn="tl">
                      <a:srgbClr val="000000">
                        <a:alpha val="43137"/>
                      </a:srgbClr>
                    </a:outerShdw>
                  </a:effectLst>
                  <a:latin typeface="Calibri" pitchFamily="34" charset="0"/>
                </a:rPr>
                <a:t>Περιβάλλον &amp; Εκπαίδευση για την Αειφόρο Ανάπτυξη</a:t>
              </a:r>
              <a:endParaRPr lang="en-GB" sz="2400" dirty="0" smtClean="0">
                <a:effectLst>
                  <a:outerShdw blurRad="38100" dist="38100" dir="2700000" algn="tl">
                    <a:srgbClr val="000000">
                      <a:alpha val="43137"/>
                    </a:srgbClr>
                  </a:outerShdw>
                </a:effectLst>
                <a:latin typeface="Calibri" pitchFamily="34" charset="0"/>
              </a:endParaRPr>
            </a:p>
          </p:txBody>
        </p:sp>
        <p:sp>
          <p:nvSpPr>
            <p:cNvPr id="22" name="Text Box 14"/>
            <p:cNvSpPr txBox="1">
              <a:spLocks noChangeArrowheads="1"/>
            </p:cNvSpPr>
            <p:nvPr/>
          </p:nvSpPr>
          <p:spPr bwMode="auto">
            <a:xfrm>
              <a:off x="4882883" y="5152862"/>
              <a:ext cx="2154884" cy="1187491"/>
            </a:xfrm>
            <a:prstGeom prst="rect">
              <a:avLst/>
            </a:prstGeom>
            <a:grpFill/>
            <a:ln w="9525">
              <a:noFill/>
              <a:miter lim="800000"/>
              <a:headEnd/>
              <a:tailEnd/>
            </a:ln>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l-GR" sz="2400" dirty="0" smtClean="0">
                  <a:effectLst>
                    <a:outerShdw blurRad="38100" dist="38100" dir="2700000" algn="tl">
                      <a:srgbClr val="000000">
                        <a:alpha val="43137"/>
                      </a:srgbClr>
                    </a:outerShdw>
                  </a:effectLst>
                  <a:latin typeface="Calibri" pitchFamily="34" charset="0"/>
                </a:rPr>
                <a:t>Προσωπική &amp; Κοινωνική Ανάπτυξη</a:t>
              </a:r>
              <a:endParaRPr lang="en-GB" sz="2400" dirty="0" smtClean="0">
                <a:effectLst>
                  <a:outerShdw blurRad="38100" dist="38100" dir="2700000" algn="tl">
                    <a:srgbClr val="000000">
                      <a:alpha val="43137"/>
                    </a:srgbClr>
                  </a:outerShdw>
                </a:effectLst>
                <a:latin typeface="Calibri" pitchFamily="34" charset="0"/>
              </a:endParaRPr>
            </a:p>
          </p:txBody>
        </p:sp>
      </p:grpSp>
    </p:spTree>
    <p:extLst>
      <p:ext uri="{BB962C8B-B14F-4D97-AF65-F5344CB8AC3E}">
        <p14:creationId xmlns:p14="http://schemas.microsoft.com/office/powerpoint/2010/main" val="30501257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smtClean="0"/>
              <a:t>Σημειωματα</a:t>
            </a:r>
            <a:endParaRPr lang="el-GR" dirty="0"/>
          </a:p>
        </p:txBody>
      </p:sp>
      <p:sp>
        <p:nvSpPr>
          <p:cNvPr id="3" name="Θέση κειμένου 2"/>
          <p:cNvSpPr>
            <a:spLocks noGrp="1"/>
          </p:cNvSpPr>
          <p:nvPr>
            <p:ph type="body" idx="1"/>
          </p:nvPr>
        </p:nvSpPr>
        <p:spPr/>
        <p:txBody>
          <a:bodyPr/>
          <a:lstStyle/>
          <a:p>
            <a:endParaRPr lang="el-GR"/>
          </a:p>
        </p:txBody>
      </p:sp>
    </p:spTree>
    <p:extLst>
      <p:ext uri="{BB962C8B-B14F-4D97-AF65-F5344CB8AC3E}">
        <p14:creationId xmlns:p14="http://schemas.microsoft.com/office/powerpoint/2010/main" val="27559894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400" dirty="0" smtClean="0"/>
              <a:t>Το παρόν εκπαιδευτικό υλικό έχει αναπτυχθεί στα πλαίσια του εκπαιδευτικού έργου του διδάσκοντα.</a:t>
            </a:r>
            <a:endParaRPr lang="en-US" sz="2400" dirty="0" smtClean="0"/>
          </a:p>
          <a:p>
            <a:r>
              <a:rPr lang="el-GR" sz="2400" dirty="0" smtClean="0"/>
              <a:t>Το έργο «</a:t>
            </a:r>
            <a:r>
              <a:rPr lang="el-GR" sz="2400" b="1" dirty="0" smtClean="0"/>
              <a:t>Ανοικτά Ακαδημαϊκά Μαθήματα στο Πανεπιστήμιο Πατρών</a:t>
            </a:r>
            <a:r>
              <a:rPr lang="el-GR" sz="2400" dirty="0" smtClean="0"/>
              <a:t>» έχει χρηματοδοτήσει μόνο τη αναδιαμόρφωση του εκπαιδευτικού υλικού. </a:t>
            </a:r>
          </a:p>
          <a:p>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524000" y="5181600"/>
            <a:ext cx="6480048" cy="1542288"/>
          </a:xfrm>
          <a:prstGeom prst="rect">
            <a:avLst/>
          </a:prstGeom>
          <a:noFill/>
        </p:spPr>
      </p:pic>
    </p:spTree>
    <p:extLst>
      <p:ext uri="{BB962C8B-B14F-4D97-AF65-F5344CB8AC3E}">
        <p14:creationId xmlns:p14="http://schemas.microsoft.com/office/powerpoint/2010/main" val="14348414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Σημείωμα Ιστορικού Εκδόσεων Έργου</a:t>
            </a:r>
            <a:endParaRPr lang="el-GR" dirty="0"/>
          </a:p>
        </p:txBody>
      </p:sp>
      <p:sp>
        <p:nvSpPr>
          <p:cNvPr id="3" name="Θέση περιεχομένου 2"/>
          <p:cNvSpPr>
            <a:spLocks noGrp="1"/>
          </p:cNvSpPr>
          <p:nvPr>
            <p:ph idx="1"/>
          </p:nvPr>
        </p:nvSpPr>
        <p:spPr/>
        <p:txBody>
          <a:bodyPr/>
          <a:lstStyle/>
          <a:p>
            <a:pPr marL="0" indent="0">
              <a:buNone/>
            </a:pPr>
            <a:r>
              <a:rPr lang="el-GR" sz="2800" dirty="0" smtClean="0"/>
              <a:t>Το παρόν έργο αποτελεί την </a:t>
            </a:r>
            <a:r>
              <a:rPr lang="el-GR" sz="2800" b="1" dirty="0" smtClean="0"/>
              <a:t>έκδοση 1.0.</a:t>
            </a:r>
          </a:p>
          <a:p>
            <a:pPr marL="0" indent="0">
              <a:buNone/>
            </a:pPr>
            <a:endParaRPr lang="el-GR" sz="2800" dirty="0" smtClean="0"/>
          </a:p>
          <a:p>
            <a:pPr marL="0" indent="0">
              <a:buNone/>
            </a:pPr>
            <a:r>
              <a:rPr lang="el-GR" sz="2800" dirty="0" smtClean="0"/>
              <a:t>Έχουν προηγηθεί οι κάτωθι εκδόσεις:</a:t>
            </a:r>
          </a:p>
          <a:p>
            <a:pPr marL="0" indent="0">
              <a:buNone/>
            </a:pPr>
            <a:r>
              <a:rPr lang="el-GR" dirty="0"/>
              <a:t>-</a:t>
            </a:r>
          </a:p>
        </p:txBody>
      </p:sp>
    </p:spTree>
    <p:extLst>
      <p:ext uri="{BB962C8B-B14F-4D97-AF65-F5344CB8AC3E}">
        <p14:creationId xmlns:p14="http://schemas.microsoft.com/office/powerpoint/2010/main" val="33985058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Σημείωμα Αναφοράς </a:t>
            </a:r>
            <a:endParaRPr lang="el-GR" dirty="0"/>
          </a:p>
        </p:txBody>
      </p:sp>
      <p:sp>
        <p:nvSpPr>
          <p:cNvPr id="3" name="Θέση περιεχομένου 2"/>
          <p:cNvSpPr>
            <a:spLocks noGrp="1"/>
          </p:cNvSpPr>
          <p:nvPr>
            <p:ph idx="1"/>
          </p:nvPr>
        </p:nvSpPr>
        <p:spPr/>
        <p:txBody>
          <a:bodyPr>
            <a:normAutofit lnSpcReduction="10000"/>
          </a:bodyPr>
          <a:lstStyle/>
          <a:p>
            <a:pPr marL="0" indent="0" algn="just">
              <a:buNone/>
            </a:pPr>
            <a:r>
              <a:rPr lang="en-US" sz="2800" dirty="0"/>
              <a:t>Copyright</a:t>
            </a:r>
            <a:r>
              <a:rPr lang="el-GR" sz="2800" dirty="0"/>
              <a:t> Πανεπιστήμιο Πατρών, Βασίλειος Κόμης. «Παιδαγωγικός Σχεδιασμός με ΤΠΕ στην Πρώτη Σχολική Ηλικία: Οι έννοιες του Αναλυτικού Προγράμματος Σπουδών και του </a:t>
            </a:r>
            <a:r>
              <a:rPr lang="el-GR" sz="2800" dirty="0" err="1"/>
              <a:t>Διαθεματικού</a:t>
            </a:r>
            <a:r>
              <a:rPr lang="el-GR" sz="2800" dirty="0"/>
              <a:t> Προγράμματος Σπουδών στο Νηπιαγωγείο – Η θέση των ΤΠΕ στο ΑΠΣ και το </a:t>
            </a:r>
            <a:r>
              <a:rPr lang="el-GR" sz="2800" dirty="0" smtClean="0"/>
              <a:t>ΔΕΠΠΣ». </a:t>
            </a:r>
            <a:r>
              <a:rPr lang="el-GR" sz="2800" dirty="0"/>
              <a:t>Έκδοση: 1.0. Πάτρα, 2015.</a:t>
            </a:r>
          </a:p>
          <a:p>
            <a:pPr marL="0" indent="0">
              <a:buNone/>
            </a:pPr>
            <a:endParaRPr lang="el-GR" sz="2800" dirty="0"/>
          </a:p>
          <a:p>
            <a:pPr marL="0" indent="0">
              <a:buNone/>
            </a:pPr>
            <a:r>
              <a:rPr lang="el-GR" sz="2800" dirty="0"/>
              <a:t>Διαθέσιμο από τη δικτυακή διεύθυνση:</a:t>
            </a:r>
          </a:p>
          <a:p>
            <a:pPr marL="0" indent="0">
              <a:buNone/>
            </a:pPr>
            <a:r>
              <a:rPr lang="en-US" sz="2800" dirty="0"/>
              <a:t>https://eclass.upatras.gr/courses/PN140</a:t>
            </a:r>
            <a:r>
              <a:rPr lang="el-GR" sz="2800" dirty="0"/>
              <a:t>2</a:t>
            </a:r>
            <a:r>
              <a:rPr lang="en-US" sz="2800" dirty="0"/>
              <a:t>/</a:t>
            </a:r>
            <a:endParaRPr lang="el-GR" sz="2800" dirty="0"/>
          </a:p>
          <a:p>
            <a:pPr marL="0" indent="0">
              <a:buNone/>
            </a:pPr>
            <a:endParaRPr lang="el-GR" dirty="0"/>
          </a:p>
        </p:txBody>
      </p:sp>
    </p:spTree>
    <p:extLst>
      <p:ext uri="{BB962C8B-B14F-4D97-AF65-F5344CB8AC3E}">
        <p14:creationId xmlns:p14="http://schemas.microsoft.com/office/powerpoint/2010/main" val="51791319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Σημείωμα </a:t>
            </a:r>
            <a:r>
              <a:rPr lang="el-GR" dirty="0" err="1" smtClean="0"/>
              <a:t>Αδειοδότησης</a:t>
            </a:r>
            <a:endParaRPr lang="el-GR" dirty="0"/>
          </a:p>
        </p:txBody>
      </p:sp>
      <p:sp>
        <p:nvSpPr>
          <p:cNvPr id="3" name="Θέση περιεχομένου 2"/>
          <p:cNvSpPr>
            <a:spLocks noGrp="1"/>
          </p:cNvSpPr>
          <p:nvPr>
            <p:ph idx="1"/>
          </p:nvPr>
        </p:nvSpPr>
        <p:spPr/>
        <p:txBody>
          <a:bodyPr>
            <a:noAutofit/>
          </a:bodyPr>
          <a:lstStyle/>
          <a:p>
            <a:pPr marL="0" indent="0" algn="just">
              <a:buNone/>
            </a:pPr>
            <a:r>
              <a:rPr lang="el-GR" sz="1400" dirty="0"/>
              <a:t>Σημείωμα </a:t>
            </a:r>
            <a:r>
              <a:rPr lang="el-GR" sz="1400" dirty="0" err="1"/>
              <a:t>Αδειοδότησης</a:t>
            </a:r>
            <a:r>
              <a:rPr lang="el-GR" sz="1400" dirty="0"/>
              <a:t> Το παρόν υλικό διατίθεται με τους όρους της άδειας χρήσης </a:t>
            </a:r>
            <a:r>
              <a:rPr lang="el-GR" sz="1400" dirty="0" err="1"/>
              <a:t>Creative</a:t>
            </a:r>
            <a:r>
              <a:rPr lang="el-GR" sz="1400" dirty="0"/>
              <a:t> </a:t>
            </a:r>
            <a:r>
              <a:rPr lang="el-GR" sz="1400" dirty="0" err="1"/>
              <a:t>Commons</a:t>
            </a:r>
            <a:r>
              <a:rPr lang="el-GR" sz="1400" dirty="0"/>
              <a:t>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400" dirty="0" err="1"/>
              <a:t>κ.λ.π</a:t>
            </a:r>
            <a:r>
              <a:rPr lang="el-GR" sz="1400" dirty="0"/>
              <a:t>., τα οποία εμπεριέχονται σε αυτό και τα οποία αναφέρονται μαζί με τους όρους χρήσης τους στο «Σημείωμα Χρήσης Έργων Τρίτων</a:t>
            </a:r>
            <a:r>
              <a:rPr lang="el-GR" sz="1400" dirty="0" smtClean="0"/>
              <a:t>».</a:t>
            </a:r>
            <a:endParaRPr lang="en-US" sz="1400" dirty="0" smtClean="0"/>
          </a:p>
          <a:p>
            <a:pPr marL="0" indent="0" algn="just">
              <a:buNone/>
            </a:pPr>
            <a:r>
              <a:rPr lang="el-GR" sz="1400" dirty="0" smtClean="0"/>
              <a:t> </a:t>
            </a:r>
          </a:p>
          <a:p>
            <a:pPr marL="0" indent="0" algn="just">
              <a:buNone/>
            </a:pPr>
            <a:endParaRPr lang="en-US" sz="1400" dirty="0" smtClean="0"/>
          </a:p>
          <a:p>
            <a:pPr marL="0" indent="0" algn="just">
              <a:buNone/>
            </a:pPr>
            <a:endParaRPr lang="el-GR" sz="1400" dirty="0" smtClean="0"/>
          </a:p>
          <a:p>
            <a:pPr marL="0" indent="0" algn="just">
              <a:buNone/>
            </a:pPr>
            <a:r>
              <a:rPr lang="el-GR" sz="1400" dirty="0" smtClean="0"/>
              <a:t>[</a:t>
            </a:r>
            <a:r>
              <a:rPr lang="el-GR" sz="1400" dirty="0"/>
              <a:t>1] http://creativecommons.org/licenses/by-nc-sa/4.0/ </a:t>
            </a:r>
            <a:endParaRPr lang="el-GR" sz="1400" dirty="0" smtClean="0"/>
          </a:p>
          <a:p>
            <a:pPr marL="0" indent="0" algn="just">
              <a:buNone/>
            </a:pPr>
            <a:endParaRPr lang="en-US" sz="1400" dirty="0" smtClean="0"/>
          </a:p>
          <a:p>
            <a:pPr marL="0" indent="0" algn="just">
              <a:buNone/>
            </a:pPr>
            <a:r>
              <a:rPr lang="el-GR" sz="1400" dirty="0" smtClean="0"/>
              <a:t>Ως </a:t>
            </a:r>
            <a:r>
              <a:rPr lang="el-GR" sz="1400" dirty="0"/>
              <a:t>Μη Εμπορική ορίζεται η χρήση: </a:t>
            </a:r>
            <a:endParaRPr lang="en-US" sz="1400" dirty="0" smtClean="0"/>
          </a:p>
          <a:p>
            <a:pPr marL="0" indent="0" algn="just">
              <a:buNone/>
            </a:pPr>
            <a:r>
              <a:rPr lang="el-GR" sz="1400" dirty="0" smtClean="0"/>
              <a:t>• </a:t>
            </a:r>
            <a:r>
              <a:rPr lang="el-GR" sz="1400" dirty="0"/>
              <a:t>που δεν περιλαμβάνει άμεσο ή έμμεσο οικονομικό όφελος από την χρήση του έργου, για το διανομέα του έργου και </a:t>
            </a:r>
            <a:r>
              <a:rPr lang="el-GR" sz="1400" dirty="0" err="1" smtClean="0"/>
              <a:t>αδειοδόχο</a:t>
            </a:r>
            <a:endParaRPr lang="en-US" sz="1400" dirty="0" smtClean="0"/>
          </a:p>
          <a:p>
            <a:pPr marL="0" indent="0" algn="just">
              <a:buNone/>
            </a:pPr>
            <a:r>
              <a:rPr lang="el-GR" sz="1400" dirty="0" smtClean="0"/>
              <a:t> </a:t>
            </a:r>
            <a:r>
              <a:rPr lang="el-GR" sz="1400" dirty="0"/>
              <a:t>• που δεν περιλαμβάνει οικονομική συναλλαγή ως προϋπόθεση για τη χρήση ή πρόσβαση στο </a:t>
            </a:r>
            <a:r>
              <a:rPr lang="el-GR" sz="1400" dirty="0" smtClean="0"/>
              <a:t>έργο</a:t>
            </a:r>
            <a:endParaRPr lang="en-US" sz="1400" dirty="0" smtClean="0"/>
          </a:p>
          <a:p>
            <a:pPr marL="0" indent="0" algn="just">
              <a:buNone/>
            </a:pPr>
            <a:r>
              <a:rPr lang="el-GR" sz="1400" dirty="0" smtClean="0"/>
              <a:t> </a:t>
            </a:r>
            <a:r>
              <a:rPr lang="el-GR" sz="1400" dirty="0"/>
              <a:t>• που δεν προσπορίζει στο διανομέα του έργου και </a:t>
            </a:r>
            <a:r>
              <a:rPr lang="el-GR" sz="1400" dirty="0" err="1"/>
              <a:t>αδειοδόχο</a:t>
            </a:r>
            <a:r>
              <a:rPr lang="el-GR" sz="1400" dirty="0"/>
              <a:t> έμμεσο οικονομικό όφελος (π.χ. διαφημίσεις) από την προβολή του έργου σε διαδικτυακό τόπο </a:t>
            </a:r>
            <a:endParaRPr lang="en-US" sz="1400" dirty="0" smtClean="0"/>
          </a:p>
          <a:p>
            <a:pPr marL="0" indent="0" algn="just">
              <a:buNone/>
            </a:pPr>
            <a:endParaRPr lang="en-US" sz="1400" dirty="0"/>
          </a:p>
          <a:p>
            <a:pPr marL="0" indent="0" algn="just">
              <a:buNone/>
            </a:pPr>
            <a:r>
              <a:rPr lang="el-GR" sz="1400" dirty="0" smtClean="0"/>
              <a:t>Ο </a:t>
            </a:r>
            <a:r>
              <a:rPr lang="el-GR" sz="1400" dirty="0"/>
              <a:t>δικαιούχος μπορεί να παρέχει στον </a:t>
            </a:r>
            <a:r>
              <a:rPr lang="el-GR" sz="1400" dirty="0" err="1"/>
              <a:t>αδειοδόχο</a:t>
            </a:r>
            <a:r>
              <a:rPr lang="el-GR" sz="1400" dirty="0"/>
              <a:t> ξεχωριστή άδεια να χρησιμοποιεί το έργο για εμπορική χρήση, εφόσον αυτό του ζητηθεί.</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2609850"/>
            <a:ext cx="1733550"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6084290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1</a:t>
            </a:r>
            <a:r>
              <a:rPr lang="el-GR" baseline="30000" dirty="0" smtClean="0"/>
              <a:t>ου</a:t>
            </a:r>
            <a:r>
              <a:rPr lang="el-GR" dirty="0" smtClean="0"/>
              <a:t> Εργαστηρίου</a:t>
            </a:r>
            <a:endParaRPr lang="el-GR" dirty="0"/>
          </a:p>
        </p:txBody>
      </p:sp>
      <p:sp>
        <p:nvSpPr>
          <p:cNvPr id="8" name="Υπότιτλος 7"/>
          <p:cNvSpPr>
            <a:spLocks noGrp="1"/>
          </p:cNvSpPr>
          <p:nvPr>
            <p:ph type="subTitle" idx="1"/>
          </p:nvPr>
        </p:nvSpPr>
        <p:spPr/>
        <p:txBody>
          <a:bodyPr/>
          <a:lstStyle/>
          <a:p>
            <a:endParaRPr lang="el-GR" dirty="0"/>
          </a:p>
        </p:txBody>
      </p:sp>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3662562" y="5410200"/>
            <a:ext cx="3240360" cy="771224"/>
          </a:xfrm>
          <a:prstGeom prst="rect">
            <a:avLst/>
          </a:prstGeom>
          <a:noFill/>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7850" y="5562600"/>
            <a:ext cx="1733550"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76284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4000" dirty="0"/>
              <a:t>Σκοποί  ενότητας &amp; </a:t>
            </a:r>
            <a:r>
              <a:rPr lang="el-GR" sz="4000" dirty="0" smtClean="0"/>
              <a:t>Έννοιες-Κλειδιά</a:t>
            </a:r>
            <a:endParaRPr lang="el-GR" sz="4000" dirty="0"/>
          </a:p>
        </p:txBody>
      </p:sp>
      <p:sp>
        <p:nvSpPr>
          <p:cNvPr id="3" name="Θέση περιεχομένου 2"/>
          <p:cNvSpPr>
            <a:spLocks noGrp="1"/>
          </p:cNvSpPr>
          <p:nvPr>
            <p:ph sz="half" idx="1"/>
          </p:nvPr>
        </p:nvSpPr>
        <p:spPr/>
        <p:txBody>
          <a:bodyPr/>
          <a:lstStyle/>
          <a:p>
            <a:r>
              <a:rPr lang="el-GR" altLang="el-GR" dirty="0"/>
              <a:t>Σκοπός του εργαστηρίου είναι η εισαγωγή στις έννοιες του ΑΠΣ και του ΔΕΠΠΣ και της θέσης των ΤΠΕ σε αυτά </a:t>
            </a:r>
            <a:endParaRPr lang="en-GB" altLang="el-GR" dirty="0"/>
          </a:p>
          <a:p>
            <a:endParaRPr lang="el-GR" dirty="0"/>
          </a:p>
        </p:txBody>
      </p:sp>
      <p:sp>
        <p:nvSpPr>
          <p:cNvPr id="4" name="Θέση περιεχομένου 3"/>
          <p:cNvSpPr>
            <a:spLocks noGrp="1"/>
          </p:cNvSpPr>
          <p:nvPr>
            <p:ph sz="half" idx="2"/>
          </p:nvPr>
        </p:nvSpPr>
        <p:spPr/>
        <p:txBody>
          <a:bodyPr/>
          <a:lstStyle/>
          <a:p>
            <a:r>
              <a:rPr lang="el-GR" altLang="el-GR" dirty="0"/>
              <a:t>ΑΠΣ</a:t>
            </a:r>
          </a:p>
          <a:p>
            <a:r>
              <a:rPr lang="el-GR" altLang="el-GR" dirty="0"/>
              <a:t>ΔΕΠΠΣ</a:t>
            </a:r>
          </a:p>
          <a:p>
            <a:r>
              <a:rPr lang="el-GR" altLang="el-GR" dirty="0"/>
              <a:t>Οδηγός Νηπιαγωγού</a:t>
            </a:r>
          </a:p>
          <a:p>
            <a:r>
              <a:rPr lang="el-GR" altLang="el-GR" dirty="0"/>
              <a:t>ΤΠΕ</a:t>
            </a:r>
            <a:endParaRPr lang="en-GB" altLang="el-GR" dirty="0"/>
          </a:p>
          <a:p>
            <a:endParaRPr lang="el-GR" dirty="0"/>
          </a:p>
        </p:txBody>
      </p:sp>
    </p:spTree>
    <p:extLst>
      <p:ext uri="{BB962C8B-B14F-4D97-AF65-F5344CB8AC3E}">
        <p14:creationId xmlns:p14="http://schemas.microsoft.com/office/powerpoint/2010/main" val="23375306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Περιεχόμενα ενότητας</a:t>
            </a:r>
            <a:endParaRPr lang="el-GR" dirty="0"/>
          </a:p>
        </p:txBody>
      </p:sp>
      <p:sp>
        <p:nvSpPr>
          <p:cNvPr id="3" name="Content Placeholder 2"/>
          <p:cNvSpPr>
            <a:spLocks noGrp="1"/>
          </p:cNvSpPr>
          <p:nvPr>
            <p:ph idx="1"/>
          </p:nvPr>
        </p:nvSpPr>
        <p:spPr/>
        <p:txBody>
          <a:bodyPr>
            <a:normAutofit/>
          </a:bodyPr>
          <a:lstStyle/>
          <a:p>
            <a:pPr marL="0" indent="0">
              <a:buNone/>
            </a:pPr>
            <a:endParaRPr lang="el-GR" dirty="0"/>
          </a:p>
          <a:p>
            <a:endParaRPr lang="el-GR" dirty="0"/>
          </a:p>
        </p:txBody>
      </p:sp>
    </p:spTree>
    <p:extLst>
      <p:ext uri="{BB962C8B-B14F-4D97-AF65-F5344CB8AC3E}">
        <p14:creationId xmlns:p14="http://schemas.microsoft.com/office/powerpoint/2010/main" val="2933893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idx="4294967295"/>
          </p:nvPr>
        </p:nvSpPr>
        <p:spPr bwMode="auto">
          <a:xfrm>
            <a:off x="685800" y="274638"/>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noAutofit/>
          </a:bodyPr>
          <a:lstStyle/>
          <a:p>
            <a:r>
              <a:rPr lang="en-US" altLang="el-GR" sz="4000" b="1" dirty="0" err="1" smtClean="0">
                <a:effectLst/>
                <a:latin typeface="Corbel" pitchFamily="34" charset="0"/>
              </a:rPr>
              <a:t>Αν</a:t>
            </a:r>
            <a:r>
              <a:rPr lang="en-US" altLang="el-GR" sz="4000" b="1" dirty="0" smtClean="0">
                <a:effectLst/>
                <a:latin typeface="Corbel" pitchFamily="34" charset="0"/>
              </a:rPr>
              <a:t>αλυτικά Προγράμματα Σπουδών</a:t>
            </a:r>
            <a:r>
              <a:rPr lang="en-US" altLang="el-GR" sz="4000" dirty="0" smtClean="0">
                <a:effectLst/>
                <a:latin typeface="Corbel" pitchFamily="34" charset="0"/>
              </a:rPr>
              <a:t> </a:t>
            </a:r>
          </a:p>
        </p:txBody>
      </p:sp>
      <p:sp>
        <p:nvSpPr>
          <p:cNvPr id="15363" name="Rectangle 3"/>
          <p:cNvSpPr>
            <a:spLocks noGrp="1"/>
          </p:cNvSpPr>
          <p:nvPr>
            <p:ph type="body" idx="4294967295"/>
          </p:nvPr>
        </p:nvSpPr>
        <p:spPr>
          <a:xfrm>
            <a:off x="990600" y="1428750"/>
            <a:ext cx="7723188" cy="4800600"/>
          </a:xfrm>
        </p:spPr>
        <p:txBody>
          <a:bodyPr/>
          <a:lstStyle/>
          <a:p>
            <a:pPr>
              <a:lnSpc>
                <a:spcPct val="90000"/>
              </a:lnSpc>
            </a:pPr>
            <a:r>
              <a:rPr lang="el-GR" altLang="el-GR" sz="2800" b="1" dirty="0" smtClean="0"/>
              <a:t>Τι είναι τα ΑΠΣ;</a:t>
            </a:r>
          </a:p>
          <a:p>
            <a:pPr>
              <a:lnSpc>
                <a:spcPct val="90000"/>
              </a:lnSpc>
            </a:pPr>
            <a:r>
              <a:rPr lang="en-US" altLang="el-GR" sz="2800" dirty="0" smtClean="0">
                <a:latin typeface="Corbel" pitchFamily="34" charset="0"/>
              </a:rPr>
              <a:t>«επ</a:t>
            </a:r>
            <a:r>
              <a:rPr lang="en-US" altLang="el-GR" sz="2800" dirty="0" err="1" smtClean="0">
                <a:latin typeface="Corbel" pitchFamily="34" charset="0"/>
              </a:rPr>
              <a:t>ίσημ</a:t>
            </a:r>
            <a:r>
              <a:rPr lang="en-US" altLang="el-GR" sz="2800" dirty="0" smtClean="0">
                <a:latin typeface="Corbel" pitchFamily="34" charset="0"/>
              </a:rPr>
              <a:t>α νομικά κείμενα, τα οποία καθορίζουν τα μορφωτικά αγαθά, δηλαδή τη διδακτέα ύλη, </a:t>
            </a:r>
          </a:p>
          <a:p>
            <a:pPr>
              <a:lnSpc>
                <a:spcPct val="90000"/>
              </a:lnSpc>
            </a:pPr>
            <a:r>
              <a:rPr lang="en-US" altLang="el-GR" sz="2800" dirty="0" smtClean="0">
                <a:latin typeface="Corbel" pitchFamily="34" charset="0"/>
              </a:rPr>
              <a:t>π</a:t>
            </a:r>
            <a:r>
              <a:rPr lang="en-US" altLang="el-GR" sz="2800" dirty="0" err="1" smtClean="0">
                <a:latin typeface="Corbel" pitchFamily="34" charset="0"/>
              </a:rPr>
              <a:t>εριέχουν</a:t>
            </a:r>
            <a:r>
              <a:rPr lang="en-US" altLang="el-GR" sz="2800" dirty="0" smtClean="0">
                <a:latin typeface="Corbel" pitchFamily="34" charset="0"/>
              </a:rPr>
              <a:t> </a:t>
            </a:r>
            <a:r>
              <a:rPr lang="en-US" altLang="el-GR" sz="2800" dirty="0" err="1" smtClean="0">
                <a:latin typeface="Corbel" pitchFamily="34" charset="0"/>
              </a:rPr>
              <a:t>γενικούς</a:t>
            </a:r>
            <a:r>
              <a:rPr lang="en-US" altLang="el-GR" sz="2800" dirty="0" smtClean="0">
                <a:latin typeface="Corbel" pitchFamily="34" charset="0"/>
              </a:rPr>
              <a:t> </a:t>
            </a:r>
            <a:r>
              <a:rPr lang="en-US" altLang="el-GR" sz="2800" dirty="0" err="1" smtClean="0">
                <a:latin typeface="Corbel" pitchFamily="34" charset="0"/>
              </a:rPr>
              <a:t>σκο</a:t>
            </a:r>
            <a:r>
              <a:rPr lang="en-US" altLang="el-GR" sz="2800" dirty="0" smtClean="0">
                <a:latin typeface="Corbel" pitchFamily="34" charset="0"/>
              </a:rPr>
              <a:t>πούς διδασκαλίας, συνήθως περιλαμβάνουν διδακτικές και μεθοδολογικές οδηγίες, </a:t>
            </a:r>
          </a:p>
          <a:p>
            <a:pPr>
              <a:lnSpc>
                <a:spcPct val="90000"/>
              </a:lnSpc>
            </a:pPr>
            <a:r>
              <a:rPr lang="en-US" altLang="el-GR" sz="2800" dirty="0" smtClean="0">
                <a:latin typeface="Corbel" pitchFamily="34" charset="0"/>
              </a:rPr>
              <a:t>και </a:t>
            </a:r>
            <a:r>
              <a:rPr lang="en-US" altLang="el-GR" sz="2800" dirty="0" err="1" smtClean="0">
                <a:latin typeface="Corbel" pitchFamily="34" charset="0"/>
              </a:rPr>
              <a:t>όχι</a:t>
            </a:r>
            <a:r>
              <a:rPr lang="en-US" altLang="el-GR" sz="2800" dirty="0" smtClean="0">
                <a:latin typeface="Corbel" pitchFamily="34" charset="0"/>
              </a:rPr>
              <a:t> σπ</a:t>
            </a:r>
            <a:r>
              <a:rPr lang="en-US" altLang="el-GR" sz="2800" dirty="0" err="1" smtClean="0">
                <a:latin typeface="Corbel" pitchFamily="34" charset="0"/>
              </a:rPr>
              <a:t>άνι</a:t>
            </a:r>
            <a:r>
              <a:rPr lang="en-US" altLang="el-GR" sz="2800" dirty="0" smtClean="0">
                <a:latin typeface="Corbel" pitchFamily="34" charset="0"/>
              </a:rPr>
              <a:t>α έχουν ενσωματωμένο και το ωρολόγιο πρόγραμμα του σχολείου» (Κιτσαράς, 2004) </a:t>
            </a:r>
          </a:p>
          <a:p>
            <a:pPr>
              <a:lnSpc>
                <a:spcPct val="90000"/>
              </a:lnSpc>
            </a:pPr>
            <a:endParaRPr lang="en-US" altLang="el-GR" sz="2800" dirty="0" smtClean="0"/>
          </a:p>
        </p:txBody>
      </p:sp>
    </p:spTree>
    <p:extLst>
      <p:ext uri="{BB962C8B-B14F-4D97-AF65-F5344CB8AC3E}">
        <p14:creationId xmlns:p14="http://schemas.microsoft.com/office/powerpoint/2010/main" val="19063117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idx="4294967295"/>
          </p:nvPr>
        </p:nvSpPr>
        <p:spPr bwMode="auto">
          <a:xfrm>
            <a:off x="533400" y="188913"/>
            <a:ext cx="8610601" cy="1417637"/>
          </a:xfrm>
          <a:extLst/>
        </p:spPr>
        <p:txBody>
          <a:bodyPr vert="horz" wrap="square" lIns="91440" tIns="45720" rIns="91440" bIns="45720" numCol="1" anchorCtr="0" compatLnSpc="1">
            <a:prstTxWarp prst="textNoShape">
              <a:avLst/>
            </a:prstTxWarp>
            <a:normAutofit fontScale="90000"/>
          </a:bodyPr>
          <a:lstStyle/>
          <a:p>
            <a:pPr>
              <a:defRPr/>
            </a:pPr>
            <a:r>
              <a:rPr lang="en-US" sz="4000" dirty="0" smtClean="0">
                <a:effectLst/>
                <a:latin typeface="+mn-lt"/>
              </a:rPr>
              <a:t/>
            </a:r>
            <a:br>
              <a:rPr lang="en-US" sz="4000" dirty="0" smtClean="0">
                <a:effectLst/>
                <a:latin typeface="+mn-lt"/>
              </a:rPr>
            </a:br>
            <a:r>
              <a:rPr lang="en-US" sz="4000" b="1" dirty="0" smtClean="0">
                <a:effectLst/>
                <a:latin typeface="Corbel" pitchFamily="34" charset="0"/>
              </a:rPr>
              <a:t>Η </a:t>
            </a:r>
            <a:r>
              <a:rPr lang="en-US" sz="4000" b="1" dirty="0" err="1" smtClean="0">
                <a:effectLst/>
                <a:latin typeface="Corbel" pitchFamily="34" charset="0"/>
              </a:rPr>
              <a:t>σημασία</a:t>
            </a:r>
            <a:r>
              <a:rPr lang="en-US" sz="4000" b="1" dirty="0" smtClean="0">
                <a:effectLst/>
                <a:latin typeface="Corbel" pitchFamily="34" charset="0"/>
              </a:rPr>
              <a:t> </a:t>
            </a:r>
            <a:r>
              <a:rPr lang="en-US" sz="4000" b="1" dirty="0" err="1" smtClean="0">
                <a:effectLst/>
                <a:latin typeface="Corbel" pitchFamily="34" charset="0"/>
              </a:rPr>
              <a:t>των</a:t>
            </a:r>
            <a:r>
              <a:rPr lang="en-US" sz="4000" b="1" dirty="0" smtClean="0">
                <a:effectLst/>
                <a:latin typeface="Corbel" pitchFamily="34" charset="0"/>
              </a:rPr>
              <a:t> </a:t>
            </a:r>
            <a:r>
              <a:rPr lang="el-GR" sz="4000" b="1" dirty="0" smtClean="0">
                <a:effectLst/>
              </a:rPr>
              <a:t>Α</a:t>
            </a:r>
            <a:r>
              <a:rPr lang="en-US" sz="4000" b="1" dirty="0" err="1" smtClean="0">
                <a:effectLst/>
                <a:latin typeface="Corbel" pitchFamily="34" charset="0"/>
              </a:rPr>
              <a:t>ναλυτικών</a:t>
            </a:r>
            <a:r>
              <a:rPr lang="en-US" sz="4000" b="1" dirty="0" smtClean="0">
                <a:effectLst/>
                <a:latin typeface="Corbel" pitchFamily="34" charset="0"/>
              </a:rPr>
              <a:t> </a:t>
            </a:r>
            <a:r>
              <a:rPr lang="el-GR" sz="4000" b="1" dirty="0" smtClean="0">
                <a:effectLst/>
              </a:rPr>
              <a:t>Π</a:t>
            </a:r>
            <a:r>
              <a:rPr lang="en-US" sz="4000" b="1" dirty="0" err="1" smtClean="0">
                <a:effectLst/>
                <a:latin typeface="Corbel" pitchFamily="34" charset="0"/>
              </a:rPr>
              <a:t>ρογραμμάτων</a:t>
            </a:r>
            <a:r>
              <a:rPr lang="el-GR" sz="4000" b="1" dirty="0" smtClean="0">
                <a:effectLst/>
              </a:rPr>
              <a:t> Σπουδών</a:t>
            </a:r>
            <a:r>
              <a:rPr lang="en-US" sz="4000" b="1" dirty="0" smtClean="0">
                <a:effectLst/>
                <a:latin typeface="Corbel" pitchFamily="34" charset="0"/>
              </a:rPr>
              <a:t> </a:t>
            </a:r>
            <a:r>
              <a:rPr lang="en-US" sz="3600" dirty="0" smtClean="0">
                <a:effectLst/>
                <a:latin typeface="+mn-lt"/>
              </a:rPr>
              <a:t/>
            </a:r>
            <a:br>
              <a:rPr lang="en-US" sz="3600" dirty="0" smtClean="0">
                <a:effectLst/>
                <a:latin typeface="+mn-lt"/>
              </a:rPr>
            </a:br>
            <a:endParaRPr lang="en-US" sz="3600" dirty="0" smtClean="0">
              <a:effectLst/>
              <a:latin typeface="+mn-lt"/>
            </a:endParaRPr>
          </a:p>
        </p:txBody>
      </p:sp>
      <p:sp>
        <p:nvSpPr>
          <p:cNvPr id="16387" name="Rectangle 3"/>
          <p:cNvSpPr>
            <a:spLocks noGrp="1"/>
          </p:cNvSpPr>
          <p:nvPr>
            <p:ph type="body" idx="4294967295"/>
          </p:nvPr>
        </p:nvSpPr>
        <p:spPr>
          <a:xfrm>
            <a:off x="685800" y="1846263"/>
            <a:ext cx="7920038" cy="5545137"/>
          </a:xfrm>
        </p:spPr>
        <p:txBody>
          <a:bodyPr>
            <a:normAutofit/>
          </a:bodyPr>
          <a:lstStyle/>
          <a:p>
            <a:pPr>
              <a:lnSpc>
                <a:spcPct val="80000"/>
              </a:lnSpc>
            </a:pPr>
            <a:r>
              <a:rPr lang="el-GR" altLang="el-GR" sz="2400" dirty="0" smtClean="0"/>
              <a:t>Β</a:t>
            </a:r>
            <a:r>
              <a:rPr lang="en-US" altLang="el-GR" sz="2400" dirty="0" err="1" smtClean="0">
                <a:latin typeface="Corbel" pitchFamily="34" charset="0"/>
              </a:rPr>
              <a:t>ρίσκοντ</a:t>
            </a:r>
            <a:r>
              <a:rPr lang="en-US" altLang="el-GR" sz="2400" dirty="0" smtClean="0">
                <a:latin typeface="Corbel" pitchFamily="34" charset="0"/>
              </a:rPr>
              <a:t>αι στον πυρήνα της εκπαιδευτικής διαδικασίας </a:t>
            </a:r>
          </a:p>
          <a:p>
            <a:pPr>
              <a:lnSpc>
                <a:spcPct val="80000"/>
              </a:lnSpc>
            </a:pPr>
            <a:r>
              <a:rPr lang="en-US" altLang="el-GR" sz="2400" dirty="0" smtClean="0">
                <a:latin typeface="Corbel" pitchFamily="34" charset="0"/>
              </a:rPr>
              <a:t>Απ</a:t>
            </a:r>
            <a:r>
              <a:rPr lang="en-US" altLang="el-GR" sz="2400" dirty="0" err="1" smtClean="0">
                <a:latin typeface="Corbel" pitchFamily="34" charset="0"/>
              </a:rPr>
              <a:t>οτελούν</a:t>
            </a:r>
            <a:r>
              <a:rPr lang="en-US" altLang="el-GR" sz="2400" dirty="0" smtClean="0">
                <a:latin typeface="Corbel" pitchFamily="34" charset="0"/>
              </a:rPr>
              <a:t> π</a:t>
            </a:r>
            <a:r>
              <a:rPr lang="en-US" altLang="el-GR" sz="2400" dirty="0" err="1" smtClean="0">
                <a:latin typeface="Corbel" pitchFamily="34" charset="0"/>
              </a:rPr>
              <a:t>ολύτιμο</a:t>
            </a:r>
            <a:r>
              <a:rPr lang="en-US" altLang="el-GR" sz="2400" dirty="0" smtClean="0">
                <a:latin typeface="Corbel" pitchFamily="34" charset="0"/>
              </a:rPr>
              <a:t> </a:t>
            </a:r>
            <a:r>
              <a:rPr lang="en-US" altLang="el-GR" sz="2400" dirty="0" err="1" smtClean="0">
                <a:latin typeface="Corbel" pitchFamily="34" charset="0"/>
              </a:rPr>
              <a:t>εργ</a:t>
            </a:r>
            <a:r>
              <a:rPr lang="en-US" altLang="el-GR" sz="2400" dirty="0" smtClean="0">
                <a:latin typeface="Corbel" pitchFamily="34" charset="0"/>
              </a:rPr>
              <a:t>αλείο για κάθε εκπαιδευτικό </a:t>
            </a:r>
            <a:r>
              <a:rPr lang="el-GR" altLang="el-GR" sz="2400" dirty="0" smtClean="0"/>
              <a:t>	</a:t>
            </a:r>
            <a:r>
              <a:rPr lang="en-US" altLang="el-GR" sz="2400" dirty="0" smtClean="0">
                <a:latin typeface="Corbel" pitchFamily="34" charset="0"/>
              </a:rPr>
              <a:t>π</a:t>
            </a:r>
            <a:r>
              <a:rPr lang="en-US" altLang="el-GR" sz="2400" dirty="0" err="1" smtClean="0">
                <a:latin typeface="Corbel" pitchFamily="34" charset="0"/>
              </a:rPr>
              <a:t>ροσδιορίζουν</a:t>
            </a:r>
            <a:r>
              <a:rPr lang="en-US" altLang="el-GR" sz="2400" dirty="0" smtClean="0">
                <a:latin typeface="Corbel" pitchFamily="34" charset="0"/>
              </a:rPr>
              <a:t> </a:t>
            </a:r>
            <a:endParaRPr lang="el-GR" altLang="el-GR" sz="2400" dirty="0" smtClean="0"/>
          </a:p>
          <a:p>
            <a:pPr lvl="1">
              <a:lnSpc>
                <a:spcPct val="80000"/>
              </a:lnSpc>
            </a:pPr>
            <a:r>
              <a:rPr lang="en-US" altLang="el-GR" sz="2400" dirty="0" err="1" smtClean="0">
                <a:latin typeface="Corbel" pitchFamily="34" charset="0"/>
              </a:rPr>
              <a:t>τη</a:t>
            </a:r>
            <a:r>
              <a:rPr lang="en-US" altLang="el-GR" sz="2400" dirty="0" smtClean="0">
                <a:latin typeface="Corbel" pitchFamily="34" charset="0"/>
              </a:rPr>
              <a:t> </a:t>
            </a:r>
            <a:r>
              <a:rPr lang="en-US" altLang="el-GR" sz="2400" dirty="0" err="1" smtClean="0">
                <a:latin typeface="Corbel" pitchFamily="34" charset="0"/>
              </a:rPr>
              <a:t>διδ</a:t>
            </a:r>
            <a:r>
              <a:rPr lang="en-US" altLang="el-GR" sz="2400" dirty="0" smtClean="0">
                <a:latin typeface="Corbel" pitchFamily="34" charset="0"/>
              </a:rPr>
              <a:t>ακτέα ύλη</a:t>
            </a:r>
            <a:r>
              <a:rPr lang="el-GR" altLang="el-GR" sz="2400" dirty="0" smtClean="0"/>
              <a:t>, </a:t>
            </a:r>
            <a:r>
              <a:rPr lang="en-US" altLang="el-GR" sz="2400" b="1" dirty="0" err="1" smtClean="0">
                <a:latin typeface="Corbel" pitchFamily="34" charset="0"/>
              </a:rPr>
              <a:t>τι</a:t>
            </a:r>
            <a:r>
              <a:rPr lang="en-US" altLang="el-GR" sz="2400" dirty="0" smtClean="0">
                <a:latin typeface="Corbel" pitchFamily="34" charset="0"/>
              </a:rPr>
              <a:t> θα </a:t>
            </a:r>
            <a:r>
              <a:rPr lang="en-US" altLang="el-GR" sz="2400" dirty="0" err="1" smtClean="0">
                <a:latin typeface="Corbel" pitchFamily="34" charset="0"/>
              </a:rPr>
              <a:t>διδ</a:t>
            </a:r>
            <a:r>
              <a:rPr lang="en-US" altLang="el-GR" sz="2400" dirty="0" smtClean="0">
                <a:latin typeface="Corbel" pitchFamily="34" charset="0"/>
              </a:rPr>
              <a:t>αχθεί ο </a:t>
            </a:r>
            <a:r>
              <a:rPr lang="el-GR" altLang="el-GR" sz="2400" dirty="0" smtClean="0"/>
              <a:t>	</a:t>
            </a:r>
            <a:r>
              <a:rPr lang="en-US" altLang="el-GR" sz="2400" dirty="0" smtClean="0">
                <a:latin typeface="Corbel" pitchFamily="34" charset="0"/>
              </a:rPr>
              <a:t>μα</a:t>
            </a:r>
            <a:r>
              <a:rPr lang="en-US" altLang="el-GR" sz="2400" dirty="0" err="1" smtClean="0">
                <a:latin typeface="Corbel" pitchFamily="34" charset="0"/>
              </a:rPr>
              <a:t>θητής</a:t>
            </a:r>
            <a:r>
              <a:rPr lang="en-US" altLang="el-GR" sz="2400" dirty="0" smtClean="0">
                <a:latin typeface="Corbel" pitchFamily="34" charset="0"/>
              </a:rPr>
              <a:t> </a:t>
            </a:r>
            <a:endParaRPr lang="el-GR" altLang="el-GR" sz="2400" dirty="0" smtClean="0"/>
          </a:p>
          <a:p>
            <a:pPr lvl="1">
              <a:lnSpc>
                <a:spcPct val="80000"/>
              </a:lnSpc>
            </a:pPr>
            <a:r>
              <a:rPr lang="en-US" altLang="el-GR" sz="2400" dirty="0" smtClean="0">
                <a:latin typeface="Corbel" pitchFamily="34" charset="0"/>
              </a:rPr>
              <a:t>και </a:t>
            </a:r>
            <a:r>
              <a:rPr lang="en-US" altLang="el-GR" sz="2400" dirty="0" err="1" smtClean="0">
                <a:latin typeface="Corbel" pitchFamily="34" charset="0"/>
              </a:rPr>
              <a:t>τη</a:t>
            </a:r>
            <a:r>
              <a:rPr lang="en-US" altLang="el-GR" sz="2400" dirty="0" smtClean="0">
                <a:latin typeface="Corbel" pitchFamily="34" charset="0"/>
              </a:rPr>
              <a:t> </a:t>
            </a:r>
            <a:r>
              <a:rPr lang="en-US" altLang="el-GR" sz="2400" dirty="0" err="1" smtClean="0">
                <a:latin typeface="Corbel" pitchFamily="34" charset="0"/>
              </a:rPr>
              <a:t>μέθοδο</a:t>
            </a:r>
            <a:r>
              <a:rPr lang="en-US" altLang="el-GR" sz="2400" dirty="0" smtClean="0">
                <a:latin typeface="Corbel" pitchFamily="34" charset="0"/>
              </a:rPr>
              <a:t> </a:t>
            </a:r>
            <a:r>
              <a:rPr lang="en-US" altLang="el-GR" sz="2400" dirty="0" err="1" smtClean="0">
                <a:latin typeface="Corbel" pitchFamily="34" charset="0"/>
              </a:rPr>
              <a:t>διδ</a:t>
            </a:r>
            <a:r>
              <a:rPr lang="en-US" altLang="el-GR" sz="2400" dirty="0" smtClean="0">
                <a:latin typeface="Corbel" pitchFamily="34" charset="0"/>
              </a:rPr>
              <a:t>ασκαλίας, </a:t>
            </a:r>
            <a:r>
              <a:rPr lang="en-US" altLang="el-GR" sz="2400" b="1" dirty="0" smtClean="0">
                <a:latin typeface="Corbel" pitchFamily="34" charset="0"/>
              </a:rPr>
              <a:t>πως</a:t>
            </a:r>
            <a:r>
              <a:rPr lang="en-US" altLang="el-GR" sz="2400" dirty="0" smtClean="0">
                <a:latin typeface="Corbel" pitchFamily="34" charset="0"/>
              </a:rPr>
              <a:t> </a:t>
            </a:r>
            <a:r>
              <a:rPr lang="el-GR" altLang="el-GR" sz="2400" dirty="0" smtClean="0"/>
              <a:t>	</a:t>
            </a:r>
            <a:r>
              <a:rPr lang="en-US" altLang="el-GR" sz="2400" dirty="0" err="1" smtClean="0">
                <a:latin typeface="Corbel" pitchFamily="34" charset="0"/>
              </a:rPr>
              <a:t>δηλ</a:t>
            </a:r>
            <a:r>
              <a:rPr lang="en-US" altLang="el-GR" sz="2400" dirty="0" smtClean="0">
                <a:latin typeface="Corbel" pitchFamily="34" charset="0"/>
              </a:rPr>
              <a:t>αδή θα το διδαχθεί</a:t>
            </a:r>
            <a:endParaRPr lang="el-GR" altLang="el-GR" sz="2400" dirty="0" smtClean="0"/>
          </a:p>
          <a:p>
            <a:pPr>
              <a:lnSpc>
                <a:spcPct val="80000"/>
              </a:lnSpc>
            </a:pPr>
            <a:r>
              <a:rPr lang="el-GR" altLang="el-GR" sz="2400" dirty="0" smtClean="0"/>
              <a:t>Τ</a:t>
            </a:r>
            <a:r>
              <a:rPr lang="en-US" altLang="el-GR" sz="2400" dirty="0" smtClean="0">
                <a:latin typeface="Corbel" pitchFamily="34" charset="0"/>
              </a:rPr>
              <a:t>α</a:t>
            </a:r>
            <a:r>
              <a:rPr lang="el-GR" altLang="el-GR" sz="2400" dirty="0" smtClean="0"/>
              <a:t> </a:t>
            </a:r>
            <a:r>
              <a:rPr lang="en-US" altLang="el-GR" sz="2400" dirty="0" smtClean="0">
                <a:latin typeface="Corbel" pitchFamily="34" charset="0"/>
              </a:rPr>
              <a:t>ανα</a:t>
            </a:r>
            <a:r>
              <a:rPr lang="en-US" altLang="el-GR" sz="2400" dirty="0" err="1" smtClean="0">
                <a:latin typeface="Corbel" pitchFamily="34" charset="0"/>
              </a:rPr>
              <a:t>λυτικά</a:t>
            </a:r>
            <a:r>
              <a:rPr lang="en-US" altLang="el-GR" sz="2400" dirty="0" smtClean="0">
                <a:latin typeface="Corbel" pitchFamily="34" charset="0"/>
              </a:rPr>
              <a:t> π</a:t>
            </a:r>
            <a:r>
              <a:rPr lang="en-US" altLang="el-GR" sz="2400" dirty="0" err="1" smtClean="0">
                <a:latin typeface="Corbel" pitchFamily="34" charset="0"/>
              </a:rPr>
              <a:t>ρογράμμ</a:t>
            </a:r>
            <a:r>
              <a:rPr lang="en-US" altLang="el-GR" sz="2400" dirty="0" smtClean="0">
                <a:latin typeface="Corbel" pitchFamily="34" charset="0"/>
              </a:rPr>
              <a:t>ατα, είναι άμεσα συνδεδεμένα με τα σχολικά εγχειρίδια, τα διδακτικά υλικά κ.ά. </a:t>
            </a:r>
          </a:p>
          <a:p>
            <a:pPr lvl="1">
              <a:lnSpc>
                <a:spcPct val="80000"/>
              </a:lnSpc>
            </a:pPr>
            <a:r>
              <a:rPr lang="en-US" altLang="el-GR" sz="2400" dirty="0" err="1" smtClean="0">
                <a:latin typeface="Corbel" pitchFamily="34" charset="0"/>
              </a:rPr>
              <a:t>Είν</a:t>
            </a:r>
            <a:r>
              <a:rPr lang="en-US" altLang="el-GR" sz="2400" dirty="0" smtClean="0">
                <a:latin typeface="Corbel" pitchFamily="34" charset="0"/>
              </a:rPr>
              <a:t>αι σημαντικό τα προγράμματα να ικανοποιούν τις διαφοροποιημένες ανάγκες και να ανταποκρίνονται στην ευρεία κλίμακα ενδιαφερόντων και δυνατοτήτων κάθε ομάδας μαθητών </a:t>
            </a:r>
          </a:p>
          <a:p>
            <a:pPr>
              <a:lnSpc>
                <a:spcPct val="80000"/>
              </a:lnSpc>
            </a:pPr>
            <a:endParaRPr lang="en-US" altLang="el-GR" sz="2400" dirty="0" smtClean="0"/>
          </a:p>
        </p:txBody>
      </p:sp>
    </p:spTree>
    <p:extLst>
      <p:ext uri="{BB962C8B-B14F-4D97-AF65-F5344CB8AC3E}">
        <p14:creationId xmlns:p14="http://schemas.microsoft.com/office/powerpoint/2010/main" val="13180768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p:cNvSpPr>
          <p:nvPr>
            <p:ph type="title" idx="4294967295"/>
          </p:nvPr>
        </p:nvSpPr>
        <p:spPr bwMode="auto">
          <a:xfrm>
            <a:off x="762001" y="476250"/>
            <a:ext cx="7996238"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normAutofit/>
          </a:bodyPr>
          <a:lstStyle/>
          <a:p>
            <a:r>
              <a:rPr lang="en-US" altLang="el-GR" sz="4000" b="1" dirty="0" smtClean="0">
                <a:effectLst/>
                <a:latin typeface="Corbel" pitchFamily="34" charset="0"/>
              </a:rPr>
              <a:t>Δ.Ε.Π.Π.Σ. (</a:t>
            </a:r>
            <a:r>
              <a:rPr lang="en-US" altLang="el-GR" sz="4000" b="1" dirty="0" err="1" smtClean="0">
                <a:effectLst/>
                <a:latin typeface="Corbel" pitchFamily="34" charset="0"/>
              </a:rPr>
              <a:t>γι</a:t>
            </a:r>
            <a:r>
              <a:rPr lang="en-US" altLang="el-GR" sz="4000" b="1" dirty="0" smtClean="0">
                <a:effectLst/>
                <a:latin typeface="Corbel" pitchFamily="34" charset="0"/>
              </a:rPr>
              <a:t>α το νηπιαγωγείο) </a:t>
            </a:r>
          </a:p>
        </p:txBody>
      </p:sp>
      <p:sp>
        <p:nvSpPr>
          <p:cNvPr id="17411" name="Rectangle 3"/>
          <p:cNvSpPr>
            <a:spLocks noGrp="1"/>
          </p:cNvSpPr>
          <p:nvPr>
            <p:ph type="body" idx="4294967295"/>
          </p:nvPr>
        </p:nvSpPr>
        <p:spPr>
          <a:xfrm>
            <a:off x="827088" y="2057400"/>
            <a:ext cx="7788275" cy="4108450"/>
          </a:xfrm>
        </p:spPr>
        <p:txBody>
          <a:bodyPr/>
          <a:lstStyle/>
          <a:p>
            <a:r>
              <a:rPr lang="en-US" altLang="el-GR" dirty="0" err="1" smtClean="0">
                <a:latin typeface="Corbel" pitchFamily="34" charset="0"/>
              </a:rPr>
              <a:t>Το</a:t>
            </a:r>
            <a:r>
              <a:rPr lang="en-US" altLang="el-GR" dirty="0" smtClean="0">
                <a:latin typeface="Corbel" pitchFamily="34" charset="0"/>
              </a:rPr>
              <a:t> </a:t>
            </a:r>
            <a:r>
              <a:rPr lang="en-US" altLang="el-GR" dirty="0" err="1" smtClean="0">
                <a:latin typeface="Corbel" pitchFamily="34" charset="0"/>
              </a:rPr>
              <a:t>Δι</a:t>
            </a:r>
            <a:r>
              <a:rPr lang="en-US" altLang="el-GR" dirty="0" smtClean="0">
                <a:latin typeface="Corbel" pitchFamily="34" charset="0"/>
              </a:rPr>
              <a:t>αθεματικό Ενιαίο Πλαίσιο Προγραμμάτων Σπουδών για το Νηπιαγωγείο: </a:t>
            </a:r>
          </a:p>
          <a:p>
            <a:r>
              <a:rPr lang="en-US" altLang="el-GR" dirty="0" err="1" smtClean="0">
                <a:latin typeface="Corbel" pitchFamily="34" charset="0"/>
              </a:rPr>
              <a:t>το</a:t>
            </a:r>
            <a:r>
              <a:rPr lang="en-US" altLang="el-GR" dirty="0" smtClean="0">
                <a:latin typeface="Corbel" pitchFamily="34" charset="0"/>
              </a:rPr>
              <a:t> </a:t>
            </a:r>
            <a:r>
              <a:rPr lang="el-GR" altLang="el-GR" dirty="0" smtClean="0"/>
              <a:t> ε</a:t>
            </a:r>
            <a:r>
              <a:rPr lang="en-US" altLang="el-GR" dirty="0" smtClean="0">
                <a:latin typeface="Corbel" pitchFamily="34" charset="0"/>
              </a:rPr>
              <a:t>κπ</a:t>
            </a:r>
            <a:r>
              <a:rPr lang="en-US" altLang="el-GR" dirty="0" err="1" smtClean="0">
                <a:latin typeface="Corbel" pitchFamily="34" charset="0"/>
              </a:rPr>
              <a:t>όνησε</a:t>
            </a:r>
            <a:r>
              <a:rPr lang="en-US" altLang="el-GR" dirty="0" smtClean="0">
                <a:latin typeface="Corbel" pitchFamily="34" charset="0"/>
              </a:rPr>
              <a:t> </a:t>
            </a:r>
            <a:r>
              <a:rPr lang="en-US" altLang="el-GR" dirty="0" err="1" smtClean="0">
                <a:latin typeface="Corbel" pitchFamily="34" charset="0"/>
              </a:rPr>
              <a:t>το</a:t>
            </a:r>
            <a:r>
              <a:rPr lang="en-US" altLang="el-GR" dirty="0" smtClean="0">
                <a:latin typeface="Corbel" pitchFamily="34" charset="0"/>
              </a:rPr>
              <a:t> Πα</a:t>
            </a:r>
            <a:r>
              <a:rPr lang="en-US" altLang="el-GR" dirty="0" err="1" smtClean="0">
                <a:latin typeface="Corbel" pitchFamily="34" charset="0"/>
              </a:rPr>
              <a:t>ιδ</a:t>
            </a:r>
            <a:r>
              <a:rPr lang="en-US" altLang="el-GR" dirty="0" smtClean="0">
                <a:latin typeface="Corbel" pitchFamily="34" charset="0"/>
              </a:rPr>
              <a:t>αγωγικό Ινστιτούτο και δημοσιεύτηκε αρχικά στο Φ.Ε.Κ 1376/18.10.2001 </a:t>
            </a:r>
          </a:p>
          <a:p>
            <a:pPr>
              <a:buFont typeface="Wingdings 2" pitchFamily="18" charset="2"/>
              <a:buNone/>
            </a:pPr>
            <a:endParaRPr lang="en-US" altLang="el-GR" dirty="0" smtClean="0"/>
          </a:p>
        </p:txBody>
      </p:sp>
    </p:spTree>
    <p:extLst>
      <p:ext uri="{BB962C8B-B14F-4D97-AF65-F5344CB8AC3E}">
        <p14:creationId xmlns:p14="http://schemas.microsoft.com/office/powerpoint/2010/main" val="22788595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p:cNvSpPr>
          <p:nvPr>
            <p:ph type="title" idx="4294967295"/>
          </p:nvPr>
        </p:nvSpPr>
        <p:spPr bwMode="auto">
          <a:xfrm>
            <a:off x="609600" y="304800"/>
            <a:ext cx="8361362" cy="850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normAutofit/>
          </a:bodyPr>
          <a:lstStyle/>
          <a:p>
            <a:r>
              <a:rPr lang="en-US" altLang="el-GR" sz="4000" b="1" dirty="0" smtClean="0">
                <a:effectLst/>
                <a:latin typeface="Corbel" pitchFamily="34" charset="0"/>
              </a:rPr>
              <a:t>Δ.Ε.Π.Π.Σ. (</a:t>
            </a:r>
            <a:r>
              <a:rPr lang="en-US" altLang="el-GR" sz="4000" b="1" dirty="0" err="1" smtClean="0">
                <a:effectLst/>
                <a:latin typeface="Corbel" pitchFamily="34" charset="0"/>
              </a:rPr>
              <a:t>γι</a:t>
            </a:r>
            <a:r>
              <a:rPr lang="en-US" altLang="el-GR" sz="4000" b="1" dirty="0" smtClean="0">
                <a:effectLst/>
                <a:latin typeface="Corbel" pitchFamily="34" charset="0"/>
              </a:rPr>
              <a:t>α το νηπιαγωγείο)</a:t>
            </a:r>
          </a:p>
        </p:txBody>
      </p:sp>
      <p:sp>
        <p:nvSpPr>
          <p:cNvPr id="18435" name="Rectangle 3"/>
          <p:cNvSpPr>
            <a:spLocks noGrp="1"/>
          </p:cNvSpPr>
          <p:nvPr>
            <p:ph type="body" idx="4294967295"/>
          </p:nvPr>
        </p:nvSpPr>
        <p:spPr>
          <a:xfrm>
            <a:off x="914400" y="1506538"/>
            <a:ext cx="7958137" cy="5732462"/>
          </a:xfrm>
        </p:spPr>
        <p:txBody>
          <a:bodyPr>
            <a:normAutofit/>
          </a:bodyPr>
          <a:lstStyle/>
          <a:p>
            <a:r>
              <a:rPr lang="en-US" altLang="el-GR" sz="2400" dirty="0" err="1" smtClean="0">
                <a:latin typeface="Corbel" pitchFamily="34" charset="0"/>
              </a:rPr>
              <a:t>Έν</a:t>
            </a:r>
            <a:r>
              <a:rPr lang="en-US" altLang="el-GR" sz="2400" dirty="0" smtClean="0">
                <a:latin typeface="Corbel" pitchFamily="34" charset="0"/>
              </a:rPr>
              <a:t>α οργανωμένο σύστημα εργασίας </a:t>
            </a:r>
            <a:endParaRPr lang="en-US" altLang="el-GR" sz="2400" b="1" dirty="0" smtClean="0">
              <a:latin typeface="Corbel" pitchFamily="34" charset="0"/>
            </a:endParaRPr>
          </a:p>
          <a:p>
            <a:r>
              <a:rPr lang="en-US" altLang="el-GR" sz="2400" b="1" dirty="0" err="1" smtClean="0">
                <a:latin typeface="Corbel" pitchFamily="34" charset="0"/>
              </a:rPr>
              <a:t>το</a:t>
            </a:r>
            <a:r>
              <a:rPr lang="en-US" altLang="el-GR" sz="2400" b="1" dirty="0" smtClean="0">
                <a:latin typeface="Corbel" pitchFamily="34" charset="0"/>
              </a:rPr>
              <a:t> οπ</a:t>
            </a:r>
            <a:r>
              <a:rPr lang="en-US" altLang="el-GR" sz="2400" b="1" dirty="0" err="1" smtClean="0">
                <a:latin typeface="Corbel" pitchFamily="34" charset="0"/>
              </a:rPr>
              <a:t>οίο</a:t>
            </a:r>
            <a:r>
              <a:rPr lang="en-US" altLang="el-GR" sz="2400" b="1" dirty="0" smtClean="0">
                <a:latin typeface="Corbel" pitchFamily="34" charset="0"/>
              </a:rPr>
              <a:t> </a:t>
            </a:r>
            <a:r>
              <a:rPr lang="en-US" altLang="el-GR" sz="2400" b="1" dirty="0" err="1" smtClean="0">
                <a:latin typeface="Corbel" pitchFamily="34" charset="0"/>
              </a:rPr>
              <a:t>σκι</a:t>
            </a:r>
            <a:r>
              <a:rPr lang="en-US" altLang="el-GR" sz="2400" b="1" dirty="0" smtClean="0">
                <a:latin typeface="Corbel" pitchFamily="34" charset="0"/>
              </a:rPr>
              <a:t>αγραφεί:</a:t>
            </a:r>
            <a:r>
              <a:rPr lang="en-US" altLang="el-GR" sz="2400" dirty="0" smtClean="0">
                <a:latin typeface="Corbel" pitchFamily="34" charset="0"/>
              </a:rPr>
              <a:t> </a:t>
            </a:r>
          </a:p>
          <a:p>
            <a:pPr lvl="1"/>
            <a:r>
              <a:rPr lang="en-US" altLang="el-GR" sz="2400" b="1" dirty="0" err="1" smtClean="0">
                <a:latin typeface="Corbel" pitchFamily="34" charset="0"/>
              </a:rPr>
              <a:t>τι</a:t>
            </a:r>
            <a:r>
              <a:rPr lang="en-US" altLang="el-GR" sz="2400" dirty="0" smtClean="0">
                <a:latin typeface="Corbel" pitchFamily="34" charset="0"/>
              </a:rPr>
              <a:t> π</a:t>
            </a:r>
            <a:r>
              <a:rPr lang="en-US" altLang="el-GR" sz="2400" dirty="0" err="1" smtClean="0">
                <a:latin typeface="Corbel" pitchFamily="34" charset="0"/>
              </a:rPr>
              <a:t>ρέ</a:t>
            </a:r>
            <a:r>
              <a:rPr lang="en-US" altLang="el-GR" sz="2400" dirty="0" smtClean="0">
                <a:latin typeface="Corbel" pitchFamily="34" charset="0"/>
              </a:rPr>
              <a:t>πει να μάθουν τα παιδιά </a:t>
            </a:r>
          </a:p>
          <a:p>
            <a:pPr lvl="1"/>
            <a:r>
              <a:rPr lang="en-US" altLang="el-GR" sz="2400" dirty="0" err="1" smtClean="0">
                <a:latin typeface="Corbel" pitchFamily="34" charset="0"/>
              </a:rPr>
              <a:t>με</a:t>
            </a:r>
            <a:r>
              <a:rPr lang="en-US" altLang="el-GR" sz="2400" dirty="0" smtClean="0">
                <a:latin typeface="Corbel" pitchFamily="34" charset="0"/>
              </a:rPr>
              <a:t> π</a:t>
            </a:r>
            <a:r>
              <a:rPr lang="en-US" altLang="el-GR" sz="2400" dirty="0" err="1" smtClean="0">
                <a:latin typeface="Corbel" pitchFamily="34" charset="0"/>
              </a:rPr>
              <a:t>οιες</a:t>
            </a:r>
            <a:r>
              <a:rPr lang="en-US" altLang="el-GR" sz="2400" dirty="0" smtClean="0">
                <a:latin typeface="Corbel" pitchFamily="34" charset="0"/>
              </a:rPr>
              <a:t> </a:t>
            </a:r>
            <a:r>
              <a:rPr lang="en-US" altLang="el-GR" sz="2400" b="1" dirty="0" err="1" smtClean="0">
                <a:latin typeface="Corbel" pitchFamily="34" charset="0"/>
              </a:rPr>
              <a:t>δι</a:t>
            </a:r>
            <a:r>
              <a:rPr lang="en-US" altLang="el-GR" sz="2400" b="1" dirty="0" smtClean="0">
                <a:latin typeface="Corbel" pitchFamily="34" charset="0"/>
              </a:rPr>
              <a:t>αδικασίες</a:t>
            </a:r>
            <a:r>
              <a:rPr lang="en-US" altLang="el-GR" sz="2400" dirty="0" smtClean="0">
                <a:latin typeface="Corbel" pitchFamily="34" charset="0"/>
              </a:rPr>
              <a:t> επιτυγχάνεται η μάθηση </a:t>
            </a:r>
          </a:p>
          <a:p>
            <a:pPr lvl="1"/>
            <a:r>
              <a:rPr lang="en-US" altLang="el-GR" sz="2400" dirty="0" smtClean="0">
                <a:latin typeface="Corbel" pitchFamily="34" charset="0"/>
              </a:rPr>
              <a:t>π</a:t>
            </a:r>
            <a:r>
              <a:rPr lang="en-US" altLang="el-GR" sz="2400" dirty="0" err="1" smtClean="0">
                <a:latin typeface="Corbel" pitchFamily="34" charset="0"/>
              </a:rPr>
              <a:t>οιος</a:t>
            </a:r>
            <a:r>
              <a:rPr lang="en-US" altLang="el-GR" sz="2400" dirty="0" smtClean="0">
                <a:latin typeface="Corbel" pitchFamily="34" charset="0"/>
              </a:rPr>
              <a:t> </a:t>
            </a:r>
            <a:r>
              <a:rPr lang="en-US" altLang="el-GR" sz="2400" dirty="0" err="1" smtClean="0">
                <a:latin typeface="Corbel" pitchFamily="34" charset="0"/>
              </a:rPr>
              <a:t>είν</a:t>
            </a:r>
            <a:r>
              <a:rPr lang="en-US" altLang="el-GR" sz="2400" dirty="0" smtClean="0">
                <a:latin typeface="Corbel" pitchFamily="34" charset="0"/>
              </a:rPr>
              <a:t>αι ο </a:t>
            </a:r>
            <a:r>
              <a:rPr lang="en-US" altLang="el-GR" sz="2400" b="1" dirty="0" smtClean="0">
                <a:latin typeface="Corbel" pitchFamily="34" charset="0"/>
              </a:rPr>
              <a:t>ρόλος</a:t>
            </a:r>
            <a:r>
              <a:rPr lang="en-US" altLang="el-GR" sz="2400" dirty="0" smtClean="0">
                <a:latin typeface="Corbel" pitchFamily="34" charset="0"/>
              </a:rPr>
              <a:t> του </a:t>
            </a:r>
            <a:r>
              <a:rPr lang="en-US" altLang="el-GR" sz="2400" b="1" dirty="0" smtClean="0">
                <a:latin typeface="Corbel" pitchFamily="34" charset="0"/>
              </a:rPr>
              <a:t>εκπαιδευτικού </a:t>
            </a:r>
          </a:p>
          <a:p>
            <a:pPr lvl="1"/>
            <a:r>
              <a:rPr lang="en-US" altLang="el-GR" sz="2400" dirty="0" smtClean="0">
                <a:latin typeface="Corbel" pitchFamily="34" charset="0"/>
              </a:rPr>
              <a:t>π</a:t>
            </a:r>
            <a:r>
              <a:rPr lang="en-US" altLang="el-GR" sz="2400" dirty="0" err="1" smtClean="0">
                <a:latin typeface="Corbel" pitchFamily="34" charset="0"/>
              </a:rPr>
              <a:t>οιο</a:t>
            </a:r>
            <a:r>
              <a:rPr lang="en-US" altLang="el-GR" sz="2400" dirty="0" smtClean="0">
                <a:latin typeface="Corbel" pitchFamily="34" charset="0"/>
              </a:rPr>
              <a:t> </a:t>
            </a:r>
            <a:r>
              <a:rPr lang="en-US" altLang="el-GR" sz="2400" dirty="0" err="1" smtClean="0">
                <a:latin typeface="Corbel" pitchFamily="34" charset="0"/>
              </a:rPr>
              <a:t>είν</a:t>
            </a:r>
            <a:r>
              <a:rPr lang="en-US" altLang="el-GR" sz="2400" dirty="0" smtClean="0">
                <a:latin typeface="Corbel" pitchFamily="34" charset="0"/>
              </a:rPr>
              <a:t>αι το </a:t>
            </a:r>
            <a:r>
              <a:rPr lang="en-US" altLang="el-GR" sz="2400" b="1" dirty="0" smtClean="0">
                <a:latin typeface="Corbel" pitchFamily="34" charset="0"/>
              </a:rPr>
              <a:t>πλαίσιο</a:t>
            </a:r>
            <a:r>
              <a:rPr lang="en-US" altLang="el-GR" sz="2400" dirty="0" smtClean="0">
                <a:latin typeface="Corbel" pitchFamily="34" charset="0"/>
              </a:rPr>
              <a:t> στο οποίο πραγματοποιείται η </a:t>
            </a:r>
            <a:r>
              <a:rPr lang="en-US" altLang="el-GR" sz="2400" b="1" dirty="0" smtClean="0">
                <a:latin typeface="Corbel" pitchFamily="34" charset="0"/>
              </a:rPr>
              <a:t>μάθηση</a:t>
            </a:r>
            <a:r>
              <a:rPr lang="en-US" altLang="el-GR" sz="2400" dirty="0" smtClean="0">
                <a:latin typeface="Corbel" pitchFamily="34" charset="0"/>
              </a:rPr>
              <a:t> και η </a:t>
            </a:r>
            <a:r>
              <a:rPr lang="en-US" altLang="el-GR" sz="2400" b="1" dirty="0" smtClean="0">
                <a:latin typeface="Corbel" pitchFamily="34" charset="0"/>
              </a:rPr>
              <a:t>διδασκαλία</a:t>
            </a:r>
            <a:r>
              <a:rPr lang="en-US" altLang="el-GR" sz="2400" dirty="0" smtClean="0">
                <a:latin typeface="Corbel" pitchFamily="34" charset="0"/>
              </a:rPr>
              <a:t>. </a:t>
            </a:r>
          </a:p>
          <a:p>
            <a:pPr lvl="1"/>
            <a:r>
              <a:rPr lang="en-US" altLang="el-GR" sz="2400" dirty="0" smtClean="0">
                <a:latin typeface="Corbel" pitchFamily="34" charset="0"/>
              </a:rPr>
              <a:t>π</a:t>
            </a:r>
            <a:r>
              <a:rPr lang="en-US" altLang="el-GR" sz="2400" dirty="0" err="1" smtClean="0">
                <a:latin typeface="Corbel" pitchFamily="34" charset="0"/>
              </a:rPr>
              <a:t>εριλ</a:t>
            </a:r>
            <a:r>
              <a:rPr lang="en-US" altLang="el-GR" sz="2400" dirty="0" smtClean="0">
                <a:latin typeface="Corbel" pitchFamily="34" charset="0"/>
              </a:rPr>
              <a:t>αμβάνει τα επιμέρους Αναλυτικά Προγράμματα Σπουδών (</a:t>
            </a:r>
            <a:r>
              <a:rPr lang="en-US" altLang="el-GR" sz="2400" b="1" dirty="0" smtClean="0">
                <a:latin typeface="Corbel" pitchFamily="34" charset="0"/>
                <a:hlinkClick r:id="rId3" tooltip="Γλωσσάρι: Αναλυτικά Προγράμματα Σπουδών των Γνωστικών Αντικειμένων"/>
              </a:rPr>
              <a:t>ΑΠΣ</a:t>
            </a:r>
            <a:r>
              <a:rPr lang="en-US" altLang="el-GR" sz="2400" dirty="0" smtClean="0">
                <a:latin typeface="Corbel" pitchFamily="34" charset="0"/>
              </a:rPr>
              <a:t>) των γνωστικών αντικειμένων </a:t>
            </a:r>
          </a:p>
          <a:p>
            <a:pPr lvl="1"/>
            <a:r>
              <a:rPr lang="en-US" altLang="el-GR" sz="2400" dirty="0" err="1" smtClean="0">
                <a:latin typeface="Corbel" pitchFamily="34" charset="0"/>
              </a:rPr>
              <a:t>στοιχεί</a:t>
            </a:r>
            <a:r>
              <a:rPr lang="en-US" altLang="el-GR" sz="2400" dirty="0" smtClean="0">
                <a:latin typeface="Corbel" pitchFamily="34" charset="0"/>
              </a:rPr>
              <a:t>α </a:t>
            </a:r>
            <a:r>
              <a:rPr lang="en-US" altLang="el-GR" sz="2400" b="1" dirty="0" smtClean="0">
                <a:latin typeface="Corbel" pitchFamily="34" charset="0"/>
              </a:rPr>
              <a:t>μεθοδολογίας</a:t>
            </a:r>
            <a:r>
              <a:rPr lang="en-US" altLang="el-GR" sz="2400" dirty="0" smtClean="0">
                <a:latin typeface="Corbel" pitchFamily="34" charset="0"/>
              </a:rPr>
              <a:t> και </a:t>
            </a:r>
            <a:r>
              <a:rPr lang="en-US" altLang="el-GR" sz="2400" b="1" dirty="0" smtClean="0">
                <a:latin typeface="Corbel" pitchFamily="34" charset="0"/>
              </a:rPr>
              <a:t>αξιολόγησης</a:t>
            </a:r>
            <a:r>
              <a:rPr lang="en-US" altLang="el-GR" sz="2400" dirty="0" smtClean="0">
                <a:latin typeface="Corbel" pitchFamily="34" charset="0"/>
              </a:rPr>
              <a:t> </a:t>
            </a:r>
          </a:p>
          <a:p>
            <a:endParaRPr lang="en-US" altLang="el-GR" sz="2400" dirty="0" smtClean="0"/>
          </a:p>
        </p:txBody>
      </p:sp>
    </p:spTree>
    <p:extLst>
      <p:ext uri="{BB962C8B-B14F-4D97-AF65-F5344CB8AC3E}">
        <p14:creationId xmlns:p14="http://schemas.microsoft.com/office/powerpoint/2010/main" val="3640453999"/>
      </p:ext>
    </p:extLst>
  </p:cSld>
  <p:clrMapOvr>
    <a:masterClrMapping/>
  </p:clrMapOvr>
  <p:timing>
    <p:tnLst>
      <p:par>
        <p:cTn id="1" dur="indefinite" restart="never" nodeType="tmRoot"/>
      </p:par>
    </p:tnLst>
  </p:timing>
</p:sld>
</file>

<file path=ppt/theme/theme1.xml><?xml version="1.0" encoding="utf-8"?>
<a:theme xmlns:a="http://schemas.openxmlformats.org/drawingml/2006/main" name="IV-ICTEGroup.GR.n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ICTEGroup.Gr</Template>
  <TotalTime>238</TotalTime>
  <Words>1746</Words>
  <Application>Microsoft Office PowerPoint</Application>
  <PresentationFormat>Προβολή στην οθόνη (4:3)</PresentationFormat>
  <Paragraphs>217</Paragraphs>
  <Slides>33</Slides>
  <Notes>28</Notes>
  <HiddenSlides>1</HiddenSlides>
  <MMClips>0</MMClips>
  <ScaleCrop>false</ScaleCrop>
  <HeadingPairs>
    <vt:vector size="4" baseType="variant">
      <vt:variant>
        <vt:lpstr>Θέμα</vt:lpstr>
      </vt:variant>
      <vt:variant>
        <vt:i4>1</vt:i4>
      </vt:variant>
      <vt:variant>
        <vt:lpstr>Τίτλοι διαφανειών</vt:lpstr>
      </vt:variant>
      <vt:variant>
        <vt:i4>33</vt:i4>
      </vt:variant>
    </vt:vector>
  </HeadingPairs>
  <TitlesOfParts>
    <vt:vector size="34" baseType="lpstr">
      <vt:lpstr>IV-ICTEGroup.GR.new</vt:lpstr>
      <vt:lpstr>Παιδαγωγικός Σχεδιασμός με ΤΠΕ στην Πρώτη Σχολική Ηλικία</vt:lpstr>
      <vt:lpstr>Άδειες Χρήσης</vt:lpstr>
      <vt:lpstr>Χρηματοδότηση</vt:lpstr>
      <vt:lpstr>Σκοποί  ενότητας &amp; Έννοιες-Κλειδιά</vt:lpstr>
      <vt:lpstr>Περιεχόμενα ενότητας</vt:lpstr>
      <vt:lpstr>Αναλυτικά Προγράμματα Σπουδών </vt:lpstr>
      <vt:lpstr> Η σημασία των Αναλυτικών Προγραμμάτων Σπουδών  </vt:lpstr>
      <vt:lpstr>Δ.Ε.Π.Π.Σ. (για το νηπιαγωγείο) </vt:lpstr>
      <vt:lpstr>Δ.Ε.Π.Π.Σ. (για το νηπιαγωγείο)</vt:lpstr>
      <vt:lpstr>Δ.Ε.Π.Π.Σ. – Γνωστικά αντικείμενα και Τ.Π.Ε.</vt:lpstr>
      <vt:lpstr>Αναλυτικά Προγράμματα Γνωστικών Αντικειμένων (1) </vt:lpstr>
      <vt:lpstr>Αναλυτικά Προγράμματα Γνωστικών Αντικειμένων (2) </vt:lpstr>
      <vt:lpstr>Οι βασικές αρχές του Δ.Ε.Π.Π.Σ. </vt:lpstr>
      <vt:lpstr>Άξονες που αναφέρονται στο Δ.Ε.Π.Π.Σ. </vt:lpstr>
      <vt:lpstr>Διαθεματικότητα </vt:lpstr>
      <vt:lpstr>Η Μεθοδολογία του Δ.Ε.Π.Π.Σ. </vt:lpstr>
      <vt:lpstr>Τι προτείνει </vt:lpstr>
      <vt:lpstr>Μεθοδολογία του ΔΕΠΠΣ (Οδηγός Νηπιαγωγού, 2006)</vt:lpstr>
      <vt:lpstr>Μεθοδολογία του ΔΕΠΠΣ (1)</vt:lpstr>
      <vt:lpstr>Μεθοδολογία του ΔΕΠΠΣ (2)</vt:lpstr>
      <vt:lpstr>Οδηγός Νηπιαγωγού </vt:lpstr>
      <vt:lpstr>Ο Ηλεκτρονικός Υπολογιστής στο Νηπιαγωγείο</vt:lpstr>
      <vt:lpstr>Αν ο ηλεκτρονικός υπολογιστής αξιοποιηθεί κατάλληλα σε οργανωμένο μαθησιακό περιβάλλον, μπορεί (Οδηγός Νηπιαγωγού, 2006): </vt:lpstr>
      <vt:lpstr>Επιπλέον ο ηλεκτρονικός υπολογιστής μπορεί να συμβάλλει (Οδηγός Νηπιαγωγού, 2006) :</vt:lpstr>
      <vt:lpstr>Ο σχεδιασμός και η ανάπτυξη δραστηριοτήτων που αξιοποιούν τον ηλεκτρονικό υπολογιστή ως εργαλείο είναι πλέον αναπόφευκτη, με δυο διακριτούς τρόπους (Οδηγός Νηπιαγωγού, 2006) : </vt:lpstr>
      <vt:lpstr>Ο υπολογιστής μπορεί να χρησιμοποιηθεί για μια σειρά από δραστηριότητες που αναπτύσσονται στην τάξη, όπως για παράδειγμα (Οδηγός Νηπιαγωγού, 2006) : </vt:lpstr>
      <vt:lpstr>Ο Ηλεκτρονικός Υπολογιστής στο Νηπιαγωγείο</vt:lpstr>
      <vt:lpstr>Ν.Π.Σ. – Μαθησιακές περιοχές και Τ.Π.Ε.</vt:lpstr>
      <vt:lpstr>Σημειωματα</vt:lpstr>
      <vt:lpstr>Σημείωμα Ιστορικού Εκδόσεων Έργου</vt:lpstr>
      <vt:lpstr>Σημείωμα Αναφοράς </vt:lpstr>
      <vt:lpstr>Σημείωμα Αδειοδότησης</vt:lpstr>
      <vt:lpstr>Τέλος 1ου Εργαστηρίου</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Georgia Antonelou</dc:creator>
  <cp:lastModifiedBy>AntonelouG</cp:lastModifiedBy>
  <cp:revision>64</cp:revision>
  <dcterms:created xsi:type="dcterms:W3CDTF">2014-12-10T08:52:23Z</dcterms:created>
  <dcterms:modified xsi:type="dcterms:W3CDTF">2015-09-23T11:38:57Z</dcterms:modified>
</cp:coreProperties>
</file>