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41427-1328-4C60-827F-256EB4AC8F6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D9889-9CC6-4A70-B1A0-D9E69D49174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71F82-A71E-4A89-9659-8517FC63308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E7EC-C9F6-4681-8A31-F3F5ECD69D4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15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</a:rPr>
              <a:t>ΔΙΑΝΟΜΗ ΙΙ</a:t>
            </a:r>
          </a:p>
          <a:p>
            <a:r>
              <a:rPr lang="el-GR" sz="30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30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8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1143000"/>
          </a:xfrm>
        </p:spPr>
        <p:txBody>
          <a:bodyPr/>
          <a:lstStyle/>
          <a:p>
            <a:r>
              <a:rPr lang="el-GR" sz="4000" b="1"/>
              <a:t>ΔΙΑΔΙΚΑΣΙΑ ΕΠΙΛΟΓΗΣ ΔΙΑΥΛΩΝ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052736"/>
            <a:ext cx="7772400" cy="51847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800" dirty="0"/>
              <a:t>4</a:t>
            </a:r>
            <a:r>
              <a:rPr lang="el-GR" sz="2800" b="1" dirty="0"/>
              <a:t>. Γεωγραφικός Εντοπισμός Αγοράς Στόχου:</a:t>
            </a:r>
            <a:r>
              <a:rPr lang="el-GR" sz="2800" dirty="0"/>
              <a:t> που βρίσκονται οι καταναλωτές και που οι μεσάζοντες.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 dirty="0"/>
              <a:t>5. </a:t>
            </a:r>
            <a:r>
              <a:rPr lang="el-GR" sz="2800" b="1" dirty="0"/>
              <a:t>Απογραφή ήδη υπαρχόντων διαύλων.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800" b="1" dirty="0"/>
              <a:t>6. Καθορισμός Έντασης Διανομής: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 b="1" dirty="0"/>
              <a:t>Εντατική: </a:t>
            </a:r>
            <a:r>
              <a:rPr lang="el-GR" sz="2800" dirty="0">
                <a:latin typeface="Arial" charset="0"/>
              </a:rPr>
              <a:t>το προϊόν να διανέμεται από κάθε διαθέσιμο Λ. Μέγιστη </a:t>
            </a:r>
            <a:r>
              <a:rPr lang="en-US" sz="2800" dirty="0">
                <a:latin typeface="Arial" charset="0"/>
              </a:rPr>
              <a:t>K</a:t>
            </a:r>
            <a:r>
              <a:rPr lang="el-GR" sz="2800" dirty="0" err="1">
                <a:latin typeface="Arial" charset="0"/>
              </a:rPr>
              <a:t>άλυψη</a:t>
            </a:r>
            <a:r>
              <a:rPr lang="el-GR" sz="2800" dirty="0">
                <a:latin typeface="Arial" charset="0"/>
              </a:rPr>
              <a:t> της </a:t>
            </a:r>
            <a:r>
              <a:rPr lang="en-US" sz="2800" dirty="0">
                <a:latin typeface="Arial" charset="0"/>
              </a:rPr>
              <a:t>A</a:t>
            </a:r>
            <a:r>
              <a:rPr lang="el-GR" sz="2800" dirty="0" err="1">
                <a:latin typeface="Arial" charset="0"/>
              </a:rPr>
              <a:t>γοράς</a:t>
            </a:r>
            <a:r>
              <a:rPr lang="el-GR" sz="2800" dirty="0">
                <a:latin typeface="Arial" charset="0"/>
              </a:rPr>
              <a:t> (</a:t>
            </a:r>
            <a:r>
              <a:rPr lang="en-US" sz="2800" dirty="0">
                <a:latin typeface="Arial" charset="0"/>
              </a:rPr>
              <a:t>Market Coverage) </a:t>
            </a:r>
            <a:r>
              <a:rPr lang="el-GR" sz="2800" dirty="0">
                <a:latin typeface="Arial" charset="0"/>
              </a:rPr>
              <a:t>και Έκθεση του Προϊόντος (</a:t>
            </a:r>
            <a:r>
              <a:rPr lang="en-US" sz="2800" dirty="0">
                <a:latin typeface="Arial" charset="0"/>
              </a:rPr>
              <a:t>Product Exposure).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 b="1" dirty="0">
                <a:latin typeface="Arial" charset="0"/>
              </a:rPr>
              <a:t>Επιλεκτική:</a:t>
            </a:r>
            <a:r>
              <a:rPr lang="el-GR" sz="2800" dirty="0">
                <a:latin typeface="Arial" charset="0"/>
              </a:rPr>
              <a:t> επιλογή ορισμένων Λ ανά περιοχή. Καλύτερος έλεγχος των Λ.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800" b="1" dirty="0">
                <a:latin typeface="Arial" charset="0"/>
              </a:rPr>
              <a:t>Αποκλειστική:</a:t>
            </a:r>
            <a:r>
              <a:rPr lang="el-GR" sz="2800" dirty="0">
                <a:latin typeface="Arial" charset="0"/>
              </a:rPr>
              <a:t> ένας ή δύο Λ το πολύ ανά περιοχή. Αυστηρά κριτήρια επιλογής των Λ.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l-GR" sz="2800" dirty="0">
              <a:latin typeface="Arial" charset="0"/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ΔΙΑΔΙΚΑΣΙΑ ΕΠΙΛΟΓΗΣ ΔΙΑΥΛΩΝ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340768"/>
            <a:ext cx="7772400" cy="4114800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/>
              <a:t>7. </a:t>
            </a:r>
            <a:r>
              <a:rPr lang="el-GR" b="1"/>
              <a:t>Αξιολόγηση των τύπων διαύλων που υπάρχουν:</a:t>
            </a:r>
            <a:r>
              <a:rPr lang="el-GR"/>
              <a:t> ανάλυση κόστους-ωφέλειας. Εξετάζονται οι δυνατότητες της αγοράς και οι δυνατότητες πωλήσεων του μεσάζοντα.</a:t>
            </a:r>
          </a:p>
          <a:p>
            <a:pPr algn="just">
              <a:buFontTx/>
              <a:buNone/>
            </a:pPr>
            <a:r>
              <a:rPr lang="en-GB"/>
              <a:t>8</a:t>
            </a:r>
            <a:r>
              <a:rPr lang="el-GR"/>
              <a:t>. </a:t>
            </a:r>
            <a:r>
              <a:rPr lang="el-GR" b="1"/>
              <a:t>Επιλογή-διατήρηση-υποστήριξη μεσαζόντων εφόσον έχουν αξιολογηθεί θετικά.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ΚΙΝΗΤΡΑ ΓΙΑ ΣΥΝΕΡΓΑΣΙΑ ΜΕ ΜΕΣΑΖΟΝΤΕΣ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800"/>
              <a:t>Μικτό Περιθώριο Κέρδους.</a:t>
            </a:r>
          </a:p>
          <a:p>
            <a:r>
              <a:rPr lang="el-GR" sz="2800"/>
              <a:t>Όροι πληρωμής.</a:t>
            </a:r>
          </a:p>
          <a:p>
            <a:r>
              <a:rPr lang="el-GR" sz="2800"/>
              <a:t>Εκπτώσεις.</a:t>
            </a:r>
          </a:p>
          <a:p>
            <a:r>
              <a:rPr lang="el-GR" sz="2800"/>
              <a:t>Παροχές Πάγιου Εξοπλισμού (π.χ. ψυγεία, ράφια, τέντες κτλ).</a:t>
            </a:r>
          </a:p>
          <a:p>
            <a:r>
              <a:rPr lang="el-GR" sz="2800"/>
              <a:t>Βραβεία Διαγωνισμών σε χρήμα ή είδος.</a:t>
            </a:r>
          </a:p>
          <a:p>
            <a:r>
              <a:rPr lang="el-GR" sz="2800"/>
              <a:t>Εκπαίδευση στελεχών.</a:t>
            </a:r>
          </a:p>
          <a:p>
            <a:r>
              <a:rPr lang="el-GR" sz="2800"/>
              <a:t>Εξασφάλιση Αποκλειστικότητας.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ΤΥΠΟΙ ΔΙΑΥΛΩΝ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l-GR" sz="2800" b="1"/>
              <a:t>Παραδοσιακά Κανάλια Διανομής: </a:t>
            </a:r>
            <a:r>
              <a:rPr lang="el-GR" sz="2800"/>
              <a:t> (Β</a:t>
            </a:r>
            <a:r>
              <a:rPr lang="el-GR" sz="2800">
                <a:latin typeface="Arial" charset="0"/>
              </a:rPr>
              <a:t>→Χ→Λ), εκτεταμένη σύγκρουση, χαμηλή αποδοτικότητα και αποτελεσματικότητα.</a:t>
            </a:r>
          </a:p>
          <a:p>
            <a:pPr algn="just"/>
            <a:r>
              <a:rPr lang="el-GR" sz="2800" b="1">
                <a:latin typeface="Arial" charset="0"/>
              </a:rPr>
              <a:t>Καθετοποιημένα Συστήματα ΜΚΤ:</a:t>
            </a:r>
            <a:r>
              <a:rPr lang="el-GR" sz="2800">
                <a:latin typeface="Arial" charset="0"/>
              </a:rPr>
              <a:t> δίκτυα που διοικούνται από επαγγελματίες, έχουν κεντρικό προγραμματισμό και εκ των προτέρων έχουν οργανωθεί με τέτοιο τρόπο ώστε να πετυχαίνουν σημαντικές λειτουργικές οικονομίες και μέγιστη επίδραση στην αγορά.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>
                <a:latin typeface="Arial" charset="0"/>
              </a:rPr>
              <a:t>Καθετοποιημένα Συστήματα ΜΚΤ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905000"/>
            <a:ext cx="8167687" cy="4764088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 b="1"/>
              <a:t>Εταιρικό (</a:t>
            </a:r>
            <a:r>
              <a:rPr lang="en-US" sz="2800" b="1"/>
              <a:t>Corporate)</a:t>
            </a:r>
            <a:r>
              <a:rPr lang="el-GR" sz="2800" b="1"/>
              <a:t>:</a:t>
            </a:r>
            <a:r>
              <a:rPr lang="en-US" sz="2800"/>
              <a:t> </a:t>
            </a:r>
            <a:r>
              <a:rPr lang="el-GR" sz="2800"/>
              <a:t>Κάθετη ολοκλήρωση της επιχείρησης. Κοινή ιδιοκτησία, διοίκηση, οργάνωση και συντονισμός εξαλείφουν την σύγκρουση. π.χ. </a:t>
            </a:r>
            <a:r>
              <a:rPr lang="en-US" sz="2800"/>
              <a:t>Supermarket </a:t>
            </a:r>
            <a:r>
              <a:rPr lang="el-GR" sz="2800"/>
              <a:t>πουλάνε δικά τους προϊόντα π.χ. αυγά, χυμούς, τυριά κτλ. </a:t>
            </a:r>
          </a:p>
          <a:p>
            <a:pPr algn="just">
              <a:lnSpc>
                <a:spcPct val="90000"/>
              </a:lnSpc>
            </a:pPr>
            <a:r>
              <a:rPr lang="el-GR" sz="2800" b="1"/>
              <a:t>Συνεργατικό (</a:t>
            </a:r>
            <a:r>
              <a:rPr lang="en-US" sz="2800" b="1"/>
              <a:t>Cooperative)</a:t>
            </a:r>
            <a:r>
              <a:rPr lang="el-GR" sz="2800" b="1"/>
              <a:t>: </a:t>
            </a:r>
            <a:r>
              <a:rPr lang="el-GR" sz="2800"/>
              <a:t>οι Λ ολοκληρώνονται κάθετα σε προηγούμενα στάδια (Χ). Αντίδραση στις αλυσίδες προσφέροντας μαζικές αγορές μειώνοντας το κόστος και αυξάνοντας τα κέρδη (Συνεταιρισμοί</a:t>
            </a:r>
            <a:r>
              <a:rPr lang="el-GR"/>
              <a:t> </a:t>
            </a:r>
            <a:r>
              <a:rPr lang="el-GR" sz="2800"/>
              <a:t>-Κοινοπραξίες-Προμηθευτικές Ενώσεις).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l-GR" sz="4000" b="1">
                <a:latin typeface="Arial" charset="0"/>
              </a:rPr>
              <a:t>Καθετοποιημένα Συστήματα ΜΚΤ</a:t>
            </a:r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412875"/>
            <a:ext cx="7772400" cy="5445125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400" b="1"/>
              <a:t>Εθελοντικό</a:t>
            </a:r>
            <a:r>
              <a:rPr lang="en-US" sz="2400" b="1"/>
              <a:t> (Voluntary)</a:t>
            </a:r>
            <a:r>
              <a:rPr lang="el-GR" sz="2400" b="1"/>
              <a:t>:</a:t>
            </a:r>
            <a:r>
              <a:rPr lang="el-GR" sz="2400"/>
              <a:t> την πρωτοβουλία ίδρυσης έχει ένας Χ όπου συνενώνει πολλούς Λ, υποχρεώνοντας τους να αγοράζουν από αυτόν και προσφέροντας τους διάφορες υπηρεσίες (προβολή, λογιστική-οργανωτική υποστήριξη, συμβουλές κτλ). Κοινή ονομασία όλων των μελών (Χ και Λ).</a:t>
            </a:r>
          </a:p>
          <a:p>
            <a:pPr algn="just">
              <a:lnSpc>
                <a:spcPct val="90000"/>
              </a:lnSpc>
            </a:pPr>
            <a:r>
              <a:rPr lang="el-GR" sz="2400" b="1"/>
              <a:t>Δικαιόχρηση</a:t>
            </a:r>
            <a:r>
              <a:rPr lang="el-GR" sz="2400"/>
              <a:t> </a:t>
            </a:r>
            <a:r>
              <a:rPr lang="el-GR" sz="2400">
                <a:latin typeface="Arial" charset="0"/>
              </a:rPr>
              <a:t>(</a:t>
            </a:r>
            <a:r>
              <a:rPr lang="en-US" sz="2400">
                <a:latin typeface="Arial" charset="0"/>
              </a:rPr>
              <a:t>Franchise):</a:t>
            </a:r>
            <a:r>
              <a:rPr lang="en-US" sz="2400"/>
              <a:t> </a:t>
            </a:r>
            <a:r>
              <a:rPr lang="el-GR" sz="2400"/>
              <a:t>μια μονάδα ο </a:t>
            </a:r>
            <a:r>
              <a:rPr lang="el-GR" sz="2400" b="1"/>
              <a:t>δικαιοπάροχος</a:t>
            </a:r>
            <a:r>
              <a:rPr lang="el-GR" sz="2400"/>
              <a:t>, δίνει το δικαίωμα σε έναν αριθμό μονάδων, τους </a:t>
            </a:r>
            <a:r>
              <a:rPr lang="el-GR" sz="2400" b="1"/>
              <a:t>δικαιοχρήστες, </a:t>
            </a:r>
            <a:r>
              <a:rPr lang="el-GR" sz="2400"/>
              <a:t>να εμπορεύονται ένα προϊόν ή υπηρεσία και να ασχολούνται σε μια επιχείρηση που ανάπτυξε </a:t>
            </a:r>
            <a:r>
              <a:rPr lang="el-GR" sz="2400">
                <a:latin typeface="Arial" charset="0"/>
              </a:rPr>
              <a:t>ο </a:t>
            </a:r>
            <a:r>
              <a:rPr lang="en-US" sz="2400">
                <a:latin typeface="Arial" charset="0"/>
              </a:rPr>
              <a:t>Franchisor</a:t>
            </a:r>
            <a:r>
              <a:rPr lang="el-GR" sz="2400">
                <a:latin typeface="Arial" charset="0"/>
              </a:rPr>
              <a:t> χρησιμοποιώντας την δική του εμπορική επωνυμία, τα δικά του εμπορικά σήματα, τα δικά του συστήματα υπηρεσιών, το δικό του </a:t>
            </a:r>
            <a:r>
              <a:rPr lang="en-US" sz="2400">
                <a:latin typeface="Arial" charset="0"/>
              </a:rPr>
              <a:t>Know-How </a:t>
            </a:r>
            <a:r>
              <a:rPr lang="el-GR" sz="2400">
                <a:latin typeface="Arial" charset="0"/>
              </a:rPr>
              <a:t>και τις δικές του μεθόδους επιχειρήσεως.</a:t>
            </a:r>
            <a:r>
              <a:rPr lang="el-GR" sz="2400"/>
              <a:t> 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ΕΠΙΤΥΧΗΜΕΝΗ ΛΕΙΤΟΥΡΓΙΑ ΜΕΣΑΖΟΝΤΩΝ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/>
              <a:t>Ταχύτητα παράδοσης (σωστός χρόνος).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Αξιοπιστία παράδοσης (συνέπεια).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Ακρίβεια εκτέλεσης παραγγελίας (σωστά προϊόντα).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Ελαχιστοποίηση Ζημιών κατά την μεταφορά.</a:t>
            </a:r>
          </a:p>
          <a:p>
            <a:pPr algn="just">
              <a:lnSpc>
                <a:spcPct val="90000"/>
              </a:lnSpc>
            </a:pPr>
            <a:r>
              <a:rPr lang="el-GR" sz="2800"/>
              <a:t>Διαθεσιμότητα αποθέματος.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Εάν ισχύουν τα παραπάνω τότε: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800"/>
              <a:t>«Το </a:t>
            </a:r>
            <a:r>
              <a:rPr lang="el-GR" sz="2800" b="1"/>
              <a:t>σωστό προϊόν</a:t>
            </a:r>
            <a:r>
              <a:rPr lang="el-GR" sz="2800"/>
              <a:t> θα βρίσκεται πάντοτε στο </a:t>
            </a:r>
            <a:r>
              <a:rPr lang="el-GR" sz="2800" b="1"/>
              <a:t>σωστό ράφι</a:t>
            </a:r>
            <a:r>
              <a:rPr lang="el-GR" sz="2800"/>
              <a:t> την </a:t>
            </a:r>
            <a:r>
              <a:rPr lang="el-GR" sz="2800" b="1"/>
              <a:t>σωστή στιγμή!».</a:t>
            </a:r>
          </a:p>
          <a:p>
            <a:pPr algn="just">
              <a:lnSpc>
                <a:spcPct val="9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(2012), 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Επιλογή Διαύλων και διαδικασία</a:t>
            </a:r>
          </a:p>
          <a:p>
            <a:r>
              <a:rPr lang="el-GR" dirty="0" smtClean="0"/>
              <a:t>Χαρακτηριστικά προϊόντος, </a:t>
            </a:r>
            <a:r>
              <a:rPr lang="el-GR" dirty="0" err="1" smtClean="0"/>
              <a:t>αγοράς,επιχείρησης</a:t>
            </a:r>
            <a:r>
              <a:rPr lang="el-GR" dirty="0" smtClean="0"/>
              <a:t>, ενδιάμεσων</a:t>
            </a:r>
          </a:p>
          <a:p>
            <a:r>
              <a:rPr lang="el-GR" dirty="0" smtClean="0"/>
              <a:t>Τύποι Διαύλων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/>
              <a:t>ΕΡΩΤΗΜΑΤΑ-</a:t>
            </a:r>
            <a:br>
              <a:rPr lang="el-GR" sz="4000" b="1"/>
            </a:br>
            <a:r>
              <a:rPr lang="el-GR" sz="4000" b="1"/>
              <a:t>ΣΤΟΧΟΙ ΜΑΘΗΜΑΤΟΣ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628800"/>
            <a:ext cx="7772400" cy="482441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l-GR"/>
              <a:t>Ποιοι </a:t>
            </a:r>
            <a:r>
              <a:rPr lang="el-GR" b="1"/>
              <a:t>παράγοντες</a:t>
            </a:r>
            <a:r>
              <a:rPr lang="el-GR"/>
              <a:t> επηρεάζουν την επιλογή διαύλων διανομής;</a:t>
            </a:r>
          </a:p>
          <a:p>
            <a:pPr algn="just">
              <a:lnSpc>
                <a:spcPct val="80000"/>
              </a:lnSpc>
            </a:pPr>
            <a:r>
              <a:rPr lang="el-GR"/>
              <a:t>Ποια είναι η </a:t>
            </a:r>
            <a:r>
              <a:rPr lang="el-GR" b="1"/>
              <a:t>διαδικασία</a:t>
            </a:r>
            <a:r>
              <a:rPr lang="el-GR"/>
              <a:t> που πρέπει οι επιχειρήσεις να ακολουθούν όταν επιλέγουν δίαυλο διανομής;</a:t>
            </a:r>
          </a:p>
          <a:p>
            <a:pPr algn="just">
              <a:lnSpc>
                <a:spcPct val="80000"/>
              </a:lnSpc>
            </a:pPr>
            <a:r>
              <a:rPr lang="el-GR"/>
              <a:t>Τι αποφάσεις σχετικά με την </a:t>
            </a:r>
            <a:r>
              <a:rPr lang="el-GR" b="1"/>
              <a:t>ένταση της διανομής</a:t>
            </a:r>
            <a:r>
              <a:rPr lang="el-GR"/>
              <a:t> πρέπει να λάβει η επιχείρηση;</a:t>
            </a:r>
          </a:p>
          <a:p>
            <a:pPr algn="just">
              <a:lnSpc>
                <a:spcPct val="80000"/>
              </a:lnSpc>
            </a:pPr>
            <a:r>
              <a:rPr lang="el-GR"/>
              <a:t>Τι αποφάσεις σχετικά με το </a:t>
            </a:r>
            <a:r>
              <a:rPr lang="el-GR" b="1"/>
              <a:t>είδος (τύποι μελών) της διανομής</a:t>
            </a:r>
            <a:r>
              <a:rPr lang="el-GR"/>
              <a:t> πρέπει να λάβει η επιχείρηση;</a:t>
            </a:r>
          </a:p>
          <a:p>
            <a:pPr algn="just">
              <a:lnSpc>
                <a:spcPct val="80000"/>
              </a:lnSpc>
            </a:pPr>
            <a:endParaRPr lang="el-GR"/>
          </a:p>
          <a:p>
            <a:pPr algn="just">
              <a:lnSpc>
                <a:spcPct val="80000"/>
              </a:lnSpc>
            </a:pPr>
            <a:endParaRPr lang="el-GR" sz="2800"/>
          </a:p>
          <a:p>
            <a:pPr algn="just">
              <a:lnSpc>
                <a:spcPct val="80000"/>
              </a:lnSpc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ΕΠΙΛΟΓΗ ΔΙΑΥΛΩΝ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None/>
            </a:pPr>
            <a:r>
              <a:rPr lang="el-GR"/>
              <a:t>ΤΕΣΣΕΡΙΣ ΚΑΤΗΓΟΡΙΕΣ ΠΑΡΑΓΟΝΤΩΝ:</a:t>
            </a:r>
          </a:p>
          <a:p>
            <a:pPr marL="609600" indent="-609600">
              <a:buFontTx/>
              <a:buAutoNum type="arabicPeriod"/>
            </a:pPr>
            <a:r>
              <a:rPr lang="el-GR" b="1"/>
              <a:t>Χαρακτηριστικά του Προϊόντος.</a:t>
            </a:r>
          </a:p>
          <a:p>
            <a:pPr marL="609600" indent="-609600">
              <a:buFontTx/>
              <a:buAutoNum type="arabicPeriod"/>
            </a:pPr>
            <a:r>
              <a:rPr lang="el-GR" b="1"/>
              <a:t>Χαρακτηριστικά της Αγοράς.</a:t>
            </a:r>
          </a:p>
          <a:p>
            <a:pPr marL="609600" indent="-609600">
              <a:buFontTx/>
              <a:buAutoNum type="arabicPeriod"/>
            </a:pPr>
            <a:r>
              <a:rPr lang="el-GR" b="1"/>
              <a:t>Χαρακτηριστικά της Επιχείρησης.</a:t>
            </a:r>
          </a:p>
          <a:p>
            <a:pPr marL="609600" indent="-609600">
              <a:buFontTx/>
              <a:buAutoNum type="arabicPeriod"/>
            </a:pPr>
            <a:r>
              <a:rPr lang="el-GR" b="1"/>
              <a:t>Χαρακτηριστικά των Ενδιαμέσων.</a:t>
            </a:r>
          </a:p>
          <a:p>
            <a:pPr marL="609600" indent="-609600">
              <a:buFontTx/>
              <a:buNone/>
            </a:pPr>
            <a:r>
              <a:rPr lang="el-GR"/>
              <a:t>Η επιχείρηση πρέπει να συνυπολογίζει όλους τους παραπάνω παράγοντες.</a:t>
            </a:r>
          </a:p>
          <a:p>
            <a:pPr marL="609600" indent="-609600">
              <a:buFontTx/>
              <a:buAutoNum type="arabicPeriod"/>
            </a:pPr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88913"/>
            <a:ext cx="7772400" cy="1143000"/>
          </a:xfrm>
        </p:spPr>
        <p:txBody>
          <a:bodyPr/>
          <a:lstStyle/>
          <a:p>
            <a:r>
              <a:rPr lang="el-GR" sz="4000" b="1"/>
              <a:t>ΧΑΡΑΚΤΗΡΙΣΤΙΚΑ ΠΡΟΪΟΝΤΟΣ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24744"/>
            <a:ext cx="7772400" cy="547211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 b="1" dirty="0"/>
              <a:t>Τιμή:</a:t>
            </a:r>
            <a:r>
              <a:rPr lang="el-GR" sz="2800" dirty="0"/>
              <a:t> όσο αυξάνει τόσο μικραίνει το μήκος του δίαυλου.</a:t>
            </a:r>
          </a:p>
          <a:p>
            <a:pPr algn="just">
              <a:lnSpc>
                <a:spcPct val="90000"/>
              </a:lnSpc>
            </a:pPr>
            <a:r>
              <a:rPr lang="el-GR" sz="2800" b="1" dirty="0"/>
              <a:t>Ταχύτητα φθοράς:</a:t>
            </a:r>
            <a:r>
              <a:rPr lang="el-GR" sz="2800" dirty="0"/>
              <a:t> μικρό μήκος για προϊόντα που φθείρονται γρήγορα.</a:t>
            </a:r>
          </a:p>
          <a:p>
            <a:pPr algn="just">
              <a:lnSpc>
                <a:spcPct val="90000"/>
              </a:lnSpc>
            </a:pPr>
            <a:r>
              <a:rPr lang="el-GR" sz="2800" b="1" dirty="0"/>
              <a:t>Εποχικότητα Πωλήσεων:</a:t>
            </a:r>
            <a:r>
              <a:rPr lang="el-GR" sz="2800" dirty="0"/>
              <a:t> μεγάλο μήκος για να επιμερίζονται καλύτερα  οι λειτουργίες χρηματοδότησης-αποθήκευσης.</a:t>
            </a:r>
          </a:p>
          <a:p>
            <a:pPr algn="just">
              <a:lnSpc>
                <a:spcPct val="90000"/>
              </a:lnSpc>
            </a:pPr>
            <a:r>
              <a:rPr lang="el-GR" sz="2800" b="1" dirty="0"/>
              <a:t>Τεχνική Πολυπλοκότητα:</a:t>
            </a:r>
            <a:r>
              <a:rPr lang="el-GR" sz="2800" dirty="0"/>
              <a:t> όταν πολύπλοκο μικρό μήκος και το αντίστροφο.</a:t>
            </a:r>
          </a:p>
          <a:p>
            <a:pPr algn="just">
              <a:lnSpc>
                <a:spcPct val="90000"/>
              </a:lnSpc>
            </a:pPr>
            <a:r>
              <a:rPr lang="el-GR" sz="2800" b="1" dirty="0"/>
              <a:t>Επίπεδο συσκευασίας:</a:t>
            </a:r>
            <a:r>
              <a:rPr lang="el-GR" sz="2800" dirty="0"/>
              <a:t> συσκευασμένα προϊόντα μεγάλο μήκος, ασυσκεύαστα (π.χ. χίμα) μικρό μήκος για να διευκολυνθεί η μεταφορά.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ΧΑΡΑΚΤΗΡΙΣΤΙΚΑ ΑΓΟΡΑΣ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l-GR" sz="2800" b="1"/>
              <a:t>Αγοραστικές συνήθειες:</a:t>
            </a:r>
            <a:r>
              <a:rPr lang="el-GR" sz="2800"/>
              <a:t> διανομή του προϊόντος στα μέρη που οι καταναλωτές συνηθίζουν να το αγοράζουν.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Αριθμός Αγοραστών:</a:t>
            </a:r>
            <a:r>
              <a:rPr lang="el-GR" sz="2800"/>
              <a:t> όταν μικρός επιλέγετε μεγάλο μήκος διαύλου για να επιμερισθεί το κόστος διανομής.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Συγκέντρωση Αγοραστών:</a:t>
            </a:r>
            <a:r>
              <a:rPr lang="el-GR" sz="2800"/>
              <a:t> μικρού μήκους δίαυλος (χαμηλό κόστος διανομής).</a:t>
            </a:r>
          </a:p>
          <a:p>
            <a:pPr algn="just">
              <a:lnSpc>
                <a:spcPct val="80000"/>
              </a:lnSpc>
            </a:pPr>
            <a:r>
              <a:rPr lang="el-GR" sz="2800" b="1"/>
              <a:t>Μέγεθος Παραγγελίας:</a:t>
            </a:r>
            <a:r>
              <a:rPr lang="el-GR" sz="2800"/>
              <a:t> όταν μεγάλο, μικρό το μήκος δίαυλου.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ΧΑΡΑΚΤΗΡΙΣΤΙΚΑ ΕΠΙΧΕΙΡΗΣΗΣ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268760"/>
            <a:ext cx="7772400" cy="46926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l-GR" sz="2800" b="1" dirty="0"/>
              <a:t>Χρηματοοικονομική θέση της επιχείρησης:</a:t>
            </a:r>
            <a:r>
              <a:rPr lang="el-GR" sz="2800" dirty="0"/>
              <a:t> άμεση διανομή αν καλή, έμμεση αν κακή.</a:t>
            </a:r>
          </a:p>
          <a:p>
            <a:pPr algn="just">
              <a:lnSpc>
                <a:spcPct val="90000"/>
              </a:lnSpc>
            </a:pPr>
            <a:r>
              <a:rPr lang="el-GR" sz="2800" b="1" dirty="0"/>
              <a:t>Στρατηγικές επιχείρησης:</a:t>
            </a:r>
            <a:r>
              <a:rPr lang="el-GR" sz="2800" dirty="0"/>
              <a:t> π.χ. πλήρης έλεγχος της ποιότητας </a:t>
            </a:r>
            <a:r>
              <a:rPr lang="el-GR" sz="2800" dirty="0" err="1"/>
              <a:t>προϊόντος=άμεση</a:t>
            </a:r>
            <a:r>
              <a:rPr lang="el-GR" sz="2800" dirty="0"/>
              <a:t> διανομή, η επιχείρηση προβάλλει την </a:t>
            </a:r>
            <a:r>
              <a:rPr lang="el-GR" sz="2800" dirty="0" err="1"/>
              <a:t>πολυτέλεια=μικρό</a:t>
            </a:r>
            <a:r>
              <a:rPr lang="el-GR" sz="2800" dirty="0"/>
              <a:t> εύρος (λίγα </a:t>
            </a:r>
            <a:r>
              <a:rPr lang="en-US" sz="2800" dirty="0"/>
              <a:t>exclusive </a:t>
            </a:r>
            <a:r>
              <a:rPr lang="el-GR" sz="2800" dirty="0"/>
              <a:t>καταστήματα).</a:t>
            </a:r>
          </a:p>
          <a:p>
            <a:pPr algn="just">
              <a:lnSpc>
                <a:spcPct val="90000"/>
              </a:lnSpc>
            </a:pPr>
            <a:r>
              <a:rPr lang="el-GR" sz="2800" b="1" dirty="0"/>
              <a:t>Φήμη-Κύρος επιχείρησης:</a:t>
            </a:r>
            <a:r>
              <a:rPr lang="el-GR" sz="2800" dirty="0"/>
              <a:t> αν υψηλά τότε η επιχείρηση έχει ισχυρή διαπραγματευτική δύναμη (δηλ. μπορεί να επιλέγει και όχι να επιλέγετε από τους μεσάζοντες, π.χ. </a:t>
            </a:r>
            <a:r>
              <a:rPr lang="en-US" sz="2800" dirty="0" err="1"/>
              <a:t>amazon</a:t>
            </a:r>
            <a:r>
              <a:rPr lang="el-GR" sz="2800" dirty="0"/>
              <a:t>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ΧΑΡΑΚΤΗΡΙΣΤΙΚΑ</a:t>
            </a:r>
            <a:r>
              <a:rPr lang="en-US" sz="4000" b="1"/>
              <a:t> </a:t>
            </a:r>
            <a:r>
              <a:rPr lang="el-GR" sz="4000" b="1"/>
              <a:t>ΕΝΔΙΑΜΕΣΩΝ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/>
              <a:t>Είδος υπηρεσιών/λειτουργιών που προσφέρουν οι μεσάζοντες: </a:t>
            </a:r>
            <a:r>
              <a:rPr lang="el-GR"/>
              <a:t>τις έχουν ανάγκη οι Β ή Π; </a:t>
            </a:r>
            <a:endParaRPr lang="el-GR" b="1"/>
          </a:p>
          <a:p>
            <a:r>
              <a:rPr lang="el-GR" b="1"/>
              <a:t>Πηγές δύναμης ενδιάμεσων.</a:t>
            </a:r>
          </a:p>
          <a:p>
            <a:r>
              <a:rPr lang="el-GR" b="1"/>
              <a:t>Συμβατότητα στόχων-αναγκών-κουλτούρας των ενδιάμεσων με των Β ή Π.</a:t>
            </a:r>
          </a:p>
          <a:p>
            <a:endParaRPr lang="el-GR" b="1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ΔΙΑΔΙΚΑΣΙΑ ΕΠΙΛΟΓΗΣ ΔΙΑΥΛΩΝ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196752"/>
            <a:ext cx="7772400" cy="4764088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 b="1" dirty="0">
                <a:latin typeface="Arial" charset="0"/>
              </a:rPr>
              <a:t>Καθορισμός Αγοράς Στόχου:</a:t>
            </a:r>
            <a:r>
              <a:rPr lang="el-GR" sz="2800" dirty="0">
                <a:latin typeface="Arial" charset="0"/>
              </a:rPr>
              <a:t> τμηματοποίηση και επιλογή </a:t>
            </a:r>
            <a:r>
              <a:rPr lang="en-US" sz="2800" dirty="0">
                <a:latin typeface="Arial" charset="0"/>
              </a:rPr>
              <a:t>target-market</a:t>
            </a:r>
            <a:r>
              <a:rPr lang="el-GR" sz="2800" dirty="0">
                <a:latin typeface="Arial" charset="0"/>
              </a:rPr>
              <a:t> με σκοπό την εύρεση των αγοραστικών συνηθειών.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 b="1" dirty="0">
                <a:latin typeface="Arial" charset="0"/>
              </a:rPr>
              <a:t>Εύρεση Αγοραστικών Συνηθειών</a:t>
            </a:r>
            <a:r>
              <a:rPr lang="el-GR" sz="2800" dirty="0">
                <a:latin typeface="Arial" charset="0"/>
              </a:rPr>
              <a:t>: δηλ. </a:t>
            </a:r>
            <a:r>
              <a:rPr lang="el-GR" sz="2800" b="1" dirty="0">
                <a:latin typeface="Arial" charset="0"/>
              </a:rPr>
              <a:t>από πού</a:t>
            </a:r>
            <a:r>
              <a:rPr lang="el-GR" sz="2800" dirty="0">
                <a:latin typeface="Arial" charset="0"/>
              </a:rPr>
              <a:t> αγοράζει ο καταναλωτής το προϊόν και </a:t>
            </a:r>
            <a:r>
              <a:rPr lang="el-GR" sz="2800" b="1" dirty="0">
                <a:latin typeface="Arial" charset="0"/>
              </a:rPr>
              <a:t>από πού</a:t>
            </a:r>
            <a:r>
              <a:rPr lang="el-GR" sz="2800" dirty="0">
                <a:latin typeface="Arial" charset="0"/>
              </a:rPr>
              <a:t> ο Λιανέμπορος.</a:t>
            </a:r>
          </a:p>
          <a:p>
            <a:pPr marL="609600" indent="-609600" algn="just">
              <a:lnSpc>
                <a:spcPct val="90000"/>
              </a:lnSpc>
              <a:buFontTx/>
              <a:buAutoNum type="arabicPeriod"/>
            </a:pPr>
            <a:r>
              <a:rPr lang="el-GR" sz="2800" b="1" dirty="0">
                <a:latin typeface="Arial" charset="0"/>
              </a:rPr>
              <a:t>Προσαρμογή στις αγοραστικές συνήθειες:</a:t>
            </a:r>
            <a:r>
              <a:rPr lang="el-GR" sz="2800" dirty="0">
                <a:latin typeface="Arial" charset="0"/>
              </a:rPr>
              <a:t> προσαρμογή του μίγματος διανομής με </a:t>
            </a:r>
            <a:r>
              <a:rPr lang="el-GR" sz="2800" dirty="0" err="1">
                <a:latin typeface="Arial" charset="0"/>
              </a:rPr>
              <a:t>αγορ</a:t>
            </a:r>
            <a:r>
              <a:rPr lang="el-GR" sz="2800" dirty="0">
                <a:latin typeface="Arial" charset="0"/>
              </a:rPr>
              <a:t>. συν. (όπως και τα υπόλοιπα </a:t>
            </a:r>
            <a:r>
              <a:rPr lang="en-US" sz="2800" dirty="0">
                <a:latin typeface="Arial" charset="0"/>
              </a:rPr>
              <a:t>3Ps</a:t>
            </a:r>
            <a:r>
              <a:rPr lang="el-GR" sz="2800" dirty="0">
                <a:latin typeface="Arial" charset="0"/>
              </a:rPr>
              <a:t>).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1053</Words>
  <Application>Microsoft Office PowerPoint</Application>
  <PresentationFormat>Προβολή στην οθόνη (4:3)</PresentationFormat>
  <Paragraphs>107</Paragraphs>
  <Slides>20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ΕΙΣΑΓΩΓΗ ΣΤΟ ΜΑΡΚΕΤΙΝΓΚ</vt:lpstr>
      <vt:lpstr>Σκοποί ενότητας</vt:lpstr>
      <vt:lpstr>ΕΡΩΤΗΜΑΤΑ- ΣΤΟΧΟΙ ΜΑΘΗΜΑΤΟΣ</vt:lpstr>
      <vt:lpstr>ΕΠΙΛΟΓΗ ΔΙΑΥΛΩΝ</vt:lpstr>
      <vt:lpstr>ΧΑΡΑΚΤΗΡΙΣΤΙΚΑ ΠΡΟΪΟΝΤΟΣ</vt:lpstr>
      <vt:lpstr>ΧΑΡΑΚΤΗΡΙΣΤΙΚΑ ΑΓΟΡΑΣ</vt:lpstr>
      <vt:lpstr>ΧΑΡΑΚΤΗΡΙΣΤΙΚΑ ΕΠΙΧΕΙΡΗΣΗΣ</vt:lpstr>
      <vt:lpstr>ΧΑΡΑΚΤΗΡΙΣΤΙΚΑ ΕΝΔΙΑΜΕΣΩΝ</vt:lpstr>
      <vt:lpstr>ΔΙΑΔΙΚΑΣΙΑ ΕΠΙΛΟΓΗΣ ΔΙΑΥΛΩΝ</vt:lpstr>
      <vt:lpstr>ΔΙΑΔΙΚΑΣΙΑ ΕΠΙΛΟΓΗΣ ΔΙΑΥΛΩΝ</vt:lpstr>
      <vt:lpstr>ΔΙΑΔΙΚΑΣΙΑ ΕΠΙΛΟΓΗΣ ΔΙΑΥΛΩΝ</vt:lpstr>
      <vt:lpstr>ΚΙΝΗΤΡΑ ΓΙΑ ΣΥΝΕΡΓΑΣΙΑ ΜΕ ΜΕΣΑΖΟΝΤΕΣ</vt:lpstr>
      <vt:lpstr>ΤΥΠΟΙ ΔΙΑΥΛΩΝ</vt:lpstr>
      <vt:lpstr>Καθετοποιημένα Συστήματα ΜΚΤ</vt:lpstr>
      <vt:lpstr>Καθετοποιημένα Συστήματα ΜΚΤ</vt:lpstr>
      <vt:lpstr>ΕΠΙΤΥΧΗΜΕΝΗ ΛΕΙΤΟΥΡΓΙΑ ΜΕΣΑΖΟΝΤΩΝ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3</cp:revision>
  <dcterms:created xsi:type="dcterms:W3CDTF">2015-09-02T23:13:10Z</dcterms:created>
  <dcterms:modified xsi:type="dcterms:W3CDTF">2015-09-20T13:52:56Z</dcterms:modified>
</cp:coreProperties>
</file>