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81" r:id="rId2"/>
    <p:sldId id="282" r:id="rId3"/>
    <p:sldId id="283" r:id="rId4"/>
    <p:sldId id="256" r:id="rId5"/>
    <p:sldId id="260" r:id="rId6"/>
    <p:sldId id="261" r:id="rId7"/>
    <p:sldId id="262" r:id="rId8"/>
    <p:sldId id="257" r:id="rId9"/>
    <p:sldId id="258" r:id="rId10"/>
    <p:sldId id="259" r:id="rId11"/>
    <p:sldId id="263" r:id="rId12"/>
    <p:sldId id="264" r:id="rId13"/>
    <p:sldId id="265" r:id="rId14"/>
    <p:sldId id="266" r:id="rId15"/>
    <p:sldId id="278" r:id="rId16"/>
    <p:sldId id="268" r:id="rId17"/>
    <p:sldId id="269" r:id="rId18"/>
    <p:sldId id="271" r:id="rId19"/>
    <p:sldId id="270" r:id="rId20"/>
    <p:sldId id="273" r:id="rId21"/>
    <p:sldId id="272" r:id="rId22"/>
    <p:sldId id="276" r:id="rId23"/>
    <p:sldId id="274" r:id="rId24"/>
    <p:sldId id="275" r:id="rId25"/>
    <p:sldId id="277" r:id="rId26"/>
    <p:sldId id="285" r:id="rId27"/>
    <p:sldId id="279" r:id="rId28"/>
    <p:sldId id="280" r:id="rId29"/>
    <p:sldId id="284"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FFCAFF"/>
    <a:srgbClr val="FFCCFF"/>
    <a:srgbClr val="EAAAE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40EE12-6B1D-40AC-926E-7BBBD2D59CCA}" type="datetimeFigureOut">
              <a:rPr lang="el-GR" smtClean="0"/>
              <a:pPr/>
              <a:t>26/6/2013</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9BD1C4-83EF-4EF3-8C83-F8325953B98D}"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099BD1C4-83EF-4EF3-8C83-F8325953B98D}" type="slidenum">
              <a:rPr lang="el-GR" smtClean="0"/>
              <a:pPr/>
              <a:t>21</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r>
              <a:rPr lang="el-GR" smtClean="0"/>
              <a:t>27/6/2013</a:t>
            </a:r>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57443E8A-2C47-4AC2-B913-FF2D1574D2C7}"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l-GR" smtClean="0"/>
              <a:t>27/6/2013</a:t>
            </a:r>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7443E8A-2C47-4AC2-B913-FF2D1574D2C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l-GR" smtClean="0"/>
              <a:t>27/6/2013</a:t>
            </a:r>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7443E8A-2C47-4AC2-B913-FF2D1574D2C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l-GR" smtClean="0"/>
              <a:t>27/6/2013</a:t>
            </a:r>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7443E8A-2C47-4AC2-B913-FF2D1574D2C7}"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r>
              <a:rPr lang="el-GR" smtClean="0"/>
              <a:t>27/6/2013</a:t>
            </a:r>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7443E8A-2C47-4AC2-B913-FF2D1574D2C7}"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l-GR" smtClean="0"/>
              <a:t>27/6/2013</a:t>
            </a:r>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7443E8A-2C47-4AC2-B913-FF2D1574D2C7}"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r>
              <a:rPr lang="el-GR" smtClean="0"/>
              <a:t>27/6/2013</a:t>
            </a:r>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57443E8A-2C47-4AC2-B913-FF2D1574D2C7}"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l-GR" smtClean="0"/>
              <a:t>27/6/2013</a:t>
            </a:r>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7443E8A-2C47-4AC2-B913-FF2D1574D2C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l-GR" smtClean="0"/>
              <a:t>27/6/2013</a:t>
            </a:r>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57443E8A-2C47-4AC2-B913-FF2D1574D2C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l-GR" smtClean="0"/>
              <a:t>27/6/2013</a:t>
            </a:r>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7443E8A-2C47-4AC2-B913-FF2D1574D2C7}"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l-GR" smtClean="0"/>
              <a:t>27/6/2013</a:t>
            </a:r>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57443E8A-2C47-4AC2-B913-FF2D1574D2C7}"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50000"/>
            <a:lum/>
          </a:blip>
          <a:srcRect/>
          <a:tile tx="0" ty="0" sx="100000" sy="100000" flip="none" algn="tl"/>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l-GR" smtClean="0"/>
              <a:t>27/6/2013</a:t>
            </a:r>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7443E8A-2C47-4AC2-B913-FF2D1574D2C7}"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3.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groumpos@ece.upatras.gr" TargetMode="External"/><Relationship Id="rId2" Type="http://schemas.openxmlformats.org/officeDocument/2006/relationships/image" Target="../media/image16.jpeg"/><Relationship Id="rId1" Type="http://schemas.openxmlformats.org/officeDocument/2006/relationships/slideLayout" Target="../slideLayouts/slideLayout6.xml"/><Relationship Id="rId4" Type="http://schemas.openxmlformats.org/officeDocument/2006/relationships/hyperlink" Target="mailto:anninou@ece.upatras.g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rgbClr val="5E9EFF">
                <a:alpha val="0"/>
              </a:srgbClr>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95536" y="3284984"/>
            <a:ext cx="7772400" cy="1470025"/>
          </a:xfrm>
        </p:spPr>
        <p:txBody>
          <a:bodyPr>
            <a:noAutofit/>
          </a:bodyPr>
          <a:lstStyle/>
          <a:p>
            <a:pPr algn="ctr"/>
            <a:r>
              <a:rPr lang="en-US" sz="4400" b="1" dirty="0" smtClean="0">
                <a:effectLst>
                  <a:outerShdw blurRad="38100" dist="38100" dir="2700000" algn="tl">
                    <a:srgbClr val="000000">
                      <a:alpha val="43137"/>
                    </a:srgbClr>
                  </a:outerShdw>
                </a:effectLst>
              </a:rPr>
              <a:t>Non Linear </a:t>
            </a:r>
            <a:r>
              <a:rPr lang="en-US" sz="4400" b="1" dirty="0" err="1" smtClean="0">
                <a:effectLst>
                  <a:outerShdw blurRad="38100" dist="38100" dir="2700000" algn="tl">
                    <a:srgbClr val="000000">
                      <a:alpha val="43137"/>
                    </a:srgbClr>
                  </a:outerShdw>
                </a:effectLst>
              </a:rPr>
              <a:t>Hebbian</a:t>
            </a:r>
            <a:r>
              <a:rPr lang="en-US" sz="4400" b="1" dirty="0" smtClean="0">
                <a:effectLst>
                  <a:outerShdw blurRad="38100" dist="38100" dir="2700000" algn="tl">
                    <a:srgbClr val="000000">
                      <a:alpha val="43137"/>
                    </a:srgbClr>
                  </a:outerShdw>
                </a:effectLst>
              </a:rPr>
              <a:t> Learning Techniques and Fuzzy Cognitive Maps in Modeling the Parkinson’s Disease </a:t>
            </a:r>
            <a:endParaRPr lang="el-GR" sz="4400" b="1" dirty="0">
              <a:effectLst>
                <a:outerShdw blurRad="38100" dist="38100" dir="2700000" algn="tl">
                  <a:srgbClr val="000000">
                    <a:alpha val="43137"/>
                  </a:srgbClr>
                </a:outerShdw>
              </a:effectLst>
            </a:endParaRPr>
          </a:p>
        </p:txBody>
      </p:sp>
      <p:sp>
        <p:nvSpPr>
          <p:cNvPr id="3" name="2 - Υπότιτλος"/>
          <p:cNvSpPr>
            <a:spLocks noGrp="1"/>
          </p:cNvSpPr>
          <p:nvPr>
            <p:ph type="subTitle" idx="1"/>
          </p:nvPr>
        </p:nvSpPr>
        <p:spPr>
          <a:xfrm>
            <a:off x="2514600" y="5105400"/>
            <a:ext cx="6400800" cy="1752600"/>
          </a:xfrm>
        </p:spPr>
        <p:txBody>
          <a:bodyPr>
            <a:normAutofit fontScale="85000" lnSpcReduction="20000"/>
          </a:bodyPr>
          <a:lstStyle/>
          <a:p>
            <a:pPr algn="r"/>
            <a:r>
              <a:rPr lang="en-US" sz="2800" smtClean="0">
                <a:solidFill>
                  <a:schemeClr val="bg1">
                    <a:lumMod val="85000"/>
                    <a:lumOff val="15000"/>
                  </a:schemeClr>
                </a:solidFill>
              </a:rPr>
              <a:t>PhD Student Antigoni P. Anninou</a:t>
            </a:r>
          </a:p>
          <a:p>
            <a:pPr algn="r"/>
            <a:r>
              <a:rPr lang="en-US" sz="2800" smtClean="0">
                <a:solidFill>
                  <a:schemeClr val="bg1">
                    <a:lumMod val="85000"/>
                    <a:lumOff val="15000"/>
                  </a:schemeClr>
                </a:solidFill>
              </a:rPr>
              <a:t>Professor Peter P. Groumpos</a:t>
            </a:r>
          </a:p>
          <a:p>
            <a:pPr algn="r"/>
            <a:endParaRPr lang="en-US" sz="2600" smtClean="0">
              <a:solidFill>
                <a:schemeClr val="bg1">
                  <a:lumMod val="85000"/>
                  <a:lumOff val="15000"/>
                </a:schemeClr>
              </a:solidFill>
            </a:endParaRPr>
          </a:p>
          <a:p>
            <a:pPr marR="0" lvl="0" algn="r">
              <a:buClrTx/>
              <a:buSzTx/>
              <a:defRPr/>
            </a:pPr>
            <a:r>
              <a:rPr lang="en-US" sz="2000" i="1" smtClean="0">
                <a:solidFill>
                  <a:schemeClr val="bg1">
                    <a:lumMod val="85000"/>
                    <a:lumOff val="15000"/>
                  </a:schemeClr>
                </a:solidFill>
              </a:rPr>
              <a:t>Laboratory for Automation and Robotics </a:t>
            </a:r>
          </a:p>
          <a:p>
            <a:pPr marR="0" lvl="0" algn="r">
              <a:buClrTx/>
              <a:buSzTx/>
              <a:defRPr/>
            </a:pPr>
            <a:r>
              <a:rPr lang="en-US" sz="2000" i="1" smtClean="0">
                <a:solidFill>
                  <a:schemeClr val="bg1">
                    <a:lumMod val="85000"/>
                    <a:lumOff val="15000"/>
                  </a:schemeClr>
                </a:solidFill>
              </a:rPr>
              <a:t>Department of Electrical and Computer Engineering</a:t>
            </a:r>
          </a:p>
          <a:p>
            <a:pPr algn="r"/>
            <a:endParaRPr lang="en-US" sz="2400" dirty="0"/>
          </a:p>
        </p:txBody>
      </p:sp>
      <p:sp>
        <p:nvSpPr>
          <p:cNvPr id="4" name="2 - Υπότιτλος"/>
          <p:cNvSpPr txBox="1">
            <a:spLocks/>
          </p:cNvSpPr>
          <p:nvPr/>
        </p:nvSpPr>
        <p:spPr>
          <a:xfrm>
            <a:off x="1066800" y="228600"/>
            <a:ext cx="6400800" cy="1752600"/>
          </a:xfrm>
          <a:prstGeom prst="rect">
            <a:avLst/>
          </a:prstGeom>
        </p:spPr>
        <p:txBody>
          <a:bodyPr vert="horz" lIns="91440" tIns="45720" rIns="91440" bIns="45720" rtlCol="0">
            <a:normAutofit/>
          </a:bodyPr>
          <a:lstStyle/>
          <a:p>
            <a:pPr lvl="0" algn="ctr">
              <a:spcBef>
                <a:spcPct val="20000"/>
              </a:spcBef>
              <a:defRPr/>
            </a:pPr>
            <a:r>
              <a:rPr lang="en-US" sz="3200" i="1" dirty="0" smtClean="0">
                <a:solidFill>
                  <a:srgbClr val="002060"/>
                </a:solidFill>
                <a:latin typeface="+mj-lt"/>
              </a:rPr>
              <a:t>21st Mediterranean Conference on Control and Automation</a:t>
            </a:r>
          </a:p>
          <a:p>
            <a:pPr lvl="0" algn="ctr">
              <a:spcBef>
                <a:spcPct val="20000"/>
              </a:spcBef>
              <a:defRPr/>
            </a:pPr>
            <a:r>
              <a:rPr lang="en-US" sz="3200" i="1" dirty="0" smtClean="0">
                <a:solidFill>
                  <a:srgbClr val="002060"/>
                </a:solidFill>
                <a:latin typeface="+mj-lt"/>
              </a:rPr>
              <a:t>MED’13</a:t>
            </a:r>
            <a:endParaRPr lang="en-US" sz="3000" i="1" dirty="0" smtClean="0">
              <a:solidFill>
                <a:srgbClr val="002060"/>
              </a:solidFill>
              <a:latin typeface="+mj-lt"/>
            </a:endParaRPr>
          </a:p>
        </p:txBody>
      </p:sp>
      <p:pic>
        <p:nvPicPr>
          <p:cNvPr id="5" name="4 - Εικόνα" descr="image.jpeg"/>
          <p:cNvPicPr>
            <a:picLocks noChangeAspect="1"/>
          </p:cNvPicPr>
          <p:nvPr/>
        </p:nvPicPr>
        <p:blipFill>
          <a:blip r:embed="rId2" cstate="print">
            <a:duotone>
              <a:prstClr val="black"/>
              <a:schemeClr val="tx1">
                <a:lumMod val="85000"/>
                <a:tint val="45000"/>
                <a:satMod val="400000"/>
              </a:schemeClr>
            </a:duotone>
          </a:blip>
          <a:stretch>
            <a:fillRect/>
          </a:stretch>
        </p:blipFill>
        <p:spPr>
          <a:xfrm>
            <a:off x="228600" y="5410200"/>
            <a:ext cx="1143000" cy="1167384"/>
          </a:xfrm>
          <a:prstGeom prst="rect">
            <a:avLst/>
          </a:prstGeom>
        </p:spPr>
      </p:pic>
      <p:sp>
        <p:nvSpPr>
          <p:cNvPr id="6" name="Date Placeholder 5"/>
          <p:cNvSpPr>
            <a:spLocks noGrp="1"/>
          </p:cNvSpPr>
          <p:nvPr>
            <p:ph type="dt" sz="half" idx="10"/>
          </p:nvPr>
        </p:nvSpPr>
        <p:spPr/>
        <p:txBody>
          <a:bodyPr/>
          <a:lstStyle/>
          <a:p>
            <a:r>
              <a:rPr lang="el-GR" smtClean="0"/>
              <a:t>27/6/2013</a:t>
            </a:r>
            <a:endParaRPr lang="el-GR"/>
          </a:p>
        </p:txBody>
      </p:sp>
      <p:sp>
        <p:nvSpPr>
          <p:cNvPr id="7" name="Slide Number Placeholder 6"/>
          <p:cNvSpPr>
            <a:spLocks noGrp="1"/>
          </p:cNvSpPr>
          <p:nvPr>
            <p:ph type="sldNum" sz="quarter" idx="12"/>
          </p:nvPr>
        </p:nvSpPr>
        <p:spPr/>
        <p:txBody>
          <a:bodyPr/>
          <a:lstStyle/>
          <a:p>
            <a:fld id="{57443E8A-2C47-4AC2-B913-FF2D1574D2C7}" type="slidenum">
              <a:rPr lang="el-GR" smtClean="0"/>
              <a:pPr/>
              <a:t>1</a:t>
            </a:fld>
            <a:endParaRPr lang="el-G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rmAutofit fontScale="90000"/>
          </a:bodyPr>
          <a:lstStyle/>
          <a:p>
            <a:r>
              <a:rPr lang="el-GR" dirty="0" smtClean="0"/>
              <a:t>Non-Linear Hebbian Learning (2/2)</a:t>
            </a:r>
            <a:endParaRPr lang="el-GR" dirty="0"/>
          </a:p>
        </p:txBody>
      </p:sp>
      <p:sp>
        <p:nvSpPr>
          <p:cNvPr id="3" name="Content Placeholder 2"/>
          <p:cNvSpPr>
            <a:spLocks noGrp="1"/>
          </p:cNvSpPr>
          <p:nvPr>
            <p:ph idx="1"/>
          </p:nvPr>
        </p:nvSpPr>
        <p:spPr/>
        <p:txBody>
          <a:bodyPr>
            <a:normAutofit/>
          </a:bodyPr>
          <a:lstStyle/>
          <a:p>
            <a:pPr algn="just"/>
            <a:r>
              <a:rPr lang="el-GR" dirty="0" smtClean="0"/>
              <a:t>Algorithm that modifies the weights:</a:t>
            </a:r>
          </a:p>
          <a:p>
            <a:pPr algn="just">
              <a:buNone/>
            </a:pPr>
            <a:endParaRPr lang="el-GR" dirty="0" smtClean="0"/>
          </a:p>
          <a:p>
            <a:pPr algn="just">
              <a:buNone/>
            </a:pPr>
            <a:r>
              <a:rPr lang="el-GR" dirty="0" smtClean="0"/>
              <a:t>	</a:t>
            </a:r>
          </a:p>
          <a:p>
            <a:pPr algn="just">
              <a:buNone/>
            </a:pPr>
            <a:r>
              <a:rPr lang="el-GR" dirty="0" smtClean="0"/>
              <a:t>	h:learning parameter</a:t>
            </a:r>
          </a:p>
          <a:p>
            <a:pPr algn="just">
              <a:buNone/>
            </a:pPr>
            <a:r>
              <a:rPr lang="el-GR" dirty="0" smtClean="0"/>
              <a:t>	</a:t>
            </a:r>
            <a:r>
              <a:rPr lang="en-US" dirty="0" smtClean="0"/>
              <a:t>g</a:t>
            </a:r>
            <a:r>
              <a:rPr lang="el-GR" dirty="0" smtClean="0"/>
              <a:t>: weight reduction parameter</a:t>
            </a:r>
          </a:p>
          <a:p>
            <a:pPr algn="just">
              <a:buNone/>
            </a:pPr>
            <a:endParaRPr lang="el-GR" dirty="0" smtClean="0"/>
          </a:p>
          <a:p>
            <a:pPr algn="just"/>
            <a:r>
              <a:rPr lang="el-GR" dirty="0" smtClean="0"/>
              <a:t>Nodes are </a:t>
            </a:r>
            <a:r>
              <a:rPr lang="en-US" dirty="0" smtClean="0"/>
              <a:t>triggered simultaneously and interact in the same iteration step, and their values updated through this process of interaction</a:t>
            </a:r>
            <a:endParaRPr lang="el-GR" dirty="0" smtClean="0"/>
          </a:p>
          <a:p>
            <a:pPr>
              <a:buNone/>
            </a:pPr>
            <a:endParaRPr lang="el-GR" dirty="0" smtClean="0"/>
          </a:p>
        </p:txBody>
      </p:sp>
      <p:pic>
        <p:nvPicPr>
          <p:cNvPr id="4" name="Picture 3" descr="111.png"/>
          <p:cNvPicPr>
            <a:picLocks noChangeAspect="1"/>
          </p:cNvPicPr>
          <p:nvPr/>
        </p:nvPicPr>
        <p:blipFill>
          <a:blip r:embed="rId2" cstate="print">
            <a:duotone>
              <a:prstClr val="black"/>
              <a:schemeClr val="accent2">
                <a:lumMod val="20000"/>
                <a:lumOff val="80000"/>
                <a:tint val="45000"/>
                <a:satMod val="400000"/>
              </a:schemeClr>
            </a:duotone>
          </a:blip>
          <a:stretch>
            <a:fillRect/>
          </a:stretch>
        </p:blipFill>
        <p:spPr>
          <a:xfrm>
            <a:off x="1403648" y="2564904"/>
            <a:ext cx="6578901" cy="563175"/>
          </a:xfrm>
          <a:prstGeom prst="rect">
            <a:avLst/>
          </a:prstGeom>
        </p:spPr>
      </p:pic>
      <p:sp>
        <p:nvSpPr>
          <p:cNvPr id="5" name="Date Placeholder 4"/>
          <p:cNvSpPr>
            <a:spLocks noGrp="1"/>
          </p:cNvSpPr>
          <p:nvPr>
            <p:ph type="dt" sz="half" idx="10"/>
          </p:nvPr>
        </p:nvSpPr>
        <p:spPr/>
        <p:txBody>
          <a:bodyPr/>
          <a:lstStyle/>
          <a:p>
            <a:r>
              <a:rPr lang="el-GR" smtClean="0"/>
              <a:t>27/6/2013</a:t>
            </a:r>
            <a:endParaRPr lang="el-GR"/>
          </a:p>
        </p:txBody>
      </p:sp>
      <p:sp>
        <p:nvSpPr>
          <p:cNvPr id="6" name="Slide Number Placeholder 5"/>
          <p:cNvSpPr>
            <a:spLocks noGrp="1"/>
          </p:cNvSpPr>
          <p:nvPr>
            <p:ph type="sldNum" sz="quarter" idx="12"/>
          </p:nvPr>
        </p:nvSpPr>
        <p:spPr/>
        <p:txBody>
          <a:bodyPr/>
          <a:lstStyle/>
          <a:p>
            <a:fld id="{57443E8A-2C47-4AC2-B913-FF2D1574D2C7}" type="slidenum">
              <a:rPr lang="el-GR" smtClean="0"/>
              <a:pPr/>
              <a:t>10</a:t>
            </a:fld>
            <a:endParaRPr lang="el-GR"/>
          </a:p>
        </p:txBody>
      </p:sp>
    </p:spTree>
  </p:cSld>
  <p:clrMapOvr>
    <a:masterClrMapping/>
  </p:clrMapOvr>
  <p:transition>
    <p:plu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Criteria</a:t>
            </a:r>
            <a:endParaRPr lang="el-GR" dirty="0"/>
          </a:p>
        </p:txBody>
      </p:sp>
      <p:sp>
        <p:nvSpPr>
          <p:cNvPr id="3" name="Content Placeholder 2"/>
          <p:cNvSpPr>
            <a:spLocks noGrp="1"/>
          </p:cNvSpPr>
          <p:nvPr>
            <p:ph idx="1"/>
          </p:nvPr>
        </p:nvSpPr>
        <p:spPr/>
        <p:txBody>
          <a:bodyPr>
            <a:normAutofit fontScale="92500" lnSpcReduction="20000"/>
          </a:bodyPr>
          <a:lstStyle/>
          <a:p>
            <a:pPr algn="just">
              <a:buNone/>
            </a:pPr>
            <a:r>
              <a:rPr lang="el-GR" dirty="0" smtClean="0"/>
              <a:t>1</a:t>
            </a:r>
            <a:r>
              <a:rPr lang="el-GR" baseline="30000" dirty="0" smtClean="0"/>
              <a:t>st</a:t>
            </a:r>
            <a:r>
              <a:rPr lang="el-GR" dirty="0" smtClean="0"/>
              <a:t> : Minimization of the objective function F</a:t>
            </a:r>
          </a:p>
          <a:p>
            <a:pPr algn="just">
              <a:buNone/>
            </a:pPr>
            <a:endParaRPr lang="el-GR" baseline="30000" dirty="0" smtClean="0"/>
          </a:p>
          <a:p>
            <a:pPr algn="just">
              <a:buNone/>
            </a:pPr>
            <a:endParaRPr lang="el-GR" baseline="30000" dirty="0" smtClean="0"/>
          </a:p>
          <a:p>
            <a:pPr algn="just">
              <a:buNone/>
            </a:pPr>
            <a:endParaRPr lang="el-GR" baseline="30000" dirty="0" smtClean="0"/>
          </a:p>
          <a:p>
            <a:pPr algn="just">
              <a:buNone/>
            </a:pPr>
            <a:r>
              <a:rPr lang="el-GR" dirty="0" smtClean="0"/>
              <a:t>	DOCi: the value of the output concept i as indicated in each iteration</a:t>
            </a:r>
          </a:p>
          <a:p>
            <a:pPr algn="just">
              <a:buNone/>
            </a:pPr>
            <a:r>
              <a:rPr lang="el-GR" dirty="0" smtClean="0"/>
              <a:t>	T</a:t>
            </a:r>
            <a:r>
              <a:rPr lang="el-GR" sz="2000" dirty="0" smtClean="0"/>
              <a:t>i</a:t>
            </a:r>
            <a:r>
              <a:rPr lang="el-GR" dirty="0" smtClean="0"/>
              <a:t>: the mean target value of the concept DOCi</a:t>
            </a:r>
          </a:p>
          <a:p>
            <a:pPr algn="just">
              <a:buNone/>
            </a:pPr>
            <a:r>
              <a:rPr lang="el-GR" dirty="0" smtClean="0"/>
              <a:t>	</a:t>
            </a:r>
            <a:r>
              <a:rPr lang="en-US" dirty="0" smtClean="0"/>
              <a:t>m</a:t>
            </a:r>
            <a:r>
              <a:rPr lang="el-GR" dirty="0" smtClean="0"/>
              <a:t>: the number of the desired output nodes</a:t>
            </a:r>
          </a:p>
          <a:p>
            <a:pPr algn="just">
              <a:buNone/>
            </a:pPr>
            <a:endParaRPr lang="el-GR" dirty="0" smtClean="0"/>
          </a:p>
          <a:p>
            <a:pPr algn="just">
              <a:buNone/>
            </a:pPr>
            <a:r>
              <a:rPr lang="el-GR" dirty="0" smtClean="0"/>
              <a:t>2</a:t>
            </a:r>
            <a:r>
              <a:rPr lang="el-GR" baseline="30000" dirty="0" smtClean="0"/>
              <a:t>nd  </a:t>
            </a:r>
            <a:r>
              <a:rPr lang="el-GR" dirty="0" smtClean="0"/>
              <a:t>: Minimization of the variation of two subsequent values of DOCs</a:t>
            </a:r>
          </a:p>
          <a:p>
            <a:pPr algn="ctr">
              <a:buNone/>
            </a:pPr>
            <a:r>
              <a:rPr lang="en-US" i="1" dirty="0" smtClean="0"/>
              <a:t>F</a:t>
            </a:r>
            <a:r>
              <a:rPr lang="en-US" i="1" baseline="-25000" dirty="0" smtClean="0"/>
              <a:t>2 </a:t>
            </a:r>
            <a:r>
              <a:rPr lang="en-US" i="1" dirty="0" smtClean="0"/>
              <a:t>= | </a:t>
            </a:r>
            <a:r>
              <a:rPr lang="en-US" i="1" dirty="0" err="1" smtClean="0"/>
              <a:t>DOC</a:t>
            </a:r>
            <a:r>
              <a:rPr lang="en-US" i="1" baseline="-25000" dirty="0" err="1" smtClean="0"/>
              <a:t>i</a:t>
            </a:r>
            <a:r>
              <a:rPr lang="en-US" i="1" baseline="30000" dirty="0" smtClean="0"/>
              <a:t> (k+1)</a:t>
            </a:r>
            <a:r>
              <a:rPr lang="en-US" i="1" dirty="0" smtClean="0"/>
              <a:t>- </a:t>
            </a:r>
            <a:r>
              <a:rPr lang="en-US" i="1" dirty="0" err="1" smtClean="0"/>
              <a:t>DOC</a:t>
            </a:r>
            <a:r>
              <a:rPr lang="en-US" i="1" baseline="-25000" dirty="0" err="1" smtClean="0"/>
              <a:t>i</a:t>
            </a:r>
            <a:r>
              <a:rPr lang="en-US" i="1" baseline="-25000" dirty="0" smtClean="0"/>
              <a:t> </a:t>
            </a:r>
            <a:r>
              <a:rPr lang="en-US" i="1" baseline="30000" dirty="0" smtClean="0"/>
              <a:t>(k) </a:t>
            </a:r>
            <a:r>
              <a:rPr lang="en-US" i="1" dirty="0" smtClean="0"/>
              <a:t>|</a:t>
            </a:r>
            <a:endParaRPr lang="el-GR" dirty="0" smtClean="0"/>
          </a:p>
          <a:p>
            <a:pPr>
              <a:buNone/>
            </a:pPr>
            <a:r>
              <a:rPr lang="el-GR" dirty="0" smtClean="0"/>
              <a:t> </a:t>
            </a:r>
          </a:p>
        </p:txBody>
      </p:sp>
      <p:pic>
        <p:nvPicPr>
          <p:cNvPr id="4" name="Picture 3" descr="111.png"/>
          <p:cNvPicPr>
            <a:picLocks noChangeAspect="1"/>
          </p:cNvPicPr>
          <p:nvPr/>
        </p:nvPicPr>
        <p:blipFill>
          <a:blip r:embed="rId2" cstate="print">
            <a:duotone>
              <a:prstClr val="black"/>
              <a:schemeClr val="accent2">
                <a:lumMod val="20000"/>
                <a:lumOff val="80000"/>
                <a:tint val="45000"/>
                <a:satMod val="400000"/>
              </a:schemeClr>
            </a:duotone>
          </a:blip>
          <a:stretch>
            <a:fillRect/>
          </a:stretch>
        </p:blipFill>
        <p:spPr>
          <a:xfrm>
            <a:off x="2915817" y="2282223"/>
            <a:ext cx="2232247" cy="799382"/>
          </a:xfrm>
          <a:prstGeom prst="rect">
            <a:avLst/>
          </a:prstGeom>
          <a:solidFill>
            <a:schemeClr val="accent2">
              <a:lumMod val="20000"/>
              <a:lumOff val="80000"/>
            </a:schemeClr>
          </a:solidFill>
        </p:spPr>
      </p:pic>
      <p:sp>
        <p:nvSpPr>
          <p:cNvPr id="5" name="Date Placeholder 4"/>
          <p:cNvSpPr>
            <a:spLocks noGrp="1"/>
          </p:cNvSpPr>
          <p:nvPr>
            <p:ph type="dt" sz="half" idx="10"/>
          </p:nvPr>
        </p:nvSpPr>
        <p:spPr/>
        <p:txBody>
          <a:bodyPr/>
          <a:lstStyle/>
          <a:p>
            <a:r>
              <a:rPr lang="el-GR" smtClean="0"/>
              <a:t>27/6/2013</a:t>
            </a:r>
            <a:endParaRPr lang="el-GR"/>
          </a:p>
        </p:txBody>
      </p:sp>
      <p:sp>
        <p:nvSpPr>
          <p:cNvPr id="6" name="Slide Number Placeholder 5"/>
          <p:cNvSpPr>
            <a:spLocks noGrp="1"/>
          </p:cNvSpPr>
          <p:nvPr>
            <p:ph type="sldNum" sz="quarter" idx="12"/>
          </p:nvPr>
        </p:nvSpPr>
        <p:spPr/>
        <p:txBody>
          <a:bodyPr/>
          <a:lstStyle/>
          <a:p>
            <a:fld id="{57443E8A-2C47-4AC2-B913-FF2D1574D2C7}" type="slidenum">
              <a:rPr lang="el-GR" smtClean="0"/>
              <a:pPr/>
              <a:t>11</a:t>
            </a:fld>
            <a:endParaRPr lang="el-GR"/>
          </a:p>
        </p:txBody>
      </p:sp>
    </p:spTree>
  </p:cSld>
  <p:clrMapOvr>
    <a:masterClrMapping/>
  </p:clrMapOvr>
  <p:transition>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lstStyle/>
          <a:p>
            <a:r>
              <a:rPr lang="el-GR" dirty="0" smtClean="0"/>
              <a:t>NHL Algorithm</a:t>
            </a:r>
            <a:endParaRPr lang="el-GR" dirty="0"/>
          </a:p>
        </p:txBody>
      </p:sp>
      <p:sp>
        <p:nvSpPr>
          <p:cNvPr id="3" name="Content Placeholder 2"/>
          <p:cNvSpPr>
            <a:spLocks noGrp="1"/>
          </p:cNvSpPr>
          <p:nvPr>
            <p:ph idx="1"/>
          </p:nvPr>
        </p:nvSpPr>
        <p:spPr/>
        <p:txBody>
          <a:bodyPr>
            <a:noAutofit/>
          </a:bodyPr>
          <a:lstStyle/>
          <a:p>
            <a:pPr algn="just"/>
            <a:r>
              <a:rPr lang="x-none" sz="2800" smtClean="0"/>
              <a:t>Read input state A</a:t>
            </a:r>
            <a:r>
              <a:rPr lang="x-none" sz="2800" baseline="30000" smtClean="0"/>
              <a:t>0</a:t>
            </a:r>
            <a:r>
              <a:rPr lang="x-none" sz="2800" smtClean="0"/>
              <a:t> and initial weight matrix W</a:t>
            </a:r>
            <a:r>
              <a:rPr lang="x-none" sz="2800" baseline="30000" smtClean="0"/>
              <a:t>0</a:t>
            </a:r>
            <a:endParaRPr lang="el-GR" sz="2800" dirty="0" smtClean="0"/>
          </a:p>
          <a:p>
            <a:pPr algn="just"/>
            <a:r>
              <a:rPr lang="x-none" sz="2800" smtClean="0"/>
              <a:t>Repeat for each iteration step k</a:t>
            </a:r>
            <a:endParaRPr lang="el-GR" sz="2800" dirty="0" smtClean="0"/>
          </a:p>
          <a:p>
            <a:pPr algn="just">
              <a:buNone/>
            </a:pPr>
            <a:r>
              <a:rPr lang="el-GR" sz="2800" dirty="0" smtClean="0"/>
              <a:t>	</a:t>
            </a:r>
            <a:r>
              <a:rPr lang="el-GR" sz="2800" b="1" dirty="0" smtClean="0"/>
              <a:t> - </a:t>
            </a:r>
            <a:r>
              <a:rPr lang="x-none" sz="2800" smtClean="0"/>
              <a:t>Calculate A</a:t>
            </a:r>
            <a:r>
              <a:rPr lang="x-none" sz="2800" baseline="-25000" smtClean="0"/>
              <a:t>i </a:t>
            </a:r>
            <a:r>
              <a:rPr lang="x-none" sz="2800" smtClean="0"/>
              <a:t>according to (1)</a:t>
            </a:r>
            <a:endParaRPr lang="el-GR" sz="2800" dirty="0" smtClean="0"/>
          </a:p>
          <a:p>
            <a:pPr algn="just">
              <a:buNone/>
            </a:pPr>
            <a:r>
              <a:rPr lang="el-GR" sz="2800" b="1" dirty="0" smtClean="0"/>
              <a:t>      -</a:t>
            </a:r>
            <a:r>
              <a:rPr lang="x-none" sz="2800" b="1" smtClean="0"/>
              <a:t> </a:t>
            </a:r>
            <a:r>
              <a:rPr lang="x-none" sz="2800" smtClean="0"/>
              <a:t>Update W</a:t>
            </a:r>
            <a:r>
              <a:rPr lang="x-none" sz="2800" baseline="-25000" smtClean="0"/>
              <a:t>ij</a:t>
            </a:r>
            <a:r>
              <a:rPr lang="x-none" sz="2800" baseline="30000" smtClean="0"/>
              <a:t>(k)</a:t>
            </a:r>
            <a:r>
              <a:rPr lang="x-none" sz="2800" smtClean="0"/>
              <a:t> according to (</a:t>
            </a:r>
            <a:r>
              <a:rPr lang="en-US" sz="2800" dirty="0" smtClean="0"/>
              <a:t>3</a:t>
            </a:r>
            <a:r>
              <a:rPr lang="x-none" sz="2800" smtClean="0"/>
              <a:t>)</a:t>
            </a:r>
            <a:endParaRPr lang="el-GR" sz="2800" dirty="0" smtClean="0"/>
          </a:p>
          <a:p>
            <a:pPr algn="just">
              <a:buNone/>
            </a:pPr>
            <a:r>
              <a:rPr lang="x-none" sz="2800" b="1" smtClean="0"/>
              <a:t>	</a:t>
            </a:r>
            <a:r>
              <a:rPr lang="el-GR" sz="2800" b="1" dirty="0" smtClean="0"/>
              <a:t> - </a:t>
            </a:r>
            <a:r>
              <a:rPr lang="x-none" sz="2800" smtClean="0"/>
              <a:t>Calculate the two criterion functions</a:t>
            </a:r>
            <a:endParaRPr lang="el-GR" sz="2800" dirty="0" smtClean="0"/>
          </a:p>
          <a:p>
            <a:pPr algn="just"/>
            <a:r>
              <a:rPr lang="x-none" sz="2800" smtClean="0"/>
              <a:t>Repeat until the termination conditions are met</a:t>
            </a:r>
            <a:endParaRPr lang="el-GR" sz="2800" dirty="0" smtClean="0"/>
          </a:p>
          <a:p>
            <a:pPr algn="just"/>
            <a:r>
              <a:rPr lang="el-GR" sz="2800" dirty="0" smtClean="0"/>
              <a:t>Return the final weights W</a:t>
            </a:r>
            <a:r>
              <a:rPr lang="el-GR" sz="2800" baseline="30000" dirty="0" smtClean="0"/>
              <a:t>final</a:t>
            </a:r>
            <a:r>
              <a:rPr lang="el-GR" sz="2800" dirty="0" smtClean="0"/>
              <a:t> and concept values in convergence region</a:t>
            </a:r>
          </a:p>
          <a:p>
            <a:pPr algn="just">
              <a:buNone/>
            </a:pPr>
            <a:endParaRPr lang="el-GR" sz="2800" i="1" dirty="0" smtClean="0"/>
          </a:p>
          <a:p>
            <a:pPr algn="just">
              <a:buNone/>
            </a:pPr>
            <a:endParaRPr lang="el-GR" sz="2000" dirty="0"/>
          </a:p>
        </p:txBody>
      </p:sp>
      <p:sp>
        <p:nvSpPr>
          <p:cNvPr id="4" name="Date Placeholder 3"/>
          <p:cNvSpPr>
            <a:spLocks noGrp="1"/>
          </p:cNvSpPr>
          <p:nvPr>
            <p:ph type="dt" sz="half" idx="10"/>
          </p:nvPr>
        </p:nvSpPr>
        <p:spPr/>
        <p:txBody>
          <a:bodyPr/>
          <a:lstStyle/>
          <a:p>
            <a:r>
              <a:rPr lang="el-GR" smtClean="0"/>
              <a:t>27/6/2013</a:t>
            </a:r>
            <a:endParaRPr lang="el-GR"/>
          </a:p>
        </p:txBody>
      </p:sp>
      <p:sp>
        <p:nvSpPr>
          <p:cNvPr id="5" name="Slide Number Placeholder 4"/>
          <p:cNvSpPr>
            <a:spLocks noGrp="1"/>
          </p:cNvSpPr>
          <p:nvPr>
            <p:ph type="sldNum" sz="quarter" idx="12"/>
          </p:nvPr>
        </p:nvSpPr>
        <p:spPr/>
        <p:txBody>
          <a:bodyPr/>
          <a:lstStyle/>
          <a:p>
            <a:fld id="{57443E8A-2C47-4AC2-B913-FF2D1574D2C7}" type="slidenum">
              <a:rPr lang="el-GR" smtClean="0"/>
              <a:pPr/>
              <a:t>12</a:t>
            </a:fld>
            <a:endParaRPr lang="el-GR"/>
          </a:p>
        </p:txBody>
      </p:sp>
    </p:spTree>
  </p:cSld>
  <p:clrMapOvr>
    <a:masterClrMapping/>
  </p:clrMapOvr>
  <p:transition>
    <p:pull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Schematic Representation of NHL algorithm</a:t>
            </a:r>
            <a:endParaRPr lang="el-GR" dirty="0"/>
          </a:p>
        </p:txBody>
      </p:sp>
      <p:pic>
        <p:nvPicPr>
          <p:cNvPr id="4" name="Content Placeholder 3" descr="111.png"/>
          <p:cNvPicPr>
            <a:picLocks noGrp="1" noChangeAspect="1"/>
          </p:cNvPicPr>
          <p:nvPr>
            <p:ph idx="1"/>
          </p:nvPr>
        </p:nvPicPr>
        <p:blipFill>
          <a:blip r:embed="rId2" cstate="print">
            <a:duotone>
              <a:prstClr val="black"/>
              <a:schemeClr val="accent6">
                <a:lumMod val="40000"/>
                <a:lumOff val="60000"/>
                <a:tint val="45000"/>
                <a:satMod val="400000"/>
              </a:schemeClr>
            </a:duotone>
          </a:blip>
          <a:stretch>
            <a:fillRect/>
          </a:stretch>
        </p:blipFill>
        <p:spPr>
          <a:xfrm>
            <a:off x="2716268" y="1935163"/>
            <a:ext cx="4087980" cy="4389437"/>
          </a:xfrm>
        </p:spPr>
      </p:pic>
      <p:sp>
        <p:nvSpPr>
          <p:cNvPr id="5" name="Date Placeholder 4"/>
          <p:cNvSpPr>
            <a:spLocks noGrp="1"/>
          </p:cNvSpPr>
          <p:nvPr>
            <p:ph type="dt" sz="half" idx="10"/>
          </p:nvPr>
        </p:nvSpPr>
        <p:spPr/>
        <p:txBody>
          <a:bodyPr/>
          <a:lstStyle/>
          <a:p>
            <a:r>
              <a:rPr lang="el-GR" smtClean="0"/>
              <a:t>27/6/2013</a:t>
            </a:r>
            <a:endParaRPr lang="el-GR"/>
          </a:p>
        </p:txBody>
      </p:sp>
      <p:sp>
        <p:nvSpPr>
          <p:cNvPr id="6" name="Slide Number Placeholder 5"/>
          <p:cNvSpPr>
            <a:spLocks noGrp="1"/>
          </p:cNvSpPr>
          <p:nvPr>
            <p:ph type="sldNum" sz="quarter" idx="12"/>
          </p:nvPr>
        </p:nvSpPr>
        <p:spPr/>
        <p:txBody>
          <a:bodyPr/>
          <a:lstStyle/>
          <a:p>
            <a:fld id="{57443E8A-2C47-4AC2-B913-FF2D1574D2C7}" type="slidenum">
              <a:rPr lang="el-GR" smtClean="0"/>
              <a:pPr/>
              <a:t>13</a:t>
            </a:fld>
            <a:endParaRPr lang="el-G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lstStyle/>
          <a:p>
            <a:r>
              <a:rPr lang="el-GR" dirty="0" smtClean="0"/>
              <a:t>NHL Parameters</a:t>
            </a:r>
            <a:endParaRPr lang="el-GR" dirty="0"/>
          </a:p>
        </p:txBody>
      </p:sp>
      <p:sp>
        <p:nvSpPr>
          <p:cNvPr id="3" name="Content Placeholder 2"/>
          <p:cNvSpPr>
            <a:spLocks noGrp="1"/>
          </p:cNvSpPr>
          <p:nvPr>
            <p:ph idx="1"/>
          </p:nvPr>
        </p:nvSpPr>
        <p:spPr>
          <a:xfrm>
            <a:off x="467544" y="2276872"/>
            <a:ext cx="8229600" cy="4389120"/>
          </a:xfrm>
        </p:spPr>
        <p:txBody>
          <a:bodyPr/>
          <a:lstStyle/>
          <a:p>
            <a:r>
              <a:rPr lang="el-GR" dirty="0" smtClean="0"/>
              <a:t>The parameters arise from </a:t>
            </a:r>
            <a:r>
              <a:rPr lang="el-GR" dirty="0" smtClean="0"/>
              <a:t>trials </a:t>
            </a:r>
            <a:r>
              <a:rPr lang="el-GR" dirty="0" smtClean="0"/>
              <a:t>and experiments</a:t>
            </a:r>
          </a:p>
          <a:p>
            <a:pPr>
              <a:buNone/>
            </a:pPr>
            <a:endParaRPr lang="el-GR" dirty="0" smtClean="0"/>
          </a:p>
          <a:p>
            <a:pPr algn="ctr">
              <a:buNone/>
            </a:pPr>
            <a:r>
              <a:rPr lang="el-GR" dirty="0" smtClean="0"/>
              <a:t>0&lt;h&lt;0.1</a:t>
            </a:r>
          </a:p>
          <a:p>
            <a:pPr algn="ctr">
              <a:buNone/>
            </a:pPr>
            <a:endParaRPr lang="el-GR" dirty="0" smtClean="0"/>
          </a:p>
          <a:p>
            <a:pPr algn="ctr">
              <a:buNone/>
            </a:pPr>
            <a:r>
              <a:rPr lang="el-GR" dirty="0" smtClean="0"/>
              <a:t>0.9&lt;g&lt;1</a:t>
            </a:r>
          </a:p>
          <a:p>
            <a:endParaRPr lang="el-GR" dirty="0" smtClean="0"/>
          </a:p>
        </p:txBody>
      </p:sp>
      <p:sp>
        <p:nvSpPr>
          <p:cNvPr id="4" name="Date Placeholder 3"/>
          <p:cNvSpPr>
            <a:spLocks noGrp="1"/>
          </p:cNvSpPr>
          <p:nvPr>
            <p:ph type="dt" sz="half" idx="10"/>
          </p:nvPr>
        </p:nvSpPr>
        <p:spPr/>
        <p:txBody>
          <a:bodyPr/>
          <a:lstStyle/>
          <a:p>
            <a:r>
              <a:rPr lang="el-GR" smtClean="0"/>
              <a:t>27/6/2013</a:t>
            </a:r>
            <a:endParaRPr lang="el-GR"/>
          </a:p>
        </p:txBody>
      </p:sp>
      <p:sp>
        <p:nvSpPr>
          <p:cNvPr id="5" name="Slide Number Placeholder 4"/>
          <p:cNvSpPr>
            <a:spLocks noGrp="1"/>
          </p:cNvSpPr>
          <p:nvPr>
            <p:ph type="sldNum" sz="quarter" idx="12"/>
          </p:nvPr>
        </p:nvSpPr>
        <p:spPr/>
        <p:txBody>
          <a:bodyPr/>
          <a:lstStyle/>
          <a:p>
            <a:fld id="{57443E8A-2C47-4AC2-B913-FF2D1574D2C7}" type="slidenum">
              <a:rPr lang="el-GR" smtClean="0"/>
              <a:pPr/>
              <a:t>14</a:t>
            </a:fld>
            <a:endParaRPr lang="el-GR"/>
          </a:p>
        </p:txBody>
      </p:sp>
    </p:spTree>
  </p:cSld>
  <p:clrMapOvr>
    <a:masterClrMapping/>
  </p:clrMapOvr>
  <p:transition>
    <p:pull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476672"/>
            <a:ext cx="8229600" cy="1143000"/>
          </a:xfrm>
        </p:spPr>
        <p:txBody>
          <a:bodyPr/>
          <a:lstStyle/>
          <a:p>
            <a:pPr algn="ctr"/>
            <a:r>
              <a:rPr lang="en-US" dirty="0" smtClean="0"/>
              <a:t>Decision Support System</a:t>
            </a:r>
            <a:endParaRPr lang="en-US" dirty="0"/>
          </a:p>
        </p:txBody>
      </p:sp>
      <p:sp>
        <p:nvSpPr>
          <p:cNvPr id="3" name="2 - Θέση περιεχομένου"/>
          <p:cNvSpPr>
            <a:spLocks noGrp="1"/>
          </p:cNvSpPr>
          <p:nvPr>
            <p:ph idx="1"/>
          </p:nvPr>
        </p:nvSpPr>
        <p:spPr/>
        <p:txBody>
          <a:bodyPr/>
          <a:lstStyle/>
          <a:p>
            <a:pPr algn="just">
              <a:buNone/>
            </a:pPr>
            <a:r>
              <a:rPr lang="el-GR" sz="2800" dirty="0" smtClean="0"/>
              <a:t>	</a:t>
            </a:r>
            <a:r>
              <a:rPr lang="en-US" sz="2800" b="1" dirty="0" smtClean="0"/>
              <a:t>Definition</a:t>
            </a:r>
            <a:r>
              <a:rPr lang="en-US" sz="2800" dirty="0" smtClean="0"/>
              <a:t>:</a:t>
            </a:r>
            <a:r>
              <a:rPr lang="el-GR" sz="2800" dirty="0" smtClean="0"/>
              <a:t> </a:t>
            </a:r>
            <a:r>
              <a:rPr lang="en-US" sz="2800" dirty="0" smtClean="0"/>
              <a:t>Interactive </a:t>
            </a:r>
            <a:r>
              <a:rPr lang="en-US" sz="2800" dirty="0"/>
              <a:t>computer – based </a:t>
            </a:r>
            <a:r>
              <a:rPr lang="en-US" sz="2800" dirty="0" smtClean="0"/>
              <a:t>support system for making decisions </a:t>
            </a:r>
            <a:r>
              <a:rPr lang="en-US" sz="2800" dirty="0"/>
              <a:t>in any complex </a:t>
            </a:r>
            <a:r>
              <a:rPr lang="en-US" sz="2800" dirty="0" smtClean="0"/>
              <a:t>system, when </a:t>
            </a:r>
            <a:r>
              <a:rPr lang="en-US" sz="2800" dirty="0"/>
              <a:t>individuals or a team of people are trying to solve unstructured problems on an uncertain </a:t>
            </a:r>
            <a:r>
              <a:rPr lang="en-US" sz="2800" dirty="0" smtClean="0"/>
              <a:t>environment</a:t>
            </a:r>
          </a:p>
          <a:p>
            <a:pPr algn="just">
              <a:buNone/>
            </a:pPr>
            <a:endParaRPr lang="en-US" sz="2800" dirty="0" smtClean="0"/>
          </a:p>
          <a:p>
            <a:pPr algn="just">
              <a:buNone/>
            </a:pPr>
            <a:r>
              <a:rPr lang="en-US" sz="2800" dirty="0" smtClean="0"/>
              <a:t>	</a:t>
            </a:r>
            <a:r>
              <a:rPr lang="en-US" sz="2800" b="1" dirty="0" smtClean="0"/>
              <a:t>Aim</a:t>
            </a:r>
            <a:r>
              <a:rPr lang="en-US" sz="2800" dirty="0" smtClean="0"/>
              <a:t>: Reach acceptable and realistic decisions</a:t>
            </a:r>
          </a:p>
          <a:p>
            <a:pPr algn="just">
              <a:buNone/>
            </a:pPr>
            <a:endParaRPr lang="en-US" sz="2800" dirty="0"/>
          </a:p>
          <a:p>
            <a:pPr>
              <a:buNone/>
            </a:pPr>
            <a:r>
              <a:rPr lang="en-US" dirty="0" smtClean="0"/>
              <a:t>	</a:t>
            </a:r>
            <a:r>
              <a:rPr lang="en-US" sz="2800" b="1" dirty="0" smtClean="0"/>
              <a:t>Methodology</a:t>
            </a:r>
            <a:r>
              <a:rPr lang="en-US" sz="2800" dirty="0" smtClean="0"/>
              <a:t>: Exploitation of experts’ experience</a:t>
            </a:r>
            <a:endParaRPr lang="en-US" sz="2800" dirty="0"/>
          </a:p>
        </p:txBody>
      </p:sp>
      <p:sp>
        <p:nvSpPr>
          <p:cNvPr id="5" name="Date Placeholder 4"/>
          <p:cNvSpPr>
            <a:spLocks noGrp="1"/>
          </p:cNvSpPr>
          <p:nvPr>
            <p:ph type="dt" sz="half" idx="10"/>
          </p:nvPr>
        </p:nvSpPr>
        <p:spPr/>
        <p:txBody>
          <a:bodyPr/>
          <a:lstStyle/>
          <a:p>
            <a:r>
              <a:rPr lang="el-GR" smtClean="0">
                <a:latin typeface="+mj-lt"/>
              </a:rPr>
              <a:t>27/6/2013</a:t>
            </a:r>
            <a:endParaRPr lang="en-US" dirty="0">
              <a:latin typeface="+mj-lt"/>
            </a:endParaRPr>
          </a:p>
        </p:txBody>
      </p:sp>
      <p:sp>
        <p:nvSpPr>
          <p:cNvPr id="4" name="3 - Θέση αριθμού διαφάνειας"/>
          <p:cNvSpPr>
            <a:spLocks noGrp="1"/>
          </p:cNvSpPr>
          <p:nvPr>
            <p:ph type="sldNum" sz="quarter" idx="12"/>
          </p:nvPr>
        </p:nvSpPr>
        <p:spPr/>
        <p:txBody>
          <a:bodyPr/>
          <a:lstStyle/>
          <a:p>
            <a:fld id="{D9EB34C7-3654-452E-9395-0533C6442EEF}" type="slidenum">
              <a:rPr lang="en-US" smtClean="0"/>
              <a:pPr/>
              <a:t>15</a:t>
            </a:fld>
            <a:endParaRPr lang="en-US"/>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836712"/>
            <a:ext cx="8229600" cy="1143000"/>
          </a:xfrm>
        </p:spPr>
        <p:txBody>
          <a:bodyPr>
            <a:normAutofit fontScale="90000"/>
          </a:bodyPr>
          <a:lstStyle/>
          <a:p>
            <a:r>
              <a:rPr lang="el-GR" dirty="0" smtClean="0"/>
              <a:t>Why to model Decision Support Systems with FCMs</a:t>
            </a:r>
            <a:endParaRPr lang="el-GR" dirty="0"/>
          </a:p>
        </p:txBody>
      </p:sp>
      <p:sp>
        <p:nvSpPr>
          <p:cNvPr id="3" name="Content Placeholder 2"/>
          <p:cNvSpPr>
            <a:spLocks noGrp="1"/>
          </p:cNvSpPr>
          <p:nvPr>
            <p:ph idx="1"/>
          </p:nvPr>
        </p:nvSpPr>
        <p:spPr>
          <a:xfrm>
            <a:off x="395536" y="2468880"/>
            <a:ext cx="8229600" cy="4389120"/>
          </a:xfrm>
        </p:spPr>
        <p:txBody>
          <a:bodyPr>
            <a:normAutofit/>
          </a:bodyPr>
          <a:lstStyle/>
          <a:p>
            <a:pPr algn="just"/>
            <a:r>
              <a:rPr lang="el-GR" sz="3200" dirty="0" smtClean="0"/>
              <a:t>High amount of data and information from </a:t>
            </a:r>
            <a:r>
              <a:rPr lang="el-GR" sz="3200" dirty="0" smtClean="0"/>
              <a:t>interdisciplinary </a:t>
            </a:r>
            <a:r>
              <a:rPr lang="el-GR" sz="3200" dirty="0" smtClean="0"/>
              <a:t>sources</a:t>
            </a:r>
          </a:p>
          <a:p>
            <a:pPr algn="just"/>
            <a:r>
              <a:rPr lang="el-GR" sz="3200" dirty="0" smtClean="0"/>
              <a:t>Information may be vague or missing</a:t>
            </a:r>
          </a:p>
          <a:p>
            <a:pPr algn="just"/>
            <a:r>
              <a:rPr lang="el-GR" sz="3200" dirty="0" smtClean="0"/>
              <a:t>Procedure is complex</a:t>
            </a:r>
          </a:p>
          <a:p>
            <a:pPr algn="just"/>
            <a:r>
              <a:rPr lang="el-GR" sz="3200" dirty="0" smtClean="0"/>
              <a:t>Many factors may be complementary, contradictory or competitive</a:t>
            </a:r>
          </a:p>
        </p:txBody>
      </p:sp>
      <p:sp>
        <p:nvSpPr>
          <p:cNvPr id="4" name="Date Placeholder 3"/>
          <p:cNvSpPr>
            <a:spLocks noGrp="1"/>
          </p:cNvSpPr>
          <p:nvPr>
            <p:ph type="dt" sz="half" idx="10"/>
          </p:nvPr>
        </p:nvSpPr>
        <p:spPr/>
        <p:txBody>
          <a:bodyPr/>
          <a:lstStyle/>
          <a:p>
            <a:r>
              <a:rPr lang="el-GR" smtClean="0"/>
              <a:t>27/6/2013</a:t>
            </a:r>
            <a:endParaRPr lang="el-GR"/>
          </a:p>
        </p:txBody>
      </p:sp>
      <p:sp>
        <p:nvSpPr>
          <p:cNvPr id="5" name="Slide Number Placeholder 4"/>
          <p:cNvSpPr>
            <a:spLocks noGrp="1"/>
          </p:cNvSpPr>
          <p:nvPr>
            <p:ph type="sldNum" sz="quarter" idx="12"/>
          </p:nvPr>
        </p:nvSpPr>
        <p:spPr/>
        <p:txBody>
          <a:bodyPr/>
          <a:lstStyle/>
          <a:p>
            <a:fld id="{57443E8A-2C47-4AC2-B913-FF2D1574D2C7}" type="slidenum">
              <a:rPr lang="el-GR" smtClean="0"/>
              <a:pPr/>
              <a:t>16</a:t>
            </a:fld>
            <a:endParaRPr lang="el-GR"/>
          </a:p>
        </p:txBody>
      </p:sp>
    </p:spTree>
  </p:cSld>
  <p:clrMapOvr>
    <a:masterClrMapping/>
  </p:clrMapOvr>
  <p:transition>
    <p:split orient="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764704"/>
            <a:ext cx="8229600" cy="1143000"/>
          </a:xfrm>
        </p:spPr>
        <p:txBody>
          <a:bodyPr>
            <a:normAutofit fontScale="90000"/>
          </a:bodyPr>
          <a:lstStyle/>
          <a:p>
            <a:pPr algn="ctr"/>
            <a:r>
              <a:rPr lang="en-US" dirty="0" smtClean="0"/>
              <a:t>Decision Making Support System in Parkinson’s Disease (1/2)</a:t>
            </a:r>
            <a:endParaRPr lang="en-US" dirty="0"/>
          </a:p>
        </p:txBody>
      </p:sp>
      <p:sp>
        <p:nvSpPr>
          <p:cNvPr id="3" name="2 - Θέση περιεχομένου"/>
          <p:cNvSpPr>
            <a:spLocks noGrp="1"/>
          </p:cNvSpPr>
          <p:nvPr>
            <p:ph idx="1"/>
          </p:nvPr>
        </p:nvSpPr>
        <p:spPr>
          <a:xfrm>
            <a:off x="467544" y="1988840"/>
            <a:ext cx="8229600" cy="4389120"/>
          </a:xfrm>
        </p:spPr>
        <p:txBody>
          <a:bodyPr>
            <a:normAutofit/>
          </a:bodyPr>
          <a:lstStyle/>
          <a:p>
            <a:pPr>
              <a:buNone/>
            </a:pPr>
            <a:r>
              <a:rPr lang="en-US" u="sng" dirty="0" smtClean="0"/>
              <a:t>Concepts</a:t>
            </a:r>
            <a:r>
              <a:rPr lang="en-US" dirty="0" smtClean="0"/>
              <a:t>:</a:t>
            </a:r>
          </a:p>
          <a:p>
            <a:r>
              <a:rPr lang="en-US" dirty="0" smtClean="0"/>
              <a:t>C</a:t>
            </a:r>
            <a:r>
              <a:rPr lang="el-GR" baseline="-25000" dirty="0" smtClean="0"/>
              <a:t>1</a:t>
            </a:r>
            <a:r>
              <a:rPr lang="el-GR" dirty="0" smtClean="0"/>
              <a:t>: </a:t>
            </a:r>
            <a:r>
              <a:rPr lang="en-US" dirty="0" smtClean="0"/>
              <a:t>Body </a:t>
            </a:r>
            <a:r>
              <a:rPr lang="en-US" dirty="0" err="1" smtClean="0"/>
              <a:t>Bradykinesia</a:t>
            </a:r>
            <a:endParaRPr lang="en-US" dirty="0" smtClean="0"/>
          </a:p>
          <a:p>
            <a:r>
              <a:rPr lang="en-US" dirty="0" smtClean="0"/>
              <a:t>C</a:t>
            </a:r>
            <a:r>
              <a:rPr lang="el-GR" baseline="-25000" dirty="0" smtClean="0"/>
              <a:t>2</a:t>
            </a:r>
            <a:r>
              <a:rPr lang="el-GR" dirty="0" smtClean="0"/>
              <a:t>: </a:t>
            </a:r>
            <a:r>
              <a:rPr lang="en-US" dirty="0" smtClean="0"/>
              <a:t>Rigidity</a:t>
            </a:r>
            <a:endParaRPr lang="el-GR" dirty="0" smtClean="0"/>
          </a:p>
          <a:p>
            <a:r>
              <a:rPr lang="en-US" dirty="0" smtClean="0"/>
              <a:t>C</a:t>
            </a:r>
            <a:r>
              <a:rPr lang="el-GR" baseline="-25000" dirty="0" smtClean="0"/>
              <a:t>3</a:t>
            </a:r>
            <a:r>
              <a:rPr lang="el-GR" dirty="0" smtClean="0"/>
              <a:t>: </a:t>
            </a:r>
            <a:r>
              <a:rPr lang="en-US" dirty="0" err="1" smtClean="0"/>
              <a:t>Postur</a:t>
            </a:r>
            <a:r>
              <a:rPr lang="el-GR" dirty="0" smtClean="0"/>
              <a:t>al Instability</a:t>
            </a:r>
          </a:p>
          <a:p>
            <a:r>
              <a:rPr lang="en-US" dirty="0" smtClean="0"/>
              <a:t>C</a:t>
            </a:r>
            <a:r>
              <a:rPr lang="el-GR" baseline="-25000" dirty="0" smtClean="0"/>
              <a:t>4</a:t>
            </a:r>
            <a:r>
              <a:rPr lang="el-GR" dirty="0" smtClean="0"/>
              <a:t>: </a:t>
            </a:r>
            <a:r>
              <a:rPr lang="en-US" dirty="0" smtClean="0"/>
              <a:t>Movement of upper limbs</a:t>
            </a:r>
            <a:endParaRPr lang="el-GR" dirty="0" smtClean="0"/>
          </a:p>
          <a:p>
            <a:r>
              <a:rPr lang="en-US" dirty="0" smtClean="0"/>
              <a:t>C</a:t>
            </a:r>
            <a:r>
              <a:rPr lang="el-GR" baseline="-25000" dirty="0" smtClean="0"/>
              <a:t>5</a:t>
            </a:r>
            <a:r>
              <a:rPr lang="el-GR" dirty="0" smtClean="0"/>
              <a:t>: </a:t>
            </a:r>
            <a:r>
              <a:rPr lang="en-US" dirty="0" smtClean="0"/>
              <a:t>Gait</a:t>
            </a:r>
            <a:endParaRPr lang="el-GR" dirty="0" smtClean="0"/>
          </a:p>
          <a:p>
            <a:r>
              <a:rPr lang="en-US" dirty="0" smtClean="0"/>
              <a:t>C</a:t>
            </a:r>
            <a:r>
              <a:rPr lang="el-GR" baseline="-25000" dirty="0" smtClean="0"/>
              <a:t>6</a:t>
            </a:r>
            <a:r>
              <a:rPr lang="el-GR" dirty="0" smtClean="0"/>
              <a:t>: </a:t>
            </a:r>
            <a:r>
              <a:rPr lang="en-US" dirty="0" smtClean="0"/>
              <a:t>Tremor</a:t>
            </a:r>
            <a:endParaRPr lang="el-GR" dirty="0" smtClean="0"/>
          </a:p>
          <a:p>
            <a:r>
              <a:rPr lang="en-US" dirty="0" smtClean="0"/>
              <a:t>C</a:t>
            </a:r>
            <a:r>
              <a:rPr lang="el-GR" baseline="-25000" dirty="0" smtClean="0"/>
              <a:t>7</a:t>
            </a:r>
            <a:r>
              <a:rPr lang="el-GR" dirty="0" smtClean="0"/>
              <a:t>: </a:t>
            </a:r>
            <a:r>
              <a:rPr lang="en-US" dirty="0" smtClean="0"/>
              <a:t>Stage of Parkinson’s </a:t>
            </a:r>
            <a:r>
              <a:rPr lang="en-US" dirty="0" smtClean="0"/>
              <a:t>disease</a:t>
            </a:r>
            <a:r>
              <a:rPr lang="el-GR" dirty="0" smtClean="0"/>
              <a:t> –five stages</a:t>
            </a:r>
            <a:r>
              <a:rPr lang="en-US" dirty="0" smtClean="0"/>
              <a:t> </a:t>
            </a:r>
            <a:r>
              <a:rPr lang="en-US" dirty="0" smtClean="0"/>
              <a:t>(output)</a:t>
            </a:r>
            <a:endParaRPr lang="el-GR" dirty="0" smtClean="0"/>
          </a:p>
          <a:p>
            <a:pPr>
              <a:buNone/>
            </a:pPr>
            <a:endParaRPr lang="en-US" dirty="0"/>
          </a:p>
        </p:txBody>
      </p:sp>
      <p:sp>
        <p:nvSpPr>
          <p:cNvPr id="4" name="Date Placeholder 3"/>
          <p:cNvSpPr>
            <a:spLocks noGrp="1"/>
          </p:cNvSpPr>
          <p:nvPr>
            <p:ph type="dt" sz="half" idx="10"/>
          </p:nvPr>
        </p:nvSpPr>
        <p:spPr/>
        <p:txBody>
          <a:bodyPr/>
          <a:lstStyle/>
          <a:p>
            <a:r>
              <a:rPr lang="el-GR" smtClean="0"/>
              <a:t>27/6/2013</a:t>
            </a:r>
            <a:endParaRPr lang="el-GR"/>
          </a:p>
        </p:txBody>
      </p:sp>
      <p:sp>
        <p:nvSpPr>
          <p:cNvPr id="5" name="Slide Number Placeholder 4"/>
          <p:cNvSpPr>
            <a:spLocks noGrp="1"/>
          </p:cNvSpPr>
          <p:nvPr>
            <p:ph type="sldNum" sz="quarter" idx="12"/>
          </p:nvPr>
        </p:nvSpPr>
        <p:spPr/>
        <p:txBody>
          <a:bodyPr/>
          <a:lstStyle/>
          <a:p>
            <a:fld id="{57443E8A-2C47-4AC2-B913-FF2D1574D2C7}" type="slidenum">
              <a:rPr lang="el-GR" smtClean="0"/>
              <a:pPr/>
              <a:t>17</a:t>
            </a:fld>
            <a:endParaRPr lang="el-GR"/>
          </a:p>
        </p:txBody>
      </p:sp>
    </p:spTree>
  </p:cSld>
  <p:clrMapOvr>
    <a:masterClrMapping/>
  </p:clrMapOvr>
  <p:transition>
    <p:push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rmAutofit fontScale="90000"/>
          </a:bodyPr>
          <a:lstStyle/>
          <a:p>
            <a:r>
              <a:rPr lang="el-GR" dirty="0" smtClean="0"/>
              <a:t>Decision Making Support System</a:t>
            </a:r>
            <a:endParaRPr lang="el-GR" dirty="0"/>
          </a:p>
        </p:txBody>
      </p:sp>
      <p:pic>
        <p:nvPicPr>
          <p:cNvPr id="4" name="Content Placeholder 3" descr="111.png"/>
          <p:cNvPicPr>
            <a:picLocks noGrp="1" noChangeAspect="1"/>
          </p:cNvPicPr>
          <p:nvPr>
            <p:ph idx="1"/>
          </p:nvPr>
        </p:nvPicPr>
        <p:blipFill>
          <a:blip r:embed="rId2" cstate="print"/>
          <a:stretch>
            <a:fillRect/>
          </a:stretch>
        </p:blipFill>
        <p:spPr>
          <a:xfrm>
            <a:off x="2843808" y="1741851"/>
            <a:ext cx="3744416" cy="4582750"/>
          </a:xfrm>
        </p:spPr>
      </p:pic>
      <p:sp>
        <p:nvSpPr>
          <p:cNvPr id="5" name="Date Placeholder 4"/>
          <p:cNvSpPr>
            <a:spLocks noGrp="1"/>
          </p:cNvSpPr>
          <p:nvPr>
            <p:ph type="dt" sz="half" idx="10"/>
          </p:nvPr>
        </p:nvSpPr>
        <p:spPr/>
        <p:txBody>
          <a:bodyPr/>
          <a:lstStyle/>
          <a:p>
            <a:r>
              <a:rPr lang="el-GR" smtClean="0"/>
              <a:t>27/6/2013</a:t>
            </a:r>
            <a:endParaRPr lang="el-GR"/>
          </a:p>
        </p:txBody>
      </p:sp>
      <p:sp>
        <p:nvSpPr>
          <p:cNvPr id="6" name="Slide Number Placeholder 5"/>
          <p:cNvSpPr>
            <a:spLocks noGrp="1"/>
          </p:cNvSpPr>
          <p:nvPr>
            <p:ph type="sldNum" sz="quarter" idx="12"/>
          </p:nvPr>
        </p:nvSpPr>
        <p:spPr/>
        <p:txBody>
          <a:bodyPr/>
          <a:lstStyle/>
          <a:p>
            <a:fld id="{57443E8A-2C47-4AC2-B913-FF2D1574D2C7}" type="slidenum">
              <a:rPr lang="el-GR" smtClean="0"/>
              <a:pPr/>
              <a:t>18</a:t>
            </a:fld>
            <a:endParaRPr lang="el-GR"/>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33400"/>
            <a:ext cx="8229600" cy="1143000"/>
          </a:xfrm>
        </p:spPr>
        <p:txBody>
          <a:bodyPr/>
          <a:lstStyle/>
          <a:p>
            <a:pPr algn="ctr"/>
            <a:r>
              <a:rPr lang="en-US" dirty="0" smtClean="0"/>
              <a:t>The Fuzzy Cognitive Map Model</a:t>
            </a:r>
            <a:endParaRPr lang="en-US" dirty="0"/>
          </a:p>
        </p:txBody>
      </p:sp>
      <p:pic>
        <p:nvPicPr>
          <p:cNvPr id="4" name="Content Placeholder 3" descr="Χωρίς τίτλο.png"/>
          <p:cNvPicPr>
            <a:picLocks noGrp="1" noChangeAspect="1"/>
          </p:cNvPicPr>
          <p:nvPr>
            <p:ph idx="1"/>
          </p:nvPr>
        </p:nvPicPr>
        <p:blipFill>
          <a:blip r:embed="rId2" cstate="print"/>
          <a:stretch>
            <a:fillRect/>
          </a:stretch>
        </p:blipFill>
        <p:spPr>
          <a:xfrm>
            <a:off x="1819238" y="1935163"/>
            <a:ext cx="5505523" cy="4389437"/>
          </a:xfrm>
        </p:spPr>
      </p:pic>
      <p:sp>
        <p:nvSpPr>
          <p:cNvPr id="6" name="Date Placeholder 5"/>
          <p:cNvSpPr>
            <a:spLocks noGrp="1"/>
          </p:cNvSpPr>
          <p:nvPr>
            <p:ph type="dt" sz="half" idx="10"/>
          </p:nvPr>
        </p:nvSpPr>
        <p:spPr/>
        <p:txBody>
          <a:bodyPr/>
          <a:lstStyle/>
          <a:p>
            <a:r>
              <a:rPr lang="el-GR" smtClean="0">
                <a:latin typeface="+mj-lt"/>
              </a:rPr>
              <a:t>27/6/2013</a:t>
            </a:r>
            <a:endParaRPr lang="en-US" dirty="0">
              <a:latin typeface="+mj-lt"/>
            </a:endParaRPr>
          </a:p>
        </p:txBody>
      </p:sp>
      <p:sp>
        <p:nvSpPr>
          <p:cNvPr id="5" name="4 - Θέση αριθμού διαφάνειας"/>
          <p:cNvSpPr>
            <a:spLocks noGrp="1"/>
          </p:cNvSpPr>
          <p:nvPr>
            <p:ph type="sldNum" sz="quarter" idx="12"/>
          </p:nvPr>
        </p:nvSpPr>
        <p:spPr/>
        <p:txBody>
          <a:bodyPr/>
          <a:lstStyle/>
          <a:p>
            <a:fld id="{D9EB34C7-3654-452E-9395-0533C6442EEF}" type="slidenum">
              <a:rPr lang="en-US" smtClean="0"/>
              <a:pPr/>
              <a:t>19</a:t>
            </a:fld>
            <a:endParaRPr lang="en-US"/>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Outline</a:t>
            </a:r>
            <a:endParaRPr lang="el-GR" dirty="0"/>
          </a:p>
        </p:txBody>
      </p:sp>
      <p:sp>
        <p:nvSpPr>
          <p:cNvPr id="3" name="Content Placeholder 2"/>
          <p:cNvSpPr>
            <a:spLocks noGrp="1"/>
          </p:cNvSpPr>
          <p:nvPr>
            <p:ph idx="1"/>
          </p:nvPr>
        </p:nvSpPr>
        <p:spPr/>
        <p:txBody>
          <a:bodyPr/>
          <a:lstStyle/>
          <a:p>
            <a:r>
              <a:rPr lang="en-US" dirty="0" smtClean="0"/>
              <a:t>Problem Formulation</a:t>
            </a:r>
          </a:p>
          <a:p>
            <a:r>
              <a:rPr lang="en-US" dirty="0" smtClean="0"/>
              <a:t>Fuzzy Cognitive Maps</a:t>
            </a:r>
          </a:p>
          <a:p>
            <a:r>
              <a:rPr lang="el-GR" dirty="0" smtClean="0"/>
              <a:t>Non-Linear Hebbian Learning</a:t>
            </a:r>
            <a:endParaRPr lang="en-US" dirty="0" smtClean="0"/>
          </a:p>
          <a:p>
            <a:r>
              <a:rPr lang="en-US" dirty="0" smtClean="0"/>
              <a:t>Decision Support System in Parkinson’s Disease</a:t>
            </a:r>
          </a:p>
          <a:p>
            <a:r>
              <a:rPr lang="en-US" dirty="0" smtClean="0"/>
              <a:t>Simulation Results</a:t>
            </a:r>
          </a:p>
          <a:p>
            <a:r>
              <a:rPr lang="en-US" dirty="0" smtClean="0"/>
              <a:t>Conclusions</a:t>
            </a:r>
          </a:p>
          <a:p>
            <a:endParaRPr lang="en-US" dirty="0" smtClean="0"/>
          </a:p>
          <a:p>
            <a:endParaRPr lang="en-US" dirty="0" smtClean="0"/>
          </a:p>
          <a:p>
            <a:endParaRPr lang="en-US" dirty="0" smtClean="0"/>
          </a:p>
          <a:p>
            <a:endParaRPr lang="el-GR" dirty="0"/>
          </a:p>
        </p:txBody>
      </p:sp>
      <p:sp>
        <p:nvSpPr>
          <p:cNvPr id="4" name="Date Placeholder 3"/>
          <p:cNvSpPr>
            <a:spLocks noGrp="1"/>
          </p:cNvSpPr>
          <p:nvPr>
            <p:ph type="dt" sz="half" idx="10"/>
          </p:nvPr>
        </p:nvSpPr>
        <p:spPr/>
        <p:txBody>
          <a:bodyPr/>
          <a:lstStyle/>
          <a:p>
            <a:r>
              <a:rPr lang="el-GR" smtClean="0"/>
              <a:t>27/6/2013</a:t>
            </a:r>
            <a:endParaRPr lang="el-GR"/>
          </a:p>
        </p:txBody>
      </p:sp>
      <p:sp>
        <p:nvSpPr>
          <p:cNvPr id="5" name="Slide Number Placeholder 4"/>
          <p:cNvSpPr>
            <a:spLocks noGrp="1"/>
          </p:cNvSpPr>
          <p:nvPr>
            <p:ph type="sldNum" sz="quarter" idx="12"/>
          </p:nvPr>
        </p:nvSpPr>
        <p:spPr/>
        <p:txBody>
          <a:bodyPr/>
          <a:lstStyle/>
          <a:p>
            <a:fld id="{57443E8A-2C47-4AC2-B913-FF2D1574D2C7}" type="slidenum">
              <a:rPr lang="el-GR" smtClean="0"/>
              <a:pPr/>
              <a:t>2</a:t>
            </a:fld>
            <a:endParaRPr lang="el-G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lstStyle/>
          <a:p>
            <a:r>
              <a:rPr lang="el-GR" dirty="0" smtClean="0"/>
              <a:t>Simulation Results</a:t>
            </a:r>
            <a:endParaRPr lang="el-GR" dirty="0"/>
          </a:p>
        </p:txBody>
      </p:sp>
      <p:graphicFrame>
        <p:nvGraphicFramePr>
          <p:cNvPr id="4" name="Content Placeholder 3"/>
          <p:cNvGraphicFramePr>
            <a:graphicFrameLocks noGrp="1"/>
          </p:cNvGraphicFramePr>
          <p:nvPr>
            <p:ph idx="1"/>
          </p:nvPr>
        </p:nvGraphicFramePr>
        <p:xfrm>
          <a:off x="395536" y="2708920"/>
          <a:ext cx="8301608" cy="2194560"/>
        </p:xfrm>
        <a:graphic>
          <a:graphicData uri="http://schemas.openxmlformats.org/drawingml/2006/table">
            <a:tbl>
              <a:tblPr firstRow="1" bandRow="1">
                <a:tableStyleId>{22838BEF-8BB2-4498-84A7-C5851F593DF1}</a:tableStyleId>
              </a:tblPr>
              <a:tblGrid>
                <a:gridCol w="4150804"/>
                <a:gridCol w="4150804"/>
              </a:tblGrid>
              <a:tr h="353896">
                <a:tc>
                  <a:txBody>
                    <a:bodyPr/>
                    <a:lstStyle/>
                    <a:p>
                      <a:r>
                        <a:rPr lang="el-GR" b="0" dirty="0" smtClean="0"/>
                        <a:t>C1</a:t>
                      </a:r>
                      <a:endParaRPr lang="el-GR" b="0" dirty="0"/>
                    </a:p>
                  </a:txBody>
                  <a:tcPr/>
                </a:tc>
                <a:tc>
                  <a:txBody>
                    <a:bodyPr/>
                    <a:lstStyle/>
                    <a:p>
                      <a:r>
                        <a:rPr lang="el-GR" b="0" dirty="0" smtClean="0"/>
                        <a:t>Strong</a:t>
                      </a:r>
                      <a:endParaRPr lang="el-GR" b="0" dirty="0"/>
                    </a:p>
                  </a:txBody>
                  <a:tcPr/>
                </a:tc>
              </a:tr>
              <a:tr h="358811">
                <a:tc>
                  <a:txBody>
                    <a:bodyPr/>
                    <a:lstStyle/>
                    <a:p>
                      <a:r>
                        <a:rPr lang="el-GR" dirty="0" smtClean="0"/>
                        <a:t>C2</a:t>
                      </a:r>
                    </a:p>
                  </a:txBody>
                  <a:tcPr/>
                </a:tc>
                <a:tc>
                  <a:txBody>
                    <a:bodyPr/>
                    <a:lstStyle/>
                    <a:p>
                      <a:r>
                        <a:rPr lang="el-GR" b="0" dirty="0" smtClean="0"/>
                        <a:t>Strong</a:t>
                      </a:r>
                      <a:endParaRPr lang="el-GR" dirty="0"/>
                    </a:p>
                  </a:txBody>
                  <a:tcPr/>
                </a:tc>
              </a:tr>
              <a:tr h="358811">
                <a:tc>
                  <a:txBody>
                    <a:bodyPr/>
                    <a:lstStyle/>
                    <a:p>
                      <a:r>
                        <a:rPr lang="el-GR" dirty="0" smtClean="0"/>
                        <a:t>C3</a:t>
                      </a:r>
                      <a:endParaRPr lang="el-GR" dirty="0"/>
                    </a:p>
                  </a:txBody>
                  <a:tcPr/>
                </a:tc>
                <a:tc>
                  <a:txBody>
                    <a:bodyPr/>
                    <a:lstStyle/>
                    <a:p>
                      <a:r>
                        <a:rPr lang="el-GR" dirty="0" smtClean="0"/>
                        <a:t>Medium</a:t>
                      </a:r>
                      <a:endParaRPr lang="el-GR" dirty="0"/>
                    </a:p>
                  </a:txBody>
                  <a:tcPr/>
                </a:tc>
              </a:tr>
              <a:tr h="358811">
                <a:tc>
                  <a:txBody>
                    <a:bodyPr/>
                    <a:lstStyle/>
                    <a:p>
                      <a:r>
                        <a:rPr lang="el-GR" dirty="0" smtClean="0"/>
                        <a:t>C4</a:t>
                      </a:r>
                      <a:endParaRPr lang="el-GR" dirty="0"/>
                    </a:p>
                  </a:txBody>
                  <a:tcPr/>
                </a:tc>
                <a:tc>
                  <a:txBody>
                    <a:bodyPr/>
                    <a:lstStyle/>
                    <a:p>
                      <a:r>
                        <a:rPr lang="el-GR" dirty="0" smtClean="0"/>
                        <a:t>Medium</a:t>
                      </a:r>
                      <a:endParaRPr lang="el-GR" dirty="0"/>
                    </a:p>
                  </a:txBody>
                  <a:tcPr/>
                </a:tc>
              </a:tr>
              <a:tr h="358811">
                <a:tc>
                  <a:txBody>
                    <a:bodyPr/>
                    <a:lstStyle/>
                    <a:p>
                      <a:r>
                        <a:rPr lang="el-GR" dirty="0" smtClean="0"/>
                        <a:t>C5</a:t>
                      </a:r>
                      <a:endParaRPr lang="el-GR" dirty="0"/>
                    </a:p>
                  </a:txBody>
                  <a:tcPr/>
                </a:tc>
                <a:tc>
                  <a:txBody>
                    <a:bodyPr/>
                    <a:lstStyle/>
                    <a:p>
                      <a:r>
                        <a:rPr lang="el-GR" b="0" dirty="0" smtClean="0"/>
                        <a:t>Strong</a:t>
                      </a:r>
                      <a:endParaRPr lang="el-GR" b="0" dirty="0"/>
                    </a:p>
                  </a:txBody>
                  <a:tcPr/>
                </a:tc>
              </a:tr>
              <a:tr h="358811">
                <a:tc>
                  <a:txBody>
                    <a:bodyPr/>
                    <a:lstStyle/>
                    <a:p>
                      <a:r>
                        <a:rPr lang="el-GR" dirty="0" smtClean="0"/>
                        <a:t>C6</a:t>
                      </a:r>
                      <a:endParaRPr lang="el-GR" dirty="0"/>
                    </a:p>
                  </a:txBody>
                  <a:tcPr/>
                </a:tc>
                <a:tc>
                  <a:txBody>
                    <a:bodyPr/>
                    <a:lstStyle/>
                    <a:p>
                      <a:r>
                        <a:rPr lang="el-GR" dirty="0" smtClean="0"/>
                        <a:t>Very Strong</a:t>
                      </a:r>
                      <a:endParaRPr lang="el-GR" dirty="0"/>
                    </a:p>
                  </a:txBody>
                  <a:tcPr/>
                </a:tc>
              </a:tr>
            </a:tbl>
          </a:graphicData>
        </a:graphic>
      </p:graphicFrame>
      <p:sp>
        <p:nvSpPr>
          <p:cNvPr id="6" name="TextBox 5"/>
          <p:cNvSpPr txBox="1"/>
          <p:nvPr/>
        </p:nvSpPr>
        <p:spPr>
          <a:xfrm>
            <a:off x="611560" y="1412776"/>
            <a:ext cx="7704856" cy="1200329"/>
          </a:xfrm>
          <a:prstGeom prst="rect">
            <a:avLst/>
          </a:prstGeom>
          <a:noFill/>
        </p:spPr>
        <p:txBody>
          <a:bodyPr wrap="square" rtlCol="0">
            <a:spAutoFit/>
          </a:bodyPr>
          <a:lstStyle/>
          <a:p>
            <a:pPr algn="just">
              <a:buNone/>
            </a:pPr>
            <a:r>
              <a:rPr lang="el-GR" sz="2400" dirty="0" smtClean="0"/>
              <a:t>1</a:t>
            </a:r>
            <a:r>
              <a:rPr lang="el-GR" sz="2400" baseline="30000" dirty="0" smtClean="0"/>
              <a:t>st</a:t>
            </a:r>
            <a:r>
              <a:rPr lang="el-GR" sz="2400" dirty="0" smtClean="0"/>
              <a:t> Scenario: </a:t>
            </a:r>
          </a:p>
          <a:p>
            <a:pPr algn="just">
              <a:buNone/>
            </a:pPr>
            <a:r>
              <a:rPr lang="en-US" sz="2400" dirty="0" smtClean="0"/>
              <a:t>Suppose that the physician decided as initial values of the inputs the following</a:t>
            </a:r>
            <a:r>
              <a:rPr lang="el-GR" sz="2400" dirty="0" smtClean="0"/>
              <a:t>:</a:t>
            </a:r>
          </a:p>
        </p:txBody>
      </p:sp>
      <p:sp>
        <p:nvSpPr>
          <p:cNvPr id="7" name="TextBox 6"/>
          <p:cNvSpPr txBox="1"/>
          <p:nvPr/>
        </p:nvSpPr>
        <p:spPr>
          <a:xfrm>
            <a:off x="467544" y="5157192"/>
            <a:ext cx="7920880" cy="1200329"/>
          </a:xfrm>
          <a:prstGeom prst="rect">
            <a:avLst/>
          </a:prstGeom>
          <a:noFill/>
        </p:spPr>
        <p:txBody>
          <a:bodyPr wrap="square" rtlCol="0">
            <a:spAutoFit/>
          </a:bodyPr>
          <a:lstStyle/>
          <a:p>
            <a:r>
              <a:rPr lang="el-GR" sz="2400" dirty="0" smtClean="0"/>
              <a:t>After COA defuzzyfication method the initial values for the concepts would be:</a:t>
            </a:r>
          </a:p>
          <a:p>
            <a:r>
              <a:rPr lang="el-GR" sz="2400" dirty="0" smtClean="0"/>
              <a:t>A</a:t>
            </a:r>
            <a:r>
              <a:rPr lang="el-GR" sz="2400" baseline="30000" dirty="0" smtClean="0"/>
              <a:t>(</a:t>
            </a:r>
            <a:r>
              <a:rPr lang="en-US" sz="2400" baseline="30000" dirty="0" smtClean="0"/>
              <a:t>0</a:t>
            </a:r>
            <a:r>
              <a:rPr lang="el-GR" sz="2400" baseline="30000" dirty="0" smtClean="0"/>
              <a:t>)</a:t>
            </a:r>
            <a:r>
              <a:rPr lang="el-GR" sz="2400" dirty="0" smtClean="0"/>
              <a:t>=[0.75   0.75   0.5   0.5   0.75   1   1]</a:t>
            </a:r>
          </a:p>
        </p:txBody>
      </p:sp>
      <p:sp>
        <p:nvSpPr>
          <p:cNvPr id="8" name="Date Placeholder 7"/>
          <p:cNvSpPr>
            <a:spLocks noGrp="1"/>
          </p:cNvSpPr>
          <p:nvPr>
            <p:ph type="dt" sz="half" idx="10"/>
          </p:nvPr>
        </p:nvSpPr>
        <p:spPr/>
        <p:txBody>
          <a:bodyPr/>
          <a:lstStyle/>
          <a:p>
            <a:r>
              <a:rPr lang="el-GR" smtClean="0"/>
              <a:t>27/6/2013</a:t>
            </a:r>
            <a:endParaRPr lang="el-GR"/>
          </a:p>
        </p:txBody>
      </p:sp>
      <p:sp>
        <p:nvSpPr>
          <p:cNvPr id="9" name="Slide Number Placeholder 8"/>
          <p:cNvSpPr>
            <a:spLocks noGrp="1"/>
          </p:cNvSpPr>
          <p:nvPr>
            <p:ph type="sldNum" sz="quarter" idx="12"/>
          </p:nvPr>
        </p:nvSpPr>
        <p:spPr/>
        <p:txBody>
          <a:bodyPr/>
          <a:lstStyle/>
          <a:p>
            <a:fld id="{57443E8A-2C47-4AC2-B913-FF2D1574D2C7}" type="slidenum">
              <a:rPr lang="el-GR" smtClean="0"/>
              <a:pPr/>
              <a:t>20</a:t>
            </a:fld>
            <a:endParaRPr lang="el-GR"/>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normAutofit fontScale="90000"/>
          </a:bodyPr>
          <a:lstStyle/>
          <a:p>
            <a:r>
              <a:rPr lang="en-US" dirty="0" smtClean="0"/>
              <a:t>Subsequent values of concepts till convergence</a:t>
            </a:r>
            <a:endParaRPr lang="el-GR" dirty="0"/>
          </a:p>
        </p:txBody>
      </p:sp>
      <p:pic>
        <p:nvPicPr>
          <p:cNvPr id="10" name="Content Placeholder 9" descr="1.jpg"/>
          <p:cNvPicPr>
            <a:picLocks noGrp="1" noChangeAspect="1"/>
          </p:cNvPicPr>
          <p:nvPr>
            <p:ph idx="1"/>
          </p:nvPr>
        </p:nvPicPr>
        <p:blipFill>
          <a:blip r:embed="rId3" cstate="print"/>
          <a:stretch>
            <a:fillRect/>
          </a:stretch>
        </p:blipFill>
        <p:spPr>
          <a:xfrm>
            <a:off x="0" y="1268760"/>
            <a:ext cx="9144000" cy="2823469"/>
          </a:xfrm>
        </p:spPr>
      </p:pic>
      <p:pic>
        <p:nvPicPr>
          <p:cNvPr id="5" name="Picture 4" descr="1.eps"/>
          <p:cNvPicPr>
            <a:picLocks noChangeAspect="1"/>
          </p:cNvPicPr>
          <p:nvPr/>
        </p:nvPicPr>
        <p:blipFill>
          <a:blip r:embed="rId4" cstate="print"/>
          <a:stretch>
            <a:fillRect/>
          </a:stretch>
        </p:blipFill>
        <p:spPr>
          <a:xfrm>
            <a:off x="0" y="3995065"/>
            <a:ext cx="9144000" cy="2862935"/>
          </a:xfrm>
          <a:prstGeom prst="rect">
            <a:avLst/>
          </a:prstGeom>
        </p:spPr>
      </p:pic>
      <p:sp>
        <p:nvSpPr>
          <p:cNvPr id="11" name="Date Placeholder 10"/>
          <p:cNvSpPr>
            <a:spLocks noGrp="1"/>
          </p:cNvSpPr>
          <p:nvPr>
            <p:ph type="dt" sz="half" idx="10"/>
          </p:nvPr>
        </p:nvSpPr>
        <p:spPr/>
        <p:txBody>
          <a:bodyPr/>
          <a:lstStyle/>
          <a:p>
            <a:r>
              <a:rPr lang="el-GR" smtClean="0"/>
              <a:t>27/6/2013</a:t>
            </a:r>
            <a:endParaRPr lang="el-GR"/>
          </a:p>
        </p:txBody>
      </p:sp>
      <p:sp>
        <p:nvSpPr>
          <p:cNvPr id="12" name="Slide Number Placeholder 11"/>
          <p:cNvSpPr>
            <a:spLocks noGrp="1"/>
          </p:cNvSpPr>
          <p:nvPr>
            <p:ph type="sldNum" sz="quarter" idx="12"/>
          </p:nvPr>
        </p:nvSpPr>
        <p:spPr/>
        <p:txBody>
          <a:bodyPr/>
          <a:lstStyle/>
          <a:p>
            <a:fld id="{57443E8A-2C47-4AC2-B913-FF2D1574D2C7}" type="slidenum">
              <a:rPr lang="el-GR" smtClean="0"/>
              <a:pPr/>
              <a:t>21</a:t>
            </a:fld>
            <a:endParaRPr lang="el-GR"/>
          </a:p>
        </p:txBody>
      </p:sp>
    </p:spTree>
  </p:cSld>
  <p:clrMapOvr>
    <a:masterClrMapping/>
  </p:clrMapOvr>
  <p:transition>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Output</a:t>
            </a:r>
            <a:endParaRPr lang="el-GR" dirty="0"/>
          </a:p>
        </p:txBody>
      </p:sp>
      <p:sp>
        <p:nvSpPr>
          <p:cNvPr id="3" name="Content Placeholder 2"/>
          <p:cNvSpPr>
            <a:spLocks noGrp="1"/>
          </p:cNvSpPr>
          <p:nvPr>
            <p:ph idx="1"/>
          </p:nvPr>
        </p:nvSpPr>
        <p:spPr/>
        <p:txBody>
          <a:bodyPr/>
          <a:lstStyle/>
          <a:p>
            <a:r>
              <a:rPr lang="el-GR" dirty="0" smtClean="0">
                <a:sym typeface="Wingdings" pitchFamily="2" charset="2"/>
              </a:rPr>
              <a:t>Without the learning algorithm</a:t>
            </a:r>
          </a:p>
          <a:p>
            <a:pPr lvl="1"/>
            <a:r>
              <a:rPr lang="el-GR" dirty="0" smtClean="0">
                <a:sym typeface="Wingdings" pitchFamily="2" charset="2"/>
              </a:rPr>
              <a:t>Patient Stage 2 </a:t>
            </a:r>
            <a:endParaRPr lang="el-GR" dirty="0" smtClean="0"/>
          </a:p>
          <a:p>
            <a:pPr>
              <a:buNone/>
            </a:pPr>
            <a:endParaRPr lang="el-GR" dirty="0" smtClean="0"/>
          </a:p>
          <a:p>
            <a:endParaRPr lang="el-GR" dirty="0" smtClean="0"/>
          </a:p>
          <a:p>
            <a:r>
              <a:rPr lang="el-GR" dirty="0" smtClean="0"/>
              <a:t>NHL Algorithm</a:t>
            </a:r>
          </a:p>
          <a:p>
            <a:pPr lvl="1"/>
            <a:r>
              <a:rPr lang="el-GR" dirty="0" smtClean="0"/>
              <a:t>Patient</a:t>
            </a:r>
            <a:r>
              <a:rPr lang="el-GR" dirty="0" smtClean="0">
                <a:sym typeface="Wingdings" pitchFamily="2" charset="2"/>
              </a:rPr>
              <a:t> Stage 3</a:t>
            </a:r>
          </a:p>
          <a:p>
            <a:pPr>
              <a:buNone/>
            </a:pPr>
            <a:endParaRPr lang="el-GR" dirty="0" smtClean="0">
              <a:sym typeface="Wingdings" pitchFamily="2" charset="2"/>
            </a:endParaRPr>
          </a:p>
        </p:txBody>
      </p:sp>
      <p:sp>
        <p:nvSpPr>
          <p:cNvPr id="4" name="Date Placeholder 3"/>
          <p:cNvSpPr>
            <a:spLocks noGrp="1"/>
          </p:cNvSpPr>
          <p:nvPr>
            <p:ph type="dt" sz="half" idx="10"/>
          </p:nvPr>
        </p:nvSpPr>
        <p:spPr/>
        <p:txBody>
          <a:bodyPr/>
          <a:lstStyle/>
          <a:p>
            <a:r>
              <a:rPr lang="el-GR" smtClean="0"/>
              <a:t>27/6/2013</a:t>
            </a:r>
            <a:endParaRPr lang="el-GR"/>
          </a:p>
        </p:txBody>
      </p:sp>
      <p:sp>
        <p:nvSpPr>
          <p:cNvPr id="5" name="Slide Number Placeholder 4"/>
          <p:cNvSpPr>
            <a:spLocks noGrp="1"/>
          </p:cNvSpPr>
          <p:nvPr>
            <p:ph type="sldNum" sz="quarter" idx="12"/>
          </p:nvPr>
        </p:nvSpPr>
        <p:spPr/>
        <p:txBody>
          <a:bodyPr/>
          <a:lstStyle/>
          <a:p>
            <a:fld id="{57443E8A-2C47-4AC2-B913-FF2D1574D2C7}" type="slidenum">
              <a:rPr lang="el-GR" smtClean="0"/>
              <a:pPr/>
              <a:t>22</a:t>
            </a:fld>
            <a:endParaRPr lang="el-GR"/>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80728"/>
            <a:ext cx="8229600" cy="1143000"/>
          </a:xfrm>
        </p:spPr>
        <p:txBody>
          <a:bodyPr>
            <a:normAutofit fontScale="90000"/>
          </a:bodyPr>
          <a:lstStyle/>
          <a:p>
            <a:r>
              <a:rPr lang="el-GR" dirty="0" smtClean="0"/>
              <a:t>2</a:t>
            </a:r>
            <a:r>
              <a:rPr lang="el-GR" baseline="30000" dirty="0" smtClean="0"/>
              <a:t>nd</a:t>
            </a:r>
            <a:r>
              <a:rPr lang="el-GR" dirty="0" smtClean="0"/>
              <a:t> Scenario:</a:t>
            </a:r>
            <a:br>
              <a:rPr lang="el-GR" dirty="0" smtClean="0"/>
            </a:br>
            <a:endParaRPr lang="el-GR" dirty="0"/>
          </a:p>
        </p:txBody>
      </p:sp>
      <p:graphicFrame>
        <p:nvGraphicFramePr>
          <p:cNvPr id="4" name="Content Placeholder 3"/>
          <p:cNvGraphicFramePr>
            <a:graphicFrameLocks noGrp="1"/>
          </p:cNvGraphicFramePr>
          <p:nvPr>
            <p:ph idx="1"/>
          </p:nvPr>
        </p:nvGraphicFramePr>
        <p:xfrm>
          <a:off x="467544" y="1556792"/>
          <a:ext cx="8229600" cy="2225040"/>
        </p:xfrm>
        <a:graphic>
          <a:graphicData uri="http://schemas.openxmlformats.org/drawingml/2006/table">
            <a:tbl>
              <a:tblPr firstRow="1" bandRow="1">
                <a:tableStyleId>{22838BEF-8BB2-4498-84A7-C5851F593DF1}</a:tableStyleId>
              </a:tblPr>
              <a:tblGrid>
                <a:gridCol w="4114800"/>
                <a:gridCol w="4114800"/>
              </a:tblGrid>
              <a:tr h="370840">
                <a:tc>
                  <a:txBody>
                    <a:bodyPr/>
                    <a:lstStyle/>
                    <a:p>
                      <a:r>
                        <a:rPr lang="el-GR" b="0" dirty="0" smtClean="0"/>
                        <a:t>C1</a:t>
                      </a:r>
                      <a:endParaRPr lang="el-GR" b="0" dirty="0"/>
                    </a:p>
                  </a:txBody>
                  <a:tcPr/>
                </a:tc>
                <a:tc>
                  <a:txBody>
                    <a:bodyPr/>
                    <a:lstStyle/>
                    <a:p>
                      <a:r>
                        <a:rPr lang="el-GR" b="0" dirty="0" smtClean="0"/>
                        <a:t>Weak</a:t>
                      </a:r>
                      <a:endParaRPr lang="el-GR" b="0" dirty="0"/>
                    </a:p>
                  </a:txBody>
                  <a:tcPr/>
                </a:tc>
              </a:tr>
              <a:tr h="370840">
                <a:tc>
                  <a:txBody>
                    <a:bodyPr/>
                    <a:lstStyle/>
                    <a:p>
                      <a:r>
                        <a:rPr lang="el-GR" dirty="0" smtClean="0"/>
                        <a:t>C2</a:t>
                      </a:r>
                      <a:endParaRPr lang="el-GR" dirty="0"/>
                    </a:p>
                  </a:txBody>
                  <a:tcPr/>
                </a:tc>
                <a:tc>
                  <a:txBody>
                    <a:bodyPr/>
                    <a:lstStyle/>
                    <a:p>
                      <a:r>
                        <a:rPr lang="el-GR" dirty="0" smtClean="0"/>
                        <a:t>Weak</a:t>
                      </a:r>
                      <a:endParaRPr lang="el-GR" dirty="0"/>
                    </a:p>
                  </a:txBody>
                  <a:tcPr/>
                </a:tc>
              </a:tr>
              <a:tr h="370840">
                <a:tc>
                  <a:txBody>
                    <a:bodyPr/>
                    <a:lstStyle/>
                    <a:p>
                      <a:r>
                        <a:rPr lang="el-GR" dirty="0" smtClean="0"/>
                        <a:t>C3</a:t>
                      </a:r>
                      <a:endParaRPr lang="el-GR" dirty="0"/>
                    </a:p>
                  </a:txBody>
                  <a:tcPr/>
                </a:tc>
                <a:tc>
                  <a:txBody>
                    <a:bodyPr/>
                    <a:lstStyle/>
                    <a:p>
                      <a:r>
                        <a:rPr lang="el-GR" dirty="0" smtClean="0"/>
                        <a:t>Medium</a:t>
                      </a:r>
                      <a:endParaRPr lang="el-GR" dirty="0"/>
                    </a:p>
                  </a:txBody>
                  <a:tcPr/>
                </a:tc>
              </a:tr>
              <a:tr h="370840">
                <a:tc>
                  <a:txBody>
                    <a:bodyPr/>
                    <a:lstStyle/>
                    <a:p>
                      <a:r>
                        <a:rPr lang="el-GR" dirty="0" smtClean="0"/>
                        <a:t>C4</a:t>
                      </a:r>
                      <a:endParaRPr lang="el-GR" dirty="0"/>
                    </a:p>
                  </a:txBody>
                  <a:tcPr/>
                </a:tc>
                <a:tc>
                  <a:txBody>
                    <a:bodyPr/>
                    <a:lstStyle/>
                    <a:p>
                      <a:r>
                        <a:rPr lang="el-GR" dirty="0" smtClean="0"/>
                        <a:t>Medium</a:t>
                      </a:r>
                      <a:endParaRPr lang="el-GR" dirty="0"/>
                    </a:p>
                  </a:txBody>
                  <a:tcPr/>
                </a:tc>
              </a:tr>
              <a:tr h="370840">
                <a:tc>
                  <a:txBody>
                    <a:bodyPr/>
                    <a:lstStyle/>
                    <a:p>
                      <a:r>
                        <a:rPr lang="el-GR" dirty="0" smtClean="0"/>
                        <a:t>C5</a:t>
                      </a:r>
                      <a:endParaRPr lang="el-GR" dirty="0"/>
                    </a:p>
                  </a:txBody>
                  <a:tcPr/>
                </a:tc>
                <a:tc>
                  <a:txBody>
                    <a:bodyPr/>
                    <a:lstStyle/>
                    <a:p>
                      <a:r>
                        <a:rPr lang="el-GR" dirty="0" smtClean="0"/>
                        <a:t>Strong</a:t>
                      </a:r>
                      <a:endParaRPr lang="el-GR" dirty="0"/>
                    </a:p>
                  </a:txBody>
                  <a:tcPr/>
                </a:tc>
              </a:tr>
              <a:tr h="370840">
                <a:tc>
                  <a:txBody>
                    <a:bodyPr/>
                    <a:lstStyle/>
                    <a:p>
                      <a:r>
                        <a:rPr lang="el-GR" dirty="0" smtClean="0"/>
                        <a:t>C6</a:t>
                      </a:r>
                      <a:endParaRPr lang="el-GR" dirty="0"/>
                    </a:p>
                  </a:txBody>
                  <a:tcPr/>
                </a:tc>
                <a:tc>
                  <a:txBody>
                    <a:bodyPr/>
                    <a:lstStyle/>
                    <a:p>
                      <a:r>
                        <a:rPr lang="el-GR" dirty="0" smtClean="0"/>
                        <a:t>Zero</a:t>
                      </a:r>
                      <a:endParaRPr lang="el-GR" dirty="0"/>
                    </a:p>
                  </a:txBody>
                  <a:tcPr/>
                </a:tc>
              </a:tr>
            </a:tbl>
          </a:graphicData>
        </a:graphic>
      </p:graphicFrame>
      <p:sp>
        <p:nvSpPr>
          <p:cNvPr id="6" name="Rectangle 5"/>
          <p:cNvSpPr/>
          <p:nvPr/>
        </p:nvSpPr>
        <p:spPr>
          <a:xfrm>
            <a:off x="611560" y="4437112"/>
            <a:ext cx="8280920" cy="1200329"/>
          </a:xfrm>
          <a:prstGeom prst="rect">
            <a:avLst/>
          </a:prstGeom>
        </p:spPr>
        <p:txBody>
          <a:bodyPr wrap="square">
            <a:spAutoFit/>
          </a:bodyPr>
          <a:lstStyle/>
          <a:p>
            <a:pPr algn="just"/>
            <a:r>
              <a:rPr lang="el-GR" sz="2400" dirty="0" smtClean="0"/>
              <a:t>After COA defuzzyfication method the initial values for the concepts would be:</a:t>
            </a:r>
          </a:p>
          <a:p>
            <a:pPr algn="just"/>
            <a:r>
              <a:rPr lang="el-GR" sz="2400" dirty="0" smtClean="0"/>
              <a:t>A(0)=[0.75   0.75   0.5   0.5   0.75   1   1]</a:t>
            </a:r>
          </a:p>
        </p:txBody>
      </p:sp>
      <p:sp>
        <p:nvSpPr>
          <p:cNvPr id="7" name="Date Placeholder 6"/>
          <p:cNvSpPr>
            <a:spLocks noGrp="1"/>
          </p:cNvSpPr>
          <p:nvPr>
            <p:ph type="dt" sz="half" idx="10"/>
          </p:nvPr>
        </p:nvSpPr>
        <p:spPr/>
        <p:txBody>
          <a:bodyPr/>
          <a:lstStyle/>
          <a:p>
            <a:r>
              <a:rPr lang="el-GR" smtClean="0"/>
              <a:t>27/6/2013</a:t>
            </a:r>
            <a:endParaRPr lang="el-GR"/>
          </a:p>
        </p:txBody>
      </p:sp>
      <p:sp>
        <p:nvSpPr>
          <p:cNvPr id="8" name="Slide Number Placeholder 7"/>
          <p:cNvSpPr>
            <a:spLocks noGrp="1"/>
          </p:cNvSpPr>
          <p:nvPr>
            <p:ph type="sldNum" sz="quarter" idx="12"/>
          </p:nvPr>
        </p:nvSpPr>
        <p:spPr/>
        <p:txBody>
          <a:bodyPr/>
          <a:lstStyle/>
          <a:p>
            <a:fld id="{57443E8A-2C47-4AC2-B913-FF2D1574D2C7}" type="slidenum">
              <a:rPr lang="el-GR" smtClean="0"/>
              <a:pPr/>
              <a:t>23</a:t>
            </a:fld>
            <a:endParaRPr lang="el-GR"/>
          </a:p>
        </p:txBody>
      </p:sp>
    </p:spTree>
  </p:cSld>
  <p:clrMapOvr>
    <a:masterClrMapping/>
  </p:clrMapOvr>
  <p:transition>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normAutofit fontScale="90000"/>
          </a:bodyPr>
          <a:lstStyle/>
          <a:p>
            <a:r>
              <a:rPr lang="en-US" dirty="0" smtClean="0"/>
              <a:t>Subsequent values of concepts till convergence</a:t>
            </a:r>
            <a:endParaRPr lang="el-GR" dirty="0"/>
          </a:p>
        </p:txBody>
      </p:sp>
      <p:pic>
        <p:nvPicPr>
          <p:cNvPr id="4" name="Content Placeholder 3" descr="2fcm.jpg"/>
          <p:cNvPicPr>
            <a:picLocks noGrp="1" noChangeAspect="1"/>
          </p:cNvPicPr>
          <p:nvPr>
            <p:ph idx="1"/>
          </p:nvPr>
        </p:nvPicPr>
        <p:blipFill>
          <a:blip r:embed="rId2" cstate="print"/>
          <a:stretch>
            <a:fillRect/>
          </a:stretch>
        </p:blipFill>
        <p:spPr>
          <a:xfrm>
            <a:off x="0" y="1268760"/>
            <a:ext cx="9144000" cy="2544044"/>
          </a:xfrm>
        </p:spPr>
      </p:pic>
      <p:pic>
        <p:nvPicPr>
          <p:cNvPr id="6" name="Picture 5" descr="1111111.png"/>
          <p:cNvPicPr>
            <a:picLocks noChangeAspect="1"/>
          </p:cNvPicPr>
          <p:nvPr/>
        </p:nvPicPr>
        <p:blipFill>
          <a:blip r:embed="rId3" cstate="print"/>
          <a:stretch>
            <a:fillRect/>
          </a:stretch>
        </p:blipFill>
        <p:spPr>
          <a:xfrm>
            <a:off x="0" y="3645024"/>
            <a:ext cx="9144000" cy="3212976"/>
          </a:xfrm>
          <a:prstGeom prst="rect">
            <a:avLst/>
          </a:prstGeom>
        </p:spPr>
      </p:pic>
      <p:sp>
        <p:nvSpPr>
          <p:cNvPr id="7" name="Date Placeholder 6"/>
          <p:cNvSpPr>
            <a:spLocks noGrp="1"/>
          </p:cNvSpPr>
          <p:nvPr>
            <p:ph type="dt" sz="half" idx="10"/>
          </p:nvPr>
        </p:nvSpPr>
        <p:spPr/>
        <p:txBody>
          <a:bodyPr/>
          <a:lstStyle/>
          <a:p>
            <a:r>
              <a:rPr lang="el-GR" smtClean="0"/>
              <a:t>27/6/2013</a:t>
            </a:r>
            <a:endParaRPr lang="el-GR"/>
          </a:p>
        </p:txBody>
      </p:sp>
      <p:sp>
        <p:nvSpPr>
          <p:cNvPr id="8" name="Slide Number Placeholder 7"/>
          <p:cNvSpPr>
            <a:spLocks noGrp="1"/>
          </p:cNvSpPr>
          <p:nvPr>
            <p:ph type="sldNum" sz="quarter" idx="12"/>
          </p:nvPr>
        </p:nvSpPr>
        <p:spPr/>
        <p:txBody>
          <a:bodyPr/>
          <a:lstStyle/>
          <a:p>
            <a:fld id="{57443E8A-2C47-4AC2-B913-FF2D1574D2C7}" type="slidenum">
              <a:rPr lang="el-GR" smtClean="0"/>
              <a:pPr/>
              <a:t>24</a:t>
            </a:fld>
            <a:endParaRPr lang="el-GR"/>
          </a:p>
        </p:txBody>
      </p:sp>
    </p:spTree>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Output</a:t>
            </a:r>
            <a:endParaRPr lang="el-GR" dirty="0"/>
          </a:p>
        </p:txBody>
      </p:sp>
      <p:sp>
        <p:nvSpPr>
          <p:cNvPr id="3" name="Content Placeholder 2"/>
          <p:cNvSpPr>
            <a:spLocks noGrp="1"/>
          </p:cNvSpPr>
          <p:nvPr>
            <p:ph idx="1"/>
          </p:nvPr>
        </p:nvSpPr>
        <p:spPr/>
        <p:txBody>
          <a:bodyPr/>
          <a:lstStyle/>
          <a:p>
            <a:r>
              <a:rPr lang="el-GR" dirty="0" smtClean="0">
                <a:sym typeface="Wingdings" pitchFamily="2" charset="2"/>
              </a:rPr>
              <a:t>Without the learning algorithm</a:t>
            </a:r>
          </a:p>
          <a:p>
            <a:pPr lvl="1"/>
            <a:r>
              <a:rPr lang="el-GR" dirty="0" smtClean="0">
                <a:sym typeface="Wingdings" pitchFamily="2" charset="2"/>
              </a:rPr>
              <a:t>Patient Stage 2 </a:t>
            </a:r>
          </a:p>
          <a:p>
            <a:pPr lvl="1">
              <a:buNone/>
            </a:pPr>
            <a:endParaRPr lang="el-GR" dirty="0" smtClean="0"/>
          </a:p>
          <a:p>
            <a:pPr>
              <a:buNone/>
            </a:pPr>
            <a:endParaRPr lang="el-GR" dirty="0" smtClean="0"/>
          </a:p>
          <a:p>
            <a:endParaRPr lang="el-GR" dirty="0" smtClean="0"/>
          </a:p>
          <a:p>
            <a:r>
              <a:rPr lang="el-GR" dirty="0" smtClean="0"/>
              <a:t>NHL Algorithm</a:t>
            </a:r>
          </a:p>
          <a:p>
            <a:pPr lvl="1"/>
            <a:r>
              <a:rPr lang="el-GR" dirty="0" smtClean="0"/>
              <a:t>Patient</a:t>
            </a:r>
            <a:r>
              <a:rPr lang="el-GR" dirty="0" smtClean="0">
                <a:sym typeface="Wingdings" pitchFamily="2" charset="2"/>
              </a:rPr>
              <a:t> Stage 1</a:t>
            </a:r>
          </a:p>
          <a:p>
            <a:pPr lvl="1"/>
            <a:endParaRPr lang="el-GR" dirty="0" smtClean="0">
              <a:sym typeface="Wingdings" pitchFamily="2" charset="2"/>
            </a:endParaRPr>
          </a:p>
          <a:p>
            <a:pPr>
              <a:buNone/>
            </a:pPr>
            <a:endParaRPr lang="el-GR" dirty="0" smtClean="0">
              <a:sym typeface="Wingdings" pitchFamily="2" charset="2"/>
            </a:endParaRPr>
          </a:p>
        </p:txBody>
      </p:sp>
      <p:sp>
        <p:nvSpPr>
          <p:cNvPr id="4" name="Date Placeholder 3"/>
          <p:cNvSpPr>
            <a:spLocks noGrp="1"/>
          </p:cNvSpPr>
          <p:nvPr>
            <p:ph type="dt" sz="half" idx="10"/>
          </p:nvPr>
        </p:nvSpPr>
        <p:spPr/>
        <p:txBody>
          <a:bodyPr/>
          <a:lstStyle/>
          <a:p>
            <a:r>
              <a:rPr lang="el-GR" smtClean="0"/>
              <a:t>27/6/2013</a:t>
            </a:r>
            <a:endParaRPr lang="el-GR"/>
          </a:p>
        </p:txBody>
      </p:sp>
      <p:sp>
        <p:nvSpPr>
          <p:cNvPr id="5" name="Slide Number Placeholder 4"/>
          <p:cNvSpPr>
            <a:spLocks noGrp="1"/>
          </p:cNvSpPr>
          <p:nvPr>
            <p:ph type="sldNum" sz="quarter" idx="12"/>
          </p:nvPr>
        </p:nvSpPr>
        <p:spPr/>
        <p:txBody>
          <a:bodyPr/>
          <a:lstStyle/>
          <a:p>
            <a:fld id="{57443E8A-2C47-4AC2-B913-FF2D1574D2C7}" type="slidenum">
              <a:rPr lang="el-GR" smtClean="0"/>
              <a:pPr/>
              <a:t>25</a:t>
            </a:fld>
            <a:endParaRPr lang="el-GR"/>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lstStyle/>
          <a:p>
            <a:r>
              <a:rPr lang="el-GR" dirty="0" smtClean="0"/>
              <a:t>Results</a:t>
            </a:r>
            <a:endParaRPr lang="el-GR" dirty="0"/>
          </a:p>
        </p:txBody>
      </p:sp>
      <p:sp>
        <p:nvSpPr>
          <p:cNvPr id="3" name="Content Placeholder 2"/>
          <p:cNvSpPr>
            <a:spLocks noGrp="1"/>
          </p:cNvSpPr>
          <p:nvPr>
            <p:ph idx="1"/>
          </p:nvPr>
        </p:nvSpPr>
        <p:spPr>
          <a:xfrm>
            <a:off x="467544" y="1556792"/>
            <a:ext cx="8229600" cy="4389120"/>
          </a:xfrm>
        </p:spPr>
        <p:txBody>
          <a:bodyPr>
            <a:normAutofit fontScale="70000" lnSpcReduction="20000"/>
          </a:bodyPr>
          <a:lstStyle/>
          <a:p>
            <a:pPr algn="just">
              <a:buFont typeface="Wingdings" pitchFamily="2" charset="2"/>
              <a:buChar char="Ø"/>
            </a:pPr>
            <a:r>
              <a:rPr lang="en-US" sz="3000" dirty="0" smtClean="0"/>
              <a:t>Weight matrices influence the result</a:t>
            </a:r>
          </a:p>
          <a:p>
            <a:pPr algn="just">
              <a:buFont typeface="Wingdings" pitchFamily="2" charset="2"/>
              <a:buChar char="Ø"/>
            </a:pPr>
            <a:r>
              <a:rPr lang="en-US" sz="3000" dirty="0" smtClean="0"/>
              <a:t>Easy to use the proposed software tool</a:t>
            </a:r>
          </a:p>
          <a:p>
            <a:pPr>
              <a:buNone/>
            </a:pPr>
            <a:endParaRPr lang="el-GR" sz="2800" dirty="0" smtClean="0"/>
          </a:p>
          <a:p>
            <a:r>
              <a:rPr lang="el-GR" sz="2800" dirty="0" smtClean="0"/>
              <a:t>Without the learning algorithm:</a:t>
            </a:r>
          </a:p>
          <a:p>
            <a:pPr lvl="1" algn="just"/>
            <a:r>
              <a:rPr lang="en-US" sz="2800" dirty="0" smtClean="0"/>
              <a:t>Few </a:t>
            </a:r>
            <a:r>
              <a:rPr lang="en-US" sz="2800" dirty="0" smtClean="0"/>
              <a:t>recursive steps </a:t>
            </a:r>
            <a:r>
              <a:rPr lang="en-US" sz="2800" dirty="0" smtClean="0"/>
              <a:t>(</a:t>
            </a:r>
            <a:r>
              <a:rPr lang="el-GR" sz="2800" dirty="0" smtClean="0"/>
              <a:t>until </a:t>
            </a:r>
            <a:r>
              <a:rPr lang="el-GR" sz="2800" dirty="0" smtClean="0"/>
              <a:t>9</a:t>
            </a:r>
            <a:r>
              <a:rPr lang="en-US" sz="2800" dirty="0" smtClean="0"/>
              <a:t> </a:t>
            </a:r>
            <a:r>
              <a:rPr lang="en-US" sz="2800" dirty="0" smtClean="0"/>
              <a:t>steps)</a:t>
            </a:r>
          </a:p>
          <a:p>
            <a:pPr lvl="1" algn="just"/>
            <a:r>
              <a:rPr lang="en-US" sz="2800" dirty="0" smtClean="0"/>
              <a:t>Fast </a:t>
            </a:r>
            <a:r>
              <a:rPr lang="en-US" sz="2800" dirty="0" smtClean="0"/>
              <a:t>diagnosis</a:t>
            </a:r>
            <a:endParaRPr lang="el-GR" sz="2800" dirty="0" smtClean="0"/>
          </a:p>
          <a:p>
            <a:pPr lvl="1" algn="just"/>
            <a:r>
              <a:rPr lang="el-GR" sz="2800" dirty="0" smtClean="0"/>
              <a:t>Convergence to undesired equilibrium points</a:t>
            </a:r>
          </a:p>
          <a:p>
            <a:pPr lvl="1" algn="just"/>
            <a:r>
              <a:rPr lang="el-GR" sz="2800" dirty="0" smtClean="0"/>
              <a:t>Demands training</a:t>
            </a:r>
            <a:endParaRPr lang="en-US" sz="2800" dirty="0" smtClean="0"/>
          </a:p>
          <a:p>
            <a:pPr>
              <a:buNone/>
            </a:pPr>
            <a:endParaRPr lang="el-GR" sz="2800" dirty="0" smtClean="0"/>
          </a:p>
          <a:p>
            <a:r>
              <a:rPr lang="el-GR" sz="2800" dirty="0" smtClean="0"/>
              <a:t>NHL Algorithm:</a:t>
            </a:r>
          </a:p>
          <a:p>
            <a:pPr lvl="1"/>
            <a:r>
              <a:rPr lang="el-GR" sz="2800" dirty="0" smtClean="0"/>
              <a:t>Much more recursive steps</a:t>
            </a:r>
          </a:p>
          <a:p>
            <a:pPr lvl="1"/>
            <a:r>
              <a:rPr lang="el-GR" sz="2800" dirty="0" smtClean="0"/>
              <a:t>Difficulty and many trials in order to find the right parameters h and g</a:t>
            </a:r>
          </a:p>
          <a:p>
            <a:pPr lvl="1"/>
            <a:r>
              <a:rPr lang="el-GR" sz="2800" dirty="0" smtClean="0"/>
              <a:t>E</a:t>
            </a:r>
            <a:r>
              <a:rPr lang="el-GR" sz="2800" dirty="0" smtClean="0"/>
              <a:t>quilibrium points closer to the reality</a:t>
            </a:r>
          </a:p>
          <a:p>
            <a:pPr lvl="1"/>
            <a:endParaRPr lang="el-GR" dirty="0" smtClean="0"/>
          </a:p>
          <a:p>
            <a:pPr lvl="1"/>
            <a:endParaRPr lang="en-US" dirty="0" smtClean="0"/>
          </a:p>
        </p:txBody>
      </p:sp>
      <p:sp>
        <p:nvSpPr>
          <p:cNvPr id="4" name="Date Placeholder 3"/>
          <p:cNvSpPr>
            <a:spLocks noGrp="1"/>
          </p:cNvSpPr>
          <p:nvPr>
            <p:ph type="dt" sz="half" idx="10"/>
          </p:nvPr>
        </p:nvSpPr>
        <p:spPr/>
        <p:txBody>
          <a:bodyPr/>
          <a:lstStyle/>
          <a:p>
            <a:r>
              <a:rPr lang="el-GR" smtClean="0"/>
              <a:t>27/6/2013</a:t>
            </a:r>
            <a:endParaRPr lang="el-GR"/>
          </a:p>
        </p:txBody>
      </p:sp>
      <p:sp>
        <p:nvSpPr>
          <p:cNvPr id="5" name="Slide Number Placeholder 4"/>
          <p:cNvSpPr>
            <a:spLocks noGrp="1"/>
          </p:cNvSpPr>
          <p:nvPr>
            <p:ph type="sldNum" sz="quarter" idx="12"/>
          </p:nvPr>
        </p:nvSpPr>
        <p:spPr/>
        <p:txBody>
          <a:bodyPr/>
          <a:lstStyle/>
          <a:p>
            <a:fld id="{57443E8A-2C47-4AC2-B913-FF2D1574D2C7}" type="slidenum">
              <a:rPr lang="el-GR" smtClean="0"/>
              <a:pPr/>
              <a:t>26</a:t>
            </a:fld>
            <a:endParaRPr lang="el-GR"/>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Conclusions (1/</a:t>
            </a:r>
            <a:r>
              <a:rPr lang="en-US" dirty="0" smtClean="0"/>
              <a:t>2</a:t>
            </a:r>
            <a:r>
              <a:rPr lang="el-GR" dirty="0" smtClean="0"/>
              <a:t>)</a:t>
            </a:r>
            <a:endParaRPr lang="el-GR" dirty="0"/>
          </a:p>
        </p:txBody>
      </p:sp>
      <p:sp>
        <p:nvSpPr>
          <p:cNvPr id="3" name="Content Placeholder 2"/>
          <p:cNvSpPr>
            <a:spLocks noGrp="1"/>
          </p:cNvSpPr>
          <p:nvPr>
            <p:ph idx="1"/>
          </p:nvPr>
        </p:nvSpPr>
        <p:spPr/>
        <p:txBody>
          <a:bodyPr>
            <a:normAutofit fontScale="92500" lnSpcReduction="10000"/>
          </a:bodyPr>
          <a:lstStyle/>
          <a:p>
            <a:pPr algn="just"/>
            <a:r>
              <a:rPr lang="en-US" dirty="0" smtClean="0"/>
              <a:t>Modeling with this tool closely represents the way experts perceive it </a:t>
            </a:r>
            <a:endParaRPr lang="el-GR" dirty="0" smtClean="0"/>
          </a:p>
          <a:p>
            <a:pPr algn="just"/>
            <a:r>
              <a:rPr lang="el-GR" dirty="0" smtClean="0"/>
              <a:t>NHL algorithm offers more reasonable results according to physicians</a:t>
            </a:r>
          </a:p>
          <a:p>
            <a:pPr algn="just"/>
            <a:r>
              <a:rPr lang="en-US" dirty="0" smtClean="0"/>
              <a:t>NHL algorithm needs more iteration steps in order to reach an equilibrium point</a:t>
            </a:r>
            <a:endParaRPr lang="el-GR" dirty="0" smtClean="0"/>
          </a:p>
          <a:p>
            <a:pPr algn="just"/>
            <a:r>
              <a:rPr lang="en-US" dirty="0" smtClean="0"/>
              <a:t>By using FCM without a learning algorithm to train it, we have a fast model that after a few iteration steps reaches </a:t>
            </a:r>
            <a:r>
              <a:rPr lang="el-GR" dirty="0" smtClean="0"/>
              <a:t>an </a:t>
            </a:r>
            <a:r>
              <a:rPr lang="en-US" dirty="0" smtClean="0"/>
              <a:t>equilibrium point</a:t>
            </a:r>
            <a:endParaRPr lang="el-GR" dirty="0" smtClean="0"/>
          </a:p>
          <a:p>
            <a:pPr algn="just"/>
            <a:r>
              <a:rPr lang="el-GR" dirty="0" smtClean="0"/>
              <a:t>The </a:t>
            </a:r>
            <a:r>
              <a:rPr lang="x-none" smtClean="0"/>
              <a:t>suggested model is easily altered to incorporate </a:t>
            </a:r>
            <a:r>
              <a:rPr lang="en-US" dirty="0" smtClean="0"/>
              <a:t>other</a:t>
            </a:r>
            <a:r>
              <a:rPr lang="x-none" smtClean="0"/>
              <a:t> diseases</a:t>
            </a:r>
            <a:endParaRPr lang="el-GR" dirty="0" smtClean="0"/>
          </a:p>
          <a:p>
            <a:endParaRPr lang="el-GR" dirty="0" smtClean="0"/>
          </a:p>
          <a:p>
            <a:endParaRPr lang="el-GR" dirty="0"/>
          </a:p>
        </p:txBody>
      </p:sp>
      <p:sp>
        <p:nvSpPr>
          <p:cNvPr id="4" name="Date Placeholder 3"/>
          <p:cNvSpPr>
            <a:spLocks noGrp="1"/>
          </p:cNvSpPr>
          <p:nvPr>
            <p:ph type="dt" sz="half" idx="10"/>
          </p:nvPr>
        </p:nvSpPr>
        <p:spPr/>
        <p:txBody>
          <a:bodyPr/>
          <a:lstStyle/>
          <a:p>
            <a:r>
              <a:rPr lang="el-GR" smtClean="0"/>
              <a:t>27/6/2013</a:t>
            </a:r>
            <a:endParaRPr lang="el-GR"/>
          </a:p>
        </p:txBody>
      </p:sp>
      <p:sp>
        <p:nvSpPr>
          <p:cNvPr id="5" name="Slide Number Placeholder 4"/>
          <p:cNvSpPr>
            <a:spLocks noGrp="1"/>
          </p:cNvSpPr>
          <p:nvPr>
            <p:ph type="sldNum" sz="quarter" idx="12"/>
          </p:nvPr>
        </p:nvSpPr>
        <p:spPr/>
        <p:txBody>
          <a:bodyPr/>
          <a:lstStyle/>
          <a:p>
            <a:fld id="{57443E8A-2C47-4AC2-B913-FF2D1574D2C7}" type="slidenum">
              <a:rPr lang="el-GR" smtClean="0"/>
              <a:pPr/>
              <a:t>27</a:t>
            </a:fld>
            <a:endParaRPr lang="el-G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Conclusions (2/</a:t>
            </a:r>
            <a:r>
              <a:rPr lang="en-US" dirty="0" smtClean="0"/>
              <a:t>2</a:t>
            </a:r>
            <a:r>
              <a:rPr lang="el-GR" dirty="0" smtClean="0"/>
              <a:t>)</a:t>
            </a:r>
            <a:endParaRPr lang="el-GR" dirty="0"/>
          </a:p>
        </p:txBody>
      </p:sp>
      <p:sp>
        <p:nvSpPr>
          <p:cNvPr id="3" name="Content Placeholder 2"/>
          <p:cNvSpPr>
            <a:spLocks noGrp="1"/>
          </p:cNvSpPr>
          <p:nvPr>
            <p:ph idx="1"/>
          </p:nvPr>
        </p:nvSpPr>
        <p:spPr/>
        <p:txBody>
          <a:bodyPr>
            <a:normAutofit lnSpcReduction="10000"/>
          </a:bodyPr>
          <a:lstStyle/>
          <a:p>
            <a:pPr algn="just"/>
            <a:r>
              <a:rPr lang="en-US" dirty="0" smtClean="0"/>
              <a:t>In most cases, FCMs are constructed manually, and, thus, they cannot be applied when dealing with large number of variables. In such cases, their development could be significantly affected by the limited knowledge and skills of the </a:t>
            </a:r>
            <a:r>
              <a:rPr lang="en-US" dirty="0" smtClean="0"/>
              <a:t>expert</a:t>
            </a:r>
            <a:r>
              <a:rPr lang="en-US" dirty="0" smtClean="0"/>
              <a:t>. Thus, it is essential to use learning algorithms to accomplish this task</a:t>
            </a:r>
          </a:p>
          <a:p>
            <a:pPr algn="just"/>
            <a:r>
              <a:rPr lang="en-US" dirty="0" smtClean="0"/>
              <a:t>Despite the early obtained encouraging results, we still need the opinion of the physicians as to how useful can this FCM modeling approach be to Parkinson’s disease. Future collaboration and consultation with physicians can help this effort</a:t>
            </a:r>
            <a:endParaRPr lang="el-GR" dirty="0" smtClean="0"/>
          </a:p>
          <a:p>
            <a:endParaRPr lang="el-GR" dirty="0"/>
          </a:p>
        </p:txBody>
      </p:sp>
      <p:sp>
        <p:nvSpPr>
          <p:cNvPr id="5" name="Date Placeholder 4"/>
          <p:cNvSpPr>
            <a:spLocks noGrp="1"/>
          </p:cNvSpPr>
          <p:nvPr>
            <p:ph type="dt" sz="half" idx="10"/>
          </p:nvPr>
        </p:nvSpPr>
        <p:spPr/>
        <p:txBody>
          <a:bodyPr/>
          <a:lstStyle/>
          <a:p>
            <a:r>
              <a:rPr lang="el-GR" smtClean="0"/>
              <a:t>27/6/2013</a:t>
            </a:r>
            <a:endParaRPr lang="el-GR"/>
          </a:p>
        </p:txBody>
      </p:sp>
      <p:sp>
        <p:nvSpPr>
          <p:cNvPr id="6" name="Slide Number Placeholder 5"/>
          <p:cNvSpPr>
            <a:spLocks noGrp="1"/>
          </p:cNvSpPr>
          <p:nvPr>
            <p:ph type="sldNum" sz="quarter" idx="12"/>
          </p:nvPr>
        </p:nvSpPr>
        <p:spPr/>
        <p:txBody>
          <a:bodyPr/>
          <a:lstStyle/>
          <a:p>
            <a:fld id="{57443E8A-2C47-4AC2-B913-FF2D1574D2C7}" type="slidenum">
              <a:rPr lang="el-GR" smtClean="0"/>
              <a:pPr/>
              <a:t>28</a:t>
            </a:fld>
            <a:endParaRPr lang="el-G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images.jpg"/>
          <p:cNvPicPr>
            <a:picLocks noChangeAspect="1"/>
          </p:cNvPicPr>
          <p:nvPr/>
        </p:nvPicPr>
        <p:blipFill>
          <a:blip r:embed="rId2" cstate="print"/>
          <a:stretch>
            <a:fillRect/>
          </a:stretch>
        </p:blipFill>
        <p:spPr>
          <a:xfrm>
            <a:off x="0" y="0"/>
            <a:ext cx="9144000" cy="6873327"/>
          </a:xfrm>
          <a:prstGeom prst="rect">
            <a:avLst/>
          </a:prstGeom>
        </p:spPr>
      </p:pic>
      <p:sp>
        <p:nvSpPr>
          <p:cNvPr id="8" name="Title 7"/>
          <p:cNvSpPr>
            <a:spLocks noGrp="1"/>
          </p:cNvSpPr>
          <p:nvPr>
            <p:ph type="title"/>
          </p:nvPr>
        </p:nvSpPr>
        <p:spPr>
          <a:xfrm>
            <a:off x="467544" y="332656"/>
            <a:ext cx="8305800" cy="1143000"/>
          </a:xfrm>
        </p:spPr>
        <p:txBody>
          <a:bodyPr>
            <a:normAutofit/>
          </a:bodyPr>
          <a:lstStyle/>
          <a:p>
            <a:r>
              <a:rPr lang="en-US" sz="5400" dirty="0" smtClean="0">
                <a:solidFill>
                  <a:srgbClr val="FF0000"/>
                </a:solidFill>
              </a:rPr>
              <a:t>Thank you for your attention</a:t>
            </a:r>
            <a:endParaRPr lang="el-GR" dirty="0">
              <a:solidFill>
                <a:srgbClr val="FF0000"/>
              </a:solidFill>
            </a:endParaRPr>
          </a:p>
        </p:txBody>
      </p:sp>
      <p:sp>
        <p:nvSpPr>
          <p:cNvPr id="3" name="2 - Θέση περιεχομένου"/>
          <p:cNvSpPr>
            <a:spLocks noGrp="1"/>
          </p:cNvSpPr>
          <p:nvPr>
            <p:ph sz="half" idx="4294967295"/>
          </p:nvPr>
        </p:nvSpPr>
        <p:spPr>
          <a:xfrm>
            <a:off x="1066800" y="4365625"/>
            <a:ext cx="8077200" cy="1143000"/>
          </a:xfrm>
        </p:spPr>
        <p:txBody>
          <a:bodyPr>
            <a:noAutofit/>
          </a:bodyPr>
          <a:lstStyle/>
          <a:p>
            <a:pPr marL="0" lvl="0" indent="0" algn="ctr">
              <a:spcBef>
                <a:spcPct val="0"/>
              </a:spcBef>
              <a:buClrTx/>
              <a:buSzTx/>
              <a:buNone/>
              <a:defRPr/>
            </a:pPr>
            <a:r>
              <a:rPr lang="en-US" sz="2800" dirty="0" smtClean="0">
                <a:solidFill>
                  <a:srgbClr val="FFFF00"/>
                </a:solidFill>
              </a:rPr>
              <a:t>Professor Peter P. </a:t>
            </a:r>
            <a:r>
              <a:rPr lang="en-US" sz="2800" dirty="0" err="1" smtClean="0">
                <a:solidFill>
                  <a:srgbClr val="FFFF00"/>
                </a:solidFill>
              </a:rPr>
              <a:t>Groumpos</a:t>
            </a:r>
            <a:r>
              <a:rPr lang="en-US" sz="2800" dirty="0" smtClean="0">
                <a:solidFill>
                  <a:srgbClr val="FFFF00"/>
                </a:solidFill>
              </a:rPr>
              <a:t> 	</a:t>
            </a:r>
          </a:p>
          <a:p>
            <a:pPr marL="0" lvl="0" indent="0" algn="ctr">
              <a:spcBef>
                <a:spcPct val="0"/>
              </a:spcBef>
              <a:buClrTx/>
              <a:buSzTx/>
              <a:buNone/>
              <a:defRPr/>
            </a:pPr>
            <a:r>
              <a:rPr lang="en-US" sz="2800" dirty="0" smtClean="0">
                <a:solidFill>
                  <a:srgbClr val="FFFF00"/>
                </a:solidFill>
              </a:rPr>
              <a:t>Email: </a:t>
            </a:r>
            <a:r>
              <a:rPr lang="en-US" sz="2800" dirty="0" smtClean="0">
                <a:solidFill>
                  <a:schemeClr val="tx1">
                    <a:lumMod val="65000"/>
                    <a:lumOff val="35000"/>
                  </a:schemeClr>
                </a:solidFill>
                <a:hlinkClick r:id="rId3"/>
              </a:rPr>
              <a:t>groumpos@ece.upatras.gr</a:t>
            </a:r>
            <a:endParaRPr lang="en-US" sz="2800" dirty="0" smtClean="0">
              <a:solidFill>
                <a:schemeClr val="tx1">
                  <a:lumMod val="65000"/>
                  <a:lumOff val="35000"/>
                </a:schemeClr>
              </a:solidFill>
            </a:endParaRPr>
          </a:p>
        </p:txBody>
      </p:sp>
      <p:sp>
        <p:nvSpPr>
          <p:cNvPr id="5" name="3 - Τίτλος"/>
          <p:cNvSpPr txBox="1">
            <a:spLocks/>
          </p:cNvSpPr>
          <p:nvPr/>
        </p:nvSpPr>
        <p:spPr>
          <a:xfrm>
            <a:off x="-990600" y="4114800"/>
            <a:ext cx="8229600" cy="1143000"/>
          </a:xfrm>
          <a:prstGeom prst="rect">
            <a:avLst/>
          </a:prstGeom>
        </p:spPr>
        <p:txBody>
          <a:bodyPr vert="horz" lIns="0" tIns="45720" rIns="0" bIns="0" anchor="b">
            <a:normAutofit/>
            <a:scene3d>
              <a:camera prst="orthographicFront"/>
              <a:lightRig rig="freezing" dir="t">
                <a:rot lat="0" lon="0" rev="5640000"/>
              </a:lightRig>
            </a:scene3d>
            <a:sp3d prstMaterial="flat">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200" b="0" i="0" u="none" strike="noStrike" kern="1200" cap="none" spc="0" normalizeH="0" baseline="0" noProof="0" dirty="0">
              <a:ln>
                <a:noFill/>
              </a:ln>
              <a:solidFill>
                <a:schemeClr val="tx2"/>
              </a:solidFill>
              <a:effectLst/>
              <a:uLnTx/>
              <a:uFillTx/>
              <a:latin typeface="+mj-lt"/>
              <a:ea typeface="+mj-ea"/>
              <a:cs typeface="+mj-cs"/>
            </a:endParaRPr>
          </a:p>
        </p:txBody>
      </p:sp>
      <p:sp>
        <p:nvSpPr>
          <p:cNvPr id="9" name="TextBox 8"/>
          <p:cNvSpPr txBox="1"/>
          <p:nvPr/>
        </p:nvSpPr>
        <p:spPr>
          <a:xfrm>
            <a:off x="1979712" y="2420888"/>
            <a:ext cx="6705600" cy="1384995"/>
          </a:xfrm>
          <a:prstGeom prst="rect">
            <a:avLst/>
          </a:prstGeom>
          <a:noFill/>
        </p:spPr>
        <p:txBody>
          <a:bodyPr wrap="square" rtlCol="0">
            <a:spAutoFit/>
          </a:bodyPr>
          <a:lstStyle/>
          <a:p>
            <a:r>
              <a:rPr lang="en-US" sz="2800" dirty="0" smtClean="0">
                <a:solidFill>
                  <a:srgbClr val="FFFF00"/>
                </a:solidFill>
              </a:rPr>
              <a:t>PhD Student </a:t>
            </a:r>
            <a:r>
              <a:rPr lang="en-US" sz="2800" dirty="0" err="1" smtClean="0">
                <a:solidFill>
                  <a:srgbClr val="FFFF00"/>
                </a:solidFill>
              </a:rPr>
              <a:t>Antigoni</a:t>
            </a:r>
            <a:r>
              <a:rPr lang="en-US" sz="2800" dirty="0" smtClean="0">
                <a:solidFill>
                  <a:srgbClr val="FFFF00"/>
                </a:solidFill>
              </a:rPr>
              <a:t> P. </a:t>
            </a:r>
            <a:r>
              <a:rPr lang="en-US" sz="2800" dirty="0" err="1" smtClean="0">
                <a:solidFill>
                  <a:srgbClr val="FFFF00"/>
                </a:solidFill>
              </a:rPr>
              <a:t>Anninou</a:t>
            </a:r>
            <a:endParaRPr lang="en-US" sz="2800" dirty="0" smtClean="0">
              <a:solidFill>
                <a:srgbClr val="FFFF00"/>
              </a:solidFill>
            </a:endParaRPr>
          </a:p>
          <a:p>
            <a:r>
              <a:rPr lang="en-US" sz="2800" dirty="0" smtClean="0">
                <a:solidFill>
                  <a:srgbClr val="FFFF00"/>
                </a:solidFill>
              </a:rPr>
              <a:t>Email: </a:t>
            </a:r>
            <a:r>
              <a:rPr lang="en-US" sz="2800" dirty="0" smtClean="0">
                <a:solidFill>
                  <a:srgbClr val="FFFF00"/>
                </a:solidFill>
                <a:hlinkClick r:id="rId4"/>
              </a:rPr>
              <a:t>anninou@ece.upatras.gr</a:t>
            </a:r>
            <a:endParaRPr lang="en-US" sz="2800" dirty="0" smtClean="0">
              <a:solidFill>
                <a:srgbClr val="FFFF00"/>
              </a:solidFill>
            </a:endParaRPr>
          </a:p>
          <a:p>
            <a:endParaRPr lang="el-GR" sz="2800" dirty="0"/>
          </a:p>
        </p:txBody>
      </p:sp>
      <p:sp>
        <p:nvSpPr>
          <p:cNvPr id="14" name="Date Placeholder 13"/>
          <p:cNvSpPr>
            <a:spLocks noGrp="1"/>
          </p:cNvSpPr>
          <p:nvPr>
            <p:ph type="dt" sz="half" idx="10"/>
          </p:nvPr>
        </p:nvSpPr>
        <p:spPr/>
        <p:txBody>
          <a:bodyPr/>
          <a:lstStyle/>
          <a:p>
            <a:r>
              <a:rPr lang="el-GR" smtClean="0"/>
              <a:t>27/6/2013</a:t>
            </a:r>
            <a:endParaRPr lang="el-GR"/>
          </a:p>
        </p:txBody>
      </p:sp>
      <p:sp>
        <p:nvSpPr>
          <p:cNvPr id="15" name="Slide Number Placeholder 14"/>
          <p:cNvSpPr>
            <a:spLocks noGrp="1"/>
          </p:cNvSpPr>
          <p:nvPr>
            <p:ph type="sldNum" sz="quarter" idx="12"/>
          </p:nvPr>
        </p:nvSpPr>
        <p:spPr/>
        <p:txBody>
          <a:bodyPr/>
          <a:lstStyle/>
          <a:p>
            <a:fld id="{57443E8A-2C47-4AC2-B913-FF2D1574D2C7}" type="slidenum">
              <a:rPr lang="el-GR" smtClean="0"/>
              <a:pPr/>
              <a:t>29</a:t>
            </a:fld>
            <a:endParaRPr lang="el-GR"/>
          </a:p>
        </p:txBody>
      </p:sp>
    </p:spTree>
  </p:cSld>
  <p:clrMapOvr>
    <a:masterClrMapping/>
  </p:clrMapOvr>
  <p:transition>
    <p:wheel spokes="2"/>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	</a:t>
            </a:r>
            <a:endParaRPr lang="el-GR" dirty="0"/>
          </a:p>
        </p:txBody>
      </p:sp>
      <p:sp>
        <p:nvSpPr>
          <p:cNvPr id="3" name="Content Placeholder 2"/>
          <p:cNvSpPr>
            <a:spLocks noGrp="1"/>
          </p:cNvSpPr>
          <p:nvPr>
            <p:ph idx="1"/>
          </p:nvPr>
        </p:nvSpPr>
        <p:spPr>
          <a:xfrm>
            <a:off x="467544" y="2332037"/>
            <a:ext cx="8229600" cy="4525963"/>
          </a:xfrm>
        </p:spPr>
        <p:txBody>
          <a:bodyPr/>
          <a:lstStyle/>
          <a:p>
            <a:pPr algn="just"/>
            <a:r>
              <a:rPr lang="en-US" dirty="0" smtClean="0"/>
              <a:t>Construction and training of a Fuzzy Cognitive Map (FCM) in modeling a Decision Support System, to help in diagnosis </a:t>
            </a:r>
            <a:r>
              <a:rPr lang="el-GR" dirty="0" smtClean="0"/>
              <a:t>concerning </a:t>
            </a:r>
            <a:r>
              <a:rPr lang="en-US" dirty="0" smtClean="0"/>
              <a:t>the disease of Parkinson</a:t>
            </a:r>
            <a:endParaRPr lang="el-GR" dirty="0"/>
          </a:p>
        </p:txBody>
      </p:sp>
      <p:sp>
        <p:nvSpPr>
          <p:cNvPr id="4" name="Date Placeholder 3"/>
          <p:cNvSpPr>
            <a:spLocks noGrp="1"/>
          </p:cNvSpPr>
          <p:nvPr>
            <p:ph type="dt" sz="half" idx="10"/>
          </p:nvPr>
        </p:nvSpPr>
        <p:spPr/>
        <p:txBody>
          <a:bodyPr/>
          <a:lstStyle/>
          <a:p>
            <a:r>
              <a:rPr lang="el-GR" smtClean="0"/>
              <a:t>27/6/2013</a:t>
            </a:r>
            <a:endParaRPr lang="el-GR"/>
          </a:p>
        </p:txBody>
      </p:sp>
      <p:sp>
        <p:nvSpPr>
          <p:cNvPr id="5" name="Slide Number Placeholder 4"/>
          <p:cNvSpPr>
            <a:spLocks noGrp="1"/>
          </p:cNvSpPr>
          <p:nvPr>
            <p:ph type="sldNum" sz="quarter" idx="12"/>
          </p:nvPr>
        </p:nvSpPr>
        <p:spPr/>
        <p:txBody>
          <a:bodyPr/>
          <a:lstStyle/>
          <a:p>
            <a:fld id="{57443E8A-2C47-4AC2-B913-FF2D1574D2C7}" type="slidenum">
              <a:rPr lang="el-GR" smtClean="0"/>
              <a:pPr/>
              <a:t>3</a:t>
            </a:fld>
            <a:endParaRPr lang="el-GR"/>
          </a:p>
        </p:txBody>
      </p:sp>
    </p:spTree>
  </p:cSld>
  <p:clrMapOvr>
    <a:masterClrMapping/>
  </p:clrMapOvr>
  <p:transition>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29600" cy="1143000"/>
          </a:xfrm>
        </p:spPr>
        <p:txBody>
          <a:bodyPr>
            <a:normAutofit fontScale="90000"/>
          </a:bodyPr>
          <a:lstStyle/>
          <a:p>
            <a:r>
              <a:rPr lang="el-GR" dirty="0" smtClean="0"/>
              <a:t>Fuzzy Cognitive Maps (FCM) (1/</a:t>
            </a:r>
            <a:r>
              <a:rPr lang="en-US" dirty="0" smtClean="0"/>
              <a:t>5</a:t>
            </a:r>
            <a:r>
              <a:rPr lang="el-GR" dirty="0" smtClean="0"/>
              <a:t>)</a:t>
            </a:r>
            <a:endParaRPr lang="el-GR" dirty="0"/>
          </a:p>
        </p:txBody>
      </p:sp>
      <p:sp>
        <p:nvSpPr>
          <p:cNvPr id="4" name="Content Placeholder 3"/>
          <p:cNvSpPr>
            <a:spLocks noGrp="1"/>
          </p:cNvSpPr>
          <p:nvPr>
            <p:ph idx="1"/>
          </p:nvPr>
        </p:nvSpPr>
        <p:spPr>
          <a:xfrm>
            <a:off x="467544" y="2468880"/>
            <a:ext cx="8229600" cy="4389120"/>
          </a:xfrm>
        </p:spPr>
        <p:txBody>
          <a:bodyPr>
            <a:normAutofit/>
          </a:bodyPr>
          <a:lstStyle/>
          <a:p>
            <a:pPr algn="just"/>
            <a:r>
              <a:rPr lang="el-GR" sz="4000" dirty="0" smtClean="0"/>
              <a:t>Modeling method for describing particular domains</a:t>
            </a:r>
          </a:p>
          <a:p>
            <a:pPr algn="just"/>
            <a:r>
              <a:rPr lang="el-GR" sz="4000" dirty="0" smtClean="0"/>
              <a:t>Fyzzy-graph structures for representing causal reasoning</a:t>
            </a:r>
          </a:p>
        </p:txBody>
      </p:sp>
      <p:sp>
        <p:nvSpPr>
          <p:cNvPr id="5" name="Date Placeholder 4"/>
          <p:cNvSpPr>
            <a:spLocks noGrp="1"/>
          </p:cNvSpPr>
          <p:nvPr>
            <p:ph type="dt" sz="half" idx="10"/>
          </p:nvPr>
        </p:nvSpPr>
        <p:spPr/>
        <p:txBody>
          <a:bodyPr/>
          <a:lstStyle/>
          <a:p>
            <a:r>
              <a:rPr lang="el-GR" smtClean="0"/>
              <a:t>27/6/2013</a:t>
            </a:r>
            <a:endParaRPr lang="el-GR"/>
          </a:p>
        </p:txBody>
      </p:sp>
      <p:sp>
        <p:nvSpPr>
          <p:cNvPr id="6" name="Slide Number Placeholder 5"/>
          <p:cNvSpPr>
            <a:spLocks noGrp="1"/>
          </p:cNvSpPr>
          <p:nvPr>
            <p:ph type="sldNum" sz="quarter" idx="12"/>
          </p:nvPr>
        </p:nvSpPr>
        <p:spPr/>
        <p:txBody>
          <a:bodyPr/>
          <a:lstStyle/>
          <a:p>
            <a:fld id="{57443E8A-2C47-4AC2-B913-FF2D1574D2C7}" type="slidenum">
              <a:rPr lang="el-GR" smtClean="0"/>
              <a:pPr/>
              <a:t>4</a:t>
            </a:fld>
            <a:endParaRPr lang="el-G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8"/>
          <p:cNvSpPr>
            <a:spLocks noGrp="1"/>
          </p:cNvSpPr>
          <p:nvPr>
            <p:ph type="title"/>
          </p:nvPr>
        </p:nvSpPr>
        <p:spPr>
          <a:xfrm>
            <a:off x="457200" y="609600"/>
            <a:ext cx="8229600" cy="1143000"/>
          </a:xfrm>
        </p:spPr>
        <p:txBody>
          <a:bodyPr>
            <a:normAutofit/>
          </a:bodyPr>
          <a:lstStyle/>
          <a:p>
            <a:pPr algn="ctr" eaLnBrk="1" hangingPunct="1"/>
            <a:r>
              <a:rPr lang="en-US" sz="4000" dirty="0" smtClean="0"/>
              <a:t>Fuzzy Cognitive Maps (2/5)</a:t>
            </a:r>
            <a:endParaRPr lang="el-GR" sz="4000" dirty="0" smtClean="0">
              <a:solidFill>
                <a:schemeClr val="tx1"/>
              </a:solidFill>
            </a:endParaRPr>
          </a:p>
        </p:txBody>
      </p:sp>
      <p:sp>
        <p:nvSpPr>
          <p:cNvPr id="22530" name="Content Placeholder 14"/>
          <p:cNvSpPr>
            <a:spLocks noGrp="1"/>
          </p:cNvSpPr>
          <p:nvPr>
            <p:ph sz="half" idx="1"/>
          </p:nvPr>
        </p:nvSpPr>
        <p:spPr>
          <a:xfrm>
            <a:off x="468313" y="1916113"/>
            <a:ext cx="4038600" cy="4826000"/>
          </a:xfrm>
        </p:spPr>
        <p:txBody>
          <a:bodyPr/>
          <a:lstStyle/>
          <a:p>
            <a:pPr algn="just" eaLnBrk="1" hangingPunct="1"/>
            <a:r>
              <a:rPr lang="en-US" sz="1900" dirty="0" smtClean="0"/>
              <a:t>Nodes</a:t>
            </a:r>
            <a:r>
              <a:rPr lang="el-GR" sz="1900" dirty="0" smtClean="0"/>
              <a:t>: </a:t>
            </a:r>
            <a:r>
              <a:rPr lang="en-US" sz="1900" dirty="0" smtClean="0"/>
              <a:t>Represent the system’s concepts or variables</a:t>
            </a:r>
          </a:p>
          <a:p>
            <a:pPr algn="just" eaLnBrk="1" hangingPunct="1"/>
            <a:endParaRPr lang="el-GR" sz="1900" dirty="0" smtClean="0"/>
          </a:p>
          <a:p>
            <a:pPr algn="just" eaLnBrk="1" hangingPunct="1"/>
            <a:r>
              <a:rPr lang="en-US" sz="1900" dirty="0" smtClean="0"/>
              <a:t>Arrows</a:t>
            </a:r>
            <a:r>
              <a:rPr lang="el-GR" sz="1900" dirty="0" smtClean="0"/>
              <a:t>:</a:t>
            </a:r>
            <a:r>
              <a:rPr lang="en-US" sz="1900" dirty="0" smtClean="0"/>
              <a:t> Interconnection between nodes</a:t>
            </a:r>
            <a:r>
              <a:rPr lang="el-GR" sz="1900" dirty="0" smtClean="0"/>
              <a:t>.</a:t>
            </a:r>
            <a:r>
              <a:rPr lang="en-US" sz="1900" dirty="0" smtClean="0"/>
              <a:t> Show the cause-effect relationship between them.</a:t>
            </a:r>
          </a:p>
          <a:p>
            <a:pPr algn="just" eaLnBrk="1" hangingPunct="1">
              <a:buNone/>
            </a:pPr>
            <a:r>
              <a:rPr lang="el-GR" sz="1900" dirty="0" smtClean="0"/>
              <a:t> </a:t>
            </a:r>
            <a:endParaRPr lang="en-US" sz="1900" dirty="0" smtClean="0"/>
          </a:p>
          <a:p>
            <a:pPr algn="just" eaLnBrk="1" hangingPunct="1"/>
            <a:r>
              <a:rPr lang="en-US" sz="1900" dirty="0" smtClean="0"/>
              <a:t>W: Interrelationship between two nodes:</a:t>
            </a:r>
            <a:endParaRPr lang="el-GR" sz="1900" dirty="0" smtClean="0"/>
          </a:p>
          <a:p>
            <a:pPr marL="1314450" lvl="2" indent="-514350" algn="just" eaLnBrk="1" hangingPunct="1">
              <a:buFont typeface="Wingdings" pitchFamily="2" charset="2"/>
              <a:buChar char="Ø"/>
            </a:pPr>
            <a:r>
              <a:rPr lang="en-US" sz="1900" dirty="0" smtClean="0"/>
              <a:t>W</a:t>
            </a:r>
            <a:r>
              <a:rPr lang="en-US" sz="1900" dirty="0" smtClean="0">
                <a:latin typeface="+mj-lt"/>
              </a:rPr>
              <a:t>&gt;0</a:t>
            </a:r>
            <a:r>
              <a:rPr lang="en-US" sz="1900" dirty="0" smtClean="0"/>
              <a:t> positive causality</a:t>
            </a:r>
            <a:r>
              <a:rPr lang="el-GR" sz="1900" dirty="0" smtClean="0"/>
              <a:t>       </a:t>
            </a:r>
          </a:p>
          <a:p>
            <a:pPr marL="1314450" lvl="2" indent="-514350" algn="just" eaLnBrk="1" hangingPunct="1">
              <a:buFont typeface="Wingdings" pitchFamily="2" charset="2"/>
              <a:buChar char="Ø"/>
            </a:pPr>
            <a:r>
              <a:rPr lang="el-GR" sz="1900" dirty="0" smtClean="0"/>
              <a:t> </a:t>
            </a:r>
            <a:r>
              <a:rPr lang="en-US" sz="1900" dirty="0" smtClean="0"/>
              <a:t>W</a:t>
            </a:r>
            <a:r>
              <a:rPr lang="en-US" sz="1900" dirty="0" smtClean="0">
                <a:latin typeface="+mj-lt"/>
              </a:rPr>
              <a:t>&lt;0</a:t>
            </a:r>
            <a:r>
              <a:rPr lang="en-US" sz="1900" dirty="0" smtClean="0"/>
              <a:t> negative causality</a:t>
            </a:r>
            <a:endParaRPr lang="el-GR" sz="1900" dirty="0" smtClean="0"/>
          </a:p>
          <a:p>
            <a:pPr marL="1314450" lvl="2" indent="-514350" algn="just" eaLnBrk="1" hangingPunct="1">
              <a:buFont typeface="Wingdings" pitchFamily="2" charset="2"/>
              <a:buChar char="Ø"/>
            </a:pPr>
            <a:r>
              <a:rPr lang="en-US" sz="1900" dirty="0" smtClean="0"/>
              <a:t>W</a:t>
            </a:r>
            <a:r>
              <a:rPr lang="en-US" sz="1900" dirty="0" smtClean="0">
                <a:latin typeface="+mj-lt"/>
              </a:rPr>
              <a:t>=0 </a:t>
            </a:r>
            <a:r>
              <a:rPr lang="en-US" sz="1900" dirty="0" smtClean="0"/>
              <a:t>no relationship</a:t>
            </a:r>
            <a:endParaRPr lang="el-GR" sz="1900" dirty="0" smtClean="0"/>
          </a:p>
        </p:txBody>
      </p:sp>
      <p:pic>
        <p:nvPicPr>
          <p:cNvPr id="22531" name="Content Placeholder 15" descr="Χωρίς τίτλο.png"/>
          <p:cNvPicPr>
            <a:picLocks noGrp="1" noChangeAspect="1"/>
          </p:cNvPicPr>
          <p:nvPr>
            <p:ph sz="half" idx="2"/>
          </p:nvPr>
        </p:nvPicPr>
        <p:blipFill>
          <a:blip r:embed="rId2" cstate="print">
            <a:duotone>
              <a:prstClr val="black"/>
              <a:schemeClr val="bg1">
                <a:lumMod val="95000"/>
                <a:alpha val="0"/>
                <a:tint val="45000"/>
                <a:satMod val="400000"/>
              </a:schemeClr>
            </a:duotone>
          </a:blip>
          <a:srcRect/>
          <a:stretch>
            <a:fillRect/>
          </a:stretch>
        </p:blipFill>
        <p:spPr>
          <a:xfrm>
            <a:off x="4643438" y="2420938"/>
            <a:ext cx="4038600" cy="2952750"/>
          </a:xfrm>
        </p:spPr>
      </p:pic>
      <p:sp>
        <p:nvSpPr>
          <p:cNvPr id="8" name="Date Placeholder 7"/>
          <p:cNvSpPr>
            <a:spLocks noGrp="1"/>
          </p:cNvSpPr>
          <p:nvPr>
            <p:ph type="dt" sz="half" idx="10"/>
          </p:nvPr>
        </p:nvSpPr>
        <p:spPr/>
        <p:txBody>
          <a:bodyPr/>
          <a:lstStyle/>
          <a:p>
            <a:r>
              <a:rPr lang="el-GR" smtClean="0"/>
              <a:t>27/6/2013</a:t>
            </a:r>
            <a:endParaRPr lang="el-GR"/>
          </a:p>
        </p:txBody>
      </p:sp>
      <p:sp>
        <p:nvSpPr>
          <p:cNvPr id="9" name="Slide Number Placeholder 8"/>
          <p:cNvSpPr>
            <a:spLocks noGrp="1"/>
          </p:cNvSpPr>
          <p:nvPr>
            <p:ph type="sldNum" sz="quarter" idx="12"/>
          </p:nvPr>
        </p:nvSpPr>
        <p:spPr/>
        <p:txBody>
          <a:bodyPr/>
          <a:lstStyle/>
          <a:p>
            <a:fld id="{57443E8A-2C47-4AC2-B913-FF2D1574D2C7}" type="slidenum">
              <a:rPr lang="el-GR" smtClean="0"/>
              <a:pPr/>
              <a:t>5</a:t>
            </a:fld>
            <a:endParaRPr lang="el-G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title"/>
          </p:nvPr>
        </p:nvSpPr>
        <p:spPr>
          <a:xfrm>
            <a:off x="457200" y="381000"/>
            <a:ext cx="8229600" cy="1143000"/>
          </a:xfrm>
        </p:spPr>
        <p:txBody>
          <a:bodyPr/>
          <a:lstStyle/>
          <a:p>
            <a:pPr algn="ctr"/>
            <a:r>
              <a:rPr lang="en-US" sz="5400" dirty="0" smtClean="0"/>
              <a:t>Fuzzy Cognitive Maps (3/5)</a:t>
            </a:r>
            <a:endParaRPr lang="el-GR" dirty="0"/>
          </a:p>
        </p:txBody>
      </p:sp>
      <p:sp>
        <p:nvSpPr>
          <p:cNvPr id="19" name="Content Placeholder 18"/>
          <p:cNvSpPr>
            <a:spLocks noGrp="1"/>
          </p:cNvSpPr>
          <p:nvPr>
            <p:ph idx="1"/>
          </p:nvPr>
        </p:nvSpPr>
        <p:spPr>
          <a:xfrm>
            <a:off x="228600" y="2209800"/>
            <a:ext cx="8686800" cy="4800600"/>
          </a:xfrm>
        </p:spPr>
        <p:txBody>
          <a:bodyPr>
            <a:normAutofit/>
          </a:bodyPr>
          <a:lstStyle/>
          <a:p>
            <a:pPr algn="just"/>
            <a:r>
              <a:rPr lang="en-US" dirty="0" smtClean="0"/>
              <a:t>The value of each concept at every simulation step is calculated, computing the influence of the interconnected concepts to the specific concept, by applying the following calculation rule:</a:t>
            </a:r>
          </a:p>
          <a:p>
            <a:pPr algn="just">
              <a:buNone/>
            </a:pPr>
            <a:endParaRPr lang="en-US" dirty="0" smtClean="0"/>
          </a:p>
          <a:p>
            <a:pPr lvl="2" algn="just">
              <a:buFont typeface="Wingdings" pitchFamily="2" charset="2"/>
              <a:buChar char="§"/>
            </a:pPr>
            <a:endParaRPr lang="en-US" dirty="0" smtClean="0"/>
          </a:p>
          <a:p>
            <a:pPr lvl="2" algn="just">
              <a:buNone/>
            </a:pPr>
            <a:r>
              <a:rPr lang="en-US" dirty="0" smtClean="0"/>
              <a:t>		</a:t>
            </a:r>
          </a:p>
          <a:p>
            <a:pPr algn="ctr">
              <a:buNone/>
            </a:pPr>
            <a:endParaRPr lang="el-GR" dirty="0"/>
          </a:p>
        </p:txBody>
      </p:sp>
      <p:sp>
        <p:nvSpPr>
          <p:cNvPr id="5" name="Date Placeholder 4"/>
          <p:cNvSpPr>
            <a:spLocks noGrp="1"/>
          </p:cNvSpPr>
          <p:nvPr>
            <p:ph type="dt" sz="half" idx="10"/>
          </p:nvPr>
        </p:nvSpPr>
        <p:spPr/>
        <p:txBody>
          <a:bodyPr/>
          <a:lstStyle/>
          <a:p>
            <a:r>
              <a:rPr lang="el-GR" smtClean="0">
                <a:latin typeface="+mj-lt"/>
              </a:rPr>
              <a:t>27/6/2013</a:t>
            </a:r>
            <a:endParaRPr lang="en-US" dirty="0">
              <a:latin typeface="+mj-lt"/>
            </a:endParaRPr>
          </a:p>
        </p:txBody>
      </p:sp>
      <p:sp>
        <p:nvSpPr>
          <p:cNvPr id="6" name="Slide Number Placeholder 5"/>
          <p:cNvSpPr>
            <a:spLocks noGrp="1"/>
          </p:cNvSpPr>
          <p:nvPr>
            <p:ph type="sldNum" sz="quarter" idx="12"/>
          </p:nvPr>
        </p:nvSpPr>
        <p:spPr/>
        <p:txBody>
          <a:bodyPr/>
          <a:lstStyle/>
          <a:p>
            <a:fld id="{D9EB34C7-3654-452E-9395-0533C6442EEF}" type="slidenum">
              <a:rPr lang="en-US" smtClean="0"/>
              <a:pPr/>
              <a:t>6</a:t>
            </a:fld>
            <a:endParaRPr lang="en-US"/>
          </a:p>
        </p:txBody>
      </p:sp>
      <p:pic>
        <p:nvPicPr>
          <p:cNvPr id="27" name="Picture 26" descr="image.JPG"/>
          <p:cNvPicPr>
            <a:picLocks noChangeAspect="1"/>
          </p:cNvPicPr>
          <p:nvPr/>
        </p:nvPicPr>
        <p:blipFill>
          <a:blip r:embed="rId2" cstate="print">
            <a:duotone>
              <a:prstClr val="black"/>
              <a:schemeClr val="accent2">
                <a:lumMod val="20000"/>
                <a:lumOff val="80000"/>
                <a:tint val="45000"/>
                <a:satMod val="400000"/>
              </a:schemeClr>
            </a:duotone>
          </a:blip>
          <a:stretch>
            <a:fillRect/>
          </a:stretch>
        </p:blipFill>
        <p:spPr>
          <a:xfrm>
            <a:off x="1981200" y="4343400"/>
            <a:ext cx="5283204" cy="1219201"/>
          </a:xfrm>
          <a:prstGeom prst="rect">
            <a:avLst/>
          </a:prstGeom>
        </p:spPr>
      </p:pic>
    </p:spTree>
  </p:cSld>
  <p:clrMapOvr>
    <a:masterClrMapping/>
  </p:clrMapOvr>
  <p:transition>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pPr algn="ctr"/>
            <a:r>
              <a:rPr lang="en-US" sz="4800" dirty="0" smtClean="0"/>
              <a:t>Fuzzy Cognitive Maps (4/5)</a:t>
            </a:r>
            <a:endParaRPr lang="el-GR" dirty="0"/>
          </a:p>
        </p:txBody>
      </p:sp>
      <p:sp>
        <p:nvSpPr>
          <p:cNvPr id="3" name="Content Placeholder 2"/>
          <p:cNvSpPr>
            <a:spLocks noGrp="1"/>
          </p:cNvSpPr>
          <p:nvPr>
            <p:ph idx="1"/>
          </p:nvPr>
        </p:nvSpPr>
        <p:spPr>
          <a:xfrm>
            <a:off x="457200" y="1524000"/>
            <a:ext cx="8229600" cy="4800600"/>
          </a:xfrm>
        </p:spPr>
        <p:txBody>
          <a:bodyPr>
            <a:normAutofit/>
          </a:bodyPr>
          <a:lstStyle/>
          <a:p>
            <a:pPr>
              <a:buNone/>
            </a:pPr>
            <a:r>
              <a:rPr lang="en-US" dirty="0" smtClean="0"/>
              <a:t>  </a:t>
            </a:r>
          </a:p>
          <a:p>
            <a:pPr>
              <a:buFont typeface="Wingdings" pitchFamily="2" charset="2"/>
              <a:buChar char="§"/>
            </a:pPr>
            <a:endParaRPr lang="en-US" dirty="0" smtClean="0"/>
          </a:p>
          <a:p>
            <a:pPr algn="just">
              <a:buFont typeface="Wingdings" pitchFamily="2" charset="2"/>
              <a:buChar char="§"/>
            </a:pPr>
            <a:r>
              <a:rPr lang="en-US" sz="2400" dirty="0" smtClean="0"/>
              <a:t>A</a:t>
            </a:r>
            <a:r>
              <a:rPr lang="en-US" sz="1400" dirty="0" smtClean="0"/>
              <a:t>i</a:t>
            </a:r>
            <a:r>
              <a:rPr lang="en-US" sz="2400" baseline="30000" dirty="0" smtClean="0"/>
              <a:t>(k+1)</a:t>
            </a:r>
            <a:r>
              <a:rPr lang="en-US" sz="2400" dirty="0" smtClean="0"/>
              <a:t> : the value of the concept </a:t>
            </a:r>
            <a:r>
              <a:rPr lang="en-US" sz="2400" dirty="0" err="1" smtClean="0"/>
              <a:t>C</a:t>
            </a:r>
            <a:r>
              <a:rPr lang="en-US" sz="2400" baseline="-25000" dirty="0" err="1" smtClean="0"/>
              <a:t>i</a:t>
            </a:r>
            <a:r>
              <a:rPr lang="en-US" sz="2400" dirty="0" smtClean="0"/>
              <a:t> at the </a:t>
            </a:r>
            <a:r>
              <a:rPr lang="en-US" sz="2400" dirty="0" err="1" smtClean="0"/>
              <a:t>ite</a:t>
            </a:r>
            <a:r>
              <a:rPr lang="el-GR" sz="2400" dirty="0" smtClean="0"/>
              <a:t>r</a:t>
            </a:r>
            <a:r>
              <a:rPr lang="en-US" sz="2400" dirty="0" err="1" smtClean="0"/>
              <a:t>ation</a:t>
            </a:r>
            <a:r>
              <a:rPr lang="en-US" sz="2400" dirty="0" smtClean="0"/>
              <a:t> step k+1</a:t>
            </a:r>
          </a:p>
          <a:p>
            <a:pPr algn="just">
              <a:buFont typeface="Wingdings" pitchFamily="2" charset="2"/>
              <a:buChar char="§"/>
            </a:pPr>
            <a:r>
              <a:rPr lang="en-US" sz="2400" dirty="0" smtClean="0"/>
              <a:t>A</a:t>
            </a:r>
            <a:r>
              <a:rPr lang="en-US" sz="1400" dirty="0" smtClean="0"/>
              <a:t>i</a:t>
            </a:r>
            <a:r>
              <a:rPr lang="en-US" sz="2400" baseline="30000" dirty="0" smtClean="0"/>
              <a:t>(k)</a:t>
            </a:r>
            <a:r>
              <a:rPr lang="en-US" sz="2400" dirty="0" smtClean="0"/>
              <a:t>: the value of the concept C</a:t>
            </a:r>
            <a:r>
              <a:rPr lang="en-US" sz="2400" baseline="-25000" dirty="0" smtClean="0"/>
              <a:t>j</a:t>
            </a:r>
            <a:r>
              <a:rPr lang="en-US" sz="2400" dirty="0" smtClean="0"/>
              <a:t> at the iteration step k</a:t>
            </a:r>
          </a:p>
          <a:p>
            <a:pPr marL="274320" lvl="2" indent="-274320" algn="just">
              <a:buClr>
                <a:schemeClr val="accent3"/>
              </a:buClr>
              <a:buSzPct val="95000"/>
              <a:buFont typeface="Wingdings" pitchFamily="2" charset="2"/>
              <a:buChar char="§"/>
            </a:pPr>
            <a:r>
              <a:rPr lang="en-US" sz="2400" dirty="0" smtClean="0"/>
              <a:t>W</a:t>
            </a:r>
            <a:r>
              <a:rPr lang="el-GR" sz="1400" dirty="0" smtClean="0"/>
              <a:t>i</a:t>
            </a:r>
            <a:r>
              <a:rPr lang="en-US" sz="1400" dirty="0" smtClean="0"/>
              <a:t>j</a:t>
            </a:r>
            <a:r>
              <a:rPr lang="en-US" sz="2400" dirty="0" smtClean="0"/>
              <a:t> : the weight of interconnection from concept C</a:t>
            </a:r>
            <a:r>
              <a:rPr lang="el-GR" sz="2400" dirty="0" smtClean="0"/>
              <a:t>i</a:t>
            </a:r>
            <a:r>
              <a:rPr lang="en-US" sz="2400" dirty="0" smtClean="0"/>
              <a:t> to concept Cj</a:t>
            </a:r>
          </a:p>
          <a:p>
            <a:pPr marL="274320" lvl="2" indent="-274320" algn="just">
              <a:buClr>
                <a:schemeClr val="accent3"/>
              </a:buClr>
              <a:buSzPct val="95000"/>
              <a:buFont typeface="Wingdings" pitchFamily="2" charset="2"/>
              <a:buChar char="§"/>
            </a:pPr>
            <a:r>
              <a:rPr lang="en-US" sz="2400" dirty="0" smtClean="0"/>
              <a:t>k1: the influence of the interconnected concepts in the configuration of the new value of the concept A</a:t>
            </a:r>
            <a:r>
              <a:rPr lang="en-US" sz="2400" baseline="-25000" dirty="0" smtClean="0"/>
              <a:t>i </a:t>
            </a:r>
          </a:p>
          <a:p>
            <a:pPr marL="274320" lvl="2" indent="-274320" algn="just">
              <a:buClr>
                <a:schemeClr val="accent3"/>
              </a:buClr>
              <a:buSzPct val="95000"/>
              <a:buFont typeface="Wingdings" pitchFamily="2" charset="2"/>
              <a:buChar char="§"/>
            </a:pPr>
            <a:r>
              <a:rPr lang="en-US" sz="2400" dirty="0" smtClean="0"/>
              <a:t>k2: the proportion of the contribution of the previous value of the concept in the computation of the new value</a:t>
            </a:r>
          </a:p>
          <a:p>
            <a:pPr marL="274320" lvl="2" indent="-274320" algn="just">
              <a:buClr>
                <a:schemeClr val="accent3"/>
              </a:buClr>
              <a:buSzPct val="95000"/>
              <a:buFont typeface="Wingdings" pitchFamily="2" charset="2"/>
              <a:buChar char="§"/>
            </a:pPr>
            <a:r>
              <a:rPr lang="en-US" sz="2400" dirty="0" smtClean="0"/>
              <a:t>f   : the sigmoid function</a:t>
            </a:r>
          </a:p>
          <a:p>
            <a:pPr marL="274320" lvl="2" indent="-274320">
              <a:buClr>
                <a:schemeClr val="accent3"/>
              </a:buClr>
              <a:buSzPct val="95000"/>
              <a:buNone/>
            </a:pPr>
            <a:endParaRPr lang="en-US" sz="2800" dirty="0" smtClean="0"/>
          </a:p>
          <a:p>
            <a:pPr marL="274320" lvl="2" indent="-274320">
              <a:buClr>
                <a:schemeClr val="accent3"/>
              </a:buClr>
              <a:buSzPct val="95000"/>
              <a:buFont typeface="Wingdings" pitchFamily="2" charset="2"/>
              <a:buChar char="§"/>
            </a:pPr>
            <a:endParaRPr lang="en-US" sz="2800" baseline="-25000" dirty="0" smtClean="0"/>
          </a:p>
          <a:p>
            <a:pPr marL="274320" lvl="2" indent="-274320">
              <a:buClr>
                <a:schemeClr val="accent3"/>
              </a:buClr>
              <a:buSzPct val="95000"/>
              <a:buFont typeface="Wingdings" pitchFamily="2" charset="2"/>
              <a:buChar char="§"/>
            </a:pPr>
            <a:endParaRPr lang="en-US" sz="2800" baseline="-25000" dirty="0" smtClean="0"/>
          </a:p>
          <a:p>
            <a:pPr marL="274320" lvl="2" indent="-274320">
              <a:buClr>
                <a:schemeClr val="accent3"/>
              </a:buClr>
              <a:buSzPct val="95000"/>
              <a:buFont typeface="Wingdings" pitchFamily="2" charset="2"/>
              <a:buChar char="§"/>
            </a:pPr>
            <a:endParaRPr lang="en-US" sz="2600" dirty="0" smtClean="0"/>
          </a:p>
          <a:p>
            <a:pPr marL="274320" lvl="2" indent="-274320">
              <a:buClr>
                <a:schemeClr val="accent3"/>
              </a:buClr>
              <a:buSzPct val="95000"/>
              <a:buFont typeface="Wingdings" pitchFamily="2" charset="2"/>
              <a:buChar char="§"/>
            </a:pPr>
            <a:endParaRPr lang="en-US" sz="2600" dirty="0" smtClean="0"/>
          </a:p>
          <a:p>
            <a:pPr>
              <a:buFont typeface="Wingdings" pitchFamily="2" charset="2"/>
              <a:buChar char="§"/>
            </a:pPr>
            <a:endParaRPr lang="en-US" dirty="0" smtClean="0"/>
          </a:p>
          <a:p>
            <a:pPr>
              <a:buFont typeface="Wingdings" pitchFamily="2" charset="2"/>
              <a:buChar char="§"/>
            </a:pPr>
            <a:endParaRPr lang="en-US" dirty="0" smtClean="0"/>
          </a:p>
          <a:p>
            <a:pPr>
              <a:buFont typeface="Wingdings" pitchFamily="2" charset="2"/>
              <a:buChar char="§"/>
            </a:pPr>
            <a:endParaRPr lang="el-GR" dirty="0"/>
          </a:p>
        </p:txBody>
      </p:sp>
      <p:sp>
        <p:nvSpPr>
          <p:cNvPr id="4" name="Date Placeholder 3"/>
          <p:cNvSpPr>
            <a:spLocks noGrp="1"/>
          </p:cNvSpPr>
          <p:nvPr>
            <p:ph type="dt" sz="half" idx="10"/>
          </p:nvPr>
        </p:nvSpPr>
        <p:spPr/>
        <p:txBody>
          <a:bodyPr/>
          <a:lstStyle/>
          <a:p>
            <a:r>
              <a:rPr lang="el-GR" smtClean="0"/>
              <a:t>27/6/2013</a:t>
            </a:r>
            <a:endParaRPr lang="en-US"/>
          </a:p>
        </p:txBody>
      </p:sp>
      <p:sp>
        <p:nvSpPr>
          <p:cNvPr id="5" name="Slide Number Placeholder 4"/>
          <p:cNvSpPr>
            <a:spLocks noGrp="1"/>
          </p:cNvSpPr>
          <p:nvPr>
            <p:ph type="sldNum" sz="quarter" idx="12"/>
          </p:nvPr>
        </p:nvSpPr>
        <p:spPr/>
        <p:txBody>
          <a:bodyPr/>
          <a:lstStyle/>
          <a:p>
            <a:fld id="{D9EB34C7-3654-452E-9395-0533C6442EEF}" type="slidenum">
              <a:rPr lang="en-US" smtClean="0"/>
              <a:pPr/>
              <a:t>7</a:t>
            </a:fld>
            <a:endParaRPr lang="en-US"/>
          </a:p>
        </p:txBody>
      </p:sp>
      <p:pic>
        <p:nvPicPr>
          <p:cNvPr id="8" name="Picture 7" descr="image.jpeg"/>
          <p:cNvPicPr>
            <a:picLocks noChangeAspect="1"/>
          </p:cNvPicPr>
          <p:nvPr/>
        </p:nvPicPr>
        <p:blipFill>
          <a:blip r:embed="rId2" cstate="print">
            <a:duotone>
              <a:prstClr val="black"/>
              <a:schemeClr val="accent2">
                <a:lumMod val="20000"/>
                <a:lumOff val="80000"/>
                <a:tint val="45000"/>
                <a:satMod val="400000"/>
              </a:schemeClr>
            </a:duotone>
          </a:blip>
          <a:stretch>
            <a:fillRect/>
          </a:stretch>
        </p:blipFill>
        <p:spPr>
          <a:xfrm>
            <a:off x="4267200" y="5715000"/>
            <a:ext cx="1771650" cy="657225"/>
          </a:xfrm>
          <a:prstGeom prst="rect">
            <a:avLst/>
          </a:prstGeom>
        </p:spPr>
      </p:pic>
      <p:pic>
        <p:nvPicPr>
          <p:cNvPr id="12" name="Picture 11" descr="image.JPG"/>
          <p:cNvPicPr>
            <a:picLocks noChangeAspect="1"/>
          </p:cNvPicPr>
          <p:nvPr/>
        </p:nvPicPr>
        <p:blipFill>
          <a:blip r:embed="rId3" cstate="print">
            <a:duotone>
              <a:prstClr val="black"/>
              <a:schemeClr val="accent2">
                <a:lumMod val="20000"/>
                <a:lumOff val="80000"/>
                <a:tint val="45000"/>
                <a:satMod val="400000"/>
              </a:schemeClr>
            </a:duotone>
          </a:blip>
          <a:stretch>
            <a:fillRect/>
          </a:stretch>
        </p:blipFill>
        <p:spPr>
          <a:xfrm>
            <a:off x="1828800" y="1524000"/>
            <a:ext cx="5029200" cy="990600"/>
          </a:xfrm>
          <a:prstGeom prst="rect">
            <a:avLst/>
          </a:prstGeom>
        </p:spPr>
      </p:pic>
    </p:spTree>
  </p:cSld>
  <p:clrMapOvr>
    <a:masterClrMapping/>
  </p:clrMapOvr>
  <p:transition>
    <p:zoom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Fuzzy Cognitive Maps (</a:t>
            </a:r>
            <a:r>
              <a:rPr lang="en-US" dirty="0" smtClean="0"/>
              <a:t>5/5</a:t>
            </a:r>
            <a:r>
              <a:rPr lang="el-GR" dirty="0" smtClean="0"/>
              <a:t>)</a:t>
            </a:r>
            <a:endParaRPr lang="el-GR" dirty="0"/>
          </a:p>
        </p:txBody>
      </p:sp>
      <p:sp>
        <p:nvSpPr>
          <p:cNvPr id="3" name="Content Placeholder 2"/>
          <p:cNvSpPr>
            <a:spLocks noGrp="1"/>
          </p:cNvSpPr>
          <p:nvPr>
            <p:ph idx="1"/>
          </p:nvPr>
        </p:nvSpPr>
        <p:spPr>
          <a:xfrm>
            <a:off x="395536" y="2204864"/>
            <a:ext cx="8229600" cy="4389120"/>
          </a:xfrm>
        </p:spPr>
        <p:txBody>
          <a:bodyPr>
            <a:normAutofit/>
          </a:bodyPr>
          <a:lstStyle/>
          <a:p>
            <a:pPr algn="just">
              <a:buNone/>
            </a:pPr>
            <a:r>
              <a:rPr lang="el-GR" sz="2800" dirty="0" smtClean="0"/>
              <a:t>Weaknesses</a:t>
            </a:r>
          </a:p>
          <a:p>
            <a:pPr algn="just"/>
            <a:r>
              <a:rPr lang="el-GR" sz="2800" dirty="0" smtClean="0"/>
              <a:t>Direct dependence of the initial knowledge of experts</a:t>
            </a:r>
          </a:p>
          <a:p>
            <a:pPr algn="just"/>
            <a:r>
              <a:rPr lang="el-GR" sz="2800" dirty="0" smtClean="0"/>
              <a:t>Convergence to undesirable situations</a:t>
            </a:r>
          </a:p>
          <a:p>
            <a:pPr algn="just">
              <a:buNone/>
            </a:pPr>
            <a:endParaRPr lang="el-GR" sz="2800" dirty="0" smtClean="0"/>
          </a:p>
          <a:p>
            <a:pPr algn="just">
              <a:buNone/>
            </a:pPr>
            <a:r>
              <a:rPr lang="el-GR" sz="2800" dirty="0" smtClean="0"/>
              <a:t>Solution</a:t>
            </a:r>
          </a:p>
          <a:p>
            <a:pPr algn="just"/>
            <a:r>
              <a:rPr lang="el-GR" sz="2800" dirty="0" smtClean="0"/>
              <a:t>Train</a:t>
            </a:r>
            <a:r>
              <a:rPr lang="en-US" sz="2800" dirty="0" err="1" smtClean="0"/>
              <a:t>ing</a:t>
            </a:r>
            <a:r>
              <a:rPr lang="el-GR" sz="2800" dirty="0" smtClean="0"/>
              <a:t> the FCM</a:t>
            </a:r>
            <a:endParaRPr lang="el-GR" sz="2800" dirty="0"/>
          </a:p>
        </p:txBody>
      </p:sp>
      <p:sp>
        <p:nvSpPr>
          <p:cNvPr id="4" name="Date Placeholder 3"/>
          <p:cNvSpPr>
            <a:spLocks noGrp="1"/>
          </p:cNvSpPr>
          <p:nvPr>
            <p:ph type="dt" sz="half" idx="10"/>
          </p:nvPr>
        </p:nvSpPr>
        <p:spPr/>
        <p:txBody>
          <a:bodyPr/>
          <a:lstStyle/>
          <a:p>
            <a:r>
              <a:rPr lang="el-GR" smtClean="0"/>
              <a:t>27/6/2013</a:t>
            </a:r>
            <a:endParaRPr lang="el-GR"/>
          </a:p>
        </p:txBody>
      </p:sp>
      <p:sp>
        <p:nvSpPr>
          <p:cNvPr id="5" name="Slide Number Placeholder 4"/>
          <p:cNvSpPr>
            <a:spLocks noGrp="1"/>
          </p:cNvSpPr>
          <p:nvPr>
            <p:ph type="sldNum" sz="quarter" idx="12"/>
          </p:nvPr>
        </p:nvSpPr>
        <p:spPr/>
        <p:txBody>
          <a:bodyPr/>
          <a:lstStyle/>
          <a:p>
            <a:fld id="{57443E8A-2C47-4AC2-B913-FF2D1574D2C7}" type="slidenum">
              <a:rPr lang="el-GR" smtClean="0"/>
              <a:pPr/>
              <a:t>8</a:t>
            </a:fld>
            <a:endParaRPr lang="el-GR"/>
          </a:p>
        </p:txBody>
      </p:sp>
    </p:spTree>
  </p:cSld>
  <p:clrMapOvr>
    <a:masterClrMapping/>
  </p:clrMapOvr>
  <p:transition>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Non-Linear Hebbian Learning (NHL) (1/2)</a:t>
            </a:r>
            <a:endParaRPr lang="el-GR" dirty="0"/>
          </a:p>
        </p:txBody>
      </p:sp>
      <p:sp>
        <p:nvSpPr>
          <p:cNvPr id="3" name="Content Placeholder 2"/>
          <p:cNvSpPr>
            <a:spLocks noGrp="1"/>
          </p:cNvSpPr>
          <p:nvPr>
            <p:ph idx="1"/>
          </p:nvPr>
        </p:nvSpPr>
        <p:spPr>
          <a:xfrm>
            <a:off x="467544" y="2204864"/>
            <a:ext cx="8229600" cy="4389120"/>
          </a:xfrm>
        </p:spPr>
        <p:txBody>
          <a:bodyPr>
            <a:normAutofit/>
          </a:bodyPr>
          <a:lstStyle/>
          <a:p>
            <a:pPr algn="just"/>
            <a:r>
              <a:rPr lang="el-GR" sz="2800" dirty="0" smtClean="0"/>
              <a:t>Increase the effectiveness of FCMs and their implementation in real problems</a:t>
            </a:r>
          </a:p>
          <a:p>
            <a:pPr algn="just"/>
            <a:r>
              <a:rPr lang="el-GR" sz="2800" dirty="0" smtClean="0"/>
              <a:t>Update weights associated only with edges that are initially suggested by experts</a:t>
            </a:r>
          </a:p>
          <a:p>
            <a:pPr algn="just"/>
            <a:r>
              <a:rPr lang="el-GR" sz="2800" dirty="0" smtClean="0"/>
              <a:t>All concepts in FCM model are triggered at each iteration step and change their values</a:t>
            </a:r>
          </a:p>
          <a:p>
            <a:pPr algn="just"/>
            <a:r>
              <a:rPr lang="el-GR" sz="2800" dirty="0" smtClean="0"/>
              <a:t>Output concepts → Desired Output Concepts (DOCs)</a:t>
            </a:r>
            <a:endParaRPr lang="el-GR" sz="2800" dirty="0"/>
          </a:p>
        </p:txBody>
      </p:sp>
      <p:sp>
        <p:nvSpPr>
          <p:cNvPr id="4" name="Date Placeholder 3"/>
          <p:cNvSpPr>
            <a:spLocks noGrp="1"/>
          </p:cNvSpPr>
          <p:nvPr>
            <p:ph type="dt" sz="half" idx="10"/>
          </p:nvPr>
        </p:nvSpPr>
        <p:spPr/>
        <p:txBody>
          <a:bodyPr/>
          <a:lstStyle/>
          <a:p>
            <a:r>
              <a:rPr lang="el-GR" smtClean="0"/>
              <a:t>27/6/2013</a:t>
            </a:r>
            <a:endParaRPr lang="el-GR"/>
          </a:p>
        </p:txBody>
      </p:sp>
      <p:sp>
        <p:nvSpPr>
          <p:cNvPr id="5" name="Slide Number Placeholder 4"/>
          <p:cNvSpPr>
            <a:spLocks noGrp="1"/>
          </p:cNvSpPr>
          <p:nvPr>
            <p:ph type="sldNum" sz="quarter" idx="12"/>
          </p:nvPr>
        </p:nvSpPr>
        <p:spPr/>
        <p:txBody>
          <a:bodyPr/>
          <a:lstStyle/>
          <a:p>
            <a:fld id="{57443E8A-2C47-4AC2-B913-FF2D1574D2C7}" type="slidenum">
              <a:rPr lang="el-GR" smtClean="0"/>
              <a:pPr/>
              <a:t>9</a:t>
            </a:fld>
            <a:endParaRPr lang="el-G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2512</TotalTime>
  <Words>978</Words>
  <Application>Microsoft Office PowerPoint</Application>
  <PresentationFormat>On-screen Show (4:3)</PresentationFormat>
  <Paragraphs>256</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Flow</vt:lpstr>
      <vt:lpstr>Non Linear Hebbian Learning Techniques and Fuzzy Cognitive Maps in Modeling the Parkinson’s Disease </vt:lpstr>
      <vt:lpstr>Outline</vt:lpstr>
      <vt:lpstr>Aim </vt:lpstr>
      <vt:lpstr>Fuzzy Cognitive Maps (FCM) (1/5)</vt:lpstr>
      <vt:lpstr>Fuzzy Cognitive Maps (2/5)</vt:lpstr>
      <vt:lpstr>Fuzzy Cognitive Maps (3/5)</vt:lpstr>
      <vt:lpstr>Fuzzy Cognitive Maps (4/5)</vt:lpstr>
      <vt:lpstr>Fuzzy Cognitive Maps (5/5)</vt:lpstr>
      <vt:lpstr>Non-Linear Hebbian Learning (NHL) (1/2)</vt:lpstr>
      <vt:lpstr>Non-Linear Hebbian Learning (2/2)</vt:lpstr>
      <vt:lpstr>Criteria</vt:lpstr>
      <vt:lpstr>NHL Algorithm</vt:lpstr>
      <vt:lpstr>Schematic Representation of NHL algorithm</vt:lpstr>
      <vt:lpstr>NHL Parameters</vt:lpstr>
      <vt:lpstr>Decision Support System</vt:lpstr>
      <vt:lpstr>Why to model Decision Support Systems with FCMs</vt:lpstr>
      <vt:lpstr>Decision Making Support System in Parkinson’s Disease (1/2)</vt:lpstr>
      <vt:lpstr>Decision Making Support System</vt:lpstr>
      <vt:lpstr>The Fuzzy Cognitive Map Model</vt:lpstr>
      <vt:lpstr>Simulation Results</vt:lpstr>
      <vt:lpstr>Subsequent values of concepts till convergence</vt:lpstr>
      <vt:lpstr>Output</vt:lpstr>
      <vt:lpstr>2nd Scenario: </vt:lpstr>
      <vt:lpstr>Subsequent values of concepts till convergence</vt:lpstr>
      <vt:lpstr>Output</vt:lpstr>
      <vt:lpstr>Results</vt:lpstr>
      <vt:lpstr>Conclusions (1/2)</vt:lpstr>
      <vt:lpstr>Conclusions (2/2)</vt:lpstr>
      <vt:lpstr>Thank you for your attention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162</cp:revision>
  <dcterms:created xsi:type="dcterms:W3CDTF">2013-06-19T13:08:04Z</dcterms:created>
  <dcterms:modified xsi:type="dcterms:W3CDTF">2013-06-26T22:35:59Z</dcterms:modified>
</cp:coreProperties>
</file>