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2" r:id="rId3"/>
    <p:sldId id="261" r:id="rId4"/>
    <p:sldId id="300" r:id="rId5"/>
    <p:sldId id="262" r:id="rId6"/>
    <p:sldId id="295" r:id="rId7"/>
    <p:sldId id="301" r:id="rId8"/>
    <p:sldId id="302" r:id="rId9"/>
    <p:sldId id="303" r:id="rId10"/>
    <p:sldId id="270" r:id="rId11"/>
    <p:sldId id="269" r:id="rId12"/>
    <p:sldId id="264" r:id="rId13"/>
    <p:sldId id="259" r:id="rId14"/>
    <p:sldId id="284" r:id="rId15"/>
    <p:sldId id="268" r:id="rId16"/>
    <p:sldId id="263" r:id="rId17"/>
    <p:sldId id="271" r:id="rId18"/>
    <p:sldId id="273" r:id="rId19"/>
    <p:sldId id="272" r:id="rId20"/>
    <p:sldId id="280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84A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78" d="100"/>
          <a:sy n="78" d="100"/>
        </p:scale>
        <p:origin x="164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F1A62-6D0A-4A7F-B165-069D4A31270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8C08CD9-ECC7-41D4-A4AB-B7FCEAB148B4}">
      <dgm:prSet phldrT="[Κείμενο]"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1" dirty="0">
              <a:latin typeface="Times New Roman" pitchFamily="18" charset="0"/>
              <a:cs typeface="Times New Roman" pitchFamily="18" charset="0"/>
            </a:rPr>
            <a:t>Top management</a:t>
          </a:r>
        </a:p>
        <a:p>
          <a:pPr>
            <a:spcAft>
              <a:spcPts val="0"/>
            </a:spcAft>
          </a:pPr>
          <a:r>
            <a:rPr lang="en-US" sz="1600" dirty="0">
              <a:latin typeface="Times New Roman" pitchFamily="18" charset="0"/>
              <a:cs typeface="Times New Roman" pitchFamily="18" charset="0"/>
            </a:rPr>
            <a:t>Vision, commitment, strategic change,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en-US" sz="1600" dirty="0">
              <a:latin typeface="Times New Roman" pitchFamily="18" charset="0"/>
              <a:cs typeface="Times New Roman" pitchFamily="18" charset="0"/>
            </a:rPr>
            <a:t>role models, organizational learning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dgm:t>
    </dgm:pt>
    <dgm:pt modelId="{F1463DA4-605C-4F72-A513-85FD02B85AFC}" type="parTrans" cxnId="{97C4D88E-E7C0-4AFF-819A-D2D6C467A678}">
      <dgm:prSet/>
      <dgm:spPr/>
      <dgm:t>
        <a:bodyPr/>
        <a:lstStyle/>
        <a:p>
          <a:endParaRPr lang="el-GR"/>
        </a:p>
      </dgm:t>
    </dgm:pt>
    <dgm:pt modelId="{5041843C-09FB-4D3F-8136-024C972DC9DA}" type="sibTrans" cxnId="{97C4D88E-E7C0-4AFF-819A-D2D6C467A678}">
      <dgm:prSet/>
      <dgm:spPr/>
      <dgm:t>
        <a:bodyPr/>
        <a:lstStyle/>
        <a:p>
          <a:endParaRPr lang="el-GR"/>
        </a:p>
      </dgm:t>
    </dgm:pt>
    <dgm:pt modelId="{33E2984A-9757-4DF4-8E49-8A7B33100E4D}">
      <dgm:prSet phldrT="[Κείμενο]"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1" dirty="0">
              <a:latin typeface="Times New Roman" pitchFamily="18" charset="0"/>
              <a:cs typeface="Times New Roman" pitchFamily="18" charset="0"/>
            </a:rPr>
            <a:t>Middle management</a:t>
          </a:r>
        </a:p>
        <a:p>
          <a:pPr>
            <a:spcAft>
              <a:spcPts val="0"/>
            </a:spcAft>
          </a:pPr>
          <a:r>
            <a:rPr lang="en-US" sz="1600" dirty="0">
              <a:latin typeface="Times New Roman" pitchFamily="18" charset="0"/>
              <a:cs typeface="Times New Roman" pitchFamily="18" charset="0"/>
            </a:rPr>
            <a:t>Mission, teams, process and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en-US" sz="1600" dirty="0">
              <a:latin typeface="Times New Roman" pitchFamily="18" charset="0"/>
              <a:cs typeface="Times New Roman" pitchFamily="18" charset="0"/>
            </a:rPr>
            <a:t>function improvements, learning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dgm:t>
    </dgm:pt>
    <dgm:pt modelId="{1E684491-23CA-461E-B1AA-274BD08D8320}" type="parTrans" cxnId="{BCB021D6-8718-4410-BBD1-D66DA6F76CBB}">
      <dgm:prSet/>
      <dgm:spPr/>
      <dgm:t>
        <a:bodyPr/>
        <a:lstStyle/>
        <a:p>
          <a:endParaRPr lang="el-GR"/>
        </a:p>
      </dgm:t>
    </dgm:pt>
    <dgm:pt modelId="{6EE07F25-30E5-4BB8-8FF0-D147ED89C5D0}" type="sibTrans" cxnId="{BCB021D6-8718-4410-BBD1-D66DA6F76CBB}">
      <dgm:prSet/>
      <dgm:spPr/>
      <dgm:t>
        <a:bodyPr/>
        <a:lstStyle/>
        <a:p>
          <a:endParaRPr lang="el-GR"/>
        </a:p>
      </dgm:t>
    </dgm:pt>
    <dgm:pt modelId="{DF072C81-CCBB-4D5A-859B-B032B21D0F19}">
      <dgm:prSet phldrT="[Κείμενο]"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1" dirty="0">
              <a:latin typeface="Times New Roman" pitchFamily="18" charset="0"/>
              <a:cs typeface="Times New Roman" pitchFamily="18" charset="0"/>
            </a:rPr>
            <a:t>Operational management</a:t>
          </a:r>
        </a:p>
        <a:p>
          <a:pPr>
            <a:spcAft>
              <a:spcPts val="0"/>
            </a:spcAft>
          </a:pPr>
          <a:r>
            <a:rPr lang="en-US" sz="1600" dirty="0">
              <a:latin typeface="Times New Roman" pitchFamily="18" charset="0"/>
              <a:cs typeface="Times New Roman" pitchFamily="18" charset="0"/>
            </a:rPr>
            <a:t>Implementation, process and function improvements,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en-US" sz="1600" dirty="0">
              <a:latin typeface="Times New Roman" pitchFamily="18" charset="0"/>
              <a:cs typeface="Times New Roman" pitchFamily="18" charset="0"/>
            </a:rPr>
            <a:t>problem solving, learning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dgm:t>
    </dgm:pt>
    <dgm:pt modelId="{90650EFA-1373-4AE3-98B8-C5FC477D69F5}" type="parTrans" cxnId="{7F651DF0-43B2-4F7E-9CEB-4ED68551DB21}">
      <dgm:prSet/>
      <dgm:spPr/>
      <dgm:t>
        <a:bodyPr/>
        <a:lstStyle/>
        <a:p>
          <a:endParaRPr lang="el-GR"/>
        </a:p>
      </dgm:t>
    </dgm:pt>
    <dgm:pt modelId="{7AAB74A8-B679-4A92-A66A-C846A3EF1F83}" type="sibTrans" cxnId="{7F651DF0-43B2-4F7E-9CEB-4ED68551DB21}">
      <dgm:prSet/>
      <dgm:spPr/>
      <dgm:t>
        <a:bodyPr/>
        <a:lstStyle/>
        <a:p>
          <a:endParaRPr lang="el-GR"/>
        </a:p>
      </dgm:t>
    </dgm:pt>
    <dgm:pt modelId="{7E08FF28-7784-45E8-9381-CC571D27A4D1}" type="pres">
      <dgm:prSet presAssocID="{18BF1A62-6D0A-4A7F-B165-069D4A312705}" presName="compositeShape" presStyleCnt="0">
        <dgm:presLayoutVars>
          <dgm:dir/>
          <dgm:resizeHandles/>
        </dgm:presLayoutVars>
      </dgm:prSet>
      <dgm:spPr/>
    </dgm:pt>
    <dgm:pt modelId="{7201B87C-1CC4-460F-95BB-BEBD34FB6C7A}" type="pres">
      <dgm:prSet presAssocID="{18BF1A62-6D0A-4A7F-B165-069D4A312705}" presName="pyramid" presStyleLbl="node1" presStyleIdx="0" presStyleCnt="1"/>
      <dgm:spPr/>
    </dgm:pt>
    <dgm:pt modelId="{9C0327E6-9E96-4375-9A4C-E9F456F9B38A}" type="pres">
      <dgm:prSet presAssocID="{18BF1A62-6D0A-4A7F-B165-069D4A312705}" presName="theList" presStyleCnt="0"/>
      <dgm:spPr/>
    </dgm:pt>
    <dgm:pt modelId="{32C9C147-946F-41FB-8F83-E4E37D018780}" type="pres">
      <dgm:prSet presAssocID="{48C08CD9-ECC7-41D4-A4AB-B7FCEAB148B4}" presName="aNode" presStyleLbl="fgAcc1" presStyleIdx="0" presStyleCnt="3" custScaleX="151354" custScaleY="131833">
        <dgm:presLayoutVars>
          <dgm:bulletEnabled val="1"/>
        </dgm:presLayoutVars>
      </dgm:prSet>
      <dgm:spPr/>
    </dgm:pt>
    <dgm:pt modelId="{349C23B1-BEF1-42C6-9145-8953DC7F7CF3}" type="pres">
      <dgm:prSet presAssocID="{48C08CD9-ECC7-41D4-A4AB-B7FCEAB148B4}" presName="aSpace" presStyleCnt="0"/>
      <dgm:spPr/>
    </dgm:pt>
    <dgm:pt modelId="{9767B204-DD7F-4603-8D42-647AC9891610}" type="pres">
      <dgm:prSet presAssocID="{33E2984A-9757-4DF4-8E49-8A7B33100E4D}" presName="aNode" presStyleLbl="fgAcc1" presStyleIdx="1" presStyleCnt="3" custScaleX="163893" custLinFactNeighborX="476">
        <dgm:presLayoutVars>
          <dgm:bulletEnabled val="1"/>
        </dgm:presLayoutVars>
      </dgm:prSet>
      <dgm:spPr/>
    </dgm:pt>
    <dgm:pt modelId="{8AD13DC3-74BB-4CD5-9E0C-FB4B75A9329F}" type="pres">
      <dgm:prSet presAssocID="{33E2984A-9757-4DF4-8E49-8A7B33100E4D}" presName="aSpace" presStyleCnt="0"/>
      <dgm:spPr/>
    </dgm:pt>
    <dgm:pt modelId="{7031DDED-2BEA-4EAE-A80E-904D90C46895}" type="pres">
      <dgm:prSet presAssocID="{DF072C81-CCBB-4D5A-859B-B032B21D0F19}" presName="aNode" presStyleLbl="fgAcc1" presStyleIdx="2" presStyleCnt="3" custScaleX="164555" custScaleY="120116">
        <dgm:presLayoutVars>
          <dgm:bulletEnabled val="1"/>
        </dgm:presLayoutVars>
      </dgm:prSet>
      <dgm:spPr/>
    </dgm:pt>
    <dgm:pt modelId="{8DAF940E-D761-4EEB-BB3F-9A2FB198AD3E}" type="pres">
      <dgm:prSet presAssocID="{DF072C81-CCBB-4D5A-859B-B032B21D0F19}" presName="aSpace" presStyleCnt="0"/>
      <dgm:spPr/>
    </dgm:pt>
  </dgm:ptLst>
  <dgm:cxnLst>
    <dgm:cxn modelId="{80855783-305F-4D43-AA4C-C1108C5ED7AF}" type="presOf" srcId="{33E2984A-9757-4DF4-8E49-8A7B33100E4D}" destId="{9767B204-DD7F-4603-8D42-647AC9891610}" srcOrd="0" destOrd="0" presId="urn:microsoft.com/office/officeart/2005/8/layout/pyramid2"/>
    <dgm:cxn modelId="{09B5EC89-92F5-43AD-ABE9-E14DC15D7F9D}" type="presOf" srcId="{48C08CD9-ECC7-41D4-A4AB-B7FCEAB148B4}" destId="{32C9C147-946F-41FB-8F83-E4E37D018780}" srcOrd="0" destOrd="0" presId="urn:microsoft.com/office/officeart/2005/8/layout/pyramid2"/>
    <dgm:cxn modelId="{97C4D88E-E7C0-4AFF-819A-D2D6C467A678}" srcId="{18BF1A62-6D0A-4A7F-B165-069D4A312705}" destId="{48C08CD9-ECC7-41D4-A4AB-B7FCEAB148B4}" srcOrd="0" destOrd="0" parTransId="{F1463DA4-605C-4F72-A513-85FD02B85AFC}" sibTransId="{5041843C-09FB-4D3F-8136-024C972DC9DA}"/>
    <dgm:cxn modelId="{FD66769F-B3A8-422F-8A55-4083092BD87B}" type="presOf" srcId="{18BF1A62-6D0A-4A7F-B165-069D4A312705}" destId="{7E08FF28-7784-45E8-9381-CC571D27A4D1}" srcOrd="0" destOrd="0" presId="urn:microsoft.com/office/officeart/2005/8/layout/pyramid2"/>
    <dgm:cxn modelId="{DFE090C9-E0CB-4958-8B32-9314BBBCA54F}" type="presOf" srcId="{DF072C81-CCBB-4D5A-859B-B032B21D0F19}" destId="{7031DDED-2BEA-4EAE-A80E-904D90C46895}" srcOrd="0" destOrd="0" presId="urn:microsoft.com/office/officeart/2005/8/layout/pyramid2"/>
    <dgm:cxn modelId="{BCB021D6-8718-4410-BBD1-D66DA6F76CBB}" srcId="{18BF1A62-6D0A-4A7F-B165-069D4A312705}" destId="{33E2984A-9757-4DF4-8E49-8A7B33100E4D}" srcOrd="1" destOrd="0" parTransId="{1E684491-23CA-461E-B1AA-274BD08D8320}" sibTransId="{6EE07F25-30E5-4BB8-8FF0-D147ED89C5D0}"/>
    <dgm:cxn modelId="{7F651DF0-43B2-4F7E-9CEB-4ED68551DB21}" srcId="{18BF1A62-6D0A-4A7F-B165-069D4A312705}" destId="{DF072C81-CCBB-4D5A-859B-B032B21D0F19}" srcOrd="2" destOrd="0" parTransId="{90650EFA-1373-4AE3-98B8-C5FC477D69F5}" sibTransId="{7AAB74A8-B679-4A92-A66A-C846A3EF1F83}"/>
    <dgm:cxn modelId="{89F40088-6314-47D0-9DE9-886C52ABF923}" type="presParOf" srcId="{7E08FF28-7784-45E8-9381-CC571D27A4D1}" destId="{7201B87C-1CC4-460F-95BB-BEBD34FB6C7A}" srcOrd="0" destOrd="0" presId="urn:microsoft.com/office/officeart/2005/8/layout/pyramid2"/>
    <dgm:cxn modelId="{651AD46D-9105-4F14-B4AE-43C78B56E386}" type="presParOf" srcId="{7E08FF28-7784-45E8-9381-CC571D27A4D1}" destId="{9C0327E6-9E96-4375-9A4C-E9F456F9B38A}" srcOrd="1" destOrd="0" presId="urn:microsoft.com/office/officeart/2005/8/layout/pyramid2"/>
    <dgm:cxn modelId="{9C6A776C-8338-461B-9A9B-4785F7AD08D9}" type="presParOf" srcId="{9C0327E6-9E96-4375-9A4C-E9F456F9B38A}" destId="{32C9C147-946F-41FB-8F83-E4E37D018780}" srcOrd="0" destOrd="0" presId="urn:microsoft.com/office/officeart/2005/8/layout/pyramid2"/>
    <dgm:cxn modelId="{5B35C061-8FA8-43B1-96EC-35AF9B47CA38}" type="presParOf" srcId="{9C0327E6-9E96-4375-9A4C-E9F456F9B38A}" destId="{349C23B1-BEF1-42C6-9145-8953DC7F7CF3}" srcOrd="1" destOrd="0" presId="urn:microsoft.com/office/officeart/2005/8/layout/pyramid2"/>
    <dgm:cxn modelId="{74FA8C70-884E-466A-8C54-0093D24DFB4C}" type="presParOf" srcId="{9C0327E6-9E96-4375-9A4C-E9F456F9B38A}" destId="{9767B204-DD7F-4603-8D42-647AC9891610}" srcOrd="2" destOrd="0" presId="urn:microsoft.com/office/officeart/2005/8/layout/pyramid2"/>
    <dgm:cxn modelId="{171E8649-F0FD-47E7-929C-688E036EBAD4}" type="presParOf" srcId="{9C0327E6-9E96-4375-9A4C-E9F456F9B38A}" destId="{8AD13DC3-74BB-4CD5-9E0C-FB4B75A9329F}" srcOrd="3" destOrd="0" presId="urn:microsoft.com/office/officeart/2005/8/layout/pyramid2"/>
    <dgm:cxn modelId="{CB3D85F3-8FD9-409C-8A9D-E185AFF3A17E}" type="presParOf" srcId="{9C0327E6-9E96-4375-9A4C-E9F456F9B38A}" destId="{7031DDED-2BEA-4EAE-A80E-904D90C46895}" srcOrd="4" destOrd="0" presId="urn:microsoft.com/office/officeart/2005/8/layout/pyramid2"/>
    <dgm:cxn modelId="{23240389-EDB1-43B8-A814-A6825B17BE87}" type="presParOf" srcId="{9C0327E6-9E96-4375-9A4C-E9F456F9B38A}" destId="{8DAF940E-D761-4EEB-BB3F-9A2FB198AD3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12D4A7-B931-45BB-9D92-D95FA9D4065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37D887A-3EC8-40F0-BBB9-775C2666FA5C}">
      <dgm:prSet phldrT="[Κείμενο]" custT="1"/>
      <dgm:spPr/>
      <dgm:t>
        <a:bodyPr/>
        <a:lstStyle/>
        <a:p>
          <a:r>
            <a:rPr lang="en-US" sz="1600" dirty="0">
              <a:latin typeface="Times New Roman" pitchFamily="18" charset="0"/>
              <a:cs typeface="Times New Roman" pitchFamily="18" charset="0"/>
            </a:rPr>
            <a:t>Input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dgm:t>
    </dgm:pt>
    <dgm:pt modelId="{FFC42A83-ED26-47C4-8E9F-11F81C40EDD3}" type="parTrans" cxnId="{BBEA1834-7DF4-4FFD-B450-DAF8B1B7E140}">
      <dgm:prSet/>
      <dgm:spPr/>
      <dgm:t>
        <a:bodyPr/>
        <a:lstStyle/>
        <a:p>
          <a:endParaRPr lang="el-GR"/>
        </a:p>
      </dgm:t>
    </dgm:pt>
    <dgm:pt modelId="{6CBE1008-9B21-4C6B-8B97-AFD174C61825}" type="sibTrans" cxnId="{BBEA1834-7DF4-4FFD-B450-DAF8B1B7E140}">
      <dgm:prSet/>
      <dgm:spPr/>
      <dgm:t>
        <a:bodyPr/>
        <a:lstStyle/>
        <a:p>
          <a:endParaRPr lang="el-GR"/>
        </a:p>
      </dgm:t>
    </dgm:pt>
    <dgm:pt modelId="{32915E2C-4ECE-4E0F-A690-8E274AA7CAB0}">
      <dgm:prSet phldrT="[Κείμενο]" custT="1"/>
      <dgm:spPr/>
      <dgm:t>
        <a:bodyPr/>
        <a:lstStyle/>
        <a:p>
          <a:r>
            <a:rPr lang="en-US" sz="1600" dirty="0">
              <a:latin typeface="Times New Roman" pitchFamily="18" charset="0"/>
              <a:cs typeface="Times New Roman" pitchFamily="18" charset="0"/>
            </a:rPr>
            <a:t>Trans-formation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  <a:p>
          <a:r>
            <a:rPr lang="en-US" sz="1600" dirty="0">
              <a:latin typeface="Times New Roman" pitchFamily="18" charset="0"/>
              <a:cs typeface="Times New Roman" pitchFamily="18" charset="0"/>
            </a:rPr>
            <a:t> process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dgm:t>
    </dgm:pt>
    <dgm:pt modelId="{209F0DCE-40F5-4148-922E-F58CAA8FF58B}" type="parTrans" cxnId="{2A5028B2-1409-4E9D-AD9C-765D167D0184}">
      <dgm:prSet/>
      <dgm:spPr/>
      <dgm:t>
        <a:bodyPr/>
        <a:lstStyle/>
        <a:p>
          <a:endParaRPr lang="el-GR"/>
        </a:p>
      </dgm:t>
    </dgm:pt>
    <dgm:pt modelId="{3F268248-8059-4546-BB25-6B0B2301296F}" type="sibTrans" cxnId="{2A5028B2-1409-4E9D-AD9C-765D167D0184}">
      <dgm:prSet/>
      <dgm:spPr/>
      <dgm:t>
        <a:bodyPr/>
        <a:lstStyle/>
        <a:p>
          <a:endParaRPr lang="el-GR"/>
        </a:p>
      </dgm:t>
    </dgm:pt>
    <dgm:pt modelId="{018E3718-CAC9-43F3-9C2D-D97E1DDEB345}">
      <dgm:prSet phldrT="[Κείμενο]" custT="1"/>
      <dgm:spPr/>
      <dgm:t>
        <a:bodyPr/>
        <a:lstStyle/>
        <a:p>
          <a:pPr algn="r"/>
          <a:r>
            <a:rPr lang="en-US" sz="1600" dirty="0">
              <a:latin typeface="Times New Roman" pitchFamily="18" charset="0"/>
              <a:cs typeface="Times New Roman" pitchFamily="18" charset="0"/>
            </a:rPr>
            <a:t>Output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dgm:t>
    </dgm:pt>
    <dgm:pt modelId="{4591E70D-0C97-487A-9081-708B37FE1EEB}" type="sibTrans" cxnId="{6DBC93AD-9F8B-4306-9F02-3AF37AA9E8D3}">
      <dgm:prSet/>
      <dgm:spPr/>
      <dgm:t>
        <a:bodyPr/>
        <a:lstStyle/>
        <a:p>
          <a:endParaRPr lang="el-GR"/>
        </a:p>
      </dgm:t>
    </dgm:pt>
    <dgm:pt modelId="{A4B4E05C-ABDB-4259-8C84-328C2EB5075A}" type="parTrans" cxnId="{6DBC93AD-9F8B-4306-9F02-3AF37AA9E8D3}">
      <dgm:prSet/>
      <dgm:spPr/>
      <dgm:t>
        <a:bodyPr/>
        <a:lstStyle/>
        <a:p>
          <a:endParaRPr lang="el-GR"/>
        </a:p>
      </dgm:t>
    </dgm:pt>
    <dgm:pt modelId="{514FDBF2-A980-4AFD-9F8F-0510DECD0F74}" type="pres">
      <dgm:prSet presAssocID="{BA12D4A7-B931-45BB-9D92-D95FA9D40652}" presName="Name0" presStyleCnt="0">
        <dgm:presLayoutVars>
          <dgm:dir/>
          <dgm:resizeHandles val="exact"/>
        </dgm:presLayoutVars>
      </dgm:prSet>
      <dgm:spPr/>
    </dgm:pt>
    <dgm:pt modelId="{1D49CF3C-B793-4554-A2E2-131392896C00}" type="pres">
      <dgm:prSet presAssocID="{437D887A-3EC8-40F0-BBB9-775C2666FA5C}" presName="parTxOnly" presStyleLbl="node1" presStyleIdx="0" presStyleCnt="3" custScaleX="54292" custScaleY="142252" custLinFactNeighborX="-572" custLinFactNeighborY="-1897">
        <dgm:presLayoutVars>
          <dgm:bulletEnabled val="1"/>
        </dgm:presLayoutVars>
      </dgm:prSet>
      <dgm:spPr/>
    </dgm:pt>
    <dgm:pt modelId="{D4E4E75C-792C-498F-B97D-F4D495876274}" type="pres">
      <dgm:prSet presAssocID="{6CBE1008-9B21-4C6B-8B97-AFD174C61825}" presName="parSpace" presStyleCnt="0"/>
      <dgm:spPr/>
    </dgm:pt>
    <dgm:pt modelId="{5B5EFC5F-B0C9-454D-A8BA-F2A5F971772B}" type="pres">
      <dgm:prSet presAssocID="{32915E2C-4ECE-4E0F-A690-8E274AA7CAB0}" presName="parTxOnly" presStyleLbl="node1" presStyleIdx="1" presStyleCnt="3" custScaleX="114906" custScaleY="153633" custLinFactNeighborX="7276" custLinFactNeighborY="-622">
        <dgm:presLayoutVars>
          <dgm:bulletEnabled val="1"/>
        </dgm:presLayoutVars>
      </dgm:prSet>
      <dgm:spPr/>
    </dgm:pt>
    <dgm:pt modelId="{A41B0DC6-F5A3-4912-ABDD-01C1874F5B51}" type="pres">
      <dgm:prSet presAssocID="{3F268248-8059-4546-BB25-6B0B2301296F}" presName="parSpace" presStyleCnt="0"/>
      <dgm:spPr/>
    </dgm:pt>
    <dgm:pt modelId="{DCCE0FA8-925B-4331-A538-4DB448AD5430}" type="pres">
      <dgm:prSet presAssocID="{018E3718-CAC9-43F3-9C2D-D97E1DDEB345}" presName="parTxOnly" presStyleLbl="node1" presStyleIdx="2" presStyleCnt="3" custScaleX="94290" custScaleY="157426">
        <dgm:presLayoutVars>
          <dgm:bulletEnabled val="1"/>
        </dgm:presLayoutVars>
      </dgm:prSet>
      <dgm:spPr/>
    </dgm:pt>
  </dgm:ptLst>
  <dgm:cxnLst>
    <dgm:cxn modelId="{415A370C-52F4-4F7A-96B8-A68D1F8AE551}" type="presOf" srcId="{018E3718-CAC9-43F3-9C2D-D97E1DDEB345}" destId="{DCCE0FA8-925B-4331-A538-4DB448AD5430}" srcOrd="0" destOrd="0" presId="urn:microsoft.com/office/officeart/2005/8/layout/hChevron3"/>
    <dgm:cxn modelId="{0BDF1730-F39E-490C-BBFA-A4B7213570F9}" type="presOf" srcId="{437D887A-3EC8-40F0-BBB9-775C2666FA5C}" destId="{1D49CF3C-B793-4554-A2E2-131392896C00}" srcOrd="0" destOrd="0" presId="urn:microsoft.com/office/officeart/2005/8/layout/hChevron3"/>
    <dgm:cxn modelId="{BBEA1834-7DF4-4FFD-B450-DAF8B1B7E140}" srcId="{BA12D4A7-B931-45BB-9D92-D95FA9D40652}" destId="{437D887A-3EC8-40F0-BBB9-775C2666FA5C}" srcOrd="0" destOrd="0" parTransId="{FFC42A83-ED26-47C4-8E9F-11F81C40EDD3}" sibTransId="{6CBE1008-9B21-4C6B-8B97-AFD174C61825}"/>
    <dgm:cxn modelId="{83508D4E-6AB9-4F6D-8769-06FAE12CEF99}" type="presOf" srcId="{32915E2C-4ECE-4E0F-A690-8E274AA7CAB0}" destId="{5B5EFC5F-B0C9-454D-A8BA-F2A5F971772B}" srcOrd="0" destOrd="0" presId="urn:microsoft.com/office/officeart/2005/8/layout/hChevron3"/>
    <dgm:cxn modelId="{D7EC887E-0BA7-4381-9651-99690CF0F3D7}" type="presOf" srcId="{BA12D4A7-B931-45BB-9D92-D95FA9D40652}" destId="{514FDBF2-A980-4AFD-9F8F-0510DECD0F74}" srcOrd="0" destOrd="0" presId="urn:microsoft.com/office/officeart/2005/8/layout/hChevron3"/>
    <dgm:cxn modelId="{6DBC93AD-9F8B-4306-9F02-3AF37AA9E8D3}" srcId="{BA12D4A7-B931-45BB-9D92-D95FA9D40652}" destId="{018E3718-CAC9-43F3-9C2D-D97E1DDEB345}" srcOrd="2" destOrd="0" parTransId="{A4B4E05C-ABDB-4259-8C84-328C2EB5075A}" sibTransId="{4591E70D-0C97-487A-9081-708B37FE1EEB}"/>
    <dgm:cxn modelId="{2A5028B2-1409-4E9D-AD9C-765D167D0184}" srcId="{BA12D4A7-B931-45BB-9D92-D95FA9D40652}" destId="{32915E2C-4ECE-4E0F-A690-8E274AA7CAB0}" srcOrd="1" destOrd="0" parTransId="{209F0DCE-40F5-4148-922E-F58CAA8FF58B}" sibTransId="{3F268248-8059-4546-BB25-6B0B2301296F}"/>
    <dgm:cxn modelId="{6334C6DC-D9C3-4118-893F-51CE2B22A866}" type="presParOf" srcId="{514FDBF2-A980-4AFD-9F8F-0510DECD0F74}" destId="{1D49CF3C-B793-4554-A2E2-131392896C00}" srcOrd="0" destOrd="0" presId="urn:microsoft.com/office/officeart/2005/8/layout/hChevron3"/>
    <dgm:cxn modelId="{6BDD493B-1E01-425D-A0A3-1885D6CE11FF}" type="presParOf" srcId="{514FDBF2-A980-4AFD-9F8F-0510DECD0F74}" destId="{D4E4E75C-792C-498F-B97D-F4D495876274}" srcOrd="1" destOrd="0" presId="urn:microsoft.com/office/officeart/2005/8/layout/hChevron3"/>
    <dgm:cxn modelId="{F68F4FBE-722D-4FCE-A4FF-94A76EC74E4F}" type="presParOf" srcId="{514FDBF2-A980-4AFD-9F8F-0510DECD0F74}" destId="{5B5EFC5F-B0C9-454D-A8BA-F2A5F971772B}" srcOrd="2" destOrd="0" presId="urn:microsoft.com/office/officeart/2005/8/layout/hChevron3"/>
    <dgm:cxn modelId="{85843D9F-76C2-425F-926A-755239760FEB}" type="presParOf" srcId="{514FDBF2-A980-4AFD-9F8F-0510DECD0F74}" destId="{A41B0DC6-F5A3-4912-ABDD-01C1874F5B51}" srcOrd="3" destOrd="0" presId="urn:microsoft.com/office/officeart/2005/8/layout/hChevron3"/>
    <dgm:cxn modelId="{6FD0CF5E-0707-4E88-A65E-8BB0E9661B69}" type="presParOf" srcId="{514FDBF2-A980-4AFD-9F8F-0510DECD0F74}" destId="{DCCE0FA8-925B-4331-A538-4DB448AD543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1B87C-1CC4-460F-95BB-BEBD34FB6C7A}">
      <dsp:nvSpPr>
        <dsp:cNvPr id="0" name=""/>
        <dsp:cNvSpPr/>
      </dsp:nvSpPr>
      <dsp:spPr>
        <a:xfrm>
          <a:off x="870654" y="0"/>
          <a:ext cx="3220591" cy="322059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9C147-946F-41FB-8F83-E4E37D018780}">
      <dsp:nvSpPr>
        <dsp:cNvPr id="0" name=""/>
        <dsp:cNvSpPr/>
      </dsp:nvSpPr>
      <dsp:spPr>
        <a:xfrm>
          <a:off x="1943431" y="324193"/>
          <a:ext cx="3168420" cy="870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Top management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Vision, commitment, strategic change,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role models, organizational learning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3431" y="324193"/>
        <a:ext cx="3168420" cy="870721"/>
      </dsp:txXfrm>
    </dsp:sp>
    <dsp:sp modelId="{9767B204-DD7F-4603-8D42-647AC9891610}">
      <dsp:nvSpPr>
        <dsp:cNvPr id="0" name=""/>
        <dsp:cNvSpPr/>
      </dsp:nvSpPr>
      <dsp:spPr>
        <a:xfrm>
          <a:off x="1822151" y="1277473"/>
          <a:ext cx="3430910" cy="6604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Middle management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Mission, teams, process and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function improvements, learning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22151" y="1277473"/>
        <a:ext cx="3430910" cy="660472"/>
      </dsp:txXfrm>
    </dsp:sp>
    <dsp:sp modelId="{7031DDED-2BEA-4EAE-A80E-904D90C46895}">
      <dsp:nvSpPr>
        <dsp:cNvPr id="0" name=""/>
        <dsp:cNvSpPr/>
      </dsp:nvSpPr>
      <dsp:spPr>
        <a:xfrm>
          <a:off x="1805257" y="2020505"/>
          <a:ext cx="3444768" cy="793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Operational management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Implementation, process and function improvements,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problem solving, learning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5257" y="2020505"/>
        <a:ext cx="3444768" cy="793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9CF3C-B793-4554-A2E2-131392896C00}">
      <dsp:nvSpPr>
        <dsp:cNvPr id="0" name=""/>
        <dsp:cNvSpPr/>
      </dsp:nvSpPr>
      <dsp:spPr>
        <a:xfrm>
          <a:off x="0" y="93374"/>
          <a:ext cx="1136568" cy="11911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Input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3374"/>
        <a:ext cx="1136568" cy="1191181"/>
      </dsp:txXfrm>
    </dsp:sp>
    <dsp:sp modelId="{5B5EFC5F-B0C9-454D-A8BA-F2A5F971772B}">
      <dsp:nvSpPr>
        <dsp:cNvPr id="0" name=""/>
        <dsp:cNvSpPr/>
      </dsp:nvSpPr>
      <dsp:spPr>
        <a:xfrm>
          <a:off x="749315" y="56399"/>
          <a:ext cx="2405483" cy="12864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Trans-formation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process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9315" y="56399"/>
        <a:ext cx="2405483" cy="1286483"/>
      </dsp:txXfrm>
    </dsp:sp>
    <dsp:sp modelId="{DCCE0FA8-925B-4331-A538-4DB448AD5430}">
      <dsp:nvSpPr>
        <dsp:cNvPr id="0" name=""/>
        <dsp:cNvSpPr/>
      </dsp:nvSpPr>
      <dsp:spPr>
        <a:xfrm>
          <a:off x="2705648" y="45727"/>
          <a:ext cx="1973900" cy="1318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Output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5648" y="45727"/>
        <a:ext cx="1973900" cy="1318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26/2/2025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44000" cy="2880320"/>
          </a:xfrm>
        </p:spPr>
        <p:txBody>
          <a:bodyPr/>
          <a:lstStyle/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Quality Management in the pursue of </a:t>
            </a:r>
          </a:p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Business Excellence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Evangelos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Psomas</a:t>
            </a:r>
            <a:endParaRPr lang="el-GR" sz="32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TQM</a:t>
            </a:r>
            <a:r>
              <a:rPr lang="en-US" sz="4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viewed as</a:t>
            </a:r>
            <a:endParaRPr lang="el-GR" sz="3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ct val="17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3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Philosophy – a way of thinking, a movement, a set of beliefs.</a:t>
            </a:r>
            <a:endParaRPr lang="el-GR" sz="3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ct val="17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3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Economic approach – means to reduce cost.</a:t>
            </a:r>
            <a:endParaRPr lang="el-GR" sz="3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ct val="17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3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Business strategy – improve profits.</a:t>
            </a:r>
            <a:endParaRPr lang="el-GR" sz="3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ct val="17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3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Marketing strategy – customer satisfaction and increase market share.</a:t>
            </a:r>
            <a:endParaRPr lang="el-GR" sz="3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ct val="17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3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Scientific – integrated approach to using tools and techniques.</a:t>
            </a:r>
            <a:endParaRPr lang="el-GR" sz="3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ct val="17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3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 technique – to manage resources in an optimum manner.</a:t>
            </a:r>
            <a:endParaRPr lang="el-GR" sz="3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ΒΑΓΓΕΛΗΣ\Desktop\IFOSMA (8-6-2012)\Photos\photo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229200"/>
            <a:ext cx="1763688" cy="162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00600"/>
          </a:xfrm>
        </p:spPr>
        <p:txBody>
          <a:bodyPr>
            <a:normAutofit fontScale="92500" lnSpcReduction="10000"/>
          </a:bodyPr>
          <a:lstStyle/>
          <a:p>
            <a:pPr marL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‘Total quality’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includes: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product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process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material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people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policies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design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functional areas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work environment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  <p:pic>
        <p:nvPicPr>
          <p:cNvPr id="8196" name="Picture 4" descr="C:\Users\ΒΑΓΓΕΛΗΣ\Desktop\IFOSMA (8-6-2012)\Photos\photo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450912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Oakland’s TQM model – The four Ps</a:t>
            </a:r>
            <a:endParaRPr lang="el-GR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8245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TQM is an approach to improving the effectiveness and flexibility of business as a whole, meeting customer requirements both external and internal to the organization.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endParaRPr lang="en-US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essentially a way of organizing and involving the </a:t>
            </a:r>
            <a:r>
              <a:rPr lang="en-US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whole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organization, </a:t>
            </a:r>
            <a:r>
              <a:rPr lang="en-US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department, </a:t>
            </a:r>
            <a:r>
              <a:rPr lang="en-US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single person at </a:t>
            </a:r>
            <a:r>
              <a:rPr lang="en-US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level.</a:t>
            </a:r>
            <a:endParaRPr lang="el-GR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Oakland</a:t>
            </a:r>
            <a:endParaRPr lang="el-GR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ΒΑΓΓΕΛΗΣ\Desktop\IFOSMA (8-6-2012)\Photos\photo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48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1835696" y="404664"/>
          <a:ext cx="6120680" cy="3220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331640" y="404664"/>
            <a:ext cx="757758" cy="3180581"/>
          </a:xfrm>
          <a:prstGeom prst="upDownArrow">
            <a:avLst>
              <a:gd name="adj1" fmla="val 50000"/>
              <a:gd name="adj2" fmla="val 8515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Vertical TQM</a:t>
            </a: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2411760" y="3789040"/>
          <a:ext cx="4680520" cy="140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3717032"/>
            <a:ext cx="1176908" cy="15841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Suppliers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Commitment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to quality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On-time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delivery</a:t>
            </a:r>
            <a:endParaRPr kumimoji="0" 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Partners</a:t>
            </a:r>
            <a:endParaRPr kumimoji="0" 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Certification</a:t>
            </a:r>
            <a:endParaRPr kumimoji="0" 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164288" y="3429000"/>
            <a:ext cx="1648966" cy="20882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Customers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Who are they?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What do they need?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What do they value?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Quality</a:t>
            </a:r>
            <a:endParaRPr kumimoji="0" 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Responsiveness</a:t>
            </a:r>
            <a:endParaRPr kumimoji="0" 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Flexibility</a:t>
            </a:r>
            <a:endParaRPr kumimoji="0" 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Cost</a:t>
            </a:r>
            <a:endParaRPr kumimoji="0" 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683568" y="5877272"/>
            <a:ext cx="7704856" cy="581025"/>
          </a:xfrm>
          <a:prstGeom prst="leftRightArrow">
            <a:avLst>
              <a:gd name="adj1" fmla="val 50000"/>
              <a:gd name="adj2" fmla="val 20885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Horizontal TQM</a:t>
            </a: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Δεξιό βέλος"/>
          <p:cNvSpPr/>
          <p:nvPr/>
        </p:nvSpPr>
        <p:spPr>
          <a:xfrm>
            <a:off x="1763688" y="443711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Horizontal &amp; Vertical TQM</a:t>
            </a:r>
            <a:endParaRPr lang="el-GR" sz="32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quality chains - Oakland</a:t>
            </a:r>
            <a:endParaRPr lang="el-GR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to progress with TQM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5352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“soft” (or “philosophical”) and the </a:t>
            </a:r>
            <a:b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“hard” (or “technical”)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TQM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elements</a:t>
            </a:r>
            <a:endParaRPr lang="el-GR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95800" cy="580526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TQM ‘soft’ concepts</a:t>
            </a: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Top-management commitment and support 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Strategic quality planning</a:t>
            </a: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Employee involvement</a:t>
            </a: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Supplier involvement</a:t>
            </a: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Customer focus 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Process focus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Continuous improvement</a:t>
            </a: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Fact based decision making</a:t>
            </a: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Human resource development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499992" cy="58052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el-GR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TQM ‘</a:t>
            </a:r>
            <a:r>
              <a:rPr lang="el-GR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hard</a:t>
            </a:r>
            <a:r>
              <a:rPr lang="el-GR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l-GR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practices</a:t>
            </a:r>
            <a:endParaRPr lang="el-GR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process control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function deployment</a:t>
            </a: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Pareto analysis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Benchmarking</a:t>
            </a: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Brainstorming</a:t>
            </a: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Cause and effect diagram</a:t>
            </a: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Histograms and process charts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Design of experiments</a:t>
            </a: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Failure Mode and Effect Analysis</a:t>
            </a: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Force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field analysis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thinking</a:t>
            </a:r>
            <a:endParaRPr lang="el-GR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7250340" y="260648"/>
            <a:ext cx="1893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</a:t>
            </a:r>
          </a:p>
          <a:p>
            <a:pPr algn="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thinking</a:t>
            </a:r>
            <a:endParaRPr lang="el-GR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/>
              <a:t>The structure of the presentation</a:t>
            </a:r>
          </a:p>
          <a:p>
            <a:pPr marL="360363" indent="-360363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Quality management evolution</a:t>
            </a:r>
          </a:p>
          <a:p>
            <a:pPr marL="360363" indent="-360363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TQM definition</a:t>
            </a:r>
          </a:p>
          <a:p>
            <a:pPr marL="360363" indent="-360363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TQM elements &amp; benefits</a:t>
            </a:r>
          </a:p>
          <a:p>
            <a:pPr marL="360363" indent="-360363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EFQM Business Excellence Model</a:t>
            </a:r>
          </a:p>
          <a:p>
            <a:pPr marL="360363" indent="-360363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EQA </a:t>
            </a:r>
            <a:r>
              <a:rPr lang="el-GR" sz="2800" dirty="0" err="1">
                <a:latin typeface="Times New Roman" pitchFamily="18" charset="0"/>
                <a:cs typeface="Times New Roman" pitchFamily="18" charset="0"/>
              </a:rPr>
              <a:t>companies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TQM benefits</a:t>
            </a:r>
            <a:endParaRPr lang="el-GR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four levels in the evolution of TQM</a:t>
            </a:r>
            <a:endParaRPr lang="el-GR" sz="32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Evolution of the quality concept</a:t>
            </a:r>
            <a:endParaRPr lang="el-GR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 of Quality Management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1931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Shewhart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1979 – Crosby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1976, 1985 – Ishikawa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1986 – Deming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1986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Juran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1991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Feigenbaum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1987 – ISO 9000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1987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Malcom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Baldrige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Award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1988 – EFQM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1991 – European Quality Award </a:t>
            </a:r>
            <a:endParaRPr lang="el-GR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ΒΑΓΓΕΛΗΣ\Desktop\IFOSMA (8-6-2012)\Photos\photo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509120"/>
            <a:ext cx="3419872" cy="23488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0" y="3"/>
          <a:ext cx="9144000" cy="6857996"/>
        </p:xfrm>
        <a:graphic>
          <a:graphicData uri="http://schemas.openxmlformats.org/drawingml/2006/table">
            <a:tbl>
              <a:tblPr/>
              <a:tblGrid>
                <a:gridCol w="1935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8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8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1924-1932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Μελέτες απόδειξης της σημασίας της ψυχολογίας στην εργασία (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Hawthorn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1924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Ανάπτυξη στατιστικού ελέγχου διεργασιών (SPQ,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Shewhart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Μέσα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δεκ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'40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Χρήση μεθόδων δειγματοληψίας από τον Αμερικάνικο στρατό κατά τη διάρκεια του Β' Παγκοσμίου πολέμου.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Δεκαετία '50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Προσπάθειες βελτίωσης εργασίας (Εμπλουτισμός, ανασχεδιασμός εργασίας, συμμετοχική διοίκηση, ποιότητα στο εργασιακό περιβάλλον κ.α.).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1950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Επίσκεψη του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Deming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στην Ιαπωνία.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1951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Δημιουργία του βραβείου "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Deming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Application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Prize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 στην Ιαπωνία.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2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1954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Επίσκεψη του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Juran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στην Ιαπωνία. Ανάπτυξη της θεωρίας ανθρωπίνων αναγκών (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Maslow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2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1960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Απελευθέρωση της οικονομίας της Ιαπωνίας και πίεση βελτίωσης της ποιότητας και της ανταγωνιστικότητας.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1961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Πρώτη έκδοση του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"Total Quality Control"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από τον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Feingenbaum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92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1962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Παρουσίαση της ιδέας των Κύκλων Ποιότητας στο περιοδικό "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Quality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Control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Foreman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0" y="-2"/>
          <a:ext cx="9143999" cy="6858004"/>
        </p:xfrm>
        <a:graphic>
          <a:graphicData uri="http://schemas.openxmlformats.org/drawingml/2006/table">
            <a:tbl>
              <a:tblPr/>
              <a:tblGrid>
                <a:gridCol w="1935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8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Τέλη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δεκ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'60 και αρχές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δεκ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'70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Εμφανής πίεση των Ιαπωνικών επιχειρήσεων απέναντι στις Αμερικάνικες.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1972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Ανάπτυξη της μεθοδολογίας QFD στο ναυπηγείο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Kobe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της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Mitsubishi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8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1973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Εξαιτίας της πετρελαϊκής κρίσης υιοθέτηση του συστήματος JIT από Ιαπωνικές επιχειρήσεις. Σε Ευρώπη και Αμερική Εμφανίστηκε τη δεκαετία του '80.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8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Μέσα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δεκ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'70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Εκτενής χρήση Κύκλων Ποιότητας στην Αμερική, Πρώτη το εφάρμοσε η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Lockheed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το 1974, ενώ στο Ηνωμένο Βασίλειο παρουσιάστηκε στη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Rolls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Royce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το 1979.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58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1979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Πρώτη έκδοση του "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Quality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 από τον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Crosby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Η εταιρία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Xerox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εφάρμοσε διαδικασίες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benchmarking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Δημοσίευση του συστήματος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διαχείρησης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ποιότητας BS 5750.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1980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Ντοκιμαντέρ από τον τηλεοπτικό σταθμό NBC αναφορικά με το "Ιαπωνικό θαύμα" που εξύψωνε την προσφορά του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Deming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1982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Πρώτη έκδοση του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"Quality, Productivity and Competitive Position"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από τον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Deming.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0" y="0"/>
          <a:ext cx="9144000" cy="6286521"/>
        </p:xfrm>
        <a:graphic>
          <a:graphicData uri="http://schemas.openxmlformats.org/drawingml/2006/table">
            <a:tbl>
              <a:tblPr/>
              <a:tblGrid>
                <a:gridCol w="1935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057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1983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Δημοσίευση του "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Quality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line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 στο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Harvard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Business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Review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από τον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Garvin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που ανέλυε τις διαφορές Ιαπωνικών και Αμερικανικών επιχειρήσεων και εξηγούσε τους λόγους κυριαρχίας των πρώτων.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14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1985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Η εταιρία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Naval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Air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Systems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Command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ονόμασε την προσέγγιση του Ιαπωνικού στιλ διοίκησης της "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Quality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Management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".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96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1986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Πρώτη έκδοση του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"Out of the Crisis" 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του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Deming.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68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1987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Πρώτη έκδοση του συστήματος διαχείρισης ποιότητας ISO 9000. Δημοσίευση του βραβείου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"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Malcom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Baldrige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National Quality Award".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115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1990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Womack et al. (1990) in "The Machine that Changed the World - Lean Manufacturing" which summarized the results of a five year research initiative hosted by Massachusetts Institute of Technology (MIT) called the International Motor Vehicle Program (IMVP) started in 1985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Lean production, first described in detail by </a:t>
                      </a:r>
                      <a:r>
                        <a:rPr lang="en-US" sz="2000" u="none" strike="noStrike" dirty="0">
                          <a:latin typeface="Times New Roman"/>
                          <a:ea typeface="Times New Roman"/>
                          <a:cs typeface="Times New Roman"/>
                          <a:hlinkClick r:id="" action="ppaction://hlinkfile" tooltip="Current Document"/>
                        </a:rPr>
                        <a:t>Womack et al. (1990)</a:t>
                      </a: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 their revolutionary book, ‘‘The Machine that Changed the World’’, has its roots in the Toyota Production System (TPS).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1446</TotalTime>
  <Words>892</Words>
  <Application>Microsoft Office PowerPoint</Application>
  <PresentationFormat>Προβολή στην οθόνη (4:3)</PresentationFormat>
  <Paragraphs>153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Constantia</vt:lpstr>
      <vt:lpstr>Times New Roman</vt:lpstr>
      <vt:lpstr>Wingdings</vt:lpstr>
      <vt:lpstr>Wingdings 2</vt:lpstr>
      <vt:lpstr>Ροή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The “soft” (or “philosophical”) and the  “hard” (or “technical”) TQM elements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International Forum on Shipping Marketing &amp; Management</dc:title>
  <dc:creator>ΒΑΓΓΕΛΗΣ</dc:creator>
  <cp:lastModifiedBy>Psomas Evangelos</cp:lastModifiedBy>
  <cp:revision>151</cp:revision>
  <dcterms:created xsi:type="dcterms:W3CDTF">2012-05-26T06:06:59Z</dcterms:created>
  <dcterms:modified xsi:type="dcterms:W3CDTF">2025-02-26T16:55:57Z</dcterms:modified>
</cp:coreProperties>
</file>