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321" r:id="rId10"/>
    <p:sldId id="322" r:id="rId11"/>
    <p:sldId id="323" r:id="rId12"/>
    <p:sldId id="265" r:id="rId13"/>
    <p:sldId id="268" r:id="rId14"/>
    <p:sldId id="267" r:id="rId15"/>
    <p:sldId id="32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Γκότση Γεωργία" userId="472e339c-d673-48e8-9309-c3b1731a2deb" providerId="ADAL" clId="{F59C2011-0179-4E1A-8D97-4B29BDD2E2DA}"/>
    <pc:docChg chg="undo custSel addSld modSld sldOrd">
      <pc:chgData name="Γκότση Γεωργία" userId="472e339c-d673-48e8-9309-c3b1731a2deb" providerId="ADAL" clId="{F59C2011-0179-4E1A-8D97-4B29BDD2E2DA}" dt="2024-03-25T17:11:50.949" v="500" actId="20577"/>
      <pc:docMkLst>
        <pc:docMk/>
      </pc:docMkLst>
      <pc:sldChg chg="addSp modSp mod ord setBg">
        <pc:chgData name="Γκότση Γεωργία" userId="472e339c-d673-48e8-9309-c3b1731a2deb" providerId="ADAL" clId="{F59C2011-0179-4E1A-8D97-4B29BDD2E2DA}" dt="2024-03-25T16:44:16.503" v="242" actId="20577"/>
        <pc:sldMkLst>
          <pc:docMk/>
          <pc:sldMk cId="2347064577" sldId="259"/>
        </pc:sldMkLst>
        <pc:spChg chg="mod">
          <ac:chgData name="Γκότση Γεωργία" userId="472e339c-d673-48e8-9309-c3b1731a2deb" providerId="ADAL" clId="{F59C2011-0179-4E1A-8D97-4B29BDD2E2DA}" dt="2024-03-25T16:30:57.336" v="188" actId="26606"/>
          <ac:spMkLst>
            <pc:docMk/>
            <pc:sldMk cId="2347064577" sldId="259"/>
            <ac:spMk id="2" creationId="{00000000-0000-0000-0000-000000000000}"/>
          </ac:spMkLst>
        </pc:spChg>
        <pc:spChg chg="mod">
          <ac:chgData name="Γκότση Γεωργία" userId="472e339c-d673-48e8-9309-c3b1731a2deb" providerId="ADAL" clId="{F59C2011-0179-4E1A-8D97-4B29BDD2E2DA}" dt="2024-03-25T16:44:16.503" v="242" actId="20577"/>
          <ac:spMkLst>
            <pc:docMk/>
            <pc:sldMk cId="2347064577" sldId="259"/>
            <ac:spMk id="3" creationId="{00000000-0000-0000-0000-000000000000}"/>
          </ac:spMkLst>
        </pc:spChg>
        <pc:spChg chg="add">
          <ac:chgData name="Γκότση Γεωργία" userId="472e339c-d673-48e8-9309-c3b1731a2deb" providerId="ADAL" clId="{F59C2011-0179-4E1A-8D97-4B29BDD2E2DA}" dt="2024-03-25T16:30:57.336" v="188" actId="26606"/>
          <ac:spMkLst>
            <pc:docMk/>
            <pc:sldMk cId="2347064577" sldId="259"/>
            <ac:spMk id="8" creationId="{09588DA8-065E-4F6F-8EFD-43104AB2E0CF}"/>
          </ac:spMkLst>
        </pc:spChg>
        <pc:spChg chg="add">
          <ac:chgData name="Γκότση Γεωργία" userId="472e339c-d673-48e8-9309-c3b1731a2deb" providerId="ADAL" clId="{F59C2011-0179-4E1A-8D97-4B29BDD2E2DA}" dt="2024-03-25T16:30:57.336" v="188" actId="26606"/>
          <ac:spMkLst>
            <pc:docMk/>
            <pc:sldMk cId="2347064577" sldId="259"/>
            <ac:spMk id="10" creationId="{C4285719-470E-454C-AF62-8323075F1F5B}"/>
          </ac:spMkLst>
        </pc:spChg>
        <pc:spChg chg="add">
          <ac:chgData name="Γκότση Γεωργία" userId="472e339c-d673-48e8-9309-c3b1731a2deb" providerId="ADAL" clId="{F59C2011-0179-4E1A-8D97-4B29BDD2E2DA}" dt="2024-03-25T16:30:57.336" v="188" actId="26606"/>
          <ac:spMkLst>
            <pc:docMk/>
            <pc:sldMk cId="2347064577" sldId="259"/>
            <ac:spMk id="12" creationId="{CD9FE4EF-C4D8-49A0-B2FF-81D8DB7D8A24}"/>
          </ac:spMkLst>
        </pc:spChg>
        <pc:spChg chg="add">
          <ac:chgData name="Γκότση Γεωργία" userId="472e339c-d673-48e8-9309-c3b1731a2deb" providerId="ADAL" clId="{F59C2011-0179-4E1A-8D97-4B29BDD2E2DA}" dt="2024-03-25T16:30:57.336" v="188" actId="26606"/>
          <ac:spMkLst>
            <pc:docMk/>
            <pc:sldMk cId="2347064577" sldId="259"/>
            <ac:spMk id="14" creationId="{4300840D-0A0B-4512-BACA-B439D5B9C57C}"/>
          </ac:spMkLst>
        </pc:spChg>
        <pc:spChg chg="add">
          <ac:chgData name="Γκότση Γεωργία" userId="472e339c-d673-48e8-9309-c3b1731a2deb" providerId="ADAL" clId="{F59C2011-0179-4E1A-8D97-4B29BDD2E2DA}" dt="2024-03-25T16:30:57.336" v="188" actId="26606"/>
          <ac:spMkLst>
            <pc:docMk/>
            <pc:sldMk cId="2347064577" sldId="259"/>
            <ac:spMk id="16" creationId="{D2B78728-A580-49A7-84F9-6EF6F583ADE0}"/>
          </ac:spMkLst>
        </pc:spChg>
        <pc:spChg chg="add">
          <ac:chgData name="Γκότση Γεωργία" userId="472e339c-d673-48e8-9309-c3b1731a2deb" providerId="ADAL" clId="{F59C2011-0179-4E1A-8D97-4B29BDD2E2DA}" dt="2024-03-25T16:30:57.336" v="188" actId="26606"/>
          <ac:spMkLst>
            <pc:docMk/>
            <pc:sldMk cId="2347064577" sldId="259"/>
            <ac:spMk id="18" creationId="{38FAA1A1-D861-433F-88FA-1E9D6FD31D11}"/>
          </ac:spMkLst>
        </pc:spChg>
        <pc:spChg chg="add">
          <ac:chgData name="Γκότση Γεωργία" userId="472e339c-d673-48e8-9309-c3b1731a2deb" providerId="ADAL" clId="{F59C2011-0179-4E1A-8D97-4B29BDD2E2DA}" dt="2024-03-25T16:30:57.336" v="188" actId="26606"/>
          <ac:spMkLst>
            <pc:docMk/>
            <pc:sldMk cId="2347064577" sldId="259"/>
            <ac:spMk id="20" creationId="{8D71EDA1-87BF-4D5D-AB79-F346FD19278A}"/>
          </ac:spMkLst>
        </pc:spChg>
      </pc:sldChg>
      <pc:sldChg chg="modSp mod">
        <pc:chgData name="Γκότση Γεωργία" userId="472e339c-d673-48e8-9309-c3b1731a2deb" providerId="ADAL" clId="{F59C2011-0179-4E1A-8D97-4B29BDD2E2DA}" dt="2024-03-25T16:30:29.730" v="187" actId="20577"/>
        <pc:sldMkLst>
          <pc:docMk/>
          <pc:sldMk cId="532922585" sldId="264"/>
        </pc:sldMkLst>
        <pc:spChg chg="mod">
          <ac:chgData name="Γκότση Γεωργία" userId="472e339c-d673-48e8-9309-c3b1731a2deb" providerId="ADAL" clId="{F59C2011-0179-4E1A-8D97-4B29BDD2E2DA}" dt="2024-03-25T16:30:29.730" v="187" actId="20577"/>
          <ac:spMkLst>
            <pc:docMk/>
            <pc:sldMk cId="532922585" sldId="264"/>
            <ac:spMk id="3" creationId="{00000000-0000-0000-0000-000000000000}"/>
          </ac:spMkLst>
        </pc:spChg>
      </pc:sldChg>
      <pc:sldChg chg="modSp mod">
        <pc:chgData name="Γκότση Γεωργία" userId="472e339c-d673-48e8-9309-c3b1731a2deb" providerId="ADAL" clId="{F59C2011-0179-4E1A-8D97-4B29BDD2E2DA}" dt="2024-03-25T17:10:10.839" v="439" actId="20577"/>
        <pc:sldMkLst>
          <pc:docMk/>
          <pc:sldMk cId="3484557209" sldId="265"/>
        </pc:sldMkLst>
        <pc:spChg chg="mod">
          <ac:chgData name="Γκότση Γεωργία" userId="472e339c-d673-48e8-9309-c3b1731a2deb" providerId="ADAL" clId="{F59C2011-0179-4E1A-8D97-4B29BDD2E2DA}" dt="2024-03-25T17:10:10.839" v="439" actId="20577"/>
          <ac:spMkLst>
            <pc:docMk/>
            <pc:sldMk cId="3484557209" sldId="265"/>
            <ac:spMk id="3" creationId="{00000000-0000-0000-0000-000000000000}"/>
          </ac:spMkLst>
        </pc:spChg>
      </pc:sldChg>
      <pc:sldChg chg="modSp mod">
        <pc:chgData name="Γκότση Γεωργία" userId="472e339c-d673-48e8-9309-c3b1731a2deb" providerId="ADAL" clId="{F59C2011-0179-4E1A-8D97-4B29BDD2E2DA}" dt="2024-03-25T15:06:22.876" v="14" actId="20577"/>
        <pc:sldMkLst>
          <pc:docMk/>
          <pc:sldMk cId="3091124168" sldId="267"/>
        </pc:sldMkLst>
        <pc:spChg chg="mod">
          <ac:chgData name="Γκότση Γεωργία" userId="472e339c-d673-48e8-9309-c3b1731a2deb" providerId="ADAL" clId="{F59C2011-0179-4E1A-8D97-4B29BDD2E2DA}" dt="2024-03-25T15:06:22.876" v="14" actId="20577"/>
          <ac:spMkLst>
            <pc:docMk/>
            <pc:sldMk cId="3091124168" sldId="267"/>
            <ac:spMk id="3" creationId="{00000000-0000-0000-0000-000000000000}"/>
          </ac:spMkLst>
        </pc:spChg>
      </pc:sldChg>
      <pc:sldChg chg="modSp mod">
        <pc:chgData name="Γκότση Γεωργία" userId="472e339c-d673-48e8-9309-c3b1731a2deb" providerId="ADAL" clId="{F59C2011-0179-4E1A-8D97-4B29BDD2E2DA}" dt="2024-03-25T17:06:52.539" v="398" actId="207"/>
        <pc:sldMkLst>
          <pc:docMk/>
          <pc:sldMk cId="3343883966" sldId="268"/>
        </pc:sldMkLst>
        <pc:spChg chg="mod">
          <ac:chgData name="Γκότση Γεωργία" userId="472e339c-d673-48e8-9309-c3b1731a2deb" providerId="ADAL" clId="{F59C2011-0179-4E1A-8D97-4B29BDD2E2DA}" dt="2024-03-25T17:06:52.539" v="398" actId="207"/>
          <ac:spMkLst>
            <pc:docMk/>
            <pc:sldMk cId="3343883966" sldId="268"/>
            <ac:spMk id="3" creationId="{00000000-0000-0000-0000-000000000000}"/>
          </ac:spMkLst>
        </pc:spChg>
      </pc:sldChg>
      <pc:sldChg chg="addSp delSp modSp mod setBg">
        <pc:chgData name="Γκότση Γεωργία" userId="472e339c-d673-48e8-9309-c3b1731a2deb" providerId="ADAL" clId="{F59C2011-0179-4E1A-8D97-4B29BDD2E2DA}" dt="2024-03-25T16:30:09.126" v="179" actId="26606"/>
        <pc:sldMkLst>
          <pc:docMk/>
          <pc:sldMk cId="2557480943" sldId="320"/>
        </pc:sldMkLst>
        <pc:spChg chg="mod">
          <ac:chgData name="Γκότση Γεωργία" userId="472e339c-d673-48e8-9309-c3b1731a2deb" providerId="ADAL" clId="{F59C2011-0179-4E1A-8D97-4B29BDD2E2DA}" dt="2024-03-25T16:30:09.126" v="179" actId="26606"/>
          <ac:spMkLst>
            <pc:docMk/>
            <pc:sldMk cId="2557480943" sldId="320"/>
            <ac:spMk id="2" creationId="{CA787F91-8610-6EEE-7613-2239B4AE9F84}"/>
          </ac:spMkLst>
        </pc:spChg>
        <pc:spChg chg="mod">
          <ac:chgData name="Γκότση Γεωργία" userId="472e339c-d673-48e8-9309-c3b1731a2deb" providerId="ADAL" clId="{F59C2011-0179-4E1A-8D97-4B29BDD2E2DA}" dt="2024-03-25T16:30:09.126" v="179" actId="26606"/>
          <ac:spMkLst>
            <pc:docMk/>
            <pc:sldMk cId="2557480943" sldId="320"/>
            <ac:spMk id="3" creationId="{316C5668-B0F3-C86B-9CDA-90C9AEAF74EE}"/>
          </ac:spMkLst>
        </pc:spChg>
        <pc:spChg chg="add del">
          <ac:chgData name="Γκότση Γεωργία" userId="472e339c-d673-48e8-9309-c3b1731a2deb" providerId="ADAL" clId="{F59C2011-0179-4E1A-8D97-4B29BDD2E2DA}" dt="2024-03-25T16:29:51.575" v="172" actId="26606"/>
          <ac:spMkLst>
            <pc:docMk/>
            <pc:sldMk cId="2557480943" sldId="320"/>
            <ac:spMk id="8" creationId="{87BF42CA-AD55-48B4-8949-C4DCA60A6AEE}"/>
          </ac:spMkLst>
        </pc:spChg>
        <pc:spChg chg="add del">
          <ac:chgData name="Γκότση Γεωργία" userId="472e339c-d673-48e8-9309-c3b1731a2deb" providerId="ADAL" clId="{F59C2011-0179-4E1A-8D97-4B29BDD2E2DA}" dt="2024-03-25T16:29:51.575" v="172" actId="26606"/>
          <ac:spMkLst>
            <pc:docMk/>
            <pc:sldMk cId="2557480943" sldId="320"/>
            <ac:spMk id="10" creationId="{66AE1D3D-3106-4CB2-AA7C-0C1642AC0F2E}"/>
          </ac:spMkLst>
        </pc:spChg>
        <pc:spChg chg="add">
          <ac:chgData name="Γκότση Γεωργία" userId="472e339c-d673-48e8-9309-c3b1731a2deb" providerId="ADAL" clId="{F59C2011-0179-4E1A-8D97-4B29BDD2E2DA}" dt="2024-03-25T16:30:09.126" v="179" actId="26606"/>
          <ac:spMkLst>
            <pc:docMk/>
            <pc:sldMk cId="2557480943" sldId="320"/>
            <ac:spMk id="14" creationId="{4300840D-0A0B-4512-BACA-B439D5B9C57C}"/>
          </ac:spMkLst>
        </pc:spChg>
        <pc:spChg chg="add">
          <ac:chgData name="Γκότση Γεωργία" userId="472e339c-d673-48e8-9309-c3b1731a2deb" providerId="ADAL" clId="{F59C2011-0179-4E1A-8D97-4B29BDD2E2DA}" dt="2024-03-25T16:30:09.126" v="179" actId="26606"/>
          <ac:spMkLst>
            <pc:docMk/>
            <pc:sldMk cId="2557480943" sldId="320"/>
            <ac:spMk id="16" creationId="{D2B78728-A580-49A7-84F9-6EF6F583ADE0}"/>
          </ac:spMkLst>
        </pc:spChg>
        <pc:spChg chg="add">
          <ac:chgData name="Γκότση Γεωργία" userId="472e339c-d673-48e8-9309-c3b1731a2deb" providerId="ADAL" clId="{F59C2011-0179-4E1A-8D97-4B29BDD2E2DA}" dt="2024-03-25T16:30:09.126" v="179" actId="26606"/>
          <ac:spMkLst>
            <pc:docMk/>
            <pc:sldMk cId="2557480943" sldId="320"/>
            <ac:spMk id="18" creationId="{38FAA1A1-D861-433F-88FA-1E9D6FD31D11}"/>
          </ac:spMkLst>
        </pc:spChg>
        <pc:spChg chg="add del">
          <ac:chgData name="Γκότση Γεωργία" userId="472e339c-d673-48e8-9309-c3b1731a2deb" providerId="ADAL" clId="{F59C2011-0179-4E1A-8D97-4B29BDD2E2DA}" dt="2024-03-25T16:29:54.753" v="174" actId="26606"/>
          <ac:spMkLst>
            <pc:docMk/>
            <pc:sldMk cId="2557480943" sldId="320"/>
            <ac:spMk id="19" creationId="{907EF6B7-1338-4443-8C46-6A318D952DFD}"/>
          </ac:spMkLst>
        </pc:spChg>
        <pc:spChg chg="add del">
          <ac:chgData name="Γκότση Γεωργία" userId="472e339c-d673-48e8-9309-c3b1731a2deb" providerId="ADAL" clId="{F59C2011-0179-4E1A-8D97-4B29BDD2E2DA}" dt="2024-03-25T16:29:54.753" v="174" actId="26606"/>
          <ac:spMkLst>
            <pc:docMk/>
            <pc:sldMk cId="2557480943" sldId="320"/>
            <ac:spMk id="20" creationId="{DAAE4CDD-124C-4DCF-9584-B6033B545DD5}"/>
          </ac:spMkLst>
        </pc:spChg>
        <pc:spChg chg="add del">
          <ac:chgData name="Γκότση Γεωργία" userId="472e339c-d673-48e8-9309-c3b1731a2deb" providerId="ADAL" clId="{F59C2011-0179-4E1A-8D97-4B29BDD2E2DA}" dt="2024-03-25T16:29:54.753" v="174" actId="26606"/>
          <ac:spMkLst>
            <pc:docMk/>
            <pc:sldMk cId="2557480943" sldId="320"/>
            <ac:spMk id="21" creationId="{081E4A58-353D-44AE-B2FC-2A74E2E400F7}"/>
          </ac:spMkLst>
        </pc:spChg>
        <pc:spChg chg="add del">
          <ac:chgData name="Γκότση Γεωργία" userId="472e339c-d673-48e8-9309-c3b1731a2deb" providerId="ADAL" clId="{F59C2011-0179-4E1A-8D97-4B29BDD2E2DA}" dt="2024-03-25T16:30:06.284" v="176" actId="26606"/>
          <ac:spMkLst>
            <pc:docMk/>
            <pc:sldMk cId="2557480943" sldId="320"/>
            <ac:spMk id="23" creationId="{18873D23-2DCF-4B31-A009-95721C06E8E1}"/>
          </ac:spMkLst>
        </pc:spChg>
        <pc:spChg chg="add del">
          <ac:chgData name="Γκότση Γεωργία" userId="472e339c-d673-48e8-9309-c3b1731a2deb" providerId="ADAL" clId="{F59C2011-0179-4E1A-8D97-4B29BDD2E2DA}" dt="2024-03-25T16:30:06.284" v="176" actId="26606"/>
          <ac:spMkLst>
            <pc:docMk/>
            <pc:sldMk cId="2557480943" sldId="320"/>
            <ac:spMk id="24" creationId="{C13EF075-D4EF-4929-ADBC-91B27DA19955}"/>
          </ac:spMkLst>
        </pc:spChg>
        <pc:spChg chg="add del">
          <ac:chgData name="Γκότση Γεωργία" userId="472e339c-d673-48e8-9309-c3b1731a2deb" providerId="ADAL" clId="{F59C2011-0179-4E1A-8D97-4B29BDD2E2DA}" dt="2024-03-25T16:30:09.111" v="178" actId="26606"/>
          <ac:spMkLst>
            <pc:docMk/>
            <pc:sldMk cId="2557480943" sldId="320"/>
            <ac:spMk id="27" creationId="{B6CDA21F-E7AF-4C75-8395-33F58D5B0E45}"/>
          </ac:spMkLst>
        </pc:spChg>
        <pc:spChg chg="add del">
          <ac:chgData name="Γκότση Γεωργία" userId="472e339c-d673-48e8-9309-c3b1731a2deb" providerId="ADAL" clId="{F59C2011-0179-4E1A-8D97-4B29BDD2E2DA}" dt="2024-03-25T16:30:09.111" v="178" actId="26606"/>
          <ac:spMkLst>
            <pc:docMk/>
            <pc:sldMk cId="2557480943" sldId="320"/>
            <ac:spMk id="31" creationId="{D5B0017B-2ECA-49AF-B397-DC140825DF8D}"/>
          </ac:spMkLst>
        </pc:spChg>
        <pc:spChg chg="add">
          <ac:chgData name="Γκότση Γεωργία" userId="472e339c-d673-48e8-9309-c3b1731a2deb" providerId="ADAL" clId="{F59C2011-0179-4E1A-8D97-4B29BDD2E2DA}" dt="2024-03-25T16:30:09.126" v="179" actId="26606"/>
          <ac:spMkLst>
            <pc:docMk/>
            <pc:sldMk cId="2557480943" sldId="320"/>
            <ac:spMk id="33" creationId="{09588DA8-065E-4F6F-8EFD-43104AB2E0CF}"/>
          </ac:spMkLst>
        </pc:spChg>
        <pc:spChg chg="add">
          <ac:chgData name="Γκότση Γεωργία" userId="472e339c-d673-48e8-9309-c3b1731a2deb" providerId="ADAL" clId="{F59C2011-0179-4E1A-8D97-4B29BDD2E2DA}" dt="2024-03-25T16:30:09.126" v="179" actId="26606"/>
          <ac:spMkLst>
            <pc:docMk/>
            <pc:sldMk cId="2557480943" sldId="320"/>
            <ac:spMk id="34" creationId="{C4285719-470E-454C-AF62-8323075F1F5B}"/>
          </ac:spMkLst>
        </pc:spChg>
        <pc:spChg chg="add">
          <ac:chgData name="Γκότση Γεωργία" userId="472e339c-d673-48e8-9309-c3b1731a2deb" providerId="ADAL" clId="{F59C2011-0179-4E1A-8D97-4B29BDD2E2DA}" dt="2024-03-25T16:30:09.126" v="179" actId="26606"/>
          <ac:spMkLst>
            <pc:docMk/>
            <pc:sldMk cId="2557480943" sldId="320"/>
            <ac:spMk id="35" creationId="{CD9FE4EF-C4D8-49A0-B2FF-81D8DB7D8A24}"/>
          </ac:spMkLst>
        </pc:spChg>
        <pc:spChg chg="add">
          <ac:chgData name="Γκότση Γεωργία" userId="472e339c-d673-48e8-9309-c3b1731a2deb" providerId="ADAL" clId="{F59C2011-0179-4E1A-8D97-4B29BDD2E2DA}" dt="2024-03-25T16:30:09.126" v="179" actId="26606"/>
          <ac:spMkLst>
            <pc:docMk/>
            <pc:sldMk cId="2557480943" sldId="320"/>
            <ac:spMk id="36" creationId="{8D71EDA1-87BF-4D5D-AB79-F346FD19278A}"/>
          </ac:spMkLst>
        </pc:spChg>
        <pc:grpChg chg="add del">
          <ac:chgData name="Γκότση Γεωργία" userId="472e339c-d673-48e8-9309-c3b1731a2deb" providerId="ADAL" clId="{F59C2011-0179-4E1A-8D97-4B29BDD2E2DA}" dt="2024-03-25T16:29:51.575" v="172" actId="26606"/>
          <ac:grpSpMkLst>
            <pc:docMk/>
            <pc:sldMk cId="2557480943" sldId="320"/>
            <ac:grpSpMk id="12" creationId="{0A31B6AF-B711-4CDB-8C2B-16E963DDC4C5}"/>
          </ac:grpSpMkLst>
        </pc:grpChg>
        <pc:grpChg chg="add del">
          <ac:chgData name="Γκότση Γεωργία" userId="472e339c-d673-48e8-9309-c3b1731a2deb" providerId="ADAL" clId="{F59C2011-0179-4E1A-8D97-4B29BDD2E2DA}" dt="2024-03-25T16:30:06.284" v="176" actId="26606"/>
          <ac:grpSpMkLst>
            <pc:docMk/>
            <pc:sldMk cId="2557480943" sldId="320"/>
            <ac:grpSpMk id="25" creationId="{DAA26DFA-AAB2-4973-9C17-16D587C7B198}"/>
          </ac:grpSpMkLst>
        </pc:grpChg>
        <pc:grpChg chg="add del">
          <ac:chgData name="Γκότση Γεωργία" userId="472e339c-d673-48e8-9309-c3b1731a2deb" providerId="ADAL" clId="{F59C2011-0179-4E1A-8D97-4B29BDD2E2DA}" dt="2024-03-25T16:30:09.111" v="178" actId="26606"/>
          <ac:grpSpMkLst>
            <pc:docMk/>
            <pc:sldMk cId="2557480943" sldId="320"/>
            <ac:grpSpMk id="28" creationId="{AE1C45F0-260A-458C-96ED-C1F6D2151219}"/>
          </ac:grpSpMkLst>
        </pc:grpChg>
        <pc:cxnChg chg="add del">
          <ac:chgData name="Γκότση Γεωργία" userId="472e339c-d673-48e8-9309-c3b1731a2deb" providerId="ADAL" clId="{F59C2011-0179-4E1A-8D97-4B29BDD2E2DA}" dt="2024-03-25T16:30:09.111" v="178" actId="26606"/>
          <ac:cxnSpMkLst>
            <pc:docMk/>
            <pc:sldMk cId="2557480943" sldId="320"/>
            <ac:cxnSpMk id="17" creationId="{6CF1BAF6-AD41-4082-B212-8A1F9A2E8779}"/>
          </ac:cxnSpMkLst>
        </pc:cxnChg>
      </pc:sldChg>
      <pc:sldChg chg="addSp delSp modSp new mod">
        <pc:chgData name="Γκότση Γεωργία" userId="472e339c-d673-48e8-9309-c3b1731a2deb" providerId="ADAL" clId="{F59C2011-0179-4E1A-8D97-4B29BDD2E2DA}" dt="2024-03-25T17:06:22.002" v="396" actId="207"/>
        <pc:sldMkLst>
          <pc:docMk/>
          <pc:sldMk cId="4123024663" sldId="321"/>
        </pc:sldMkLst>
        <pc:spChg chg="mod">
          <ac:chgData name="Γκότση Γεωργία" userId="472e339c-d673-48e8-9309-c3b1731a2deb" providerId="ADAL" clId="{F59C2011-0179-4E1A-8D97-4B29BDD2E2DA}" dt="2024-03-25T17:06:22.002" v="396" actId="207"/>
          <ac:spMkLst>
            <pc:docMk/>
            <pc:sldMk cId="4123024663" sldId="321"/>
            <ac:spMk id="2" creationId="{467FA420-7EF8-0A50-4A3D-CDCDF0D73BC4}"/>
          </ac:spMkLst>
        </pc:spChg>
        <pc:spChg chg="mod">
          <ac:chgData name="Γκότση Γεωργία" userId="472e339c-d673-48e8-9309-c3b1731a2deb" providerId="ADAL" clId="{F59C2011-0179-4E1A-8D97-4B29BDD2E2DA}" dt="2024-03-25T17:06:02.444" v="376" actId="20577"/>
          <ac:spMkLst>
            <pc:docMk/>
            <pc:sldMk cId="4123024663" sldId="321"/>
            <ac:spMk id="3" creationId="{9AC820B8-1269-AB05-982D-1A533A2DBD45}"/>
          </ac:spMkLst>
        </pc:spChg>
        <pc:spChg chg="add del">
          <ac:chgData name="Γκότση Γεωργία" userId="472e339c-d673-48e8-9309-c3b1731a2deb" providerId="ADAL" clId="{F59C2011-0179-4E1A-8D97-4B29BDD2E2DA}" dt="2024-03-25T17:04:16.977" v="350" actId="22"/>
          <ac:spMkLst>
            <pc:docMk/>
            <pc:sldMk cId="4123024663" sldId="321"/>
            <ac:spMk id="5" creationId="{BDD657DD-D6A4-6185-F468-E3B643CE31B3}"/>
          </ac:spMkLst>
        </pc:spChg>
      </pc:sldChg>
      <pc:sldChg chg="addSp delSp modSp new mod">
        <pc:chgData name="Γκότση Γεωργία" userId="472e339c-d673-48e8-9309-c3b1731a2deb" providerId="ADAL" clId="{F59C2011-0179-4E1A-8D97-4B29BDD2E2DA}" dt="2024-03-25T17:08:10.813" v="400" actId="22"/>
        <pc:sldMkLst>
          <pc:docMk/>
          <pc:sldMk cId="2108271330" sldId="322"/>
        </pc:sldMkLst>
        <pc:spChg chg="del">
          <ac:chgData name="Γκότση Γεωργία" userId="472e339c-d673-48e8-9309-c3b1731a2deb" providerId="ADAL" clId="{F59C2011-0179-4E1A-8D97-4B29BDD2E2DA}" dt="2024-03-25T17:04:24.047" v="352" actId="478"/>
          <ac:spMkLst>
            <pc:docMk/>
            <pc:sldMk cId="2108271330" sldId="322"/>
            <ac:spMk id="2" creationId="{2867E7EF-1924-E524-4C7B-97AAF83453B0}"/>
          </ac:spMkLst>
        </pc:spChg>
        <pc:spChg chg="mod">
          <ac:chgData name="Γκότση Γεωργία" userId="472e339c-d673-48e8-9309-c3b1731a2deb" providerId="ADAL" clId="{F59C2011-0179-4E1A-8D97-4B29BDD2E2DA}" dt="2024-03-25T17:05:50.622" v="371" actId="313"/>
          <ac:spMkLst>
            <pc:docMk/>
            <pc:sldMk cId="2108271330" sldId="322"/>
            <ac:spMk id="3" creationId="{302F48F0-0F73-D3B3-8A71-8F1836AC51A2}"/>
          </ac:spMkLst>
        </pc:spChg>
        <pc:spChg chg="add del">
          <ac:chgData name="Γκότση Γεωργία" userId="472e339c-d673-48e8-9309-c3b1731a2deb" providerId="ADAL" clId="{F59C2011-0179-4E1A-8D97-4B29BDD2E2DA}" dt="2024-03-25T17:08:10.813" v="400" actId="22"/>
          <ac:spMkLst>
            <pc:docMk/>
            <pc:sldMk cId="2108271330" sldId="322"/>
            <ac:spMk id="4" creationId="{2F23156B-104E-48F5-5A59-31EF13EEF9CD}"/>
          </ac:spMkLst>
        </pc:spChg>
      </pc:sldChg>
      <pc:sldChg chg="modSp new mod">
        <pc:chgData name="Γκότση Γεωργία" userId="472e339c-d673-48e8-9309-c3b1731a2deb" providerId="ADAL" clId="{F59C2011-0179-4E1A-8D97-4B29BDD2E2DA}" dt="2024-03-25T17:11:50.949" v="500" actId="20577"/>
        <pc:sldMkLst>
          <pc:docMk/>
          <pc:sldMk cId="2961565369" sldId="323"/>
        </pc:sldMkLst>
        <pc:spChg chg="mod">
          <ac:chgData name="Γκότση Γεωργία" userId="472e339c-d673-48e8-9309-c3b1731a2deb" providerId="ADAL" clId="{F59C2011-0179-4E1A-8D97-4B29BDD2E2DA}" dt="2024-03-25T17:11:11.282" v="485" actId="207"/>
          <ac:spMkLst>
            <pc:docMk/>
            <pc:sldMk cId="2961565369" sldId="323"/>
            <ac:spMk id="2" creationId="{D80ECB8E-9083-08F1-7EC9-A676EF365983}"/>
          </ac:spMkLst>
        </pc:spChg>
        <pc:spChg chg="mod">
          <ac:chgData name="Γκότση Γεωργία" userId="472e339c-d673-48e8-9309-c3b1731a2deb" providerId="ADAL" clId="{F59C2011-0179-4E1A-8D97-4B29BDD2E2DA}" dt="2024-03-25T17:11:50.949" v="500" actId="20577"/>
          <ac:spMkLst>
            <pc:docMk/>
            <pc:sldMk cId="2961565369" sldId="323"/>
            <ac:spMk id="3" creationId="{CD292ABA-B586-437E-3921-432BB8017E5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E7A8EF-6D7A-4594-A64F-F191B7D84EB8}"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59C0F0B3-5FD8-439F-AC17-BA44F7DDF297}">
      <dgm:prSet/>
      <dgm:spPr/>
      <dgm:t>
        <a:bodyPr/>
        <a:lstStyle/>
        <a:p>
          <a:r>
            <a:rPr lang="el-GR" b="1"/>
            <a:t>Άσκηση 1</a:t>
          </a:r>
          <a:endParaRPr lang="en-US"/>
        </a:p>
      </dgm:t>
    </dgm:pt>
    <dgm:pt modelId="{37F8270C-B1F2-49A0-BBFC-09A53D25C54F}" type="parTrans" cxnId="{FB196457-8808-4BCC-B963-0A0EDE1907F1}">
      <dgm:prSet/>
      <dgm:spPr/>
      <dgm:t>
        <a:bodyPr/>
        <a:lstStyle/>
        <a:p>
          <a:endParaRPr lang="en-US"/>
        </a:p>
      </dgm:t>
    </dgm:pt>
    <dgm:pt modelId="{BD2EBBDF-0840-4D06-84D0-8663A584EBA7}" type="sibTrans" cxnId="{FB196457-8808-4BCC-B963-0A0EDE1907F1}">
      <dgm:prSet/>
      <dgm:spPr/>
      <dgm:t>
        <a:bodyPr/>
        <a:lstStyle/>
        <a:p>
          <a:endParaRPr lang="en-US"/>
        </a:p>
      </dgm:t>
    </dgm:pt>
    <dgm:pt modelId="{069D7B33-6CBA-4CCC-A213-6C0CBD56B388}">
      <dgm:prSet/>
      <dgm:spPr/>
      <dgm:t>
        <a:bodyPr/>
        <a:lstStyle/>
        <a:p>
          <a:r>
            <a:rPr lang="el-GR" dirty="0"/>
            <a:t>Να καταγράψετε τα κεντρικά σημεία της εκπομπής. Να προσέξετε το ηχητικό ντοκουμέντο και τη γλώσσα του συγγραφέα. Να παρατηρήσετε τις εικόνες από την Αίγυπτο των δεκαετιών 1930 &amp; 1940.</a:t>
          </a:r>
          <a:endParaRPr lang="en-US" dirty="0"/>
        </a:p>
      </dgm:t>
    </dgm:pt>
    <dgm:pt modelId="{011FFBF5-7765-4EC9-A8EF-888A9275F14B}" type="parTrans" cxnId="{B5A4A38C-EB47-4590-933E-F82338C4EEAE}">
      <dgm:prSet/>
      <dgm:spPr/>
      <dgm:t>
        <a:bodyPr/>
        <a:lstStyle/>
        <a:p>
          <a:endParaRPr lang="en-US"/>
        </a:p>
      </dgm:t>
    </dgm:pt>
    <dgm:pt modelId="{8BD3E99C-C41A-4209-BD45-DEB823469DA8}" type="sibTrans" cxnId="{B5A4A38C-EB47-4590-933E-F82338C4EEAE}">
      <dgm:prSet/>
      <dgm:spPr/>
      <dgm:t>
        <a:bodyPr/>
        <a:lstStyle/>
        <a:p>
          <a:endParaRPr lang="en-US"/>
        </a:p>
      </dgm:t>
    </dgm:pt>
    <dgm:pt modelId="{B6FAD63A-EB99-4545-8F75-38F5579C6EC0}">
      <dgm:prSet/>
      <dgm:spPr/>
      <dgm:t>
        <a:bodyPr/>
        <a:lstStyle/>
        <a:p>
          <a:r>
            <a:rPr lang="el-GR" b="1" i="1"/>
            <a:t>Ερώτηση 1</a:t>
          </a:r>
          <a:endParaRPr lang="en-US"/>
        </a:p>
      </dgm:t>
    </dgm:pt>
    <dgm:pt modelId="{B92E2965-1BAA-405A-A06D-E9B90DEEC59B}" type="parTrans" cxnId="{A63468AA-C094-4669-B011-087A75C3F485}">
      <dgm:prSet/>
      <dgm:spPr/>
      <dgm:t>
        <a:bodyPr/>
        <a:lstStyle/>
        <a:p>
          <a:endParaRPr lang="en-US"/>
        </a:p>
      </dgm:t>
    </dgm:pt>
    <dgm:pt modelId="{E056D6C5-65E0-46AA-B4A9-735302623600}" type="sibTrans" cxnId="{A63468AA-C094-4669-B011-087A75C3F485}">
      <dgm:prSet/>
      <dgm:spPr/>
      <dgm:t>
        <a:bodyPr/>
        <a:lstStyle/>
        <a:p>
          <a:endParaRPr lang="en-US"/>
        </a:p>
      </dgm:t>
    </dgm:pt>
    <dgm:pt modelId="{322951F8-E7D1-4692-8F5C-AD02CF83AF12}">
      <dgm:prSet/>
      <dgm:spPr/>
      <dgm:t>
        <a:bodyPr/>
        <a:lstStyle/>
        <a:p>
          <a:r>
            <a:rPr lang="el-GR" dirty="0"/>
            <a:t>Παρατηρείτε κάποια σχέση ανάμεσα στη ζωή και το έργο του συγγραφέα;</a:t>
          </a:r>
          <a:endParaRPr lang="en-US" dirty="0"/>
        </a:p>
      </dgm:t>
    </dgm:pt>
    <dgm:pt modelId="{2543C4F3-0288-476D-9787-9C25EA9A8EE8}" type="parTrans" cxnId="{79FFA4BE-62F0-4699-8576-C5DC0FF5D2E6}">
      <dgm:prSet/>
      <dgm:spPr/>
      <dgm:t>
        <a:bodyPr/>
        <a:lstStyle/>
        <a:p>
          <a:endParaRPr lang="en-US"/>
        </a:p>
      </dgm:t>
    </dgm:pt>
    <dgm:pt modelId="{39138220-A5C9-41F7-98C7-D545536A6DC5}" type="sibTrans" cxnId="{79FFA4BE-62F0-4699-8576-C5DC0FF5D2E6}">
      <dgm:prSet/>
      <dgm:spPr/>
      <dgm:t>
        <a:bodyPr/>
        <a:lstStyle/>
        <a:p>
          <a:endParaRPr lang="en-US"/>
        </a:p>
      </dgm:t>
    </dgm:pt>
    <dgm:pt modelId="{7BD9B6C0-562B-4EE8-87D8-807A3AF1470E}" type="pres">
      <dgm:prSet presAssocID="{66E7A8EF-6D7A-4594-A64F-F191B7D84EB8}" presName="vert0" presStyleCnt="0">
        <dgm:presLayoutVars>
          <dgm:dir/>
          <dgm:animOne val="branch"/>
          <dgm:animLvl val="lvl"/>
        </dgm:presLayoutVars>
      </dgm:prSet>
      <dgm:spPr/>
    </dgm:pt>
    <dgm:pt modelId="{86F77160-D56E-496D-8A77-02EA7DD31D09}" type="pres">
      <dgm:prSet presAssocID="{59C0F0B3-5FD8-439F-AC17-BA44F7DDF297}" presName="thickLine" presStyleLbl="alignNode1" presStyleIdx="0" presStyleCnt="4"/>
      <dgm:spPr/>
    </dgm:pt>
    <dgm:pt modelId="{B0134A56-D5A5-4C9F-A4E6-AA3061500970}" type="pres">
      <dgm:prSet presAssocID="{59C0F0B3-5FD8-439F-AC17-BA44F7DDF297}" presName="horz1" presStyleCnt="0"/>
      <dgm:spPr/>
    </dgm:pt>
    <dgm:pt modelId="{FAC25373-CD27-4161-BBFA-CC113541AFBC}" type="pres">
      <dgm:prSet presAssocID="{59C0F0B3-5FD8-439F-AC17-BA44F7DDF297}" presName="tx1" presStyleLbl="revTx" presStyleIdx="0" presStyleCnt="4"/>
      <dgm:spPr/>
    </dgm:pt>
    <dgm:pt modelId="{E1882706-FC23-45A0-B0E6-8E3D75EE4F02}" type="pres">
      <dgm:prSet presAssocID="{59C0F0B3-5FD8-439F-AC17-BA44F7DDF297}" presName="vert1" presStyleCnt="0"/>
      <dgm:spPr/>
    </dgm:pt>
    <dgm:pt modelId="{17CA6DAF-9ED7-4A01-8F09-B5EFE71BA469}" type="pres">
      <dgm:prSet presAssocID="{069D7B33-6CBA-4CCC-A213-6C0CBD56B388}" presName="thickLine" presStyleLbl="alignNode1" presStyleIdx="1" presStyleCnt="4"/>
      <dgm:spPr/>
    </dgm:pt>
    <dgm:pt modelId="{F5324E90-E011-48D0-8BF4-E1DE0CC255D2}" type="pres">
      <dgm:prSet presAssocID="{069D7B33-6CBA-4CCC-A213-6C0CBD56B388}" presName="horz1" presStyleCnt="0"/>
      <dgm:spPr/>
    </dgm:pt>
    <dgm:pt modelId="{61A5C348-6D2E-47FF-BC56-7106DEA1D4C3}" type="pres">
      <dgm:prSet presAssocID="{069D7B33-6CBA-4CCC-A213-6C0CBD56B388}" presName="tx1" presStyleLbl="revTx" presStyleIdx="1" presStyleCnt="4"/>
      <dgm:spPr/>
    </dgm:pt>
    <dgm:pt modelId="{2B2CE089-F232-40E6-9DCE-25E5EC22CFF6}" type="pres">
      <dgm:prSet presAssocID="{069D7B33-6CBA-4CCC-A213-6C0CBD56B388}" presName="vert1" presStyleCnt="0"/>
      <dgm:spPr/>
    </dgm:pt>
    <dgm:pt modelId="{34D92B55-6838-46F3-BE89-5FE30C436FEA}" type="pres">
      <dgm:prSet presAssocID="{B6FAD63A-EB99-4545-8F75-38F5579C6EC0}" presName="thickLine" presStyleLbl="alignNode1" presStyleIdx="2" presStyleCnt="4"/>
      <dgm:spPr/>
    </dgm:pt>
    <dgm:pt modelId="{0EDEC741-6AE2-4F6E-9242-204C36E8F6E2}" type="pres">
      <dgm:prSet presAssocID="{B6FAD63A-EB99-4545-8F75-38F5579C6EC0}" presName="horz1" presStyleCnt="0"/>
      <dgm:spPr/>
    </dgm:pt>
    <dgm:pt modelId="{0BC6C49B-2B61-49CB-AFF9-89D2F27F59B8}" type="pres">
      <dgm:prSet presAssocID="{B6FAD63A-EB99-4545-8F75-38F5579C6EC0}" presName="tx1" presStyleLbl="revTx" presStyleIdx="2" presStyleCnt="4"/>
      <dgm:spPr/>
    </dgm:pt>
    <dgm:pt modelId="{DD0602F4-41A0-4833-9753-501C9F4A1132}" type="pres">
      <dgm:prSet presAssocID="{B6FAD63A-EB99-4545-8F75-38F5579C6EC0}" presName="vert1" presStyleCnt="0"/>
      <dgm:spPr/>
    </dgm:pt>
    <dgm:pt modelId="{0B7CA8BE-49B3-4755-ADB9-E438F3C3AD66}" type="pres">
      <dgm:prSet presAssocID="{322951F8-E7D1-4692-8F5C-AD02CF83AF12}" presName="thickLine" presStyleLbl="alignNode1" presStyleIdx="3" presStyleCnt="4"/>
      <dgm:spPr/>
    </dgm:pt>
    <dgm:pt modelId="{2D24EBAA-C78C-423D-A095-CAF8BB41C160}" type="pres">
      <dgm:prSet presAssocID="{322951F8-E7D1-4692-8F5C-AD02CF83AF12}" presName="horz1" presStyleCnt="0"/>
      <dgm:spPr/>
    </dgm:pt>
    <dgm:pt modelId="{81CB2C47-3D06-47A3-8A87-D9BD3A85A887}" type="pres">
      <dgm:prSet presAssocID="{322951F8-E7D1-4692-8F5C-AD02CF83AF12}" presName="tx1" presStyleLbl="revTx" presStyleIdx="3" presStyleCnt="4"/>
      <dgm:spPr/>
    </dgm:pt>
    <dgm:pt modelId="{8F4BC2A4-48C0-45CC-9313-A925BAC98872}" type="pres">
      <dgm:prSet presAssocID="{322951F8-E7D1-4692-8F5C-AD02CF83AF12}" presName="vert1" presStyleCnt="0"/>
      <dgm:spPr/>
    </dgm:pt>
  </dgm:ptLst>
  <dgm:cxnLst>
    <dgm:cxn modelId="{6627EE49-55CC-4681-BB11-EB3A9DEC647C}" type="presOf" srcId="{B6FAD63A-EB99-4545-8F75-38F5579C6EC0}" destId="{0BC6C49B-2B61-49CB-AFF9-89D2F27F59B8}" srcOrd="0" destOrd="0" presId="urn:microsoft.com/office/officeart/2008/layout/LinedList"/>
    <dgm:cxn modelId="{050B8176-89EE-4C70-BEB2-D56EE31FBA1E}" type="presOf" srcId="{069D7B33-6CBA-4CCC-A213-6C0CBD56B388}" destId="{61A5C348-6D2E-47FF-BC56-7106DEA1D4C3}" srcOrd="0" destOrd="0" presId="urn:microsoft.com/office/officeart/2008/layout/LinedList"/>
    <dgm:cxn modelId="{FB196457-8808-4BCC-B963-0A0EDE1907F1}" srcId="{66E7A8EF-6D7A-4594-A64F-F191B7D84EB8}" destId="{59C0F0B3-5FD8-439F-AC17-BA44F7DDF297}" srcOrd="0" destOrd="0" parTransId="{37F8270C-B1F2-49A0-BBFC-09A53D25C54F}" sibTransId="{BD2EBBDF-0840-4D06-84D0-8663A584EBA7}"/>
    <dgm:cxn modelId="{B9DBA37C-6B21-4BE8-B7F9-D8E2F0626BF6}" type="presOf" srcId="{322951F8-E7D1-4692-8F5C-AD02CF83AF12}" destId="{81CB2C47-3D06-47A3-8A87-D9BD3A85A887}" srcOrd="0" destOrd="0" presId="urn:microsoft.com/office/officeart/2008/layout/LinedList"/>
    <dgm:cxn modelId="{DE393C8A-FAA6-471F-AFDE-3867C96849FC}" type="presOf" srcId="{59C0F0B3-5FD8-439F-AC17-BA44F7DDF297}" destId="{FAC25373-CD27-4161-BBFA-CC113541AFBC}" srcOrd="0" destOrd="0" presId="urn:microsoft.com/office/officeart/2008/layout/LinedList"/>
    <dgm:cxn modelId="{B5A4A38C-EB47-4590-933E-F82338C4EEAE}" srcId="{66E7A8EF-6D7A-4594-A64F-F191B7D84EB8}" destId="{069D7B33-6CBA-4CCC-A213-6C0CBD56B388}" srcOrd="1" destOrd="0" parTransId="{011FFBF5-7765-4EC9-A8EF-888A9275F14B}" sibTransId="{8BD3E99C-C41A-4209-BD45-DEB823469DA8}"/>
    <dgm:cxn modelId="{A63468AA-C094-4669-B011-087A75C3F485}" srcId="{66E7A8EF-6D7A-4594-A64F-F191B7D84EB8}" destId="{B6FAD63A-EB99-4545-8F75-38F5579C6EC0}" srcOrd="2" destOrd="0" parTransId="{B92E2965-1BAA-405A-A06D-E9B90DEEC59B}" sibTransId="{E056D6C5-65E0-46AA-B4A9-735302623600}"/>
    <dgm:cxn modelId="{79FFA4BE-62F0-4699-8576-C5DC0FF5D2E6}" srcId="{66E7A8EF-6D7A-4594-A64F-F191B7D84EB8}" destId="{322951F8-E7D1-4692-8F5C-AD02CF83AF12}" srcOrd="3" destOrd="0" parTransId="{2543C4F3-0288-476D-9787-9C25EA9A8EE8}" sibTransId="{39138220-A5C9-41F7-98C7-D545536A6DC5}"/>
    <dgm:cxn modelId="{715DB3DE-4A41-42D7-9110-8255E9C9C9BA}" type="presOf" srcId="{66E7A8EF-6D7A-4594-A64F-F191B7D84EB8}" destId="{7BD9B6C0-562B-4EE8-87D8-807A3AF1470E}" srcOrd="0" destOrd="0" presId="urn:microsoft.com/office/officeart/2008/layout/LinedList"/>
    <dgm:cxn modelId="{5BCB7AA5-B808-45C3-AD43-FEA4ABF5D45F}" type="presParOf" srcId="{7BD9B6C0-562B-4EE8-87D8-807A3AF1470E}" destId="{86F77160-D56E-496D-8A77-02EA7DD31D09}" srcOrd="0" destOrd="0" presId="urn:microsoft.com/office/officeart/2008/layout/LinedList"/>
    <dgm:cxn modelId="{FC7B6FDB-47A7-4298-B0B3-5780F29FCD6F}" type="presParOf" srcId="{7BD9B6C0-562B-4EE8-87D8-807A3AF1470E}" destId="{B0134A56-D5A5-4C9F-A4E6-AA3061500970}" srcOrd="1" destOrd="0" presId="urn:microsoft.com/office/officeart/2008/layout/LinedList"/>
    <dgm:cxn modelId="{633AE12F-67BA-4C6D-854A-B89E54CE7E3D}" type="presParOf" srcId="{B0134A56-D5A5-4C9F-A4E6-AA3061500970}" destId="{FAC25373-CD27-4161-BBFA-CC113541AFBC}" srcOrd="0" destOrd="0" presId="urn:microsoft.com/office/officeart/2008/layout/LinedList"/>
    <dgm:cxn modelId="{E8596259-C360-4099-97C8-08EAAACB64DA}" type="presParOf" srcId="{B0134A56-D5A5-4C9F-A4E6-AA3061500970}" destId="{E1882706-FC23-45A0-B0E6-8E3D75EE4F02}" srcOrd="1" destOrd="0" presId="urn:microsoft.com/office/officeart/2008/layout/LinedList"/>
    <dgm:cxn modelId="{F0F0DC68-6E11-4F70-83BA-86D08DB648B7}" type="presParOf" srcId="{7BD9B6C0-562B-4EE8-87D8-807A3AF1470E}" destId="{17CA6DAF-9ED7-4A01-8F09-B5EFE71BA469}" srcOrd="2" destOrd="0" presId="urn:microsoft.com/office/officeart/2008/layout/LinedList"/>
    <dgm:cxn modelId="{B3776E69-1E60-4CD8-B051-DABC3397BA16}" type="presParOf" srcId="{7BD9B6C0-562B-4EE8-87D8-807A3AF1470E}" destId="{F5324E90-E011-48D0-8BF4-E1DE0CC255D2}" srcOrd="3" destOrd="0" presId="urn:microsoft.com/office/officeart/2008/layout/LinedList"/>
    <dgm:cxn modelId="{7A84E853-6253-476F-864C-DEA86465E884}" type="presParOf" srcId="{F5324E90-E011-48D0-8BF4-E1DE0CC255D2}" destId="{61A5C348-6D2E-47FF-BC56-7106DEA1D4C3}" srcOrd="0" destOrd="0" presId="urn:microsoft.com/office/officeart/2008/layout/LinedList"/>
    <dgm:cxn modelId="{939B3C00-FF8C-4877-8951-161E202122D4}" type="presParOf" srcId="{F5324E90-E011-48D0-8BF4-E1DE0CC255D2}" destId="{2B2CE089-F232-40E6-9DCE-25E5EC22CFF6}" srcOrd="1" destOrd="0" presId="urn:microsoft.com/office/officeart/2008/layout/LinedList"/>
    <dgm:cxn modelId="{B8A70A80-959E-4CD2-8220-68498FF5376E}" type="presParOf" srcId="{7BD9B6C0-562B-4EE8-87D8-807A3AF1470E}" destId="{34D92B55-6838-46F3-BE89-5FE30C436FEA}" srcOrd="4" destOrd="0" presId="urn:microsoft.com/office/officeart/2008/layout/LinedList"/>
    <dgm:cxn modelId="{8816194E-7F63-47B5-B5F9-600BC132AC96}" type="presParOf" srcId="{7BD9B6C0-562B-4EE8-87D8-807A3AF1470E}" destId="{0EDEC741-6AE2-4F6E-9242-204C36E8F6E2}" srcOrd="5" destOrd="0" presId="urn:microsoft.com/office/officeart/2008/layout/LinedList"/>
    <dgm:cxn modelId="{79713788-CE76-4713-B4B7-81CA868A50F3}" type="presParOf" srcId="{0EDEC741-6AE2-4F6E-9242-204C36E8F6E2}" destId="{0BC6C49B-2B61-49CB-AFF9-89D2F27F59B8}" srcOrd="0" destOrd="0" presId="urn:microsoft.com/office/officeart/2008/layout/LinedList"/>
    <dgm:cxn modelId="{BDCEA352-ED99-48B5-AE5C-2A2A168CDF11}" type="presParOf" srcId="{0EDEC741-6AE2-4F6E-9242-204C36E8F6E2}" destId="{DD0602F4-41A0-4833-9753-501C9F4A1132}" srcOrd="1" destOrd="0" presId="urn:microsoft.com/office/officeart/2008/layout/LinedList"/>
    <dgm:cxn modelId="{AFF139EB-2FDE-448C-8754-A1F929C54DDA}" type="presParOf" srcId="{7BD9B6C0-562B-4EE8-87D8-807A3AF1470E}" destId="{0B7CA8BE-49B3-4755-ADB9-E438F3C3AD66}" srcOrd="6" destOrd="0" presId="urn:microsoft.com/office/officeart/2008/layout/LinedList"/>
    <dgm:cxn modelId="{E561197B-C012-457A-98AB-C6A8F84DBF40}" type="presParOf" srcId="{7BD9B6C0-562B-4EE8-87D8-807A3AF1470E}" destId="{2D24EBAA-C78C-423D-A095-CAF8BB41C160}" srcOrd="7" destOrd="0" presId="urn:microsoft.com/office/officeart/2008/layout/LinedList"/>
    <dgm:cxn modelId="{B9C38DE1-85F0-4FD5-98DB-9FFFBB74FB46}" type="presParOf" srcId="{2D24EBAA-C78C-423D-A095-CAF8BB41C160}" destId="{81CB2C47-3D06-47A3-8A87-D9BD3A85A887}" srcOrd="0" destOrd="0" presId="urn:microsoft.com/office/officeart/2008/layout/LinedList"/>
    <dgm:cxn modelId="{7CF90462-FDE9-4352-9357-12D37249C23F}" type="presParOf" srcId="{2D24EBAA-C78C-423D-A095-CAF8BB41C160}" destId="{8F4BC2A4-48C0-45CC-9313-A925BAC9887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F77160-D56E-496D-8A77-02EA7DD31D09}">
      <dsp:nvSpPr>
        <dsp:cNvPr id="0" name=""/>
        <dsp:cNvSpPr/>
      </dsp:nvSpPr>
      <dsp:spPr>
        <a:xfrm>
          <a:off x="0" y="0"/>
          <a:ext cx="745236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C25373-CD27-4161-BBFA-CC113541AFBC}">
      <dsp:nvSpPr>
        <dsp:cNvPr id="0" name=""/>
        <dsp:cNvSpPr/>
      </dsp:nvSpPr>
      <dsp:spPr>
        <a:xfrm>
          <a:off x="0" y="0"/>
          <a:ext cx="7452360" cy="13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b="1" kern="1200"/>
            <a:t>Άσκηση 1</a:t>
          </a:r>
          <a:endParaRPr lang="en-US" sz="2100" kern="1200"/>
        </a:p>
      </dsp:txBody>
      <dsp:txXfrm>
        <a:off x="0" y="0"/>
        <a:ext cx="7452360" cy="1364926"/>
      </dsp:txXfrm>
    </dsp:sp>
    <dsp:sp modelId="{17CA6DAF-9ED7-4A01-8F09-B5EFE71BA469}">
      <dsp:nvSpPr>
        <dsp:cNvPr id="0" name=""/>
        <dsp:cNvSpPr/>
      </dsp:nvSpPr>
      <dsp:spPr>
        <a:xfrm>
          <a:off x="0" y="1364926"/>
          <a:ext cx="745236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A5C348-6D2E-47FF-BC56-7106DEA1D4C3}">
      <dsp:nvSpPr>
        <dsp:cNvPr id="0" name=""/>
        <dsp:cNvSpPr/>
      </dsp:nvSpPr>
      <dsp:spPr>
        <a:xfrm>
          <a:off x="0" y="1364926"/>
          <a:ext cx="7452360" cy="13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dirty="0"/>
            <a:t>Να καταγράψετε τα κεντρικά σημεία της εκπομπής. Να προσέξετε το ηχητικό ντοκουμέντο και τη γλώσσα του συγγραφέα. Να παρατηρήσετε τις εικόνες από την Αίγυπτο των δεκαετιών 1930 &amp; 1940.</a:t>
          </a:r>
          <a:endParaRPr lang="en-US" sz="2100" kern="1200" dirty="0"/>
        </a:p>
      </dsp:txBody>
      <dsp:txXfrm>
        <a:off x="0" y="1364926"/>
        <a:ext cx="7452360" cy="1364926"/>
      </dsp:txXfrm>
    </dsp:sp>
    <dsp:sp modelId="{34D92B55-6838-46F3-BE89-5FE30C436FEA}">
      <dsp:nvSpPr>
        <dsp:cNvPr id="0" name=""/>
        <dsp:cNvSpPr/>
      </dsp:nvSpPr>
      <dsp:spPr>
        <a:xfrm>
          <a:off x="0" y="2729853"/>
          <a:ext cx="745236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C6C49B-2B61-49CB-AFF9-89D2F27F59B8}">
      <dsp:nvSpPr>
        <dsp:cNvPr id="0" name=""/>
        <dsp:cNvSpPr/>
      </dsp:nvSpPr>
      <dsp:spPr>
        <a:xfrm>
          <a:off x="0" y="2729853"/>
          <a:ext cx="7452360" cy="13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b="1" i="1" kern="1200"/>
            <a:t>Ερώτηση 1</a:t>
          </a:r>
          <a:endParaRPr lang="en-US" sz="2100" kern="1200"/>
        </a:p>
      </dsp:txBody>
      <dsp:txXfrm>
        <a:off x="0" y="2729853"/>
        <a:ext cx="7452360" cy="1364926"/>
      </dsp:txXfrm>
    </dsp:sp>
    <dsp:sp modelId="{0B7CA8BE-49B3-4755-ADB9-E438F3C3AD66}">
      <dsp:nvSpPr>
        <dsp:cNvPr id="0" name=""/>
        <dsp:cNvSpPr/>
      </dsp:nvSpPr>
      <dsp:spPr>
        <a:xfrm>
          <a:off x="0" y="4094779"/>
          <a:ext cx="7452360"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CB2C47-3D06-47A3-8A87-D9BD3A85A887}">
      <dsp:nvSpPr>
        <dsp:cNvPr id="0" name=""/>
        <dsp:cNvSpPr/>
      </dsp:nvSpPr>
      <dsp:spPr>
        <a:xfrm>
          <a:off x="0" y="4094779"/>
          <a:ext cx="7452360" cy="1364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dirty="0"/>
            <a:t>Παρατηρείτε κάποια σχέση ανάμεσα στη ζωή και το έργο του συγγραφέα;</a:t>
          </a:r>
          <a:endParaRPr lang="en-US" sz="2100" kern="1200" dirty="0"/>
        </a:p>
      </dsp:txBody>
      <dsp:txXfrm>
        <a:off x="0" y="4094779"/>
        <a:ext cx="7452360" cy="136492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B612E2-C63A-AF60-EAF8-2611B9CA979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3506DCA-BE09-85CF-52B1-2AA3555F7F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FC6D791-2EEA-3C2B-AAD1-113484269CBA}"/>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027E53EE-DC02-AB27-7A17-F561912D345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42B16C-2A91-CEA9-56F3-F24A8A974A3B}"/>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3281922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C92D19-ECD7-0447-5BFC-C962675C8AE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D19A9C3-4BF8-B8CC-342E-EDD38DCE30A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06456FC-9807-CFA6-0443-ABDCA6838E2E}"/>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1573F27C-2034-852F-02D3-7B046A7D08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2A90903-3835-05DD-340B-9DEB43FEB0B9}"/>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106791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7D20A49-6628-87D5-99B0-99644F1511B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6D3EE8C-32E8-9B4C-6AC6-385C2798AC8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8D1A554-FD4C-E516-C116-80FC3A1DF68D}"/>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9239BC45-68F9-55A6-B9F9-6A2BD1D416D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74F3A5-AD76-917D-2C51-48FBEA4D9BBA}"/>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330887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713520-EC32-0199-EC11-70EDC23872B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CD9D468-DF4A-33D3-1956-FD6E6C1EEEF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3A27429-A8AF-0867-0FCB-C8DCE988CD11}"/>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DC38FD91-3A46-176C-9BAB-DE5539E3CE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A1738D9-1380-F595-F30B-838176B407FD}"/>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3391450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8BA752-13A6-51FF-FF45-D4D9CEBF47F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891C2B9-3D06-889D-FAE9-F33A53806F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721310E-A60C-2899-2BCB-3B19C3EE7DD3}"/>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D87553C8-40AE-4831-EE78-A4B5CC0F94B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8C055B4-2426-D2EC-40AE-643A084B3A31}"/>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42207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FE6862-885F-5006-95B0-9E1D7A752AF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81B44D4-2217-D3C8-CDC5-CE7C7E7AC32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E6DF788-7D74-1D1E-9CFB-767EFE901E5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E38E26B-0173-6558-1609-FEAB518E7529}"/>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6" name="Θέση υποσέλιδου 5">
            <a:extLst>
              <a:ext uri="{FF2B5EF4-FFF2-40B4-BE49-F238E27FC236}">
                <a16:creationId xmlns:a16="http://schemas.microsoft.com/office/drawing/2014/main" id="{768C6A4C-C305-54CA-2F4A-348C642A26A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A649F97-51A1-94FF-6FC2-6BBDF11AEE46}"/>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1324083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9BB95F-F2A2-9F41-F230-49392C3B221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AA89738-8737-E689-E8CD-9806270CB9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5DA3385-A74E-E807-0DB4-A5CD48D27BC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85CAEE5-279A-E6B6-72E2-DCEEC77B8C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75A9B50-B99E-05C6-CF55-9DD862290A1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917947A-CBB1-69F6-F3CC-6B374B8A8BC2}"/>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8" name="Θέση υποσέλιδου 7">
            <a:extLst>
              <a:ext uri="{FF2B5EF4-FFF2-40B4-BE49-F238E27FC236}">
                <a16:creationId xmlns:a16="http://schemas.microsoft.com/office/drawing/2014/main" id="{34B08E33-CBCC-2004-49EE-2A5CA19F4E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AA0FDF0-CA06-8F8D-132F-9ECE97057E53}"/>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3587092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57E8D8-0C79-A5C4-AE41-DE3A090E8E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A6E556A-2BEC-CB6C-CD83-03B15EAA3FA5}"/>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4" name="Θέση υποσέλιδου 3">
            <a:extLst>
              <a:ext uri="{FF2B5EF4-FFF2-40B4-BE49-F238E27FC236}">
                <a16:creationId xmlns:a16="http://schemas.microsoft.com/office/drawing/2014/main" id="{F87F46AA-557B-BAFB-EC5B-CAB5CF08B81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8A87898-32FB-5A7E-148D-5417B7656AB6}"/>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26067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F31B960-A107-884E-AF48-E1EB44F9F7D2}"/>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3" name="Θέση υποσέλιδου 2">
            <a:extLst>
              <a:ext uri="{FF2B5EF4-FFF2-40B4-BE49-F238E27FC236}">
                <a16:creationId xmlns:a16="http://schemas.microsoft.com/office/drawing/2014/main" id="{1772D494-A301-DD96-D734-D27F4B6CC67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20A5A23-516C-8145-17FF-87352E9592F4}"/>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153273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A02A8C-1F1B-787B-B4BC-7F635B51C1A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D2BF79-E9A3-69DE-472E-F3B2EFE14E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7137B55-5F19-8E31-8D7C-1D2AC830E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1234B5B-C975-091D-F6B3-F3180940E5A9}"/>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6" name="Θέση υποσέλιδου 5">
            <a:extLst>
              <a:ext uri="{FF2B5EF4-FFF2-40B4-BE49-F238E27FC236}">
                <a16:creationId xmlns:a16="http://schemas.microsoft.com/office/drawing/2014/main" id="{B09661A6-07FD-BD17-947F-5E0A29DAC0C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9005B54-82C8-5532-3E34-FD0FF20E9446}"/>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42345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511A57-BC69-B703-D33C-FEB7A28815E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3037976-8107-9C74-1CB4-52075F056E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E27D9F4-99F9-B665-146B-CCB060EB8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4C9EBC6-D20A-2B56-6FEC-8AA60C045AC3}"/>
              </a:ext>
            </a:extLst>
          </p:cNvPr>
          <p:cNvSpPr>
            <a:spLocks noGrp="1"/>
          </p:cNvSpPr>
          <p:nvPr>
            <p:ph type="dt" sz="half" idx="10"/>
          </p:nvPr>
        </p:nvSpPr>
        <p:spPr/>
        <p:txBody>
          <a:bodyPr/>
          <a:lstStyle/>
          <a:p>
            <a:fld id="{F5CC8C68-58E9-4EA5-BC7A-093397D39337}" type="datetimeFigureOut">
              <a:rPr lang="el-GR" smtClean="0"/>
              <a:t>25/3/2024</a:t>
            </a:fld>
            <a:endParaRPr lang="el-GR"/>
          </a:p>
        </p:txBody>
      </p:sp>
      <p:sp>
        <p:nvSpPr>
          <p:cNvPr id="6" name="Θέση υποσέλιδου 5">
            <a:extLst>
              <a:ext uri="{FF2B5EF4-FFF2-40B4-BE49-F238E27FC236}">
                <a16:creationId xmlns:a16="http://schemas.microsoft.com/office/drawing/2014/main" id="{DC4391F0-919E-E89C-2BA8-2294E0DE3AB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D106EB6-3262-1028-C7E6-AD7300FA366A}"/>
              </a:ext>
            </a:extLst>
          </p:cNvPr>
          <p:cNvSpPr>
            <a:spLocks noGrp="1"/>
          </p:cNvSpPr>
          <p:nvPr>
            <p:ph type="sldNum" sz="quarter" idx="12"/>
          </p:nvPr>
        </p:nvSpPr>
        <p:spPr/>
        <p:txBody>
          <a:bodyPr/>
          <a:lstStyle/>
          <a:p>
            <a:fld id="{B5B3178D-8698-4C59-B3B8-3FB18A3AE439}" type="slidenum">
              <a:rPr lang="el-GR" smtClean="0"/>
              <a:t>‹#›</a:t>
            </a:fld>
            <a:endParaRPr lang="el-GR"/>
          </a:p>
        </p:txBody>
      </p:sp>
    </p:spTree>
    <p:extLst>
      <p:ext uri="{BB962C8B-B14F-4D97-AF65-F5344CB8AC3E}">
        <p14:creationId xmlns:p14="http://schemas.microsoft.com/office/powerpoint/2010/main" val="23282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D122C3E-A546-E2E3-E706-354E07AC81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943666A-A474-7F85-BC7D-272730382A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775E9B-40E9-3070-3483-78B43DB5F6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5CC8C68-58E9-4EA5-BC7A-093397D39337}" type="datetimeFigureOut">
              <a:rPr lang="el-GR" smtClean="0"/>
              <a:t>25/3/2024</a:t>
            </a:fld>
            <a:endParaRPr lang="el-GR"/>
          </a:p>
        </p:txBody>
      </p:sp>
      <p:sp>
        <p:nvSpPr>
          <p:cNvPr id="5" name="Θέση υποσέλιδου 4">
            <a:extLst>
              <a:ext uri="{FF2B5EF4-FFF2-40B4-BE49-F238E27FC236}">
                <a16:creationId xmlns:a16="http://schemas.microsoft.com/office/drawing/2014/main" id="{915FA20E-78C8-5803-A63C-759F1426EB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8017420-5982-AA59-D0A6-32305FED08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B3178D-8698-4C59-B3B8-3FB18A3AE439}" type="slidenum">
              <a:rPr lang="el-GR" smtClean="0"/>
              <a:t>‹#›</a:t>
            </a:fld>
            <a:endParaRPr lang="el-GR"/>
          </a:p>
        </p:txBody>
      </p:sp>
    </p:spTree>
    <p:extLst>
      <p:ext uri="{BB962C8B-B14F-4D97-AF65-F5344CB8AC3E}">
        <p14:creationId xmlns:p14="http://schemas.microsoft.com/office/powerpoint/2010/main" val="3439317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reek-language.gr/digitalResources/literature/education/literature_history/search.html?details=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reek-language.gr/digitalResources/literature/tools/concordance/browse.html?cnd_id=1&amp;text_id=3158" TargetMode="External"/><Relationship Id="rId2" Type="http://schemas.openxmlformats.org/officeDocument/2006/relationships/hyperlink" Target="https://www.youtube.com/watch?v=EvMuWYz06A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lifo.gr/podcasts/meres/sti-nekri-thalassa-tin-palaistini-ta-monastiria-stin-erimo-tis-ioydaias" TargetMode="External"/><Relationship Id="rId2" Type="http://schemas.openxmlformats.org/officeDocument/2006/relationships/hyperlink" Target="https://www.lifo.gr/podcasts/meres/o-romel-stis-pyles-tis-aigyptoy-kai-i-fygi-sta-ierosolym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ifo.gr/articles/book_articles/152120/stratis-tsirkas-i-zoi-toy-megaloy-tis-metapolemikis-logotexnias-mesa-apo-tis-fotografies-toy" TargetMode="External"/><Relationship Id="rId2" Type="http://schemas.openxmlformats.org/officeDocument/2006/relationships/hyperlink" Target="https://www.youtube.com/watch?v=PZqZ5FmJb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s://www.lifo.gr/articles/book_articles/152120/stratis-tsirkas-i-zoi-toy-megaloy-tis-metapolemikis-logotexnias-mesa-apo-tis-fotografies-to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reek-language.gr/digitalResources/literature/education/literature_history/search.html?details=7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605EF15-DBD2-0775-34B1-ADDEF196AFFF}"/>
              </a:ext>
            </a:extLst>
          </p:cNvPr>
          <p:cNvPicPr>
            <a:picLocks noChangeAspect="1"/>
          </p:cNvPicPr>
          <p:nvPr/>
        </p:nvPicPr>
        <p:blipFill rotWithShape="1">
          <a:blip r:embed="rId2">
            <a:alphaModFix amt="50000"/>
          </a:blip>
          <a:srcRect t="918" r="-1" b="803"/>
          <a:stretch/>
        </p:blipFill>
        <p:spPr>
          <a:xfrm>
            <a:off x="20" y="10"/>
            <a:ext cx="12188930" cy="6857990"/>
          </a:xfrm>
          <a:prstGeom prst="rect">
            <a:avLst/>
          </a:prstGeom>
        </p:spPr>
      </p:pic>
      <p:sp>
        <p:nvSpPr>
          <p:cNvPr id="2" name="Title 1"/>
          <p:cNvSpPr>
            <a:spLocks noGrp="1"/>
          </p:cNvSpPr>
          <p:nvPr>
            <p:ph type="ctrTitle"/>
          </p:nvPr>
        </p:nvSpPr>
        <p:spPr>
          <a:xfrm>
            <a:off x="1524000" y="740664"/>
            <a:ext cx="9144000" cy="3044953"/>
          </a:xfrm>
        </p:spPr>
        <p:txBody>
          <a:bodyPr>
            <a:normAutofit/>
          </a:bodyPr>
          <a:lstStyle/>
          <a:p>
            <a:r>
              <a:rPr lang="el-GR" sz="5100" dirty="0">
                <a:solidFill>
                  <a:schemeClr val="bg1"/>
                </a:solidFill>
              </a:rPr>
              <a:t>Ο άνθρωπος στη δίνη της Ιστορίας</a:t>
            </a:r>
            <a:br>
              <a:rPr lang="el-GR" sz="5100" dirty="0">
                <a:solidFill>
                  <a:schemeClr val="bg1"/>
                </a:solidFill>
              </a:rPr>
            </a:br>
            <a:r>
              <a:rPr lang="el-GR" sz="5100" dirty="0">
                <a:solidFill>
                  <a:schemeClr val="bg1"/>
                </a:solidFill>
              </a:rPr>
              <a:t>Η ταραγμένη δεκαετία του 1960</a:t>
            </a:r>
          </a:p>
        </p:txBody>
      </p:sp>
      <p:sp>
        <p:nvSpPr>
          <p:cNvPr id="3" name="Subtitle 2"/>
          <p:cNvSpPr>
            <a:spLocks noGrp="1"/>
          </p:cNvSpPr>
          <p:nvPr>
            <p:ph type="subTitle" idx="1"/>
          </p:nvPr>
        </p:nvSpPr>
        <p:spPr>
          <a:xfrm>
            <a:off x="1527048" y="4599432"/>
            <a:ext cx="9144000" cy="1536192"/>
          </a:xfrm>
        </p:spPr>
        <p:txBody>
          <a:bodyPr>
            <a:noAutofit/>
          </a:bodyPr>
          <a:lstStyle/>
          <a:p>
            <a:r>
              <a:rPr lang="el-GR" b="1" dirty="0">
                <a:solidFill>
                  <a:schemeClr val="bg1"/>
                </a:solidFill>
              </a:rPr>
              <a:t>ΜΕΤΑΠΟΛΕΜΙΚΗ ΠΕΖΟΓΡΑΦΙΑ : ΒΙΑ ΚΑΙ ΙΔΕΟΛΟΓΙΑ</a:t>
            </a:r>
          </a:p>
          <a:p>
            <a:r>
              <a:rPr lang="el-GR" b="1" dirty="0">
                <a:solidFill>
                  <a:schemeClr val="bg1"/>
                </a:solidFill>
              </a:rPr>
              <a:t>Μάθημα 4</a:t>
            </a:r>
          </a:p>
          <a:p>
            <a:r>
              <a:rPr lang="el-GR" dirty="0">
                <a:solidFill>
                  <a:schemeClr val="bg1"/>
                </a:solidFill>
              </a:rPr>
              <a:t>Γεωργία Γκότση</a:t>
            </a:r>
            <a:br>
              <a:rPr lang="el-GR" dirty="0">
                <a:solidFill>
                  <a:schemeClr val="bg1"/>
                </a:solidFill>
              </a:rPr>
            </a:br>
            <a:r>
              <a:rPr lang="el-GR" dirty="0">
                <a:solidFill>
                  <a:schemeClr val="bg1"/>
                </a:solidFill>
              </a:rPr>
              <a:t>2024</a:t>
            </a:r>
            <a:endParaRPr lang="el-GR" i="1" dirty="0">
              <a:solidFill>
                <a:schemeClr val="bg1"/>
              </a:solidFill>
            </a:endParaRPr>
          </a:p>
        </p:txBody>
      </p:sp>
      <p:sp>
        <p:nvSpPr>
          <p:cNvPr id="20"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4182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02F48F0-0F73-D3B3-8A71-8F1836AC51A2}"/>
              </a:ext>
            </a:extLst>
          </p:cNvPr>
          <p:cNvSpPr>
            <a:spLocks noGrp="1"/>
          </p:cNvSpPr>
          <p:nvPr>
            <p:ph idx="1"/>
          </p:nvPr>
        </p:nvSpPr>
        <p:spPr>
          <a:xfrm>
            <a:off x="130629" y="231112"/>
            <a:ext cx="11223171" cy="5945851"/>
          </a:xfrm>
        </p:spPr>
        <p:txBody>
          <a:bodyPr>
            <a:normAutofit fontScale="77500" lnSpcReduction="20000"/>
          </a:bodyPr>
          <a:lstStyle/>
          <a:p>
            <a:pPr algn="just"/>
            <a:r>
              <a:rPr lang="el-GR" sz="2800" b="0" i="0" dirty="0">
                <a:solidFill>
                  <a:srgbClr val="333333"/>
                </a:solidFill>
                <a:effectLst/>
              </a:rPr>
              <a:t>Η τριλογία αποτελεί </a:t>
            </a:r>
            <a:r>
              <a:rPr lang="el-GR" sz="2800" b="1" i="0" dirty="0">
                <a:solidFill>
                  <a:srgbClr val="333333"/>
                </a:solidFill>
                <a:effectLst/>
              </a:rPr>
              <a:t>κομβικό μυθιστόρημα της μεταπολεμικής ελληνικής λογοτεχνικής παραγωγής για τις πολύπλοκες και νεωτερικές αφηγηματικές τεχνικές που χρησιμοποιεί ο συγγραφέας</a:t>
            </a:r>
            <a:r>
              <a:rPr lang="el-GR" sz="2800" b="0" i="0" dirty="0">
                <a:solidFill>
                  <a:srgbClr val="333333"/>
                </a:solidFill>
                <a:effectLst/>
              </a:rPr>
              <a:t>, αλλά και για την ανάδειξη της σχέσης μεταξύ της μυθοπλασίας με την ιδεολογία και την ιστορία. Χρόνος της αναφοράς του έργου ο πόλεμος στη Μέση Ανατολή, η δράση των Ελλήνων αγωνιστών, το κίνημα του Απρίλη του ’44, οι ίντριγκες των Άγγλων και τα παρασκήνια της εξόριστης ελληνικής κυβέρνησης, οι αγώνες των </a:t>
            </a:r>
            <a:r>
              <a:rPr lang="el-GR" sz="2800" b="0" i="0" dirty="0" err="1">
                <a:solidFill>
                  <a:srgbClr val="333333"/>
                </a:solidFill>
                <a:effectLst/>
              </a:rPr>
              <a:t>αποικιοκρατούμενων</a:t>
            </a:r>
            <a:r>
              <a:rPr lang="el-GR" sz="2800" b="0" i="0" dirty="0">
                <a:solidFill>
                  <a:srgbClr val="333333"/>
                </a:solidFill>
                <a:effectLst/>
              </a:rPr>
              <a:t> λαών και η τύχη του </a:t>
            </a:r>
            <a:r>
              <a:rPr lang="el-GR" sz="2800" b="0" i="0" dirty="0" err="1">
                <a:solidFill>
                  <a:srgbClr val="333333"/>
                </a:solidFill>
                <a:effectLst/>
              </a:rPr>
              <a:t>παροικιακού</a:t>
            </a:r>
            <a:r>
              <a:rPr lang="el-GR" sz="2800" b="0" i="0" dirty="0">
                <a:solidFill>
                  <a:srgbClr val="333333"/>
                </a:solidFill>
                <a:effectLst/>
              </a:rPr>
              <a:t> ελληνισμού. </a:t>
            </a:r>
          </a:p>
          <a:p>
            <a:pPr algn="just"/>
            <a:r>
              <a:rPr lang="el-GR" sz="2800" b="0" i="0" dirty="0">
                <a:solidFill>
                  <a:srgbClr val="333333"/>
                </a:solidFill>
                <a:effectLst/>
              </a:rPr>
              <a:t>Χώρος η Μέση Ανατολή, η Ιερουσαλήμ, το </a:t>
            </a:r>
            <a:r>
              <a:rPr lang="el-GR" sz="2800" b="0" i="0" dirty="0" err="1">
                <a:solidFill>
                  <a:srgbClr val="333333"/>
                </a:solidFill>
                <a:effectLst/>
              </a:rPr>
              <a:t>Κάιρο</a:t>
            </a:r>
            <a:r>
              <a:rPr lang="el-GR" sz="2800" b="0" i="0" dirty="0">
                <a:solidFill>
                  <a:srgbClr val="333333"/>
                </a:solidFill>
                <a:effectLst/>
              </a:rPr>
              <a:t>, η Αλεξάνδρεια, οι «ακυβέρνητες πολιτείες». Η τριλογία διαλέγεται με το χρόνο της δημιουργίας της, αντανακλά τη σχέση της γραφής με το ιδεολογικό και πολιτισμικό πλαίσιο, αλλιώς </a:t>
            </a:r>
            <a:r>
              <a:rPr lang="el-GR" sz="2800" b="1" i="0" dirty="0">
                <a:solidFill>
                  <a:srgbClr val="333333"/>
                </a:solidFill>
                <a:effectLst/>
              </a:rPr>
              <a:t>την κουλτούρα της </a:t>
            </a:r>
            <a:r>
              <a:rPr lang="el-GR" sz="2800" b="1" i="0" dirty="0" err="1">
                <a:solidFill>
                  <a:srgbClr val="333333"/>
                </a:solidFill>
                <a:effectLst/>
              </a:rPr>
              <a:t>αριστεράς</a:t>
            </a:r>
            <a:r>
              <a:rPr lang="el-GR" sz="2800" b="1" i="0" dirty="0">
                <a:solidFill>
                  <a:srgbClr val="333333"/>
                </a:solidFill>
                <a:effectLst/>
              </a:rPr>
              <a:t> κατά τη δεκαετία του 1960.</a:t>
            </a:r>
            <a:r>
              <a:rPr lang="el-GR" sz="2800" b="0" i="0" dirty="0">
                <a:solidFill>
                  <a:srgbClr val="333333"/>
                </a:solidFill>
                <a:effectLst/>
              </a:rPr>
              <a:t> Στη δεκαετία αυτή, στους κύκλους της αριστερής διανόησης υπάρχει έντονη κινητικότητα για </a:t>
            </a:r>
            <a:r>
              <a:rPr lang="el-GR" sz="2800" b="0" i="0" dirty="0" err="1">
                <a:solidFill>
                  <a:srgbClr val="333333"/>
                </a:solidFill>
                <a:effectLst/>
              </a:rPr>
              <a:t>αποσταλινοποίηση</a:t>
            </a:r>
            <a:r>
              <a:rPr lang="el-GR" sz="2800" b="0" i="0" dirty="0">
                <a:solidFill>
                  <a:srgbClr val="333333"/>
                </a:solidFill>
                <a:effectLst/>
              </a:rPr>
              <a:t>, αναθεώρηση της κομμουνιστικής θεωρίας και πράξης, που στοχεύει και στην απαλλαγή της καλλιτεχνικής και πολιτισμικής δραστηριότητας από δογματικούς αισθητικούς </a:t>
            </a:r>
            <a:r>
              <a:rPr lang="el-GR" sz="2800" b="0" i="0" dirty="0" err="1">
                <a:solidFill>
                  <a:srgbClr val="333333"/>
                </a:solidFill>
                <a:effectLst/>
              </a:rPr>
              <a:t>επικαθορισμούς</a:t>
            </a:r>
            <a:r>
              <a:rPr lang="el-GR" sz="2800" b="0" i="0" dirty="0">
                <a:solidFill>
                  <a:srgbClr val="333333"/>
                </a:solidFill>
                <a:effectLst/>
              </a:rPr>
              <a:t> και την επιβολή προτύπων τύπου «σοσιαλιστικού ρεαλισμού». Στη διακίνηση, διάδοση και διαμόρφωση των ιδεών του «αναθεωρητικού» δυτικού μαρξισμού και του αισθητικού </a:t>
            </a:r>
            <a:r>
              <a:rPr lang="el-GR" sz="2800" b="0" i="0" u="none" strike="noStrike" dirty="0">
                <a:solidFill>
                  <a:srgbClr val="0088CC"/>
                </a:solidFill>
                <a:effectLst/>
                <a:hlinkClick r:id="rId2"/>
              </a:rPr>
              <a:t>μοντερνισμού</a:t>
            </a:r>
            <a:r>
              <a:rPr lang="el-GR" sz="2800" b="0" i="0" dirty="0">
                <a:solidFill>
                  <a:srgbClr val="333333"/>
                </a:solidFill>
                <a:effectLst/>
              </a:rPr>
              <a:t>, σημαντική υπήρξε η συμβολή της </a:t>
            </a:r>
            <a:r>
              <a:rPr lang="el-GR" sz="2800" b="0" i="1" dirty="0">
                <a:solidFill>
                  <a:srgbClr val="333333"/>
                </a:solidFill>
                <a:effectLst/>
              </a:rPr>
              <a:t>Επιθεώρησης Τέχνης</a:t>
            </a:r>
            <a:r>
              <a:rPr lang="el-GR" sz="2800" b="0" i="0" dirty="0">
                <a:solidFill>
                  <a:srgbClr val="333333"/>
                </a:solidFill>
                <a:effectLst/>
              </a:rPr>
              <a:t>.»</a:t>
            </a:r>
          </a:p>
          <a:p>
            <a:pPr algn="just"/>
            <a:endParaRPr lang="el-GR" sz="2800" b="0" i="0" dirty="0">
              <a:solidFill>
                <a:srgbClr val="333333"/>
              </a:solidFill>
              <a:effectLst/>
            </a:endParaRPr>
          </a:p>
          <a:p>
            <a:pPr marL="0" indent="0" algn="just">
              <a:buNone/>
            </a:pPr>
            <a:r>
              <a:rPr lang="el-GR" sz="2300" dirty="0">
                <a:solidFill>
                  <a:srgbClr val="333333"/>
                </a:solidFill>
              </a:rPr>
              <a:t>Πηγή: </a:t>
            </a:r>
            <a:r>
              <a:rPr lang="el-GR" sz="2300" b="0" i="0" dirty="0">
                <a:solidFill>
                  <a:srgbClr val="333333"/>
                </a:solidFill>
                <a:effectLst/>
              </a:rPr>
              <a:t>Ελισάβετ </a:t>
            </a:r>
            <a:r>
              <a:rPr lang="el-GR" sz="2300" b="0" i="0" dirty="0" err="1">
                <a:solidFill>
                  <a:srgbClr val="333333"/>
                </a:solidFill>
                <a:effectLst/>
              </a:rPr>
              <a:t>Κοντογιώργη</a:t>
            </a:r>
            <a:r>
              <a:rPr lang="el-GR" sz="2300" b="0" i="0" dirty="0">
                <a:solidFill>
                  <a:srgbClr val="333333"/>
                </a:solidFill>
                <a:effectLst/>
              </a:rPr>
              <a:t>, «Στην </a:t>
            </a:r>
            <a:r>
              <a:rPr lang="el-GR" sz="2300" b="0" i="1" dirty="0" err="1">
                <a:solidFill>
                  <a:srgbClr val="333333"/>
                </a:solidFill>
                <a:effectLst/>
              </a:rPr>
              <a:t>Αριάγνη</a:t>
            </a:r>
            <a:r>
              <a:rPr lang="el-GR" sz="2300" b="0" i="0" dirty="0">
                <a:solidFill>
                  <a:srgbClr val="333333"/>
                </a:solidFill>
                <a:effectLst/>
              </a:rPr>
              <a:t>. Σοσιαλιστική ηθική και ιστορική αλήθεια». </a:t>
            </a:r>
            <a:r>
              <a:rPr lang="el-GR" sz="2300" b="0" i="1" dirty="0">
                <a:solidFill>
                  <a:srgbClr val="333333"/>
                </a:solidFill>
                <a:effectLst/>
              </a:rPr>
              <a:t>«Με τη σφραγίδα του καλλιτέχνη». Εκατό χρόνια από τη γέννηση του Στρατή Τσίρκα (Λευκωσία – Λεμεσός, 7 και 8 Οκτωβρίου 2011). (Με τη συνεργασία της Εταιρείας Θεατρικής Ανάπτυξης Λεμεσού – Ε.Θ.Α.Λ.)</a:t>
            </a:r>
            <a:r>
              <a:rPr lang="el-GR" sz="2300" b="0" i="0" dirty="0">
                <a:solidFill>
                  <a:srgbClr val="333333"/>
                </a:solidFill>
                <a:effectLst/>
              </a:rPr>
              <a:t>, Εταιρεία Σπουδών Νεοελληνικού Πολιτισμού &amp; Γενικής Παιδείας (Ιδρυτής: Σχολή Μωραΐτη), Αθήνα 2013, 202-203.</a:t>
            </a:r>
          </a:p>
          <a:p>
            <a:pPr algn="just"/>
            <a:r>
              <a:rPr lang="el-GR" sz="2800" b="0" i="0" dirty="0">
                <a:solidFill>
                  <a:srgbClr val="333333"/>
                </a:solidFill>
                <a:effectLst/>
              </a:rPr>
              <a:t> </a:t>
            </a:r>
          </a:p>
          <a:p>
            <a:endParaRPr lang="el-GR" dirty="0"/>
          </a:p>
        </p:txBody>
      </p:sp>
    </p:spTree>
    <p:extLst>
      <p:ext uri="{BB962C8B-B14F-4D97-AF65-F5344CB8AC3E}">
        <p14:creationId xmlns:p14="http://schemas.microsoft.com/office/powerpoint/2010/main" val="210827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0ECB8E-9083-08F1-7EC9-A676EF365983}"/>
              </a:ext>
            </a:extLst>
          </p:cNvPr>
          <p:cNvSpPr>
            <a:spLocks noGrp="1"/>
          </p:cNvSpPr>
          <p:nvPr>
            <p:ph type="title"/>
          </p:nvPr>
        </p:nvSpPr>
        <p:spPr>
          <a:xfrm>
            <a:off x="838200" y="365126"/>
            <a:ext cx="10515600" cy="607998"/>
          </a:xfrm>
        </p:spPr>
        <p:txBody>
          <a:bodyPr>
            <a:normAutofit fontScale="90000"/>
          </a:bodyPr>
          <a:lstStyle/>
          <a:p>
            <a:r>
              <a:rPr lang="el-GR" dirty="0">
                <a:solidFill>
                  <a:srgbClr val="7030A0"/>
                </a:solidFill>
              </a:rPr>
              <a:t>Το λογοτεχνικό πλαίσιο</a:t>
            </a:r>
          </a:p>
        </p:txBody>
      </p:sp>
      <p:sp>
        <p:nvSpPr>
          <p:cNvPr id="3" name="Θέση περιεχομένου 2">
            <a:extLst>
              <a:ext uri="{FF2B5EF4-FFF2-40B4-BE49-F238E27FC236}">
                <a16:creationId xmlns:a16="http://schemas.microsoft.com/office/drawing/2014/main" id="{CD292ABA-B586-437E-3921-432BB8017E59}"/>
              </a:ext>
            </a:extLst>
          </p:cNvPr>
          <p:cNvSpPr>
            <a:spLocks noGrp="1"/>
          </p:cNvSpPr>
          <p:nvPr>
            <p:ph idx="1"/>
          </p:nvPr>
        </p:nvSpPr>
        <p:spPr>
          <a:xfrm>
            <a:off x="343949" y="1308683"/>
            <a:ext cx="11009851" cy="4868280"/>
          </a:xfrm>
        </p:spPr>
        <p:txBody>
          <a:bodyPr>
            <a:normAutofit fontScale="70000" lnSpcReduction="20000"/>
          </a:bodyPr>
          <a:lstStyle/>
          <a:p>
            <a:pPr algn="just"/>
            <a:r>
              <a:rPr lang="el-GR" sz="2900" b="0" i="0" dirty="0">
                <a:solidFill>
                  <a:srgbClr val="333333"/>
                </a:solidFill>
                <a:effectLst/>
              </a:rPr>
              <a:t>Σε αντίθεση με τις περισσότερες πολεμικές ‘μαρτυρίες’ που κυκλοφόρησαν στα τέλη της δεκαετίας του ’40 και σε όλη την επόμενη, </a:t>
            </a:r>
            <a:r>
              <a:rPr lang="el-GR" sz="2900" b="1" i="0" dirty="0">
                <a:solidFill>
                  <a:srgbClr val="333333"/>
                </a:solidFill>
                <a:effectLst/>
              </a:rPr>
              <a:t>η τριλογία του Τσίρκα, όπως και άλλα έργα της δεκαετίας του 1960 που πραγματεύονταν το ίδιο θέμα με πιο πολύπλοκες τεχνικές, αντικρίζει τα πράγματα από την οπτική γωνία της </a:t>
            </a:r>
            <a:r>
              <a:rPr lang="el-GR" sz="2900" b="1" i="0" dirty="0" err="1">
                <a:solidFill>
                  <a:srgbClr val="333333"/>
                </a:solidFill>
                <a:effectLst/>
              </a:rPr>
              <a:t>Αριστεράς</a:t>
            </a:r>
            <a:r>
              <a:rPr lang="el-GR" sz="2900" b="1" i="0" dirty="0">
                <a:solidFill>
                  <a:srgbClr val="333333"/>
                </a:solidFill>
                <a:effectLst/>
              </a:rPr>
              <a:t>. </a:t>
            </a:r>
          </a:p>
          <a:p>
            <a:pPr algn="just"/>
            <a:endParaRPr lang="el-GR" sz="2900" b="1" i="0" dirty="0">
              <a:solidFill>
                <a:srgbClr val="333333"/>
              </a:solidFill>
              <a:effectLst/>
            </a:endParaRPr>
          </a:p>
          <a:p>
            <a:pPr algn="just"/>
            <a:r>
              <a:rPr lang="el-GR" sz="2900" b="0" i="0" dirty="0">
                <a:solidFill>
                  <a:srgbClr val="333333"/>
                </a:solidFill>
                <a:effectLst/>
              </a:rPr>
              <a:t>[…] </a:t>
            </a:r>
            <a:r>
              <a:rPr lang="el-GR" sz="2900" b="1" i="0" dirty="0">
                <a:solidFill>
                  <a:srgbClr val="333333"/>
                </a:solidFill>
                <a:effectLst/>
              </a:rPr>
              <a:t>η κυκλική αντίληψη της Ιστορίας </a:t>
            </a:r>
            <a:r>
              <a:rPr lang="el-GR" sz="2900" b="0" i="0" dirty="0">
                <a:solidFill>
                  <a:srgbClr val="333333"/>
                </a:solidFill>
                <a:effectLst/>
              </a:rPr>
              <a:t>αντανακλάται στην ίδια τη δομή των τριών μυθιστορημάτων, το καθένα από τα οποία αρθρώνεται στη βάση ενός αρχαίου μύθου, του οποίου η πλοκή κατά κάποιο τρόπο επαναλαμβάνεται. </a:t>
            </a:r>
            <a:r>
              <a:rPr lang="el-GR" sz="2900" b="0" i="1" dirty="0">
                <a:solidFill>
                  <a:srgbClr val="333333"/>
                </a:solidFill>
                <a:effectLst/>
              </a:rPr>
              <a:t>Η Λέσχη</a:t>
            </a:r>
            <a:r>
              <a:rPr lang="el-GR" sz="2900" b="0" i="0" dirty="0">
                <a:solidFill>
                  <a:srgbClr val="333333"/>
                </a:solidFill>
                <a:effectLst/>
              </a:rPr>
              <a:t>, που διαδραματίζεται στην Ιερουσαλήμ, ξαναζωντανεύει το </a:t>
            </a:r>
            <a:r>
              <a:rPr lang="el-GR" sz="2900" b="1" i="0" dirty="0">
                <a:solidFill>
                  <a:srgbClr val="333333"/>
                </a:solidFill>
                <a:effectLst/>
              </a:rPr>
              <a:t>δράμα του προπατορικού αμαρτήματος</a:t>
            </a:r>
            <a:r>
              <a:rPr lang="el-GR" sz="2900" b="0" i="0" dirty="0">
                <a:solidFill>
                  <a:srgbClr val="333333"/>
                </a:solidFill>
                <a:effectLst/>
              </a:rPr>
              <a:t> και ο ήρωας που προβάλλεται  στο σχετικό ρόλο δεν είναι άλλος από το μυθικό, πρωτόγονο, φιλήδονο Αδάμ. Η </a:t>
            </a:r>
            <a:r>
              <a:rPr lang="el-GR" sz="2900" b="0" i="1" dirty="0" err="1">
                <a:solidFill>
                  <a:srgbClr val="333333"/>
                </a:solidFill>
                <a:effectLst/>
              </a:rPr>
              <a:t>Αριάγνη</a:t>
            </a:r>
            <a:r>
              <a:rPr lang="el-GR" sz="2900" b="0" i="0" dirty="0">
                <a:solidFill>
                  <a:srgbClr val="333333"/>
                </a:solidFill>
                <a:effectLst/>
              </a:rPr>
              <a:t>, το δεύτερο μυθιστόρημα, είναι μια σύγχρονη εκδοχή του λαβύρινθου και του μίτου της Αριάδνης. Τη </a:t>
            </a:r>
            <a:r>
              <a:rPr lang="el-GR" sz="2900" b="0" i="1" dirty="0">
                <a:solidFill>
                  <a:srgbClr val="333333"/>
                </a:solidFill>
                <a:effectLst/>
              </a:rPr>
              <a:t>Νυχτερίδα</a:t>
            </a:r>
            <a:r>
              <a:rPr lang="el-GR" sz="2900" b="0" i="0" dirty="0">
                <a:solidFill>
                  <a:srgbClr val="333333"/>
                </a:solidFill>
                <a:effectLst/>
              </a:rPr>
              <a:t> διατρέχουν οι αβέβαιες μεταμορφώσεις ενός ύπουλου, σύγχρονου αλεξανδρινού </a:t>
            </a:r>
            <a:r>
              <a:rPr lang="el-GR" sz="2900" b="0" i="0" dirty="0" err="1">
                <a:solidFill>
                  <a:srgbClr val="333333"/>
                </a:solidFill>
                <a:effectLst/>
              </a:rPr>
              <a:t>Πρωτέα</a:t>
            </a:r>
            <a:r>
              <a:rPr lang="el-GR" sz="2900" b="0" i="0" dirty="0">
                <a:solidFill>
                  <a:srgbClr val="333333"/>
                </a:solidFill>
                <a:effectLst/>
              </a:rPr>
              <a:t>. Η αντιπαράθεση των δύο απόψεων για την ιστορική συνέχεια, δηλαδή η Ιστορία ως αλληλουχία αιτίου και αποτελέσματος, και η Ιστορία ως ανακύκληση, δίνει στον Τσίρκα τη δυνατότητα να επεξεργαστεί σε μεγαλύτερο βάθος τη ‘σχετικότητα’ αλλά και τη νέα αφηγηματική τεχνική που απαιτεί ένα τέτοιο θέμα.</a:t>
            </a:r>
          </a:p>
          <a:p>
            <a:pPr algn="just"/>
            <a:endParaRPr lang="el-GR" sz="2900" b="0" i="0" dirty="0">
              <a:solidFill>
                <a:srgbClr val="333333"/>
              </a:solidFill>
              <a:effectLst/>
            </a:endParaRPr>
          </a:p>
          <a:p>
            <a:pPr marL="0" indent="0" algn="just">
              <a:buNone/>
            </a:pPr>
            <a:r>
              <a:rPr lang="el-GR" sz="2900">
                <a:solidFill>
                  <a:srgbClr val="333333"/>
                </a:solidFill>
              </a:rPr>
              <a:t>Πηγή:</a:t>
            </a:r>
            <a:r>
              <a:rPr lang="el-GR" sz="2900" dirty="0">
                <a:solidFill>
                  <a:srgbClr val="333333"/>
                </a:solidFill>
              </a:rPr>
              <a:t> </a:t>
            </a:r>
            <a:r>
              <a:rPr lang="el-GR" sz="2600" b="0" i="0">
                <a:solidFill>
                  <a:srgbClr val="333333"/>
                </a:solidFill>
                <a:effectLst/>
              </a:rPr>
              <a:t>Roderick </a:t>
            </a:r>
            <a:r>
              <a:rPr lang="el-GR" sz="2600" b="0" i="0" dirty="0">
                <a:solidFill>
                  <a:srgbClr val="333333"/>
                </a:solidFill>
                <a:effectLst/>
              </a:rPr>
              <a:t>Beaton, </a:t>
            </a:r>
            <a:r>
              <a:rPr lang="el-GR" sz="2600" b="0" i="1" dirty="0">
                <a:solidFill>
                  <a:srgbClr val="333333"/>
                </a:solidFill>
                <a:effectLst/>
              </a:rPr>
              <a:t>Εισαγωγή στη νεότερη ελληνική λογοτεχνία. Ποίηση και Πεζογραφία, 1821-1992</a:t>
            </a:r>
            <a:r>
              <a:rPr lang="el-GR" sz="2600" b="0" i="0" dirty="0">
                <a:solidFill>
                  <a:srgbClr val="333333"/>
                </a:solidFill>
                <a:effectLst/>
              </a:rPr>
              <a:t>, μτφ. Ευαγγελία </a:t>
            </a:r>
            <a:r>
              <a:rPr lang="el-GR" sz="2600" b="0" i="0" dirty="0" err="1">
                <a:solidFill>
                  <a:srgbClr val="333333"/>
                </a:solidFill>
                <a:effectLst/>
              </a:rPr>
              <a:t>Ζουργού</a:t>
            </a:r>
            <a:r>
              <a:rPr lang="el-GR" sz="2600" b="0" i="0" dirty="0">
                <a:solidFill>
                  <a:srgbClr val="333333"/>
                </a:solidFill>
                <a:effectLst/>
              </a:rPr>
              <a:t>-Μαριάννα </a:t>
            </a:r>
            <a:r>
              <a:rPr lang="el-GR" sz="2600" b="0" i="0" dirty="0" err="1">
                <a:solidFill>
                  <a:srgbClr val="333333"/>
                </a:solidFill>
                <a:effectLst/>
              </a:rPr>
              <a:t>Σπανάκη</a:t>
            </a:r>
            <a:r>
              <a:rPr lang="el-GR" sz="2600" b="0" i="0" dirty="0">
                <a:solidFill>
                  <a:srgbClr val="333333"/>
                </a:solidFill>
                <a:effectLst/>
              </a:rPr>
              <a:t>, Εκδόσεις Νεφέλη, Αθήνα 1996, 303-305</a:t>
            </a:r>
            <a:r>
              <a:rPr lang="el-GR" sz="2900" b="0" i="0" dirty="0">
                <a:solidFill>
                  <a:srgbClr val="333333"/>
                </a:solidFill>
                <a:effectLst/>
              </a:rPr>
              <a:t>.</a:t>
            </a:r>
          </a:p>
          <a:p>
            <a:endParaRPr lang="el-GR" dirty="0"/>
          </a:p>
        </p:txBody>
      </p:sp>
    </p:spTree>
    <p:extLst>
      <p:ext uri="{BB962C8B-B14F-4D97-AF65-F5344CB8AC3E}">
        <p14:creationId xmlns:p14="http://schemas.microsoft.com/office/powerpoint/2010/main" val="296156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422" y="284204"/>
            <a:ext cx="11825416" cy="6573795"/>
          </a:xfrm>
        </p:spPr>
        <p:txBody>
          <a:bodyPr>
            <a:normAutofit fontScale="77500" lnSpcReduction="20000"/>
          </a:bodyPr>
          <a:lstStyle/>
          <a:p>
            <a:pPr marL="0" indent="0" algn="ctr">
              <a:buNone/>
            </a:pPr>
            <a:r>
              <a:rPr lang="el-GR" b="1" i="1" dirty="0">
                <a:solidFill>
                  <a:srgbClr val="7030A0"/>
                </a:solidFill>
              </a:rPr>
              <a:t>ΚΕΝΤΡΙΚΟ ΘΕΜΑ ΤΡΙΛΟΓΙΑΣ</a:t>
            </a:r>
          </a:p>
          <a:p>
            <a:endParaRPr lang="el-GR" dirty="0"/>
          </a:p>
          <a:p>
            <a:pPr marL="0" indent="0" algn="ctr">
              <a:buNone/>
            </a:pPr>
            <a:r>
              <a:rPr lang="el-GR" dirty="0"/>
              <a:t>«Η δικαίωση του αντιφασιστικού αγώνα»</a:t>
            </a:r>
          </a:p>
          <a:p>
            <a:pPr marL="0" indent="0" algn="just">
              <a:buNone/>
            </a:pPr>
            <a:r>
              <a:rPr lang="el-GR" dirty="0"/>
              <a:t>Η πορεία ωρίμανσης του πρωταγωνιστή από την αποχή από την κομματική δράση στην ενεργό συμμετοχή στο αντιφασιστικό κίνημα της Μέσης Ανατολής είναι </a:t>
            </a:r>
            <a:r>
              <a:rPr lang="el-GR" b="1" dirty="0"/>
              <a:t>μια πορεία πνευματικής και ψυχικής ωρίμανσης </a:t>
            </a:r>
            <a:r>
              <a:rPr lang="el-GR" dirty="0"/>
              <a:t>στη διάρκεια της οποίας προσπαθεί να προσδιορίσει τη θέση του ανάμεσα στη θεωρία και την πράξη, ανάμεσα στην ευρωπαϊκή διανόηση και τις παρακμιακές συνδηλώσεις της και κυρίως ανάμεσα στην κομματική αδιαλλαξία που υποστηρίζει το όραμα της Επανάστασης και στις ανθρωπιστικές αξίες τις οποίες παραμελεί.</a:t>
            </a:r>
          </a:p>
          <a:p>
            <a:pPr marL="0" indent="0" algn="just">
              <a:buNone/>
            </a:pPr>
            <a:r>
              <a:rPr lang="el-GR" dirty="0"/>
              <a:t>«</a:t>
            </a:r>
            <a:r>
              <a:rPr lang="el-GR" b="0" i="0" dirty="0">
                <a:solidFill>
                  <a:srgbClr val="333333"/>
                </a:solidFill>
                <a:effectLst/>
                <a:latin typeface="Trebuchet MS" panose="020B0603020202020204" pitchFamily="34" charset="0"/>
              </a:rPr>
              <a:t>Κεντρικός ήρωας της τριλογίας είναι ο Μάνος Σιμωνίδης, ένας τύπος μαρξιστή Άμλετ, με ευγενικά αισθήματα και ερευνητικό πνεύμα, στοιχεία που δυναμιτίζουν την κομματική του ένταξη και πειθαρχία. Στο κοσμοπολίτικο χωνευτήρι της Μέσης Ανατολής, στα χρόνια από το 1942 </a:t>
            </a:r>
            <a:r>
              <a:rPr lang="el-GR" b="0" i="0" dirty="0" err="1">
                <a:solidFill>
                  <a:srgbClr val="333333"/>
                </a:solidFill>
                <a:effectLst/>
                <a:latin typeface="Trebuchet MS" panose="020B0603020202020204" pitchFamily="34" charset="0"/>
              </a:rPr>
              <a:t>ώς</a:t>
            </a:r>
            <a:r>
              <a:rPr lang="el-GR" b="0" i="0" dirty="0">
                <a:solidFill>
                  <a:srgbClr val="333333"/>
                </a:solidFill>
                <a:effectLst/>
                <a:latin typeface="Trebuchet MS" panose="020B0603020202020204" pitchFamily="34" charset="0"/>
              </a:rPr>
              <a:t> το 1944, η πίστη του Μάνου Σιμωνίδη στα ιδανικά του δοκιμάζεται σκληρά. Ανάμεσα στην αδιαλλαξία και το δογματισμό του κομματικού αφεντικού του, που γνωρίζεται μόνο ως «τ’ Ανθρωπάκι», και στη γοητεία που του προκαλούν οι Ευρωπαίοι διανοούμενοι που έτυχε να συναναστραφεί, των οποίων όμως σιχαίνεται τη ματαιότητα, ο Μάνος πολεμάει να χαράξει ένα δύσκολο δρόμο δικό του.» (</a:t>
            </a:r>
            <a:r>
              <a:rPr lang="en-US" b="0" i="0" dirty="0">
                <a:solidFill>
                  <a:srgbClr val="333333"/>
                </a:solidFill>
                <a:effectLst/>
                <a:latin typeface="Trebuchet MS" panose="020B0603020202020204" pitchFamily="34" charset="0"/>
              </a:rPr>
              <a:t>Beaton</a:t>
            </a:r>
            <a:r>
              <a:rPr lang="el-GR" b="0" i="0" dirty="0">
                <a:solidFill>
                  <a:srgbClr val="333333"/>
                </a:solidFill>
                <a:effectLst/>
                <a:latin typeface="Trebuchet MS" panose="020B0603020202020204" pitchFamily="34" charset="0"/>
              </a:rPr>
              <a:t>)</a:t>
            </a:r>
          </a:p>
          <a:p>
            <a:pPr marL="0" indent="0">
              <a:buNone/>
            </a:pPr>
            <a:endParaRPr lang="el-GR" dirty="0"/>
          </a:p>
          <a:p>
            <a:pPr marL="0" indent="0" algn="just">
              <a:buNone/>
            </a:pPr>
            <a:r>
              <a:rPr lang="el-GR" dirty="0"/>
              <a:t>Μέσα από την πορεία του κεντρικού χαρακτήρα ανακαλύπτεται μια </a:t>
            </a:r>
            <a:r>
              <a:rPr lang="el-GR" b="1" dirty="0"/>
              <a:t>συναρπαστική τοιχογραφία του καιρού και του τόπου</a:t>
            </a:r>
            <a:r>
              <a:rPr lang="el-GR" dirty="0"/>
              <a:t>. Κυρίως αναπαρίσταται η τοιχογραφία μιας εποχής με τα ήθη, τις συμπεριφορές της και </a:t>
            </a:r>
            <a:r>
              <a:rPr lang="el-GR" b="1" dirty="0"/>
              <a:t>κυρίως με τις ιδεολογικές συνιστώσες της και τις μοιραίες συγκρούσεις της.</a:t>
            </a:r>
          </a:p>
        </p:txBody>
      </p:sp>
    </p:spTree>
    <p:extLst>
      <p:ext uri="{BB962C8B-B14F-4D97-AF65-F5344CB8AC3E}">
        <p14:creationId xmlns:p14="http://schemas.microsoft.com/office/powerpoint/2010/main" val="3484557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descr="Εικόνα που περιέχει κείμενο, άνδρας, άτομο, πόζα&#10;&#10;Περιγραφή που δημιουργήθηκε αυτόματα">
            <a:extLst>
              <a:ext uri="{FF2B5EF4-FFF2-40B4-BE49-F238E27FC236}">
                <a16:creationId xmlns:a16="http://schemas.microsoft.com/office/drawing/2014/main" id="{7603D24A-45C4-4DF3-8B54-13FEECA54BA1}"/>
              </a:ext>
            </a:extLst>
          </p:cNvPr>
          <p:cNvPicPr>
            <a:picLocks noChangeAspect="1"/>
          </p:cNvPicPr>
          <p:nvPr/>
        </p:nvPicPr>
        <p:blipFill rotWithShape="1">
          <a:blip r:embed="rId2">
            <a:extLst>
              <a:ext uri="{28A0092B-C50C-407E-A947-70E740481C1C}">
                <a14:useLocalDpi xmlns:a14="http://schemas.microsoft.com/office/drawing/2010/main" val="0"/>
              </a:ext>
            </a:extLst>
          </a:blip>
          <a:srcRect b="19272"/>
          <a:stretch/>
        </p:blipFill>
        <p:spPr>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3" name="Content Placeholder 2"/>
          <p:cNvSpPr>
            <a:spLocks noGrp="1"/>
          </p:cNvSpPr>
          <p:nvPr>
            <p:ph idx="1"/>
          </p:nvPr>
        </p:nvSpPr>
        <p:spPr>
          <a:xfrm>
            <a:off x="5419289" y="546847"/>
            <a:ext cx="6551802" cy="6104965"/>
          </a:xfrm>
        </p:spPr>
        <p:txBody>
          <a:bodyPr>
            <a:normAutofit lnSpcReduction="10000"/>
          </a:bodyPr>
          <a:lstStyle/>
          <a:p>
            <a:pPr marL="0" indent="0" algn="just">
              <a:buNone/>
            </a:pPr>
            <a:r>
              <a:rPr lang="el-GR" sz="1400" i="1" dirty="0">
                <a:solidFill>
                  <a:srgbClr val="7030A0"/>
                </a:solidFill>
              </a:rPr>
              <a:t>Σύμφωνα με τον Τσίρκα</a:t>
            </a:r>
            <a:r>
              <a:rPr lang="el-GR" sz="1400" dirty="0"/>
              <a:t>:</a:t>
            </a:r>
          </a:p>
          <a:p>
            <a:pPr algn="just"/>
            <a:endParaRPr lang="el-GR" sz="1400" dirty="0"/>
          </a:p>
          <a:p>
            <a:pPr algn="just"/>
            <a:r>
              <a:rPr lang="el-GR" sz="1400" dirty="0"/>
              <a:t>Οι αντιφασίστες αγωνιστές στον ελληνικό στρατό πάλεψαν για μια κυβέρνηση εθνικής ενότητας, εναντίον μιας βασιλόφρονος εξουσίας που δεν βασιζόταν στη λαϊκή βούληση. Αίτημα: η συγκρότηση μιας κυβέρνησης εθνικής ενότητας με έντονη </a:t>
            </a:r>
            <a:r>
              <a:rPr lang="el-GR" sz="1400" dirty="0" err="1"/>
              <a:t>εαμική</a:t>
            </a:r>
            <a:r>
              <a:rPr lang="el-GR" sz="1400" dirty="0"/>
              <a:t> παρουσία.</a:t>
            </a:r>
          </a:p>
          <a:p>
            <a:pPr algn="just"/>
            <a:r>
              <a:rPr lang="el-GR" sz="1400" dirty="0"/>
              <a:t>Αναγκαστική πορεία στην Έρημο της Συρίας.</a:t>
            </a:r>
          </a:p>
          <a:p>
            <a:pPr algn="just"/>
            <a:r>
              <a:rPr lang="el-GR" sz="1400" dirty="0"/>
              <a:t>Εξέγερση στρατού και στόλου στην Αλεξάνδρεια:  </a:t>
            </a:r>
            <a:r>
              <a:rPr lang="el-GR" sz="1400" b="1" dirty="0"/>
              <a:t>ΤΟ ΚΙΝΗΜΑ ΤΟΥ ΑΠΡΙΛΗ ΤΟΥ 1944.</a:t>
            </a:r>
            <a:r>
              <a:rPr lang="el-GR" sz="1400" dirty="0"/>
              <a:t> </a:t>
            </a:r>
            <a:r>
              <a:rPr lang="el-GR" sz="1400" dirty="0" err="1"/>
              <a:t>Καταστάλθηκε</a:t>
            </a:r>
            <a:r>
              <a:rPr lang="el-GR" sz="1400" dirty="0"/>
              <a:t> βίαια από τους Βρετανούς με πρωτοβουλία της ελληνικής κυβέρνησης </a:t>
            </a:r>
            <a:r>
              <a:rPr lang="el-GR" sz="1400" dirty="0" err="1"/>
              <a:t>Καΐρου</a:t>
            </a:r>
            <a:r>
              <a:rPr lang="el-GR" sz="1400" dirty="0"/>
              <a:t>.</a:t>
            </a:r>
          </a:p>
          <a:p>
            <a:pPr algn="just"/>
            <a:r>
              <a:rPr lang="el-GR" sz="1400" dirty="0"/>
              <a:t>Η </a:t>
            </a:r>
            <a:r>
              <a:rPr lang="el-GR" sz="1400" dirty="0" err="1"/>
              <a:t>εαμική</a:t>
            </a:r>
            <a:r>
              <a:rPr lang="el-GR" sz="1400" dirty="0"/>
              <a:t> ηγεσία καταδίκασε το Κίνημα (φημολογία για πιθανή προβοκάτσια των Άγγλων στο κίνημα).</a:t>
            </a:r>
          </a:p>
          <a:p>
            <a:pPr algn="just"/>
            <a:r>
              <a:rPr lang="el-GR" sz="1400" dirty="0"/>
              <a:t>Οι δημοκρατικοί αξιωματικοί </a:t>
            </a:r>
            <a:r>
              <a:rPr lang="el-GR" sz="1400" dirty="0" err="1"/>
              <a:t>συκοφαντήθηκαν</a:t>
            </a:r>
            <a:r>
              <a:rPr lang="el-GR" sz="1400" dirty="0"/>
              <a:t>, κλείστηκαν σε στρατόπεδα μέχρι το 1946, καταδιώχθηκαν, εκκαθαρίστηκαν ή και εκτελέστηκαν στον Εμφύλιο.</a:t>
            </a:r>
          </a:p>
          <a:p>
            <a:pPr algn="just"/>
            <a:endParaRPr lang="el-GR" sz="1400" dirty="0"/>
          </a:p>
          <a:p>
            <a:pPr marL="0" indent="0">
              <a:buNone/>
            </a:pPr>
            <a:r>
              <a:rPr lang="el-GR" sz="2400" b="1" dirty="0">
                <a:solidFill>
                  <a:schemeClr val="accent2">
                    <a:lumMod val="50000"/>
                  </a:schemeClr>
                </a:solidFill>
              </a:rPr>
              <a:t>«Το βιβλίο το έγραψα γιατί εμένα με καίει ακόμα, τώρα, ύστερα που έχω γράψει, η υπόθεση του Απρίλη. […] Η αδικία που έχει γίνει στους ανθρώπους που αγωνίστηκαν και θυσιάστηκαν […] να γράψω για να δικαιωθεί ο Απρίλης.»</a:t>
            </a:r>
          </a:p>
        </p:txBody>
      </p:sp>
    </p:spTree>
    <p:extLst>
      <p:ext uri="{BB962C8B-B14F-4D97-AF65-F5344CB8AC3E}">
        <p14:creationId xmlns:p14="http://schemas.microsoft.com/office/powerpoint/2010/main" val="3343883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914401"/>
          </a:xfrm>
        </p:spPr>
        <p:txBody>
          <a:bodyPr>
            <a:normAutofit/>
          </a:bodyPr>
          <a:lstStyle/>
          <a:p>
            <a:pPr algn="ctr"/>
            <a:r>
              <a:rPr lang="el-GR" b="1" dirty="0">
                <a:solidFill>
                  <a:schemeClr val="accent2">
                    <a:lumMod val="50000"/>
                  </a:schemeClr>
                </a:solidFill>
                <a:effectLst>
                  <a:outerShdw blurRad="38100" dist="38100" dir="2700000" algn="tl">
                    <a:srgbClr val="000000">
                      <a:alpha val="43137"/>
                    </a:srgbClr>
                  </a:outerShdw>
                </a:effectLst>
              </a:rPr>
              <a:t>Ο τίτλος τριλογίας</a:t>
            </a:r>
          </a:p>
        </p:txBody>
      </p:sp>
      <p:sp>
        <p:nvSpPr>
          <p:cNvPr id="3" name="Content Placeholder 2"/>
          <p:cNvSpPr>
            <a:spLocks noGrp="1"/>
          </p:cNvSpPr>
          <p:nvPr>
            <p:ph idx="1"/>
          </p:nvPr>
        </p:nvSpPr>
        <p:spPr>
          <a:xfrm>
            <a:off x="838200" y="1017433"/>
            <a:ext cx="10515600" cy="5671692"/>
          </a:xfrm>
        </p:spPr>
        <p:txBody>
          <a:bodyPr>
            <a:normAutofit lnSpcReduction="10000"/>
          </a:bodyPr>
          <a:lstStyle/>
          <a:p>
            <a:pPr marL="0" indent="0" algn="ctr">
              <a:buNone/>
            </a:pPr>
            <a:r>
              <a:rPr lang="el-GR" b="1" i="1" dirty="0">
                <a:solidFill>
                  <a:schemeClr val="accent2"/>
                </a:solidFill>
              </a:rPr>
              <a:t>Προμετωπίδα</a:t>
            </a:r>
            <a:endParaRPr lang="el-GR" b="1" dirty="0"/>
          </a:p>
          <a:p>
            <a:r>
              <a:rPr lang="el-GR" dirty="0"/>
              <a:t>Οι στίχοι του Σεφέρη από το ποίημα «Ο </a:t>
            </a:r>
            <a:r>
              <a:rPr lang="el-GR" dirty="0" err="1"/>
              <a:t>Στράτης</a:t>
            </a:r>
            <a:r>
              <a:rPr lang="el-GR" dirty="0"/>
              <a:t> Θαλασσινός στη Νεκρή Θάλασσα» (Ιούλιος 1942). Το ποίημα αναφέρεται στην αίσθηση της αναγκαστικής εξορίας:</a:t>
            </a:r>
          </a:p>
          <a:p>
            <a:pPr marL="0" indent="0" algn="ctr">
              <a:buNone/>
            </a:pPr>
            <a:r>
              <a:rPr lang="el-GR" dirty="0"/>
              <a:t>«Ιερουσαλήμ </a:t>
            </a:r>
            <a:r>
              <a:rPr lang="el-GR" b="1" dirty="0"/>
              <a:t>ακυβέρνητη πολιτεία</a:t>
            </a:r>
          </a:p>
          <a:p>
            <a:pPr marL="0" indent="0" algn="ctr">
              <a:buNone/>
            </a:pPr>
            <a:r>
              <a:rPr lang="el-GR" dirty="0"/>
              <a:t>Ιερουσαλήμ, πολιτεία της προσφυγιάς»</a:t>
            </a:r>
          </a:p>
          <a:p>
            <a:r>
              <a:rPr lang="el-GR" dirty="0"/>
              <a:t>Η συναισθηματική ταύτιση με τον κόσμο της προσφυγιάς (και ο Σεφέρης και ο Τσίρκας υπήρξαν «πρόσφυγες» στην Ιερουσαλήμ) ήταν ο κεντρικός κραδασμός της έμπνευσης.</a:t>
            </a:r>
          </a:p>
          <a:p>
            <a:r>
              <a:rPr lang="el-GR" b="1" dirty="0"/>
              <a:t>Ακούστε το ποίημα από τον Σεφέρη </a:t>
            </a:r>
            <a:r>
              <a:rPr lang="el-GR" dirty="0"/>
              <a:t>= </a:t>
            </a:r>
            <a:r>
              <a:rPr lang="en-US" dirty="0">
                <a:hlinkClick r:id="rId2"/>
              </a:rPr>
              <a:t>https://www.youtube.com/watch?v=EvMuWYz06Ac</a:t>
            </a:r>
            <a:endParaRPr lang="el-GR" dirty="0"/>
          </a:p>
          <a:p>
            <a:r>
              <a:rPr lang="el-GR" dirty="0"/>
              <a:t>Και διαβάστε το εδώ: </a:t>
            </a:r>
            <a:r>
              <a:rPr lang="en-US" dirty="0">
                <a:hlinkClick r:id="rId3"/>
              </a:rPr>
              <a:t>http://www.greek-language.gr/digitalResources/literature/tools/concordance/browse.html?cnd_id=1&amp;text_id=3158</a:t>
            </a:r>
            <a:endParaRPr lang="el-GR" dirty="0"/>
          </a:p>
          <a:p>
            <a:endParaRPr lang="el-GR" dirty="0"/>
          </a:p>
          <a:p>
            <a:endParaRPr lang="el-GR" dirty="0"/>
          </a:p>
        </p:txBody>
      </p:sp>
    </p:spTree>
    <p:extLst>
      <p:ext uri="{BB962C8B-B14F-4D97-AF65-F5344CB8AC3E}">
        <p14:creationId xmlns:p14="http://schemas.microsoft.com/office/powerpoint/2010/main" val="3091124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A787F91-8610-6EEE-7613-2239B4AE9F84}"/>
              </a:ext>
            </a:extLst>
          </p:cNvPr>
          <p:cNvSpPr>
            <a:spLocks noGrp="1"/>
          </p:cNvSpPr>
          <p:nvPr>
            <p:ph type="title"/>
          </p:nvPr>
        </p:nvSpPr>
        <p:spPr>
          <a:xfrm>
            <a:off x="466722" y="586855"/>
            <a:ext cx="3201366" cy="3387497"/>
          </a:xfrm>
        </p:spPr>
        <p:txBody>
          <a:bodyPr anchor="b">
            <a:normAutofit/>
          </a:bodyPr>
          <a:lstStyle/>
          <a:p>
            <a:pPr algn="r"/>
            <a:r>
              <a:rPr lang="el-GR" sz="2500" i="1">
                <a:solidFill>
                  <a:srgbClr val="FFFFFF"/>
                </a:solidFill>
                <a:latin typeface="+mn-lt"/>
              </a:rPr>
              <a:t>Για να κατανοήσετε καλύτερα τα ιστορικά γεγονότα που αναφέρονται στη Λέσχη και το χαοτικό κλίμα της περιόδου:</a:t>
            </a:r>
            <a:br>
              <a:rPr lang="el-GR" sz="2500" i="1">
                <a:solidFill>
                  <a:srgbClr val="FFFFFF"/>
                </a:solidFill>
                <a:latin typeface="+mn-lt"/>
              </a:rPr>
            </a:br>
            <a:br>
              <a:rPr lang="el-GR" sz="2500" i="1">
                <a:solidFill>
                  <a:srgbClr val="FFFFFF"/>
                </a:solidFill>
                <a:latin typeface="+mn-lt"/>
              </a:rPr>
            </a:br>
            <a:endParaRPr lang="el-GR" sz="2500" i="1">
              <a:solidFill>
                <a:srgbClr val="FFFFFF"/>
              </a:solidFill>
              <a:latin typeface="+mn-lt"/>
            </a:endParaRPr>
          </a:p>
        </p:txBody>
      </p:sp>
      <p:sp>
        <p:nvSpPr>
          <p:cNvPr id="3" name="Θέση περιεχομένου 2">
            <a:extLst>
              <a:ext uri="{FF2B5EF4-FFF2-40B4-BE49-F238E27FC236}">
                <a16:creationId xmlns:a16="http://schemas.microsoft.com/office/drawing/2014/main" id="{316C5668-B0F3-C86B-9CDA-90C9AEAF74EE}"/>
              </a:ext>
            </a:extLst>
          </p:cNvPr>
          <p:cNvSpPr>
            <a:spLocks noGrp="1"/>
          </p:cNvSpPr>
          <p:nvPr>
            <p:ph idx="1"/>
          </p:nvPr>
        </p:nvSpPr>
        <p:spPr>
          <a:xfrm>
            <a:off x="4810259" y="649480"/>
            <a:ext cx="6555347" cy="5546047"/>
          </a:xfrm>
        </p:spPr>
        <p:txBody>
          <a:bodyPr anchor="ctr">
            <a:normAutofit/>
          </a:bodyPr>
          <a:lstStyle/>
          <a:p>
            <a:pPr marL="0" indent="0">
              <a:buNone/>
            </a:pPr>
            <a:r>
              <a:rPr lang="el-GR" sz="2000" dirty="0">
                <a:effectLst/>
                <a:ea typeface="Times New Roman" panose="02020603050405020304" pitchFamily="18" charset="0"/>
              </a:rPr>
              <a:t>1)</a:t>
            </a:r>
            <a:r>
              <a:rPr lang="el-GR" sz="2000" dirty="0">
                <a:ea typeface="Times New Roman" panose="02020603050405020304" pitchFamily="18" charset="0"/>
              </a:rPr>
              <a:t> Μπορείτε να διαβάσετε εδώ</a:t>
            </a:r>
            <a:r>
              <a:rPr lang="en-US" sz="2000" dirty="0">
                <a:ea typeface="Times New Roman" panose="02020603050405020304" pitchFamily="18" charset="0"/>
              </a:rPr>
              <a:t> </a:t>
            </a:r>
            <a:r>
              <a:rPr lang="el-GR" sz="2000" dirty="0">
                <a:ea typeface="Times New Roman" panose="02020603050405020304" pitchFamily="18" charset="0"/>
              </a:rPr>
              <a:t>σχετικά με τις στρατιωτικές κινήσεις των αντίπαλων στρατευμάτων: </a:t>
            </a:r>
            <a:r>
              <a:rPr lang="en-US" sz="2000" b="1" dirty="0">
                <a:ea typeface="Times New Roman" panose="02020603050405020304" pitchFamily="18" charset="0"/>
              </a:rPr>
              <a:t>https://stratistoria.wordpress.com/2020/06/15/2-machi-tou-el-alamein/</a:t>
            </a:r>
            <a:endParaRPr lang="el-GR" sz="2000" b="1" dirty="0">
              <a:effectLst/>
              <a:ea typeface="Times New Roman" panose="02020603050405020304" pitchFamily="18" charset="0"/>
            </a:endParaRPr>
          </a:p>
          <a:p>
            <a:pPr marL="0" indent="0">
              <a:buNone/>
            </a:pPr>
            <a:r>
              <a:rPr lang="el-GR" sz="2000" dirty="0">
                <a:effectLst/>
                <a:ea typeface="Times New Roman" panose="02020603050405020304" pitchFamily="18" charset="0"/>
              </a:rPr>
              <a:t>&amp;</a:t>
            </a:r>
          </a:p>
          <a:p>
            <a:pPr marL="0" indent="0">
              <a:buNone/>
            </a:pPr>
            <a:r>
              <a:rPr lang="el-GR" sz="2000" dirty="0">
                <a:effectLst/>
                <a:ea typeface="Times New Roman" panose="02020603050405020304" pitchFamily="18" charset="0"/>
              </a:rPr>
              <a:t>2) </a:t>
            </a:r>
            <a:r>
              <a:rPr lang="el-GR" sz="2000" dirty="0"/>
              <a:t>Μπορείτε να ακούσετε τις καταγραφές του Σεφέρη στο Ημερολόγιό του. Ο ποιητής (ως μέλος της ελληνικής κυβέρνησης) φυγαδεύεται από την Αίγυπτο στην Παλαιστίνη (στα Ιεροσόλυμα</a:t>
            </a:r>
            <a:r>
              <a:rPr lang="en-US" sz="2000" dirty="0"/>
              <a:t>, 1942</a:t>
            </a:r>
            <a:r>
              <a:rPr lang="el-GR" sz="2000" dirty="0"/>
              <a:t>) (λεπτό 8 και εξής).</a:t>
            </a:r>
            <a:endParaRPr lang="el-GR" sz="2000" dirty="0">
              <a:effectLst/>
              <a:ea typeface="Times New Roman" panose="02020603050405020304" pitchFamily="18" charset="0"/>
            </a:endParaRPr>
          </a:p>
          <a:p>
            <a:pPr marL="0" indent="0">
              <a:buNone/>
            </a:pPr>
            <a:endParaRPr lang="el-GR" sz="2000" dirty="0">
              <a:ea typeface="Times New Roman" panose="02020603050405020304" pitchFamily="18" charset="0"/>
            </a:endParaRPr>
          </a:p>
          <a:p>
            <a:pPr marL="0" indent="0">
              <a:buNone/>
            </a:pPr>
            <a:r>
              <a:rPr lang="en-US" sz="2000" dirty="0">
                <a:effectLst/>
                <a:ea typeface="Times New Roman" panose="02020603050405020304" pitchFamily="18" charset="0"/>
              </a:rPr>
              <a:t>Podcasts</a:t>
            </a:r>
            <a:r>
              <a:rPr lang="el-GR" sz="2000" dirty="0">
                <a:effectLst/>
                <a:ea typeface="Times New Roman" panose="02020603050405020304" pitchFamily="18" charset="0"/>
              </a:rPr>
              <a:t> της </a:t>
            </a:r>
            <a:r>
              <a:rPr lang="en-US" sz="2000" dirty="0" err="1">
                <a:effectLst/>
                <a:ea typeface="Times New Roman" panose="02020603050405020304" pitchFamily="18" charset="0"/>
              </a:rPr>
              <a:t>Lifo</a:t>
            </a:r>
            <a:r>
              <a:rPr lang="el-GR" sz="2000" dirty="0">
                <a:effectLst/>
                <a:ea typeface="Times New Roman" panose="02020603050405020304" pitchFamily="18" charset="0"/>
              </a:rPr>
              <a:t>: </a:t>
            </a:r>
            <a:r>
              <a:rPr lang="el-GR" sz="2000" i="1" dirty="0">
                <a:effectLst/>
                <a:ea typeface="Times New Roman" panose="02020603050405020304" pitchFamily="18" charset="0"/>
              </a:rPr>
              <a:t>Μέρες</a:t>
            </a:r>
          </a:p>
          <a:p>
            <a:pPr marL="0" indent="0">
              <a:buNone/>
            </a:pPr>
            <a:r>
              <a:rPr lang="el-GR" sz="2000" u="sng" dirty="0">
                <a:effectLst/>
                <a:ea typeface="Times New Roman" panose="02020603050405020304" pitchFamily="18" charset="0"/>
                <a:hlinkClick r:id="rId2"/>
              </a:rPr>
              <a:t>https://www.lifo.gr/podcasts/meres/o-romel-stis-pyles-tis-aigyptoy-kai-i-fygi-sta-ierosolyma</a:t>
            </a:r>
            <a:r>
              <a:rPr lang="el-GR" sz="2000" dirty="0">
                <a:effectLst/>
                <a:ea typeface="Times New Roman" panose="02020603050405020304" pitchFamily="18" charset="0"/>
              </a:rPr>
              <a:t> &amp;</a:t>
            </a:r>
          </a:p>
          <a:p>
            <a:pPr marL="0" indent="0">
              <a:buNone/>
            </a:pPr>
            <a:r>
              <a:rPr lang="el-GR" sz="2000" dirty="0">
                <a:effectLst/>
                <a:ea typeface="Times New Roman" panose="02020603050405020304" pitchFamily="18" charset="0"/>
              </a:rPr>
              <a:t> </a:t>
            </a:r>
            <a:r>
              <a:rPr lang="el-GR" sz="2000" dirty="0">
                <a:effectLst/>
                <a:ea typeface="Times New Roman" panose="02020603050405020304" pitchFamily="18" charset="0"/>
                <a:hlinkClick r:id="rId3"/>
              </a:rPr>
              <a:t>https://www.lifo.gr/podcasts/meres/sti-nekri-thalassa-tin-palaistini-ta-monastiria-stin-erimo-tis-ioydaias</a:t>
            </a:r>
            <a:endParaRPr lang="el-GR" sz="2000" dirty="0">
              <a:effectLst/>
              <a:ea typeface="Times New Roman" panose="02020603050405020304" pitchFamily="18" charset="0"/>
            </a:endParaRPr>
          </a:p>
          <a:p>
            <a:pPr marL="0" indent="0">
              <a:buNone/>
            </a:pPr>
            <a:endParaRPr lang="el-GR" sz="2000" dirty="0">
              <a:effectLst/>
              <a:latin typeface="Times New Roman" panose="02020603050405020304" pitchFamily="18" charset="0"/>
              <a:ea typeface="Times New Roman" panose="02020603050405020304" pitchFamily="18" charset="0"/>
            </a:endParaRPr>
          </a:p>
          <a:p>
            <a:endParaRPr lang="el-GR" sz="2000" dirty="0"/>
          </a:p>
        </p:txBody>
      </p:sp>
    </p:spTree>
    <p:extLst>
      <p:ext uri="{BB962C8B-B14F-4D97-AF65-F5344CB8AC3E}">
        <p14:creationId xmlns:p14="http://schemas.microsoft.com/office/powerpoint/2010/main" val="255748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0080" y="5576887"/>
            <a:ext cx="10911840" cy="640081"/>
          </a:xfrm>
        </p:spPr>
        <p:txBody>
          <a:bodyPr vert="horz" lIns="91440" tIns="45720" rIns="91440" bIns="45720" rtlCol="0" anchor="ctr">
            <a:normAutofit/>
          </a:bodyPr>
          <a:lstStyle/>
          <a:p>
            <a:pPr marL="457200" indent="-457200" algn="ctr"/>
            <a:r>
              <a:rPr lang="en-US" sz="3200" b="1"/>
              <a:t>1. Στρατής Τσίρκας, </a:t>
            </a:r>
            <a:r>
              <a:rPr lang="en-US" sz="3200" b="1" i="1"/>
              <a:t>Ακυβέρνητες Πολιτείες</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1" b="2581"/>
          <a:stretch/>
        </p:blipFill>
        <p:spPr>
          <a:xfrm>
            <a:off x="640080" y="640080"/>
            <a:ext cx="10911840" cy="4836795"/>
          </a:xfrm>
          <a:prstGeom prst="rect">
            <a:avLst/>
          </a:prstGeom>
          <a:ln w="19050">
            <a:solidFill>
              <a:schemeClr val="tx1"/>
            </a:solidFill>
            <a:miter lim="800000"/>
          </a:ln>
        </p:spPr>
      </p:pic>
    </p:spTree>
    <p:extLst>
      <p:ext uri="{BB962C8B-B14F-4D97-AF65-F5344CB8AC3E}">
        <p14:creationId xmlns:p14="http://schemas.microsoft.com/office/powerpoint/2010/main" val="80281143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362" y="631774"/>
            <a:ext cx="7051037" cy="5594452"/>
          </a:xfrm>
        </p:spPr>
        <p:txBody>
          <a:bodyPr vert="horz" lIns="91440" tIns="45720" rIns="91440" bIns="45720" rtlCol="0" anchor="t">
            <a:normAutofit/>
          </a:bodyPr>
          <a:lstStyle/>
          <a:p>
            <a:br>
              <a:rPr lang="en-US" sz="1200" dirty="0"/>
            </a:br>
            <a:br>
              <a:rPr lang="en-US" sz="1200" dirty="0"/>
            </a:br>
            <a:r>
              <a:rPr lang="en-US" sz="1800" b="1" dirty="0" err="1"/>
              <a:t>Σημ</a:t>
            </a:r>
            <a:r>
              <a:rPr lang="en-US" sz="1800" b="1" dirty="0"/>
              <a:t>αντικά σημεία</a:t>
            </a:r>
            <a:br>
              <a:rPr lang="en-US" sz="1800" b="1" dirty="0"/>
            </a:br>
            <a:br>
              <a:rPr lang="en-US" sz="1800" dirty="0"/>
            </a:br>
            <a:r>
              <a:rPr lang="en-US" sz="1800" dirty="0"/>
              <a:t>Ο Αιγυπτιώτης συγγραφέας, ο </a:t>
            </a:r>
            <a:r>
              <a:rPr lang="en-US" sz="1800" b="1" dirty="0"/>
              <a:t>Γιάννης Χατζηανδρέας </a:t>
            </a:r>
            <a:r>
              <a:rPr lang="el-GR" sz="1800" dirty="0"/>
              <a:t>γεννιέται</a:t>
            </a:r>
            <a:r>
              <a:rPr lang="en-US" sz="1800" dirty="0"/>
              <a:t> </a:t>
            </a:r>
            <a:r>
              <a:rPr lang="en-US" sz="1800" dirty="0" err="1"/>
              <a:t>το</a:t>
            </a:r>
            <a:r>
              <a:rPr lang="en-US" sz="1800" dirty="0"/>
              <a:t> </a:t>
            </a:r>
            <a:r>
              <a:rPr lang="en-US" sz="1800" b="1" dirty="0"/>
              <a:t>1911</a:t>
            </a:r>
            <a:r>
              <a:rPr lang="en-US" sz="1800" dirty="0"/>
              <a:t>.</a:t>
            </a:r>
            <a:br>
              <a:rPr lang="en-US" sz="1800" dirty="0"/>
            </a:br>
            <a:r>
              <a:rPr lang="en-US" sz="1800" dirty="0" err="1"/>
              <a:t>Γνωρίζει</a:t>
            </a:r>
            <a:r>
              <a:rPr lang="en-US" sz="1800" dirty="0"/>
              <a:t> </a:t>
            </a:r>
            <a:r>
              <a:rPr lang="en-US" sz="1800" dirty="0" err="1"/>
              <a:t>τον</a:t>
            </a:r>
            <a:r>
              <a:rPr lang="en-US" sz="1800" dirty="0"/>
              <a:t> Καβ</a:t>
            </a:r>
            <a:r>
              <a:rPr lang="en-US" sz="1800" dirty="0" err="1"/>
              <a:t>άφη</a:t>
            </a:r>
            <a:r>
              <a:rPr lang="en-US" sz="1800" dirty="0"/>
              <a:t>, </a:t>
            </a:r>
            <a:r>
              <a:rPr lang="en-US" sz="1800" dirty="0" err="1"/>
              <a:t>εντάσσετ</a:t>
            </a:r>
            <a:r>
              <a:rPr lang="en-US" sz="1800" dirty="0"/>
              <a:t>αι στους κύκλους των κομμουνιστών.</a:t>
            </a:r>
            <a:br>
              <a:rPr lang="en-US" sz="1800" dirty="0"/>
            </a:br>
            <a:r>
              <a:rPr lang="en-US" sz="1800" dirty="0" err="1"/>
              <a:t>Πρώτες</a:t>
            </a:r>
            <a:r>
              <a:rPr lang="en-US" sz="1800" dirty="0"/>
              <a:t> π</a:t>
            </a:r>
            <a:r>
              <a:rPr lang="en-US" sz="1800" dirty="0" err="1"/>
              <a:t>οιητικές</a:t>
            </a:r>
            <a:r>
              <a:rPr lang="en-US" sz="1800" dirty="0"/>
              <a:t> </a:t>
            </a:r>
            <a:r>
              <a:rPr lang="en-US" sz="1800" dirty="0" err="1"/>
              <a:t>εμφ</a:t>
            </a:r>
            <a:r>
              <a:rPr lang="en-US" sz="1800" dirty="0"/>
              <a:t>ανίσεις τη δεκαετία του ’30 (</a:t>
            </a:r>
            <a:r>
              <a:rPr lang="en-US" sz="1800" i="1" dirty="0"/>
              <a:t>Φελλάχοι</a:t>
            </a:r>
            <a:r>
              <a:rPr lang="en-US" sz="1800" dirty="0"/>
              <a:t>, 1937)</a:t>
            </a:r>
            <a:br>
              <a:rPr lang="en-US" sz="1800" dirty="0"/>
            </a:br>
            <a:r>
              <a:rPr lang="en-US" sz="1800" dirty="0"/>
              <a:t>Πρώτες συλλογές διηγημάτων τη δεκαετία του ’40.</a:t>
            </a:r>
            <a:br>
              <a:rPr lang="en-US" sz="1800" dirty="0"/>
            </a:br>
            <a:r>
              <a:rPr lang="en-US" sz="1800" dirty="0" err="1"/>
              <a:t>Αντι</a:t>
            </a:r>
            <a:r>
              <a:rPr lang="en-US" sz="1800" dirty="0"/>
              <a:t>αποικιοκρατικό, αντιρατσιστικό, αντιφασιστικό μένος</a:t>
            </a:r>
            <a:br>
              <a:rPr lang="en-US" sz="1800" dirty="0"/>
            </a:br>
            <a:r>
              <a:rPr lang="en-US" sz="1800" dirty="0"/>
              <a:t>Νουβέλα </a:t>
            </a:r>
            <a:r>
              <a:rPr lang="en-US" sz="1800" i="1" dirty="0"/>
              <a:t>Νουρεντίν Μπόμπα</a:t>
            </a:r>
            <a:r>
              <a:rPr lang="en-US" sz="1800" dirty="0"/>
              <a:t>, 1957 (εθνικοποίηση της διώρυγας του </a:t>
            </a:r>
            <a:r>
              <a:rPr lang="el-GR" sz="1800" dirty="0"/>
              <a:t>Σουέζ το </a:t>
            </a:r>
            <a:r>
              <a:rPr lang="en-US" sz="1800" dirty="0"/>
              <a:t>1956).</a:t>
            </a:r>
            <a:br>
              <a:rPr lang="en-US" sz="1800" dirty="0"/>
            </a:br>
            <a:r>
              <a:rPr lang="en-US" sz="1800" dirty="0" err="1"/>
              <a:t>Μελέτες</a:t>
            </a:r>
            <a:r>
              <a:rPr lang="en-US" sz="1800" dirty="0"/>
              <a:t> </a:t>
            </a:r>
            <a:r>
              <a:rPr lang="en-US" sz="1800" dirty="0" err="1"/>
              <a:t>γι</a:t>
            </a:r>
            <a:r>
              <a:rPr lang="en-US" sz="1800" dirty="0"/>
              <a:t>α τον Βουτυρά, τον Νίκο Νικολαϊδη, τον Σεφέρη &amp;</a:t>
            </a:r>
            <a:br>
              <a:rPr lang="en-US" sz="1800" dirty="0"/>
            </a:br>
            <a:r>
              <a:rPr lang="en-US" sz="1800" i="1" dirty="0"/>
              <a:t>Ο Καβάφης και η εποχή του </a:t>
            </a:r>
            <a:r>
              <a:rPr lang="en-US" sz="1800" dirty="0"/>
              <a:t>(1958).</a:t>
            </a:r>
            <a:br>
              <a:rPr lang="en-US" sz="1800" dirty="0"/>
            </a:br>
            <a:r>
              <a:rPr lang="en-US" sz="1800" dirty="0" err="1"/>
              <a:t>Το</a:t>
            </a:r>
            <a:r>
              <a:rPr lang="en-US" sz="1800" dirty="0"/>
              <a:t> 1961 </a:t>
            </a:r>
            <a:r>
              <a:rPr lang="en-US" sz="1800" dirty="0" err="1"/>
              <a:t>δι</a:t>
            </a:r>
            <a:r>
              <a:rPr lang="en-US" sz="1800" dirty="0"/>
              <a:t>αγράφηκε από το ΚΚΕ Αιγύπτου όταν αρνήθηκε να αποκηρύξει τη </a:t>
            </a:r>
            <a:r>
              <a:rPr lang="en-US" sz="1800" i="1" dirty="0"/>
              <a:t>Λέσχη.</a:t>
            </a:r>
            <a:br>
              <a:rPr lang="en-US" sz="1800" dirty="0"/>
            </a:br>
            <a:r>
              <a:rPr lang="en-US" sz="1800" dirty="0" err="1"/>
              <a:t>Εγκ</a:t>
            </a:r>
            <a:r>
              <a:rPr lang="en-US" sz="1800" dirty="0"/>
              <a:t>αθίσταται στην Ελλάδα το 1963.</a:t>
            </a:r>
            <a:br>
              <a:rPr lang="en-US" sz="1800" dirty="0"/>
            </a:br>
            <a:r>
              <a:rPr lang="en-US" sz="1800" dirty="0" err="1"/>
              <a:t>Οι</a:t>
            </a:r>
            <a:r>
              <a:rPr lang="en-US" sz="1800" dirty="0"/>
              <a:t> </a:t>
            </a:r>
            <a:r>
              <a:rPr lang="en-US" sz="1800" i="1" dirty="0" err="1"/>
              <a:t>Ακυ</a:t>
            </a:r>
            <a:r>
              <a:rPr lang="en-US" sz="1800" i="1" dirty="0"/>
              <a:t>βέρνητες πολιτείες </a:t>
            </a:r>
            <a:r>
              <a:rPr lang="en-US" sz="1800" dirty="0"/>
              <a:t>αποτελούν την πιο καινοτόμα συγγραφική του κατάθεσή του στην ελληνική λογοτεχνία.</a:t>
            </a:r>
            <a:br>
              <a:rPr lang="en-US" sz="1800" dirty="0"/>
            </a:br>
            <a:r>
              <a:rPr lang="en-US" sz="1800" i="1" dirty="0"/>
              <a:t>Τα </a:t>
            </a:r>
            <a:r>
              <a:rPr lang="en-US" sz="1800" i="1" dirty="0" err="1"/>
              <a:t>ημερολόγι</a:t>
            </a:r>
            <a:r>
              <a:rPr lang="en-US" sz="1800" i="1" dirty="0"/>
              <a:t>α της τριλογίας</a:t>
            </a:r>
            <a:br>
              <a:rPr lang="en-US" sz="1800" dirty="0"/>
            </a:br>
            <a:r>
              <a:rPr lang="en-US" sz="1800" dirty="0"/>
              <a:t>Εντάσσεται μετά τη δικτατορία στο ΚΚΕ εσωτερικού.</a:t>
            </a:r>
            <a:br>
              <a:rPr lang="en-US" sz="1800" dirty="0"/>
            </a:br>
            <a:r>
              <a:rPr lang="en-US" sz="1800" i="1" dirty="0"/>
              <a:t>Η Χα</a:t>
            </a:r>
            <a:r>
              <a:rPr lang="en-US" sz="1800" i="1" dirty="0" err="1"/>
              <a:t>μένη</a:t>
            </a:r>
            <a:r>
              <a:rPr lang="en-US" sz="1800" i="1" dirty="0"/>
              <a:t> </a:t>
            </a:r>
            <a:r>
              <a:rPr lang="en-US" sz="1800" i="1" dirty="0" err="1"/>
              <a:t>Άνοιξη</a:t>
            </a:r>
            <a:r>
              <a:rPr lang="en-US" sz="1800" dirty="0"/>
              <a:t>, 1976.</a:t>
            </a:r>
            <a:br>
              <a:rPr lang="en-US" sz="1800" dirty="0"/>
            </a:br>
            <a:r>
              <a:rPr lang="en-US" sz="1800" dirty="0" err="1"/>
              <a:t>Πεθ</a:t>
            </a:r>
            <a:r>
              <a:rPr lang="en-US" sz="1800" dirty="0"/>
              <a:t>αίνει το </a:t>
            </a:r>
            <a:r>
              <a:rPr lang="en-US" sz="1800" b="1" dirty="0"/>
              <a:t>1980.</a:t>
            </a:r>
          </a:p>
        </p:txBody>
      </p:sp>
      <p:pic>
        <p:nvPicPr>
          <p:cNvPr id="4"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9351" r="17367" b="1"/>
          <a:stretch/>
        </p:blipFill>
        <p:spPr>
          <a:xfrm>
            <a:off x="7239000" y="1231900"/>
            <a:ext cx="4953000" cy="4536798"/>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Tree>
    <p:extLst>
      <p:ext uri="{BB962C8B-B14F-4D97-AF65-F5344CB8AC3E}">
        <p14:creationId xmlns:p14="http://schemas.microsoft.com/office/powerpoint/2010/main" val="150919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3700">
                <a:solidFill>
                  <a:srgbClr val="FFFFFF"/>
                </a:solidFill>
              </a:rPr>
              <a:t>Βιοεργογραφία του Στρατή Τσίρκα</a:t>
            </a:r>
          </a:p>
        </p:txBody>
      </p:sp>
      <p:sp>
        <p:nvSpPr>
          <p:cNvPr id="3" name="Content Placeholder 2"/>
          <p:cNvSpPr>
            <a:spLocks noGrp="1"/>
          </p:cNvSpPr>
          <p:nvPr>
            <p:ph idx="1"/>
          </p:nvPr>
        </p:nvSpPr>
        <p:spPr>
          <a:xfrm>
            <a:off x="4810259" y="649480"/>
            <a:ext cx="6555347" cy="5546047"/>
          </a:xfrm>
        </p:spPr>
        <p:txBody>
          <a:bodyPr anchor="ctr">
            <a:normAutofit/>
          </a:bodyPr>
          <a:lstStyle/>
          <a:p>
            <a:pPr marL="0" indent="0">
              <a:buNone/>
            </a:pPr>
            <a:r>
              <a:rPr lang="el-GR" sz="2000" dirty="0"/>
              <a:t>Να παρακολουθήσετε την εκπομπή «Εποχές και Συγγραφείς» </a:t>
            </a:r>
            <a:r>
              <a:rPr lang="en-US" sz="2000" dirty="0">
                <a:hlinkClick r:id="rId2"/>
              </a:rPr>
              <a:t>https://www.youtube.com/watch?v=PZqZ5FmJbTM</a:t>
            </a:r>
            <a:endParaRPr lang="el-GR" sz="2000" dirty="0"/>
          </a:p>
          <a:p>
            <a:pPr marL="0" indent="0">
              <a:buNone/>
            </a:pPr>
            <a:r>
              <a:rPr lang="el-GR" sz="2000" dirty="0"/>
              <a:t>Να ακούσετε το ηχητικό ντοκουμέντο που παρουσίασε η εκπομπή Παρασκήνιο  της ΝΕΤ (1998):</a:t>
            </a:r>
            <a:r>
              <a:rPr lang="en-US" sz="2000" dirty="0"/>
              <a:t> https://www.youtube.com/watch?v=KxLyvULUvjc</a:t>
            </a:r>
            <a:endParaRPr lang="el-GR" sz="2000" dirty="0"/>
          </a:p>
          <a:p>
            <a:endParaRPr lang="el-GR" sz="2000" dirty="0"/>
          </a:p>
          <a:p>
            <a:pPr marL="0" indent="0">
              <a:buNone/>
            </a:pPr>
            <a:r>
              <a:rPr lang="el-GR" sz="2000" dirty="0"/>
              <a:t>Επίσης </a:t>
            </a:r>
            <a:r>
              <a:rPr lang="el-GR" sz="2000"/>
              <a:t>να διαβάσετε </a:t>
            </a:r>
            <a:r>
              <a:rPr lang="el-GR" sz="2000" dirty="0"/>
              <a:t>το εικονογραφημένο αφιέρωμα: </a:t>
            </a:r>
            <a:r>
              <a:rPr lang="en-US" sz="2000" dirty="0">
                <a:hlinkClick r:id="rId3"/>
              </a:rPr>
              <a:t>https://www.lifo.gr/articles/book_articles/152120/stratis-tsirkas-i-zoi-toy-megaloy-tis-metapolemikis-logotexnias-mesa-apo-tis-fotografies-toy</a:t>
            </a:r>
            <a:endParaRPr lang="el-GR" sz="2000" dirty="0"/>
          </a:p>
          <a:p>
            <a:endParaRPr lang="el-GR" sz="2000" dirty="0"/>
          </a:p>
          <a:p>
            <a:endParaRPr lang="el-GR" sz="2000" dirty="0"/>
          </a:p>
        </p:txBody>
      </p:sp>
    </p:spTree>
    <p:extLst>
      <p:ext uri="{BB962C8B-B14F-4D97-AF65-F5344CB8AC3E}">
        <p14:creationId xmlns:p14="http://schemas.microsoft.com/office/powerpoint/2010/main" val="2347064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6">
            <a:extLst>
              <a:ext uri="{FF2B5EF4-FFF2-40B4-BE49-F238E27FC236}">
                <a16:creationId xmlns:a16="http://schemas.microsoft.com/office/drawing/2014/main" id="{BC68A55F-7B32-44D8-AEE5-1AF405326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320" y="6112341"/>
            <a:ext cx="10835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1" name="Rectangle 20">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045208" y="4686084"/>
            <a:ext cx="54864" cy="2834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2" name="Content Placeholder 2">
            <a:extLst>
              <a:ext uri="{FF2B5EF4-FFF2-40B4-BE49-F238E27FC236}">
                <a16:creationId xmlns:a16="http://schemas.microsoft.com/office/drawing/2014/main" id="{9985B8A2-0BEB-D165-5F76-717409F98141}"/>
              </a:ext>
            </a:extLst>
          </p:cNvPr>
          <p:cNvGraphicFramePr>
            <a:graphicFrameLocks noGrp="1"/>
          </p:cNvGraphicFramePr>
          <p:nvPr>
            <p:ph idx="1"/>
            <p:extLst>
              <p:ext uri="{D42A27DB-BD31-4B8C-83A1-F6EECF244321}">
                <p14:modId xmlns:p14="http://schemas.microsoft.com/office/powerpoint/2010/main" val="4192143830"/>
              </p:ext>
            </p:extLst>
          </p:nvPr>
        </p:nvGraphicFramePr>
        <p:xfrm>
          <a:off x="4041648" y="429030"/>
          <a:ext cx="7452360" cy="5459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6834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pPr algn="ctr"/>
            <a:r>
              <a:rPr lang="el-GR" sz="4600" i="1" dirty="0"/>
              <a:t>Θυμάται η γυναίκα του Αντιγόνη Τσίρκα…</a:t>
            </a:r>
          </a:p>
        </p:txBody>
      </p:sp>
      <p:sp>
        <p:nvSpPr>
          <p:cNvPr id="3" name="Content Placeholder 2"/>
          <p:cNvSpPr>
            <a:spLocks noGrp="1"/>
          </p:cNvSpPr>
          <p:nvPr>
            <p:ph idx="1"/>
          </p:nvPr>
        </p:nvSpPr>
        <p:spPr>
          <a:xfrm>
            <a:off x="838200" y="1929384"/>
            <a:ext cx="10515600" cy="4251960"/>
          </a:xfrm>
        </p:spPr>
        <p:txBody>
          <a:bodyPr>
            <a:noAutofit/>
          </a:bodyPr>
          <a:lstStyle/>
          <a:p>
            <a:pPr marL="0" indent="0" algn="just">
              <a:buNone/>
            </a:pPr>
            <a:r>
              <a:rPr lang="el-GR" sz="2000" dirty="0"/>
              <a:t>Με τον Γιάννη [Γιάννης </a:t>
            </a:r>
            <a:r>
              <a:rPr lang="el-GR" sz="2000" dirty="0" err="1"/>
              <a:t>Χατζηανδρέας</a:t>
            </a:r>
            <a:r>
              <a:rPr lang="el-GR" sz="2000" dirty="0"/>
              <a:t>, είναι το πραγματικό όνομα του Στρατή Τσίρκα] γνωριστήκαμε στην πλαζ της Αλεξάνδρειας, καλοκαίρι του ΄36. Είχαμε μια μικρή διαφορά ηλικίας: τέσσερα χρόνια. Κάναμε πολύ παρέα στην αρχή. Μετά πιάσαμε αλληλογραφία. Ανταλλαγή βιβλίων, τέτοια. Γιατί εκείνος ήταν στην Άνω Αίγυπτο, στα χωριά, διευθυντής στην εκεί </a:t>
            </a:r>
            <a:r>
              <a:rPr lang="el-GR" sz="2000" dirty="0" err="1"/>
              <a:t>βαμβακοβιομηχανία</a:t>
            </a:r>
            <a:r>
              <a:rPr lang="el-GR" sz="2000" dirty="0"/>
              <a:t>. Και τον επόμενο χρόνο, το '37, παντρευτήκαμε. Στο </a:t>
            </a:r>
            <a:r>
              <a:rPr lang="el-GR" sz="2000" dirty="0" err="1"/>
              <a:t>Ντέυρουτ</a:t>
            </a:r>
            <a:r>
              <a:rPr lang="el-GR" sz="2000" dirty="0"/>
              <a:t> που μέναμε τότε, ένα χωριουδάκι έξι ώρες από το </a:t>
            </a:r>
            <a:r>
              <a:rPr lang="el-GR" sz="2000" dirty="0" err="1"/>
              <a:t>Κάιρο</a:t>
            </a:r>
            <a:r>
              <a:rPr lang="el-GR" sz="2000" dirty="0"/>
              <a:t>, η ζωή μας κυλούσε πολύ αργά και ήσυχα. Πρέπει να πω πως εγώ από τότε, από τα πρώτα του γραφτά που μου έδειξε ο Γιάννης, προέβλεπα πως κάποια μέρα θα γίνει σπουδαίος συγγραφέας. Το πίστευα βαθιά. Και το '39―μερικές βδομάδες πριν κηρυχτεί ο πόλεμος―πήγαμε στην Αλεξάνδρεια και ζήσαμε μαζί με την οικογένειά του, όμορφα, πολύ αρμονικά. Εκεί στην Αλεξάνδρεια, ασχοληθήκαμε με την Ειρηνιστική Ένωση. Ήταν μια οργάνωση που είχε όλες τις ράτσες μέσα. Εβραίους, Γάλλους, Ιταλούς, Εγγλέζους και ήμασταν όλοι αδελφωμένοι μεταξύ μας. Τότε επίσης, υπήρχε στην Αλεξάνδρεια ένα βιβλιοπωλείο </a:t>
            </a:r>
            <a:r>
              <a:rPr lang="el-GR" sz="2000" i="1" dirty="0" err="1"/>
              <a:t>Les</a:t>
            </a:r>
            <a:r>
              <a:rPr lang="el-GR" sz="2000" i="1" dirty="0"/>
              <a:t> </a:t>
            </a:r>
            <a:r>
              <a:rPr lang="el-GR" sz="2000" i="1" dirty="0" err="1"/>
              <a:t>amis</a:t>
            </a:r>
            <a:r>
              <a:rPr lang="el-GR" sz="2000" i="1" dirty="0"/>
              <a:t> </a:t>
            </a:r>
            <a:r>
              <a:rPr lang="el-GR" sz="2000" i="1" dirty="0" err="1"/>
              <a:t>du</a:t>
            </a:r>
            <a:r>
              <a:rPr lang="el-GR" sz="2000" i="1" dirty="0"/>
              <a:t> </a:t>
            </a:r>
            <a:r>
              <a:rPr lang="el-GR" sz="2000" i="1" dirty="0" err="1"/>
              <a:t>livre</a:t>
            </a:r>
            <a:r>
              <a:rPr lang="el-GR" sz="2000" dirty="0"/>
              <a:t>, όπου ήταν στέκι μας. Εκεί μαζεύονταν συγγραφείς, καλλιτέχνες και διανοούμενοι και συζητούσαν. Ήταν ο </a:t>
            </a:r>
            <a:r>
              <a:rPr lang="el-GR" sz="2000" dirty="0" err="1"/>
              <a:t>Πιερίδης</a:t>
            </a:r>
            <a:r>
              <a:rPr lang="el-GR" sz="2000" dirty="0"/>
              <a:t>, ο </a:t>
            </a:r>
            <a:r>
              <a:rPr lang="el-GR" sz="2000" dirty="0" err="1"/>
              <a:t>Φίλας</a:t>
            </a:r>
            <a:r>
              <a:rPr lang="el-GR" sz="2000" dirty="0"/>
              <a:t>, ο </a:t>
            </a:r>
            <a:r>
              <a:rPr lang="el-GR" sz="2000" dirty="0" err="1"/>
              <a:t>Μαλάνος</a:t>
            </a:r>
            <a:r>
              <a:rPr lang="el-GR" sz="2000" dirty="0"/>
              <a:t>... Στον Τσίρκα άρεσε πολύ ο κινηματογράφος, έτσι τρεις φορές την εβδομάδα πηγαίναμε απαραιτήτως σινεμά. Πηγαίναμε όμως και στο θέατρο, σε συναυλίες, στο μπαλέτο. Όταν ήρθαμε στην Ελλάδα δεν πίστευαν όλα αυτά τα θεάματα που είχαμε δει στην Αίγυπτο. Πηγή: </a:t>
            </a:r>
            <a:r>
              <a:rPr lang="el-GR" sz="2000" dirty="0">
                <a:hlinkClick r:id="rId2"/>
              </a:rPr>
              <a:t>www.lifo.gr</a:t>
            </a:r>
            <a:endParaRPr lang="el-GR" sz="2000" dirty="0"/>
          </a:p>
        </p:txBody>
      </p:sp>
    </p:spTree>
    <p:extLst>
      <p:ext uri="{BB962C8B-B14F-4D97-AF65-F5344CB8AC3E}">
        <p14:creationId xmlns:p14="http://schemas.microsoft.com/office/powerpoint/2010/main" val="3730494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i="1" dirty="0">
                <a:solidFill>
                  <a:srgbClr val="C00000"/>
                </a:solidFill>
              </a:rPr>
              <a:t>Η ΤΡΙΛΟΓΙΑ</a:t>
            </a:r>
            <a:br>
              <a:rPr lang="el-GR" b="1" i="1" dirty="0">
                <a:solidFill>
                  <a:srgbClr val="FF0000"/>
                </a:solidFill>
              </a:rPr>
            </a:b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93907" y="2666128"/>
            <a:ext cx="2714475" cy="391929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63" y="2021983"/>
            <a:ext cx="4300623" cy="240834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33240" y="2672030"/>
            <a:ext cx="2946377" cy="3913393"/>
          </a:xfrm>
          <a:prstGeom prst="rect">
            <a:avLst/>
          </a:prstGeom>
        </p:spPr>
      </p:pic>
    </p:spTree>
    <p:extLst>
      <p:ext uri="{BB962C8B-B14F-4D97-AF65-F5344CB8AC3E}">
        <p14:creationId xmlns:p14="http://schemas.microsoft.com/office/powerpoint/2010/main" val="809202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9514"/>
            <a:ext cx="10515600" cy="7047469"/>
          </a:xfrm>
        </p:spPr>
        <p:txBody>
          <a:bodyPr>
            <a:normAutofit/>
          </a:bodyPr>
          <a:lstStyle/>
          <a:p>
            <a:endParaRPr lang="el-GR" i="1" dirty="0"/>
          </a:p>
          <a:p>
            <a:r>
              <a:rPr lang="el-GR" b="1" i="1" dirty="0">
                <a:solidFill>
                  <a:srgbClr val="7030A0"/>
                </a:solidFill>
              </a:rPr>
              <a:t>ΧΡΟΝΟΣ</a:t>
            </a:r>
            <a:endParaRPr lang="el-GR" b="1" dirty="0">
              <a:solidFill>
                <a:srgbClr val="7030A0"/>
              </a:solidFill>
            </a:endParaRPr>
          </a:p>
          <a:p>
            <a:pPr marL="0" indent="0">
              <a:buNone/>
            </a:pPr>
            <a:r>
              <a:rPr lang="el-GR" dirty="0"/>
              <a:t>Η τριλογία τοποθετείται στη διάρκεια του Β΄ Παγκόσμιο </a:t>
            </a:r>
            <a:r>
              <a:rPr lang="el-GR" dirty="0" err="1"/>
              <a:t>Πολέμο</a:t>
            </a:r>
            <a:r>
              <a:rPr lang="el-GR" dirty="0"/>
              <a:t>: από το </a:t>
            </a:r>
            <a:r>
              <a:rPr lang="el-GR" b="1" dirty="0"/>
              <a:t>1942 μέχρι το 1944 </a:t>
            </a:r>
            <a:r>
              <a:rPr lang="el-GR" dirty="0"/>
              <a:t>(και ο επίλογος της </a:t>
            </a:r>
            <a:r>
              <a:rPr lang="el-GR" i="1" dirty="0"/>
              <a:t>Νυχτερίδας</a:t>
            </a:r>
            <a:r>
              <a:rPr lang="el-GR" dirty="0"/>
              <a:t> το 1954)</a:t>
            </a:r>
          </a:p>
          <a:p>
            <a:pPr marL="0" indent="0">
              <a:buNone/>
            </a:pPr>
            <a:endParaRPr lang="el-GR" i="1" dirty="0"/>
          </a:p>
          <a:p>
            <a:r>
              <a:rPr lang="el-GR" b="1" i="1" dirty="0">
                <a:solidFill>
                  <a:srgbClr val="7030A0"/>
                </a:solidFill>
              </a:rPr>
              <a:t>ΤΟΠΟΙ</a:t>
            </a:r>
          </a:p>
          <a:p>
            <a:pPr marL="0" indent="0">
              <a:buNone/>
            </a:pPr>
            <a:r>
              <a:rPr lang="el-GR" i="1" dirty="0"/>
              <a:t>Η λέσχη</a:t>
            </a:r>
            <a:r>
              <a:rPr lang="el-GR" dirty="0"/>
              <a:t>, 1961: </a:t>
            </a:r>
            <a:r>
              <a:rPr lang="el-GR" dirty="0">
                <a:solidFill>
                  <a:srgbClr val="7030A0"/>
                </a:solidFill>
              </a:rPr>
              <a:t>Ιεροσόλυμα</a:t>
            </a:r>
          </a:p>
          <a:p>
            <a:pPr marL="0" indent="0">
              <a:buNone/>
            </a:pPr>
            <a:r>
              <a:rPr lang="el-GR" i="1" dirty="0" err="1"/>
              <a:t>Αριάγνη</a:t>
            </a:r>
            <a:r>
              <a:rPr lang="el-GR" dirty="0"/>
              <a:t>, 1962: </a:t>
            </a:r>
            <a:r>
              <a:rPr lang="el-GR" dirty="0" err="1">
                <a:solidFill>
                  <a:srgbClr val="7030A0"/>
                </a:solidFill>
              </a:rPr>
              <a:t>Κάιρο</a:t>
            </a:r>
            <a:endParaRPr lang="el-GR" dirty="0">
              <a:solidFill>
                <a:srgbClr val="7030A0"/>
              </a:solidFill>
            </a:endParaRPr>
          </a:p>
          <a:p>
            <a:pPr marL="0" indent="0">
              <a:buNone/>
            </a:pPr>
            <a:r>
              <a:rPr lang="el-GR" i="1" dirty="0"/>
              <a:t>Η νυχτερίδα</a:t>
            </a:r>
            <a:r>
              <a:rPr lang="el-GR" dirty="0"/>
              <a:t>, 1965: </a:t>
            </a:r>
            <a:r>
              <a:rPr lang="el-GR" dirty="0">
                <a:solidFill>
                  <a:srgbClr val="7030A0"/>
                </a:solidFill>
              </a:rPr>
              <a:t>Αλεξάνδρεια</a:t>
            </a:r>
          </a:p>
          <a:p>
            <a:pPr marL="0" indent="0">
              <a:buNone/>
            </a:pPr>
            <a:endParaRPr lang="el-GR" dirty="0"/>
          </a:p>
          <a:p>
            <a:pPr marL="0" indent="0">
              <a:buNone/>
            </a:pPr>
            <a:endParaRPr lang="el-GR" dirty="0"/>
          </a:p>
        </p:txBody>
      </p:sp>
      <p:sp>
        <p:nvSpPr>
          <p:cNvPr id="2" name="AutoShape 2" descr="H δική μου ανάγνωση: Ακυβέρνητες Πολιτείες: 1&quot;Λέσχη&quot; 2.&quot;Αριάγνη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9932" y="2932635"/>
            <a:ext cx="5062068" cy="3799460"/>
          </a:xfrm>
          <a:prstGeom prst="rect">
            <a:avLst/>
          </a:prstGeom>
        </p:spPr>
      </p:pic>
    </p:spTree>
    <p:extLst>
      <p:ext uri="{BB962C8B-B14F-4D97-AF65-F5344CB8AC3E}">
        <p14:creationId xmlns:p14="http://schemas.microsoft.com/office/powerpoint/2010/main" val="532922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7FA420-7EF8-0A50-4A3D-CDCDF0D73BC4}"/>
              </a:ext>
            </a:extLst>
          </p:cNvPr>
          <p:cNvSpPr>
            <a:spLocks noGrp="1"/>
          </p:cNvSpPr>
          <p:nvPr>
            <p:ph type="title"/>
          </p:nvPr>
        </p:nvSpPr>
        <p:spPr>
          <a:xfrm>
            <a:off x="838200" y="365126"/>
            <a:ext cx="10515600" cy="509082"/>
          </a:xfrm>
        </p:spPr>
        <p:txBody>
          <a:bodyPr>
            <a:normAutofit fontScale="90000"/>
          </a:bodyPr>
          <a:lstStyle/>
          <a:p>
            <a:r>
              <a:rPr lang="el-GR" dirty="0">
                <a:solidFill>
                  <a:srgbClr val="7030A0"/>
                </a:solidFill>
              </a:rPr>
              <a:t>Το ιστορικό πλαίσιο</a:t>
            </a:r>
          </a:p>
        </p:txBody>
      </p:sp>
      <p:sp>
        <p:nvSpPr>
          <p:cNvPr id="3" name="Θέση περιεχομένου 2">
            <a:extLst>
              <a:ext uri="{FF2B5EF4-FFF2-40B4-BE49-F238E27FC236}">
                <a16:creationId xmlns:a16="http://schemas.microsoft.com/office/drawing/2014/main" id="{9AC820B8-1269-AB05-982D-1A533A2DBD45}"/>
              </a:ext>
            </a:extLst>
          </p:cNvPr>
          <p:cNvSpPr>
            <a:spLocks noGrp="1"/>
          </p:cNvSpPr>
          <p:nvPr>
            <p:ph idx="1"/>
          </p:nvPr>
        </p:nvSpPr>
        <p:spPr>
          <a:xfrm>
            <a:off x="301451" y="1125416"/>
            <a:ext cx="11575701" cy="5051548"/>
          </a:xfrm>
        </p:spPr>
        <p:txBody>
          <a:bodyPr>
            <a:normAutofit fontScale="25000" lnSpcReduction="20000"/>
          </a:bodyPr>
          <a:lstStyle/>
          <a:p>
            <a:pPr marL="0" indent="0" algn="just">
              <a:buNone/>
            </a:pPr>
            <a:r>
              <a:rPr lang="el-GR" sz="8000" b="0" i="0" dirty="0">
                <a:solidFill>
                  <a:srgbClr val="333333"/>
                </a:solidFill>
                <a:effectLst/>
              </a:rPr>
              <a:t>«Τον Τσίρκα τον απασχολεί για μια εικοσαετία περίπου </a:t>
            </a:r>
            <a:r>
              <a:rPr lang="el-GR" sz="8000" b="1" i="0" dirty="0">
                <a:solidFill>
                  <a:srgbClr val="333333"/>
                </a:solidFill>
                <a:effectLst/>
              </a:rPr>
              <a:t>το ζήτημα της αναπαράστασης μέσα σε ένα «μυθιστόρημα» του αντιφασιστικού αγώνα στη Μέση Ανατολή για να αποκατασταθεί η αδικία που είχε γίνει σε βάρος της ζωής και της μνήμης των αγωνιστών που μετείχαν στο κίνημα του Απρίλη του ’44 με βασικό αίτημα τη συγκρότηση κυβέρνησης εθνικής ενότητας με διευρυμένη παρουσία μελών του Ε.Α.Μ., </a:t>
            </a:r>
            <a:r>
              <a:rPr lang="el-GR" sz="8000" b="0" i="0" dirty="0">
                <a:solidFill>
                  <a:srgbClr val="333333"/>
                </a:solidFill>
                <a:effectLst/>
              </a:rPr>
              <a:t>αδικία στην οποία το μερίδιο της ηγεσίας της </a:t>
            </a:r>
            <a:r>
              <a:rPr lang="el-GR" sz="8000" b="0" i="0" dirty="0" err="1">
                <a:solidFill>
                  <a:srgbClr val="333333"/>
                </a:solidFill>
                <a:effectLst/>
              </a:rPr>
              <a:t>αριστεράς</a:t>
            </a:r>
            <a:r>
              <a:rPr lang="el-GR" sz="8000" b="0" i="0" dirty="0">
                <a:solidFill>
                  <a:srgbClr val="333333"/>
                </a:solidFill>
                <a:effectLst/>
              </a:rPr>
              <a:t> —που φρόντισε να δυσφημιστούν οι αγωνιστές και επιδίωξε να λησμονηθεί το επεισόδιο— ήταν μεγάλο. Μετά την καταστολή του κινήματος από βρετανικά στρατεύματα, που έγινε με πρωτοβουλία της ελληνικής κυβέρνησης του </a:t>
            </a:r>
            <a:r>
              <a:rPr lang="el-GR" sz="8000" b="0" i="0" dirty="0" err="1">
                <a:solidFill>
                  <a:srgbClr val="333333"/>
                </a:solidFill>
                <a:effectLst/>
              </a:rPr>
              <a:t>Καΐρου</a:t>
            </a:r>
            <a:r>
              <a:rPr lang="el-GR" sz="8000" b="0" i="0" dirty="0">
                <a:solidFill>
                  <a:srgbClr val="333333"/>
                </a:solidFill>
                <a:effectLst/>
              </a:rPr>
              <a:t> και κατόπιν αιτήματος του βασιλιά, όσοι αξιωματικοί και στρατιώτες επέζησαν κλείστηκαν σε στρατόπεδα συγκέντρωσης, στην </a:t>
            </a:r>
            <a:r>
              <a:rPr lang="el-GR" sz="8000" b="0" i="0" dirty="0" err="1">
                <a:solidFill>
                  <a:srgbClr val="333333"/>
                </a:solidFill>
                <a:effectLst/>
              </a:rPr>
              <a:t>Μπάρντια</a:t>
            </a:r>
            <a:r>
              <a:rPr lang="el-GR" sz="8000" b="0" i="0" dirty="0">
                <a:solidFill>
                  <a:srgbClr val="333333"/>
                </a:solidFill>
                <a:effectLst/>
              </a:rPr>
              <a:t>, στη Λιβύη, στην Ερυθραία, στο </a:t>
            </a:r>
            <a:r>
              <a:rPr lang="el-GR" sz="8000" b="0" i="0" dirty="0" err="1">
                <a:solidFill>
                  <a:srgbClr val="333333"/>
                </a:solidFill>
                <a:effectLst/>
              </a:rPr>
              <a:t>Τμίμι</a:t>
            </a:r>
            <a:r>
              <a:rPr lang="el-GR" sz="8000" b="0" i="0" dirty="0">
                <a:solidFill>
                  <a:srgbClr val="333333"/>
                </a:solidFill>
                <a:effectLst/>
              </a:rPr>
              <a:t> και αλλού, μέχρι το 1946. Η ηγεσία του Ε.Α.Μ., που διαπραγματευόταν τότε τη συμμετοχή της σε κυβέρνηση εθνικής ενότητας, καταδίκασε επίσημα, στη συνδιάσκεψη του Λιβάνου, το κίνημα που είχε εκδηλωθεί εν καιρώ πολέμου, και χαρακτηρίστηκε πράξη «εσχάτης προδοσίας», ενώ το Κ.Κ.Ε. αργότερα, μετά το 7ο συνέδριό του, άφησε σκοπίμως να κυκλοφορήσουν φήμες για πιθανή προβοκάτσια των Άγγλων, με αποτέλεσμα το στιγματισμό των αριστερών αγωνιστών. </a:t>
            </a:r>
            <a:r>
              <a:rPr lang="el-GR" sz="8000" b="1" i="0" dirty="0">
                <a:solidFill>
                  <a:srgbClr val="333333"/>
                </a:solidFill>
                <a:effectLst/>
              </a:rPr>
              <a:t>Το ζήτημα της δικαίωσης του Απρίλη του ’44 μέσω της λογοτεχνικής του αναπαράστασης από τον Τσίρκα ήταν, ωστόσο, εξαιρετικά περίπλοκο, γιατί ήταν άμεσα συνδεδεμένο με την κομματική ταυτότητα του συγγραφέα.</a:t>
            </a:r>
          </a:p>
          <a:p>
            <a:pPr marL="0" indent="0" algn="just">
              <a:buNone/>
            </a:pPr>
            <a:endParaRPr lang="el-GR" sz="8000" b="0" i="0" dirty="0">
              <a:solidFill>
                <a:srgbClr val="333333"/>
              </a:solidFill>
              <a:effectLst/>
            </a:endParaRPr>
          </a:p>
          <a:p>
            <a:pPr marL="0" indent="0" algn="just">
              <a:buNone/>
            </a:pPr>
            <a:r>
              <a:rPr lang="el-GR" sz="8000" b="0" i="0" dirty="0">
                <a:solidFill>
                  <a:srgbClr val="333333"/>
                </a:solidFill>
                <a:effectLst/>
              </a:rPr>
              <a:t>Τη δική του «ανάγνωση» του αντιφασιστικού αγώνα ο Τσίρκας θα τη φέρει στη δημόσια σφαίρα με την έκδοση της </a:t>
            </a:r>
            <a:r>
              <a:rPr lang="el-GR" sz="8000" b="0" i="1" dirty="0">
                <a:solidFill>
                  <a:srgbClr val="333333"/>
                </a:solidFill>
                <a:effectLst/>
              </a:rPr>
              <a:t>Λέσχης</a:t>
            </a:r>
            <a:r>
              <a:rPr lang="el-GR" sz="8000" b="0" i="0" dirty="0">
                <a:solidFill>
                  <a:srgbClr val="333333"/>
                </a:solidFill>
                <a:effectLst/>
              </a:rPr>
              <a:t> το 1961, της </a:t>
            </a:r>
            <a:r>
              <a:rPr lang="el-GR" sz="8000" b="0" i="1" dirty="0" err="1">
                <a:solidFill>
                  <a:srgbClr val="333333"/>
                </a:solidFill>
                <a:effectLst/>
              </a:rPr>
              <a:t>Αριάγνης</a:t>
            </a:r>
            <a:r>
              <a:rPr lang="el-GR" sz="8000" b="0" i="0" dirty="0">
                <a:solidFill>
                  <a:srgbClr val="333333"/>
                </a:solidFill>
                <a:effectLst/>
              </a:rPr>
              <a:t> το 1962 και της </a:t>
            </a:r>
            <a:r>
              <a:rPr lang="el-GR" sz="8000" b="0" i="1" dirty="0">
                <a:solidFill>
                  <a:srgbClr val="333333"/>
                </a:solidFill>
                <a:effectLst/>
              </a:rPr>
              <a:t>Νυχτερίδας</a:t>
            </a:r>
            <a:r>
              <a:rPr lang="el-GR" sz="8000" b="0" i="0" dirty="0">
                <a:solidFill>
                  <a:srgbClr val="333333"/>
                </a:solidFill>
                <a:effectLst/>
              </a:rPr>
              <a:t> το 1965, τριλογίας στην οποία έδωσε από το 1962 τον τίτλο </a:t>
            </a:r>
            <a:r>
              <a:rPr lang="el-GR" sz="8000" b="0" i="1" dirty="0">
                <a:solidFill>
                  <a:srgbClr val="333333"/>
                </a:solidFill>
                <a:effectLst/>
              </a:rPr>
              <a:t>Ακυβέρνητες πολιτείες</a:t>
            </a:r>
            <a:r>
              <a:rPr lang="el-GR" sz="8000" b="0" i="0" dirty="0">
                <a:solidFill>
                  <a:srgbClr val="333333"/>
                </a:solidFill>
                <a:effectLst/>
              </a:rPr>
              <a:t>, παραπομπή σε ποίημα που συνέθεσε ο </a:t>
            </a:r>
            <a:r>
              <a:rPr lang="el-GR" sz="8000" b="0" i="0" u="none" strike="noStrike" dirty="0">
                <a:solidFill>
                  <a:srgbClr val="0088CC"/>
                </a:solidFill>
                <a:effectLst/>
                <a:hlinkClick r:id="rId2"/>
              </a:rPr>
              <a:t>Γιώργος Σεφέρης</a:t>
            </a:r>
            <a:r>
              <a:rPr lang="el-GR" sz="8000" b="0" i="0" dirty="0">
                <a:solidFill>
                  <a:srgbClr val="333333"/>
                </a:solidFill>
                <a:effectLst/>
              </a:rPr>
              <a:t> όταν βρισκόταν εξόριστος μαζί με την ελληνική κυβέρνηση στη Μέση Ανατολή.  </a:t>
            </a:r>
          </a:p>
          <a:p>
            <a:endParaRPr lang="el-GR" dirty="0"/>
          </a:p>
        </p:txBody>
      </p:sp>
    </p:spTree>
    <p:extLst>
      <p:ext uri="{BB962C8B-B14F-4D97-AF65-F5344CB8AC3E}">
        <p14:creationId xmlns:p14="http://schemas.microsoft.com/office/powerpoint/2010/main" val="41230246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118</TotalTime>
  <Words>2156</Words>
  <Application>Microsoft Office PowerPoint</Application>
  <PresentationFormat>Ευρεία οθόνη</PresentationFormat>
  <Paragraphs>73</Paragraphs>
  <Slides>15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15</vt:i4>
      </vt:variant>
    </vt:vector>
  </HeadingPairs>
  <TitlesOfParts>
    <vt:vector size="22" baseType="lpstr">
      <vt:lpstr>Aptos</vt:lpstr>
      <vt:lpstr>Aptos Display</vt:lpstr>
      <vt:lpstr>Arial</vt:lpstr>
      <vt:lpstr>Calibri</vt:lpstr>
      <vt:lpstr>Times New Roman</vt:lpstr>
      <vt:lpstr>Trebuchet MS</vt:lpstr>
      <vt:lpstr>Θέμα του Office</vt:lpstr>
      <vt:lpstr>Ο άνθρωπος στη δίνη της Ιστορίας Η ταραγμένη δεκαετία του 1960</vt:lpstr>
      <vt:lpstr>1. Στρατής Τσίρκας, Ακυβέρνητες Πολιτείες</vt:lpstr>
      <vt:lpstr>  Σημαντικά σημεία  Ο Αιγυπτιώτης συγγραφέας, ο Γιάννης Χατζηανδρέας γεννιέται το 1911. Γνωρίζει τον Καβάφη, εντάσσεται στους κύκλους των κομμουνιστών. Πρώτες ποιητικές εμφανίσεις τη δεκαετία του ’30 (Φελλάχοι, 1937) Πρώτες συλλογές διηγημάτων τη δεκαετία του ’40. Αντιαποικιοκρατικό, αντιρατσιστικό, αντιφασιστικό μένος Νουβέλα Νουρεντίν Μπόμπα, 1957 (εθνικοποίηση της διώρυγας του Σουέζ το 1956). Μελέτες για τον Βουτυρά, τον Νίκο Νικολαϊδη, τον Σεφέρη &amp; Ο Καβάφης και η εποχή του (1958). Το 1961 διαγράφηκε από το ΚΚΕ Αιγύπτου όταν αρνήθηκε να αποκηρύξει τη Λέσχη. Εγκαθίσταται στην Ελλάδα το 1963. Οι Ακυβέρνητες πολιτείες αποτελούν την πιο καινοτόμα συγγραφική του κατάθεσή του στην ελληνική λογοτεχνία. Τα ημερολόγια της τριλογίας Εντάσσεται μετά τη δικτατορία στο ΚΚΕ εσωτερικού. Η Χαμένη Άνοιξη, 1976. Πεθαίνει το 1980.</vt:lpstr>
      <vt:lpstr>Βιοεργογραφία του Στρατή Τσίρκα</vt:lpstr>
      <vt:lpstr>Παρουσίαση του PowerPoint</vt:lpstr>
      <vt:lpstr>Θυμάται η γυναίκα του Αντιγόνη Τσίρκα…</vt:lpstr>
      <vt:lpstr>Η ΤΡΙΛΟΓΙΑ </vt:lpstr>
      <vt:lpstr>Παρουσίαση του PowerPoint</vt:lpstr>
      <vt:lpstr>Το ιστορικό πλαίσιο</vt:lpstr>
      <vt:lpstr>Παρουσίαση του PowerPoint</vt:lpstr>
      <vt:lpstr>Το λογοτεχνικό πλαίσιο</vt:lpstr>
      <vt:lpstr>Παρουσίαση του PowerPoint</vt:lpstr>
      <vt:lpstr>Παρουσίαση του PowerPoint</vt:lpstr>
      <vt:lpstr>Ο τίτλος τριλογίας</vt:lpstr>
      <vt:lpstr>Για να κατανοήσετε καλύτερα τα ιστορικά γεγονότα που αναφέρονται στη Λέσχη και το χαοτικό κλίμα της περιόδου: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άνθρωπος στη δίνη της Ιστορίας Η ταραγμένη δεκαετία του 1960</dc:title>
  <dc:creator>Georgia Gotsi</dc:creator>
  <cp:lastModifiedBy>Georgia Gotsi</cp:lastModifiedBy>
  <cp:revision>1</cp:revision>
  <dcterms:created xsi:type="dcterms:W3CDTF">2024-03-18T19:55:32Z</dcterms:created>
  <dcterms:modified xsi:type="dcterms:W3CDTF">2024-03-25T17:11:51Z</dcterms:modified>
</cp:coreProperties>
</file>