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64"/>
  </p:notesMasterIdLst>
  <p:handoutMasterIdLst>
    <p:handoutMasterId r:id="rId65"/>
  </p:handoutMasterIdLst>
  <p:sldIdLst>
    <p:sldId id="298" r:id="rId4"/>
    <p:sldId id="522" r:id="rId5"/>
    <p:sldId id="523" r:id="rId6"/>
    <p:sldId id="496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862" r:id="rId23"/>
    <p:sldId id="858" r:id="rId24"/>
    <p:sldId id="863" r:id="rId25"/>
    <p:sldId id="864" r:id="rId26"/>
    <p:sldId id="866" r:id="rId27"/>
    <p:sldId id="867" r:id="rId28"/>
    <p:sldId id="868" r:id="rId29"/>
    <p:sldId id="869" r:id="rId30"/>
    <p:sldId id="870" r:id="rId31"/>
    <p:sldId id="871" r:id="rId32"/>
    <p:sldId id="872" r:id="rId33"/>
    <p:sldId id="873" r:id="rId34"/>
    <p:sldId id="874" r:id="rId35"/>
    <p:sldId id="905" r:id="rId36"/>
    <p:sldId id="875" r:id="rId37"/>
    <p:sldId id="876" r:id="rId38"/>
    <p:sldId id="877" r:id="rId39"/>
    <p:sldId id="878" r:id="rId40"/>
    <p:sldId id="879" r:id="rId41"/>
    <p:sldId id="880" r:id="rId42"/>
    <p:sldId id="903" r:id="rId43"/>
    <p:sldId id="882" r:id="rId44"/>
    <p:sldId id="904" r:id="rId45"/>
    <p:sldId id="884" r:id="rId46"/>
    <p:sldId id="885" r:id="rId47"/>
    <p:sldId id="887" r:id="rId48"/>
    <p:sldId id="889" r:id="rId49"/>
    <p:sldId id="888" r:id="rId50"/>
    <p:sldId id="890" r:id="rId51"/>
    <p:sldId id="891" r:id="rId52"/>
    <p:sldId id="892" r:id="rId53"/>
    <p:sldId id="893" r:id="rId54"/>
    <p:sldId id="895" r:id="rId55"/>
    <p:sldId id="894" r:id="rId56"/>
    <p:sldId id="896" r:id="rId57"/>
    <p:sldId id="898" r:id="rId58"/>
    <p:sldId id="501" r:id="rId59"/>
    <p:sldId id="899" r:id="rId60"/>
    <p:sldId id="900" r:id="rId61"/>
    <p:sldId id="901" r:id="rId62"/>
    <p:sldId id="902" r:id="rId63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146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BEEB5-DE1A-4778-85A3-956308B63525}" type="doc">
      <dgm:prSet loTypeId="urn:microsoft.com/office/officeart/2005/8/layout/hProcess9#1" loCatId="process" qsTypeId="urn:microsoft.com/office/officeart/2005/8/quickstyle/simple1#1" qsCatId="simple" csTypeId="urn:microsoft.com/office/officeart/2005/8/colors/accent0_1#1" csCatId="mainScheme" phldr="1"/>
      <dgm:spPr/>
    </dgm:pt>
    <dgm:pt modelId="{1DA0D132-BA4D-4A48-B828-4A5EF57DC98E}">
      <dgm:prSet phldrT="[Κείμενο]"/>
      <dgm:spPr>
        <a:solidFill>
          <a:schemeClr val="bg2"/>
        </a:solidFill>
      </dgm:spPr>
      <dgm:t>
        <a:bodyPr/>
        <a:lstStyle/>
        <a:p>
          <a:r>
            <a:rPr lang="el-GR" b="1" dirty="0"/>
            <a:t>Ανάλυση &amp; Περιγραφή Θέσης</a:t>
          </a:r>
        </a:p>
        <a:p>
          <a:endParaRPr lang="el-GR" b="1" dirty="0"/>
        </a:p>
      </dgm:t>
    </dgm:pt>
    <dgm:pt modelId="{BBC040CC-4E02-499C-9C51-63B5EB2526B4}" type="parTrans" cxnId="{CC2D8067-1844-47A9-86D5-20C155FE40DC}">
      <dgm:prSet/>
      <dgm:spPr/>
      <dgm:t>
        <a:bodyPr/>
        <a:lstStyle/>
        <a:p>
          <a:endParaRPr lang="el-GR" b="1"/>
        </a:p>
      </dgm:t>
    </dgm:pt>
    <dgm:pt modelId="{C2DDD320-781F-4A30-89DE-418FCBA77526}" type="sibTrans" cxnId="{CC2D8067-1844-47A9-86D5-20C155FE40DC}">
      <dgm:prSet/>
      <dgm:spPr/>
      <dgm:t>
        <a:bodyPr/>
        <a:lstStyle/>
        <a:p>
          <a:endParaRPr lang="el-GR" b="1"/>
        </a:p>
      </dgm:t>
    </dgm:pt>
    <dgm:pt modelId="{13617E23-9D5E-4F99-82D6-84E4CFEA9C21}">
      <dgm:prSet phldrT="[Κείμενο]"/>
      <dgm:spPr>
        <a:solidFill>
          <a:schemeClr val="bg2"/>
        </a:solidFill>
      </dgm:spPr>
      <dgm:t>
        <a:bodyPr/>
        <a:lstStyle/>
        <a:p>
          <a:r>
            <a:rPr lang="el-GR" b="1" dirty="0"/>
            <a:t>Προγραμματισμός</a:t>
          </a:r>
        </a:p>
      </dgm:t>
    </dgm:pt>
    <dgm:pt modelId="{7586B9A2-B610-482B-BD54-332B57B0EB1C}" type="parTrans" cxnId="{1C82EB4A-AF56-48DC-AACB-DBEE1DEDB2FD}">
      <dgm:prSet/>
      <dgm:spPr/>
      <dgm:t>
        <a:bodyPr/>
        <a:lstStyle/>
        <a:p>
          <a:endParaRPr lang="el-GR" b="1"/>
        </a:p>
      </dgm:t>
    </dgm:pt>
    <dgm:pt modelId="{618D1C5C-198D-4413-8E57-B23A42519C94}" type="sibTrans" cxnId="{1C82EB4A-AF56-48DC-AACB-DBEE1DEDB2FD}">
      <dgm:prSet/>
      <dgm:spPr/>
      <dgm:t>
        <a:bodyPr/>
        <a:lstStyle/>
        <a:p>
          <a:endParaRPr lang="el-GR" b="1"/>
        </a:p>
      </dgm:t>
    </dgm:pt>
    <dgm:pt modelId="{A74E408E-52FA-4284-9319-E96CA908B9D9}">
      <dgm:prSet phldrT="[Κείμενο]"/>
      <dgm:spPr>
        <a:solidFill>
          <a:schemeClr val="bg2"/>
        </a:solidFill>
      </dgm:spPr>
      <dgm:t>
        <a:bodyPr/>
        <a:lstStyle/>
        <a:p>
          <a:r>
            <a:rPr lang="el-GR" b="1" dirty="0"/>
            <a:t>Προσέλκυση</a:t>
          </a:r>
        </a:p>
      </dgm:t>
    </dgm:pt>
    <dgm:pt modelId="{984F0198-3026-4099-B410-4C8A0CF10FA0}" type="parTrans" cxnId="{3B354CC6-D269-43E4-AF95-83197F0A11DA}">
      <dgm:prSet/>
      <dgm:spPr/>
      <dgm:t>
        <a:bodyPr/>
        <a:lstStyle/>
        <a:p>
          <a:endParaRPr lang="el-GR" b="1"/>
        </a:p>
      </dgm:t>
    </dgm:pt>
    <dgm:pt modelId="{4AC76482-A4CA-4744-A040-1556AEB68D10}" type="sibTrans" cxnId="{3B354CC6-D269-43E4-AF95-83197F0A11DA}">
      <dgm:prSet/>
      <dgm:spPr/>
      <dgm:t>
        <a:bodyPr/>
        <a:lstStyle/>
        <a:p>
          <a:endParaRPr lang="el-GR" b="1"/>
        </a:p>
      </dgm:t>
    </dgm:pt>
    <dgm:pt modelId="{23543A23-BCFE-4775-AF90-2CA4455A6A60}">
      <dgm:prSet phldrT="[Κείμενο]"/>
      <dgm:spPr>
        <a:solidFill>
          <a:schemeClr val="bg2"/>
        </a:solidFill>
      </dgm:spPr>
      <dgm:t>
        <a:bodyPr/>
        <a:lstStyle/>
        <a:p>
          <a:r>
            <a:rPr lang="el-GR" b="1" dirty="0"/>
            <a:t>Επιλογή</a:t>
          </a:r>
        </a:p>
      </dgm:t>
    </dgm:pt>
    <dgm:pt modelId="{CD74EFB8-96F9-402A-B276-88E0EAC05D40}" type="parTrans" cxnId="{9100A1C8-6AAA-4D58-9851-7B1E83F2441F}">
      <dgm:prSet/>
      <dgm:spPr/>
      <dgm:t>
        <a:bodyPr/>
        <a:lstStyle/>
        <a:p>
          <a:endParaRPr lang="el-GR" b="1"/>
        </a:p>
      </dgm:t>
    </dgm:pt>
    <dgm:pt modelId="{A0A3CD99-FF07-4A9C-9791-07421E634933}" type="sibTrans" cxnId="{9100A1C8-6AAA-4D58-9851-7B1E83F2441F}">
      <dgm:prSet/>
      <dgm:spPr/>
      <dgm:t>
        <a:bodyPr/>
        <a:lstStyle/>
        <a:p>
          <a:endParaRPr lang="el-GR" b="1"/>
        </a:p>
      </dgm:t>
    </dgm:pt>
    <dgm:pt modelId="{6EBD5BC9-7B77-45D5-A3FC-12902C25CB69}" type="pres">
      <dgm:prSet presAssocID="{8F8BEEB5-DE1A-4778-85A3-956308B63525}" presName="CompostProcess" presStyleCnt="0">
        <dgm:presLayoutVars>
          <dgm:dir/>
          <dgm:resizeHandles val="exact"/>
        </dgm:presLayoutVars>
      </dgm:prSet>
      <dgm:spPr/>
    </dgm:pt>
    <dgm:pt modelId="{022991A5-12A2-4F4F-AB1E-E849D936FF01}" type="pres">
      <dgm:prSet presAssocID="{8F8BEEB5-DE1A-4778-85A3-956308B63525}" presName="arrow" presStyleLbl="bgShp" presStyleIdx="0" presStyleCnt="1" custLinFactNeighborX="-6840" custLinFactNeighborY="3011"/>
      <dgm:spPr/>
    </dgm:pt>
    <dgm:pt modelId="{A572F352-3DFA-4417-9D8B-3B306A424B9A}" type="pres">
      <dgm:prSet presAssocID="{8F8BEEB5-DE1A-4778-85A3-956308B63525}" presName="linearProcess" presStyleCnt="0"/>
      <dgm:spPr/>
    </dgm:pt>
    <dgm:pt modelId="{7C24B914-B5AF-4855-82E9-E495FF57CE62}" type="pres">
      <dgm:prSet presAssocID="{1DA0D132-BA4D-4A48-B828-4A5EF57DC98E}" presName="textNode" presStyleLbl="node1" presStyleIdx="0" presStyleCnt="4" custLinFactNeighborX="68630" custLinFactNeighborY="-3560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4AFDFD-D937-4E14-9FC5-E722FE8184E5}" type="pres">
      <dgm:prSet presAssocID="{C2DDD320-781F-4A30-89DE-418FCBA77526}" presName="sibTrans" presStyleCnt="0"/>
      <dgm:spPr/>
    </dgm:pt>
    <dgm:pt modelId="{B8959119-7F02-4CC8-8D58-54C302E4637B}" type="pres">
      <dgm:prSet presAssocID="{13617E23-9D5E-4F99-82D6-84E4CFEA9C21}" presName="textNode" presStyleLbl="node1" presStyleIdx="1" presStyleCnt="4" custLinFactX="-25516" custLinFactNeighborX="-100000" custLinFactNeighborY="377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D1B824-800C-4F2C-BDFB-7B81AC460516}" type="pres">
      <dgm:prSet presAssocID="{618D1C5C-198D-4413-8E57-B23A42519C94}" presName="sibTrans" presStyleCnt="0"/>
      <dgm:spPr/>
    </dgm:pt>
    <dgm:pt modelId="{58387554-4084-4660-80AD-297CACB5095D}" type="pres">
      <dgm:prSet presAssocID="{A74E408E-52FA-4284-9319-E96CA908B9D9}" presName="textNode" presStyleLbl="node1" presStyleIdx="2" presStyleCnt="4" custLinFactX="-15958" custLinFactNeighborX="-100000" custLinFactNeighborY="37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BFA3B2-7ED9-40E7-A815-62CFBB7DC0A2}" type="pres">
      <dgm:prSet presAssocID="{4AC76482-A4CA-4744-A040-1556AEB68D10}" presName="sibTrans" presStyleCnt="0"/>
      <dgm:spPr/>
    </dgm:pt>
    <dgm:pt modelId="{A47EB21D-B5C1-465E-A72A-80655775A074}" type="pres">
      <dgm:prSet presAssocID="{23543A23-BCFE-4775-AF90-2CA4455A6A60}" presName="textNode" presStyleLbl="node1" presStyleIdx="3" presStyleCnt="4" custLinFactX="-4497" custLinFactNeighborX="-100000" custLinFactNeighborY="37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3100232-90FD-478D-AB1E-87D876CC3AC9}" type="presOf" srcId="{A74E408E-52FA-4284-9319-E96CA908B9D9}" destId="{58387554-4084-4660-80AD-297CACB5095D}" srcOrd="0" destOrd="0" presId="urn:microsoft.com/office/officeart/2005/8/layout/hProcess9#1"/>
    <dgm:cxn modelId="{12E95D12-54B0-4A23-B72B-87B68B503EF0}" type="presOf" srcId="{13617E23-9D5E-4F99-82D6-84E4CFEA9C21}" destId="{B8959119-7F02-4CC8-8D58-54C302E4637B}" srcOrd="0" destOrd="0" presId="urn:microsoft.com/office/officeart/2005/8/layout/hProcess9#1"/>
    <dgm:cxn modelId="{CC2D8067-1844-47A9-86D5-20C155FE40DC}" srcId="{8F8BEEB5-DE1A-4778-85A3-956308B63525}" destId="{1DA0D132-BA4D-4A48-B828-4A5EF57DC98E}" srcOrd="0" destOrd="0" parTransId="{BBC040CC-4E02-499C-9C51-63B5EB2526B4}" sibTransId="{C2DDD320-781F-4A30-89DE-418FCBA77526}"/>
    <dgm:cxn modelId="{2CDFBA62-F9CD-4F05-8278-DD4323EE6606}" type="presOf" srcId="{23543A23-BCFE-4775-AF90-2CA4455A6A60}" destId="{A47EB21D-B5C1-465E-A72A-80655775A074}" srcOrd="0" destOrd="0" presId="urn:microsoft.com/office/officeart/2005/8/layout/hProcess9#1"/>
    <dgm:cxn modelId="{3B354CC6-D269-43E4-AF95-83197F0A11DA}" srcId="{8F8BEEB5-DE1A-4778-85A3-956308B63525}" destId="{A74E408E-52FA-4284-9319-E96CA908B9D9}" srcOrd="2" destOrd="0" parTransId="{984F0198-3026-4099-B410-4C8A0CF10FA0}" sibTransId="{4AC76482-A4CA-4744-A040-1556AEB68D10}"/>
    <dgm:cxn modelId="{1C82EB4A-AF56-48DC-AACB-DBEE1DEDB2FD}" srcId="{8F8BEEB5-DE1A-4778-85A3-956308B63525}" destId="{13617E23-9D5E-4F99-82D6-84E4CFEA9C21}" srcOrd="1" destOrd="0" parTransId="{7586B9A2-B610-482B-BD54-332B57B0EB1C}" sibTransId="{618D1C5C-198D-4413-8E57-B23A42519C94}"/>
    <dgm:cxn modelId="{69B0F7EF-73CF-409F-918A-AC15395BF23E}" type="presOf" srcId="{1DA0D132-BA4D-4A48-B828-4A5EF57DC98E}" destId="{7C24B914-B5AF-4855-82E9-E495FF57CE62}" srcOrd="0" destOrd="0" presId="urn:microsoft.com/office/officeart/2005/8/layout/hProcess9#1"/>
    <dgm:cxn modelId="{84159F88-3948-4E6A-ACDF-2F7A9CCFAEB1}" type="presOf" srcId="{8F8BEEB5-DE1A-4778-85A3-956308B63525}" destId="{6EBD5BC9-7B77-45D5-A3FC-12902C25CB69}" srcOrd="0" destOrd="0" presId="urn:microsoft.com/office/officeart/2005/8/layout/hProcess9#1"/>
    <dgm:cxn modelId="{9100A1C8-6AAA-4D58-9851-7B1E83F2441F}" srcId="{8F8BEEB5-DE1A-4778-85A3-956308B63525}" destId="{23543A23-BCFE-4775-AF90-2CA4455A6A60}" srcOrd="3" destOrd="0" parTransId="{CD74EFB8-96F9-402A-B276-88E0EAC05D40}" sibTransId="{A0A3CD99-FF07-4A9C-9791-07421E634933}"/>
    <dgm:cxn modelId="{95BA3971-4647-45DA-9BC3-3E0BF63CB28C}" type="presParOf" srcId="{6EBD5BC9-7B77-45D5-A3FC-12902C25CB69}" destId="{022991A5-12A2-4F4F-AB1E-E849D936FF01}" srcOrd="0" destOrd="0" presId="urn:microsoft.com/office/officeart/2005/8/layout/hProcess9#1"/>
    <dgm:cxn modelId="{58CE5D77-D488-47E6-8BDA-727AE428585D}" type="presParOf" srcId="{6EBD5BC9-7B77-45D5-A3FC-12902C25CB69}" destId="{A572F352-3DFA-4417-9D8B-3B306A424B9A}" srcOrd="1" destOrd="0" presId="urn:microsoft.com/office/officeart/2005/8/layout/hProcess9#1"/>
    <dgm:cxn modelId="{E2C48383-2D13-44BF-B97C-8436C4CBE24C}" type="presParOf" srcId="{A572F352-3DFA-4417-9D8B-3B306A424B9A}" destId="{7C24B914-B5AF-4855-82E9-E495FF57CE62}" srcOrd="0" destOrd="0" presId="urn:microsoft.com/office/officeart/2005/8/layout/hProcess9#1"/>
    <dgm:cxn modelId="{91255B64-F763-4E78-98F7-AFC5652291C9}" type="presParOf" srcId="{A572F352-3DFA-4417-9D8B-3B306A424B9A}" destId="{374AFDFD-D937-4E14-9FC5-E722FE8184E5}" srcOrd="1" destOrd="0" presId="urn:microsoft.com/office/officeart/2005/8/layout/hProcess9#1"/>
    <dgm:cxn modelId="{C4EBC1B4-1590-4E20-AC1E-B56DC1CAE90E}" type="presParOf" srcId="{A572F352-3DFA-4417-9D8B-3B306A424B9A}" destId="{B8959119-7F02-4CC8-8D58-54C302E4637B}" srcOrd="2" destOrd="0" presId="urn:microsoft.com/office/officeart/2005/8/layout/hProcess9#1"/>
    <dgm:cxn modelId="{0C0C6C8E-44AA-4B7A-A230-6B57B360863A}" type="presParOf" srcId="{A572F352-3DFA-4417-9D8B-3B306A424B9A}" destId="{A5D1B824-800C-4F2C-BDFB-7B81AC460516}" srcOrd="3" destOrd="0" presId="urn:microsoft.com/office/officeart/2005/8/layout/hProcess9#1"/>
    <dgm:cxn modelId="{60251C14-D660-4DB1-8476-75ED9B9E7798}" type="presParOf" srcId="{A572F352-3DFA-4417-9D8B-3B306A424B9A}" destId="{58387554-4084-4660-80AD-297CACB5095D}" srcOrd="4" destOrd="0" presId="urn:microsoft.com/office/officeart/2005/8/layout/hProcess9#1"/>
    <dgm:cxn modelId="{C152AFC2-AAC8-4A3A-89F6-78E1BB9ED05D}" type="presParOf" srcId="{A572F352-3DFA-4417-9D8B-3B306A424B9A}" destId="{C5BFA3B2-7ED9-40E7-A815-62CFBB7DC0A2}" srcOrd="5" destOrd="0" presId="urn:microsoft.com/office/officeart/2005/8/layout/hProcess9#1"/>
    <dgm:cxn modelId="{0AD55B7E-D6BC-4EE3-9929-660F1901163C}" type="presParOf" srcId="{A572F352-3DFA-4417-9D8B-3B306A424B9A}" destId="{A47EB21D-B5C1-465E-A72A-80655775A074}" srcOrd="6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2991A5-12A2-4F4F-AB1E-E849D936FF01}">
      <dsp:nvSpPr>
        <dsp:cNvPr id="0" name=""/>
        <dsp:cNvSpPr/>
      </dsp:nvSpPr>
      <dsp:spPr>
        <a:xfrm>
          <a:off x="158945" y="0"/>
          <a:ext cx="8013286" cy="5407259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4B914-B5AF-4855-82E9-E495FF57CE62}">
      <dsp:nvSpPr>
        <dsp:cNvPr id="0" name=""/>
        <dsp:cNvSpPr/>
      </dsp:nvSpPr>
      <dsp:spPr>
        <a:xfrm>
          <a:off x="82592" y="852119"/>
          <a:ext cx="2269387" cy="216290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Ανάλυση &amp; Περιγραφή Θέσης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 dirty="0"/>
        </a:p>
      </dsp:txBody>
      <dsp:txXfrm>
        <a:off x="82592" y="852119"/>
        <a:ext cx="2269387" cy="2162904"/>
      </dsp:txXfrm>
    </dsp:sp>
    <dsp:sp modelId="{B8959119-7F02-4CC8-8D58-54C302E4637B}">
      <dsp:nvSpPr>
        <dsp:cNvPr id="0" name=""/>
        <dsp:cNvSpPr/>
      </dsp:nvSpPr>
      <dsp:spPr>
        <a:xfrm>
          <a:off x="1695049" y="2438544"/>
          <a:ext cx="2269387" cy="216290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Προγραμματισμός</a:t>
          </a:r>
        </a:p>
      </dsp:txBody>
      <dsp:txXfrm>
        <a:off x="1695049" y="2438544"/>
        <a:ext cx="2269387" cy="2162904"/>
      </dsp:txXfrm>
    </dsp:sp>
    <dsp:sp modelId="{58387554-4084-4660-80AD-297CACB5095D}">
      <dsp:nvSpPr>
        <dsp:cNvPr id="0" name=""/>
        <dsp:cNvSpPr/>
      </dsp:nvSpPr>
      <dsp:spPr>
        <a:xfrm>
          <a:off x="4294814" y="1704238"/>
          <a:ext cx="2269387" cy="216290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Προσέλκυση</a:t>
          </a:r>
        </a:p>
      </dsp:txBody>
      <dsp:txXfrm>
        <a:off x="4294814" y="1704238"/>
        <a:ext cx="2269387" cy="2162904"/>
      </dsp:txXfrm>
    </dsp:sp>
    <dsp:sp modelId="{A47EB21D-B5C1-465E-A72A-80655775A074}">
      <dsp:nvSpPr>
        <dsp:cNvPr id="0" name=""/>
        <dsp:cNvSpPr/>
      </dsp:nvSpPr>
      <dsp:spPr>
        <a:xfrm>
          <a:off x="6937766" y="1704238"/>
          <a:ext cx="2269387" cy="216290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Επιλογή</a:t>
          </a:r>
        </a:p>
      </dsp:txBody>
      <dsp:txXfrm>
        <a:off x="6937766" y="1704238"/>
        <a:ext cx="2269387" cy="2162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11FF19-E6DB-4D62-8657-FBC56A41EFA7}" type="datetime1">
              <a:rPr lang="el-GR" smtClean="0"/>
              <a:pPr rtl="0"/>
              <a:t>27/4/2020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6868B1-A99F-4EE7-9D64-101CDE3DF3D3}" type="datetime1">
              <a:rPr lang="el-GR" smtClean="0"/>
              <a:pPr rtl="0"/>
              <a:t>27/4/2020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4406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6655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11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34892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12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291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2287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63286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15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78413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18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81238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19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11105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22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34798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24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3762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65372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25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87256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27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16533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28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75777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30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96003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32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53497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33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11917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36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14036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37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02506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38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1287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39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9954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63090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40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97108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42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08315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43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208646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45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65905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46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34274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47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55497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48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1675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50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026588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53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35471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54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0909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677252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55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88244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56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599171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58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754470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59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503090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60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8287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626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6225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2053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3804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l-GR" smtClean="0"/>
              <a:pPr rtl="0"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4289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Θέση εικόνας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Εισαγάγετε ή μεταφέρετε και αποθέστε τη φωτογραφία σας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000" b="1" spc="-300" dirty="0"/>
            </a:lvl1pPr>
          </a:lstStyle>
          <a:p>
            <a:pPr lvl="0" algn="r" rtl="0"/>
            <a:r>
              <a:rPr lang="el-GR" dirty="0"/>
              <a:t>Κάντε κλικ για να επεξεργαστείτε τον τίτλο της παρουσίασης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spc="-50" baseline="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Κάντε κλικ για να επεξεργαστείτε τη σελίδα τίτλου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Θέση κειμένου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Κάντε κλικ για να επεξεργαστείτε τη σελίδα τίτλου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11" name="Θέση κειμένου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l-GR" dirty="0"/>
              <a:t>Προσθέστε υποσέλιδο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Κάντε κλικ για να επεξεργαστείτε τη σελίδα τίτλου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13" name="Θέση κειμένου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15" name="Θέση κειμένου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17" name="Θέση κειμένου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l-GR" dirty="0"/>
              <a:t>Προσθέστε υποσέλιδο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Κάντε κλικ για να επεξεργαστείτε τη σελίδα τίτλου</a:t>
            </a:r>
          </a:p>
        </p:txBody>
      </p:sp>
      <p:sp>
        <p:nvSpPr>
          <p:cNvPr id="5" name="Υπότιτλος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Υπότιτλος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l-GR" dirty="0"/>
              <a:t>Προσθέστε υποσέλιδο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4" name="Τίτλος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εικόνας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el-GR" noProof="0" dirty="0"/>
              <a:t>Εισαγάγετε ή μεταφέρετε και αποθέστε τη φωτογραφία σας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rtlCol="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Τίτλος εξωφύλλου 1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rtlCol="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</p:spTree>
    <p:extLst>
      <p:ext uri="{BB962C8B-B14F-4D97-AF65-F5344CB8AC3E}">
        <p14:creationId xmlns="" xmlns:p14="http://schemas.microsoft.com/office/powerpoint/2010/main" val="242986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διαχωρισμού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Θέση εικόνας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Εισαγάγετε ή μεταφέρετε και αποθέστε </a:t>
            </a:r>
            <a:br>
              <a:rPr lang="el-GR" dirty="0"/>
            </a:br>
            <a:r>
              <a:rPr lang="el-GR" dirty="0"/>
              <a:t>τη φωτογραφία σας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el-GR" dirty="0"/>
              <a:t>Κάντε κλικ για να επεξεργαστείτε το διαχωριστικό ενοτήτων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διαχωρισμού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Θέση εικόνας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Εισαγάγετε ή μεταφέρετε και αποθέστε </a:t>
            </a:r>
            <a:br>
              <a:rPr lang="el-GR" dirty="0"/>
            </a:br>
            <a:r>
              <a:rPr lang="el-GR" dirty="0"/>
              <a:t>τη φωτογραφία σας εδώ</a:t>
            </a:r>
          </a:p>
        </p:txBody>
      </p:sp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l-GR" dirty="0"/>
              <a:t>Κάντε κλικ για να επεξεργαστείτε το διαχωριστικό ενοτήτων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άταξη εικόνας κειμένο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εικόνας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Εισαγάγετε ή μεταφέρετε και αποθέστε τη φωτογραφία σας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Επεξεργασία τίτλου σελίδας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άταξη εικόνας κειμένο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εικόνας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Εισαγάγετε ή μεταφέρετε και αποθέστε τη φωτογραφία σας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80000"/>
              </a:lnSpc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Κάντε κλικ για να επεξεργαστείτε τη σελίδα τίτλου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Κάντε κλικ για να επεξεργαστείτε τη σελίδα τίτλου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Υπότιτλος</a:t>
            </a:r>
          </a:p>
        </p:txBody>
      </p:sp>
      <p:sp>
        <p:nvSpPr>
          <p:cNvPr id="3" name="Αριστερή θέση σύγκρισης 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 spc="-4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12" name="Αριστερή θέση σύγκρισης 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 spc="-40" baseline="0"/>
            </a:lvl1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Θέση κειμένου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εγάλη 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εικόνας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Εισαγάγετε ή μεταφέρετε και αποθέστε τη φωτογραφία 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dirty="0"/>
              <a:t>Εισαγάγετε τη λεζάντα σας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l-GR" dirty="0"/>
              <a:t>Προσθέστε υποσέλιδο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5" name="Τίτλος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υχαριστούμ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Θέση εικόνας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Εισαγάγετε ή μεταφέρετε και αποθέστε τη φωτογραφία σας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el-GR" dirty="0"/>
              <a:t>Ευχαριστούμε</a:t>
            </a:r>
          </a:p>
        </p:txBody>
      </p:sp>
      <p:sp>
        <p:nvSpPr>
          <p:cNvPr id="9" name="Θέση κειμένου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Πλήρες όνομα</a:t>
            </a:r>
          </a:p>
        </p:txBody>
      </p:sp>
      <p:sp>
        <p:nvSpPr>
          <p:cNvPr id="10" name="Θέση κειμένου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Αριθμός τηλεφώνου</a:t>
            </a:r>
          </a:p>
        </p:txBody>
      </p:sp>
      <p:sp>
        <p:nvSpPr>
          <p:cNvPr id="11" name="Θέση κειμένου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80000"/>
              </a:lnSpc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Email ή όνομα χρήστη μέσου κοινωνικής δικτύωσης</a:t>
            </a:r>
          </a:p>
        </p:txBody>
      </p:sp>
      <p:sp>
        <p:nvSpPr>
          <p:cNvPr id="12" name="Θέση κειμένου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Τοποθεσία Web εταιρείας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Κάντε κλικ για να επεξεργαστείτε τη σελίδα τίτλου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l-GR" dirty="0"/>
              <a:t>Υπότιτλος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8" name="Ορθογώνιο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1" name="Ελεύθερη σχεδίαση: Σχήμα 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l-GR" dirty="0"/>
              <a:t>Κάντε κλικ για να επεξεργαστείτε τη σελίδα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dirty="0"/>
              <a:t>Προσθέστε υποσέλιδο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4" name="Πλαίσιο κειμένου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30153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el-GR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l-GR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l-GR" sz="1600" b="1" i="0" spc="-100" baseline="0" dirty="0">
                <a:solidFill>
                  <a:schemeClr val="accent1"/>
                </a:solidFill>
                <a:latin typeface="+mj-lt"/>
              </a:rPr>
              <a:t/>
            </a:r>
            <a:br>
              <a:rPr lang="el-GR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el-GR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el-GR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9" name="Ορθογώνιο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cxnSp>
        <p:nvCxnSpPr>
          <p:cNvPr id="18" name="Ευθεία γραμμή σύνδεσης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εικόνας 11" descr="Χέρια που πλησιάζουν σε κύκλο">
            <a:extLst>
              <a:ext uri="{FF2B5EF4-FFF2-40B4-BE49-F238E27FC236}">
                <a16:creationId xmlns="" xmlns:a16="http://schemas.microsoft.com/office/drawing/2014/main" id="{4D739FD5-D041-47E8-A566-EE0A8CF41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588" cy="6804025"/>
          </a:xfrm>
        </p:spPr>
      </p:pic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147172"/>
          </a:xfrm>
        </p:spPr>
        <p:txBody>
          <a:bodyPr rtlCol="0"/>
          <a:lstStyle/>
          <a:p>
            <a:pPr algn="ctr"/>
            <a:r>
              <a:rPr lang="el-GR" dirty="0"/>
              <a:t>Προγραμματισμός   &amp;  Προσέλκυση Ανθρώπινου  Δυναμικού</a:t>
            </a:r>
            <a:endParaRPr lang="el-GR" sz="3600" dirty="0"/>
          </a:p>
        </p:txBody>
      </p:sp>
      <p:sp>
        <p:nvSpPr>
          <p:cNvPr id="7" name="Υπότιτλος 3">
            <a:extLst>
              <a:ext uri="{FF2B5EF4-FFF2-40B4-BE49-F238E27FC236}">
                <a16:creationId xmlns="" xmlns:a16="http://schemas.microsoft.com/office/drawing/2014/main" id="{D76D0FD4-3156-4A6F-9757-4CB0C1BCB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960617"/>
            <a:ext cx="6580188" cy="581025"/>
          </a:xfrm>
        </p:spPr>
        <p:txBody>
          <a:bodyPr rtlCol="0"/>
          <a:lstStyle/>
          <a:p>
            <a:r>
              <a:rPr lang="el-GR" b="1" dirty="0"/>
              <a:t>Λεωνίδας Ε. Μαρούδας -  Καθηγητής</a:t>
            </a:r>
            <a:endParaRPr lang="el-GR" dirty="0"/>
          </a:p>
        </p:txBody>
      </p:sp>
      <p:pic>
        <p:nvPicPr>
          <p:cNvPr id="8" name="Picture 2" descr="ÎÏÎ¿ÏÎ­Î»ÎµÏÎ¼Î± ÎµÎ¹ÎºÏÎ½Î±Ï Î³Î¹Î± ÏÎ±Î½ÎµÏÎ¹ÏÏÎ·Î¼Î¹Î¿ ÏÎ±ÏÏÏÎ½ Î»Î¿Î³Î¿">
            <a:extLst>
              <a:ext uri="{FF2B5EF4-FFF2-40B4-BE49-F238E27FC236}">
                <a16:creationId xmlns="" xmlns:a16="http://schemas.microsoft.com/office/drawing/2014/main" id="{139B15F6-3DB5-4A23-BD28-6AF613E1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8" y="16314"/>
            <a:ext cx="2411412" cy="739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609F2A-BA9F-463D-B34A-1CEBC29FCD57}"/>
              </a:ext>
            </a:extLst>
          </p:cNvPr>
          <p:cNvSpPr txBox="1"/>
          <p:nvPr/>
        </p:nvSpPr>
        <p:spPr>
          <a:xfrm>
            <a:off x="9244208" y="750398"/>
            <a:ext cx="29477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ΤΜΗΜΑ ΔΙΟΙΚΗΣΗΣ ΕΠΙΧΕΙΡΗΣΕΩΝ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l-GR" sz="1400" b="1" dirty="0">
                <a:solidFill>
                  <a:schemeClr val="bg1"/>
                </a:solidFill>
              </a:rPr>
              <a:t>ΑΚΑΔΗΜΑΪΚΟ ΕΤΟΣ: 2018-19 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542152"/>
            <a:ext cx="5753688" cy="5435718"/>
          </a:xfrm>
        </p:spPr>
        <p:txBody>
          <a:bodyPr rtlCol="0"/>
          <a:lstStyle/>
          <a:p>
            <a:pPr marL="0" indent="0">
              <a:buNone/>
            </a:pPr>
            <a:r>
              <a:rPr lang="el-GR" sz="2400" b="1" dirty="0"/>
              <a:t>Ανάλυση εσωτερικού περιβάλλοντος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εσωτερική ανάλυση έχει σαν </a:t>
            </a:r>
            <a:r>
              <a:rPr lang="el-GR" b="1" dirty="0"/>
              <a:t>βασικό στόχο </a:t>
            </a:r>
            <a:r>
              <a:rPr lang="el-GR" dirty="0"/>
              <a:t>να διαπιστωθεί κατά πόσο οι απαιτούμενοι ανθρώπινοι πόροι, ποσοτικά και ποιοτικά, υπάρχουν στην επιχείρηση.</a:t>
            </a:r>
            <a:endParaRPr lang="el-GR" sz="2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Περιλαμβάνει</a:t>
            </a:r>
            <a:r>
              <a:rPr lang="el-GR" dirty="0"/>
              <a:t> την καταγραφή και ανάλυση των υφιστάμενων θέσεων εργασίας και τον εντοπισμό των κενών ή των πλεοναζόντων, την καταγραφή των προσόντων και των ικανοτήτων των εργαζομένων για τον εντοπισμό των ελλείψεων-αδυναμιών ή των δυνατών σημείων.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Σημαντικό στοιχείο</a:t>
            </a:r>
            <a:r>
              <a:rPr lang="el-GR" dirty="0"/>
              <a:t> της εσωτερικής ανάλυσης αποτελεί η ανάπτυξη σχεδίων διαδοχής των στελεχών της επιχείρησης ή του οργανισμού.</a:t>
            </a:r>
          </a:p>
          <a:p>
            <a:pPr marL="266700" lvl="1" indent="-266700">
              <a:spcBef>
                <a:spcPts val="1000"/>
              </a:spcBef>
            </a:pPr>
            <a:endParaRPr lang="el-GR" sz="2000" dirty="0"/>
          </a:p>
        </p:txBody>
      </p:sp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700601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l-GR" sz="5400" dirty="0"/>
              <a:t>2</a:t>
            </a:r>
            <a:r>
              <a:rPr lang="el-GR" baseline="30000" dirty="0"/>
              <a:t>ο</a:t>
            </a:r>
            <a:r>
              <a:rPr lang="el-GR" dirty="0"/>
              <a:t>  Στάδιο</a:t>
            </a:r>
            <a:endParaRPr lang="el-GR" sz="50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690125"/>
            <a:ext cx="5080200" cy="985000"/>
          </a:xfrm>
        </p:spPr>
        <p:txBody>
          <a:bodyPr rtlCol="0"/>
          <a:lstStyle/>
          <a:p>
            <a:pPr algn="ctr"/>
            <a:r>
              <a:rPr lang="el-GR" sz="2400" b="1" dirty="0"/>
              <a:t>Προγραμματισμού Ανθρώπινου Δυναμικού</a:t>
            </a:r>
            <a:endParaRPr lang="el-GR" sz="24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10</a:t>
            </a:fld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AFB792-6190-4331-BFC4-431D4286E3C1}"/>
              </a:ext>
            </a:extLst>
          </p:cNvPr>
          <p:cNvSpPr txBox="1"/>
          <p:nvPr/>
        </p:nvSpPr>
        <p:spPr>
          <a:xfrm>
            <a:off x="10396603" y="6373525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EE1829F8-0864-44B6-A855-4BC0F7D8C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801" y="347730"/>
            <a:ext cx="5080200" cy="3445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741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EBE4987F-B969-49D6-B42A-862DBAF4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78" y="542151"/>
            <a:ext cx="4648200" cy="3157716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22" y="1068244"/>
            <a:ext cx="5753688" cy="5435718"/>
          </a:xfrm>
        </p:spPr>
        <p:txBody>
          <a:bodyPr rtlCol="0"/>
          <a:lstStyle/>
          <a:p>
            <a:pPr marL="0" indent="0">
              <a:buNone/>
            </a:pPr>
            <a:r>
              <a:rPr lang="el-GR" sz="2400" b="1" dirty="0"/>
              <a:t>Πρόβλεψη ζήτησης &amp; προσφοράς ανθρώπινου δυναμικού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Στο στάδιο αυτό</a:t>
            </a:r>
            <a:r>
              <a:rPr lang="el-GR" dirty="0"/>
              <a:t>, με βάση τα στοιχεία που έχουν συγκεντρωθεί, επιχειρείται πρόβλεψη τόσο της ζήτησης (αριθμός και δεξιότητες των εργαζομένων), που θα δημιουργήσει η επιχείρηση, όσο και της προσφοράς (αριθμός και δεξιότητες των εργαζομένων), που θα έχει.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Η πρόβλεψη </a:t>
            </a:r>
            <a:r>
              <a:rPr lang="el-GR" dirty="0"/>
              <a:t>μπορεί να </a:t>
            </a:r>
            <a:r>
              <a:rPr lang="el-GR" b="1" dirty="0"/>
              <a:t>βασίζεται</a:t>
            </a:r>
            <a:r>
              <a:rPr lang="el-GR" dirty="0"/>
              <a:t> σε σειρά μεθόδων, στις οποίες περιλαμβάνονται από μαθηματικά μοντέλα μέχρι απλές εκτιμήσεις.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Για την εκτίμηση της προσφοράς </a:t>
            </a:r>
            <a:r>
              <a:rPr lang="el-GR" dirty="0"/>
              <a:t>λαμβάνονται υπόψη παράγοντες από το εξωτερικό περιβάλλον (εξωτερική αγορά εργασίας) και από το εσωτερικό περιβάλλον της επιχείρησης (εσωτερική αγορά – προαγωγές, μεταθέσεις, απολύσεις, αποχωρήσεις, συνταξιοδοτήσεις κ.α.).</a:t>
            </a:r>
          </a:p>
          <a:p>
            <a:pPr marL="266700" lvl="1" indent="-266700">
              <a:spcBef>
                <a:spcPts val="1000"/>
              </a:spcBef>
            </a:pPr>
            <a:endParaRPr lang="el-GR" sz="2000" dirty="0"/>
          </a:p>
        </p:txBody>
      </p:sp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700601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l-GR" sz="5400" dirty="0"/>
              <a:t>3</a:t>
            </a:r>
            <a:r>
              <a:rPr lang="el-GR" baseline="30000" dirty="0"/>
              <a:t>ο</a:t>
            </a:r>
            <a:r>
              <a:rPr lang="el-GR" dirty="0"/>
              <a:t>  Στάδιο</a:t>
            </a:r>
            <a:endParaRPr lang="el-GR" sz="50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690125"/>
            <a:ext cx="5080200" cy="985000"/>
          </a:xfrm>
        </p:spPr>
        <p:txBody>
          <a:bodyPr rtlCol="0"/>
          <a:lstStyle/>
          <a:p>
            <a:pPr algn="ctr"/>
            <a:r>
              <a:rPr lang="el-GR" sz="2400" b="1" dirty="0"/>
              <a:t>Προγραμματισμού Ανθρώπινου Δυναμικού</a:t>
            </a:r>
            <a:endParaRPr lang="el-GR" sz="24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11</a:t>
            </a:fld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AFB792-6190-4331-BFC4-431D4286E3C1}"/>
              </a:ext>
            </a:extLst>
          </p:cNvPr>
          <p:cNvSpPr txBox="1"/>
          <p:nvPr/>
        </p:nvSpPr>
        <p:spPr>
          <a:xfrm>
            <a:off x="10396603" y="6373525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06FCCD4E-CFEA-4CC2-BCB8-A47B7408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78" y="334851"/>
            <a:ext cx="5081522" cy="3480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045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12</a:t>
            </a:fld>
            <a:endParaRPr lang="el-GR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40FFAF9-C888-438A-9882-94A46A02CB1E}"/>
              </a:ext>
            </a:extLst>
          </p:cNvPr>
          <p:cNvSpPr txBox="1"/>
          <p:nvPr/>
        </p:nvSpPr>
        <p:spPr>
          <a:xfrm>
            <a:off x="10409129" y="6206486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EC5ECA26-757E-46B8-AB2D-7BF551C9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54898" y="1052185"/>
            <a:ext cx="9482203" cy="41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22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936086"/>
            <a:ext cx="11340000" cy="432000"/>
          </a:xfrm>
        </p:spPr>
        <p:txBody>
          <a:bodyPr rtlCol="0"/>
          <a:lstStyle/>
          <a:p>
            <a:r>
              <a:rPr lang="el-GR" dirty="0"/>
              <a:t>Εργαλεία πρόβλεψης ζήτησης</a:t>
            </a:r>
          </a:p>
        </p:txBody>
      </p:sp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000" y="2442934"/>
            <a:ext cx="5484000" cy="360000"/>
          </a:xfrm>
        </p:spPr>
        <p:txBody>
          <a:bodyPr rtlCol="0"/>
          <a:lstStyle/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Ανάλυση τάσης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428" y="3038450"/>
            <a:ext cx="4766298" cy="2194694"/>
          </a:xfrm>
        </p:spPr>
        <p:txBody>
          <a:bodyPr rtlCol="0"/>
          <a:lstStyle/>
          <a:p>
            <a:pPr lvl="1">
              <a:buFont typeface="Wingdings" panose="05000000000000000000" pitchFamily="2" charset="2"/>
              <a:buChar char="ü"/>
            </a:pPr>
            <a:r>
              <a:rPr lang="el-GR" sz="2000" dirty="0"/>
              <a:t>Πρόβλεψη μελλοντικών αναγκών μέσω μελέτης προηγούμενων αναγκών της επιχείρησης σε ανθρώπινο δυναμικό για μια περίοδο ετών.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l-G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/>
              <a:t>Σε σταθερές συνθήκες 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2000" dirty="0"/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=""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5260" y="2443459"/>
            <a:ext cx="5472000" cy="358775"/>
          </a:xfrm>
        </p:spPr>
        <p:txBody>
          <a:bodyPr rtlCol="0"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Ανάλυση αναλογιών </a:t>
            </a:r>
          </a:p>
        </p:txBody>
      </p:sp>
      <p:sp>
        <p:nvSpPr>
          <p:cNvPr id="7" name="Θέση κειμένου 6">
            <a:extLst>
              <a:ext uri="{FF2B5EF4-FFF2-40B4-BE49-F238E27FC236}">
                <a16:creationId xmlns=""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4628" y="3035141"/>
            <a:ext cx="4766396" cy="2196041"/>
          </a:xfrm>
        </p:spPr>
        <p:txBody>
          <a:bodyPr vert="horz" lIns="0" tIns="0" rIns="0" bIns="0" rtlCol="0">
            <a:no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l-GR" sz="2000" dirty="0"/>
              <a:t>Πρόβλεψη μελλοντικών αναγκών βάσει αναλογιών μεταξύ, π.χ., του όγκου πωλήσεων και του αριθμού των εργαζομένων που χρειάζονται για να υποστηρίξουν αυτό τον όγκο.</a:t>
            </a:r>
          </a:p>
          <a:p>
            <a:pPr marL="266700" lvl="1" indent="0">
              <a:buNone/>
            </a:pPr>
            <a:endParaRPr lang="el-G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/>
              <a:t>Όταν σχεδιάζονται ή προβλέπονται μεταβολές 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13</a:t>
            </a:fld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7F83A7A-F129-4AEF-A249-360F93479EF4}"/>
              </a:ext>
            </a:extLst>
          </p:cNvPr>
          <p:cNvSpPr txBox="1"/>
          <p:nvPr/>
        </p:nvSpPr>
        <p:spPr>
          <a:xfrm>
            <a:off x="10396603" y="6373525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3556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C994456E-7A3D-48BD-984B-45613697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69" y="37374"/>
            <a:ext cx="5565732" cy="3663226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519703"/>
            <a:ext cx="5840011" cy="4299673"/>
          </a:xfrm>
        </p:spPr>
        <p:txBody>
          <a:bodyPr rtlCol="0"/>
          <a:lstStyle/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b="1" dirty="0"/>
              <a:t>4</a:t>
            </a:r>
            <a:r>
              <a:rPr lang="el-GR" sz="2800" b="1" baseline="30000" dirty="0"/>
              <a:t>ο</a:t>
            </a:r>
            <a:r>
              <a:rPr lang="el-GR" sz="2800" b="1" dirty="0"/>
              <a:t> Στάδιο: </a:t>
            </a:r>
            <a:r>
              <a:rPr lang="el-GR" sz="2200" dirty="0"/>
              <a:t>Σύγκριση ζήτησης &amp; προσφοράς</a:t>
            </a:r>
          </a:p>
          <a:p>
            <a:pPr marL="0" indent="0">
              <a:buNone/>
            </a:pPr>
            <a:endParaRPr lang="el-GR" sz="800" dirty="0"/>
          </a:p>
          <a:p>
            <a:pPr marL="0" indent="0">
              <a:buNone/>
            </a:pPr>
            <a:r>
              <a:rPr lang="el-GR" dirty="0"/>
              <a:t>Η σύγκριση των στοιχείων από το προηγούμενο βήμα θα προσδιορίσει τον ακριβή αριθμό απαιτούμενων εργαζομένων, τα προσόντα τους και τη χρονική στιγμή που θα είναι απαραίτητοι.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sz="2800" b="1" dirty="0"/>
              <a:t>5</a:t>
            </a:r>
            <a:r>
              <a:rPr lang="el-GR" sz="2800" b="1" baseline="30000" dirty="0"/>
              <a:t>ο</a:t>
            </a:r>
            <a:r>
              <a:rPr lang="el-GR" sz="2800" b="1" dirty="0"/>
              <a:t> Στάδιο: </a:t>
            </a:r>
            <a:r>
              <a:rPr lang="el-GR" sz="2200" dirty="0"/>
              <a:t>Στόχοι &amp; σχέδια δράσης</a:t>
            </a:r>
          </a:p>
          <a:p>
            <a:pPr marL="0" indent="0">
              <a:buNone/>
            </a:pPr>
            <a:endParaRPr lang="el-GR" sz="800" dirty="0"/>
          </a:p>
          <a:p>
            <a:pPr marL="0" indent="0">
              <a:buNone/>
            </a:pPr>
            <a:r>
              <a:rPr lang="el-GR" dirty="0"/>
              <a:t>Στο στάδιο αυτό διατυπώνονται οι στόχοι και να διαμορφώνονται τα κατάλληλα σχέδια δράσης που θα υποστηρίζουν την υλοποίησή τους.</a:t>
            </a:r>
          </a:p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268" y="3802899"/>
            <a:ext cx="5565732" cy="985000"/>
          </a:xfrm>
        </p:spPr>
        <p:txBody>
          <a:bodyPr rtlCol="0"/>
          <a:lstStyle/>
          <a:p>
            <a:pPr algn="ctr"/>
            <a:r>
              <a:rPr lang="el-GR" dirty="0"/>
              <a:t>Στάδια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26268" y="4787899"/>
            <a:ext cx="5565730" cy="985001"/>
          </a:xfrm>
        </p:spPr>
        <p:txBody>
          <a:bodyPr rtlCol="0"/>
          <a:lstStyle/>
          <a:p>
            <a:pPr algn="ctr"/>
            <a:r>
              <a:rPr lang="el-GR" sz="2800" b="1" dirty="0"/>
              <a:t>Προγραμματισμού Ανθρώπινου Δυναμικού</a:t>
            </a:r>
            <a:endParaRPr lang="el-GR" sz="28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14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2AA6B7-C47F-4392-B2F2-E9F5FFADB0AA}"/>
              </a:ext>
            </a:extLst>
          </p:cNvPr>
          <p:cNvSpPr txBox="1"/>
          <p:nvPr/>
        </p:nvSpPr>
        <p:spPr>
          <a:xfrm>
            <a:off x="10396603" y="6386050"/>
            <a:ext cx="964504" cy="432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6665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2" y="432000"/>
            <a:ext cx="11340000" cy="432000"/>
          </a:xfrm>
        </p:spPr>
        <p:txBody>
          <a:bodyPr rtlCol="0"/>
          <a:lstStyle/>
          <a:p>
            <a:r>
              <a:rPr lang="el-GR" dirty="0"/>
              <a:t>Εξισορρόπηση προβλεπόμενης προσφοράς &amp; ζήτησης</a:t>
            </a:r>
          </a:p>
        </p:txBody>
      </p:sp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3250" y="1412620"/>
            <a:ext cx="5472000" cy="360000"/>
          </a:xfrm>
        </p:spPr>
        <p:txBody>
          <a:bodyPr rtlCol="0"/>
          <a:lstStyle/>
          <a:p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Όταν η προβλεπόμενη ζήτηση είναι χαμηλότερη από την προβλεπόμενη προσφορά πρέπει να: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50" y="2615907"/>
            <a:ext cx="5472000" cy="2194694"/>
          </a:xfrm>
        </p:spPr>
        <p:txBody>
          <a:bodyPr rtlCol="0"/>
          <a:lstStyle/>
          <a:p>
            <a:pPr lvl="0"/>
            <a:r>
              <a:rPr lang="el-GR" dirty="0"/>
              <a:t>Εξετασθούν και να υπολογισθούν τα κόστη υπεραπασχόλησης σε διάφορα χρονικά διαστήματα. </a:t>
            </a:r>
          </a:p>
          <a:p>
            <a:pPr lvl="0"/>
            <a:r>
              <a:rPr lang="el-GR" dirty="0"/>
              <a:t>Εξετασθούν οι μέθοδοι και τα κόστη διατήρησης των εργαζομένων, μειώνοντας προσωρινά την απομύζηση των οικονομικών της εταιρίας ή τις απώλειες εργαζομένων.</a:t>
            </a:r>
          </a:p>
          <a:p>
            <a:pPr lvl="0"/>
            <a:r>
              <a:rPr lang="el-GR" dirty="0"/>
              <a:t>Εξετασθούν οι αλλαγές στον τρόπο αξιοποίησης και κυρίως τα κόστη επανεκπαίδευσης και ανακατάταξης των εργαζομένων. </a:t>
            </a:r>
          </a:p>
          <a:p>
            <a:pPr lvl="0"/>
            <a:r>
              <a:rPr lang="el-GR" dirty="0"/>
              <a:t>Εξετασθεί το κατά πόσο είναι δυνατή η αλλαγή των στόχων της εταιρίας, η διαφοροποίησή της ή η είσοδος της σε νέες αγορές. </a:t>
            </a:r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15</a:t>
            </a:fld>
            <a:endParaRPr lang="el-GR" dirty="0"/>
          </a:p>
        </p:txBody>
      </p:sp>
      <p:sp>
        <p:nvSpPr>
          <p:cNvPr id="18" name="Θέση κειμένου 3">
            <a:extLst>
              <a:ext uri="{FF2B5EF4-FFF2-40B4-BE49-F238E27FC236}">
                <a16:creationId xmlns="" xmlns:a16="http://schemas.microsoft.com/office/drawing/2014/main" id="{ED09AFCC-10F6-4E73-B1F8-9CADB53E7724}"/>
              </a:ext>
            </a:extLst>
          </p:cNvPr>
          <p:cNvSpPr txBox="1">
            <a:spLocks/>
          </p:cNvSpPr>
          <p:nvPr/>
        </p:nvSpPr>
        <p:spPr>
          <a:xfrm>
            <a:off x="206062" y="1410472"/>
            <a:ext cx="5657148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Όταν η προβλεπόμενη προσφορά είναι χαμηλότερη από την προβλεπόμενη ζήτηση πρέπει να:</a:t>
            </a:r>
          </a:p>
        </p:txBody>
      </p:sp>
      <p:sp>
        <p:nvSpPr>
          <p:cNvPr id="19" name="Θέση περιεχομένου 4">
            <a:extLst>
              <a:ext uri="{FF2B5EF4-FFF2-40B4-BE49-F238E27FC236}">
                <a16:creationId xmlns="" xmlns:a16="http://schemas.microsoft.com/office/drawing/2014/main" id="{FA0E3FC7-113C-46EF-9728-76FBAFF6AA3A}"/>
              </a:ext>
            </a:extLst>
          </p:cNvPr>
          <p:cNvSpPr txBox="1">
            <a:spLocks/>
          </p:cNvSpPr>
          <p:nvPr/>
        </p:nvSpPr>
        <p:spPr>
          <a:xfrm>
            <a:off x="391210" y="2613759"/>
            <a:ext cx="5472000" cy="21946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dirty="0"/>
              <a:t>Αλλάξει η προβλεπόμενη ζήτηση, λαμβάνοντας υπόψη τις αλλαγές στον τρόπο αξιοποίησης των εργαζομένων.</a:t>
            </a:r>
          </a:p>
          <a:p>
            <a:pPr lvl="0"/>
            <a:r>
              <a:rPr lang="el-GR" dirty="0"/>
              <a:t>Αλλάξει η προβλεπόμενη προσφορά, μειώνοντας την κινητικότητα του προσωπικού, καθυστερώντας τη συνταξιοδότηση ή διευρύνοντας την δεξαμενή προσφοράς, ούτως ώστε να περικλείει δυνητικούς εργαζομένους από άλλες χώρες. </a:t>
            </a:r>
          </a:p>
          <a:p>
            <a:r>
              <a:rPr lang="el-GR" dirty="0"/>
              <a:t>Αλλάξουν οι εταιρικοί στόχοι, καθώς η έλλειψη ανθρωπίνων πόρων θα παρεμποδίζει εξ αντικειμένου την επίτευξή τους.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E8EA2C8-EAB2-4E1F-AFA2-3C351E66DFA1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0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στιγμιότυπο οθόνης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A0FE1990-8FD1-46F3-80A0-D2FBEAD5A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84" y="1249252"/>
            <a:ext cx="9331770" cy="5302261"/>
          </a:xfrm>
          <a:prstGeom prst="rect">
            <a:avLst/>
          </a:prstGeom>
        </p:spPr>
      </p:pic>
      <p:sp>
        <p:nvSpPr>
          <p:cNvPr id="11" name="TextBox 29">
            <a:extLst>
              <a:ext uri="{FF2B5EF4-FFF2-40B4-BE49-F238E27FC236}">
                <a16:creationId xmlns="" xmlns:a16="http://schemas.microsoft.com/office/drawing/2014/main" id="{211C3937-3855-4E34-B5FB-9B16C956B013}"/>
              </a:ext>
            </a:extLst>
          </p:cNvPr>
          <p:cNvSpPr txBox="1"/>
          <p:nvPr/>
        </p:nvSpPr>
        <p:spPr>
          <a:xfrm>
            <a:off x="986261" y="271348"/>
            <a:ext cx="986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Επισκόπηση της διαδικασίας προγραμματισμού των ανθρωπίνων πόρων</a:t>
            </a:r>
          </a:p>
        </p:txBody>
      </p:sp>
    </p:spTree>
    <p:extLst>
      <p:ext uri="{BB962C8B-B14F-4D97-AF65-F5344CB8AC3E}">
        <p14:creationId xmlns="" xmlns:p14="http://schemas.microsoft.com/office/powerpoint/2010/main" val="246321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Ορθογώνιο: Στρογγύλεμα γωνιών 41">
            <a:extLst>
              <a:ext uri="{FF2B5EF4-FFF2-40B4-BE49-F238E27FC236}">
                <a16:creationId xmlns="" xmlns:a16="http://schemas.microsoft.com/office/drawing/2014/main" id="{C3ADF27C-E5CA-4481-9F0B-F4E5F35C4978}"/>
              </a:ext>
            </a:extLst>
          </p:cNvPr>
          <p:cNvSpPr/>
          <p:nvPr/>
        </p:nvSpPr>
        <p:spPr>
          <a:xfrm>
            <a:off x="2501032" y="6046197"/>
            <a:ext cx="1624206" cy="41966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400" b="1" dirty="0">
                <a:solidFill>
                  <a:schemeClr val="bg2">
                    <a:lumMod val="25000"/>
                  </a:schemeClr>
                </a:solidFill>
              </a:rPr>
              <a:t>Πίεση Κόστους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="" xmlns:a16="http://schemas.microsoft.com/office/drawing/2014/main" id="{FBF9534E-7ADF-4091-9C24-6FC009934209}"/>
              </a:ext>
            </a:extLst>
          </p:cNvPr>
          <p:cNvSpPr/>
          <p:nvPr/>
        </p:nvSpPr>
        <p:spPr>
          <a:xfrm>
            <a:off x="7822510" y="2051169"/>
            <a:ext cx="4102268" cy="35803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7C3A7AFE-E671-4665-9906-FFE511D24C05}"/>
              </a:ext>
            </a:extLst>
          </p:cNvPr>
          <p:cNvSpPr/>
          <p:nvPr/>
        </p:nvSpPr>
        <p:spPr>
          <a:xfrm>
            <a:off x="2156564" y="472748"/>
            <a:ext cx="7878871" cy="52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l-GR" sz="26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Μείωση του πλεονάζοντος ανθρώπινου δυναμικού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="" xmlns:a16="http://schemas.microsoft.com/office/drawing/2014/main" id="{FB05670A-1728-41F6-98D4-85745430FC2F}"/>
              </a:ext>
            </a:extLst>
          </p:cNvPr>
          <p:cNvSpPr/>
          <p:nvPr/>
        </p:nvSpPr>
        <p:spPr>
          <a:xfrm>
            <a:off x="394570" y="2051169"/>
            <a:ext cx="3306871" cy="35803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20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="" xmlns:a16="http://schemas.microsoft.com/office/drawing/2014/main" id="{EDBBDA67-8B4B-4D7E-8B23-542B4E6E218D}"/>
              </a:ext>
            </a:extLst>
          </p:cNvPr>
          <p:cNvSpPr/>
          <p:nvPr/>
        </p:nvSpPr>
        <p:spPr>
          <a:xfrm>
            <a:off x="782877" y="2432839"/>
            <a:ext cx="2530258" cy="538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</a:rPr>
              <a:t>Αγορές /Προϊόντα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="" xmlns:a16="http://schemas.microsoft.com/office/drawing/2014/main" id="{75205D8A-D866-45E1-ABBD-32B2D07278F3}"/>
              </a:ext>
            </a:extLst>
          </p:cNvPr>
          <p:cNvSpPr/>
          <p:nvPr/>
        </p:nvSpPr>
        <p:spPr>
          <a:xfrm>
            <a:off x="782877" y="3302713"/>
            <a:ext cx="2530258" cy="538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</a:rPr>
              <a:t>Τεχνολογίες / Επενδύσεις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="" xmlns:a16="http://schemas.microsoft.com/office/drawing/2014/main" id="{5E8B893A-F82B-40FA-80B3-E1C07915D407}"/>
              </a:ext>
            </a:extLst>
          </p:cNvPr>
          <p:cNvSpPr/>
          <p:nvPr/>
        </p:nvSpPr>
        <p:spPr>
          <a:xfrm>
            <a:off x="782877" y="4308940"/>
            <a:ext cx="2530258" cy="538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</a:rPr>
              <a:t>Οργάνωση Εργασίας της Επιχείρησης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="" xmlns:a16="http://schemas.microsoft.com/office/drawing/2014/main" id="{E3B7446D-39B0-448B-B9A4-54DF9FFD700D}"/>
              </a:ext>
            </a:extLst>
          </p:cNvPr>
          <p:cNvSpPr/>
          <p:nvPr/>
        </p:nvSpPr>
        <p:spPr>
          <a:xfrm>
            <a:off x="7954028" y="2432154"/>
            <a:ext cx="1929008" cy="538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</a:rPr>
              <a:t>Εσωτερικές Λύσεις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="" xmlns:a16="http://schemas.microsoft.com/office/drawing/2014/main" id="{BA37C0BC-82AE-423C-9C9F-1AD64A21955A}"/>
              </a:ext>
            </a:extLst>
          </p:cNvPr>
          <p:cNvSpPr/>
          <p:nvPr/>
        </p:nvSpPr>
        <p:spPr>
          <a:xfrm>
            <a:off x="7954027" y="4308940"/>
            <a:ext cx="1929008" cy="538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</a:rPr>
              <a:t>Εξωτερικές Λύσεις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="" xmlns:a16="http://schemas.microsoft.com/office/drawing/2014/main" id="{218E8921-C142-4054-821F-1217583F9271}"/>
              </a:ext>
            </a:extLst>
          </p:cNvPr>
          <p:cNvSpPr/>
          <p:nvPr/>
        </p:nvSpPr>
        <p:spPr>
          <a:xfrm>
            <a:off x="10300565" y="3770321"/>
            <a:ext cx="1467635" cy="538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</a:rPr>
              <a:t>Χωρίς απόλυση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="" xmlns:a16="http://schemas.microsoft.com/office/drawing/2014/main" id="{D5FEA022-2F79-48EF-BAD2-F092CFB1F502}"/>
              </a:ext>
            </a:extLst>
          </p:cNvPr>
          <p:cNvSpPr/>
          <p:nvPr/>
        </p:nvSpPr>
        <p:spPr>
          <a:xfrm>
            <a:off x="10300566" y="4870163"/>
            <a:ext cx="1467635" cy="538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</a:rPr>
              <a:t>Με απόλυση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="" xmlns:a16="http://schemas.microsoft.com/office/drawing/2014/main" id="{D4D5300C-9BA1-496B-BAE5-D73043BC19BE}"/>
              </a:ext>
            </a:extLst>
          </p:cNvPr>
          <p:cNvSpPr/>
          <p:nvPr/>
        </p:nvSpPr>
        <p:spPr>
          <a:xfrm>
            <a:off x="4586616" y="2376845"/>
            <a:ext cx="2526083" cy="35803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Πλεονασματικό Εργατικό Δυναμικό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="" xmlns:a16="http://schemas.microsoft.com/office/drawing/2014/main" id="{110BB50B-3492-4DB4-A8DA-C9FC1624BD0E}"/>
              </a:ext>
            </a:extLst>
          </p:cNvPr>
          <p:cNvCxnSpPr>
            <a:stCxn id="5" idx="3"/>
          </p:cNvCxnSpPr>
          <p:nvPr/>
        </p:nvCxnSpPr>
        <p:spPr>
          <a:xfrm>
            <a:off x="3313135" y="2702149"/>
            <a:ext cx="1273481" cy="75749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="" xmlns:a16="http://schemas.microsoft.com/office/drawing/2014/main" id="{BB8D676A-6FAF-4737-BE6A-E42F22C45C56}"/>
              </a:ext>
            </a:extLst>
          </p:cNvPr>
          <p:cNvCxnSpPr/>
          <p:nvPr/>
        </p:nvCxnSpPr>
        <p:spPr>
          <a:xfrm>
            <a:off x="3313135" y="3569918"/>
            <a:ext cx="1273481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="" xmlns:a16="http://schemas.microsoft.com/office/drawing/2014/main" id="{EFC28CD1-3A05-4FC2-A5FE-73802F45ABA0}"/>
              </a:ext>
            </a:extLst>
          </p:cNvPr>
          <p:cNvCxnSpPr>
            <a:stCxn id="7" idx="3"/>
          </p:cNvCxnSpPr>
          <p:nvPr/>
        </p:nvCxnSpPr>
        <p:spPr>
          <a:xfrm flipV="1">
            <a:off x="3313135" y="3657601"/>
            <a:ext cx="1273481" cy="92064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="" xmlns:a16="http://schemas.microsoft.com/office/drawing/2014/main" id="{39BCD121-C1A9-4367-BE11-080082E931AB}"/>
              </a:ext>
            </a:extLst>
          </p:cNvPr>
          <p:cNvCxnSpPr>
            <a:cxnSpLocks/>
          </p:cNvCxnSpPr>
          <p:nvPr/>
        </p:nvCxnSpPr>
        <p:spPr>
          <a:xfrm flipV="1">
            <a:off x="7112699" y="2970774"/>
            <a:ext cx="841328" cy="68682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="" xmlns:a16="http://schemas.microsoft.com/office/drawing/2014/main" id="{1FA77D8F-3F67-43C7-824D-6EBB9C48B072}"/>
              </a:ext>
            </a:extLst>
          </p:cNvPr>
          <p:cNvCxnSpPr>
            <a:cxnSpLocks/>
          </p:cNvCxnSpPr>
          <p:nvPr/>
        </p:nvCxnSpPr>
        <p:spPr>
          <a:xfrm>
            <a:off x="7112699" y="3866384"/>
            <a:ext cx="885175" cy="44500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>
            <a:extLst>
              <a:ext uri="{FF2B5EF4-FFF2-40B4-BE49-F238E27FC236}">
                <a16:creationId xmlns="" xmlns:a16="http://schemas.microsoft.com/office/drawing/2014/main" id="{832904C4-9157-402B-9DE9-F20D6127D3E8}"/>
              </a:ext>
            </a:extLst>
          </p:cNvPr>
          <p:cNvCxnSpPr/>
          <p:nvPr/>
        </p:nvCxnSpPr>
        <p:spPr>
          <a:xfrm flipV="1">
            <a:off x="9883035" y="4308940"/>
            <a:ext cx="417530" cy="26931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>
            <a:extLst>
              <a:ext uri="{FF2B5EF4-FFF2-40B4-BE49-F238E27FC236}">
                <a16:creationId xmlns="" xmlns:a16="http://schemas.microsoft.com/office/drawing/2014/main" id="{96D5BACF-A2F0-4736-BFF6-58A587915DE2}"/>
              </a:ext>
            </a:extLst>
          </p:cNvPr>
          <p:cNvCxnSpPr/>
          <p:nvPr/>
        </p:nvCxnSpPr>
        <p:spPr>
          <a:xfrm>
            <a:off x="9883035" y="4647450"/>
            <a:ext cx="417530" cy="22271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>
            <a:extLst>
              <a:ext uri="{FF2B5EF4-FFF2-40B4-BE49-F238E27FC236}">
                <a16:creationId xmlns="" xmlns:a16="http://schemas.microsoft.com/office/drawing/2014/main" id="{350AC193-283A-49E3-B109-B005C6C6676B}"/>
              </a:ext>
            </a:extLst>
          </p:cNvPr>
          <p:cNvCxnSpPr>
            <a:stCxn id="4" idx="2"/>
            <a:endCxn id="4" idx="2"/>
          </p:cNvCxnSpPr>
          <p:nvPr/>
        </p:nvCxnSpPr>
        <p:spPr>
          <a:xfrm>
            <a:off x="2048006" y="563149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>
            <a:extLst>
              <a:ext uri="{FF2B5EF4-FFF2-40B4-BE49-F238E27FC236}">
                <a16:creationId xmlns="" xmlns:a16="http://schemas.microsoft.com/office/drawing/2014/main" id="{347CFE1A-C5D7-413B-BEC8-257F5AA2710A}"/>
              </a:ext>
            </a:extLst>
          </p:cNvPr>
          <p:cNvCxnSpPr>
            <a:cxnSpLocks/>
          </p:cNvCxnSpPr>
          <p:nvPr/>
        </p:nvCxnSpPr>
        <p:spPr>
          <a:xfrm flipH="1">
            <a:off x="2022953" y="5631495"/>
            <a:ext cx="1" cy="28757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>
            <a:extLst>
              <a:ext uri="{FF2B5EF4-FFF2-40B4-BE49-F238E27FC236}">
                <a16:creationId xmlns="" xmlns:a16="http://schemas.microsoft.com/office/drawing/2014/main" id="{40591072-A660-47BA-A14D-09DD7CC2B6D1}"/>
              </a:ext>
            </a:extLst>
          </p:cNvPr>
          <p:cNvCxnSpPr/>
          <p:nvPr/>
        </p:nvCxnSpPr>
        <p:spPr>
          <a:xfrm>
            <a:off x="2022953" y="5906545"/>
            <a:ext cx="2538611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εία γραμμή σύνδεσης 42">
            <a:extLst>
              <a:ext uri="{FF2B5EF4-FFF2-40B4-BE49-F238E27FC236}">
                <a16:creationId xmlns="" xmlns:a16="http://schemas.microsoft.com/office/drawing/2014/main" id="{71AEAB4B-5769-4336-9E83-5F9451346FB5}"/>
              </a:ext>
            </a:extLst>
          </p:cNvPr>
          <p:cNvCxnSpPr>
            <a:cxnSpLocks/>
          </p:cNvCxnSpPr>
          <p:nvPr/>
        </p:nvCxnSpPr>
        <p:spPr>
          <a:xfrm flipH="1">
            <a:off x="9866317" y="5633583"/>
            <a:ext cx="1" cy="28757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ύγραμμο βέλος σύνδεσης 44">
            <a:extLst>
              <a:ext uri="{FF2B5EF4-FFF2-40B4-BE49-F238E27FC236}">
                <a16:creationId xmlns="" xmlns:a16="http://schemas.microsoft.com/office/drawing/2014/main" id="{121D8EC4-0FF4-4436-A2B1-05E162C42EC6}"/>
              </a:ext>
            </a:extLst>
          </p:cNvPr>
          <p:cNvCxnSpPr/>
          <p:nvPr/>
        </p:nvCxnSpPr>
        <p:spPr>
          <a:xfrm flipH="1">
            <a:off x="7352778" y="5906545"/>
            <a:ext cx="2513539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Ορθογώνιο: Στρογγύλεμα γωνιών 45">
            <a:extLst>
              <a:ext uri="{FF2B5EF4-FFF2-40B4-BE49-F238E27FC236}">
                <a16:creationId xmlns="" xmlns:a16="http://schemas.microsoft.com/office/drawing/2014/main" id="{4D0667D1-066E-43F4-854E-BF218A60F105}"/>
              </a:ext>
            </a:extLst>
          </p:cNvPr>
          <p:cNvSpPr/>
          <p:nvPr/>
        </p:nvSpPr>
        <p:spPr>
          <a:xfrm>
            <a:off x="7778663" y="6046197"/>
            <a:ext cx="1991627" cy="41966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1400" b="1" dirty="0">
                <a:solidFill>
                  <a:schemeClr val="bg2">
                    <a:lumMod val="25000"/>
                  </a:schemeClr>
                </a:solidFill>
              </a:rPr>
              <a:t>Κοινωνικές Πιέσεις</a:t>
            </a:r>
          </a:p>
        </p:txBody>
      </p:sp>
    </p:spTree>
    <p:extLst>
      <p:ext uri="{BB962C8B-B14F-4D97-AF65-F5344CB8AC3E}">
        <p14:creationId xmlns="" xmlns:p14="http://schemas.microsoft.com/office/powerpoint/2010/main" val="257074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εσωτερικό, τοίχος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B69BBAE6-52FD-45C3-AA16-FF5C85E8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25"/>
            <a:ext cx="5422006" cy="6371350"/>
          </a:xfrm>
          <a:prstGeom prst="rect">
            <a:avLst/>
          </a:prstGeom>
        </p:spPr>
      </p:pic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201708" y="9979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006" y="1105709"/>
            <a:ext cx="6751352" cy="1124345"/>
          </a:xfrm>
        </p:spPr>
        <p:txBody>
          <a:bodyPr rtlCol="0"/>
          <a:lstStyle/>
          <a:p>
            <a:pPr algn="ctr"/>
            <a:r>
              <a:rPr lang="el-GR" sz="3200" dirty="0"/>
              <a:t>Αίτια για  τη  δημιουργία  πλεονάζοντος  ανθρώπινου  δυναμικού</a:t>
            </a:r>
            <a:endParaRPr lang="en-US" sz="32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3656" y="2675440"/>
            <a:ext cx="5850412" cy="3390509"/>
          </a:xfrm>
        </p:spPr>
        <p:txBody>
          <a:bodyPr rtlCol="0"/>
          <a:lstStyle/>
          <a:p>
            <a:pPr lvl="0">
              <a:buFont typeface="Wingdings" panose="05000000000000000000" pitchFamily="2" charset="2"/>
              <a:buChar char="ü"/>
            </a:pPr>
            <a:r>
              <a:rPr lang="el-GR" b="1" dirty="0"/>
              <a:t>Αγορές/Προϊόντα: </a:t>
            </a:r>
            <a:r>
              <a:rPr lang="el-GR" dirty="0"/>
              <a:t>μείωση των πωλήσεων (π.χ. λόγω πτώσης της αγοραστικής δύναμης) και ταυτόχρονη απροθυμία αύξησης αποθεμάτων, είσοδος ανταγωνιστικών προϊόντων.</a:t>
            </a:r>
          </a:p>
          <a:p>
            <a:pPr marL="0" lvl="0" indent="0">
              <a:buNone/>
            </a:pPr>
            <a:endParaRPr lang="el-G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b="1" dirty="0"/>
              <a:t>Τεχνολογίες/επενδύσεις: </a:t>
            </a:r>
            <a:r>
              <a:rPr lang="el-GR" dirty="0"/>
              <a:t>αντικατάσταση τεχνολογιών έντασης εργασίας από τεχνολογίες έντασης κεφαλαίου.</a:t>
            </a:r>
          </a:p>
          <a:p>
            <a:pPr marL="0" lvl="0" indent="0">
              <a:buNone/>
            </a:pPr>
            <a:endParaRPr lang="el-G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b="1" dirty="0"/>
              <a:t>Οργάνωση εργασίας:</a:t>
            </a:r>
            <a:r>
              <a:rPr lang="el-GR" dirty="0"/>
              <a:t> αναδιοργάνωση της εργασιακής διαδικασίας με στόχο την αύξηση της παραγωγικότητας.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18</a:t>
            </a:fld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C39BD1-EC4B-4750-97D5-A7D246693B2B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0943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C038C5AF-9901-414F-B757-D38698063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304768" cy="6386051"/>
          </a:xfrm>
          <a:prstGeom prst="rect">
            <a:avLst/>
          </a:prstGeom>
        </p:spPr>
      </p:pic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207824" y="-10818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1502" y="2412842"/>
            <a:ext cx="5223352" cy="3726687"/>
          </a:xfrm>
        </p:spPr>
        <p:txBody>
          <a:bodyPr rtlCol="0"/>
          <a:lstStyle/>
          <a:p>
            <a:pPr marL="0" lvl="0" indent="0">
              <a:buNone/>
            </a:pPr>
            <a:r>
              <a:rPr lang="el-GR" sz="2000" b="1" dirty="0"/>
              <a:t>Εσωτερικές λύσεις: </a:t>
            </a:r>
          </a:p>
          <a:p>
            <a:pPr marL="0" lvl="0" indent="0">
              <a:buNone/>
            </a:pPr>
            <a:endParaRPr lang="el-GR" sz="2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αριθμητική ή/και λειτουργική ευελιξία.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sz="2000" b="1" dirty="0"/>
              <a:t>Εξωτερικές λύσεις: </a:t>
            </a:r>
          </a:p>
          <a:p>
            <a:pPr marL="0" indent="0">
              <a:buNone/>
            </a:pPr>
            <a:endParaRPr lang="el-GR" sz="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b="1" dirty="0"/>
              <a:t>Απολύσεις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b="1" dirty="0"/>
              <a:t>Χωρίς απολύσεις: </a:t>
            </a:r>
            <a:r>
              <a:rPr lang="el-GR" sz="1800" dirty="0"/>
              <a:t>προγράμματα πρόωρης συνταξιοδότησης, εθελούσια έξοδος, φυσιολογική μείωση του ανθρώπινου δυναμικού, λόγω κινητικότητας.</a:t>
            </a:r>
          </a:p>
          <a:p>
            <a:pPr marL="266700" lvl="1" indent="0">
              <a:buNone/>
            </a:pPr>
            <a:endParaRPr lang="el-GR" sz="1800" dirty="0"/>
          </a:p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19</a:t>
            </a:fld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DDBE60-9F4F-464F-8076-66232277CAB9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810BD7D9-D529-40B8-BE92-AA184E025573}"/>
              </a:ext>
            </a:extLst>
          </p:cNvPr>
          <p:cNvSpPr/>
          <p:nvPr/>
        </p:nvSpPr>
        <p:spPr>
          <a:xfrm>
            <a:off x="6717426" y="461640"/>
            <a:ext cx="522335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l-G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μείωση του κόστους εργασίας επιτυγχάνεται μέσω εσωτερικών &amp; εξωτερικών λύσεων</a:t>
            </a:r>
          </a:p>
        </p:txBody>
      </p:sp>
    </p:spTree>
    <p:extLst>
      <p:ext uri="{BB962C8B-B14F-4D97-AF65-F5344CB8AC3E}">
        <p14:creationId xmlns="" xmlns:p14="http://schemas.microsoft.com/office/powerpoint/2010/main" val="390099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78548"/>
            <a:ext cx="11340000" cy="432000"/>
          </a:xfrm>
        </p:spPr>
        <p:txBody>
          <a:bodyPr rtlCol="0"/>
          <a:lstStyle/>
          <a:p>
            <a:r>
              <a:rPr lang="el-GR" dirty="0"/>
              <a:t>Προγραμματισμός  Ανθρώπινου  Δυναμικού</a:t>
            </a:r>
          </a:p>
        </p:txBody>
      </p:sp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316" y="3036470"/>
            <a:ext cx="4571998" cy="2194694"/>
          </a:xfrm>
        </p:spPr>
        <p:txBody>
          <a:bodyPr rtlCol="0"/>
          <a:lstStyle/>
          <a:p>
            <a:pPr lvl="0"/>
            <a:r>
              <a:rPr lang="el-GR" dirty="0"/>
              <a:t>για τον προσδιορισμό, απόκτηση και αξιοποίηση του απαιτούμενου προσωπικού, τόσο ποσοτικά όσο και ποιοτικά, ούτως ώστε να επιτευχθούν οι στόχοι της επιχείρησης.</a:t>
            </a:r>
          </a:p>
          <a:p>
            <a:pPr marL="0" lvl="0" indent="0">
              <a:buNone/>
            </a:pPr>
            <a:endParaRPr lang="el-GR" dirty="0"/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363035"/>
            <a:ext cx="0" cy="38309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=""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2517" y="2947459"/>
            <a:ext cx="5472113" cy="2196041"/>
          </a:xfrm>
        </p:spPr>
        <p:txBody>
          <a:bodyPr rtlCol="0"/>
          <a:lstStyle/>
          <a:p>
            <a:pPr lvl="0"/>
            <a:r>
              <a:rPr lang="el-GR" dirty="0"/>
              <a:t>μέσω της οποίας αποφασίζεται ποιες θέσεις εργασίας θα καλυφθούν.</a:t>
            </a:r>
          </a:p>
          <a:p>
            <a:pPr marL="0" lvl="0" indent="0">
              <a:buNone/>
            </a:pPr>
            <a:endParaRPr lang="el-GR" sz="105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Χρονικός ορίζοντας</a:t>
            </a:r>
          </a:p>
          <a:p>
            <a:pPr marL="533400" lvl="2" indent="0">
              <a:buNone/>
            </a:pPr>
            <a:endParaRPr lang="el-GR" sz="1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Η διαδικασία αφορά σε όλες τις θέσεις. </a:t>
            </a:r>
          </a:p>
          <a:p>
            <a:pPr marL="533400" lvl="2" indent="0">
              <a:buNone/>
            </a:pPr>
            <a:endParaRPr lang="el-GR" sz="1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Προγραμματισμός διαδοχής (</a:t>
            </a:r>
            <a:r>
              <a:rPr lang="el-GR" sz="1800" dirty="0" err="1"/>
              <a:t>succession</a:t>
            </a:r>
            <a:r>
              <a:rPr lang="el-GR" sz="1800" dirty="0"/>
              <a:t> </a:t>
            </a:r>
            <a:r>
              <a:rPr lang="el-GR" sz="1800" dirty="0" err="1"/>
              <a:t>planning</a:t>
            </a:r>
            <a:r>
              <a:rPr lang="el-GR" sz="1800" dirty="0"/>
              <a:t>): Ορισμένες εταιρείες, αποκαλούν τη διαδικασία ως κάλυψη θέσεων υψηλόβαθμων στελεχών.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2</a:t>
            </a:fld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087546D-8CE9-43A9-905E-D99C1E0184D3}"/>
              </a:ext>
            </a:extLst>
          </p:cNvPr>
          <p:cNvSpPr txBox="1"/>
          <p:nvPr/>
        </p:nvSpPr>
        <p:spPr>
          <a:xfrm>
            <a:off x="10409129" y="6193960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Θέση κειμένου 3">
            <a:extLst>
              <a:ext uri="{FF2B5EF4-FFF2-40B4-BE49-F238E27FC236}">
                <a16:creationId xmlns="" xmlns:a16="http://schemas.microsoft.com/office/drawing/2014/main" id="{FFE16842-298F-48C2-9001-FE71EDEF8AD8}"/>
              </a:ext>
            </a:extLst>
          </p:cNvPr>
          <p:cNvSpPr txBox="1">
            <a:spLocks/>
          </p:cNvSpPr>
          <p:nvPr/>
        </p:nvSpPr>
        <p:spPr>
          <a:xfrm>
            <a:off x="432000" y="2442934"/>
            <a:ext cx="5472000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Η διαδικασία</a:t>
            </a:r>
          </a:p>
        </p:txBody>
      </p:sp>
      <p:sp>
        <p:nvSpPr>
          <p:cNvPr id="18" name="Θέση κειμένου 5">
            <a:extLst>
              <a:ext uri="{FF2B5EF4-FFF2-40B4-BE49-F238E27FC236}">
                <a16:creationId xmlns="" xmlns:a16="http://schemas.microsoft.com/office/drawing/2014/main" id="{6EECFA36-469A-4AA9-A203-06766F8B6DAA}"/>
              </a:ext>
            </a:extLst>
          </p:cNvPr>
          <p:cNvSpPr txBox="1">
            <a:spLocks/>
          </p:cNvSpPr>
          <p:nvPr/>
        </p:nvSpPr>
        <p:spPr>
          <a:xfrm>
            <a:off x="6600624" y="2443459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Η διαδικασία</a:t>
            </a:r>
          </a:p>
        </p:txBody>
      </p:sp>
    </p:spTree>
    <p:extLst>
      <p:ext uri="{BB962C8B-B14F-4D97-AF65-F5344CB8AC3E}">
        <p14:creationId xmlns="" xmlns:p14="http://schemas.microsoft.com/office/powerpoint/2010/main" val="142047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="" xmlns:a16="http://schemas.microsoft.com/office/drawing/2014/main" id="{5E11CB4F-A81C-45E4-B760-41D3F08F8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8783199"/>
              </p:ext>
            </p:extLst>
          </p:nvPr>
        </p:nvGraphicFramePr>
        <p:xfrm>
          <a:off x="3734803" y="1262130"/>
          <a:ext cx="8178154" cy="49712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6186">
                  <a:extLst>
                    <a:ext uri="{9D8B030D-6E8A-4147-A177-3AD203B41FA5}">
                      <a16:colId xmlns="" xmlns:a16="http://schemas.microsoft.com/office/drawing/2014/main" val="237516592"/>
                    </a:ext>
                  </a:extLst>
                </a:gridCol>
                <a:gridCol w="3582617">
                  <a:extLst>
                    <a:ext uri="{9D8B030D-6E8A-4147-A177-3AD203B41FA5}">
                      <a16:colId xmlns="" xmlns:a16="http://schemas.microsoft.com/office/drawing/2014/main" val="3044248932"/>
                    </a:ext>
                  </a:extLst>
                </a:gridCol>
                <a:gridCol w="1659183">
                  <a:extLst>
                    <a:ext uri="{9D8B030D-6E8A-4147-A177-3AD203B41FA5}">
                      <a16:colId xmlns="" xmlns:a16="http://schemas.microsoft.com/office/drawing/2014/main" val="2333490028"/>
                    </a:ext>
                  </a:extLst>
                </a:gridCol>
                <a:gridCol w="2380168">
                  <a:extLst>
                    <a:ext uri="{9D8B030D-6E8A-4147-A177-3AD203B41FA5}">
                      <a16:colId xmlns="" xmlns:a16="http://schemas.microsoft.com/office/drawing/2014/main" val="3924142737"/>
                    </a:ext>
                  </a:extLst>
                </a:gridCol>
              </a:tblGrid>
              <a:tr h="7714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ΕΠΙΛΟΓΗ</a:t>
                      </a:r>
                    </a:p>
                    <a:p>
                      <a:endParaRPr lang="el-GR" sz="2000" dirty="0"/>
                    </a:p>
                  </a:txBody>
                  <a:tcPr marL="101143" marR="101143" marT="50572" marB="50572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ΡΥΘΜΟΣ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ΑΝΘΡΩΠΙΝΗ ΚΑΤΑΠΟΝΗΣΗ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3488727473"/>
                  </a:ext>
                </a:extLst>
              </a:tr>
              <a:tr h="458726">
                <a:tc>
                  <a:txBody>
                    <a:bodyPr/>
                    <a:lstStyle/>
                    <a:p>
                      <a:r>
                        <a:rPr lang="el-GR" sz="2000"/>
                        <a:t>1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r>
                        <a:rPr lang="el-GR" sz="2000"/>
                        <a:t>Μείωση προσωπικού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Ταχύς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Υψηλή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716243041"/>
                  </a:ext>
                </a:extLst>
              </a:tr>
              <a:tr h="458726">
                <a:tc>
                  <a:txBody>
                    <a:bodyPr/>
                    <a:lstStyle/>
                    <a:p>
                      <a:r>
                        <a:rPr lang="el-GR" sz="2000"/>
                        <a:t>2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r>
                        <a:rPr lang="el-GR" sz="2000"/>
                        <a:t>Μειώσεις αμοιβών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Ταχύς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Υψηλή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4033355523"/>
                  </a:ext>
                </a:extLst>
              </a:tr>
              <a:tr h="458726">
                <a:tc>
                  <a:txBody>
                    <a:bodyPr/>
                    <a:lstStyle/>
                    <a:p>
                      <a:r>
                        <a:rPr lang="el-GR" sz="2000"/>
                        <a:t>3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Υποβιβασμοί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Ταχύς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Υψηλή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1196999823"/>
                  </a:ext>
                </a:extLst>
              </a:tr>
              <a:tr h="458726">
                <a:tc>
                  <a:txBody>
                    <a:bodyPr/>
                    <a:lstStyle/>
                    <a:p>
                      <a:r>
                        <a:rPr lang="el-GR" sz="2000"/>
                        <a:t>4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r>
                        <a:rPr lang="el-GR" sz="2000"/>
                        <a:t>Μεταθέσεις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Ταχύς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Μέτρια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3419183604"/>
                  </a:ext>
                </a:extLst>
              </a:tr>
              <a:tr h="529948">
                <a:tc>
                  <a:txBody>
                    <a:bodyPr/>
                    <a:lstStyle/>
                    <a:p>
                      <a:r>
                        <a:rPr lang="el-GR" sz="2000"/>
                        <a:t>5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Κατανομή της εργασίας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Ταχύς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Μέτρια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232088019"/>
                  </a:ext>
                </a:extLst>
              </a:tr>
              <a:tr h="458726">
                <a:tc>
                  <a:txBody>
                    <a:bodyPr/>
                    <a:lstStyle/>
                    <a:p>
                      <a:r>
                        <a:rPr lang="el-GR" sz="2000"/>
                        <a:t>6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r>
                        <a:rPr lang="el-GR" sz="2000"/>
                        <a:t>Πάγωμα προσλήψεων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Βραδύς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/>
                        <a:t>Χαμηλή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2301689192"/>
                  </a:ext>
                </a:extLst>
              </a:tr>
              <a:tr h="458726">
                <a:tc>
                  <a:txBody>
                    <a:bodyPr/>
                    <a:lstStyle/>
                    <a:p>
                      <a:r>
                        <a:rPr lang="el-GR" sz="2000"/>
                        <a:t>7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r>
                        <a:rPr lang="el-GR" sz="2000"/>
                        <a:t>Φυσική φθορά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Βραδύς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Χαμηλή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1439879606"/>
                  </a:ext>
                </a:extLst>
              </a:tr>
              <a:tr h="458726">
                <a:tc>
                  <a:txBody>
                    <a:bodyPr/>
                    <a:lstStyle/>
                    <a:p>
                      <a:r>
                        <a:rPr lang="el-GR" sz="2000"/>
                        <a:t>8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r>
                        <a:rPr lang="el-GR" sz="2000"/>
                        <a:t>Πρόωρη συνταξιοδότηση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Βραδύς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Χαμηλή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1513741621"/>
                  </a:ext>
                </a:extLst>
              </a:tr>
              <a:tr h="458726">
                <a:tc>
                  <a:txBody>
                    <a:bodyPr/>
                    <a:lstStyle/>
                    <a:p>
                      <a:r>
                        <a:rPr lang="el-GR" sz="2000"/>
                        <a:t>9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Επιμόρφωση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/>
                        <a:t>Βραδύς</a:t>
                      </a:r>
                    </a:p>
                  </a:txBody>
                  <a:tcPr marL="101143" marR="101143" marT="50572" marB="50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Χαμηλή</a:t>
                      </a:r>
                    </a:p>
                  </a:txBody>
                  <a:tcPr marL="101143" marR="101143" marT="50572" marB="50572"/>
                </a:tc>
                <a:extLst>
                  <a:ext uri="{0D108BD9-81ED-4DB2-BD59-A6C34878D82A}">
                    <a16:rowId xmlns="" xmlns:a16="http://schemas.microsoft.com/office/drawing/2014/main" val="13683679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BDF2D6-9D9A-4FB6-AC8F-463484692634}"/>
              </a:ext>
            </a:extLst>
          </p:cNvPr>
          <p:cNvSpPr txBox="1"/>
          <p:nvPr/>
        </p:nvSpPr>
        <p:spPr>
          <a:xfrm>
            <a:off x="214648" y="258440"/>
            <a:ext cx="2752354" cy="27092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l-GR" sz="2200" spc="-70" dirty="0"/>
              <a:t>Επιλογές για τη μείωση της πλεονάζουσας προσφοράς εργασίας</a:t>
            </a:r>
          </a:p>
        </p:txBody>
      </p:sp>
    </p:spTree>
    <p:extLst>
      <p:ext uri="{BB962C8B-B14F-4D97-AF65-F5344CB8AC3E}">
        <p14:creationId xmlns="" xmlns:p14="http://schemas.microsoft.com/office/powerpoint/2010/main" val="5612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635B39-8CB1-4C26-A29A-2FED18CEE1A0}"/>
              </a:ext>
            </a:extLst>
          </p:cNvPr>
          <p:cNvSpPr txBox="1"/>
          <p:nvPr/>
        </p:nvSpPr>
        <p:spPr>
          <a:xfrm>
            <a:off x="869627" y="523569"/>
            <a:ext cx="1045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Επιλογές για την αποφυγή αναμενόμενου ελλείματος ανθρώπινου δυναμικού</a:t>
            </a: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="" xmlns:a16="http://schemas.microsoft.com/office/drawing/2014/main" id="{5E11CB4F-A81C-45E4-B760-41D3F08F8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8238504"/>
              </p:ext>
            </p:extLst>
          </p:nvPr>
        </p:nvGraphicFramePr>
        <p:xfrm>
          <a:off x="1421575" y="1545383"/>
          <a:ext cx="9348850" cy="4546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367">
                  <a:extLst>
                    <a:ext uri="{9D8B030D-6E8A-4147-A177-3AD203B41FA5}">
                      <a16:colId xmlns="" xmlns:a16="http://schemas.microsoft.com/office/drawing/2014/main" val="237516592"/>
                    </a:ext>
                  </a:extLst>
                </a:gridCol>
                <a:gridCol w="4414630">
                  <a:extLst>
                    <a:ext uri="{9D8B030D-6E8A-4147-A177-3AD203B41FA5}">
                      <a16:colId xmlns="" xmlns:a16="http://schemas.microsoft.com/office/drawing/2014/main" val="3044248932"/>
                    </a:ext>
                  </a:extLst>
                </a:gridCol>
                <a:gridCol w="2209473">
                  <a:extLst>
                    <a:ext uri="{9D8B030D-6E8A-4147-A177-3AD203B41FA5}">
                      <a16:colId xmlns="" xmlns:a16="http://schemas.microsoft.com/office/drawing/2014/main" val="2333490028"/>
                    </a:ext>
                  </a:extLst>
                </a:gridCol>
                <a:gridCol w="2198380">
                  <a:extLst>
                    <a:ext uri="{9D8B030D-6E8A-4147-A177-3AD203B41FA5}">
                      <a16:colId xmlns="" xmlns:a16="http://schemas.microsoft.com/office/drawing/2014/main" val="3924142737"/>
                    </a:ext>
                  </a:extLst>
                </a:gridCol>
              </a:tblGrid>
              <a:tr h="8301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ΕΠΙΛΟΓΗ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ΡΥΘΜΟΣ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ΑΝΑΚΛΗΤΟΤΗΤΑ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8727473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Υπερωρίες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Ταχύς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Υψηλή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6243041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Υπάλληλοι προσωρινής απασχόλησης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Ταχύς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Υψηλή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3355523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Ανάθεση εργασιών σε τρίτους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Ταχύς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Υψηλή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6999823"/>
                  </a:ext>
                </a:extLst>
              </a:tr>
              <a:tr h="830199">
                <a:tc>
                  <a:txBody>
                    <a:bodyPr/>
                    <a:lstStyle/>
                    <a:p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Μεταθέσεις </a:t>
                      </a:r>
                      <a:r>
                        <a:rPr lang="el-GR" dirty="0" err="1"/>
                        <a:t>επανεκπαιδευμένων</a:t>
                      </a:r>
                      <a:r>
                        <a:rPr lang="el-GR" dirty="0"/>
                        <a:t> υπαλλήλων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Βραδύς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Υψηλή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9183604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Μειωμένη κίνηση προσωπικού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Βραδύς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Μέτρια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088019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Νέες εξωτερικές προσλήψεις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Βραδύς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Χαμηλή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1689192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r>
                        <a:rPr lang="el-G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Τεχνολογική καινοτομία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Βραδύς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Χαμηλή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987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851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695B5638-9757-48BE-91C4-49B128324599}"/>
              </a:ext>
            </a:extLst>
          </p:cNvPr>
          <p:cNvPicPr/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483006" y="386365"/>
            <a:ext cx="5734752" cy="3416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13CF43-3364-44BA-B4D3-2CB19A2FA686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786141"/>
            <a:ext cx="5276995" cy="4836765"/>
          </a:xfrm>
        </p:spPr>
        <p:txBody>
          <a:bodyPr rtlCol="0"/>
          <a:lstStyle/>
          <a:p>
            <a:pPr marL="0" indent="0" rtl="0">
              <a:buNone/>
            </a:pPr>
            <a:endParaRPr lang="el-GR" dirty="0"/>
          </a:p>
          <a:p>
            <a:pPr marL="452628" indent="-342900">
              <a:buFont typeface="+mj-lt"/>
              <a:buAutoNum type="arabicPeriod"/>
              <a:defRPr/>
            </a:pPr>
            <a:r>
              <a:rPr lang="el-GR" dirty="0"/>
              <a:t>Κατά την περίοδο 1987-2001, πάνω από το </a:t>
            </a:r>
            <a:r>
              <a:rPr lang="el-GR" b="1" dirty="0"/>
              <a:t>85%</a:t>
            </a:r>
            <a:r>
              <a:rPr lang="el-GR" dirty="0"/>
              <a:t> των </a:t>
            </a:r>
            <a:r>
              <a:rPr lang="el-GR" b="1" dirty="0"/>
              <a:t>επιχειρήσεων</a:t>
            </a:r>
            <a:r>
              <a:rPr lang="el-GR" dirty="0"/>
              <a:t> που περιλαμβάνει το περιοδικό </a:t>
            </a:r>
            <a:r>
              <a:rPr lang="el-GR" b="1" dirty="0" err="1"/>
              <a:t>Fortune</a:t>
            </a:r>
            <a:r>
              <a:rPr lang="el-GR" b="1" dirty="0"/>
              <a:t> 1000</a:t>
            </a:r>
            <a:r>
              <a:rPr lang="el-GR" dirty="0"/>
              <a:t>, προέβησαν σε </a:t>
            </a:r>
            <a:r>
              <a:rPr lang="el-GR" b="1" dirty="0"/>
              <a:t>μειώσεις </a:t>
            </a:r>
            <a:r>
              <a:rPr lang="el-GR" dirty="0"/>
              <a:t>προσωπικού, με συνέπεια περισσότερες από οκτώ (8) εκατομμύρια απολύσεις. </a:t>
            </a:r>
          </a:p>
          <a:p>
            <a:pPr marL="452628" indent="-342900">
              <a:buFont typeface="+mj-lt"/>
              <a:buAutoNum type="arabicPeriod"/>
              <a:defRPr/>
            </a:pPr>
            <a:endParaRPr lang="el-GR" dirty="0"/>
          </a:p>
          <a:p>
            <a:pPr marL="452628" indent="-342900">
              <a:buFont typeface="+mj-lt"/>
              <a:buAutoNum type="arabicPeriod"/>
              <a:defRPr/>
            </a:pPr>
            <a:r>
              <a:rPr lang="el-GR" dirty="0"/>
              <a:t>Σχεδόν στο ήμισυ και πλέον των περιπτώσεων, οι επιχειρήσεις που προχώρησαν σε μαζικές απολύσεις ήταν </a:t>
            </a:r>
            <a:r>
              <a:rPr lang="el-GR" b="1" dirty="0"/>
              <a:t>κερδοφόρες</a:t>
            </a:r>
            <a:r>
              <a:rPr lang="el-GR" dirty="0"/>
              <a:t> εκείνη την περίοδο.</a:t>
            </a:r>
          </a:p>
          <a:p>
            <a:pPr marL="395478" indent="-285750">
              <a:defRPr/>
            </a:pPr>
            <a:endParaRPr lang="el-GR" dirty="0"/>
          </a:p>
          <a:p>
            <a:pPr rtl="0"/>
            <a:endParaRPr lang="el-GR" dirty="0"/>
          </a:p>
        </p:txBody>
      </p:sp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57248" y="3886731"/>
            <a:ext cx="5728636" cy="826936"/>
          </a:xfrm>
        </p:spPr>
        <p:txBody>
          <a:bodyPr rtlCol="0"/>
          <a:lstStyle/>
          <a:p>
            <a:pPr algn="ctr"/>
            <a:r>
              <a:rPr lang="el-GR" sz="3600" b="1" dirty="0"/>
              <a:t>Απολύσεις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22</a:t>
            </a:fld>
            <a:endParaRPr lang="el-GR" dirty="0"/>
          </a:p>
        </p:txBody>
      </p:sp>
      <p:pic>
        <p:nvPicPr>
          <p:cNvPr id="14" name="Εικόνα 13" descr="Εικόνα που περιέχει άτομο, κουστούμι, άνδρας, γραβάτα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E751A041-A526-47AA-885E-CE1EBD14B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11" y="-1"/>
            <a:ext cx="5734752" cy="3886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85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Screen Clipping">
            <a:extLst>
              <a:ext uri="{FF2B5EF4-FFF2-40B4-BE49-F238E27FC236}">
                <a16:creationId xmlns="" xmlns:a16="http://schemas.microsoft.com/office/drawing/2014/main" id="{2A2DAE2E-42F8-4BD8-8F6C-C6AAAA49A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51" y="1287887"/>
            <a:ext cx="9388698" cy="4911264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E2285F85-4F8D-42EC-AFBD-22BBAD7EEE2C}"/>
              </a:ext>
            </a:extLst>
          </p:cNvPr>
          <p:cNvSpPr/>
          <p:nvPr/>
        </p:nvSpPr>
        <p:spPr>
          <a:xfrm>
            <a:off x="905814" y="428016"/>
            <a:ext cx="10380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1F497D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MT"/>
              </a:rPr>
              <a:t>Απολύσεις: Η περίπτωση του τραπεζικού κλάδου στην Ελλάδα</a:t>
            </a:r>
            <a:endParaRPr lang="el-GR" sz="24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118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C994456E-7A3D-48BD-984B-45613697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69" y="37374"/>
            <a:ext cx="5565732" cy="3663226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730" y="1017436"/>
            <a:ext cx="5387023" cy="3261518"/>
          </a:xfrm>
        </p:spPr>
        <p:txBody>
          <a:bodyPr rtlCol="0"/>
          <a:lstStyle/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000" b="1" dirty="0"/>
              <a:t>Ο τρόπος ανακοίνωσης μιας απόλυσης είναι ύψιστης σημασίας καθώς από αυτόν εξαρτάται :</a:t>
            </a:r>
          </a:p>
          <a:p>
            <a:pPr marL="0" indent="0">
              <a:buNone/>
            </a:pPr>
            <a:endParaRPr lang="el-GR" sz="2200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Η αποφυγή εντάσεων στον εργασιακό χώρο </a:t>
            </a:r>
          </a:p>
          <a:p>
            <a:pPr marL="0" lvl="0" indent="0">
              <a:buNone/>
            </a:pPr>
            <a:endParaRPr lang="el-GR" sz="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Αν θα κλονιστεί το ηθικό των εργαζομένων</a:t>
            </a:r>
          </a:p>
          <a:p>
            <a:pPr marL="0" lvl="0" indent="0">
              <a:buNone/>
            </a:pPr>
            <a:endParaRPr lang="el-GR" sz="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Η διατήρηση της εμπιστοσύνης στον εργοδότη </a:t>
            </a:r>
          </a:p>
          <a:p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57248" y="4311378"/>
            <a:ext cx="5734750" cy="985002"/>
          </a:xfrm>
        </p:spPr>
        <p:txBody>
          <a:bodyPr rtlCol="0"/>
          <a:lstStyle/>
          <a:p>
            <a:pPr algn="ctr"/>
            <a:r>
              <a:rPr lang="el-GR" sz="2800" b="1" dirty="0"/>
              <a:t>Ανακοίνωση των απολύσεων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24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2AA6B7-C47F-4392-B2F2-E9F5FFADB0AA}"/>
              </a:ext>
            </a:extLst>
          </p:cNvPr>
          <p:cNvSpPr txBox="1"/>
          <p:nvPr/>
        </p:nvSpPr>
        <p:spPr>
          <a:xfrm>
            <a:off x="10396603" y="6386050"/>
            <a:ext cx="964504" cy="432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EC9641D7-3BCB-4C04-82B1-D561C914F1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248" y="-3"/>
            <a:ext cx="5734752" cy="3890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059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008196"/>
            <a:ext cx="11340000" cy="432000"/>
          </a:xfrm>
        </p:spPr>
        <p:txBody>
          <a:bodyPr rtlCol="0"/>
          <a:lstStyle/>
          <a:p>
            <a:r>
              <a:rPr lang="el-GR" dirty="0"/>
              <a:t>Βασικά στοιχεία για τη διαδικασία των απολύσεων</a:t>
            </a:r>
          </a:p>
        </p:txBody>
      </p:sp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214" y="2587458"/>
            <a:ext cx="5472000" cy="2711051"/>
          </a:xfrm>
        </p:spPr>
        <p:txBody>
          <a:bodyPr vert="horz" lIns="0" tIns="0" rIns="0" bIns="0" rtlCol="0" anchor="t">
            <a:noAutofit/>
          </a:bodyPr>
          <a:lstStyle/>
          <a:p>
            <a:pPr marL="266700" indent="-266700">
              <a:buChar char="•"/>
            </a:pPr>
            <a:r>
              <a:rPr lang="el-GR" sz="2000" b="0" dirty="0"/>
              <a:t>Γνωστοποίηση εκ των προτέρων σε προσωπική συνάντηση προϊσταμένου και εργαζομένου </a:t>
            </a:r>
          </a:p>
          <a:p>
            <a:endParaRPr lang="el-GR" sz="200" b="0" dirty="0"/>
          </a:p>
          <a:p>
            <a:pPr marL="266700" indent="-266700">
              <a:buChar char="•"/>
            </a:pPr>
            <a:r>
              <a:rPr lang="el-GR" sz="2000" b="0" dirty="0"/>
              <a:t>Ενημέρωση της ομάδας </a:t>
            </a:r>
          </a:p>
          <a:p>
            <a:endParaRPr lang="el-GR" sz="200" b="0" dirty="0"/>
          </a:p>
          <a:p>
            <a:pPr marL="266700" indent="-266700">
              <a:buChar char="•"/>
            </a:pPr>
            <a:r>
              <a:rPr lang="el-GR" sz="2000" b="0" dirty="0"/>
              <a:t>Κατανόηση των αντιδράσεων </a:t>
            </a:r>
          </a:p>
          <a:p>
            <a:endParaRPr lang="el-GR" sz="200" b="0" dirty="0"/>
          </a:p>
          <a:p>
            <a:pPr marL="266700" indent="-266700">
              <a:buChar char="•"/>
            </a:pPr>
            <a:r>
              <a:rPr lang="el-GR" sz="2000" b="0" dirty="0"/>
              <a:t>Γραπτή γνωστοποίηση της καταγγελίας της σύμβασης εργασίας </a:t>
            </a:r>
          </a:p>
          <a:p>
            <a:endParaRPr lang="el-GR" sz="200" b="0" dirty="0"/>
          </a:p>
          <a:p>
            <a:pPr marL="266700" indent="-266700">
              <a:buChar char="•"/>
            </a:pPr>
            <a:r>
              <a:rPr lang="el-GR" sz="2000" b="0" dirty="0"/>
              <a:t>Καταβολή νόμιμης αποζημίωσης  </a:t>
            </a:r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=""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581245"/>
            <a:ext cx="5472000" cy="3506404"/>
          </a:xfrm>
        </p:spPr>
        <p:txBody>
          <a:bodyPr vert="horz" lIns="0" tIns="0" rIns="0" bIns="0" rtlCol="0" anchor="t">
            <a:noAutofit/>
          </a:bodyPr>
          <a:lstStyle/>
          <a:p>
            <a:pPr marL="266700" indent="-266700">
              <a:buChar char="•"/>
            </a:pPr>
            <a:r>
              <a:rPr lang="el-GR" sz="2000" b="0" dirty="0"/>
              <a:t>Αναγγελία της απόλυσης στον ΟΑΕΔ (διαδικτυακό πρόγραμμα ΑΡΙΑΔΝΗ) μέσα σε 8 ημέρες, αλλιώς ο εργοδότης έχει ποινικές συνέπειες </a:t>
            </a:r>
          </a:p>
          <a:p>
            <a:endParaRPr lang="el-GR" sz="2000" b="0" dirty="0"/>
          </a:p>
          <a:p>
            <a:pPr marL="266700" indent="-266700">
              <a:buChar char="•"/>
            </a:pPr>
            <a:r>
              <a:rPr lang="el-GR" sz="2000" b="0" dirty="0"/>
              <a:t>Η γνωστοποίηση του λόγου της καταγγελίας, ούτως ώστε να διαπιστώνεται ότι δεν προσκρούει σε απαγορευτικές διατάξεις, όπως: </a:t>
            </a:r>
            <a:r>
              <a:rPr lang="el-GR" sz="2000" b="0" dirty="0" err="1"/>
              <a:t>έγκυες</a:t>
            </a:r>
            <a:r>
              <a:rPr lang="el-GR" sz="2000" b="0" dirty="0"/>
              <a:t> κατά την διάρκεια της εγκυμοσύνης, συνδικαλιστές, κλπ. </a:t>
            </a:r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25</a:t>
            </a:fld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F42B2CA-2EF7-4991-9D6E-574D1071687C}"/>
              </a:ext>
            </a:extLst>
          </p:cNvPr>
          <p:cNvSpPr txBox="1"/>
          <p:nvPr/>
        </p:nvSpPr>
        <p:spPr>
          <a:xfrm>
            <a:off x="10409129" y="6219012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8969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0E6C54D9-9DAA-4745-95E1-FFE64079C8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022" y="854084"/>
            <a:ext cx="8583955" cy="5149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67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471665-636167167597190456-16x9.jpg">
            <a:extLst>
              <a:ext uri="{FF2B5EF4-FFF2-40B4-BE49-F238E27FC236}">
                <a16:creationId xmlns="" xmlns:a16="http://schemas.microsoft.com/office/drawing/2014/main" id="{6B410962-74F1-4DA0-96AA-0AA172EAE5A8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82826" cy="6371350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008" y="3537881"/>
            <a:ext cx="6344992" cy="955829"/>
          </a:xfrm>
        </p:spPr>
        <p:txBody>
          <a:bodyPr rtlCol="0"/>
          <a:lstStyle/>
          <a:p>
            <a:pPr algn="ctr"/>
            <a:r>
              <a:rPr lang="el-GR" dirty="0"/>
              <a:t>Προσέλκυση </a:t>
            </a:r>
            <a:br>
              <a:rPr lang="el-GR" dirty="0"/>
            </a:br>
            <a:endParaRPr lang="el-GR" sz="4800" spc="-34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27</a:t>
            </a:fld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8B2612-4032-4D9E-8ED6-E40CE3E418BE}"/>
              </a:ext>
            </a:extLst>
          </p:cNvPr>
          <p:cNvSpPr txBox="1"/>
          <p:nvPr/>
        </p:nvSpPr>
        <p:spPr>
          <a:xfrm>
            <a:off x="10409129" y="6206486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Θέση κειμένου 2">
            <a:extLst>
              <a:ext uri="{FF2B5EF4-FFF2-40B4-BE49-F238E27FC236}">
                <a16:creationId xmlns="" xmlns:a16="http://schemas.microsoft.com/office/drawing/2014/main" id="{3E634794-127C-4E02-9431-2F210BBF340E}"/>
              </a:ext>
            </a:extLst>
          </p:cNvPr>
          <p:cNvSpPr txBox="1">
            <a:spLocks/>
          </p:cNvSpPr>
          <p:nvPr/>
        </p:nvSpPr>
        <p:spPr>
          <a:xfrm>
            <a:off x="5840892" y="4493710"/>
            <a:ext cx="6344992" cy="7548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4000" b="1" spc="-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Ανθρώπινου Δυναμικού</a:t>
            </a:r>
          </a:p>
        </p:txBody>
      </p:sp>
    </p:spTree>
    <p:extLst>
      <p:ext uri="{BB962C8B-B14F-4D97-AF65-F5344CB8AC3E}">
        <p14:creationId xmlns="" xmlns:p14="http://schemas.microsoft.com/office/powerpoint/2010/main" val="2694302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BBE3A038-6388-46E7-897A-D95D1E21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26269" y="4161"/>
            <a:ext cx="5565732" cy="373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665961"/>
            <a:ext cx="5472000" cy="4014677"/>
          </a:xfrm>
        </p:spPr>
        <p:txBody>
          <a:bodyPr rtlCol="0"/>
          <a:lstStyle/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dirty="0"/>
              <a:t>Η διαδικασία </a:t>
            </a:r>
            <a:r>
              <a:rPr lang="el-GR" b="1" dirty="0"/>
              <a:t>εντοπισμού</a:t>
            </a:r>
            <a:r>
              <a:rPr lang="el-GR" dirty="0"/>
              <a:t> &amp; </a:t>
            </a:r>
            <a:r>
              <a:rPr lang="el-GR" b="1" dirty="0"/>
              <a:t>προσέλκυσης</a:t>
            </a:r>
            <a:r>
              <a:rPr lang="el-GR" dirty="0"/>
              <a:t> υποψηφίων (τόσο μέσα από την επιχείρηση όσο και από το εξωτερικό της) ικανών για την κάλυψη κενών ή νέων θέσεων εργασίας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b="1" dirty="0"/>
              <a:t>Στόχος</a:t>
            </a:r>
            <a:r>
              <a:rPr lang="el-GR" sz="2000" dirty="0"/>
              <a:t>: </a:t>
            </a:r>
            <a:r>
              <a:rPr lang="el-GR" sz="1800" dirty="0"/>
              <a:t>η δημιουργία μιας </a:t>
            </a:r>
            <a:r>
              <a:rPr lang="el-GR" sz="1800" b="1" dirty="0"/>
              <a:t>μεγάλης δεξαμενής </a:t>
            </a:r>
            <a:r>
              <a:rPr lang="el-GR" sz="1800" dirty="0"/>
              <a:t>υποψηφίων από τους οποίους θα επιλεγούν εκείνοι που θα καλύψουν τις θέσεις.</a:t>
            </a:r>
          </a:p>
          <a:p>
            <a:pPr marL="266700" lvl="1" indent="0">
              <a:buNone/>
            </a:pPr>
            <a:endParaRPr lang="el-G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/>
              <a:t>Περιλαμβάνει </a:t>
            </a:r>
            <a:r>
              <a:rPr lang="el-GR" sz="1800" dirty="0"/>
              <a:t>εκείνες τις δραστηριότητες που έπονται της ανάλυσης και της περιγραφής των θέσεων εργασίας και προηγούνται της επιλογής του προσωπικού.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l-GR" sz="1800" dirty="0"/>
          </a:p>
          <a:p>
            <a:pPr marL="0" indent="0">
              <a:buNone/>
              <a:defRPr/>
            </a:pPr>
            <a:endParaRPr lang="el-GR" sz="200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384" y="3802899"/>
            <a:ext cx="4648200" cy="985000"/>
          </a:xfrm>
        </p:spPr>
        <p:txBody>
          <a:bodyPr rtlCol="0"/>
          <a:lstStyle/>
          <a:p>
            <a:pPr algn="ctr"/>
            <a:r>
              <a:rPr lang="el-GR" dirty="0"/>
              <a:t>Προσέλκυση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26268" y="4787899"/>
            <a:ext cx="5233940" cy="985001"/>
          </a:xfrm>
        </p:spPr>
        <p:txBody>
          <a:bodyPr rtlCol="0"/>
          <a:lstStyle/>
          <a:p>
            <a:pPr algn="ctr">
              <a:spcBef>
                <a:spcPct val="0"/>
              </a:spcBef>
            </a:pPr>
            <a:r>
              <a:rPr lang="el-GR" sz="4000" b="1" spc="-300" dirty="0">
                <a:latin typeface="+mj-lt"/>
                <a:ea typeface="+mj-ea"/>
                <a:cs typeface="+mj-cs"/>
              </a:rPr>
              <a:t>Ανθρώπινου Δυναμικού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28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2AA6B7-C47F-4392-B2F2-E9F5FFADB0AA}"/>
              </a:ext>
            </a:extLst>
          </p:cNvPr>
          <p:cNvSpPr txBox="1"/>
          <p:nvPr/>
        </p:nvSpPr>
        <p:spPr>
          <a:xfrm>
            <a:off x="10396603" y="6386050"/>
            <a:ext cx="964504" cy="432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85339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CF40BB3D-E863-486D-9A56-DC848ABA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55660" y="1588231"/>
            <a:ext cx="9280680" cy="3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438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άτομο, ιδιοκτησία, υπαίθριος, ουρανός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1BA10341-0E48-4639-A3B1-4307AE978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5999" cy="3802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13CF43-3364-44BA-B4D3-2CB19A2FA686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468" y="814192"/>
            <a:ext cx="5123147" cy="5600854"/>
          </a:xfrm>
        </p:spPr>
        <p:txBody>
          <a:bodyPr rtlCol="0"/>
          <a:lstStyle/>
          <a:p>
            <a:pPr marL="0" indent="0" algn="ctr">
              <a:buNone/>
            </a:pPr>
            <a:r>
              <a:rPr lang="el-GR" sz="2400" b="1" dirty="0"/>
              <a:t>Στρατηγική &amp; Προγραμματισμός Ανθρώπινου Δυναμικού:</a:t>
            </a:r>
          </a:p>
          <a:p>
            <a:pPr marL="0" indent="0" rtl="0">
              <a:buNone/>
            </a:pPr>
            <a:endParaRPr lang="el-GR" dirty="0"/>
          </a:p>
          <a:p>
            <a:pPr marL="395478" lvl="1" indent="-285750">
              <a:spcBef>
                <a:spcPts val="1000"/>
              </a:spcBef>
              <a:defRPr/>
            </a:pPr>
            <a:r>
              <a:rPr lang="el-GR" sz="1800" dirty="0"/>
              <a:t>Πρέπει να αποτυπώνει τη στρατηγική και να επικουρεί την επίτευξη των στρατηγικών στόχων της επιχείρησης, </a:t>
            </a:r>
          </a:p>
          <a:p>
            <a:pPr marL="395478" lvl="1" indent="-285750">
              <a:spcBef>
                <a:spcPts val="1000"/>
              </a:spcBef>
              <a:defRPr/>
            </a:pPr>
            <a:r>
              <a:rPr lang="el-GR" sz="1800" dirty="0"/>
              <a:t>π.χ., τα σχέδια εισόδου σε νέα αγορά, η μείωση του κόστους, η επέκταση δραστηριοτήτων σε άλλες χώρες, επηρεάζουν το ποιες θέσεις και το πότε χρειάζεται να καλυφθούν. </a:t>
            </a:r>
          </a:p>
          <a:p>
            <a:pPr marL="395478" lvl="1" indent="-285750">
              <a:spcBef>
                <a:spcPts val="1000"/>
              </a:spcBef>
              <a:defRPr/>
            </a:pPr>
            <a:r>
              <a:rPr lang="el-GR" sz="1800" dirty="0"/>
              <a:t>Το υπόβαθρο για τον προγραμματισμό είναι ορισμένες υποθέσεις (π.χ. αναμενόμενα ποσοστά ανεργίας, πολιτική αμοιβών, προσφορά εργασίας στην τοπική αγορά), που πρέπει να είναι κοινές για όλα τα στελέχη.</a:t>
            </a:r>
          </a:p>
          <a:p>
            <a:pPr marL="395478" lvl="1" indent="-285750">
              <a:spcBef>
                <a:spcPts val="1000"/>
              </a:spcBef>
              <a:defRPr/>
            </a:pPr>
            <a:endParaRPr lang="el-GR" sz="1800" dirty="0"/>
          </a:p>
          <a:p>
            <a:pPr rtl="0"/>
            <a:endParaRPr lang="el-GR" dirty="0"/>
          </a:p>
        </p:txBody>
      </p:sp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389" y="3790373"/>
            <a:ext cx="6223495" cy="985000"/>
          </a:xfrm>
        </p:spPr>
        <p:txBody>
          <a:bodyPr rtlCol="0"/>
          <a:lstStyle/>
          <a:p>
            <a:pPr algn="ctr"/>
            <a:r>
              <a:rPr lang="el-GR" sz="3800" dirty="0"/>
              <a:t>Στρατηγικός  Προγραμματισμός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41994" y="4775374"/>
            <a:ext cx="6043890" cy="826936"/>
          </a:xfrm>
        </p:spPr>
        <p:txBody>
          <a:bodyPr rtlCol="0"/>
          <a:lstStyle/>
          <a:p>
            <a:pPr algn="ctr"/>
            <a:r>
              <a:rPr lang="el-GR" sz="3400" b="1" dirty="0"/>
              <a:t>Ανθρώπινου Δυναμικού</a:t>
            </a:r>
            <a:endParaRPr lang="el-GR" sz="34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25568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54" y="432000"/>
            <a:ext cx="11340000" cy="432000"/>
          </a:xfrm>
        </p:spPr>
        <p:txBody>
          <a:bodyPr rtlCol="0"/>
          <a:lstStyle/>
          <a:p>
            <a:r>
              <a:rPr lang="el-GR" dirty="0"/>
              <a:t>Προσέλκυση, Επιλογή &amp; Απόκτηση Ταλέντων</a:t>
            </a:r>
          </a:p>
        </p:txBody>
      </p:sp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3250" y="1412620"/>
            <a:ext cx="5472000" cy="360000"/>
          </a:xfrm>
        </p:spPr>
        <p:txBody>
          <a:bodyPr rtlCol="0"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Απόκτηση ταλέντων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50" y="2615907"/>
            <a:ext cx="4882237" cy="2194694"/>
          </a:xfrm>
        </p:spPr>
        <p:txBody>
          <a:bodyPr rtlCol="0"/>
          <a:lstStyle/>
          <a:p>
            <a:pPr lvl="0"/>
            <a:r>
              <a:rPr lang="el-GR" dirty="0"/>
              <a:t>Εντοπισμός και πρόσληψη ταλέντων, εξαιρετικών υποψηφίων. </a:t>
            </a:r>
          </a:p>
          <a:p>
            <a:pPr marL="0" lvl="0" indent="0">
              <a:buNone/>
            </a:pPr>
            <a:r>
              <a:rPr lang="el-GR" dirty="0"/>
              <a:t> </a:t>
            </a:r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363035"/>
            <a:ext cx="0" cy="298557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30</a:t>
            </a:fld>
            <a:endParaRPr lang="el-GR" dirty="0"/>
          </a:p>
        </p:txBody>
      </p:sp>
      <p:sp>
        <p:nvSpPr>
          <p:cNvPr id="18" name="Θέση κειμένου 3">
            <a:extLst>
              <a:ext uri="{FF2B5EF4-FFF2-40B4-BE49-F238E27FC236}">
                <a16:creationId xmlns="" xmlns:a16="http://schemas.microsoft.com/office/drawing/2014/main" id="{ED09AFCC-10F6-4E73-B1F8-9CADB53E7724}"/>
              </a:ext>
            </a:extLst>
          </p:cNvPr>
          <p:cNvSpPr txBox="1">
            <a:spLocks/>
          </p:cNvSpPr>
          <p:nvPr/>
        </p:nvSpPr>
        <p:spPr>
          <a:xfrm>
            <a:off x="356374" y="1410472"/>
            <a:ext cx="5657148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Προσέλκυση</a:t>
            </a:r>
          </a:p>
        </p:txBody>
      </p:sp>
      <p:sp>
        <p:nvSpPr>
          <p:cNvPr id="19" name="Θέση περιεχομένου 4">
            <a:extLst>
              <a:ext uri="{FF2B5EF4-FFF2-40B4-BE49-F238E27FC236}">
                <a16:creationId xmlns="" xmlns:a16="http://schemas.microsoft.com/office/drawing/2014/main" id="{FA0E3FC7-113C-46EF-9728-76FBAFF6AA3A}"/>
              </a:ext>
            </a:extLst>
          </p:cNvPr>
          <p:cNvSpPr txBox="1">
            <a:spLocks/>
          </p:cNvSpPr>
          <p:nvPr/>
        </p:nvSpPr>
        <p:spPr>
          <a:xfrm>
            <a:off x="391210" y="2613759"/>
            <a:ext cx="4882244" cy="21946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l-GR" dirty="0"/>
              <a:t>Η διαδικασία δημιουργίας ενός συνόλου υποψηφίων ικανών/κατάλληλων για προσφορά εργασίας στη θέση </a:t>
            </a:r>
          </a:p>
          <a:p>
            <a:endParaRPr lang="el-G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Η προσέλκυση συνδέει τις επιχειρήσεις με τις πηγές προσφοράς εργασίας </a:t>
            </a:r>
          </a:p>
          <a:p>
            <a:pPr marL="266700" lvl="1" indent="0">
              <a:buNone/>
            </a:pPr>
            <a:endParaRPr lang="el-GR" sz="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Η επιλογή αφορά στη διαδικασία μέσω της οποίας επιλέγεται ο υποψήφιος που καλύτερα θα καλύψει τη θέση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0ADEA3-0620-406E-8388-ACFE99CB4E0C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46062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635B39-8CB1-4C26-A29A-2FED18CEE1A0}"/>
              </a:ext>
            </a:extLst>
          </p:cNvPr>
          <p:cNvSpPr txBox="1"/>
          <p:nvPr/>
        </p:nvSpPr>
        <p:spPr>
          <a:xfrm>
            <a:off x="1320563" y="285575"/>
            <a:ext cx="10452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Οριζόντια ολοκλήρωση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="" xmlns:a16="http://schemas.microsoft.com/office/drawing/2014/main" id="{DD8E0D4D-77A2-4B4D-AC1F-BD7543AE15C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56470255"/>
              </p:ext>
            </p:extLst>
          </p:nvPr>
        </p:nvGraphicFramePr>
        <p:xfrm>
          <a:off x="1382302" y="1277656"/>
          <a:ext cx="9427396" cy="540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79877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 descr="Πώς να χρησιμοποιήσετε αυτό το πρότυπο&#10;">
            <a:extLst>
              <a:ext uri="{FF2B5EF4-FFF2-40B4-BE49-F238E27FC236}">
                <a16:creationId xmlns=""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386166" y="288871"/>
            <a:ext cx="3064760" cy="3321307"/>
            <a:chOff x="1341135" y="289370"/>
            <a:chExt cx="3064760" cy="3321307"/>
          </a:xfrm>
        </p:grpSpPr>
        <p:sp>
          <p:nvSpPr>
            <p:cNvPr id="37" name="Έλλειψη 36">
              <a:extLst>
                <a:ext uri="{FF2B5EF4-FFF2-40B4-BE49-F238E27FC236}">
                  <a16:creationId xmlns=""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l-GR" sz="2800" spc="-70" dirty="0"/>
                <a:t>Τρόποι κάλυψης κενής θέσης εργασίας</a:t>
              </a:r>
            </a:p>
          </p:txBody>
        </p:sp>
        <p:sp>
          <p:nvSpPr>
            <p:cNvPr id="40" name="Έλλειψη 39">
              <a:extLst>
                <a:ext uri="{FF2B5EF4-FFF2-40B4-BE49-F238E27FC236}">
                  <a16:creationId xmlns=""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188155" y="289370"/>
              <a:ext cx="1217740" cy="1217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sz="4400" b="1" dirty="0"/>
            </a:p>
          </p:txBody>
        </p:sp>
        <p:sp>
          <p:nvSpPr>
            <p:cNvPr id="41" name="Έλλειψη 40">
              <a:extLst>
                <a:ext uri="{FF2B5EF4-FFF2-40B4-BE49-F238E27FC236}">
                  <a16:creationId xmlns=""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38" name="Τίτλος 2">
              <a:extLst>
                <a:ext uri="{FF2B5EF4-FFF2-40B4-BE49-F238E27FC236}">
                  <a16:creationId xmlns=""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59157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endParaRPr lang="el-G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Θέση αριθμού διαφάνειας 1">
            <a:extLst>
              <a:ext uri="{FF2B5EF4-FFF2-40B4-BE49-F238E27FC236}">
                <a16:creationId xmlns=""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l-GR" smtClean="0"/>
              <a:pPr rtl="0"/>
              <a:t>32</a:t>
            </a:fld>
            <a:endParaRPr lang="el-GR" dirty="0"/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customize</a:t>
            </a:r>
            <a:r>
              <a:rPr lang="el-GR" dirty="0"/>
              <a:t> </a:t>
            </a:r>
            <a:r>
              <a:rPr lang="el-GR" dirty="0" err="1"/>
              <a:t>this</a:t>
            </a:r>
            <a:r>
              <a:rPr lang="el-GR" dirty="0"/>
              <a:t> </a:t>
            </a:r>
            <a:r>
              <a:rPr lang="el-GR" dirty="0" err="1"/>
              <a:t>template</a:t>
            </a:r>
            <a:endParaRPr lang="el-GR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CE1CF5-394C-4135-969C-00E4D695A7AD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Έλλειψη 44">
            <a:extLst>
              <a:ext uri="{FF2B5EF4-FFF2-40B4-BE49-F238E27FC236}">
                <a16:creationId xmlns="" xmlns:a16="http://schemas.microsoft.com/office/drawing/2014/main" id="{839BF184-BBA4-4C93-9E69-B44FA0156840}"/>
              </a:ext>
            </a:extLst>
          </p:cNvPr>
          <p:cNvSpPr/>
          <p:nvPr/>
        </p:nvSpPr>
        <p:spPr>
          <a:xfrm>
            <a:off x="4616173" y="807283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="" xmlns:a16="http://schemas.microsoft.com/office/drawing/2014/main" id="{8D50F676-3CF5-4848-ABD1-0D2844709A03}"/>
              </a:ext>
            </a:extLst>
          </p:cNvPr>
          <p:cNvSpPr/>
          <p:nvPr/>
        </p:nvSpPr>
        <p:spPr>
          <a:xfrm>
            <a:off x="5365315" y="7792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Αναδιοργάνωση της εργασίας</a:t>
            </a:r>
          </a:p>
        </p:txBody>
      </p:sp>
      <p:sp>
        <p:nvSpPr>
          <p:cNvPr id="18" name="Έλλειψη 44">
            <a:extLst>
              <a:ext uri="{FF2B5EF4-FFF2-40B4-BE49-F238E27FC236}">
                <a16:creationId xmlns="" xmlns:a16="http://schemas.microsoft.com/office/drawing/2014/main" id="{3B328AF2-57D5-4ED6-9917-82BAA2FF04EA}"/>
              </a:ext>
            </a:extLst>
          </p:cNvPr>
          <p:cNvSpPr/>
          <p:nvPr/>
        </p:nvSpPr>
        <p:spPr>
          <a:xfrm>
            <a:off x="4616173" y="1612090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="" xmlns:a16="http://schemas.microsoft.com/office/drawing/2014/main" id="{267155B1-BAD8-4138-A09D-5FEDEACC36D1}"/>
              </a:ext>
            </a:extLst>
          </p:cNvPr>
          <p:cNvSpPr/>
          <p:nvPr/>
        </p:nvSpPr>
        <p:spPr>
          <a:xfrm>
            <a:off x="5365315" y="15840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Χρήση υπερωριών</a:t>
            </a:r>
          </a:p>
        </p:txBody>
      </p:sp>
      <p:sp>
        <p:nvSpPr>
          <p:cNvPr id="21" name="Έλλειψη 42">
            <a:extLst>
              <a:ext uri="{FF2B5EF4-FFF2-40B4-BE49-F238E27FC236}">
                <a16:creationId xmlns="" xmlns:a16="http://schemas.microsoft.com/office/drawing/2014/main" id="{29A3053F-4C65-4465-B478-C2BDB9D8159C}"/>
              </a:ext>
            </a:extLst>
          </p:cNvPr>
          <p:cNvSpPr/>
          <p:nvPr/>
        </p:nvSpPr>
        <p:spPr>
          <a:xfrm>
            <a:off x="4616174" y="2424964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Έλλειψη 44">
            <a:extLst>
              <a:ext uri="{FF2B5EF4-FFF2-40B4-BE49-F238E27FC236}">
                <a16:creationId xmlns="" xmlns:a16="http://schemas.microsoft.com/office/drawing/2014/main" id="{5BE2CBBD-EE29-44E6-8DE7-F5E1DDE16A17}"/>
              </a:ext>
            </a:extLst>
          </p:cNvPr>
          <p:cNvSpPr/>
          <p:nvPr/>
        </p:nvSpPr>
        <p:spPr>
          <a:xfrm>
            <a:off x="4616173" y="3208397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Ορθογώνιο 22">
            <a:extLst>
              <a:ext uri="{FF2B5EF4-FFF2-40B4-BE49-F238E27FC236}">
                <a16:creationId xmlns="" xmlns:a16="http://schemas.microsoft.com/office/drawing/2014/main" id="{7758ECA8-32BC-452D-AC75-A3FD18B0DF02}"/>
              </a:ext>
            </a:extLst>
          </p:cNvPr>
          <p:cNvSpPr/>
          <p:nvPr/>
        </p:nvSpPr>
        <p:spPr>
          <a:xfrm>
            <a:off x="5365315" y="2441192"/>
            <a:ext cx="5294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Αυτοματοποίηση της εργασίας</a:t>
            </a:r>
          </a:p>
        </p:txBody>
      </p:sp>
      <p:sp>
        <p:nvSpPr>
          <p:cNvPr id="24" name="Ορθογώνιο 23">
            <a:extLst>
              <a:ext uri="{FF2B5EF4-FFF2-40B4-BE49-F238E27FC236}">
                <a16:creationId xmlns="" xmlns:a16="http://schemas.microsoft.com/office/drawing/2014/main" id="{C5D1E9B3-1DB9-4AA4-ADC1-C8850A8B828E}"/>
              </a:ext>
            </a:extLst>
          </p:cNvPr>
          <p:cNvSpPr/>
          <p:nvPr/>
        </p:nvSpPr>
        <p:spPr>
          <a:xfrm>
            <a:off x="5365315" y="31803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Εξισορρόπηση των ωρών</a:t>
            </a:r>
          </a:p>
        </p:txBody>
      </p:sp>
      <p:sp>
        <p:nvSpPr>
          <p:cNvPr id="19" name="Έλλειψη 44">
            <a:extLst>
              <a:ext uri="{FF2B5EF4-FFF2-40B4-BE49-F238E27FC236}">
                <a16:creationId xmlns="" xmlns:a16="http://schemas.microsoft.com/office/drawing/2014/main" id="{44461417-4646-4487-A14B-A02DEB838562}"/>
              </a:ext>
            </a:extLst>
          </p:cNvPr>
          <p:cNvSpPr/>
          <p:nvPr/>
        </p:nvSpPr>
        <p:spPr>
          <a:xfrm>
            <a:off x="4616173" y="3934351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Ορθογώνιο 24">
            <a:extLst>
              <a:ext uri="{FF2B5EF4-FFF2-40B4-BE49-F238E27FC236}">
                <a16:creationId xmlns="" xmlns:a16="http://schemas.microsoft.com/office/drawing/2014/main" id="{349151C6-E189-41E3-88A9-0CF9E8C9DF4F}"/>
              </a:ext>
            </a:extLst>
          </p:cNvPr>
          <p:cNvSpPr/>
          <p:nvPr/>
        </p:nvSpPr>
        <p:spPr>
          <a:xfrm>
            <a:off x="5365315" y="39689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Μετατροπή της θέσης σε θέση μερικής απασχόλησης</a:t>
            </a:r>
          </a:p>
        </p:txBody>
      </p:sp>
      <p:sp>
        <p:nvSpPr>
          <p:cNvPr id="26" name="Έλλειψη 44">
            <a:extLst>
              <a:ext uri="{FF2B5EF4-FFF2-40B4-BE49-F238E27FC236}">
                <a16:creationId xmlns="" xmlns:a16="http://schemas.microsoft.com/office/drawing/2014/main" id="{975F680E-BCC9-4D80-B9FA-EBC7D6A87E87}"/>
              </a:ext>
            </a:extLst>
          </p:cNvPr>
          <p:cNvSpPr/>
          <p:nvPr/>
        </p:nvSpPr>
        <p:spPr>
          <a:xfrm>
            <a:off x="4616173" y="4799809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Ορθογώνιο 26">
            <a:extLst>
              <a:ext uri="{FF2B5EF4-FFF2-40B4-BE49-F238E27FC236}">
                <a16:creationId xmlns="" xmlns:a16="http://schemas.microsoft.com/office/drawing/2014/main" id="{489A333C-E60A-4FDE-9002-4EA824DFC8FF}"/>
              </a:ext>
            </a:extLst>
          </p:cNvPr>
          <p:cNvSpPr/>
          <p:nvPr/>
        </p:nvSpPr>
        <p:spPr>
          <a:xfrm>
            <a:off x="5365315" y="4771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Εξωτερική ανάθεση έργου</a:t>
            </a:r>
          </a:p>
        </p:txBody>
      </p:sp>
      <p:sp>
        <p:nvSpPr>
          <p:cNvPr id="28" name="Έλλειψη 44">
            <a:extLst>
              <a:ext uri="{FF2B5EF4-FFF2-40B4-BE49-F238E27FC236}">
                <a16:creationId xmlns="" xmlns:a16="http://schemas.microsoft.com/office/drawing/2014/main" id="{263AF497-B2A2-4013-A108-7B6DCFE2DF8B}"/>
              </a:ext>
            </a:extLst>
          </p:cNvPr>
          <p:cNvSpPr/>
          <p:nvPr/>
        </p:nvSpPr>
        <p:spPr>
          <a:xfrm>
            <a:off x="4616173" y="5525763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Ορθογώνιο 28">
            <a:extLst>
              <a:ext uri="{FF2B5EF4-FFF2-40B4-BE49-F238E27FC236}">
                <a16:creationId xmlns="" xmlns:a16="http://schemas.microsoft.com/office/drawing/2014/main" id="{C6DBA954-3304-44D2-A602-B7BA6A76E235}"/>
              </a:ext>
            </a:extLst>
          </p:cNvPr>
          <p:cNvSpPr/>
          <p:nvPr/>
        </p:nvSpPr>
        <p:spPr>
          <a:xfrm>
            <a:off x="5365314" y="5560384"/>
            <a:ext cx="6709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Χρήση εργαζομένου μέσω εταιρείας προσωρινής απασχόλησης</a:t>
            </a:r>
          </a:p>
        </p:txBody>
      </p:sp>
    </p:spTree>
    <p:extLst>
      <p:ext uri="{BB962C8B-B14F-4D97-AF65-F5344CB8AC3E}">
        <p14:creationId xmlns="" xmlns:p14="http://schemas.microsoft.com/office/powerpoint/2010/main" val="1191929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Εικόνα που περιέχει ουρανός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C7D04A59-2D00-4E89-AD36-FFCBA17A5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16" y="-3853"/>
            <a:ext cx="9150116" cy="6371350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008" y="4189817"/>
            <a:ext cx="6344992" cy="754829"/>
          </a:xfrm>
        </p:spPr>
        <p:txBody>
          <a:bodyPr rtlCol="0"/>
          <a:lstStyle/>
          <a:p>
            <a:pPr algn="ctr"/>
            <a:r>
              <a:rPr lang="el-GR" dirty="0"/>
              <a:t>Πηγές</a:t>
            </a:r>
            <a:endParaRPr lang="el-GR" sz="4800" spc="-34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33</a:t>
            </a:fld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8B2612-4032-4D9E-8ED6-E40CE3E418BE}"/>
              </a:ext>
            </a:extLst>
          </p:cNvPr>
          <p:cNvSpPr txBox="1"/>
          <p:nvPr/>
        </p:nvSpPr>
        <p:spPr>
          <a:xfrm>
            <a:off x="10409129" y="6206486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Θέση κειμένου 2">
            <a:extLst>
              <a:ext uri="{FF2B5EF4-FFF2-40B4-BE49-F238E27FC236}">
                <a16:creationId xmlns="" xmlns:a16="http://schemas.microsoft.com/office/drawing/2014/main" id="{3E634794-127C-4E02-9431-2F210BBF340E}"/>
              </a:ext>
            </a:extLst>
          </p:cNvPr>
          <p:cNvSpPr txBox="1">
            <a:spLocks/>
          </p:cNvSpPr>
          <p:nvPr/>
        </p:nvSpPr>
        <p:spPr>
          <a:xfrm>
            <a:off x="5840892" y="4944646"/>
            <a:ext cx="6344992" cy="7548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4000" b="1" spc="-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Προσέλκυσης</a:t>
            </a:r>
            <a:r>
              <a:rPr lang="el-GR" sz="4000" dirty="0"/>
              <a:t> </a:t>
            </a:r>
            <a:br>
              <a:rPr lang="el-GR" sz="4000" dirty="0"/>
            </a:br>
            <a:endParaRPr lang="el-GR" sz="4000" b="1" spc="-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433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6C648258-32AB-40B9-87FC-981B0E24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8785" y="789126"/>
            <a:ext cx="9374430" cy="527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6817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635B39-8CB1-4C26-A29A-2FED18CEE1A0}"/>
              </a:ext>
            </a:extLst>
          </p:cNvPr>
          <p:cNvSpPr txBox="1"/>
          <p:nvPr/>
        </p:nvSpPr>
        <p:spPr>
          <a:xfrm>
            <a:off x="493847" y="318673"/>
            <a:ext cx="10452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Στοιχεία Αγοράς Εργασίας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750B8583-3592-4DAD-80D1-3956AC9E8170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792" y="1542254"/>
            <a:ext cx="6033370" cy="4917437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1031AD01-3FCF-4767-BB1B-4193C575A89A}"/>
              </a:ext>
            </a:extLst>
          </p:cNvPr>
          <p:cNvSpPr/>
          <p:nvPr/>
        </p:nvSpPr>
        <p:spPr>
          <a:xfrm>
            <a:off x="137786" y="1542254"/>
            <a:ext cx="4972833" cy="441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Αγορά εργασίας</a:t>
            </a:r>
            <a:r>
              <a:rPr lang="el-GR" dirty="0"/>
              <a:t>: Πηγή άντλησης εργαζομένων</a:t>
            </a:r>
          </a:p>
          <a:p>
            <a:pPr lvl="0">
              <a:lnSpc>
                <a:spcPct val="114000"/>
              </a:lnSpc>
            </a:pPr>
            <a:endParaRPr lang="el-GR" dirty="0"/>
          </a:p>
          <a:p>
            <a:pPr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Διακρίσεις</a:t>
            </a:r>
            <a:r>
              <a:rPr lang="el-GR" dirty="0"/>
              <a:t>:</a:t>
            </a:r>
          </a:p>
          <a:p>
            <a:pPr marL="91440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Παγκόσμια, Ευρωπαϊκή, Εθνική και Τοπική αγορά εργασίας</a:t>
            </a:r>
          </a:p>
          <a:p>
            <a:pPr marL="91440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Αγορά εργασίας ανά κλάδο ή ανά επίπεδο σπουδών ή τεχνική εξειδίκευση</a:t>
            </a:r>
          </a:p>
          <a:p>
            <a:pPr marL="628650" lvl="1">
              <a:lnSpc>
                <a:spcPct val="90000"/>
              </a:lnSpc>
              <a:spcBef>
                <a:spcPts val="500"/>
              </a:spcBef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Στοιχεία:</a:t>
            </a:r>
          </a:p>
          <a:p>
            <a:pPr marL="91440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Πληθυσμός εργατικού δυναμικού </a:t>
            </a:r>
          </a:p>
          <a:p>
            <a:pPr marL="91440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Πληθυσμός εν δυνάμει αιτούντων </a:t>
            </a:r>
          </a:p>
          <a:p>
            <a:pPr marL="91440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 αιτούντων </a:t>
            </a:r>
          </a:p>
          <a:p>
            <a:pPr marL="914400" lvl="1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Επιλεγέντες</a:t>
            </a:r>
          </a:p>
        </p:txBody>
      </p:sp>
    </p:spTree>
    <p:extLst>
      <p:ext uri="{BB962C8B-B14F-4D97-AF65-F5344CB8AC3E}">
        <p14:creationId xmlns="" xmlns:p14="http://schemas.microsoft.com/office/powerpoint/2010/main" val="767843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00914F23-4D49-46E8-AD90-E92E35BA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450762" cy="6383877"/>
          </a:xfrm>
          <a:prstGeom prst="rect">
            <a:avLst/>
          </a:prstGeom>
        </p:spPr>
      </p:pic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201708" y="9979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446" y="1105709"/>
            <a:ext cx="6423911" cy="835825"/>
          </a:xfrm>
        </p:spPr>
        <p:txBody>
          <a:bodyPr rtlCol="0"/>
          <a:lstStyle/>
          <a:p>
            <a:r>
              <a:rPr lang="el-GR" dirty="0"/>
              <a:t>Αγορά εργασίας</a:t>
            </a:r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446" y="2725544"/>
            <a:ext cx="4994391" cy="2428351"/>
          </a:xfrm>
        </p:spPr>
        <p:txBody>
          <a:bodyPr rtlCol="0"/>
          <a:lstStyle/>
          <a:p>
            <a:pPr lvl="0"/>
            <a:r>
              <a:rPr lang="el-GR" b="1" dirty="0"/>
              <a:t>Αγορά εργασίας</a:t>
            </a:r>
            <a:r>
              <a:rPr lang="el-GR" dirty="0"/>
              <a:t>: είναι ο γεωγραφικός τόπος όπου </a:t>
            </a:r>
            <a:r>
              <a:rPr lang="el-GR" dirty="0" err="1"/>
              <a:t>αλληλεπιδρούν</a:t>
            </a:r>
            <a:r>
              <a:rPr lang="el-GR" dirty="0"/>
              <a:t> οι δυνάμεις προσφοράς και ζήτησης της εργασίας και προσδιορίζουν την τιμή της.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lvl="0"/>
            <a:r>
              <a:rPr lang="el-GR" b="1" dirty="0"/>
              <a:t>Ανεργία </a:t>
            </a:r>
            <a:r>
              <a:rPr lang="el-GR" dirty="0"/>
              <a:t>και ταυτόχρονα </a:t>
            </a:r>
            <a:r>
              <a:rPr lang="el-GR" b="1" dirty="0"/>
              <a:t>ελλείψεις</a:t>
            </a:r>
            <a:r>
              <a:rPr lang="el-GR" dirty="0"/>
              <a:t> κάποιων </a:t>
            </a:r>
            <a:r>
              <a:rPr lang="el-GR" b="1" dirty="0"/>
              <a:t>ειδικοτήτων</a:t>
            </a:r>
            <a:r>
              <a:rPr lang="el-GR" dirty="0"/>
              <a:t> σε συγκεκριμένους κλάδους (π.χ. τορναδόροι).</a:t>
            </a:r>
          </a:p>
          <a:p>
            <a:endParaRPr lang="el-GR" sz="20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36</a:t>
            </a:fld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C39BD1-EC4B-4750-97D5-A7D246693B2B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48433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BB66279A-3861-476E-87F7-838D852EE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516" y="1027135"/>
            <a:ext cx="7137500" cy="4224600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16" y="726508"/>
            <a:ext cx="5472000" cy="5505274"/>
          </a:xfrm>
        </p:spPr>
        <p:txBody>
          <a:bodyPr rtlCol="0"/>
          <a:lstStyle/>
          <a:p>
            <a:pPr lvl="0"/>
            <a:r>
              <a:rPr lang="el-GR" sz="2000" b="1" dirty="0"/>
              <a:t>Διαθεσιμότητα: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εξειδικευμένου προσωπικού (π.χ. γιατροί σε κάποιες χώρες) ή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ατόμων με ιδιαίτερες δεξιότητες που έχουν την ικανότητα να εργαστούν (π.χ. διερμηνείς σε </a:t>
            </a:r>
            <a:r>
              <a:rPr lang="el-GR" sz="1800" dirty="0" err="1"/>
              <a:t>camp</a:t>
            </a:r>
            <a:r>
              <a:rPr lang="el-GR" sz="1800" dirty="0"/>
              <a:t> φιλοξενίας προσφύγων)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Κινητικότητα ανθρώπινου δυναμικού: επηρεάζεται από την έλλειψη γνώσης των ευκαιριών απασχόλησης, των αμοιβών, και των συνθηκών εργασίας, καθώς επίσης από την ύπαρξη αρχαιότητας στην εργασία, τη συνήθεια, όπως και την ελκυστικότητα ή όχι της περιοχής εργασίας.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sz="2000" b="1" dirty="0"/>
              <a:t>Οι ιδιαιτερότητες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του ανθρώπινου δυναμικού που αναζητά η επιχείρηση: π.χ., μηχανικούς πλοίων, μηχανικούς λογισμικού, υψηλόβαθμα στελέχη, κλπ., επηρεάζουν τη διαδικασία προσέλκυσης.</a:t>
            </a:r>
          </a:p>
        </p:txBody>
      </p:sp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4472" y="5266351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37</a:t>
            </a:fld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E6AD38-DBFD-4548-B048-B79ED22AD2F0}"/>
              </a:ext>
            </a:extLst>
          </p:cNvPr>
          <p:cNvSpPr txBox="1"/>
          <p:nvPr/>
        </p:nvSpPr>
        <p:spPr>
          <a:xfrm>
            <a:off x="10409129" y="6208159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82459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7023B1A0-6A4E-43BF-B446-9E8FBC31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83006" y="-12526"/>
            <a:ext cx="5708994" cy="380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13CF43-3364-44BA-B4D3-2CB19A2FA686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395"/>
            <a:ext cx="4954192" cy="3959944"/>
          </a:xfrm>
        </p:spPr>
        <p:txBody>
          <a:bodyPr rtlCol="0"/>
          <a:lstStyle/>
          <a:p>
            <a:pPr marL="0" indent="0">
              <a:buNone/>
            </a:pPr>
            <a:r>
              <a:rPr lang="el-GR" sz="2400" b="1" dirty="0"/>
              <a:t>Προσέλκυση από εσωτερικές πηγές:</a:t>
            </a:r>
          </a:p>
          <a:p>
            <a:pPr marL="0" indent="0" rtl="0">
              <a:buNone/>
            </a:pPr>
            <a:endParaRPr lang="el-GR" sz="200" dirty="0"/>
          </a:p>
          <a:p>
            <a:pPr lvl="1"/>
            <a:r>
              <a:rPr lang="el-GR" sz="1800" dirty="0"/>
              <a:t>Κάλυψη θέσεων από εσωτερικούς υποψηφίους – ήδη εργαζόμενους στην επιχείρηση </a:t>
            </a:r>
          </a:p>
          <a:p>
            <a:endParaRPr lang="el-GR" dirty="0"/>
          </a:p>
          <a:p>
            <a:endParaRPr lang="el-GR" dirty="0"/>
          </a:p>
          <a:p>
            <a:pPr marL="395478" indent="-285750">
              <a:defRPr/>
            </a:pPr>
            <a:endParaRPr lang="el-GR" dirty="0"/>
          </a:p>
          <a:p>
            <a:pPr marL="0" lvl="0" indent="0">
              <a:buNone/>
            </a:pPr>
            <a:r>
              <a:rPr lang="el-GR" sz="2400" b="1" dirty="0"/>
              <a:t>Προσέλκυση από εξωτερικές πηγές:</a:t>
            </a:r>
          </a:p>
          <a:p>
            <a:pPr marL="0" lvl="0" indent="0">
              <a:buNone/>
            </a:pPr>
            <a:endParaRPr lang="el-GR" sz="200" dirty="0"/>
          </a:p>
          <a:p>
            <a:pPr lvl="1"/>
            <a:r>
              <a:rPr lang="el-GR" sz="1800" dirty="0"/>
              <a:t>Κάλυψη θέσεων από εξωτερικούς υποψηφίους</a:t>
            </a:r>
          </a:p>
          <a:p>
            <a:pPr rtl="0"/>
            <a:endParaRPr lang="el-GR" dirty="0"/>
          </a:p>
        </p:txBody>
      </p:sp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06" y="3820438"/>
            <a:ext cx="5728636" cy="666835"/>
          </a:xfrm>
        </p:spPr>
        <p:txBody>
          <a:bodyPr rtlCol="0"/>
          <a:lstStyle/>
          <a:p>
            <a:pPr algn="ctr"/>
            <a:r>
              <a:rPr lang="el-GR" dirty="0"/>
              <a:t>Πηγές</a:t>
            </a:r>
            <a:endParaRPr lang="el-GR" sz="36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57248" y="4474750"/>
            <a:ext cx="5728636" cy="826936"/>
          </a:xfrm>
        </p:spPr>
        <p:txBody>
          <a:bodyPr rtlCol="0"/>
          <a:lstStyle/>
          <a:p>
            <a:pPr algn="ctr"/>
            <a:r>
              <a:rPr lang="el-GR" sz="3600" b="1" dirty="0"/>
              <a:t>Προσέλκυσης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38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42883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54" y="945566"/>
            <a:ext cx="11340000" cy="432000"/>
          </a:xfrm>
        </p:spPr>
        <p:txBody>
          <a:bodyPr rtlCol="0"/>
          <a:lstStyle/>
          <a:p>
            <a:r>
              <a:rPr lang="el-GR" dirty="0"/>
              <a:t>Εσωτερικές πηγές προσέλκυσης</a:t>
            </a:r>
          </a:p>
        </p:txBody>
      </p:sp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828" y="2365387"/>
            <a:ext cx="4882237" cy="2194694"/>
          </a:xfrm>
        </p:spPr>
        <p:txBody>
          <a:bodyPr vert="horz" lIns="0" tIns="0" rIns="0" bIns="0" rtlCol="0">
            <a:noAutofit/>
          </a:bodyPr>
          <a:lstStyle/>
          <a:p>
            <a:r>
              <a:rPr lang="el-GR" b="1" dirty="0"/>
              <a:t>Βάσεις Δεδομένων εντός της επιχείρησης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600" dirty="0"/>
              <a:t>Τήρηση δεδομένων για γνώσεις, δεξιότητες και ικανότητες των εργαζομένων </a:t>
            </a:r>
          </a:p>
          <a:p>
            <a:pPr marL="542925" lvl="2" indent="0">
              <a:buNone/>
            </a:pPr>
            <a:endParaRPr lang="el-GR" sz="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600" dirty="0"/>
              <a:t>Οργάνωση πληροφοριών για εξειδικεύσεις, εκπαίδευση, κατάρτιση, στόχους καριέρας, επαγγελματικό ιστορικό, κ.ά.</a:t>
            </a:r>
          </a:p>
          <a:p>
            <a:endParaRPr lang="el-GR" dirty="0"/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157729"/>
            <a:ext cx="0" cy="42136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39</a:t>
            </a:fld>
            <a:endParaRPr lang="el-GR" dirty="0"/>
          </a:p>
        </p:txBody>
      </p:sp>
      <p:sp>
        <p:nvSpPr>
          <p:cNvPr id="19" name="Θέση περιεχομένου 4">
            <a:extLst>
              <a:ext uri="{FF2B5EF4-FFF2-40B4-BE49-F238E27FC236}">
                <a16:creationId xmlns="" xmlns:a16="http://schemas.microsoft.com/office/drawing/2014/main" id="{FA0E3FC7-113C-46EF-9728-76FBAFF6AA3A}"/>
              </a:ext>
            </a:extLst>
          </p:cNvPr>
          <p:cNvSpPr txBox="1">
            <a:spLocks/>
          </p:cNvSpPr>
          <p:nvPr/>
        </p:nvSpPr>
        <p:spPr>
          <a:xfrm>
            <a:off x="161541" y="2363035"/>
            <a:ext cx="5626885" cy="46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l-GR" dirty="0"/>
              <a:t>Ο εργοδότης ενημερώνει για την ύπαρξη θέσης προς κάλυψη - οι εργαζόμενοι της ίδιας εταιρείας εκδηλώνουν ενδιαφέρον για την κάλυψη της θέσης.</a:t>
            </a:r>
          </a:p>
          <a:p>
            <a:pPr marL="0" indent="0">
              <a:buNone/>
            </a:pPr>
            <a:endParaRPr lang="el-GR" sz="200" dirty="0"/>
          </a:p>
          <a:p>
            <a:pPr marL="0" indent="0">
              <a:buNone/>
            </a:pPr>
            <a:endParaRPr lang="el-GR" sz="200" dirty="0"/>
          </a:p>
          <a:p>
            <a:r>
              <a:rPr lang="el-GR" dirty="0"/>
              <a:t> </a:t>
            </a:r>
            <a:r>
              <a:rPr lang="el-GR" sz="1800" b="1" dirty="0"/>
              <a:t>Τύποι: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600" dirty="0"/>
              <a:t>Εταιρικό δίκτυο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600" dirty="0"/>
              <a:t>Προαγωγές ή Μεταθέσεις σε άλλα τμήματα/υπηρεσίες </a:t>
            </a:r>
          </a:p>
          <a:p>
            <a:r>
              <a:rPr lang="el-GR" dirty="0"/>
              <a:t> </a:t>
            </a:r>
            <a:r>
              <a:rPr lang="el-GR" sz="1800" b="1" dirty="0"/>
              <a:t>Μέσα: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600" dirty="0"/>
              <a:t>Προβολή σε κεντρικά σημεία της εταιρείας - ενημέρωση μέσω των προϊσταμένων, μέσω εκδόσεων (εφημερίδα της εταιρείας) ή ανακοίνωση μέσω του τοπικού δικτύου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600" dirty="0"/>
              <a:t>Οι ανακοινώσεις περιλαμβάνουν τον τίτλο της θέσης, την αμοιβή, τις προϋποθέσεις, κλπ.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678B2F7-0522-49D6-995D-6CE0A66D923F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9861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 descr="Εικόνα που περιέχει αντικείμενο, τοίχος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DD50B7C4-C2C1-46A1-A1F6-BE716095D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23975" cy="6062245"/>
          </a:xfrm>
          <a:prstGeom prst="rect">
            <a:avLst/>
          </a:prstGeom>
        </p:spPr>
      </p:pic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632516" y="2225531"/>
            <a:ext cx="2553368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382" y="1105710"/>
            <a:ext cx="6636853" cy="1013884"/>
          </a:xfrm>
        </p:spPr>
        <p:txBody>
          <a:bodyPr rtlCol="0"/>
          <a:lstStyle/>
          <a:p>
            <a:pPr algn="ctr"/>
            <a:r>
              <a:rPr lang="el-GR" sz="3400" dirty="0"/>
              <a:t>Κύριοι  Λόγοι  Προγραμματισμού Ανθρώπινου  Δυναμικού</a:t>
            </a:r>
            <a:endParaRPr lang="en-US" sz="34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9968" y="2805830"/>
            <a:ext cx="5632716" cy="3728358"/>
          </a:xfrm>
        </p:spPr>
        <p:txBody>
          <a:bodyPr rtlCol="0"/>
          <a:lstStyle/>
          <a:p>
            <a:pPr marL="0" indent="0">
              <a:buNone/>
            </a:pPr>
            <a:r>
              <a:rPr lang="el-GR" sz="2000" b="1" dirty="0"/>
              <a:t>         Ο προγραμματισμός επιβάλλεται εξαιτίας:</a:t>
            </a:r>
          </a:p>
          <a:p>
            <a:pPr marL="0" indent="0">
              <a:buNone/>
            </a:pPr>
            <a:endParaRPr lang="el-GR" sz="10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κενών στις ικανότητες </a:t>
            </a:r>
          </a:p>
          <a:p>
            <a:pPr marL="533400" lvl="2" indent="0">
              <a:buNone/>
            </a:pPr>
            <a:endParaRPr lang="el-GR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πλεονασμάτων στις ικανότητες</a:t>
            </a:r>
          </a:p>
          <a:p>
            <a:pPr marL="533400" lvl="2" indent="0">
              <a:buNone/>
            </a:pPr>
            <a:endParaRPr lang="el-GR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χαμηλής αξιοποίησης του ανθρώπινου δυναμικού </a:t>
            </a:r>
          </a:p>
          <a:p>
            <a:pPr marL="533400" lvl="2" indent="0">
              <a:buNone/>
            </a:pPr>
            <a:endParaRPr lang="el-GR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ανάγκης ανάπτυξης δεξαμενής ταλέντων</a:t>
            </a:r>
          </a:p>
          <a:p>
            <a:pPr marL="109538" indent="0">
              <a:buNone/>
            </a:pPr>
            <a:endParaRPr lang="el-GR" sz="2400" b="1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4</a:t>
            </a:fld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C39BD1-EC4B-4750-97D5-A7D246693B2B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Θέση κειμένου 2">
            <a:extLst>
              <a:ext uri="{FF2B5EF4-FFF2-40B4-BE49-F238E27FC236}">
                <a16:creationId xmlns="" xmlns:a16="http://schemas.microsoft.com/office/drawing/2014/main" id="{58217867-304B-49FC-A344-475C42C14163}"/>
              </a:ext>
            </a:extLst>
          </p:cNvPr>
          <p:cNvSpPr txBox="1">
            <a:spLocks/>
          </p:cNvSpPr>
          <p:nvPr/>
        </p:nvSpPr>
        <p:spPr>
          <a:xfrm>
            <a:off x="5687503" y="2108896"/>
            <a:ext cx="6498381" cy="1148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l-GR" sz="3600" b="1" dirty="0"/>
          </a:p>
        </p:txBody>
      </p:sp>
    </p:spTree>
    <p:extLst>
      <p:ext uri="{BB962C8B-B14F-4D97-AF65-F5344CB8AC3E}">
        <p14:creationId xmlns="" xmlns:p14="http://schemas.microsoft.com/office/powerpoint/2010/main" val="3006788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54" y="432000"/>
            <a:ext cx="11340000" cy="432000"/>
          </a:xfrm>
        </p:spPr>
        <p:txBody>
          <a:bodyPr rtlCol="0"/>
          <a:lstStyle/>
          <a:p>
            <a:r>
              <a:rPr lang="el-GR" dirty="0"/>
              <a:t>Εσωτερικές πηγές</a:t>
            </a:r>
          </a:p>
        </p:txBody>
      </p:sp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3250" y="1412620"/>
            <a:ext cx="5472000" cy="360000"/>
          </a:xfrm>
        </p:spPr>
        <p:txBody>
          <a:bodyPr rtlCol="0"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Μειονεκτήματα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8510" y="2615907"/>
            <a:ext cx="4882237" cy="2194694"/>
          </a:xfrm>
        </p:spPr>
        <p:txBody>
          <a:bodyPr rtlCol="0"/>
          <a:lstStyle/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Έλλειψη </a:t>
            </a:r>
            <a:r>
              <a:rPr lang="el-GR" b="1" dirty="0"/>
              <a:t>ιδεών</a:t>
            </a:r>
            <a:r>
              <a:rPr lang="el-GR" dirty="0"/>
              <a:t> και </a:t>
            </a:r>
            <a:r>
              <a:rPr lang="el-GR" b="1" dirty="0"/>
              <a:t>δημιουργικότητας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Ύπαρξη </a:t>
            </a:r>
            <a:r>
              <a:rPr lang="el-GR" b="1" dirty="0"/>
              <a:t>αντιζηλίας</a:t>
            </a:r>
            <a:r>
              <a:rPr lang="el-GR" dirty="0"/>
              <a:t> μεταξύ προαχθέντων – μη προαχθέντων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Έλλειψη </a:t>
            </a:r>
            <a:r>
              <a:rPr lang="el-GR" b="1" dirty="0"/>
              <a:t>κινήτρων</a:t>
            </a:r>
            <a:r>
              <a:rPr lang="el-GR" dirty="0"/>
              <a:t> όταν η προαγωγή είναι εξασφαλισμένη</a:t>
            </a:r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363035"/>
            <a:ext cx="0" cy="298557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40</a:t>
            </a:fld>
            <a:endParaRPr lang="el-GR" dirty="0"/>
          </a:p>
        </p:txBody>
      </p:sp>
      <p:sp>
        <p:nvSpPr>
          <p:cNvPr id="18" name="Θέση κειμένου 3">
            <a:extLst>
              <a:ext uri="{FF2B5EF4-FFF2-40B4-BE49-F238E27FC236}">
                <a16:creationId xmlns="" xmlns:a16="http://schemas.microsoft.com/office/drawing/2014/main" id="{ED09AFCC-10F6-4E73-B1F8-9CADB53E7724}"/>
              </a:ext>
            </a:extLst>
          </p:cNvPr>
          <p:cNvSpPr txBox="1">
            <a:spLocks/>
          </p:cNvSpPr>
          <p:nvPr/>
        </p:nvSpPr>
        <p:spPr>
          <a:xfrm>
            <a:off x="356374" y="1410472"/>
            <a:ext cx="5657148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Πλεονεκτήματα</a:t>
            </a:r>
          </a:p>
        </p:txBody>
      </p:sp>
      <p:sp>
        <p:nvSpPr>
          <p:cNvPr id="19" name="Θέση περιεχομένου 4">
            <a:extLst>
              <a:ext uri="{FF2B5EF4-FFF2-40B4-BE49-F238E27FC236}">
                <a16:creationId xmlns="" xmlns:a16="http://schemas.microsoft.com/office/drawing/2014/main" id="{FA0E3FC7-113C-46EF-9728-76FBAFF6AA3A}"/>
              </a:ext>
            </a:extLst>
          </p:cNvPr>
          <p:cNvSpPr txBox="1">
            <a:spLocks/>
          </p:cNvSpPr>
          <p:nvPr/>
        </p:nvSpPr>
        <p:spPr>
          <a:xfrm>
            <a:off x="391210" y="2613758"/>
            <a:ext cx="4882244" cy="2985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Μείωση </a:t>
            </a:r>
            <a:r>
              <a:rPr lang="el-GR" b="1" dirty="0"/>
              <a:t>κόστους στρατολόγησης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Ύπαρξη </a:t>
            </a:r>
            <a:r>
              <a:rPr lang="el-GR" b="1" dirty="0"/>
              <a:t>αξιολόγησης</a:t>
            </a:r>
            <a:r>
              <a:rPr lang="el-GR" dirty="0"/>
              <a:t> υποψηφίου</a:t>
            </a:r>
          </a:p>
          <a:p>
            <a:pPr marL="561975" lvl="1" indent="-285750"/>
            <a:r>
              <a:rPr lang="el-GR" sz="1800" dirty="0"/>
              <a:t>Χαρακτήρας </a:t>
            </a:r>
          </a:p>
          <a:p>
            <a:pPr marL="561975" lvl="1" indent="-285750"/>
            <a:r>
              <a:rPr lang="el-GR" sz="1800" dirty="0"/>
              <a:t>Εργασία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b="1" dirty="0"/>
              <a:t>Υποκίνηση</a:t>
            </a:r>
            <a:r>
              <a:rPr lang="el-GR" dirty="0"/>
              <a:t> των απασχολουμένων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Εξασφάλιση της </a:t>
            </a:r>
            <a:r>
              <a:rPr lang="el-GR" b="1" dirty="0"/>
              <a:t>απόδοσης στην επένδυση </a:t>
            </a:r>
            <a:r>
              <a:rPr lang="el-GR" dirty="0"/>
              <a:t>που έχει γίνει στον υποψήφιο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Δημιουργία συνθήκων </a:t>
            </a:r>
            <a:r>
              <a:rPr lang="el-GR" b="1" dirty="0"/>
              <a:t>αφοσίωσης</a:t>
            </a:r>
            <a:r>
              <a:rPr lang="el-GR" dirty="0"/>
              <a:t> στην επιχείρηση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0ADEA3-0620-406E-8388-ACFE99CB4E0C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35389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635B39-8CB1-4C26-A29A-2FED18CEE1A0}"/>
              </a:ext>
            </a:extLst>
          </p:cNvPr>
          <p:cNvSpPr txBox="1"/>
          <p:nvPr/>
        </p:nvSpPr>
        <p:spPr>
          <a:xfrm>
            <a:off x="305957" y="285575"/>
            <a:ext cx="10452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-15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Εξωτερικές πηγές προσέλκυσης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93DC3B8E-5116-4F1D-8014-6F0FDE2F5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0722" y="1023502"/>
            <a:ext cx="8860752" cy="55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FC6ECCFD-9CF1-430E-8C4E-61BCC9A192A8}"/>
              </a:ext>
            </a:extLst>
          </p:cNvPr>
          <p:cNvSpPr/>
          <p:nvPr/>
        </p:nvSpPr>
        <p:spPr>
          <a:xfrm>
            <a:off x="9362440" y="5751678"/>
            <a:ext cx="2737702" cy="63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Jobs.ac.uk;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Skywalker.gr; Kariera.gr; Diorismos.gr 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220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54" y="432000"/>
            <a:ext cx="11340000" cy="432000"/>
          </a:xfrm>
        </p:spPr>
        <p:txBody>
          <a:bodyPr rtlCol="0"/>
          <a:lstStyle/>
          <a:p>
            <a:r>
              <a:rPr lang="el-GR" dirty="0"/>
              <a:t>Εξωτερικές πηγές</a:t>
            </a:r>
          </a:p>
        </p:txBody>
      </p:sp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3250" y="1412620"/>
            <a:ext cx="5472000" cy="360000"/>
          </a:xfrm>
        </p:spPr>
        <p:txBody>
          <a:bodyPr rtlCol="0"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Μειονεκτήματα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8510" y="2615907"/>
            <a:ext cx="4882237" cy="2194694"/>
          </a:xfrm>
        </p:spPr>
        <p:txBody>
          <a:bodyPr rtlCol="0"/>
          <a:lstStyle/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Πιθανότητα υψηλού κόστους στρατολόγησης</a:t>
            </a:r>
            <a:endParaRPr lang="el-GR" b="1" dirty="0"/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Αποθάρρυνση των ήδη απασχολούμενων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Πιθανότητα λανθασμένης αξιολόγησης </a:t>
            </a:r>
          </a:p>
          <a:p>
            <a:pPr marL="828675" lvl="2" indent="-285750"/>
            <a:r>
              <a:rPr lang="el-GR" sz="1800" dirty="0"/>
              <a:t>Χαρακτήρας </a:t>
            </a:r>
          </a:p>
          <a:p>
            <a:pPr marL="828675" lvl="2" indent="-285750"/>
            <a:r>
              <a:rPr lang="el-GR" sz="1800" dirty="0"/>
              <a:t>Εργασία</a:t>
            </a:r>
          </a:p>
          <a:p>
            <a:pPr marL="828675" lvl="2" indent="-285750"/>
            <a:endParaRPr lang="el-GR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Πιθανότητα μακροχρόνιου (ή/και δαπανηρού) προσανατολισμού &amp; εκπαίδευσης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l-GR" dirty="0"/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363035"/>
            <a:ext cx="0" cy="298557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42</a:t>
            </a:fld>
            <a:endParaRPr lang="el-GR" dirty="0"/>
          </a:p>
        </p:txBody>
      </p:sp>
      <p:sp>
        <p:nvSpPr>
          <p:cNvPr id="18" name="Θέση κειμένου 3">
            <a:extLst>
              <a:ext uri="{FF2B5EF4-FFF2-40B4-BE49-F238E27FC236}">
                <a16:creationId xmlns="" xmlns:a16="http://schemas.microsoft.com/office/drawing/2014/main" id="{ED09AFCC-10F6-4E73-B1F8-9CADB53E7724}"/>
              </a:ext>
            </a:extLst>
          </p:cNvPr>
          <p:cNvSpPr txBox="1">
            <a:spLocks/>
          </p:cNvSpPr>
          <p:nvPr/>
        </p:nvSpPr>
        <p:spPr>
          <a:xfrm>
            <a:off x="356374" y="1410472"/>
            <a:ext cx="5657148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Πλεονεκτήματα</a:t>
            </a:r>
          </a:p>
        </p:txBody>
      </p:sp>
      <p:sp>
        <p:nvSpPr>
          <p:cNvPr id="19" name="Θέση περιεχομένου 4">
            <a:extLst>
              <a:ext uri="{FF2B5EF4-FFF2-40B4-BE49-F238E27FC236}">
                <a16:creationId xmlns="" xmlns:a16="http://schemas.microsoft.com/office/drawing/2014/main" id="{FA0E3FC7-113C-46EF-9728-76FBAFF6AA3A}"/>
              </a:ext>
            </a:extLst>
          </p:cNvPr>
          <p:cNvSpPr txBox="1">
            <a:spLocks/>
          </p:cNvSpPr>
          <p:nvPr/>
        </p:nvSpPr>
        <p:spPr>
          <a:xfrm>
            <a:off x="391210" y="2613758"/>
            <a:ext cx="4882244" cy="2985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Εισροή νέων ιδεών &amp; μεθόδων</a:t>
            </a:r>
            <a:endParaRPr lang="el-GR" b="1" dirty="0"/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b="1" dirty="0"/>
              <a:t>Υποκίνηση</a:t>
            </a:r>
            <a:r>
              <a:rPr lang="el-GR" dirty="0"/>
              <a:t> του ήδη υφιστάμενου εργατικού δυναμικού να εργασθεί περισσότερο για να προαχθεί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Ενδυνάμωση της ποικιλίας αρμοδιοτήτων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0ADEA3-0620-406E-8388-ACFE99CB4E0C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28978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13CF43-3364-44BA-B4D3-2CB19A2FA686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324" y="1708103"/>
            <a:ext cx="4954192" cy="3959944"/>
          </a:xfrm>
        </p:spPr>
        <p:txBody>
          <a:bodyPr rtlCol="0"/>
          <a:lstStyle/>
          <a:p>
            <a:pPr lvl="0"/>
            <a:r>
              <a:rPr lang="el-GR" dirty="0"/>
              <a:t>Ποιος θα αναλάβει να σχεδιάσει και να εκτελέσει τη διαδικασία; </a:t>
            </a:r>
          </a:p>
          <a:p>
            <a:pPr marL="0" indent="0">
              <a:buNone/>
            </a:pPr>
            <a:endParaRPr lang="el-GR" dirty="0"/>
          </a:p>
          <a:p>
            <a:pPr lvl="0"/>
            <a:r>
              <a:rPr lang="el-GR" dirty="0"/>
              <a:t>Εργασιακές σχέσεις: Σταθερές ή ευέλικτες;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lvl="0"/>
            <a:r>
              <a:rPr lang="el-GR" dirty="0"/>
              <a:t>Τι φήμη έχει η επιχείρηση ως εργοδότης; </a:t>
            </a:r>
          </a:p>
          <a:p>
            <a:pPr marL="0" indent="0">
              <a:buNone/>
            </a:pPr>
            <a:endParaRPr lang="el-GR" dirty="0"/>
          </a:p>
          <a:p>
            <a:pPr lvl="0"/>
            <a:r>
              <a:rPr lang="el-GR" dirty="0"/>
              <a:t>Ίσες ευκαιρίες </a:t>
            </a:r>
          </a:p>
          <a:p>
            <a:pPr rtl="0"/>
            <a:endParaRPr lang="el-GR" dirty="0"/>
          </a:p>
        </p:txBody>
      </p:sp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39" y="313150"/>
            <a:ext cx="5501162" cy="666835"/>
          </a:xfrm>
        </p:spPr>
        <p:txBody>
          <a:bodyPr rtlCol="0"/>
          <a:lstStyle/>
          <a:p>
            <a:pPr algn="ctr"/>
            <a:r>
              <a:rPr lang="el-GR" dirty="0"/>
              <a:t>Προσέλκυση</a:t>
            </a:r>
            <a:endParaRPr lang="el-GR" sz="36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0757" y="967462"/>
            <a:ext cx="5522247" cy="826936"/>
          </a:xfrm>
        </p:spPr>
        <p:txBody>
          <a:bodyPr rtlCol="0"/>
          <a:lstStyle/>
          <a:p>
            <a:pPr algn="ctr"/>
            <a:r>
              <a:rPr lang="el-GR" sz="3600" b="1" dirty="0"/>
              <a:t>Σημαντικά σημεία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43</a:t>
            </a:fld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FD284E6E-11B5-44A9-9340-67AC812FB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972" y="-12527"/>
            <a:ext cx="5549029" cy="6383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491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F7BE0E24-0C9B-440A-8C1D-16BA05EDFD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3246" y="464340"/>
            <a:ext cx="6865507" cy="5753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573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467A3630-C4B1-4F04-B321-A38CCB6511D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8002" y="-1"/>
            <a:ext cx="5903998" cy="38029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002" y="3802899"/>
            <a:ext cx="5903998" cy="985000"/>
          </a:xfrm>
        </p:spPr>
        <p:txBody>
          <a:bodyPr rtlCol="0"/>
          <a:lstStyle/>
          <a:p>
            <a:pPr algn="ctr"/>
            <a:r>
              <a:rPr lang="el-GR" dirty="0"/>
              <a:t>Ανάληψη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8002" y="4787899"/>
            <a:ext cx="5903998" cy="985001"/>
          </a:xfrm>
        </p:spPr>
        <p:txBody>
          <a:bodyPr rtlCol="0"/>
          <a:lstStyle/>
          <a:p>
            <a:pPr algn="ctr">
              <a:spcBef>
                <a:spcPct val="0"/>
              </a:spcBef>
            </a:pPr>
            <a:r>
              <a:rPr lang="el-GR" sz="4000" b="1" spc="-300" dirty="0">
                <a:latin typeface="+mj-lt"/>
                <a:ea typeface="+mj-ea"/>
                <a:cs typeface="+mj-cs"/>
              </a:rPr>
              <a:t>Διαδικασίας  Προσέλκυσης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45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2AA6B7-C47F-4392-B2F2-E9F5FFADB0AA}"/>
              </a:ext>
            </a:extLst>
          </p:cNvPr>
          <p:cNvSpPr txBox="1"/>
          <p:nvPr/>
        </p:nvSpPr>
        <p:spPr>
          <a:xfrm>
            <a:off x="10396603" y="6386050"/>
            <a:ext cx="964504" cy="432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Θέση περιεχομένου 3">
            <a:extLst>
              <a:ext uri="{FF2B5EF4-FFF2-40B4-BE49-F238E27FC236}">
                <a16:creationId xmlns="" xmlns:a16="http://schemas.microsoft.com/office/drawing/2014/main" id="{4EE19A4C-3F63-48F3-87A2-5B2C139D9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105" y="1678489"/>
            <a:ext cx="4975666" cy="3457182"/>
          </a:xfrm>
        </p:spPr>
        <p:txBody>
          <a:bodyPr rtlCol="0"/>
          <a:lstStyle/>
          <a:p>
            <a:pPr lvl="0"/>
            <a:r>
              <a:rPr lang="el-GR" b="1" dirty="0"/>
              <a:t>Από τον εργοδότη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lvl="0"/>
            <a:r>
              <a:rPr lang="el-GR" b="1" dirty="0"/>
              <a:t>Από </a:t>
            </a:r>
            <a:r>
              <a:rPr lang="el-GR" b="1" dirty="0" err="1"/>
              <a:t>recruiter</a:t>
            </a:r>
            <a:r>
              <a:rPr lang="el-GR" dirty="0"/>
              <a:t>: εξωτερικό συνεργάτη/ σύμβουλο / εταιρεία παροχής εξειδικευμένων υπηρεσιών</a:t>
            </a:r>
          </a:p>
          <a:p>
            <a:pPr marL="0" indent="0">
              <a:buNone/>
            </a:pPr>
            <a:endParaRPr lang="el-GR" sz="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Μειώνει το χρόνο και το κόστος προσέλκυσης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lvl="0"/>
            <a:r>
              <a:rPr lang="el-GR" b="1" dirty="0"/>
              <a:t>Εταιρείες ανθρώπινου δυναμικού &amp; δανεικοί εργαζόμενοι:</a:t>
            </a:r>
          </a:p>
          <a:p>
            <a:pPr marL="0" lvl="0" indent="0">
              <a:buNone/>
            </a:pPr>
            <a:endParaRPr lang="el-GR" sz="1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800" dirty="0"/>
              <a:t>Άμεσος &amp; έμμεσος εργοδότης</a:t>
            </a:r>
          </a:p>
        </p:txBody>
      </p:sp>
    </p:spTree>
    <p:extLst>
      <p:ext uri="{BB962C8B-B14F-4D97-AF65-F5344CB8AC3E}">
        <p14:creationId xmlns="" xmlns:p14="http://schemas.microsoft.com/office/powerpoint/2010/main" val="1411849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 descr="Πώς να χρησιμοποιήσετε αυτό το πρότυπο&#10;">
            <a:extLst>
              <a:ext uri="{FF2B5EF4-FFF2-40B4-BE49-F238E27FC236}">
                <a16:creationId xmlns=""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386166" y="288871"/>
            <a:ext cx="3064760" cy="3321307"/>
            <a:chOff x="1341135" y="289370"/>
            <a:chExt cx="3064760" cy="3321307"/>
          </a:xfrm>
        </p:grpSpPr>
        <p:sp>
          <p:nvSpPr>
            <p:cNvPr id="37" name="Έλλειψη 36">
              <a:extLst>
                <a:ext uri="{FF2B5EF4-FFF2-40B4-BE49-F238E27FC236}">
                  <a16:creationId xmlns=""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l-GR" sz="2400" spc="-70" dirty="0"/>
                <a:t>Εργασιακές Σχέσεις</a:t>
              </a:r>
            </a:p>
          </p:txBody>
        </p:sp>
        <p:sp>
          <p:nvSpPr>
            <p:cNvPr id="40" name="Έλλειψη 39">
              <a:extLst>
                <a:ext uri="{FF2B5EF4-FFF2-40B4-BE49-F238E27FC236}">
                  <a16:creationId xmlns=""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188155" y="289370"/>
              <a:ext cx="1217740" cy="1217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l-GR" sz="4400" b="1" dirty="0"/>
                <a:t>α</a:t>
              </a:r>
            </a:p>
          </p:txBody>
        </p:sp>
        <p:sp>
          <p:nvSpPr>
            <p:cNvPr id="41" name="Έλλειψη 40">
              <a:extLst>
                <a:ext uri="{FF2B5EF4-FFF2-40B4-BE49-F238E27FC236}">
                  <a16:creationId xmlns=""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38" name="Τίτλος 2">
              <a:extLst>
                <a:ext uri="{FF2B5EF4-FFF2-40B4-BE49-F238E27FC236}">
                  <a16:creationId xmlns=""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59157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endParaRPr lang="el-G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Έλλειψη 42">
            <a:extLst>
              <a:ext uri="{FF2B5EF4-FFF2-40B4-BE49-F238E27FC236}">
                <a16:creationId xmlns=""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4616174" y="1260995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Έλλειψη 44">
            <a:extLst>
              <a:ext uri="{FF2B5EF4-FFF2-40B4-BE49-F238E27FC236}">
                <a16:creationId xmlns="" xmlns:a16="http://schemas.microsoft.com/office/drawing/2014/main" id="{840F97B3-0E1D-40DC-BF8C-2D40E7DDC61C}"/>
              </a:ext>
            </a:extLst>
          </p:cNvPr>
          <p:cNvSpPr/>
          <p:nvPr/>
        </p:nvSpPr>
        <p:spPr>
          <a:xfrm>
            <a:off x="4616173" y="2232318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=""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l-GR" smtClean="0"/>
              <a:pPr rtl="0"/>
              <a:t>46</a:t>
            </a:fld>
            <a:endParaRPr lang="el-GR" dirty="0"/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customize</a:t>
            </a:r>
            <a:r>
              <a:rPr lang="el-GR" dirty="0"/>
              <a:t> </a:t>
            </a:r>
            <a:r>
              <a:rPr lang="el-GR" dirty="0" err="1"/>
              <a:t>this</a:t>
            </a:r>
            <a:r>
              <a:rPr lang="el-GR" dirty="0"/>
              <a:t> </a:t>
            </a:r>
            <a:r>
              <a:rPr lang="el-GR" dirty="0" err="1"/>
              <a:t>template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AF58940-2DCF-4226-AC7D-F6CF9A69A3E8}"/>
              </a:ext>
            </a:extLst>
          </p:cNvPr>
          <p:cNvSpPr/>
          <p:nvPr/>
        </p:nvSpPr>
        <p:spPr>
          <a:xfrm>
            <a:off x="5365315" y="1298573"/>
            <a:ext cx="5294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defRPr/>
            </a:pPr>
            <a:r>
              <a:rPr lang="el-GR" b="1" dirty="0"/>
              <a:t>Εργαζόμενοι πλήρους ή μερικής απασχόλησης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="" xmlns:a16="http://schemas.microsoft.com/office/drawing/2014/main" id="{2A973EE6-AA80-4718-85AD-5A22AB2FB363}"/>
              </a:ext>
            </a:extLst>
          </p:cNvPr>
          <p:cNvSpPr/>
          <p:nvPr/>
        </p:nvSpPr>
        <p:spPr>
          <a:xfrm>
            <a:off x="5365315" y="220430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>
              <a:defRPr/>
            </a:pPr>
            <a:r>
              <a:rPr lang="el-GR" b="1" dirty="0"/>
              <a:t>Ορισμένου (εποχικοί υπάλληλοι) ή αορίστου χρόνου συμβάσεις: </a:t>
            </a:r>
          </a:p>
          <a:p>
            <a:pPr marL="109728">
              <a:defRPr/>
            </a:pPr>
            <a:endParaRPr lang="el-GR" sz="2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/>
              <a:t>Π.χ. Κλάδος τουρισμού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CE1CF5-394C-4135-969C-00E4D695A7AD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Έλλειψη 44">
            <a:extLst>
              <a:ext uri="{FF2B5EF4-FFF2-40B4-BE49-F238E27FC236}">
                <a16:creationId xmlns="" xmlns:a16="http://schemas.microsoft.com/office/drawing/2014/main" id="{2AFCA2DA-DAF1-4115-A642-B53BA92EAEC9}"/>
              </a:ext>
            </a:extLst>
          </p:cNvPr>
          <p:cNvSpPr/>
          <p:nvPr/>
        </p:nvSpPr>
        <p:spPr>
          <a:xfrm>
            <a:off x="4618261" y="3487006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95FF4728-36AA-41ED-A92C-03A433D71671}"/>
              </a:ext>
            </a:extLst>
          </p:cNvPr>
          <p:cNvSpPr/>
          <p:nvPr/>
        </p:nvSpPr>
        <p:spPr>
          <a:xfrm>
            <a:off x="5367403" y="3458997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>
              <a:defRPr/>
            </a:pPr>
            <a:r>
              <a:rPr lang="el-GR" b="1" dirty="0"/>
              <a:t>Ευέλικτες εργασιακές σχέσεις &amp; μείωση κόστους: </a:t>
            </a:r>
          </a:p>
          <a:p>
            <a:pPr marL="109728">
              <a:defRPr/>
            </a:pPr>
            <a:endParaRPr lang="el-GR" sz="2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Zero-hour contract (UK)</a:t>
            </a:r>
            <a:endParaRPr lang="el-GR" dirty="0"/>
          </a:p>
          <a:p>
            <a:pPr lvl="1"/>
            <a:r>
              <a:rPr lang="el-GR" dirty="0"/>
              <a:t>      Το 2011, σε πολλούς κλάδους της οικονομίας του Ηνωμένου Βασιλείου υπήρξαν συμβάσεις μηδενικού ωραρίου:</a:t>
            </a:r>
            <a:br>
              <a:rPr lang="el-GR" dirty="0"/>
            </a:br>
            <a:r>
              <a:rPr lang="el-GR" dirty="0"/>
              <a:t>    -  19% στον τομέα των ξενοδοχείων &amp; των εστιατορίων (από 4% το 2004)</a:t>
            </a:r>
            <a:br>
              <a:rPr lang="el-GR" dirty="0"/>
            </a:br>
            <a:r>
              <a:rPr lang="el-GR" dirty="0"/>
              <a:t>    -  13% στον τομέα της υγείας (από 7%)</a:t>
            </a:r>
            <a:br>
              <a:rPr lang="el-GR" dirty="0"/>
            </a:br>
            <a:r>
              <a:rPr lang="el-GR" dirty="0"/>
              <a:t>    -  10% στον τομέα της εκπαίδευσης (από 1%)</a:t>
            </a:r>
          </a:p>
          <a:p>
            <a:pPr lvl="1"/>
            <a:endParaRPr lang="el-GR" sz="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/>
              <a:t>Παρακίνηση, απόδοση, εκπαίδευση</a:t>
            </a:r>
          </a:p>
        </p:txBody>
      </p:sp>
    </p:spTree>
    <p:extLst>
      <p:ext uri="{BB962C8B-B14F-4D97-AF65-F5344CB8AC3E}">
        <p14:creationId xmlns="" xmlns:p14="http://schemas.microsoft.com/office/powerpoint/2010/main" val="843752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 descr="Πώς να χρησιμοποιήσετε αυτό το πρότυπο&#10;">
            <a:extLst>
              <a:ext uri="{FF2B5EF4-FFF2-40B4-BE49-F238E27FC236}">
                <a16:creationId xmlns=""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386166" y="288871"/>
            <a:ext cx="3064760" cy="3321307"/>
            <a:chOff x="1341135" y="289370"/>
            <a:chExt cx="3064760" cy="3321307"/>
          </a:xfrm>
        </p:grpSpPr>
        <p:sp>
          <p:nvSpPr>
            <p:cNvPr id="37" name="Έλλειψη 36">
              <a:extLst>
                <a:ext uri="{FF2B5EF4-FFF2-40B4-BE49-F238E27FC236}">
                  <a16:creationId xmlns=""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l-GR" sz="2400" spc="-70" dirty="0"/>
                <a:t>Εργασιακές Σχέσεις</a:t>
              </a:r>
            </a:p>
          </p:txBody>
        </p:sp>
        <p:sp>
          <p:nvSpPr>
            <p:cNvPr id="40" name="Έλλειψη 39">
              <a:extLst>
                <a:ext uri="{FF2B5EF4-FFF2-40B4-BE49-F238E27FC236}">
                  <a16:creationId xmlns=""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188155" y="289370"/>
              <a:ext cx="1217740" cy="1217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l-GR" sz="4400" b="1" dirty="0"/>
                <a:t>β</a:t>
              </a:r>
            </a:p>
          </p:txBody>
        </p:sp>
        <p:sp>
          <p:nvSpPr>
            <p:cNvPr id="41" name="Έλλειψη 40">
              <a:extLst>
                <a:ext uri="{FF2B5EF4-FFF2-40B4-BE49-F238E27FC236}">
                  <a16:creationId xmlns=""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38" name="Τίτλος 2">
              <a:extLst>
                <a:ext uri="{FF2B5EF4-FFF2-40B4-BE49-F238E27FC236}">
                  <a16:creationId xmlns=""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59157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endParaRPr lang="el-G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Έλλειψη 42">
            <a:extLst>
              <a:ext uri="{FF2B5EF4-FFF2-40B4-BE49-F238E27FC236}">
                <a16:creationId xmlns=""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4804064" y="2350757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Έλλειψη 44">
            <a:extLst>
              <a:ext uri="{FF2B5EF4-FFF2-40B4-BE49-F238E27FC236}">
                <a16:creationId xmlns="" xmlns:a16="http://schemas.microsoft.com/office/drawing/2014/main" id="{840F97B3-0E1D-40DC-BF8C-2D40E7DDC61C}"/>
              </a:ext>
            </a:extLst>
          </p:cNvPr>
          <p:cNvSpPr/>
          <p:nvPr/>
        </p:nvSpPr>
        <p:spPr>
          <a:xfrm>
            <a:off x="4804063" y="3572600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=""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l-GR" smtClean="0"/>
              <a:pPr rtl="0"/>
              <a:t>47</a:t>
            </a:fld>
            <a:endParaRPr lang="el-GR" dirty="0"/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customize</a:t>
            </a:r>
            <a:r>
              <a:rPr lang="el-GR" dirty="0"/>
              <a:t> </a:t>
            </a:r>
            <a:r>
              <a:rPr lang="el-GR" dirty="0" err="1"/>
              <a:t>this</a:t>
            </a:r>
            <a:r>
              <a:rPr lang="el-GR" dirty="0"/>
              <a:t> </a:t>
            </a:r>
            <a:r>
              <a:rPr lang="el-GR" dirty="0" err="1"/>
              <a:t>template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AF58940-2DCF-4226-AC7D-F6CF9A69A3E8}"/>
              </a:ext>
            </a:extLst>
          </p:cNvPr>
          <p:cNvSpPr/>
          <p:nvPr/>
        </p:nvSpPr>
        <p:spPr>
          <a:xfrm>
            <a:off x="5640887" y="2388335"/>
            <a:ext cx="5294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Εξωτερικοί συνεργάτες και ελεύθεροι επαγγελματίες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="" xmlns:a16="http://schemas.microsoft.com/office/drawing/2014/main" id="{2A973EE6-AA80-4718-85AD-5A22AB2FB363}"/>
              </a:ext>
            </a:extLst>
          </p:cNvPr>
          <p:cNvSpPr/>
          <p:nvPr/>
        </p:nvSpPr>
        <p:spPr>
          <a:xfrm>
            <a:off x="5553205" y="35821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>
              <a:defRPr/>
            </a:pPr>
            <a:r>
              <a:rPr lang="el-GR" b="1" dirty="0"/>
              <a:t>Εργολάβοι και δανεικοί εργαζόμενοι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CE1CF5-394C-4135-969C-00E4D695A7AD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38611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Southwest-bags.jpg">
            <a:extLst>
              <a:ext uri="{FF2B5EF4-FFF2-40B4-BE49-F238E27FC236}">
                <a16:creationId xmlns="" xmlns:a16="http://schemas.microsoft.com/office/drawing/2014/main" id="{E953B185-E864-4AFC-AEA5-BA21E65929F7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002" y="12527"/>
            <a:ext cx="5903998" cy="4266360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8002" y="4261807"/>
            <a:ext cx="5903998" cy="985001"/>
          </a:xfrm>
        </p:spPr>
        <p:txBody>
          <a:bodyPr rtlCol="0"/>
          <a:lstStyle/>
          <a:p>
            <a:pPr algn="ctr">
              <a:spcBef>
                <a:spcPct val="0"/>
              </a:spcBef>
            </a:pPr>
            <a:r>
              <a:rPr lang="en-US" sz="4000" b="1" spc="-300" dirty="0">
                <a:latin typeface="+mj-lt"/>
                <a:ea typeface="+mj-ea"/>
                <a:cs typeface="+mj-cs"/>
              </a:rPr>
              <a:t>Employment </a:t>
            </a:r>
            <a:r>
              <a:rPr lang="el-GR" sz="4000" b="1" spc="-300" dirty="0">
                <a:latin typeface="+mj-lt"/>
                <a:ea typeface="+mj-ea"/>
                <a:cs typeface="+mj-cs"/>
              </a:rPr>
              <a:t>  Β</a:t>
            </a:r>
            <a:r>
              <a:rPr lang="en-US" sz="4000" b="1" spc="-300" dirty="0" err="1">
                <a:latin typeface="+mj-lt"/>
                <a:ea typeface="+mj-ea"/>
                <a:cs typeface="+mj-cs"/>
              </a:rPr>
              <a:t>randing</a:t>
            </a:r>
            <a:endParaRPr lang="en-US" sz="4000" b="1" spc="-3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48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2AA6B7-C47F-4392-B2F2-E9F5FFADB0AA}"/>
              </a:ext>
            </a:extLst>
          </p:cNvPr>
          <p:cNvSpPr txBox="1"/>
          <p:nvPr/>
        </p:nvSpPr>
        <p:spPr>
          <a:xfrm>
            <a:off x="10396603" y="6386050"/>
            <a:ext cx="964504" cy="432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Θέση περιεχομένου 3">
            <a:extLst>
              <a:ext uri="{FF2B5EF4-FFF2-40B4-BE49-F238E27FC236}">
                <a16:creationId xmlns="" xmlns:a16="http://schemas.microsoft.com/office/drawing/2014/main" id="{4EE19A4C-3F63-48F3-87A2-5B2C139D9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735" y="425885"/>
            <a:ext cx="4975666" cy="4872624"/>
          </a:xfrm>
        </p:spPr>
        <p:txBody>
          <a:bodyPr rtlCol="0"/>
          <a:lstStyle/>
          <a:p>
            <a:pPr marL="0" lvl="0" indent="0">
              <a:buNone/>
            </a:pPr>
            <a:r>
              <a:rPr lang="el-GR" sz="2400" b="1" dirty="0"/>
              <a:t>Εικόνα επιχείρησης: </a:t>
            </a:r>
          </a:p>
          <a:p>
            <a:pPr marL="0" lvl="0" indent="0">
              <a:buNone/>
            </a:pPr>
            <a:r>
              <a:rPr lang="el-GR" dirty="0"/>
              <a:t>Η εικόνα που έχουν οι εργαζόμενοι της επιχείρηση και τα άτομα εκτός της επιχείρησης για την επιχείρηση ως εργοδότη.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Φήμη και προσέλκυση υποψηφίων (το παράδειγμα της L’ OREAL) </a:t>
            </a:r>
          </a:p>
          <a:p>
            <a:pPr marL="0" indent="0">
              <a:buNone/>
            </a:pPr>
            <a:endParaRPr lang="el-G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Πληροφορίες για την επιχείρηση, όπως ωράριο, μισθός, απολύσεις, κλίμα, κουλτούρα</a:t>
            </a:r>
          </a:p>
          <a:p>
            <a:pPr marL="0" indent="0">
              <a:buNone/>
            </a:pPr>
            <a:endParaRPr lang="el-G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/>
              <a:t>“100 Best Companies </a:t>
            </a:r>
            <a:r>
              <a:rPr lang="el-GR" sz="1800" dirty="0" err="1"/>
              <a:t>to</a:t>
            </a:r>
            <a:r>
              <a:rPr lang="el-GR" sz="1800" dirty="0"/>
              <a:t> </a:t>
            </a:r>
            <a:r>
              <a:rPr lang="el-GR" sz="1800" dirty="0" err="1"/>
              <a:t>Work</a:t>
            </a:r>
            <a:r>
              <a:rPr lang="el-GR" sz="1800" dirty="0"/>
              <a:t> For” - </a:t>
            </a:r>
            <a:r>
              <a:rPr lang="el-GR" sz="1800" i="1" dirty="0" err="1"/>
              <a:t>Fortune</a:t>
            </a:r>
            <a:r>
              <a:rPr lang="el-GR" sz="1800" i="1" dirty="0"/>
              <a:t> </a:t>
            </a:r>
            <a:r>
              <a:rPr lang="el-GR" sz="1800" i="1" dirty="0" err="1"/>
              <a:t>magazine</a:t>
            </a:r>
            <a:r>
              <a:rPr lang="el-GR" sz="1800" i="1" dirty="0"/>
              <a:t>, π.χ., </a:t>
            </a:r>
            <a:r>
              <a:rPr lang="el-GR" sz="1800" i="1" dirty="0" err="1"/>
              <a:t>Southwest</a:t>
            </a:r>
            <a:r>
              <a:rPr lang="el-GR" sz="1800" i="1" dirty="0"/>
              <a:t> </a:t>
            </a:r>
            <a:r>
              <a:rPr lang="el-GR" sz="1800" i="1" dirty="0" err="1"/>
              <a:t>Airlines</a:t>
            </a:r>
            <a:r>
              <a:rPr lang="el-GR" sz="1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779619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Best_Workplaces_-_Greece_RGB_SMALL.jpg">
            <a:extLst>
              <a:ext uri="{FF2B5EF4-FFF2-40B4-BE49-F238E27FC236}">
                <a16:creationId xmlns="" xmlns:a16="http://schemas.microsoft.com/office/drawing/2014/main" id="{19959289-D04E-4C45-8694-C4C750E934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5469"/>
            <a:ext cx="3951111" cy="1177447"/>
          </a:xfrm>
          <a:prstGeom prst="rect">
            <a:avLst/>
          </a:prstGeom>
        </p:spPr>
      </p:pic>
      <p:pic>
        <p:nvPicPr>
          <p:cNvPr id="5" name="Εικόνα 4" descr="Screenshot_2018-11-13 Best Workplaces στην Ελλάδα Πάνω από 250 Εργαζόμενοι - Great Place to Work® Hellas.png">
            <a:extLst>
              <a:ext uri="{FF2B5EF4-FFF2-40B4-BE49-F238E27FC236}">
                <a16:creationId xmlns="" xmlns:a16="http://schemas.microsoft.com/office/drawing/2014/main" id="{1E531C07-D9BB-4342-8976-17B5EC4B2654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4005" y="225468"/>
            <a:ext cx="8087995" cy="6338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418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5</a:t>
            </a:fld>
            <a:endParaRPr lang="el-GR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40FFAF9-C888-438A-9882-94A46A02CB1E}"/>
              </a:ext>
            </a:extLst>
          </p:cNvPr>
          <p:cNvSpPr txBox="1"/>
          <p:nvPr/>
        </p:nvSpPr>
        <p:spPr>
          <a:xfrm>
            <a:off x="10409129" y="6206486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6" name="Εικόνα 5" descr="4-1.eps">
            <a:extLst>
              <a:ext uri="{FF2B5EF4-FFF2-40B4-BE49-F238E27FC236}">
                <a16:creationId xmlns="" xmlns:a16="http://schemas.microsoft.com/office/drawing/2014/main" id="{5037A8FE-CFCD-4367-92F0-B178E1D285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105" y="2321687"/>
            <a:ext cx="9856634" cy="1624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5354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Εικόνα που περιέχει παιχνίδι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B85D6E49-871F-4BCB-99DB-C13D9DE3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782825" cy="6371350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690" y="4866220"/>
            <a:ext cx="5603310" cy="754830"/>
          </a:xfrm>
        </p:spPr>
        <p:txBody>
          <a:bodyPr rtlCol="0"/>
          <a:lstStyle/>
          <a:p>
            <a:pPr algn="ctr"/>
            <a:r>
              <a:rPr lang="el-GR" dirty="0"/>
              <a:t>Πολιτική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sz="4800" spc="-34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50</a:t>
            </a:fld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8B2612-4032-4D9E-8ED6-E40CE3E418BE}"/>
              </a:ext>
            </a:extLst>
          </p:cNvPr>
          <p:cNvSpPr txBox="1"/>
          <p:nvPr/>
        </p:nvSpPr>
        <p:spPr>
          <a:xfrm>
            <a:off x="10409129" y="6206486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Θέση κειμένου 2">
            <a:extLst>
              <a:ext uri="{FF2B5EF4-FFF2-40B4-BE49-F238E27FC236}">
                <a16:creationId xmlns="" xmlns:a16="http://schemas.microsoft.com/office/drawing/2014/main" id="{3E634794-127C-4E02-9431-2F210BBF340E}"/>
              </a:ext>
            </a:extLst>
          </p:cNvPr>
          <p:cNvSpPr txBox="1">
            <a:spLocks/>
          </p:cNvSpPr>
          <p:nvPr/>
        </p:nvSpPr>
        <p:spPr>
          <a:xfrm>
            <a:off x="6582574" y="5621050"/>
            <a:ext cx="5603310" cy="7548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3200" dirty="0">
                <a:solidFill>
                  <a:schemeClr val="bg1"/>
                </a:solidFill>
              </a:rPr>
              <a:t>Ίσων Ευκαιριών</a:t>
            </a:r>
          </a:p>
        </p:txBody>
      </p:sp>
    </p:spTree>
    <p:extLst>
      <p:ext uri="{BB962C8B-B14F-4D97-AF65-F5344CB8AC3E}">
        <p14:creationId xmlns="" xmlns:p14="http://schemas.microsoft.com/office/powerpoint/2010/main" val="30896137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help wanted add.jpg">
            <a:extLst>
              <a:ext uri="{FF2B5EF4-FFF2-40B4-BE49-F238E27FC236}">
                <a16:creationId xmlns="" xmlns:a16="http://schemas.microsoft.com/office/drawing/2014/main" id="{A0D15F5B-3954-436D-8815-A2ABA78360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990" y="546999"/>
            <a:ext cx="6154279" cy="5764002"/>
          </a:xfrm>
          <a:prstGeom prst="rect">
            <a:avLst/>
          </a:prstGeom>
        </p:spPr>
      </p:pic>
      <p:pic>
        <p:nvPicPr>
          <p:cNvPr id="7" name="Εικόνα 6" descr="Πωλήτρια_20171215.jpg">
            <a:extLst>
              <a:ext uri="{FF2B5EF4-FFF2-40B4-BE49-F238E27FC236}">
                <a16:creationId xmlns="" xmlns:a16="http://schemas.microsoft.com/office/drawing/2014/main" id="{C96827A2-8541-44C4-8845-50C2235F91F4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2126" y="547000"/>
            <a:ext cx="3613825" cy="5764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685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C148A8D7-E139-4CB8-A0E4-EB053E7F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82826" cy="6371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246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ομάδα, πόζα, υπαίθριος, άτομα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C8739582-F1FF-4548-8126-2E6F7A0A8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983"/>
            <a:ext cx="5098093" cy="5301353"/>
          </a:xfrm>
          <a:prstGeom prst="rect">
            <a:avLst/>
          </a:prstGeom>
        </p:spPr>
      </p:pic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201708" y="99798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458" y="1105709"/>
            <a:ext cx="6899899" cy="835825"/>
          </a:xfrm>
        </p:spPr>
        <p:txBody>
          <a:bodyPr rtlCol="0"/>
          <a:lstStyle/>
          <a:p>
            <a:r>
              <a:rPr lang="el-GR" dirty="0"/>
              <a:t>Ποικιλομορφία &amp; Προσέλκυση</a:t>
            </a:r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446" y="2725544"/>
            <a:ext cx="5624187" cy="2428351"/>
          </a:xfrm>
        </p:spPr>
        <p:txBody>
          <a:bodyPr rtlCol="0"/>
          <a:lstStyle/>
          <a:p>
            <a:pPr lvl="0">
              <a:buFont typeface="Wingdings" panose="05000000000000000000" pitchFamily="2" charset="2"/>
              <a:buChar char="ü"/>
            </a:pPr>
            <a:r>
              <a:rPr lang="el-GR" sz="2000" dirty="0"/>
              <a:t>Μέλη εθνικών ή/και πολιτισμικών μειονοτήτων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2000" dirty="0"/>
              <a:t>Υποψήφιοι άνω των 40-50 ετών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2000" dirty="0"/>
              <a:t>Αρχηγοί μονογονεϊκών οικογενειών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2000" dirty="0"/>
              <a:t>ΑΜΕΑ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2000" dirty="0"/>
              <a:t>Πρώην χρήστες </a:t>
            </a:r>
            <a:r>
              <a:rPr lang="el-GR" sz="2000" dirty="0" err="1"/>
              <a:t>εξαρτησιογόνων</a:t>
            </a:r>
            <a:r>
              <a:rPr lang="el-GR" sz="2000" dirty="0"/>
              <a:t> ουσιών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2000" dirty="0"/>
              <a:t>Πρώην κρατούμενοι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2000" dirty="0"/>
              <a:t>Μακροχρόνια άνεργοι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53</a:t>
            </a:fld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C39BD1-EC4B-4750-97D5-A7D246693B2B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6568FC-A5DA-4D83-8B35-975FB346E97F}"/>
              </a:ext>
            </a:extLst>
          </p:cNvPr>
          <p:cNvSpPr txBox="1"/>
          <p:nvPr/>
        </p:nvSpPr>
        <p:spPr>
          <a:xfrm>
            <a:off x="338203" y="5624186"/>
            <a:ext cx="4496844" cy="425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74443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EEA0847-EBD5-4A17-9F79-7409733F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0110445" cy="6366821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679" y="491180"/>
            <a:ext cx="5127321" cy="754830"/>
          </a:xfrm>
        </p:spPr>
        <p:txBody>
          <a:bodyPr rtlCol="0"/>
          <a:lstStyle/>
          <a:p>
            <a:pPr algn="l"/>
            <a:r>
              <a:rPr lang="el-GR" dirty="0"/>
              <a:t>             Προσέλκυση</a:t>
            </a:r>
            <a:br>
              <a:rPr lang="el-GR" dirty="0"/>
            </a:br>
            <a:endParaRPr lang="el-GR" sz="4800" spc="-34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54</a:t>
            </a:fld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8B2612-4032-4D9E-8ED6-E40CE3E418BE}"/>
              </a:ext>
            </a:extLst>
          </p:cNvPr>
          <p:cNvSpPr txBox="1"/>
          <p:nvPr/>
        </p:nvSpPr>
        <p:spPr>
          <a:xfrm>
            <a:off x="10409129" y="6206486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Θέση κειμένου 2">
            <a:extLst>
              <a:ext uri="{FF2B5EF4-FFF2-40B4-BE49-F238E27FC236}">
                <a16:creationId xmlns="" xmlns:a16="http://schemas.microsoft.com/office/drawing/2014/main" id="{3E634794-127C-4E02-9431-2F210BBF340E}"/>
              </a:ext>
            </a:extLst>
          </p:cNvPr>
          <p:cNvSpPr txBox="1">
            <a:spLocks/>
          </p:cNvSpPr>
          <p:nvPr/>
        </p:nvSpPr>
        <p:spPr>
          <a:xfrm>
            <a:off x="6626269" y="1246010"/>
            <a:ext cx="5559616" cy="8674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800" dirty="0">
                <a:solidFill>
                  <a:schemeClr val="bg1"/>
                </a:solidFill>
              </a:rPr>
              <a:t>Νέες τεχνολογίες &amp; Μέσα Κοινωνικής Δικτύωσης</a:t>
            </a:r>
          </a:p>
        </p:txBody>
      </p:sp>
    </p:spTree>
    <p:extLst>
      <p:ext uri="{BB962C8B-B14F-4D97-AF65-F5344CB8AC3E}">
        <p14:creationId xmlns="" xmlns:p14="http://schemas.microsoft.com/office/powerpoint/2010/main" val="2359849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εσωτερικό, πίνακας, φορητός υπολογιστής, υπολογιστής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7D4D8D20-B854-4658-9A1E-AE644A90C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02" y="-3388"/>
            <a:ext cx="5903998" cy="4265195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8002" y="4261807"/>
            <a:ext cx="5903998" cy="985001"/>
          </a:xfrm>
        </p:spPr>
        <p:txBody>
          <a:bodyPr rtlCol="0"/>
          <a:lstStyle/>
          <a:p>
            <a:pPr algn="ctr">
              <a:spcBef>
                <a:spcPct val="0"/>
              </a:spcBef>
            </a:pPr>
            <a:r>
              <a:rPr lang="en-US" sz="4000" b="1" spc="-300" dirty="0">
                <a:latin typeface="+mj-lt"/>
                <a:ea typeface="+mj-ea"/>
                <a:cs typeface="+mj-cs"/>
              </a:rPr>
              <a:t>E-Recruiting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55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2AA6B7-C47F-4392-B2F2-E9F5FFADB0AA}"/>
              </a:ext>
            </a:extLst>
          </p:cNvPr>
          <p:cNvSpPr txBox="1"/>
          <p:nvPr/>
        </p:nvSpPr>
        <p:spPr>
          <a:xfrm>
            <a:off x="10396603" y="6386050"/>
            <a:ext cx="964504" cy="432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Θέση περιεχομένου 3">
            <a:extLst>
              <a:ext uri="{FF2B5EF4-FFF2-40B4-BE49-F238E27FC236}">
                <a16:creationId xmlns="" xmlns:a16="http://schemas.microsoft.com/office/drawing/2014/main" id="{4EE19A4C-3F63-48F3-87A2-5B2C139D9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890" y="501041"/>
            <a:ext cx="4975666" cy="4872624"/>
          </a:xfrm>
        </p:spPr>
        <p:txBody>
          <a:bodyPr rtlCol="0"/>
          <a:lstStyle/>
          <a:p>
            <a:pPr marL="0" indent="0">
              <a:buNone/>
            </a:pPr>
            <a:r>
              <a:rPr lang="en-US" sz="2400" b="1" dirty="0"/>
              <a:t>E-Recruiting:</a:t>
            </a:r>
            <a:r>
              <a:rPr lang="el-GR" sz="2400" b="1" dirty="0"/>
              <a:t> </a:t>
            </a:r>
          </a:p>
          <a:p>
            <a:pPr lvl="1"/>
            <a:r>
              <a:rPr lang="en-US" sz="1800" dirty="0"/>
              <a:t>Professional/Career websites (</a:t>
            </a:r>
            <a:r>
              <a:rPr lang="el-GR" sz="1800" dirty="0"/>
              <a:t>π.χ. </a:t>
            </a:r>
            <a:r>
              <a:rPr lang="en-US" sz="1800" dirty="0"/>
              <a:t>Cariera.gr) </a:t>
            </a:r>
          </a:p>
          <a:p>
            <a:pPr lvl="1"/>
            <a:r>
              <a:rPr lang="en-US" sz="1800" dirty="0"/>
              <a:t>Websites </a:t>
            </a:r>
            <a:r>
              <a:rPr lang="el-GR" sz="1800" dirty="0"/>
              <a:t>των δυνητικών εργοδοτών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lvl="0" indent="0">
              <a:buNone/>
            </a:pPr>
            <a:r>
              <a:rPr lang="el-GR" sz="2400" b="1" dirty="0"/>
              <a:t>E-</a:t>
            </a:r>
            <a:r>
              <a:rPr lang="el-GR" sz="2400" b="1" dirty="0" err="1"/>
              <a:t>Video</a:t>
            </a:r>
            <a:r>
              <a:rPr lang="el-GR" sz="2400" b="1" dirty="0"/>
              <a:t>: </a:t>
            </a:r>
            <a:endParaRPr lang="el-GR" dirty="0"/>
          </a:p>
          <a:p>
            <a:pPr lvl="1"/>
            <a:r>
              <a:rPr lang="el-GR" sz="1800" dirty="0" err="1"/>
              <a:t>Recruitment</a:t>
            </a:r>
            <a:r>
              <a:rPr lang="el-GR" sz="1800" dirty="0"/>
              <a:t> </a:t>
            </a:r>
            <a:r>
              <a:rPr lang="el-GR" sz="1800" dirty="0" err="1"/>
              <a:t>videos</a:t>
            </a:r>
            <a:r>
              <a:rPr lang="el-GR" sz="1800" dirty="0"/>
              <a:t> </a:t>
            </a:r>
          </a:p>
          <a:p>
            <a:pPr lvl="1"/>
            <a:r>
              <a:rPr lang="el-GR" sz="1800" dirty="0" err="1"/>
              <a:t>Video</a:t>
            </a:r>
            <a:r>
              <a:rPr lang="el-GR" sz="1800" dirty="0"/>
              <a:t> </a:t>
            </a:r>
            <a:r>
              <a:rPr lang="el-GR" sz="1800" dirty="0" err="1"/>
              <a:t>interviewing</a:t>
            </a:r>
            <a:r>
              <a:rPr lang="el-GR" sz="1800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400" b="1" dirty="0"/>
              <a:t>Νομικά – Ηθικά ζητήματα:</a:t>
            </a:r>
            <a:endParaRPr lang="el-GR" dirty="0"/>
          </a:p>
          <a:p>
            <a:pPr lvl="1"/>
            <a:r>
              <a:rPr lang="el-GR" sz="1800" dirty="0"/>
              <a:t>Διαχείριση δεδομένων</a:t>
            </a:r>
          </a:p>
          <a:p>
            <a:pPr lvl="1"/>
            <a:r>
              <a:rPr lang="el-GR" sz="1800" dirty="0"/>
              <a:t>Αποκλεισμός υποψηφίων που δεν είναι εξοικειωμένοι με την τεχνολογία</a:t>
            </a:r>
          </a:p>
        </p:txBody>
      </p:sp>
    </p:spTree>
    <p:extLst>
      <p:ext uri="{BB962C8B-B14F-4D97-AF65-F5344CB8AC3E}">
        <p14:creationId xmlns="" xmlns:p14="http://schemas.microsoft.com/office/powerpoint/2010/main" val="3123707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 descr="Πώς να χρησιμοποιήσετε αυτό το πρότυπο&#10;">
            <a:extLst>
              <a:ext uri="{FF2B5EF4-FFF2-40B4-BE49-F238E27FC236}">
                <a16:creationId xmlns=""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210802" y="540975"/>
            <a:ext cx="2980629" cy="3069203"/>
            <a:chOff x="1341135" y="541474"/>
            <a:chExt cx="2980629" cy="3069203"/>
          </a:xfrm>
        </p:grpSpPr>
        <p:sp>
          <p:nvSpPr>
            <p:cNvPr id="37" name="Έλλειψη 36">
              <a:extLst>
                <a:ext uri="{FF2B5EF4-FFF2-40B4-BE49-F238E27FC236}">
                  <a16:creationId xmlns=""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l-GR" sz="2400" spc="-70" dirty="0"/>
                <a:t>Μέσα Κοινωνικής Δικτύωσης</a:t>
              </a:r>
            </a:p>
          </p:txBody>
        </p:sp>
        <p:sp>
          <p:nvSpPr>
            <p:cNvPr id="40" name="Έλλειψη 39">
              <a:extLst>
                <a:ext uri="{FF2B5EF4-FFF2-40B4-BE49-F238E27FC236}">
                  <a16:creationId xmlns=""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325941" y="541474"/>
              <a:ext cx="949397" cy="9155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l-GR" b="1" dirty="0"/>
                <a:t>ΜΚΔ</a:t>
              </a:r>
            </a:p>
          </p:txBody>
        </p:sp>
        <p:sp>
          <p:nvSpPr>
            <p:cNvPr id="41" name="Έλλειψη 40">
              <a:extLst>
                <a:ext uri="{FF2B5EF4-FFF2-40B4-BE49-F238E27FC236}">
                  <a16:creationId xmlns=""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38" name="Τίτλος 2">
              <a:extLst>
                <a:ext uri="{FF2B5EF4-FFF2-40B4-BE49-F238E27FC236}">
                  <a16:creationId xmlns=""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59157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endParaRPr lang="el-G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Θέση αριθμού διαφάνειας 1">
            <a:extLst>
              <a:ext uri="{FF2B5EF4-FFF2-40B4-BE49-F238E27FC236}">
                <a16:creationId xmlns=""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l-GR" smtClean="0"/>
              <a:pPr rtl="0"/>
              <a:t>56</a:t>
            </a:fld>
            <a:endParaRPr lang="el-GR" dirty="0"/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customize</a:t>
            </a:r>
            <a:r>
              <a:rPr lang="el-GR" dirty="0"/>
              <a:t> </a:t>
            </a:r>
            <a:r>
              <a:rPr lang="el-GR" dirty="0" err="1"/>
              <a:t>this</a:t>
            </a:r>
            <a:r>
              <a:rPr lang="el-GR" dirty="0"/>
              <a:t> </a:t>
            </a:r>
            <a:r>
              <a:rPr lang="el-GR" dirty="0" err="1"/>
              <a:t>template</a:t>
            </a:r>
            <a:endParaRPr lang="el-GR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CE1CF5-394C-4135-969C-00E4D695A7AD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7A541805-7DC2-4673-9473-53BBF8D52591}"/>
              </a:ext>
            </a:extLst>
          </p:cNvPr>
          <p:cNvSpPr/>
          <p:nvPr/>
        </p:nvSpPr>
        <p:spPr>
          <a:xfrm>
            <a:off x="3559663" y="413204"/>
            <a:ext cx="7472527" cy="603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Χρήσιμη τακτική για να στοχεύσει </a:t>
            </a:r>
            <a:r>
              <a:rPr lang="el-GR" b="1" dirty="0">
                <a:latin typeface="Calibri" panose="020F0502020204030204" pitchFamily="34" charset="0"/>
                <a:cs typeface="Times New Roman" panose="02020603050405020304" pitchFamily="18" charset="0"/>
              </a:rPr>
              <a:t>συγκεκριμένους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 υποψήφιος ή να εντοπίσει «</a:t>
            </a:r>
            <a:r>
              <a:rPr lang="el-GR" b="1" dirty="0">
                <a:latin typeface="Calibri" panose="020F0502020204030204" pitchFamily="34" charset="0"/>
                <a:cs typeface="Times New Roman" panose="02020603050405020304" pitchFamily="18" charset="0"/>
              </a:rPr>
              <a:t>παθητικούς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 υποψήφιους». 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l-G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l-GR" b="1" dirty="0">
                <a:latin typeface="Calibri" panose="020F0502020204030204" pitchFamily="34" charset="0"/>
                <a:cs typeface="Times New Roman" panose="02020603050405020304" pitchFamily="18" charset="0"/>
              </a:rPr>
              <a:t>Παθητικοί υποψήφιοι: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 Άτομα ικανά και κατάλληλα που δεν αναζητούν εργασία τα οποία όμως μπορεί να ενδιαφερόντουσαν για μία καλή πρόταση. </a:t>
            </a:r>
          </a:p>
          <a:p>
            <a:pPr marL="1200150" lvl="2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Π.χ., LinkedIn—επαγγελματικού χαρακτήρα μέσο κοινωνικής δικτύωσης 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l-G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Οι εργοδότες συχνά χρησιμοποιούν τα ΜΚΔ (Facebook, Twitter, </a:t>
            </a:r>
            <a:r>
              <a:rPr lang="el-GR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, κλπ.), για να </a:t>
            </a:r>
            <a:r>
              <a:rPr lang="el-GR" b="1" dirty="0">
                <a:latin typeface="Calibri" panose="020F0502020204030204" pitchFamily="34" charset="0"/>
                <a:cs typeface="Times New Roman" panose="02020603050405020304" pitchFamily="18" charset="0"/>
              </a:rPr>
              <a:t>αντλήσουν προσωπικές πληροφορίες 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για το προφίλ των υποψηφίων τους. </a:t>
            </a:r>
          </a:p>
          <a:p>
            <a:pPr lvl="0" algn="just">
              <a:lnSpc>
                <a:spcPct val="114000"/>
              </a:lnSpc>
            </a:pP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Μερικοί εργοδότες ζητούν πρόσβαση στην προσωπική σελίδα των υποψηφίων, πράξη η οποία δεν είναι παράνομη, αλλά είναι αμφίβολο εάν είναι ηθική.</a:t>
            </a:r>
          </a:p>
          <a:p>
            <a:pPr lvl="0" algn="just">
              <a:lnSpc>
                <a:spcPct val="114000"/>
              </a:lnSpc>
            </a:pP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l-GR" b="1" dirty="0">
                <a:latin typeface="Calibri" panose="020F0502020204030204" pitchFamily="34" charset="0"/>
                <a:cs typeface="Times New Roman" panose="02020603050405020304" pitchFamily="18" charset="0"/>
              </a:rPr>
              <a:t>Πληροφορίες που μπορεί να επηρεάσουν το στάδιο της λεπτομερούς εξέτασης και της επιλογής: 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ηλικία, οικογενειακή κατάσταση, φυλή, ΑΜΕΑ, θρησκευτικές πεποιθήσεις, πολιτικές αντιλήψεις, κλπ. </a:t>
            </a:r>
            <a:endParaRPr lang="el-GR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283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C3EB6344-BE76-4C7A-BC67-81495CC2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37598" y="1399142"/>
            <a:ext cx="6116804" cy="405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0550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54" y="432000"/>
            <a:ext cx="11340000" cy="432000"/>
          </a:xfrm>
        </p:spPr>
        <p:txBody>
          <a:bodyPr rtlCol="0"/>
          <a:lstStyle/>
          <a:p>
            <a:r>
              <a:rPr lang="el-GR" dirty="0"/>
              <a:t>Τεχνολογία &amp; Προσέλκυση</a:t>
            </a:r>
          </a:p>
        </p:txBody>
      </p:sp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3250" y="1412620"/>
            <a:ext cx="5472000" cy="360000"/>
          </a:xfrm>
        </p:spPr>
        <p:txBody>
          <a:bodyPr rtlCol="0"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Μειονεκτήματα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8510" y="2615907"/>
            <a:ext cx="4882237" cy="2194694"/>
          </a:xfrm>
        </p:spPr>
        <p:txBody>
          <a:bodyPr rtlCol="0"/>
          <a:lstStyle/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Περισσότεροι </a:t>
            </a:r>
            <a:r>
              <a:rPr lang="el-GR" b="1" dirty="0"/>
              <a:t>ακατάλληλοι</a:t>
            </a:r>
            <a:r>
              <a:rPr lang="el-GR" dirty="0"/>
              <a:t> υποψήφιοι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Αύξηση </a:t>
            </a:r>
            <a:r>
              <a:rPr lang="el-GR" b="1" dirty="0"/>
              <a:t>διοικητικού</a:t>
            </a:r>
            <a:r>
              <a:rPr lang="el-GR" dirty="0"/>
              <a:t> </a:t>
            </a:r>
            <a:r>
              <a:rPr lang="el-GR" b="1" dirty="0"/>
              <a:t>φόρτου</a:t>
            </a:r>
            <a:r>
              <a:rPr lang="el-GR" dirty="0"/>
              <a:t> για το HR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Οι υποψήφιοι μπορεί να μην ψάχνουν στα </a:t>
            </a:r>
            <a:r>
              <a:rPr lang="el-GR" b="1" dirty="0"/>
              <a:t>σοβαρά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Δυσκολίες </a:t>
            </a:r>
            <a:r>
              <a:rPr lang="el-GR" b="1" dirty="0"/>
              <a:t>πρόσβασης</a:t>
            </a:r>
          </a:p>
          <a:p>
            <a:pPr marL="0" lvl="0" indent="0">
              <a:buNone/>
            </a:pPr>
            <a:endParaRPr lang="el-GR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Προσωπικά </a:t>
            </a:r>
            <a:r>
              <a:rPr lang="el-GR" b="1" dirty="0"/>
              <a:t>δεδομένα </a:t>
            </a:r>
            <a:endParaRPr lang="el-GR" dirty="0"/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363035"/>
            <a:ext cx="0" cy="298557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58</a:t>
            </a:fld>
            <a:endParaRPr lang="el-GR" dirty="0"/>
          </a:p>
        </p:txBody>
      </p:sp>
      <p:sp>
        <p:nvSpPr>
          <p:cNvPr id="18" name="Θέση κειμένου 3">
            <a:extLst>
              <a:ext uri="{FF2B5EF4-FFF2-40B4-BE49-F238E27FC236}">
                <a16:creationId xmlns="" xmlns:a16="http://schemas.microsoft.com/office/drawing/2014/main" id="{ED09AFCC-10F6-4E73-B1F8-9CADB53E7724}"/>
              </a:ext>
            </a:extLst>
          </p:cNvPr>
          <p:cNvSpPr txBox="1">
            <a:spLocks/>
          </p:cNvSpPr>
          <p:nvPr/>
        </p:nvSpPr>
        <p:spPr>
          <a:xfrm>
            <a:off x="356374" y="1410472"/>
            <a:ext cx="5657148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Πλεονεκτήματα</a:t>
            </a:r>
          </a:p>
        </p:txBody>
      </p:sp>
      <p:sp>
        <p:nvSpPr>
          <p:cNvPr id="19" name="Θέση περιεχομένου 4">
            <a:extLst>
              <a:ext uri="{FF2B5EF4-FFF2-40B4-BE49-F238E27FC236}">
                <a16:creationId xmlns="" xmlns:a16="http://schemas.microsoft.com/office/drawing/2014/main" id="{FA0E3FC7-113C-46EF-9728-76FBAFF6AA3A}"/>
              </a:ext>
            </a:extLst>
          </p:cNvPr>
          <p:cNvSpPr txBox="1">
            <a:spLocks/>
          </p:cNvSpPr>
          <p:nvPr/>
        </p:nvSpPr>
        <p:spPr>
          <a:xfrm>
            <a:off x="391210" y="2613758"/>
            <a:ext cx="4882244" cy="2985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lvl="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Μείωση </a:t>
            </a:r>
            <a:r>
              <a:rPr lang="el-GR" b="1" dirty="0"/>
              <a:t>κόστους 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Μείωση </a:t>
            </a:r>
            <a:r>
              <a:rPr lang="el-GR" b="1" dirty="0"/>
              <a:t>χρόνου 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Μεγαλύτερο εύρος και ποικιλομορφία </a:t>
            </a:r>
            <a:r>
              <a:rPr lang="el-GR" b="1" dirty="0"/>
              <a:t>δεξαμενής</a:t>
            </a:r>
            <a:r>
              <a:rPr lang="el-GR" dirty="0"/>
              <a:t>  (π.χ., ακαδημαϊκοί, γιατροί για θέσεις στο εξωτερικό) </a:t>
            </a:r>
          </a:p>
          <a:p>
            <a:pPr marL="0" lvl="0" indent="0">
              <a:buNone/>
            </a:pPr>
            <a:endParaRPr lang="el-GR" sz="1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Καλύτερη </a:t>
            </a:r>
            <a:r>
              <a:rPr lang="el-GR" b="1" dirty="0"/>
              <a:t>στόχευση</a:t>
            </a:r>
            <a:r>
              <a:rPr lang="el-GR" dirty="0"/>
              <a:t> συγκεκριμένων υποψηφίων</a:t>
            </a:r>
          </a:p>
          <a:p>
            <a:pPr marL="0" lvl="0" indent="0">
              <a:buNone/>
            </a:pPr>
            <a:endParaRPr lang="el-GR" sz="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dirty="0"/>
              <a:t>Εντοπισμός </a:t>
            </a:r>
            <a:r>
              <a:rPr lang="el-GR" b="1" dirty="0"/>
              <a:t>παθητικών</a:t>
            </a:r>
            <a:r>
              <a:rPr lang="el-GR" dirty="0"/>
              <a:t> υποψηφίων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0ADEA3-0620-406E-8388-ACFE99CB4E0C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03206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13CF43-3364-44BA-B4D3-2CB19A2FA686}"/>
              </a:ext>
            </a:extLst>
          </p:cNvPr>
          <p:cNvSpPr txBox="1"/>
          <p:nvPr/>
        </p:nvSpPr>
        <p:spPr>
          <a:xfrm>
            <a:off x="10396603" y="6386051"/>
            <a:ext cx="97703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838" y="1352812"/>
            <a:ext cx="5571915" cy="4836765"/>
          </a:xfrm>
        </p:spPr>
        <p:txBody>
          <a:bodyPr rtlCol="0"/>
          <a:lstStyle/>
          <a:p>
            <a:pPr marL="0" indent="0">
              <a:buNone/>
            </a:pPr>
            <a:r>
              <a:rPr lang="el-GR" sz="2400" b="1" dirty="0"/>
              <a:t>Τι αξιολογείται;</a:t>
            </a:r>
          </a:p>
          <a:p>
            <a:pPr marL="0" indent="0" rtl="0">
              <a:buNone/>
            </a:pPr>
            <a:endParaRPr lang="el-GR" dirty="0"/>
          </a:p>
          <a:p>
            <a:pPr lvl="0"/>
            <a:r>
              <a:rPr lang="el-GR" dirty="0"/>
              <a:t>Η </a:t>
            </a:r>
            <a:r>
              <a:rPr lang="el-GR" b="1" dirty="0"/>
              <a:t>ποιότητα</a:t>
            </a:r>
            <a:r>
              <a:rPr lang="el-GR" dirty="0"/>
              <a:t> και ο </a:t>
            </a:r>
            <a:r>
              <a:rPr lang="el-GR" b="1" dirty="0"/>
              <a:t>αριθμός</a:t>
            </a:r>
            <a:r>
              <a:rPr lang="el-GR" dirty="0"/>
              <a:t> των ατόμων που ανταποκρίθηκαν</a:t>
            </a:r>
          </a:p>
          <a:p>
            <a:pPr marL="0" lvl="0" indent="0">
              <a:buNone/>
            </a:pPr>
            <a:endParaRPr lang="el-GR" sz="600" dirty="0"/>
          </a:p>
          <a:p>
            <a:pPr lvl="0"/>
            <a:r>
              <a:rPr lang="el-GR" dirty="0"/>
              <a:t>Ο </a:t>
            </a:r>
            <a:r>
              <a:rPr lang="el-GR" b="1" dirty="0"/>
              <a:t>χρόνος </a:t>
            </a:r>
            <a:r>
              <a:rPr lang="el-GR" dirty="0"/>
              <a:t>που χρειάζεται  για να καλυφθούν οι θέσεις</a:t>
            </a:r>
          </a:p>
          <a:p>
            <a:pPr marL="0" lvl="0" indent="0">
              <a:buNone/>
            </a:pPr>
            <a:endParaRPr lang="el-GR" sz="600" dirty="0"/>
          </a:p>
          <a:p>
            <a:pPr lvl="0"/>
            <a:r>
              <a:rPr lang="el-GR" dirty="0"/>
              <a:t>Το </a:t>
            </a:r>
            <a:r>
              <a:rPr lang="el-GR" b="1" dirty="0"/>
              <a:t>κόστος</a:t>
            </a:r>
            <a:r>
              <a:rPr lang="el-GR" dirty="0"/>
              <a:t> της διαδικασίας προσέλκυσης (και ανά άτομο) </a:t>
            </a:r>
          </a:p>
          <a:p>
            <a:pPr marL="0" lvl="0" indent="0">
              <a:buNone/>
            </a:pPr>
            <a:endParaRPr lang="el-GR" sz="600" dirty="0"/>
          </a:p>
          <a:p>
            <a:r>
              <a:rPr lang="el-GR" dirty="0"/>
              <a:t>Η </a:t>
            </a:r>
            <a:r>
              <a:rPr lang="el-GR" b="1" dirty="0"/>
              <a:t>ικανοποίηση</a:t>
            </a:r>
            <a:r>
              <a:rPr lang="el-GR" dirty="0"/>
              <a:t> από τη διαδικασία (μάνατζερ και υποψήφιοι) </a:t>
            </a:r>
          </a:p>
          <a:p>
            <a:pPr marL="395478" indent="-285750">
              <a:defRPr/>
            </a:pPr>
            <a:endParaRPr lang="el-GR" dirty="0"/>
          </a:p>
          <a:p>
            <a:pPr rtl="0"/>
            <a:endParaRPr lang="el-GR" dirty="0"/>
          </a:p>
        </p:txBody>
      </p:sp>
      <p:sp>
        <p:nvSpPr>
          <p:cNvPr id="20" name="Ορθογώνιο 19" descr="Μπλοκ επισήμανσης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248" y="3790373"/>
            <a:ext cx="5728636" cy="869309"/>
          </a:xfrm>
        </p:spPr>
        <p:txBody>
          <a:bodyPr rtlCol="0"/>
          <a:lstStyle/>
          <a:p>
            <a:pPr algn="ctr"/>
            <a:r>
              <a:rPr lang="el-GR" sz="3600" dirty="0"/>
              <a:t>Αξιολογώντας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57248" y="4612536"/>
            <a:ext cx="5728636" cy="729810"/>
          </a:xfrm>
        </p:spPr>
        <p:txBody>
          <a:bodyPr rtlCol="0"/>
          <a:lstStyle/>
          <a:p>
            <a:pPr algn="ctr"/>
            <a:r>
              <a:rPr lang="el-GR" sz="3600" b="1" dirty="0"/>
              <a:t>την Προσέλκυση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59</a:t>
            </a:fld>
            <a:endParaRPr lang="el-GR" dirty="0"/>
          </a:p>
        </p:txBody>
      </p:sp>
      <p:pic>
        <p:nvPicPr>
          <p:cNvPr id="7" name="Εικόνα 6" descr="Εικόνα που περιέχει ξύλινος&#10;&#10;Η περιγραφή δημιουργήθηκε αυτόματα">
            <a:extLst>
              <a:ext uri="{FF2B5EF4-FFF2-40B4-BE49-F238E27FC236}">
                <a16:creationId xmlns="" xmlns:a16="http://schemas.microsoft.com/office/drawing/2014/main" id="{E9E17652-4C0D-4E2D-9FD2-2D56A123E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005" y="0"/>
            <a:ext cx="5713985" cy="3790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09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 descr="Μπλοκ επισήμανσης αριστερά">
            <a:extLst>
              <a:ext uri="{FF2B5EF4-FFF2-40B4-BE49-F238E27FC236}">
                <a16:creationId xmlns=""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323" y="3155465"/>
            <a:ext cx="5198286" cy="2649951"/>
          </a:xfrm>
        </p:spPr>
        <p:txBody>
          <a:bodyPr rtlCol="0"/>
          <a:lstStyle/>
          <a:p>
            <a:pPr lvl="0"/>
            <a:r>
              <a:rPr lang="el-GR" dirty="0"/>
              <a:t>τα σχέδια θεωρούνται ευέλικτα και αναθεωρούνται τακτικά, και δεν αντιμετωπίζονται ως τελικά</a:t>
            </a:r>
          </a:p>
          <a:p>
            <a:pPr lvl="0"/>
            <a:r>
              <a:rPr lang="el-GR" dirty="0"/>
              <a:t>οι εμπλεκόμενοι, συμπεριλαμβανομένων των στελεχών και των εργαζομένων όλων των επιπέδων, συμμετέχουν στη διαδικασία, μέσω, παραδείγματος χάριν, ερευνών, ομάδων εστίασης και αντιπροσώπων των στελεχών πρώτης γραμμής στην ομάδα προγραμματισμού ΑΔ </a:t>
            </a:r>
          </a:p>
        </p:txBody>
      </p:sp>
      <p:cxnSp>
        <p:nvCxnSpPr>
          <p:cNvPr id="11" name="Ευθεία γραμμή σύνδεσης 10" descr="Διαχωριστική γραμμή διαφάνειας">
            <a:extLst>
              <a:ext uri="{FF2B5EF4-FFF2-40B4-BE49-F238E27FC236}">
                <a16:creationId xmlns=""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82642" y="2363035"/>
            <a:ext cx="0" cy="344238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 descr="Γραμμή επισήμανσης δεξιά&#10;">
            <a:extLst>
              <a:ext uri="{FF2B5EF4-FFF2-40B4-BE49-F238E27FC236}">
                <a16:creationId xmlns=""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l-GR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=""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599078"/>
            <a:ext cx="5945677" cy="3716388"/>
          </a:xfrm>
        </p:spPr>
        <p:txBody>
          <a:bodyPr vert="horz" lIns="0" tIns="0" rIns="0" bIns="0" rtlCol="0">
            <a:noAutofit/>
          </a:bodyPr>
          <a:lstStyle/>
          <a:p>
            <a:r>
              <a:rPr lang="el-GR" dirty="0"/>
              <a:t>ο σχεδιασμός ανήκει στη δικαιοδοσία των ανώτερων στελεχών και κατευθύνεται από αυτά και όχι από ειδικούς της ΔΑΠ, οι οποίοι απλά διευκολύνουν τη διαδικασία</a:t>
            </a:r>
          </a:p>
          <a:p>
            <a:r>
              <a:rPr lang="el-GR" dirty="0"/>
              <a:t>τα σχέδια συνδέονται με την επιχειρηματική στρατηγική και τις στρατηγικές της ΔΑΠ</a:t>
            </a:r>
          </a:p>
          <a:p>
            <a:r>
              <a:rPr lang="el-GR" dirty="0"/>
              <a:t>τα σχέδια είναι φιλικά προς τους χρήστες και όχι υπερβολικά πολύπλοκα</a:t>
            </a:r>
          </a:p>
          <a:p>
            <a:r>
              <a:rPr lang="el-GR" dirty="0"/>
              <a:t>αναγνωρίζεται ότι, αν και ένα αναλυτικό σχέδιο μπορεί να είναι το ιδανικό, μερικές φορές είναι εφικτός ο προγραμματισμός μόνο ανά θέμα, ή ανά διαφορετικές ειδικότητες εργαζομένων ή τμήματα </a:t>
            </a:r>
          </a:p>
          <a:p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6</a:t>
            </a:fld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38AF9E9-1B87-429B-BFDF-ADD788F7EC10}"/>
              </a:ext>
            </a:extLst>
          </p:cNvPr>
          <p:cNvSpPr txBox="1"/>
          <p:nvPr/>
        </p:nvSpPr>
        <p:spPr>
          <a:xfrm>
            <a:off x="10509337" y="6213762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Τίτλος 1">
            <a:extLst>
              <a:ext uri="{FF2B5EF4-FFF2-40B4-BE49-F238E27FC236}">
                <a16:creationId xmlns="" xmlns:a16="http://schemas.microsoft.com/office/drawing/2014/main" id="{B1DC1BF7-7BD6-41D4-BD62-1CDE6774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40346"/>
            <a:ext cx="11340000" cy="432000"/>
          </a:xfrm>
        </p:spPr>
        <p:txBody>
          <a:bodyPr rtlCol="0"/>
          <a:lstStyle/>
          <a:p>
            <a:r>
              <a:rPr lang="el-GR" dirty="0"/>
              <a:t>Η συνεισφορά &amp; η υλοποίηση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4B0FCBF9-1F83-4CE1-90CD-CE1A282251A1}"/>
              </a:ext>
            </a:extLst>
          </p:cNvPr>
          <p:cNvSpPr/>
          <p:nvPr/>
        </p:nvSpPr>
        <p:spPr>
          <a:xfrm>
            <a:off x="368553" y="1108646"/>
            <a:ext cx="64728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του Προγραμματισμού Ανθρώπινου Δυναμικού</a:t>
            </a:r>
          </a:p>
        </p:txBody>
      </p:sp>
      <p:sp>
        <p:nvSpPr>
          <p:cNvPr id="15" name="Θέση κειμένου 3">
            <a:extLst>
              <a:ext uri="{FF2B5EF4-FFF2-40B4-BE49-F238E27FC236}">
                <a16:creationId xmlns="" xmlns:a16="http://schemas.microsoft.com/office/drawing/2014/main" id="{7C2AD088-7CEA-4323-AF3F-16AFD0774396}"/>
              </a:ext>
            </a:extLst>
          </p:cNvPr>
          <p:cNvSpPr txBox="1">
            <a:spLocks/>
          </p:cNvSpPr>
          <p:nvPr/>
        </p:nvSpPr>
        <p:spPr>
          <a:xfrm>
            <a:off x="432000" y="2442934"/>
            <a:ext cx="5472000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-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Αυξάνεται όταν:</a:t>
            </a:r>
          </a:p>
        </p:txBody>
      </p:sp>
    </p:spTree>
    <p:extLst>
      <p:ext uri="{BB962C8B-B14F-4D97-AF65-F5344CB8AC3E}">
        <p14:creationId xmlns="" xmlns:p14="http://schemas.microsoft.com/office/powerpoint/2010/main" val="22576721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 descr="Πώς να χρησιμοποιήσετε αυτό το πρότυπο&#10;">
            <a:extLst>
              <a:ext uri="{FF2B5EF4-FFF2-40B4-BE49-F238E27FC236}">
                <a16:creationId xmlns=""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386166" y="591079"/>
            <a:ext cx="2980629" cy="3019099"/>
            <a:chOff x="1341135" y="591578"/>
            <a:chExt cx="2980629" cy="3019099"/>
          </a:xfrm>
        </p:grpSpPr>
        <p:sp>
          <p:nvSpPr>
            <p:cNvPr id="37" name="Έλλειψη 36">
              <a:extLst>
                <a:ext uri="{FF2B5EF4-FFF2-40B4-BE49-F238E27FC236}">
                  <a16:creationId xmlns=""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l-GR" sz="2800" spc="-70" dirty="0"/>
                <a:t>Βασικές Μετρήσεις</a:t>
              </a:r>
            </a:p>
          </p:txBody>
        </p:sp>
        <p:sp>
          <p:nvSpPr>
            <p:cNvPr id="40" name="Έλλειψη 39">
              <a:extLst>
                <a:ext uri="{FF2B5EF4-FFF2-40B4-BE49-F238E27FC236}">
                  <a16:creationId xmlns=""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372367" y="591578"/>
              <a:ext cx="949397" cy="9155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sz="4400" b="1" dirty="0"/>
            </a:p>
          </p:txBody>
        </p:sp>
        <p:sp>
          <p:nvSpPr>
            <p:cNvPr id="41" name="Έλλειψη 40">
              <a:extLst>
                <a:ext uri="{FF2B5EF4-FFF2-40B4-BE49-F238E27FC236}">
                  <a16:creationId xmlns=""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38" name="Τίτλος 2">
              <a:extLst>
                <a:ext uri="{FF2B5EF4-FFF2-40B4-BE49-F238E27FC236}">
                  <a16:creationId xmlns=""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59157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endParaRPr lang="el-G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Έλλειψη 42">
            <a:extLst>
              <a:ext uri="{FF2B5EF4-FFF2-40B4-BE49-F238E27FC236}">
                <a16:creationId xmlns=""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4616174" y="1899821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Έλλειψη 44">
            <a:extLst>
              <a:ext uri="{FF2B5EF4-FFF2-40B4-BE49-F238E27FC236}">
                <a16:creationId xmlns="" xmlns:a16="http://schemas.microsoft.com/office/drawing/2014/main" id="{840F97B3-0E1D-40DC-BF8C-2D40E7DDC61C}"/>
              </a:ext>
            </a:extLst>
          </p:cNvPr>
          <p:cNvSpPr/>
          <p:nvPr/>
        </p:nvSpPr>
        <p:spPr>
          <a:xfrm>
            <a:off x="4616173" y="3434814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=""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l-GR" smtClean="0"/>
              <a:pPr rtl="0"/>
              <a:t>60</a:t>
            </a:fld>
            <a:endParaRPr lang="el-GR" dirty="0"/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customize</a:t>
            </a:r>
            <a:r>
              <a:rPr lang="el-GR" dirty="0"/>
              <a:t> </a:t>
            </a:r>
            <a:r>
              <a:rPr lang="el-GR" dirty="0" err="1"/>
              <a:t>this</a:t>
            </a:r>
            <a:r>
              <a:rPr lang="el-GR" dirty="0"/>
              <a:t> </a:t>
            </a:r>
            <a:r>
              <a:rPr lang="el-GR" dirty="0" err="1"/>
              <a:t>template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AF58940-2DCF-4226-AC7D-F6CF9A69A3E8}"/>
              </a:ext>
            </a:extLst>
          </p:cNvPr>
          <p:cNvSpPr/>
          <p:nvPr/>
        </p:nvSpPr>
        <p:spPr>
          <a:xfrm>
            <a:off x="5365315" y="1865945"/>
            <a:ext cx="5294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Αναλογίες απόδοσης: </a:t>
            </a:r>
            <a:r>
              <a:rPr lang="el-GR" dirty="0"/>
              <a:t>Σύγκριση του αριθμού υποψηφίων σε κάποιο στάδιο της διαδικασίας με τον αριθμό υποψηφίων σε κάποιο από τα επόμενα στάδια της διαδικασίας.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="" xmlns:a16="http://schemas.microsoft.com/office/drawing/2014/main" id="{2A973EE6-AA80-4718-85AD-5A22AB2FB363}"/>
              </a:ext>
            </a:extLst>
          </p:cNvPr>
          <p:cNvSpPr/>
          <p:nvPr/>
        </p:nvSpPr>
        <p:spPr>
          <a:xfrm>
            <a:off x="5365315" y="34068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b="1" dirty="0"/>
              <a:t>Ποσοστό επιλογής: </a:t>
            </a:r>
            <a:r>
              <a:rPr lang="el-GR" dirty="0"/>
              <a:t>Ποσοστό </a:t>
            </a:r>
            <a:r>
              <a:rPr lang="el-GR" dirty="0" err="1"/>
              <a:t>προσληφθέντων</a:t>
            </a:r>
            <a:r>
              <a:rPr lang="el-GR" dirty="0"/>
              <a:t> από ένα σύνολο υποψηφίων.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CE1CF5-394C-4135-969C-00E4D695A7AD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Έλλειψη 44">
            <a:extLst>
              <a:ext uri="{FF2B5EF4-FFF2-40B4-BE49-F238E27FC236}">
                <a16:creationId xmlns="" xmlns:a16="http://schemas.microsoft.com/office/drawing/2014/main" id="{55936E98-DE4B-4FAB-A6A6-43C0115F8E5B}"/>
              </a:ext>
            </a:extLst>
          </p:cNvPr>
          <p:cNvSpPr/>
          <p:nvPr/>
        </p:nvSpPr>
        <p:spPr>
          <a:xfrm>
            <a:off x="4616173" y="4701529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0C37815E-F646-4294-A925-431E516E929A}"/>
              </a:ext>
            </a:extLst>
          </p:cNvPr>
          <p:cNvSpPr/>
          <p:nvPr/>
        </p:nvSpPr>
        <p:spPr>
          <a:xfrm>
            <a:off x="5365315" y="46735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/>
              <a:t>Ποσοστό αποδοχής: </a:t>
            </a:r>
            <a:r>
              <a:rPr lang="el-GR" dirty="0"/>
              <a:t>Ποσοστό </a:t>
            </a:r>
            <a:r>
              <a:rPr lang="el-GR" dirty="0" err="1"/>
              <a:t>προσληφθέντων</a:t>
            </a:r>
            <a:r>
              <a:rPr lang="el-GR" dirty="0"/>
              <a:t> προς το συνολικό αριθμό </a:t>
            </a:r>
            <a:r>
              <a:rPr lang="el-GR" dirty="0" err="1"/>
              <a:t>προσφερομένων</a:t>
            </a:r>
            <a:r>
              <a:rPr lang="el-GR" dirty="0"/>
              <a:t> θέσεων. </a:t>
            </a:r>
          </a:p>
        </p:txBody>
      </p:sp>
    </p:spTree>
    <p:extLst>
      <p:ext uri="{BB962C8B-B14F-4D97-AF65-F5344CB8AC3E}">
        <p14:creationId xmlns="" xmlns:p14="http://schemas.microsoft.com/office/powerpoint/2010/main" val="89849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7</a:t>
            </a:fld>
            <a:endParaRPr lang="el-GR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40FFAF9-C888-438A-9882-94A46A02CB1E}"/>
              </a:ext>
            </a:extLst>
          </p:cNvPr>
          <p:cNvSpPr txBox="1"/>
          <p:nvPr/>
        </p:nvSpPr>
        <p:spPr>
          <a:xfrm>
            <a:off x="10409129" y="6206486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338A8348-2700-4C4B-A195-422899736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55868" y="54649"/>
            <a:ext cx="7191877" cy="665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Βέλος: Πεντάγωνο 6">
            <a:extLst>
              <a:ext uri="{FF2B5EF4-FFF2-40B4-BE49-F238E27FC236}">
                <a16:creationId xmlns="" xmlns:a16="http://schemas.microsoft.com/office/drawing/2014/main" id="{A136B1BF-D6C7-465B-9293-2EB4417654B1}"/>
              </a:ext>
            </a:extLst>
          </p:cNvPr>
          <p:cNvSpPr/>
          <p:nvPr/>
        </p:nvSpPr>
        <p:spPr>
          <a:xfrm>
            <a:off x="0" y="459835"/>
            <a:ext cx="3419605" cy="245872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l-GR" sz="2200" spc="-70" dirty="0"/>
              <a:t>Ολοκληρωμένο Πλαίσιο Προγραμματισμού Ανθρώπινου Δυναμικού</a:t>
            </a:r>
          </a:p>
          <a:p>
            <a:pPr algn="ctr">
              <a:lnSpc>
                <a:spcPts val="3000"/>
              </a:lnSpc>
            </a:pPr>
            <a:r>
              <a:rPr lang="el-GR" sz="2200" spc="-70" dirty="0"/>
              <a:t>εργαζομένων</a:t>
            </a:r>
            <a:endParaRPr lang="en-US" sz="2200" spc="-70" dirty="0"/>
          </a:p>
        </p:txBody>
      </p:sp>
    </p:spTree>
    <p:extLst>
      <p:ext uri="{BB962C8B-B14F-4D97-AF65-F5344CB8AC3E}">
        <p14:creationId xmlns="" xmlns:p14="http://schemas.microsoft.com/office/powerpoint/2010/main" val="87899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 descr="Πώς να χρησιμοποιήσετε αυτό το πρότυπο&#10;">
            <a:extLst>
              <a:ext uri="{FF2B5EF4-FFF2-40B4-BE49-F238E27FC236}">
                <a16:creationId xmlns=""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386166" y="591079"/>
            <a:ext cx="3061975" cy="3019099"/>
            <a:chOff x="1341135" y="591578"/>
            <a:chExt cx="3061975" cy="3019099"/>
          </a:xfrm>
        </p:grpSpPr>
        <p:sp>
          <p:nvSpPr>
            <p:cNvPr id="37" name="Έλλειψη 36">
              <a:extLst>
                <a:ext uri="{FF2B5EF4-FFF2-40B4-BE49-F238E27FC236}">
                  <a16:creationId xmlns=""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l-GR" sz="2400" spc="-70" dirty="0"/>
                <a:t>Τα Στάδια Προγραμματισμού του Ανθρώπινου Δυναμικού</a:t>
              </a:r>
            </a:p>
          </p:txBody>
        </p:sp>
        <p:sp>
          <p:nvSpPr>
            <p:cNvPr id="40" name="Έλλειψη 39">
              <a:extLst>
                <a:ext uri="{FF2B5EF4-FFF2-40B4-BE49-F238E27FC236}">
                  <a16:creationId xmlns=""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516343" y="777328"/>
              <a:ext cx="886767" cy="8153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sz="4400" b="1" dirty="0"/>
            </a:p>
          </p:txBody>
        </p:sp>
        <p:sp>
          <p:nvSpPr>
            <p:cNvPr id="41" name="Έλλειψη 40">
              <a:extLst>
                <a:ext uri="{FF2B5EF4-FFF2-40B4-BE49-F238E27FC236}">
                  <a16:creationId xmlns=""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38" name="Τίτλος 2">
              <a:extLst>
                <a:ext uri="{FF2B5EF4-FFF2-40B4-BE49-F238E27FC236}">
                  <a16:creationId xmlns=""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59157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endParaRPr lang="el-G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Έλλειψη 42">
            <a:extLst>
              <a:ext uri="{FF2B5EF4-FFF2-40B4-BE49-F238E27FC236}">
                <a16:creationId xmlns=""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4182208" y="1777903"/>
            <a:ext cx="602471" cy="5891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</a:t>
            </a:r>
            <a:r>
              <a:rPr lang="el-GR" sz="2400" b="1" baseline="30000" dirty="0"/>
              <a:t>ο</a:t>
            </a:r>
            <a:r>
              <a:rPr lang="el-GR" sz="2400" b="1" dirty="0"/>
              <a:t> </a:t>
            </a:r>
            <a:endParaRPr lang="el-GR" sz="2400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=""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l-GR" smtClean="0"/>
              <a:pPr rtl="0"/>
              <a:t>8</a:t>
            </a:fld>
            <a:endParaRPr lang="el-GR" dirty="0"/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customize</a:t>
            </a:r>
            <a:r>
              <a:rPr lang="el-GR" dirty="0"/>
              <a:t> </a:t>
            </a:r>
            <a:r>
              <a:rPr lang="el-GR" dirty="0" err="1"/>
              <a:t>this</a:t>
            </a:r>
            <a:r>
              <a:rPr lang="el-GR" dirty="0"/>
              <a:t> </a:t>
            </a:r>
            <a:r>
              <a:rPr lang="el-GR" dirty="0" err="1"/>
              <a:t>template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AF58940-2DCF-4226-AC7D-F6CF9A69A3E8}"/>
              </a:ext>
            </a:extLst>
          </p:cNvPr>
          <p:cNvSpPr/>
          <p:nvPr/>
        </p:nvSpPr>
        <p:spPr>
          <a:xfrm>
            <a:off x="4809994" y="1964073"/>
            <a:ext cx="62129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Ανάλυση του εξωτερικού περιβάλλοντος</a:t>
            </a:r>
            <a:endParaRPr lang="el-GR" dirty="0"/>
          </a:p>
          <a:p>
            <a:r>
              <a:rPr lang="el-GR" b="1" dirty="0"/>
              <a:t> </a:t>
            </a:r>
            <a:endParaRPr lang="el-GR" dirty="0"/>
          </a:p>
          <a:p>
            <a:r>
              <a:rPr lang="el-GR" dirty="0"/>
              <a:t>Η ανάλυση του εξωτερικού περιβάλλοντος είναι απαραίτητη για να εκτιμηθεί ποιες είναι οι εξελίξεις στην αγορά εργασίας.</a:t>
            </a:r>
          </a:p>
          <a:p>
            <a:r>
              <a:rPr lang="el-GR" dirty="0"/>
              <a:t> </a:t>
            </a:r>
          </a:p>
          <a:p>
            <a:r>
              <a:rPr lang="el-GR" b="1" dirty="0"/>
              <a:t>Για την πλήρη ανάλυση του εξωτερικού περιβάλλοντος πρέπει να εξετάζεται:</a:t>
            </a:r>
          </a:p>
          <a:p>
            <a:r>
              <a:rPr lang="el-GR" dirty="0"/>
              <a:t> </a:t>
            </a:r>
          </a:p>
          <a:p>
            <a:r>
              <a:rPr lang="el-GR" b="1" dirty="0"/>
              <a:t>Α.</a:t>
            </a:r>
            <a:r>
              <a:rPr lang="el-GR" dirty="0"/>
              <a:t> σύνθεση εργατικού δυναμικού (φύλλο, εθνικότητα, μορφωτικό επίπεδο) και εργασιακά πρότυπα (μερική απασχόληση, νέες μορφές απασχόλησης).</a:t>
            </a:r>
          </a:p>
          <a:p>
            <a:r>
              <a:rPr lang="el-GR" dirty="0"/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CE1CF5-394C-4135-969C-00E4D695A7AD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D0A3A69F-AEBA-43A1-B8A2-4A673923C5A5}"/>
              </a:ext>
            </a:extLst>
          </p:cNvPr>
          <p:cNvSpPr/>
          <p:nvPr/>
        </p:nvSpPr>
        <p:spPr>
          <a:xfrm>
            <a:off x="4784679" y="944410"/>
            <a:ext cx="6096000" cy="7058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l-GR" dirty="0"/>
              <a:t>Η διαδικασία προγραμματισμού ανθρώπινου δυναμικού περιλαμβάνει τα ακόλουθα στάδια:</a:t>
            </a:r>
          </a:p>
        </p:txBody>
      </p:sp>
    </p:spTree>
    <p:extLst>
      <p:ext uri="{BB962C8B-B14F-4D97-AF65-F5344CB8AC3E}">
        <p14:creationId xmlns="" xmlns:p14="http://schemas.microsoft.com/office/powerpoint/2010/main" val="144524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 descr="Πώς να χρησιμοποιήσετε αυτό το πρότυπο&#10;">
            <a:extLst>
              <a:ext uri="{FF2B5EF4-FFF2-40B4-BE49-F238E27FC236}">
                <a16:creationId xmlns=""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386166" y="591079"/>
            <a:ext cx="2980629" cy="3019099"/>
            <a:chOff x="1341135" y="591578"/>
            <a:chExt cx="2980629" cy="3019099"/>
          </a:xfrm>
        </p:grpSpPr>
        <p:sp>
          <p:nvSpPr>
            <p:cNvPr id="37" name="Έλλειψη 36">
              <a:extLst>
                <a:ext uri="{FF2B5EF4-FFF2-40B4-BE49-F238E27FC236}">
                  <a16:creationId xmlns=""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l-GR" sz="2400" spc="-70" dirty="0"/>
                <a:t>Τα Στάδια Προγραμματισμού του Ανθρώπινου Δυναμικού</a:t>
              </a:r>
            </a:p>
          </p:txBody>
        </p:sp>
        <p:sp>
          <p:nvSpPr>
            <p:cNvPr id="41" name="Έλλειψη 40">
              <a:extLst>
                <a:ext uri="{FF2B5EF4-FFF2-40B4-BE49-F238E27FC236}">
                  <a16:creationId xmlns=""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38" name="Τίτλος 2">
              <a:extLst>
                <a:ext uri="{FF2B5EF4-FFF2-40B4-BE49-F238E27FC236}">
                  <a16:creationId xmlns=""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59157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endParaRPr lang="el-G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Θέση αριθμού διαφάνειας 1">
            <a:extLst>
              <a:ext uri="{FF2B5EF4-FFF2-40B4-BE49-F238E27FC236}">
                <a16:creationId xmlns=""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l-GR" smtClean="0"/>
              <a:pPr rtl="0"/>
              <a:t>9</a:t>
            </a:fld>
            <a:endParaRPr lang="el-GR" dirty="0"/>
          </a:p>
        </p:txBody>
      </p:sp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err="1"/>
              <a:t>How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customize</a:t>
            </a:r>
            <a:r>
              <a:rPr lang="el-GR" dirty="0"/>
              <a:t> </a:t>
            </a:r>
            <a:r>
              <a:rPr lang="el-GR" dirty="0" err="1"/>
              <a:t>this</a:t>
            </a:r>
            <a:r>
              <a:rPr lang="el-GR" dirty="0"/>
              <a:t> </a:t>
            </a:r>
            <a:r>
              <a:rPr lang="el-GR" dirty="0" err="1"/>
              <a:t>template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0AF58940-2DCF-4226-AC7D-F6CF9A69A3E8}"/>
              </a:ext>
            </a:extLst>
          </p:cNvPr>
          <p:cNvSpPr/>
          <p:nvPr/>
        </p:nvSpPr>
        <p:spPr>
          <a:xfrm>
            <a:off x="4759890" y="1337773"/>
            <a:ext cx="62129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 </a:t>
            </a:r>
            <a:endParaRPr lang="el-GR" dirty="0"/>
          </a:p>
          <a:p>
            <a:r>
              <a:rPr lang="el-GR" b="1" dirty="0"/>
              <a:t>Β.</a:t>
            </a:r>
            <a:r>
              <a:rPr lang="el-GR" dirty="0"/>
              <a:t> Κυβερνητικές αποφάσεις (πλαίσιο για την απασχόληση, τις αμοιβές, τις παροχές, την υγιεινή και την ασφάλεια κ.α.).</a:t>
            </a:r>
          </a:p>
          <a:p>
            <a:r>
              <a:rPr lang="el-GR" dirty="0"/>
              <a:t> </a:t>
            </a:r>
          </a:p>
          <a:p>
            <a:r>
              <a:rPr lang="el-GR" b="1" dirty="0"/>
              <a:t>Γ.</a:t>
            </a:r>
            <a:r>
              <a:rPr lang="el-GR" dirty="0"/>
              <a:t> Οικονομικές Συνθήκες (στάδιο οικονομικού κύκλου, οικονομικές τάσεις, πληθωρισμός, κόστος ζωής, εργασιακό κόστος, ανεργία κ.α.).</a:t>
            </a:r>
          </a:p>
          <a:p>
            <a:r>
              <a:rPr lang="el-GR" dirty="0"/>
              <a:t> </a:t>
            </a:r>
          </a:p>
          <a:p>
            <a:r>
              <a:rPr lang="el-GR" b="1" dirty="0"/>
              <a:t>Δ.</a:t>
            </a:r>
            <a:r>
              <a:rPr lang="el-GR" dirty="0"/>
              <a:t> Ανταγωνιστές (στρατηγικές και πολιτικές προσέλκυσης και απασχόλησης που εφαρμόζουν).</a:t>
            </a:r>
          </a:p>
          <a:p>
            <a:r>
              <a:rPr lang="el-GR" dirty="0"/>
              <a:t> </a:t>
            </a:r>
          </a:p>
          <a:p>
            <a:r>
              <a:rPr lang="el-GR" b="1" dirty="0"/>
              <a:t>Ε.</a:t>
            </a:r>
            <a:r>
              <a:rPr lang="el-GR" dirty="0"/>
              <a:t> Χαρακτηριστικά της χώρας/περιοχής (δημογραφικά χαρακτηριστικά,</a:t>
            </a:r>
          </a:p>
          <a:p>
            <a:r>
              <a:rPr lang="el-GR" dirty="0"/>
              <a:t>επίπεδο οικονομικής ανάπτυξης, πρότυπα ζωής κ.α.), τα οποία μπορεί να μεταβάλλονται έντονα στη διάρκεια του χρόνου.</a:t>
            </a:r>
          </a:p>
          <a:p>
            <a:endParaRPr lang="el-GR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CE1CF5-394C-4135-969C-00E4D695A7AD}"/>
              </a:ext>
            </a:extLst>
          </p:cNvPr>
          <p:cNvSpPr txBox="1"/>
          <p:nvPr/>
        </p:nvSpPr>
        <p:spPr>
          <a:xfrm>
            <a:off x="10409129" y="6221038"/>
            <a:ext cx="1052186" cy="596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Έλλειψη 39">
            <a:extLst>
              <a:ext uri="{FF2B5EF4-FFF2-40B4-BE49-F238E27FC236}">
                <a16:creationId xmlns="" xmlns:a16="http://schemas.microsoft.com/office/drawing/2014/main" id="{53642AFF-161F-4BD7-BD90-C5714F1C6662}"/>
              </a:ext>
            </a:extLst>
          </p:cNvPr>
          <p:cNvSpPr/>
          <p:nvPr/>
        </p:nvSpPr>
        <p:spPr>
          <a:xfrm>
            <a:off x="2548980" y="813761"/>
            <a:ext cx="886767" cy="815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4400" b="1" dirty="0"/>
          </a:p>
        </p:txBody>
      </p:sp>
    </p:spTree>
    <p:extLst>
      <p:ext uri="{BB962C8B-B14F-4D97-AF65-F5344CB8AC3E}">
        <p14:creationId xmlns="" xmlns:p14="http://schemas.microsoft.com/office/powerpoint/2010/main" val="19359578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5934_TF16411250.potx" id="{3C0E6330-9B1A-4628-A4E7-3CF2811D1CCB}" vid="{3631A1C8-585C-495E-B6B7-243DB00EAD5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Έξυπνη επαγγελματική παρουσίαση</Template>
  <TotalTime>0</TotalTime>
  <Words>2743</Words>
  <Application>Microsoft Office PowerPoint</Application>
  <PresentationFormat>Προσαρμογή</PresentationFormat>
  <Paragraphs>600</Paragraphs>
  <Slides>60</Slides>
  <Notes>44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1" baseType="lpstr">
      <vt:lpstr>Θέμα του Office</vt:lpstr>
      <vt:lpstr>Προγραμματισμός   &amp;  Προσέλκυση Ανθρώπινου  Δυναμικού</vt:lpstr>
      <vt:lpstr>Προγραμματισμός  Ανθρώπινου  Δυναμικού</vt:lpstr>
      <vt:lpstr>Στρατηγικός  Προγραμματισμός </vt:lpstr>
      <vt:lpstr>Κύριοι  Λόγοι  Προγραμματισμού Ανθρώπινου  Δυναμικού</vt:lpstr>
      <vt:lpstr>Διαφάνεια 5</vt:lpstr>
      <vt:lpstr>Η συνεισφορά &amp; η υλοποίηση</vt:lpstr>
      <vt:lpstr>Διαφάνεια 7</vt:lpstr>
      <vt:lpstr>How to customize this template</vt:lpstr>
      <vt:lpstr>How to customize this template</vt:lpstr>
      <vt:lpstr>2ο  Στάδιο</vt:lpstr>
      <vt:lpstr>3ο  Στάδιο</vt:lpstr>
      <vt:lpstr>Διαφάνεια 12</vt:lpstr>
      <vt:lpstr>Εργαλεία πρόβλεψης ζήτησης</vt:lpstr>
      <vt:lpstr>Στάδια</vt:lpstr>
      <vt:lpstr>Εξισορρόπηση προβλεπόμενης προσφοράς &amp; ζήτησης</vt:lpstr>
      <vt:lpstr>Διαφάνεια 16</vt:lpstr>
      <vt:lpstr>Διαφάνεια 17</vt:lpstr>
      <vt:lpstr>Αίτια για  τη  δημιουργία  πλεονάζοντος  ανθρώπινου  δυναμικού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Βασικά στοιχεία για τη διαδικασία των απολύσεων</vt:lpstr>
      <vt:lpstr>Διαφάνεια 26</vt:lpstr>
      <vt:lpstr>Προσέλκυση  </vt:lpstr>
      <vt:lpstr>Προσέλκυση</vt:lpstr>
      <vt:lpstr>Διαφάνεια 29</vt:lpstr>
      <vt:lpstr>Προσέλκυση, Επιλογή &amp; Απόκτηση Ταλέντων</vt:lpstr>
      <vt:lpstr>Διαφάνεια 31</vt:lpstr>
      <vt:lpstr>How to customize this template</vt:lpstr>
      <vt:lpstr>Πηγές</vt:lpstr>
      <vt:lpstr>Διαφάνεια 34</vt:lpstr>
      <vt:lpstr>Διαφάνεια 35</vt:lpstr>
      <vt:lpstr>Αγορά εργασίας</vt:lpstr>
      <vt:lpstr>Διαφάνεια 37</vt:lpstr>
      <vt:lpstr>Πηγές</vt:lpstr>
      <vt:lpstr>Εσωτερικές πηγές προσέλκυσης</vt:lpstr>
      <vt:lpstr>Εσωτερικές πηγές</vt:lpstr>
      <vt:lpstr>Διαφάνεια 41</vt:lpstr>
      <vt:lpstr>Εξωτερικές πηγές</vt:lpstr>
      <vt:lpstr>Προσέλκυση</vt:lpstr>
      <vt:lpstr>Διαφάνεια 44</vt:lpstr>
      <vt:lpstr>Ανάληψη</vt:lpstr>
      <vt:lpstr>How to customize this template</vt:lpstr>
      <vt:lpstr>How to customize this template</vt:lpstr>
      <vt:lpstr>Διαφάνεια 48</vt:lpstr>
      <vt:lpstr>Διαφάνεια 49</vt:lpstr>
      <vt:lpstr>Πολιτική  </vt:lpstr>
      <vt:lpstr>Διαφάνεια 51</vt:lpstr>
      <vt:lpstr>Διαφάνεια 52</vt:lpstr>
      <vt:lpstr>Ποικιλομορφία &amp; Προσέλκυση</vt:lpstr>
      <vt:lpstr>             Προσέλκυση </vt:lpstr>
      <vt:lpstr>Διαφάνεια 55</vt:lpstr>
      <vt:lpstr>How to customize this template</vt:lpstr>
      <vt:lpstr>Διαφάνεια 57</vt:lpstr>
      <vt:lpstr>Τεχνολογία &amp; Προσέλκυση</vt:lpstr>
      <vt:lpstr>Αξιολογώντας </vt:lpstr>
      <vt:lpstr>How to customize this template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2018-12-25T15:19:00Z</dcterms:created>
  <dcterms:modified xsi:type="dcterms:W3CDTF">2020-04-27T00:06:58Z</dcterms:modified>
</cp:coreProperties>
</file>