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embedTrueTypeFonts="1">
  <p:sldMasterIdLst>
    <p:sldMasterId id="2147483685" r:id="rId1"/>
    <p:sldMasterId id="2147483708" r:id="rId2"/>
  </p:sldMasterIdLst>
  <p:notesMasterIdLst>
    <p:notesMasterId r:id="rId87"/>
  </p:notesMasterIdLst>
  <p:handoutMasterIdLst>
    <p:handoutMasterId r:id="rId88"/>
  </p:handoutMasterIdLst>
  <p:sldIdLst>
    <p:sldId id="787" r:id="rId3"/>
    <p:sldId id="865" r:id="rId4"/>
    <p:sldId id="789" r:id="rId5"/>
    <p:sldId id="788" r:id="rId6"/>
    <p:sldId id="790" r:id="rId7"/>
    <p:sldId id="804" r:id="rId8"/>
    <p:sldId id="791" r:id="rId9"/>
    <p:sldId id="800" r:id="rId10"/>
    <p:sldId id="792" r:id="rId11"/>
    <p:sldId id="801" r:id="rId12"/>
    <p:sldId id="802" r:id="rId13"/>
    <p:sldId id="803" r:id="rId14"/>
    <p:sldId id="793" r:id="rId15"/>
    <p:sldId id="794" r:id="rId16"/>
    <p:sldId id="795" r:id="rId17"/>
    <p:sldId id="796" r:id="rId18"/>
    <p:sldId id="797" r:id="rId19"/>
    <p:sldId id="798" r:id="rId20"/>
    <p:sldId id="610" r:id="rId21"/>
    <p:sldId id="376" r:id="rId22"/>
    <p:sldId id="593" r:id="rId23"/>
    <p:sldId id="618" r:id="rId24"/>
    <p:sldId id="620" r:id="rId25"/>
    <p:sldId id="767" r:id="rId26"/>
    <p:sldId id="768" r:id="rId27"/>
    <p:sldId id="771" r:id="rId28"/>
    <p:sldId id="772" r:id="rId29"/>
    <p:sldId id="773" r:id="rId30"/>
    <p:sldId id="774" r:id="rId31"/>
    <p:sldId id="775" r:id="rId32"/>
    <p:sldId id="859" r:id="rId33"/>
    <p:sldId id="860" r:id="rId34"/>
    <p:sldId id="861" r:id="rId35"/>
    <p:sldId id="862" r:id="rId36"/>
    <p:sldId id="776" r:id="rId37"/>
    <p:sldId id="863" r:id="rId38"/>
    <p:sldId id="805" r:id="rId39"/>
    <p:sldId id="864" r:id="rId40"/>
    <p:sldId id="857" r:id="rId41"/>
    <p:sldId id="858" r:id="rId42"/>
    <p:sldId id="806" r:id="rId43"/>
    <p:sldId id="807" r:id="rId44"/>
    <p:sldId id="808" r:id="rId45"/>
    <p:sldId id="809" r:id="rId46"/>
    <p:sldId id="810" r:id="rId47"/>
    <p:sldId id="811" r:id="rId48"/>
    <p:sldId id="812" r:id="rId49"/>
    <p:sldId id="813" r:id="rId50"/>
    <p:sldId id="814" r:id="rId51"/>
    <p:sldId id="815" r:id="rId52"/>
    <p:sldId id="816" r:id="rId53"/>
    <p:sldId id="824" r:id="rId54"/>
    <p:sldId id="825" r:id="rId55"/>
    <p:sldId id="826" r:id="rId56"/>
    <p:sldId id="827" r:id="rId57"/>
    <p:sldId id="828" r:id="rId58"/>
    <p:sldId id="866" r:id="rId59"/>
    <p:sldId id="867" r:id="rId60"/>
    <p:sldId id="868" r:id="rId61"/>
    <p:sldId id="869" r:id="rId62"/>
    <p:sldId id="870" r:id="rId63"/>
    <p:sldId id="871" r:id="rId64"/>
    <p:sldId id="872" r:id="rId65"/>
    <p:sldId id="873" r:id="rId66"/>
    <p:sldId id="874" r:id="rId67"/>
    <p:sldId id="875" r:id="rId68"/>
    <p:sldId id="876" r:id="rId69"/>
    <p:sldId id="877" r:id="rId70"/>
    <p:sldId id="879" r:id="rId71"/>
    <p:sldId id="878" r:id="rId72"/>
    <p:sldId id="880" r:id="rId73"/>
    <p:sldId id="881" r:id="rId74"/>
    <p:sldId id="882" r:id="rId75"/>
    <p:sldId id="883" r:id="rId76"/>
    <p:sldId id="884" r:id="rId77"/>
    <p:sldId id="885" r:id="rId78"/>
    <p:sldId id="886" r:id="rId79"/>
    <p:sldId id="887" r:id="rId80"/>
    <p:sldId id="888" r:id="rId81"/>
    <p:sldId id="889" r:id="rId82"/>
    <p:sldId id="890" r:id="rId83"/>
    <p:sldId id="891" r:id="rId84"/>
    <p:sldId id="892" r:id="rId85"/>
    <p:sldId id="893" r:id="rId86"/>
  </p:sldIdLst>
  <p:sldSz cx="9144000" cy="6858000" type="screen4x3"/>
  <p:notesSz cx="6881813" cy="9296400"/>
  <p:embeddedFontLst>
    <p:embeddedFont>
      <p:font typeface="Calibri" panose="020F0502020204030204" pitchFamily="34" charset="0"/>
      <p:regular r:id="rId89"/>
      <p:bold r:id="rId90"/>
      <p:italic r:id="rId91"/>
      <p:boldItalic r:id="rId92"/>
    </p:embeddedFont>
    <p:embeddedFont>
      <p:font typeface="Trebuchet MS" panose="020B0603020202020204" pitchFamily="34" charset="0"/>
      <p:regular r:id="rId93"/>
      <p:bold r:id="rId94"/>
      <p:italic r:id="rId95"/>
      <p:boldItalic r:id="rId96"/>
    </p:embeddedFont>
    <p:embeddedFont>
      <p:font typeface="Comic Sans MS" panose="030F0702030302020204" pitchFamily="66" charset="0"/>
      <p:regular r:id="rId97"/>
      <p:bold r:id="rId98"/>
      <p:italic r:id="rId99"/>
      <p:boldItalic r:id="rId100"/>
    </p:embeddedFont>
    <p:embeddedFont>
      <p:font typeface="Verdana" panose="020B0604030504040204" pitchFamily="34" charset="0"/>
      <p:regular r:id="rId101"/>
      <p:bold r:id="rId102"/>
      <p:italic r:id="rId103"/>
      <p:boldItalic r:id="rId104"/>
    </p:embeddedFont>
    <p:embeddedFont>
      <p:font typeface="Tahoma" panose="020B0604030504040204" pitchFamily="34" charset="0"/>
      <p:regular r:id="rId105"/>
      <p:bold r:id="rId106"/>
    </p:embeddedFont>
    <p:embeddedFont>
      <p:font typeface="Georgia" panose="02040502050405020303" pitchFamily="18" charset="0"/>
      <p:regular r:id="rId107"/>
      <p:bold r:id="rId108"/>
      <p:italic r:id="rId109"/>
      <p:boldItalic r:id="rId110"/>
    </p:embeddedFont>
    <p:embeddedFont>
      <p:font typeface="Arial Narrow" panose="020B0606020202030204" pitchFamily="34" charset="0"/>
      <p:regular r:id="rId111"/>
      <p:bold r:id="rId112"/>
      <p:italic r:id="rId113"/>
      <p:boldItalic r:id="rId114"/>
    </p:embeddedFont>
    <p:embeddedFont>
      <p:font typeface="Lucida Sans Unicode" panose="020B0602030504020204" pitchFamily="34" charset="0"/>
      <p:regular r:id="rId115"/>
    </p:embeddedFont>
    <p:embeddedFont>
      <p:font typeface="CF Din" panose="020B0604020202020204"/>
      <p:regular r:id="rId116"/>
      <p:bold r:id="rId117"/>
    </p:embeddedFont>
  </p:embeddedFontLst>
  <p:defaultTextStyle>
    <a:defPPr>
      <a:defRPr lang="en-GB"/>
    </a:defPPr>
    <a:lvl1pPr algn="ctr" rtl="0" fontAlgn="base">
      <a:spcBef>
        <a:spcPct val="30000"/>
      </a:spcBef>
      <a:spcAft>
        <a:spcPct val="30000"/>
      </a:spcAft>
      <a:defRPr sz="2400" b="1" kern="1200">
        <a:solidFill>
          <a:schemeClr val="bg1"/>
        </a:solidFill>
        <a:latin typeface="Comic Sans MS" pitchFamily="66" charset="0"/>
        <a:ea typeface="+mn-ea"/>
        <a:cs typeface="+mn-cs"/>
      </a:defRPr>
    </a:lvl1pPr>
    <a:lvl2pPr marL="457200" algn="ctr" rtl="0" fontAlgn="base">
      <a:spcBef>
        <a:spcPct val="30000"/>
      </a:spcBef>
      <a:spcAft>
        <a:spcPct val="30000"/>
      </a:spcAft>
      <a:defRPr sz="2400" b="1" kern="1200">
        <a:solidFill>
          <a:schemeClr val="bg1"/>
        </a:solidFill>
        <a:latin typeface="Comic Sans MS" pitchFamily="66" charset="0"/>
        <a:ea typeface="+mn-ea"/>
        <a:cs typeface="+mn-cs"/>
      </a:defRPr>
    </a:lvl2pPr>
    <a:lvl3pPr marL="914400" algn="ctr" rtl="0" fontAlgn="base">
      <a:spcBef>
        <a:spcPct val="30000"/>
      </a:spcBef>
      <a:spcAft>
        <a:spcPct val="30000"/>
      </a:spcAft>
      <a:defRPr sz="2400" b="1" kern="1200">
        <a:solidFill>
          <a:schemeClr val="bg1"/>
        </a:solidFill>
        <a:latin typeface="Comic Sans MS" pitchFamily="66" charset="0"/>
        <a:ea typeface="+mn-ea"/>
        <a:cs typeface="+mn-cs"/>
      </a:defRPr>
    </a:lvl3pPr>
    <a:lvl4pPr marL="1371600" algn="ctr" rtl="0" fontAlgn="base">
      <a:spcBef>
        <a:spcPct val="30000"/>
      </a:spcBef>
      <a:spcAft>
        <a:spcPct val="30000"/>
      </a:spcAft>
      <a:defRPr sz="2400" b="1" kern="1200">
        <a:solidFill>
          <a:schemeClr val="bg1"/>
        </a:solidFill>
        <a:latin typeface="Comic Sans MS" pitchFamily="66" charset="0"/>
        <a:ea typeface="+mn-ea"/>
        <a:cs typeface="+mn-cs"/>
      </a:defRPr>
    </a:lvl4pPr>
    <a:lvl5pPr marL="1828800" algn="ctr" rtl="0" fontAlgn="base">
      <a:spcBef>
        <a:spcPct val="30000"/>
      </a:spcBef>
      <a:spcAft>
        <a:spcPct val="30000"/>
      </a:spcAft>
      <a:defRPr sz="2400" b="1" kern="1200">
        <a:solidFill>
          <a:schemeClr val="bg1"/>
        </a:solidFill>
        <a:latin typeface="Comic Sans MS" pitchFamily="66" charset="0"/>
        <a:ea typeface="+mn-ea"/>
        <a:cs typeface="+mn-cs"/>
      </a:defRPr>
    </a:lvl5pPr>
    <a:lvl6pPr marL="2286000" algn="l" defTabSz="914400" rtl="0" eaLnBrk="1" latinLnBrk="0" hangingPunct="1">
      <a:defRPr sz="2400" b="1" kern="1200">
        <a:solidFill>
          <a:schemeClr val="bg1"/>
        </a:solidFill>
        <a:latin typeface="Comic Sans MS" pitchFamily="66" charset="0"/>
        <a:ea typeface="+mn-ea"/>
        <a:cs typeface="+mn-cs"/>
      </a:defRPr>
    </a:lvl6pPr>
    <a:lvl7pPr marL="2743200" algn="l" defTabSz="914400" rtl="0" eaLnBrk="1" latinLnBrk="0" hangingPunct="1">
      <a:defRPr sz="2400" b="1" kern="1200">
        <a:solidFill>
          <a:schemeClr val="bg1"/>
        </a:solidFill>
        <a:latin typeface="Comic Sans MS" pitchFamily="66" charset="0"/>
        <a:ea typeface="+mn-ea"/>
        <a:cs typeface="+mn-cs"/>
      </a:defRPr>
    </a:lvl7pPr>
    <a:lvl8pPr marL="3200400" algn="l" defTabSz="914400" rtl="0" eaLnBrk="1" latinLnBrk="0" hangingPunct="1">
      <a:defRPr sz="2400" b="1" kern="1200">
        <a:solidFill>
          <a:schemeClr val="bg1"/>
        </a:solidFill>
        <a:latin typeface="Comic Sans MS" pitchFamily="66" charset="0"/>
        <a:ea typeface="+mn-ea"/>
        <a:cs typeface="+mn-cs"/>
      </a:defRPr>
    </a:lvl8pPr>
    <a:lvl9pPr marL="3657600" algn="l" defTabSz="914400" rtl="0" eaLnBrk="1" latinLnBrk="0" hangingPunct="1">
      <a:defRPr sz="2400" b="1" kern="1200">
        <a:solidFill>
          <a:schemeClr val="bg1"/>
        </a:solidFill>
        <a:latin typeface="Comic Sans MS" pitchFamily="66" charset="0"/>
        <a:ea typeface="+mn-ea"/>
        <a:cs typeface="+mn-cs"/>
      </a:defRPr>
    </a:lvl9pPr>
  </p:defaultTextStyle>
  <p:extLst>
    <p:ext uri="{521415D9-36F7-43E2-AB2F-B90AF26B5E84}">
      <p14:sectionLst xmlns:p14="http://schemas.microsoft.com/office/powerpoint/2010/main">
        <p14:section name="Εισαγωγή στη Σχεδίαση" id="{FA67B3CB-EFE1-4B7A-9C26-7C15ED29BB05}">
          <p14:sldIdLst>
            <p14:sldId id="787"/>
            <p14:sldId id="865"/>
            <p14:sldId id="789"/>
            <p14:sldId id="788"/>
            <p14:sldId id="790"/>
            <p14:sldId id="804"/>
            <p14:sldId id="791"/>
            <p14:sldId id="800"/>
            <p14:sldId id="792"/>
            <p14:sldId id="801"/>
            <p14:sldId id="802"/>
            <p14:sldId id="803"/>
            <p14:sldId id="793"/>
            <p14:sldId id="794"/>
            <p14:sldId id="795"/>
            <p14:sldId id="796"/>
            <p14:sldId id="797"/>
            <p14:sldId id="798"/>
            <p14:sldId id="610"/>
            <p14:sldId id="376"/>
            <p14:sldId id="593"/>
            <p14:sldId id="618"/>
            <p14:sldId id="620"/>
            <p14:sldId id="767"/>
            <p14:sldId id="768"/>
            <p14:sldId id="771"/>
            <p14:sldId id="772"/>
            <p14:sldId id="773"/>
            <p14:sldId id="774"/>
            <p14:sldId id="775"/>
            <p14:sldId id="859"/>
            <p14:sldId id="860"/>
            <p14:sldId id="861"/>
            <p14:sldId id="862"/>
            <p14:sldId id="776"/>
            <p14:sldId id="863"/>
            <p14:sldId id="805"/>
            <p14:sldId id="864"/>
            <p14:sldId id="857"/>
            <p14:sldId id="858"/>
            <p14:sldId id="806"/>
            <p14:sldId id="807"/>
            <p14:sldId id="808"/>
            <p14:sldId id="809"/>
            <p14:sldId id="810"/>
            <p14:sldId id="811"/>
            <p14:sldId id="812"/>
            <p14:sldId id="813"/>
            <p14:sldId id="814"/>
            <p14:sldId id="815"/>
            <p14:sldId id="816"/>
            <p14:sldId id="824"/>
            <p14:sldId id="825"/>
            <p14:sldId id="826"/>
            <p14:sldId id="827"/>
            <p14:sldId id="828"/>
            <p14:sldId id="866"/>
            <p14:sldId id="867"/>
            <p14:sldId id="868"/>
            <p14:sldId id="869"/>
            <p14:sldId id="870"/>
            <p14:sldId id="871"/>
            <p14:sldId id="872"/>
            <p14:sldId id="873"/>
            <p14:sldId id="874"/>
            <p14:sldId id="875"/>
            <p14:sldId id="876"/>
            <p14:sldId id="877"/>
            <p14:sldId id="879"/>
            <p14:sldId id="878"/>
            <p14:sldId id="880"/>
            <p14:sldId id="881"/>
            <p14:sldId id="882"/>
            <p14:sldId id="883"/>
            <p14:sldId id="884"/>
            <p14:sldId id="885"/>
            <p14:sldId id="886"/>
            <p14:sldId id="887"/>
            <p14:sldId id="888"/>
            <p14:sldId id="889"/>
            <p14:sldId id="890"/>
            <p14:sldId id="891"/>
            <p14:sldId id="892"/>
            <p14:sldId id="89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5050"/>
    <a:srgbClr val="FF6600"/>
    <a:srgbClr val="00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Στυλ με θέμα 1 - Έμφαση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8A107856-5554-42FB-B03E-39F5DBC370BA}" styleName="Μεσαίο στυλ 4 - Έμφαση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90" autoAdjust="0"/>
    <p:restoredTop sz="98043" autoAdjust="0"/>
  </p:normalViewPr>
  <p:slideViewPr>
    <p:cSldViewPr>
      <p:cViewPr>
        <p:scale>
          <a:sx n="90" d="100"/>
          <a:sy n="90" d="100"/>
        </p:scale>
        <p:origin x="-1190" y="149"/>
      </p:cViewPr>
      <p:guideLst>
        <p:guide orient="horz" pos="2160"/>
        <p:guide pos="2880"/>
      </p:guideLst>
    </p:cSldViewPr>
  </p:slideViewPr>
  <p:outlineViewPr>
    <p:cViewPr>
      <p:scale>
        <a:sx n="33" d="100"/>
        <a:sy n="33" d="100"/>
      </p:scale>
      <p:origin x="0" y="11010"/>
    </p:cViewPr>
  </p:outlineViewPr>
  <p:notesTextViewPr>
    <p:cViewPr>
      <p:scale>
        <a:sx n="100" d="100"/>
        <a:sy n="100" d="100"/>
      </p:scale>
      <p:origin x="0" y="0"/>
    </p:cViewPr>
  </p:notesTextViewPr>
  <p:sorterViewPr>
    <p:cViewPr>
      <p:scale>
        <a:sx n="120" d="100"/>
        <a:sy n="120" d="100"/>
      </p:scale>
      <p:origin x="0" y="3126"/>
    </p:cViewPr>
  </p:sorterViewPr>
  <p:notesViewPr>
    <p:cSldViewPr>
      <p:cViewPr varScale="1">
        <p:scale>
          <a:sx n="99" d="100"/>
          <a:sy n="99" d="100"/>
        </p:scale>
        <p:origin x="-3618" y="-102"/>
      </p:cViewPr>
      <p:guideLst>
        <p:guide orient="horz" pos="2928"/>
        <p:guide pos="2168"/>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font" Target="fonts/font29.fntdata"/><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font" Target="fonts/font1.fntdata"/><Relationship Id="rId112" Type="http://schemas.openxmlformats.org/officeDocument/2006/relationships/font" Target="fonts/font24.fntdata"/><Relationship Id="rId16" Type="http://schemas.openxmlformats.org/officeDocument/2006/relationships/slide" Target="slides/slide14.xml"/><Relationship Id="rId107" Type="http://schemas.openxmlformats.org/officeDocument/2006/relationships/font" Target="fonts/font19.fntdata"/><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font" Target="fonts/font14.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font" Target="fonts/font2.fntdata"/><Relationship Id="rId95" Type="http://schemas.openxmlformats.org/officeDocument/2006/relationships/font" Target="fonts/font7.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font" Target="fonts/font12.fntdata"/><Relationship Id="rId105" Type="http://schemas.openxmlformats.org/officeDocument/2006/relationships/font" Target="fonts/font17.fntdata"/><Relationship Id="rId113" Type="http://schemas.openxmlformats.org/officeDocument/2006/relationships/font" Target="fonts/font25.fntdata"/><Relationship Id="rId11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font" Target="fonts/font5.fntdata"/><Relationship Id="rId98" Type="http://schemas.openxmlformats.org/officeDocument/2006/relationships/font" Target="fonts/font10.fntdata"/><Relationship Id="rId12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font" Target="fonts/font15.fntdata"/><Relationship Id="rId108" Type="http://schemas.openxmlformats.org/officeDocument/2006/relationships/font" Target="fonts/font20.fntdata"/><Relationship Id="rId116" Type="http://schemas.openxmlformats.org/officeDocument/2006/relationships/font" Target="fonts/font28.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handoutMaster" Target="handoutMasters/handoutMaster1.xml"/><Relationship Id="rId91" Type="http://schemas.openxmlformats.org/officeDocument/2006/relationships/font" Target="fonts/font3.fntdata"/><Relationship Id="rId96" Type="http://schemas.openxmlformats.org/officeDocument/2006/relationships/font" Target="fonts/font8.fntdata"/><Relationship Id="rId111" Type="http://schemas.openxmlformats.org/officeDocument/2006/relationships/font" Target="fonts/font23.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font" Target="fonts/font18.fntdata"/><Relationship Id="rId114" Type="http://schemas.openxmlformats.org/officeDocument/2006/relationships/font" Target="fonts/font26.fntdata"/><Relationship Id="rId119"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font" Target="fonts/font6.fntdata"/><Relationship Id="rId99" Type="http://schemas.openxmlformats.org/officeDocument/2006/relationships/font" Target="fonts/font11.fntdata"/><Relationship Id="rId101"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font" Target="fonts/font21.fntdata"/><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font" Target="fonts/font9.fntdata"/><Relationship Id="rId104" Type="http://schemas.openxmlformats.org/officeDocument/2006/relationships/font" Target="fonts/font16.fntdata"/><Relationship Id="rId120"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4.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notesMaster" Target="notesMasters/notesMaster1.xml"/><Relationship Id="rId110" Type="http://schemas.openxmlformats.org/officeDocument/2006/relationships/font" Target="fonts/font22.fntdata"/><Relationship Id="rId115" Type="http://schemas.openxmlformats.org/officeDocument/2006/relationships/font" Target="fonts/font27.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FF930E-5932-436F-B968-809A73812FE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l-GR"/>
        </a:p>
      </dgm:t>
    </dgm:pt>
    <dgm:pt modelId="{E03DF04F-1A10-42B7-A8B6-3C50D260AE66}">
      <dgm:prSet phldrT="[Text]" custT="1"/>
      <dgm:spPr>
        <a:solidFill>
          <a:srgbClr val="0070C0"/>
        </a:solidFill>
      </dgm:spPr>
      <dgm:t>
        <a:bodyPr/>
        <a:lstStyle/>
        <a:p>
          <a:r>
            <a:rPr lang="en-US" sz="1800" dirty="0" smtClean="0"/>
            <a:t>Program watering</a:t>
          </a:r>
          <a:endParaRPr lang="el-GR" sz="1800" dirty="0"/>
        </a:p>
      </dgm:t>
    </dgm:pt>
    <dgm:pt modelId="{926F23B0-3B09-4056-A3C8-E75D9579C2C1}" type="parTrans" cxnId="{2B5337D9-6F55-4065-A7EA-A1AF35AB5DB0}">
      <dgm:prSet/>
      <dgm:spPr/>
      <dgm:t>
        <a:bodyPr/>
        <a:lstStyle/>
        <a:p>
          <a:endParaRPr lang="el-GR" sz="1800"/>
        </a:p>
      </dgm:t>
    </dgm:pt>
    <dgm:pt modelId="{C9679924-3F46-47C7-B4FE-3546B2B406D3}" type="sibTrans" cxnId="{2B5337D9-6F55-4065-A7EA-A1AF35AB5DB0}">
      <dgm:prSet/>
      <dgm:spPr/>
      <dgm:t>
        <a:bodyPr/>
        <a:lstStyle/>
        <a:p>
          <a:endParaRPr lang="el-GR" sz="1800"/>
        </a:p>
      </dgm:t>
    </dgm:pt>
    <dgm:pt modelId="{AA931BF3-D9FB-498B-A2BE-DED6EB451E9E}">
      <dgm:prSet phldrT="[Text]" custT="1"/>
      <dgm:spPr>
        <a:solidFill>
          <a:srgbClr val="0070C0"/>
        </a:solidFill>
      </dgm:spPr>
      <dgm:t>
        <a:bodyPr/>
        <a:lstStyle/>
        <a:p>
          <a:r>
            <a:rPr lang="en-US" sz="1800" dirty="0" smtClean="0"/>
            <a:t>Set Duration</a:t>
          </a:r>
          <a:endParaRPr lang="el-GR" sz="1800" dirty="0"/>
        </a:p>
      </dgm:t>
    </dgm:pt>
    <dgm:pt modelId="{6151ABA1-413A-443B-955B-23C6E740D398}" type="parTrans" cxnId="{15944BDB-ABE7-4D14-9772-4C595709C47D}">
      <dgm:prSet/>
      <dgm:spPr/>
      <dgm:t>
        <a:bodyPr/>
        <a:lstStyle/>
        <a:p>
          <a:endParaRPr lang="el-GR" sz="1800"/>
        </a:p>
      </dgm:t>
    </dgm:pt>
    <dgm:pt modelId="{B3C358B1-3BDB-4E2B-894B-654C644C5BF8}" type="sibTrans" cxnId="{15944BDB-ABE7-4D14-9772-4C595709C47D}">
      <dgm:prSet/>
      <dgm:spPr/>
      <dgm:t>
        <a:bodyPr/>
        <a:lstStyle/>
        <a:p>
          <a:endParaRPr lang="el-GR" sz="1800"/>
        </a:p>
      </dgm:t>
    </dgm:pt>
    <dgm:pt modelId="{CE638729-7732-4DA5-B6B2-F5CF79C1D34B}">
      <dgm:prSet phldrT="[Text]" custT="1"/>
      <dgm:spPr>
        <a:solidFill>
          <a:srgbClr val="0070C0"/>
        </a:solidFill>
      </dgm:spPr>
      <dgm:t>
        <a:bodyPr/>
        <a:lstStyle/>
        <a:p>
          <a:r>
            <a:rPr lang="en-US" sz="1800" dirty="0" smtClean="0"/>
            <a:t>Set Frequency</a:t>
          </a:r>
          <a:endParaRPr lang="el-GR" sz="1800" dirty="0"/>
        </a:p>
      </dgm:t>
    </dgm:pt>
    <dgm:pt modelId="{6B5A00ED-C8DB-4B75-8BC0-FDE28DA7CA0A}" type="parTrans" cxnId="{5F883C78-5578-44CE-8E32-C0269C587975}">
      <dgm:prSet/>
      <dgm:spPr/>
      <dgm:t>
        <a:bodyPr/>
        <a:lstStyle/>
        <a:p>
          <a:endParaRPr lang="el-GR" sz="1800"/>
        </a:p>
      </dgm:t>
    </dgm:pt>
    <dgm:pt modelId="{0E72D072-98BB-42E5-87D6-8F68309EAE70}" type="sibTrans" cxnId="{5F883C78-5578-44CE-8E32-C0269C587975}">
      <dgm:prSet/>
      <dgm:spPr/>
      <dgm:t>
        <a:bodyPr/>
        <a:lstStyle/>
        <a:p>
          <a:endParaRPr lang="el-GR" sz="1800"/>
        </a:p>
      </dgm:t>
    </dgm:pt>
    <dgm:pt modelId="{74F53D52-E51D-4DCE-8DCB-4C9B9BDDC88A}">
      <dgm:prSet phldrT="[Text]" custT="1"/>
      <dgm:spPr>
        <a:solidFill>
          <a:srgbClr val="0070C0"/>
        </a:solidFill>
      </dgm:spPr>
      <dgm:t>
        <a:bodyPr/>
        <a:lstStyle/>
        <a:p>
          <a:r>
            <a:rPr lang="en-US" sz="1800" dirty="0" smtClean="0"/>
            <a:t>Set Time of Day</a:t>
          </a:r>
          <a:endParaRPr lang="el-GR" sz="1800" dirty="0"/>
        </a:p>
      </dgm:t>
    </dgm:pt>
    <dgm:pt modelId="{FF367685-252B-4386-8AD2-235BD180D958}" type="parTrans" cxnId="{08A7F49C-29E4-46E6-95B9-ABD767AE11A1}">
      <dgm:prSet/>
      <dgm:spPr/>
      <dgm:t>
        <a:bodyPr/>
        <a:lstStyle/>
        <a:p>
          <a:endParaRPr lang="el-GR" sz="1800"/>
        </a:p>
      </dgm:t>
    </dgm:pt>
    <dgm:pt modelId="{B8E5E329-6C73-4271-B893-B7AEF36DEB96}" type="sibTrans" cxnId="{08A7F49C-29E4-46E6-95B9-ABD767AE11A1}">
      <dgm:prSet/>
      <dgm:spPr/>
      <dgm:t>
        <a:bodyPr/>
        <a:lstStyle/>
        <a:p>
          <a:endParaRPr lang="el-GR" sz="1800"/>
        </a:p>
      </dgm:t>
    </dgm:pt>
    <dgm:pt modelId="{195BAA06-138E-4DC4-BA8A-5CAE2911F898}" type="pres">
      <dgm:prSet presAssocID="{52FF930E-5932-436F-B968-809A73812FE5}" presName="hierChild1" presStyleCnt="0">
        <dgm:presLayoutVars>
          <dgm:orgChart val="1"/>
          <dgm:chPref val="1"/>
          <dgm:dir/>
          <dgm:animOne val="branch"/>
          <dgm:animLvl val="lvl"/>
          <dgm:resizeHandles/>
        </dgm:presLayoutVars>
      </dgm:prSet>
      <dgm:spPr/>
      <dgm:t>
        <a:bodyPr/>
        <a:lstStyle/>
        <a:p>
          <a:endParaRPr lang="el-GR"/>
        </a:p>
      </dgm:t>
    </dgm:pt>
    <dgm:pt modelId="{AC0CD5E4-3A81-46C3-B017-CC78197B1BCA}" type="pres">
      <dgm:prSet presAssocID="{E03DF04F-1A10-42B7-A8B6-3C50D260AE66}" presName="hierRoot1" presStyleCnt="0">
        <dgm:presLayoutVars>
          <dgm:hierBranch val="init"/>
        </dgm:presLayoutVars>
      </dgm:prSet>
      <dgm:spPr/>
    </dgm:pt>
    <dgm:pt modelId="{D810E939-02A2-4EB7-852A-0AC0CDF318B1}" type="pres">
      <dgm:prSet presAssocID="{E03DF04F-1A10-42B7-A8B6-3C50D260AE66}" presName="rootComposite1" presStyleCnt="0"/>
      <dgm:spPr/>
    </dgm:pt>
    <dgm:pt modelId="{4D2D0125-8E46-4D3A-A09B-3554EAF7284A}" type="pres">
      <dgm:prSet presAssocID="{E03DF04F-1A10-42B7-A8B6-3C50D260AE66}" presName="rootText1" presStyleLbl="node0" presStyleIdx="0" presStyleCnt="1" custScaleX="57111" custScaleY="33112" custLinFactNeighborX="419" custLinFactNeighborY="3546">
        <dgm:presLayoutVars>
          <dgm:chPref val="3"/>
        </dgm:presLayoutVars>
      </dgm:prSet>
      <dgm:spPr/>
      <dgm:t>
        <a:bodyPr/>
        <a:lstStyle/>
        <a:p>
          <a:endParaRPr lang="el-GR"/>
        </a:p>
      </dgm:t>
    </dgm:pt>
    <dgm:pt modelId="{4B66BFCD-FC9A-4BDE-B900-7EEFE8A83A77}" type="pres">
      <dgm:prSet presAssocID="{E03DF04F-1A10-42B7-A8B6-3C50D260AE66}" presName="rootConnector1" presStyleLbl="node1" presStyleIdx="0" presStyleCnt="0"/>
      <dgm:spPr/>
      <dgm:t>
        <a:bodyPr/>
        <a:lstStyle/>
        <a:p>
          <a:endParaRPr lang="el-GR"/>
        </a:p>
      </dgm:t>
    </dgm:pt>
    <dgm:pt modelId="{D8F83FD4-EEFE-42AD-A3C8-6A9E47447B26}" type="pres">
      <dgm:prSet presAssocID="{E03DF04F-1A10-42B7-A8B6-3C50D260AE66}" presName="hierChild2" presStyleCnt="0"/>
      <dgm:spPr/>
    </dgm:pt>
    <dgm:pt modelId="{2D438C39-24FE-4EB4-8E80-0747E36FA145}" type="pres">
      <dgm:prSet presAssocID="{6151ABA1-413A-443B-955B-23C6E740D398}" presName="Name37" presStyleLbl="parChTrans1D2" presStyleIdx="0" presStyleCnt="3"/>
      <dgm:spPr/>
      <dgm:t>
        <a:bodyPr/>
        <a:lstStyle/>
        <a:p>
          <a:endParaRPr lang="el-GR"/>
        </a:p>
      </dgm:t>
    </dgm:pt>
    <dgm:pt modelId="{A4DAC25A-309D-41C5-84C5-82E270267C23}" type="pres">
      <dgm:prSet presAssocID="{AA931BF3-D9FB-498B-A2BE-DED6EB451E9E}" presName="hierRoot2" presStyleCnt="0">
        <dgm:presLayoutVars>
          <dgm:hierBranch val="init"/>
        </dgm:presLayoutVars>
      </dgm:prSet>
      <dgm:spPr/>
    </dgm:pt>
    <dgm:pt modelId="{4843F39C-FAE0-4DB8-943C-BDD0831969AA}" type="pres">
      <dgm:prSet presAssocID="{AA931BF3-D9FB-498B-A2BE-DED6EB451E9E}" presName="rootComposite" presStyleCnt="0"/>
      <dgm:spPr/>
    </dgm:pt>
    <dgm:pt modelId="{04F8D639-4B75-4F41-90EE-AB26DFA372EE}" type="pres">
      <dgm:prSet presAssocID="{AA931BF3-D9FB-498B-A2BE-DED6EB451E9E}" presName="rootText" presStyleLbl="node2" presStyleIdx="0" presStyleCnt="3" custScaleX="57111" custScaleY="33112">
        <dgm:presLayoutVars>
          <dgm:chPref val="3"/>
        </dgm:presLayoutVars>
      </dgm:prSet>
      <dgm:spPr/>
      <dgm:t>
        <a:bodyPr/>
        <a:lstStyle/>
        <a:p>
          <a:endParaRPr lang="el-GR"/>
        </a:p>
      </dgm:t>
    </dgm:pt>
    <dgm:pt modelId="{BC3AC5D1-C0A6-4D69-884C-114B5D565A8B}" type="pres">
      <dgm:prSet presAssocID="{AA931BF3-D9FB-498B-A2BE-DED6EB451E9E}" presName="rootConnector" presStyleLbl="node2" presStyleIdx="0" presStyleCnt="3"/>
      <dgm:spPr/>
      <dgm:t>
        <a:bodyPr/>
        <a:lstStyle/>
        <a:p>
          <a:endParaRPr lang="el-GR"/>
        </a:p>
      </dgm:t>
    </dgm:pt>
    <dgm:pt modelId="{EBE9C5EC-96A9-48C0-81AA-65C3BF3B2316}" type="pres">
      <dgm:prSet presAssocID="{AA931BF3-D9FB-498B-A2BE-DED6EB451E9E}" presName="hierChild4" presStyleCnt="0"/>
      <dgm:spPr/>
    </dgm:pt>
    <dgm:pt modelId="{06FEE7BD-4697-4B63-8121-DEF96FE51B2A}" type="pres">
      <dgm:prSet presAssocID="{AA931BF3-D9FB-498B-A2BE-DED6EB451E9E}" presName="hierChild5" presStyleCnt="0"/>
      <dgm:spPr/>
    </dgm:pt>
    <dgm:pt modelId="{CBBEFE02-0003-4E2B-98E0-1712D6B3DF08}" type="pres">
      <dgm:prSet presAssocID="{6B5A00ED-C8DB-4B75-8BC0-FDE28DA7CA0A}" presName="Name37" presStyleLbl="parChTrans1D2" presStyleIdx="1" presStyleCnt="3"/>
      <dgm:spPr/>
      <dgm:t>
        <a:bodyPr/>
        <a:lstStyle/>
        <a:p>
          <a:endParaRPr lang="el-GR"/>
        </a:p>
      </dgm:t>
    </dgm:pt>
    <dgm:pt modelId="{F74ED478-C85F-4379-9E7B-B194A9DDF778}" type="pres">
      <dgm:prSet presAssocID="{CE638729-7732-4DA5-B6B2-F5CF79C1D34B}" presName="hierRoot2" presStyleCnt="0">
        <dgm:presLayoutVars>
          <dgm:hierBranch val="init"/>
        </dgm:presLayoutVars>
      </dgm:prSet>
      <dgm:spPr/>
    </dgm:pt>
    <dgm:pt modelId="{C624C76F-65E9-4236-828D-53019E7F086C}" type="pres">
      <dgm:prSet presAssocID="{CE638729-7732-4DA5-B6B2-F5CF79C1D34B}" presName="rootComposite" presStyleCnt="0"/>
      <dgm:spPr/>
    </dgm:pt>
    <dgm:pt modelId="{00FA5A89-3C7F-49F5-AC11-02C6CE6D9E4F}" type="pres">
      <dgm:prSet presAssocID="{CE638729-7732-4DA5-B6B2-F5CF79C1D34B}" presName="rootText" presStyleLbl="node2" presStyleIdx="1" presStyleCnt="3" custScaleX="57111" custScaleY="33112">
        <dgm:presLayoutVars>
          <dgm:chPref val="3"/>
        </dgm:presLayoutVars>
      </dgm:prSet>
      <dgm:spPr/>
      <dgm:t>
        <a:bodyPr/>
        <a:lstStyle/>
        <a:p>
          <a:endParaRPr lang="el-GR"/>
        </a:p>
      </dgm:t>
    </dgm:pt>
    <dgm:pt modelId="{EF1C10BC-1896-435E-AAEA-58375B0BE49C}" type="pres">
      <dgm:prSet presAssocID="{CE638729-7732-4DA5-B6B2-F5CF79C1D34B}" presName="rootConnector" presStyleLbl="node2" presStyleIdx="1" presStyleCnt="3"/>
      <dgm:spPr/>
      <dgm:t>
        <a:bodyPr/>
        <a:lstStyle/>
        <a:p>
          <a:endParaRPr lang="el-GR"/>
        </a:p>
      </dgm:t>
    </dgm:pt>
    <dgm:pt modelId="{174567D7-8138-496F-A238-777295F9A0CA}" type="pres">
      <dgm:prSet presAssocID="{CE638729-7732-4DA5-B6B2-F5CF79C1D34B}" presName="hierChild4" presStyleCnt="0"/>
      <dgm:spPr/>
    </dgm:pt>
    <dgm:pt modelId="{8684D27C-7824-454E-9ED4-C90F98C4E819}" type="pres">
      <dgm:prSet presAssocID="{CE638729-7732-4DA5-B6B2-F5CF79C1D34B}" presName="hierChild5" presStyleCnt="0"/>
      <dgm:spPr/>
    </dgm:pt>
    <dgm:pt modelId="{F336F333-D0B4-4AD1-B7E3-8DEC83555DD7}" type="pres">
      <dgm:prSet presAssocID="{FF367685-252B-4386-8AD2-235BD180D958}" presName="Name37" presStyleLbl="parChTrans1D2" presStyleIdx="2" presStyleCnt="3"/>
      <dgm:spPr/>
      <dgm:t>
        <a:bodyPr/>
        <a:lstStyle/>
        <a:p>
          <a:endParaRPr lang="el-GR"/>
        </a:p>
      </dgm:t>
    </dgm:pt>
    <dgm:pt modelId="{15515A89-0FA8-4C3F-BD90-7AFA9F8CE2B9}" type="pres">
      <dgm:prSet presAssocID="{74F53D52-E51D-4DCE-8DCB-4C9B9BDDC88A}" presName="hierRoot2" presStyleCnt="0">
        <dgm:presLayoutVars>
          <dgm:hierBranch val="init"/>
        </dgm:presLayoutVars>
      </dgm:prSet>
      <dgm:spPr/>
    </dgm:pt>
    <dgm:pt modelId="{D5C358A2-C775-4D3D-805F-129DC8B9BB72}" type="pres">
      <dgm:prSet presAssocID="{74F53D52-E51D-4DCE-8DCB-4C9B9BDDC88A}" presName="rootComposite" presStyleCnt="0"/>
      <dgm:spPr/>
    </dgm:pt>
    <dgm:pt modelId="{C15FDACB-5B6E-4FD2-8A6D-48CA986B3137}" type="pres">
      <dgm:prSet presAssocID="{74F53D52-E51D-4DCE-8DCB-4C9B9BDDC88A}" presName="rootText" presStyleLbl="node2" presStyleIdx="2" presStyleCnt="3" custScaleX="57111" custScaleY="33112">
        <dgm:presLayoutVars>
          <dgm:chPref val="3"/>
        </dgm:presLayoutVars>
      </dgm:prSet>
      <dgm:spPr/>
      <dgm:t>
        <a:bodyPr/>
        <a:lstStyle/>
        <a:p>
          <a:endParaRPr lang="el-GR"/>
        </a:p>
      </dgm:t>
    </dgm:pt>
    <dgm:pt modelId="{907ED218-766A-497C-A15C-77CC57B09F61}" type="pres">
      <dgm:prSet presAssocID="{74F53D52-E51D-4DCE-8DCB-4C9B9BDDC88A}" presName="rootConnector" presStyleLbl="node2" presStyleIdx="2" presStyleCnt="3"/>
      <dgm:spPr/>
      <dgm:t>
        <a:bodyPr/>
        <a:lstStyle/>
        <a:p>
          <a:endParaRPr lang="el-GR"/>
        </a:p>
      </dgm:t>
    </dgm:pt>
    <dgm:pt modelId="{C6341465-F846-4B14-8C79-3EEF936E1056}" type="pres">
      <dgm:prSet presAssocID="{74F53D52-E51D-4DCE-8DCB-4C9B9BDDC88A}" presName="hierChild4" presStyleCnt="0"/>
      <dgm:spPr/>
    </dgm:pt>
    <dgm:pt modelId="{35EA5D02-3E93-4119-B7C7-1F22174B636F}" type="pres">
      <dgm:prSet presAssocID="{74F53D52-E51D-4DCE-8DCB-4C9B9BDDC88A}" presName="hierChild5" presStyleCnt="0"/>
      <dgm:spPr/>
    </dgm:pt>
    <dgm:pt modelId="{04B7D8E6-BA15-45D1-9668-7ABDE4E14514}" type="pres">
      <dgm:prSet presAssocID="{E03DF04F-1A10-42B7-A8B6-3C50D260AE66}" presName="hierChild3" presStyleCnt="0"/>
      <dgm:spPr/>
    </dgm:pt>
  </dgm:ptLst>
  <dgm:cxnLst>
    <dgm:cxn modelId="{CACA8225-C2F9-4682-A4D6-5C563E29E1FC}" type="presOf" srcId="{CE638729-7732-4DA5-B6B2-F5CF79C1D34B}" destId="{EF1C10BC-1896-435E-AAEA-58375B0BE49C}" srcOrd="1" destOrd="0" presId="urn:microsoft.com/office/officeart/2005/8/layout/orgChart1"/>
    <dgm:cxn modelId="{8555E0B8-AC9F-4E34-B466-8AD63E05F98A}" type="presOf" srcId="{6151ABA1-413A-443B-955B-23C6E740D398}" destId="{2D438C39-24FE-4EB4-8E80-0747E36FA145}" srcOrd="0" destOrd="0" presId="urn:microsoft.com/office/officeart/2005/8/layout/orgChart1"/>
    <dgm:cxn modelId="{2B5337D9-6F55-4065-A7EA-A1AF35AB5DB0}" srcId="{52FF930E-5932-436F-B968-809A73812FE5}" destId="{E03DF04F-1A10-42B7-A8B6-3C50D260AE66}" srcOrd="0" destOrd="0" parTransId="{926F23B0-3B09-4056-A3C8-E75D9579C2C1}" sibTransId="{C9679924-3F46-47C7-B4FE-3546B2B406D3}"/>
    <dgm:cxn modelId="{F4C3D05F-1125-4C3D-B8BB-63BDC7486C11}" type="presOf" srcId="{AA931BF3-D9FB-498B-A2BE-DED6EB451E9E}" destId="{BC3AC5D1-C0A6-4D69-884C-114B5D565A8B}" srcOrd="1" destOrd="0" presId="urn:microsoft.com/office/officeart/2005/8/layout/orgChart1"/>
    <dgm:cxn modelId="{08A7F49C-29E4-46E6-95B9-ABD767AE11A1}" srcId="{E03DF04F-1A10-42B7-A8B6-3C50D260AE66}" destId="{74F53D52-E51D-4DCE-8DCB-4C9B9BDDC88A}" srcOrd="2" destOrd="0" parTransId="{FF367685-252B-4386-8AD2-235BD180D958}" sibTransId="{B8E5E329-6C73-4271-B893-B7AEF36DEB96}"/>
    <dgm:cxn modelId="{F42F39D8-68B0-4C65-8605-28AEA0B92698}" type="presOf" srcId="{AA931BF3-D9FB-498B-A2BE-DED6EB451E9E}" destId="{04F8D639-4B75-4F41-90EE-AB26DFA372EE}" srcOrd="0" destOrd="0" presId="urn:microsoft.com/office/officeart/2005/8/layout/orgChart1"/>
    <dgm:cxn modelId="{A4AAEBD8-A7C2-41AC-8BB3-F01907EBD170}" type="presOf" srcId="{E03DF04F-1A10-42B7-A8B6-3C50D260AE66}" destId="{4B66BFCD-FC9A-4BDE-B900-7EEFE8A83A77}" srcOrd="1" destOrd="0" presId="urn:microsoft.com/office/officeart/2005/8/layout/orgChart1"/>
    <dgm:cxn modelId="{15944BDB-ABE7-4D14-9772-4C595709C47D}" srcId="{E03DF04F-1A10-42B7-A8B6-3C50D260AE66}" destId="{AA931BF3-D9FB-498B-A2BE-DED6EB451E9E}" srcOrd="0" destOrd="0" parTransId="{6151ABA1-413A-443B-955B-23C6E740D398}" sibTransId="{B3C358B1-3BDB-4E2B-894B-654C644C5BF8}"/>
    <dgm:cxn modelId="{29F268EC-BB59-41F2-9BC7-5029B455A525}" type="presOf" srcId="{FF367685-252B-4386-8AD2-235BD180D958}" destId="{F336F333-D0B4-4AD1-B7E3-8DEC83555DD7}" srcOrd="0" destOrd="0" presId="urn:microsoft.com/office/officeart/2005/8/layout/orgChart1"/>
    <dgm:cxn modelId="{0B71A246-52F1-469B-9686-506A99FC1C6E}" type="presOf" srcId="{74F53D52-E51D-4DCE-8DCB-4C9B9BDDC88A}" destId="{907ED218-766A-497C-A15C-77CC57B09F61}" srcOrd="1" destOrd="0" presId="urn:microsoft.com/office/officeart/2005/8/layout/orgChart1"/>
    <dgm:cxn modelId="{59024691-564E-4608-80FF-9F5FCD614B1A}" type="presOf" srcId="{E03DF04F-1A10-42B7-A8B6-3C50D260AE66}" destId="{4D2D0125-8E46-4D3A-A09B-3554EAF7284A}" srcOrd="0" destOrd="0" presId="urn:microsoft.com/office/officeart/2005/8/layout/orgChart1"/>
    <dgm:cxn modelId="{0AE0DDB4-89B9-4D64-B0F2-0A4FF3880C35}" type="presOf" srcId="{CE638729-7732-4DA5-B6B2-F5CF79C1D34B}" destId="{00FA5A89-3C7F-49F5-AC11-02C6CE6D9E4F}" srcOrd="0" destOrd="0" presId="urn:microsoft.com/office/officeart/2005/8/layout/orgChart1"/>
    <dgm:cxn modelId="{67CDFBC8-1EA1-4A65-9848-4D3B4F126722}" type="presOf" srcId="{74F53D52-E51D-4DCE-8DCB-4C9B9BDDC88A}" destId="{C15FDACB-5B6E-4FD2-8A6D-48CA986B3137}" srcOrd="0" destOrd="0" presId="urn:microsoft.com/office/officeart/2005/8/layout/orgChart1"/>
    <dgm:cxn modelId="{AC6EF9E1-27B3-4C07-AC72-D79DB660F36E}" type="presOf" srcId="{52FF930E-5932-436F-B968-809A73812FE5}" destId="{195BAA06-138E-4DC4-BA8A-5CAE2911F898}" srcOrd="0" destOrd="0" presId="urn:microsoft.com/office/officeart/2005/8/layout/orgChart1"/>
    <dgm:cxn modelId="{9A056D88-E67E-49DF-9D6D-6ED4006E07A4}" type="presOf" srcId="{6B5A00ED-C8DB-4B75-8BC0-FDE28DA7CA0A}" destId="{CBBEFE02-0003-4E2B-98E0-1712D6B3DF08}" srcOrd="0" destOrd="0" presId="urn:microsoft.com/office/officeart/2005/8/layout/orgChart1"/>
    <dgm:cxn modelId="{5F883C78-5578-44CE-8E32-C0269C587975}" srcId="{E03DF04F-1A10-42B7-A8B6-3C50D260AE66}" destId="{CE638729-7732-4DA5-B6B2-F5CF79C1D34B}" srcOrd="1" destOrd="0" parTransId="{6B5A00ED-C8DB-4B75-8BC0-FDE28DA7CA0A}" sibTransId="{0E72D072-98BB-42E5-87D6-8F68309EAE70}"/>
    <dgm:cxn modelId="{198B0315-76C6-4700-8BE2-8528E12E922C}" type="presParOf" srcId="{195BAA06-138E-4DC4-BA8A-5CAE2911F898}" destId="{AC0CD5E4-3A81-46C3-B017-CC78197B1BCA}" srcOrd="0" destOrd="0" presId="urn:microsoft.com/office/officeart/2005/8/layout/orgChart1"/>
    <dgm:cxn modelId="{7BC84C4C-1DAF-44E3-BFDA-3C59E6E312FD}" type="presParOf" srcId="{AC0CD5E4-3A81-46C3-B017-CC78197B1BCA}" destId="{D810E939-02A2-4EB7-852A-0AC0CDF318B1}" srcOrd="0" destOrd="0" presId="urn:microsoft.com/office/officeart/2005/8/layout/orgChart1"/>
    <dgm:cxn modelId="{818AEB68-8886-4821-8CC1-A7576FEE74C5}" type="presParOf" srcId="{D810E939-02A2-4EB7-852A-0AC0CDF318B1}" destId="{4D2D0125-8E46-4D3A-A09B-3554EAF7284A}" srcOrd="0" destOrd="0" presId="urn:microsoft.com/office/officeart/2005/8/layout/orgChart1"/>
    <dgm:cxn modelId="{1F7A683E-D873-49CB-90BD-88972E0A3404}" type="presParOf" srcId="{D810E939-02A2-4EB7-852A-0AC0CDF318B1}" destId="{4B66BFCD-FC9A-4BDE-B900-7EEFE8A83A77}" srcOrd="1" destOrd="0" presId="urn:microsoft.com/office/officeart/2005/8/layout/orgChart1"/>
    <dgm:cxn modelId="{6789B7F5-A7F7-4D80-AE73-932AA4001737}" type="presParOf" srcId="{AC0CD5E4-3A81-46C3-B017-CC78197B1BCA}" destId="{D8F83FD4-EEFE-42AD-A3C8-6A9E47447B26}" srcOrd="1" destOrd="0" presId="urn:microsoft.com/office/officeart/2005/8/layout/orgChart1"/>
    <dgm:cxn modelId="{87F0BAB0-635C-465D-BE60-E09B18F72103}" type="presParOf" srcId="{D8F83FD4-EEFE-42AD-A3C8-6A9E47447B26}" destId="{2D438C39-24FE-4EB4-8E80-0747E36FA145}" srcOrd="0" destOrd="0" presId="urn:microsoft.com/office/officeart/2005/8/layout/orgChart1"/>
    <dgm:cxn modelId="{794429FE-EB2E-4258-84EB-912108B4D940}" type="presParOf" srcId="{D8F83FD4-EEFE-42AD-A3C8-6A9E47447B26}" destId="{A4DAC25A-309D-41C5-84C5-82E270267C23}" srcOrd="1" destOrd="0" presId="urn:microsoft.com/office/officeart/2005/8/layout/orgChart1"/>
    <dgm:cxn modelId="{01376C36-6947-44C1-A1D1-A32C5CE533C2}" type="presParOf" srcId="{A4DAC25A-309D-41C5-84C5-82E270267C23}" destId="{4843F39C-FAE0-4DB8-943C-BDD0831969AA}" srcOrd="0" destOrd="0" presId="urn:microsoft.com/office/officeart/2005/8/layout/orgChart1"/>
    <dgm:cxn modelId="{7594649B-0DF9-47C5-927F-044D461FC1AC}" type="presParOf" srcId="{4843F39C-FAE0-4DB8-943C-BDD0831969AA}" destId="{04F8D639-4B75-4F41-90EE-AB26DFA372EE}" srcOrd="0" destOrd="0" presId="urn:microsoft.com/office/officeart/2005/8/layout/orgChart1"/>
    <dgm:cxn modelId="{C96D28D7-1FDB-464B-843E-C00C939A5A8C}" type="presParOf" srcId="{4843F39C-FAE0-4DB8-943C-BDD0831969AA}" destId="{BC3AC5D1-C0A6-4D69-884C-114B5D565A8B}" srcOrd="1" destOrd="0" presId="urn:microsoft.com/office/officeart/2005/8/layout/orgChart1"/>
    <dgm:cxn modelId="{6DD18884-DB95-4EC6-BF15-6E81ADD29AE1}" type="presParOf" srcId="{A4DAC25A-309D-41C5-84C5-82E270267C23}" destId="{EBE9C5EC-96A9-48C0-81AA-65C3BF3B2316}" srcOrd="1" destOrd="0" presId="urn:microsoft.com/office/officeart/2005/8/layout/orgChart1"/>
    <dgm:cxn modelId="{C514554F-42F7-453C-9891-8242839CC240}" type="presParOf" srcId="{A4DAC25A-309D-41C5-84C5-82E270267C23}" destId="{06FEE7BD-4697-4B63-8121-DEF96FE51B2A}" srcOrd="2" destOrd="0" presId="urn:microsoft.com/office/officeart/2005/8/layout/orgChart1"/>
    <dgm:cxn modelId="{710A69CD-B9B5-4224-BEDC-659A58267BD8}" type="presParOf" srcId="{D8F83FD4-EEFE-42AD-A3C8-6A9E47447B26}" destId="{CBBEFE02-0003-4E2B-98E0-1712D6B3DF08}" srcOrd="2" destOrd="0" presId="urn:microsoft.com/office/officeart/2005/8/layout/orgChart1"/>
    <dgm:cxn modelId="{CAB64C57-A0D9-454A-A62C-B5DC0EFE9FBE}" type="presParOf" srcId="{D8F83FD4-EEFE-42AD-A3C8-6A9E47447B26}" destId="{F74ED478-C85F-4379-9E7B-B194A9DDF778}" srcOrd="3" destOrd="0" presId="urn:microsoft.com/office/officeart/2005/8/layout/orgChart1"/>
    <dgm:cxn modelId="{A6A5ACA9-974D-475F-B07B-6E9386E23172}" type="presParOf" srcId="{F74ED478-C85F-4379-9E7B-B194A9DDF778}" destId="{C624C76F-65E9-4236-828D-53019E7F086C}" srcOrd="0" destOrd="0" presId="urn:microsoft.com/office/officeart/2005/8/layout/orgChart1"/>
    <dgm:cxn modelId="{D7E91A07-177B-4E70-AC50-F269EB492125}" type="presParOf" srcId="{C624C76F-65E9-4236-828D-53019E7F086C}" destId="{00FA5A89-3C7F-49F5-AC11-02C6CE6D9E4F}" srcOrd="0" destOrd="0" presId="urn:microsoft.com/office/officeart/2005/8/layout/orgChart1"/>
    <dgm:cxn modelId="{DC68666C-5ADC-4000-BFF7-4E2A4DAF1E0F}" type="presParOf" srcId="{C624C76F-65E9-4236-828D-53019E7F086C}" destId="{EF1C10BC-1896-435E-AAEA-58375B0BE49C}" srcOrd="1" destOrd="0" presId="urn:microsoft.com/office/officeart/2005/8/layout/orgChart1"/>
    <dgm:cxn modelId="{7974D163-616A-44F8-B350-715FB4881ECB}" type="presParOf" srcId="{F74ED478-C85F-4379-9E7B-B194A9DDF778}" destId="{174567D7-8138-496F-A238-777295F9A0CA}" srcOrd="1" destOrd="0" presId="urn:microsoft.com/office/officeart/2005/8/layout/orgChart1"/>
    <dgm:cxn modelId="{A55DE56C-E7EE-414A-9F58-34918AB4D9FD}" type="presParOf" srcId="{F74ED478-C85F-4379-9E7B-B194A9DDF778}" destId="{8684D27C-7824-454E-9ED4-C90F98C4E819}" srcOrd="2" destOrd="0" presId="urn:microsoft.com/office/officeart/2005/8/layout/orgChart1"/>
    <dgm:cxn modelId="{27A29E34-43A8-42F6-9EF1-0E653559AAB3}" type="presParOf" srcId="{D8F83FD4-EEFE-42AD-A3C8-6A9E47447B26}" destId="{F336F333-D0B4-4AD1-B7E3-8DEC83555DD7}" srcOrd="4" destOrd="0" presId="urn:microsoft.com/office/officeart/2005/8/layout/orgChart1"/>
    <dgm:cxn modelId="{068AEED4-E8EF-40A4-831C-C84127019CF7}" type="presParOf" srcId="{D8F83FD4-EEFE-42AD-A3C8-6A9E47447B26}" destId="{15515A89-0FA8-4C3F-BD90-7AFA9F8CE2B9}" srcOrd="5" destOrd="0" presId="urn:microsoft.com/office/officeart/2005/8/layout/orgChart1"/>
    <dgm:cxn modelId="{C9A428AE-289A-4AB3-9773-06F7D908DC0C}" type="presParOf" srcId="{15515A89-0FA8-4C3F-BD90-7AFA9F8CE2B9}" destId="{D5C358A2-C775-4D3D-805F-129DC8B9BB72}" srcOrd="0" destOrd="0" presId="urn:microsoft.com/office/officeart/2005/8/layout/orgChart1"/>
    <dgm:cxn modelId="{620EC2AB-15DF-4B06-8E5D-576E1D13D1D1}" type="presParOf" srcId="{D5C358A2-C775-4D3D-805F-129DC8B9BB72}" destId="{C15FDACB-5B6E-4FD2-8A6D-48CA986B3137}" srcOrd="0" destOrd="0" presId="urn:microsoft.com/office/officeart/2005/8/layout/orgChart1"/>
    <dgm:cxn modelId="{6928A04E-2976-4254-8C5E-53A666D037FA}" type="presParOf" srcId="{D5C358A2-C775-4D3D-805F-129DC8B9BB72}" destId="{907ED218-766A-497C-A15C-77CC57B09F61}" srcOrd="1" destOrd="0" presId="urn:microsoft.com/office/officeart/2005/8/layout/orgChart1"/>
    <dgm:cxn modelId="{68790532-70E0-449F-BE43-86512A70DC1D}" type="presParOf" srcId="{15515A89-0FA8-4C3F-BD90-7AFA9F8CE2B9}" destId="{C6341465-F846-4B14-8C79-3EEF936E1056}" srcOrd="1" destOrd="0" presId="urn:microsoft.com/office/officeart/2005/8/layout/orgChart1"/>
    <dgm:cxn modelId="{9DD11E93-AB6A-4FA2-8DBD-0B6B9B88BEE8}" type="presParOf" srcId="{15515A89-0FA8-4C3F-BD90-7AFA9F8CE2B9}" destId="{35EA5D02-3E93-4119-B7C7-1F22174B636F}" srcOrd="2" destOrd="0" presId="urn:microsoft.com/office/officeart/2005/8/layout/orgChart1"/>
    <dgm:cxn modelId="{552503C4-57F3-492E-82B3-F20C27B3D5A3}" type="presParOf" srcId="{AC0CD5E4-3A81-46C3-B017-CC78197B1BCA}" destId="{04B7D8E6-BA15-45D1-9668-7ABDE4E14514}"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36F333-D0B4-4AD1-B7E3-8DEC83555DD7}">
      <dsp:nvSpPr>
        <dsp:cNvPr id="0" name=""/>
        <dsp:cNvSpPr/>
      </dsp:nvSpPr>
      <dsp:spPr>
        <a:xfrm>
          <a:off x="3081539" y="933765"/>
          <a:ext cx="2235695" cy="553283"/>
        </a:xfrm>
        <a:custGeom>
          <a:avLst/>
          <a:gdLst/>
          <a:ahLst/>
          <a:cxnLst/>
          <a:rect l="0" t="0" r="0" b="0"/>
          <a:pathLst>
            <a:path>
              <a:moveTo>
                <a:pt x="0" y="0"/>
              </a:moveTo>
              <a:lnTo>
                <a:pt x="0" y="251131"/>
              </a:lnTo>
              <a:lnTo>
                <a:pt x="2235695" y="251131"/>
              </a:lnTo>
              <a:lnTo>
                <a:pt x="2235695" y="55328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BBEFE02-0003-4E2B-98E0-1712D6B3DF08}">
      <dsp:nvSpPr>
        <dsp:cNvPr id="0" name=""/>
        <dsp:cNvSpPr/>
      </dsp:nvSpPr>
      <dsp:spPr>
        <a:xfrm>
          <a:off x="3023762" y="933765"/>
          <a:ext cx="91440" cy="553283"/>
        </a:xfrm>
        <a:custGeom>
          <a:avLst/>
          <a:gdLst/>
          <a:ahLst/>
          <a:cxnLst/>
          <a:rect l="0" t="0" r="0" b="0"/>
          <a:pathLst>
            <a:path>
              <a:moveTo>
                <a:pt x="57777" y="0"/>
              </a:moveTo>
              <a:lnTo>
                <a:pt x="57777" y="251131"/>
              </a:lnTo>
              <a:lnTo>
                <a:pt x="45720" y="251131"/>
              </a:lnTo>
              <a:lnTo>
                <a:pt x="45720" y="55328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D438C39-24FE-4EB4-8E80-0747E36FA145}">
      <dsp:nvSpPr>
        <dsp:cNvPr id="0" name=""/>
        <dsp:cNvSpPr/>
      </dsp:nvSpPr>
      <dsp:spPr>
        <a:xfrm>
          <a:off x="821729" y="933765"/>
          <a:ext cx="2259810" cy="553283"/>
        </a:xfrm>
        <a:custGeom>
          <a:avLst/>
          <a:gdLst/>
          <a:ahLst/>
          <a:cxnLst/>
          <a:rect l="0" t="0" r="0" b="0"/>
          <a:pathLst>
            <a:path>
              <a:moveTo>
                <a:pt x="2259810" y="0"/>
              </a:moveTo>
              <a:lnTo>
                <a:pt x="2259810" y="251131"/>
              </a:lnTo>
              <a:lnTo>
                <a:pt x="0" y="251131"/>
              </a:lnTo>
              <a:lnTo>
                <a:pt x="0" y="55328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D2D0125-8E46-4D3A-A09B-3554EAF7284A}">
      <dsp:nvSpPr>
        <dsp:cNvPr id="0" name=""/>
        <dsp:cNvSpPr/>
      </dsp:nvSpPr>
      <dsp:spPr>
        <a:xfrm>
          <a:off x="2259814" y="457343"/>
          <a:ext cx="1643448" cy="476421"/>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Program watering</a:t>
          </a:r>
          <a:endParaRPr lang="el-GR" sz="1800" kern="1200" dirty="0"/>
        </a:p>
      </dsp:txBody>
      <dsp:txXfrm>
        <a:off x="2259814" y="457343"/>
        <a:ext cx="1643448" cy="476421"/>
      </dsp:txXfrm>
    </dsp:sp>
    <dsp:sp modelId="{04F8D639-4B75-4F41-90EE-AB26DFA372EE}">
      <dsp:nvSpPr>
        <dsp:cNvPr id="0" name=""/>
        <dsp:cNvSpPr/>
      </dsp:nvSpPr>
      <dsp:spPr>
        <a:xfrm>
          <a:off x="4" y="1487049"/>
          <a:ext cx="1643448" cy="476421"/>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Set Duration</a:t>
          </a:r>
          <a:endParaRPr lang="el-GR" sz="1800" kern="1200" dirty="0"/>
        </a:p>
      </dsp:txBody>
      <dsp:txXfrm>
        <a:off x="4" y="1487049"/>
        <a:ext cx="1643448" cy="476421"/>
      </dsp:txXfrm>
    </dsp:sp>
    <dsp:sp modelId="{00FA5A89-3C7F-49F5-AC11-02C6CE6D9E4F}">
      <dsp:nvSpPr>
        <dsp:cNvPr id="0" name=""/>
        <dsp:cNvSpPr/>
      </dsp:nvSpPr>
      <dsp:spPr>
        <a:xfrm>
          <a:off x="2247757" y="1487049"/>
          <a:ext cx="1643448" cy="476421"/>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Set Frequency</a:t>
          </a:r>
          <a:endParaRPr lang="el-GR" sz="1800" kern="1200" dirty="0"/>
        </a:p>
      </dsp:txBody>
      <dsp:txXfrm>
        <a:off x="2247757" y="1487049"/>
        <a:ext cx="1643448" cy="476421"/>
      </dsp:txXfrm>
    </dsp:sp>
    <dsp:sp modelId="{C15FDACB-5B6E-4FD2-8A6D-48CA986B3137}">
      <dsp:nvSpPr>
        <dsp:cNvPr id="0" name=""/>
        <dsp:cNvSpPr/>
      </dsp:nvSpPr>
      <dsp:spPr>
        <a:xfrm>
          <a:off x="4495510" y="1487049"/>
          <a:ext cx="1643448" cy="476421"/>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Set Time of Day</a:t>
          </a:r>
          <a:endParaRPr lang="el-GR" sz="1800" kern="1200" dirty="0"/>
        </a:p>
      </dsp:txBody>
      <dsp:txXfrm>
        <a:off x="4495510" y="1487049"/>
        <a:ext cx="1643448" cy="47642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82913" cy="46513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sz="quarter" idx="1"/>
          </p:nvPr>
        </p:nvSpPr>
        <p:spPr>
          <a:xfrm>
            <a:off x="3897313" y="0"/>
            <a:ext cx="2982912" cy="465138"/>
          </a:xfrm>
          <a:prstGeom prst="rect">
            <a:avLst/>
          </a:prstGeom>
        </p:spPr>
        <p:txBody>
          <a:bodyPr vert="horz" lIns="91440" tIns="45720" rIns="91440" bIns="45720" rtlCol="0"/>
          <a:lstStyle>
            <a:lvl1pPr algn="r">
              <a:defRPr sz="1200"/>
            </a:lvl1pPr>
          </a:lstStyle>
          <a:p>
            <a:fld id="{E35C5C07-8530-4CD6-9819-2FAFC9AE28D0}" type="datetimeFigureOut">
              <a:rPr lang="el-GR" smtClean="0"/>
              <a:t>8/12/2023</a:t>
            </a:fld>
            <a:endParaRPr lang="el-GR"/>
          </a:p>
        </p:txBody>
      </p:sp>
      <p:sp>
        <p:nvSpPr>
          <p:cNvPr id="4" name="Θέση υποσέλιδου 3"/>
          <p:cNvSpPr>
            <a:spLocks noGrp="1"/>
          </p:cNvSpPr>
          <p:nvPr>
            <p:ph type="ftr" sz="quarter" idx="2"/>
          </p:nvPr>
        </p:nvSpPr>
        <p:spPr>
          <a:xfrm>
            <a:off x="0" y="8829675"/>
            <a:ext cx="2982913" cy="465138"/>
          </a:xfrm>
          <a:prstGeom prst="rect">
            <a:avLst/>
          </a:prstGeom>
        </p:spPr>
        <p:txBody>
          <a:bodyPr vert="horz" lIns="91440" tIns="45720" rIns="91440" bIns="45720" rtlCol="0" anchor="b"/>
          <a:lstStyle>
            <a:lvl1pPr algn="l">
              <a:defRPr sz="1200"/>
            </a:lvl1pPr>
          </a:lstStyle>
          <a:p>
            <a:endParaRPr lang="el-GR"/>
          </a:p>
        </p:txBody>
      </p:sp>
      <p:sp>
        <p:nvSpPr>
          <p:cNvPr id="5" name="Θέση αριθμού διαφάνειας 4"/>
          <p:cNvSpPr>
            <a:spLocks noGrp="1"/>
          </p:cNvSpPr>
          <p:nvPr>
            <p:ph type="sldNum" sz="quarter" idx="3"/>
          </p:nvPr>
        </p:nvSpPr>
        <p:spPr>
          <a:xfrm>
            <a:off x="3897313" y="8829675"/>
            <a:ext cx="2982912" cy="465138"/>
          </a:xfrm>
          <a:prstGeom prst="rect">
            <a:avLst/>
          </a:prstGeom>
        </p:spPr>
        <p:txBody>
          <a:bodyPr vert="horz" lIns="91440" tIns="45720" rIns="91440" bIns="45720" rtlCol="0" anchor="b"/>
          <a:lstStyle>
            <a:lvl1pPr algn="r">
              <a:defRPr sz="1200"/>
            </a:lvl1pPr>
          </a:lstStyle>
          <a:p>
            <a:fld id="{2D18AC56-1525-4D32-8D4C-E195E1CFDD9C}" type="slidenum">
              <a:rPr lang="el-GR" smtClean="0"/>
              <a:t>‹#›</a:t>
            </a:fld>
            <a:endParaRPr lang="el-GR"/>
          </a:p>
        </p:txBody>
      </p:sp>
    </p:spTree>
    <p:extLst>
      <p:ext uri="{BB962C8B-B14F-4D97-AF65-F5344CB8AC3E}">
        <p14:creationId xmlns:p14="http://schemas.microsoft.com/office/powerpoint/2010/main" val="21556941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2982119" cy="464820"/>
          </a:xfrm>
          <a:prstGeom prst="rect">
            <a:avLst/>
          </a:prstGeom>
          <a:noFill/>
          <a:ln w="9525">
            <a:noFill/>
            <a:miter lim="800000"/>
            <a:headEnd/>
            <a:tailEnd/>
          </a:ln>
          <a:effectLst/>
        </p:spPr>
        <p:txBody>
          <a:bodyPr vert="horz" wrap="square" lIns="92437" tIns="46219" rIns="92437" bIns="46219" numCol="1" anchor="t" anchorCtr="0" compatLnSpc="1">
            <a:prstTxWarp prst="textNoShape">
              <a:avLst/>
            </a:prstTxWarp>
          </a:bodyPr>
          <a:lstStyle>
            <a:lvl1pPr algn="l" eaLnBrk="0" hangingPunct="0">
              <a:defRPr sz="1200">
                <a:latin typeface="CF Din" panose="00000400000000000000" pitchFamily="2" charset="0"/>
              </a:defRPr>
            </a:lvl1pPr>
          </a:lstStyle>
          <a:p>
            <a:pPr>
              <a:defRPr/>
            </a:pPr>
            <a:endParaRPr lang="en-US" dirty="0"/>
          </a:p>
        </p:txBody>
      </p:sp>
      <p:sp>
        <p:nvSpPr>
          <p:cNvPr id="86019" name="Rectangle 3"/>
          <p:cNvSpPr>
            <a:spLocks noGrp="1" noChangeArrowheads="1"/>
          </p:cNvSpPr>
          <p:nvPr>
            <p:ph type="dt" idx="1"/>
          </p:nvPr>
        </p:nvSpPr>
        <p:spPr bwMode="auto">
          <a:xfrm>
            <a:off x="3898101" y="0"/>
            <a:ext cx="2982119" cy="464820"/>
          </a:xfrm>
          <a:prstGeom prst="rect">
            <a:avLst/>
          </a:prstGeom>
          <a:noFill/>
          <a:ln w="9525">
            <a:noFill/>
            <a:miter lim="800000"/>
            <a:headEnd/>
            <a:tailEnd/>
          </a:ln>
          <a:effectLst/>
        </p:spPr>
        <p:txBody>
          <a:bodyPr vert="horz" wrap="square" lIns="92437" tIns="46219" rIns="92437" bIns="46219" numCol="1" anchor="t" anchorCtr="0" compatLnSpc="1">
            <a:prstTxWarp prst="textNoShape">
              <a:avLst/>
            </a:prstTxWarp>
          </a:bodyPr>
          <a:lstStyle>
            <a:lvl1pPr algn="r" eaLnBrk="0" hangingPunct="0">
              <a:defRPr sz="1200">
                <a:latin typeface="CF Din" panose="00000400000000000000" pitchFamily="2" charset="0"/>
              </a:defRPr>
            </a:lvl1pPr>
          </a:lstStyle>
          <a:p>
            <a:pPr>
              <a:defRPr/>
            </a:pPr>
            <a:fld id="{92D1E9E9-6BB0-4A25-A7AF-9C81C39D7D54}" type="datetimeFigureOut">
              <a:rPr lang="en-US" smtClean="0"/>
              <a:pPr>
                <a:defRPr/>
              </a:pPr>
              <a:t>12/8/2023</a:t>
            </a:fld>
            <a:endParaRPr lang="en-US" dirty="0"/>
          </a:p>
        </p:txBody>
      </p:sp>
      <p:sp>
        <p:nvSpPr>
          <p:cNvPr id="90116" name="Rectangle 4"/>
          <p:cNvSpPr>
            <a:spLocks noGrp="1" noRot="1" noChangeAspect="1" noChangeArrowheads="1" noTextEdit="1"/>
          </p:cNvSpPr>
          <p:nvPr>
            <p:ph type="sldImg" idx="2"/>
          </p:nvPr>
        </p:nvSpPr>
        <p:spPr bwMode="auto">
          <a:xfrm>
            <a:off x="1117600" y="698500"/>
            <a:ext cx="4646613"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21" name="Rectangle 5"/>
          <p:cNvSpPr>
            <a:spLocks noGrp="1" noChangeArrowheads="1"/>
          </p:cNvSpPr>
          <p:nvPr>
            <p:ph type="body" sz="quarter" idx="3"/>
          </p:nvPr>
        </p:nvSpPr>
        <p:spPr bwMode="auto">
          <a:xfrm>
            <a:off x="688182" y="4415790"/>
            <a:ext cx="5505450" cy="4183380"/>
          </a:xfrm>
          <a:prstGeom prst="rect">
            <a:avLst/>
          </a:prstGeom>
          <a:noFill/>
          <a:ln w="9525">
            <a:noFill/>
            <a:miter lim="800000"/>
            <a:headEnd/>
            <a:tailEnd/>
          </a:ln>
          <a:effectLst/>
        </p:spPr>
        <p:txBody>
          <a:bodyPr vert="horz" wrap="square" lIns="92437" tIns="46219" rIns="92437" bIns="4621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6022" name="Rectangle 6"/>
          <p:cNvSpPr>
            <a:spLocks noGrp="1" noChangeArrowheads="1"/>
          </p:cNvSpPr>
          <p:nvPr>
            <p:ph type="ftr" sz="quarter" idx="4"/>
          </p:nvPr>
        </p:nvSpPr>
        <p:spPr bwMode="auto">
          <a:xfrm>
            <a:off x="0" y="8829967"/>
            <a:ext cx="2982119" cy="464820"/>
          </a:xfrm>
          <a:prstGeom prst="rect">
            <a:avLst/>
          </a:prstGeom>
          <a:noFill/>
          <a:ln w="9525">
            <a:noFill/>
            <a:miter lim="800000"/>
            <a:headEnd/>
            <a:tailEnd/>
          </a:ln>
          <a:effectLst/>
        </p:spPr>
        <p:txBody>
          <a:bodyPr vert="horz" wrap="square" lIns="92437" tIns="46219" rIns="92437" bIns="46219" numCol="1" anchor="b" anchorCtr="0" compatLnSpc="1">
            <a:prstTxWarp prst="textNoShape">
              <a:avLst/>
            </a:prstTxWarp>
          </a:bodyPr>
          <a:lstStyle>
            <a:lvl1pPr algn="l" eaLnBrk="0" hangingPunct="0">
              <a:defRPr sz="1200">
                <a:latin typeface="CF Din" panose="00000400000000000000" pitchFamily="2" charset="0"/>
              </a:defRPr>
            </a:lvl1pPr>
          </a:lstStyle>
          <a:p>
            <a:pPr>
              <a:defRPr/>
            </a:pPr>
            <a:endParaRPr lang="en-US" dirty="0"/>
          </a:p>
        </p:txBody>
      </p:sp>
      <p:sp>
        <p:nvSpPr>
          <p:cNvPr id="86023" name="Rectangle 7"/>
          <p:cNvSpPr>
            <a:spLocks noGrp="1" noChangeArrowheads="1"/>
          </p:cNvSpPr>
          <p:nvPr>
            <p:ph type="sldNum" sz="quarter" idx="5"/>
          </p:nvPr>
        </p:nvSpPr>
        <p:spPr bwMode="auto">
          <a:xfrm>
            <a:off x="3898101" y="8829967"/>
            <a:ext cx="2982119" cy="464820"/>
          </a:xfrm>
          <a:prstGeom prst="rect">
            <a:avLst/>
          </a:prstGeom>
          <a:noFill/>
          <a:ln w="9525">
            <a:noFill/>
            <a:miter lim="800000"/>
            <a:headEnd/>
            <a:tailEnd/>
          </a:ln>
          <a:effectLst/>
        </p:spPr>
        <p:txBody>
          <a:bodyPr vert="horz" wrap="square" lIns="92437" tIns="46219" rIns="92437" bIns="46219" numCol="1" anchor="b" anchorCtr="0" compatLnSpc="1">
            <a:prstTxWarp prst="textNoShape">
              <a:avLst/>
            </a:prstTxWarp>
          </a:bodyPr>
          <a:lstStyle>
            <a:lvl1pPr algn="r" eaLnBrk="0" hangingPunct="0">
              <a:defRPr sz="1200">
                <a:latin typeface="CF Din" panose="00000400000000000000" pitchFamily="2" charset="0"/>
              </a:defRPr>
            </a:lvl1pPr>
          </a:lstStyle>
          <a:p>
            <a:pPr>
              <a:defRPr/>
            </a:pPr>
            <a:fld id="{D7BEAF20-8084-4BDF-AA91-DA69C35713D1}" type="slidenum">
              <a:rPr lang="en-US" smtClean="0"/>
              <a:pPr>
                <a:defRPr/>
              </a:pPr>
              <a:t>‹#›</a:t>
            </a:fld>
            <a:endParaRPr lang="en-US" dirty="0"/>
          </a:p>
        </p:txBody>
      </p:sp>
    </p:spTree>
    <p:extLst>
      <p:ext uri="{BB962C8B-B14F-4D97-AF65-F5344CB8AC3E}">
        <p14:creationId xmlns:p14="http://schemas.microsoft.com/office/powerpoint/2010/main" val="10302310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3"/>
          <p:cNvSpPr>
            <a:spLocks noGrp="1" noChangeArrowheads="1"/>
          </p:cNvSpPr>
          <p:nvPr>
            <p:ph type="sldNum" sz="quarter"/>
          </p:nvPr>
        </p:nvSpPr>
        <p:spPr>
          <a:noFill/>
        </p:spPr>
        <p:txBody>
          <a:bodyPr/>
          <a:lstStyle>
            <a:lvl1pPr eaLnBrk="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1pPr>
            <a:lvl2pPr eaLnBrk="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2pPr>
            <a:lvl3pPr eaLnBrk="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3pPr>
            <a:lvl4pPr eaLnBrk="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4pPr>
            <a:lvl5pPr eaLnBrk="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5pPr>
            <a:lvl6pPr marL="2281497" indent="-207409" defTabSz="414818" eaLnBrk="0" fontAlgn="base" hangingPunct="0">
              <a:lnSpc>
                <a:spcPct val="93000"/>
              </a:lnSpc>
              <a:spcBef>
                <a:spcPct val="0"/>
              </a:spcBef>
              <a:spcAft>
                <a:spcPct val="0"/>
              </a:spcAft>
              <a:buClr>
                <a:srgbClr val="000000"/>
              </a:buClr>
              <a:buSzPct val="100000"/>
              <a:buFont typeface="Times New Roman" pitchFamily="18" charset="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6pPr>
            <a:lvl7pPr marL="2696314" indent="-207409" defTabSz="414818" eaLnBrk="0" fontAlgn="base" hangingPunct="0">
              <a:lnSpc>
                <a:spcPct val="93000"/>
              </a:lnSpc>
              <a:spcBef>
                <a:spcPct val="0"/>
              </a:spcBef>
              <a:spcAft>
                <a:spcPct val="0"/>
              </a:spcAft>
              <a:buClr>
                <a:srgbClr val="000000"/>
              </a:buClr>
              <a:buSzPct val="100000"/>
              <a:buFont typeface="Times New Roman" pitchFamily="18" charset="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7pPr>
            <a:lvl8pPr marL="3111132" indent="-207409" defTabSz="414818" eaLnBrk="0" fontAlgn="base" hangingPunct="0">
              <a:lnSpc>
                <a:spcPct val="93000"/>
              </a:lnSpc>
              <a:spcBef>
                <a:spcPct val="0"/>
              </a:spcBef>
              <a:spcAft>
                <a:spcPct val="0"/>
              </a:spcAft>
              <a:buClr>
                <a:srgbClr val="000000"/>
              </a:buClr>
              <a:buSzPct val="100000"/>
              <a:buFont typeface="Times New Roman" pitchFamily="18" charset="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8pPr>
            <a:lvl9pPr marL="3525949" indent="-207409" defTabSz="414818" eaLnBrk="0" fontAlgn="base" hangingPunct="0">
              <a:lnSpc>
                <a:spcPct val="93000"/>
              </a:lnSpc>
              <a:spcBef>
                <a:spcPct val="0"/>
              </a:spcBef>
              <a:spcAft>
                <a:spcPct val="0"/>
              </a:spcAft>
              <a:buClr>
                <a:srgbClr val="000000"/>
              </a:buClr>
              <a:buSzPct val="100000"/>
              <a:buFont typeface="Times New Roman" pitchFamily="18" charset="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9pPr>
          </a:lstStyle>
          <a:p>
            <a:pPr eaLnBrk="1"/>
            <a:fld id="{20069EDD-6395-42AB-9E5F-063ECD8BE27C}" type="slidenum">
              <a:rPr lang="en-US" altLang="el-GR">
                <a:solidFill>
                  <a:srgbClr val="000000"/>
                </a:solidFill>
                <a:latin typeface="Times New Roman" pitchFamily="18" charset="0"/>
              </a:rPr>
              <a:pPr eaLnBrk="1"/>
              <a:t>1</a:t>
            </a:fld>
            <a:endParaRPr lang="en-US" altLang="el-GR">
              <a:solidFill>
                <a:srgbClr val="000000"/>
              </a:solidFill>
              <a:latin typeface="Times New Roman" pitchFamily="18" charset="0"/>
            </a:endParaRPr>
          </a:p>
        </p:txBody>
      </p:sp>
      <p:sp>
        <p:nvSpPr>
          <p:cNvPr id="16387" name="Text Box 1"/>
          <p:cNvSpPr txBox="1">
            <a:spLocks noChangeArrowheads="1"/>
          </p:cNvSpPr>
          <p:nvPr/>
        </p:nvSpPr>
        <p:spPr bwMode="auto">
          <a:xfrm>
            <a:off x="1214438" y="705740"/>
            <a:ext cx="4452938" cy="348615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64" tIns="41482" rIns="82964" bIns="41482" anchor="ctr"/>
          <a:lstStyle/>
          <a:p>
            <a:pPr algn="l" defTabSz="414774" hangingPunct="0">
              <a:lnSpc>
                <a:spcPct val="93000"/>
              </a:lnSpc>
              <a:spcBef>
                <a:spcPct val="0"/>
              </a:spcBef>
              <a:spcAft>
                <a:spcPct val="0"/>
              </a:spcAft>
              <a:buClr>
                <a:srgbClr val="000000"/>
              </a:buClr>
              <a:buSzPct val="100000"/>
            </a:pPr>
            <a:endParaRPr lang="el-GR" altLang="el-GR" sz="1600" b="0">
              <a:solidFill>
                <a:prstClr val="white"/>
              </a:solidFill>
              <a:latin typeface="Arial" charset="0"/>
            </a:endParaRPr>
          </a:p>
        </p:txBody>
      </p:sp>
      <p:sp>
        <p:nvSpPr>
          <p:cNvPr id="16388" name="Rectangle 2"/>
          <p:cNvSpPr>
            <a:spLocks noGrp="1" noChangeArrowheads="1"/>
          </p:cNvSpPr>
          <p:nvPr>
            <p:ph type="body"/>
          </p:nvPr>
        </p:nvSpPr>
        <p:spPr>
          <a:xfrm>
            <a:off x="688744" y="4414910"/>
            <a:ext cx="5495892" cy="4172816"/>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l-G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B080FF47-899B-4FB8-B027-071CBF465CD4}" type="slidenum">
              <a:rPr lang="en-US" altLang="el-GR">
                <a:solidFill>
                  <a:prstClr val="white"/>
                </a:solidFill>
              </a:rPr>
              <a:pPr/>
              <a:t>11</a:t>
            </a:fld>
            <a:endParaRPr lang="en-US" altLang="el-GR">
              <a:solidFill>
                <a:prstClr val="white"/>
              </a:solidFill>
            </a:endParaRPr>
          </a:p>
        </p:txBody>
      </p:sp>
      <p:sp>
        <p:nvSpPr>
          <p:cNvPr id="18433" name="Text Box 1"/>
          <p:cNvSpPr txBox="1">
            <a:spLocks noChangeArrowheads="1"/>
          </p:cNvSpPr>
          <p:nvPr/>
        </p:nvSpPr>
        <p:spPr bwMode="auto">
          <a:xfrm>
            <a:off x="1214437" y="705740"/>
            <a:ext cx="4448722" cy="3481748"/>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53" tIns="41477" rIns="82953" bIns="41477" anchor="ctr"/>
          <a:lstStyle/>
          <a:p>
            <a:endParaRPr lang="el-GR" dirty="0">
              <a:solidFill>
                <a:prstClr val="white"/>
              </a:solidFill>
              <a:latin typeface="CF Din" panose="00000400000000000000" pitchFamily="2" charset="0"/>
            </a:endParaRPr>
          </a:p>
        </p:txBody>
      </p:sp>
      <p:sp>
        <p:nvSpPr>
          <p:cNvPr id="18434" name="Rectangle 2"/>
          <p:cNvSpPr txBox="1">
            <a:spLocks noGrp="1" noChangeArrowheads="1"/>
          </p:cNvSpPr>
          <p:nvPr>
            <p:ph type="body"/>
          </p:nvPr>
        </p:nvSpPr>
        <p:spPr bwMode="auto">
          <a:xfrm>
            <a:off x="688745" y="4414911"/>
            <a:ext cx="5495892" cy="41728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l-GR" alt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B080FF47-899B-4FB8-B027-071CBF465CD4}" type="slidenum">
              <a:rPr lang="en-US" altLang="el-GR">
                <a:solidFill>
                  <a:prstClr val="white"/>
                </a:solidFill>
              </a:rPr>
              <a:pPr/>
              <a:t>12</a:t>
            </a:fld>
            <a:endParaRPr lang="en-US" altLang="el-GR">
              <a:solidFill>
                <a:prstClr val="white"/>
              </a:solidFill>
            </a:endParaRPr>
          </a:p>
        </p:txBody>
      </p:sp>
      <p:sp>
        <p:nvSpPr>
          <p:cNvPr id="18433" name="Text Box 1"/>
          <p:cNvSpPr txBox="1">
            <a:spLocks noChangeArrowheads="1"/>
          </p:cNvSpPr>
          <p:nvPr/>
        </p:nvSpPr>
        <p:spPr bwMode="auto">
          <a:xfrm>
            <a:off x="1214437" y="705740"/>
            <a:ext cx="4448722" cy="3481748"/>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53" tIns="41477" rIns="82953" bIns="41477" anchor="ctr"/>
          <a:lstStyle/>
          <a:p>
            <a:endParaRPr lang="el-GR" dirty="0">
              <a:solidFill>
                <a:prstClr val="white"/>
              </a:solidFill>
              <a:latin typeface="CF Din" panose="00000400000000000000" pitchFamily="2" charset="0"/>
            </a:endParaRPr>
          </a:p>
        </p:txBody>
      </p:sp>
      <p:sp>
        <p:nvSpPr>
          <p:cNvPr id="18434" name="Rectangle 2"/>
          <p:cNvSpPr txBox="1">
            <a:spLocks noGrp="1" noChangeArrowheads="1"/>
          </p:cNvSpPr>
          <p:nvPr>
            <p:ph type="body"/>
          </p:nvPr>
        </p:nvSpPr>
        <p:spPr bwMode="auto">
          <a:xfrm>
            <a:off x="688745" y="4414911"/>
            <a:ext cx="5495892" cy="41728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l-GR" alt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13"/>
          <p:cNvSpPr>
            <a:spLocks noGrp="1" noChangeArrowheads="1"/>
          </p:cNvSpPr>
          <p:nvPr>
            <p:ph type="sldNum" sz="quarter"/>
          </p:nvPr>
        </p:nvSpPr>
        <p:spPr>
          <a:noFill/>
        </p:spPr>
        <p:txBody>
          <a:bodyPr/>
          <a:lstStyle>
            <a:lvl1pPr eaLnBrk="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1pPr>
            <a:lvl2pPr eaLnBrk="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2pPr>
            <a:lvl3pPr eaLnBrk="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3pPr>
            <a:lvl4pPr eaLnBrk="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4pPr>
            <a:lvl5pPr eaLnBrk="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5pPr>
            <a:lvl6pPr marL="2281497" indent="-207409" defTabSz="414818" eaLnBrk="0" fontAlgn="base" hangingPunct="0">
              <a:lnSpc>
                <a:spcPct val="93000"/>
              </a:lnSpc>
              <a:spcBef>
                <a:spcPct val="0"/>
              </a:spcBef>
              <a:spcAft>
                <a:spcPct val="0"/>
              </a:spcAft>
              <a:buClr>
                <a:srgbClr val="000000"/>
              </a:buClr>
              <a:buSzPct val="100000"/>
              <a:buFont typeface="Times New Roman" pitchFamily="18" charset="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6pPr>
            <a:lvl7pPr marL="2696314" indent="-207409" defTabSz="414818" eaLnBrk="0" fontAlgn="base" hangingPunct="0">
              <a:lnSpc>
                <a:spcPct val="93000"/>
              </a:lnSpc>
              <a:spcBef>
                <a:spcPct val="0"/>
              </a:spcBef>
              <a:spcAft>
                <a:spcPct val="0"/>
              </a:spcAft>
              <a:buClr>
                <a:srgbClr val="000000"/>
              </a:buClr>
              <a:buSzPct val="100000"/>
              <a:buFont typeface="Times New Roman" pitchFamily="18" charset="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7pPr>
            <a:lvl8pPr marL="3111132" indent="-207409" defTabSz="414818" eaLnBrk="0" fontAlgn="base" hangingPunct="0">
              <a:lnSpc>
                <a:spcPct val="93000"/>
              </a:lnSpc>
              <a:spcBef>
                <a:spcPct val="0"/>
              </a:spcBef>
              <a:spcAft>
                <a:spcPct val="0"/>
              </a:spcAft>
              <a:buClr>
                <a:srgbClr val="000000"/>
              </a:buClr>
              <a:buSzPct val="100000"/>
              <a:buFont typeface="Times New Roman" pitchFamily="18" charset="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8pPr>
            <a:lvl9pPr marL="3525949" indent="-207409" defTabSz="414818" eaLnBrk="0" fontAlgn="base" hangingPunct="0">
              <a:lnSpc>
                <a:spcPct val="93000"/>
              </a:lnSpc>
              <a:spcBef>
                <a:spcPct val="0"/>
              </a:spcBef>
              <a:spcAft>
                <a:spcPct val="0"/>
              </a:spcAft>
              <a:buClr>
                <a:srgbClr val="000000"/>
              </a:buClr>
              <a:buSzPct val="100000"/>
              <a:buFont typeface="Times New Roman" pitchFamily="18" charset="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9pPr>
          </a:lstStyle>
          <a:p>
            <a:pPr eaLnBrk="1"/>
            <a:fld id="{2250B999-1AC9-44B2-9212-6253696BC6A1}" type="slidenum">
              <a:rPr lang="en-US" altLang="el-GR">
                <a:solidFill>
                  <a:srgbClr val="000000"/>
                </a:solidFill>
                <a:latin typeface="Times New Roman" pitchFamily="18" charset="0"/>
              </a:rPr>
              <a:pPr eaLnBrk="1"/>
              <a:t>13</a:t>
            </a:fld>
            <a:endParaRPr lang="en-US" altLang="el-GR">
              <a:solidFill>
                <a:srgbClr val="000000"/>
              </a:solidFill>
              <a:latin typeface="Times New Roman" pitchFamily="18" charset="0"/>
            </a:endParaRPr>
          </a:p>
        </p:txBody>
      </p:sp>
      <p:sp>
        <p:nvSpPr>
          <p:cNvPr id="22531" name="Text Box 1"/>
          <p:cNvSpPr txBox="1">
            <a:spLocks noChangeArrowheads="1"/>
          </p:cNvSpPr>
          <p:nvPr/>
        </p:nvSpPr>
        <p:spPr bwMode="auto">
          <a:xfrm>
            <a:off x="1214438" y="705741"/>
            <a:ext cx="4448721" cy="3481748"/>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64" tIns="41482" rIns="82964" bIns="41482" anchor="ctr"/>
          <a:lstStyle/>
          <a:p>
            <a:pPr algn="l" defTabSz="414774" hangingPunct="0">
              <a:lnSpc>
                <a:spcPct val="93000"/>
              </a:lnSpc>
              <a:spcBef>
                <a:spcPct val="0"/>
              </a:spcBef>
              <a:spcAft>
                <a:spcPct val="0"/>
              </a:spcAft>
              <a:buClr>
                <a:srgbClr val="000000"/>
              </a:buClr>
              <a:buSzPct val="100000"/>
            </a:pPr>
            <a:endParaRPr lang="el-GR" altLang="el-GR" sz="1600" b="0">
              <a:solidFill>
                <a:prstClr val="white"/>
              </a:solidFill>
              <a:latin typeface="Arial" charset="0"/>
            </a:endParaRPr>
          </a:p>
        </p:txBody>
      </p:sp>
      <p:sp>
        <p:nvSpPr>
          <p:cNvPr id="22532" name="Rectangle 2"/>
          <p:cNvSpPr>
            <a:spLocks noGrp="1" noChangeArrowheads="1"/>
          </p:cNvSpPr>
          <p:nvPr>
            <p:ph type="body"/>
          </p:nvPr>
        </p:nvSpPr>
        <p:spPr>
          <a:xfrm>
            <a:off x="688744" y="4414910"/>
            <a:ext cx="5495892" cy="4172816"/>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l-GR"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13"/>
          <p:cNvSpPr>
            <a:spLocks noGrp="1" noChangeArrowheads="1"/>
          </p:cNvSpPr>
          <p:nvPr>
            <p:ph type="sldNum" sz="quarter"/>
          </p:nvPr>
        </p:nvSpPr>
        <p:spPr>
          <a:noFill/>
        </p:spPr>
        <p:txBody>
          <a:bodyPr/>
          <a:lstStyle>
            <a:lvl1pPr eaLnBrk="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1pPr>
            <a:lvl2pPr eaLnBrk="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2pPr>
            <a:lvl3pPr eaLnBrk="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3pPr>
            <a:lvl4pPr eaLnBrk="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4pPr>
            <a:lvl5pPr eaLnBrk="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5pPr>
            <a:lvl6pPr marL="2281497" indent="-207409" defTabSz="414818" eaLnBrk="0" fontAlgn="base" hangingPunct="0">
              <a:lnSpc>
                <a:spcPct val="93000"/>
              </a:lnSpc>
              <a:spcBef>
                <a:spcPct val="0"/>
              </a:spcBef>
              <a:spcAft>
                <a:spcPct val="0"/>
              </a:spcAft>
              <a:buClr>
                <a:srgbClr val="000000"/>
              </a:buClr>
              <a:buSzPct val="100000"/>
              <a:buFont typeface="Times New Roman" pitchFamily="18" charset="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6pPr>
            <a:lvl7pPr marL="2696314" indent="-207409" defTabSz="414818" eaLnBrk="0" fontAlgn="base" hangingPunct="0">
              <a:lnSpc>
                <a:spcPct val="93000"/>
              </a:lnSpc>
              <a:spcBef>
                <a:spcPct val="0"/>
              </a:spcBef>
              <a:spcAft>
                <a:spcPct val="0"/>
              </a:spcAft>
              <a:buClr>
                <a:srgbClr val="000000"/>
              </a:buClr>
              <a:buSzPct val="100000"/>
              <a:buFont typeface="Times New Roman" pitchFamily="18" charset="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7pPr>
            <a:lvl8pPr marL="3111132" indent="-207409" defTabSz="414818" eaLnBrk="0" fontAlgn="base" hangingPunct="0">
              <a:lnSpc>
                <a:spcPct val="93000"/>
              </a:lnSpc>
              <a:spcBef>
                <a:spcPct val="0"/>
              </a:spcBef>
              <a:spcAft>
                <a:spcPct val="0"/>
              </a:spcAft>
              <a:buClr>
                <a:srgbClr val="000000"/>
              </a:buClr>
              <a:buSzPct val="100000"/>
              <a:buFont typeface="Times New Roman" pitchFamily="18" charset="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8pPr>
            <a:lvl9pPr marL="3525949" indent="-207409" defTabSz="414818" eaLnBrk="0" fontAlgn="base" hangingPunct="0">
              <a:lnSpc>
                <a:spcPct val="93000"/>
              </a:lnSpc>
              <a:spcBef>
                <a:spcPct val="0"/>
              </a:spcBef>
              <a:spcAft>
                <a:spcPct val="0"/>
              </a:spcAft>
              <a:buClr>
                <a:srgbClr val="000000"/>
              </a:buClr>
              <a:buSzPct val="100000"/>
              <a:buFont typeface="Times New Roman" pitchFamily="18" charset="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9pPr>
          </a:lstStyle>
          <a:p>
            <a:pPr eaLnBrk="1"/>
            <a:fld id="{FFC455DF-B31E-422B-B130-678FB35545D3}" type="slidenum">
              <a:rPr lang="en-US" altLang="el-GR">
                <a:solidFill>
                  <a:srgbClr val="000000"/>
                </a:solidFill>
                <a:latin typeface="Times New Roman" pitchFamily="18" charset="0"/>
              </a:rPr>
              <a:pPr eaLnBrk="1"/>
              <a:t>14</a:t>
            </a:fld>
            <a:endParaRPr lang="en-US" altLang="el-GR">
              <a:solidFill>
                <a:srgbClr val="000000"/>
              </a:solidFill>
              <a:latin typeface="Times New Roman" pitchFamily="18" charset="0"/>
            </a:endParaRPr>
          </a:p>
        </p:txBody>
      </p:sp>
      <p:sp>
        <p:nvSpPr>
          <p:cNvPr id="23555" name="Text Box 1"/>
          <p:cNvSpPr txBox="1">
            <a:spLocks noChangeArrowheads="1"/>
          </p:cNvSpPr>
          <p:nvPr/>
        </p:nvSpPr>
        <p:spPr bwMode="auto">
          <a:xfrm>
            <a:off x="1214438" y="705741"/>
            <a:ext cx="4448721" cy="3481748"/>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64" tIns="41482" rIns="82964" bIns="41482" anchor="ctr"/>
          <a:lstStyle/>
          <a:p>
            <a:pPr algn="l" defTabSz="414774" hangingPunct="0">
              <a:lnSpc>
                <a:spcPct val="93000"/>
              </a:lnSpc>
              <a:spcBef>
                <a:spcPct val="0"/>
              </a:spcBef>
              <a:spcAft>
                <a:spcPct val="0"/>
              </a:spcAft>
              <a:buClr>
                <a:srgbClr val="000000"/>
              </a:buClr>
              <a:buSzPct val="100000"/>
            </a:pPr>
            <a:endParaRPr lang="el-GR" altLang="el-GR" sz="1600" b="0">
              <a:solidFill>
                <a:prstClr val="white"/>
              </a:solidFill>
              <a:latin typeface="Arial" charset="0"/>
            </a:endParaRPr>
          </a:p>
        </p:txBody>
      </p:sp>
      <p:sp>
        <p:nvSpPr>
          <p:cNvPr id="23556" name="Rectangle 2"/>
          <p:cNvSpPr>
            <a:spLocks noGrp="1" noChangeArrowheads="1"/>
          </p:cNvSpPr>
          <p:nvPr>
            <p:ph type="body"/>
          </p:nvPr>
        </p:nvSpPr>
        <p:spPr>
          <a:xfrm>
            <a:off x="688744" y="4414910"/>
            <a:ext cx="5495892" cy="4172816"/>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l-GR"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3"/>
          <p:cNvSpPr>
            <a:spLocks noGrp="1" noChangeArrowheads="1"/>
          </p:cNvSpPr>
          <p:nvPr>
            <p:ph type="sldNum" sz="quarter"/>
          </p:nvPr>
        </p:nvSpPr>
        <p:spPr>
          <a:noFill/>
        </p:spPr>
        <p:txBody>
          <a:bodyPr/>
          <a:lstStyle>
            <a:lvl1pPr eaLnBrk="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1pPr>
            <a:lvl2pPr eaLnBrk="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2pPr>
            <a:lvl3pPr eaLnBrk="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3pPr>
            <a:lvl4pPr eaLnBrk="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4pPr>
            <a:lvl5pPr eaLnBrk="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5pPr>
            <a:lvl6pPr marL="2281497" indent="-207409" defTabSz="414818" eaLnBrk="0" fontAlgn="base" hangingPunct="0">
              <a:lnSpc>
                <a:spcPct val="93000"/>
              </a:lnSpc>
              <a:spcBef>
                <a:spcPct val="0"/>
              </a:spcBef>
              <a:spcAft>
                <a:spcPct val="0"/>
              </a:spcAft>
              <a:buClr>
                <a:srgbClr val="000000"/>
              </a:buClr>
              <a:buSzPct val="100000"/>
              <a:buFont typeface="Times New Roman" pitchFamily="18" charset="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6pPr>
            <a:lvl7pPr marL="2696314" indent="-207409" defTabSz="414818" eaLnBrk="0" fontAlgn="base" hangingPunct="0">
              <a:lnSpc>
                <a:spcPct val="93000"/>
              </a:lnSpc>
              <a:spcBef>
                <a:spcPct val="0"/>
              </a:spcBef>
              <a:spcAft>
                <a:spcPct val="0"/>
              </a:spcAft>
              <a:buClr>
                <a:srgbClr val="000000"/>
              </a:buClr>
              <a:buSzPct val="100000"/>
              <a:buFont typeface="Times New Roman" pitchFamily="18" charset="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7pPr>
            <a:lvl8pPr marL="3111132" indent="-207409" defTabSz="414818" eaLnBrk="0" fontAlgn="base" hangingPunct="0">
              <a:lnSpc>
                <a:spcPct val="93000"/>
              </a:lnSpc>
              <a:spcBef>
                <a:spcPct val="0"/>
              </a:spcBef>
              <a:spcAft>
                <a:spcPct val="0"/>
              </a:spcAft>
              <a:buClr>
                <a:srgbClr val="000000"/>
              </a:buClr>
              <a:buSzPct val="100000"/>
              <a:buFont typeface="Times New Roman" pitchFamily="18" charset="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8pPr>
            <a:lvl9pPr marL="3525949" indent="-207409" defTabSz="414818" eaLnBrk="0" fontAlgn="base" hangingPunct="0">
              <a:lnSpc>
                <a:spcPct val="93000"/>
              </a:lnSpc>
              <a:spcBef>
                <a:spcPct val="0"/>
              </a:spcBef>
              <a:spcAft>
                <a:spcPct val="0"/>
              </a:spcAft>
              <a:buClr>
                <a:srgbClr val="000000"/>
              </a:buClr>
              <a:buSzPct val="100000"/>
              <a:buFont typeface="Times New Roman" pitchFamily="18" charset="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9pPr>
          </a:lstStyle>
          <a:p>
            <a:pPr eaLnBrk="1"/>
            <a:fld id="{4310B9F6-6A7D-4E57-B7FF-5CB4E85EF1AB}" type="slidenum">
              <a:rPr lang="en-US" altLang="el-GR">
                <a:solidFill>
                  <a:srgbClr val="000000"/>
                </a:solidFill>
                <a:latin typeface="Times New Roman" pitchFamily="18" charset="0"/>
              </a:rPr>
              <a:pPr eaLnBrk="1"/>
              <a:t>15</a:t>
            </a:fld>
            <a:endParaRPr lang="en-US" altLang="el-GR">
              <a:solidFill>
                <a:srgbClr val="000000"/>
              </a:solidFill>
              <a:latin typeface="Times New Roman" pitchFamily="18" charset="0"/>
            </a:endParaRPr>
          </a:p>
        </p:txBody>
      </p:sp>
      <p:sp>
        <p:nvSpPr>
          <p:cNvPr id="24579" name="Text Box 1"/>
          <p:cNvSpPr txBox="1">
            <a:spLocks noChangeArrowheads="1"/>
          </p:cNvSpPr>
          <p:nvPr/>
        </p:nvSpPr>
        <p:spPr bwMode="auto">
          <a:xfrm>
            <a:off x="1214438" y="705741"/>
            <a:ext cx="4448721" cy="3481748"/>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64" tIns="41482" rIns="82964" bIns="41482" anchor="ctr"/>
          <a:lstStyle/>
          <a:p>
            <a:pPr algn="l" defTabSz="414774" hangingPunct="0">
              <a:lnSpc>
                <a:spcPct val="93000"/>
              </a:lnSpc>
              <a:spcBef>
                <a:spcPct val="0"/>
              </a:spcBef>
              <a:spcAft>
                <a:spcPct val="0"/>
              </a:spcAft>
              <a:buClr>
                <a:srgbClr val="000000"/>
              </a:buClr>
              <a:buSzPct val="100000"/>
            </a:pPr>
            <a:endParaRPr lang="el-GR" altLang="el-GR" sz="1600" b="0">
              <a:solidFill>
                <a:prstClr val="white"/>
              </a:solidFill>
              <a:latin typeface="Arial" charset="0"/>
            </a:endParaRPr>
          </a:p>
        </p:txBody>
      </p:sp>
      <p:sp>
        <p:nvSpPr>
          <p:cNvPr id="24580" name="Rectangle 2"/>
          <p:cNvSpPr>
            <a:spLocks noGrp="1" noChangeArrowheads="1"/>
          </p:cNvSpPr>
          <p:nvPr>
            <p:ph type="body"/>
          </p:nvPr>
        </p:nvSpPr>
        <p:spPr>
          <a:xfrm>
            <a:off x="688744" y="4414910"/>
            <a:ext cx="5495892" cy="4172816"/>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l-G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13"/>
          <p:cNvSpPr>
            <a:spLocks noGrp="1" noChangeArrowheads="1"/>
          </p:cNvSpPr>
          <p:nvPr>
            <p:ph type="sldNum" sz="quarter"/>
          </p:nvPr>
        </p:nvSpPr>
        <p:spPr>
          <a:noFill/>
        </p:spPr>
        <p:txBody>
          <a:bodyPr/>
          <a:lstStyle>
            <a:lvl1pPr eaLnBrk="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1pPr>
            <a:lvl2pPr eaLnBrk="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2pPr>
            <a:lvl3pPr eaLnBrk="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3pPr>
            <a:lvl4pPr eaLnBrk="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4pPr>
            <a:lvl5pPr eaLnBrk="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5pPr>
            <a:lvl6pPr marL="2281497" indent="-207409" defTabSz="414818" eaLnBrk="0" fontAlgn="base" hangingPunct="0">
              <a:lnSpc>
                <a:spcPct val="93000"/>
              </a:lnSpc>
              <a:spcBef>
                <a:spcPct val="0"/>
              </a:spcBef>
              <a:spcAft>
                <a:spcPct val="0"/>
              </a:spcAft>
              <a:buClr>
                <a:srgbClr val="000000"/>
              </a:buClr>
              <a:buSzPct val="100000"/>
              <a:buFont typeface="Times New Roman" pitchFamily="18" charset="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6pPr>
            <a:lvl7pPr marL="2696314" indent="-207409" defTabSz="414818" eaLnBrk="0" fontAlgn="base" hangingPunct="0">
              <a:lnSpc>
                <a:spcPct val="93000"/>
              </a:lnSpc>
              <a:spcBef>
                <a:spcPct val="0"/>
              </a:spcBef>
              <a:spcAft>
                <a:spcPct val="0"/>
              </a:spcAft>
              <a:buClr>
                <a:srgbClr val="000000"/>
              </a:buClr>
              <a:buSzPct val="100000"/>
              <a:buFont typeface="Times New Roman" pitchFamily="18" charset="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7pPr>
            <a:lvl8pPr marL="3111132" indent="-207409" defTabSz="414818" eaLnBrk="0" fontAlgn="base" hangingPunct="0">
              <a:lnSpc>
                <a:spcPct val="93000"/>
              </a:lnSpc>
              <a:spcBef>
                <a:spcPct val="0"/>
              </a:spcBef>
              <a:spcAft>
                <a:spcPct val="0"/>
              </a:spcAft>
              <a:buClr>
                <a:srgbClr val="000000"/>
              </a:buClr>
              <a:buSzPct val="100000"/>
              <a:buFont typeface="Times New Roman" pitchFamily="18" charset="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8pPr>
            <a:lvl9pPr marL="3525949" indent="-207409" defTabSz="414818" eaLnBrk="0" fontAlgn="base" hangingPunct="0">
              <a:lnSpc>
                <a:spcPct val="93000"/>
              </a:lnSpc>
              <a:spcBef>
                <a:spcPct val="0"/>
              </a:spcBef>
              <a:spcAft>
                <a:spcPct val="0"/>
              </a:spcAft>
              <a:buClr>
                <a:srgbClr val="000000"/>
              </a:buClr>
              <a:buSzPct val="100000"/>
              <a:buFont typeface="Times New Roman" pitchFamily="18" charset="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9pPr>
          </a:lstStyle>
          <a:p>
            <a:pPr eaLnBrk="1"/>
            <a:fld id="{723E50F6-AFF2-4430-8564-345B9375DEC4}" type="slidenum">
              <a:rPr lang="en-US" altLang="el-GR">
                <a:solidFill>
                  <a:srgbClr val="000000"/>
                </a:solidFill>
                <a:latin typeface="Times New Roman" pitchFamily="18" charset="0"/>
              </a:rPr>
              <a:pPr eaLnBrk="1"/>
              <a:t>16</a:t>
            </a:fld>
            <a:endParaRPr lang="en-US" altLang="el-GR">
              <a:solidFill>
                <a:srgbClr val="000000"/>
              </a:solidFill>
              <a:latin typeface="Times New Roman" pitchFamily="18" charset="0"/>
            </a:endParaRPr>
          </a:p>
        </p:txBody>
      </p:sp>
      <p:sp>
        <p:nvSpPr>
          <p:cNvPr id="25603" name="Text Box 1"/>
          <p:cNvSpPr txBox="1">
            <a:spLocks noChangeArrowheads="1"/>
          </p:cNvSpPr>
          <p:nvPr/>
        </p:nvSpPr>
        <p:spPr bwMode="auto">
          <a:xfrm>
            <a:off x="1214438" y="705741"/>
            <a:ext cx="4448721" cy="3481748"/>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64" tIns="41482" rIns="82964" bIns="41482" anchor="ctr"/>
          <a:lstStyle/>
          <a:p>
            <a:pPr algn="l" defTabSz="414774" hangingPunct="0">
              <a:lnSpc>
                <a:spcPct val="93000"/>
              </a:lnSpc>
              <a:spcBef>
                <a:spcPct val="0"/>
              </a:spcBef>
              <a:spcAft>
                <a:spcPct val="0"/>
              </a:spcAft>
              <a:buClr>
                <a:srgbClr val="000000"/>
              </a:buClr>
              <a:buSzPct val="100000"/>
            </a:pPr>
            <a:endParaRPr lang="el-GR" altLang="el-GR" sz="1600" b="0">
              <a:solidFill>
                <a:prstClr val="white"/>
              </a:solidFill>
              <a:latin typeface="Arial" charset="0"/>
            </a:endParaRPr>
          </a:p>
        </p:txBody>
      </p:sp>
      <p:sp>
        <p:nvSpPr>
          <p:cNvPr id="25604" name="Rectangle 2"/>
          <p:cNvSpPr>
            <a:spLocks noGrp="1" noChangeArrowheads="1"/>
          </p:cNvSpPr>
          <p:nvPr>
            <p:ph type="body"/>
          </p:nvPr>
        </p:nvSpPr>
        <p:spPr>
          <a:xfrm>
            <a:off x="688744" y="4414910"/>
            <a:ext cx="5495892" cy="4172816"/>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l-GR"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13"/>
          <p:cNvSpPr>
            <a:spLocks noGrp="1" noChangeArrowheads="1"/>
          </p:cNvSpPr>
          <p:nvPr>
            <p:ph type="sldNum" sz="quarter"/>
          </p:nvPr>
        </p:nvSpPr>
        <p:spPr>
          <a:noFill/>
        </p:spPr>
        <p:txBody>
          <a:bodyPr/>
          <a:lstStyle>
            <a:lvl1pPr eaLnBrk="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1pPr>
            <a:lvl2pPr eaLnBrk="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2pPr>
            <a:lvl3pPr eaLnBrk="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3pPr>
            <a:lvl4pPr eaLnBrk="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4pPr>
            <a:lvl5pPr eaLnBrk="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5pPr>
            <a:lvl6pPr marL="2281497" indent="-207409" defTabSz="414818" eaLnBrk="0" fontAlgn="base" hangingPunct="0">
              <a:lnSpc>
                <a:spcPct val="93000"/>
              </a:lnSpc>
              <a:spcBef>
                <a:spcPct val="0"/>
              </a:spcBef>
              <a:spcAft>
                <a:spcPct val="0"/>
              </a:spcAft>
              <a:buClr>
                <a:srgbClr val="000000"/>
              </a:buClr>
              <a:buSzPct val="100000"/>
              <a:buFont typeface="Times New Roman" pitchFamily="18" charset="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6pPr>
            <a:lvl7pPr marL="2696314" indent="-207409" defTabSz="414818" eaLnBrk="0" fontAlgn="base" hangingPunct="0">
              <a:lnSpc>
                <a:spcPct val="93000"/>
              </a:lnSpc>
              <a:spcBef>
                <a:spcPct val="0"/>
              </a:spcBef>
              <a:spcAft>
                <a:spcPct val="0"/>
              </a:spcAft>
              <a:buClr>
                <a:srgbClr val="000000"/>
              </a:buClr>
              <a:buSzPct val="100000"/>
              <a:buFont typeface="Times New Roman" pitchFamily="18" charset="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7pPr>
            <a:lvl8pPr marL="3111132" indent="-207409" defTabSz="414818" eaLnBrk="0" fontAlgn="base" hangingPunct="0">
              <a:lnSpc>
                <a:spcPct val="93000"/>
              </a:lnSpc>
              <a:spcBef>
                <a:spcPct val="0"/>
              </a:spcBef>
              <a:spcAft>
                <a:spcPct val="0"/>
              </a:spcAft>
              <a:buClr>
                <a:srgbClr val="000000"/>
              </a:buClr>
              <a:buSzPct val="100000"/>
              <a:buFont typeface="Times New Roman" pitchFamily="18" charset="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8pPr>
            <a:lvl9pPr marL="3525949" indent="-207409" defTabSz="414818" eaLnBrk="0" fontAlgn="base" hangingPunct="0">
              <a:lnSpc>
                <a:spcPct val="93000"/>
              </a:lnSpc>
              <a:spcBef>
                <a:spcPct val="0"/>
              </a:spcBef>
              <a:spcAft>
                <a:spcPct val="0"/>
              </a:spcAft>
              <a:buClr>
                <a:srgbClr val="000000"/>
              </a:buClr>
              <a:buSzPct val="100000"/>
              <a:buFont typeface="Times New Roman" pitchFamily="18" charset="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9pPr>
          </a:lstStyle>
          <a:p>
            <a:pPr eaLnBrk="1"/>
            <a:fld id="{1AF9795F-059B-4A13-B616-9E8DAE0420B1}" type="slidenum">
              <a:rPr lang="en-US" altLang="el-GR">
                <a:solidFill>
                  <a:srgbClr val="000000"/>
                </a:solidFill>
                <a:latin typeface="Times New Roman" pitchFamily="18" charset="0"/>
              </a:rPr>
              <a:pPr eaLnBrk="1"/>
              <a:t>17</a:t>
            </a:fld>
            <a:endParaRPr lang="en-US" altLang="el-GR">
              <a:solidFill>
                <a:srgbClr val="000000"/>
              </a:solidFill>
              <a:latin typeface="Times New Roman" pitchFamily="18" charset="0"/>
            </a:endParaRPr>
          </a:p>
        </p:txBody>
      </p:sp>
      <p:sp>
        <p:nvSpPr>
          <p:cNvPr id="26627" name="Text Box 1"/>
          <p:cNvSpPr txBox="1">
            <a:spLocks noChangeArrowheads="1"/>
          </p:cNvSpPr>
          <p:nvPr/>
        </p:nvSpPr>
        <p:spPr bwMode="auto">
          <a:xfrm>
            <a:off x="1214438" y="705741"/>
            <a:ext cx="4448721" cy="3481748"/>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64" tIns="41482" rIns="82964" bIns="41482" anchor="ctr"/>
          <a:lstStyle/>
          <a:p>
            <a:pPr algn="l" defTabSz="414774" hangingPunct="0">
              <a:lnSpc>
                <a:spcPct val="93000"/>
              </a:lnSpc>
              <a:spcBef>
                <a:spcPct val="0"/>
              </a:spcBef>
              <a:spcAft>
                <a:spcPct val="0"/>
              </a:spcAft>
              <a:buClr>
                <a:srgbClr val="000000"/>
              </a:buClr>
              <a:buSzPct val="100000"/>
            </a:pPr>
            <a:endParaRPr lang="el-GR" altLang="el-GR" sz="1600" b="0">
              <a:solidFill>
                <a:prstClr val="white"/>
              </a:solidFill>
              <a:latin typeface="Arial" charset="0"/>
            </a:endParaRPr>
          </a:p>
        </p:txBody>
      </p:sp>
      <p:sp>
        <p:nvSpPr>
          <p:cNvPr id="26628" name="Rectangle 2"/>
          <p:cNvSpPr>
            <a:spLocks noGrp="1" noChangeArrowheads="1"/>
          </p:cNvSpPr>
          <p:nvPr>
            <p:ph type="body"/>
          </p:nvPr>
        </p:nvSpPr>
        <p:spPr>
          <a:xfrm>
            <a:off x="688744" y="4414910"/>
            <a:ext cx="5495892" cy="4172816"/>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l-GR"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13"/>
          <p:cNvSpPr>
            <a:spLocks noGrp="1" noChangeArrowheads="1"/>
          </p:cNvSpPr>
          <p:nvPr>
            <p:ph type="sldNum" sz="quarter"/>
          </p:nvPr>
        </p:nvSpPr>
        <p:spPr>
          <a:noFill/>
        </p:spPr>
        <p:txBody>
          <a:bodyPr/>
          <a:lstStyle>
            <a:lvl1pPr eaLnBrk="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1pPr>
            <a:lvl2pPr eaLnBrk="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2pPr>
            <a:lvl3pPr eaLnBrk="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3pPr>
            <a:lvl4pPr eaLnBrk="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4pPr>
            <a:lvl5pPr eaLnBrk="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5pPr>
            <a:lvl6pPr marL="2281497" indent="-207409" defTabSz="414818" eaLnBrk="0" fontAlgn="base" hangingPunct="0">
              <a:lnSpc>
                <a:spcPct val="93000"/>
              </a:lnSpc>
              <a:spcBef>
                <a:spcPct val="0"/>
              </a:spcBef>
              <a:spcAft>
                <a:spcPct val="0"/>
              </a:spcAft>
              <a:buClr>
                <a:srgbClr val="000000"/>
              </a:buClr>
              <a:buSzPct val="100000"/>
              <a:buFont typeface="Times New Roman" pitchFamily="18" charset="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6pPr>
            <a:lvl7pPr marL="2696314" indent="-207409" defTabSz="414818" eaLnBrk="0" fontAlgn="base" hangingPunct="0">
              <a:lnSpc>
                <a:spcPct val="93000"/>
              </a:lnSpc>
              <a:spcBef>
                <a:spcPct val="0"/>
              </a:spcBef>
              <a:spcAft>
                <a:spcPct val="0"/>
              </a:spcAft>
              <a:buClr>
                <a:srgbClr val="000000"/>
              </a:buClr>
              <a:buSzPct val="100000"/>
              <a:buFont typeface="Times New Roman" pitchFamily="18" charset="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7pPr>
            <a:lvl8pPr marL="3111132" indent="-207409" defTabSz="414818" eaLnBrk="0" fontAlgn="base" hangingPunct="0">
              <a:lnSpc>
                <a:spcPct val="93000"/>
              </a:lnSpc>
              <a:spcBef>
                <a:spcPct val="0"/>
              </a:spcBef>
              <a:spcAft>
                <a:spcPct val="0"/>
              </a:spcAft>
              <a:buClr>
                <a:srgbClr val="000000"/>
              </a:buClr>
              <a:buSzPct val="100000"/>
              <a:buFont typeface="Times New Roman" pitchFamily="18" charset="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8pPr>
            <a:lvl9pPr marL="3525949" indent="-207409" defTabSz="414818" eaLnBrk="0" fontAlgn="base" hangingPunct="0">
              <a:lnSpc>
                <a:spcPct val="93000"/>
              </a:lnSpc>
              <a:spcBef>
                <a:spcPct val="0"/>
              </a:spcBef>
              <a:spcAft>
                <a:spcPct val="0"/>
              </a:spcAft>
              <a:buClr>
                <a:srgbClr val="000000"/>
              </a:buClr>
              <a:buSzPct val="100000"/>
              <a:buFont typeface="Times New Roman" pitchFamily="18" charset="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9pPr>
          </a:lstStyle>
          <a:p>
            <a:pPr eaLnBrk="1"/>
            <a:fld id="{F8CAD76E-1036-4553-AB96-E6F70137BB0B}" type="slidenum">
              <a:rPr lang="en-US" altLang="el-GR">
                <a:solidFill>
                  <a:srgbClr val="000000"/>
                </a:solidFill>
                <a:latin typeface="Times New Roman" pitchFamily="18" charset="0"/>
              </a:rPr>
              <a:pPr eaLnBrk="1"/>
              <a:t>18</a:t>
            </a:fld>
            <a:endParaRPr lang="en-US" altLang="el-GR">
              <a:solidFill>
                <a:srgbClr val="000000"/>
              </a:solidFill>
              <a:latin typeface="Times New Roman" pitchFamily="18" charset="0"/>
            </a:endParaRPr>
          </a:p>
        </p:txBody>
      </p:sp>
      <p:sp>
        <p:nvSpPr>
          <p:cNvPr id="27651" name="Text Box 1"/>
          <p:cNvSpPr txBox="1">
            <a:spLocks noChangeArrowheads="1"/>
          </p:cNvSpPr>
          <p:nvPr/>
        </p:nvSpPr>
        <p:spPr bwMode="auto">
          <a:xfrm>
            <a:off x="1214438" y="705741"/>
            <a:ext cx="4448721" cy="3481748"/>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64" tIns="41482" rIns="82964" bIns="41482" anchor="ctr"/>
          <a:lstStyle/>
          <a:p>
            <a:pPr algn="l" defTabSz="414774" hangingPunct="0">
              <a:lnSpc>
                <a:spcPct val="93000"/>
              </a:lnSpc>
              <a:spcBef>
                <a:spcPct val="0"/>
              </a:spcBef>
              <a:spcAft>
                <a:spcPct val="0"/>
              </a:spcAft>
              <a:buClr>
                <a:srgbClr val="000000"/>
              </a:buClr>
              <a:buSzPct val="100000"/>
            </a:pPr>
            <a:endParaRPr lang="el-GR" altLang="el-GR" sz="1600" b="0">
              <a:solidFill>
                <a:prstClr val="white"/>
              </a:solidFill>
              <a:latin typeface="Arial" charset="0"/>
            </a:endParaRPr>
          </a:p>
        </p:txBody>
      </p:sp>
      <p:sp>
        <p:nvSpPr>
          <p:cNvPr id="27652" name="Rectangle 2"/>
          <p:cNvSpPr>
            <a:spLocks noGrp="1" noChangeArrowheads="1"/>
          </p:cNvSpPr>
          <p:nvPr>
            <p:ph type="body"/>
          </p:nvPr>
        </p:nvSpPr>
        <p:spPr>
          <a:xfrm>
            <a:off x="688744" y="4414910"/>
            <a:ext cx="5495892" cy="4172816"/>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l-G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D7BEAF20-8084-4BDF-AA91-DA69C35713D1}" type="slidenum">
              <a:rPr lang="en-US" smtClean="0"/>
              <a:pPr>
                <a:defRPr/>
              </a:pPr>
              <a:t>20</a:t>
            </a:fld>
            <a:endParaRPr lang="en-US"/>
          </a:p>
        </p:txBody>
      </p:sp>
    </p:spTree>
    <p:extLst>
      <p:ext uri="{BB962C8B-B14F-4D97-AF65-F5344CB8AC3E}">
        <p14:creationId xmlns:p14="http://schemas.microsoft.com/office/powerpoint/2010/main" val="27275602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8E63D040-5C72-4010-9E43-717BEF45B121}" type="slidenum">
              <a:rPr lang="en-US" altLang="el-GR"/>
              <a:pPr/>
              <a:t>22</a:t>
            </a:fld>
            <a:endParaRPr lang="en-US" altLang="el-GR"/>
          </a:p>
        </p:txBody>
      </p:sp>
      <p:sp>
        <p:nvSpPr>
          <p:cNvPr id="15361" name="Text Box 1"/>
          <p:cNvSpPr txBox="1">
            <a:spLocks noChangeArrowheads="1"/>
          </p:cNvSpPr>
          <p:nvPr/>
        </p:nvSpPr>
        <p:spPr bwMode="auto">
          <a:xfrm>
            <a:off x="1214439" y="705741"/>
            <a:ext cx="4452937" cy="348615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53" tIns="41477" rIns="82953" bIns="41477" anchor="ctr"/>
          <a:lstStyle/>
          <a:p>
            <a:endParaRPr lang="el-GR" dirty="0">
              <a:latin typeface="CF Din" panose="00000400000000000000" pitchFamily="2" charset="0"/>
            </a:endParaRPr>
          </a:p>
        </p:txBody>
      </p:sp>
      <p:sp>
        <p:nvSpPr>
          <p:cNvPr id="15362" name="Rectangle 2"/>
          <p:cNvSpPr txBox="1">
            <a:spLocks noGrp="1" noChangeArrowheads="1"/>
          </p:cNvSpPr>
          <p:nvPr>
            <p:ph type="body"/>
          </p:nvPr>
        </p:nvSpPr>
        <p:spPr bwMode="auto">
          <a:xfrm>
            <a:off x="688745" y="4414911"/>
            <a:ext cx="5495892" cy="41728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l-GR" alt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3"/>
          <p:cNvSpPr>
            <a:spLocks noGrp="1" noChangeArrowheads="1"/>
          </p:cNvSpPr>
          <p:nvPr>
            <p:ph type="sldNum" sz="quarter"/>
          </p:nvPr>
        </p:nvSpPr>
        <p:spPr>
          <a:noFill/>
        </p:spPr>
        <p:txBody>
          <a:bodyPr/>
          <a:lstStyle>
            <a:lvl1pPr eaLnBrk="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1pPr>
            <a:lvl2pPr eaLnBrk="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2pPr>
            <a:lvl3pPr eaLnBrk="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3pPr>
            <a:lvl4pPr eaLnBrk="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4pPr>
            <a:lvl5pPr eaLnBrk="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5pPr>
            <a:lvl6pPr marL="2281497" indent="-207409" defTabSz="414818" eaLnBrk="0" fontAlgn="base" hangingPunct="0">
              <a:lnSpc>
                <a:spcPct val="93000"/>
              </a:lnSpc>
              <a:spcBef>
                <a:spcPct val="0"/>
              </a:spcBef>
              <a:spcAft>
                <a:spcPct val="0"/>
              </a:spcAft>
              <a:buClr>
                <a:srgbClr val="000000"/>
              </a:buClr>
              <a:buSzPct val="100000"/>
              <a:buFont typeface="Times New Roman" pitchFamily="18" charset="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6pPr>
            <a:lvl7pPr marL="2696314" indent="-207409" defTabSz="414818" eaLnBrk="0" fontAlgn="base" hangingPunct="0">
              <a:lnSpc>
                <a:spcPct val="93000"/>
              </a:lnSpc>
              <a:spcBef>
                <a:spcPct val="0"/>
              </a:spcBef>
              <a:spcAft>
                <a:spcPct val="0"/>
              </a:spcAft>
              <a:buClr>
                <a:srgbClr val="000000"/>
              </a:buClr>
              <a:buSzPct val="100000"/>
              <a:buFont typeface="Times New Roman" pitchFamily="18" charset="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7pPr>
            <a:lvl8pPr marL="3111132" indent="-207409" defTabSz="414818" eaLnBrk="0" fontAlgn="base" hangingPunct="0">
              <a:lnSpc>
                <a:spcPct val="93000"/>
              </a:lnSpc>
              <a:spcBef>
                <a:spcPct val="0"/>
              </a:spcBef>
              <a:spcAft>
                <a:spcPct val="0"/>
              </a:spcAft>
              <a:buClr>
                <a:srgbClr val="000000"/>
              </a:buClr>
              <a:buSzPct val="100000"/>
              <a:buFont typeface="Times New Roman" pitchFamily="18" charset="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8pPr>
            <a:lvl9pPr marL="3525949" indent="-207409" defTabSz="414818" eaLnBrk="0" fontAlgn="base" hangingPunct="0">
              <a:lnSpc>
                <a:spcPct val="93000"/>
              </a:lnSpc>
              <a:spcBef>
                <a:spcPct val="0"/>
              </a:spcBef>
              <a:spcAft>
                <a:spcPct val="0"/>
              </a:spcAft>
              <a:buClr>
                <a:srgbClr val="000000"/>
              </a:buClr>
              <a:buSzPct val="100000"/>
              <a:buFont typeface="Times New Roman" pitchFamily="18" charset="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9pPr>
          </a:lstStyle>
          <a:p>
            <a:pPr eaLnBrk="1"/>
            <a:fld id="{20069EDD-6395-42AB-9E5F-063ECD8BE27C}" type="slidenum">
              <a:rPr lang="en-US" altLang="el-GR">
                <a:solidFill>
                  <a:srgbClr val="000000"/>
                </a:solidFill>
                <a:latin typeface="Times New Roman" pitchFamily="18" charset="0"/>
              </a:rPr>
              <a:pPr eaLnBrk="1"/>
              <a:t>2</a:t>
            </a:fld>
            <a:endParaRPr lang="en-US" altLang="el-GR">
              <a:solidFill>
                <a:srgbClr val="000000"/>
              </a:solidFill>
              <a:latin typeface="Times New Roman" pitchFamily="18" charset="0"/>
            </a:endParaRPr>
          </a:p>
        </p:txBody>
      </p:sp>
      <p:sp>
        <p:nvSpPr>
          <p:cNvPr id="16387" name="Text Box 1"/>
          <p:cNvSpPr txBox="1">
            <a:spLocks noChangeArrowheads="1"/>
          </p:cNvSpPr>
          <p:nvPr/>
        </p:nvSpPr>
        <p:spPr bwMode="auto">
          <a:xfrm>
            <a:off x="1214438" y="705740"/>
            <a:ext cx="4452938" cy="348615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64" tIns="41482" rIns="82964" bIns="41482" anchor="ctr"/>
          <a:lstStyle/>
          <a:p>
            <a:pPr algn="l" defTabSz="414774" hangingPunct="0">
              <a:lnSpc>
                <a:spcPct val="93000"/>
              </a:lnSpc>
              <a:spcBef>
                <a:spcPct val="0"/>
              </a:spcBef>
              <a:spcAft>
                <a:spcPct val="0"/>
              </a:spcAft>
              <a:buClr>
                <a:srgbClr val="000000"/>
              </a:buClr>
              <a:buSzPct val="100000"/>
            </a:pPr>
            <a:endParaRPr lang="el-GR" altLang="el-GR" sz="1600" b="0">
              <a:solidFill>
                <a:prstClr val="white"/>
              </a:solidFill>
              <a:latin typeface="Arial" charset="0"/>
            </a:endParaRPr>
          </a:p>
        </p:txBody>
      </p:sp>
      <p:sp>
        <p:nvSpPr>
          <p:cNvPr id="16388" name="Rectangle 2"/>
          <p:cNvSpPr>
            <a:spLocks noGrp="1" noChangeArrowheads="1"/>
          </p:cNvSpPr>
          <p:nvPr>
            <p:ph type="body"/>
          </p:nvPr>
        </p:nvSpPr>
        <p:spPr>
          <a:xfrm>
            <a:off x="688744" y="4414910"/>
            <a:ext cx="5495892" cy="4172816"/>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l-GR"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8E63D040-5C72-4010-9E43-717BEF45B121}" type="slidenum">
              <a:rPr lang="en-US" altLang="el-GR"/>
              <a:pPr/>
              <a:t>23</a:t>
            </a:fld>
            <a:endParaRPr lang="en-US" altLang="el-GR"/>
          </a:p>
        </p:txBody>
      </p:sp>
      <p:sp>
        <p:nvSpPr>
          <p:cNvPr id="15361" name="Text Box 1"/>
          <p:cNvSpPr txBox="1">
            <a:spLocks noChangeArrowheads="1"/>
          </p:cNvSpPr>
          <p:nvPr/>
        </p:nvSpPr>
        <p:spPr bwMode="auto">
          <a:xfrm>
            <a:off x="1214439" y="705741"/>
            <a:ext cx="4452937" cy="348615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53" tIns="41477" rIns="82953" bIns="41477" anchor="ctr"/>
          <a:lstStyle/>
          <a:p>
            <a:endParaRPr lang="el-GR" dirty="0">
              <a:latin typeface="CF Din" panose="00000400000000000000" pitchFamily="2" charset="0"/>
            </a:endParaRPr>
          </a:p>
        </p:txBody>
      </p:sp>
      <p:sp>
        <p:nvSpPr>
          <p:cNvPr id="15362" name="Rectangle 2"/>
          <p:cNvSpPr txBox="1">
            <a:spLocks noGrp="1" noChangeArrowheads="1"/>
          </p:cNvSpPr>
          <p:nvPr>
            <p:ph type="body"/>
          </p:nvPr>
        </p:nvSpPr>
        <p:spPr bwMode="auto">
          <a:xfrm>
            <a:off x="688745" y="4414911"/>
            <a:ext cx="5495892" cy="41728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l-GR" altLang="el-G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8E63D040-5C72-4010-9E43-717BEF45B121}" type="slidenum">
              <a:rPr lang="en-US" altLang="el-GR"/>
              <a:pPr/>
              <a:t>24</a:t>
            </a:fld>
            <a:endParaRPr lang="en-US" altLang="el-GR"/>
          </a:p>
        </p:txBody>
      </p:sp>
      <p:sp>
        <p:nvSpPr>
          <p:cNvPr id="15361" name="Text Box 1"/>
          <p:cNvSpPr txBox="1">
            <a:spLocks noChangeArrowheads="1"/>
          </p:cNvSpPr>
          <p:nvPr/>
        </p:nvSpPr>
        <p:spPr bwMode="auto">
          <a:xfrm>
            <a:off x="1214439" y="705741"/>
            <a:ext cx="4452937" cy="348615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53" tIns="41477" rIns="82953" bIns="41477" anchor="ctr"/>
          <a:lstStyle/>
          <a:p>
            <a:endParaRPr lang="el-GR" dirty="0">
              <a:latin typeface="CF Din" panose="00000400000000000000" pitchFamily="2" charset="0"/>
            </a:endParaRPr>
          </a:p>
        </p:txBody>
      </p:sp>
      <p:sp>
        <p:nvSpPr>
          <p:cNvPr id="15362" name="Rectangle 2"/>
          <p:cNvSpPr txBox="1">
            <a:spLocks noGrp="1" noChangeArrowheads="1"/>
          </p:cNvSpPr>
          <p:nvPr>
            <p:ph type="body"/>
          </p:nvPr>
        </p:nvSpPr>
        <p:spPr bwMode="auto">
          <a:xfrm>
            <a:off x="688745" y="4414911"/>
            <a:ext cx="5495892" cy="41728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l-GR" altLang="el-G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l-GR"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l-GR"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l-GR"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l-GR"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l-GR"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l-GR"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l-GR"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D55FABD6-CF0A-4BC3-B5BE-CAC4F6A18E3F}" type="slidenum">
              <a:rPr lang="en-US" altLang="el-GR"/>
              <a:pPr/>
              <a:t>37</a:t>
            </a:fld>
            <a:endParaRPr lang="en-US" altLang="el-GR"/>
          </a:p>
        </p:txBody>
      </p:sp>
      <p:sp>
        <p:nvSpPr>
          <p:cNvPr id="26625" name="Text Box 1"/>
          <p:cNvSpPr txBox="1">
            <a:spLocks noChangeArrowheads="1"/>
          </p:cNvSpPr>
          <p:nvPr/>
        </p:nvSpPr>
        <p:spPr bwMode="auto">
          <a:xfrm>
            <a:off x="1214437" y="705740"/>
            <a:ext cx="4448722" cy="3481748"/>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53" tIns="41477" rIns="82953" bIns="41477" anchor="ctr"/>
          <a:lstStyle/>
          <a:p>
            <a:endParaRPr lang="el-GR" dirty="0">
              <a:latin typeface="CF Din" panose="00000400000000000000" pitchFamily="2" charset="0"/>
            </a:endParaRPr>
          </a:p>
        </p:txBody>
      </p:sp>
      <p:sp>
        <p:nvSpPr>
          <p:cNvPr id="26626" name="Rectangle 2"/>
          <p:cNvSpPr txBox="1">
            <a:spLocks noGrp="1" noChangeArrowheads="1"/>
          </p:cNvSpPr>
          <p:nvPr>
            <p:ph type="body"/>
          </p:nvPr>
        </p:nvSpPr>
        <p:spPr bwMode="auto">
          <a:xfrm>
            <a:off x="688745" y="4414911"/>
            <a:ext cx="5495892" cy="41728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l-GR" alt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13"/>
          <p:cNvSpPr>
            <a:spLocks noGrp="1" noChangeArrowheads="1"/>
          </p:cNvSpPr>
          <p:nvPr>
            <p:ph type="sldNum" sz="quarter"/>
          </p:nvPr>
        </p:nvSpPr>
        <p:spPr>
          <a:noFill/>
        </p:spPr>
        <p:txBody>
          <a:bodyPr/>
          <a:lstStyle>
            <a:lvl1pPr eaLnBrk="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1pPr>
            <a:lvl2pPr eaLnBrk="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2pPr>
            <a:lvl3pPr eaLnBrk="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3pPr>
            <a:lvl4pPr eaLnBrk="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4pPr>
            <a:lvl5pPr eaLnBrk="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5pPr>
            <a:lvl6pPr marL="2281497" indent="-207409" defTabSz="414818" eaLnBrk="0" fontAlgn="base" hangingPunct="0">
              <a:lnSpc>
                <a:spcPct val="93000"/>
              </a:lnSpc>
              <a:spcBef>
                <a:spcPct val="0"/>
              </a:spcBef>
              <a:spcAft>
                <a:spcPct val="0"/>
              </a:spcAft>
              <a:buClr>
                <a:srgbClr val="000000"/>
              </a:buClr>
              <a:buSzPct val="100000"/>
              <a:buFont typeface="Times New Roman" pitchFamily="18" charset="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6pPr>
            <a:lvl7pPr marL="2696314" indent="-207409" defTabSz="414818" eaLnBrk="0" fontAlgn="base" hangingPunct="0">
              <a:lnSpc>
                <a:spcPct val="93000"/>
              </a:lnSpc>
              <a:spcBef>
                <a:spcPct val="0"/>
              </a:spcBef>
              <a:spcAft>
                <a:spcPct val="0"/>
              </a:spcAft>
              <a:buClr>
                <a:srgbClr val="000000"/>
              </a:buClr>
              <a:buSzPct val="100000"/>
              <a:buFont typeface="Times New Roman" pitchFamily="18" charset="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7pPr>
            <a:lvl8pPr marL="3111132" indent="-207409" defTabSz="414818" eaLnBrk="0" fontAlgn="base" hangingPunct="0">
              <a:lnSpc>
                <a:spcPct val="93000"/>
              </a:lnSpc>
              <a:spcBef>
                <a:spcPct val="0"/>
              </a:spcBef>
              <a:spcAft>
                <a:spcPct val="0"/>
              </a:spcAft>
              <a:buClr>
                <a:srgbClr val="000000"/>
              </a:buClr>
              <a:buSzPct val="100000"/>
              <a:buFont typeface="Times New Roman" pitchFamily="18" charset="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8pPr>
            <a:lvl9pPr marL="3525949" indent="-207409" defTabSz="414818" eaLnBrk="0" fontAlgn="base" hangingPunct="0">
              <a:lnSpc>
                <a:spcPct val="93000"/>
              </a:lnSpc>
              <a:spcBef>
                <a:spcPct val="0"/>
              </a:spcBef>
              <a:spcAft>
                <a:spcPct val="0"/>
              </a:spcAft>
              <a:buClr>
                <a:srgbClr val="000000"/>
              </a:buClr>
              <a:buSzPct val="100000"/>
              <a:buFont typeface="Times New Roman" pitchFamily="18" charset="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9pPr>
          </a:lstStyle>
          <a:p>
            <a:pPr eaLnBrk="1"/>
            <a:fld id="{FE722557-49D1-40A8-BC66-BD01F976EDE4}" type="slidenum">
              <a:rPr lang="en-US" altLang="el-GR">
                <a:solidFill>
                  <a:srgbClr val="000000"/>
                </a:solidFill>
                <a:latin typeface="Times New Roman" pitchFamily="18" charset="0"/>
              </a:rPr>
              <a:pPr eaLnBrk="1"/>
              <a:t>3</a:t>
            </a:fld>
            <a:endParaRPr lang="en-US" altLang="el-GR">
              <a:solidFill>
                <a:srgbClr val="000000"/>
              </a:solidFill>
              <a:latin typeface="Times New Roman" pitchFamily="18" charset="0"/>
            </a:endParaRPr>
          </a:p>
        </p:txBody>
      </p:sp>
      <p:sp>
        <p:nvSpPr>
          <p:cNvPr id="18435" name="Text Box 1"/>
          <p:cNvSpPr txBox="1">
            <a:spLocks noChangeArrowheads="1"/>
          </p:cNvSpPr>
          <p:nvPr/>
        </p:nvSpPr>
        <p:spPr bwMode="auto">
          <a:xfrm>
            <a:off x="1214438" y="705741"/>
            <a:ext cx="4448721" cy="3481748"/>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64" tIns="41482" rIns="82964" bIns="41482" anchor="ctr"/>
          <a:lstStyle/>
          <a:p>
            <a:pPr algn="l" defTabSz="414774" hangingPunct="0">
              <a:lnSpc>
                <a:spcPct val="93000"/>
              </a:lnSpc>
              <a:spcBef>
                <a:spcPct val="0"/>
              </a:spcBef>
              <a:spcAft>
                <a:spcPct val="0"/>
              </a:spcAft>
              <a:buClr>
                <a:srgbClr val="000000"/>
              </a:buClr>
              <a:buSzPct val="100000"/>
            </a:pPr>
            <a:endParaRPr lang="el-GR" altLang="el-GR" sz="1600" b="0">
              <a:solidFill>
                <a:prstClr val="white"/>
              </a:solidFill>
              <a:latin typeface="Arial" charset="0"/>
            </a:endParaRPr>
          </a:p>
        </p:txBody>
      </p:sp>
      <p:sp>
        <p:nvSpPr>
          <p:cNvPr id="18436" name="Rectangle 2"/>
          <p:cNvSpPr>
            <a:spLocks noGrp="1" noChangeArrowheads="1"/>
          </p:cNvSpPr>
          <p:nvPr>
            <p:ph type="body"/>
          </p:nvPr>
        </p:nvSpPr>
        <p:spPr>
          <a:xfrm>
            <a:off x="688744" y="4414910"/>
            <a:ext cx="5495892" cy="4172816"/>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l-GR"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BEAF20-8084-4BDF-AA91-DA69C35713D1}" type="slidenum">
              <a:rPr lang="en-US" smtClean="0"/>
              <a:pPr>
                <a:defRPr/>
              </a:pPr>
              <a:t>41</a:t>
            </a:fld>
            <a:endParaRPr lang="en-US" dirty="0"/>
          </a:p>
        </p:txBody>
      </p:sp>
    </p:spTree>
    <p:extLst>
      <p:ext uri="{BB962C8B-B14F-4D97-AF65-F5344CB8AC3E}">
        <p14:creationId xmlns:p14="http://schemas.microsoft.com/office/powerpoint/2010/main" val="17341493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0"/>
              </a:spcBef>
              <a:spcAft>
                <a:spcPts val="600"/>
              </a:spcAft>
            </a:pPr>
            <a:r>
              <a:rPr lang="el-GR" sz="1200" b="0" i="1" kern="1200" dirty="0" smtClean="0">
                <a:solidFill>
                  <a:schemeClr val="tx1"/>
                </a:solidFill>
                <a:latin typeface="Calibri" pitchFamily="34" charset="0"/>
                <a:ea typeface="+mn-ea"/>
                <a:cs typeface="+mn-cs"/>
              </a:rPr>
              <a:t>Λεπτομερής σχεδιασμός</a:t>
            </a:r>
            <a:r>
              <a:rPr lang="el-GR" sz="1200" b="0" kern="1200" dirty="0" smtClean="0">
                <a:solidFill>
                  <a:schemeClr val="tx1"/>
                </a:solidFill>
                <a:latin typeface="Calibri" pitchFamily="34" charset="0"/>
                <a:ea typeface="+mn-ea"/>
                <a:cs typeface="+mn-cs"/>
              </a:rPr>
              <a:t>:</a:t>
            </a:r>
          </a:p>
          <a:p>
            <a:pPr marL="182563" indent="-182563" algn="l">
              <a:spcBef>
                <a:spcPts val="0"/>
              </a:spcBef>
              <a:spcAft>
                <a:spcPts val="600"/>
              </a:spcAft>
              <a:buClr>
                <a:schemeClr val="tx1">
                  <a:lumMod val="60000"/>
                  <a:lumOff val="40000"/>
                </a:schemeClr>
              </a:buClr>
              <a:buFont typeface="Arial" panose="020B0604020202020204" pitchFamily="34" charset="0"/>
              <a:buChar char="•"/>
            </a:pPr>
            <a:r>
              <a:rPr lang="el-GR" sz="1200" b="0" kern="1200" dirty="0" smtClean="0">
                <a:solidFill>
                  <a:schemeClr val="tx1"/>
                </a:solidFill>
                <a:latin typeface="Calibri" pitchFamily="34" charset="0"/>
                <a:ea typeface="+mn-ea"/>
                <a:cs typeface="+mn-cs"/>
              </a:rPr>
              <a:t>πληροφόρηση για εισαγωγή της κάρτας</a:t>
            </a:r>
          </a:p>
          <a:p>
            <a:pPr marL="182563" indent="-182563" algn="l">
              <a:spcBef>
                <a:spcPts val="0"/>
              </a:spcBef>
              <a:spcAft>
                <a:spcPts val="600"/>
              </a:spcAft>
              <a:buClr>
                <a:schemeClr val="tx1">
                  <a:lumMod val="60000"/>
                  <a:lumOff val="40000"/>
                </a:schemeClr>
              </a:buClr>
              <a:buFont typeface="Arial" panose="020B0604020202020204" pitchFamily="34" charset="0"/>
              <a:buChar char="•"/>
            </a:pPr>
            <a:r>
              <a:rPr lang="el-GR" sz="1200" b="0" kern="1200" dirty="0" smtClean="0">
                <a:solidFill>
                  <a:schemeClr val="tx1"/>
                </a:solidFill>
                <a:latin typeface="Calibri" pitchFamily="34" charset="0"/>
                <a:ea typeface="+mn-ea"/>
                <a:cs typeface="+mn-cs"/>
              </a:rPr>
              <a:t>υποδοχή κάρτας και σημείο που θα τοποθετηθεί</a:t>
            </a:r>
          </a:p>
          <a:p>
            <a:pPr marL="182563" indent="-182563" algn="l">
              <a:spcBef>
                <a:spcPts val="0"/>
              </a:spcBef>
              <a:spcAft>
                <a:spcPts val="600"/>
              </a:spcAft>
              <a:buClr>
                <a:schemeClr val="tx1">
                  <a:lumMod val="60000"/>
                  <a:lumOff val="40000"/>
                </a:schemeClr>
              </a:buClr>
              <a:buFont typeface="Arial" panose="020B0604020202020204" pitchFamily="34" charset="0"/>
              <a:buChar char="•"/>
            </a:pPr>
            <a:r>
              <a:rPr lang="el-GR" sz="1200" b="0" kern="1200" dirty="0" smtClean="0">
                <a:solidFill>
                  <a:schemeClr val="tx1"/>
                </a:solidFill>
                <a:latin typeface="Calibri" pitchFamily="34" charset="0"/>
                <a:ea typeface="+mn-ea"/>
                <a:cs typeface="+mn-cs"/>
              </a:rPr>
              <a:t>πληροφόρηση για υπόδειξη του κωδικού</a:t>
            </a:r>
          </a:p>
          <a:p>
            <a:pPr marL="182563" indent="-182563" algn="l">
              <a:spcBef>
                <a:spcPts val="0"/>
              </a:spcBef>
              <a:spcAft>
                <a:spcPts val="600"/>
              </a:spcAft>
              <a:buClr>
                <a:schemeClr val="tx1">
                  <a:lumMod val="60000"/>
                  <a:lumOff val="40000"/>
                </a:schemeClr>
              </a:buClr>
              <a:buFont typeface="Arial" panose="020B0604020202020204" pitchFamily="34" charset="0"/>
              <a:buChar char="•"/>
            </a:pPr>
            <a:r>
              <a:rPr lang="el-GR" sz="1200" b="0" kern="1200" dirty="0" smtClean="0">
                <a:solidFill>
                  <a:schemeClr val="tx1"/>
                </a:solidFill>
                <a:latin typeface="Calibri" pitchFamily="34" charset="0"/>
                <a:ea typeface="+mn-ea"/>
                <a:cs typeface="+mn-cs"/>
              </a:rPr>
              <a:t>τρόπος υπόδειξης του κωδικού</a:t>
            </a:r>
            <a:endParaRPr lang="el-GR" sz="1200" b="0" kern="1200" dirty="0">
              <a:solidFill>
                <a:schemeClr val="tx1"/>
              </a:solidFill>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D7BEAF20-8084-4BDF-AA91-DA69C35713D1}" type="slidenum">
              <a:rPr lang="en-US" smtClean="0"/>
              <a:pPr>
                <a:defRPr/>
              </a:pPr>
              <a:t>42</a:t>
            </a:fld>
            <a:endParaRPr lang="en-US" dirty="0"/>
          </a:p>
        </p:txBody>
      </p:sp>
    </p:spTree>
    <p:extLst>
      <p:ext uri="{BB962C8B-B14F-4D97-AF65-F5344CB8AC3E}">
        <p14:creationId xmlns:p14="http://schemas.microsoft.com/office/powerpoint/2010/main" val="17341493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Λεπτομερής</a:t>
            </a:r>
            <a:r>
              <a:rPr lang="el-GR" baseline="0" dirty="0" smtClean="0"/>
              <a:t> σχεδιασμός: για τι πρέπει να πληροφορείται ο χρήστης, τρόπος επιλογής λογαριασμού, τρόπος/οι υπόδειξης ποσού και επιθυμιών</a:t>
            </a:r>
            <a:endParaRPr lang="en-US" dirty="0"/>
          </a:p>
        </p:txBody>
      </p:sp>
      <p:sp>
        <p:nvSpPr>
          <p:cNvPr id="4" name="Slide Number Placeholder 3"/>
          <p:cNvSpPr>
            <a:spLocks noGrp="1"/>
          </p:cNvSpPr>
          <p:nvPr>
            <p:ph type="sldNum" sz="quarter" idx="10"/>
          </p:nvPr>
        </p:nvSpPr>
        <p:spPr/>
        <p:txBody>
          <a:bodyPr/>
          <a:lstStyle/>
          <a:p>
            <a:pPr>
              <a:defRPr/>
            </a:pPr>
            <a:fld id="{D7BEAF20-8084-4BDF-AA91-DA69C35713D1}" type="slidenum">
              <a:rPr lang="en-US" smtClean="0"/>
              <a:pPr>
                <a:defRPr/>
              </a:pPr>
              <a:t>43</a:t>
            </a:fld>
            <a:endParaRPr lang="en-US" dirty="0"/>
          </a:p>
        </p:txBody>
      </p:sp>
    </p:spTree>
    <p:extLst>
      <p:ext uri="{BB962C8B-B14F-4D97-AF65-F5344CB8AC3E}">
        <p14:creationId xmlns:p14="http://schemas.microsoft.com/office/powerpoint/2010/main" val="17341493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0"/>
              </a:spcBef>
              <a:spcAft>
                <a:spcPts val="600"/>
              </a:spcAft>
            </a:pPr>
            <a:r>
              <a:rPr lang="el-GR" sz="1200" b="0" i="1" kern="1200" dirty="0" smtClean="0">
                <a:solidFill>
                  <a:schemeClr val="tx1"/>
                </a:solidFill>
                <a:latin typeface="Calibri" pitchFamily="34" charset="0"/>
                <a:ea typeface="+mn-ea"/>
                <a:cs typeface="+mn-cs"/>
              </a:rPr>
              <a:t>Λεπτομερής σχεδιασμός</a:t>
            </a:r>
            <a:r>
              <a:rPr lang="el-GR" sz="1200" b="0" kern="1200" dirty="0" smtClean="0">
                <a:solidFill>
                  <a:schemeClr val="tx1"/>
                </a:solidFill>
                <a:latin typeface="Calibri" pitchFamily="34" charset="0"/>
                <a:ea typeface="+mn-ea"/>
                <a:cs typeface="+mn-cs"/>
              </a:rPr>
              <a:t>:</a:t>
            </a:r>
          </a:p>
          <a:p>
            <a:pPr marL="182563" indent="-182563" algn="l">
              <a:spcBef>
                <a:spcPts val="0"/>
              </a:spcBef>
              <a:spcAft>
                <a:spcPts val="600"/>
              </a:spcAft>
              <a:buClr>
                <a:schemeClr val="tx1">
                  <a:lumMod val="60000"/>
                  <a:lumOff val="40000"/>
                </a:schemeClr>
              </a:buClr>
              <a:buFont typeface="Arial" panose="020B0604020202020204" pitchFamily="34" charset="0"/>
              <a:buChar char="•"/>
            </a:pPr>
            <a:r>
              <a:rPr lang="el-GR" sz="1200" b="0" kern="1200" dirty="0" smtClean="0">
                <a:solidFill>
                  <a:schemeClr val="tx1"/>
                </a:solidFill>
                <a:latin typeface="Calibri" pitchFamily="34" charset="0"/>
                <a:ea typeface="+mn-ea"/>
                <a:cs typeface="+mn-cs"/>
              </a:rPr>
              <a:t>θυρίδα εξόδου χρημάτων και σημείο πού θα τοποθετηθεί</a:t>
            </a:r>
          </a:p>
          <a:p>
            <a:pPr marL="182563" indent="-182563" algn="l">
              <a:spcBef>
                <a:spcPts val="0"/>
              </a:spcBef>
              <a:spcAft>
                <a:spcPts val="600"/>
              </a:spcAft>
              <a:buClr>
                <a:schemeClr val="tx1">
                  <a:lumMod val="60000"/>
                  <a:lumOff val="40000"/>
                </a:schemeClr>
              </a:buClr>
              <a:buFont typeface="Arial" panose="020B0604020202020204" pitchFamily="34" charset="0"/>
              <a:buChar char="•"/>
            </a:pPr>
            <a:r>
              <a:rPr lang="el-GR" sz="1200" b="0" kern="1200" dirty="0" smtClean="0">
                <a:solidFill>
                  <a:schemeClr val="tx1"/>
                </a:solidFill>
                <a:latin typeface="Calibri" pitchFamily="34" charset="0"/>
                <a:ea typeface="+mn-ea"/>
                <a:cs typeface="+mn-cs"/>
              </a:rPr>
              <a:t>θυρίδα εξόδου απόδειξης συναλλαγής και σημείο πού θα τοποθετηθεί</a:t>
            </a:r>
          </a:p>
          <a:p>
            <a:endParaRPr lang="en-US" dirty="0"/>
          </a:p>
        </p:txBody>
      </p:sp>
      <p:sp>
        <p:nvSpPr>
          <p:cNvPr id="4" name="Slide Number Placeholder 3"/>
          <p:cNvSpPr>
            <a:spLocks noGrp="1"/>
          </p:cNvSpPr>
          <p:nvPr>
            <p:ph type="sldNum" sz="quarter" idx="10"/>
          </p:nvPr>
        </p:nvSpPr>
        <p:spPr/>
        <p:txBody>
          <a:bodyPr/>
          <a:lstStyle/>
          <a:p>
            <a:pPr>
              <a:defRPr/>
            </a:pPr>
            <a:fld id="{D7BEAF20-8084-4BDF-AA91-DA69C35713D1}" type="slidenum">
              <a:rPr lang="en-US" smtClean="0"/>
              <a:pPr>
                <a:defRPr/>
              </a:pPr>
              <a:t>44</a:t>
            </a:fld>
            <a:endParaRPr lang="en-US" dirty="0"/>
          </a:p>
        </p:txBody>
      </p:sp>
    </p:spTree>
    <p:extLst>
      <p:ext uri="{BB962C8B-B14F-4D97-AF65-F5344CB8AC3E}">
        <p14:creationId xmlns:p14="http://schemas.microsoft.com/office/powerpoint/2010/main" val="17341493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BEAF20-8084-4BDF-AA91-DA69C35713D1}" type="slidenum">
              <a:rPr lang="en-US" smtClean="0"/>
              <a:pPr>
                <a:defRPr/>
              </a:pPr>
              <a:t>45</a:t>
            </a:fld>
            <a:endParaRPr lang="en-US" dirty="0"/>
          </a:p>
        </p:txBody>
      </p:sp>
    </p:spTree>
    <p:extLst>
      <p:ext uri="{BB962C8B-B14F-4D97-AF65-F5344CB8AC3E}">
        <p14:creationId xmlns:p14="http://schemas.microsoft.com/office/powerpoint/2010/main" val="17341493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BEAF20-8084-4BDF-AA91-DA69C35713D1}" type="slidenum">
              <a:rPr lang="en-US" smtClean="0"/>
              <a:pPr>
                <a:defRPr/>
              </a:pPr>
              <a:t>46</a:t>
            </a:fld>
            <a:endParaRPr lang="en-US" dirty="0"/>
          </a:p>
        </p:txBody>
      </p:sp>
    </p:spTree>
    <p:extLst>
      <p:ext uri="{BB962C8B-B14F-4D97-AF65-F5344CB8AC3E}">
        <p14:creationId xmlns:p14="http://schemas.microsoft.com/office/powerpoint/2010/main" val="17341493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BEAF20-8084-4BDF-AA91-DA69C35713D1}" type="slidenum">
              <a:rPr lang="en-US" smtClean="0"/>
              <a:pPr>
                <a:defRPr/>
              </a:pPr>
              <a:t>47</a:t>
            </a:fld>
            <a:endParaRPr lang="en-US" dirty="0"/>
          </a:p>
        </p:txBody>
      </p:sp>
    </p:spTree>
    <p:extLst>
      <p:ext uri="{BB962C8B-B14F-4D97-AF65-F5344CB8AC3E}">
        <p14:creationId xmlns:p14="http://schemas.microsoft.com/office/powerpoint/2010/main" val="17341493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D7BEAF20-8084-4BDF-AA91-DA69C35713D1}" type="slidenum">
              <a:rPr lang="en-US" smtClean="0"/>
              <a:pPr>
                <a:defRPr/>
              </a:pPr>
              <a:t>53</a:t>
            </a:fld>
            <a:endParaRPr lang="en-US" dirty="0"/>
          </a:p>
        </p:txBody>
      </p:sp>
    </p:spTree>
    <p:extLst>
      <p:ext uri="{BB962C8B-B14F-4D97-AF65-F5344CB8AC3E}">
        <p14:creationId xmlns:p14="http://schemas.microsoft.com/office/powerpoint/2010/main" val="21915896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BEAF20-8084-4BDF-AA91-DA69C35713D1}" type="slidenum">
              <a:rPr lang="en-US" smtClean="0"/>
              <a:pPr>
                <a:defRPr/>
              </a:pPr>
              <a:t>56</a:t>
            </a:fld>
            <a:endParaRPr lang="en-US" dirty="0"/>
          </a:p>
        </p:txBody>
      </p:sp>
    </p:spTree>
    <p:extLst>
      <p:ext uri="{BB962C8B-B14F-4D97-AF65-F5344CB8AC3E}">
        <p14:creationId xmlns:p14="http://schemas.microsoft.com/office/powerpoint/2010/main" val="17341493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D7BEAF20-8084-4BDF-AA91-DA69C35713D1}" type="slidenum">
              <a:rPr lang="en-US" smtClean="0"/>
              <a:pPr>
                <a:defRPr/>
              </a:pPr>
              <a:t>58</a:t>
            </a:fld>
            <a:endParaRPr lang="en-US" dirty="0"/>
          </a:p>
        </p:txBody>
      </p:sp>
    </p:spTree>
    <p:extLst>
      <p:ext uri="{BB962C8B-B14F-4D97-AF65-F5344CB8AC3E}">
        <p14:creationId xmlns:p14="http://schemas.microsoft.com/office/powerpoint/2010/main" val="1512596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13"/>
          <p:cNvSpPr>
            <a:spLocks noGrp="1" noChangeArrowheads="1"/>
          </p:cNvSpPr>
          <p:nvPr>
            <p:ph type="sldNum" sz="quarter"/>
          </p:nvPr>
        </p:nvSpPr>
        <p:spPr>
          <a:noFill/>
        </p:spPr>
        <p:txBody>
          <a:bodyPr/>
          <a:lstStyle>
            <a:lvl1pPr eaLnBrk="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1pPr>
            <a:lvl2pPr eaLnBrk="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2pPr>
            <a:lvl3pPr eaLnBrk="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3pPr>
            <a:lvl4pPr eaLnBrk="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4pPr>
            <a:lvl5pPr eaLnBrk="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5pPr>
            <a:lvl6pPr marL="2281497" indent="-207409" defTabSz="414818" eaLnBrk="0" fontAlgn="base" hangingPunct="0">
              <a:lnSpc>
                <a:spcPct val="93000"/>
              </a:lnSpc>
              <a:spcBef>
                <a:spcPct val="0"/>
              </a:spcBef>
              <a:spcAft>
                <a:spcPct val="0"/>
              </a:spcAft>
              <a:buClr>
                <a:srgbClr val="000000"/>
              </a:buClr>
              <a:buSzPct val="100000"/>
              <a:buFont typeface="Times New Roman" pitchFamily="18" charset="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6pPr>
            <a:lvl7pPr marL="2696314" indent="-207409" defTabSz="414818" eaLnBrk="0" fontAlgn="base" hangingPunct="0">
              <a:lnSpc>
                <a:spcPct val="93000"/>
              </a:lnSpc>
              <a:spcBef>
                <a:spcPct val="0"/>
              </a:spcBef>
              <a:spcAft>
                <a:spcPct val="0"/>
              </a:spcAft>
              <a:buClr>
                <a:srgbClr val="000000"/>
              </a:buClr>
              <a:buSzPct val="100000"/>
              <a:buFont typeface="Times New Roman" pitchFamily="18" charset="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7pPr>
            <a:lvl8pPr marL="3111132" indent="-207409" defTabSz="414818" eaLnBrk="0" fontAlgn="base" hangingPunct="0">
              <a:lnSpc>
                <a:spcPct val="93000"/>
              </a:lnSpc>
              <a:spcBef>
                <a:spcPct val="0"/>
              </a:spcBef>
              <a:spcAft>
                <a:spcPct val="0"/>
              </a:spcAft>
              <a:buClr>
                <a:srgbClr val="000000"/>
              </a:buClr>
              <a:buSzPct val="100000"/>
              <a:buFont typeface="Times New Roman" pitchFamily="18" charset="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8pPr>
            <a:lvl9pPr marL="3525949" indent="-207409" defTabSz="414818" eaLnBrk="0" fontAlgn="base" hangingPunct="0">
              <a:lnSpc>
                <a:spcPct val="93000"/>
              </a:lnSpc>
              <a:spcBef>
                <a:spcPct val="0"/>
              </a:spcBef>
              <a:spcAft>
                <a:spcPct val="0"/>
              </a:spcAft>
              <a:buClr>
                <a:srgbClr val="000000"/>
              </a:buClr>
              <a:buSzPct val="100000"/>
              <a:buFont typeface="Times New Roman" pitchFamily="18" charset="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9pPr>
          </a:lstStyle>
          <a:p>
            <a:pPr eaLnBrk="1"/>
            <a:fld id="{B3A7133A-4B2F-477F-9BA8-22836E3A9080}" type="slidenum">
              <a:rPr lang="en-US" altLang="el-GR">
                <a:solidFill>
                  <a:srgbClr val="000000"/>
                </a:solidFill>
                <a:latin typeface="Times New Roman" pitchFamily="18" charset="0"/>
              </a:rPr>
              <a:pPr eaLnBrk="1"/>
              <a:t>4</a:t>
            </a:fld>
            <a:endParaRPr lang="en-US" altLang="el-GR">
              <a:solidFill>
                <a:srgbClr val="000000"/>
              </a:solidFill>
              <a:latin typeface="Times New Roman" pitchFamily="18" charset="0"/>
            </a:endParaRPr>
          </a:p>
        </p:txBody>
      </p:sp>
      <p:sp>
        <p:nvSpPr>
          <p:cNvPr id="17411" name="Text Box 1"/>
          <p:cNvSpPr txBox="1">
            <a:spLocks noChangeArrowheads="1"/>
          </p:cNvSpPr>
          <p:nvPr/>
        </p:nvSpPr>
        <p:spPr bwMode="auto">
          <a:xfrm>
            <a:off x="1214438" y="705741"/>
            <a:ext cx="4448721" cy="3481748"/>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64" tIns="41482" rIns="82964" bIns="41482" anchor="ctr"/>
          <a:lstStyle/>
          <a:p>
            <a:pPr algn="l" defTabSz="414774" hangingPunct="0">
              <a:lnSpc>
                <a:spcPct val="93000"/>
              </a:lnSpc>
              <a:spcBef>
                <a:spcPct val="0"/>
              </a:spcBef>
              <a:spcAft>
                <a:spcPct val="0"/>
              </a:spcAft>
              <a:buClr>
                <a:srgbClr val="000000"/>
              </a:buClr>
              <a:buSzPct val="100000"/>
            </a:pPr>
            <a:endParaRPr lang="el-GR" altLang="el-GR" sz="1600" b="0">
              <a:solidFill>
                <a:prstClr val="white"/>
              </a:solidFill>
              <a:latin typeface="Arial" charset="0"/>
            </a:endParaRPr>
          </a:p>
        </p:txBody>
      </p:sp>
      <p:sp>
        <p:nvSpPr>
          <p:cNvPr id="17412" name="Rectangle 2"/>
          <p:cNvSpPr>
            <a:spLocks noGrp="1" noChangeArrowheads="1"/>
          </p:cNvSpPr>
          <p:nvPr>
            <p:ph type="body"/>
          </p:nvPr>
        </p:nvSpPr>
        <p:spPr>
          <a:xfrm>
            <a:off x="688744" y="4414910"/>
            <a:ext cx="5495892" cy="4172816"/>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l-GR"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D7BEAF20-8084-4BDF-AA91-DA69C35713D1}" type="slidenum">
              <a:rPr lang="en-US" smtClean="0"/>
              <a:pPr>
                <a:defRPr/>
              </a:pPr>
              <a:t>67</a:t>
            </a:fld>
            <a:endParaRPr lang="en-US" dirty="0"/>
          </a:p>
        </p:txBody>
      </p:sp>
    </p:spTree>
    <p:extLst>
      <p:ext uri="{BB962C8B-B14F-4D97-AF65-F5344CB8AC3E}">
        <p14:creationId xmlns:p14="http://schemas.microsoft.com/office/powerpoint/2010/main" val="36060687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ct val="100000"/>
              </a:spcBef>
              <a:spcAft>
                <a:spcPts val="0"/>
              </a:spcAft>
              <a:defRPr/>
            </a:pPr>
            <a:r>
              <a:rPr lang="el-GR" altLang="el-GR" sz="1400" b="0" kern="1200" dirty="0" smtClean="0">
                <a:solidFill>
                  <a:schemeClr val="tx1"/>
                </a:solidFill>
                <a:latin typeface="Calibri" pitchFamily="34" charset="0"/>
                <a:ea typeface="+mn-ea"/>
                <a:cs typeface="+mn-cs"/>
              </a:rPr>
              <a:t>Γενικά το σύστημα θα πρέπει να υποστηρίζει τα εξής γενικά καθήκοντα:</a:t>
            </a:r>
            <a:endParaRPr lang="en-US" altLang="el-GR" sz="1400" b="0" kern="1200" dirty="0" smtClean="0">
              <a:solidFill>
                <a:schemeClr val="tx1"/>
              </a:solidFill>
              <a:latin typeface="Calibri" pitchFamily="34" charset="0"/>
              <a:ea typeface="+mn-ea"/>
              <a:cs typeface="Times New Roman" pitchFamily="18" charset="0"/>
            </a:endParaRPr>
          </a:p>
          <a:p>
            <a:pPr marL="720000" indent="-342900" algn="l">
              <a:spcBef>
                <a:spcPct val="50000"/>
              </a:spcBef>
              <a:spcAft>
                <a:spcPts val="0"/>
              </a:spcAft>
              <a:buFont typeface="+mj-lt"/>
              <a:buAutoNum type="arabicPeriod"/>
              <a:defRPr/>
            </a:pPr>
            <a:r>
              <a:rPr lang="el-GR" altLang="el-GR" sz="1200" b="0" kern="1200" dirty="0" smtClean="0">
                <a:solidFill>
                  <a:schemeClr val="tx1"/>
                </a:solidFill>
                <a:latin typeface="Calibri" pitchFamily="34" charset="0"/>
                <a:ea typeface="+mn-ea"/>
                <a:cs typeface="+mn-cs"/>
              </a:rPr>
              <a:t>καταγραφή σε ενεργό χρόνο των ιατρικών συμβουλών προς τα πλοία,</a:t>
            </a:r>
            <a:endParaRPr lang="en-US" altLang="el-GR" sz="1200" b="0" kern="1200" dirty="0" smtClean="0">
              <a:solidFill>
                <a:schemeClr val="tx1"/>
              </a:solidFill>
              <a:latin typeface="Calibri" pitchFamily="34" charset="0"/>
              <a:ea typeface="+mn-ea"/>
              <a:cs typeface="Times New Roman" pitchFamily="18" charset="0"/>
            </a:endParaRPr>
          </a:p>
          <a:p>
            <a:pPr marL="720000" indent="-342900" algn="l">
              <a:spcBef>
                <a:spcPct val="50000"/>
              </a:spcBef>
              <a:spcAft>
                <a:spcPts val="0"/>
              </a:spcAft>
              <a:buFont typeface="+mj-lt"/>
              <a:buAutoNum type="arabicPeriod"/>
              <a:defRPr/>
            </a:pPr>
            <a:r>
              <a:rPr lang="el-GR" altLang="el-GR" sz="1200" b="0" kern="1200" dirty="0" smtClean="0">
                <a:solidFill>
                  <a:schemeClr val="tx1"/>
                </a:solidFill>
                <a:latin typeface="Calibri" pitchFamily="34" charset="0"/>
                <a:ea typeface="+mn-ea"/>
                <a:cs typeface="+mn-cs"/>
              </a:rPr>
              <a:t>διαχείριση των ιατρικών αρχείων (αρχειοθέτηση, αναζήτηση, στατιστική επεξεργασία) και</a:t>
            </a:r>
            <a:endParaRPr lang="en-US" altLang="el-GR" sz="1200" b="0" kern="1200" dirty="0" smtClean="0">
              <a:solidFill>
                <a:schemeClr val="tx1"/>
              </a:solidFill>
              <a:latin typeface="Calibri" pitchFamily="34" charset="0"/>
              <a:ea typeface="+mn-ea"/>
              <a:cs typeface="Times New Roman" pitchFamily="18" charset="0"/>
            </a:endParaRPr>
          </a:p>
          <a:p>
            <a:pPr marL="720000" indent="-342900" algn="l">
              <a:spcBef>
                <a:spcPct val="50000"/>
              </a:spcBef>
              <a:spcAft>
                <a:spcPts val="0"/>
              </a:spcAft>
              <a:buFont typeface="+mj-lt"/>
              <a:buAutoNum type="arabicPeriod"/>
              <a:defRPr/>
            </a:pPr>
            <a:r>
              <a:rPr lang="el-GR" altLang="el-GR" sz="1200" b="0" kern="1200" dirty="0" smtClean="0">
                <a:solidFill>
                  <a:schemeClr val="tx1"/>
                </a:solidFill>
                <a:latin typeface="Calibri" pitchFamily="34" charset="0"/>
                <a:ea typeface="+mn-ea"/>
                <a:cs typeface="+mn-cs"/>
              </a:rPr>
              <a:t>έκδοση ιατρικών βεβαιώσεων.</a:t>
            </a:r>
            <a:endParaRPr lang="en-US" altLang="el-GR" sz="1200" b="0" kern="1200" dirty="0" smtClean="0">
              <a:solidFill>
                <a:schemeClr val="tx1"/>
              </a:solidFill>
              <a:latin typeface="Calibri" pitchFamily="34" charset="0"/>
              <a:ea typeface="+mn-ea"/>
              <a:cs typeface="Times New Roman" pitchFamily="18" charset="0"/>
            </a:endParaRPr>
          </a:p>
          <a:p>
            <a:endParaRPr lang="el-GR" dirty="0"/>
          </a:p>
        </p:txBody>
      </p:sp>
      <p:sp>
        <p:nvSpPr>
          <p:cNvPr id="4" name="Slide Number Placeholder 3"/>
          <p:cNvSpPr>
            <a:spLocks noGrp="1"/>
          </p:cNvSpPr>
          <p:nvPr>
            <p:ph type="sldNum" sz="quarter" idx="10"/>
          </p:nvPr>
        </p:nvSpPr>
        <p:spPr/>
        <p:txBody>
          <a:bodyPr/>
          <a:lstStyle/>
          <a:p>
            <a:pPr>
              <a:defRPr/>
            </a:pPr>
            <a:fld id="{D7BEAF20-8084-4BDF-AA91-DA69C35713D1}" type="slidenum">
              <a:rPr lang="en-US" smtClean="0"/>
              <a:pPr>
                <a:defRPr/>
              </a:pPr>
              <a:t>71</a:t>
            </a:fld>
            <a:endParaRPr lang="en-US" dirty="0"/>
          </a:p>
        </p:txBody>
      </p:sp>
    </p:spTree>
    <p:extLst>
      <p:ext uri="{BB962C8B-B14F-4D97-AF65-F5344CB8AC3E}">
        <p14:creationId xmlns:p14="http://schemas.microsoft.com/office/powerpoint/2010/main" val="1525074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13"/>
          <p:cNvSpPr>
            <a:spLocks noGrp="1" noChangeArrowheads="1"/>
          </p:cNvSpPr>
          <p:nvPr>
            <p:ph type="sldNum" sz="quarter"/>
          </p:nvPr>
        </p:nvSpPr>
        <p:spPr>
          <a:noFill/>
        </p:spPr>
        <p:txBody>
          <a:bodyPr/>
          <a:lstStyle>
            <a:lvl1pPr eaLnBrk="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1pPr>
            <a:lvl2pPr eaLnBrk="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2pPr>
            <a:lvl3pPr eaLnBrk="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3pPr>
            <a:lvl4pPr eaLnBrk="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4pPr>
            <a:lvl5pPr eaLnBrk="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5pPr>
            <a:lvl6pPr marL="2281497" indent="-207409" defTabSz="414818" eaLnBrk="0" fontAlgn="base" hangingPunct="0">
              <a:lnSpc>
                <a:spcPct val="93000"/>
              </a:lnSpc>
              <a:spcBef>
                <a:spcPct val="0"/>
              </a:spcBef>
              <a:spcAft>
                <a:spcPct val="0"/>
              </a:spcAft>
              <a:buClr>
                <a:srgbClr val="000000"/>
              </a:buClr>
              <a:buSzPct val="100000"/>
              <a:buFont typeface="Times New Roman" pitchFamily="18" charset="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6pPr>
            <a:lvl7pPr marL="2696314" indent="-207409" defTabSz="414818" eaLnBrk="0" fontAlgn="base" hangingPunct="0">
              <a:lnSpc>
                <a:spcPct val="93000"/>
              </a:lnSpc>
              <a:spcBef>
                <a:spcPct val="0"/>
              </a:spcBef>
              <a:spcAft>
                <a:spcPct val="0"/>
              </a:spcAft>
              <a:buClr>
                <a:srgbClr val="000000"/>
              </a:buClr>
              <a:buSzPct val="100000"/>
              <a:buFont typeface="Times New Roman" pitchFamily="18" charset="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7pPr>
            <a:lvl8pPr marL="3111132" indent="-207409" defTabSz="414818" eaLnBrk="0" fontAlgn="base" hangingPunct="0">
              <a:lnSpc>
                <a:spcPct val="93000"/>
              </a:lnSpc>
              <a:spcBef>
                <a:spcPct val="0"/>
              </a:spcBef>
              <a:spcAft>
                <a:spcPct val="0"/>
              </a:spcAft>
              <a:buClr>
                <a:srgbClr val="000000"/>
              </a:buClr>
              <a:buSzPct val="100000"/>
              <a:buFont typeface="Times New Roman" pitchFamily="18" charset="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8pPr>
            <a:lvl9pPr marL="3525949" indent="-207409" defTabSz="414818" eaLnBrk="0" fontAlgn="base" hangingPunct="0">
              <a:lnSpc>
                <a:spcPct val="93000"/>
              </a:lnSpc>
              <a:spcBef>
                <a:spcPct val="0"/>
              </a:spcBef>
              <a:spcAft>
                <a:spcPct val="0"/>
              </a:spcAft>
              <a:buClr>
                <a:srgbClr val="000000"/>
              </a:buClr>
              <a:buSzPct val="100000"/>
              <a:buFont typeface="Times New Roman" pitchFamily="18" charset="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9pPr>
          </a:lstStyle>
          <a:p>
            <a:pPr eaLnBrk="1"/>
            <a:fld id="{84CE9CB4-C4A6-4863-A993-3E8B012D33CB}" type="slidenum">
              <a:rPr lang="en-US" altLang="el-GR">
                <a:solidFill>
                  <a:srgbClr val="000000"/>
                </a:solidFill>
                <a:latin typeface="Times New Roman" pitchFamily="18" charset="0"/>
              </a:rPr>
              <a:pPr eaLnBrk="1"/>
              <a:t>5</a:t>
            </a:fld>
            <a:endParaRPr lang="en-US" altLang="el-GR">
              <a:solidFill>
                <a:srgbClr val="000000"/>
              </a:solidFill>
              <a:latin typeface="Times New Roman" pitchFamily="18" charset="0"/>
            </a:endParaRPr>
          </a:p>
        </p:txBody>
      </p:sp>
      <p:sp>
        <p:nvSpPr>
          <p:cNvPr id="19459" name="Text Box 1"/>
          <p:cNvSpPr txBox="1">
            <a:spLocks noChangeArrowheads="1"/>
          </p:cNvSpPr>
          <p:nvPr/>
        </p:nvSpPr>
        <p:spPr bwMode="auto">
          <a:xfrm>
            <a:off x="1214438" y="705741"/>
            <a:ext cx="4448721" cy="3481748"/>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64" tIns="41482" rIns="82964" bIns="41482" anchor="ctr"/>
          <a:lstStyle/>
          <a:p>
            <a:pPr algn="l" defTabSz="414774" hangingPunct="0">
              <a:lnSpc>
                <a:spcPct val="93000"/>
              </a:lnSpc>
              <a:spcBef>
                <a:spcPct val="0"/>
              </a:spcBef>
              <a:spcAft>
                <a:spcPct val="0"/>
              </a:spcAft>
              <a:buClr>
                <a:srgbClr val="000000"/>
              </a:buClr>
              <a:buSzPct val="100000"/>
            </a:pPr>
            <a:endParaRPr lang="el-GR" altLang="el-GR" sz="1600" b="0">
              <a:solidFill>
                <a:prstClr val="white"/>
              </a:solidFill>
              <a:latin typeface="Arial" charset="0"/>
            </a:endParaRPr>
          </a:p>
        </p:txBody>
      </p:sp>
      <p:sp>
        <p:nvSpPr>
          <p:cNvPr id="19460" name="Rectangle 2"/>
          <p:cNvSpPr>
            <a:spLocks noGrp="1" noChangeArrowheads="1"/>
          </p:cNvSpPr>
          <p:nvPr>
            <p:ph type="body"/>
          </p:nvPr>
        </p:nvSpPr>
        <p:spPr>
          <a:xfrm>
            <a:off x="688744" y="4414910"/>
            <a:ext cx="5495892" cy="4172816"/>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l-G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13"/>
          <p:cNvSpPr>
            <a:spLocks noGrp="1" noChangeArrowheads="1"/>
          </p:cNvSpPr>
          <p:nvPr>
            <p:ph type="sldNum" sz="quarter"/>
          </p:nvPr>
        </p:nvSpPr>
        <p:spPr>
          <a:noFill/>
        </p:spPr>
        <p:txBody>
          <a:bodyPr/>
          <a:lstStyle>
            <a:lvl1pPr eaLnBrk="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1pPr>
            <a:lvl2pPr eaLnBrk="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2pPr>
            <a:lvl3pPr eaLnBrk="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3pPr>
            <a:lvl4pPr eaLnBrk="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4pPr>
            <a:lvl5pPr eaLnBrk="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5pPr>
            <a:lvl6pPr marL="2281497" indent="-207409" defTabSz="414818" eaLnBrk="0" fontAlgn="base" hangingPunct="0">
              <a:lnSpc>
                <a:spcPct val="93000"/>
              </a:lnSpc>
              <a:spcBef>
                <a:spcPct val="0"/>
              </a:spcBef>
              <a:spcAft>
                <a:spcPct val="0"/>
              </a:spcAft>
              <a:buClr>
                <a:srgbClr val="000000"/>
              </a:buClr>
              <a:buSzPct val="100000"/>
              <a:buFont typeface="Times New Roman" pitchFamily="18" charset="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6pPr>
            <a:lvl7pPr marL="2696314" indent="-207409" defTabSz="414818" eaLnBrk="0" fontAlgn="base" hangingPunct="0">
              <a:lnSpc>
                <a:spcPct val="93000"/>
              </a:lnSpc>
              <a:spcBef>
                <a:spcPct val="0"/>
              </a:spcBef>
              <a:spcAft>
                <a:spcPct val="0"/>
              </a:spcAft>
              <a:buClr>
                <a:srgbClr val="000000"/>
              </a:buClr>
              <a:buSzPct val="100000"/>
              <a:buFont typeface="Times New Roman" pitchFamily="18" charset="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7pPr>
            <a:lvl8pPr marL="3111132" indent="-207409" defTabSz="414818" eaLnBrk="0" fontAlgn="base" hangingPunct="0">
              <a:lnSpc>
                <a:spcPct val="93000"/>
              </a:lnSpc>
              <a:spcBef>
                <a:spcPct val="0"/>
              </a:spcBef>
              <a:spcAft>
                <a:spcPct val="0"/>
              </a:spcAft>
              <a:buClr>
                <a:srgbClr val="000000"/>
              </a:buClr>
              <a:buSzPct val="100000"/>
              <a:buFont typeface="Times New Roman" pitchFamily="18" charset="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8pPr>
            <a:lvl9pPr marL="3525949" indent="-207409" defTabSz="414818" eaLnBrk="0" fontAlgn="base" hangingPunct="0">
              <a:lnSpc>
                <a:spcPct val="93000"/>
              </a:lnSpc>
              <a:spcBef>
                <a:spcPct val="0"/>
              </a:spcBef>
              <a:spcAft>
                <a:spcPct val="0"/>
              </a:spcAft>
              <a:buClr>
                <a:srgbClr val="000000"/>
              </a:buClr>
              <a:buSzPct val="100000"/>
              <a:buFont typeface="Times New Roman" pitchFamily="18" charset="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9pPr>
          </a:lstStyle>
          <a:p>
            <a:pPr eaLnBrk="1"/>
            <a:fld id="{1A267EA3-5664-4525-B74E-ED86E67F626B}" type="slidenum">
              <a:rPr lang="en-US" altLang="el-GR">
                <a:solidFill>
                  <a:srgbClr val="000000"/>
                </a:solidFill>
                <a:latin typeface="Times New Roman" pitchFamily="18" charset="0"/>
              </a:rPr>
              <a:pPr eaLnBrk="1"/>
              <a:t>7</a:t>
            </a:fld>
            <a:endParaRPr lang="en-US" altLang="el-GR">
              <a:solidFill>
                <a:srgbClr val="000000"/>
              </a:solidFill>
              <a:latin typeface="Times New Roman" pitchFamily="18" charset="0"/>
            </a:endParaRPr>
          </a:p>
        </p:txBody>
      </p:sp>
      <p:sp>
        <p:nvSpPr>
          <p:cNvPr id="20483" name="Text Box 2"/>
          <p:cNvSpPr txBox="1">
            <a:spLocks noChangeArrowheads="1"/>
          </p:cNvSpPr>
          <p:nvPr/>
        </p:nvSpPr>
        <p:spPr bwMode="auto">
          <a:xfrm>
            <a:off x="1214438" y="705740"/>
            <a:ext cx="4452938" cy="348615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64" tIns="41482" rIns="82964" bIns="41482" anchor="ctr"/>
          <a:lstStyle/>
          <a:p>
            <a:pPr algn="l" defTabSz="414774" hangingPunct="0">
              <a:lnSpc>
                <a:spcPct val="93000"/>
              </a:lnSpc>
              <a:spcBef>
                <a:spcPct val="0"/>
              </a:spcBef>
              <a:spcAft>
                <a:spcPct val="0"/>
              </a:spcAft>
              <a:buClr>
                <a:srgbClr val="000000"/>
              </a:buClr>
              <a:buSzPct val="100000"/>
            </a:pPr>
            <a:endParaRPr lang="el-GR" altLang="el-GR" sz="1600" b="0">
              <a:solidFill>
                <a:prstClr val="white"/>
              </a:solidFill>
              <a:latin typeface="Arial" charset="0"/>
            </a:endParaRPr>
          </a:p>
        </p:txBody>
      </p:sp>
      <p:sp>
        <p:nvSpPr>
          <p:cNvPr id="20484" name="Rectangle 3"/>
          <p:cNvSpPr>
            <a:spLocks noGrp="1" noChangeArrowheads="1"/>
          </p:cNvSpPr>
          <p:nvPr>
            <p:ph type="body"/>
          </p:nvPr>
        </p:nvSpPr>
        <p:spPr>
          <a:xfrm>
            <a:off x="688744" y="4414910"/>
            <a:ext cx="5495892" cy="4172816"/>
          </a:xfrm>
          <a:noFill/>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l-G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B080FF47-899B-4FB8-B027-071CBF465CD4}" type="slidenum">
              <a:rPr lang="en-US" altLang="el-GR">
                <a:solidFill>
                  <a:prstClr val="white"/>
                </a:solidFill>
              </a:rPr>
              <a:pPr/>
              <a:t>8</a:t>
            </a:fld>
            <a:endParaRPr lang="en-US" altLang="el-GR">
              <a:solidFill>
                <a:prstClr val="white"/>
              </a:solidFill>
            </a:endParaRPr>
          </a:p>
        </p:txBody>
      </p:sp>
      <p:sp>
        <p:nvSpPr>
          <p:cNvPr id="18433" name="Text Box 1"/>
          <p:cNvSpPr txBox="1">
            <a:spLocks noChangeArrowheads="1"/>
          </p:cNvSpPr>
          <p:nvPr/>
        </p:nvSpPr>
        <p:spPr bwMode="auto">
          <a:xfrm>
            <a:off x="1214437" y="705740"/>
            <a:ext cx="4448722" cy="3481748"/>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53" tIns="41477" rIns="82953" bIns="41477" anchor="ctr"/>
          <a:lstStyle/>
          <a:p>
            <a:endParaRPr lang="el-GR" dirty="0">
              <a:solidFill>
                <a:prstClr val="white"/>
              </a:solidFill>
              <a:latin typeface="CF Din" panose="00000400000000000000" pitchFamily="2" charset="0"/>
            </a:endParaRPr>
          </a:p>
        </p:txBody>
      </p:sp>
      <p:sp>
        <p:nvSpPr>
          <p:cNvPr id="18434" name="Rectangle 2"/>
          <p:cNvSpPr txBox="1">
            <a:spLocks noGrp="1" noChangeArrowheads="1"/>
          </p:cNvSpPr>
          <p:nvPr>
            <p:ph type="body"/>
          </p:nvPr>
        </p:nvSpPr>
        <p:spPr bwMode="auto">
          <a:xfrm>
            <a:off x="688745" y="4414911"/>
            <a:ext cx="5495892" cy="41728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l-GR" alt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13"/>
          <p:cNvSpPr>
            <a:spLocks noGrp="1" noChangeArrowheads="1"/>
          </p:cNvSpPr>
          <p:nvPr>
            <p:ph type="sldNum" sz="quarter"/>
          </p:nvPr>
        </p:nvSpPr>
        <p:spPr>
          <a:noFill/>
        </p:spPr>
        <p:txBody>
          <a:bodyPr/>
          <a:lstStyle>
            <a:lvl1pPr eaLnBrk="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1pPr>
            <a:lvl2pPr eaLnBrk="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2pPr>
            <a:lvl3pPr eaLnBrk="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3pPr>
            <a:lvl4pPr eaLnBrk="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4pPr>
            <a:lvl5pPr eaLnBrk="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5pPr>
            <a:lvl6pPr marL="2281497" indent="-207409" defTabSz="414818" eaLnBrk="0" fontAlgn="base" hangingPunct="0">
              <a:lnSpc>
                <a:spcPct val="93000"/>
              </a:lnSpc>
              <a:spcBef>
                <a:spcPct val="0"/>
              </a:spcBef>
              <a:spcAft>
                <a:spcPct val="0"/>
              </a:spcAft>
              <a:buClr>
                <a:srgbClr val="000000"/>
              </a:buClr>
              <a:buSzPct val="100000"/>
              <a:buFont typeface="Times New Roman" pitchFamily="18" charset="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6pPr>
            <a:lvl7pPr marL="2696314" indent="-207409" defTabSz="414818" eaLnBrk="0" fontAlgn="base" hangingPunct="0">
              <a:lnSpc>
                <a:spcPct val="93000"/>
              </a:lnSpc>
              <a:spcBef>
                <a:spcPct val="0"/>
              </a:spcBef>
              <a:spcAft>
                <a:spcPct val="0"/>
              </a:spcAft>
              <a:buClr>
                <a:srgbClr val="000000"/>
              </a:buClr>
              <a:buSzPct val="100000"/>
              <a:buFont typeface="Times New Roman" pitchFamily="18" charset="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7pPr>
            <a:lvl8pPr marL="3111132" indent="-207409" defTabSz="414818" eaLnBrk="0" fontAlgn="base" hangingPunct="0">
              <a:lnSpc>
                <a:spcPct val="93000"/>
              </a:lnSpc>
              <a:spcBef>
                <a:spcPct val="0"/>
              </a:spcBef>
              <a:spcAft>
                <a:spcPct val="0"/>
              </a:spcAft>
              <a:buClr>
                <a:srgbClr val="000000"/>
              </a:buClr>
              <a:buSzPct val="100000"/>
              <a:buFont typeface="Times New Roman" pitchFamily="18" charset="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8pPr>
            <a:lvl9pPr marL="3525949" indent="-207409" defTabSz="414818" eaLnBrk="0" fontAlgn="base" hangingPunct="0">
              <a:lnSpc>
                <a:spcPct val="93000"/>
              </a:lnSpc>
              <a:spcBef>
                <a:spcPct val="0"/>
              </a:spcBef>
              <a:spcAft>
                <a:spcPct val="0"/>
              </a:spcAft>
              <a:buClr>
                <a:srgbClr val="000000"/>
              </a:buClr>
              <a:buSzPct val="100000"/>
              <a:buFont typeface="Times New Roman" pitchFamily="18" charset="0"/>
              <a:tabLst>
                <a:tab pos="0" algn="l"/>
                <a:tab pos="414818" algn="l"/>
                <a:tab pos="829635" algn="l"/>
                <a:tab pos="1244453" algn="l"/>
                <a:tab pos="1659270" algn="l"/>
                <a:tab pos="2074088" algn="l"/>
                <a:tab pos="2488905" algn="l"/>
                <a:tab pos="2903723" algn="l"/>
                <a:tab pos="3318540" algn="l"/>
                <a:tab pos="3733358" algn="l"/>
                <a:tab pos="4148176" algn="l"/>
                <a:tab pos="4562993" algn="l"/>
                <a:tab pos="4977811" algn="l"/>
                <a:tab pos="5392628" algn="l"/>
                <a:tab pos="5807446" algn="l"/>
                <a:tab pos="6222263" algn="l"/>
                <a:tab pos="6637081" algn="l"/>
                <a:tab pos="7051899" algn="l"/>
                <a:tab pos="7466716" algn="l"/>
                <a:tab pos="7881534" algn="l"/>
                <a:tab pos="8296351" algn="l"/>
              </a:tabLst>
              <a:defRPr>
                <a:solidFill>
                  <a:schemeClr val="bg1"/>
                </a:solidFill>
                <a:latin typeface="Arial" charset="0"/>
              </a:defRPr>
            </a:lvl9pPr>
          </a:lstStyle>
          <a:p>
            <a:pPr eaLnBrk="1"/>
            <a:fld id="{2A335E29-D05E-456E-8A79-8EE412081A6D}" type="slidenum">
              <a:rPr lang="en-US" altLang="el-GR">
                <a:solidFill>
                  <a:srgbClr val="000000"/>
                </a:solidFill>
                <a:latin typeface="Times New Roman" pitchFamily="18" charset="0"/>
              </a:rPr>
              <a:pPr eaLnBrk="1"/>
              <a:t>9</a:t>
            </a:fld>
            <a:endParaRPr lang="en-US" altLang="el-GR">
              <a:solidFill>
                <a:srgbClr val="000000"/>
              </a:solidFill>
              <a:latin typeface="Times New Roman" pitchFamily="18" charset="0"/>
            </a:endParaRPr>
          </a:p>
        </p:txBody>
      </p:sp>
      <p:sp>
        <p:nvSpPr>
          <p:cNvPr id="21507" name="Text Box 2"/>
          <p:cNvSpPr txBox="1">
            <a:spLocks noChangeArrowheads="1"/>
          </p:cNvSpPr>
          <p:nvPr/>
        </p:nvSpPr>
        <p:spPr bwMode="auto">
          <a:xfrm>
            <a:off x="1214438" y="705740"/>
            <a:ext cx="4452938" cy="348615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64" tIns="41482" rIns="82964" bIns="41482" anchor="ctr"/>
          <a:lstStyle/>
          <a:p>
            <a:pPr algn="l" defTabSz="414774" hangingPunct="0">
              <a:lnSpc>
                <a:spcPct val="93000"/>
              </a:lnSpc>
              <a:spcBef>
                <a:spcPct val="0"/>
              </a:spcBef>
              <a:spcAft>
                <a:spcPct val="0"/>
              </a:spcAft>
              <a:buClr>
                <a:srgbClr val="000000"/>
              </a:buClr>
              <a:buSzPct val="100000"/>
            </a:pPr>
            <a:endParaRPr lang="el-GR" altLang="el-GR" sz="1600" b="0">
              <a:solidFill>
                <a:prstClr val="white"/>
              </a:solidFill>
              <a:latin typeface="Arial" charset="0"/>
            </a:endParaRPr>
          </a:p>
        </p:txBody>
      </p:sp>
      <p:sp>
        <p:nvSpPr>
          <p:cNvPr id="21508" name="Rectangle 3"/>
          <p:cNvSpPr>
            <a:spLocks noGrp="1" noChangeArrowheads="1"/>
          </p:cNvSpPr>
          <p:nvPr>
            <p:ph type="body"/>
          </p:nvPr>
        </p:nvSpPr>
        <p:spPr>
          <a:xfrm>
            <a:off x="688744" y="4414910"/>
            <a:ext cx="5495892" cy="4172816"/>
          </a:xfrm>
          <a:noFill/>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l-G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B080FF47-899B-4FB8-B027-071CBF465CD4}" type="slidenum">
              <a:rPr lang="en-US" altLang="el-GR">
                <a:solidFill>
                  <a:prstClr val="white"/>
                </a:solidFill>
              </a:rPr>
              <a:pPr/>
              <a:t>10</a:t>
            </a:fld>
            <a:endParaRPr lang="en-US" altLang="el-GR">
              <a:solidFill>
                <a:prstClr val="white"/>
              </a:solidFill>
            </a:endParaRPr>
          </a:p>
        </p:txBody>
      </p:sp>
      <p:sp>
        <p:nvSpPr>
          <p:cNvPr id="18433" name="Text Box 1"/>
          <p:cNvSpPr txBox="1">
            <a:spLocks noChangeArrowheads="1"/>
          </p:cNvSpPr>
          <p:nvPr/>
        </p:nvSpPr>
        <p:spPr bwMode="auto">
          <a:xfrm>
            <a:off x="1214437" y="705740"/>
            <a:ext cx="4448722" cy="3481748"/>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53" tIns="41477" rIns="82953" bIns="41477" anchor="ctr"/>
          <a:lstStyle/>
          <a:p>
            <a:endParaRPr lang="el-GR" dirty="0">
              <a:solidFill>
                <a:prstClr val="white"/>
              </a:solidFill>
              <a:latin typeface="CF Din" panose="00000400000000000000" pitchFamily="2" charset="0"/>
            </a:endParaRPr>
          </a:p>
        </p:txBody>
      </p:sp>
      <p:sp>
        <p:nvSpPr>
          <p:cNvPr id="18434" name="Rectangle 2"/>
          <p:cNvSpPr txBox="1">
            <a:spLocks noGrp="1" noChangeArrowheads="1"/>
          </p:cNvSpPr>
          <p:nvPr>
            <p:ph type="body"/>
          </p:nvPr>
        </p:nvSpPr>
        <p:spPr bwMode="auto">
          <a:xfrm>
            <a:off x="688745" y="4414911"/>
            <a:ext cx="5495892" cy="41728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l-GR" alt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dirty="0" smtClean="0"/>
              <a:t>Στυλ κύριου τίτλου</a:t>
            </a:r>
            <a:endParaRPr lang="el-GR" dirty="0"/>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a:xfrm>
            <a:off x="468313" y="6497638"/>
            <a:ext cx="2133600" cy="365125"/>
          </a:xfrm>
        </p:spPr>
        <p:txBody>
          <a:bodyPr/>
          <a:lstStyle>
            <a:lvl1pPr>
              <a:defRPr/>
            </a:lvl1pPr>
          </a:lstStyle>
          <a:p>
            <a:pPr>
              <a:defRPr/>
            </a:pPr>
            <a:endParaRPr lang="en-GB"/>
          </a:p>
        </p:txBody>
      </p:sp>
      <p:sp>
        <p:nvSpPr>
          <p:cNvPr id="5" name="Θέση υποσέλιδου 4"/>
          <p:cNvSpPr>
            <a:spLocks noGrp="1"/>
          </p:cNvSpPr>
          <p:nvPr>
            <p:ph type="ftr" sz="quarter" idx="11"/>
          </p:nvPr>
        </p:nvSpPr>
        <p:spPr/>
        <p:txBody>
          <a:bodyPr/>
          <a:lstStyle>
            <a:lvl1pPr>
              <a:defRPr/>
            </a:lvl1pPr>
          </a:lstStyle>
          <a:p>
            <a:pPr>
              <a:defRPr/>
            </a:pPr>
            <a:r>
              <a:rPr lang="el-GR" smtClean="0"/>
              <a:t>Εργονομία - ΕΜΠ - Χρηστοκεντρικός Σχεδιασμός</a:t>
            </a:r>
            <a:endParaRPr lang="en-GB" dirty="0" smtClean="0"/>
          </a:p>
        </p:txBody>
      </p:sp>
      <p:sp>
        <p:nvSpPr>
          <p:cNvPr id="6" name="Θέση αριθμού διαφάνειας 5"/>
          <p:cNvSpPr>
            <a:spLocks noGrp="1"/>
          </p:cNvSpPr>
          <p:nvPr>
            <p:ph type="sldNum" sz="quarter" idx="12"/>
          </p:nvPr>
        </p:nvSpPr>
        <p:spPr>
          <a:xfrm>
            <a:off x="6588125" y="6492875"/>
            <a:ext cx="2133600" cy="365125"/>
          </a:xfrm>
        </p:spPr>
        <p:txBody>
          <a:bodyPr/>
          <a:lstStyle>
            <a:lvl1pPr>
              <a:defRPr/>
            </a:lvl1pPr>
          </a:lstStyle>
          <a:p>
            <a:pPr>
              <a:defRPr/>
            </a:pPr>
            <a:fld id="{2C26FE33-9588-4537-8966-4634072204B3}" type="slidenum">
              <a:rPr lang="en-GB"/>
              <a:pPr>
                <a:defRPr/>
              </a:pPr>
              <a:t>‹#›</a:t>
            </a:fld>
            <a:endParaRPr lang="en-GB"/>
          </a:p>
        </p:txBody>
      </p:sp>
    </p:spTree>
    <p:extLst>
      <p:ext uri="{BB962C8B-B14F-4D97-AF65-F5344CB8AC3E}">
        <p14:creationId xmlns:p14="http://schemas.microsoft.com/office/powerpoint/2010/main" val="233066243"/>
      </p:ext>
    </p:extLst>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Rectangle 3"/>
          <p:cNvSpPr>
            <a:spLocks noGrp="1" noChangeArrowheads="1"/>
          </p:cNvSpPr>
          <p:nvPr>
            <p:ph type="dt" idx="10"/>
          </p:nvPr>
        </p:nvSpPr>
        <p:spPr>
          <a:ln/>
        </p:spPr>
        <p:txBody>
          <a:bodyPr/>
          <a:lstStyle>
            <a:lvl1pPr>
              <a:defRPr/>
            </a:lvl1pPr>
          </a:lstStyle>
          <a:p>
            <a:pPr>
              <a:defRPr/>
            </a:pPr>
            <a:endParaRPr lang="en-US"/>
          </a:p>
        </p:txBody>
      </p:sp>
      <p:sp>
        <p:nvSpPr>
          <p:cNvPr id="4" name="Rectangle 4"/>
          <p:cNvSpPr>
            <a:spLocks noGrp="1" noChangeArrowheads="1"/>
          </p:cNvSpPr>
          <p:nvPr>
            <p:ph type="ftr" idx="11"/>
          </p:nvPr>
        </p:nvSpPr>
        <p:spPr>
          <a:ln/>
        </p:spPr>
        <p:txBody>
          <a:bodyPr/>
          <a:lstStyle>
            <a:lvl1pPr>
              <a:defRPr/>
            </a:lvl1pPr>
          </a:lstStyle>
          <a:p>
            <a:pPr>
              <a:defRPr/>
            </a:pPr>
            <a:endParaRPr lang="en-US"/>
          </a:p>
        </p:txBody>
      </p:sp>
      <p:sp>
        <p:nvSpPr>
          <p:cNvPr id="5" name="Rectangle 5"/>
          <p:cNvSpPr>
            <a:spLocks noGrp="1" noChangeArrowheads="1"/>
          </p:cNvSpPr>
          <p:nvPr>
            <p:ph type="sldNum" idx="12"/>
          </p:nvPr>
        </p:nvSpPr>
        <p:spPr>
          <a:ln/>
        </p:spPr>
        <p:txBody>
          <a:bodyPr/>
          <a:lstStyle>
            <a:lvl1pPr>
              <a:defRPr/>
            </a:lvl1pPr>
          </a:lstStyle>
          <a:p>
            <a:pPr>
              <a:defRPr/>
            </a:pPr>
            <a:fld id="{FBACDBEB-60F7-4F26-9E6D-62B7B41045ED}" type="slidenum">
              <a:rPr lang="en-US"/>
              <a:pPr>
                <a:defRPr/>
              </a:pPr>
              <a:t>‹#›</a:t>
            </a:fld>
            <a:endParaRPr lang="en-US"/>
          </a:p>
        </p:txBody>
      </p:sp>
    </p:spTree>
    <p:extLst>
      <p:ext uri="{BB962C8B-B14F-4D97-AF65-F5344CB8AC3E}">
        <p14:creationId xmlns:p14="http://schemas.microsoft.com/office/powerpoint/2010/main" val="3794652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en-US"/>
          </a:p>
        </p:txBody>
      </p:sp>
      <p:sp>
        <p:nvSpPr>
          <p:cNvPr id="3" name="Rectangle 4"/>
          <p:cNvSpPr>
            <a:spLocks noGrp="1" noChangeArrowheads="1"/>
          </p:cNvSpPr>
          <p:nvPr>
            <p:ph type="ftr" idx="11"/>
          </p:nvPr>
        </p:nvSpPr>
        <p:spPr>
          <a:ln/>
        </p:spPr>
        <p:txBody>
          <a:bodyPr/>
          <a:lstStyle>
            <a:lvl1pPr>
              <a:defRPr/>
            </a:lvl1pPr>
          </a:lstStyle>
          <a:p>
            <a:pPr>
              <a:defRPr/>
            </a:pPr>
            <a:endParaRPr lang="en-US"/>
          </a:p>
        </p:txBody>
      </p:sp>
      <p:sp>
        <p:nvSpPr>
          <p:cNvPr id="4" name="Rectangle 5"/>
          <p:cNvSpPr>
            <a:spLocks noGrp="1" noChangeArrowheads="1"/>
          </p:cNvSpPr>
          <p:nvPr>
            <p:ph type="sldNum" idx="12"/>
          </p:nvPr>
        </p:nvSpPr>
        <p:spPr>
          <a:ln/>
        </p:spPr>
        <p:txBody>
          <a:bodyPr/>
          <a:lstStyle>
            <a:lvl1pPr>
              <a:defRPr/>
            </a:lvl1pPr>
          </a:lstStyle>
          <a:p>
            <a:pPr>
              <a:defRPr/>
            </a:pPr>
            <a:fld id="{9DC8410D-6922-4263-97AC-12CBF0755F0A}" type="slidenum">
              <a:rPr lang="en-US"/>
              <a:pPr>
                <a:defRPr/>
              </a:pPr>
              <a:t>‹#›</a:t>
            </a:fld>
            <a:endParaRPr lang="en-US"/>
          </a:p>
        </p:txBody>
      </p:sp>
    </p:spTree>
    <p:extLst>
      <p:ext uri="{BB962C8B-B14F-4D97-AF65-F5344CB8AC3E}">
        <p14:creationId xmlns:p14="http://schemas.microsoft.com/office/powerpoint/2010/main" val="24604198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en-US" smtClean="0"/>
              <a:t>Click to edit Master title style</a:t>
            </a:r>
            <a:endParaRPr lang="el-GR"/>
          </a:p>
        </p:txBody>
      </p:sp>
      <p:sp>
        <p:nvSpPr>
          <p:cNvPr id="3" name="Content Placeholder 2"/>
          <p:cNvSpPr>
            <a:spLocks noGrp="1"/>
          </p:cNvSpPr>
          <p:nvPr>
            <p:ph idx="1"/>
          </p:nvPr>
        </p:nvSpPr>
        <p:spPr>
          <a:xfrm>
            <a:off x="3575521" y="273629"/>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920" y="1434391"/>
            <a:ext cx="3008160" cy="4692013"/>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A6F817BB-B352-4323-A32C-4317B7010CD4}" type="slidenum">
              <a:rPr lang="en-US"/>
              <a:pPr>
                <a:defRPr/>
              </a:pPr>
              <a:t>‹#›</a:t>
            </a:fld>
            <a:endParaRPr lang="en-US"/>
          </a:p>
        </p:txBody>
      </p:sp>
    </p:spTree>
    <p:extLst>
      <p:ext uri="{BB962C8B-B14F-4D97-AF65-F5344CB8AC3E}">
        <p14:creationId xmlns:p14="http://schemas.microsoft.com/office/powerpoint/2010/main" val="40296364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1" y="4800025"/>
            <a:ext cx="5486400" cy="567420"/>
          </a:xfrm>
        </p:spPr>
        <p:txBody>
          <a:bodyPr anchor="b"/>
          <a:lstStyle>
            <a:lvl1pPr algn="l">
              <a:defRPr sz="1800" b="1"/>
            </a:lvl1pPr>
          </a:lstStyle>
          <a:p>
            <a:r>
              <a:rPr lang="en-US" smtClean="0"/>
              <a:t>Click to edit Master title style</a:t>
            </a:r>
            <a:endParaRPr lang="el-GR"/>
          </a:p>
        </p:txBody>
      </p:sp>
      <p:sp>
        <p:nvSpPr>
          <p:cNvPr id="3" name="Picture Placeholder 2"/>
          <p:cNvSpPr>
            <a:spLocks noGrp="1"/>
          </p:cNvSpPr>
          <p:nvPr>
            <p:ph type="pic" idx="1"/>
          </p:nvPr>
        </p:nvSpPr>
        <p:spPr>
          <a:xfrm>
            <a:off x="1792801" y="612065"/>
            <a:ext cx="5486400" cy="4115952"/>
          </a:xfrm>
        </p:spPr>
        <p:txBody>
          <a:bodyPr/>
          <a:lstStyle>
            <a:lvl1pPr marL="0" indent="0">
              <a:buNone/>
              <a:defRPr sz="2900"/>
            </a:lvl1pPr>
            <a:lvl2pPr marL="414726" indent="0">
              <a:buNone/>
              <a:defRPr sz="2500"/>
            </a:lvl2pPr>
            <a:lvl3pPr marL="829452" indent="0">
              <a:buNone/>
              <a:defRPr sz="2200"/>
            </a:lvl3pPr>
            <a:lvl4pPr marL="1244178" indent="0">
              <a:buNone/>
              <a:defRPr sz="1800"/>
            </a:lvl4pPr>
            <a:lvl5pPr marL="1658904" indent="0">
              <a:buNone/>
              <a:defRPr sz="1800"/>
            </a:lvl5pPr>
            <a:lvl6pPr marL="2073631" indent="0">
              <a:buNone/>
              <a:defRPr sz="1800"/>
            </a:lvl6pPr>
            <a:lvl7pPr marL="2488357" indent="0">
              <a:buNone/>
              <a:defRPr sz="1800"/>
            </a:lvl7pPr>
            <a:lvl8pPr marL="2903083" indent="0">
              <a:buNone/>
              <a:defRPr sz="1800"/>
            </a:lvl8pPr>
            <a:lvl9pPr marL="3317809" indent="0">
              <a:buNone/>
              <a:defRPr sz="1800"/>
            </a:lvl9pPr>
          </a:lstStyle>
          <a:p>
            <a:pPr lvl="0"/>
            <a:endParaRPr lang="el-GR" noProof="0" smtClean="0"/>
          </a:p>
        </p:txBody>
      </p:sp>
      <p:sp>
        <p:nvSpPr>
          <p:cNvPr id="4" name="Text Placeholder 3"/>
          <p:cNvSpPr>
            <a:spLocks noGrp="1"/>
          </p:cNvSpPr>
          <p:nvPr>
            <p:ph type="body" sz="half" idx="2"/>
          </p:nvPr>
        </p:nvSpPr>
        <p:spPr>
          <a:xfrm>
            <a:off x="1792801" y="5367444"/>
            <a:ext cx="5486400" cy="805044"/>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CE1EB183-4CC5-449D-A376-75D9BB81EFB5}" type="slidenum">
              <a:rPr lang="en-US"/>
              <a:pPr>
                <a:defRPr/>
              </a:pPr>
              <a:t>‹#›</a:t>
            </a:fld>
            <a:endParaRPr lang="en-US"/>
          </a:p>
        </p:txBody>
      </p:sp>
    </p:spTree>
    <p:extLst>
      <p:ext uri="{BB962C8B-B14F-4D97-AF65-F5344CB8AC3E}">
        <p14:creationId xmlns:p14="http://schemas.microsoft.com/office/powerpoint/2010/main" val="1201992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DB6C6AB4-375B-4E49-B4FB-4E5176AAE31B}" type="slidenum">
              <a:rPr lang="en-US"/>
              <a:pPr>
                <a:defRPr/>
              </a:pPr>
              <a:t>‹#›</a:t>
            </a:fld>
            <a:endParaRPr lang="en-US"/>
          </a:p>
        </p:txBody>
      </p:sp>
    </p:spTree>
    <p:extLst>
      <p:ext uri="{BB962C8B-B14F-4D97-AF65-F5344CB8AC3E}">
        <p14:creationId xmlns:p14="http://schemas.microsoft.com/office/powerpoint/2010/main" val="7340905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9681" y="273629"/>
            <a:ext cx="2053440" cy="5845574"/>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6480" y="273629"/>
            <a:ext cx="6024960" cy="584557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34250FD1-8DC2-458B-AC2C-09FEC0A445BA}" type="slidenum">
              <a:rPr lang="en-US"/>
              <a:pPr>
                <a:defRPr/>
              </a:pPr>
              <a:t>‹#›</a:t>
            </a:fld>
            <a:endParaRPr lang="en-US"/>
          </a:p>
        </p:txBody>
      </p:sp>
    </p:spTree>
    <p:extLst>
      <p:ext uri="{BB962C8B-B14F-4D97-AF65-F5344CB8AC3E}">
        <p14:creationId xmlns:p14="http://schemas.microsoft.com/office/powerpoint/2010/main" val="21427848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16640" cy="1133399"/>
          </a:xfrm>
        </p:spPr>
        <p:txBody>
          <a:bodyPr/>
          <a:lstStyle/>
          <a:p>
            <a:r>
              <a:rPr lang="en-US" smtClean="0"/>
              <a:t>Click to edit Master title style</a:t>
            </a:r>
            <a:endParaRPr lang="el-GR"/>
          </a:p>
        </p:txBody>
      </p:sp>
      <p:sp>
        <p:nvSpPr>
          <p:cNvPr id="3" name="Rectangle 3"/>
          <p:cNvSpPr>
            <a:spLocks noGrp="1" noChangeArrowheads="1"/>
          </p:cNvSpPr>
          <p:nvPr>
            <p:ph type="dt" idx="10"/>
          </p:nvPr>
        </p:nvSpPr>
        <p:spPr>
          <a:ln/>
        </p:spPr>
        <p:txBody>
          <a:bodyPr/>
          <a:lstStyle>
            <a:lvl1pPr>
              <a:defRPr/>
            </a:lvl1pPr>
          </a:lstStyle>
          <a:p>
            <a:pPr>
              <a:defRPr/>
            </a:pPr>
            <a:endParaRPr lang="en-US"/>
          </a:p>
        </p:txBody>
      </p:sp>
      <p:sp>
        <p:nvSpPr>
          <p:cNvPr id="4" name="Rectangle 4"/>
          <p:cNvSpPr>
            <a:spLocks noGrp="1" noChangeArrowheads="1"/>
          </p:cNvSpPr>
          <p:nvPr>
            <p:ph type="ftr" idx="11"/>
          </p:nvPr>
        </p:nvSpPr>
        <p:spPr>
          <a:ln/>
        </p:spPr>
        <p:txBody>
          <a:bodyPr/>
          <a:lstStyle>
            <a:lvl1pPr>
              <a:defRPr/>
            </a:lvl1pPr>
          </a:lstStyle>
          <a:p>
            <a:pPr>
              <a:defRPr/>
            </a:pPr>
            <a:endParaRPr lang="en-US"/>
          </a:p>
        </p:txBody>
      </p:sp>
      <p:sp>
        <p:nvSpPr>
          <p:cNvPr id="5" name="Rectangle 5"/>
          <p:cNvSpPr>
            <a:spLocks noGrp="1" noChangeArrowheads="1"/>
          </p:cNvSpPr>
          <p:nvPr>
            <p:ph type="sldNum" idx="12"/>
          </p:nvPr>
        </p:nvSpPr>
        <p:spPr>
          <a:ln/>
        </p:spPr>
        <p:txBody>
          <a:bodyPr/>
          <a:lstStyle>
            <a:lvl1pPr>
              <a:defRPr/>
            </a:lvl1pPr>
          </a:lstStyle>
          <a:p>
            <a:pPr>
              <a:defRPr/>
            </a:pPr>
            <a:fld id="{338CAAE9-6A8B-43CE-AE34-5C9D99D005C8}" type="slidenum">
              <a:rPr lang="en-US"/>
              <a:pPr>
                <a:defRPr/>
              </a:pPr>
              <a:t>‹#›</a:t>
            </a:fld>
            <a:endParaRPr lang="en-US"/>
          </a:p>
        </p:txBody>
      </p:sp>
    </p:spTree>
    <p:extLst>
      <p:ext uri="{BB962C8B-B14F-4D97-AF65-F5344CB8AC3E}">
        <p14:creationId xmlns:p14="http://schemas.microsoft.com/office/powerpoint/2010/main" val="2312755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a:xfrm>
            <a:off x="456481" y="2333"/>
            <a:ext cx="8216640" cy="762371"/>
          </a:xfrm>
        </p:spPr>
        <p:txBody>
          <a:bodyPr/>
          <a:lstStyle/>
          <a:p>
            <a:r>
              <a:rPr lang="el-GR" smtClean="0"/>
              <a:t>Στυλ κύριου τίτλου</a:t>
            </a:r>
            <a:endParaRPr lang="el-GR"/>
          </a:p>
        </p:txBody>
      </p:sp>
      <p:sp>
        <p:nvSpPr>
          <p:cNvPr id="6" name="Θέση ημερομηνίας 1"/>
          <p:cNvSpPr>
            <a:spLocks noGrp="1"/>
          </p:cNvSpPr>
          <p:nvPr>
            <p:ph type="dt" sz="half" idx="10"/>
          </p:nvPr>
        </p:nvSpPr>
        <p:spPr>
          <a:xfrm>
            <a:off x="468313" y="6492875"/>
            <a:ext cx="2133600" cy="365125"/>
          </a:xfrm>
        </p:spPr>
        <p:txBody>
          <a:bodyPr/>
          <a:lstStyle>
            <a:lvl1pPr>
              <a:defRPr>
                <a:latin typeface="+mn-lt"/>
              </a:defRPr>
            </a:lvl1pPr>
          </a:lstStyle>
          <a:p>
            <a:pPr>
              <a:defRPr/>
            </a:pPr>
            <a:endParaRPr lang="en-GB"/>
          </a:p>
        </p:txBody>
      </p:sp>
      <p:sp>
        <p:nvSpPr>
          <p:cNvPr id="7" name="Θέση υποσέλιδου 2"/>
          <p:cNvSpPr>
            <a:spLocks noGrp="1"/>
          </p:cNvSpPr>
          <p:nvPr>
            <p:ph type="ftr" sz="quarter" idx="11"/>
          </p:nvPr>
        </p:nvSpPr>
        <p:spPr>
          <a:xfrm>
            <a:off x="2699792" y="6492875"/>
            <a:ext cx="3816424" cy="365125"/>
          </a:xfrm>
        </p:spPr>
        <p:txBody>
          <a:bodyPr/>
          <a:lstStyle>
            <a:lvl1pPr>
              <a:defRPr>
                <a:latin typeface="+mn-lt"/>
              </a:defRPr>
            </a:lvl1pPr>
          </a:lstStyle>
          <a:p>
            <a:pPr>
              <a:defRPr/>
            </a:pPr>
            <a:r>
              <a:rPr lang="el-GR" smtClean="0"/>
              <a:t>Εργονομία - ΕΜΠ - Χρηστοκεντρικός Σχεδιασμός</a:t>
            </a:r>
            <a:endParaRPr lang="el-GR" dirty="0" smtClean="0"/>
          </a:p>
        </p:txBody>
      </p:sp>
      <p:sp>
        <p:nvSpPr>
          <p:cNvPr id="8" name="Θέση αριθμού διαφάνειας 3"/>
          <p:cNvSpPr>
            <a:spLocks noGrp="1"/>
          </p:cNvSpPr>
          <p:nvPr>
            <p:ph type="sldNum" sz="quarter" idx="12"/>
          </p:nvPr>
        </p:nvSpPr>
        <p:spPr>
          <a:xfrm>
            <a:off x="6588125" y="6502400"/>
            <a:ext cx="2133600" cy="365125"/>
          </a:xfrm>
        </p:spPr>
        <p:txBody>
          <a:bodyPr/>
          <a:lstStyle>
            <a:lvl1pPr>
              <a:defRPr>
                <a:latin typeface="+mn-lt"/>
              </a:defRPr>
            </a:lvl1pPr>
          </a:lstStyle>
          <a:p>
            <a:pPr>
              <a:defRPr/>
            </a:pPr>
            <a:fld id="{7C61276D-71F1-435A-8CE3-64760D61488A}" type="slidenum">
              <a:rPr lang="en-GB"/>
              <a:pPr>
                <a:defRPr/>
              </a:pPr>
              <a:t>‹#›</a:t>
            </a:fld>
            <a:endParaRPr lang="en-GB" dirty="0"/>
          </a:p>
        </p:txBody>
      </p:sp>
    </p:spTree>
    <p:extLst>
      <p:ext uri="{BB962C8B-B14F-4D97-AF65-F5344CB8AC3E}">
        <p14:creationId xmlns:p14="http://schemas.microsoft.com/office/powerpoint/2010/main" val="19105546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lvl1pPr>
              <a:defRPr sz="2800" b="1">
                <a:latin typeface="+mn-lt"/>
              </a:defRPr>
            </a:lvl1pPr>
          </a:lstStyle>
          <a:p>
            <a:r>
              <a:rPr lang="el-GR" smtClean="0"/>
              <a:t>Στυλ κύριου τίτλου</a:t>
            </a:r>
            <a:endParaRPr lang="el-GR" dirty="0"/>
          </a:p>
        </p:txBody>
      </p:sp>
      <p:sp>
        <p:nvSpPr>
          <p:cNvPr id="3" name="Θέση περιεχομένου 2"/>
          <p:cNvSpPr>
            <a:spLocks noGrp="1"/>
          </p:cNvSpPr>
          <p:nvPr>
            <p:ph idx="1"/>
          </p:nvPr>
        </p:nvSpPr>
        <p:spPr/>
        <p:txBody>
          <a:bodyPr/>
          <a:lstStyle>
            <a:lvl1pPr>
              <a:defRPr sz="2800"/>
            </a:lvl1pPr>
            <a:lvl2pPr>
              <a:defRPr sz="2400"/>
            </a:lvl2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Θέση ημερομηνίας 3"/>
          <p:cNvSpPr>
            <a:spLocks noGrp="1"/>
          </p:cNvSpPr>
          <p:nvPr>
            <p:ph type="dt" sz="half" idx="10"/>
          </p:nvPr>
        </p:nvSpPr>
        <p:spPr>
          <a:xfrm>
            <a:off x="468313" y="6497638"/>
            <a:ext cx="2133600" cy="365125"/>
          </a:xfrm>
        </p:spPr>
        <p:txBody>
          <a:bodyPr/>
          <a:lstStyle>
            <a:lvl1pPr>
              <a:defRPr/>
            </a:lvl1pPr>
          </a:lstStyle>
          <a:p>
            <a:pPr>
              <a:defRPr/>
            </a:pPr>
            <a:endParaRPr lang="en-GB"/>
          </a:p>
        </p:txBody>
      </p:sp>
      <p:sp>
        <p:nvSpPr>
          <p:cNvPr id="5" name="Θέση υποσέλιδου 4"/>
          <p:cNvSpPr>
            <a:spLocks noGrp="1"/>
          </p:cNvSpPr>
          <p:nvPr>
            <p:ph type="ftr" sz="quarter" idx="11"/>
          </p:nvPr>
        </p:nvSpPr>
        <p:spPr/>
        <p:txBody>
          <a:bodyPr/>
          <a:lstStyle>
            <a:lvl1pPr>
              <a:defRPr/>
            </a:lvl1pPr>
          </a:lstStyle>
          <a:p>
            <a:pPr>
              <a:defRPr/>
            </a:pPr>
            <a:r>
              <a:rPr lang="el-GR" smtClean="0"/>
              <a:t>Εργονομία - ΕΜΠ - Χρηστοκεντρικός Σχεδιασμός</a:t>
            </a:r>
            <a:endParaRPr lang="en-GB" dirty="0"/>
          </a:p>
        </p:txBody>
      </p:sp>
      <p:sp>
        <p:nvSpPr>
          <p:cNvPr id="6" name="Θέση αριθμού διαφάνειας 5"/>
          <p:cNvSpPr>
            <a:spLocks noGrp="1"/>
          </p:cNvSpPr>
          <p:nvPr>
            <p:ph type="sldNum" sz="quarter" idx="12"/>
          </p:nvPr>
        </p:nvSpPr>
        <p:spPr>
          <a:xfrm>
            <a:off x="6588125" y="6492875"/>
            <a:ext cx="2133600" cy="365125"/>
          </a:xfrm>
        </p:spPr>
        <p:txBody>
          <a:bodyPr/>
          <a:lstStyle>
            <a:lvl1pPr>
              <a:defRPr/>
            </a:lvl1pPr>
          </a:lstStyle>
          <a:p>
            <a:pPr>
              <a:defRPr/>
            </a:pPr>
            <a:fld id="{66B988B7-2139-4CED-ACDB-0CAF520E1758}" type="slidenum">
              <a:rPr lang="en-GB"/>
              <a:pPr>
                <a:defRPr/>
              </a:pPr>
              <a:t>‹#›</a:t>
            </a:fld>
            <a:endParaRPr lang="en-GB" dirty="0"/>
          </a:p>
        </p:txBody>
      </p:sp>
    </p:spTree>
    <p:extLst>
      <p:ext uri="{BB962C8B-B14F-4D97-AF65-F5344CB8AC3E}">
        <p14:creationId xmlns:p14="http://schemas.microsoft.com/office/powerpoint/2010/main" val="3862802689"/>
      </p:ext>
    </p:extLst>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lvl1pPr>
              <a:defRPr>
                <a:latin typeface="+mn-lt"/>
              </a:defRPr>
            </a:lvl1pPr>
          </a:lstStyle>
          <a:p>
            <a:pPr>
              <a:defRPr/>
            </a:pPr>
            <a:endParaRPr lang="en-GB"/>
          </a:p>
        </p:txBody>
      </p:sp>
      <p:sp>
        <p:nvSpPr>
          <p:cNvPr id="3" name="Θέση υποσέλιδου 2"/>
          <p:cNvSpPr>
            <a:spLocks noGrp="1"/>
          </p:cNvSpPr>
          <p:nvPr>
            <p:ph type="ftr" sz="quarter" idx="11"/>
          </p:nvPr>
        </p:nvSpPr>
        <p:spPr/>
        <p:txBody>
          <a:bodyPr/>
          <a:lstStyle>
            <a:lvl1pPr>
              <a:defRPr>
                <a:latin typeface="+mn-lt"/>
              </a:defRPr>
            </a:lvl1pPr>
          </a:lstStyle>
          <a:p>
            <a:pPr>
              <a:defRPr/>
            </a:pPr>
            <a:r>
              <a:rPr lang="el-GR" smtClean="0"/>
              <a:t>Εργονομία - ΕΜΠ - Χρηστοκεντρικός Σχεδιασμός</a:t>
            </a:r>
            <a:endParaRPr lang="el-GR" dirty="0" smtClean="0"/>
          </a:p>
        </p:txBody>
      </p:sp>
      <p:sp>
        <p:nvSpPr>
          <p:cNvPr id="4" name="Θέση αριθμού διαφάνειας 3"/>
          <p:cNvSpPr>
            <a:spLocks noGrp="1"/>
          </p:cNvSpPr>
          <p:nvPr>
            <p:ph type="sldNum" sz="quarter" idx="12"/>
          </p:nvPr>
        </p:nvSpPr>
        <p:spPr/>
        <p:txBody>
          <a:bodyPr/>
          <a:lstStyle>
            <a:lvl1pPr>
              <a:defRPr>
                <a:latin typeface="+mn-lt"/>
              </a:defRPr>
            </a:lvl1pPr>
          </a:lstStyle>
          <a:p>
            <a:pPr>
              <a:defRPr/>
            </a:pPr>
            <a:fld id="{7C61276D-71F1-435A-8CE3-64760D61488A}" type="slidenum">
              <a:rPr lang="en-GB"/>
              <a:pPr>
                <a:defRPr/>
              </a:pPr>
              <a:t>‹#›</a:t>
            </a:fld>
            <a:endParaRPr lang="en-GB" dirty="0"/>
          </a:p>
        </p:txBody>
      </p:sp>
    </p:spTree>
    <p:extLst>
      <p:ext uri="{BB962C8B-B14F-4D97-AF65-F5344CB8AC3E}">
        <p14:creationId xmlns:p14="http://schemas.microsoft.com/office/powerpoint/2010/main" val="3813988425"/>
      </p:ext>
    </p:extLst>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cSld name="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a:xfrm>
            <a:off x="456481" y="2333"/>
            <a:ext cx="8216640" cy="762371"/>
          </a:xfrm>
        </p:spPr>
        <p:txBody>
          <a:bodyPr/>
          <a:lstStyle/>
          <a:p>
            <a:r>
              <a:rPr lang="el-GR" smtClean="0"/>
              <a:t>Στυλ κύριου τίτλου</a:t>
            </a:r>
            <a:endParaRPr lang="el-GR"/>
          </a:p>
        </p:txBody>
      </p:sp>
      <p:sp>
        <p:nvSpPr>
          <p:cNvPr id="6" name="Θέση ημερομηνίας 1"/>
          <p:cNvSpPr>
            <a:spLocks noGrp="1"/>
          </p:cNvSpPr>
          <p:nvPr>
            <p:ph type="dt" sz="half" idx="10"/>
          </p:nvPr>
        </p:nvSpPr>
        <p:spPr>
          <a:xfrm>
            <a:off x="468313" y="6492875"/>
            <a:ext cx="2133600" cy="365125"/>
          </a:xfrm>
        </p:spPr>
        <p:txBody>
          <a:bodyPr/>
          <a:lstStyle>
            <a:lvl1pPr>
              <a:defRPr>
                <a:latin typeface="+mn-lt"/>
              </a:defRPr>
            </a:lvl1pPr>
          </a:lstStyle>
          <a:p>
            <a:pPr>
              <a:defRPr/>
            </a:pPr>
            <a:endParaRPr lang="en-GB"/>
          </a:p>
        </p:txBody>
      </p:sp>
      <p:sp>
        <p:nvSpPr>
          <p:cNvPr id="7" name="Θέση υποσέλιδου 2"/>
          <p:cNvSpPr>
            <a:spLocks noGrp="1"/>
          </p:cNvSpPr>
          <p:nvPr>
            <p:ph type="ftr" sz="quarter" idx="11"/>
          </p:nvPr>
        </p:nvSpPr>
        <p:spPr>
          <a:xfrm>
            <a:off x="2699792" y="6492875"/>
            <a:ext cx="3816424" cy="365125"/>
          </a:xfrm>
        </p:spPr>
        <p:txBody>
          <a:bodyPr/>
          <a:lstStyle>
            <a:lvl1pPr>
              <a:defRPr>
                <a:latin typeface="+mn-lt"/>
              </a:defRPr>
            </a:lvl1pPr>
          </a:lstStyle>
          <a:p>
            <a:pPr>
              <a:defRPr/>
            </a:pPr>
            <a:r>
              <a:rPr lang="el-GR" smtClean="0"/>
              <a:t>Εργονομία - ΕΜΠ - Χρηστοκεντρικός Σχεδιασμός</a:t>
            </a:r>
            <a:endParaRPr lang="el-GR" dirty="0" smtClean="0"/>
          </a:p>
        </p:txBody>
      </p:sp>
      <p:sp>
        <p:nvSpPr>
          <p:cNvPr id="8" name="Θέση αριθμού διαφάνειας 3"/>
          <p:cNvSpPr>
            <a:spLocks noGrp="1"/>
          </p:cNvSpPr>
          <p:nvPr>
            <p:ph type="sldNum" sz="quarter" idx="12"/>
          </p:nvPr>
        </p:nvSpPr>
        <p:spPr>
          <a:xfrm>
            <a:off x="6588125" y="6502400"/>
            <a:ext cx="2133600" cy="365125"/>
          </a:xfrm>
        </p:spPr>
        <p:txBody>
          <a:bodyPr/>
          <a:lstStyle>
            <a:lvl1pPr>
              <a:defRPr>
                <a:latin typeface="+mn-lt"/>
              </a:defRPr>
            </a:lvl1pPr>
          </a:lstStyle>
          <a:p>
            <a:pPr>
              <a:defRPr/>
            </a:pPr>
            <a:fld id="{7C61276D-71F1-435A-8CE3-64760D61488A}" type="slidenum">
              <a:rPr lang="en-GB"/>
              <a:pPr>
                <a:defRPr/>
              </a:pPr>
              <a:t>‹#›</a:t>
            </a:fld>
            <a:endParaRPr lang="en-GB" dirty="0"/>
          </a:p>
        </p:txBody>
      </p:sp>
    </p:spTree>
    <p:extLst>
      <p:ext uri="{BB962C8B-B14F-4D97-AF65-F5344CB8AC3E}">
        <p14:creationId xmlns:p14="http://schemas.microsoft.com/office/powerpoint/2010/main" val="138061463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4"/>
            <a:ext cx="7773120" cy="1470394"/>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2321" y="3885528"/>
            <a:ext cx="6400800" cy="1752664"/>
          </a:xfrm>
        </p:spPr>
        <p:txBody>
          <a:bodyPr/>
          <a:lstStyle>
            <a:lvl1pPr marL="0" indent="0" algn="ctr">
              <a:buNone/>
              <a:defRPr/>
            </a:lvl1pPr>
            <a:lvl2pPr marL="414726" indent="0" algn="ctr">
              <a:buNone/>
              <a:defRPr/>
            </a:lvl2pPr>
            <a:lvl3pPr marL="829452" indent="0" algn="ctr">
              <a:buNone/>
              <a:defRPr/>
            </a:lvl3pPr>
            <a:lvl4pPr marL="1244178" indent="0" algn="ctr">
              <a:buNone/>
              <a:defRPr/>
            </a:lvl4pPr>
            <a:lvl5pPr marL="1658904" indent="0" algn="ctr">
              <a:buNone/>
              <a:defRPr/>
            </a:lvl5pPr>
            <a:lvl6pPr marL="2073631" indent="0" algn="ctr">
              <a:buNone/>
              <a:defRPr/>
            </a:lvl6pPr>
            <a:lvl7pPr marL="2488357" indent="0" algn="ctr">
              <a:buNone/>
              <a:defRPr/>
            </a:lvl7pPr>
            <a:lvl8pPr marL="2903083" indent="0" algn="ctr">
              <a:buNone/>
              <a:defRPr/>
            </a:lvl8pPr>
            <a:lvl9pPr marL="3317809" indent="0" algn="ctr">
              <a:buNone/>
              <a:defRPr/>
            </a:lvl9pPr>
          </a:lstStyle>
          <a:p>
            <a:r>
              <a:rPr lang="en-US" smtClean="0"/>
              <a:t>Click to edit Master subtitle style</a:t>
            </a:r>
            <a:endParaRPr lang="el-GR"/>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E98EE4FC-ACB7-4DFD-AAF5-9BB99EEBEB8C}" type="slidenum">
              <a:rPr lang="en-US"/>
              <a:pPr>
                <a:defRPr/>
              </a:pPr>
              <a:t>‹#›</a:t>
            </a:fld>
            <a:endParaRPr lang="en-US"/>
          </a:p>
        </p:txBody>
      </p:sp>
    </p:spTree>
    <p:extLst>
      <p:ext uri="{BB962C8B-B14F-4D97-AF65-F5344CB8AC3E}">
        <p14:creationId xmlns:p14="http://schemas.microsoft.com/office/powerpoint/2010/main" val="1220732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B469C5B0-23A7-48A6-9124-CECB6B3064A8}" type="slidenum">
              <a:rPr lang="en-US"/>
              <a:pPr>
                <a:defRPr/>
              </a:pPr>
              <a:t>‹#›</a:t>
            </a:fld>
            <a:endParaRPr lang="en-US"/>
          </a:p>
        </p:txBody>
      </p:sp>
    </p:spTree>
    <p:extLst>
      <p:ext uri="{BB962C8B-B14F-4D97-AF65-F5344CB8AC3E}">
        <p14:creationId xmlns:p14="http://schemas.microsoft.com/office/powerpoint/2010/main" val="1419300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63"/>
            <a:ext cx="7771680" cy="1362383"/>
          </a:xfrm>
        </p:spPr>
        <p:txBody>
          <a:bodyPr anchor="t"/>
          <a:lstStyle>
            <a:lvl1pPr algn="l">
              <a:defRPr sz="3600" b="1" cap="all"/>
            </a:lvl1pPr>
          </a:lstStyle>
          <a:p>
            <a:r>
              <a:rPr lang="en-US" smtClean="0"/>
              <a:t>Click to edit Master title style</a:t>
            </a:r>
            <a:endParaRPr lang="el-GR"/>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lvl1pPr>
            <a:lvl2pPr marL="414726" indent="0">
              <a:buNone/>
              <a:defRPr sz="1600"/>
            </a:lvl2pPr>
            <a:lvl3pPr marL="829452" indent="0">
              <a:buNone/>
              <a:defRPr sz="1500"/>
            </a:lvl3pPr>
            <a:lvl4pPr marL="1244178" indent="0">
              <a:buNone/>
              <a:defRPr sz="1300"/>
            </a:lvl4pPr>
            <a:lvl5pPr marL="1658904" indent="0">
              <a:buNone/>
              <a:defRPr sz="1300"/>
            </a:lvl5pPr>
            <a:lvl6pPr marL="2073631" indent="0">
              <a:buNone/>
              <a:defRPr sz="1300"/>
            </a:lvl6pPr>
            <a:lvl7pPr marL="2488357" indent="0">
              <a:buNone/>
              <a:defRPr sz="1300"/>
            </a:lvl7pPr>
            <a:lvl8pPr marL="2903083" indent="0">
              <a:buNone/>
              <a:defRPr sz="1300"/>
            </a:lvl8pPr>
            <a:lvl9pPr marL="3317809" indent="0">
              <a:buNone/>
              <a:defRPr sz="1300"/>
            </a:lvl9pPr>
          </a:lstStyle>
          <a:p>
            <a:pPr lvl="0"/>
            <a:r>
              <a:rPr lang="en-US" smtClean="0"/>
              <a:t>Click to edit Master text styles</a:t>
            </a:r>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9B4504AB-5324-4D3E-97C6-07D78BD22DC9}" type="slidenum">
              <a:rPr lang="en-US"/>
              <a:pPr>
                <a:defRPr/>
              </a:pPr>
              <a:t>‹#›</a:t>
            </a:fld>
            <a:endParaRPr lang="en-US"/>
          </a:p>
        </p:txBody>
      </p:sp>
    </p:spTree>
    <p:extLst>
      <p:ext uri="{BB962C8B-B14F-4D97-AF65-F5344CB8AC3E}">
        <p14:creationId xmlns:p14="http://schemas.microsoft.com/office/powerpoint/2010/main" val="2582671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6481" y="1604329"/>
            <a:ext cx="4039200" cy="451487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33920" y="1604329"/>
            <a:ext cx="4039200" cy="451487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B347DCD5-64B3-4576-81F2-E92380AF1927}" type="slidenum">
              <a:rPr lang="en-US"/>
              <a:pPr>
                <a:defRPr/>
              </a:pPr>
              <a:t>‹#›</a:t>
            </a:fld>
            <a:endParaRPr lang="en-US"/>
          </a:p>
        </p:txBody>
      </p:sp>
    </p:spTree>
    <p:extLst>
      <p:ext uri="{BB962C8B-B14F-4D97-AF65-F5344CB8AC3E}">
        <p14:creationId xmlns:p14="http://schemas.microsoft.com/office/powerpoint/2010/main" val="1375107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1" y="275070"/>
            <a:ext cx="8229600" cy="1142039"/>
          </a:xfrm>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441" y="1535201"/>
            <a:ext cx="404208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441"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Rectangle 3"/>
          <p:cNvSpPr>
            <a:spLocks noGrp="1" noChangeArrowheads="1"/>
          </p:cNvSpPr>
          <p:nvPr>
            <p:ph type="dt" idx="10"/>
          </p:nvPr>
        </p:nvSpPr>
        <p:spPr>
          <a:ln/>
        </p:spPr>
        <p:txBody>
          <a:bodyPr/>
          <a:lstStyle>
            <a:lvl1pPr>
              <a:defRPr/>
            </a:lvl1pPr>
          </a:lstStyle>
          <a:p>
            <a:pPr>
              <a:defRPr/>
            </a:pPr>
            <a:endParaRPr lang="en-US"/>
          </a:p>
        </p:txBody>
      </p:sp>
      <p:sp>
        <p:nvSpPr>
          <p:cNvPr id="8" name="Rectangle 4"/>
          <p:cNvSpPr>
            <a:spLocks noGrp="1" noChangeArrowheads="1"/>
          </p:cNvSpPr>
          <p:nvPr>
            <p:ph type="ftr" idx="11"/>
          </p:nvPr>
        </p:nvSpPr>
        <p:spPr>
          <a:ln/>
        </p:spPr>
        <p:txBody>
          <a:bodyPr/>
          <a:lstStyle>
            <a:lvl1pPr>
              <a:defRPr/>
            </a:lvl1pPr>
          </a:lstStyle>
          <a:p>
            <a:pPr>
              <a:defRPr/>
            </a:pPr>
            <a:endParaRPr lang="en-US"/>
          </a:p>
        </p:txBody>
      </p:sp>
      <p:sp>
        <p:nvSpPr>
          <p:cNvPr id="9" name="Rectangle 5"/>
          <p:cNvSpPr>
            <a:spLocks noGrp="1" noChangeArrowheads="1"/>
          </p:cNvSpPr>
          <p:nvPr>
            <p:ph type="sldNum" idx="12"/>
          </p:nvPr>
        </p:nvSpPr>
        <p:spPr>
          <a:ln/>
        </p:spPr>
        <p:txBody>
          <a:bodyPr/>
          <a:lstStyle>
            <a:lvl1pPr>
              <a:defRPr/>
            </a:lvl1pPr>
          </a:lstStyle>
          <a:p>
            <a:pPr>
              <a:defRPr/>
            </a:pPr>
            <a:fld id="{EC96FF7A-E0DA-4DDB-B5EA-41F26B637B1B}" type="slidenum">
              <a:rPr lang="en-US"/>
              <a:pPr>
                <a:defRPr/>
              </a:pPr>
              <a:t>‹#›</a:t>
            </a:fld>
            <a:endParaRPr lang="en-US"/>
          </a:p>
        </p:txBody>
      </p:sp>
    </p:spTree>
    <p:extLst>
      <p:ext uri="{BB962C8B-B14F-4D97-AF65-F5344CB8AC3E}">
        <p14:creationId xmlns:p14="http://schemas.microsoft.com/office/powerpoint/2010/main" val="12750451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Θέση τίτλου 1"/>
          <p:cNvSpPr>
            <a:spLocks noGrp="1"/>
          </p:cNvSpPr>
          <p:nvPr>
            <p:ph type="title"/>
          </p:nvPr>
        </p:nvSpPr>
        <p:spPr bwMode="auto">
          <a:xfrm>
            <a:off x="468313" y="0"/>
            <a:ext cx="8229600" cy="76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dirty="0" smtClean="0"/>
              <a:t>Στυλ κύριου τίτλου</a:t>
            </a:r>
          </a:p>
        </p:txBody>
      </p:sp>
      <p:sp>
        <p:nvSpPr>
          <p:cNvPr id="1027" name="Θέση κειμένου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dirty="0" smtClean="0"/>
              <a:t>Στυλ υποδείγματος κειμένου</a:t>
            </a:r>
          </a:p>
          <a:p>
            <a:pPr lvl="1"/>
            <a:r>
              <a:rPr lang="el-GR" altLang="el-GR" dirty="0" smtClean="0"/>
              <a:t>Δεύτερου επιπέδου</a:t>
            </a:r>
          </a:p>
          <a:p>
            <a:pPr lvl="2"/>
            <a:r>
              <a:rPr lang="el-GR" altLang="el-GR" dirty="0" smtClean="0"/>
              <a:t>Τρίτου επιπέδου</a:t>
            </a:r>
          </a:p>
          <a:p>
            <a:pPr lvl="3"/>
            <a:r>
              <a:rPr lang="el-GR" altLang="el-GR" dirty="0" smtClean="0"/>
              <a:t>Τέταρτου επιπέδου</a:t>
            </a:r>
          </a:p>
          <a:p>
            <a:pPr lvl="4"/>
            <a:r>
              <a:rPr lang="el-GR" altLang="el-GR" dirty="0" smtClean="0"/>
              <a:t>Πέμπτου επιπέδου</a:t>
            </a:r>
          </a:p>
        </p:txBody>
      </p:sp>
      <p:sp>
        <p:nvSpPr>
          <p:cNvPr id="4" name="Θέση ημερομηνίας 3"/>
          <p:cNvSpPr>
            <a:spLocks noGrp="1"/>
          </p:cNvSpPr>
          <p:nvPr>
            <p:ph type="dt" sz="half" idx="2"/>
          </p:nvPr>
        </p:nvSpPr>
        <p:spPr>
          <a:xfrm>
            <a:off x="468313" y="6492875"/>
            <a:ext cx="2133600" cy="365125"/>
          </a:xfrm>
          <a:prstGeom prst="rect">
            <a:avLst/>
          </a:prstGeom>
        </p:spPr>
        <p:txBody>
          <a:bodyPr vert="horz" lIns="91440" tIns="45720" rIns="91440" bIns="45720" rtlCol="0" anchor="ctr"/>
          <a:lstStyle>
            <a:lvl1pPr algn="l">
              <a:defRPr sz="1200" baseline="0">
                <a:solidFill>
                  <a:schemeClr val="tx1">
                    <a:tint val="75000"/>
                  </a:schemeClr>
                </a:solidFill>
                <a:latin typeface="CF Din" panose="00000400000000000000" pitchFamily="2" charset="0"/>
              </a:defRPr>
            </a:lvl1pPr>
          </a:lstStyle>
          <a:p>
            <a:pPr>
              <a:defRPr/>
            </a:pPr>
            <a:endParaRPr lang="en-GB"/>
          </a:p>
        </p:txBody>
      </p:sp>
      <p:sp>
        <p:nvSpPr>
          <p:cNvPr id="5" name="Θέση υποσέλιδου 4"/>
          <p:cNvSpPr>
            <a:spLocks noGrp="1"/>
          </p:cNvSpPr>
          <p:nvPr>
            <p:ph type="ftr" sz="quarter" idx="3"/>
          </p:nvPr>
        </p:nvSpPr>
        <p:spPr>
          <a:xfrm>
            <a:off x="2699792" y="6492875"/>
            <a:ext cx="3816424" cy="365125"/>
          </a:xfrm>
          <a:prstGeom prst="rect">
            <a:avLst/>
          </a:prstGeom>
        </p:spPr>
        <p:txBody>
          <a:bodyPr vert="horz" lIns="91440" tIns="45720" rIns="91440" bIns="45720" rtlCol="0" anchor="ctr"/>
          <a:lstStyle>
            <a:lvl1pPr algn="ctr">
              <a:defRPr sz="1200" baseline="0">
                <a:solidFill>
                  <a:schemeClr val="tx1">
                    <a:tint val="75000"/>
                  </a:schemeClr>
                </a:solidFill>
                <a:latin typeface="CF Din" panose="00000400000000000000" pitchFamily="2" charset="0"/>
              </a:defRPr>
            </a:lvl1pPr>
          </a:lstStyle>
          <a:p>
            <a:pPr>
              <a:defRPr/>
            </a:pPr>
            <a:r>
              <a:rPr lang="el-GR" smtClean="0"/>
              <a:t>Εργονομία - ΕΜΠ - Χρηστοκεντρικός Σχεδιασμός</a:t>
            </a:r>
            <a:endParaRPr lang="en-GB" dirty="0"/>
          </a:p>
        </p:txBody>
      </p:sp>
      <p:sp>
        <p:nvSpPr>
          <p:cNvPr id="6" name="Θέση αριθμού διαφάνειας 5"/>
          <p:cNvSpPr>
            <a:spLocks noGrp="1"/>
          </p:cNvSpPr>
          <p:nvPr>
            <p:ph type="sldNum" sz="quarter" idx="4"/>
          </p:nvPr>
        </p:nvSpPr>
        <p:spPr>
          <a:xfrm>
            <a:off x="6588125" y="6502400"/>
            <a:ext cx="2133600" cy="365125"/>
          </a:xfrm>
          <a:prstGeom prst="rect">
            <a:avLst/>
          </a:prstGeom>
        </p:spPr>
        <p:txBody>
          <a:bodyPr vert="horz" lIns="91440" tIns="45720" rIns="91440" bIns="45720" rtlCol="0" anchor="ctr"/>
          <a:lstStyle>
            <a:lvl1pPr algn="r">
              <a:defRPr sz="1200">
                <a:solidFill>
                  <a:schemeClr val="tx1">
                    <a:tint val="75000"/>
                  </a:schemeClr>
                </a:solidFill>
                <a:latin typeface="CF Din" panose="00000400000000000000" pitchFamily="2" charset="0"/>
              </a:defRPr>
            </a:lvl1pPr>
          </a:lstStyle>
          <a:p>
            <a:pPr>
              <a:defRPr/>
            </a:pPr>
            <a:fld id="{57682506-43F8-4102-A9B1-089AD16B297B}" type="slidenum">
              <a:rPr lang="en-GB"/>
              <a:pPr>
                <a:defRPr/>
              </a:pPr>
              <a:t>‹#›</a:t>
            </a:fld>
            <a:endParaRPr lang="en-GB"/>
          </a:p>
        </p:txBody>
      </p:sp>
      <p:sp>
        <p:nvSpPr>
          <p:cNvPr id="7" name="Ορθογώνιο 6"/>
          <p:cNvSpPr/>
          <p:nvPr/>
        </p:nvSpPr>
        <p:spPr>
          <a:xfrm>
            <a:off x="0" y="0"/>
            <a:ext cx="17938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l-GR">
              <a:solidFill>
                <a:schemeClr val="tx1"/>
              </a:solidFill>
            </a:endParaRPr>
          </a:p>
        </p:txBody>
      </p:sp>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Lst>
  <p:transition spd="med">
    <p:fade/>
  </p:transition>
  <p:timing>
    <p:tnLst>
      <p:par>
        <p:cTn id="1" dur="indefinite" restart="never" nodeType="tmRoot"/>
      </p:par>
    </p:tnLst>
  </p:timing>
  <p:hf hdr="0" dt="0"/>
  <p:txStyles>
    <p:titleStyle>
      <a:lvl1pPr algn="ctr" rtl="0" eaLnBrk="0" fontAlgn="base" hangingPunct="0">
        <a:spcBef>
          <a:spcPct val="0"/>
        </a:spcBef>
        <a:spcAft>
          <a:spcPct val="0"/>
        </a:spcAft>
        <a:defRPr sz="3200" b="1" kern="1200">
          <a:solidFill>
            <a:schemeClr val="tx1"/>
          </a:solidFill>
          <a:latin typeface="+mn-lt"/>
          <a:ea typeface="+mj-ea"/>
          <a:cs typeface="+mj-cs"/>
        </a:defRPr>
      </a:lvl1pPr>
      <a:lvl2pPr algn="ctr" rtl="0" eaLnBrk="0" fontAlgn="base" hangingPunct="0">
        <a:spcBef>
          <a:spcPct val="0"/>
        </a:spcBef>
        <a:spcAft>
          <a:spcPct val="0"/>
        </a:spcAft>
        <a:defRPr sz="3200" b="1">
          <a:solidFill>
            <a:schemeClr val="tx1"/>
          </a:solidFill>
          <a:latin typeface="CF Din" pitchFamily="2" charset="0"/>
        </a:defRPr>
      </a:lvl2pPr>
      <a:lvl3pPr algn="ctr" rtl="0" eaLnBrk="0" fontAlgn="base" hangingPunct="0">
        <a:spcBef>
          <a:spcPct val="0"/>
        </a:spcBef>
        <a:spcAft>
          <a:spcPct val="0"/>
        </a:spcAft>
        <a:defRPr sz="3200" b="1">
          <a:solidFill>
            <a:schemeClr val="tx1"/>
          </a:solidFill>
          <a:latin typeface="CF Din" pitchFamily="2" charset="0"/>
        </a:defRPr>
      </a:lvl3pPr>
      <a:lvl4pPr algn="ctr" rtl="0" eaLnBrk="0" fontAlgn="base" hangingPunct="0">
        <a:spcBef>
          <a:spcPct val="0"/>
        </a:spcBef>
        <a:spcAft>
          <a:spcPct val="0"/>
        </a:spcAft>
        <a:defRPr sz="3200" b="1">
          <a:solidFill>
            <a:schemeClr val="tx1"/>
          </a:solidFill>
          <a:latin typeface="CF Din" pitchFamily="2" charset="0"/>
        </a:defRPr>
      </a:lvl4pPr>
      <a:lvl5pPr algn="ctr" rtl="0" eaLnBrk="0" fontAlgn="base" hangingPunct="0">
        <a:spcBef>
          <a:spcPct val="0"/>
        </a:spcBef>
        <a:spcAft>
          <a:spcPct val="0"/>
        </a:spcAft>
        <a:defRPr sz="3200" b="1">
          <a:solidFill>
            <a:schemeClr val="tx1"/>
          </a:solidFill>
          <a:latin typeface="CF Din" pitchFamily="2" charset="0"/>
        </a:defRPr>
      </a:lvl5pPr>
      <a:lvl6pPr marL="457200" algn="ctr" rtl="0" eaLnBrk="1" fontAlgn="base" hangingPunct="1">
        <a:spcBef>
          <a:spcPct val="0"/>
        </a:spcBef>
        <a:spcAft>
          <a:spcPct val="0"/>
        </a:spcAft>
        <a:defRPr sz="3200" b="1">
          <a:solidFill>
            <a:schemeClr val="tx1"/>
          </a:solidFill>
          <a:latin typeface="CF Din" pitchFamily="2" charset="0"/>
        </a:defRPr>
      </a:lvl6pPr>
      <a:lvl7pPr marL="914400" algn="ctr" rtl="0" eaLnBrk="1" fontAlgn="base" hangingPunct="1">
        <a:spcBef>
          <a:spcPct val="0"/>
        </a:spcBef>
        <a:spcAft>
          <a:spcPct val="0"/>
        </a:spcAft>
        <a:defRPr sz="3200" b="1">
          <a:solidFill>
            <a:schemeClr val="tx1"/>
          </a:solidFill>
          <a:latin typeface="CF Din" pitchFamily="2" charset="0"/>
        </a:defRPr>
      </a:lvl7pPr>
      <a:lvl8pPr marL="1371600" algn="ctr" rtl="0" eaLnBrk="1" fontAlgn="base" hangingPunct="1">
        <a:spcBef>
          <a:spcPct val="0"/>
        </a:spcBef>
        <a:spcAft>
          <a:spcPct val="0"/>
        </a:spcAft>
        <a:defRPr sz="3200" b="1">
          <a:solidFill>
            <a:schemeClr val="tx1"/>
          </a:solidFill>
          <a:latin typeface="CF Din" pitchFamily="2" charset="0"/>
        </a:defRPr>
      </a:lvl8pPr>
      <a:lvl9pPr marL="1828800" algn="ctr" rtl="0" eaLnBrk="1" fontAlgn="base" hangingPunct="1">
        <a:spcBef>
          <a:spcPct val="0"/>
        </a:spcBef>
        <a:spcAft>
          <a:spcPct val="0"/>
        </a:spcAft>
        <a:defRPr sz="3200" b="1">
          <a:solidFill>
            <a:schemeClr val="tx1"/>
          </a:solidFill>
          <a:latin typeface="CF Din" pitchFamily="2" charset="0"/>
        </a:defRPr>
      </a:lvl9pPr>
    </p:titleStyle>
    <p:bodyStyle>
      <a:lvl1pPr marL="342900" indent="-3429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0" y="1"/>
            <a:ext cx="9144000" cy="816566"/>
          </a:xfrm>
          <a:prstGeom prst="rect">
            <a:avLst/>
          </a:prstGeom>
          <a:solidFill>
            <a:schemeClr val="tx2">
              <a:lumMod val="65000"/>
              <a:lumOff val="35000"/>
            </a:schemeClr>
          </a:solidFill>
          <a:ln>
            <a:noFill/>
          </a:ln>
          <a:effectLst/>
        </p:spPr>
        <p:txBody>
          <a:bodyPr vert="horz" wrap="square" lIns="0" tIns="0" rIns="0" bIns="0" numCol="1" anchor="ctr" anchorCtr="0" compatLnSpc="1">
            <a:prstTxWarp prst="textNoShape">
              <a:avLst/>
            </a:prstTxWarp>
          </a:bodyPr>
          <a:lstStyle/>
          <a:p>
            <a:pPr lvl="0"/>
            <a:r>
              <a:rPr lang="en-GB" dirty="0" err="1" smtClean="0"/>
              <a:t>Κάντε</a:t>
            </a:r>
            <a:r>
              <a:rPr lang="en-GB" dirty="0" smtClean="0"/>
              <a:t> </a:t>
            </a:r>
            <a:r>
              <a:rPr lang="en-GB" dirty="0" err="1" smtClean="0"/>
              <a:t>κλικ</a:t>
            </a:r>
            <a:r>
              <a:rPr lang="en-GB" dirty="0" smtClean="0"/>
              <a:t> </a:t>
            </a:r>
            <a:r>
              <a:rPr lang="en-GB" dirty="0" err="1" smtClean="0"/>
              <a:t>εδώ</a:t>
            </a:r>
            <a:r>
              <a:rPr lang="en-GB" dirty="0" smtClean="0"/>
              <a:t> </a:t>
            </a:r>
            <a:r>
              <a:rPr lang="en-GB" dirty="0" err="1" smtClean="0"/>
              <a:t>γι</a:t>
            </a:r>
            <a:r>
              <a:rPr lang="en-GB" dirty="0" smtClean="0"/>
              <a:t>α την επεξεργασία της μορφής του κειμένου του τίτλου</a:t>
            </a:r>
          </a:p>
        </p:txBody>
      </p:sp>
      <p:sp>
        <p:nvSpPr>
          <p:cNvPr id="1027" name="Rectangle 2"/>
          <p:cNvSpPr>
            <a:spLocks noGrp="1" noChangeArrowheads="1"/>
          </p:cNvSpPr>
          <p:nvPr>
            <p:ph type="body" idx="1"/>
          </p:nvPr>
        </p:nvSpPr>
        <p:spPr bwMode="auto">
          <a:xfrm>
            <a:off x="456481" y="1604329"/>
            <a:ext cx="8216640" cy="45148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7547" rIns="0" bIns="0" numCol="1" anchor="t" anchorCtr="0" compatLnSpc="1">
            <a:prstTxWarp prst="textNoShape">
              <a:avLst/>
            </a:prstTxWarp>
          </a:bodyPr>
          <a:lstStyle/>
          <a:p>
            <a:pPr lvl="0"/>
            <a:r>
              <a:rPr lang="en-GB" altLang="el-GR" smtClean="0"/>
              <a:t>Κάντε κλικ εδώ για την επεξεργασία της μορφής των κειμένων διάρθρωσης</a:t>
            </a:r>
          </a:p>
          <a:p>
            <a:pPr lvl="1"/>
            <a:r>
              <a:rPr lang="en-GB" altLang="el-GR" smtClean="0"/>
              <a:t>Δεύτερο επίπεδο διάρθρωσης</a:t>
            </a:r>
          </a:p>
          <a:p>
            <a:pPr lvl="2"/>
            <a:r>
              <a:rPr lang="en-GB" altLang="el-GR" smtClean="0"/>
              <a:t>Τρίτο επίπεδο διάρθρωσης</a:t>
            </a:r>
          </a:p>
          <a:p>
            <a:pPr lvl="3"/>
            <a:r>
              <a:rPr lang="en-GB" altLang="el-GR" smtClean="0"/>
              <a:t>Τέταρτο επίπεδο διάρθρωσης</a:t>
            </a:r>
          </a:p>
          <a:p>
            <a:pPr lvl="4"/>
            <a:r>
              <a:rPr lang="en-GB" altLang="el-GR" smtClean="0"/>
              <a:t>Πέμπτο επίπεδο διάρθρωσης</a:t>
            </a:r>
          </a:p>
          <a:p>
            <a:pPr lvl="4"/>
            <a:r>
              <a:rPr lang="en-GB" altLang="el-GR" smtClean="0"/>
              <a:t>Έκτο επίπεδο διάρθρωσης</a:t>
            </a:r>
          </a:p>
          <a:p>
            <a:pPr lvl="4"/>
            <a:r>
              <a:rPr lang="en-GB" altLang="el-GR" smtClean="0"/>
              <a:t>Έβδομο επίπεδο διάρθρωσης</a:t>
            </a:r>
          </a:p>
          <a:p>
            <a:pPr lvl="4"/>
            <a:r>
              <a:rPr lang="en-GB" altLang="el-GR" smtClean="0"/>
              <a:t>Όγδοο επίπεδο διάρθρωσης</a:t>
            </a:r>
          </a:p>
          <a:p>
            <a:pPr lvl="4"/>
            <a:r>
              <a:rPr lang="en-GB" altLang="el-GR" smtClean="0"/>
              <a:t>Ένατο επίπεδο διάρθρωσης</a:t>
            </a:r>
          </a:p>
        </p:txBody>
      </p:sp>
      <p:sp>
        <p:nvSpPr>
          <p:cNvPr id="2" name="Rectangle 3"/>
          <p:cNvSpPr>
            <a:spLocks noGrp="1" noChangeArrowheads="1"/>
          </p:cNvSpPr>
          <p:nvPr>
            <p:ph type="dt"/>
          </p:nvPr>
        </p:nvSpPr>
        <p:spPr bwMode="auto">
          <a:xfrm>
            <a:off x="456480" y="6247376"/>
            <a:ext cx="2118240" cy="4608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90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sz="1300">
                <a:solidFill>
                  <a:srgbClr val="000000"/>
                </a:solidFill>
                <a:latin typeface="Times New Roman" pitchFamily="18" charset="0"/>
                <a:ea typeface="Lucida Sans Unicode" pitchFamily="34" charset="0"/>
                <a:cs typeface="Lucida Sans Unicode" pitchFamily="34" charset="0"/>
              </a:defRPr>
            </a:lvl1pPr>
          </a:lstStyle>
          <a:p>
            <a:pPr algn="l" defTabSz="414726" hangingPunct="0">
              <a:spcBef>
                <a:spcPct val="0"/>
              </a:spcBef>
              <a:spcAft>
                <a:spcPct val="0"/>
              </a:spcAft>
              <a:buClr>
                <a:srgbClr val="000000"/>
              </a:buClr>
              <a:buSzPct val="100000"/>
              <a:buFont typeface="Times New Roman" pitchFamily="18" charset="0"/>
              <a:buNone/>
              <a:defRPr/>
            </a:pPr>
            <a:endParaRPr lang="en-US" b="0"/>
          </a:p>
        </p:txBody>
      </p:sp>
      <p:sp>
        <p:nvSpPr>
          <p:cNvPr id="1028" name="Rectangle 4"/>
          <p:cNvSpPr>
            <a:spLocks noGrp="1" noChangeArrowheads="1"/>
          </p:cNvSpPr>
          <p:nvPr>
            <p:ph type="ftr"/>
          </p:nvPr>
        </p:nvSpPr>
        <p:spPr bwMode="auto">
          <a:xfrm>
            <a:off x="3127680" y="6247376"/>
            <a:ext cx="2887200" cy="4608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a:lnSpc>
                <a:spcPct val="90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sz="1300">
                <a:solidFill>
                  <a:srgbClr val="000000"/>
                </a:solidFill>
                <a:latin typeface="Times New Roman" pitchFamily="18" charset="0"/>
                <a:ea typeface="Lucida Sans Unicode" pitchFamily="34" charset="0"/>
                <a:cs typeface="Lucida Sans Unicode" pitchFamily="34" charset="0"/>
              </a:defRPr>
            </a:lvl1pPr>
          </a:lstStyle>
          <a:p>
            <a:pPr defTabSz="414726" hangingPunct="0">
              <a:spcBef>
                <a:spcPct val="0"/>
              </a:spcBef>
              <a:spcAft>
                <a:spcPct val="0"/>
              </a:spcAft>
              <a:buClr>
                <a:srgbClr val="000000"/>
              </a:buClr>
              <a:buSzPct val="100000"/>
              <a:buFont typeface="Times New Roman" pitchFamily="18" charset="0"/>
              <a:buNone/>
              <a:defRPr/>
            </a:pPr>
            <a:endParaRPr lang="en-US" b="0"/>
          </a:p>
        </p:txBody>
      </p:sp>
      <p:sp>
        <p:nvSpPr>
          <p:cNvPr id="1029" name="Rectangle 5"/>
          <p:cNvSpPr>
            <a:spLocks noGrp="1" noChangeArrowheads="1"/>
          </p:cNvSpPr>
          <p:nvPr>
            <p:ph type="sldNum"/>
          </p:nvPr>
        </p:nvSpPr>
        <p:spPr bwMode="auto">
          <a:xfrm>
            <a:off x="6556320" y="6247376"/>
            <a:ext cx="2118240" cy="4608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lnSpc>
                <a:spcPct val="90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sz="1300">
                <a:solidFill>
                  <a:srgbClr val="000000"/>
                </a:solidFill>
                <a:latin typeface="Times New Roman" pitchFamily="18" charset="0"/>
                <a:ea typeface="Lucida Sans Unicode" pitchFamily="34" charset="0"/>
                <a:cs typeface="Lucida Sans Unicode" pitchFamily="34" charset="0"/>
              </a:defRPr>
            </a:lvl1pPr>
          </a:lstStyle>
          <a:p>
            <a:pPr defTabSz="414726" hangingPunct="0">
              <a:spcBef>
                <a:spcPct val="0"/>
              </a:spcBef>
              <a:spcAft>
                <a:spcPct val="0"/>
              </a:spcAft>
              <a:buClr>
                <a:srgbClr val="000000"/>
              </a:buClr>
              <a:buSzPct val="100000"/>
              <a:buFont typeface="Times New Roman" pitchFamily="18" charset="0"/>
              <a:buNone/>
              <a:defRPr/>
            </a:pPr>
            <a:fld id="{A8446336-CB42-408B-B53E-AE4130423961}" type="slidenum">
              <a:rPr lang="en-US" b="0"/>
              <a:pPr defTabSz="414726" hangingPunct="0">
                <a:spcBef>
                  <a:spcPct val="0"/>
                </a:spcBef>
                <a:spcAft>
                  <a:spcPct val="0"/>
                </a:spcAft>
                <a:buClr>
                  <a:srgbClr val="000000"/>
                </a:buClr>
                <a:buSzPct val="100000"/>
                <a:buFont typeface="Times New Roman" pitchFamily="18" charset="0"/>
                <a:buNone/>
                <a:defRPr/>
              </a:pPr>
              <a:t>‹#›</a:t>
            </a:fld>
            <a:endParaRPr lang="en-US" b="0"/>
          </a:p>
        </p:txBody>
      </p:sp>
    </p:spTree>
    <p:extLst>
      <p:ext uri="{BB962C8B-B14F-4D97-AF65-F5344CB8AC3E}">
        <p14:creationId xmlns:p14="http://schemas.microsoft.com/office/powerpoint/2010/main" val="128832719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Lst>
  <p:txStyles>
    <p:titleStyle>
      <a:lvl1pPr algn="ctr" defTabSz="414726" rtl="0" eaLnBrk="0" fontAlgn="base" hangingPunct="0">
        <a:lnSpc>
          <a:spcPct val="87000"/>
        </a:lnSpc>
        <a:spcBef>
          <a:spcPct val="0"/>
        </a:spcBef>
        <a:spcAft>
          <a:spcPct val="0"/>
        </a:spcAft>
        <a:buClr>
          <a:srgbClr val="000000"/>
        </a:buClr>
        <a:buSzPct val="100000"/>
        <a:buFont typeface="Times New Roman" pitchFamily="18" charset="0"/>
        <a:defRPr sz="1800">
          <a:solidFill>
            <a:schemeClr val="bg1"/>
          </a:solidFill>
          <a:latin typeface="+mj-lt"/>
          <a:ea typeface="+mj-ea"/>
          <a:cs typeface="+mj-cs"/>
        </a:defRPr>
      </a:lvl1pPr>
      <a:lvl2pPr algn="ctr" defTabSz="414726" rtl="0" eaLnBrk="0" fontAlgn="base" hangingPunct="0">
        <a:lnSpc>
          <a:spcPct val="87000"/>
        </a:lnSpc>
        <a:spcBef>
          <a:spcPct val="0"/>
        </a:spcBef>
        <a:spcAft>
          <a:spcPct val="0"/>
        </a:spcAft>
        <a:buClr>
          <a:srgbClr val="000000"/>
        </a:buClr>
        <a:buSzPct val="100000"/>
        <a:buFont typeface="Times New Roman" pitchFamily="18" charset="0"/>
        <a:defRPr sz="1800">
          <a:solidFill>
            <a:schemeClr val="bg1"/>
          </a:solidFill>
          <a:latin typeface="Trebuchet MS" pitchFamily="34" charset="0"/>
        </a:defRPr>
      </a:lvl2pPr>
      <a:lvl3pPr algn="ctr" defTabSz="414726" rtl="0" eaLnBrk="0" fontAlgn="base" hangingPunct="0">
        <a:lnSpc>
          <a:spcPct val="87000"/>
        </a:lnSpc>
        <a:spcBef>
          <a:spcPct val="0"/>
        </a:spcBef>
        <a:spcAft>
          <a:spcPct val="0"/>
        </a:spcAft>
        <a:buClr>
          <a:srgbClr val="000000"/>
        </a:buClr>
        <a:buSzPct val="100000"/>
        <a:buFont typeface="Times New Roman" pitchFamily="18" charset="0"/>
        <a:defRPr sz="1800">
          <a:solidFill>
            <a:schemeClr val="bg1"/>
          </a:solidFill>
          <a:latin typeface="Trebuchet MS" pitchFamily="34" charset="0"/>
        </a:defRPr>
      </a:lvl3pPr>
      <a:lvl4pPr algn="ctr" defTabSz="414726" rtl="0" eaLnBrk="0" fontAlgn="base" hangingPunct="0">
        <a:lnSpc>
          <a:spcPct val="87000"/>
        </a:lnSpc>
        <a:spcBef>
          <a:spcPct val="0"/>
        </a:spcBef>
        <a:spcAft>
          <a:spcPct val="0"/>
        </a:spcAft>
        <a:buClr>
          <a:srgbClr val="000000"/>
        </a:buClr>
        <a:buSzPct val="100000"/>
        <a:buFont typeface="Times New Roman" pitchFamily="18" charset="0"/>
        <a:defRPr sz="1800">
          <a:solidFill>
            <a:schemeClr val="bg1"/>
          </a:solidFill>
          <a:latin typeface="Trebuchet MS" pitchFamily="34" charset="0"/>
        </a:defRPr>
      </a:lvl4pPr>
      <a:lvl5pPr algn="ctr" defTabSz="414726" rtl="0" eaLnBrk="0" fontAlgn="base" hangingPunct="0">
        <a:lnSpc>
          <a:spcPct val="87000"/>
        </a:lnSpc>
        <a:spcBef>
          <a:spcPct val="0"/>
        </a:spcBef>
        <a:spcAft>
          <a:spcPct val="0"/>
        </a:spcAft>
        <a:buClr>
          <a:srgbClr val="000000"/>
        </a:buClr>
        <a:buSzPct val="100000"/>
        <a:buFont typeface="Times New Roman" pitchFamily="18" charset="0"/>
        <a:defRPr sz="1800">
          <a:solidFill>
            <a:schemeClr val="bg1"/>
          </a:solidFill>
          <a:latin typeface="Trebuchet MS" pitchFamily="34" charset="0"/>
        </a:defRPr>
      </a:lvl5pPr>
      <a:lvl6pPr marL="2280994" indent="-207363" algn="ctr" defTabSz="414726" rtl="0" fontAlgn="base" hangingPunct="0">
        <a:lnSpc>
          <a:spcPct val="87000"/>
        </a:lnSpc>
        <a:spcBef>
          <a:spcPct val="0"/>
        </a:spcBef>
        <a:spcAft>
          <a:spcPct val="0"/>
        </a:spcAft>
        <a:buClr>
          <a:srgbClr val="000000"/>
        </a:buClr>
        <a:buSzPct val="100000"/>
        <a:buFont typeface="Times New Roman" pitchFamily="18" charset="0"/>
        <a:defRPr sz="4000">
          <a:solidFill>
            <a:srgbClr val="000000"/>
          </a:solidFill>
          <a:latin typeface="Arial" charset="0"/>
        </a:defRPr>
      </a:lvl6pPr>
      <a:lvl7pPr marL="2695720" indent="-207363" algn="ctr" defTabSz="414726" rtl="0" fontAlgn="base" hangingPunct="0">
        <a:lnSpc>
          <a:spcPct val="87000"/>
        </a:lnSpc>
        <a:spcBef>
          <a:spcPct val="0"/>
        </a:spcBef>
        <a:spcAft>
          <a:spcPct val="0"/>
        </a:spcAft>
        <a:buClr>
          <a:srgbClr val="000000"/>
        </a:buClr>
        <a:buSzPct val="100000"/>
        <a:buFont typeface="Times New Roman" pitchFamily="18" charset="0"/>
        <a:defRPr sz="4000">
          <a:solidFill>
            <a:srgbClr val="000000"/>
          </a:solidFill>
          <a:latin typeface="Arial" charset="0"/>
        </a:defRPr>
      </a:lvl7pPr>
      <a:lvl8pPr marL="3110446" indent="-207363" algn="ctr" defTabSz="414726" rtl="0" fontAlgn="base" hangingPunct="0">
        <a:lnSpc>
          <a:spcPct val="87000"/>
        </a:lnSpc>
        <a:spcBef>
          <a:spcPct val="0"/>
        </a:spcBef>
        <a:spcAft>
          <a:spcPct val="0"/>
        </a:spcAft>
        <a:buClr>
          <a:srgbClr val="000000"/>
        </a:buClr>
        <a:buSzPct val="100000"/>
        <a:buFont typeface="Times New Roman" pitchFamily="18" charset="0"/>
        <a:defRPr sz="4000">
          <a:solidFill>
            <a:srgbClr val="000000"/>
          </a:solidFill>
          <a:latin typeface="Arial" charset="0"/>
        </a:defRPr>
      </a:lvl8pPr>
      <a:lvl9pPr marL="3525172" indent="-207363" algn="ctr" defTabSz="414726" rtl="0" fontAlgn="base" hangingPunct="0">
        <a:lnSpc>
          <a:spcPct val="87000"/>
        </a:lnSpc>
        <a:spcBef>
          <a:spcPct val="0"/>
        </a:spcBef>
        <a:spcAft>
          <a:spcPct val="0"/>
        </a:spcAft>
        <a:buClr>
          <a:srgbClr val="000000"/>
        </a:buClr>
        <a:buSzPct val="100000"/>
        <a:buFont typeface="Times New Roman" pitchFamily="18" charset="0"/>
        <a:defRPr sz="4000">
          <a:solidFill>
            <a:srgbClr val="000000"/>
          </a:solidFill>
          <a:latin typeface="Arial" charset="0"/>
        </a:defRPr>
      </a:lvl9pPr>
    </p:titleStyle>
    <p:bodyStyle>
      <a:lvl1pPr marL="311045" indent="-311045" algn="l" defTabSz="414726" rtl="0" eaLnBrk="0" fontAlgn="base" hangingPunct="0">
        <a:lnSpc>
          <a:spcPct val="87000"/>
        </a:lnSpc>
        <a:spcBef>
          <a:spcPct val="0"/>
        </a:spcBef>
        <a:spcAft>
          <a:spcPts val="1293"/>
        </a:spcAft>
        <a:buClr>
          <a:srgbClr val="000000"/>
        </a:buClr>
        <a:buSzPct val="100000"/>
        <a:buFont typeface="Times New Roman" pitchFamily="18" charset="0"/>
        <a:defRPr>
          <a:solidFill>
            <a:srgbClr val="000000"/>
          </a:solidFill>
          <a:latin typeface="+mj-lt"/>
          <a:ea typeface="+mn-ea"/>
          <a:cs typeface="+mn-cs"/>
        </a:defRPr>
      </a:lvl1pPr>
      <a:lvl2pPr marL="673930" indent="-259204" algn="l" defTabSz="414726" rtl="0" eaLnBrk="0" fontAlgn="base" hangingPunct="0">
        <a:lnSpc>
          <a:spcPct val="87000"/>
        </a:lnSpc>
        <a:spcBef>
          <a:spcPct val="0"/>
        </a:spcBef>
        <a:spcAft>
          <a:spcPts val="1032"/>
        </a:spcAft>
        <a:buClr>
          <a:srgbClr val="000000"/>
        </a:buClr>
        <a:buSzPct val="100000"/>
        <a:buFont typeface="Times New Roman" pitchFamily="18" charset="0"/>
        <a:defRPr sz="1500">
          <a:solidFill>
            <a:srgbClr val="000000"/>
          </a:solidFill>
          <a:latin typeface="+mj-lt"/>
        </a:defRPr>
      </a:lvl2pPr>
      <a:lvl3pPr marL="1036815" indent="-207363" algn="l" defTabSz="414726" rtl="0" eaLnBrk="0" fontAlgn="base" hangingPunct="0">
        <a:lnSpc>
          <a:spcPct val="87000"/>
        </a:lnSpc>
        <a:spcBef>
          <a:spcPct val="0"/>
        </a:spcBef>
        <a:spcAft>
          <a:spcPts val="771"/>
        </a:spcAft>
        <a:buClr>
          <a:srgbClr val="000000"/>
        </a:buClr>
        <a:buSzPct val="100000"/>
        <a:buFont typeface="Times New Roman" pitchFamily="18" charset="0"/>
        <a:defRPr sz="1500">
          <a:solidFill>
            <a:srgbClr val="000000"/>
          </a:solidFill>
          <a:latin typeface="+mj-lt"/>
        </a:defRPr>
      </a:lvl3pPr>
      <a:lvl4pPr marL="1451541" indent="-207363" algn="l" defTabSz="414726" rtl="0" eaLnBrk="0" fontAlgn="base" hangingPunct="0">
        <a:lnSpc>
          <a:spcPct val="87000"/>
        </a:lnSpc>
        <a:spcBef>
          <a:spcPct val="0"/>
        </a:spcBef>
        <a:spcAft>
          <a:spcPts val="522"/>
        </a:spcAft>
        <a:buClr>
          <a:srgbClr val="000000"/>
        </a:buClr>
        <a:buSzPct val="100000"/>
        <a:buFont typeface="Times New Roman" pitchFamily="18" charset="0"/>
        <a:defRPr sz="1800">
          <a:solidFill>
            <a:srgbClr val="000000"/>
          </a:solidFill>
          <a:latin typeface="+mn-lt"/>
        </a:defRPr>
      </a:lvl4pPr>
      <a:lvl5pPr marL="1866268" indent="-207363" algn="l" defTabSz="414726" rtl="0" eaLnBrk="0" fontAlgn="base" hangingPunct="0">
        <a:lnSpc>
          <a:spcPct val="87000"/>
        </a:lnSpc>
        <a:spcBef>
          <a:spcPct val="0"/>
        </a:spcBef>
        <a:spcAft>
          <a:spcPts val="261"/>
        </a:spcAft>
        <a:buClr>
          <a:srgbClr val="000000"/>
        </a:buClr>
        <a:buSzPct val="100000"/>
        <a:buFont typeface="Times New Roman" pitchFamily="18" charset="0"/>
        <a:defRPr sz="1800">
          <a:solidFill>
            <a:srgbClr val="000000"/>
          </a:solidFill>
          <a:latin typeface="+mn-lt"/>
        </a:defRPr>
      </a:lvl5pPr>
      <a:lvl6pPr marL="2280994" indent="-207363" algn="l" defTabSz="414726" rtl="0" fontAlgn="base" hangingPunct="0">
        <a:lnSpc>
          <a:spcPct val="87000"/>
        </a:lnSpc>
        <a:spcBef>
          <a:spcPct val="0"/>
        </a:spcBef>
        <a:spcAft>
          <a:spcPts val="261"/>
        </a:spcAft>
        <a:buClr>
          <a:srgbClr val="000000"/>
        </a:buClr>
        <a:buSzPct val="100000"/>
        <a:buFont typeface="Times New Roman" pitchFamily="18" charset="0"/>
        <a:defRPr sz="1800">
          <a:solidFill>
            <a:srgbClr val="000000"/>
          </a:solidFill>
          <a:latin typeface="+mn-lt"/>
        </a:defRPr>
      </a:lvl6pPr>
      <a:lvl7pPr marL="2695720" indent="-207363" algn="l" defTabSz="414726" rtl="0" fontAlgn="base" hangingPunct="0">
        <a:lnSpc>
          <a:spcPct val="87000"/>
        </a:lnSpc>
        <a:spcBef>
          <a:spcPct val="0"/>
        </a:spcBef>
        <a:spcAft>
          <a:spcPts val="261"/>
        </a:spcAft>
        <a:buClr>
          <a:srgbClr val="000000"/>
        </a:buClr>
        <a:buSzPct val="100000"/>
        <a:buFont typeface="Times New Roman" pitchFamily="18" charset="0"/>
        <a:defRPr sz="1800">
          <a:solidFill>
            <a:srgbClr val="000000"/>
          </a:solidFill>
          <a:latin typeface="+mn-lt"/>
        </a:defRPr>
      </a:lvl7pPr>
      <a:lvl8pPr marL="3110446" indent="-207363" algn="l" defTabSz="414726" rtl="0" fontAlgn="base" hangingPunct="0">
        <a:lnSpc>
          <a:spcPct val="87000"/>
        </a:lnSpc>
        <a:spcBef>
          <a:spcPct val="0"/>
        </a:spcBef>
        <a:spcAft>
          <a:spcPts val="261"/>
        </a:spcAft>
        <a:buClr>
          <a:srgbClr val="000000"/>
        </a:buClr>
        <a:buSzPct val="100000"/>
        <a:buFont typeface="Times New Roman" pitchFamily="18" charset="0"/>
        <a:defRPr sz="1800">
          <a:solidFill>
            <a:srgbClr val="000000"/>
          </a:solidFill>
          <a:latin typeface="+mn-lt"/>
        </a:defRPr>
      </a:lvl8pPr>
      <a:lvl9pPr marL="3525172" indent="-207363" algn="l" defTabSz="414726" rtl="0" fontAlgn="base" hangingPunct="0">
        <a:lnSpc>
          <a:spcPct val="87000"/>
        </a:lnSpc>
        <a:spcBef>
          <a:spcPct val="0"/>
        </a:spcBef>
        <a:spcAft>
          <a:spcPts val="261"/>
        </a:spcAft>
        <a:buClr>
          <a:srgbClr val="000000"/>
        </a:buClr>
        <a:buSzPct val="100000"/>
        <a:buFont typeface="Times New Roman" pitchFamily="18" charset="0"/>
        <a:defRPr sz="1800">
          <a:solidFill>
            <a:srgbClr val="000000"/>
          </a:solidFill>
          <a:latin typeface="+mn-lt"/>
        </a:defRPr>
      </a:lvl9pPr>
    </p:bodyStyle>
    <p:otherStyle>
      <a:defPPr>
        <a:defRPr lang="el-GR"/>
      </a:defPPr>
      <a:lvl1pPr marL="0" algn="l" defTabSz="829452" rtl="0" eaLnBrk="1" latinLnBrk="0" hangingPunct="1">
        <a:defRPr sz="1600" kern="1200">
          <a:solidFill>
            <a:schemeClr val="tx1"/>
          </a:solidFill>
          <a:latin typeface="+mn-lt"/>
          <a:ea typeface="+mn-ea"/>
          <a:cs typeface="+mn-cs"/>
        </a:defRPr>
      </a:lvl1pPr>
      <a:lvl2pPr marL="414726" algn="l" defTabSz="829452" rtl="0" eaLnBrk="1" latinLnBrk="0" hangingPunct="1">
        <a:defRPr sz="1600" kern="1200">
          <a:solidFill>
            <a:schemeClr val="tx1"/>
          </a:solidFill>
          <a:latin typeface="+mn-lt"/>
          <a:ea typeface="+mn-ea"/>
          <a:cs typeface="+mn-cs"/>
        </a:defRPr>
      </a:lvl2pPr>
      <a:lvl3pPr marL="829452" algn="l" defTabSz="829452" rtl="0" eaLnBrk="1" latinLnBrk="0" hangingPunct="1">
        <a:defRPr sz="1600" kern="1200">
          <a:solidFill>
            <a:schemeClr val="tx1"/>
          </a:solidFill>
          <a:latin typeface="+mn-lt"/>
          <a:ea typeface="+mn-ea"/>
          <a:cs typeface="+mn-cs"/>
        </a:defRPr>
      </a:lvl3pPr>
      <a:lvl4pPr marL="1244178" algn="l" defTabSz="829452" rtl="0" eaLnBrk="1" latinLnBrk="0" hangingPunct="1">
        <a:defRPr sz="1600" kern="1200">
          <a:solidFill>
            <a:schemeClr val="tx1"/>
          </a:solidFill>
          <a:latin typeface="+mn-lt"/>
          <a:ea typeface="+mn-ea"/>
          <a:cs typeface="+mn-cs"/>
        </a:defRPr>
      </a:lvl4pPr>
      <a:lvl5pPr marL="1658904" algn="l" defTabSz="829452" rtl="0" eaLnBrk="1" latinLnBrk="0" hangingPunct="1">
        <a:defRPr sz="1600" kern="1200">
          <a:solidFill>
            <a:schemeClr val="tx1"/>
          </a:solidFill>
          <a:latin typeface="+mn-lt"/>
          <a:ea typeface="+mn-ea"/>
          <a:cs typeface="+mn-cs"/>
        </a:defRPr>
      </a:lvl5pPr>
      <a:lvl6pPr marL="2073631" algn="l" defTabSz="829452" rtl="0" eaLnBrk="1" latinLnBrk="0" hangingPunct="1">
        <a:defRPr sz="1600" kern="1200">
          <a:solidFill>
            <a:schemeClr val="tx1"/>
          </a:solidFill>
          <a:latin typeface="+mn-lt"/>
          <a:ea typeface="+mn-ea"/>
          <a:cs typeface="+mn-cs"/>
        </a:defRPr>
      </a:lvl6pPr>
      <a:lvl7pPr marL="2488357" algn="l" defTabSz="829452" rtl="0" eaLnBrk="1" latinLnBrk="0" hangingPunct="1">
        <a:defRPr sz="1600" kern="1200">
          <a:solidFill>
            <a:schemeClr val="tx1"/>
          </a:solidFill>
          <a:latin typeface="+mn-lt"/>
          <a:ea typeface="+mn-ea"/>
          <a:cs typeface="+mn-cs"/>
        </a:defRPr>
      </a:lvl7pPr>
      <a:lvl8pPr marL="2903083" algn="l" defTabSz="829452" rtl="0" eaLnBrk="1" latinLnBrk="0" hangingPunct="1">
        <a:defRPr sz="1600" kern="1200">
          <a:solidFill>
            <a:schemeClr val="tx1"/>
          </a:solidFill>
          <a:latin typeface="+mn-lt"/>
          <a:ea typeface="+mn-ea"/>
          <a:cs typeface="+mn-cs"/>
        </a:defRPr>
      </a:lvl8pPr>
      <a:lvl9pPr marL="3317809" algn="l" defTabSz="829452"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16.jpeg"/><Relationship Id="rId4" Type="http://schemas.openxmlformats.org/officeDocument/2006/relationships/image" Target="../media/image15.jpe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19.wmf"/><Relationship Id="rId5" Type="http://schemas.openxmlformats.org/officeDocument/2006/relationships/image" Target="../media/image18.png"/><Relationship Id="rId4"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5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wmf"/></Relationships>
</file>

<file path=ppt/slides/_rels/slide6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4.xml"/><Relationship Id="rId1" Type="http://schemas.openxmlformats.org/officeDocument/2006/relationships/vmlDrawing" Target="../drawings/vmlDrawing2.vml"/><Relationship Id="rId5" Type="http://schemas.openxmlformats.org/officeDocument/2006/relationships/image" Target="../media/image46.png"/><Relationship Id="rId4" Type="http://schemas.openxmlformats.org/officeDocument/2006/relationships/image" Target="../media/image45.png"/></Relationships>
</file>

<file path=ppt/slides/_rels/slide74.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slideLayout" Target="../slideLayouts/slideLayout4.xml"/><Relationship Id="rId4" Type="http://schemas.openxmlformats.org/officeDocument/2006/relationships/image" Target="../media/image49.wmf"/></Relationships>
</file>

<file path=ppt/slides/_rels/slide7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4.xml"/><Relationship Id="rId1" Type="http://schemas.openxmlformats.org/officeDocument/2006/relationships/vmlDrawing" Target="../drawings/vmlDrawing3.vml"/><Relationship Id="rId4" Type="http://schemas.openxmlformats.org/officeDocument/2006/relationships/image" Target="../media/image5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slideLayout" Target="../slideLayouts/slideLayout3.xml"/><Relationship Id="rId1" Type="http://schemas.openxmlformats.org/officeDocument/2006/relationships/vmlDrawing" Target="../drawings/vmlDrawing4.vml"/><Relationship Id="rId6" Type="http://schemas.openxmlformats.org/officeDocument/2006/relationships/image" Target="../media/image58.png"/><Relationship Id="rId5" Type="http://schemas.openxmlformats.org/officeDocument/2006/relationships/image" Target="../media/image56.png"/><Relationship Id="rId4" Type="http://schemas.openxmlformats.org/officeDocument/2006/relationships/oleObject" Target="../embeddings/oleObject4.bin"/></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4.xml"/><Relationship Id="rId1" Type="http://schemas.openxmlformats.org/officeDocument/2006/relationships/vmlDrawing" Target="../drawings/vmlDrawing5.vml"/><Relationship Id="rId4" Type="http://schemas.openxmlformats.org/officeDocument/2006/relationships/image" Target="../media/image60.png"/></Relationships>
</file>

<file path=ppt/slides/_rels/slide8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a:xfrm>
            <a:off x="-8640" y="-2879"/>
            <a:ext cx="9144000" cy="884253"/>
          </a:xfrm>
        </p:spPr>
        <p:txBody>
          <a:bodyPr/>
          <a:lstStyle/>
          <a:p>
            <a:pPr eaLnBrk="1">
              <a:lnSpc>
                <a:spcPct val="108000"/>
              </a:lnSpc>
              <a:tabLst>
                <a:tab pos="0" algn="l"/>
                <a:tab pos="414683" algn="l"/>
                <a:tab pos="829366" algn="l"/>
                <a:tab pos="1244049" algn="l"/>
                <a:tab pos="1658732" algn="l"/>
                <a:tab pos="2073416" algn="l"/>
                <a:tab pos="2488099" algn="l"/>
                <a:tab pos="2902782" algn="l"/>
                <a:tab pos="3317465" algn="l"/>
                <a:tab pos="3732148" algn="l"/>
                <a:tab pos="4146831" algn="l"/>
                <a:tab pos="4561514" algn="l"/>
                <a:tab pos="4976197" algn="l"/>
                <a:tab pos="5390881" algn="l"/>
                <a:tab pos="5805564" algn="l"/>
                <a:tab pos="6220247" algn="l"/>
                <a:tab pos="6634930" algn="l"/>
                <a:tab pos="7049613" algn="l"/>
                <a:tab pos="7464296" algn="l"/>
                <a:tab pos="7878979" algn="l"/>
                <a:tab pos="8293662" algn="l"/>
              </a:tabLst>
            </a:pPr>
            <a:r>
              <a:rPr lang="en-US" altLang="el-GR" sz="2500" b="1"/>
              <a:t>Watering control systems</a:t>
            </a:r>
            <a:endParaRPr lang="el-GR" altLang="el-GR" sz="2500" b="1"/>
          </a:p>
        </p:txBody>
      </p:sp>
      <p:sp>
        <p:nvSpPr>
          <p:cNvPr id="2051" name="Rectangle 2"/>
          <p:cNvSpPr>
            <a:spLocks noGrp="1" noChangeArrowheads="1"/>
          </p:cNvSpPr>
          <p:nvPr>
            <p:ph type="subTitle" idx="4294967295"/>
          </p:nvPr>
        </p:nvSpPr>
        <p:spPr>
          <a:xfrm>
            <a:off x="848162" y="2708920"/>
            <a:ext cx="4703040" cy="1957171"/>
          </a:xfrm>
        </p:spPr>
        <p:txBody>
          <a:bodyPr tIns="0" anchor="ctr"/>
          <a:lstStyle/>
          <a:p>
            <a:pPr marL="0" indent="0" eaLnBrk="1">
              <a:lnSpc>
                <a:spcPct val="108000"/>
              </a:lnSpc>
              <a:spcBef>
                <a:spcPts val="771"/>
              </a:spcBef>
              <a:spcAft>
                <a:spcPts val="771"/>
              </a:spcAft>
              <a:buSzPct val="45000"/>
              <a:buFont typeface="Wingdings" pitchFamily="2" charset="2"/>
              <a:buChar char=""/>
              <a:tabLst>
                <a:tab pos="0" algn="l"/>
                <a:tab pos="102231" algn="l"/>
                <a:tab pos="516915" algn="l"/>
                <a:tab pos="931597" algn="l"/>
                <a:tab pos="1346281" algn="l"/>
                <a:tab pos="1760963" algn="l"/>
                <a:tab pos="2175648" algn="l"/>
                <a:tab pos="2590330" algn="l"/>
                <a:tab pos="3005014" algn="l"/>
                <a:tab pos="3419696" algn="l"/>
                <a:tab pos="3834380" algn="l"/>
                <a:tab pos="4249062" algn="l"/>
                <a:tab pos="4663746" algn="l"/>
                <a:tab pos="5078428" algn="l"/>
                <a:tab pos="5493113" algn="l"/>
                <a:tab pos="5907795" algn="l"/>
                <a:tab pos="6322479" algn="l"/>
                <a:tab pos="6737161" algn="l"/>
                <a:tab pos="7151845" algn="l"/>
                <a:tab pos="7566527" algn="l"/>
                <a:tab pos="7981210" algn="l"/>
              </a:tabLst>
            </a:pPr>
            <a:r>
              <a:rPr lang="el-GR" altLang="el-GR" dirty="0" smtClean="0"/>
              <a:t> </a:t>
            </a:r>
            <a:r>
              <a:rPr lang="en-US" altLang="el-GR" dirty="0"/>
              <a:t>Requirements analysis</a:t>
            </a:r>
            <a:endParaRPr lang="el-GR" altLang="el-GR" dirty="0"/>
          </a:p>
          <a:p>
            <a:pPr marL="0" indent="0" eaLnBrk="1">
              <a:lnSpc>
                <a:spcPct val="108000"/>
              </a:lnSpc>
              <a:spcBef>
                <a:spcPts val="771"/>
              </a:spcBef>
              <a:spcAft>
                <a:spcPts val="771"/>
              </a:spcAft>
              <a:buSzPct val="45000"/>
              <a:buFont typeface="Wingdings" pitchFamily="2" charset="2"/>
              <a:buChar char=""/>
              <a:tabLst>
                <a:tab pos="0" algn="l"/>
                <a:tab pos="102231" algn="l"/>
                <a:tab pos="516915" algn="l"/>
                <a:tab pos="931597" algn="l"/>
                <a:tab pos="1346281" algn="l"/>
                <a:tab pos="1760963" algn="l"/>
                <a:tab pos="2175648" algn="l"/>
                <a:tab pos="2590330" algn="l"/>
                <a:tab pos="3005014" algn="l"/>
                <a:tab pos="3419696" algn="l"/>
                <a:tab pos="3834380" algn="l"/>
                <a:tab pos="4249062" algn="l"/>
                <a:tab pos="4663746" algn="l"/>
                <a:tab pos="5078428" algn="l"/>
                <a:tab pos="5493113" algn="l"/>
                <a:tab pos="5907795" algn="l"/>
                <a:tab pos="6322479" algn="l"/>
                <a:tab pos="6737161" algn="l"/>
                <a:tab pos="7151845" algn="l"/>
                <a:tab pos="7566527" algn="l"/>
                <a:tab pos="7981210" algn="l"/>
              </a:tabLst>
            </a:pPr>
            <a:r>
              <a:rPr lang="el-GR" altLang="el-GR" dirty="0"/>
              <a:t> </a:t>
            </a:r>
            <a:r>
              <a:rPr lang="en-US" altLang="el-GR" dirty="0"/>
              <a:t>Task analysis</a:t>
            </a:r>
            <a:r>
              <a:rPr lang="el-GR" altLang="el-GR" dirty="0"/>
              <a:t> </a:t>
            </a:r>
          </a:p>
          <a:p>
            <a:pPr marL="0" indent="0" eaLnBrk="1">
              <a:lnSpc>
                <a:spcPct val="108000"/>
              </a:lnSpc>
              <a:spcBef>
                <a:spcPts val="771"/>
              </a:spcBef>
              <a:spcAft>
                <a:spcPts val="771"/>
              </a:spcAft>
              <a:buSzPct val="45000"/>
              <a:buFont typeface="Wingdings" pitchFamily="2" charset="2"/>
              <a:buChar char=""/>
              <a:tabLst>
                <a:tab pos="0" algn="l"/>
                <a:tab pos="102231" algn="l"/>
                <a:tab pos="516915" algn="l"/>
                <a:tab pos="931597" algn="l"/>
                <a:tab pos="1346281" algn="l"/>
                <a:tab pos="1760963" algn="l"/>
                <a:tab pos="2175648" algn="l"/>
                <a:tab pos="2590330" algn="l"/>
                <a:tab pos="3005014" algn="l"/>
                <a:tab pos="3419696" algn="l"/>
                <a:tab pos="3834380" algn="l"/>
                <a:tab pos="4249062" algn="l"/>
                <a:tab pos="4663746" algn="l"/>
                <a:tab pos="5078428" algn="l"/>
                <a:tab pos="5493113" algn="l"/>
                <a:tab pos="5907795" algn="l"/>
                <a:tab pos="6322479" algn="l"/>
                <a:tab pos="6737161" algn="l"/>
                <a:tab pos="7151845" algn="l"/>
                <a:tab pos="7566527" algn="l"/>
                <a:tab pos="7981210" algn="l"/>
              </a:tabLst>
            </a:pPr>
            <a:r>
              <a:rPr lang="el-GR" altLang="el-GR" dirty="0"/>
              <a:t> </a:t>
            </a:r>
            <a:r>
              <a:rPr lang="en-US" altLang="el-GR" dirty="0"/>
              <a:t>Conceptual solutions</a:t>
            </a:r>
            <a:endParaRPr lang="el-GR" altLang="el-GR" dirty="0"/>
          </a:p>
        </p:txBody>
      </p:sp>
      <p:pic>
        <p:nvPicPr>
          <p:cNvPr id="2052" name="Picture 5" descr="BQcDAAAAAwoDanBnAAAABC5vdXQKFi11elU0UVk3M2hHS1dIWVc4Z1ZXUGcAAAACaWQKAXgAAAAEc2l6Z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1124744"/>
            <a:ext cx="5220110" cy="5220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1145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0" y="0"/>
            <a:ext cx="9144000" cy="1058512"/>
          </a:xfrm>
          <a:ln/>
        </p:spPr>
        <p:txBody>
          <a:bodyPr/>
          <a:lstStyle/>
          <a:p>
            <a:pPr marL="614890" indent="-614890">
              <a:lnSpc>
                <a:spcPct val="97000"/>
              </a:lnSpc>
              <a:spcBef>
                <a:spcPts val="0"/>
              </a:spcBef>
              <a:tabLst>
                <a:tab pos="616329" algn="l"/>
                <a:tab pos="718571" algn="l"/>
                <a:tab pos="1133297" algn="l"/>
                <a:tab pos="1548023" algn="l"/>
                <a:tab pos="1962749" algn="l"/>
                <a:tab pos="2377476" algn="l"/>
                <a:tab pos="2792202" algn="l"/>
                <a:tab pos="3206928" algn="l"/>
                <a:tab pos="3621654" algn="l"/>
                <a:tab pos="4036380" algn="l"/>
                <a:tab pos="4451106" algn="l"/>
                <a:tab pos="4865832" algn="l"/>
                <a:tab pos="5280558" algn="l"/>
                <a:tab pos="5695284" algn="l"/>
                <a:tab pos="6110011" algn="l"/>
                <a:tab pos="6524737" algn="l"/>
                <a:tab pos="6939463" algn="l"/>
                <a:tab pos="7354189" algn="l"/>
                <a:tab pos="7768915" algn="l"/>
                <a:tab pos="8183641" algn="l"/>
                <a:tab pos="8598367" algn="l"/>
              </a:tabLst>
            </a:pPr>
            <a:r>
              <a:rPr lang="el-GR" altLang="el-GR" sz="2800" dirty="0"/>
              <a:t>Διάρκεια</a:t>
            </a:r>
            <a:br>
              <a:rPr lang="el-GR" altLang="el-GR" sz="2800" dirty="0"/>
            </a:br>
            <a:r>
              <a:rPr lang="el-GR" altLang="el-GR" sz="2800" dirty="0"/>
              <a:t>Πόσες και ποιες τιμές έχουν νόημα?</a:t>
            </a:r>
          </a:p>
        </p:txBody>
      </p:sp>
      <p:sp>
        <p:nvSpPr>
          <p:cNvPr id="3" name="Θέση υποσέλιδου 2"/>
          <p:cNvSpPr>
            <a:spLocks noGrp="1"/>
          </p:cNvSpPr>
          <p:nvPr>
            <p:ph type="ftr" sz="quarter" idx="11"/>
          </p:nvPr>
        </p:nvSpPr>
        <p:spPr/>
        <p:txBody>
          <a:bodyPr/>
          <a:lstStyle/>
          <a:p>
            <a:pPr>
              <a:defRPr/>
            </a:pPr>
            <a:r>
              <a:rPr lang="el-GR" smtClean="0">
                <a:solidFill>
                  <a:srgbClr val="4D4D4D">
                    <a:tint val="75000"/>
                  </a:srgbClr>
                </a:solidFill>
              </a:rPr>
              <a:t>Εργονομία - ΕΜΠ - Χρηστοκεντρικός Σχεδιασμός</a:t>
            </a:r>
            <a:endParaRPr lang="el-GR" dirty="0" smtClean="0">
              <a:solidFill>
                <a:srgbClr val="4D4D4D">
                  <a:tint val="75000"/>
                </a:srgbClr>
              </a:solidFill>
            </a:endParaRPr>
          </a:p>
        </p:txBody>
      </p:sp>
      <p:sp>
        <p:nvSpPr>
          <p:cNvPr id="5" name="Θέση αριθμού διαφάνειας 4"/>
          <p:cNvSpPr>
            <a:spLocks noGrp="1"/>
          </p:cNvSpPr>
          <p:nvPr>
            <p:ph type="sldNum" sz="quarter" idx="12"/>
          </p:nvPr>
        </p:nvSpPr>
        <p:spPr/>
        <p:txBody>
          <a:bodyPr/>
          <a:lstStyle/>
          <a:p>
            <a:pPr>
              <a:defRPr/>
            </a:pPr>
            <a:fld id="{7C61276D-71F1-435A-8CE3-64760D61488A}" type="slidenum">
              <a:rPr lang="en-GB" smtClean="0">
                <a:solidFill>
                  <a:srgbClr val="4D4D4D">
                    <a:tint val="75000"/>
                  </a:srgbClr>
                </a:solidFill>
              </a:rPr>
              <a:pPr>
                <a:defRPr/>
              </a:pPr>
              <a:t>10</a:t>
            </a:fld>
            <a:endParaRPr lang="en-GB" dirty="0">
              <a:solidFill>
                <a:srgbClr val="4D4D4D">
                  <a:tint val="75000"/>
                </a:srgbClr>
              </a:solidFill>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1559" y="1124744"/>
            <a:ext cx="7920879" cy="5597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8153173"/>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0" y="0"/>
            <a:ext cx="9144000" cy="1058512"/>
          </a:xfrm>
          <a:ln/>
        </p:spPr>
        <p:txBody>
          <a:bodyPr/>
          <a:lstStyle/>
          <a:p>
            <a:pPr marL="614890" indent="-614890">
              <a:lnSpc>
                <a:spcPct val="97000"/>
              </a:lnSpc>
              <a:spcBef>
                <a:spcPts val="0"/>
              </a:spcBef>
              <a:tabLst>
                <a:tab pos="616329" algn="l"/>
                <a:tab pos="718571" algn="l"/>
                <a:tab pos="1133297" algn="l"/>
                <a:tab pos="1548023" algn="l"/>
                <a:tab pos="1962749" algn="l"/>
                <a:tab pos="2377476" algn="l"/>
                <a:tab pos="2792202" algn="l"/>
                <a:tab pos="3206928" algn="l"/>
                <a:tab pos="3621654" algn="l"/>
                <a:tab pos="4036380" algn="l"/>
                <a:tab pos="4451106" algn="l"/>
                <a:tab pos="4865832" algn="l"/>
                <a:tab pos="5280558" algn="l"/>
                <a:tab pos="5695284" algn="l"/>
                <a:tab pos="6110011" algn="l"/>
                <a:tab pos="6524737" algn="l"/>
                <a:tab pos="6939463" algn="l"/>
                <a:tab pos="7354189" algn="l"/>
                <a:tab pos="7768915" algn="l"/>
                <a:tab pos="8183641" algn="l"/>
                <a:tab pos="8598367" algn="l"/>
              </a:tabLst>
            </a:pPr>
            <a:r>
              <a:rPr lang="el-GR" altLang="el-GR" sz="2800" dirty="0"/>
              <a:t>Διάρκεια</a:t>
            </a:r>
            <a:br>
              <a:rPr lang="el-GR" altLang="el-GR" sz="2800" dirty="0"/>
            </a:br>
            <a:r>
              <a:rPr lang="el-GR" altLang="el-GR" sz="2800" dirty="0"/>
              <a:t>Πόσες και ποιες τιμές έχουν νόημα?</a:t>
            </a:r>
          </a:p>
        </p:txBody>
      </p:sp>
      <p:sp>
        <p:nvSpPr>
          <p:cNvPr id="3" name="Θέση υποσέλιδου 2"/>
          <p:cNvSpPr>
            <a:spLocks noGrp="1"/>
          </p:cNvSpPr>
          <p:nvPr>
            <p:ph type="ftr" sz="quarter" idx="11"/>
          </p:nvPr>
        </p:nvSpPr>
        <p:spPr/>
        <p:txBody>
          <a:bodyPr/>
          <a:lstStyle/>
          <a:p>
            <a:pPr>
              <a:defRPr/>
            </a:pPr>
            <a:r>
              <a:rPr lang="el-GR" smtClean="0">
                <a:solidFill>
                  <a:srgbClr val="4D4D4D">
                    <a:tint val="75000"/>
                  </a:srgbClr>
                </a:solidFill>
              </a:rPr>
              <a:t>Εργονομία - ΕΜΠ - Χρηστοκεντρικός Σχεδιασμός</a:t>
            </a:r>
            <a:endParaRPr lang="el-GR" dirty="0" smtClean="0">
              <a:solidFill>
                <a:srgbClr val="4D4D4D">
                  <a:tint val="75000"/>
                </a:srgbClr>
              </a:solidFill>
            </a:endParaRPr>
          </a:p>
        </p:txBody>
      </p:sp>
      <p:sp>
        <p:nvSpPr>
          <p:cNvPr id="5" name="Θέση αριθμού διαφάνειας 4"/>
          <p:cNvSpPr>
            <a:spLocks noGrp="1"/>
          </p:cNvSpPr>
          <p:nvPr>
            <p:ph type="sldNum" sz="quarter" idx="12"/>
          </p:nvPr>
        </p:nvSpPr>
        <p:spPr/>
        <p:txBody>
          <a:bodyPr/>
          <a:lstStyle/>
          <a:p>
            <a:pPr>
              <a:defRPr/>
            </a:pPr>
            <a:fld id="{7C61276D-71F1-435A-8CE3-64760D61488A}" type="slidenum">
              <a:rPr lang="en-GB" smtClean="0">
                <a:solidFill>
                  <a:srgbClr val="4D4D4D">
                    <a:tint val="75000"/>
                  </a:srgbClr>
                </a:solidFill>
              </a:rPr>
              <a:pPr>
                <a:defRPr/>
              </a:pPr>
              <a:t>11</a:t>
            </a:fld>
            <a:endParaRPr lang="en-GB" dirty="0">
              <a:solidFill>
                <a:srgbClr val="4D4D4D">
                  <a:tint val="75000"/>
                </a:srgbClr>
              </a:solidFill>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1560" y="1124744"/>
            <a:ext cx="7920879" cy="5597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127498"/>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0" y="0"/>
            <a:ext cx="9144000" cy="1058512"/>
          </a:xfrm>
          <a:ln/>
        </p:spPr>
        <p:txBody>
          <a:bodyPr/>
          <a:lstStyle/>
          <a:p>
            <a:pPr marL="614890" indent="-614890">
              <a:lnSpc>
                <a:spcPct val="97000"/>
              </a:lnSpc>
              <a:spcBef>
                <a:spcPts val="0"/>
              </a:spcBef>
              <a:tabLst>
                <a:tab pos="616329" algn="l"/>
                <a:tab pos="718571" algn="l"/>
                <a:tab pos="1133297" algn="l"/>
                <a:tab pos="1548023" algn="l"/>
                <a:tab pos="1962749" algn="l"/>
                <a:tab pos="2377476" algn="l"/>
                <a:tab pos="2792202" algn="l"/>
                <a:tab pos="3206928" algn="l"/>
                <a:tab pos="3621654" algn="l"/>
                <a:tab pos="4036380" algn="l"/>
                <a:tab pos="4451106" algn="l"/>
                <a:tab pos="4865832" algn="l"/>
                <a:tab pos="5280558" algn="l"/>
                <a:tab pos="5695284" algn="l"/>
                <a:tab pos="6110011" algn="l"/>
                <a:tab pos="6524737" algn="l"/>
                <a:tab pos="6939463" algn="l"/>
                <a:tab pos="7354189" algn="l"/>
                <a:tab pos="7768915" algn="l"/>
                <a:tab pos="8183641" algn="l"/>
                <a:tab pos="8598367" algn="l"/>
              </a:tabLst>
            </a:pPr>
            <a:r>
              <a:rPr lang="el-GR" altLang="el-GR" sz="2800" dirty="0"/>
              <a:t>Διάρκεια</a:t>
            </a:r>
            <a:br>
              <a:rPr lang="el-GR" altLang="el-GR" sz="2800" dirty="0"/>
            </a:br>
            <a:r>
              <a:rPr lang="el-GR" altLang="el-GR" sz="2800" dirty="0"/>
              <a:t>Πόσες και ποιες τιμές έχουν νόημα?</a:t>
            </a:r>
          </a:p>
        </p:txBody>
      </p:sp>
      <p:sp>
        <p:nvSpPr>
          <p:cNvPr id="3" name="Θέση υποσέλιδου 2"/>
          <p:cNvSpPr>
            <a:spLocks noGrp="1"/>
          </p:cNvSpPr>
          <p:nvPr>
            <p:ph type="ftr" sz="quarter" idx="11"/>
          </p:nvPr>
        </p:nvSpPr>
        <p:spPr/>
        <p:txBody>
          <a:bodyPr/>
          <a:lstStyle/>
          <a:p>
            <a:pPr>
              <a:defRPr/>
            </a:pPr>
            <a:r>
              <a:rPr lang="el-GR" smtClean="0">
                <a:solidFill>
                  <a:srgbClr val="4D4D4D">
                    <a:tint val="75000"/>
                  </a:srgbClr>
                </a:solidFill>
              </a:rPr>
              <a:t>Εργονομία - ΕΜΠ - Χρηστοκεντρικός Σχεδιασμός</a:t>
            </a:r>
            <a:endParaRPr lang="el-GR" dirty="0" smtClean="0">
              <a:solidFill>
                <a:srgbClr val="4D4D4D">
                  <a:tint val="75000"/>
                </a:srgbClr>
              </a:solidFill>
            </a:endParaRPr>
          </a:p>
        </p:txBody>
      </p:sp>
      <p:sp>
        <p:nvSpPr>
          <p:cNvPr id="5" name="Θέση αριθμού διαφάνειας 4"/>
          <p:cNvSpPr>
            <a:spLocks noGrp="1"/>
          </p:cNvSpPr>
          <p:nvPr>
            <p:ph type="sldNum" sz="quarter" idx="12"/>
          </p:nvPr>
        </p:nvSpPr>
        <p:spPr/>
        <p:txBody>
          <a:bodyPr/>
          <a:lstStyle/>
          <a:p>
            <a:pPr>
              <a:defRPr/>
            </a:pPr>
            <a:fld id="{7C61276D-71F1-435A-8CE3-64760D61488A}" type="slidenum">
              <a:rPr lang="en-GB" smtClean="0">
                <a:solidFill>
                  <a:srgbClr val="4D4D4D">
                    <a:tint val="75000"/>
                  </a:srgbClr>
                </a:solidFill>
              </a:rPr>
              <a:pPr>
                <a:defRPr/>
              </a:pPr>
              <a:t>12</a:t>
            </a:fld>
            <a:endParaRPr lang="en-GB" dirty="0">
              <a:solidFill>
                <a:srgbClr val="4D4D4D">
                  <a:tint val="75000"/>
                </a:srgbClr>
              </a:solidFill>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1559" y="1052736"/>
            <a:ext cx="7920879" cy="5597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851899"/>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subTitle" idx="4294967295"/>
          </p:nvPr>
        </p:nvSpPr>
        <p:spPr>
          <a:xfrm>
            <a:off x="1370880" y="2906225"/>
            <a:ext cx="5184000" cy="2351767"/>
          </a:xfrm>
        </p:spPr>
        <p:txBody>
          <a:bodyPr tIns="9600" anchor="ctr"/>
          <a:lstStyle/>
          <a:p>
            <a:pPr marL="0" indent="0" eaLnBrk="1">
              <a:lnSpc>
                <a:spcPct val="97000"/>
              </a:lnSpc>
              <a:spcAft>
                <a:spcPct val="0"/>
              </a:spcAft>
              <a:tabLst>
                <a:tab pos="311013" algn="l"/>
                <a:tab pos="413244" algn="l"/>
                <a:tab pos="827927" algn="l"/>
                <a:tab pos="1242610" algn="l"/>
                <a:tab pos="1657293" algn="l"/>
                <a:tab pos="2071976" algn="l"/>
                <a:tab pos="2486660" algn="l"/>
                <a:tab pos="2901342" algn="l"/>
                <a:tab pos="3316026" algn="l"/>
                <a:tab pos="3730709" algn="l"/>
                <a:tab pos="4145393" algn="l"/>
                <a:tab pos="4560075" algn="l"/>
                <a:tab pos="4974759" algn="l"/>
                <a:tab pos="5389441" algn="l"/>
                <a:tab pos="5804124" algn="l"/>
                <a:tab pos="6218807" algn="l"/>
                <a:tab pos="6633490" algn="l"/>
                <a:tab pos="7048173" algn="l"/>
                <a:tab pos="7462857" algn="l"/>
                <a:tab pos="7877540" algn="l"/>
                <a:tab pos="8292223" algn="l"/>
              </a:tabLst>
            </a:pPr>
            <a:r>
              <a:rPr lang="en-US" altLang="el-GR" u="sng" smtClean="0"/>
              <a:t>Sequence between subtasks </a:t>
            </a:r>
            <a:endParaRPr lang="el-GR" altLang="el-GR" u="sng" smtClean="0"/>
          </a:p>
          <a:p>
            <a:pPr marL="0" indent="0" eaLnBrk="1">
              <a:lnSpc>
                <a:spcPct val="97000"/>
              </a:lnSpc>
              <a:spcAft>
                <a:spcPct val="0"/>
              </a:spcAft>
              <a:tabLst>
                <a:tab pos="311013" algn="l"/>
                <a:tab pos="413244" algn="l"/>
                <a:tab pos="827927" algn="l"/>
                <a:tab pos="1242610" algn="l"/>
                <a:tab pos="1657293" algn="l"/>
                <a:tab pos="2071976" algn="l"/>
                <a:tab pos="2486660" algn="l"/>
                <a:tab pos="2901342" algn="l"/>
                <a:tab pos="3316026" algn="l"/>
                <a:tab pos="3730709" algn="l"/>
                <a:tab pos="4145393" algn="l"/>
                <a:tab pos="4560075" algn="l"/>
                <a:tab pos="4974759" algn="l"/>
                <a:tab pos="5389441" algn="l"/>
                <a:tab pos="5804124" algn="l"/>
                <a:tab pos="6218807" algn="l"/>
                <a:tab pos="6633490" algn="l"/>
                <a:tab pos="7048173" algn="l"/>
                <a:tab pos="7462857" algn="l"/>
                <a:tab pos="7877540" algn="l"/>
                <a:tab pos="8292223" algn="l"/>
              </a:tabLst>
            </a:pPr>
            <a:endParaRPr lang="el-GR" altLang="el-GR" smtClean="0"/>
          </a:p>
          <a:p>
            <a:pPr marL="0" indent="0" eaLnBrk="1">
              <a:lnSpc>
                <a:spcPct val="97000"/>
              </a:lnSpc>
              <a:spcAft>
                <a:spcPct val="0"/>
              </a:spcAft>
              <a:tabLst>
                <a:tab pos="311013" algn="l"/>
                <a:tab pos="413244" algn="l"/>
                <a:tab pos="827927" algn="l"/>
                <a:tab pos="1242610" algn="l"/>
                <a:tab pos="1657293" algn="l"/>
                <a:tab pos="2071976" algn="l"/>
                <a:tab pos="2486660" algn="l"/>
                <a:tab pos="2901342" algn="l"/>
                <a:tab pos="3316026" algn="l"/>
                <a:tab pos="3730709" algn="l"/>
                <a:tab pos="4145393" algn="l"/>
                <a:tab pos="4560075" algn="l"/>
                <a:tab pos="4974759" algn="l"/>
                <a:tab pos="5389441" algn="l"/>
                <a:tab pos="5804124" algn="l"/>
                <a:tab pos="6218807" algn="l"/>
                <a:tab pos="6633490" algn="l"/>
                <a:tab pos="7048173" algn="l"/>
                <a:tab pos="7462857" algn="l"/>
                <a:tab pos="7877540" algn="l"/>
                <a:tab pos="8292223" algn="l"/>
              </a:tabLst>
            </a:pPr>
            <a:r>
              <a:rPr lang="en-US" altLang="el-GR" smtClean="0"/>
              <a:t>Frequency</a:t>
            </a:r>
            <a:endParaRPr lang="el-GR" altLang="el-GR" smtClean="0"/>
          </a:p>
          <a:p>
            <a:pPr marL="0" indent="0" eaLnBrk="1">
              <a:lnSpc>
                <a:spcPct val="97000"/>
              </a:lnSpc>
              <a:spcAft>
                <a:spcPct val="0"/>
              </a:spcAft>
              <a:tabLst>
                <a:tab pos="311013" algn="l"/>
                <a:tab pos="413244" algn="l"/>
                <a:tab pos="827927" algn="l"/>
                <a:tab pos="1242610" algn="l"/>
                <a:tab pos="1657293" algn="l"/>
                <a:tab pos="2071976" algn="l"/>
                <a:tab pos="2486660" algn="l"/>
                <a:tab pos="2901342" algn="l"/>
                <a:tab pos="3316026" algn="l"/>
                <a:tab pos="3730709" algn="l"/>
                <a:tab pos="4145393" algn="l"/>
                <a:tab pos="4560075" algn="l"/>
                <a:tab pos="4974759" algn="l"/>
                <a:tab pos="5389441" algn="l"/>
                <a:tab pos="5804124" algn="l"/>
                <a:tab pos="6218807" algn="l"/>
                <a:tab pos="6633490" algn="l"/>
                <a:tab pos="7048173" algn="l"/>
                <a:tab pos="7462857" algn="l"/>
                <a:tab pos="7877540" algn="l"/>
                <a:tab pos="8292223" algn="l"/>
              </a:tabLst>
            </a:pPr>
            <a:endParaRPr lang="el-GR" altLang="el-GR" smtClean="0"/>
          </a:p>
          <a:p>
            <a:pPr marL="0" indent="0" eaLnBrk="1">
              <a:lnSpc>
                <a:spcPct val="97000"/>
              </a:lnSpc>
              <a:spcAft>
                <a:spcPct val="0"/>
              </a:spcAft>
              <a:tabLst>
                <a:tab pos="311013" algn="l"/>
                <a:tab pos="413244" algn="l"/>
                <a:tab pos="827927" algn="l"/>
                <a:tab pos="1242610" algn="l"/>
                <a:tab pos="1657293" algn="l"/>
                <a:tab pos="2071976" algn="l"/>
                <a:tab pos="2486660" algn="l"/>
                <a:tab pos="2901342" algn="l"/>
                <a:tab pos="3316026" algn="l"/>
                <a:tab pos="3730709" algn="l"/>
                <a:tab pos="4145393" algn="l"/>
                <a:tab pos="4560075" algn="l"/>
                <a:tab pos="4974759" algn="l"/>
                <a:tab pos="5389441" algn="l"/>
                <a:tab pos="5804124" algn="l"/>
                <a:tab pos="6218807" algn="l"/>
                <a:tab pos="6633490" algn="l"/>
                <a:tab pos="7048173" algn="l"/>
                <a:tab pos="7462857" algn="l"/>
                <a:tab pos="7877540" algn="l"/>
                <a:tab pos="8292223" algn="l"/>
              </a:tabLst>
            </a:pPr>
            <a:r>
              <a:rPr lang="en-US" altLang="el-GR" smtClean="0"/>
              <a:t>Duration</a:t>
            </a:r>
            <a:endParaRPr lang="el-GR" altLang="el-GR" smtClean="0"/>
          </a:p>
          <a:p>
            <a:pPr marL="0" indent="0" eaLnBrk="1">
              <a:lnSpc>
                <a:spcPct val="97000"/>
              </a:lnSpc>
              <a:spcAft>
                <a:spcPct val="0"/>
              </a:spcAft>
              <a:tabLst>
                <a:tab pos="311013" algn="l"/>
                <a:tab pos="413244" algn="l"/>
                <a:tab pos="827927" algn="l"/>
                <a:tab pos="1242610" algn="l"/>
                <a:tab pos="1657293" algn="l"/>
                <a:tab pos="2071976" algn="l"/>
                <a:tab pos="2486660" algn="l"/>
                <a:tab pos="2901342" algn="l"/>
                <a:tab pos="3316026" algn="l"/>
                <a:tab pos="3730709" algn="l"/>
                <a:tab pos="4145393" algn="l"/>
                <a:tab pos="4560075" algn="l"/>
                <a:tab pos="4974759" algn="l"/>
                <a:tab pos="5389441" algn="l"/>
                <a:tab pos="5804124" algn="l"/>
                <a:tab pos="6218807" algn="l"/>
                <a:tab pos="6633490" algn="l"/>
                <a:tab pos="7048173" algn="l"/>
                <a:tab pos="7462857" algn="l"/>
                <a:tab pos="7877540" algn="l"/>
                <a:tab pos="8292223" algn="l"/>
              </a:tabLst>
            </a:pPr>
            <a:endParaRPr lang="el-GR" altLang="el-GR" smtClean="0"/>
          </a:p>
          <a:p>
            <a:pPr marL="0" indent="0" eaLnBrk="1">
              <a:lnSpc>
                <a:spcPct val="97000"/>
              </a:lnSpc>
              <a:spcAft>
                <a:spcPct val="0"/>
              </a:spcAft>
              <a:tabLst>
                <a:tab pos="311013" algn="l"/>
                <a:tab pos="413244" algn="l"/>
                <a:tab pos="827927" algn="l"/>
                <a:tab pos="1242610" algn="l"/>
                <a:tab pos="1657293" algn="l"/>
                <a:tab pos="2071976" algn="l"/>
                <a:tab pos="2486660" algn="l"/>
                <a:tab pos="2901342" algn="l"/>
                <a:tab pos="3316026" algn="l"/>
                <a:tab pos="3730709" algn="l"/>
                <a:tab pos="4145393" algn="l"/>
                <a:tab pos="4560075" algn="l"/>
                <a:tab pos="4974759" algn="l"/>
                <a:tab pos="5389441" algn="l"/>
                <a:tab pos="5804124" algn="l"/>
                <a:tab pos="6218807" algn="l"/>
                <a:tab pos="6633490" algn="l"/>
                <a:tab pos="7048173" algn="l"/>
                <a:tab pos="7462857" algn="l"/>
                <a:tab pos="7877540" algn="l"/>
                <a:tab pos="8292223" algn="l"/>
              </a:tabLst>
            </a:pPr>
            <a:r>
              <a:rPr lang="en-US" altLang="el-GR" smtClean="0"/>
              <a:t>Time of Day</a:t>
            </a:r>
            <a:endParaRPr lang="el-GR" altLang="el-GR" smtClean="0"/>
          </a:p>
        </p:txBody>
      </p:sp>
      <p:sp>
        <p:nvSpPr>
          <p:cNvPr id="8195" name="Line 3"/>
          <p:cNvSpPr>
            <a:spLocks noChangeShapeType="1"/>
          </p:cNvSpPr>
          <p:nvPr/>
        </p:nvSpPr>
        <p:spPr bwMode="auto">
          <a:xfrm>
            <a:off x="2949120" y="3820722"/>
            <a:ext cx="819360" cy="499732"/>
          </a:xfrm>
          <a:prstGeom prst="line">
            <a:avLst/>
          </a:prstGeom>
          <a:noFill/>
          <a:ln w="9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36" tIns="41469" rIns="82936" bIns="41469"/>
          <a:lstStyle/>
          <a:p>
            <a:pPr algn="l" defTabSz="414683" hangingPunct="0">
              <a:lnSpc>
                <a:spcPct val="93000"/>
              </a:lnSpc>
              <a:spcBef>
                <a:spcPct val="0"/>
              </a:spcBef>
              <a:spcAft>
                <a:spcPct val="0"/>
              </a:spcAft>
              <a:buClr>
                <a:srgbClr val="000000"/>
              </a:buClr>
              <a:buSzPct val="100000"/>
            </a:pPr>
            <a:endParaRPr lang="fr-FR" sz="1600" b="0">
              <a:solidFill>
                <a:srgbClr val="FFFFFF"/>
              </a:solidFill>
              <a:latin typeface="Arial" charset="0"/>
            </a:endParaRPr>
          </a:p>
        </p:txBody>
      </p:sp>
      <p:sp>
        <p:nvSpPr>
          <p:cNvPr id="8196" name="Line 5"/>
          <p:cNvSpPr>
            <a:spLocks noChangeShapeType="1"/>
          </p:cNvSpPr>
          <p:nvPr/>
        </p:nvSpPr>
        <p:spPr bwMode="auto">
          <a:xfrm flipV="1">
            <a:off x="2939040" y="3820722"/>
            <a:ext cx="839520" cy="1127638"/>
          </a:xfrm>
          <a:prstGeom prst="line">
            <a:avLst/>
          </a:prstGeom>
          <a:noFill/>
          <a:ln w="9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36" tIns="41469" rIns="82936" bIns="41469"/>
          <a:lstStyle/>
          <a:p>
            <a:pPr algn="l" defTabSz="414683" hangingPunct="0">
              <a:lnSpc>
                <a:spcPct val="93000"/>
              </a:lnSpc>
              <a:spcBef>
                <a:spcPct val="0"/>
              </a:spcBef>
              <a:spcAft>
                <a:spcPct val="0"/>
              </a:spcAft>
              <a:buClr>
                <a:srgbClr val="000000"/>
              </a:buClr>
              <a:buSzPct val="100000"/>
            </a:pPr>
            <a:endParaRPr lang="fr-FR" sz="1600" b="0">
              <a:solidFill>
                <a:srgbClr val="FFFFFF"/>
              </a:solidFill>
              <a:latin typeface="Arial" charset="0"/>
            </a:endParaRPr>
          </a:p>
        </p:txBody>
      </p:sp>
      <p:sp>
        <p:nvSpPr>
          <p:cNvPr id="8197" name="Line 6"/>
          <p:cNvSpPr>
            <a:spLocks noChangeShapeType="1"/>
          </p:cNvSpPr>
          <p:nvPr/>
        </p:nvSpPr>
        <p:spPr bwMode="auto">
          <a:xfrm>
            <a:off x="2939040" y="3820723"/>
            <a:ext cx="829440" cy="1121877"/>
          </a:xfrm>
          <a:prstGeom prst="line">
            <a:avLst/>
          </a:prstGeom>
          <a:noFill/>
          <a:ln w="9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36" tIns="41469" rIns="82936" bIns="41469"/>
          <a:lstStyle/>
          <a:p>
            <a:pPr algn="l" defTabSz="414683" hangingPunct="0">
              <a:lnSpc>
                <a:spcPct val="93000"/>
              </a:lnSpc>
              <a:spcBef>
                <a:spcPct val="0"/>
              </a:spcBef>
              <a:spcAft>
                <a:spcPct val="0"/>
              </a:spcAft>
              <a:buClr>
                <a:srgbClr val="000000"/>
              </a:buClr>
              <a:buSzPct val="100000"/>
            </a:pPr>
            <a:endParaRPr lang="fr-FR" sz="1600" b="0">
              <a:solidFill>
                <a:srgbClr val="FFFFFF"/>
              </a:solidFill>
              <a:latin typeface="Arial" charset="0"/>
            </a:endParaRPr>
          </a:p>
        </p:txBody>
      </p:sp>
      <p:sp>
        <p:nvSpPr>
          <p:cNvPr id="8198" name="Line 7"/>
          <p:cNvSpPr>
            <a:spLocks noChangeShapeType="1"/>
          </p:cNvSpPr>
          <p:nvPr/>
        </p:nvSpPr>
        <p:spPr bwMode="auto">
          <a:xfrm>
            <a:off x="2939040" y="4320455"/>
            <a:ext cx="829440" cy="622145"/>
          </a:xfrm>
          <a:prstGeom prst="line">
            <a:avLst/>
          </a:prstGeom>
          <a:noFill/>
          <a:ln w="9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36" tIns="41469" rIns="82936" bIns="41469"/>
          <a:lstStyle/>
          <a:p>
            <a:pPr algn="l" defTabSz="414683" hangingPunct="0">
              <a:lnSpc>
                <a:spcPct val="93000"/>
              </a:lnSpc>
              <a:spcBef>
                <a:spcPct val="0"/>
              </a:spcBef>
              <a:spcAft>
                <a:spcPct val="0"/>
              </a:spcAft>
              <a:buClr>
                <a:srgbClr val="000000"/>
              </a:buClr>
              <a:buSzPct val="100000"/>
            </a:pPr>
            <a:endParaRPr lang="fr-FR" sz="1600" b="0">
              <a:solidFill>
                <a:srgbClr val="FFFFFF"/>
              </a:solidFill>
              <a:latin typeface="Arial" charset="0"/>
            </a:endParaRPr>
          </a:p>
        </p:txBody>
      </p:sp>
      <p:sp>
        <p:nvSpPr>
          <p:cNvPr id="8199" name="Line 8"/>
          <p:cNvSpPr>
            <a:spLocks noChangeShapeType="1"/>
          </p:cNvSpPr>
          <p:nvPr/>
        </p:nvSpPr>
        <p:spPr bwMode="auto">
          <a:xfrm flipV="1">
            <a:off x="2949120" y="3820721"/>
            <a:ext cx="829440" cy="505493"/>
          </a:xfrm>
          <a:prstGeom prst="line">
            <a:avLst/>
          </a:prstGeom>
          <a:noFill/>
          <a:ln w="9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36" tIns="41469" rIns="82936" bIns="41469"/>
          <a:lstStyle/>
          <a:p>
            <a:pPr algn="l" defTabSz="414683" hangingPunct="0">
              <a:lnSpc>
                <a:spcPct val="93000"/>
              </a:lnSpc>
              <a:spcBef>
                <a:spcPct val="0"/>
              </a:spcBef>
              <a:spcAft>
                <a:spcPct val="0"/>
              </a:spcAft>
              <a:buClr>
                <a:srgbClr val="000000"/>
              </a:buClr>
              <a:buSzPct val="100000"/>
            </a:pPr>
            <a:endParaRPr lang="fr-FR" sz="1600" b="0">
              <a:solidFill>
                <a:srgbClr val="FFFFFF"/>
              </a:solidFill>
              <a:latin typeface="Arial" charset="0"/>
            </a:endParaRPr>
          </a:p>
        </p:txBody>
      </p:sp>
      <p:sp>
        <p:nvSpPr>
          <p:cNvPr id="8200" name="Line 9"/>
          <p:cNvSpPr>
            <a:spLocks noChangeShapeType="1"/>
          </p:cNvSpPr>
          <p:nvPr/>
        </p:nvSpPr>
        <p:spPr bwMode="auto">
          <a:xfrm flipV="1">
            <a:off x="2939040" y="4314694"/>
            <a:ext cx="829440" cy="633667"/>
          </a:xfrm>
          <a:prstGeom prst="line">
            <a:avLst/>
          </a:prstGeom>
          <a:noFill/>
          <a:ln w="9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36" tIns="41469" rIns="82936" bIns="41469"/>
          <a:lstStyle/>
          <a:p>
            <a:pPr algn="l" defTabSz="414683" hangingPunct="0">
              <a:lnSpc>
                <a:spcPct val="93000"/>
              </a:lnSpc>
              <a:spcBef>
                <a:spcPct val="0"/>
              </a:spcBef>
              <a:spcAft>
                <a:spcPct val="0"/>
              </a:spcAft>
              <a:buClr>
                <a:srgbClr val="000000"/>
              </a:buClr>
              <a:buSzPct val="100000"/>
            </a:pPr>
            <a:endParaRPr lang="fr-FR" sz="1600" b="0">
              <a:solidFill>
                <a:srgbClr val="FFFFFF"/>
              </a:solidFill>
              <a:latin typeface="Arial" charset="0"/>
            </a:endParaRPr>
          </a:p>
        </p:txBody>
      </p:sp>
      <p:sp>
        <p:nvSpPr>
          <p:cNvPr id="8201" name="Text Box 10"/>
          <p:cNvSpPr txBox="1">
            <a:spLocks noChangeArrowheads="1"/>
          </p:cNvSpPr>
          <p:nvPr/>
        </p:nvSpPr>
        <p:spPr bwMode="auto">
          <a:xfrm>
            <a:off x="622080" y="5322799"/>
            <a:ext cx="2695680" cy="1006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1" tIns="55215" rIns="81631" bIns="40816"/>
          <a:lstStyle>
            <a:lvl1pPr eaLnBrk="0">
              <a:tabLst>
                <a:tab pos="723900" algn="l"/>
                <a:tab pos="1447800" algn="l"/>
                <a:tab pos="2171700" algn="l"/>
                <a:tab pos="2895600" algn="l"/>
              </a:tabLst>
              <a:defRPr>
                <a:solidFill>
                  <a:schemeClr val="bg1"/>
                </a:solidFill>
                <a:latin typeface="Arial" charset="0"/>
              </a:defRPr>
            </a:lvl1pPr>
            <a:lvl2pPr eaLnBrk="0">
              <a:tabLst>
                <a:tab pos="723900" algn="l"/>
                <a:tab pos="1447800" algn="l"/>
                <a:tab pos="2171700" algn="l"/>
                <a:tab pos="2895600" algn="l"/>
              </a:tabLst>
              <a:defRPr>
                <a:solidFill>
                  <a:schemeClr val="bg1"/>
                </a:solidFill>
                <a:latin typeface="Arial" charset="0"/>
              </a:defRPr>
            </a:lvl2pPr>
            <a:lvl3pPr eaLnBrk="0">
              <a:tabLst>
                <a:tab pos="723900" algn="l"/>
                <a:tab pos="1447800" algn="l"/>
                <a:tab pos="2171700" algn="l"/>
                <a:tab pos="2895600" algn="l"/>
              </a:tabLst>
              <a:defRPr>
                <a:solidFill>
                  <a:schemeClr val="bg1"/>
                </a:solidFill>
                <a:latin typeface="Arial" charset="0"/>
              </a:defRPr>
            </a:lvl3pPr>
            <a:lvl4pPr eaLnBrk="0">
              <a:tabLst>
                <a:tab pos="723900" algn="l"/>
                <a:tab pos="1447800" algn="l"/>
                <a:tab pos="2171700" algn="l"/>
                <a:tab pos="2895600" algn="l"/>
              </a:tabLst>
              <a:defRPr>
                <a:solidFill>
                  <a:schemeClr val="bg1"/>
                </a:solidFill>
                <a:latin typeface="Arial" charset="0"/>
              </a:defRPr>
            </a:lvl4pPr>
            <a:lvl5pPr eaLnBrk="0">
              <a:tabLst>
                <a:tab pos="723900" algn="l"/>
                <a:tab pos="1447800" algn="l"/>
                <a:tab pos="2171700" algn="l"/>
                <a:tab pos="2895600" algn="l"/>
              </a:tabLst>
              <a:defRPr>
                <a:solidFill>
                  <a:schemeClr val="bg1"/>
                </a:solidFill>
                <a:latin typeface="Arial"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Lst>
              <a:defRPr>
                <a:solidFill>
                  <a:schemeClr val="bg1"/>
                </a:solidFill>
                <a:latin typeface="Arial"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Lst>
              <a:defRPr>
                <a:solidFill>
                  <a:schemeClr val="bg1"/>
                </a:solidFill>
                <a:latin typeface="Arial"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Lst>
              <a:defRPr>
                <a:solidFill>
                  <a:schemeClr val="bg1"/>
                </a:solidFill>
                <a:latin typeface="Arial"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Lst>
              <a:defRPr>
                <a:solidFill>
                  <a:schemeClr val="bg1"/>
                </a:solidFill>
                <a:latin typeface="Arial" charset="0"/>
              </a:defRPr>
            </a:lvl9pPr>
          </a:lstStyle>
          <a:p>
            <a:pPr algn="l" defTabSz="414683" eaLnBrk="1" hangingPunct="0">
              <a:lnSpc>
                <a:spcPct val="93000"/>
              </a:lnSpc>
              <a:spcBef>
                <a:spcPct val="0"/>
              </a:spcBef>
              <a:spcAft>
                <a:spcPct val="0"/>
              </a:spcAft>
              <a:buClr>
                <a:srgbClr val="000000"/>
              </a:buClr>
              <a:buSzPct val="100000"/>
            </a:pPr>
            <a:r>
              <a:rPr lang="en-US" altLang="el-GR" sz="1500" b="0">
                <a:solidFill>
                  <a:srgbClr val="000000"/>
                </a:solidFill>
                <a:ea typeface="Lucida Sans Unicode" pitchFamily="34" charset="0"/>
                <a:cs typeface="Lucida Sans Unicode" pitchFamily="34" charset="0"/>
              </a:rPr>
              <a:t>Decisions on sequence of subtasks is an important part of conceptual design in all interactive systems</a:t>
            </a:r>
            <a:endParaRPr lang="el-GR" altLang="el-GR" sz="1500" b="0">
              <a:solidFill>
                <a:srgbClr val="000000"/>
              </a:solidFill>
              <a:ea typeface="Lucida Sans Unicode" pitchFamily="34" charset="0"/>
              <a:cs typeface="Lucida Sans Unicode" pitchFamily="34" charset="0"/>
            </a:endParaRPr>
          </a:p>
        </p:txBody>
      </p:sp>
      <p:sp>
        <p:nvSpPr>
          <p:cNvPr id="8202" name="Text Box 11"/>
          <p:cNvSpPr txBox="1">
            <a:spLocks noChangeArrowheads="1"/>
          </p:cNvSpPr>
          <p:nvPr/>
        </p:nvSpPr>
        <p:spPr bwMode="auto">
          <a:xfrm>
            <a:off x="3525122" y="5322799"/>
            <a:ext cx="2556000" cy="1006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1" tIns="55215" rIns="81631" bIns="40816"/>
          <a:lstStyle>
            <a:lvl1pPr eaLnBrk="0">
              <a:tabLst>
                <a:tab pos="723900" algn="l"/>
                <a:tab pos="1447800" algn="l"/>
                <a:tab pos="2171700" algn="l"/>
              </a:tabLst>
              <a:defRPr>
                <a:solidFill>
                  <a:schemeClr val="bg1"/>
                </a:solidFill>
                <a:latin typeface="Arial" charset="0"/>
              </a:defRPr>
            </a:lvl1pPr>
            <a:lvl2pPr eaLnBrk="0">
              <a:tabLst>
                <a:tab pos="723900" algn="l"/>
                <a:tab pos="1447800" algn="l"/>
                <a:tab pos="2171700" algn="l"/>
              </a:tabLst>
              <a:defRPr>
                <a:solidFill>
                  <a:schemeClr val="bg1"/>
                </a:solidFill>
                <a:latin typeface="Arial" charset="0"/>
              </a:defRPr>
            </a:lvl2pPr>
            <a:lvl3pPr eaLnBrk="0">
              <a:tabLst>
                <a:tab pos="723900" algn="l"/>
                <a:tab pos="1447800" algn="l"/>
                <a:tab pos="2171700" algn="l"/>
              </a:tabLst>
              <a:defRPr>
                <a:solidFill>
                  <a:schemeClr val="bg1"/>
                </a:solidFill>
                <a:latin typeface="Arial" charset="0"/>
              </a:defRPr>
            </a:lvl3pPr>
            <a:lvl4pPr eaLnBrk="0">
              <a:tabLst>
                <a:tab pos="723900" algn="l"/>
                <a:tab pos="1447800" algn="l"/>
                <a:tab pos="2171700" algn="l"/>
              </a:tabLst>
              <a:defRPr>
                <a:solidFill>
                  <a:schemeClr val="bg1"/>
                </a:solidFill>
                <a:latin typeface="Arial" charset="0"/>
              </a:defRPr>
            </a:lvl4pPr>
            <a:lvl5pPr eaLnBrk="0">
              <a:tabLst>
                <a:tab pos="723900" algn="l"/>
                <a:tab pos="1447800" algn="l"/>
                <a:tab pos="2171700" algn="l"/>
              </a:tabLst>
              <a:defRPr>
                <a:solidFill>
                  <a:schemeClr val="bg1"/>
                </a:solidFill>
                <a:latin typeface="Arial"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Lst>
              <a:defRPr>
                <a:solidFill>
                  <a:schemeClr val="bg1"/>
                </a:solidFill>
                <a:latin typeface="Arial"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Lst>
              <a:defRPr>
                <a:solidFill>
                  <a:schemeClr val="bg1"/>
                </a:solidFill>
                <a:latin typeface="Arial"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Lst>
              <a:defRPr>
                <a:solidFill>
                  <a:schemeClr val="bg1"/>
                </a:solidFill>
                <a:latin typeface="Arial"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Lst>
              <a:defRPr>
                <a:solidFill>
                  <a:schemeClr val="bg1"/>
                </a:solidFill>
                <a:latin typeface="Arial" charset="0"/>
              </a:defRPr>
            </a:lvl9pPr>
          </a:lstStyle>
          <a:p>
            <a:pPr algn="l" defTabSz="414683" eaLnBrk="1" hangingPunct="0">
              <a:lnSpc>
                <a:spcPct val="93000"/>
              </a:lnSpc>
              <a:spcBef>
                <a:spcPct val="0"/>
              </a:spcBef>
              <a:spcAft>
                <a:spcPct val="0"/>
              </a:spcAft>
              <a:buClr>
                <a:srgbClr val="000000"/>
              </a:buClr>
              <a:buSzPct val="100000"/>
            </a:pPr>
            <a:r>
              <a:rPr lang="en-US" altLang="el-GR" sz="1500" b="0">
                <a:solidFill>
                  <a:srgbClr val="000000"/>
                </a:solidFill>
                <a:ea typeface="Lucida Sans Unicode" pitchFamily="34" charset="0"/>
                <a:cs typeface="Lucida Sans Unicode" pitchFamily="34" charset="0"/>
              </a:rPr>
              <a:t>e.g.</a:t>
            </a:r>
            <a:r>
              <a:rPr lang="el-GR" altLang="el-GR" sz="1500" b="0">
                <a:solidFill>
                  <a:srgbClr val="000000"/>
                </a:solidFill>
                <a:ea typeface="Lucida Sans Unicode" pitchFamily="34" charset="0"/>
                <a:cs typeface="Lucida Sans Unicode" pitchFamily="34" charset="0"/>
              </a:rPr>
              <a:t> </a:t>
            </a:r>
            <a:r>
              <a:rPr lang="en-US" altLang="el-GR" sz="1500" b="0">
                <a:solidFill>
                  <a:srgbClr val="000000"/>
                </a:solidFill>
                <a:ea typeface="Lucida Sans Unicode" pitchFamily="34" charset="0"/>
                <a:cs typeface="Lucida Sans Unicode" pitchFamily="34" charset="0"/>
              </a:rPr>
              <a:t>in a soda vending machine the sequence -&gt;</a:t>
            </a:r>
            <a:r>
              <a:rPr lang="el-GR" altLang="el-GR" sz="1500" b="0">
                <a:solidFill>
                  <a:srgbClr val="000000"/>
                </a:solidFill>
                <a:ea typeface="Lucida Sans Unicode" pitchFamily="34" charset="0"/>
                <a:cs typeface="Lucida Sans Unicode" pitchFamily="34" charset="0"/>
              </a:rPr>
              <a:t> </a:t>
            </a:r>
            <a:endParaRPr lang="en-US" altLang="el-GR" sz="1500" b="0">
              <a:solidFill>
                <a:srgbClr val="000000"/>
              </a:solidFill>
              <a:ea typeface="Lucida Sans Unicode" pitchFamily="34" charset="0"/>
              <a:cs typeface="Lucida Sans Unicode" pitchFamily="34" charset="0"/>
            </a:endParaRPr>
          </a:p>
          <a:p>
            <a:pPr algn="l" defTabSz="414683" eaLnBrk="1" hangingPunct="0">
              <a:lnSpc>
                <a:spcPct val="93000"/>
              </a:lnSpc>
              <a:spcBef>
                <a:spcPct val="0"/>
              </a:spcBef>
              <a:spcAft>
                <a:spcPct val="0"/>
              </a:spcAft>
              <a:buClr>
                <a:srgbClr val="000000"/>
              </a:buClr>
              <a:buSzPct val="100000"/>
            </a:pPr>
            <a:r>
              <a:rPr lang="el-GR" altLang="el-GR" sz="1500" b="0">
                <a:solidFill>
                  <a:srgbClr val="000000"/>
                </a:solidFill>
                <a:ea typeface="Lucida Sans Unicode" pitchFamily="34" charset="0"/>
                <a:cs typeface="Lucida Sans Unicode" pitchFamily="34" charset="0"/>
              </a:rPr>
              <a:t>1. </a:t>
            </a:r>
            <a:r>
              <a:rPr lang="en-US" altLang="el-GR" sz="1500" b="0">
                <a:solidFill>
                  <a:srgbClr val="000000"/>
                </a:solidFill>
                <a:ea typeface="Lucida Sans Unicode" pitchFamily="34" charset="0"/>
                <a:cs typeface="Lucida Sans Unicode" pitchFamily="34" charset="0"/>
              </a:rPr>
              <a:t>enter money</a:t>
            </a:r>
            <a:r>
              <a:rPr lang="el-GR" altLang="el-GR" sz="1500" b="0">
                <a:solidFill>
                  <a:srgbClr val="000000"/>
                </a:solidFill>
                <a:ea typeface="Lucida Sans Unicode" pitchFamily="34" charset="0"/>
                <a:cs typeface="Lucida Sans Unicode" pitchFamily="34" charset="0"/>
              </a:rPr>
              <a:t>  </a:t>
            </a:r>
          </a:p>
          <a:p>
            <a:pPr algn="l" defTabSz="414683" eaLnBrk="1" hangingPunct="0">
              <a:lnSpc>
                <a:spcPct val="93000"/>
              </a:lnSpc>
              <a:spcBef>
                <a:spcPct val="0"/>
              </a:spcBef>
              <a:spcAft>
                <a:spcPct val="0"/>
              </a:spcAft>
              <a:buClr>
                <a:srgbClr val="000000"/>
              </a:buClr>
              <a:buSzPct val="100000"/>
            </a:pPr>
            <a:r>
              <a:rPr lang="el-GR" altLang="el-GR" sz="1500" b="0">
                <a:solidFill>
                  <a:srgbClr val="000000"/>
                </a:solidFill>
                <a:ea typeface="Lucida Sans Unicode" pitchFamily="34" charset="0"/>
                <a:cs typeface="Lucida Sans Unicode" pitchFamily="34" charset="0"/>
              </a:rPr>
              <a:t>2. </a:t>
            </a:r>
            <a:r>
              <a:rPr lang="en-US" altLang="el-GR" sz="1500" b="0">
                <a:solidFill>
                  <a:srgbClr val="000000"/>
                </a:solidFill>
                <a:ea typeface="Lucida Sans Unicode" pitchFamily="34" charset="0"/>
                <a:cs typeface="Lucida Sans Unicode" pitchFamily="34" charset="0"/>
              </a:rPr>
              <a:t>Select product</a:t>
            </a:r>
            <a:endParaRPr lang="el-GR" altLang="el-GR" sz="1500" b="0">
              <a:solidFill>
                <a:srgbClr val="000000"/>
              </a:solidFill>
              <a:ea typeface="Lucida Sans Unicode" pitchFamily="34" charset="0"/>
              <a:cs typeface="Lucida Sans Unicode" pitchFamily="34" charset="0"/>
            </a:endParaRPr>
          </a:p>
          <a:p>
            <a:pPr algn="l" defTabSz="414683" eaLnBrk="1" hangingPunct="0">
              <a:lnSpc>
                <a:spcPct val="93000"/>
              </a:lnSpc>
              <a:spcBef>
                <a:spcPct val="0"/>
              </a:spcBef>
              <a:spcAft>
                <a:spcPct val="0"/>
              </a:spcAft>
              <a:buClr>
                <a:srgbClr val="000000"/>
              </a:buClr>
              <a:buSzPct val="100000"/>
            </a:pPr>
            <a:r>
              <a:rPr lang="en-US" altLang="el-GR" sz="1500" b="0">
                <a:solidFill>
                  <a:srgbClr val="000000"/>
                </a:solidFill>
                <a:ea typeface="Lucida Sans Unicode" pitchFamily="34" charset="0"/>
                <a:cs typeface="Lucida Sans Unicode" pitchFamily="34" charset="0"/>
              </a:rPr>
              <a:t>Is not acceptable </a:t>
            </a:r>
            <a:endParaRPr lang="el-GR" altLang="el-GR" sz="1500" b="0">
              <a:solidFill>
                <a:srgbClr val="000000"/>
              </a:solidFill>
              <a:ea typeface="Lucida Sans Unicode" pitchFamily="34" charset="0"/>
              <a:cs typeface="Lucida Sans Unicode" pitchFamily="34" charset="0"/>
            </a:endParaRPr>
          </a:p>
        </p:txBody>
      </p:sp>
      <p:sp>
        <p:nvSpPr>
          <p:cNvPr id="8203" name="Text Box 12"/>
          <p:cNvSpPr txBox="1">
            <a:spLocks noChangeArrowheads="1"/>
          </p:cNvSpPr>
          <p:nvPr/>
        </p:nvSpPr>
        <p:spPr bwMode="auto">
          <a:xfrm>
            <a:off x="6220800" y="5345843"/>
            <a:ext cx="2695680" cy="776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1" tIns="55215" rIns="81631" bIns="40816"/>
          <a:lstStyle>
            <a:lvl1pPr eaLnBrk="0">
              <a:tabLst>
                <a:tab pos="723900" algn="l"/>
                <a:tab pos="1447800" algn="l"/>
                <a:tab pos="2171700" algn="l"/>
                <a:tab pos="2895600" algn="l"/>
              </a:tabLst>
              <a:defRPr>
                <a:solidFill>
                  <a:schemeClr val="bg1"/>
                </a:solidFill>
                <a:latin typeface="Arial" charset="0"/>
              </a:defRPr>
            </a:lvl1pPr>
            <a:lvl2pPr eaLnBrk="0">
              <a:tabLst>
                <a:tab pos="723900" algn="l"/>
                <a:tab pos="1447800" algn="l"/>
                <a:tab pos="2171700" algn="l"/>
                <a:tab pos="2895600" algn="l"/>
              </a:tabLst>
              <a:defRPr>
                <a:solidFill>
                  <a:schemeClr val="bg1"/>
                </a:solidFill>
                <a:latin typeface="Arial" charset="0"/>
              </a:defRPr>
            </a:lvl2pPr>
            <a:lvl3pPr eaLnBrk="0">
              <a:tabLst>
                <a:tab pos="723900" algn="l"/>
                <a:tab pos="1447800" algn="l"/>
                <a:tab pos="2171700" algn="l"/>
                <a:tab pos="2895600" algn="l"/>
              </a:tabLst>
              <a:defRPr>
                <a:solidFill>
                  <a:schemeClr val="bg1"/>
                </a:solidFill>
                <a:latin typeface="Arial" charset="0"/>
              </a:defRPr>
            </a:lvl3pPr>
            <a:lvl4pPr eaLnBrk="0">
              <a:tabLst>
                <a:tab pos="723900" algn="l"/>
                <a:tab pos="1447800" algn="l"/>
                <a:tab pos="2171700" algn="l"/>
                <a:tab pos="2895600" algn="l"/>
              </a:tabLst>
              <a:defRPr>
                <a:solidFill>
                  <a:schemeClr val="bg1"/>
                </a:solidFill>
                <a:latin typeface="Arial" charset="0"/>
              </a:defRPr>
            </a:lvl4pPr>
            <a:lvl5pPr eaLnBrk="0">
              <a:tabLst>
                <a:tab pos="723900" algn="l"/>
                <a:tab pos="1447800" algn="l"/>
                <a:tab pos="2171700" algn="l"/>
                <a:tab pos="2895600" algn="l"/>
              </a:tabLst>
              <a:defRPr>
                <a:solidFill>
                  <a:schemeClr val="bg1"/>
                </a:solidFill>
                <a:latin typeface="Arial"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Lst>
              <a:defRPr>
                <a:solidFill>
                  <a:schemeClr val="bg1"/>
                </a:solidFill>
                <a:latin typeface="Arial"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Lst>
              <a:defRPr>
                <a:solidFill>
                  <a:schemeClr val="bg1"/>
                </a:solidFill>
                <a:latin typeface="Arial"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Lst>
              <a:defRPr>
                <a:solidFill>
                  <a:schemeClr val="bg1"/>
                </a:solidFill>
                <a:latin typeface="Arial"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Lst>
              <a:defRPr>
                <a:solidFill>
                  <a:schemeClr val="bg1"/>
                </a:solidFill>
                <a:latin typeface="Arial" charset="0"/>
              </a:defRPr>
            </a:lvl9pPr>
          </a:lstStyle>
          <a:p>
            <a:pPr algn="l" defTabSz="414683" eaLnBrk="1" hangingPunct="0">
              <a:lnSpc>
                <a:spcPct val="93000"/>
              </a:lnSpc>
              <a:spcBef>
                <a:spcPct val="0"/>
              </a:spcBef>
              <a:spcAft>
                <a:spcPct val="0"/>
              </a:spcAft>
              <a:buClr>
                <a:srgbClr val="000000"/>
              </a:buClr>
              <a:buSzPct val="100000"/>
            </a:pPr>
            <a:r>
              <a:rPr lang="en-US" altLang="el-GR" sz="1500" b="0">
                <a:solidFill>
                  <a:srgbClr val="000000"/>
                </a:solidFill>
                <a:ea typeface="Lucida Sans Unicode" pitchFamily="34" charset="0"/>
                <a:cs typeface="Lucida Sans Unicode" pitchFamily="34" charset="0"/>
              </a:rPr>
              <a:t>In cases of uncertainty we may consider running user tests</a:t>
            </a:r>
            <a:endParaRPr lang="el-GR" altLang="el-GR" sz="1500" b="0">
              <a:solidFill>
                <a:srgbClr val="000000"/>
              </a:solidFill>
              <a:ea typeface="Lucida Sans Unicode" pitchFamily="34" charset="0"/>
              <a:cs typeface="Lucida Sans Unicode" pitchFamily="34" charset="0"/>
            </a:endParaRPr>
          </a:p>
        </p:txBody>
      </p:sp>
      <p:sp>
        <p:nvSpPr>
          <p:cNvPr id="7181" name="Text Box 13"/>
          <p:cNvSpPr txBox="1">
            <a:spLocks noChangeArrowheads="1"/>
          </p:cNvSpPr>
          <p:nvPr/>
        </p:nvSpPr>
        <p:spPr bwMode="auto">
          <a:xfrm>
            <a:off x="4245120" y="3480847"/>
            <a:ext cx="2488320" cy="15020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1" tIns="60015" rIns="81631" bIns="40816"/>
          <a:lstStyle>
            <a:lvl1pPr>
              <a:tabLst>
                <a:tab pos="723900" algn="l"/>
                <a:tab pos="1447800" algn="l"/>
                <a:tab pos="2171700" algn="l"/>
              </a:tabLst>
              <a:defRPr>
                <a:solidFill>
                  <a:srgbClr val="000000"/>
                </a:solidFill>
                <a:latin typeface="Arial" charset="0"/>
              </a:defRPr>
            </a:lvl1pPr>
            <a:lvl2pPr>
              <a:tabLst>
                <a:tab pos="723900" algn="l"/>
                <a:tab pos="1447800" algn="l"/>
                <a:tab pos="2171700" algn="l"/>
              </a:tabLst>
              <a:defRPr>
                <a:solidFill>
                  <a:srgbClr val="000000"/>
                </a:solidFill>
                <a:latin typeface="Arial" charset="0"/>
              </a:defRPr>
            </a:lvl2pPr>
            <a:lvl3pPr>
              <a:tabLst>
                <a:tab pos="723900" algn="l"/>
                <a:tab pos="1447800" algn="l"/>
                <a:tab pos="2171700" algn="l"/>
              </a:tabLst>
              <a:defRPr>
                <a:solidFill>
                  <a:srgbClr val="000000"/>
                </a:solidFill>
                <a:latin typeface="Arial" charset="0"/>
              </a:defRPr>
            </a:lvl3pPr>
            <a:lvl4pPr>
              <a:tabLst>
                <a:tab pos="723900" algn="l"/>
                <a:tab pos="1447800" algn="l"/>
                <a:tab pos="2171700" algn="l"/>
              </a:tabLst>
              <a:defRPr>
                <a:solidFill>
                  <a:srgbClr val="000000"/>
                </a:solidFill>
                <a:latin typeface="Arial" charset="0"/>
              </a:defRPr>
            </a:lvl4pPr>
            <a:lvl5pPr>
              <a:tabLst>
                <a:tab pos="723900" algn="l"/>
                <a:tab pos="1447800" algn="l"/>
                <a:tab pos="2171700" algn="l"/>
              </a:tabLst>
              <a:defRPr>
                <a:solidFill>
                  <a:srgbClr val="000000"/>
                </a:solidFill>
                <a:latin typeface="Arial"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Lst>
              <a:defRPr>
                <a:solidFill>
                  <a:srgbClr val="000000"/>
                </a:solidFill>
                <a:latin typeface="Arial"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Lst>
              <a:defRPr>
                <a:solidFill>
                  <a:srgbClr val="000000"/>
                </a:solidFill>
                <a:latin typeface="Arial"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Lst>
              <a:defRPr>
                <a:solidFill>
                  <a:srgbClr val="000000"/>
                </a:solidFill>
                <a:latin typeface="Arial"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Lst>
              <a:defRPr>
                <a:solidFill>
                  <a:srgbClr val="000000"/>
                </a:solidFill>
                <a:latin typeface="Arial" charset="0"/>
              </a:defRPr>
            </a:lvl9pPr>
          </a:lstStyle>
          <a:p>
            <a:pPr algn="l" defTabSz="414683" hangingPunct="0">
              <a:lnSpc>
                <a:spcPct val="200000"/>
              </a:lnSpc>
              <a:spcBef>
                <a:spcPct val="0"/>
              </a:spcBef>
              <a:spcAft>
                <a:spcPct val="0"/>
              </a:spcAft>
              <a:buClr>
                <a:srgbClr val="000000"/>
              </a:buClr>
              <a:buSzPct val="100000"/>
              <a:buFont typeface="Times New Roman" pitchFamily="18" charset="0"/>
              <a:buChar char="•"/>
              <a:defRPr/>
            </a:pPr>
            <a:r>
              <a:rPr lang="en-US" sz="1600" b="0" dirty="0">
                <a:latin typeface="Trebuchet MS"/>
                <a:ea typeface="Lucida Sans Unicode" pitchFamily="34" charset="0"/>
                <a:cs typeface="Lucida Sans Unicode" pitchFamily="34" charset="0"/>
              </a:rPr>
              <a:t>Hard Sequence</a:t>
            </a:r>
            <a:endParaRPr lang="el-GR" sz="1600" b="0" dirty="0">
              <a:latin typeface="Trebuchet MS"/>
              <a:ea typeface="Lucida Sans Unicode" pitchFamily="34" charset="0"/>
              <a:cs typeface="Lucida Sans Unicode" pitchFamily="34" charset="0"/>
            </a:endParaRPr>
          </a:p>
          <a:p>
            <a:pPr algn="l" defTabSz="414683" hangingPunct="0">
              <a:lnSpc>
                <a:spcPct val="200000"/>
              </a:lnSpc>
              <a:spcBef>
                <a:spcPct val="0"/>
              </a:spcBef>
              <a:spcAft>
                <a:spcPct val="0"/>
              </a:spcAft>
              <a:buClr>
                <a:srgbClr val="000000"/>
              </a:buClr>
              <a:buSzPct val="100000"/>
              <a:buFont typeface="Times New Roman" pitchFamily="18" charset="0"/>
              <a:buChar char="•"/>
              <a:defRPr/>
            </a:pPr>
            <a:r>
              <a:rPr lang="en-US" sz="1600" b="0" dirty="0">
                <a:latin typeface="Trebuchet MS"/>
                <a:ea typeface="Lucida Sans Unicode" pitchFamily="34" charset="0"/>
                <a:cs typeface="Lucida Sans Unicode" pitchFamily="34" charset="0"/>
              </a:rPr>
              <a:t>“Soft” Sequence</a:t>
            </a:r>
            <a:endParaRPr lang="el-GR" sz="1600" b="0" dirty="0">
              <a:latin typeface="Trebuchet MS"/>
              <a:ea typeface="Lucida Sans Unicode" pitchFamily="34" charset="0"/>
              <a:cs typeface="Lucida Sans Unicode" pitchFamily="34" charset="0"/>
            </a:endParaRPr>
          </a:p>
          <a:p>
            <a:pPr algn="l" defTabSz="414683" hangingPunct="0">
              <a:lnSpc>
                <a:spcPct val="200000"/>
              </a:lnSpc>
              <a:spcBef>
                <a:spcPct val="0"/>
              </a:spcBef>
              <a:spcAft>
                <a:spcPct val="0"/>
              </a:spcAft>
              <a:buClr>
                <a:srgbClr val="000000"/>
              </a:buClr>
              <a:buSzPct val="100000"/>
              <a:buFont typeface="Times New Roman" pitchFamily="18" charset="0"/>
              <a:buChar char="•"/>
              <a:defRPr/>
            </a:pPr>
            <a:r>
              <a:rPr lang="en-US" sz="1600" b="0" dirty="0">
                <a:latin typeface="Trebuchet MS"/>
                <a:ea typeface="Lucida Sans Unicode" pitchFamily="34" charset="0"/>
                <a:cs typeface="Lucida Sans Unicode" pitchFamily="34" charset="0"/>
              </a:rPr>
              <a:t>…other</a:t>
            </a:r>
            <a:endParaRPr lang="el-GR" sz="1600" b="0" dirty="0">
              <a:latin typeface="Trebuchet MS"/>
              <a:ea typeface="Lucida Sans Unicode" pitchFamily="34" charset="0"/>
              <a:cs typeface="Lucida Sans Unicode" pitchFamily="34" charset="0"/>
            </a:endParaRPr>
          </a:p>
        </p:txBody>
      </p:sp>
      <p:sp>
        <p:nvSpPr>
          <p:cNvPr id="18" name="Rectangle 1"/>
          <p:cNvSpPr txBox="1">
            <a:spLocks noChangeArrowheads="1"/>
          </p:cNvSpPr>
          <p:nvPr/>
        </p:nvSpPr>
        <p:spPr bwMode="auto">
          <a:xfrm>
            <a:off x="0" y="1"/>
            <a:ext cx="9144000" cy="816566"/>
          </a:xfrm>
          <a:prstGeom prst="rect">
            <a:avLst/>
          </a:prstGeom>
          <a:solidFill>
            <a:schemeClr val="tx2">
              <a:lumMod val="65000"/>
              <a:lumOff val="35000"/>
            </a:schemeClr>
          </a:solidFill>
          <a:ln>
            <a:noFill/>
          </a:ln>
          <a:effectLst/>
        </p:spPr>
        <p:txBody>
          <a:bodyPr lIns="0" tIns="0" rIns="0" bIns="0" anchor="ctr"/>
          <a:lstStyle>
            <a:lvl1pPr algn="ctr" defTabSz="457200" rtl="0" fontAlgn="base" hangingPunct="0">
              <a:lnSpc>
                <a:spcPct val="87000"/>
              </a:lnSpc>
              <a:spcBef>
                <a:spcPct val="0"/>
              </a:spcBef>
              <a:spcAft>
                <a:spcPct val="0"/>
              </a:spcAft>
              <a:buClr>
                <a:srgbClr val="000000"/>
              </a:buClr>
              <a:buSzPct val="100000"/>
              <a:buFont typeface="Times New Roman" pitchFamily="18" charset="0"/>
              <a:defRPr sz="2000">
                <a:solidFill>
                  <a:schemeClr val="bg1"/>
                </a:solidFill>
                <a:latin typeface="+mj-lt"/>
                <a:ea typeface="+mj-ea"/>
                <a:cs typeface="+mj-cs"/>
              </a:defRPr>
            </a:lvl1pPr>
            <a:lvl2pPr marL="742950" indent="-285750" algn="ctr" defTabSz="457200" rtl="0" fontAlgn="base" hangingPunct="0">
              <a:lnSpc>
                <a:spcPct val="87000"/>
              </a:lnSpc>
              <a:spcBef>
                <a:spcPct val="0"/>
              </a:spcBef>
              <a:spcAft>
                <a:spcPct val="0"/>
              </a:spcAft>
              <a:buClr>
                <a:srgbClr val="000000"/>
              </a:buClr>
              <a:buSzPct val="100000"/>
              <a:buFont typeface="Times New Roman" pitchFamily="18" charset="0"/>
              <a:defRPr sz="4400">
                <a:solidFill>
                  <a:srgbClr val="000000"/>
                </a:solidFill>
                <a:latin typeface="Arial" charset="0"/>
              </a:defRPr>
            </a:lvl2pPr>
            <a:lvl3pPr marL="1143000" indent="-228600" algn="ctr" defTabSz="457200" rtl="0" fontAlgn="base" hangingPunct="0">
              <a:lnSpc>
                <a:spcPct val="87000"/>
              </a:lnSpc>
              <a:spcBef>
                <a:spcPct val="0"/>
              </a:spcBef>
              <a:spcAft>
                <a:spcPct val="0"/>
              </a:spcAft>
              <a:buClr>
                <a:srgbClr val="000000"/>
              </a:buClr>
              <a:buSzPct val="100000"/>
              <a:buFont typeface="Times New Roman" pitchFamily="18" charset="0"/>
              <a:defRPr sz="4400">
                <a:solidFill>
                  <a:srgbClr val="000000"/>
                </a:solidFill>
                <a:latin typeface="Arial" charset="0"/>
              </a:defRPr>
            </a:lvl3pPr>
            <a:lvl4pPr marL="1600200" indent="-228600" algn="ctr" defTabSz="457200" rtl="0" fontAlgn="base" hangingPunct="0">
              <a:lnSpc>
                <a:spcPct val="87000"/>
              </a:lnSpc>
              <a:spcBef>
                <a:spcPct val="0"/>
              </a:spcBef>
              <a:spcAft>
                <a:spcPct val="0"/>
              </a:spcAft>
              <a:buClr>
                <a:srgbClr val="000000"/>
              </a:buClr>
              <a:buSzPct val="100000"/>
              <a:buFont typeface="Times New Roman" pitchFamily="18" charset="0"/>
              <a:defRPr sz="4400">
                <a:solidFill>
                  <a:srgbClr val="000000"/>
                </a:solidFill>
                <a:latin typeface="Arial" charset="0"/>
              </a:defRPr>
            </a:lvl4pPr>
            <a:lvl5pPr marL="2057400" indent="-228600" algn="ctr" defTabSz="457200" rtl="0" fontAlgn="base" hangingPunct="0">
              <a:lnSpc>
                <a:spcPct val="87000"/>
              </a:lnSpc>
              <a:spcBef>
                <a:spcPct val="0"/>
              </a:spcBef>
              <a:spcAft>
                <a:spcPct val="0"/>
              </a:spcAft>
              <a:buClr>
                <a:srgbClr val="000000"/>
              </a:buClr>
              <a:buSzPct val="100000"/>
              <a:buFont typeface="Times New Roman" pitchFamily="18" charset="0"/>
              <a:defRPr sz="4400">
                <a:solidFill>
                  <a:srgbClr val="000000"/>
                </a:solidFill>
                <a:latin typeface="Arial" charset="0"/>
              </a:defRPr>
            </a:lvl5pPr>
            <a:lvl6pPr marL="2514600" indent="-228600" algn="ctr" defTabSz="457200" rtl="0" fontAlgn="base" hangingPunct="0">
              <a:lnSpc>
                <a:spcPct val="87000"/>
              </a:lnSpc>
              <a:spcBef>
                <a:spcPct val="0"/>
              </a:spcBef>
              <a:spcAft>
                <a:spcPct val="0"/>
              </a:spcAft>
              <a:buClr>
                <a:srgbClr val="000000"/>
              </a:buClr>
              <a:buSzPct val="100000"/>
              <a:buFont typeface="Times New Roman" pitchFamily="18" charset="0"/>
              <a:defRPr sz="4400">
                <a:solidFill>
                  <a:srgbClr val="000000"/>
                </a:solidFill>
                <a:latin typeface="Arial" charset="0"/>
              </a:defRPr>
            </a:lvl6pPr>
            <a:lvl7pPr marL="2971800" indent="-228600" algn="ctr" defTabSz="457200" rtl="0" fontAlgn="base" hangingPunct="0">
              <a:lnSpc>
                <a:spcPct val="87000"/>
              </a:lnSpc>
              <a:spcBef>
                <a:spcPct val="0"/>
              </a:spcBef>
              <a:spcAft>
                <a:spcPct val="0"/>
              </a:spcAft>
              <a:buClr>
                <a:srgbClr val="000000"/>
              </a:buClr>
              <a:buSzPct val="100000"/>
              <a:buFont typeface="Times New Roman" pitchFamily="18" charset="0"/>
              <a:defRPr sz="4400">
                <a:solidFill>
                  <a:srgbClr val="000000"/>
                </a:solidFill>
                <a:latin typeface="Arial" charset="0"/>
              </a:defRPr>
            </a:lvl7pPr>
            <a:lvl8pPr marL="3429000" indent="-228600" algn="ctr" defTabSz="457200" rtl="0" fontAlgn="base" hangingPunct="0">
              <a:lnSpc>
                <a:spcPct val="87000"/>
              </a:lnSpc>
              <a:spcBef>
                <a:spcPct val="0"/>
              </a:spcBef>
              <a:spcAft>
                <a:spcPct val="0"/>
              </a:spcAft>
              <a:buClr>
                <a:srgbClr val="000000"/>
              </a:buClr>
              <a:buSzPct val="100000"/>
              <a:buFont typeface="Times New Roman" pitchFamily="18" charset="0"/>
              <a:defRPr sz="4400">
                <a:solidFill>
                  <a:srgbClr val="000000"/>
                </a:solidFill>
                <a:latin typeface="Arial" charset="0"/>
              </a:defRPr>
            </a:lvl8pPr>
            <a:lvl9pPr marL="3886200" indent="-228600" algn="ctr" defTabSz="457200" rtl="0" fontAlgn="base" hangingPunct="0">
              <a:lnSpc>
                <a:spcPct val="87000"/>
              </a:lnSpc>
              <a:spcBef>
                <a:spcPct val="0"/>
              </a:spcBef>
              <a:spcAft>
                <a:spcPct val="0"/>
              </a:spcAft>
              <a:buClr>
                <a:srgbClr val="000000"/>
              </a:buClr>
              <a:buSzPct val="100000"/>
              <a:buFont typeface="Times New Roman" pitchFamily="18" charset="0"/>
              <a:defRPr sz="4400">
                <a:solidFill>
                  <a:srgbClr val="000000"/>
                </a:solidFill>
                <a:latin typeface="Arial" charset="0"/>
              </a:defRPr>
            </a:lvl9pPr>
          </a:lstStyle>
          <a:p>
            <a:pPr>
              <a:lnSpc>
                <a:spcPct val="108000"/>
              </a:lnSpc>
              <a:tabLst>
                <a:tab pos="0" algn="l"/>
                <a:tab pos="414683" algn="l"/>
                <a:tab pos="829366" algn="l"/>
                <a:tab pos="1244049" algn="l"/>
                <a:tab pos="1658732" algn="l"/>
                <a:tab pos="2073416" algn="l"/>
                <a:tab pos="2488099" algn="l"/>
                <a:tab pos="2902782" algn="l"/>
                <a:tab pos="3317465" algn="l"/>
                <a:tab pos="3732148" algn="l"/>
                <a:tab pos="4146831" algn="l"/>
                <a:tab pos="4561514" algn="l"/>
                <a:tab pos="4976197" algn="l"/>
                <a:tab pos="5390881" algn="l"/>
                <a:tab pos="5805564" algn="l"/>
                <a:tab pos="6220247" algn="l"/>
                <a:tab pos="6634930" algn="l"/>
                <a:tab pos="7049613" algn="l"/>
                <a:tab pos="7464296" algn="l"/>
                <a:tab pos="7878979" algn="l"/>
                <a:tab pos="8293662" algn="l"/>
              </a:tabLst>
              <a:defRPr/>
            </a:pPr>
            <a:r>
              <a:rPr lang="en-US" sz="2500" kern="0" dirty="0">
                <a:solidFill>
                  <a:srgbClr val="FFFFFF"/>
                </a:solidFill>
              </a:rPr>
              <a:t>Elements of task analysis</a:t>
            </a:r>
            <a:endParaRPr lang="el-GR" sz="2500" kern="0" dirty="0">
              <a:solidFill>
                <a:srgbClr val="FFFFFF"/>
              </a:solidFill>
            </a:endParaRPr>
          </a:p>
        </p:txBody>
      </p:sp>
      <p:graphicFrame>
        <p:nvGraphicFramePr>
          <p:cNvPr id="3" name="Diagram 2"/>
          <p:cNvGraphicFramePr/>
          <p:nvPr/>
        </p:nvGraphicFramePr>
        <p:xfrm>
          <a:off x="1307007" y="685376"/>
          <a:ext cx="6138964" cy="23697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918728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p:cNvSpPr>
            <a:spLocks noGrp="1" noChangeArrowheads="1"/>
          </p:cNvSpPr>
          <p:nvPr>
            <p:ph type="title"/>
          </p:nvPr>
        </p:nvSpPr>
        <p:spPr>
          <a:xfrm>
            <a:off x="0" y="0"/>
            <a:ext cx="9144000" cy="750319"/>
          </a:xfrm>
        </p:spPr>
        <p:txBody>
          <a:bodyPr/>
          <a:lstStyle/>
          <a:p>
            <a:pPr eaLnBrk="1">
              <a:lnSpc>
                <a:spcPct val="108000"/>
              </a:lnSpc>
              <a:tabLst>
                <a:tab pos="0" algn="l"/>
                <a:tab pos="414683" algn="l"/>
                <a:tab pos="829366" algn="l"/>
                <a:tab pos="1244049" algn="l"/>
                <a:tab pos="1658732" algn="l"/>
                <a:tab pos="2073416" algn="l"/>
                <a:tab pos="2488099" algn="l"/>
                <a:tab pos="2902782" algn="l"/>
                <a:tab pos="3317465" algn="l"/>
                <a:tab pos="3732148" algn="l"/>
                <a:tab pos="4146831" algn="l"/>
                <a:tab pos="4561514" algn="l"/>
                <a:tab pos="4976197" algn="l"/>
                <a:tab pos="5390881" algn="l"/>
                <a:tab pos="5805564" algn="l"/>
                <a:tab pos="6220247" algn="l"/>
                <a:tab pos="6634930" algn="l"/>
                <a:tab pos="7049613" algn="l"/>
                <a:tab pos="7464296" algn="l"/>
                <a:tab pos="7878979" algn="l"/>
                <a:tab pos="8293662" algn="l"/>
              </a:tabLst>
            </a:pPr>
            <a:r>
              <a:rPr lang="en-US" altLang="el-GR" sz="2500" b="1"/>
              <a:t>Watering System number 1</a:t>
            </a:r>
            <a:endParaRPr lang="el-GR" altLang="el-GR" sz="2500" b="1"/>
          </a:p>
        </p:txBody>
      </p:sp>
      <p:sp>
        <p:nvSpPr>
          <p:cNvPr id="9219" name="Text Box 4"/>
          <p:cNvSpPr txBox="1">
            <a:spLocks noChangeArrowheads="1"/>
          </p:cNvSpPr>
          <p:nvPr/>
        </p:nvSpPr>
        <p:spPr bwMode="auto">
          <a:xfrm>
            <a:off x="207360" y="4546558"/>
            <a:ext cx="3317760" cy="12601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36" tIns="41469" rIns="82936" bIns="41469" anchor="ctr"/>
          <a:lstStyle/>
          <a:p>
            <a:pPr algn="l" defTabSz="414683" hangingPunct="0">
              <a:lnSpc>
                <a:spcPct val="93000"/>
              </a:lnSpc>
              <a:spcBef>
                <a:spcPct val="0"/>
              </a:spcBef>
              <a:spcAft>
                <a:spcPct val="0"/>
              </a:spcAft>
              <a:buClr>
                <a:srgbClr val="000000"/>
              </a:buClr>
              <a:buSzPct val="100000"/>
            </a:pPr>
            <a:endParaRPr lang="el-GR" altLang="el-GR" sz="1600" b="0">
              <a:solidFill>
                <a:srgbClr val="FFFFFF"/>
              </a:solidFill>
              <a:latin typeface="Arial" charset="0"/>
            </a:endParaRPr>
          </a:p>
        </p:txBody>
      </p:sp>
      <p:sp>
        <p:nvSpPr>
          <p:cNvPr id="9242" name="Text Box 49"/>
          <p:cNvSpPr txBox="1">
            <a:spLocks noChangeArrowheads="1"/>
          </p:cNvSpPr>
          <p:nvPr/>
        </p:nvSpPr>
        <p:spPr bwMode="auto">
          <a:xfrm>
            <a:off x="587521" y="1772816"/>
            <a:ext cx="3461760" cy="4464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1" tIns="40816" rIns="81631" bIns="40816"/>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9pPr>
          </a:lstStyle>
          <a:p>
            <a:pPr algn="l" defTabSz="414683" eaLnBrk="1" hangingPunct="0">
              <a:lnSpc>
                <a:spcPct val="93000"/>
              </a:lnSpc>
              <a:spcBef>
                <a:spcPct val="0"/>
              </a:spcBef>
              <a:spcAft>
                <a:spcPct val="0"/>
              </a:spcAft>
              <a:buClr>
                <a:srgbClr val="000000"/>
              </a:buClr>
              <a:buSzPct val="100000"/>
            </a:pPr>
            <a:r>
              <a:rPr lang="en-US" altLang="el-GR" sz="1600" b="0" dirty="0">
                <a:solidFill>
                  <a:srgbClr val="000000"/>
                </a:solidFill>
                <a:latin typeface="Trebuchet MS" pitchFamily="34" charset="0"/>
              </a:rPr>
              <a:t>Half “soft” half hard sequence</a:t>
            </a:r>
            <a:r>
              <a:rPr lang="el-GR" altLang="el-GR" sz="1600" b="0" dirty="0">
                <a:solidFill>
                  <a:srgbClr val="000000"/>
                </a:solidFill>
                <a:latin typeface="Trebuchet MS" pitchFamily="34" charset="0"/>
              </a:rPr>
              <a:t>:</a:t>
            </a:r>
          </a:p>
        </p:txBody>
      </p:sp>
      <p:pic>
        <p:nvPicPr>
          <p:cNvPr id="9243" name="Picture 51" descr="2 rotary switch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8240" y="1273093"/>
            <a:ext cx="3525120" cy="4320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44" name="AutoShape 53"/>
          <p:cNvSpPr>
            <a:spLocks noChangeArrowheads="1"/>
          </p:cNvSpPr>
          <p:nvPr/>
        </p:nvSpPr>
        <p:spPr bwMode="auto">
          <a:xfrm>
            <a:off x="521280" y="4290655"/>
            <a:ext cx="1632960" cy="457968"/>
          </a:xfrm>
          <a:prstGeom prst="roundRect">
            <a:avLst>
              <a:gd name="adj" fmla="val 16667"/>
            </a:avLst>
          </a:prstGeom>
          <a:solidFill>
            <a:srgbClr val="00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36" tIns="41469" rIns="82936" bIns="41469" anchor="ctr"/>
          <a:lstStyle/>
          <a:p>
            <a:pPr defTabSz="414683" hangingPunct="0">
              <a:lnSpc>
                <a:spcPct val="93000"/>
              </a:lnSpc>
              <a:spcBef>
                <a:spcPct val="0"/>
              </a:spcBef>
              <a:spcAft>
                <a:spcPct val="0"/>
              </a:spcAft>
              <a:buClr>
                <a:srgbClr val="000000"/>
              </a:buClr>
              <a:buSzPct val="100000"/>
            </a:pPr>
            <a:r>
              <a:rPr lang="en-US" altLang="el-GR" sz="1600">
                <a:solidFill>
                  <a:srgbClr val="FFFFFF"/>
                </a:solidFill>
                <a:latin typeface="Arial" charset="0"/>
              </a:rPr>
              <a:t>Duration</a:t>
            </a:r>
          </a:p>
        </p:txBody>
      </p:sp>
      <p:sp>
        <p:nvSpPr>
          <p:cNvPr id="9245" name="AutoShape 54"/>
          <p:cNvSpPr>
            <a:spLocks noChangeArrowheads="1"/>
          </p:cNvSpPr>
          <p:nvPr/>
        </p:nvSpPr>
        <p:spPr bwMode="auto">
          <a:xfrm>
            <a:off x="587520" y="2924944"/>
            <a:ext cx="1566720" cy="391721"/>
          </a:xfrm>
          <a:prstGeom prst="roundRect">
            <a:avLst>
              <a:gd name="adj" fmla="val 16667"/>
            </a:avLst>
          </a:prstGeom>
          <a:solidFill>
            <a:srgbClr val="00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36" tIns="41469" rIns="82936" bIns="41469" anchor="ctr"/>
          <a:lstStyle/>
          <a:p>
            <a:pPr defTabSz="414683" hangingPunct="0">
              <a:lnSpc>
                <a:spcPct val="93000"/>
              </a:lnSpc>
              <a:spcBef>
                <a:spcPct val="0"/>
              </a:spcBef>
              <a:spcAft>
                <a:spcPct val="0"/>
              </a:spcAft>
              <a:buClr>
                <a:srgbClr val="000000"/>
              </a:buClr>
              <a:buSzPct val="100000"/>
            </a:pPr>
            <a:r>
              <a:rPr lang="en-US" altLang="el-GR" sz="1600" dirty="0">
                <a:solidFill>
                  <a:srgbClr val="FFFFFF"/>
                </a:solidFill>
                <a:latin typeface="Arial" charset="0"/>
              </a:rPr>
              <a:t>Frequency</a:t>
            </a:r>
          </a:p>
        </p:txBody>
      </p:sp>
      <p:sp>
        <p:nvSpPr>
          <p:cNvPr id="9246" name="AutoShape 55"/>
          <p:cNvSpPr>
            <a:spLocks noChangeArrowheads="1"/>
          </p:cNvSpPr>
          <p:nvPr/>
        </p:nvSpPr>
        <p:spPr bwMode="auto">
          <a:xfrm>
            <a:off x="2915816" y="3964461"/>
            <a:ext cx="1566720" cy="652388"/>
          </a:xfrm>
          <a:prstGeom prst="roundRect">
            <a:avLst>
              <a:gd name="adj" fmla="val 16667"/>
            </a:avLst>
          </a:prstGeom>
          <a:solidFill>
            <a:srgbClr val="00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36" tIns="41469" rIns="82936" bIns="41469" anchor="ctr"/>
          <a:lstStyle/>
          <a:p>
            <a:pPr defTabSz="414683" hangingPunct="0">
              <a:lnSpc>
                <a:spcPct val="93000"/>
              </a:lnSpc>
              <a:spcBef>
                <a:spcPct val="0"/>
              </a:spcBef>
              <a:spcAft>
                <a:spcPct val="0"/>
              </a:spcAft>
              <a:buClr>
                <a:srgbClr val="000000"/>
              </a:buClr>
              <a:buSzPct val="100000"/>
            </a:pPr>
            <a:r>
              <a:rPr lang="en-US" altLang="el-GR" sz="1600" dirty="0">
                <a:solidFill>
                  <a:srgbClr val="FFFFFF"/>
                </a:solidFill>
                <a:latin typeface="Arial" charset="0"/>
              </a:rPr>
              <a:t>Time of Day</a:t>
            </a:r>
            <a:endParaRPr lang="en-US" altLang="el-GR" sz="1600" dirty="0">
              <a:solidFill>
                <a:srgbClr val="000000"/>
              </a:solidFill>
              <a:latin typeface="Arial" charset="0"/>
            </a:endParaRPr>
          </a:p>
        </p:txBody>
      </p:sp>
      <p:cxnSp>
        <p:nvCxnSpPr>
          <p:cNvPr id="9247" name="AutoShape 57"/>
          <p:cNvCxnSpPr>
            <a:cxnSpLocks noChangeShapeType="1"/>
            <a:stCxn id="9244" idx="1"/>
            <a:endCxn id="9245" idx="1"/>
          </p:cNvCxnSpPr>
          <p:nvPr/>
        </p:nvCxnSpPr>
        <p:spPr bwMode="auto">
          <a:xfrm rot="10800000" flipH="1">
            <a:off x="521280" y="3120805"/>
            <a:ext cx="66240" cy="1398834"/>
          </a:xfrm>
          <a:prstGeom prst="curvedConnector3">
            <a:avLst>
              <a:gd name="adj1" fmla="val -345109"/>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48" name="AutoShape 58"/>
          <p:cNvCxnSpPr>
            <a:cxnSpLocks noChangeShapeType="1"/>
            <a:stCxn id="9245" idx="3"/>
            <a:endCxn id="9244" idx="3"/>
          </p:cNvCxnSpPr>
          <p:nvPr/>
        </p:nvCxnSpPr>
        <p:spPr bwMode="auto">
          <a:xfrm>
            <a:off x="2154240" y="3120805"/>
            <a:ext cx="12700" cy="1398834"/>
          </a:xfrm>
          <a:prstGeom prst="curvedConnector3">
            <a:avLst>
              <a:gd name="adj1" fmla="val 1800000"/>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49" name="AutoShape 59"/>
          <p:cNvCxnSpPr>
            <a:cxnSpLocks noChangeShapeType="1"/>
            <a:stCxn id="9245" idx="3"/>
            <a:endCxn id="9246" idx="1"/>
          </p:cNvCxnSpPr>
          <p:nvPr/>
        </p:nvCxnSpPr>
        <p:spPr bwMode="auto">
          <a:xfrm>
            <a:off x="2154240" y="3120805"/>
            <a:ext cx="761576" cy="1169850"/>
          </a:xfrm>
          <a:prstGeom prst="curvedConnector3">
            <a:avLst>
              <a:gd name="adj1" fmla="val 50000"/>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50" name="AutoShape 60"/>
          <p:cNvCxnSpPr>
            <a:cxnSpLocks noChangeShapeType="1"/>
            <a:stCxn id="9244" idx="3"/>
            <a:endCxn id="9246" idx="1"/>
          </p:cNvCxnSpPr>
          <p:nvPr/>
        </p:nvCxnSpPr>
        <p:spPr bwMode="auto">
          <a:xfrm flipV="1">
            <a:off x="2154240" y="4290655"/>
            <a:ext cx="761576" cy="228984"/>
          </a:xfrm>
          <a:prstGeom prst="curvedConnector3">
            <a:avLst>
              <a:gd name="adj1" fmla="val 50000"/>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251" name="Oval 62"/>
          <p:cNvSpPr>
            <a:spLocks noChangeArrowheads="1"/>
          </p:cNvSpPr>
          <p:nvPr/>
        </p:nvSpPr>
        <p:spPr bwMode="auto">
          <a:xfrm>
            <a:off x="4636802" y="5103141"/>
            <a:ext cx="1045440" cy="457968"/>
          </a:xfrm>
          <a:prstGeom prst="ellipse">
            <a:avLst/>
          </a:prstGeom>
          <a:solidFill>
            <a:srgbClr val="0066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36" tIns="41469" rIns="82936" bIns="41469" anchor="ctr"/>
          <a:lstStyle/>
          <a:p>
            <a:pPr defTabSz="414683" hangingPunct="0">
              <a:lnSpc>
                <a:spcPct val="93000"/>
              </a:lnSpc>
              <a:spcBef>
                <a:spcPct val="0"/>
              </a:spcBef>
              <a:spcAft>
                <a:spcPct val="0"/>
              </a:spcAft>
              <a:buClr>
                <a:srgbClr val="000000"/>
              </a:buClr>
              <a:buSzPct val="100000"/>
            </a:pPr>
            <a:r>
              <a:rPr lang="en-US" altLang="el-GR" sz="1600">
                <a:solidFill>
                  <a:srgbClr val="FFFFFF"/>
                </a:solidFill>
                <a:latin typeface="Arial" charset="0"/>
              </a:rPr>
              <a:t>End</a:t>
            </a:r>
          </a:p>
        </p:txBody>
      </p:sp>
      <p:cxnSp>
        <p:nvCxnSpPr>
          <p:cNvPr id="9252" name="AutoShape 63"/>
          <p:cNvCxnSpPr>
            <a:cxnSpLocks noChangeShapeType="1"/>
            <a:stCxn id="9246" idx="3"/>
            <a:endCxn id="9251" idx="2"/>
          </p:cNvCxnSpPr>
          <p:nvPr/>
        </p:nvCxnSpPr>
        <p:spPr bwMode="auto">
          <a:xfrm>
            <a:off x="4482536" y="4290655"/>
            <a:ext cx="154266" cy="1041470"/>
          </a:xfrm>
          <a:prstGeom prst="curvedConnector3">
            <a:avLst>
              <a:gd name="adj1" fmla="val 50000"/>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029159590"/>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2" name="Rectangle 1"/>
          <p:cNvSpPr>
            <a:spLocks noGrp="1" noChangeArrowheads="1"/>
          </p:cNvSpPr>
          <p:nvPr>
            <p:ph type="title"/>
          </p:nvPr>
        </p:nvSpPr>
        <p:spPr>
          <a:xfrm>
            <a:off x="0" y="0"/>
            <a:ext cx="9144000" cy="750319"/>
          </a:xfrm>
        </p:spPr>
        <p:txBody>
          <a:bodyPr/>
          <a:lstStyle/>
          <a:p>
            <a:pPr eaLnBrk="1">
              <a:lnSpc>
                <a:spcPct val="108000"/>
              </a:lnSpc>
              <a:tabLst>
                <a:tab pos="0" algn="l"/>
                <a:tab pos="414683" algn="l"/>
                <a:tab pos="829366" algn="l"/>
                <a:tab pos="1244049" algn="l"/>
                <a:tab pos="1658732" algn="l"/>
                <a:tab pos="2073416" algn="l"/>
                <a:tab pos="2488099" algn="l"/>
                <a:tab pos="2902782" algn="l"/>
                <a:tab pos="3317465" algn="l"/>
                <a:tab pos="3732148" algn="l"/>
                <a:tab pos="4146831" algn="l"/>
                <a:tab pos="4561514" algn="l"/>
                <a:tab pos="4976197" algn="l"/>
                <a:tab pos="5390881" algn="l"/>
                <a:tab pos="5805564" algn="l"/>
                <a:tab pos="6220247" algn="l"/>
                <a:tab pos="6634930" algn="l"/>
                <a:tab pos="7049613" algn="l"/>
                <a:tab pos="7464296" algn="l"/>
                <a:tab pos="7878979" algn="l"/>
                <a:tab pos="8293662" algn="l"/>
              </a:tabLst>
            </a:pPr>
            <a:r>
              <a:rPr lang="en-US" altLang="el-GR" sz="2500" b="1"/>
              <a:t>Watering System number 2</a:t>
            </a:r>
            <a:endParaRPr lang="el-GR" altLang="el-GR" sz="2500" b="1"/>
          </a:p>
        </p:txBody>
      </p:sp>
      <p:pic>
        <p:nvPicPr>
          <p:cNvPr id="10266" name="Picture 51" descr="26451740_popup"/>
          <p:cNvPicPr>
            <a:picLocks noChangeAspect="1" noChangeArrowheads="1"/>
          </p:cNvPicPr>
          <p:nvPr/>
        </p:nvPicPr>
        <p:blipFill>
          <a:blip r:embed="rId3">
            <a:extLst>
              <a:ext uri="{28A0092B-C50C-407E-A947-70E740481C1C}">
                <a14:useLocalDpi xmlns:a14="http://schemas.microsoft.com/office/drawing/2010/main" val="0"/>
              </a:ext>
            </a:extLst>
          </a:blip>
          <a:srcRect l="12782" t="18306" r="19557" b="17702"/>
          <a:stretch>
            <a:fillRect/>
          </a:stretch>
        </p:blipFill>
        <p:spPr bwMode="auto">
          <a:xfrm>
            <a:off x="4965120" y="2187592"/>
            <a:ext cx="3722400" cy="3521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7" name="AutoShape 52"/>
          <p:cNvSpPr>
            <a:spLocks noChangeArrowheads="1"/>
          </p:cNvSpPr>
          <p:nvPr/>
        </p:nvSpPr>
        <p:spPr bwMode="auto">
          <a:xfrm>
            <a:off x="755576" y="4212349"/>
            <a:ext cx="1344928" cy="457968"/>
          </a:xfrm>
          <a:prstGeom prst="roundRect">
            <a:avLst>
              <a:gd name="adj" fmla="val 16667"/>
            </a:avLst>
          </a:prstGeom>
          <a:solidFill>
            <a:srgbClr val="00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36" tIns="41469" rIns="82936" bIns="41469" anchor="ctr"/>
          <a:lstStyle/>
          <a:p>
            <a:pPr defTabSz="414683" hangingPunct="0">
              <a:lnSpc>
                <a:spcPct val="93000"/>
              </a:lnSpc>
              <a:spcBef>
                <a:spcPct val="0"/>
              </a:spcBef>
              <a:spcAft>
                <a:spcPct val="0"/>
              </a:spcAft>
              <a:buClr>
                <a:srgbClr val="000000"/>
              </a:buClr>
              <a:buSzPct val="100000"/>
            </a:pPr>
            <a:r>
              <a:rPr lang="en-US" altLang="el-GR" sz="1600">
                <a:solidFill>
                  <a:srgbClr val="FFFFFF"/>
                </a:solidFill>
                <a:latin typeface="Arial" charset="0"/>
              </a:rPr>
              <a:t>Duration</a:t>
            </a:r>
          </a:p>
        </p:txBody>
      </p:sp>
      <p:sp>
        <p:nvSpPr>
          <p:cNvPr id="10268" name="AutoShape 53"/>
          <p:cNvSpPr>
            <a:spLocks noChangeArrowheads="1"/>
          </p:cNvSpPr>
          <p:nvPr/>
        </p:nvSpPr>
        <p:spPr bwMode="auto">
          <a:xfrm>
            <a:off x="696082" y="3092174"/>
            <a:ext cx="1426743" cy="391721"/>
          </a:xfrm>
          <a:prstGeom prst="roundRect">
            <a:avLst>
              <a:gd name="adj" fmla="val 16667"/>
            </a:avLst>
          </a:prstGeom>
          <a:solidFill>
            <a:srgbClr val="00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36" tIns="41469" rIns="82936" bIns="41469" anchor="ctr"/>
          <a:lstStyle/>
          <a:p>
            <a:pPr defTabSz="414683" hangingPunct="0">
              <a:lnSpc>
                <a:spcPct val="93000"/>
              </a:lnSpc>
              <a:spcBef>
                <a:spcPct val="0"/>
              </a:spcBef>
              <a:spcAft>
                <a:spcPct val="0"/>
              </a:spcAft>
              <a:buClr>
                <a:srgbClr val="000000"/>
              </a:buClr>
              <a:buSzPct val="100000"/>
            </a:pPr>
            <a:r>
              <a:rPr lang="en-US" altLang="el-GR" sz="1600">
                <a:solidFill>
                  <a:srgbClr val="FFFFFF"/>
                </a:solidFill>
                <a:latin typeface="Arial" charset="0"/>
              </a:rPr>
              <a:t>Frequency</a:t>
            </a:r>
          </a:p>
        </p:txBody>
      </p:sp>
      <p:sp>
        <p:nvSpPr>
          <p:cNvPr id="10269" name="AutoShape 54"/>
          <p:cNvSpPr>
            <a:spLocks noChangeArrowheads="1"/>
          </p:cNvSpPr>
          <p:nvPr/>
        </p:nvSpPr>
        <p:spPr bwMode="auto">
          <a:xfrm>
            <a:off x="2772213" y="3886155"/>
            <a:ext cx="1566720" cy="652388"/>
          </a:xfrm>
          <a:prstGeom prst="roundRect">
            <a:avLst>
              <a:gd name="adj" fmla="val 16667"/>
            </a:avLst>
          </a:prstGeom>
          <a:solidFill>
            <a:srgbClr val="00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36" tIns="41469" rIns="82936" bIns="41469" anchor="ctr"/>
          <a:lstStyle/>
          <a:p>
            <a:pPr defTabSz="414683" hangingPunct="0">
              <a:lnSpc>
                <a:spcPct val="93000"/>
              </a:lnSpc>
              <a:spcBef>
                <a:spcPct val="0"/>
              </a:spcBef>
              <a:spcAft>
                <a:spcPct val="0"/>
              </a:spcAft>
              <a:buClr>
                <a:srgbClr val="000000"/>
              </a:buClr>
              <a:buSzPct val="100000"/>
            </a:pPr>
            <a:r>
              <a:rPr lang="en-US" altLang="el-GR" sz="1600">
                <a:solidFill>
                  <a:srgbClr val="FFFFFF"/>
                </a:solidFill>
                <a:latin typeface="Arial" charset="0"/>
              </a:rPr>
              <a:t>Time of day</a:t>
            </a:r>
            <a:endParaRPr lang="en-US" altLang="el-GR" sz="1600">
              <a:solidFill>
                <a:srgbClr val="000000"/>
              </a:solidFill>
              <a:latin typeface="Arial" charset="0"/>
            </a:endParaRPr>
          </a:p>
        </p:txBody>
      </p:sp>
      <p:cxnSp>
        <p:nvCxnSpPr>
          <p:cNvPr id="10270" name="AutoShape 55"/>
          <p:cNvCxnSpPr>
            <a:cxnSpLocks noChangeShapeType="1"/>
            <a:stCxn id="10267" idx="1"/>
            <a:endCxn id="10268" idx="1"/>
          </p:cNvCxnSpPr>
          <p:nvPr/>
        </p:nvCxnSpPr>
        <p:spPr bwMode="auto">
          <a:xfrm rot="10800000">
            <a:off x="696082" y="3288035"/>
            <a:ext cx="59494" cy="1153298"/>
          </a:xfrm>
          <a:prstGeom prst="curvedConnector3">
            <a:avLst>
              <a:gd name="adj1" fmla="val 484240"/>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71" name="AutoShape 56"/>
          <p:cNvCxnSpPr>
            <a:cxnSpLocks noChangeShapeType="1"/>
            <a:stCxn id="10268" idx="3"/>
            <a:endCxn id="10267" idx="3"/>
          </p:cNvCxnSpPr>
          <p:nvPr/>
        </p:nvCxnSpPr>
        <p:spPr bwMode="auto">
          <a:xfrm flipH="1">
            <a:off x="2100504" y="3288035"/>
            <a:ext cx="22321" cy="1153298"/>
          </a:xfrm>
          <a:prstGeom prst="curvedConnector3">
            <a:avLst>
              <a:gd name="adj1" fmla="val -1024148"/>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72" name="AutoShape 57"/>
          <p:cNvCxnSpPr>
            <a:cxnSpLocks noChangeShapeType="1"/>
            <a:stCxn id="10268" idx="3"/>
            <a:endCxn id="10269" idx="1"/>
          </p:cNvCxnSpPr>
          <p:nvPr/>
        </p:nvCxnSpPr>
        <p:spPr bwMode="auto">
          <a:xfrm>
            <a:off x="2122825" y="3288035"/>
            <a:ext cx="649388" cy="924314"/>
          </a:xfrm>
          <a:prstGeom prst="curvedConnector3">
            <a:avLst>
              <a:gd name="adj1" fmla="val 50000"/>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73" name="AutoShape 58"/>
          <p:cNvCxnSpPr>
            <a:cxnSpLocks noChangeShapeType="1"/>
            <a:stCxn id="10267" idx="3"/>
            <a:endCxn id="10269" idx="1"/>
          </p:cNvCxnSpPr>
          <p:nvPr/>
        </p:nvCxnSpPr>
        <p:spPr bwMode="auto">
          <a:xfrm flipV="1">
            <a:off x="2100504" y="4212349"/>
            <a:ext cx="671709" cy="228984"/>
          </a:xfrm>
          <a:prstGeom prst="curvedConnector3">
            <a:avLst>
              <a:gd name="adj1" fmla="val 50000"/>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274" name="Oval 59"/>
          <p:cNvSpPr>
            <a:spLocks noChangeArrowheads="1"/>
          </p:cNvSpPr>
          <p:nvPr/>
        </p:nvSpPr>
        <p:spPr bwMode="auto">
          <a:xfrm>
            <a:off x="4749227" y="5013176"/>
            <a:ext cx="1045440" cy="457968"/>
          </a:xfrm>
          <a:prstGeom prst="ellipse">
            <a:avLst/>
          </a:prstGeom>
          <a:solidFill>
            <a:srgbClr val="0066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36" tIns="41469" rIns="82936" bIns="41469" anchor="ctr"/>
          <a:lstStyle/>
          <a:p>
            <a:pPr defTabSz="414683" hangingPunct="0">
              <a:lnSpc>
                <a:spcPct val="93000"/>
              </a:lnSpc>
              <a:spcBef>
                <a:spcPct val="0"/>
              </a:spcBef>
              <a:spcAft>
                <a:spcPct val="0"/>
              </a:spcAft>
              <a:buClr>
                <a:srgbClr val="000000"/>
              </a:buClr>
              <a:buSzPct val="100000"/>
            </a:pPr>
            <a:r>
              <a:rPr lang="en-US" altLang="el-GR" sz="1600">
                <a:solidFill>
                  <a:srgbClr val="FFFFFF"/>
                </a:solidFill>
                <a:latin typeface="Arial" charset="0"/>
              </a:rPr>
              <a:t>End</a:t>
            </a:r>
          </a:p>
        </p:txBody>
      </p:sp>
      <p:cxnSp>
        <p:nvCxnSpPr>
          <p:cNvPr id="10275" name="AutoShape 60"/>
          <p:cNvCxnSpPr>
            <a:cxnSpLocks noChangeShapeType="1"/>
            <a:stCxn id="10269" idx="3"/>
            <a:endCxn id="10274" idx="2"/>
          </p:cNvCxnSpPr>
          <p:nvPr/>
        </p:nvCxnSpPr>
        <p:spPr bwMode="auto">
          <a:xfrm>
            <a:off x="4338933" y="4212349"/>
            <a:ext cx="410294" cy="1029811"/>
          </a:xfrm>
          <a:prstGeom prst="curvedConnector3">
            <a:avLst>
              <a:gd name="adj1" fmla="val 50000"/>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276" name="Text Box 65"/>
          <p:cNvSpPr txBox="1">
            <a:spLocks noChangeArrowheads="1"/>
          </p:cNvSpPr>
          <p:nvPr/>
        </p:nvSpPr>
        <p:spPr bwMode="auto">
          <a:xfrm>
            <a:off x="979200" y="1988840"/>
            <a:ext cx="3528000" cy="4464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1" tIns="40816" rIns="81631" bIns="40816"/>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9pPr>
          </a:lstStyle>
          <a:p>
            <a:pPr algn="l" defTabSz="414683" eaLnBrk="1" hangingPunct="0">
              <a:lnSpc>
                <a:spcPct val="93000"/>
              </a:lnSpc>
              <a:spcBef>
                <a:spcPct val="0"/>
              </a:spcBef>
              <a:spcAft>
                <a:spcPct val="0"/>
              </a:spcAft>
              <a:buClr>
                <a:srgbClr val="000000"/>
              </a:buClr>
              <a:buSzPct val="100000"/>
            </a:pPr>
            <a:r>
              <a:rPr lang="en-US" altLang="el-GR" sz="1600" b="0">
                <a:solidFill>
                  <a:srgbClr val="000000"/>
                </a:solidFill>
                <a:latin typeface="Trebuchet MS" pitchFamily="34" charset="0"/>
              </a:rPr>
              <a:t>Half “soft” half Hard sequence</a:t>
            </a:r>
            <a:r>
              <a:rPr lang="el-GR" altLang="el-GR" sz="1600" b="0">
                <a:solidFill>
                  <a:srgbClr val="000000"/>
                </a:solidFill>
                <a:latin typeface="Trebuchet MS" pitchFamily="34" charset="0"/>
              </a:rPr>
              <a:t>:</a:t>
            </a:r>
          </a:p>
        </p:txBody>
      </p:sp>
    </p:spTree>
    <p:extLst>
      <p:ext uri="{BB962C8B-B14F-4D97-AF65-F5344CB8AC3E}">
        <p14:creationId xmlns:p14="http://schemas.microsoft.com/office/powerpoint/2010/main" val="2773913950"/>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subTitle" idx="4294967295"/>
          </p:nvPr>
        </p:nvSpPr>
        <p:spPr>
          <a:xfrm>
            <a:off x="622080" y="2014772"/>
            <a:ext cx="3317760" cy="3197136"/>
          </a:xfrm>
        </p:spPr>
        <p:txBody>
          <a:bodyPr tIns="9600" anchor="ctr"/>
          <a:lstStyle/>
          <a:p>
            <a:pPr marL="0" indent="0" eaLnBrk="1">
              <a:lnSpc>
                <a:spcPct val="97000"/>
              </a:lnSpc>
              <a:spcAft>
                <a:spcPct val="0"/>
              </a:spcAft>
              <a:tabLst>
                <a:tab pos="311013" algn="l"/>
                <a:tab pos="413244" algn="l"/>
                <a:tab pos="827927" algn="l"/>
                <a:tab pos="1242610" algn="l"/>
                <a:tab pos="1657293" algn="l"/>
                <a:tab pos="2071976" algn="l"/>
                <a:tab pos="2486660" algn="l"/>
                <a:tab pos="2901342" algn="l"/>
                <a:tab pos="3316026" algn="l"/>
                <a:tab pos="3730709" algn="l"/>
                <a:tab pos="4145393" algn="l"/>
                <a:tab pos="4560075" algn="l"/>
                <a:tab pos="4974759" algn="l"/>
                <a:tab pos="5389441" algn="l"/>
                <a:tab pos="5804124" algn="l"/>
                <a:tab pos="6218807" algn="l"/>
                <a:tab pos="6633490" algn="l"/>
                <a:tab pos="7048173" algn="l"/>
                <a:tab pos="7462857" algn="l"/>
                <a:tab pos="7877540" algn="l"/>
                <a:tab pos="8292223" algn="l"/>
              </a:tabLst>
            </a:pPr>
            <a:endParaRPr lang="el-GR" altLang="el-GR" sz="2500" u="sng"/>
          </a:p>
          <a:p>
            <a:pPr marL="0" indent="0" eaLnBrk="1">
              <a:lnSpc>
                <a:spcPct val="97000"/>
              </a:lnSpc>
              <a:spcAft>
                <a:spcPct val="0"/>
              </a:spcAft>
              <a:tabLst>
                <a:tab pos="311013" algn="l"/>
                <a:tab pos="413244" algn="l"/>
                <a:tab pos="827927" algn="l"/>
                <a:tab pos="1242610" algn="l"/>
                <a:tab pos="1657293" algn="l"/>
                <a:tab pos="2071976" algn="l"/>
                <a:tab pos="2486660" algn="l"/>
                <a:tab pos="2901342" algn="l"/>
                <a:tab pos="3316026" algn="l"/>
                <a:tab pos="3730709" algn="l"/>
                <a:tab pos="4145393" algn="l"/>
                <a:tab pos="4560075" algn="l"/>
                <a:tab pos="4974759" algn="l"/>
                <a:tab pos="5389441" algn="l"/>
                <a:tab pos="5804124" algn="l"/>
                <a:tab pos="6218807" algn="l"/>
                <a:tab pos="6633490" algn="l"/>
                <a:tab pos="7048173" algn="l"/>
                <a:tab pos="7462857" algn="l"/>
                <a:tab pos="7877540" algn="l"/>
                <a:tab pos="8292223" algn="l"/>
              </a:tabLst>
            </a:pPr>
            <a:endParaRPr lang="el-GR" altLang="el-GR" sz="2500" u="sng"/>
          </a:p>
        </p:txBody>
      </p:sp>
      <p:sp>
        <p:nvSpPr>
          <p:cNvPr id="11267" name="Text Box 3"/>
          <p:cNvSpPr txBox="1">
            <a:spLocks noChangeArrowheads="1"/>
          </p:cNvSpPr>
          <p:nvPr/>
        </p:nvSpPr>
        <p:spPr bwMode="auto">
          <a:xfrm>
            <a:off x="3732480" y="3305135"/>
            <a:ext cx="2903040" cy="1244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36" tIns="41469" rIns="82936" bIns="41469" anchor="ctr"/>
          <a:lstStyle/>
          <a:p>
            <a:pPr algn="l" defTabSz="414683" hangingPunct="0">
              <a:lnSpc>
                <a:spcPct val="93000"/>
              </a:lnSpc>
              <a:spcBef>
                <a:spcPct val="0"/>
              </a:spcBef>
              <a:spcAft>
                <a:spcPct val="0"/>
              </a:spcAft>
              <a:buClr>
                <a:srgbClr val="000000"/>
              </a:buClr>
              <a:buSzPct val="100000"/>
            </a:pPr>
            <a:endParaRPr lang="el-GR" altLang="el-GR" sz="1600" b="0">
              <a:solidFill>
                <a:srgbClr val="FFFFFF"/>
              </a:solidFill>
              <a:latin typeface="Arial" charset="0"/>
            </a:endParaRPr>
          </a:p>
        </p:txBody>
      </p:sp>
      <p:sp>
        <p:nvSpPr>
          <p:cNvPr id="11290" name="Text Box 49"/>
          <p:cNvSpPr txBox="1">
            <a:spLocks noChangeArrowheads="1"/>
          </p:cNvSpPr>
          <p:nvPr/>
        </p:nvSpPr>
        <p:spPr bwMode="auto">
          <a:xfrm>
            <a:off x="207360" y="1484784"/>
            <a:ext cx="2724480" cy="3456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1" tIns="40816" rIns="81631" bIns="40816"/>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9pPr>
          </a:lstStyle>
          <a:p>
            <a:pPr algn="l" defTabSz="414683" eaLnBrk="1" hangingPunct="0">
              <a:lnSpc>
                <a:spcPct val="93000"/>
              </a:lnSpc>
              <a:spcBef>
                <a:spcPct val="0"/>
              </a:spcBef>
              <a:spcAft>
                <a:spcPct val="0"/>
              </a:spcAft>
              <a:buClr>
                <a:srgbClr val="000000"/>
              </a:buClr>
              <a:buSzPct val="100000"/>
            </a:pPr>
            <a:r>
              <a:rPr lang="en-US" altLang="el-GR" sz="1600" b="0" dirty="0" smtClean="0">
                <a:solidFill>
                  <a:srgbClr val="000000"/>
                </a:solidFill>
                <a:latin typeface="Trebuchet MS" pitchFamily="34" charset="0"/>
              </a:rPr>
              <a:t>Hard Sequence</a:t>
            </a:r>
            <a:r>
              <a:rPr lang="el-GR" altLang="el-GR" sz="1600" b="0" dirty="0" smtClean="0">
                <a:solidFill>
                  <a:srgbClr val="000000"/>
                </a:solidFill>
                <a:latin typeface="Trebuchet MS" pitchFamily="34" charset="0"/>
              </a:rPr>
              <a:t>:</a:t>
            </a:r>
            <a:endParaRPr lang="el-GR" altLang="el-GR" sz="1600" b="0" dirty="0">
              <a:solidFill>
                <a:srgbClr val="000000"/>
              </a:solidFill>
              <a:latin typeface="Trebuchet MS" pitchFamily="34" charset="0"/>
            </a:endParaRPr>
          </a:p>
        </p:txBody>
      </p:sp>
      <p:pic>
        <p:nvPicPr>
          <p:cNvPr id="11291" name="Picture 51" descr="1 multifunctional rotary switch"/>
          <p:cNvPicPr>
            <a:picLocks noChangeAspect="1" noChangeArrowheads="1"/>
          </p:cNvPicPr>
          <p:nvPr/>
        </p:nvPicPr>
        <p:blipFill>
          <a:blip r:embed="rId3">
            <a:extLst>
              <a:ext uri="{28A0092B-C50C-407E-A947-70E740481C1C}">
                <a14:useLocalDpi xmlns:a14="http://schemas.microsoft.com/office/drawing/2010/main" val="0"/>
              </a:ext>
            </a:extLst>
          </a:blip>
          <a:srcRect l="4076" t="1520" r="2509" b="473"/>
          <a:stretch>
            <a:fillRect/>
          </a:stretch>
        </p:blipFill>
        <p:spPr bwMode="auto">
          <a:xfrm>
            <a:off x="5091840" y="946180"/>
            <a:ext cx="3520800" cy="4899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92" name="Text Box 52"/>
          <p:cNvSpPr txBox="1">
            <a:spLocks noChangeArrowheads="1"/>
          </p:cNvSpPr>
          <p:nvPr/>
        </p:nvSpPr>
        <p:spPr bwMode="auto">
          <a:xfrm>
            <a:off x="207360" y="1837622"/>
            <a:ext cx="3317760" cy="12601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36" tIns="41469" rIns="82936" bIns="41469" anchor="ctr"/>
          <a:lstStyle/>
          <a:p>
            <a:pPr algn="l" defTabSz="414683" hangingPunct="0">
              <a:lnSpc>
                <a:spcPct val="93000"/>
              </a:lnSpc>
              <a:spcBef>
                <a:spcPct val="0"/>
              </a:spcBef>
              <a:spcAft>
                <a:spcPct val="0"/>
              </a:spcAft>
              <a:buClr>
                <a:srgbClr val="000000"/>
              </a:buClr>
              <a:buSzPct val="100000"/>
            </a:pPr>
            <a:endParaRPr lang="el-GR" altLang="el-GR" sz="1600" b="0">
              <a:solidFill>
                <a:srgbClr val="FFFFFF"/>
              </a:solidFill>
              <a:latin typeface="Arial" charset="0"/>
            </a:endParaRPr>
          </a:p>
        </p:txBody>
      </p:sp>
      <p:sp>
        <p:nvSpPr>
          <p:cNvPr id="11293" name="AutoShape 53"/>
          <p:cNvSpPr>
            <a:spLocks noChangeArrowheads="1"/>
          </p:cNvSpPr>
          <p:nvPr/>
        </p:nvSpPr>
        <p:spPr bwMode="auto">
          <a:xfrm>
            <a:off x="3458880" y="5661248"/>
            <a:ext cx="1632960" cy="457968"/>
          </a:xfrm>
          <a:prstGeom prst="roundRect">
            <a:avLst>
              <a:gd name="adj" fmla="val 16667"/>
            </a:avLst>
          </a:prstGeom>
          <a:solidFill>
            <a:srgbClr val="00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36" tIns="41469" rIns="82936" bIns="41469" anchor="ctr"/>
          <a:lstStyle/>
          <a:p>
            <a:pPr defTabSz="414683" hangingPunct="0">
              <a:lnSpc>
                <a:spcPct val="93000"/>
              </a:lnSpc>
              <a:spcBef>
                <a:spcPct val="0"/>
              </a:spcBef>
              <a:spcAft>
                <a:spcPct val="0"/>
              </a:spcAft>
              <a:buClr>
                <a:srgbClr val="000000"/>
              </a:buClr>
              <a:buSzPct val="100000"/>
            </a:pPr>
            <a:r>
              <a:rPr lang="en-US" altLang="el-GR" sz="1600">
                <a:solidFill>
                  <a:srgbClr val="FFFFFF"/>
                </a:solidFill>
                <a:latin typeface="Arial" charset="0"/>
              </a:rPr>
              <a:t>Duration</a:t>
            </a:r>
          </a:p>
        </p:txBody>
      </p:sp>
      <p:sp>
        <p:nvSpPr>
          <p:cNvPr id="11294" name="AutoShape 54"/>
          <p:cNvSpPr>
            <a:spLocks noChangeArrowheads="1"/>
          </p:cNvSpPr>
          <p:nvPr/>
        </p:nvSpPr>
        <p:spPr bwMode="auto">
          <a:xfrm>
            <a:off x="2427867" y="4682593"/>
            <a:ext cx="1566720" cy="391721"/>
          </a:xfrm>
          <a:prstGeom prst="roundRect">
            <a:avLst>
              <a:gd name="adj" fmla="val 16667"/>
            </a:avLst>
          </a:prstGeom>
          <a:solidFill>
            <a:srgbClr val="00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36" tIns="41469" rIns="82936" bIns="41469" anchor="ctr"/>
          <a:lstStyle/>
          <a:p>
            <a:pPr defTabSz="414683" hangingPunct="0">
              <a:lnSpc>
                <a:spcPct val="93000"/>
              </a:lnSpc>
              <a:spcBef>
                <a:spcPct val="0"/>
              </a:spcBef>
              <a:spcAft>
                <a:spcPct val="0"/>
              </a:spcAft>
              <a:buClr>
                <a:srgbClr val="000000"/>
              </a:buClr>
              <a:buSzPct val="100000"/>
            </a:pPr>
            <a:r>
              <a:rPr lang="en-US" altLang="el-GR" sz="1600">
                <a:solidFill>
                  <a:srgbClr val="FFFFFF"/>
                </a:solidFill>
                <a:latin typeface="Arial" charset="0"/>
              </a:rPr>
              <a:t>Frequency</a:t>
            </a:r>
          </a:p>
        </p:txBody>
      </p:sp>
      <p:sp>
        <p:nvSpPr>
          <p:cNvPr id="11295" name="AutoShape 55"/>
          <p:cNvSpPr>
            <a:spLocks noChangeArrowheads="1"/>
          </p:cNvSpPr>
          <p:nvPr/>
        </p:nvSpPr>
        <p:spPr bwMode="auto">
          <a:xfrm>
            <a:off x="1420799" y="3395877"/>
            <a:ext cx="1566720" cy="652389"/>
          </a:xfrm>
          <a:prstGeom prst="roundRect">
            <a:avLst>
              <a:gd name="adj" fmla="val 16667"/>
            </a:avLst>
          </a:prstGeom>
          <a:solidFill>
            <a:srgbClr val="00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36" tIns="41469" rIns="82936" bIns="41469" anchor="ctr"/>
          <a:lstStyle/>
          <a:p>
            <a:pPr defTabSz="414683" hangingPunct="0">
              <a:lnSpc>
                <a:spcPct val="93000"/>
              </a:lnSpc>
              <a:spcBef>
                <a:spcPct val="0"/>
              </a:spcBef>
              <a:spcAft>
                <a:spcPct val="0"/>
              </a:spcAft>
              <a:buClr>
                <a:srgbClr val="000000"/>
              </a:buClr>
              <a:buSzPct val="100000"/>
            </a:pPr>
            <a:r>
              <a:rPr lang="en-US" altLang="el-GR" sz="1600">
                <a:solidFill>
                  <a:srgbClr val="FFFFFF"/>
                </a:solidFill>
                <a:latin typeface="Arial" charset="0"/>
              </a:rPr>
              <a:t>Set start</a:t>
            </a:r>
          </a:p>
          <a:p>
            <a:pPr defTabSz="414683" hangingPunct="0">
              <a:lnSpc>
                <a:spcPct val="93000"/>
              </a:lnSpc>
              <a:spcBef>
                <a:spcPct val="0"/>
              </a:spcBef>
              <a:spcAft>
                <a:spcPct val="0"/>
              </a:spcAft>
              <a:buClr>
                <a:srgbClr val="000000"/>
              </a:buClr>
              <a:buSzPct val="100000"/>
            </a:pPr>
            <a:r>
              <a:rPr lang="en-US" altLang="el-GR" sz="1600">
                <a:solidFill>
                  <a:srgbClr val="FFFFFF"/>
                </a:solidFill>
                <a:latin typeface="Arial" charset="0"/>
              </a:rPr>
              <a:t> time</a:t>
            </a:r>
            <a:endParaRPr lang="en-US" altLang="el-GR" sz="1600">
              <a:solidFill>
                <a:srgbClr val="000000"/>
              </a:solidFill>
              <a:latin typeface="Arial" charset="0"/>
            </a:endParaRPr>
          </a:p>
        </p:txBody>
      </p:sp>
      <p:cxnSp>
        <p:nvCxnSpPr>
          <p:cNvPr id="11296" name="AutoShape 56"/>
          <p:cNvCxnSpPr>
            <a:cxnSpLocks noChangeShapeType="1"/>
            <a:stCxn id="11294" idx="3"/>
            <a:endCxn id="11293" idx="1"/>
          </p:cNvCxnSpPr>
          <p:nvPr/>
        </p:nvCxnSpPr>
        <p:spPr bwMode="auto">
          <a:xfrm flipH="1">
            <a:off x="3458880" y="4878454"/>
            <a:ext cx="535707" cy="1011778"/>
          </a:xfrm>
          <a:prstGeom prst="curvedConnector5">
            <a:avLst>
              <a:gd name="adj1" fmla="val -42673"/>
              <a:gd name="adj2" fmla="val 48363"/>
              <a:gd name="adj3" fmla="val 142673"/>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97" name="AutoShape 58"/>
          <p:cNvCxnSpPr>
            <a:cxnSpLocks noChangeShapeType="1"/>
            <a:stCxn id="11301" idx="3"/>
            <a:endCxn id="11295" idx="1"/>
          </p:cNvCxnSpPr>
          <p:nvPr/>
        </p:nvCxnSpPr>
        <p:spPr bwMode="auto">
          <a:xfrm flipH="1">
            <a:off x="1420799" y="2417284"/>
            <a:ext cx="668643" cy="1304788"/>
          </a:xfrm>
          <a:prstGeom prst="curvedConnector5">
            <a:avLst>
              <a:gd name="adj1" fmla="val -34189"/>
              <a:gd name="adj2" fmla="val 52483"/>
              <a:gd name="adj3" fmla="val 134189"/>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98" name="AutoShape 59"/>
          <p:cNvCxnSpPr>
            <a:cxnSpLocks noChangeShapeType="1"/>
            <a:stCxn id="11293" idx="3"/>
          </p:cNvCxnSpPr>
          <p:nvPr/>
        </p:nvCxnSpPr>
        <p:spPr bwMode="auto">
          <a:xfrm>
            <a:off x="5091840" y="5890232"/>
            <a:ext cx="898469" cy="468676"/>
          </a:xfrm>
          <a:prstGeom prst="curvedConnector3">
            <a:avLst>
              <a:gd name="adj1" fmla="val 50000"/>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299" name="Oval 60"/>
          <p:cNvSpPr>
            <a:spLocks noChangeArrowheads="1"/>
          </p:cNvSpPr>
          <p:nvPr/>
        </p:nvSpPr>
        <p:spPr bwMode="auto">
          <a:xfrm>
            <a:off x="5940152" y="6119216"/>
            <a:ext cx="1045440" cy="457968"/>
          </a:xfrm>
          <a:prstGeom prst="ellipse">
            <a:avLst/>
          </a:prstGeom>
          <a:solidFill>
            <a:srgbClr val="0066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36" tIns="41469" rIns="82936" bIns="41469" anchor="ctr"/>
          <a:lstStyle/>
          <a:p>
            <a:pPr defTabSz="414683" hangingPunct="0">
              <a:lnSpc>
                <a:spcPct val="93000"/>
              </a:lnSpc>
              <a:spcBef>
                <a:spcPct val="0"/>
              </a:spcBef>
              <a:spcAft>
                <a:spcPct val="0"/>
              </a:spcAft>
              <a:buClr>
                <a:srgbClr val="000000"/>
              </a:buClr>
              <a:buSzPct val="100000"/>
            </a:pPr>
            <a:r>
              <a:rPr lang="en-US" altLang="el-GR" sz="1600">
                <a:solidFill>
                  <a:srgbClr val="FFFFFF"/>
                </a:solidFill>
                <a:latin typeface="Arial" charset="0"/>
              </a:rPr>
              <a:t>End</a:t>
            </a:r>
          </a:p>
        </p:txBody>
      </p:sp>
      <p:cxnSp>
        <p:nvCxnSpPr>
          <p:cNvPr id="11300" name="AutoShape 61"/>
          <p:cNvCxnSpPr>
            <a:cxnSpLocks noChangeShapeType="1"/>
            <a:stCxn id="11295" idx="3"/>
            <a:endCxn id="11294" idx="1"/>
          </p:cNvCxnSpPr>
          <p:nvPr/>
        </p:nvCxnSpPr>
        <p:spPr bwMode="auto">
          <a:xfrm flipH="1">
            <a:off x="2427867" y="3722072"/>
            <a:ext cx="559652" cy="1156382"/>
          </a:xfrm>
          <a:prstGeom prst="curvedConnector5">
            <a:avLst>
              <a:gd name="adj1" fmla="val -40847"/>
              <a:gd name="adj2" fmla="val 55635"/>
              <a:gd name="adj3" fmla="val 140847"/>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301" name="AutoShape 68"/>
          <p:cNvSpPr>
            <a:spLocks noChangeArrowheads="1"/>
          </p:cNvSpPr>
          <p:nvPr/>
        </p:nvSpPr>
        <p:spPr bwMode="auto">
          <a:xfrm>
            <a:off x="195842" y="2026282"/>
            <a:ext cx="1893600" cy="782003"/>
          </a:xfrm>
          <a:prstGeom prst="roundRect">
            <a:avLst>
              <a:gd name="adj" fmla="val 16667"/>
            </a:avLst>
          </a:prstGeom>
          <a:solidFill>
            <a:srgbClr val="00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36" tIns="41469" rIns="82936" bIns="41469" anchor="ctr"/>
          <a:lstStyle/>
          <a:p>
            <a:pPr defTabSz="414683" hangingPunct="0">
              <a:lnSpc>
                <a:spcPct val="93000"/>
              </a:lnSpc>
              <a:spcBef>
                <a:spcPct val="0"/>
              </a:spcBef>
              <a:spcAft>
                <a:spcPct val="0"/>
              </a:spcAft>
              <a:buClr>
                <a:srgbClr val="000000"/>
              </a:buClr>
              <a:buSzPct val="100000"/>
            </a:pPr>
            <a:r>
              <a:rPr lang="en-US" altLang="el-GR" sz="1600">
                <a:solidFill>
                  <a:srgbClr val="FFFFFF"/>
                </a:solidFill>
                <a:latin typeface="Arial" charset="0"/>
              </a:rPr>
              <a:t>Set current </a:t>
            </a:r>
          </a:p>
          <a:p>
            <a:pPr defTabSz="414683" hangingPunct="0">
              <a:lnSpc>
                <a:spcPct val="93000"/>
              </a:lnSpc>
              <a:spcBef>
                <a:spcPct val="0"/>
              </a:spcBef>
              <a:spcAft>
                <a:spcPct val="0"/>
              </a:spcAft>
              <a:buClr>
                <a:srgbClr val="000000"/>
              </a:buClr>
              <a:buSzPct val="100000"/>
            </a:pPr>
            <a:r>
              <a:rPr lang="en-US" altLang="el-GR" sz="1600">
                <a:solidFill>
                  <a:srgbClr val="FFFFFF"/>
                </a:solidFill>
                <a:latin typeface="Arial" charset="0"/>
              </a:rPr>
              <a:t>time</a:t>
            </a:r>
            <a:endParaRPr lang="en-US" altLang="el-GR" sz="1600">
              <a:solidFill>
                <a:srgbClr val="000000"/>
              </a:solidFill>
              <a:latin typeface="Arial" charset="0"/>
            </a:endParaRPr>
          </a:p>
        </p:txBody>
      </p:sp>
      <p:sp>
        <p:nvSpPr>
          <p:cNvPr id="11302" name="Rectangle 1"/>
          <p:cNvSpPr>
            <a:spLocks noGrp="1" noChangeArrowheads="1"/>
          </p:cNvSpPr>
          <p:nvPr>
            <p:ph type="title"/>
          </p:nvPr>
        </p:nvSpPr>
        <p:spPr>
          <a:xfrm>
            <a:off x="0" y="1"/>
            <a:ext cx="9144000" cy="881373"/>
          </a:xfrm>
        </p:spPr>
        <p:txBody>
          <a:bodyPr/>
          <a:lstStyle/>
          <a:p>
            <a:pPr eaLnBrk="1">
              <a:lnSpc>
                <a:spcPct val="108000"/>
              </a:lnSpc>
              <a:tabLst>
                <a:tab pos="0" algn="l"/>
                <a:tab pos="414683" algn="l"/>
                <a:tab pos="829366" algn="l"/>
                <a:tab pos="1244049" algn="l"/>
                <a:tab pos="1658732" algn="l"/>
                <a:tab pos="2073416" algn="l"/>
                <a:tab pos="2488099" algn="l"/>
                <a:tab pos="2902782" algn="l"/>
                <a:tab pos="3317465" algn="l"/>
                <a:tab pos="3732148" algn="l"/>
                <a:tab pos="4146831" algn="l"/>
                <a:tab pos="4561514" algn="l"/>
                <a:tab pos="4976197" algn="l"/>
                <a:tab pos="5390881" algn="l"/>
                <a:tab pos="5805564" algn="l"/>
                <a:tab pos="6220247" algn="l"/>
                <a:tab pos="6634930" algn="l"/>
                <a:tab pos="7049613" algn="l"/>
                <a:tab pos="7464296" algn="l"/>
                <a:tab pos="7878979" algn="l"/>
                <a:tab pos="8293662" algn="l"/>
              </a:tabLst>
            </a:pPr>
            <a:r>
              <a:rPr lang="en-US" altLang="el-GR" sz="2500" b="1"/>
              <a:t>Watering System number 3</a:t>
            </a:r>
            <a:endParaRPr lang="el-GR" altLang="el-GR" sz="2500" b="1"/>
          </a:p>
        </p:txBody>
      </p:sp>
    </p:spTree>
    <p:extLst>
      <p:ext uri="{BB962C8B-B14F-4D97-AF65-F5344CB8AC3E}">
        <p14:creationId xmlns:p14="http://schemas.microsoft.com/office/powerpoint/2010/main" val="3528323368"/>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12" name="Text Box 48"/>
          <p:cNvSpPr txBox="1">
            <a:spLocks noChangeArrowheads="1"/>
          </p:cNvSpPr>
          <p:nvPr/>
        </p:nvSpPr>
        <p:spPr bwMode="auto">
          <a:xfrm>
            <a:off x="207362" y="1556792"/>
            <a:ext cx="4364640" cy="4997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1" tIns="40816" rIns="81631" bIns="40816"/>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9pPr>
          </a:lstStyle>
          <a:p>
            <a:pPr algn="l" defTabSz="414683" eaLnBrk="1" hangingPunct="0">
              <a:lnSpc>
                <a:spcPct val="93000"/>
              </a:lnSpc>
              <a:spcBef>
                <a:spcPct val="0"/>
              </a:spcBef>
              <a:spcAft>
                <a:spcPct val="0"/>
              </a:spcAft>
              <a:buClr>
                <a:srgbClr val="000000"/>
              </a:buClr>
              <a:buSzPct val="100000"/>
            </a:pPr>
            <a:r>
              <a:rPr lang="en-US" altLang="el-GR" sz="1600" b="0">
                <a:solidFill>
                  <a:srgbClr val="000000"/>
                </a:solidFill>
                <a:latin typeface="Trebuchet MS" pitchFamily="34" charset="0"/>
              </a:rPr>
              <a:t>Hard </a:t>
            </a:r>
            <a:r>
              <a:rPr lang="en-US" altLang="el-GR" sz="1600" b="0" i="1">
                <a:solidFill>
                  <a:srgbClr val="000000"/>
                </a:solidFill>
                <a:latin typeface="Trebuchet MS" pitchFamily="34" charset="0"/>
              </a:rPr>
              <a:t>+time dependent </a:t>
            </a:r>
            <a:r>
              <a:rPr lang="en-US" altLang="el-GR" sz="1600" b="0">
                <a:solidFill>
                  <a:srgbClr val="000000"/>
                </a:solidFill>
                <a:latin typeface="Trebuchet MS" pitchFamily="34" charset="0"/>
              </a:rPr>
              <a:t>sequence </a:t>
            </a:r>
            <a:r>
              <a:rPr lang="el-GR" altLang="el-GR" sz="1600" b="0">
                <a:solidFill>
                  <a:srgbClr val="000000"/>
                </a:solidFill>
                <a:latin typeface="Trebuchet MS" pitchFamily="34" charset="0"/>
              </a:rPr>
              <a:t>:</a:t>
            </a:r>
          </a:p>
          <a:p>
            <a:pPr algn="l" defTabSz="414683" eaLnBrk="1" hangingPunct="0">
              <a:lnSpc>
                <a:spcPct val="93000"/>
              </a:lnSpc>
              <a:spcBef>
                <a:spcPct val="0"/>
              </a:spcBef>
              <a:spcAft>
                <a:spcPct val="0"/>
              </a:spcAft>
              <a:buClr>
                <a:srgbClr val="000000"/>
              </a:buClr>
              <a:buSzPct val="100000"/>
            </a:pPr>
            <a:endParaRPr lang="el-GR" altLang="el-GR" sz="1600" b="0">
              <a:solidFill>
                <a:srgbClr val="000000"/>
              </a:solidFill>
              <a:latin typeface="Trebuchet MS" pitchFamily="34" charset="0"/>
            </a:endParaRPr>
          </a:p>
          <a:p>
            <a:pPr algn="l" defTabSz="414683" eaLnBrk="1" hangingPunct="0">
              <a:lnSpc>
                <a:spcPct val="93000"/>
              </a:lnSpc>
              <a:spcBef>
                <a:spcPct val="0"/>
              </a:spcBef>
              <a:spcAft>
                <a:spcPct val="0"/>
              </a:spcAft>
              <a:buClr>
                <a:srgbClr val="000000"/>
              </a:buClr>
              <a:buSzPct val="100000"/>
            </a:pPr>
            <a:endParaRPr lang="el-GR" altLang="el-GR" sz="1600" b="0">
              <a:solidFill>
                <a:srgbClr val="000000"/>
              </a:solidFill>
              <a:latin typeface="Trebuchet MS" pitchFamily="34" charset="0"/>
            </a:endParaRPr>
          </a:p>
          <a:p>
            <a:pPr algn="l" defTabSz="414683" eaLnBrk="1" hangingPunct="0">
              <a:lnSpc>
                <a:spcPct val="93000"/>
              </a:lnSpc>
              <a:spcBef>
                <a:spcPct val="0"/>
              </a:spcBef>
              <a:spcAft>
                <a:spcPct val="0"/>
              </a:spcAft>
              <a:buClr>
                <a:srgbClr val="000000"/>
              </a:buClr>
              <a:buSzPct val="100000"/>
            </a:pPr>
            <a:endParaRPr lang="el-GR" altLang="el-GR" sz="1600" b="0">
              <a:solidFill>
                <a:srgbClr val="000000"/>
              </a:solidFill>
              <a:latin typeface="Trebuchet MS" pitchFamily="34" charset="0"/>
            </a:endParaRPr>
          </a:p>
        </p:txBody>
      </p:sp>
      <p:pic>
        <p:nvPicPr>
          <p:cNvPr id="12313" name="Picture 50" descr="on_off"/>
          <p:cNvPicPr>
            <a:picLocks noChangeAspect="1" noChangeArrowheads="1"/>
          </p:cNvPicPr>
          <p:nvPr/>
        </p:nvPicPr>
        <p:blipFill>
          <a:blip r:embed="rId3">
            <a:extLst>
              <a:ext uri="{28A0092B-C50C-407E-A947-70E740481C1C}">
                <a14:useLocalDpi xmlns:a14="http://schemas.microsoft.com/office/drawing/2010/main" val="0"/>
              </a:ext>
            </a:extLst>
          </a:blip>
          <a:srcRect l="7565" r="6625" b="8847"/>
          <a:stretch>
            <a:fillRect/>
          </a:stretch>
        </p:blipFill>
        <p:spPr bwMode="auto">
          <a:xfrm>
            <a:off x="5659202" y="750319"/>
            <a:ext cx="3385440" cy="535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14" name="AutoShape 51"/>
          <p:cNvSpPr>
            <a:spLocks noChangeArrowheads="1"/>
          </p:cNvSpPr>
          <p:nvPr/>
        </p:nvSpPr>
        <p:spPr bwMode="auto">
          <a:xfrm>
            <a:off x="1619672" y="3136652"/>
            <a:ext cx="1176480" cy="652388"/>
          </a:xfrm>
          <a:prstGeom prst="roundRect">
            <a:avLst>
              <a:gd name="adj" fmla="val 16667"/>
            </a:avLst>
          </a:prstGeom>
          <a:solidFill>
            <a:srgbClr val="00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36" tIns="41469" rIns="82936" bIns="41469" anchor="ctr"/>
          <a:lstStyle/>
          <a:p>
            <a:pPr defTabSz="414683" hangingPunct="0">
              <a:lnSpc>
                <a:spcPct val="93000"/>
              </a:lnSpc>
              <a:spcBef>
                <a:spcPct val="0"/>
              </a:spcBef>
              <a:spcAft>
                <a:spcPct val="0"/>
              </a:spcAft>
              <a:buClr>
                <a:srgbClr val="000000"/>
              </a:buClr>
              <a:buSzPct val="100000"/>
            </a:pPr>
            <a:r>
              <a:rPr lang="en-US" altLang="el-GR" sz="1600">
                <a:solidFill>
                  <a:srgbClr val="FFFFFF"/>
                </a:solidFill>
                <a:latin typeface="Arial" charset="0"/>
              </a:rPr>
              <a:t>Set Start</a:t>
            </a:r>
          </a:p>
        </p:txBody>
      </p:sp>
      <p:sp>
        <p:nvSpPr>
          <p:cNvPr id="12315" name="AutoShape 52"/>
          <p:cNvSpPr>
            <a:spLocks noChangeArrowheads="1"/>
          </p:cNvSpPr>
          <p:nvPr/>
        </p:nvSpPr>
        <p:spPr bwMode="auto">
          <a:xfrm>
            <a:off x="4572000" y="5157192"/>
            <a:ext cx="979200" cy="587582"/>
          </a:xfrm>
          <a:prstGeom prst="roundRect">
            <a:avLst>
              <a:gd name="adj" fmla="val 16667"/>
            </a:avLst>
          </a:prstGeom>
          <a:solidFill>
            <a:srgbClr val="00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36" tIns="41469" rIns="82936" bIns="41469" anchor="ctr"/>
          <a:lstStyle/>
          <a:p>
            <a:pPr defTabSz="414683" hangingPunct="0">
              <a:lnSpc>
                <a:spcPct val="93000"/>
              </a:lnSpc>
              <a:spcBef>
                <a:spcPct val="0"/>
              </a:spcBef>
              <a:spcAft>
                <a:spcPct val="0"/>
              </a:spcAft>
              <a:buClr>
                <a:srgbClr val="000000"/>
              </a:buClr>
              <a:buSzPct val="100000"/>
            </a:pPr>
            <a:r>
              <a:rPr lang="en-US" altLang="el-GR" sz="1600">
                <a:solidFill>
                  <a:srgbClr val="FFFFFF"/>
                </a:solidFill>
                <a:latin typeface="Arial" charset="0"/>
              </a:rPr>
              <a:t>Set </a:t>
            </a:r>
          </a:p>
          <a:p>
            <a:pPr defTabSz="414683" hangingPunct="0">
              <a:lnSpc>
                <a:spcPct val="93000"/>
              </a:lnSpc>
              <a:spcBef>
                <a:spcPct val="0"/>
              </a:spcBef>
              <a:spcAft>
                <a:spcPct val="0"/>
              </a:spcAft>
              <a:buClr>
                <a:srgbClr val="000000"/>
              </a:buClr>
              <a:buSzPct val="100000"/>
            </a:pPr>
            <a:r>
              <a:rPr lang="en-US" altLang="el-GR" sz="1600">
                <a:solidFill>
                  <a:srgbClr val="FFFFFF"/>
                </a:solidFill>
                <a:latin typeface="Arial" charset="0"/>
              </a:rPr>
              <a:t>Finnish</a:t>
            </a:r>
          </a:p>
        </p:txBody>
      </p:sp>
      <p:cxnSp>
        <p:nvCxnSpPr>
          <p:cNvPr id="12316" name="AutoShape 54"/>
          <p:cNvCxnSpPr>
            <a:cxnSpLocks noChangeShapeType="1"/>
            <a:stCxn id="12314" idx="3"/>
            <a:endCxn id="12322" idx="1"/>
          </p:cNvCxnSpPr>
          <p:nvPr/>
        </p:nvCxnSpPr>
        <p:spPr bwMode="auto">
          <a:xfrm>
            <a:off x="2796152" y="3462846"/>
            <a:ext cx="191672" cy="964903"/>
          </a:xfrm>
          <a:prstGeom prst="curvedConnector3">
            <a:avLst>
              <a:gd name="adj1" fmla="val 50000"/>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317" name="Oval 55"/>
          <p:cNvSpPr>
            <a:spLocks noChangeArrowheads="1"/>
          </p:cNvSpPr>
          <p:nvPr/>
        </p:nvSpPr>
        <p:spPr bwMode="auto">
          <a:xfrm>
            <a:off x="6012160" y="6021288"/>
            <a:ext cx="1045440" cy="457968"/>
          </a:xfrm>
          <a:prstGeom prst="ellipse">
            <a:avLst/>
          </a:prstGeom>
          <a:solidFill>
            <a:srgbClr val="0066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36" tIns="41469" rIns="82936" bIns="41469" anchor="ctr"/>
          <a:lstStyle/>
          <a:p>
            <a:pPr defTabSz="414683" hangingPunct="0">
              <a:lnSpc>
                <a:spcPct val="93000"/>
              </a:lnSpc>
              <a:spcBef>
                <a:spcPct val="0"/>
              </a:spcBef>
              <a:spcAft>
                <a:spcPct val="0"/>
              </a:spcAft>
              <a:buClr>
                <a:srgbClr val="000000"/>
              </a:buClr>
              <a:buSzPct val="100000"/>
            </a:pPr>
            <a:r>
              <a:rPr lang="en-US" altLang="el-GR" sz="1600">
                <a:solidFill>
                  <a:srgbClr val="FFFFFF"/>
                </a:solidFill>
                <a:latin typeface="Arial" charset="0"/>
              </a:rPr>
              <a:t>End</a:t>
            </a:r>
          </a:p>
        </p:txBody>
      </p:sp>
      <p:cxnSp>
        <p:nvCxnSpPr>
          <p:cNvPr id="12318" name="AutoShape 56"/>
          <p:cNvCxnSpPr>
            <a:cxnSpLocks noChangeShapeType="1"/>
            <a:stCxn id="12315" idx="3"/>
            <a:endCxn id="12317" idx="2"/>
          </p:cNvCxnSpPr>
          <p:nvPr/>
        </p:nvCxnSpPr>
        <p:spPr bwMode="auto">
          <a:xfrm>
            <a:off x="5551200" y="5450983"/>
            <a:ext cx="460960" cy="799289"/>
          </a:xfrm>
          <a:prstGeom prst="curvedConnector3">
            <a:avLst>
              <a:gd name="adj1" fmla="val 50000"/>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319" name="AutoShape 58"/>
          <p:cNvSpPr>
            <a:spLocks noChangeArrowheads="1"/>
          </p:cNvSpPr>
          <p:nvPr/>
        </p:nvSpPr>
        <p:spPr bwMode="auto">
          <a:xfrm>
            <a:off x="326881" y="2210620"/>
            <a:ext cx="1044000" cy="650948"/>
          </a:xfrm>
          <a:prstGeom prst="roundRect">
            <a:avLst>
              <a:gd name="adj" fmla="val 16667"/>
            </a:avLst>
          </a:prstGeom>
          <a:noFill/>
          <a:ln w="9525">
            <a:solidFill>
              <a:schemeClr val="tx1"/>
            </a:solidFill>
            <a:round/>
            <a:headEnd/>
            <a:tailEnd/>
          </a:ln>
          <a:effectLst/>
          <a:extLst>
            <a:ext uri="{909E8E84-426E-40DD-AFC4-6F175D3DCCD1}">
              <a14:hiddenFill xmlns:a14="http://schemas.microsoft.com/office/drawing/2010/main">
                <a:solidFill>
                  <a:srgbClr val="0066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36" tIns="41469" rIns="82936" bIns="41469" anchor="ctr"/>
          <a:lstStyle/>
          <a:p>
            <a:pPr defTabSz="414683" hangingPunct="0">
              <a:lnSpc>
                <a:spcPct val="93000"/>
              </a:lnSpc>
              <a:spcBef>
                <a:spcPct val="0"/>
              </a:spcBef>
              <a:spcAft>
                <a:spcPct val="0"/>
              </a:spcAft>
              <a:buClr>
                <a:srgbClr val="000000"/>
              </a:buClr>
              <a:buSzPct val="100000"/>
            </a:pPr>
            <a:r>
              <a:rPr lang="en-US" altLang="el-GR" sz="1600">
                <a:solidFill>
                  <a:srgbClr val="000000"/>
                </a:solidFill>
                <a:latin typeface="Arial" charset="0"/>
              </a:rPr>
              <a:t>Current </a:t>
            </a:r>
          </a:p>
          <a:p>
            <a:pPr defTabSz="414683" hangingPunct="0">
              <a:lnSpc>
                <a:spcPct val="93000"/>
              </a:lnSpc>
              <a:spcBef>
                <a:spcPct val="0"/>
              </a:spcBef>
              <a:spcAft>
                <a:spcPct val="0"/>
              </a:spcAft>
              <a:buClr>
                <a:srgbClr val="000000"/>
              </a:buClr>
              <a:buSzPct val="100000"/>
            </a:pPr>
            <a:r>
              <a:rPr lang="en-US" altLang="el-GR" sz="1600">
                <a:solidFill>
                  <a:srgbClr val="000000"/>
                </a:solidFill>
                <a:latin typeface="Arial" charset="0"/>
              </a:rPr>
              <a:t>time</a:t>
            </a:r>
          </a:p>
        </p:txBody>
      </p:sp>
      <p:cxnSp>
        <p:nvCxnSpPr>
          <p:cNvPr id="12320" name="AutoShape 59"/>
          <p:cNvCxnSpPr>
            <a:cxnSpLocks noChangeShapeType="1"/>
            <a:stCxn id="12319" idx="3"/>
            <a:endCxn id="12314" idx="1"/>
          </p:cNvCxnSpPr>
          <p:nvPr/>
        </p:nvCxnSpPr>
        <p:spPr bwMode="auto">
          <a:xfrm>
            <a:off x="1370881" y="2536094"/>
            <a:ext cx="248791" cy="926752"/>
          </a:xfrm>
          <a:prstGeom prst="curvedConnector3">
            <a:avLst>
              <a:gd name="adj1" fmla="val 50000"/>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9" name="Rectangle 1"/>
          <p:cNvSpPr txBox="1">
            <a:spLocks noChangeArrowheads="1"/>
          </p:cNvSpPr>
          <p:nvPr/>
        </p:nvSpPr>
        <p:spPr bwMode="auto">
          <a:xfrm>
            <a:off x="0" y="0"/>
            <a:ext cx="9144000" cy="750319"/>
          </a:xfrm>
          <a:prstGeom prst="rect">
            <a:avLst/>
          </a:prstGeom>
          <a:solidFill>
            <a:schemeClr val="tx2">
              <a:lumMod val="65000"/>
              <a:lumOff val="35000"/>
            </a:schemeClr>
          </a:solidFill>
          <a:ln>
            <a:noFill/>
          </a:ln>
          <a:effectLst/>
        </p:spPr>
        <p:txBody>
          <a:bodyPr lIns="0" tIns="0" rIns="0" bIns="0" anchor="ctr"/>
          <a:lstStyle>
            <a:lvl1pPr algn="ctr" defTabSz="457200" rtl="0" fontAlgn="base" hangingPunct="0">
              <a:lnSpc>
                <a:spcPct val="87000"/>
              </a:lnSpc>
              <a:spcBef>
                <a:spcPct val="0"/>
              </a:spcBef>
              <a:spcAft>
                <a:spcPct val="0"/>
              </a:spcAft>
              <a:buClr>
                <a:srgbClr val="000000"/>
              </a:buClr>
              <a:buSzPct val="100000"/>
              <a:buFont typeface="Times New Roman" pitchFamily="18" charset="0"/>
              <a:defRPr sz="2000">
                <a:solidFill>
                  <a:schemeClr val="bg1"/>
                </a:solidFill>
                <a:latin typeface="+mj-lt"/>
                <a:ea typeface="+mj-ea"/>
                <a:cs typeface="+mj-cs"/>
              </a:defRPr>
            </a:lvl1pPr>
            <a:lvl2pPr marL="742950" indent="-285750" algn="ctr" defTabSz="457200" rtl="0" fontAlgn="base" hangingPunct="0">
              <a:lnSpc>
                <a:spcPct val="87000"/>
              </a:lnSpc>
              <a:spcBef>
                <a:spcPct val="0"/>
              </a:spcBef>
              <a:spcAft>
                <a:spcPct val="0"/>
              </a:spcAft>
              <a:buClr>
                <a:srgbClr val="000000"/>
              </a:buClr>
              <a:buSzPct val="100000"/>
              <a:buFont typeface="Times New Roman" pitchFamily="18" charset="0"/>
              <a:defRPr sz="4400">
                <a:solidFill>
                  <a:srgbClr val="000000"/>
                </a:solidFill>
                <a:latin typeface="Arial" charset="0"/>
              </a:defRPr>
            </a:lvl2pPr>
            <a:lvl3pPr marL="1143000" indent="-228600" algn="ctr" defTabSz="457200" rtl="0" fontAlgn="base" hangingPunct="0">
              <a:lnSpc>
                <a:spcPct val="87000"/>
              </a:lnSpc>
              <a:spcBef>
                <a:spcPct val="0"/>
              </a:spcBef>
              <a:spcAft>
                <a:spcPct val="0"/>
              </a:spcAft>
              <a:buClr>
                <a:srgbClr val="000000"/>
              </a:buClr>
              <a:buSzPct val="100000"/>
              <a:buFont typeface="Times New Roman" pitchFamily="18" charset="0"/>
              <a:defRPr sz="4400">
                <a:solidFill>
                  <a:srgbClr val="000000"/>
                </a:solidFill>
                <a:latin typeface="Arial" charset="0"/>
              </a:defRPr>
            </a:lvl3pPr>
            <a:lvl4pPr marL="1600200" indent="-228600" algn="ctr" defTabSz="457200" rtl="0" fontAlgn="base" hangingPunct="0">
              <a:lnSpc>
                <a:spcPct val="87000"/>
              </a:lnSpc>
              <a:spcBef>
                <a:spcPct val="0"/>
              </a:spcBef>
              <a:spcAft>
                <a:spcPct val="0"/>
              </a:spcAft>
              <a:buClr>
                <a:srgbClr val="000000"/>
              </a:buClr>
              <a:buSzPct val="100000"/>
              <a:buFont typeface="Times New Roman" pitchFamily="18" charset="0"/>
              <a:defRPr sz="4400">
                <a:solidFill>
                  <a:srgbClr val="000000"/>
                </a:solidFill>
                <a:latin typeface="Arial" charset="0"/>
              </a:defRPr>
            </a:lvl4pPr>
            <a:lvl5pPr marL="2057400" indent="-228600" algn="ctr" defTabSz="457200" rtl="0" fontAlgn="base" hangingPunct="0">
              <a:lnSpc>
                <a:spcPct val="87000"/>
              </a:lnSpc>
              <a:spcBef>
                <a:spcPct val="0"/>
              </a:spcBef>
              <a:spcAft>
                <a:spcPct val="0"/>
              </a:spcAft>
              <a:buClr>
                <a:srgbClr val="000000"/>
              </a:buClr>
              <a:buSzPct val="100000"/>
              <a:buFont typeface="Times New Roman" pitchFamily="18" charset="0"/>
              <a:defRPr sz="4400">
                <a:solidFill>
                  <a:srgbClr val="000000"/>
                </a:solidFill>
                <a:latin typeface="Arial" charset="0"/>
              </a:defRPr>
            </a:lvl5pPr>
            <a:lvl6pPr marL="2514600" indent="-228600" algn="ctr" defTabSz="457200" rtl="0" fontAlgn="base" hangingPunct="0">
              <a:lnSpc>
                <a:spcPct val="87000"/>
              </a:lnSpc>
              <a:spcBef>
                <a:spcPct val="0"/>
              </a:spcBef>
              <a:spcAft>
                <a:spcPct val="0"/>
              </a:spcAft>
              <a:buClr>
                <a:srgbClr val="000000"/>
              </a:buClr>
              <a:buSzPct val="100000"/>
              <a:buFont typeface="Times New Roman" pitchFamily="18" charset="0"/>
              <a:defRPr sz="4400">
                <a:solidFill>
                  <a:srgbClr val="000000"/>
                </a:solidFill>
                <a:latin typeface="Arial" charset="0"/>
              </a:defRPr>
            </a:lvl6pPr>
            <a:lvl7pPr marL="2971800" indent="-228600" algn="ctr" defTabSz="457200" rtl="0" fontAlgn="base" hangingPunct="0">
              <a:lnSpc>
                <a:spcPct val="87000"/>
              </a:lnSpc>
              <a:spcBef>
                <a:spcPct val="0"/>
              </a:spcBef>
              <a:spcAft>
                <a:spcPct val="0"/>
              </a:spcAft>
              <a:buClr>
                <a:srgbClr val="000000"/>
              </a:buClr>
              <a:buSzPct val="100000"/>
              <a:buFont typeface="Times New Roman" pitchFamily="18" charset="0"/>
              <a:defRPr sz="4400">
                <a:solidFill>
                  <a:srgbClr val="000000"/>
                </a:solidFill>
                <a:latin typeface="Arial" charset="0"/>
              </a:defRPr>
            </a:lvl7pPr>
            <a:lvl8pPr marL="3429000" indent="-228600" algn="ctr" defTabSz="457200" rtl="0" fontAlgn="base" hangingPunct="0">
              <a:lnSpc>
                <a:spcPct val="87000"/>
              </a:lnSpc>
              <a:spcBef>
                <a:spcPct val="0"/>
              </a:spcBef>
              <a:spcAft>
                <a:spcPct val="0"/>
              </a:spcAft>
              <a:buClr>
                <a:srgbClr val="000000"/>
              </a:buClr>
              <a:buSzPct val="100000"/>
              <a:buFont typeface="Times New Roman" pitchFamily="18" charset="0"/>
              <a:defRPr sz="4400">
                <a:solidFill>
                  <a:srgbClr val="000000"/>
                </a:solidFill>
                <a:latin typeface="Arial" charset="0"/>
              </a:defRPr>
            </a:lvl8pPr>
            <a:lvl9pPr marL="3886200" indent="-228600" algn="ctr" defTabSz="457200" rtl="0" fontAlgn="base" hangingPunct="0">
              <a:lnSpc>
                <a:spcPct val="87000"/>
              </a:lnSpc>
              <a:spcBef>
                <a:spcPct val="0"/>
              </a:spcBef>
              <a:spcAft>
                <a:spcPct val="0"/>
              </a:spcAft>
              <a:buClr>
                <a:srgbClr val="000000"/>
              </a:buClr>
              <a:buSzPct val="100000"/>
              <a:buFont typeface="Times New Roman" pitchFamily="18" charset="0"/>
              <a:defRPr sz="4400">
                <a:solidFill>
                  <a:srgbClr val="000000"/>
                </a:solidFill>
                <a:latin typeface="Arial" charset="0"/>
              </a:defRPr>
            </a:lvl9pPr>
          </a:lstStyle>
          <a:p>
            <a:pPr>
              <a:lnSpc>
                <a:spcPct val="108000"/>
              </a:lnSpc>
              <a:tabLst>
                <a:tab pos="0" algn="l"/>
                <a:tab pos="414683" algn="l"/>
                <a:tab pos="829366" algn="l"/>
                <a:tab pos="1244049" algn="l"/>
                <a:tab pos="1658732" algn="l"/>
                <a:tab pos="2073416" algn="l"/>
                <a:tab pos="2488099" algn="l"/>
                <a:tab pos="2902782" algn="l"/>
                <a:tab pos="3317465" algn="l"/>
                <a:tab pos="3732148" algn="l"/>
                <a:tab pos="4146831" algn="l"/>
                <a:tab pos="4561514" algn="l"/>
                <a:tab pos="4976197" algn="l"/>
                <a:tab pos="5390881" algn="l"/>
                <a:tab pos="5805564" algn="l"/>
                <a:tab pos="6220247" algn="l"/>
                <a:tab pos="6634930" algn="l"/>
                <a:tab pos="7049613" algn="l"/>
                <a:tab pos="7464296" algn="l"/>
                <a:tab pos="7878979" algn="l"/>
                <a:tab pos="8293662" algn="l"/>
              </a:tabLst>
              <a:defRPr/>
            </a:pPr>
            <a:r>
              <a:rPr lang="en-US" sz="2500" kern="0" dirty="0">
                <a:solidFill>
                  <a:srgbClr val="FFFFFF"/>
                </a:solidFill>
              </a:rPr>
              <a:t>Watering System number 4</a:t>
            </a:r>
            <a:endParaRPr lang="el-GR" sz="2500" kern="0" dirty="0">
              <a:solidFill>
                <a:srgbClr val="FFFFFF"/>
              </a:solidFill>
            </a:endParaRPr>
          </a:p>
        </p:txBody>
      </p:sp>
      <p:sp>
        <p:nvSpPr>
          <p:cNvPr id="12322" name="AutoShape 51"/>
          <p:cNvSpPr>
            <a:spLocks noChangeArrowheads="1"/>
          </p:cNvSpPr>
          <p:nvPr/>
        </p:nvSpPr>
        <p:spPr bwMode="auto">
          <a:xfrm>
            <a:off x="2987824" y="4077072"/>
            <a:ext cx="1175040" cy="701354"/>
          </a:xfrm>
          <a:prstGeom prst="roundRect">
            <a:avLst>
              <a:gd name="adj" fmla="val 16667"/>
            </a:avLst>
          </a:prstGeom>
          <a:solidFill>
            <a:schemeClr val="bg1"/>
          </a:solidFill>
          <a:ln w="9525">
            <a:solidFill>
              <a:schemeClr val="tx1"/>
            </a:solidFill>
            <a:round/>
            <a:headEnd/>
            <a:tailEnd/>
          </a:ln>
        </p:spPr>
        <p:txBody>
          <a:bodyPr wrap="none" lIns="82936" tIns="41469" rIns="82936" bIns="41469" anchor="ctr"/>
          <a:lstStyle/>
          <a:p>
            <a:pPr defTabSz="414683" hangingPunct="0">
              <a:lnSpc>
                <a:spcPct val="93000"/>
              </a:lnSpc>
              <a:spcBef>
                <a:spcPct val="0"/>
              </a:spcBef>
              <a:spcAft>
                <a:spcPct val="0"/>
              </a:spcAft>
              <a:buClr>
                <a:srgbClr val="000000"/>
              </a:buClr>
              <a:buSzPct val="100000"/>
            </a:pPr>
            <a:r>
              <a:rPr lang="en-US" altLang="el-GR" sz="1600">
                <a:solidFill>
                  <a:srgbClr val="000000"/>
                </a:solidFill>
                <a:latin typeface="Arial" charset="0"/>
              </a:rPr>
              <a:t>Wait for </a:t>
            </a:r>
          </a:p>
          <a:p>
            <a:pPr defTabSz="414683" hangingPunct="0">
              <a:lnSpc>
                <a:spcPct val="93000"/>
              </a:lnSpc>
              <a:spcBef>
                <a:spcPct val="0"/>
              </a:spcBef>
              <a:spcAft>
                <a:spcPct val="0"/>
              </a:spcAft>
              <a:buClr>
                <a:srgbClr val="000000"/>
              </a:buClr>
              <a:buSzPct val="100000"/>
            </a:pPr>
            <a:r>
              <a:rPr lang="en-US" altLang="el-GR" sz="1600">
                <a:solidFill>
                  <a:srgbClr val="000000"/>
                </a:solidFill>
                <a:latin typeface="Arial" charset="0"/>
              </a:rPr>
              <a:t>duration</a:t>
            </a:r>
          </a:p>
        </p:txBody>
      </p:sp>
      <p:cxnSp>
        <p:nvCxnSpPr>
          <p:cNvPr id="12323" name="AutoShape 54"/>
          <p:cNvCxnSpPr>
            <a:cxnSpLocks noChangeShapeType="1"/>
            <a:stCxn id="12322" idx="3"/>
            <a:endCxn id="12315" idx="1"/>
          </p:cNvCxnSpPr>
          <p:nvPr/>
        </p:nvCxnSpPr>
        <p:spPr bwMode="auto">
          <a:xfrm>
            <a:off x="4162864" y="4427749"/>
            <a:ext cx="409136" cy="1023234"/>
          </a:xfrm>
          <a:prstGeom prst="curvedConnector3">
            <a:avLst>
              <a:gd name="adj1" fmla="val 50000"/>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192598734"/>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subTitle" idx="4294967295"/>
          </p:nvPr>
        </p:nvSpPr>
        <p:spPr>
          <a:xfrm>
            <a:off x="622080" y="1427190"/>
            <a:ext cx="3317760" cy="3197136"/>
          </a:xfrm>
        </p:spPr>
        <p:txBody>
          <a:bodyPr tIns="9600" anchor="ctr"/>
          <a:lstStyle/>
          <a:p>
            <a:pPr marL="0" indent="0" eaLnBrk="1">
              <a:lnSpc>
                <a:spcPct val="97000"/>
              </a:lnSpc>
              <a:spcAft>
                <a:spcPct val="0"/>
              </a:spcAft>
              <a:tabLst>
                <a:tab pos="311013" algn="l"/>
                <a:tab pos="413244" algn="l"/>
                <a:tab pos="827927" algn="l"/>
                <a:tab pos="1242610" algn="l"/>
                <a:tab pos="1657293" algn="l"/>
                <a:tab pos="2071976" algn="l"/>
                <a:tab pos="2486660" algn="l"/>
                <a:tab pos="2901342" algn="l"/>
                <a:tab pos="3316026" algn="l"/>
                <a:tab pos="3730709" algn="l"/>
                <a:tab pos="4145393" algn="l"/>
                <a:tab pos="4560075" algn="l"/>
                <a:tab pos="4974759" algn="l"/>
                <a:tab pos="5389441" algn="l"/>
                <a:tab pos="5804124" algn="l"/>
                <a:tab pos="6218807" algn="l"/>
                <a:tab pos="6633490" algn="l"/>
                <a:tab pos="7048173" algn="l"/>
                <a:tab pos="7462857" algn="l"/>
                <a:tab pos="7877540" algn="l"/>
                <a:tab pos="8292223" algn="l"/>
              </a:tabLst>
            </a:pPr>
            <a:endParaRPr lang="el-GR" altLang="el-GR" sz="2500" u="sng"/>
          </a:p>
          <a:p>
            <a:pPr marL="0" indent="0" eaLnBrk="1">
              <a:lnSpc>
                <a:spcPct val="97000"/>
              </a:lnSpc>
              <a:spcAft>
                <a:spcPct val="0"/>
              </a:spcAft>
              <a:tabLst>
                <a:tab pos="311013" algn="l"/>
                <a:tab pos="413244" algn="l"/>
                <a:tab pos="827927" algn="l"/>
                <a:tab pos="1242610" algn="l"/>
                <a:tab pos="1657293" algn="l"/>
                <a:tab pos="2071976" algn="l"/>
                <a:tab pos="2486660" algn="l"/>
                <a:tab pos="2901342" algn="l"/>
                <a:tab pos="3316026" algn="l"/>
                <a:tab pos="3730709" algn="l"/>
                <a:tab pos="4145393" algn="l"/>
                <a:tab pos="4560075" algn="l"/>
                <a:tab pos="4974759" algn="l"/>
                <a:tab pos="5389441" algn="l"/>
                <a:tab pos="5804124" algn="l"/>
                <a:tab pos="6218807" algn="l"/>
                <a:tab pos="6633490" algn="l"/>
                <a:tab pos="7048173" algn="l"/>
                <a:tab pos="7462857" algn="l"/>
                <a:tab pos="7877540" algn="l"/>
                <a:tab pos="8292223" algn="l"/>
              </a:tabLst>
            </a:pPr>
            <a:endParaRPr lang="el-GR" altLang="el-GR" sz="2500" u="sng"/>
          </a:p>
        </p:txBody>
      </p:sp>
      <p:sp>
        <p:nvSpPr>
          <p:cNvPr id="13337" name="Text Box 47"/>
          <p:cNvSpPr txBox="1">
            <a:spLocks noChangeArrowheads="1"/>
          </p:cNvSpPr>
          <p:nvPr/>
        </p:nvSpPr>
        <p:spPr bwMode="auto">
          <a:xfrm>
            <a:off x="207360" y="1275971"/>
            <a:ext cx="3319200" cy="13667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1" tIns="40816" rIns="81631" bIns="40816"/>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9pPr>
          </a:lstStyle>
          <a:p>
            <a:pPr algn="l" defTabSz="414683" eaLnBrk="1" hangingPunct="0">
              <a:lnSpc>
                <a:spcPct val="93000"/>
              </a:lnSpc>
              <a:spcBef>
                <a:spcPct val="0"/>
              </a:spcBef>
              <a:spcAft>
                <a:spcPct val="0"/>
              </a:spcAft>
              <a:buClr>
                <a:srgbClr val="000000"/>
              </a:buClr>
              <a:buSzPct val="100000"/>
            </a:pPr>
            <a:r>
              <a:rPr lang="en-US" altLang="el-GR" sz="1600" b="0">
                <a:solidFill>
                  <a:srgbClr val="000000"/>
                </a:solidFill>
                <a:latin typeface="Trebuchet MS" pitchFamily="34" charset="0"/>
              </a:rPr>
              <a:t>No sequence, one action set</a:t>
            </a:r>
            <a:r>
              <a:rPr lang="el-GR" altLang="el-GR" sz="1600" b="0">
                <a:solidFill>
                  <a:srgbClr val="000000"/>
                </a:solidFill>
                <a:latin typeface="Trebuchet MS" pitchFamily="34" charset="0"/>
              </a:rPr>
              <a:t>:</a:t>
            </a:r>
          </a:p>
          <a:p>
            <a:pPr algn="l" defTabSz="414683" eaLnBrk="1" hangingPunct="0">
              <a:lnSpc>
                <a:spcPct val="93000"/>
              </a:lnSpc>
              <a:spcBef>
                <a:spcPct val="0"/>
              </a:spcBef>
              <a:spcAft>
                <a:spcPct val="0"/>
              </a:spcAft>
              <a:buClr>
                <a:srgbClr val="000000"/>
              </a:buClr>
              <a:buSzPct val="100000"/>
            </a:pPr>
            <a:endParaRPr lang="el-GR" altLang="el-GR" sz="1600" b="0">
              <a:solidFill>
                <a:srgbClr val="000000"/>
              </a:solidFill>
              <a:latin typeface="Trebuchet MS" pitchFamily="34" charset="0"/>
            </a:endParaRPr>
          </a:p>
        </p:txBody>
      </p:sp>
      <p:sp>
        <p:nvSpPr>
          <p:cNvPr id="13338" name="AutoShape 54"/>
          <p:cNvSpPr>
            <a:spLocks noChangeArrowheads="1"/>
          </p:cNvSpPr>
          <p:nvPr/>
        </p:nvSpPr>
        <p:spPr bwMode="auto">
          <a:xfrm>
            <a:off x="456480" y="1840511"/>
            <a:ext cx="1370880" cy="652389"/>
          </a:xfrm>
          <a:prstGeom prst="roundRect">
            <a:avLst>
              <a:gd name="adj" fmla="val 16667"/>
            </a:avLst>
          </a:prstGeom>
          <a:noFill/>
          <a:ln w="9525">
            <a:solidFill>
              <a:schemeClr val="tx1"/>
            </a:solidFill>
            <a:round/>
            <a:headEnd/>
            <a:tailEnd/>
          </a:ln>
          <a:effectLst/>
          <a:extLst>
            <a:ext uri="{909E8E84-426E-40DD-AFC4-6F175D3DCCD1}">
              <a14:hiddenFill xmlns:a14="http://schemas.microsoft.com/office/drawing/2010/main">
                <a:solidFill>
                  <a:srgbClr val="0066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36" tIns="41469" rIns="82936" bIns="41469" anchor="ctr"/>
          <a:lstStyle/>
          <a:p>
            <a:pPr defTabSz="414683" hangingPunct="0">
              <a:lnSpc>
                <a:spcPct val="93000"/>
              </a:lnSpc>
              <a:spcBef>
                <a:spcPct val="0"/>
              </a:spcBef>
              <a:spcAft>
                <a:spcPct val="0"/>
              </a:spcAft>
              <a:buClr>
                <a:srgbClr val="000000"/>
              </a:buClr>
              <a:buSzPct val="100000"/>
            </a:pPr>
            <a:r>
              <a:rPr lang="en-US" altLang="el-GR" sz="1600">
                <a:solidFill>
                  <a:srgbClr val="000000"/>
                </a:solidFill>
                <a:latin typeface="Arial" charset="0"/>
              </a:rPr>
              <a:t>Current time</a:t>
            </a:r>
          </a:p>
        </p:txBody>
      </p:sp>
      <p:sp>
        <p:nvSpPr>
          <p:cNvPr id="13339" name="AutoShape 55"/>
          <p:cNvSpPr>
            <a:spLocks noChangeArrowheads="1"/>
          </p:cNvSpPr>
          <p:nvPr/>
        </p:nvSpPr>
        <p:spPr bwMode="auto">
          <a:xfrm>
            <a:off x="2123728" y="2639533"/>
            <a:ext cx="1762560" cy="652389"/>
          </a:xfrm>
          <a:prstGeom prst="roundRect">
            <a:avLst>
              <a:gd name="adj" fmla="val 16667"/>
            </a:avLst>
          </a:prstGeom>
          <a:solidFill>
            <a:srgbClr val="00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36" tIns="41469" rIns="82936" bIns="41469" anchor="ctr"/>
          <a:lstStyle/>
          <a:p>
            <a:pPr defTabSz="414683" hangingPunct="0">
              <a:lnSpc>
                <a:spcPct val="93000"/>
              </a:lnSpc>
              <a:spcBef>
                <a:spcPct val="0"/>
              </a:spcBef>
              <a:spcAft>
                <a:spcPct val="0"/>
              </a:spcAft>
              <a:buClr>
                <a:srgbClr val="000000"/>
              </a:buClr>
              <a:buSzPct val="100000"/>
            </a:pPr>
            <a:r>
              <a:rPr lang="en-US" altLang="el-GR" sz="1600">
                <a:solidFill>
                  <a:srgbClr val="FFFFFF"/>
                </a:solidFill>
                <a:latin typeface="Arial" charset="0"/>
              </a:rPr>
              <a:t>Program Set</a:t>
            </a:r>
          </a:p>
        </p:txBody>
      </p:sp>
      <p:cxnSp>
        <p:nvCxnSpPr>
          <p:cNvPr id="13340" name="AutoShape 56"/>
          <p:cNvCxnSpPr>
            <a:cxnSpLocks noChangeShapeType="1"/>
            <a:stCxn id="13338" idx="3"/>
            <a:endCxn id="13339" idx="1"/>
          </p:cNvCxnSpPr>
          <p:nvPr/>
        </p:nvCxnSpPr>
        <p:spPr bwMode="auto">
          <a:xfrm>
            <a:off x="1827360" y="2166706"/>
            <a:ext cx="296368" cy="799022"/>
          </a:xfrm>
          <a:prstGeom prst="curvedConnector3">
            <a:avLst>
              <a:gd name="adj1" fmla="val 50000"/>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341" name="Oval 57"/>
          <p:cNvSpPr>
            <a:spLocks noChangeArrowheads="1"/>
          </p:cNvSpPr>
          <p:nvPr/>
        </p:nvSpPr>
        <p:spPr bwMode="auto">
          <a:xfrm>
            <a:off x="4174632" y="3789169"/>
            <a:ext cx="1045440" cy="457968"/>
          </a:xfrm>
          <a:prstGeom prst="ellipse">
            <a:avLst/>
          </a:prstGeom>
          <a:solidFill>
            <a:srgbClr val="0066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36" tIns="41469" rIns="82936" bIns="41469" anchor="ctr"/>
          <a:lstStyle/>
          <a:p>
            <a:pPr defTabSz="414683" hangingPunct="0">
              <a:lnSpc>
                <a:spcPct val="93000"/>
              </a:lnSpc>
              <a:spcBef>
                <a:spcPct val="0"/>
              </a:spcBef>
              <a:spcAft>
                <a:spcPct val="0"/>
              </a:spcAft>
              <a:buClr>
                <a:srgbClr val="000000"/>
              </a:buClr>
              <a:buSzPct val="100000"/>
            </a:pPr>
            <a:r>
              <a:rPr lang="en-US" altLang="el-GR" sz="1600">
                <a:solidFill>
                  <a:srgbClr val="FFFFFF"/>
                </a:solidFill>
                <a:latin typeface="Arial" charset="0"/>
              </a:rPr>
              <a:t>End</a:t>
            </a:r>
          </a:p>
        </p:txBody>
      </p:sp>
      <p:cxnSp>
        <p:nvCxnSpPr>
          <p:cNvPr id="13342" name="AutoShape 58"/>
          <p:cNvCxnSpPr>
            <a:cxnSpLocks noChangeShapeType="1"/>
            <a:stCxn id="13339" idx="3"/>
            <a:endCxn id="13341" idx="2"/>
          </p:cNvCxnSpPr>
          <p:nvPr/>
        </p:nvCxnSpPr>
        <p:spPr bwMode="auto">
          <a:xfrm>
            <a:off x="3886288" y="2965728"/>
            <a:ext cx="288344" cy="1052425"/>
          </a:xfrm>
          <a:prstGeom prst="curvedConnector3">
            <a:avLst>
              <a:gd name="adj1" fmla="val 50000"/>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3343" name="Group 60"/>
          <p:cNvGrpSpPr>
            <a:grpSpLocks/>
          </p:cNvGrpSpPr>
          <p:nvPr/>
        </p:nvGrpSpPr>
        <p:grpSpPr bwMode="auto">
          <a:xfrm>
            <a:off x="5421601" y="1143480"/>
            <a:ext cx="3048480" cy="4572481"/>
            <a:chOff x="3765" y="1202"/>
            <a:chExt cx="2117" cy="3175"/>
          </a:xfrm>
        </p:grpSpPr>
        <p:pic>
          <p:nvPicPr>
            <p:cNvPr id="13345" name="Picture 50" descr="preset progra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5" y="1202"/>
              <a:ext cx="2117"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46" name="Rectangle 59"/>
            <p:cNvSpPr>
              <a:spLocks noChangeArrowheads="1"/>
            </p:cNvSpPr>
            <p:nvPr/>
          </p:nvSpPr>
          <p:spPr bwMode="auto">
            <a:xfrm>
              <a:off x="4672" y="3016"/>
              <a:ext cx="635" cy="68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defTabSz="414683" hangingPunct="0">
                <a:lnSpc>
                  <a:spcPct val="93000"/>
                </a:lnSpc>
                <a:spcBef>
                  <a:spcPct val="0"/>
                </a:spcBef>
                <a:spcAft>
                  <a:spcPct val="0"/>
                </a:spcAft>
                <a:buClr>
                  <a:srgbClr val="000000"/>
                </a:buClr>
                <a:buSzPct val="100000"/>
              </a:pPr>
              <a:endParaRPr lang="el-GR" altLang="el-GR" sz="1600" b="0">
                <a:solidFill>
                  <a:srgbClr val="FFFFFF"/>
                </a:solidFill>
                <a:latin typeface="Arial" charset="0"/>
              </a:endParaRPr>
            </a:p>
          </p:txBody>
        </p:sp>
      </p:grpSp>
      <p:sp>
        <p:nvSpPr>
          <p:cNvPr id="13344" name="Rectangle 1"/>
          <p:cNvSpPr>
            <a:spLocks noGrp="1" noChangeArrowheads="1"/>
          </p:cNvSpPr>
          <p:nvPr>
            <p:ph type="title"/>
          </p:nvPr>
        </p:nvSpPr>
        <p:spPr>
          <a:xfrm>
            <a:off x="0" y="-7201"/>
            <a:ext cx="9144000" cy="757520"/>
          </a:xfrm>
          <a:extLst>
            <a:ext uri="{91240B29-F687-4F45-9708-019B960494DF}">
              <a14:hiddenLine xmlns:a14="http://schemas.microsoft.com/office/drawing/2010/main" w="9525">
                <a:solidFill>
                  <a:srgbClr val="000000"/>
                </a:solidFill>
                <a:miter lim="800000"/>
                <a:headEnd/>
                <a:tailEnd/>
              </a14:hiddenLine>
            </a:ext>
          </a:extLst>
        </p:spPr>
        <p:txBody>
          <a:bodyPr/>
          <a:lstStyle/>
          <a:p>
            <a:pPr eaLnBrk="1">
              <a:lnSpc>
                <a:spcPct val="108000"/>
              </a:lnSpc>
              <a:tabLst>
                <a:tab pos="0" algn="l"/>
                <a:tab pos="414683" algn="l"/>
                <a:tab pos="829366" algn="l"/>
                <a:tab pos="1244049" algn="l"/>
                <a:tab pos="1658732" algn="l"/>
                <a:tab pos="2073416" algn="l"/>
                <a:tab pos="2488099" algn="l"/>
                <a:tab pos="2902782" algn="l"/>
                <a:tab pos="3317465" algn="l"/>
                <a:tab pos="3732148" algn="l"/>
                <a:tab pos="4146831" algn="l"/>
                <a:tab pos="4561514" algn="l"/>
                <a:tab pos="4976197" algn="l"/>
                <a:tab pos="5390881" algn="l"/>
                <a:tab pos="5805564" algn="l"/>
                <a:tab pos="6220247" algn="l"/>
                <a:tab pos="6634930" algn="l"/>
                <a:tab pos="7049613" algn="l"/>
                <a:tab pos="7464296" algn="l"/>
                <a:tab pos="7878979" algn="l"/>
                <a:tab pos="8293662" algn="l"/>
              </a:tabLst>
            </a:pPr>
            <a:r>
              <a:rPr lang="en-US" altLang="el-GR" sz="2500" b="1"/>
              <a:t>Watering System number 5</a:t>
            </a:r>
            <a:endParaRPr lang="el-GR" altLang="el-GR" sz="2500" b="1"/>
          </a:p>
        </p:txBody>
      </p:sp>
    </p:spTree>
    <p:extLst>
      <p:ext uri="{BB962C8B-B14F-4D97-AF65-F5344CB8AC3E}">
        <p14:creationId xmlns:p14="http://schemas.microsoft.com/office/powerpoint/2010/main" val="555714103"/>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p:txBody>
          <a:bodyPr/>
          <a:lstStyle/>
          <a:p>
            <a:r>
              <a:rPr lang="en-US" sz="4000" dirty="0" smtClean="0"/>
              <a:t>User-centered design</a:t>
            </a:r>
            <a:endParaRPr lang="el-GR" sz="4000" dirty="0"/>
          </a:p>
        </p:txBody>
      </p:sp>
    </p:spTree>
    <p:extLst>
      <p:ext uri="{BB962C8B-B14F-4D97-AF65-F5344CB8AC3E}">
        <p14:creationId xmlns:p14="http://schemas.microsoft.com/office/powerpoint/2010/main" val="2764537489"/>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a:xfrm>
            <a:off x="-8640" y="-2879"/>
            <a:ext cx="9144000" cy="884253"/>
          </a:xfrm>
        </p:spPr>
        <p:txBody>
          <a:bodyPr/>
          <a:lstStyle/>
          <a:p>
            <a:pPr eaLnBrk="1">
              <a:lnSpc>
                <a:spcPct val="108000"/>
              </a:lnSpc>
              <a:tabLst>
                <a:tab pos="0" algn="l"/>
                <a:tab pos="414683" algn="l"/>
                <a:tab pos="829366" algn="l"/>
                <a:tab pos="1244049" algn="l"/>
                <a:tab pos="1658732" algn="l"/>
                <a:tab pos="2073416" algn="l"/>
                <a:tab pos="2488099" algn="l"/>
                <a:tab pos="2902782" algn="l"/>
                <a:tab pos="3317465" algn="l"/>
                <a:tab pos="3732148" algn="l"/>
                <a:tab pos="4146831" algn="l"/>
                <a:tab pos="4561514" algn="l"/>
                <a:tab pos="4976197" algn="l"/>
                <a:tab pos="5390881" algn="l"/>
                <a:tab pos="5805564" algn="l"/>
                <a:tab pos="6220247" algn="l"/>
                <a:tab pos="6634930" algn="l"/>
                <a:tab pos="7049613" algn="l"/>
                <a:tab pos="7464296" algn="l"/>
                <a:tab pos="7878979" algn="l"/>
                <a:tab pos="8293662" algn="l"/>
              </a:tabLst>
            </a:pPr>
            <a:r>
              <a:rPr lang="en-US" altLang="el-GR" sz="2500" b="1" dirty="0" smtClean="0"/>
              <a:t>Typical watering system diagram</a:t>
            </a:r>
            <a:endParaRPr lang="el-GR" altLang="el-GR" sz="2500" b="1" dirty="0"/>
          </a:p>
        </p:txBody>
      </p:sp>
      <p:grpSp>
        <p:nvGrpSpPr>
          <p:cNvPr id="5" name="Group 4"/>
          <p:cNvGrpSpPr/>
          <p:nvPr/>
        </p:nvGrpSpPr>
        <p:grpSpPr>
          <a:xfrm>
            <a:off x="1691680" y="952589"/>
            <a:ext cx="5715000" cy="5715000"/>
            <a:chOff x="1626568" y="692696"/>
            <a:chExt cx="5715000" cy="5715000"/>
          </a:xfrm>
        </p:grpSpPr>
        <p:grpSp>
          <p:nvGrpSpPr>
            <p:cNvPr id="6" name="Group 5"/>
            <p:cNvGrpSpPr/>
            <p:nvPr/>
          </p:nvGrpSpPr>
          <p:grpSpPr>
            <a:xfrm>
              <a:off x="1626568" y="692696"/>
              <a:ext cx="5715000" cy="5715000"/>
              <a:chOff x="1907704" y="764704"/>
              <a:chExt cx="5715000" cy="5715000"/>
            </a:xfrm>
          </p:grpSpPr>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764704"/>
                <a:ext cx="57150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bwMode="auto">
              <a:xfrm>
                <a:off x="3635896" y="836712"/>
                <a:ext cx="3914800" cy="864096"/>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8" charset="0"/>
                  <a:buNone/>
                  <a:tabLst/>
                </a:pPr>
                <a:endParaRPr kumimoji="0" lang="fr-FR" sz="1800" b="0" i="0" u="none" strike="noStrike" cap="none" normalizeH="0" baseline="0" smtClean="0">
                  <a:ln>
                    <a:noFill/>
                  </a:ln>
                  <a:solidFill>
                    <a:schemeClr val="bg1"/>
                  </a:solidFill>
                  <a:effectLst/>
                  <a:latin typeface="Arial" charset="0"/>
                </a:endParaRPr>
              </a:p>
            </p:txBody>
          </p:sp>
        </p:grpSp>
        <p:sp>
          <p:nvSpPr>
            <p:cNvPr id="7" name="Rectangle 6"/>
            <p:cNvSpPr/>
            <p:nvPr/>
          </p:nvSpPr>
          <p:spPr bwMode="auto">
            <a:xfrm>
              <a:off x="2635755" y="3356992"/>
              <a:ext cx="1368152" cy="504056"/>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8" charset="0"/>
                <a:buNone/>
                <a:tabLst/>
              </a:pPr>
              <a:endParaRPr kumimoji="0" lang="fr-FR" sz="1800" b="0" i="0" u="none" strike="noStrike" cap="none" normalizeH="0" baseline="0" smtClean="0">
                <a:ln>
                  <a:noFill/>
                </a:ln>
                <a:solidFill>
                  <a:schemeClr val="bg1"/>
                </a:solidFill>
                <a:effectLst/>
                <a:latin typeface="Arial" charset="0"/>
              </a:endParaRPr>
            </a:p>
          </p:txBody>
        </p:sp>
        <p:sp>
          <p:nvSpPr>
            <p:cNvPr id="8" name="Rectangle 7"/>
            <p:cNvSpPr/>
            <p:nvPr/>
          </p:nvSpPr>
          <p:spPr bwMode="auto">
            <a:xfrm>
              <a:off x="4177763" y="3298168"/>
              <a:ext cx="2194272" cy="922920"/>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8" charset="0"/>
                <a:buNone/>
                <a:tabLst/>
              </a:pPr>
              <a:endParaRPr kumimoji="0" lang="fr-FR" sz="1800" b="0" i="0" u="none" strike="noStrike" cap="none" normalizeH="0" baseline="0" smtClean="0">
                <a:ln>
                  <a:noFill/>
                </a:ln>
                <a:solidFill>
                  <a:schemeClr val="bg1"/>
                </a:solidFill>
                <a:effectLst/>
                <a:latin typeface="Arial" charset="0"/>
              </a:endParaRPr>
            </a:p>
          </p:txBody>
        </p:sp>
      </p:grpSp>
    </p:spTree>
    <p:extLst>
      <p:ext uri="{BB962C8B-B14F-4D97-AF65-F5344CB8AC3E}">
        <p14:creationId xmlns:p14="http://schemas.microsoft.com/office/powerpoint/2010/main" val="28183010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Θέση υποσέλιδου 6"/>
          <p:cNvSpPr>
            <a:spLocks noGrp="1"/>
          </p:cNvSpPr>
          <p:nvPr>
            <p:ph type="ftr" sz="quarter" idx="11"/>
          </p:nvPr>
        </p:nvSpPr>
        <p:spPr/>
        <p:txBody>
          <a:bodyPr/>
          <a:lstStyle/>
          <a:p>
            <a:pPr>
              <a:defRPr/>
            </a:pPr>
            <a:r>
              <a:rPr lang="en-US" dirty="0" smtClean="0"/>
              <a:t>User-centered design</a:t>
            </a:r>
            <a:endParaRPr lang="en-GB" dirty="0"/>
          </a:p>
        </p:txBody>
      </p:sp>
      <p:sp>
        <p:nvSpPr>
          <p:cNvPr id="8" name="Θέση αριθμού διαφάνειας 7"/>
          <p:cNvSpPr>
            <a:spLocks noGrp="1"/>
          </p:cNvSpPr>
          <p:nvPr>
            <p:ph type="sldNum" sz="quarter" idx="12"/>
          </p:nvPr>
        </p:nvSpPr>
        <p:spPr/>
        <p:txBody>
          <a:bodyPr/>
          <a:lstStyle/>
          <a:p>
            <a:pPr>
              <a:defRPr/>
            </a:pPr>
            <a:fld id="{66B988B7-2139-4CED-ACDB-0CAF520E1758}" type="slidenum">
              <a:rPr lang="en-GB" smtClean="0"/>
              <a:pPr>
                <a:defRPr/>
              </a:pPr>
              <a:t>20</a:t>
            </a:fld>
            <a:endParaRPr lang="en-GB" dirty="0"/>
          </a:p>
        </p:txBody>
      </p:sp>
      <p:sp>
        <p:nvSpPr>
          <p:cNvPr id="9" name="1 - Τίτλος"/>
          <p:cNvSpPr>
            <a:spLocks noGrp="1"/>
          </p:cNvSpPr>
          <p:nvPr>
            <p:ph type="title"/>
          </p:nvPr>
        </p:nvSpPr>
        <p:spPr>
          <a:xfrm>
            <a:off x="468313" y="0"/>
            <a:ext cx="8229600" cy="764704"/>
          </a:xfrm>
        </p:spPr>
        <p:txBody>
          <a:bodyPr/>
          <a:lstStyle/>
          <a:p>
            <a:r>
              <a:rPr lang="en-US" b="0" dirty="0" smtClean="0"/>
              <a:t>User-centered design phases</a:t>
            </a:r>
            <a:endParaRPr lang="el-GR" b="0" dirty="0"/>
          </a:p>
        </p:txBody>
      </p:sp>
      <p:grpSp>
        <p:nvGrpSpPr>
          <p:cNvPr id="6" name="Group 5"/>
          <p:cNvGrpSpPr/>
          <p:nvPr/>
        </p:nvGrpSpPr>
        <p:grpSpPr>
          <a:xfrm>
            <a:off x="2339752" y="733926"/>
            <a:ext cx="4809396" cy="4999884"/>
            <a:chOff x="1922844" y="188640"/>
            <a:chExt cx="5226304" cy="5545170"/>
          </a:xfrm>
        </p:grpSpPr>
        <p:grpSp>
          <p:nvGrpSpPr>
            <p:cNvPr id="10" name="Group 9"/>
            <p:cNvGrpSpPr/>
            <p:nvPr/>
          </p:nvGrpSpPr>
          <p:grpSpPr>
            <a:xfrm>
              <a:off x="3275856" y="3827645"/>
              <a:ext cx="2520280" cy="792642"/>
              <a:chOff x="3308268" y="4097813"/>
              <a:chExt cx="2520280" cy="792642"/>
            </a:xfrm>
          </p:grpSpPr>
          <p:sp>
            <p:nvSpPr>
              <p:cNvPr id="34" name="Rounded Rectangle 33">
                <a:hlinkClick r:id="" action="ppaction://noaction"/>
              </p:cNvPr>
              <p:cNvSpPr/>
              <p:nvPr/>
            </p:nvSpPr>
            <p:spPr>
              <a:xfrm>
                <a:off x="3380276" y="4097813"/>
                <a:ext cx="2376264" cy="792642"/>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600">
                  <a:latin typeface="Calibri" panose="020F0502020204030204" pitchFamily="34" charset="0"/>
                  <a:cs typeface="Calibri" panose="020F0502020204030204" pitchFamily="34" charset="0"/>
                </a:endParaRPr>
              </a:p>
            </p:txBody>
          </p:sp>
          <p:sp>
            <p:nvSpPr>
              <p:cNvPr id="35" name="Title 1"/>
              <p:cNvSpPr txBox="1">
                <a:spLocks/>
              </p:cNvSpPr>
              <p:nvPr/>
            </p:nvSpPr>
            <p:spPr>
              <a:xfrm>
                <a:off x="3308268" y="4206102"/>
                <a:ext cx="2520280" cy="5760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dirty="0" smtClean="0">
                    <a:solidFill>
                      <a:schemeClr val="bg1"/>
                    </a:solidFill>
                    <a:latin typeface="Calibri" panose="020F0502020204030204" pitchFamily="34" charset="0"/>
                    <a:cs typeface="Calibri" panose="020F0502020204030204" pitchFamily="34" charset="0"/>
                  </a:rPr>
                  <a:t>Prototyping &amp;</a:t>
                </a:r>
              </a:p>
              <a:p>
                <a:r>
                  <a:rPr lang="en-US" sz="1600" dirty="0" smtClean="0">
                    <a:solidFill>
                      <a:schemeClr val="bg1"/>
                    </a:solidFill>
                    <a:latin typeface="Calibri" panose="020F0502020204030204" pitchFamily="34" charset="0"/>
                    <a:cs typeface="Calibri" panose="020F0502020204030204" pitchFamily="34" charset="0"/>
                  </a:rPr>
                  <a:t>Evaluation / Testing</a:t>
                </a:r>
                <a:endParaRPr lang="el-GR" sz="1600" dirty="0">
                  <a:solidFill>
                    <a:schemeClr val="bg1"/>
                  </a:solidFill>
                  <a:latin typeface="Calibri" panose="020F0502020204030204" pitchFamily="34" charset="0"/>
                  <a:cs typeface="Calibri" panose="020F0502020204030204" pitchFamily="34" charset="0"/>
                </a:endParaRPr>
              </a:p>
            </p:txBody>
          </p:sp>
        </p:grpSp>
        <p:grpSp>
          <p:nvGrpSpPr>
            <p:cNvPr id="11" name="Group 10"/>
            <p:cNvGrpSpPr/>
            <p:nvPr/>
          </p:nvGrpSpPr>
          <p:grpSpPr>
            <a:xfrm>
              <a:off x="3329862" y="1401820"/>
              <a:ext cx="2412268" cy="1091076"/>
              <a:chOff x="3362274" y="1464043"/>
              <a:chExt cx="2412268" cy="1091076"/>
            </a:xfrm>
          </p:grpSpPr>
          <p:sp>
            <p:nvSpPr>
              <p:cNvPr id="32" name="Rounded Rectangle 31"/>
              <p:cNvSpPr/>
              <p:nvPr/>
            </p:nvSpPr>
            <p:spPr>
              <a:xfrm>
                <a:off x="3380276" y="1613260"/>
                <a:ext cx="2376264" cy="792642"/>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600">
                  <a:latin typeface="Calibri" panose="020F0502020204030204" pitchFamily="34" charset="0"/>
                  <a:cs typeface="Calibri" panose="020F0502020204030204" pitchFamily="34" charset="0"/>
                </a:endParaRPr>
              </a:p>
            </p:txBody>
          </p:sp>
          <p:sp>
            <p:nvSpPr>
              <p:cNvPr id="33" name="Title 1">
                <a:hlinkClick r:id="" action="ppaction://noaction"/>
              </p:cNvPr>
              <p:cNvSpPr txBox="1">
                <a:spLocks/>
              </p:cNvSpPr>
              <p:nvPr/>
            </p:nvSpPr>
            <p:spPr>
              <a:xfrm>
                <a:off x="3362274" y="1464043"/>
                <a:ext cx="2412268" cy="1091076"/>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dirty="0" smtClean="0">
                    <a:solidFill>
                      <a:schemeClr val="bg1"/>
                    </a:solidFill>
                    <a:latin typeface="Calibri" panose="020F0502020204030204" pitchFamily="34" charset="0"/>
                    <a:cs typeface="Calibri" panose="020F0502020204030204" pitchFamily="34" charset="0"/>
                  </a:rPr>
                  <a:t>Conceptual design</a:t>
                </a:r>
                <a:endParaRPr lang="el-GR" sz="1600" dirty="0">
                  <a:solidFill>
                    <a:schemeClr val="bg1"/>
                  </a:solidFill>
                  <a:latin typeface="Calibri" panose="020F0502020204030204" pitchFamily="34" charset="0"/>
                  <a:cs typeface="Calibri" panose="020F0502020204030204" pitchFamily="34" charset="0"/>
                </a:endParaRPr>
              </a:p>
            </p:txBody>
          </p:sp>
        </p:grpSp>
        <p:grpSp>
          <p:nvGrpSpPr>
            <p:cNvPr id="12" name="Group 11"/>
            <p:cNvGrpSpPr/>
            <p:nvPr/>
          </p:nvGrpSpPr>
          <p:grpSpPr>
            <a:xfrm>
              <a:off x="3203848" y="2714122"/>
              <a:ext cx="2664296" cy="792642"/>
              <a:chOff x="3236260" y="2858137"/>
              <a:chExt cx="2664296" cy="792642"/>
            </a:xfrm>
          </p:grpSpPr>
          <p:sp>
            <p:nvSpPr>
              <p:cNvPr id="30" name="Rounded Rectangle 29">
                <a:hlinkClick r:id="" action="ppaction://noaction"/>
              </p:cNvPr>
              <p:cNvSpPr/>
              <p:nvPr/>
            </p:nvSpPr>
            <p:spPr>
              <a:xfrm>
                <a:off x="3380276" y="2858137"/>
                <a:ext cx="2376264" cy="792642"/>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600">
                  <a:latin typeface="Calibri" panose="020F0502020204030204" pitchFamily="34" charset="0"/>
                  <a:cs typeface="Calibri" panose="020F0502020204030204" pitchFamily="34" charset="0"/>
                </a:endParaRPr>
              </a:p>
            </p:txBody>
          </p:sp>
          <p:sp>
            <p:nvSpPr>
              <p:cNvPr id="31" name="Title 1"/>
              <p:cNvSpPr txBox="1">
                <a:spLocks/>
              </p:cNvSpPr>
              <p:nvPr/>
            </p:nvSpPr>
            <p:spPr>
              <a:xfrm>
                <a:off x="3236260" y="2894418"/>
                <a:ext cx="2664296" cy="72008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dirty="0" smtClean="0">
                    <a:solidFill>
                      <a:schemeClr val="bg1"/>
                    </a:solidFill>
                    <a:latin typeface="Calibri" panose="020F0502020204030204" pitchFamily="34" charset="0"/>
                    <a:cs typeface="Calibri" panose="020F0502020204030204" pitchFamily="34" charset="0"/>
                  </a:rPr>
                  <a:t>Detailed design</a:t>
                </a:r>
                <a:endParaRPr lang="el-GR" sz="1600" dirty="0">
                  <a:solidFill>
                    <a:schemeClr val="bg1"/>
                  </a:solidFill>
                  <a:latin typeface="Calibri" panose="020F0502020204030204" pitchFamily="34" charset="0"/>
                  <a:cs typeface="Calibri" panose="020F0502020204030204" pitchFamily="34" charset="0"/>
                </a:endParaRPr>
              </a:p>
            </p:txBody>
          </p:sp>
        </p:grpSp>
        <p:grpSp>
          <p:nvGrpSpPr>
            <p:cNvPr id="13" name="Group 12"/>
            <p:cNvGrpSpPr/>
            <p:nvPr/>
          </p:nvGrpSpPr>
          <p:grpSpPr>
            <a:xfrm>
              <a:off x="3275856" y="4941168"/>
              <a:ext cx="2520280" cy="792642"/>
              <a:chOff x="3308268" y="5373216"/>
              <a:chExt cx="2520280" cy="792642"/>
            </a:xfrm>
          </p:grpSpPr>
          <p:sp>
            <p:nvSpPr>
              <p:cNvPr id="28" name="Rounded Rectangle 27">
                <a:hlinkClick r:id="" action="ppaction://noaction"/>
              </p:cNvPr>
              <p:cNvSpPr/>
              <p:nvPr/>
            </p:nvSpPr>
            <p:spPr>
              <a:xfrm>
                <a:off x="3380276" y="5373216"/>
                <a:ext cx="2376264" cy="792642"/>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600">
                  <a:latin typeface="Calibri" panose="020F0502020204030204" pitchFamily="34" charset="0"/>
                  <a:cs typeface="Calibri" panose="020F0502020204030204" pitchFamily="34" charset="0"/>
                </a:endParaRPr>
              </a:p>
            </p:txBody>
          </p:sp>
          <p:sp>
            <p:nvSpPr>
              <p:cNvPr id="29" name="Title 1"/>
              <p:cNvSpPr txBox="1">
                <a:spLocks/>
              </p:cNvSpPr>
              <p:nvPr/>
            </p:nvSpPr>
            <p:spPr>
              <a:xfrm>
                <a:off x="3308268" y="5481505"/>
                <a:ext cx="2520280" cy="5760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dirty="0" smtClean="0">
                    <a:solidFill>
                      <a:schemeClr val="bg1"/>
                    </a:solidFill>
                    <a:latin typeface="Calibri" panose="020F0502020204030204" pitchFamily="34" charset="0"/>
                    <a:cs typeface="Calibri" panose="020F0502020204030204" pitchFamily="34" charset="0"/>
                  </a:rPr>
                  <a:t>Final design</a:t>
                </a:r>
                <a:endParaRPr lang="el-GR" sz="1600" dirty="0">
                  <a:solidFill>
                    <a:schemeClr val="bg1"/>
                  </a:solidFill>
                  <a:latin typeface="Calibri" panose="020F0502020204030204" pitchFamily="34" charset="0"/>
                  <a:cs typeface="Calibri" panose="020F0502020204030204" pitchFamily="34" charset="0"/>
                </a:endParaRPr>
              </a:p>
            </p:txBody>
          </p:sp>
        </p:grpSp>
        <p:grpSp>
          <p:nvGrpSpPr>
            <p:cNvPr id="14" name="Group 13"/>
            <p:cNvGrpSpPr/>
            <p:nvPr/>
          </p:nvGrpSpPr>
          <p:grpSpPr>
            <a:xfrm>
              <a:off x="1922844" y="188640"/>
              <a:ext cx="5226304" cy="792642"/>
              <a:chOff x="1922844" y="188640"/>
              <a:chExt cx="5226304" cy="792642"/>
            </a:xfrm>
          </p:grpSpPr>
          <p:grpSp>
            <p:nvGrpSpPr>
              <p:cNvPr id="22" name="Group 21"/>
              <p:cNvGrpSpPr/>
              <p:nvPr/>
            </p:nvGrpSpPr>
            <p:grpSpPr>
              <a:xfrm>
                <a:off x="4716016" y="188640"/>
                <a:ext cx="2433132" cy="792642"/>
                <a:chOff x="4875172" y="188640"/>
                <a:chExt cx="2433132" cy="792642"/>
              </a:xfrm>
            </p:grpSpPr>
            <p:sp>
              <p:nvSpPr>
                <p:cNvPr id="26" name="Rounded Rectangle 25">
                  <a:hlinkClick r:id="" action="ppaction://noaction"/>
                </p:cNvPr>
                <p:cNvSpPr/>
                <p:nvPr/>
              </p:nvSpPr>
              <p:spPr>
                <a:xfrm>
                  <a:off x="4903606" y="188640"/>
                  <a:ext cx="2376264" cy="792642"/>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600">
                    <a:latin typeface="Calibri" panose="020F0502020204030204" pitchFamily="34" charset="0"/>
                    <a:cs typeface="Calibri" panose="020F0502020204030204" pitchFamily="34" charset="0"/>
                  </a:endParaRPr>
                </a:p>
              </p:txBody>
            </p:sp>
            <p:sp>
              <p:nvSpPr>
                <p:cNvPr id="27" name="Rectangle 26"/>
                <p:cNvSpPr/>
                <p:nvPr/>
              </p:nvSpPr>
              <p:spPr>
                <a:xfrm>
                  <a:off x="4875172" y="395372"/>
                  <a:ext cx="2433132" cy="338554"/>
                </a:xfrm>
                <a:prstGeom prst="rect">
                  <a:avLst/>
                </a:prstGeom>
              </p:spPr>
              <p:txBody>
                <a:bodyPr wrap="square">
                  <a:spAutoFit/>
                </a:bodyPr>
                <a:lstStyle/>
                <a:p>
                  <a:pPr algn="ctr"/>
                  <a:r>
                    <a:rPr lang="en-US" sz="1600" dirty="0" smtClean="0">
                      <a:solidFill>
                        <a:schemeClr val="bg1"/>
                      </a:solidFill>
                      <a:latin typeface="Calibri" panose="020F0502020204030204" pitchFamily="34" charset="0"/>
                      <a:cs typeface="Calibri" panose="020F0502020204030204" pitchFamily="34" charset="0"/>
                    </a:rPr>
                    <a:t>User needs analysis</a:t>
                  </a:r>
                  <a:endParaRPr lang="en-US" sz="1600" dirty="0">
                    <a:solidFill>
                      <a:schemeClr val="bg1"/>
                    </a:solidFill>
                    <a:latin typeface="Calibri" panose="020F0502020204030204" pitchFamily="34" charset="0"/>
                    <a:cs typeface="Calibri" panose="020F0502020204030204" pitchFamily="34" charset="0"/>
                  </a:endParaRPr>
                </a:p>
              </p:txBody>
            </p:sp>
          </p:grpSp>
          <p:grpSp>
            <p:nvGrpSpPr>
              <p:cNvPr id="23" name="Group 22"/>
              <p:cNvGrpSpPr/>
              <p:nvPr/>
            </p:nvGrpSpPr>
            <p:grpSpPr>
              <a:xfrm>
                <a:off x="1922844" y="188640"/>
                <a:ext cx="2433132" cy="792642"/>
                <a:chOff x="1763688" y="188640"/>
                <a:chExt cx="2433132" cy="792642"/>
              </a:xfrm>
            </p:grpSpPr>
            <p:sp>
              <p:nvSpPr>
                <p:cNvPr id="24" name="Rounded Rectangle 23">
                  <a:hlinkClick r:id="" action="ppaction://noaction"/>
                </p:cNvPr>
                <p:cNvSpPr/>
                <p:nvPr/>
              </p:nvSpPr>
              <p:spPr>
                <a:xfrm>
                  <a:off x="1792122" y="188640"/>
                  <a:ext cx="2376264" cy="792642"/>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600">
                    <a:latin typeface="Calibri" panose="020F0502020204030204" pitchFamily="34" charset="0"/>
                    <a:cs typeface="Calibri" panose="020F0502020204030204" pitchFamily="34" charset="0"/>
                  </a:endParaRPr>
                </a:p>
              </p:txBody>
            </p:sp>
            <p:sp>
              <p:nvSpPr>
                <p:cNvPr id="25" name="Rectangle 24"/>
                <p:cNvSpPr/>
                <p:nvPr/>
              </p:nvSpPr>
              <p:spPr>
                <a:xfrm>
                  <a:off x="1763688" y="400295"/>
                  <a:ext cx="2433132" cy="375477"/>
                </a:xfrm>
                <a:prstGeom prst="rect">
                  <a:avLst/>
                </a:prstGeom>
              </p:spPr>
              <p:txBody>
                <a:bodyPr wrap="square">
                  <a:spAutoFit/>
                </a:bodyPr>
                <a:lstStyle/>
                <a:p>
                  <a:pPr algn="ctr"/>
                  <a:r>
                    <a:rPr lang="en-US" sz="1600" dirty="0" smtClean="0">
                      <a:solidFill>
                        <a:schemeClr val="bg1"/>
                      </a:solidFill>
                      <a:latin typeface="Calibri" panose="020F0502020204030204" pitchFamily="34" charset="0"/>
                      <a:cs typeface="Calibri" panose="020F0502020204030204" pitchFamily="34" charset="0"/>
                    </a:rPr>
                    <a:t>Requirements </a:t>
                  </a:r>
                  <a:r>
                    <a:rPr lang="en-US" sz="1600" b="0" dirty="0" smtClean="0">
                      <a:solidFill>
                        <a:schemeClr val="bg1"/>
                      </a:solidFill>
                      <a:latin typeface="Calibri" panose="020F0502020204030204" pitchFamily="34" charset="0"/>
                      <a:cs typeface="Calibri" panose="020F0502020204030204" pitchFamily="34" charset="0"/>
                    </a:rPr>
                    <a:t>analysis</a:t>
                  </a:r>
                  <a:endParaRPr lang="en-US" sz="1600" b="0" dirty="0">
                    <a:solidFill>
                      <a:schemeClr val="bg1"/>
                    </a:solidFill>
                    <a:latin typeface="Calibri" panose="020F0502020204030204" pitchFamily="34" charset="0"/>
                    <a:cs typeface="Calibri" panose="020F0502020204030204" pitchFamily="34" charset="0"/>
                  </a:endParaRPr>
                </a:p>
              </p:txBody>
            </p:sp>
          </p:grpSp>
        </p:grpSp>
        <p:cxnSp>
          <p:nvCxnSpPr>
            <p:cNvPr id="15" name="Straight Arrow Connector 14"/>
            <p:cNvCxnSpPr>
              <a:stCxn id="32" idx="2"/>
              <a:endCxn id="30" idx="0"/>
            </p:cNvCxnSpPr>
            <p:nvPr/>
          </p:nvCxnSpPr>
          <p:spPr>
            <a:xfrm>
              <a:off x="4535996" y="2343679"/>
              <a:ext cx="0" cy="370443"/>
            </a:xfrm>
            <a:prstGeom prst="straightConnector1">
              <a:avLst/>
            </a:prstGeom>
            <a:ln w="127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30" idx="2"/>
              <a:endCxn id="34" idx="0"/>
            </p:cNvCxnSpPr>
            <p:nvPr/>
          </p:nvCxnSpPr>
          <p:spPr>
            <a:xfrm>
              <a:off x="4535996" y="3506764"/>
              <a:ext cx="0" cy="320881"/>
            </a:xfrm>
            <a:prstGeom prst="straightConnector1">
              <a:avLst/>
            </a:prstGeom>
            <a:ln w="127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34" idx="2"/>
              <a:endCxn id="28" idx="0"/>
            </p:cNvCxnSpPr>
            <p:nvPr/>
          </p:nvCxnSpPr>
          <p:spPr>
            <a:xfrm>
              <a:off x="4535996" y="4620287"/>
              <a:ext cx="0" cy="320881"/>
            </a:xfrm>
            <a:prstGeom prst="straightConnector1">
              <a:avLst/>
            </a:prstGeom>
            <a:ln w="127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Elbow Connector 17"/>
            <p:cNvCxnSpPr>
              <a:stCxn id="26" idx="2"/>
              <a:endCxn id="30" idx="3"/>
            </p:cNvCxnSpPr>
            <p:nvPr/>
          </p:nvCxnSpPr>
          <p:spPr>
            <a:xfrm rot="5400000">
              <a:off x="4763775" y="1941635"/>
              <a:ext cx="2129161" cy="208454"/>
            </a:xfrm>
            <a:prstGeom prst="bentConnector2">
              <a:avLst/>
            </a:prstGeom>
            <a:ln w="127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Elbow Connector 18"/>
            <p:cNvCxnSpPr>
              <a:stCxn id="24" idx="2"/>
              <a:endCxn id="30" idx="1"/>
            </p:cNvCxnSpPr>
            <p:nvPr/>
          </p:nvCxnSpPr>
          <p:spPr>
            <a:xfrm rot="16200000" flipH="1">
              <a:off x="2179057" y="1941635"/>
              <a:ext cx="2129161" cy="208454"/>
            </a:xfrm>
            <a:prstGeom prst="bentConnector2">
              <a:avLst/>
            </a:prstGeom>
            <a:ln w="127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Elbow Connector 19"/>
            <p:cNvCxnSpPr>
              <a:stCxn id="26" idx="2"/>
              <a:endCxn id="34" idx="3"/>
            </p:cNvCxnSpPr>
            <p:nvPr/>
          </p:nvCxnSpPr>
          <p:spPr>
            <a:xfrm rot="5400000">
              <a:off x="4207013" y="2498397"/>
              <a:ext cx="3242684" cy="208454"/>
            </a:xfrm>
            <a:prstGeom prst="bentConnector2">
              <a:avLst/>
            </a:prstGeom>
            <a:ln w="127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Elbow Connector 20"/>
            <p:cNvCxnSpPr>
              <a:stCxn id="24" idx="2"/>
              <a:endCxn id="34" idx="1"/>
            </p:cNvCxnSpPr>
            <p:nvPr/>
          </p:nvCxnSpPr>
          <p:spPr>
            <a:xfrm rot="16200000" flipH="1">
              <a:off x="1622295" y="2498397"/>
              <a:ext cx="3242684" cy="208454"/>
            </a:xfrm>
            <a:prstGeom prst="bentConnector2">
              <a:avLst/>
            </a:prstGeom>
            <a:ln w="127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6" name="Straight Arrow Connector 35"/>
          <p:cNvCxnSpPr/>
          <p:nvPr/>
        </p:nvCxnSpPr>
        <p:spPr>
          <a:xfrm flipV="1">
            <a:off x="3459270" y="1514323"/>
            <a:ext cx="1" cy="420538"/>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6029629" y="1484784"/>
            <a:ext cx="1" cy="420538"/>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endCxn id="32" idx="3"/>
          </p:cNvCxnSpPr>
          <p:nvPr/>
        </p:nvCxnSpPr>
        <p:spPr>
          <a:xfrm flipH="1">
            <a:off x="5837804" y="2319701"/>
            <a:ext cx="191825"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3444071" y="2348880"/>
            <a:ext cx="191825"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8692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51520" y="260648"/>
            <a:ext cx="8856984" cy="523220"/>
          </a:xfrm>
          <a:prstGeom prst="rect">
            <a:avLst/>
          </a:prstGeom>
          <a:noFill/>
        </p:spPr>
        <p:txBody>
          <a:bodyPr wrap="square" rtlCol="0">
            <a:spAutoFit/>
          </a:bodyPr>
          <a:lstStyle/>
          <a:p>
            <a:pPr algn="ctr">
              <a:spcBef>
                <a:spcPts val="600"/>
              </a:spcBef>
              <a:spcAft>
                <a:spcPts val="600"/>
              </a:spcAft>
            </a:pPr>
            <a:r>
              <a:rPr lang="en-US" sz="2800" b="0" dirty="0" smtClean="0">
                <a:solidFill>
                  <a:schemeClr val="tx1"/>
                </a:solidFill>
                <a:latin typeface="+mn-lt"/>
              </a:rPr>
              <a:t>Requirements analysis</a:t>
            </a:r>
            <a:endParaRPr lang="el-GR" sz="2800" b="0" dirty="0">
              <a:solidFill>
                <a:schemeClr val="tx1"/>
              </a:solidFill>
              <a:latin typeface="+mn-lt"/>
            </a:endParaRPr>
          </a:p>
        </p:txBody>
      </p:sp>
      <p:pic>
        <p:nvPicPr>
          <p:cNvPr id="7170" name="Picture 2" descr="D:\DATA\Ergonomics Lab\ERGONOMIA PRESENTATIONS\PICS\537239_150765968467145_1361514043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953" y="1916832"/>
            <a:ext cx="8778118" cy="2592288"/>
          </a:xfrm>
          <a:prstGeom prst="rect">
            <a:avLst/>
          </a:prstGeom>
          <a:noFill/>
          <a:extLst>
            <a:ext uri="{909E8E84-426E-40DD-AFC4-6F175D3DCCD1}">
              <a14:hiddenFill xmlns:a14="http://schemas.microsoft.com/office/drawing/2010/main">
                <a:solidFill>
                  <a:srgbClr val="FFFFFF"/>
                </a:solidFill>
              </a14:hiddenFill>
            </a:ext>
          </a:extLst>
        </p:spPr>
      </p:pic>
      <p:sp>
        <p:nvSpPr>
          <p:cNvPr id="5" name="Θέση αριθμού διαφάνειας 4"/>
          <p:cNvSpPr>
            <a:spLocks noGrp="1"/>
          </p:cNvSpPr>
          <p:nvPr>
            <p:ph type="sldNum" sz="quarter" idx="12"/>
          </p:nvPr>
        </p:nvSpPr>
        <p:spPr/>
        <p:txBody>
          <a:bodyPr/>
          <a:lstStyle/>
          <a:p>
            <a:pPr>
              <a:defRPr/>
            </a:pPr>
            <a:fld id="{66B988B7-2139-4CED-ACDB-0CAF520E1758}" type="slidenum">
              <a:rPr lang="en-GB" smtClean="0"/>
              <a:pPr>
                <a:defRPr/>
              </a:pPr>
              <a:t>21</a:t>
            </a:fld>
            <a:endParaRPr lang="en-GB" dirty="0"/>
          </a:p>
        </p:txBody>
      </p:sp>
      <p:sp>
        <p:nvSpPr>
          <p:cNvPr id="6" name="Θέση υποσέλιδου 6"/>
          <p:cNvSpPr>
            <a:spLocks noGrp="1"/>
          </p:cNvSpPr>
          <p:nvPr>
            <p:ph type="ftr" sz="quarter" idx="11"/>
          </p:nvPr>
        </p:nvSpPr>
        <p:spPr>
          <a:xfrm>
            <a:off x="2699792" y="6492875"/>
            <a:ext cx="3816424" cy="365125"/>
          </a:xfrm>
        </p:spPr>
        <p:txBody>
          <a:bodyPr/>
          <a:lstStyle/>
          <a:p>
            <a:pPr>
              <a:defRPr/>
            </a:pPr>
            <a:r>
              <a:rPr lang="en-US" dirty="0" smtClean="0"/>
              <a:t>User-centered design</a:t>
            </a:r>
            <a:endParaRPr lang="en-GB" dirty="0"/>
          </a:p>
        </p:txBody>
      </p:sp>
    </p:spTree>
    <p:extLst>
      <p:ext uri="{BB962C8B-B14F-4D97-AF65-F5344CB8AC3E}">
        <p14:creationId xmlns:p14="http://schemas.microsoft.com/office/powerpoint/2010/main" val="18864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αριθμού διαφάνειας 4"/>
          <p:cNvSpPr>
            <a:spLocks noGrp="1"/>
          </p:cNvSpPr>
          <p:nvPr>
            <p:ph type="sldNum" sz="quarter" idx="12"/>
          </p:nvPr>
        </p:nvSpPr>
        <p:spPr/>
        <p:txBody>
          <a:bodyPr/>
          <a:lstStyle/>
          <a:p>
            <a:pPr>
              <a:defRPr/>
            </a:pPr>
            <a:fld id="{7C61276D-71F1-435A-8CE3-64760D61488A}" type="slidenum">
              <a:rPr lang="en-GB" smtClean="0"/>
              <a:pPr>
                <a:defRPr/>
              </a:pPr>
              <a:t>22</a:t>
            </a:fld>
            <a:endParaRPr lang="en-GB" dirty="0"/>
          </a:p>
        </p:txBody>
      </p:sp>
      <p:sp>
        <p:nvSpPr>
          <p:cNvPr id="7" name="Title 1"/>
          <p:cNvSpPr txBox="1">
            <a:spLocks/>
          </p:cNvSpPr>
          <p:nvPr/>
        </p:nvSpPr>
        <p:spPr bwMode="auto">
          <a:xfrm>
            <a:off x="0" y="8493"/>
            <a:ext cx="9144000" cy="1044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3200" b="1" kern="1200">
                <a:solidFill>
                  <a:schemeClr val="tx1"/>
                </a:solidFill>
                <a:latin typeface="+mn-lt"/>
                <a:ea typeface="+mj-ea"/>
                <a:cs typeface="+mj-cs"/>
              </a:defRPr>
            </a:lvl1pPr>
            <a:lvl2pPr algn="ctr" rtl="0" eaLnBrk="0" fontAlgn="base" hangingPunct="0">
              <a:spcBef>
                <a:spcPct val="0"/>
              </a:spcBef>
              <a:spcAft>
                <a:spcPct val="0"/>
              </a:spcAft>
              <a:defRPr sz="3200" b="1">
                <a:solidFill>
                  <a:schemeClr val="tx1"/>
                </a:solidFill>
                <a:latin typeface="CF Din" pitchFamily="2" charset="0"/>
              </a:defRPr>
            </a:lvl2pPr>
            <a:lvl3pPr algn="ctr" rtl="0" eaLnBrk="0" fontAlgn="base" hangingPunct="0">
              <a:spcBef>
                <a:spcPct val="0"/>
              </a:spcBef>
              <a:spcAft>
                <a:spcPct val="0"/>
              </a:spcAft>
              <a:defRPr sz="3200" b="1">
                <a:solidFill>
                  <a:schemeClr val="tx1"/>
                </a:solidFill>
                <a:latin typeface="CF Din" pitchFamily="2" charset="0"/>
              </a:defRPr>
            </a:lvl3pPr>
            <a:lvl4pPr algn="ctr" rtl="0" eaLnBrk="0" fontAlgn="base" hangingPunct="0">
              <a:spcBef>
                <a:spcPct val="0"/>
              </a:spcBef>
              <a:spcAft>
                <a:spcPct val="0"/>
              </a:spcAft>
              <a:defRPr sz="3200" b="1">
                <a:solidFill>
                  <a:schemeClr val="tx1"/>
                </a:solidFill>
                <a:latin typeface="CF Din" pitchFamily="2" charset="0"/>
              </a:defRPr>
            </a:lvl4pPr>
            <a:lvl5pPr algn="ctr" rtl="0" eaLnBrk="0" fontAlgn="base" hangingPunct="0">
              <a:spcBef>
                <a:spcPct val="0"/>
              </a:spcBef>
              <a:spcAft>
                <a:spcPct val="0"/>
              </a:spcAft>
              <a:defRPr sz="3200" b="1">
                <a:solidFill>
                  <a:schemeClr val="tx1"/>
                </a:solidFill>
                <a:latin typeface="CF Din" pitchFamily="2" charset="0"/>
              </a:defRPr>
            </a:lvl5pPr>
            <a:lvl6pPr marL="457200" algn="ctr" rtl="0" eaLnBrk="1" fontAlgn="base" hangingPunct="1">
              <a:spcBef>
                <a:spcPct val="0"/>
              </a:spcBef>
              <a:spcAft>
                <a:spcPct val="0"/>
              </a:spcAft>
              <a:defRPr sz="3200" b="1">
                <a:solidFill>
                  <a:schemeClr val="tx1"/>
                </a:solidFill>
                <a:latin typeface="CF Din" pitchFamily="2" charset="0"/>
              </a:defRPr>
            </a:lvl6pPr>
            <a:lvl7pPr marL="914400" algn="ctr" rtl="0" eaLnBrk="1" fontAlgn="base" hangingPunct="1">
              <a:spcBef>
                <a:spcPct val="0"/>
              </a:spcBef>
              <a:spcAft>
                <a:spcPct val="0"/>
              </a:spcAft>
              <a:defRPr sz="3200" b="1">
                <a:solidFill>
                  <a:schemeClr val="tx1"/>
                </a:solidFill>
                <a:latin typeface="CF Din" pitchFamily="2" charset="0"/>
              </a:defRPr>
            </a:lvl7pPr>
            <a:lvl8pPr marL="1371600" algn="ctr" rtl="0" eaLnBrk="1" fontAlgn="base" hangingPunct="1">
              <a:spcBef>
                <a:spcPct val="0"/>
              </a:spcBef>
              <a:spcAft>
                <a:spcPct val="0"/>
              </a:spcAft>
              <a:defRPr sz="3200" b="1">
                <a:solidFill>
                  <a:schemeClr val="tx1"/>
                </a:solidFill>
                <a:latin typeface="CF Din" pitchFamily="2" charset="0"/>
              </a:defRPr>
            </a:lvl8pPr>
            <a:lvl9pPr marL="1828800" algn="ctr" rtl="0" eaLnBrk="1" fontAlgn="base" hangingPunct="1">
              <a:spcBef>
                <a:spcPct val="0"/>
              </a:spcBef>
              <a:spcAft>
                <a:spcPct val="0"/>
              </a:spcAft>
              <a:defRPr sz="3200" b="1">
                <a:solidFill>
                  <a:schemeClr val="tx1"/>
                </a:solidFill>
                <a:latin typeface="CF Din" pitchFamily="2" charset="0"/>
              </a:defRPr>
            </a:lvl9pPr>
          </a:lstStyle>
          <a:p>
            <a:r>
              <a:rPr lang="en-US" b="0" dirty="0" smtClean="0"/>
              <a:t>Requirements analysis </a:t>
            </a:r>
            <a:endParaRPr lang="en-US" sz="4000" b="0" dirty="0"/>
          </a:p>
        </p:txBody>
      </p:sp>
      <p:sp>
        <p:nvSpPr>
          <p:cNvPr id="8" name="Rectangle 3"/>
          <p:cNvSpPr/>
          <p:nvPr/>
        </p:nvSpPr>
        <p:spPr>
          <a:xfrm>
            <a:off x="611560" y="952272"/>
            <a:ext cx="7776864" cy="892552"/>
          </a:xfrm>
          <a:prstGeom prst="rect">
            <a:avLst/>
          </a:prstGeom>
        </p:spPr>
        <p:txBody>
          <a:bodyPr wrap="square">
            <a:spAutoFit/>
          </a:bodyPr>
          <a:lstStyle/>
          <a:p>
            <a:pPr marL="541338" indent="-215900" algn="l">
              <a:buFont typeface="+mj-lt"/>
              <a:buAutoNum type="romanLcPeriod"/>
            </a:pPr>
            <a:r>
              <a:rPr lang="en-US" sz="2000" b="0" dirty="0" smtClean="0">
                <a:solidFill>
                  <a:schemeClr val="tx1"/>
                </a:solidFill>
                <a:latin typeface="+mn-lt"/>
              </a:rPr>
              <a:t>Requirements of the stakeholders </a:t>
            </a:r>
            <a:endParaRPr lang="el-GR" sz="2000" b="0" dirty="0" smtClean="0">
              <a:solidFill>
                <a:schemeClr val="tx1"/>
              </a:solidFill>
              <a:latin typeface="+mn-lt"/>
            </a:endParaRPr>
          </a:p>
          <a:p>
            <a:pPr marL="541338" indent="-215900" algn="l">
              <a:buFont typeface="+mj-lt"/>
              <a:buAutoNum type="romanLcPeriod"/>
            </a:pPr>
            <a:r>
              <a:rPr lang="en-US" sz="2000" b="0" dirty="0" smtClean="0">
                <a:solidFill>
                  <a:schemeClr val="tx1"/>
                </a:solidFill>
                <a:latin typeface="+mn-lt"/>
              </a:rPr>
              <a:t>Constraints of </a:t>
            </a:r>
            <a:r>
              <a:rPr lang="en-US" sz="2000" b="0" smtClean="0">
                <a:solidFill>
                  <a:schemeClr val="tx1"/>
                </a:solidFill>
                <a:latin typeface="+mn-lt"/>
              </a:rPr>
              <a:t>the work-system </a:t>
            </a:r>
            <a:r>
              <a:rPr lang="en-US" sz="2000" b="0" dirty="0" smtClean="0">
                <a:solidFill>
                  <a:schemeClr val="tx1"/>
                </a:solidFill>
                <a:latin typeface="+mn-lt"/>
              </a:rPr>
              <a:t>and the environment</a:t>
            </a:r>
            <a:r>
              <a:rPr lang="el-GR" sz="2000" b="0" dirty="0" smtClean="0">
                <a:solidFill>
                  <a:schemeClr val="tx1"/>
                </a:solidFill>
                <a:latin typeface="+mn-lt"/>
              </a:rPr>
              <a:t> </a:t>
            </a:r>
            <a:endParaRPr lang="en-US" sz="2000" b="0" dirty="0">
              <a:solidFill>
                <a:schemeClr val="tx1"/>
              </a:solidFill>
              <a:latin typeface="+mn-lt"/>
            </a:endParaRPr>
          </a:p>
        </p:txBody>
      </p:sp>
      <p:sp>
        <p:nvSpPr>
          <p:cNvPr id="9" name="Rectangle 4"/>
          <p:cNvSpPr/>
          <p:nvPr/>
        </p:nvSpPr>
        <p:spPr>
          <a:xfrm>
            <a:off x="827584" y="2276872"/>
            <a:ext cx="7560840" cy="2985433"/>
          </a:xfrm>
          <a:prstGeom prst="rect">
            <a:avLst/>
          </a:prstGeom>
        </p:spPr>
        <p:txBody>
          <a:bodyPr wrap="square">
            <a:spAutoFit/>
          </a:bodyPr>
          <a:lstStyle/>
          <a:p>
            <a:pPr algn="l"/>
            <a:r>
              <a:rPr lang="en-US" sz="2000" b="0" dirty="0" smtClean="0">
                <a:solidFill>
                  <a:schemeClr val="tx1"/>
                </a:solidFill>
                <a:latin typeface="+mn-lt"/>
              </a:rPr>
              <a:t>They are communicated through</a:t>
            </a:r>
            <a:r>
              <a:rPr lang="el-GR" sz="2000" b="0" dirty="0" smtClean="0">
                <a:solidFill>
                  <a:schemeClr val="tx1"/>
                </a:solidFill>
                <a:latin typeface="+mn-lt"/>
              </a:rPr>
              <a:t>:</a:t>
            </a:r>
          </a:p>
          <a:p>
            <a:pPr marL="541338" indent="-204788" algn="l">
              <a:buClr>
                <a:schemeClr val="tx1">
                  <a:lumMod val="50000"/>
                  <a:lumOff val="50000"/>
                </a:schemeClr>
              </a:buClr>
              <a:buSzPct val="75000"/>
              <a:buFont typeface="Wingdings" panose="05000000000000000000" pitchFamily="2" charset="2"/>
              <a:buChar char="§"/>
            </a:pPr>
            <a:r>
              <a:rPr lang="en-US" sz="2000" b="0" dirty="0" smtClean="0">
                <a:solidFill>
                  <a:schemeClr val="tx1"/>
                </a:solidFill>
                <a:latin typeface="+mn-lt"/>
              </a:rPr>
              <a:t>official texts</a:t>
            </a:r>
            <a:r>
              <a:rPr lang="el-GR" sz="2000" b="0" dirty="0" smtClean="0">
                <a:solidFill>
                  <a:schemeClr val="tx1"/>
                </a:solidFill>
                <a:latin typeface="+mn-lt"/>
              </a:rPr>
              <a:t> </a:t>
            </a:r>
          </a:p>
          <a:p>
            <a:pPr marL="541338" indent="-204788" algn="l">
              <a:spcBef>
                <a:spcPts val="0"/>
              </a:spcBef>
              <a:spcAft>
                <a:spcPts val="0"/>
              </a:spcAft>
              <a:buClr>
                <a:schemeClr val="tx1">
                  <a:lumMod val="50000"/>
                  <a:lumOff val="50000"/>
                </a:schemeClr>
              </a:buClr>
              <a:buSzPct val="75000"/>
              <a:buFont typeface="Wingdings" panose="05000000000000000000" pitchFamily="2" charset="2"/>
              <a:buChar char="§"/>
            </a:pPr>
            <a:r>
              <a:rPr lang="en-US" sz="2000" b="0" dirty="0" smtClean="0">
                <a:solidFill>
                  <a:schemeClr val="tx1"/>
                </a:solidFill>
                <a:latin typeface="+mn-lt"/>
              </a:rPr>
              <a:t>meetings with the stakeholders (oral communications)</a:t>
            </a:r>
          </a:p>
          <a:p>
            <a:pPr marL="336550" algn="l">
              <a:spcBef>
                <a:spcPts val="0"/>
              </a:spcBef>
              <a:spcAft>
                <a:spcPts val="0"/>
              </a:spcAft>
              <a:buClr>
                <a:schemeClr val="tx1">
                  <a:lumMod val="50000"/>
                  <a:lumOff val="50000"/>
                </a:schemeClr>
              </a:buClr>
              <a:buSzPct val="75000"/>
            </a:pPr>
            <a:r>
              <a:rPr lang="el-GR" sz="2000" b="0" dirty="0" smtClean="0">
                <a:solidFill>
                  <a:schemeClr val="tx1"/>
                </a:solidFill>
                <a:latin typeface="+mn-lt"/>
              </a:rPr>
              <a:t> </a:t>
            </a:r>
          </a:p>
          <a:p>
            <a:pPr algn="l"/>
            <a:r>
              <a:rPr lang="en-US" sz="2000" b="0" dirty="0" smtClean="0">
                <a:solidFill>
                  <a:schemeClr val="tx1"/>
                </a:solidFill>
                <a:latin typeface="+mn-lt"/>
              </a:rPr>
              <a:t>They may have the form of</a:t>
            </a:r>
            <a:r>
              <a:rPr lang="el-GR" sz="2000" b="0" dirty="0" smtClean="0">
                <a:solidFill>
                  <a:schemeClr val="tx1"/>
                </a:solidFill>
                <a:latin typeface="+mn-lt"/>
              </a:rPr>
              <a:t>:</a:t>
            </a:r>
          </a:p>
          <a:p>
            <a:pPr marL="541338" indent="-204788" algn="l">
              <a:buClr>
                <a:schemeClr val="tx1">
                  <a:lumMod val="50000"/>
                  <a:lumOff val="50000"/>
                </a:schemeClr>
              </a:buClr>
              <a:buSzPct val="75000"/>
              <a:buFont typeface="Wingdings" panose="05000000000000000000" pitchFamily="2" charset="2"/>
              <a:buChar char="§"/>
            </a:pPr>
            <a:r>
              <a:rPr lang="en-US" sz="2000" b="0" dirty="0" smtClean="0">
                <a:solidFill>
                  <a:schemeClr val="tx1"/>
                </a:solidFill>
                <a:latin typeface="+mn-lt"/>
              </a:rPr>
              <a:t>generic and specific goals</a:t>
            </a:r>
            <a:r>
              <a:rPr lang="el-GR" sz="2000" b="0" dirty="0" smtClean="0">
                <a:solidFill>
                  <a:schemeClr val="tx1"/>
                </a:solidFill>
                <a:latin typeface="+mn-lt"/>
              </a:rPr>
              <a:t>, </a:t>
            </a:r>
            <a:endParaRPr lang="el-GR" sz="2000" b="0" dirty="0">
              <a:solidFill>
                <a:schemeClr val="tx1"/>
              </a:solidFill>
              <a:latin typeface="+mn-lt"/>
            </a:endParaRPr>
          </a:p>
          <a:p>
            <a:pPr marL="541338" indent="-204788" algn="l">
              <a:buClr>
                <a:schemeClr val="tx1">
                  <a:lumMod val="50000"/>
                  <a:lumOff val="50000"/>
                </a:schemeClr>
              </a:buClr>
              <a:buSzPct val="75000"/>
              <a:buFont typeface="Wingdings" panose="05000000000000000000" pitchFamily="2" charset="2"/>
              <a:buChar char="§"/>
            </a:pPr>
            <a:r>
              <a:rPr lang="en-US" sz="2000" b="0" dirty="0" smtClean="0">
                <a:solidFill>
                  <a:schemeClr val="tx1"/>
                </a:solidFill>
                <a:latin typeface="+mn-lt"/>
              </a:rPr>
              <a:t>technical specifications </a:t>
            </a:r>
            <a:r>
              <a:rPr lang="el-GR" sz="2000" b="0" dirty="0" smtClean="0">
                <a:solidFill>
                  <a:schemeClr val="tx1"/>
                </a:solidFill>
                <a:latin typeface="+mn-lt"/>
              </a:rPr>
              <a:t> </a:t>
            </a:r>
            <a:endParaRPr lang="en-US" sz="2000" b="0" dirty="0">
              <a:solidFill>
                <a:schemeClr val="tx1"/>
              </a:solidFill>
              <a:latin typeface="+mn-lt"/>
            </a:endParaRPr>
          </a:p>
        </p:txBody>
      </p:sp>
      <p:sp>
        <p:nvSpPr>
          <p:cNvPr id="10" name="Θέση υποσέλιδου 6"/>
          <p:cNvSpPr>
            <a:spLocks noGrp="1"/>
          </p:cNvSpPr>
          <p:nvPr>
            <p:ph type="ftr" sz="quarter" idx="11"/>
          </p:nvPr>
        </p:nvSpPr>
        <p:spPr>
          <a:xfrm>
            <a:off x="2699792" y="6492875"/>
            <a:ext cx="3816424" cy="365125"/>
          </a:xfrm>
        </p:spPr>
        <p:txBody>
          <a:bodyPr/>
          <a:lstStyle/>
          <a:p>
            <a:pPr>
              <a:defRPr/>
            </a:pPr>
            <a:r>
              <a:rPr lang="en-US" dirty="0" smtClean="0"/>
              <a:t>User-centered design</a:t>
            </a:r>
            <a:endParaRPr lang="en-GB" dirty="0"/>
          </a:p>
        </p:txBody>
      </p:sp>
    </p:spTree>
    <p:extLst>
      <p:ext uri="{BB962C8B-B14F-4D97-AF65-F5344CB8AC3E}">
        <p14:creationId xmlns:p14="http://schemas.microsoft.com/office/powerpoint/2010/main" val="96959154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αριθμού διαφάνειας 4"/>
          <p:cNvSpPr>
            <a:spLocks noGrp="1"/>
          </p:cNvSpPr>
          <p:nvPr>
            <p:ph type="sldNum" sz="quarter" idx="12"/>
          </p:nvPr>
        </p:nvSpPr>
        <p:spPr/>
        <p:txBody>
          <a:bodyPr/>
          <a:lstStyle/>
          <a:p>
            <a:pPr>
              <a:defRPr/>
            </a:pPr>
            <a:fld id="{7C61276D-71F1-435A-8CE3-64760D61488A}" type="slidenum">
              <a:rPr lang="en-GB" smtClean="0"/>
              <a:pPr>
                <a:defRPr/>
              </a:pPr>
              <a:t>23</a:t>
            </a:fld>
            <a:endParaRPr lang="en-GB" dirty="0"/>
          </a:p>
        </p:txBody>
      </p:sp>
      <p:sp>
        <p:nvSpPr>
          <p:cNvPr id="7" name="Title 1"/>
          <p:cNvSpPr txBox="1">
            <a:spLocks/>
          </p:cNvSpPr>
          <p:nvPr/>
        </p:nvSpPr>
        <p:spPr bwMode="auto">
          <a:xfrm>
            <a:off x="0" y="8493"/>
            <a:ext cx="9144000" cy="1044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3200" b="1" kern="1200">
                <a:solidFill>
                  <a:schemeClr val="tx1"/>
                </a:solidFill>
                <a:latin typeface="+mn-lt"/>
                <a:ea typeface="+mj-ea"/>
                <a:cs typeface="+mj-cs"/>
              </a:defRPr>
            </a:lvl1pPr>
            <a:lvl2pPr algn="ctr" rtl="0" eaLnBrk="0" fontAlgn="base" hangingPunct="0">
              <a:spcBef>
                <a:spcPct val="0"/>
              </a:spcBef>
              <a:spcAft>
                <a:spcPct val="0"/>
              </a:spcAft>
              <a:defRPr sz="3200" b="1">
                <a:solidFill>
                  <a:schemeClr val="tx1"/>
                </a:solidFill>
                <a:latin typeface="CF Din" pitchFamily="2" charset="0"/>
              </a:defRPr>
            </a:lvl2pPr>
            <a:lvl3pPr algn="ctr" rtl="0" eaLnBrk="0" fontAlgn="base" hangingPunct="0">
              <a:spcBef>
                <a:spcPct val="0"/>
              </a:spcBef>
              <a:spcAft>
                <a:spcPct val="0"/>
              </a:spcAft>
              <a:defRPr sz="3200" b="1">
                <a:solidFill>
                  <a:schemeClr val="tx1"/>
                </a:solidFill>
                <a:latin typeface="CF Din" pitchFamily="2" charset="0"/>
              </a:defRPr>
            </a:lvl3pPr>
            <a:lvl4pPr algn="ctr" rtl="0" eaLnBrk="0" fontAlgn="base" hangingPunct="0">
              <a:spcBef>
                <a:spcPct val="0"/>
              </a:spcBef>
              <a:spcAft>
                <a:spcPct val="0"/>
              </a:spcAft>
              <a:defRPr sz="3200" b="1">
                <a:solidFill>
                  <a:schemeClr val="tx1"/>
                </a:solidFill>
                <a:latin typeface="CF Din" pitchFamily="2" charset="0"/>
              </a:defRPr>
            </a:lvl4pPr>
            <a:lvl5pPr algn="ctr" rtl="0" eaLnBrk="0" fontAlgn="base" hangingPunct="0">
              <a:spcBef>
                <a:spcPct val="0"/>
              </a:spcBef>
              <a:spcAft>
                <a:spcPct val="0"/>
              </a:spcAft>
              <a:defRPr sz="3200" b="1">
                <a:solidFill>
                  <a:schemeClr val="tx1"/>
                </a:solidFill>
                <a:latin typeface="CF Din" pitchFamily="2" charset="0"/>
              </a:defRPr>
            </a:lvl5pPr>
            <a:lvl6pPr marL="457200" algn="ctr" rtl="0" eaLnBrk="1" fontAlgn="base" hangingPunct="1">
              <a:spcBef>
                <a:spcPct val="0"/>
              </a:spcBef>
              <a:spcAft>
                <a:spcPct val="0"/>
              </a:spcAft>
              <a:defRPr sz="3200" b="1">
                <a:solidFill>
                  <a:schemeClr val="tx1"/>
                </a:solidFill>
                <a:latin typeface="CF Din" pitchFamily="2" charset="0"/>
              </a:defRPr>
            </a:lvl6pPr>
            <a:lvl7pPr marL="914400" algn="ctr" rtl="0" eaLnBrk="1" fontAlgn="base" hangingPunct="1">
              <a:spcBef>
                <a:spcPct val="0"/>
              </a:spcBef>
              <a:spcAft>
                <a:spcPct val="0"/>
              </a:spcAft>
              <a:defRPr sz="3200" b="1">
                <a:solidFill>
                  <a:schemeClr val="tx1"/>
                </a:solidFill>
                <a:latin typeface="CF Din" pitchFamily="2" charset="0"/>
              </a:defRPr>
            </a:lvl7pPr>
            <a:lvl8pPr marL="1371600" algn="ctr" rtl="0" eaLnBrk="1" fontAlgn="base" hangingPunct="1">
              <a:spcBef>
                <a:spcPct val="0"/>
              </a:spcBef>
              <a:spcAft>
                <a:spcPct val="0"/>
              </a:spcAft>
              <a:defRPr sz="3200" b="1">
                <a:solidFill>
                  <a:schemeClr val="tx1"/>
                </a:solidFill>
                <a:latin typeface="CF Din" pitchFamily="2" charset="0"/>
              </a:defRPr>
            </a:lvl8pPr>
            <a:lvl9pPr marL="1828800" algn="ctr" rtl="0" eaLnBrk="1" fontAlgn="base" hangingPunct="1">
              <a:spcBef>
                <a:spcPct val="0"/>
              </a:spcBef>
              <a:spcAft>
                <a:spcPct val="0"/>
              </a:spcAft>
              <a:defRPr sz="3200" b="1">
                <a:solidFill>
                  <a:schemeClr val="tx1"/>
                </a:solidFill>
                <a:latin typeface="CF Din" pitchFamily="2" charset="0"/>
              </a:defRPr>
            </a:lvl9pPr>
          </a:lstStyle>
          <a:p>
            <a:r>
              <a:rPr lang="en-US" b="0" dirty="0" smtClean="0"/>
              <a:t>Users needs analysis </a:t>
            </a:r>
            <a:r>
              <a:rPr lang="en-US" sz="1800" b="0" dirty="0" smtClean="0"/>
              <a:t>(1/2)</a:t>
            </a:r>
            <a:endParaRPr lang="en-US" sz="1800" b="0" dirty="0"/>
          </a:p>
        </p:txBody>
      </p:sp>
      <p:pic>
        <p:nvPicPr>
          <p:cNvPr id="12290" name="Picture 2"/>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87824" y="1675775"/>
            <a:ext cx="3079626" cy="2963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2"/>
          <p:cNvSpPr txBox="1">
            <a:spLocks noChangeArrowheads="1"/>
          </p:cNvSpPr>
          <p:nvPr/>
        </p:nvSpPr>
        <p:spPr bwMode="auto">
          <a:xfrm>
            <a:off x="503945" y="1352962"/>
            <a:ext cx="2123878" cy="132343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7800" indent="-1778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indent="0" eaLnBrk="1" hangingPunct="1">
              <a:spcAft>
                <a:spcPts val="1800"/>
              </a:spcAft>
              <a:buSzPct val="85000"/>
            </a:pPr>
            <a:r>
              <a:rPr lang="en-US" altLang="el-GR" sz="2000" b="0" dirty="0" smtClean="0">
                <a:latin typeface="+mn-lt"/>
              </a:rPr>
              <a:t>Identification of users’ goals, interests / motivations</a:t>
            </a:r>
            <a:endParaRPr lang="el-GR" altLang="el-GR" sz="2000" b="0" dirty="0">
              <a:latin typeface="+mn-lt"/>
            </a:endParaRPr>
          </a:p>
        </p:txBody>
      </p:sp>
      <p:sp>
        <p:nvSpPr>
          <p:cNvPr id="17" name="TextBox 2"/>
          <p:cNvSpPr txBox="1">
            <a:spLocks noChangeArrowheads="1"/>
          </p:cNvSpPr>
          <p:nvPr/>
        </p:nvSpPr>
        <p:spPr bwMode="auto">
          <a:xfrm>
            <a:off x="323528" y="3573016"/>
            <a:ext cx="2394087" cy="98488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7800" indent="-1778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indent="0" eaLnBrk="1" hangingPunct="1">
              <a:spcAft>
                <a:spcPts val="1800"/>
              </a:spcAft>
              <a:buSzPct val="85000"/>
            </a:pPr>
            <a:r>
              <a:rPr lang="en-US" altLang="el-GR" sz="2000" b="0" dirty="0" smtClean="0">
                <a:latin typeface="+mn-lt"/>
              </a:rPr>
              <a:t>Identification of users’ </a:t>
            </a:r>
            <a:r>
              <a:rPr lang="en-US" altLang="el-GR" sz="2000" b="0" dirty="0">
                <a:latin typeface="+mn-lt"/>
              </a:rPr>
              <a:t>competences</a:t>
            </a:r>
            <a:r>
              <a:rPr lang="en-US" altLang="el-GR" sz="1800" b="0" dirty="0" smtClean="0">
                <a:latin typeface="+mn-lt"/>
              </a:rPr>
              <a:t>, work practices </a:t>
            </a:r>
            <a:r>
              <a:rPr lang="en-US" altLang="el-GR" sz="1800" b="0" dirty="0" smtClean="0">
                <a:latin typeface="+mn-lt"/>
              </a:rPr>
              <a:t>…</a:t>
            </a:r>
            <a:endParaRPr lang="el-GR" altLang="el-GR" sz="1800" b="0" dirty="0">
              <a:latin typeface="+mn-lt"/>
            </a:endParaRPr>
          </a:p>
        </p:txBody>
      </p:sp>
      <p:sp>
        <p:nvSpPr>
          <p:cNvPr id="18" name="TextBox 2"/>
          <p:cNvSpPr txBox="1">
            <a:spLocks noChangeArrowheads="1"/>
          </p:cNvSpPr>
          <p:nvPr/>
        </p:nvSpPr>
        <p:spPr bwMode="auto">
          <a:xfrm>
            <a:off x="6516216" y="2365406"/>
            <a:ext cx="2303462" cy="153888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7800" indent="-1778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indent="0" eaLnBrk="1" hangingPunct="1">
              <a:spcAft>
                <a:spcPts val="1800"/>
              </a:spcAft>
              <a:buSzPct val="85000"/>
            </a:pPr>
            <a:r>
              <a:rPr lang="en-US" altLang="el-GR" sz="2000" b="0" dirty="0" smtClean="0">
                <a:latin typeface="+mn-lt"/>
              </a:rPr>
              <a:t>Identification of users’ knowledge </a:t>
            </a:r>
            <a:r>
              <a:rPr lang="en-US" altLang="el-GR" sz="1800" b="0" dirty="0" smtClean="0">
                <a:latin typeface="+mn-lt"/>
              </a:rPr>
              <a:t>(mental representations, prior experiences…) </a:t>
            </a:r>
            <a:endParaRPr lang="el-GR" altLang="el-GR" sz="1800" b="0" dirty="0">
              <a:latin typeface="+mn-lt"/>
            </a:endParaRPr>
          </a:p>
        </p:txBody>
      </p:sp>
      <p:sp>
        <p:nvSpPr>
          <p:cNvPr id="20" name="Θέση υποσέλιδου 6"/>
          <p:cNvSpPr>
            <a:spLocks noGrp="1"/>
          </p:cNvSpPr>
          <p:nvPr>
            <p:ph type="ftr" sz="quarter" idx="11"/>
          </p:nvPr>
        </p:nvSpPr>
        <p:spPr>
          <a:xfrm>
            <a:off x="2699792" y="6492875"/>
            <a:ext cx="3816424" cy="365125"/>
          </a:xfrm>
        </p:spPr>
        <p:txBody>
          <a:bodyPr/>
          <a:lstStyle/>
          <a:p>
            <a:pPr>
              <a:defRPr/>
            </a:pPr>
            <a:r>
              <a:rPr lang="en-US" dirty="0" smtClean="0"/>
              <a:t>User-centered design</a:t>
            </a:r>
            <a:endParaRPr lang="en-GB" dirty="0"/>
          </a:p>
        </p:txBody>
      </p:sp>
    </p:spTree>
    <p:extLst>
      <p:ext uri="{BB962C8B-B14F-4D97-AF65-F5344CB8AC3E}">
        <p14:creationId xmlns:p14="http://schemas.microsoft.com/office/powerpoint/2010/main" val="3486695537"/>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αριθμού διαφάνειας 4"/>
          <p:cNvSpPr>
            <a:spLocks noGrp="1"/>
          </p:cNvSpPr>
          <p:nvPr>
            <p:ph type="sldNum" sz="quarter" idx="12"/>
          </p:nvPr>
        </p:nvSpPr>
        <p:spPr/>
        <p:txBody>
          <a:bodyPr/>
          <a:lstStyle/>
          <a:p>
            <a:pPr>
              <a:defRPr/>
            </a:pPr>
            <a:fld id="{7C61276D-71F1-435A-8CE3-64760D61488A}" type="slidenum">
              <a:rPr lang="en-GB" smtClean="0"/>
              <a:pPr>
                <a:defRPr/>
              </a:pPr>
              <a:t>24</a:t>
            </a:fld>
            <a:endParaRPr lang="en-GB" dirty="0"/>
          </a:p>
        </p:txBody>
      </p:sp>
      <p:sp>
        <p:nvSpPr>
          <p:cNvPr id="7" name="Title 1"/>
          <p:cNvSpPr txBox="1">
            <a:spLocks/>
          </p:cNvSpPr>
          <p:nvPr/>
        </p:nvSpPr>
        <p:spPr bwMode="auto">
          <a:xfrm>
            <a:off x="0" y="8493"/>
            <a:ext cx="9144000" cy="1044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3200" b="1" kern="1200">
                <a:solidFill>
                  <a:schemeClr val="tx1"/>
                </a:solidFill>
                <a:latin typeface="+mn-lt"/>
                <a:ea typeface="+mj-ea"/>
                <a:cs typeface="+mj-cs"/>
              </a:defRPr>
            </a:lvl1pPr>
            <a:lvl2pPr algn="ctr" rtl="0" eaLnBrk="0" fontAlgn="base" hangingPunct="0">
              <a:spcBef>
                <a:spcPct val="0"/>
              </a:spcBef>
              <a:spcAft>
                <a:spcPct val="0"/>
              </a:spcAft>
              <a:defRPr sz="3200" b="1">
                <a:solidFill>
                  <a:schemeClr val="tx1"/>
                </a:solidFill>
                <a:latin typeface="CF Din" pitchFamily="2" charset="0"/>
              </a:defRPr>
            </a:lvl2pPr>
            <a:lvl3pPr algn="ctr" rtl="0" eaLnBrk="0" fontAlgn="base" hangingPunct="0">
              <a:spcBef>
                <a:spcPct val="0"/>
              </a:spcBef>
              <a:spcAft>
                <a:spcPct val="0"/>
              </a:spcAft>
              <a:defRPr sz="3200" b="1">
                <a:solidFill>
                  <a:schemeClr val="tx1"/>
                </a:solidFill>
                <a:latin typeface="CF Din" pitchFamily="2" charset="0"/>
              </a:defRPr>
            </a:lvl3pPr>
            <a:lvl4pPr algn="ctr" rtl="0" eaLnBrk="0" fontAlgn="base" hangingPunct="0">
              <a:spcBef>
                <a:spcPct val="0"/>
              </a:spcBef>
              <a:spcAft>
                <a:spcPct val="0"/>
              </a:spcAft>
              <a:defRPr sz="3200" b="1">
                <a:solidFill>
                  <a:schemeClr val="tx1"/>
                </a:solidFill>
                <a:latin typeface="CF Din" pitchFamily="2" charset="0"/>
              </a:defRPr>
            </a:lvl4pPr>
            <a:lvl5pPr algn="ctr" rtl="0" eaLnBrk="0" fontAlgn="base" hangingPunct="0">
              <a:spcBef>
                <a:spcPct val="0"/>
              </a:spcBef>
              <a:spcAft>
                <a:spcPct val="0"/>
              </a:spcAft>
              <a:defRPr sz="3200" b="1">
                <a:solidFill>
                  <a:schemeClr val="tx1"/>
                </a:solidFill>
                <a:latin typeface="CF Din" pitchFamily="2" charset="0"/>
              </a:defRPr>
            </a:lvl5pPr>
            <a:lvl6pPr marL="457200" algn="ctr" rtl="0" eaLnBrk="1" fontAlgn="base" hangingPunct="1">
              <a:spcBef>
                <a:spcPct val="0"/>
              </a:spcBef>
              <a:spcAft>
                <a:spcPct val="0"/>
              </a:spcAft>
              <a:defRPr sz="3200" b="1">
                <a:solidFill>
                  <a:schemeClr val="tx1"/>
                </a:solidFill>
                <a:latin typeface="CF Din" pitchFamily="2" charset="0"/>
              </a:defRPr>
            </a:lvl6pPr>
            <a:lvl7pPr marL="914400" algn="ctr" rtl="0" eaLnBrk="1" fontAlgn="base" hangingPunct="1">
              <a:spcBef>
                <a:spcPct val="0"/>
              </a:spcBef>
              <a:spcAft>
                <a:spcPct val="0"/>
              </a:spcAft>
              <a:defRPr sz="3200" b="1">
                <a:solidFill>
                  <a:schemeClr val="tx1"/>
                </a:solidFill>
                <a:latin typeface="CF Din" pitchFamily="2" charset="0"/>
              </a:defRPr>
            </a:lvl7pPr>
            <a:lvl8pPr marL="1371600" algn="ctr" rtl="0" eaLnBrk="1" fontAlgn="base" hangingPunct="1">
              <a:spcBef>
                <a:spcPct val="0"/>
              </a:spcBef>
              <a:spcAft>
                <a:spcPct val="0"/>
              </a:spcAft>
              <a:defRPr sz="3200" b="1">
                <a:solidFill>
                  <a:schemeClr val="tx1"/>
                </a:solidFill>
                <a:latin typeface="CF Din" pitchFamily="2" charset="0"/>
              </a:defRPr>
            </a:lvl8pPr>
            <a:lvl9pPr marL="1828800" algn="ctr" rtl="0" eaLnBrk="1" fontAlgn="base" hangingPunct="1">
              <a:spcBef>
                <a:spcPct val="0"/>
              </a:spcBef>
              <a:spcAft>
                <a:spcPct val="0"/>
              </a:spcAft>
              <a:defRPr sz="3200" b="1">
                <a:solidFill>
                  <a:schemeClr val="tx1"/>
                </a:solidFill>
                <a:latin typeface="CF Din" pitchFamily="2" charset="0"/>
              </a:defRPr>
            </a:lvl9pPr>
          </a:lstStyle>
          <a:p>
            <a:r>
              <a:rPr lang="en-US" b="0" dirty="0" smtClean="0"/>
              <a:t>Users </a:t>
            </a:r>
            <a:r>
              <a:rPr lang="en-US" b="0" dirty="0"/>
              <a:t>needs analysis </a:t>
            </a:r>
            <a:r>
              <a:rPr lang="en-US" sz="1800" b="0" dirty="0" smtClean="0"/>
              <a:t>(2/2</a:t>
            </a:r>
            <a:r>
              <a:rPr lang="en-US" sz="1800" b="0" dirty="0" smtClean="0"/>
              <a:t>)</a:t>
            </a:r>
            <a:endParaRPr lang="en-US" sz="1800" b="0" dirty="0"/>
          </a:p>
        </p:txBody>
      </p:sp>
      <p:sp>
        <p:nvSpPr>
          <p:cNvPr id="8" name="Rectangle 4"/>
          <p:cNvSpPr/>
          <p:nvPr/>
        </p:nvSpPr>
        <p:spPr>
          <a:xfrm>
            <a:off x="827584" y="1268760"/>
            <a:ext cx="7560840" cy="3877985"/>
          </a:xfrm>
          <a:prstGeom prst="rect">
            <a:avLst/>
          </a:prstGeom>
        </p:spPr>
        <p:txBody>
          <a:bodyPr wrap="square">
            <a:spAutoFit/>
          </a:bodyPr>
          <a:lstStyle/>
          <a:p>
            <a:pPr algn="l"/>
            <a:r>
              <a:rPr lang="en-US" sz="2000" b="0" dirty="0" smtClean="0">
                <a:solidFill>
                  <a:schemeClr val="tx1"/>
                </a:solidFill>
                <a:latin typeface="+mn-lt"/>
              </a:rPr>
              <a:t>Users may be:</a:t>
            </a:r>
            <a:endParaRPr lang="el-GR" sz="2000" b="0" dirty="0" smtClean="0">
              <a:solidFill>
                <a:schemeClr val="tx1"/>
              </a:solidFill>
              <a:latin typeface="+mn-lt"/>
            </a:endParaRPr>
          </a:p>
          <a:p>
            <a:pPr marL="541338" indent="-204788" algn="l">
              <a:spcBef>
                <a:spcPts val="600"/>
              </a:spcBef>
              <a:buClr>
                <a:schemeClr val="tx1">
                  <a:lumMod val="50000"/>
                  <a:lumOff val="50000"/>
                </a:schemeClr>
              </a:buClr>
              <a:buSzPct val="75000"/>
              <a:buFont typeface="Wingdings" panose="05000000000000000000" pitchFamily="2" charset="2"/>
              <a:buChar char="§"/>
            </a:pPr>
            <a:r>
              <a:rPr lang="en-US" sz="2000" b="0" dirty="0" smtClean="0">
                <a:solidFill>
                  <a:schemeClr val="tx1"/>
                </a:solidFill>
                <a:latin typeface="+mn-lt"/>
              </a:rPr>
              <a:t>specialists or/and general public</a:t>
            </a:r>
            <a:endParaRPr lang="el-GR" sz="2000" b="0" dirty="0">
              <a:solidFill>
                <a:schemeClr val="tx1"/>
              </a:solidFill>
              <a:latin typeface="+mn-lt"/>
            </a:endParaRPr>
          </a:p>
          <a:p>
            <a:pPr marL="541338" indent="-204788" algn="l">
              <a:spcBef>
                <a:spcPts val="600"/>
              </a:spcBef>
              <a:buClr>
                <a:schemeClr val="tx1">
                  <a:lumMod val="50000"/>
                  <a:lumOff val="50000"/>
                </a:schemeClr>
              </a:buClr>
              <a:buSzPct val="75000"/>
              <a:buFont typeface="Wingdings" panose="05000000000000000000" pitchFamily="2" charset="2"/>
              <a:buChar char="§"/>
            </a:pPr>
            <a:r>
              <a:rPr lang="en-US" sz="2000" b="0" dirty="0" smtClean="0">
                <a:solidFill>
                  <a:schemeClr val="tx1"/>
                </a:solidFill>
                <a:latin typeface="+mn-lt"/>
              </a:rPr>
              <a:t>frequent or</a:t>
            </a:r>
            <a:r>
              <a:rPr lang="el-GR" sz="2000" b="0" dirty="0" smtClean="0">
                <a:solidFill>
                  <a:schemeClr val="tx1"/>
                </a:solidFill>
                <a:latin typeface="+mn-lt"/>
              </a:rPr>
              <a:t> </a:t>
            </a:r>
            <a:r>
              <a:rPr lang="en-US" sz="2000" b="0" dirty="0" smtClean="0">
                <a:solidFill>
                  <a:schemeClr val="tx1"/>
                </a:solidFill>
                <a:latin typeface="+mn-lt"/>
              </a:rPr>
              <a:t>occasional</a:t>
            </a:r>
            <a:endParaRPr lang="el-GR" sz="2000" b="0" dirty="0">
              <a:solidFill>
                <a:schemeClr val="tx1"/>
              </a:solidFill>
              <a:latin typeface="+mn-lt"/>
            </a:endParaRPr>
          </a:p>
          <a:p>
            <a:pPr marL="541338" indent="-204788" algn="l">
              <a:spcBef>
                <a:spcPts val="600"/>
              </a:spcBef>
              <a:buClr>
                <a:schemeClr val="tx1">
                  <a:lumMod val="50000"/>
                  <a:lumOff val="50000"/>
                </a:schemeClr>
              </a:buClr>
              <a:buSzPct val="75000"/>
              <a:buFont typeface="Wingdings" panose="05000000000000000000" pitchFamily="2" charset="2"/>
              <a:buChar char="§"/>
            </a:pPr>
            <a:r>
              <a:rPr lang="en-US" sz="2000" b="0" dirty="0" smtClean="0">
                <a:solidFill>
                  <a:schemeClr val="tx1"/>
                </a:solidFill>
                <a:latin typeface="+mn-lt"/>
              </a:rPr>
              <a:t>young or elderly people</a:t>
            </a:r>
            <a:endParaRPr lang="el-GR" sz="2000" b="0" dirty="0">
              <a:solidFill>
                <a:schemeClr val="tx1"/>
              </a:solidFill>
              <a:latin typeface="+mn-lt"/>
            </a:endParaRPr>
          </a:p>
          <a:p>
            <a:pPr marL="541338" indent="-204788" algn="l">
              <a:spcBef>
                <a:spcPts val="600"/>
              </a:spcBef>
              <a:buClr>
                <a:schemeClr val="tx1">
                  <a:lumMod val="50000"/>
                  <a:lumOff val="50000"/>
                </a:schemeClr>
              </a:buClr>
              <a:buSzPct val="75000"/>
              <a:buFont typeface="Wingdings" panose="05000000000000000000" pitchFamily="2" charset="2"/>
              <a:buChar char="§"/>
            </a:pPr>
            <a:r>
              <a:rPr lang="en-US" sz="2000" b="0" dirty="0" smtClean="0">
                <a:solidFill>
                  <a:schemeClr val="tx1"/>
                </a:solidFill>
                <a:latin typeface="+mn-lt"/>
              </a:rPr>
              <a:t>Belong to different groups with diverse goals (e.g. the customers and the employees of a shop)</a:t>
            </a:r>
            <a:endParaRPr lang="el-GR" sz="2000" b="0" dirty="0">
              <a:solidFill>
                <a:schemeClr val="tx1"/>
              </a:solidFill>
              <a:latin typeface="+mn-lt"/>
            </a:endParaRPr>
          </a:p>
          <a:p>
            <a:pPr algn="l">
              <a:spcBef>
                <a:spcPts val="600"/>
              </a:spcBef>
            </a:pPr>
            <a:endParaRPr lang="en-US" sz="2000" b="0" dirty="0" smtClean="0">
              <a:solidFill>
                <a:schemeClr val="tx1"/>
              </a:solidFill>
              <a:latin typeface="+mn-lt"/>
            </a:endParaRPr>
          </a:p>
          <a:p>
            <a:pPr algn="l">
              <a:spcBef>
                <a:spcPts val="600"/>
              </a:spcBef>
            </a:pPr>
            <a:r>
              <a:rPr lang="en-US" sz="2000" b="0" dirty="0" smtClean="0">
                <a:solidFill>
                  <a:schemeClr val="tx1"/>
                </a:solidFill>
                <a:latin typeface="+mn-lt"/>
              </a:rPr>
              <a:t>Therefore, users needs analysis must address all relevant user groups</a:t>
            </a:r>
            <a:endParaRPr lang="el-GR" sz="2000" b="0" dirty="0" smtClean="0">
              <a:solidFill>
                <a:schemeClr val="tx1"/>
              </a:solidFill>
              <a:latin typeface="+mn-lt"/>
            </a:endParaRPr>
          </a:p>
        </p:txBody>
      </p:sp>
      <p:sp>
        <p:nvSpPr>
          <p:cNvPr id="6" name="Θέση υποσέλιδου 6"/>
          <p:cNvSpPr>
            <a:spLocks noGrp="1"/>
          </p:cNvSpPr>
          <p:nvPr>
            <p:ph type="ftr" sz="quarter" idx="11"/>
          </p:nvPr>
        </p:nvSpPr>
        <p:spPr>
          <a:xfrm>
            <a:off x="2699792" y="6492875"/>
            <a:ext cx="3816424" cy="365125"/>
          </a:xfrm>
        </p:spPr>
        <p:txBody>
          <a:bodyPr/>
          <a:lstStyle/>
          <a:p>
            <a:pPr>
              <a:defRPr/>
            </a:pPr>
            <a:r>
              <a:rPr lang="en-US" dirty="0" smtClean="0"/>
              <a:t>User-centered design</a:t>
            </a:r>
            <a:endParaRPr lang="en-GB" dirty="0"/>
          </a:p>
        </p:txBody>
      </p:sp>
    </p:spTree>
    <p:extLst>
      <p:ext uri="{BB962C8B-B14F-4D97-AF65-F5344CB8AC3E}">
        <p14:creationId xmlns:p14="http://schemas.microsoft.com/office/powerpoint/2010/main" val="10824055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2443163"/>
            <a:ext cx="8892480" cy="1902059"/>
          </a:xfrm>
          <a:prstGeom prst="rect">
            <a:avLst/>
          </a:prstGeom>
          <a:noFill/>
        </p:spPr>
        <p:txBody>
          <a:bodyPr wrap="square">
            <a:spAutoFit/>
          </a:bodyPr>
          <a:lstStyle/>
          <a:p>
            <a:pPr algn="ctr">
              <a:defRPr/>
            </a:pPr>
            <a:endParaRPr lang="el-GR" sz="2800" dirty="0">
              <a:solidFill>
                <a:srgbClr val="FF9900"/>
              </a:solidFill>
              <a:latin typeface="+mn-lt"/>
            </a:endParaRPr>
          </a:p>
          <a:p>
            <a:pPr algn="ctr">
              <a:defRPr/>
            </a:pPr>
            <a:r>
              <a:rPr lang="el-GR" sz="2800" b="0" dirty="0">
                <a:solidFill>
                  <a:schemeClr val="tx1"/>
                </a:solidFill>
                <a:latin typeface="+mn-lt"/>
              </a:rPr>
              <a:t>Διδάγματα από την ανάλυση απαιτήσεων &amp; αναγκών</a:t>
            </a:r>
          </a:p>
          <a:p>
            <a:pPr algn="ctr">
              <a:defRPr/>
            </a:pPr>
            <a:endParaRPr lang="el-GR" sz="2800" dirty="0">
              <a:solidFill>
                <a:srgbClr val="FF9900"/>
              </a:solidFill>
              <a:latin typeface="+mn-lt"/>
            </a:endParaRPr>
          </a:p>
        </p:txBody>
      </p:sp>
    </p:spTree>
    <p:extLst>
      <p:ext uri="{BB962C8B-B14F-4D97-AF65-F5344CB8AC3E}">
        <p14:creationId xmlns:p14="http://schemas.microsoft.com/office/powerpoint/2010/main" val="4140901302"/>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halkReg2.jpg"/>
          <p:cNvPicPr>
            <a:picLocks noChangeAspect="1"/>
          </p:cNvPicPr>
          <p:nvPr/>
        </p:nvPicPr>
        <p:blipFill rotWithShape="1">
          <a:blip r:embed="rId3">
            <a:extLst>
              <a:ext uri="{28A0092B-C50C-407E-A947-70E740481C1C}">
                <a14:useLocalDpi xmlns:a14="http://schemas.microsoft.com/office/drawing/2010/main" val="0"/>
              </a:ext>
            </a:extLst>
          </a:blip>
          <a:srcRect r="12895"/>
          <a:stretch/>
        </p:blipFill>
        <p:spPr bwMode="auto">
          <a:xfrm>
            <a:off x="5037139" y="857250"/>
            <a:ext cx="4106862"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Box 4"/>
          <p:cNvSpPr txBox="1">
            <a:spLocks noChangeArrowheads="1"/>
          </p:cNvSpPr>
          <p:nvPr/>
        </p:nvSpPr>
        <p:spPr bwMode="auto">
          <a:xfrm>
            <a:off x="357188" y="928688"/>
            <a:ext cx="4286250" cy="5004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eaLnBrk="1" hangingPunct="1">
              <a:spcAft>
                <a:spcPts val="600"/>
              </a:spcAft>
            </a:pPr>
            <a:r>
              <a:rPr lang="el-GR" altLang="el-GR" sz="1800" b="0" i="1" dirty="0">
                <a:latin typeface="+mn-lt"/>
              </a:rPr>
              <a:t>Εφαρμογή: </a:t>
            </a:r>
            <a:r>
              <a:rPr lang="el-GR" altLang="el-GR" sz="1800" b="0" dirty="0">
                <a:latin typeface="+mn-lt"/>
              </a:rPr>
              <a:t>Σχεδιασμός οικολογικού διαμεσολαβητή αίθουσας ελέγχου διανομής μέσης τάσης στη ΔΕΗ.</a:t>
            </a:r>
          </a:p>
          <a:p>
            <a:pPr algn="l" eaLnBrk="1" hangingPunct="1">
              <a:spcAft>
                <a:spcPts val="600"/>
              </a:spcAft>
            </a:pPr>
            <a:r>
              <a:rPr lang="el-GR" altLang="el-GR" sz="1800" b="0" i="1" dirty="0">
                <a:latin typeface="+mn-lt"/>
              </a:rPr>
              <a:t>Καθήκον: </a:t>
            </a:r>
            <a:r>
              <a:rPr lang="el-GR" altLang="el-GR" sz="1800" b="0" dirty="0">
                <a:latin typeface="+mn-lt"/>
              </a:rPr>
              <a:t>Έλεγχος του δικτύου ηλεκτροδότησης περιοχής Αθηνών.</a:t>
            </a:r>
          </a:p>
          <a:p>
            <a:pPr algn="l" eaLnBrk="1" hangingPunct="1">
              <a:spcAft>
                <a:spcPts val="600"/>
              </a:spcAft>
            </a:pPr>
            <a:r>
              <a:rPr lang="el-GR" altLang="el-GR" sz="1800" b="0" dirty="0">
                <a:latin typeface="+mn-lt"/>
              </a:rPr>
              <a:t>Κατά την ανάλυση των αναγκών, διαπιστώθηκε ότι οι εργαζόμενοι σημειώνουν με κιμωλία στον πίνακα ελέγχου την κατάσταση των διακοπτών καθώς και την πρόσκαιρη κατάσταση διαφόρων γραμμών. </a:t>
            </a:r>
          </a:p>
          <a:p>
            <a:pPr algn="l" eaLnBrk="1" hangingPunct="1">
              <a:spcAft>
                <a:spcPts val="600"/>
              </a:spcAft>
            </a:pPr>
            <a:r>
              <a:rPr lang="el-GR" altLang="el-GR" sz="1800" b="0" dirty="0">
                <a:latin typeface="+mn-lt"/>
              </a:rPr>
              <a:t>Αυτές οι άτυπες πληροφορίες καταδεικνύουν ανάγκες υποστήριξης της μνήμης των εργαζομένων οι οποίες δεν ικανοποιούνται από τον υπάρχοντα διαμεσολαβητή.</a:t>
            </a:r>
          </a:p>
        </p:txBody>
      </p:sp>
      <p:pic>
        <p:nvPicPr>
          <p:cNvPr id="12292" name="Picture 2" descr="IEA_Fig_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0688" y="2541588"/>
            <a:ext cx="2714625"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6" descr="DEH_0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86438" y="4895850"/>
            <a:ext cx="228600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ular Callout 8"/>
          <p:cNvSpPr/>
          <p:nvPr/>
        </p:nvSpPr>
        <p:spPr>
          <a:xfrm>
            <a:off x="6572250" y="2428875"/>
            <a:ext cx="1714500" cy="2214563"/>
          </a:xfrm>
          <a:prstGeom prst="wedgeRoundRectCallout">
            <a:avLst>
              <a:gd name="adj1" fmla="val -70615"/>
              <a:gd name="adj2" fmla="val 100008"/>
              <a:gd name="adj3" fmla="val 16667"/>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3" name="Rectangle 2"/>
          <p:cNvSpPr/>
          <p:nvPr/>
        </p:nvSpPr>
        <p:spPr>
          <a:xfrm>
            <a:off x="179512" y="0"/>
            <a:ext cx="8964488" cy="830997"/>
          </a:xfrm>
          <a:prstGeom prst="rect">
            <a:avLst/>
          </a:prstGeom>
        </p:spPr>
        <p:txBody>
          <a:bodyPr wrap="square">
            <a:spAutoFit/>
          </a:bodyPr>
          <a:lstStyle/>
          <a:p>
            <a:pPr>
              <a:defRPr/>
            </a:pPr>
            <a:r>
              <a:rPr lang="el-GR" b="0" dirty="0">
                <a:solidFill>
                  <a:schemeClr val="tx1"/>
                </a:solidFill>
                <a:latin typeface="+mn-lt"/>
              </a:rPr>
              <a:t>Άτυπες πληροφορίες και «καταχρήσεις» που χρησιμοποιούν οι εργαζόμενοι υποδεικνύουν ανάγκες τους</a:t>
            </a:r>
          </a:p>
        </p:txBody>
      </p:sp>
    </p:spTree>
    <p:extLst>
      <p:ext uri="{BB962C8B-B14F-4D97-AF65-F5344CB8AC3E}">
        <p14:creationId xmlns:p14="http://schemas.microsoft.com/office/powerpoint/2010/main" val="15238425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229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2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Box 4"/>
          <p:cNvSpPr txBox="1">
            <a:spLocks noChangeArrowheads="1"/>
          </p:cNvSpPr>
          <p:nvPr/>
        </p:nvSpPr>
        <p:spPr bwMode="auto">
          <a:xfrm>
            <a:off x="500063" y="920750"/>
            <a:ext cx="4929187"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eaLnBrk="1" hangingPunct="1">
              <a:spcAft>
                <a:spcPts val="1200"/>
              </a:spcAft>
            </a:pPr>
            <a:r>
              <a:rPr lang="el-GR" altLang="el-GR" sz="1600" b="0" i="1" dirty="0">
                <a:latin typeface="+mn-lt"/>
              </a:rPr>
              <a:t>Εφαρμογή:</a:t>
            </a:r>
            <a:r>
              <a:rPr lang="el-GR" altLang="el-GR" sz="1600" b="0" dirty="0">
                <a:latin typeface="+mn-lt"/>
              </a:rPr>
              <a:t> Ανάπτυξη ηλεκτρονικού αναισθησιολογικού διαγράμματος.</a:t>
            </a:r>
          </a:p>
          <a:p>
            <a:pPr algn="l" eaLnBrk="1" hangingPunct="1">
              <a:spcAft>
                <a:spcPts val="1200"/>
              </a:spcAft>
            </a:pPr>
            <a:r>
              <a:rPr lang="el-GR" altLang="el-GR" sz="1600" b="0" dirty="0">
                <a:latin typeface="+mn-lt"/>
              </a:rPr>
              <a:t>Το αναισθησιολογικό διάγραμμα είναι έντυπη φόρμα στην οποία ο αναισθησιολόγος συμπληρώνει (</a:t>
            </a:r>
            <a:r>
              <a:rPr lang="en-US" altLang="el-GR" sz="1600" b="0" dirty="0" err="1">
                <a:latin typeface="+mn-lt"/>
              </a:rPr>
              <a:t>i</a:t>
            </a:r>
            <a:r>
              <a:rPr lang="en-US" altLang="el-GR" sz="1600" b="0" dirty="0">
                <a:latin typeface="+mn-lt"/>
              </a:rPr>
              <a:t>) </a:t>
            </a:r>
            <a:r>
              <a:rPr lang="el-GR" altLang="el-GR" sz="1600" b="0" dirty="0">
                <a:latin typeface="+mn-lt"/>
              </a:rPr>
              <a:t>τα φάρμακα που χορηγεί και (</a:t>
            </a:r>
            <a:r>
              <a:rPr lang="en-US" altLang="el-GR" sz="1600" b="0" dirty="0">
                <a:latin typeface="+mn-lt"/>
              </a:rPr>
              <a:t>ii)</a:t>
            </a:r>
            <a:r>
              <a:rPr lang="el-GR" altLang="el-GR" sz="1600" b="0" dirty="0">
                <a:latin typeface="+mn-lt"/>
              </a:rPr>
              <a:t> βασικές ζωτικές ενδείξεις του ασθενούς κατά τη διάρκεια μιας επέμβασης.</a:t>
            </a:r>
          </a:p>
          <a:p>
            <a:pPr algn="l" eaLnBrk="1" hangingPunct="1">
              <a:spcAft>
                <a:spcPts val="1200"/>
              </a:spcAft>
            </a:pPr>
            <a:r>
              <a:rPr lang="el-GR" altLang="el-GR" sz="1600" b="0" dirty="0">
                <a:latin typeface="+mn-lt"/>
              </a:rPr>
              <a:t>Βασική λειτουργία του είναι η υποστήριξη της μνήμης του αναισθησιολόγου.</a:t>
            </a:r>
          </a:p>
          <a:p>
            <a:pPr algn="l" eaLnBrk="1" hangingPunct="1">
              <a:spcAft>
                <a:spcPts val="1200"/>
              </a:spcAft>
            </a:pPr>
            <a:r>
              <a:rPr lang="el-GR" altLang="el-GR" sz="1600" b="0" dirty="0">
                <a:latin typeface="+mn-lt"/>
              </a:rPr>
              <a:t>Συστηματικές παρατηρήσεις έδειξαν ότι πολλοί αναισθησιολόγοι είτε δεν το συμπληρώνουν, είτε το συμπληρώνουν εκ των υστέρων.</a:t>
            </a:r>
          </a:p>
          <a:p>
            <a:pPr algn="l" eaLnBrk="1" hangingPunct="1">
              <a:spcAft>
                <a:spcPts val="1200"/>
              </a:spcAft>
            </a:pPr>
            <a:r>
              <a:rPr lang="el-GR" altLang="el-GR" sz="1600" b="0" i="1" dirty="0">
                <a:latin typeface="+mn-lt"/>
              </a:rPr>
              <a:t>Η αιτία: </a:t>
            </a:r>
            <a:r>
              <a:rPr lang="el-GR" altLang="el-GR" sz="1600" b="0" dirty="0">
                <a:latin typeface="+mn-lt"/>
              </a:rPr>
              <a:t>Σε περίπτωση δικαστικής διερεύνησης ανεπιτυχούς επέμβασης, το αναισθησιολογικό διάγραμμα μπορεί να αποτελέσει πειστήριο.</a:t>
            </a:r>
          </a:p>
          <a:p>
            <a:pPr algn="l" eaLnBrk="1" hangingPunct="1">
              <a:spcAft>
                <a:spcPts val="1200"/>
              </a:spcAft>
            </a:pPr>
            <a:r>
              <a:rPr lang="el-GR" altLang="el-GR" sz="1600" b="0" dirty="0">
                <a:latin typeface="+mn-lt"/>
              </a:rPr>
              <a:t>Το γεγονός αυτό μπορεί να ακυρώσει τη χρήση του πληροφοριακού συστήματος. </a:t>
            </a:r>
          </a:p>
        </p:txBody>
      </p:sp>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0863" y="1447800"/>
            <a:ext cx="3155950" cy="433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51520" y="5715"/>
            <a:ext cx="8892480" cy="830997"/>
          </a:xfrm>
          <a:prstGeom prst="rect">
            <a:avLst/>
          </a:prstGeom>
        </p:spPr>
        <p:txBody>
          <a:bodyPr wrap="square">
            <a:spAutoFit/>
          </a:bodyPr>
          <a:lstStyle/>
          <a:p>
            <a:pPr>
              <a:defRPr/>
            </a:pPr>
            <a:r>
              <a:rPr lang="el-GR" b="0" dirty="0" smtClean="0">
                <a:solidFill>
                  <a:schemeClr val="tx1"/>
                </a:solidFill>
                <a:latin typeface="+mn-lt"/>
              </a:rPr>
              <a:t>Τυπικές ευθύνες πρέπει να λαμβάνονται υπ’ όψη κατά την ανάλυση των απαιτήσεων και αναγκών</a:t>
            </a:r>
            <a:endParaRPr lang="el-GR" b="0" dirty="0">
              <a:solidFill>
                <a:schemeClr val="tx1"/>
              </a:solidFill>
              <a:latin typeface="+mn-lt"/>
            </a:endParaRPr>
          </a:p>
        </p:txBody>
      </p:sp>
    </p:spTree>
    <p:extLst>
      <p:ext uri="{BB962C8B-B14F-4D97-AF65-F5344CB8AC3E}">
        <p14:creationId xmlns:p14="http://schemas.microsoft.com/office/powerpoint/2010/main" val="965725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3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42875"/>
            <a:ext cx="9144000" cy="461665"/>
          </a:xfrm>
          <a:prstGeom prst="rect">
            <a:avLst/>
          </a:prstGeom>
          <a:noFill/>
        </p:spPr>
        <p:txBody>
          <a:bodyPr>
            <a:spAutoFit/>
          </a:bodyPr>
          <a:lstStyle/>
          <a:p>
            <a:pPr algn="ctr">
              <a:defRPr/>
            </a:pPr>
            <a:r>
              <a:rPr lang="el-GR" b="0" dirty="0">
                <a:solidFill>
                  <a:schemeClr val="tx1"/>
                </a:solidFill>
                <a:latin typeface="+mn-lt"/>
              </a:rPr>
              <a:t>Οι ανάγκες των ευκαιριακών χρηστών διαφέρουν από των </a:t>
            </a:r>
            <a:r>
              <a:rPr lang="el-GR" b="0" dirty="0" smtClean="0">
                <a:solidFill>
                  <a:schemeClr val="tx1"/>
                </a:solidFill>
                <a:latin typeface="+mn-lt"/>
              </a:rPr>
              <a:t>μονίμων</a:t>
            </a:r>
            <a:endParaRPr lang="el-GR" b="0" dirty="0">
              <a:solidFill>
                <a:srgbClr val="FF9900"/>
              </a:solidFill>
              <a:latin typeface="Verdana" pitchFamily="34" charset="0"/>
            </a:endParaRPr>
          </a:p>
        </p:txBody>
      </p:sp>
      <p:sp>
        <p:nvSpPr>
          <p:cNvPr id="2052" name="TextBox 4"/>
          <p:cNvSpPr txBox="1">
            <a:spLocks noChangeArrowheads="1"/>
          </p:cNvSpPr>
          <p:nvPr/>
        </p:nvSpPr>
        <p:spPr bwMode="auto">
          <a:xfrm>
            <a:off x="428625" y="620688"/>
            <a:ext cx="4572000" cy="2905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eaLnBrk="1" hangingPunct="1">
              <a:spcAft>
                <a:spcPts val="600"/>
              </a:spcAft>
            </a:pPr>
            <a:r>
              <a:rPr lang="el-GR" altLang="el-GR" sz="1800" b="0" i="1" dirty="0">
                <a:latin typeface="+mn-lt"/>
              </a:rPr>
              <a:t>Εφαρμογή: </a:t>
            </a:r>
            <a:r>
              <a:rPr lang="el-GR" altLang="el-GR" sz="1800" b="0" dirty="0">
                <a:latin typeface="+mn-lt"/>
              </a:rPr>
              <a:t>Ολοκληρωμένο Πληροφοριακό Σύστημα του Υπουργείου Οικονομικών.</a:t>
            </a:r>
          </a:p>
          <a:p>
            <a:pPr algn="l" eaLnBrk="1" hangingPunct="1">
              <a:spcAft>
                <a:spcPts val="600"/>
              </a:spcAft>
            </a:pPr>
            <a:r>
              <a:rPr lang="el-GR" altLang="el-GR" sz="1800" b="0" i="1" dirty="0">
                <a:latin typeface="+mn-lt"/>
              </a:rPr>
              <a:t>Χρήστες:</a:t>
            </a:r>
            <a:r>
              <a:rPr lang="el-GR" altLang="el-GR" sz="1800" b="0" dirty="0">
                <a:latin typeface="+mn-lt"/>
              </a:rPr>
              <a:t> Υπάλληλοι των υπουργείων και δημοσίων υπηρεσιών.</a:t>
            </a:r>
          </a:p>
          <a:p>
            <a:pPr algn="l" eaLnBrk="1" hangingPunct="1">
              <a:spcAft>
                <a:spcPts val="600"/>
              </a:spcAft>
            </a:pPr>
            <a:r>
              <a:rPr lang="el-GR" altLang="el-GR" sz="1800" b="0" i="1" dirty="0">
                <a:latin typeface="+mn-lt"/>
              </a:rPr>
              <a:t>Καθήκοντα:</a:t>
            </a:r>
            <a:r>
              <a:rPr lang="el-GR" altLang="el-GR" sz="1800" b="0" dirty="0">
                <a:latin typeface="+mn-lt"/>
              </a:rPr>
              <a:t> Διαχείριση δράσεων και  προγραμμάτων χρηματοδοτούμενων από την ΕΕ (σταδιακή συμπλήρωση φορμών, έλεγχος συμπληρωμένων φορμών, αναθεώρηση στοιχείων).</a:t>
            </a:r>
          </a:p>
        </p:txBody>
      </p:sp>
      <p:sp>
        <p:nvSpPr>
          <p:cNvPr id="23559"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l-GR"/>
          </a:p>
        </p:txBody>
      </p:sp>
      <p:graphicFrame>
        <p:nvGraphicFramePr>
          <p:cNvPr id="2050" name="Object 1"/>
          <p:cNvGraphicFramePr>
            <a:graphicFrameLocks noChangeAspect="1"/>
          </p:cNvGraphicFramePr>
          <p:nvPr>
            <p:extLst>
              <p:ext uri="{D42A27DB-BD31-4B8C-83A1-F6EECF244321}">
                <p14:modId xmlns:p14="http://schemas.microsoft.com/office/powerpoint/2010/main" val="2352724407"/>
              </p:ext>
            </p:extLst>
          </p:nvPr>
        </p:nvGraphicFramePr>
        <p:xfrm>
          <a:off x="5220072" y="3496297"/>
          <a:ext cx="3852491" cy="2707654"/>
        </p:xfrm>
        <a:graphic>
          <a:graphicData uri="http://schemas.openxmlformats.org/presentationml/2006/ole">
            <mc:AlternateContent xmlns:mc="http://schemas.openxmlformats.org/markup-compatibility/2006">
              <mc:Choice xmlns:v="urn:schemas-microsoft-com:vml" Requires="v">
                <p:oleObj spid="_x0000_s13352" r:id="rId4" imgW="7428571" imgH="5885714" progId="CPaint5">
                  <p:embed/>
                </p:oleObj>
              </mc:Choice>
              <mc:Fallback>
                <p:oleObj r:id="rId4" imgW="7428571" imgH="5885714" progId="CPaint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0072" y="3496297"/>
                        <a:ext cx="3852491" cy="2707654"/>
                      </a:xfrm>
                      <a:prstGeom prst="rect">
                        <a:avLst/>
                      </a:prstGeom>
                      <a:noFill/>
                      <a:ln>
                        <a:noFill/>
                      </a:ln>
                      <a:extLst/>
                    </p:spPr>
                  </p:pic>
                </p:oleObj>
              </mc:Fallback>
            </mc:AlternateContent>
          </a:graphicData>
        </a:graphic>
      </p:graphicFrame>
      <p:pic>
        <p:nvPicPr>
          <p:cNvPr id="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20072" y="693363"/>
            <a:ext cx="3852491" cy="252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TextBox 6"/>
          <p:cNvSpPr txBox="1">
            <a:spLocks noChangeArrowheads="1"/>
          </p:cNvSpPr>
          <p:nvPr/>
        </p:nvSpPr>
        <p:spPr bwMode="auto">
          <a:xfrm>
            <a:off x="6130489" y="3162300"/>
            <a:ext cx="22503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altLang="el-GR" sz="1200" b="0" i="1" dirty="0"/>
              <a:t>Οθόνη πριν τον ανασχεδιασμό</a:t>
            </a:r>
          </a:p>
        </p:txBody>
      </p:sp>
      <p:sp>
        <p:nvSpPr>
          <p:cNvPr id="4" name="TextBox 7"/>
          <p:cNvSpPr txBox="1">
            <a:spLocks noChangeArrowheads="1"/>
          </p:cNvSpPr>
          <p:nvPr/>
        </p:nvSpPr>
        <p:spPr bwMode="auto">
          <a:xfrm>
            <a:off x="6056982" y="6162675"/>
            <a:ext cx="22449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altLang="el-GR" sz="1200" b="0" i="1" dirty="0"/>
              <a:t>Οθόνη μετά τον ανασχεδιασμό</a:t>
            </a:r>
          </a:p>
        </p:txBody>
      </p:sp>
      <p:sp>
        <p:nvSpPr>
          <p:cNvPr id="10" name="TextBox 4"/>
          <p:cNvSpPr txBox="1">
            <a:spLocks noChangeArrowheads="1"/>
          </p:cNvSpPr>
          <p:nvPr/>
        </p:nvSpPr>
        <p:spPr bwMode="auto">
          <a:xfrm>
            <a:off x="428625" y="3545557"/>
            <a:ext cx="4572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eaLnBrk="1" hangingPunct="1">
              <a:spcAft>
                <a:spcPts val="600"/>
              </a:spcAft>
            </a:pPr>
            <a:r>
              <a:rPr lang="el-GR" altLang="el-GR" sz="1800" b="0" dirty="0">
                <a:latin typeface="+mn-lt"/>
              </a:rPr>
              <a:t>Οι αρχικές οθόνες προβάλλουν τους τίτλους των πεδίων και τις προς συμπλήρωση περιοχές. Καλή σχεδιαστική επιλογή για ευκαιριακούς χρήστες.</a:t>
            </a:r>
          </a:p>
        </p:txBody>
      </p:sp>
      <p:sp>
        <p:nvSpPr>
          <p:cNvPr id="11" name="TextBox 4"/>
          <p:cNvSpPr txBox="1">
            <a:spLocks noChangeArrowheads="1"/>
          </p:cNvSpPr>
          <p:nvPr/>
        </p:nvSpPr>
        <p:spPr bwMode="auto">
          <a:xfrm>
            <a:off x="428625" y="4759995"/>
            <a:ext cx="4572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eaLnBrk="1" hangingPunct="1">
              <a:spcAft>
                <a:spcPts val="600"/>
              </a:spcAft>
            </a:pPr>
            <a:r>
              <a:rPr lang="el-GR" altLang="el-GR" sz="1800" b="0" dirty="0">
                <a:latin typeface="+mn-lt"/>
              </a:rPr>
              <a:t>Οι ανασχεδιασμένες οθόνες τονίζουν περισσότερο τα συμπληρωμένα στοιχεία και μειώνουν την οπτική επιβάρυνση των μονίμων χρηστών.</a:t>
            </a:r>
          </a:p>
        </p:txBody>
      </p:sp>
    </p:spTree>
    <p:extLst>
      <p:ext uri="{BB962C8B-B14F-4D97-AF65-F5344CB8AC3E}">
        <p14:creationId xmlns:p14="http://schemas.microsoft.com/office/powerpoint/2010/main" val="39275281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5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p:bldP spid="2055" grpId="0"/>
      <p:bldP spid="4" grpId="0"/>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71437"/>
            <a:ext cx="8964488" cy="738187"/>
          </a:xfrm>
          <a:prstGeom prst="rect">
            <a:avLst/>
          </a:prstGeom>
          <a:noFill/>
        </p:spPr>
        <p:txBody>
          <a:bodyPr wrap="square">
            <a:spAutoFit/>
          </a:bodyPr>
          <a:lstStyle/>
          <a:p>
            <a:pPr algn="ctr">
              <a:defRPr/>
            </a:pPr>
            <a:r>
              <a:rPr lang="el-GR" sz="2100" b="0" dirty="0">
                <a:solidFill>
                  <a:schemeClr val="tx1"/>
                </a:solidFill>
                <a:latin typeface="+mn-lt"/>
              </a:rPr>
              <a:t>Η τυποποίηση που εισάγει ένα </a:t>
            </a:r>
            <a:r>
              <a:rPr lang="el-GR" sz="2100" b="0" dirty="0" smtClean="0">
                <a:solidFill>
                  <a:schemeClr val="tx1"/>
                </a:solidFill>
                <a:latin typeface="+mn-lt"/>
              </a:rPr>
              <a:t>πληροφοριακό σύστημα </a:t>
            </a:r>
            <a:r>
              <a:rPr lang="el-GR" sz="2100" b="0" dirty="0">
                <a:solidFill>
                  <a:schemeClr val="tx1"/>
                </a:solidFill>
                <a:latin typeface="+mn-lt"/>
              </a:rPr>
              <a:t>πρέπει να </a:t>
            </a:r>
            <a:r>
              <a:rPr lang="el-GR" sz="2100" b="0" dirty="0" smtClean="0">
                <a:solidFill>
                  <a:schemeClr val="tx1"/>
                </a:solidFill>
                <a:latin typeface="+mn-lt"/>
              </a:rPr>
              <a:t>λαμβάνει υπόψη την </a:t>
            </a:r>
            <a:r>
              <a:rPr lang="el-GR" sz="2100" b="0" dirty="0">
                <a:solidFill>
                  <a:schemeClr val="tx1"/>
                </a:solidFill>
                <a:latin typeface="+mn-lt"/>
              </a:rPr>
              <a:t>οργανωσιακή ωριμότητα του οργανισμού</a:t>
            </a:r>
          </a:p>
        </p:txBody>
      </p:sp>
      <p:sp>
        <p:nvSpPr>
          <p:cNvPr id="14339" name="TextBox 4"/>
          <p:cNvSpPr txBox="1">
            <a:spLocks noChangeArrowheads="1"/>
          </p:cNvSpPr>
          <p:nvPr/>
        </p:nvSpPr>
        <p:spPr bwMode="auto">
          <a:xfrm>
            <a:off x="428625" y="1268760"/>
            <a:ext cx="4643438" cy="3336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eaLnBrk="1" hangingPunct="1">
              <a:spcAft>
                <a:spcPts val="1200"/>
              </a:spcAft>
            </a:pPr>
            <a:r>
              <a:rPr lang="el-GR" altLang="el-GR" sz="1800" b="0" i="1" dirty="0">
                <a:latin typeface="+mn-lt"/>
              </a:rPr>
              <a:t>Εφαρμογή: </a:t>
            </a:r>
            <a:r>
              <a:rPr lang="el-GR" altLang="el-GR" sz="1800" b="0" dirty="0">
                <a:latin typeface="+mn-lt"/>
              </a:rPr>
              <a:t>Ολοκληρωμένο Πληροφοριακό Σύστημα του Υπουργείου Οικονομικών.</a:t>
            </a:r>
          </a:p>
          <a:p>
            <a:pPr algn="l" eaLnBrk="1" hangingPunct="1">
              <a:spcAft>
                <a:spcPts val="1200"/>
              </a:spcAft>
            </a:pPr>
            <a:r>
              <a:rPr lang="el-GR" altLang="el-GR" sz="1800" b="0" dirty="0">
                <a:latin typeface="+mn-lt"/>
              </a:rPr>
              <a:t>Για </a:t>
            </a:r>
            <a:r>
              <a:rPr lang="el-GR" altLang="el-GR" sz="1800" b="0" dirty="0" smtClean="0">
                <a:latin typeface="+mn-lt"/>
              </a:rPr>
              <a:t>λόγους αξιοπιστίας και λογοδοσίας, </a:t>
            </a:r>
            <a:r>
              <a:rPr lang="el-GR" altLang="el-GR" sz="1800" b="0" dirty="0">
                <a:latin typeface="+mn-lt"/>
              </a:rPr>
              <a:t>ο κάθε εργαζόμενος εισέρχεται στο σύστημα με προσωπικό κωδικό, που του παρέχει δικαιώματα ανάλογα με την θέση του στην ιεραρχία και τα τυπικά καθήκοντά του. </a:t>
            </a:r>
          </a:p>
          <a:p>
            <a:pPr algn="l" eaLnBrk="1" hangingPunct="1">
              <a:spcAft>
                <a:spcPts val="1200"/>
              </a:spcAft>
            </a:pPr>
            <a:r>
              <a:rPr lang="el-GR" altLang="el-GR" sz="1800" b="0" dirty="0">
                <a:latin typeface="+mn-lt"/>
              </a:rPr>
              <a:t>Όμως πολλοί χρήστες, για να ολοκληρώσουν τις εργασίες τους, χρειάζονται περισσότερα δικαιώματα.</a:t>
            </a:r>
          </a:p>
        </p:txBody>
      </p:sp>
      <p:graphicFrame>
        <p:nvGraphicFramePr>
          <p:cNvPr id="5" name="Table 4"/>
          <p:cNvGraphicFramePr>
            <a:graphicFrameLocks noGrp="1"/>
          </p:cNvGraphicFramePr>
          <p:nvPr/>
        </p:nvGraphicFramePr>
        <p:xfrm>
          <a:off x="7215188" y="2046288"/>
          <a:ext cx="1571625" cy="2222500"/>
        </p:xfrm>
        <a:graphic>
          <a:graphicData uri="http://schemas.openxmlformats.org/drawingml/2006/table">
            <a:tbl>
              <a:tblPr/>
              <a:tblGrid>
                <a:gridCol w="847725"/>
                <a:gridCol w="723900"/>
              </a:tblGrid>
              <a:tr h="222250">
                <a:tc>
                  <a:txBody>
                    <a:bodyPr/>
                    <a:lstStyle/>
                    <a:p>
                      <a:pPr marL="0" marR="0" lvl="0" indent="0" algn="ctr" defTabSz="914400" rtl="0" eaLnBrk="1" fontAlgn="base" latinLnBrk="0" hangingPunct="1">
                        <a:lnSpc>
                          <a:spcPct val="115000"/>
                        </a:lnSpc>
                        <a:spcBef>
                          <a:spcPts val="600"/>
                        </a:spcBef>
                        <a:spcAft>
                          <a:spcPct val="0"/>
                        </a:spcAft>
                        <a:buClrTx/>
                        <a:buSzTx/>
                        <a:buFontTx/>
                        <a:buNone/>
                        <a:tabLst/>
                      </a:pPr>
                      <a:r>
                        <a:rPr kumimoji="0" lang="el-GR" sz="1000" b="0" i="0" u="none" strike="noStrike" cap="none" normalizeH="0" baseline="0" smtClean="0">
                          <a:ln>
                            <a:noFill/>
                          </a:ln>
                          <a:solidFill>
                            <a:schemeClr val="tx1"/>
                          </a:solidFill>
                          <a:effectLst/>
                          <a:latin typeface="Tahoma" pitchFamily="34" charset="0"/>
                          <a:cs typeface="Times New Roman" pitchFamily="18" charset="0"/>
                        </a:rPr>
                        <a:t>ΕΠ</a:t>
                      </a:r>
                      <a:endParaRPr kumimoji="0" lang="el-GR"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ts val="600"/>
                        </a:spcBef>
                        <a:spcAft>
                          <a:spcPct val="0"/>
                        </a:spcAft>
                        <a:buClrTx/>
                        <a:buSzTx/>
                        <a:buFontTx/>
                        <a:buNone/>
                        <a:tabLst/>
                      </a:pPr>
                      <a:r>
                        <a:rPr kumimoji="0" lang="el-GR" sz="1000" b="0" i="0" u="none" strike="noStrike" cap="none" normalizeH="0" baseline="0" smtClean="0">
                          <a:ln>
                            <a:noFill/>
                          </a:ln>
                          <a:solidFill>
                            <a:schemeClr val="tx1"/>
                          </a:solidFill>
                          <a:effectLst/>
                          <a:latin typeface="Tahoma" pitchFamily="34" charset="0"/>
                          <a:cs typeface="Times New Roman" pitchFamily="18" charset="0"/>
                        </a:rPr>
                        <a:t>20</a:t>
                      </a:r>
                      <a:endParaRPr kumimoji="0" lang="el-GR"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15000"/>
                        </a:lnSpc>
                        <a:spcBef>
                          <a:spcPts val="600"/>
                        </a:spcBef>
                        <a:spcAft>
                          <a:spcPct val="0"/>
                        </a:spcAft>
                        <a:buClrTx/>
                        <a:buSzTx/>
                        <a:buFontTx/>
                        <a:buNone/>
                        <a:tabLst/>
                      </a:pPr>
                      <a:r>
                        <a:rPr kumimoji="0" lang="el-GR" sz="1000" b="0" i="0" u="none" strike="noStrike" cap="none" normalizeH="0" baseline="0" smtClean="0">
                          <a:ln>
                            <a:noFill/>
                          </a:ln>
                          <a:solidFill>
                            <a:schemeClr val="tx1"/>
                          </a:solidFill>
                          <a:effectLst/>
                          <a:latin typeface="Tahoma" pitchFamily="34" charset="0"/>
                          <a:cs typeface="Times New Roman" pitchFamily="18" charset="0"/>
                        </a:rPr>
                        <a:t>ΚΩΔΙΚΟΣ</a:t>
                      </a:r>
                      <a:endParaRPr kumimoji="0" lang="el-GR"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ts val="600"/>
                        </a:spcBef>
                        <a:spcAft>
                          <a:spcPct val="0"/>
                        </a:spcAft>
                        <a:buClrTx/>
                        <a:buSzTx/>
                        <a:buFontTx/>
                        <a:buNone/>
                        <a:tabLst/>
                      </a:pPr>
                      <a:r>
                        <a:rPr kumimoji="0" lang="el-GR" sz="1000" b="0" i="0" u="none" strike="noStrike" cap="none" normalizeH="0" baseline="0" smtClean="0">
                          <a:ln>
                            <a:noFill/>
                          </a:ln>
                          <a:solidFill>
                            <a:schemeClr val="tx1"/>
                          </a:solidFill>
                          <a:effectLst/>
                          <a:latin typeface="Tahoma" pitchFamily="34" charset="0"/>
                          <a:cs typeface="Times New Roman" pitchFamily="18" charset="0"/>
                        </a:rPr>
                        <a:t>Αρ. Κατ.</a:t>
                      </a:r>
                      <a:endParaRPr kumimoji="0" lang="el-GR"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15000"/>
                        </a:lnSpc>
                        <a:spcBef>
                          <a:spcPts val="600"/>
                        </a:spcBef>
                        <a:spcAft>
                          <a:spcPct val="0"/>
                        </a:spcAft>
                        <a:buClrTx/>
                        <a:buSzTx/>
                        <a:buFontTx/>
                        <a:buNone/>
                        <a:tabLst/>
                      </a:pPr>
                      <a:r>
                        <a:rPr kumimoji="0" lang="el-GR" sz="1000" b="0" i="0" u="none" strike="noStrike" cap="none" normalizeH="0" baseline="0" smtClean="0">
                          <a:ln>
                            <a:noFill/>
                          </a:ln>
                          <a:solidFill>
                            <a:schemeClr val="tx1"/>
                          </a:solidFill>
                          <a:effectLst/>
                          <a:latin typeface="Tahoma" pitchFamily="34" charset="0"/>
                          <a:cs typeface="Times New Roman" pitchFamily="18" charset="0"/>
                        </a:rPr>
                        <a:t>RAT_02</a:t>
                      </a:r>
                      <a:endParaRPr kumimoji="0" lang="el-GR"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E0E0E0"/>
                    </a:solidFill>
                  </a:tcPr>
                </a:tc>
                <a:tc>
                  <a:txBody>
                    <a:bodyPr/>
                    <a:lstStyle/>
                    <a:p>
                      <a:pPr marL="0" marR="0" lvl="0" indent="0" algn="r" defTabSz="914400" rtl="0" eaLnBrk="1" fontAlgn="base" latinLnBrk="0" hangingPunct="1">
                        <a:lnSpc>
                          <a:spcPct val="115000"/>
                        </a:lnSpc>
                        <a:spcBef>
                          <a:spcPts val="600"/>
                        </a:spcBef>
                        <a:spcAft>
                          <a:spcPct val="0"/>
                        </a:spcAft>
                        <a:buClrTx/>
                        <a:buSzTx/>
                        <a:buFontTx/>
                        <a:buNone/>
                        <a:tabLst/>
                      </a:pPr>
                      <a:r>
                        <a:rPr kumimoji="0" lang="el-GR" sz="1000" b="0" i="0" u="none" strike="noStrike" cap="none" normalizeH="0" baseline="0" smtClean="0">
                          <a:ln>
                            <a:noFill/>
                          </a:ln>
                          <a:solidFill>
                            <a:schemeClr val="tx1"/>
                          </a:solidFill>
                          <a:effectLst/>
                          <a:latin typeface="Tahoma" pitchFamily="34" charset="0"/>
                          <a:cs typeface="Times New Roman" pitchFamily="18" charset="0"/>
                        </a:rPr>
                        <a:t>111</a:t>
                      </a:r>
                      <a:endParaRPr kumimoji="0" lang="el-GR"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E0E0E0"/>
                    </a:solidFill>
                  </a:tcPr>
                </a:tc>
              </a:tr>
              <a:tr h="222250">
                <a:tc>
                  <a:txBody>
                    <a:bodyPr/>
                    <a:lstStyle/>
                    <a:p>
                      <a:pPr marL="0" marR="0" lvl="0" indent="0" algn="ctr" defTabSz="914400" rtl="0" eaLnBrk="1" fontAlgn="base" latinLnBrk="0" hangingPunct="1">
                        <a:lnSpc>
                          <a:spcPct val="115000"/>
                        </a:lnSpc>
                        <a:spcBef>
                          <a:spcPts val="600"/>
                        </a:spcBef>
                        <a:spcAft>
                          <a:spcPct val="0"/>
                        </a:spcAft>
                        <a:buClrTx/>
                        <a:buSzTx/>
                        <a:buFontTx/>
                        <a:buNone/>
                        <a:tabLst/>
                      </a:pPr>
                      <a:r>
                        <a:rPr kumimoji="0" lang="el-GR" sz="1000" b="0" i="0" u="none" strike="noStrike" cap="none" normalizeH="0" baseline="0" smtClean="0">
                          <a:ln>
                            <a:noFill/>
                          </a:ln>
                          <a:solidFill>
                            <a:schemeClr val="tx1"/>
                          </a:solidFill>
                          <a:effectLst/>
                          <a:latin typeface="Tahoma" pitchFamily="34" charset="0"/>
                          <a:cs typeface="Times New Roman" pitchFamily="18" charset="0"/>
                        </a:rPr>
                        <a:t>RAT_03</a:t>
                      </a:r>
                      <a:endParaRPr kumimoji="0" lang="el-GR"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E0E0E0"/>
                    </a:solidFill>
                  </a:tcPr>
                </a:tc>
                <a:tc>
                  <a:txBody>
                    <a:bodyPr/>
                    <a:lstStyle/>
                    <a:p>
                      <a:pPr marL="0" marR="0" lvl="0" indent="0" algn="r" defTabSz="914400" rtl="0" eaLnBrk="1" fontAlgn="base" latinLnBrk="0" hangingPunct="1">
                        <a:lnSpc>
                          <a:spcPct val="115000"/>
                        </a:lnSpc>
                        <a:spcBef>
                          <a:spcPts val="600"/>
                        </a:spcBef>
                        <a:spcAft>
                          <a:spcPct val="0"/>
                        </a:spcAft>
                        <a:buClrTx/>
                        <a:buSzTx/>
                        <a:buFontTx/>
                        <a:buNone/>
                        <a:tabLst/>
                      </a:pPr>
                      <a:r>
                        <a:rPr kumimoji="0" lang="el-GR" sz="1000" b="0" i="0" u="none" strike="noStrike" cap="none" normalizeH="0" baseline="0" smtClean="0">
                          <a:ln>
                            <a:noFill/>
                          </a:ln>
                          <a:solidFill>
                            <a:schemeClr val="tx1"/>
                          </a:solidFill>
                          <a:effectLst/>
                          <a:latin typeface="Tahoma" pitchFamily="34" charset="0"/>
                          <a:cs typeface="Times New Roman" pitchFamily="18" charset="0"/>
                        </a:rPr>
                        <a:t>92</a:t>
                      </a:r>
                      <a:endParaRPr kumimoji="0" lang="el-GR"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E0E0E0"/>
                    </a:solidFill>
                  </a:tcPr>
                </a:tc>
              </a:tr>
              <a:tr h="222250">
                <a:tc>
                  <a:txBody>
                    <a:bodyPr/>
                    <a:lstStyle/>
                    <a:p>
                      <a:pPr marL="0" marR="0" lvl="0" indent="0" algn="ctr" defTabSz="914400" rtl="0" eaLnBrk="1" fontAlgn="base" latinLnBrk="0" hangingPunct="1">
                        <a:lnSpc>
                          <a:spcPct val="115000"/>
                        </a:lnSpc>
                        <a:spcBef>
                          <a:spcPts val="600"/>
                        </a:spcBef>
                        <a:spcAft>
                          <a:spcPct val="0"/>
                        </a:spcAft>
                        <a:buClrTx/>
                        <a:buSzTx/>
                        <a:buFontTx/>
                        <a:buNone/>
                        <a:tabLst/>
                      </a:pPr>
                      <a:r>
                        <a:rPr kumimoji="0" lang="el-GR" sz="1000" b="0" i="0" u="none" strike="noStrike" cap="none" normalizeH="0" baseline="0" smtClean="0">
                          <a:ln>
                            <a:noFill/>
                          </a:ln>
                          <a:solidFill>
                            <a:schemeClr val="tx1"/>
                          </a:solidFill>
                          <a:effectLst/>
                          <a:latin typeface="Tahoma" pitchFamily="34" charset="0"/>
                          <a:cs typeface="Times New Roman" pitchFamily="18" charset="0"/>
                        </a:rPr>
                        <a:t>RAT_07</a:t>
                      </a:r>
                      <a:endParaRPr kumimoji="0" lang="el-GR"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r" defTabSz="914400" rtl="0" eaLnBrk="1" fontAlgn="base" latinLnBrk="0" hangingPunct="1">
                        <a:lnSpc>
                          <a:spcPct val="115000"/>
                        </a:lnSpc>
                        <a:spcBef>
                          <a:spcPts val="600"/>
                        </a:spcBef>
                        <a:spcAft>
                          <a:spcPct val="0"/>
                        </a:spcAft>
                        <a:buClrTx/>
                        <a:buSzTx/>
                        <a:buFontTx/>
                        <a:buNone/>
                        <a:tabLst/>
                      </a:pPr>
                      <a:r>
                        <a:rPr kumimoji="0" lang="el-GR" sz="1000" b="0" i="0" u="none" strike="noStrike" cap="none" normalizeH="0" baseline="0" smtClean="0">
                          <a:ln>
                            <a:noFill/>
                          </a:ln>
                          <a:solidFill>
                            <a:schemeClr val="tx1"/>
                          </a:solidFill>
                          <a:effectLst/>
                          <a:latin typeface="Tahoma" pitchFamily="34" charset="0"/>
                          <a:cs typeface="Times New Roman" pitchFamily="18" charset="0"/>
                        </a:rPr>
                        <a:t>2</a:t>
                      </a:r>
                      <a:endParaRPr kumimoji="0" lang="el-GR"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222250">
                <a:tc>
                  <a:txBody>
                    <a:bodyPr/>
                    <a:lstStyle/>
                    <a:p>
                      <a:pPr marL="0" marR="0" lvl="0" indent="0" algn="ctr" defTabSz="914400" rtl="0" eaLnBrk="1" fontAlgn="base" latinLnBrk="0" hangingPunct="1">
                        <a:lnSpc>
                          <a:spcPct val="115000"/>
                        </a:lnSpc>
                        <a:spcBef>
                          <a:spcPts val="600"/>
                        </a:spcBef>
                        <a:spcAft>
                          <a:spcPct val="0"/>
                        </a:spcAft>
                        <a:buClrTx/>
                        <a:buSzTx/>
                        <a:buFontTx/>
                        <a:buNone/>
                        <a:tabLst/>
                      </a:pPr>
                      <a:r>
                        <a:rPr kumimoji="0" lang="el-GR" sz="1000" b="0" i="0" u="none" strike="noStrike" cap="none" normalizeH="0" baseline="0" smtClean="0">
                          <a:ln>
                            <a:noFill/>
                          </a:ln>
                          <a:solidFill>
                            <a:schemeClr val="tx1"/>
                          </a:solidFill>
                          <a:effectLst/>
                          <a:latin typeface="Tahoma" pitchFamily="34" charset="0"/>
                          <a:cs typeface="Times New Roman" pitchFamily="18" charset="0"/>
                        </a:rPr>
                        <a:t>RAT_08</a:t>
                      </a:r>
                      <a:endParaRPr kumimoji="0" lang="el-GR"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r" defTabSz="914400" rtl="0" eaLnBrk="1" fontAlgn="base" latinLnBrk="0" hangingPunct="1">
                        <a:lnSpc>
                          <a:spcPct val="115000"/>
                        </a:lnSpc>
                        <a:spcBef>
                          <a:spcPts val="600"/>
                        </a:spcBef>
                        <a:spcAft>
                          <a:spcPct val="0"/>
                        </a:spcAft>
                        <a:buClrTx/>
                        <a:buSzTx/>
                        <a:buFontTx/>
                        <a:buNone/>
                        <a:tabLst/>
                      </a:pPr>
                      <a:r>
                        <a:rPr kumimoji="0" lang="el-GR" sz="1000" b="0" i="0" u="none" strike="noStrike" cap="none" normalizeH="0" baseline="0" smtClean="0">
                          <a:ln>
                            <a:noFill/>
                          </a:ln>
                          <a:solidFill>
                            <a:schemeClr val="tx1"/>
                          </a:solidFill>
                          <a:effectLst/>
                          <a:latin typeface="Tahoma" pitchFamily="34" charset="0"/>
                          <a:cs typeface="Times New Roman" pitchFamily="18" charset="0"/>
                        </a:rPr>
                        <a:t>6</a:t>
                      </a:r>
                      <a:endParaRPr kumimoji="0" lang="el-GR"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222250">
                <a:tc>
                  <a:txBody>
                    <a:bodyPr/>
                    <a:lstStyle/>
                    <a:p>
                      <a:pPr marL="0" marR="0" lvl="0" indent="0" algn="ctr" defTabSz="914400" rtl="0" eaLnBrk="1" fontAlgn="base" latinLnBrk="0" hangingPunct="1">
                        <a:lnSpc>
                          <a:spcPct val="115000"/>
                        </a:lnSpc>
                        <a:spcBef>
                          <a:spcPts val="600"/>
                        </a:spcBef>
                        <a:spcAft>
                          <a:spcPct val="0"/>
                        </a:spcAft>
                        <a:buClrTx/>
                        <a:buSzTx/>
                        <a:buFontTx/>
                        <a:buNone/>
                        <a:tabLst/>
                      </a:pPr>
                      <a:r>
                        <a:rPr kumimoji="0" lang="el-GR" sz="1000" b="0" i="0" u="none" strike="noStrike" cap="none" normalizeH="0" baseline="0" smtClean="0">
                          <a:ln>
                            <a:noFill/>
                          </a:ln>
                          <a:solidFill>
                            <a:schemeClr val="tx1"/>
                          </a:solidFill>
                          <a:effectLst/>
                          <a:latin typeface="Tahoma" pitchFamily="34" charset="0"/>
                          <a:cs typeface="Times New Roman" pitchFamily="18" charset="0"/>
                        </a:rPr>
                        <a:t>RAT_12</a:t>
                      </a:r>
                      <a:endParaRPr kumimoji="0" lang="el-GR"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r" defTabSz="914400" rtl="0" eaLnBrk="1" fontAlgn="base" latinLnBrk="0" hangingPunct="1">
                        <a:lnSpc>
                          <a:spcPct val="115000"/>
                        </a:lnSpc>
                        <a:spcBef>
                          <a:spcPts val="600"/>
                        </a:spcBef>
                        <a:spcAft>
                          <a:spcPct val="0"/>
                        </a:spcAft>
                        <a:buClrTx/>
                        <a:buSzTx/>
                        <a:buFontTx/>
                        <a:buNone/>
                        <a:tabLst/>
                      </a:pPr>
                      <a:r>
                        <a:rPr kumimoji="0" lang="el-GR" sz="1000" b="0" i="0" u="none" strike="noStrike" cap="none" normalizeH="0" baseline="0" smtClean="0">
                          <a:ln>
                            <a:noFill/>
                          </a:ln>
                          <a:solidFill>
                            <a:schemeClr val="tx1"/>
                          </a:solidFill>
                          <a:effectLst/>
                          <a:latin typeface="Tahoma" pitchFamily="34" charset="0"/>
                          <a:cs typeface="Times New Roman" pitchFamily="18" charset="0"/>
                        </a:rPr>
                        <a:t>19</a:t>
                      </a:r>
                      <a:endParaRPr kumimoji="0" lang="el-GR"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222250">
                <a:tc>
                  <a:txBody>
                    <a:bodyPr/>
                    <a:lstStyle/>
                    <a:p>
                      <a:pPr marL="0" marR="0" lvl="0" indent="0" algn="ctr" defTabSz="914400" rtl="0" eaLnBrk="1" fontAlgn="base" latinLnBrk="0" hangingPunct="1">
                        <a:lnSpc>
                          <a:spcPct val="115000"/>
                        </a:lnSpc>
                        <a:spcBef>
                          <a:spcPts val="600"/>
                        </a:spcBef>
                        <a:spcAft>
                          <a:spcPct val="0"/>
                        </a:spcAft>
                        <a:buClrTx/>
                        <a:buSzTx/>
                        <a:buFontTx/>
                        <a:buNone/>
                        <a:tabLst/>
                      </a:pPr>
                      <a:r>
                        <a:rPr kumimoji="0" lang="el-GR" sz="1000" b="0" i="0" u="none" strike="noStrike" cap="none" normalizeH="0" baseline="0" smtClean="0">
                          <a:ln>
                            <a:noFill/>
                          </a:ln>
                          <a:solidFill>
                            <a:schemeClr val="tx1"/>
                          </a:solidFill>
                          <a:effectLst/>
                          <a:latin typeface="Tahoma" pitchFamily="34" charset="0"/>
                          <a:cs typeface="Times New Roman" pitchFamily="18" charset="0"/>
                        </a:rPr>
                        <a:t>RAT_15</a:t>
                      </a:r>
                      <a:endParaRPr kumimoji="0" lang="el-GR"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r" defTabSz="914400" rtl="0" eaLnBrk="1" fontAlgn="base" latinLnBrk="0" hangingPunct="1">
                        <a:lnSpc>
                          <a:spcPct val="115000"/>
                        </a:lnSpc>
                        <a:spcBef>
                          <a:spcPts val="600"/>
                        </a:spcBef>
                        <a:spcAft>
                          <a:spcPct val="0"/>
                        </a:spcAft>
                        <a:buClrTx/>
                        <a:buSzTx/>
                        <a:buFontTx/>
                        <a:buNone/>
                        <a:tabLst/>
                      </a:pPr>
                      <a:r>
                        <a:rPr kumimoji="0" lang="el-GR" sz="1000" b="0" i="0" u="none" strike="noStrike" cap="none" normalizeH="0" baseline="0" smtClean="0">
                          <a:ln>
                            <a:noFill/>
                          </a:ln>
                          <a:solidFill>
                            <a:schemeClr val="tx1"/>
                          </a:solidFill>
                          <a:effectLst/>
                          <a:latin typeface="Tahoma" pitchFamily="34" charset="0"/>
                          <a:cs typeface="Times New Roman" pitchFamily="18" charset="0"/>
                        </a:rPr>
                        <a:t>8</a:t>
                      </a:r>
                      <a:endParaRPr kumimoji="0" lang="el-GR"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222250">
                <a:tc>
                  <a:txBody>
                    <a:bodyPr/>
                    <a:lstStyle/>
                    <a:p>
                      <a:pPr marL="0" marR="0" lvl="0" indent="0" algn="ctr" defTabSz="914400" rtl="0" eaLnBrk="1" fontAlgn="base" latinLnBrk="0" hangingPunct="1">
                        <a:lnSpc>
                          <a:spcPct val="115000"/>
                        </a:lnSpc>
                        <a:spcBef>
                          <a:spcPts val="600"/>
                        </a:spcBef>
                        <a:spcAft>
                          <a:spcPct val="0"/>
                        </a:spcAft>
                        <a:buClrTx/>
                        <a:buSzTx/>
                        <a:buFontTx/>
                        <a:buNone/>
                        <a:tabLst/>
                      </a:pPr>
                      <a:r>
                        <a:rPr kumimoji="0" lang="el-GR" sz="1000" b="0" i="0" u="none" strike="noStrike" cap="none" normalizeH="0" baseline="0" smtClean="0">
                          <a:ln>
                            <a:noFill/>
                          </a:ln>
                          <a:solidFill>
                            <a:schemeClr val="tx1"/>
                          </a:solidFill>
                          <a:effectLst/>
                          <a:latin typeface="Tahoma" pitchFamily="34" charset="0"/>
                          <a:cs typeface="Times New Roman" pitchFamily="18" charset="0"/>
                        </a:rPr>
                        <a:t>RAT_17</a:t>
                      </a:r>
                      <a:endParaRPr kumimoji="0" lang="el-GR"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ts val="600"/>
                        </a:spcBef>
                        <a:spcAft>
                          <a:spcPct val="0"/>
                        </a:spcAft>
                        <a:buClrTx/>
                        <a:buSzTx/>
                        <a:buFontTx/>
                        <a:buNone/>
                        <a:tabLst/>
                      </a:pPr>
                      <a:r>
                        <a:rPr kumimoji="0" lang="el-GR" sz="1000" b="0" i="0" u="none" strike="noStrike" cap="none" normalizeH="0" baseline="0" smtClean="0">
                          <a:ln>
                            <a:noFill/>
                          </a:ln>
                          <a:solidFill>
                            <a:schemeClr val="tx1"/>
                          </a:solidFill>
                          <a:effectLst/>
                          <a:latin typeface="Tahoma" pitchFamily="34" charset="0"/>
                          <a:cs typeface="Times New Roman" pitchFamily="18" charset="0"/>
                        </a:rPr>
                        <a:t>19</a:t>
                      </a:r>
                      <a:endParaRPr kumimoji="0" lang="el-GR"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15000"/>
                        </a:lnSpc>
                        <a:spcBef>
                          <a:spcPts val="600"/>
                        </a:spcBef>
                        <a:spcAft>
                          <a:spcPct val="0"/>
                        </a:spcAft>
                        <a:buClrTx/>
                        <a:buSzTx/>
                        <a:buFontTx/>
                        <a:buNone/>
                        <a:tabLst/>
                      </a:pPr>
                      <a:r>
                        <a:rPr kumimoji="0" lang="el-GR" sz="1000" b="0" i="0" u="none" strike="noStrike" cap="none" normalizeH="0" baseline="0" smtClean="0">
                          <a:ln>
                            <a:noFill/>
                          </a:ln>
                          <a:solidFill>
                            <a:schemeClr val="tx1"/>
                          </a:solidFill>
                          <a:effectLst/>
                          <a:latin typeface="Tahoma" pitchFamily="34" charset="0"/>
                          <a:cs typeface="Times New Roman" pitchFamily="18" charset="0"/>
                        </a:rPr>
                        <a:t>Σύνολο</a:t>
                      </a:r>
                      <a:endParaRPr kumimoji="0" lang="el-GR"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ts val="600"/>
                        </a:spcBef>
                        <a:spcAft>
                          <a:spcPct val="0"/>
                        </a:spcAft>
                        <a:buClrTx/>
                        <a:buSzTx/>
                        <a:buFontTx/>
                        <a:buNone/>
                        <a:tabLst/>
                      </a:pPr>
                      <a:r>
                        <a:rPr kumimoji="0" lang="el-GR" sz="1000" b="0" i="0" u="none" strike="noStrike" cap="none" normalizeH="0" baseline="0" smtClean="0">
                          <a:ln>
                            <a:noFill/>
                          </a:ln>
                          <a:solidFill>
                            <a:schemeClr val="tx1"/>
                          </a:solidFill>
                          <a:effectLst/>
                          <a:latin typeface="Tahoma" pitchFamily="34" charset="0"/>
                          <a:cs typeface="Times New Roman" pitchFamily="18" charset="0"/>
                        </a:rPr>
                        <a:t>258</a:t>
                      </a:r>
                      <a:endParaRPr kumimoji="0" lang="el-GR"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6" name="Table 5"/>
          <p:cNvGraphicFramePr>
            <a:graphicFrameLocks noGrp="1"/>
          </p:cNvGraphicFramePr>
          <p:nvPr/>
        </p:nvGraphicFramePr>
        <p:xfrm>
          <a:off x="5429250" y="2046288"/>
          <a:ext cx="1571625" cy="2222500"/>
        </p:xfrm>
        <a:graphic>
          <a:graphicData uri="http://schemas.openxmlformats.org/drawingml/2006/table">
            <a:tbl>
              <a:tblPr/>
              <a:tblGrid>
                <a:gridCol w="898525"/>
                <a:gridCol w="673100"/>
              </a:tblGrid>
              <a:tr h="222250">
                <a:tc>
                  <a:txBody>
                    <a:bodyPr/>
                    <a:lstStyle/>
                    <a:p>
                      <a:pPr marL="0" marR="0" lvl="0" indent="0" algn="ctr" defTabSz="914400" rtl="0" eaLnBrk="1" fontAlgn="base" latinLnBrk="0" hangingPunct="1">
                        <a:lnSpc>
                          <a:spcPct val="115000"/>
                        </a:lnSpc>
                        <a:spcBef>
                          <a:spcPts val="600"/>
                        </a:spcBef>
                        <a:spcAft>
                          <a:spcPct val="0"/>
                        </a:spcAft>
                        <a:buClrTx/>
                        <a:buSzTx/>
                        <a:buFontTx/>
                        <a:buNone/>
                        <a:tabLst/>
                      </a:pPr>
                      <a:r>
                        <a:rPr kumimoji="0" lang="el-GR" sz="1000" b="0" i="0" u="none" strike="noStrike" cap="none" normalizeH="0" baseline="0" smtClean="0">
                          <a:ln>
                            <a:noFill/>
                          </a:ln>
                          <a:solidFill>
                            <a:schemeClr val="tx1"/>
                          </a:solidFill>
                          <a:effectLst/>
                          <a:latin typeface="Tahoma" pitchFamily="34" charset="0"/>
                          <a:cs typeface="Times New Roman" pitchFamily="18" charset="0"/>
                        </a:rPr>
                        <a:t>ΕΠ</a:t>
                      </a:r>
                      <a:endParaRPr kumimoji="0" lang="el-GR"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ts val="600"/>
                        </a:spcBef>
                        <a:spcAft>
                          <a:spcPct val="0"/>
                        </a:spcAft>
                        <a:buClrTx/>
                        <a:buSzTx/>
                        <a:buFontTx/>
                        <a:buNone/>
                        <a:tabLst/>
                      </a:pPr>
                      <a:r>
                        <a:rPr kumimoji="0" lang="el-GR" sz="1000" b="0" i="0" u="none" strike="noStrike" cap="none" normalizeH="0" baseline="0" smtClean="0">
                          <a:ln>
                            <a:noFill/>
                          </a:ln>
                          <a:solidFill>
                            <a:schemeClr val="tx1"/>
                          </a:solidFill>
                          <a:effectLst/>
                          <a:latin typeface="Tahoma" pitchFamily="34" charset="0"/>
                          <a:cs typeface="Times New Roman" pitchFamily="18" charset="0"/>
                        </a:rPr>
                        <a:t>19</a:t>
                      </a:r>
                      <a:endParaRPr kumimoji="0" lang="el-GR"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15000"/>
                        </a:lnSpc>
                        <a:spcBef>
                          <a:spcPts val="600"/>
                        </a:spcBef>
                        <a:spcAft>
                          <a:spcPct val="0"/>
                        </a:spcAft>
                        <a:buClrTx/>
                        <a:buSzTx/>
                        <a:buFontTx/>
                        <a:buNone/>
                        <a:tabLst/>
                      </a:pPr>
                      <a:r>
                        <a:rPr kumimoji="0" lang="el-GR" sz="1000" b="0" i="0" u="none" strike="noStrike" cap="none" normalizeH="0" baseline="0" smtClean="0">
                          <a:ln>
                            <a:noFill/>
                          </a:ln>
                          <a:solidFill>
                            <a:schemeClr val="tx1"/>
                          </a:solidFill>
                          <a:effectLst/>
                          <a:latin typeface="Tahoma" pitchFamily="34" charset="0"/>
                          <a:cs typeface="Times New Roman" pitchFamily="18" charset="0"/>
                        </a:rPr>
                        <a:t>ΚΩΔΙΚΟΣ</a:t>
                      </a:r>
                      <a:endParaRPr kumimoji="0" lang="el-GR"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ts val="600"/>
                        </a:spcBef>
                        <a:spcAft>
                          <a:spcPct val="0"/>
                        </a:spcAft>
                        <a:buClrTx/>
                        <a:buSzTx/>
                        <a:buFontTx/>
                        <a:buNone/>
                        <a:tabLst/>
                      </a:pPr>
                      <a:r>
                        <a:rPr kumimoji="0" lang="el-GR" sz="1000" b="0" i="0" u="none" strike="noStrike" cap="none" normalizeH="0" baseline="0" smtClean="0">
                          <a:ln>
                            <a:noFill/>
                          </a:ln>
                          <a:solidFill>
                            <a:schemeClr val="tx1"/>
                          </a:solidFill>
                          <a:effectLst/>
                          <a:latin typeface="Tahoma" pitchFamily="34" charset="0"/>
                          <a:cs typeface="Times New Roman" pitchFamily="18" charset="0"/>
                        </a:rPr>
                        <a:t>Αρ. Κατ.</a:t>
                      </a:r>
                      <a:endParaRPr kumimoji="0" lang="el-GR"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15000"/>
                        </a:lnSpc>
                        <a:spcBef>
                          <a:spcPts val="600"/>
                        </a:spcBef>
                        <a:spcAft>
                          <a:spcPct val="0"/>
                        </a:spcAft>
                        <a:buClrTx/>
                        <a:buSzTx/>
                        <a:buFontTx/>
                        <a:buNone/>
                        <a:tabLst/>
                      </a:pPr>
                      <a:r>
                        <a:rPr kumimoji="0" lang="el-GR" sz="1000" b="0" i="0" u="none" strike="noStrike" cap="none" normalizeH="0" baseline="0" smtClean="0">
                          <a:ln>
                            <a:noFill/>
                          </a:ln>
                          <a:solidFill>
                            <a:schemeClr val="tx1"/>
                          </a:solidFill>
                          <a:effectLst/>
                          <a:latin typeface="Tahoma" pitchFamily="34" charset="0"/>
                          <a:cs typeface="Times New Roman" pitchFamily="18" charset="0"/>
                        </a:rPr>
                        <a:t>RCG_02</a:t>
                      </a:r>
                      <a:endParaRPr kumimoji="0" lang="el-GR"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15000"/>
                        </a:lnSpc>
                        <a:spcBef>
                          <a:spcPts val="600"/>
                        </a:spcBef>
                        <a:spcAft>
                          <a:spcPct val="0"/>
                        </a:spcAft>
                        <a:buClrTx/>
                        <a:buSzTx/>
                        <a:buFontTx/>
                        <a:buNone/>
                        <a:tabLst/>
                      </a:pPr>
                      <a:r>
                        <a:rPr kumimoji="0" lang="el-GR" sz="1000" b="0" i="0" u="none" strike="noStrike" cap="none" normalizeH="0" baseline="0" smtClean="0">
                          <a:ln>
                            <a:noFill/>
                          </a:ln>
                          <a:solidFill>
                            <a:schemeClr val="tx1"/>
                          </a:solidFill>
                          <a:effectLst/>
                          <a:latin typeface="Tahoma" pitchFamily="34" charset="0"/>
                          <a:cs typeface="Times New Roman" pitchFamily="18" charset="0"/>
                        </a:rPr>
                        <a:t>6</a:t>
                      </a:r>
                      <a:endParaRPr kumimoji="0" lang="el-GR"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r>
              <a:tr h="222250">
                <a:tc>
                  <a:txBody>
                    <a:bodyPr/>
                    <a:lstStyle/>
                    <a:p>
                      <a:pPr marL="0" marR="0" lvl="0" indent="0" algn="ctr" defTabSz="914400" rtl="0" eaLnBrk="1" fontAlgn="base" latinLnBrk="0" hangingPunct="1">
                        <a:lnSpc>
                          <a:spcPct val="115000"/>
                        </a:lnSpc>
                        <a:spcBef>
                          <a:spcPts val="600"/>
                        </a:spcBef>
                        <a:spcAft>
                          <a:spcPct val="0"/>
                        </a:spcAft>
                        <a:buClrTx/>
                        <a:buSzTx/>
                        <a:buFontTx/>
                        <a:buNone/>
                        <a:tabLst/>
                      </a:pPr>
                      <a:r>
                        <a:rPr kumimoji="0" lang="el-GR" sz="1000" b="0" i="0" u="none" strike="noStrike" cap="none" normalizeH="0" baseline="0" smtClean="0">
                          <a:ln>
                            <a:noFill/>
                          </a:ln>
                          <a:solidFill>
                            <a:schemeClr val="tx1"/>
                          </a:solidFill>
                          <a:effectLst/>
                          <a:latin typeface="Tahoma" pitchFamily="34" charset="0"/>
                          <a:cs typeface="Times New Roman" pitchFamily="18" charset="0"/>
                        </a:rPr>
                        <a:t>RCG_03</a:t>
                      </a:r>
                      <a:endParaRPr kumimoji="0" lang="el-GR"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E0E0E0"/>
                    </a:solidFill>
                  </a:tcPr>
                </a:tc>
                <a:tc>
                  <a:txBody>
                    <a:bodyPr/>
                    <a:lstStyle/>
                    <a:p>
                      <a:pPr marL="0" marR="0" lvl="0" indent="0" algn="r" defTabSz="914400" rtl="0" eaLnBrk="1" fontAlgn="base" latinLnBrk="0" hangingPunct="1">
                        <a:lnSpc>
                          <a:spcPct val="115000"/>
                        </a:lnSpc>
                        <a:spcBef>
                          <a:spcPts val="600"/>
                        </a:spcBef>
                        <a:spcAft>
                          <a:spcPct val="0"/>
                        </a:spcAft>
                        <a:buClrTx/>
                        <a:buSzTx/>
                        <a:buFontTx/>
                        <a:buNone/>
                        <a:tabLst/>
                      </a:pPr>
                      <a:r>
                        <a:rPr kumimoji="0" lang="el-GR" sz="1000" b="0" i="0" u="none" strike="noStrike" cap="none" normalizeH="0" baseline="0" smtClean="0">
                          <a:ln>
                            <a:noFill/>
                          </a:ln>
                          <a:solidFill>
                            <a:schemeClr val="tx1"/>
                          </a:solidFill>
                          <a:effectLst/>
                          <a:latin typeface="Tahoma" pitchFamily="34" charset="0"/>
                          <a:cs typeface="Times New Roman" pitchFamily="18" charset="0"/>
                        </a:rPr>
                        <a:t>110</a:t>
                      </a:r>
                      <a:endParaRPr kumimoji="0" lang="el-GR"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E0E0E0"/>
                    </a:solidFill>
                  </a:tcPr>
                </a:tc>
              </a:tr>
              <a:tr h="222250">
                <a:tc>
                  <a:txBody>
                    <a:bodyPr/>
                    <a:lstStyle/>
                    <a:p>
                      <a:pPr marL="0" marR="0" lvl="0" indent="0" algn="ctr" defTabSz="914400" rtl="0" eaLnBrk="1" fontAlgn="base" latinLnBrk="0" hangingPunct="1">
                        <a:lnSpc>
                          <a:spcPct val="115000"/>
                        </a:lnSpc>
                        <a:spcBef>
                          <a:spcPts val="600"/>
                        </a:spcBef>
                        <a:spcAft>
                          <a:spcPct val="0"/>
                        </a:spcAft>
                        <a:buClrTx/>
                        <a:buSzTx/>
                        <a:buFontTx/>
                        <a:buNone/>
                        <a:tabLst/>
                      </a:pPr>
                      <a:r>
                        <a:rPr kumimoji="0" lang="el-GR" sz="1000" b="0" i="0" u="none" strike="noStrike" cap="none" normalizeH="0" baseline="0" smtClean="0">
                          <a:ln>
                            <a:noFill/>
                          </a:ln>
                          <a:solidFill>
                            <a:schemeClr val="tx1"/>
                          </a:solidFill>
                          <a:effectLst/>
                          <a:latin typeface="Tahoma" pitchFamily="34" charset="0"/>
                          <a:cs typeface="Times New Roman" pitchFamily="18" charset="0"/>
                        </a:rPr>
                        <a:t>RCG_09</a:t>
                      </a:r>
                      <a:endParaRPr kumimoji="0" lang="el-GR"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E0E0E0"/>
                    </a:solidFill>
                  </a:tcPr>
                </a:tc>
                <a:tc>
                  <a:txBody>
                    <a:bodyPr/>
                    <a:lstStyle/>
                    <a:p>
                      <a:pPr marL="0" marR="0" lvl="0" indent="0" algn="r" defTabSz="914400" rtl="0" eaLnBrk="1" fontAlgn="base" latinLnBrk="0" hangingPunct="1">
                        <a:lnSpc>
                          <a:spcPct val="115000"/>
                        </a:lnSpc>
                        <a:spcBef>
                          <a:spcPts val="600"/>
                        </a:spcBef>
                        <a:spcAft>
                          <a:spcPct val="0"/>
                        </a:spcAft>
                        <a:buClrTx/>
                        <a:buSzTx/>
                        <a:buFontTx/>
                        <a:buNone/>
                        <a:tabLst/>
                      </a:pPr>
                      <a:r>
                        <a:rPr kumimoji="0" lang="el-GR" sz="1000" b="0" i="0" u="none" strike="noStrike" cap="none" normalizeH="0" baseline="0" smtClean="0">
                          <a:ln>
                            <a:noFill/>
                          </a:ln>
                          <a:solidFill>
                            <a:schemeClr val="tx1"/>
                          </a:solidFill>
                          <a:effectLst/>
                          <a:latin typeface="Tahoma" pitchFamily="34" charset="0"/>
                          <a:cs typeface="Times New Roman" pitchFamily="18" charset="0"/>
                        </a:rPr>
                        <a:t>189</a:t>
                      </a:r>
                      <a:endParaRPr kumimoji="0" lang="el-GR"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E0E0E0"/>
                    </a:solidFill>
                  </a:tcPr>
                </a:tc>
              </a:tr>
              <a:tr h="222250">
                <a:tc>
                  <a:txBody>
                    <a:bodyPr/>
                    <a:lstStyle/>
                    <a:p>
                      <a:pPr marL="0" marR="0" lvl="0" indent="0" algn="ctr" defTabSz="914400" rtl="0" eaLnBrk="1" fontAlgn="base" latinLnBrk="0" hangingPunct="1">
                        <a:lnSpc>
                          <a:spcPct val="115000"/>
                        </a:lnSpc>
                        <a:spcBef>
                          <a:spcPts val="600"/>
                        </a:spcBef>
                        <a:spcAft>
                          <a:spcPct val="0"/>
                        </a:spcAft>
                        <a:buClrTx/>
                        <a:buSzTx/>
                        <a:buFontTx/>
                        <a:buNone/>
                        <a:tabLst/>
                      </a:pPr>
                      <a:r>
                        <a:rPr kumimoji="0" lang="el-GR" sz="1000" b="0" i="0" u="none" strike="noStrike" cap="none" normalizeH="0" baseline="0" smtClean="0">
                          <a:ln>
                            <a:noFill/>
                          </a:ln>
                          <a:solidFill>
                            <a:schemeClr val="tx1"/>
                          </a:solidFill>
                          <a:effectLst/>
                          <a:latin typeface="Tahoma" pitchFamily="34" charset="0"/>
                          <a:cs typeface="Times New Roman" pitchFamily="18" charset="0"/>
                        </a:rPr>
                        <a:t>RCG_10</a:t>
                      </a:r>
                      <a:endParaRPr kumimoji="0" lang="el-GR"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E0E0E0"/>
                    </a:solidFill>
                  </a:tcPr>
                </a:tc>
                <a:tc>
                  <a:txBody>
                    <a:bodyPr/>
                    <a:lstStyle/>
                    <a:p>
                      <a:pPr marL="0" marR="0" lvl="0" indent="0" algn="r" defTabSz="914400" rtl="0" eaLnBrk="1" fontAlgn="base" latinLnBrk="0" hangingPunct="1">
                        <a:lnSpc>
                          <a:spcPct val="115000"/>
                        </a:lnSpc>
                        <a:spcBef>
                          <a:spcPts val="600"/>
                        </a:spcBef>
                        <a:spcAft>
                          <a:spcPct val="0"/>
                        </a:spcAft>
                        <a:buClrTx/>
                        <a:buSzTx/>
                        <a:buFontTx/>
                        <a:buNone/>
                        <a:tabLst/>
                      </a:pPr>
                      <a:r>
                        <a:rPr kumimoji="0" lang="el-GR" sz="1000" b="0" i="0" u="none" strike="noStrike" cap="none" normalizeH="0" baseline="0" smtClean="0">
                          <a:ln>
                            <a:noFill/>
                          </a:ln>
                          <a:solidFill>
                            <a:schemeClr val="tx1"/>
                          </a:solidFill>
                          <a:effectLst/>
                          <a:latin typeface="Tahoma" pitchFamily="34" charset="0"/>
                          <a:cs typeface="Times New Roman" pitchFamily="18" charset="0"/>
                        </a:rPr>
                        <a:t>72</a:t>
                      </a:r>
                      <a:endParaRPr kumimoji="0" lang="el-GR"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E0E0E0"/>
                    </a:solidFill>
                  </a:tcPr>
                </a:tc>
              </a:tr>
              <a:tr h="222250">
                <a:tc>
                  <a:txBody>
                    <a:bodyPr/>
                    <a:lstStyle/>
                    <a:p>
                      <a:pPr marL="0" marR="0" lvl="0" indent="0" algn="ctr" defTabSz="914400" rtl="0" eaLnBrk="1" fontAlgn="base" latinLnBrk="0" hangingPunct="1">
                        <a:lnSpc>
                          <a:spcPct val="115000"/>
                        </a:lnSpc>
                        <a:spcBef>
                          <a:spcPts val="600"/>
                        </a:spcBef>
                        <a:spcAft>
                          <a:spcPct val="0"/>
                        </a:spcAft>
                        <a:buClrTx/>
                        <a:buSzTx/>
                        <a:buFontTx/>
                        <a:buNone/>
                        <a:tabLst/>
                      </a:pPr>
                      <a:r>
                        <a:rPr kumimoji="0" lang="el-GR" sz="1000" b="0" i="0" u="none" strike="noStrike" cap="none" normalizeH="0" baseline="0" smtClean="0">
                          <a:ln>
                            <a:noFill/>
                          </a:ln>
                          <a:solidFill>
                            <a:schemeClr val="tx1"/>
                          </a:solidFill>
                          <a:effectLst/>
                          <a:latin typeface="Tahoma" pitchFamily="34" charset="0"/>
                          <a:cs typeface="Times New Roman" pitchFamily="18" charset="0"/>
                        </a:rPr>
                        <a:t>RCG_12</a:t>
                      </a:r>
                      <a:endParaRPr kumimoji="0" lang="el-GR"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r" defTabSz="914400" rtl="0" eaLnBrk="1" fontAlgn="base" latinLnBrk="0" hangingPunct="1">
                        <a:lnSpc>
                          <a:spcPct val="115000"/>
                        </a:lnSpc>
                        <a:spcBef>
                          <a:spcPts val="600"/>
                        </a:spcBef>
                        <a:spcAft>
                          <a:spcPct val="0"/>
                        </a:spcAft>
                        <a:buClrTx/>
                        <a:buSzTx/>
                        <a:buFontTx/>
                        <a:buNone/>
                        <a:tabLst/>
                      </a:pPr>
                      <a:r>
                        <a:rPr kumimoji="0" lang="el-GR" sz="1000" b="0" i="0" u="none" strike="noStrike" cap="none" normalizeH="0" baseline="0" smtClean="0">
                          <a:ln>
                            <a:noFill/>
                          </a:ln>
                          <a:solidFill>
                            <a:schemeClr val="tx1"/>
                          </a:solidFill>
                          <a:effectLst/>
                          <a:latin typeface="Tahoma" pitchFamily="34" charset="0"/>
                          <a:cs typeface="Times New Roman" pitchFamily="18" charset="0"/>
                        </a:rPr>
                        <a:t>13</a:t>
                      </a:r>
                      <a:endParaRPr kumimoji="0" lang="el-GR"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222250">
                <a:tc>
                  <a:txBody>
                    <a:bodyPr/>
                    <a:lstStyle/>
                    <a:p>
                      <a:pPr marL="0" marR="0" lvl="0" indent="0" algn="ctr" defTabSz="914400" rtl="0" eaLnBrk="1" fontAlgn="base" latinLnBrk="0" hangingPunct="1">
                        <a:lnSpc>
                          <a:spcPct val="115000"/>
                        </a:lnSpc>
                        <a:spcBef>
                          <a:spcPts val="600"/>
                        </a:spcBef>
                        <a:spcAft>
                          <a:spcPct val="0"/>
                        </a:spcAft>
                        <a:buClrTx/>
                        <a:buSzTx/>
                        <a:buFontTx/>
                        <a:buNone/>
                        <a:tabLst/>
                      </a:pPr>
                      <a:r>
                        <a:rPr kumimoji="0" lang="el-GR" sz="1000" b="0" i="0" u="none" strike="noStrike" cap="none" normalizeH="0" baseline="0" smtClean="0">
                          <a:ln>
                            <a:noFill/>
                          </a:ln>
                          <a:solidFill>
                            <a:schemeClr val="tx1"/>
                          </a:solidFill>
                          <a:effectLst/>
                          <a:latin typeface="Tahoma" pitchFamily="34" charset="0"/>
                          <a:cs typeface="Times New Roman" pitchFamily="18" charset="0"/>
                        </a:rPr>
                        <a:t>RCG_13</a:t>
                      </a:r>
                      <a:endParaRPr kumimoji="0" lang="el-GR"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r" defTabSz="914400" rtl="0" eaLnBrk="1" fontAlgn="base" latinLnBrk="0" hangingPunct="1">
                        <a:lnSpc>
                          <a:spcPct val="115000"/>
                        </a:lnSpc>
                        <a:spcBef>
                          <a:spcPts val="600"/>
                        </a:spcBef>
                        <a:spcAft>
                          <a:spcPct val="0"/>
                        </a:spcAft>
                        <a:buClrTx/>
                        <a:buSzTx/>
                        <a:buFontTx/>
                        <a:buNone/>
                        <a:tabLst/>
                      </a:pPr>
                      <a:r>
                        <a:rPr kumimoji="0" lang="el-GR" sz="1000" b="0" i="0" u="none" strike="noStrike" cap="none" normalizeH="0" baseline="0" smtClean="0">
                          <a:ln>
                            <a:noFill/>
                          </a:ln>
                          <a:solidFill>
                            <a:schemeClr val="tx1"/>
                          </a:solidFill>
                          <a:effectLst/>
                          <a:latin typeface="Tahoma" pitchFamily="34" charset="0"/>
                          <a:cs typeface="Times New Roman" pitchFamily="18" charset="0"/>
                        </a:rPr>
                        <a:t>10</a:t>
                      </a:r>
                      <a:endParaRPr kumimoji="0" lang="el-GR"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222250">
                <a:tc>
                  <a:txBody>
                    <a:bodyPr/>
                    <a:lstStyle/>
                    <a:p>
                      <a:pPr marL="0" marR="0" lvl="0" indent="0" algn="ctr" defTabSz="914400" rtl="0" eaLnBrk="1" fontAlgn="base" latinLnBrk="0" hangingPunct="1">
                        <a:lnSpc>
                          <a:spcPct val="115000"/>
                        </a:lnSpc>
                        <a:spcBef>
                          <a:spcPts val="600"/>
                        </a:spcBef>
                        <a:spcAft>
                          <a:spcPct val="0"/>
                        </a:spcAft>
                        <a:buClrTx/>
                        <a:buSzTx/>
                        <a:buFontTx/>
                        <a:buNone/>
                        <a:tabLst/>
                      </a:pPr>
                      <a:r>
                        <a:rPr kumimoji="0" lang="el-GR" sz="1000" b="0" i="0" u="none" strike="noStrike" cap="none" normalizeH="0" baseline="0" smtClean="0">
                          <a:ln>
                            <a:noFill/>
                          </a:ln>
                          <a:solidFill>
                            <a:schemeClr val="tx1"/>
                          </a:solidFill>
                          <a:effectLst/>
                          <a:latin typeface="Tahoma" pitchFamily="34" charset="0"/>
                          <a:cs typeface="Times New Roman" pitchFamily="18" charset="0"/>
                        </a:rPr>
                        <a:t>RCG_14</a:t>
                      </a:r>
                      <a:endParaRPr kumimoji="0" lang="el-GR"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ts val="600"/>
                        </a:spcBef>
                        <a:spcAft>
                          <a:spcPct val="0"/>
                        </a:spcAft>
                        <a:buClrTx/>
                        <a:buSzTx/>
                        <a:buFontTx/>
                        <a:buNone/>
                        <a:tabLst/>
                      </a:pPr>
                      <a:r>
                        <a:rPr kumimoji="0" lang="el-GR" sz="1000" b="0" i="0" u="none" strike="noStrike" cap="none" normalizeH="0" baseline="0" smtClean="0">
                          <a:ln>
                            <a:noFill/>
                          </a:ln>
                          <a:solidFill>
                            <a:schemeClr val="tx1"/>
                          </a:solidFill>
                          <a:effectLst/>
                          <a:latin typeface="Tahoma" pitchFamily="34" charset="0"/>
                          <a:cs typeface="Times New Roman" pitchFamily="18" charset="0"/>
                        </a:rPr>
                        <a:t>30</a:t>
                      </a:r>
                      <a:endParaRPr kumimoji="0" lang="el-GR"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15000"/>
                        </a:lnSpc>
                        <a:spcBef>
                          <a:spcPts val="600"/>
                        </a:spcBef>
                        <a:spcAft>
                          <a:spcPct val="0"/>
                        </a:spcAft>
                        <a:buClrTx/>
                        <a:buSzTx/>
                        <a:buFontTx/>
                        <a:buNone/>
                        <a:tabLst/>
                      </a:pPr>
                      <a:r>
                        <a:rPr kumimoji="0" lang="el-GR" sz="1000" b="0" i="0" u="none" strike="noStrike" cap="none" normalizeH="0" baseline="0" smtClean="0">
                          <a:ln>
                            <a:noFill/>
                          </a:ln>
                          <a:solidFill>
                            <a:schemeClr val="tx1"/>
                          </a:solidFill>
                          <a:effectLst/>
                          <a:latin typeface="Tahoma" pitchFamily="34" charset="0"/>
                          <a:cs typeface="Times New Roman" pitchFamily="18" charset="0"/>
                        </a:rPr>
                        <a:t>Σύνολο</a:t>
                      </a:r>
                      <a:endParaRPr kumimoji="0" lang="el-GR"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ts val="600"/>
                        </a:spcBef>
                        <a:spcAft>
                          <a:spcPct val="0"/>
                        </a:spcAft>
                        <a:buClrTx/>
                        <a:buSzTx/>
                        <a:buFontTx/>
                        <a:buNone/>
                        <a:tabLst/>
                      </a:pPr>
                      <a:r>
                        <a:rPr kumimoji="0" lang="el-GR" sz="1000" b="0" i="0" u="none" strike="noStrike" cap="none" normalizeH="0" baseline="0" smtClean="0">
                          <a:ln>
                            <a:noFill/>
                          </a:ln>
                          <a:solidFill>
                            <a:schemeClr val="tx1"/>
                          </a:solidFill>
                          <a:effectLst/>
                          <a:latin typeface="Tahoma" pitchFamily="34" charset="0"/>
                          <a:cs typeface="Times New Roman" pitchFamily="18" charset="0"/>
                        </a:rPr>
                        <a:t>432</a:t>
                      </a:r>
                      <a:endParaRPr kumimoji="0" lang="el-GR"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4398" name="TextBox 6"/>
          <p:cNvSpPr txBox="1">
            <a:spLocks noChangeArrowheads="1"/>
          </p:cNvSpPr>
          <p:nvPr/>
        </p:nvSpPr>
        <p:spPr bwMode="auto">
          <a:xfrm>
            <a:off x="5715000" y="4286250"/>
            <a:ext cx="2928938"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altLang="el-GR" sz="1400" b="0" dirty="0">
                <a:latin typeface="+mn-lt"/>
              </a:rPr>
              <a:t>Πλήθος καταχωρήσεων ανά κωδικό, για δύο επιχειρησιακά προγράμματα </a:t>
            </a:r>
          </a:p>
          <a:p>
            <a:pPr eaLnBrk="1" hangingPunct="1"/>
            <a:r>
              <a:rPr lang="el-GR" altLang="el-GR" sz="1400" b="0" dirty="0">
                <a:latin typeface="+mn-lt"/>
              </a:rPr>
              <a:t>Πηγή: </a:t>
            </a:r>
            <a:r>
              <a:rPr lang="en-US" altLang="el-GR" sz="1400" b="0" dirty="0">
                <a:latin typeface="+mn-lt"/>
              </a:rPr>
              <a:t>Server logs</a:t>
            </a:r>
            <a:endParaRPr lang="el-GR" altLang="el-GR" sz="1400" b="0" dirty="0">
              <a:latin typeface="+mn-lt"/>
            </a:endParaRPr>
          </a:p>
        </p:txBody>
      </p:sp>
      <p:sp>
        <p:nvSpPr>
          <p:cNvPr id="8" name="TextBox 4"/>
          <p:cNvSpPr txBox="1">
            <a:spLocks noChangeArrowheads="1"/>
          </p:cNvSpPr>
          <p:nvPr/>
        </p:nvSpPr>
        <p:spPr bwMode="auto">
          <a:xfrm>
            <a:off x="428625" y="4702175"/>
            <a:ext cx="46434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eaLnBrk="1" hangingPunct="1">
              <a:spcAft>
                <a:spcPts val="1200"/>
              </a:spcAft>
            </a:pPr>
            <a:r>
              <a:rPr lang="el-GR" altLang="el-GR" sz="1800" b="0" i="1" dirty="0">
                <a:latin typeface="+mn-lt"/>
              </a:rPr>
              <a:t>Αποτέλεσμα:</a:t>
            </a:r>
            <a:r>
              <a:rPr lang="el-GR" altLang="el-GR" sz="1800" b="0" dirty="0">
                <a:latin typeface="+mn-lt"/>
              </a:rPr>
              <a:t> ο δανεισμός του προσωπικού κωδικού </a:t>
            </a:r>
            <a:r>
              <a:rPr lang="el-GR" altLang="el-GR" sz="1800" b="0" dirty="0" smtClean="0">
                <a:latin typeface="+mn-lt"/>
              </a:rPr>
              <a:t>των </a:t>
            </a:r>
            <a:r>
              <a:rPr lang="en-US" altLang="el-GR" sz="1800" b="0" dirty="0" smtClean="0">
                <a:latin typeface="+mn-lt"/>
              </a:rPr>
              <a:t>Super-users</a:t>
            </a:r>
            <a:r>
              <a:rPr lang="el-GR" altLang="el-GR" sz="1800" b="0" dirty="0" smtClean="0">
                <a:latin typeface="+mn-lt"/>
              </a:rPr>
              <a:t>.</a:t>
            </a:r>
            <a:r>
              <a:rPr lang="en-US" altLang="el-GR" sz="1800" b="0" dirty="0" smtClean="0">
                <a:latin typeface="+mn-lt"/>
              </a:rPr>
              <a:t>....</a:t>
            </a:r>
            <a:endParaRPr lang="el-GR" altLang="el-GR" sz="1800" b="0" dirty="0">
              <a:latin typeface="+mn-lt"/>
            </a:endParaRPr>
          </a:p>
        </p:txBody>
      </p:sp>
    </p:spTree>
    <p:extLst>
      <p:ext uri="{BB962C8B-B14F-4D97-AF65-F5344CB8AC3E}">
        <p14:creationId xmlns:p14="http://schemas.microsoft.com/office/powerpoint/2010/main" val="83158533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3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p:bldP spid="14398"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
          <p:cNvSpPr>
            <a:spLocks noGrp="1" noChangeArrowheads="1"/>
          </p:cNvSpPr>
          <p:nvPr>
            <p:ph type="title"/>
          </p:nvPr>
        </p:nvSpPr>
        <p:spPr>
          <a:xfrm>
            <a:off x="0" y="1"/>
            <a:ext cx="9144000" cy="1012427"/>
          </a:xfrm>
        </p:spPr>
        <p:txBody>
          <a:bodyPr/>
          <a:lstStyle/>
          <a:p>
            <a:pPr eaLnBrk="1">
              <a:lnSpc>
                <a:spcPct val="108000"/>
              </a:lnSpc>
              <a:tabLst>
                <a:tab pos="0" algn="l"/>
                <a:tab pos="414683" algn="l"/>
                <a:tab pos="829366" algn="l"/>
                <a:tab pos="1244049" algn="l"/>
                <a:tab pos="1658732" algn="l"/>
                <a:tab pos="2073416" algn="l"/>
                <a:tab pos="2488099" algn="l"/>
                <a:tab pos="2902782" algn="l"/>
                <a:tab pos="3317465" algn="l"/>
                <a:tab pos="3732148" algn="l"/>
                <a:tab pos="4146831" algn="l"/>
                <a:tab pos="4561514" algn="l"/>
                <a:tab pos="4976197" algn="l"/>
                <a:tab pos="5390881" algn="l"/>
                <a:tab pos="5805564" algn="l"/>
                <a:tab pos="6220247" algn="l"/>
                <a:tab pos="6634930" algn="l"/>
                <a:tab pos="7049613" algn="l"/>
                <a:tab pos="7464296" algn="l"/>
                <a:tab pos="7878979" algn="l"/>
                <a:tab pos="8293662" algn="l"/>
              </a:tabLst>
            </a:pPr>
            <a:r>
              <a:rPr lang="en-US" altLang="el-GR" sz="2500" b="1"/>
              <a:t>From User requirements to design parameters .. And back </a:t>
            </a:r>
            <a:endParaRPr lang="el-GR" altLang="el-GR" sz="2500" b="1"/>
          </a:p>
        </p:txBody>
      </p:sp>
      <p:sp>
        <p:nvSpPr>
          <p:cNvPr id="4099" name="Rectangle 2"/>
          <p:cNvSpPr>
            <a:spLocks noGrp="1" noChangeArrowheads="1"/>
          </p:cNvSpPr>
          <p:nvPr>
            <p:ph type="subTitle" idx="4294967295"/>
          </p:nvPr>
        </p:nvSpPr>
        <p:spPr>
          <a:xfrm>
            <a:off x="4769280" y="1866436"/>
            <a:ext cx="4147200" cy="3197136"/>
          </a:xfrm>
        </p:spPr>
        <p:txBody>
          <a:bodyPr tIns="9600" anchor="ctr"/>
          <a:lstStyle/>
          <a:p>
            <a:pPr marL="614826" indent="-614826" eaLnBrk="1">
              <a:lnSpc>
                <a:spcPct val="97000"/>
              </a:lnSpc>
              <a:spcAft>
                <a:spcPct val="0"/>
              </a:spcAft>
              <a:tabLst>
                <a:tab pos="616265" algn="l"/>
                <a:tab pos="718497" algn="l"/>
                <a:tab pos="1133179" algn="l"/>
                <a:tab pos="1547863" algn="l"/>
                <a:tab pos="1962545" algn="l"/>
                <a:tab pos="2377230" algn="l"/>
                <a:tab pos="2791912" algn="l"/>
                <a:tab pos="3206596" algn="l"/>
                <a:tab pos="3621278" algn="l"/>
                <a:tab pos="4035962" algn="l"/>
                <a:tab pos="4450644" algn="l"/>
                <a:tab pos="4865328" algn="l"/>
                <a:tab pos="5280010" algn="l"/>
                <a:tab pos="5694694" algn="l"/>
                <a:tab pos="6109377" algn="l"/>
                <a:tab pos="6524061" algn="l"/>
                <a:tab pos="6938744" algn="l"/>
                <a:tab pos="7353427" algn="l"/>
                <a:tab pos="7768110" algn="l"/>
                <a:tab pos="8182792" algn="l"/>
                <a:tab pos="8597476" algn="l"/>
              </a:tabLst>
            </a:pPr>
            <a:r>
              <a:rPr lang="en-US" altLang="el-GR" sz="2500"/>
              <a:t>Design Parameters</a:t>
            </a:r>
            <a:endParaRPr lang="el-GR" altLang="el-GR" sz="2500"/>
          </a:p>
          <a:p>
            <a:pPr marL="614826" indent="-614826" eaLnBrk="1">
              <a:lnSpc>
                <a:spcPct val="97000"/>
              </a:lnSpc>
              <a:spcAft>
                <a:spcPct val="0"/>
              </a:spcAft>
              <a:tabLst>
                <a:tab pos="616265" algn="l"/>
                <a:tab pos="718497" algn="l"/>
                <a:tab pos="1133179" algn="l"/>
                <a:tab pos="1547863" algn="l"/>
                <a:tab pos="1962545" algn="l"/>
                <a:tab pos="2377230" algn="l"/>
                <a:tab pos="2791912" algn="l"/>
                <a:tab pos="3206596" algn="l"/>
                <a:tab pos="3621278" algn="l"/>
                <a:tab pos="4035962" algn="l"/>
                <a:tab pos="4450644" algn="l"/>
                <a:tab pos="4865328" algn="l"/>
                <a:tab pos="5280010" algn="l"/>
                <a:tab pos="5694694" algn="l"/>
                <a:tab pos="6109377" algn="l"/>
                <a:tab pos="6524061" algn="l"/>
                <a:tab pos="6938744" algn="l"/>
                <a:tab pos="7353427" algn="l"/>
                <a:tab pos="7768110" algn="l"/>
                <a:tab pos="8182792" algn="l"/>
                <a:tab pos="8597476" algn="l"/>
              </a:tabLst>
            </a:pPr>
            <a:endParaRPr lang="el-GR" altLang="el-GR" sz="2500"/>
          </a:p>
          <a:p>
            <a:pPr marL="614826" indent="-614826" eaLnBrk="1">
              <a:lnSpc>
                <a:spcPct val="97000"/>
              </a:lnSpc>
              <a:spcAft>
                <a:spcPct val="0"/>
              </a:spcAft>
              <a:buFont typeface="Times New Roman" pitchFamily="18" charset="0"/>
              <a:buChar char="•"/>
              <a:tabLst>
                <a:tab pos="616265" algn="l"/>
                <a:tab pos="718497" algn="l"/>
                <a:tab pos="1133179" algn="l"/>
                <a:tab pos="1547863" algn="l"/>
                <a:tab pos="1962545" algn="l"/>
                <a:tab pos="2377230" algn="l"/>
                <a:tab pos="2791912" algn="l"/>
                <a:tab pos="3206596" algn="l"/>
                <a:tab pos="3621278" algn="l"/>
                <a:tab pos="4035962" algn="l"/>
                <a:tab pos="4450644" algn="l"/>
                <a:tab pos="4865328" algn="l"/>
                <a:tab pos="5280010" algn="l"/>
                <a:tab pos="5694694" algn="l"/>
                <a:tab pos="6109377" algn="l"/>
                <a:tab pos="6524061" algn="l"/>
                <a:tab pos="6938744" algn="l"/>
                <a:tab pos="7353427" algn="l"/>
                <a:tab pos="7768110" algn="l"/>
                <a:tab pos="8182792" algn="l"/>
                <a:tab pos="8597476" algn="l"/>
              </a:tabLst>
            </a:pPr>
            <a:r>
              <a:rPr lang="en-US" altLang="el-GR" sz="2200"/>
              <a:t>duration</a:t>
            </a:r>
            <a:endParaRPr lang="el-GR" altLang="el-GR" sz="2200"/>
          </a:p>
          <a:p>
            <a:pPr marL="614826" indent="-614826" eaLnBrk="1">
              <a:lnSpc>
                <a:spcPct val="97000"/>
              </a:lnSpc>
              <a:spcAft>
                <a:spcPct val="0"/>
              </a:spcAft>
              <a:buFont typeface="Times New Roman" pitchFamily="18" charset="0"/>
              <a:buChar char="•"/>
              <a:tabLst>
                <a:tab pos="616265" algn="l"/>
                <a:tab pos="718497" algn="l"/>
                <a:tab pos="1133179" algn="l"/>
                <a:tab pos="1547863" algn="l"/>
                <a:tab pos="1962545" algn="l"/>
                <a:tab pos="2377230" algn="l"/>
                <a:tab pos="2791912" algn="l"/>
                <a:tab pos="3206596" algn="l"/>
                <a:tab pos="3621278" algn="l"/>
                <a:tab pos="4035962" algn="l"/>
                <a:tab pos="4450644" algn="l"/>
                <a:tab pos="4865328" algn="l"/>
                <a:tab pos="5280010" algn="l"/>
                <a:tab pos="5694694" algn="l"/>
                <a:tab pos="6109377" algn="l"/>
                <a:tab pos="6524061" algn="l"/>
                <a:tab pos="6938744" algn="l"/>
                <a:tab pos="7353427" algn="l"/>
                <a:tab pos="7768110" algn="l"/>
                <a:tab pos="8182792" algn="l"/>
                <a:tab pos="8597476" algn="l"/>
              </a:tabLst>
            </a:pPr>
            <a:endParaRPr lang="el-GR" altLang="el-GR" sz="2200"/>
          </a:p>
          <a:p>
            <a:pPr marL="614826" indent="-614826" eaLnBrk="1">
              <a:lnSpc>
                <a:spcPct val="97000"/>
              </a:lnSpc>
              <a:spcAft>
                <a:spcPct val="0"/>
              </a:spcAft>
              <a:buFont typeface="Times New Roman" pitchFamily="18" charset="0"/>
              <a:buChar char="•"/>
              <a:tabLst>
                <a:tab pos="616265" algn="l"/>
                <a:tab pos="718497" algn="l"/>
                <a:tab pos="1133179" algn="l"/>
                <a:tab pos="1547863" algn="l"/>
                <a:tab pos="1962545" algn="l"/>
                <a:tab pos="2377230" algn="l"/>
                <a:tab pos="2791912" algn="l"/>
                <a:tab pos="3206596" algn="l"/>
                <a:tab pos="3621278" algn="l"/>
                <a:tab pos="4035962" algn="l"/>
                <a:tab pos="4450644" algn="l"/>
                <a:tab pos="4865328" algn="l"/>
                <a:tab pos="5280010" algn="l"/>
                <a:tab pos="5694694" algn="l"/>
                <a:tab pos="6109377" algn="l"/>
                <a:tab pos="6524061" algn="l"/>
                <a:tab pos="6938744" algn="l"/>
                <a:tab pos="7353427" algn="l"/>
                <a:tab pos="7768110" algn="l"/>
                <a:tab pos="8182792" algn="l"/>
                <a:tab pos="8597476" algn="l"/>
              </a:tabLst>
            </a:pPr>
            <a:r>
              <a:rPr lang="en-US" altLang="el-GR" sz="2200"/>
              <a:t>frequency</a:t>
            </a:r>
            <a:endParaRPr lang="el-GR" altLang="el-GR" sz="2200"/>
          </a:p>
          <a:p>
            <a:pPr marL="614826" indent="-614826" eaLnBrk="1">
              <a:lnSpc>
                <a:spcPct val="97000"/>
              </a:lnSpc>
              <a:spcAft>
                <a:spcPct val="0"/>
              </a:spcAft>
              <a:buFont typeface="Times New Roman" pitchFamily="18" charset="0"/>
              <a:buChar char="•"/>
              <a:tabLst>
                <a:tab pos="616265" algn="l"/>
                <a:tab pos="718497" algn="l"/>
                <a:tab pos="1133179" algn="l"/>
                <a:tab pos="1547863" algn="l"/>
                <a:tab pos="1962545" algn="l"/>
                <a:tab pos="2377230" algn="l"/>
                <a:tab pos="2791912" algn="l"/>
                <a:tab pos="3206596" algn="l"/>
                <a:tab pos="3621278" algn="l"/>
                <a:tab pos="4035962" algn="l"/>
                <a:tab pos="4450644" algn="l"/>
                <a:tab pos="4865328" algn="l"/>
                <a:tab pos="5280010" algn="l"/>
                <a:tab pos="5694694" algn="l"/>
                <a:tab pos="6109377" algn="l"/>
                <a:tab pos="6524061" algn="l"/>
                <a:tab pos="6938744" algn="l"/>
                <a:tab pos="7353427" algn="l"/>
                <a:tab pos="7768110" algn="l"/>
                <a:tab pos="8182792" algn="l"/>
                <a:tab pos="8597476" algn="l"/>
              </a:tabLst>
            </a:pPr>
            <a:endParaRPr lang="el-GR" altLang="el-GR" sz="2200"/>
          </a:p>
          <a:p>
            <a:pPr marL="614826" indent="-614826" eaLnBrk="1">
              <a:lnSpc>
                <a:spcPct val="97000"/>
              </a:lnSpc>
              <a:spcAft>
                <a:spcPct val="0"/>
              </a:spcAft>
              <a:buFont typeface="Times New Roman" pitchFamily="18" charset="0"/>
              <a:buChar char="•"/>
              <a:tabLst>
                <a:tab pos="616265" algn="l"/>
                <a:tab pos="718497" algn="l"/>
                <a:tab pos="1133179" algn="l"/>
                <a:tab pos="1547863" algn="l"/>
                <a:tab pos="1962545" algn="l"/>
                <a:tab pos="2377230" algn="l"/>
                <a:tab pos="2791912" algn="l"/>
                <a:tab pos="3206596" algn="l"/>
                <a:tab pos="3621278" algn="l"/>
                <a:tab pos="4035962" algn="l"/>
                <a:tab pos="4450644" algn="l"/>
                <a:tab pos="4865328" algn="l"/>
                <a:tab pos="5280010" algn="l"/>
                <a:tab pos="5694694" algn="l"/>
                <a:tab pos="6109377" algn="l"/>
                <a:tab pos="6524061" algn="l"/>
                <a:tab pos="6938744" algn="l"/>
                <a:tab pos="7353427" algn="l"/>
                <a:tab pos="7768110" algn="l"/>
                <a:tab pos="8182792" algn="l"/>
                <a:tab pos="8597476" algn="l"/>
              </a:tabLst>
            </a:pPr>
            <a:r>
              <a:rPr lang="en-US" altLang="el-GR" sz="2200"/>
              <a:t>Time of day</a:t>
            </a:r>
            <a:endParaRPr lang="el-GR" altLang="el-GR" sz="2200"/>
          </a:p>
          <a:p>
            <a:pPr marL="614826" indent="-614826" eaLnBrk="1">
              <a:lnSpc>
                <a:spcPct val="97000"/>
              </a:lnSpc>
              <a:spcAft>
                <a:spcPct val="0"/>
              </a:spcAft>
              <a:buClrTx/>
              <a:buSzTx/>
              <a:tabLst>
                <a:tab pos="616265" algn="l"/>
                <a:tab pos="718497" algn="l"/>
                <a:tab pos="1133179" algn="l"/>
                <a:tab pos="1547863" algn="l"/>
                <a:tab pos="1962545" algn="l"/>
                <a:tab pos="2377230" algn="l"/>
                <a:tab pos="2791912" algn="l"/>
                <a:tab pos="3206596" algn="l"/>
                <a:tab pos="3621278" algn="l"/>
                <a:tab pos="4035962" algn="l"/>
                <a:tab pos="4450644" algn="l"/>
                <a:tab pos="4865328" algn="l"/>
                <a:tab pos="5280010" algn="l"/>
                <a:tab pos="5694694" algn="l"/>
                <a:tab pos="6109377" algn="l"/>
                <a:tab pos="6524061" algn="l"/>
                <a:tab pos="6938744" algn="l"/>
                <a:tab pos="7353427" algn="l"/>
                <a:tab pos="7768110" algn="l"/>
                <a:tab pos="8182792" algn="l"/>
                <a:tab pos="8597476" algn="l"/>
              </a:tabLst>
            </a:pPr>
            <a:endParaRPr lang="el-GR" altLang="el-GR" sz="2200"/>
          </a:p>
          <a:p>
            <a:pPr marL="614826" indent="-614826" eaLnBrk="1">
              <a:lnSpc>
                <a:spcPct val="97000"/>
              </a:lnSpc>
              <a:spcAft>
                <a:spcPct val="0"/>
              </a:spcAft>
              <a:buFont typeface="Times New Roman" pitchFamily="18" charset="0"/>
              <a:buChar char="•"/>
              <a:tabLst>
                <a:tab pos="616265" algn="l"/>
                <a:tab pos="718497" algn="l"/>
                <a:tab pos="1133179" algn="l"/>
                <a:tab pos="1547863" algn="l"/>
                <a:tab pos="1962545" algn="l"/>
                <a:tab pos="2377230" algn="l"/>
                <a:tab pos="2791912" algn="l"/>
                <a:tab pos="3206596" algn="l"/>
                <a:tab pos="3621278" algn="l"/>
                <a:tab pos="4035962" algn="l"/>
                <a:tab pos="4450644" algn="l"/>
                <a:tab pos="4865328" algn="l"/>
                <a:tab pos="5280010" algn="l"/>
                <a:tab pos="5694694" algn="l"/>
                <a:tab pos="6109377" algn="l"/>
                <a:tab pos="6524061" algn="l"/>
                <a:tab pos="6938744" algn="l"/>
                <a:tab pos="7353427" algn="l"/>
                <a:tab pos="7768110" algn="l"/>
                <a:tab pos="8182792" algn="l"/>
                <a:tab pos="8597476" algn="l"/>
              </a:tabLst>
            </a:pPr>
            <a:r>
              <a:rPr lang="en-US" altLang="el-GR" sz="2200"/>
              <a:t>No digital screen</a:t>
            </a:r>
            <a:endParaRPr lang="el-GR" altLang="el-GR" sz="2200"/>
          </a:p>
        </p:txBody>
      </p:sp>
      <p:sp>
        <p:nvSpPr>
          <p:cNvPr id="4100" name="Text Box 3"/>
          <p:cNvSpPr txBox="1">
            <a:spLocks noChangeArrowheads="1"/>
          </p:cNvSpPr>
          <p:nvPr/>
        </p:nvSpPr>
        <p:spPr bwMode="auto">
          <a:xfrm>
            <a:off x="4760642" y="4042505"/>
            <a:ext cx="2486880" cy="312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36" tIns="41469" rIns="82936" bIns="41469" anchor="ctr"/>
          <a:lstStyle/>
          <a:p>
            <a:pPr algn="l" defTabSz="414683" hangingPunct="0">
              <a:lnSpc>
                <a:spcPct val="93000"/>
              </a:lnSpc>
              <a:spcBef>
                <a:spcPct val="0"/>
              </a:spcBef>
              <a:spcAft>
                <a:spcPct val="0"/>
              </a:spcAft>
              <a:buClr>
                <a:srgbClr val="000000"/>
              </a:buClr>
              <a:buSzPct val="100000"/>
            </a:pPr>
            <a:endParaRPr lang="el-GR" altLang="el-GR" sz="1600" b="0">
              <a:solidFill>
                <a:srgbClr val="FFFFFF"/>
              </a:solidFill>
              <a:latin typeface="Arial" charset="0"/>
            </a:endParaRPr>
          </a:p>
        </p:txBody>
      </p:sp>
      <p:sp>
        <p:nvSpPr>
          <p:cNvPr id="4101" name="Text Box 4"/>
          <p:cNvSpPr txBox="1">
            <a:spLocks noChangeArrowheads="1"/>
          </p:cNvSpPr>
          <p:nvPr/>
        </p:nvSpPr>
        <p:spPr bwMode="auto">
          <a:xfrm>
            <a:off x="524160" y="1795869"/>
            <a:ext cx="3525120" cy="3197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9600" rIns="0" bIns="0" anchor="ctr"/>
          <a:lstStyle>
            <a:lvl1pPr marL="677863" indent="-677863" eaLnBrk="0">
              <a:tabLst>
                <a:tab pos="679450" algn="l"/>
                <a:tab pos="792163" algn="l"/>
                <a:tab pos="1249363" algn="l"/>
                <a:tab pos="1706563" algn="l"/>
                <a:tab pos="2163763" algn="l"/>
                <a:tab pos="2620963" algn="l"/>
                <a:tab pos="3078163" algn="l"/>
                <a:tab pos="3535363" algn="l"/>
                <a:tab pos="3992563" algn="l"/>
                <a:tab pos="4449763" algn="l"/>
                <a:tab pos="4906963" algn="l"/>
                <a:tab pos="5364163" algn="l"/>
                <a:tab pos="5821363" algn="l"/>
                <a:tab pos="6278563" algn="l"/>
                <a:tab pos="6735763" algn="l"/>
                <a:tab pos="7192963" algn="l"/>
                <a:tab pos="7650163" algn="l"/>
                <a:tab pos="8107363" algn="l"/>
                <a:tab pos="8564563" algn="l"/>
                <a:tab pos="9021763" algn="l"/>
                <a:tab pos="9478963" algn="l"/>
              </a:tabLst>
              <a:defRPr>
                <a:solidFill>
                  <a:schemeClr val="bg1"/>
                </a:solidFill>
                <a:latin typeface="Arial" charset="0"/>
              </a:defRPr>
            </a:lvl1pPr>
            <a:lvl2pPr eaLnBrk="0">
              <a:tabLst>
                <a:tab pos="679450" algn="l"/>
                <a:tab pos="792163" algn="l"/>
                <a:tab pos="1249363" algn="l"/>
                <a:tab pos="1706563" algn="l"/>
                <a:tab pos="2163763" algn="l"/>
                <a:tab pos="2620963" algn="l"/>
                <a:tab pos="3078163" algn="l"/>
                <a:tab pos="3535363" algn="l"/>
                <a:tab pos="3992563" algn="l"/>
                <a:tab pos="4449763" algn="l"/>
                <a:tab pos="4906963" algn="l"/>
                <a:tab pos="5364163" algn="l"/>
                <a:tab pos="5821363" algn="l"/>
                <a:tab pos="6278563" algn="l"/>
                <a:tab pos="6735763" algn="l"/>
                <a:tab pos="7192963" algn="l"/>
                <a:tab pos="7650163" algn="l"/>
                <a:tab pos="8107363" algn="l"/>
                <a:tab pos="8564563" algn="l"/>
                <a:tab pos="9021763" algn="l"/>
                <a:tab pos="9478963" algn="l"/>
              </a:tabLst>
              <a:defRPr>
                <a:solidFill>
                  <a:schemeClr val="bg1"/>
                </a:solidFill>
                <a:latin typeface="Arial" charset="0"/>
              </a:defRPr>
            </a:lvl2pPr>
            <a:lvl3pPr eaLnBrk="0">
              <a:tabLst>
                <a:tab pos="679450" algn="l"/>
                <a:tab pos="792163" algn="l"/>
                <a:tab pos="1249363" algn="l"/>
                <a:tab pos="1706563" algn="l"/>
                <a:tab pos="2163763" algn="l"/>
                <a:tab pos="2620963" algn="l"/>
                <a:tab pos="3078163" algn="l"/>
                <a:tab pos="3535363" algn="l"/>
                <a:tab pos="3992563" algn="l"/>
                <a:tab pos="4449763" algn="l"/>
                <a:tab pos="4906963" algn="l"/>
                <a:tab pos="5364163" algn="l"/>
                <a:tab pos="5821363" algn="l"/>
                <a:tab pos="6278563" algn="l"/>
                <a:tab pos="6735763" algn="l"/>
                <a:tab pos="7192963" algn="l"/>
                <a:tab pos="7650163" algn="l"/>
                <a:tab pos="8107363" algn="l"/>
                <a:tab pos="8564563" algn="l"/>
                <a:tab pos="9021763" algn="l"/>
                <a:tab pos="9478963" algn="l"/>
              </a:tabLst>
              <a:defRPr>
                <a:solidFill>
                  <a:schemeClr val="bg1"/>
                </a:solidFill>
                <a:latin typeface="Arial" charset="0"/>
              </a:defRPr>
            </a:lvl3pPr>
            <a:lvl4pPr eaLnBrk="0">
              <a:tabLst>
                <a:tab pos="679450" algn="l"/>
                <a:tab pos="792163" algn="l"/>
                <a:tab pos="1249363" algn="l"/>
                <a:tab pos="1706563" algn="l"/>
                <a:tab pos="2163763" algn="l"/>
                <a:tab pos="2620963" algn="l"/>
                <a:tab pos="3078163" algn="l"/>
                <a:tab pos="3535363" algn="l"/>
                <a:tab pos="3992563" algn="l"/>
                <a:tab pos="4449763" algn="l"/>
                <a:tab pos="4906963" algn="l"/>
                <a:tab pos="5364163" algn="l"/>
                <a:tab pos="5821363" algn="l"/>
                <a:tab pos="6278563" algn="l"/>
                <a:tab pos="6735763" algn="l"/>
                <a:tab pos="7192963" algn="l"/>
                <a:tab pos="7650163" algn="l"/>
                <a:tab pos="8107363" algn="l"/>
                <a:tab pos="8564563" algn="l"/>
                <a:tab pos="9021763" algn="l"/>
                <a:tab pos="9478963" algn="l"/>
              </a:tabLst>
              <a:defRPr>
                <a:solidFill>
                  <a:schemeClr val="bg1"/>
                </a:solidFill>
                <a:latin typeface="Arial" charset="0"/>
              </a:defRPr>
            </a:lvl4pPr>
            <a:lvl5pPr eaLnBrk="0">
              <a:tabLst>
                <a:tab pos="679450" algn="l"/>
                <a:tab pos="792163" algn="l"/>
                <a:tab pos="1249363" algn="l"/>
                <a:tab pos="1706563" algn="l"/>
                <a:tab pos="2163763" algn="l"/>
                <a:tab pos="2620963" algn="l"/>
                <a:tab pos="3078163" algn="l"/>
                <a:tab pos="3535363" algn="l"/>
                <a:tab pos="3992563" algn="l"/>
                <a:tab pos="4449763" algn="l"/>
                <a:tab pos="4906963" algn="l"/>
                <a:tab pos="5364163" algn="l"/>
                <a:tab pos="5821363" algn="l"/>
                <a:tab pos="6278563" algn="l"/>
                <a:tab pos="6735763" algn="l"/>
                <a:tab pos="7192963" algn="l"/>
                <a:tab pos="7650163" algn="l"/>
                <a:tab pos="8107363" algn="l"/>
                <a:tab pos="8564563" algn="l"/>
                <a:tab pos="9021763" algn="l"/>
                <a:tab pos="9478963" algn="l"/>
              </a:tabLst>
              <a:defRPr>
                <a:solidFill>
                  <a:schemeClr val="bg1"/>
                </a:solidFill>
                <a:latin typeface="Arial"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8" charset="0"/>
              <a:tabLst>
                <a:tab pos="679450" algn="l"/>
                <a:tab pos="792163" algn="l"/>
                <a:tab pos="1249363" algn="l"/>
                <a:tab pos="1706563" algn="l"/>
                <a:tab pos="2163763" algn="l"/>
                <a:tab pos="2620963" algn="l"/>
                <a:tab pos="3078163" algn="l"/>
                <a:tab pos="3535363" algn="l"/>
                <a:tab pos="3992563" algn="l"/>
                <a:tab pos="4449763" algn="l"/>
                <a:tab pos="4906963" algn="l"/>
                <a:tab pos="5364163" algn="l"/>
                <a:tab pos="5821363" algn="l"/>
                <a:tab pos="6278563" algn="l"/>
                <a:tab pos="6735763" algn="l"/>
                <a:tab pos="7192963" algn="l"/>
                <a:tab pos="7650163" algn="l"/>
                <a:tab pos="8107363" algn="l"/>
                <a:tab pos="8564563" algn="l"/>
                <a:tab pos="9021763" algn="l"/>
                <a:tab pos="9478963" algn="l"/>
              </a:tabLst>
              <a:defRPr>
                <a:solidFill>
                  <a:schemeClr val="bg1"/>
                </a:solidFill>
                <a:latin typeface="Arial"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8" charset="0"/>
              <a:tabLst>
                <a:tab pos="679450" algn="l"/>
                <a:tab pos="792163" algn="l"/>
                <a:tab pos="1249363" algn="l"/>
                <a:tab pos="1706563" algn="l"/>
                <a:tab pos="2163763" algn="l"/>
                <a:tab pos="2620963" algn="l"/>
                <a:tab pos="3078163" algn="l"/>
                <a:tab pos="3535363" algn="l"/>
                <a:tab pos="3992563" algn="l"/>
                <a:tab pos="4449763" algn="l"/>
                <a:tab pos="4906963" algn="l"/>
                <a:tab pos="5364163" algn="l"/>
                <a:tab pos="5821363" algn="l"/>
                <a:tab pos="6278563" algn="l"/>
                <a:tab pos="6735763" algn="l"/>
                <a:tab pos="7192963" algn="l"/>
                <a:tab pos="7650163" algn="l"/>
                <a:tab pos="8107363" algn="l"/>
                <a:tab pos="8564563" algn="l"/>
                <a:tab pos="9021763" algn="l"/>
                <a:tab pos="9478963" algn="l"/>
              </a:tabLst>
              <a:defRPr>
                <a:solidFill>
                  <a:schemeClr val="bg1"/>
                </a:solidFill>
                <a:latin typeface="Arial"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8" charset="0"/>
              <a:tabLst>
                <a:tab pos="679450" algn="l"/>
                <a:tab pos="792163" algn="l"/>
                <a:tab pos="1249363" algn="l"/>
                <a:tab pos="1706563" algn="l"/>
                <a:tab pos="2163763" algn="l"/>
                <a:tab pos="2620963" algn="l"/>
                <a:tab pos="3078163" algn="l"/>
                <a:tab pos="3535363" algn="l"/>
                <a:tab pos="3992563" algn="l"/>
                <a:tab pos="4449763" algn="l"/>
                <a:tab pos="4906963" algn="l"/>
                <a:tab pos="5364163" algn="l"/>
                <a:tab pos="5821363" algn="l"/>
                <a:tab pos="6278563" algn="l"/>
                <a:tab pos="6735763" algn="l"/>
                <a:tab pos="7192963" algn="l"/>
                <a:tab pos="7650163" algn="l"/>
                <a:tab pos="8107363" algn="l"/>
                <a:tab pos="8564563" algn="l"/>
                <a:tab pos="9021763" algn="l"/>
                <a:tab pos="9478963" algn="l"/>
              </a:tabLst>
              <a:defRPr>
                <a:solidFill>
                  <a:schemeClr val="bg1"/>
                </a:solidFill>
                <a:latin typeface="Arial"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8" charset="0"/>
              <a:tabLst>
                <a:tab pos="679450" algn="l"/>
                <a:tab pos="792163" algn="l"/>
                <a:tab pos="1249363" algn="l"/>
                <a:tab pos="1706563" algn="l"/>
                <a:tab pos="2163763" algn="l"/>
                <a:tab pos="2620963" algn="l"/>
                <a:tab pos="3078163" algn="l"/>
                <a:tab pos="3535363" algn="l"/>
                <a:tab pos="3992563" algn="l"/>
                <a:tab pos="4449763" algn="l"/>
                <a:tab pos="4906963" algn="l"/>
                <a:tab pos="5364163" algn="l"/>
                <a:tab pos="5821363" algn="l"/>
                <a:tab pos="6278563" algn="l"/>
                <a:tab pos="6735763" algn="l"/>
                <a:tab pos="7192963" algn="l"/>
                <a:tab pos="7650163" algn="l"/>
                <a:tab pos="8107363" algn="l"/>
                <a:tab pos="8564563" algn="l"/>
                <a:tab pos="9021763" algn="l"/>
                <a:tab pos="9478963" algn="l"/>
              </a:tabLst>
              <a:defRPr>
                <a:solidFill>
                  <a:schemeClr val="bg1"/>
                </a:solidFill>
                <a:latin typeface="Arial" charset="0"/>
              </a:defRPr>
            </a:lvl9pPr>
          </a:lstStyle>
          <a:p>
            <a:pPr algn="l" defTabSz="414683" eaLnBrk="1" hangingPunct="0">
              <a:lnSpc>
                <a:spcPct val="97000"/>
              </a:lnSpc>
              <a:spcBef>
                <a:spcPct val="0"/>
              </a:spcBef>
              <a:spcAft>
                <a:spcPct val="0"/>
              </a:spcAft>
              <a:buClr>
                <a:srgbClr val="000000"/>
              </a:buClr>
              <a:buSzPct val="100000"/>
            </a:pPr>
            <a:r>
              <a:rPr lang="en-US" altLang="el-GR" sz="2500" b="0" dirty="0">
                <a:solidFill>
                  <a:srgbClr val="000000"/>
                </a:solidFill>
                <a:latin typeface="Trebuchet MS" pitchFamily="34" charset="0"/>
              </a:rPr>
              <a:t>User Requirements</a:t>
            </a:r>
          </a:p>
          <a:p>
            <a:pPr algn="l" defTabSz="414683" eaLnBrk="1" hangingPunct="0">
              <a:lnSpc>
                <a:spcPct val="97000"/>
              </a:lnSpc>
              <a:spcBef>
                <a:spcPct val="0"/>
              </a:spcBef>
              <a:spcAft>
                <a:spcPct val="0"/>
              </a:spcAft>
              <a:buClr>
                <a:srgbClr val="000000"/>
              </a:buClr>
              <a:buSzPct val="100000"/>
            </a:pPr>
            <a:endParaRPr lang="el-GR" altLang="el-GR" sz="2500" b="0" dirty="0">
              <a:solidFill>
                <a:srgbClr val="000000"/>
              </a:solidFill>
              <a:latin typeface="Trebuchet MS" pitchFamily="34" charset="0"/>
            </a:endParaRPr>
          </a:p>
          <a:p>
            <a:pPr algn="l" defTabSz="414683" eaLnBrk="1" hangingPunct="0">
              <a:lnSpc>
                <a:spcPct val="97000"/>
              </a:lnSpc>
              <a:spcBef>
                <a:spcPct val="0"/>
              </a:spcBef>
              <a:spcAft>
                <a:spcPct val="0"/>
              </a:spcAft>
              <a:buClr>
                <a:srgbClr val="000000"/>
              </a:buClr>
              <a:buSzPct val="100000"/>
              <a:buFont typeface="Times New Roman" pitchFamily="18" charset="0"/>
              <a:buChar char="•"/>
            </a:pPr>
            <a:r>
              <a:rPr lang="en-US" altLang="el-GR" b="0" dirty="0" smtClean="0">
                <a:solidFill>
                  <a:srgbClr val="000000"/>
                </a:solidFill>
                <a:latin typeface="Trebuchet MS" pitchFamily="34" charset="0"/>
              </a:rPr>
              <a:t>Water quantity</a:t>
            </a:r>
            <a:endParaRPr lang="el-GR" altLang="el-GR" b="0" dirty="0" smtClean="0">
              <a:solidFill>
                <a:srgbClr val="000000"/>
              </a:solidFill>
              <a:latin typeface="Trebuchet MS" pitchFamily="34" charset="0"/>
            </a:endParaRPr>
          </a:p>
          <a:p>
            <a:pPr algn="l" defTabSz="414683" eaLnBrk="1" hangingPunct="0">
              <a:lnSpc>
                <a:spcPct val="97000"/>
              </a:lnSpc>
              <a:spcBef>
                <a:spcPct val="0"/>
              </a:spcBef>
              <a:spcAft>
                <a:spcPct val="0"/>
              </a:spcAft>
              <a:buClr>
                <a:srgbClr val="000000"/>
              </a:buClr>
              <a:buSzPct val="100000"/>
              <a:buFont typeface="Times New Roman" pitchFamily="18" charset="0"/>
              <a:buChar char="•"/>
            </a:pPr>
            <a:endParaRPr lang="el-GR" altLang="el-GR" b="0" dirty="0" smtClean="0">
              <a:solidFill>
                <a:srgbClr val="000000"/>
              </a:solidFill>
              <a:latin typeface="Trebuchet MS" pitchFamily="34" charset="0"/>
            </a:endParaRPr>
          </a:p>
          <a:p>
            <a:pPr algn="l" defTabSz="414683" eaLnBrk="1" hangingPunct="0">
              <a:lnSpc>
                <a:spcPct val="97000"/>
              </a:lnSpc>
              <a:spcBef>
                <a:spcPct val="0"/>
              </a:spcBef>
              <a:spcAft>
                <a:spcPct val="0"/>
              </a:spcAft>
              <a:buClr>
                <a:srgbClr val="000000"/>
              </a:buClr>
              <a:buSzPct val="100000"/>
              <a:buFont typeface="Times New Roman" pitchFamily="18" charset="0"/>
              <a:buChar char="•"/>
            </a:pPr>
            <a:r>
              <a:rPr lang="en-US" altLang="el-GR" b="0" dirty="0" smtClean="0">
                <a:solidFill>
                  <a:srgbClr val="000000"/>
                </a:solidFill>
                <a:latin typeface="Trebuchet MS" pitchFamily="34" charset="0"/>
              </a:rPr>
              <a:t>Repetition</a:t>
            </a:r>
            <a:endParaRPr lang="el-GR" altLang="el-GR" b="0" dirty="0" smtClean="0">
              <a:solidFill>
                <a:srgbClr val="000000"/>
              </a:solidFill>
              <a:latin typeface="Trebuchet MS" pitchFamily="34" charset="0"/>
            </a:endParaRPr>
          </a:p>
          <a:p>
            <a:pPr algn="l" defTabSz="414683" eaLnBrk="1" hangingPunct="0">
              <a:lnSpc>
                <a:spcPct val="97000"/>
              </a:lnSpc>
              <a:spcBef>
                <a:spcPct val="0"/>
              </a:spcBef>
              <a:spcAft>
                <a:spcPct val="0"/>
              </a:spcAft>
              <a:buClr>
                <a:srgbClr val="000000"/>
              </a:buClr>
              <a:buSzPct val="100000"/>
              <a:buFont typeface="Times New Roman" pitchFamily="18" charset="0"/>
              <a:buChar char="•"/>
            </a:pPr>
            <a:endParaRPr lang="el-GR" altLang="el-GR" b="0" dirty="0" smtClean="0">
              <a:solidFill>
                <a:srgbClr val="000000"/>
              </a:solidFill>
              <a:latin typeface="Trebuchet MS" pitchFamily="34" charset="0"/>
            </a:endParaRPr>
          </a:p>
          <a:p>
            <a:pPr algn="l" defTabSz="414683" eaLnBrk="1" hangingPunct="0">
              <a:lnSpc>
                <a:spcPct val="97000"/>
              </a:lnSpc>
              <a:spcBef>
                <a:spcPct val="0"/>
              </a:spcBef>
              <a:spcAft>
                <a:spcPct val="0"/>
              </a:spcAft>
              <a:buClr>
                <a:srgbClr val="000000"/>
              </a:buClr>
              <a:buSzPct val="100000"/>
              <a:buFont typeface="Times New Roman" pitchFamily="18" charset="0"/>
              <a:buChar char="•"/>
            </a:pPr>
            <a:r>
              <a:rPr lang="en-US" altLang="el-GR" b="0" dirty="0" smtClean="0">
                <a:solidFill>
                  <a:srgbClr val="000000"/>
                </a:solidFill>
                <a:latin typeface="Trebuchet MS" pitchFamily="34" charset="0"/>
              </a:rPr>
              <a:t>cost</a:t>
            </a:r>
            <a:endParaRPr lang="el-GR" altLang="el-GR" b="0" dirty="0" smtClean="0">
              <a:solidFill>
                <a:srgbClr val="000000"/>
              </a:solidFill>
              <a:latin typeface="Trebuchet MS" pitchFamily="34" charset="0"/>
            </a:endParaRPr>
          </a:p>
          <a:p>
            <a:pPr algn="l" defTabSz="414683" eaLnBrk="1" hangingPunct="0">
              <a:lnSpc>
                <a:spcPct val="97000"/>
              </a:lnSpc>
              <a:spcBef>
                <a:spcPct val="0"/>
              </a:spcBef>
              <a:spcAft>
                <a:spcPct val="0"/>
              </a:spcAft>
              <a:buClr>
                <a:srgbClr val="000000"/>
              </a:buClr>
              <a:buSzPct val="100000"/>
              <a:buFont typeface="Times New Roman" pitchFamily="18" charset="0"/>
              <a:buChar char="•"/>
            </a:pPr>
            <a:endParaRPr lang="el-GR" altLang="el-GR" b="0" dirty="0" smtClean="0">
              <a:solidFill>
                <a:srgbClr val="000000"/>
              </a:solidFill>
              <a:latin typeface="Trebuchet MS" pitchFamily="34" charset="0"/>
            </a:endParaRPr>
          </a:p>
          <a:p>
            <a:pPr algn="l" defTabSz="414683" eaLnBrk="1" hangingPunct="0">
              <a:lnSpc>
                <a:spcPct val="97000"/>
              </a:lnSpc>
              <a:spcBef>
                <a:spcPct val="0"/>
              </a:spcBef>
              <a:spcAft>
                <a:spcPct val="0"/>
              </a:spcAft>
              <a:buClr>
                <a:srgbClr val="000000"/>
              </a:buClr>
              <a:buSzPct val="100000"/>
              <a:buFont typeface="Times New Roman" pitchFamily="18" charset="0"/>
              <a:buChar char="•"/>
            </a:pPr>
            <a:r>
              <a:rPr lang="en-US" altLang="el-GR" b="0" dirty="0" smtClean="0">
                <a:solidFill>
                  <a:srgbClr val="000000"/>
                </a:solidFill>
                <a:latin typeface="Trebuchet MS" pitchFamily="34" charset="0"/>
              </a:rPr>
              <a:t>Robustness</a:t>
            </a:r>
            <a:endParaRPr lang="el-GR" altLang="el-GR" b="0" dirty="0" smtClean="0">
              <a:solidFill>
                <a:srgbClr val="000000"/>
              </a:solidFill>
              <a:latin typeface="Trebuchet MS" pitchFamily="34" charset="0"/>
            </a:endParaRPr>
          </a:p>
        </p:txBody>
      </p:sp>
      <p:sp>
        <p:nvSpPr>
          <p:cNvPr id="4102" name="Line 5"/>
          <p:cNvSpPr>
            <a:spLocks noChangeShapeType="1"/>
          </p:cNvSpPr>
          <p:nvPr/>
        </p:nvSpPr>
        <p:spPr bwMode="auto">
          <a:xfrm flipH="1">
            <a:off x="3623040" y="2841419"/>
            <a:ext cx="1198080" cy="144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36" tIns="41469" rIns="82936" bIns="41469"/>
          <a:lstStyle/>
          <a:p>
            <a:pPr algn="l" defTabSz="414683" hangingPunct="0">
              <a:lnSpc>
                <a:spcPct val="93000"/>
              </a:lnSpc>
              <a:spcBef>
                <a:spcPct val="0"/>
              </a:spcBef>
              <a:spcAft>
                <a:spcPct val="0"/>
              </a:spcAft>
              <a:buClr>
                <a:srgbClr val="000000"/>
              </a:buClr>
              <a:buSzPct val="100000"/>
            </a:pPr>
            <a:endParaRPr lang="fr-FR" sz="1600" b="0">
              <a:solidFill>
                <a:srgbClr val="FFFFFF"/>
              </a:solidFill>
              <a:latin typeface="Arial" charset="0"/>
            </a:endParaRPr>
          </a:p>
        </p:txBody>
      </p:sp>
      <p:sp>
        <p:nvSpPr>
          <p:cNvPr id="4103" name="Line 6"/>
          <p:cNvSpPr>
            <a:spLocks noChangeShapeType="1"/>
          </p:cNvSpPr>
          <p:nvPr/>
        </p:nvSpPr>
        <p:spPr bwMode="auto">
          <a:xfrm flipH="1" flipV="1">
            <a:off x="3623040" y="3551413"/>
            <a:ext cx="1166400" cy="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36" tIns="41469" rIns="82936" bIns="41469"/>
          <a:lstStyle/>
          <a:p>
            <a:pPr algn="l" defTabSz="414683" hangingPunct="0">
              <a:lnSpc>
                <a:spcPct val="93000"/>
              </a:lnSpc>
              <a:spcBef>
                <a:spcPct val="0"/>
              </a:spcBef>
              <a:spcAft>
                <a:spcPct val="0"/>
              </a:spcAft>
              <a:buClr>
                <a:srgbClr val="000000"/>
              </a:buClr>
              <a:buSzPct val="100000"/>
            </a:pPr>
            <a:endParaRPr lang="fr-FR" sz="1600" b="0">
              <a:solidFill>
                <a:srgbClr val="FFFFFF"/>
              </a:solidFill>
              <a:latin typeface="Arial" charset="0"/>
            </a:endParaRPr>
          </a:p>
        </p:txBody>
      </p:sp>
      <p:sp>
        <p:nvSpPr>
          <p:cNvPr id="4104" name="Line 7"/>
          <p:cNvSpPr>
            <a:spLocks noChangeShapeType="1"/>
          </p:cNvSpPr>
          <p:nvPr/>
        </p:nvSpPr>
        <p:spPr bwMode="auto">
          <a:xfrm flipH="1" flipV="1">
            <a:off x="3623040" y="3689667"/>
            <a:ext cx="1166400" cy="508374"/>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36" tIns="41469" rIns="82936" bIns="41469"/>
          <a:lstStyle/>
          <a:p>
            <a:pPr algn="l" defTabSz="414683" hangingPunct="0">
              <a:lnSpc>
                <a:spcPct val="93000"/>
              </a:lnSpc>
              <a:spcBef>
                <a:spcPct val="0"/>
              </a:spcBef>
              <a:spcAft>
                <a:spcPct val="0"/>
              </a:spcAft>
              <a:buClr>
                <a:srgbClr val="000000"/>
              </a:buClr>
              <a:buSzPct val="100000"/>
            </a:pPr>
            <a:endParaRPr lang="fr-FR" sz="1600" b="0">
              <a:solidFill>
                <a:srgbClr val="FFFFFF"/>
              </a:solidFill>
              <a:latin typeface="Arial" charset="0"/>
            </a:endParaRPr>
          </a:p>
        </p:txBody>
      </p:sp>
      <p:sp>
        <p:nvSpPr>
          <p:cNvPr id="4105" name="Line 8"/>
          <p:cNvSpPr>
            <a:spLocks noChangeShapeType="1"/>
          </p:cNvSpPr>
          <p:nvPr/>
        </p:nvSpPr>
        <p:spPr bwMode="auto">
          <a:xfrm flipH="1" flipV="1">
            <a:off x="3526561" y="4355019"/>
            <a:ext cx="1262880" cy="442127"/>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36" tIns="41469" rIns="82936" bIns="41469"/>
          <a:lstStyle/>
          <a:p>
            <a:pPr algn="l" defTabSz="414683" hangingPunct="0">
              <a:lnSpc>
                <a:spcPct val="93000"/>
              </a:lnSpc>
              <a:spcBef>
                <a:spcPct val="0"/>
              </a:spcBef>
              <a:spcAft>
                <a:spcPct val="0"/>
              </a:spcAft>
              <a:buClr>
                <a:srgbClr val="000000"/>
              </a:buClr>
              <a:buSzPct val="100000"/>
            </a:pPr>
            <a:endParaRPr lang="fr-FR" sz="1600" b="0">
              <a:solidFill>
                <a:srgbClr val="FFFFFF"/>
              </a:solidFill>
              <a:latin typeface="Arial" charset="0"/>
            </a:endParaRPr>
          </a:p>
        </p:txBody>
      </p:sp>
      <p:sp>
        <p:nvSpPr>
          <p:cNvPr id="4106" name="Line 9"/>
          <p:cNvSpPr>
            <a:spLocks noChangeShapeType="1"/>
          </p:cNvSpPr>
          <p:nvPr/>
        </p:nvSpPr>
        <p:spPr bwMode="auto">
          <a:xfrm flipH="1" flipV="1">
            <a:off x="3466080" y="4847549"/>
            <a:ext cx="1323360" cy="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36" tIns="41469" rIns="82936" bIns="41469"/>
          <a:lstStyle/>
          <a:p>
            <a:pPr algn="l" defTabSz="414683" hangingPunct="0">
              <a:lnSpc>
                <a:spcPct val="93000"/>
              </a:lnSpc>
              <a:spcBef>
                <a:spcPct val="0"/>
              </a:spcBef>
              <a:spcAft>
                <a:spcPct val="0"/>
              </a:spcAft>
              <a:buClr>
                <a:srgbClr val="000000"/>
              </a:buClr>
              <a:buSzPct val="100000"/>
            </a:pPr>
            <a:endParaRPr lang="fr-FR" sz="1600" b="0">
              <a:solidFill>
                <a:srgbClr val="FFFFFF"/>
              </a:solidFill>
              <a:latin typeface="Arial" charset="0"/>
            </a:endParaRPr>
          </a:p>
        </p:txBody>
      </p:sp>
      <p:sp>
        <p:nvSpPr>
          <p:cNvPr id="4108" name="Line 6"/>
          <p:cNvSpPr>
            <a:spLocks noChangeShapeType="1"/>
          </p:cNvSpPr>
          <p:nvPr/>
        </p:nvSpPr>
        <p:spPr bwMode="auto">
          <a:xfrm flipH="1" flipV="1">
            <a:off x="3638881" y="3037280"/>
            <a:ext cx="1182240" cy="514134"/>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36" tIns="41469" rIns="82936" bIns="41469"/>
          <a:lstStyle/>
          <a:p>
            <a:pPr algn="l" defTabSz="414683" hangingPunct="0">
              <a:lnSpc>
                <a:spcPct val="93000"/>
              </a:lnSpc>
              <a:spcBef>
                <a:spcPct val="0"/>
              </a:spcBef>
              <a:spcAft>
                <a:spcPct val="0"/>
              </a:spcAft>
              <a:buClr>
                <a:srgbClr val="000000"/>
              </a:buClr>
              <a:buSzPct val="100000"/>
            </a:pPr>
            <a:endParaRPr lang="fr-FR" sz="1600" b="0">
              <a:solidFill>
                <a:srgbClr val="FFFFFF"/>
              </a:solidFill>
              <a:latin typeface="Arial" charset="0"/>
            </a:endParaRPr>
          </a:p>
        </p:txBody>
      </p:sp>
    </p:spTree>
    <p:extLst>
      <p:ext uri="{BB962C8B-B14F-4D97-AF65-F5344CB8AC3E}">
        <p14:creationId xmlns:p14="http://schemas.microsoft.com/office/powerpoint/2010/main" val="35100917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1438"/>
            <a:ext cx="9144000" cy="738187"/>
          </a:xfrm>
          <a:prstGeom prst="rect">
            <a:avLst/>
          </a:prstGeom>
          <a:noFill/>
        </p:spPr>
        <p:txBody>
          <a:bodyPr>
            <a:spAutoFit/>
          </a:bodyPr>
          <a:lstStyle/>
          <a:p>
            <a:pPr algn="ctr">
              <a:defRPr/>
            </a:pPr>
            <a:r>
              <a:rPr lang="el-GR" sz="2100" b="0" dirty="0">
                <a:solidFill>
                  <a:schemeClr val="tx1"/>
                </a:solidFill>
                <a:latin typeface="+mn-lt"/>
              </a:rPr>
              <a:t>Για να γίνει μια εφαρμογή αποδεκτή, πρέπει να εξυπηρετεί ταυτόχρονα τις απαιτήσεις του οργανισμού και των χρηστών</a:t>
            </a:r>
          </a:p>
        </p:txBody>
      </p:sp>
      <p:sp>
        <p:nvSpPr>
          <p:cNvPr id="15363" name="TextBox 4"/>
          <p:cNvSpPr txBox="1">
            <a:spLocks noChangeArrowheads="1"/>
          </p:cNvSpPr>
          <p:nvPr/>
        </p:nvSpPr>
        <p:spPr bwMode="auto">
          <a:xfrm>
            <a:off x="500063" y="1582738"/>
            <a:ext cx="3786187" cy="3890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eaLnBrk="1" hangingPunct="1">
              <a:spcAft>
                <a:spcPts val="1200"/>
              </a:spcAft>
            </a:pPr>
            <a:r>
              <a:rPr lang="el-GR" altLang="el-GR" sz="1800" b="0" i="1" dirty="0">
                <a:latin typeface="+mn-lt"/>
              </a:rPr>
              <a:t>Εφαρμογή: </a:t>
            </a:r>
            <a:r>
              <a:rPr lang="el-GR" altLang="el-GR" sz="1800" b="0" dirty="0">
                <a:latin typeface="+mn-lt"/>
              </a:rPr>
              <a:t>Συλλογή μηνιαίων ποσοτικών στόχων και  απολογιστικών στοιχείων σε χρηματοπιστωτικό οργανισμό.</a:t>
            </a:r>
          </a:p>
          <a:p>
            <a:pPr algn="l" eaLnBrk="1" hangingPunct="1">
              <a:spcAft>
                <a:spcPts val="1200"/>
              </a:spcAft>
            </a:pPr>
            <a:r>
              <a:rPr lang="el-GR" altLang="el-GR" sz="1800" b="0" i="1" dirty="0">
                <a:latin typeface="+mn-lt"/>
              </a:rPr>
              <a:t>Χρήστες:</a:t>
            </a:r>
            <a:r>
              <a:rPr lang="el-GR" altLang="el-GR" sz="1800" b="0" dirty="0">
                <a:latin typeface="+mn-lt"/>
              </a:rPr>
              <a:t> Τα στοιχεία εισάγουν οι προϊστάμενοι υποκαταστημάτων, ενώ </a:t>
            </a:r>
            <a:r>
              <a:rPr lang="el-GR" altLang="el-GR" sz="1800" b="0" dirty="0" smtClean="0">
                <a:latin typeface="+mn-lt"/>
              </a:rPr>
              <a:t>τα χρησιμοποιεί </a:t>
            </a:r>
            <a:r>
              <a:rPr lang="el-GR" altLang="el-GR" sz="1800" b="0" dirty="0">
                <a:latin typeface="+mn-lt"/>
              </a:rPr>
              <a:t>η ανώτερη διοίκηση.</a:t>
            </a:r>
          </a:p>
          <a:p>
            <a:pPr algn="l" eaLnBrk="1" hangingPunct="1">
              <a:spcAft>
                <a:spcPts val="1200"/>
              </a:spcAft>
            </a:pPr>
            <a:r>
              <a:rPr lang="el-GR" altLang="el-GR" sz="1800" b="0" i="1" dirty="0">
                <a:latin typeface="+mn-lt"/>
              </a:rPr>
              <a:t>Συνέπεια: </a:t>
            </a:r>
            <a:r>
              <a:rPr lang="el-GR" altLang="el-GR" sz="1800" b="0" dirty="0">
                <a:latin typeface="+mn-lt"/>
              </a:rPr>
              <a:t>Οι προϊστάμενοι αισθάνονται την χρήση της εφαρμογής ως ένα επιπλέον «βάρος» που δεν εξυπηρετεί τις απαιτήσεις των κυρίως καθηκόντων τους.</a:t>
            </a:r>
          </a:p>
        </p:txBody>
      </p:sp>
      <p:sp>
        <p:nvSpPr>
          <p:cNvPr id="15364" name="TextBox 4"/>
          <p:cNvSpPr txBox="1">
            <a:spLocks noChangeArrowheads="1"/>
          </p:cNvSpPr>
          <p:nvPr/>
        </p:nvSpPr>
        <p:spPr bwMode="auto">
          <a:xfrm>
            <a:off x="4643438" y="2143125"/>
            <a:ext cx="3786187" cy="254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eaLnBrk="1" hangingPunct="1">
              <a:spcAft>
                <a:spcPts val="1200"/>
              </a:spcAft>
            </a:pPr>
            <a:r>
              <a:rPr lang="el-GR" altLang="el-GR" sz="1800" b="0" i="1" dirty="0">
                <a:latin typeface="+mn-lt"/>
              </a:rPr>
              <a:t>Η λύση που υιοθετήθηκε: </a:t>
            </a:r>
            <a:r>
              <a:rPr lang="el-GR" altLang="el-GR" sz="1800" b="0" dirty="0">
                <a:latin typeface="+mn-lt"/>
              </a:rPr>
              <a:t>Η εφαρμογή παρουσιάζει και στοιχεία για την κατάταξη του κάθε υποκαταστήματος σε σχέση με τα υπόλοιπα, ως προς την επίδοσή τους (σχέση στόχων προς πραγματοποιηθέντα αποτελέσματα).</a:t>
            </a:r>
          </a:p>
          <a:p>
            <a:pPr algn="l" eaLnBrk="1" hangingPunct="1">
              <a:spcAft>
                <a:spcPts val="1200"/>
              </a:spcAft>
            </a:pPr>
            <a:r>
              <a:rPr lang="el-GR" altLang="el-GR" sz="1800" b="0" dirty="0">
                <a:latin typeface="+mn-lt"/>
              </a:rPr>
              <a:t>Έτσι εξυπηρετεί και δικές τους ανάγκες.</a:t>
            </a:r>
          </a:p>
        </p:txBody>
      </p:sp>
    </p:spTree>
    <p:extLst>
      <p:ext uri="{BB962C8B-B14F-4D97-AF65-F5344CB8AC3E}">
        <p14:creationId xmlns:p14="http://schemas.microsoft.com/office/powerpoint/2010/main" val="155665129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3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p:bldP spid="1536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z="2400" dirty="0" smtClean="0"/>
              <a:t>Παράδειγμα: Σύστημα Αυτόματου Πωλητή Καυσίμων</a:t>
            </a:r>
            <a:endParaRPr lang="el-GR" sz="2400" dirty="0"/>
          </a:p>
        </p:txBody>
      </p:sp>
      <p:sp>
        <p:nvSpPr>
          <p:cNvPr id="3" name="Θέση υποσέλιδου 2"/>
          <p:cNvSpPr>
            <a:spLocks noGrp="1"/>
          </p:cNvSpPr>
          <p:nvPr>
            <p:ph type="ftr" sz="quarter" idx="11"/>
          </p:nvPr>
        </p:nvSpPr>
        <p:spPr/>
        <p:txBody>
          <a:bodyPr/>
          <a:lstStyle/>
          <a:p>
            <a:pPr>
              <a:defRPr/>
            </a:pPr>
            <a:r>
              <a:rPr lang="el-GR" smtClean="0"/>
              <a:t>Εργονομία - ΕΜΠ - Χρηστοκεντρικός Σχεδιασμός</a:t>
            </a:r>
            <a:endParaRPr lang="el-GR" dirty="0" smtClean="0"/>
          </a:p>
        </p:txBody>
      </p:sp>
      <p:sp>
        <p:nvSpPr>
          <p:cNvPr id="4" name="Θέση αριθμού διαφάνειας 3"/>
          <p:cNvSpPr>
            <a:spLocks noGrp="1"/>
          </p:cNvSpPr>
          <p:nvPr>
            <p:ph type="sldNum" sz="quarter" idx="12"/>
          </p:nvPr>
        </p:nvSpPr>
        <p:spPr/>
        <p:txBody>
          <a:bodyPr/>
          <a:lstStyle/>
          <a:p>
            <a:pPr>
              <a:defRPr/>
            </a:pPr>
            <a:fld id="{7C61276D-71F1-435A-8CE3-64760D61488A}" type="slidenum">
              <a:rPr lang="en-GB" smtClean="0"/>
              <a:pPr>
                <a:defRPr/>
              </a:pPr>
              <a:t>31</a:t>
            </a:fld>
            <a:endParaRPr lang="en-GB" dirty="0"/>
          </a:p>
        </p:txBody>
      </p:sp>
      <p:sp>
        <p:nvSpPr>
          <p:cNvPr id="5" name="Rectangle 3"/>
          <p:cNvSpPr/>
          <p:nvPr/>
        </p:nvSpPr>
        <p:spPr>
          <a:xfrm>
            <a:off x="395536" y="1124744"/>
            <a:ext cx="4824536" cy="4154984"/>
          </a:xfrm>
          <a:prstGeom prst="rect">
            <a:avLst/>
          </a:prstGeom>
        </p:spPr>
        <p:txBody>
          <a:bodyPr wrap="square">
            <a:spAutoFit/>
          </a:bodyPr>
          <a:lstStyle/>
          <a:p>
            <a:pPr algn="l"/>
            <a:r>
              <a:rPr lang="el-GR" sz="2000" b="0" dirty="0" smtClean="0">
                <a:solidFill>
                  <a:schemeClr val="tx1"/>
                </a:solidFill>
                <a:latin typeface="CF Din" panose="00000400000000000000" pitchFamily="2" charset="0"/>
              </a:rPr>
              <a:t>ζητείται </a:t>
            </a:r>
            <a:r>
              <a:rPr lang="el-GR" sz="2000" b="0" dirty="0">
                <a:solidFill>
                  <a:schemeClr val="tx1"/>
                </a:solidFill>
                <a:latin typeface="CF Din" panose="00000400000000000000" pitchFamily="2" charset="0"/>
              </a:rPr>
              <a:t>να </a:t>
            </a:r>
            <a:r>
              <a:rPr lang="el-GR" sz="2000" b="0" dirty="0" smtClean="0">
                <a:solidFill>
                  <a:schemeClr val="tx1"/>
                </a:solidFill>
                <a:latin typeface="CF Din" panose="00000400000000000000" pitchFamily="2" charset="0"/>
              </a:rPr>
              <a:t>διενεργηθεί ανάλυση απαιτήσεων και αναγκών των χρηστών για ένα σύστημα αυτόματης </a:t>
            </a:r>
            <a:r>
              <a:rPr lang="el-GR" sz="2000" b="0" dirty="0">
                <a:solidFill>
                  <a:schemeClr val="tx1"/>
                </a:solidFill>
                <a:latin typeface="CF Din" panose="00000400000000000000" pitchFamily="2" charset="0"/>
              </a:rPr>
              <a:t>πώλησης καυσίμων που θα λειτουργεί σε 24ωρη βάση σε χώρο πρατηρίου καυσίμων.</a:t>
            </a:r>
          </a:p>
          <a:p>
            <a:pPr algn="l"/>
            <a:r>
              <a:rPr lang="el-GR" sz="2000" b="0" dirty="0">
                <a:solidFill>
                  <a:schemeClr val="tx1"/>
                </a:solidFill>
                <a:latin typeface="CF Din" panose="00000400000000000000" pitchFamily="2" charset="0"/>
              </a:rPr>
              <a:t>Το σύστημα θα πρέπει να λειτουργεί χωρίς την ανάγκη ύπαρξης υπαλλήλου και να παρέχει 3 είδη καυσίμου (Βενζίνη Απλή, Βενζίνη Σούπερ, Πετρέλαιο).</a:t>
            </a:r>
          </a:p>
          <a:p>
            <a:pPr algn="l"/>
            <a:r>
              <a:rPr lang="el-GR" sz="2000" b="0" dirty="0" smtClean="0">
                <a:solidFill>
                  <a:schemeClr val="tx1"/>
                </a:solidFill>
                <a:latin typeface="CF Din" panose="00000400000000000000" pitchFamily="2" charset="0"/>
              </a:rPr>
              <a:t>Περιγράψτε τον τρόπο συλλογής πληροφορίας που θα επιλέξετε, και κάντε την ανάλυση απαιτήσεων/αναγκών</a:t>
            </a:r>
            <a:endParaRPr lang="el-GR" sz="2000" b="0" dirty="0">
              <a:solidFill>
                <a:schemeClr val="tx1"/>
              </a:solidFill>
              <a:latin typeface="CF Din" panose="00000400000000000000" pitchFamily="2" charset="0"/>
            </a:endParaRPr>
          </a:p>
        </p:txBody>
      </p:sp>
      <p:pic>
        <p:nvPicPr>
          <p:cNvPr id="1945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198" r="10894" b="11175"/>
          <a:stretch/>
        </p:blipFill>
        <p:spPr bwMode="auto">
          <a:xfrm>
            <a:off x="5767701" y="989525"/>
            <a:ext cx="2744392"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43362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Μέθοδος Συλλογής Πληροφορίας</a:t>
            </a:r>
            <a:endParaRPr lang="el-GR" dirty="0"/>
          </a:p>
        </p:txBody>
      </p:sp>
      <p:sp>
        <p:nvSpPr>
          <p:cNvPr id="3" name="Θέση υποσέλιδου 2"/>
          <p:cNvSpPr>
            <a:spLocks noGrp="1"/>
          </p:cNvSpPr>
          <p:nvPr>
            <p:ph type="ftr" sz="quarter" idx="11"/>
          </p:nvPr>
        </p:nvSpPr>
        <p:spPr/>
        <p:txBody>
          <a:bodyPr/>
          <a:lstStyle/>
          <a:p>
            <a:pPr>
              <a:defRPr/>
            </a:pPr>
            <a:r>
              <a:rPr lang="el-GR" smtClean="0"/>
              <a:t>Εργονομία - ΕΜΠ - Χρηστοκεντρικός Σχεδιασμός</a:t>
            </a:r>
            <a:endParaRPr lang="el-GR" dirty="0" smtClean="0"/>
          </a:p>
        </p:txBody>
      </p:sp>
      <p:sp>
        <p:nvSpPr>
          <p:cNvPr id="4" name="Θέση αριθμού διαφάνειας 3"/>
          <p:cNvSpPr>
            <a:spLocks noGrp="1"/>
          </p:cNvSpPr>
          <p:nvPr>
            <p:ph type="sldNum" sz="quarter" idx="12"/>
          </p:nvPr>
        </p:nvSpPr>
        <p:spPr/>
        <p:txBody>
          <a:bodyPr/>
          <a:lstStyle/>
          <a:p>
            <a:pPr>
              <a:defRPr/>
            </a:pPr>
            <a:fld id="{7C61276D-71F1-435A-8CE3-64760D61488A}" type="slidenum">
              <a:rPr lang="en-GB" smtClean="0"/>
              <a:pPr>
                <a:defRPr/>
              </a:pPr>
              <a:t>32</a:t>
            </a:fld>
            <a:endParaRPr lang="en-GB" dirty="0"/>
          </a:p>
        </p:txBody>
      </p:sp>
      <p:sp>
        <p:nvSpPr>
          <p:cNvPr id="5" name="Rectangle 3"/>
          <p:cNvSpPr/>
          <p:nvPr/>
        </p:nvSpPr>
        <p:spPr>
          <a:xfrm>
            <a:off x="395536" y="1268760"/>
            <a:ext cx="8496944" cy="3342453"/>
          </a:xfrm>
          <a:prstGeom prst="rect">
            <a:avLst/>
          </a:prstGeom>
        </p:spPr>
        <p:txBody>
          <a:bodyPr wrap="square">
            <a:spAutoFit/>
          </a:bodyPr>
          <a:lstStyle/>
          <a:p>
            <a:pPr marL="342900" indent="-342900" algn="l">
              <a:buFont typeface="Arial" panose="020B0604020202020204" pitchFamily="34" charset="0"/>
              <a:buChar char="•"/>
            </a:pPr>
            <a:r>
              <a:rPr lang="el-GR" dirty="0" smtClean="0">
                <a:solidFill>
                  <a:schemeClr val="tx1"/>
                </a:solidFill>
                <a:latin typeface="CF Din" panose="00000400000000000000" pitchFamily="2" charset="0"/>
              </a:rPr>
              <a:t>Παρατήρηση</a:t>
            </a:r>
            <a:r>
              <a:rPr lang="el-GR" b="0" dirty="0" smtClean="0">
                <a:solidFill>
                  <a:schemeClr val="tx1"/>
                </a:solidFill>
                <a:latin typeface="CF Din" panose="00000400000000000000" pitchFamily="2" charset="0"/>
              </a:rPr>
              <a:t> Πρατηρίων Καυσίμων (σε </a:t>
            </a:r>
            <a:r>
              <a:rPr lang="el-GR" b="0" dirty="0">
                <a:solidFill>
                  <a:schemeClr val="tx1"/>
                </a:solidFill>
                <a:latin typeface="CF Din" panose="00000400000000000000" pitchFamily="2" charset="0"/>
              </a:rPr>
              <a:t>αστικό τοπίο και </a:t>
            </a:r>
            <a:r>
              <a:rPr lang="el-GR" b="0" dirty="0" smtClean="0">
                <a:solidFill>
                  <a:schemeClr val="tx1"/>
                </a:solidFill>
                <a:latin typeface="CF Din" panose="00000400000000000000" pitchFamily="2" charset="0"/>
              </a:rPr>
              <a:t>σε </a:t>
            </a:r>
            <a:r>
              <a:rPr lang="el-GR" b="0" dirty="0">
                <a:solidFill>
                  <a:schemeClr val="tx1"/>
                </a:solidFill>
                <a:latin typeface="CF Din" panose="00000400000000000000" pitchFamily="2" charset="0"/>
              </a:rPr>
              <a:t>μεγάλο οδικό άξονα (π.χ. εθνικός αυτοκινητόδρομος</a:t>
            </a:r>
            <a:r>
              <a:rPr lang="el-GR" b="0" dirty="0" smtClean="0">
                <a:solidFill>
                  <a:schemeClr val="tx1"/>
                </a:solidFill>
                <a:latin typeface="CF Din" panose="00000400000000000000" pitchFamily="2" charset="0"/>
              </a:rPr>
              <a:t>) κατά τη διάρκεια της λειτουργίας τους, σε διαφορετικές ώρες του 24ωρου. Φωτογραφική τεκμηρίωση ή και βίντεο</a:t>
            </a:r>
          </a:p>
          <a:p>
            <a:pPr marL="342900" indent="-342900" algn="l">
              <a:buFont typeface="Arial" panose="020B0604020202020204" pitchFamily="34" charset="0"/>
              <a:buChar char="•"/>
            </a:pPr>
            <a:r>
              <a:rPr lang="el-GR" dirty="0" smtClean="0">
                <a:solidFill>
                  <a:schemeClr val="tx1"/>
                </a:solidFill>
                <a:latin typeface="CF Din" panose="00000400000000000000" pitchFamily="2" charset="0"/>
              </a:rPr>
              <a:t>Συνεντεύξεις</a:t>
            </a:r>
            <a:r>
              <a:rPr lang="el-GR" b="0" dirty="0" smtClean="0">
                <a:solidFill>
                  <a:schemeClr val="tx1"/>
                </a:solidFill>
                <a:latin typeface="CF Din" panose="00000400000000000000" pitchFamily="2" charset="0"/>
              </a:rPr>
              <a:t> με πρατηριούχους και υπαλλήλους</a:t>
            </a:r>
          </a:p>
          <a:p>
            <a:pPr marL="342900" indent="-342900" algn="l">
              <a:buFont typeface="Arial" panose="020B0604020202020204" pitchFamily="34" charset="0"/>
              <a:buChar char="•"/>
            </a:pPr>
            <a:r>
              <a:rPr lang="el-GR" dirty="0" smtClean="0">
                <a:solidFill>
                  <a:schemeClr val="tx1"/>
                </a:solidFill>
                <a:latin typeface="CF Din" panose="00000400000000000000" pitchFamily="2" charset="0"/>
              </a:rPr>
              <a:t>Συνεντεύξεις</a:t>
            </a:r>
            <a:r>
              <a:rPr lang="el-GR" b="0" dirty="0" smtClean="0">
                <a:solidFill>
                  <a:schemeClr val="tx1"/>
                </a:solidFill>
                <a:latin typeface="CF Din" panose="00000400000000000000" pitchFamily="2" charset="0"/>
              </a:rPr>
              <a:t> με επαγγελματίες οδηγούς</a:t>
            </a:r>
            <a:endParaRPr lang="en-US" b="0" dirty="0" smtClean="0">
              <a:solidFill>
                <a:schemeClr val="tx1"/>
              </a:solidFill>
              <a:latin typeface="CF Din" panose="00000400000000000000" pitchFamily="2" charset="0"/>
            </a:endParaRPr>
          </a:p>
          <a:p>
            <a:pPr marL="342900" indent="-342900" algn="l">
              <a:buFont typeface="Arial" panose="020B0604020202020204" pitchFamily="34" charset="0"/>
              <a:buChar char="•"/>
            </a:pPr>
            <a:r>
              <a:rPr lang="en-US" dirty="0" smtClean="0">
                <a:solidFill>
                  <a:schemeClr val="tx1"/>
                </a:solidFill>
                <a:latin typeface="CF Din" panose="00000400000000000000" pitchFamily="2" charset="0"/>
              </a:rPr>
              <a:t>Log Files</a:t>
            </a:r>
            <a:r>
              <a:rPr lang="en-US" b="0" dirty="0" smtClean="0">
                <a:solidFill>
                  <a:schemeClr val="tx1"/>
                </a:solidFill>
                <a:latin typeface="CF Din" panose="00000400000000000000" pitchFamily="2" charset="0"/>
              </a:rPr>
              <a:t> </a:t>
            </a:r>
            <a:r>
              <a:rPr lang="el-GR" b="0" dirty="0" smtClean="0">
                <a:solidFill>
                  <a:schemeClr val="tx1"/>
                </a:solidFill>
                <a:latin typeface="CF Din" panose="00000400000000000000" pitchFamily="2" charset="0"/>
              </a:rPr>
              <a:t>πρατηρίων (αποδείξεις κλπ)</a:t>
            </a:r>
          </a:p>
        </p:txBody>
      </p:sp>
    </p:spTree>
    <p:extLst>
      <p:ext uri="{BB962C8B-B14F-4D97-AF65-F5344CB8AC3E}">
        <p14:creationId xmlns:p14="http://schemas.microsoft.com/office/powerpoint/2010/main" val="62743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Από τη συλλογή πληροφορίας</a:t>
            </a:r>
            <a:endParaRPr lang="el-GR" dirty="0"/>
          </a:p>
        </p:txBody>
      </p:sp>
      <p:sp>
        <p:nvSpPr>
          <p:cNvPr id="3" name="Θέση υποσέλιδου 2"/>
          <p:cNvSpPr>
            <a:spLocks noGrp="1"/>
          </p:cNvSpPr>
          <p:nvPr>
            <p:ph type="ftr" sz="quarter" idx="11"/>
          </p:nvPr>
        </p:nvSpPr>
        <p:spPr/>
        <p:txBody>
          <a:bodyPr/>
          <a:lstStyle/>
          <a:p>
            <a:pPr>
              <a:defRPr/>
            </a:pPr>
            <a:r>
              <a:rPr lang="el-GR" smtClean="0"/>
              <a:t>Εργονομία - ΕΜΠ - Χρηστοκεντρικός Σχεδιασμός</a:t>
            </a:r>
            <a:endParaRPr lang="el-GR" dirty="0" smtClean="0"/>
          </a:p>
        </p:txBody>
      </p:sp>
      <p:sp>
        <p:nvSpPr>
          <p:cNvPr id="4" name="Θέση αριθμού διαφάνειας 3"/>
          <p:cNvSpPr>
            <a:spLocks noGrp="1"/>
          </p:cNvSpPr>
          <p:nvPr>
            <p:ph type="sldNum" sz="quarter" idx="12"/>
          </p:nvPr>
        </p:nvSpPr>
        <p:spPr/>
        <p:txBody>
          <a:bodyPr/>
          <a:lstStyle/>
          <a:p>
            <a:pPr>
              <a:defRPr/>
            </a:pPr>
            <a:fld id="{7C61276D-71F1-435A-8CE3-64760D61488A}" type="slidenum">
              <a:rPr lang="en-GB" smtClean="0"/>
              <a:pPr>
                <a:defRPr/>
              </a:pPr>
              <a:t>33</a:t>
            </a:fld>
            <a:endParaRPr lang="en-GB" dirty="0"/>
          </a:p>
        </p:txBody>
      </p:sp>
      <p:sp>
        <p:nvSpPr>
          <p:cNvPr id="5" name="Rectangle 3"/>
          <p:cNvSpPr/>
          <p:nvPr/>
        </p:nvSpPr>
        <p:spPr>
          <a:xfrm>
            <a:off x="611560" y="829371"/>
            <a:ext cx="3528392" cy="4478149"/>
          </a:xfrm>
          <a:prstGeom prst="rect">
            <a:avLst/>
          </a:prstGeom>
        </p:spPr>
        <p:txBody>
          <a:bodyPr wrap="square">
            <a:spAutoFit/>
          </a:bodyPr>
          <a:lstStyle/>
          <a:p>
            <a:r>
              <a:rPr lang="el-GR" dirty="0" smtClean="0">
                <a:solidFill>
                  <a:schemeClr val="tx1"/>
                </a:solidFill>
                <a:latin typeface="CF Din" panose="00000400000000000000" pitchFamily="2" charset="0"/>
              </a:rPr>
              <a:t>Οδηγοί</a:t>
            </a:r>
          </a:p>
          <a:p>
            <a:pPr marL="342900" indent="-342900" algn="l">
              <a:buFont typeface="Arial" panose="020B0604020202020204" pitchFamily="34" charset="0"/>
              <a:buChar char="•"/>
            </a:pPr>
            <a:r>
              <a:rPr lang="el-GR" sz="1800" b="0" i="1" dirty="0" smtClean="0">
                <a:solidFill>
                  <a:schemeClr val="tx1"/>
                </a:solidFill>
                <a:latin typeface="CF Din" panose="00000400000000000000" pitchFamily="2" charset="0"/>
              </a:rPr>
              <a:t>«Βάλε 20€ απλή…»</a:t>
            </a:r>
          </a:p>
          <a:p>
            <a:pPr marL="342900" indent="-342900" algn="l">
              <a:buFont typeface="Arial" panose="020B0604020202020204" pitchFamily="34" charset="0"/>
              <a:buChar char="•"/>
            </a:pPr>
            <a:r>
              <a:rPr lang="el-GR" sz="1800" b="0" i="1" dirty="0" smtClean="0">
                <a:solidFill>
                  <a:schemeClr val="tx1"/>
                </a:solidFill>
                <a:latin typeface="CF Din" panose="00000400000000000000" pitchFamily="2" charset="0"/>
              </a:rPr>
              <a:t>«Βάλε 50€ κατοστάρα…»</a:t>
            </a:r>
          </a:p>
          <a:p>
            <a:pPr marL="342900" indent="-342900" algn="l">
              <a:buFont typeface="Arial" panose="020B0604020202020204" pitchFamily="34" charset="0"/>
              <a:buChar char="•"/>
            </a:pPr>
            <a:r>
              <a:rPr lang="el-GR" sz="1800" b="0" i="1" dirty="0" smtClean="0">
                <a:solidFill>
                  <a:schemeClr val="tx1"/>
                </a:solidFill>
                <a:latin typeface="CF Din" panose="00000400000000000000" pitchFamily="2" charset="0"/>
              </a:rPr>
              <a:t>«Γέμισε το…»</a:t>
            </a:r>
          </a:p>
          <a:p>
            <a:pPr marL="342900" indent="-342900" algn="l">
              <a:buFont typeface="Arial" panose="020B0604020202020204" pitchFamily="34" charset="0"/>
              <a:buChar char="•"/>
            </a:pPr>
            <a:r>
              <a:rPr lang="el-GR" sz="1800" b="0" i="1" dirty="0" smtClean="0">
                <a:solidFill>
                  <a:schemeClr val="tx1"/>
                </a:solidFill>
                <a:latin typeface="CF Din" panose="00000400000000000000" pitchFamily="2" charset="0"/>
              </a:rPr>
              <a:t>«Θέλω 35 λίτρα…»</a:t>
            </a:r>
          </a:p>
          <a:p>
            <a:pPr marL="342900" indent="-342900" algn="l">
              <a:buFont typeface="Arial" panose="020B0604020202020204" pitchFamily="34" charset="0"/>
              <a:buChar char="•"/>
            </a:pPr>
            <a:r>
              <a:rPr lang="el-GR" sz="1800" b="0" i="1" dirty="0" smtClean="0">
                <a:solidFill>
                  <a:schemeClr val="tx1"/>
                </a:solidFill>
                <a:latin typeface="CF Din" panose="00000400000000000000" pitchFamily="2" charset="0"/>
              </a:rPr>
              <a:t>«Δέχεστε κάρτα?»</a:t>
            </a:r>
          </a:p>
          <a:p>
            <a:pPr marL="342900" indent="-342900" algn="l">
              <a:buFont typeface="Arial" panose="020B0604020202020204" pitchFamily="34" charset="0"/>
              <a:buChar char="•"/>
            </a:pPr>
            <a:r>
              <a:rPr lang="el-GR" sz="1800" b="0" i="1" dirty="0" smtClean="0">
                <a:solidFill>
                  <a:schemeClr val="tx1"/>
                </a:solidFill>
                <a:latin typeface="CF Din" panose="00000400000000000000" pitchFamily="2" charset="0"/>
              </a:rPr>
              <a:t>«Θέλω απόδειξη»</a:t>
            </a:r>
          </a:p>
          <a:p>
            <a:pPr marL="342900" indent="-342900" algn="l">
              <a:buFont typeface="Arial" panose="020B0604020202020204" pitchFamily="34" charset="0"/>
              <a:buChar char="•"/>
            </a:pPr>
            <a:r>
              <a:rPr lang="el-GR" sz="1800" b="0" i="1" dirty="0" smtClean="0">
                <a:solidFill>
                  <a:schemeClr val="tx1"/>
                </a:solidFill>
                <a:latin typeface="CF Din" panose="00000400000000000000" pitchFamily="2" charset="0"/>
              </a:rPr>
              <a:t>«Θέλω τιμολόγιο»</a:t>
            </a:r>
          </a:p>
          <a:p>
            <a:pPr marL="342900" indent="-342900" algn="l">
              <a:buFont typeface="Arial" panose="020B0604020202020204" pitchFamily="34" charset="0"/>
              <a:buChar char="•"/>
            </a:pPr>
            <a:r>
              <a:rPr lang="el-GR" sz="1800" b="0" i="1" dirty="0" smtClean="0">
                <a:solidFill>
                  <a:schemeClr val="tx1"/>
                </a:solidFill>
                <a:latin typeface="CF Din" panose="00000400000000000000" pitchFamily="2" charset="0"/>
              </a:rPr>
              <a:t>…</a:t>
            </a:r>
          </a:p>
          <a:p>
            <a:pPr marL="342900" indent="-342900" algn="l">
              <a:buFont typeface="Arial" panose="020B0604020202020204" pitchFamily="34" charset="0"/>
              <a:buChar char="•"/>
            </a:pPr>
            <a:endParaRPr lang="el-GR" sz="1800" b="0" i="1" dirty="0" smtClean="0">
              <a:solidFill>
                <a:schemeClr val="tx1"/>
              </a:solidFill>
              <a:latin typeface="CF Din" panose="00000400000000000000" pitchFamily="2" charset="0"/>
            </a:endParaRPr>
          </a:p>
        </p:txBody>
      </p:sp>
      <p:sp>
        <p:nvSpPr>
          <p:cNvPr id="6" name="Rectangle 3"/>
          <p:cNvSpPr/>
          <p:nvPr/>
        </p:nvSpPr>
        <p:spPr>
          <a:xfrm>
            <a:off x="4860032" y="850355"/>
            <a:ext cx="3888432" cy="3576364"/>
          </a:xfrm>
          <a:prstGeom prst="rect">
            <a:avLst/>
          </a:prstGeom>
        </p:spPr>
        <p:txBody>
          <a:bodyPr wrap="square">
            <a:spAutoFit/>
          </a:bodyPr>
          <a:lstStyle/>
          <a:p>
            <a:r>
              <a:rPr lang="el-GR" dirty="0" smtClean="0">
                <a:solidFill>
                  <a:schemeClr val="tx1"/>
                </a:solidFill>
                <a:latin typeface="CF Din" panose="00000400000000000000" pitchFamily="2" charset="0"/>
              </a:rPr>
              <a:t>Πρατηριούχος</a:t>
            </a:r>
          </a:p>
          <a:p>
            <a:pPr marL="342900" indent="-342900" algn="l">
              <a:buFont typeface="Arial" panose="020B0604020202020204" pitchFamily="34" charset="0"/>
              <a:buChar char="•"/>
            </a:pPr>
            <a:r>
              <a:rPr lang="el-GR" sz="1800" b="0" i="1" dirty="0" smtClean="0">
                <a:solidFill>
                  <a:schemeClr val="tx1"/>
                </a:solidFill>
                <a:latin typeface="CF Din" panose="00000400000000000000" pitchFamily="2" charset="0"/>
              </a:rPr>
              <a:t>«Δεν ξέρουν τι διαφορά έχει η 98κτάρα από την απλή»</a:t>
            </a:r>
          </a:p>
          <a:p>
            <a:pPr marL="342900" indent="-342900" algn="l">
              <a:buFont typeface="Arial" panose="020B0604020202020204" pitchFamily="34" charset="0"/>
              <a:buChar char="•"/>
            </a:pPr>
            <a:r>
              <a:rPr lang="el-GR" sz="1800" b="0" i="1" dirty="0" smtClean="0">
                <a:solidFill>
                  <a:schemeClr val="tx1"/>
                </a:solidFill>
                <a:latin typeface="CF Din" panose="00000400000000000000" pitchFamily="2" charset="0"/>
              </a:rPr>
              <a:t>«5 φορές μου έχει τύχει να πάει να φύγει με την αντλία στο ντεπόζιτο»</a:t>
            </a:r>
          </a:p>
          <a:p>
            <a:pPr marL="342900" indent="-342900" algn="l">
              <a:buFont typeface="Arial" panose="020B0604020202020204" pitchFamily="34" charset="0"/>
              <a:buChar char="•"/>
            </a:pPr>
            <a:r>
              <a:rPr lang="el-GR" sz="1800" b="0" i="1" dirty="0" smtClean="0">
                <a:solidFill>
                  <a:schemeClr val="tx1"/>
                </a:solidFill>
                <a:latin typeface="CF Din" panose="00000400000000000000" pitchFamily="2" charset="0"/>
              </a:rPr>
              <a:t>«Έχουν μειωθεί πολύ τα ποσά που βάζουν πλέον, παίζουν και 5ευρα»</a:t>
            </a:r>
          </a:p>
          <a:p>
            <a:pPr marL="342900" indent="-342900" algn="l">
              <a:buFont typeface="Arial" panose="020B0604020202020204" pitchFamily="34" charset="0"/>
              <a:buChar char="•"/>
            </a:pPr>
            <a:r>
              <a:rPr lang="el-GR" sz="1800" b="0" i="1" dirty="0" smtClean="0">
                <a:solidFill>
                  <a:schemeClr val="tx1"/>
                </a:solidFill>
                <a:latin typeface="CF Din" panose="00000400000000000000" pitchFamily="2" charset="0"/>
              </a:rPr>
              <a:t>…</a:t>
            </a:r>
          </a:p>
          <a:p>
            <a:pPr marL="342900" indent="-342900" algn="l">
              <a:buFont typeface="Arial" panose="020B0604020202020204" pitchFamily="34" charset="0"/>
              <a:buChar char="•"/>
            </a:pPr>
            <a:endParaRPr lang="el-GR" sz="2000" b="0" dirty="0" smtClean="0">
              <a:solidFill>
                <a:schemeClr val="tx1"/>
              </a:solidFill>
              <a:latin typeface="CF Din" panose="00000400000000000000" pitchFamily="2" charset="0"/>
            </a:endParaRPr>
          </a:p>
        </p:txBody>
      </p:sp>
      <p:sp>
        <p:nvSpPr>
          <p:cNvPr id="7" name="Rectangle 3"/>
          <p:cNvSpPr/>
          <p:nvPr/>
        </p:nvSpPr>
        <p:spPr>
          <a:xfrm>
            <a:off x="5040052" y="4725144"/>
            <a:ext cx="3528392" cy="1652760"/>
          </a:xfrm>
          <a:prstGeom prst="rect">
            <a:avLst/>
          </a:prstGeom>
        </p:spPr>
        <p:txBody>
          <a:bodyPr wrap="square">
            <a:spAutoFit/>
          </a:bodyPr>
          <a:lstStyle/>
          <a:p>
            <a:r>
              <a:rPr lang="en-US" dirty="0" smtClean="0">
                <a:solidFill>
                  <a:schemeClr val="tx1"/>
                </a:solidFill>
                <a:latin typeface="CF Din" panose="00000400000000000000" pitchFamily="2" charset="0"/>
              </a:rPr>
              <a:t>Log Files</a:t>
            </a:r>
            <a:endParaRPr lang="el-GR" dirty="0" smtClean="0">
              <a:solidFill>
                <a:schemeClr val="tx1"/>
              </a:solidFill>
              <a:latin typeface="CF Din" panose="00000400000000000000" pitchFamily="2" charset="0"/>
            </a:endParaRPr>
          </a:p>
          <a:p>
            <a:pPr marL="342900" indent="-342900" algn="l">
              <a:buFont typeface="Arial" panose="020B0604020202020204" pitchFamily="34" charset="0"/>
              <a:buChar char="•"/>
            </a:pPr>
            <a:r>
              <a:rPr lang="el-GR" sz="1800" b="0" dirty="0" smtClean="0">
                <a:solidFill>
                  <a:schemeClr val="tx1"/>
                </a:solidFill>
                <a:latin typeface="CF Din" panose="00000400000000000000" pitchFamily="2" charset="0"/>
              </a:rPr>
              <a:t>Δεδομένα κινήσεων για την προηγούμενη εβδομάδα</a:t>
            </a:r>
          </a:p>
          <a:p>
            <a:pPr marL="342900" indent="-342900" algn="l">
              <a:buFont typeface="Arial" panose="020B0604020202020204" pitchFamily="34" charset="0"/>
              <a:buChar char="•"/>
            </a:pPr>
            <a:endParaRPr lang="el-GR" sz="1800" b="0" i="1" dirty="0" smtClean="0">
              <a:solidFill>
                <a:schemeClr val="tx1"/>
              </a:solidFill>
              <a:latin typeface="CF Din" panose="00000400000000000000" pitchFamily="2" charset="0"/>
            </a:endParaRPr>
          </a:p>
        </p:txBody>
      </p:sp>
    </p:spTree>
    <p:extLst>
      <p:ext uri="{BB962C8B-B14F-4D97-AF65-F5344CB8AC3E}">
        <p14:creationId xmlns:p14="http://schemas.microsoft.com/office/powerpoint/2010/main" val="317111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Ανάλυση Απαιτήσεων/Αναγκών</a:t>
            </a:r>
            <a:endParaRPr lang="el-GR" dirty="0"/>
          </a:p>
        </p:txBody>
      </p:sp>
      <p:sp>
        <p:nvSpPr>
          <p:cNvPr id="3" name="Θέση υποσέλιδου 2"/>
          <p:cNvSpPr>
            <a:spLocks noGrp="1"/>
          </p:cNvSpPr>
          <p:nvPr>
            <p:ph type="ftr" sz="quarter" idx="11"/>
          </p:nvPr>
        </p:nvSpPr>
        <p:spPr/>
        <p:txBody>
          <a:bodyPr/>
          <a:lstStyle/>
          <a:p>
            <a:pPr>
              <a:defRPr/>
            </a:pPr>
            <a:r>
              <a:rPr lang="el-GR" smtClean="0"/>
              <a:t>Εργονομία - ΕΜΠ - Χρηστοκεντρικός Σχεδιασμός</a:t>
            </a:r>
            <a:endParaRPr lang="el-GR" dirty="0" smtClean="0"/>
          </a:p>
        </p:txBody>
      </p:sp>
      <p:sp>
        <p:nvSpPr>
          <p:cNvPr id="4" name="Θέση αριθμού διαφάνειας 3"/>
          <p:cNvSpPr>
            <a:spLocks noGrp="1"/>
          </p:cNvSpPr>
          <p:nvPr>
            <p:ph type="sldNum" sz="quarter" idx="12"/>
          </p:nvPr>
        </p:nvSpPr>
        <p:spPr/>
        <p:txBody>
          <a:bodyPr/>
          <a:lstStyle/>
          <a:p>
            <a:pPr>
              <a:defRPr/>
            </a:pPr>
            <a:fld id="{7C61276D-71F1-435A-8CE3-64760D61488A}" type="slidenum">
              <a:rPr lang="en-GB" smtClean="0"/>
              <a:pPr>
                <a:defRPr/>
              </a:pPr>
              <a:t>34</a:t>
            </a:fld>
            <a:endParaRPr lang="en-GB" dirty="0"/>
          </a:p>
        </p:txBody>
      </p:sp>
      <p:sp>
        <p:nvSpPr>
          <p:cNvPr id="5" name="Rectangle 3"/>
          <p:cNvSpPr/>
          <p:nvPr/>
        </p:nvSpPr>
        <p:spPr>
          <a:xfrm>
            <a:off x="179512" y="1031772"/>
            <a:ext cx="3168352" cy="5142946"/>
          </a:xfrm>
          <a:prstGeom prst="rect">
            <a:avLst/>
          </a:prstGeom>
        </p:spPr>
        <p:txBody>
          <a:bodyPr wrap="square">
            <a:spAutoFit/>
          </a:bodyPr>
          <a:lstStyle/>
          <a:p>
            <a:r>
              <a:rPr lang="el-GR" dirty="0" smtClean="0">
                <a:solidFill>
                  <a:schemeClr val="tx1"/>
                </a:solidFill>
                <a:latin typeface="CF Din" panose="00000400000000000000" pitchFamily="2" charset="0"/>
              </a:rPr>
              <a:t>Οδηγοί</a:t>
            </a:r>
          </a:p>
          <a:p>
            <a:pPr marL="342900" indent="-342900" algn="l">
              <a:buFont typeface="Arial" panose="020B0604020202020204" pitchFamily="34" charset="0"/>
              <a:buChar char="•"/>
            </a:pPr>
            <a:r>
              <a:rPr lang="el-GR" sz="1800" b="0" dirty="0" smtClean="0">
                <a:solidFill>
                  <a:schemeClr val="tx1"/>
                </a:solidFill>
                <a:latin typeface="CF Din" panose="00000400000000000000" pitchFamily="2" charset="0"/>
              </a:rPr>
              <a:t>Προσδιορισμός ποσότητας βάσει αξίας</a:t>
            </a:r>
          </a:p>
          <a:p>
            <a:pPr marL="342900" indent="-342900" algn="l">
              <a:buFont typeface="Arial" panose="020B0604020202020204" pitchFamily="34" charset="0"/>
              <a:buChar char="•"/>
            </a:pPr>
            <a:r>
              <a:rPr lang="el-GR" sz="1800" b="0" dirty="0" smtClean="0">
                <a:solidFill>
                  <a:schemeClr val="tx1"/>
                </a:solidFill>
                <a:latin typeface="CF Din" panose="00000400000000000000" pitchFamily="2" charset="0"/>
              </a:rPr>
              <a:t>Γέμισμα ανεξαρτήτως αξίας</a:t>
            </a:r>
          </a:p>
          <a:p>
            <a:pPr marL="342900" indent="-342900" algn="l">
              <a:buFont typeface="Arial" panose="020B0604020202020204" pitchFamily="34" charset="0"/>
              <a:buChar char="•"/>
            </a:pPr>
            <a:r>
              <a:rPr lang="el-GR" sz="1800" b="0" dirty="0" smtClean="0">
                <a:solidFill>
                  <a:schemeClr val="tx1"/>
                </a:solidFill>
                <a:latin typeface="CF Din" panose="00000400000000000000" pitchFamily="2" charset="0"/>
              </a:rPr>
              <a:t>Παραλαβή απόδειξης</a:t>
            </a:r>
          </a:p>
          <a:p>
            <a:pPr marL="342900" indent="-342900" algn="l">
              <a:buFont typeface="Arial" panose="020B0604020202020204" pitchFamily="34" charset="0"/>
              <a:buChar char="•"/>
            </a:pPr>
            <a:r>
              <a:rPr lang="el-GR" sz="1800" b="0" dirty="0" smtClean="0">
                <a:solidFill>
                  <a:schemeClr val="tx1"/>
                </a:solidFill>
                <a:latin typeface="CF Din" panose="00000400000000000000" pitchFamily="2" charset="0"/>
              </a:rPr>
              <a:t>Γνώση της ποσότητας που θα αγοράσει πριν την πληρωμή</a:t>
            </a:r>
          </a:p>
          <a:p>
            <a:pPr marL="342900" indent="-342900" algn="l">
              <a:buFont typeface="Arial" panose="020B0604020202020204" pitchFamily="34" charset="0"/>
              <a:buChar char="•"/>
            </a:pPr>
            <a:r>
              <a:rPr lang="el-GR" sz="1800" b="0" dirty="0" smtClean="0">
                <a:solidFill>
                  <a:schemeClr val="tx1"/>
                </a:solidFill>
                <a:latin typeface="CF Din" panose="00000400000000000000" pitchFamily="2" charset="0"/>
              </a:rPr>
              <a:t>Ανάγκη για ρέστα</a:t>
            </a:r>
          </a:p>
          <a:p>
            <a:pPr marL="342900" indent="-342900" algn="l">
              <a:buFont typeface="Arial" panose="020B0604020202020204" pitchFamily="34" charset="0"/>
              <a:buChar char="•"/>
            </a:pPr>
            <a:r>
              <a:rPr lang="el-GR" sz="1800" b="0" dirty="0" smtClean="0">
                <a:solidFill>
                  <a:schemeClr val="tx1"/>
                </a:solidFill>
                <a:latin typeface="CF Din" panose="00000400000000000000" pitchFamily="2" charset="0"/>
              </a:rPr>
              <a:t>Πληρωμή με κάρτα</a:t>
            </a:r>
          </a:p>
          <a:p>
            <a:pPr marL="342900" indent="-342900" algn="l">
              <a:buFont typeface="Arial" panose="020B0604020202020204" pitchFamily="34" charset="0"/>
              <a:buChar char="•"/>
            </a:pPr>
            <a:r>
              <a:rPr lang="el-GR" sz="1800" b="0" dirty="0" smtClean="0">
                <a:solidFill>
                  <a:schemeClr val="tx1"/>
                </a:solidFill>
                <a:latin typeface="CF Din" panose="00000400000000000000" pitchFamily="2" charset="0"/>
              </a:rPr>
              <a:t>Παραλαβή τιμολογίου</a:t>
            </a:r>
          </a:p>
          <a:p>
            <a:pPr marL="342900" indent="-342900" algn="l">
              <a:buFont typeface="Arial" panose="020B0604020202020204" pitchFamily="34" charset="0"/>
              <a:buChar char="•"/>
            </a:pPr>
            <a:r>
              <a:rPr lang="el-GR" sz="1800" b="0" dirty="0" smtClean="0">
                <a:solidFill>
                  <a:schemeClr val="tx1"/>
                </a:solidFill>
                <a:latin typeface="CF Din" panose="00000400000000000000" pitchFamily="2" charset="0"/>
              </a:rPr>
              <a:t>Προσδιορισμός ποσότητας σε λίτρα</a:t>
            </a:r>
          </a:p>
        </p:txBody>
      </p:sp>
      <p:sp>
        <p:nvSpPr>
          <p:cNvPr id="6" name="Rectangle 3"/>
          <p:cNvSpPr/>
          <p:nvPr/>
        </p:nvSpPr>
        <p:spPr>
          <a:xfrm>
            <a:off x="3347864" y="1031772"/>
            <a:ext cx="2808312" cy="2372957"/>
          </a:xfrm>
          <a:prstGeom prst="rect">
            <a:avLst/>
          </a:prstGeom>
        </p:spPr>
        <p:txBody>
          <a:bodyPr wrap="square">
            <a:spAutoFit/>
          </a:bodyPr>
          <a:lstStyle/>
          <a:p>
            <a:r>
              <a:rPr lang="el-GR" dirty="0" smtClean="0">
                <a:solidFill>
                  <a:schemeClr val="tx1"/>
                </a:solidFill>
                <a:latin typeface="CF Din" panose="00000400000000000000" pitchFamily="2" charset="0"/>
              </a:rPr>
              <a:t>Πρατηριούχος</a:t>
            </a:r>
          </a:p>
          <a:p>
            <a:pPr marL="342900" indent="-342900" algn="l">
              <a:buFont typeface="Arial" panose="020B0604020202020204" pitchFamily="34" charset="0"/>
              <a:buChar char="•"/>
            </a:pPr>
            <a:r>
              <a:rPr lang="el-GR" sz="1800" b="0" dirty="0" smtClean="0">
                <a:solidFill>
                  <a:schemeClr val="tx1"/>
                </a:solidFill>
                <a:latin typeface="CF Din" panose="00000400000000000000" pitchFamily="2" charset="0"/>
              </a:rPr>
              <a:t>Εξασφάλιση πληρωμής</a:t>
            </a:r>
          </a:p>
          <a:p>
            <a:pPr marL="342900" indent="-342900" algn="l">
              <a:buFont typeface="Arial" panose="020B0604020202020204" pitchFamily="34" charset="0"/>
              <a:buChar char="•"/>
            </a:pPr>
            <a:r>
              <a:rPr lang="el-GR" sz="1800" b="0" dirty="0" smtClean="0">
                <a:solidFill>
                  <a:schemeClr val="tx1"/>
                </a:solidFill>
                <a:latin typeface="CF Din" panose="00000400000000000000" pitchFamily="2" charset="0"/>
              </a:rPr>
              <a:t>Ασφάλεια Πρατηρίου</a:t>
            </a:r>
          </a:p>
          <a:p>
            <a:pPr marL="342900" indent="-342900" algn="l">
              <a:buFont typeface="Arial" panose="020B0604020202020204" pitchFamily="34" charset="0"/>
              <a:buChar char="•"/>
            </a:pPr>
            <a:r>
              <a:rPr lang="el-GR" sz="1800" b="0" dirty="0" smtClean="0">
                <a:solidFill>
                  <a:schemeClr val="tx1"/>
                </a:solidFill>
                <a:latin typeface="CF Din" panose="00000400000000000000" pitchFamily="2" charset="0"/>
              </a:rPr>
              <a:t>Δεν θέλει να υπάρχει κάποιος υπάλληλος που να συμπληρώνει ρέστα</a:t>
            </a:r>
          </a:p>
        </p:txBody>
      </p:sp>
      <p:sp>
        <p:nvSpPr>
          <p:cNvPr id="7" name="Rectangle 3"/>
          <p:cNvSpPr/>
          <p:nvPr/>
        </p:nvSpPr>
        <p:spPr>
          <a:xfrm>
            <a:off x="6156176" y="1031772"/>
            <a:ext cx="2915816" cy="3243965"/>
          </a:xfrm>
          <a:prstGeom prst="rect">
            <a:avLst/>
          </a:prstGeom>
        </p:spPr>
        <p:txBody>
          <a:bodyPr wrap="square">
            <a:spAutoFit/>
          </a:bodyPr>
          <a:lstStyle/>
          <a:p>
            <a:r>
              <a:rPr lang="el-GR" dirty="0" smtClean="0">
                <a:solidFill>
                  <a:schemeClr val="tx1"/>
                </a:solidFill>
                <a:latin typeface="CF Din" panose="00000400000000000000" pitchFamily="2" charset="0"/>
              </a:rPr>
              <a:t>Περιορισμοί</a:t>
            </a:r>
          </a:p>
          <a:p>
            <a:pPr marL="342900" indent="-342900" algn="l">
              <a:buFont typeface="Arial" panose="020B0604020202020204" pitchFamily="34" charset="0"/>
              <a:buChar char="•"/>
            </a:pPr>
            <a:r>
              <a:rPr lang="el-GR" sz="1800" b="0" dirty="0" smtClean="0">
                <a:solidFill>
                  <a:schemeClr val="tx1"/>
                </a:solidFill>
                <a:latin typeface="CF Din" panose="00000400000000000000" pitchFamily="2" charset="0"/>
              </a:rPr>
              <a:t>Τράπεζα: Ανάγκη να προηγηθεί αίτημα πληρωμής για έλεγχο διαθεσιμότητας χρημάτων στο λογαριασμό</a:t>
            </a:r>
          </a:p>
          <a:p>
            <a:pPr marL="342900" indent="-342900" algn="l">
              <a:buFont typeface="Arial" panose="020B0604020202020204" pitchFamily="34" charset="0"/>
              <a:buChar char="•"/>
            </a:pPr>
            <a:r>
              <a:rPr lang="el-GR" sz="1800" b="0" dirty="0" smtClean="0">
                <a:solidFill>
                  <a:schemeClr val="tx1"/>
                </a:solidFill>
                <a:latin typeface="CF Din" panose="00000400000000000000" pitchFamily="2" charset="0"/>
              </a:rPr>
              <a:t>Ρέστα μόνο σε κέρματα</a:t>
            </a:r>
          </a:p>
          <a:p>
            <a:pPr marL="342900" indent="-342900" algn="l">
              <a:buFont typeface="Arial" panose="020B0604020202020204" pitchFamily="34" charset="0"/>
              <a:buChar char="•"/>
            </a:pPr>
            <a:endParaRPr lang="el-GR" sz="2000" b="0" dirty="0" smtClean="0">
              <a:solidFill>
                <a:schemeClr val="tx1"/>
              </a:solidFill>
              <a:latin typeface="CF Din" panose="00000400000000000000" pitchFamily="2" charset="0"/>
            </a:endParaRPr>
          </a:p>
        </p:txBody>
      </p:sp>
    </p:spTree>
    <p:extLst>
      <p:ext uri="{BB962C8B-B14F-4D97-AF65-F5344CB8AC3E}">
        <p14:creationId xmlns:p14="http://schemas.microsoft.com/office/powerpoint/2010/main" val="343637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1"/>
          <p:cNvSpPr txBox="1">
            <a:spLocks noChangeArrowheads="1"/>
          </p:cNvSpPr>
          <p:nvPr/>
        </p:nvSpPr>
        <p:spPr bwMode="auto">
          <a:xfrm>
            <a:off x="0" y="109538"/>
            <a:ext cx="9144000" cy="461962"/>
          </a:xfrm>
          <a:prstGeom prst="rect">
            <a:avLst/>
          </a:prstGeom>
          <a:noFill/>
          <a:ln w="9525">
            <a:noFill/>
            <a:miter lim="800000"/>
            <a:headEnd/>
            <a:tailEnd/>
          </a:ln>
        </p:spPr>
        <p:txBody>
          <a:bodyPr>
            <a:spAutoFit/>
          </a:bodyPr>
          <a:lstStyle/>
          <a:p>
            <a:pPr algn="ctr">
              <a:defRPr/>
            </a:pPr>
            <a:r>
              <a:rPr lang="el-GR" sz="2400" b="0" dirty="0">
                <a:solidFill>
                  <a:schemeClr val="tx1"/>
                </a:solidFill>
                <a:latin typeface="+mn-lt"/>
              </a:rPr>
              <a:t>Συμπερασματικά …</a:t>
            </a:r>
          </a:p>
        </p:txBody>
      </p:sp>
      <p:sp>
        <p:nvSpPr>
          <p:cNvPr id="26630" name="TextBox 2"/>
          <p:cNvSpPr txBox="1">
            <a:spLocks noChangeArrowheads="1"/>
          </p:cNvSpPr>
          <p:nvPr/>
        </p:nvSpPr>
        <p:spPr bwMode="auto">
          <a:xfrm>
            <a:off x="899592" y="1484784"/>
            <a:ext cx="7560840" cy="46535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7800" indent="-1778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eaLnBrk="1" hangingPunct="1">
              <a:spcAft>
                <a:spcPts val="600"/>
              </a:spcAft>
              <a:buSzPct val="85000"/>
              <a:buFont typeface="Arial" charset="0"/>
              <a:buChar char="•"/>
            </a:pPr>
            <a:r>
              <a:rPr lang="el-GR" altLang="el-GR" sz="1800" b="0" dirty="0" smtClean="0">
                <a:latin typeface="+mn-lt"/>
              </a:rPr>
              <a:t>εντοπισμό</a:t>
            </a:r>
            <a:r>
              <a:rPr lang="el-GR" altLang="el-GR" sz="1800" b="0" dirty="0">
                <a:latin typeface="+mn-lt"/>
              </a:rPr>
              <a:t>, κατά το δυνατόν, της οπτικής γωνίας των διαφορετικών ομάδων χρηστών (π.χ. στόχοι της εργασίας τους όπως αυτοί τους ερμηνεύουν)</a:t>
            </a:r>
          </a:p>
          <a:p>
            <a:pPr algn="l" eaLnBrk="1" hangingPunct="1">
              <a:spcAft>
                <a:spcPts val="600"/>
              </a:spcAft>
              <a:buSzPct val="85000"/>
              <a:buFont typeface="Arial" charset="0"/>
              <a:buChar char="•"/>
            </a:pPr>
            <a:r>
              <a:rPr lang="el-GR" altLang="el-GR" sz="1800" b="0" dirty="0" smtClean="0">
                <a:latin typeface="+mn-lt"/>
              </a:rPr>
              <a:t>ανάλυση </a:t>
            </a:r>
            <a:r>
              <a:rPr lang="el-GR" altLang="el-GR" sz="1800" b="0" dirty="0">
                <a:latin typeface="+mn-lt"/>
              </a:rPr>
              <a:t>της εργασίας σε πολλαπλά επίπεδα (π.χ. γνωστικό, προθέσεων, ευθυνών, συνηθειών) </a:t>
            </a:r>
          </a:p>
          <a:p>
            <a:pPr algn="l" eaLnBrk="1" hangingPunct="1">
              <a:spcAft>
                <a:spcPts val="600"/>
              </a:spcAft>
              <a:buSzPct val="85000"/>
              <a:buFont typeface="Arial" charset="0"/>
              <a:buChar char="•"/>
            </a:pPr>
            <a:r>
              <a:rPr lang="el-GR" altLang="el-GR" sz="1800" b="0" dirty="0" smtClean="0">
                <a:latin typeface="+mn-lt"/>
              </a:rPr>
              <a:t>αναζήτηση </a:t>
            </a:r>
            <a:r>
              <a:rPr lang="el-GR" altLang="el-GR" sz="1800" b="0" dirty="0">
                <a:latin typeface="+mn-lt"/>
              </a:rPr>
              <a:t>στοιχείων που δεν μπορούν πάντα να εκφρασθούν μέσω του λόγου (π.χ. άτυπες πηγές πληροφόρησης, ιστορικά στοιχεία εξέλιξης της εργασίας)</a:t>
            </a:r>
          </a:p>
          <a:p>
            <a:pPr algn="l" eaLnBrk="1" hangingPunct="1">
              <a:spcAft>
                <a:spcPts val="600"/>
              </a:spcAft>
              <a:buSzPct val="85000"/>
              <a:buFont typeface="Arial" charset="0"/>
              <a:buChar char="•"/>
            </a:pPr>
            <a:r>
              <a:rPr lang="el-GR" altLang="el-GR" sz="1800" b="0" dirty="0" smtClean="0">
                <a:latin typeface="+mn-lt"/>
              </a:rPr>
              <a:t>συστηματική </a:t>
            </a:r>
            <a:r>
              <a:rPr lang="el-GR" altLang="el-GR" sz="1800" b="0" dirty="0">
                <a:latin typeface="+mn-lt"/>
              </a:rPr>
              <a:t>παρατήρηση των δραστηριοτήτων των </a:t>
            </a:r>
            <a:r>
              <a:rPr lang="el-GR" altLang="el-GR" sz="1800" b="0" dirty="0" smtClean="0">
                <a:latin typeface="+mn-lt"/>
              </a:rPr>
              <a:t>χρηστών για </a:t>
            </a:r>
            <a:r>
              <a:rPr lang="el-GR" altLang="el-GR" sz="1800" b="0" dirty="0">
                <a:latin typeface="+mn-lt"/>
              </a:rPr>
              <a:t>τον εντοπισμό των πρακτικών τους</a:t>
            </a:r>
          </a:p>
          <a:p>
            <a:pPr algn="l" eaLnBrk="1" hangingPunct="1">
              <a:spcAft>
                <a:spcPts val="600"/>
              </a:spcAft>
              <a:buSzPct val="85000"/>
              <a:buFont typeface="Arial" charset="0"/>
              <a:buChar char="•"/>
            </a:pPr>
            <a:r>
              <a:rPr lang="el-GR" altLang="el-GR" sz="1800" b="0" dirty="0">
                <a:latin typeface="+mn-lt"/>
              </a:rPr>
              <a:t>επάλληλους κύκλους παρατήρησης-ερμηνείας</a:t>
            </a:r>
          </a:p>
          <a:p>
            <a:pPr algn="l" eaLnBrk="1" hangingPunct="1">
              <a:spcAft>
                <a:spcPts val="600"/>
              </a:spcAft>
              <a:buSzPct val="85000"/>
              <a:buFont typeface="Arial" charset="0"/>
              <a:buChar char="•"/>
            </a:pPr>
            <a:r>
              <a:rPr lang="el-GR" altLang="el-GR" sz="1800" b="0" dirty="0" smtClean="0">
                <a:latin typeface="+mn-lt"/>
              </a:rPr>
              <a:t>αντιπαράθεση </a:t>
            </a:r>
            <a:r>
              <a:rPr lang="el-GR" altLang="el-GR" sz="1800" b="0" dirty="0">
                <a:latin typeface="+mn-lt"/>
              </a:rPr>
              <a:t>των απαιτήσεων του οργανισμού με τις δυνατότητες και τους περιορισμούς που θέτει η τρέχουσα πραγματικότητα, καθώς και με τις </a:t>
            </a:r>
            <a:r>
              <a:rPr lang="el-GR" altLang="el-GR" sz="1800" b="0" dirty="0" smtClean="0">
                <a:latin typeface="+mn-lt"/>
              </a:rPr>
              <a:t> </a:t>
            </a:r>
            <a:r>
              <a:rPr lang="el-GR" altLang="el-GR" sz="1800" b="0" dirty="0">
                <a:latin typeface="+mn-lt"/>
              </a:rPr>
              <a:t>ανάγκες των χρηστών.</a:t>
            </a:r>
          </a:p>
        </p:txBody>
      </p:sp>
      <p:sp>
        <p:nvSpPr>
          <p:cNvPr id="26631" name="TextBox 4"/>
          <p:cNvSpPr txBox="1">
            <a:spLocks noChangeArrowheads="1"/>
          </p:cNvSpPr>
          <p:nvPr/>
        </p:nvSpPr>
        <p:spPr bwMode="auto">
          <a:xfrm>
            <a:off x="642938" y="692696"/>
            <a:ext cx="8105526" cy="72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eaLnBrk="1" hangingPunct="1">
              <a:spcBef>
                <a:spcPts val="0"/>
              </a:spcBef>
              <a:spcAft>
                <a:spcPts val="0"/>
              </a:spcAft>
            </a:pPr>
            <a:r>
              <a:rPr lang="el-GR" altLang="el-GR" sz="1800" b="0" dirty="0">
                <a:latin typeface="+mn-lt"/>
              </a:rPr>
              <a:t>Η ανάλυση απαιτήσεων και αναγκών </a:t>
            </a:r>
            <a:r>
              <a:rPr lang="el-GR" altLang="el-GR" sz="1800" b="0" dirty="0" smtClean="0">
                <a:latin typeface="+mn-lt"/>
              </a:rPr>
              <a:t>των </a:t>
            </a:r>
            <a:r>
              <a:rPr lang="el-GR" altLang="el-GR" sz="1800" b="0" dirty="0">
                <a:latin typeface="+mn-lt"/>
              </a:rPr>
              <a:t>χρηστών, δεν είναι μια απλή υπόθεση.</a:t>
            </a:r>
          </a:p>
          <a:p>
            <a:pPr algn="l" eaLnBrk="1" hangingPunct="1">
              <a:spcAft>
                <a:spcPts val="600"/>
              </a:spcAft>
            </a:pPr>
            <a:r>
              <a:rPr lang="el-GR" altLang="el-GR" sz="1800" b="0" dirty="0" smtClean="0">
                <a:latin typeface="+mn-lt"/>
              </a:rPr>
              <a:t>Απαιτεί</a:t>
            </a:r>
            <a:r>
              <a:rPr lang="el-GR" altLang="el-GR" sz="1800" b="0" dirty="0">
                <a:latin typeface="+mn-lt"/>
              </a:rPr>
              <a:t>:</a:t>
            </a:r>
          </a:p>
        </p:txBody>
      </p:sp>
    </p:spTree>
    <p:extLst>
      <p:ext uri="{BB962C8B-B14F-4D97-AF65-F5344CB8AC3E}">
        <p14:creationId xmlns:p14="http://schemas.microsoft.com/office/powerpoint/2010/main" val="2237116189"/>
      </p:ext>
    </p:ext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l-GR" smtClean="0"/>
              <a:t>Εργονομία - ΕΜΠ - Χρηστοκεντρικός Σχεδιασμός</a:t>
            </a:r>
            <a:endParaRPr lang="el-GR" dirty="0" smtClean="0"/>
          </a:p>
        </p:txBody>
      </p:sp>
      <p:sp>
        <p:nvSpPr>
          <p:cNvPr id="3" name="Slide Number Placeholder 2"/>
          <p:cNvSpPr>
            <a:spLocks noGrp="1"/>
          </p:cNvSpPr>
          <p:nvPr>
            <p:ph type="sldNum" sz="quarter" idx="12"/>
          </p:nvPr>
        </p:nvSpPr>
        <p:spPr/>
        <p:txBody>
          <a:bodyPr/>
          <a:lstStyle/>
          <a:p>
            <a:pPr>
              <a:defRPr/>
            </a:pPr>
            <a:fld id="{7C61276D-71F1-435A-8CE3-64760D61488A}" type="slidenum">
              <a:rPr lang="en-GB" smtClean="0"/>
              <a:pPr>
                <a:defRPr/>
              </a:pPr>
              <a:t>36</a:t>
            </a:fld>
            <a:endParaRPr lang="en-GB" dirty="0"/>
          </a:p>
        </p:txBody>
      </p:sp>
      <p:sp>
        <p:nvSpPr>
          <p:cNvPr id="4" name="Rectangle 3"/>
          <p:cNvSpPr/>
          <p:nvPr/>
        </p:nvSpPr>
        <p:spPr>
          <a:xfrm>
            <a:off x="2286000" y="2718036"/>
            <a:ext cx="4572000" cy="1421928"/>
          </a:xfrm>
          <a:prstGeom prst="rect">
            <a:avLst/>
          </a:prstGeom>
        </p:spPr>
        <p:txBody>
          <a:bodyPr>
            <a:spAutoFit/>
          </a:bodyPr>
          <a:lstStyle/>
          <a:p>
            <a:r>
              <a:rPr lang="el-GR" dirty="0">
                <a:solidFill>
                  <a:schemeClr val="tx1"/>
                </a:solidFill>
                <a:latin typeface="Arial" panose="020B0604020202020204" pitchFamily="34" charset="0"/>
                <a:cs typeface="Arial" panose="020B0604020202020204" pitchFamily="34" charset="0"/>
              </a:rPr>
              <a:t>Ιεραρχική Ανάλυση Καθήκοντος (ΙΑΚ) – </a:t>
            </a:r>
          </a:p>
          <a:p>
            <a:r>
              <a:rPr lang="fr-FR" dirty="0" err="1">
                <a:solidFill>
                  <a:schemeClr val="tx1"/>
                </a:solidFill>
                <a:latin typeface="Arial" panose="020B0604020202020204" pitchFamily="34" charset="0"/>
                <a:cs typeface="Arial" panose="020B0604020202020204" pitchFamily="34" charset="0"/>
              </a:rPr>
              <a:t>Hierarchical</a:t>
            </a:r>
            <a:r>
              <a:rPr lang="fr-FR" dirty="0">
                <a:solidFill>
                  <a:schemeClr val="tx1"/>
                </a:solidFill>
                <a:latin typeface="Arial" panose="020B0604020202020204" pitchFamily="34" charset="0"/>
                <a:cs typeface="Arial" panose="020B0604020202020204" pitchFamily="34" charset="0"/>
              </a:rPr>
              <a:t> </a:t>
            </a:r>
            <a:r>
              <a:rPr lang="fr-FR" dirty="0" err="1">
                <a:solidFill>
                  <a:schemeClr val="tx1"/>
                </a:solidFill>
                <a:latin typeface="Arial" panose="020B0604020202020204" pitchFamily="34" charset="0"/>
                <a:cs typeface="Arial" panose="020B0604020202020204" pitchFamily="34" charset="0"/>
              </a:rPr>
              <a:t>Task</a:t>
            </a:r>
            <a:r>
              <a:rPr lang="fr-FR" dirty="0">
                <a:solidFill>
                  <a:schemeClr val="tx1"/>
                </a:solidFill>
                <a:latin typeface="Arial" panose="020B0604020202020204" pitchFamily="34" charset="0"/>
                <a:cs typeface="Arial" panose="020B0604020202020204" pitchFamily="34" charset="0"/>
              </a:rPr>
              <a:t> </a:t>
            </a:r>
            <a:r>
              <a:rPr lang="fr-FR" dirty="0" err="1">
                <a:solidFill>
                  <a:schemeClr val="tx1"/>
                </a:solidFill>
                <a:latin typeface="Arial" panose="020B0604020202020204" pitchFamily="34" charset="0"/>
                <a:cs typeface="Arial" panose="020B0604020202020204" pitchFamily="34" charset="0"/>
              </a:rPr>
              <a:t>Analysis</a:t>
            </a:r>
            <a:endParaRPr lang="fr-FR"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8945991"/>
      </p:ext>
    </p:extLst>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3"/>
          <p:cNvSpPr txBox="1">
            <a:spLocks noChangeArrowheads="1"/>
          </p:cNvSpPr>
          <p:nvPr/>
        </p:nvSpPr>
        <p:spPr bwMode="auto">
          <a:xfrm>
            <a:off x="4760641" y="4042505"/>
            <a:ext cx="2486880" cy="312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el-GR" dirty="0">
              <a:latin typeface="CF Din" panose="00000400000000000000" pitchFamily="2" charset="0"/>
            </a:endParaRPr>
          </a:p>
        </p:txBody>
      </p:sp>
      <p:sp>
        <p:nvSpPr>
          <p:cNvPr id="12" name="Rectangle 1"/>
          <p:cNvSpPr txBox="1">
            <a:spLocks noChangeArrowheads="1"/>
          </p:cNvSpPr>
          <p:nvPr/>
        </p:nvSpPr>
        <p:spPr bwMode="auto">
          <a:xfrm>
            <a:off x="485280" y="-12484"/>
            <a:ext cx="8223840" cy="105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kern="1200">
                <a:solidFill>
                  <a:schemeClr val="tx1"/>
                </a:solidFill>
                <a:latin typeface="+mn-lt"/>
                <a:ea typeface="+mj-ea"/>
                <a:cs typeface="+mj-cs"/>
              </a:defRPr>
            </a:lvl1pPr>
            <a:lvl2pPr algn="ctr" rtl="0" eaLnBrk="0" fontAlgn="base" hangingPunct="0">
              <a:spcBef>
                <a:spcPct val="0"/>
              </a:spcBef>
              <a:spcAft>
                <a:spcPct val="0"/>
              </a:spcAft>
              <a:defRPr sz="3200" b="1">
                <a:solidFill>
                  <a:schemeClr val="tx1"/>
                </a:solidFill>
                <a:latin typeface="CF Din" pitchFamily="2" charset="0"/>
              </a:defRPr>
            </a:lvl2pPr>
            <a:lvl3pPr algn="ctr" rtl="0" eaLnBrk="0" fontAlgn="base" hangingPunct="0">
              <a:spcBef>
                <a:spcPct val="0"/>
              </a:spcBef>
              <a:spcAft>
                <a:spcPct val="0"/>
              </a:spcAft>
              <a:defRPr sz="3200" b="1">
                <a:solidFill>
                  <a:schemeClr val="tx1"/>
                </a:solidFill>
                <a:latin typeface="CF Din" pitchFamily="2" charset="0"/>
              </a:defRPr>
            </a:lvl3pPr>
            <a:lvl4pPr algn="ctr" rtl="0" eaLnBrk="0" fontAlgn="base" hangingPunct="0">
              <a:spcBef>
                <a:spcPct val="0"/>
              </a:spcBef>
              <a:spcAft>
                <a:spcPct val="0"/>
              </a:spcAft>
              <a:defRPr sz="3200" b="1">
                <a:solidFill>
                  <a:schemeClr val="tx1"/>
                </a:solidFill>
                <a:latin typeface="CF Din" pitchFamily="2" charset="0"/>
              </a:defRPr>
            </a:lvl4pPr>
            <a:lvl5pPr algn="ctr" rtl="0" eaLnBrk="0" fontAlgn="base" hangingPunct="0">
              <a:spcBef>
                <a:spcPct val="0"/>
              </a:spcBef>
              <a:spcAft>
                <a:spcPct val="0"/>
              </a:spcAft>
              <a:defRPr sz="3200" b="1">
                <a:solidFill>
                  <a:schemeClr val="tx1"/>
                </a:solidFill>
                <a:latin typeface="CF Din" pitchFamily="2" charset="0"/>
              </a:defRPr>
            </a:lvl5pPr>
            <a:lvl6pPr marL="457200" algn="ctr" rtl="0" eaLnBrk="1" fontAlgn="base" hangingPunct="1">
              <a:spcBef>
                <a:spcPct val="0"/>
              </a:spcBef>
              <a:spcAft>
                <a:spcPct val="0"/>
              </a:spcAft>
              <a:defRPr sz="3200" b="1">
                <a:solidFill>
                  <a:schemeClr val="tx1"/>
                </a:solidFill>
                <a:latin typeface="CF Din" pitchFamily="2" charset="0"/>
              </a:defRPr>
            </a:lvl6pPr>
            <a:lvl7pPr marL="914400" algn="ctr" rtl="0" eaLnBrk="1" fontAlgn="base" hangingPunct="1">
              <a:spcBef>
                <a:spcPct val="0"/>
              </a:spcBef>
              <a:spcAft>
                <a:spcPct val="0"/>
              </a:spcAft>
              <a:defRPr sz="3200" b="1">
                <a:solidFill>
                  <a:schemeClr val="tx1"/>
                </a:solidFill>
                <a:latin typeface="CF Din" pitchFamily="2" charset="0"/>
              </a:defRPr>
            </a:lvl7pPr>
            <a:lvl8pPr marL="1371600" algn="ctr" rtl="0" eaLnBrk="1" fontAlgn="base" hangingPunct="1">
              <a:spcBef>
                <a:spcPct val="0"/>
              </a:spcBef>
              <a:spcAft>
                <a:spcPct val="0"/>
              </a:spcAft>
              <a:defRPr sz="3200" b="1">
                <a:solidFill>
                  <a:schemeClr val="tx1"/>
                </a:solidFill>
                <a:latin typeface="CF Din" pitchFamily="2" charset="0"/>
              </a:defRPr>
            </a:lvl8pPr>
            <a:lvl9pPr marL="1828800" algn="ctr" rtl="0" eaLnBrk="1" fontAlgn="base" hangingPunct="1">
              <a:spcBef>
                <a:spcPct val="0"/>
              </a:spcBef>
              <a:spcAft>
                <a:spcPct val="0"/>
              </a:spcAft>
              <a:defRPr sz="3200" b="1">
                <a:solidFill>
                  <a:schemeClr val="tx1"/>
                </a:solidFill>
                <a:latin typeface="CF Din" pitchFamily="2" charset="0"/>
              </a:defRPr>
            </a:lvl9pPr>
          </a:lstStyle>
          <a:p>
            <a:r>
              <a:rPr lang="el-GR" sz="2800" dirty="0"/>
              <a:t>Ιεραρχική Ανάλυση Καθήκοντος (ΙΑΚ) – </a:t>
            </a:r>
            <a:endParaRPr lang="en-US" sz="2800" dirty="0"/>
          </a:p>
          <a:p>
            <a:r>
              <a:rPr lang="en-US" sz="2400" dirty="0"/>
              <a:t>Hierarchical Task Analysis</a:t>
            </a:r>
            <a:endParaRPr lang="el-GR" sz="2400" dirty="0"/>
          </a:p>
        </p:txBody>
      </p:sp>
      <p:sp>
        <p:nvSpPr>
          <p:cNvPr id="3" name="Θέση υποσέλιδου 2"/>
          <p:cNvSpPr>
            <a:spLocks noGrp="1"/>
          </p:cNvSpPr>
          <p:nvPr>
            <p:ph type="ftr" sz="quarter" idx="11"/>
          </p:nvPr>
        </p:nvSpPr>
        <p:spPr/>
        <p:txBody>
          <a:bodyPr/>
          <a:lstStyle/>
          <a:p>
            <a:pPr>
              <a:defRPr/>
            </a:pPr>
            <a:r>
              <a:rPr lang="el-GR" smtClean="0"/>
              <a:t>Εργονομία - ΕΜΠ - Χρηστοκεντρικός Σχεδιασμός</a:t>
            </a:r>
            <a:endParaRPr lang="el-GR" dirty="0" smtClean="0"/>
          </a:p>
        </p:txBody>
      </p:sp>
      <p:sp>
        <p:nvSpPr>
          <p:cNvPr id="5" name="Θέση αριθμού διαφάνειας 4"/>
          <p:cNvSpPr>
            <a:spLocks noGrp="1"/>
          </p:cNvSpPr>
          <p:nvPr>
            <p:ph type="sldNum" sz="quarter" idx="12"/>
          </p:nvPr>
        </p:nvSpPr>
        <p:spPr/>
        <p:txBody>
          <a:bodyPr/>
          <a:lstStyle/>
          <a:p>
            <a:pPr>
              <a:defRPr/>
            </a:pPr>
            <a:fld id="{7C61276D-71F1-435A-8CE3-64760D61488A}" type="slidenum">
              <a:rPr lang="en-GB" smtClean="0"/>
              <a:pPr>
                <a:defRPr/>
              </a:pPr>
              <a:t>37</a:t>
            </a:fld>
            <a:endParaRPr lang="en-GB" dirty="0"/>
          </a:p>
        </p:txBody>
      </p:sp>
      <p:sp>
        <p:nvSpPr>
          <p:cNvPr id="13" name="TextBox 12"/>
          <p:cNvSpPr txBox="1"/>
          <p:nvPr/>
        </p:nvSpPr>
        <p:spPr>
          <a:xfrm>
            <a:off x="251520" y="1556792"/>
            <a:ext cx="8784976" cy="3859518"/>
          </a:xfrm>
          <a:prstGeom prst="rect">
            <a:avLst/>
          </a:prstGeom>
          <a:noFill/>
        </p:spPr>
        <p:txBody>
          <a:bodyPr wrap="square" rtlCol="0">
            <a:spAutoFit/>
          </a:bodyPr>
          <a:lstStyle/>
          <a:p>
            <a:pPr marL="342900" indent="-342900" algn="l">
              <a:buFont typeface="Arial" panose="020B0604020202020204" pitchFamily="34" charset="0"/>
              <a:buChar char="•"/>
            </a:pPr>
            <a:r>
              <a:rPr lang="el-GR" b="0" dirty="0" smtClean="0">
                <a:solidFill>
                  <a:schemeClr val="tx1"/>
                </a:solidFill>
                <a:latin typeface="+mn-lt"/>
              </a:rPr>
              <a:t>Αποτελεί μια από τις πλέον δημοφιλείς τεχνικές αναπαράστασης του τρόπου που εκτελείται μια εργασία, δεδομένων των περιορισμών που θέτει ένα υπαρκτό ή υπό σχεδίαση σύστημα εργασίας. </a:t>
            </a:r>
            <a:endParaRPr lang="en-US" b="0" dirty="0" smtClean="0">
              <a:solidFill>
                <a:schemeClr val="tx1"/>
              </a:solidFill>
              <a:latin typeface="+mn-lt"/>
            </a:endParaRPr>
          </a:p>
          <a:p>
            <a:pPr marL="342900" indent="-342900" algn="l">
              <a:buFont typeface="Arial" panose="020B0604020202020204" pitchFamily="34" charset="0"/>
              <a:buChar char="•"/>
            </a:pPr>
            <a:endParaRPr lang="en-US" b="0" dirty="0">
              <a:solidFill>
                <a:schemeClr val="tx1"/>
              </a:solidFill>
              <a:latin typeface="+mn-lt"/>
            </a:endParaRPr>
          </a:p>
          <a:p>
            <a:pPr marL="342900" indent="-342900" algn="l">
              <a:buFont typeface="Arial" panose="020B0604020202020204" pitchFamily="34" charset="0"/>
              <a:buChar char="•"/>
            </a:pPr>
            <a:r>
              <a:rPr lang="el-GR" b="0" dirty="0" smtClean="0">
                <a:solidFill>
                  <a:schemeClr val="tx1"/>
                </a:solidFill>
                <a:latin typeface="+mn-lt"/>
              </a:rPr>
              <a:t>Η ΙΑΚ βασίζεται στην ιδέα ότι κάθε εργασία μπορεί να περιγραφεί ως ένας προς υλοποίηση στόχος, η επίτευξη του οποίου μπορεί να αναλυθεί σε επιμέρους στόχους, ιεραρχικά δομημένους και διατεταγμένους με κάποια συγκεκριμένη χρονική σειρά. </a:t>
            </a:r>
            <a:endParaRPr lang="el-GR" b="0" dirty="0">
              <a:solidFill>
                <a:schemeClr val="tx1"/>
              </a:solidFill>
              <a:latin typeface="+mn-lt"/>
            </a:endParaRPr>
          </a:p>
        </p:txBody>
      </p:sp>
    </p:spTree>
    <p:extLst>
      <p:ext uri="{BB962C8B-B14F-4D97-AF65-F5344CB8AC3E}">
        <p14:creationId xmlns:p14="http://schemas.microsoft.com/office/powerpoint/2010/main" val="33280923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t>Πώς αναπαρίσταται η </a:t>
            </a:r>
            <a:r>
              <a:rPr lang="el-GR" dirty="0" smtClean="0"/>
              <a:t>ΙΑΕ</a:t>
            </a:r>
            <a:endParaRPr lang="el-GR" dirty="0"/>
          </a:p>
        </p:txBody>
      </p:sp>
      <p:sp>
        <p:nvSpPr>
          <p:cNvPr id="4" name="Θέση υποσέλιδου 3"/>
          <p:cNvSpPr>
            <a:spLocks noGrp="1"/>
          </p:cNvSpPr>
          <p:nvPr>
            <p:ph type="ftr" sz="quarter" idx="11"/>
          </p:nvPr>
        </p:nvSpPr>
        <p:spPr/>
        <p:txBody>
          <a:bodyPr/>
          <a:lstStyle/>
          <a:p>
            <a:pPr>
              <a:defRPr/>
            </a:pPr>
            <a:r>
              <a:rPr lang="el-GR" smtClean="0"/>
              <a:t>Εργονομία - ΕΜΠ - Χρηστοκεντρικός Σχεδιασμός</a:t>
            </a:r>
            <a:endParaRPr lang="en-GB" dirty="0"/>
          </a:p>
        </p:txBody>
      </p:sp>
      <p:sp>
        <p:nvSpPr>
          <p:cNvPr id="5" name="Θέση αριθμού διαφάνειας 4"/>
          <p:cNvSpPr>
            <a:spLocks noGrp="1"/>
          </p:cNvSpPr>
          <p:nvPr>
            <p:ph type="sldNum" sz="quarter" idx="12"/>
          </p:nvPr>
        </p:nvSpPr>
        <p:spPr/>
        <p:txBody>
          <a:bodyPr/>
          <a:lstStyle/>
          <a:p>
            <a:pPr>
              <a:defRPr/>
            </a:pPr>
            <a:fld id="{66B988B7-2139-4CED-ACDB-0CAF520E1758}" type="slidenum">
              <a:rPr lang="en-GB" smtClean="0"/>
              <a:pPr>
                <a:defRPr/>
              </a:pPr>
              <a:t>38</a:t>
            </a:fld>
            <a:endParaRPr lang="en-GB" dirty="0"/>
          </a:p>
        </p:txBody>
      </p:sp>
      <p:sp>
        <p:nvSpPr>
          <p:cNvPr id="6" name="TextBox 5"/>
          <p:cNvSpPr txBox="1"/>
          <p:nvPr/>
        </p:nvSpPr>
        <p:spPr>
          <a:xfrm>
            <a:off x="571500" y="952500"/>
            <a:ext cx="7747000" cy="5386090"/>
          </a:xfrm>
          <a:prstGeom prst="rect">
            <a:avLst/>
          </a:prstGeom>
          <a:noFill/>
        </p:spPr>
        <p:txBody>
          <a:bodyPr wrap="square" rtlCol="0">
            <a:spAutoFit/>
          </a:bodyPr>
          <a:lstStyle/>
          <a:p>
            <a:pPr algn="l">
              <a:spcAft>
                <a:spcPts val="1200"/>
              </a:spcAft>
            </a:pPr>
            <a:r>
              <a:rPr lang="el-GR" sz="2000" b="0" dirty="0" smtClean="0">
                <a:solidFill>
                  <a:schemeClr val="tx1"/>
                </a:solidFill>
                <a:latin typeface="CF Din" panose="00000400000000000000" pitchFamily="2" charset="0"/>
              </a:rPr>
              <a:t>Η ΙΑΕ χρησιμοποιεί την δενδρική αναπαράσταση. </a:t>
            </a:r>
          </a:p>
          <a:p>
            <a:pPr marL="342900" indent="-342900" algn="l">
              <a:spcAft>
                <a:spcPts val="1200"/>
              </a:spcAft>
              <a:buFont typeface="Arial" panose="020B0604020202020204" pitchFamily="34" charset="0"/>
              <a:buChar char="•"/>
            </a:pPr>
            <a:r>
              <a:rPr lang="el-GR" sz="2000" b="0" dirty="0" smtClean="0">
                <a:solidFill>
                  <a:schemeClr val="tx1"/>
                </a:solidFill>
                <a:latin typeface="CF Din" panose="00000400000000000000" pitchFamily="2" charset="0"/>
              </a:rPr>
              <a:t>Στην κορυφή του δένδρου της τοποθετείται ο κυρίως στόχος που επιδιώκεται να επιτευχθεί (ή με άλλα λόγια το γενικό καθήκον). </a:t>
            </a:r>
          </a:p>
          <a:p>
            <a:pPr marL="342900" indent="-342900" algn="l">
              <a:spcAft>
                <a:spcPts val="1200"/>
              </a:spcAft>
              <a:buFont typeface="Arial" panose="020B0604020202020204" pitchFamily="34" charset="0"/>
              <a:buChar char="•"/>
            </a:pPr>
            <a:r>
              <a:rPr lang="el-GR" sz="2000" b="0" dirty="0" smtClean="0">
                <a:solidFill>
                  <a:schemeClr val="tx1"/>
                </a:solidFill>
                <a:latin typeface="CF Din" panose="00000400000000000000" pitchFamily="2" charset="0"/>
              </a:rPr>
              <a:t>Στη συνέχεια, θέτοντας την ερώτηση “πώς επιτυγχάνεται ο στόχος αυτός;”, καταγράφονται οι ενέργειες που πρέπει να υλοποιηθούν για την επίτευξή του, και ανήκουν στο αμέσως κατώτερο επίπεδο γενικότητας από τον κυρίως στόχο. </a:t>
            </a:r>
          </a:p>
          <a:p>
            <a:pPr marL="342900" indent="-342900" algn="l">
              <a:spcAft>
                <a:spcPts val="1200"/>
              </a:spcAft>
              <a:buFont typeface="Arial" panose="020B0604020202020204" pitchFamily="34" charset="0"/>
              <a:buChar char="•"/>
            </a:pPr>
            <a:r>
              <a:rPr lang="el-GR" sz="2000" b="0" dirty="0">
                <a:solidFill>
                  <a:schemeClr val="tx1"/>
                </a:solidFill>
                <a:latin typeface="CF Din" panose="00000400000000000000" pitchFamily="2" charset="0"/>
              </a:rPr>
              <a:t>Η ανάπτυξη του δένδρου της ΙΑΚ </a:t>
            </a:r>
            <a:r>
              <a:rPr lang="el-GR" sz="2000" b="0" dirty="0" smtClean="0">
                <a:solidFill>
                  <a:schemeClr val="tx1"/>
                </a:solidFill>
                <a:latin typeface="CF Din" panose="00000400000000000000" pitchFamily="2" charset="0"/>
              </a:rPr>
              <a:t>συνεχίζεται, αναλύοντας </a:t>
            </a:r>
            <a:r>
              <a:rPr lang="el-GR" sz="2000" b="0" dirty="0">
                <a:solidFill>
                  <a:schemeClr val="tx1"/>
                </a:solidFill>
                <a:latin typeface="CF Din" panose="00000400000000000000" pitchFamily="2" charset="0"/>
              </a:rPr>
              <a:t>τις ενέργειες </a:t>
            </a:r>
            <a:r>
              <a:rPr lang="el-GR" sz="2000" b="0" dirty="0" smtClean="0">
                <a:solidFill>
                  <a:schemeClr val="tx1"/>
                </a:solidFill>
                <a:latin typeface="CF Din" panose="00000400000000000000" pitchFamily="2" charset="0"/>
              </a:rPr>
              <a:t>που απαιτούνται για την επίτευξη του στόχου του αμέσως κατώτερου επιπέδου </a:t>
            </a:r>
            <a:r>
              <a:rPr lang="el-GR" sz="2000" b="0" dirty="0" err="1" smtClean="0">
                <a:solidFill>
                  <a:schemeClr val="tx1"/>
                </a:solidFill>
                <a:latin typeface="CF Din" panose="00000400000000000000" pitchFamily="2" charset="0"/>
              </a:rPr>
              <a:t>κ.ο.κ</a:t>
            </a:r>
            <a:r>
              <a:rPr lang="el-GR" sz="2000" b="0" dirty="0" smtClean="0">
                <a:solidFill>
                  <a:schemeClr val="tx1"/>
                </a:solidFill>
                <a:latin typeface="CF Din" panose="00000400000000000000" pitchFamily="2" charset="0"/>
              </a:rPr>
              <a:t>.</a:t>
            </a:r>
          </a:p>
          <a:p>
            <a:pPr marL="342900" indent="-342900" algn="l">
              <a:spcAft>
                <a:spcPts val="1200"/>
              </a:spcAft>
              <a:buFont typeface="Arial" panose="020B0604020202020204" pitchFamily="34" charset="0"/>
              <a:buChar char="•"/>
            </a:pPr>
            <a:r>
              <a:rPr lang="el-GR" sz="2000" b="0" dirty="0" smtClean="0">
                <a:solidFill>
                  <a:schemeClr val="tx1"/>
                </a:solidFill>
                <a:latin typeface="CF Din" panose="00000400000000000000" pitchFamily="2" charset="0"/>
              </a:rPr>
              <a:t>Εάν υπάρχει απαίτηση συγκεκριμένης διαδοχής πραγματοποίησης ενεργειών για την επίτευξη ενός στόχου, τότε σημειώνεται το πλάνο που πρέπει να ακολουθηθεί (χρησιμοποιώντας και διαγράμματα ροής αν το πλάνο περιλαμβάνει ενέργειες υπό συνθήκη). </a:t>
            </a:r>
          </a:p>
        </p:txBody>
      </p:sp>
    </p:spTree>
    <p:extLst>
      <p:ext uri="{BB962C8B-B14F-4D97-AF65-F5344CB8AC3E}">
        <p14:creationId xmlns:p14="http://schemas.microsoft.com/office/powerpoint/2010/main" val="3790504923"/>
      </p:ext>
    </p:extLst>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z="2800" dirty="0"/>
              <a:t>Παράδειγμα ΙΑΚ: Παρασκευή </a:t>
            </a:r>
            <a:r>
              <a:rPr lang="el-GR" sz="2800" dirty="0" smtClean="0"/>
              <a:t>τσαγιού</a:t>
            </a:r>
            <a:endParaRPr lang="el-GR" sz="2800" dirty="0"/>
          </a:p>
        </p:txBody>
      </p:sp>
      <p:sp>
        <p:nvSpPr>
          <p:cNvPr id="3" name="Θέση υποσέλιδου 2"/>
          <p:cNvSpPr>
            <a:spLocks noGrp="1"/>
          </p:cNvSpPr>
          <p:nvPr>
            <p:ph type="ftr" sz="quarter" idx="11"/>
          </p:nvPr>
        </p:nvSpPr>
        <p:spPr/>
        <p:txBody>
          <a:bodyPr/>
          <a:lstStyle/>
          <a:p>
            <a:pPr>
              <a:defRPr/>
            </a:pPr>
            <a:r>
              <a:rPr lang="el-GR" smtClean="0"/>
              <a:t>Εργονομία - ΕΜΠ - Χρηστοκεντρικός Σχεδιασμός</a:t>
            </a:r>
            <a:endParaRPr lang="el-GR" dirty="0" smtClean="0"/>
          </a:p>
        </p:txBody>
      </p:sp>
      <p:sp>
        <p:nvSpPr>
          <p:cNvPr id="4" name="Θέση αριθμού διαφάνειας 3"/>
          <p:cNvSpPr>
            <a:spLocks noGrp="1"/>
          </p:cNvSpPr>
          <p:nvPr>
            <p:ph type="sldNum" sz="quarter" idx="12"/>
          </p:nvPr>
        </p:nvSpPr>
        <p:spPr/>
        <p:txBody>
          <a:bodyPr/>
          <a:lstStyle/>
          <a:p>
            <a:pPr>
              <a:defRPr/>
            </a:pPr>
            <a:fld id="{7C61276D-71F1-435A-8CE3-64760D61488A}" type="slidenum">
              <a:rPr lang="en-GB" smtClean="0"/>
              <a:pPr>
                <a:defRPr/>
              </a:pPr>
              <a:t>39</a:t>
            </a:fld>
            <a:endParaRPr lang="en-GB" dirty="0"/>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813264"/>
            <a:ext cx="7510956" cy="3839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2"/>
          <p:cNvSpPr/>
          <p:nvPr/>
        </p:nvSpPr>
        <p:spPr>
          <a:xfrm>
            <a:off x="467544" y="4653136"/>
            <a:ext cx="8496944" cy="1754326"/>
          </a:xfrm>
          <a:prstGeom prst="rect">
            <a:avLst/>
          </a:prstGeom>
        </p:spPr>
        <p:txBody>
          <a:bodyPr wrap="square">
            <a:spAutoFit/>
          </a:bodyPr>
          <a:lstStyle/>
          <a:p>
            <a:pPr algn="l">
              <a:spcBef>
                <a:spcPts val="0"/>
              </a:spcBef>
              <a:spcAft>
                <a:spcPts val="0"/>
              </a:spcAft>
            </a:pPr>
            <a:r>
              <a:rPr lang="el-GR" sz="1800" b="0" dirty="0" smtClean="0">
                <a:solidFill>
                  <a:schemeClr val="tx1"/>
                </a:solidFill>
                <a:latin typeface="+mn-lt"/>
              </a:rPr>
              <a:t>Πως μπορούμε να ελέγξουμε ή να βελτιώσουμε την αρχική μας ανάλυση</a:t>
            </a:r>
            <a:r>
              <a:rPr lang="en-US" sz="1800" b="0" dirty="0" smtClean="0">
                <a:solidFill>
                  <a:schemeClr val="tx1"/>
                </a:solidFill>
                <a:latin typeface="+mn-lt"/>
              </a:rPr>
              <a:t>?</a:t>
            </a:r>
            <a:endParaRPr lang="en-US" sz="1800" b="0" dirty="0">
              <a:solidFill>
                <a:schemeClr val="tx1"/>
              </a:solidFill>
              <a:latin typeface="+mn-lt"/>
            </a:endParaRPr>
          </a:p>
          <a:p>
            <a:pPr algn="l">
              <a:spcBef>
                <a:spcPts val="0"/>
              </a:spcBef>
              <a:spcAft>
                <a:spcPts val="0"/>
              </a:spcAft>
            </a:pPr>
            <a:r>
              <a:rPr lang="el-GR" sz="1800" b="0" dirty="0" smtClean="0">
                <a:solidFill>
                  <a:schemeClr val="tx1"/>
                </a:solidFill>
                <a:latin typeface="+mn-lt"/>
              </a:rPr>
              <a:t>Μερικοί πρακτικοί κανόνες</a:t>
            </a:r>
            <a:r>
              <a:rPr lang="en-US" sz="1800" b="0" dirty="0" smtClean="0">
                <a:solidFill>
                  <a:schemeClr val="tx1"/>
                </a:solidFill>
                <a:latin typeface="+mn-lt"/>
              </a:rPr>
              <a:t>:</a:t>
            </a:r>
            <a:endParaRPr lang="en-US" sz="1800" b="0" dirty="0">
              <a:solidFill>
                <a:schemeClr val="tx1"/>
              </a:solidFill>
              <a:latin typeface="+mn-lt"/>
            </a:endParaRPr>
          </a:p>
          <a:p>
            <a:pPr marL="285750" indent="-285750" algn="l">
              <a:spcBef>
                <a:spcPts val="0"/>
              </a:spcBef>
              <a:spcAft>
                <a:spcPts val="0"/>
              </a:spcAft>
              <a:buFont typeface="Arial" pitchFamily="34" charset="0"/>
              <a:buChar char="•"/>
            </a:pPr>
            <a:r>
              <a:rPr lang="el-GR" sz="1800" b="0" dirty="0" smtClean="0">
                <a:solidFill>
                  <a:schemeClr val="tx1"/>
                </a:solidFill>
                <a:latin typeface="+mn-lt"/>
              </a:rPr>
              <a:t>Αποσύνθεση δράσεων π.χ. το </a:t>
            </a:r>
            <a:r>
              <a:rPr lang="en-US" sz="1800" b="0" dirty="0" smtClean="0">
                <a:solidFill>
                  <a:schemeClr val="tx1"/>
                </a:solidFill>
                <a:latin typeface="+mn-lt"/>
              </a:rPr>
              <a:t>boil water, </a:t>
            </a:r>
            <a:r>
              <a:rPr lang="el-GR" sz="1800" b="0" dirty="0" smtClean="0">
                <a:solidFill>
                  <a:schemeClr val="tx1"/>
                </a:solidFill>
                <a:latin typeface="+mn-lt"/>
              </a:rPr>
              <a:t>εμπεριέχει και το </a:t>
            </a:r>
            <a:r>
              <a:rPr lang="en-US" sz="1800" b="0" dirty="0" smtClean="0">
                <a:solidFill>
                  <a:schemeClr val="tx1"/>
                </a:solidFill>
                <a:latin typeface="+mn-lt"/>
              </a:rPr>
              <a:t>“turn on gas”?</a:t>
            </a:r>
            <a:endParaRPr lang="en-US" sz="1800" b="0" dirty="0">
              <a:solidFill>
                <a:schemeClr val="tx1"/>
              </a:solidFill>
              <a:latin typeface="+mn-lt"/>
            </a:endParaRPr>
          </a:p>
          <a:p>
            <a:pPr marL="285750" indent="-285750" algn="l">
              <a:spcBef>
                <a:spcPts val="0"/>
              </a:spcBef>
              <a:spcAft>
                <a:spcPts val="0"/>
              </a:spcAft>
              <a:buFont typeface="Arial" pitchFamily="34" charset="0"/>
              <a:buChar char="•"/>
            </a:pPr>
            <a:r>
              <a:rPr lang="el-GR" sz="1800" b="0" dirty="0" smtClean="0">
                <a:solidFill>
                  <a:schemeClr val="tx1"/>
                </a:solidFill>
                <a:latin typeface="+mn-lt"/>
              </a:rPr>
              <a:t>Αναδόμηση π.χ. εισαγωγή καθήκοντος </a:t>
            </a:r>
            <a:r>
              <a:rPr lang="en-US" sz="1800" b="0" dirty="0" smtClean="0">
                <a:solidFill>
                  <a:schemeClr val="tx1"/>
                </a:solidFill>
                <a:latin typeface="+mn-lt"/>
              </a:rPr>
              <a:t>“make </a:t>
            </a:r>
            <a:r>
              <a:rPr lang="en-US" sz="1800" b="0" dirty="0">
                <a:solidFill>
                  <a:schemeClr val="tx1"/>
                </a:solidFill>
                <a:latin typeface="+mn-lt"/>
              </a:rPr>
              <a:t>pot”</a:t>
            </a:r>
          </a:p>
          <a:p>
            <a:pPr marL="285750" indent="-285750" algn="l">
              <a:spcBef>
                <a:spcPts val="0"/>
              </a:spcBef>
              <a:spcAft>
                <a:spcPts val="0"/>
              </a:spcAft>
              <a:buFont typeface="Arial" pitchFamily="34" charset="0"/>
              <a:buChar char="•"/>
            </a:pPr>
            <a:r>
              <a:rPr lang="el-GR" sz="1800" b="0" dirty="0" smtClean="0">
                <a:solidFill>
                  <a:schemeClr val="tx1"/>
                </a:solidFill>
                <a:latin typeface="+mn-lt"/>
              </a:rPr>
              <a:t>Εξισορρόπηση π.χ. είναι το</a:t>
            </a:r>
            <a:r>
              <a:rPr lang="en-US" sz="1800" b="0" dirty="0" smtClean="0">
                <a:solidFill>
                  <a:schemeClr val="tx1"/>
                </a:solidFill>
                <a:latin typeface="+mn-lt"/>
              </a:rPr>
              <a:t> </a:t>
            </a:r>
            <a:r>
              <a:rPr lang="en-US" sz="1800" b="0" dirty="0">
                <a:solidFill>
                  <a:schemeClr val="tx1"/>
                </a:solidFill>
                <a:latin typeface="+mn-lt"/>
              </a:rPr>
              <a:t>“pour tea” </a:t>
            </a:r>
            <a:r>
              <a:rPr lang="el-GR" sz="1800" b="0" dirty="0" smtClean="0">
                <a:solidFill>
                  <a:schemeClr val="tx1"/>
                </a:solidFill>
                <a:latin typeface="+mn-lt"/>
              </a:rPr>
              <a:t>πιο στοιχειώδες από το </a:t>
            </a:r>
            <a:r>
              <a:rPr lang="en-US" sz="1800" b="0" dirty="0" smtClean="0">
                <a:solidFill>
                  <a:schemeClr val="tx1"/>
                </a:solidFill>
                <a:latin typeface="+mn-lt"/>
              </a:rPr>
              <a:t>“make pot</a:t>
            </a:r>
            <a:r>
              <a:rPr lang="en-US" sz="1800" b="0" dirty="0">
                <a:solidFill>
                  <a:schemeClr val="tx1"/>
                </a:solidFill>
                <a:latin typeface="+mn-lt"/>
              </a:rPr>
              <a:t>”?</a:t>
            </a:r>
          </a:p>
          <a:p>
            <a:pPr marL="285750" indent="-285750" algn="l">
              <a:spcBef>
                <a:spcPts val="0"/>
              </a:spcBef>
              <a:spcAft>
                <a:spcPts val="0"/>
              </a:spcAft>
              <a:buFont typeface="Arial" pitchFamily="34" charset="0"/>
              <a:buChar char="•"/>
            </a:pPr>
            <a:r>
              <a:rPr lang="el-GR" sz="1800" b="0" dirty="0" smtClean="0">
                <a:solidFill>
                  <a:schemeClr val="tx1"/>
                </a:solidFill>
                <a:latin typeface="+mn-lt"/>
              </a:rPr>
              <a:t>Γενίκευση, π.χ. </a:t>
            </a:r>
            <a:r>
              <a:rPr lang="en-US" sz="1800" b="0" dirty="0" smtClean="0">
                <a:solidFill>
                  <a:schemeClr val="tx1"/>
                </a:solidFill>
                <a:latin typeface="+mn-lt"/>
              </a:rPr>
              <a:t>make </a:t>
            </a:r>
            <a:r>
              <a:rPr lang="en-US" sz="1800" b="0" dirty="0">
                <a:solidFill>
                  <a:schemeClr val="tx1"/>
                </a:solidFill>
                <a:latin typeface="+mn-lt"/>
              </a:rPr>
              <a:t>one cup . . . or more</a:t>
            </a:r>
            <a:endParaRPr lang="el-GR" sz="1800" b="0" dirty="0">
              <a:solidFill>
                <a:schemeClr val="tx1"/>
              </a:solidFill>
              <a:latin typeface="+mn-lt"/>
            </a:endParaRPr>
          </a:p>
        </p:txBody>
      </p:sp>
    </p:spTree>
    <p:extLst>
      <p:ext uri="{BB962C8B-B14F-4D97-AF65-F5344CB8AC3E}">
        <p14:creationId xmlns:p14="http://schemas.microsoft.com/office/powerpoint/2010/main" val="37679028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p:cNvSpPr>
            <a:spLocks noGrp="1" noChangeArrowheads="1"/>
          </p:cNvSpPr>
          <p:nvPr>
            <p:ph type="title"/>
          </p:nvPr>
        </p:nvSpPr>
        <p:spPr>
          <a:xfrm>
            <a:off x="-1440" y="-14402"/>
            <a:ext cx="9145440" cy="830968"/>
          </a:xfrm>
        </p:spPr>
        <p:txBody>
          <a:bodyPr/>
          <a:lstStyle/>
          <a:p>
            <a:pPr eaLnBrk="1">
              <a:lnSpc>
                <a:spcPct val="108000"/>
              </a:lnSpc>
              <a:tabLst>
                <a:tab pos="0" algn="l"/>
                <a:tab pos="414683" algn="l"/>
                <a:tab pos="829366" algn="l"/>
                <a:tab pos="1244049" algn="l"/>
                <a:tab pos="1658732" algn="l"/>
                <a:tab pos="2073416" algn="l"/>
                <a:tab pos="2488099" algn="l"/>
                <a:tab pos="2902782" algn="l"/>
                <a:tab pos="3317465" algn="l"/>
                <a:tab pos="3732148" algn="l"/>
                <a:tab pos="4146831" algn="l"/>
                <a:tab pos="4561514" algn="l"/>
                <a:tab pos="4976197" algn="l"/>
                <a:tab pos="5390881" algn="l"/>
                <a:tab pos="5805564" algn="l"/>
                <a:tab pos="6220247" algn="l"/>
                <a:tab pos="6634930" algn="l"/>
                <a:tab pos="7049613" algn="l"/>
                <a:tab pos="7464296" algn="l"/>
                <a:tab pos="7878979" algn="l"/>
                <a:tab pos="8293662" algn="l"/>
              </a:tabLst>
            </a:pPr>
            <a:r>
              <a:rPr lang="en-US" altLang="el-GR" sz="2500" b="1"/>
              <a:t>Watering control: Basic Design Brief</a:t>
            </a:r>
            <a:endParaRPr lang="el-GR" altLang="el-GR" sz="2500" b="1"/>
          </a:p>
        </p:txBody>
      </p:sp>
      <p:sp>
        <p:nvSpPr>
          <p:cNvPr id="3075" name="Rectangle 2"/>
          <p:cNvSpPr>
            <a:spLocks noGrp="1" noChangeArrowheads="1"/>
          </p:cNvSpPr>
          <p:nvPr>
            <p:ph type="subTitle" idx="4294967295"/>
          </p:nvPr>
        </p:nvSpPr>
        <p:spPr>
          <a:xfrm>
            <a:off x="622080" y="2060848"/>
            <a:ext cx="5184000" cy="3197136"/>
          </a:xfrm>
        </p:spPr>
        <p:txBody>
          <a:bodyPr tIns="9600" anchor="ctr"/>
          <a:lstStyle/>
          <a:p>
            <a:pPr marL="0" indent="0" eaLnBrk="1">
              <a:lnSpc>
                <a:spcPct val="97000"/>
              </a:lnSpc>
              <a:spcAft>
                <a:spcPct val="0"/>
              </a:spcAft>
              <a:tabLst>
                <a:tab pos="616265" algn="l"/>
                <a:tab pos="718497" algn="l"/>
                <a:tab pos="1133179" algn="l"/>
                <a:tab pos="1547863" algn="l"/>
                <a:tab pos="1962545" algn="l"/>
                <a:tab pos="2377230" algn="l"/>
                <a:tab pos="2791912" algn="l"/>
                <a:tab pos="3206596" algn="l"/>
                <a:tab pos="3621278" algn="l"/>
                <a:tab pos="4035962" algn="l"/>
                <a:tab pos="4450644" algn="l"/>
                <a:tab pos="4865328" algn="l"/>
                <a:tab pos="5280010" algn="l"/>
                <a:tab pos="5694694" algn="l"/>
                <a:tab pos="6109377" algn="l"/>
                <a:tab pos="6524061" algn="l"/>
                <a:tab pos="6938744" algn="l"/>
                <a:tab pos="7353427" algn="l"/>
                <a:tab pos="7768110" algn="l"/>
                <a:tab pos="8182792" algn="l"/>
                <a:tab pos="8597476" algn="l"/>
              </a:tabLst>
            </a:pPr>
            <a:r>
              <a:rPr lang="en-US" altLang="el-GR" dirty="0" smtClean="0"/>
              <a:t>The system is for home use and needs to satisfy the following:</a:t>
            </a:r>
          </a:p>
          <a:p>
            <a:pPr marL="614826" indent="-614826" eaLnBrk="1">
              <a:lnSpc>
                <a:spcPct val="97000"/>
              </a:lnSpc>
              <a:spcAft>
                <a:spcPct val="0"/>
              </a:spcAft>
              <a:tabLst>
                <a:tab pos="616265" algn="l"/>
                <a:tab pos="718497" algn="l"/>
                <a:tab pos="1133179" algn="l"/>
                <a:tab pos="1547863" algn="l"/>
                <a:tab pos="1962545" algn="l"/>
                <a:tab pos="2377230" algn="l"/>
                <a:tab pos="2791912" algn="l"/>
                <a:tab pos="3206596" algn="l"/>
                <a:tab pos="3621278" algn="l"/>
                <a:tab pos="4035962" algn="l"/>
                <a:tab pos="4450644" algn="l"/>
                <a:tab pos="4865328" algn="l"/>
                <a:tab pos="5280010" algn="l"/>
                <a:tab pos="5694694" algn="l"/>
                <a:tab pos="6109377" algn="l"/>
                <a:tab pos="6524061" algn="l"/>
                <a:tab pos="6938744" algn="l"/>
                <a:tab pos="7353427" algn="l"/>
                <a:tab pos="7768110" algn="l"/>
                <a:tab pos="8182792" algn="l"/>
                <a:tab pos="8597476" algn="l"/>
              </a:tabLst>
            </a:pPr>
            <a:endParaRPr lang="el-GR" altLang="el-GR" sz="2500" dirty="0"/>
          </a:p>
          <a:p>
            <a:pPr marL="614826" indent="-614826" eaLnBrk="1">
              <a:lnSpc>
                <a:spcPct val="97000"/>
              </a:lnSpc>
              <a:spcAft>
                <a:spcPct val="0"/>
              </a:spcAft>
              <a:buFont typeface="Times New Roman" pitchFamily="18" charset="0"/>
              <a:buChar char="•"/>
              <a:tabLst>
                <a:tab pos="616265" algn="l"/>
                <a:tab pos="718497" algn="l"/>
                <a:tab pos="1133179" algn="l"/>
                <a:tab pos="1547863" algn="l"/>
                <a:tab pos="1962545" algn="l"/>
                <a:tab pos="2377230" algn="l"/>
                <a:tab pos="2791912" algn="l"/>
                <a:tab pos="3206596" algn="l"/>
                <a:tab pos="3621278" algn="l"/>
                <a:tab pos="4035962" algn="l"/>
                <a:tab pos="4450644" algn="l"/>
                <a:tab pos="4865328" algn="l"/>
                <a:tab pos="5280010" algn="l"/>
                <a:tab pos="5694694" algn="l"/>
                <a:tab pos="6109377" algn="l"/>
                <a:tab pos="6524061" algn="l"/>
                <a:tab pos="6938744" algn="l"/>
                <a:tab pos="7353427" algn="l"/>
                <a:tab pos="7768110" algn="l"/>
                <a:tab pos="8182792" algn="l"/>
                <a:tab pos="8597476" algn="l"/>
              </a:tabLst>
            </a:pPr>
            <a:r>
              <a:rPr lang="en-US" altLang="el-GR" sz="2200" dirty="0" smtClean="0"/>
              <a:t>Frequency of watering</a:t>
            </a:r>
            <a:endParaRPr lang="el-GR" altLang="el-GR" sz="2200" dirty="0"/>
          </a:p>
          <a:p>
            <a:pPr marL="614826" indent="-614826" eaLnBrk="1">
              <a:lnSpc>
                <a:spcPct val="97000"/>
              </a:lnSpc>
              <a:spcAft>
                <a:spcPct val="0"/>
              </a:spcAft>
              <a:buFont typeface="Times New Roman" pitchFamily="18" charset="0"/>
              <a:buChar char="•"/>
              <a:tabLst>
                <a:tab pos="616265" algn="l"/>
                <a:tab pos="718497" algn="l"/>
                <a:tab pos="1133179" algn="l"/>
                <a:tab pos="1547863" algn="l"/>
                <a:tab pos="1962545" algn="l"/>
                <a:tab pos="2377230" algn="l"/>
                <a:tab pos="2791912" algn="l"/>
                <a:tab pos="3206596" algn="l"/>
                <a:tab pos="3621278" algn="l"/>
                <a:tab pos="4035962" algn="l"/>
                <a:tab pos="4450644" algn="l"/>
                <a:tab pos="4865328" algn="l"/>
                <a:tab pos="5280010" algn="l"/>
                <a:tab pos="5694694" algn="l"/>
                <a:tab pos="6109377" algn="l"/>
                <a:tab pos="6524061" algn="l"/>
                <a:tab pos="6938744" algn="l"/>
                <a:tab pos="7353427" algn="l"/>
                <a:tab pos="7768110" algn="l"/>
                <a:tab pos="8182792" algn="l"/>
                <a:tab pos="8597476" algn="l"/>
              </a:tabLst>
            </a:pPr>
            <a:r>
              <a:rPr lang="en-US" altLang="el-GR" sz="2200" dirty="0" smtClean="0"/>
              <a:t>Duration of watering</a:t>
            </a:r>
            <a:endParaRPr lang="el-GR" altLang="el-GR" sz="2200" dirty="0"/>
          </a:p>
          <a:p>
            <a:pPr marL="614826" indent="-614826" eaLnBrk="1">
              <a:lnSpc>
                <a:spcPct val="97000"/>
              </a:lnSpc>
              <a:spcAft>
                <a:spcPct val="0"/>
              </a:spcAft>
              <a:buFont typeface="Times New Roman" pitchFamily="18" charset="0"/>
              <a:buChar char="•"/>
              <a:tabLst>
                <a:tab pos="616265" algn="l"/>
                <a:tab pos="718497" algn="l"/>
                <a:tab pos="1133179" algn="l"/>
                <a:tab pos="1547863" algn="l"/>
                <a:tab pos="1962545" algn="l"/>
                <a:tab pos="2377230" algn="l"/>
                <a:tab pos="2791912" algn="l"/>
                <a:tab pos="3206596" algn="l"/>
                <a:tab pos="3621278" algn="l"/>
                <a:tab pos="4035962" algn="l"/>
                <a:tab pos="4450644" algn="l"/>
                <a:tab pos="4865328" algn="l"/>
                <a:tab pos="5280010" algn="l"/>
                <a:tab pos="5694694" algn="l"/>
                <a:tab pos="6109377" algn="l"/>
                <a:tab pos="6524061" algn="l"/>
                <a:tab pos="6938744" algn="l"/>
                <a:tab pos="7353427" algn="l"/>
                <a:tab pos="7768110" algn="l"/>
                <a:tab pos="8182792" algn="l"/>
                <a:tab pos="8597476" algn="l"/>
              </a:tabLst>
            </a:pPr>
            <a:r>
              <a:rPr lang="en-US" altLang="el-GR" sz="2200" dirty="0" smtClean="0"/>
              <a:t>When during the day</a:t>
            </a:r>
            <a:endParaRPr lang="el-GR" altLang="el-GR" sz="2200" dirty="0"/>
          </a:p>
          <a:p>
            <a:pPr marL="614826" indent="-614826" eaLnBrk="1">
              <a:lnSpc>
                <a:spcPct val="97000"/>
              </a:lnSpc>
              <a:spcAft>
                <a:spcPct val="0"/>
              </a:spcAft>
              <a:buClrTx/>
              <a:buSzTx/>
              <a:tabLst>
                <a:tab pos="616265" algn="l"/>
                <a:tab pos="718497" algn="l"/>
                <a:tab pos="1133179" algn="l"/>
                <a:tab pos="1547863" algn="l"/>
                <a:tab pos="1962545" algn="l"/>
                <a:tab pos="2377230" algn="l"/>
                <a:tab pos="2791912" algn="l"/>
                <a:tab pos="3206596" algn="l"/>
                <a:tab pos="3621278" algn="l"/>
                <a:tab pos="4035962" algn="l"/>
                <a:tab pos="4450644" algn="l"/>
                <a:tab pos="4865328" algn="l"/>
                <a:tab pos="5280010" algn="l"/>
                <a:tab pos="5694694" algn="l"/>
                <a:tab pos="6109377" algn="l"/>
                <a:tab pos="6524061" algn="l"/>
                <a:tab pos="6938744" algn="l"/>
                <a:tab pos="7353427" algn="l"/>
                <a:tab pos="7768110" algn="l"/>
                <a:tab pos="8182792" algn="l"/>
                <a:tab pos="8597476" algn="l"/>
              </a:tabLst>
            </a:pPr>
            <a:endParaRPr lang="el-GR" altLang="el-GR" sz="2500" dirty="0"/>
          </a:p>
          <a:p>
            <a:pPr marL="614826" indent="-614826" eaLnBrk="1">
              <a:lnSpc>
                <a:spcPct val="97000"/>
              </a:lnSpc>
              <a:spcAft>
                <a:spcPct val="0"/>
              </a:spcAft>
              <a:buClrTx/>
              <a:buSzTx/>
              <a:tabLst>
                <a:tab pos="616265" algn="l"/>
                <a:tab pos="718497" algn="l"/>
                <a:tab pos="1133179" algn="l"/>
                <a:tab pos="1547863" algn="l"/>
                <a:tab pos="1962545" algn="l"/>
                <a:tab pos="2377230" algn="l"/>
                <a:tab pos="2791912" algn="l"/>
                <a:tab pos="3206596" algn="l"/>
                <a:tab pos="3621278" algn="l"/>
                <a:tab pos="4035962" algn="l"/>
                <a:tab pos="4450644" algn="l"/>
                <a:tab pos="4865328" algn="l"/>
                <a:tab pos="5280010" algn="l"/>
                <a:tab pos="5694694" algn="l"/>
                <a:tab pos="6109377" algn="l"/>
                <a:tab pos="6524061" algn="l"/>
                <a:tab pos="6938744" algn="l"/>
                <a:tab pos="7353427" algn="l"/>
                <a:tab pos="7768110" algn="l"/>
                <a:tab pos="8182792" algn="l"/>
                <a:tab pos="8597476" algn="l"/>
              </a:tabLst>
            </a:pPr>
            <a:endParaRPr lang="el-GR" altLang="el-GR" sz="2500" dirty="0"/>
          </a:p>
          <a:p>
            <a:pPr marL="614826" indent="-614826" eaLnBrk="1">
              <a:lnSpc>
                <a:spcPct val="97000"/>
              </a:lnSpc>
              <a:spcAft>
                <a:spcPct val="0"/>
              </a:spcAft>
              <a:buFont typeface="Times New Roman" pitchFamily="18" charset="0"/>
              <a:buChar char="•"/>
              <a:tabLst>
                <a:tab pos="616265" algn="l"/>
                <a:tab pos="718497" algn="l"/>
                <a:tab pos="1133179" algn="l"/>
                <a:tab pos="1547863" algn="l"/>
                <a:tab pos="1962545" algn="l"/>
                <a:tab pos="2377230" algn="l"/>
                <a:tab pos="2791912" algn="l"/>
                <a:tab pos="3206596" algn="l"/>
                <a:tab pos="3621278" algn="l"/>
                <a:tab pos="4035962" algn="l"/>
                <a:tab pos="4450644" algn="l"/>
                <a:tab pos="4865328" algn="l"/>
                <a:tab pos="5280010" algn="l"/>
                <a:tab pos="5694694" algn="l"/>
                <a:tab pos="6109377" algn="l"/>
                <a:tab pos="6524061" algn="l"/>
                <a:tab pos="6938744" algn="l"/>
                <a:tab pos="7353427" algn="l"/>
                <a:tab pos="7768110" algn="l"/>
                <a:tab pos="8182792" algn="l"/>
                <a:tab pos="8597476" algn="l"/>
              </a:tabLst>
            </a:pPr>
            <a:r>
              <a:rPr lang="en-US" altLang="el-GR" sz="2200" dirty="0"/>
              <a:t>No digital screen</a:t>
            </a:r>
            <a:endParaRPr lang="el-GR" altLang="el-GR" sz="2200" dirty="0"/>
          </a:p>
        </p:txBody>
      </p:sp>
      <p:sp>
        <p:nvSpPr>
          <p:cNvPr id="3076" name="AutoShape 3"/>
          <p:cNvSpPr>
            <a:spLocks noChangeArrowheads="1"/>
          </p:cNvSpPr>
          <p:nvPr/>
        </p:nvSpPr>
        <p:spPr bwMode="auto">
          <a:xfrm>
            <a:off x="414720" y="2890375"/>
            <a:ext cx="3939840" cy="1244291"/>
          </a:xfrm>
          <a:prstGeom prst="roundRect">
            <a:avLst>
              <a:gd name="adj" fmla="val 116"/>
            </a:avLst>
          </a:prstGeom>
          <a:noFill/>
          <a:ln w="36720">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36" tIns="41469" rIns="82936" bIns="41469" anchor="ctr"/>
          <a:lstStyle/>
          <a:p>
            <a:pPr algn="l" defTabSz="414683" hangingPunct="0">
              <a:lnSpc>
                <a:spcPct val="93000"/>
              </a:lnSpc>
              <a:spcBef>
                <a:spcPct val="0"/>
              </a:spcBef>
              <a:spcAft>
                <a:spcPct val="0"/>
              </a:spcAft>
              <a:buClr>
                <a:srgbClr val="000000"/>
              </a:buClr>
              <a:buSzPct val="100000"/>
            </a:pPr>
            <a:endParaRPr lang="el-GR" altLang="el-GR" sz="1600" b="0">
              <a:solidFill>
                <a:srgbClr val="FFFFFF"/>
              </a:solidFill>
              <a:latin typeface="Arial" charset="0"/>
            </a:endParaRPr>
          </a:p>
        </p:txBody>
      </p:sp>
      <p:sp>
        <p:nvSpPr>
          <p:cNvPr id="3077" name="AutoShape 4"/>
          <p:cNvSpPr>
            <a:spLocks noChangeArrowheads="1"/>
          </p:cNvSpPr>
          <p:nvPr/>
        </p:nvSpPr>
        <p:spPr bwMode="auto">
          <a:xfrm>
            <a:off x="414720" y="4614237"/>
            <a:ext cx="3939840" cy="622145"/>
          </a:xfrm>
          <a:prstGeom prst="roundRect">
            <a:avLst>
              <a:gd name="adj" fmla="val 231"/>
            </a:avLst>
          </a:prstGeom>
          <a:noFill/>
          <a:ln w="36720">
            <a:solidFill>
              <a:srgbClr val="8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36" tIns="41469" rIns="82936" bIns="41469" anchor="ctr"/>
          <a:lstStyle/>
          <a:p>
            <a:pPr algn="l" defTabSz="414683" hangingPunct="0">
              <a:lnSpc>
                <a:spcPct val="93000"/>
              </a:lnSpc>
              <a:spcBef>
                <a:spcPct val="0"/>
              </a:spcBef>
              <a:spcAft>
                <a:spcPct val="0"/>
              </a:spcAft>
              <a:buClr>
                <a:srgbClr val="000000"/>
              </a:buClr>
              <a:buSzPct val="100000"/>
            </a:pPr>
            <a:endParaRPr lang="el-GR" altLang="el-GR" sz="1600" b="0">
              <a:solidFill>
                <a:srgbClr val="FFFFFF"/>
              </a:solidFill>
              <a:latin typeface="Arial" charset="0"/>
            </a:endParaRPr>
          </a:p>
        </p:txBody>
      </p:sp>
      <p:sp>
        <p:nvSpPr>
          <p:cNvPr id="3078" name="Text Box 5"/>
          <p:cNvSpPr txBox="1">
            <a:spLocks noChangeArrowheads="1"/>
          </p:cNvSpPr>
          <p:nvPr/>
        </p:nvSpPr>
        <p:spPr bwMode="auto">
          <a:xfrm>
            <a:off x="4485602" y="3305139"/>
            <a:ext cx="3372480" cy="312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1" tIns="40816" rIns="81631" bIns="40816"/>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9pPr>
          </a:lstStyle>
          <a:p>
            <a:pPr algn="l" defTabSz="414683" eaLnBrk="1" hangingPunct="0">
              <a:lnSpc>
                <a:spcPct val="93000"/>
              </a:lnSpc>
              <a:spcBef>
                <a:spcPct val="0"/>
              </a:spcBef>
              <a:spcAft>
                <a:spcPct val="0"/>
              </a:spcAft>
              <a:buClr>
                <a:srgbClr val="000000"/>
              </a:buClr>
              <a:buSzPct val="100000"/>
            </a:pPr>
            <a:r>
              <a:rPr lang="en-US" altLang="el-GR" sz="1600" b="0">
                <a:solidFill>
                  <a:srgbClr val="008000"/>
                </a:solidFill>
                <a:latin typeface="Trebuchet MS" pitchFamily="34" charset="0"/>
              </a:rPr>
              <a:t>Preliminary requirements Analysis</a:t>
            </a:r>
            <a:endParaRPr lang="el-GR" altLang="el-GR" sz="1600" b="0">
              <a:solidFill>
                <a:srgbClr val="008000"/>
              </a:solidFill>
              <a:latin typeface="Trebuchet MS" pitchFamily="34" charset="0"/>
            </a:endParaRPr>
          </a:p>
        </p:txBody>
      </p:sp>
      <p:sp>
        <p:nvSpPr>
          <p:cNvPr id="3079" name="Text Box 6"/>
          <p:cNvSpPr txBox="1">
            <a:spLocks noChangeArrowheads="1"/>
          </p:cNvSpPr>
          <p:nvPr/>
        </p:nvSpPr>
        <p:spPr bwMode="auto">
          <a:xfrm>
            <a:off x="4521602" y="4756812"/>
            <a:ext cx="2532960" cy="312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1" tIns="40816" rIns="81631" bIns="40816"/>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9pPr>
          </a:lstStyle>
          <a:p>
            <a:pPr algn="l" defTabSz="414683" eaLnBrk="1" hangingPunct="0">
              <a:lnSpc>
                <a:spcPct val="93000"/>
              </a:lnSpc>
              <a:spcBef>
                <a:spcPct val="0"/>
              </a:spcBef>
              <a:spcAft>
                <a:spcPct val="0"/>
              </a:spcAft>
              <a:buClr>
                <a:srgbClr val="000000"/>
              </a:buClr>
              <a:buSzPct val="100000"/>
            </a:pPr>
            <a:r>
              <a:rPr lang="en-US" altLang="el-GR" sz="1600" b="0">
                <a:solidFill>
                  <a:srgbClr val="800000"/>
                </a:solidFill>
                <a:latin typeface="Trebuchet MS" pitchFamily="34" charset="0"/>
              </a:rPr>
              <a:t>Technological constraints</a:t>
            </a:r>
            <a:endParaRPr lang="el-GR" altLang="el-GR" sz="1600" b="0">
              <a:solidFill>
                <a:srgbClr val="800000"/>
              </a:solidFill>
              <a:latin typeface="Trebuchet MS" pitchFamily="34" charset="0"/>
            </a:endParaRPr>
          </a:p>
        </p:txBody>
      </p:sp>
    </p:spTree>
    <p:extLst>
      <p:ext uri="{BB962C8B-B14F-4D97-AF65-F5344CB8AC3E}">
        <p14:creationId xmlns:p14="http://schemas.microsoft.com/office/powerpoint/2010/main" val="16455746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z="2800" dirty="0"/>
              <a:t>Παρασκευή Τσαγιού </a:t>
            </a:r>
            <a:r>
              <a:rPr lang="en-US" sz="2800" dirty="0"/>
              <a:t>– </a:t>
            </a:r>
            <a:r>
              <a:rPr lang="el-GR" sz="2800" dirty="0"/>
              <a:t>αναδομημένη </a:t>
            </a:r>
            <a:r>
              <a:rPr lang="el-GR" sz="2800" dirty="0" smtClean="0"/>
              <a:t>ΙΑΚ</a:t>
            </a:r>
            <a:endParaRPr lang="el-GR" sz="2800" dirty="0"/>
          </a:p>
        </p:txBody>
      </p:sp>
      <p:sp>
        <p:nvSpPr>
          <p:cNvPr id="3" name="Θέση υποσέλιδου 2"/>
          <p:cNvSpPr>
            <a:spLocks noGrp="1"/>
          </p:cNvSpPr>
          <p:nvPr>
            <p:ph type="ftr" sz="quarter" idx="11"/>
          </p:nvPr>
        </p:nvSpPr>
        <p:spPr/>
        <p:txBody>
          <a:bodyPr/>
          <a:lstStyle/>
          <a:p>
            <a:pPr>
              <a:defRPr/>
            </a:pPr>
            <a:r>
              <a:rPr lang="el-GR" smtClean="0"/>
              <a:t>Εργονομία - ΕΜΠ - Χρηστοκεντρικός Σχεδιασμός</a:t>
            </a:r>
            <a:endParaRPr lang="el-GR" dirty="0" smtClean="0"/>
          </a:p>
        </p:txBody>
      </p:sp>
      <p:sp>
        <p:nvSpPr>
          <p:cNvPr id="4" name="Θέση αριθμού διαφάνειας 3"/>
          <p:cNvSpPr>
            <a:spLocks noGrp="1"/>
          </p:cNvSpPr>
          <p:nvPr>
            <p:ph type="sldNum" sz="quarter" idx="12"/>
          </p:nvPr>
        </p:nvSpPr>
        <p:spPr/>
        <p:txBody>
          <a:bodyPr/>
          <a:lstStyle/>
          <a:p>
            <a:pPr>
              <a:defRPr/>
            </a:pPr>
            <a:fld id="{7C61276D-71F1-435A-8CE3-64760D61488A}" type="slidenum">
              <a:rPr lang="en-GB" smtClean="0"/>
              <a:pPr>
                <a:defRPr/>
              </a:pPr>
              <a:t>40</a:t>
            </a:fld>
            <a:endParaRPr lang="en-GB"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973" y="646561"/>
            <a:ext cx="7342443" cy="6124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73294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z="2800" b="0" dirty="0" smtClean="0"/>
              <a:t>Σύστημα Αυτόματων Τραπεζικών Συναλλαγών (ΑΤΜ)</a:t>
            </a:r>
            <a:endParaRPr lang="el-GR" sz="2800" b="0" dirty="0"/>
          </a:p>
        </p:txBody>
      </p:sp>
      <p:sp>
        <p:nvSpPr>
          <p:cNvPr id="3" name="Θέση υποσέλιδου 2"/>
          <p:cNvSpPr>
            <a:spLocks noGrp="1"/>
          </p:cNvSpPr>
          <p:nvPr>
            <p:ph type="ftr" sz="quarter" idx="11"/>
          </p:nvPr>
        </p:nvSpPr>
        <p:spPr/>
        <p:txBody>
          <a:bodyPr/>
          <a:lstStyle/>
          <a:p>
            <a:pPr>
              <a:defRPr/>
            </a:pPr>
            <a:r>
              <a:rPr lang="el-GR" smtClean="0"/>
              <a:t>Εργονομία - ΕΜΠ - Χρηστοκεντρικός Σχεδιασμός</a:t>
            </a:r>
            <a:endParaRPr lang="el-GR" dirty="0" smtClean="0"/>
          </a:p>
        </p:txBody>
      </p:sp>
      <p:sp>
        <p:nvSpPr>
          <p:cNvPr id="4" name="Θέση αριθμού διαφάνειας 3"/>
          <p:cNvSpPr>
            <a:spLocks noGrp="1"/>
          </p:cNvSpPr>
          <p:nvPr>
            <p:ph type="sldNum" sz="quarter" idx="12"/>
          </p:nvPr>
        </p:nvSpPr>
        <p:spPr/>
        <p:txBody>
          <a:bodyPr/>
          <a:lstStyle/>
          <a:p>
            <a:pPr>
              <a:defRPr/>
            </a:pPr>
            <a:fld id="{7C61276D-71F1-435A-8CE3-64760D61488A}" type="slidenum">
              <a:rPr lang="en-GB" smtClean="0"/>
              <a:pPr>
                <a:defRPr/>
              </a:pPr>
              <a:t>41</a:t>
            </a:fld>
            <a:endParaRPr lang="en-GB" dirty="0"/>
          </a:p>
        </p:txBody>
      </p:sp>
      <p:sp>
        <p:nvSpPr>
          <p:cNvPr id="5" name="Rectangle 3"/>
          <p:cNvSpPr/>
          <p:nvPr/>
        </p:nvSpPr>
        <p:spPr>
          <a:xfrm>
            <a:off x="395536" y="1340768"/>
            <a:ext cx="8280920" cy="1554272"/>
          </a:xfrm>
          <a:prstGeom prst="rect">
            <a:avLst/>
          </a:prstGeom>
        </p:spPr>
        <p:txBody>
          <a:bodyPr wrap="square">
            <a:spAutoFit/>
          </a:bodyPr>
          <a:lstStyle/>
          <a:p>
            <a:pPr algn="l">
              <a:spcBef>
                <a:spcPts val="0"/>
              </a:spcBef>
              <a:spcAft>
                <a:spcPts val="600"/>
              </a:spcAft>
            </a:pPr>
            <a:r>
              <a:rPr lang="el-GR" sz="2000" b="0" i="1" dirty="0" smtClean="0">
                <a:solidFill>
                  <a:schemeClr val="tx1"/>
                </a:solidFill>
                <a:latin typeface="CF Din" panose="00000400000000000000" pitchFamily="2" charset="0"/>
              </a:rPr>
              <a:t>Ανάλυση απαιτήσεων του συστήματος</a:t>
            </a:r>
            <a:r>
              <a:rPr lang="el-GR" sz="2000" b="0" dirty="0" smtClean="0">
                <a:solidFill>
                  <a:schemeClr val="tx1"/>
                </a:solidFill>
                <a:latin typeface="CF Din" panose="00000400000000000000" pitchFamily="2" charset="0"/>
              </a:rPr>
              <a:t>:</a:t>
            </a:r>
          </a:p>
          <a:p>
            <a:pPr marL="354013" indent="-354013" algn="l">
              <a:spcBef>
                <a:spcPts val="0"/>
              </a:spcBef>
              <a:spcAft>
                <a:spcPts val="600"/>
              </a:spcAft>
              <a:buClr>
                <a:schemeClr val="tx1">
                  <a:lumMod val="60000"/>
                  <a:lumOff val="40000"/>
                </a:schemeClr>
              </a:buClr>
              <a:buSzPct val="65000"/>
              <a:buAutoNum type="romanLcParenBoth"/>
            </a:pPr>
            <a:r>
              <a:rPr lang="el-GR" sz="2000" b="0" dirty="0" smtClean="0">
                <a:solidFill>
                  <a:schemeClr val="tx1"/>
                </a:solidFill>
                <a:latin typeface="CF Din" panose="00000400000000000000" pitchFamily="2" charset="0"/>
              </a:rPr>
              <a:t>τραπεζικές </a:t>
            </a:r>
            <a:r>
              <a:rPr lang="el-GR" sz="2000" b="0" dirty="0">
                <a:solidFill>
                  <a:schemeClr val="tx1"/>
                </a:solidFill>
                <a:latin typeface="CF Din" panose="00000400000000000000" pitchFamily="2" charset="0"/>
              </a:rPr>
              <a:t>συναλλαγές που οι αναθέτοντες </a:t>
            </a:r>
            <a:r>
              <a:rPr lang="el-GR" sz="2000" b="0" dirty="0" smtClean="0">
                <a:solidFill>
                  <a:schemeClr val="tx1"/>
                </a:solidFill>
                <a:latin typeface="CF Din" panose="00000400000000000000" pitchFamily="2" charset="0"/>
              </a:rPr>
              <a:t>επιθυμούν </a:t>
            </a:r>
            <a:r>
              <a:rPr lang="el-GR" sz="2000" b="0" dirty="0">
                <a:solidFill>
                  <a:schemeClr val="tx1"/>
                </a:solidFill>
                <a:latin typeface="CF Din" panose="00000400000000000000" pitchFamily="2" charset="0"/>
              </a:rPr>
              <a:t>να </a:t>
            </a:r>
            <a:r>
              <a:rPr lang="el-GR" sz="2000" b="0" dirty="0" smtClean="0">
                <a:solidFill>
                  <a:schemeClr val="tx1"/>
                </a:solidFill>
                <a:latin typeface="CF Din" panose="00000400000000000000" pitchFamily="2" charset="0"/>
              </a:rPr>
              <a:t>υποστηρίζονται </a:t>
            </a:r>
          </a:p>
          <a:p>
            <a:pPr marL="354013" indent="-354013" algn="l">
              <a:spcBef>
                <a:spcPts val="0"/>
              </a:spcBef>
              <a:spcAft>
                <a:spcPts val="600"/>
              </a:spcAft>
              <a:buClr>
                <a:schemeClr val="tx1">
                  <a:lumMod val="60000"/>
                  <a:lumOff val="40000"/>
                </a:schemeClr>
              </a:buClr>
              <a:buSzPct val="65000"/>
              <a:buAutoNum type="romanLcParenBoth"/>
            </a:pPr>
            <a:r>
              <a:rPr lang="el-GR" sz="2000" b="0" dirty="0" smtClean="0">
                <a:solidFill>
                  <a:schemeClr val="tx1"/>
                </a:solidFill>
                <a:latin typeface="CF Din" panose="00000400000000000000" pitchFamily="2" charset="0"/>
              </a:rPr>
              <a:t>κανονισμοί </a:t>
            </a:r>
            <a:r>
              <a:rPr lang="el-GR" sz="2000" b="0" dirty="0">
                <a:solidFill>
                  <a:schemeClr val="tx1"/>
                </a:solidFill>
                <a:latin typeface="CF Din" panose="00000400000000000000" pitchFamily="2" charset="0"/>
              </a:rPr>
              <a:t>που διέπουν τις τραπεζικές </a:t>
            </a:r>
            <a:r>
              <a:rPr lang="el-GR" sz="2000" b="0" dirty="0" smtClean="0">
                <a:solidFill>
                  <a:schemeClr val="tx1"/>
                </a:solidFill>
                <a:latin typeface="CF Din" panose="00000400000000000000" pitchFamily="2" charset="0"/>
              </a:rPr>
              <a:t>συναλλαγές</a:t>
            </a:r>
          </a:p>
          <a:p>
            <a:pPr marL="354013" indent="-354013" algn="l">
              <a:spcBef>
                <a:spcPts val="0"/>
              </a:spcBef>
              <a:spcAft>
                <a:spcPts val="600"/>
              </a:spcAft>
              <a:buClr>
                <a:schemeClr val="tx1">
                  <a:lumMod val="60000"/>
                  <a:lumOff val="40000"/>
                </a:schemeClr>
              </a:buClr>
              <a:buSzPct val="65000"/>
              <a:buAutoNum type="romanLcParenBoth"/>
            </a:pPr>
            <a:r>
              <a:rPr lang="el-GR" sz="2000" b="0" dirty="0" smtClean="0">
                <a:solidFill>
                  <a:schemeClr val="tx1"/>
                </a:solidFill>
                <a:latin typeface="CF Din" panose="00000400000000000000" pitchFamily="2" charset="0"/>
              </a:rPr>
              <a:t>τεχνικές </a:t>
            </a:r>
            <a:r>
              <a:rPr lang="el-GR" sz="2000" b="0" dirty="0">
                <a:solidFill>
                  <a:schemeClr val="tx1"/>
                </a:solidFill>
                <a:latin typeface="CF Din" panose="00000400000000000000" pitchFamily="2" charset="0"/>
              </a:rPr>
              <a:t>δυνατότητες και </a:t>
            </a:r>
            <a:r>
              <a:rPr lang="el-GR" sz="2000" b="0" dirty="0" smtClean="0">
                <a:solidFill>
                  <a:schemeClr val="tx1"/>
                </a:solidFill>
                <a:latin typeface="CF Din" panose="00000400000000000000" pitchFamily="2" charset="0"/>
              </a:rPr>
              <a:t>περιορισμοί </a:t>
            </a:r>
            <a:r>
              <a:rPr lang="el-GR" sz="2000" b="0" dirty="0">
                <a:solidFill>
                  <a:schemeClr val="tx1"/>
                </a:solidFill>
                <a:latin typeface="CF Din" panose="00000400000000000000" pitchFamily="2" charset="0"/>
              </a:rPr>
              <a:t>του </a:t>
            </a:r>
            <a:r>
              <a:rPr lang="el-GR" sz="2000" b="0" dirty="0" smtClean="0">
                <a:solidFill>
                  <a:schemeClr val="tx1"/>
                </a:solidFill>
                <a:latin typeface="CF Din" panose="00000400000000000000" pitchFamily="2" charset="0"/>
              </a:rPr>
              <a:t>τεχνολογικού συστήματος</a:t>
            </a:r>
            <a:endParaRPr lang="el-GR" sz="2000" b="0" dirty="0">
              <a:solidFill>
                <a:schemeClr val="tx1"/>
              </a:solidFill>
              <a:latin typeface="CF Din" panose="00000400000000000000" pitchFamily="2" charset="0"/>
            </a:endParaRPr>
          </a:p>
        </p:txBody>
      </p:sp>
      <p:sp>
        <p:nvSpPr>
          <p:cNvPr id="6" name="TextBox 5"/>
          <p:cNvSpPr txBox="1"/>
          <p:nvPr/>
        </p:nvSpPr>
        <p:spPr>
          <a:xfrm>
            <a:off x="395536" y="3429000"/>
            <a:ext cx="8280920" cy="2369880"/>
          </a:xfrm>
          <a:prstGeom prst="rect">
            <a:avLst/>
          </a:prstGeom>
          <a:noFill/>
        </p:spPr>
        <p:txBody>
          <a:bodyPr wrap="square" rtlCol="0">
            <a:spAutoFit/>
          </a:bodyPr>
          <a:lstStyle/>
          <a:p>
            <a:pPr algn="l"/>
            <a:r>
              <a:rPr lang="el-GR" sz="2000" b="0" i="1" dirty="0" smtClean="0">
                <a:solidFill>
                  <a:schemeClr val="tx1"/>
                </a:solidFill>
                <a:latin typeface="+mn-lt"/>
              </a:rPr>
              <a:t>Συναλλαγή </a:t>
            </a:r>
            <a:r>
              <a:rPr lang="el-GR" sz="2000" b="0" i="1" dirty="0">
                <a:solidFill>
                  <a:schemeClr val="tx1"/>
                </a:solidFill>
                <a:latin typeface="+mn-lt"/>
              </a:rPr>
              <a:t>“ανάληψη χρημάτων” (γενικός στόχος</a:t>
            </a:r>
            <a:r>
              <a:rPr lang="el-GR" sz="2000" b="0" i="1" dirty="0" smtClean="0">
                <a:solidFill>
                  <a:schemeClr val="tx1"/>
                </a:solidFill>
                <a:latin typeface="+mn-lt"/>
              </a:rPr>
              <a:t>)</a:t>
            </a:r>
          </a:p>
          <a:p>
            <a:pPr algn="l"/>
            <a:r>
              <a:rPr lang="el-GR" sz="2000" b="0" dirty="0" smtClean="0">
                <a:solidFill>
                  <a:schemeClr val="tx1"/>
                </a:solidFill>
                <a:latin typeface="+mn-lt"/>
              </a:rPr>
              <a:t>Ενέργειες </a:t>
            </a:r>
            <a:r>
              <a:rPr lang="el-GR" sz="2000" b="0" dirty="0">
                <a:solidFill>
                  <a:schemeClr val="tx1"/>
                </a:solidFill>
                <a:latin typeface="+mn-lt"/>
              </a:rPr>
              <a:t>που θα πρέπει να </a:t>
            </a:r>
            <a:r>
              <a:rPr lang="el-GR" sz="2000" b="0" dirty="0" smtClean="0">
                <a:solidFill>
                  <a:schemeClr val="tx1"/>
                </a:solidFill>
                <a:latin typeface="+mn-lt"/>
              </a:rPr>
              <a:t>πραγματοποιούν οι χρήστες:</a:t>
            </a:r>
            <a:endParaRPr lang="el-GR" sz="2000" b="0" dirty="0">
              <a:solidFill>
                <a:schemeClr val="tx1"/>
              </a:solidFill>
              <a:latin typeface="+mn-lt"/>
            </a:endParaRPr>
          </a:p>
          <a:p>
            <a:pPr marL="450850" indent="-273050" algn="l">
              <a:buClr>
                <a:schemeClr val="tx1">
                  <a:lumMod val="60000"/>
                  <a:lumOff val="40000"/>
                </a:schemeClr>
              </a:buClr>
              <a:buFont typeface="Arial" panose="020B0604020202020204" pitchFamily="34" charset="0"/>
              <a:buChar char="•"/>
            </a:pPr>
            <a:r>
              <a:rPr lang="el-GR" sz="2000" b="0" dirty="0" smtClean="0">
                <a:solidFill>
                  <a:schemeClr val="tx1"/>
                </a:solidFill>
                <a:latin typeface="+mn-lt"/>
              </a:rPr>
              <a:t>να ταυτοποιούνται</a:t>
            </a:r>
            <a:endParaRPr lang="el-GR" sz="2000" b="0" dirty="0">
              <a:solidFill>
                <a:schemeClr val="tx1"/>
              </a:solidFill>
              <a:latin typeface="+mn-lt"/>
            </a:endParaRPr>
          </a:p>
          <a:p>
            <a:pPr marL="450850" indent="-273050" algn="l">
              <a:buClr>
                <a:schemeClr val="tx1">
                  <a:lumMod val="60000"/>
                  <a:lumOff val="40000"/>
                </a:schemeClr>
              </a:buClr>
              <a:buFont typeface="Arial" panose="020B0604020202020204" pitchFamily="34" charset="0"/>
              <a:buChar char="•"/>
            </a:pPr>
            <a:r>
              <a:rPr lang="el-GR" sz="2000" b="0" dirty="0" smtClean="0">
                <a:solidFill>
                  <a:schemeClr val="tx1"/>
                </a:solidFill>
                <a:latin typeface="+mn-lt"/>
              </a:rPr>
              <a:t>να προσδιορίζουν </a:t>
            </a:r>
            <a:r>
              <a:rPr lang="el-GR" sz="2000" b="0" dirty="0">
                <a:solidFill>
                  <a:schemeClr val="tx1"/>
                </a:solidFill>
                <a:latin typeface="+mn-lt"/>
              </a:rPr>
              <a:t>το ποσό που </a:t>
            </a:r>
            <a:r>
              <a:rPr lang="el-GR" sz="2000" b="0" dirty="0" smtClean="0">
                <a:solidFill>
                  <a:schemeClr val="tx1"/>
                </a:solidFill>
                <a:latin typeface="+mn-lt"/>
              </a:rPr>
              <a:t>θέλουν </a:t>
            </a:r>
            <a:r>
              <a:rPr lang="el-GR" sz="2000" b="0" dirty="0">
                <a:solidFill>
                  <a:schemeClr val="tx1"/>
                </a:solidFill>
                <a:latin typeface="+mn-lt"/>
              </a:rPr>
              <a:t>να </a:t>
            </a:r>
            <a:r>
              <a:rPr lang="el-GR" sz="2000" b="0" dirty="0" smtClean="0">
                <a:solidFill>
                  <a:schemeClr val="tx1"/>
                </a:solidFill>
                <a:latin typeface="+mn-lt"/>
              </a:rPr>
              <a:t>λάβουν</a:t>
            </a:r>
            <a:endParaRPr lang="el-GR" sz="2000" b="0" dirty="0">
              <a:solidFill>
                <a:schemeClr val="tx1"/>
              </a:solidFill>
              <a:latin typeface="+mn-lt"/>
            </a:endParaRPr>
          </a:p>
          <a:p>
            <a:pPr marL="450850" indent="-273050" algn="l">
              <a:buClr>
                <a:schemeClr val="tx1">
                  <a:lumMod val="60000"/>
                  <a:lumOff val="40000"/>
                </a:schemeClr>
              </a:buClr>
              <a:buFont typeface="Arial" panose="020B0604020202020204" pitchFamily="34" charset="0"/>
              <a:buChar char="•"/>
            </a:pPr>
            <a:r>
              <a:rPr lang="el-GR" sz="2000" b="0" dirty="0" smtClean="0">
                <a:solidFill>
                  <a:schemeClr val="tx1"/>
                </a:solidFill>
                <a:latin typeface="+mn-lt"/>
              </a:rPr>
              <a:t>να λαμβάνουν </a:t>
            </a:r>
            <a:r>
              <a:rPr lang="el-GR" sz="2000" b="0" dirty="0">
                <a:solidFill>
                  <a:schemeClr val="tx1"/>
                </a:solidFill>
                <a:latin typeface="+mn-lt"/>
              </a:rPr>
              <a:t>το </a:t>
            </a:r>
            <a:r>
              <a:rPr lang="el-GR" sz="2000" b="0" dirty="0" smtClean="0">
                <a:solidFill>
                  <a:schemeClr val="tx1"/>
                </a:solidFill>
                <a:latin typeface="+mn-lt"/>
              </a:rPr>
              <a:t>ποσό</a:t>
            </a:r>
            <a:endParaRPr lang="el-GR" sz="2000" b="0" dirty="0">
              <a:solidFill>
                <a:schemeClr val="tx1"/>
              </a:solidFill>
              <a:latin typeface="+mn-lt"/>
            </a:endParaRPr>
          </a:p>
        </p:txBody>
      </p:sp>
    </p:spTree>
    <p:extLst>
      <p:ext uri="{BB962C8B-B14F-4D97-AF65-F5344CB8AC3E}">
        <p14:creationId xmlns:p14="http://schemas.microsoft.com/office/powerpoint/2010/main" val="380303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179512" y="188640"/>
            <a:ext cx="8928992" cy="432048"/>
          </a:xfrm>
          <a:prstGeom prst="roundRect">
            <a:avLst/>
          </a:prstGeom>
          <a:solidFill>
            <a:schemeClr val="bg2">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Τίτλος 1"/>
          <p:cNvSpPr>
            <a:spLocks noGrp="1"/>
          </p:cNvSpPr>
          <p:nvPr>
            <p:ph type="title"/>
          </p:nvPr>
        </p:nvSpPr>
        <p:spPr>
          <a:xfrm>
            <a:off x="0" y="2333"/>
            <a:ext cx="9144000" cy="762371"/>
          </a:xfrm>
        </p:spPr>
        <p:txBody>
          <a:bodyPr/>
          <a:lstStyle/>
          <a:p>
            <a:pPr marL="450850" indent="-273050"/>
            <a:r>
              <a:rPr lang="el-GR" sz="1800" b="0" dirty="0">
                <a:solidFill>
                  <a:schemeClr val="accent6">
                    <a:lumMod val="60000"/>
                    <a:lumOff val="40000"/>
                  </a:schemeClr>
                </a:solidFill>
              </a:rPr>
              <a:t>να </a:t>
            </a:r>
            <a:r>
              <a:rPr lang="el-GR" sz="1800" b="0" dirty="0" smtClean="0">
                <a:solidFill>
                  <a:schemeClr val="accent6">
                    <a:lumMod val="60000"/>
                    <a:lumOff val="40000"/>
                  </a:schemeClr>
                </a:solidFill>
              </a:rPr>
              <a:t>ταυτοποιούνται</a:t>
            </a:r>
            <a:r>
              <a:rPr lang="en-US" sz="1800" b="0" dirty="0" smtClean="0">
                <a:solidFill>
                  <a:schemeClr val="accent6">
                    <a:lumMod val="60000"/>
                    <a:lumOff val="40000"/>
                  </a:schemeClr>
                </a:solidFill>
              </a:rPr>
              <a:t> </a:t>
            </a:r>
            <a:r>
              <a:rPr lang="en-US" sz="1800" b="0" dirty="0" smtClean="0"/>
              <a:t>- </a:t>
            </a:r>
            <a:r>
              <a:rPr lang="el-GR" sz="1800" b="0" dirty="0" smtClean="0"/>
              <a:t>να </a:t>
            </a:r>
            <a:r>
              <a:rPr lang="el-GR" sz="1800" b="0" dirty="0"/>
              <a:t>προσδιορίζουν το ποσό που θέλουν να </a:t>
            </a:r>
            <a:r>
              <a:rPr lang="el-GR" sz="1800" b="0" dirty="0" smtClean="0"/>
              <a:t>λάβουν</a:t>
            </a:r>
            <a:r>
              <a:rPr lang="en-US" sz="1800" b="0" dirty="0" smtClean="0"/>
              <a:t> - </a:t>
            </a:r>
            <a:r>
              <a:rPr lang="el-GR" sz="1800" b="0" dirty="0" smtClean="0"/>
              <a:t>να </a:t>
            </a:r>
            <a:r>
              <a:rPr lang="el-GR" sz="1800" b="0" dirty="0"/>
              <a:t>λαμβάνουν το ποσό</a:t>
            </a:r>
          </a:p>
        </p:txBody>
      </p:sp>
      <p:sp>
        <p:nvSpPr>
          <p:cNvPr id="3" name="Θέση υποσέλιδου 2"/>
          <p:cNvSpPr>
            <a:spLocks noGrp="1"/>
          </p:cNvSpPr>
          <p:nvPr>
            <p:ph type="ftr" sz="quarter" idx="11"/>
          </p:nvPr>
        </p:nvSpPr>
        <p:spPr/>
        <p:txBody>
          <a:bodyPr/>
          <a:lstStyle/>
          <a:p>
            <a:pPr>
              <a:defRPr/>
            </a:pPr>
            <a:r>
              <a:rPr lang="el-GR" smtClean="0"/>
              <a:t>Εργονομία - ΕΜΠ - Χρηστοκεντρικός Σχεδιασμός</a:t>
            </a:r>
            <a:endParaRPr lang="el-GR" dirty="0" smtClean="0"/>
          </a:p>
        </p:txBody>
      </p:sp>
      <p:sp>
        <p:nvSpPr>
          <p:cNvPr id="4" name="Θέση αριθμού διαφάνειας 3"/>
          <p:cNvSpPr>
            <a:spLocks noGrp="1"/>
          </p:cNvSpPr>
          <p:nvPr>
            <p:ph type="sldNum" sz="quarter" idx="12"/>
          </p:nvPr>
        </p:nvSpPr>
        <p:spPr/>
        <p:txBody>
          <a:bodyPr/>
          <a:lstStyle/>
          <a:p>
            <a:pPr>
              <a:defRPr/>
            </a:pPr>
            <a:fld id="{7C61276D-71F1-435A-8CE3-64760D61488A}" type="slidenum">
              <a:rPr lang="en-GB" smtClean="0"/>
              <a:pPr>
                <a:defRPr/>
              </a:pPr>
              <a:t>42</a:t>
            </a:fld>
            <a:endParaRPr lang="en-GB" dirty="0"/>
          </a:p>
        </p:txBody>
      </p:sp>
      <p:sp>
        <p:nvSpPr>
          <p:cNvPr id="5" name="Rectangle 3"/>
          <p:cNvSpPr/>
          <p:nvPr/>
        </p:nvSpPr>
        <p:spPr>
          <a:xfrm>
            <a:off x="395536" y="1556792"/>
            <a:ext cx="3672408" cy="2939266"/>
          </a:xfrm>
          <a:prstGeom prst="rect">
            <a:avLst/>
          </a:prstGeom>
        </p:spPr>
        <p:txBody>
          <a:bodyPr wrap="square">
            <a:spAutoFit/>
          </a:bodyPr>
          <a:lstStyle/>
          <a:p>
            <a:pPr algn="l">
              <a:spcBef>
                <a:spcPts val="0"/>
              </a:spcBef>
              <a:spcAft>
                <a:spcPts val="600"/>
              </a:spcAft>
            </a:pPr>
            <a:r>
              <a:rPr lang="el-GR" sz="2000" b="0" i="1" dirty="0" smtClean="0">
                <a:solidFill>
                  <a:schemeClr val="tx1"/>
                </a:solidFill>
                <a:latin typeface="CF Din" panose="00000400000000000000" pitchFamily="2" charset="0"/>
              </a:rPr>
              <a:t>Τεχνολογικές δυνατότητες</a:t>
            </a:r>
            <a:r>
              <a:rPr lang="el-GR" sz="2000" b="0" dirty="0" smtClean="0">
                <a:solidFill>
                  <a:schemeClr val="tx1"/>
                </a:solidFill>
                <a:latin typeface="CF Din" panose="00000400000000000000" pitchFamily="2" charset="0"/>
              </a:rPr>
              <a:t>:</a:t>
            </a:r>
          </a:p>
          <a:p>
            <a:pPr marL="354013" indent="-354013" algn="l">
              <a:spcBef>
                <a:spcPts val="0"/>
              </a:spcBef>
              <a:spcAft>
                <a:spcPts val="600"/>
              </a:spcAft>
              <a:buClr>
                <a:schemeClr val="tx1">
                  <a:lumMod val="60000"/>
                  <a:lumOff val="40000"/>
                </a:schemeClr>
              </a:buClr>
              <a:buSzPct val="65000"/>
              <a:buAutoNum type="romanLcParenBoth"/>
            </a:pPr>
            <a:r>
              <a:rPr lang="el-GR" sz="2000" b="0" dirty="0" smtClean="0">
                <a:solidFill>
                  <a:schemeClr val="tx1"/>
                </a:solidFill>
                <a:latin typeface="CF Din" panose="00000400000000000000" pitchFamily="2" charset="0"/>
              </a:rPr>
              <a:t>αναγνώριση </a:t>
            </a:r>
            <a:r>
              <a:rPr lang="el-GR" sz="2000" b="0" dirty="0">
                <a:solidFill>
                  <a:schemeClr val="tx1"/>
                </a:solidFill>
                <a:latin typeface="CF Din" panose="00000400000000000000" pitchFamily="2" charset="0"/>
              </a:rPr>
              <a:t>της ίριδας του </a:t>
            </a:r>
            <a:r>
              <a:rPr lang="el-GR" sz="2000" b="0" dirty="0" smtClean="0">
                <a:solidFill>
                  <a:schemeClr val="tx1"/>
                </a:solidFill>
                <a:latin typeface="CF Din" panose="00000400000000000000" pitchFamily="2" charset="0"/>
              </a:rPr>
              <a:t>οφθαλμού</a:t>
            </a:r>
          </a:p>
          <a:p>
            <a:pPr marL="354013" indent="-354013" algn="l">
              <a:spcBef>
                <a:spcPts val="0"/>
              </a:spcBef>
              <a:spcAft>
                <a:spcPts val="600"/>
              </a:spcAft>
              <a:buClr>
                <a:schemeClr val="tx1">
                  <a:lumMod val="60000"/>
                  <a:lumOff val="40000"/>
                </a:schemeClr>
              </a:buClr>
              <a:buSzPct val="65000"/>
              <a:buAutoNum type="romanLcParenBoth"/>
            </a:pPr>
            <a:r>
              <a:rPr lang="el-GR" sz="2000" b="0" dirty="0" smtClean="0">
                <a:solidFill>
                  <a:schemeClr val="tx1"/>
                </a:solidFill>
                <a:latin typeface="CF Din" panose="00000400000000000000" pitchFamily="2" charset="0"/>
              </a:rPr>
              <a:t>αναγνώριση </a:t>
            </a:r>
            <a:r>
              <a:rPr lang="el-GR" sz="2000" b="0" dirty="0">
                <a:solidFill>
                  <a:schemeClr val="tx1"/>
                </a:solidFill>
                <a:latin typeface="CF Din" panose="00000400000000000000" pitchFamily="2" charset="0"/>
              </a:rPr>
              <a:t>των δακτυλικών </a:t>
            </a:r>
            <a:r>
              <a:rPr lang="el-GR" sz="2000" b="0" dirty="0" smtClean="0">
                <a:solidFill>
                  <a:schemeClr val="tx1"/>
                </a:solidFill>
                <a:latin typeface="CF Din" panose="00000400000000000000" pitchFamily="2" charset="0"/>
              </a:rPr>
              <a:t>αποτυπωμάτων</a:t>
            </a:r>
          </a:p>
          <a:p>
            <a:pPr marL="354013" indent="-354013" algn="l">
              <a:spcBef>
                <a:spcPts val="0"/>
              </a:spcBef>
              <a:spcAft>
                <a:spcPts val="600"/>
              </a:spcAft>
              <a:buClr>
                <a:schemeClr val="tx1">
                  <a:lumMod val="60000"/>
                  <a:lumOff val="40000"/>
                </a:schemeClr>
              </a:buClr>
              <a:buSzPct val="65000"/>
              <a:buAutoNum type="romanLcParenBoth"/>
            </a:pPr>
            <a:r>
              <a:rPr lang="el-GR" sz="2000" b="0" dirty="0" smtClean="0">
                <a:solidFill>
                  <a:schemeClr val="tx1"/>
                </a:solidFill>
                <a:latin typeface="CF Din" panose="00000400000000000000" pitchFamily="2" charset="0"/>
              </a:rPr>
              <a:t>αναγνώριση φωνής</a:t>
            </a:r>
          </a:p>
          <a:p>
            <a:pPr marL="354013" indent="-354013" algn="l">
              <a:spcBef>
                <a:spcPts val="0"/>
              </a:spcBef>
              <a:spcAft>
                <a:spcPts val="600"/>
              </a:spcAft>
              <a:buClr>
                <a:schemeClr val="tx1">
                  <a:lumMod val="60000"/>
                  <a:lumOff val="40000"/>
                </a:schemeClr>
              </a:buClr>
              <a:buSzPct val="65000"/>
              <a:buAutoNum type="romanLcParenBoth"/>
            </a:pPr>
            <a:r>
              <a:rPr lang="el-GR" sz="2000" b="0" dirty="0" smtClean="0">
                <a:solidFill>
                  <a:schemeClr val="tx1"/>
                </a:solidFill>
                <a:latin typeface="CF Din" panose="00000400000000000000" pitchFamily="2" charset="0"/>
              </a:rPr>
              <a:t>τραπεζική κάρτα</a:t>
            </a:r>
            <a:endParaRPr lang="en-GB" sz="2000" b="0" dirty="0" smtClean="0">
              <a:solidFill>
                <a:schemeClr val="tx1"/>
              </a:solidFill>
              <a:latin typeface="CF Din" panose="00000400000000000000" pitchFamily="2" charset="0"/>
            </a:endParaRPr>
          </a:p>
          <a:p>
            <a:pPr marL="354013" indent="-354013" algn="l">
              <a:spcBef>
                <a:spcPts val="0"/>
              </a:spcBef>
              <a:spcAft>
                <a:spcPts val="600"/>
              </a:spcAft>
              <a:buClr>
                <a:schemeClr val="tx1">
                  <a:lumMod val="60000"/>
                  <a:lumOff val="40000"/>
                </a:schemeClr>
              </a:buClr>
              <a:buSzPct val="65000"/>
              <a:buAutoNum type="romanLcParenBoth"/>
            </a:pPr>
            <a:r>
              <a:rPr lang="el-GR" sz="2000" b="0" dirty="0" smtClean="0">
                <a:solidFill>
                  <a:schemeClr val="tx1"/>
                </a:solidFill>
                <a:latin typeface="CF Din" panose="00000400000000000000" pitchFamily="2" charset="0"/>
              </a:rPr>
              <a:t>κάρτα ανέπαφων συναλλαγών</a:t>
            </a:r>
            <a:endParaRPr lang="el-GR" sz="2000" b="0" dirty="0">
              <a:solidFill>
                <a:schemeClr val="tx1"/>
              </a:solidFill>
              <a:latin typeface="CF Din" panose="00000400000000000000" pitchFamily="2" charset="0"/>
            </a:endParaRPr>
          </a:p>
        </p:txBody>
      </p:sp>
      <p:sp>
        <p:nvSpPr>
          <p:cNvPr id="6" name="TextBox 5"/>
          <p:cNvSpPr txBox="1"/>
          <p:nvPr/>
        </p:nvSpPr>
        <p:spPr>
          <a:xfrm>
            <a:off x="4788024" y="764704"/>
            <a:ext cx="4104456" cy="1938992"/>
          </a:xfrm>
          <a:prstGeom prst="rect">
            <a:avLst/>
          </a:prstGeom>
          <a:noFill/>
        </p:spPr>
        <p:txBody>
          <a:bodyPr wrap="square" rtlCol="0">
            <a:spAutoFit/>
          </a:bodyPr>
          <a:lstStyle/>
          <a:p>
            <a:pPr algn="l">
              <a:spcBef>
                <a:spcPts val="0"/>
              </a:spcBef>
              <a:spcAft>
                <a:spcPts val="600"/>
              </a:spcAft>
            </a:pPr>
            <a:r>
              <a:rPr lang="el-GR" sz="2000" i="1" dirty="0" smtClean="0">
                <a:solidFill>
                  <a:schemeClr val="tx1"/>
                </a:solidFill>
                <a:latin typeface="+mn-lt"/>
              </a:rPr>
              <a:t>Ενέργειες</a:t>
            </a:r>
            <a:r>
              <a:rPr lang="el-GR" sz="2000" dirty="0" smtClean="0">
                <a:solidFill>
                  <a:schemeClr val="tx1"/>
                </a:solidFill>
                <a:latin typeface="+mn-lt"/>
              </a:rPr>
              <a:t> </a:t>
            </a:r>
            <a:r>
              <a:rPr lang="el-GR" sz="2000" i="1" dirty="0" smtClean="0">
                <a:solidFill>
                  <a:schemeClr val="tx1"/>
                </a:solidFill>
                <a:latin typeface="+mn-lt"/>
              </a:rPr>
              <a:t>χρήστη</a:t>
            </a:r>
            <a:r>
              <a:rPr lang="el-GR" sz="2000" dirty="0" smtClean="0">
                <a:solidFill>
                  <a:schemeClr val="tx1"/>
                </a:solidFill>
                <a:latin typeface="+mn-lt"/>
              </a:rPr>
              <a:t> </a:t>
            </a:r>
          </a:p>
          <a:p>
            <a:pPr algn="l">
              <a:spcBef>
                <a:spcPts val="0"/>
              </a:spcBef>
              <a:spcAft>
                <a:spcPts val="600"/>
              </a:spcAft>
            </a:pPr>
            <a:r>
              <a:rPr lang="el-GR" sz="2000" b="0" dirty="0" smtClean="0">
                <a:solidFill>
                  <a:schemeClr val="tx1"/>
                </a:solidFill>
                <a:latin typeface="+mn-lt"/>
              </a:rPr>
              <a:t>αν επιλεγεί η τραπεζική κάρτα:</a:t>
            </a:r>
            <a:endParaRPr lang="el-GR" sz="2000" b="0" dirty="0">
              <a:solidFill>
                <a:schemeClr val="tx1"/>
              </a:solidFill>
              <a:latin typeface="+mn-lt"/>
            </a:endParaRPr>
          </a:p>
          <a:p>
            <a:pPr marL="182563" indent="-182563" algn="l">
              <a:spcBef>
                <a:spcPts val="0"/>
              </a:spcBef>
              <a:spcAft>
                <a:spcPts val="600"/>
              </a:spcAft>
              <a:buClr>
                <a:schemeClr val="tx1">
                  <a:lumMod val="60000"/>
                  <a:lumOff val="40000"/>
                </a:schemeClr>
              </a:buClr>
              <a:buFont typeface="Arial" panose="020B0604020202020204" pitchFamily="34" charset="0"/>
              <a:buChar char="•"/>
            </a:pPr>
            <a:r>
              <a:rPr lang="el-GR" sz="2000" b="0" dirty="0">
                <a:solidFill>
                  <a:schemeClr val="tx1"/>
                </a:solidFill>
                <a:latin typeface="+mn-lt"/>
              </a:rPr>
              <a:t>εισαγωγή κάρτας</a:t>
            </a:r>
          </a:p>
          <a:p>
            <a:pPr marL="182563" indent="-182563" algn="l">
              <a:spcBef>
                <a:spcPts val="0"/>
              </a:spcBef>
              <a:spcAft>
                <a:spcPts val="600"/>
              </a:spcAft>
              <a:buClr>
                <a:schemeClr val="tx1">
                  <a:lumMod val="60000"/>
                  <a:lumOff val="40000"/>
                </a:schemeClr>
              </a:buClr>
              <a:buFont typeface="Arial" panose="020B0604020202020204" pitchFamily="34" charset="0"/>
              <a:buChar char="•"/>
            </a:pPr>
            <a:r>
              <a:rPr lang="el-GR" sz="2000" b="0" dirty="0">
                <a:solidFill>
                  <a:schemeClr val="tx1"/>
                </a:solidFill>
                <a:latin typeface="+mn-lt"/>
              </a:rPr>
              <a:t>εισαγωγή μυστικού </a:t>
            </a:r>
            <a:r>
              <a:rPr lang="el-GR" sz="2000" b="0" dirty="0" smtClean="0">
                <a:solidFill>
                  <a:schemeClr val="tx1"/>
                </a:solidFill>
                <a:latin typeface="+mn-lt"/>
              </a:rPr>
              <a:t>κωδικού</a:t>
            </a:r>
          </a:p>
          <a:p>
            <a:pPr marL="182563" indent="-182563" algn="l">
              <a:spcBef>
                <a:spcPts val="0"/>
              </a:spcBef>
              <a:spcAft>
                <a:spcPts val="600"/>
              </a:spcAft>
              <a:buClr>
                <a:schemeClr val="tx1">
                  <a:lumMod val="60000"/>
                  <a:lumOff val="40000"/>
                </a:schemeClr>
              </a:buClr>
              <a:buFont typeface="Arial" panose="020B0604020202020204" pitchFamily="34" charset="0"/>
              <a:buChar char="•"/>
            </a:pPr>
            <a:r>
              <a:rPr lang="el-GR" sz="2000" b="0" dirty="0">
                <a:solidFill>
                  <a:schemeClr val="tx1"/>
                </a:solidFill>
                <a:latin typeface="+mn-lt"/>
              </a:rPr>
              <a:t>παραλαβή της κάρτας</a:t>
            </a:r>
          </a:p>
        </p:txBody>
      </p:sp>
      <p:sp>
        <p:nvSpPr>
          <p:cNvPr id="7" name="TextBox 6"/>
          <p:cNvSpPr txBox="1"/>
          <p:nvPr/>
        </p:nvSpPr>
        <p:spPr>
          <a:xfrm>
            <a:off x="4716016" y="3299255"/>
            <a:ext cx="4427984" cy="2092881"/>
          </a:xfrm>
          <a:prstGeom prst="rect">
            <a:avLst/>
          </a:prstGeom>
          <a:noFill/>
        </p:spPr>
        <p:txBody>
          <a:bodyPr wrap="square" rtlCol="0">
            <a:spAutoFit/>
          </a:bodyPr>
          <a:lstStyle/>
          <a:p>
            <a:pPr algn="l">
              <a:spcBef>
                <a:spcPts val="0"/>
              </a:spcBef>
              <a:spcAft>
                <a:spcPts val="600"/>
              </a:spcAft>
            </a:pPr>
            <a:r>
              <a:rPr lang="el-GR" sz="2000" i="1" dirty="0" smtClean="0">
                <a:solidFill>
                  <a:schemeClr val="tx1"/>
                </a:solidFill>
                <a:latin typeface="+mn-lt"/>
              </a:rPr>
              <a:t>Απαιτήσεις χρηστών</a:t>
            </a:r>
            <a:r>
              <a:rPr lang="el-GR" sz="2000" dirty="0" smtClean="0">
                <a:solidFill>
                  <a:schemeClr val="tx1"/>
                </a:solidFill>
                <a:latin typeface="+mn-lt"/>
              </a:rPr>
              <a:t>:</a:t>
            </a:r>
            <a:endParaRPr lang="el-GR" sz="2000" dirty="0">
              <a:solidFill>
                <a:schemeClr val="tx1"/>
              </a:solidFill>
              <a:latin typeface="+mn-lt"/>
            </a:endParaRPr>
          </a:p>
          <a:p>
            <a:pPr marL="182563" indent="-182563" algn="l">
              <a:spcBef>
                <a:spcPts val="0"/>
              </a:spcBef>
              <a:spcAft>
                <a:spcPts val="600"/>
              </a:spcAft>
              <a:buClr>
                <a:schemeClr val="tx1">
                  <a:lumMod val="60000"/>
                  <a:lumOff val="40000"/>
                </a:schemeClr>
              </a:buClr>
              <a:buFont typeface="Arial" panose="020B0604020202020204" pitchFamily="34" charset="0"/>
              <a:buChar char="•"/>
            </a:pPr>
            <a:r>
              <a:rPr lang="el-GR" sz="2000" b="0" dirty="0">
                <a:solidFill>
                  <a:schemeClr val="tx1"/>
                </a:solidFill>
                <a:latin typeface="+mn-lt"/>
              </a:rPr>
              <a:t>να </a:t>
            </a:r>
            <a:r>
              <a:rPr lang="el-GR" sz="2000" b="0" dirty="0" smtClean="0">
                <a:solidFill>
                  <a:schemeClr val="tx1"/>
                </a:solidFill>
                <a:latin typeface="+mn-lt"/>
              </a:rPr>
              <a:t>πληροφορούνται </a:t>
            </a:r>
            <a:r>
              <a:rPr lang="el-GR" sz="2000" b="0" dirty="0">
                <a:solidFill>
                  <a:schemeClr val="tx1"/>
                </a:solidFill>
                <a:latin typeface="+mn-lt"/>
              </a:rPr>
              <a:t>για την </a:t>
            </a:r>
            <a:r>
              <a:rPr lang="el-GR" sz="2000" b="0" dirty="0" smtClean="0">
                <a:solidFill>
                  <a:schemeClr val="tx1"/>
                </a:solidFill>
                <a:latin typeface="+mn-lt"/>
              </a:rPr>
              <a:t>εισαγωγή </a:t>
            </a:r>
            <a:r>
              <a:rPr lang="el-GR" sz="2000" b="0" dirty="0">
                <a:solidFill>
                  <a:schemeClr val="tx1"/>
                </a:solidFill>
                <a:latin typeface="+mn-lt"/>
              </a:rPr>
              <a:t>της κάρτας</a:t>
            </a:r>
          </a:p>
          <a:p>
            <a:pPr marL="182563" indent="-182563" algn="l">
              <a:spcBef>
                <a:spcPts val="0"/>
              </a:spcBef>
              <a:spcAft>
                <a:spcPts val="600"/>
              </a:spcAft>
              <a:buClr>
                <a:schemeClr val="tx1">
                  <a:lumMod val="60000"/>
                  <a:lumOff val="40000"/>
                </a:schemeClr>
              </a:buClr>
              <a:buFont typeface="Arial" panose="020B0604020202020204" pitchFamily="34" charset="0"/>
              <a:buChar char="•"/>
            </a:pPr>
            <a:r>
              <a:rPr lang="el-GR" sz="2000" b="0" dirty="0">
                <a:solidFill>
                  <a:schemeClr val="tx1"/>
                </a:solidFill>
                <a:latin typeface="+mn-lt"/>
              </a:rPr>
              <a:t>να </a:t>
            </a:r>
            <a:r>
              <a:rPr lang="el-GR" sz="2000" b="0" dirty="0" smtClean="0">
                <a:solidFill>
                  <a:schemeClr val="tx1"/>
                </a:solidFill>
                <a:latin typeface="+mn-lt"/>
              </a:rPr>
              <a:t>πληροφορούνται </a:t>
            </a:r>
            <a:r>
              <a:rPr lang="el-GR" sz="2000" b="0" dirty="0">
                <a:solidFill>
                  <a:schemeClr val="tx1"/>
                </a:solidFill>
                <a:latin typeface="+mn-lt"/>
              </a:rPr>
              <a:t>για την υπόδειξη στο μηχάνημα του μυστικού κωδικού του</a:t>
            </a:r>
          </a:p>
        </p:txBody>
      </p:sp>
      <p:sp>
        <p:nvSpPr>
          <p:cNvPr id="9" name="Rectangle 8"/>
          <p:cNvSpPr/>
          <p:nvPr/>
        </p:nvSpPr>
        <p:spPr>
          <a:xfrm>
            <a:off x="755576" y="3719281"/>
            <a:ext cx="3312368" cy="360040"/>
          </a:xfrm>
          <a:prstGeom prst="rect">
            <a:avLst/>
          </a:prstGeom>
          <a:no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050837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500"/>
                                        <p:tgtEl>
                                          <p:spTgt spid="5">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Effect transition="in" filter="fade">
                                      <p:cBhvr>
                                        <p:cTn id="13" dur="500"/>
                                        <p:tgtEl>
                                          <p:spTgt spid="5">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animEffect transition="in" filter="fade">
                                      <p:cBhvr>
                                        <p:cTn id="16" dur="500"/>
                                        <p:tgtEl>
                                          <p:spTgt spid="5">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Effect transition="in" filter="fade">
                                      <p:cBhvr>
                                        <p:cTn id="19" dur="500"/>
                                        <p:tgtEl>
                                          <p:spTgt spid="5">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fade">
                                      <p:cBhvr>
                                        <p:cTn id="29" dur="500"/>
                                        <p:tgtEl>
                                          <p:spTgt spid="6">
                                            <p:txEl>
                                              <p:pRg st="0" end="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fade">
                                      <p:cBhvr>
                                        <p:cTn id="32" dur="500"/>
                                        <p:tgtEl>
                                          <p:spTgt spid="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xEl>
                                              <p:pRg st="3" end="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7">
                                            <p:txEl>
                                              <p:pRg st="1" end="1"/>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179512" y="188640"/>
            <a:ext cx="8928992" cy="432048"/>
          </a:xfrm>
          <a:prstGeom prst="roundRect">
            <a:avLst/>
          </a:prstGeom>
          <a:solidFill>
            <a:schemeClr val="bg2">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Θέση υποσέλιδου 2"/>
          <p:cNvSpPr>
            <a:spLocks noGrp="1"/>
          </p:cNvSpPr>
          <p:nvPr>
            <p:ph type="ftr" sz="quarter" idx="11"/>
          </p:nvPr>
        </p:nvSpPr>
        <p:spPr/>
        <p:txBody>
          <a:bodyPr/>
          <a:lstStyle/>
          <a:p>
            <a:pPr>
              <a:defRPr/>
            </a:pPr>
            <a:r>
              <a:rPr lang="el-GR" smtClean="0"/>
              <a:t>Εργονομία - ΕΜΠ - Χρηστοκεντρικός Σχεδιασμός</a:t>
            </a:r>
            <a:endParaRPr lang="el-GR" dirty="0" smtClean="0"/>
          </a:p>
        </p:txBody>
      </p:sp>
      <p:sp>
        <p:nvSpPr>
          <p:cNvPr id="4" name="Θέση αριθμού διαφάνειας 3"/>
          <p:cNvSpPr>
            <a:spLocks noGrp="1"/>
          </p:cNvSpPr>
          <p:nvPr>
            <p:ph type="sldNum" sz="quarter" idx="12"/>
          </p:nvPr>
        </p:nvSpPr>
        <p:spPr/>
        <p:txBody>
          <a:bodyPr/>
          <a:lstStyle/>
          <a:p>
            <a:pPr>
              <a:defRPr/>
            </a:pPr>
            <a:fld id="{7C61276D-71F1-435A-8CE3-64760D61488A}" type="slidenum">
              <a:rPr lang="en-GB" smtClean="0"/>
              <a:pPr>
                <a:defRPr/>
              </a:pPr>
              <a:t>43</a:t>
            </a:fld>
            <a:endParaRPr lang="en-GB" dirty="0"/>
          </a:p>
        </p:txBody>
      </p:sp>
      <p:sp>
        <p:nvSpPr>
          <p:cNvPr id="5" name="Rectangle 3"/>
          <p:cNvSpPr/>
          <p:nvPr/>
        </p:nvSpPr>
        <p:spPr>
          <a:xfrm>
            <a:off x="395536" y="908720"/>
            <a:ext cx="4032448" cy="4785926"/>
          </a:xfrm>
          <a:prstGeom prst="rect">
            <a:avLst/>
          </a:prstGeom>
        </p:spPr>
        <p:txBody>
          <a:bodyPr wrap="square">
            <a:spAutoFit/>
          </a:bodyPr>
          <a:lstStyle/>
          <a:p>
            <a:pPr algn="l">
              <a:spcBef>
                <a:spcPts val="0"/>
              </a:spcBef>
              <a:spcAft>
                <a:spcPts val="600"/>
              </a:spcAft>
            </a:pPr>
            <a:r>
              <a:rPr lang="el-GR" sz="2000" b="0" i="1" dirty="0" smtClean="0">
                <a:solidFill>
                  <a:schemeClr val="tx1"/>
                </a:solidFill>
                <a:latin typeface="CF Din" panose="00000400000000000000" pitchFamily="2" charset="0"/>
              </a:rPr>
              <a:t>Ανάλυση απαιτήσεων συστήματος</a:t>
            </a:r>
            <a:r>
              <a:rPr lang="el-GR" sz="2000" b="0" dirty="0" smtClean="0">
                <a:solidFill>
                  <a:schemeClr val="tx1"/>
                </a:solidFill>
                <a:latin typeface="CF Din" panose="00000400000000000000" pitchFamily="2" charset="0"/>
              </a:rPr>
              <a:t>:</a:t>
            </a:r>
          </a:p>
          <a:p>
            <a:pPr marL="354013" indent="-354013" algn="l">
              <a:spcBef>
                <a:spcPts val="0"/>
              </a:spcBef>
              <a:spcAft>
                <a:spcPts val="600"/>
              </a:spcAft>
              <a:buClr>
                <a:schemeClr val="tx1">
                  <a:lumMod val="60000"/>
                  <a:lumOff val="40000"/>
                </a:schemeClr>
              </a:buClr>
              <a:buSzPct val="65000"/>
              <a:buAutoNum type="romanLcParenBoth"/>
            </a:pPr>
            <a:r>
              <a:rPr lang="el-GR" sz="2000" b="0" dirty="0" smtClean="0">
                <a:solidFill>
                  <a:schemeClr val="tx1"/>
                </a:solidFill>
                <a:latin typeface="CF Din" panose="00000400000000000000" pitchFamily="2" charset="0"/>
              </a:rPr>
              <a:t>το ΑΤΜ διαθέτει </a:t>
            </a:r>
            <a:r>
              <a:rPr lang="el-GR" sz="2000" b="0" dirty="0">
                <a:solidFill>
                  <a:schemeClr val="tx1"/>
                </a:solidFill>
                <a:latin typeface="CF Din" panose="00000400000000000000" pitchFamily="2" charset="0"/>
              </a:rPr>
              <a:t>χαρτονομίσματα συγκεκριμένης </a:t>
            </a:r>
            <a:r>
              <a:rPr lang="el-GR" sz="2000" b="0" dirty="0" smtClean="0">
                <a:solidFill>
                  <a:schemeClr val="tx1"/>
                </a:solidFill>
                <a:latin typeface="CF Din" panose="00000400000000000000" pitchFamily="2" charset="0"/>
              </a:rPr>
              <a:t>αξίας</a:t>
            </a:r>
          </a:p>
          <a:p>
            <a:pPr marL="354013" indent="-354013" algn="l">
              <a:spcBef>
                <a:spcPts val="0"/>
              </a:spcBef>
              <a:spcAft>
                <a:spcPts val="600"/>
              </a:spcAft>
              <a:buClr>
                <a:schemeClr val="tx1">
                  <a:lumMod val="60000"/>
                  <a:lumOff val="40000"/>
                </a:schemeClr>
              </a:buClr>
              <a:buSzPct val="65000"/>
              <a:buAutoNum type="romanLcParenBoth"/>
            </a:pPr>
            <a:r>
              <a:rPr lang="el-GR" sz="2000" b="0" dirty="0" smtClean="0">
                <a:solidFill>
                  <a:schemeClr val="tx1"/>
                </a:solidFill>
                <a:latin typeface="CF Din" panose="00000400000000000000" pitchFamily="2" charset="0"/>
              </a:rPr>
              <a:t>ανώτατο </a:t>
            </a:r>
            <a:r>
              <a:rPr lang="el-GR" sz="2000" b="0" dirty="0">
                <a:solidFill>
                  <a:schemeClr val="tx1"/>
                </a:solidFill>
                <a:latin typeface="CF Din" panose="00000400000000000000" pitchFamily="2" charset="0"/>
              </a:rPr>
              <a:t>όριο χρημάτων </a:t>
            </a:r>
            <a:r>
              <a:rPr lang="el-GR" sz="2000" b="0" dirty="0" smtClean="0">
                <a:solidFill>
                  <a:schemeClr val="tx1"/>
                </a:solidFill>
                <a:latin typeface="CF Din" panose="00000400000000000000" pitchFamily="2" charset="0"/>
              </a:rPr>
              <a:t>ανάληψης για κάθε χρήστη</a:t>
            </a:r>
          </a:p>
          <a:p>
            <a:pPr marL="354013" indent="-354013" algn="l">
              <a:spcBef>
                <a:spcPts val="0"/>
              </a:spcBef>
              <a:spcAft>
                <a:spcPts val="600"/>
              </a:spcAft>
              <a:buClr>
                <a:schemeClr val="tx1">
                  <a:lumMod val="60000"/>
                  <a:lumOff val="40000"/>
                </a:schemeClr>
              </a:buClr>
              <a:buSzPct val="65000"/>
              <a:buAutoNum type="romanLcParenBoth"/>
            </a:pPr>
            <a:r>
              <a:rPr lang="el-GR" sz="2000" b="0" dirty="0" smtClean="0">
                <a:solidFill>
                  <a:schemeClr val="tx1"/>
                </a:solidFill>
                <a:latin typeface="CF Din" panose="00000400000000000000" pitchFamily="2" charset="0"/>
              </a:rPr>
              <a:t>δυνατότητα υπέρβασης του ποσού στον λογαριασμό, ανάλογα με την κάρτα</a:t>
            </a:r>
          </a:p>
          <a:p>
            <a:pPr marL="354013" indent="-354013" algn="l">
              <a:spcBef>
                <a:spcPts val="0"/>
              </a:spcBef>
              <a:spcAft>
                <a:spcPts val="600"/>
              </a:spcAft>
              <a:buClr>
                <a:schemeClr val="tx1">
                  <a:lumMod val="60000"/>
                  <a:lumOff val="40000"/>
                </a:schemeClr>
              </a:buClr>
              <a:buSzPct val="65000"/>
              <a:buAutoNum type="romanLcParenBoth"/>
            </a:pPr>
            <a:r>
              <a:rPr lang="el-GR" sz="2000" b="0" dirty="0" smtClean="0">
                <a:solidFill>
                  <a:schemeClr val="tx1"/>
                </a:solidFill>
                <a:latin typeface="CF Din" panose="00000400000000000000" pitchFamily="2" charset="0"/>
              </a:rPr>
              <a:t>δυνατότητα έκδοσης  απόδειξης</a:t>
            </a:r>
          </a:p>
          <a:p>
            <a:pPr marL="354013" indent="-354013" algn="l">
              <a:spcBef>
                <a:spcPts val="0"/>
              </a:spcBef>
              <a:spcAft>
                <a:spcPts val="600"/>
              </a:spcAft>
              <a:buClr>
                <a:schemeClr val="tx1">
                  <a:lumMod val="60000"/>
                  <a:lumOff val="40000"/>
                </a:schemeClr>
              </a:buClr>
              <a:buSzPct val="65000"/>
              <a:buAutoNum type="romanLcParenBoth"/>
            </a:pPr>
            <a:r>
              <a:rPr lang="el-GR" sz="2000" b="0" dirty="0" smtClean="0">
                <a:solidFill>
                  <a:schemeClr val="tx1"/>
                </a:solidFill>
                <a:latin typeface="CF Din" panose="00000400000000000000" pitchFamily="2" charset="0"/>
              </a:rPr>
              <a:t>το ΑΤΜ μπορεί </a:t>
            </a:r>
            <a:r>
              <a:rPr lang="el-GR" sz="2000" b="0" dirty="0">
                <a:solidFill>
                  <a:schemeClr val="tx1"/>
                </a:solidFill>
                <a:latin typeface="CF Din" panose="00000400000000000000" pitchFamily="2" charset="0"/>
              </a:rPr>
              <a:t>να έχει έλλειψη χρημάτων ή συγκεκριμένων </a:t>
            </a:r>
            <a:r>
              <a:rPr lang="el-GR" sz="2000" b="0" dirty="0" smtClean="0">
                <a:solidFill>
                  <a:schemeClr val="tx1"/>
                </a:solidFill>
                <a:latin typeface="CF Din" panose="00000400000000000000" pitchFamily="2" charset="0"/>
              </a:rPr>
              <a:t>χαρτονομισμάτων, </a:t>
            </a:r>
            <a:r>
              <a:rPr lang="el-GR" sz="2000" b="0" dirty="0">
                <a:solidFill>
                  <a:schemeClr val="tx1"/>
                </a:solidFill>
                <a:latin typeface="CF Din" panose="00000400000000000000" pitchFamily="2" charset="0"/>
              </a:rPr>
              <a:t>ή να μην μπορεί να εκδώσει απόδειξη για τη συναλλαγή</a:t>
            </a:r>
          </a:p>
        </p:txBody>
      </p:sp>
      <p:sp>
        <p:nvSpPr>
          <p:cNvPr id="6" name="TextBox 5"/>
          <p:cNvSpPr txBox="1"/>
          <p:nvPr/>
        </p:nvSpPr>
        <p:spPr>
          <a:xfrm>
            <a:off x="4788024" y="3883420"/>
            <a:ext cx="4167968" cy="2554545"/>
          </a:xfrm>
          <a:prstGeom prst="rect">
            <a:avLst/>
          </a:prstGeom>
          <a:noFill/>
        </p:spPr>
        <p:txBody>
          <a:bodyPr wrap="square" rtlCol="0">
            <a:spAutoFit/>
          </a:bodyPr>
          <a:lstStyle/>
          <a:p>
            <a:pPr algn="l">
              <a:spcBef>
                <a:spcPts val="0"/>
              </a:spcBef>
              <a:spcAft>
                <a:spcPts val="600"/>
              </a:spcAft>
            </a:pPr>
            <a:r>
              <a:rPr lang="el-GR" sz="2000" b="0" i="1" dirty="0" smtClean="0">
                <a:solidFill>
                  <a:schemeClr val="tx1"/>
                </a:solidFill>
                <a:latin typeface="+mn-lt"/>
              </a:rPr>
              <a:t>Ενέργειες</a:t>
            </a:r>
            <a:r>
              <a:rPr lang="el-GR" sz="2000" b="0" dirty="0" smtClean="0">
                <a:solidFill>
                  <a:schemeClr val="tx1"/>
                </a:solidFill>
                <a:latin typeface="+mn-lt"/>
              </a:rPr>
              <a:t> </a:t>
            </a:r>
            <a:r>
              <a:rPr lang="el-GR" sz="2000" b="0" i="1" dirty="0" smtClean="0">
                <a:solidFill>
                  <a:schemeClr val="tx1"/>
                </a:solidFill>
                <a:latin typeface="+mn-lt"/>
              </a:rPr>
              <a:t>χρήστη</a:t>
            </a:r>
            <a:r>
              <a:rPr lang="el-GR" sz="2000" b="0" dirty="0" smtClean="0">
                <a:solidFill>
                  <a:schemeClr val="tx1"/>
                </a:solidFill>
                <a:latin typeface="+mn-lt"/>
              </a:rPr>
              <a:t>:</a:t>
            </a:r>
            <a:endParaRPr lang="el-GR" sz="2000" b="0" dirty="0">
              <a:solidFill>
                <a:schemeClr val="tx1"/>
              </a:solidFill>
              <a:latin typeface="+mn-lt"/>
            </a:endParaRPr>
          </a:p>
          <a:p>
            <a:pPr marL="182563" indent="-182563" algn="l">
              <a:spcBef>
                <a:spcPts val="0"/>
              </a:spcBef>
              <a:spcAft>
                <a:spcPts val="600"/>
              </a:spcAft>
              <a:buClr>
                <a:schemeClr val="tx1">
                  <a:lumMod val="60000"/>
                  <a:lumOff val="40000"/>
                </a:schemeClr>
              </a:buClr>
              <a:buFont typeface="Arial" panose="020B0604020202020204" pitchFamily="34" charset="0"/>
              <a:buChar char="•"/>
            </a:pPr>
            <a:r>
              <a:rPr lang="el-GR" sz="2000" b="0" dirty="0" smtClean="0">
                <a:solidFill>
                  <a:schemeClr val="tx1"/>
                </a:solidFill>
                <a:latin typeface="+mn-lt"/>
              </a:rPr>
              <a:t>επιλογή λογαριασμού</a:t>
            </a:r>
            <a:endParaRPr lang="el-GR" sz="2000" b="0" dirty="0">
              <a:solidFill>
                <a:schemeClr val="tx1"/>
              </a:solidFill>
              <a:latin typeface="+mn-lt"/>
            </a:endParaRPr>
          </a:p>
          <a:p>
            <a:pPr marL="182563" indent="-182563" algn="l">
              <a:spcBef>
                <a:spcPts val="0"/>
              </a:spcBef>
              <a:spcAft>
                <a:spcPts val="600"/>
              </a:spcAft>
              <a:buClr>
                <a:schemeClr val="tx1">
                  <a:lumMod val="60000"/>
                  <a:lumOff val="40000"/>
                </a:schemeClr>
              </a:buClr>
              <a:buFont typeface="Arial" panose="020B0604020202020204" pitchFamily="34" charset="0"/>
              <a:buChar char="•"/>
            </a:pPr>
            <a:r>
              <a:rPr lang="el-GR" sz="2000" b="0" dirty="0" smtClean="0">
                <a:solidFill>
                  <a:schemeClr val="tx1"/>
                </a:solidFill>
                <a:latin typeface="+mn-lt"/>
              </a:rPr>
              <a:t>δήλωση </a:t>
            </a:r>
            <a:r>
              <a:rPr lang="el-GR" sz="2000" b="0" dirty="0">
                <a:solidFill>
                  <a:schemeClr val="tx1"/>
                </a:solidFill>
                <a:latin typeface="+mn-lt"/>
              </a:rPr>
              <a:t>επιθυμίας πληροφόρησης για υπόλοιπο λογαριασμού,</a:t>
            </a:r>
          </a:p>
          <a:p>
            <a:pPr marL="182563" indent="-182563" algn="l">
              <a:spcBef>
                <a:spcPts val="0"/>
              </a:spcBef>
              <a:spcAft>
                <a:spcPts val="600"/>
              </a:spcAft>
              <a:buClr>
                <a:schemeClr val="tx1">
                  <a:lumMod val="60000"/>
                  <a:lumOff val="40000"/>
                </a:schemeClr>
              </a:buClr>
              <a:buFont typeface="Arial" panose="020B0604020202020204" pitchFamily="34" charset="0"/>
              <a:buChar char="•"/>
            </a:pPr>
            <a:r>
              <a:rPr lang="el-GR" sz="2000" b="0" dirty="0" smtClean="0">
                <a:solidFill>
                  <a:schemeClr val="tx1"/>
                </a:solidFill>
                <a:latin typeface="+mn-lt"/>
              </a:rPr>
              <a:t>υπόδειξη </a:t>
            </a:r>
            <a:r>
              <a:rPr lang="el-GR" sz="2000" b="0" dirty="0">
                <a:solidFill>
                  <a:schemeClr val="tx1"/>
                </a:solidFill>
                <a:latin typeface="+mn-lt"/>
              </a:rPr>
              <a:t>ποσού που </a:t>
            </a:r>
            <a:r>
              <a:rPr lang="el-GR" sz="2000" b="0" dirty="0" smtClean="0">
                <a:solidFill>
                  <a:schemeClr val="tx1"/>
                </a:solidFill>
                <a:latin typeface="+mn-lt"/>
              </a:rPr>
              <a:t>θέλει </a:t>
            </a:r>
            <a:r>
              <a:rPr lang="el-GR" sz="2000" b="0" dirty="0">
                <a:solidFill>
                  <a:schemeClr val="tx1"/>
                </a:solidFill>
                <a:latin typeface="+mn-lt"/>
              </a:rPr>
              <a:t>να </a:t>
            </a:r>
            <a:r>
              <a:rPr lang="el-GR" sz="2000" b="0" dirty="0" smtClean="0">
                <a:solidFill>
                  <a:schemeClr val="tx1"/>
                </a:solidFill>
                <a:latin typeface="+mn-lt"/>
              </a:rPr>
              <a:t>λάβει</a:t>
            </a:r>
            <a:endParaRPr lang="el-GR" sz="2000" b="0" dirty="0">
              <a:solidFill>
                <a:schemeClr val="tx1"/>
              </a:solidFill>
              <a:latin typeface="+mn-lt"/>
            </a:endParaRPr>
          </a:p>
          <a:p>
            <a:pPr marL="182563" indent="-182563" algn="l">
              <a:spcBef>
                <a:spcPts val="0"/>
              </a:spcBef>
              <a:spcAft>
                <a:spcPts val="600"/>
              </a:spcAft>
              <a:buClr>
                <a:schemeClr val="tx1">
                  <a:lumMod val="60000"/>
                  <a:lumOff val="40000"/>
                </a:schemeClr>
              </a:buClr>
              <a:buFont typeface="Arial" panose="020B0604020202020204" pitchFamily="34" charset="0"/>
              <a:buChar char="•"/>
            </a:pPr>
            <a:r>
              <a:rPr lang="el-GR" sz="2000" b="0" dirty="0" smtClean="0">
                <a:solidFill>
                  <a:schemeClr val="tx1"/>
                </a:solidFill>
                <a:latin typeface="+mn-lt"/>
              </a:rPr>
              <a:t>δήλωση </a:t>
            </a:r>
            <a:r>
              <a:rPr lang="el-GR" sz="2000" b="0" dirty="0">
                <a:solidFill>
                  <a:schemeClr val="tx1"/>
                </a:solidFill>
                <a:latin typeface="+mn-lt"/>
              </a:rPr>
              <a:t>επιθυμίας έκδοσης απόδειξης </a:t>
            </a:r>
            <a:r>
              <a:rPr lang="el-GR" sz="2000" b="0" dirty="0" smtClean="0">
                <a:solidFill>
                  <a:schemeClr val="tx1"/>
                </a:solidFill>
                <a:latin typeface="+mn-lt"/>
              </a:rPr>
              <a:t>συναλλαγής</a:t>
            </a:r>
            <a:endParaRPr lang="el-GR" sz="2000" b="0" dirty="0">
              <a:solidFill>
                <a:schemeClr val="tx1"/>
              </a:solidFill>
              <a:latin typeface="+mn-lt"/>
            </a:endParaRPr>
          </a:p>
        </p:txBody>
      </p:sp>
      <p:sp>
        <p:nvSpPr>
          <p:cNvPr id="7" name="TextBox 6"/>
          <p:cNvSpPr txBox="1"/>
          <p:nvPr/>
        </p:nvSpPr>
        <p:spPr>
          <a:xfrm>
            <a:off x="4788024" y="764704"/>
            <a:ext cx="4167968" cy="3093154"/>
          </a:xfrm>
          <a:prstGeom prst="rect">
            <a:avLst/>
          </a:prstGeom>
          <a:noFill/>
        </p:spPr>
        <p:txBody>
          <a:bodyPr wrap="square" rtlCol="0">
            <a:spAutoFit/>
          </a:bodyPr>
          <a:lstStyle/>
          <a:p>
            <a:pPr algn="l">
              <a:spcBef>
                <a:spcPts val="0"/>
              </a:spcBef>
              <a:spcAft>
                <a:spcPts val="600"/>
              </a:spcAft>
            </a:pPr>
            <a:r>
              <a:rPr lang="el-GR" sz="2000" b="0" i="1" dirty="0" smtClean="0">
                <a:solidFill>
                  <a:schemeClr val="tx1"/>
                </a:solidFill>
                <a:latin typeface="+mn-lt"/>
              </a:rPr>
              <a:t>Απαιτήσεις χρηστών / σενάρια χρήσης</a:t>
            </a:r>
            <a:r>
              <a:rPr lang="el-GR" sz="2000" b="0" dirty="0" smtClean="0">
                <a:solidFill>
                  <a:schemeClr val="tx1"/>
                </a:solidFill>
                <a:latin typeface="+mn-lt"/>
              </a:rPr>
              <a:t>:</a:t>
            </a:r>
            <a:endParaRPr lang="el-GR" sz="2000" b="0" dirty="0">
              <a:solidFill>
                <a:schemeClr val="tx1"/>
              </a:solidFill>
              <a:latin typeface="+mn-lt"/>
            </a:endParaRPr>
          </a:p>
          <a:p>
            <a:pPr marL="182563" indent="-182563" algn="l">
              <a:spcBef>
                <a:spcPts val="0"/>
              </a:spcBef>
              <a:spcAft>
                <a:spcPts val="600"/>
              </a:spcAft>
              <a:buClr>
                <a:schemeClr val="tx1">
                  <a:lumMod val="60000"/>
                  <a:lumOff val="40000"/>
                </a:schemeClr>
              </a:buClr>
              <a:buFont typeface="Arial" panose="020B0604020202020204" pitchFamily="34" charset="0"/>
              <a:buChar char="•"/>
            </a:pPr>
            <a:r>
              <a:rPr lang="el-GR" sz="2000" b="0" dirty="0" smtClean="0">
                <a:solidFill>
                  <a:schemeClr val="tx1"/>
                </a:solidFill>
                <a:latin typeface="+mn-lt"/>
              </a:rPr>
              <a:t>μπορεί </a:t>
            </a:r>
            <a:r>
              <a:rPr lang="el-GR" sz="2000" b="0" dirty="0">
                <a:solidFill>
                  <a:schemeClr val="tx1"/>
                </a:solidFill>
                <a:latin typeface="+mn-lt"/>
              </a:rPr>
              <a:t>να </a:t>
            </a:r>
            <a:r>
              <a:rPr lang="el-GR" sz="2000" b="0" dirty="0" smtClean="0">
                <a:solidFill>
                  <a:schemeClr val="tx1"/>
                </a:solidFill>
                <a:latin typeface="+mn-lt"/>
              </a:rPr>
              <a:t>διαθέτουν </a:t>
            </a:r>
            <a:r>
              <a:rPr lang="el-GR" sz="2000" b="0" dirty="0">
                <a:solidFill>
                  <a:schemeClr val="tx1"/>
                </a:solidFill>
                <a:latin typeface="+mn-lt"/>
              </a:rPr>
              <a:t>περισσότερους από έναν </a:t>
            </a:r>
            <a:r>
              <a:rPr lang="el-GR" sz="2000" b="0" dirty="0" smtClean="0">
                <a:solidFill>
                  <a:schemeClr val="tx1"/>
                </a:solidFill>
                <a:latin typeface="+mn-lt"/>
              </a:rPr>
              <a:t>τραπεζικό λογαριασμό</a:t>
            </a:r>
          </a:p>
          <a:p>
            <a:pPr marL="182563" indent="-182563" algn="l">
              <a:spcBef>
                <a:spcPts val="0"/>
              </a:spcBef>
              <a:spcAft>
                <a:spcPts val="600"/>
              </a:spcAft>
              <a:buClr>
                <a:schemeClr val="tx1">
                  <a:lumMod val="60000"/>
                  <a:lumOff val="40000"/>
                </a:schemeClr>
              </a:buClr>
              <a:buFont typeface="Arial" panose="020B0604020202020204" pitchFamily="34" charset="0"/>
              <a:buChar char="•"/>
            </a:pPr>
            <a:r>
              <a:rPr lang="el-GR" sz="2000" b="0" dirty="0">
                <a:solidFill>
                  <a:schemeClr val="tx1"/>
                </a:solidFill>
                <a:latin typeface="+mn-lt"/>
              </a:rPr>
              <a:t>κ</a:t>
            </a:r>
            <a:r>
              <a:rPr lang="el-GR" sz="2000" b="0" dirty="0" smtClean="0">
                <a:solidFill>
                  <a:schemeClr val="tx1"/>
                </a:solidFill>
                <a:latin typeface="+mn-lt"/>
              </a:rPr>
              <a:t>άποιες φορές δεν επιθυμούν </a:t>
            </a:r>
            <a:r>
              <a:rPr lang="el-GR" sz="2000" b="0" dirty="0">
                <a:solidFill>
                  <a:schemeClr val="tx1"/>
                </a:solidFill>
                <a:latin typeface="+mn-lt"/>
              </a:rPr>
              <a:t>να </a:t>
            </a:r>
            <a:r>
              <a:rPr lang="el-GR" sz="2000" b="0" dirty="0" smtClean="0">
                <a:solidFill>
                  <a:schemeClr val="tx1"/>
                </a:solidFill>
                <a:latin typeface="+mn-lt"/>
              </a:rPr>
              <a:t>εμφανίζεται </a:t>
            </a:r>
            <a:r>
              <a:rPr lang="el-GR" sz="2000" b="0" dirty="0">
                <a:solidFill>
                  <a:schemeClr val="tx1"/>
                </a:solidFill>
                <a:latin typeface="+mn-lt"/>
              </a:rPr>
              <a:t>το υπόλοιπο </a:t>
            </a:r>
            <a:r>
              <a:rPr lang="el-GR" sz="2000" b="0" dirty="0" smtClean="0">
                <a:solidFill>
                  <a:schemeClr val="tx1"/>
                </a:solidFill>
                <a:latin typeface="+mn-lt"/>
              </a:rPr>
              <a:t>του/ων λογαριασμού/ων</a:t>
            </a:r>
          </a:p>
          <a:p>
            <a:pPr marL="182563" indent="-182563" algn="l">
              <a:spcBef>
                <a:spcPts val="0"/>
              </a:spcBef>
              <a:spcAft>
                <a:spcPts val="600"/>
              </a:spcAft>
              <a:buClr>
                <a:schemeClr val="tx1">
                  <a:lumMod val="60000"/>
                  <a:lumOff val="40000"/>
                </a:schemeClr>
              </a:buClr>
              <a:buFont typeface="Arial" panose="020B0604020202020204" pitchFamily="34" charset="0"/>
              <a:buChar char="•"/>
            </a:pPr>
            <a:r>
              <a:rPr lang="el-GR" sz="2000" b="0" dirty="0" smtClean="0">
                <a:solidFill>
                  <a:schemeClr val="tx1"/>
                </a:solidFill>
                <a:latin typeface="+mn-lt"/>
              </a:rPr>
              <a:t>μπορεί </a:t>
            </a:r>
            <a:r>
              <a:rPr lang="el-GR" sz="2000" b="0" dirty="0">
                <a:solidFill>
                  <a:schemeClr val="tx1"/>
                </a:solidFill>
                <a:latin typeface="+mn-lt"/>
              </a:rPr>
              <a:t>να επιθυμούν ή όχι να λάβουν απόδειξη της </a:t>
            </a:r>
            <a:r>
              <a:rPr lang="el-GR" sz="2000" b="0" dirty="0" smtClean="0">
                <a:solidFill>
                  <a:schemeClr val="tx1"/>
                </a:solidFill>
                <a:latin typeface="+mn-lt"/>
              </a:rPr>
              <a:t>συναλλαγής</a:t>
            </a:r>
            <a:endParaRPr lang="el-GR" sz="2000" b="0" dirty="0">
              <a:solidFill>
                <a:schemeClr val="tx1"/>
              </a:solidFill>
              <a:latin typeface="+mn-lt"/>
            </a:endParaRPr>
          </a:p>
        </p:txBody>
      </p:sp>
      <p:sp>
        <p:nvSpPr>
          <p:cNvPr id="10" name="Τίτλος 1"/>
          <p:cNvSpPr>
            <a:spLocks noGrp="1"/>
          </p:cNvSpPr>
          <p:nvPr>
            <p:ph type="title"/>
          </p:nvPr>
        </p:nvSpPr>
        <p:spPr>
          <a:xfrm>
            <a:off x="0" y="2333"/>
            <a:ext cx="9144000" cy="762371"/>
          </a:xfrm>
        </p:spPr>
        <p:txBody>
          <a:bodyPr/>
          <a:lstStyle/>
          <a:p>
            <a:pPr marL="450850" indent="-273050"/>
            <a:r>
              <a:rPr lang="el-GR" sz="1800" b="0" dirty="0"/>
              <a:t>να </a:t>
            </a:r>
            <a:r>
              <a:rPr lang="el-GR" sz="1800" b="0" dirty="0" smtClean="0"/>
              <a:t>ταυτοποιούνται</a:t>
            </a:r>
            <a:r>
              <a:rPr lang="en-US" sz="1800" b="0" dirty="0" smtClean="0"/>
              <a:t> - </a:t>
            </a:r>
            <a:r>
              <a:rPr lang="el-GR" sz="1800" b="0" dirty="0" smtClean="0">
                <a:solidFill>
                  <a:schemeClr val="accent6">
                    <a:lumMod val="60000"/>
                    <a:lumOff val="40000"/>
                  </a:schemeClr>
                </a:solidFill>
              </a:rPr>
              <a:t>να </a:t>
            </a:r>
            <a:r>
              <a:rPr lang="el-GR" sz="1800" b="0" dirty="0">
                <a:solidFill>
                  <a:schemeClr val="accent6">
                    <a:lumMod val="60000"/>
                    <a:lumOff val="40000"/>
                  </a:schemeClr>
                </a:solidFill>
              </a:rPr>
              <a:t>προσδιορίζουν το ποσό που θέλουν να </a:t>
            </a:r>
            <a:r>
              <a:rPr lang="el-GR" sz="1800" b="0" dirty="0" smtClean="0">
                <a:solidFill>
                  <a:schemeClr val="accent6">
                    <a:lumMod val="60000"/>
                    <a:lumOff val="40000"/>
                  </a:schemeClr>
                </a:solidFill>
              </a:rPr>
              <a:t>λάβουν</a:t>
            </a:r>
            <a:r>
              <a:rPr lang="en-US" sz="1800" b="0" dirty="0" smtClean="0"/>
              <a:t> - </a:t>
            </a:r>
            <a:r>
              <a:rPr lang="el-GR" sz="1800" b="0" dirty="0" smtClean="0"/>
              <a:t>να </a:t>
            </a:r>
            <a:r>
              <a:rPr lang="el-GR" sz="1800" b="0" dirty="0"/>
              <a:t>λαμβάνουν το ποσό</a:t>
            </a:r>
          </a:p>
        </p:txBody>
      </p:sp>
    </p:spTree>
    <p:extLst>
      <p:ext uri="{BB962C8B-B14F-4D97-AF65-F5344CB8AC3E}">
        <p14:creationId xmlns:p14="http://schemas.microsoft.com/office/powerpoint/2010/main" val="2298994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79512" y="188640"/>
            <a:ext cx="8928992" cy="432048"/>
          </a:xfrm>
          <a:prstGeom prst="roundRect">
            <a:avLst/>
          </a:prstGeom>
          <a:solidFill>
            <a:schemeClr val="bg2">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Θέση υποσέλιδου 2"/>
          <p:cNvSpPr>
            <a:spLocks noGrp="1"/>
          </p:cNvSpPr>
          <p:nvPr>
            <p:ph type="ftr" sz="quarter" idx="11"/>
          </p:nvPr>
        </p:nvSpPr>
        <p:spPr/>
        <p:txBody>
          <a:bodyPr/>
          <a:lstStyle/>
          <a:p>
            <a:pPr>
              <a:defRPr/>
            </a:pPr>
            <a:r>
              <a:rPr lang="el-GR" smtClean="0"/>
              <a:t>Εργονομία - ΕΜΠ - Χρηστοκεντρικός Σχεδιασμός</a:t>
            </a:r>
            <a:endParaRPr lang="el-GR" dirty="0" smtClean="0"/>
          </a:p>
        </p:txBody>
      </p:sp>
      <p:sp>
        <p:nvSpPr>
          <p:cNvPr id="4" name="Θέση αριθμού διαφάνειας 3"/>
          <p:cNvSpPr>
            <a:spLocks noGrp="1"/>
          </p:cNvSpPr>
          <p:nvPr>
            <p:ph type="sldNum" sz="quarter" idx="12"/>
          </p:nvPr>
        </p:nvSpPr>
        <p:spPr/>
        <p:txBody>
          <a:bodyPr/>
          <a:lstStyle/>
          <a:p>
            <a:pPr>
              <a:defRPr/>
            </a:pPr>
            <a:fld id="{7C61276D-71F1-435A-8CE3-64760D61488A}" type="slidenum">
              <a:rPr lang="en-GB" smtClean="0"/>
              <a:pPr>
                <a:defRPr/>
              </a:pPr>
              <a:t>44</a:t>
            </a:fld>
            <a:endParaRPr lang="en-GB" dirty="0"/>
          </a:p>
        </p:txBody>
      </p:sp>
      <p:sp>
        <p:nvSpPr>
          <p:cNvPr id="6" name="TextBox 5"/>
          <p:cNvSpPr txBox="1"/>
          <p:nvPr/>
        </p:nvSpPr>
        <p:spPr>
          <a:xfrm>
            <a:off x="395536" y="2420888"/>
            <a:ext cx="3888432" cy="1477328"/>
          </a:xfrm>
          <a:prstGeom prst="rect">
            <a:avLst/>
          </a:prstGeom>
          <a:noFill/>
        </p:spPr>
        <p:txBody>
          <a:bodyPr wrap="square" rtlCol="0">
            <a:spAutoFit/>
          </a:bodyPr>
          <a:lstStyle/>
          <a:p>
            <a:pPr algn="l">
              <a:spcBef>
                <a:spcPts val="0"/>
              </a:spcBef>
              <a:spcAft>
                <a:spcPts val="600"/>
              </a:spcAft>
            </a:pPr>
            <a:r>
              <a:rPr lang="el-GR" sz="2000" b="0" i="1" dirty="0" smtClean="0">
                <a:solidFill>
                  <a:schemeClr val="tx1"/>
                </a:solidFill>
                <a:latin typeface="+mn-lt"/>
              </a:rPr>
              <a:t>Ενέργειες</a:t>
            </a:r>
            <a:r>
              <a:rPr lang="el-GR" sz="2000" b="0" dirty="0" smtClean="0">
                <a:solidFill>
                  <a:schemeClr val="tx1"/>
                </a:solidFill>
                <a:latin typeface="+mn-lt"/>
              </a:rPr>
              <a:t> χρήστη:</a:t>
            </a:r>
            <a:endParaRPr lang="el-GR" sz="2000" b="0" dirty="0">
              <a:solidFill>
                <a:schemeClr val="tx1"/>
              </a:solidFill>
              <a:latin typeface="+mn-lt"/>
            </a:endParaRPr>
          </a:p>
          <a:p>
            <a:pPr marL="182563" indent="-182563" algn="l">
              <a:spcBef>
                <a:spcPts val="0"/>
              </a:spcBef>
              <a:spcAft>
                <a:spcPts val="600"/>
              </a:spcAft>
              <a:buClr>
                <a:schemeClr val="tx1">
                  <a:lumMod val="60000"/>
                  <a:lumOff val="40000"/>
                </a:schemeClr>
              </a:buClr>
              <a:buFont typeface="Arial" panose="020B0604020202020204" pitchFamily="34" charset="0"/>
              <a:buChar char="•"/>
            </a:pPr>
            <a:r>
              <a:rPr lang="el-GR" sz="2000" b="0" dirty="0" smtClean="0">
                <a:solidFill>
                  <a:schemeClr val="tx1"/>
                </a:solidFill>
                <a:latin typeface="+mn-lt"/>
              </a:rPr>
              <a:t>να </a:t>
            </a:r>
            <a:r>
              <a:rPr lang="el-GR" sz="2000" b="0" dirty="0">
                <a:solidFill>
                  <a:schemeClr val="tx1"/>
                </a:solidFill>
                <a:latin typeface="+mn-lt"/>
              </a:rPr>
              <a:t>παραλάβει τα </a:t>
            </a:r>
            <a:r>
              <a:rPr lang="el-GR" sz="2000" b="0" dirty="0" smtClean="0">
                <a:solidFill>
                  <a:schemeClr val="tx1"/>
                </a:solidFill>
                <a:latin typeface="+mn-lt"/>
              </a:rPr>
              <a:t>χρήματα</a:t>
            </a:r>
            <a:endParaRPr lang="el-GR" sz="2000" b="0" dirty="0">
              <a:solidFill>
                <a:schemeClr val="tx1"/>
              </a:solidFill>
              <a:latin typeface="+mn-lt"/>
            </a:endParaRPr>
          </a:p>
          <a:p>
            <a:pPr marL="182563" indent="-182563" algn="l">
              <a:spcBef>
                <a:spcPts val="0"/>
              </a:spcBef>
              <a:spcAft>
                <a:spcPts val="600"/>
              </a:spcAft>
              <a:buClr>
                <a:schemeClr val="tx1">
                  <a:lumMod val="60000"/>
                  <a:lumOff val="40000"/>
                </a:schemeClr>
              </a:buClr>
              <a:buFont typeface="Arial" panose="020B0604020202020204" pitchFamily="34" charset="0"/>
              <a:buChar char="•"/>
            </a:pPr>
            <a:r>
              <a:rPr lang="el-GR" sz="2000" b="0" dirty="0" smtClean="0">
                <a:solidFill>
                  <a:schemeClr val="tx1"/>
                </a:solidFill>
                <a:latin typeface="+mn-lt"/>
              </a:rPr>
              <a:t>να </a:t>
            </a:r>
            <a:r>
              <a:rPr lang="el-GR" sz="2000" b="0" dirty="0">
                <a:solidFill>
                  <a:schemeClr val="tx1"/>
                </a:solidFill>
                <a:latin typeface="+mn-lt"/>
              </a:rPr>
              <a:t>παραλάβει την απόδειξη </a:t>
            </a:r>
            <a:r>
              <a:rPr lang="el-GR" sz="1800" b="0" dirty="0">
                <a:solidFill>
                  <a:schemeClr val="tx1"/>
                </a:solidFill>
                <a:latin typeface="+mn-lt"/>
              </a:rPr>
              <a:t>(εφόσον έχει ζητήσει κάτι </a:t>
            </a:r>
            <a:r>
              <a:rPr lang="el-GR" sz="1800" b="0" dirty="0" smtClean="0">
                <a:solidFill>
                  <a:schemeClr val="tx1"/>
                </a:solidFill>
                <a:latin typeface="+mn-lt"/>
              </a:rPr>
              <a:t>τέτοιο)</a:t>
            </a:r>
            <a:endParaRPr lang="el-GR" sz="1800" b="0" dirty="0">
              <a:solidFill>
                <a:schemeClr val="tx1"/>
              </a:solidFill>
              <a:latin typeface="+mn-lt"/>
            </a:endParaRPr>
          </a:p>
        </p:txBody>
      </p:sp>
      <p:sp>
        <p:nvSpPr>
          <p:cNvPr id="7" name="TextBox 6"/>
          <p:cNvSpPr txBox="1"/>
          <p:nvPr/>
        </p:nvSpPr>
        <p:spPr>
          <a:xfrm>
            <a:off x="4788024" y="2267000"/>
            <a:ext cx="4167968" cy="1785104"/>
          </a:xfrm>
          <a:prstGeom prst="rect">
            <a:avLst/>
          </a:prstGeom>
          <a:noFill/>
        </p:spPr>
        <p:txBody>
          <a:bodyPr wrap="square" rtlCol="0">
            <a:spAutoFit/>
          </a:bodyPr>
          <a:lstStyle/>
          <a:p>
            <a:pPr algn="l">
              <a:spcBef>
                <a:spcPts val="0"/>
              </a:spcBef>
              <a:spcAft>
                <a:spcPts val="600"/>
              </a:spcAft>
            </a:pPr>
            <a:r>
              <a:rPr lang="el-GR" sz="2000" b="0" i="1" dirty="0" smtClean="0">
                <a:solidFill>
                  <a:schemeClr val="tx1"/>
                </a:solidFill>
                <a:latin typeface="+mn-lt"/>
              </a:rPr>
              <a:t>Απαιτήσεις</a:t>
            </a:r>
            <a:r>
              <a:rPr lang="el-GR" sz="2000" b="0" dirty="0" smtClean="0">
                <a:solidFill>
                  <a:schemeClr val="tx1"/>
                </a:solidFill>
                <a:latin typeface="+mn-lt"/>
              </a:rPr>
              <a:t> </a:t>
            </a:r>
            <a:r>
              <a:rPr lang="el-GR" sz="2000" b="0" i="1" dirty="0" smtClean="0">
                <a:solidFill>
                  <a:schemeClr val="tx1"/>
                </a:solidFill>
                <a:latin typeface="+mn-lt"/>
              </a:rPr>
              <a:t>χρηστών</a:t>
            </a:r>
            <a:r>
              <a:rPr lang="el-GR" sz="2000" b="0" dirty="0" smtClean="0">
                <a:solidFill>
                  <a:schemeClr val="tx1"/>
                </a:solidFill>
                <a:latin typeface="+mn-lt"/>
              </a:rPr>
              <a:t>:</a:t>
            </a:r>
            <a:endParaRPr lang="el-GR" sz="2000" b="0" dirty="0">
              <a:solidFill>
                <a:schemeClr val="tx1"/>
              </a:solidFill>
              <a:latin typeface="+mn-lt"/>
            </a:endParaRPr>
          </a:p>
          <a:p>
            <a:pPr marL="182563" indent="-182563" algn="l">
              <a:spcBef>
                <a:spcPts val="0"/>
              </a:spcBef>
              <a:spcAft>
                <a:spcPts val="600"/>
              </a:spcAft>
              <a:buClr>
                <a:schemeClr val="tx1">
                  <a:lumMod val="60000"/>
                  <a:lumOff val="40000"/>
                </a:schemeClr>
              </a:buClr>
              <a:buFont typeface="Arial" panose="020B0604020202020204" pitchFamily="34" charset="0"/>
              <a:buChar char="•"/>
            </a:pPr>
            <a:r>
              <a:rPr lang="el-GR" sz="2000" b="0" dirty="0" smtClean="0">
                <a:solidFill>
                  <a:schemeClr val="tx1"/>
                </a:solidFill>
                <a:latin typeface="+mn-lt"/>
              </a:rPr>
              <a:t>να τους γίνεται εμφανής η παραλαβή των χρημάτων</a:t>
            </a:r>
            <a:endParaRPr lang="el-GR" sz="2000" b="0" dirty="0">
              <a:solidFill>
                <a:schemeClr val="tx1"/>
              </a:solidFill>
              <a:latin typeface="+mn-lt"/>
            </a:endParaRPr>
          </a:p>
          <a:p>
            <a:pPr marL="182563" indent="-182563" algn="l">
              <a:spcBef>
                <a:spcPts val="0"/>
              </a:spcBef>
              <a:spcAft>
                <a:spcPts val="600"/>
              </a:spcAft>
              <a:buClr>
                <a:schemeClr val="tx1">
                  <a:lumMod val="60000"/>
                  <a:lumOff val="40000"/>
                </a:schemeClr>
              </a:buClr>
              <a:buFont typeface="Arial" panose="020B0604020202020204" pitchFamily="34" charset="0"/>
              <a:buChar char="•"/>
            </a:pPr>
            <a:r>
              <a:rPr lang="el-GR" sz="2000" b="0" dirty="0">
                <a:solidFill>
                  <a:schemeClr val="tx1"/>
                </a:solidFill>
                <a:latin typeface="+mn-lt"/>
              </a:rPr>
              <a:t>να </a:t>
            </a:r>
            <a:r>
              <a:rPr lang="el-GR" sz="2000" b="0" dirty="0" smtClean="0">
                <a:solidFill>
                  <a:schemeClr val="tx1"/>
                </a:solidFill>
                <a:latin typeface="+mn-lt"/>
              </a:rPr>
              <a:t>τους υποδεικνύεται η παραλαβή της απόδειξης</a:t>
            </a:r>
            <a:endParaRPr lang="el-GR" sz="2000" b="0" dirty="0">
              <a:solidFill>
                <a:schemeClr val="tx1"/>
              </a:solidFill>
              <a:latin typeface="+mn-lt"/>
            </a:endParaRPr>
          </a:p>
        </p:txBody>
      </p:sp>
      <p:sp>
        <p:nvSpPr>
          <p:cNvPr id="8" name="Τίτλος 1"/>
          <p:cNvSpPr>
            <a:spLocks noGrp="1"/>
          </p:cNvSpPr>
          <p:nvPr>
            <p:ph type="title"/>
          </p:nvPr>
        </p:nvSpPr>
        <p:spPr>
          <a:xfrm>
            <a:off x="0" y="2333"/>
            <a:ext cx="9144000" cy="762371"/>
          </a:xfrm>
        </p:spPr>
        <p:txBody>
          <a:bodyPr/>
          <a:lstStyle/>
          <a:p>
            <a:pPr marL="450850" indent="-273050"/>
            <a:r>
              <a:rPr lang="el-GR" sz="1800" b="0" dirty="0"/>
              <a:t>να </a:t>
            </a:r>
            <a:r>
              <a:rPr lang="el-GR" sz="1800" b="0" dirty="0" smtClean="0"/>
              <a:t>ταυτοποιούνται</a:t>
            </a:r>
            <a:r>
              <a:rPr lang="en-US" sz="1800" b="0" dirty="0" smtClean="0"/>
              <a:t> - </a:t>
            </a:r>
            <a:r>
              <a:rPr lang="el-GR" sz="1800" b="0" dirty="0" smtClean="0"/>
              <a:t>να </a:t>
            </a:r>
            <a:r>
              <a:rPr lang="el-GR" sz="1800" b="0" dirty="0"/>
              <a:t>προσδιορίζουν το ποσό που θέλουν να </a:t>
            </a:r>
            <a:r>
              <a:rPr lang="el-GR" sz="1800" b="0" dirty="0" smtClean="0"/>
              <a:t>λάβουν</a:t>
            </a:r>
            <a:r>
              <a:rPr lang="en-US" sz="1800" b="0" dirty="0" smtClean="0"/>
              <a:t> - </a:t>
            </a:r>
            <a:r>
              <a:rPr lang="el-GR" sz="1800" b="0" dirty="0" smtClean="0">
                <a:solidFill>
                  <a:schemeClr val="accent6">
                    <a:lumMod val="60000"/>
                    <a:lumOff val="40000"/>
                  </a:schemeClr>
                </a:solidFill>
              </a:rPr>
              <a:t>να </a:t>
            </a:r>
            <a:r>
              <a:rPr lang="el-GR" sz="1800" b="0" dirty="0">
                <a:solidFill>
                  <a:schemeClr val="accent6">
                    <a:lumMod val="60000"/>
                    <a:lumOff val="40000"/>
                  </a:schemeClr>
                </a:solidFill>
              </a:rPr>
              <a:t>λαμβάνουν το ποσό</a:t>
            </a:r>
          </a:p>
        </p:txBody>
      </p:sp>
    </p:spTree>
    <p:extLst>
      <p:ext uri="{BB962C8B-B14F-4D97-AF65-F5344CB8AC3E}">
        <p14:creationId xmlns:p14="http://schemas.microsoft.com/office/powerpoint/2010/main" val="270530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z="2800" b="0" dirty="0" smtClean="0"/>
              <a:t>ΑΤΜ – Ιεραρχική Ανάλυση Εργασίας</a:t>
            </a:r>
            <a:endParaRPr lang="el-GR" sz="2800" b="0" dirty="0"/>
          </a:p>
        </p:txBody>
      </p:sp>
      <p:sp>
        <p:nvSpPr>
          <p:cNvPr id="3" name="Θέση υποσέλιδου 2"/>
          <p:cNvSpPr>
            <a:spLocks noGrp="1"/>
          </p:cNvSpPr>
          <p:nvPr>
            <p:ph type="ftr" sz="quarter" idx="11"/>
          </p:nvPr>
        </p:nvSpPr>
        <p:spPr>
          <a:xfrm>
            <a:off x="2627784" y="6492875"/>
            <a:ext cx="3960440" cy="365125"/>
          </a:xfrm>
        </p:spPr>
        <p:txBody>
          <a:bodyPr/>
          <a:lstStyle/>
          <a:p>
            <a:pPr>
              <a:defRPr/>
            </a:pPr>
            <a:r>
              <a:rPr lang="el-GR" dirty="0" smtClean="0"/>
              <a:t>Εργονομία - ΕΜΠ - </a:t>
            </a:r>
            <a:r>
              <a:rPr lang="el-GR" dirty="0" err="1" smtClean="0"/>
              <a:t>Χρηστοκεντρικός</a:t>
            </a:r>
            <a:r>
              <a:rPr lang="el-GR" dirty="0" smtClean="0"/>
              <a:t> Σχεδιασμός</a:t>
            </a:r>
          </a:p>
        </p:txBody>
      </p:sp>
      <p:sp>
        <p:nvSpPr>
          <p:cNvPr id="4" name="Θέση αριθμού διαφάνειας 3"/>
          <p:cNvSpPr>
            <a:spLocks noGrp="1"/>
          </p:cNvSpPr>
          <p:nvPr>
            <p:ph type="sldNum" sz="quarter" idx="12"/>
          </p:nvPr>
        </p:nvSpPr>
        <p:spPr/>
        <p:txBody>
          <a:bodyPr/>
          <a:lstStyle/>
          <a:p>
            <a:pPr>
              <a:defRPr/>
            </a:pPr>
            <a:fld id="{7C61276D-71F1-435A-8CE3-64760D61488A}" type="slidenum">
              <a:rPr lang="en-GB" smtClean="0"/>
              <a:pPr>
                <a:defRPr/>
              </a:pPr>
              <a:t>45</a:t>
            </a:fld>
            <a:endParaRPr lang="en-GB"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412776"/>
            <a:ext cx="8864795" cy="3755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spTree>
    <p:extLst>
      <p:ext uri="{BB962C8B-B14F-4D97-AF65-F5344CB8AC3E}">
        <p14:creationId xmlns:p14="http://schemas.microsoft.com/office/powerpoint/2010/main" val="14027833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z="2800" b="0" dirty="0" smtClean="0"/>
              <a:t>ΑΤΜ – Διάγραμμα ροής</a:t>
            </a:r>
            <a:endParaRPr lang="el-GR" sz="2800" b="0" dirty="0"/>
          </a:p>
        </p:txBody>
      </p:sp>
      <p:sp>
        <p:nvSpPr>
          <p:cNvPr id="3" name="Θέση υποσέλιδου 2"/>
          <p:cNvSpPr>
            <a:spLocks noGrp="1"/>
          </p:cNvSpPr>
          <p:nvPr>
            <p:ph type="ftr" sz="quarter" idx="11"/>
          </p:nvPr>
        </p:nvSpPr>
        <p:spPr>
          <a:xfrm>
            <a:off x="2627784" y="6492875"/>
            <a:ext cx="3960440" cy="365125"/>
          </a:xfrm>
        </p:spPr>
        <p:txBody>
          <a:bodyPr/>
          <a:lstStyle/>
          <a:p>
            <a:pPr>
              <a:defRPr/>
            </a:pPr>
            <a:r>
              <a:rPr lang="el-GR" dirty="0" smtClean="0"/>
              <a:t>Εργονομία - ΕΜΠ - </a:t>
            </a:r>
            <a:r>
              <a:rPr lang="el-GR" dirty="0" err="1" smtClean="0"/>
              <a:t>Χρηστοκεντρικός</a:t>
            </a:r>
            <a:r>
              <a:rPr lang="el-GR" dirty="0" smtClean="0"/>
              <a:t> Σχεδιασμός</a:t>
            </a:r>
          </a:p>
        </p:txBody>
      </p:sp>
      <p:sp>
        <p:nvSpPr>
          <p:cNvPr id="4" name="Θέση αριθμού διαφάνειας 3"/>
          <p:cNvSpPr>
            <a:spLocks noGrp="1"/>
          </p:cNvSpPr>
          <p:nvPr>
            <p:ph type="sldNum" sz="quarter" idx="12"/>
          </p:nvPr>
        </p:nvSpPr>
        <p:spPr/>
        <p:txBody>
          <a:bodyPr/>
          <a:lstStyle/>
          <a:p>
            <a:pPr>
              <a:defRPr/>
            </a:pPr>
            <a:fld id="{7C61276D-71F1-435A-8CE3-64760D61488A}" type="slidenum">
              <a:rPr lang="en-GB" smtClean="0"/>
              <a:pPr>
                <a:defRPr/>
              </a:pPr>
              <a:t>46</a:t>
            </a:fld>
            <a:endParaRPr lang="en-GB" dirty="0"/>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sp>
        <p:nvSpPr>
          <p:cNvPr id="6" name="Rectangle 5"/>
          <p:cNvSpPr/>
          <p:nvPr/>
        </p:nvSpPr>
        <p:spPr>
          <a:xfrm>
            <a:off x="2994350" y="777337"/>
            <a:ext cx="2736304" cy="347407"/>
          </a:xfrm>
          <a:prstGeom prst="rect">
            <a:avLst/>
          </a:prstGeom>
          <a:solidFill>
            <a:schemeClr val="tx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b="0" dirty="0" smtClean="0"/>
              <a:t>Εισαγωγή κάρτας</a:t>
            </a:r>
            <a:endParaRPr lang="el-GR" sz="1600" b="0" dirty="0"/>
          </a:p>
        </p:txBody>
      </p:sp>
      <p:sp>
        <p:nvSpPr>
          <p:cNvPr id="8" name="Rectangle 7"/>
          <p:cNvSpPr/>
          <p:nvPr/>
        </p:nvSpPr>
        <p:spPr>
          <a:xfrm>
            <a:off x="2994350" y="1253179"/>
            <a:ext cx="2736304" cy="347407"/>
          </a:xfrm>
          <a:prstGeom prst="rect">
            <a:avLst/>
          </a:prstGeom>
          <a:solidFill>
            <a:schemeClr val="tx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b="0" dirty="0" smtClean="0"/>
              <a:t>Υπόδειξη μυστικού αριθμού</a:t>
            </a:r>
            <a:endParaRPr lang="el-GR" sz="1600" b="0" dirty="0"/>
          </a:p>
        </p:txBody>
      </p:sp>
      <p:sp>
        <p:nvSpPr>
          <p:cNvPr id="9" name="Rectangle 8"/>
          <p:cNvSpPr/>
          <p:nvPr/>
        </p:nvSpPr>
        <p:spPr>
          <a:xfrm>
            <a:off x="2994350" y="1729021"/>
            <a:ext cx="2736304" cy="347407"/>
          </a:xfrm>
          <a:prstGeom prst="rect">
            <a:avLst/>
          </a:prstGeom>
          <a:solidFill>
            <a:schemeClr val="tx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b="0" dirty="0" smtClean="0"/>
              <a:t>Επιλογή λογαριασμού</a:t>
            </a:r>
            <a:endParaRPr lang="el-GR" sz="1600" b="0" dirty="0"/>
          </a:p>
        </p:txBody>
      </p:sp>
      <p:sp>
        <p:nvSpPr>
          <p:cNvPr id="11" name="Rectangle 10"/>
          <p:cNvSpPr/>
          <p:nvPr/>
        </p:nvSpPr>
        <p:spPr>
          <a:xfrm>
            <a:off x="2994350" y="3789040"/>
            <a:ext cx="2736304" cy="347407"/>
          </a:xfrm>
          <a:prstGeom prst="rect">
            <a:avLst/>
          </a:prstGeom>
          <a:solidFill>
            <a:schemeClr val="tx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b="0" dirty="0" smtClean="0"/>
              <a:t>Επιλογή ποσού</a:t>
            </a:r>
            <a:endParaRPr lang="el-GR" sz="1600" b="0" dirty="0"/>
          </a:p>
        </p:txBody>
      </p:sp>
      <p:sp>
        <p:nvSpPr>
          <p:cNvPr id="12" name="Rectangle 11"/>
          <p:cNvSpPr/>
          <p:nvPr/>
        </p:nvSpPr>
        <p:spPr>
          <a:xfrm>
            <a:off x="467544" y="5013176"/>
            <a:ext cx="2736304" cy="347407"/>
          </a:xfrm>
          <a:prstGeom prst="rect">
            <a:avLst/>
          </a:prstGeom>
          <a:solidFill>
            <a:schemeClr val="tx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b="0" dirty="0" smtClean="0"/>
              <a:t>Παραλαβή κάρτας</a:t>
            </a:r>
            <a:endParaRPr lang="el-GR" sz="1600" b="0" dirty="0"/>
          </a:p>
        </p:txBody>
      </p:sp>
      <p:sp>
        <p:nvSpPr>
          <p:cNvPr id="13" name="Rectangle 12"/>
          <p:cNvSpPr/>
          <p:nvPr/>
        </p:nvSpPr>
        <p:spPr>
          <a:xfrm>
            <a:off x="467544" y="5517232"/>
            <a:ext cx="2736304" cy="334774"/>
          </a:xfrm>
          <a:prstGeom prst="rect">
            <a:avLst/>
          </a:prstGeom>
          <a:solidFill>
            <a:schemeClr val="tx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b="0" dirty="0" smtClean="0"/>
              <a:t>Παραλαβή χρημάτων </a:t>
            </a:r>
            <a:endParaRPr lang="el-GR" sz="1600" b="0" dirty="0"/>
          </a:p>
        </p:txBody>
      </p:sp>
      <p:sp>
        <p:nvSpPr>
          <p:cNvPr id="7" name="Flowchart: Decision 6"/>
          <p:cNvSpPr/>
          <p:nvPr/>
        </p:nvSpPr>
        <p:spPr>
          <a:xfrm>
            <a:off x="2465142" y="2204864"/>
            <a:ext cx="3794720" cy="1211502"/>
          </a:xfrm>
          <a:prstGeom prst="flowChartDecision">
            <a:avLst/>
          </a:prstGeom>
          <a:solidFill>
            <a:schemeClr val="tx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600" b="0" dirty="0"/>
              <a:t>Επιθυμία </a:t>
            </a:r>
            <a:r>
              <a:rPr lang="el-GR" sz="1600" b="0" dirty="0" smtClean="0"/>
              <a:t>εμφάνισης  υπόλοιπου λογαριασμού;</a:t>
            </a:r>
            <a:endParaRPr lang="el-GR" sz="1600" b="0" dirty="0"/>
          </a:p>
        </p:txBody>
      </p:sp>
      <p:sp>
        <p:nvSpPr>
          <p:cNvPr id="15" name="Flowchart: Decision 14"/>
          <p:cNvSpPr/>
          <p:nvPr/>
        </p:nvSpPr>
        <p:spPr>
          <a:xfrm>
            <a:off x="3045007" y="4365104"/>
            <a:ext cx="2634990" cy="795676"/>
          </a:xfrm>
          <a:prstGeom prst="flowChartDecision">
            <a:avLst/>
          </a:prstGeom>
          <a:solidFill>
            <a:schemeClr val="tx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600" b="0" dirty="0"/>
              <a:t>Επιθυμία </a:t>
            </a:r>
            <a:r>
              <a:rPr lang="el-GR" sz="1600" b="0" dirty="0" smtClean="0"/>
              <a:t>απόδειξης;</a:t>
            </a:r>
            <a:endParaRPr lang="el-GR" sz="1600" b="0" dirty="0"/>
          </a:p>
        </p:txBody>
      </p:sp>
      <p:sp>
        <p:nvSpPr>
          <p:cNvPr id="16" name="Rectangle 15"/>
          <p:cNvSpPr/>
          <p:nvPr/>
        </p:nvSpPr>
        <p:spPr>
          <a:xfrm>
            <a:off x="5436096" y="5013176"/>
            <a:ext cx="2736304" cy="347407"/>
          </a:xfrm>
          <a:prstGeom prst="rect">
            <a:avLst/>
          </a:prstGeom>
          <a:solidFill>
            <a:schemeClr val="tx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b="0" dirty="0" smtClean="0"/>
              <a:t>Παραλαβή κάρτας</a:t>
            </a:r>
            <a:endParaRPr lang="el-GR" sz="1600" b="0" dirty="0"/>
          </a:p>
        </p:txBody>
      </p:sp>
      <p:sp>
        <p:nvSpPr>
          <p:cNvPr id="17" name="Rectangle 16"/>
          <p:cNvSpPr/>
          <p:nvPr/>
        </p:nvSpPr>
        <p:spPr>
          <a:xfrm>
            <a:off x="395536" y="3284984"/>
            <a:ext cx="2736304" cy="347407"/>
          </a:xfrm>
          <a:prstGeom prst="rect">
            <a:avLst/>
          </a:prstGeom>
          <a:solidFill>
            <a:schemeClr val="tx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b="0" dirty="0" smtClean="0"/>
              <a:t>Πληροφόρηση για υπόλοιπο</a:t>
            </a:r>
            <a:endParaRPr lang="el-GR" sz="1600" b="0" dirty="0"/>
          </a:p>
        </p:txBody>
      </p:sp>
      <p:sp>
        <p:nvSpPr>
          <p:cNvPr id="18" name="Rectangle 17"/>
          <p:cNvSpPr/>
          <p:nvPr/>
        </p:nvSpPr>
        <p:spPr>
          <a:xfrm>
            <a:off x="5436096" y="5504599"/>
            <a:ext cx="2736304" cy="347407"/>
          </a:xfrm>
          <a:prstGeom prst="rect">
            <a:avLst/>
          </a:prstGeom>
          <a:solidFill>
            <a:schemeClr val="tx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b="0" dirty="0" smtClean="0"/>
              <a:t>Παραλαβή χρημάτων</a:t>
            </a:r>
            <a:endParaRPr lang="el-GR" sz="1600" b="0" dirty="0"/>
          </a:p>
        </p:txBody>
      </p:sp>
      <p:cxnSp>
        <p:nvCxnSpPr>
          <p:cNvPr id="19" name="Straight Arrow Connector 18"/>
          <p:cNvCxnSpPr>
            <a:stCxn id="6" idx="2"/>
            <a:endCxn id="8" idx="0"/>
          </p:cNvCxnSpPr>
          <p:nvPr/>
        </p:nvCxnSpPr>
        <p:spPr>
          <a:xfrm>
            <a:off x="4362502" y="1124744"/>
            <a:ext cx="0" cy="128435"/>
          </a:xfrm>
          <a:prstGeom prst="straightConnector1">
            <a:avLst/>
          </a:prstGeom>
          <a:ln>
            <a:solidFill>
              <a:schemeClr val="tx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8" idx="2"/>
            <a:endCxn id="9" idx="0"/>
          </p:cNvCxnSpPr>
          <p:nvPr/>
        </p:nvCxnSpPr>
        <p:spPr>
          <a:xfrm>
            <a:off x="4362502" y="1600586"/>
            <a:ext cx="0" cy="128435"/>
          </a:xfrm>
          <a:prstGeom prst="straightConnector1">
            <a:avLst/>
          </a:prstGeom>
          <a:ln>
            <a:solidFill>
              <a:schemeClr val="tx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9" idx="2"/>
            <a:endCxn id="7" idx="0"/>
          </p:cNvCxnSpPr>
          <p:nvPr/>
        </p:nvCxnSpPr>
        <p:spPr>
          <a:xfrm>
            <a:off x="4362502" y="2076428"/>
            <a:ext cx="0" cy="128436"/>
          </a:xfrm>
          <a:prstGeom prst="straightConnector1">
            <a:avLst/>
          </a:prstGeom>
          <a:ln>
            <a:solidFill>
              <a:schemeClr val="tx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p:cNvCxnSpPr>
            <a:stCxn id="7" idx="1"/>
            <a:endCxn id="17" idx="0"/>
          </p:cNvCxnSpPr>
          <p:nvPr/>
        </p:nvCxnSpPr>
        <p:spPr>
          <a:xfrm rot="10800000" flipV="1">
            <a:off x="1763688" y="2810614"/>
            <a:ext cx="701454" cy="474369"/>
          </a:xfrm>
          <a:prstGeom prst="bentConnector2">
            <a:avLst/>
          </a:prstGeom>
          <a:ln>
            <a:solidFill>
              <a:schemeClr val="tx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17" idx="2"/>
            <a:endCxn id="11" idx="1"/>
          </p:cNvCxnSpPr>
          <p:nvPr/>
        </p:nvCxnSpPr>
        <p:spPr>
          <a:xfrm rot="16200000" flipH="1">
            <a:off x="2213843" y="3182236"/>
            <a:ext cx="330353" cy="1230662"/>
          </a:xfrm>
          <a:prstGeom prst="bentConnector2">
            <a:avLst/>
          </a:prstGeom>
          <a:ln>
            <a:solidFill>
              <a:schemeClr val="tx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26" name="Straight Arrow Connector 1025"/>
          <p:cNvCxnSpPr>
            <a:stCxn id="11" idx="2"/>
            <a:endCxn id="15" idx="0"/>
          </p:cNvCxnSpPr>
          <p:nvPr/>
        </p:nvCxnSpPr>
        <p:spPr>
          <a:xfrm>
            <a:off x="4362502" y="4136447"/>
            <a:ext cx="0" cy="228657"/>
          </a:xfrm>
          <a:prstGeom prst="straightConnector1">
            <a:avLst/>
          </a:prstGeom>
          <a:ln>
            <a:solidFill>
              <a:schemeClr val="tx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28" name="Straight Arrow Connector 1027"/>
          <p:cNvCxnSpPr>
            <a:stCxn id="7" idx="2"/>
            <a:endCxn id="11" idx="0"/>
          </p:cNvCxnSpPr>
          <p:nvPr/>
        </p:nvCxnSpPr>
        <p:spPr>
          <a:xfrm>
            <a:off x="4362502" y="3416366"/>
            <a:ext cx="0" cy="372674"/>
          </a:xfrm>
          <a:prstGeom prst="straightConnector1">
            <a:avLst/>
          </a:prstGeom>
          <a:ln>
            <a:solidFill>
              <a:schemeClr val="tx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0" name="Elbow Connector 1029"/>
          <p:cNvCxnSpPr>
            <a:stCxn id="15" idx="1"/>
            <a:endCxn id="12" idx="0"/>
          </p:cNvCxnSpPr>
          <p:nvPr/>
        </p:nvCxnSpPr>
        <p:spPr>
          <a:xfrm rot="10800000" flipV="1">
            <a:off x="1835697" y="4762942"/>
            <a:ext cx="1209311" cy="250234"/>
          </a:xfrm>
          <a:prstGeom prst="bentConnector2">
            <a:avLst/>
          </a:prstGeom>
          <a:ln>
            <a:solidFill>
              <a:schemeClr val="tx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2" name="Straight Arrow Connector 1031"/>
          <p:cNvCxnSpPr>
            <a:stCxn id="12" idx="2"/>
            <a:endCxn id="13" idx="0"/>
          </p:cNvCxnSpPr>
          <p:nvPr/>
        </p:nvCxnSpPr>
        <p:spPr>
          <a:xfrm>
            <a:off x="1835696" y="5360583"/>
            <a:ext cx="0" cy="156649"/>
          </a:xfrm>
          <a:prstGeom prst="straightConnector1">
            <a:avLst/>
          </a:prstGeom>
          <a:ln>
            <a:solidFill>
              <a:schemeClr val="tx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4" name="Elbow Connector 1033"/>
          <p:cNvCxnSpPr>
            <a:stCxn id="15" idx="3"/>
            <a:endCxn id="16" idx="0"/>
          </p:cNvCxnSpPr>
          <p:nvPr/>
        </p:nvCxnSpPr>
        <p:spPr>
          <a:xfrm>
            <a:off x="5679997" y="4762942"/>
            <a:ext cx="1124251" cy="250234"/>
          </a:xfrm>
          <a:prstGeom prst="bentConnector2">
            <a:avLst/>
          </a:prstGeom>
          <a:ln>
            <a:solidFill>
              <a:schemeClr val="tx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6" name="Straight Arrow Connector 1035"/>
          <p:cNvCxnSpPr>
            <a:stCxn id="16" idx="2"/>
            <a:endCxn id="18" idx="0"/>
          </p:cNvCxnSpPr>
          <p:nvPr/>
        </p:nvCxnSpPr>
        <p:spPr>
          <a:xfrm>
            <a:off x="6804248" y="5360583"/>
            <a:ext cx="0" cy="144016"/>
          </a:xfrm>
          <a:prstGeom prst="straightConnector1">
            <a:avLst/>
          </a:prstGeom>
          <a:ln>
            <a:solidFill>
              <a:schemeClr val="tx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763688" y="2452826"/>
            <a:ext cx="522900" cy="369332"/>
          </a:xfrm>
          <a:prstGeom prst="rect">
            <a:avLst/>
          </a:prstGeom>
          <a:noFill/>
        </p:spPr>
        <p:txBody>
          <a:bodyPr wrap="none" rtlCol="0">
            <a:spAutoFit/>
          </a:bodyPr>
          <a:lstStyle/>
          <a:p>
            <a:pPr algn="l"/>
            <a:r>
              <a:rPr lang="el-GR" sz="1800" b="0" dirty="0" smtClean="0">
                <a:solidFill>
                  <a:schemeClr val="tx1"/>
                </a:solidFill>
                <a:latin typeface="+mn-lt"/>
              </a:rPr>
              <a:t>Ναι</a:t>
            </a:r>
            <a:endParaRPr lang="en-US" sz="1800" b="0" dirty="0">
              <a:solidFill>
                <a:schemeClr val="tx1"/>
              </a:solidFill>
              <a:latin typeface="+mn-lt"/>
            </a:endParaRPr>
          </a:p>
        </p:txBody>
      </p:sp>
      <p:sp>
        <p:nvSpPr>
          <p:cNvPr id="30" name="TextBox 29"/>
          <p:cNvSpPr txBox="1"/>
          <p:nvPr/>
        </p:nvSpPr>
        <p:spPr>
          <a:xfrm>
            <a:off x="2176892" y="4437112"/>
            <a:ext cx="522900" cy="369332"/>
          </a:xfrm>
          <a:prstGeom prst="rect">
            <a:avLst/>
          </a:prstGeom>
          <a:noFill/>
        </p:spPr>
        <p:txBody>
          <a:bodyPr wrap="none" rtlCol="0">
            <a:spAutoFit/>
          </a:bodyPr>
          <a:lstStyle/>
          <a:p>
            <a:pPr algn="l"/>
            <a:r>
              <a:rPr lang="el-GR" sz="1800" b="0" dirty="0" smtClean="0">
                <a:solidFill>
                  <a:schemeClr val="tx1"/>
                </a:solidFill>
                <a:latin typeface="+mn-lt"/>
              </a:rPr>
              <a:t>Ναι</a:t>
            </a:r>
            <a:endParaRPr lang="en-US" sz="1800" b="0" dirty="0">
              <a:solidFill>
                <a:schemeClr val="tx1"/>
              </a:solidFill>
              <a:latin typeface="+mn-lt"/>
            </a:endParaRPr>
          </a:p>
        </p:txBody>
      </p:sp>
      <p:sp>
        <p:nvSpPr>
          <p:cNvPr id="32" name="Rectangle 31"/>
          <p:cNvSpPr/>
          <p:nvPr/>
        </p:nvSpPr>
        <p:spPr>
          <a:xfrm>
            <a:off x="467544" y="5974546"/>
            <a:ext cx="2736304" cy="334774"/>
          </a:xfrm>
          <a:prstGeom prst="rect">
            <a:avLst/>
          </a:prstGeom>
          <a:solidFill>
            <a:schemeClr val="tx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b="0" dirty="0" smtClean="0"/>
              <a:t>Παραλαβή απόδειξης </a:t>
            </a:r>
            <a:endParaRPr lang="el-GR" sz="1600" b="0" dirty="0"/>
          </a:p>
        </p:txBody>
      </p:sp>
      <p:cxnSp>
        <p:nvCxnSpPr>
          <p:cNvPr id="22" name="Straight Arrow Connector 21"/>
          <p:cNvCxnSpPr>
            <a:stCxn id="13" idx="2"/>
            <a:endCxn id="32" idx="0"/>
          </p:cNvCxnSpPr>
          <p:nvPr/>
        </p:nvCxnSpPr>
        <p:spPr>
          <a:xfrm>
            <a:off x="1835696" y="5852006"/>
            <a:ext cx="0" cy="122540"/>
          </a:xfrm>
          <a:prstGeom prst="straightConnector1">
            <a:avLst/>
          </a:prstGeom>
          <a:ln>
            <a:solidFill>
              <a:schemeClr val="tx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397209" y="3416366"/>
            <a:ext cx="534121" cy="369332"/>
          </a:xfrm>
          <a:prstGeom prst="rect">
            <a:avLst/>
          </a:prstGeom>
          <a:noFill/>
        </p:spPr>
        <p:txBody>
          <a:bodyPr wrap="none" rtlCol="0">
            <a:spAutoFit/>
          </a:bodyPr>
          <a:lstStyle/>
          <a:p>
            <a:pPr algn="l"/>
            <a:r>
              <a:rPr lang="el-GR" sz="1800" b="0" dirty="0" smtClean="0">
                <a:solidFill>
                  <a:schemeClr val="tx1"/>
                </a:solidFill>
                <a:latin typeface="+mn-lt"/>
              </a:rPr>
              <a:t>Όχι</a:t>
            </a:r>
            <a:endParaRPr lang="en-US" sz="1800" b="0" dirty="0">
              <a:solidFill>
                <a:schemeClr val="tx1"/>
              </a:solidFill>
              <a:latin typeface="+mn-lt"/>
            </a:endParaRPr>
          </a:p>
        </p:txBody>
      </p:sp>
      <p:sp>
        <p:nvSpPr>
          <p:cNvPr id="36" name="TextBox 35"/>
          <p:cNvSpPr txBox="1"/>
          <p:nvPr/>
        </p:nvSpPr>
        <p:spPr>
          <a:xfrm>
            <a:off x="5868144" y="4427820"/>
            <a:ext cx="534121" cy="369332"/>
          </a:xfrm>
          <a:prstGeom prst="rect">
            <a:avLst/>
          </a:prstGeom>
          <a:noFill/>
        </p:spPr>
        <p:txBody>
          <a:bodyPr wrap="none" rtlCol="0">
            <a:spAutoFit/>
          </a:bodyPr>
          <a:lstStyle/>
          <a:p>
            <a:pPr algn="l"/>
            <a:r>
              <a:rPr lang="el-GR" sz="1800" b="0" dirty="0" smtClean="0">
                <a:solidFill>
                  <a:schemeClr val="tx1"/>
                </a:solidFill>
                <a:latin typeface="+mn-lt"/>
              </a:rPr>
              <a:t>Όχι</a:t>
            </a:r>
            <a:endParaRPr lang="en-US" sz="1800" b="0" dirty="0">
              <a:solidFill>
                <a:schemeClr val="tx1"/>
              </a:solidFill>
              <a:latin typeface="+mn-lt"/>
            </a:endParaRPr>
          </a:p>
        </p:txBody>
      </p:sp>
    </p:spTree>
    <p:extLst>
      <p:ext uri="{BB962C8B-B14F-4D97-AF65-F5344CB8AC3E}">
        <p14:creationId xmlns:p14="http://schemas.microsoft.com/office/powerpoint/2010/main" val="156903906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z="2800" b="0" dirty="0" smtClean="0"/>
              <a:t>ΑΤΜ – Σύγκριση ΙΑΕ &amp; Διαγράμματος ροής</a:t>
            </a:r>
            <a:endParaRPr lang="el-GR" sz="2800" b="0" dirty="0"/>
          </a:p>
        </p:txBody>
      </p:sp>
      <p:sp>
        <p:nvSpPr>
          <p:cNvPr id="3" name="Θέση υποσέλιδου 2"/>
          <p:cNvSpPr>
            <a:spLocks noGrp="1"/>
          </p:cNvSpPr>
          <p:nvPr>
            <p:ph type="ftr" sz="quarter" idx="11"/>
          </p:nvPr>
        </p:nvSpPr>
        <p:spPr>
          <a:xfrm>
            <a:off x="2627784" y="6492875"/>
            <a:ext cx="3960440" cy="365125"/>
          </a:xfrm>
        </p:spPr>
        <p:txBody>
          <a:bodyPr/>
          <a:lstStyle/>
          <a:p>
            <a:pPr>
              <a:defRPr/>
            </a:pPr>
            <a:r>
              <a:rPr lang="el-GR" dirty="0" smtClean="0"/>
              <a:t>Εργονομία - ΕΜΠ - </a:t>
            </a:r>
            <a:r>
              <a:rPr lang="el-GR" dirty="0" err="1" smtClean="0"/>
              <a:t>Χρηστοκεντρικός</a:t>
            </a:r>
            <a:r>
              <a:rPr lang="el-GR" dirty="0" smtClean="0"/>
              <a:t> Σχεδιασμός</a:t>
            </a:r>
          </a:p>
        </p:txBody>
      </p:sp>
      <p:sp>
        <p:nvSpPr>
          <p:cNvPr id="4" name="Θέση αριθμού διαφάνειας 3"/>
          <p:cNvSpPr>
            <a:spLocks noGrp="1"/>
          </p:cNvSpPr>
          <p:nvPr>
            <p:ph type="sldNum" sz="quarter" idx="12"/>
          </p:nvPr>
        </p:nvSpPr>
        <p:spPr/>
        <p:txBody>
          <a:bodyPr/>
          <a:lstStyle/>
          <a:p>
            <a:pPr>
              <a:defRPr/>
            </a:pPr>
            <a:fld id="{7C61276D-71F1-435A-8CE3-64760D61488A}" type="slidenum">
              <a:rPr lang="en-GB" smtClean="0"/>
              <a:pPr>
                <a:defRPr/>
              </a:pPr>
              <a:t>47</a:t>
            </a:fld>
            <a:endParaRPr lang="en-GB" dirty="0"/>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764704"/>
            <a:ext cx="6379920" cy="2703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6056" y="3539275"/>
            <a:ext cx="4032448" cy="2914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08831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t>Η ΙΑΚ δεν είναι απλά μια διαδικαστική </a:t>
            </a:r>
            <a:r>
              <a:rPr lang="el-GR" dirty="0" smtClean="0"/>
              <a:t>αποτύπωση</a:t>
            </a:r>
            <a:endParaRPr lang="el-GR" dirty="0"/>
          </a:p>
        </p:txBody>
      </p:sp>
      <p:sp>
        <p:nvSpPr>
          <p:cNvPr id="4" name="Θέση υποσέλιδου 3"/>
          <p:cNvSpPr>
            <a:spLocks noGrp="1"/>
          </p:cNvSpPr>
          <p:nvPr>
            <p:ph type="ftr" sz="quarter" idx="11"/>
          </p:nvPr>
        </p:nvSpPr>
        <p:spPr/>
        <p:txBody>
          <a:bodyPr/>
          <a:lstStyle/>
          <a:p>
            <a:pPr>
              <a:defRPr/>
            </a:pPr>
            <a:r>
              <a:rPr lang="el-GR" smtClean="0"/>
              <a:t>Εργονομία - ΕΜΠ - Χρηστοκεντρικός Σχεδιασμός</a:t>
            </a:r>
            <a:endParaRPr lang="en-GB" dirty="0"/>
          </a:p>
        </p:txBody>
      </p:sp>
      <p:sp>
        <p:nvSpPr>
          <p:cNvPr id="5" name="Θέση αριθμού διαφάνειας 4"/>
          <p:cNvSpPr>
            <a:spLocks noGrp="1"/>
          </p:cNvSpPr>
          <p:nvPr>
            <p:ph type="sldNum" sz="quarter" idx="12"/>
          </p:nvPr>
        </p:nvSpPr>
        <p:spPr/>
        <p:txBody>
          <a:bodyPr/>
          <a:lstStyle/>
          <a:p>
            <a:pPr>
              <a:defRPr/>
            </a:pPr>
            <a:fld id="{66B988B7-2139-4CED-ACDB-0CAF520E1758}" type="slidenum">
              <a:rPr lang="en-GB" smtClean="0"/>
              <a:pPr>
                <a:defRPr/>
              </a:pPr>
              <a:t>48</a:t>
            </a:fld>
            <a:endParaRPr lang="en-GB" dirty="0"/>
          </a:p>
        </p:txBody>
      </p:sp>
      <p:sp>
        <p:nvSpPr>
          <p:cNvPr id="6" name="TextBox 5"/>
          <p:cNvSpPr txBox="1"/>
          <p:nvPr/>
        </p:nvSpPr>
        <p:spPr>
          <a:xfrm>
            <a:off x="571500" y="952500"/>
            <a:ext cx="8248972" cy="5324535"/>
          </a:xfrm>
          <a:prstGeom prst="rect">
            <a:avLst/>
          </a:prstGeom>
          <a:noFill/>
        </p:spPr>
        <p:txBody>
          <a:bodyPr wrap="square" rtlCol="0">
            <a:spAutoFit/>
          </a:bodyPr>
          <a:lstStyle/>
          <a:p>
            <a:pPr marL="355600" indent="-355600" algn="l">
              <a:spcAft>
                <a:spcPts val="1200"/>
              </a:spcAft>
              <a:buFont typeface="Arial" pitchFamily="34" charset="0"/>
              <a:buChar char="•"/>
            </a:pPr>
            <a:r>
              <a:rPr lang="el-GR" sz="2000" b="0" dirty="0" smtClean="0">
                <a:solidFill>
                  <a:schemeClr val="tx1"/>
                </a:solidFill>
                <a:latin typeface="CF Din" panose="00000400000000000000" pitchFamily="2" charset="0"/>
              </a:rPr>
              <a:t>Σχεδόν πάντα απαιτούνται αρκετοί κύκλοι επανασχεδίασης έως ότι σταθεροποιηθεί η ιεραρχία στόχων – υποστόχων</a:t>
            </a:r>
          </a:p>
          <a:p>
            <a:pPr marL="342900" indent="-342900" algn="l">
              <a:spcAft>
                <a:spcPts val="1200"/>
              </a:spcAft>
              <a:buFont typeface="Arial" pitchFamily="34" charset="0"/>
              <a:buChar char="•"/>
            </a:pPr>
            <a:r>
              <a:rPr lang="el-GR" sz="2000" b="0" dirty="0" smtClean="0">
                <a:solidFill>
                  <a:schemeClr val="tx1"/>
                </a:solidFill>
                <a:latin typeface="CF Din" panose="00000400000000000000" pitchFamily="2" charset="0"/>
              </a:rPr>
              <a:t>Δεν υπάρχουν αυστηροί κανόνες για την κατασκευή των διαγραμμάτων άρα..</a:t>
            </a:r>
          </a:p>
          <a:p>
            <a:pPr marL="342900" indent="-342900" algn="l">
              <a:spcAft>
                <a:spcPts val="1200"/>
              </a:spcAft>
              <a:buFont typeface="Arial" pitchFamily="34" charset="0"/>
              <a:buChar char="•"/>
            </a:pPr>
            <a:r>
              <a:rPr lang="el-GR" sz="2000" b="0" dirty="0">
                <a:solidFill>
                  <a:schemeClr val="tx1"/>
                </a:solidFill>
                <a:latin typeface="CF Din" panose="00000400000000000000" pitchFamily="2" charset="0"/>
              </a:rPr>
              <a:t>Δ</a:t>
            </a:r>
            <a:r>
              <a:rPr lang="el-GR" sz="2000" b="0" dirty="0" smtClean="0">
                <a:solidFill>
                  <a:schemeClr val="tx1"/>
                </a:solidFill>
                <a:latin typeface="CF Din" panose="00000400000000000000" pitchFamily="2" charset="0"/>
              </a:rPr>
              <a:t>ιαφορετικοί αναλυτές συχνά παράγουν ασυνεπείς ιεραρχίες σε διάφορα επίπεδα λεπτομέρειας</a:t>
            </a:r>
            <a:r>
              <a:rPr lang="en-US" sz="2000" b="0" dirty="0" smtClean="0">
                <a:solidFill>
                  <a:schemeClr val="tx1"/>
                </a:solidFill>
                <a:latin typeface="CF Din" panose="00000400000000000000" pitchFamily="2" charset="0"/>
              </a:rPr>
              <a:t> </a:t>
            </a:r>
            <a:endParaRPr lang="el-GR" sz="2000" b="0" dirty="0" smtClean="0">
              <a:solidFill>
                <a:schemeClr val="tx1"/>
              </a:solidFill>
              <a:latin typeface="CF Din" panose="00000400000000000000" pitchFamily="2" charset="0"/>
            </a:endParaRPr>
          </a:p>
          <a:p>
            <a:pPr marL="342900" indent="-342900" algn="l">
              <a:spcAft>
                <a:spcPts val="1200"/>
              </a:spcAft>
              <a:buFont typeface="Arial" pitchFamily="34" charset="0"/>
              <a:buChar char="•"/>
            </a:pPr>
            <a:r>
              <a:rPr lang="el-GR" sz="2000" b="0" dirty="0" smtClean="0">
                <a:solidFill>
                  <a:schemeClr val="tx1"/>
                </a:solidFill>
                <a:latin typeface="CF Din" panose="00000400000000000000" pitchFamily="2" charset="0"/>
              </a:rPr>
              <a:t>Η ΙΑΚ απαιτεί και θεωρητική κατάρτιση και εμπειρία. Δεν είναι πάντα άμεσα εφαρμόσιμη από αρχάριους</a:t>
            </a:r>
            <a:r>
              <a:rPr lang="en-US" sz="2000" b="0" dirty="0" smtClean="0">
                <a:solidFill>
                  <a:schemeClr val="tx1"/>
                </a:solidFill>
                <a:latin typeface="CF Din" panose="00000400000000000000" pitchFamily="2" charset="0"/>
              </a:rPr>
              <a:t>.</a:t>
            </a:r>
            <a:endParaRPr lang="en-US" sz="2000" b="0" dirty="0">
              <a:solidFill>
                <a:schemeClr val="tx1"/>
              </a:solidFill>
              <a:latin typeface="CF Din" panose="00000400000000000000" pitchFamily="2" charset="0"/>
            </a:endParaRPr>
          </a:p>
          <a:p>
            <a:pPr marL="342900" indent="-342900" algn="l">
              <a:spcAft>
                <a:spcPts val="1200"/>
              </a:spcAft>
              <a:buFont typeface="Arial" pitchFamily="34" charset="0"/>
              <a:buChar char="•"/>
            </a:pPr>
            <a:r>
              <a:rPr lang="el-GR" sz="2000" b="0" dirty="0" smtClean="0">
                <a:solidFill>
                  <a:schemeClr val="tx1"/>
                </a:solidFill>
                <a:latin typeface="CF Din" panose="00000400000000000000" pitchFamily="2" charset="0"/>
              </a:rPr>
              <a:t>Η ΙΑΚ δεν είναι μέθοδος πρόβλεψης, είναι </a:t>
            </a:r>
            <a:r>
              <a:rPr lang="el-GR" sz="2000" b="0" u="sng" dirty="0" smtClean="0">
                <a:solidFill>
                  <a:schemeClr val="tx1"/>
                </a:solidFill>
                <a:latin typeface="CF Din" panose="00000400000000000000" pitchFamily="2" charset="0"/>
              </a:rPr>
              <a:t>μέθοδος αποτύπωσης </a:t>
            </a:r>
            <a:r>
              <a:rPr lang="el-GR" sz="2000" b="0" dirty="0" smtClean="0">
                <a:solidFill>
                  <a:schemeClr val="tx1"/>
                </a:solidFill>
                <a:latin typeface="CF Din" panose="00000400000000000000" pitchFamily="2" charset="0"/>
              </a:rPr>
              <a:t>(ήδη υπαρχόντων καθηκόντων) </a:t>
            </a:r>
            <a:r>
              <a:rPr lang="el-GR" sz="2000" b="0" u="sng" dirty="0" smtClean="0">
                <a:solidFill>
                  <a:schemeClr val="tx1"/>
                </a:solidFill>
                <a:latin typeface="CF Din" panose="00000400000000000000" pitchFamily="2" charset="0"/>
              </a:rPr>
              <a:t>ή προδιαγραφής </a:t>
            </a:r>
            <a:r>
              <a:rPr lang="el-GR" sz="2000" b="0" dirty="0" smtClean="0">
                <a:solidFill>
                  <a:schemeClr val="tx1"/>
                </a:solidFill>
                <a:latin typeface="CF Din" panose="00000400000000000000" pitchFamily="2" charset="0"/>
              </a:rPr>
              <a:t>(σχεδιαζόμενων σε προχωρημένο στάδιο καθηκόντων)</a:t>
            </a:r>
            <a:endParaRPr lang="en-US" sz="2000" b="0" dirty="0">
              <a:solidFill>
                <a:schemeClr val="tx1"/>
              </a:solidFill>
              <a:latin typeface="CF Din" panose="00000400000000000000" pitchFamily="2" charset="0"/>
            </a:endParaRPr>
          </a:p>
          <a:p>
            <a:pPr marL="342900" indent="-342900" algn="l">
              <a:spcAft>
                <a:spcPts val="1200"/>
              </a:spcAft>
              <a:buFont typeface="Arial" pitchFamily="34" charset="0"/>
              <a:buChar char="•"/>
            </a:pPr>
            <a:r>
              <a:rPr lang="el-GR" sz="2000" b="0" dirty="0" smtClean="0">
                <a:solidFill>
                  <a:schemeClr val="tx1"/>
                </a:solidFill>
                <a:latin typeface="CF Din" panose="00000400000000000000" pitchFamily="2" charset="0"/>
              </a:rPr>
              <a:t>Τα διαγράμματα μιας ΙΑΚ μπορεί εύκολα να γίνουν περίπλοκα και δύσχρηστα</a:t>
            </a:r>
            <a:r>
              <a:rPr lang="en-US" sz="2000" b="0" dirty="0" smtClean="0">
                <a:solidFill>
                  <a:schemeClr val="tx1"/>
                </a:solidFill>
                <a:latin typeface="CF Din" panose="00000400000000000000" pitchFamily="2" charset="0"/>
              </a:rPr>
              <a:t>.</a:t>
            </a:r>
            <a:endParaRPr lang="en-US" sz="2000" b="0" dirty="0">
              <a:solidFill>
                <a:schemeClr val="tx1"/>
              </a:solidFill>
              <a:latin typeface="CF Din" panose="00000400000000000000" pitchFamily="2" charset="0"/>
            </a:endParaRPr>
          </a:p>
        </p:txBody>
      </p:sp>
    </p:spTree>
    <p:extLst>
      <p:ext uri="{BB962C8B-B14F-4D97-AF65-F5344CB8AC3E}">
        <p14:creationId xmlns:p14="http://schemas.microsoft.com/office/powerpoint/2010/main" val="581659237"/>
      </p:ext>
    </p:extLst>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t>Η ΙΑΚ επηρεάζει ιδιαίτερα τον τελικό </a:t>
            </a:r>
            <a:r>
              <a:rPr lang="el-GR" dirty="0" smtClean="0"/>
              <a:t>σχεδιασμό</a:t>
            </a:r>
            <a:endParaRPr lang="el-GR" dirty="0"/>
          </a:p>
        </p:txBody>
      </p:sp>
      <p:sp>
        <p:nvSpPr>
          <p:cNvPr id="4" name="Θέση υποσέλιδου 3"/>
          <p:cNvSpPr>
            <a:spLocks noGrp="1"/>
          </p:cNvSpPr>
          <p:nvPr>
            <p:ph type="ftr" sz="quarter" idx="11"/>
          </p:nvPr>
        </p:nvSpPr>
        <p:spPr/>
        <p:txBody>
          <a:bodyPr/>
          <a:lstStyle/>
          <a:p>
            <a:pPr>
              <a:defRPr/>
            </a:pPr>
            <a:r>
              <a:rPr lang="el-GR" smtClean="0"/>
              <a:t>Εργονομία - ΕΜΠ - Χρηστοκεντρικός Σχεδιασμός</a:t>
            </a:r>
            <a:endParaRPr lang="en-GB" dirty="0"/>
          </a:p>
        </p:txBody>
      </p:sp>
      <p:sp>
        <p:nvSpPr>
          <p:cNvPr id="5" name="Θέση αριθμού διαφάνειας 4"/>
          <p:cNvSpPr>
            <a:spLocks noGrp="1"/>
          </p:cNvSpPr>
          <p:nvPr>
            <p:ph type="sldNum" sz="quarter" idx="12"/>
          </p:nvPr>
        </p:nvSpPr>
        <p:spPr/>
        <p:txBody>
          <a:bodyPr/>
          <a:lstStyle/>
          <a:p>
            <a:pPr>
              <a:defRPr/>
            </a:pPr>
            <a:fld id="{66B988B7-2139-4CED-ACDB-0CAF520E1758}" type="slidenum">
              <a:rPr lang="en-GB" smtClean="0"/>
              <a:pPr>
                <a:defRPr/>
              </a:pPr>
              <a:t>49</a:t>
            </a:fld>
            <a:endParaRPr lang="en-GB" dirty="0"/>
          </a:p>
        </p:txBody>
      </p:sp>
      <p:grpSp>
        <p:nvGrpSpPr>
          <p:cNvPr id="6" name="Group 115"/>
          <p:cNvGrpSpPr>
            <a:grpSpLocks/>
          </p:cNvGrpSpPr>
          <p:nvPr/>
        </p:nvGrpSpPr>
        <p:grpSpPr bwMode="auto">
          <a:xfrm>
            <a:off x="240387" y="1190625"/>
            <a:ext cx="4187151" cy="2814637"/>
            <a:chOff x="22" y="482"/>
            <a:chExt cx="2767" cy="1860"/>
          </a:xfrm>
        </p:grpSpPr>
        <p:grpSp>
          <p:nvGrpSpPr>
            <p:cNvPr id="7" name="Group 10"/>
            <p:cNvGrpSpPr>
              <a:grpSpLocks/>
            </p:cNvGrpSpPr>
            <p:nvPr/>
          </p:nvGrpSpPr>
          <p:grpSpPr bwMode="auto">
            <a:xfrm>
              <a:off x="1111" y="482"/>
              <a:ext cx="1417" cy="408"/>
              <a:chOff x="522" y="1253"/>
              <a:chExt cx="1417" cy="408"/>
            </a:xfrm>
          </p:grpSpPr>
          <p:sp>
            <p:nvSpPr>
              <p:cNvPr id="28" name="Text Box 4"/>
              <p:cNvSpPr txBox="1">
                <a:spLocks noChangeArrowheads="1"/>
              </p:cNvSpPr>
              <p:nvPr/>
            </p:nvSpPr>
            <p:spPr bwMode="auto">
              <a:xfrm>
                <a:off x="567" y="1389"/>
                <a:ext cx="1372" cy="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pPr>
                <a:r>
                  <a:rPr lang="en-US" sz="1600" dirty="0"/>
                  <a:t>C</a:t>
                </a:r>
                <a:r>
                  <a:rPr lang="en-US" sz="1600" b="1" dirty="0" smtClean="0"/>
                  <a:t>ommunication</a:t>
                </a:r>
                <a:endParaRPr lang="en-US" sz="1600" b="1" dirty="0"/>
              </a:p>
            </p:txBody>
          </p:sp>
          <p:sp>
            <p:nvSpPr>
              <p:cNvPr id="29" name="Rectangle 8"/>
              <p:cNvSpPr>
                <a:spLocks noChangeArrowheads="1"/>
              </p:cNvSpPr>
              <p:nvPr/>
            </p:nvSpPr>
            <p:spPr bwMode="auto">
              <a:xfrm>
                <a:off x="522" y="1253"/>
                <a:ext cx="1333" cy="408"/>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sz="1600" dirty="0">
                  <a:latin typeface="CF Din" panose="00000400000000000000" pitchFamily="2" charset="0"/>
                </a:endParaRPr>
              </a:p>
            </p:txBody>
          </p:sp>
          <p:sp>
            <p:nvSpPr>
              <p:cNvPr id="30" name="Text Box 9"/>
              <p:cNvSpPr txBox="1">
                <a:spLocks noChangeArrowheads="1"/>
              </p:cNvSpPr>
              <p:nvPr/>
            </p:nvSpPr>
            <p:spPr bwMode="auto">
              <a:xfrm>
                <a:off x="735" y="1261"/>
                <a:ext cx="224"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pPr>
                <a:r>
                  <a:rPr lang="el-GR" sz="1600" b="1"/>
                  <a:t>0.</a:t>
                </a:r>
                <a:endParaRPr lang="en-US" sz="1600" b="1"/>
              </a:p>
            </p:txBody>
          </p:sp>
        </p:grpSp>
        <p:grpSp>
          <p:nvGrpSpPr>
            <p:cNvPr id="8" name="Group 11"/>
            <p:cNvGrpSpPr>
              <a:grpSpLocks/>
            </p:cNvGrpSpPr>
            <p:nvPr/>
          </p:nvGrpSpPr>
          <p:grpSpPr bwMode="auto">
            <a:xfrm>
              <a:off x="1881" y="1208"/>
              <a:ext cx="907" cy="408"/>
              <a:chOff x="703" y="1253"/>
              <a:chExt cx="907" cy="408"/>
            </a:xfrm>
          </p:grpSpPr>
          <p:sp>
            <p:nvSpPr>
              <p:cNvPr id="25" name="Text Box 12"/>
              <p:cNvSpPr txBox="1">
                <a:spLocks noChangeArrowheads="1"/>
              </p:cNvSpPr>
              <p:nvPr/>
            </p:nvSpPr>
            <p:spPr bwMode="auto">
              <a:xfrm>
                <a:off x="748" y="1389"/>
                <a:ext cx="604"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pPr>
                <a:r>
                  <a:rPr lang="en-US" sz="1600" b="1" dirty="0" smtClean="0"/>
                  <a:t>Receive</a:t>
                </a:r>
                <a:endParaRPr lang="en-US" sz="1600" b="1" dirty="0"/>
              </a:p>
            </p:txBody>
          </p:sp>
          <p:sp>
            <p:nvSpPr>
              <p:cNvPr id="26" name="Rectangle 13"/>
              <p:cNvSpPr>
                <a:spLocks noChangeArrowheads="1"/>
              </p:cNvSpPr>
              <p:nvPr/>
            </p:nvSpPr>
            <p:spPr bwMode="auto">
              <a:xfrm>
                <a:off x="703" y="1253"/>
                <a:ext cx="907" cy="408"/>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sz="1600" dirty="0">
                  <a:latin typeface="CF Din" panose="00000400000000000000" pitchFamily="2" charset="0"/>
                </a:endParaRPr>
              </a:p>
            </p:txBody>
          </p:sp>
          <p:sp>
            <p:nvSpPr>
              <p:cNvPr id="27" name="Text Box 14"/>
              <p:cNvSpPr txBox="1">
                <a:spLocks noChangeArrowheads="1"/>
              </p:cNvSpPr>
              <p:nvPr/>
            </p:nvSpPr>
            <p:spPr bwMode="auto">
              <a:xfrm>
                <a:off x="735" y="1261"/>
                <a:ext cx="224"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pPr>
                <a:r>
                  <a:rPr lang="el-GR" sz="1600" b="1"/>
                  <a:t>2.</a:t>
                </a:r>
                <a:endParaRPr lang="en-US" sz="1600" b="1"/>
              </a:p>
            </p:txBody>
          </p:sp>
        </p:grpSp>
        <p:grpSp>
          <p:nvGrpSpPr>
            <p:cNvPr id="9" name="Group 15"/>
            <p:cNvGrpSpPr>
              <a:grpSpLocks/>
            </p:cNvGrpSpPr>
            <p:nvPr/>
          </p:nvGrpSpPr>
          <p:grpSpPr bwMode="auto">
            <a:xfrm>
              <a:off x="747" y="1208"/>
              <a:ext cx="907" cy="408"/>
              <a:chOff x="703" y="1253"/>
              <a:chExt cx="907" cy="408"/>
            </a:xfrm>
          </p:grpSpPr>
          <p:sp>
            <p:nvSpPr>
              <p:cNvPr id="22" name="Text Box 16"/>
              <p:cNvSpPr txBox="1">
                <a:spLocks noChangeArrowheads="1"/>
              </p:cNvSpPr>
              <p:nvPr/>
            </p:nvSpPr>
            <p:spPr bwMode="auto">
              <a:xfrm>
                <a:off x="748" y="1389"/>
                <a:ext cx="354"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pPr>
                <a:r>
                  <a:rPr lang="en-US" sz="1600" b="1" dirty="0" smtClean="0"/>
                  <a:t>Call</a:t>
                </a:r>
                <a:endParaRPr lang="en-US" sz="1600" b="1" dirty="0"/>
              </a:p>
            </p:txBody>
          </p:sp>
          <p:sp>
            <p:nvSpPr>
              <p:cNvPr id="23" name="Rectangle 17"/>
              <p:cNvSpPr>
                <a:spLocks noChangeArrowheads="1"/>
              </p:cNvSpPr>
              <p:nvPr/>
            </p:nvSpPr>
            <p:spPr bwMode="auto">
              <a:xfrm>
                <a:off x="703" y="1253"/>
                <a:ext cx="907" cy="408"/>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sz="1600" dirty="0">
                  <a:latin typeface="CF Din" panose="00000400000000000000" pitchFamily="2" charset="0"/>
                </a:endParaRPr>
              </a:p>
            </p:txBody>
          </p:sp>
          <p:sp>
            <p:nvSpPr>
              <p:cNvPr id="24" name="Text Box 18"/>
              <p:cNvSpPr txBox="1">
                <a:spLocks noChangeArrowheads="1"/>
              </p:cNvSpPr>
              <p:nvPr/>
            </p:nvSpPr>
            <p:spPr bwMode="auto">
              <a:xfrm>
                <a:off x="735" y="1261"/>
                <a:ext cx="224"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pPr>
                <a:r>
                  <a:rPr lang="el-GR" sz="1600" b="1"/>
                  <a:t>1.</a:t>
                </a:r>
                <a:endParaRPr lang="en-US" sz="1600" b="1"/>
              </a:p>
            </p:txBody>
          </p:sp>
        </p:grpSp>
        <p:sp>
          <p:nvSpPr>
            <p:cNvPr id="10" name="Line 19"/>
            <p:cNvSpPr>
              <a:spLocks noChangeShapeType="1"/>
            </p:cNvSpPr>
            <p:nvPr/>
          </p:nvSpPr>
          <p:spPr bwMode="auto">
            <a:xfrm>
              <a:off x="1700" y="890"/>
              <a:ext cx="1"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sz="1600" dirty="0">
                <a:latin typeface="CF Din" panose="00000400000000000000" pitchFamily="2" charset="0"/>
              </a:endParaRPr>
            </a:p>
          </p:txBody>
        </p:sp>
        <p:sp>
          <p:nvSpPr>
            <p:cNvPr id="11" name="Line 20"/>
            <p:cNvSpPr>
              <a:spLocks noChangeShapeType="1"/>
            </p:cNvSpPr>
            <p:nvPr/>
          </p:nvSpPr>
          <p:spPr bwMode="auto">
            <a:xfrm>
              <a:off x="747" y="1162"/>
              <a:ext cx="2042" cy="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sz="1600" dirty="0">
                <a:latin typeface="CF Din" panose="00000400000000000000" pitchFamily="2" charset="0"/>
              </a:endParaRPr>
            </a:p>
          </p:txBody>
        </p:sp>
        <p:grpSp>
          <p:nvGrpSpPr>
            <p:cNvPr id="12" name="Group 21"/>
            <p:cNvGrpSpPr>
              <a:grpSpLocks/>
            </p:cNvGrpSpPr>
            <p:nvPr/>
          </p:nvGrpSpPr>
          <p:grpSpPr bwMode="auto">
            <a:xfrm>
              <a:off x="1156" y="1934"/>
              <a:ext cx="907" cy="408"/>
              <a:chOff x="703" y="1253"/>
              <a:chExt cx="907" cy="408"/>
            </a:xfrm>
          </p:grpSpPr>
          <p:sp>
            <p:nvSpPr>
              <p:cNvPr id="19" name="Text Box 22"/>
              <p:cNvSpPr txBox="1">
                <a:spLocks noChangeArrowheads="1"/>
              </p:cNvSpPr>
              <p:nvPr/>
            </p:nvSpPr>
            <p:spPr bwMode="auto">
              <a:xfrm>
                <a:off x="748" y="1389"/>
                <a:ext cx="372"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pPr>
                <a:r>
                  <a:rPr lang="en-US" sz="1600" b="1" dirty="0" smtClean="0"/>
                  <a:t>Text</a:t>
                </a:r>
                <a:endParaRPr lang="en-US" sz="1600" b="1" dirty="0"/>
              </a:p>
            </p:txBody>
          </p:sp>
          <p:sp>
            <p:nvSpPr>
              <p:cNvPr id="20" name="Rectangle 23"/>
              <p:cNvSpPr>
                <a:spLocks noChangeArrowheads="1"/>
              </p:cNvSpPr>
              <p:nvPr/>
            </p:nvSpPr>
            <p:spPr bwMode="auto">
              <a:xfrm>
                <a:off x="703" y="1253"/>
                <a:ext cx="907" cy="408"/>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sz="1600" dirty="0">
                  <a:latin typeface="CF Din" panose="00000400000000000000" pitchFamily="2" charset="0"/>
                </a:endParaRPr>
              </a:p>
            </p:txBody>
          </p:sp>
          <p:sp>
            <p:nvSpPr>
              <p:cNvPr id="21" name="Text Box 24"/>
              <p:cNvSpPr txBox="1">
                <a:spLocks noChangeArrowheads="1"/>
              </p:cNvSpPr>
              <p:nvPr/>
            </p:nvSpPr>
            <p:spPr bwMode="auto">
              <a:xfrm>
                <a:off x="735" y="1261"/>
                <a:ext cx="296"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pPr>
                <a:r>
                  <a:rPr lang="el-GR" sz="1600" b="1"/>
                  <a:t>1.2</a:t>
                </a:r>
                <a:endParaRPr lang="en-US" sz="1600" b="1"/>
              </a:p>
            </p:txBody>
          </p:sp>
        </p:grpSp>
        <p:grpSp>
          <p:nvGrpSpPr>
            <p:cNvPr id="13" name="Group 25"/>
            <p:cNvGrpSpPr>
              <a:grpSpLocks/>
            </p:cNvGrpSpPr>
            <p:nvPr/>
          </p:nvGrpSpPr>
          <p:grpSpPr bwMode="auto">
            <a:xfrm>
              <a:off x="22" y="1934"/>
              <a:ext cx="907" cy="408"/>
              <a:chOff x="703" y="1253"/>
              <a:chExt cx="907" cy="408"/>
            </a:xfrm>
          </p:grpSpPr>
          <p:sp>
            <p:nvSpPr>
              <p:cNvPr id="16" name="Text Box 26"/>
              <p:cNvSpPr txBox="1">
                <a:spLocks noChangeArrowheads="1"/>
              </p:cNvSpPr>
              <p:nvPr/>
            </p:nvSpPr>
            <p:spPr bwMode="auto">
              <a:xfrm>
                <a:off x="748" y="1389"/>
                <a:ext cx="447"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pPr>
                <a:r>
                  <a:rPr lang="en-US" sz="1600" b="1" dirty="0" smtClean="0"/>
                  <a:t>voice</a:t>
                </a:r>
                <a:endParaRPr lang="en-US" sz="1600" b="1" dirty="0"/>
              </a:p>
            </p:txBody>
          </p:sp>
          <p:sp>
            <p:nvSpPr>
              <p:cNvPr id="17" name="Rectangle 27"/>
              <p:cNvSpPr>
                <a:spLocks noChangeArrowheads="1"/>
              </p:cNvSpPr>
              <p:nvPr/>
            </p:nvSpPr>
            <p:spPr bwMode="auto">
              <a:xfrm>
                <a:off x="703" y="1253"/>
                <a:ext cx="907" cy="408"/>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sz="1600" dirty="0">
                  <a:latin typeface="CF Din" panose="00000400000000000000" pitchFamily="2" charset="0"/>
                </a:endParaRPr>
              </a:p>
            </p:txBody>
          </p:sp>
          <p:sp>
            <p:nvSpPr>
              <p:cNvPr id="18" name="Text Box 28"/>
              <p:cNvSpPr txBox="1">
                <a:spLocks noChangeArrowheads="1"/>
              </p:cNvSpPr>
              <p:nvPr/>
            </p:nvSpPr>
            <p:spPr bwMode="auto">
              <a:xfrm>
                <a:off x="735" y="1261"/>
                <a:ext cx="296"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pPr>
                <a:r>
                  <a:rPr lang="el-GR" sz="1600" b="1"/>
                  <a:t>1.1</a:t>
                </a:r>
                <a:endParaRPr lang="en-US" sz="1600" b="1"/>
              </a:p>
            </p:txBody>
          </p:sp>
        </p:grpSp>
        <p:sp>
          <p:nvSpPr>
            <p:cNvPr id="14" name="Line 29"/>
            <p:cNvSpPr>
              <a:spLocks noChangeShapeType="1"/>
            </p:cNvSpPr>
            <p:nvPr/>
          </p:nvSpPr>
          <p:spPr bwMode="auto">
            <a:xfrm>
              <a:off x="1021" y="1616"/>
              <a:ext cx="1"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sz="1600" dirty="0">
                <a:latin typeface="CF Din" panose="00000400000000000000" pitchFamily="2" charset="0"/>
              </a:endParaRPr>
            </a:p>
          </p:txBody>
        </p:sp>
        <p:sp>
          <p:nvSpPr>
            <p:cNvPr id="15" name="Line 30"/>
            <p:cNvSpPr>
              <a:spLocks noChangeShapeType="1"/>
            </p:cNvSpPr>
            <p:nvPr/>
          </p:nvSpPr>
          <p:spPr bwMode="auto">
            <a:xfrm>
              <a:off x="22" y="1888"/>
              <a:ext cx="2042" cy="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sz="1600" dirty="0">
                <a:latin typeface="CF Din" panose="00000400000000000000" pitchFamily="2" charset="0"/>
              </a:endParaRPr>
            </a:p>
          </p:txBody>
        </p:sp>
      </p:grpSp>
      <p:grpSp>
        <p:nvGrpSpPr>
          <p:cNvPr id="31" name="Group 116"/>
          <p:cNvGrpSpPr>
            <a:grpSpLocks/>
          </p:cNvGrpSpPr>
          <p:nvPr/>
        </p:nvGrpSpPr>
        <p:grpSpPr bwMode="auto">
          <a:xfrm>
            <a:off x="4633000" y="1190625"/>
            <a:ext cx="4187150" cy="2814637"/>
            <a:chOff x="68" y="2432"/>
            <a:chExt cx="2767" cy="1860"/>
          </a:xfrm>
        </p:grpSpPr>
        <p:grpSp>
          <p:nvGrpSpPr>
            <p:cNvPr id="32" name="Group 31"/>
            <p:cNvGrpSpPr>
              <a:grpSpLocks/>
            </p:cNvGrpSpPr>
            <p:nvPr/>
          </p:nvGrpSpPr>
          <p:grpSpPr bwMode="auto">
            <a:xfrm>
              <a:off x="1202" y="2432"/>
              <a:ext cx="1396" cy="408"/>
              <a:chOff x="567" y="1253"/>
              <a:chExt cx="1396" cy="408"/>
            </a:xfrm>
          </p:grpSpPr>
          <p:sp>
            <p:nvSpPr>
              <p:cNvPr id="53" name="Text Box 32"/>
              <p:cNvSpPr txBox="1">
                <a:spLocks noChangeArrowheads="1"/>
              </p:cNvSpPr>
              <p:nvPr/>
            </p:nvSpPr>
            <p:spPr bwMode="auto">
              <a:xfrm>
                <a:off x="567" y="1340"/>
                <a:ext cx="1093"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pPr>
                <a:r>
                  <a:rPr lang="en-US" sz="1600" b="1" dirty="0" smtClean="0"/>
                  <a:t>Communication</a:t>
                </a:r>
                <a:endParaRPr lang="en-US" sz="1600" b="1" dirty="0"/>
              </a:p>
            </p:txBody>
          </p:sp>
          <p:sp>
            <p:nvSpPr>
              <p:cNvPr id="54" name="Rectangle 33"/>
              <p:cNvSpPr>
                <a:spLocks noChangeArrowheads="1"/>
              </p:cNvSpPr>
              <p:nvPr/>
            </p:nvSpPr>
            <p:spPr bwMode="auto">
              <a:xfrm>
                <a:off x="567" y="1253"/>
                <a:ext cx="1396" cy="408"/>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sz="1600" dirty="0">
                  <a:latin typeface="CF Din" panose="00000400000000000000" pitchFamily="2" charset="0"/>
                </a:endParaRPr>
              </a:p>
            </p:txBody>
          </p:sp>
          <p:sp>
            <p:nvSpPr>
              <p:cNvPr id="55" name="Text Box 34"/>
              <p:cNvSpPr txBox="1">
                <a:spLocks noChangeArrowheads="1"/>
              </p:cNvSpPr>
              <p:nvPr/>
            </p:nvSpPr>
            <p:spPr bwMode="auto">
              <a:xfrm>
                <a:off x="735" y="1261"/>
                <a:ext cx="224"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pPr>
                <a:r>
                  <a:rPr lang="el-GR" sz="1600" b="1"/>
                  <a:t>0.</a:t>
                </a:r>
                <a:endParaRPr lang="en-US" sz="1600" b="1"/>
              </a:p>
            </p:txBody>
          </p:sp>
        </p:grpSp>
        <p:grpSp>
          <p:nvGrpSpPr>
            <p:cNvPr id="33" name="Group 35"/>
            <p:cNvGrpSpPr>
              <a:grpSpLocks/>
            </p:cNvGrpSpPr>
            <p:nvPr/>
          </p:nvGrpSpPr>
          <p:grpSpPr bwMode="auto">
            <a:xfrm>
              <a:off x="1927" y="3158"/>
              <a:ext cx="907" cy="408"/>
              <a:chOff x="703" y="1253"/>
              <a:chExt cx="907" cy="408"/>
            </a:xfrm>
          </p:grpSpPr>
          <p:sp>
            <p:nvSpPr>
              <p:cNvPr id="50" name="Text Box 36"/>
              <p:cNvSpPr txBox="1">
                <a:spLocks noChangeArrowheads="1"/>
              </p:cNvSpPr>
              <p:nvPr/>
            </p:nvSpPr>
            <p:spPr bwMode="auto">
              <a:xfrm>
                <a:off x="748" y="1389"/>
                <a:ext cx="372"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pPr>
                <a:r>
                  <a:rPr lang="en-US" sz="1600" b="1" dirty="0" smtClean="0"/>
                  <a:t>Text</a:t>
                </a:r>
                <a:endParaRPr lang="en-US" sz="1600" b="1" dirty="0"/>
              </a:p>
            </p:txBody>
          </p:sp>
          <p:sp>
            <p:nvSpPr>
              <p:cNvPr id="51" name="Rectangle 37"/>
              <p:cNvSpPr>
                <a:spLocks noChangeArrowheads="1"/>
              </p:cNvSpPr>
              <p:nvPr/>
            </p:nvSpPr>
            <p:spPr bwMode="auto">
              <a:xfrm>
                <a:off x="703" y="1253"/>
                <a:ext cx="907" cy="408"/>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sz="1600" dirty="0">
                  <a:latin typeface="CF Din" panose="00000400000000000000" pitchFamily="2" charset="0"/>
                </a:endParaRPr>
              </a:p>
            </p:txBody>
          </p:sp>
          <p:sp>
            <p:nvSpPr>
              <p:cNvPr id="52" name="Text Box 38"/>
              <p:cNvSpPr txBox="1">
                <a:spLocks noChangeArrowheads="1"/>
              </p:cNvSpPr>
              <p:nvPr/>
            </p:nvSpPr>
            <p:spPr bwMode="auto">
              <a:xfrm>
                <a:off x="735" y="1261"/>
                <a:ext cx="224"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pPr>
                <a:r>
                  <a:rPr lang="el-GR" sz="1600" b="1"/>
                  <a:t>2.</a:t>
                </a:r>
                <a:endParaRPr lang="en-US" sz="1600" b="1"/>
              </a:p>
            </p:txBody>
          </p:sp>
        </p:grpSp>
        <p:grpSp>
          <p:nvGrpSpPr>
            <p:cNvPr id="34" name="Group 39"/>
            <p:cNvGrpSpPr>
              <a:grpSpLocks/>
            </p:cNvGrpSpPr>
            <p:nvPr/>
          </p:nvGrpSpPr>
          <p:grpSpPr bwMode="auto">
            <a:xfrm>
              <a:off x="793" y="3158"/>
              <a:ext cx="907" cy="408"/>
              <a:chOff x="703" y="1253"/>
              <a:chExt cx="907" cy="408"/>
            </a:xfrm>
          </p:grpSpPr>
          <p:sp>
            <p:nvSpPr>
              <p:cNvPr id="47" name="Text Box 40"/>
              <p:cNvSpPr txBox="1">
                <a:spLocks noChangeArrowheads="1"/>
              </p:cNvSpPr>
              <p:nvPr/>
            </p:nvSpPr>
            <p:spPr bwMode="auto">
              <a:xfrm>
                <a:off x="748" y="1389"/>
                <a:ext cx="451"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pPr>
                <a:r>
                  <a:rPr lang="en-US" sz="1600" b="1" dirty="0" smtClean="0"/>
                  <a:t>Voice</a:t>
                </a:r>
                <a:endParaRPr lang="en-US" sz="1600" b="1" dirty="0"/>
              </a:p>
            </p:txBody>
          </p:sp>
          <p:sp>
            <p:nvSpPr>
              <p:cNvPr id="48" name="Rectangle 41"/>
              <p:cNvSpPr>
                <a:spLocks noChangeArrowheads="1"/>
              </p:cNvSpPr>
              <p:nvPr/>
            </p:nvSpPr>
            <p:spPr bwMode="auto">
              <a:xfrm>
                <a:off x="703" y="1253"/>
                <a:ext cx="907" cy="408"/>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sz="1600" dirty="0">
                  <a:latin typeface="CF Din" panose="00000400000000000000" pitchFamily="2" charset="0"/>
                </a:endParaRPr>
              </a:p>
            </p:txBody>
          </p:sp>
          <p:sp>
            <p:nvSpPr>
              <p:cNvPr id="49" name="Text Box 42"/>
              <p:cNvSpPr txBox="1">
                <a:spLocks noChangeArrowheads="1"/>
              </p:cNvSpPr>
              <p:nvPr/>
            </p:nvSpPr>
            <p:spPr bwMode="auto">
              <a:xfrm>
                <a:off x="735" y="1261"/>
                <a:ext cx="224"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pPr>
                <a:r>
                  <a:rPr lang="el-GR" sz="1600" b="1"/>
                  <a:t>1.</a:t>
                </a:r>
                <a:endParaRPr lang="en-US" sz="1600" b="1"/>
              </a:p>
            </p:txBody>
          </p:sp>
        </p:grpSp>
        <p:sp>
          <p:nvSpPr>
            <p:cNvPr id="35" name="Line 43"/>
            <p:cNvSpPr>
              <a:spLocks noChangeShapeType="1"/>
            </p:cNvSpPr>
            <p:nvPr/>
          </p:nvSpPr>
          <p:spPr bwMode="auto">
            <a:xfrm>
              <a:off x="1746" y="2840"/>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sz="1600" dirty="0">
                <a:latin typeface="CF Din" panose="00000400000000000000" pitchFamily="2" charset="0"/>
              </a:endParaRPr>
            </a:p>
          </p:txBody>
        </p:sp>
        <p:sp>
          <p:nvSpPr>
            <p:cNvPr id="36" name="Line 44"/>
            <p:cNvSpPr>
              <a:spLocks noChangeShapeType="1"/>
            </p:cNvSpPr>
            <p:nvPr/>
          </p:nvSpPr>
          <p:spPr bwMode="auto">
            <a:xfrm>
              <a:off x="793" y="3112"/>
              <a:ext cx="204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sz="1600" dirty="0">
                <a:latin typeface="CF Din" panose="00000400000000000000" pitchFamily="2" charset="0"/>
              </a:endParaRPr>
            </a:p>
          </p:txBody>
        </p:sp>
        <p:grpSp>
          <p:nvGrpSpPr>
            <p:cNvPr id="37" name="Group 45"/>
            <p:cNvGrpSpPr>
              <a:grpSpLocks/>
            </p:cNvGrpSpPr>
            <p:nvPr/>
          </p:nvGrpSpPr>
          <p:grpSpPr bwMode="auto">
            <a:xfrm>
              <a:off x="1202" y="3884"/>
              <a:ext cx="907" cy="408"/>
              <a:chOff x="703" y="1253"/>
              <a:chExt cx="907" cy="408"/>
            </a:xfrm>
          </p:grpSpPr>
          <p:sp>
            <p:nvSpPr>
              <p:cNvPr id="44" name="Text Box 46"/>
              <p:cNvSpPr txBox="1">
                <a:spLocks noChangeArrowheads="1"/>
              </p:cNvSpPr>
              <p:nvPr/>
            </p:nvSpPr>
            <p:spPr bwMode="auto">
              <a:xfrm>
                <a:off x="748" y="1389"/>
                <a:ext cx="604"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pPr>
                <a:r>
                  <a:rPr lang="en-US" sz="1600" b="1" dirty="0" smtClean="0"/>
                  <a:t>Receive</a:t>
                </a:r>
                <a:endParaRPr lang="en-US" sz="1600" b="1" dirty="0"/>
              </a:p>
            </p:txBody>
          </p:sp>
          <p:sp>
            <p:nvSpPr>
              <p:cNvPr id="45" name="Rectangle 47"/>
              <p:cNvSpPr>
                <a:spLocks noChangeArrowheads="1"/>
              </p:cNvSpPr>
              <p:nvPr/>
            </p:nvSpPr>
            <p:spPr bwMode="auto">
              <a:xfrm>
                <a:off x="703" y="1253"/>
                <a:ext cx="907" cy="408"/>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sz="1600" dirty="0">
                  <a:latin typeface="CF Din" panose="00000400000000000000" pitchFamily="2" charset="0"/>
                </a:endParaRPr>
              </a:p>
            </p:txBody>
          </p:sp>
          <p:sp>
            <p:nvSpPr>
              <p:cNvPr id="46" name="Text Box 48"/>
              <p:cNvSpPr txBox="1">
                <a:spLocks noChangeArrowheads="1"/>
              </p:cNvSpPr>
              <p:nvPr/>
            </p:nvSpPr>
            <p:spPr bwMode="auto">
              <a:xfrm>
                <a:off x="735" y="1261"/>
                <a:ext cx="296"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pPr>
                <a:r>
                  <a:rPr lang="el-GR" sz="1600" b="1"/>
                  <a:t>1.2</a:t>
                </a:r>
                <a:endParaRPr lang="en-US" sz="1600" b="1"/>
              </a:p>
            </p:txBody>
          </p:sp>
        </p:grpSp>
        <p:grpSp>
          <p:nvGrpSpPr>
            <p:cNvPr id="38" name="Group 49"/>
            <p:cNvGrpSpPr>
              <a:grpSpLocks/>
            </p:cNvGrpSpPr>
            <p:nvPr/>
          </p:nvGrpSpPr>
          <p:grpSpPr bwMode="auto">
            <a:xfrm>
              <a:off x="68" y="3884"/>
              <a:ext cx="907" cy="408"/>
              <a:chOff x="703" y="1253"/>
              <a:chExt cx="907" cy="408"/>
            </a:xfrm>
          </p:grpSpPr>
          <p:sp>
            <p:nvSpPr>
              <p:cNvPr id="41" name="Text Box 50"/>
              <p:cNvSpPr txBox="1">
                <a:spLocks noChangeArrowheads="1"/>
              </p:cNvSpPr>
              <p:nvPr/>
            </p:nvSpPr>
            <p:spPr bwMode="auto">
              <a:xfrm>
                <a:off x="748" y="1389"/>
                <a:ext cx="354"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pPr>
                <a:r>
                  <a:rPr lang="en-US" sz="1600" b="1" dirty="0" smtClean="0"/>
                  <a:t>Call</a:t>
                </a:r>
                <a:endParaRPr lang="en-US" sz="1600" b="1" dirty="0"/>
              </a:p>
            </p:txBody>
          </p:sp>
          <p:sp>
            <p:nvSpPr>
              <p:cNvPr id="42" name="Rectangle 51"/>
              <p:cNvSpPr>
                <a:spLocks noChangeArrowheads="1"/>
              </p:cNvSpPr>
              <p:nvPr/>
            </p:nvSpPr>
            <p:spPr bwMode="auto">
              <a:xfrm>
                <a:off x="703" y="1253"/>
                <a:ext cx="907" cy="408"/>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sz="1600" dirty="0">
                  <a:latin typeface="CF Din" panose="00000400000000000000" pitchFamily="2" charset="0"/>
                </a:endParaRPr>
              </a:p>
            </p:txBody>
          </p:sp>
          <p:sp>
            <p:nvSpPr>
              <p:cNvPr id="43" name="Text Box 52"/>
              <p:cNvSpPr txBox="1">
                <a:spLocks noChangeArrowheads="1"/>
              </p:cNvSpPr>
              <p:nvPr/>
            </p:nvSpPr>
            <p:spPr bwMode="auto">
              <a:xfrm>
                <a:off x="735" y="1261"/>
                <a:ext cx="296"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pPr>
                <a:r>
                  <a:rPr lang="el-GR" sz="1600" b="1"/>
                  <a:t>1.1</a:t>
                </a:r>
                <a:endParaRPr lang="en-US" sz="1600" b="1"/>
              </a:p>
            </p:txBody>
          </p:sp>
        </p:grpSp>
        <p:sp>
          <p:nvSpPr>
            <p:cNvPr id="39" name="Line 53"/>
            <p:cNvSpPr>
              <a:spLocks noChangeShapeType="1"/>
            </p:cNvSpPr>
            <p:nvPr/>
          </p:nvSpPr>
          <p:spPr bwMode="auto">
            <a:xfrm>
              <a:off x="1067" y="3566"/>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sz="1600" dirty="0">
                <a:latin typeface="CF Din" panose="00000400000000000000" pitchFamily="2" charset="0"/>
              </a:endParaRPr>
            </a:p>
          </p:txBody>
        </p:sp>
        <p:sp>
          <p:nvSpPr>
            <p:cNvPr id="40" name="Line 54"/>
            <p:cNvSpPr>
              <a:spLocks noChangeShapeType="1"/>
            </p:cNvSpPr>
            <p:nvPr/>
          </p:nvSpPr>
          <p:spPr bwMode="auto">
            <a:xfrm>
              <a:off x="68" y="3838"/>
              <a:ext cx="204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sz="1600" dirty="0">
                <a:latin typeface="CF Din" panose="00000400000000000000" pitchFamily="2" charset="0"/>
              </a:endParaRPr>
            </a:p>
          </p:txBody>
        </p:sp>
      </p:grpSp>
      <p:grpSp>
        <p:nvGrpSpPr>
          <p:cNvPr id="56" name="Group 114"/>
          <p:cNvGrpSpPr>
            <a:grpSpLocks/>
          </p:cNvGrpSpPr>
          <p:nvPr/>
        </p:nvGrpSpPr>
        <p:grpSpPr bwMode="auto">
          <a:xfrm>
            <a:off x="1981941" y="4591191"/>
            <a:ext cx="5903171" cy="1717533"/>
            <a:chOff x="2426" y="1751"/>
            <a:chExt cx="3901" cy="1135"/>
          </a:xfrm>
        </p:grpSpPr>
        <p:grpSp>
          <p:nvGrpSpPr>
            <p:cNvPr id="57" name="Group 90"/>
            <p:cNvGrpSpPr>
              <a:grpSpLocks/>
            </p:cNvGrpSpPr>
            <p:nvPr/>
          </p:nvGrpSpPr>
          <p:grpSpPr bwMode="auto">
            <a:xfrm>
              <a:off x="2684" y="1751"/>
              <a:ext cx="1194" cy="408"/>
              <a:chOff x="416" y="1253"/>
              <a:chExt cx="1194" cy="408"/>
            </a:xfrm>
          </p:grpSpPr>
          <p:sp>
            <p:nvSpPr>
              <p:cNvPr id="76" name="Text Box 91"/>
              <p:cNvSpPr txBox="1">
                <a:spLocks noChangeArrowheads="1"/>
              </p:cNvSpPr>
              <p:nvPr/>
            </p:nvSpPr>
            <p:spPr bwMode="auto">
              <a:xfrm>
                <a:off x="428" y="1389"/>
                <a:ext cx="1093"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pPr>
                <a:r>
                  <a:rPr lang="en-US" sz="1600" b="1" dirty="0" smtClean="0"/>
                  <a:t>Communication</a:t>
                </a:r>
                <a:endParaRPr lang="en-US" sz="1600" b="1" dirty="0"/>
              </a:p>
            </p:txBody>
          </p:sp>
          <p:sp>
            <p:nvSpPr>
              <p:cNvPr id="77" name="Rectangle 92"/>
              <p:cNvSpPr>
                <a:spLocks noChangeArrowheads="1"/>
              </p:cNvSpPr>
              <p:nvPr/>
            </p:nvSpPr>
            <p:spPr bwMode="auto">
              <a:xfrm>
                <a:off x="416" y="1253"/>
                <a:ext cx="1194" cy="408"/>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sz="1600" dirty="0">
                  <a:latin typeface="CF Din" panose="00000400000000000000" pitchFamily="2" charset="0"/>
                </a:endParaRPr>
              </a:p>
            </p:txBody>
          </p:sp>
          <p:sp>
            <p:nvSpPr>
              <p:cNvPr id="78" name="Text Box 93"/>
              <p:cNvSpPr txBox="1">
                <a:spLocks noChangeArrowheads="1"/>
              </p:cNvSpPr>
              <p:nvPr/>
            </p:nvSpPr>
            <p:spPr bwMode="auto">
              <a:xfrm>
                <a:off x="735" y="1261"/>
                <a:ext cx="224"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pPr>
                <a:r>
                  <a:rPr lang="el-GR" sz="1600" b="1"/>
                  <a:t>0.</a:t>
                </a:r>
                <a:endParaRPr lang="en-US" sz="1600" b="1"/>
              </a:p>
            </p:txBody>
          </p:sp>
        </p:grpSp>
        <p:grpSp>
          <p:nvGrpSpPr>
            <p:cNvPr id="58" name="Group 94"/>
            <p:cNvGrpSpPr>
              <a:grpSpLocks/>
            </p:cNvGrpSpPr>
            <p:nvPr/>
          </p:nvGrpSpPr>
          <p:grpSpPr bwMode="auto">
            <a:xfrm>
              <a:off x="3424" y="2477"/>
              <a:ext cx="907" cy="408"/>
              <a:chOff x="703" y="1253"/>
              <a:chExt cx="907" cy="408"/>
            </a:xfrm>
          </p:grpSpPr>
          <p:sp>
            <p:nvSpPr>
              <p:cNvPr id="73" name="Text Box 95"/>
              <p:cNvSpPr txBox="1">
                <a:spLocks noChangeArrowheads="1"/>
              </p:cNvSpPr>
              <p:nvPr/>
            </p:nvSpPr>
            <p:spPr bwMode="auto">
              <a:xfrm>
                <a:off x="748" y="1389"/>
                <a:ext cx="747"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pPr>
                <a:r>
                  <a:rPr lang="en-US" sz="1600" b="1" dirty="0" smtClean="0"/>
                  <a:t>Send SMS</a:t>
                </a:r>
                <a:endParaRPr lang="en-US" sz="1600" b="1" dirty="0"/>
              </a:p>
            </p:txBody>
          </p:sp>
          <p:sp>
            <p:nvSpPr>
              <p:cNvPr id="74" name="Rectangle 96"/>
              <p:cNvSpPr>
                <a:spLocks noChangeArrowheads="1"/>
              </p:cNvSpPr>
              <p:nvPr/>
            </p:nvSpPr>
            <p:spPr bwMode="auto">
              <a:xfrm>
                <a:off x="703" y="1253"/>
                <a:ext cx="907" cy="408"/>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sz="1600" dirty="0">
                  <a:latin typeface="CF Din" panose="00000400000000000000" pitchFamily="2" charset="0"/>
                </a:endParaRPr>
              </a:p>
            </p:txBody>
          </p:sp>
          <p:sp>
            <p:nvSpPr>
              <p:cNvPr id="75" name="Text Box 97"/>
              <p:cNvSpPr txBox="1">
                <a:spLocks noChangeArrowheads="1"/>
              </p:cNvSpPr>
              <p:nvPr/>
            </p:nvSpPr>
            <p:spPr bwMode="auto">
              <a:xfrm>
                <a:off x="735" y="1261"/>
                <a:ext cx="224"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pPr>
                <a:r>
                  <a:rPr lang="el-GR" sz="1600" b="1"/>
                  <a:t>2.</a:t>
                </a:r>
                <a:endParaRPr lang="en-US" sz="1600" b="1"/>
              </a:p>
            </p:txBody>
          </p:sp>
        </p:grpSp>
        <p:grpSp>
          <p:nvGrpSpPr>
            <p:cNvPr id="59" name="Group 98"/>
            <p:cNvGrpSpPr>
              <a:grpSpLocks/>
            </p:cNvGrpSpPr>
            <p:nvPr/>
          </p:nvGrpSpPr>
          <p:grpSpPr bwMode="auto">
            <a:xfrm>
              <a:off x="2426" y="2477"/>
              <a:ext cx="907" cy="408"/>
              <a:chOff x="703" y="1253"/>
              <a:chExt cx="907" cy="408"/>
            </a:xfrm>
          </p:grpSpPr>
          <p:sp>
            <p:nvSpPr>
              <p:cNvPr id="70" name="Text Box 99"/>
              <p:cNvSpPr txBox="1">
                <a:spLocks noChangeArrowheads="1"/>
              </p:cNvSpPr>
              <p:nvPr/>
            </p:nvSpPr>
            <p:spPr bwMode="auto">
              <a:xfrm>
                <a:off x="748" y="1389"/>
                <a:ext cx="725"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pPr>
                <a:r>
                  <a:rPr lang="en-US" sz="1600" b="1" dirty="0" smtClean="0"/>
                  <a:t>Voice Call</a:t>
                </a:r>
                <a:endParaRPr lang="en-US" sz="1600" b="1" dirty="0"/>
              </a:p>
            </p:txBody>
          </p:sp>
          <p:sp>
            <p:nvSpPr>
              <p:cNvPr id="71" name="Rectangle 100"/>
              <p:cNvSpPr>
                <a:spLocks noChangeArrowheads="1"/>
              </p:cNvSpPr>
              <p:nvPr/>
            </p:nvSpPr>
            <p:spPr bwMode="auto">
              <a:xfrm>
                <a:off x="703" y="1253"/>
                <a:ext cx="907" cy="408"/>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sz="1600" dirty="0">
                  <a:latin typeface="CF Din" panose="00000400000000000000" pitchFamily="2" charset="0"/>
                </a:endParaRPr>
              </a:p>
            </p:txBody>
          </p:sp>
          <p:sp>
            <p:nvSpPr>
              <p:cNvPr id="72" name="Text Box 101"/>
              <p:cNvSpPr txBox="1">
                <a:spLocks noChangeArrowheads="1"/>
              </p:cNvSpPr>
              <p:nvPr/>
            </p:nvSpPr>
            <p:spPr bwMode="auto">
              <a:xfrm>
                <a:off x="735" y="1261"/>
                <a:ext cx="224"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pPr>
                <a:r>
                  <a:rPr lang="el-GR" sz="1600" b="1"/>
                  <a:t>1.</a:t>
                </a:r>
                <a:endParaRPr lang="en-US" sz="1600" b="1"/>
              </a:p>
            </p:txBody>
          </p:sp>
        </p:grpSp>
        <p:sp>
          <p:nvSpPr>
            <p:cNvPr id="60" name="Line 102"/>
            <p:cNvSpPr>
              <a:spLocks noChangeShapeType="1"/>
            </p:cNvSpPr>
            <p:nvPr/>
          </p:nvSpPr>
          <p:spPr bwMode="auto">
            <a:xfrm>
              <a:off x="3379" y="2159"/>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sz="1600" dirty="0">
                <a:latin typeface="CF Din" panose="00000400000000000000" pitchFamily="2" charset="0"/>
              </a:endParaRPr>
            </a:p>
          </p:txBody>
        </p:sp>
        <p:sp>
          <p:nvSpPr>
            <p:cNvPr id="61" name="Line 103"/>
            <p:cNvSpPr>
              <a:spLocks noChangeShapeType="1"/>
            </p:cNvSpPr>
            <p:nvPr/>
          </p:nvSpPr>
          <p:spPr bwMode="auto">
            <a:xfrm>
              <a:off x="2426" y="2431"/>
              <a:ext cx="3901" cy="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sz="1600" dirty="0">
                <a:latin typeface="CF Din" panose="00000400000000000000" pitchFamily="2" charset="0"/>
              </a:endParaRPr>
            </a:p>
          </p:txBody>
        </p:sp>
        <p:grpSp>
          <p:nvGrpSpPr>
            <p:cNvPr id="62" name="Group 104"/>
            <p:cNvGrpSpPr>
              <a:grpSpLocks/>
            </p:cNvGrpSpPr>
            <p:nvPr/>
          </p:nvGrpSpPr>
          <p:grpSpPr bwMode="auto">
            <a:xfrm>
              <a:off x="5420" y="2478"/>
              <a:ext cx="907" cy="408"/>
              <a:chOff x="703" y="1253"/>
              <a:chExt cx="907" cy="408"/>
            </a:xfrm>
          </p:grpSpPr>
          <p:sp>
            <p:nvSpPr>
              <p:cNvPr id="67" name="Text Box 105"/>
              <p:cNvSpPr txBox="1">
                <a:spLocks noChangeArrowheads="1"/>
              </p:cNvSpPr>
              <p:nvPr/>
            </p:nvSpPr>
            <p:spPr bwMode="auto">
              <a:xfrm>
                <a:off x="748" y="1389"/>
                <a:ext cx="705"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pPr>
                <a:r>
                  <a:rPr lang="en-US" sz="1600" b="1" dirty="0" smtClean="0"/>
                  <a:t>Rec. SMS</a:t>
                </a:r>
                <a:endParaRPr lang="en-US" sz="1600" b="1" dirty="0"/>
              </a:p>
            </p:txBody>
          </p:sp>
          <p:sp>
            <p:nvSpPr>
              <p:cNvPr id="68" name="Rectangle 106"/>
              <p:cNvSpPr>
                <a:spLocks noChangeArrowheads="1"/>
              </p:cNvSpPr>
              <p:nvPr/>
            </p:nvSpPr>
            <p:spPr bwMode="auto">
              <a:xfrm>
                <a:off x="703" y="1253"/>
                <a:ext cx="907" cy="408"/>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sz="1600" dirty="0">
                  <a:latin typeface="CF Din" panose="00000400000000000000" pitchFamily="2" charset="0"/>
                </a:endParaRPr>
              </a:p>
            </p:txBody>
          </p:sp>
          <p:sp>
            <p:nvSpPr>
              <p:cNvPr id="69" name="Text Box 107"/>
              <p:cNvSpPr txBox="1">
                <a:spLocks noChangeArrowheads="1"/>
              </p:cNvSpPr>
              <p:nvPr/>
            </p:nvSpPr>
            <p:spPr bwMode="auto">
              <a:xfrm>
                <a:off x="735" y="1261"/>
                <a:ext cx="224"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pPr>
                <a:r>
                  <a:rPr lang="el-GR" sz="1600" b="1"/>
                  <a:t>4.</a:t>
                </a:r>
                <a:endParaRPr lang="en-US" sz="1600" b="1"/>
              </a:p>
            </p:txBody>
          </p:sp>
        </p:grpSp>
        <p:grpSp>
          <p:nvGrpSpPr>
            <p:cNvPr id="63" name="Group 108"/>
            <p:cNvGrpSpPr>
              <a:grpSpLocks/>
            </p:cNvGrpSpPr>
            <p:nvPr/>
          </p:nvGrpSpPr>
          <p:grpSpPr bwMode="auto">
            <a:xfrm>
              <a:off x="4422" y="2478"/>
              <a:ext cx="907" cy="408"/>
              <a:chOff x="703" y="1253"/>
              <a:chExt cx="907" cy="408"/>
            </a:xfrm>
          </p:grpSpPr>
          <p:sp>
            <p:nvSpPr>
              <p:cNvPr id="64" name="Text Box 109"/>
              <p:cNvSpPr txBox="1">
                <a:spLocks noChangeArrowheads="1"/>
              </p:cNvSpPr>
              <p:nvPr/>
            </p:nvSpPr>
            <p:spPr bwMode="auto">
              <a:xfrm>
                <a:off x="748" y="1389"/>
                <a:ext cx="760"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pPr>
                <a:r>
                  <a:rPr lang="en-US" sz="1600" b="1" dirty="0" smtClean="0"/>
                  <a:t>Rec. Voice</a:t>
                </a:r>
                <a:endParaRPr lang="en-US" sz="1600" b="1" dirty="0"/>
              </a:p>
            </p:txBody>
          </p:sp>
          <p:sp>
            <p:nvSpPr>
              <p:cNvPr id="65" name="Rectangle 110"/>
              <p:cNvSpPr>
                <a:spLocks noChangeArrowheads="1"/>
              </p:cNvSpPr>
              <p:nvPr/>
            </p:nvSpPr>
            <p:spPr bwMode="auto">
              <a:xfrm>
                <a:off x="703" y="1253"/>
                <a:ext cx="907" cy="408"/>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sz="1600" dirty="0">
                  <a:latin typeface="CF Din" panose="00000400000000000000" pitchFamily="2" charset="0"/>
                </a:endParaRPr>
              </a:p>
            </p:txBody>
          </p:sp>
          <p:sp>
            <p:nvSpPr>
              <p:cNvPr id="66" name="Text Box 111"/>
              <p:cNvSpPr txBox="1">
                <a:spLocks noChangeArrowheads="1"/>
              </p:cNvSpPr>
              <p:nvPr/>
            </p:nvSpPr>
            <p:spPr bwMode="auto">
              <a:xfrm>
                <a:off x="735" y="1261"/>
                <a:ext cx="224"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pPr>
                <a:r>
                  <a:rPr lang="el-GR" sz="1600" b="1"/>
                  <a:t>3.</a:t>
                </a:r>
                <a:endParaRPr lang="en-US" sz="1600" b="1"/>
              </a:p>
            </p:txBody>
          </p:sp>
        </p:grpSp>
      </p:grpSp>
    </p:spTree>
    <p:extLst>
      <p:ext uri="{BB962C8B-B14F-4D97-AF65-F5344CB8AC3E}">
        <p14:creationId xmlns:p14="http://schemas.microsoft.com/office/powerpoint/2010/main" val="585217270"/>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p:cNvSpPr>
            <a:spLocks noGrp="1" noChangeArrowheads="1"/>
          </p:cNvSpPr>
          <p:nvPr>
            <p:ph type="title"/>
          </p:nvPr>
        </p:nvSpPr>
        <p:spPr>
          <a:xfrm>
            <a:off x="0" y="1"/>
            <a:ext cx="9144000" cy="816566"/>
          </a:xfrm>
        </p:spPr>
        <p:txBody>
          <a:bodyPr/>
          <a:lstStyle/>
          <a:p>
            <a:pPr eaLnBrk="1">
              <a:lnSpc>
                <a:spcPct val="108000"/>
              </a:lnSpc>
              <a:tabLst>
                <a:tab pos="0" algn="l"/>
                <a:tab pos="414683" algn="l"/>
                <a:tab pos="829366" algn="l"/>
                <a:tab pos="1244049" algn="l"/>
                <a:tab pos="1658732" algn="l"/>
                <a:tab pos="2073416" algn="l"/>
                <a:tab pos="2488099" algn="l"/>
                <a:tab pos="2902782" algn="l"/>
                <a:tab pos="3317465" algn="l"/>
                <a:tab pos="3732148" algn="l"/>
                <a:tab pos="4146831" algn="l"/>
                <a:tab pos="4561514" algn="l"/>
                <a:tab pos="4976197" algn="l"/>
                <a:tab pos="5390881" algn="l"/>
                <a:tab pos="5805564" algn="l"/>
                <a:tab pos="6220247" algn="l"/>
                <a:tab pos="6634930" algn="l"/>
                <a:tab pos="7049613" algn="l"/>
                <a:tab pos="7464296" algn="l"/>
                <a:tab pos="7878979" algn="l"/>
                <a:tab pos="8293662" algn="l"/>
              </a:tabLst>
            </a:pPr>
            <a:r>
              <a:rPr lang="en-US" altLang="el-GR" sz="2500" b="1"/>
              <a:t>Elements of requirements analysis</a:t>
            </a:r>
            <a:endParaRPr lang="el-GR" altLang="el-GR" sz="2500" b="1"/>
          </a:p>
        </p:txBody>
      </p:sp>
      <p:sp>
        <p:nvSpPr>
          <p:cNvPr id="5123" name="Rectangle 2"/>
          <p:cNvSpPr>
            <a:spLocks noGrp="1" noChangeArrowheads="1"/>
          </p:cNvSpPr>
          <p:nvPr>
            <p:ph type="subTitle" idx="4294967295"/>
          </p:nvPr>
        </p:nvSpPr>
        <p:spPr>
          <a:xfrm>
            <a:off x="587520" y="1208288"/>
            <a:ext cx="5184000" cy="3090564"/>
          </a:xfrm>
        </p:spPr>
        <p:txBody>
          <a:bodyPr tIns="9600" anchor="ctr"/>
          <a:lstStyle/>
          <a:p>
            <a:pPr marL="614826" indent="-614826" eaLnBrk="1">
              <a:lnSpc>
                <a:spcPct val="97000"/>
              </a:lnSpc>
              <a:spcAft>
                <a:spcPct val="0"/>
              </a:spcAft>
              <a:tabLst>
                <a:tab pos="616265" algn="l"/>
                <a:tab pos="718497" algn="l"/>
                <a:tab pos="1133179" algn="l"/>
                <a:tab pos="1547863" algn="l"/>
                <a:tab pos="1962545" algn="l"/>
                <a:tab pos="2377230" algn="l"/>
                <a:tab pos="2791912" algn="l"/>
                <a:tab pos="3206596" algn="l"/>
                <a:tab pos="3621278" algn="l"/>
                <a:tab pos="4035962" algn="l"/>
                <a:tab pos="4450644" algn="l"/>
                <a:tab pos="4865328" algn="l"/>
                <a:tab pos="5280010" algn="l"/>
                <a:tab pos="5694694" algn="l"/>
                <a:tab pos="6109377" algn="l"/>
                <a:tab pos="6524061" algn="l"/>
                <a:tab pos="6938744" algn="l"/>
                <a:tab pos="7353427" algn="l"/>
                <a:tab pos="7768110" algn="l"/>
                <a:tab pos="8182792" algn="l"/>
                <a:tab pos="8597476" algn="l"/>
              </a:tabLst>
            </a:pPr>
            <a:r>
              <a:rPr lang="en-US" altLang="el-GR" sz="2500" u="sng"/>
              <a:t>What we need to satisfy</a:t>
            </a:r>
            <a:endParaRPr lang="el-GR" altLang="el-GR" sz="2500" u="sng"/>
          </a:p>
          <a:p>
            <a:pPr marL="614826" indent="-614826" eaLnBrk="1">
              <a:lnSpc>
                <a:spcPct val="97000"/>
              </a:lnSpc>
              <a:spcAft>
                <a:spcPct val="0"/>
              </a:spcAft>
              <a:tabLst>
                <a:tab pos="616265" algn="l"/>
                <a:tab pos="718497" algn="l"/>
                <a:tab pos="1133179" algn="l"/>
                <a:tab pos="1547863" algn="l"/>
                <a:tab pos="1962545" algn="l"/>
                <a:tab pos="2377230" algn="l"/>
                <a:tab pos="2791912" algn="l"/>
                <a:tab pos="3206596" algn="l"/>
                <a:tab pos="3621278" algn="l"/>
                <a:tab pos="4035962" algn="l"/>
                <a:tab pos="4450644" algn="l"/>
                <a:tab pos="4865328" algn="l"/>
                <a:tab pos="5280010" algn="l"/>
                <a:tab pos="5694694" algn="l"/>
                <a:tab pos="6109377" algn="l"/>
                <a:tab pos="6524061" algn="l"/>
                <a:tab pos="6938744" algn="l"/>
                <a:tab pos="7353427" algn="l"/>
                <a:tab pos="7768110" algn="l"/>
                <a:tab pos="8182792" algn="l"/>
                <a:tab pos="8597476" algn="l"/>
              </a:tabLst>
            </a:pPr>
            <a:endParaRPr lang="el-GR" altLang="el-GR" sz="2500"/>
          </a:p>
          <a:p>
            <a:pPr marL="614826" indent="-614826" eaLnBrk="1">
              <a:lnSpc>
                <a:spcPct val="97000"/>
              </a:lnSpc>
              <a:spcAft>
                <a:spcPct val="0"/>
              </a:spcAft>
              <a:buFont typeface="Times New Roman" pitchFamily="18" charset="0"/>
              <a:buChar char="•"/>
              <a:tabLst>
                <a:tab pos="616265" algn="l"/>
                <a:tab pos="718497" algn="l"/>
                <a:tab pos="1133179" algn="l"/>
                <a:tab pos="1547863" algn="l"/>
                <a:tab pos="1962545" algn="l"/>
                <a:tab pos="2377230" algn="l"/>
                <a:tab pos="2791912" algn="l"/>
                <a:tab pos="3206596" algn="l"/>
                <a:tab pos="3621278" algn="l"/>
                <a:tab pos="4035962" algn="l"/>
                <a:tab pos="4450644" algn="l"/>
                <a:tab pos="4865328" algn="l"/>
                <a:tab pos="5280010" algn="l"/>
                <a:tab pos="5694694" algn="l"/>
                <a:tab pos="6109377" algn="l"/>
                <a:tab pos="6524061" algn="l"/>
                <a:tab pos="6938744" algn="l"/>
                <a:tab pos="7353427" algn="l"/>
                <a:tab pos="7768110" algn="l"/>
                <a:tab pos="8182792" algn="l"/>
                <a:tab pos="8597476" algn="l"/>
              </a:tabLst>
            </a:pPr>
            <a:r>
              <a:rPr lang="en-US" altLang="el-GR" sz="2200"/>
              <a:t>Frequency</a:t>
            </a:r>
            <a:endParaRPr lang="el-GR" altLang="el-GR" sz="2200"/>
          </a:p>
          <a:p>
            <a:pPr marL="614826" indent="-614826" eaLnBrk="1">
              <a:lnSpc>
                <a:spcPct val="97000"/>
              </a:lnSpc>
              <a:spcAft>
                <a:spcPct val="0"/>
              </a:spcAft>
              <a:buClrTx/>
              <a:buSzTx/>
              <a:tabLst>
                <a:tab pos="616265" algn="l"/>
                <a:tab pos="718497" algn="l"/>
                <a:tab pos="1133179" algn="l"/>
                <a:tab pos="1547863" algn="l"/>
                <a:tab pos="1962545" algn="l"/>
                <a:tab pos="2377230" algn="l"/>
                <a:tab pos="2791912" algn="l"/>
                <a:tab pos="3206596" algn="l"/>
                <a:tab pos="3621278" algn="l"/>
                <a:tab pos="4035962" algn="l"/>
                <a:tab pos="4450644" algn="l"/>
                <a:tab pos="4865328" algn="l"/>
                <a:tab pos="5280010" algn="l"/>
                <a:tab pos="5694694" algn="l"/>
                <a:tab pos="6109377" algn="l"/>
                <a:tab pos="6524061" algn="l"/>
                <a:tab pos="6938744" algn="l"/>
                <a:tab pos="7353427" algn="l"/>
                <a:tab pos="7768110" algn="l"/>
                <a:tab pos="8182792" algn="l"/>
                <a:tab pos="8597476" algn="l"/>
              </a:tabLst>
            </a:pPr>
            <a:endParaRPr lang="el-GR" altLang="el-GR" sz="2200"/>
          </a:p>
          <a:p>
            <a:pPr marL="614826" indent="-614826" eaLnBrk="1">
              <a:lnSpc>
                <a:spcPct val="97000"/>
              </a:lnSpc>
              <a:spcAft>
                <a:spcPct val="0"/>
              </a:spcAft>
              <a:buFont typeface="Times New Roman" pitchFamily="18" charset="0"/>
              <a:buChar char="•"/>
              <a:tabLst>
                <a:tab pos="616265" algn="l"/>
                <a:tab pos="718497" algn="l"/>
                <a:tab pos="1133179" algn="l"/>
                <a:tab pos="1547863" algn="l"/>
                <a:tab pos="1962545" algn="l"/>
                <a:tab pos="2377230" algn="l"/>
                <a:tab pos="2791912" algn="l"/>
                <a:tab pos="3206596" algn="l"/>
                <a:tab pos="3621278" algn="l"/>
                <a:tab pos="4035962" algn="l"/>
                <a:tab pos="4450644" algn="l"/>
                <a:tab pos="4865328" algn="l"/>
                <a:tab pos="5280010" algn="l"/>
                <a:tab pos="5694694" algn="l"/>
                <a:tab pos="6109377" algn="l"/>
                <a:tab pos="6524061" algn="l"/>
                <a:tab pos="6938744" algn="l"/>
                <a:tab pos="7353427" algn="l"/>
                <a:tab pos="7768110" algn="l"/>
                <a:tab pos="8182792" algn="l"/>
                <a:tab pos="8597476" algn="l"/>
              </a:tabLst>
            </a:pPr>
            <a:r>
              <a:rPr lang="en-US" altLang="el-GR" sz="2200"/>
              <a:t>Duration</a:t>
            </a:r>
            <a:endParaRPr lang="el-GR" altLang="el-GR" sz="2200"/>
          </a:p>
          <a:p>
            <a:pPr marL="614826" indent="-614826" eaLnBrk="1">
              <a:lnSpc>
                <a:spcPct val="97000"/>
              </a:lnSpc>
              <a:spcAft>
                <a:spcPct val="0"/>
              </a:spcAft>
              <a:buClrTx/>
              <a:buSzTx/>
              <a:tabLst>
                <a:tab pos="616265" algn="l"/>
                <a:tab pos="718497" algn="l"/>
                <a:tab pos="1133179" algn="l"/>
                <a:tab pos="1547863" algn="l"/>
                <a:tab pos="1962545" algn="l"/>
                <a:tab pos="2377230" algn="l"/>
                <a:tab pos="2791912" algn="l"/>
                <a:tab pos="3206596" algn="l"/>
                <a:tab pos="3621278" algn="l"/>
                <a:tab pos="4035962" algn="l"/>
                <a:tab pos="4450644" algn="l"/>
                <a:tab pos="4865328" algn="l"/>
                <a:tab pos="5280010" algn="l"/>
                <a:tab pos="5694694" algn="l"/>
                <a:tab pos="6109377" algn="l"/>
                <a:tab pos="6524061" algn="l"/>
                <a:tab pos="6938744" algn="l"/>
                <a:tab pos="7353427" algn="l"/>
                <a:tab pos="7768110" algn="l"/>
                <a:tab pos="8182792" algn="l"/>
                <a:tab pos="8597476" algn="l"/>
              </a:tabLst>
            </a:pPr>
            <a:endParaRPr lang="el-GR" altLang="el-GR" sz="2200"/>
          </a:p>
          <a:p>
            <a:pPr marL="614826" indent="-614826" eaLnBrk="1">
              <a:lnSpc>
                <a:spcPct val="97000"/>
              </a:lnSpc>
              <a:spcAft>
                <a:spcPct val="0"/>
              </a:spcAft>
              <a:buFont typeface="Times New Roman" pitchFamily="18" charset="0"/>
              <a:buChar char="•"/>
              <a:tabLst>
                <a:tab pos="616265" algn="l"/>
                <a:tab pos="718497" algn="l"/>
                <a:tab pos="1133179" algn="l"/>
                <a:tab pos="1547863" algn="l"/>
                <a:tab pos="1962545" algn="l"/>
                <a:tab pos="2377230" algn="l"/>
                <a:tab pos="2791912" algn="l"/>
                <a:tab pos="3206596" algn="l"/>
                <a:tab pos="3621278" algn="l"/>
                <a:tab pos="4035962" algn="l"/>
                <a:tab pos="4450644" algn="l"/>
                <a:tab pos="4865328" algn="l"/>
                <a:tab pos="5280010" algn="l"/>
                <a:tab pos="5694694" algn="l"/>
                <a:tab pos="6109377" algn="l"/>
                <a:tab pos="6524061" algn="l"/>
                <a:tab pos="6938744" algn="l"/>
                <a:tab pos="7353427" algn="l"/>
                <a:tab pos="7768110" algn="l"/>
                <a:tab pos="8182792" algn="l"/>
                <a:tab pos="8597476" algn="l"/>
              </a:tabLst>
            </a:pPr>
            <a:r>
              <a:rPr lang="en-US" altLang="el-GR" sz="2200"/>
              <a:t>Time of Day</a:t>
            </a:r>
            <a:endParaRPr lang="el-GR" altLang="el-GR" sz="2200"/>
          </a:p>
        </p:txBody>
      </p:sp>
      <p:sp>
        <p:nvSpPr>
          <p:cNvPr id="6147" name="Line 3"/>
          <p:cNvSpPr>
            <a:spLocks noChangeShapeType="1"/>
          </p:cNvSpPr>
          <p:nvPr/>
        </p:nvSpPr>
        <p:spPr bwMode="auto">
          <a:xfrm flipV="1">
            <a:off x="3330720" y="1991730"/>
            <a:ext cx="2482560" cy="515574"/>
          </a:xfrm>
          <a:prstGeom prst="line">
            <a:avLst/>
          </a:prstGeom>
          <a:noFill/>
          <a:ln w="9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36" tIns="41469" rIns="82936" bIns="41469"/>
          <a:lstStyle/>
          <a:p>
            <a:pPr algn="l" defTabSz="414683" hangingPunct="0">
              <a:lnSpc>
                <a:spcPct val="93000"/>
              </a:lnSpc>
              <a:spcBef>
                <a:spcPct val="0"/>
              </a:spcBef>
              <a:spcAft>
                <a:spcPct val="0"/>
              </a:spcAft>
              <a:buClr>
                <a:srgbClr val="000000"/>
              </a:buClr>
              <a:buSzPct val="100000"/>
            </a:pPr>
            <a:endParaRPr lang="fr-FR" sz="1600" b="0">
              <a:solidFill>
                <a:srgbClr val="FFFFFF"/>
              </a:solidFill>
              <a:latin typeface="Arial" charset="0"/>
            </a:endParaRPr>
          </a:p>
        </p:txBody>
      </p:sp>
      <p:sp>
        <p:nvSpPr>
          <p:cNvPr id="6148" name="Text Box 4"/>
          <p:cNvSpPr txBox="1">
            <a:spLocks noChangeArrowheads="1"/>
          </p:cNvSpPr>
          <p:nvPr/>
        </p:nvSpPr>
        <p:spPr bwMode="auto">
          <a:xfrm>
            <a:off x="6013440" y="2357529"/>
            <a:ext cx="2695680" cy="7719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6858" rIns="0" bIns="0" anchor="ctr"/>
          <a:lstStyle>
            <a:lvl1pPr eaLnBrk="0">
              <a:tabLst>
                <a:tab pos="723900" algn="l"/>
                <a:tab pos="1447800" algn="l"/>
                <a:tab pos="2171700" algn="l"/>
                <a:tab pos="2895600" algn="l"/>
              </a:tabLst>
              <a:defRPr>
                <a:solidFill>
                  <a:schemeClr val="bg1"/>
                </a:solidFill>
                <a:latin typeface="Arial" charset="0"/>
              </a:defRPr>
            </a:lvl1pPr>
            <a:lvl2pPr eaLnBrk="0">
              <a:tabLst>
                <a:tab pos="723900" algn="l"/>
                <a:tab pos="1447800" algn="l"/>
                <a:tab pos="2171700" algn="l"/>
                <a:tab pos="2895600" algn="l"/>
              </a:tabLst>
              <a:defRPr>
                <a:solidFill>
                  <a:schemeClr val="bg1"/>
                </a:solidFill>
                <a:latin typeface="Arial" charset="0"/>
              </a:defRPr>
            </a:lvl2pPr>
            <a:lvl3pPr eaLnBrk="0">
              <a:tabLst>
                <a:tab pos="723900" algn="l"/>
                <a:tab pos="1447800" algn="l"/>
                <a:tab pos="2171700" algn="l"/>
                <a:tab pos="2895600" algn="l"/>
              </a:tabLst>
              <a:defRPr>
                <a:solidFill>
                  <a:schemeClr val="bg1"/>
                </a:solidFill>
                <a:latin typeface="Arial" charset="0"/>
              </a:defRPr>
            </a:lvl3pPr>
            <a:lvl4pPr eaLnBrk="0">
              <a:tabLst>
                <a:tab pos="723900" algn="l"/>
                <a:tab pos="1447800" algn="l"/>
                <a:tab pos="2171700" algn="l"/>
                <a:tab pos="2895600" algn="l"/>
              </a:tabLst>
              <a:defRPr>
                <a:solidFill>
                  <a:schemeClr val="bg1"/>
                </a:solidFill>
                <a:latin typeface="Arial" charset="0"/>
              </a:defRPr>
            </a:lvl4pPr>
            <a:lvl5pPr eaLnBrk="0">
              <a:tabLst>
                <a:tab pos="723900" algn="l"/>
                <a:tab pos="1447800" algn="l"/>
                <a:tab pos="2171700" algn="l"/>
                <a:tab pos="2895600" algn="l"/>
              </a:tabLst>
              <a:defRPr>
                <a:solidFill>
                  <a:schemeClr val="bg1"/>
                </a:solidFill>
                <a:latin typeface="Arial"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Lst>
              <a:defRPr>
                <a:solidFill>
                  <a:schemeClr val="bg1"/>
                </a:solidFill>
                <a:latin typeface="Arial"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Lst>
              <a:defRPr>
                <a:solidFill>
                  <a:schemeClr val="bg1"/>
                </a:solidFill>
                <a:latin typeface="Arial"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Lst>
              <a:defRPr>
                <a:solidFill>
                  <a:schemeClr val="bg1"/>
                </a:solidFill>
                <a:latin typeface="Arial"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Lst>
              <a:defRPr>
                <a:solidFill>
                  <a:schemeClr val="bg1"/>
                </a:solidFill>
                <a:latin typeface="Arial" charset="0"/>
              </a:defRPr>
            </a:lvl9pPr>
          </a:lstStyle>
          <a:p>
            <a:pPr algn="l" defTabSz="414683" eaLnBrk="1" hangingPunct="0">
              <a:lnSpc>
                <a:spcPct val="97000"/>
              </a:lnSpc>
              <a:spcBef>
                <a:spcPct val="0"/>
              </a:spcBef>
              <a:spcAft>
                <a:spcPct val="0"/>
              </a:spcAft>
              <a:buClr>
                <a:srgbClr val="000000"/>
              </a:buClr>
              <a:buSzPct val="100000"/>
            </a:pPr>
            <a:r>
              <a:rPr lang="en-US" altLang="el-GR" sz="1600" b="0">
                <a:solidFill>
                  <a:srgbClr val="000000"/>
                </a:solidFill>
                <a:latin typeface="Trebuchet MS" pitchFamily="34" charset="0"/>
                <a:ea typeface="Lucida Sans Unicode" pitchFamily="34" charset="0"/>
                <a:cs typeface="Lucida Sans Unicode" pitchFamily="34" charset="0"/>
              </a:rPr>
              <a:t>Chronological definition or by time intervals?</a:t>
            </a:r>
            <a:endParaRPr lang="el-GR" altLang="el-GR" sz="1600" b="0">
              <a:solidFill>
                <a:srgbClr val="000000"/>
              </a:solidFill>
              <a:latin typeface="Trebuchet MS" pitchFamily="34" charset="0"/>
              <a:ea typeface="Lucida Sans Unicode" pitchFamily="34" charset="0"/>
              <a:cs typeface="Lucida Sans Unicode" pitchFamily="34" charset="0"/>
            </a:endParaRPr>
          </a:p>
        </p:txBody>
      </p:sp>
      <p:sp>
        <p:nvSpPr>
          <p:cNvPr id="6149" name="Line 5"/>
          <p:cNvSpPr>
            <a:spLocks noChangeShapeType="1"/>
          </p:cNvSpPr>
          <p:nvPr/>
        </p:nvSpPr>
        <p:spPr bwMode="auto">
          <a:xfrm>
            <a:off x="3330720" y="2507304"/>
            <a:ext cx="2482560" cy="57606"/>
          </a:xfrm>
          <a:prstGeom prst="line">
            <a:avLst/>
          </a:prstGeom>
          <a:noFill/>
          <a:ln w="9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36" tIns="41469" rIns="82936" bIns="41469"/>
          <a:lstStyle/>
          <a:p>
            <a:pPr algn="l" defTabSz="414683" hangingPunct="0">
              <a:lnSpc>
                <a:spcPct val="93000"/>
              </a:lnSpc>
              <a:spcBef>
                <a:spcPct val="0"/>
              </a:spcBef>
              <a:spcAft>
                <a:spcPct val="0"/>
              </a:spcAft>
              <a:buClr>
                <a:srgbClr val="000000"/>
              </a:buClr>
              <a:buSzPct val="100000"/>
            </a:pPr>
            <a:endParaRPr lang="fr-FR" sz="1600" b="0">
              <a:solidFill>
                <a:srgbClr val="FFFFFF"/>
              </a:solidFill>
              <a:latin typeface="Arial" charset="0"/>
            </a:endParaRPr>
          </a:p>
        </p:txBody>
      </p:sp>
      <p:sp>
        <p:nvSpPr>
          <p:cNvPr id="6150" name="Text Box 6"/>
          <p:cNvSpPr txBox="1">
            <a:spLocks noChangeArrowheads="1"/>
          </p:cNvSpPr>
          <p:nvPr/>
        </p:nvSpPr>
        <p:spPr bwMode="auto">
          <a:xfrm>
            <a:off x="6013440" y="1735383"/>
            <a:ext cx="2280960" cy="5141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6858" rIns="0" bIns="0" anchor="ctr"/>
          <a:lstStyle>
            <a:lvl1pPr eaLnBrk="0">
              <a:tabLst>
                <a:tab pos="723900" algn="l"/>
                <a:tab pos="1447800" algn="l"/>
                <a:tab pos="2171700" algn="l"/>
              </a:tabLst>
              <a:defRPr>
                <a:solidFill>
                  <a:schemeClr val="bg1"/>
                </a:solidFill>
                <a:latin typeface="Arial" charset="0"/>
              </a:defRPr>
            </a:lvl1pPr>
            <a:lvl2pPr eaLnBrk="0">
              <a:tabLst>
                <a:tab pos="723900" algn="l"/>
                <a:tab pos="1447800" algn="l"/>
                <a:tab pos="2171700" algn="l"/>
              </a:tabLst>
              <a:defRPr>
                <a:solidFill>
                  <a:schemeClr val="bg1"/>
                </a:solidFill>
                <a:latin typeface="Arial" charset="0"/>
              </a:defRPr>
            </a:lvl2pPr>
            <a:lvl3pPr eaLnBrk="0">
              <a:tabLst>
                <a:tab pos="723900" algn="l"/>
                <a:tab pos="1447800" algn="l"/>
                <a:tab pos="2171700" algn="l"/>
              </a:tabLst>
              <a:defRPr>
                <a:solidFill>
                  <a:schemeClr val="bg1"/>
                </a:solidFill>
                <a:latin typeface="Arial" charset="0"/>
              </a:defRPr>
            </a:lvl3pPr>
            <a:lvl4pPr eaLnBrk="0">
              <a:tabLst>
                <a:tab pos="723900" algn="l"/>
                <a:tab pos="1447800" algn="l"/>
                <a:tab pos="2171700" algn="l"/>
              </a:tabLst>
              <a:defRPr>
                <a:solidFill>
                  <a:schemeClr val="bg1"/>
                </a:solidFill>
                <a:latin typeface="Arial" charset="0"/>
              </a:defRPr>
            </a:lvl4pPr>
            <a:lvl5pPr eaLnBrk="0">
              <a:tabLst>
                <a:tab pos="723900" algn="l"/>
                <a:tab pos="1447800" algn="l"/>
                <a:tab pos="2171700" algn="l"/>
              </a:tabLst>
              <a:defRPr>
                <a:solidFill>
                  <a:schemeClr val="bg1"/>
                </a:solidFill>
                <a:latin typeface="Arial"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Lst>
              <a:defRPr>
                <a:solidFill>
                  <a:schemeClr val="bg1"/>
                </a:solidFill>
                <a:latin typeface="Arial"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Lst>
              <a:defRPr>
                <a:solidFill>
                  <a:schemeClr val="bg1"/>
                </a:solidFill>
                <a:latin typeface="Arial"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Lst>
              <a:defRPr>
                <a:solidFill>
                  <a:schemeClr val="bg1"/>
                </a:solidFill>
                <a:latin typeface="Arial"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Lst>
              <a:defRPr>
                <a:solidFill>
                  <a:schemeClr val="bg1"/>
                </a:solidFill>
                <a:latin typeface="Arial" charset="0"/>
              </a:defRPr>
            </a:lvl9pPr>
          </a:lstStyle>
          <a:p>
            <a:pPr algn="l" defTabSz="414683" eaLnBrk="1" hangingPunct="0">
              <a:lnSpc>
                <a:spcPct val="97000"/>
              </a:lnSpc>
              <a:spcBef>
                <a:spcPct val="0"/>
              </a:spcBef>
              <a:spcAft>
                <a:spcPct val="0"/>
              </a:spcAft>
              <a:buClr>
                <a:srgbClr val="000000"/>
              </a:buClr>
              <a:buSzPct val="100000"/>
            </a:pPr>
            <a:r>
              <a:rPr lang="en-US" altLang="el-GR" sz="1600" b="0">
                <a:solidFill>
                  <a:srgbClr val="000000"/>
                </a:solidFill>
                <a:latin typeface="Trebuchet MS" pitchFamily="34" charset="0"/>
                <a:ea typeface="Lucida Sans Unicode" pitchFamily="34" charset="0"/>
                <a:cs typeface="Lucida Sans Unicode" pitchFamily="34" charset="0"/>
              </a:rPr>
              <a:t>How many / which values make sense?</a:t>
            </a:r>
            <a:endParaRPr lang="el-GR" altLang="el-GR" sz="1600" b="0">
              <a:solidFill>
                <a:srgbClr val="000000"/>
              </a:solidFill>
              <a:latin typeface="Trebuchet MS" pitchFamily="34" charset="0"/>
              <a:ea typeface="Lucida Sans Unicode" pitchFamily="34" charset="0"/>
              <a:cs typeface="Lucida Sans Unicode" pitchFamily="34" charset="0"/>
            </a:endParaRPr>
          </a:p>
        </p:txBody>
      </p:sp>
      <p:sp>
        <p:nvSpPr>
          <p:cNvPr id="6151" name="Line 7"/>
          <p:cNvSpPr>
            <a:spLocks noChangeShapeType="1"/>
          </p:cNvSpPr>
          <p:nvPr/>
        </p:nvSpPr>
        <p:spPr bwMode="auto">
          <a:xfrm>
            <a:off x="3330720" y="3129449"/>
            <a:ext cx="2482560" cy="264988"/>
          </a:xfrm>
          <a:prstGeom prst="line">
            <a:avLst/>
          </a:prstGeom>
          <a:noFill/>
          <a:ln w="9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36" tIns="41469" rIns="82936" bIns="41469"/>
          <a:lstStyle/>
          <a:p>
            <a:pPr algn="l" defTabSz="414683" hangingPunct="0">
              <a:lnSpc>
                <a:spcPct val="93000"/>
              </a:lnSpc>
              <a:spcBef>
                <a:spcPct val="0"/>
              </a:spcBef>
              <a:spcAft>
                <a:spcPct val="0"/>
              </a:spcAft>
              <a:buClr>
                <a:srgbClr val="000000"/>
              </a:buClr>
              <a:buSzPct val="100000"/>
            </a:pPr>
            <a:endParaRPr lang="fr-FR" sz="1600" b="0">
              <a:solidFill>
                <a:srgbClr val="FFFFFF"/>
              </a:solidFill>
              <a:latin typeface="Arial" charset="0"/>
            </a:endParaRPr>
          </a:p>
        </p:txBody>
      </p:sp>
      <p:sp>
        <p:nvSpPr>
          <p:cNvPr id="6152" name="Line 8"/>
          <p:cNvSpPr>
            <a:spLocks noChangeShapeType="1"/>
          </p:cNvSpPr>
          <p:nvPr/>
        </p:nvSpPr>
        <p:spPr bwMode="auto">
          <a:xfrm>
            <a:off x="3330720" y="3763117"/>
            <a:ext cx="2482560" cy="449327"/>
          </a:xfrm>
          <a:prstGeom prst="line">
            <a:avLst/>
          </a:prstGeom>
          <a:noFill/>
          <a:ln w="9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36" tIns="41469" rIns="82936" bIns="41469"/>
          <a:lstStyle/>
          <a:p>
            <a:pPr algn="l" defTabSz="414683" hangingPunct="0">
              <a:lnSpc>
                <a:spcPct val="93000"/>
              </a:lnSpc>
              <a:spcBef>
                <a:spcPct val="0"/>
              </a:spcBef>
              <a:spcAft>
                <a:spcPct val="0"/>
              </a:spcAft>
              <a:buClr>
                <a:srgbClr val="000000"/>
              </a:buClr>
              <a:buSzPct val="100000"/>
            </a:pPr>
            <a:endParaRPr lang="fr-FR" sz="1600" b="0">
              <a:solidFill>
                <a:srgbClr val="FFFFFF"/>
              </a:solidFill>
              <a:latin typeface="Arial" charset="0"/>
            </a:endParaRPr>
          </a:p>
        </p:txBody>
      </p:sp>
      <p:sp>
        <p:nvSpPr>
          <p:cNvPr id="6153" name="Text Box 9"/>
          <p:cNvSpPr txBox="1">
            <a:spLocks noChangeArrowheads="1"/>
          </p:cNvSpPr>
          <p:nvPr/>
        </p:nvSpPr>
        <p:spPr bwMode="auto">
          <a:xfrm>
            <a:off x="6013440" y="4124593"/>
            <a:ext cx="2903040" cy="5141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6858" rIns="0" bIns="0" anchor="ctr"/>
          <a:lstStyle>
            <a:lvl1pPr eaLnBrk="0">
              <a:tabLst>
                <a:tab pos="723900" algn="l"/>
                <a:tab pos="1447800" algn="l"/>
                <a:tab pos="2171700" algn="l"/>
                <a:tab pos="2895600" algn="l"/>
              </a:tabLst>
              <a:defRPr>
                <a:solidFill>
                  <a:schemeClr val="bg1"/>
                </a:solidFill>
                <a:latin typeface="Arial" charset="0"/>
              </a:defRPr>
            </a:lvl1pPr>
            <a:lvl2pPr eaLnBrk="0">
              <a:tabLst>
                <a:tab pos="723900" algn="l"/>
                <a:tab pos="1447800" algn="l"/>
                <a:tab pos="2171700" algn="l"/>
                <a:tab pos="2895600" algn="l"/>
              </a:tabLst>
              <a:defRPr>
                <a:solidFill>
                  <a:schemeClr val="bg1"/>
                </a:solidFill>
                <a:latin typeface="Arial" charset="0"/>
              </a:defRPr>
            </a:lvl2pPr>
            <a:lvl3pPr eaLnBrk="0">
              <a:tabLst>
                <a:tab pos="723900" algn="l"/>
                <a:tab pos="1447800" algn="l"/>
                <a:tab pos="2171700" algn="l"/>
                <a:tab pos="2895600" algn="l"/>
              </a:tabLst>
              <a:defRPr>
                <a:solidFill>
                  <a:schemeClr val="bg1"/>
                </a:solidFill>
                <a:latin typeface="Arial" charset="0"/>
              </a:defRPr>
            </a:lvl3pPr>
            <a:lvl4pPr eaLnBrk="0">
              <a:tabLst>
                <a:tab pos="723900" algn="l"/>
                <a:tab pos="1447800" algn="l"/>
                <a:tab pos="2171700" algn="l"/>
                <a:tab pos="2895600" algn="l"/>
              </a:tabLst>
              <a:defRPr>
                <a:solidFill>
                  <a:schemeClr val="bg1"/>
                </a:solidFill>
                <a:latin typeface="Arial" charset="0"/>
              </a:defRPr>
            </a:lvl4pPr>
            <a:lvl5pPr eaLnBrk="0">
              <a:tabLst>
                <a:tab pos="723900" algn="l"/>
                <a:tab pos="1447800" algn="l"/>
                <a:tab pos="2171700" algn="l"/>
                <a:tab pos="2895600" algn="l"/>
              </a:tabLst>
              <a:defRPr>
                <a:solidFill>
                  <a:schemeClr val="bg1"/>
                </a:solidFill>
                <a:latin typeface="Arial"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Lst>
              <a:defRPr>
                <a:solidFill>
                  <a:schemeClr val="bg1"/>
                </a:solidFill>
                <a:latin typeface="Arial"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Lst>
              <a:defRPr>
                <a:solidFill>
                  <a:schemeClr val="bg1"/>
                </a:solidFill>
                <a:latin typeface="Arial"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Lst>
              <a:defRPr>
                <a:solidFill>
                  <a:schemeClr val="bg1"/>
                </a:solidFill>
                <a:latin typeface="Arial"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Lst>
              <a:defRPr>
                <a:solidFill>
                  <a:schemeClr val="bg1"/>
                </a:solidFill>
                <a:latin typeface="Arial" charset="0"/>
              </a:defRPr>
            </a:lvl9pPr>
          </a:lstStyle>
          <a:p>
            <a:pPr algn="l" defTabSz="414683" eaLnBrk="1" hangingPunct="0">
              <a:lnSpc>
                <a:spcPct val="97000"/>
              </a:lnSpc>
              <a:spcBef>
                <a:spcPct val="0"/>
              </a:spcBef>
              <a:spcAft>
                <a:spcPct val="0"/>
              </a:spcAft>
              <a:buClr>
                <a:srgbClr val="000000"/>
              </a:buClr>
              <a:buSzPct val="100000"/>
            </a:pPr>
            <a:r>
              <a:rPr lang="en-US" altLang="el-GR" sz="1600" b="0" dirty="0">
                <a:solidFill>
                  <a:srgbClr val="000000"/>
                </a:solidFill>
                <a:latin typeface="Trebuchet MS" pitchFamily="34" charset="0"/>
                <a:ea typeface="Lucida Sans Unicode" pitchFamily="34" charset="0"/>
                <a:cs typeface="Lucida Sans Unicode" pitchFamily="34" charset="0"/>
              </a:rPr>
              <a:t>Synchronous or asynchronous </a:t>
            </a:r>
            <a:r>
              <a:rPr lang="en-US" altLang="el-GR" sz="1600" b="0" dirty="0" smtClean="0">
                <a:solidFill>
                  <a:srgbClr val="000000"/>
                </a:solidFill>
                <a:latin typeface="Trebuchet MS" pitchFamily="34" charset="0"/>
                <a:ea typeface="Lucida Sans Unicode" pitchFamily="34" charset="0"/>
                <a:cs typeface="Lucida Sans Unicode" pitchFamily="34" charset="0"/>
              </a:rPr>
              <a:t>programming</a:t>
            </a:r>
            <a:endParaRPr lang="el-GR" altLang="el-GR" sz="1600" b="0" dirty="0">
              <a:solidFill>
                <a:srgbClr val="000000"/>
              </a:solidFill>
              <a:latin typeface="Trebuchet MS" pitchFamily="34" charset="0"/>
              <a:ea typeface="Lucida Sans Unicode" pitchFamily="34" charset="0"/>
              <a:cs typeface="Lucida Sans Unicode" pitchFamily="34" charset="0"/>
            </a:endParaRPr>
          </a:p>
        </p:txBody>
      </p:sp>
      <p:sp>
        <p:nvSpPr>
          <p:cNvPr id="6154" name="Text Box 10"/>
          <p:cNvSpPr txBox="1">
            <a:spLocks noChangeArrowheads="1"/>
          </p:cNvSpPr>
          <p:nvPr/>
        </p:nvSpPr>
        <p:spPr bwMode="auto">
          <a:xfrm>
            <a:off x="6013440" y="3295066"/>
            <a:ext cx="2280960" cy="5141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6858" rIns="0" bIns="0" anchor="ctr"/>
          <a:lstStyle>
            <a:lvl1pPr eaLnBrk="0">
              <a:tabLst>
                <a:tab pos="723900" algn="l"/>
                <a:tab pos="1447800" algn="l"/>
                <a:tab pos="2171700" algn="l"/>
              </a:tabLst>
              <a:defRPr>
                <a:solidFill>
                  <a:schemeClr val="bg1"/>
                </a:solidFill>
                <a:latin typeface="Arial" charset="0"/>
              </a:defRPr>
            </a:lvl1pPr>
            <a:lvl2pPr eaLnBrk="0">
              <a:tabLst>
                <a:tab pos="723900" algn="l"/>
                <a:tab pos="1447800" algn="l"/>
                <a:tab pos="2171700" algn="l"/>
              </a:tabLst>
              <a:defRPr>
                <a:solidFill>
                  <a:schemeClr val="bg1"/>
                </a:solidFill>
                <a:latin typeface="Arial" charset="0"/>
              </a:defRPr>
            </a:lvl2pPr>
            <a:lvl3pPr eaLnBrk="0">
              <a:tabLst>
                <a:tab pos="723900" algn="l"/>
                <a:tab pos="1447800" algn="l"/>
                <a:tab pos="2171700" algn="l"/>
              </a:tabLst>
              <a:defRPr>
                <a:solidFill>
                  <a:schemeClr val="bg1"/>
                </a:solidFill>
                <a:latin typeface="Arial" charset="0"/>
              </a:defRPr>
            </a:lvl3pPr>
            <a:lvl4pPr eaLnBrk="0">
              <a:tabLst>
                <a:tab pos="723900" algn="l"/>
                <a:tab pos="1447800" algn="l"/>
                <a:tab pos="2171700" algn="l"/>
              </a:tabLst>
              <a:defRPr>
                <a:solidFill>
                  <a:schemeClr val="bg1"/>
                </a:solidFill>
                <a:latin typeface="Arial" charset="0"/>
              </a:defRPr>
            </a:lvl4pPr>
            <a:lvl5pPr eaLnBrk="0">
              <a:tabLst>
                <a:tab pos="723900" algn="l"/>
                <a:tab pos="1447800" algn="l"/>
                <a:tab pos="2171700" algn="l"/>
              </a:tabLst>
              <a:defRPr>
                <a:solidFill>
                  <a:schemeClr val="bg1"/>
                </a:solidFill>
                <a:latin typeface="Arial"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Lst>
              <a:defRPr>
                <a:solidFill>
                  <a:schemeClr val="bg1"/>
                </a:solidFill>
                <a:latin typeface="Arial"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Lst>
              <a:defRPr>
                <a:solidFill>
                  <a:schemeClr val="bg1"/>
                </a:solidFill>
                <a:latin typeface="Arial"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Lst>
              <a:defRPr>
                <a:solidFill>
                  <a:schemeClr val="bg1"/>
                </a:solidFill>
                <a:latin typeface="Arial"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Lst>
              <a:defRPr>
                <a:solidFill>
                  <a:schemeClr val="bg1"/>
                </a:solidFill>
                <a:latin typeface="Arial" charset="0"/>
              </a:defRPr>
            </a:lvl9pPr>
          </a:lstStyle>
          <a:p>
            <a:pPr algn="l" defTabSz="414683" eaLnBrk="1" hangingPunct="0">
              <a:lnSpc>
                <a:spcPct val="97000"/>
              </a:lnSpc>
              <a:spcBef>
                <a:spcPct val="0"/>
              </a:spcBef>
              <a:spcAft>
                <a:spcPct val="0"/>
              </a:spcAft>
              <a:buClr>
                <a:srgbClr val="000000"/>
              </a:buClr>
              <a:buSzPct val="100000"/>
            </a:pPr>
            <a:r>
              <a:rPr lang="en-US" altLang="el-GR" sz="1600" b="0">
                <a:solidFill>
                  <a:srgbClr val="000000"/>
                </a:solidFill>
                <a:latin typeface="Trebuchet MS" pitchFamily="34" charset="0"/>
                <a:ea typeface="Lucida Sans Unicode" pitchFamily="34" charset="0"/>
                <a:cs typeface="Lucida Sans Unicode" pitchFamily="34" charset="0"/>
              </a:rPr>
              <a:t>How many / which values make sense?</a:t>
            </a:r>
            <a:endParaRPr lang="el-GR" altLang="el-GR" sz="1600" b="0">
              <a:solidFill>
                <a:srgbClr val="000000"/>
              </a:solidFill>
              <a:latin typeface="Trebuchet MS" pitchFamily="34" charset="0"/>
              <a:ea typeface="Lucida Sans Unicode" pitchFamily="34" charset="0"/>
              <a:cs typeface="Lucida Sans Unicode" pitchFamily="34" charset="0"/>
            </a:endParaRPr>
          </a:p>
        </p:txBody>
      </p:sp>
      <p:sp>
        <p:nvSpPr>
          <p:cNvPr id="6155" name="Text Box 11"/>
          <p:cNvSpPr txBox="1">
            <a:spLocks noChangeArrowheads="1"/>
          </p:cNvSpPr>
          <p:nvPr/>
        </p:nvSpPr>
        <p:spPr bwMode="auto">
          <a:xfrm>
            <a:off x="829440" y="4995885"/>
            <a:ext cx="2695680" cy="13724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1" tIns="40816" rIns="81631" bIns="40816"/>
          <a:lstStyle>
            <a:lvl1pPr eaLnBrk="0">
              <a:tabLst>
                <a:tab pos="723900" algn="l"/>
                <a:tab pos="1447800" algn="l"/>
                <a:tab pos="2171700" algn="l"/>
                <a:tab pos="2895600" algn="l"/>
              </a:tabLst>
              <a:defRPr>
                <a:solidFill>
                  <a:schemeClr val="bg1"/>
                </a:solidFill>
                <a:latin typeface="Arial" charset="0"/>
              </a:defRPr>
            </a:lvl1pPr>
            <a:lvl2pPr eaLnBrk="0">
              <a:tabLst>
                <a:tab pos="723900" algn="l"/>
                <a:tab pos="1447800" algn="l"/>
                <a:tab pos="2171700" algn="l"/>
                <a:tab pos="2895600" algn="l"/>
              </a:tabLst>
              <a:defRPr>
                <a:solidFill>
                  <a:schemeClr val="bg1"/>
                </a:solidFill>
                <a:latin typeface="Arial" charset="0"/>
              </a:defRPr>
            </a:lvl2pPr>
            <a:lvl3pPr eaLnBrk="0">
              <a:tabLst>
                <a:tab pos="723900" algn="l"/>
                <a:tab pos="1447800" algn="l"/>
                <a:tab pos="2171700" algn="l"/>
                <a:tab pos="2895600" algn="l"/>
              </a:tabLst>
              <a:defRPr>
                <a:solidFill>
                  <a:schemeClr val="bg1"/>
                </a:solidFill>
                <a:latin typeface="Arial" charset="0"/>
              </a:defRPr>
            </a:lvl3pPr>
            <a:lvl4pPr eaLnBrk="0">
              <a:tabLst>
                <a:tab pos="723900" algn="l"/>
                <a:tab pos="1447800" algn="l"/>
                <a:tab pos="2171700" algn="l"/>
                <a:tab pos="2895600" algn="l"/>
              </a:tabLst>
              <a:defRPr>
                <a:solidFill>
                  <a:schemeClr val="bg1"/>
                </a:solidFill>
                <a:latin typeface="Arial" charset="0"/>
              </a:defRPr>
            </a:lvl4pPr>
            <a:lvl5pPr eaLnBrk="0">
              <a:tabLst>
                <a:tab pos="723900" algn="l"/>
                <a:tab pos="1447800" algn="l"/>
                <a:tab pos="2171700" algn="l"/>
                <a:tab pos="2895600" algn="l"/>
              </a:tabLst>
              <a:defRPr>
                <a:solidFill>
                  <a:schemeClr val="bg1"/>
                </a:solidFill>
                <a:latin typeface="Arial"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Lst>
              <a:defRPr>
                <a:solidFill>
                  <a:schemeClr val="bg1"/>
                </a:solidFill>
                <a:latin typeface="Arial"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Lst>
              <a:defRPr>
                <a:solidFill>
                  <a:schemeClr val="bg1"/>
                </a:solidFill>
                <a:latin typeface="Arial"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Lst>
              <a:defRPr>
                <a:solidFill>
                  <a:schemeClr val="bg1"/>
                </a:solidFill>
                <a:latin typeface="Arial"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Lst>
              <a:defRPr>
                <a:solidFill>
                  <a:schemeClr val="bg1"/>
                </a:solidFill>
                <a:latin typeface="Arial" charset="0"/>
              </a:defRPr>
            </a:lvl9pPr>
          </a:lstStyle>
          <a:p>
            <a:pPr algn="l" defTabSz="414683" eaLnBrk="1" hangingPunct="0">
              <a:lnSpc>
                <a:spcPct val="104000"/>
              </a:lnSpc>
              <a:spcBef>
                <a:spcPct val="0"/>
              </a:spcBef>
              <a:spcAft>
                <a:spcPct val="0"/>
              </a:spcAft>
              <a:buClr>
                <a:srgbClr val="000000"/>
              </a:buClr>
              <a:buSzPct val="100000"/>
            </a:pPr>
            <a:r>
              <a:rPr lang="en-US" altLang="el-GR" sz="1600" b="0">
                <a:solidFill>
                  <a:srgbClr val="000000"/>
                </a:solidFill>
                <a:latin typeface="Trebuchet MS" pitchFamily="34" charset="0"/>
                <a:ea typeface="Lucida Sans Unicode" pitchFamily="34" charset="0"/>
                <a:cs typeface="Lucida Sans Unicode" pitchFamily="34" charset="0"/>
              </a:rPr>
              <a:t>Duration </a:t>
            </a:r>
            <a:r>
              <a:rPr lang="el-GR" altLang="el-GR" sz="1600" b="0">
                <a:solidFill>
                  <a:srgbClr val="000000"/>
                </a:solidFill>
                <a:latin typeface="Trebuchet MS" pitchFamily="34" charset="0"/>
                <a:ea typeface="Lucida Sans Unicode" pitchFamily="34" charset="0"/>
                <a:cs typeface="Lucida Sans Unicode" pitchFamily="34" charset="0"/>
              </a:rPr>
              <a:t>&amp; </a:t>
            </a:r>
            <a:r>
              <a:rPr lang="en-US" altLang="el-GR" sz="1600" b="0">
                <a:solidFill>
                  <a:srgbClr val="000000"/>
                </a:solidFill>
                <a:latin typeface="Trebuchet MS" pitchFamily="34" charset="0"/>
                <a:ea typeface="Lucida Sans Unicode" pitchFamily="34" charset="0"/>
                <a:cs typeface="Lucida Sans Unicode" pitchFamily="34" charset="0"/>
              </a:rPr>
              <a:t>Time of Day </a:t>
            </a:r>
            <a:r>
              <a:rPr lang="el-GR" altLang="el-GR" sz="1600" b="0">
                <a:solidFill>
                  <a:srgbClr val="000000"/>
                </a:solidFill>
                <a:latin typeface="Trebuchet MS" pitchFamily="34" charset="0"/>
                <a:ea typeface="Lucida Sans Unicode" pitchFamily="34" charset="0"/>
                <a:cs typeface="Lucida Sans Unicode" pitchFamily="34" charset="0"/>
              </a:rPr>
              <a:t> </a:t>
            </a:r>
            <a:r>
              <a:rPr lang="en-US" altLang="el-GR" sz="1600" b="0">
                <a:solidFill>
                  <a:srgbClr val="000000"/>
                </a:solidFill>
                <a:latin typeface="Trebuchet MS" pitchFamily="34" charset="0"/>
                <a:ea typeface="Lucida Sans Unicode" pitchFamily="34" charset="0"/>
                <a:cs typeface="Lucida Sans Unicode" pitchFamily="34" charset="0"/>
              </a:rPr>
              <a:t>cannot be defined independently in case of chronological definition</a:t>
            </a:r>
            <a:endParaRPr lang="el-GR" altLang="el-GR" sz="1600" b="0">
              <a:solidFill>
                <a:srgbClr val="000000"/>
              </a:solidFill>
              <a:latin typeface="Trebuchet MS" pitchFamily="34" charset="0"/>
              <a:ea typeface="Lucida Sans Unicode" pitchFamily="34" charset="0"/>
              <a:cs typeface="Lucida Sans Unicode" pitchFamily="34" charset="0"/>
            </a:endParaRPr>
          </a:p>
        </p:txBody>
      </p:sp>
      <p:sp>
        <p:nvSpPr>
          <p:cNvPr id="6157" name="Line 13"/>
          <p:cNvSpPr>
            <a:spLocks noChangeShapeType="1"/>
          </p:cNvSpPr>
          <p:nvPr/>
        </p:nvSpPr>
        <p:spPr bwMode="auto">
          <a:xfrm>
            <a:off x="3939840" y="4769781"/>
            <a:ext cx="1440" cy="1866436"/>
          </a:xfrm>
          <a:prstGeom prst="line">
            <a:avLst/>
          </a:prstGeom>
          <a:noFill/>
          <a:ln w="3672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36" tIns="41469" rIns="82936" bIns="41469"/>
          <a:lstStyle/>
          <a:p>
            <a:pPr algn="l" defTabSz="414683" hangingPunct="0">
              <a:lnSpc>
                <a:spcPct val="93000"/>
              </a:lnSpc>
              <a:spcBef>
                <a:spcPct val="0"/>
              </a:spcBef>
              <a:spcAft>
                <a:spcPct val="0"/>
              </a:spcAft>
              <a:buClr>
                <a:srgbClr val="000000"/>
              </a:buClr>
              <a:buSzPct val="100000"/>
            </a:pPr>
            <a:endParaRPr lang="fr-FR" sz="1600" b="0">
              <a:solidFill>
                <a:srgbClr val="FFFFFF"/>
              </a:solidFill>
              <a:latin typeface="Arial" charset="0"/>
            </a:endParaRPr>
          </a:p>
        </p:txBody>
      </p:sp>
      <p:sp>
        <p:nvSpPr>
          <p:cNvPr id="6158" name="Text Box 14"/>
          <p:cNvSpPr txBox="1">
            <a:spLocks noChangeArrowheads="1"/>
          </p:cNvSpPr>
          <p:nvPr/>
        </p:nvSpPr>
        <p:spPr bwMode="auto">
          <a:xfrm>
            <a:off x="4572000" y="5257993"/>
            <a:ext cx="2903040" cy="6970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1" tIns="40816" rIns="81631" bIns="40816"/>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9pPr>
          </a:lstStyle>
          <a:p>
            <a:pPr algn="l" defTabSz="414683" eaLnBrk="1" hangingPunct="0">
              <a:lnSpc>
                <a:spcPct val="93000"/>
              </a:lnSpc>
              <a:spcBef>
                <a:spcPct val="0"/>
              </a:spcBef>
              <a:spcAft>
                <a:spcPct val="0"/>
              </a:spcAft>
              <a:buClr>
                <a:srgbClr val="000000"/>
              </a:buClr>
              <a:buSzPct val="100000"/>
            </a:pPr>
            <a:r>
              <a:rPr lang="en-US" altLang="el-GR" sz="1500" b="0">
                <a:solidFill>
                  <a:srgbClr val="000000"/>
                </a:solidFill>
                <a:latin typeface="Trebuchet MS" pitchFamily="34" charset="0"/>
              </a:rPr>
              <a:t>E.g</a:t>
            </a:r>
            <a:r>
              <a:rPr lang="el-GR" altLang="el-GR" sz="1500" b="0">
                <a:solidFill>
                  <a:srgbClr val="000000"/>
                </a:solidFill>
                <a:latin typeface="Trebuchet MS" pitchFamily="34" charset="0"/>
              </a:rPr>
              <a:t>. </a:t>
            </a:r>
            <a:r>
              <a:rPr lang="en-US" altLang="el-GR" sz="1500" b="0">
                <a:solidFill>
                  <a:srgbClr val="000000"/>
                </a:solidFill>
                <a:latin typeface="Trebuchet MS" pitchFamily="34" charset="0"/>
              </a:rPr>
              <a:t>start </a:t>
            </a:r>
            <a:r>
              <a:rPr lang="el-GR" altLang="el-GR" sz="1500" b="0">
                <a:solidFill>
                  <a:srgbClr val="000000"/>
                </a:solidFill>
                <a:latin typeface="Trebuchet MS" pitchFamily="34" charset="0"/>
              </a:rPr>
              <a:t>20:30 </a:t>
            </a:r>
            <a:r>
              <a:rPr lang="en-US" altLang="el-GR" sz="1500" b="0">
                <a:solidFill>
                  <a:srgbClr val="000000"/>
                </a:solidFill>
                <a:latin typeface="Trebuchet MS" pitchFamily="34" charset="0"/>
              </a:rPr>
              <a:t>&amp; stop</a:t>
            </a:r>
            <a:r>
              <a:rPr lang="el-GR" altLang="el-GR" sz="1500" b="0">
                <a:solidFill>
                  <a:srgbClr val="000000"/>
                </a:solidFill>
                <a:latin typeface="Trebuchet MS" pitchFamily="34" charset="0"/>
              </a:rPr>
              <a:t> 20:45 </a:t>
            </a:r>
            <a:r>
              <a:rPr lang="en-US" altLang="el-GR" sz="1500" b="0">
                <a:solidFill>
                  <a:srgbClr val="000000"/>
                </a:solidFill>
                <a:latin typeface="Trebuchet MS" pitchFamily="34" charset="0"/>
              </a:rPr>
              <a:t>necessarily defines both duration &amp; time of day</a:t>
            </a:r>
            <a:endParaRPr lang="el-GR" altLang="el-GR" sz="1500" b="0">
              <a:solidFill>
                <a:srgbClr val="000000"/>
              </a:solidFill>
              <a:latin typeface="Trebuchet MS" pitchFamily="34" charset="0"/>
            </a:endParaRPr>
          </a:p>
        </p:txBody>
      </p:sp>
      <p:sp>
        <p:nvSpPr>
          <p:cNvPr id="6159" name="Line 15"/>
          <p:cNvSpPr>
            <a:spLocks noChangeShapeType="1"/>
          </p:cNvSpPr>
          <p:nvPr/>
        </p:nvSpPr>
        <p:spPr bwMode="auto">
          <a:xfrm>
            <a:off x="3939840" y="5583468"/>
            <a:ext cx="414720" cy="144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36" tIns="41469" rIns="82936" bIns="41469"/>
          <a:lstStyle/>
          <a:p>
            <a:pPr algn="l" defTabSz="414683" hangingPunct="0">
              <a:lnSpc>
                <a:spcPct val="93000"/>
              </a:lnSpc>
              <a:spcBef>
                <a:spcPct val="0"/>
              </a:spcBef>
              <a:spcAft>
                <a:spcPct val="0"/>
              </a:spcAft>
              <a:buClr>
                <a:srgbClr val="000000"/>
              </a:buClr>
              <a:buSzPct val="100000"/>
            </a:pPr>
            <a:endParaRPr lang="fr-FR" sz="1600" b="0">
              <a:solidFill>
                <a:srgbClr val="FFFFFF"/>
              </a:solidFill>
              <a:latin typeface="Arial" charset="0"/>
            </a:endParaRPr>
          </a:p>
        </p:txBody>
      </p:sp>
      <p:sp>
        <p:nvSpPr>
          <p:cNvPr id="6161" name="Rectangle 17"/>
          <p:cNvSpPr>
            <a:spLocks noChangeArrowheads="1"/>
          </p:cNvSpPr>
          <p:nvPr/>
        </p:nvSpPr>
        <p:spPr bwMode="auto">
          <a:xfrm>
            <a:off x="7184160" y="6107681"/>
            <a:ext cx="1110240" cy="19586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36" tIns="41469" rIns="82936" bIns="41469" anchor="ctr"/>
          <a:lstStyle/>
          <a:p>
            <a:pPr algn="l" defTabSz="414683" hangingPunct="0">
              <a:lnSpc>
                <a:spcPct val="93000"/>
              </a:lnSpc>
              <a:spcBef>
                <a:spcPct val="0"/>
              </a:spcBef>
              <a:spcAft>
                <a:spcPct val="0"/>
              </a:spcAft>
              <a:buClr>
                <a:srgbClr val="000000"/>
              </a:buClr>
              <a:buSzPct val="100000"/>
            </a:pPr>
            <a:endParaRPr lang="el-GR" altLang="el-GR" sz="1600" b="0">
              <a:solidFill>
                <a:srgbClr val="FFFFFF"/>
              </a:solidFill>
              <a:latin typeface="Arial" charset="0"/>
            </a:endParaRPr>
          </a:p>
        </p:txBody>
      </p:sp>
    </p:spTree>
    <p:extLst>
      <p:ext uri="{BB962C8B-B14F-4D97-AF65-F5344CB8AC3E}">
        <p14:creationId xmlns:p14="http://schemas.microsoft.com/office/powerpoint/2010/main" val="1571928814"/>
      </p:ext>
    </p:extLst>
  </p:cSld>
  <p:clrMapOvr>
    <a:masterClrMapping/>
  </p:clrMapOvr>
  <p:transition spd="med"/>
  <p:timing>
    <p:tnLst>
      <p:par>
        <p:cTn id="1" dur="indefinite" restart="never" nodeType="tmRoot">
          <p:childTnLst>
            <p:seq concurrent="1" nextAc="seek">
              <p:cTn id="2" dur="0"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dissolve">
                                      <p:cBhvr>
                                        <p:cTn id="7" dur="500"/>
                                        <p:tgtEl>
                                          <p:spTgt spid="615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147"/>
                                        </p:tgtEl>
                                        <p:attrNameLst>
                                          <p:attrName>style.visibility</p:attrName>
                                        </p:attrNameLst>
                                      </p:cBhvr>
                                      <p:to>
                                        <p:strVal val="visible"/>
                                      </p:to>
                                    </p:set>
                                    <p:animEffect transition="in" filter="dissolve">
                                      <p:cBhvr>
                                        <p:cTn id="10" dur="500"/>
                                        <p:tgtEl>
                                          <p:spTgt spid="614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148"/>
                                        </p:tgtEl>
                                        <p:attrNameLst>
                                          <p:attrName>style.visibility</p:attrName>
                                        </p:attrNameLst>
                                      </p:cBhvr>
                                      <p:to>
                                        <p:strVal val="visible"/>
                                      </p:to>
                                    </p:set>
                                    <p:animEffect transition="in" filter="dissolve">
                                      <p:cBhvr>
                                        <p:cTn id="15" dur="500"/>
                                        <p:tgtEl>
                                          <p:spTgt spid="6148"/>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6149"/>
                                        </p:tgtEl>
                                        <p:attrNameLst>
                                          <p:attrName>style.visibility</p:attrName>
                                        </p:attrNameLst>
                                      </p:cBhvr>
                                      <p:to>
                                        <p:strVal val="visible"/>
                                      </p:to>
                                    </p:set>
                                    <p:animEffect transition="in" filter="dissolve">
                                      <p:cBhvr>
                                        <p:cTn id="18" dur="500"/>
                                        <p:tgtEl>
                                          <p:spTgt spid="614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6154"/>
                                        </p:tgtEl>
                                        <p:attrNameLst>
                                          <p:attrName>style.visibility</p:attrName>
                                        </p:attrNameLst>
                                      </p:cBhvr>
                                      <p:to>
                                        <p:strVal val="visible"/>
                                      </p:to>
                                    </p:set>
                                    <p:animEffect transition="in" filter="dissolve">
                                      <p:cBhvr>
                                        <p:cTn id="23" dur="500"/>
                                        <p:tgtEl>
                                          <p:spTgt spid="6154"/>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6151"/>
                                        </p:tgtEl>
                                        <p:attrNameLst>
                                          <p:attrName>style.visibility</p:attrName>
                                        </p:attrNameLst>
                                      </p:cBhvr>
                                      <p:to>
                                        <p:strVal val="visible"/>
                                      </p:to>
                                    </p:set>
                                    <p:animEffect transition="in" filter="dissolve">
                                      <p:cBhvr>
                                        <p:cTn id="26" dur="500"/>
                                        <p:tgtEl>
                                          <p:spTgt spid="615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6153"/>
                                        </p:tgtEl>
                                        <p:attrNameLst>
                                          <p:attrName>style.visibility</p:attrName>
                                        </p:attrNameLst>
                                      </p:cBhvr>
                                      <p:to>
                                        <p:strVal val="visible"/>
                                      </p:to>
                                    </p:set>
                                    <p:animEffect transition="in" filter="dissolve">
                                      <p:cBhvr>
                                        <p:cTn id="31" dur="500"/>
                                        <p:tgtEl>
                                          <p:spTgt spid="6153"/>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6152"/>
                                        </p:tgtEl>
                                        <p:attrNameLst>
                                          <p:attrName>style.visibility</p:attrName>
                                        </p:attrNameLst>
                                      </p:cBhvr>
                                      <p:to>
                                        <p:strVal val="visible"/>
                                      </p:to>
                                    </p:set>
                                    <p:animEffect transition="in" filter="dissolve">
                                      <p:cBhvr>
                                        <p:cTn id="34" dur="500"/>
                                        <p:tgtEl>
                                          <p:spTgt spid="615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6155"/>
                                        </p:tgtEl>
                                        <p:attrNameLst>
                                          <p:attrName>style.visibility</p:attrName>
                                        </p:attrNameLst>
                                      </p:cBhvr>
                                      <p:to>
                                        <p:strVal val="visible"/>
                                      </p:to>
                                    </p:set>
                                    <p:animEffect transition="in" filter="dissolve">
                                      <p:cBhvr>
                                        <p:cTn id="39" dur="500"/>
                                        <p:tgtEl>
                                          <p:spTgt spid="6155"/>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6157"/>
                                        </p:tgtEl>
                                        <p:attrNameLst>
                                          <p:attrName>style.visibility</p:attrName>
                                        </p:attrNameLst>
                                      </p:cBhvr>
                                      <p:to>
                                        <p:strVal val="visible"/>
                                      </p:to>
                                    </p:set>
                                    <p:animEffect transition="in" filter="dissolve">
                                      <p:cBhvr>
                                        <p:cTn id="42" dur="500"/>
                                        <p:tgtEl>
                                          <p:spTgt spid="6157"/>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6159"/>
                                        </p:tgtEl>
                                        <p:attrNameLst>
                                          <p:attrName>style.visibility</p:attrName>
                                        </p:attrNameLst>
                                      </p:cBhvr>
                                      <p:to>
                                        <p:strVal val="visible"/>
                                      </p:to>
                                    </p:set>
                                    <p:animEffect transition="in" filter="dissolve">
                                      <p:cBhvr>
                                        <p:cTn id="45" dur="500"/>
                                        <p:tgtEl>
                                          <p:spTgt spid="6159"/>
                                        </p:tgtEl>
                                      </p:cBhvr>
                                    </p:animEffect>
                                  </p:childTnLst>
                                </p:cTn>
                              </p:par>
                            </p:childTnLst>
                          </p:cTn>
                        </p:par>
                        <p:par>
                          <p:cTn id="46" fill="hold" nodeType="afterGroup">
                            <p:stCondLst>
                              <p:cond delay="500"/>
                            </p:stCondLst>
                            <p:childTnLst>
                              <p:par>
                                <p:cTn id="47" presetID="9" presetClass="entr" presetSubtype="0" fill="hold" grpId="0" nodeType="afterEffect">
                                  <p:stCondLst>
                                    <p:cond delay="0"/>
                                  </p:stCondLst>
                                  <p:childTnLst>
                                    <p:set>
                                      <p:cBhvr>
                                        <p:cTn id="48" dur="1" fill="hold">
                                          <p:stCondLst>
                                            <p:cond delay="0"/>
                                          </p:stCondLst>
                                        </p:cTn>
                                        <p:tgtEl>
                                          <p:spTgt spid="6158"/>
                                        </p:tgtEl>
                                        <p:attrNameLst>
                                          <p:attrName>style.visibility</p:attrName>
                                        </p:attrNameLst>
                                      </p:cBhvr>
                                      <p:to>
                                        <p:strVal val="visible"/>
                                      </p:to>
                                    </p:set>
                                    <p:animEffect transition="in" filter="dissolve">
                                      <p:cBhvr>
                                        <p:cTn id="49" dur="500"/>
                                        <p:tgtEl>
                                          <p:spTgt spid="6158"/>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6161"/>
                                        </p:tgtEl>
                                        <p:attrNameLst>
                                          <p:attrName>style.visibility</p:attrName>
                                        </p:attrNameLst>
                                      </p:cBhvr>
                                      <p:to>
                                        <p:strVal val="visible"/>
                                      </p:to>
                                    </p:set>
                                    <p:animEffect transition="in" filter="dissolve">
                                      <p:cBhvr>
                                        <p:cTn id="54" dur="500"/>
                                        <p:tgtEl>
                                          <p:spTgt spid="6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animBg="1"/>
      <p:bldP spid="6148" grpId="0"/>
      <p:bldP spid="6149" grpId="0" animBg="1"/>
      <p:bldP spid="6150" grpId="0"/>
      <p:bldP spid="6151" grpId="0" animBg="1"/>
      <p:bldP spid="6152" grpId="0" animBg="1"/>
      <p:bldP spid="6153" grpId="0"/>
      <p:bldP spid="6154" grpId="0"/>
      <p:bldP spid="6155" grpId="0"/>
      <p:bldP spid="6157" grpId="0" animBg="1"/>
      <p:bldP spid="6158" grpId="0"/>
      <p:bldP spid="6159" grpId="0" animBg="1"/>
      <p:bldP spid="616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79512" y="0"/>
            <a:ext cx="8964488" cy="764704"/>
          </a:xfrm>
        </p:spPr>
        <p:txBody>
          <a:bodyPr>
            <a:normAutofit fontScale="90000"/>
          </a:bodyPr>
          <a:lstStyle/>
          <a:p>
            <a:pPr>
              <a:spcBef>
                <a:spcPts val="600"/>
              </a:spcBef>
              <a:spcAft>
                <a:spcPts val="600"/>
              </a:spcAft>
            </a:pPr>
            <a:r>
              <a:rPr lang="el-GR" dirty="0"/>
              <a:t>Η ανάλυση γίνεται όσο λεπτομερής απαιτείται για το σχεδιασμό </a:t>
            </a:r>
            <a:br>
              <a:rPr lang="el-GR" dirty="0"/>
            </a:br>
            <a:r>
              <a:rPr lang="el-GR" sz="2000" dirty="0"/>
              <a:t>(ούτε λιγότερο ούτε παραπάνω</a:t>
            </a:r>
            <a:r>
              <a:rPr lang="el-GR" sz="2000" dirty="0" smtClean="0"/>
              <a:t>)</a:t>
            </a:r>
            <a:endParaRPr lang="el-GR" dirty="0"/>
          </a:p>
        </p:txBody>
      </p:sp>
      <p:sp>
        <p:nvSpPr>
          <p:cNvPr id="4" name="Θέση υποσέλιδου 3"/>
          <p:cNvSpPr>
            <a:spLocks noGrp="1"/>
          </p:cNvSpPr>
          <p:nvPr>
            <p:ph type="ftr" sz="quarter" idx="11"/>
          </p:nvPr>
        </p:nvSpPr>
        <p:spPr/>
        <p:txBody>
          <a:bodyPr/>
          <a:lstStyle/>
          <a:p>
            <a:pPr>
              <a:defRPr/>
            </a:pPr>
            <a:r>
              <a:rPr lang="el-GR" smtClean="0"/>
              <a:t>Εργονομία - ΕΜΠ - Χρηστοκεντρικός Σχεδιασμός</a:t>
            </a:r>
            <a:endParaRPr lang="en-GB" dirty="0"/>
          </a:p>
        </p:txBody>
      </p:sp>
      <p:sp>
        <p:nvSpPr>
          <p:cNvPr id="5" name="Θέση αριθμού διαφάνειας 4"/>
          <p:cNvSpPr>
            <a:spLocks noGrp="1"/>
          </p:cNvSpPr>
          <p:nvPr>
            <p:ph type="sldNum" sz="quarter" idx="12"/>
          </p:nvPr>
        </p:nvSpPr>
        <p:spPr/>
        <p:txBody>
          <a:bodyPr/>
          <a:lstStyle/>
          <a:p>
            <a:pPr>
              <a:defRPr/>
            </a:pPr>
            <a:fld id="{66B988B7-2139-4CED-ACDB-0CAF520E1758}" type="slidenum">
              <a:rPr lang="en-GB" smtClean="0"/>
              <a:pPr>
                <a:defRPr/>
              </a:pPr>
              <a:t>50</a:t>
            </a:fld>
            <a:endParaRPr lang="en-GB" dirty="0"/>
          </a:p>
        </p:txBody>
      </p:sp>
      <p:grpSp>
        <p:nvGrpSpPr>
          <p:cNvPr id="6" name="Group 26"/>
          <p:cNvGrpSpPr>
            <a:grpSpLocks/>
          </p:cNvGrpSpPr>
          <p:nvPr/>
        </p:nvGrpSpPr>
        <p:grpSpPr bwMode="auto">
          <a:xfrm>
            <a:off x="3582167" y="1052513"/>
            <a:ext cx="1636108" cy="523875"/>
            <a:chOff x="703" y="1253"/>
            <a:chExt cx="1076" cy="408"/>
          </a:xfrm>
        </p:grpSpPr>
        <p:sp>
          <p:nvSpPr>
            <p:cNvPr id="7" name="Text Box 27"/>
            <p:cNvSpPr txBox="1">
              <a:spLocks noChangeArrowheads="1"/>
            </p:cNvSpPr>
            <p:nvPr/>
          </p:nvSpPr>
          <p:spPr bwMode="auto">
            <a:xfrm>
              <a:off x="748" y="1389"/>
              <a:ext cx="1011"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spcAft>
                  <a:spcPts val="0"/>
                </a:spcAft>
              </a:pPr>
              <a:r>
                <a:rPr lang="en-US" sz="1400" b="1" dirty="0" smtClean="0"/>
                <a:t>Communication</a:t>
              </a:r>
              <a:endParaRPr lang="en-US" sz="1400" b="1" dirty="0"/>
            </a:p>
          </p:txBody>
        </p:sp>
        <p:sp>
          <p:nvSpPr>
            <p:cNvPr id="8" name="Rectangle 28"/>
            <p:cNvSpPr>
              <a:spLocks noChangeArrowheads="1"/>
            </p:cNvSpPr>
            <p:nvPr/>
          </p:nvSpPr>
          <p:spPr bwMode="auto">
            <a:xfrm>
              <a:off x="703" y="1253"/>
              <a:ext cx="1076" cy="408"/>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Aft>
                  <a:spcPts val="0"/>
                </a:spcAft>
              </a:pPr>
              <a:endParaRPr lang="el-GR" sz="1400" dirty="0">
                <a:latin typeface="CF Din" panose="00000400000000000000" pitchFamily="2" charset="0"/>
              </a:endParaRPr>
            </a:p>
          </p:txBody>
        </p:sp>
        <p:sp>
          <p:nvSpPr>
            <p:cNvPr id="9" name="Text Box 29"/>
            <p:cNvSpPr txBox="1">
              <a:spLocks noChangeArrowheads="1"/>
            </p:cNvSpPr>
            <p:nvPr/>
          </p:nvSpPr>
          <p:spPr bwMode="auto">
            <a:xfrm>
              <a:off x="735" y="1261"/>
              <a:ext cx="219"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spcAft>
                  <a:spcPts val="0"/>
                </a:spcAft>
              </a:pPr>
              <a:r>
                <a:rPr lang="el-GR" sz="1400" b="1"/>
                <a:t>0.</a:t>
              </a:r>
              <a:endParaRPr lang="en-US" sz="1400" b="1"/>
            </a:p>
          </p:txBody>
        </p:sp>
      </p:grpSp>
      <p:grpSp>
        <p:nvGrpSpPr>
          <p:cNvPr id="10" name="Group 30"/>
          <p:cNvGrpSpPr>
            <a:grpSpLocks/>
          </p:cNvGrpSpPr>
          <p:nvPr/>
        </p:nvGrpSpPr>
        <p:grpSpPr bwMode="auto">
          <a:xfrm>
            <a:off x="4774243" y="2205038"/>
            <a:ext cx="1164595" cy="523875"/>
            <a:chOff x="703" y="1253"/>
            <a:chExt cx="907" cy="408"/>
          </a:xfrm>
        </p:grpSpPr>
        <p:sp>
          <p:nvSpPr>
            <p:cNvPr id="11" name="Text Box 31"/>
            <p:cNvSpPr txBox="1">
              <a:spLocks noChangeArrowheads="1"/>
            </p:cNvSpPr>
            <p:nvPr/>
          </p:nvSpPr>
          <p:spPr bwMode="auto">
            <a:xfrm>
              <a:off x="748" y="1389"/>
              <a:ext cx="419"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spcAft>
                  <a:spcPts val="0"/>
                </a:spcAft>
              </a:pPr>
              <a:r>
                <a:rPr lang="en-US" sz="1400" b="1" dirty="0" smtClean="0"/>
                <a:t>Text</a:t>
              </a:r>
              <a:endParaRPr lang="en-US" sz="1400" b="1" dirty="0"/>
            </a:p>
          </p:txBody>
        </p:sp>
        <p:sp>
          <p:nvSpPr>
            <p:cNvPr id="12" name="Rectangle 32"/>
            <p:cNvSpPr>
              <a:spLocks noChangeArrowheads="1"/>
            </p:cNvSpPr>
            <p:nvPr/>
          </p:nvSpPr>
          <p:spPr bwMode="auto">
            <a:xfrm>
              <a:off x="703" y="1253"/>
              <a:ext cx="907" cy="408"/>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Aft>
                  <a:spcPts val="0"/>
                </a:spcAft>
              </a:pPr>
              <a:endParaRPr lang="el-GR" sz="1400" dirty="0">
                <a:latin typeface="CF Din" panose="00000400000000000000" pitchFamily="2" charset="0"/>
              </a:endParaRPr>
            </a:p>
          </p:txBody>
        </p:sp>
        <p:sp>
          <p:nvSpPr>
            <p:cNvPr id="13" name="Text Box 33"/>
            <p:cNvSpPr txBox="1">
              <a:spLocks noChangeArrowheads="1"/>
            </p:cNvSpPr>
            <p:nvPr/>
          </p:nvSpPr>
          <p:spPr bwMode="auto">
            <a:xfrm>
              <a:off x="735" y="1261"/>
              <a:ext cx="260"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spcAft>
                  <a:spcPts val="0"/>
                </a:spcAft>
              </a:pPr>
              <a:r>
                <a:rPr lang="el-GR" sz="1400" b="1"/>
                <a:t>2.</a:t>
              </a:r>
              <a:endParaRPr lang="en-US" sz="1400" b="1"/>
            </a:p>
          </p:txBody>
        </p:sp>
      </p:grpSp>
      <p:grpSp>
        <p:nvGrpSpPr>
          <p:cNvPr id="14" name="Group 34"/>
          <p:cNvGrpSpPr>
            <a:grpSpLocks/>
          </p:cNvGrpSpPr>
          <p:nvPr/>
        </p:nvGrpSpPr>
        <p:grpSpPr bwMode="auto">
          <a:xfrm>
            <a:off x="2974018" y="2205038"/>
            <a:ext cx="1164595" cy="523875"/>
            <a:chOff x="703" y="1253"/>
            <a:chExt cx="907" cy="408"/>
          </a:xfrm>
        </p:grpSpPr>
        <p:sp>
          <p:nvSpPr>
            <p:cNvPr id="15" name="Text Box 35"/>
            <p:cNvSpPr txBox="1">
              <a:spLocks noChangeArrowheads="1"/>
            </p:cNvSpPr>
            <p:nvPr/>
          </p:nvSpPr>
          <p:spPr bwMode="auto">
            <a:xfrm>
              <a:off x="748" y="1389"/>
              <a:ext cx="505"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spcAft>
                  <a:spcPts val="0"/>
                </a:spcAft>
              </a:pPr>
              <a:r>
                <a:rPr lang="en-US" sz="1400" b="1" dirty="0" smtClean="0"/>
                <a:t>Voice</a:t>
              </a:r>
              <a:endParaRPr lang="en-US" sz="1400" b="1" dirty="0"/>
            </a:p>
          </p:txBody>
        </p:sp>
        <p:sp>
          <p:nvSpPr>
            <p:cNvPr id="16" name="Rectangle 36"/>
            <p:cNvSpPr>
              <a:spLocks noChangeArrowheads="1"/>
            </p:cNvSpPr>
            <p:nvPr/>
          </p:nvSpPr>
          <p:spPr bwMode="auto">
            <a:xfrm>
              <a:off x="703" y="1253"/>
              <a:ext cx="907" cy="408"/>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Aft>
                  <a:spcPts val="0"/>
                </a:spcAft>
              </a:pPr>
              <a:endParaRPr lang="el-GR" sz="1400" dirty="0">
                <a:latin typeface="CF Din" panose="00000400000000000000" pitchFamily="2" charset="0"/>
              </a:endParaRPr>
            </a:p>
          </p:txBody>
        </p:sp>
        <p:sp>
          <p:nvSpPr>
            <p:cNvPr id="17" name="Text Box 37"/>
            <p:cNvSpPr txBox="1">
              <a:spLocks noChangeArrowheads="1"/>
            </p:cNvSpPr>
            <p:nvPr/>
          </p:nvSpPr>
          <p:spPr bwMode="auto">
            <a:xfrm>
              <a:off x="735" y="1261"/>
              <a:ext cx="260"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spcAft>
                  <a:spcPts val="0"/>
                </a:spcAft>
              </a:pPr>
              <a:r>
                <a:rPr lang="el-GR" sz="1400" b="1"/>
                <a:t>1.</a:t>
              </a:r>
              <a:endParaRPr lang="en-US" sz="1400" b="1"/>
            </a:p>
          </p:txBody>
        </p:sp>
      </p:grpSp>
      <p:sp>
        <p:nvSpPr>
          <p:cNvPr id="18" name="Line 38"/>
          <p:cNvSpPr>
            <a:spLocks noChangeShapeType="1"/>
          </p:cNvSpPr>
          <p:nvPr/>
        </p:nvSpPr>
        <p:spPr bwMode="auto">
          <a:xfrm flipH="1">
            <a:off x="4205603" y="1576388"/>
            <a:ext cx="6034" cy="5556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Aft>
                <a:spcPts val="0"/>
              </a:spcAft>
            </a:pPr>
            <a:endParaRPr lang="el-GR" sz="1400" dirty="0">
              <a:latin typeface="CF Din" panose="00000400000000000000" pitchFamily="2" charset="0"/>
            </a:endParaRPr>
          </a:p>
        </p:txBody>
      </p:sp>
      <p:sp>
        <p:nvSpPr>
          <p:cNvPr id="19" name="Line 39"/>
          <p:cNvSpPr>
            <a:spLocks noChangeShapeType="1"/>
          </p:cNvSpPr>
          <p:nvPr/>
        </p:nvSpPr>
        <p:spPr bwMode="auto">
          <a:xfrm>
            <a:off x="2987676" y="2132012"/>
            <a:ext cx="2952750" cy="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Aft>
                <a:spcPts val="0"/>
              </a:spcAft>
            </a:pPr>
            <a:endParaRPr lang="el-GR" sz="1400" dirty="0">
              <a:latin typeface="CF Din" panose="00000400000000000000" pitchFamily="2" charset="0"/>
            </a:endParaRPr>
          </a:p>
        </p:txBody>
      </p:sp>
      <p:grpSp>
        <p:nvGrpSpPr>
          <p:cNvPr id="20" name="Group 40"/>
          <p:cNvGrpSpPr>
            <a:grpSpLocks/>
          </p:cNvGrpSpPr>
          <p:nvPr/>
        </p:nvGrpSpPr>
        <p:grpSpPr bwMode="auto">
          <a:xfrm>
            <a:off x="3623306" y="3357563"/>
            <a:ext cx="1164594" cy="523875"/>
            <a:chOff x="703" y="1253"/>
            <a:chExt cx="907" cy="408"/>
          </a:xfrm>
        </p:grpSpPr>
        <p:sp>
          <p:nvSpPr>
            <p:cNvPr id="21" name="Text Box 41"/>
            <p:cNvSpPr txBox="1">
              <a:spLocks noChangeArrowheads="1"/>
            </p:cNvSpPr>
            <p:nvPr/>
          </p:nvSpPr>
          <p:spPr bwMode="auto">
            <a:xfrm>
              <a:off x="748" y="1389"/>
              <a:ext cx="647"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spcAft>
                  <a:spcPts val="0"/>
                </a:spcAft>
              </a:pPr>
              <a:r>
                <a:rPr lang="en-US" sz="1400" b="1" dirty="0" smtClean="0"/>
                <a:t>Receipt</a:t>
              </a:r>
              <a:endParaRPr lang="en-US" sz="1400" b="1" dirty="0"/>
            </a:p>
          </p:txBody>
        </p:sp>
        <p:sp>
          <p:nvSpPr>
            <p:cNvPr id="22" name="Rectangle 42"/>
            <p:cNvSpPr>
              <a:spLocks noChangeArrowheads="1"/>
            </p:cNvSpPr>
            <p:nvPr/>
          </p:nvSpPr>
          <p:spPr bwMode="auto">
            <a:xfrm>
              <a:off x="703" y="1253"/>
              <a:ext cx="907" cy="408"/>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Aft>
                  <a:spcPts val="0"/>
                </a:spcAft>
              </a:pPr>
              <a:endParaRPr lang="el-GR" sz="1400" dirty="0">
                <a:latin typeface="CF Din" panose="00000400000000000000" pitchFamily="2" charset="0"/>
              </a:endParaRPr>
            </a:p>
          </p:txBody>
        </p:sp>
        <p:sp>
          <p:nvSpPr>
            <p:cNvPr id="23" name="Text Box 43"/>
            <p:cNvSpPr txBox="1">
              <a:spLocks noChangeArrowheads="1"/>
            </p:cNvSpPr>
            <p:nvPr/>
          </p:nvSpPr>
          <p:spPr bwMode="auto">
            <a:xfrm>
              <a:off x="735" y="1261"/>
              <a:ext cx="337"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spcAft>
                  <a:spcPts val="0"/>
                </a:spcAft>
              </a:pPr>
              <a:r>
                <a:rPr lang="el-GR" sz="1400" b="1"/>
                <a:t>1.2</a:t>
              </a:r>
              <a:endParaRPr lang="en-US" sz="1400" b="1"/>
            </a:p>
          </p:txBody>
        </p:sp>
      </p:grpSp>
      <p:grpSp>
        <p:nvGrpSpPr>
          <p:cNvPr id="24" name="Group 44"/>
          <p:cNvGrpSpPr>
            <a:grpSpLocks/>
          </p:cNvGrpSpPr>
          <p:nvPr/>
        </p:nvGrpSpPr>
        <p:grpSpPr bwMode="auto">
          <a:xfrm>
            <a:off x="1823081" y="3357563"/>
            <a:ext cx="1164594" cy="523875"/>
            <a:chOff x="703" y="1253"/>
            <a:chExt cx="907" cy="408"/>
          </a:xfrm>
        </p:grpSpPr>
        <p:sp>
          <p:nvSpPr>
            <p:cNvPr id="25" name="Text Box 45"/>
            <p:cNvSpPr txBox="1">
              <a:spLocks noChangeArrowheads="1"/>
            </p:cNvSpPr>
            <p:nvPr/>
          </p:nvSpPr>
          <p:spPr bwMode="auto">
            <a:xfrm>
              <a:off x="748" y="1389"/>
              <a:ext cx="438"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spcAft>
                  <a:spcPts val="0"/>
                </a:spcAft>
              </a:pPr>
              <a:r>
                <a:rPr lang="en-US" sz="1400" b="1" dirty="0" smtClean="0"/>
                <a:t>Call </a:t>
              </a:r>
              <a:endParaRPr lang="en-US" sz="1400" b="1" dirty="0"/>
            </a:p>
          </p:txBody>
        </p:sp>
        <p:sp>
          <p:nvSpPr>
            <p:cNvPr id="26" name="Rectangle 46"/>
            <p:cNvSpPr>
              <a:spLocks noChangeArrowheads="1"/>
            </p:cNvSpPr>
            <p:nvPr/>
          </p:nvSpPr>
          <p:spPr bwMode="auto">
            <a:xfrm>
              <a:off x="703" y="1253"/>
              <a:ext cx="907" cy="408"/>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Aft>
                  <a:spcPts val="0"/>
                </a:spcAft>
              </a:pPr>
              <a:endParaRPr lang="el-GR" sz="1400" dirty="0">
                <a:latin typeface="CF Din" panose="00000400000000000000" pitchFamily="2" charset="0"/>
              </a:endParaRPr>
            </a:p>
          </p:txBody>
        </p:sp>
        <p:sp>
          <p:nvSpPr>
            <p:cNvPr id="27" name="Text Box 47"/>
            <p:cNvSpPr txBox="1">
              <a:spLocks noChangeArrowheads="1"/>
            </p:cNvSpPr>
            <p:nvPr/>
          </p:nvSpPr>
          <p:spPr bwMode="auto">
            <a:xfrm>
              <a:off x="735" y="1261"/>
              <a:ext cx="337"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spcAft>
                  <a:spcPts val="0"/>
                </a:spcAft>
              </a:pPr>
              <a:r>
                <a:rPr lang="el-GR" sz="1400" b="1"/>
                <a:t>1.1</a:t>
              </a:r>
              <a:endParaRPr lang="en-US" sz="1400" b="1"/>
            </a:p>
          </p:txBody>
        </p:sp>
      </p:grpSp>
      <p:sp>
        <p:nvSpPr>
          <p:cNvPr id="28" name="Line 48"/>
          <p:cNvSpPr>
            <a:spLocks noChangeShapeType="1"/>
          </p:cNvSpPr>
          <p:nvPr/>
        </p:nvSpPr>
        <p:spPr bwMode="auto">
          <a:xfrm flipH="1">
            <a:off x="3133724" y="2728913"/>
            <a:ext cx="0" cy="5556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Aft>
                <a:spcPts val="0"/>
              </a:spcAft>
            </a:pPr>
            <a:endParaRPr lang="el-GR" sz="1400" dirty="0">
              <a:latin typeface="CF Din" panose="00000400000000000000" pitchFamily="2" charset="0"/>
            </a:endParaRPr>
          </a:p>
        </p:txBody>
      </p:sp>
      <p:sp>
        <p:nvSpPr>
          <p:cNvPr id="29" name="Line 49"/>
          <p:cNvSpPr>
            <a:spLocks noChangeShapeType="1"/>
          </p:cNvSpPr>
          <p:nvPr/>
        </p:nvSpPr>
        <p:spPr bwMode="auto">
          <a:xfrm>
            <a:off x="1823081" y="3284537"/>
            <a:ext cx="2966407" cy="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Aft>
                <a:spcPts val="0"/>
              </a:spcAft>
            </a:pPr>
            <a:endParaRPr lang="el-GR" sz="1400" dirty="0">
              <a:latin typeface="CF Din" panose="00000400000000000000" pitchFamily="2" charset="0"/>
            </a:endParaRPr>
          </a:p>
        </p:txBody>
      </p:sp>
      <p:grpSp>
        <p:nvGrpSpPr>
          <p:cNvPr id="30" name="Group 51"/>
          <p:cNvGrpSpPr>
            <a:grpSpLocks/>
          </p:cNvGrpSpPr>
          <p:nvPr/>
        </p:nvGrpSpPr>
        <p:grpSpPr bwMode="auto">
          <a:xfrm>
            <a:off x="2326318" y="4510088"/>
            <a:ext cx="1354628" cy="523875"/>
            <a:chOff x="703" y="1253"/>
            <a:chExt cx="1055" cy="408"/>
          </a:xfrm>
        </p:grpSpPr>
        <p:sp>
          <p:nvSpPr>
            <p:cNvPr id="31" name="Text Box 52"/>
            <p:cNvSpPr txBox="1">
              <a:spLocks noChangeArrowheads="1"/>
            </p:cNvSpPr>
            <p:nvPr/>
          </p:nvSpPr>
          <p:spPr bwMode="auto">
            <a:xfrm>
              <a:off x="748" y="1389"/>
              <a:ext cx="974"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spcAft>
                  <a:spcPts val="0"/>
                </a:spcAft>
              </a:pPr>
              <a:r>
                <a:rPr lang="en-US" sz="1400" b="1" dirty="0" smtClean="0"/>
                <a:t>Select Name</a:t>
              </a:r>
              <a:endParaRPr lang="en-US" sz="1400" b="1" dirty="0"/>
            </a:p>
          </p:txBody>
        </p:sp>
        <p:sp>
          <p:nvSpPr>
            <p:cNvPr id="32" name="Rectangle 53"/>
            <p:cNvSpPr>
              <a:spLocks noChangeArrowheads="1"/>
            </p:cNvSpPr>
            <p:nvPr/>
          </p:nvSpPr>
          <p:spPr bwMode="auto">
            <a:xfrm>
              <a:off x="703" y="1253"/>
              <a:ext cx="1055" cy="408"/>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Aft>
                  <a:spcPts val="0"/>
                </a:spcAft>
              </a:pPr>
              <a:endParaRPr lang="el-GR" sz="1400" dirty="0">
                <a:latin typeface="CF Din" panose="00000400000000000000" pitchFamily="2" charset="0"/>
              </a:endParaRPr>
            </a:p>
          </p:txBody>
        </p:sp>
        <p:sp>
          <p:nvSpPr>
            <p:cNvPr id="33" name="Text Box 54"/>
            <p:cNvSpPr txBox="1">
              <a:spLocks noChangeArrowheads="1"/>
            </p:cNvSpPr>
            <p:nvPr/>
          </p:nvSpPr>
          <p:spPr bwMode="auto">
            <a:xfrm>
              <a:off x="735" y="1261"/>
              <a:ext cx="453"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spcAft>
                  <a:spcPts val="0"/>
                </a:spcAft>
              </a:pPr>
              <a:r>
                <a:rPr lang="el-GR" sz="1400" b="1"/>
                <a:t>1.1.2</a:t>
              </a:r>
              <a:endParaRPr lang="en-US" sz="1400" b="1"/>
            </a:p>
          </p:txBody>
        </p:sp>
      </p:grpSp>
      <p:grpSp>
        <p:nvGrpSpPr>
          <p:cNvPr id="34" name="Group 55"/>
          <p:cNvGrpSpPr>
            <a:grpSpLocks/>
          </p:cNvGrpSpPr>
          <p:nvPr/>
        </p:nvGrpSpPr>
        <p:grpSpPr bwMode="auto">
          <a:xfrm>
            <a:off x="528218" y="4510088"/>
            <a:ext cx="1436806" cy="523875"/>
            <a:chOff x="703" y="1253"/>
            <a:chExt cx="1119" cy="408"/>
          </a:xfrm>
        </p:grpSpPr>
        <p:sp>
          <p:nvSpPr>
            <p:cNvPr id="35" name="Text Box 56"/>
            <p:cNvSpPr txBox="1">
              <a:spLocks noChangeArrowheads="1"/>
            </p:cNvSpPr>
            <p:nvPr/>
          </p:nvSpPr>
          <p:spPr bwMode="auto">
            <a:xfrm>
              <a:off x="748" y="1389"/>
              <a:ext cx="1074"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spcAft>
                  <a:spcPts val="0"/>
                </a:spcAft>
              </a:pPr>
              <a:r>
                <a:rPr lang="en-US" sz="1400" b="1" dirty="0" smtClean="0"/>
                <a:t>Enter </a:t>
              </a:r>
              <a:r>
                <a:rPr lang="en-US" sz="1400" b="1" dirty="0" err="1"/>
                <a:t>t</a:t>
              </a:r>
              <a:r>
                <a:rPr lang="en-US" sz="1400" b="1" dirty="0" err="1" smtClean="0"/>
                <a:t>el.num</a:t>
              </a:r>
              <a:r>
                <a:rPr lang="en-US" sz="1400" b="1" dirty="0" smtClean="0"/>
                <a:t>.</a:t>
              </a:r>
              <a:endParaRPr lang="en-US" sz="1400" b="1" dirty="0"/>
            </a:p>
          </p:txBody>
        </p:sp>
        <p:sp>
          <p:nvSpPr>
            <p:cNvPr id="36" name="Rectangle 57"/>
            <p:cNvSpPr>
              <a:spLocks noChangeArrowheads="1"/>
            </p:cNvSpPr>
            <p:nvPr/>
          </p:nvSpPr>
          <p:spPr bwMode="auto">
            <a:xfrm>
              <a:off x="703" y="1253"/>
              <a:ext cx="1119" cy="408"/>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Aft>
                  <a:spcPts val="0"/>
                </a:spcAft>
              </a:pPr>
              <a:endParaRPr lang="el-GR" sz="1400" dirty="0">
                <a:latin typeface="CF Din" panose="00000400000000000000" pitchFamily="2" charset="0"/>
              </a:endParaRPr>
            </a:p>
          </p:txBody>
        </p:sp>
        <p:sp>
          <p:nvSpPr>
            <p:cNvPr id="37" name="Text Box 58"/>
            <p:cNvSpPr txBox="1">
              <a:spLocks noChangeArrowheads="1"/>
            </p:cNvSpPr>
            <p:nvPr/>
          </p:nvSpPr>
          <p:spPr bwMode="auto">
            <a:xfrm>
              <a:off x="735" y="1261"/>
              <a:ext cx="453"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spcAft>
                  <a:spcPts val="0"/>
                </a:spcAft>
              </a:pPr>
              <a:r>
                <a:rPr lang="el-GR" sz="1400" b="1"/>
                <a:t>1.1,1</a:t>
              </a:r>
              <a:endParaRPr lang="en-US" sz="1400" b="1"/>
            </a:p>
          </p:txBody>
        </p:sp>
      </p:grpSp>
      <p:sp>
        <p:nvSpPr>
          <p:cNvPr id="38" name="Line 59"/>
          <p:cNvSpPr>
            <a:spLocks noChangeShapeType="1"/>
          </p:cNvSpPr>
          <p:nvPr/>
        </p:nvSpPr>
        <p:spPr bwMode="auto">
          <a:xfrm>
            <a:off x="1823081" y="3881439"/>
            <a:ext cx="0" cy="5305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Aft>
                <a:spcPts val="0"/>
              </a:spcAft>
            </a:pPr>
            <a:endParaRPr lang="el-GR" sz="1400" dirty="0">
              <a:latin typeface="CF Din" panose="00000400000000000000" pitchFamily="2" charset="0"/>
            </a:endParaRPr>
          </a:p>
        </p:txBody>
      </p:sp>
      <p:grpSp>
        <p:nvGrpSpPr>
          <p:cNvPr id="39" name="Group 65"/>
          <p:cNvGrpSpPr>
            <a:grpSpLocks/>
          </p:cNvGrpSpPr>
          <p:nvPr/>
        </p:nvGrpSpPr>
        <p:grpSpPr bwMode="auto">
          <a:xfrm>
            <a:off x="310193" y="5949950"/>
            <a:ext cx="1172299" cy="523875"/>
            <a:chOff x="703" y="1253"/>
            <a:chExt cx="913" cy="408"/>
          </a:xfrm>
        </p:grpSpPr>
        <p:sp>
          <p:nvSpPr>
            <p:cNvPr id="40" name="Text Box 66"/>
            <p:cNvSpPr txBox="1">
              <a:spLocks noChangeArrowheads="1"/>
            </p:cNvSpPr>
            <p:nvPr/>
          </p:nvSpPr>
          <p:spPr bwMode="auto">
            <a:xfrm>
              <a:off x="748" y="1389"/>
              <a:ext cx="868"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spcAft>
                  <a:spcPts val="0"/>
                </a:spcAft>
              </a:pPr>
              <a:r>
                <a:rPr lang="en-US" sz="1400" b="1" dirty="0" smtClean="0"/>
                <a:t>Type digits</a:t>
              </a:r>
              <a:endParaRPr lang="en-US" sz="1400" b="1" dirty="0"/>
            </a:p>
          </p:txBody>
        </p:sp>
        <p:sp>
          <p:nvSpPr>
            <p:cNvPr id="41" name="Rectangle 67"/>
            <p:cNvSpPr>
              <a:spLocks noChangeArrowheads="1"/>
            </p:cNvSpPr>
            <p:nvPr/>
          </p:nvSpPr>
          <p:spPr bwMode="auto">
            <a:xfrm>
              <a:off x="703" y="1253"/>
              <a:ext cx="907" cy="408"/>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Aft>
                  <a:spcPts val="0"/>
                </a:spcAft>
              </a:pPr>
              <a:endParaRPr lang="el-GR" sz="1400" dirty="0">
                <a:latin typeface="CF Din" panose="00000400000000000000" pitchFamily="2" charset="0"/>
              </a:endParaRPr>
            </a:p>
          </p:txBody>
        </p:sp>
        <p:sp>
          <p:nvSpPr>
            <p:cNvPr id="42" name="Text Box 68"/>
            <p:cNvSpPr txBox="1">
              <a:spLocks noChangeArrowheads="1"/>
            </p:cNvSpPr>
            <p:nvPr/>
          </p:nvSpPr>
          <p:spPr bwMode="auto">
            <a:xfrm>
              <a:off x="735" y="1261"/>
              <a:ext cx="570"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spcAft>
                  <a:spcPts val="0"/>
                </a:spcAft>
              </a:pPr>
              <a:r>
                <a:rPr lang="el-GR" sz="1400" b="1"/>
                <a:t>1.1,1.1</a:t>
              </a:r>
              <a:endParaRPr lang="en-US" sz="1400" b="1"/>
            </a:p>
          </p:txBody>
        </p:sp>
      </p:grpSp>
      <p:sp>
        <p:nvSpPr>
          <p:cNvPr id="43" name="Line 69"/>
          <p:cNvSpPr>
            <a:spLocks noChangeShapeType="1"/>
          </p:cNvSpPr>
          <p:nvPr/>
        </p:nvSpPr>
        <p:spPr bwMode="auto">
          <a:xfrm flipH="1">
            <a:off x="1619554" y="5033963"/>
            <a:ext cx="0" cy="84296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Aft>
                <a:spcPts val="0"/>
              </a:spcAft>
            </a:pPr>
            <a:endParaRPr lang="el-GR" sz="1400" dirty="0">
              <a:latin typeface="CF Din" panose="00000400000000000000" pitchFamily="2" charset="0"/>
            </a:endParaRPr>
          </a:p>
        </p:txBody>
      </p:sp>
      <p:sp>
        <p:nvSpPr>
          <p:cNvPr id="44" name="Line 70"/>
          <p:cNvSpPr>
            <a:spLocks noChangeShapeType="1"/>
          </p:cNvSpPr>
          <p:nvPr/>
        </p:nvSpPr>
        <p:spPr bwMode="auto">
          <a:xfrm>
            <a:off x="310193" y="5876925"/>
            <a:ext cx="3370893"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Aft>
                <a:spcPts val="0"/>
              </a:spcAft>
            </a:pPr>
            <a:endParaRPr lang="el-GR" sz="1400" dirty="0">
              <a:latin typeface="CF Din" panose="00000400000000000000" pitchFamily="2" charset="0"/>
            </a:endParaRPr>
          </a:p>
        </p:txBody>
      </p:sp>
      <p:sp>
        <p:nvSpPr>
          <p:cNvPr id="45" name="Text Box 71"/>
          <p:cNvSpPr txBox="1">
            <a:spLocks noChangeArrowheads="1"/>
          </p:cNvSpPr>
          <p:nvPr/>
        </p:nvSpPr>
        <p:spPr bwMode="auto">
          <a:xfrm>
            <a:off x="1805917" y="5196898"/>
            <a:ext cx="2163112" cy="56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spcAft>
                <a:spcPts val="0"/>
              </a:spcAft>
            </a:pPr>
            <a:r>
              <a:rPr lang="en-US" sz="1400" dirty="0" smtClean="0"/>
              <a:t>Plan </a:t>
            </a:r>
            <a:r>
              <a:rPr lang="el-GR" sz="1400" dirty="0" smtClean="0"/>
              <a:t>1.1.1</a:t>
            </a:r>
            <a:endParaRPr lang="el-GR" sz="1400" dirty="0"/>
          </a:p>
          <a:p>
            <a:pPr>
              <a:spcBef>
                <a:spcPct val="20000"/>
              </a:spcBef>
              <a:spcAft>
                <a:spcPts val="0"/>
              </a:spcAft>
            </a:pPr>
            <a:r>
              <a:rPr lang="el-GR" sz="1400" dirty="0"/>
              <a:t>1.1.1.1 &gt; 1.1.1.2</a:t>
            </a:r>
            <a:endParaRPr lang="en-US" sz="1400" dirty="0"/>
          </a:p>
        </p:txBody>
      </p:sp>
      <p:sp>
        <p:nvSpPr>
          <p:cNvPr id="46" name="Text Box 72"/>
          <p:cNvSpPr txBox="1">
            <a:spLocks noChangeArrowheads="1"/>
          </p:cNvSpPr>
          <p:nvPr/>
        </p:nvSpPr>
        <p:spPr bwMode="auto">
          <a:xfrm>
            <a:off x="2013108" y="3902961"/>
            <a:ext cx="1667978" cy="56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spcAft>
                <a:spcPts val="0"/>
              </a:spcAft>
            </a:pPr>
            <a:r>
              <a:rPr lang="en-US" sz="1400" dirty="0" smtClean="0"/>
              <a:t>Plan </a:t>
            </a:r>
            <a:r>
              <a:rPr lang="el-GR" sz="1400" dirty="0" smtClean="0"/>
              <a:t>1.1</a:t>
            </a:r>
            <a:endParaRPr lang="el-GR" sz="1400" dirty="0"/>
          </a:p>
          <a:p>
            <a:pPr>
              <a:spcBef>
                <a:spcPct val="20000"/>
              </a:spcBef>
              <a:spcAft>
                <a:spcPts val="0"/>
              </a:spcAft>
            </a:pPr>
            <a:r>
              <a:rPr lang="el-GR" sz="1400" dirty="0"/>
              <a:t>1.1.1 : 1.2.1</a:t>
            </a:r>
            <a:endParaRPr lang="en-US" sz="1400" dirty="0"/>
          </a:p>
        </p:txBody>
      </p:sp>
      <p:sp>
        <p:nvSpPr>
          <p:cNvPr id="47" name="Text Box 73"/>
          <p:cNvSpPr txBox="1">
            <a:spLocks noChangeArrowheads="1"/>
          </p:cNvSpPr>
          <p:nvPr/>
        </p:nvSpPr>
        <p:spPr bwMode="auto">
          <a:xfrm>
            <a:off x="4347765" y="1591683"/>
            <a:ext cx="1357749" cy="56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spcAft>
                <a:spcPts val="0"/>
              </a:spcAft>
            </a:pPr>
            <a:r>
              <a:rPr lang="en-US" sz="1400" dirty="0" smtClean="0"/>
              <a:t>Plan </a:t>
            </a:r>
            <a:r>
              <a:rPr lang="el-GR" sz="1400" dirty="0" smtClean="0"/>
              <a:t>0</a:t>
            </a:r>
            <a:endParaRPr lang="el-GR" sz="1400" dirty="0"/>
          </a:p>
          <a:p>
            <a:pPr>
              <a:spcBef>
                <a:spcPct val="20000"/>
              </a:spcBef>
              <a:spcAft>
                <a:spcPts val="0"/>
              </a:spcAft>
            </a:pPr>
            <a:r>
              <a:rPr lang="el-GR" sz="1400" dirty="0"/>
              <a:t>1 : 2</a:t>
            </a:r>
            <a:endParaRPr lang="en-US" sz="1400" dirty="0"/>
          </a:p>
        </p:txBody>
      </p:sp>
      <p:grpSp>
        <p:nvGrpSpPr>
          <p:cNvPr id="48" name="Group 74"/>
          <p:cNvGrpSpPr>
            <a:grpSpLocks/>
          </p:cNvGrpSpPr>
          <p:nvPr/>
        </p:nvGrpSpPr>
        <p:grpSpPr bwMode="auto">
          <a:xfrm>
            <a:off x="5999793" y="4520360"/>
            <a:ext cx="1164595" cy="523875"/>
            <a:chOff x="703" y="1253"/>
            <a:chExt cx="907" cy="408"/>
          </a:xfrm>
        </p:grpSpPr>
        <p:sp>
          <p:nvSpPr>
            <p:cNvPr id="49" name="Text Box 75"/>
            <p:cNvSpPr txBox="1">
              <a:spLocks noChangeArrowheads="1"/>
            </p:cNvSpPr>
            <p:nvPr/>
          </p:nvSpPr>
          <p:spPr bwMode="auto">
            <a:xfrm>
              <a:off x="748" y="1389"/>
              <a:ext cx="562"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spcAft>
                  <a:spcPts val="0"/>
                </a:spcAft>
              </a:pPr>
              <a:r>
                <a:rPr lang="en-US" sz="1400" b="1" dirty="0" smtClean="0"/>
                <a:t>Reject</a:t>
              </a:r>
              <a:endParaRPr lang="en-US" sz="1400" b="1" dirty="0"/>
            </a:p>
          </p:txBody>
        </p:sp>
        <p:sp>
          <p:nvSpPr>
            <p:cNvPr id="50" name="Rectangle 76"/>
            <p:cNvSpPr>
              <a:spLocks noChangeArrowheads="1"/>
            </p:cNvSpPr>
            <p:nvPr/>
          </p:nvSpPr>
          <p:spPr bwMode="auto">
            <a:xfrm>
              <a:off x="703" y="1253"/>
              <a:ext cx="907" cy="408"/>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Aft>
                  <a:spcPts val="0"/>
                </a:spcAft>
              </a:pPr>
              <a:endParaRPr lang="el-GR" sz="1400" dirty="0">
                <a:latin typeface="CF Din" panose="00000400000000000000" pitchFamily="2" charset="0"/>
              </a:endParaRPr>
            </a:p>
          </p:txBody>
        </p:sp>
        <p:sp>
          <p:nvSpPr>
            <p:cNvPr id="51" name="Text Box 77"/>
            <p:cNvSpPr txBox="1">
              <a:spLocks noChangeArrowheads="1"/>
            </p:cNvSpPr>
            <p:nvPr/>
          </p:nvSpPr>
          <p:spPr bwMode="auto">
            <a:xfrm>
              <a:off x="735" y="1261"/>
              <a:ext cx="453"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spcAft>
                  <a:spcPts val="0"/>
                </a:spcAft>
              </a:pPr>
              <a:r>
                <a:rPr lang="el-GR" sz="1400" b="1"/>
                <a:t>1.2.2</a:t>
              </a:r>
              <a:endParaRPr lang="en-US" sz="1400" b="1"/>
            </a:p>
          </p:txBody>
        </p:sp>
      </p:grpSp>
      <p:grpSp>
        <p:nvGrpSpPr>
          <p:cNvPr id="52" name="Group 78"/>
          <p:cNvGrpSpPr>
            <a:grpSpLocks/>
          </p:cNvGrpSpPr>
          <p:nvPr/>
        </p:nvGrpSpPr>
        <p:grpSpPr bwMode="auto">
          <a:xfrm>
            <a:off x="4199568" y="4520360"/>
            <a:ext cx="1164595" cy="523875"/>
            <a:chOff x="703" y="1253"/>
            <a:chExt cx="907" cy="408"/>
          </a:xfrm>
        </p:grpSpPr>
        <p:sp>
          <p:nvSpPr>
            <p:cNvPr id="53" name="Text Box 79"/>
            <p:cNvSpPr txBox="1">
              <a:spLocks noChangeArrowheads="1"/>
            </p:cNvSpPr>
            <p:nvPr/>
          </p:nvSpPr>
          <p:spPr bwMode="auto">
            <a:xfrm>
              <a:off x="748" y="1389"/>
              <a:ext cx="608"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spcAft>
                  <a:spcPts val="0"/>
                </a:spcAft>
              </a:pPr>
              <a:r>
                <a:rPr lang="en-US" sz="1400" b="1" dirty="0" smtClean="0"/>
                <a:t>Accept</a:t>
              </a:r>
              <a:endParaRPr lang="en-US" sz="1400" b="1" dirty="0"/>
            </a:p>
          </p:txBody>
        </p:sp>
        <p:sp>
          <p:nvSpPr>
            <p:cNvPr id="54" name="Rectangle 80"/>
            <p:cNvSpPr>
              <a:spLocks noChangeArrowheads="1"/>
            </p:cNvSpPr>
            <p:nvPr/>
          </p:nvSpPr>
          <p:spPr bwMode="auto">
            <a:xfrm>
              <a:off x="703" y="1253"/>
              <a:ext cx="907" cy="408"/>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Aft>
                  <a:spcPts val="0"/>
                </a:spcAft>
              </a:pPr>
              <a:endParaRPr lang="el-GR" sz="1400" dirty="0">
                <a:latin typeface="CF Din" panose="00000400000000000000" pitchFamily="2" charset="0"/>
              </a:endParaRPr>
            </a:p>
          </p:txBody>
        </p:sp>
        <p:sp>
          <p:nvSpPr>
            <p:cNvPr id="55" name="Text Box 81"/>
            <p:cNvSpPr txBox="1">
              <a:spLocks noChangeArrowheads="1"/>
            </p:cNvSpPr>
            <p:nvPr/>
          </p:nvSpPr>
          <p:spPr bwMode="auto">
            <a:xfrm>
              <a:off x="735" y="1261"/>
              <a:ext cx="453"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spcAft>
                  <a:spcPts val="0"/>
                </a:spcAft>
              </a:pPr>
              <a:r>
                <a:rPr lang="el-GR" sz="1400" b="1"/>
                <a:t>1.2.1</a:t>
              </a:r>
              <a:endParaRPr lang="en-US" sz="1400" b="1"/>
            </a:p>
          </p:txBody>
        </p:sp>
      </p:grpSp>
      <p:sp>
        <p:nvSpPr>
          <p:cNvPr id="56" name="Line 82"/>
          <p:cNvSpPr>
            <a:spLocks noChangeShapeType="1"/>
          </p:cNvSpPr>
          <p:nvPr/>
        </p:nvSpPr>
        <p:spPr bwMode="auto">
          <a:xfrm flipH="1">
            <a:off x="4284662" y="3881438"/>
            <a:ext cx="0" cy="5305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Aft>
                <a:spcPts val="0"/>
              </a:spcAft>
            </a:pPr>
            <a:endParaRPr lang="el-GR" sz="1400" dirty="0">
              <a:latin typeface="CF Din" panose="00000400000000000000" pitchFamily="2" charset="0"/>
            </a:endParaRPr>
          </a:p>
        </p:txBody>
      </p:sp>
      <p:sp>
        <p:nvSpPr>
          <p:cNvPr id="57" name="Line 83"/>
          <p:cNvSpPr>
            <a:spLocks noChangeShapeType="1"/>
          </p:cNvSpPr>
          <p:nvPr/>
        </p:nvSpPr>
        <p:spPr bwMode="auto">
          <a:xfrm>
            <a:off x="4199568" y="4411991"/>
            <a:ext cx="476504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Aft>
                <a:spcPts val="0"/>
              </a:spcAft>
            </a:pPr>
            <a:endParaRPr lang="el-GR" sz="1400" dirty="0">
              <a:latin typeface="CF Din" panose="00000400000000000000" pitchFamily="2" charset="0"/>
            </a:endParaRPr>
          </a:p>
        </p:txBody>
      </p:sp>
      <p:sp>
        <p:nvSpPr>
          <p:cNvPr id="58" name="Text Box 84"/>
          <p:cNvSpPr txBox="1">
            <a:spLocks noChangeArrowheads="1"/>
          </p:cNvSpPr>
          <p:nvPr/>
        </p:nvSpPr>
        <p:spPr bwMode="auto">
          <a:xfrm>
            <a:off x="4347765" y="3924678"/>
            <a:ext cx="2168451" cy="56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spcAft>
                <a:spcPts val="0"/>
              </a:spcAft>
            </a:pPr>
            <a:r>
              <a:rPr lang="en-US" sz="1400" dirty="0" smtClean="0"/>
              <a:t>Plan </a:t>
            </a:r>
            <a:r>
              <a:rPr lang="el-GR" sz="1400" dirty="0" smtClean="0"/>
              <a:t>1.2</a:t>
            </a:r>
            <a:endParaRPr lang="el-GR" sz="1400" dirty="0"/>
          </a:p>
          <a:p>
            <a:pPr>
              <a:spcBef>
                <a:spcPct val="20000"/>
              </a:spcBef>
              <a:spcAft>
                <a:spcPts val="0"/>
              </a:spcAft>
            </a:pPr>
            <a:r>
              <a:rPr lang="el-GR" sz="1400" dirty="0"/>
              <a:t>1.2.1: 1.2.2 :1.2.3</a:t>
            </a:r>
            <a:endParaRPr lang="en-US" sz="1400" dirty="0"/>
          </a:p>
        </p:txBody>
      </p:sp>
      <p:grpSp>
        <p:nvGrpSpPr>
          <p:cNvPr id="59" name="Group 85"/>
          <p:cNvGrpSpPr>
            <a:grpSpLocks/>
          </p:cNvGrpSpPr>
          <p:nvPr/>
        </p:nvGrpSpPr>
        <p:grpSpPr bwMode="auto">
          <a:xfrm>
            <a:off x="7800018" y="4520360"/>
            <a:ext cx="1164595" cy="523875"/>
            <a:chOff x="703" y="1253"/>
            <a:chExt cx="907" cy="408"/>
          </a:xfrm>
        </p:grpSpPr>
        <p:sp>
          <p:nvSpPr>
            <p:cNvPr id="60" name="Text Box 86"/>
            <p:cNvSpPr txBox="1">
              <a:spLocks noChangeArrowheads="1"/>
            </p:cNvSpPr>
            <p:nvPr/>
          </p:nvSpPr>
          <p:spPr bwMode="auto">
            <a:xfrm>
              <a:off x="748" y="1389"/>
              <a:ext cx="453"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spcAft>
                  <a:spcPts val="0"/>
                </a:spcAft>
              </a:pPr>
              <a:r>
                <a:rPr lang="en-US" sz="1400" b="1" dirty="0" smtClean="0"/>
                <a:t>Hold</a:t>
              </a:r>
              <a:endParaRPr lang="en-US" sz="1400" b="1" dirty="0"/>
            </a:p>
          </p:txBody>
        </p:sp>
        <p:sp>
          <p:nvSpPr>
            <p:cNvPr id="61" name="Rectangle 87"/>
            <p:cNvSpPr>
              <a:spLocks noChangeArrowheads="1"/>
            </p:cNvSpPr>
            <p:nvPr/>
          </p:nvSpPr>
          <p:spPr bwMode="auto">
            <a:xfrm>
              <a:off x="703" y="1253"/>
              <a:ext cx="907" cy="408"/>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Aft>
                  <a:spcPts val="0"/>
                </a:spcAft>
              </a:pPr>
              <a:endParaRPr lang="el-GR" sz="1400" dirty="0">
                <a:latin typeface="CF Din" panose="00000400000000000000" pitchFamily="2" charset="0"/>
              </a:endParaRPr>
            </a:p>
          </p:txBody>
        </p:sp>
        <p:sp>
          <p:nvSpPr>
            <p:cNvPr id="62" name="Text Box 88"/>
            <p:cNvSpPr txBox="1">
              <a:spLocks noChangeArrowheads="1"/>
            </p:cNvSpPr>
            <p:nvPr/>
          </p:nvSpPr>
          <p:spPr bwMode="auto">
            <a:xfrm>
              <a:off x="735" y="1261"/>
              <a:ext cx="453"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spcAft>
                  <a:spcPts val="0"/>
                </a:spcAft>
              </a:pPr>
              <a:r>
                <a:rPr lang="el-GR" sz="1400" b="1"/>
                <a:t>1.2.3</a:t>
              </a:r>
              <a:endParaRPr lang="en-US" sz="1400" b="1"/>
            </a:p>
          </p:txBody>
        </p:sp>
      </p:grpSp>
      <p:sp>
        <p:nvSpPr>
          <p:cNvPr id="63" name="Line 89"/>
          <p:cNvSpPr>
            <a:spLocks noChangeShapeType="1"/>
          </p:cNvSpPr>
          <p:nvPr/>
        </p:nvSpPr>
        <p:spPr bwMode="auto">
          <a:xfrm flipH="1">
            <a:off x="5653085" y="2728913"/>
            <a:ext cx="1" cy="55562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Aft>
                <a:spcPts val="0"/>
              </a:spcAft>
            </a:pPr>
            <a:endParaRPr lang="el-GR" sz="1400" dirty="0">
              <a:latin typeface="CF Din" panose="00000400000000000000" pitchFamily="2" charset="0"/>
            </a:endParaRPr>
          </a:p>
        </p:txBody>
      </p:sp>
      <p:sp>
        <p:nvSpPr>
          <p:cNvPr id="64" name="Line 90"/>
          <p:cNvSpPr>
            <a:spLocks noChangeShapeType="1"/>
          </p:cNvSpPr>
          <p:nvPr/>
        </p:nvSpPr>
        <p:spPr bwMode="auto">
          <a:xfrm>
            <a:off x="5431059" y="3284537"/>
            <a:ext cx="869729" cy="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Aft>
                <a:spcPts val="0"/>
              </a:spcAft>
            </a:pPr>
            <a:endParaRPr lang="el-GR" sz="1400" dirty="0">
              <a:latin typeface="CF Din" panose="00000400000000000000" pitchFamily="2" charset="0"/>
            </a:endParaRPr>
          </a:p>
        </p:txBody>
      </p:sp>
      <p:sp>
        <p:nvSpPr>
          <p:cNvPr id="65" name="Text Box 91"/>
          <p:cNvSpPr txBox="1">
            <a:spLocks noChangeArrowheads="1"/>
          </p:cNvSpPr>
          <p:nvPr/>
        </p:nvSpPr>
        <p:spPr bwMode="auto">
          <a:xfrm>
            <a:off x="5389677" y="3357563"/>
            <a:ext cx="1389508" cy="30777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spcAft>
                <a:spcPts val="0"/>
              </a:spcAft>
            </a:pPr>
            <a:r>
              <a:rPr lang="el-GR" sz="1400"/>
              <a:t>............</a:t>
            </a:r>
            <a:endParaRPr lang="en-US" sz="1400"/>
          </a:p>
        </p:txBody>
      </p:sp>
      <p:sp>
        <p:nvSpPr>
          <p:cNvPr id="66" name="Line 83"/>
          <p:cNvSpPr>
            <a:spLocks noChangeShapeType="1"/>
          </p:cNvSpPr>
          <p:nvPr/>
        </p:nvSpPr>
        <p:spPr bwMode="auto">
          <a:xfrm>
            <a:off x="523141" y="4411990"/>
            <a:ext cx="315794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Aft>
                <a:spcPts val="0"/>
              </a:spcAft>
            </a:pPr>
            <a:endParaRPr lang="el-GR" sz="1400" dirty="0">
              <a:latin typeface="CF Din" panose="00000400000000000000" pitchFamily="2" charset="0"/>
            </a:endParaRPr>
          </a:p>
        </p:txBody>
      </p:sp>
      <p:grpSp>
        <p:nvGrpSpPr>
          <p:cNvPr id="67" name="Group 61"/>
          <p:cNvGrpSpPr>
            <a:grpSpLocks/>
          </p:cNvGrpSpPr>
          <p:nvPr/>
        </p:nvGrpSpPr>
        <p:grpSpPr bwMode="auto">
          <a:xfrm>
            <a:off x="2110418" y="5949950"/>
            <a:ext cx="1570668" cy="697216"/>
            <a:chOff x="703" y="1253"/>
            <a:chExt cx="907" cy="543"/>
          </a:xfrm>
        </p:grpSpPr>
        <p:sp>
          <p:nvSpPr>
            <p:cNvPr id="68" name="Text Box 62"/>
            <p:cNvSpPr txBox="1">
              <a:spLocks noChangeArrowheads="1"/>
            </p:cNvSpPr>
            <p:nvPr/>
          </p:nvSpPr>
          <p:spPr bwMode="auto">
            <a:xfrm>
              <a:off x="748" y="1389"/>
              <a:ext cx="862"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spcAft>
                  <a:spcPts val="0"/>
                </a:spcAft>
              </a:pPr>
              <a:r>
                <a:rPr lang="en-US" sz="1400" b="1" dirty="0" smtClean="0"/>
                <a:t>Validate num.</a:t>
              </a:r>
              <a:endParaRPr lang="en-US" sz="1400" b="1" dirty="0"/>
            </a:p>
          </p:txBody>
        </p:sp>
        <p:sp>
          <p:nvSpPr>
            <p:cNvPr id="69" name="Rectangle 63"/>
            <p:cNvSpPr>
              <a:spLocks noChangeArrowheads="1"/>
            </p:cNvSpPr>
            <p:nvPr/>
          </p:nvSpPr>
          <p:spPr bwMode="auto">
            <a:xfrm>
              <a:off x="703" y="1253"/>
              <a:ext cx="907" cy="408"/>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Aft>
                  <a:spcPts val="0"/>
                </a:spcAft>
              </a:pPr>
              <a:endParaRPr lang="el-GR" sz="1400" dirty="0">
                <a:latin typeface="CF Din" panose="00000400000000000000" pitchFamily="2" charset="0"/>
              </a:endParaRPr>
            </a:p>
          </p:txBody>
        </p:sp>
        <p:sp>
          <p:nvSpPr>
            <p:cNvPr id="70" name="Text Box 64"/>
            <p:cNvSpPr txBox="1">
              <a:spLocks noChangeArrowheads="1"/>
            </p:cNvSpPr>
            <p:nvPr/>
          </p:nvSpPr>
          <p:spPr bwMode="auto">
            <a:xfrm>
              <a:off x="735" y="1261"/>
              <a:ext cx="570"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spcAft>
                  <a:spcPts val="0"/>
                </a:spcAft>
              </a:pPr>
              <a:r>
                <a:rPr lang="el-GR" sz="1400" b="1"/>
                <a:t>1.1.1.2</a:t>
              </a:r>
              <a:endParaRPr lang="en-US" sz="1400" b="1"/>
            </a:p>
          </p:txBody>
        </p:sp>
      </p:grpSp>
    </p:spTree>
    <p:extLst>
      <p:ext uri="{BB962C8B-B14F-4D97-AF65-F5344CB8AC3E}">
        <p14:creationId xmlns:p14="http://schemas.microsoft.com/office/powerpoint/2010/main" val="4259917244"/>
      </p:ext>
    </p:extLst>
  </p:cSld>
  <p:clrMapOvr>
    <a:masterClrMapping/>
  </p:clrMapOvr>
  <p:transition spd="med">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8" name="Group 4"/>
          <p:cNvGrpSpPr>
            <a:grpSpLocks/>
          </p:cNvGrpSpPr>
          <p:nvPr/>
        </p:nvGrpSpPr>
        <p:grpSpPr bwMode="auto">
          <a:xfrm>
            <a:off x="3997325" y="1557338"/>
            <a:ext cx="2079625" cy="1065212"/>
            <a:chOff x="703" y="1242"/>
            <a:chExt cx="907" cy="419"/>
          </a:xfrm>
        </p:grpSpPr>
        <p:sp>
          <p:nvSpPr>
            <p:cNvPr id="6149" name="Text Box 5"/>
            <p:cNvSpPr txBox="1">
              <a:spLocks noChangeArrowheads="1"/>
            </p:cNvSpPr>
            <p:nvPr/>
          </p:nvSpPr>
          <p:spPr bwMode="auto">
            <a:xfrm>
              <a:off x="748" y="1379"/>
              <a:ext cx="660" cy="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spcAft>
                  <a:spcPts val="0"/>
                </a:spcAft>
              </a:pPr>
              <a:r>
                <a:rPr lang="en-US" b="1" dirty="0" smtClean="0">
                  <a:latin typeface="+mn-lt"/>
                </a:rPr>
                <a:t>Call</a:t>
              </a:r>
              <a:endParaRPr lang="en-US" b="1" dirty="0">
                <a:latin typeface="+mn-lt"/>
              </a:endParaRPr>
            </a:p>
          </p:txBody>
        </p:sp>
        <p:sp>
          <p:nvSpPr>
            <p:cNvPr id="6150" name="Rectangle 6"/>
            <p:cNvSpPr>
              <a:spLocks noChangeArrowheads="1"/>
            </p:cNvSpPr>
            <p:nvPr/>
          </p:nvSpPr>
          <p:spPr bwMode="auto">
            <a:xfrm>
              <a:off x="703" y="1253"/>
              <a:ext cx="907" cy="408"/>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Aft>
                  <a:spcPts val="0"/>
                </a:spcAft>
              </a:pPr>
              <a:endParaRPr lang="el-GR" sz="2000" dirty="0">
                <a:solidFill>
                  <a:schemeClr val="tx1"/>
                </a:solidFill>
                <a:latin typeface="+mn-lt"/>
              </a:endParaRPr>
            </a:p>
          </p:txBody>
        </p:sp>
        <p:sp>
          <p:nvSpPr>
            <p:cNvPr id="6151" name="Text Box 7"/>
            <p:cNvSpPr txBox="1">
              <a:spLocks noChangeArrowheads="1"/>
            </p:cNvSpPr>
            <p:nvPr/>
          </p:nvSpPr>
          <p:spPr bwMode="auto">
            <a:xfrm>
              <a:off x="735" y="1242"/>
              <a:ext cx="317" cy="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spcAft>
                  <a:spcPts val="0"/>
                </a:spcAft>
              </a:pPr>
              <a:r>
                <a:rPr lang="el-GR" b="1" dirty="0">
                  <a:latin typeface="+mn-lt"/>
                </a:rPr>
                <a:t>1.1</a:t>
              </a:r>
              <a:endParaRPr lang="en-US" b="1" dirty="0">
                <a:latin typeface="+mn-lt"/>
              </a:endParaRPr>
            </a:p>
          </p:txBody>
        </p:sp>
      </p:grpSp>
      <p:grpSp>
        <p:nvGrpSpPr>
          <p:cNvPr id="6152" name="Group 8"/>
          <p:cNvGrpSpPr>
            <a:grpSpLocks/>
          </p:cNvGrpSpPr>
          <p:nvPr/>
        </p:nvGrpSpPr>
        <p:grpSpPr bwMode="auto">
          <a:xfrm>
            <a:off x="4724400" y="3402013"/>
            <a:ext cx="2079625" cy="1065212"/>
            <a:chOff x="703" y="1242"/>
            <a:chExt cx="907" cy="419"/>
          </a:xfrm>
        </p:grpSpPr>
        <p:sp>
          <p:nvSpPr>
            <p:cNvPr id="6153" name="Text Box 9"/>
            <p:cNvSpPr txBox="1">
              <a:spLocks noChangeArrowheads="1"/>
            </p:cNvSpPr>
            <p:nvPr/>
          </p:nvSpPr>
          <p:spPr bwMode="auto">
            <a:xfrm>
              <a:off x="748" y="1379"/>
              <a:ext cx="834" cy="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spcAft>
                  <a:spcPts val="0"/>
                </a:spcAft>
              </a:pPr>
              <a:r>
                <a:rPr lang="en-US" sz="2000" b="1" dirty="0" smtClean="0">
                  <a:latin typeface="+mn-lt"/>
                </a:rPr>
                <a:t>Select from List</a:t>
              </a:r>
              <a:endParaRPr lang="en-US" sz="2000" b="1" dirty="0">
                <a:latin typeface="+mn-lt"/>
              </a:endParaRPr>
            </a:p>
          </p:txBody>
        </p:sp>
        <p:sp>
          <p:nvSpPr>
            <p:cNvPr id="6154" name="Rectangle 10"/>
            <p:cNvSpPr>
              <a:spLocks noChangeArrowheads="1"/>
            </p:cNvSpPr>
            <p:nvPr/>
          </p:nvSpPr>
          <p:spPr bwMode="auto">
            <a:xfrm>
              <a:off x="703" y="1253"/>
              <a:ext cx="907" cy="408"/>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Aft>
                  <a:spcPts val="0"/>
                </a:spcAft>
              </a:pPr>
              <a:endParaRPr lang="el-GR" sz="2000" dirty="0">
                <a:solidFill>
                  <a:schemeClr val="tx1"/>
                </a:solidFill>
                <a:latin typeface="+mn-lt"/>
              </a:endParaRPr>
            </a:p>
          </p:txBody>
        </p:sp>
        <p:sp>
          <p:nvSpPr>
            <p:cNvPr id="6155" name="Text Box 11"/>
            <p:cNvSpPr txBox="1">
              <a:spLocks noChangeArrowheads="1"/>
            </p:cNvSpPr>
            <p:nvPr/>
          </p:nvSpPr>
          <p:spPr bwMode="auto">
            <a:xfrm>
              <a:off x="735" y="1242"/>
              <a:ext cx="303" cy="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spcAft>
                  <a:spcPts val="0"/>
                </a:spcAft>
              </a:pPr>
              <a:r>
                <a:rPr lang="el-GR" sz="2000" b="1">
                  <a:latin typeface="+mn-lt"/>
                </a:rPr>
                <a:t>1.1.2</a:t>
              </a:r>
              <a:endParaRPr lang="en-US" sz="2000" b="1">
                <a:latin typeface="+mn-lt"/>
              </a:endParaRPr>
            </a:p>
          </p:txBody>
        </p:sp>
      </p:grpSp>
      <p:grpSp>
        <p:nvGrpSpPr>
          <p:cNvPr id="6156" name="Group 12"/>
          <p:cNvGrpSpPr>
            <a:grpSpLocks/>
          </p:cNvGrpSpPr>
          <p:nvPr/>
        </p:nvGrpSpPr>
        <p:grpSpPr bwMode="auto">
          <a:xfrm>
            <a:off x="2124075" y="3402013"/>
            <a:ext cx="2079625" cy="1065212"/>
            <a:chOff x="703" y="1242"/>
            <a:chExt cx="907" cy="419"/>
          </a:xfrm>
        </p:grpSpPr>
        <p:sp>
          <p:nvSpPr>
            <p:cNvPr id="6157" name="Text Box 13"/>
            <p:cNvSpPr txBox="1">
              <a:spLocks noChangeArrowheads="1"/>
            </p:cNvSpPr>
            <p:nvPr/>
          </p:nvSpPr>
          <p:spPr bwMode="auto">
            <a:xfrm>
              <a:off x="748" y="1379"/>
              <a:ext cx="740" cy="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spcAft>
                  <a:spcPts val="0"/>
                </a:spcAft>
              </a:pPr>
              <a:r>
                <a:rPr lang="en-US" sz="2000" b="1" dirty="0" smtClean="0">
                  <a:latin typeface="+mn-lt"/>
                </a:rPr>
                <a:t>Enter number</a:t>
              </a:r>
              <a:endParaRPr lang="en-US" sz="2000" b="1" dirty="0">
                <a:latin typeface="+mn-lt"/>
              </a:endParaRPr>
            </a:p>
          </p:txBody>
        </p:sp>
        <p:sp>
          <p:nvSpPr>
            <p:cNvPr id="6158" name="Rectangle 14"/>
            <p:cNvSpPr>
              <a:spLocks noChangeArrowheads="1"/>
            </p:cNvSpPr>
            <p:nvPr/>
          </p:nvSpPr>
          <p:spPr bwMode="auto">
            <a:xfrm>
              <a:off x="703" y="1253"/>
              <a:ext cx="907" cy="408"/>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Aft>
                  <a:spcPts val="0"/>
                </a:spcAft>
              </a:pPr>
              <a:endParaRPr lang="el-GR" sz="2000" dirty="0">
                <a:solidFill>
                  <a:schemeClr val="tx1"/>
                </a:solidFill>
                <a:latin typeface="+mn-lt"/>
              </a:endParaRPr>
            </a:p>
          </p:txBody>
        </p:sp>
        <p:sp>
          <p:nvSpPr>
            <p:cNvPr id="6159" name="Text Box 15"/>
            <p:cNvSpPr txBox="1">
              <a:spLocks noChangeArrowheads="1"/>
            </p:cNvSpPr>
            <p:nvPr/>
          </p:nvSpPr>
          <p:spPr bwMode="auto">
            <a:xfrm>
              <a:off x="735" y="1242"/>
              <a:ext cx="303" cy="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spcAft>
                  <a:spcPts val="0"/>
                </a:spcAft>
              </a:pPr>
              <a:r>
                <a:rPr lang="el-GR" sz="2000" b="1">
                  <a:latin typeface="+mn-lt"/>
                </a:rPr>
                <a:t>1.1.1</a:t>
              </a:r>
              <a:endParaRPr lang="en-US" sz="2000" b="1">
                <a:latin typeface="+mn-lt"/>
              </a:endParaRPr>
            </a:p>
          </p:txBody>
        </p:sp>
      </p:grpSp>
      <p:sp>
        <p:nvSpPr>
          <p:cNvPr id="6160" name="Line 16"/>
          <p:cNvSpPr>
            <a:spLocks noChangeShapeType="1"/>
          </p:cNvSpPr>
          <p:nvPr/>
        </p:nvSpPr>
        <p:spPr bwMode="auto">
          <a:xfrm>
            <a:off x="4414838" y="2622550"/>
            <a:ext cx="0" cy="6905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Aft>
                <a:spcPts val="0"/>
              </a:spcAft>
            </a:pPr>
            <a:endParaRPr lang="el-GR" dirty="0">
              <a:solidFill>
                <a:schemeClr val="tx1"/>
              </a:solidFill>
              <a:latin typeface="+mn-lt"/>
            </a:endParaRPr>
          </a:p>
        </p:txBody>
      </p:sp>
      <p:sp>
        <p:nvSpPr>
          <p:cNvPr id="6161" name="Line 17"/>
          <p:cNvSpPr>
            <a:spLocks noChangeShapeType="1"/>
          </p:cNvSpPr>
          <p:nvPr/>
        </p:nvSpPr>
        <p:spPr bwMode="auto">
          <a:xfrm>
            <a:off x="2124075" y="3313113"/>
            <a:ext cx="468153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Aft>
                <a:spcPts val="0"/>
              </a:spcAft>
            </a:pPr>
            <a:endParaRPr lang="el-GR" dirty="0">
              <a:solidFill>
                <a:schemeClr val="tx1"/>
              </a:solidFill>
              <a:latin typeface="+mn-lt"/>
            </a:endParaRPr>
          </a:p>
        </p:txBody>
      </p:sp>
      <p:sp>
        <p:nvSpPr>
          <p:cNvPr id="6162" name="Text Box 18"/>
          <p:cNvSpPr txBox="1">
            <a:spLocks noChangeArrowheads="1"/>
          </p:cNvSpPr>
          <p:nvPr/>
        </p:nvSpPr>
        <p:spPr bwMode="auto">
          <a:xfrm>
            <a:off x="4490222" y="2690832"/>
            <a:ext cx="907621" cy="49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spcAft>
                <a:spcPts val="0"/>
              </a:spcAft>
            </a:pPr>
            <a:r>
              <a:rPr lang="en-US" sz="1200" b="1" dirty="0" smtClean="0">
                <a:latin typeface="+mn-lt"/>
              </a:rPr>
              <a:t>Plan </a:t>
            </a:r>
            <a:r>
              <a:rPr lang="el-GR" sz="1200" b="1" dirty="0" smtClean="0">
                <a:latin typeface="+mn-lt"/>
              </a:rPr>
              <a:t>1.1</a:t>
            </a:r>
            <a:endParaRPr lang="el-GR" sz="1200" b="1" dirty="0">
              <a:latin typeface="+mn-lt"/>
            </a:endParaRPr>
          </a:p>
          <a:p>
            <a:pPr>
              <a:spcBef>
                <a:spcPct val="20000"/>
              </a:spcBef>
              <a:spcAft>
                <a:spcPts val="0"/>
              </a:spcAft>
            </a:pPr>
            <a:r>
              <a:rPr lang="el-GR" sz="1200" b="1" dirty="0">
                <a:latin typeface="+mn-lt"/>
              </a:rPr>
              <a:t>1.1.1 : 1.2.1</a:t>
            </a:r>
            <a:endParaRPr lang="en-US" sz="1200" b="1" dirty="0">
              <a:latin typeface="+mn-lt"/>
            </a:endParaRPr>
          </a:p>
        </p:txBody>
      </p:sp>
      <p:sp>
        <p:nvSpPr>
          <p:cNvPr id="6164" name="Text Box 20"/>
          <p:cNvSpPr txBox="1">
            <a:spLocks noChangeArrowheads="1"/>
          </p:cNvSpPr>
          <p:nvPr/>
        </p:nvSpPr>
        <p:spPr bwMode="auto">
          <a:xfrm>
            <a:off x="167481" y="0"/>
            <a:ext cx="8976518" cy="720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algn="ctr">
              <a:defRPr sz="2800">
                <a:solidFill>
                  <a:schemeClr val="accent6"/>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l-GR" dirty="0" smtClean="0">
                <a:solidFill>
                  <a:schemeClr val="tx1"/>
                </a:solidFill>
              </a:rPr>
              <a:t>Η τυπολογία της ΙΑΚ</a:t>
            </a:r>
            <a:endParaRPr lang="en-US" dirty="0">
              <a:solidFill>
                <a:schemeClr val="tx1"/>
              </a:solidFill>
            </a:endParaRPr>
          </a:p>
        </p:txBody>
      </p:sp>
      <p:sp>
        <p:nvSpPr>
          <p:cNvPr id="6165" name="AutoShape 21"/>
          <p:cNvSpPr>
            <a:spLocks noChangeArrowheads="1"/>
          </p:cNvSpPr>
          <p:nvPr/>
        </p:nvSpPr>
        <p:spPr bwMode="auto">
          <a:xfrm>
            <a:off x="1518768" y="735432"/>
            <a:ext cx="1757553" cy="677344"/>
          </a:xfrm>
          <a:prstGeom prst="wedgeRectCallout">
            <a:avLst>
              <a:gd name="adj1" fmla="val 99809"/>
              <a:gd name="adj2" fmla="val 77821"/>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Aft>
                <a:spcPts val="0"/>
              </a:spcAft>
            </a:pPr>
            <a:r>
              <a:rPr lang="el-GR" sz="1800" dirty="0">
                <a:solidFill>
                  <a:schemeClr val="tx1"/>
                </a:solidFill>
                <a:latin typeface="+mn-lt"/>
              </a:rPr>
              <a:t>Κωδικός</a:t>
            </a:r>
            <a:endParaRPr lang="el-GR" sz="1600" dirty="0">
              <a:solidFill>
                <a:schemeClr val="tx1"/>
              </a:solidFill>
              <a:latin typeface="+mn-lt"/>
            </a:endParaRPr>
          </a:p>
          <a:p>
            <a:pPr marL="342900" indent="-342900">
              <a:spcAft>
                <a:spcPts val="0"/>
              </a:spcAft>
            </a:pPr>
            <a:r>
              <a:rPr lang="el-GR" sz="1800" dirty="0">
                <a:solidFill>
                  <a:schemeClr val="tx1"/>
                </a:solidFill>
                <a:latin typeface="+mn-lt"/>
              </a:rPr>
              <a:t>Στόχου</a:t>
            </a:r>
            <a:endParaRPr lang="en-US" sz="1600" dirty="0">
              <a:solidFill>
                <a:schemeClr val="tx1"/>
              </a:solidFill>
              <a:latin typeface="+mn-lt"/>
            </a:endParaRPr>
          </a:p>
        </p:txBody>
      </p:sp>
      <p:sp>
        <p:nvSpPr>
          <p:cNvPr id="6166" name="AutoShape 22"/>
          <p:cNvSpPr>
            <a:spLocks noChangeArrowheads="1"/>
          </p:cNvSpPr>
          <p:nvPr/>
        </p:nvSpPr>
        <p:spPr bwMode="auto">
          <a:xfrm>
            <a:off x="250825" y="2060575"/>
            <a:ext cx="2535887" cy="935038"/>
          </a:xfrm>
          <a:prstGeom prst="wedgeRectCallout">
            <a:avLst>
              <a:gd name="adj1" fmla="val 35180"/>
              <a:gd name="adj2" fmla="val 93936"/>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spcAft>
                <a:spcPts val="0"/>
              </a:spcAft>
            </a:pPr>
            <a:r>
              <a:rPr lang="el-GR" sz="1800" b="0" dirty="0" smtClean="0">
                <a:solidFill>
                  <a:schemeClr val="tx1"/>
                </a:solidFill>
                <a:latin typeface="+mn-lt"/>
              </a:rPr>
              <a:t>Ο εκάστοτε κωδικός </a:t>
            </a:r>
            <a:r>
              <a:rPr lang="el-GR" sz="1800" b="0" dirty="0" err="1" smtClean="0">
                <a:solidFill>
                  <a:schemeClr val="tx1"/>
                </a:solidFill>
                <a:latin typeface="+mn-lt"/>
              </a:rPr>
              <a:t>υποστόχου</a:t>
            </a:r>
            <a:r>
              <a:rPr lang="el-GR" sz="1800" b="0" dirty="0">
                <a:solidFill>
                  <a:schemeClr val="tx1"/>
                </a:solidFill>
                <a:latin typeface="+mn-lt"/>
              </a:rPr>
              <a:t> </a:t>
            </a:r>
            <a:r>
              <a:rPr lang="el-GR" sz="1800" b="0" dirty="0" smtClean="0">
                <a:solidFill>
                  <a:schemeClr val="tx1"/>
                </a:solidFill>
                <a:latin typeface="+mn-lt"/>
              </a:rPr>
              <a:t>ακολουθεί τον </a:t>
            </a:r>
            <a:r>
              <a:rPr lang="el-GR" sz="1800" b="0" dirty="0" err="1" smtClean="0">
                <a:solidFill>
                  <a:schemeClr val="tx1"/>
                </a:solidFill>
                <a:latin typeface="+mn-lt"/>
              </a:rPr>
              <a:t>υπερ</a:t>
            </a:r>
            <a:r>
              <a:rPr lang="el-GR" sz="1800" b="0" dirty="0" smtClean="0">
                <a:solidFill>
                  <a:schemeClr val="tx1"/>
                </a:solidFill>
                <a:latin typeface="+mn-lt"/>
              </a:rPr>
              <a:t>-στόχο του</a:t>
            </a:r>
            <a:endParaRPr lang="en-US" sz="1800" b="0" dirty="0">
              <a:solidFill>
                <a:schemeClr val="tx1"/>
              </a:solidFill>
              <a:latin typeface="+mn-lt"/>
            </a:endParaRPr>
          </a:p>
        </p:txBody>
      </p:sp>
      <p:sp>
        <p:nvSpPr>
          <p:cNvPr id="6167" name="AutoShape 23"/>
          <p:cNvSpPr>
            <a:spLocks noChangeArrowheads="1"/>
          </p:cNvSpPr>
          <p:nvPr/>
        </p:nvSpPr>
        <p:spPr bwMode="auto">
          <a:xfrm>
            <a:off x="6660232" y="1311695"/>
            <a:ext cx="2095781" cy="671139"/>
          </a:xfrm>
          <a:prstGeom prst="wedgeRectCallout">
            <a:avLst>
              <a:gd name="adj1" fmla="val -109232"/>
              <a:gd name="adj2" fmla="val 203369"/>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spcAft>
                <a:spcPts val="0"/>
              </a:spcAft>
            </a:pPr>
            <a:r>
              <a:rPr lang="el-GR" sz="1800" dirty="0" smtClean="0">
                <a:solidFill>
                  <a:schemeClr val="tx1"/>
                </a:solidFill>
                <a:latin typeface="+mn-lt"/>
              </a:rPr>
              <a:t>Διαδοχή επίτευξης</a:t>
            </a:r>
            <a:endParaRPr lang="el-GR" sz="1800" dirty="0">
              <a:solidFill>
                <a:schemeClr val="tx1"/>
              </a:solidFill>
              <a:latin typeface="+mn-lt"/>
            </a:endParaRPr>
          </a:p>
          <a:p>
            <a:pPr marL="342900" indent="-342900" algn="l">
              <a:spcAft>
                <a:spcPts val="0"/>
              </a:spcAft>
            </a:pPr>
            <a:r>
              <a:rPr lang="el-GR" sz="1800" dirty="0">
                <a:solidFill>
                  <a:schemeClr val="tx1"/>
                </a:solidFill>
                <a:latin typeface="+mn-lt"/>
              </a:rPr>
              <a:t>(Πλάνο) </a:t>
            </a:r>
            <a:r>
              <a:rPr lang="el-GR" sz="1800" dirty="0" smtClean="0">
                <a:solidFill>
                  <a:schemeClr val="tx1"/>
                </a:solidFill>
                <a:latin typeface="+mn-lt"/>
              </a:rPr>
              <a:t>1.1</a:t>
            </a:r>
            <a:endParaRPr lang="el-GR" sz="1800" dirty="0">
              <a:solidFill>
                <a:schemeClr val="tx1"/>
              </a:solidFill>
              <a:latin typeface="+mn-lt"/>
            </a:endParaRPr>
          </a:p>
        </p:txBody>
      </p:sp>
      <p:sp>
        <p:nvSpPr>
          <p:cNvPr id="6168" name="Text Box 24"/>
          <p:cNvSpPr txBox="1">
            <a:spLocks noChangeArrowheads="1"/>
          </p:cNvSpPr>
          <p:nvPr/>
        </p:nvSpPr>
        <p:spPr bwMode="auto">
          <a:xfrm>
            <a:off x="167481" y="4496707"/>
            <a:ext cx="8734471" cy="206210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2563" indent="-182563"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ts val="0"/>
              </a:spcBef>
              <a:spcAft>
                <a:spcPts val="0"/>
              </a:spcAft>
            </a:pPr>
            <a:r>
              <a:rPr lang="el-GR" sz="1600" b="0" dirty="0" smtClean="0">
                <a:latin typeface="+mn-lt"/>
              </a:rPr>
              <a:t>Τα πλάνα περιγράφουν τρόπους επίτευξης των στόχων π.χ. επιλογή μεταξύ εναλλακτικών υποστόχων ή απαραίτητη διαδοχή μεταξύ υποστόχων</a:t>
            </a:r>
            <a:endParaRPr lang="en-US" sz="1600" b="0" dirty="0" smtClean="0">
              <a:latin typeface="+mn-lt"/>
            </a:endParaRPr>
          </a:p>
          <a:p>
            <a:pPr marL="285750" indent="-285750">
              <a:spcBef>
                <a:spcPts val="0"/>
              </a:spcBef>
              <a:spcAft>
                <a:spcPts val="0"/>
              </a:spcAft>
              <a:buFont typeface="Arial" pitchFamily="34" charset="0"/>
              <a:buChar char="•"/>
            </a:pPr>
            <a:r>
              <a:rPr lang="el-GR" sz="1600" b="0" dirty="0" smtClean="0">
                <a:latin typeface="+mn-lt"/>
              </a:rPr>
              <a:t>Το σύμβολο (:) υποδεικνύει</a:t>
            </a:r>
            <a:r>
              <a:rPr lang="en-US" sz="1600" b="0" dirty="0" smtClean="0">
                <a:latin typeface="+mn-lt"/>
              </a:rPr>
              <a:t> “OR” </a:t>
            </a:r>
            <a:r>
              <a:rPr lang="el-GR" sz="1600" b="0" dirty="0" smtClean="0">
                <a:latin typeface="+mn-lt"/>
              </a:rPr>
              <a:t>δηλαδή 1.1 </a:t>
            </a:r>
            <a:r>
              <a:rPr lang="el-GR" sz="1600" b="0" dirty="0">
                <a:latin typeface="+mn-lt"/>
              </a:rPr>
              <a:t>ή</a:t>
            </a:r>
            <a:r>
              <a:rPr lang="el-GR" sz="1600" b="0" dirty="0" smtClean="0">
                <a:latin typeface="+mn-lt"/>
              </a:rPr>
              <a:t> </a:t>
            </a:r>
            <a:r>
              <a:rPr lang="el-GR" sz="1600" b="0" dirty="0">
                <a:latin typeface="+mn-lt"/>
              </a:rPr>
              <a:t>1.2</a:t>
            </a:r>
          </a:p>
          <a:p>
            <a:pPr marL="285750" indent="-285750">
              <a:spcBef>
                <a:spcPts val="0"/>
              </a:spcBef>
              <a:spcAft>
                <a:spcPts val="0"/>
              </a:spcAft>
              <a:buFont typeface="Arial" pitchFamily="34" charset="0"/>
              <a:buChar char="•"/>
            </a:pPr>
            <a:r>
              <a:rPr lang="el-GR" sz="1600" b="0" dirty="0">
                <a:latin typeface="+mn-lt"/>
              </a:rPr>
              <a:t>Το </a:t>
            </a:r>
            <a:r>
              <a:rPr lang="el-GR" sz="1600" b="0" dirty="0" smtClean="0">
                <a:latin typeface="+mn-lt"/>
              </a:rPr>
              <a:t>σύμβολο</a:t>
            </a:r>
            <a:r>
              <a:rPr lang="en-US" sz="1600" b="0" dirty="0" smtClean="0">
                <a:latin typeface="+mn-lt"/>
              </a:rPr>
              <a:t> </a:t>
            </a:r>
            <a:r>
              <a:rPr lang="el-GR" sz="1600" b="0" dirty="0" smtClean="0">
                <a:latin typeface="+mn-lt"/>
              </a:rPr>
              <a:t>(&gt;) </a:t>
            </a:r>
            <a:r>
              <a:rPr lang="el-GR" sz="1600" b="0" dirty="0">
                <a:latin typeface="+mn-lt"/>
              </a:rPr>
              <a:t>υποδεικνύει</a:t>
            </a:r>
            <a:r>
              <a:rPr lang="en-US" sz="1600" b="0" dirty="0">
                <a:latin typeface="+mn-lt"/>
              </a:rPr>
              <a:t> “</a:t>
            </a:r>
            <a:r>
              <a:rPr lang="en-US" sz="1600" b="0" dirty="0" smtClean="0">
                <a:latin typeface="+mn-lt"/>
              </a:rPr>
              <a:t>AND” </a:t>
            </a:r>
            <a:r>
              <a:rPr lang="el-GR" sz="1600" b="0" dirty="0" smtClean="0">
                <a:latin typeface="+mn-lt"/>
              </a:rPr>
              <a:t>με ισχυρή διαδοχή (π.χ. </a:t>
            </a:r>
            <a:r>
              <a:rPr lang="el-GR" sz="1600" b="0" dirty="0">
                <a:latin typeface="+mn-lt"/>
              </a:rPr>
              <a:t>1.1 &gt; 1.2 &gt; 1.3 </a:t>
            </a:r>
            <a:r>
              <a:rPr lang="el-GR" sz="1600" b="0" dirty="0" smtClean="0">
                <a:latin typeface="+mn-lt"/>
              </a:rPr>
              <a:t>πρώτα το1.1</a:t>
            </a:r>
            <a:r>
              <a:rPr lang="el-GR" sz="1600" b="0" dirty="0">
                <a:latin typeface="+mn-lt"/>
              </a:rPr>
              <a:t>, </a:t>
            </a:r>
            <a:r>
              <a:rPr lang="el-GR" sz="1600" b="0" dirty="0" smtClean="0">
                <a:latin typeface="+mn-lt"/>
              </a:rPr>
              <a:t>μετά το 1.2 κλπ</a:t>
            </a:r>
            <a:r>
              <a:rPr lang="en-US" sz="1600" b="0" dirty="0" smtClean="0">
                <a:latin typeface="+mn-lt"/>
              </a:rPr>
              <a:t>.</a:t>
            </a:r>
            <a:endParaRPr lang="el-GR" sz="1600" b="0" dirty="0">
              <a:latin typeface="+mn-lt"/>
            </a:endParaRPr>
          </a:p>
          <a:p>
            <a:pPr marL="285750" indent="-285750">
              <a:spcBef>
                <a:spcPts val="0"/>
              </a:spcBef>
              <a:spcAft>
                <a:spcPts val="0"/>
              </a:spcAft>
              <a:buFont typeface="Arial" pitchFamily="34" charset="0"/>
              <a:buChar char="•"/>
            </a:pPr>
            <a:r>
              <a:rPr lang="el-GR" sz="1600" b="0" dirty="0">
                <a:latin typeface="+mn-lt"/>
              </a:rPr>
              <a:t>Το σύμβολο (/) υποδεικνύει</a:t>
            </a:r>
            <a:r>
              <a:rPr lang="en-US" sz="1600" b="0" dirty="0">
                <a:latin typeface="+mn-lt"/>
              </a:rPr>
              <a:t> “</a:t>
            </a:r>
            <a:r>
              <a:rPr lang="en-US" sz="1600" b="0" dirty="0" smtClean="0">
                <a:latin typeface="+mn-lt"/>
              </a:rPr>
              <a:t>AND” </a:t>
            </a:r>
            <a:r>
              <a:rPr lang="el-GR" sz="1600" b="0" dirty="0" smtClean="0">
                <a:latin typeface="+mn-lt"/>
              </a:rPr>
              <a:t>χωρίς διαδοχή (π.χ. 1.1 </a:t>
            </a:r>
            <a:r>
              <a:rPr lang="el-GR" sz="1600" b="0" dirty="0">
                <a:latin typeface="+mn-lt"/>
              </a:rPr>
              <a:t>/ 1.2 / 1.3 </a:t>
            </a:r>
            <a:r>
              <a:rPr lang="el-GR" sz="1600" b="0" dirty="0" smtClean="0">
                <a:latin typeface="+mn-lt"/>
              </a:rPr>
              <a:t>σημαίνει .. </a:t>
            </a:r>
            <a:r>
              <a:rPr lang="el-GR" sz="1600" b="0" dirty="0" err="1" smtClean="0">
                <a:latin typeface="+mn-lt"/>
              </a:rPr>
              <a:t>Κανε</a:t>
            </a:r>
            <a:r>
              <a:rPr lang="el-GR" sz="1600" b="0" dirty="0" smtClean="0">
                <a:latin typeface="+mn-lt"/>
              </a:rPr>
              <a:t> τα</a:t>
            </a:r>
            <a:r>
              <a:rPr lang="en-US" sz="1600" b="0" dirty="0" smtClean="0">
                <a:latin typeface="+mn-lt"/>
              </a:rPr>
              <a:t> </a:t>
            </a:r>
            <a:r>
              <a:rPr lang="el-GR" sz="1600" b="0" dirty="0" smtClean="0">
                <a:latin typeface="+mn-lt"/>
              </a:rPr>
              <a:t>1.1,1.2,1.3 χωρίς περιορισμούς διαδοχής)</a:t>
            </a:r>
            <a:endParaRPr lang="el-GR" sz="1600" b="0" dirty="0">
              <a:latin typeface="+mn-lt"/>
            </a:endParaRPr>
          </a:p>
          <a:p>
            <a:pPr marL="285750" indent="-285750">
              <a:spcBef>
                <a:spcPts val="0"/>
              </a:spcBef>
              <a:spcAft>
                <a:spcPts val="0"/>
              </a:spcAft>
              <a:buFont typeface="Arial" pitchFamily="34" charset="0"/>
              <a:buChar char="•"/>
            </a:pPr>
            <a:r>
              <a:rPr lang="el-GR" sz="1600" b="0" dirty="0" smtClean="0">
                <a:latin typeface="+mn-lt"/>
              </a:rPr>
              <a:t>Ένα πλάνο μπορεί να περιέχει όλα από τα παραπάνω (</a:t>
            </a:r>
            <a:r>
              <a:rPr lang="el-GR" sz="1600" b="0" dirty="0" err="1" smtClean="0">
                <a:latin typeface="+mn-lt"/>
              </a:rPr>
              <a:t>π.χ</a:t>
            </a:r>
            <a:r>
              <a:rPr lang="en-US" sz="1600" b="0" dirty="0" smtClean="0">
                <a:latin typeface="+mn-lt"/>
              </a:rPr>
              <a:t>. </a:t>
            </a:r>
            <a:r>
              <a:rPr lang="el-GR" sz="1600" b="0" dirty="0" smtClean="0">
                <a:latin typeface="+mn-lt"/>
              </a:rPr>
              <a:t>1.1&gt;1.2 </a:t>
            </a:r>
            <a:r>
              <a:rPr lang="el-GR" sz="1600" b="0" dirty="0">
                <a:latin typeface="+mn-lt"/>
              </a:rPr>
              <a:t>/ 1.1&gt;1.3)</a:t>
            </a:r>
            <a:endParaRPr lang="en-US" sz="1600" b="0" dirty="0">
              <a:latin typeface="+mn-lt"/>
            </a:endParaRPr>
          </a:p>
        </p:txBody>
      </p:sp>
      <p:sp>
        <p:nvSpPr>
          <p:cNvPr id="3" name="Θέση υποσέλιδου 2"/>
          <p:cNvSpPr>
            <a:spLocks noGrp="1"/>
          </p:cNvSpPr>
          <p:nvPr>
            <p:ph type="ftr" sz="quarter" idx="11"/>
          </p:nvPr>
        </p:nvSpPr>
        <p:spPr/>
        <p:txBody>
          <a:bodyPr/>
          <a:lstStyle/>
          <a:p>
            <a:pPr>
              <a:defRPr/>
            </a:pPr>
            <a:r>
              <a:rPr lang="el-GR" smtClean="0"/>
              <a:t>Εργονομία - ΕΜΠ - Χρηστοκεντρικός Σχεδιασμός</a:t>
            </a:r>
            <a:endParaRPr lang="en-GB" dirty="0"/>
          </a:p>
        </p:txBody>
      </p:sp>
      <p:sp>
        <p:nvSpPr>
          <p:cNvPr id="5" name="Θέση αριθμού διαφάνειας 4"/>
          <p:cNvSpPr>
            <a:spLocks noGrp="1"/>
          </p:cNvSpPr>
          <p:nvPr>
            <p:ph type="sldNum" sz="quarter" idx="12"/>
          </p:nvPr>
        </p:nvSpPr>
        <p:spPr/>
        <p:txBody>
          <a:bodyPr/>
          <a:lstStyle/>
          <a:p>
            <a:pPr>
              <a:defRPr/>
            </a:pPr>
            <a:fld id="{66B988B7-2139-4CED-ACDB-0CAF520E1758}" type="slidenum">
              <a:rPr lang="en-GB" smtClean="0"/>
              <a:pPr>
                <a:defRPr/>
              </a:pPr>
              <a:t>51</a:t>
            </a:fld>
            <a:endParaRPr lang="en-GB" dirty="0"/>
          </a:p>
        </p:txBody>
      </p:sp>
    </p:spTree>
    <p:extLst>
      <p:ext uri="{BB962C8B-B14F-4D97-AF65-F5344CB8AC3E}">
        <p14:creationId xmlns:p14="http://schemas.microsoft.com/office/powerpoint/2010/main" val="488355815"/>
      </p:ext>
    </p:extLst>
  </p:cSld>
  <p:clrMapOvr>
    <a:masterClrMapping/>
  </p:clrMapOvr>
  <p:transition spd="med">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p:nvPr/>
        </p:nvSpPr>
        <p:spPr>
          <a:xfrm>
            <a:off x="179512" y="0"/>
            <a:ext cx="8964488" cy="749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smtClean="0">
                <a:solidFill>
                  <a:schemeClr val="tx1"/>
                </a:solidFill>
              </a:rPr>
              <a:t>Διάγραμμα μετάβασης καταστάσεων χρονομετρητή φούρνου</a:t>
            </a:r>
            <a:endParaRPr lang="el-GR" sz="2000" dirty="0" smtClean="0">
              <a:solidFill>
                <a:schemeClr val="tx1"/>
              </a:solidFill>
            </a:endParaRPr>
          </a:p>
        </p:txBody>
      </p:sp>
      <p:pic>
        <p:nvPicPr>
          <p:cNvPr id="2" name="Picture 2" descr="C:\Users\Kostas\Desktop\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25675" y="790365"/>
            <a:ext cx="3686861" cy="52669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Kostas\Desktop\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1006" y="1485972"/>
            <a:ext cx="3551530" cy="8558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Kostas\Desktop\0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08632" y="2522504"/>
            <a:ext cx="3803904" cy="106436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Kostas\Desktop\0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01240" y="3719797"/>
            <a:ext cx="3511296" cy="65105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Kostas\Desktop\0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0539" y="4635010"/>
            <a:ext cx="3631997" cy="676656"/>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Kostas\Desktop\0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23982" y="5616575"/>
            <a:ext cx="3577133" cy="526694"/>
          </a:xfrm>
          <a:prstGeom prst="rect">
            <a:avLst/>
          </a:prstGeom>
          <a:noFill/>
          <a:extLst>
            <a:ext uri="{909E8E84-426E-40DD-AFC4-6F175D3DCCD1}">
              <a14:hiddenFill xmlns:a14="http://schemas.microsoft.com/office/drawing/2010/main">
                <a:solidFill>
                  <a:srgbClr val="FFFFFF"/>
                </a:solidFill>
              </a14:hiddenFill>
            </a:ext>
          </a:extLst>
        </p:spPr>
      </p:pic>
      <p:sp>
        <p:nvSpPr>
          <p:cNvPr id="5" name="Θέση υποσέλιδου 4"/>
          <p:cNvSpPr>
            <a:spLocks noGrp="1"/>
          </p:cNvSpPr>
          <p:nvPr>
            <p:ph type="ftr" sz="quarter" idx="11"/>
          </p:nvPr>
        </p:nvSpPr>
        <p:spPr/>
        <p:txBody>
          <a:bodyPr/>
          <a:lstStyle/>
          <a:p>
            <a:pPr>
              <a:defRPr/>
            </a:pPr>
            <a:r>
              <a:rPr lang="el-GR" smtClean="0"/>
              <a:t>Εργονομία - ΕΜΠ - Χρηστοκεντρικός Σχεδιασμός</a:t>
            </a:r>
            <a:endParaRPr lang="en-GB" dirty="0"/>
          </a:p>
        </p:txBody>
      </p:sp>
      <p:sp>
        <p:nvSpPr>
          <p:cNvPr id="7" name="Θέση αριθμού διαφάνειας 6"/>
          <p:cNvSpPr>
            <a:spLocks noGrp="1"/>
          </p:cNvSpPr>
          <p:nvPr>
            <p:ph type="sldNum" sz="quarter" idx="12"/>
          </p:nvPr>
        </p:nvSpPr>
        <p:spPr/>
        <p:txBody>
          <a:bodyPr/>
          <a:lstStyle/>
          <a:p>
            <a:pPr>
              <a:defRPr/>
            </a:pPr>
            <a:fld id="{66B988B7-2139-4CED-ACDB-0CAF520E1758}" type="slidenum">
              <a:rPr lang="en-GB" smtClean="0"/>
              <a:pPr>
                <a:defRPr/>
              </a:pPr>
              <a:t>52</a:t>
            </a:fld>
            <a:endParaRPr lang="en-GB" dirty="0"/>
          </a:p>
        </p:txBody>
      </p:sp>
    </p:spTree>
    <p:extLst>
      <p:ext uri="{BB962C8B-B14F-4D97-AF65-F5344CB8AC3E}">
        <p14:creationId xmlns:p14="http://schemas.microsoft.com/office/powerpoint/2010/main" val="38814271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9"/>
                                        </p:tgtEl>
                                        <p:attrNameLst>
                                          <p:attrName>style.visibility</p:attrName>
                                        </p:attrNameLst>
                                      </p:cBhvr>
                                      <p:to>
                                        <p:strVal val="visible"/>
                                      </p:to>
                                    </p:set>
                                    <p:animEffect transition="in" filter="fade">
                                      <p:cBhvr>
                                        <p:cTn id="22" dur="500"/>
                                        <p:tgtEl>
                                          <p:spTgt spid="10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0"/>
                                        </p:tgtEl>
                                        <p:attrNameLst>
                                          <p:attrName>style.visibility</p:attrName>
                                        </p:attrNameLst>
                                      </p:cBhvr>
                                      <p:to>
                                        <p:strVal val="visible"/>
                                      </p:to>
                                    </p:set>
                                    <p:animEffect transition="in" filter="fade">
                                      <p:cBhvr>
                                        <p:cTn id="27" dur="500"/>
                                        <p:tgtEl>
                                          <p:spTgt spid="10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31"/>
                                        </p:tgtEl>
                                        <p:attrNameLst>
                                          <p:attrName>style.visibility</p:attrName>
                                        </p:attrNameLst>
                                      </p:cBhvr>
                                      <p:to>
                                        <p:strVal val="visible"/>
                                      </p:to>
                                    </p:set>
                                    <p:animEffect transition="in" filter="fade">
                                      <p:cBhvr>
                                        <p:cTn id="32" dur="5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Στρογγυλεμένο ορθογώνιο 5"/>
          <p:cNvSpPr/>
          <p:nvPr/>
        </p:nvSpPr>
        <p:spPr>
          <a:xfrm>
            <a:off x="3840480" y="908720"/>
            <a:ext cx="1219200" cy="760095"/>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1600" b="1" dirty="0" smtClean="0">
                <a:solidFill>
                  <a:schemeClr val="bg1"/>
                </a:solidFill>
              </a:rPr>
              <a:t>Clock</a:t>
            </a:r>
          </a:p>
          <a:p>
            <a:pPr algn="ctr"/>
            <a:r>
              <a:rPr lang="en-US" sz="1200" b="1" dirty="0" smtClean="0">
                <a:solidFill>
                  <a:schemeClr val="bg1"/>
                </a:solidFill>
              </a:rPr>
              <a:t>(timer not set)</a:t>
            </a:r>
            <a:endParaRPr lang="el-GR" sz="1200" b="1" dirty="0" smtClean="0">
              <a:solidFill>
                <a:schemeClr val="bg1"/>
              </a:solidFill>
            </a:endParaRPr>
          </a:p>
        </p:txBody>
      </p:sp>
      <p:sp>
        <p:nvSpPr>
          <p:cNvPr id="4" name="Rectangle 4"/>
          <p:cNvSpPr/>
          <p:nvPr/>
        </p:nvSpPr>
        <p:spPr>
          <a:xfrm>
            <a:off x="179512" y="0"/>
            <a:ext cx="8998952" cy="749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spcAft>
                <a:spcPts val="0"/>
              </a:spcAft>
            </a:pPr>
            <a:r>
              <a:rPr lang="el-GR" sz="2400" dirty="0">
                <a:solidFill>
                  <a:schemeClr val="tx1"/>
                </a:solidFill>
              </a:rPr>
              <a:t>Διάγραμμα μετάβασης καταστάσεων</a:t>
            </a:r>
          </a:p>
          <a:p>
            <a:pPr algn="ctr">
              <a:spcBef>
                <a:spcPts val="600"/>
              </a:spcBef>
              <a:spcAft>
                <a:spcPts val="0"/>
              </a:spcAft>
            </a:pPr>
            <a:r>
              <a:rPr lang="en-US" sz="2400" dirty="0">
                <a:solidFill>
                  <a:schemeClr val="tx1"/>
                </a:solidFill>
              </a:rPr>
              <a:t>(State transition diagrams)</a:t>
            </a:r>
            <a:endParaRPr lang="el-GR" sz="2000" dirty="0">
              <a:solidFill>
                <a:schemeClr val="tx1"/>
              </a:solidFill>
            </a:endParaRPr>
          </a:p>
        </p:txBody>
      </p:sp>
      <p:grpSp>
        <p:nvGrpSpPr>
          <p:cNvPr id="15" name="Ομάδα 14"/>
          <p:cNvGrpSpPr/>
          <p:nvPr/>
        </p:nvGrpSpPr>
        <p:grpSpPr>
          <a:xfrm>
            <a:off x="3786294" y="2827054"/>
            <a:ext cx="2580639" cy="2936240"/>
            <a:chOff x="3786294" y="2827054"/>
            <a:chExt cx="2580639" cy="2936240"/>
          </a:xfrm>
        </p:grpSpPr>
        <p:sp>
          <p:nvSpPr>
            <p:cNvPr id="13" name="Στρογγυλεμένο ορθογώνιο 12"/>
            <p:cNvSpPr/>
            <p:nvPr/>
          </p:nvSpPr>
          <p:spPr>
            <a:xfrm>
              <a:off x="3786294" y="5003199"/>
              <a:ext cx="1219200" cy="760095"/>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1600" b="1" dirty="0" smtClean="0">
                  <a:solidFill>
                    <a:schemeClr val="bg1"/>
                  </a:solidFill>
                </a:rPr>
                <a:t>Timer</a:t>
              </a:r>
            </a:p>
            <a:p>
              <a:pPr algn="ctr"/>
              <a:r>
                <a:rPr lang="en-US" sz="1600" b="1" dirty="0" smtClean="0">
                  <a:solidFill>
                    <a:schemeClr val="bg1"/>
                  </a:solidFill>
                </a:rPr>
                <a:t>countdown</a:t>
              </a:r>
              <a:endParaRPr lang="el-GR" dirty="0">
                <a:solidFill>
                  <a:schemeClr val="bg1"/>
                </a:solidFill>
              </a:endParaRPr>
            </a:p>
          </p:txBody>
        </p:sp>
        <p:sp>
          <p:nvSpPr>
            <p:cNvPr id="65" name="Ελεύθερη σχεδίαση 64"/>
            <p:cNvSpPr/>
            <p:nvPr/>
          </p:nvSpPr>
          <p:spPr>
            <a:xfrm>
              <a:off x="4741333" y="2827054"/>
              <a:ext cx="1625600" cy="2181014"/>
            </a:xfrm>
            <a:custGeom>
              <a:avLst/>
              <a:gdLst>
                <a:gd name="connsiteX0" fmla="*/ 1625600 w 1625600"/>
                <a:gd name="connsiteY0" fmla="*/ 0 h 2181014"/>
                <a:gd name="connsiteX1" fmla="*/ 690880 w 1625600"/>
                <a:gd name="connsiteY1" fmla="*/ 873760 h 2181014"/>
                <a:gd name="connsiteX2" fmla="*/ 0 w 1625600"/>
                <a:gd name="connsiteY2" fmla="*/ 2181014 h 2181014"/>
              </a:gdLst>
              <a:ahLst/>
              <a:cxnLst>
                <a:cxn ang="0">
                  <a:pos x="connsiteX0" y="connsiteY0"/>
                </a:cxn>
                <a:cxn ang="0">
                  <a:pos x="connsiteX1" y="connsiteY1"/>
                </a:cxn>
                <a:cxn ang="0">
                  <a:pos x="connsiteX2" y="connsiteY2"/>
                </a:cxn>
              </a:cxnLst>
              <a:rect l="l" t="t" r="r" b="b"/>
              <a:pathLst>
                <a:path w="1625600" h="2181014">
                  <a:moveTo>
                    <a:pt x="1625600" y="0"/>
                  </a:moveTo>
                  <a:cubicBezTo>
                    <a:pt x="1293706" y="255129"/>
                    <a:pt x="961813" y="510258"/>
                    <a:pt x="690880" y="873760"/>
                  </a:cubicBezTo>
                  <a:cubicBezTo>
                    <a:pt x="419947" y="1237262"/>
                    <a:pt x="94827" y="1905565"/>
                    <a:pt x="0" y="2181014"/>
                  </a:cubicBezTo>
                </a:path>
              </a:pathLst>
            </a:custGeom>
            <a:ln>
              <a:tailEnd type="arrow"/>
            </a:ln>
          </p:spPr>
          <p:style>
            <a:lnRef idx="2">
              <a:schemeClr val="dk1"/>
            </a:lnRef>
            <a:fillRef idx="0">
              <a:schemeClr val="dk1"/>
            </a:fillRef>
            <a:effectRef idx="1">
              <a:schemeClr val="dk1"/>
            </a:effectRef>
            <a:fontRef idx="minor">
              <a:schemeClr val="tx1"/>
            </a:fontRef>
          </p:style>
          <p:txBody>
            <a:bodyPr rtlCol="0" anchor="ctr"/>
            <a:lstStyle/>
            <a:p>
              <a:pPr algn="ctr"/>
              <a:endParaRPr lang="el-GR"/>
            </a:p>
          </p:txBody>
        </p:sp>
        <p:sp>
          <p:nvSpPr>
            <p:cNvPr id="29" name="TextBox 28"/>
            <p:cNvSpPr txBox="1"/>
            <p:nvPr/>
          </p:nvSpPr>
          <p:spPr>
            <a:xfrm>
              <a:off x="5086773" y="3134353"/>
              <a:ext cx="925388" cy="1095685"/>
            </a:xfrm>
            <a:prstGeom prst="rect">
              <a:avLst/>
            </a:prstGeom>
            <a:solidFill>
              <a:schemeClr val="bg1"/>
            </a:solidFill>
          </p:spPr>
          <p:txBody>
            <a:bodyPr wrap="square" rtlCol="0">
              <a:spAutoFit/>
            </a:bodyPr>
            <a:lstStyle/>
            <a:p>
              <a:pPr algn="ctr">
                <a:lnSpc>
                  <a:spcPts val="1200"/>
                </a:lnSpc>
              </a:pPr>
              <a:r>
                <a:rPr lang="en-US" sz="1400" dirty="0">
                  <a:solidFill>
                    <a:schemeClr val="tx1"/>
                  </a:solidFill>
                  <a:latin typeface="CF Din" panose="00000400000000000000" pitchFamily="2" charset="0"/>
                </a:rPr>
                <a:t>Press </a:t>
              </a:r>
            </a:p>
            <a:p>
              <a:pPr algn="ctr">
                <a:lnSpc>
                  <a:spcPts val="1200"/>
                </a:lnSpc>
              </a:pPr>
              <a:r>
                <a:rPr lang="en-US" sz="1400" dirty="0" smtClean="0">
                  <a:solidFill>
                    <a:schemeClr val="tx1"/>
                  </a:solidFill>
                  <a:latin typeface="CF Din" panose="00000400000000000000" pitchFamily="2" charset="0"/>
                </a:rPr>
                <a:t>“Timer”</a:t>
              </a:r>
            </a:p>
            <a:p>
              <a:pPr algn="ctr">
                <a:lnSpc>
                  <a:spcPts val="1200"/>
                </a:lnSpc>
              </a:pPr>
              <a:r>
                <a:rPr lang="en-US" sz="1400" dirty="0">
                  <a:solidFill>
                    <a:schemeClr val="tx1"/>
                  </a:solidFill>
                  <a:latin typeface="CF Din" panose="00000400000000000000" pitchFamily="2" charset="0"/>
                </a:rPr>
                <a:t>b</a:t>
              </a:r>
              <a:r>
                <a:rPr lang="en-US" sz="1400" dirty="0" smtClean="0">
                  <a:solidFill>
                    <a:schemeClr val="tx1"/>
                  </a:solidFill>
                  <a:latin typeface="CF Din" panose="00000400000000000000" pitchFamily="2" charset="0"/>
                </a:rPr>
                <a:t>utton &amp;</a:t>
              </a:r>
            </a:p>
            <a:p>
              <a:pPr algn="ctr">
                <a:lnSpc>
                  <a:spcPts val="1200"/>
                </a:lnSpc>
              </a:pPr>
              <a:r>
                <a:rPr lang="en-US" sz="1400" dirty="0" smtClean="0">
                  <a:solidFill>
                    <a:schemeClr val="tx1"/>
                  </a:solidFill>
                  <a:latin typeface="CF Din" panose="00000400000000000000" pitchFamily="2" charset="0"/>
                </a:rPr>
                <a:t>Timer&gt;0</a:t>
              </a:r>
              <a:endParaRPr lang="el-GR" sz="1050" i="1" dirty="0">
                <a:solidFill>
                  <a:schemeClr val="tx1"/>
                </a:solidFill>
                <a:latin typeface="CF Din" panose="00000400000000000000" pitchFamily="2" charset="0"/>
              </a:endParaRPr>
            </a:p>
          </p:txBody>
        </p:sp>
      </p:grpSp>
      <p:grpSp>
        <p:nvGrpSpPr>
          <p:cNvPr id="30" name="Ομάδα 29"/>
          <p:cNvGrpSpPr/>
          <p:nvPr/>
        </p:nvGrpSpPr>
        <p:grpSpPr>
          <a:xfrm>
            <a:off x="4991947" y="5003198"/>
            <a:ext cx="3606799" cy="1162106"/>
            <a:chOff x="4991947" y="5003198"/>
            <a:chExt cx="3606799" cy="1162106"/>
          </a:xfrm>
        </p:grpSpPr>
        <p:sp>
          <p:nvSpPr>
            <p:cNvPr id="16" name="Στρογγυλεμένο ορθογώνιο 15"/>
            <p:cNvSpPr/>
            <p:nvPr/>
          </p:nvSpPr>
          <p:spPr>
            <a:xfrm>
              <a:off x="7379546" y="5003198"/>
              <a:ext cx="1219200" cy="760095"/>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1600" b="1" dirty="0" smtClean="0">
                  <a:solidFill>
                    <a:schemeClr val="bg1"/>
                  </a:solidFill>
                </a:rPr>
                <a:t>Clock</a:t>
              </a:r>
            </a:p>
            <a:p>
              <a:pPr algn="ctr"/>
              <a:r>
                <a:rPr lang="en-US" sz="1200" b="1" dirty="0" smtClean="0">
                  <a:solidFill>
                    <a:schemeClr val="bg1"/>
                  </a:solidFill>
                </a:rPr>
                <a:t>(timer set)</a:t>
              </a:r>
              <a:endParaRPr lang="el-GR" dirty="0">
                <a:solidFill>
                  <a:schemeClr val="bg1"/>
                </a:solidFill>
              </a:endParaRPr>
            </a:p>
          </p:txBody>
        </p:sp>
        <p:sp>
          <p:nvSpPr>
            <p:cNvPr id="62" name="Ελεύθερη σχεδίαση 61"/>
            <p:cNvSpPr/>
            <p:nvPr/>
          </p:nvSpPr>
          <p:spPr>
            <a:xfrm>
              <a:off x="4991947" y="5502521"/>
              <a:ext cx="2384213" cy="250621"/>
            </a:xfrm>
            <a:custGeom>
              <a:avLst/>
              <a:gdLst>
                <a:gd name="connsiteX0" fmla="*/ 0 w 2384213"/>
                <a:gd name="connsiteY0" fmla="*/ 0 h 216751"/>
                <a:gd name="connsiteX1" fmla="*/ 1307253 w 2384213"/>
                <a:gd name="connsiteY1" fmla="*/ 216747 h 216751"/>
                <a:gd name="connsiteX2" fmla="*/ 2384213 w 2384213"/>
                <a:gd name="connsiteY2" fmla="*/ 6773 h 216751"/>
                <a:gd name="connsiteX0" fmla="*/ 0 w 2384213"/>
                <a:gd name="connsiteY0" fmla="*/ 0 h 250617"/>
                <a:gd name="connsiteX1" fmla="*/ 1219200 w 2384213"/>
                <a:gd name="connsiteY1" fmla="*/ 250614 h 250617"/>
                <a:gd name="connsiteX2" fmla="*/ 2384213 w 2384213"/>
                <a:gd name="connsiteY2" fmla="*/ 6773 h 250617"/>
                <a:gd name="connsiteX0" fmla="*/ 0 w 2384213"/>
                <a:gd name="connsiteY0" fmla="*/ 0 h 250621"/>
                <a:gd name="connsiteX1" fmla="*/ 1219200 w 2384213"/>
                <a:gd name="connsiteY1" fmla="*/ 250614 h 250621"/>
                <a:gd name="connsiteX2" fmla="*/ 2384213 w 2384213"/>
                <a:gd name="connsiteY2" fmla="*/ 6773 h 250621"/>
                <a:gd name="connsiteX0" fmla="*/ 0 w 2384213"/>
                <a:gd name="connsiteY0" fmla="*/ 0 h 250621"/>
                <a:gd name="connsiteX1" fmla="*/ 1219200 w 2384213"/>
                <a:gd name="connsiteY1" fmla="*/ 250614 h 250621"/>
                <a:gd name="connsiteX2" fmla="*/ 2384213 w 2384213"/>
                <a:gd name="connsiteY2" fmla="*/ 6773 h 250621"/>
              </a:gdLst>
              <a:ahLst/>
              <a:cxnLst>
                <a:cxn ang="0">
                  <a:pos x="connsiteX0" y="connsiteY0"/>
                </a:cxn>
                <a:cxn ang="0">
                  <a:pos x="connsiteX1" y="connsiteY1"/>
                </a:cxn>
                <a:cxn ang="0">
                  <a:pos x="connsiteX2" y="connsiteY2"/>
                </a:cxn>
              </a:cxnLst>
              <a:rect l="l" t="t" r="r" b="b"/>
              <a:pathLst>
                <a:path w="2384213" h="250621">
                  <a:moveTo>
                    <a:pt x="0" y="0"/>
                  </a:moveTo>
                  <a:cubicBezTo>
                    <a:pt x="434622" y="175543"/>
                    <a:pt x="821831" y="249485"/>
                    <a:pt x="1219200" y="250614"/>
                  </a:cubicBezTo>
                  <a:cubicBezTo>
                    <a:pt x="1616569" y="251743"/>
                    <a:pt x="2219395" y="120791"/>
                    <a:pt x="2384213" y="6773"/>
                  </a:cubicBezTo>
                </a:path>
              </a:pathLst>
            </a:custGeom>
            <a:ln>
              <a:tailEnd type="arrow"/>
            </a:ln>
          </p:spPr>
          <p:style>
            <a:lnRef idx="2">
              <a:schemeClr val="dk1"/>
            </a:lnRef>
            <a:fillRef idx="0">
              <a:schemeClr val="dk1"/>
            </a:fillRef>
            <a:effectRef idx="1">
              <a:schemeClr val="dk1"/>
            </a:effectRef>
            <a:fontRef idx="minor">
              <a:schemeClr val="tx1"/>
            </a:fontRef>
          </p:style>
          <p:txBody>
            <a:bodyPr rtlCol="0" anchor="ctr"/>
            <a:lstStyle/>
            <a:p>
              <a:pPr algn="ctr"/>
              <a:endParaRPr lang="el-GR"/>
            </a:p>
          </p:txBody>
        </p:sp>
        <p:sp>
          <p:nvSpPr>
            <p:cNvPr id="32" name="TextBox 31"/>
            <p:cNvSpPr txBox="1"/>
            <p:nvPr/>
          </p:nvSpPr>
          <p:spPr>
            <a:xfrm>
              <a:off x="5825488" y="5635928"/>
              <a:ext cx="1010212" cy="529376"/>
            </a:xfrm>
            <a:prstGeom prst="rect">
              <a:avLst/>
            </a:prstGeom>
            <a:solidFill>
              <a:schemeClr val="bg1"/>
            </a:solidFill>
          </p:spPr>
          <p:txBody>
            <a:bodyPr wrap="none" rtlCol="0">
              <a:spAutoFit/>
            </a:bodyPr>
            <a:lstStyle/>
            <a:p>
              <a:pPr algn="ctr">
                <a:lnSpc>
                  <a:spcPts val="1200"/>
                </a:lnSpc>
              </a:pPr>
              <a:r>
                <a:rPr lang="en-US" sz="1400" dirty="0">
                  <a:solidFill>
                    <a:schemeClr val="tx1"/>
                  </a:solidFill>
                  <a:latin typeface="CF Din" panose="00000400000000000000" pitchFamily="2" charset="0"/>
                </a:rPr>
                <a:t>Press </a:t>
              </a:r>
            </a:p>
            <a:p>
              <a:pPr algn="ctr">
                <a:lnSpc>
                  <a:spcPts val="1200"/>
                </a:lnSpc>
              </a:pPr>
              <a:r>
                <a:rPr lang="en-US" sz="1400" dirty="0">
                  <a:solidFill>
                    <a:schemeClr val="tx1"/>
                  </a:solidFill>
                  <a:latin typeface="CF Din" panose="00000400000000000000" pitchFamily="2" charset="0"/>
                </a:rPr>
                <a:t>“Set clock”</a:t>
              </a:r>
              <a:endParaRPr lang="el-GR" sz="1400" dirty="0">
                <a:solidFill>
                  <a:schemeClr val="tx1"/>
                </a:solidFill>
                <a:latin typeface="CF Din" panose="00000400000000000000" pitchFamily="2" charset="0"/>
              </a:endParaRPr>
            </a:p>
          </p:txBody>
        </p:sp>
      </p:grpSp>
      <p:grpSp>
        <p:nvGrpSpPr>
          <p:cNvPr id="35" name="Ομάδα 34"/>
          <p:cNvGrpSpPr/>
          <p:nvPr/>
        </p:nvGrpSpPr>
        <p:grpSpPr>
          <a:xfrm>
            <a:off x="4998720" y="5013176"/>
            <a:ext cx="2370667" cy="529376"/>
            <a:chOff x="4998720" y="5013176"/>
            <a:chExt cx="2370667" cy="529376"/>
          </a:xfrm>
        </p:grpSpPr>
        <p:sp>
          <p:nvSpPr>
            <p:cNvPr id="64" name="Ελεύθερη σχεδίαση 63"/>
            <p:cNvSpPr/>
            <p:nvPr/>
          </p:nvSpPr>
          <p:spPr>
            <a:xfrm>
              <a:off x="4998720" y="5028348"/>
              <a:ext cx="2370667" cy="196466"/>
            </a:xfrm>
            <a:custGeom>
              <a:avLst/>
              <a:gdLst>
                <a:gd name="connsiteX0" fmla="*/ 2370667 w 2370667"/>
                <a:gd name="connsiteY0" fmla="*/ 182920 h 196466"/>
                <a:gd name="connsiteX1" fmla="*/ 1341120 w 2370667"/>
                <a:gd name="connsiteY1" fmla="*/ 40 h 196466"/>
                <a:gd name="connsiteX2" fmla="*/ 0 w 2370667"/>
                <a:gd name="connsiteY2" fmla="*/ 196466 h 196466"/>
              </a:gdLst>
              <a:ahLst/>
              <a:cxnLst>
                <a:cxn ang="0">
                  <a:pos x="connsiteX0" y="connsiteY0"/>
                </a:cxn>
                <a:cxn ang="0">
                  <a:pos x="connsiteX1" y="connsiteY1"/>
                </a:cxn>
                <a:cxn ang="0">
                  <a:pos x="connsiteX2" y="connsiteY2"/>
                </a:cxn>
              </a:cxnLst>
              <a:rect l="l" t="t" r="r" b="b"/>
              <a:pathLst>
                <a:path w="2370667" h="196466">
                  <a:moveTo>
                    <a:pt x="2370667" y="182920"/>
                  </a:moveTo>
                  <a:cubicBezTo>
                    <a:pt x="2053449" y="90351"/>
                    <a:pt x="1736231" y="-2218"/>
                    <a:pt x="1341120" y="40"/>
                  </a:cubicBezTo>
                  <a:cubicBezTo>
                    <a:pt x="946009" y="2298"/>
                    <a:pt x="473004" y="99382"/>
                    <a:pt x="0" y="196466"/>
                  </a:cubicBezTo>
                </a:path>
              </a:pathLst>
            </a:custGeom>
            <a:ln>
              <a:tailEnd type="arrow"/>
            </a:ln>
          </p:spPr>
          <p:style>
            <a:lnRef idx="2">
              <a:schemeClr val="dk1"/>
            </a:lnRef>
            <a:fillRef idx="0">
              <a:schemeClr val="dk1"/>
            </a:fillRef>
            <a:effectRef idx="1">
              <a:schemeClr val="dk1"/>
            </a:effectRef>
            <a:fontRef idx="minor">
              <a:schemeClr val="tx1"/>
            </a:fontRef>
          </p:style>
          <p:txBody>
            <a:bodyPr rtlCol="0" anchor="ctr"/>
            <a:lstStyle/>
            <a:p>
              <a:pPr algn="ctr"/>
              <a:endParaRPr lang="el-GR"/>
            </a:p>
          </p:txBody>
        </p:sp>
        <p:sp>
          <p:nvSpPr>
            <p:cNvPr id="37" name="TextBox 36"/>
            <p:cNvSpPr txBox="1"/>
            <p:nvPr/>
          </p:nvSpPr>
          <p:spPr>
            <a:xfrm>
              <a:off x="5839167" y="5013176"/>
              <a:ext cx="891591" cy="529376"/>
            </a:xfrm>
            <a:prstGeom prst="rect">
              <a:avLst/>
            </a:prstGeom>
            <a:solidFill>
              <a:schemeClr val="bg1"/>
            </a:solidFill>
          </p:spPr>
          <p:txBody>
            <a:bodyPr wrap="none" rtlCol="0">
              <a:spAutoFit/>
            </a:bodyPr>
            <a:lstStyle/>
            <a:p>
              <a:pPr algn="ctr">
                <a:lnSpc>
                  <a:spcPts val="1200"/>
                </a:lnSpc>
              </a:pPr>
              <a:r>
                <a:rPr lang="en-US" sz="1400" dirty="0" smtClean="0">
                  <a:solidFill>
                    <a:schemeClr val="tx1"/>
                  </a:solidFill>
                  <a:latin typeface="CF Din" panose="00000400000000000000" pitchFamily="2" charset="0"/>
                </a:rPr>
                <a:t>5-second</a:t>
              </a:r>
            </a:p>
            <a:p>
              <a:pPr algn="ctr">
                <a:lnSpc>
                  <a:spcPts val="1200"/>
                </a:lnSpc>
              </a:pPr>
              <a:r>
                <a:rPr lang="en-US" sz="1400" dirty="0" smtClean="0">
                  <a:solidFill>
                    <a:schemeClr val="tx1"/>
                  </a:solidFill>
                  <a:latin typeface="CF Din" panose="00000400000000000000" pitchFamily="2" charset="0"/>
                </a:rPr>
                <a:t>time-out</a:t>
              </a:r>
              <a:endParaRPr lang="el-GR" sz="1050" dirty="0">
                <a:solidFill>
                  <a:schemeClr val="tx1"/>
                </a:solidFill>
                <a:latin typeface="CF Din" panose="00000400000000000000" pitchFamily="2" charset="0"/>
              </a:endParaRPr>
            </a:p>
          </p:txBody>
        </p:sp>
      </p:grpSp>
      <p:grpSp>
        <p:nvGrpSpPr>
          <p:cNvPr id="10" name="Ομάδα 9"/>
          <p:cNvGrpSpPr/>
          <p:nvPr/>
        </p:nvGrpSpPr>
        <p:grpSpPr>
          <a:xfrm>
            <a:off x="5086773" y="1166475"/>
            <a:ext cx="2215672" cy="962926"/>
            <a:chOff x="5086773" y="1166475"/>
            <a:chExt cx="2215672" cy="962926"/>
          </a:xfrm>
        </p:grpSpPr>
        <p:sp>
          <p:nvSpPr>
            <p:cNvPr id="70" name="Ελεύθερη σχεδίαση 69"/>
            <p:cNvSpPr/>
            <p:nvPr/>
          </p:nvSpPr>
          <p:spPr>
            <a:xfrm>
              <a:off x="5086773" y="1166475"/>
              <a:ext cx="1307254" cy="962926"/>
            </a:xfrm>
            <a:custGeom>
              <a:avLst/>
              <a:gdLst>
                <a:gd name="connsiteX0" fmla="*/ 1307254 w 1307254"/>
                <a:gd name="connsiteY0" fmla="*/ 961813 h 961813"/>
                <a:gd name="connsiteX1" fmla="*/ 894080 w 1307254"/>
                <a:gd name="connsiteY1" fmla="*/ 142240 h 961813"/>
                <a:gd name="connsiteX2" fmla="*/ 0 w 1307254"/>
                <a:gd name="connsiteY2" fmla="*/ 0 h 961813"/>
                <a:gd name="connsiteX0" fmla="*/ 1307254 w 1307254"/>
                <a:gd name="connsiteY0" fmla="*/ 961813 h 961813"/>
                <a:gd name="connsiteX1" fmla="*/ 995680 w 1307254"/>
                <a:gd name="connsiteY1" fmla="*/ 243840 h 961813"/>
                <a:gd name="connsiteX2" fmla="*/ 0 w 1307254"/>
                <a:gd name="connsiteY2" fmla="*/ 0 h 961813"/>
                <a:gd name="connsiteX0" fmla="*/ 1307254 w 1307254"/>
                <a:gd name="connsiteY0" fmla="*/ 962719 h 962719"/>
                <a:gd name="connsiteX1" fmla="*/ 995680 w 1307254"/>
                <a:gd name="connsiteY1" fmla="*/ 244746 h 962719"/>
                <a:gd name="connsiteX2" fmla="*/ 0 w 1307254"/>
                <a:gd name="connsiteY2" fmla="*/ 906 h 962719"/>
                <a:gd name="connsiteX0" fmla="*/ 1307254 w 1307254"/>
                <a:gd name="connsiteY0" fmla="*/ 962926 h 962926"/>
                <a:gd name="connsiteX1" fmla="*/ 948266 w 1307254"/>
                <a:gd name="connsiteY1" fmla="*/ 224633 h 962926"/>
                <a:gd name="connsiteX2" fmla="*/ 0 w 1307254"/>
                <a:gd name="connsiteY2" fmla="*/ 1113 h 962926"/>
              </a:gdLst>
              <a:ahLst/>
              <a:cxnLst>
                <a:cxn ang="0">
                  <a:pos x="connsiteX0" y="connsiteY0"/>
                </a:cxn>
                <a:cxn ang="0">
                  <a:pos x="connsiteX1" y="connsiteY1"/>
                </a:cxn>
                <a:cxn ang="0">
                  <a:pos x="connsiteX2" y="connsiteY2"/>
                </a:cxn>
              </a:cxnLst>
              <a:rect l="l" t="t" r="r" b="b"/>
              <a:pathLst>
                <a:path w="1307254" h="962926">
                  <a:moveTo>
                    <a:pt x="1307254" y="962926"/>
                  </a:moveTo>
                  <a:cubicBezTo>
                    <a:pt x="1209605" y="633290"/>
                    <a:pt x="1166142" y="384935"/>
                    <a:pt x="948266" y="224633"/>
                  </a:cubicBezTo>
                  <a:cubicBezTo>
                    <a:pt x="730390" y="64331"/>
                    <a:pt x="285609" y="-10175"/>
                    <a:pt x="0" y="1113"/>
                  </a:cubicBezTo>
                </a:path>
              </a:pathLst>
            </a:custGeom>
            <a:ln>
              <a:tailEnd type="arrow"/>
            </a:ln>
          </p:spPr>
          <p:style>
            <a:lnRef idx="2">
              <a:schemeClr val="dk1"/>
            </a:lnRef>
            <a:fillRef idx="0">
              <a:schemeClr val="dk1"/>
            </a:fillRef>
            <a:effectRef idx="1">
              <a:schemeClr val="dk1"/>
            </a:effectRef>
            <a:fontRef idx="minor">
              <a:schemeClr val="tx1"/>
            </a:fontRef>
          </p:style>
          <p:txBody>
            <a:bodyPr rtlCol="0" anchor="ctr"/>
            <a:lstStyle/>
            <a:p>
              <a:pPr algn="ctr"/>
              <a:endParaRPr lang="el-GR"/>
            </a:p>
          </p:txBody>
        </p:sp>
        <p:sp>
          <p:nvSpPr>
            <p:cNvPr id="25" name="TextBox 24"/>
            <p:cNvSpPr txBox="1"/>
            <p:nvPr/>
          </p:nvSpPr>
          <p:spPr>
            <a:xfrm>
              <a:off x="5431420" y="1288767"/>
              <a:ext cx="1871025" cy="812530"/>
            </a:xfrm>
            <a:prstGeom prst="rect">
              <a:avLst/>
            </a:prstGeom>
            <a:solidFill>
              <a:schemeClr val="bg1"/>
            </a:solidFill>
          </p:spPr>
          <p:txBody>
            <a:bodyPr wrap="none" rtlCol="0">
              <a:spAutoFit/>
            </a:bodyPr>
            <a:lstStyle/>
            <a:p>
              <a:pPr algn="ctr">
                <a:lnSpc>
                  <a:spcPts val="1200"/>
                </a:lnSpc>
              </a:pPr>
              <a:r>
                <a:rPr lang="en-US" sz="1400" dirty="0" smtClean="0">
                  <a:solidFill>
                    <a:schemeClr val="tx1"/>
                  </a:solidFill>
                  <a:latin typeface="CF Din" panose="00000400000000000000" pitchFamily="2" charset="0"/>
                </a:rPr>
                <a:t>(Press “Timer” button</a:t>
              </a:r>
            </a:p>
            <a:p>
              <a:pPr algn="ctr">
                <a:lnSpc>
                  <a:spcPts val="1200"/>
                </a:lnSpc>
              </a:pPr>
              <a:r>
                <a:rPr lang="en-US" sz="1400" dirty="0" smtClean="0">
                  <a:solidFill>
                    <a:schemeClr val="tx1"/>
                  </a:solidFill>
                  <a:latin typeface="CF Din" panose="00000400000000000000" pitchFamily="2" charset="0"/>
                </a:rPr>
                <a:t>Or 5-second time out) </a:t>
              </a:r>
              <a:endParaRPr lang="en-US" sz="1400" dirty="0">
                <a:solidFill>
                  <a:schemeClr val="tx1"/>
                </a:solidFill>
                <a:latin typeface="CF Din" panose="00000400000000000000" pitchFamily="2" charset="0"/>
              </a:endParaRPr>
            </a:p>
            <a:p>
              <a:pPr algn="ctr">
                <a:lnSpc>
                  <a:spcPts val="1200"/>
                </a:lnSpc>
              </a:pPr>
              <a:r>
                <a:rPr lang="en-US" sz="1400" dirty="0" smtClean="0">
                  <a:solidFill>
                    <a:schemeClr val="tx1"/>
                  </a:solidFill>
                  <a:latin typeface="CF Din" panose="00000400000000000000" pitchFamily="2" charset="0"/>
                </a:rPr>
                <a:t>&amp; timer=0</a:t>
              </a:r>
              <a:endParaRPr lang="el-GR" sz="1400" dirty="0">
                <a:solidFill>
                  <a:schemeClr val="tx1"/>
                </a:solidFill>
                <a:latin typeface="CF Din" panose="00000400000000000000" pitchFamily="2" charset="0"/>
              </a:endParaRPr>
            </a:p>
          </p:txBody>
        </p:sp>
      </p:grpSp>
      <p:grpSp>
        <p:nvGrpSpPr>
          <p:cNvPr id="5" name="Ομάδα 4"/>
          <p:cNvGrpSpPr/>
          <p:nvPr/>
        </p:nvGrpSpPr>
        <p:grpSpPr>
          <a:xfrm>
            <a:off x="1513840" y="1621401"/>
            <a:ext cx="2601320" cy="1242906"/>
            <a:chOff x="1513840" y="1621401"/>
            <a:chExt cx="2601320" cy="1242906"/>
          </a:xfrm>
        </p:grpSpPr>
        <p:sp>
          <p:nvSpPr>
            <p:cNvPr id="11" name="Στρογγυλεμένο ορθογώνιο 10"/>
            <p:cNvSpPr/>
            <p:nvPr/>
          </p:nvSpPr>
          <p:spPr>
            <a:xfrm>
              <a:off x="1513840" y="2104212"/>
              <a:ext cx="1219200" cy="760095"/>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1600" b="1" dirty="0" smtClean="0">
                  <a:solidFill>
                    <a:schemeClr val="bg1"/>
                  </a:solidFill>
                </a:rPr>
                <a:t>Set Clock</a:t>
              </a:r>
              <a:endParaRPr lang="el-GR" sz="1200" b="1" dirty="0" smtClean="0">
                <a:solidFill>
                  <a:schemeClr val="bg1"/>
                </a:solidFill>
              </a:endParaRPr>
            </a:p>
          </p:txBody>
        </p:sp>
        <p:sp>
          <p:nvSpPr>
            <p:cNvPr id="67" name="Ελεύθερη σχεδίαση 66"/>
            <p:cNvSpPr/>
            <p:nvPr/>
          </p:nvSpPr>
          <p:spPr>
            <a:xfrm>
              <a:off x="2749973" y="1621401"/>
              <a:ext cx="1124374" cy="907627"/>
            </a:xfrm>
            <a:custGeom>
              <a:avLst/>
              <a:gdLst>
                <a:gd name="connsiteX0" fmla="*/ 1124374 w 1124374"/>
                <a:gd name="connsiteY0" fmla="*/ 0 h 907627"/>
                <a:gd name="connsiteX1" fmla="*/ 806027 w 1124374"/>
                <a:gd name="connsiteY1" fmla="*/ 609600 h 907627"/>
                <a:gd name="connsiteX2" fmla="*/ 0 w 1124374"/>
                <a:gd name="connsiteY2" fmla="*/ 907627 h 907627"/>
              </a:gdLst>
              <a:ahLst/>
              <a:cxnLst>
                <a:cxn ang="0">
                  <a:pos x="connsiteX0" y="connsiteY0"/>
                </a:cxn>
                <a:cxn ang="0">
                  <a:pos x="connsiteX1" y="connsiteY1"/>
                </a:cxn>
                <a:cxn ang="0">
                  <a:pos x="connsiteX2" y="connsiteY2"/>
                </a:cxn>
              </a:cxnLst>
              <a:rect l="l" t="t" r="r" b="b"/>
              <a:pathLst>
                <a:path w="1124374" h="907627">
                  <a:moveTo>
                    <a:pt x="1124374" y="0"/>
                  </a:moveTo>
                  <a:cubicBezTo>
                    <a:pt x="1058898" y="229164"/>
                    <a:pt x="993423" y="458329"/>
                    <a:pt x="806027" y="609600"/>
                  </a:cubicBezTo>
                  <a:cubicBezTo>
                    <a:pt x="618631" y="760871"/>
                    <a:pt x="309315" y="834249"/>
                    <a:pt x="0" y="907627"/>
                  </a:cubicBezTo>
                </a:path>
              </a:pathLst>
            </a:custGeom>
            <a:ln>
              <a:tailEnd type="arrow"/>
            </a:ln>
          </p:spPr>
          <p:style>
            <a:lnRef idx="2">
              <a:schemeClr val="dk1"/>
            </a:lnRef>
            <a:fillRef idx="0">
              <a:schemeClr val="dk1"/>
            </a:fillRef>
            <a:effectRef idx="1">
              <a:schemeClr val="dk1"/>
            </a:effectRef>
            <a:fontRef idx="minor">
              <a:schemeClr val="tx1"/>
            </a:fontRef>
          </p:style>
          <p:txBody>
            <a:bodyPr rtlCol="0" anchor="ctr"/>
            <a:lstStyle/>
            <a:p>
              <a:pPr algn="ctr"/>
              <a:endParaRPr lang="el-GR"/>
            </a:p>
          </p:txBody>
        </p:sp>
        <p:sp>
          <p:nvSpPr>
            <p:cNvPr id="24" name="TextBox 23"/>
            <p:cNvSpPr txBox="1"/>
            <p:nvPr/>
          </p:nvSpPr>
          <p:spPr>
            <a:xfrm>
              <a:off x="3092124" y="1994039"/>
              <a:ext cx="1023036" cy="796372"/>
            </a:xfrm>
            <a:prstGeom prst="rect">
              <a:avLst/>
            </a:prstGeom>
            <a:solidFill>
              <a:schemeClr val="bg1"/>
            </a:solidFill>
          </p:spPr>
          <p:txBody>
            <a:bodyPr wrap="none" rtlCol="0">
              <a:spAutoFit/>
            </a:bodyPr>
            <a:lstStyle/>
            <a:p>
              <a:pPr algn="ctr">
                <a:lnSpc>
                  <a:spcPts val="1200"/>
                </a:lnSpc>
              </a:pPr>
              <a:r>
                <a:rPr lang="en-US" sz="1400" dirty="0">
                  <a:solidFill>
                    <a:schemeClr val="tx1"/>
                  </a:solidFill>
                  <a:latin typeface="CF Din" panose="00000400000000000000" pitchFamily="2" charset="0"/>
                </a:rPr>
                <a:t>Press </a:t>
              </a:r>
            </a:p>
            <a:p>
              <a:pPr algn="ctr">
                <a:lnSpc>
                  <a:spcPts val="1200"/>
                </a:lnSpc>
              </a:pPr>
              <a:r>
                <a:rPr lang="en-US" sz="1400" dirty="0">
                  <a:solidFill>
                    <a:schemeClr val="tx1"/>
                  </a:solidFill>
                  <a:latin typeface="CF Din" panose="00000400000000000000" pitchFamily="2" charset="0"/>
                </a:rPr>
                <a:t>“Set clock</a:t>
              </a:r>
              <a:r>
                <a:rPr lang="en-US" sz="1400" dirty="0" smtClean="0">
                  <a:solidFill>
                    <a:schemeClr val="tx1"/>
                  </a:solidFill>
                  <a:latin typeface="CF Din" panose="00000400000000000000" pitchFamily="2" charset="0"/>
                </a:rPr>
                <a:t>”</a:t>
              </a:r>
            </a:p>
            <a:p>
              <a:pPr algn="ctr">
                <a:lnSpc>
                  <a:spcPts val="1200"/>
                </a:lnSpc>
              </a:pPr>
              <a:r>
                <a:rPr lang="en-US" sz="1050" i="1" dirty="0" smtClean="0">
                  <a:solidFill>
                    <a:schemeClr val="tx1"/>
                  </a:solidFill>
                  <a:latin typeface="CF Din" panose="00000400000000000000" pitchFamily="2" charset="0"/>
                </a:rPr>
                <a:t>Audible beep</a:t>
              </a:r>
              <a:endParaRPr lang="el-GR" sz="1050" i="1" dirty="0">
                <a:solidFill>
                  <a:schemeClr val="tx1"/>
                </a:solidFill>
                <a:latin typeface="CF Din" panose="00000400000000000000" pitchFamily="2" charset="0"/>
              </a:endParaRPr>
            </a:p>
          </p:txBody>
        </p:sp>
      </p:grpSp>
      <p:grpSp>
        <p:nvGrpSpPr>
          <p:cNvPr id="2" name="Ομάδα 1"/>
          <p:cNvGrpSpPr/>
          <p:nvPr/>
        </p:nvGrpSpPr>
        <p:grpSpPr>
          <a:xfrm>
            <a:off x="304236" y="1509663"/>
            <a:ext cx="2828594" cy="2650052"/>
            <a:chOff x="304236" y="1509663"/>
            <a:chExt cx="2828594" cy="2650052"/>
          </a:xfrm>
        </p:grpSpPr>
        <p:sp>
          <p:nvSpPr>
            <p:cNvPr id="39" name="TextBox 38"/>
            <p:cNvSpPr txBox="1"/>
            <p:nvPr/>
          </p:nvSpPr>
          <p:spPr>
            <a:xfrm>
              <a:off x="942239" y="1509663"/>
              <a:ext cx="1093569" cy="497059"/>
            </a:xfrm>
            <a:prstGeom prst="rect">
              <a:avLst/>
            </a:prstGeom>
            <a:solidFill>
              <a:schemeClr val="bg1"/>
            </a:solidFill>
          </p:spPr>
          <p:txBody>
            <a:bodyPr wrap="none" rtlCol="0">
              <a:spAutoFit/>
            </a:bodyPr>
            <a:lstStyle/>
            <a:p>
              <a:pPr algn="ctr">
                <a:lnSpc>
                  <a:spcPts val="1200"/>
                </a:lnSpc>
              </a:pPr>
              <a:r>
                <a:rPr lang="en-US" sz="1050" i="1" dirty="0" smtClean="0">
                  <a:solidFill>
                    <a:schemeClr val="tx1"/>
                  </a:solidFill>
                  <a:latin typeface="CF Din" panose="00000400000000000000" pitchFamily="2" charset="0"/>
                </a:rPr>
                <a:t>Time goes back</a:t>
              </a:r>
            </a:p>
            <a:p>
              <a:pPr algn="ctr">
                <a:lnSpc>
                  <a:spcPts val="1200"/>
                </a:lnSpc>
              </a:pPr>
              <a:r>
                <a:rPr lang="en-US" sz="1050" i="1" dirty="0" smtClean="0">
                  <a:solidFill>
                    <a:schemeClr val="tx1"/>
                  </a:solidFill>
                  <a:latin typeface="CF Din" panose="00000400000000000000" pitchFamily="2" charset="0"/>
                </a:rPr>
                <a:t>by one minute</a:t>
              </a:r>
              <a:endParaRPr lang="el-GR" sz="800" i="1" dirty="0">
                <a:solidFill>
                  <a:schemeClr val="tx1"/>
                </a:solidFill>
                <a:latin typeface="CF Din" panose="00000400000000000000" pitchFamily="2" charset="0"/>
              </a:endParaRPr>
            </a:p>
          </p:txBody>
        </p:sp>
        <p:sp>
          <p:nvSpPr>
            <p:cNvPr id="40" name="TextBox 39"/>
            <p:cNvSpPr txBox="1"/>
            <p:nvPr/>
          </p:nvSpPr>
          <p:spPr>
            <a:xfrm>
              <a:off x="1188067" y="3411818"/>
              <a:ext cx="1944763" cy="747897"/>
            </a:xfrm>
            <a:prstGeom prst="rect">
              <a:avLst/>
            </a:prstGeom>
            <a:solidFill>
              <a:schemeClr val="bg1"/>
            </a:solidFill>
          </p:spPr>
          <p:txBody>
            <a:bodyPr wrap="none" rtlCol="0">
              <a:spAutoFit/>
            </a:bodyPr>
            <a:lstStyle/>
            <a:p>
              <a:pPr algn="ctr">
                <a:lnSpc>
                  <a:spcPts val="1200"/>
                </a:lnSpc>
              </a:pPr>
              <a:r>
                <a:rPr lang="en-US" sz="1050" i="1" dirty="0" smtClean="0">
                  <a:solidFill>
                    <a:schemeClr val="tx1"/>
                  </a:solidFill>
                  <a:latin typeface="CF Din" panose="00000400000000000000" pitchFamily="2" charset="0"/>
                </a:rPr>
                <a:t>Time goes forward</a:t>
              </a:r>
            </a:p>
            <a:p>
              <a:pPr algn="ctr">
                <a:lnSpc>
                  <a:spcPts val="1200"/>
                </a:lnSpc>
              </a:pPr>
              <a:r>
                <a:rPr lang="en-US" sz="1050" i="1" dirty="0">
                  <a:solidFill>
                    <a:schemeClr val="tx1"/>
                  </a:solidFill>
                  <a:latin typeface="CF Din" panose="00000400000000000000" pitchFamily="2" charset="0"/>
                </a:rPr>
                <a:t>t</a:t>
              </a:r>
              <a:r>
                <a:rPr lang="en-US" sz="1050" i="1" dirty="0" smtClean="0">
                  <a:solidFill>
                    <a:schemeClr val="tx1"/>
                  </a:solidFill>
                  <a:latin typeface="CF Din" panose="00000400000000000000" pitchFamily="2" charset="0"/>
                </a:rPr>
                <a:t>o the next number of minutes </a:t>
              </a:r>
            </a:p>
            <a:p>
              <a:pPr algn="ctr">
                <a:lnSpc>
                  <a:spcPts val="1200"/>
                </a:lnSpc>
              </a:pPr>
              <a:r>
                <a:rPr lang="en-US" sz="1050" i="1" dirty="0" smtClean="0">
                  <a:solidFill>
                    <a:schemeClr val="tx1"/>
                  </a:solidFill>
                  <a:latin typeface="CF Din" panose="00000400000000000000" pitchFamily="2" charset="0"/>
                </a:rPr>
                <a:t>divisible by five</a:t>
              </a:r>
              <a:endParaRPr lang="el-GR" sz="800" i="1" dirty="0">
                <a:solidFill>
                  <a:schemeClr val="tx1"/>
                </a:solidFill>
                <a:latin typeface="CF Din" panose="00000400000000000000" pitchFamily="2" charset="0"/>
              </a:endParaRPr>
            </a:p>
          </p:txBody>
        </p:sp>
        <p:sp>
          <p:nvSpPr>
            <p:cNvPr id="95" name="Ελεύθερη σχεδίαση 94"/>
            <p:cNvSpPr/>
            <p:nvPr/>
          </p:nvSpPr>
          <p:spPr>
            <a:xfrm rot="9900000">
              <a:off x="618103" y="2871331"/>
              <a:ext cx="1312081" cy="761066"/>
            </a:xfrm>
            <a:custGeom>
              <a:avLst/>
              <a:gdLst>
                <a:gd name="connsiteX0" fmla="*/ 0 w 813941"/>
                <a:gd name="connsiteY0" fmla="*/ 522220 h 985514"/>
                <a:gd name="connsiteX1" fmla="*/ 799254 w 813941"/>
                <a:gd name="connsiteY1" fmla="*/ 7447 h 985514"/>
                <a:gd name="connsiteX2" fmla="*/ 494454 w 813941"/>
                <a:gd name="connsiteY2" fmla="*/ 867660 h 985514"/>
                <a:gd name="connsiteX3" fmla="*/ 196427 w 813941"/>
                <a:gd name="connsiteY3" fmla="*/ 955714 h 985514"/>
                <a:gd name="connsiteX0" fmla="*/ 0 w 1199493"/>
                <a:gd name="connsiteY0" fmla="*/ 515528 h 951120"/>
                <a:gd name="connsiteX1" fmla="*/ 799254 w 1199493"/>
                <a:gd name="connsiteY1" fmla="*/ 755 h 951120"/>
                <a:gd name="connsiteX2" fmla="*/ 1178561 w 1199493"/>
                <a:gd name="connsiteY2" fmla="*/ 413928 h 951120"/>
                <a:gd name="connsiteX3" fmla="*/ 196427 w 1199493"/>
                <a:gd name="connsiteY3" fmla="*/ 949022 h 951120"/>
                <a:gd name="connsiteX0" fmla="*/ 20320 w 1231855"/>
                <a:gd name="connsiteY0" fmla="*/ 515658 h 1207948"/>
                <a:gd name="connsiteX1" fmla="*/ 819574 w 1231855"/>
                <a:gd name="connsiteY1" fmla="*/ 885 h 1207948"/>
                <a:gd name="connsiteX2" fmla="*/ 1198881 w 1231855"/>
                <a:gd name="connsiteY2" fmla="*/ 414058 h 1207948"/>
                <a:gd name="connsiteX3" fmla="*/ 0 w 1231855"/>
                <a:gd name="connsiteY3" fmla="*/ 1206539 h 1207948"/>
                <a:gd name="connsiteX0" fmla="*/ 20320 w 1231855"/>
                <a:gd name="connsiteY0" fmla="*/ 515658 h 1206539"/>
                <a:gd name="connsiteX1" fmla="*/ 819574 w 1231855"/>
                <a:gd name="connsiteY1" fmla="*/ 885 h 1206539"/>
                <a:gd name="connsiteX2" fmla="*/ 1198881 w 1231855"/>
                <a:gd name="connsiteY2" fmla="*/ 414058 h 1206539"/>
                <a:gd name="connsiteX3" fmla="*/ 0 w 1231855"/>
                <a:gd name="connsiteY3" fmla="*/ 1206539 h 1206539"/>
                <a:gd name="connsiteX0" fmla="*/ 20320 w 1307316"/>
                <a:gd name="connsiteY0" fmla="*/ 101832 h 874190"/>
                <a:gd name="connsiteX1" fmla="*/ 1117601 w 1307316"/>
                <a:gd name="connsiteY1" fmla="*/ 873992 h 874190"/>
                <a:gd name="connsiteX2" fmla="*/ 1198881 w 1307316"/>
                <a:gd name="connsiteY2" fmla="*/ 232 h 874190"/>
                <a:gd name="connsiteX3" fmla="*/ 0 w 1307316"/>
                <a:gd name="connsiteY3" fmla="*/ 792713 h 874190"/>
                <a:gd name="connsiteX0" fmla="*/ 20320 w 1165829"/>
                <a:gd name="connsiteY0" fmla="*/ 50799 h 825517"/>
                <a:gd name="connsiteX1" fmla="*/ 1117601 w 1165829"/>
                <a:gd name="connsiteY1" fmla="*/ 822959 h 825517"/>
                <a:gd name="connsiteX2" fmla="*/ 873761 w 1165829"/>
                <a:gd name="connsiteY2" fmla="*/ 314959 h 825517"/>
                <a:gd name="connsiteX3" fmla="*/ 0 w 1165829"/>
                <a:gd name="connsiteY3" fmla="*/ 741680 h 825517"/>
                <a:gd name="connsiteX0" fmla="*/ 270933 w 1148843"/>
                <a:gd name="connsiteY0" fmla="*/ 705028 h 705028"/>
                <a:gd name="connsiteX1" fmla="*/ 1117601 w 1148843"/>
                <a:gd name="connsiteY1" fmla="*/ 508601 h 705028"/>
                <a:gd name="connsiteX2" fmla="*/ 873761 w 1148843"/>
                <a:gd name="connsiteY2" fmla="*/ 601 h 705028"/>
                <a:gd name="connsiteX3" fmla="*/ 0 w 1148843"/>
                <a:gd name="connsiteY3" fmla="*/ 427322 h 705028"/>
                <a:gd name="connsiteX0" fmla="*/ 270933 w 1148843"/>
                <a:gd name="connsiteY0" fmla="*/ 705028 h 726515"/>
                <a:gd name="connsiteX1" fmla="*/ 1117601 w 1148843"/>
                <a:gd name="connsiteY1" fmla="*/ 508601 h 726515"/>
                <a:gd name="connsiteX2" fmla="*/ 873761 w 1148843"/>
                <a:gd name="connsiteY2" fmla="*/ 601 h 726515"/>
                <a:gd name="connsiteX3" fmla="*/ 0 w 1148843"/>
                <a:gd name="connsiteY3" fmla="*/ 427322 h 726515"/>
                <a:gd name="connsiteX0" fmla="*/ 270933 w 1229909"/>
                <a:gd name="connsiteY0" fmla="*/ 704457 h 719329"/>
                <a:gd name="connsiteX1" fmla="*/ 1205654 w 1229909"/>
                <a:gd name="connsiteY1" fmla="*/ 406430 h 719329"/>
                <a:gd name="connsiteX2" fmla="*/ 873761 w 1229909"/>
                <a:gd name="connsiteY2" fmla="*/ 30 h 719329"/>
                <a:gd name="connsiteX3" fmla="*/ 0 w 1229909"/>
                <a:gd name="connsiteY3" fmla="*/ 426751 h 719329"/>
                <a:gd name="connsiteX0" fmla="*/ 284480 w 1229128"/>
                <a:gd name="connsiteY0" fmla="*/ 690909 h 706319"/>
                <a:gd name="connsiteX1" fmla="*/ 1205654 w 1229128"/>
                <a:gd name="connsiteY1" fmla="*/ 406429 h 706319"/>
                <a:gd name="connsiteX2" fmla="*/ 873761 w 1229128"/>
                <a:gd name="connsiteY2" fmla="*/ 29 h 706319"/>
                <a:gd name="connsiteX3" fmla="*/ 0 w 1229128"/>
                <a:gd name="connsiteY3" fmla="*/ 426750 h 706319"/>
                <a:gd name="connsiteX0" fmla="*/ 284480 w 876840"/>
                <a:gd name="connsiteY0" fmla="*/ 690880 h 690880"/>
                <a:gd name="connsiteX1" fmla="*/ 873761 w 876840"/>
                <a:gd name="connsiteY1" fmla="*/ 0 h 690880"/>
                <a:gd name="connsiteX2" fmla="*/ 0 w 876840"/>
                <a:gd name="connsiteY2" fmla="*/ 426721 h 690880"/>
                <a:gd name="connsiteX0" fmla="*/ 284480 w 1308974"/>
                <a:gd name="connsiteY0" fmla="*/ 535093 h 535093"/>
                <a:gd name="connsiteX1" fmla="*/ 1307254 w 1308974"/>
                <a:gd name="connsiteY1" fmla="*/ 0 h 535093"/>
                <a:gd name="connsiteX2" fmla="*/ 0 w 1308974"/>
                <a:gd name="connsiteY2" fmla="*/ 270934 h 535093"/>
                <a:gd name="connsiteX0" fmla="*/ 284480 w 1352375"/>
                <a:gd name="connsiteY0" fmla="*/ 672839 h 672839"/>
                <a:gd name="connsiteX1" fmla="*/ 1307254 w 1352375"/>
                <a:gd name="connsiteY1" fmla="*/ 137746 h 672839"/>
                <a:gd name="connsiteX2" fmla="*/ 0 w 1352375"/>
                <a:gd name="connsiteY2" fmla="*/ 408680 h 672839"/>
                <a:gd name="connsiteX0" fmla="*/ 284480 w 1356000"/>
                <a:gd name="connsiteY0" fmla="*/ 672839 h 685160"/>
                <a:gd name="connsiteX1" fmla="*/ 1307254 w 1356000"/>
                <a:gd name="connsiteY1" fmla="*/ 137746 h 685160"/>
                <a:gd name="connsiteX2" fmla="*/ 0 w 1356000"/>
                <a:gd name="connsiteY2" fmla="*/ 408680 h 685160"/>
                <a:gd name="connsiteX0" fmla="*/ 284480 w 1303936"/>
                <a:gd name="connsiteY0" fmla="*/ 728429 h 738684"/>
                <a:gd name="connsiteX1" fmla="*/ 1253068 w 1303936"/>
                <a:gd name="connsiteY1" fmla="*/ 125603 h 738684"/>
                <a:gd name="connsiteX2" fmla="*/ 0 w 1303936"/>
                <a:gd name="connsiteY2" fmla="*/ 464270 h 738684"/>
                <a:gd name="connsiteX0" fmla="*/ 284480 w 1330265"/>
                <a:gd name="connsiteY0" fmla="*/ 705492 h 714554"/>
                <a:gd name="connsiteX1" fmla="*/ 1253068 w 1330265"/>
                <a:gd name="connsiteY1" fmla="*/ 102666 h 714554"/>
                <a:gd name="connsiteX2" fmla="*/ 0 w 1330265"/>
                <a:gd name="connsiteY2" fmla="*/ 441333 h 714554"/>
                <a:gd name="connsiteX0" fmla="*/ 298026 w 1268863"/>
                <a:gd name="connsiteY0" fmla="*/ 606419 h 612172"/>
                <a:gd name="connsiteX1" fmla="*/ 1266614 w 1268863"/>
                <a:gd name="connsiteY1" fmla="*/ 3593 h 612172"/>
                <a:gd name="connsiteX2" fmla="*/ 0 w 1268863"/>
                <a:gd name="connsiteY2" fmla="*/ 403220 h 612172"/>
                <a:gd name="connsiteX0" fmla="*/ 298026 w 1268863"/>
                <a:gd name="connsiteY0" fmla="*/ 624716 h 630469"/>
                <a:gd name="connsiteX1" fmla="*/ 1266614 w 1268863"/>
                <a:gd name="connsiteY1" fmla="*/ 21890 h 630469"/>
                <a:gd name="connsiteX2" fmla="*/ 0 w 1268863"/>
                <a:gd name="connsiteY2" fmla="*/ 421517 h 630469"/>
                <a:gd name="connsiteX0" fmla="*/ 298026 w 1326597"/>
                <a:gd name="connsiteY0" fmla="*/ 747615 h 757021"/>
                <a:gd name="connsiteX1" fmla="*/ 1266614 w 1326597"/>
                <a:gd name="connsiteY1" fmla="*/ 144789 h 757021"/>
                <a:gd name="connsiteX2" fmla="*/ 0 w 1326597"/>
                <a:gd name="connsiteY2" fmla="*/ 544416 h 757021"/>
                <a:gd name="connsiteX0" fmla="*/ 298026 w 1358941"/>
                <a:gd name="connsiteY0" fmla="*/ 697661 h 708798"/>
                <a:gd name="connsiteX1" fmla="*/ 1300481 w 1358941"/>
                <a:gd name="connsiteY1" fmla="*/ 162569 h 708798"/>
                <a:gd name="connsiteX2" fmla="*/ 0 w 1358941"/>
                <a:gd name="connsiteY2" fmla="*/ 494462 h 708798"/>
                <a:gd name="connsiteX0" fmla="*/ 298026 w 1312081"/>
                <a:gd name="connsiteY0" fmla="*/ 745737 h 761066"/>
                <a:gd name="connsiteX1" fmla="*/ 1300481 w 1312081"/>
                <a:gd name="connsiteY1" fmla="*/ 210645 h 761066"/>
                <a:gd name="connsiteX2" fmla="*/ 0 w 1312081"/>
                <a:gd name="connsiteY2" fmla="*/ 542538 h 761066"/>
              </a:gdLst>
              <a:ahLst/>
              <a:cxnLst>
                <a:cxn ang="0">
                  <a:pos x="connsiteX0" y="connsiteY0"/>
                </a:cxn>
                <a:cxn ang="0">
                  <a:pos x="connsiteX1" y="connsiteY1"/>
                </a:cxn>
                <a:cxn ang="0">
                  <a:pos x="connsiteX2" y="connsiteY2"/>
                </a:cxn>
              </a:cxnLst>
              <a:rect l="l" t="t" r="r" b="b"/>
              <a:pathLst>
                <a:path w="1312081" h="761066">
                  <a:moveTo>
                    <a:pt x="298026" y="745737"/>
                  </a:moveTo>
                  <a:cubicBezTo>
                    <a:pt x="529166" y="818550"/>
                    <a:pt x="1423744" y="630622"/>
                    <a:pt x="1300481" y="210645"/>
                  </a:cubicBezTo>
                  <a:cubicBezTo>
                    <a:pt x="1177218" y="-209332"/>
                    <a:pt x="227471" y="49213"/>
                    <a:pt x="0" y="542538"/>
                  </a:cubicBezTo>
                </a:path>
              </a:pathLst>
            </a:custGeom>
            <a:ln>
              <a:tailEnd type="arrow"/>
            </a:ln>
          </p:spPr>
          <p:style>
            <a:lnRef idx="2">
              <a:schemeClr val="dk1"/>
            </a:lnRef>
            <a:fillRef idx="0">
              <a:schemeClr val="dk1"/>
            </a:fillRef>
            <a:effectRef idx="1">
              <a:schemeClr val="dk1"/>
            </a:effectRef>
            <a:fontRef idx="minor">
              <a:schemeClr val="tx1"/>
            </a:fontRef>
          </p:style>
          <p:txBody>
            <a:bodyPr rtlCol="0" anchor="ctr"/>
            <a:lstStyle/>
            <a:p>
              <a:pPr algn="ctr"/>
              <a:endParaRPr lang="el-GR"/>
            </a:p>
          </p:txBody>
        </p:sp>
        <p:sp>
          <p:nvSpPr>
            <p:cNvPr id="96" name="Ελεύθερη σχεδίαση 95"/>
            <p:cNvSpPr/>
            <p:nvPr/>
          </p:nvSpPr>
          <p:spPr>
            <a:xfrm rot="13639796">
              <a:off x="432727" y="1849110"/>
              <a:ext cx="1178560" cy="858919"/>
            </a:xfrm>
            <a:custGeom>
              <a:avLst/>
              <a:gdLst>
                <a:gd name="connsiteX0" fmla="*/ 0 w 813941"/>
                <a:gd name="connsiteY0" fmla="*/ 522220 h 985514"/>
                <a:gd name="connsiteX1" fmla="*/ 799254 w 813941"/>
                <a:gd name="connsiteY1" fmla="*/ 7447 h 985514"/>
                <a:gd name="connsiteX2" fmla="*/ 494454 w 813941"/>
                <a:gd name="connsiteY2" fmla="*/ 867660 h 985514"/>
                <a:gd name="connsiteX3" fmla="*/ 196427 w 813941"/>
                <a:gd name="connsiteY3" fmla="*/ 955714 h 985514"/>
                <a:gd name="connsiteX0" fmla="*/ 0 w 1199493"/>
                <a:gd name="connsiteY0" fmla="*/ 515528 h 951120"/>
                <a:gd name="connsiteX1" fmla="*/ 799254 w 1199493"/>
                <a:gd name="connsiteY1" fmla="*/ 755 h 951120"/>
                <a:gd name="connsiteX2" fmla="*/ 1178561 w 1199493"/>
                <a:gd name="connsiteY2" fmla="*/ 413928 h 951120"/>
                <a:gd name="connsiteX3" fmla="*/ 196427 w 1199493"/>
                <a:gd name="connsiteY3" fmla="*/ 949022 h 951120"/>
                <a:gd name="connsiteX0" fmla="*/ 20320 w 1231855"/>
                <a:gd name="connsiteY0" fmla="*/ 515658 h 1207948"/>
                <a:gd name="connsiteX1" fmla="*/ 819574 w 1231855"/>
                <a:gd name="connsiteY1" fmla="*/ 885 h 1207948"/>
                <a:gd name="connsiteX2" fmla="*/ 1198881 w 1231855"/>
                <a:gd name="connsiteY2" fmla="*/ 414058 h 1207948"/>
                <a:gd name="connsiteX3" fmla="*/ 0 w 1231855"/>
                <a:gd name="connsiteY3" fmla="*/ 1206539 h 1207948"/>
                <a:gd name="connsiteX0" fmla="*/ 20320 w 1231855"/>
                <a:gd name="connsiteY0" fmla="*/ 515658 h 1206539"/>
                <a:gd name="connsiteX1" fmla="*/ 819574 w 1231855"/>
                <a:gd name="connsiteY1" fmla="*/ 885 h 1206539"/>
                <a:gd name="connsiteX2" fmla="*/ 1198881 w 1231855"/>
                <a:gd name="connsiteY2" fmla="*/ 414058 h 1206539"/>
                <a:gd name="connsiteX3" fmla="*/ 0 w 1231855"/>
                <a:gd name="connsiteY3" fmla="*/ 1206539 h 1206539"/>
                <a:gd name="connsiteX0" fmla="*/ 20320 w 1307316"/>
                <a:gd name="connsiteY0" fmla="*/ 101832 h 874190"/>
                <a:gd name="connsiteX1" fmla="*/ 1117601 w 1307316"/>
                <a:gd name="connsiteY1" fmla="*/ 873992 h 874190"/>
                <a:gd name="connsiteX2" fmla="*/ 1198881 w 1307316"/>
                <a:gd name="connsiteY2" fmla="*/ 232 h 874190"/>
                <a:gd name="connsiteX3" fmla="*/ 0 w 1307316"/>
                <a:gd name="connsiteY3" fmla="*/ 792713 h 874190"/>
                <a:gd name="connsiteX0" fmla="*/ 20320 w 1165829"/>
                <a:gd name="connsiteY0" fmla="*/ 50799 h 825517"/>
                <a:gd name="connsiteX1" fmla="*/ 1117601 w 1165829"/>
                <a:gd name="connsiteY1" fmla="*/ 822959 h 825517"/>
                <a:gd name="connsiteX2" fmla="*/ 873761 w 1165829"/>
                <a:gd name="connsiteY2" fmla="*/ 314959 h 825517"/>
                <a:gd name="connsiteX3" fmla="*/ 0 w 1165829"/>
                <a:gd name="connsiteY3" fmla="*/ 741680 h 825517"/>
                <a:gd name="connsiteX0" fmla="*/ 270933 w 1148843"/>
                <a:gd name="connsiteY0" fmla="*/ 705028 h 705028"/>
                <a:gd name="connsiteX1" fmla="*/ 1117601 w 1148843"/>
                <a:gd name="connsiteY1" fmla="*/ 508601 h 705028"/>
                <a:gd name="connsiteX2" fmla="*/ 873761 w 1148843"/>
                <a:gd name="connsiteY2" fmla="*/ 601 h 705028"/>
                <a:gd name="connsiteX3" fmla="*/ 0 w 1148843"/>
                <a:gd name="connsiteY3" fmla="*/ 427322 h 705028"/>
                <a:gd name="connsiteX0" fmla="*/ 270933 w 1148843"/>
                <a:gd name="connsiteY0" fmla="*/ 705028 h 726515"/>
                <a:gd name="connsiteX1" fmla="*/ 1117601 w 1148843"/>
                <a:gd name="connsiteY1" fmla="*/ 508601 h 726515"/>
                <a:gd name="connsiteX2" fmla="*/ 873761 w 1148843"/>
                <a:gd name="connsiteY2" fmla="*/ 601 h 726515"/>
                <a:gd name="connsiteX3" fmla="*/ 0 w 1148843"/>
                <a:gd name="connsiteY3" fmla="*/ 427322 h 726515"/>
                <a:gd name="connsiteX0" fmla="*/ 270933 w 1229909"/>
                <a:gd name="connsiteY0" fmla="*/ 704457 h 719329"/>
                <a:gd name="connsiteX1" fmla="*/ 1205654 w 1229909"/>
                <a:gd name="connsiteY1" fmla="*/ 406430 h 719329"/>
                <a:gd name="connsiteX2" fmla="*/ 873761 w 1229909"/>
                <a:gd name="connsiteY2" fmla="*/ 30 h 719329"/>
                <a:gd name="connsiteX3" fmla="*/ 0 w 1229909"/>
                <a:gd name="connsiteY3" fmla="*/ 426751 h 719329"/>
                <a:gd name="connsiteX0" fmla="*/ 284480 w 1229128"/>
                <a:gd name="connsiteY0" fmla="*/ 690909 h 706319"/>
                <a:gd name="connsiteX1" fmla="*/ 1205654 w 1229128"/>
                <a:gd name="connsiteY1" fmla="*/ 406429 h 706319"/>
                <a:gd name="connsiteX2" fmla="*/ 873761 w 1229128"/>
                <a:gd name="connsiteY2" fmla="*/ 29 h 706319"/>
                <a:gd name="connsiteX3" fmla="*/ 0 w 1229128"/>
                <a:gd name="connsiteY3" fmla="*/ 426750 h 706319"/>
                <a:gd name="connsiteX0" fmla="*/ 284480 w 876840"/>
                <a:gd name="connsiteY0" fmla="*/ 690880 h 690880"/>
                <a:gd name="connsiteX1" fmla="*/ 873761 w 876840"/>
                <a:gd name="connsiteY1" fmla="*/ 0 h 690880"/>
                <a:gd name="connsiteX2" fmla="*/ 0 w 876840"/>
                <a:gd name="connsiteY2" fmla="*/ 426721 h 690880"/>
                <a:gd name="connsiteX0" fmla="*/ 284480 w 1308974"/>
                <a:gd name="connsiteY0" fmla="*/ 535093 h 535093"/>
                <a:gd name="connsiteX1" fmla="*/ 1307254 w 1308974"/>
                <a:gd name="connsiteY1" fmla="*/ 0 h 535093"/>
                <a:gd name="connsiteX2" fmla="*/ 0 w 1308974"/>
                <a:gd name="connsiteY2" fmla="*/ 270934 h 535093"/>
                <a:gd name="connsiteX0" fmla="*/ 284480 w 1352375"/>
                <a:gd name="connsiteY0" fmla="*/ 672839 h 672839"/>
                <a:gd name="connsiteX1" fmla="*/ 1307254 w 1352375"/>
                <a:gd name="connsiteY1" fmla="*/ 137746 h 672839"/>
                <a:gd name="connsiteX2" fmla="*/ 0 w 1352375"/>
                <a:gd name="connsiteY2" fmla="*/ 408680 h 672839"/>
                <a:gd name="connsiteX0" fmla="*/ 284480 w 1356000"/>
                <a:gd name="connsiteY0" fmla="*/ 672839 h 685160"/>
                <a:gd name="connsiteX1" fmla="*/ 1307254 w 1356000"/>
                <a:gd name="connsiteY1" fmla="*/ 137746 h 685160"/>
                <a:gd name="connsiteX2" fmla="*/ 0 w 1356000"/>
                <a:gd name="connsiteY2" fmla="*/ 408680 h 685160"/>
                <a:gd name="connsiteX0" fmla="*/ 284480 w 1303936"/>
                <a:gd name="connsiteY0" fmla="*/ 728429 h 738684"/>
                <a:gd name="connsiteX1" fmla="*/ 1253068 w 1303936"/>
                <a:gd name="connsiteY1" fmla="*/ 125603 h 738684"/>
                <a:gd name="connsiteX2" fmla="*/ 0 w 1303936"/>
                <a:gd name="connsiteY2" fmla="*/ 464270 h 738684"/>
                <a:gd name="connsiteX0" fmla="*/ 284480 w 1330265"/>
                <a:gd name="connsiteY0" fmla="*/ 705492 h 714554"/>
                <a:gd name="connsiteX1" fmla="*/ 1253068 w 1330265"/>
                <a:gd name="connsiteY1" fmla="*/ 102666 h 714554"/>
                <a:gd name="connsiteX2" fmla="*/ 0 w 1330265"/>
                <a:gd name="connsiteY2" fmla="*/ 441333 h 714554"/>
                <a:gd name="connsiteX0" fmla="*/ 298026 w 1268863"/>
                <a:gd name="connsiteY0" fmla="*/ 606419 h 612172"/>
                <a:gd name="connsiteX1" fmla="*/ 1266614 w 1268863"/>
                <a:gd name="connsiteY1" fmla="*/ 3593 h 612172"/>
                <a:gd name="connsiteX2" fmla="*/ 0 w 1268863"/>
                <a:gd name="connsiteY2" fmla="*/ 403220 h 612172"/>
                <a:gd name="connsiteX0" fmla="*/ 298026 w 1268863"/>
                <a:gd name="connsiteY0" fmla="*/ 624716 h 630469"/>
                <a:gd name="connsiteX1" fmla="*/ 1266614 w 1268863"/>
                <a:gd name="connsiteY1" fmla="*/ 21890 h 630469"/>
                <a:gd name="connsiteX2" fmla="*/ 0 w 1268863"/>
                <a:gd name="connsiteY2" fmla="*/ 421517 h 630469"/>
                <a:gd name="connsiteX0" fmla="*/ 298026 w 1326597"/>
                <a:gd name="connsiteY0" fmla="*/ 747615 h 757021"/>
                <a:gd name="connsiteX1" fmla="*/ 1266614 w 1326597"/>
                <a:gd name="connsiteY1" fmla="*/ 144789 h 757021"/>
                <a:gd name="connsiteX2" fmla="*/ 0 w 1326597"/>
                <a:gd name="connsiteY2" fmla="*/ 544416 h 757021"/>
                <a:gd name="connsiteX0" fmla="*/ 298026 w 1358941"/>
                <a:gd name="connsiteY0" fmla="*/ 697661 h 708798"/>
                <a:gd name="connsiteX1" fmla="*/ 1300481 w 1358941"/>
                <a:gd name="connsiteY1" fmla="*/ 162569 h 708798"/>
                <a:gd name="connsiteX2" fmla="*/ 0 w 1358941"/>
                <a:gd name="connsiteY2" fmla="*/ 494462 h 708798"/>
                <a:gd name="connsiteX0" fmla="*/ 298026 w 1312081"/>
                <a:gd name="connsiteY0" fmla="*/ 745737 h 761066"/>
                <a:gd name="connsiteX1" fmla="*/ 1300481 w 1312081"/>
                <a:gd name="connsiteY1" fmla="*/ 210645 h 761066"/>
                <a:gd name="connsiteX2" fmla="*/ 0 w 1312081"/>
                <a:gd name="connsiteY2" fmla="*/ 542538 h 761066"/>
                <a:gd name="connsiteX0" fmla="*/ 28673 w 1031149"/>
                <a:gd name="connsiteY0" fmla="*/ 535194 h 590235"/>
                <a:gd name="connsiteX1" fmla="*/ 1031128 w 1031149"/>
                <a:gd name="connsiteY1" fmla="*/ 102 h 590235"/>
                <a:gd name="connsiteX2" fmla="*/ 0 w 1031149"/>
                <a:gd name="connsiteY2" fmla="*/ 590235 h 590235"/>
                <a:gd name="connsiteX0" fmla="*/ 28673 w 1031149"/>
                <a:gd name="connsiteY0" fmla="*/ 535194 h 590235"/>
                <a:gd name="connsiteX1" fmla="*/ 1031128 w 1031149"/>
                <a:gd name="connsiteY1" fmla="*/ 102 h 590235"/>
                <a:gd name="connsiteX2" fmla="*/ 0 w 1031149"/>
                <a:gd name="connsiteY2" fmla="*/ 590235 h 590235"/>
                <a:gd name="connsiteX0" fmla="*/ 0 w 1366357"/>
                <a:gd name="connsiteY0" fmla="*/ 240455 h 596676"/>
                <a:gd name="connsiteX1" fmla="*/ 1361562 w 1366357"/>
                <a:gd name="connsiteY1" fmla="*/ 6543 h 596676"/>
                <a:gd name="connsiteX2" fmla="*/ 330434 w 1366357"/>
                <a:gd name="connsiteY2" fmla="*/ 596676 h 596676"/>
                <a:gd name="connsiteX0" fmla="*/ 0 w 1366357"/>
                <a:gd name="connsiteY0" fmla="*/ 294252 h 650473"/>
                <a:gd name="connsiteX1" fmla="*/ 1361562 w 1366357"/>
                <a:gd name="connsiteY1" fmla="*/ 60340 h 650473"/>
                <a:gd name="connsiteX2" fmla="*/ 330434 w 1366357"/>
                <a:gd name="connsiteY2" fmla="*/ 650473 h 650473"/>
                <a:gd name="connsiteX0" fmla="*/ 0 w 1200487"/>
                <a:gd name="connsiteY0" fmla="*/ 338254 h 694475"/>
                <a:gd name="connsiteX1" fmla="*/ 1193230 w 1200487"/>
                <a:gd name="connsiteY1" fmla="*/ 38714 h 694475"/>
                <a:gd name="connsiteX2" fmla="*/ 330434 w 1200487"/>
                <a:gd name="connsiteY2" fmla="*/ 694475 h 694475"/>
                <a:gd name="connsiteX0" fmla="*/ 0 w 1212945"/>
                <a:gd name="connsiteY0" fmla="*/ 411003 h 767224"/>
                <a:gd name="connsiteX1" fmla="*/ 1193230 w 1212945"/>
                <a:gd name="connsiteY1" fmla="*/ 111463 h 767224"/>
                <a:gd name="connsiteX2" fmla="*/ 330434 w 1212945"/>
                <a:gd name="connsiteY2" fmla="*/ 767224 h 767224"/>
                <a:gd name="connsiteX0" fmla="*/ 0 w 1226367"/>
                <a:gd name="connsiteY0" fmla="*/ 438733 h 794954"/>
                <a:gd name="connsiteX1" fmla="*/ 1207263 w 1226367"/>
                <a:gd name="connsiteY1" fmla="*/ 102384 h 794954"/>
                <a:gd name="connsiteX2" fmla="*/ 330434 w 1226367"/>
                <a:gd name="connsiteY2" fmla="*/ 794954 h 794954"/>
                <a:gd name="connsiteX0" fmla="*/ 0 w 1242652"/>
                <a:gd name="connsiteY0" fmla="*/ 504361 h 860582"/>
                <a:gd name="connsiteX1" fmla="*/ 1207263 w 1242652"/>
                <a:gd name="connsiteY1" fmla="*/ 168012 h 860582"/>
                <a:gd name="connsiteX2" fmla="*/ 330434 w 1242652"/>
                <a:gd name="connsiteY2" fmla="*/ 860582 h 860582"/>
                <a:gd name="connsiteX0" fmla="*/ 0 w 1221273"/>
                <a:gd name="connsiteY0" fmla="*/ 462013 h 818234"/>
                <a:gd name="connsiteX1" fmla="*/ 1207263 w 1221273"/>
                <a:gd name="connsiteY1" fmla="*/ 125664 h 818234"/>
                <a:gd name="connsiteX2" fmla="*/ 330434 w 1221273"/>
                <a:gd name="connsiteY2" fmla="*/ 818234 h 818234"/>
                <a:gd name="connsiteX0" fmla="*/ 0 w 1159068"/>
                <a:gd name="connsiteY0" fmla="*/ 396226 h 713202"/>
                <a:gd name="connsiteX1" fmla="*/ 1153897 w 1159068"/>
                <a:gd name="connsiteY1" fmla="*/ 20632 h 713202"/>
                <a:gd name="connsiteX2" fmla="*/ 277068 w 1159068"/>
                <a:gd name="connsiteY2" fmla="*/ 713202 h 713202"/>
                <a:gd name="connsiteX0" fmla="*/ 0 w 1159068"/>
                <a:gd name="connsiteY0" fmla="*/ 452598 h 769574"/>
                <a:gd name="connsiteX1" fmla="*/ 1153897 w 1159068"/>
                <a:gd name="connsiteY1" fmla="*/ 77004 h 769574"/>
                <a:gd name="connsiteX2" fmla="*/ 277068 w 1159068"/>
                <a:gd name="connsiteY2" fmla="*/ 769574 h 769574"/>
                <a:gd name="connsiteX0" fmla="*/ 0 w 1178560"/>
                <a:gd name="connsiteY0" fmla="*/ 541943 h 858919"/>
                <a:gd name="connsiteX1" fmla="*/ 1153897 w 1178560"/>
                <a:gd name="connsiteY1" fmla="*/ 166349 h 858919"/>
                <a:gd name="connsiteX2" fmla="*/ 277068 w 1178560"/>
                <a:gd name="connsiteY2" fmla="*/ 858919 h 858919"/>
              </a:gdLst>
              <a:ahLst/>
              <a:cxnLst>
                <a:cxn ang="0">
                  <a:pos x="connsiteX0" y="connsiteY0"/>
                </a:cxn>
                <a:cxn ang="0">
                  <a:pos x="connsiteX1" y="connsiteY1"/>
                </a:cxn>
                <a:cxn ang="0">
                  <a:pos x="connsiteX2" y="connsiteY2"/>
                </a:cxn>
              </a:cxnLst>
              <a:rect l="l" t="t" r="r" b="b"/>
              <a:pathLst>
                <a:path w="1178560" h="858919">
                  <a:moveTo>
                    <a:pt x="0" y="541943"/>
                  </a:moveTo>
                  <a:cubicBezTo>
                    <a:pt x="403897" y="-101508"/>
                    <a:pt x="1031908" y="-95649"/>
                    <a:pt x="1153897" y="166349"/>
                  </a:cubicBezTo>
                  <a:cubicBezTo>
                    <a:pt x="1275886" y="428347"/>
                    <a:pt x="939368" y="746524"/>
                    <a:pt x="277068" y="858919"/>
                  </a:cubicBezTo>
                </a:path>
              </a:pathLst>
            </a:custGeom>
            <a:ln>
              <a:tailEnd type="arrow"/>
            </a:ln>
          </p:spPr>
          <p:style>
            <a:lnRef idx="2">
              <a:schemeClr val="dk1"/>
            </a:lnRef>
            <a:fillRef idx="0">
              <a:schemeClr val="dk1"/>
            </a:fillRef>
            <a:effectRef idx="1">
              <a:schemeClr val="dk1"/>
            </a:effectRef>
            <a:fontRef idx="minor">
              <a:schemeClr val="tx1"/>
            </a:fontRef>
          </p:style>
          <p:txBody>
            <a:bodyPr rtlCol="0" anchor="ctr"/>
            <a:lstStyle/>
            <a:p>
              <a:pPr algn="ctr"/>
              <a:endParaRPr lang="el-GR"/>
            </a:p>
          </p:txBody>
        </p:sp>
        <p:sp>
          <p:nvSpPr>
            <p:cNvPr id="21" name="TextBox 20"/>
            <p:cNvSpPr txBox="1"/>
            <p:nvPr/>
          </p:nvSpPr>
          <p:spPr>
            <a:xfrm>
              <a:off x="304236" y="2152713"/>
              <a:ext cx="922047" cy="529376"/>
            </a:xfrm>
            <a:prstGeom prst="rect">
              <a:avLst/>
            </a:prstGeom>
            <a:solidFill>
              <a:schemeClr val="bg1"/>
            </a:solidFill>
          </p:spPr>
          <p:txBody>
            <a:bodyPr wrap="none" rtlCol="0">
              <a:spAutoFit/>
            </a:bodyPr>
            <a:lstStyle/>
            <a:p>
              <a:pPr algn="ctr">
                <a:lnSpc>
                  <a:spcPts val="1200"/>
                </a:lnSpc>
              </a:pPr>
              <a:r>
                <a:rPr lang="en-US" sz="1400" dirty="0">
                  <a:solidFill>
                    <a:schemeClr val="tx1"/>
                  </a:solidFill>
                  <a:latin typeface="CF Din" panose="00000400000000000000" pitchFamily="2" charset="0"/>
                </a:rPr>
                <a:t>Press </a:t>
              </a:r>
            </a:p>
            <a:p>
              <a:pPr algn="ctr">
                <a:lnSpc>
                  <a:spcPts val="1200"/>
                </a:lnSpc>
              </a:pPr>
              <a:r>
                <a:rPr lang="en-US" sz="1400" dirty="0" smtClean="0">
                  <a:solidFill>
                    <a:schemeClr val="tx1"/>
                  </a:solidFill>
                  <a:latin typeface="CF Din" panose="00000400000000000000" pitchFamily="2" charset="0"/>
                </a:rPr>
                <a:t>“-” button</a:t>
              </a:r>
              <a:endParaRPr lang="el-GR" sz="1400" dirty="0">
                <a:solidFill>
                  <a:schemeClr val="tx1"/>
                </a:solidFill>
                <a:latin typeface="CF Din" panose="00000400000000000000" pitchFamily="2" charset="0"/>
              </a:endParaRPr>
            </a:p>
          </p:txBody>
        </p:sp>
        <p:sp>
          <p:nvSpPr>
            <p:cNvPr id="22" name="TextBox 21"/>
            <p:cNvSpPr txBox="1"/>
            <p:nvPr/>
          </p:nvSpPr>
          <p:spPr>
            <a:xfrm>
              <a:off x="372561" y="2942817"/>
              <a:ext cx="954107" cy="529376"/>
            </a:xfrm>
            <a:prstGeom prst="rect">
              <a:avLst/>
            </a:prstGeom>
            <a:solidFill>
              <a:schemeClr val="bg1"/>
            </a:solidFill>
          </p:spPr>
          <p:txBody>
            <a:bodyPr wrap="none" rtlCol="0">
              <a:spAutoFit/>
            </a:bodyPr>
            <a:lstStyle/>
            <a:p>
              <a:pPr algn="ctr">
                <a:lnSpc>
                  <a:spcPts val="1200"/>
                </a:lnSpc>
              </a:pPr>
              <a:r>
                <a:rPr lang="en-US" sz="1400" dirty="0">
                  <a:solidFill>
                    <a:schemeClr val="tx1"/>
                  </a:solidFill>
                  <a:latin typeface="CF Din" panose="00000400000000000000" pitchFamily="2" charset="0"/>
                </a:rPr>
                <a:t>Press </a:t>
              </a:r>
            </a:p>
            <a:p>
              <a:pPr algn="ctr">
                <a:lnSpc>
                  <a:spcPts val="1200"/>
                </a:lnSpc>
              </a:pPr>
              <a:r>
                <a:rPr lang="en-US" sz="1400" dirty="0" smtClean="0">
                  <a:solidFill>
                    <a:schemeClr val="tx1"/>
                  </a:solidFill>
                  <a:latin typeface="CF Din" panose="00000400000000000000" pitchFamily="2" charset="0"/>
                </a:rPr>
                <a:t>“+” button</a:t>
              </a:r>
              <a:endParaRPr lang="el-GR" sz="1400" dirty="0">
                <a:solidFill>
                  <a:schemeClr val="tx1"/>
                </a:solidFill>
                <a:latin typeface="CF Din" panose="00000400000000000000" pitchFamily="2" charset="0"/>
              </a:endParaRPr>
            </a:p>
          </p:txBody>
        </p:sp>
      </p:grpSp>
      <p:grpSp>
        <p:nvGrpSpPr>
          <p:cNvPr id="23" name="Ομάδα 22"/>
          <p:cNvGrpSpPr/>
          <p:nvPr/>
        </p:nvGrpSpPr>
        <p:grpSpPr>
          <a:xfrm>
            <a:off x="4917440" y="2874468"/>
            <a:ext cx="1932312" cy="2187786"/>
            <a:chOff x="4917440" y="2874468"/>
            <a:chExt cx="1932312" cy="2187786"/>
          </a:xfrm>
        </p:grpSpPr>
        <p:sp>
          <p:nvSpPr>
            <p:cNvPr id="60" name="Ελεύθερη σχεδίαση 59"/>
            <p:cNvSpPr/>
            <p:nvPr/>
          </p:nvSpPr>
          <p:spPr>
            <a:xfrm>
              <a:off x="4917440" y="2874468"/>
              <a:ext cx="1808480" cy="2187786"/>
            </a:xfrm>
            <a:custGeom>
              <a:avLst/>
              <a:gdLst>
                <a:gd name="connsiteX0" fmla="*/ 0 w 1808480"/>
                <a:gd name="connsiteY0" fmla="*/ 2187786 h 2187786"/>
                <a:gd name="connsiteX1" fmla="*/ 1259840 w 1808480"/>
                <a:gd name="connsiteY1" fmla="*/ 1246293 h 2187786"/>
                <a:gd name="connsiteX2" fmla="*/ 1808480 w 1808480"/>
                <a:gd name="connsiteY2" fmla="*/ 0 h 2187786"/>
              </a:gdLst>
              <a:ahLst/>
              <a:cxnLst>
                <a:cxn ang="0">
                  <a:pos x="connsiteX0" y="connsiteY0"/>
                </a:cxn>
                <a:cxn ang="0">
                  <a:pos x="connsiteX1" y="connsiteY1"/>
                </a:cxn>
                <a:cxn ang="0">
                  <a:pos x="connsiteX2" y="connsiteY2"/>
                </a:cxn>
              </a:cxnLst>
              <a:rect l="l" t="t" r="r" b="b"/>
              <a:pathLst>
                <a:path w="1808480" h="2187786">
                  <a:moveTo>
                    <a:pt x="0" y="2187786"/>
                  </a:moveTo>
                  <a:cubicBezTo>
                    <a:pt x="479213" y="1899355"/>
                    <a:pt x="958427" y="1610924"/>
                    <a:pt x="1259840" y="1246293"/>
                  </a:cubicBezTo>
                  <a:cubicBezTo>
                    <a:pt x="1561253" y="881662"/>
                    <a:pt x="1684866" y="440831"/>
                    <a:pt x="1808480" y="0"/>
                  </a:cubicBezTo>
                </a:path>
              </a:pathLst>
            </a:custGeom>
            <a:ln>
              <a:tailEnd type="arrow"/>
            </a:ln>
          </p:spPr>
          <p:style>
            <a:lnRef idx="2">
              <a:schemeClr val="dk1"/>
            </a:lnRef>
            <a:fillRef idx="0">
              <a:schemeClr val="dk1"/>
            </a:fillRef>
            <a:effectRef idx="1">
              <a:schemeClr val="dk1"/>
            </a:effectRef>
            <a:fontRef idx="minor">
              <a:schemeClr val="tx1"/>
            </a:fontRef>
          </p:style>
          <p:txBody>
            <a:bodyPr rtlCol="0" anchor="ctr"/>
            <a:lstStyle/>
            <a:p>
              <a:pPr algn="ctr"/>
              <a:endParaRPr lang="el-GR"/>
            </a:p>
          </p:txBody>
        </p:sp>
        <p:sp>
          <p:nvSpPr>
            <p:cNvPr id="31" name="TextBox 30"/>
            <p:cNvSpPr txBox="1"/>
            <p:nvPr/>
          </p:nvSpPr>
          <p:spPr>
            <a:xfrm>
              <a:off x="5914881" y="3917561"/>
              <a:ext cx="934871" cy="1079526"/>
            </a:xfrm>
            <a:prstGeom prst="rect">
              <a:avLst/>
            </a:prstGeom>
            <a:solidFill>
              <a:schemeClr val="bg1"/>
            </a:solidFill>
          </p:spPr>
          <p:txBody>
            <a:bodyPr wrap="none" rtlCol="0">
              <a:spAutoFit/>
            </a:bodyPr>
            <a:lstStyle/>
            <a:p>
              <a:pPr algn="ctr">
                <a:lnSpc>
                  <a:spcPts val="1200"/>
                </a:lnSpc>
              </a:pPr>
              <a:r>
                <a:rPr lang="en-US" sz="1400" dirty="0">
                  <a:solidFill>
                    <a:schemeClr val="tx1"/>
                  </a:solidFill>
                  <a:latin typeface="CF Din" panose="00000400000000000000" pitchFamily="2" charset="0"/>
                </a:rPr>
                <a:t>Press </a:t>
              </a:r>
            </a:p>
            <a:p>
              <a:pPr algn="ctr">
                <a:lnSpc>
                  <a:spcPts val="1200"/>
                </a:lnSpc>
              </a:pPr>
              <a:r>
                <a:rPr lang="en-US" sz="1400" dirty="0" smtClean="0">
                  <a:solidFill>
                    <a:schemeClr val="tx1"/>
                  </a:solidFill>
                  <a:latin typeface="CF Din" panose="00000400000000000000" pitchFamily="2" charset="0"/>
                </a:rPr>
                <a:t>“Timer”</a:t>
              </a:r>
            </a:p>
            <a:p>
              <a:pPr algn="ctr">
                <a:lnSpc>
                  <a:spcPts val="1200"/>
                </a:lnSpc>
              </a:pPr>
              <a:r>
                <a:rPr lang="en-US" sz="1400" dirty="0" smtClean="0">
                  <a:solidFill>
                    <a:schemeClr val="tx1"/>
                  </a:solidFill>
                  <a:latin typeface="CF Din" panose="00000400000000000000" pitchFamily="2" charset="0"/>
                </a:rPr>
                <a:t>button</a:t>
              </a:r>
            </a:p>
            <a:p>
              <a:pPr algn="ctr">
                <a:lnSpc>
                  <a:spcPts val="1200"/>
                </a:lnSpc>
              </a:pPr>
              <a:r>
                <a:rPr lang="en-US" sz="1050" i="1" dirty="0" smtClean="0">
                  <a:solidFill>
                    <a:schemeClr val="tx1"/>
                  </a:solidFill>
                  <a:latin typeface="CF Din" panose="00000400000000000000" pitchFamily="2" charset="0"/>
                </a:rPr>
                <a:t>Audible beep</a:t>
              </a:r>
              <a:endParaRPr lang="el-GR" sz="1050" i="1" dirty="0">
                <a:solidFill>
                  <a:schemeClr val="tx1"/>
                </a:solidFill>
                <a:latin typeface="CF Din" panose="00000400000000000000" pitchFamily="2" charset="0"/>
              </a:endParaRPr>
            </a:p>
          </p:txBody>
        </p:sp>
      </p:grpSp>
      <p:grpSp>
        <p:nvGrpSpPr>
          <p:cNvPr id="44" name="Ομάδα 43"/>
          <p:cNvGrpSpPr/>
          <p:nvPr/>
        </p:nvGrpSpPr>
        <p:grpSpPr>
          <a:xfrm>
            <a:off x="7071360" y="2864308"/>
            <a:ext cx="1221417" cy="2138890"/>
            <a:chOff x="7071360" y="2864308"/>
            <a:chExt cx="1221417" cy="2138890"/>
          </a:xfrm>
        </p:grpSpPr>
        <p:cxnSp>
          <p:nvCxnSpPr>
            <p:cNvPr id="63" name="Ευθύγραμμο βέλος σύνδεσης 62"/>
            <p:cNvCxnSpPr>
              <a:stCxn id="16" idx="0"/>
            </p:cNvCxnSpPr>
            <p:nvPr/>
          </p:nvCxnSpPr>
          <p:spPr>
            <a:xfrm flipH="1" flipV="1">
              <a:off x="7071360" y="2864308"/>
              <a:ext cx="917786" cy="213889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3" name="TextBox 32"/>
            <p:cNvSpPr txBox="1"/>
            <p:nvPr/>
          </p:nvSpPr>
          <p:spPr>
            <a:xfrm>
              <a:off x="7357906" y="3870267"/>
              <a:ext cx="934871" cy="1079526"/>
            </a:xfrm>
            <a:prstGeom prst="rect">
              <a:avLst/>
            </a:prstGeom>
            <a:solidFill>
              <a:schemeClr val="bg1"/>
            </a:solidFill>
          </p:spPr>
          <p:txBody>
            <a:bodyPr wrap="none" rtlCol="0">
              <a:spAutoFit/>
            </a:bodyPr>
            <a:lstStyle/>
            <a:p>
              <a:pPr algn="ctr">
                <a:lnSpc>
                  <a:spcPts val="1200"/>
                </a:lnSpc>
              </a:pPr>
              <a:r>
                <a:rPr lang="en-US" sz="1400" dirty="0">
                  <a:solidFill>
                    <a:schemeClr val="tx1"/>
                  </a:solidFill>
                  <a:latin typeface="CF Din" panose="00000400000000000000" pitchFamily="2" charset="0"/>
                </a:rPr>
                <a:t>Press </a:t>
              </a:r>
            </a:p>
            <a:p>
              <a:pPr algn="ctr">
                <a:lnSpc>
                  <a:spcPts val="1200"/>
                </a:lnSpc>
              </a:pPr>
              <a:r>
                <a:rPr lang="en-US" sz="1400" dirty="0" smtClean="0">
                  <a:solidFill>
                    <a:schemeClr val="tx1"/>
                  </a:solidFill>
                  <a:latin typeface="CF Din" panose="00000400000000000000" pitchFamily="2" charset="0"/>
                </a:rPr>
                <a:t>“Timer”</a:t>
              </a:r>
            </a:p>
            <a:p>
              <a:pPr algn="ctr">
                <a:lnSpc>
                  <a:spcPts val="1200"/>
                </a:lnSpc>
              </a:pPr>
              <a:r>
                <a:rPr lang="en-US" sz="1400" dirty="0" smtClean="0">
                  <a:solidFill>
                    <a:schemeClr val="tx1"/>
                  </a:solidFill>
                  <a:latin typeface="CF Din" panose="00000400000000000000" pitchFamily="2" charset="0"/>
                </a:rPr>
                <a:t>button</a:t>
              </a:r>
            </a:p>
            <a:p>
              <a:pPr algn="ctr">
                <a:lnSpc>
                  <a:spcPts val="1200"/>
                </a:lnSpc>
              </a:pPr>
              <a:r>
                <a:rPr lang="en-US" sz="1050" i="1" dirty="0" smtClean="0">
                  <a:solidFill>
                    <a:schemeClr val="tx1"/>
                  </a:solidFill>
                  <a:latin typeface="CF Din" panose="00000400000000000000" pitchFamily="2" charset="0"/>
                </a:rPr>
                <a:t>Audible beep</a:t>
              </a:r>
              <a:endParaRPr lang="el-GR" sz="1050" i="1" dirty="0">
                <a:solidFill>
                  <a:schemeClr val="tx1"/>
                </a:solidFill>
                <a:latin typeface="CF Din" panose="00000400000000000000" pitchFamily="2" charset="0"/>
              </a:endParaRPr>
            </a:p>
          </p:txBody>
        </p:sp>
      </p:grpSp>
      <p:grpSp>
        <p:nvGrpSpPr>
          <p:cNvPr id="9" name="Ομάδα 8"/>
          <p:cNvGrpSpPr/>
          <p:nvPr/>
        </p:nvGrpSpPr>
        <p:grpSpPr>
          <a:xfrm>
            <a:off x="5014218" y="1191760"/>
            <a:ext cx="4087208" cy="2613451"/>
            <a:chOff x="5014218" y="1191760"/>
            <a:chExt cx="4087208" cy="2613451"/>
          </a:xfrm>
        </p:grpSpPr>
        <p:sp>
          <p:nvSpPr>
            <p:cNvPr id="14" name="Στρογγυλεμένο ορθογώνιο 13"/>
            <p:cNvSpPr/>
            <p:nvPr/>
          </p:nvSpPr>
          <p:spPr>
            <a:xfrm>
              <a:off x="6309360" y="2104211"/>
              <a:ext cx="1219200" cy="760095"/>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1600" b="1" dirty="0" smtClean="0">
                  <a:solidFill>
                    <a:schemeClr val="bg1"/>
                  </a:solidFill>
                </a:rPr>
                <a:t>Set timer</a:t>
              </a:r>
              <a:endParaRPr lang="el-GR" sz="1200" b="1" dirty="0" smtClean="0">
                <a:solidFill>
                  <a:schemeClr val="bg1"/>
                </a:solidFill>
              </a:endParaRPr>
            </a:p>
          </p:txBody>
        </p:sp>
        <p:sp>
          <p:nvSpPr>
            <p:cNvPr id="61" name="Ελεύθερη σχεδίαση 60"/>
            <p:cNvSpPr/>
            <p:nvPr/>
          </p:nvSpPr>
          <p:spPr>
            <a:xfrm>
              <a:off x="7498080" y="2377645"/>
              <a:ext cx="1195429" cy="605831"/>
            </a:xfrm>
            <a:custGeom>
              <a:avLst/>
              <a:gdLst>
                <a:gd name="connsiteX0" fmla="*/ 13547 w 1151473"/>
                <a:gd name="connsiteY0" fmla="*/ 7510 h 325857"/>
                <a:gd name="connsiteX1" fmla="*/ 1151467 w 1151473"/>
                <a:gd name="connsiteY1" fmla="*/ 41377 h 325857"/>
                <a:gd name="connsiteX2" fmla="*/ 0 w 1151473"/>
                <a:gd name="connsiteY2" fmla="*/ 325857 h 325857"/>
                <a:gd name="connsiteX0" fmla="*/ 13547 w 1192113"/>
                <a:gd name="connsiteY0" fmla="*/ 613 h 318960"/>
                <a:gd name="connsiteX1" fmla="*/ 1192107 w 1192113"/>
                <a:gd name="connsiteY1" fmla="*/ 149627 h 318960"/>
                <a:gd name="connsiteX2" fmla="*/ 0 w 1192113"/>
                <a:gd name="connsiteY2" fmla="*/ 318960 h 318960"/>
                <a:gd name="connsiteX0" fmla="*/ 13547 w 1196477"/>
                <a:gd name="connsiteY0" fmla="*/ 53272 h 371619"/>
                <a:gd name="connsiteX1" fmla="*/ 1192107 w 1196477"/>
                <a:gd name="connsiteY1" fmla="*/ 202286 h 371619"/>
                <a:gd name="connsiteX2" fmla="*/ 0 w 1196477"/>
                <a:gd name="connsiteY2" fmla="*/ 371619 h 371619"/>
                <a:gd name="connsiteX0" fmla="*/ 13547 w 1195255"/>
                <a:gd name="connsiteY0" fmla="*/ 53272 h 533090"/>
                <a:gd name="connsiteX1" fmla="*/ 1192107 w 1195255"/>
                <a:gd name="connsiteY1" fmla="*/ 202286 h 533090"/>
                <a:gd name="connsiteX2" fmla="*/ 0 w 1195255"/>
                <a:gd name="connsiteY2" fmla="*/ 371619 h 533090"/>
                <a:gd name="connsiteX0" fmla="*/ 13547 w 1195255"/>
                <a:gd name="connsiteY0" fmla="*/ 137836 h 617654"/>
                <a:gd name="connsiteX1" fmla="*/ 1192107 w 1195255"/>
                <a:gd name="connsiteY1" fmla="*/ 286850 h 617654"/>
                <a:gd name="connsiteX2" fmla="*/ 0 w 1195255"/>
                <a:gd name="connsiteY2" fmla="*/ 456183 h 617654"/>
                <a:gd name="connsiteX0" fmla="*/ 13547 w 1195429"/>
                <a:gd name="connsiteY0" fmla="*/ 137836 h 605831"/>
                <a:gd name="connsiteX1" fmla="*/ 1192107 w 1195429"/>
                <a:gd name="connsiteY1" fmla="*/ 286850 h 605831"/>
                <a:gd name="connsiteX2" fmla="*/ 0 w 1195429"/>
                <a:gd name="connsiteY2" fmla="*/ 456183 h 605831"/>
              </a:gdLst>
              <a:ahLst/>
              <a:cxnLst>
                <a:cxn ang="0">
                  <a:pos x="connsiteX0" y="connsiteY0"/>
                </a:cxn>
                <a:cxn ang="0">
                  <a:pos x="connsiteX1" y="connsiteY1"/>
                </a:cxn>
                <a:cxn ang="0">
                  <a:pos x="connsiteX2" y="connsiteY2"/>
                </a:cxn>
              </a:cxnLst>
              <a:rect l="l" t="t" r="r" b="b"/>
              <a:pathLst>
                <a:path w="1195429" h="605831">
                  <a:moveTo>
                    <a:pt x="13547" y="137836"/>
                  </a:moveTo>
                  <a:cubicBezTo>
                    <a:pt x="570090" y="-81733"/>
                    <a:pt x="1126632" y="-43914"/>
                    <a:pt x="1192107" y="286850"/>
                  </a:cubicBezTo>
                  <a:cubicBezTo>
                    <a:pt x="1257582" y="617614"/>
                    <a:pt x="337536" y="719778"/>
                    <a:pt x="0" y="456183"/>
                  </a:cubicBezTo>
                </a:path>
              </a:pathLst>
            </a:custGeom>
            <a:ln>
              <a:tailEnd type="arrow"/>
            </a:ln>
          </p:spPr>
          <p:style>
            <a:lnRef idx="2">
              <a:schemeClr val="dk1"/>
            </a:lnRef>
            <a:fillRef idx="0">
              <a:schemeClr val="dk1"/>
            </a:fillRef>
            <a:effectRef idx="1">
              <a:schemeClr val="dk1"/>
            </a:effectRef>
            <a:fontRef idx="minor">
              <a:schemeClr val="tx1"/>
            </a:fontRef>
          </p:style>
          <p:txBody>
            <a:bodyPr rtlCol="0" anchor="ctr"/>
            <a:lstStyle/>
            <a:p>
              <a:pPr algn="ctr"/>
              <a:endParaRPr lang="el-GR"/>
            </a:p>
          </p:txBody>
        </p:sp>
        <p:sp>
          <p:nvSpPr>
            <p:cNvPr id="34" name="TextBox 33"/>
            <p:cNvSpPr txBox="1"/>
            <p:nvPr/>
          </p:nvSpPr>
          <p:spPr>
            <a:xfrm>
              <a:off x="8079862" y="2506656"/>
              <a:ext cx="954107" cy="529376"/>
            </a:xfrm>
            <a:prstGeom prst="rect">
              <a:avLst/>
            </a:prstGeom>
            <a:solidFill>
              <a:schemeClr val="bg1"/>
            </a:solidFill>
          </p:spPr>
          <p:txBody>
            <a:bodyPr wrap="none" rtlCol="0">
              <a:spAutoFit/>
            </a:bodyPr>
            <a:lstStyle/>
            <a:p>
              <a:pPr algn="ctr">
                <a:lnSpc>
                  <a:spcPts val="1200"/>
                </a:lnSpc>
              </a:pPr>
              <a:r>
                <a:rPr lang="en-US" sz="1400" dirty="0">
                  <a:solidFill>
                    <a:schemeClr val="tx1"/>
                  </a:solidFill>
                  <a:latin typeface="CF Din" panose="00000400000000000000" pitchFamily="2" charset="0"/>
                </a:rPr>
                <a:t>Press </a:t>
              </a:r>
            </a:p>
            <a:p>
              <a:pPr algn="ctr">
                <a:lnSpc>
                  <a:spcPts val="1200"/>
                </a:lnSpc>
              </a:pPr>
              <a:r>
                <a:rPr lang="en-US" sz="1400" dirty="0" smtClean="0">
                  <a:solidFill>
                    <a:schemeClr val="tx1"/>
                  </a:solidFill>
                  <a:latin typeface="CF Din" panose="00000400000000000000" pitchFamily="2" charset="0"/>
                </a:rPr>
                <a:t>“+” button</a:t>
              </a:r>
              <a:endParaRPr lang="el-GR" sz="1400" dirty="0">
                <a:solidFill>
                  <a:schemeClr val="tx1"/>
                </a:solidFill>
                <a:latin typeface="CF Din" panose="00000400000000000000" pitchFamily="2" charset="0"/>
              </a:endParaRPr>
            </a:p>
          </p:txBody>
        </p:sp>
        <p:sp>
          <p:nvSpPr>
            <p:cNvPr id="38" name="TextBox 37"/>
            <p:cNvSpPr txBox="1"/>
            <p:nvPr/>
          </p:nvSpPr>
          <p:spPr>
            <a:xfrm>
              <a:off x="7538575" y="1191760"/>
              <a:ext cx="994183" cy="497059"/>
            </a:xfrm>
            <a:prstGeom prst="rect">
              <a:avLst/>
            </a:prstGeom>
            <a:solidFill>
              <a:schemeClr val="bg1"/>
            </a:solidFill>
          </p:spPr>
          <p:txBody>
            <a:bodyPr wrap="none" rtlCol="0">
              <a:spAutoFit/>
            </a:bodyPr>
            <a:lstStyle/>
            <a:p>
              <a:pPr algn="ctr">
                <a:lnSpc>
                  <a:spcPts val="1200"/>
                </a:lnSpc>
              </a:pPr>
              <a:r>
                <a:rPr lang="en-US" sz="1050" i="1" dirty="0" smtClean="0">
                  <a:solidFill>
                    <a:schemeClr val="tx1"/>
                  </a:solidFill>
                  <a:latin typeface="CF Din" panose="00000400000000000000" pitchFamily="2" charset="0"/>
                </a:rPr>
                <a:t>Reduce time</a:t>
              </a:r>
            </a:p>
            <a:p>
              <a:pPr algn="ctr">
                <a:lnSpc>
                  <a:spcPts val="1200"/>
                </a:lnSpc>
              </a:pPr>
              <a:r>
                <a:rPr lang="en-US" sz="1050" i="1" dirty="0" smtClean="0">
                  <a:solidFill>
                    <a:schemeClr val="tx1"/>
                  </a:solidFill>
                  <a:latin typeface="CF Din" panose="00000400000000000000" pitchFamily="2" charset="0"/>
                </a:rPr>
                <a:t>by one minute</a:t>
              </a:r>
              <a:endParaRPr lang="el-GR" sz="800" i="1" dirty="0">
                <a:solidFill>
                  <a:schemeClr val="tx1"/>
                </a:solidFill>
                <a:latin typeface="CF Din" panose="00000400000000000000" pitchFamily="2" charset="0"/>
              </a:endParaRPr>
            </a:p>
          </p:txBody>
        </p:sp>
        <p:sp>
          <p:nvSpPr>
            <p:cNvPr id="41" name="TextBox 40"/>
            <p:cNvSpPr txBox="1"/>
            <p:nvPr/>
          </p:nvSpPr>
          <p:spPr>
            <a:xfrm>
              <a:off x="7528560" y="3057314"/>
              <a:ext cx="1572866" cy="747897"/>
            </a:xfrm>
            <a:prstGeom prst="rect">
              <a:avLst/>
            </a:prstGeom>
            <a:solidFill>
              <a:schemeClr val="bg1"/>
            </a:solidFill>
          </p:spPr>
          <p:txBody>
            <a:bodyPr wrap="none" rtlCol="0">
              <a:spAutoFit/>
            </a:bodyPr>
            <a:lstStyle/>
            <a:p>
              <a:pPr algn="ctr">
                <a:lnSpc>
                  <a:spcPts val="1200"/>
                </a:lnSpc>
              </a:pPr>
              <a:r>
                <a:rPr lang="en-US" sz="1050" i="1" dirty="0" smtClean="0">
                  <a:solidFill>
                    <a:schemeClr val="tx1"/>
                  </a:solidFill>
                  <a:latin typeface="CF Din" panose="00000400000000000000" pitchFamily="2" charset="0"/>
                </a:rPr>
                <a:t>Time goes forward</a:t>
              </a:r>
            </a:p>
            <a:p>
              <a:pPr algn="ctr">
                <a:lnSpc>
                  <a:spcPts val="1200"/>
                </a:lnSpc>
              </a:pPr>
              <a:r>
                <a:rPr lang="en-US" sz="1050" i="1" dirty="0">
                  <a:solidFill>
                    <a:schemeClr val="tx1"/>
                  </a:solidFill>
                  <a:latin typeface="CF Din" panose="00000400000000000000" pitchFamily="2" charset="0"/>
                </a:rPr>
                <a:t>t</a:t>
              </a:r>
              <a:r>
                <a:rPr lang="en-US" sz="1050" i="1" dirty="0" smtClean="0">
                  <a:solidFill>
                    <a:schemeClr val="tx1"/>
                  </a:solidFill>
                  <a:latin typeface="CF Din" panose="00000400000000000000" pitchFamily="2" charset="0"/>
                </a:rPr>
                <a:t>o the next number of </a:t>
              </a:r>
            </a:p>
            <a:p>
              <a:pPr algn="ctr">
                <a:lnSpc>
                  <a:spcPts val="1200"/>
                </a:lnSpc>
              </a:pPr>
              <a:r>
                <a:rPr lang="en-US" sz="1050" i="1" dirty="0" smtClean="0">
                  <a:solidFill>
                    <a:schemeClr val="tx1"/>
                  </a:solidFill>
                  <a:latin typeface="CF Din" panose="00000400000000000000" pitchFamily="2" charset="0"/>
                </a:rPr>
                <a:t>minutes divisible by five</a:t>
              </a:r>
              <a:endParaRPr lang="el-GR" sz="800" i="1" dirty="0">
                <a:solidFill>
                  <a:schemeClr val="tx1"/>
                </a:solidFill>
                <a:latin typeface="CF Din" panose="00000400000000000000" pitchFamily="2" charset="0"/>
              </a:endParaRPr>
            </a:p>
          </p:txBody>
        </p:sp>
        <p:sp>
          <p:nvSpPr>
            <p:cNvPr id="57" name="Ελεύθερη σχεδίαση 56"/>
            <p:cNvSpPr/>
            <p:nvPr/>
          </p:nvSpPr>
          <p:spPr>
            <a:xfrm>
              <a:off x="7227148" y="1621396"/>
              <a:ext cx="1358941" cy="708798"/>
            </a:xfrm>
            <a:custGeom>
              <a:avLst/>
              <a:gdLst>
                <a:gd name="connsiteX0" fmla="*/ 0 w 813941"/>
                <a:gd name="connsiteY0" fmla="*/ 522220 h 985514"/>
                <a:gd name="connsiteX1" fmla="*/ 799254 w 813941"/>
                <a:gd name="connsiteY1" fmla="*/ 7447 h 985514"/>
                <a:gd name="connsiteX2" fmla="*/ 494454 w 813941"/>
                <a:gd name="connsiteY2" fmla="*/ 867660 h 985514"/>
                <a:gd name="connsiteX3" fmla="*/ 196427 w 813941"/>
                <a:gd name="connsiteY3" fmla="*/ 955714 h 985514"/>
                <a:gd name="connsiteX0" fmla="*/ 0 w 1199493"/>
                <a:gd name="connsiteY0" fmla="*/ 515528 h 951120"/>
                <a:gd name="connsiteX1" fmla="*/ 799254 w 1199493"/>
                <a:gd name="connsiteY1" fmla="*/ 755 h 951120"/>
                <a:gd name="connsiteX2" fmla="*/ 1178561 w 1199493"/>
                <a:gd name="connsiteY2" fmla="*/ 413928 h 951120"/>
                <a:gd name="connsiteX3" fmla="*/ 196427 w 1199493"/>
                <a:gd name="connsiteY3" fmla="*/ 949022 h 951120"/>
                <a:gd name="connsiteX0" fmla="*/ 20320 w 1231855"/>
                <a:gd name="connsiteY0" fmla="*/ 515658 h 1207948"/>
                <a:gd name="connsiteX1" fmla="*/ 819574 w 1231855"/>
                <a:gd name="connsiteY1" fmla="*/ 885 h 1207948"/>
                <a:gd name="connsiteX2" fmla="*/ 1198881 w 1231855"/>
                <a:gd name="connsiteY2" fmla="*/ 414058 h 1207948"/>
                <a:gd name="connsiteX3" fmla="*/ 0 w 1231855"/>
                <a:gd name="connsiteY3" fmla="*/ 1206539 h 1207948"/>
                <a:gd name="connsiteX0" fmla="*/ 20320 w 1231855"/>
                <a:gd name="connsiteY0" fmla="*/ 515658 h 1206539"/>
                <a:gd name="connsiteX1" fmla="*/ 819574 w 1231855"/>
                <a:gd name="connsiteY1" fmla="*/ 885 h 1206539"/>
                <a:gd name="connsiteX2" fmla="*/ 1198881 w 1231855"/>
                <a:gd name="connsiteY2" fmla="*/ 414058 h 1206539"/>
                <a:gd name="connsiteX3" fmla="*/ 0 w 1231855"/>
                <a:gd name="connsiteY3" fmla="*/ 1206539 h 1206539"/>
                <a:gd name="connsiteX0" fmla="*/ 20320 w 1307316"/>
                <a:gd name="connsiteY0" fmla="*/ 101832 h 874190"/>
                <a:gd name="connsiteX1" fmla="*/ 1117601 w 1307316"/>
                <a:gd name="connsiteY1" fmla="*/ 873992 h 874190"/>
                <a:gd name="connsiteX2" fmla="*/ 1198881 w 1307316"/>
                <a:gd name="connsiteY2" fmla="*/ 232 h 874190"/>
                <a:gd name="connsiteX3" fmla="*/ 0 w 1307316"/>
                <a:gd name="connsiteY3" fmla="*/ 792713 h 874190"/>
                <a:gd name="connsiteX0" fmla="*/ 20320 w 1165829"/>
                <a:gd name="connsiteY0" fmla="*/ 50799 h 825517"/>
                <a:gd name="connsiteX1" fmla="*/ 1117601 w 1165829"/>
                <a:gd name="connsiteY1" fmla="*/ 822959 h 825517"/>
                <a:gd name="connsiteX2" fmla="*/ 873761 w 1165829"/>
                <a:gd name="connsiteY2" fmla="*/ 314959 h 825517"/>
                <a:gd name="connsiteX3" fmla="*/ 0 w 1165829"/>
                <a:gd name="connsiteY3" fmla="*/ 741680 h 825517"/>
                <a:gd name="connsiteX0" fmla="*/ 270933 w 1148843"/>
                <a:gd name="connsiteY0" fmla="*/ 705028 h 705028"/>
                <a:gd name="connsiteX1" fmla="*/ 1117601 w 1148843"/>
                <a:gd name="connsiteY1" fmla="*/ 508601 h 705028"/>
                <a:gd name="connsiteX2" fmla="*/ 873761 w 1148843"/>
                <a:gd name="connsiteY2" fmla="*/ 601 h 705028"/>
                <a:gd name="connsiteX3" fmla="*/ 0 w 1148843"/>
                <a:gd name="connsiteY3" fmla="*/ 427322 h 705028"/>
                <a:gd name="connsiteX0" fmla="*/ 270933 w 1148843"/>
                <a:gd name="connsiteY0" fmla="*/ 705028 h 726515"/>
                <a:gd name="connsiteX1" fmla="*/ 1117601 w 1148843"/>
                <a:gd name="connsiteY1" fmla="*/ 508601 h 726515"/>
                <a:gd name="connsiteX2" fmla="*/ 873761 w 1148843"/>
                <a:gd name="connsiteY2" fmla="*/ 601 h 726515"/>
                <a:gd name="connsiteX3" fmla="*/ 0 w 1148843"/>
                <a:gd name="connsiteY3" fmla="*/ 427322 h 726515"/>
                <a:gd name="connsiteX0" fmla="*/ 270933 w 1229909"/>
                <a:gd name="connsiteY0" fmla="*/ 704457 h 719329"/>
                <a:gd name="connsiteX1" fmla="*/ 1205654 w 1229909"/>
                <a:gd name="connsiteY1" fmla="*/ 406430 h 719329"/>
                <a:gd name="connsiteX2" fmla="*/ 873761 w 1229909"/>
                <a:gd name="connsiteY2" fmla="*/ 30 h 719329"/>
                <a:gd name="connsiteX3" fmla="*/ 0 w 1229909"/>
                <a:gd name="connsiteY3" fmla="*/ 426751 h 719329"/>
                <a:gd name="connsiteX0" fmla="*/ 284480 w 1229128"/>
                <a:gd name="connsiteY0" fmla="*/ 690909 h 706319"/>
                <a:gd name="connsiteX1" fmla="*/ 1205654 w 1229128"/>
                <a:gd name="connsiteY1" fmla="*/ 406429 h 706319"/>
                <a:gd name="connsiteX2" fmla="*/ 873761 w 1229128"/>
                <a:gd name="connsiteY2" fmla="*/ 29 h 706319"/>
                <a:gd name="connsiteX3" fmla="*/ 0 w 1229128"/>
                <a:gd name="connsiteY3" fmla="*/ 426750 h 706319"/>
                <a:gd name="connsiteX0" fmla="*/ 284480 w 876840"/>
                <a:gd name="connsiteY0" fmla="*/ 690880 h 690880"/>
                <a:gd name="connsiteX1" fmla="*/ 873761 w 876840"/>
                <a:gd name="connsiteY1" fmla="*/ 0 h 690880"/>
                <a:gd name="connsiteX2" fmla="*/ 0 w 876840"/>
                <a:gd name="connsiteY2" fmla="*/ 426721 h 690880"/>
                <a:gd name="connsiteX0" fmla="*/ 284480 w 1308974"/>
                <a:gd name="connsiteY0" fmla="*/ 535093 h 535093"/>
                <a:gd name="connsiteX1" fmla="*/ 1307254 w 1308974"/>
                <a:gd name="connsiteY1" fmla="*/ 0 h 535093"/>
                <a:gd name="connsiteX2" fmla="*/ 0 w 1308974"/>
                <a:gd name="connsiteY2" fmla="*/ 270934 h 535093"/>
                <a:gd name="connsiteX0" fmla="*/ 284480 w 1352375"/>
                <a:gd name="connsiteY0" fmla="*/ 672839 h 672839"/>
                <a:gd name="connsiteX1" fmla="*/ 1307254 w 1352375"/>
                <a:gd name="connsiteY1" fmla="*/ 137746 h 672839"/>
                <a:gd name="connsiteX2" fmla="*/ 0 w 1352375"/>
                <a:gd name="connsiteY2" fmla="*/ 408680 h 672839"/>
                <a:gd name="connsiteX0" fmla="*/ 284480 w 1356000"/>
                <a:gd name="connsiteY0" fmla="*/ 672839 h 685160"/>
                <a:gd name="connsiteX1" fmla="*/ 1307254 w 1356000"/>
                <a:gd name="connsiteY1" fmla="*/ 137746 h 685160"/>
                <a:gd name="connsiteX2" fmla="*/ 0 w 1356000"/>
                <a:gd name="connsiteY2" fmla="*/ 408680 h 685160"/>
                <a:gd name="connsiteX0" fmla="*/ 284480 w 1303936"/>
                <a:gd name="connsiteY0" fmla="*/ 728429 h 738684"/>
                <a:gd name="connsiteX1" fmla="*/ 1253068 w 1303936"/>
                <a:gd name="connsiteY1" fmla="*/ 125603 h 738684"/>
                <a:gd name="connsiteX2" fmla="*/ 0 w 1303936"/>
                <a:gd name="connsiteY2" fmla="*/ 464270 h 738684"/>
                <a:gd name="connsiteX0" fmla="*/ 284480 w 1330265"/>
                <a:gd name="connsiteY0" fmla="*/ 705492 h 714554"/>
                <a:gd name="connsiteX1" fmla="*/ 1253068 w 1330265"/>
                <a:gd name="connsiteY1" fmla="*/ 102666 h 714554"/>
                <a:gd name="connsiteX2" fmla="*/ 0 w 1330265"/>
                <a:gd name="connsiteY2" fmla="*/ 441333 h 714554"/>
                <a:gd name="connsiteX0" fmla="*/ 298026 w 1268863"/>
                <a:gd name="connsiteY0" fmla="*/ 606419 h 612172"/>
                <a:gd name="connsiteX1" fmla="*/ 1266614 w 1268863"/>
                <a:gd name="connsiteY1" fmla="*/ 3593 h 612172"/>
                <a:gd name="connsiteX2" fmla="*/ 0 w 1268863"/>
                <a:gd name="connsiteY2" fmla="*/ 403220 h 612172"/>
                <a:gd name="connsiteX0" fmla="*/ 298026 w 1268863"/>
                <a:gd name="connsiteY0" fmla="*/ 624716 h 630469"/>
                <a:gd name="connsiteX1" fmla="*/ 1266614 w 1268863"/>
                <a:gd name="connsiteY1" fmla="*/ 21890 h 630469"/>
                <a:gd name="connsiteX2" fmla="*/ 0 w 1268863"/>
                <a:gd name="connsiteY2" fmla="*/ 421517 h 630469"/>
                <a:gd name="connsiteX0" fmla="*/ 298026 w 1326597"/>
                <a:gd name="connsiteY0" fmla="*/ 747615 h 757021"/>
                <a:gd name="connsiteX1" fmla="*/ 1266614 w 1326597"/>
                <a:gd name="connsiteY1" fmla="*/ 144789 h 757021"/>
                <a:gd name="connsiteX2" fmla="*/ 0 w 1326597"/>
                <a:gd name="connsiteY2" fmla="*/ 544416 h 757021"/>
                <a:gd name="connsiteX0" fmla="*/ 298026 w 1358941"/>
                <a:gd name="connsiteY0" fmla="*/ 697661 h 708798"/>
                <a:gd name="connsiteX1" fmla="*/ 1300481 w 1358941"/>
                <a:gd name="connsiteY1" fmla="*/ 162569 h 708798"/>
                <a:gd name="connsiteX2" fmla="*/ 0 w 1358941"/>
                <a:gd name="connsiteY2" fmla="*/ 494462 h 708798"/>
              </a:gdLst>
              <a:ahLst/>
              <a:cxnLst>
                <a:cxn ang="0">
                  <a:pos x="connsiteX0" y="connsiteY0"/>
                </a:cxn>
                <a:cxn ang="0">
                  <a:pos x="connsiteX1" y="connsiteY1"/>
                </a:cxn>
                <a:cxn ang="0">
                  <a:pos x="connsiteX2" y="connsiteY2"/>
                </a:cxn>
              </a:cxnLst>
              <a:rect l="l" t="t" r="r" b="b"/>
              <a:pathLst>
                <a:path w="1358941" h="708798">
                  <a:moveTo>
                    <a:pt x="298026" y="697661"/>
                  </a:moveTo>
                  <a:cubicBezTo>
                    <a:pt x="529166" y="770474"/>
                    <a:pt x="1621085" y="474142"/>
                    <a:pt x="1300481" y="162569"/>
                  </a:cubicBezTo>
                  <a:cubicBezTo>
                    <a:pt x="979877" y="-149004"/>
                    <a:pt x="227471" y="1137"/>
                    <a:pt x="0" y="494462"/>
                  </a:cubicBezTo>
                </a:path>
              </a:pathLst>
            </a:custGeom>
            <a:ln>
              <a:tailEnd type="arrow"/>
            </a:ln>
          </p:spPr>
          <p:style>
            <a:lnRef idx="2">
              <a:schemeClr val="dk1"/>
            </a:lnRef>
            <a:fillRef idx="0">
              <a:schemeClr val="dk1"/>
            </a:fillRef>
            <a:effectRef idx="1">
              <a:schemeClr val="dk1"/>
            </a:effectRef>
            <a:fontRef idx="minor">
              <a:schemeClr val="tx1"/>
            </a:fontRef>
          </p:style>
          <p:txBody>
            <a:bodyPr rtlCol="0" anchor="ctr"/>
            <a:lstStyle/>
            <a:p>
              <a:pPr algn="ctr"/>
              <a:endParaRPr lang="el-GR"/>
            </a:p>
          </p:txBody>
        </p:sp>
        <p:sp>
          <p:nvSpPr>
            <p:cNvPr id="71" name="Ελεύθερη σχεδίαση 70"/>
            <p:cNvSpPr/>
            <p:nvPr/>
          </p:nvSpPr>
          <p:spPr>
            <a:xfrm>
              <a:off x="5052907" y="1479161"/>
              <a:ext cx="1239520" cy="921173"/>
            </a:xfrm>
            <a:custGeom>
              <a:avLst/>
              <a:gdLst>
                <a:gd name="connsiteX0" fmla="*/ 0 w 1239520"/>
                <a:gd name="connsiteY0" fmla="*/ 0 h 921173"/>
                <a:gd name="connsiteX1" fmla="*/ 501226 w 1239520"/>
                <a:gd name="connsiteY1" fmla="*/ 582507 h 921173"/>
                <a:gd name="connsiteX2" fmla="*/ 1239520 w 1239520"/>
                <a:gd name="connsiteY2" fmla="*/ 921173 h 921173"/>
              </a:gdLst>
              <a:ahLst/>
              <a:cxnLst>
                <a:cxn ang="0">
                  <a:pos x="connsiteX0" y="connsiteY0"/>
                </a:cxn>
                <a:cxn ang="0">
                  <a:pos x="connsiteX1" y="connsiteY1"/>
                </a:cxn>
                <a:cxn ang="0">
                  <a:pos x="connsiteX2" y="connsiteY2"/>
                </a:cxn>
              </a:cxnLst>
              <a:rect l="l" t="t" r="r" b="b"/>
              <a:pathLst>
                <a:path w="1239520" h="921173">
                  <a:moveTo>
                    <a:pt x="0" y="0"/>
                  </a:moveTo>
                  <a:cubicBezTo>
                    <a:pt x="147319" y="214489"/>
                    <a:pt x="294639" y="428978"/>
                    <a:pt x="501226" y="582507"/>
                  </a:cubicBezTo>
                  <a:cubicBezTo>
                    <a:pt x="707813" y="736036"/>
                    <a:pt x="1125502" y="854569"/>
                    <a:pt x="1239520" y="921173"/>
                  </a:cubicBezTo>
                </a:path>
              </a:pathLst>
            </a:custGeom>
            <a:ln>
              <a:tailEnd type="arrow"/>
            </a:ln>
          </p:spPr>
          <p:style>
            <a:lnRef idx="2">
              <a:schemeClr val="dk1"/>
            </a:lnRef>
            <a:fillRef idx="0">
              <a:schemeClr val="dk1"/>
            </a:fillRef>
            <a:effectRef idx="1">
              <a:schemeClr val="dk1"/>
            </a:effectRef>
            <a:fontRef idx="minor">
              <a:schemeClr val="tx1"/>
            </a:fontRef>
          </p:style>
          <p:txBody>
            <a:bodyPr rtlCol="0" anchor="ctr"/>
            <a:lstStyle/>
            <a:p>
              <a:pPr algn="ctr"/>
              <a:endParaRPr lang="el-GR"/>
            </a:p>
          </p:txBody>
        </p:sp>
        <p:sp>
          <p:nvSpPr>
            <p:cNvPr id="27" name="TextBox 26"/>
            <p:cNvSpPr txBox="1"/>
            <p:nvPr/>
          </p:nvSpPr>
          <p:spPr>
            <a:xfrm>
              <a:off x="5014218" y="1909773"/>
              <a:ext cx="934871" cy="1079526"/>
            </a:xfrm>
            <a:prstGeom prst="rect">
              <a:avLst/>
            </a:prstGeom>
            <a:solidFill>
              <a:schemeClr val="bg1"/>
            </a:solidFill>
          </p:spPr>
          <p:txBody>
            <a:bodyPr wrap="none" rtlCol="0">
              <a:spAutoFit/>
            </a:bodyPr>
            <a:lstStyle/>
            <a:p>
              <a:pPr algn="ctr">
                <a:lnSpc>
                  <a:spcPts val="1200"/>
                </a:lnSpc>
              </a:pPr>
              <a:r>
                <a:rPr lang="en-US" sz="1400" dirty="0">
                  <a:solidFill>
                    <a:schemeClr val="tx1"/>
                  </a:solidFill>
                  <a:latin typeface="CF Din" panose="00000400000000000000" pitchFamily="2" charset="0"/>
                </a:rPr>
                <a:t>Press </a:t>
              </a:r>
            </a:p>
            <a:p>
              <a:pPr algn="ctr">
                <a:lnSpc>
                  <a:spcPts val="1200"/>
                </a:lnSpc>
              </a:pPr>
              <a:r>
                <a:rPr lang="en-US" sz="1400" dirty="0" smtClean="0">
                  <a:solidFill>
                    <a:schemeClr val="tx1"/>
                  </a:solidFill>
                  <a:latin typeface="CF Din" panose="00000400000000000000" pitchFamily="2" charset="0"/>
                </a:rPr>
                <a:t>“Timer”</a:t>
              </a:r>
            </a:p>
            <a:p>
              <a:pPr algn="ctr">
                <a:lnSpc>
                  <a:spcPts val="1200"/>
                </a:lnSpc>
              </a:pPr>
              <a:r>
                <a:rPr lang="en-US" sz="1400" dirty="0" smtClean="0">
                  <a:solidFill>
                    <a:schemeClr val="tx1"/>
                  </a:solidFill>
                  <a:latin typeface="CF Din" panose="00000400000000000000" pitchFamily="2" charset="0"/>
                </a:rPr>
                <a:t>button</a:t>
              </a:r>
            </a:p>
            <a:p>
              <a:pPr algn="ctr">
                <a:lnSpc>
                  <a:spcPts val="1200"/>
                </a:lnSpc>
              </a:pPr>
              <a:r>
                <a:rPr lang="en-US" sz="1050" i="1" dirty="0" smtClean="0">
                  <a:solidFill>
                    <a:schemeClr val="tx1"/>
                  </a:solidFill>
                  <a:latin typeface="CF Din" panose="00000400000000000000" pitchFamily="2" charset="0"/>
                </a:rPr>
                <a:t>Audible beep</a:t>
              </a:r>
              <a:endParaRPr lang="el-GR" sz="1050" i="1" dirty="0">
                <a:solidFill>
                  <a:schemeClr val="tx1"/>
                </a:solidFill>
                <a:latin typeface="CF Din" panose="00000400000000000000" pitchFamily="2" charset="0"/>
              </a:endParaRPr>
            </a:p>
          </p:txBody>
        </p:sp>
        <p:sp>
          <p:nvSpPr>
            <p:cNvPr id="36" name="TextBox 35"/>
            <p:cNvSpPr txBox="1"/>
            <p:nvPr/>
          </p:nvSpPr>
          <p:spPr>
            <a:xfrm>
              <a:off x="7972981" y="1695188"/>
              <a:ext cx="922047" cy="529376"/>
            </a:xfrm>
            <a:prstGeom prst="rect">
              <a:avLst/>
            </a:prstGeom>
            <a:solidFill>
              <a:schemeClr val="bg1"/>
            </a:solidFill>
          </p:spPr>
          <p:txBody>
            <a:bodyPr wrap="none" rtlCol="0">
              <a:spAutoFit/>
            </a:bodyPr>
            <a:lstStyle/>
            <a:p>
              <a:pPr algn="ctr">
                <a:lnSpc>
                  <a:spcPts val="1200"/>
                </a:lnSpc>
              </a:pPr>
              <a:r>
                <a:rPr lang="en-US" sz="1400" dirty="0">
                  <a:solidFill>
                    <a:schemeClr val="tx1"/>
                  </a:solidFill>
                  <a:latin typeface="CF Din" panose="00000400000000000000" pitchFamily="2" charset="0"/>
                </a:rPr>
                <a:t>Press </a:t>
              </a:r>
            </a:p>
            <a:p>
              <a:pPr algn="ctr">
                <a:lnSpc>
                  <a:spcPts val="1200"/>
                </a:lnSpc>
              </a:pPr>
              <a:r>
                <a:rPr lang="en-US" sz="1400" dirty="0" smtClean="0">
                  <a:solidFill>
                    <a:schemeClr val="tx1"/>
                  </a:solidFill>
                  <a:latin typeface="CF Din" panose="00000400000000000000" pitchFamily="2" charset="0"/>
                </a:rPr>
                <a:t>“-” button</a:t>
              </a:r>
              <a:endParaRPr lang="el-GR" sz="1400" dirty="0">
                <a:solidFill>
                  <a:schemeClr val="tx1"/>
                </a:solidFill>
                <a:latin typeface="CF Din" panose="00000400000000000000" pitchFamily="2" charset="0"/>
              </a:endParaRPr>
            </a:p>
          </p:txBody>
        </p:sp>
      </p:grpSp>
      <p:grpSp>
        <p:nvGrpSpPr>
          <p:cNvPr id="17" name="Ομάδα 16"/>
          <p:cNvGrpSpPr/>
          <p:nvPr/>
        </p:nvGrpSpPr>
        <p:grpSpPr>
          <a:xfrm>
            <a:off x="3816658" y="2957845"/>
            <a:ext cx="1219200" cy="2045354"/>
            <a:chOff x="3816658" y="2957845"/>
            <a:chExt cx="1219200" cy="2045354"/>
          </a:xfrm>
        </p:grpSpPr>
        <p:sp>
          <p:nvSpPr>
            <p:cNvPr id="12" name="Στρογγυλεμένο ορθογώνιο 11"/>
            <p:cNvSpPr/>
            <p:nvPr/>
          </p:nvSpPr>
          <p:spPr>
            <a:xfrm>
              <a:off x="3816658" y="2957845"/>
              <a:ext cx="1219200" cy="760095"/>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1600" b="1" dirty="0" smtClean="0">
                  <a:solidFill>
                    <a:schemeClr val="bg1"/>
                  </a:solidFill>
                </a:rPr>
                <a:t>Signal timer end</a:t>
              </a:r>
              <a:endParaRPr lang="el-GR" dirty="0">
                <a:solidFill>
                  <a:schemeClr val="bg1"/>
                </a:solidFill>
              </a:endParaRPr>
            </a:p>
          </p:txBody>
        </p:sp>
        <p:cxnSp>
          <p:nvCxnSpPr>
            <p:cNvPr id="42" name="Ευθύγραμμο βέλος σύνδεσης 41"/>
            <p:cNvCxnSpPr>
              <a:stCxn id="13" idx="0"/>
              <a:endCxn id="12" idx="2"/>
            </p:cNvCxnSpPr>
            <p:nvPr/>
          </p:nvCxnSpPr>
          <p:spPr>
            <a:xfrm flipV="1">
              <a:off x="4395894" y="3717940"/>
              <a:ext cx="30364" cy="128525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9" name="TextBox 18"/>
            <p:cNvSpPr txBox="1"/>
            <p:nvPr/>
          </p:nvSpPr>
          <p:spPr>
            <a:xfrm>
              <a:off x="3856203" y="4069148"/>
              <a:ext cx="1045479" cy="812530"/>
            </a:xfrm>
            <a:prstGeom prst="rect">
              <a:avLst/>
            </a:prstGeom>
            <a:solidFill>
              <a:schemeClr val="bg1"/>
            </a:solidFill>
          </p:spPr>
          <p:txBody>
            <a:bodyPr wrap="none" rtlCol="0">
              <a:spAutoFit/>
            </a:bodyPr>
            <a:lstStyle/>
            <a:p>
              <a:pPr algn="ctr">
                <a:lnSpc>
                  <a:spcPts val="1200"/>
                </a:lnSpc>
              </a:pPr>
              <a:r>
                <a:rPr lang="en-US" sz="1400" dirty="0" smtClean="0">
                  <a:solidFill>
                    <a:schemeClr val="tx1"/>
                  </a:solidFill>
                  <a:latin typeface="CF Din" panose="00000400000000000000" pitchFamily="2" charset="0"/>
                </a:rPr>
                <a:t>Countdown</a:t>
              </a:r>
            </a:p>
            <a:p>
              <a:pPr algn="ctr">
                <a:lnSpc>
                  <a:spcPts val="1200"/>
                </a:lnSpc>
              </a:pPr>
              <a:r>
                <a:rPr lang="en-US" sz="1400" dirty="0">
                  <a:solidFill>
                    <a:schemeClr val="tx1"/>
                  </a:solidFill>
                  <a:latin typeface="CF Din" panose="00000400000000000000" pitchFamily="2" charset="0"/>
                </a:rPr>
                <a:t>o</a:t>
              </a:r>
              <a:r>
                <a:rPr lang="en-US" sz="1400" dirty="0" smtClean="0">
                  <a:solidFill>
                    <a:schemeClr val="tx1"/>
                  </a:solidFill>
                  <a:latin typeface="CF Din" panose="00000400000000000000" pitchFamily="2" charset="0"/>
                </a:rPr>
                <a:t>f timer</a:t>
              </a:r>
            </a:p>
            <a:p>
              <a:pPr algn="ctr">
                <a:lnSpc>
                  <a:spcPts val="1200"/>
                </a:lnSpc>
              </a:pPr>
              <a:r>
                <a:rPr lang="en-US" sz="1400" dirty="0">
                  <a:solidFill>
                    <a:schemeClr val="tx1"/>
                  </a:solidFill>
                  <a:latin typeface="CF Din" panose="00000400000000000000" pitchFamily="2" charset="0"/>
                </a:rPr>
                <a:t>r</a:t>
              </a:r>
              <a:r>
                <a:rPr lang="en-US" sz="1400" dirty="0" smtClean="0">
                  <a:solidFill>
                    <a:schemeClr val="tx1"/>
                  </a:solidFill>
                  <a:latin typeface="CF Din" panose="00000400000000000000" pitchFamily="2" charset="0"/>
                </a:rPr>
                <a:t>eaches 0</a:t>
              </a:r>
            </a:p>
          </p:txBody>
        </p:sp>
      </p:grpSp>
      <p:grpSp>
        <p:nvGrpSpPr>
          <p:cNvPr id="8" name="Ομάδα 7"/>
          <p:cNvGrpSpPr/>
          <p:nvPr/>
        </p:nvGrpSpPr>
        <p:grpSpPr>
          <a:xfrm>
            <a:off x="2443372" y="1111603"/>
            <a:ext cx="1382569" cy="1004164"/>
            <a:chOff x="2443372" y="1111603"/>
            <a:chExt cx="1382569" cy="1004164"/>
          </a:xfrm>
        </p:grpSpPr>
        <p:sp>
          <p:nvSpPr>
            <p:cNvPr id="43" name="Ελεύθερη σχεδίαση 42"/>
            <p:cNvSpPr/>
            <p:nvPr/>
          </p:nvSpPr>
          <p:spPr>
            <a:xfrm>
              <a:off x="2536840" y="1307764"/>
              <a:ext cx="1289101" cy="808003"/>
            </a:xfrm>
            <a:custGeom>
              <a:avLst/>
              <a:gdLst>
                <a:gd name="connsiteX0" fmla="*/ 0 w 1808480"/>
                <a:gd name="connsiteY0" fmla="*/ 2187786 h 2187786"/>
                <a:gd name="connsiteX1" fmla="*/ 1259840 w 1808480"/>
                <a:gd name="connsiteY1" fmla="*/ 1246293 h 2187786"/>
                <a:gd name="connsiteX2" fmla="*/ 1808480 w 1808480"/>
                <a:gd name="connsiteY2" fmla="*/ 0 h 2187786"/>
                <a:gd name="connsiteX0" fmla="*/ 0 w 1808480"/>
                <a:gd name="connsiteY0" fmla="*/ 2187786 h 2187786"/>
                <a:gd name="connsiteX1" fmla="*/ 403962 w 1808480"/>
                <a:gd name="connsiteY1" fmla="*/ 1451119 h 2187786"/>
                <a:gd name="connsiteX2" fmla="*/ 1808480 w 1808480"/>
                <a:gd name="connsiteY2" fmla="*/ 0 h 2187786"/>
                <a:gd name="connsiteX0" fmla="*/ 0 w 1808480"/>
                <a:gd name="connsiteY0" fmla="*/ 2187786 h 2187786"/>
                <a:gd name="connsiteX1" fmla="*/ 403962 w 1808480"/>
                <a:gd name="connsiteY1" fmla="*/ 1451119 h 2187786"/>
                <a:gd name="connsiteX2" fmla="*/ 1808480 w 1808480"/>
                <a:gd name="connsiteY2" fmla="*/ 0 h 2187786"/>
                <a:gd name="connsiteX0" fmla="*/ 0 w 1289101"/>
                <a:gd name="connsiteY0" fmla="*/ 805213 h 805213"/>
                <a:gd name="connsiteX1" fmla="*/ 403962 w 1289101"/>
                <a:gd name="connsiteY1" fmla="*/ 68546 h 805213"/>
                <a:gd name="connsiteX2" fmla="*/ 1289101 w 1289101"/>
                <a:gd name="connsiteY2" fmla="*/ 0 h 805213"/>
                <a:gd name="connsiteX0" fmla="*/ 0 w 1289101"/>
                <a:gd name="connsiteY0" fmla="*/ 826192 h 826192"/>
                <a:gd name="connsiteX1" fmla="*/ 403962 w 1289101"/>
                <a:gd name="connsiteY1" fmla="*/ 89525 h 826192"/>
                <a:gd name="connsiteX2" fmla="*/ 1289101 w 1289101"/>
                <a:gd name="connsiteY2" fmla="*/ 20979 h 826192"/>
                <a:gd name="connsiteX0" fmla="*/ 0 w 1289101"/>
                <a:gd name="connsiteY0" fmla="*/ 806370 h 806370"/>
                <a:gd name="connsiteX1" fmla="*/ 330810 w 1289101"/>
                <a:gd name="connsiteY1" fmla="*/ 216007 h 806370"/>
                <a:gd name="connsiteX2" fmla="*/ 1289101 w 1289101"/>
                <a:gd name="connsiteY2" fmla="*/ 1157 h 806370"/>
                <a:gd name="connsiteX0" fmla="*/ 0 w 1289101"/>
                <a:gd name="connsiteY0" fmla="*/ 806370 h 806370"/>
                <a:gd name="connsiteX1" fmla="*/ 330810 w 1289101"/>
                <a:gd name="connsiteY1" fmla="*/ 216007 h 806370"/>
                <a:gd name="connsiteX2" fmla="*/ 1289101 w 1289101"/>
                <a:gd name="connsiteY2" fmla="*/ 1157 h 806370"/>
                <a:gd name="connsiteX0" fmla="*/ 0 w 1289101"/>
                <a:gd name="connsiteY0" fmla="*/ 808003 h 808003"/>
                <a:gd name="connsiteX1" fmla="*/ 403962 w 1289101"/>
                <a:gd name="connsiteY1" fmla="*/ 151804 h 808003"/>
                <a:gd name="connsiteX2" fmla="*/ 1289101 w 1289101"/>
                <a:gd name="connsiteY2" fmla="*/ 2790 h 808003"/>
              </a:gdLst>
              <a:ahLst/>
              <a:cxnLst>
                <a:cxn ang="0">
                  <a:pos x="connsiteX0" y="connsiteY0"/>
                </a:cxn>
                <a:cxn ang="0">
                  <a:pos x="connsiteX1" y="connsiteY1"/>
                </a:cxn>
                <a:cxn ang="0">
                  <a:pos x="connsiteX2" y="connsiteY2"/>
                </a:cxn>
              </a:cxnLst>
              <a:rect l="l" t="t" r="r" b="b"/>
              <a:pathLst>
                <a:path w="1289101" h="808003">
                  <a:moveTo>
                    <a:pt x="0" y="808003"/>
                  </a:moveTo>
                  <a:cubicBezTo>
                    <a:pt x="32986" y="592725"/>
                    <a:pt x="189112" y="286006"/>
                    <a:pt x="403962" y="151804"/>
                  </a:cubicBezTo>
                  <a:cubicBezTo>
                    <a:pt x="618812" y="17602"/>
                    <a:pt x="909455" y="-9921"/>
                    <a:pt x="1289101" y="2790"/>
                  </a:cubicBezTo>
                </a:path>
              </a:pathLst>
            </a:custGeom>
            <a:ln>
              <a:tailEnd type="arrow"/>
            </a:ln>
          </p:spPr>
          <p:style>
            <a:lnRef idx="2">
              <a:schemeClr val="dk1"/>
            </a:lnRef>
            <a:fillRef idx="0">
              <a:schemeClr val="dk1"/>
            </a:fillRef>
            <a:effectRef idx="1">
              <a:schemeClr val="dk1"/>
            </a:effectRef>
            <a:fontRef idx="minor">
              <a:schemeClr val="tx1"/>
            </a:fontRef>
          </p:style>
          <p:txBody>
            <a:bodyPr rtlCol="0" anchor="ctr"/>
            <a:lstStyle/>
            <a:p>
              <a:pPr algn="ctr"/>
              <a:endParaRPr lang="el-GR"/>
            </a:p>
          </p:txBody>
        </p:sp>
        <p:sp>
          <p:nvSpPr>
            <p:cNvPr id="20" name="TextBox 19"/>
            <p:cNvSpPr txBox="1"/>
            <p:nvPr/>
          </p:nvSpPr>
          <p:spPr>
            <a:xfrm>
              <a:off x="2443372" y="1111603"/>
              <a:ext cx="1019831" cy="812530"/>
            </a:xfrm>
            <a:prstGeom prst="rect">
              <a:avLst/>
            </a:prstGeom>
            <a:solidFill>
              <a:schemeClr val="bg1"/>
            </a:solidFill>
          </p:spPr>
          <p:txBody>
            <a:bodyPr wrap="none" rtlCol="0">
              <a:spAutoFit/>
            </a:bodyPr>
            <a:lstStyle/>
            <a:p>
              <a:pPr algn="ctr">
                <a:lnSpc>
                  <a:spcPts val="1200"/>
                </a:lnSpc>
              </a:pPr>
              <a:r>
                <a:rPr lang="en-US" sz="1400" dirty="0">
                  <a:solidFill>
                    <a:schemeClr val="tx1"/>
                  </a:solidFill>
                  <a:latin typeface="CF Din" panose="00000400000000000000" pitchFamily="2" charset="0"/>
                </a:rPr>
                <a:t>Press </a:t>
              </a:r>
            </a:p>
            <a:p>
              <a:pPr algn="ctr">
                <a:lnSpc>
                  <a:spcPts val="1200"/>
                </a:lnSpc>
              </a:pPr>
              <a:r>
                <a:rPr lang="en-US" sz="1400" dirty="0">
                  <a:solidFill>
                    <a:schemeClr val="tx1"/>
                  </a:solidFill>
                  <a:latin typeface="CF Din" panose="00000400000000000000" pitchFamily="2" charset="0"/>
                </a:rPr>
                <a:t>“Set clock</a:t>
              </a:r>
              <a:r>
                <a:rPr lang="en-US" sz="1400" dirty="0" smtClean="0">
                  <a:solidFill>
                    <a:schemeClr val="tx1"/>
                  </a:solidFill>
                  <a:latin typeface="CF Din" panose="00000400000000000000" pitchFamily="2" charset="0"/>
                </a:rPr>
                <a:t>”</a:t>
              </a:r>
            </a:p>
            <a:p>
              <a:pPr algn="ctr">
                <a:lnSpc>
                  <a:spcPts val="1200"/>
                </a:lnSpc>
              </a:pPr>
              <a:r>
                <a:rPr lang="en-US" sz="1400" dirty="0" smtClean="0">
                  <a:solidFill>
                    <a:schemeClr val="tx1"/>
                  </a:solidFill>
                  <a:latin typeface="CF Din" panose="00000400000000000000" pitchFamily="2" charset="0"/>
                </a:rPr>
                <a:t>button</a:t>
              </a:r>
              <a:endParaRPr lang="el-GR" sz="1400" dirty="0">
                <a:solidFill>
                  <a:schemeClr val="tx1"/>
                </a:solidFill>
                <a:latin typeface="CF Din" panose="00000400000000000000" pitchFamily="2" charset="0"/>
              </a:endParaRPr>
            </a:p>
          </p:txBody>
        </p:sp>
      </p:grpSp>
      <p:grpSp>
        <p:nvGrpSpPr>
          <p:cNvPr id="18" name="Ομάδα 17"/>
          <p:cNvGrpSpPr/>
          <p:nvPr/>
        </p:nvGrpSpPr>
        <p:grpSpPr>
          <a:xfrm>
            <a:off x="3974835" y="1668815"/>
            <a:ext cx="987771" cy="1289030"/>
            <a:chOff x="3974835" y="1668815"/>
            <a:chExt cx="987771" cy="1289030"/>
          </a:xfrm>
        </p:grpSpPr>
        <p:cxnSp>
          <p:nvCxnSpPr>
            <p:cNvPr id="55" name="Ευθύγραμμο βέλος σύνδεσης 54"/>
            <p:cNvCxnSpPr>
              <a:stCxn id="12" idx="0"/>
              <a:endCxn id="6" idx="2"/>
            </p:cNvCxnSpPr>
            <p:nvPr/>
          </p:nvCxnSpPr>
          <p:spPr>
            <a:xfrm flipV="1">
              <a:off x="4426258" y="1668815"/>
              <a:ext cx="23822" cy="128903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8" name="TextBox 27"/>
            <p:cNvSpPr txBox="1"/>
            <p:nvPr/>
          </p:nvSpPr>
          <p:spPr>
            <a:xfrm>
              <a:off x="3974835" y="2113275"/>
              <a:ext cx="987771" cy="529376"/>
            </a:xfrm>
            <a:prstGeom prst="rect">
              <a:avLst/>
            </a:prstGeom>
            <a:solidFill>
              <a:schemeClr val="bg1"/>
            </a:solidFill>
          </p:spPr>
          <p:txBody>
            <a:bodyPr wrap="none" rtlCol="0">
              <a:spAutoFit/>
            </a:bodyPr>
            <a:lstStyle/>
            <a:p>
              <a:pPr algn="ctr">
                <a:lnSpc>
                  <a:spcPts val="1200"/>
                </a:lnSpc>
              </a:pPr>
              <a:r>
                <a:rPr lang="en-US" sz="1400" dirty="0" smtClean="0">
                  <a:solidFill>
                    <a:schemeClr val="tx1"/>
                  </a:solidFill>
                  <a:latin typeface="CF Din" panose="00000400000000000000" pitchFamily="2" charset="0"/>
                </a:rPr>
                <a:t>Press any </a:t>
              </a:r>
            </a:p>
            <a:p>
              <a:pPr algn="ctr">
                <a:lnSpc>
                  <a:spcPts val="1200"/>
                </a:lnSpc>
              </a:pPr>
              <a:r>
                <a:rPr lang="en-US" sz="1400" dirty="0" smtClean="0">
                  <a:solidFill>
                    <a:schemeClr val="tx1"/>
                  </a:solidFill>
                  <a:latin typeface="CF Din" panose="00000400000000000000" pitchFamily="2" charset="0"/>
                </a:rPr>
                <a:t>button</a:t>
              </a:r>
            </a:p>
          </p:txBody>
        </p:sp>
      </p:grpSp>
      <p:sp>
        <p:nvSpPr>
          <p:cNvPr id="3" name="Θέση υποσέλιδου 2"/>
          <p:cNvSpPr>
            <a:spLocks noGrp="1"/>
          </p:cNvSpPr>
          <p:nvPr>
            <p:ph type="ftr" sz="quarter" idx="11"/>
          </p:nvPr>
        </p:nvSpPr>
        <p:spPr/>
        <p:txBody>
          <a:bodyPr/>
          <a:lstStyle/>
          <a:p>
            <a:pPr>
              <a:defRPr/>
            </a:pPr>
            <a:r>
              <a:rPr lang="el-GR" smtClean="0"/>
              <a:t>Εργονομία - ΕΜΠ - Χρηστοκεντρικός Σχεδιασμός</a:t>
            </a:r>
            <a:endParaRPr lang="en-GB" dirty="0"/>
          </a:p>
        </p:txBody>
      </p:sp>
      <p:sp>
        <p:nvSpPr>
          <p:cNvPr id="7" name="Θέση αριθμού διαφάνειας 6"/>
          <p:cNvSpPr>
            <a:spLocks noGrp="1"/>
          </p:cNvSpPr>
          <p:nvPr>
            <p:ph type="sldNum" sz="quarter" idx="12"/>
          </p:nvPr>
        </p:nvSpPr>
        <p:spPr/>
        <p:txBody>
          <a:bodyPr/>
          <a:lstStyle/>
          <a:p>
            <a:pPr>
              <a:defRPr/>
            </a:pPr>
            <a:fld id="{66B988B7-2139-4CED-ACDB-0CAF520E1758}" type="slidenum">
              <a:rPr lang="en-GB" smtClean="0"/>
              <a:pPr>
                <a:defRPr/>
              </a:pPr>
              <a:t>53</a:t>
            </a:fld>
            <a:endParaRPr lang="en-GB" dirty="0"/>
          </a:p>
        </p:txBody>
      </p:sp>
      <p:pic>
        <p:nvPicPr>
          <p:cNvPr id="1843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633"/>
          <a:stretch/>
        </p:blipFill>
        <p:spPr bwMode="auto">
          <a:xfrm>
            <a:off x="411816" y="5280614"/>
            <a:ext cx="229992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0173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fade">
                                      <p:cBhvr>
                                        <p:cTn id="57" dur="500"/>
                                        <p:tgtEl>
                                          <p:spTgt spid="3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fade">
                                      <p:cBhvr>
                                        <p:cTn id="6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Στρογγυλεμένο ορθογώνιο 13"/>
          <p:cNvSpPr/>
          <p:nvPr/>
        </p:nvSpPr>
        <p:spPr>
          <a:xfrm>
            <a:off x="6309360" y="2109203"/>
            <a:ext cx="1219200" cy="760095"/>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1600" b="1" dirty="0" smtClean="0">
                <a:solidFill>
                  <a:schemeClr val="bg1"/>
                </a:solidFill>
              </a:rPr>
              <a:t>Set timer</a:t>
            </a:r>
            <a:endParaRPr lang="el-GR" sz="1200" b="1" dirty="0" smtClean="0">
              <a:solidFill>
                <a:schemeClr val="bg1"/>
              </a:solidFill>
            </a:endParaRPr>
          </a:p>
        </p:txBody>
      </p:sp>
      <p:sp>
        <p:nvSpPr>
          <p:cNvPr id="13" name="Στρογγυλεμένο ορθογώνιο 12"/>
          <p:cNvSpPr/>
          <p:nvPr/>
        </p:nvSpPr>
        <p:spPr>
          <a:xfrm>
            <a:off x="3786294" y="5008191"/>
            <a:ext cx="1219200" cy="760095"/>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1600" b="1" dirty="0" smtClean="0">
                <a:solidFill>
                  <a:schemeClr val="bg1"/>
                </a:solidFill>
              </a:rPr>
              <a:t>Timer</a:t>
            </a:r>
          </a:p>
          <a:p>
            <a:pPr algn="ctr"/>
            <a:r>
              <a:rPr lang="en-US" sz="1600" b="1" dirty="0" smtClean="0">
                <a:solidFill>
                  <a:schemeClr val="bg1"/>
                </a:solidFill>
              </a:rPr>
              <a:t>countdown</a:t>
            </a:r>
            <a:endParaRPr lang="el-GR" sz="1200" b="1" dirty="0" smtClean="0">
              <a:solidFill>
                <a:schemeClr val="bg1"/>
              </a:solidFill>
            </a:endParaRPr>
          </a:p>
        </p:txBody>
      </p:sp>
      <p:sp>
        <p:nvSpPr>
          <p:cNvPr id="65" name="Ελεύθερη σχεδίαση 64"/>
          <p:cNvSpPr/>
          <p:nvPr/>
        </p:nvSpPr>
        <p:spPr>
          <a:xfrm>
            <a:off x="4741333" y="2832046"/>
            <a:ext cx="1625600" cy="2181014"/>
          </a:xfrm>
          <a:custGeom>
            <a:avLst/>
            <a:gdLst>
              <a:gd name="connsiteX0" fmla="*/ 1625600 w 1625600"/>
              <a:gd name="connsiteY0" fmla="*/ 0 h 2181014"/>
              <a:gd name="connsiteX1" fmla="*/ 690880 w 1625600"/>
              <a:gd name="connsiteY1" fmla="*/ 873760 h 2181014"/>
              <a:gd name="connsiteX2" fmla="*/ 0 w 1625600"/>
              <a:gd name="connsiteY2" fmla="*/ 2181014 h 2181014"/>
            </a:gdLst>
            <a:ahLst/>
            <a:cxnLst>
              <a:cxn ang="0">
                <a:pos x="connsiteX0" y="connsiteY0"/>
              </a:cxn>
              <a:cxn ang="0">
                <a:pos x="connsiteX1" y="connsiteY1"/>
              </a:cxn>
              <a:cxn ang="0">
                <a:pos x="connsiteX2" y="connsiteY2"/>
              </a:cxn>
            </a:cxnLst>
            <a:rect l="l" t="t" r="r" b="b"/>
            <a:pathLst>
              <a:path w="1625600" h="2181014">
                <a:moveTo>
                  <a:pt x="1625600" y="0"/>
                </a:moveTo>
                <a:cubicBezTo>
                  <a:pt x="1293706" y="255129"/>
                  <a:pt x="961813" y="510258"/>
                  <a:pt x="690880" y="873760"/>
                </a:cubicBezTo>
                <a:cubicBezTo>
                  <a:pt x="419947" y="1237262"/>
                  <a:pt x="94827" y="1905565"/>
                  <a:pt x="0" y="2181014"/>
                </a:cubicBezTo>
              </a:path>
            </a:pathLst>
          </a:custGeom>
          <a:ln>
            <a:tailEnd type="arrow"/>
          </a:ln>
        </p:spPr>
        <p:style>
          <a:lnRef idx="2">
            <a:schemeClr val="dk1"/>
          </a:lnRef>
          <a:fillRef idx="0">
            <a:schemeClr val="dk1"/>
          </a:fillRef>
          <a:effectRef idx="1">
            <a:schemeClr val="dk1"/>
          </a:effectRef>
          <a:fontRef idx="minor">
            <a:schemeClr val="tx1"/>
          </a:fontRef>
        </p:style>
        <p:txBody>
          <a:bodyPr rtlCol="0" anchor="ctr"/>
          <a:lstStyle/>
          <a:p>
            <a:pPr algn="ctr"/>
            <a:endParaRPr lang="el-GR"/>
          </a:p>
        </p:txBody>
      </p:sp>
      <p:sp>
        <p:nvSpPr>
          <p:cNvPr id="61" name="Ελεύθερη σχεδίαση 60"/>
          <p:cNvSpPr/>
          <p:nvPr/>
        </p:nvSpPr>
        <p:spPr>
          <a:xfrm>
            <a:off x="7498080" y="2382637"/>
            <a:ext cx="1195429" cy="605831"/>
          </a:xfrm>
          <a:custGeom>
            <a:avLst/>
            <a:gdLst>
              <a:gd name="connsiteX0" fmla="*/ 13547 w 1151473"/>
              <a:gd name="connsiteY0" fmla="*/ 7510 h 325857"/>
              <a:gd name="connsiteX1" fmla="*/ 1151467 w 1151473"/>
              <a:gd name="connsiteY1" fmla="*/ 41377 h 325857"/>
              <a:gd name="connsiteX2" fmla="*/ 0 w 1151473"/>
              <a:gd name="connsiteY2" fmla="*/ 325857 h 325857"/>
              <a:gd name="connsiteX0" fmla="*/ 13547 w 1192113"/>
              <a:gd name="connsiteY0" fmla="*/ 613 h 318960"/>
              <a:gd name="connsiteX1" fmla="*/ 1192107 w 1192113"/>
              <a:gd name="connsiteY1" fmla="*/ 149627 h 318960"/>
              <a:gd name="connsiteX2" fmla="*/ 0 w 1192113"/>
              <a:gd name="connsiteY2" fmla="*/ 318960 h 318960"/>
              <a:gd name="connsiteX0" fmla="*/ 13547 w 1196477"/>
              <a:gd name="connsiteY0" fmla="*/ 53272 h 371619"/>
              <a:gd name="connsiteX1" fmla="*/ 1192107 w 1196477"/>
              <a:gd name="connsiteY1" fmla="*/ 202286 h 371619"/>
              <a:gd name="connsiteX2" fmla="*/ 0 w 1196477"/>
              <a:gd name="connsiteY2" fmla="*/ 371619 h 371619"/>
              <a:gd name="connsiteX0" fmla="*/ 13547 w 1195255"/>
              <a:gd name="connsiteY0" fmla="*/ 53272 h 533090"/>
              <a:gd name="connsiteX1" fmla="*/ 1192107 w 1195255"/>
              <a:gd name="connsiteY1" fmla="*/ 202286 h 533090"/>
              <a:gd name="connsiteX2" fmla="*/ 0 w 1195255"/>
              <a:gd name="connsiteY2" fmla="*/ 371619 h 533090"/>
              <a:gd name="connsiteX0" fmla="*/ 13547 w 1195255"/>
              <a:gd name="connsiteY0" fmla="*/ 137836 h 617654"/>
              <a:gd name="connsiteX1" fmla="*/ 1192107 w 1195255"/>
              <a:gd name="connsiteY1" fmla="*/ 286850 h 617654"/>
              <a:gd name="connsiteX2" fmla="*/ 0 w 1195255"/>
              <a:gd name="connsiteY2" fmla="*/ 456183 h 617654"/>
              <a:gd name="connsiteX0" fmla="*/ 13547 w 1195429"/>
              <a:gd name="connsiteY0" fmla="*/ 137836 h 605831"/>
              <a:gd name="connsiteX1" fmla="*/ 1192107 w 1195429"/>
              <a:gd name="connsiteY1" fmla="*/ 286850 h 605831"/>
              <a:gd name="connsiteX2" fmla="*/ 0 w 1195429"/>
              <a:gd name="connsiteY2" fmla="*/ 456183 h 605831"/>
            </a:gdLst>
            <a:ahLst/>
            <a:cxnLst>
              <a:cxn ang="0">
                <a:pos x="connsiteX0" y="connsiteY0"/>
              </a:cxn>
              <a:cxn ang="0">
                <a:pos x="connsiteX1" y="connsiteY1"/>
              </a:cxn>
              <a:cxn ang="0">
                <a:pos x="connsiteX2" y="connsiteY2"/>
              </a:cxn>
            </a:cxnLst>
            <a:rect l="l" t="t" r="r" b="b"/>
            <a:pathLst>
              <a:path w="1195429" h="605831">
                <a:moveTo>
                  <a:pt x="13547" y="137836"/>
                </a:moveTo>
                <a:cubicBezTo>
                  <a:pt x="570090" y="-81733"/>
                  <a:pt x="1126632" y="-43914"/>
                  <a:pt x="1192107" y="286850"/>
                </a:cubicBezTo>
                <a:cubicBezTo>
                  <a:pt x="1257582" y="617614"/>
                  <a:pt x="337536" y="719778"/>
                  <a:pt x="0" y="456183"/>
                </a:cubicBezTo>
              </a:path>
            </a:pathLst>
          </a:custGeom>
          <a:ln>
            <a:tailEnd type="arrow"/>
          </a:ln>
        </p:spPr>
        <p:style>
          <a:lnRef idx="2">
            <a:schemeClr val="dk1"/>
          </a:lnRef>
          <a:fillRef idx="0">
            <a:schemeClr val="dk1"/>
          </a:fillRef>
          <a:effectRef idx="1">
            <a:schemeClr val="dk1"/>
          </a:effectRef>
          <a:fontRef idx="minor">
            <a:schemeClr val="tx1"/>
          </a:fontRef>
        </p:style>
        <p:txBody>
          <a:bodyPr rtlCol="0" anchor="ctr"/>
          <a:lstStyle/>
          <a:p>
            <a:pPr algn="ctr"/>
            <a:endParaRPr lang="el-GR"/>
          </a:p>
        </p:txBody>
      </p:sp>
      <p:sp>
        <p:nvSpPr>
          <p:cNvPr id="34" name="TextBox 33"/>
          <p:cNvSpPr txBox="1"/>
          <p:nvPr/>
        </p:nvSpPr>
        <p:spPr>
          <a:xfrm>
            <a:off x="8079862" y="2511648"/>
            <a:ext cx="954107" cy="529376"/>
          </a:xfrm>
          <a:prstGeom prst="rect">
            <a:avLst/>
          </a:prstGeom>
          <a:solidFill>
            <a:schemeClr val="bg1"/>
          </a:solidFill>
        </p:spPr>
        <p:txBody>
          <a:bodyPr wrap="none" rtlCol="0">
            <a:spAutoFit/>
          </a:bodyPr>
          <a:lstStyle/>
          <a:p>
            <a:pPr algn="ctr">
              <a:lnSpc>
                <a:spcPts val="1200"/>
              </a:lnSpc>
            </a:pPr>
            <a:r>
              <a:rPr lang="en-US" sz="1400" dirty="0">
                <a:solidFill>
                  <a:schemeClr val="tx1"/>
                </a:solidFill>
                <a:latin typeface="CF Din" panose="00000400000000000000" pitchFamily="2" charset="0"/>
              </a:rPr>
              <a:t>Press </a:t>
            </a:r>
          </a:p>
          <a:p>
            <a:pPr algn="ctr">
              <a:lnSpc>
                <a:spcPts val="1200"/>
              </a:lnSpc>
            </a:pPr>
            <a:r>
              <a:rPr lang="en-US" sz="1400" dirty="0" smtClean="0">
                <a:solidFill>
                  <a:schemeClr val="tx1"/>
                </a:solidFill>
                <a:latin typeface="CF Din" panose="00000400000000000000" pitchFamily="2" charset="0"/>
              </a:rPr>
              <a:t>“+” button</a:t>
            </a:r>
            <a:endParaRPr lang="el-GR" sz="1400" dirty="0">
              <a:solidFill>
                <a:schemeClr val="tx1"/>
              </a:solidFill>
              <a:latin typeface="CF Din" panose="00000400000000000000" pitchFamily="2" charset="0"/>
            </a:endParaRPr>
          </a:p>
        </p:txBody>
      </p:sp>
      <p:sp>
        <p:nvSpPr>
          <p:cNvPr id="38" name="TextBox 37"/>
          <p:cNvSpPr txBox="1"/>
          <p:nvPr/>
        </p:nvSpPr>
        <p:spPr>
          <a:xfrm>
            <a:off x="7538575" y="1196752"/>
            <a:ext cx="994183" cy="497059"/>
          </a:xfrm>
          <a:prstGeom prst="rect">
            <a:avLst/>
          </a:prstGeom>
          <a:solidFill>
            <a:schemeClr val="bg1"/>
          </a:solidFill>
        </p:spPr>
        <p:txBody>
          <a:bodyPr wrap="none" rtlCol="0">
            <a:spAutoFit/>
          </a:bodyPr>
          <a:lstStyle/>
          <a:p>
            <a:pPr algn="ctr">
              <a:lnSpc>
                <a:spcPts val="1200"/>
              </a:lnSpc>
            </a:pPr>
            <a:r>
              <a:rPr lang="en-US" sz="1050" i="1" dirty="0" smtClean="0">
                <a:solidFill>
                  <a:schemeClr val="tx1"/>
                </a:solidFill>
                <a:latin typeface="CF Din" panose="00000400000000000000" pitchFamily="2" charset="0"/>
              </a:rPr>
              <a:t>Reduce time</a:t>
            </a:r>
          </a:p>
          <a:p>
            <a:pPr algn="ctr">
              <a:lnSpc>
                <a:spcPts val="1200"/>
              </a:lnSpc>
            </a:pPr>
            <a:r>
              <a:rPr lang="en-US" sz="1050" i="1" dirty="0" smtClean="0">
                <a:solidFill>
                  <a:schemeClr val="tx1"/>
                </a:solidFill>
                <a:latin typeface="CF Din" panose="00000400000000000000" pitchFamily="2" charset="0"/>
              </a:rPr>
              <a:t>by one minute</a:t>
            </a:r>
            <a:endParaRPr lang="el-GR" sz="800" i="1" dirty="0">
              <a:solidFill>
                <a:schemeClr val="tx1"/>
              </a:solidFill>
              <a:latin typeface="CF Din" panose="00000400000000000000" pitchFamily="2" charset="0"/>
            </a:endParaRPr>
          </a:p>
        </p:txBody>
      </p:sp>
      <p:sp>
        <p:nvSpPr>
          <p:cNvPr id="39" name="TextBox 38"/>
          <p:cNvSpPr txBox="1"/>
          <p:nvPr/>
        </p:nvSpPr>
        <p:spPr>
          <a:xfrm>
            <a:off x="3541482" y="4353838"/>
            <a:ext cx="1093569" cy="497059"/>
          </a:xfrm>
          <a:prstGeom prst="rect">
            <a:avLst/>
          </a:prstGeom>
          <a:solidFill>
            <a:schemeClr val="bg1"/>
          </a:solidFill>
        </p:spPr>
        <p:txBody>
          <a:bodyPr wrap="none" rtlCol="0">
            <a:spAutoFit/>
          </a:bodyPr>
          <a:lstStyle/>
          <a:p>
            <a:pPr algn="ctr">
              <a:lnSpc>
                <a:spcPts val="1200"/>
              </a:lnSpc>
            </a:pPr>
            <a:r>
              <a:rPr lang="en-US" sz="1050" i="1" dirty="0" smtClean="0">
                <a:solidFill>
                  <a:schemeClr val="tx1"/>
                </a:solidFill>
                <a:latin typeface="CF Din" panose="00000400000000000000" pitchFamily="2" charset="0"/>
              </a:rPr>
              <a:t>Time goes back</a:t>
            </a:r>
          </a:p>
          <a:p>
            <a:pPr algn="ctr">
              <a:lnSpc>
                <a:spcPts val="1200"/>
              </a:lnSpc>
            </a:pPr>
            <a:r>
              <a:rPr lang="en-US" sz="1050" i="1" dirty="0" smtClean="0">
                <a:solidFill>
                  <a:schemeClr val="tx1"/>
                </a:solidFill>
                <a:latin typeface="CF Din" panose="00000400000000000000" pitchFamily="2" charset="0"/>
              </a:rPr>
              <a:t>by one minute</a:t>
            </a:r>
            <a:endParaRPr lang="el-GR" sz="800" i="1" dirty="0">
              <a:solidFill>
                <a:schemeClr val="tx1"/>
              </a:solidFill>
              <a:latin typeface="CF Din" panose="00000400000000000000" pitchFamily="2" charset="0"/>
            </a:endParaRPr>
          </a:p>
        </p:txBody>
      </p:sp>
      <p:sp>
        <p:nvSpPr>
          <p:cNvPr id="40" name="TextBox 39"/>
          <p:cNvSpPr txBox="1"/>
          <p:nvPr/>
        </p:nvSpPr>
        <p:spPr>
          <a:xfrm>
            <a:off x="4111021" y="6013695"/>
            <a:ext cx="1258679" cy="497059"/>
          </a:xfrm>
          <a:prstGeom prst="rect">
            <a:avLst/>
          </a:prstGeom>
          <a:solidFill>
            <a:schemeClr val="bg1"/>
          </a:solidFill>
        </p:spPr>
        <p:txBody>
          <a:bodyPr wrap="none" rtlCol="0">
            <a:spAutoFit/>
          </a:bodyPr>
          <a:lstStyle/>
          <a:p>
            <a:pPr algn="ctr">
              <a:lnSpc>
                <a:spcPts val="1200"/>
              </a:lnSpc>
            </a:pPr>
            <a:r>
              <a:rPr lang="en-US" sz="1050" i="1" dirty="0" smtClean="0">
                <a:solidFill>
                  <a:schemeClr val="tx1"/>
                </a:solidFill>
                <a:latin typeface="CF Din" panose="00000400000000000000" pitchFamily="2" charset="0"/>
              </a:rPr>
              <a:t>Time goes forward</a:t>
            </a:r>
          </a:p>
          <a:p>
            <a:pPr algn="ctr">
              <a:lnSpc>
                <a:spcPts val="1200"/>
              </a:lnSpc>
            </a:pPr>
            <a:r>
              <a:rPr lang="en-US" sz="1050" i="1" dirty="0">
                <a:solidFill>
                  <a:schemeClr val="tx1"/>
                </a:solidFill>
                <a:latin typeface="CF Din" panose="00000400000000000000" pitchFamily="2" charset="0"/>
              </a:rPr>
              <a:t>b</a:t>
            </a:r>
            <a:r>
              <a:rPr lang="en-US" sz="1050" i="1" dirty="0" smtClean="0">
                <a:solidFill>
                  <a:schemeClr val="tx1"/>
                </a:solidFill>
                <a:latin typeface="CF Din" panose="00000400000000000000" pitchFamily="2" charset="0"/>
              </a:rPr>
              <a:t>y one minute</a:t>
            </a:r>
            <a:endParaRPr lang="el-GR" sz="800" i="1" dirty="0">
              <a:solidFill>
                <a:schemeClr val="tx1"/>
              </a:solidFill>
              <a:latin typeface="CF Din" panose="00000400000000000000" pitchFamily="2" charset="0"/>
            </a:endParaRPr>
          </a:p>
        </p:txBody>
      </p:sp>
      <p:sp>
        <p:nvSpPr>
          <p:cNvPr id="41" name="TextBox 40"/>
          <p:cNvSpPr txBox="1"/>
          <p:nvPr/>
        </p:nvSpPr>
        <p:spPr>
          <a:xfrm>
            <a:off x="7524328" y="3062306"/>
            <a:ext cx="1572866" cy="747897"/>
          </a:xfrm>
          <a:prstGeom prst="rect">
            <a:avLst/>
          </a:prstGeom>
          <a:solidFill>
            <a:schemeClr val="bg1"/>
          </a:solidFill>
        </p:spPr>
        <p:txBody>
          <a:bodyPr wrap="none" rtlCol="0">
            <a:spAutoFit/>
          </a:bodyPr>
          <a:lstStyle/>
          <a:p>
            <a:pPr algn="ctr">
              <a:lnSpc>
                <a:spcPts val="1200"/>
              </a:lnSpc>
            </a:pPr>
            <a:r>
              <a:rPr lang="en-US" sz="1050" i="1" dirty="0" smtClean="0">
                <a:solidFill>
                  <a:schemeClr val="tx1"/>
                </a:solidFill>
                <a:latin typeface="CF Din" panose="00000400000000000000" pitchFamily="2" charset="0"/>
              </a:rPr>
              <a:t>Time goes forward</a:t>
            </a:r>
          </a:p>
          <a:p>
            <a:pPr algn="ctr">
              <a:lnSpc>
                <a:spcPts val="1200"/>
              </a:lnSpc>
            </a:pPr>
            <a:r>
              <a:rPr lang="en-US" sz="1050" i="1" dirty="0">
                <a:solidFill>
                  <a:schemeClr val="tx1"/>
                </a:solidFill>
                <a:latin typeface="CF Din" panose="00000400000000000000" pitchFamily="2" charset="0"/>
              </a:rPr>
              <a:t>t</a:t>
            </a:r>
            <a:r>
              <a:rPr lang="en-US" sz="1050" i="1" dirty="0" smtClean="0">
                <a:solidFill>
                  <a:schemeClr val="tx1"/>
                </a:solidFill>
                <a:latin typeface="CF Din" panose="00000400000000000000" pitchFamily="2" charset="0"/>
              </a:rPr>
              <a:t>o the next number of </a:t>
            </a:r>
          </a:p>
          <a:p>
            <a:pPr algn="ctr">
              <a:lnSpc>
                <a:spcPts val="1200"/>
              </a:lnSpc>
            </a:pPr>
            <a:r>
              <a:rPr lang="en-US" sz="1050" i="1" dirty="0" smtClean="0">
                <a:solidFill>
                  <a:schemeClr val="tx1"/>
                </a:solidFill>
                <a:latin typeface="CF Din" panose="00000400000000000000" pitchFamily="2" charset="0"/>
              </a:rPr>
              <a:t>minutes divisible by five</a:t>
            </a:r>
            <a:endParaRPr lang="el-GR" sz="800" i="1" dirty="0">
              <a:solidFill>
                <a:schemeClr val="tx1"/>
              </a:solidFill>
              <a:latin typeface="CF Din" panose="00000400000000000000" pitchFamily="2" charset="0"/>
            </a:endParaRPr>
          </a:p>
        </p:txBody>
      </p:sp>
      <p:sp>
        <p:nvSpPr>
          <p:cNvPr id="57" name="Ελεύθερη σχεδίαση 56"/>
          <p:cNvSpPr/>
          <p:nvPr/>
        </p:nvSpPr>
        <p:spPr>
          <a:xfrm>
            <a:off x="7227148" y="1626388"/>
            <a:ext cx="1358941" cy="708798"/>
          </a:xfrm>
          <a:custGeom>
            <a:avLst/>
            <a:gdLst>
              <a:gd name="connsiteX0" fmla="*/ 0 w 813941"/>
              <a:gd name="connsiteY0" fmla="*/ 522220 h 985514"/>
              <a:gd name="connsiteX1" fmla="*/ 799254 w 813941"/>
              <a:gd name="connsiteY1" fmla="*/ 7447 h 985514"/>
              <a:gd name="connsiteX2" fmla="*/ 494454 w 813941"/>
              <a:gd name="connsiteY2" fmla="*/ 867660 h 985514"/>
              <a:gd name="connsiteX3" fmla="*/ 196427 w 813941"/>
              <a:gd name="connsiteY3" fmla="*/ 955714 h 985514"/>
              <a:gd name="connsiteX0" fmla="*/ 0 w 1199493"/>
              <a:gd name="connsiteY0" fmla="*/ 515528 h 951120"/>
              <a:gd name="connsiteX1" fmla="*/ 799254 w 1199493"/>
              <a:gd name="connsiteY1" fmla="*/ 755 h 951120"/>
              <a:gd name="connsiteX2" fmla="*/ 1178561 w 1199493"/>
              <a:gd name="connsiteY2" fmla="*/ 413928 h 951120"/>
              <a:gd name="connsiteX3" fmla="*/ 196427 w 1199493"/>
              <a:gd name="connsiteY3" fmla="*/ 949022 h 951120"/>
              <a:gd name="connsiteX0" fmla="*/ 20320 w 1231855"/>
              <a:gd name="connsiteY0" fmla="*/ 515658 h 1207948"/>
              <a:gd name="connsiteX1" fmla="*/ 819574 w 1231855"/>
              <a:gd name="connsiteY1" fmla="*/ 885 h 1207948"/>
              <a:gd name="connsiteX2" fmla="*/ 1198881 w 1231855"/>
              <a:gd name="connsiteY2" fmla="*/ 414058 h 1207948"/>
              <a:gd name="connsiteX3" fmla="*/ 0 w 1231855"/>
              <a:gd name="connsiteY3" fmla="*/ 1206539 h 1207948"/>
              <a:gd name="connsiteX0" fmla="*/ 20320 w 1231855"/>
              <a:gd name="connsiteY0" fmla="*/ 515658 h 1206539"/>
              <a:gd name="connsiteX1" fmla="*/ 819574 w 1231855"/>
              <a:gd name="connsiteY1" fmla="*/ 885 h 1206539"/>
              <a:gd name="connsiteX2" fmla="*/ 1198881 w 1231855"/>
              <a:gd name="connsiteY2" fmla="*/ 414058 h 1206539"/>
              <a:gd name="connsiteX3" fmla="*/ 0 w 1231855"/>
              <a:gd name="connsiteY3" fmla="*/ 1206539 h 1206539"/>
              <a:gd name="connsiteX0" fmla="*/ 20320 w 1307316"/>
              <a:gd name="connsiteY0" fmla="*/ 101832 h 874190"/>
              <a:gd name="connsiteX1" fmla="*/ 1117601 w 1307316"/>
              <a:gd name="connsiteY1" fmla="*/ 873992 h 874190"/>
              <a:gd name="connsiteX2" fmla="*/ 1198881 w 1307316"/>
              <a:gd name="connsiteY2" fmla="*/ 232 h 874190"/>
              <a:gd name="connsiteX3" fmla="*/ 0 w 1307316"/>
              <a:gd name="connsiteY3" fmla="*/ 792713 h 874190"/>
              <a:gd name="connsiteX0" fmla="*/ 20320 w 1165829"/>
              <a:gd name="connsiteY0" fmla="*/ 50799 h 825517"/>
              <a:gd name="connsiteX1" fmla="*/ 1117601 w 1165829"/>
              <a:gd name="connsiteY1" fmla="*/ 822959 h 825517"/>
              <a:gd name="connsiteX2" fmla="*/ 873761 w 1165829"/>
              <a:gd name="connsiteY2" fmla="*/ 314959 h 825517"/>
              <a:gd name="connsiteX3" fmla="*/ 0 w 1165829"/>
              <a:gd name="connsiteY3" fmla="*/ 741680 h 825517"/>
              <a:gd name="connsiteX0" fmla="*/ 270933 w 1148843"/>
              <a:gd name="connsiteY0" fmla="*/ 705028 h 705028"/>
              <a:gd name="connsiteX1" fmla="*/ 1117601 w 1148843"/>
              <a:gd name="connsiteY1" fmla="*/ 508601 h 705028"/>
              <a:gd name="connsiteX2" fmla="*/ 873761 w 1148843"/>
              <a:gd name="connsiteY2" fmla="*/ 601 h 705028"/>
              <a:gd name="connsiteX3" fmla="*/ 0 w 1148843"/>
              <a:gd name="connsiteY3" fmla="*/ 427322 h 705028"/>
              <a:gd name="connsiteX0" fmla="*/ 270933 w 1148843"/>
              <a:gd name="connsiteY0" fmla="*/ 705028 h 726515"/>
              <a:gd name="connsiteX1" fmla="*/ 1117601 w 1148843"/>
              <a:gd name="connsiteY1" fmla="*/ 508601 h 726515"/>
              <a:gd name="connsiteX2" fmla="*/ 873761 w 1148843"/>
              <a:gd name="connsiteY2" fmla="*/ 601 h 726515"/>
              <a:gd name="connsiteX3" fmla="*/ 0 w 1148843"/>
              <a:gd name="connsiteY3" fmla="*/ 427322 h 726515"/>
              <a:gd name="connsiteX0" fmla="*/ 270933 w 1229909"/>
              <a:gd name="connsiteY0" fmla="*/ 704457 h 719329"/>
              <a:gd name="connsiteX1" fmla="*/ 1205654 w 1229909"/>
              <a:gd name="connsiteY1" fmla="*/ 406430 h 719329"/>
              <a:gd name="connsiteX2" fmla="*/ 873761 w 1229909"/>
              <a:gd name="connsiteY2" fmla="*/ 30 h 719329"/>
              <a:gd name="connsiteX3" fmla="*/ 0 w 1229909"/>
              <a:gd name="connsiteY3" fmla="*/ 426751 h 719329"/>
              <a:gd name="connsiteX0" fmla="*/ 284480 w 1229128"/>
              <a:gd name="connsiteY0" fmla="*/ 690909 h 706319"/>
              <a:gd name="connsiteX1" fmla="*/ 1205654 w 1229128"/>
              <a:gd name="connsiteY1" fmla="*/ 406429 h 706319"/>
              <a:gd name="connsiteX2" fmla="*/ 873761 w 1229128"/>
              <a:gd name="connsiteY2" fmla="*/ 29 h 706319"/>
              <a:gd name="connsiteX3" fmla="*/ 0 w 1229128"/>
              <a:gd name="connsiteY3" fmla="*/ 426750 h 706319"/>
              <a:gd name="connsiteX0" fmla="*/ 284480 w 876840"/>
              <a:gd name="connsiteY0" fmla="*/ 690880 h 690880"/>
              <a:gd name="connsiteX1" fmla="*/ 873761 w 876840"/>
              <a:gd name="connsiteY1" fmla="*/ 0 h 690880"/>
              <a:gd name="connsiteX2" fmla="*/ 0 w 876840"/>
              <a:gd name="connsiteY2" fmla="*/ 426721 h 690880"/>
              <a:gd name="connsiteX0" fmla="*/ 284480 w 1308974"/>
              <a:gd name="connsiteY0" fmla="*/ 535093 h 535093"/>
              <a:gd name="connsiteX1" fmla="*/ 1307254 w 1308974"/>
              <a:gd name="connsiteY1" fmla="*/ 0 h 535093"/>
              <a:gd name="connsiteX2" fmla="*/ 0 w 1308974"/>
              <a:gd name="connsiteY2" fmla="*/ 270934 h 535093"/>
              <a:gd name="connsiteX0" fmla="*/ 284480 w 1352375"/>
              <a:gd name="connsiteY0" fmla="*/ 672839 h 672839"/>
              <a:gd name="connsiteX1" fmla="*/ 1307254 w 1352375"/>
              <a:gd name="connsiteY1" fmla="*/ 137746 h 672839"/>
              <a:gd name="connsiteX2" fmla="*/ 0 w 1352375"/>
              <a:gd name="connsiteY2" fmla="*/ 408680 h 672839"/>
              <a:gd name="connsiteX0" fmla="*/ 284480 w 1356000"/>
              <a:gd name="connsiteY0" fmla="*/ 672839 h 685160"/>
              <a:gd name="connsiteX1" fmla="*/ 1307254 w 1356000"/>
              <a:gd name="connsiteY1" fmla="*/ 137746 h 685160"/>
              <a:gd name="connsiteX2" fmla="*/ 0 w 1356000"/>
              <a:gd name="connsiteY2" fmla="*/ 408680 h 685160"/>
              <a:gd name="connsiteX0" fmla="*/ 284480 w 1303936"/>
              <a:gd name="connsiteY0" fmla="*/ 728429 h 738684"/>
              <a:gd name="connsiteX1" fmla="*/ 1253068 w 1303936"/>
              <a:gd name="connsiteY1" fmla="*/ 125603 h 738684"/>
              <a:gd name="connsiteX2" fmla="*/ 0 w 1303936"/>
              <a:gd name="connsiteY2" fmla="*/ 464270 h 738684"/>
              <a:gd name="connsiteX0" fmla="*/ 284480 w 1330265"/>
              <a:gd name="connsiteY0" fmla="*/ 705492 h 714554"/>
              <a:gd name="connsiteX1" fmla="*/ 1253068 w 1330265"/>
              <a:gd name="connsiteY1" fmla="*/ 102666 h 714554"/>
              <a:gd name="connsiteX2" fmla="*/ 0 w 1330265"/>
              <a:gd name="connsiteY2" fmla="*/ 441333 h 714554"/>
              <a:gd name="connsiteX0" fmla="*/ 298026 w 1268863"/>
              <a:gd name="connsiteY0" fmla="*/ 606419 h 612172"/>
              <a:gd name="connsiteX1" fmla="*/ 1266614 w 1268863"/>
              <a:gd name="connsiteY1" fmla="*/ 3593 h 612172"/>
              <a:gd name="connsiteX2" fmla="*/ 0 w 1268863"/>
              <a:gd name="connsiteY2" fmla="*/ 403220 h 612172"/>
              <a:gd name="connsiteX0" fmla="*/ 298026 w 1268863"/>
              <a:gd name="connsiteY0" fmla="*/ 624716 h 630469"/>
              <a:gd name="connsiteX1" fmla="*/ 1266614 w 1268863"/>
              <a:gd name="connsiteY1" fmla="*/ 21890 h 630469"/>
              <a:gd name="connsiteX2" fmla="*/ 0 w 1268863"/>
              <a:gd name="connsiteY2" fmla="*/ 421517 h 630469"/>
              <a:gd name="connsiteX0" fmla="*/ 298026 w 1326597"/>
              <a:gd name="connsiteY0" fmla="*/ 747615 h 757021"/>
              <a:gd name="connsiteX1" fmla="*/ 1266614 w 1326597"/>
              <a:gd name="connsiteY1" fmla="*/ 144789 h 757021"/>
              <a:gd name="connsiteX2" fmla="*/ 0 w 1326597"/>
              <a:gd name="connsiteY2" fmla="*/ 544416 h 757021"/>
              <a:gd name="connsiteX0" fmla="*/ 298026 w 1358941"/>
              <a:gd name="connsiteY0" fmla="*/ 697661 h 708798"/>
              <a:gd name="connsiteX1" fmla="*/ 1300481 w 1358941"/>
              <a:gd name="connsiteY1" fmla="*/ 162569 h 708798"/>
              <a:gd name="connsiteX2" fmla="*/ 0 w 1358941"/>
              <a:gd name="connsiteY2" fmla="*/ 494462 h 708798"/>
            </a:gdLst>
            <a:ahLst/>
            <a:cxnLst>
              <a:cxn ang="0">
                <a:pos x="connsiteX0" y="connsiteY0"/>
              </a:cxn>
              <a:cxn ang="0">
                <a:pos x="connsiteX1" y="connsiteY1"/>
              </a:cxn>
              <a:cxn ang="0">
                <a:pos x="connsiteX2" y="connsiteY2"/>
              </a:cxn>
            </a:cxnLst>
            <a:rect l="l" t="t" r="r" b="b"/>
            <a:pathLst>
              <a:path w="1358941" h="708798">
                <a:moveTo>
                  <a:pt x="298026" y="697661"/>
                </a:moveTo>
                <a:cubicBezTo>
                  <a:pt x="529166" y="770474"/>
                  <a:pt x="1621085" y="474142"/>
                  <a:pt x="1300481" y="162569"/>
                </a:cubicBezTo>
                <a:cubicBezTo>
                  <a:pt x="979877" y="-149004"/>
                  <a:pt x="227471" y="1137"/>
                  <a:pt x="0" y="494462"/>
                </a:cubicBezTo>
              </a:path>
            </a:pathLst>
          </a:custGeom>
          <a:ln>
            <a:tailEnd type="arrow"/>
          </a:ln>
        </p:spPr>
        <p:style>
          <a:lnRef idx="2">
            <a:schemeClr val="dk1"/>
          </a:lnRef>
          <a:fillRef idx="0">
            <a:schemeClr val="dk1"/>
          </a:fillRef>
          <a:effectRef idx="1">
            <a:schemeClr val="dk1"/>
          </a:effectRef>
          <a:fontRef idx="minor">
            <a:schemeClr val="tx1"/>
          </a:fontRef>
        </p:style>
        <p:txBody>
          <a:bodyPr rtlCol="0" anchor="ctr"/>
          <a:lstStyle/>
          <a:p>
            <a:pPr algn="ctr"/>
            <a:endParaRPr lang="el-GR"/>
          </a:p>
        </p:txBody>
      </p:sp>
      <p:sp>
        <p:nvSpPr>
          <p:cNvPr id="95" name="Ελεύθερη σχεδίαση 94"/>
          <p:cNvSpPr/>
          <p:nvPr/>
        </p:nvSpPr>
        <p:spPr>
          <a:xfrm rot="9900000">
            <a:off x="2860441" y="5737698"/>
            <a:ext cx="1312081" cy="761066"/>
          </a:xfrm>
          <a:custGeom>
            <a:avLst/>
            <a:gdLst>
              <a:gd name="connsiteX0" fmla="*/ 0 w 813941"/>
              <a:gd name="connsiteY0" fmla="*/ 522220 h 985514"/>
              <a:gd name="connsiteX1" fmla="*/ 799254 w 813941"/>
              <a:gd name="connsiteY1" fmla="*/ 7447 h 985514"/>
              <a:gd name="connsiteX2" fmla="*/ 494454 w 813941"/>
              <a:gd name="connsiteY2" fmla="*/ 867660 h 985514"/>
              <a:gd name="connsiteX3" fmla="*/ 196427 w 813941"/>
              <a:gd name="connsiteY3" fmla="*/ 955714 h 985514"/>
              <a:gd name="connsiteX0" fmla="*/ 0 w 1199493"/>
              <a:gd name="connsiteY0" fmla="*/ 515528 h 951120"/>
              <a:gd name="connsiteX1" fmla="*/ 799254 w 1199493"/>
              <a:gd name="connsiteY1" fmla="*/ 755 h 951120"/>
              <a:gd name="connsiteX2" fmla="*/ 1178561 w 1199493"/>
              <a:gd name="connsiteY2" fmla="*/ 413928 h 951120"/>
              <a:gd name="connsiteX3" fmla="*/ 196427 w 1199493"/>
              <a:gd name="connsiteY3" fmla="*/ 949022 h 951120"/>
              <a:gd name="connsiteX0" fmla="*/ 20320 w 1231855"/>
              <a:gd name="connsiteY0" fmla="*/ 515658 h 1207948"/>
              <a:gd name="connsiteX1" fmla="*/ 819574 w 1231855"/>
              <a:gd name="connsiteY1" fmla="*/ 885 h 1207948"/>
              <a:gd name="connsiteX2" fmla="*/ 1198881 w 1231855"/>
              <a:gd name="connsiteY2" fmla="*/ 414058 h 1207948"/>
              <a:gd name="connsiteX3" fmla="*/ 0 w 1231855"/>
              <a:gd name="connsiteY3" fmla="*/ 1206539 h 1207948"/>
              <a:gd name="connsiteX0" fmla="*/ 20320 w 1231855"/>
              <a:gd name="connsiteY0" fmla="*/ 515658 h 1206539"/>
              <a:gd name="connsiteX1" fmla="*/ 819574 w 1231855"/>
              <a:gd name="connsiteY1" fmla="*/ 885 h 1206539"/>
              <a:gd name="connsiteX2" fmla="*/ 1198881 w 1231855"/>
              <a:gd name="connsiteY2" fmla="*/ 414058 h 1206539"/>
              <a:gd name="connsiteX3" fmla="*/ 0 w 1231855"/>
              <a:gd name="connsiteY3" fmla="*/ 1206539 h 1206539"/>
              <a:gd name="connsiteX0" fmla="*/ 20320 w 1307316"/>
              <a:gd name="connsiteY0" fmla="*/ 101832 h 874190"/>
              <a:gd name="connsiteX1" fmla="*/ 1117601 w 1307316"/>
              <a:gd name="connsiteY1" fmla="*/ 873992 h 874190"/>
              <a:gd name="connsiteX2" fmla="*/ 1198881 w 1307316"/>
              <a:gd name="connsiteY2" fmla="*/ 232 h 874190"/>
              <a:gd name="connsiteX3" fmla="*/ 0 w 1307316"/>
              <a:gd name="connsiteY3" fmla="*/ 792713 h 874190"/>
              <a:gd name="connsiteX0" fmla="*/ 20320 w 1165829"/>
              <a:gd name="connsiteY0" fmla="*/ 50799 h 825517"/>
              <a:gd name="connsiteX1" fmla="*/ 1117601 w 1165829"/>
              <a:gd name="connsiteY1" fmla="*/ 822959 h 825517"/>
              <a:gd name="connsiteX2" fmla="*/ 873761 w 1165829"/>
              <a:gd name="connsiteY2" fmla="*/ 314959 h 825517"/>
              <a:gd name="connsiteX3" fmla="*/ 0 w 1165829"/>
              <a:gd name="connsiteY3" fmla="*/ 741680 h 825517"/>
              <a:gd name="connsiteX0" fmla="*/ 270933 w 1148843"/>
              <a:gd name="connsiteY0" fmla="*/ 705028 h 705028"/>
              <a:gd name="connsiteX1" fmla="*/ 1117601 w 1148843"/>
              <a:gd name="connsiteY1" fmla="*/ 508601 h 705028"/>
              <a:gd name="connsiteX2" fmla="*/ 873761 w 1148843"/>
              <a:gd name="connsiteY2" fmla="*/ 601 h 705028"/>
              <a:gd name="connsiteX3" fmla="*/ 0 w 1148843"/>
              <a:gd name="connsiteY3" fmla="*/ 427322 h 705028"/>
              <a:gd name="connsiteX0" fmla="*/ 270933 w 1148843"/>
              <a:gd name="connsiteY0" fmla="*/ 705028 h 726515"/>
              <a:gd name="connsiteX1" fmla="*/ 1117601 w 1148843"/>
              <a:gd name="connsiteY1" fmla="*/ 508601 h 726515"/>
              <a:gd name="connsiteX2" fmla="*/ 873761 w 1148843"/>
              <a:gd name="connsiteY2" fmla="*/ 601 h 726515"/>
              <a:gd name="connsiteX3" fmla="*/ 0 w 1148843"/>
              <a:gd name="connsiteY3" fmla="*/ 427322 h 726515"/>
              <a:gd name="connsiteX0" fmla="*/ 270933 w 1229909"/>
              <a:gd name="connsiteY0" fmla="*/ 704457 h 719329"/>
              <a:gd name="connsiteX1" fmla="*/ 1205654 w 1229909"/>
              <a:gd name="connsiteY1" fmla="*/ 406430 h 719329"/>
              <a:gd name="connsiteX2" fmla="*/ 873761 w 1229909"/>
              <a:gd name="connsiteY2" fmla="*/ 30 h 719329"/>
              <a:gd name="connsiteX3" fmla="*/ 0 w 1229909"/>
              <a:gd name="connsiteY3" fmla="*/ 426751 h 719329"/>
              <a:gd name="connsiteX0" fmla="*/ 284480 w 1229128"/>
              <a:gd name="connsiteY0" fmla="*/ 690909 h 706319"/>
              <a:gd name="connsiteX1" fmla="*/ 1205654 w 1229128"/>
              <a:gd name="connsiteY1" fmla="*/ 406429 h 706319"/>
              <a:gd name="connsiteX2" fmla="*/ 873761 w 1229128"/>
              <a:gd name="connsiteY2" fmla="*/ 29 h 706319"/>
              <a:gd name="connsiteX3" fmla="*/ 0 w 1229128"/>
              <a:gd name="connsiteY3" fmla="*/ 426750 h 706319"/>
              <a:gd name="connsiteX0" fmla="*/ 284480 w 876840"/>
              <a:gd name="connsiteY0" fmla="*/ 690880 h 690880"/>
              <a:gd name="connsiteX1" fmla="*/ 873761 w 876840"/>
              <a:gd name="connsiteY1" fmla="*/ 0 h 690880"/>
              <a:gd name="connsiteX2" fmla="*/ 0 w 876840"/>
              <a:gd name="connsiteY2" fmla="*/ 426721 h 690880"/>
              <a:gd name="connsiteX0" fmla="*/ 284480 w 1308974"/>
              <a:gd name="connsiteY0" fmla="*/ 535093 h 535093"/>
              <a:gd name="connsiteX1" fmla="*/ 1307254 w 1308974"/>
              <a:gd name="connsiteY1" fmla="*/ 0 h 535093"/>
              <a:gd name="connsiteX2" fmla="*/ 0 w 1308974"/>
              <a:gd name="connsiteY2" fmla="*/ 270934 h 535093"/>
              <a:gd name="connsiteX0" fmla="*/ 284480 w 1352375"/>
              <a:gd name="connsiteY0" fmla="*/ 672839 h 672839"/>
              <a:gd name="connsiteX1" fmla="*/ 1307254 w 1352375"/>
              <a:gd name="connsiteY1" fmla="*/ 137746 h 672839"/>
              <a:gd name="connsiteX2" fmla="*/ 0 w 1352375"/>
              <a:gd name="connsiteY2" fmla="*/ 408680 h 672839"/>
              <a:gd name="connsiteX0" fmla="*/ 284480 w 1356000"/>
              <a:gd name="connsiteY0" fmla="*/ 672839 h 685160"/>
              <a:gd name="connsiteX1" fmla="*/ 1307254 w 1356000"/>
              <a:gd name="connsiteY1" fmla="*/ 137746 h 685160"/>
              <a:gd name="connsiteX2" fmla="*/ 0 w 1356000"/>
              <a:gd name="connsiteY2" fmla="*/ 408680 h 685160"/>
              <a:gd name="connsiteX0" fmla="*/ 284480 w 1303936"/>
              <a:gd name="connsiteY0" fmla="*/ 728429 h 738684"/>
              <a:gd name="connsiteX1" fmla="*/ 1253068 w 1303936"/>
              <a:gd name="connsiteY1" fmla="*/ 125603 h 738684"/>
              <a:gd name="connsiteX2" fmla="*/ 0 w 1303936"/>
              <a:gd name="connsiteY2" fmla="*/ 464270 h 738684"/>
              <a:gd name="connsiteX0" fmla="*/ 284480 w 1330265"/>
              <a:gd name="connsiteY0" fmla="*/ 705492 h 714554"/>
              <a:gd name="connsiteX1" fmla="*/ 1253068 w 1330265"/>
              <a:gd name="connsiteY1" fmla="*/ 102666 h 714554"/>
              <a:gd name="connsiteX2" fmla="*/ 0 w 1330265"/>
              <a:gd name="connsiteY2" fmla="*/ 441333 h 714554"/>
              <a:gd name="connsiteX0" fmla="*/ 298026 w 1268863"/>
              <a:gd name="connsiteY0" fmla="*/ 606419 h 612172"/>
              <a:gd name="connsiteX1" fmla="*/ 1266614 w 1268863"/>
              <a:gd name="connsiteY1" fmla="*/ 3593 h 612172"/>
              <a:gd name="connsiteX2" fmla="*/ 0 w 1268863"/>
              <a:gd name="connsiteY2" fmla="*/ 403220 h 612172"/>
              <a:gd name="connsiteX0" fmla="*/ 298026 w 1268863"/>
              <a:gd name="connsiteY0" fmla="*/ 624716 h 630469"/>
              <a:gd name="connsiteX1" fmla="*/ 1266614 w 1268863"/>
              <a:gd name="connsiteY1" fmla="*/ 21890 h 630469"/>
              <a:gd name="connsiteX2" fmla="*/ 0 w 1268863"/>
              <a:gd name="connsiteY2" fmla="*/ 421517 h 630469"/>
              <a:gd name="connsiteX0" fmla="*/ 298026 w 1326597"/>
              <a:gd name="connsiteY0" fmla="*/ 747615 h 757021"/>
              <a:gd name="connsiteX1" fmla="*/ 1266614 w 1326597"/>
              <a:gd name="connsiteY1" fmla="*/ 144789 h 757021"/>
              <a:gd name="connsiteX2" fmla="*/ 0 w 1326597"/>
              <a:gd name="connsiteY2" fmla="*/ 544416 h 757021"/>
              <a:gd name="connsiteX0" fmla="*/ 298026 w 1358941"/>
              <a:gd name="connsiteY0" fmla="*/ 697661 h 708798"/>
              <a:gd name="connsiteX1" fmla="*/ 1300481 w 1358941"/>
              <a:gd name="connsiteY1" fmla="*/ 162569 h 708798"/>
              <a:gd name="connsiteX2" fmla="*/ 0 w 1358941"/>
              <a:gd name="connsiteY2" fmla="*/ 494462 h 708798"/>
              <a:gd name="connsiteX0" fmla="*/ 298026 w 1312081"/>
              <a:gd name="connsiteY0" fmla="*/ 745737 h 761066"/>
              <a:gd name="connsiteX1" fmla="*/ 1300481 w 1312081"/>
              <a:gd name="connsiteY1" fmla="*/ 210645 h 761066"/>
              <a:gd name="connsiteX2" fmla="*/ 0 w 1312081"/>
              <a:gd name="connsiteY2" fmla="*/ 542538 h 761066"/>
            </a:gdLst>
            <a:ahLst/>
            <a:cxnLst>
              <a:cxn ang="0">
                <a:pos x="connsiteX0" y="connsiteY0"/>
              </a:cxn>
              <a:cxn ang="0">
                <a:pos x="connsiteX1" y="connsiteY1"/>
              </a:cxn>
              <a:cxn ang="0">
                <a:pos x="connsiteX2" y="connsiteY2"/>
              </a:cxn>
            </a:cxnLst>
            <a:rect l="l" t="t" r="r" b="b"/>
            <a:pathLst>
              <a:path w="1312081" h="761066">
                <a:moveTo>
                  <a:pt x="298026" y="745737"/>
                </a:moveTo>
                <a:cubicBezTo>
                  <a:pt x="529166" y="818550"/>
                  <a:pt x="1423744" y="630622"/>
                  <a:pt x="1300481" y="210645"/>
                </a:cubicBezTo>
                <a:cubicBezTo>
                  <a:pt x="1177218" y="-209332"/>
                  <a:pt x="227471" y="49213"/>
                  <a:pt x="0" y="542538"/>
                </a:cubicBezTo>
              </a:path>
            </a:pathLst>
          </a:custGeom>
          <a:ln>
            <a:prstDash val="dash"/>
            <a:tailEnd type="arrow"/>
          </a:ln>
        </p:spPr>
        <p:style>
          <a:lnRef idx="2">
            <a:schemeClr val="dk1"/>
          </a:lnRef>
          <a:fillRef idx="0">
            <a:schemeClr val="dk1"/>
          </a:fillRef>
          <a:effectRef idx="1">
            <a:schemeClr val="dk1"/>
          </a:effectRef>
          <a:fontRef idx="minor">
            <a:schemeClr val="tx1"/>
          </a:fontRef>
        </p:style>
        <p:txBody>
          <a:bodyPr rtlCol="0" anchor="ctr"/>
          <a:lstStyle/>
          <a:p>
            <a:pPr algn="ctr"/>
            <a:endParaRPr lang="el-GR"/>
          </a:p>
        </p:txBody>
      </p:sp>
      <p:sp>
        <p:nvSpPr>
          <p:cNvPr id="96" name="Ελεύθερη σχεδίαση 95"/>
          <p:cNvSpPr/>
          <p:nvPr/>
        </p:nvSpPr>
        <p:spPr>
          <a:xfrm rot="14133121">
            <a:off x="2631740" y="4578147"/>
            <a:ext cx="1312081" cy="761066"/>
          </a:xfrm>
          <a:custGeom>
            <a:avLst/>
            <a:gdLst>
              <a:gd name="connsiteX0" fmla="*/ 0 w 813941"/>
              <a:gd name="connsiteY0" fmla="*/ 522220 h 985514"/>
              <a:gd name="connsiteX1" fmla="*/ 799254 w 813941"/>
              <a:gd name="connsiteY1" fmla="*/ 7447 h 985514"/>
              <a:gd name="connsiteX2" fmla="*/ 494454 w 813941"/>
              <a:gd name="connsiteY2" fmla="*/ 867660 h 985514"/>
              <a:gd name="connsiteX3" fmla="*/ 196427 w 813941"/>
              <a:gd name="connsiteY3" fmla="*/ 955714 h 985514"/>
              <a:gd name="connsiteX0" fmla="*/ 0 w 1199493"/>
              <a:gd name="connsiteY0" fmla="*/ 515528 h 951120"/>
              <a:gd name="connsiteX1" fmla="*/ 799254 w 1199493"/>
              <a:gd name="connsiteY1" fmla="*/ 755 h 951120"/>
              <a:gd name="connsiteX2" fmla="*/ 1178561 w 1199493"/>
              <a:gd name="connsiteY2" fmla="*/ 413928 h 951120"/>
              <a:gd name="connsiteX3" fmla="*/ 196427 w 1199493"/>
              <a:gd name="connsiteY3" fmla="*/ 949022 h 951120"/>
              <a:gd name="connsiteX0" fmla="*/ 20320 w 1231855"/>
              <a:gd name="connsiteY0" fmla="*/ 515658 h 1207948"/>
              <a:gd name="connsiteX1" fmla="*/ 819574 w 1231855"/>
              <a:gd name="connsiteY1" fmla="*/ 885 h 1207948"/>
              <a:gd name="connsiteX2" fmla="*/ 1198881 w 1231855"/>
              <a:gd name="connsiteY2" fmla="*/ 414058 h 1207948"/>
              <a:gd name="connsiteX3" fmla="*/ 0 w 1231855"/>
              <a:gd name="connsiteY3" fmla="*/ 1206539 h 1207948"/>
              <a:gd name="connsiteX0" fmla="*/ 20320 w 1231855"/>
              <a:gd name="connsiteY0" fmla="*/ 515658 h 1206539"/>
              <a:gd name="connsiteX1" fmla="*/ 819574 w 1231855"/>
              <a:gd name="connsiteY1" fmla="*/ 885 h 1206539"/>
              <a:gd name="connsiteX2" fmla="*/ 1198881 w 1231855"/>
              <a:gd name="connsiteY2" fmla="*/ 414058 h 1206539"/>
              <a:gd name="connsiteX3" fmla="*/ 0 w 1231855"/>
              <a:gd name="connsiteY3" fmla="*/ 1206539 h 1206539"/>
              <a:gd name="connsiteX0" fmla="*/ 20320 w 1307316"/>
              <a:gd name="connsiteY0" fmla="*/ 101832 h 874190"/>
              <a:gd name="connsiteX1" fmla="*/ 1117601 w 1307316"/>
              <a:gd name="connsiteY1" fmla="*/ 873992 h 874190"/>
              <a:gd name="connsiteX2" fmla="*/ 1198881 w 1307316"/>
              <a:gd name="connsiteY2" fmla="*/ 232 h 874190"/>
              <a:gd name="connsiteX3" fmla="*/ 0 w 1307316"/>
              <a:gd name="connsiteY3" fmla="*/ 792713 h 874190"/>
              <a:gd name="connsiteX0" fmla="*/ 20320 w 1165829"/>
              <a:gd name="connsiteY0" fmla="*/ 50799 h 825517"/>
              <a:gd name="connsiteX1" fmla="*/ 1117601 w 1165829"/>
              <a:gd name="connsiteY1" fmla="*/ 822959 h 825517"/>
              <a:gd name="connsiteX2" fmla="*/ 873761 w 1165829"/>
              <a:gd name="connsiteY2" fmla="*/ 314959 h 825517"/>
              <a:gd name="connsiteX3" fmla="*/ 0 w 1165829"/>
              <a:gd name="connsiteY3" fmla="*/ 741680 h 825517"/>
              <a:gd name="connsiteX0" fmla="*/ 270933 w 1148843"/>
              <a:gd name="connsiteY0" fmla="*/ 705028 h 705028"/>
              <a:gd name="connsiteX1" fmla="*/ 1117601 w 1148843"/>
              <a:gd name="connsiteY1" fmla="*/ 508601 h 705028"/>
              <a:gd name="connsiteX2" fmla="*/ 873761 w 1148843"/>
              <a:gd name="connsiteY2" fmla="*/ 601 h 705028"/>
              <a:gd name="connsiteX3" fmla="*/ 0 w 1148843"/>
              <a:gd name="connsiteY3" fmla="*/ 427322 h 705028"/>
              <a:gd name="connsiteX0" fmla="*/ 270933 w 1148843"/>
              <a:gd name="connsiteY0" fmla="*/ 705028 h 726515"/>
              <a:gd name="connsiteX1" fmla="*/ 1117601 w 1148843"/>
              <a:gd name="connsiteY1" fmla="*/ 508601 h 726515"/>
              <a:gd name="connsiteX2" fmla="*/ 873761 w 1148843"/>
              <a:gd name="connsiteY2" fmla="*/ 601 h 726515"/>
              <a:gd name="connsiteX3" fmla="*/ 0 w 1148843"/>
              <a:gd name="connsiteY3" fmla="*/ 427322 h 726515"/>
              <a:gd name="connsiteX0" fmla="*/ 270933 w 1229909"/>
              <a:gd name="connsiteY0" fmla="*/ 704457 h 719329"/>
              <a:gd name="connsiteX1" fmla="*/ 1205654 w 1229909"/>
              <a:gd name="connsiteY1" fmla="*/ 406430 h 719329"/>
              <a:gd name="connsiteX2" fmla="*/ 873761 w 1229909"/>
              <a:gd name="connsiteY2" fmla="*/ 30 h 719329"/>
              <a:gd name="connsiteX3" fmla="*/ 0 w 1229909"/>
              <a:gd name="connsiteY3" fmla="*/ 426751 h 719329"/>
              <a:gd name="connsiteX0" fmla="*/ 284480 w 1229128"/>
              <a:gd name="connsiteY0" fmla="*/ 690909 h 706319"/>
              <a:gd name="connsiteX1" fmla="*/ 1205654 w 1229128"/>
              <a:gd name="connsiteY1" fmla="*/ 406429 h 706319"/>
              <a:gd name="connsiteX2" fmla="*/ 873761 w 1229128"/>
              <a:gd name="connsiteY2" fmla="*/ 29 h 706319"/>
              <a:gd name="connsiteX3" fmla="*/ 0 w 1229128"/>
              <a:gd name="connsiteY3" fmla="*/ 426750 h 706319"/>
              <a:gd name="connsiteX0" fmla="*/ 284480 w 876840"/>
              <a:gd name="connsiteY0" fmla="*/ 690880 h 690880"/>
              <a:gd name="connsiteX1" fmla="*/ 873761 w 876840"/>
              <a:gd name="connsiteY1" fmla="*/ 0 h 690880"/>
              <a:gd name="connsiteX2" fmla="*/ 0 w 876840"/>
              <a:gd name="connsiteY2" fmla="*/ 426721 h 690880"/>
              <a:gd name="connsiteX0" fmla="*/ 284480 w 1308974"/>
              <a:gd name="connsiteY0" fmla="*/ 535093 h 535093"/>
              <a:gd name="connsiteX1" fmla="*/ 1307254 w 1308974"/>
              <a:gd name="connsiteY1" fmla="*/ 0 h 535093"/>
              <a:gd name="connsiteX2" fmla="*/ 0 w 1308974"/>
              <a:gd name="connsiteY2" fmla="*/ 270934 h 535093"/>
              <a:gd name="connsiteX0" fmla="*/ 284480 w 1352375"/>
              <a:gd name="connsiteY0" fmla="*/ 672839 h 672839"/>
              <a:gd name="connsiteX1" fmla="*/ 1307254 w 1352375"/>
              <a:gd name="connsiteY1" fmla="*/ 137746 h 672839"/>
              <a:gd name="connsiteX2" fmla="*/ 0 w 1352375"/>
              <a:gd name="connsiteY2" fmla="*/ 408680 h 672839"/>
              <a:gd name="connsiteX0" fmla="*/ 284480 w 1356000"/>
              <a:gd name="connsiteY0" fmla="*/ 672839 h 685160"/>
              <a:gd name="connsiteX1" fmla="*/ 1307254 w 1356000"/>
              <a:gd name="connsiteY1" fmla="*/ 137746 h 685160"/>
              <a:gd name="connsiteX2" fmla="*/ 0 w 1356000"/>
              <a:gd name="connsiteY2" fmla="*/ 408680 h 685160"/>
              <a:gd name="connsiteX0" fmla="*/ 284480 w 1303936"/>
              <a:gd name="connsiteY0" fmla="*/ 728429 h 738684"/>
              <a:gd name="connsiteX1" fmla="*/ 1253068 w 1303936"/>
              <a:gd name="connsiteY1" fmla="*/ 125603 h 738684"/>
              <a:gd name="connsiteX2" fmla="*/ 0 w 1303936"/>
              <a:gd name="connsiteY2" fmla="*/ 464270 h 738684"/>
              <a:gd name="connsiteX0" fmla="*/ 284480 w 1330265"/>
              <a:gd name="connsiteY0" fmla="*/ 705492 h 714554"/>
              <a:gd name="connsiteX1" fmla="*/ 1253068 w 1330265"/>
              <a:gd name="connsiteY1" fmla="*/ 102666 h 714554"/>
              <a:gd name="connsiteX2" fmla="*/ 0 w 1330265"/>
              <a:gd name="connsiteY2" fmla="*/ 441333 h 714554"/>
              <a:gd name="connsiteX0" fmla="*/ 298026 w 1268863"/>
              <a:gd name="connsiteY0" fmla="*/ 606419 h 612172"/>
              <a:gd name="connsiteX1" fmla="*/ 1266614 w 1268863"/>
              <a:gd name="connsiteY1" fmla="*/ 3593 h 612172"/>
              <a:gd name="connsiteX2" fmla="*/ 0 w 1268863"/>
              <a:gd name="connsiteY2" fmla="*/ 403220 h 612172"/>
              <a:gd name="connsiteX0" fmla="*/ 298026 w 1268863"/>
              <a:gd name="connsiteY0" fmla="*/ 624716 h 630469"/>
              <a:gd name="connsiteX1" fmla="*/ 1266614 w 1268863"/>
              <a:gd name="connsiteY1" fmla="*/ 21890 h 630469"/>
              <a:gd name="connsiteX2" fmla="*/ 0 w 1268863"/>
              <a:gd name="connsiteY2" fmla="*/ 421517 h 630469"/>
              <a:gd name="connsiteX0" fmla="*/ 298026 w 1326597"/>
              <a:gd name="connsiteY0" fmla="*/ 747615 h 757021"/>
              <a:gd name="connsiteX1" fmla="*/ 1266614 w 1326597"/>
              <a:gd name="connsiteY1" fmla="*/ 144789 h 757021"/>
              <a:gd name="connsiteX2" fmla="*/ 0 w 1326597"/>
              <a:gd name="connsiteY2" fmla="*/ 544416 h 757021"/>
              <a:gd name="connsiteX0" fmla="*/ 298026 w 1358941"/>
              <a:gd name="connsiteY0" fmla="*/ 697661 h 708798"/>
              <a:gd name="connsiteX1" fmla="*/ 1300481 w 1358941"/>
              <a:gd name="connsiteY1" fmla="*/ 162569 h 708798"/>
              <a:gd name="connsiteX2" fmla="*/ 0 w 1358941"/>
              <a:gd name="connsiteY2" fmla="*/ 494462 h 708798"/>
              <a:gd name="connsiteX0" fmla="*/ 298026 w 1312081"/>
              <a:gd name="connsiteY0" fmla="*/ 745737 h 761066"/>
              <a:gd name="connsiteX1" fmla="*/ 1300481 w 1312081"/>
              <a:gd name="connsiteY1" fmla="*/ 210645 h 761066"/>
              <a:gd name="connsiteX2" fmla="*/ 0 w 1312081"/>
              <a:gd name="connsiteY2" fmla="*/ 542538 h 761066"/>
            </a:gdLst>
            <a:ahLst/>
            <a:cxnLst>
              <a:cxn ang="0">
                <a:pos x="connsiteX0" y="connsiteY0"/>
              </a:cxn>
              <a:cxn ang="0">
                <a:pos x="connsiteX1" y="connsiteY1"/>
              </a:cxn>
              <a:cxn ang="0">
                <a:pos x="connsiteX2" y="connsiteY2"/>
              </a:cxn>
            </a:cxnLst>
            <a:rect l="l" t="t" r="r" b="b"/>
            <a:pathLst>
              <a:path w="1312081" h="761066">
                <a:moveTo>
                  <a:pt x="298026" y="745737"/>
                </a:moveTo>
                <a:cubicBezTo>
                  <a:pt x="529166" y="818550"/>
                  <a:pt x="1423744" y="630622"/>
                  <a:pt x="1300481" y="210645"/>
                </a:cubicBezTo>
                <a:cubicBezTo>
                  <a:pt x="1177218" y="-209332"/>
                  <a:pt x="227471" y="49213"/>
                  <a:pt x="0" y="542538"/>
                </a:cubicBezTo>
              </a:path>
            </a:pathLst>
          </a:custGeom>
          <a:ln>
            <a:prstDash val="dash"/>
            <a:tailEnd type="arrow"/>
          </a:ln>
        </p:spPr>
        <p:style>
          <a:lnRef idx="2">
            <a:schemeClr val="dk1"/>
          </a:lnRef>
          <a:fillRef idx="0">
            <a:schemeClr val="dk1"/>
          </a:fillRef>
          <a:effectRef idx="1">
            <a:schemeClr val="dk1"/>
          </a:effectRef>
          <a:fontRef idx="minor">
            <a:schemeClr val="tx1"/>
          </a:fontRef>
        </p:style>
        <p:txBody>
          <a:bodyPr rtlCol="0" anchor="ctr"/>
          <a:lstStyle/>
          <a:p>
            <a:pPr algn="ctr"/>
            <a:endParaRPr lang="el-GR"/>
          </a:p>
        </p:txBody>
      </p:sp>
      <p:sp>
        <p:nvSpPr>
          <p:cNvPr id="60" name="Ελεύθερη σχεδίαση 59"/>
          <p:cNvSpPr/>
          <p:nvPr/>
        </p:nvSpPr>
        <p:spPr>
          <a:xfrm>
            <a:off x="4917440" y="2879460"/>
            <a:ext cx="1808480" cy="2187786"/>
          </a:xfrm>
          <a:custGeom>
            <a:avLst/>
            <a:gdLst>
              <a:gd name="connsiteX0" fmla="*/ 0 w 1808480"/>
              <a:gd name="connsiteY0" fmla="*/ 2187786 h 2187786"/>
              <a:gd name="connsiteX1" fmla="*/ 1259840 w 1808480"/>
              <a:gd name="connsiteY1" fmla="*/ 1246293 h 2187786"/>
              <a:gd name="connsiteX2" fmla="*/ 1808480 w 1808480"/>
              <a:gd name="connsiteY2" fmla="*/ 0 h 2187786"/>
            </a:gdLst>
            <a:ahLst/>
            <a:cxnLst>
              <a:cxn ang="0">
                <a:pos x="connsiteX0" y="connsiteY0"/>
              </a:cxn>
              <a:cxn ang="0">
                <a:pos x="connsiteX1" y="connsiteY1"/>
              </a:cxn>
              <a:cxn ang="0">
                <a:pos x="connsiteX2" y="connsiteY2"/>
              </a:cxn>
            </a:cxnLst>
            <a:rect l="l" t="t" r="r" b="b"/>
            <a:pathLst>
              <a:path w="1808480" h="2187786">
                <a:moveTo>
                  <a:pt x="0" y="2187786"/>
                </a:moveTo>
                <a:cubicBezTo>
                  <a:pt x="479213" y="1899355"/>
                  <a:pt x="958427" y="1610924"/>
                  <a:pt x="1259840" y="1246293"/>
                </a:cubicBezTo>
                <a:cubicBezTo>
                  <a:pt x="1561253" y="881662"/>
                  <a:pt x="1684866" y="440831"/>
                  <a:pt x="1808480" y="0"/>
                </a:cubicBezTo>
              </a:path>
            </a:pathLst>
          </a:custGeom>
          <a:ln>
            <a:tailEnd type="arrow"/>
          </a:ln>
        </p:spPr>
        <p:style>
          <a:lnRef idx="2">
            <a:schemeClr val="dk1"/>
          </a:lnRef>
          <a:fillRef idx="0">
            <a:schemeClr val="dk1"/>
          </a:fillRef>
          <a:effectRef idx="1">
            <a:schemeClr val="dk1"/>
          </a:effectRef>
          <a:fontRef idx="minor">
            <a:schemeClr val="tx1"/>
          </a:fontRef>
        </p:style>
        <p:txBody>
          <a:bodyPr rtlCol="0" anchor="ctr"/>
          <a:lstStyle/>
          <a:p>
            <a:pPr algn="ctr"/>
            <a:endParaRPr lang="el-GR"/>
          </a:p>
        </p:txBody>
      </p:sp>
      <p:sp>
        <p:nvSpPr>
          <p:cNvPr id="21" name="TextBox 20"/>
          <p:cNvSpPr txBox="1"/>
          <p:nvPr/>
        </p:nvSpPr>
        <p:spPr>
          <a:xfrm>
            <a:off x="2422510" y="4862734"/>
            <a:ext cx="922047" cy="529376"/>
          </a:xfrm>
          <a:prstGeom prst="rect">
            <a:avLst/>
          </a:prstGeom>
          <a:solidFill>
            <a:schemeClr val="bg1"/>
          </a:solidFill>
        </p:spPr>
        <p:txBody>
          <a:bodyPr wrap="none" rtlCol="0">
            <a:spAutoFit/>
          </a:bodyPr>
          <a:lstStyle/>
          <a:p>
            <a:pPr algn="ctr">
              <a:lnSpc>
                <a:spcPts val="1200"/>
              </a:lnSpc>
            </a:pPr>
            <a:r>
              <a:rPr lang="en-US" sz="1400" dirty="0">
                <a:solidFill>
                  <a:schemeClr val="tx1"/>
                </a:solidFill>
                <a:latin typeface="CF Din" panose="00000400000000000000" pitchFamily="2" charset="0"/>
              </a:rPr>
              <a:t>Press </a:t>
            </a:r>
          </a:p>
          <a:p>
            <a:pPr algn="ctr">
              <a:lnSpc>
                <a:spcPts val="1200"/>
              </a:lnSpc>
            </a:pPr>
            <a:r>
              <a:rPr lang="en-US" sz="1400" dirty="0" smtClean="0">
                <a:solidFill>
                  <a:schemeClr val="tx1"/>
                </a:solidFill>
                <a:latin typeface="CF Din" panose="00000400000000000000" pitchFamily="2" charset="0"/>
              </a:rPr>
              <a:t>“-” button</a:t>
            </a:r>
            <a:endParaRPr lang="el-GR" sz="1400" dirty="0">
              <a:solidFill>
                <a:schemeClr val="tx1"/>
              </a:solidFill>
              <a:latin typeface="CF Din" panose="00000400000000000000" pitchFamily="2" charset="0"/>
            </a:endParaRPr>
          </a:p>
        </p:txBody>
      </p:sp>
      <p:sp>
        <p:nvSpPr>
          <p:cNvPr id="22" name="TextBox 21"/>
          <p:cNvSpPr txBox="1"/>
          <p:nvPr/>
        </p:nvSpPr>
        <p:spPr>
          <a:xfrm>
            <a:off x="2606346" y="5892089"/>
            <a:ext cx="954107" cy="529376"/>
          </a:xfrm>
          <a:prstGeom prst="rect">
            <a:avLst/>
          </a:prstGeom>
          <a:solidFill>
            <a:schemeClr val="bg1"/>
          </a:solidFill>
        </p:spPr>
        <p:txBody>
          <a:bodyPr wrap="none" rtlCol="0">
            <a:spAutoFit/>
          </a:bodyPr>
          <a:lstStyle/>
          <a:p>
            <a:pPr algn="ctr">
              <a:lnSpc>
                <a:spcPts val="1200"/>
              </a:lnSpc>
            </a:pPr>
            <a:r>
              <a:rPr lang="en-US" sz="1400" dirty="0">
                <a:solidFill>
                  <a:schemeClr val="tx1"/>
                </a:solidFill>
                <a:latin typeface="CF Din" panose="00000400000000000000" pitchFamily="2" charset="0"/>
              </a:rPr>
              <a:t>Press </a:t>
            </a:r>
          </a:p>
          <a:p>
            <a:pPr algn="ctr">
              <a:lnSpc>
                <a:spcPts val="1200"/>
              </a:lnSpc>
            </a:pPr>
            <a:r>
              <a:rPr lang="en-US" sz="1400" dirty="0" smtClean="0">
                <a:solidFill>
                  <a:schemeClr val="tx1"/>
                </a:solidFill>
                <a:latin typeface="CF Din" panose="00000400000000000000" pitchFamily="2" charset="0"/>
              </a:rPr>
              <a:t>“+” button</a:t>
            </a:r>
            <a:endParaRPr lang="el-GR" sz="1400" dirty="0">
              <a:solidFill>
                <a:schemeClr val="tx1"/>
              </a:solidFill>
              <a:latin typeface="CF Din" panose="00000400000000000000" pitchFamily="2" charset="0"/>
            </a:endParaRPr>
          </a:p>
        </p:txBody>
      </p:sp>
      <p:sp>
        <p:nvSpPr>
          <p:cNvPr id="36" name="TextBox 35"/>
          <p:cNvSpPr txBox="1"/>
          <p:nvPr/>
        </p:nvSpPr>
        <p:spPr>
          <a:xfrm>
            <a:off x="7972981" y="1700180"/>
            <a:ext cx="922047" cy="529376"/>
          </a:xfrm>
          <a:prstGeom prst="rect">
            <a:avLst/>
          </a:prstGeom>
          <a:solidFill>
            <a:schemeClr val="bg1"/>
          </a:solidFill>
        </p:spPr>
        <p:txBody>
          <a:bodyPr wrap="none" rtlCol="0">
            <a:spAutoFit/>
          </a:bodyPr>
          <a:lstStyle/>
          <a:p>
            <a:pPr algn="ctr">
              <a:lnSpc>
                <a:spcPts val="1200"/>
              </a:lnSpc>
            </a:pPr>
            <a:r>
              <a:rPr lang="en-US" sz="1400" dirty="0">
                <a:solidFill>
                  <a:schemeClr val="tx1"/>
                </a:solidFill>
                <a:latin typeface="CF Din" panose="00000400000000000000" pitchFamily="2" charset="0"/>
              </a:rPr>
              <a:t>Press </a:t>
            </a:r>
          </a:p>
          <a:p>
            <a:pPr algn="ctr">
              <a:lnSpc>
                <a:spcPts val="1200"/>
              </a:lnSpc>
            </a:pPr>
            <a:r>
              <a:rPr lang="en-US" sz="1400" dirty="0" smtClean="0">
                <a:solidFill>
                  <a:schemeClr val="tx1"/>
                </a:solidFill>
                <a:latin typeface="CF Din" panose="00000400000000000000" pitchFamily="2" charset="0"/>
              </a:rPr>
              <a:t>“-” button</a:t>
            </a:r>
            <a:endParaRPr lang="el-GR" sz="1400" dirty="0">
              <a:solidFill>
                <a:schemeClr val="tx1"/>
              </a:solidFill>
              <a:latin typeface="CF Din" panose="00000400000000000000" pitchFamily="2" charset="0"/>
            </a:endParaRPr>
          </a:p>
        </p:txBody>
      </p:sp>
      <p:sp>
        <p:nvSpPr>
          <p:cNvPr id="23" name="Rectangle 4"/>
          <p:cNvSpPr/>
          <p:nvPr/>
        </p:nvSpPr>
        <p:spPr>
          <a:xfrm>
            <a:off x="179512" y="44624"/>
            <a:ext cx="8998952" cy="749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spcAft>
                <a:spcPts val="0"/>
              </a:spcAft>
            </a:pPr>
            <a:r>
              <a:rPr lang="el-GR" sz="2400" dirty="0">
                <a:solidFill>
                  <a:schemeClr val="tx1"/>
                </a:solidFill>
              </a:rPr>
              <a:t>Διάγραμμα μετάβασης καταστάσεων</a:t>
            </a:r>
          </a:p>
          <a:p>
            <a:pPr algn="ctr">
              <a:spcBef>
                <a:spcPts val="600"/>
              </a:spcBef>
              <a:spcAft>
                <a:spcPts val="0"/>
              </a:spcAft>
            </a:pPr>
            <a:r>
              <a:rPr lang="el-GR" sz="1800" b="0" dirty="0" smtClean="0">
                <a:solidFill>
                  <a:schemeClr val="tx1"/>
                </a:solidFill>
              </a:rPr>
              <a:t>Σενάριο: αλλαγή χρόνου στο </a:t>
            </a:r>
            <a:r>
              <a:rPr lang="en-US" sz="1800" b="0" dirty="0" smtClean="0">
                <a:solidFill>
                  <a:schemeClr val="tx1"/>
                </a:solidFill>
              </a:rPr>
              <a:t>Timer </a:t>
            </a:r>
            <a:r>
              <a:rPr lang="el-GR" sz="1800" b="0" dirty="0" smtClean="0">
                <a:solidFill>
                  <a:schemeClr val="tx1"/>
                </a:solidFill>
              </a:rPr>
              <a:t>κατά τη διάρκεια</a:t>
            </a:r>
            <a:endParaRPr lang="el-GR" sz="1800" b="0" dirty="0">
              <a:solidFill>
                <a:schemeClr val="tx1"/>
              </a:solidFill>
            </a:endParaRPr>
          </a:p>
        </p:txBody>
      </p:sp>
      <p:sp>
        <p:nvSpPr>
          <p:cNvPr id="24" name="TextBox 23"/>
          <p:cNvSpPr txBox="1"/>
          <p:nvPr/>
        </p:nvSpPr>
        <p:spPr>
          <a:xfrm>
            <a:off x="5086773" y="3139345"/>
            <a:ext cx="925388" cy="1095685"/>
          </a:xfrm>
          <a:prstGeom prst="rect">
            <a:avLst/>
          </a:prstGeom>
          <a:solidFill>
            <a:schemeClr val="bg1"/>
          </a:solidFill>
        </p:spPr>
        <p:txBody>
          <a:bodyPr wrap="square" rtlCol="0">
            <a:spAutoFit/>
          </a:bodyPr>
          <a:lstStyle/>
          <a:p>
            <a:pPr algn="ctr">
              <a:lnSpc>
                <a:spcPts val="1200"/>
              </a:lnSpc>
            </a:pPr>
            <a:r>
              <a:rPr lang="en-US" sz="1400" dirty="0">
                <a:solidFill>
                  <a:schemeClr val="tx1"/>
                </a:solidFill>
                <a:latin typeface="CF Din" panose="00000400000000000000" pitchFamily="2" charset="0"/>
              </a:rPr>
              <a:t>Press </a:t>
            </a:r>
          </a:p>
          <a:p>
            <a:pPr algn="ctr">
              <a:lnSpc>
                <a:spcPts val="1200"/>
              </a:lnSpc>
            </a:pPr>
            <a:r>
              <a:rPr lang="en-US" sz="1400" dirty="0" smtClean="0">
                <a:solidFill>
                  <a:schemeClr val="tx1"/>
                </a:solidFill>
                <a:latin typeface="CF Din" panose="00000400000000000000" pitchFamily="2" charset="0"/>
              </a:rPr>
              <a:t>“Timer”</a:t>
            </a:r>
          </a:p>
          <a:p>
            <a:pPr algn="ctr">
              <a:lnSpc>
                <a:spcPts val="1200"/>
              </a:lnSpc>
            </a:pPr>
            <a:r>
              <a:rPr lang="en-US" sz="1400" dirty="0">
                <a:solidFill>
                  <a:schemeClr val="tx1"/>
                </a:solidFill>
                <a:latin typeface="CF Din" panose="00000400000000000000" pitchFamily="2" charset="0"/>
              </a:rPr>
              <a:t>b</a:t>
            </a:r>
            <a:r>
              <a:rPr lang="en-US" sz="1400" dirty="0" smtClean="0">
                <a:solidFill>
                  <a:schemeClr val="tx1"/>
                </a:solidFill>
                <a:latin typeface="CF Din" panose="00000400000000000000" pitchFamily="2" charset="0"/>
              </a:rPr>
              <a:t>utton &amp;</a:t>
            </a:r>
          </a:p>
          <a:p>
            <a:pPr algn="ctr">
              <a:lnSpc>
                <a:spcPts val="1200"/>
              </a:lnSpc>
            </a:pPr>
            <a:r>
              <a:rPr lang="en-US" sz="1400" dirty="0" smtClean="0">
                <a:solidFill>
                  <a:schemeClr val="tx1"/>
                </a:solidFill>
                <a:latin typeface="CF Din" panose="00000400000000000000" pitchFamily="2" charset="0"/>
              </a:rPr>
              <a:t>Timer&gt;0</a:t>
            </a:r>
            <a:endParaRPr lang="el-GR" sz="1050" i="1" dirty="0">
              <a:solidFill>
                <a:schemeClr val="tx1"/>
              </a:solidFill>
              <a:latin typeface="CF Din" panose="00000400000000000000" pitchFamily="2" charset="0"/>
            </a:endParaRPr>
          </a:p>
        </p:txBody>
      </p:sp>
      <p:sp>
        <p:nvSpPr>
          <p:cNvPr id="25" name="TextBox 24"/>
          <p:cNvSpPr txBox="1"/>
          <p:nvPr/>
        </p:nvSpPr>
        <p:spPr>
          <a:xfrm>
            <a:off x="5914881" y="3922553"/>
            <a:ext cx="934871" cy="1079526"/>
          </a:xfrm>
          <a:prstGeom prst="rect">
            <a:avLst/>
          </a:prstGeom>
          <a:solidFill>
            <a:schemeClr val="bg1"/>
          </a:solidFill>
        </p:spPr>
        <p:txBody>
          <a:bodyPr wrap="none" rtlCol="0">
            <a:spAutoFit/>
          </a:bodyPr>
          <a:lstStyle/>
          <a:p>
            <a:pPr algn="ctr">
              <a:lnSpc>
                <a:spcPts val="1200"/>
              </a:lnSpc>
            </a:pPr>
            <a:r>
              <a:rPr lang="en-US" sz="1400" dirty="0">
                <a:solidFill>
                  <a:schemeClr val="tx1"/>
                </a:solidFill>
                <a:latin typeface="CF Din" panose="00000400000000000000" pitchFamily="2" charset="0"/>
              </a:rPr>
              <a:t>Press </a:t>
            </a:r>
          </a:p>
          <a:p>
            <a:pPr algn="ctr">
              <a:lnSpc>
                <a:spcPts val="1200"/>
              </a:lnSpc>
            </a:pPr>
            <a:r>
              <a:rPr lang="en-US" sz="1400" dirty="0" smtClean="0">
                <a:solidFill>
                  <a:schemeClr val="tx1"/>
                </a:solidFill>
                <a:latin typeface="CF Din" panose="00000400000000000000" pitchFamily="2" charset="0"/>
              </a:rPr>
              <a:t>“Timer”</a:t>
            </a:r>
          </a:p>
          <a:p>
            <a:pPr algn="ctr">
              <a:lnSpc>
                <a:spcPts val="1200"/>
              </a:lnSpc>
            </a:pPr>
            <a:r>
              <a:rPr lang="en-US" sz="1400" dirty="0" smtClean="0">
                <a:solidFill>
                  <a:schemeClr val="tx1"/>
                </a:solidFill>
                <a:latin typeface="CF Din" panose="00000400000000000000" pitchFamily="2" charset="0"/>
              </a:rPr>
              <a:t>button</a:t>
            </a:r>
          </a:p>
          <a:p>
            <a:pPr algn="ctr">
              <a:lnSpc>
                <a:spcPts val="1200"/>
              </a:lnSpc>
            </a:pPr>
            <a:r>
              <a:rPr lang="en-US" sz="1050" i="1" dirty="0" smtClean="0">
                <a:solidFill>
                  <a:schemeClr val="tx1"/>
                </a:solidFill>
                <a:latin typeface="CF Din" panose="00000400000000000000" pitchFamily="2" charset="0"/>
              </a:rPr>
              <a:t>Audible beep</a:t>
            </a:r>
            <a:endParaRPr lang="el-GR" sz="1050" i="1" dirty="0">
              <a:solidFill>
                <a:schemeClr val="tx1"/>
              </a:solidFill>
              <a:latin typeface="CF Din" panose="00000400000000000000" pitchFamily="2" charset="0"/>
            </a:endParaRPr>
          </a:p>
        </p:txBody>
      </p:sp>
      <p:sp>
        <p:nvSpPr>
          <p:cNvPr id="2" name="Θέση υποσέλιδου 1"/>
          <p:cNvSpPr>
            <a:spLocks noGrp="1"/>
          </p:cNvSpPr>
          <p:nvPr>
            <p:ph type="ftr" sz="quarter" idx="11"/>
          </p:nvPr>
        </p:nvSpPr>
        <p:spPr/>
        <p:txBody>
          <a:bodyPr/>
          <a:lstStyle/>
          <a:p>
            <a:pPr>
              <a:defRPr/>
            </a:pPr>
            <a:r>
              <a:rPr lang="el-GR" smtClean="0"/>
              <a:t>Εργονομία - ΕΜΠ - Χρηστοκεντρικός Σχεδιασμός</a:t>
            </a:r>
            <a:endParaRPr lang="en-GB" dirty="0"/>
          </a:p>
        </p:txBody>
      </p:sp>
      <p:sp>
        <p:nvSpPr>
          <p:cNvPr id="3" name="Θέση αριθμού διαφάνειας 2"/>
          <p:cNvSpPr>
            <a:spLocks noGrp="1"/>
          </p:cNvSpPr>
          <p:nvPr>
            <p:ph type="sldNum" sz="quarter" idx="12"/>
          </p:nvPr>
        </p:nvSpPr>
        <p:spPr/>
        <p:txBody>
          <a:bodyPr/>
          <a:lstStyle/>
          <a:p>
            <a:pPr>
              <a:defRPr/>
            </a:pPr>
            <a:fld id="{66B988B7-2139-4CED-ACDB-0CAF520E1758}" type="slidenum">
              <a:rPr lang="en-GB" smtClean="0"/>
              <a:pPr>
                <a:defRPr/>
              </a:pPr>
              <a:t>54</a:t>
            </a:fld>
            <a:endParaRPr lang="en-GB" dirty="0"/>
          </a:p>
        </p:txBody>
      </p:sp>
      <p:sp>
        <p:nvSpPr>
          <p:cNvPr id="4" name="TextBox 3"/>
          <p:cNvSpPr txBox="1"/>
          <p:nvPr/>
        </p:nvSpPr>
        <p:spPr>
          <a:xfrm>
            <a:off x="1837571" y="1612941"/>
            <a:ext cx="1893467" cy="1163395"/>
          </a:xfrm>
          <a:prstGeom prst="rect">
            <a:avLst/>
          </a:prstGeom>
          <a:noFill/>
        </p:spPr>
        <p:txBody>
          <a:bodyPr wrap="none" rtlCol="0">
            <a:spAutoFit/>
          </a:bodyPr>
          <a:lstStyle/>
          <a:p>
            <a:pPr algn="l"/>
            <a:r>
              <a:rPr lang="en-US" sz="1200" b="0" dirty="0" smtClean="0">
                <a:solidFill>
                  <a:schemeClr val="tx1"/>
                </a:solidFill>
                <a:latin typeface="Arial" panose="020B0604020202020204" pitchFamily="34" charset="0"/>
                <a:cs typeface="Arial" panose="020B0604020202020204" pitchFamily="34" charset="0"/>
              </a:rPr>
              <a:t>Add or subtract duration </a:t>
            </a:r>
          </a:p>
          <a:p>
            <a:pPr marL="457200" indent="-457200" algn="l">
              <a:buAutoNum type="arabicPeriod"/>
            </a:pPr>
            <a:r>
              <a:rPr lang="en-US" sz="1200" b="0" dirty="0" smtClean="0">
                <a:solidFill>
                  <a:schemeClr val="tx1"/>
                </a:solidFill>
                <a:latin typeface="Arial" panose="020B0604020202020204" pitchFamily="34" charset="0"/>
                <a:cs typeface="Arial" panose="020B0604020202020204" pitchFamily="34" charset="0"/>
              </a:rPr>
              <a:t>Press timer button</a:t>
            </a:r>
          </a:p>
          <a:p>
            <a:pPr marL="457200" indent="-457200" algn="l">
              <a:buFontTx/>
              <a:buAutoNum type="arabicPeriod"/>
            </a:pPr>
            <a:r>
              <a:rPr lang="en-US" sz="1200" b="0" dirty="0">
                <a:solidFill>
                  <a:schemeClr val="tx1"/>
                </a:solidFill>
                <a:latin typeface="Arial" panose="020B0604020202020204" pitchFamily="34" charset="0"/>
                <a:cs typeface="Arial" panose="020B0604020202020204" pitchFamily="34" charset="0"/>
              </a:rPr>
              <a:t>Press (+) OR (-)</a:t>
            </a:r>
          </a:p>
          <a:p>
            <a:pPr marL="457200" indent="-457200" algn="l">
              <a:buAutoNum type="arabicPeriod"/>
            </a:pPr>
            <a:r>
              <a:rPr lang="en-US" sz="1200" b="0" dirty="0" smtClean="0">
                <a:solidFill>
                  <a:schemeClr val="tx1"/>
                </a:solidFill>
                <a:latin typeface="Arial" panose="020B0604020202020204" pitchFamily="34" charset="0"/>
                <a:cs typeface="Arial" panose="020B0604020202020204" pitchFamily="34" charset="0"/>
              </a:rPr>
              <a:t>Press timer button</a:t>
            </a:r>
          </a:p>
        </p:txBody>
      </p:sp>
      <p:pic>
        <p:nvPicPr>
          <p:cNvPr id="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633"/>
          <a:stretch/>
        </p:blipFill>
        <p:spPr bwMode="auto">
          <a:xfrm>
            <a:off x="484376" y="3398678"/>
            <a:ext cx="229992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1692303"/>
      </p:ext>
    </p:extLst>
  </p:cSld>
  <p:clrMapOvr>
    <a:masterClrMapping/>
  </p:clrMapOvr>
  <p:transition spd="med">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p:cNvSpPr txBox="1"/>
          <p:nvPr/>
        </p:nvSpPr>
        <p:spPr>
          <a:xfrm>
            <a:off x="5708282" y="5388238"/>
            <a:ext cx="1944763" cy="747897"/>
          </a:xfrm>
          <a:prstGeom prst="rect">
            <a:avLst/>
          </a:prstGeom>
          <a:solidFill>
            <a:schemeClr val="bg1"/>
          </a:solidFill>
        </p:spPr>
        <p:txBody>
          <a:bodyPr wrap="none" rtlCol="0">
            <a:spAutoFit/>
          </a:bodyPr>
          <a:lstStyle/>
          <a:p>
            <a:pPr algn="ctr">
              <a:lnSpc>
                <a:spcPts val="1200"/>
              </a:lnSpc>
            </a:pPr>
            <a:r>
              <a:rPr lang="en-US" sz="1050" i="1" dirty="0" smtClean="0">
                <a:solidFill>
                  <a:schemeClr val="tx1"/>
                </a:solidFill>
                <a:latin typeface="CF Din" panose="00000400000000000000" pitchFamily="2" charset="0"/>
              </a:rPr>
              <a:t>Time goes forward</a:t>
            </a:r>
          </a:p>
          <a:p>
            <a:pPr algn="ctr">
              <a:lnSpc>
                <a:spcPts val="1200"/>
              </a:lnSpc>
            </a:pPr>
            <a:r>
              <a:rPr lang="en-US" sz="1050" i="1" dirty="0">
                <a:solidFill>
                  <a:schemeClr val="tx1"/>
                </a:solidFill>
                <a:latin typeface="CF Din" panose="00000400000000000000" pitchFamily="2" charset="0"/>
              </a:rPr>
              <a:t>t</a:t>
            </a:r>
            <a:r>
              <a:rPr lang="en-US" sz="1050" i="1" dirty="0" smtClean="0">
                <a:solidFill>
                  <a:schemeClr val="tx1"/>
                </a:solidFill>
                <a:latin typeface="CF Din" panose="00000400000000000000" pitchFamily="2" charset="0"/>
              </a:rPr>
              <a:t>o the next number of minutes </a:t>
            </a:r>
          </a:p>
          <a:p>
            <a:pPr algn="ctr">
              <a:lnSpc>
                <a:spcPts val="1200"/>
              </a:lnSpc>
            </a:pPr>
            <a:r>
              <a:rPr lang="en-US" sz="1050" i="1" dirty="0" smtClean="0">
                <a:solidFill>
                  <a:schemeClr val="tx1"/>
                </a:solidFill>
                <a:latin typeface="CF Din" panose="00000400000000000000" pitchFamily="2" charset="0"/>
              </a:rPr>
              <a:t>divisible by five</a:t>
            </a:r>
            <a:endParaRPr lang="el-GR" sz="800" i="1" dirty="0">
              <a:solidFill>
                <a:schemeClr val="tx1"/>
              </a:solidFill>
              <a:latin typeface="CF Din" panose="00000400000000000000" pitchFamily="2" charset="0"/>
            </a:endParaRPr>
          </a:p>
        </p:txBody>
      </p:sp>
      <p:sp>
        <p:nvSpPr>
          <p:cNvPr id="43" name="Ελεύθερη σχεδίαση 42"/>
          <p:cNvSpPr/>
          <p:nvPr/>
        </p:nvSpPr>
        <p:spPr>
          <a:xfrm>
            <a:off x="5002107" y="2916713"/>
            <a:ext cx="2194914" cy="2501996"/>
          </a:xfrm>
          <a:custGeom>
            <a:avLst/>
            <a:gdLst>
              <a:gd name="connsiteX0" fmla="*/ 0 w 1808480"/>
              <a:gd name="connsiteY0" fmla="*/ 2187786 h 2187786"/>
              <a:gd name="connsiteX1" fmla="*/ 1259840 w 1808480"/>
              <a:gd name="connsiteY1" fmla="*/ 1246293 h 2187786"/>
              <a:gd name="connsiteX2" fmla="*/ 1808480 w 1808480"/>
              <a:gd name="connsiteY2" fmla="*/ 0 h 2187786"/>
              <a:gd name="connsiteX0" fmla="*/ 0 w 1876214"/>
              <a:gd name="connsiteY0" fmla="*/ 2363893 h 2363893"/>
              <a:gd name="connsiteX1" fmla="*/ 1327574 w 1876214"/>
              <a:gd name="connsiteY1" fmla="*/ 1246293 h 2363893"/>
              <a:gd name="connsiteX2" fmla="*/ 1876214 w 1876214"/>
              <a:gd name="connsiteY2" fmla="*/ 0 h 2363893"/>
              <a:gd name="connsiteX0" fmla="*/ 0 w 1876214"/>
              <a:gd name="connsiteY0" fmla="*/ 2363893 h 2363893"/>
              <a:gd name="connsiteX1" fmla="*/ 1327574 w 1876214"/>
              <a:gd name="connsiteY1" fmla="*/ 1246293 h 2363893"/>
              <a:gd name="connsiteX2" fmla="*/ 1876214 w 1876214"/>
              <a:gd name="connsiteY2" fmla="*/ 0 h 2363893"/>
              <a:gd name="connsiteX0" fmla="*/ 0 w 1883813"/>
              <a:gd name="connsiteY0" fmla="*/ 2363893 h 2363893"/>
              <a:gd name="connsiteX1" fmla="*/ 1733974 w 1883813"/>
              <a:gd name="connsiteY1" fmla="*/ 1612053 h 2363893"/>
              <a:gd name="connsiteX2" fmla="*/ 1876214 w 1883813"/>
              <a:gd name="connsiteY2" fmla="*/ 0 h 2363893"/>
              <a:gd name="connsiteX0" fmla="*/ 0 w 1998134"/>
              <a:gd name="connsiteY0" fmla="*/ 2479040 h 2479040"/>
              <a:gd name="connsiteX1" fmla="*/ 1733974 w 1998134"/>
              <a:gd name="connsiteY1" fmla="*/ 1727200 h 2479040"/>
              <a:gd name="connsiteX2" fmla="*/ 1998134 w 1998134"/>
              <a:gd name="connsiteY2" fmla="*/ 0 h 2479040"/>
              <a:gd name="connsiteX0" fmla="*/ 0 w 2114374"/>
              <a:gd name="connsiteY0" fmla="*/ 2479040 h 2479040"/>
              <a:gd name="connsiteX1" fmla="*/ 1733974 w 2114374"/>
              <a:gd name="connsiteY1" fmla="*/ 1727200 h 2479040"/>
              <a:gd name="connsiteX2" fmla="*/ 1998134 w 2114374"/>
              <a:gd name="connsiteY2" fmla="*/ 0 h 2479040"/>
              <a:gd name="connsiteX0" fmla="*/ 0 w 2154242"/>
              <a:gd name="connsiteY0" fmla="*/ 2479040 h 2479040"/>
              <a:gd name="connsiteX1" fmla="*/ 1862668 w 2154242"/>
              <a:gd name="connsiteY1" fmla="*/ 1869440 h 2479040"/>
              <a:gd name="connsiteX2" fmla="*/ 1998134 w 2154242"/>
              <a:gd name="connsiteY2" fmla="*/ 0 h 2479040"/>
              <a:gd name="connsiteX0" fmla="*/ 0 w 2194914"/>
              <a:gd name="connsiteY0" fmla="*/ 2479040 h 2479040"/>
              <a:gd name="connsiteX1" fmla="*/ 1862668 w 2194914"/>
              <a:gd name="connsiteY1" fmla="*/ 1869440 h 2479040"/>
              <a:gd name="connsiteX2" fmla="*/ 1998134 w 2194914"/>
              <a:gd name="connsiteY2" fmla="*/ 0 h 2479040"/>
              <a:gd name="connsiteX0" fmla="*/ 0 w 2194914"/>
              <a:gd name="connsiteY0" fmla="*/ 2479040 h 2501996"/>
              <a:gd name="connsiteX1" fmla="*/ 1862668 w 2194914"/>
              <a:gd name="connsiteY1" fmla="*/ 1869440 h 2501996"/>
              <a:gd name="connsiteX2" fmla="*/ 1998134 w 2194914"/>
              <a:gd name="connsiteY2" fmla="*/ 0 h 2501996"/>
            </a:gdLst>
            <a:ahLst/>
            <a:cxnLst>
              <a:cxn ang="0">
                <a:pos x="connsiteX0" y="connsiteY0"/>
              </a:cxn>
              <a:cxn ang="0">
                <a:pos x="connsiteX1" y="connsiteY1"/>
              </a:cxn>
              <a:cxn ang="0">
                <a:pos x="connsiteX2" y="connsiteY2"/>
              </a:cxn>
            </a:cxnLst>
            <a:rect l="l" t="t" r="r" b="b"/>
            <a:pathLst>
              <a:path w="2194914" h="2501996">
                <a:moveTo>
                  <a:pt x="0" y="2479040"/>
                </a:moveTo>
                <a:cubicBezTo>
                  <a:pt x="641774" y="2556369"/>
                  <a:pt x="1407726" y="2458719"/>
                  <a:pt x="1862668" y="1869440"/>
                </a:cubicBezTo>
                <a:cubicBezTo>
                  <a:pt x="2317610" y="1280161"/>
                  <a:pt x="2247053" y="657577"/>
                  <a:pt x="1998134" y="0"/>
                </a:cubicBezTo>
              </a:path>
            </a:pathLst>
          </a:custGeom>
          <a:ln>
            <a:tailEnd type="arrow"/>
          </a:ln>
        </p:spPr>
        <p:style>
          <a:lnRef idx="2">
            <a:schemeClr val="dk1"/>
          </a:lnRef>
          <a:fillRef idx="0">
            <a:schemeClr val="dk1"/>
          </a:fillRef>
          <a:effectRef idx="1">
            <a:schemeClr val="dk1"/>
          </a:effectRef>
          <a:fontRef idx="minor">
            <a:schemeClr val="tx1"/>
          </a:fontRef>
        </p:style>
        <p:txBody>
          <a:bodyPr rtlCol="0" anchor="ctr"/>
          <a:lstStyle/>
          <a:p>
            <a:pPr algn="ctr"/>
            <a:endParaRPr lang="el-GR"/>
          </a:p>
        </p:txBody>
      </p:sp>
      <p:sp>
        <p:nvSpPr>
          <p:cNvPr id="14" name="Στρογγυλεμένο ορθογώνιο 13"/>
          <p:cNvSpPr/>
          <p:nvPr/>
        </p:nvSpPr>
        <p:spPr>
          <a:xfrm>
            <a:off x="6309360" y="2109203"/>
            <a:ext cx="1219200" cy="760095"/>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1600" b="1" dirty="0" smtClean="0">
                <a:solidFill>
                  <a:schemeClr val="bg1"/>
                </a:solidFill>
              </a:rPr>
              <a:t>Set timer</a:t>
            </a:r>
            <a:endParaRPr lang="el-GR" sz="1200" b="1" dirty="0" smtClean="0">
              <a:solidFill>
                <a:schemeClr val="bg1"/>
              </a:solidFill>
            </a:endParaRPr>
          </a:p>
        </p:txBody>
      </p:sp>
      <p:sp>
        <p:nvSpPr>
          <p:cNvPr id="13" name="Στρογγυλεμένο ορθογώνιο 12"/>
          <p:cNvSpPr/>
          <p:nvPr/>
        </p:nvSpPr>
        <p:spPr>
          <a:xfrm>
            <a:off x="3786294" y="5008191"/>
            <a:ext cx="1219200" cy="760095"/>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1600" b="1" dirty="0" smtClean="0">
                <a:solidFill>
                  <a:schemeClr val="bg1"/>
                </a:solidFill>
              </a:rPr>
              <a:t>Timer</a:t>
            </a:r>
          </a:p>
          <a:p>
            <a:pPr algn="ctr"/>
            <a:r>
              <a:rPr lang="en-US" sz="1600" b="1" dirty="0" smtClean="0">
                <a:solidFill>
                  <a:schemeClr val="bg1"/>
                </a:solidFill>
              </a:rPr>
              <a:t>countdown</a:t>
            </a:r>
            <a:endParaRPr lang="el-GR" sz="1200" b="1" dirty="0" smtClean="0">
              <a:solidFill>
                <a:schemeClr val="bg1"/>
              </a:solidFill>
            </a:endParaRPr>
          </a:p>
        </p:txBody>
      </p:sp>
      <p:sp>
        <p:nvSpPr>
          <p:cNvPr id="65" name="Ελεύθερη σχεδίαση 64"/>
          <p:cNvSpPr/>
          <p:nvPr/>
        </p:nvSpPr>
        <p:spPr>
          <a:xfrm>
            <a:off x="4667442" y="2851752"/>
            <a:ext cx="1681018" cy="2169312"/>
          </a:xfrm>
          <a:custGeom>
            <a:avLst/>
            <a:gdLst>
              <a:gd name="connsiteX0" fmla="*/ 1625600 w 1625600"/>
              <a:gd name="connsiteY0" fmla="*/ 0 h 2181014"/>
              <a:gd name="connsiteX1" fmla="*/ 690880 w 1625600"/>
              <a:gd name="connsiteY1" fmla="*/ 873760 h 2181014"/>
              <a:gd name="connsiteX2" fmla="*/ 0 w 1625600"/>
              <a:gd name="connsiteY2" fmla="*/ 2181014 h 2181014"/>
              <a:gd name="connsiteX0" fmla="*/ 193964 w 734269"/>
              <a:gd name="connsiteY0" fmla="*/ 778128 h 1370488"/>
              <a:gd name="connsiteX1" fmla="*/ 690880 w 734269"/>
              <a:gd name="connsiteY1" fmla="*/ 63234 h 1370488"/>
              <a:gd name="connsiteX2" fmla="*/ 0 w 734269"/>
              <a:gd name="connsiteY2" fmla="*/ 1370488 h 1370488"/>
              <a:gd name="connsiteX0" fmla="*/ 63047 w 1426034"/>
              <a:gd name="connsiteY0" fmla="*/ 1458648 h 1491334"/>
              <a:gd name="connsiteX1" fmla="*/ 559963 w 1426034"/>
              <a:gd name="connsiteY1" fmla="*/ 743754 h 1491334"/>
              <a:gd name="connsiteX2" fmla="*/ 1420792 w 1426034"/>
              <a:gd name="connsiteY2" fmla="*/ 37481 h 1491334"/>
              <a:gd name="connsiteX0" fmla="*/ 63047 w 1420792"/>
              <a:gd name="connsiteY0" fmla="*/ 1421167 h 1453853"/>
              <a:gd name="connsiteX1" fmla="*/ 559963 w 1420792"/>
              <a:gd name="connsiteY1" fmla="*/ 706273 h 1453853"/>
              <a:gd name="connsiteX2" fmla="*/ 1420792 w 1420792"/>
              <a:gd name="connsiteY2" fmla="*/ 0 h 1453853"/>
              <a:gd name="connsiteX0" fmla="*/ 63047 w 1476210"/>
              <a:gd name="connsiteY0" fmla="*/ 1568948 h 1601634"/>
              <a:gd name="connsiteX1" fmla="*/ 559963 w 1476210"/>
              <a:gd name="connsiteY1" fmla="*/ 854054 h 1601634"/>
              <a:gd name="connsiteX2" fmla="*/ 1476210 w 1476210"/>
              <a:gd name="connsiteY2" fmla="*/ 0 h 1601634"/>
              <a:gd name="connsiteX0" fmla="*/ 63047 w 1476210"/>
              <a:gd name="connsiteY0" fmla="*/ 1568948 h 1601634"/>
              <a:gd name="connsiteX1" fmla="*/ 559963 w 1476210"/>
              <a:gd name="connsiteY1" fmla="*/ 854054 h 1601634"/>
              <a:gd name="connsiteX2" fmla="*/ 1476210 w 1476210"/>
              <a:gd name="connsiteY2" fmla="*/ 0 h 1601634"/>
              <a:gd name="connsiteX0" fmla="*/ 52277 w 1733295"/>
              <a:gd name="connsiteY0" fmla="*/ 2169312 h 2192591"/>
              <a:gd name="connsiteX1" fmla="*/ 817048 w 1733295"/>
              <a:gd name="connsiteY1" fmla="*/ 854054 h 2192591"/>
              <a:gd name="connsiteX2" fmla="*/ 1733295 w 1733295"/>
              <a:gd name="connsiteY2" fmla="*/ 0 h 2192591"/>
              <a:gd name="connsiteX0" fmla="*/ 0 w 1681018"/>
              <a:gd name="connsiteY0" fmla="*/ 2169312 h 2169312"/>
              <a:gd name="connsiteX1" fmla="*/ 764771 w 1681018"/>
              <a:gd name="connsiteY1" fmla="*/ 854054 h 2169312"/>
              <a:gd name="connsiteX2" fmla="*/ 1681018 w 1681018"/>
              <a:gd name="connsiteY2" fmla="*/ 0 h 2169312"/>
              <a:gd name="connsiteX0" fmla="*/ 0 w 1681018"/>
              <a:gd name="connsiteY0" fmla="*/ 2169312 h 2169312"/>
              <a:gd name="connsiteX1" fmla="*/ 1208117 w 1681018"/>
              <a:gd name="connsiteY1" fmla="*/ 1149617 h 2169312"/>
              <a:gd name="connsiteX2" fmla="*/ 1681018 w 1681018"/>
              <a:gd name="connsiteY2" fmla="*/ 0 h 2169312"/>
              <a:gd name="connsiteX0" fmla="*/ 0 w 1681018"/>
              <a:gd name="connsiteY0" fmla="*/ 2169312 h 2169312"/>
              <a:gd name="connsiteX1" fmla="*/ 1208117 w 1681018"/>
              <a:gd name="connsiteY1" fmla="*/ 1149617 h 2169312"/>
              <a:gd name="connsiteX2" fmla="*/ 1681018 w 1681018"/>
              <a:gd name="connsiteY2" fmla="*/ 0 h 2169312"/>
              <a:gd name="connsiteX0" fmla="*/ 0 w 1681018"/>
              <a:gd name="connsiteY0" fmla="*/ 2169312 h 2169312"/>
              <a:gd name="connsiteX1" fmla="*/ 1208117 w 1681018"/>
              <a:gd name="connsiteY1" fmla="*/ 1149617 h 2169312"/>
              <a:gd name="connsiteX2" fmla="*/ 1681018 w 1681018"/>
              <a:gd name="connsiteY2" fmla="*/ 0 h 2169312"/>
              <a:gd name="connsiteX0" fmla="*/ 0 w 1681018"/>
              <a:gd name="connsiteY0" fmla="*/ 2169312 h 2169312"/>
              <a:gd name="connsiteX1" fmla="*/ 810953 w 1681018"/>
              <a:gd name="connsiteY1" fmla="*/ 881762 h 2169312"/>
              <a:gd name="connsiteX2" fmla="*/ 1681018 w 1681018"/>
              <a:gd name="connsiteY2" fmla="*/ 0 h 2169312"/>
              <a:gd name="connsiteX0" fmla="*/ 0 w 1681018"/>
              <a:gd name="connsiteY0" fmla="*/ 2169312 h 2169312"/>
              <a:gd name="connsiteX1" fmla="*/ 810953 w 1681018"/>
              <a:gd name="connsiteY1" fmla="*/ 881762 h 2169312"/>
              <a:gd name="connsiteX2" fmla="*/ 1681018 w 1681018"/>
              <a:gd name="connsiteY2" fmla="*/ 0 h 2169312"/>
              <a:gd name="connsiteX0" fmla="*/ 0 w 1681018"/>
              <a:gd name="connsiteY0" fmla="*/ 2169312 h 2169312"/>
              <a:gd name="connsiteX1" fmla="*/ 810953 w 1681018"/>
              <a:gd name="connsiteY1" fmla="*/ 881762 h 2169312"/>
              <a:gd name="connsiteX2" fmla="*/ 1681018 w 1681018"/>
              <a:gd name="connsiteY2" fmla="*/ 0 h 2169312"/>
              <a:gd name="connsiteX0" fmla="*/ 0 w 1681018"/>
              <a:gd name="connsiteY0" fmla="*/ 2169312 h 2169312"/>
              <a:gd name="connsiteX1" fmla="*/ 718589 w 1681018"/>
              <a:gd name="connsiteY1" fmla="*/ 835580 h 2169312"/>
              <a:gd name="connsiteX2" fmla="*/ 1681018 w 1681018"/>
              <a:gd name="connsiteY2" fmla="*/ 0 h 2169312"/>
              <a:gd name="connsiteX0" fmla="*/ 0 w 1681018"/>
              <a:gd name="connsiteY0" fmla="*/ 2169312 h 2169312"/>
              <a:gd name="connsiteX1" fmla="*/ 718589 w 1681018"/>
              <a:gd name="connsiteY1" fmla="*/ 835580 h 2169312"/>
              <a:gd name="connsiteX2" fmla="*/ 1681018 w 1681018"/>
              <a:gd name="connsiteY2" fmla="*/ 0 h 2169312"/>
              <a:gd name="connsiteX0" fmla="*/ 0 w 1681018"/>
              <a:gd name="connsiteY0" fmla="*/ 2169312 h 2169312"/>
              <a:gd name="connsiteX1" fmla="*/ 718589 w 1681018"/>
              <a:gd name="connsiteY1" fmla="*/ 835580 h 2169312"/>
              <a:gd name="connsiteX2" fmla="*/ 1681018 w 1681018"/>
              <a:gd name="connsiteY2" fmla="*/ 0 h 2169312"/>
            </a:gdLst>
            <a:ahLst/>
            <a:cxnLst>
              <a:cxn ang="0">
                <a:pos x="connsiteX0" y="connsiteY0"/>
              </a:cxn>
              <a:cxn ang="0">
                <a:pos x="connsiteX1" y="connsiteY1"/>
              </a:cxn>
              <a:cxn ang="0">
                <a:pos x="connsiteX2" y="connsiteY2"/>
              </a:cxn>
            </a:cxnLst>
            <a:rect l="l" t="t" r="r" b="b"/>
            <a:pathLst>
              <a:path w="1681018" h="2169312">
                <a:moveTo>
                  <a:pt x="0" y="2169312"/>
                </a:moveTo>
                <a:cubicBezTo>
                  <a:pt x="120687" y="1704005"/>
                  <a:pt x="232140" y="1321824"/>
                  <a:pt x="718589" y="835580"/>
                </a:cubicBezTo>
                <a:cubicBezTo>
                  <a:pt x="1011074" y="469410"/>
                  <a:pt x="1452572" y="158660"/>
                  <a:pt x="1681018" y="0"/>
                </a:cubicBezTo>
              </a:path>
            </a:pathLst>
          </a:custGeom>
          <a:ln>
            <a:tailEnd type="arrow"/>
          </a:ln>
        </p:spPr>
        <p:style>
          <a:lnRef idx="2">
            <a:schemeClr val="dk1"/>
          </a:lnRef>
          <a:fillRef idx="0">
            <a:schemeClr val="dk1"/>
          </a:fillRef>
          <a:effectRef idx="1">
            <a:schemeClr val="dk1"/>
          </a:effectRef>
          <a:fontRef idx="minor">
            <a:schemeClr val="tx1"/>
          </a:fontRef>
        </p:style>
        <p:txBody>
          <a:bodyPr rtlCol="0" anchor="ctr"/>
          <a:lstStyle/>
          <a:p>
            <a:pPr algn="ctr"/>
            <a:endParaRPr lang="el-GR"/>
          </a:p>
        </p:txBody>
      </p:sp>
      <p:sp>
        <p:nvSpPr>
          <p:cNvPr id="61" name="Ελεύθερη σχεδίαση 60"/>
          <p:cNvSpPr/>
          <p:nvPr/>
        </p:nvSpPr>
        <p:spPr>
          <a:xfrm>
            <a:off x="7498080" y="2382637"/>
            <a:ext cx="1195429" cy="605831"/>
          </a:xfrm>
          <a:custGeom>
            <a:avLst/>
            <a:gdLst>
              <a:gd name="connsiteX0" fmla="*/ 13547 w 1151473"/>
              <a:gd name="connsiteY0" fmla="*/ 7510 h 325857"/>
              <a:gd name="connsiteX1" fmla="*/ 1151467 w 1151473"/>
              <a:gd name="connsiteY1" fmla="*/ 41377 h 325857"/>
              <a:gd name="connsiteX2" fmla="*/ 0 w 1151473"/>
              <a:gd name="connsiteY2" fmla="*/ 325857 h 325857"/>
              <a:gd name="connsiteX0" fmla="*/ 13547 w 1192113"/>
              <a:gd name="connsiteY0" fmla="*/ 613 h 318960"/>
              <a:gd name="connsiteX1" fmla="*/ 1192107 w 1192113"/>
              <a:gd name="connsiteY1" fmla="*/ 149627 h 318960"/>
              <a:gd name="connsiteX2" fmla="*/ 0 w 1192113"/>
              <a:gd name="connsiteY2" fmla="*/ 318960 h 318960"/>
              <a:gd name="connsiteX0" fmla="*/ 13547 w 1196477"/>
              <a:gd name="connsiteY0" fmla="*/ 53272 h 371619"/>
              <a:gd name="connsiteX1" fmla="*/ 1192107 w 1196477"/>
              <a:gd name="connsiteY1" fmla="*/ 202286 h 371619"/>
              <a:gd name="connsiteX2" fmla="*/ 0 w 1196477"/>
              <a:gd name="connsiteY2" fmla="*/ 371619 h 371619"/>
              <a:gd name="connsiteX0" fmla="*/ 13547 w 1195255"/>
              <a:gd name="connsiteY0" fmla="*/ 53272 h 533090"/>
              <a:gd name="connsiteX1" fmla="*/ 1192107 w 1195255"/>
              <a:gd name="connsiteY1" fmla="*/ 202286 h 533090"/>
              <a:gd name="connsiteX2" fmla="*/ 0 w 1195255"/>
              <a:gd name="connsiteY2" fmla="*/ 371619 h 533090"/>
              <a:gd name="connsiteX0" fmla="*/ 13547 w 1195255"/>
              <a:gd name="connsiteY0" fmla="*/ 137836 h 617654"/>
              <a:gd name="connsiteX1" fmla="*/ 1192107 w 1195255"/>
              <a:gd name="connsiteY1" fmla="*/ 286850 h 617654"/>
              <a:gd name="connsiteX2" fmla="*/ 0 w 1195255"/>
              <a:gd name="connsiteY2" fmla="*/ 456183 h 617654"/>
              <a:gd name="connsiteX0" fmla="*/ 13547 w 1195429"/>
              <a:gd name="connsiteY0" fmla="*/ 137836 h 605831"/>
              <a:gd name="connsiteX1" fmla="*/ 1192107 w 1195429"/>
              <a:gd name="connsiteY1" fmla="*/ 286850 h 605831"/>
              <a:gd name="connsiteX2" fmla="*/ 0 w 1195429"/>
              <a:gd name="connsiteY2" fmla="*/ 456183 h 605831"/>
            </a:gdLst>
            <a:ahLst/>
            <a:cxnLst>
              <a:cxn ang="0">
                <a:pos x="connsiteX0" y="connsiteY0"/>
              </a:cxn>
              <a:cxn ang="0">
                <a:pos x="connsiteX1" y="connsiteY1"/>
              </a:cxn>
              <a:cxn ang="0">
                <a:pos x="connsiteX2" y="connsiteY2"/>
              </a:cxn>
            </a:cxnLst>
            <a:rect l="l" t="t" r="r" b="b"/>
            <a:pathLst>
              <a:path w="1195429" h="605831">
                <a:moveTo>
                  <a:pt x="13547" y="137836"/>
                </a:moveTo>
                <a:cubicBezTo>
                  <a:pt x="570090" y="-81733"/>
                  <a:pt x="1126632" y="-43914"/>
                  <a:pt x="1192107" y="286850"/>
                </a:cubicBezTo>
                <a:cubicBezTo>
                  <a:pt x="1257582" y="617614"/>
                  <a:pt x="337536" y="719778"/>
                  <a:pt x="0" y="456183"/>
                </a:cubicBezTo>
              </a:path>
            </a:pathLst>
          </a:custGeom>
          <a:ln>
            <a:tailEnd type="arrow"/>
          </a:ln>
        </p:spPr>
        <p:style>
          <a:lnRef idx="2">
            <a:schemeClr val="dk1"/>
          </a:lnRef>
          <a:fillRef idx="0">
            <a:schemeClr val="dk1"/>
          </a:fillRef>
          <a:effectRef idx="1">
            <a:schemeClr val="dk1"/>
          </a:effectRef>
          <a:fontRef idx="minor">
            <a:schemeClr val="tx1"/>
          </a:fontRef>
        </p:style>
        <p:txBody>
          <a:bodyPr rtlCol="0" anchor="ctr"/>
          <a:lstStyle/>
          <a:p>
            <a:pPr algn="ctr"/>
            <a:endParaRPr lang="el-GR"/>
          </a:p>
        </p:txBody>
      </p:sp>
      <p:sp>
        <p:nvSpPr>
          <p:cNvPr id="34" name="TextBox 33"/>
          <p:cNvSpPr txBox="1"/>
          <p:nvPr/>
        </p:nvSpPr>
        <p:spPr>
          <a:xfrm>
            <a:off x="8079862" y="2511648"/>
            <a:ext cx="954107" cy="529376"/>
          </a:xfrm>
          <a:prstGeom prst="rect">
            <a:avLst/>
          </a:prstGeom>
          <a:solidFill>
            <a:schemeClr val="bg1"/>
          </a:solidFill>
        </p:spPr>
        <p:txBody>
          <a:bodyPr wrap="none" rtlCol="0">
            <a:spAutoFit/>
          </a:bodyPr>
          <a:lstStyle/>
          <a:p>
            <a:pPr algn="ctr">
              <a:lnSpc>
                <a:spcPts val="1200"/>
              </a:lnSpc>
            </a:pPr>
            <a:r>
              <a:rPr lang="en-US" sz="1400" dirty="0">
                <a:solidFill>
                  <a:schemeClr val="tx1"/>
                </a:solidFill>
                <a:latin typeface="CF Din" panose="00000400000000000000" pitchFamily="2" charset="0"/>
              </a:rPr>
              <a:t>Press </a:t>
            </a:r>
          </a:p>
          <a:p>
            <a:pPr algn="ctr">
              <a:lnSpc>
                <a:spcPts val="1200"/>
              </a:lnSpc>
            </a:pPr>
            <a:r>
              <a:rPr lang="en-US" sz="1400" dirty="0" smtClean="0">
                <a:solidFill>
                  <a:schemeClr val="tx1"/>
                </a:solidFill>
                <a:latin typeface="CF Din" panose="00000400000000000000" pitchFamily="2" charset="0"/>
              </a:rPr>
              <a:t>“+” button</a:t>
            </a:r>
            <a:endParaRPr lang="el-GR" sz="1400" dirty="0">
              <a:solidFill>
                <a:schemeClr val="tx1"/>
              </a:solidFill>
              <a:latin typeface="CF Din" panose="00000400000000000000" pitchFamily="2" charset="0"/>
            </a:endParaRPr>
          </a:p>
        </p:txBody>
      </p:sp>
      <p:sp>
        <p:nvSpPr>
          <p:cNvPr id="38" name="TextBox 37"/>
          <p:cNvSpPr txBox="1"/>
          <p:nvPr/>
        </p:nvSpPr>
        <p:spPr>
          <a:xfrm>
            <a:off x="7538575" y="1196752"/>
            <a:ext cx="994183" cy="497059"/>
          </a:xfrm>
          <a:prstGeom prst="rect">
            <a:avLst/>
          </a:prstGeom>
          <a:solidFill>
            <a:schemeClr val="bg1"/>
          </a:solidFill>
        </p:spPr>
        <p:txBody>
          <a:bodyPr wrap="none" rtlCol="0">
            <a:spAutoFit/>
          </a:bodyPr>
          <a:lstStyle/>
          <a:p>
            <a:pPr algn="ctr">
              <a:lnSpc>
                <a:spcPts val="1200"/>
              </a:lnSpc>
            </a:pPr>
            <a:r>
              <a:rPr lang="en-US" sz="1050" i="1" dirty="0" smtClean="0">
                <a:solidFill>
                  <a:schemeClr val="tx1"/>
                </a:solidFill>
                <a:latin typeface="CF Din" panose="00000400000000000000" pitchFamily="2" charset="0"/>
              </a:rPr>
              <a:t>Reduce time</a:t>
            </a:r>
          </a:p>
          <a:p>
            <a:pPr algn="ctr">
              <a:lnSpc>
                <a:spcPts val="1200"/>
              </a:lnSpc>
            </a:pPr>
            <a:r>
              <a:rPr lang="en-US" sz="1050" i="1" dirty="0" smtClean="0">
                <a:solidFill>
                  <a:schemeClr val="tx1"/>
                </a:solidFill>
                <a:latin typeface="CF Din" panose="00000400000000000000" pitchFamily="2" charset="0"/>
              </a:rPr>
              <a:t>by one minute</a:t>
            </a:r>
            <a:endParaRPr lang="el-GR" sz="800" i="1" dirty="0">
              <a:solidFill>
                <a:schemeClr val="tx1"/>
              </a:solidFill>
              <a:latin typeface="CF Din" panose="00000400000000000000" pitchFamily="2" charset="0"/>
            </a:endParaRPr>
          </a:p>
        </p:txBody>
      </p:sp>
      <p:sp>
        <p:nvSpPr>
          <p:cNvPr id="39" name="TextBox 38"/>
          <p:cNvSpPr txBox="1"/>
          <p:nvPr/>
        </p:nvSpPr>
        <p:spPr>
          <a:xfrm>
            <a:off x="5900350" y="4399004"/>
            <a:ext cx="1093569" cy="497059"/>
          </a:xfrm>
          <a:prstGeom prst="rect">
            <a:avLst/>
          </a:prstGeom>
          <a:solidFill>
            <a:schemeClr val="bg1"/>
          </a:solidFill>
        </p:spPr>
        <p:txBody>
          <a:bodyPr wrap="none" rtlCol="0">
            <a:spAutoFit/>
          </a:bodyPr>
          <a:lstStyle/>
          <a:p>
            <a:pPr algn="ctr">
              <a:lnSpc>
                <a:spcPts val="1200"/>
              </a:lnSpc>
            </a:pPr>
            <a:r>
              <a:rPr lang="en-US" sz="1050" i="1" dirty="0" smtClean="0">
                <a:solidFill>
                  <a:schemeClr val="tx1"/>
                </a:solidFill>
                <a:latin typeface="CF Din" panose="00000400000000000000" pitchFamily="2" charset="0"/>
              </a:rPr>
              <a:t>Time goes back</a:t>
            </a:r>
          </a:p>
          <a:p>
            <a:pPr algn="ctr">
              <a:lnSpc>
                <a:spcPts val="1200"/>
              </a:lnSpc>
            </a:pPr>
            <a:r>
              <a:rPr lang="en-US" sz="1050" i="1" dirty="0" smtClean="0">
                <a:solidFill>
                  <a:schemeClr val="tx1"/>
                </a:solidFill>
                <a:latin typeface="CF Din" panose="00000400000000000000" pitchFamily="2" charset="0"/>
              </a:rPr>
              <a:t>by one minute</a:t>
            </a:r>
            <a:endParaRPr lang="el-GR" sz="800" i="1" dirty="0">
              <a:solidFill>
                <a:schemeClr val="tx1"/>
              </a:solidFill>
              <a:latin typeface="CF Din" panose="00000400000000000000" pitchFamily="2" charset="0"/>
            </a:endParaRPr>
          </a:p>
        </p:txBody>
      </p:sp>
      <p:sp>
        <p:nvSpPr>
          <p:cNvPr id="57" name="Ελεύθερη σχεδίαση 56"/>
          <p:cNvSpPr/>
          <p:nvPr/>
        </p:nvSpPr>
        <p:spPr>
          <a:xfrm>
            <a:off x="7227148" y="1626388"/>
            <a:ext cx="1358941" cy="708798"/>
          </a:xfrm>
          <a:custGeom>
            <a:avLst/>
            <a:gdLst>
              <a:gd name="connsiteX0" fmla="*/ 0 w 813941"/>
              <a:gd name="connsiteY0" fmla="*/ 522220 h 985514"/>
              <a:gd name="connsiteX1" fmla="*/ 799254 w 813941"/>
              <a:gd name="connsiteY1" fmla="*/ 7447 h 985514"/>
              <a:gd name="connsiteX2" fmla="*/ 494454 w 813941"/>
              <a:gd name="connsiteY2" fmla="*/ 867660 h 985514"/>
              <a:gd name="connsiteX3" fmla="*/ 196427 w 813941"/>
              <a:gd name="connsiteY3" fmla="*/ 955714 h 985514"/>
              <a:gd name="connsiteX0" fmla="*/ 0 w 1199493"/>
              <a:gd name="connsiteY0" fmla="*/ 515528 h 951120"/>
              <a:gd name="connsiteX1" fmla="*/ 799254 w 1199493"/>
              <a:gd name="connsiteY1" fmla="*/ 755 h 951120"/>
              <a:gd name="connsiteX2" fmla="*/ 1178561 w 1199493"/>
              <a:gd name="connsiteY2" fmla="*/ 413928 h 951120"/>
              <a:gd name="connsiteX3" fmla="*/ 196427 w 1199493"/>
              <a:gd name="connsiteY3" fmla="*/ 949022 h 951120"/>
              <a:gd name="connsiteX0" fmla="*/ 20320 w 1231855"/>
              <a:gd name="connsiteY0" fmla="*/ 515658 h 1207948"/>
              <a:gd name="connsiteX1" fmla="*/ 819574 w 1231855"/>
              <a:gd name="connsiteY1" fmla="*/ 885 h 1207948"/>
              <a:gd name="connsiteX2" fmla="*/ 1198881 w 1231855"/>
              <a:gd name="connsiteY2" fmla="*/ 414058 h 1207948"/>
              <a:gd name="connsiteX3" fmla="*/ 0 w 1231855"/>
              <a:gd name="connsiteY3" fmla="*/ 1206539 h 1207948"/>
              <a:gd name="connsiteX0" fmla="*/ 20320 w 1231855"/>
              <a:gd name="connsiteY0" fmla="*/ 515658 h 1206539"/>
              <a:gd name="connsiteX1" fmla="*/ 819574 w 1231855"/>
              <a:gd name="connsiteY1" fmla="*/ 885 h 1206539"/>
              <a:gd name="connsiteX2" fmla="*/ 1198881 w 1231855"/>
              <a:gd name="connsiteY2" fmla="*/ 414058 h 1206539"/>
              <a:gd name="connsiteX3" fmla="*/ 0 w 1231855"/>
              <a:gd name="connsiteY3" fmla="*/ 1206539 h 1206539"/>
              <a:gd name="connsiteX0" fmla="*/ 20320 w 1307316"/>
              <a:gd name="connsiteY0" fmla="*/ 101832 h 874190"/>
              <a:gd name="connsiteX1" fmla="*/ 1117601 w 1307316"/>
              <a:gd name="connsiteY1" fmla="*/ 873992 h 874190"/>
              <a:gd name="connsiteX2" fmla="*/ 1198881 w 1307316"/>
              <a:gd name="connsiteY2" fmla="*/ 232 h 874190"/>
              <a:gd name="connsiteX3" fmla="*/ 0 w 1307316"/>
              <a:gd name="connsiteY3" fmla="*/ 792713 h 874190"/>
              <a:gd name="connsiteX0" fmla="*/ 20320 w 1165829"/>
              <a:gd name="connsiteY0" fmla="*/ 50799 h 825517"/>
              <a:gd name="connsiteX1" fmla="*/ 1117601 w 1165829"/>
              <a:gd name="connsiteY1" fmla="*/ 822959 h 825517"/>
              <a:gd name="connsiteX2" fmla="*/ 873761 w 1165829"/>
              <a:gd name="connsiteY2" fmla="*/ 314959 h 825517"/>
              <a:gd name="connsiteX3" fmla="*/ 0 w 1165829"/>
              <a:gd name="connsiteY3" fmla="*/ 741680 h 825517"/>
              <a:gd name="connsiteX0" fmla="*/ 270933 w 1148843"/>
              <a:gd name="connsiteY0" fmla="*/ 705028 h 705028"/>
              <a:gd name="connsiteX1" fmla="*/ 1117601 w 1148843"/>
              <a:gd name="connsiteY1" fmla="*/ 508601 h 705028"/>
              <a:gd name="connsiteX2" fmla="*/ 873761 w 1148843"/>
              <a:gd name="connsiteY2" fmla="*/ 601 h 705028"/>
              <a:gd name="connsiteX3" fmla="*/ 0 w 1148843"/>
              <a:gd name="connsiteY3" fmla="*/ 427322 h 705028"/>
              <a:gd name="connsiteX0" fmla="*/ 270933 w 1148843"/>
              <a:gd name="connsiteY0" fmla="*/ 705028 h 726515"/>
              <a:gd name="connsiteX1" fmla="*/ 1117601 w 1148843"/>
              <a:gd name="connsiteY1" fmla="*/ 508601 h 726515"/>
              <a:gd name="connsiteX2" fmla="*/ 873761 w 1148843"/>
              <a:gd name="connsiteY2" fmla="*/ 601 h 726515"/>
              <a:gd name="connsiteX3" fmla="*/ 0 w 1148843"/>
              <a:gd name="connsiteY3" fmla="*/ 427322 h 726515"/>
              <a:gd name="connsiteX0" fmla="*/ 270933 w 1229909"/>
              <a:gd name="connsiteY0" fmla="*/ 704457 h 719329"/>
              <a:gd name="connsiteX1" fmla="*/ 1205654 w 1229909"/>
              <a:gd name="connsiteY1" fmla="*/ 406430 h 719329"/>
              <a:gd name="connsiteX2" fmla="*/ 873761 w 1229909"/>
              <a:gd name="connsiteY2" fmla="*/ 30 h 719329"/>
              <a:gd name="connsiteX3" fmla="*/ 0 w 1229909"/>
              <a:gd name="connsiteY3" fmla="*/ 426751 h 719329"/>
              <a:gd name="connsiteX0" fmla="*/ 284480 w 1229128"/>
              <a:gd name="connsiteY0" fmla="*/ 690909 h 706319"/>
              <a:gd name="connsiteX1" fmla="*/ 1205654 w 1229128"/>
              <a:gd name="connsiteY1" fmla="*/ 406429 h 706319"/>
              <a:gd name="connsiteX2" fmla="*/ 873761 w 1229128"/>
              <a:gd name="connsiteY2" fmla="*/ 29 h 706319"/>
              <a:gd name="connsiteX3" fmla="*/ 0 w 1229128"/>
              <a:gd name="connsiteY3" fmla="*/ 426750 h 706319"/>
              <a:gd name="connsiteX0" fmla="*/ 284480 w 876840"/>
              <a:gd name="connsiteY0" fmla="*/ 690880 h 690880"/>
              <a:gd name="connsiteX1" fmla="*/ 873761 w 876840"/>
              <a:gd name="connsiteY1" fmla="*/ 0 h 690880"/>
              <a:gd name="connsiteX2" fmla="*/ 0 w 876840"/>
              <a:gd name="connsiteY2" fmla="*/ 426721 h 690880"/>
              <a:gd name="connsiteX0" fmla="*/ 284480 w 1308974"/>
              <a:gd name="connsiteY0" fmla="*/ 535093 h 535093"/>
              <a:gd name="connsiteX1" fmla="*/ 1307254 w 1308974"/>
              <a:gd name="connsiteY1" fmla="*/ 0 h 535093"/>
              <a:gd name="connsiteX2" fmla="*/ 0 w 1308974"/>
              <a:gd name="connsiteY2" fmla="*/ 270934 h 535093"/>
              <a:gd name="connsiteX0" fmla="*/ 284480 w 1352375"/>
              <a:gd name="connsiteY0" fmla="*/ 672839 h 672839"/>
              <a:gd name="connsiteX1" fmla="*/ 1307254 w 1352375"/>
              <a:gd name="connsiteY1" fmla="*/ 137746 h 672839"/>
              <a:gd name="connsiteX2" fmla="*/ 0 w 1352375"/>
              <a:gd name="connsiteY2" fmla="*/ 408680 h 672839"/>
              <a:gd name="connsiteX0" fmla="*/ 284480 w 1356000"/>
              <a:gd name="connsiteY0" fmla="*/ 672839 h 685160"/>
              <a:gd name="connsiteX1" fmla="*/ 1307254 w 1356000"/>
              <a:gd name="connsiteY1" fmla="*/ 137746 h 685160"/>
              <a:gd name="connsiteX2" fmla="*/ 0 w 1356000"/>
              <a:gd name="connsiteY2" fmla="*/ 408680 h 685160"/>
              <a:gd name="connsiteX0" fmla="*/ 284480 w 1303936"/>
              <a:gd name="connsiteY0" fmla="*/ 728429 h 738684"/>
              <a:gd name="connsiteX1" fmla="*/ 1253068 w 1303936"/>
              <a:gd name="connsiteY1" fmla="*/ 125603 h 738684"/>
              <a:gd name="connsiteX2" fmla="*/ 0 w 1303936"/>
              <a:gd name="connsiteY2" fmla="*/ 464270 h 738684"/>
              <a:gd name="connsiteX0" fmla="*/ 284480 w 1330265"/>
              <a:gd name="connsiteY0" fmla="*/ 705492 h 714554"/>
              <a:gd name="connsiteX1" fmla="*/ 1253068 w 1330265"/>
              <a:gd name="connsiteY1" fmla="*/ 102666 h 714554"/>
              <a:gd name="connsiteX2" fmla="*/ 0 w 1330265"/>
              <a:gd name="connsiteY2" fmla="*/ 441333 h 714554"/>
              <a:gd name="connsiteX0" fmla="*/ 298026 w 1268863"/>
              <a:gd name="connsiteY0" fmla="*/ 606419 h 612172"/>
              <a:gd name="connsiteX1" fmla="*/ 1266614 w 1268863"/>
              <a:gd name="connsiteY1" fmla="*/ 3593 h 612172"/>
              <a:gd name="connsiteX2" fmla="*/ 0 w 1268863"/>
              <a:gd name="connsiteY2" fmla="*/ 403220 h 612172"/>
              <a:gd name="connsiteX0" fmla="*/ 298026 w 1268863"/>
              <a:gd name="connsiteY0" fmla="*/ 624716 h 630469"/>
              <a:gd name="connsiteX1" fmla="*/ 1266614 w 1268863"/>
              <a:gd name="connsiteY1" fmla="*/ 21890 h 630469"/>
              <a:gd name="connsiteX2" fmla="*/ 0 w 1268863"/>
              <a:gd name="connsiteY2" fmla="*/ 421517 h 630469"/>
              <a:gd name="connsiteX0" fmla="*/ 298026 w 1326597"/>
              <a:gd name="connsiteY0" fmla="*/ 747615 h 757021"/>
              <a:gd name="connsiteX1" fmla="*/ 1266614 w 1326597"/>
              <a:gd name="connsiteY1" fmla="*/ 144789 h 757021"/>
              <a:gd name="connsiteX2" fmla="*/ 0 w 1326597"/>
              <a:gd name="connsiteY2" fmla="*/ 544416 h 757021"/>
              <a:gd name="connsiteX0" fmla="*/ 298026 w 1358941"/>
              <a:gd name="connsiteY0" fmla="*/ 697661 h 708798"/>
              <a:gd name="connsiteX1" fmla="*/ 1300481 w 1358941"/>
              <a:gd name="connsiteY1" fmla="*/ 162569 h 708798"/>
              <a:gd name="connsiteX2" fmla="*/ 0 w 1358941"/>
              <a:gd name="connsiteY2" fmla="*/ 494462 h 708798"/>
            </a:gdLst>
            <a:ahLst/>
            <a:cxnLst>
              <a:cxn ang="0">
                <a:pos x="connsiteX0" y="connsiteY0"/>
              </a:cxn>
              <a:cxn ang="0">
                <a:pos x="connsiteX1" y="connsiteY1"/>
              </a:cxn>
              <a:cxn ang="0">
                <a:pos x="connsiteX2" y="connsiteY2"/>
              </a:cxn>
            </a:cxnLst>
            <a:rect l="l" t="t" r="r" b="b"/>
            <a:pathLst>
              <a:path w="1358941" h="708798">
                <a:moveTo>
                  <a:pt x="298026" y="697661"/>
                </a:moveTo>
                <a:cubicBezTo>
                  <a:pt x="529166" y="770474"/>
                  <a:pt x="1621085" y="474142"/>
                  <a:pt x="1300481" y="162569"/>
                </a:cubicBezTo>
                <a:cubicBezTo>
                  <a:pt x="979877" y="-149004"/>
                  <a:pt x="227471" y="1137"/>
                  <a:pt x="0" y="494462"/>
                </a:cubicBezTo>
              </a:path>
            </a:pathLst>
          </a:custGeom>
          <a:ln>
            <a:tailEnd type="arrow"/>
          </a:ln>
        </p:spPr>
        <p:style>
          <a:lnRef idx="2">
            <a:schemeClr val="dk1"/>
          </a:lnRef>
          <a:fillRef idx="0">
            <a:schemeClr val="dk1"/>
          </a:fillRef>
          <a:effectRef idx="1">
            <a:schemeClr val="dk1"/>
          </a:effectRef>
          <a:fontRef idx="minor">
            <a:schemeClr val="tx1"/>
          </a:fontRef>
        </p:style>
        <p:txBody>
          <a:bodyPr rtlCol="0" anchor="ctr"/>
          <a:lstStyle/>
          <a:p>
            <a:pPr algn="ctr"/>
            <a:endParaRPr lang="el-GR"/>
          </a:p>
        </p:txBody>
      </p:sp>
      <p:sp>
        <p:nvSpPr>
          <p:cNvPr id="60" name="Ελεύθερη σχεδίαση 59"/>
          <p:cNvSpPr/>
          <p:nvPr/>
        </p:nvSpPr>
        <p:spPr>
          <a:xfrm>
            <a:off x="4917440" y="2879460"/>
            <a:ext cx="1808480" cy="2187786"/>
          </a:xfrm>
          <a:custGeom>
            <a:avLst/>
            <a:gdLst>
              <a:gd name="connsiteX0" fmla="*/ 0 w 1808480"/>
              <a:gd name="connsiteY0" fmla="*/ 2187786 h 2187786"/>
              <a:gd name="connsiteX1" fmla="*/ 1259840 w 1808480"/>
              <a:gd name="connsiteY1" fmla="*/ 1246293 h 2187786"/>
              <a:gd name="connsiteX2" fmla="*/ 1808480 w 1808480"/>
              <a:gd name="connsiteY2" fmla="*/ 0 h 2187786"/>
            </a:gdLst>
            <a:ahLst/>
            <a:cxnLst>
              <a:cxn ang="0">
                <a:pos x="connsiteX0" y="connsiteY0"/>
              </a:cxn>
              <a:cxn ang="0">
                <a:pos x="connsiteX1" y="connsiteY1"/>
              </a:cxn>
              <a:cxn ang="0">
                <a:pos x="connsiteX2" y="connsiteY2"/>
              </a:cxn>
            </a:cxnLst>
            <a:rect l="l" t="t" r="r" b="b"/>
            <a:pathLst>
              <a:path w="1808480" h="2187786">
                <a:moveTo>
                  <a:pt x="0" y="2187786"/>
                </a:moveTo>
                <a:cubicBezTo>
                  <a:pt x="479213" y="1899355"/>
                  <a:pt x="958427" y="1610924"/>
                  <a:pt x="1259840" y="1246293"/>
                </a:cubicBezTo>
                <a:cubicBezTo>
                  <a:pt x="1561253" y="881662"/>
                  <a:pt x="1684866" y="440831"/>
                  <a:pt x="1808480" y="0"/>
                </a:cubicBezTo>
              </a:path>
            </a:pathLst>
          </a:custGeom>
          <a:ln>
            <a:tailEnd type="arrow"/>
          </a:ln>
        </p:spPr>
        <p:style>
          <a:lnRef idx="2">
            <a:schemeClr val="dk1"/>
          </a:lnRef>
          <a:fillRef idx="0">
            <a:schemeClr val="dk1"/>
          </a:fillRef>
          <a:effectRef idx="1">
            <a:schemeClr val="dk1"/>
          </a:effectRef>
          <a:fontRef idx="minor">
            <a:schemeClr val="tx1"/>
          </a:fontRef>
        </p:style>
        <p:txBody>
          <a:bodyPr rtlCol="0" anchor="ctr"/>
          <a:lstStyle/>
          <a:p>
            <a:pPr algn="ctr"/>
            <a:endParaRPr lang="el-GR"/>
          </a:p>
        </p:txBody>
      </p:sp>
      <p:sp>
        <p:nvSpPr>
          <p:cNvPr id="21" name="TextBox 20"/>
          <p:cNvSpPr txBox="1"/>
          <p:nvPr/>
        </p:nvSpPr>
        <p:spPr>
          <a:xfrm>
            <a:off x="5802014" y="3869628"/>
            <a:ext cx="922047" cy="529376"/>
          </a:xfrm>
          <a:prstGeom prst="rect">
            <a:avLst/>
          </a:prstGeom>
          <a:solidFill>
            <a:schemeClr val="bg1"/>
          </a:solidFill>
        </p:spPr>
        <p:txBody>
          <a:bodyPr wrap="none" rtlCol="0">
            <a:spAutoFit/>
          </a:bodyPr>
          <a:lstStyle/>
          <a:p>
            <a:pPr algn="ctr">
              <a:lnSpc>
                <a:spcPts val="1200"/>
              </a:lnSpc>
            </a:pPr>
            <a:r>
              <a:rPr lang="en-US" sz="1400" dirty="0">
                <a:solidFill>
                  <a:schemeClr val="tx1"/>
                </a:solidFill>
                <a:latin typeface="CF Din" panose="00000400000000000000" pitchFamily="2" charset="0"/>
              </a:rPr>
              <a:t>Press </a:t>
            </a:r>
          </a:p>
          <a:p>
            <a:pPr algn="ctr">
              <a:lnSpc>
                <a:spcPts val="1200"/>
              </a:lnSpc>
            </a:pPr>
            <a:r>
              <a:rPr lang="en-US" sz="1400" dirty="0" smtClean="0">
                <a:solidFill>
                  <a:schemeClr val="tx1"/>
                </a:solidFill>
                <a:latin typeface="CF Din" panose="00000400000000000000" pitchFamily="2" charset="0"/>
              </a:rPr>
              <a:t>“-” button</a:t>
            </a:r>
            <a:endParaRPr lang="el-GR" sz="1400" dirty="0">
              <a:solidFill>
                <a:schemeClr val="tx1"/>
              </a:solidFill>
              <a:latin typeface="CF Din" panose="00000400000000000000" pitchFamily="2" charset="0"/>
            </a:endParaRPr>
          </a:p>
        </p:txBody>
      </p:sp>
      <p:sp>
        <p:nvSpPr>
          <p:cNvPr id="22" name="TextBox 21"/>
          <p:cNvSpPr txBox="1"/>
          <p:nvPr/>
        </p:nvSpPr>
        <p:spPr>
          <a:xfrm>
            <a:off x="6045667" y="4862734"/>
            <a:ext cx="954107" cy="529376"/>
          </a:xfrm>
          <a:prstGeom prst="rect">
            <a:avLst/>
          </a:prstGeom>
          <a:solidFill>
            <a:schemeClr val="bg1"/>
          </a:solidFill>
        </p:spPr>
        <p:txBody>
          <a:bodyPr wrap="none" rtlCol="0">
            <a:spAutoFit/>
          </a:bodyPr>
          <a:lstStyle/>
          <a:p>
            <a:pPr algn="ctr">
              <a:lnSpc>
                <a:spcPts val="1200"/>
              </a:lnSpc>
            </a:pPr>
            <a:r>
              <a:rPr lang="en-US" sz="1400" dirty="0">
                <a:solidFill>
                  <a:schemeClr val="tx1"/>
                </a:solidFill>
                <a:latin typeface="CF Din" panose="00000400000000000000" pitchFamily="2" charset="0"/>
              </a:rPr>
              <a:t>Press </a:t>
            </a:r>
          </a:p>
          <a:p>
            <a:pPr algn="ctr">
              <a:lnSpc>
                <a:spcPts val="1200"/>
              </a:lnSpc>
            </a:pPr>
            <a:r>
              <a:rPr lang="en-US" sz="1400" dirty="0" smtClean="0">
                <a:solidFill>
                  <a:schemeClr val="tx1"/>
                </a:solidFill>
                <a:latin typeface="CF Din" panose="00000400000000000000" pitchFamily="2" charset="0"/>
              </a:rPr>
              <a:t>“+” button</a:t>
            </a:r>
            <a:endParaRPr lang="el-GR" sz="1400" dirty="0">
              <a:solidFill>
                <a:schemeClr val="tx1"/>
              </a:solidFill>
              <a:latin typeface="CF Din" panose="00000400000000000000" pitchFamily="2" charset="0"/>
            </a:endParaRPr>
          </a:p>
        </p:txBody>
      </p:sp>
      <p:sp>
        <p:nvSpPr>
          <p:cNvPr id="36" name="TextBox 35"/>
          <p:cNvSpPr txBox="1"/>
          <p:nvPr/>
        </p:nvSpPr>
        <p:spPr>
          <a:xfrm>
            <a:off x="7972981" y="1700180"/>
            <a:ext cx="922047" cy="529376"/>
          </a:xfrm>
          <a:prstGeom prst="rect">
            <a:avLst/>
          </a:prstGeom>
          <a:solidFill>
            <a:schemeClr val="bg1"/>
          </a:solidFill>
        </p:spPr>
        <p:txBody>
          <a:bodyPr wrap="none" rtlCol="0">
            <a:spAutoFit/>
          </a:bodyPr>
          <a:lstStyle/>
          <a:p>
            <a:pPr algn="ctr">
              <a:lnSpc>
                <a:spcPts val="1200"/>
              </a:lnSpc>
            </a:pPr>
            <a:r>
              <a:rPr lang="en-US" sz="1400" dirty="0">
                <a:solidFill>
                  <a:schemeClr val="tx1"/>
                </a:solidFill>
                <a:latin typeface="CF Din" panose="00000400000000000000" pitchFamily="2" charset="0"/>
              </a:rPr>
              <a:t>Press </a:t>
            </a:r>
          </a:p>
          <a:p>
            <a:pPr algn="ctr">
              <a:lnSpc>
                <a:spcPts val="1200"/>
              </a:lnSpc>
            </a:pPr>
            <a:r>
              <a:rPr lang="en-US" sz="1400" dirty="0" smtClean="0">
                <a:solidFill>
                  <a:schemeClr val="tx1"/>
                </a:solidFill>
                <a:latin typeface="CF Din" panose="00000400000000000000" pitchFamily="2" charset="0"/>
              </a:rPr>
              <a:t>“-” button</a:t>
            </a:r>
            <a:endParaRPr lang="el-GR" sz="1400" dirty="0">
              <a:solidFill>
                <a:schemeClr val="tx1"/>
              </a:solidFill>
              <a:latin typeface="CF Din" panose="00000400000000000000" pitchFamily="2" charset="0"/>
            </a:endParaRPr>
          </a:p>
        </p:txBody>
      </p:sp>
      <p:sp>
        <p:nvSpPr>
          <p:cNvPr id="44" name="Ελεύθερη σχεδίαση 43"/>
          <p:cNvSpPr/>
          <p:nvPr/>
        </p:nvSpPr>
        <p:spPr>
          <a:xfrm>
            <a:off x="4344209" y="2524654"/>
            <a:ext cx="1965149" cy="2480892"/>
          </a:xfrm>
          <a:custGeom>
            <a:avLst/>
            <a:gdLst>
              <a:gd name="connsiteX0" fmla="*/ 1625600 w 1625600"/>
              <a:gd name="connsiteY0" fmla="*/ 0 h 2181014"/>
              <a:gd name="connsiteX1" fmla="*/ 690880 w 1625600"/>
              <a:gd name="connsiteY1" fmla="*/ 873760 h 2181014"/>
              <a:gd name="connsiteX2" fmla="*/ 0 w 1625600"/>
              <a:gd name="connsiteY2" fmla="*/ 2181014 h 2181014"/>
              <a:gd name="connsiteX0" fmla="*/ 2269066 w 2269066"/>
              <a:gd name="connsiteY0" fmla="*/ 0 h 1930400"/>
              <a:gd name="connsiteX1" fmla="*/ 690880 w 2269066"/>
              <a:gd name="connsiteY1" fmla="*/ 623146 h 1930400"/>
              <a:gd name="connsiteX2" fmla="*/ 0 w 2269066"/>
              <a:gd name="connsiteY2" fmla="*/ 1930400 h 1930400"/>
              <a:gd name="connsiteX0" fmla="*/ 2269066 w 2269066"/>
              <a:gd name="connsiteY0" fmla="*/ 0 h 1930400"/>
              <a:gd name="connsiteX1" fmla="*/ 690880 w 2269066"/>
              <a:gd name="connsiteY1" fmla="*/ 623146 h 1930400"/>
              <a:gd name="connsiteX2" fmla="*/ 0 w 2269066"/>
              <a:gd name="connsiteY2" fmla="*/ 1930400 h 1930400"/>
              <a:gd name="connsiteX0" fmla="*/ 1930400 w 1930400"/>
              <a:gd name="connsiteY0" fmla="*/ 0 h 2506133"/>
              <a:gd name="connsiteX1" fmla="*/ 352214 w 1930400"/>
              <a:gd name="connsiteY1" fmla="*/ 623146 h 2506133"/>
              <a:gd name="connsiteX2" fmla="*/ 0 w 1930400"/>
              <a:gd name="connsiteY2" fmla="*/ 2506133 h 2506133"/>
              <a:gd name="connsiteX0" fmla="*/ 1950669 w 1950669"/>
              <a:gd name="connsiteY0" fmla="*/ 0 h 2506133"/>
              <a:gd name="connsiteX1" fmla="*/ 372483 w 1950669"/>
              <a:gd name="connsiteY1" fmla="*/ 623146 h 2506133"/>
              <a:gd name="connsiteX2" fmla="*/ 20269 w 1950669"/>
              <a:gd name="connsiteY2" fmla="*/ 2506133 h 2506133"/>
              <a:gd name="connsiteX0" fmla="*/ 1958790 w 1958790"/>
              <a:gd name="connsiteY0" fmla="*/ 0 h 2506133"/>
              <a:gd name="connsiteX1" fmla="*/ 319644 w 1958790"/>
              <a:gd name="connsiteY1" fmla="*/ 514773 h 2506133"/>
              <a:gd name="connsiteX2" fmla="*/ 28390 w 1958790"/>
              <a:gd name="connsiteY2" fmla="*/ 2506133 h 2506133"/>
              <a:gd name="connsiteX0" fmla="*/ 2016402 w 2016402"/>
              <a:gd name="connsiteY0" fmla="*/ 0 h 2506133"/>
              <a:gd name="connsiteX1" fmla="*/ 377256 w 2016402"/>
              <a:gd name="connsiteY1" fmla="*/ 514773 h 2506133"/>
              <a:gd name="connsiteX2" fmla="*/ 86002 w 2016402"/>
              <a:gd name="connsiteY2" fmla="*/ 2506133 h 2506133"/>
              <a:gd name="connsiteX0" fmla="*/ 2016402 w 2016402"/>
              <a:gd name="connsiteY0" fmla="*/ 47874 h 2554007"/>
              <a:gd name="connsiteX1" fmla="*/ 377256 w 2016402"/>
              <a:gd name="connsiteY1" fmla="*/ 562647 h 2554007"/>
              <a:gd name="connsiteX2" fmla="*/ 86002 w 2016402"/>
              <a:gd name="connsiteY2" fmla="*/ 2554007 h 2554007"/>
              <a:gd name="connsiteX0" fmla="*/ 1972687 w 1972687"/>
              <a:gd name="connsiteY0" fmla="*/ 20100 h 2485593"/>
              <a:gd name="connsiteX1" fmla="*/ 319994 w 1972687"/>
              <a:gd name="connsiteY1" fmla="*/ 494233 h 2485593"/>
              <a:gd name="connsiteX2" fmla="*/ 28740 w 1972687"/>
              <a:gd name="connsiteY2" fmla="*/ 2485593 h 2485593"/>
              <a:gd name="connsiteX0" fmla="*/ 1965149 w 1965149"/>
              <a:gd name="connsiteY0" fmla="*/ 15399 h 2480892"/>
              <a:gd name="connsiteX1" fmla="*/ 366642 w 1965149"/>
              <a:gd name="connsiteY1" fmla="*/ 564039 h 2480892"/>
              <a:gd name="connsiteX2" fmla="*/ 21202 w 1965149"/>
              <a:gd name="connsiteY2" fmla="*/ 2480892 h 2480892"/>
            </a:gdLst>
            <a:ahLst/>
            <a:cxnLst>
              <a:cxn ang="0">
                <a:pos x="connsiteX0" y="connsiteY0"/>
              </a:cxn>
              <a:cxn ang="0">
                <a:pos x="connsiteX1" y="connsiteY1"/>
              </a:cxn>
              <a:cxn ang="0">
                <a:pos x="connsiteX2" y="connsiteY2"/>
              </a:cxn>
            </a:cxnLst>
            <a:rect l="l" t="t" r="r" b="b"/>
            <a:pathLst>
              <a:path w="1965149" h="2480892">
                <a:moveTo>
                  <a:pt x="1965149" y="15399"/>
                </a:moveTo>
                <a:cubicBezTo>
                  <a:pt x="1558748" y="-61365"/>
                  <a:pt x="690633" y="153124"/>
                  <a:pt x="366642" y="564039"/>
                </a:cubicBezTo>
                <a:cubicBezTo>
                  <a:pt x="42651" y="974954"/>
                  <a:pt x="-46531" y="1731309"/>
                  <a:pt x="21202" y="2480892"/>
                </a:cubicBezTo>
              </a:path>
            </a:pathLst>
          </a:custGeom>
          <a:ln>
            <a:tailEnd type="arrow"/>
          </a:ln>
        </p:spPr>
        <p:style>
          <a:lnRef idx="2">
            <a:schemeClr val="dk1"/>
          </a:lnRef>
          <a:fillRef idx="0">
            <a:schemeClr val="dk1"/>
          </a:fillRef>
          <a:effectRef idx="1">
            <a:schemeClr val="dk1"/>
          </a:effectRef>
          <a:fontRef idx="minor">
            <a:schemeClr val="tx1"/>
          </a:fontRef>
        </p:style>
        <p:txBody>
          <a:bodyPr rtlCol="0" anchor="ctr"/>
          <a:lstStyle/>
          <a:p>
            <a:pPr algn="ctr"/>
            <a:endParaRPr lang="el-GR"/>
          </a:p>
        </p:txBody>
      </p:sp>
      <p:sp>
        <p:nvSpPr>
          <p:cNvPr id="29" name="TextBox 28"/>
          <p:cNvSpPr txBox="1"/>
          <p:nvPr/>
        </p:nvSpPr>
        <p:spPr>
          <a:xfrm>
            <a:off x="3347864" y="2525517"/>
            <a:ext cx="1830949" cy="1095685"/>
          </a:xfrm>
          <a:prstGeom prst="rect">
            <a:avLst/>
          </a:prstGeom>
          <a:solidFill>
            <a:schemeClr val="bg1"/>
          </a:solidFill>
        </p:spPr>
        <p:txBody>
          <a:bodyPr wrap="none" rtlCol="0">
            <a:spAutoFit/>
          </a:bodyPr>
          <a:lstStyle/>
          <a:p>
            <a:pPr algn="ctr">
              <a:lnSpc>
                <a:spcPts val="1200"/>
              </a:lnSpc>
            </a:pPr>
            <a:r>
              <a:rPr lang="en-US" sz="1400" dirty="0" smtClean="0">
                <a:solidFill>
                  <a:schemeClr val="tx1"/>
                </a:solidFill>
                <a:latin typeface="CF Din" panose="00000400000000000000" pitchFamily="2" charset="0"/>
              </a:rPr>
              <a:t>Timer&gt;0 and</a:t>
            </a:r>
          </a:p>
          <a:p>
            <a:pPr algn="ctr">
              <a:lnSpc>
                <a:spcPts val="1200"/>
              </a:lnSpc>
            </a:pPr>
            <a:r>
              <a:rPr lang="en-US" sz="1400" dirty="0" smtClean="0">
                <a:solidFill>
                  <a:schemeClr val="tx1"/>
                </a:solidFill>
                <a:latin typeface="CF Din" panose="00000400000000000000" pitchFamily="2" charset="0"/>
              </a:rPr>
              <a:t>(press “Timer” button</a:t>
            </a:r>
          </a:p>
          <a:p>
            <a:pPr algn="ctr">
              <a:lnSpc>
                <a:spcPts val="1200"/>
              </a:lnSpc>
            </a:pPr>
            <a:r>
              <a:rPr lang="en-US" sz="1400" dirty="0" smtClean="0">
                <a:solidFill>
                  <a:schemeClr val="tx1"/>
                </a:solidFill>
                <a:latin typeface="CF Din" panose="00000400000000000000" pitchFamily="2" charset="0"/>
              </a:rPr>
              <a:t>Or </a:t>
            </a:r>
          </a:p>
          <a:p>
            <a:pPr algn="ctr">
              <a:lnSpc>
                <a:spcPts val="1200"/>
              </a:lnSpc>
            </a:pPr>
            <a:r>
              <a:rPr lang="en-US" sz="1400" dirty="0" smtClean="0">
                <a:solidFill>
                  <a:schemeClr val="tx1"/>
                </a:solidFill>
                <a:latin typeface="CF Din" panose="00000400000000000000" pitchFamily="2" charset="0"/>
              </a:rPr>
              <a:t>5-second timeout)</a:t>
            </a:r>
            <a:endParaRPr lang="el-GR" sz="1050" dirty="0">
              <a:solidFill>
                <a:schemeClr val="tx1"/>
              </a:solidFill>
              <a:latin typeface="CF Din" panose="00000400000000000000" pitchFamily="2" charset="0"/>
            </a:endParaRPr>
          </a:p>
        </p:txBody>
      </p:sp>
      <p:sp>
        <p:nvSpPr>
          <p:cNvPr id="31" name="TextBox 30"/>
          <p:cNvSpPr txBox="1"/>
          <p:nvPr/>
        </p:nvSpPr>
        <p:spPr>
          <a:xfrm>
            <a:off x="4980467" y="3172477"/>
            <a:ext cx="934871" cy="1079526"/>
          </a:xfrm>
          <a:prstGeom prst="rect">
            <a:avLst/>
          </a:prstGeom>
          <a:solidFill>
            <a:schemeClr val="bg1"/>
          </a:solidFill>
        </p:spPr>
        <p:txBody>
          <a:bodyPr wrap="none" rtlCol="0">
            <a:spAutoFit/>
          </a:bodyPr>
          <a:lstStyle/>
          <a:p>
            <a:pPr algn="ctr">
              <a:lnSpc>
                <a:spcPts val="1200"/>
              </a:lnSpc>
            </a:pPr>
            <a:r>
              <a:rPr lang="en-US" sz="1400" dirty="0">
                <a:solidFill>
                  <a:schemeClr val="tx1"/>
                </a:solidFill>
                <a:latin typeface="CF Din" panose="00000400000000000000" pitchFamily="2" charset="0"/>
              </a:rPr>
              <a:t>Press </a:t>
            </a:r>
          </a:p>
          <a:p>
            <a:pPr algn="ctr">
              <a:lnSpc>
                <a:spcPts val="1200"/>
              </a:lnSpc>
            </a:pPr>
            <a:r>
              <a:rPr lang="en-US" sz="1400" dirty="0" smtClean="0">
                <a:solidFill>
                  <a:schemeClr val="tx1"/>
                </a:solidFill>
                <a:latin typeface="CF Din" panose="00000400000000000000" pitchFamily="2" charset="0"/>
              </a:rPr>
              <a:t>“Timer”</a:t>
            </a:r>
          </a:p>
          <a:p>
            <a:pPr algn="ctr">
              <a:lnSpc>
                <a:spcPts val="1200"/>
              </a:lnSpc>
            </a:pPr>
            <a:r>
              <a:rPr lang="en-US" sz="1400" dirty="0" smtClean="0">
                <a:solidFill>
                  <a:schemeClr val="tx1"/>
                </a:solidFill>
                <a:latin typeface="CF Din" panose="00000400000000000000" pitchFamily="2" charset="0"/>
              </a:rPr>
              <a:t>button</a:t>
            </a:r>
          </a:p>
          <a:p>
            <a:pPr algn="ctr">
              <a:lnSpc>
                <a:spcPts val="1200"/>
              </a:lnSpc>
            </a:pPr>
            <a:r>
              <a:rPr lang="en-US" sz="1050" i="1" dirty="0" smtClean="0">
                <a:solidFill>
                  <a:schemeClr val="tx1"/>
                </a:solidFill>
                <a:latin typeface="CF Din" panose="00000400000000000000" pitchFamily="2" charset="0"/>
              </a:rPr>
              <a:t>Audible beep</a:t>
            </a:r>
            <a:endParaRPr lang="el-GR" sz="1050" i="1" dirty="0">
              <a:solidFill>
                <a:schemeClr val="tx1"/>
              </a:solidFill>
              <a:latin typeface="CF Din" panose="00000400000000000000" pitchFamily="2" charset="0"/>
            </a:endParaRPr>
          </a:p>
        </p:txBody>
      </p:sp>
      <p:sp>
        <p:nvSpPr>
          <p:cNvPr id="23" name="Rectangle 4"/>
          <p:cNvSpPr/>
          <p:nvPr/>
        </p:nvSpPr>
        <p:spPr>
          <a:xfrm>
            <a:off x="179512" y="0"/>
            <a:ext cx="8998952" cy="749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spcAft>
                <a:spcPts val="0"/>
              </a:spcAft>
            </a:pPr>
            <a:r>
              <a:rPr lang="el-GR" sz="2400" dirty="0">
                <a:solidFill>
                  <a:schemeClr val="tx1"/>
                </a:solidFill>
              </a:rPr>
              <a:t>Διάγραμμα μετάβασης καταστάσεων</a:t>
            </a:r>
          </a:p>
          <a:p>
            <a:pPr algn="ctr">
              <a:spcBef>
                <a:spcPts val="600"/>
              </a:spcBef>
              <a:spcAft>
                <a:spcPts val="0"/>
              </a:spcAft>
            </a:pPr>
            <a:r>
              <a:rPr lang="en-US" sz="2400" dirty="0">
                <a:solidFill>
                  <a:schemeClr val="tx1"/>
                </a:solidFill>
              </a:rPr>
              <a:t>(State transition diagrams)</a:t>
            </a:r>
            <a:endParaRPr lang="el-GR" sz="2000" dirty="0">
              <a:solidFill>
                <a:schemeClr val="tx1"/>
              </a:solidFill>
            </a:endParaRPr>
          </a:p>
        </p:txBody>
      </p:sp>
      <p:sp>
        <p:nvSpPr>
          <p:cNvPr id="2" name="Θέση υποσέλιδου 1"/>
          <p:cNvSpPr>
            <a:spLocks noGrp="1"/>
          </p:cNvSpPr>
          <p:nvPr>
            <p:ph type="ftr" sz="quarter" idx="11"/>
          </p:nvPr>
        </p:nvSpPr>
        <p:spPr/>
        <p:txBody>
          <a:bodyPr/>
          <a:lstStyle/>
          <a:p>
            <a:pPr>
              <a:defRPr/>
            </a:pPr>
            <a:r>
              <a:rPr lang="el-GR" smtClean="0"/>
              <a:t>Εργονομία - ΕΜΠ - Χρηστοκεντρικός Σχεδιασμός</a:t>
            </a:r>
            <a:endParaRPr lang="en-GB" dirty="0"/>
          </a:p>
        </p:txBody>
      </p:sp>
      <p:sp>
        <p:nvSpPr>
          <p:cNvPr id="3" name="Θέση αριθμού διαφάνειας 2"/>
          <p:cNvSpPr>
            <a:spLocks noGrp="1"/>
          </p:cNvSpPr>
          <p:nvPr>
            <p:ph type="sldNum" sz="quarter" idx="12"/>
          </p:nvPr>
        </p:nvSpPr>
        <p:spPr/>
        <p:txBody>
          <a:bodyPr/>
          <a:lstStyle/>
          <a:p>
            <a:pPr>
              <a:defRPr/>
            </a:pPr>
            <a:fld id="{66B988B7-2139-4CED-ACDB-0CAF520E1758}" type="slidenum">
              <a:rPr lang="en-GB" smtClean="0"/>
              <a:pPr>
                <a:defRPr/>
              </a:pPr>
              <a:t>55</a:t>
            </a:fld>
            <a:endParaRPr lang="en-GB" dirty="0"/>
          </a:p>
        </p:txBody>
      </p:sp>
      <p:sp>
        <p:nvSpPr>
          <p:cNvPr id="24" name="TextBox 23"/>
          <p:cNvSpPr txBox="1"/>
          <p:nvPr/>
        </p:nvSpPr>
        <p:spPr>
          <a:xfrm>
            <a:off x="7524328" y="3062306"/>
            <a:ext cx="1572866" cy="747897"/>
          </a:xfrm>
          <a:prstGeom prst="rect">
            <a:avLst/>
          </a:prstGeom>
          <a:solidFill>
            <a:schemeClr val="bg1"/>
          </a:solidFill>
        </p:spPr>
        <p:txBody>
          <a:bodyPr wrap="none" rtlCol="0">
            <a:spAutoFit/>
          </a:bodyPr>
          <a:lstStyle/>
          <a:p>
            <a:pPr algn="ctr">
              <a:lnSpc>
                <a:spcPts val="1200"/>
              </a:lnSpc>
            </a:pPr>
            <a:r>
              <a:rPr lang="en-US" sz="1050" i="1" dirty="0" smtClean="0">
                <a:solidFill>
                  <a:schemeClr val="tx1"/>
                </a:solidFill>
                <a:latin typeface="CF Din" panose="00000400000000000000" pitchFamily="2" charset="0"/>
              </a:rPr>
              <a:t>Time goes forward</a:t>
            </a:r>
          </a:p>
          <a:p>
            <a:pPr algn="ctr">
              <a:lnSpc>
                <a:spcPts val="1200"/>
              </a:lnSpc>
            </a:pPr>
            <a:r>
              <a:rPr lang="en-US" sz="1050" i="1" dirty="0">
                <a:solidFill>
                  <a:schemeClr val="tx1"/>
                </a:solidFill>
                <a:latin typeface="CF Din" panose="00000400000000000000" pitchFamily="2" charset="0"/>
              </a:rPr>
              <a:t>t</a:t>
            </a:r>
            <a:r>
              <a:rPr lang="en-US" sz="1050" i="1" dirty="0" smtClean="0">
                <a:solidFill>
                  <a:schemeClr val="tx1"/>
                </a:solidFill>
                <a:latin typeface="CF Din" panose="00000400000000000000" pitchFamily="2" charset="0"/>
              </a:rPr>
              <a:t>o the next number of </a:t>
            </a:r>
          </a:p>
          <a:p>
            <a:pPr algn="ctr">
              <a:lnSpc>
                <a:spcPts val="1200"/>
              </a:lnSpc>
            </a:pPr>
            <a:r>
              <a:rPr lang="en-US" sz="1050" i="1" dirty="0" smtClean="0">
                <a:solidFill>
                  <a:schemeClr val="tx1"/>
                </a:solidFill>
                <a:latin typeface="CF Din" panose="00000400000000000000" pitchFamily="2" charset="0"/>
              </a:rPr>
              <a:t>minutes divisible by five</a:t>
            </a:r>
            <a:endParaRPr lang="el-GR" sz="800" i="1" dirty="0">
              <a:solidFill>
                <a:schemeClr val="tx1"/>
              </a:solidFill>
              <a:latin typeface="CF Din" panose="00000400000000000000" pitchFamily="2" charset="0"/>
            </a:endParaRPr>
          </a:p>
        </p:txBody>
      </p:sp>
      <p:pic>
        <p:nvPicPr>
          <p:cNvPr id="2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633"/>
          <a:stretch/>
        </p:blipFill>
        <p:spPr bwMode="auto">
          <a:xfrm>
            <a:off x="467544" y="4329236"/>
            <a:ext cx="229992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889810" y="1817622"/>
            <a:ext cx="1866217" cy="572464"/>
          </a:xfrm>
          <a:prstGeom prst="rect">
            <a:avLst/>
          </a:prstGeom>
          <a:noFill/>
        </p:spPr>
        <p:txBody>
          <a:bodyPr wrap="none" rtlCol="0">
            <a:spAutoFit/>
          </a:bodyPr>
          <a:lstStyle/>
          <a:p>
            <a:pPr algn="l"/>
            <a:r>
              <a:rPr lang="en-US" sz="1200" b="0" dirty="0" smtClean="0">
                <a:solidFill>
                  <a:schemeClr val="tx1"/>
                </a:solidFill>
                <a:latin typeface="Arial" panose="020B0604020202020204" pitchFamily="34" charset="0"/>
                <a:cs typeface="Arial" panose="020B0604020202020204" pitchFamily="34" charset="0"/>
              </a:rPr>
              <a:t>Add or subtract duration </a:t>
            </a:r>
          </a:p>
          <a:p>
            <a:pPr marL="457200" indent="-457200" algn="l">
              <a:buFontTx/>
              <a:buAutoNum type="arabicPeriod"/>
            </a:pPr>
            <a:r>
              <a:rPr lang="en-US" sz="1200" b="0" dirty="0" smtClean="0">
                <a:solidFill>
                  <a:schemeClr val="tx1"/>
                </a:solidFill>
                <a:latin typeface="Arial" panose="020B0604020202020204" pitchFamily="34" charset="0"/>
                <a:cs typeface="Arial" panose="020B0604020202020204" pitchFamily="34" charset="0"/>
              </a:rPr>
              <a:t>Press (+) </a:t>
            </a:r>
            <a:r>
              <a:rPr lang="en-US" sz="1200" b="0" dirty="0">
                <a:solidFill>
                  <a:schemeClr val="tx1"/>
                </a:solidFill>
                <a:latin typeface="Arial" panose="020B0604020202020204" pitchFamily="34" charset="0"/>
                <a:cs typeface="Arial" panose="020B0604020202020204" pitchFamily="34" charset="0"/>
              </a:rPr>
              <a:t>OR </a:t>
            </a:r>
            <a:r>
              <a:rPr lang="en-US" sz="1200" b="0" dirty="0" smtClean="0">
                <a:solidFill>
                  <a:schemeClr val="tx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46018404"/>
      </p:ext>
    </p:extLst>
  </p:cSld>
  <p:clrMapOvr>
    <a:masterClrMapping/>
  </p:clrMapOvr>
  <p:transition spd="med">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z="2800" b="0" dirty="0" smtClean="0"/>
              <a:t>ΑΤΜ – </a:t>
            </a:r>
            <a:r>
              <a:rPr lang="el-GR" sz="2800" b="0" dirty="0"/>
              <a:t>Διάγραμμα μετάβασης </a:t>
            </a:r>
            <a:r>
              <a:rPr lang="el-GR" sz="2800" b="0" dirty="0" smtClean="0"/>
              <a:t>καταστάσεων</a:t>
            </a:r>
            <a:endParaRPr lang="el-GR" sz="2800" b="0" dirty="0"/>
          </a:p>
        </p:txBody>
      </p:sp>
      <p:sp>
        <p:nvSpPr>
          <p:cNvPr id="3" name="Θέση υποσέλιδου 2"/>
          <p:cNvSpPr>
            <a:spLocks noGrp="1"/>
          </p:cNvSpPr>
          <p:nvPr>
            <p:ph type="ftr" sz="quarter" idx="11"/>
          </p:nvPr>
        </p:nvSpPr>
        <p:spPr>
          <a:xfrm>
            <a:off x="2627784" y="6492875"/>
            <a:ext cx="3960440" cy="365125"/>
          </a:xfrm>
        </p:spPr>
        <p:txBody>
          <a:bodyPr/>
          <a:lstStyle/>
          <a:p>
            <a:pPr>
              <a:defRPr/>
            </a:pPr>
            <a:r>
              <a:rPr lang="el-GR" dirty="0" smtClean="0"/>
              <a:t>Εργονομία - ΕΜΠ - </a:t>
            </a:r>
            <a:r>
              <a:rPr lang="el-GR" dirty="0" err="1" smtClean="0"/>
              <a:t>Χρηστοκεντρικός</a:t>
            </a:r>
            <a:r>
              <a:rPr lang="el-GR" dirty="0" smtClean="0"/>
              <a:t> Σχεδιασμός</a:t>
            </a:r>
          </a:p>
        </p:txBody>
      </p:sp>
      <p:sp>
        <p:nvSpPr>
          <p:cNvPr id="4" name="Θέση αριθμού διαφάνειας 3"/>
          <p:cNvSpPr>
            <a:spLocks noGrp="1"/>
          </p:cNvSpPr>
          <p:nvPr>
            <p:ph type="sldNum" sz="quarter" idx="12"/>
          </p:nvPr>
        </p:nvSpPr>
        <p:spPr/>
        <p:txBody>
          <a:bodyPr/>
          <a:lstStyle/>
          <a:p>
            <a:pPr>
              <a:defRPr/>
            </a:pPr>
            <a:fld id="{7C61276D-71F1-435A-8CE3-64760D61488A}" type="slidenum">
              <a:rPr lang="en-GB" smtClean="0"/>
              <a:pPr>
                <a:defRPr/>
              </a:pPr>
              <a:t>56</a:t>
            </a:fld>
            <a:endParaRPr lang="en-GB" dirty="0"/>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pic>
        <p:nvPicPr>
          <p:cNvPr id="11266" name="Picture 2" descr="D:\DATA\Ergonomics Lab\ERGONOMICS BOOK 2\JPGS\1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764704"/>
            <a:ext cx="6203950" cy="5726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950706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1691680" y="2492896"/>
            <a:ext cx="5400600" cy="1755626"/>
          </a:xfrm>
        </p:spPr>
        <p:txBody>
          <a:bodyPr/>
          <a:lstStyle/>
          <a:p>
            <a:r>
              <a:rPr lang="el-GR" altLang="el-GR" sz="2800" dirty="0" smtClean="0"/>
              <a:t>Σύστημα </a:t>
            </a:r>
            <a:r>
              <a:rPr lang="el-GR" altLang="el-GR" sz="2800" dirty="0"/>
              <a:t>διαχείρισης κέντρου ιατρικών πληροφοριών σε πλοία</a:t>
            </a:r>
            <a:r>
              <a:rPr lang="en-US" altLang="el-GR" sz="2800" dirty="0"/>
              <a:t/>
            </a:r>
            <a:br>
              <a:rPr lang="en-US" altLang="el-GR" sz="2800" dirty="0"/>
            </a:br>
            <a:r>
              <a:rPr lang="en-US" altLang="el-GR" sz="2800" dirty="0"/>
              <a:t>(199</a:t>
            </a:r>
            <a:r>
              <a:rPr lang="el-GR" altLang="el-GR" sz="2800" dirty="0"/>
              <a:t>9</a:t>
            </a:r>
            <a:r>
              <a:rPr lang="en-US" altLang="el-GR" sz="2800" dirty="0"/>
              <a:t>)</a:t>
            </a:r>
            <a:r>
              <a:rPr lang="el-GR" altLang="el-GR" sz="2800" dirty="0"/>
              <a:t> </a:t>
            </a:r>
            <a:endParaRPr lang="el-GR" sz="2800" dirty="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t="51006" b="13870"/>
          <a:stretch>
            <a:fillRect/>
          </a:stretch>
        </p:blipFill>
        <p:spPr bwMode="auto">
          <a:xfrm>
            <a:off x="210884" y="0"/>
            <a:ext cx="8929116" cy="1615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143682"/>
      </p:ext>
    </p:extLst>
  </p:cSld>
  <p:clrMapOvr>
    <a:masterClrMapping/>
  </p:clrMapOvr>
  <p:transition spd="med">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79512" y="0"/>
            <a:ext cx="8964488" cy="764704"/>
          </a:xfrm>
        </p:spPr>
        <p:txBody>
          <a:bodyPr>
            <a:normAutofit fontScale="90000"/>
          </a:bodyPr>
          <a:lstStyle/>
          <a:p>
            <a:r>
              <a:rPr lang="el-GR" altLang="el-GR" dirty="0" smtClean="0"/>
              <a:t>Σύστημα </a:t>
            </a:r>
            <a:r>
              <a:rPr lang="el-GR" altLang="el-GR" dirty="0"/>
              <a:t>διαχείρισης κέντρου ιατρικών πληροφοριών σε </a:t>
            </a:r>
            <a:r>
              <a:rPr lang="el-GR" altLang="el-GR" dirty="0" smtClean="0"/>
              <a:t>πλοία </a:t>
            </a:r>
            <a:endParaRPr lang="el-GR" dirty="0"/>
          </a:p>
        </p:txBody>
      </p:sp>
      <p:sp>
        <p:nvSpPr>
          <p:cNvPr id="4" name="Θέση υποσέλιδου 3"/>
          <p:cNvSpPr>
            <a:spLocks noGrp="1"/>
          </p:cNvSpPr>
          <p:nvPr>
            <p:ph type="ftr" sz="quarter" idx="11"/>
          </p:nvPr>
        </p:nvSpPr>
        <p:spPr/>
        <p:txBody>
          <a:bodyPr/>
          <a:lstStyle/>
          <a:p>
            <a:pPr>
              <a:defRPr/>
            </a:pPr>
            <a:r>
              <a:rPr lang="el-GR" smtClean="0"/>
              <a:t>Εργονομία - ΕΜΠ - Χρηστοκεντρικός Σχεδιασμός</a:t>
            </a:r>
            <a:endParaRPr lang="en-GB" dirty="0"/>
          </a:p>
        </p:txBody>
      </p:sp>
      <p:sp>
        <p:nvSpPr>
          <p:cNvPr id="5" name="Θέση αριθμού διαφάνειας 4"/>
          <p:cNvSpPr>
            <a:spLocks noGrp="1"/>
          </p:cNvSpPr>
          <p:nvPr>
            <p:ph type="sldNum" sz="quarter" idx="12"/>
          </p:nvPr>
        </p:nvSpPr>
        <p:spPr/>
        <p:txBody>
          <a:bodyPr/>
          <a:lstStyle/>
          <a:p>
            <a:pPr>
              <a:defRPr/>
            </a:pPr>
            <a:fld id="{66B988B7-2139-4CED-ACDB-0CAF520E1758}" type="slidenum">
              <a:rPr lang="en-GB" smtClean="0"/>
              <a:pPr>
                <a:defRPr/>
              </a:pPr>
              <a:t>58</a:t>
            </a:fld>
            <a:endParaRPr lang="en-GB" dirty="0"/>
          </a:p>
        </p:txBody>
      </p:sp>
      <p:pic>
        <p:nvPicPr>
          <p:cNvPr id="11266" name="Picture 2" descr="D:\DATA\Ergonomics Lab\ERGONOMIA PRESENTATIONS\NEW\PICS\ship3.original.jpg"/>
          <p:cNvPicPr>
            <a:picLocks noChangeAspect="1" noChangeArrowheads="1"/>
          </p:cNvPicPr>
          <p:nvPr/>
        </p:nvPicPr>
        <p:blipFill rotWithShape="1">
          <a:blip r:embed="rId3">
            <a:extLst>
              <a:ext uri="{28A0092B-C50C-407E-A947-70E740481C1C}">
                <a14:useLocalDpi xmlns:a14="http://schemas.microsoft.com/office/drawing/2010/main" val="0"/>
              </a:ext>
            </a:extLst>
          </a:blip>
          <a:srcRect l="27620" r="29903"/>
          <a:stretch/>
        </p:blipFill>
        <p:spPr bwMode="auto">
          <a:xfrm>
            <a:off x="246297" y="1052736"/>
            <a:ext cx="3533615" cy="547260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49"/>
          <p:cNvSpPr>
            <a:spLocks noChangeArrowheads="1"/>
          </p:cNvSpPr>
          <p:nvPr/>
        </p:nvSpPr>
        <p:spPr bwMode="auto">
          <a:xfrm>
            <a:off x="4211960" y="1064994"/>
            <a:ext cx="4277378" cy="1449628"/>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4008" tIns="32004" rIns="64008" bIns="32004">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l">
              <a:buFontTx/>
              <a:buNone/>
              <a:defRPr/>
            </a:pPr>
            <a:r>
              <a:rPr lang="el-GR" altLang="el-GR" sz="1800" b="0" dirty="0" smtClean="0">
                <a:latin typeface="+mn-lt"/>
              </a:rPr>
              <a:t>Το</a:t>
            </a:r>
            <a:r>
              <a:rPr lang="el-GR" altLang="el-GR" sz="1800" dirty="0" smtClean="0">
                <a:latin typeface="+mn-lt"/>
              </a:rPr>
              <a:t> </a:t>
            </a:r>
            <a:r>
              <a:rPr lang="el-GR" altLang="el-GR" sz="1800" dirty="0">
                <a:latin typeface="+mn-lt"/>
              </a:rPr>
              <a:t>Κ</a:t>
            </a:r>
            <a:r>
              <a:rPr lang="el-GR" altLang="el-GR" sz="1800" dirty="0" smtClean="0">
                <a:latin typeface="+mn-lt"/>
              </a:rPr>
              <a:t>έντρο </a:t>
            </a:r>
            <a:r>
              <a:rPr lang="el-GR" altLang="el-GR" sz="1800" dirty="0">
                <a:latin typeface="+mn-lt"/>
              </a:rPr>
              <a:t>Π</a:t>
            </a:r>
            <a:r>
              <a:rPr lang="el-GR" altLang="el-GR" sz="1800" dirty="0" smtClean="0">
                <a:latin typeface="+mn-lt"/>
              </a:rPr>
              <a:t>αροχής Ιατρικής Βοήθειας στα πλοία του Ελληνικού Ερυθρού Σταυρού </a:t>
            </a:r>
            <a:r>
              <a:rPr lang="el-GR" altLang="el-GR" sz="1800" b="0" dirty="0" smtClean="0">
                <a:latin typeface="+mn-lt"/>
              </a:rPr>
              <a:t>αποτελεί τον επίσημο φορέα παροχής ιατρικών συμβουλών στους έλληνες ναυτιλλόμενους</a:t>
            </a:r>
          </a:p>
        </p:txBody>
      </p:sp>
      <p:pic>
        <p:nvPicPr>
          <p:cNvPr id="11267" name="Picture 3" descr="D:\DATA\Ergonomics Lab\ERGONOMIA PRESENTATIONS\NEW\PICS\infirmary-uss-hornet-museum-alameda-california-united-states-of-america-PJ1WC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5220" y="3068960"/>
            <a:ext cx="4911485" cy="3456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7146154"/>
      </p:ext>
    </p:extLst>
  </p:cSld>
  <p:clrMapOvr>
    <a:masterClrMapping/>
  </p:clrMapOvr>
  <p:transition spd="med">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6481" y="2333"/>
            <a:ext cx="7787927" cy="762371"/>
          </a:xfrm>
        </p:spPr>
        <p:txBody>
          <a:bodyPr/>
          <a:lstStyle/>
          <a:p>
            <a:r>
              <a:rPr lang="el-GR" altLang="el-GR" dirty="0"/>
              <a:t>Το πεδίο</a:t>
            </a:r>
            <a:endParaRPr lang="el-GR" dirty="0"/>
          </a:p>
        </p:txBody>
      </p:sp>
      <p:sp>
        <p:nvSpPr>
          <p:cNvPr id="3" name="Θέση υποσέλιδου 2"/>
          <p:cNvSpPr>
            <a:spLocks noGrp="1"/>
          </p:cNvSpPr>
          <p:nvPr>
            <p:ph type="ftr" sz="quarter" idx="11"/>
          </p:nvPr>
        </p:nvSpPr>
        <p:spPr/>
        <p:txBody>
          <a:bodyPr/>
          <a:lstStyle/>
          <a:p>
            <a:pPr>
              <a:defRPr/>
            </a:pPr>
            <a:r>
              <a:rPr lang="el-GR" smtClean="0"/>
              <a:t>Εργονομία - ΕΜΠ - Χρηστοκεντρικός Σχεδιασμός</a:t>
            </a:r>
            <a:endParaRPr lang="el-GR" dirty="0" smtClean="0"/>
          </a:p>
        </p:txBody>
      </p:sp>
      <p:sp>
        <p:nvSpPr>
          <p:cNvPr id="4" name="Θέση αριθμού διαφάνειας 3"/>
          <p:cNvSpPr>
            <a:spLocks noGrp="1"/>
          </p:cNvSpPr>
          <p:nvPr>
            <p:ph type="sldNum" sz="quarter" idx="12"/>
          </p:nvPr>
        </p:nvSpPr>
        <p:spPr/>
        <p:txBody>
          <a:bodyPr/>
          <a:lstStyle/>
          <a:p>
            <a:pPr>
              <a:defRPr/>
            </a:pPr>
            <a:fld id="{7C61276D-71F1-435A-8CE3-64760D61488A}" type="slidenum">
              <a:rPr lang="en-GB" smtClean="0"/>
              <a:pPr>
                <a:defRPr/>
              </a:pPr>
              <a:t>59</a:t>
            </a:fld>
            <a:endParaRPr lang="en-GB" dirty="0"/>
          </a:p>
        </p:txBody>
      </p:sp>
      <p:pic>
        <p:nvPicPr>
          <p:cNvPr id="5" name="Picture 292" descr="C:\Users\Kostas\Desktop\ΕΕΣ.jpg"/>
          <p:cNvPicPr>
            <a:picLocks noChangeAspect="1" noChangeArrowheads="1"/>
          </p:cNvPicPr>
          <p:nvPr/>
        </p:nvPicPr>
        <p:blipFill rotWithShape="1">
          <a:blip r:embed="rId2">
            <a:extLst>
              <a:ext uri="{28A0092B-C50C-407E-A947-70E740481C1C}">
                <a14:useLocalDpi xmlns:a14="http://schemas.microsoft.com/office/drawing/2010/main" val="0"/>
              </a:ext>
            </a:extLst>
          </a:blip>
          <a:srcRect l="4236" t="14399" r="13217" b="16923"/>
          <a:stretch/>
        </p:blipFill>
        <p:spPr bwMode="auto">
          <a:xfrm>
            <a:off x="441311" y="692696"/>
            <a:ext cx="3165551" cy="122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48"/>
          <p:cNvSpPr>
            <a:spLocks noChangeArrowheads="1"/>
          </p:cNvSpPr>
          <p:nvPr/>
        </p:nvSpPr>
        <p:spPr bwMode="auto">
          <a:xfrm>
            <a:off x="371475" y="2132856"/>
            <a:ext cx="8377238" cy="3818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l" eaLnBrk="1" hangingPunct="1">
              <a:spcBef>
                <a:spcPct val="50000"/>
              </a:spcBef>
              <a:defRPr/>
            </a:pPr>
            <a:r>
              <a:rPr lang="el-GR" altLang="el-GR" sz="1800" b="0" dirty="0" smtClean="0">
                <a:latin typeface="+mn-lt"/>
              </a:rPr>
              <a:t>Παρέχει υπηρεσίες ιατρικής διάγνωσης, θεραπείας και διακομιδής σε πλοία που πλέουν σε όλο τον κόσμο</a:t>
            </a:r>
          </a:p>
          <a:p>
            <a:pPr algn="l" eaLnBrk="1" hangingPunct="1">
              <a:spcBef>
                <a:spcPct val="50000"/>
              </a:spcBef>
              <a:defRPr/>
            </a:pPr>
            <a:r>
              <a:rPr lang="el-GR" altLang="el-GR" sz="1800" b="0" dirty="0" smtClean="0">
                <a:latin typeface="+mn-lt"/>
              </a:rPr>
              <a:t>Λειτουργεί σε 24ωρη βάση με ένα γιατρό &amp; ένα χειριστή ανά βάρδια</a:t>
            </a:r>
          </a:p>
          <a:p>
            <a:pPr algn="l" eaLnBrk="1" hangingPunct="1">
              <a:spcBef>
                <a:spcPct val="50000"/>
              </a:spcBef>
              <a:defRPr/>
            </a:pPr>
            <a:r>
              <a:rPr lang="el-GR" altLang="el-GR" sz="1800" b="0" dirty="0" smtClean="0">
                <a:latin typeface="+mn-lt"/>
              </a:rPr>
              <a:t>Η επικοινωνία με τα πλοία γίνεται μέσω ραδιοτηλεφωνίας</a:t>
            </a:r>
          </a:p>
          <a:p>
            <a:pPr algn="l" eaLnBrk="1" hangingPunct="1">
              <a:spcBef>
                <a:spcPct val="50000"/>
              </a:spcBef>
              <a:defRPr/>
            </a:pPr>
            <a:r>
              <a:rPr lang="el-GR" altLang="el-GR" sz="1800" b="0" dirty="0" smtClean="0">
                <a:latin typeface="+mn-lt"/>
              </a:rPr>
              <a:t>Ένα ιατρικό περιστατικό διαρκεί από μια ημέρα μέχρι μια εβδομάδα και συνήθως περιλαμβάνει περισσότερες της μιας κλήσεις.</a:t>
            </a:r>
          </a:p>
          <a:p>
            <a:pPr algn="l" eaLnBrk="1" hangingPunct="1">
              <a:spcBef>
                <a:spcPct val="50000"/>
              </a:spcBef>
              <a:defRPr/>
            </a:pPr>
            <a:r>
              <a:rPr lang="el-GR" altLang="el-GR" sz="1800" b="0" dirty="0" smtClean="0">
                <a:latin typeface="+mn-lt"/>
              </a:rPr>
              <a:t>Τις διαδοχικές κλήσεις ενός περιστατικού τις διαχειρίζεται ο εκάστοτε γιατρός βάρδιας</a:t>
            </a:r>
          </a:p>
          <a:p>
            <a:pPr algn="l" eaLnBrk="1" hangingPunct="1">
              <a:spcBef>
                <a:spcPct val="50000"/>
              </a:spcBef>
              <a:defRPr/>
            </a:pPr>
            <a:r>
              <a:rPr lang="el-GR" altLang="el-GR" sz="1800" b="0" dirty="0" smtClean="0">
                <a:latin typeface="+mn-lt"/>
              </a:rPr>
              <a:t>Τα περιστατικά τεκμηριώνονται και αρχειοθετούνται σε ειδικά φύλλα κλήσης </a:t>
            </a:r>
          </a:p>
        </p:txBody>
      </p:sp>
    </p:spTree>
    <p:extLst>
      <p:ext uri="{BB962C8B-B14F-4D97-AF65-F5344CB8AC3E}">
        <p14:creationId xmlns:p14="http://schemas.microsoft.com/office/powerpoint/2010/main" val="24393540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043608" y="977180"/>
            <a:ext cx="5715000" cy="5715000"/>
            <a:chOff x="1626568" y="692696"/>
            <a:chExt cx="5715000" cy="5715000"/>
          </a:xfrm>
        </p:grpSpPr>
        <p:grpSp>
          <p:nvGrpSpPr>
            <p:cNvPr id="4" name="Group 3"/>
            <p:cNvGrpSpPr/>
            <p:nvPr/>
          </p:nvGrpSpPr>
          <p:grpSpPr>
            <a:xfrm>
              <a:off x="1626568" y="692696"/>
              <a:ext cx="5715000" cy="5715000"/>
              <a:chOff x="1907704" y="764704"/>
              <a:chExt cx="5715000" cy="5715000"/>
            </a:xfrm>
          </p:grpSpPr>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764704"/>
                <a:ext cx="57150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bwMode="auto">
              <a:xfrm>
                <a:off x="3635896" y="836712"/>
                <a:ext cx="3914800" cy="864096"/>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8" charset="0"/>
                  <a:buNone/>
                  <a:tabLst/>
                </a:pPr>
                <a:endParaRPr kumimoji="0" lang="fr-FR" sz="1800" b="0" i="0" u="none" strike="noStrike" cap="none" normalizeH="0" baseline="0" smtClean="0">
                  <a:ln>
                    <a:noFill/>
                  </a:ln>
                  <a:solidFill>
                    <a:schemeClr val="bg1"/>
                  </a:solidFill>
                  <a:effectLst/>
                  <a:latin typeface="Arial" charset="0"/>
                </a:endParaRPr>
              </a:p>
            </p:txBody>
          </p:sp>
        </p:grpSp>
        <p:sp>
          <p:nvSpPr>
            <p:cNvPr id="6" name="Rectangle 5"/>
            <p:cNvSpPr/>
            <p:nvPr/>
          </p:nvSpPr>
          <p:spPr bwMode="auto">
            <a:xfrm>
              <a:off x="2635755" y="3356992"/>
              <a:ext cx="1368152" cy="504056"/>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8" charset="0"/>
                <a:buNone/>
                <a:tabLst/>
              </a:pPr>
              <a:endParaRPr kumimoji="0" lang="fr-FR" sz="1800" b="0" i="0" u="none" strike="noStrike" cap="none" normalizeH="0" baseline="0" smtClean="0">
                <a:ln>
                  <a:noFill/>
                </a:ln>
                <a:solidFill>
                  <a:schemeClr val="bg1"/>
                </a:solidFill>
                <a:effectLst/>
                <a:latin typeface="Arial" charset="0"/>
              </a:endParaRPr>
            </a:p>
          </p:txBody>
        </p:sp>
        <p:sp>
          <p:nvSpPr>
            <p:cNvPr id="10" name="Rectangle 9"/>
            <p:cNvSpPr/>
            <p:nvPr/>
          </p:nvSpPr>
          <p:spPr bwMode="auto">
            <a:xfrm>
              <a:off x="4177763" y="3298168"/>
              <a:ext cx="2194272" cy="922920"/>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8" charset="0"/>
                <a:buNone/>
                <a:tabLst/>
              </a:pPr>
              <a:endParaRPr kumimoji="0" lang="fr-FR" sz="1800" b="0" i="0" u="none" strike="noStrike" cap="none" normalizeH="0" baseline="0" smtClean="0">
                <a:ln>
                  <a:noFill/>
                </a:ln>
                <a:solidFill>
                  <a:schemeClr val="bg1"/>
                </a:solidFill>
                <a:effectLst/>
                <a:latin typeface="Arial" charset="0"/>
              </a:endParaRPr>
            </a:p>
          </p:txBody>
        </p:sp>
      </p:grpSp>
      <p:sp>
        <p:nvSpPr>
          <p:cNvPr id="12" name="Rectangle 11"/>
          <p:cNvSpPr/>
          <p:nvPr/>
        </p:nvSpPr>
        <p:spPr>
          <a:xfrm>
            <a:off x="3876452" y="1628800"/>
            <a:ext cx="4247876" cy="1883593"/>
          </a:xfrm>
          <a:prstGeom prst="rect">
            <a:avLst/>
          </a:prstGeom>
        </p:spPr>
        <p:txBody>
          <a:bodyPr wrap="square">
            <a:spAutoFit/>
          </a:bodyPr>
          <a:lstStyle/>
          <a:p>
            <a:pPr algn="l" defTabSz="414726" hangingPunct="0">
              <a:lnSpc>
                <a:spcPct val="97000"/>
              </a:lnSpc>
              <a:spcBef>
                <a:spcPct val="0"/>
              </a:spcBef>
              <a:spcAft>
                <a:spcPct val="0"/>
              </a:spcAft>
              <a:buClr>
                <a:srgbClr val="000000"/>
              </a:buClr>
              <a:buSzPct val="100000"/>
              <a:buFont typeface="Times New Roman" pitchFamily="18" charset="0"/>
              <a:tabLst>
                <a:tab pos="717550" algn="l"/>
                <a:tab pos="1131888" algn="l"/>
                <a:tab pos="1547813" algn="l"/>
                <a:tab pos="1962150" algn="l"/>
                <a:tab pos="2376488" algn="l"/>
                <a:tab pos="2790825" algn="l"/>
                <a:tab pos="3205163" algn="l"/>
                <a:tab pos="3621088" algn="l"/>
                <a:tab pos="4035425" algn="l"/>
                <a:tab pos="4449763" algn="l"/>
                <a:tab pos="4864100" algn="l"/>
                <a:tab pos="5278438" algn="l"/>
                <a:tab pos="5694363" algn="l"/>
                <a:tab pos="6108700" algn="l"/>
                <a:tab pos="6523038" algn="l"/>
                <a:tab pos="6937375" algn="l"/>
                <a:tab pos="7353300" algn="l"/>
                <a:tab pos="7767638" algn="l"/>
                <a:tab pos="8181975" algn="l"/>
                <a:tab pos="8596313" algn="l"/>
              </a:tabLst>
            </a:pPr>
            <a:r>
              <a:rPr lang="en-US" sz="2000" b="0" dirty="0" smtClean="0">
                <a:solidFill>
                  <a:srgbClr val="000000"/>
                </a:solidFill>
                <a:latin typeface="+mj-lt"/>
              </a:rPr>
              <a:t>Try to design </a:t>
            </a:r>
            <a:r>
              <a:rPr lang="en-US" sz="2000" b="0" dirty="0">
                <a:solidFill>
                  <a:srgbClr val="000000"/>
                </a:solidFill>
                <a:latin typeface="+mj-lt"/>
              </a:rPr>
              <a:t>the time-controller of a household plant watering system</a:t>
            </a:r>
            <a:r>
              <a:rPr lang="el-GR" sz="2000" b="0" dirty="0">
                <a:solidFill>
                  <a:srgbClr val="000000"/>
                </a:solidFill>
                <a:latin typeface="+mj-lt"/>
              </a:rPr>
              <a:t>. </a:t>
            </a:r>
            <a:r>
              <a:rPr lang="en-US" sz="2000" b="0" dirty="0">
                <a:solidFill>
                  <a:srgbClr val="000000"/>
                </a:solidFill>
                <a:latin typeface="+mj-lt"/>
              </a:rPr>
              <a:t>The time-controller interface </a:t>
            </a:r>
            <a:r>
              <a:rPr lang="en-US" sz="2000" b="0" u="sng" dirty="0">
                <a:solidFill>
                  <a:srgbClr val="000000"/>
                </a:solidFill>
                <a:latin typeface="+mj-lt"/>
              </a:rPr>
              <a:t>should not use a digital screen </a:t>
            </a:r>
            <a:r>
              <a:rPr lang="en-US" sz="2000" b="0" dirty="0">
                <a:solidFill>
                  <a:srgbClr val="000000"/>
                </a:solidFill>
                <a:latin typeface="+mj-lt"/>
              </a:rPr>
              <a:t>(need for robustness and low cost</a:t>
            </a:r>
            <a:r>
              <a:rPr lang="en-US" sz="2000" b="0" dirty="0" smtClean="0">
                <a:solidFill>
                  <a:srgbClr val="000000"/>
                </a:solidFill>
                <a:latin typeface="+mj-lt"/>
              </a:rPr>
              <a:t>)</a:t>
            </a:r>
            <a:endParaRPr lang="el-GR" sz="2000" b="0" dirty="0" smtClean="0">
              <a:solidFill>
                <a:srgbClr val="000000"/>
              </a:solidFill>
              <a:latin typeface="+mj-lt"/>
            </a:endParaRPr>
          </a:p>
          <a:p>
            <a:pPr algn="l" defTabSz="414726" hangingPunct="0">
              <a:lnSpc>
                <a:spcPct val="97000"/>
              </a:lnSpc>
              <a:spcBef>
                <a:spcPct val="0"/>
              </a:spcBef>
              <a:spcAft>
                <a:spcPct val="0"/>
              </a:spcAft>
              <a:buClr>
                <a:srgbClr val="000000"/>
              </a:buClr>
              <a:buSzPct val="100000"/>
              <a:buFont typeface="Times New Roman" pitchFamily="18" charset="0"/>
              <a:tabLst>
                <a:tab pos="717550" algn="l"/>
                <a:tab pos="1131888" algn="l"/>
                <a:tab pos="1547813" algn="l"/>
                <a:tab pos="1962150" algn="l"/>
                <a:tab pos="2376488" algn="l"/>
                <a:tab pos="2790825" algn="l"/>
                <a:tab pos="3205163" algn="l"/>
                <a:tab pos="3621088" algn="l"/>
                <a:tab pos="4035425" algn="l"/>
                <a:tab pos="4449763" algn="l"/>
                <a:tab pos="4864100" algn="l"/>
                <a:tab pos="5278438" algn="l"/>
                <a:tab pos="5694363" algn="l"/>
                <a:tab pos="6108700" algn="l"/>
                <a:tab pos="6523038" algn="l"/>
                <a:tab pos="6937375" algn="l"/>
                <a:tab pos="7353300" algn="l"/>
                <a:tab pos="7767638" algn="l"/>
                <a:tab pos="8181975" algn="l"/>
                <a:tab pos="8596313" algn="l"/>
              </a:tabLst>
            </a:pPr>
            <a:r>
              <a:rPr lang="en-US" sz="2000" b="0" i="1" dirty="0" smtClean="0">
                <a:solidFill>
                  <a:srgbClr val="000000"/>
                </a:solidFill>
                <a:latin typeface="+mj-lt"/>
              </a:rPr>
              <a:t>No Googling Please </a:t>
            </a:r>
            <a:r>
              <a:rPr lang="en-US" sz="2000" b="0" i="1" dirty="0" smtClean="0">
                <a:solidFill>
                  <a:srgbClr val="000000"/>
                </a:solidFill>
                <a:latin typeface="+mj-lt"/>
                <a:sym typeface="Wingdings" panose="05000000000000000000" pitchFamily="2" charset="2"/>
              </a:rPr>
              <a:t></a:t>
            </a:r>
            <a:endParaRPr lang="fr-FR" sz="2000" b="0" i="1" dirty="0">
              <a:solidFill>
                <a:srgbClr val="000000"/>
              </a:solidFill>
              <a:latin typeface="+mj-lt"/>
            </a:endParaRPr>
          </a:p>
        </p:txBody>
      </p:sp>
      <p:sp>
        <p:nvSpPr>
          <p:cNvPr id="8" name="Rectangle 1"/>
          <p:cNvSpPr>
            <a:spLocks noGrp="1" noChangeArrowheads="1"/>
          </p:cNvSpPr>
          <p:nvPr>
            <p:ph type="title"/>
          </p:nvPr>
        </p:nvSpPr>
        <p:spPr>
          <a:xfrm>
            <a:off x="-8640" y="-2879"/>
            <a:ext cx="9144000" cy="884253"/>
          </a:xfrm>
        </p:spPr>
        <p:txBody>
          <a:bodyPr/>
          <a:lstStyle/>
          <a:p>
            <a:pPr eaLnBrk="1">
              <a:lnSpc>
                <a:spcPct val="108000"/>
              </a:lnSpc>
              <a:tabLst>
                <a:tab pos="0" algn="l"/>
                <a:tab pos="414683" algn="l"/>
                <a:tab pos="829366" algn="l"/>
                <a:tab pos="1244049" algn="l"/>
                <a:tab pos="1658732" algn="l"/>
                <a:tab pos="2073416" algn="l"/>
                <a:tab pos="2488099" algn="l"/>
                <a:tab pos="2902782" algn="l"/>
                <a:tab pos="3317465" algn="l"/>
                <a:tab pos="3732148" algn="l"/>
                <a:tab pos="4146831" algn="l"/>
                <a:tab pos="4561514" algn="l"/>
                <a:tab pos="4976197" algn="l"/>
                <a:tab pos="5390881" algn="l"/>
                <a:tab pos="5805564" algn="l"/>
                <a:tab pos="6220247" algn="l"/>
                <a:tab pos="6634930" algn="l"/>
                <a:tab pos="7049613" algn="l"/>
                <a:tab pos="7464296" algn="l"/>
                <a:tab pos="7878979" algn="l"/>
                <a:tab pos="8293662" algn="l"/>
              </a:tabLst>
            </a:pPr>
            <a:r>
              <a:rPr lang="en-US" altLang="el-GR" sz="2500" b="1" dirty="0" smtClean="0"/>
              <a:t>Basic watering system diagram</a:t>
            </a:r>
          </a:p>
        </p:txBody>
      </p:sp>
    </p:spTree>
    <p:extLst>
      <p:ext uri="{BB962C8B-B14F-4D97-AF65-F5344CB8AC3E}">
        <p14:creationId xmlns:p14="http://schemas.microsoft.com/office/powerpoint/2010/main" val="228336190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ltLang="el-GR" dirty="0"/>
              <a:t>Ιδιαιτερότητες της συγκεκριμένης μελέτης</a:t>
            </a:r>
            <a:r>
              <a:rPr lang="en-US" altLang="el-GR" dirty="0"/>
              <a:t> </a:t>
            </a:r>
            <a:endParaRPr lang="el-GR" dirty="0"/>
          </a:p>
        </p:txBody>
      </p:sp>
      <p:sp>
        <p:nvSpPr>
          <p:cNvPr id="3" name="Θέση περιεχομένου 2"/>
          <p:cNvSpPr>
            <a:spLocks noGrp="1"/>
          </p:cNvSpPr>
          <p:nvPr>
            <p:ph idx="1"/>
          </p:nvPr>
        </p:nvSpPr>
        <p:spPr>
          <a:xfrm>
            <a:off x="457200" y="1600201"/>
            <a:ext cx="8229600" cy="3773016"/>
          </a:xfrm>
        </p:spPr>
        <p:txBody>
          <a:bodyPr/>
          <a:lstStyle/>
          <a:p>
            <a:pPr>
              <a:spcBef>
                <a:spcPct val="0"/>
              </a:spcBef>
              <a:defRPr/>
            </a:pPr>
            <a:r>
              <a:rPr lang="el-GR" altLang="el-GR" sz="2000" dirty="0"/>
              <a:t>Ε</a:t>
            </a:r>
            <a:r>
              <a:rPr lang="el-GR" altLang="el-GR" sz="2000" dirty="0" smtClean="0"/>
              <a:t>υαίσθητο </a:t>
            </a:r>
            <a:r>
              <a:rPr lang="el-GR" altLang="el-GR" sz="2000" dirty="0"/>
              <a:t>περιβάλλον εργασίας, με αντικείμενο την παροχή ιατρικών συμβουλών από απόσταση σε απομονωμένες ομάδες </a:t>
            </a:r>
            <a:endParaRPr lang="en-US" altLang="el-GR" sz="2000" dirty="0"/>
          </a:p>
          <a:p>
            <a:pPr>
              <a:spcBef>
                <a:spcPct val="0"/>
              </a:spcBef>
              <a:defRPr/>
            </a:pPr>
            <a:endParaRPr lang="el-GR" altLang="el-GR" sz="2000" dirty="0"/>
          </a:p>
          <a:p>
            <a:pPr>
              <a:spcBef>
                <a:spcPct val="0"/>
              </a:spcBef>
              <a:defRPr/>
            </a:pPr>
            <a:r>
              <a:rPr lang="el-GR" altLang="el-GR" sz="2000" dirty="0"/>
              <a:t>Οι εργαζόμενοι </a:t>
            </a:r>
            <a:r>
              <a:rPr lang="el-GR" altLang="el-GR" sz="2000" dirty="0" smtClean="0"/>
              <a:t>μη θετικοί </a:t>
            </a:r>
            <a:r>
              <a:rPr lang="el-GR" altLang="el-GR" sz="2000" dirty="0"/>
              <a:t>στη χρήση πληροφορικής </a:t>
            </a:r>
            <a:r>
              <a:rPr lang="el-GR" altLang="el-GR" sz="2000" dirty="0" smtClean="0"/>
              <a:t>τεχνολογίας (προηγούμενο σύστημα είχε </a:t>
            </a:r>
            <a:r>
              <a:rPr lang="el-GR" altLang="el-GR" sz="2000" dirty="0"/>
              <a:t>αποτύχει  κυρίως λόγω αρνητικής στάσης του προσωπικού και πιθανά λόγω μειωμένης </a:t>
            </a:r>
            <a:r>
              <a:rPr lang="el-GR" altLang="el-GR" sz="2000" dirty="0" smtClean="0"/>
              <a:t>ευχρηστίας). </a:t>
            </a:r>
            <a:endParaRPr lang="en-US" altLang="el-GR" sz="2000" dirty="0"/>
          </a:p>
          <a:p>
            <a:pPr>
              <a:spcBef>
                <a:spcPct val="0"/>
              </a:spcBef>
              <a:defRPr/>
            </a:pPr>
            <a:endParaRPr lang="en-US" altLang="el-GR" sz="2000" dirty="0"/>
          </a:p>
          <a:p>
            <a:pPr>
              <a:spcBef>
                <a:spcPct val="0"/>
              </a:spcBef>
              <a:defRPr/>
            </a:pPr>
            <a:r>
              <a:rPr lang="el-GR" altLang="el-GR" sz="2000" dirty="0"/>
              <a:t>Οι </a:t>
            </a:r>
            <a:r>
              <a:rPr lang="el-GR" altLang="el-GR" sz="2000" dirty="0" smtClean="0"/>
              <a:t>επικεφαλής εφάρμοσαν καθαρά </a:t>
            </a:r>
            <a:r>
              <a:rPr lang="el-GR" altLang="el-GR" sz="2000" dirty="0" err="1" smtClean="0"/>
              <a:t>χρηστοκεντρικό</a:t>
            </a:r>
            <a:r>
              <a:rPr lang="el-GR" altLang="el-GR" sz="2000" dirty="0" smtClean="0"/>
              <a:t> σχεδιασμό με συμμετοχή των χρηστών καθ όλη τη διάρκεια του σχεδιασμού και της υλοποίησης</a:t>
            </a:r>
            <a:endParaRPr lang="en-US" altLang="el-GR" sz="2000" dirty="0"/>
          </a:p>
        </p:txBody>
      </p:sp>
      <p:sp>
        <p:nvSpPr>
          <p:cNvPr id="4" name="Θέση υποσέλιδου 3"/>
          <p:cNvSpPr>
            <a:spLocks noGrp="1"/>
          </p:cNvSpPr>
          <p:nvPr>
            <p:ph type="ftr" sz="quarter" idx="11"/>
          </p:nvPr>
        </p:nvSpPr>
        <p:spPr/>
        <p:txBody>
          <a:bodyPr/>
          <a:lstStyle/>
          <a:p>
            <a:pPr>
              <a:defRPr/>
            </a:pPr>
            <a:r>
              <a:rPr lang="el-GR" smtClean="0"/>
              <a:t>Εργονομία - ΕΜΠ - Χρηστοκεντρικός Σχεδιασμός</a:t>
            </a:r>
            <a:endParaRPr lang="en-GB" dirty="0"/>
          </a:p>
        </p:txBody>
      </p:sp>
      <p:sp>
        <p:nvSpPr>
          <p:cNvPr id="5" name="Θέση αριθμού διαφάνειας 4"/>
          <p:cNvSpPr>
            <a:spLocks noGrp="1"/>
          </p:cNvSpPr>
          <p:nvPr>
            <p:ph type="sldNum" sz="quarter" idx="12"/>
          </p:nvPr>
        </p:nvSpPr>
        <p:spPr/>
        <p:txBody>
          <a:bodyPr/>
          <a:lstStyle/>
          <a:p>
            <a:pPr>
              <a:defRPr/>
            </a:pPr>
            <a:fld id="{66B988B7-2139-4CED-ACDB-0CAF520E1758}" type="slidenum">
              <a:rPr lang="en-GB" smtClean="0"/>
              <a:pPr>
                <a:defRPr/>
              </a:pPr>
              <a:t>60</a:t>
            </a:fld>
            <a:endParaRPr lang="en-GB" dirty="0"/>
          </a:p>
        </p:txBody>
      </p:sp>
    </p:spTree>
    <p:extLst>
      <p:ext uri="{BB962C8B-B14F-4D97-AF65-F5344CB8AC3E}">
        <p14:creationId xmlns:p14="http://schemas.microsoft.com/office/powerpoint/2010/main" val="3780754984"/>
      </p:ext>
    </p:extLst>
  </p:cSld>
  <p:clrMapOvr>
    <a:masterClrMapping/>
  </p:clrMapOvr>
  <p:transition spd="med">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altLang="el-GR" dirty="0"/>
              <a:t>Ιεραρχική ανάλυση καθηκόντων του </a:t>
            </a:r>
            <a:r>
              <a:rPr lang="en-US" altLang="el-GR" dirty="0"/>
              <a:t>HRC</a:t>
            </a:r>
            <a:r>
              <a:rPr lang="el-GR" altLang="el-GR" dirty="0"/>
              <a:t>-</a:t>
            </a:r>
            <a:r>
              <a:rPr lang="en-US" altLang="el-GR" dirty="0"/>
              <a:t>MMAC</a:t>
            </a:r>
            <a:endParaRPr lang="el-GR" dirty="0"/>
          </a:p>
        </p:txBody>
      </p:sp>
      <p:sp>
        <p:nvSpPr>
          <p:cNvPr id="4" name="Θέση υποσέλιδου 3"/>
          <p:cNvSpPr>
            <a:spLocks noGrp="1"/>
          </p:cNvSpPr>
          <p:nvPr>
            <p:ph type="ftr" sz="quarter" idx="11"/>
          </p:nvPr>
        </p:nvSpPr>
        <p:spPr/>
        <p:txBody>
          <a:bodyPr/>
          <a:lstStyle/>
          <a:p>
            <a:pPr>
              <a:defRPr/>
            </a:pPr>
            <a:r>
              <a:rPr lang="el-GR" smtClean="0"/>
              <a:t>Εργονομία - ΕΜΠ - Χρηστοκεντρικός Σχεδιασμός</a:t>
            </a:r>
            <a:endParaRPr lang="en-GB" dirty="0"/>
          </a:p>
        </p:txBody>
      </p:sp>
      <p:sp>
        <p:nvSpPr>
          <p:cNvPr id="5" name="Θέση αριθμού διαφάνειας 4"/>
          <p:cNvSpPr>
            <a:spLocks noGrp="1"/>
          </p:cNvSpPr>
          <p:nvPr>
            <p:ph type="sldNum" sz="quarter" idx="12"/>
          </p:nvPr>
        </p:nvSpPr>
        <p:spPr/>
        <p:txBody>
          <a:bodyPr/>
          <a:lstStyle/>
          <a:p>
            <a:pPr>
              <a:defRPr/>
            </a:pPr>
            <a:fld id="{66B988B7-2139-4CED-ACDB-0CAF520E1758}" type="slidenum">
              <a:rPr lang="en-GB" smtClean="0"/>
              <a:pPr>
                <a:defRPr/>
              </a:pPr>
              <a:t>61</a:t>
            </a:fld>
            <a:endParaRPr lang="en-GB" dirty="0"/>
          </a:p>
        </p:txBody>
      </p:sp>
      <p:sp>
        <p:nvSpPr>
          <p:cNvPr id="7" name="Rectangle 131"/>
          <p:cNvSpPr>
            <a:spLocks noChangeArrowheads="1"/>
          </p:cNvSpPr>
          <p:nvPr/>
        </p:nvSpPr>
        <p:spPr bwMode="auto">
          <a:xfrm>
            <a:off x="184558" y="742294"/>
            <a:ext cx="8959441" cy="5367013"/>
          </a:xfrm>
          <a:prstGeom prst="rect">
            <a:avLst/>
          </a:prstGeom>
          <a:solidFill>
            <a:schemeClr val="accent2">
              <a:lumMod val="20000"/>
              <a:lumOff val="80000"/>
            </a:schemeClr>
          </a:solidFill>
          <a:ln w="9525">
            <a:noFill/>
            <a:miter lim="800000"/>
            <a:headEnd/>
            <a:tailEnd/>
          </a:ln>
          <a:effectLst/>
        </p:spPr>
        <p:txBody>
          <a:bodyPr wrap="none" anchor="ct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endParaRPr lang="el-GR" altLang="el-GR" sz="2400">
              <a:latin typeface="+mn-lt"/>
            </a:endParaRPr>
          </a:p>
        </p:txBody>
      </p:sp>
      <p:sp>
        <p:nvSpPr>
          <p:cNvPr id="8" name="Rectangle 5"/>
          <p:cNvSpPr>
            <a:spLocks noChangeArrowheads="1"/>
          </p:cNvSpPr>
          <p:nvPr/>
        </p:nvSpPr>
        <p:spPr bwMode="auto">
          <a:xfrm>
            <a:off x="3455988" y="832644"/>
            <a:ext cx="748504" cy="306687"/>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endParaRPr lang="el-GR" altLang="el-GR" sz="2400">
              <a:latin typeface="+mn-lt"/>
            </a:endParaRPr>
          </a:p>
        </p:txBody>
      </p:sp>
      <p:sp>
        <p:nvSpPr>
          <p:cNvPr id="9" name="Rectangle 6"/>
          <p:cNvSpPr>
            <a:spLocks noChangeArrowheads="1"/>
          </p:cNvSpPr>
          <p:nvPr/>
        </p:nvSpPr>
        <p:spPr bwMode="auto">
          <a:xfrm>
            <a:off x="3477458" y="842170"/>
            <a:ext cx="717873" cy="283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r>
              <a:rPr lang="en-GB" altLang="el-GR" sz="800" dirty="0" smtClean="0">
                <a:solidFill>
                  <a:srgbClr val="000000"/>
                </a:solidFill>
                <a:latin typeface="+mn-lt"/>
              </a:rPr>
              <a:t>OPERATE</a:t>
            </a:r>
            <a:endParaRPr lang="el-GR" altLang="el-GR" sz="800" dirty="0" smtClean="0">
              <a:solidFill>
                <a:srgbClr val="000000"/>
              </a:solidFill>
              <a:latin typeface="+mn-lt"/>
            </a:endParaRPr>
          </a:p>
          <a:p>
            <a:pPr eaLnBrk="1" hangingPunct="1">
              <a:spcBef>
                <a:spcPct val="0"/>
              </a:spcBef>
              <a:buFontTx/>
              <a:buNone/>
            </a:pPr>
            <a:r>
              <a:rPr lang="en-US" altLang="el-GR" sz="800" dirty="0" smtClean="0">
                <a:solidFill>
                  <a:srgbClr val="000000"/>
                </a:solidFill>
                <a:latin typeface="+mn-lt"/>
              </a:rPr>
              <a:t>M.A.C.</a:t>
            </a:r>
            <a:endParaRPr lang="en-GB" altLang="el-GR" sz="2400" dirty="0">
              <a:latin typeface="+mn-lt"/>
            </a:endParaRPr>
          </a:p>
        </p:txBody>
      </p:sp>
      <p:sp>
        <p:nvSpPr>
          <p:cNvPr id="11" name="Line 8"/>
          <p:cNvSpPr>
            <a:spLocks noChangeShapeType="1"/>
          </p:cNvSpPr>
          <p:nvPr/>
        </p:nvSpPr>
        <p:spPr bwMode="auto">
          <a:xfrm>
            <a:off x="449262" y="1439070"/>
            <a:ext cx="8062313"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l-GR">
              <a:latin typeface="+mn-lt"/>
            </a:endParaRPr>
          </a:p>
        </p:txBody>
      </p:sp>
      <p:grpSp>
        <p:nvGrpSpPr>
          <p:cNvPr id="12" name="Group 23"/>
          <p:cNvGrpSpPr>
            <a:grpSpLocks/>
          </p:cNvGrpSpPr>
          <p:nvPr/>
        </p:nvGrpSpPr>
        <p:grpSpPr bwMode="auto">
          <a:xfrm>
            <a:off x="220663" y="1547019"/>
            <a:ext cx="1355134" cy="1408736"/>
            <a:chOff x="531" y="1316"/>
            <a:chExt cx="831" cy="836"/>
          </a:xfrm>
        </p:grpSpPr>
        <p:sp>
          <p:nvSpPr>
            <p:cNvPr id="13" name="Rectangle 9"/>
            <p:cNvSpPr>
              <a:spLocks noChangeArrowheads="1"/>
            </p:cNvSpPr>
            <p:nvPr/>
          </p:nvSpPr>
          <p:spPr bwMode="auto">
            <a:xfrm>
              <a:off x="685" y="1316"/>
              <a:ext cx="439" cy="258"/>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endParaRPr lang="el-GR" altLang="el-GR" sz="2400">
                <a:latin typeface="+mn-lt"/>
              </a:endParaRPr>
            </a:p>
          </p:txBody>
        </p:sp>
        <p:sp>
          <p:nvSpPr>
            <p:cNvPr id="14" name="Rectangle 10"/>
            <p:cNvSpPr>
              <a:spLocks noChangeArrowheads="1"/>
            </p:cNvSpPr>
            <p:nvPr/>
          </p:nvSpPr>
          <p:spPr bwMode="auto">
            <a:xfrm>
              <a:off x="734" y="1322"/>
              <a:ext cx="337" cy="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r>
                <a:rPr lang="en-GB" altLang="el-GR" sz="800" dirty="0">
                  <a:solidFill>
                    <a:srgbClr val="000000"/>
                  </a:solidFill>
                  <a:latin typeface="+mn-lt"/>
                </a:rPr>
                <a:t>Training </a:t>
              </a:r>
              <a:r>
                <a:rPr lang="en-GB" altLang="el-GR" sz="800" dirty="0" smtClean="0">
                  <a:solidFill>
                    <a:srgbClr val="000000"/>
                  </a:solidFill>
                  <a:latin typeface="+mn-lt"/>
                </a:rPr>
                <a:t>and</a:t>
              </a:r>
            </a:p>
            <a:p>
              <a:pPr eaLnBrk="1" hangingPunct="1">
                <a:spcBef>
                  <a:spcPct val="0"/>
                </a:spcBef>
                <a:buFontTx/>
                <a:buNone/>
              </a:pPr>
              <a:r>
                <a:rPr lang="en-GB" altLang="el-GR" sz="800" dirty="0">
                  <a:solidFill>
                    <a:srgbClr val="000000"/>
                  </a:solidFill>
                  <a:latin typeface="+mn-lt"/>
                </a:rPr>
                <a:t>i</a:t>
              </a:r>
              <a:r>
                <a:rPr lang="en-GB" altLang="el-GR" sz="800" dirty="0" smtClean="0">
                  <a:solidFill>
                    <a:srgbClr val="000000"/>
                  </a:solidFill>
                  <a:latin typeface="+mn-lt"/>
                </a:rPr>
                <a:t>nforming</a:t>
              </a:r>
            </a:p>
            <a:p>
              <a:pPr eaLnBrk="1" hangingPunct="1">
                <a:spcBef>
                  <a:spcPct val="0"/>
                </a:spcBef>
                <a:buFontTx/>
                <a:buNone/>
              </a:pPr>
              <a:r>
                <a:rPr lang="en-GB" altLang="el-GR" sz="800" dirty="0" smtClean="0">
                  <a:solidFill>
                    <a:srgbClr val="000000"/>
                  </a:solidFill>
                  <a:latin typeface="+mn-lt"/>
                </a:rPr>
                <a:t>mariners</a:t>
              </a:r>
              <a:endParaRPr lang="en-GB" altLang="el-GR" sz="2400" dirty="0">
                <a:latin typeface="+mn-lt"/>
              </a:endParaRPr>
            </a:p>
          </p:txBody>
        </p:sp>
        <p:sp>
          <p:nvSpPr>
            <p:cNvPr id="17" name="Rectangle 13"/>
            <p:cNvSpPr>
              <a:spLocks noChangeArrowheads="1"/>
            </p:cNvSpPr>
            <p:nvPr/>
          </p:nvSpPr>
          <p:spPr bwMode="auto">
            <a:xfrm>
              <a:off x="531" y="1811"/>
              <a:ext cx="406" cy="174"/>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endParaRPr lang="el-GR" altLang="el-GR" sz="2400">
                <a:latin typeface="+mn-lt"/>
              </a:endParaRPr>
            </a:p>
          </p:txBody>
        </p:sp>
        <p:sp>
          <p:nvSpPr>
            <p:cNvPr id="18" name="Rectangle 14"/>
            <p:cNvSpPr>
              <a:spLocks noChangeArrowheads="1"/>
            </p:cNvSpPr>
            <p:nvPr/>
          </p:nvSpPr>
          <p:spPr bwMode="auto">
            <a:xfrm>
              <a:off x="617" y="1817"/>
              <a:ext cx="224"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r>
                <a:rPr lang="en-GB" altLang="el-GR" sz="800">
                  <a:solidFill>
                    <a:srgbClr val="000000"/>
                  </a:solidFill>
                  <a:latin typeface="+mn-lt"/>
                </a:rPr>
                <a:t>Training</a:t>
              </a:r>
              <a:endParaRPr lang="en-GB" altLang="el-GR" sz="2400">
                <a:latin typeface="+mn-lt"/>
              </a:endParaRPr>
            </a:p>
          </p:txBody>
        </p:sp>
        <p:sp>
          <p:nvSpPr>
            <p:cNvPr id="19" name="Rectangle 15"/>
            <p:cNvSpPr>
              <a:spLocks noChangeArrowheads="1"/>
            </p:cNvSpPr>
            <p:nvPr/>
          </p:nvSpPr>
          <p:spPr bwMode="auto">
            <a:xfrm>
              <a:off x="629" y="1894"/>
              <a:ext cx="211"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r>
                <a:rPr lang="en-GB" altLang="el-GR" sz="800">
                  <a:solidFill>
                    <a:srgbClr val="000000"/>
                  </a:solidFill>
                  <a:latin typeface="+mn-lt"/>
                </a:rPr>
                <a:t>cources</a:t>
              </a:r>
              <a:endParaRPr lang="en-GB" altLang="el-GR" sz="2400">
                <a:latin typeface="+mn-lt"/>
              </a:endParaRPr>
            </a:p>
          </p:txBody>
        </p:sp>
        <p:sp>
          <p:nvSpPr>
            <p:cNvPr id="20" name="Rectangle 16"/>
            <p:cNvSpPr>
              <a:spLocks noChangeArrowheads="1"/>
            </p:cNvSpPr>
            <p:nvPr/>
          </p:nvSpPr>
          <p:spPr bwMode="auto">
            <a:xfrm>
              <a:off x="962" y="1811"/>
              <a:ext cx="400" cy="341"/>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endParaRPr lang="el-GR" altLang="el-GR" sz="2400">
                <a:latin typeface="+mn-lt"/>
              </a:endParaRPr>
            </a:p>
          </p:txBody>
        </p:sp>
        <p:sp>
          <p:nvSpPr>
            <p:cNvPr id="21" name="Rectangle 17"/>
            <p:cNvSpPr>
              <a:spLocks noChangeArrowheads="1"/>
            </p:cNvSpPr>
            <p:nvPr/>
          </p:nvSpPr>
          <p:spPr bwMode="auto">
            <a:xfrm>
              <a:off x="1018" y="1817"/>
              <a:ext cx="283"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r>
                <a:rPr lang="en-GB" altLang="el-GR" sz="800">
                  <a:solidFill>
                    <a:srgbClr val="000000"/>
                  </a:solidFill>
                  <a:latin typeface="+mn-lt"/>
                </a:rPr>
                <a:t>Imforming</a:t>
              </a:r>
              <a:endParaRPr lang="en-GB" altLang="el-GR" sz="2400">
                <a:latin typeface="+mn-lt"/>
              </a:endParaRPr>
            </a:p>
          </p:txBody>
        </p:sp>
        <p:sp>
          <p:nvSpPr>
            <p:cNvPr id="22" name="Rectangle 18"/>
            <p:cNvSpPr>
              <a:spLocks noChangeArrowheads="1"/>
            </p:cNvSpPr>
            <p:nvPr/>
          </p:nvSpPr>
          <p:spPr bwMode="auto">
            <a:xfrm>
              <a:off x="1031" y="1894"/>
              <a:ext cx="251"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r>
                <a:rPr lang="en-GB" altLang="el-GR" sz="800" dirty="0">
                  <a:solidFill>
                    <a:srgbClr val="000000"/>
                  </a:solidFill>
                  <a:latin typeface="+mn-lt"/>
                </a:rPr>
                <a:t>mariners</a:t>
              </a:r>
              <a:endParaRPr lang="en-GB" altLang="el-GR" sz="2400" dirty="0">
                <a:latin typeface="+mn-lt"/>
              </a:endParaRPr>
            </a:p>
          </p:txBody>
        </p:sp>
        <p:sp>
          <p:nvSpPr>
            <p:cNvPr id="23" name="Rectangle 19"/>
            <p:cNvSpPr>
              <a:spLocks noChangeArrowheads="1"/>
            </p:cNvSpPr>
            <p:nvPr/>
          </p:nvSpPr>
          <p:spPr bwMode="auto">
            <a:xfrm>
              <a:off x="974" y="1972"/>
              <a:ext cx="364"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r>
                <a:rPr lang="en-GB" altLang="el-GR" sz="800">
                  <a:solidFill>
                    <a:srgbClr val="000000"/>
                  </a:solidFill>
                  <a:latin typeface="+mn-lt"/>
                </a:rPr>
                <a:t>through radio</a:t>
              </a:r>
              <a:endParaRPr lang="en-GB" altLang="el-GR" sz="2400">
                <a:latin typeface="+mn-lt"/>
              </a:endParaRPr>
            </a:p>
          </p:txBody>
        </p:sp>
        <p:sp>
          <p:nvSpPr>
            <p:cNvPr id="24" name="Rectangle 20"/>
            <p:cNvSpPr>
              <a:spLocks noChangeArrowheads="1"/>
            </p:cNvSpPr>
            <p:nvPr/>
          </p:nvSpPr>
          <p:spPr bwMode="auto">
            <a:xfrm>
              <a:off x="1041" y="2049"/>
              <a:ext cx="240"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r>
                <a:rPr lang="en-GB" altLang="el-GR" sz="800">
                  <a:solidFill>
                    <a:srgbClr val="000000"/>
                  </a:solidFill>
                  <a:latin typeface="+mn-lt"/>
                </a:rPr>
                <a:t>sessions</a:t>
              </a:r>
              <a:endParaRPr lang="en-GB" altLang="el-GR" sz="2400">
                <a:latin typeface="+mn-lt"/>
              </a:endParaRPr>
            </a:p>
          </p:txBody>
        </p:sp>
        <p:sp>
          <p:nvSpPr>
            <p:cNvPr id="26" name="Line 22"/>
            <p:cNvSpPr>
              <a:spLocks noChangeShapeType="1"/>
            </p:cNvSpPr>
            <p:nvPr/>
          </p:nvSpPr>
          <p:spPr bwMode="auto">
            <a:xfrm>
              <a:off x="903" y="1572"/>
              <a:ext cx="1" cy="20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l-GR">
                <a:latin typeface="+mn-lt"/>
              </a:endParaRPr>
            </a:p>
          </p:txBody>
        </p:sp>
      </p:grpSp>
      <p:sp>
        <p:nvSpPr>
          <p:cNvPr id="27" name="Rectangle 24"/>
          <p:cNvSpPr>
            <a:spLocks noChangeArrowheads="1"/>
          </p:cNvSpPr>
          <p:nvPr/>
        </p:nvSpPr>
        <p:spPr bwMode="auto">
          <a:xfrm>
            <a:off x="4294188" y="1537495"/>
            <a:ext cx="715890" cy="433068"/>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endParaRPr lang="el-GR" altLang="el-GR" sz="2400">
              <a:latin typeface="+mn-lt"/>
            </a:endParaRPr>
          </a:p>
        </p:txBody>
      </p:sp>
      <p:sp>
        <p:nvSpPr>
          <p:cNvPr id="28" name="Rectangle 25"/>
          <p:cNvSpPr>
            <a:spLocks noChangeArrowheads="1"/>
          </p:cNvSpPr>
          <p:nvPr/>
        </p:nvSpPr>
        <p:spPr bwMode="auto">
          <a:xfrm>
            <a:off x="4283968" y="1556792"/>
            <a:ext cx="7256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r>
              <a:rPr lang="en-GB" altLang="el-GR" sz="800" dirty="0">
                <a:solidFill>
                  <a:srgbClr val="000000"/>
                </a:solidFill>
                <a:latin typeface="+mn-lt"/>
              </a:rPr>
              <a:t>Provide </a:t>
            </a:r>
            <a:r>
              <a:rPr lang="en-GB" altLang="el-GR" sz="800" dirty="0" smtClean="0">
                <a:solidFill>
                  <a:srgbClr val="000000"/>
                </a:solidFill>
                <a:latin typeface="+mn-lt"/>
              </a:rPr>
              <a:t>direct medical advice to vessels</a:t>
            </a:r>
            <a:endParaRPr lang="en-GB" altLang="el-GR" sz="2400" dirty="0">
              <a:latin typeface="+mn-lt"/>
            </a:endParaRPr>
          </a:p>
        </p:txBody>
      </p:sp>
      <p:sp>
        <p:nvSpPr>
          <p:cNvPr id="31" name="Line 28"/>
          <p:cNvSpPr>
            <a:spLocks noChangeShapeType="1"/>
          </p:cNvSpPr>
          <p:nvPr/>
        </p:nvSpPr>
        <p:spPr bwMode="auto">
          <a:xfrm>
            <a:off x="4672013" y="1953420"/>
            <a:ext cx="0" cy="134774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l-GR">
              <a:latin typeface="+mn-lt"/>
            </a:endParaRPr>
          </a:p>
        </p:txBody>
      </p:sp>
      <p:grpSp>
        <p:nvGrpSpPr>
          <p:cNvPr id="32" name="Group 42"/>
          <p:cNvGrpSpPr>
            <a:grpSpLocks/>
          </p:cNvGrpSpPr>
          <p:nvPr/>
        </p:nvGrpSpPr>
        <p:grpSpPr bwMode="auto">
          <a:xfrm>
            <a:off x="1778239" y="1547020"/>
            <a:ext cx="1834613" cy="2013684"/>
            <a:chOff x="1019" y="1316"/>
            <a:chExt cx="948" cy="1195"/>
          </a:xfrm>
        </p:grpSpPr>
        <p:sp>
          <p:nvSpPr>
            <p:cNvPr id="33" name="Rectangle 29"/>
            <p:cNvSpPr>
              <a:spLocks noChangeArrowheads="1"/>
            </p:cNvSpPr>
            <p:nvPr/>
          </p:nvSpPr>
          <p:spPr bwMode="auto">
            <a:xfrm>
              <a:off x="1277" y="1316"/>
              <a:ext cx="438" cy="180"/>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endParaRPr lang="el-GR" altLang="el-GR" sz="2400">
                <a:latin typeface="+mn-lt"/>
              </a:endParaRPr>
            </a:p>
          </p:txBody>
        </p:sp>
        <p:sp>
          <p:nvSpPr>
            <p:cNvPr id="34" name="Rectangle 30"/>
            <p:cNvSpPr>
              <a:spLocks noChangeArrowheads="1"/>
            </p:cNvSpPr>
            <p:nvPr/>
          </p:nvSpPr>
          <p:spPr bwMode="auto">
            <a:xfrm>
              <a:off x="1277" y="1347"/>
              <a:ext cx="439"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r>
                <a:rPr lang="en-GB" altLang="el-GR" sz="800" dirty="0">
                  <a:solidFill>
                    <a:srgbClr val="000000"/>
                  </a:solidFill>
                  <a:latin typeface="+mn-lt"/>
                </a:rPr>
                <a:t>Management </a:t>
              </a:r>
              <a:r>
                <a:rPr lang="en-GB" altLang="el-GR" sz="800" dirty="0" smtClean="0">
                  <a:solidFill>
                    <a:srgbClr val="000000"/>
                  </a:solidFill>
                  <a:latin typeface="+mn-lt"/>
                </a:rPr>
                <a:t>of medical files</a:t>
              </a:r>
              <a:endParaRPr lang="en-GB" altLang="el-GR" sz="2400" dirty="0">
                <a:latin typeface="+mn-lt"/>
              </a:endParaRPr>
            </a:p>
          </p:txBody>
        </p:sp>
        <p:sp>
          <p:nvSpPr>
            <p:cNvPr id="36" name="Line 32"/>
            <p:cNvSpPr>
              <a:spLocks noChangeShapeType="1"/>
            </p:cNvSpPr>
            <p:nvPr/>
          </p:nvSpPr>
          <p:spPr bwMode="auto">
            <a:xfrm>
              <a:off x="1496" y="1495"/>
              <a:ext cx="0" cy="80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l-GR">
                <a:latin typeface="+mn-lt"/>
              </a:endParaRPr>
            </a:p>
          </p:txBody>
        </p:sp>
        <p:sp>
          <p:nvSpPr>
            <p:cNvPr id="37" name="Rectangle 33"/>
            <p:cNvSpPr>
              <a:spLocks noChangeArrowheads="1"/>
            </p:cNvSpPr>
            <p:nvPr/>
          </p:nvSpPr>
          <p:spPr bwMode="auto">
            <a:xfrm>
              <a:off x="1019" y="2325"/>
              <a:ext cx="440" cy="186"/>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endParaRPr lang="el-GR" altLang="el-GR" sz="2400">
                <a:latin typeface="+mn-lt"/>
              </a:endParaRPr>
            </a:p>
          </p:txBody>
        </p:sp>
        <p:sp>
          <p:nvSpPr>
            <p:cNvPr id="38" name="Rectangle 34"/>
            <p:cNvSpPr>
              <a:spLocks noChangeArrowheads="1"/>
            </p:cNvSpPr>
            <p:nvPr/>
          </p:nvSpPr>
          <p:spPr bwMode="auto">
            <a:xfrm>
              <a:off x="1049" y="2383"/>
              <a:ext cx="380"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r>
                <a:rPr lang="en-GB" altLang="el-GR" sz="800" dirty="0">
                  <a:solidFill>
                    <a:srgbClr val="000000"/>
                  </a:solidFill>
                  <a:latin typeface="+mn-lt"/>
                </a:rPr>
                <a:t>Archiving </a:t>
              </a:r>
              <a:r>
                <a:rPr lang="en-GB" altLang="el-GR" sz="800" dirty="0" smtClean="0">
                  <a:solidFill>
                    <a:srgbClr val="000000"/>
                  </a:solidFill>
                  <a:latin typeface="+mn-lt"/>
                </a:rPr>
                <a:t>of files</a:t>
              </a:r>
              <a:endParaRPr lang="en-GB" altLang="el-GR" sz="2400" dirty="0">
                <a:latin typeface="+mn-lt"/>
              </a:endParaRPr>
            </a:p>
          </p:txBody>
        </p:sp>
        <p:sp>
          <p:nvSpPr>
            <p:cNvPr id="40" name="Rectangle 36"/>
            <p:cNvSpPr>
              <a:spLocks noChangeArrowheads="1"/>
            </p:cNvSpPr>
            <p:nvPr/>
          </p:nvSpPr>
          <p:spPr bwMode="auto">
            <a:xfrm>
              <a:off x="1528" y="2325"/>
              <a:ext cx="439" cy="186"/>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endParaRPr lang="el-GR" altLang="el-GR" sz="2400">
                <a:latin typeface="+mn-lt"/>
              </a:endParaRPr>
            </a:p>
          </p:txBody>
        </p:sp>
        <p:sp>
          <p:nvSpPr>
            <p:cNvPr id="41" name="Rectangle 37"/>
            <p:cNvSpPr>
              <a:spLocks noChangeArrowheads="1"/>
            </p:cNvSpPr>
            <p:nvPr/>
          </p:nvSpPr>
          <p:spPr bwMode="auto">
            <a:xfrm>
              <a:off x="1537" y="2349"/>
              <a:ext cx="430"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r>
                <a:rPr lang="en-GB" altLang="el-GR" sz="800" dirty="0">
                  <a:solidFill>
                    <a:srgbClr val="000000"/>
                  </a:solidFill>
                  <a:latin typeface="+mn-lt"/>
                </a:rPr>
                <a:t>Provide </a:t>
              </a:r>
              <a:r>
                <a:rPr lang="en-GB" altLang="el-GR" sz="800" dirty="0" smtClean="0">
                  <a:solidFill>
                    <a:srgbClr val="000000"/>
                  </a:solidFill>
                  <a:latin typeface="+mn-lt"/>
                </a:rPr>
                <a:t>annual statistics</a:t>
              </a:r>
              <a:endParaRPr lang="en-GB" altLang="el-GR" sz="2400" dirty="0">
                <a:latin typeface="+mn-lt"/>
              </a:endParaRPr>
            </a:p>
          </p:txBody>
        </p:sp>
        <p:sp>
          <p:nvSpPr>
            <p:cNvPr id="43" name="Rectangle 39"/>
            <p:cNvSpPr>
              <a:spLocks noChangeArrowheads="1"/>
            </p:cNvSpPr>
            <p:nvPr/>
          </p:nvSpPr>
          <p:spPr bwMode="auto">
            <a:xfrm>
              <a:off x="1297" y="1604"/>
              <a:ext cx="412" cy="9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endParaRPr lang="el-GR" altLang="el-GR" sz="2400">
                <a:latin typeface="+mn-lt"/>
              </a:endParaRPr>
            </a:p>
          </p:txBody>
        </p:sp>
        <p:sp>
          <p:nvSpPr>
            <p:cNvPr id="44" name="Rectangle 40"/>
            <p:cNvSpPr>
              <a:spLocks noChangeArrowheads="1"/>
            </p:cNvSpPr>
            <p:nvPr/>
          </p:nvSpPr>
          <p:spPr bwMode="auto">
            <a:xfrm>
              <a:off x="1371" y="1621"/>
              <a:ext cx="260"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r>
                <a:rPr lang="en-GB" altLang="el-GR" sz="800" i="1" dirty="0">
                  <a:solidFill>
                    <a:srgbClr val="000000"/>
                  </a:solidFill>
                  <a:latin typeface="+mn-lt"/>
                </a:rPr>
                <a:t>operators</a:t>
              </a:r>
              <a:endParaRPr lang="en-GB" altLang="el-GR" sz="2400" dirty="0">
                <a:latin typeface="+mn-lt"/>
              </a:endParaRPr>
            </a:p>
          </p:txBody>
        </p:sp>
        <p:sp>
          <p:nvSpPr>
            <p:cNvPr id="45" name="Line 41"/>
            <p:cNvSpPr>
              <a:spLocks noChangeShapeType="1"/>
            </p:cNvSpPr>
            <p:nvPr/>
          </p:nvSpPr>
          <p:spPr bwMode="auto">
            <a:xfrm>
              <a:off x="1019" y="2299"/>
              <a:ext cx="946"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l-GR">
                <a:latin typeface="+mn-lt"/>
              </a:endParaRPr>
            </a:p>
          </p:txBody>
        </p:sp>
      </p:grpSp>
      <p:grpSp>
        <p:nvGrpSpPr>
          <p:cNvPr id="46" name="Group 53"/>
          <p:cNvGrpSpPr>
            <a:grpSpLocks/>
          </p:cNvGrpSpPr>
          <p:nvPr/>
        </p:nvGrpSpPr>
        <p:grpSpPr bwMode="auto">
          <a:xfrm>
            <a:off x="2825168" y="1537495"/>
            <a:ext cx="1803122" cy="1668239"/>
            <a:chOff x="1598" y="1310"/>
            <a:chExt cx="934" cy="990"/>
          </a:xfrm>
        </p:grpSpPr>
        <p:sp>
          <p:nvSpPr>
            <p:cNvPr id="47" name="Rectangle 43"/>
            <p:cNvSpPr>
              <a:spLocks noChangeArrowheads="1"/>
            </p:cNvSpPr>
            <p:nvPr/>
          </p:nvSpPr>
          <p:spPr bwMode="auto">
            <a:xfrm>
              <a:off x="1850" y="1310"/>
              <a:ext cx="438" cy="174"/>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endParaRPr lang="el-GR" altLang="el-GR" sz="2400">
                <a:latin typeface="+mn-lt"/>
              </a:endParaRPr>
            </a:p>
          </p:txBody>
        </p:sp>
        <p:sp>
          <p:nvSpPr>
            <p:cNvPr id="48" name="Rectangle 44"/>
            <p:cNvSpPr>
              <a:spLocks noChangeArrowheads="1"/>
            </p:cNvSpPr>
            <p:nvPr/>
          </p:nvSpPr>
          <p:spPr bwMode="auto">
            <a:xfrm>
              <a:off x="1850" y="1316"/>
              <a:ext cx="442"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r>
                <a:rPr lang="en-GB" altLang="el-GR" sz="800" dirty="0">
                  <a:solidFill>
                    <a:srgbClr val="000000"/>
                  </a:solidFill>
                  <a:latin typeface="+mn-lt"/>
                </a:rPr>
                <a:t>Provide </a:t>
              </a:r>
              <a:r>
                <a:rPr lang="en-GB" altLang="el-GR" sz="800" dirty="0" smtClean="0">
                  <a:solidFill>
                    <a:srgbClr val="000000"/>
                  </a:solidFill>
                  <a:latin typeface="+mn-lt"/>
                </a:rPr>
                <a:t>medical certificates</a:t>
              </a:r>
              <a:endParaRPr lang="en-GB" altLang="el-GR" sz="2400" dirty="0">
                <a:latin typeface="+mn-lt"/>
              </a:endParaRPr>
            </a:p>
          </p:txBody>
        </p:sp>
        <p:sp>
          <p:nvSpPr>
            <p:cNvPr id="50" name="Rectangle 46"/>
            <p:cNvSpPr>
              <a:spLocks noChangeArrowheads="1"/>
            </p:cNvSpPr>
            <p:nvPr/>
          </p:nvSpPr>
          <p:spPr bwMode="auto">
            <a:xfrm>
              <a:off x="1606" y="2126"/>
              <a:ext cx="438" cy="103"/>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endParaRPr lang="el-GR" altLang="el-GR" sz="2400">
                <a:latin typeface="+mn-lt"/>
              </a:endParaRPr>
            </a:p>
          </p:txBody>
        </p:sp>
        <p:sp>
          <p:nvSpPr>
            <p:cNvPr id="51" name="Rectangle 47"/>
            <p:cNvSpPr>
              <a:spLocks noChangeArrowheads="1"/>
            </p:cNvSpPr>
            <p:nvPr/>
          </p:nvSpPr>
          <p:spPr bwMode="auto">
            <a:xfrm>
              <a:off x="1611" y="2132"/>
              <a:ext cx="419"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r>
                <a:rPr lang="en-GB" altLang="el-GR" sz="800" dirty="0">
                  <a:solidFill>
                    <a:srgbClr val="000000"/>
                  </a:solidFill>
                  <a:latin typeface="+mn-lt"/>
                </a:rPr>
                <a:t>Find related file</a:t>
              </a:r>
              <a:endParaRPr lang="en-GB" altLang="el-GR" sz="2400" dirty="0">
                <a:latin typeface="+mn-lt"/>
              </a:endParaRPr>
            </a:p>
          </p:txBody>
        </p:sp>
        <p:sp>
          <p:nvSpPr>
            <p:cNvPr id="52" name="Rectangle 48"/>
            <p:cNvSpPr>
              <a:spLocks noChangeArrowheads="1"/>
            </p:cNvSpPr>
            <p:nvPr/>
          </p:nvSpPr>
          <p:spPr bwMode="auto">
            <a:xfrm>
              <a:off x="2087" y="2126"/>
              <a:ext cx="439" cy="174"/>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endParaRPr lang="el-GR" altLang="el-GR" sz="2400">
                <a:latin typeface="+mn-lt"/>
              </a:endParaRPr>
            </a:p>
          </p:txBody>
        </p:sp>
        <p:sp>
          <p:nvSpPr>
            <p:cNvPr id="53" name="Rectangle 49"/>
            <p:cNvSpPr>
              <a:spLocks noChangeArrowheads="1"/>
            </p:cNvSpPr>
            <p:nvPr/>
          </p:nvSpPr>
          <p:spPr bwMode="auto">
            <a:xfrm>
              <a:off x="2128" y="2132"/>
              <a:ext cx="385"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r>
                <a:rPr lang="en-GB" altLang="el-GR" sz="800" dirty="0" smtClean="0">
                  <a:solidFill>
                    <a:srgbClr val="000000"/>
                  </a:solidFill>
                  <a:latin typeface="+mn-lt"/>
                </a:rPr>
                <a:t>Prepare certificate</a:t>
              </a:r>
              <a:endParaRPr lang="en-GB" altLang="el-GR" sz="2400" dirty="0">
                <a:latin typeface="+mn-lt"/>
              </a:endParaRPr>
            </a:p>
          </p:txBody>
        </p:sp>
        <p:sp>
          <p:nvSpPr>
            <p:cNvPr id="55" name="Line 51"/>
            <p:cNvSpPr>
              <a:spLocks noChangeShapeType="1"/>
            </p:cNvSpPr>
            <p:nvPr/>
          </p:nvSpPr>
          <p:spPr bwMode="auto">
            <a:xfrm>
              <a:off x="1598" y="2087"/>
              <a:ext cx="934"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l-GR">
                <a:latin typeface="+mn-lt"/>
              </a:endParaRPr>
            </a:p>
          </p:txBody>
        </p:sp>
        <p:sp>
          <p:nvSpPr>
            <p:cNvPr id="56" name="Line 52"/>
            <p:cNvSpPr>
              <a:spLocks noChangeShapeType="1"/>
            </p:cNvSpPr>
            <p:nvPr/>
          </p:nvSpPr>
          <p:spPr bwMode="auto">
            <a:xfrm>
              <a:off x="2069" y="1483"/>
              <a:ext cx="1" cy="60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l-GR">
                <a:latin typeface="+mn-lt"/>
              </a:endParaRPr>
            </a:p>
          </p:txBody>
        </p:sp>
      </p:grpSp>
      <p:grpSp>
        <p:nvGrpSpPr>
          <p:cNvPr id="57" name="Group 111"/>
          <p:cNvGrpSpPr>
            <a:grpSpLocks/>
          </p:cNvGrpSpPr>
          <p:nvPr/>
        </p:nvGrpSpPr>
        <p:grpSpPr bwMode="auto">
          <a:xfrm>
            <a:off x="1649413" y="2945607"/>
            <a:ext cx="5082977" cy="2783769"/>
            <a:chOff x="756" y="2197"/>
            <a:chExt cx="3117" cy="1652"/>
          </a:xfrm>
        </p:grpSpPr>
        <p:sp>
          <p:nvSpPr>
            <p:cNvPr id="58" name="Line 54"/>
            <p:cNvSpPr>
              <a:spLocks noChangeShapeType="1"/>
            </p:cNvSpPr>
            <p:nvPr/>
          </p:nvSpPr>
          <p:spPr bwMode="auto">
            <a:xfrm>
              <a:off x="2408" y="2627"/>
              <a:ext cx="0" cy="46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l-GR">
                <a:latin typeface="+mn-lt"/>
              </a:endParaRPr>
            </a:p>
          </p:txBody>
        </p:sp>
        <p:sp>
          <p:nvSpPr>
            <p:cNvPr id="59" name="Rectangle 55"/>
            <p:cNvSpPr>
              <a:spLocks noChangeArrowheads="1"/>
            </p:cNvSpPr>
            <p:nvPr/>
          </p:nvSpPr>
          <p:spPr bwMode="auto">
            <a:xfrm>
              <a:off x="2105" y="2434"/>
              <a:ext cx="530" cy="189"/>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endParaRPr lang="el-GR" altLang="el-GR" sz="2400">
                <a:latin typeface="+mn-lt"/>
              </a:endParaRPr>
            </a:p>
          </p:txBody>
        </p:sp>
        <p:sp>
          <p:nvSpPr>
            <p:cNvPr id="60" name="Rectangle 56"/>
            <p:cNvSpPr>
              <a:spLocks noChangeArrowheads="1"/>
            </p:cNvSpPr>
            <p:nvPr/>
          </p:nvSpPr>
          <p:spPr bwMode="auto">
            <a:xfrm>
              <a:off x="2126" y="2455"/>
              <a:ext cx="459"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r>
                <a:rPr lang="en-GB" altLang="el-GR" sz="800" dirty="0" smtClean="0">
                  <a:solidFill>
                    <a:srgbClr val="000000"/>
                  </a:solidFill>
                  <a:latin typeface="+mn-lt"/>
                </a:rPr>
                <a:t>Gather operational data</a:t>
              </a:r>
              <a:endParaRPr lang="en-GB" altLang="el-GR" sz="2400" dirty="0">
                <a:latin typeface="+mn-lt"/>
              </a:endParaRPr>
            </a:p>
          </p:txBody>
        </p:sp>
        <p:sp>
          <p:nvSpPr>
            <p:cNvPr id="62" name="Rectangle 58"/>
            <p:cNvSpPr>
              <a:spLocks noChangeArrowheads="1"/>
            </p:cNvSpPr>
            <p:nvPr/>
          </p:nvSpPr>
          <p:spPr bwMode="auto">
            <a:xfrm>
              <a:off x="756" y="3135"/>
              <a:ext cx="329" cy="251"/>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endParaRPr lang="el-GR" altLang="el-GR" sz="2400">
                <a:latin typeface="+mn-lt"/>
              </a:endParaRPr>
            </a:p>
          </p:txBody>
        </p:sp>
        <p:sp>
          <p:nvSpPr>
            <p:cNvPr id="63" name="Rectangle 59"/>
            <p:cNvSpPr>
              <a:spLocks noChangeArrowheads="1"/>
            </p:cNvSpPr>
            <p:nvPr/>
          </p:nvSpPr>
          <p:spPr bwMode="auto">
            <a:xfrm>
              <a:off x="763" y="3145"/>
              <a:ext cx="322"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r>
                <a:rPr lang="en-GB" altLang="el-GR" sz="800" dirty="0">
                  <a:solidFill>
                    <a:srgbClr val="000000"/>
                  </a:solidFill>
                  <a:latin typeface="+mn-lt"/>
                </a:rPr>
                <a:t>1. </a:t>
              </a:r>
              <a:r>
                <a:rPr lang="en-GB" altLang="el-GR" sz="800" dirty="0" smtClean="0">
                  <a:solidFill>
                    <a:srgbClr val="000000"/>
                  </a:solidFill>
                  <a:latin typeface="+mn-lt"/>
                </a:rPr>
                <a:t>Gather vessel information</a:t>
              </a:r>
              <a:endParaRPr lang="en-GB" altLang="el-GR" sz="2400" dirty="0">
                <a:latin typeface="+mn-lt"/>
              </a:endParaRPr>
            </a:p>
          </p:txBody>
        </p:sp>
        <p:sp>
          <p:nvSpPr>
            <p:cNvPr id="66" name="Rectangle 62"/>
            <p:cNvSpPr>
              <a:spLocks noChangeArrowheads="1"/>
            </p:cNvSpPr>
            <p:nvPr/>
          </p:nvSpPr>
          <p:spPr bwMode="auto">
            <a:xfrm>
              <a:off x="1149" y="3135"/>
              <a:ext cx="343" cy="251"/>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endParaRPr lang="el-GR" altLang="el-GR" sz="2400">
                <a:latin typeface="+mn-lt"/>
              </a:endParaRPr>
            </a:p>
          </p:txBody>
        </p:sp>
        <p:sp>
          <p:nvSpPr>
            <p:cNvPr id="67" name="Rectangle 63"/>
            <p:cNvSpPr>
              <a:spLocks noChangeArrowheads="1"/>
            </p:cNvSpPr>
            <p:nvPr/>
          </p:nvSpPr>
          <p:spPr bwMode="auto">
            <a:xfrm>
              <a:off x="1165" y="3141"/>
              <a:ext cx="312"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r>
                <a:rPr lang="en-GB" altLang="el-GR" sz="800" dirty="0">
                  <a:solidFill>
                    <a:srgbClr val="000000"/>
                  </a:solidFill>
                  <a:latin typeface="+mn-lt"/>
                </a:rPr>
                <a:t>2. </a:t>
              </a:r>
              <a:r>
                <a:rPr lang="en-GB" altLang="el-GR" sz="800" dirty="0" smtClean="0">
                  <a:solidFill>
                    <a:srgbClr val="000000"/>
                  </a:solidFill>
                  <a:latin typeface="+mn-lt"/>
                </a:rPr>
                <a:t>Gather voyage information</a:t>
              </a:r>
              <a:endParaRPr lang="en-GB" altLang="el-GR" sz="2400" dirty="0">
                <a:latin typeface="+mn-lt"/>
              </a:endParaRPr>
            </a:p>
          </p:txBody>
        </p:sp>
        <p:sp>
          <p:nvSpPr>
            <p:cNvPr id="70" name="Rectangle 66"/>
            <p:cNvSpPr>
              <a:spLocks noChangeArrowheads="1"/>
            </p:cNvSpPr>
            <p:nvPr/>
          </p:nvSpPr>
          <p:spPr bwMode="auto">
            <a:xfrm>
              <a:off x="1547" y="3129"/>
              <a:ext cx="330" cy="334"/>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endParaRPr lang="el-GR" altLang="el-GR" sz="2400">
                <a:latin typeface="+mn-lt"/>
              </a:endParaRPr>
            </a:p>
          </p:txBody>
        </p:sp>
        <p:sp>
          <p:nvSpPr>
            <p:cNvPr id="71" name="Rectangle 67"/>
            <p:cNvSpPr>
              <a:spLocks noChangeArrowheads="1"/>
            </p:cNvSpPr>
            <p:nvPr/>
          </p:nvSpPr>
          <p:spPr bwMode="auto">
            <a:xfrm>
              <a:off x="1547" y="3135"/>
              <a:ext cx="330"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r>
                <a:rPr lang="en-GB" altLang="el-GR" sz="800" dirty="0">
                  <a:solidFill>
                    <a:srgbClr val="000000"/>
                  </a:solidFill>
                  <a:latin typeface="+mn-lt"/>
                </a:rPr>
                <a:t>3. </a:t>
              </a:r>
              <a:r>
                <a:rPr lang="en-GB" altLang="el-GR" sz="800" dirty="0" smtClean="0">
                  <a:solidFill>
                    <a:srgbClr val="000000"/>
                  </a:solidFill>
                  <a:latin typeface="+mn-lt"/>
                </a:rPr>
                <a:t>Gather patients personal details</a:t>
              </a:r>
              <a:endParaRPr lang="en-GB" altLang="el-GR" sz="2400" dirty="0">
                <a:latin typeface="+mn-lt"/>
              </a:endParaRPr>
            </a:p>
          </p:txBody>
        </p:sp>
        <p:sp>
          <p:nvSpPr>
            <p:cNvPr id="75" name="Rectangle 71"/>
            <p:cNvSpPr>
              <a:spLocks noChangeArrowheads="1"/>
            </p:cNvSpPr>
            <p:nvPr/>
          </p:nvSpPr>
          <p:spPr bwMode="auto">
            <a:xfrm>
              <a:off x="1939" y="3135"/>
              <a:ext cx="463" cy="277"/>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endParaRPr lang="el-GR" altLang="el-GR" sz="2400">
                <a:latin typeface="+mn-lt"/>
              </a:endParaRPr>
            </a:p>
          </p:txBody>
        </p:sp>
        <p:sp>
          <p:nvSpPr>
            <p:cNvPr id="76" name="Rectangle 72"/>
            <p:cNvSpPr>
              <a:spLocks noChangeArrowheads="1"/>
            </p:cNvSpPr>
            <p:nvPr/>
          </p:nvSpPr>
          <p:spPr bwMode="auto">
            <a:xfrm>
              <a:off x="1939" y="3141"/>
              <a:ext cx="467"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r>
                <a:rPr lang="en-GB" altLang="el-GR" sz="800" dirty="0">
                  <a:solidFill>
                    <a:srgbClr val="000000"/>
                  </a:solidFill>
                  <a:latin typeface="+mn-lt"/>
                </a:rPr>
                <a:t>4. </a:t>
              </a:r>
              <a:r>
                <a:rPr lang="en-GB" altLang="el-GR" sz="800" dirty="0" smtClean="0">
                  <a:solidFill>
                    <a:srgbClr val="000000"/>
                  </a:solidFill>
                  <a:latin typeface="+mn-lt"/>
                </a:rPr>
                <a:t>Communication information</a:t>
              </a:r>
              <a:endParaRPr lang="en-GB" altLang="el-GR" sz="2400" dirty="0">
                <a:latin typeface="+mn-lt"/>
              </a:endParaRPr>
            </a:p>
          </p:txBody>
        </p:sp>
        <p:sp>
          <p:nvSpPr>
            <p:cNvPr id="79" name="Rectangle 75"/>
            <p:cNvSpPr>
              <a:spLocks noChangeArrowheads="1"/>
            </p:cNvSpPr>
            <p:nvPr/>
          </p:nvSpPr>
          <p:spPr bwMode="auto">
            <a:xfrm>
              <a:off x="2458" y="3141"/>
              <a:ext cx="330" cy="271"/>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endParaRPr lang="el-GR" altLang="el-GR" sz="2400">
                <a:latin typeface="+mn-lt"/>
              </a:endParaRPr>
            </a:p>
          </p:txBody>
        </p:sp>
        <p:sp>
          <p:nvSpPr>
            <p:cNvPr id="80" name="Rectangle 76"/>
            <p:cNvSpPr>
              <a:spLocks noChangeArrowheads="1"/>
            </p:cNvSpPr>
            <p:nvPr/>
          </p:nvSpPr>
          <p:spPr bwMode="auto">
            <a:xfrm>
              <a:off x="2458" y="3147"/>
              <a:ext cx="330"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r>
                <a:rPr lang="en-GB" altLang="el-GR" sz="800" dirty="0">
                  <a:solidFill>
                    <a:srgbClr val="000000"/>
                  </a:solidFill>
                  <a:latin typeface="+mn-lt"/>
                </a:rPr>
                <a:t>5. </a:t>
              </a:r>
              <a:r>
                <a:rPr lang="en-GB" altLang="el-GR" sz="800" dirty="0" smtClean="0">
                  <a:solidFill>
                    <a:srgbClr val="000000"/>
                  </a:solidFill>
                  <a:latin typeface="+mn-lt"/>
                </a:rPr>
                <a:t>Retrieve relevant MCFS</a:t>
              </a:r>
              <a:endParaRPr lang="en-GB" altLang="el-GR" sz="2400" dirty="0">
                <a:latin typeface="+mn-lt"/>
              </a:endParaRPr>
            </a:p>
          </p:txBody>
        </p:sp>
        <p:sp>
          <p:nvSpPr>
            <p:cNvPr id="83" name="Line 79"/>
            <p:cNvSpPr>
              <a:spLocks noChangeShapeType="1"/>
            </p:cNvSpPr>
            <p:nvPr/>
          </p:nvSpPr>
          <p:spPr bwMode="auto">
            <a:xfrm>
              <a:off x="763" y="3096"/>
              <a:ext cx="1903"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l-GR">
                <a:latin typeface="+mn-lt"/>
              </a:endParaRPr>
            </a:p>
          </p:txBody>
        </p:sp>
        <p:sp>
          <p:nvSpPr>
            <p:cNvPr id="84" name="Rectangle 80"/>
            <p:cNvSpPr>
              <a:spLocks noChangeArrowheads="1"/>
            </p:cNvSpPr>
            <p:nvPr/>
          </p:nvSpPr>
          <p:spPr bwMode="auto">
            <a:xfrm>
              <a:off x="2171" y="2684"/>
              <a:ext cx="471" cy="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endParaRPr lang="el-GR" altLang="el-GR" sz="2400">
                <a:latin typeface="+mn-lt"/>
              </a:endParaRPr>
            </a:p>
          </p:txBody>
        </p:sp>
        <p:sp>
          <p:nvSpPr>
            <p:cNvPr id="85" name="Rectangle 81"/>
            <p:cNvSpPr>
              <a:spLocks noChangeArrowheads="1"/>
            </p:cNvSpPr>
            <p:nvPr/>
          </p:nvSpPr>
          <p:spPr bwMode="auto">
            <a:xfrm>
              <a:off x="2288" y="2710"/>
              <a:ext cx="229"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r>
                <a:rPr lang="en-GB" altLang="el-GR" sz="800" i="1" dirty="0">
                  <a:solidFill>
                    <a:srgbClr val="000000"/>
                  </a:solidFill>
                  <a:latin typeface="+mn-lt"/>
                </a:rPr>
                <a:t>operator</a:t>
              </a:r>
              <a:endParaRPr lang="en-GB" altLang="el-GR" sz="2400" dirty="0">
                <a:latin typeface="+mn-lt"/>
              </a:endParaRPr>
            </a:p>
          </p:txBody>
        </p:sp>
        <p:sp>
          <p:nvSpPr>
            <p:cNvPr id="86" name="Line 82"/>
            <p:cNvSpPr>
              <a:spLocks noChangeShapeType="1"/>
            </p:cNvSpPr>
            <p:nvPr/>
          </p:nvSpPr>
          <p:spPr bwMode="auto">
            <a:xfrm>
              <a:off x="2307" y="3559"/>
              <a:ext cx="1479"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l-GR">
                <a:latin typeface="+mn-lt"/>
              </a:endParaRPr>
            </a:p>
          </p:txBody>
        </p:sp>
        <p:sp>
          <p:nvSpPr>
            <p:cNvPr id="87" name="Line 83"/>
            <p:cNvSpPr>
              <a:spLocks noChangeShapeType="1"/>
            </p:cNvSpPr>
            <p:nvPr/>
          </p:nvSpPr>
          <p:spPr bwMode="auto">
            <a:xfrm>
              <a:off x="2203" y="2408"/>
              <a:ext cx="926"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l-GR">
                <a:latin typeface="+mn-lt"/>
              </a:endParaRPr>
            </a:p>
          </p:txBody>
        </p:sp>
        <p:sp>
          <p:nvSpPr>
            <p:cNvPr id="88" name="Rectangle 84"/>
            <p:cNvSpPr>
              <a:spLocks noChangeArrowheads="1"/>
            </p:cNvSpPr>
            <p:nvPr/>
          </p:nvSpPr>
          <p:spPr bwMode="auto">
            <a:xfrm>
              <a:off x="2686" y="2434"/>
              <a:ext cx="445" cy="189"/>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endParaRPr lang="el-GR" altLang="el-GR" sz="2400">
                <a:latin typeface="+mn-lt"/>
              </a:endParaRPr>
            </a:p>
          </p:txBody>
        </p:sp>
        <p:sp>
          <p:nvSpPr>
            <p:cNvPr id="89" name="Rectangle 85"/>
            <p:cNvSpPr>
              <a:spLocks noChangeArrowheads="1"/>
            </p:cNvSpPr>
            <p:nvPr/>
          </p:nvSpPr>
          <p:spPr bwMode="auto">
            <a:xfrm>
              <a:off x="2697" y="2455"/>
              <a:ext cx="434"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r>
                <a:rPr lang="en-GB" altLang="el-GR" sz="800" dirty="0">
                  <a:solidFill>
                    <a:srgbClr val="000000"/>
                  </a:solidFill>
                  <a:latin typeface="+mn-lt"/>
                </a:rPr>
                <a:t>Provide </a:t>
              </a:r>
              <a:r>
                <a:rPr lang="en-GB" altLang="el-GR" sz="800" dirty="0" smtClean="0">
                  <a:solidFill>
                    <a:srgbClr val="000000"/>
                  </a:solidFill>
                  <a:latin typeface="+mn-lt"/>
                </a:rPr>
                <a:t>medical advice</a:t>
              </a:r>
              <a:endParaRPr lang="en-GB" altLang="el-GR" sz="2400" dirty="0">
                <a:latin typeface="+mn-lt"/>
              </a:endParaRPr>
            </a:p>
          </p:txBody>
        </p:sp>
        <p:sp>
          <p:nvSpPr>
            <p:cNvPr id="91" name="Line 87"/>
            <p:cNvSpPr>
              <a:spLocks noChangeShapeType="1"/>
            </p:cNvSpPr>
            <p:nvPr/>
          </p:nvSpPr>
          <p:spPr bwMode="auto">
            <a:xfrm>
              <a:off x="2924" y="2621"/>
              <a:ext cx="1" cy="93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l-GR">
                <a:latin typeface="+mn-lt"/>
              </a:endParaRPr>
            </a:p>
          </p:txBody>
        </p:sp>
        <p:sp>
          <p:nvSpPr>
            <p:cNvPr id="92" name="Rectangle 88"/>
            <p:cNvSpPr>
              <a:spLocks noChangeArrowheads="1"/>
            </p:cNvSpPr>
            <p:nvPr/>
          </p:nvSpPr>
          <p:spPr bwMode="auto">
            <a:xfrm>
              <a:off x="2699" y="3597"/>
              <a:ext cx="329" cy="175"/>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endParaRPr lang="el-GR" altLang="el-GR" sz="2400">
                <a:latin typeface="+mn-lt"/>
              </a:endParaRPr>
            </a:p>
          </p:txBody>
        </p:sp>
        <p:sp>
          <p:nvSpPr>
            <p:cNvPr id="93" name="Rectangle 89"/>
            <p:cNvSpPr>
              <a:spLocks noChangeArrowheads="1"/>
            </p:cNvSpPr>
            <p:nvPr/>
          </p:nvSpPr>
          <p:spPr bwMode="auto">
            <a:xfrm>
              <a:off x="2699" y="3604"/>
              <a:ext cx="329"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r>
                <a:rPr lang="en-GB" altLang="el-GR" sz="800" dirty="0">
                  <a:solidFill>
                    <a:srgbClr val="000000"/>
                  </a:solidFill>
                  <a:latin typeface="+mn-lt"/>
                </a:rPr>
                <a:t>2. </a:t>
              </a:r>
              <a:r>
                <a:rPr lang="en-GB" altLang="el-GR" sz="800" dirty="0" smtClean="0">
                  <a:solidFill>
                    <a:srgbClr val="000000"/>
                  </a:solidFill>
                  <a:latin typeface="+mn-lt"/>
                </a:rPr>
                <a:t>Gather symptoms</a:t>
              </a:r>
              <a:endParaRPr lang="en-GB" altLang="el-GR" sz="2400" dirty="0">
                <a:latin typeface="+mn-lt"/>
              </a:endParaRPr>
            </a:p>
          </p:txBody>
        </p:sp>
        <p:sp>
          <p:nvSpPr>
            <p:cNvPr id="95" name="Rectangle 91"/>
            <p:cNvSpPr>
              <a:spLocks noChangeArrowheads="1"/>
            </p:cNvSpPr>
            <p:nvPr/>
          </p:nvSpPr>
          <p:spPr bwMode="auto">
            <a:xfrm>
              <a:off x="3464" y="3597"/>
              <a:ext cx="329" cy="252"/>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endParaRPr lang="el-GR" altLang="el-GR" sz="2400">
                <a:latin typeface="+mn-lt"/>
              </a:endParaRPr>
            </a:p>
          </p:txBody>
        </p:sp>
        <p:sp>
          <p:nvSpPr>
            <p:cNvPr id="96" name="Rectangle 92"/>
            <p:cNvSpPr>
              <a:spLocks noChangeArrowheads="1"/>
            </p:cNvSpPr>
            <p:nvPr/>
          </p:nvSpPr>
          <p:spPr bwMode="auto">
            <a:xfrm>
              <a:off x="3464" y="3604"/>
              <a:ext cx="329"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r>
                <a:rPr lang="en-GB" altLang="el-GR" sz="800" dirty="0">
                  <a:solidFill>
                    <a:srgbClr val="000000"/>
                  </a:solidFill>
                  <a:latin typeface="+mn-lt"/>
                </a:rPr>
                <a:t>4. </a:t>
              </a:r>
              <a:r>
                <a:rPr lang="en-GB" altLang="el-GR" sz="800" dirty="0" smtClean="0">
                  <a:solidFill>
                    <a:srgbClr val="000000"/>
                  </a:solidFill>
                  <a:latin typeface="+mn-lt"/>
                </a:rPr>
                <a:t>Provide medical directions</a:t>
              </a:r>
              <a:endParaRPr lang="en-GB" altLang="el-GR" sz="2400" dirty="0">
                <a:latin typeface="+mn-lt"/>
              </a:endParaRPr>
            </a:p>
          </p:txBody>
        </p:sp>
        <p:sp>
          <p:nvSpPr>
            <p:cNvPr id="99" name="Rectangle 95"/>
            <p:cNvSpPr>
              <a:spLocks noChangeArrowheads="1"/>
            </p:cNvSpPr>
            <p:nvPr/>
          </p:nvSpPr>
          <p:spPr bwMode="auto">
            <a:xfrm>
              <a:off x="3091" y="3597"/>
              <a:ext cx="330" cy="175"/>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endParaRPr lang="el-GR" altLang="el-GR" sz="2400">
                <a:latin typeface="+mn-lt"/>
              </a:endParaRPr>
            </a:p>
          </p:txBody>
        </p:sp>
        <p:sp>
          <p:nvSpPr>
            <p:cNvPr id="100" name="Rectangle 96"/>
            <p:cNvSpPr>
              <a:spLocks noChangeArrowheads="1"/>
            </p:cNvSpPr>
            <p:nvPr/>
          </p:nvSpPr>
          <p:spPr bwMode="auto">
            <a:xfrm>
              <a:off x="3091" y="3604"/>
              <a:ext cx="330"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r>
                <a:rPr lang="en-GB" altLang="el-GR" sz="800" dirty="0">
                  <a:solidFill>
                    <a:srgbClr val="000000"/>
                  </a:solidFill>
                  <a:latin typeface="+mn-lt"/>
                </a:rPr>
                <a:t>3. </a:t>
              </a:r>
              <a:r>
                <a:rPr lang="en-GB" altLang="el-GR" sz="800" dirty="0" smtClean="0">
                  <a:solidFill>
                    <a:srgbClr val="000000"/>
                  </a:solidFill>
                  <a:latin typeface="+mn-lt"/>
                </a:rPr>
                <a:t>Provide diagnosis</a:t>
              </a:r>
              <a:endParaRPr lang="en-GB" altLang="el-GR" sz="2400" dirty="0">
                <a:latin typeface="+mn-lt"/>
              </a:endParaRPr>
            </a:p>
          </p:txBody>
        </p:sp>
        <p:sp>
          <p:nvSpPr>
            <p:cNvPr id="102" name="Rectangle 98"/>
            <p:cNvSpPr>
              <a:spLocks noChangeArrowheads="1"/>
            </p:cNvSpPr>
            <p:nvPr/>
          </p:nvSpPr>
          <p:spPr bwMode="auto">
            <a:xfrm>
              <a:off x="2313" y="3597"/>
              <a:ext cx="329" cy="175"/>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endParaRPr lang="el-GR" altLang="el-GR" sz="2400">
                <a:latin typeface="+mn-lt"/>
              </a:endParaRPr>
            </a:p>
          </p:txBody>
        </p:sp>
        <p:sp>
          <p:nvSpPr>
            <p:cNvPr id="103" name="Rectangle 99"/>
            <p:cNvSpPr>
              <a:spLocks noChangeArrowheads="1"/>
            </p:cNvSpPr>
            <p:nvPr/>
          </p:nvSpPr>
          <p:spPr bwMode="auto">
            <a:xfrm>
              <a:off x="2317" y="3604"/>
              <a:ext cx="325"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r>
                <a:rPr lang="en-GB" altLang="el-GR" sz="800" dirty="0">
                  <a:solidFill>
                    <a:srgbClr val="000000"/>
                  </a:solidFill>
                  <a:latin typeface="+mn-lt"/>
                </a:rPr>
                <a:t>1. </a:t>
              </a:r>
              <a:r>
                <a:rPr lang="en-GB" altLang="el-GR" sz="800" dirty="0" smtClean="0">
                  <a:solidFill>
                    <a:srgbClr val="000000"/>
                  </a:solidFill>
                  <a:latin typeface="+mn-lt"/>
                </a:rPr>
                <a:t>Gather anamnesis</a:t>
              </a:r>
              <a:endParaRPr lang="en-GB" altLang="el-GR" sz="2400" dirty="0">
                <a:latin typeface="+mn-lt"/>
              </a:endParaRPr>
            </a:p>
          </p:txBody>
        </p:sp>
        <p:sp>
          <p:nvSpPr>
            <p:cNvPr id="105" name="Rectangle 101"/>
            <p:cNvSpPr>
              <a:spLocks noChangeArrowheads="1"/>
            </p:cNvSpPr>
            <p:nvPr/>
          </p:nvSpPr>
          <p:spPr bwMode="auto">
            <a:xfrm>
              <a:off x="2717" y="2684"/>
              <a:ext cx="414" cy="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endParaRPr lang="el-GR" altLang="el-GR" sz="2400">
                <a:latin typeface="+mn-lt"/>
              </a:endParaRPr>
            </a:p>
          </p:txBody>
        </p:sp>
        <p:sp>
          <p:nvSpPr>
            <p:cNvPr id="106" name="Rectangle 102"/>
            <p:cNvSpPr>
              <a:spLocks noChangeArrowheads="1"/>
            </p:cNvSpPr>
            <p:nvPr/>
          </p:nvSpPr>
          <p:spPr bwMode="auto">
            <a:xfrm>
              <a:off x="2838" y="2710"/>
              <a:ext cx="168"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r>
                <a:rPr lang="en-GB" altLang="el-GR" sz="800" i="1">
                  <a:solidFill>
                    <a:srgbClr val="000000"/>
                  </a:solidFill>
                  <a:latin typeface="+mn-lt"/>
                </a:rPr>
                <a:t>doctor</a:t>
              </a:r>
              <a:endParaRPr lang="en-GB" altLang="el-GR" sz="2400">
                <a:latin typeface="+mn-lt"/>
              </a:endParaRPr>
            </a:p>
          </p:txBody>
        </p:sp>
        <p:sp>
          <p:nvSpPr>
            <p:cNvPr id="107" name="Rectangle 103"/>
            <p:cNvSpPr>
              <a:spLocks noChangeArrowheads="1"/>
            </p:cNvSpPr>
            <p:nvPr/>
          </p:nvSpPr>
          <p:spPr bwMode="auto">
            <a:xfrm>
              <a:off x="2957" y="3398"/>
              <a:ext cx="916" cy="10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endParaRPr lang="el-GR" altLang="el-GR" sz="2400">
                <a:latin typeface="+mn-lt"/>
              </a:endParaRPr>
            </a:p>
          </p:txBody>
        </p:sp>
        <p:sp>
          <p:nvSpPr>
            <p:cNvPr id="108" name="Rectangle 104"/>
            <p:cNvSpPr>
              <a:spLocks noChangeArrowheads="1"/>
            </p:cNvSpPr>
            <p:nvPr/>
          </p:nvSpPr>
          <p:spPr bwMode="auto">
            <a:xfrm>
              <a:off x="2973" y="3434"/>
              <a:ext cx="863"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r>
                <a:rPr lang="en-GB" altLang="el-GR" sz="800" i="1" dirty="0">
                  <a:solidFill>
                    <a:srgbClr val="000000"/>
                  </a:solidFill>
                  <a:latin typeface="+mn-lt"/>
                </a:rPr>
                <a:t>If accident, step1 is not executed</a:t>
              </a:r>
              <a:endParaRPr lang="en-GB" altLang="el-GR" sz="2400" dirty="0">
                <a:latin typeface="+mn-lt"/>
              </a:endParaRPr>
            </a:p>
          </p:txBody>
        </p:sp>
        <p:sp>
          <p:nvSpPr>
            <p:cNvPr id="109" name="Rectangle 105"/>
            <p:cNvSpPr>
              <a:spLocks noChangeArrowheads="1"/>
            </p:cNvSpPr>
            <p:nvPr/>
          </p:nvSpPr>
          <p:spPr bwMode="auto">
            <a:xfrm>
              <a:off x="1312" y="2865"/>
              <a:ext cx="1068" cy="19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endParaRPr lang="el-GR" altLang="el-GR" sz="2400">
                <a:latin typeface="+mn-lt"/>
              </a:endParaRPr>
            </a:p>
          </p:txBody>
        </p:sp>
        <p:sp>
          <p:nvSpPr>
            <p:cNvPr id="110" name="Rectangle 106"/>
            <p:cNvSpPr>
              <a:spLocks noChangeArrowheads="1"/>
            </p:cNvSpPr>
            <p:nvPr/>
          </p:nvSpPr>
          <p:spPr bwMode="auto">
            <a:xfrm>
              <a:off x="1429" y="2886"/>
              <a:ext cx="927"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r>
                <a:rPr lang="en-GB" altLang="el-GR" sz="800" i="1">
                  <a:solidFill>
                    <a:srgbClr val="000000"/>
                  </a:solidFill>
                  <a:latin typeface="+mn-lt"/>
                </a:rPr>
                <a:t>If initial call, execute steps 1-2-3-4</a:t>
              </a:r>
              <a:endParaRPr lang="en-GB" altLang="el-GR" sz="2400">
                <a:latin typeface="+mn-lt"/>
              </a:endParaRPr>
            </a:p>
          </p:txBody>
        </p:sp>
        <p:sp>
          <p:nvSpPr>
            <p:cNvPr id="111" name="Rectangle 107"/>
            <p:cNvSpPr>
              <a:spLocks noChangeArrowheads="1"/>
            </p:cNvSpPr>
            <p:nvPr/>
          </p:nvSpPr>
          <p:spPr bwMode="auto">
            <a:xfrm>
              <a:off x="1384" y="2963"/>
              <a:ext cx="968"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r>
                <a:rPr lang="en-GB" altLang="el-GR" sz="800" i="1" dirty="0">
                  <a:solidFill>
                    <a:srgbClr val="000000"/>
                  </a:solidFill>
                  <a:latin typeface="+mn-lt"/>
                </a:rPr>
                <a:t>If call not initial, execute steps 2-4-5</a:t>
              </a:r>
              <a:endParaRPr lang="en-GB" altLang="el-GR" sz="2400" dirty="0">
                <a:latin typeface="+mn-lt"/>
              </a:endParaRPr>
            </a:p>
          </p:txBody>
        </p:sp>
        <p:sp>
          <p:nvSpPr>
            <p:cNvPr id="112" name="Rectangle 108"/>
            <p:cNvSpPr>
              <a:spLocks noChangeArrowheads="1"/>
            </p:cNvSpPr>
            <p:nvPr/>
          </p:nvSpPr>
          <p:spPr bwMode="auto">
            <a:xfrm>
              <a:off x="2693" y="2197"/>
              <a:ext cx="619" cy="1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endParaRPr lang="el-GR" altLang="el-GR" sz="2400">
                <a:latin typeface="+mn-lt"/>
              </a:endParaRPr>
            </a:p>
          </p:txBody>
        </p:sp>
        <p:sp>
          <p:nvSpPr>
            <p:cNvPr id="113" name="Rectangle 109"/>
            <p:cNvSpPr>
              <a:spLocks noChangeArrowheads="1"/>
            </p:cNvSpPr>
            <p:nvPr/>
          </p:nvSpPr>
          <p:spPr bwMode="auto">
            <a:xfrm>
              <a:off x="2694" y="2200"/>
              <a:ext cx="598"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algn="l" eaLnBrk="1" hangingPunct="1">
                <a:spcBef>
                  <a:spcPct val="0"/>
                </a:spcBef>
                <a:buFontTx/>
                <a:buNone/>
              </a:pPr>
              <a:r>
                <a:rPr lang="en-GB" altLang="el-GR" sz="800" i="1" dirty="0">
                  <a:solidFill>
                    <a:srgbClr val="000000"/>
                  </a:solidFill>
                  <a:latin typeface="+mn-lt"/>
                </a:rPr>
                <a:t>90% through </a:t>
              </a:r>
              <a:r>
                <a:rPr lang="en-GB" altLang="el-GR" sz="800" i="1" dirty="0" smtClean="0">
                  <a:solidFill>
                    <a:srgbClr val="000000"/>
                  </a:solidFill>
                  <a:latin typeface="+mn-lt"/>
                </a:rPr>
                <a:t>telephone</a:t>
              </a:r>
            </a:p>
            <a:p>
              <a:pPr algn="l" eaLnBrk="1" hangingPunct="1">
                <a:spcBef>
                  <a:spcPct val="0"/>
                </a:spcBef>
                <a:buFontTx/>
                <a:buNone/>
              </a:pPr>
              <a:r>
                <a:rPr lang="en-GB" altLang="el-GR" sz="800" i="1" dirty="0" smtClean="0">
                  <a:solidFill>
                    <a:srgbClr val="000000"/>
                  </a:solidFill>
                  <a:latin typeface="+mn-lt"/>
                </a:rPr>
                <a:t>10% TELEX/FAX</a:t>
              </a:r>
              <a:endParaRPr lang="en-GB" altLang="el-GR" sz="2400" dirty="0">
                <a:latin typeface="+mn-lt"/>
              </a:endParaRPr>
            </a:p>
          </p:txBody>
        </p:sp>
      </p:grpSp>
      <p:grpSp>
        <p:nvGrpSpPr>
          <p:cNvPr id="115" name="Group 124"/>
          <p:cNvGrpSpPr>
            <a:grpSpLocks/>
          </p:cNvGrpSpPr>
          <p:nvPr/>
        </p:nvGrpSpPr>
        <p:grpSpPr bwMode="auto">
          <a:xfrm>
            <a:off x="6444203" y="1547019"/>
            <a:ext cx="2232247" cy="1332907"/>
            <a:chOff x="2750" y="1316"/>
            <a:chExt cx="948" cy="791"/>
          </a:xfrm>
        </p:grpSpPr>
        <p:sp>
          <p:nvSpPr>
            <p:cNvPr id="116" name="Rectangle 112"/>
            <p:cNvSpPr>
              <a:spLocks noChangeArrowheads="1"/>
            </p:cNvSpPr>
            <p:nvPr/>
          </p:nvSpPr>
          <p:spPr bwMode="auto">
            <a:xfrm>
              <a:off x="2995" y="1316"/>
              <a:ext cx="439" cy="180"/>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endParaRPr lang="el-GR" altLang="el-GR" sz="2400">
                <a:latin typeface="+mn-lt"/>
              </a:endParaRPr>
            </a:p>
          </p:txBody>
        </p:sp>
        <p:sp>
          <p:nvSpPr>
            <p:cNvPr id="117" name="Rectangle 113"/>
            <p:cNvSpPr>
              <a:spLocks noChangeArrowheads="1"/>
            </p:cNvSpPr>
            <p:nvPr/>
          </p:nvSpPr>
          <p:spPr bwMode="auto">
            <a:xfrm>
              <a:off x="2995" y="1322"/>
              <a:ext cx="434"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r>
                <a:rPr lang="en-GB" altLang="el-GR" sz="800" dirty="0" smtClean="0">
                  <a:solidFill>
                    <a:srgbClr val="000000"/>
                  </a:solidFill>
                  <a:latin typeface="+mn-lt"/>
                </a:rPr>
                <a:t>Cooperation with rescue</a:t>
              </a:r>
              <a:endParaRPr lang="en-GB" altLang="el-GR" sz="2400" dirty="0">
                <a:latin typeface="+mn-lt"/>
              </a:endParaRPr>
            </a:p>
          </p:txBody>
        </p:sp>
        <p:sp>
          <p:nvSpPr>
            <p:cNvPr id="119" name="Rectangle 115"/>
            <p:cNvSpPr>
              <a:spLocks noChangeArrowheads="1"/>
            </p:cNvSpPr>
            <p:nvPr/>
          </p:nvSpPr>
          <p:spPr bwMode="auto">
            <a:xfrm>
              <a:off x="2750" y="1850"/>
              <a:ext cx="440" cy="180"/>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endParaRPr lang="el-GR" altLang="el-GR" sz="2400">
                <a:latin typeface="+mn-lt"/>
              </a:endParaRPr>
            </a:p>
          </p:txBody>
        </p:sp>
        <p:sp>
          <p:nvSpPr>
            <p:cNvPr id="120" name="Rectangle 116"/>
            <p:cNvSpPr>
              <a:spLocks noChangeArrowheads="1"/>
            </p:cNvSpPr>
            <p:nvPr/>
          </p:nvSpPr>
          <p:spPr bwMode="auto">
            <a:xfrm>
              <a:off x="2783" y="1864"/>
              <a:ext cx="383"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r>
                <a:rPr lang="en-GB" altLang="el-GR" sz="800" dirty="0">
                  <a:solidFill>
                    <a:srgbClr val="000000"/>
                  </a:solidFill>
                  <a:latin typeface="+mn-lt"/>
                </a:rPr>
                <a:t>Contact </a:t>
              </a:r>
              <a:r>
                <a:rPr lang="en-GB" altLang="el-GR" sz="800" dirty="0" smtClean="0">
                  <a:solidFill>
                    <a:srgbClr val="000000"/>
                  </a:solidFill>
                  <a:latin typeface="+mn-lt"/>
                </a:rPr>
                <a:t>rescue authority</a:t>
              </a:r>
              <a:endParaRPr lang="en-GB" altLang="el-GR" sz="2400" dirty="0">
                <a:latin typeface="+mn-lt"/>
              </a:endParaRPr>
            </a:p>
          </p:txBody>
        </p:sp>
        <p:sp>
          <p:nvSpPr>
            <p:cNvPr id="122" name="Rectangle 118"/>
            <p:cNvSpPr>
              <a:spLocks noChangeArrowheads="1"/>
            </p:cNvSpPr>
            <p:nvPr/>
          </p:nvSpPr>
          <p:spPr bwMode="auto">
            <a:xfrm>
              <a:off x="3258" y="1850"/>
              <a:ext cx="440" cy="257"/>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endParaRPr lang="el-GR" altLang="el-GR" sz="2400">
                <a:latin typeface="+mn-lt"/>
              </a:endParaRPr>
            </a:p>
          </p:txBody>
        </p:sp>
        <p:sp>
          <p:nvSpPr>
            <p:cNvPr id="123" name="Rectangle 119"/>
            <p:cNvSpPr>
              <a:spLocks noChangeArrowheads="1"/>
            </p:cNvSpPr>
            <p:nvPr/>
          </p:nvSpPr>
          <p:spPr bwMode="auto">
            <a:xfrm>
              <a:off x="3258" y="1856"/>
              <a:ext cx="438"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r>
                <a:rPr lang="en-GB" altLang="el-GR" sz="800" dirty="0">
                  <a:solidFill>
                    <a:srgbClr val="000000"/>
                  </a:solidFill>
                  <a:latin typeface="+mn-lt"/>
                </a:rPr>
                <a:t>Provide </a:t>
              </a:r>
              <a:r>
                <a:rPr lang="en-GB" altLang="el-GR" sz="800" dirty="0" smtClean="0">
                  <a:solidFill>
                    <a:srgbClr val="000000"/>
                  </a:solidFill>
                  <a:latin typeface="+mn-lt"/>
                </a:rPr>
                <a:t>relevant information and request</a:t>
              </a:r>
              <a:endParaRPr lang="en-GB" altLang="el-GR" sz="2400" dirty="0">
                <a:latin typeface="+mn-lt"/>
              </a:endParaRPr>
            </a:p>
          </p:txBody>
        </p:sp>
        <p:sp>
          <p:nvSpPr>
            <p:cNvPr id="126" name="Line 122"/>
            <p:cNvSpPr>
              <a:spLocks noChangeShapeType="1"/>
            </p:cNvSpPr>
            <p:nvPr/>
          </p:nvSpPr>
          <p:spPr bwMode="auto">
            <a:xfrm>
              <a:off x="2756" y="1817"/>
              <a:ext cx="940"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l-GR">
                <a:latin typeface="+mn-lt"/>
              </a:endParaRPr>
            </a:p>
          </p:txBody>
        </p:sp>
        <p:sp>
          <p:nvSpPr>
            <p:cNvPr id="127" name="Line 123"/>
            <p:cNvSpPr>
              <a:spLocks noChangeShapeType="1"/>
            </p:cNvSpPr>
            <p:nvPr/>
          </p:nvSpPr>
          <p:spPr bwMode="auto">
            <a:xfrm>
              <a:off x="3213" y="1495"/>
              <a:ext cx="1" cy="3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l-GR">
                <a:latin typeface="+mn-lt"/>
              </a:endParaRPr>
            </a:p>
          </p:txBody>
        </p:sp>
      </p:grpSp>
      <p:sp>
        <p:nvSpPr>
          <p:cNvPr id="128" name="Line 125"/>
          <p:cNvSpPr>
            <a:spLocks noChangeShapeType="1"/>
          </p:cNvSpPr>
          <p:nvPr/>
        </p:nvSpPr>
        <p:spPr bwMode="auto">
          <a:xfrm>
            <a:off x="3814763" y="1126333"/>
            <a:ext cx="0" cy="31273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l-GR">
              <a:latin typeface="+mn-lt"/>
            </a:endParaRPr>
          </a:p>
        </p:txBody>
      </p:sp>
      <p:sp>
        <p:nvSpPr>
          <p:cNvPr id="129" name="Rectangle 126"/>
          <p:cNvSpPr>
            <a:spLocks noChangeArrowheads="1"/>
          </p:cNvSpPr>
          <p:nvPr/>
        </p:nvSpPr>
        <p:spPr bwMode="auto">
          <a:xfrm>
            <a:off x="3777608" y="2402054"/>
            <a:ext cx="7592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algn="l" eaLnBrk="1" hangingPunct="1">
              <a:spcBef>
                <a:spcPct val="0"/>
              </a:spcBef>
              <a:buFontTx/>
              <a:buNone/>
            </a:pPr>
            <a:r>
              <a:rPr lang="en-GB" altLang="el-GR" sz="800" i="1" dirty="0">
                <a:solidFill>
                  <a:srgbClr val="000000"/>
                </a:solidFill>
                <a:latin typeface="+mn-lt"/>
              </a:rPr>
              <a:t>Only in a </a:t>
            </a:r>
            <a:r>
              <a:rPr lang="en-GB" altLang="el-GR" sz="800" i="1" dirty="0" smtClean="0">
                <a:solidFill>
                  <a:srgbClr val="000000"/>
                </a:solidFill>
                <a:latin typeface="+mn-lt"/>
              </a:rPr>
              <a:t>small percentage of cases</a:t>
            </a:r>
            <a:endParaRPr lang="en-GB" altLang="el-GR" sz="2400" dirty="0">
              <a:latin typeface="+mn-lt"/>
            </a:endParaRPr>
          </a:p>
        </p:txBody>
      </p:sp>
      <p:sp>
        <p:nvSpPr>
          <p:cNvPr id="131" name="Rectangle 128"/>
          <p:cNvSpPr>
            <a:spLocks noChangeArrowheads="1"/>
          </p:cNvSpPr>
          <p:nvPr/>
        </p:nvSpPr>
        <p:spPr bwMode="auto">
          <a:xfrm>
            <a:off x="7594865" y="1888696"/>
            <a:ext cx="77785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r>
              <a:rPr lang="en-GB" altLang="el-GR" sz="800" i="1" dirty="0">
                <a:solidFill>
                  <a:srgbClr val="000000"/>
                </a:solidFill>
                <a:latin typeface="+mn-lt"/>
              </a:rPr>
              <a:t>HRC MAC may </a:t>
            </a:r>
            <a:r>
              <a:rPr lang="en-GB" altLang="el-GR" sz="800" i="1" dirty="0" smtClean="0">
                <a:solidFill>
                  <a:srgbClr val="000000"/>
                </a:solidFill>
                <a:latin typeface="+mn-lt"/>
              </a:rPr>
              <a:t>be contacted by the rescue authorities</a:t>
            </a:r>
            <a:endParaRPr lang="en-GB" altLang="el-GR" sz="2400" dirty="0">
              <a:latin typeface="+mn-lt"/>
            </a:endParaRPr>
          </a:p>
        </p:txBody>
      </p:sp>
      <p:sp>
        <p:nvSpPr>
          <p:cNvPr id="134" name="Text Box 4"/>
          <p:cNvSpPr txBox="1">
            <a:spLocks noChangeArrowheads="1"/>
          </p:cNvSpPr>
          <p:nvPr/>
        </p:nvSpPr>
        <p:spPr bwMode="auto">
          <a:xfrm>
            <a:off x="6868646" y="3504802"/>
            <a:ext cx="211342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defRPr/>
            </a:pPr>
            <a:r>
              <a:rPr lang="el-GR" altLang="el-GR" sz="1400" dirty="0">
                <a:latin typeface="+mn-lt"/>
              </a:rPr>
              <a:t>Τ</a:t>
            </a:r>
            <a:r>
              <a:rPr lang="el-GR" altLang="el-GR" sz="1400" dirty="0" smtClean="0">
                <a:latin typeface="+mn-lt"/>
              </a:rPr>
              <a:t>ρία από τα πέντε βασικά καθήκοντα επιλέχθηκε να υποστηριχθούν από το σύστημα</a:t>
            </a:r>
            <a:endParaRPr lang="en-GB" altLang="el-GR" sz="1400" dirty="0" smtClean="0">
              <a:latin typeface="+mn-lt"/>
            </a:endParaRPr>
          </a:p>
        </p:txBody>
      </p:sp>
      <p:cxnSp>
        <p:nvCxnSpPr>
          <p:cNvPr id="136" name="Ευθεία γραμμή σύνδεσης 135"/>
          <p:cNvCxnSpPr/>
          <p:nvPr/>
        </p:nvCxnSpPr>
        <p:spPr>
          <a:xfrm>
            <a:off x="220663" y="2317116"/>
            <a:ext cx="1355134"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45392264"/>
      </p:ext>
    </p:extLst>
  </p:cSld>
  <p:clrMapOvr>
    <a:masterClrMapping/>
  </p:clrMapOvr>
  <p:transition spd="med">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79512" y="0"/>
            <a:ext cx="8964488" cy="764704"/>
          </a:xfrm>
        </p:spPr>
        <p:txBody>
          <a:bodyPr>
            <a:normAutofit fontScale="90000"/>
          </a:bodyPr>
          <a:lstStyle/>
          <a:p>
            <a:r>
              <a:rPr lang="el-GR" altLang="el-GR" dirty="0"/>
              <a:t>Η διαδικασία της παροχής ιατρικών συμβουλών από απόσταση</a:t>
            </a:r>
            <a:endParaRPr lang="el-GR" dirty="0"/>
          </a:p>
        </p:txBody>
      </p:sp>
      <p:sp>
        <p:nvSpPr>
          <p:cNvPr id="4" name="Θέση υποσέλιδου 3"/>
          <p:cNvSpPr>
            <a:spLocks noGrp="1"/>
          </p:cNvSpPr>
          <p:nvPr>
            <p:ph type="ftr" sz="quarter" idx="11"/>
          </p:nvPr>
        </p:nvSpPr>
        <p:spPr/>
        <p:txBody>
          <a:bodyPr/>
          <a:lstStyle/>
          <a:p>
            <a:pPr>
              <a:defRPr/>
            </a:pPr>
            <a:r>
              <a:rPr lang="el-GR" smtClean="0"/>
              <a:t>Εργονομία - ΕΜΠ - Χρηστοκεντρικός Σχεδιασμός</a:t>
            </a:r>
            <a:endParaRPr lang="en-GB" dirty="0"/>
          </a:p>
        </p:txBody>
      </p:sp>
      <p:sp>
        <p:nvSpPr>
          <p:cNvPr id="5" name="Θέση αριθμού διαφάνειας 4"/>
          <p:cNvSpPr>
            <a:spLocks noGrp="1"/>
          </p:cNvSpPr>
          <p:nvPr>
            <p:ph type="sldNum" sz="quarter" idx="12"/>
          </p:nvPr>
        </p:nvSpPr>
        <p:spPr/>
        <p:txBody>
          <a:bodyPr/>
          <a:lstStyle/>
          <a:p>
            <a:pPr>
              <a:defRPr/>
            </a:pPr>
            <a:fld id="{66B988B7-2139-4CED-ACDB-0CAF520E1758}" type="slidenum">
              <a:rPr lang="en-GB" smtClean="0"/>
              <a:pPr>
                <a:defRPr/>
              </a:pPr>
              <a:t>62</a:t>
            </a:fld>
            <a:endParaRPr lang="en-GB" dirty="0"/>
          </a:p>
        </p:txBody>
      </p:sp>
      <p:sp>
        <p:nvSpPr>
          <p:cNvPr id="7" name="Ορθογώνιο 6"/>
          <p:cNvSpPr/>
          <p:nvPr/>
        </p:nvSpPr>
        <p:spPr>
          <a:xfrm>
            <a:off x="1498036" y="728700"/>
            <a:ext cx="2664296" cy="504056"/>
          </a:xfrm>
          <a:prstGeom prst="rect">
            <a:avLst/>
          </a:prstGeom>
          <a:solidFill>
            <a:schemeClr val="accent2">
              <a:lumMod val="60000"/>
              <a:lumOff val="40000"/>
            </a:schemeClr>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l-GR"/>
          </a:p>
        </p:txBody>
      </p:sp>
      <p:sp>
        <p:nvSpPr>
          <p:cNvPr id="8" name="Έλλειψη 7"/>
          <p:cNvSpPr/>
          <p:nvPr/>
        </p:nvSpPr>
        <p:spPr>
          <a:xfrm>
            <a:off x="1403648" y="1315517"/>
            <a:ext cx="2880320" cy="1620180"/>
          </a:xfrm>
          <a:prstGeom prst="ellipse">
            <a:avLst/>
          </a:prstGeom>
          <a:solidFill>
            <a:schemeClr val="accent2">
              <a:lumMod val="60000"/>
              <a:lumOff val="40000"/>
            </a:schemeClr>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l-GR"/>
          </a:p>
        </p:txBody>
      </p:sp>
      <p:cxnSp>
        <p:nvCxnSpPr>
          <p:cNvPr id="12" name="Ευθύγραμμο βέλος σύνδεσης 11"/>
          <p:cNvCxnSpPr>
            <a:stCxn id="7" idx="2"/>
          </p:cNvCxnSpPr>
          <p:nvPr/>
        </p:nvCxnSpPr>
        <p:spPr>
          <a:xfrm>
            <a:off x="2830184" y="1232756"/>
            <a:ext cx="0" cy="422775"/>
          </a:xfrm>
          <a:prstGeom prst="straightConnector1">
            <a:avLst/>
          </a:prstGeom>
          <a:ln w="47625">
            <a:solidFill>
              <a:schemeClr val="accent2"/>
            </a:solidFill>
            <a:tailEnd type="triangle" w="med" len="me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879442" y="780673"/>
            <a:ext cx="1996059" cy="400110"/>
          </a:xfrm>
          <a:prstGeom prst="rect">
            <a:avLst/>
          </a:prstGeom>
          <a:noFill/>
        </p:spPr>
        <p:txBody>
          <a:bodyPr wrap="none" rtlCol="0">
            <a:spAutoFit/>
          </a:bodyPr>
          <a:lstStyle/>
          <a:p>
            <a:pPr algn="l"/>
            <a:r>
              <a:rPr lang="el-GR" sz="2000" dirty="0" smtClean="0">
                <a:latin typeface="+mn-lt"/>
              </a:rPr>
              <a:t>Κλήση από πλοίο</a:t>
            </a:r>
            <a:endParaRPr lang="el-GR" sz="2000" dirty="0">
              <a:latin typeface="+mn-lt"/>
            </a:endParaRPr>
          </a:p>
        </p:txBody>
      </p:sp>
      <p:sp>
        <p:nvSpPr>
          <p:cNvPr id="17" name="Ορθογώνιο 16"/>
          <p:cNvSpPr/>
          <p:nvPr/>
        </p:nvSpPr>
        <p:spPr>
          <a:xfrm>
            <a:off x="1555671" y="1655531"/>
            <a:ext cx="2533904" cy="1077218"/>
          </a:xfrm>
          <a:prstGeom prst="rect">
            <a:avLst/>
          </a:prstGeom>
        </p:spPr>
        <p:txBody>
          <a:bodyPr wrap="square">
            <a:spAutoFit/>
          </a:bodyPr>
          <a:lstStyle/>
          <a:p>
            <a:pPr>
              <a:spcBef>
                <a:spcPts val="0"/>
              </a:spcBef>
              <a:spcAft>
                <a:spcPts val="0"/>
              </a:spcAft>
            </a:pPr>
            <a:r>
              <a:rPr lang="el-GR" sz="1600" b="0" dirty="0">
                <a:latin typeface="+mn-lt"/>
              </a:rPr>
              <a:t>Ο χειριστής συμπληρώνει </a:t>
            </a:r>
            <a:r>
              <a:rPr lang="el-GR" sz="1600" b="0" dirty="0" smtClean="0">
                <a:latin typeface="+mn-lt"/>
              </a:rPr>
              <a:t>τα δημογραφικά </a:t>
            </a:r>
            <a:r>
              <a:rPr lang="el-GR" sz="1600" b="0" dirty="0">
                <a:latin typeface="+mn-lt"/>
              </a:rPr>
              <a:t>στοιχεία </a:t>
            </a:r>
            <a:r>
              <a:rPr lang="el-GR" sz="1600" b="0" dirty="0" smtClean="0">
                <a:latin typeface="+mn-lt"/>
              </a:rPr>
              <a:t>στη </a:t>
            </a:r>
            <a:r>
              <a:rPr lang="el-GR" sz="1600" b="0" dirty="0">
                <a:latin typeface="+mn-lt"/>
              </a:rPr>
              <a:t>φόρμα ιατρικής κλήσης (</a:t>
            </a:r>
            <a:r>
              <a:rPr lang="en-US" sz="1600" b="0" dirty="0">
                <a:latin typeface="+mn-lt"/>
              </a:rPr>
              <a:t>MCF</a:t>
            </a:r>
            <a:r>
              <a:rPr lang="el-GR" sz="1600" b="0" dirty="0">
                <a:latin typeface="+mn-lt"/>
              </a:rPr>
              <a:t>)</a:t>
            </a:r>
          </a:p>
        </p:txBody>
      </p:sp>
      <p:sp>
        <p:nvSpPr>
          <p:cNvPr id="18" name="Έλλειψη 17"/>
          <p:cNvSpPr/>
          <p:nvPr/>
        </p:nvSpPr>
        <p:spPr>
          <a:xfrm>
            <a:off x="1403648" y="3055768"/>
            <a:ext cx="2880320" cy="1620180"/>
          </a:xfrm>
          <a:prstGeom prst="ellipse">
            <a:avLst/>
          </a:prstGeom>
          <a:solidFill>
            <a:schemeClr val="accent2">
              <a:lumMod val="60000"/>
              <a:lumOff val="40000"/>
            </a:schemeClr>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l-GR"/>
          </a:p>
        </p:txBody>
      </p:sp>
      <p:sp>
        <p:nvSpPr>
          <p:cNvPr id="19" name="Ορθογώνιο 18"/>
          <p:cNvSpPr/>
          <p:nvPr/>
        </p:nvSpPr>
        <p:spPr>
          <a:xfrm>
            <a:off x="1576856" y="3204138"/>
            <a:ext cx="2533904" cy="1323439"/>
          </a:xfrm>
          <a:prstGeom prst="rect">
            <a:avLst/>
          </a:prstGeom>
        </p:spPr>
        <p:txBody>
          <a:bodyPr wrap="square">
            <a:spAutoFit/>
          </a:bodyPr>
          <a:lstStyle/>
          <a:p>
            <a:r>
              <a:rPr lang="el-GR" sz="1600" b="0" dirty="0">
                <a:latin typeface="+mn-lt"/>
              </a:rPr>
              <a:t>Ο χειριστής περνά την κλήση στο γιατρό μαζί με την τρέχουσα φόρμα </a:t>
            </a:r>
            <a:r>
              <a:rPr lang="en-US" sz="1600" b="0" dirty="0">
                <a:latin typeface="+mn-lt"/>
              </a:rPr>
              <a:t>MCF</a:t>
            </a:r>
            <a:r>
              <a:rPr lang="el-GR" sz="1600" b="0" dirty="0">
                <a:latin typeface="+mn-lt"/>
              </a:rPr>
              <a:t> και πιθανές προηγούμενες του ιδίου περιστατικού</a:t>
            </a:r>
          </a:p>
        </p:txBody>
      </p:sp>
      <p:sp>
        <p:nvSpPr>
          <p:cNvPr id="20" name="Έλλειψη 19"/>
          <p:cNvSpPr/>
          <p:nvPr/>
        </p:nvSpPr>
        <p:spPr>
          <a:xfrm>
            <a:off x="1403648" y="4795897"/>
            <a:ext cx="2880320" cy="1620180"/>
          </a:xfrm>
          <a:prstGeom prst="ellipse">
            <a:avLst/>
          </a:prstGeom>
          <a:solidFill>
            <a:schemeClr val="accent2">
              <a:lumMod val="60000"/>
              <a:lumOff val="40000"/>
            </a:schemeClr>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l-GR"/>
          </a:p>
        </p:txBody>
      </p:sp>
      <p:sp>
        <p:nvSpPr>
          <p:cNvPr id="21" name="Ορθογώνιο 20"/>
          <p:cNvSpPr/>
          <p:nvPr/>
        </p:nvSpPr>
        <p:spPr>
          <a:xfrm>
            <a:off x="1576856" y="4944267"/>
            <a:ext cx="2533904" cy="1323439"/>
          </a:xfrm>
          <a:prstGeom prst="rect">
            <a:avLst/>
          </a:prstGeom>
        </p:spPr>
        <p:txBody>
          <a:bodyPr wrap="square">
            <a:spAutoFit/>
          </a:bodyPr>
          <a:lstStyle/>
          <a:p>
            <a:r>
              <a:rPr lang="el-GR" sz="1600" b="0" dirty="0">
                <a:latin typeface="+mn-lt"/>
              </a:rPr>
              <a:t>Ο γιατρός προχωρά στη διάγνωση και προσφέρει </a:t>
            </a:r>
            <a:r>
              <a:rPr lang="el-GR" sz="1600" b="0" dirty="0" smtClean="0">
                <a:latin typeface="+mn-lt"/>
              </a:rPr>
              <a:t>οδηγίες σημειώνοντας </a:t>
            </a:r>
            <a:r>
              <a:rPr lang="el-GR" sz="1600" b="0" dirty="0">
                <a:latin typeface="+mn-lt"/>
              </a:rPr>
              <a:t>παράλληλα στη φόρμα τα στοιχεία του περιστατικού</a:t>
            </a:r>
          </a:p>
        </p:txBody>
      </p:sp>
      <p:cxnSp>
        <p:nvCxnSpPr>
          <p:cNvPr id="25" name="Ευθύγραμμο βέλος σύνδεσης 24"/>
          <p:cNvCxnSpPr/>
          <p:nvPr/>
        </p:nvCxnSpPr>
        <p:spPr>
          <a:xfrm>
            <a:off x="2822623" y="2844380"/>
            <a:ext cx="0" cy="422775"/>
          </a:xfrm>
          <a:prstGeom prst="straightConnector1">
            <a:avLst/>
          </a:prstGeom>
          <a:ln w="47625">
            <a:solidFill>
              <a:schemeClr val="accent2"/>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Ευθύγραμμο βέλος σύνδεσης 25"/>
          <p:cNvCxnSpPr/>
          <p:nvPr/>
        </p:nvCxnSpPr>
        <p:spPr>
          <a:xfrm>
            <a:off x="2812705" y="4610090"/>
            <a:ext cx="0" cy="422775"/>
          </a:xfrm>
          <a:prstGeom prst="straightConnector1">
            <a:avLst/>
          </a:prstGeom>
          <a:ln w="47625">
            <a:solidFill>
              <a:schemeClr val="accent2"/>
            </a:solidFill>
            <a:tailEnd type="triangle" w="med" len="med"/>
          </a:ln>
        </p:spPr>
        <p:style>
          <a:lnRef idx="1">
            <a:schemeClr val="accent1"/>
          </a:lnRef>
          <a:fillRef idx="0">
            <a:schemeClr val="accent1"/>
          </a:fillRef>
          <a:effectRef idx="0">
            <a:schemeClr val="accent1"/>
          </a:effectRef>
          <a:fontRef idx="minor">
            <a:schemeClr val="tx1"/>
          </a:fontRef>
        </p:style>
      </p:cxnSp>
      <p:sp>
        <p:nvSpPr>
          <p:cNvPr id="29" name="Rectangle 59"/>
          <p:cNvSpPr>
            <a:spLocks noChangeArrowheads="1"/>
          </p:cNvSpPr>
          <p:nvPr/>
        </p:nvSpPr>
        <p:spPr bwMode="auto">
          <a:xfrm>
            <a:off x="5350076" y="1788497"/>
            <a:ext cx="1022124" cy="36933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r>
              <a:rPr lang="en-GB" altLang="el-GR" sz="1200" dirty="0">
                <a:solidFill>
                  <a:srgbClr val="000000"/>
                </a:solidFill>
                <a:latin typeface="Arial" panose="020B0604020202020204" pitchFamily="34" charset="0"/>
                <a:cs typeface="Arial" panose="020B0604020202020204" pitchFamily="34" charset="0"/>
              </a:rPr>
              <a:t>1. </a:t>
            </a:r>
            <a:r>
              <a:rPr lang="en-GB" altLang="el-GR" sz="1200" dirty="0" smtClean="0">
                <a:solidFill>
                  <a:srgbClr val="000000"/>
                </a:solidFill>
                <a:latin typeface="Arial" panose="020B0604020202020204" pitchFamily="34" charset="0"/>
                <a:cs typeface="Arial" panose="020B0604020202020204" pitchFamily="34" charset="0"/>
              </a:rPr>
              <a:t>Gather vessel info.</a:t>
            </a:r>
            <a:endParaRPr lang="en-GB" altLang="el-GR" sz="1200" dirty="0">
              <a:latin typeface="Arial" panose="020B0604020202020204" pitchFamily="34" charset="0"/>
              <a:cs typeface="Arial" panose="020B0604020202020204" pitchFamily="34" charset="0"/>
            </a:endParaRPr>
          </a:p>
        </p:txBody>
      </p:sp>
      <p:sp>
        <p:nvSpPr>
          <p:cNvPr id="31" name="Rectangle 63"/>
          <p:cNvSpPr>
            <a:spLocks noChangeArrowheads="1"/>
          </p:cNvSpPr>
          <p:nvPr/>
        </p:nvSpPr>
        <p:spPr bwMode="auto">
          <a:xfrm>
            <a:off x="5350076" y="2368270"/>
            <a:ext cx="1022124" cy="36933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r>
              <a:rPr lang="en-GB" altLang="el-GR" sz="1200" dirty="0">
                <a:solidFill>
                  <a:srgbClr val="000000"/>
                </a:solidFill>
                <a:latin typeface="Arial" panose="020B0604020202020204" pitchFamily="34" charset="0"/>
                <a:cs typeface="Arial" panose="020B0604020202020204" pitchFamily="34" charset="0"/>
              </a:rPr>
              <a:t>2. </a:t>
            </a:r>
            <a:r>
              <a:rPr lang="en-GB" altLang="el-GR" sz="1200" dirty="0" smtClean="0">
                <a:solidFill>
                  <a:srgbClr val="000000"/>
                </a:solidFill>
                <a:latin typeface="Arial" panose="020B0604020202020204" pitchFamily="34" charset="0"/>
                <a:cs typeface="Arial" panose="020B0604020202020204" pitchFamily="34" charset="0"/>
              </a:rPr>
              <a:t>Gather voyage info.</a:t>
            </a:r>
            <a:endParaRPr lang="en-GB" altLang="el-GR" sz="1200" dirty="0">
              <a:latin typeface="Arial" panose="020B0604020202020204" pitchFamily="34" charset="0"/>
              <a:cs typeface="Arial" panose="020B0604020202020204" pitchFamily="34" charset="0"/>
            </a:endParaRPr>
          </a:p>
        </p:txBody>
      </p:sp>
      <p:sp>
        <p:nvSpPr>
          <p:cNvPr id="33" name="Rectangle 67"/>
          <p:cNvSpPr>
            <a:spLocks noChangeArrowheads="1"/>
          </p:cNvSpPr>
          <p:nvPr/>
        </p:nvSpPr>
        <p:spPr bwMode="auto">
          <a:xfrm>
            <a:off x="6591493" y="1788496"/>
            <a:ext cx="1148860" cy="36933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r>
              <a:rPr lang="en-GB" altLang="el-GR" sz="1200" dirty="0">
                <a:solidFill>
                  <a:srgbClr val="000000"/>
                </a:solidFill>
                <a:latin typeface="Arial" panose="020B0604020202020204" pitchFamily="34" charset="0"/>
                <a:cs typeface="Arial" panose="020B0604020202020204" pitchFamily="34" charset="0"/>
              </a:rPr>
              <a:t>3. </a:t>
            </a:r>
            <a:r>
              <a:rPr lang="en-GB" altLang="el-GR" sz="1200" dirty="0" smtClean="0">
                <a:solidFill>
                  <a:srgbClr val="000000"/>
                </a:solidFill>
                <a:latin typeface="Arial" panose="020B0604020202020204" pitchFamily="34" charset="0"/>
                <a:cs typeface="Arial" panose="020B0604020202020204" pitchFamily="34" charset="0"/>
              </a:rPr>
              <a:t>Gather patient info</a:t>
            </a:r>
            <a:endParaRPr lang="en-GB" altLang="el-GR" sz="1200" dirty="0">
              <a:latin typeface="Arial" panose="020B0604020202020204" pitchFamily="34" charset="0"/>
              <a:cs typeface="Arial" panose="020B0604020202020204" pitchFamily="34" charset="0"/>
            </a:endParaRPr>
          </a:p>
        </p:txBody>
      </p:sp>
      <p:sp>
        <p:nvSpPr>
          <p:cNvPr id="35" name="Rectangle 72"/>
          <p:cNvSpPr>
            <a:spLocks noChangeArrowheads="1"/>
          </p:cNvSpPr>
          <p:nvPr/>
        </p:nvSpPr>
        <p:spPr bwMode="auto">
          <a:xfrm>
            <a:off x="6591492" y="2370946"/>
            <a:ext cx="1148860" cy="55399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r>
              <a:rPr lang="en-GB" altLang="el-GR" sz="1200" dirty="0">
                <a:solidFill>
                  <a:srgbClr val="000000"/>
                </a:solidFill>
                <a:latin typeface="Arial" panose="020B0604020202020204" pitchFamily="34" charset="0"/>
                <a:cs typeface="Arial" panose="020B0604020202020204" pitchFamily="34" charset="0"/>
              </a:rPr>
              <a:t>4. </a:t>
            </a:r>
            <a:r>
              <a:rPr lang="en-US" altLang="el-GR" sz="1200" dirty="0" smtClean="0">
                <a:solidFill>
                  <a:srgbClr val="000000"/>
                </a:solidFill>
                <a:latin typeface="Arial" panose="020B0604020202020204" pitchFamily="34" charset="0"/>
                <a:cs typeface="Arial" panose="020B0604020202020204" pitchFamily="34" charset="0"/>
              </a:rPr>
              <a:t>Gather communication </a:t>
            </a:r>
            <a:r>
              <a:rPr lang="en-GB" altLang="el-GR" sz="1200" dirty="0" smtClean="0">
                <a:solidFill>
                  <a:srgbClr val="000000"/>
                </a:solidFill>
                <a:latin typeface="Arial" panose="020B0604020202020204" pitchFamily="34" charset="0"/>
                <a:cs typeface="Arial" panose="020B0604020202020204" pitchFamily="34" charset="0"/>
              </a:rPr>
              <a:t> info.</a:t>
            </a:r>
            <a:endParaRPr lang="en-GB" altLang="el-GR" sz="1200" dirty="0">
              <a:latin typeface="Arial" panose="020B0604020202020204" pitchFamily="34" charset="0"/>
              <a:cs typeface="Arial" panose="020B0604020202020204" pitchFamily="34" charset="0"/>
            </a:endParaRPr>
          </a:p>
        </p:txBody>
      </p:sp>
      <p:sp>
        <p:nvSpPr>
          <p:cNvPr id="37" name="Rectangle 76"/>
          <p:cNvSpPr>
            <a:spLocks noChangeArrowheads="1"/>
          </p:cNvSpPr>
          <p:nvPr/>
        </p:nvSpPr>
        <p:spPr bwMode="auto">
          <a:xfrm>
            <a:off x="5350076" y="3501008"/>
            <a:ext cx="1022124" cy="55399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spcBef>
                <a:spcPct val="0"/>
              </a:spcBef>
            </a:pPr>
            <a:r>
              <a:rPr lang="en-GB" altLang="el-GR" sz="1200" dirty="0">
                <a:solidFill>
                  <a:srgbClr val="000000"/>
                </a:solidFill>
                <a:latin typeface="Arial" panose="020B0604020202020204" pitchFamily="34" charset="0"/>
                <a:cs typeface="Arial" panose="020B0604020202020204" pitchFamily="34" charset="0"/>
              </a:rPr>
              <a:t>5. Retrieve relevant MCFS</a:t>
            </a:r>
          </a:p>
        </p:txBody>
      </p:sp>
      <p:sp>
        <p:nvSpPr>
          <p:cNvPr id="47" name="Rectangle 89"/>
          <p:cNvSpPr>
            <a:spLocks noChangeArrowheads="1"/>
          </p:cNvSpPr>
          <p:nvPr/>
        </p:nvSpPr>
        <p:spPr bwMode="auto">
          <a:xfrm>
            <a:off x="6591493" y="4797152"/>
            <a:ext cx="1148859" cy="36933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spcBef>
                <a:spcPct val="0"/>
              </a:spcBef>
            </a:pPr>
            <a:r>
              <a:rPr lang="en-GB" altLang="el-GR" sz="1200" dirty="0">
                <a:solidFill>
                  <a:srgbClr val="000000"/>
                </a:solidFill>
                <a:latin typeface="Arial" panose="020B0604020202020204" pitchFamily="34" charset="0"/>
                <a:cs typeface="Arial" panose="020B0604020202020204" pitchFamily="34" charset="0"/>
              </a:rPr>
              <a:t>2. Gather symptoms</a:t>
            </a:r>
          </a:p>
        </p:txBody>
      </p:sp>
      <p:sp>
        <p:nvSpPr>
          <p:cNvPr id="49" name="Rectangle 92"/>
          <p:cNvSpPr>
            <a:spLocks noChangeArrowheads="1"/>
          </p:cNvSpPr>
          <p:nvPr/>
        </p:nvSpPr>
        <p:spPr bwMode="auto">
          <a:xfrm>
            <a:off x="6591493" y="5487615"/>
            <a:ext cx="1148859" cy="55399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spcBef>
                <a:spcPct val="0"/>
              </a:spcBef>
            </a:pPr>
            <a:r>
              <a:rPr lang="en-GB" altLang="el-GR" sz="1200" dirty="0">
                <a:solidFill>
                  <a:srgbClr val="000000"/>
                </a:solidFill>
                <a:latin typeface="Arial" panose="020B0604020202020204" pitchFamily="34" charset="0"/>
                <a:cs typeface="Arial" panose="020B0604020202020204" pitchFamily="34" charset="0"/>
              </a:rPr>
              <a:t>4. Provide medical directions</a:t>
            </a:r>
          </a:p>
        </p:txBody>
      </p:sp>
      <p:sp>
        <p:nvSpPr>
          <p:cNvPr id="51" name="Rectangle 96"/>
          <p:cNvSpPr>
            <a:spLocks noChangeArrowheads="1"/>
          </p:cNvSpPr>
          <p:nvPr/>
        </p:nvSpPr>
        <p:spPr bwMode="auto">
          <a:xfrm>
            <a:off x="5350076" y="5518528"/>
            <a:ext cx="1022123" cy="36933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spcBef>
                <a:spcPct val="0"/>
              </a:spcBef>
            </a:pPr>
            <a:r>
              <a:rPr lang="en-GB" altLang="el-GR" sz="1200" dirty="0">
                <a:solidFill>
                  <a:srgbClr val="000000"/>
                </a:solidFill>
                <a:latin typeface="Arial" panose="020B0604020202020204" pitchFamily="34" charset="0"/>
                <a:cs typeface="Arial" panose="020B0604020202020204" pitchFamily="34" charset="0"/>
              </a:rPr>
              <a:t>3. Provide diagnosis</a:t>
            </a:r>
          </a:p>
        </p:txBody>
      </p:sp>
      <p:sp>
        <p:nvSpPr>
          <p:cNvPr id="53" name="Rectangle 99"/>
          <p:cNvSpPr>
            <a:spLocks noChangeArrowheads="1"/>
          </p:cNvSpPr>
          <p:nvPr/>
        </p:nvSpPr>
        <p:spPr bwMode="auto">
          <a:xfrm>
            <a:off x="5350076" y="4797153"/>
            <a:ext cx="1022123" cy="36933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spcBef>
                <a:spcPct val="0"/>
              </a:spcBef>
            </a:pPr>
            <a:r>
              <a:rPr lang="en-GB" altLang="el-GR" sz="1200" dirty="0">
                <a:solidFill>
                  <a:srgbClr val="000000"/>
                </a:solidFill>
                <a:latin typeface="Arial" panose="020B0604020202020204" pitchFamily="34" charset="0"/>
                <a:cs typeface="Arial" panose="020B0604020202020204" pitchFamily="34" charset="0"/>
              </a:rPr>
              <a:t>1. Gather anamnesis</a:t>
            </a:r>
          </a:p>
        </p:txBody>
      </p:sp>
      <p:sp>
        <p:nvSpPr>
          <p:cNvPr id="3" name="TextBox 2"/>
          <p:cNvSpPr txBox="1"/>
          <p:nvPr/>
        </p:nvSpPr>
        <p:spPr>
          <a:xfrm>
            <a:off x="5076056" y="735761"/>
            <a:ext cx="3007426" cy="338554"/>
          </a:xfrm>
          <a:prstGeom prst="rect">
            <a:avLst/>
          </a:prstGeom>
          <a:noFill/>
        </p:spPr>
        <p:txBody>
          <a:bodyPr wrap="none" rtlCol="0">
            <a:spAutoFit/>
          </a:bodyPr>
          <a:lstStyle/>
          <a:p>
            <a:pPr algn="l"/>
            <a:r>
              <a:rPr lang="el-GR" sz="1600" b="0" dirty="0" smtClean="0">
                <a:solidFill>
                  <a:schemeClr val="tx1"/>
                </a:solidFill>
                <a:latin typeface="Arial" panose="020B0604020202020204" pitchFamily="34" charset="0"/>
                <a:cs typeface="Arial" panose="020B0604020202020204" pitchFamily="34" charset="0"/>
              </a:rPr>
              <a:t>Τυπικά </a:t>
            </a:r>
            <a:r>
              <a:rPr lang="el-GR" sz="1600" b="0" dirty="0" err="1" smtClean="0">
                <a:solidFill>
                  <a:schemeClr val="tx1"/>
                </a:solidFill>
                <a:latin typeface="Arial" panose="020B0604020202020204" pitchFamily="34" charset="0"/>
                <a:cs typeface="Arial" panose="020B0604020202020204" pitchFamily="34" charset="0"/>
              </a:rPr>
              <a:t>υποκαθήκοντα</a:t>
            </a:r>
            <a:r>
              <a:rPr lang="el-GR" sz="1600" b="0" dirty="0" smtClean="0">
                <a:solidFill>
                  <a:schemeClr val="tx1"/>
                </a:solidFill>
                <a:latin typeface="Arial" panose="020B0604020202020204" pitchFamily="34" charset="0"/>
                <a:cs typeface="Arial" panose="020B0604020202020204" pitchFamily="34" charset="0"/>
              </a:rPr>
              <a:t> </a:t>
            </a:r>
            <a:r>
              <a:rPr lang="el-GR" sz="1600" b="0" dirty="0" err="1" smtClean="0">
                <a:solidFill>
                  <a:schemeClr val="tx1"/>
                </a:solidFill>
                <a:latin typeface="Arial" panose="020B0604020202020204" pitchFamily="34" charset="0"/>
                <a:cs typeface="Arial" panose="020B0604020202020204" pitchFamily="34" charset="0"/>
              </a:rPr>
              <a:t>απο</a:t>
            </a:r>
            <a:r>
              <a:rPr lang="el-GR" sz="1600" b="0" dirty="0" smtClean="0">
                <a:solidFill>
                  <a:schemeClr val="tx1"/>
                </a:solidFill>
                <a:latin typeface="Arial" panose="020B0604020202020204" pitchFamily="34" charset="0"/>
                <a:cs typeface="Arial" panose="020B0604020202020204" pitchFamily="34" charset="0"/>
              </a:rPr>
              <a:t> ΙΑΚ</a:t>
            </a:r>
            <a:endParaRPr lang="fr-FR" sz="16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2214545"/>
      </p:ext>
    </p:extLst>
  </p:cSld>
  <p:clrMapOvr>
    <a:masterClrMapping/>
  </p:clrMapOvr>
  <p:transition spd="med">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altLang="el-GR" sz="2400" dirty="0"/>
              <a:t>Οι θέσεις </a:t>
            </a:r>
            <a:r>
              <a:rPr lang="el-GR" altLang="el-GR" sz="2400" dirty="0" smtClean="0"/>
              <a:t>εργασίας</a:t>
            </a:r>
            <a:endParaRPr lang="el-GR" sz="2400" dirty="0"/>
          </a:p>
        </p:txBody>
      </p:sp>
      <p:sp>
        <p:nvSpPr>
          <p:cNvPr id="4" name="Θέση υποσέλιδου 3"/>
          <p:cNvSpPr>
            <a:spLocks noGrp="1"/>
          </p:cNvSpPr>
          <p:nvPr>
            <p:ph type="ftr" sz="quarter" idx="11"/>
          </p:nvPr>
        </p:nvSpPr>
        <p:spPr/>
        <p:txBody>
          <a:bodyPr/>
          <a:lstStyle/>
          <a:p>
            <a:pPr>
              <a:defRPr/>
            </a:pPr>
            <a:r>
              <a:rPr lang="el-GR" smtClean="0"/>
              <a:t>Εργονομία - ΕΜΠ - Χρηστοκεντρικός Σχεδιασμός</a:t>
            </a:r>
            <a:endParaRPr lang="en-GB" dirty="0"/>
          </a:p>
        </p:txBody>
      </p:sp>
      <p:sp>
        <p:nvSpPr>
          <p:cNvPr id="5" name="Θέση αριθμού διαφάνειας 4"/>
          <p:cNvSpPr>
            <a:spLocks noGrp="1"/>
          </p:cNvSpPr>
          <p:nvPr>
            <p:ph type="sldNum" sz="quarter" idx="12"/>
          </p:nvPr>
        </p:nvSpPr>
        <p:spPr/>
        <p:txBody>
          <a:bodyPr/>
          <a:lstStyle/>
          <a:p>
            <a:pPr>
              <a:defRPr/>
            </a:pPr>
            <a:fld id="{66B988B7-2139-4CED-ACDB-0CAF520E1758}" type="slidenum">
              <a:rPr lang="en-GB" smtClean="0"/>
              <a:pPr>
                <a:defRPr/>
              </a:pPr>
              <a:t>63</a:t>
            </a:fld>
            <a:endParaRPr lang="en-GB" dirty="0"/>
          </a:p>
        </p:txBody>
      </p:sp>
      <p:grpSp>
        <p:nvGrpSpPr>
          <p:cNvPr id="6" name="Group 4"/>
          <p:cNvGrpSpPr>
            <a:grpSpLocks/>
          </p:cNvGrpSpPr>
          <p:nvPr/>
        </p:nvGrpSpPr>
        <p:grpSpPr bwMode="auto">
          <a:xfrm>
            <a:off x="1100138" y="1412875"/>
            <a:ext cx="7063130" cy="4464050"/>
            <a:chOff x="1156" y="890"/>
            <a:chExt cx="3085" cy="1950"/>
          </a:xfrm>
        </p:grpSpPr>
        <p:sp>
          <p:nvSpPr>
            <p:cNvPr id="7" name="Rectangle 5"/>
            <p:cNvSpPr>
              <a:spLocks noChangeArrowheads="1"/>
            </p:cNvSpPr>
            <p:nvPr/>
          </p:nvSpPr>
          <p:spPr bwMode="auto">
            <a:xfrm>
              <a:off x="2336" y="890"/>
              <a:ext cx="952" cy="195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endParaRPr lang="el-GR" altLang="el-GR" sz="2400">
                <a:latin typeface="Times New Roman" pitchFamily="18" charset="0"/>
              </a:endParaRPr>
            </a:p>
          </p:txBody>
        </p:sp>
        <p:sp>
          <p:nvSpPr>
            <p:cNvPr id="8" name="Rectangle 6"/>
            <p:cNvSpPr>
              <a:spLocks noChangeArrowheads="1"/>
            </p:cNvSpPr>
            <p:nvPr/>
          </p:nvSpPr>
          <p:spPr bwMode="auto">
            <a:xfrm>
              <a:off x="1156" y="890"/>
              <a:ext cx="1180" cy="68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endParaRPr lang="el-GR" altLang="el-GR" sz="2400">
                <a:latin typeface="Times New Roman" pitchFamily="18" charset="0"/>
              </a:endParaRPr>
            </a:p>
          </p:txBody>
        </p:sp>
        <p:sp>
          <p:nvSpPr>
            <p:cNvPr id="9" name="Rectangle 7"/>
            <p:cNvSpPr>
              <a:spLocks noChangeArrowheads="1"/>
            </p:cNvSpPr>
            <p:nvPr/>
          </p:nvSpPr>
          <p:spPr bwMode="auto">
            <a:xfrm rot="2665594">
              <a:off x="2472" y="1071"/>
              <a:ext cx="499" cy="363"/>
            </a:xfrm>
            <a:prstGeom prst="rect">
              <a:avLst/>
            </a:prstGeom>
            <a:solidFill>
              <a:srgbClr val="F6F8C8"/>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endParaRPr lang="el-GR" altLang="el-GR" sz="2400">
                <a:latin typeface="Times New Roman" pitchFamily="18" charset="0"/>
              </a:endParaRPr>
            </a:p>
          </p:txBody>
        </p:sp>
        <p:grpSp>
          <p:nvGrpSpPr>
            <p:cNvPr id="10" name="Group 8"/>
            <p:cNvGrpSpPr>
              <a:grpSpLocks/>
            </p:cNvGrpSpPr>
            <p:nvPr/>
          </p:nvGrpSpPr>
          <p:grpSpPr bwMode="auto">
            <a:xfrm>
              <a:off x="1882" y="1616"/>
              <a:ext cx="272" cy="590"/>
              <a:chOff x="1882" y="1706"/>
              <a:chExt cx="272" cy="590"/>
            </a:xfrm>
          </p:grpSpPr>
          <p:sp>
            <p:nvSpPr>
              <p:cNvPr id="34" name="Oval 9"/>
              <p:cNvSpPr>
                <a:spLocks noChangeArrowheads="1"/>
              </p:cNvSpPr>
              <p:nvPr/>
            </p:nvSpPr>
            <p:spPr bwMode="auto">
              <a:xfrm rot="-1921554">
                <a:off x="1882" y="1706"/>
                <a:ext cx="272" cy="590"/>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endParaRPr lang="el-GR" altLang="el-GR" sz="2400">
                  <a:latin typeface="Times New Roman" pitchFamily="18" charset="0"/>
                </a:endParaRPr>
              </a:p>
            </p:txBody>
          </p:sp>
          <p:sp>
            <p:nvSpPr>
              <p:cNvPr id="35" name="Oval 10"/>
              <p:cNvSpPr>
                <a:spLocks noChangeArrowheads="1"/>
              </p:cNvSpPr>
              <p:nvPr/>
            </p:nvSpPr>
            <p:spPr bwMode="auto">
              <a:xfrm rot="-1506067">
                <a:off x="1917" y="1890"/>
                <a:ext cx="227" cy="227"/>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endParaRPr lang="el-GR" altLang="el-GR" sz="2400">
                  <a:latin typeface="Times New Roman" pitchFamily="18" charset="0"/>
                </a:endParaRPr>
              </a:p>
            </p:txBody>
          </p:sp>
        </p:grpSp>
        <p:grpSp>
          <p:nvGrpSpPr>
            <p:cNvPr id="11" name="Group 11"/>
            <p:cNvGrpSpPr>
              <a:grpSpLocks/>
            </p:cNvGrpSpPr>
            <p:nvPr/>
          </p:nvGrpSpPr>
          <p:grpSpPr bwMode="auto">
            <a:xfrm rot="1711089">
              <a:off x="3408" y="1706"/>
              <a:ext cx="272" cy="590"/>
              <a:chOff x="1882" y="1706"/>
              <a:chExt cx="272" cy="590"/>
            </a:xfrm>
          </p:grpSpPr>
          <p:sp>
            <p:nvSpPr>
              <p:cNvPr id="32" name="Oval 12"/>
              <p:cNvSpPr>
                <a:spLocks noChangeArrowheads="1"/>
              </p:cNvSpPr>
              <p:nvPr/>
            </p:nvSpPr>
            <p:spPr bwMode="auto">
              <a:xfrm rot="-1921554">
                <a:off x="1882" y="1706"/>
                <a:ext cx="272" cy="590"/>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endParaRPr lang="el-GR" altLang="el-GR" sz="2400">
                  <a:latin typeface="Times New Roman" pitchFamily="18" charset="0"/>
                </a:endParaRPr>
              </a:p>
            </p:txBody>
          </p:sp>
          <p:sp>
            <p:nvSpPr>
              <p:cNvPr id="33" name="Oval 13"/>
              <p:cNvSpPr>
                <a:spLocks noChangeArrowheads="1"/>
              </p:cNvSpPr>
              <p:nvPr/>
            </p:nvSpPr>
            <p:spPr bwMode="auto">
              <a:xfrm rot="-1506067">
                <a:off x="1917" y="1890"/>
                <a:ext cx="227" cy="227"/>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endParaRPr lang="el-GR" altLang="el-GR" sz="2400">
                  <a:latin typeface="Times New Roman" pitchFamily="18" charset="0"/>
                </a:endParaRPr>
              </a:p>
            </p:txBody>
          </p:sp>
        </p:grpSp>
        <p:sp>
          <p:nvSpPr>
            <p:cNvPr id="12" name="Rectangle 14"/>
            <p:cNvSpPr>
              <a:spLocks noChangeArrowheads="1"/>
            </p:cNvSpPr>
            <p:nvPr/>
          </p:nvSpPr>
          <p:spPr bwMode="auto">
            <a:xfrm rot="-2582973">
              <a:off x="2381" y="1253"/>
              <a:ext cx="181" cy="499"/>
            </a:xfrm>
            <a:prstGeom prst="rect">
              <a:avLst/>
            </a:prstGeom>
            <a:solidFill>
              <a:srgbClr val="F6F8C8"/>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endParaRPr lang="el-GR" altLang="el-GR" sz="2400">
                <a:latin typeface="Times New Roman" pitchFamily="18" charset="0"/>
              </a:endParaRPr>
            </a:p>
          </p:txBody>
        </p:sp>
        <p:sp>
          <p:nvSpPr>
            <p:cNvPr id="13" name="Rectangle 15"/>
            <p:cNvSpPr>
              <a:spLocks noChangeArrowheads="1"/>
            </p:cNvSpPr>
            <p:nvPr/>
          </p:nvSpPr>
          <p:spPr bwMode="auto">
            <a:xfrm>
              <a:off x="2517" y="2387"/>
              <a:ext cx="544" cy="363"/>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endParaRPr lang="el-GR" altLang="el-GR" sz="2400">
                <a:latin typeface="Times New Roman" pitchFamily="18" charset="0"/>
              </a:endParaRPr>
            </a:p>
          </p:txBody>
        </p:sp>
        <p:sp>
          <p:nvSpPr>
            <p:cNvPr id="14" name="Text Box 16"/>
            <p:cNvSpPr txBox="1">
              <a:spLocks noChangeArrowheads="1"/>
            </p:cNvSpPr>
            <p:nvPr/>
          </p:nvSpPr>
          <p:spPr bwMode="auto">
            <a:xfrm>
              <a:off x="2591" y="2432"/>
              <a:ext cx="41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r>
                <a:rPr lang="el-GR" altLang="el-GR" sz="1600" dirty="0">
                  <a:solidFill>
                    <a:schemeClr val="tx2"/>
                  </a:solidFill>
                  <a:latin typeface="+mn-lt"/>
                </a:rPr>
                <a:t>Αρχείο </a:t>
              </a:r>
            </a:p>
            <a:p>
              <a:pPr eaLnBrk="1" hangingPunct="1">
                <a:spcBef>
                  <a:spcPct val="0"/>
                </a:spcBef>
                <a:buFontTx/>
                <a:buNone/>
              </a:pPr>
              <a:r>
                <a:rPr lang="el-GR" altLang="el-GR" sz="1600" dirty="0">
                  <a:solidFill>
                    <a:schemeClr val="tx2"/>
                  </a:solidFill>
                  <a:latin typeface="+mn-lt"/>
                </a:rPr>
                <a:t>κλήσεων</a:t>
              </a:r>
            </a:p>
          </p:txBody>
        </p:sp>
        <p:sp>
          <p:nvSpPr>
            <p:cNvPr id="15" name="phone3"/>
            <p:cNvSpPr>
              <a:spLocks noEditPoints="1" noChangeArrowheads="1"/>
            </p:cNvSpPr>
            <p:nvPr/>
          </p:nvSpPr>
          <p:spPr bwMode="auto">
            <a:xfrm>
              <a:off x="1882" y="1071"/>
              <a:ext cx="227" cy="27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190 w 21600"/>
                <a:gd name="T25" fmla="*/ 23499 h 21600"/>
                <a:gd name="T26" fmla="*/ 21410 w 21600"/>
                <a:gd name="T27" fmla="*/ 4051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10692" y="21600"/>
                  </a:moveTo>
                  <a:lnTo>
                    <a:pt x="21600" y="21600"/>
                  </a:lnTo>
                  <a:lnTo>
                    <a:pt x="21600" y="10684"/>
                  </a:lnTo>
                  <a:lnTo>
                    <a:pt x="21600" y="0"/>
                  </a:lnTo>
                  <a:lnTo>
                    <a:pt x="10190" y="0"/>
                  </a:lnTo>
                  <a:lnTo>
                    <a:pt x="0" y="0"/>
                  </a:lnTo>
                  <a:lnTo>
                    <a:pt x="0" y="10916"/>
                  </a:lnTo>
                  <a:lnTo>
                    <a:pt x="0" y="21600"/>
                  </a:lnTo>
                  <a:lnTo>
                    <a:pt x="10692" y="21600"/>
                  </a:lnTo>
                  <a:close/>
                </a:path>
                <a:path w="21600" h="21600" extrusionOk="0">
                  <a:moveTo>
                    <a:pt x="3552" y="13565"/>
                  </a:moveTo>
                  <a:lnTo>
                    <a:pt x="3552" y="14206"/>
                  </a:lnTo>
                  <a:lnTo>
                    <a:pt x="3409" y="14584"/>
                  </a:lnTo>
                  <a:lnTo>
                    <a:pt x="3050" y="15021"/>
                  </a:lnTo>
                  <a:lnTo>
                    <a:pt x="2619" y="15429"/>
                  </a:lnTo>
                  <a:lnTo>
                    <a:pt x="2296" y="15836"/>
                  </a:lnTo>
                  <a:lnTo>
                    <a:pt x="2045" y="16244"/>
                  </a:lnTo>
                  <a:lnTo>
                    <a:pt x="1902" y="16564"/>
                  </a:lnTo>
                  <a:lnTo>
                    <a:pt x="1794" y="17001"/>
                  </a:lnTo>
                  <a:lnTo>
                    <a:pt x="1830" y="17466"/>
                  </a:lnTo>
                  <a:lnTo>
                    <a:pt x="2009" y="17932"/>
                  </a:lnTo>
                  <a:lnTo>
                    <a:pt x="2260" y="18311"/>
                  </a:lnTo>
                  <a:lnTo>
                    <a:pt x="2548" y="18718"/>
                  </a:lnTo>
                  <a:lnTo>
                    <a:pt x="3050" y="19126"/>
                  </a:lnTo>
                  <a:lnTo>
                    <a:pt x="3552" y="19533"/>
                  </a:lnTo>
                  <a:lnTo>
                    <a:pt x="4342" y="19737"/>
                  </a:lnTo>
                  <a:lnTo>
                    <a:pt x="5095" y="19737"/>
                  </a:lnTo>
                  <a:lnTo>
                    <a:pt x="5849" y="19737"/>
                  </a:lnTo>
                  <a:lnTo>
                    <a:pt x="6351" y="19533"/>
                  </a:lnTo>
                  <a:lnTo>
                    <a:pt x="7140" y="19126"/>
                  </a:lnTo>
                  <a:lnTo>
                    <a:pt x="7535" y="18747"/>
                  </a:lnTo>
                  <a:lnTo>
                    <a:pt x="7894" y="18311"/>
                  </a:lnTo>
                  <a:lnTo>
                    <a:pt x="8145" y="17903"/>
                  </a:lnTo>
                  <a:lnTo>
                    <a:pt x="8324" y="17408"/>
                  </a:lnTo>
                  <a:lnTo>
                    <a:pt x="8324" y="16942"/>
                  </a:lnTo>
                  <a:lnTo>
                    <a:pt x="8252" y="16593"/>
                  </a:lnTo>
                  <a:lnTo>
                    <a:pt x="8145" y="16244"/>
                  </a:lnTo>
                  <a:lnTo>
                    <a:pt x="7894" y="15836"/>
                  </a:lnTo>
                  <a:lnTo>
                    <a:pt x="7571" y="15429"/>
                  </a:lnTo>
                  <a:lnTo>
                    <a:pt x="7140" y="15021"/>
                  </a:lnTo>
                  <a:lnTo>
                    <a:pt x="6853" y="14613"/>
                  </a:lnTo>
                  <a:lnTo>
                    <a:pt x="6602" y="14206"/>
                  </a:lnTo>
                  <a:lnTo>
                    <a:pt x="6602" y="13565"/>
                  </a:lnTo>
                  <a:lnTo>
                    <a:pt x="6602" y="8035"/>
                  </a:lnTo>
                  <a:lnTo>
                    <a:pt x="6602" y="7598"/>
                  </a:lnTo>
                  <a:lnTo>
                    <a:pt x="6853" y="6987"/>
                  </a:lnTo>
                  <a:lnTo>
                    <a:pt x="7212" y="6579"/>
                  </a:lnTo>
                  <a:lnTo>
                    <a:pt x="7643" y="6171"/>
                  </a:lnTo>
                  <a:lnTo>
                    <a:pt x="7894" y="5764"/>
                  </a:lnTo>
                  <a:lnTo>
                    <a:pt x="8037" y="5531"/>
                  </a:lnTo>
                  <a:lnTo>
                    <a:pt x="8252" y="5153"/>
                  </a:lnTo>
                  <a:lnTo>
                    <a:pt x="8360" y="4599"/>
                  </a:lnTo>
                  <a:lnTo>
                    <a:pt x="8288" y="4134"/>
                  </a:lnTo>
                  <a:lnTo>
                    <a:pt x="8145" y="3697"/>
                  </a:lnTo>
                  <a:lnTo>
                    <a:pt x="7894" y="3289"/>
                  </a:lnTo>
                  <a:lnTo>
                    <a:pt x="7499" y="2853"/>
                  </a:lnTo>
                  <a:lnTo>
                    <a:pt x="7033" y="2533"/>
                  </a:lnTo>
                  <a:lnTo>
                    <a:pt x="6387" y="2242"/>
                  </a:lnTo>
                  <a:lnTo>
                    <a:pt x="5849" y="2067"/>
                  </a:lnTo>
                  <a:lnTo>
                    <a:pt x="5095" y="1950"/>
                  </a:lnTo>
                  <a:lnTo>
                    <a:pt x="4234" y="2038"/>
                  </a:lnTo>
                  <a:lnTo>
                    <a:pt x="3552" y="2271"/>
                  </a:lnTo>
                  <a:lnTo>
                    <a:pt x="3050" y="2504"/>
                  </a:lnTo>
                  <a:lnTo>
                    <a:pt x="2548" y="2882"/>
                  </a:lnTo>
                  <a:lnTo>
                    <a:pt x="2225" y="3231"/>
                  </a:lnTo>
                  <a:lnTo>
                    <a:pt x="1973" y="3697"/>
                  </a:lnTo>
                  <a:lnTo>
                    <a:pt x="1794" y="4308"/>
                  </a:lnTo>
                  <a:lnTo>
                    <a:pt x="1794" y="4745"/>
                  </a:lnTo>
                  <a:lnTo>
                    <a:pt x="1866" y="5123"/>
                  </a:lnTo>
                  <a:lnTo>
                    <a:pt x="2045" y="5560"/>
                  </a:lnTo>
                  <a:lnTo>
                    <a:pt x="2296" y="5851"/>
                  </a:lnTo>
                  <a:lnTo>
                    <a:pt x="2548" y="6171"/>
                  </a:lnTo>
                  <a:lnTo>
                    <a:pt x="3014" y="6608"/>
                  </a:lnTo>
                  <a:lnTo>
                    <a:pt x="3301" y="6987"/>
                  </a:lnTo>
                  <a:lnTo>
                    <a:pt x="3552" y="7598"/>
                  </a:lnTo>
                  <a:lnTo>
                    <a:pt x="3552" y="8035"/>
                  </a:lnTo>
                  <a:lnTo>
                    <a:pt x="3552" y="13565"/>
                  </a:lnTo>
                  <a:close/>
                </a:path>
                <a:path w="21600" h="21600" extrusionOk="0">
                  <a:moveTo>
                    <a:pt x="10154" y="1863"/>
                  </a:moveTo>
                  <a:lnTo>
                    <a:pt x="19088" y="1863"/>
                  </a:lnTo>
                  <a:lnTo>
                    <a:pt x="19088" y="8238"/>
                  </a:lnTo>
                  <a:lnTo>
                    <a:pt x="10154" y="8238"/>
                  </a:lnTo>
                  <a:lnTo>
                    <a:pt x="10154" y="1863"/>
                  </a:lnTo>
                  <a:moveTo>
                    <a:pt x="10441" y="10101"/>
                  </a:moveTo>
                  <a:lnTo>
                    <a:pt x="10441" y="9461"/>
                  </a:lnTo>
                  <a:lnTo>
                    <a:pt x="18837" y="9461"/>
                  </a:lnTo>
                  <a:lnTo>
                    <a:pt x="18837" y="10101"/>
                  </a:lnTo>
                  <a:lnTo>
                    <a:pt x="10441" y="10101"/>
                  </a:lnTo>
                  <a:moveTo>
                    <a:pt x="11374" y="11004"/>
                  </a:moveTo>
                  <a:lnTo>
                    <a:pt x="12630" y="11004"/>
                  </a:lnTo>
                  <a:lnTo>
                    <a:pt x="12630" y="12226"/>
                  </a:lnTo>
                  <a:lnTo>
                    <a:pt x="11374" y="12226"/>
                  </a:lnTo>
                  <a:lnTo>
                    <a:pt x="11374" y="11004"/>
                  </a:lnTo>
                  <a:moveTo>
                    <a:pt x="13993" y="11004"/>
                  </a:moveTo>
                  <a:lnTo>
                    <a:pt x="15249" y="11004"/>
                  </a:lnTo>
                  <a:lnTo>
                    <a:pt x="15249" y="12226"/>
                  </a:lnTo>
                  <a:lnTo>
                    <a:pt x="13993" y="12226"/>
                  </a:lnTo>
                  <a:lnTo>
                    <a:pt x="13993" y="11004"/>
                  </a:lnTo>
                  <a:moveTo>
                    <a:pt x="16649" y="11004"/>
                  </a:moveTo>
                  <a:lnTo>
                    <a:pt x="17904" y="11004"/>
                  </a:lnTo>
                  <a:lnTo>
                    <a:pt x="17904" y="12226"/>
                  </a:lnTo>
                  <a:lnTo>
                    <a:pt x="16649" y="12226"/>
                  </a:lnTo>
                  <a:lnTo>
                    <a:pt x="16649" y="11004"/>
                  </a:lnTo>
                  <a:moveTo>
                    <a:pt x="11374" y="12954"/>
                  </a:moveTo>
                  <a:lnTo>
                    <a:pt x="12630" y="12954"/>
                  </a:lnTo>
                  <a:lnTo>
                    <a:pt x="12630" y="14177"/>
                  </a:lnTo>
                  <a:lnTo>
                    <a:pt x="11374" y="14177"/>
                  </a:lnTo>
                  <a:lnTo>
                    <a:pt x="11374" y="12954"/>
                  </a:lnTo>
                  <a:moveTo>
                    <a:pt x="13993" y="12954"/>
                  </a:moveTo>
                  <a:lnTo>
                    <a:pt x="15249" y="12954"/>
                  </a:lnTo>
                  <a:lnTo>
                    <a:pt x="15249" y="14177"/>
                  </a:lnTo>
                  <a:lnTo>
                    <a:pt x="13993" y="14177"/>
                  </a:lnTo>
                  <a:lnTo>
                    <a:pt x="13993" y="12954"/>
                  </a:lnTo>
                  <a:moveTo>
                    <a:pt x="16649" y="12954"/>
                  </a:moveTo>
                  <a:lnTo>
                    <a:pt x="17904" y="12954"/>
                  </a:lnTo>
                  <a:lnTo>
                    <a:pt x="17904" y="14177"/>
                  </a:lnTo>
                  <a:lnTo>
                    <a:pt x="16649" y="14177"/>
                  </a:lnTo>
                  <a:lnTo>
                    <a:pt x="16649" y="12954"/>
                  </a:lnTo>
                  <a:moveTo>
                    <a:pt x="11374" y="14905"/>
                  </a:moveTo>
                  <a:lnTo>
                    <a:pt x="12630" y="14905"/>
                  </a:lnTo>
                  <a:lnTo>
                    <a:pt x="12630" y="16127"/>
                  </a:lnTo>
                  <a:lnTo>
                    <a:pt x="11374" y="16127"/>
                  </a:lnTo>
                  <a:lnTo>
                    <a:pt x="11374" y="14905"/>
                  </a:lnTo>
                  <a:moveTo>
                    <a:pt x="13993" y="14905"/>
                  </a:moveTo>
                  <a:lnTo>
                    <a:pt x="15249" y="14905"/>
                  </a:lnTo>
                  <a:lnTo>
                    <a:pt x="15249" y="16127"/>
                  </a:lnTo>
                  <a:lnTo>
                    <a:pt x="13993" y="16127"/>
                  </a:lnTo>
                  <a:lnTo>
                    <a:pt x="13993" y="14905"/>
                  </a:lnTo>
                  <a:moveTo>
                    <a:pt x="16649" y="14905"/>
                  </a:moveTo>
                  <a:lnTo>
                    <a:pt x="17904" y="14905"/>
                  </a:lnTo>
                  <a:lnTo>
                    <a:pt x="17904" y="16127"/>
                  </a:lnTo>
                  <a:lnTo>
                    <a:pt x="16649" y="16127"/>
                  </a:lnTo>
                  <a:lnTo>
                    <a:pt x="16649" y="14905"/>
                  </a:lnTo>
                  <a:moveTo>
                    <a:pt x="11374" y="16855"/>
                  </a:moveTo>
                  <a:lnTo>
                    <a:pt x="12630" y="16855"/>
                  </a:lnTo>
                  <a:lnTo>
                    <a:pt x="12630" y="18078"/>
                  </a:lnTo>
                  <a:lnTo>
                    <a:pt x="11374" y="18078"/>
                  </a:lnTo>
                  <a:lnTo>
                    <a:pt x="11374" y="16855"/>
                  </a:lnTo>
                  <a:moveTo>
                    <a:pt x="13993" y="16855"/>
                  </a:moveTo>
                  <a:lnTo>
                    <a:pt x="15249" y="16855"/>
                  </a:lnTo>
                  <a:lnTo>
                    <a:pt x="15249" y="18078"/>
                  </a:lnTo>
                  <a:lnTo>
                    <a:pt x="13993" y="18078"/>
                  </a:lnTo>
                  <a:lnTo>
                    <a:pt x="13993" y="16855"/>
                  </a:lnTo>
                  <a:moveTo>
                    <a:pt x="16649" y="16855"/>
                  </a:moveTo>
                  <a:lnTo>
                    <a:pt x="17904" y="16855"/>
                  </a:lnTo>
                  <a:lnTo>
                    <a:pt x="17904" y="18078"/>
                  </a:lnTo>
                  <a:lnTo>
                    <a:pt x="16649" y="18078"/>
                  </a:lnTo>
                  <a:lnTo>
                    <a:pt x="16649" y="16855"/>
                  </a:lnTo>
                </a:path>
              </a:pathLst>
            </a:custGeom>
            <a:solidFill>
              <a:srgbClr val="FFFFCC"/>
            </a:solidFill>
            <a:ln w="9525">
              <a:solidFill>
                <a:srgbClr val="000000"/>
              </a:solidFill>
              <a:miter lim="800000"/>
              <a:headEnd/>
              <a:tailEnd/>
            </a:ln>
          </p:spPr>
          <p:txBody>
            <a:bodyPr/>
            <a:lstStyle/>
            <a:p>
              <a:endParaRPr lang="el-GR"/>
            </a:p>
          </p:txBody>
        </p:sp>
        <p:sp>
          <p:nvSpPr>
            <p:cNvPr id="16" name="phone3"/>
            <p:cNvSpPr>
              <a:spLocks noEditPoints="1" noChangeArrowheads="1"/>
            </p:cNvSpPr>
            <p:nvPr/>
          </p:nvSpPr>
          <p:spPr bwMode="auto">
            <a:xfrm rot="-3035960">
              <a:off x="2991" y="1448"/>
              <a:ext cx="227" cy="24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190 w 21600"/>
                <a:gd name="T25" fmla="*/ 23474 h 21600"/>
                <a:gd name="T26" fmla="*/ 21410 w 21600"/>
                <a:gd name="T27" fmla="*/ 4052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10692" y="21600"/>
                  </a:moveTo>
                  <a:lnTo>
                    <a:pt x="21600" y="21600"/>
                  </a:lnTo>
                  <a:lnTo>
                    <a:pt x="21600" y="10684"/>
                  </a:lnTo>
                  <a:lnTo>
                    <a:pt x="21600" y="0"/>
                  </a:lnTo>
                  <a:lnTo>
                    <a:pt x="10190" y="0"/>
                  </a:lnTo>
                  <a:lnTo>
                    <a:pt x="0" y="0"/>
                  </a:lnTo>
                  <a:lnTo>
                    <a:pt x="0" y="10916"/>
                  </a:lnTo>
                  <a:lnTo>
                    <a:pt x="0" y="21600"/>
                  </a:lnTo>
                  <a:lnTo>
                    <a:pt x="10692" y="21600"/>
                  </a:lnTo>
                  <a:close/>
                </a:path>
                <a:path w="21600" h="21600" extrusionOk="0">
                  <a:moveTo>
                    <a:pt x="3552" y="13565"/>
                  </a:moveTo>
                  <a:lnTo>
                    <a:pt x="3552" y="14206"/>
                  </a:lnTo>
                  <a:lnTo>
                    <a:pt x="3409" y="14584"/>
                  </a:lnTo>
                  <a:lnTo>
                    <a:pt x="3050" y="15021"/>
                  </a:lnTo>
                  <a:lnTo>
                    <a:pt x="2619" y="15429"/>
                  </a:lnTo>
                  <a:lnTo>
                    <a:pt x="2296" y="15836"/>
                  </a:lnTo>
                  <a:lnTo>
                    <a:pt x="2045" y="16244"/>
                  </a:lnTo>
                  <a:lnTo>
                    <a:pt x="1902" y="16564"/>
                  </a:lnTo>
                  <a:lnTo>
                    <a:pt x="1794" y="17001"/>
                  </a:lnTo>
                  <a:lnTo>
                    <a:pt x="1830" y="17466"/>
                  </a:lnTo>
                  <a:lnTo>
                    <a:pt x="2009" y="17932"/>
                  </a:lnTo>
                  <a:lnTo>
                    <a:pt x="2260" y="18311"/>
                  </a:lnTo>
                  <a:lnTo>
                    <a:pt x="2548" y="18718"/>
                  </a:lnTo>
                  <a:lnTo>
                    <a:pt x="3050" y="19126"/>
                  </a:lnTo>
                  <a:lnTo>
                    <a:pt x="3552" y="19533"/>
                  </a:lnTo>
                  <a:lnTo>
                    <a:pt x="4342" y="19737"/>
                  </a:lnTo>
                  <a:lnTo>
                    <a:pt x="5095" y="19737"/>
                  </a:lnTo>
                  <a:lnTo>
                    <a:pt x="5849" y="19737"/>
                  </a:lnTo>
                  <a:lnTo>
                    <a:pt x="6351" y="19533"/>
                  </a:lnTo>
                  <a:lnTo>
                    <a:pt x="7140" y="19126"/>
                  </a:lnTo>
                  <a:lnTo>
                    <a:pt x="7535" y="18747"/>
                  </a:lnTo>
                  <a:lnTo>
                    <a:pt x="7894" y="18311"/>
                  </a:lnTo>
                  <a:lnTo>
                    <a:pt x="8145" y="17903"/>
                  </a:lnTo>
                  <a:lnTo>
                    <a:pt x="8324" y="17408"/>
                  </a:lnTo>
                  <a:lnTo>
                    <a:pt x="8324" y="16942"/>
                  </a:lnTo>
                  <a:lnTo>
                    <a:pt x="8252" y="16593"/>
                  </a:lnTo>
                  <a:lnTo>
                    <a:pt x="8145" y="16244"/>
                  </a:lnTo>
                  <a:lnTo>
                    <a:pt x="7894" y="15836"/>
                  </a:lnTo>
                  <a:lnTo>
                    <a:pt x="7571" y="15429"/>
                  </a:lnTo>
                  <a:lnTo>
                    <a:pt x="7140" y="15021"/>
                  </a:lnTo>
                  <a:lnTo>
                    <a:pt x="6853" y="14613"/>
                  </a:lnTo>
                  <a:lnTo>
                    <a:pt x="6602" y="14206"/>
                  </a:lnTo>
                  <a:lnTo>
                    <a:pt x="6602" y="13565"/>
                  </a:lnTo>
                  <a:lnTo>
                    <a:pt x="6602" y="8035"/>
                  </a:lnTo>
                  <a:lnTo>
                    <a:pt x="6602" y="7598"/>
                  </a:lnTo>
                  <a:lnTo>
                    <a:pt x="6853" y="6987"/>
                  </a:lnTo>
                  <a:lnTo>
                    <a:pt x="7212" y="6579"/>
                  </a:lnTo>
                  <a:lnTo>
                    <a:pt x="7643" y="6171"/>
                  </a:lnTo>
                  <a:lnTo>
                    <a:pt x="7894" y="5764"/>
                  </a:lnTo>
                  <a:lnTo>
                    <a:pt x="8037" y="5531"/>
                  </a:lnTo>
                  <a:lnTo>
                    <a:pt x="8252" y="5153"/>
                  </a:lnTo>
                  <a:lnTo>
                    <a:pt x="8360" y="4599"/>
                  </a:lnTo>
                  <a:lnTo>
                    <a:pt x="8288" y="4134"/>
                  </a:lnTo>
                  <a:lnTo>
                    <a:pt x="8145" y="3697"/>
                  </a:lnTo>
                  <a:lnTo>
                    <a:pt x="7894" y="3289"/>
                  </a:lnTo>
                  <a:lnTo>
                    <a:pt x="7499" y="2853"/>
                  </a:lnTo>
                  <a:lnTo>
                    <a:pt x="7033" y="2533"/>
                  </a:lnTo>
                  <a:lnTo>
                    <a:pt x="6387" y="2242"/>
                  </a:lnTo>
                  <a:lnTo>
                    <a:pt x="5849" y="2067"/>
                  </a:lnTo>
                  <a:lnTo>
                    <a:pt x="5095" y="1950"/>
                  </a:lnTo>
                  <a:lnTo>
                    <a:pt x="4234" y="2038"/>
                  </a:lnTo>
                  <a:lnTo>
                    <a:pt x="3552" y="2271"/>
                  </a:lnTo>
                  <a:lnTo>
                    <a:pt x="3050" y="2504"/>
                  </a:lnTo>
                  <a:lnTo>
                    <a:pt x="2548" y="2882"/>
                  </a:lnTo>
                  <a:lnTo>
                    <a:pt x="2225" y="3231"/>
                  </a:lnTo>
                  <a:lnTo>
                    <a:pt x="1973" y="3697"/>
                  </a:lnTo>
                  <a:lnTo>
                    <a:pt x="1794" y="4308"/>
                  </a:lnTo>
                  <a:lnTo>
                    <a:pt x="1794" y="4745"/>
                  </a:lnTo>
                  <a:lnTo>
                    <a:pt x="1866" y="5123"/>
                  </a:lnTo>
                  <a:lnTo>
                    <a:pt x="2045" y="5560"/>
                  </a:lnTo>
                  <a:lnTo>
                    <a:pt x="2296" y="5851"/>
                  </a:lnTo>
                  <a:lnTo>
                    <a:pt x="2548" y="6171"/>
                  </a:lnTo>
                  <a:lnTo>
                    <a:pt x="3014" y="6608"/>
                  </a:lnTo>
                  <a:lnTo>
                    <a:pt x="3301" y="6987"/>
                  </a:lnTo>
                  <a:lnTo>
                    <a:pt x="3552" y="7598"/>
                  </a:lnTo>
                  <a:lnTo>
                    <a:pt x="3552" y="8035"/>
                  </a:lnTo>
                  <a:lnTo>
                    <a:pt x="3552" y="13565"/>
                  </a:lnTo>
                  <a:close/>
                </a:path>
                <a:path w="21600" h="21600" extrusionOk="0">
                  <a:moveTo>
                    <a:pt x="10154" y="1863"/>
                  </a:moveTo>
                  <a:lnTo>
                    <a:pt x="19088" y="1863"/>
                  </a:lnTo>
                  <a:lnTo>
                    <a:pt x="19088" y="8238"/>
                  </a:lnTo>
                  <a:lnTo>
                    <a:pt x="10154" y="8238"/>
                  </a:lnTo>
                  <a:lnTo>
                    <a:pt x="10154" y="1863"/>
                  </a:lnTo>
                  <a:moveTo>
                    <a:pt x="10441" y="10101"/>
                  </a:moveTo>
                  <a:lnTo>
                    <a:pt x="10441" y="9461"/>
                  </a:lnTo>
                  <a:lnTo>
                    <a:pt x="18837" y="9461"/>
                  </a:lnTo>
                  <a:lnTo>
                    <a:pt x="18837" y="10101"/>
                  </a:lnTo>
                  <a:lnTo>
                    <a:pt x="10441" y="10101"/>
                  </a:lnTo>
                  <a:moveTo>
                    <a:pt x="11374" y="11004"/>
                  </a:moveTo>
                  <a:lnTo>
                    <a:pt x="12630" y="11004"/>
                  </a:lnTo>
                  <a:lnTo>
                    <a:pt x="12630" y="12226"/>
                  </a:lnTo>
                  <a:lnTo>
                    <a:pt x="11374" y="12226"/>
                  </a:lnTo>
                  <a:lnTo>
                    <a:pt x="11374" y="11004"/>
                  </a:lnTo>
                  <a:moveTo>
                    <a:pt x="13993" y="11004"/>
                  </a:moveTo>
                  <a:lnTo>
                    <a:pt x="15249" y="11004"/>
                  </a:lnTo>
                  <a:lnTo>
                    <a:pt x="15249" y="12226"/>
                  </a:lnTo>
                  <a:lnTo>
                    <a:pt x="13993" y="12226"/>
                  </a:lnTo>
                  <a:lnTo>
                    <a:pt x="13993" y="11004"/>
                  </a:lnTo>
                  <a:moveTo>
                    <a:pt x="16649" y="11004"/>
                  </a:moveTo>
                  <a:lnTo>
                    <a:pt x="17904" y="11004"/>
                  </a:lnTo>
                  <a:lnTo>
                    <a:pt x="17904" y="12226"/>
                  </a:lnTo>
                  <a:lnTo>
                    <a:pt x="16649" y="12226"/>
                  </a:lnTo>
                  <a:lnTo>
                    <a:pt x="16649" y="11004"/>
                  </a:lnTo>
                  <a:moveTo>
                    <a:pt x="11374" y="12954"/>
                  </a:moveTo>
                  <a:lnTo>
                    <a:pt x="12630" y="12954"/>
                  </a:lnTo>
                  <a:lnTo>
                    <a:pt x="12630" y="14177"/>
                  </a:lnTo>
                  <a:lnTo>
                    <a:pt x="11374" y="14177"/>
                  </a:lnTo>
                  <a:lnTo>
                    <a:pt x="11374" y="12954"/>
                  </a:lnTo>
                  <a:moveTo>
                    <a:pt x="13993" y="12954"/>
                  </a:moveTo>
                  <a:lnTo>
                    <a:pt x="15249" y="12954"/>
                  </a:lnTo>
                  <a:lnTo>
                    <a:pt x="15249" y="14177"/>
                  </a:lnTo>
                  <a:lnTo>
                    <a:pt x="13993" y="14177"/>
                  </a:lnTo>
                  <a:lnTo>
                    <a:pt x="13993" y="12954"/>
                  </a:lnTo>
                  <a:moveTo>
                    <a:pt x="16649" y="12954"/>
                  </a:moveTo>
                  <a:lnTo>
                    <a:pt x="17904" y="12954"/>
                  </a:lnTo>
                  <a:lnTo>
                    <a:pt x="17904" y="14177"/>
                  </a:lnTo>
                  <a:lnTo>
                    <a:pt x="16649" y="14177"/>
                  </a:lnTo>
                  <a:lnTo>
                    <a:pt x="16649" y="12954"/>
                  </a:lnTo>
                  <a:moveTo>
                    <a:pt x="11374" y="14905"/>
                  </a:moveTo>
                  <a:lnTo>
                    <a:pt x="12630" y="14905"/>
                  </a:lnTo>
                  <a:lnTo>
                    <a:pt x="12630" y="16127"/>
                  </a:lnTo>
                  <a:lnTo>
                    <a:pt x="11374" y="16127"/>
                  </a:lnTo>
                  <a:lnTo>
                    <a:pt x="11374" y="14905"/>
                  </a:lnTo>
                  <a:moveTo>
                    <a:pt x="13993" y="14905"/>
                  </a:moveTo>
                  <a:lnTo>
                    <a:pt x="15249" y="14905"/>
                  </a:lnTo>
                  <a:lnTo>
                    <a:pt x="15249" y="16127"/>
                  </a:lnTo>
                  <a:lnTo>
                    <a:pt x="13993" y="16127"/>
                  </a:lnTo>
                  <a:lnTo>
                    <a:pt x="13993" y="14905"/>
                  </a:lnTo>
                  <a:moveTo>
                    <a:pt x="16649" y="14905"/>
                  </a:moveTo>
                  <a:lnTo>
                    <a:pt x="17904" y="14905"/>
                  </a:lnTo>
                  <a:lnTo>
                    <a:pt x="17904" y="16127"/>
                  </a:lnTo>
                  <a:lnTo>
                    <a:pt x="16649" y="16127"/>
                  </a:lnTo>
                  <a:lnTo>
                    <a:pt x="16649" y="14905"/>
                  </a:lnTo>
                  <a:moveTo>
                    <a:pt x="11374" y="16855"/>
                  </a:moveTo>
                  <a:lnTo>
                    <a:pt x="12630" y="16855"/>
                  </a:lnTo>
                  <a:lnTo>
                    <a:pt x="12630" y="18078"/>
                  </a:lnTo>
                  <a:lnTo>
                    <a:pt x="11374" y="18078"/>
                  </a:lnTo>
                  <a:lnTo>
                    <a:pt x="11374" y="16855"/>
                  </a:lnTo>
                  <a:moveTo>
                    <a:pt x="13993" y="16855"/>
                  </a:moveTo>
                  <a:lnTo>
                    <a:pt x="15249" y="16855"/>
                  </a:lnTo>
                  <a:lnTo>
                    <a:pt x="15249" y="18078"/>
                  </a:lnTo>
                  <a:lnTo>
                    <a:pt x="13993" y="18078"/>
                  </a:lnTo>
                  <a:lnTo>
                    <a:pt x="13993" y="16855"/>
                  </a:lnTo>
                  <a:moveTo>
                    <a:pt x="16649" y="16855"/>
                  </a:moveTo>
                  <a:lnTo>
                    <a:pt x="17904" y="16855"/>
                  </a:lnTo>
                  <a:lnTo>
                    <a:pt x="17904" y="18078"/>
                  </a:lnTo>
                  <a:lnTo>
                    <a:pt x="16649" y="18078"/>
                  </a:lnTo>
                  <a:lnTo>
                    <a:pt x="16649" y="16855"/>
                  </a:lnTo>
                </a:path>
              </a:pathLst>
            </a:custGeom>
            <a:solidFill>
              <a:srgbClr val="FFFFCC"/>
            </a:solidFill>
            <a:ln w="9525">
              <a:solidFill>
                <a:srgbClr val="000000"/>
              </a:solidFill>
              <a:miter lim="800000"/>
              <a:headEnd/>
              <a:tailEnd/>
            </a:ln>
          </p:spPr>
          <p:txBody>
            <a:bodyPr/>
            <a:lstStyle/>
            <a:p>
              <a:endParaRPr lang="el-GR"/>
            </a:p>
          </p:txBody>
        </p:sp>
        <p:grpSp>
          <p:nvGrpSpPr>
            <p:cNvPr id="17" name="Group 19"/>
            <p:cNvGrpSpPr>
              <a:grpSpLocks/>
            </p:cNvGrpSpPr>
            <p:nvPr/>
          </p:nvGrpSpPr>
          <p:grpSpPr bwMode="auto">
            <a:xfrm rot="-5130894">
              <a:off x="2789" y="1797"/>
              <a:ext cx="227" cy="318"/>
              <a:chOff x="295" y="2432"/>
              <a:chExt cx="635" cy="953"/>
            </a:xfrm>
          </p:grpSpPr>
          <p:sp>
            <p:nvSpPr>
              <p:cNvPr id="22" name="Rectangle 20"/>
              <p:cNvSpPr>
                <a:spLocks noChangeArrowheads="1"/>
              </p:cNvSpPr>
              <p:nvPr/>
            </p:nvSpPr>
            <p:spPr bwMode="auto">
              <a:xfrm>
                <a:off x="657" y="3022"/>
                <a:ext cx="273" cy="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endParaRPr lang="el-GR" altLang="el-GR" sz="2400">
                  <a:latin typeface="Times New Roman" pitchFamily="18" charset="0"/>
                </a:endParaRPr>
              </a:p>
            </p:txBody>
          </p:sp>
          <p:sp>
            <p:nvSpPr>
              <p:cNvPr id="23" name="Rectangle 21"/>
              <p:cNvSpPr>
                <a:spLocks noChangeArrowheads="1"/>
              </p:cNvSpPr>
              <p:nvPr/>
            </p:nvSpPr>
            <p:spPr bwMode="auto">
              <a:xfrm>
                <a:off x="295" y="2432"/>
                <a:ext cx="544" cy="86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endParaRPr lang="el-GR" altLang="el-GR" sz="2400">
                  <a:latin typeface="Times New Roman" pitchFamily="18" charset="0"/>
                </a:endParaRPr>
              </a:p>
            </p:txBody>
          </p:sp>
          <p:sp>
            <p:nvSpPr>
              <p:cNvPr id="24" name="Line 22"/>
              <p:cNvSpPr>
                <a:spLocks noChangeShapeType="1"/>
              </p:cNvSpPr>
              <p:nvPr/>
            </p:nvSpPr>
            <p:spPr bwMode="auto">
              <a:xfrm>
                <a:off x="385" y="2568"/>
                <a:ext cx="1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l-GR"/>
              </a:p>
            </p:txBody>
          </p:sp>
          <p:sp>
            <p:nvSpPr>
              <p:cNvPr id="25" name="Line 23"/>
              <p:cNvSpPr>
                <a:spLocks noChangeShapeType="1"/>
              </p:cNvSpPr>
              <p:nvPr/>
            </p:nvSpPr>
            <p:spPr bwMode="auto">
              <a:xfrm>
                <a:off x="385" y="2659"/>
                <a:ext cx="1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l-GR"/>
              </a:p>
            </p:txBody>
          </p:sp>
          <p:sp>
            <p:nvSpPr>
              <p:cNvPr id="26" name="Line 24"/>
              <p:cNvSpPr>
                <a:spLocks noChangeShapeType="1"/>
              </p:cNvSpPr>
              <p:nvPr/>
            </p:nvSpPr>
            <p:spPr bwMode="auto">
              <a:xfrm>
                <a:off x="385" y="2750"/>
                <a:ext cx="1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l-GR"/>
              </a:p>
            </p:txBody>
          </p:sp>
          <p:sp>
            <p:nvSpPr>
              <p:cNvPr id="27" name="Line 25"/>
              <p:cNvSpPr>
                <a:spLocks noChangeShapeType="1"/>
              </p:cNvSpPr>
              <p:nvPr/>
            </p:nvSpPr>
            <p:spPr bwMode="auto">
              <a:xfrm>
                <a:off x="385" y="2840"/>
                <a:ext cx="1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l-GR"/>
              </a:p>
            </p:txBody>
          </p:sp>
          <p:sp>
            <p:nvSpPr>
              <p:cNvPr id="28" name="Line 26"/>
              <p:cNvSpPr>
                <a:spLocks noChangeShapeType="1"/>
              </p:cNvSpPr>
              <p:nvPr/>
            </p:nvSpPr>
            <p:spPr bwMode="auto">
              <a:xfrm>
                <a:off x="385" y="2931"/>
                <a:ext cx="3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l-GR"/>
              </a:p>
            </p:txBody>
          </p:sp>
          <p:sp>
            <p:nvSpPr>
              <p:cNvPr id="29" name="Line 27"/>
              <p:cNvSpPr>
                <a:spLocks noChangeShapeType="1"/>
              </p:cNvSpPr>
              <p:nvPr/>
            </p:nvSpPr>
            <p:spPr bwMode="auto">
              <a:xfrm>
                <a:off x="385" y="3022"/>
                <a:ext cx="3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l-GR"/>
              </a:p>
            </p:txBody>
          </p:sp>
          <p:sp>
            <p:nvSpPr>
              <p:cNvPr id="30" name="Line 28"/>
              <p:cNvSpPr>
                <a:spLocks noChangeShapeType="1"/>
              </p:cNvSpPr>
              <p:nvPr/>
            </p:nvSpPr>
            <p:spPr bwMode="auto">
              <a:xfrm>
                <a:off x="385" y="3113"/>
                <a:ext cx="3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l-GR"/>
              </a:p>
            </p:txBody>
          </p:sp>
          <p:sp>
            <p:nvSpPr>
              <p:cNvPr id="31" name="Line 29"/>
              <p:cNvSpPr>
                <a:spLocks noChangeShapeType="1"/>
              </p:cNvSpPr>
              <p:nvPr/>
            </p:nvSpPr>
            <p:spPr bwMode="auto">
              <a:xfrm>
                <a:off x="385" y="3203"/>
                <a:ext cx="3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l-GR"/>
              </a:p>
            </p:txBody>
          </p:sp>
        </p:grpSp>
        <p:sp>
          <p:nvSpPr>
            <p:cNvPr id="18" name="Text Box 30"/>
            <p:cNvSpPr txBox="1">
              <a:spLocks noChangeArrowheads="1"/>
            </p:cNvSpPr>
            <p:nvPr/>
          </p:nvSpPr>
          <p:spPr bwMode="auto">
            <a:xfrm>
              <a:off x="3655" y="1673"/>
              <a:ext cx="368" cy="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r>
                <a:rPr lang="el-GR" altLang="el-GR" sz="1600" dirty="0">
                  <a:solidFill>
                    <a:schemeClr val="tx2"/>
                  </a:solidFill>
                  <a:latin typeface="+mn-lt"/>
                </a:rPr>
                <a:t>Γιατρός</a:t>
              </a:r>
            </a:p>
          </p:txBody>
        </p:sp>
        <p:sp>
          <p:nvSpPr>
            <p:cNvPr id="19" name="Text Box 31"/>
            <p:cNvSpPr txBox="1">
              <a:spLocks noChangeArrowheads="1"/>
            </p:cNvSpPr>
            <p:nvPr/>
          </p:nvSpPr>
          <p:spPr bwMode="auto">
            <a:xfrm>
              <a:off x="1370" y="1661"/>
              <a:ext cx="445" cy="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r>
                <a:rPr lang="el-GR" altLang="el-GR" sz="1600" dirty="0">
                  <a:solidFill>
                    <a:schemeClr val="tx2"/>
                  </a:solidFill>
                  <a:latin typeface="+mn-lt"/>
                </a:rPr>
                <a:t>Χειριστής</a:t>
              </a:r>
            </a:p>
          </p:txBody>
        </p:sp>
        <p:sp>
          <p:nvSpPr>
            <p:cNvPr id="20" name="Text Box 32"/>
            <p:cNvSpPr txBox="1">
              <a:spLocks noChangeArrowheads="1"/>
            </p:cNvSpPr>
            <p:nvPr/>
          </p:nvSpPr>
          <p:spPr bwMode="auto">
            <a:xfrm>
              <a:off x="3596" y="2535"/>
              <a:ext cx="645" cy="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r>
                <a:rPr lang="el-GR" altLang="el-GR" sz="1600" dirty="0">
                  <a:solidFill>
                    <a:schemeClr val="tx2"/>
                  </a:solidFill>
                  <a:latin typeface="+mn-lt"/>
                </a:rPr>
                <a:t>Φόρμα Κλήσης</a:t>
              </a:r>
            </a:p>
          </p:txBody>
        </p:sp>
        <p:sp>
          <p:nvSpPr>
            <p:cNvPr id="21" name="Line 33"/>
            <p:cNvSpPr>
              <a:spLocks noChangeShapeType="1"/>
            </p:cNvSpPr>
            <p:nvPr/>
          </p:nvSpPr>
          <p:spPr bwMode="auto">
            <a:xfrm flipH="1" flipV="1">
              <a:off x="3061" y="2115"/>
              <a:ext cx="499" cy="45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l-GR"/>
            </a:p>
          </p:txBody>
        </p:sp>
      </p:grpSp>
    </p:spTree>
    <p:extLst>
      <p:ext uri="{BB962C8B-B14F-4D97-AF65-F5344CB8AC3E}">
        <p14:creationId xmlns:p14="http://schemas.microsoft.com/office/powerpoint/2010/main" val="3033146985"/>
      </p:ext>
    </p:extLst>
  </p:cSld>
  <p:clrMapOvr>
    <a:masterClrMapping/>
  </p:clrMapOvr>
  <p:transition spd="med">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Η διαδικασία του σχεδιασμού</a:t>
            </a:r>
            <a:endParaRPr lang="el-GR" dirty="0"/>
          </a:p>
        </p:txBody>
      </p:sp>
      <p:sp>
        <p:nvSpPr>
          <p:cNvPr id="4" name="Θέση υποσέλιδου 3"/>
          <p:cNvSpPr>
            <a:spLocks noGrp="1"/>
          </p:cNvSpPr>
          <p:nvPr>
            <p:ph type="ftr" sz="quarter" idx="11"/>
          </p:nvPr>
        </p:nvSpPr>
        <p:spPr/>
        <p:txBody>
          <a:bodyPr/>
          <a:lstStyle/>
          <a:p>
            <a:pPr>
              <a:defRPr/>
            </a:pPr>
            <a:r>
              <a:rPr lang="el-GR" smtClean="0"/>
              <a:t>Εργονομία - ΕΜΠ - Χρηστοκεντρικός Σχεδιασμός</a:t>
            </a:r>
            <a:endParaRPr lang="en-GB" dirty="0"/>
          </a:p>
        </p:txBody>
      </p:sp>
      <p:sp>
        <p:nvSpPr>
          <p:cNvPr id="5" name="Θέση αριθμού διαφάνειας 4"/>
          <p:cNvSpPr>
            <a:spLocks noGrp="1"/>
          </p:cNvSpPr>
          <p:nvPr>
            <p:ph type="sldNum" sz="quarter" idx="12"/>
          </p:nvPr>
        </p:nvSpPr>
        <p:spPr/>
        <p:txBody>
          <a:bodyPr/>
          <a:lstStyle/>
          <a:p>
            <a:pPr>
              <a:defRPr/>
            </a:pPr>
            <a:fld id="{66B988B7-2139-4CED-ACDB-0CAF520E1758}" type="slidenum">
              <a:rPr lang="en-GB" smtClean="0"/>
              <a:pPr>
                <a:defRPr/>
              </a:pPr>
              <a:t>64</a:t>
            </a:fld>
            <a:endParaRPr lang="en-GB" dirty="0"/>
          </a:p>
        </p:txBody>
      </p:sp>
      <p:sp>
        <p:nvSpPr>
          <p:cNvPr id="6" name="Rectangle 3"/>
          <p:cNvSpPr>
            <a:spLocks noChangeArrowheads="1"/>
          </p:cNvSpPr>
          <p:nvPr/>
        </p:nvSpPr>
        <p:spPr bwMode="auto">
          <a:xfrm>
            <a:off x="539552" y="1772816"/>
            <a:ext cx="829514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indent="-215900" eaLnBrk="0" hangingPunct="0">
              <a:spcBef>
                <a:spcPct val="20000"/>
              </a:spcBef>
              <a:buChar char="•"/>
              <a:tabLst>
                <a:tab pos="228600" algn="l"/>
              </a:tabLst>
              <a:defRPr sz="3200">
                <a:solidFill>
                  <a:schemeClr val="tx1"/>
                </a:solidFill>
                <a:latin typeface="Times New Roman" pitchFamily="18" charset="0"/>
              </a:defRPr>
            </a:lvl1pPr>
            <a:lvl2pPr marL="742950" indent="-285750" eaLnBrk="0" hangingPunct="0">
              <a:spcBef>
                <a:spcPct val="20000"/>
              </a:spcBef>
              <a:buChar char="–"/>
              <a:tabLst>
                <a:tab pos="228600" algn="l"/>
              </a:tabLst>
              <a:defRPr sz="2800">
                <a:solidFill>
                  <a:schemeClr val="tx1"/>
                </a:solidFill>
                <a:latin typeface="Times New Roman" pitchFamily="18" charset="0"/>
              </a:defRPr>
            </a:lvl2pPr>
            <a:lvl3pPr marL="1143000" indent="-228600" eaLnBrk="0" hangingPunct="0">
              <a:spcBef>
                <a:spcPct val="20000"/>
              </a:spcBef>
              <a:buChar char="•"/>
              <a:tabLst>
                <a:tab pos="228600" algn="l"/>
              </a:tabLst>
              <a:defRPr sz="2400">
                <a:solidFill>
                  <a:schemeClr val="tx1"/>
                </a:solidFill>
                <a:latin typeface="Times New Roman" pitchFamily="18" charset="0"/>
              </a:defRPr>
            </a:lvl3pPr>
            <a:lvl4pPr marL="1600200" indent="-228600" eaLnBrk="0" hangingPunct="0">
              <a:spcBef>
                <a:spcPct val="20000"/>
              </a:spcBef>
              <a:buChar char="–"/>
              <a:tabLst>
                <a:tab pos="228600" algn="l"/>
              </a:tabLst>
              <a:defRPr sz="2000">
                <a:solidFill>
                  <a:schemeClr val="tx1"/>
                </a:solidFill>
                <a:latin typeface="Times New Roman" pitchFamily="18" charset="0"/>
              </a:defRPr>
            </a:lvl4pPr>
            <a:lvl5pPr marL="2057400" indent="-228600" eaLnBrk="0" hangingPunct="0">
              <a:spcBef>
                <a:spcPct val="20000"/>
              </a:spcBef>
              <a:buChar char="»"/>
              <a:tabLst>
                <a:tab pos="228600" algn="l"/>
              </a:tabLst>
              <a:defRPr sz="2000">
                <a:solidFill>
                  <a:schemeClr val="tx1"/>
                </a:solidFill>
                <a:latin typeface="Times New Roman" pitchFamily="18" charset="0"/>
              </a:defRPr>
            </a:lvl5pPr>
            <a:lvl6pPr marL="2514600" indent="-228600" eaLnBrk="0" fontAlgn="base" hangingPunct="0">
              <a:spcBef>
                <a:spcPct val="20000"/>
              </a:spcBef>
              <a:spcAft>
                <a:spcPct val="0"/>
              </a:spcAft>
              <a:buChar char="»"/>
              <a:tabLst>
                <a:tab pos="228600" algn="l"/>
              </a:tabLst>
              <a:defRPr sz="2000">
                <a:solidFill>
                  <a:schemeClr val="tx1"/>
                </a:solidFill>
                <a:latin typeface="Times New Roman" pitchFamily="18" charset="0"/>
              </a:defRPr>
            </a:lvl6pPr>
            <a:lvl7pPr marL="2971800" indent="-228600" eaLnBrk="0" fontAlgn="base" hangingPunct="0">
              <a:spcBef>
                <a:spcPct val="20000"/>
              </a:spcBef>
              <a:spcAft>
                <a:spcPct val="0"/>
              </a:spcAft>
              <a:buChar char="»"/>
              <a:tabLst>
                <a:tab pos="228600" algn="l"/>
              </a:tabLst>
              <a:defRPr sz="2000">
                <a:solidFill>
                  <a:schemeClr val="tx1"/>
                </a:solidFill>
                <a:latin typeface="Times New Roman" pitchFamily="18" charset="0"/>
              </a:defRPr>
            </a:lvl7pPr>
            <a:lvl8pPr marL="3429000" indent="-228600" eaLnBrk="0" fontAlgn="base" hangingPunct="0">
              <a:spcBef>
                <a:spcPct val="20000"/>
              </a:spcBef>
              <a:spcAft>
                <a:spcPct val="0"/>
              </a:spcAft>
              <a:buChar char="»"/>
              <a:tabLst>
                <a:tab pos="228600" algn="l"/>
              </a:tabLst>
              <a:defRPr sz="2000">
                <a:solidFill>
                  <a:schemeClr val="tx1"/>
                </a:solidFill>
                <a:latin typeface="Times New Roman" pitchFamily="18" charset="0"/>
              </a:defRPr>
            </a:lvl8pPr>
            <a:lvl9pPr marL="3886200" indent="-228600" eaLnBrk="0" fontAlgn="base" hangingPunct="0">
              <a:spcBef>
                <a:spcPct val="20000"/>
              </a:spcBef>
              <a:spcAft>
                <a:spcPct val="0"/>
              </a:spcAft>
              <a:buChar char="»"/>
              <a:tabLst>
                <a:tab pos="228600" algn="l"/>
              </a:tabLst>
              <a:defRPr sz="2000">
                <a:solidFill>
                  <a:schemeClr val="tx1"/>
                </a:solidFill>
                <a:latin typeface="Times New Roman" pitchFamily="18" charset="0"/>
              </a:defRPr>
            </a:lvl9pPr>
          </a:lstStyle>
          <a:p>
            <a:pPr indent="0" algn="l">
              <a:spcBef>
                <a:spcPct val="0"/>
              </a:spcBef>
              <a:buNone/>
              <a:defRPr/>
            </a:pPr>
            <a:r>
              <a:rPr lang="el-GR" altLang="el-GR" sz="2000" b="0" dirty="0" smtClean="0">
                <a:latin typeface="+mn-lt"/>
              </a:rPr>
              <a:t>Α’ φάση -&gt; διεξοδική ανάλυση εργασίας η οποία αποτέλεσε τη βάση για τη διατύπωση των απαιτήσεων. (</a:t>
            </a:r>
            <a:r>
              <a:rPr lang="en-US" altLang="el-GR" sz="2000" b="0" dirty="0" smtClean="0">
                <a:latin typeface="+mn-lt"/>
              </a:rPr>
              <a:t>User Requirements analysis based on Work Analysis)</a:t>
            </a:r>
            <a:endParaRPr lang="el-GR" altLang="el-GR" sz="2000" b="0" dirty="0">
              <a:latin typeface="+mn-lt"/>
            </a:endParaRPr>
          </a:p>
          <a:p>
            <a:pPr indent="0" algn="l">
              <a:spcBef>
                <a:spcPct val="0"/>
              </a:spcBef>
              <a:buNone/>
              <a:defRPr/>
            </a:pPr>
            <a:endParaRPr lang="el-GR" altLang="el-GR" sz="2000" b="0" dirty="0" smtClean="0">
              <a:latin typeface="+mn-lt"/>
            </a:endParaRPr>
          </a:p>
          <a:p>
            <a:pPr indent="0" algn="l">
              <a:spcBef>
                <a:spcPct val="0"/>
              </a:spcBef>
              <a:buNone/>
              <a:defRPr/>
            </a:pPr>
            <a:r>
              <a:rPr lang="el-GR" altLang="el-GR" sz="2000" b="0" dirty="0" smtClean="0">
                <a:latin typeface="+mn-lt"/>
              </a:rPr>
              <a:t>Οι τεχνικές που χρησιμοποιήθηκαν ήταν</a:t>
            </a:r>
            <a:r>
              <a:rPr lang="el-GR" altLang="el-GR" sz="2000" b="0" dirty="0">
                <a:latin typeface="+mn-lt"/>
              </a:rPr>
              <a:t>:</a:t>
            </a:r>
            <a:endParaRPr lang="el-GR" altLang="el-GR" sz="2000" b="0" dirty="0" smtClean="0">
              <a:latin typeface="+mn-lt"/>
            </a:endParaRPr>
          </a:p>
          <a:p>
            <a:pPr marL="342900" indent="-342900" algn="l">
              <a:spcBef>
                <a:spcPct val="0"/>
              </a:spcBef>
              <a:defRPr/>
            </a:pPr>
            <a:r>
              <a:rPr lang="el-GR" altLang="el-GR" sz="2000" b="0" dirty="0" smtClean="0">
                <a:latin typeface="+mn-lt"/>
              </a:rPr>
              <a:t>παρατηρήσεις πεδίου</a:t>
            </a:r>
            <a:r>
              <a:rPr lang="en-US" altLang="el-GR" sz="2000" b="0" dirty="0" smtClean="0">
                <a:latin typeface="+mn-lt"/>
              </a:rPr>
              <a:t> </a:t>
            </a:r>
            <a:endParaRPr lang="el-GR" altLang="el-GR" sz="2000" b="0" dirty="0" smtClean="0">
              <a:latin typeface="+mn-lt"/>
            </a:endParaRPr>
          </a:p>
          <a:p>
            <a:pPr marL="342900" indent="-342900" algn="l">
              <a:spcBef>
                <a:spcPct val="0"/>
              </a:spcBef>
              <a:defRPr/>
            </a:pPr>
            <a:r>
              <a:rPr lang="el-GR" altLang="el-GR" sz="2000" b="0" dirty="0" smtClean="0">
                <a:latin typeface="+mn-lt"/>
              </a:rPr>
              <a:t>συνεντεύξεις με όλους τους μελλοντικούς χρήστες</a:t>
            </a:r>
          </a:p>
          <a:p>
            <a:pPr marL="342900" indent="-342900" algn="l">
              <a:spcBef>
                <a:spcPct val="0"/>
              </a:spcBef>
              <a:defRPr/>
            </a:pPr>
            <a:r>
              <a:rPr lang="el-GR" altLang="el-GR" sz="2000" b="0" dirty="0" smtClean="0">
                <a:latin typeface="+mn-lt"/>
              </a:rPr>
              <a:t>ανάλυση παλαιών εγγραφών στις φόρμες κλήσης (</a:t>
            </a:r>
            <a:r>
              <a:rPr lang="en-US" altLang="el-GR" sz="2000" b="0" dirty="0" smtClean="0">
                <a:latin typeface="+mn-lt"/>
              </a:rPr>
              <a:t>MCF</a:t>
            </a:r>
            <a:r>
              <a:rPr lang="el-GR" altLang="el-GR" sz="2000" b="0" dirty="0">
                <a:latin typeface="+mn-lt"/>
              </a:rPr>
              <a:t>)</a:t>
            </a:r>
            <a:endParaRPr lang="en-US" altLang="el-GR" sz="2000" b="0" dirty="0" smtClean="0">
              <a:latin typeface="+mn-lt"/>
              <a:cs typeface="Times New Roman" pitchFamily="18" charset="0"/>
            </a:endParaRPr>
          </a:p>
          <a:p>
            <a:pPr indent="0" algn="l">
              <a:spcBef>
                <a:spcPct val="0"/>
              </a:spcBef>
              <a:buNone/>
              <a:defRPr/>
            </a:pPr>
            <a:endParaRPr lang="el-GR" altLang="el-GR" sz="2000" b="0" dirty="0" smtClean="0">
              <a:latin typeface="+mn-lt"/>
            </a:endParaRPr>
          </a:p>
        </p:txBody>
      </p:sp>
    </p:spTree>
    <p:extLst>
      <p:ext uri="{BB962C8B-B14F-4D97-AF65-F5344CB8AC3E}">
        <p14:creationId xmlns:p14="http://schemas.microsoft.com/office/powerpoint/2010/main" val="3879290720"/>
      </p:ext>
    </p:extLst>
  </p:cSld>
  <p:clrMapOvr>
    <a:masterClrMapping/>
  </p:clrMapOvr>
  <p:transition spd="med">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Η χάρτινη φόρμα ιατρικής κλήσης</a:t>
            </a:r>
            <a:endParaRPr lang="el-GR" dirty="0"/>
          </a:p>
        </p:txBody>
      </p:sp>
      <p:sp>
        <p:nvSpPr>
          <p:cNvPr id="4" name="Θέση υποσέλιδου 3"/>
          <p:cNvSpPr>
            <a:spLocks noGrp="1"/>
          </p:cNvSpPr>
          <p:nvPr>
            <p:ph type="ftr" sz="quarter" idx="11"/>
          </p:nvPr>
        </p:nvSpPr>
        <p:spPr/>
        <p:txBody>
          <a:bodyPr/>
          <a:lstStyle/>
          <a:p>
            <a:pPr>
              <a:defRPr/>
            </a:pPr>
            <a:r>
              <a:rPr lang="el-GR" smtClean="0"/>
              <a:t>Εργονομία - ΕΜΠ - Χρηστοκεντρικός Σχεδιασμός</a:t>
            </a:r>
            <a:endParaRPr lang="en-GB" dirty="0"/>
          </a:p>
        </p:txBody>
      </p:sp>
      <p:sp>
        <p:nvSpPr>
          <p:cNvPr id="5" name="Θέση αριθμού διαφάνειας 4"/>
          <p:cNvSpPr>
            <a:spLocks noGrp="1"/>
          </p:cNvSpPr>
          <p:nvPr>
            <p:ph type="sldNum" sz="quarter" idx="12"/>
          </p:nvPr>
        </p:nvSpPr>
        <p:spPr/>
        <p:txBody>
          <a:bodyPr/>
          <a:lstStyle/>
          <a:p>
            <a:pPr>
              <a:defRPr/>
            </a:pPr>
            <a:fld id="{66B988B7-2139-4CED-ACDB-0CAF520E1758}" type="slidenum">
              <a:rPr lang="en-GB" smtClean="0"/>
              <a:pPr>
                <a:defRPr/>
              </a:pPr>
              <a:t>65</a:t>
            </a:fld>
            <a:endParaRPr lang="en-GB" dirty="0"/>
          </a:p>
        </p:txBody>
      </p:sp>
      <p:pic>
        <p:nvPicPr>
          <p:cNvPr id="6" name="Picture 5" descr="medico-for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620688"/>
            <a:ext cx="8352928" cy="5829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4574591"/>
      </p:ext>
    </p:extLst>
  </p:cSld>
  <p:clrMapOvr>
    <a:masterClrMapping/>
  </p:clrMapOvr>
  <p:transition spd="med">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6481" y="116632"/>
            <a:ext cx="8216640" cy="762371"/>
          </a:xfrm>
        </p:spPr>
        <p:txBody>
          <a:bodyPr/>
          <a:lstStyle/>
          <a:p>
            <a:r>
              <a:rPr lang="el-GR" altLang="el-GR" sz="2800" dirty="0"/>
              <a:t>Πεδία πληροφορίας που χρησιμοποιούνται και πρακτικές που διέπουν τη χρήση </a:t>
            </a:r>
            <a:r>
              <a:rPr lang="el-GR" altLang="el-GR" sz="2800" dirty="0" smtClean="0"/>
              <a:t>τους</a:t>
            </a:r>
            <a:endParaRPr lang="el-GR" sz="2800" dirty="0"/>
          </a:p>
        </p:txBody>
      </p:sp>
      <p:sp>
        <p:nvSpPr>
          <p:cNvPr id="3" name="Θέση υποσέλιδου 2"/>
          <p:cNvSpPr>
            <a:spLocks noGrp="1"/>
          </p:cNvSpPr>
          <p:nvPr>
            <p:ph type="ftr" sz="quarter" idx="11"/>
          </p:nvPr>
        </p:nvSpPr>
        <p:spPr/>
        <p:txBody>
          <a:bodyPr/>
          <a:lstStyle/>
          <a:p>
            <a:pPr>
              <a:defRPr/>
            </a:pPr>
            <a:r>
              <a:rPr lang="el-GR" smtClean="0"/>
              <a:t>Εργονομία - ΕΜΠ - Χρηστοκεντρικός Σχεδιασμός</a:t>
            </a:r>
            <a:endParaRPr lang="el-GR" dirty="0" smtClean="0"/>
          </a:p>
        </p:txBody>
      </p:sp>
      <p:sp>
        <p:nvSpPr>
          <p:cNvPr id="4" name="Θέση αριθμού διαφάνειας 3"/>
          <p:cNvSpPr>
            <a:spLocks noGrp="1"/>
          </p:cNvSpPr>
          <p:nvPr>
            <p:ph type="sldNum" sz="quarter" idx="12"/>
          </p:nvPr>
        </p:nvSpPr>
        <p:spPr/>
        <p:txBody>
          <a:bodyPr/>
          <a:lstStyle/>
          <a:p>
            <a:pPr>
              <a:defRPr/>
            </a:pPr>
            <a:fld id="{7C61276D-71F1-435A-8CE3-64760D61488A}" type="slidenum">
              <a:rPr lang="en-GB" smtClean="0"/>
              <a:pPr>
                <a:defRPr/>
              </a:pPr>
              <a:t>66</a:t>
            </a:fld>
            <a:endParaRPr lang="en-GB" dirty="0"/>
          </a:p>
        </p:txBody>
      </p:sp>
      <p:pic>
        <p:nvPicPr>
          <p:cNvPr id="5" name="Picture 3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3" y="984150"/>
            <a:ext cx="6799817" cy="5533682"/>
          </a:xfrm>
          <a:prstGeom prst="rect">
            <a:avLst/>
          </a:prstGeom>
          <a:noFill/>
          <a:ln w="9525">
            <a:solidFill>
              <a:srgbClr val="000000"/>
            </a:solidFill>
            <a:miter lim="800000"/>
            <a:headEnd/>
            <a:tailEnd/>
          </a:ln>
        </p:spPr>
      </p:pic>
    </p:spTree>
    <p:extLst>
      <p:ext uri="{BB962C8B-B14F-4D97-AF65-F5344CB8AC3E}">
        <p14:creationId xmlns:p14="http://schemas.microsoft.com/office/powerpoint/2010/main" val="73875823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αριθμού διαφάνειας 4"/>
          <p:cNvSpPr>
            <a:spLocks noGrp="1"/>
          </p:cNvSpPr>
          <p:nvPr>
            <p:ph type="sldNum" sz="quarter" idx="12"/>
          </p:nvPr>
        </p:nvSpPr>
        <p:spPr/>
        <p:txBody>
          <a:bodyPr/>
          <a:lstStyle/>
          <a:p>
            <a:pPr>
              <a:defRPr/>
            </a:pPr>
            <a:fld id="{66B988B7-2139-4CED-ACDB-0CAF520E1758}" type="slidenum">
              <a:rPr lang="en-GB" sz="1400" smtClean="0">
                <a:latin typeface="Arial" panose="020B0604020202020204" pitchFamily="34" charset="0"/>
                <a:cs typeface="Arial" panose="020B0604020202020204" pitchFamily="34" charset="0"/>
              </a:rPr>
              <a:pPr>
                <a:defRPr/>
              </a:pPr>
              <a:t>67</a:t>
            </a:fld>
            <a:endParaRPr lang="en-GB" sz="1400" dirty="0">
              <a:latin typeface="Arial" panose="020B0604020202020204" pitchFamily="34" charset="0"/>
              <a:cs typeface="Arial" panose="020B0604020202020204" pitchFamily="34" charset="0"/>
            </a:endParaRPr>
          </a:p>
        </p:txBody>
      </p:sp>
      <p:pic>
        <p:nvPicPr>
          <p:cNvPr id="6" name="Picture 11"/>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3449638" y="1758950"/>
            <a:ext cx="1552575" cy="1189038"/>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4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6884988" y="1724025"/>
            <a:ext cx="1727200" cy="1208088"/>
          </a:xfrm>
          <a:prstGeom prst="rect">
            <a:avLst/>
          </a:prstGeom>
          <a:noFill/>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cap="flat" cmpd="sng" algn="ctr">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8" name="Group 45"/>
          <p:cNvGrpSpPr>
            <a:grpSpLocks/>
          </p:cNvGrpSpPr>
          <p:nvPr/>
        </p:nvGrpSpPr>
        <p:grpSpPr bwMode="auto">
          <a:xfrm>
            <a:off x="2012950" y="1677988"/>
            <a:ext cx="1087438" cy="1303337"/>
            <a:chOff x="1268" y="1231"/>
            <a:chExt cx="685" cy="821"/>
          </a:xfrm>
        </p:grpSpPr>
        <p:pic>
          <p:nvPicPr>
            <p:cNvPr id="9" name="Picture 15" descr="HRC-From-do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56" y="1231"/>
              <a:ext cx="497" cy="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6" descr="HRC-From-o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68" y="1375"/>
              <a:ext cx="481" cy="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 Box 17"/>
          <p:cNvSpPr txBox="1">
            <a:spLocks noChangeArrowheads="1"/>
          </p:cNvSpPr>
          <p:nvPr/>
        </p:nvSpPr>
        <p:spPr bwMode="auto">
          <a:xfrm>
            <a:off x="889119" y="1182688"/>
            <a:ext cx="526811" cy="310854"/>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4008" tIns="32004" rIns="64008" bIns="32004">
            <a:spAutoFit/>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r>
              <a:rPr lang="el-GR" altLang="el-GR" sz="1600" dirty="0">
                <a:latin typeface="+mn-lt"/>
              </a:rPr>
              <a:t>1988</a:t>
            </a:r>
          </a:p>
        </p:txBody>
      </p:sp>
      <p:sp>
        <p:nvSpPr>
          <p:cNvPr id="12" name="Text Box 18"/>
          <p:cNvSpPr txBox="1">
            <a:spLocks noChangeArrowheads="1"/>
          </p:cNvSpPr>
          <p:nvPr/>
        </p:nvSpPr>
        <p:spPr bwMode="auto">
          <a:xfrm>
            <a:off x="2530594" y="1182688"/>
            <a:ext cx="526811" cy="310854"/>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4008" tIns="32004" rIns="64008" bIns="32004">
            <a:spAutoFit/>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r>
              <a:rPr lang="el-GR" altLang="el-GR" sz="1600">
                <a:latin typeface="+mn-lt"/>
              </a:rPr>
              <a:t>1990</a:t>
            </a:r>
          </a:p>
        </p:txBody>
      </p:sp>
      <p:sp>
        <p:nvSpPr>
          <p:cNvPr id="13" name="Text Box 19"/>
          <p:cNvSpPr txBox="1">
            <a:spLocks noChangeArrowheads="1"/>
          </p:cNvSpPr>
          <p:nvPr/>
        </p:nvSpPr>
        <p:spPr bwMode="auto">
          <a:xfrm>
            <a:off x="4172069" y="1182688"/>
            <a:ext cx="526811" cy="310854"/>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4008" tIns="32004" rIns="64008" bIns="32004">
            <a:spAutoFit/>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r>
              <a:rPr lang="el-GR" altLang="el-GR" sz="1600">
                <a:latin typeface="+mn-lt"/>
              </a:rPr>
              <a:t>1991</a:t>
            </a:r>
          </a:p>
        </p:txBody>
      </p:sp>
      <p:sp>
        <p:nvSpPr>
          <p:cNvPr id="14" name="Text Box 22"/>
          <p:cNvSpPr txBox="1">
            <a:spLocks noChangeArrowheads="1"/>
          </p:cNvSpPr>
          <p:nvPr/>
        </p:nvSpPr>
        <p:spPr bwMode="auto">
          <a:xfrm>
            <a:off x="5813544" y="1182688"/>
            <a:ext cx="526811" cy="310854"/>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4008" tIns="32004" rIns="64008" bIns="32004">
            <a:spAutoFit/>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r>
              <a:rPr lang="el-GR" altLang="el-GR" sz="1600">
                <a:latin typeface="+mn-lt"/>
              </a:rPr>
              <a:t>1992</a:t>
            </a:r>
          </a:p>
        </p:txBody>
      </p:sp>
      <p:grpSp>
        <p:nvGrpSpPr>
          <p:cNvPr id="15" name="Group 44"/>
          <p:cNvGrpSpPr>
            <a:grpSpLocks/>
          </p:cNvGrpSpPr>
          <p:nvPr/>
        </p:nvGrpSpPr>
        <p:grpSpPr bwMode="auto">
          <a:xfrm>
            <a:off x="425450" y="1677988"/>
            <a:ext cx="1087438" cy="1303337"/>
            <a:chOff x="268" y="1231"/>
            <a:chExt cx="685" cy="821"/>
          </a:xfrm>
        </p:grpSpPr>
        <p:pic>
          <p:nvPicPr>
            <p:cNvPr id="16" name="Picture 23" descr="HRC-From-do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6" y="1231"/>
              <a:ext cx="497" cy="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4" descr="HRC-From-o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8" y="1375"/>
              <a:ext cx="481" cy="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 name="Group 46"/>
          <p:cNvGrpSpPr>
            <a:grpSpLocks/>
          </p:cNvGrpSpPr>
          <p:nvPr/>
        </p:nvGrpSpPr>
        <p:grpSpPr bwMode="auto">
          <a:xfrm>
            <a:off x="5378450" y="1614488"/>
            <a:ext cx="1087438" cy="1303337"/>
            <a:chOff x="3388" y="1191"/>
            <a:chExt cx="685" cy="821"/>
          </a:xfrm>
        </p:grpSpPr>
        <p:pic>
          <p:nvPicPr>
            <p:cNvPr id="19" name="Picture 25" descr="HRC-From-do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76" y="1191"/>
              <a:ext cx="497" cy="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6" descr="HRC-From-o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88" y="1335"/>
              <a:ext cx="481" cy="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Text Box 30"/>
          <p:cNvSpPr txBox="1">
            <a:spLocks noChangeArrowheads="1"/>
          </p:cNvSpPr>
          <p:nvPr/>
        </p:nvSpPr>
        <p:spPr bwMode="auto">
          <a:xfrm>
            <a:off x="7455019" y="1182688"/>
            <a:ext cx="526811" cy="310854"/>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4008" tIns="32004" rIns="64008" bIns="32004">
            <a:spAutoFit/>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r>
              <a:rPr lang="el-GR" altLang="el-GR" sz="1600">
                <a:latin typeface="+mn-lt"/>
              </a:rPr>
              <a:t>1999</a:t>
            </a:r>
          </a:p>
        </p:txBody>
      </p:sp>
      <p:sp>
        <p:nvSpPr>
          <p:cNvPr id="22" name="Line 32"/>
          <p:cNvSpPr>
            <a:spLocks noChangeShapeType="1"/>
          </p:cNvSpPr>
          <p:nvPr/>
        </p:nvSpPr>
        <p:spPr bwMode="auto">
          <a:xfrm flipV="1">
            <a:off x="774700" y="1552575"/>
            <a:ext cx="7518400" cy="0"/>
          </a:xfrm>
          <a:prstGeom prst="line">
            <a:avLst/>
          </a:prstGeom>
          <a:noFill/>
          <a:ln w="1905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4008" tIns="32004" rIns="64008" bIns="32004"/>
          <a:lstStyle/>
          <a:p>
            <a:endParaRPr lang="el-GR">
              <a:latin typeface="+mn-lt"/>
            </a:endParaRPr>
          </a:p>
        </p:txBody>
      </p:sp>
      <p:sp>
        <p:nvSpPr>
          <p:cNvPr id="23" name="Τίτλος 3"/>
          <p:cNvSpPr>
            <a:spLocks noGrp="1"/>
          </p:cNvSpPr>
          <p:nvPr>
            <p:ph type="title"/>
          </p:nvPr>
        </p:nvSpPr>
        <p:spPr>
          <a:xfrm>
            <a:off x="468313" y="72008"/>
            <a:ext cx="8229600" cy="764704"/>
          </a:xfrm>
        </p:spPr>
        <p:txBody>
          <a:bodyPr>
            <a:normAutofit fontScale="90000"/>
          </a:bodyPr>
          <a:lstStyle/>
          <a:p>
            <a:r>
              <a:rPr lang="el-GR" altLang="el-GR" dirty="0"/>
              <a:t>Η ιστορική εξέλιξη των μέσων τεκμηρίωσης των περιστατικών</a:t>
            </a:r>
            <a:endParaRPr lang="el-GR" dirty="0"/>
          </a:p>
        </p:txBody>
      </p:sp>
      <p:sp>
        <p:nvSpPr>
          <p:cNvPr id="24" name="Text Box 31"/>
          <p:cNvSpPr txBox="1">
            <a:spLocks noChangeArrowheads="1"/>
          </p:cNvSpPr>
          <p:nvPr/>
        </p:nvSpPr>
        <p:spPr bwMode="auto">
          <a:xfrm>
            <a:off x="531485" y="3336198"/>
            <a:ext cx="3998218" cy="2557623"/>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4008" tIns="32004" rIns="64008" bIns="32004">
            <a:spAutoFit/>
          </a:bodyPr>
          <a:lstStyle>
            <a:lvl1pPr marL="177800" indent="-177800"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l" eaLnBrk="1" hangingPunct="1">
              <a:spcBef>
                <a:spcPts val="600"/>
              </a:spcBef>
              <a:spcAft>
                <a:spcPct val="50000"/>
              </a:spcAft>
              <a:defRPr/>
            </a:pPr>
            <a:r>
              <a:rPr lang="el-GR" altLang="el-GR" sz="1400" dirty="0" smtClean="0">
                <a:latin typeface="Arial" panose="020B0604020202020204" pitchFamily="34" charset="0"/>
                <a:cs typeface="Arial" panose="020B0604020202020204" pitchFamily="34" charset="0"/>
              </a:rPr>
              <a:t>1987 – 1990 </a:t>
            </a:r>
            <a:r>
              <a:rPr lang="el-GR" altLang="el-GR" sz="1400" b="0" dirty="0" smtClean="0">
                <a:latin typeface="Arial" panose="020B0604020202020204" pitchFamily="34" charset="0"/>
                <a:cs typeface="Arial" panose="020B0604020202020204" pitchFamily="34" charset="0"/>
              </a:rPr>
              <a:t>Κατάχρηση πεδίων, δημιουργία νέων και αποτύπωσή τους στο φύλλο κλήσης</a:t>
            </a:r>
            <a:r>
              <a:rPr lang="en-US" altLang="el-GR" sz="1400" b="0" dirty="0" smtClean="0">
                <a:latin typeface="Arial" panose="020B0604020202020204" pitchFamily="34" charset="0"/>
                <a:cs typeface="Arial" panose="020B0604020202020204" pitchFamily="34" charset="0"/>
              </a:rPr>
              <a:t> </a:t>
            </a:r>
            <a:endParaRPr lang="el-GR" altLang="el-GR" sz="1400" b="0" dirty="0" smtClean="0">
              <a:latin typeface="Arial" panose="020B0604020202020204" pitchFamily="34" charset="0"/>
              <a:cs typeface="Arial" panose="020B0604020202020204" pitchFamily="34" charset="0"/>
            </a:endParaRPr>
          </a:p>
          <a:p>
            <a:pPr algn="l" eaLnBrk="1" hangingPunct="1">
              <a:spcBef>
                <a:spcPts val="600"/>
              </a:spcBef>
              <a:spcAft>
                <a:spcPct val="50000"/>
              </a:spcAft>
              <a:defRPr/>
            </a:pPr>
            <a:r>
              <a:rPr lang="el-GR" altLang="el-GR" sz="1400" dirty="0" smtClean="0">
                <a:latin typeface="Arial" panose="020B0604020202020204" pitchFamily="34" charset="0"/>
                <a:cs typeface="Arial" panose="020B0604020202020204" pitchFamily="34" charset="0"/>
              </a:rPr>
              <a:t>1991</a:t>
            </a:r>
            <a:r>
              <a:rPr lang="el-GR" altLang="el-GR" sz="1400" b="0" dirty="0" smtClean="0">
                <a:latin typeface="Arial" panose="020B0604020202020204" pitchFamily="34" charset="0"/>
                <a:cs typeface="Arial" panose="020B0604020202020204" pitchFamily="34" charset="0"/>
              </a:rPr>
              <a:t> Εισαγωγή </a:t>
            </a:r>
            <a:r>
              <a:rPr lang="el-GR" altLang="el-GR" sz="1400" b="0" dirty="0" err="1" smtClean="0">
                <a:latin typeface="Arial" panose="020B0604020202020204" pitchFamily="34" charset="0"/>
                <a:cs typeface="Arial" panose="020B0604020202020204" pitchFamily="34" charset="0"/>
              </a:rPr>
              <a:t>προυγ</a:t>
            </a:r>
            <a:r>
              <a:rPr lang="el-GR" altLang="el-GR" sz="1400" b="0" dirty="0" smtClean="0">
                <a:latin typeface="Arial" panose="020B0604020202020204" pitchFamily="34" charset="0"/>
                <a:cs typeface="Arial" panose="020B0604020202020204" pitchFamily="34" charset="0"/>
              </a:rPr>
              <a:t>. πληροφοριακού συστήματος. Από 29 πεδία χειριστή και 15 γιατρού σε 40 και 100 αντίστοιχα.</a:t>
            </a:r>
          </a:p>
          <a:p>
            <a:pPr algn="l" eaLnBrk="1" hangingPunct="1">
              <a:spcBef>
                <a:spcPts val="600"/>
              </a:spcBef>
              <a:spcAft>
                <a:spcPct val="50000"/>
              </a:spcAft>
              <a:defRPr/>
            </a:pPr>
            <a:r>
              <a:rPr lang="el-GR" altLang="el-GR" sz="1400" dirty="0" smtClean="0">
                <a:latin typeface="Arial" panose="020B0604020202020204" pitchFamily="34" charset="0"/>
                <a:cs typeface="Arial" panose="020B0604020202020204" pitchFamily="34" charset="0"/>
              </a:rPr>
              <a:t>1992</a:t>
            </a:r>
            <a:r>
              <a:rPr lang="el-GR" altLang="el-GR" sz="1400" b="0" dirty="0" smtClean="0">
                <a:latin typeface="Arial" panose="020B0604020202020204" pitchFamily="34" charset="0"/>
                <a:cs typeface="Arial" panose="020B0604020202020204" pitchFamily="34" charset="0"/>
              </a:rPr>
              <a:t> Επιστροφή στο χειρόγραφο φύλλο κλήσης και συνέχιση των σταδιακών προσαρμογών</a:t>
            </a:r>
            <a:r>
              <a:rPr lang="en-US" altLang="el-GR" sz="1400" b="0" dirty="0" smtClean="0">
                <a:latin typeface="Arial" panose="020B0604020202020204" pitchFamily="34" charset="0"/>
                <a:cs typeface="Arial" panose="020B0604020202020204" pitchFamily="34" charset="0"/>
              </a:rPr>
              <a:t>. </a:t>
            </a:r>
            <a:endParaRPr lang="el-GR" altLang="el-GR" sz="1400" b="0" dirty="0" smtClean="0">
              <a:latin typeface="Arial" panose="020B0604020202020204" pitchFamily="34" charset="0"/>
              <a:cs typeface="Arial" panose="020B0604020202020204" pitchFamily="34" charset="0"/>
            </a:endParaRPr>
          </a:p>
          <a:p>
            <a:pPr algn="l" eaLnBrk="1" hangingPunct="1">
              <a:spcBef>
                <a:spcPts val="600"/>
              </a:spcBef>
              <a:spcAft>
                <a:spcPct val="50000"/>
              </a:spcAft>
              <a:defRPr/>
            </a:pPr>
            <a:r>
              <a:rPr lang="el-GR" altLang="el-GR" sz="1400" dirty="0" smtClean="0">
                <a:latin typeface="Arial" panose="020B0604020202020204" pitchFamily="34" charset="0"/>
                <a:cs typeface="Arial" panose="020B0604020202020204" pitchFamily="34" charset="0"/>
              </a:rPr>
              <a:t>1999</a:t>
            </a:r>
            <a:r>
              <a:rPr lang="el-GR" altLang="el-GR" sz="1400" b="0" dirty="0" smtClean="0">
                <a:latin typeface="Arial" panose="020B0604020202020204" pitchFamily="34" charset="0"/>
                <a:cs typeface="Arial" panose="020B0604020202020204" pitchFamily="34" charset="0"/>
              </a:rPr>
              <a:t> Εισαγωγή του </a:t>
            </a:r>
            <a:r>
              <a:rPr lang="en-US" altLang="el-GR" sz="1400" b="0" dirty="0" smtClean="0">
                <a:latin typeface="Arial" panose="020B0604020202020204" pitchFamily="34" charset="0"/>
                <a:cs typeface="Arial" panose="020B0604020202020204" pitchFamily="34" charset="0"/>
              </a:rPr>
              <a:t>MEDICO. </a:t>
            </a:r>
            <a:endParaRPr lang="el-GR" altLang="el-GR" sz="1400" b="0" dirty="0" smtClean="0">
              <a:latin typeface="Arial" panose="020B0604020202020204" pitchFamily="34" charset="0"/>
              <a:cs typeface="Arial" panose="020B0604020202020204" pitchFamily="34" charset="0"/>
            </a:endParaRPr>
          </a:p>
        </p:txBody>
      </p:sp>
      <p:sp>
        <p:nvSpPr>
          <p:cNvPr id="26" name="Text Box 31"/>
          <p:cNvSpPr txBox="1">
            <a:spLocks noChangeArrowheads="1"/>
          </p:cNvSpPr>
          <p:nvPr/>
        </p:nvSpPr>
        <p:spPr bwMode="auto">
          <a:xfrm>
            <a:off x="4833409" y="3336198"/>
            <a:ext cx="3843047" cy="2973122"/>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4008" tIns="32004" rIns="64008" bIns="32004">
            <a:spAutoFit/>
          </a:bodyPr>
          <a:lstStyle>
            <a:lvl1pPr marL="177800" indent="-177800"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indent="0" algn="l" eaLnBrk="1" hangingPunct="1">
              <a:spcBef>
                <a:spcPct val="0"/>
              </a:spcBef>
              <a:spcAft>
                <a:spcPct val="50000"/>
              </a:spcAft>
              <a:buNone/>
              <a:defRPr/>
            </a:pPr>
            <a:r>
              <a:rPr lang="el-GR" altLang="el-GR" sz="1400" b="0" dirty="0" smtClean="0">
                <a:latin typeface="Arial" panose="020B0604020202020204" pitchFamily="34" charset="0"/>
                <a:cs typeface="Arial" panose="020B0604020202020204" pitchFamily="34" charset="0"/>
              </a:rPr>
              <a:t>π.χ. Προσθήκη «Λιμάνι αναχώρησης» «Μεταφερόμενο φορτίο», άτυπες σημειώσεις). </a:t>
            </a:r>
          </a:p>
          <a:p>
            <a:pPr marL="0" indent="0" algn="l" eaLnBrk="1" hangingPunct="1">
              <a:spcBef>
                <a:spcPct val="0"/>
              </a:spcBef>
              <a:spcAft>
                <a:spcPct val="50000"/>
              </a:spcAft>
              <a:buNone/>
              <a:defRPr/>
            </a:pPr>
            <a:r>
              <a:rPr lang="el-GR" altLang="el-GR" sz="1400" b="0" dirty="0" smtClean="0">
                <a:latin typeface="Arial" panose="020B0604020202020204" pitchFamily="34" charset="0"/>
                <a:cs typeface="Arial" panose="020B0604020202020204" pitchFamily="34" charset="0"/>
              </a:rPr>
              <a:t>π.χ. εισαγωγή </a:t>
            </a:r>
            <a:r>
              <a:rPr lang="el-GR" altLang="el-GR" sz="1400" b="0" dirty="0" err="1" smtClean="0">
                <a:latin typeface="Arial" panose="020B0604020202020204" pitchFamily="34" charset="0"/>
                <a:cs typeface="Arial" panose="020B0604020202020204" pitchFamily="34" charset="0"/>
              </a:rPr>
              <a:t>βηματικής</a:t>
            </a:r>
            <a:r>
              <a:rPr lang="el-GR" altLang="el-GR" sz="1400" b="0" dirty="0" smtClean="0">
                <a:latin typeface="Arial" panose="020B0604020202020204" pitchFamily="34" charset="0"/>
                <a:cs typeface="Arial" panose="020B0604020202020204" pitchFamily="34" charset="0"/>
              </a:rPr>
              <a:t> διαδικασίας για την ιατρική πράξη καθώς θεωρείται ότι επιδέχεται προτυποποίηση</a:t>
            </a:r>
          </a:p>
          <a:p>
            <a:pPr marL="0" indent="0" algn="l" eaLnBrk="1" hangingPunct="1">
              <a:spcBef>
                <a:spcPct val="0"/>
              </a:spcBef>
              <a:spcAft>
                <a:spcPct val="50000"/>
              </a:spcAft>
              <a:buNone/>
              <a:defRPr/>
            </a:pPr>
            <a:r>
              <a:rPr lang="el-GR" altLang="el-GR" sz="1400" b="0" dirty="0" smtClean="0">
                <a:latin typeface="Arial" panose="020B0604020202020204" pitchFamily="34" charset="0"/>
                <a:cs typeface="Arial" panose="020B0604020202020204" pitchFamily="34" charset="0"/>
              </a:rPr>
              <a:t>π.χ. Κατάργηση «</a:t>
            </a:r>
            <a:r>
              <a:rPr lang="en-US" altLang="el-GR" sz="1400" b="0" dirty="0" smtClean="0">
                <a:latin typeface="Arial" panose="020B0604020202020204" pitchFamily="34" charset="0"/>
                <a:cs typeface="Arial" panose="020B0604020202020204" pitchFamily="34" charset="0"/>
              </a:rPr>
              <a:t>Long-</a:t>
            </a:r>
            <a:r>
              <a:rPr lang="en-US" altLang="el-GR" sz="1400" b="0" dirty="0" err="1" smtClean="0">
                <a:latin typeface="Arial" panose="020B0604020202020204" pitchFamily="34" charset="0"/>
                <a:cs typeface="Arial" panose="020B0604020202020204" pitchFamily="34" charset="0"/>
              </a:rPr>
              <a:t>Lat</a:t>
            </a:r>
            <a:r>
              <a:rPr lang="el-GR" altLang="el-GR" sz="1400" b="0" dirty="0" smtClean="0">
                <a:latin typeface="Arial" panose="020B0604020202020204" pitchFamily="34" charset="0"/>
                <a:cs typeface="Arial" panose="020B0604020202020204" pitchFamily="34" charset="0"/>
              </a:rPr>
              <a:t>»</a:t>
            </a:r>
            <a:r>
              <a:rPr lang="en-US" altLang="el-GR" sz="1400" b="0" dirty="0" smtClean="0">
                <a:latin typeface="Arial" panose="020B0604020202020204" pitchFamily="34" charset="0"/>
                <a:cs typeface="Arial" panose="020B0604020202020204" pitchFamily="34" charset="0"/>
              </a:rPr>
              <a:t>, </a:t>
            </a:r>
            <a:r>
              <a:rPr lang="el-GR" altLang="el-GR" sz="1400" b="0" dirty="0" smtClean="0">
                <a:latin typeface="Arial" panose="020B0604020202020204" pitchFamily="34" charset="0"/>
                <a:cs typeface="Arial" panose="020B0604020202020204" pitchFamily="34" charset="0"/>
              </a:rPr>
              <a:t>προσθήκη «Στοιχεία Εταιρίας», «Υπηκοότητα Ασθενούς» κλπ</a:t>
            </a:r>
            <a:r>
              <a:rPr lang="el-GR" altLang="el-GR" sz="1400" b="0" dirty="0">
                <a:latin typeface="Arial" panose="020B0604020202020204" pitchFamily="34" charset="0"/>
                <a:cs typeface="Arial" panose="020B0604020202020204" pitchFamily="34" charset="0"/>
              </a:rPr>
              <a:t>.</a:t>
            </a:r>
            <a:endParaRPr lang="el-GR" altLang="el-GR" sz="1400" b="0" dirty="0" smtClean="0">
              <a:latin typeface="Arial" panose="020B0604020202020204" pitchFamily="34" charset="0"/>
              <a:cs typeface="Arial" panose="020B0604020202020204" pitchFamily="34" charset="0"/>
            </a:endParaRPr>
          </a:p>
          <a:p>
            <a:pPr marL="0" indent="0" algn="l" eaLnBrk="1" hangingPunct="1">
              <a:spcBef>
                <a:spcPct val="0"/>
              </a:spcBef>
              <a:spcAft>
                <a:spcPct val="50000"/>
              </a:spcAft>
              <a:buNone/>
              <a:defRPr/>
            </a:pPr>
            <a:r>
              <a:rPr lang="el-GR" altLang="el-GR" sz="1400" b="0" dirty="0" smtClean="0">
                <a:latin typeface="Arial" panose="020B0604020202020204" pitchFamily="34" charset="0"/>
                <a:cs typeface="Arial" panose="020B0604020202020204" pitchFamily="34" charset="0"/>
              </a:rPr>
              <a:t>Από 30 πεδία χειριστή σε 23 &amp; από 15 γιατρού σε 3 γραφικά υποστήριξης της ιατρικής πράξης και 3 πολλαπλών επιλογών υποστήριξης της ιατρικής τεκμηρίωσης.</a:t>
            </a:r>
          </a:p>
        </p:txBody>
      </p:sp>
      <p:cxnSp>
        <p:nvCxnSpPr>
          <p:cNvPr id="3" name="Straight Arrow Connector 2"/>
          <p:cNvCxnSpPr/>
          <p:nvPr/>
        </p:nvCxnSpPr>
        <p:spPr>
          <a:xfrm>
            <a:off x="4514129" y="3645024"/>
            <a:ext cx="2571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461621" y="4293096"/>
            <a:ext cx="2571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4461621" y="4920869"/>
            <a:ext cx="2571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4514129" y="5805264"/>
            <a:ext cx="2571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15836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900"/>
                                        <p:tgtEl>
                                          <p:spTgt spid="12"/>
                                        </p:tgtEl>
                                      </p:cBhvr>
                                    </p:animEffec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900"/>
                                        <p:tgtEl>
                                          <p:spTgt spid="8"/>
                                        </p:tgtEl>
                                      </p:cBhvr>
                                    </p:animEffect>
                                  </p:childTnLst>
                                </p:cTn>
                              </p:par>
                            </p:childTnLst>
                          </p:cTn>
                        </p:par>
                        <p:par>
                          <p:cTn id="18" fill="hold">
                            <p:stCondLst>
                              <p:cond delay="3900"/>
                            </p:stCondLst>
                            <p:childTnLst>
                              <p:par>
                                <p:cTn id="19" presetID="10" presetClass="entr" presetSubtype="0" fill="hold" nodeType="afterEffect">
                                  <p:stCondLst>
                                    <p:cond delay="0"/>
                                  </p:stCondLst>
                                  <p:childTnLst>
                                    <p:set>
                                      <p:cBhvr>
                                        <p:cTn id="20" dur="1" fill="hold">
                                          <p:stCondLst>
                                            <p:cond delay="0"/>
                                          </p:stCondLst>
                                        </p:cTn>
                                        <p:tgtEl>
                                          <p:spTgt spid="24">
                                            <p:txEl>
                                              <p:pRg st="0" end="0"/>
                                            </p:txEl>
                                          </p:spTgt>
                                        </p:tgtEl>
                                        <p:attrNameLst>
                                          <p:attrName>style.visibility</p:attrName>
                                        </p:attrNameLst>
                                      </p:cBhvr>
                                      <p:to>
                                        <p:strVal val="visible"/>
                                      </p:to>
                                    </p:set>
                                    <p:animEffect transition="in" filter="fade">
                                      <p:cBhvr>
                                        <p:cTn id="21" dur="500"/>
                                        <p:tgtEl>
                                          <p:spTgt spid="24">
                                            <p:txEl>
                                              <p:pRg st="0" end="0"/>
                                            </p:txEl>
                                          </p:spTgt>
                                        </p:tgtEl>
                                      </p:cBhvr>
                                    </p:animEffect>
                                  </p:childTnLst>
                                </p:cTn>
                              </p:par>
                            </p:childTnLst>
                          </p:cTn>
                        </p:par>
                        <p:par>
                          <p:cTn id="22" fill="hold">
                            <p:stCondLst>
                              <p:cond delay="4400"/>
                            </p:stCondLst>
                            <p:childTnLst>
                              <p:par>
                                <p:cTn id="23" presetID="10" presetClass="entr" presetSubtype="0" fill="hold" nodeType="afterEffect">
                                  <p:stCondLst>
                                    <p:cond delay="0"/>
                                  </p:stCondLst>
                                  <p:childTnLst>
                                    <p:set>
                                      <p:cBhvr>
                                        <p:cTn id="24" dur="1" fill="hold">
                                          <p:stCondLst>
                                            <p:cond delay="0"/>
                                          </p:stCondLst>
                                        </p:cTn>
                                        <p:tgtEl>
                                          <p:spTgt spid="24">
                                            <p:txEl>
                                              <p:pRg st="1" end="1"/>
                                            </p:txEl>
                                          </p:spTgt>
                                        </p:tgtEl>
                                        <p:attrNameLst>
                                          <p:attrName>style.visibility</p:attrName>
                                        </p:attrNameLst>
                                      </p:cBhvr>
                                      <p:to>
                                        <p:strVal val="visible"/>
                                      </p:to>
                                    </p:set>
                                    <p:animEffect transition="in" filter="fade">
                                      <p:cBhvr>
                                        <p:cTn id="25" dur="500"/>
                                        <p:tgtEl>
                                          <p:spTgt spid="2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par>
                                <p:cTn id="42" presetID="10" presetClass="entr" presetSubtype="0" fill="hold" nodeType="withEffect">
                                  <p:stCondLst>
                                    <p:cond delay="0"/>
                                  </p:stCondLst>
                                  <p:childTnLst>
                                    <p:set>
                                      <p:cBhvr>
                                        <p:cTn id="43" dur="1" fill="hold">
                                          <p:stCondLst>
                                            <p:cond delay="0"/>
                                          </p:stCondLst>
                                        </p:cTn>
                                        <p:tgtEl>
                                          <p:spTgt spid="24">
                                            <p:txEl>
                                              <p:pRg st="2" end="2"/>
                                            </p:txEl>
                                          </p:spTgt>
                                        </p:tgtEl>
                                        <p:attrNameLst>
                                          <p:attrName>style.visibility</p:attrName>
                                        </p:attrNameLst>
                                      </p:cBhvr>
                                      <p:to>
                                        <p:strVal val="visible"/>
                                      </p:to>
                                    </p:set>
                                    <p:animEffect transition="in" filter="fade">
                                      <p:cBhvr>
                                        <p:cTn id="44" dur="500"/>
                                        <p:tgtEl>
                                          <p:spTgt spid="24">
                                            <p:txEl>
                                              <p:pRg st="2" end="2"/>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24">
                                            <p:txEl>
                                              <p:pRg st="3" end="3"/>
                                            </p:txEl>
                                          </p:spTgt>
                                        </p:tgtEl>
                                        <p:attrNameLst>
                                          <p:attrName>style.visibility</p:attrName>
                                        </p:attrNameLst>
                                      </p:cBhvr>
                                      <p:to>
                                        <p:strVal val="visible"/>
                                      </p:to>
                                    </p:set>
                                    <p:animEffect transition="in" filter="fade">
                                      <p:cBhvr>
                                        <p:cTn id="47" dur="500"/>
                                        <p:tgtEl>
                                          <p:spTgt spid="24">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childTnLst>
                          </p:cTn>
                        </p:par>
                        <p:par>
                          <p:cTn id="56" fill="hold">
                            <p:stCondLst>
                              <p:cond delay="500"/>
                            </p:stCondLst>
                            <p:childTnLst>
                              <p:par>
                                <p:cTn id="57" presetID="10" presetClass="entr" presetSubtype="0" fill="hold" nodeType="afterEffect">
                                  <p:stCondLst>
                                    <p:cond delay="0"/>
                                  </p:stCondLst>
                                  <p:childTnLst>
                                    <p:set>
                                      <p:cBhvr>
                                        <p:cTn id="58" dur="1" fill="hold">
                                          <p:stCondLst>
                                            <p:cond delay="0"/>
                                          </p:stCondLst>
                                        </p:cTn>
                                        <p:tgtEl>
                                          <p:spTgt spid="26">
                                            <p:txEl>
                                              <p:pRg st="0" end="0"/>
                                            </p:txEl>
                                          </p:spTgt>
                                        </p:tgtEl>
                                        <p:attrNameLst>
                                          <p:attrName>style.visibility</p:attrName>
                                        </p:attrNameLst>
                                      </p:cBhvr>
                                      <p:to>
                                        <p:strVal val="visible"/>
                                      </p:to>
                                    </p:set>
                                    <p:animEffect transition="in" filter="fade">
                                      <p:cBhvr>
                                        <p:cTn id="59" dur="500"/>
                                        <p:tgtEl>
                                          <p:spTgt spid="26">
                                            <p:txEl>
                                              <p:pRg st="0" end="0"/>
                                            </p:txEl>
                                          </p:spTgt>
                                        </p:tgtEl>
                                      </p:cBhvr>
                                    </p:animEffect>
                                  </p:childTnLst>
                                </p:cTn>
                              </p:par>
                            </p:childTnLst>
                          </p:cTn>
                        </p:par>
                        <p:par>
                          <p:cTn id="60" fill="hold">
                            <p:stCondLst>
                              <p:cond delay="1000"/>
                            </p:stCondLst>
                            <p:childTnLst>
                              <p:par>
                                <p:cTn id="61" presetID="10" presetClass="entr" presetSubtype="0" fill="hold" nodeType="afterEffect">
                                  <p:stCondLst>
                                    <p:cond delay="0"/>
                                  </p:stCondLst>
                                  <p:childTnLst>
                                    <p:set>
                                      <p:cBhvr>
                                        <p:cTn id="62" dur="1" fill="hold">
                                          <p:stCondLst>
                                            <p:cond delay="0"/>
                                          </p:stCondLst>
                                        </p:cTn>
                                        <p:tgtEl>
                                          <p:spTgt spid="26">
                                            <p:txEl>
                                              <p:pRg st="1" end="1"/>
                                            </p:txEl>
                                          </p:spTgt>
                                        </p:tgtEl>
                                        <p:attrNameLst>
                                          <p:attrName>style.visibility</p:attrName>
                                        </p:attrNameLst>
                                      </p:cBhvr>
                                      <p:to>
                                        <p:strVal val="visible"/>
                                      </p:to>
                                    </p:set>
                                    <p:animEffect transition="in" filter="fade">
                                      <p:cBhvr>
                                        <p:cTn id="63" dur="500"/>
                                        <p:tgtEl>
                                          <p:spTgt spid="26">
                                            <p:txEl>
                                              <p:pRg st="1" end="1"/>
                                            </p:txEl>
                                          </p:spTgt>
                                        </p:tgtEl>
                                      </p:cBhvr>
                                    </p:animEffect>
                                  </p:childTnLst>
                                </p:cTn>
                              </p:par>
                              <p:par>
                                <p:cTn id="64" presetID="10" presetClass="entr" presetSubtype="0" fill="hold" nodeType="withEffect">
                                  <p:stCondLst>
                                    <p:cond delay="0"/>
                                  </p:stCondLst>
                                  <p:childTnLst>
                                    <p:set>
                                      <p:cBhvr>
                                        <p:cTn id="65" dur="1" fill="hold">
                                          <p:stCondLst>
                                            <p:cond delay="0"/>
                                          </p:stCondLst>
                                        </p:cTn>
                                        <p:tgtEl>
                                          <p:spTgt spid="26">
                                            <p:txEl>
                                              <p:pRg st="2" end="2"/>
                                            </p:txEl>
                                          </p:spTgt>
                                        </p:tgtEl>
                                        <p:attrNameLst>
                                          <p:attrName>style.visibility</p:attrName>
                                        </p:attrNameLst>
                                      </p:cBhvr>
                                      <p:to>
                                        <p:strVal val="visible"/>
                                      </p:to>
                                    </p:set>
                                    <p:animEffect transition="in" filter="fade">
                                      <p:cBhvr>
                                        <p:cTn id="66" dur="500"/>
                                        <p:tgtEl>
                                          <p:spTgt spid="26">
                                            <p:txEl>
                                              <p:pRg st="2" end="2"/>
                                            </p:txEl>
                                          </p:spTgt>
                                        </p:tgtEl>
                                      </p:cBhvr>
                                    </p:animEffect>
                                  </p:childTnLst>
                                </p:cTn>
                              </p:par>
                              <p:par>
                                <p:cTn id="67" presetID="10" presetClass="entr" presetSubtype="0" fill="hold" nodeType="withEffect">
                                  <p:stCondLst>
                                    <p:cond delay="0"/>
                                  </p:stCondLst>
                                  <p:childTnLst>
                                    <p:set>
                                      <p:cBhvr>
                                        <p:cTn id="68" dur="1" fill="hold">
                                          <p:stCondLst>
                                            <p:cond delay="0"/>
                                          </p:stCondLst>
                                        </p:cTn>
                                        <p:tgtEl>
                                          <p:spTgt spid="26">
                                            <p:txEl>
                                              <p:pRg st="3" end="3"/>
                                            </p:txEl>
                                          </p:spTgt>
                                        </p:tgtEl>
                                        <p:attrNameLst>
                                          <p:attrName>style.visibility</p:attrName>
                                        </p:attrNameLst>
                                      </p:cBhvr>
                                      <p:to>
                                        <p:strVal val="visible"/>
                                      </p:to>
                                    </p:set>
                                    <p:animEffect transition="in" filter="fade">
                                      <p:cBhvr>
                                        <p:cTn id="69" dur="500"/>
                                        <p:tgtEl>
                                          <p:spTgt spid="2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21"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RC-From-do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896707" y="489158"/>
            <a:ext cx="4144838" cy="5644736"/>
          </a:xfrm>
          <a:prstGeom prst="rect">
            <a:avLst/>
          </a:prstGeo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Θέση υποσέλιδου 3"/>
          <p:cNvSpPr>
            <a:spLocks noGrp="1"/>
          </p:cNvSpPr>
          <p:nvPr>
            <p:ph type="ftr" sz="quarter" idx="11"/>
          </p:nvPr>
        </p:nvSpPr>
        <p:spPr/>
        <p:txBody>
          <a:bodyPr/>
          <a:lstStyle/>
          <a:p>
            <a:pPr>
              <a:defRPr/>
            </a:pPr>
            <a:r>
              <a:rPr lang="el-GR" smtClean="0"/>
              <a:t>Εργονομία - ΕΜΠ - Χρηστοκεντρικός Σχεδιασμός</a:t>
            </a:r>
            <a:endParaRPr lang="en-GB" dirty="0"/>
          </a:p>
        </p:txBody>
      </p:sp>
      <p:sp>
        <p:nvSpPr>
          <p:cNvPr id="5" name="Θέση αριθμού διαφάνειας 4"/>
          <p:cNvSpPr>
            <a:spLocks noGrp="1"/>
          </p:cNvSpPr>
          <p:nvPr>
            <p:ph type="sldNum" sz="quarter" idx="12"/>
          </p:nvPr>
        </p:nvSpPr>
        <p:spPr/>
        <p:txBody>
          <a:bodyPr/>
          <a:lstStyle/>
          <a:p>
            <a:pPr>
              <a:defRPr/>
            </a:pPr>
            <a:fld id="{66B988B7-2139-4CED-ACDB-0CAF520E1758}" type="slidenum">
              <a:rPr lang="en-GB" smtClean="0"/>
              <a:pPr>
                <a:defRPr/>
              </a:pPr>
              <a:t>68</a:t>
            </a:fld>
            <a:endParaRPr lang="en-GB" dirty="0"/>
          </a:p>
        </p:txBody>
      </p:sp>
      <p:pic>
        <p:nvPicPr>
          <p:cNvPr id="6" name="Picture 4"/>
          <p:cNvPicPr>
            <a:picLocks noGrp="1" noChangeAspect="1" noChangeArrowheads="1"/>
          </p:cNvPicPr>
          <p:nvPr>
            <p:ph sz="half" idx="1"/>
          </p:nvPr>
        </p:nvPicPr>
        <p:blipFill>
          <a:blip r:embed="rId3">
            <a:grayscl/>
            <a:extLst>
              <a:ext uri="{28A0092B-C50C-407E-A947-70E740481C1C}">
                <a14:useLocalDpi xmlns:a14="http://schemas.microsoft.com/office/drawing/2010/main" val="0"/>
              </a:ext>
            </a:extLst>
          </a:blip>
          <a:srcRect/>
          <a:stretch>
            <a:fillRect/>
          </a:stretch>
        </p:blipFill>
        <p:spPr>
          <a:xfrm>
            <a:off x="5178014" y="2924944"/>
            <a:ext cx="3565941" cy="1269946"/>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 Box 8"/>
          <p:cNvSpPr txBox="1">
            <a:spLocks noChangeArrowheads="1"/>
          </p:cNvSpPr>
          <p:nvPr/>
        </p:nvSpPr>
        <p:spPr bwMode="auto">
          <a:xfrm>
            <a:off x="431800" y="504605"/>
            <a:ext cx="4387850" cy="2806922"/>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4008" tIns="32004" rIns="64008" bIns="32004">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l" eaLnBrk="1" hangingPunct="1">
              <a:spcBef>
                <a:spcPct val="0"/>
              </a:spcBef>
              <a:buFontTx/>
              <a:buNone/>
              <a:defRPr/>
            </a:pPr>
            <a:r>
              <a:rPr lang="el-GR" altLang="el-GR" sz="1800" b="0" dirty="0" smtClean="0">
                <a:latin typeface="+mn-lt"/>
              </a:rPr>
              <a:t>Οι αναλύσεις παλαιών φύλλων κλήσης έδειξαν ενδιαφέροντα στοιχεία</a:t>
            </a:r>
          </a:p>
          <a:p>
            <a:pPr algn="l" eaLnBrk="1" hangingPunct="1">
              <a:spcBef>
                <a:spcPct val="0"/>
              </a:spcBef>
              <a:buFontTx/>
              <a:buNone/>
              <a:defRPr/>
            </a:pPr>
            <a:r>
              <a:rPr lang="el-GR" altLang="el-GR" sz="1800" b="0" dirty="0" smtClean="0">
                <a:latin typeface="+mn-lt"/>
              </a:rPr>
              <a:t>Σχεδόν κανένα τυποποιημένο πεδίο δεν συμπληρωνόταν (π.χ. </a:t>
            </a:r>
            <a:r>
              <a:rPr lang="el-GR" altLang="el-GR" sz="1800" b="0" dirty="0" err="1" smtClean="0">
                <a:latin typeface="+mn-lt"/>
              </a:rPr>
              <a:t>θερμ</a:t>
            </a:r>
            <a:r>
              <a:rPr lang="el-GR" altLang="el-GR" sz="1800" b="0" dirty="0" smtClean="0">
                <a:latin typeface="+mn-lt"/>
              </a:rPr>
              <a:t>. ασθενούς, δόση φαρμάκου)</a:t>
            </a:r>
          </a:p>
          <a:p>
            <a:pPr algn="l" eaLnBrk="1" hangingPunct="1">
              <a:spcBef>
                <a:spcPct val="0"/>
              </a:spcBef>
              <a:buFontTx/>
              <a:buNone/>
              <a:defRPr/>
            </a:pPr>
            <a:r>
              <a:rPr lang="el-GR" altLang="el-GR" sz="1800" b="0" dirty="0" smtClean="0">
                <a:latin typeface="+mn-lt"/>
              </a:rPr>
              <a:t>Τα στοιχεία αυτά ενίοτε υπήρχαν αλλά ποτέ στα ειδικά πεδία. </a:t>
            </a:r>
          </a:p>
          <a:p>
            <a:pPr algn="l" eaLnBrk="1" hangingPunct="1">
              <a:spcBef>
                <a:spcPct val="0"/>
              </a:spcBef>
              <a:buFontTx/>
              <a:buNone/>
              <a:defRPr/>
            </a:pPr>
            <a:r>
              <a:rPr lang="el-GR" altLang="el-GR" sz="1800" b="0" dirty="0" smtClean="0">
                <a:latin typeface="+mn-lt"/>
              </a:rPr>
              <a:t>Υπήρχαν ως μέρος της ροής των σημειώσεων του γιατρού στο ανοιχτό πεδίο «συμπτώματα»</a:t>
            </a:r>
          </a:p>
        </p:txBody>
      </p:sp>
      <p:grpSp>
        <p:nvGrpSpPr>
          <p:cNvPr id="9" name="Group 14"/>
          <p:cNvGrpSpPr>
            <a:grpSpLocks/>
          </p:cNvGrpSpPr>
          <p:nvPr/>
        </p:nvGrpSpPr>
        <p:grpSpPr bwMode="auto">
          <a:xfrm>
            <a:off x="4613724" y="1092769"/>
            <a:ext cx="4134031" cy="1273336"/>
            <a:chOff x="3036" y="1086"/>
            <a:chExt cx="2396" cy="738"/>
          </a:xfrm>
          <a:noFill/>
        </p:grpSpPr>
        <p:sp>
          <p:nvSpPr>
            <p:cNvPr id="10" name="Line 9"/>
            <p:cNvSpPr>
              <a:spLocks noChangeShapeType="1"/>
            </p:cNvSpPr>
            <p:nvPr/>
          </p:nvSpPr>
          <p:spPr bwMode="auto">
            <a:xfrm>
              <a:off x="3036" y="1350"/>
              <a:ext cx="336" cy="90"/>
            </a:xfrm>
            <a:prstGeom prst="line">
              <a:avLst/>
            </a:prstGeom>
            <a:grpFill/>
            <a:ln w="28575">
              <a:solidFill>
                <a:srgbClr val="C00000"/>
              </a:solidFill>
              <a:round/>
              <a:headEn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4008" tIns="32004" rIns="64008" bIns="32004"/>
            <a:lstStyle/>
            <a:p>
              <a:endParaRPr lang="el-GR">
                <a:solidFill>
                  <a:schemeClr val="tx1"/>
                </a:solidFill>
              </a:endParaRPr>
            </a:p>
          </p:txBody>
        </p:sp>
        <p:sp>
          <p:nvSpPr>
            <p:cNvPr id="11" name="Oval 10"/>
            <p:cNvSpPr>
              <a:spLocks noChangeArrowheads="1"/>
            </p:cNvSpPr>
            <p:nvPr/>
          </p:nvSpPr>
          <p:spPr bwMode="auto">
            <a:xfrm>
              <a:off x="3261" y="1086"/>
              <a:ext cx="2171" cy="738"/>
            </a:xfrm>
            <a:prstGeom prst="ellipse">
              <a:avLst/>
            </a:prstGeom>
            <a:grpFill/>
            <a:ln w="28575" algn="ctr">
              <a:solidFill>
                <a:srgbClr val="C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4008" tIns="32004" rIns="64008" bIns="32004" anchor="ct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endParaRPr lang="el-GR" altLang="el-GR" sz="2400">
                <a:latin typeface="Times New Roman" pitchFamily="18" charset="0"/>
              </a:endParaRPr>
            </a:p>
          </p:txBody>
        </p:sp>
        <p:grpSp>
          <p:nvGrpSpPr>
            <p:cNvPr id="12" name="Group 13"/>
            <p:cNvGrpSpPr>
              <a:grpSpLocks/>
            </p:cNvGrpSpPr>
            <p:nvPr/>
          </p:nvGrpSpPr>
          <p:grpSpPr bwMode="auto">
            <a:xfrm>
              <a:off x="4045" y="1260"/>
              <a:ext cx="471" cy="444"/>
              <a:chOff x="1849" y="3888"/>
              <a:chExt cx="471" cy="444"/>
            </a:xfrm>
            <a:grpFill/>
          </p:grpSpPr>
          <p:sp>
            <p:nvSpPr>
              <p:cNvPr id="13" name="Line 11"/>
              <p:cNvSpPr>
                <a:spLocks noChangeShapeType="1"/>
              </p:cNvSpPr>
              <p:nvPr/>
            </p:nvSpPr>
            <p:spPr bwMode="auto">
              <a:xfrm>
                <a:off x="1849" y="3888"/>
                <a:ext cx="471" cy="432"/>
              </a:xfrm>
              <a:prstGeom prst="line">
                <a:avLst/>
              </a:prstGeom>
              <a:grpFill/>
              <a:ln w="28575">
                <a:solidFill>
                  <a:srgbClr val="C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4008" tIns="32004" rIns="64008" bIns="32004"/>
              <a:lstStyle/>
              <a:p>
                <a:endParaRPr lang="el-GR">
                  <a:solidFill>
                    <a:schemeClr val="tx1"/>
                  </a:solidFill>
                </a:endParaRPr>
              </a:p>
            </p:txBody>
          </p:sp>
          <p:sp>
            <p:nvSpPr>
              <p:cNvPr id="14" name="Line 12"/>
              <p:cNvSpPr>
                <a:spLocks noChangeShapeType="1"/>
              </p:cNvSpPr>
              <p:nvPr/>
            </p:nvSpPr>
            <p:spPr bwMode="auto">
              <a:xfrm flipH="1">
                <a:off x="1873" y="3888"/>
                <a:ext cx="424" cy="444"/>
              </a:xfrm>
              <a:prstGeom prst="line">
                <a:avLst/>
              </a:prstGeom>
              <a:grpFill/>
              <a:ln w="28575">
                <a:solidFill>
                  <a:srgbClr val="C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4008" tIns="32004" rIns="64008" bIns="32004"/>
              <a:lstStyle/>
              <a:p>
                <a:endParaRPr lang="el-GR">
                  <a:solidFill>
                    <a:schemeClr val="tx1"/>
                  </a:solidFill>
                </a:endParaRPr>
              </a:p>
            </p:txBody>
          </p:sp>
        </p:grpSp>
      </p:grpSp>
      <p:sp>
        <p:nvSpPr>
          <p:cNvPr id="16" name="Line 16"/>
          <p:cNvSpPr>
            <a:spLocks noChangeShapeType="1"/>
          </p:cNvSpPr>
          <p:nvPr/>
        </p:nvSpPr>
        <p:spPr bwMode="auto">
          <a:xfrm>
            <a:off x="4728886" y="2919788"/>
            <a:ext cx="309839" cy="97937"/>
          </a:xfrm>
          <a:prstGeom prst="line">
            <a:avLst/>
          </a:prstGeom>
          <a:noFill/>
          <a:ln w="28575">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4008" tIns="32004" rIns="64008" bIns="32004"/>
          <a:lstStyle/>
          <a:p>
            <a:endParaRPr lang="el-GR"/>
          </a:p>
        </p:txBody>
      </p:sp>
      <p:pic>
        <p:nvPicPr>
          <p:cNvPr id="25" name="Picture 25"/>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410887" y="1574167"/>
            <a:ext cx="8280400"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Oval 27"/>
          <p:cNvSpPr>
            <a:spLocks noChangeArrowheads="1"/>
          </p:cNvSpPr>
          <p:nvPr/>
        </p:nvSpPr>
        <p:spPr bwMode="auto">
          <a:xfrm>
            <a:off x="2555776" y="1677132"/>
            <a:ext cx="2952328" cy="623888"/>
          </a:xfrm>
          <a:prstGeom prst="ellipse">
            <a:avLst/>
          </a:prstGeom>
          <a:noFill/>
          <a:ln w="28575" algn="ctr">
            <a:solidFill>
              <a:srgbClr val="C00000"/>
            </a:solidFill>
            <a:round/>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4008" tIns="32004" rIns="64008" bIns="32004" anchor="ct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endParaRPr lang="el-GR" altLang="el-GR" sz="2400">
              <a:latin typeface="Times New Roman" pitchFamily="18" charset="0"/>
            </a:endParaRPr>
          </a:p>
        </p:txBody>
      </p:sp>
      <p:sp>
        <p:nvSpPr>
          <p:cNvPr id="23" name="Oval 28"/>
          <p:cNvSpPr>
            <a:spLocks noChangeArrowheads="1"/>
          </p:cNvSpPr>
          <p:nvPr/>
        </p:nvSpPr>
        <p:spPr bwMode="auto">
          <a:xfrm>
            <a:off x="4064000" y="3794857"/>
            <a:ext cx="2263775" cy="570247"/>
          </a:xfrm>
          <a:prstGeom prst="ellipse">
            <a:avLst/>
          </a:prstGeom>
          <a:noFill/>
          <a:ln w="28575" algn="ctr">
            <a:solidFill>
              <a:srgbClr val="C00000"/>
            </a:solidFill>
            <a:round/>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4008" tIns="32004" rIns="64008" bIns="32004" anchor="ct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endParaRPr lang="el-GR" altLang="el-GR" sz="2400">
              <a:latin typeface="Times New Roman" pitchFamily="18" charset="0"/>
            </a:endParaRPr>
          </a:p>
        </p:txBody>
      </p:sp>
      <p:sp>
        <p:nvSpPr>
          <p:cNvPr id="24" name="Rectangle 30"/>
          <p:cNvSpPr>
            <a:spLocks noChangeArrowheads="1"/>
          </p:cNvSpPr>
          <p:nvPr/>
        </p:nvSpPr>
        <p:spPr bwMode="auto">
          <a:xfrm>
            <a:off x="431800" y="4710845"/>
            <a:ext cx="4606925" cy="128587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4008" tIns="32004" rIns="64008" bIns="32004">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l" eaLnBrk="1" hangingPunct="1">
              <a:spcBef>
                <a:spcPct val="0"/>
              </a:spcBef>
              <a:buFontTx/>
              <a:buNone/>
              <a:defRPr/>
            </a:pPr>
            <a:r>
              <a:rPr lang="el-GR" altLang="el-GR" sz="1600" b="0" dirty="0" smtClean="0">
                <a:latin typeface="+mn-lt"/>
              </a:rPr>
              <a:t>Η διαδικασία μιας ιατρικής διάγνωσης δεν είναι γραμμική. Έτσι η πλήρης τυποποίηση της πληροφορίας δεν βοηθά ούτε στη καταγραφή αλλά ούτε και στην εκ των υστέρων δημιουργία μιας συνολικής εικόνας του περιστατικού</a:t>
            </a:r>
          </a:p>
        </p:txBody>
      </p:sp>
    </p:spTree>
    <p:extLst>
      <p:ext uri="{BB962C8B-B14F-4D97-AF65-F5344CB8AC3E}">
        <p14:creationId xmlns:p14="http://schemas.microsoft.com/office/powerpoint/2010/main" val="16900280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2000"/>
                                        <p:tgtEl>
                                          <p:spTgt spid="8">
                                            <p:txEl>
                                              <p:pRg st="1" end="1"/>
                                            </p:txEl>
                                          </p:spTgt>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2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2000"/>
                                        <p:tgtEl>
                                          <p:spTgt spid="8">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xEl>
                                              <p:pRg st="3" end="3"/>
                                            </p:txEl>
                                          </p:spTgt>
                                        </p:tgtEl>
                                        <p:attrNameLst>
                                          <p:attrName>style.visibility</p:attrName>
                                        </p:attrNameLst>
                                      </p:cBhvr>
                                      <p:to>
                                        <p:strVal val="visible"/>
                                      </p:to>
                                    </p:set>
                                    <p:animEffect transition="in" filter="fade">
                                      <p:cBhvr>
                                        <p:cTn id="26" dur="2000"/>
                                        <p:tgtEl>
                                          <p:spTgt spid="8">
                                            <p:txEl>
                                              <p:pRg st="3" end="3"/>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2100"/>
                                        <p:tgtEl>
                                          <p:spTgt spid="16"/>
                                        </p:tgtEl>
                                      </p:cBhvr>
                                    </p:animEffect>
                                  </p:childTnLst>
                                </p:cTn>
                              </p:par>
                              <p:par>
                                <p:cTn id="30" presetID="10"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2000"/>
                                        <p:tgtEl>
                                          <p:spTgt spid="25"/>
                                        </p:tgtEl>
                                      </p:cBhvr>
                                    </p:animEffect>
                                  </p:childTnLst>
                                </p:cTn>
                              </p:par>
                            </p:childTnLst>
                          </p:cTn>
                        </p:par>
                        <p:par>
                          <p:cTn id="38" fill="hold">
                            <p:stCondLst>
                              <p:cond delay="2000"/>
                            </p:stCondLst>
                            <p:childTnLst>
                              <p:par>
                                <p:cTn id="39" presetID="6" presetClass="entr" presetSubtype="16"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circle(in)">
                                      <p:cBhvr>
                                        <p:cTn id="41" dur="2000"/>
                                        <p:tgtEl>
                                          <p:spTgt spid="22"/>
                                        </p:tgtEl>
                                      </p:cBhvr>
                                    </p:animEffect>
                                  </p:childTnLst>
                                </p:cTn>
                              </p:par>
                            </p:childTnLst>
                          </p:cTn>
                        </p:par>
                        <p:par>
                          <p:cTn id="42" fill="hold">
                            <p:stCondLst>
                              <p:cond delay="4000"/>
                            </p:stCondLst>
                            <p:childTnLst>
                              <p:par>
                                <p:cTn id="43" presetID="6" presetClass="entr" presetSubtype="16" fill="hold" grpId="0" nodeType="after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circle(in)">
                                      <p:cBhvr>
                                        <p:cTn id="45" dur="20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6" grpId="0" animBg="1"/>
      <p:bldP spid="22" grpId="0" animBg="1"/>
      <p:bldP spid="23" grpId="0" animBg="1"/>
      <p:bldP spid="2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6481" y="116632"/>
            <a:ext cx="8216640" cy="762371"/>
          </a:xfrm>
        </p:spPr>
        <p:txBody>
          <a:bodyPr/>
          <a:lstStyle/>
          <a:p>
            <a:r>
              <a:rPr lang="el-GR" altLang="el-GR" sz="2800" dirty="0"/>
              <a:t>Πλαίσιο περιορισμών που διέπουν την συμπεριφορά των εμπλεκομένων στο </a:t>
            </a:r>
            <a:r>
              <a:rPr lang="el-GR" altLang="el-GR" sz="2800" dirty="0" smtClean="0"/>
              <a:t>σύστημα</a:t>
            </a:r>
            <a:endParaRPr lang="el-GR" sz="2800" dirty="0"/>
          </a:p>
        </p:txBody>
      </p:sp>
      <p:sp>
        <p:nvSpPr>
          <p:cNvPr id="3" name="Θέση υποσέλιδου 2"/>
          <p:cNvSpPr>
            <a:spLocks noGrp="1"/>
          </p:cNvSpPr>
          <p:nvPr>
            <p:ph type="ftr" sz="quarter" idx="11"/>
          </p:nvPr>
        </p:nvSpPr>
        <p:spPr/>
        <p:txBody>
          <a:bodyPr/>
          <a:lstStyle/>
          <a:p>
            <a:pPr>
              <a:defRPr/>
            </a:pPr>
            <a:r>
              <a:rPr lang="el-GR" smtClean="0"/>
              <a:t>Εργονομία - ΕΜΠ - Χρηστοκεντρικός Σχεδιασμός</a:t>
            </a:r>
            <a:endParaRPr lang="el-GR" dirty="0" smtClean="0"/>
          </a:p>
        </p:txBody>
      </p:sp>
      <p:sp>
        <p:nvSpPr>
          <p:cNvPr id="4" name="Θέση αριθμού διαφάνειας 3"/>
          <p:cNvSpPr>
            <a:spLocks noGrp="1"/>
          </p:cNvSpPr>
          <p:nvPr>
            <p:ph type="sldNum" sz="quarter" idx="12"/>
          </p:nvPr>
        </p:nvSpPr>
        <p:spPr/>
        <p:txBody>
          <a:bodyPr/>
          <a:lstStyle/>
          <a:p>
            <a:pPr>
              <a:defRPr/>
            </a:pPr>
            <a:fld id="{7C61276D-71F1-435A-8CE3-64760D61488A}" type="slidenum">
              <a:rPr lang="en-GB" smtClean="0"/>
              <a:pPr>
                <a:defRPr/>
              </a:pPr>
              <a:t>69</a:t>
            </a:fld>
            <a:endParaRPr lang="en-GB" dirty="0"/>
          </a:p>
        </p:txBody>
      </p:sp>
      <p:graphicFrame>
        <p:nvGraphicFramePr>
          <p:cNvPr id="5" name="Group 38"/>
          <p:cNvGraphicFramePr>
            <a:graphicFrameLocks/>
          </p:cNvGraphicFramePr>
          <p:nvPr>
            <p:extLst>
              <p:ext uri="{D42A27DB-BD31-4B8C-83A1-F6EECF244321}">
                <p14:modId xmlns:p14="http://schemas.microsoft.com/office/powerpoint/2010/main" val="1441977390"/>
              </p:ext>
            </p:extLst>
          </p:nvPr>
        </p:nvGraphicFramePr>
        <p:xfrm>
          <a:off x="611188" y="1341438"/>
          <a:ext cx="7935912" cy="4992686"/>
        </p:xfrm>
        <a:graphic>
          <a:graphicData uri="http://schemas.openxmlformats.org/drawingml/2006/table">
            <a:tbl>
              <a:tblPr/>
              <a:tblGrid>
                <a:gridCol w="1440532"/>
                <a:gridCol w="1674143"/>
                <a:gridCol w="2401887"/>
                <a:gridCol w="2419350"/>
              </a:tblGrid>
              <a:tr h="358720">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36000" marR="0" lvl="0" indent="0" algn="l" defTabSz="914400" rtl="0" eaLnBrk="1" fontAlgn="base" latinLnBrk="0" hangingPunct="1">
                        <a:lnSpc>
                          <a:spcPct val="100000"/>
                        </a:lnSpc>
                        <a:spcBef>
                          <a:spcPts val="0"/>
                        </a:spcBef>
                        <a:spcAft>
                          <a:spcPct val="0"/>
                        </a:spcAft>
                        <a:buClrTx/>
                        <a:buSzTx/>
                        <a:buFontTx/>
                        <a:buNone/>
                        <a:tabLst/>
                      </a:pPr>
                      <a:endParaRPr kumimoji="0" lang="el-GR" altLang="el-GR" sz="1600" b="0" i="0" u="none" strike="noStrike" cap="none" normalizeH="0" baseline="0" dirty="0" smtClean="0">
                        <a:ln>
                          <a:noFill/>
                        </a:ln>
                        <a:solidFill>
                          <a:schemeClr val="tx1"/>
                        </a:solidFill>
                        <a:effectLst/>
                        <a:latin typeface="+mn-lt"/>
                        <a:cs typeface="Arial" panose="020B0604020202020204" pitchFamily="34" charset="0"/>
                      </a:endParaRPr>
                    </a:p>
                  </a:txBody>
                  <a:tcPr marL="18000" marR="18000"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lumOff val="35000"/>
                      </a:schemeClr>
                    </a:soli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1600" b="1" i="0" u="none" strike="noStrike" cap="none" normalizeH="0" baseline="0" dirty="0" smtClean="0">
                          <a:ln>
                            <a:noFill/>
                          </a:ln>
                          <a:solidFill>
                            <a:schemeClr val="tx1"/>
                          </a:solidFill>
                          <a:effectLst/>
                          <a:latin typeface="+mn-lt"/>
                          <a:cs typeface="Arial" panose="020B0604020202020204" pitchFamily="34" charset="0"/>
                        </a:rPr>
                        <a:t>Διοίκηση</a:t>
                      </a:r>
                    </a:p>
                  </a:txBody>
                  <a:tcPr marL="18000" marR="18000" marT="17997" marB="179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lumOff val="35000"/>
                      </a:schemeClr>
                    </a:soli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1600" b="1" i="0" u="none" strike="noStrike" cap="none" normalizeH="0" baseline="0" dirty="0" smtClean="0">
                          <a:ln>
                            <a:noFill/>
                          </a:ln>
                          <a:solidFill>
                            <a:schemeClr val="tx1"/>
                          </a:solidFill>
                          <a:effectLst/>
                          <a:latin typeface="+mn-lt"/>
                          <a:cs typeface="Arial" panose="020B0604020202020204" pitchFamily="34" charset="0"/>
                        </a:rPr>
                        <a:t>Γιατροί</a:t>
                      </a:r>
                    </a:p>
                  </a:txBody>
                  <a:tcPr marL="18000" marR="18000"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lumOff val="35000"/>
                      </a:schemeClr>
                    </a:soli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1600" b="1" i="0" u="none" strike="noStrike" cap="none" normalizeH="0" baseline="0" dirty="0" smtClean="0">
                          <a:ln>
                            <a:noFill/>
                          </a:ln>
                          <a:solidFill>
                            <a:schemeClr val="tx1"/>
                          </a:solidFill>
                          <a:effectLst/>
                          <a:latin typeface="+mn-lt"/>
                          <a:cs typeface="Arial" panose="020B0604020202020204" pitchFamily="34" charset="0"/>
                        </a:rPr>
                        <a:t>Χειριστές</a:t>
                      </a:r>
                    </a:p>
                  </a:txBody>
                  <a:tcPr marL="18000" marR="18000"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lumOff val="35000"/>
                      </a:schemeClr>
                    </a:solidFill>
                  </a:tcPr>
                </a:tc>
              </a:tr>
              <a:tr h="926959">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36000" marR="0" lvl="0" indent="0" algn="l" defTabSz="914400" rtl="0" eaLnBrk="1" fontAlgn="base" latinLnBrk="0" hangingPunct="1">
                        <a:lnSpc>
                          <a:spcPct val="100000"/>
                        </a:lnSpc>
                        <a:spcBef>
                          <a:spcPts val="0"/>
                        </a:spcBef>
                        <a:spcAft>
                          <a:spcPct val="0"/>
                        </a:spcAft>
                        <a:buClrTx/>
                        <a:buSzTx/>
                        <a:buFontTx/>
                        <a:buNone/>
                        <a:tabLst/>
                      </a:pPr>
                      <a:r>
                        <a:rPr kumimoji="0" lang="el-GR" altLang="el-GR" sz="1600" b="1" i="0" u="none" strike="noStrike" cap="none" normalizeH="0" baseline="0" dirty="0" smtClean="0">
                          <a:ln>
                            <a:noFill/>
                          </a:ln>
                          <a:solidFill>
                            <a:schemeClr val="tx1"/>
                          </a:solidFill>
                          <a:effectLst/>
                          <a:latin typeface="+mn-lt"/>
                          <a:cs typeface="Arial" panose="020B0604020202020204" pitchFamily="34" charset="0"/>
                        </a:rPr>
                        <a:t>Αντικείμενο</a:t>
                      </a:r>
                    </a:p>
                    <a:p>
                      <a:pPr marL="36000" marR="0" lvl="0" indent="0" algn="l" defTabSz="914400" rtl="0" eaLnBrk="1" fontAlgn="base" latinLnBrk="0" hangingPunct="1">
                        <a:lnSpc>
                          <a:spcPct val="100000"/>
                        </a:lnSpc>
                        <a:spcBef>
                          <a:spcPts val="0"/>
                        </a:spcBef>
                        <a:spcAft>
                          <a:spcPct val="0"/>
                        </a:spcAft>
                        <a:buClrTx/>
                        <a:buSzTx/>
                        <a:buFontTx/>
                        <a:buNone/>
                        <a:tabLst/>
                      </a:pPr>
                      <a:r>
                        <a:rPr kumimoji="0" lang="el-GR" altLang="el-GR" sz="1600" b="1" i="0" u="none" strike="noStrike" cap="none" normalizeH="0" baseline="0" dirty="0" smtClean="0">
                          <a:ln>
                            <a:noFill/>
                          </a:ln>
                          <a:solidFill>
                            <a:schemeClr val="tx1"/>
                          </a:solidFill>
                          <a:effectLst/>
                          <a:latin typeface="+mn-lt"/>
                          <a:cs typeface="Arial" panose="020B0604020202020204" pitchFamily="34" charset="0"/>
                        </a:rPr>
                        <a:t>σκοπός</a:t>
                      </a:r>
                    </a:p>
                  </a:txBody>
                  <a:tcPr marL="18000" marR="18000"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lumOff val="35000"/>
                      </a:schemeClr>
                    </a:soli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72000" marR="0" lvl="0" indent="0" algn="l" defTabSz="914400" rtl="0" eaLnBrk="1" fontAlgn="base" latinLnBrk="0" hangingPunct="1">
                        <a:lnSpc>
                          <a:spcPct val="100000"/>
                        </a:lnSpc>
                        <a:spcBef>
                          <a:spcPct val="20000"/>
                        </a:spcBef>
                        <a:spcAft>
                          <a:spcPct val="0"/>
                        </a:spcAft>
                        <a:buClrTx/>
                        <a:buSzTx/>
                        <a:buFontTx/>
                        <a:buNone/>
                        <a:tabLst/>
                      </a:pPr>
                      <a:r>
                        <a:rPr kumimoji="0" lang="el-GR" altLang="el-GR" sz="1400" b="0" i="0" u="none" strike="noStrike" cap="none" normalizeH="0" baseline="0" dirty="0" smtClean="0">
                          <a:ln>
                            <a:noFill/>
                          </a:ln>
                          <a:solidFill>
                            <a:schemeClr val="tx1"/>
                          </a:solidFill>
                          <a:effectLst/>
                          <a:latin typeface="+mn-lt"/>
                          <a:cs typeface="Arial" panose="020B0604020202020204" pitchFamily="34" charset="0"/>
                        </a:rPr>
                        <a:t>Παροχή υπηρεσίας</a:t>
                      </a:r>
                      <a:r>
                        <a:rPr kumimoji="0" lang="en-US" altLang="el-GR" sz="1400" b="0" i="0" u="none" strike="noStrike" cap="none" normalizeH="0" baseline="0" dirty="0" smtClean="0">
                          <a:ln>
                            <a:noFill/>
                          </a:ln>
                          <a:solidFill>
                            <a:schemeClr val="tx1"/>
                          </a:solidFill>
                          <a:effectLst/>
                          <a:latin typeface="+mn-lt"/>
                          <a:cs typeface="Arial" panose="020B0604020202020204" pitchFamily="34" charset="0"/>
                        </a:rPr>
                        <a:t>,</a:t>
                      </a:r>
                    </a:p>
                    <a:p>
                      <a:pPr marL="72000" marR="0" lvl="0" indent="0" algn="l" defTabSz="914400" rtl="0" eaLnBrk="1" fontAlgn="base" latinLnBrk="0" hangingPunct="1">
                        <a:lnSpc>
                          <a:spcPct val="100000"/>
                        </a:lnSpc>
                        <a:spcBef>
                          <a:spcPct val="20000"/>
                        </a:spcBef>
                        <a:spcAft>
                          <a:spcPct val="0"/>
                        </a:spcAft>
                        <a:buClrTx/>
                        <a:buSzTx/>
                        <a:buFontTx/>
                        <a:buNone/>
                        <a:tabLst/>
                      </a:pPr>
                      <a:r>
                        <a:rPr kumimoji="0" lang="el-GR" altLang="el-GR" sz="1400" b="0" i="0" u="none" strike="noStrike" cap="none" normalizeH="0" baseline="0" dirty="0" smtClean="0">
                          <a:ln>
                            <a:noFill/>
                          </a:ln>
                          <a:solidFill>
                            <a:schemeClr val="tx1"/>
                          </a:solidFill>
                          <a:effectLst/>
                          <a:latin typeface="+mn-lt"/>
                          <a:cs typeface="Arial" panose="020B0604020202020204" pitchFamily="34" charset="0"/>
                        </a:rPr>
                        <a:t>Αναγνώριση από την κοινωνία</a:t>
                      </a:r>
                    </a:p>
                  </a:txBody>
                  <a:tcPr marL="18000" marR="18000"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lumOff val="35000"/>
                      </a:schemeClr>
                    </a:soli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72000" marR="0" lvl="0" indent="0" algn="l" defTabSz="914400" rtl="0" eaLnBrk="1" fontAlgn="base" latinLnBrk="0" hangingPunct="1">
                        <a:lnSpc>
                          <a:spcPct val="100000"/>
                        </a:lnSpc>
                        <a:spcBef>
                          <a:spcPct val="20000"/>
                        </a:spcBef>
                        <a:spcAft>
                          <a:spcPct val="0"/>
                        </a:spcAft>
                        <a:buClrTx/>
                        <a:buSzTx/>
                        <a:buFontTx/>
                        <a:buNone/>
                        <a:tabLst/>
                      </a:pPr>
                      <a:r>
                        <a:rPr kumimoji="0" lang="el-GR" altLang="el-GR" sz="1400" b="0" i="0" u="none" strike="noStrike" cap="none" normalizeH="0" baseline="0" dirty="0" smtClean="0">
                          <a:ln>
                            <a:noFill/>
                          </a:ln>
                          <a:solidFill>
                            <a:schemeClr val="tx1"/>
                          </a:solidFill>
                          <a:effectLst/>
                          <a:latin typeface="+mn-lt"/>
                          <a:cs typeface="Arial" panose="020B0604020202020204" pitchFamily="34" charset="0"/>
                        </a:rPr>
                        <a:t>Βοήθεια προς ασθενείς</a:t>
                      </a:r>
                      <a:endParaRPr kumimoji="0" lang="en-US" altLang="el-GR" sz="1400" b="0" i="0" u="none" strike="noStrike" cap="none" normalizeH="0" baseline="0" dirty="0" smtClean="0">
                        <a:ln>
                          <a:noFill/>
                        </a:ln>
                        <a:solidFill>
                          <a:schemeClr val="tx1"/>
                        </a:solidFill>
                        <a:effectLst/>
                        <a:latin typeface="+mn-lt"/>
                        <a:cs typeface="Arial" panose="020B0604020202020204" pitchFamily="34" charset="0"/>
                      </a:endParaRPr>
                    </a:p>
                    <a:p>
                      <a:pPr marL="72000" marR="0" lvl="0" indent="0" algn="l" defTabSz="914400" rtl="0" eaLnBrk="1" fontAlgn="base" latinLnBrk="0" hangingPunct="1">
                        <a:lnSpc>
                          <a:spcPct val="100000"/>
                        </a:lnSpc>
                        <a:spcBef>
                          <a:spcPct val="20000"/>
                        </a:spcBef>
                        <a:spcAft>
                          <a:spcPct val="0"/>
                        </a:spcAft>
                        <a:buClrTx/>
                        <a:buSzTx/>
                        <a:buFontTx/>
                        <a:buNone/>
                        <a:tabLst/>
                      </a:pPr>
                      <a:r>
                        <a:rPr kumimoji="0" lang="el-GR" altLang="el-GR" sz="1400" b="0" i="0" u="none" strike="noStrike" cap="none" normalizeH="0" baseline="0" dirty="0" smtClean="0">
                          <a:ln>
                            <a:noFill/>
                          </a:ln>
                          <a:solidFill>
                            <a:schemeClr val="tx1"/>
                          </a:solidFill>
                          <a:effectLst/>
                          <a:latin typeface="+mn-lt"/>
                          <a:cs typeface="Arial" panose="020B0604020202020204" pitchFamily="34" charset="0"/>
                        </a:rPr>
                        <a:t>Προσωπική καταξίωση</a:t>
                      </a:r>
                    </a:p>
                  </a:txBody>
                  <a:tcPr marL="18000" marR="18000"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lumOff val="35000"/>
                      </a:schemeClr>
                    </a:soli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72000" marR="0" lvl="0" indent="0" algn="l" defTabSz="914400" rtl="0" eaLnBrk="1" fontAlgn="base" latinLnBrk="0" hangingPunct="1">
                        <a:lnSpc>
                          <a:spcPct val="100000"/>
                        </a:lnSpc>
                        <a:spcBef>
                          <a:spcPct val="20000"/>
                        </a:spcBef>
                        <a:spcAft>
                          <a:spcPct val="0"/>
                        </a:spcAft>
                        <a:buClrTx/>
                        <a:buSzTx/>
                        <a:buFontTx/>
                        <a:buNone/>
                        <a:tabLst/>
                      </a:pPr>
                      <a:r>
                        <a:rPr kumimoji="0" lang="el-GR" altLang="el-GR" sz="1400" b="0" i="0" u="none" strike="noStrike" cap="none" normalizeH="0" baseline="0" dirty="0" smtClean="0">
                          <a:ln>
                            <a:noFill/>
                          </a:ln>
                          <a:solidFill>
                            <a:schemeClr val="tx1"/>
                          </a:solidFill>
                          <a:effectLst/>
                          <a:latin typeface="+mn-lt"/>
                          <a:cs typeface="Arial" panose="020B0604020202020204" pitchFamily="34" charset="0"/>
                        </a:rPr>
                        <a:t>Διασφάλιση εργασίας</a:t>
                      </a:r>
                      <a:endParaRPr kumimoji="0" lang="en-US" altLang="el-GR" sz="1400" b="0" i="0" u="none" strike="noStrike" cap="none" normalizeH="0" baseline="0" dirty="0" smtClean="0">
                        <a:ln>
                          <a:noFill/>
                        </a:ln>
                        <a:solidFill>
                          <a:schemeClr val="tx1"/>
                        </a:solidFill>
                        <a:effectLst/>
                        <a:latin typeface="+mn-lt"/>
                        <a:cs typeface="Arial" panose="020B0604020202020204" pitchFamily="34" charset="0"/>
                      </a:endParaRPr>
                    </a:p>
                  </a:txBody>
                  <a:tcPr marL="18000" marR="18000"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lumOff val="35000"/>
                      </a:schemeClr>
                    </a:solidFill>
                  </a:tcPr>
                </a:tc>
              </a:tr>
              <a:tr h="767403">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36000" marR="0" lvl="0" indent="0" algn="l" defTabSz="914400" rtl="0" eaLnBrk="1" fontAlgn="base" latinLnBrk="0" hangingPunct="1">
                        <a:lnSpc>
                          <a:spcPct val="100000"/>
                        </a:lnSpc>
                        <a:spcBef>
                          <a:spcPts val="0"/>
                        </a:spcBef>
                        <a:spcAft>
                          <a:spcPct val="0"/>
                        </a:spcAft>
                        <a:buClrTx/>
                        <a:buSzTx/>
                        <a:buFontTx/>
                        <a:buNone/>
                        <a:tabLst/>
                      </a:pPr>
                      <a:r>
                        <a:rPr kumimoji="0" lang="el-GR" altLang="el-GR" sz="1600" b="1" i="0" u="none" strike="noStrike" cap="none" normalizeH="0" baseline="0" dirty="0" smtClean="0">
                          <a:ln>
                            <a:noFill/>
                          </a:ln>
                          <a:solidFill>
                            <a:schemeClr val="tx1"/>
                          </a:solidFill>
                          <a:effectLst/>
                          <a:latin typeface="+mn-lt"/>
                          <a:cs typeface="Arial" panose="020B0604020202020204" pitchFamily="34" charset="0"/>
                        </a:rPr>
                        <a:t>Κριτήρια απόδοσης</a:t>
                      </a:r>
                    </a:p>
                  </a:txBody>
                  <a:tcPr marL="18000" marR="18000"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lumOff val="35000"/>
                      </a:schemeClr>
                    </a:soli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72000" marR="0" lvl="0" indent="0" algn="l" defTabSz="914400" rtl="0" eaLnBrk="1" fontAlgn="base" latinLnBrk="0" hangingPunct="1">
                        <a:lnSpc>
                          <a:spcPct val="100000"/>
                        </a:lnSpc>
                        <a:spcBef>
                          <a:spcPct val="20000"/>
                        </a:spcBef>
                        <a:spcAft>
                          <a:spcPct val="0"/>
                        </a:spcAft>
                        <a:buClrTx/>
                        <a:buSzTx/>
                        <a:buFontTx/>
                        <a:buNone/>
                        <a:tabLst/>
                      </a:pPr>
                      <a:r>
                        <a:rPr kumimoji="0" lang="el-GR" altLang="el-GR" sz="1400" b="0" i="0" u="none" strike="noStrike" cap="none" normalizeH="0" baseline="0" dirty="0" smtClean="0">
                          <a:ln>
                            <a:noFill/>
                          </a:ln>
                          <a:solidFill>
                            <a:schemeClr val="tx1"/>
                          </a:solidFill>
                          <a:effectLst/>
                          <a:latin typeface="+mn-lt"/>
                          <a:cs typeface="Arial" panose="020B0604020202020204" pitchFamily="34" charset="0"/>
                        </a:rPr>
                        <a:t>Ισορροπία μεταξύ τμημάτων</a:t>
                      </a:r>
                    </a:p>
                  </a:txBody>
                  <a:tcPr marL="18000" marR="18000"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lumOff val="35000"/>
                      </a:schemeClr>
                    </a:soli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72000" marR="0" lvl="0" indent="0" algn="l" defTabSz="914400" rtl="0" eaLnBrk="1" fontAlgn="base" latinLnBrk="0" hangingPunct="1">
                        <a:lnSpc>
                          <a:spcPct val="100000"/>
                        </a:lnSpc>
                        <a:spcBef>
                          <a:spcPct val="20000"/>
                        </a:spcBef>
                        <a:spcAft>
                          <a:spcPct val="0"/>
                        </a:spcAft>
                        <a:buClrTx/>
                        <a:buSzTx/>
                        <a:buFontTx/>
                        <a:buNone/>
                        <a:tabLst/>
                      </a:pPr>
                      <a:r>
                        <a:rPr kumimoji="0" lang="el-GR" altLang="el-GR" sz="1400" b="0" i="0" u="none" strike="noStrike" cap="none" normalizeH="0" baseline="0" dirty="0" smtClean="0">
                          <a:ln>
                            <a:noFill/>
                          </a:ln>
                          <a:solidFill>
                            <a:schemeClr val="tx1"/>
                          </a:solidFill>
                          <a:effectLst/>
                          <a:latin typeface="+mn-lt"/>
                          <a:cs typeface="Arial" panose="020B0604020202020204" pitchFamily="34" charset="0"/>
                        </a:rPr>
                        <a:t>Ποιότητα διάγνωσης</a:t>
                      </a:r>
                      <a:r>
                        <a:rPr kumimoji="0" lang="en-US" altLang="el-GR" sz="1400" b="0" i="0" u="none" strike="noStrike" cap="none" normalizeH="0" baseline="0" dirty="0" smtClean="0">
                          <a:ln>
                            <a:noFill/>
                          </a:ln>
                          <a:solidFill>
                            <a:schemeClr val="tx1"/>
                          </a:solidFill>
                          <a:effectLst/>
                          <a:latin typeface="+mn-lt"/>
                          <a:cs typeface="Arial" panose="020B0604020202020204" pitchFamily="34" charset="0"/>
                        </a:rPr>
                        <a:t>, </a:t>
                      </a:r>
                      <a:r>
                        <a:rPr kumimoji="0" lang="el-GR" altLang="el-GR" sz="1400" b="0" i="0" u="none" strike="noStrike" cap="none" normalizeH="0" baseline="0" dirty="0" smtClean="0">
                          <a:ln>
                            <a:noFill/>
                          </a:ln>
                          <a:solidFill>
                            <a:schemeClr val="tx1"/>
                          </a:solidFill>
                          <a:effectLst/>
                          <a:latin typeface="+mn-lt"/>
                          <a:cs typeface="Arial" panose="020B0604020202020204" pitchFamily="34" charset="0"/>
                        </a:rPr>
                        <a:t>νομικές ευθύνες, ευελιξία ωραρίου</a:t>
                      </a:r>
                    </a:p>
                  </a:txBody>
                  <a:tcPr marL="18000" marR="18000"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lumOff val="35000"/>
                      </a:schemeClr>
                    </a:soli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72000" marR="0" lvl="0" indent="0" algn="l" defTabSz="914400" rtl="0" eaLnBrk="1" fontAlgn="base" latinLnBrk="0" hangingPunct="1">
                        <a:lnSpc>
                          <a:spcPct val="100000"/>
                        </a:lnSpc>
                        <a:spcBef>
                          <a:spcPct val="20000"/>
                        </a:spcBef>
                        <a:spcAft>
                          <a:spcPct val="0"/>
                        </a:spcAft>
                        <a:buClrTx/>
                        <a:buSzTx/>
                        <a:buFontTx/>
                        <a:buNone/>
                        <a:tabLst/>
                      </a:pPr>
                      <a:r>
                        <a:rPr kumimoji="0" lang="el-GR" altLang="el-GR" sz="1400" b="0" i="0" u="none" strike="noStrike" cap="none" normalizeH="0" baseline="0" dirty="0" smtClean="0">
                          <a:ln>
                            <a:noFill/>
                          </a:ln>
                          <a:solidFill>
                            <a:schemeClr val="tx1"/>
                          </a:solidFill>
                          <a:effectLst/>
                          <a:latin typeface="+mn-lt"/>
                          <a:cs typeface="Arial" panose="020B0604020202020204" pitchFamily="34" charset="0"/>
                        </a:rPr>
                        <a:t>Φόρτος εργασίας, ελεύθερος χρόνος</a:t>
                      </a:r>
                    </a:p>
                  </a:txBody>
                  <a:tcPr marL="18000" marR="18000"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lumOff val="35000"/>
                      </a:schemeClr>
                    </a:solidFill>
                  </a:tcPr>
                </a:tc>
              </a:tr>
              <a:tr h="1855506">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36000" marR="0" lvl="0" indent="0" algn="l" defTabSz="914400" rtl="0" eaLnBrk="1" fontAlgn="base" latinLnBrk="0" hangingPunct="1">
                        <a:lnSpc>
                          <a:spcPct val="100000"/>
                        </a:lnSpc>
                        <a:spcBef>
                          <a:spcPts val="0"/>
                        </a:spcBef>
                        <a:spcAft>
                          <a:spcPct val="0"/>
                        </a:spcAft>
                        <a:buClrTx/>
                        <a:buSzTx/>
                        <a:buFontTx/>
                        <a:buNone/>
                        <a:tabLst/>
                      </a:pPr>
                      <a:r>
                        <a:rPr kumimoji="0" lang="el-GR" altLang="el-GR" sz="1600" b="1" i="0" u="none" strike="noStrike" cap="none" normalizeH="0" baseline="0" dirty="0" smtClean="0">
                          <a:ln>
                            <a:noFill/>
                          </a:ln>
                          <a:solidFill>
                            <a:schemeClr val="tx1"/>
                          </a:solidFill>
                          <a:effectLst/>
                          <a:latin typeface="+mn-lt"/>
                          <a:cs typeface="Arial" panose="020B0604020202020204" pitchFamily="34" charset="0"/>
                        </a:rPr>
                        <a:t>Λειτουργίες - δραστηριότητες</a:t>
                      </a:r>
                    </a:p>
                  </a:txBody>
                  <a:tcPr marL="18000" marR="18000"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lumOff val="35000"/>
                      </a:schemeClr>
                    </a:soli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72000" marR="0" lvl="0" indent="0" algn="l" defTabSz="914400" rtl="0" eaLnBrk="1" fontAlgn="base" latinLnBrk="0" hangingPunct="1">
                        <a:lnSpc>
                          <a:spcPct val="100000"/>
                        </a:lnSpc>
                        <a:spcBef>
                          <a:spcPct val="20000"/>
                        </a:spcBef>
                        <a:spcAft>
                          <a:spcPct val="0"/>
                        </a:spcAft>
                        <a:buClrTx/>
                        <a:buSzTx/>
                        <a:buFontTx/>
                        <a:buNone/>
                        <a:tabLst/>
                      </a:pPr>
                      <a:r>
                        <a:rPr kumimoji="0" lang="el-GR" altLang="el-GR" sz="1400" b="0" i="0" u="none" strike="noStrike" cap="none" normalizeH="0" baseline="0" dirty="0" smtClean="0">
                          <a:ln>
                            <a:noFill/>
                          </a:ln>
                          <a:solidFill>
                            <a:schemeClr val="tx1"/>
                          </a:solidFill>
                          <a:effectLst/>
                          <a:latin typeface="+mn-lt"/>
                          <a:cs typeface="Arial" panose="020B0604020202020204" pitchFamily="34" charset="0"/>
                        </a:rPr>
                        <a:t>Παρακολούθηση απόδοσης</a:t>
                      </a:r>
                      <a:endParaRPr kumimoji="0" lang="en-US" altLang="el-GR" sz="1400" b="0" i="0" u="none" strike="noStrike" cap="none" normalizeH="0" baseline="0" dirty="0" smtClean="0">
                        <a:ln>
                          <a:noFill/>
                        </a:ln>
                        <a:solidFill>
                          <a:schemeClr val="tx1"/>
                        </a:solidFill>
                        <a:effectLst/>
                        <a:latin typeface="+mn-lt"/>
                        <a:cs typeface="Arial" panose="020B0604020202020204" pitchFamily="34" charset="0"/>
                      </a:endParaRPr>
                    </a:p>
                    <a:p>
                      <a:pPr marL="72000" marR="0" lvl="0" indent="0" algn="l" defTabSz="914400" rtl="0" eaLnBrk="1" fontAlgn="base" latinLnBrk="0" hangingPunct="1">
                        <a:lnSpc>
                          <a:spcPct val="100000"/>
                        </a:lnSpc>
                        <a:spcBef>
                          <a:spcPct val="20000"/>
                        </a:spcBef>
                        <a:spcAft>
                          <a:spcPct val="0"/>
                        </a:spcAft>
                        <a:buClrTx/>
                        <a:buSzTx/>
                        <a:buFontTx/>
                        <a:buNone/>
                        <a:tabLst/>
                      </a:pPr>
                      <a:r>
                        <a:rPr kumimoji="0" lang="el-GR" altLang="el-GR" sz="1400" b="0" i="0" u="none" strike="noStrike" cap="none" normalizeH="0" baseline="0" dirty="0" smtClean="0">
                          <a:ln>
                            <a:noFill/>
                          </a:ln>
                          <a:solidFill>
                            <a:schemeClr val="tx1"/>
                          </a:solidFill>
                          <a:effectLst/>
                          <a:latin typeface="+mn-lt"/>
                          <a:cs typeface="Arial" panose="020B0604020202020204" pitchFamily="34" charset="0"/>
                        </a:rPr>
                        <a:t>Τυποποίηση πληροφορίας</a:t>
                      </a:r>
                    </a:p>
                    <a:p>
                      <a:pPr marL="72000" marR="0" lvl="0" indent="0" algn="l" defTabSz="914400" rtl="0" eaLnBrk="1" fontAlgn="base" latinLnBrk="0" hangingPunct="1">
                        <a:lnSpc>
                          <a:spcPct val="100000"/>
                        </a:lnSpc>
                        <a:spcBef>
                          <a:spcPct val="20000"/>
                        </a:spcBef>
                        <a:spcAft>
                          <a:spcPct val="0"/>
                        </a:spcAft>
                        <a:buClrTx/>
                        <a:buSzTx/>
                        <a:buFontTx/>
                        <a:buNone/>
                        <a:tabLst/>
                      </a:pPr>
                      <a:r>
                        <a:rPr kumimoji="0" lang="el-GR" altLang="el-GR" sz="1400" b="0" i="0" u="none" strike="noStrike" cap="none" normalizeH="0" baseline="0" dirty="0" smtClean="0">
                          <a:ln>
                            <a:noFill/>
                          </a:ln>
                          <a:solidFill>
                            <a:schemeClr val="tx1"/>
                          </a:solidFill>
                          <a:effectLst/>
                          <a:latin typeface="+mn-lt"/>
                          <a:cs typeface="Arial" panose="020B0604020202020204" pitchFamily="34" charset="0"/>
                        </a:rPr>
                        <a:t>Στατιστικά στοιχεία</a:t>
                      </a:r>
                    </a:p>
                  </a:txBody>
                  <a:tcPr marL="18000" marR="18000"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lumOff val="35000"/>
                      </a:schemeClr>
                    </a:soli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72000" marR="0" lvl="0" indent="0" algn="l" defTabSz="914400" rtl="0" eaLnBrk="1" fontAlgn="base" latinLnBrk="0" hangingPunct="1">
                        <a:lnSpc>
                          <a:spcPct val="100000"/>
                        </a:lnSpc>
                        <a:spcBef>
                          <a:spcPct val="20000"/>
                        </a:spcBef>
                        <a:spcAft>
                          <a:spcPct val="0"/>
                        </a:spcAft>
                        <a:buClrTx/>
                        <a:buSzTx/>
                        <a:buFontTx/>
                        <a:buNone/>
                        <a:tabLst/>
                      </a:pPr>
                      <a:r>
                        <a:rPr kumimoji="0" lang="el-GR" altLang="el-GR" sz="1400" b="0" i="0" u="none" strike="noStrike" cap="none" normalizeH="0" baseline="0" dirty="0" smtClean="0">
                          <a:ln>
                            <a:noFill/>
                          </a:ln>
                          <a:solidFill>
                            <a:schemeClr val="tx1"/>
                          </a:solidFill>
                          <a:effectLst/>
                          <a:latin typeface="+mn-lt"/>
                          <a:cs typeface="Arial" panose="020B0604020202020204" pitchFamily="34" charset="0"/>
                        </a:rPr>
                        <a:t>Εξ αποστάσεως διάγνωση, νοητικός φόρτος</a:t>
                      </a:r>
                      <a:endParaRPr kumimoji="0" lang="en-US" altLang="el-GR" sz="1400" b="0" i="0" u="none" strike="noStrike" cap="none" normalizeH="0" baseline="0" dirty="0" smtClean="0">
                        <a:ln>
                          <a:noFill/>
                        </a:ln>
                        <a:solidFill>
                          <a:schemeClr val="tx1"/>
                        </a:solidFill>
                        <a:effectLst/>
                        <a:latin typeface="+mn-lt"/>
                        <a:cs typeface="Arial" panose="020B0604020202020204" pitchFamily="34" charset="0"/>
                      </a:endParaRPr>
                    </a:p>
                    <a:p>
                      <a:pPr marL="72000" marR="0" lvl="0" indent="0" algn="l" defTabSz="914400" rtl="0" eaLnBrk="1" fontAlgn="base" latinLnBrk="0" hangingPunct="1">
                        <a:lnSpc>
                          <a:spcPct val="100000"/>
                        </a:lnSpc>
                        <a:spcBef>
                          <a:spcPct val="20000"/>
                        </a:spcBef>
                        <a:spcAft>
                          <a:spcPct val="0"/>
                        </a:spcAft>
                        <a:buClrTx/>
                        <a:buSzTx/>
                        <a:buFontTx/>
                        <a:buNone/>
                        <a:tabLst/>
                      </a:pPr>
                      <a:r>
                        <a:rPr kumimoji="0" lang="el-GR" altLang="el-GR" sz="1400" b="0" i="0" u="none" strike="noStrike" cap="none" normalizeH="0" baseline="0" dirty="0" smtClean="0">
                          <a:ln>
                            <a:noFill/>
                          </a:ln>
                          <a:solidFill>
                            <a:schemeClr val="tx1"/>
                          </a:solidFill>
                          <a:effectLst/>
                          <a:latin typeface="+mn-lt"/>
                          <a:cs typeface="Arial" panose="020B0604020202020204" pitchFamily="34" charset="0"/>
                        </a:rPr>
                        <a:t>Ανάγκη μνήμης</a:t>
                      </a:r>
                    </a:p>
                    <a:p>
                      <a:pPr marL="72000" marR="0" lvl="0" indent="0" algn="l" defTabSz="914400" rtl="0" eaLnBrk="1" fontAlgn="base" latinLnBrk="0" hangingPunct="1">
                        <a:lnSpc>
                          <a:spcPct val="100000"/>
                        </a:lnSpc>
                        <a:spcBef>
                          <a:spcPct val="20000"/>
                        </a:spcBef>
                        <a:spcAft>
                          <a:spcPct val="0"/>
                        </a:spcAft>
                        <a:buClrTx/>
                        <a:buSzTx/>
                        <a:buFontTx/>
                        <a:buNone/>
                        <a:tabLst/>
                      </a:pPr>
                      <a:r>
                        <a:rPr kumimoji="0" lang="el-GR" altLang="el-GR" sz="1400" b="0" i="0" u="none" strike="noStrike" cap="none" normalizeH="0" baseline="0" dirty="0" smtClean="0">
                          <a:ln>
                            <a:noFill/>
                          </a:ln>
                          <a:solidFill>
                            <a:schemeClr val="tx1"/>
                          </a:solidFill>
                          <a:effectLst/>
                          <a:latin typeface="+mn-lt"/>
                          <a:cs typeface="Arial" panose="020B0604020202020204" pitchFamily="34" charset="0"/>
                        </a:rPr>
                        <a:t>Συγχρονισμός με χειριστή</a:t>
                      </a:r>
                      <a:endParaRPr kumimoji="0" lang="en-US" altLang="el-GR" sz="1400" b="0" i="0" u="none" strike="noStrike" cap="none" normalizeH="0" baseline="0" dirty="0" smtClean="0">
                        <a:ln>
                          <a:noFill/>
                        </a:ln>
                        <a:solidFill>
                          <a:schemeClr val="tx1"/>
                        </a:solidFill>
                        <a:effectLst/>
                        <a:latin typeface="+mn-lt"/>
                        <a:cs typeface="Arial" panose="020B0604020202020204" pitchFamily="34" charset="0"/>
                      </a:endParaRPr>
                    </a:p>
                  </a:txBody>
                  <a:tcPr marL="18000" marR="18000"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lumOff val="35000"/>
                      </a:schemeClr>
                    </a:soli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72000" marR="0" lvl="0" indent="0" algn="l" defTabSz="914400" rtl="0" eaLnBrk="1" fontAlgn="base" latinLnBrk="0" hangingPunct="1">
                        <a:lnSpc>
                          <a:spcPct val="100000"/>
                        </a:lnSpc>
                        <a:spcBef>
                          <a:spcPct val="20000"/>
                        </a:spcBef>
                        <a:spcAft>
                          <a:spcPct val="0"/>
                        </a:spcAft>
                        <a:buClrTx/>
                        <a:buSzTx/>
                        <a:buFontTx/>
                        <a:buNone/>
                        <a:tabLst/>
                      </a:pPr>
                      <a:r>
                        <a:rPr kumimoji="0" lang="el-GR" altLang="el-GR" sz="1400" b="0" i="0" u="none" strike="noStrike" cap="none" normalizeH="0" baseline="0" dirty="0" smtClean="0">
                          <a:ln>
                            <a:noFill/>
                          </a:ln>
                          <a:solidFill>
                            <a:schemeClr val="tx1"/>
                          </a:solidFill>
                          <a:effectLst/>
                          <a:latin typeface="+mn-lt"/>
                          <a:cs typeface="Arial" panose="020B0604020202020204" pitchFamily="34" charset="0"/>
                        </a:rPr>
                        <a:t>Από αφηρημένη συνομιλία σε δομημένη πληροφορία</a:t>
                      </a:r>
                      <a:endParaRPr kumimoji="0" lang="en-US" altLang="el-GR" sz="1400" b="0" i="0" u="none" strike="noStrike" cap="none" normalizeH="0" baseline="0" dirty="0" smtClean="0">
                        <a:ln>
                          <a:noFill/>
                        </a:ln>
                        <a:solidFill>
                          <a:schemeClr val="tx1"/>
                        </a:solidFill>
                        <a:effectLst/>
                        <a:latin typeface="+mn-lt"/>
                        <a:cs typeface="Arial" panose="020B0604020202020204" pitchFamily="34" charset="0"/>
                      </a:endParaRPr>
                    </a:p>
                    <a:p>
                      <a:pPr marL="72000" marR="0" lvl="0" indent="0" algn="l" defTabSz="914400" rtl="0" eaLnBrk="1" fontAlgn="base" latinLnBrk="0" hangingPunct="1">
                        <a:lnSpc>
                          <a:spcPct val="100000"/>
                        </a:lnSpc>
                        <a:spcBef>
                          <a:spcPct val="20000"/>
                        </a:spcBef>
                        <a:spcAft>
                          <a:spcPct val="0"/>
                        </a:spcAft>
                        <a:buClrTx/>
                        <a:buSzTx/>
                        <a:buFontTx/>
                        <a:buNone/>
                        <a:tabLst/>
                      </a:pPr>
                      <a:r>
                        <a:rPr kumimoji="0" lang="el-GR" altLang="el-GR" sz="1400" b="0" i="0" u="none" strike="noStrike" cap="none" normalizeH="0" baseline="0" dirty="0" smtClean="0">
                          <a:ln>
                            <a:noFill/>
                          </a:ln>
                          <a:solidFill>
                            <a:schemeClr val="tx1"/>
                          </a:solidFill>
                          <a:effectLst/>
                          <a:latin typeface="+mn-lt"/>
                          <a:cs typeface="Arial" panose="020B0604020202020204" pitchFamily="34" charset="0"/>
                        </a:rPr>
                        <a:t>Σχέση κλήσης, περιστατικού και ασθενούς</a:t>
                      </a:r>
                      <a:endParaRPr kumimoji="0" lang="en-US" altLang="el-GR" sz="1400" b="0" i="0" u="none" strike="noStrike" cap="none" normalizeH="0" baseline="0" dirty="0" smtClean="0">
                        <a:ln>
                          <a:noFill/>
                        </a:ln>
                        <a:solidFill>
                          <a:schemeClr val="tx1"/>
                        </a:solidFill>
                        <a:effectLst/>
                        <a:latin typeface="+mn-lt"/>
                        <a:cs typeface="Arial" panose="020B0604020202020204" pitchFamily="34" charset="0"/>
                      </a:endParaRPr>
                    </a:p>
                    <a:p>
                      <a:pPr marL="72000" marR="0" lvl="0" indent="0" algn="l" defTabSz="914400" rtl="0" eaLnBrk="1" fontAlgn="base" latinLnBrk="0" hangingPunct="1">
                        <a:lnSpc>
                          <a:spcPct val="100000"/>
                        </a:lnSpc>
                        <a:spcBef>
                          <a:spcPct val="20000"/>
                        </a:spcBef>
                        <a:spcAft>
                          <a:spcPct val="0"/>
                        </a:spcAft>
                        <a:buClrTx/>
                        <a:buSzTx/>
                        <a:buFontTx/>
                        <a:buNone/>
                        <a:tabLst/>
                      </a:pPr>
                      <a:r>
                        <a:rPr kumimoji="0" lang="el-GR" altLang="el-GR" sz="1400" b="0" i="0" u="none" strike="noStrike" cap="none" normalizeH="0" baseline="0" dirty="0" smtClean="0">
                          <a:ln>
                            <a:noFill/>
                          </a:ln>
                          <a:solidFill>
                            <a:schemeClr val="tx1"/>
                          </a:solidFill>
                          <a:effectLst/>
                          <a:latin typeface="+mn-lt"/>
                          <a:cs typeface="Arial" panose="020B0604020202020204" pitchFamily="34" charset="0"/>
                        </a:rPr>
                        <a:t>Συγχρονισμός με γιατρό</a:t>
                      </a:r>
                    </a:p>
                  </a:txBody>
                  <a:tcPr marL="18000" marR="18000"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lumOff val="35000"/>
                      </a:schemeClr>
                    </a:solidFill>
                  </a:tcPr>
                </a:tc>
              </a:tr>
              <a:tr h="1084098">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36000" marR="0" lvl="0" indent="0" algn="l" defTabSz="914400" rtl="0" eaLnBrk="1" fontAlgn="base" latinLnBrk="0" hangingPunct="1">
                        <a:lnSpc>
                          <a:spcPct val="100000"/>
                        </a:lnSpc>
                        <a:spcBef>
                          <a:spcPts val="0"/>
                        </a:spcBef>
                        <a:spcAft>
                          <a:spcPct val="0"/>
                        </a:spcAft>
                        <a:buClrTx/>
                        <a:buSzTx/>
                        <a:buFontTx/>
                        <a:buNone/>
                        <a:tabLst/>
                      </a:pPr>
                      <a:r>
                        <a:rPr kumimoji="0" lang="el-GR" altLang="el-GR" sz="1600" b="1" i="0" u="none" strike="noStrike" cap="none" normalizeH="0" baseline="0" dirty="0" smtClean="0">
                          <a:ln>
                            <a:noFill/>
                          </a:ln>
                          <a:solidFill>
                            <a:schemeClr val="tx1"/>
                          </a:solidFill>
                          <a:effectLst/>
                          <a:latin typeface="+mn-lt"/>
                          <a:cs typeface="Arial" panose="020B0604020202020204" pitchFamily="34" charset="0"/>
                        </a:rPr>
                        <a:t>Φυσικοί πόροι</a:t>
                      </a:r>
                    </a:p>
                  </a:txBody>
                  <a:tcPr marL="18000" marR="18000"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lumOff val="35000"/>
                      </a:schemeClr>
                    </a:soli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72000" marR="0" lvl="0" indent="0" algn="l" defTabSz="914400" rtl="0" eaLnBrk="1" fontAlgn="base" latinLnBrk="0" hangingPunct="1">
                        <a:lnSpc>
                          <a:spcPct val="100000"/>
                        </a:lnSpc>
                        <a:spcBef>
                          <a:spcPct val="20000"/>
                        </a:spcBef>
                        <a:spcAft>
                          <a:spcPct val="0"/>
                        </a:spcAft>
                        <a:buClrTx/>
                        <a:buSzTx/>
                        <a:buFontTx/>
                        <a:buNone/>
                        <a:tabLst/>
                      </a:pPr>
                      <a:r>
                        <a:rPr kumimoji="0" lang="el-GR" altLang="el-GR" sz="1400" b="0" i="0" u="none" strike="noStrike" cap="none" normalizeH="0" baseline="0" dirty="0" smtClean="0">
                          <a:ln>
                            <a:noFill/>
                          </a:ln>
                          <a:solidFill>
                            <a:schemeClr val="tx1"/>
                          </a:solidFill>
                          <a:effectLst/>
                          <a:latin typeface="+mn-lt"/>
                          <a:cs typeface="Arial" panose="020B0604020202020204" pitchFamily="34" charset="0"/>
                        </a:rPr>
                        <a:t>Τυπικές ιατρικές και διοικητικές πληροφορίες</a:t>
                      </a:r>
                      <a:endParaRPr kumimoji="0" lang="en-US" altLang="el-GR" sz="1400" b="0" i="0" u="none" strike="noStrike" cap="none" normalizeH="0" baseline="0" dirty="0" smtClean="0">
                        <a:ln>
                          <a:noFill/>
                        </a:ln>
                        <a:solidFill>
                          <a:schemeClr val="tx1"/>
                        </a:solidFill>
                        <a:effectLst/>
                        <a:latin typeface="+mn-lt"/>
                        <a:cs typeface="Arial" panose="020B0604020202020204" pitchFamily="34" charset="0"/>
                      </a:endParaRPr>
                    </a:p>
                    <a:p>
                      <a:pPr marL="72000" marR="0" lvl="0" indent="0" algn="l" defTabSz="914400" rtl="0" eaLnBrk="1" fontAlgn="base" latinLnBrk="0" hangingPunct="1">
                        <a:lnSpc>
                          <a:spcPct val="100000"/>
                        </a:lnSpc>
                        <a:spcBef>
                          <a:spcPct val="20000"/>
                        </a:spcBef>
                        <a:spcAft>
                          <a:spcPct val="0"/>
                        </a:spcAft>
                        <a:buClrTx/>
                        <a:buSzTx/>
                        <a:buFontTx/>
                        <a:buNone/>
                        <a:tabLst/>
                      </a:pPr>
                      <a:r>
                        <a:rPr kumimoji="0" lang="el-GR" altLang="el-GR" sz="1400" b="0" i="0" u="none" strike="noStrike" cap="none" normalizeH="0" baseline="0" dirty="0" smtClean="0">
                          <a:ln>
                            <a:noFill/>
                          </a:ln>
                          <a:solidFill>
                            <a:schemeClr val="tx1"/>
                          </a:solidFill>
                          <a:effectLst/>
                          <a:latin typeface="+mn-lt"/>
                          <a:cs typeface="Arial" panose="020B0604020202020204" pitchFamily="34" charset="0"/>
                        </a:rPr>
                        <a:t>Προϋπολογισμός</a:t>
                      </a:r>
                    </a:p>
                  </a:txBody>
                  <a:tcPr marL="18000" marR="18000"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lumOff val="35000"/>
                      </a:schemeClr>
                    </a:soli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72000" marR="0" lvl="0" indent="0" algn="l" defTabSz="914400" rtl="0" eaLnBrk="1" fontAlgn="base" latinLnBrk="0" hangingPunct="1">
                        <a:lnSpc>
                          <a:spcPct val="100000"/>
                        </a:lnSpc>
                        <a:spcBef>
                          <a:spcPct val="20000"/>
                        </a:spcBef>
                        <a:spcAft>
                          <a:spcPct val="0"/>
                        </a:spcAft>
                        <a:buClrTx/>
                        <a:buSzTx/>
                        <a:buFontTx/>
                        <a:buNone/>
                        <a:tabLst/>
                      </a:pPr>
                      <a:r>
                        <a:rPr kumimoji="0" lang="el-GR" altLang="el-GR" sz="1400" b="0" i="0" u="none" strike="noStrike" cap="none" normalizeH="0" baseline="0" dirty="0" smtClean="0">
                          <a:ln>
                            <a:noFill/>
                          </a:ln>
                          <a:solidFill>
                            <a:schemeClr val="tx1"/>
                          </a:solidFill>
                          <a:effectLst/>
                          <a:latin typeface="+mn-lt"/>
                          <a:cs typeface="Arial" panose="020B0604020202020204" pitchFamily="34" charset="0"/>
                        </a:rPr>
                        <a:t>Αναγκαίες ιατρικές και διοικητικές πληροφορίες</a:t>
                      </a:r>
                    </a:p>
                    <a:p>
                      <a:pPr marL="72000" marR="0" lvl="0" indent="0" algn="l" defTabSz="914400" rtl="0" eaLnBrk="1" fontAlgn="base" latinLnBrk="0" hangingPunct="1">
                        <a:lnSpc>
                          <a:spcPct val="100000"/>
                        </a:lnSpc>
                        <a:spcBef>
                          <a:spcPct val="20000"/>
                        </a:spcBef>
                        <a:spcAft>
                          <a:spcPct val="0"/>
                        </a:spcAft>
                        <a:buClrTx/>
                        <a:buSzTx/>
                        <a:buFontTx/>
                        <a:buNone/>
                        <a:tabLst/>
                      </a:pPr>
                      <a:r>
                        <a:rPr kumimoji="0" lang="el-GR" altLang="el-GR" sz="1400" b="0" i="0" u="none" strike="noStrike" cap="none" normalizeH="0" baseline="0" dirty="0" smtClean="0">
                          <a:ln>
                            <a:noFill/>
                          </a:ln>
                          <a:solidFill>
                            <a:schemeClr val="tx1"/>
                          </a:solidFill>
                          <a:effectLst/>
                          <a:latin typeface="+mn-lt"/>
                          <a:cs typeface="Arial" panose="020B0604020202020204" pitchFamily="34" charset="0"/>
                        </a:rPr>
                        <a:t>Δυνατότητες αποκομιδής φάρμακα στο πλοίο</a:t>
                      </a:r>
                    </a:p>
                  </a:txBody>
                  <a:tcPr marL="18000" marR="18000"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lumOff val="35000"/>
                      </a:schemeClr>
                    </a:soli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72000" marR="0" lvl="0" indent="0" algn="l" defTabSz="914400" rtl="0" eaLnBrk="1" fontAlgn="base" latinLnBrk="0" hangingPunct="1">
                        <a:lnSpc>
                          <a:spcPct val="100000"/>
                        </a:lnSpc>
                        <a:spcBef>
                          <a:spcPct val="20000"/>
                        </a:spcBef>
                        <a:spcAft>
                          <a:spcPct val="0"/>
                        </a:spcAft>
                        <a:buClrTx/>
                        <a:buSzTx/>
                        <a:buFontTx/>
                        <a:buNone/>
                        <a:tabLst/>
                      </a:pPr>
                      <a:r>
                        <a:rPr kumimoji="0" lang="el-GR" altLang="el-GR" sz="1400" b="0" i="0" u="none" strike="noStrike" cap="none" normalizeH="0" baseline="0" dirty="0" smtClean="0">
                          <a:ln>
                            <a:noFill/>
                          </a:ln>
                          <a:solidFill>
                            <a:schemeClr val="tx1"/>
                          </a:solidFill>
                          <a:effectLst/>
                          <a:latin typeface="+mn-lt"/>
                          <a:cs typeface="Arial" panose="020B0604020202020204" pitchFamily="34" charset="0"/>
                        </a:rPr>
                        <a:t>Αναγκαίες διοικητικές πληροφορίες</a:t>
                      </a:r>
                      <a:endParaRPr kumimoji="0" lang="en-US" altLang="el-GR" sz="1400" b="0" i="0" u="none" strike="noStrike" cap="none" normalizeH="0" baseline="0" dirty="0" smtClean="0">
                        <a:ln>
                          <a:noFill/>
                        </a:ln>
                        <a:solidFill>
                          <a:schemeClr val="tx1"/>
                        </a:solidFill>
                        <a:effectLst/>
                        <a:latin typeface="+mn-lt"/>
                        <a:cs typeface="Arial" panose="020B0604020202020204" pitchFamily="34" charset="0"/>
                      </a:endParaRPr>
                    </a:p>
                    <a:p>
                      <a:pPr marL="72000" marR="0" lvl="0" indent="0" algn="l" defTabSz="914400" rtl="0" eaLnBrk="1" fontAlgn="base" latinLnBrk="0" hangingPunct="1">
                        <a:lnSpc>
                          <a:spcPct val="100000"/>
                        </a:lnSpc>
                        <a:spcBef>
                          <a:spcPct val="20000"/>
                        </a:spcBef>
                        <a:spcAft>
                          <a:spcPct val="0"/>
                        </a:spcAft>
                        <a:buClrTx/>
                        <a:buSzTx/>
                        <a:buFontTx/>
                        <a:buNone/>
                        <a:tabLst/>
                      </a:pPr>
                      <a:r>
                        <a:rPr kumimoji="0" lang="el-GR" altLang="el-GR" sz="1400" b="0" i="0" u="none" strike="noStrike" cap="none" normalizeH="0" baseline="0" dirty="0" smtClean="0">
                          <a:ln>
                            <a:noFill/>
                          </a:ln>
                          <a:solidFill>
                            <a:schemeClr val="tx1"/>
                          </a:solidFill>
                          <a:effectLst/>
                          <a:latin typeface="+mn-lt"/>
                          <a:cs typeface="Arial" panose="020B0604020202020204" pitchFamily="34" charset="0"/>
                        </a:rPr>
                        <a:t>Συστήματα τηλεπικοινωνίας, χάρτες</a:t>
                      </a:r>
                    </a:p>
                  </a:txBody>
                  <a:tcPr marL="18000" marR="18000"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lumOff val="35000"/>
                      </a:schemeClr>
                    </a:solidFill>
                  </a:tcPr>
                </a:tc>
              </a:tr>
            </a:tbl>
          </a:graphicData>
        </a:graphic>
      </p:graphicFrame>
    </p:spTree>
    <p:extLst>
      <p:ext uri="{BB962C8B-B14F-4D97-AF65-F5344CB8AC3E}">
        <p14:creationId xmlns:p14="http://schemas.microsoft.com/office/powerpoint/2010/main" val="10485421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3"/>
          <p:cNvSpPr>
            <a:spLocks noChangeArrowheads="1"/>
          </p:cNvSpPr>
          <p:nvPr/>
        </p:nvSpPr>
        <p:spPr bwMode="auto">
          <a:xfrm>
            <a:off x="2800800" y="2600913"/>
            <a:ext cx="1036800" cy="535736"/>
          </a:xfrm>
          <a:prstGeom prst="roundRect">
            <a:avLst>
              <a:gd name="adj" fmla="val 171"/>
            </a:avLst>
          </a:prstGeom>
          <a:solidFill>
            <a:srgbClr val="3DEB3D"/>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36" tIns="41469" rIns="82936" bIns="41469" anchor="ctr"/>
          <a:lstStyle/>
          <a:p>
            <a:pPr algn="l" defTabSz="414683" hangingPunct="0">
              <a:lnSpc>
                <a:spcPct val="93000"/>
              </a:lnSpc>
              <a:spcBef>
                <a:spcPct val="0"/>
              </a:spcBef>
              <a:spcAft>
                <a:spcPct val="0"/>
              </a:spcAft>
              <a:buClr>
                <a:srgbClr val="000000"/>
              </a:buClr>
              <a:buSzPct val="100000"/>
            </a:pPr>
            <a:endParaRPr lang="el-GR" altLang="el-GR" sz="1500" b="0">
              <a:solidFill>
                <a:srgbClr val="000000"/>
              </a:solidFill>
              <a:latin typeface="Arial Narrow" pitchFamily="34" charset="0"/>
            </a:endParaRPr>
          </a:p>
        </p:txBody>
      </p:sp>
      <p:sp>
        <p:nvSpPr>
          <p:cNvPr id="6147" name="Rectangle 4"/>
          <p:cNvSpPr>
            <a:spLocks noGrp="1" noChangeArrowheads="1"/>
          </p:cNvSpPr>
          <p:nvPr>
            <p:ph type="title"/>
          </p:nvPr>
        </p:nvSpPr>
        <p:spPr>
          <a:xfrm>
            <a:off x="0" y="0"/>
            <a:ext cx="9144000" cy="946180"/>
          </a:xfrm>
        </p:spPr>
        <p:txBody>
          <a:bodyPr/>
          <a:lstStyle/>
          <a:p>
            <a:pPr eaLnBrk="1" hangingPunct="1">
              <a:lnSpc>
                <a:spcPct val="108000"/>
              </a:lnSpc>
              <a:tabLst>
                <a:tab pos="0" algn="l"/>
                <a:tab pos="414683" algn="l"/>
                <a:tab pos="829366" algn="l"/>
                <a:tab pos="1244049" algn="l"/>
                <a:tab pos="1658732" algn="l"/>
                <a:tab pos="2073416" algn="l"/>
                <a:tab pos="2488099" algn="l"/>
                <a:tab pos="2902782" algn="l"/>
                <a:tab pos="3317465" algn="l"/>
                <a:tab pos="3732148" algn="l"/>
                <a:tab pos="4146831" algn="l"/>
                <a:tab pos="4561514" algn="l"/>
                <a:tab pos="4976197" algn="l"/>
                <a:tab pos="5390881" algn="l"/>
                <a:tab pos="5805564" algn="l"/>
                <a:tab pos="6220247" algn="l"/>
                <a:tab pos="6634930" algn="l"/>
                <a:tab pos="7049613" algn="l"/>
                <a:tab pos="7464296" algn="l"/>
                <a:tab pos="7878979" algn="l"/>
                <a:tab pos="8293662" algn="l"/>
              </a:tabLst>
            </a:pPr>
            <a:r>
              <a:rPr lang="en-US" altLang="el-GR" sz="2500" b="1">
                <a:cs typeface="Arial" charset="0"/>
              </a:rPr>
              <a:t>The space of alternative design parameters</a:t>
            </a:r>
            <a:endParaRPr lang="el-GR" altLang="el-GR" sz="2500" b="1">
              <a:cs typeface="Arial" charset="0"/>
            </a:endParaRPr>
          </a:p>
        </p:txBody>
      </p:sp>
      <p:sp>
        <p:nvSpPr>
          <p:cNvPr id="6148" name="Line 5"/>
          <p:cNvSpPr>
            <a:spLocks noChangeShapeType="1"/>
          </p:cNvSpPr>
          <p:nvPr/>
        </p:nvSpPr>
        <p:spPr bwMode="auto">
          <a:xfrm flipV="1">
            <a:off x="2024642" y="1968687"/>
            <a:ext cx="776160" cy="434926"/>
          </a:xfrm>
          <a:prstGeom prst="line">
            <a:avLst/>
          </a:prstGeom>
          <a:noFill/>
          <a:ln w="18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36" tIns="41469" rIns="82936" bIns="41469"/>
          <a:lstStyle/>
          <a:p>
            <a:pPr algn="l" defTabSz="414683" hangingPunct="0">
              <a:lnSpc>
                <a:spcPct val="93000"/>
              </a:lnSpc>
              <a:spcBef>
                <a:spcPct val="0"/>
              </a:spcBef>
              <a:spcAft>
                <a:spcPct val="0"/>
              </a:spcAft>
              <a:buClr>
                <a:srgbClr val="000000"/>
              </a:buClr>
              <a:buSzPct val="100000"/>
            </a:pPr>
            <a:endParaRPr lang="fr-FR" sz="1600" b="0">
              <a:solidFill>
                <a:srgbClr val="FFFFFF"/>
              </a:solidFill>
              <a:latin typeface="Arial" charset="0"/>
            </a:endParaRPr>
          </a:p>
        </p:txBody>
      </p:sp>
      <p:sp>
        <p:nvSpPr>
          <p:cNvPr id="6149" name="Line 6"/>
          <p:cNvSpPr>
            <a:spLocks noChangeShapeType="1"/>
          </p:cNvSpPr>
          <p:nvPr/>
        </p:nvSpPr>
        <p:spPr bwMode="auto">
          <a:xfrm>
            <a:off x="2024642" y="2566351"/>
            <a:ext cx="776160" cy="241945"/>
          </a:xfrm>
          <a:prstGeom prst="line">
            <a:avLst/>
          </a:prstGeom>
          <a:noFill/>
          <a:ln w="18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36" tIns="41469" rIns="82936" bIns="41469"/>
          <a:lstStyle/>
          <a:p>
            <a:pPr algn="l" defTabSz="414683" hangingPunct="0">
              <a:lnSpc>
                <a:spcPct val="93000"/>
              </a:lnSpc>
              <a:spcBef>
                <a:spcPct val="0"/>
              </a:spcBef>
              <a:spcAft>
                <a:spcPct val="0"/>
              </a:spcAft>
              <a:buClr>
                <a:srgbClr val="000000"/>
              </a:buClr>
              <a:buSzPct val="100000"/>
            </a:pPr>
            <a:endParaRPr lang="fr-FR" sz="1600" b="0">
              <a:solidFill>
                <a:srgbClr val="FFFFFF"/>
              </a:solidFill>
              <a:latin typeface="Arial" charset="0"/>
            </a:endParaRPr>
          </a:p>
        </p:txBody>
      </p:sp>
      <p:sp>
        <p:nvSpPr>
          <p:cNvPr id="27655" name="Text Box 7"/>
          <p:cNvSpPr txBox="1">
            <a:spLocks noChangeArrowheads="1"/>
          </p:cNvSpPr>
          <p:nvPr/>
        </p:nvSpPr>
        <p:spPr bwMode="auto">
          <a:xfrm>
            <a:off x="2829600" y="1664816"/>
            <a:ext cx="3189600" cy="351397"/>
          </a:xfrm>
          <a:prstGeom prst="rect">
            <a:avLst/>
          </a:prstGeom>
          <a:solidFill>
            <a:schemeClr val="bg2">
              <a:lumMod val="20000"/>
              <a:lumOff val="80000"/>
            </a:schemeClr>
          </a:solidFill>
          <a:ln w="9360">
            <a:solidFill>
              <a:srgbClr val="000000"/>
            </a:solidFill>
            <a:round/>
            <a:headEnd/>
            <a:tailEnd/>
          </a:ln>
          <a:effectLst/>
        </p:spPr>
        <p:txBody>
          <a:bodyPr wrap="none" lIns="82936" tIns="41469" rIns="82936" bIns="41469" anchor="ctr"/>
          <a:lstStyle>
            <a:defPPr>
              <a:defRPr lang="en-GB"/>
            </a:defPPr>
          </a:lstStyle>
          <a:p>
            <a:pPr algn="l" defTabSz="414683" hangingPunct="0">
              <a:lnSpc>
                <a:spcPct val="93000"/>
              </a:lnSpc>
              <a:spcBef>
                <a:spcPct val="0"/>
              </a:spcBef>
              <a:spcAft>
                <a:spcPct val="0"/>
              </a:spcAft>
              <a:buClr>
                <a:srgbClr val="000000"/>
              </a:buClr>
              <a:buSzPct val="100000"/>
              <a:defRPr/>
            </a:pPr>
            <a:r>
              <a:rPr lang="en-US" sz="1500" b="0" dirty="0">
                <a:solidFill>
                  <a:srgbClr val="000000"/>
                </a:solidFill>
                <a:latin typeface="Arial Narrow" pitchFamily="34" charset="0"/>
              </a:rPr>
              <a:t>Provide specific quantity e.g. litters of water</a:t>
            </a:r>
            <a:endParaRPr lang="el-GR" sz="1500" b="0" dirty="0">
              <a:solidFill>
                <a:srgbClr val="000000"/>
              </a:solidFill>
              <a:latin typeface="Arial Narrow" pitchFamily="34" charset="0"/>
            </a:endParaRPr>
          </a:p>
        </p:txBody>
      </p:sp>
      <p:sp>
        <p:nvSpPr>
          <p:cNvPr id="6151" name="Text Box 8"/>
          <p:cNvSpPr txBox="1">
            <a:spLocks noChangeArrowheads="1"/>
          </p:cNvSpPr>
          <p:nvPr/>
        </p:nvSpPr>
        <p:spPr bwMode="auto">
          <a:xfrm>
            <a:off x="2800800" y="2600913"/>
            <a:ext cx="1404000" cy="5357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1" tIns="46986" rIns="81631" bIns="40816"/>
          <a:lstStyle>
            <a:lvl1pPr eaLnBrk="0">
              <a:tabLst>
                <a:tab pos="723900" algn="l"/>
                <a:tab pos="1447800" algn="l"/>
              </a:tabLst>
              <a:defRPr>
                <a:solidFill>
                  <a:schemeClr val="bg1"/>
                </a:solidFill>
                <a:latin typeface="Arial" charset="0"/>
              </a:defRPr>
            </a:lvl1pPr>
            <a:lvl2pPr eaLnBrk="0">
              <a:tabLst>
                <a:tab pos="723900" algn="l"/>
                <a:tab pos="1447800" algn="l"/>
              </a:tabLst>
              <a:defRPr>
                <a:solidFill>
                  <a:schemeClr val="bg1"/>
                </a:solidFill>
                <a:latin typeface="Arial" charset="0"/>
              </a:defRPr>
            </a:lvl2pPr>
            <a:lvl3pPr eaLnBrk="0">
              <a:tabLst>
                <a:tab pos="723900" algn="l"/>
                <a:tab pos="1447800" algn="l"/>
              </a:tabLst>
              <a:defRPr>
                <a:solidFill>
                  <a:schemeClr val="bg1"/>
                </a:solidFill>
                <a:latin typeface="Arial" charset="0"/>
              </a:defRPr>
            </a:lvl3pPr>
            <a:lvl4pPr eaLnBrk="0">
              <a:tabLst>
                <a:tab pos="723900" algn="l"/>
                <a:tab pos="1447800" algn="l"/>
              </a:tabLst>
              <a:defRPr>
                <a:solidFill>
                  <a:schemeClr val="bg1"/>
                </a:solidFill>
                <a:latin typeface="Arial" charset="0"/>
              </a:defRPr>
            </a:lvl4pPr>
            <a:lvl5pPr eaLnBrk="0">
              <a:tabLst>
                <a:tab pos="723900" algn="l"/>
                <a:tab pos="1447800" algn="l"/>
              </a:tabLst>
              <a:defRPr>
                <a:solidFill>
                  <a:schemeClr val="bg1"/>
                </a:solidFill>
                <a:latin typeface="Arial"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Lst>
              <a:defRPr>
                <a:solidFill>
                  <a:schemeClr val="bg1"/>
                </a:solidFill>
                <a:latin typeface="Arial"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Lst>
              <a:defRPr>
                <a:solidFill>
                  <a:schemeClr val="bg1"/>
                </a:solidFill>
                <a:latin typeface="Arial"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Lst>
              <a:defRPr>
                <a:solidFill>
                  <a:schemeClr val="bg1"/>
                </a:solidFill>
                <a:latin typeface="Arial"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Lst>
              <a:defRPr>
                <a:solidFill>
                  <a:schemeClr val="bg1"/>
                </a:solidFill>
                <a:latin typeface="Arial" charset="0"/>
              </a:defRPr>
            </a:lvl9pPr>
          </a:lstStyle>
          <a:p>
            <a:pPr algn="l" defTabSz="414683" eaLnBrk="1" hangingPunct="0">
              <a:lnSpc>
                <a:spcPct val="97000"/>
              </a:lnSpc>
              <a:spcBef>
                <a:spcPct val="0"/>
              </a:spcBef>
              <a:spcAft>
                <a:spcPct val="0"/>
              </a:spcAft>
              <a:buClr>
                <a:srgbClr val="000000"/>
              </a:buClr>
              <a:buSzPct val="100000"/>
            </a:pPr>
            <a:r>
              <a:rPr lang="en-US" altLang="el-GR" sz="1500" b="0" dirty="0">
                <a:solidFill>
                  <a:srgbClr val="000000"/>
                </a:solidFill>
                <a:latin typeface="Arial Narrow" pitchFamily="34" charset="0"/>
                <a:ea typeface="Lucida Sans Unicode" pitchFamily="34" charset="0"/>
                <a:cs typeface="Lucida Sans Unicode" pitchFamily="34" charset="0"/>
              </a:rPr>
              <a:t>Duration of steady rate</a:t>
            </a:r>
            <a:endParaRPr lang="el-GR" altLang="el-GR" sz="1500" b="0" dirty="0">
              <a:solidFill>
                <a:srgbClr val="000000"/>
              </a:solidFill>
              <a:latin typeface="Arial Narrow" pitchFamily="34" charset="0"/>
              <a:ea typeface="Lucida Sans Unicode" pitchFamily="34" charset="0"/>
              <a:cs typeface="Lucida Sans Unicode" pitchFamily="34" charset="0"/>
            </a:endParaRPr>
          </a:p>
        </p:txBody>
      </p:sp>
      <p:sp>
        <p:nvSpPr>
          <p:cNvPr id="6152" name="Text Box 9"/>
          <p:cNvSpPr txBox="1">
            <a:spLocks noChangeArrowheads="1"/>
          </p:cNvSpPr>
          <p:nvPr/>
        </p:nvSpPr>
        <p:spPr bwMode="auto">
          <a:xfrm>
            <a:off x="738720" y="2282640"/>
            <a:ext cx="2164320" cy="3456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eaLnBrk="0">
              <a:tabLst>
                <a:tab pos="723900" algn="l"/>
                <a:tab pos="1447800" algn="l"/>
                <a:tab pos="2171700" algn="l"/>
              </a:tabLst>
              <a:defRPr>
                <a:solidFill>
                  <a:schemeClr val="bg1"/>
                </a:solidFill>
                <a:latin typeface="Arial" charset="0"/>
              </a:defRPr>
            </a:lvl1pPr>
            <a:lvl2pPr eaLnBrk="0">
              <a:tabLst>
                <a:tab pos="723900" algn="l"/>
                <a:tab pos="1447800" algn="l"/>
                <a:tab pos="2171700" algn="l"/>
              </a:tabLst>
              <a:defRPr>
                <a:solidFill>
                  <a:schemeClr val="bg1"/>
                </a:solidFill>
                <a:latin typeface="Arial" charset="0"/>
              </a:defRPr>
            </a:lvl2pPr>
            <a:lvl3pPr eaLnBrk="0">
              <a:tabLst>
                <a:tab pos="723900" algn="l"/>
                <a:tab pos="1447800" algn="l"/>
                <a:tab pos="2171700" algn="l"/>
              </a:tabLst>
              <a:defRPr>
                <a:solidFill>
                  <a:schemeClr val="bg1"/>
                </a:solidFill>
                <a:latin typeface="Arial" charset="0"/>
              </a:defRPr>
            </a:lvl3pPr>
            <a:lvl4pPr eaLnBrk="0">
              <a:tabLst>
                <a:tab pos="723900" algn="l"/>
                <a:tab pos="1447800" algn="l"/>
                <a:tab pos="2171700" algn="l"/>
              </a:tabLst>
              <a:defRPr>
                <a:solidFill>
                  <a:schemeClr val="bg1"/>
                </a:solidFill>
                <a:latin typeface="Arial" charset="0"/>
              </a:defRPr>
            </a:lvl4pPr>
            <a:lvl5pPr eaLnBrk="0">
              <a:tabLst>
                <a:tab pos="723900" algn="l"/>
                <a:tab pos="1447800" algn="l"/>
                <a:tab pos="2171700" algn="l"/>
              </a:tabLst>
              <a:defRPr>
                <a:solidFill>
                  <a:schemeClr val="bg1"/>
                </a:solidFill>
                <a:latin typeface="Arial"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Lst>
              <a:defRPr>
                <a:solidFill>
                  <a:schemeClr val="bg1"/>
                </a:solidFill>
                <a:latin typeface="Arial"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Lst>
              <a:defRPr>
                <a:solidFill>
                  <a:schemeClr val="bg1"/>
                </a:solidFill>
                <a:latin typeface="Arial"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Lst>
              <a:defRPr>
                <a:solidFill>
                  <a:schemeClr val="bg1"/>
                </a:solidFill>
                <a:latin typeface="Arial"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Lst>
              <a:defRPr>
                <a:solidFill>
                  <a:schemeClr val="bg1"/>
                </a:solidFill>
                <a:latin typeface="Arial" charset="0"/>
              </a:defRPr>
            </a:lvl9pPr>
          </a:lstStyle>
          <a:p>
            <a:pPr algn="l" defTabSz="414683" eaLnBrk="1" hangingPunct="0">
              <a:lnSpc>
                <a:spcPct val="108000"/>
              </a:lnSpc>
              <a:spcBef>
                <a:spcPts val="771"/>
              </a:spcBef>
              <a:spcAft>
                <a:spcPts val="771"/>
              </a:spcAft>
              <a:buClr>
                <a:srgbClr val="000000"/>
              </a:buClr>
              <a:buSzPct val="100000"/>
            </a:pPr>
            <a:r>
              <a:rPr lang="en-US" altLang="el-GR" sz="1500" b="0">
                <a:solidFill>
                  <a:srgbClr val="000000"/>
                </a:solidFill>
                <a:ea typeface="Lucida Sans Unicode" pitchFamily="34" charset="0"/>
                <a:cs typeface="Lucida Sans Unicode" pitchFamily="34" charset="0"/>
              </a:rPr>
              <a:t>Water quantity</a:t>
            </a:r>
            <a:endParaRPr lang="el-GR" altLang="el-GR" sz="1500" b="0">
              <a:solidFill>
                <a:srgbClr val="000000"/>
              </a:solidFill>
              <a:ea typeface="Lucida Sans Unicode" pitchFamily="34" charset="0"/>
              <a:cs typeface="Lucida Sans Unicode" pitchFamily="34" charset="0"/>
            </a:endParaRPr>
          </a:p>
        </p:txBody>
      </p:sp>
      <p:sp>
        <p:nvSpPr>
          <p:cNvPr id="6153" name="Text Box 10"/>
          <p:cNvSpPr txBox="1">
            <a:spLocks noChangeArrowheads="1"/>
          </p:cNvSpPr>
          <p:nvPr/>
        </p:nvSpPr>
        <p:spPr bwMode="auto">
          <a:xfrm>
            <a:off x="783360" y="5337200"/>
            <a:ext cx="1941120" cy="3456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eaLnBrk="0">
              <a:tabLst>
                <a:tab pos="723900" algn="l"/>
                <a:tab pos="1447800" algn="l"/>
              </a:tabLst>
              <a:defRPr>
                <a:solidFill>
                  <a:schemeClr val="bg1"/>
                </a:solidFill>
                <a:latin typeface="Arial" charset="0"/>
              </a:defRPr>
            </a:lvl1pPr>
            <a:lvl2pPr eaLnBrk="0">
              <a:tabLst>
                <a:tab pos="723900" algn="l"/>
                <a:tab pos="1447800" algn="l"/>
              </a:tabLst>
              <a:defRPr>
                <a:solidFill>
                  <a:schemeClr val="bg1"/>
                </a:solidFill>
                <a:latin typeface="Arial" charset="0"/>
              </a:defRPr>
            </a:lvl2pPr>
            <a:lvl3pPr eaLnBrk="0">
              <a:tabLst>
                <a:tab pos="723900" algn="l"/>
                <a:tab pos="1447800" algn="l"/>
              </a:tabLst>
              <a:defRPr>
                <a:solidFill>
                  <a:schemeClr val="bg1"/>
                </a:solidFill>
                <a:latin typeface="Arial" charset="0"/>
              </a:defRPr>
            </a:lvl3pPr>
            <a:lvl4pPr eaLnBrk="0">
              <a:tabLst>
                <a:tab pos="723900" algn="l"/>
                <a:tab pos="1447800" algn="l"/>
              </a:tabLst>
              <a:defRPr>
                <a:solidFill>
                  <a:schemeClr val="bg1"/>
                </a:solidFill>
                <a:latin typeface="Arial" charset="0"/>
              </a:defRPr>
            </a:lvl4pPr>
            <a:lvl5pPr eaLnBrk="0">
              <a:tabLst>
                <a:tab pos="723900" algn="l"/>
                <a:tab pos="1447800" algn="l"/>
              </a:tabLst>
              <a:defRPr>
                <a:solidFill>
                  <a:schemeClr val="bg1"/>
                </a:solidFill>
                <a:latin typeface="Arial"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Lst>
              <a:defRPr>
                <a:solidFill>
                  <a:schemeClr val="bg1"/>
                </a:solidFill>
                <a:latin typeface="Arial"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Lst>
              <a:defRPr>
                <a:solidFill>
                  <a:schemeClr val="bg1"/>
                </a:solidFill>
                <a:latin typeface="Arial"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Lst>
              <a:defRPr>
                <a:solidFill>
                  <a:schemeClr val="bg1"/>
                </a:solidFill>
                <a:latin typeface="Arial"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Lst>
              <a:defRPr>
                <a:solidFill>
                  <a:schemeClr val="bg1"/>
                </a:solidFill>
                <a:latin typeface="Arial" charset="0"/>
              </a:defRPr>
            </a:lvl9pPr>
          </a:lstStyle>
          <a:p>
            <a:pPr algn="l" defTabSz="414683" eaLnBrk="1" hangingPunct="0">
              <a:lnSpc>
                <a:spcPct val="108000"/>
              </a:lnSpc>
              <a:spcBef>
                <a:spcPts val="771"/>
              </a:spcBef>
              <a:spcAft>
                <a:spcPts val="771"/>
              </a:spcAft>
              <a:buClr>
                <a:srgbClr val="000000"/>
              </a:buClr>
              <a:buSzPct val="100000"/>
            </a:pPr>
            <a:r>
              <a:rPr lang="en-US" altLang="el-GR" sz="1500" b="0">
                <a:solidFill>
                  <a:srgbClr val="000000"/>
                </a:solidFill>
                <a:ea typeface="Lucida Sans Unicode" pitchFamily="34" charset="0"/>
                <a:cs typeface="Lucida Sans Unicode" pitchFamily="34" charset="0"/>
              </a:rPr>
              <a:t>Frequency</a:t>
            </a:r>
            <a:endParaRPr lang="el-GR" altLang="el-GR" sz="1500" b="0">
              <a:solidFill>
                <a:srgbClr val="000000"/>
              </a:solidFill>
              <a:ea typeface="Lucida Sans Unicode" pitchFamily="34" charset="0"/>
              <a:cs typeface="Lucida Sans Unicode" pitchFamily="34" charset="0"/>
            </a:endParaRPr>
          </a:p>
        </p:txBody>
      </p:sp>
      <p:sp>
        <p:nvSpPr>
          <p:cNvPr id="6154" name="Text Box 11"/>
          <p:cNvSpPr txBox="1">
            <a:spLocks noChangeArrowheads="1"/>
          </p:cNvSpPr>
          <p:nvPr/>
        </p:nvSpPr>
        <p:spPr bwMode="auto">
          <a:xfrm>
            <a:off x="599040" y="1389747"/>
            <a:ext cx="1883520" cy="3456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eaLnBrk="0">
              <a:tabLst>
                <a:tab pos="723900" algn="l"/>
                <a:tab pos="1447800" algn="l"/>
              </a:tabLst>
              <a:defRPr>
                <a:solidFill>
                  <a:schemeClr val="bg1"/>
                </a:solidFill>
                <a:latin typeface="Arial" charset="0"/>
              </a:defRPr>
            </a:lvl1pPr>
            <a:lvl2pPr eaLnBrk="0">
              <a:tabLst>
                <a:tab pos="723900" algn="l"/>
                <a:tab pos="1447800" algn="l"/>
              </a:tabLst>
              <a:defRPr>
                <a:solidFill>
                  <a:schemeClr val="bg1"/>
                </a:solidFill>
                <a:latin typeface="Arial" charset="0"/>
              </a:defRPr>
            </a:lvl2pPr>
            <a:lvl3pPr eaLnBrk="0">
              <a:tabLst>
                <a:tab pos="723900" algn="l"/>
                <a:tab pos="1447800" algn="l"/>
              </a:tabLst>
              <a:defRPr>
                <a:solidFill>
                  <a:schemeClr val="bg1"/>
                </a:solidFill>
                <a:latin typeface="Arial" charset="0"/>
              </a:defRPr>
            </a:lvl3pPr>
            <a:lvl4pPr eaLnBrk="0">
              <a:tabLst>
                <a:tab pos="723900" algn="l"/>
                <a:tab pos="1447800" algn="l"/>
              </a:tabLst>
              <a:defRPr>
                <a:solidFill>
                  <a:schemeClr val="bg1"/>
                </a:solidFill>
                <a:latin typeface="Arial" charset="0"/>
              </a:defRPr>
            </a:lvl4pPr>
            <a:lvl5pPr eaLnBrk="0">
              <a:tabLst>
                <a:tab pos="723900" algn="l"/>
                <a:tab pos="1447800" algn="l"/>
              </a:tabLst>
              <a:defRPr>
                <a:solidFill>
                  <a:schemeClr val="bg1"/>
                </a:solidFill>
                <a:latin typeface="Arial"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Lst>
              <a:defRPr>
                <a:solidFill>
                  <a:schemeClr val="bg1"/>
                </a:solidFill>
                <a:latin typeface="Arial"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Lst>
              <a:defRPr>
                <a:solidFill>
                  <a:schemeClr val="bg1"/>
                </a:solidFill>
                <a:latin typeface="Arial"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Lst>
              <a:defRPr>
                <a:solidFill>
                  <a:schemeClr val="bg1"/>
                </a:solidFill>
                <a:latin typeface="Arial"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Lst>
              <a:defRPr>
                <a:solidFill>
                  <a:schemeClr val="bg1"/>
                </a:solidFill>
                <a:latin typeface="Arial" charset="0"/>
              </a:defRPr>
            </a:lvl9pPr>
          </a:lstStyle>
          <a:p>
            <a:pPr algn="l" defTabSz="414683" eaLnBrk="1" hangingPunct="0">
              <a:lnSpc>
                <a:spcPct val="108000"/>
              </a:lnSpc>
              <a:spcBef>
                <a:spcPts val="771"/>
              </a:spcBef>
              <a:spcAft>
                <a:spcPts val="771"/>
              </a:spcAft>
              <a:buClr>
                <a:srgbClr val="000000"/>
              </a:buClr>
              <a:buSzPct val="100000"/>
            </a:pPr>
            <a:r>
              <a:rPr lang="en-US" altLang="el-GR" u="sng" smtClean="0">
                <a:solidFill>
                  <a:srgbClr val="000000"/>
                </a:solidFill>
                <a:latin typeface="Trebuchet MS" pitchFamily="34" charset="0"/>
                <a:ea typeface="Lucida Sans Unicode" pitchFamily="34" charset="0"/>
                <a:cs typeface="Lucida Sans Unicode" pitchFamily="34" charset="0"/>
              </a:rPr>
              <a:t>Parameters</a:t>
            </a:r>
            <a:r>
              <a:rPr lang="el-GR" altLang="el-GR" u="sng" smtClean="0">
                <a:solidFill>
                  <a:srgbClr val="000000"/>
                </a:solidFill>
                <a:latin typeface="Trebuchet MS" pitchFamily="34" charset="0"/>
                <a:ea typeface="Lucida Sans Unicode" pitchFamily="34" charset="0"/>
                <a:cs typeface="Lucida Sans Unicode" pitchFamily="34" charset="0"/>
              </a:rPr>
              <a:t>:</a:t>
            </a:r>
          </a:p>
        </p:txBody>
      </p:sp>
      <p:sp>
        <p:nvSpPr>
          <p:cNvPr id="6155" name="Line 12"/>
          <p:cNvSpPr>
            <a:spLocks noChangeShapeType="1"/>
          </p:cNvSpPr>
          <p:nvPr/>
        </p:nvSpPr>
        <p:spPr bwMode="auto">
          <a:xfrm flipV="1">
            <a:off x="3902402" y="2590832"/>
            <a:ext cx="972000" cy="401802"/>
          </a:xfrm>
          <a:prstGeom prst="line">
            <a:avLst/>
          </a:prstGeom>
          <a:noFill/>
          <a:ln w="18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36" tIns="41469" rIns="82936" bIns="41469"/>
          <a:lstStyle/>
          <a:p>
            <a:pPr algn="l" defTabSz="414683" hangingPunct="0">
              <a:lnSpc>
                <a:spcPct val="93000"/>
              </a:lnSpc>
              <a:spcBef>
                <a:spcPct val="0"/>
              </a:spcBef>
              <a:spcAft>
                <a:spcPct val="0"/>
              </a:spcAft>
              <a:buClr>
                <a:srgbClr val="000000"/>
              </a:buClr>
              <a:buSzPct val="100000"/>
            </a:pPr>
            <a:endParaRPr lang="fr-FR" sz="1600" b="0">
              <a:solidFill>
                <a:srgbClr val="FFFFFF"/>
              </a:solidFill>
              <a:latin typeface="Arial" charset="0"/>
            </a:endParaRPr>
          </a:p>
        </p:txBody>
      </p:sp>
      <p:sp>
        <p:nvSpPr>
          <p:cNvPr id="6156" name="Line 13"/>
          <p:cNvSpPr>
            <a:spLocks noChangeShapeType="1"/>
          </p:cNvSpPr>
          <p:nvPr/>
        </p:nvSpPr>
        <p:spPr bwMode="auto">
          <a:xfrm>
            <a:off x="3902402" y="2982553"/>
            <a:ext cx="972000" cy="447887"/>
          </a:xfrm>
          <a:prstGeom prst="line">
            <a:avLst/>
          </a:prstGeom>
          <a:noFill/>
          <a:ln w="18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36" tIns="41469" rIns="82936" bIns="41469"/>
          <a:lstStyle/>
          <a:p>
            <a:pPr algn="l" defTabSz="414683" hangingPunct="0">
              <a:lnSpc>
                <a:spcPct val="93000"/>
              </a:lnSpc>
              <a:spcBef>
                <a:spcPct val="0"/>
              </a:spcBef>
              <a:spcAft>
                <a:spcPct val="0"/>
              </a:spcAft>
              <a:buClr>
                <a:srgbClr val="000000"/>
              </a:buClr>
              <a:buSzPct val="100000"/>
            </a:pPr>
            <a:endParaRPr lang="fr-FR" sz="1600" b="0">
              <a:solidFill>
                <a:srgbClr val="FFFFFF"/>
              </a:solidFill>
              <a:latin typeface="Arial" charset="0"/>
            </a:endParaRPr>
          </a:p>
        </p:txBody>
      </p:sp>
      <p:sp>
        <p:nvSpPr>
          <p:cNvPr id="27662" name="Text Box 14"/>
          <p:cNvSpPr txBox="1">
            <a:spLocks noChangeArrowheads="1"/>
          </p:cNvSpPr>
          <p:nvPr/>
        </p:nvSpPr>
        <p:spPr bwMode="auto">
          <a:xfrm>
            <a:off x="4874402" y="2263917"/>
            <a:ext cx="2468160" cy="604864"/>
          </a:xfrm>
          <a:prstGeom prst="rect">
            <a:avLst/>
          </a:prstGeom>
          <a:solidFill>
            <a:schemeClr val="bg2">
              <a:lumMod val="20000"/>
              <a:lumOff val="80000"/>
            </a:schemeClr>
          </a:solidFill>
          <a:ln w="9360">
            <a:solidFill>
              <a:srgbClr val="000000"/>
            </a:solidFill>
            <a:round/>
            <a:headEnd/>
            <a:tailEnd/>
          </a:ln>
          <a:effectLst/>
        </p:spPr>
        <p:txBody>
          <a:bodyPr wrap="none" lIns="82936" tIns="41469" rIns="82936" bIns="41469" anchor="ctr"/>
          <a:lstStyle>
            <a:defPPr>
              <a:defRPr lang="en-GB"/>
            </a:defPPr>
            <a:lvl1pPr>
              <a:defRPr sz="1600">
                <a:solidFill>
                  <a:schemeClr val="tx1"/>
                </a:solidFill>
                <a:latin typeface="Arial Narrow" pitchFamily="34" charset="0"/>
              </a:defRPr>
            </a:lvl1pPr>
          </a:lstStyle>
          <a:p>
            <a:pPr algn="l" defTabSz="414683" hangingPunct="0">
              <a:lnSpc>
                <a:spcPct val="93000"/>
              </a:lnSpc>
              <a:spcBef>
                <a:spcPct val="0"/>
              </a:spcBef>
              <a:spcAft>
                <a:spcPct val="0"/>
              </a:spcAft>
              <a:buClr>
                <a:srgbClr val="000000"/>
              </a:buClr>
              <a:buSzPct val="100000"/>
              <a:defRPr/>
            </a:pPr>
            <a:r>
              <a:rPr lang="en-US" b="0" dirty="0" smtClean="0">
                <a:solidFill>
                  <a:srgbClr val="000000"/>
                </a:solidFill>
              </a:rPr>
              <a:t>Set start / Finish e.g. </a:t>
            </a:r>
          </a:p>
          <a:p>
            <a:pPr algn="l" defTabSz="414683" hangingPunct="0">
              <a:lnSpc>
                <a:spcPct val="93000"/>
              </a:lnSpc>
              <a:spcBef>
                <a:spcPct val="0"/>
              </a:spcBef>
              <a:spcAft>
                <a:spcPct val="0"/>
              </a:spcAft>
              <a:buClr>
                <a:srgbClr val="000000"/>
              </a:buClr>
              <a:buSzPct val="100000"/>
              <a:defRPr/>
            </a:pPr>
            <a:r>
              <a:rPr lang="en-US" b="0" dirty="0" smtClean="0">
                <a:solidFill>
                  <a:srgbClr val="000000"/>
                </a:solidFill>
              </a:rPr>
              <a:t>from </a:t>
            </a:r>
            <a:r>
              <a:rPr lang="el-GR" b="0" dirty="0" smtClean="0">
                <a:solidFill>
                  <a:srgbClr val="000000"/>
                </a:solidFill>
              </a:rPr>
              <a:t> 11:00</a:t>
            </a:r>
            <a:r>
              <a:rPr lang="en-US" b="0" dirty="0" smtClean="0">
                <a:solidFill>
                  <a:srgbClr val="000000"/>
                </a:solidFill>
              </a:rPr>
              <a:t> a.m.</a:t>
            </a:r>
            <a:r>
              <a:rPr lang="el-GR" b="0" dirty="0" smtClean="0">
                <a:solidFill>
                  <a:srgbClr val="000000"/>
                </a:solidFill>
              </a:rPr>
              <a:t> </a:t>
            </a:r>
            <a:r>
              <a:rPr lang="en-US" b="0" dirty="0" smtClean="0">
                <a:solidFill>
                  <a:srgbClr val="000000"/>
                </a:solidFill>
              </a:rPr>
              <a:t>until </a:t>
            </a:r>
            <a:r>
              <a:rPr lang="el-GR" b="0" dirty="0" smtClean="0">
                <a:solidFill>
                  <a:srgbClr val="000000"/>
                </a:solidFill>
              </a:rPr>
              <a:t>11:10</a:t>
            </a:r>
            <a:r>
              <a:rPr lang="en-US" b="0" dirty="0" smtClean="0">
                <a:solidFill>
                  <a:srgbClr val="000000"/>
                </a:solidFill>
              </a:rPr>
              <a:t> a.m.</a:t>
            </a:r>
            <a:endParaRPr lang="el-GR" b="0" dirty="0" smtClean="0">
              <a:solidFill>
                <a:srgbClr val="000000"/>
              </a:solidFill>
            </a:endParaRPr>
          </a:p>
        </p:txBody>
      </p:sp>
      <p:sp>
        <p:nvSpPr>
          <p:cNvPr id="6158" name="Text Box 15"/>
          <p:cNvSpPr txBox="1">
            <a:spLocks noChangeArrowheads="1"/>
          </p:cNvSpPr>
          <p:nvPr/>
        </p:nvSpPr>
        <p:spPr bwMode="auto">
          <a:xfrm>
            <a:off x="4898880" y="3223058"/>
            <a:ext cx="1984320" cy="420524"/>
          </a:xfrm>
          <a:prstGeom prst="rect">
            <a:avLst/>
          </a:prstGeom>
          <a:solidFill>
            <a:srgbClr val="3DEB3D"/>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36" tIns="41469" rIns="82936" bIns="41469" anchor="ctr"/>
          <a:lstStyle/>
          <a:p>
            <a:pPr algn="l" defTabSz="414683" hangingPunct="0">
              <a:lnSpc>
                <a:spcPct val="93000"/>
              </a:lnSpc>
              <a:spcBef>
                <a:spcPct val="0"/>
              </a:spcBef>
              <a:spcAft>
                <a:spcPct val="0"/>
              </a:spcAft>
              <a:buClr>
                <a:srgbClr val="000000"/>
              </a:buClr>
              <a:buSzPct val="100000"/>
            </a:pPr>
            <a:r>
              <a:rPr lang="en-US" altLang="el-GR" sz="1500" b="0">
                <a:solidFill>
                  <a:srgbClr val="000000"/>
                </a:solidFill>
                <a:latin typeface="Arial Narrow" pitchFamily="34" charset="0"/>
              </a:rPr>
              <a:t>Set duration e.g. </a:t>
            </a:r>
            <a:r>
              <a:rPr lang="el-GR" altLang="el-GR" sz="1500" b="0">
                <a:solidFill>
                  <a:srgbClr val="000000"/>
                </a:solidFill>
                <a:latin typeface="Arial Narrow" pitchFamily="34" charset="0"/>
              </a:rPr>
              <a:t>10 </a:t>
            </a:r>
            <a:r>
              <a:rPr lang="en-US" altLang="el-GR" sz="1500" b="0">
                <a:solidFill>
                  <a:srgbClr val="000000"/>
                </a:solidFill>
                <a:latin typeface="Arial Narrow" pitchFamily="34" charset="0"/>
              </a:rPr>
              <a:t>min</a:t>
            </a:r>
            <a:r>
              <a:rPr lang="el-GR" altLang="el-GR" sz="1500" b="0">
                <a:solidFill>
                  <a:srgbClr val="000000"/>
                </a:solidFill>
                <a:latin typeface="Arial Narrow" pitchFamily="34" charset="0"/>
              </a:rPr>
              <a:t> </a:t>
            </a:r>
          </a:p>
        </p:txBody>
      </p:sp>
      <p:sp>
        <p:nvSpPr>
          <p:cNvPr id="6159" name="Line 16"/>
          <p:cNvSpPr>
            <a:spLocks noChangeShapeType="1"/>
          </p:cNvSpPr>
          <p:nvPr/>
        </p:nvSpPr>
        <p:spPr bwMode="auto">
          <a:xfrm flipV="1">
            <a:off x="1792800" y="5023249"/>
            <a:ext cx="1036800" cy="434926"/>
          </a:xfrm>
          <a:prstGeom prst="line">
            <a:avLst/>
          </a:prstGeom>
          <a:noFill/>
          <a:ln w="18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36" tIns="41469" rIns="82936" bIns="41469"/>
          <a:lstStyle/>
          <a:p>
            <a:pPr algn="l" defTabSz="414683" hangingPunct="0">
              <a:lnSpc>
                <a:spcPct val="93000"/>
              </a:lnSpc>
              <a:spcBef>
                <a:spcPct val="0"/>
              </a:spcBef>
              <a:spcAft>
                <a:spcPct val="0"/>
              </a:spcAft>
              <a:buClr>
                <a:srgbClr val="000000"/>
              </a:buClr>
              <a:buSzPct val="100000"/>
            </a:pPr>
            <a:endParaRPr lang="fr-FR" sz="1600" b="0">
              <a:solidFill>
                <a:srgbClr val="FFFFFF"/>
              </a:solidFill>
              <a:latin typeface="Arial" charset="0"/>
            </a:endParaRPr>
          </a:p>
        </p:txBody>
      </p:sp>
      <p:sp>
        <p:nvSpPr>
          <p:cNvPr id="6160" name="Line 17"/>
          <p:cNvSpPr>
            <a:spLocks noChangeShapeType="1"/>
          </p:cNvSpPr>
          <p:nvPr/>
        </p:nvSpPr>
        <p:spPr bwMode="auto">
          <a:xfrm>
            <a:off x="1792800" y="5448092"/>
            <a:ext cx="1036800" cy="414764"/>
          </a:xfrm>
          <a:prstGeom prst="line">
            <a:avLst/>
          </a:prstGeom>
          <a:noFill/>
          <a:ln w="18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36" tIns="41469" rIns="82936" bIns="41469"/>
          <a:lstStyle/>
          <a:p>
            <a:pPr algn="l" defTabSz="414683" hangingPunct="0">
              <a:lnSpc>
                <a:spcPct val="93000"/>
              </a:lnSpc>
              <a:spcBef>
                <a:spcPct val="0"/>
              </a:spcBef>
              <a:spcAft>
                <a:spcPct val="0"/>
              </a:spcAft>
              <a:buClr>
                <a:srgbClr val="000000"/>
              </a:buClr>
              <a:buSzPct val="100000"/>
            </a:pPr>
            <a:endParaRPr lang="fr-FR" sz="1600" b="0">
              <a:solidFill>
                <a:srgbClr val="FFFFFF"/>
              </a:solidFill>
              <a:latin typeface="Arial" charset="0"/>
            </a:endParaRPr>
          </a:p>
        </p:txBody>
      </p:sp>
      <p:sp>
        <p:nvSpPr>
          <p:cNvPr id="27666" name="Text Box 18"/>
          <p:cNvSpPr txBox="1">
            <a:spLocks noChangeArrowheads="1"/>
          </p:cNvSpPr>
          <p:nvPr/>
        </p:nvSpPr>
        <p:spPr bwMode="auto">
          <a:xfrm>
            <a:off x="2829600" y="4647368"/>
            <a:ext cx="2014560" cy="645188"/>
          </a:xfrm>
          <a:prstGeom prst="rect">
            <a:avLst/>
          </a:prstGeom>
          <a:solidFill>
            <a:schemeClr val="bg2">
              <a:lumMod val="20000"/>
              <a:lumOff val="80000"/>
            </a:schemeClr>
          </a:solidFill>
          <a:ln w="9360">
            <a:solidFill>
              <a:srgbClr val="000000"/>
            </a:solidFill>
            <a:round/>
            <a:headEnd/>
            <a:tailEnd/>
          </a:ln>
          <a:effectLst/>
        </p:spPr>
        <p:txBody>
          <a:bodyPr wrap="none" lIns="82936" tIns="41469" rIns="82936" bIns="41469" anchor="ctr"/>
          <a:lstStyle>
            <a:defPPr>
              <a:defRPr lang="en-GB"/>
            </a:defPPr>
            <a:lvl1pPr>
              <a:defRPr sz="1600">
                <a:solidFill>
                  <a:schemeClr val="tx1"/>
                </a:solidFill>
                <a:latin typeface="Arial Narrow" pitchFamily="34" charset="0"/>
              </a:defRPr>
            </a:lvl1pPr>
          </a:lstStyle>
          <a:p>
            <a:pPr algn="l" defTabSz="414683" hangingPunct="0">
              <a:lnSpc>
                <a:spcPct val="93000"/>
              </a:lnSpc>
              <a:spcBef>
                <a:spcPct val="0"/>
              </a:spcBef>
              <a:spcAft>
                <a:spcPct val="0"/>
              </a:spcAft>
              <a:buClr>
                <a:srgbClr val="000000"/>
              </a:buClr>
              <a:buSzPct val="100000"/>
              <a:defRPr/>
            </a:pPr>
            <a:r>
              <a:rPr lang="en-US" b="0" dirty="0" smtClean="0">
                <a:solidFill>
                  <a:srgbClr val="000000"/>
                </a:solidFill>
              </a:rPr>
              <a:t>Set of time intervals </a:t>
            </a:r>
          </a:p>
          <a:p>
            <a:pPr algn="l" defTabSz="414683" hangingPunct="0">
              <a:lnSpc>
                <a:spcPct val="93000"/>
              </a:lnSpc>
              <a:spcBef>
                <a:spcPct val="0"/>
              </a:spcBef>
              <a:spcAft>
                <a:spcPct val="0"/>
              </a:spcAft>
              <a:buClr>
                <a:srgbClr val="000000"/>
              </a:buClr>
              <a:buSzPct val="100000"/>
              <a:defRPr/>
            </a:pPr>
            <a:r>
              <a:rPr lang="en-US" b="0" dirty="0" smtClean="0">
                <a:solidFill>
                  <a:srgbClr val="000000"/>
                </a:solidFill>
              </a:rPr>
              <a:t>e.g. every 24 hours</a:t>
            </a:r>
            <a:endParaRPr lang="el-GR" b="0" dirty="0" smtClean="0">
              <a:solidFill>
                <a:srgbClr val="000000"/>
              </a:solidFill>
            </a:endParaRPr>
          </a:p>
        </p:txBody>
      </p:sp>
      <p:sp>
        <p:nvSpPr>
          <p:cNvPr id="6162" name="Text Box 19"/>
          <p:cNvSpPr txBox="1">
            <a:spLocks noChangeArrowheads="1"/>
          </p:cNvSpPr>
          <p:nvPr/>
        </p:nvSpPr>
        <p:spPr bwMode="auto">
          <a:xfrm>
            <a:off x="2829600" y="5652595"/>
            <a:ext cx="2044800" cy="619265"/>
          </a:xfrm>
          <a:prstGeom prst="rect">
            <a:avLst/>
          </a:prstGeom>
          <a:solidFill>
            <a:srgbClr val="3DEB3D"/>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82936" tIns="41469" rIns="82936" bIns="41469" anchor="ctr"/>
          <a:lstStyle/>
          <a:p>
            <a:pPr algn="l" defTabSz="414683" hangingPunct="0">
              <a:lnSpc>
                <a:spcPct val="93000"/>
              </a:lnSpc>
              <a:spcBef>
                <a:spcPct val="0"/>
              </a:spcBef>
              <a:spcAft>
                <a:spcPct val="0"/>
              </a:spcAft>
              <a:buClr>
                <a:srgbClr val="000000"/>
              </a:buClr>
              <a:buSzPct val="100000"/>
            </a:pPr>
            <a:r>
              <a:rPr lang="en-US" altLang="el-GR" sz="1500" b="0">
                <a:solidFill>
                  <a:srgbClr val="000000"/>
                </a:solidFill>
                <a:latin typeface="Arial Narrow" pitchFamily="34" charset="0"/>
              </a:rPr>
              <a:t>Set of number of repetitions e.g.</a:t>
            </a:r>
            <a:r>
              <a:rPr lang="el-GR" altLang="el-GR" sz="1500" b="0">
                <a:solidFill>
                  <a:srgbClr val="000000"/>
                </a:solidFill>
                <a:latin typeface="Arial Narrow" pitchFamily="34" charset="0"/>
              </a:rPr>
              <a:t> 3 </a:t>
            </a:r>
            <a:r>
              <a:rPr lang="en-US" altLang="el-GR" sz="1500" b="0">
                <a:solidFill>
                  <a:srgbClr val="000000"/>
                </a:solidFill>
                <a:latin typeface="Arial Narrow" pitchFamily="34" charset="0"/>
              </a:rPr>
              <a:t>times a week, </a:t>
            </a:r>
            <a:endParaRPr lang="el-GR" altLang="el-GR" sz="1500" b="0">
              <a:solidFill>
                <a:srgbClr val="000000"/>
              </a:solidFill>
              <a:latin typeface="Arial Narrow" pitchFamily="34" charset="0"/>
            </a:endParaRPr>
          </a:p>
        </p:txBody>
      </p:sp>
      <p:sp>
        <p:nvSpPr>
          <p:cNvPr id="6163" name="Text Box 20"/>
          <p:cNvSpPr txBox="1">
            <a:spLocks noChangeArrowheads="1"/>
          </p:cNvSpPr>
          <p:nvPr/>
        </p:nvSpPr>
        <p:spPr bwMode="auto">
          <a:xfrm>
            <a:off x="695521" y="3740073"/>
            <a:ext cx="2207520" cy="10297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1" tIns="40816" rIns="81631" bIns="40816"/>
          <a:lstStyle>
            <a:lvl1pPr eaLnBrk="0">
              <a:tabLst>
                <a:tab pos="723900" algn="l"/>
                <a:tab pos="1447800" algn="l"/>
                <a:tab pos="2171700" algn="l"/>
              </a:tabLst>
              <a:defRPr>
                <a:solidFill>
                  <a:schemeClr val="bg1"/>
                </a:solidFill>
                <a:latin typeface="Arial" charset="0"/>
              </a:defRPr>
            </a:lvl1pPr>
            <a:lvl2pPr eaLnBrk="0">
              <a:tabLst>
                <a:tab pos="723900" algn="l"/>
                <a:tab pos="1447800" algn="l"/>
                <a:tab pos="2171700" algn="l"/>
              </a:tabLst>
              <a:defRPr>
                <a:solidFill>
                  <a:schemeClr val="bg1"/>
                </a:solidFill>
                <a:latin typeface="Arial" charset="0"/>
              </a:defRPr>
            </a:lvl2pPr>
            <a:lvl3pPr eaLnBrk="0">
              <a:tabLst>
                <a:tab pos="723900" algn="l"/>
                <a:tab pos="1447800" algn="l"/>
                <a:tab pos="2171700" algn="l"/>
              </a:tabLst>
              <a:defRPr>
                <a:solidFill>
                  <a:schemeClr val="bg1"/>
                </a:solidFill>
                <a:latin typeface="Arial" charset="0"/>
              </a:defRPr>
            </a:lvl3pPr>
            <a:lvl4pPr eaLnBrk="0">
              <a:tabLst>
                <a:tab pos="723900" algn="l"/>
                <a:tab pos="1447800" algn="l"/>
                <a:tab pos="2171700" algn="l"/>
              </a:tabLst>
              <a:defRPr>
                <a:solidFill>
                  <a:schemeClr val="bg1"/>
                </a:solidFill>
                <a:latin typeface="Arial" charset="0"/>
              </a:defRPr>
            </a:lvl4pPr>
            <a:lvl5pPr eaLnBrk="0">
              <a:tabLst>
                <a:tab pos="723900" algn="l"/>
                <a:tab pos="1447800" algn="l"/>
                <a:tab pos="2171700" algn="l"/>
              </a:tabLst>
              <a:defRPr>
                <a:solidFill>
                  <a:schemeClr val="bg1"/>
                </a:solidFill>
                <a:latin typeface="Arial"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Lst>
              <a:defRPr>
                <a:solidFill>
                  <a:schemeClr val="bg1"/>
                </a:solidFill>
                <a:latin typeface="Arial"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Lst>
              <a:defRPr>
                <a:solidFill>
                  <a:schemeClr val="bg1"/>
                </a:solidFill>
                <a:latin typeface="Arial"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Lst>
              <a:defRPr>
                <a:solidFill>
                  <a:schemeClr val="bg1"/>
                </a:solidFill>
                <a:latin typeface="Arial"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Lst>
              <a:defRPr>
                <a:solidFill>
                  <a:schemeClr val="bg1"/>
                </a:solidFill>
                <a:latin typeface="Arial" charset="0"/>
              </a:defRPr>
            </a:lvl9pPr>
          </a:lstStyle>
          <a:p>
            <a:pPr algn="l" defTabSz="414683" eaLnBrk="1" hangingPunct="0">
              <a:lnSpc>
                <a:spcPct val="108000"/>
              </a:lnSpc>
              <a:spcBef>
                <a:spcPts val="771"/>
              </a:spcBef>
              <a:spcAft>
                <a:spcPts val="771"/>
              </a:spcAft>
              <a:buClr>
                <a:srgbClr val="000000"/>
              </a:buClr>
              <a:buSzPct val="100000"/>
            </a:pPr>
            <a:r>
              <a:rPr lang="en-US" altLang="el-GR" sz="1500" b="0">
                <a:solidFill>
                  <a:srgbClr val="000000"/>
                </a:solidFill>
                <a:ea typeface="Lucida Sans Unicode" pitchFamily="34" charset="0"/>
                <a:cs typeface="Lucida Sans Unicode" pitchFamily="34" charset="0"/>
              </a:rPr>
              <a:t>Time of day </a:t>
            </a:r>
            <a:endParaRPr lang="el-GR" altLang="el-GR" sz="1500" b="0">
              <a:solidFill>
                <a:srgbClr val="000000"/>
              </a:solidFill>
              <a:ea typeface="Lucida Sans Unicode" pitchFamily="34" charset="0"/>
              <a:cs typeface="Lucida Sans Unicode" pitchFamily="34" charset="0"/>
            </a:endParaRPr>
          </a:p>
        </p:txBody>
      </p:sp>
      <p:sp>
        <p:nvSpPr>
          <p:cNvPr id="6164" name="Line 5"/>
          <p:cNvSpPr>
            <a:spLocks noChangeShapeType="1"/>
          </p:cNvSpPr>
          <p:nvPr/>
        </p:nvSpPr>
        <p:spPr bwMode="auto">
          <a:xfrm flipV="1">
            <a:off x="1902240" y="3715590"/>
            <a:ext cx="1036800" cy="257788"/>
          </a:xfrm>
          <a:prstGeom prst="line">
            <a:avLst/>
          </a:prstGeom>
          <a:noFill/>
          <a:ln w="18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36" tIns="41469" rIns="82936" bIns="41469"/>
          <a:lstStyle/>
          <a:p>
            <a:pPr algn="l" defTabSz="414683" hangingPunct="0">
              <a:lnSpc>
                <a:spcPct val="93000"/>
              </a:lnSpc>
              <a:spcBef>
                <a:spcPct val="0"/>
              </a:spcBef>
              <a:spcAft>
                <a:spcPct val="0"/>
              </a:spcAft>
              <a:buClr>
                <a:srgbClr val="000000"/>
              </a:buClr>
              <a:buSzPct val="100000"/>
            </a:pPr>
            <a:endParaRPr lang="fr-FR" sz="1600" b="0">
              <a:solidFill>
                <a:srgbClr val="FFFFFF"/>
              </a:solidFill>
              <a:latin typeface="Arial" charset="0"/>
            </a:endParaRPr>
          </a:p>
        </p:txBody>
      </p:sp>
      <p:sp>
        <p:nvSpPr>
          <p:cNvPr id="6165" name="Line 6"/>
          <p:cNvSpPr>
            <a:spLocks noChangeShapeType="1"/>
          </p:cNvSpPr>
          <p:nvPr/>
        </p:nvSpPr>
        <p:spPr bwMode="auto">
          <a:xfrm>
            <a:off x="4204800" y="4077068"/>
            <a:ext cx="1036800" cy="0"/>
          </a:xfrm>
          <a:prstGeom prst="line">
            <a:avLst/>
          </a:prstGeom>
          <a:noFill/>
          <a:ln w="18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36" tIns="41469" rIns="82936" bIns="41469"/>
          <a:lstStyle/>
          <a:p>
            <a:pPr algn="l" defTabSz="414683" hangingPunct="0">
              <a:lnSpc>
                <a:spcPct val="93000"/>
              </a:lnSpc>
              <a:spcBef>
                <a:spcPct val="0"/>
              </a:spcBef>
              <a:spcAft>
                <a:spcPct val="0"/>
              </a:spcAft>
              <a:buClr>
                <a:srgbClr val="000000"/>
              </a:buClr>
              <a:buSzPct val="100000"/>
            </a:pPr>
            <a:endParaRPr lang="fr-FR" sz="1600" b="0">
              <a:solidFill>
                <a:srgbClr val="FFFFFF"/>
              </a:solidFill>
              <a:latin typeface="Arial" charset="0"/>
            </a:endParaRPr>
          </a:p>
        </p:txBody>
      </p:sp>
      <p:sp>
        <p:nvSpPr>
          <p:cNvPr id="2" name="TextBox 1"/>
          <p:cNvSpPr txBox="1"/>
          <p:nvPr/>
        </p:nvSpPr>
        <p:spPr>
          <a:xfrm>
            <a:off x="2808000" y="3578776"/>
            <a:ext cx="1616400" cy="266428"/>
          </a:xfrm>
          <a:prstGeom prst="rect">
            <a:avLst/>
          </a:prstGeom>
          <a:solidFill>
            <a:schemeClr val="bg2">
              <a:lumMod val="20000"/>
              <a:lumOff val="80000"/>
            </a:schemeClr>
          </a:solidFill>
          <a:ln w="9360">
            <a:solidFill>
              <a:srgbClr val="000000"/>
            </a:solidFill>
            <a:round/>
            <a:headEnd/>
            <a:tailEnd/>
          </a:ln>
          <a:effectLst/>
        </p:spPr>
        <p:txBody>
          <a:bodyPr wrap="none" lIns="82936" tIns="41469" rIns="82936" bIns="41469" anchor="ctr"/>
          <a:lstStyle>
            <a:defPPr>
              <a:defRPr lang="en-GB"/>
            </a:defPPr>
            <a:lvl1pPr>
              <a:defRPr sz="1600">
                <a:solidFill>
                  <a:schemeClr val="tx1"/>
                </a:solidFill>
                <a:latin typeface="Arial Narrow" pitchFamily="34" charset="0"/>
              </a:defRPr>
            </a:lvl1pPr>
          </a:lstStyle>
          <a:p>
            <a:pPr algn="l" defTabSz="414683" hangingPunct="0">
              <a:lnSpc>
                <a:spcPct val="93000"/>
              </a:lnSpc>
              <a:spcBef>
                <a:spcPct val="0"/>
              </a:spcBef>
              <a:spcAft>
                <a:spcPct val="0"/>
              </a:spcAft>
              <a:buClr>
                <a:srgbClr val="000000"/>
              </a:buClr>
              <a:buSzPct val="100000"/>
              <a:defRPr/>
            </a:pPr>
            <a:r>
              <a:rPr lang="en-US" b="0" dirty="0" smtClean="0">
                <a:solidFill>
                  <a:srgbClr val="000000"/>
                </a:solidFill>
              </a:rPr>
              <a:t>Moment of activation</a:t>
            </a:r>
            <a:endParaRPr lang="el-GR" b="0" dirty="0" smtClean="0">
              <a:solidFill>
                <a:srgbClr val="000000"/>
              </a:solidFill>
            </a:endParaRPr>
          </a:p>
        </p:txBody>
      </p:sp>
      <p:sp>
        <p:nvSpPr>
          <p:cNvPr id="6167" name="TextBox 27"/>
          <p:cNvSpPr txBox="1">
            <a:spLocks noChangeArrowheads="1"/>
          </p:cNvSpPr>
          <p:nvPr/>
        </p:nvSpPr>
        <p:spPr bwMode="auto">
          <a:xfrm>
            <a:off x="5207042" y="3918653"/>
            <a:ext cx="2135520" cy="316833"/>
          </a:xfrm>
          <a:prstGeom prst="rect">
            <a:avLst/>
          </a:prstGeom>
          <a:solidFill>
            <a:srgbClr val="3DEB3D"/>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36" tIns="41469" rIns="82936" bIns="41469" anchor="ctr"/>
          <a:lstStyle/>
          <a:p>
            <a:pPr algn="l" defTabSz="414683" hangingPunct="0">
              <a:lnSpc>
                <a:spcPct val="93000"/>
              </a:lnSpc>
              <a:spcBef>
                <a:spcPct val="0"/>
              </a:spcBef>
              <a:spcAft>
                <a:spcPct val="0"/>
              </a:spcAft>
              <a:buClr>
                <a:srgbClr val="000000"/>
              </a:buClr>
              <a:buSzPct val="100000"/>
            </a:pPr>
            <a:r>
              <a:rPr lang="en-US" altLang="el-GR" sz="1500" b="0">
                <a:solidFill>
                  <a:srgbClr val="000000"/>
                </a:solidFill>
                <a:latin typeface="Arial Narrow" pitchFamily="34" charset="0"/>
              </a:rPr>
              <a:t>X hours after activation</a:t>
            </a:r>
            <a:endParaRPr lang="el-GR" altLang="el-GR" sz="1500" b="0">
              <a:solidFill>
                <a:srgbClr val="000000"/>
              </a:solidFill>
              <a:latin typeface="Arial Narrow" pitchFamily="34" charset="0"/>
            </a:endParaRPr>
          </a:p>
        </p:txBody>
      </p:sp>
      <p:sp>
        <p:nvSpPr>
          <p:cNvPr id="6168" name="Line 6"/>
          <p:cNvSpPr>
            <a:spLocks noChangeShapeType="1"/>
          </p:cNvSpPr>
          <p:nvPr/>
        </p:nvSpPr>
        <p:spPr bwMode="auto">
          <a:xfrm>
            <a:off x="4341600" y="4141875"/>
            <a:ext cx="933120" cy="460848"/>
          </a:xfrm>
          <a:prstGeom prst="line">
            <a:avLst/>
          </a:prstGeom>
          <a:noFill/>
          <a:ln w="18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36" tIns="41469" rIns="82936" bIns="41469"/>
          <a:lstStyle/>
          <a:p>
            <a:pPr algn="l" defTabSz="414683" hangingPunct="0">
              <a:lnSpc>
                <a:spcPct val="93000"/>
              </a:lnSpc>
              <a:spcBef>
                <a:spcPct val="0"/>
              </a:spcBef>
              <a:spcAft>
                <a:spcPct val="0"/>
              </a:spcAft>
              <a:buClr>
                <a:srgbClr val="000000"/>
              </a:buClr>
              <a:buSzPct val="100000"/>
            </a:pPr>
            <a:endParaRPr lang="fr-FR" sz="1600" b="0">
              <a:solidFill>
                <a:srgbClr val="FFFFFF"/>
              </a:solidFill>
              <a:latin typeface="Arial" charset="0"/>
            </a:endParaRPr>
          </a:p>
        </p:txBody>
      </p:sp>
      <p:sp>
        <p:nvSpPr>
          <p:cNvPr id="30" name="TextBox 29"/>
          <p:cNvSpPr txBox="1"/>
          <p:nvPr/>
        </p:nvSpPr>
        <p:spPr>
          <a:xfrm>
            <a:off x="5234400" y="4395341"/>
            <a:ext cx="2108160" cy="318274"/>
          </a:xfrm>
          <a:prstGeom prst="rect">
            <a:avLst/>
          </a:prstGeom>
          <a:solidFill>
            <a:schemeClr val="bg2">
              <a:lumMod val="20000"/>
              <a:lumOff val="80000"/>
            </a:schemeClr>
          </a:solidFill>
          <a:ln w="9360">
            <a:solidFill>
              <a:srgbClr val="000000"/>
            </a:solidFill>
            <a:round/>
            <a:headEnd/>
            <a:tailEnd/>
          </a:ln>
          <a:effectLst/>
        </p:spPr>
        <p:txBody>
          <a:bodyPr wrap="none" lIns="82936" tIns="41469" rIns="82936" bIns="41469" anchor="ctr"/>
          <a:lstStyle>
            <a:defPPr>
              <a:defRPr lang="en-GB"/>
            </a:defPPr>
            <a:lvl1pPr>
              <a:defRPr sz="1600">
                <a:solidFill>
                  <a:schemeClr val="tx1"/>
                </a:solidFill>
                <a:latin typeface="Arial Narrow" pitchFamily="34" charset="0"/>
              </a:defRPr>
            </a:lvl1pPr>
          </a:lstStyle>
          <a:p>
            <a:pPr algn="l" defTabSz="414683" hangingPunct="0">
              <a:lnSpc>
                <a:spcPct val="93000"/>
              </a:lnSpc>
              <a:spcBef>
                <a:spcPct val="0"/>
              </a:spcBef>
              <a:spcAft>
                <a:spcPct val="0"/>
              </a:spcAft>
              <a:buClr>
                <a:srgbClr val="000000"/>
              </a:buClr>
              <a:buSzPct val="100000"/>
              <a:defRPr/>
            </a:pPr>
            <a:r>
              <a:rPr lang="en-US" b="0" dirty="0" smtClean="0">
                <a:solidFill>
                  <a:srgbClr val="000000"/>
                </a:solidFill>
              </a:rPr>
              <a:t>Chronological set</a:t>
            </a:r>
            <a:endParaRPr lang="el-GR" b="0" dirty="0" smtClean="0">
              <a:solidFill>
                <a:srgbClr val="000000"/>
              </a:solidFill>
            </a:endParaRPr>
          </a:p>
        </p:txBody>
      </p:sp>
      <p:sp>
        <p:nvSpPr>
          <p:cNvPr id="6170" name="Line 6"/>
          <p:cNvSpPr>
            <a:spLocks noChangeShapeType="1"/>
          </p:cNvSpPr>
          <p:nvPr/>
        </p:nvSpPr>
        <p:spPr bwMode="auto">
          <a:xfrm>
            <a:off x="1902240" y="4028105"/>
            <a:ext cx="1036800" cy="93609"/>
          </a:xfrm>
          <a:prstGeom prst="line">
            <a:avLst/>
          </a:prstGeom>
          <a:noFill/>
          <a:ln w="18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36" tIns="41469" rIns="82936" bIns="41469"/>
          <a:lstStyle/>
          <a:p>
            <a:pPr algn="l" defTabSz="414683" hangingPunct="0">
              <a:lnSpc>
                <a:spcPct val="93000"/>
              </a:lnSpc>
              <a:spcBef>
                <a:spcPct val="0"/>
              </a:spcBef>
              <a:spcAft>
                <a:spcPct val="0"/>
              </a:spcAft>
              <a:buClr>
                <a:srgbClr val="000000"/>
              </a:buClr>
              <a:buSzPct val="100000"/>
            </a:pPr>
            <a:endParaRPr lang="fr-FR" sz="1600" b="0">
              <a:solidFill>
                <a:srgbClr val="FFFFFF"/>
              </a:solidFill>
              <a:latin typeface="Arial" charset="0"/>
            </a:endParaRPr>
          </a:p>
        </p:txBody>
      </p:sp>
      <p:sp>
        <p:nvSpPr>
          <p:cNvPr id="6171" name="TextBox 2"/>
          <p:cNvSpPr txBox="1">
            <a:spLocks noChangeArrowheads="1"/>
          </p:cNvSpPr>
          <p:nvPr/>
        </p:nvSpPr>
        <p:spPr bwMode="auto">
          <a:xfrm>
            <a:off x="6288481" y="5963668"/>
            <a:ext cx="2351520" cy="455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36" tIns="41469" rIns="82936" bIns="41469">
            <a:spAutoFit/>
          </a:bodyPr>
          <a:lstStyle/>
          <a:p>
            <a:pPr algn="l" defTabSz="414683" hangingPunct="0">
              <a:lnSpc>
                <a:spcPct val="93000"/>
              </a:lnSpc>
              <a:spcBef>
                <a:spcPct val="0"/>
              </a:spcBef>
              <a:spcAft>
                <a:spcPct val="0"/>
              </a:spcAft>
              <a:buClr>
                <a:srgbClr val="000000"/>
              </a:buClr>
              <a:buSzPct val="100000"/>
            </a:pPr>
            <a:r>
              <a:rPr lang="en-US" altLang="el-GR" sz="1300" b="0" i="1">
                <a:solidFill>
                  <a:srgbClr val="000000"/>
                </a:solidFill>
                <a:latin typeface="Arial" charset="0"/>
              </a:rPr>
              <a:t>Light green signifies a particular design choice</a:t>
            </a:r>
            <a:endParaRPr lang="el-GR" altLang="el-GR" sz="1300" b="0" i="1">
              <a:solidFill>
                <a:srgbClr val="000000"/>
              </a:solidFill>
              <a:latin typeface="Arial" charset="0"/>
            </a:endParaRPr>
          </a:p>
        </p:txBody>
      </p:sp>
      <p:sp>
        <p:nvSpPr>
          <p:cNvPr id="6172" name="TextBox 30"/>
          <p:cNvSpPr txBox="1">
            <a:spLocks noChangeArrowheads="1"/>
          </p:cNvSpPr>
          <p:nvPr/>
        </p:nvSpPr>
        <p:spPr bwMode="auto">
          <a:xfrm>
            <a:off x="2790720" y="3986340"/>
            <a:ext cx="1633680" cy="316833"/>
          </a:xfrm>
          <a:prstGeom prst="rect">
            <a:avLst/>
          </a:prstGeom>
          <a:solidFill>
            <a:srgbClr val="3DEB3D"/>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36" tIns="41469" rIns="82936" bIns="41469" anchor="ctr"/>
          <a:lstStyle/>
          <a:p>
            <a:pPr algn="l" defTabSz="414683" hangingPunct="0">
              <a:lnSpc>
                <a:spcPct val="93000"/>
              </a:lnSpc>
              <a:spcBef>
                <a:spcPct val="0"/>
              </a:spcBef>
              <a:spcAft>
                <a:spcPct val="0"/>
              </a:spcAft>
              <a:buClr>
                <a:srgbClr val="000000"/>
              </a:buClr>
              <a:buSzPct val="100000"/>
            </a:pPr>
            <a:r>
              <a:rPr lang="en-US" altLang="el-GR" sz="1500" b="0">
                <a:solidFill>
                  <a:srgbClr val="000000"/>
                </a:solidFill>
                <a:latin typeface="Arial Narrow" pitchFamily="34" charset="0"/>
              </a:rPr>
              <a:t>Preset for later</a:t>
            </a:r>
            <a:endParaRPr lang="el-GR" altLang="el-GR" sz="1500" b="0">
              <a:solidFill>
                <a:srgbClr val="000000"/>
              </a:solidFill>
              <a:latin typeface="Arial Narrow" pitchFamily="34" charset="0"/>
            </a:endParaRPr>
          </a:p>
        </p:txBody>
      </p:sp>
    </p:spTree>
    <p:extLst>
      <p:ext uri="{BB962C8B-B14F-4D97-AF65-F5344CB8AC3E}">
        <p14:creationId xmlns:p14="http://schemas.microsoft.com/office/powerpoint/2010/main" val="2137376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Αποτελέσματα της παρούσας κατάστασης</a:t>
            </a:r>
            <a:endParaRPr lang="el-GR" dirty="0"/>
          </a:p>
        </p:txBody>
      </p:sp>
      <p:sp>
        <p:nvSpPr>
          <p:cNvPr id="4" name="Θέση υποσέλιδου 3"/>
          <p:cNvSpPr>
            <a:spLocks noGrp="1"/>
          </p:cNvSpPr>
          <p:nvPr>
            <p:ph type="ftr" sz="quarter" idx="11"/>
          </p:nvPr>
        </p:nvSpPr>
        <p:spPr/>
        <p:txBody>
          <a:bodyPr/>
          <a:lstStyle/>
          <a:p>
            <a:pPr>
              <a:defRPr/>
            </a:pPr>
            <a:r>
              <a:rPr lang="el-GR" smtClean="0"/>
              <a:t>Εργονομία - ΕΜΠ - Χρηστοκεντρικός Σχεδιασμός</a:t>
            </a:r>
            <a:endParaRPr lang="en-GB" dirty="0"/>
          </a:p>
        </p:txBody>
      </p:sp>
      <p:sp>
        <p:nvSpPr>
          <p:cNvPr id="5" name="Θέση αριθμού διαφάνειας 4"/>
          <p:cNvSpPr>
            <a:spLocks noGrp="1"/>
          </p:cNvSpPr>
          <p:nvPr>
            <p:ph type="sldNum" sz="quarter" idx="12"/>
          </p:nvPr>
        </p:nvSpPr>
        <p:spPr/>
        <p:txBody>
          <a:bodyPr/>
          <a:lstStyle/>
          <a:p>
            <a:pPr>
              <a:defRPr/>
            </a:pPr>
            <a:fld id="{66B988B7-2139-4CED-ACDB-0CAF520E1758}" type="slidenum">
              <a:rPr lang="en-GB" smtClean="0"/>
              <a:pPr>
                <a:defRPr/>
              </a:pPr>
              <a:t>70</a:t>
            </a:fld>
            <a:endParaRPr lang="en-GB" dirty="0"/>
          </a:p>
        </p:txBody>
      </p:sp>
      <p:grpSp>
        <p:nvGrpSpPr>
          <p:cNvPr id="7" name="Group 24"/>
          <p:cNvGrpSpPr>
            <a:grpSpLocks/>
          </p:cNvGrpSpPr>
          <p:nvPr/>
        </p:nvGrpSpPr>
        <p:grpSpPr bwMode="auto">
          <a:xfrm>
            <a:off x="381000" y="980728"/>
            <a:ext cx="8458200" cy="5184816"/>
            <a:chOff x="-1" y="1728"/>
            <a:chExt cx="5640" cy="2705"/>
          </a:xfrm>
        </p:grpSpPr>
        <p:grpSp>
          <p:nvGrpSpPr>
            <p:cNvPr id="8" name="Group 23"/>
            <p:cNvGrpSpPr>
              <a:grpSpLocks/>
            </p:cNvGrpSpPr>
            <p:nvPr/>
          </p:nvGrpSpPr>
          <p:grpSpPr bwMode="auto">
            <a:xfrm>
              <a:off x="2" y="1728"/>
              <a:ext cx="5634" cy="2705"/>
              <a:chOff x="2" y="1728"/>
              <a:chExt cx="5634" cy="2705"/>
            </a:xfrm>
          </p:grpSpPr>
          <p:grpSp>
            <p:nvGrpSpPr>
              <p:cNvPr id="10" name="Group 11"/>
              <p:cNvGrpSpPr>
                <a:grpSpLocks/>
              </p:cNvGrpSpPr>
              <p:nvPr/>
            </p:nvGrpSpPr>
            <p:grpSpPr bwMode="auto">
              <a:xfrm>
                <a:off x="2" y="1728"/>
                <a:ext cx="2817" cy="225"/>
                <a:chOff x="0" y="1250"/>
                <a:chExt cx="2817" cy="422"/>
              </a:xfrm>
            </p:grpSpPr>
            <p:sp>
              <p:nvSpPr>
                <p:cNvPr id="22" name="Rectangle 10"/>
                <p:cNvSpPr>
                  <a:spLocks noChangeArrowheads="1"/>
                </p:cNvSpPr>
                <p:nvPr/>
              </p:nvSpPr>
              <p:spPr bwMode="auto">
                <a:xfrm>
                  <a:off x="0" y="1250"/>
                  <a:ext cx="2817" cy="422"/>
                </a:xfrm>
                <a:prstGeom prst="rect">
                  <a:avLst/>
                </a:prstGeom>
                <a:solidFill>
                  <a:srgbClr val="CC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endParaRPr lang="el-GR" altLang="el-GR" sz="2400">
                    <a:latin typeface="Times New Roman" pitchFamily="18" charset="0"/>
                  </a:endParaRPr>
                </a:p>
              </p:txBody>
            </p:sp>
            <p:grpSp>
              <p:nvGrpSpPr>
                <p:cNvPr id="23" name="Group 9"/>
                <p:cNvGrpSpPr>
                  <a:grpSpLocks/>
                </p:cNvGrpSpPr>
                <p:nvPr/>
              </p:nvGrpSpPr>
              <p:grpSpPr bwMode="auto">
                <a:xfrm>
                  <a:off x="0" y="1250"/>
                  <a:ext cx="2817" cy="422"/>
                  <a:chOff x="0" y="1250"/>
                  <a:chExt cx="2817" cy="422"/>
                </a:xfrm>
              </p:grpSpPr>
              <p:sp>
                <p:nvSpPr>
                  <p:cNvPr id="24" name="Rectangle 4"/>
                  <p:cNvSpPr>
                    <a:spLocks noChangeArrowheads="1"/>
                  </p:cNvSpPr>
                  <p:nvPr/>
                </p:nvSpPr>
                <p:spPr bwMode="auto">
                  <a:xfrm>
                    <a:off x="46" y="1250"/>
                    <a:ext cx="2728" cy="424"/>
                  </a:xfrm>
                  <a:prstGeom prst="rect">
                    <a:avLst/>
                  </a:prstGeom>
                  <a:solidFill>
                    <a:srgbClr val="CC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defRPr/>
                    </a:pPr>
                    <a:r>
                      <a:rPr lang="el-GR" altLang="el-GR" sz="1400" b="1" dirty="0" smtClean="0">
                        <a:latin typeface="+mn-lt"/>
                      </a:rPr>
                      <a:t>ΘΕΤΙΚΑ ΣΤΟΙΧΕΙΑ</a:t>
                    </a:r>
                    <a:endParaRPr lang="en-US" altLang="el-GR" sz="2400" dirty="0" smtClean="0">
                      <a:latin typeface="+mn-lt"/>
                    </a:endParaRPr>
                  </a:p>
                </p:txBody>
              </p:sp>
              <p:sp>
                <p:nvSpPr>
                  <p:cNvPr id="25" name="Rectangle 8"/>
                  <p:cNvSpPr>
                    <a:spLocks noChangeArrowheads="1"/>
                  </p:cNvSpPr>
                  <p:nvPr/>
                </p:nvSpPr>
                <p:spPr bwMode="auto">
                  <a:xfrm>
                    <a:off x="0" y="1250"/>
                    <a:ext cx="2817" cy="42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endParaRPr lang="el-GR" altLang="el-GR" sz="2400">
                      <a:latin typeface="Times New Roman" pitchFamily="18" charset="0"/>
                    </a:endParaRPr>
                  </a:p>
                </p:txBody>
              </p:sp>
            </p:grpSp>
          </p:grpSp>
          <p:grpSp>
            <p:nvGrpSpPr>
              <p:cNvPr id="11" name="Group 15"/>
              <p:cNvGrpSpPr>
                <a:grpSpLocks/>
              </p:cNvGrpSpPr>
              <p:nvPr/>
            </p:nvGrpSpPr>
            <p:grpSpPr bwMode="auto">
              <a:xfrm>
                <a:off x="2819" y="1728"/>
                <a:ext cx="2817" cy="225"/>
                <a:chOff x="2817" y="1250"/>
                <a:chExt cx="2817" cy="422"/>
              </a:xfrm>
            </p:grpSpPr>
            <p:sp>
              <p:nvSpPr>
                <p:cNvPr id="18" name="Rectangle 14"/>
                <p:cNvSpPr>
                  <a:spLocks noChangeArrowheads="1"/>
                </p:cNvSpPr>
                <p:nvPr/>
              </p:nvSpPr>
              <p:spPr bwMode="auto">
                <a:xfrm>
                  <a:off x="2817" y="1250"/>
                  <a:ext cx="2817" cy="422"/>
                </a:xfrm>
                <a:prstGeom prst="rect">
                  <a:avLst/>
                </a:prstGeom>
                <a:solidFill>
                  <a:srgbClr val="CC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endParaRPr lang="el-GR" altLang="el-GR" sz="2400">
                    <a:latin typeface="Times New Roman" pitchFamily="18" charset="0"/>
                  </a:endParaRPr>
                </a:p>
              </p:txBody>
            </p:sp>
            <p:grpSp>
              <p:nvGrpSpPr>
                <p:cNvPr id="19" name="Group 13"/>
                <p:cNvGrpSpPr>
                  <a:grpSpLocks/>
                </p:cNvGrpSpPr>
                <p:nvPr/>
              </p:nvGrpSpPr>
              <p:grpSpPr bwMode="auto">
                <a:xfrm>
                  <a:off x="2817" y="1250"/>
                  <a:ext cx="2817" cy="422"/>
                  <a:chOff x="2817" y="1250"/>
                  <a:chExt cx="2817" cy="422"/>
                </a:xfrm>
              </p:grpSpPr>
              <p:sp>
                <p:nvSpPr>
                  <p:cNvPr id="20" name="Rectangle 5"/>
                  <p:cNvSpPr>
                    <a:spLocks noChangeArrowheads="1"/>
                  </p:cNvSpPr>
                  <p:nvPr/>
                </p:nvSpPr>
                <p:spPr bwMode="auto">
                  <a:xfrm>
                    <a:off x="2860" y="1250"/>
                    <a:ext cx="2728" cy="424"/>
                  </a:xfrm>
                  <a:prstGeom prst="rect">
                    <a:avLst/>
                  </a:prstGeom>
                  <a:solidFill>
                    <a:srgbClr val="CC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defRPr/>
                    </a:pPr>
                    <a:r>
                      <a:rPr lang="el-GR" altLang="el-GR" sz="1400" b="1" dirty="0" smtClean="0">
                        <a:latin typeface="+mn-lt"/>
                      </a:rPr>
                      <a:t>ΑΡΝΗΤΙΚΑ ΣΤΟΙΧΕΙΑ</a:t>
                    </a:r>
                    <a:endParaRPr lang="en-US" altLang="el-GR" sz="2400" b="1" dirty="0" smtClean="0">
                      <a:latin typeface="+mn-lt"/>
                    </a:endParaRPr>
                  </a:p>
                </p:txBody>
              </p:sp>
              <p:sp>
                <p:nvSpPr>
                  <p:cNvPr id="21" name="Rectangle 12"/>
                  <p:cNvSpPr>
                    <a:spLocks noChangeArrowheads="1"/>
                  </p:cNvSpPr>
                  <p:nvPr/>
                </p:nvSpPr>
                <p:spPr bwMode="auto">
                  <a:xfrm>
                    <a:off x="2817" y="1250"/>
                    <a:ext cx="2817" cy="42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endParaRPr lang="el-GR" altLang="el-GR" sz="2400">
                      <a:latin typeface="Times New Roman" pitchFamily="18" charset="0"/>
                    </a:endParaRPr>
                  </a:p>
                </p:txBody>
              </p:sp>
            </p:grpSp>
          </p:grpSp>
          <p:grpSp>
            <p:nvGrpSpPr>
              <p:cNvPr id="12" name="Group 17"/>
              <p:cNvGrpSpPr>
                <a:grpSpLocks/>
              </p:cNvGrpSpPr>
              <p:nvPr/>
            </p:nvGrpSpPr>
            <p:grpSpPr bwMode="auto">
              <a:xfrm>
                <a:off x="2" y="1953"/>
                <a:ext cx="2817" cy="2480"/>
                <a:chOff x="0" y="1672"/>
                <a:chExt cx="2817" cy="2527"/>
              </a:xfrm>
            </p:grpSpPr>
            <p:sp>
              <p:nvSpPr>
                <p:cNvPr id="16" name="Rectangle 6"/>
                <p:cNvSpPr>
                  <a:spLocks noChangeArrowheads="1"/>
                </p:cNvSpPr>
                <p:nvPr/>
              </p:nvSpPr>
              <p:spPr bwMode="auto">
                <a:xfrm>
                  <a:off x="46" y="1672"/>
                  <a:ext cx="2728" cy="2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tabLst>
                      <a:tab pos="228600" algn="l"/>
                    </a:tabLst>
                    <a:defRPr sz="3200">
                      <a:solidFill>
                        <a:schemeClr val="tx1"/>
                      </a:solidFill>
                      <a:latin typeface="Times New Roman" pitchFamily="18" charset="0"/>
                    </a:defRPr>
                  </a:lvl1pPr>
                  <a:lvl2pPr marL="742950" indent="-285750" eaLnBrk="0" hangingPunct="0">
                    <a:spcBef>
                      <a:spcPct val="20000"/>
                    </a:spcBef>
                    <a:buChar char="–"/>
                    <a:tabLst>
                      <a:tab pos="228600" algn="l"/>
                    </a:tabLst>
                    <a:defRPr sz="2800">
                      <a:solidFill>
                        <a:schemeClr val="tx1"/>
                      </a:solidFill>
                      <a:latin typeface="Times New Roman" pitchFamily="18" charset="0"/>
                    </a:defRPr>
                  </a:lvl2pPr>
                  <a:lvl3pPr marL="1143000" indent="-228600" eaLnBrk="0" hangingPunct="0">
                    <a:spcBef>
                      <a:spcPct val="20000"/>
                    </a:spcBef>
                    <a:buChar char="•"/>
                    <a:tabLst>
                      <a:tab pos="228600" algn="l"/>
                    </a:tabLst>
                    <a:defRPr sz="2400">
                      <a:solidFill>
                        <a:schemeClr val="tx1"/>
                      </a:solidFill>
                      <a:latin typeface="Times New Roman" pitchFamily="18" charset="0"/>
                    </a:defRPr>
                  </a:lvl3pPr>
                  <a:lvl4pPr marL="1600200" indent="-228600" eaLnBrk="0" hangingPunct="0">
                    <a:spcBef>
                      <a:spcPct val="20000"/>
                    </a:spcBef>
                    <a:buChar char="–"/>
                    <a:tabLst>
                      <a:tab pos="228600" algn="l"/>
                    </a:tabLst>
                    <a:defRPr sz="2000">
                      <a:solidFill>
                        <a:schemeClr val="tx1"/>
                      </a:solidFill>
                      <a:latin typeface="Times New Roman" pitchFamily="18" charset="0"/>
                    </a:defRPr>
                  </a:lvl4pPr>
                  <a:lvl5pPr marL="2057400" indent="-228600" eaLnBrk="0" hangingPunct="0">
                    <a:spcBef>
                      <a:spcPct val="20000"/>
                    </a:spcBef>
                    <a:buChar char="»"/>
                    <a:tabLst>
                      <a:tab pos="228600" algn="l"/>
                    </a:tabLst>
                    <a:defRPr sz="2000">
                      <a:solidFill>
                        <a:schemeClr val="tx1"/>
                      </a:solidFill>
                      <a:latin typeface="Times New Roman" pitchFamily="18" charset="0"/>
                    </a:defRPr>
                  </a:lvl5pPr>
                  <a:lvl6pPr marL="2514600" indent="-228600" eaLnBrk="0" fontAlgn="base" hangingPunct="0">
                    <a:spcBef>
                      <a:spcPct val="20000"/>
                    </a:spcBef>
                    <a:spcAft>
                      <a:spcPct val="0"/>
                    </a:spcAft>
                    <a:buChar char="»"/>
                    <a:tabLst>
                      <a:tab pos="228600" algn="l"/>
                    </a:tabLst>
                    <a:defRPr sz="2000">
                      <a:solidFill>
                        <a:schemeClr val="tx1"/>
                      </a:solidFill>
                      <a:latin typeface="Times New Roman" pitchFamily="18" charset="0"/>
                    </a:defRPr>
                  </a:lvl6pPr>
                  <a:lvl7pPr marL="2971800" indent="-228600" eaLnBrk="0" fontAlgn="base" hangingPunct="0">
                    <a:spcBef>
                      <a:spcPct val="20000"/>
                    </a:spcBef>
                    <a:spcAft>
                      <a:spcPct val="0"/>
                    </a:spcAft>
                    <a:buChar char="»"/>
                    <a:tabLst>
                      <a:tab pos="228600" algn="l"/>
                    </a:tabLst>
                    <a:defRPr sz="2000">
                      <a:solidFill>
                        <a:schemeClr val="tx1"/>
                      </a:solidFill>
                      <a:latin typeface="Times New Roman" pitchFamily="18" charset="0"/>
                    </a:defRPr>
                  </a:lvl7pPr>
                  <a:lvl8pPr marL="3429000" indent="-228600" eaLnBrk="0" fontAlgn="base" hangingPunct="0">
                    <a:spcBef>
                      <a:spcPct val="20000"/>
                    </a:spcBef>
                    <a:spcAft>
                      <a:spcPct val="0"/>
                    </a:spcAft>
                    <a:buChar char="»"/>
                    <a:tabLst>
                      <a:tab pos="228600" algn="l"/>
                    </a:tabLst>
                    <a:defRPr sz="2000">
                      <a:solidFill>
                        <a:schemeClr val="tx1"/>
                      </a:solidFill>
                      <a:latin typeface="Times New Roman" pitchFamily="18" charset="0"/>
                    </a:defRPr>
                  </a:lvl8pPr>
                  <a:lvl9pPr marL="3886200" indent="-228600" eaLnBrk="0" fontAlgn="base" hangingPunct="0">
                    <a:spcBef>
                      <a:spcPct val="20000"/>
                    </a:spcBef>
                    <a:spcAft>
                      <a:spcPct val="0"/>
                    </a:spcAft>
                    <a:buChar char="»"/>
                    <a:tabLst>
                      <a:tab pos="228600" algn="l"/>
                    </a:tabLst>
                    <a:defRPr sz="2000">
                      <a:solidFill>
                        <a:schemeClr val="tx1"/>
                      </a:solidFill>
                      <a:latin typeface="Times New Roman" pitchFamily="18" charset="0"/>
                    </a:defRPr>
                  </a:lvl9pPr>
                </a:lstStyle>
                <a:p>
                  <a:pPr marL="355600" indent="-355600" algn="l">
                    <a:spcBef>
                      <a:spcPts val="0"/>
                    </a:spcBef>
                    <a:spcAft>
                      <a:spcPts val="0"/>
                    </a:spcAft>
                    <a:buNone/>
                    <a:tabLst>
                      <a:tab pos="355600" algn="l"/>
                    </a:tabLst>
                    <a:defRPr/>
                  </a:pPr>
                  <a:r>
                    <a:rPr lang="el-GR" altLang="el-GR" sz="1400" dirty="0" smtClean="0">
                      <a:latin typeface="Arial" panose="020B0604020202020204" pitchFamily="34" charset="0"/>
                      <a:cs typeface="Arial" panose="020B0604020202020204" pitchFamily="34" charset="0"/>
                    </a:rPr>
                    <a:t>-       Στιβαρή </a:t>
                  </a:r>
                  <a:r>
                    <a:rPr lang="en-US" altLang="el-GR" sz="1400" dirty="0" smtClean="0">
                      <a:latin typeface="Arial" panose="020B0604020202020204" pitchFamily="34" charset="0"/>
                      <a:cs typeface="Arial" panose="020B0604020202020204" pitchFamily="34" charset="0"/>
                    </a:rPr>
                    <a:t>&amp; </a:t>
                  </a:r>
                  <a:r>
                    <a:rPr lang="el-GR" altLang="el-GR" sz="1400" dirty="0" smtClean="0">
                      <a:latin typeface="Arial" panose="020B0604020202020204" pitchFamily="34" charset="0"/>
                      <a:cs typeface="Arial" panose="020B0604020202020204" pitchFamily="34" charset="0"/>
                    </a:rPr>
                    <a:t>ευέλικτη διαδικασία </a:t>
                  </a:r>
                  <a:r>
                    <a:rPr lang="en-US" altLang="el-GR" sz="1400" dirty="0" smtClean="0">
                      <a:latin typeface="Arial" panose="020B0604020202020204" pitchFamily="34" charset="0"/>
                      <a:cs typeface="Arial" panose="020B0604020202020204" pitchFamily="34" charset="0"/>
                    </a:rPr>
                    <a:t>(</a:t>
                  </a:r>
                  <a:r>
                    <a:rPr lang="el-GR" altLang="el-GR" sz="1400" dirty="0" smtClean="0">
                      <a:latin typeface="Arial" panose="020B0604020202020204" pitchFamily="34" charset="0"/>
                      <a:cs typeface="Arial" panose="020B0604020202020204" pitchFamily="34" charset="0"/>
                    </a:rPr>
                    <a:t>χαρτί </a:t>
                  </a:r>
                  <a:r>
                    <a:rPr lang="el-GR" altLang="el-GR" sz="1400" dirty="0">
                      <a:latin typeface="Arial" panose="020B0604020202020204" pitchFamily="34" charset="0"/>
                      <a:cs typeface="Arial" panose="020B0604020202020204" pitchFamily="34" charset="0"/>
                    </a:rPr>
                    <a:t>και </a:t>
                  </a:r>
                  <a:r>
                    <a:rPr lang="el-GR" altLang="el-GR" sz="1400" dirty="0" smtClean="0">
                      <a:latin typeface="Arial" panose="020B0604020202020204" pitchFamily="34" charset="0"/>
                      <a:cs typeface="Arial" panose="020B0604020202020204" pitchFamily="34" charset="0"/>
                    </a:rPr>
                    <a:t>μολύβι</a:t>
                  </a:r>
                  <a:r>
                    <a:rPr lang="en-US" altLang="el-GR" sz="1400" dirty="0" smtClean="0">
                      <a:latin typeface="Arial" panose="020B0604020202020204" pitchFamily="34" charset="0"/>
                      <a:cs typeface="Arial" panose="020B0604020202020204" pitchFamily="34" charset="0"/>
                    </a:rPr>
                    <a:t>)</a:t>
                  </a:r>
                  <a:r>
                    <a:rPr lang="el-GR" altLang="el-GR" sz="1400" dirty="0" smtClean="0">
                      <a:latin typeface="Arial" panose="020B0604020202020204" pitchFamily="34" charset="0"/>
                      <a:cs typeface="Arial" panose="020B0604020202020204" pitchFamily="34" charset="0"/>
                    </a:rPr>
                    <a:t> χωρίς τεχνολογικές εξαρτήσεις, που επιβάλει ελάχιστους περιορισμούς στους εργαζόμενους</a:t>
                  </a:r>
                  <a:endParaRPr lang="en-US" altLang="el-GR" sz="1400" dirty="0" smtClean="0">
                    <a:latin typeface="Arial" panose="020B0604020202020204" pitchFamily="34" charset="0"/>
                    <a:cs typeface="Arial" panose="020B0604020202020204" pitchFamily="34" charset="0"/>
                  </a:endParaRPr>
                </a:p>
                <a:p>
                  <a:pPr marL="355600" indent="-355600" algn="l">
                    <a:spcBef>
                      <a:spcPts val="0"/>
                    </a:spcBef>
                    <a:spcAft>
                      <a:spcPts val="0"/>
                    </a:spcAft>
                    <a:buFontTx/>
                    <a:buNone/>
                    <a:tabLst>
                      <a:tab pos="355600" algn="l"/>
                    </a:tabLst>
                    <a:defRPr/>
                  </a:pPr>
                  <a:endParaRPr lang="el-GR" altLang="el-GR" sz="1400" dirty="0" smtClean="0">
                    <a:latin typeface="Arial" panose="020B0604020202020204" pitchFamily="34" charset="0"/>
                    <a:cs typeface="Arial" panose="020B0604020202020204" pitchFamily="34" charset="0"/>
                  </a:endParaRPr>
                </a:p>
                <a:p>
                  <a:pPr marL="355600" indent="-355600" algn="l">
                    <a:spcBef>
                      <a:spcPts val="0"/>
                    </a:spcBef>
                    <a:spcAft>
                      <a:spcPts val="0"/>
                    </a:spcAft>
                    <a:buFontTx/>
                    <a:buNone/>
                    <a:tabLst>
                      <a:tab pos="355600" algn="l"/>
                    </a:tabLst>
                    <a:defRPr/>
                  </a:pPr>
                  <a:r>
                    <a:rPr lang="el-GR" altLang="el-GR" sz="1400" dirty="0" smtClean="0">
                      <a:latin typeface="Arial" panose="020B0604020202020204" pitchFamily="34" charset="0"/>
                      <a:cs typeface="Arial" panose="020B0604020202020204" pitchFamily="34" charset="0"/>
                    </a:rPr>
                    <a:t>-       Δομή της φόρμας </a:t>
                  </a:r>
                  <a:r>
                    <a:rPr lang="en-US" altLang="el-GR" sz="1400" dirty="0" smtClean="0">
                      <a:latin typeface="Arial" panose="020B0604020202020204" pitchFamily="34" charset="0"/>
                      <a:cs typeface="Arial" panose="020B0604020202020204" pitchFamily="34" charset="0"/>
                    </a:rPr>
                    <a:t>MCF</a:t>
                  </a:r>
                  <a:r>
                    <a:rPr lang="el-GR" altLang="el-GR" sz="1400" dirty="0" smtClean="0">
                      <a:latin typeface="Arial" panose="020B0604020202020204" pitchFamily="34" charset="0"/>
                      <a:cs typeface="Arial" panose="020B0604020202020204" pitchFamily="34" charset="0"/>
                    </a:rPr>
                    <a:t> εύκολη στην αναδόμηση</a:t>
                  </a:r>
                  <a:endParaRPr lang="en-US" altLang="el-GR" sz="1400" dirty="0" smtClean="0">
                    <a:latin typeface="Arial" panose="020B0604020202020204" pitchFamily="34" charset="0"/>
                    <a:cs typeface="Arial" panose="020B0604020202020204" pitchFamily="34" charset="0"/>
                  </a:endParaRPr>
                </a:p>
                <a:p>
                  <a:pPr marL="355600" indent="-355600" algn="l">
                    <a:spcBef>
                      <a:spcPts val="0"/>
                    </a:spcBef>
                    <a:spcAft>
                      <a:spcPts val="0"/>
                    </a:spcAft>
                    <a:buFontTx/>
                    <a:buNone/>
                    <a:tabLst>
                      <a:tab pos="355600" algn="l"/>
                    </a:tabLst>
                    <a:defRPr/>
                  </a:pPr>
                  <a:endParaRPr lang="el-GR" altLang="el-GR" sz="1400" dirty="0" smtClean="0">
                    <a:latin typeface="Arial" panose="020B0604020202020204" pitchFamily="34" charset="0"/>
                    <a:cs typeface="Arial" panose="020B0604020202020204" pitchFamily="34" charset="0"/>
                  </a:endParaRPr>
                </a:p>
                <a:p>
                  <a:pPr marL="355600" indent="-355600" algn="l">
                    <a:spcBef>
                      <a:spcPts val="0"/>
                    </a:spcBef>
                    <a:spcAft>
                      <a:spcPts val="0"/>
                    </a:spcAft>
                    <a:buFontTx/>
                    <a:buNone/>
                    <a:tabLst>
                      <a:tab pos="355600" algn="l"/>
                    </a:tabLst>
                    <a:defRPr/>
                  </a:pPr>
                  <a:r>
                    <a:rPr lang="el-GR" altLang="el-GR" sz="1400" dirty="0" smtClean="0">
                      <a:latin typeface="Arial" panose="020B0604020202020204" pitchFamily="34" charset="0"/>
                      <a:cs typeface="Arial" panose="020B0604020202020204" pitchFamily="34" charset="0"/>
                    </a:rPr>
                    <a:t>-       Καταγραφή πληροφορίας ανεξάρτητη από τον τρόπο τηλεπικοινωνίας με τα πλοία</a:t>
                  </a:r>
                </a:p>
                <a:p>
                  <a:pPr marL="355600" indent="-355600" algn="l">
                    <a:spcBef>
                      <a:spcPts val="0"/>
                    </a:spcBef>
                    <a:spcAft>
                      <a:spcPts val="0"/>
                    </a:spcAft>
                    <a:buFontTx/>
                    <a:buNone/>
                    <a:tabLst>
                      <a:tab pos="355600" algn="l"/>
                    </a:tabLst>
                    <a:defRPr/>
                  </a:pPr>
                  <a:endParaRPr lang="el-GR" altLang="el-GR" sz="1400" dirty="0">
                    <a:latin typeface="Arial" panose="020B0604020202020204" pitchFamily="34" charset="0"/>
                    <a:cs typeface="Arial" panose="020B0604020202020204" pitchFamily="34" charset="0"/>
                  </a:endParaRPr>
                </a:p>
                <a:p>
                  <a:pPr marL="355600" indent="-355600" algn="l">
                    <a:spcBef>
                      <a:spcPts val="0"/>
                    </a:spcBef>
                    <a:spcAft>
                      <a:spcPts val="0"/>
                    </a:spcAft>
                    <a:buNone/>
                    <a:tabLst>
                      <a:tab pos="355600" algn="l"/>
                    </a:tabLst>
                    <a:defRPr/>
                  </a:pPr>
                  <a:r>
                    <a:rPr lang="el-GR" altLang="el-GR" sz="1400" dirty="0">
                      <a:latin typeface="Arial" panose="020B0604020202020204" pitchFamily="34" charset="0"/>
                      <a:cs typeface="Arial" panose="020B0604020202020204" pitchFamily="34" charset="0"/>
                    </a:rPr>
                    <a:t>- </a:t>
                  </a:r>
                  <a:r>
                    <a:rPr lang="el-GR" altLang="el-GR" sz="1400" dirty="0" smtClean="0">
                      <a:latin typeface="Arial" panose="020B0604020202020204" pitchFamily="34" charset="0"/>
                      <a:cs typeface="Arial" panose="020B0604020202020204" pitchFamily="34" charset="0"/>
                    </a:rPr>
                    <a:t>      Ευελιξία </a:t>
                  </a:r>
                  <a:r>
                    <a:rPr lang="el-GR" altLang="el-GR" sz="1400" dirty="0">
                      <a:latin typeface="Arial" panose="020B0604020202020204" pitchFamily="34" charset="0"/>
                      <a:cs typeface="Arial" panose="020B0604020202020204" pitchFamily="34" charset="0"/>
                    </a:rPr>
                    <a:t>στα ωράρια των γιατρών (μπορούν να εξυπηρετούν και μέσω κινητού)</a:t>
                  </a:r>
                </a:p>
                <a:p>
                  <a:pPr marL="355600" indent="-355600" algn="l">
                    <a:spcBef>
                      <a:spcPts val="0"/>
                    </a:spcBef>
                    <a:spcAft>
                      <a:spcPts val="0"/>
                    </a:spcAft>
                    <a:buFontTx/>
                    <a:buNone/>
                    <a:tabLst>
                      <a:tab pos="355600" algn="l"/>
                    </a:tabLst>
                    <a:defRPr/>
                  </a:pPr>
                  <a:endParaRPr lang="en-US" altLang="el-GR" sz="1400" dirty="0" smtClean="0">
                    <a:latin typeface="+mn-lt"/>
                  </a:endParaRPr>
                </a:p>
                <a:p>
                  <a:pPr algn="l">
                    <a:spcBef>
                      <a:spcPts val="0"/>
                    </a:spcBef>
                    <a:spcAft>
                      <a:spcPts val="0"/>
                    </a:spcAft>
                    <a:buFontTx/>
                    <a:buNone/>
                    <a:defRPr/>
                  </a:pPr>
                  <a:endParaRPr lang="en-US" altLang="el-GR" sz="1400" dirty="0">
                    <a:latin typeface="+mn-lt"/>
                    <a:cs typeface="Times New Roman" pitchFamily="18" charset="0"/>
                  </a:endParaRPr>
                </a:p>
                <a:p>
                  <a:pPr algn="l">
                    <a:spcBef>
                      <a:spcPts val="0"/>
                    </a:spcBef>
                    <a:spcAft>
                      <a:spcPts val="0"/>
                    </a:spcAft>
                    <a:buFontTx/>
                    <a:buNone/>
                    <a:defRPr/>
                  </a:pPr>
                  <a:endParaRPr lang="en-US" altLang="el-GR" sz="1400" dirty="0" smtClean="0">
                    <a:latin typeface="+mn-lt"/>
                    <a:cs typeface="Times New Roman" pitchFamily="18" charset="0"/>
                  </a:endParaRPr>
                </a:p>
              </p:txBody>
            </p:sp>
            <p:sp>
              <p:nvSpPr>
                <p:cNvPr id="17" name="Rectangle 16"/>
                <p:cNvSpPr>
                  <a:spLocks noChangeArrowheads="1"/>
                </p:cNvSpPr>
                <p:nvPr/>
              </p:nvSpPr>
              <p:spPr bwMode="auto">
                <a:xfrm>
                  <a:off x="0" y="1672"/>
                  <a:ext cx="2817" cy="241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endParaRPr lang="el-GR" altLang="el-GR" sz="2400">
                    <a:latin typeface="Times New Roman" pitchFamily="18" charset="0"/>
                  </a:endParaRPr>
                </a:p>
              </p:txBody>
            </p:sp>
          </p:grpSp>
          <p:grpSp>
            <p:nvGrpSpPr>
              <p:cNvPr id="13" name="Group 19"/>
              <p:cNvGrpSpPr>
                <a:grpSpLocks/>
              </p:cNvGrpSpPr>
              <p:nvPr/>
            </p:nvGrpSpPr>
            <p:grpSpPr bwMode="auto">
              <a:xfrm>
                <a:off x="2819" y="1953"/>
                <a:ext cx="2817" cy="2367"/>
                <a:chOff x="2817" y="1672"/>
                <a:chExt cx="2817" cy="2412"/>
              </a:xfrm>
            </p:grpSpPr>
            <p:sp>
              <p:nvSpPr>
                <p:cNvPr id="14" name="Rectangle 7"/>
                <p:cNvSpPr>
                  <a:spLocks noChangeArrowheads="1"/>
                </p:cNvSpPr>
                <p:nvPr/>
              </p:nvSpPr>
              <p:spPr bwMode="auto">
                <a:xfrm>
                  <a:off x="2860" y="1672"/>
                  <a:ext cx="2728" cy="2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tabLst>
                      <a:tab pos="228600" algn="l"/>
                    </a:tabLst>
                    <a:defRPr sz="3200">
                      <a:solidFill>
                        <a:schemeClr val="tx1"/>
                      </a:solidFill>
                      <a:latin typeface="Times New Roman" pitchFamily="18" charset="0"/>
                    </a:defRPr>
                  </a:lvl1pPr>
                  <a:lvl2pPr marL="742950" indent="-285750" eaLnBrk="0" hangingPunct="0">
                    <a:spcBef>
                      <a:spcPct val="20000"/>
                    </a:spcBef>
                    <a:buChar char="–"/>
                    <a:tabLst>
                      <a:tab pos="228600" algn="l"/>
                    </a:tabLst>
                    <a:defRPr sz="2800">
                      <a:solidFill>
                        <a:schemeClr val="tx1"/>
                      </a:solidFill>
                      <a:latin typeface="Times New Roman" pitchFamily="18" charset="0"/>
                    </a:defRPr>
                  </a:lvl2pPr>
                  <a:lvl3pPr marL="1143000" indent="-228600" eaLnBrk="0" hangingPunct="0">
                    <a:spcBef>
                      <a:spcPct val="20000"/>
                    </a:spcBef>
                    <a:buChar char="•"/>
                    <a:tabLst>
                      <a:tab pos="228600" algn="l"/>
                    </a:tabLst>
                    <a:defRPr sz="2400">
                      <a:solidFill>
                        <a:schemeClr val="tx1"/>
                      </a:solidFill>
                      <a:latin typeface="Times New Roman" pitchFamily="18" charset="0"/>
                    </a:defRPr>
                  </a:lvl3pPr>
                  <a:lvl4pPr marL="1600200" indent="-228600" eaLnBrk="0" hangingPunct="0">
                    <a:spcBef>
                      <a:spcPct val="20000"/>
                    </a:spcBef>
                    <a:buChar char="–"/>
                    <a:tabLst>
                      <a:tab pos="228600" algn="l"/>
                    </a:tabLst>
                    <a:defRPr sz="2000">
                      <a:solidFill>
                        <a:schemeClr val="tx1"/>
                      </a:solidFill>
                      <a:latin typeface="Times New Roman" pitchFamily="18" charset="0"/>
                    </a:defRPr>
                  </a:lvl4pPr>
                  <a:lvl5pPr marL="2057400" indent="-228600" eaLnBrk="0" hangingPunct="0">
                    <a:spcBef>
                      <a:spcPct val="20000"/>
                    </a:spcBef>
                    <a:buChar char="»"/>
                    <a:tabLst>
                      <a:tab pos="228600" algn="l"/>
                    </a:tabLst>
                    <a:defRPr sz="2000">
                      <a:solidFill>
                        <a:schemeClr val="tx1"/>
                      </a:solidFill>
                      <a:latin typeface="Times New Roman" pitchFamily="18" charset="0"/>
                    </a:defRPr>
                  </a:lvl5pPr>
                  <a:lvl6pPr marL="2514600" indent="-228600" eaLnBrk="0" fontAlgn="base" hangingPunct="0">
                    <a:spcBef>
                      <a:spcPct val="20000"/>
                    </a:spcBef>
                    <a:spcAft>
                      <a:spcPct val="0"/>
                    </a:spcAft>
                    <a:buChar char="»"/>
                    <a:tabLst>
                      <a:tab pos="228600" algn="l"/>
                    </a:tabLst>
                    <a:defRPr sz="2000">
                      <a:solidFill>
                        <a:schemeClr val="tx1"/>
                      </a:solidFill>
                      <a:latin typeface="Times New Roman" pitchFamily="18" charset="0"/>
                    </a:defRPr>
                  </a:lvl6pPr>
                  <a:lvl7pPr marL="2971800" indent="-228600" eaLnBrk="0" fontAlgn="base" hangingPunct="0">
                    <a:spcBef>
                      <a:spcPct val="20000"/>
                    </a:spcBef>
                    <a:spcAft>
                      <a:spcPct val="0"/>
                    </a:spcAft>
                    <a:buChar char="»"/>
                    <a:tabLst>
                      <a:tab pos="228600" algn="l"/>
                    </a:tabLst>
                    <a:defRPr sz="2000">
                      <a:solidFill>
                        <a:schemeClr val="tx1"/>
                      </a:solidFill>
                      <a:latin typeface="Times New Roman" pitchFamily="18" charset="0"/>
                    </a:defRPr>
                  </a:lvl7pPr>
                  <a:lvl8pPr marL="3429000" indent="-228600" eaLnBrk="0" fontAlgn="base" hangingPunct="0">
                    <a:spcBef>
                      <a:spcPct val="20000"/>
                    </a:spcBef>
                    <a:spcAft>
                      <a:spcPct val="0"/>
                    </a:spcAft>
                    <a:buChar char="»"/>
                    <a:tabLst>
                      <a:tab pos="228600" algn="l"/>
                    </a:tabLst>
                    <a:defRPr sz="2000">
                      <a:solidFill>
                        <a:schemeClr val="tx1"/>
                      </a:solidFill>
                      <a:latin typeface="Times New Roman" pitchFamily="18" charset="0"/>
                    </a:defRPr>
                  </a:lvl8pPr>
                  <a:lvl9pPr marL="3886200" indent="-228600" eaLnBrk="0" fontAlgn="base" hangingPunct="0">
                    <a:spcBef>
                      <a:spcPct val="20000"/>
                    </a:spcBef>
                    <a:spcAft>
                      <a:spcPct val="0"/>
                    </a:spcAft>
                    <a:buChar char="»"/>
                    <a:tabLst>
                      <a:tab pos="228600" algn="l"/>
                    </a:tabLst>
                    <a:defRPr sz="2000">
                      <a:solidFill>
                        <a:schemeClr val="tx1"/>
                      </a:solidFill>
                      <a:latin typeface="Times New Roman" pitchFamily="18" charset="0"/>
                    </a:defRPr>
                  </a:lvl9pPr>
                </a:lstStyle>
                <a:p>
                  <a:pPr marL="355600" indent="-355600" algn="l" eaLnBrk="1" hangingPunct="1">
                    <a:spcBef>
                      <a:spcPts val="0"/>
                    </a:spcBef>
                    <a:spcAft>
                      <a:spcPts val="0"/>
                    </a:spcAft>
                    <a:buFontTx/>
                    <a:buNone/>
                    <a:defRPr/>
                  </a:pPr>
                  <a:r>
                    <a:rPr lang="el-GR" altLang="el-GR" sz="1400" dirty="0" smtClean="0">
                      <a:latin typeface="Arial" panose="020B0604020202020204" pitchFamily="34" charset="0"/>
                      <a:cs typeface="Arial" panose="020B0604020202020204" pitchFamily="34" charset="0"/>
                    </a:rPr>
                    <a:t>-       Οι πρακτικές εργασίας δεν ακολουθούν πάντα τις προδιαγεγραμμένες διαδικασίες </a:t>
                  </a:r>
                </a:p>
                <a:p>
                  <a:pPr marL="355600" indent="-355600" algn="l" eaLnBrk="1" hangingPunct="1">
                    <a:spcBef>
                      <a:spcPts val="0"/>
                    </a:spcBef>
                    <a:spcAft>
                      <a:spcPts val="0"/>
                    </a:spcAft>
                    <a:buFontTx/>
                    <a:buNone/>
                    <a:defRPr/>
                  </a:pPr>
                  <a:endParaRPr lang="en-US" altLang="el-GR" sz="1400" dirty="0" smtClean="0">
                    <a:latin typeface="Arial" panose="020B0604020202020204" pitchFamily="34" charset="0"/>
                    <a:cs typeface="Arial" panose="020B0604020202020204" pitchFamily="34" charset="0"/>
                  </a:endParaRPr>
                </a:p>
                <a:p>
                  <a:pPr marL="355600" indent="-355600" algn="l">
                    <a:spcBef>
                      <a:spcPts val="0"/>
                    </a:spcBef>
                    <a:spcAft>
                      <a:spcPts val="0"/>
                    </a:spcAft>
                    <a:buFontTx/>
                    <a:buNone/>
                    <a:defRPr/>
                  </a:pPr>
                  <a:r>
                    <a:rPr lang="el-GR" altLang="el-GR" sz="1400" dirty="0" smtClean="0">
                      <a:latin typeface="Arial" panose="020B0604020202020204" pitchFamily="34" charset="0"/>
                      <a:cs typeface="Arial" panose="020B0604020202020204" pitchFamily="34" charset="0"/>
                    </a:rPr>
                    <a:t>-       Η χειρόγραφη καταγραφή των πληροφοριών δυσχεραίνει την στατιστική επεξεργασία</a:t>
                  </a:r>
                  <a:endParaRPr lang="en-US" altLang="el-GR" sz="1400" dirty="0" smtClean="0">
                    <a:latin typeface="Arial" panose="020B0604020202020204" pitchFamily="34" charset="0"/>
                    <a:cs typeface="Arial" panose="020B0604020202020204" pitchFamily="34" charset="0"/>
                  </a:endParaRPr>
                </a:p>
                <a:p>
                  <a:pPr marL="355600" indent="-355600" algn="l">
                    <a:spcBef>
                      <a:spcPts val="0"/>
                    </a:spcBef>
                    <a:spcAft>
                      <a:spcPts val="0"/>
                    </a:spcAft>
                    <a:buFontTx/>
                    <a:buNone/>
                    <a:defRPr/>
                  </a:pPr>
                  <a:endParaRPr lang="el-GR" altLang="el-GR" sz="1400" dirty="0" smtClean="0">
                    <a:latin typeface="Arial" panose="020B0604020202020204" pitchFamily="34" charset="0"/>
                    <a:cs typeface="Arial" panose="020B0604020202020204" pitchFamily="34" charset="0"/>
                  </a:endParaRPr>
                </a:p>
                <a:p>
                  <a:pPr marL="355600" indent="-355600" algn="l">
                    <a:spcBef>
                      <a:spcPts val="0"/>
                    </a:spcBef>
                    <a:spcAft>
                      <a:spcPts val="0"/>
                    </a:spcAft>
                    <a:buFontTx/>
                    <a:buNone/>
                    <a:defRPr/>
                  </a:pPr>
                  <a:r>
                    <a:rPr lang="el-GR" altLang="el-GR" sz="1400" dirty="0" smtClean="0">
                      <a:latin typeface="Arial" panose="020B0604020202020204" pitchFamily="34" charset="0"/>
                      <a:cs typeface="Arial" panose="020B0604020202020204" pitchFamily="34" charset="0"/>
                    </a:rPr>
                    <a:t>-       Η πληροφορία για ένα περιστατικό είναι διασπασμένη (χρονολογική αρχειοθέτηση των φορμών </a:t>
                  </a:r>
                  <a:r>
                    <a:rPr lang="en-US" altLang="el-GR" sz="1400" dirty="0" smtClean="0">
                      <a:latin typeface="Arial" panose="020B0604020202020204" pitchFamily="34" charset="0"/>
                      <a:cs typeface="Arial" panose="020B0604020202020204" pitchFamily="34" charset="0"/>
                    </a:rPr>
                    <a:t>MCFs</a:t>
                  </a:r>
                  <a:r>
                    <a:rPr lang="el-GR" altLang="el-GR" sz="1400" dirty="0" smtClean="0">
                      <a:latin typeface="Arial" panose="020B0604020202020204" pitchFamily="34" charset="0"/>
                      <a:cs typeface="Arial" panose="020B0604020202020204" pitchFamily="34" charset="0"/>
                    </a:rPr>
                    <a:t>)</a:t>
                  </a:r>
                  <a:endParaRPr lang="en-US" altLang="el-GR" sz="1400" dirty="0" smtClean="0">
                    <a:latin typeface="Arial" panose="020B0604020202020204" pitchFamily="34" charset="0"/>
                    <a:cs typeface="Arial" panose="020B0604020202020204" pitchFamily="34" charset="0"/>
                  </a:endParaRPr>
                </a:p>
                <a:p>
                  <a:pPr marL="355600" indent="-355600" algn="l">
                    <a:spcBef>
                      <a:spcPts val="0"/>
                    </a:spcBef>
                    <a:spcAft>
                      <a:spcPts val="0"/>
                    </a:spcAft>
                    <a:buFontTx/>
                    <a:buNone/>
                    <a:defRPr/>
                  </a:pPr>
                  <a:endParaRPr lang="el-GR" altLang="el-GR" sz="1400" dirty="0" smtClean="0">
                    <a:latin typeface="Arial" panose="020B0604020202020204" pitchFamily="34" charset="0"/>
                    <a:cs typeface="Arial" panose="020B0604020202020204" pitchFamily="34" charset="0"/>
                  </a:endParaRPr>
                </a:p>
                <a:p>
                  <a:pPr marL="355600" indent="-355600" algn="l">
                    <a:spcBef>
                      <a:spcPts val="0"/>
                    </a:spcBef>
                    <a:spcAft>
                      <a:spcPts val="0"/>
                    </a:spcAft>
                    <a:buFontTx/>
                    <a:buNone/>
                    <a:defRPr/>
                  </a:pPr>
                  <a:r>
                    <a:rPr lang="el-GR" altLang="el-GR" sz="1400" dirty="0" smtClean="0">
                      <a:latin typeface="Arial" panose="020B0604020202020204" pitchFamily="34" charset="0"/>
                      <a:cs typeface="Arial" panose="020B0604020202020204" pitchFamily="34" charset="0"/>
                    </a:rPr>
                    <a:t>-       Σημαντικές αποκλίσεις στο επίπεδο παροχής υπηρεσιών ανάλογα με την εμπειρία και την εξειδίκευση</a:t>
                  </a:r>
                  <a:endParaRPr lang="en-US" altLang="el-GR" sz="1400" dirty="0" smtClean="0">
                    <a:latin typeface="Arial" panose="020B0604020202020204" pitchFamily="34" charset="0"/>
                    <a:cs typeface="Arial" panose="020B0604020202020204" pitchFamily="34" charset="0"/>
                  </a:endParaRPr>
                </a:p>
                <a:p>
                  <a:pPr marL="355600" indent="-355600" algn="l">
                    <a:spcBef>
                      <a:spcPts val="0"/>
                    </a:spcBef>
                    <a:spcAft>
                      <a:spcPts val="0"/>
                    </a:spcAft>
                    <a:buFontTx/>
                    <a:buNone/>
                    <a:defRPr/>
                  </a:pPr>
                  <a:endParaRPr lang="el-GR" altLang="el-GR" sz="1400" dirty="0" smtClean="0">
                    <a:latin typeface="Arial" panose="020B0604020202020204" pitchFamily="34" charset="0"/>
                    <a:cs typeface="Arial" panose="020B0604020202020204" pitchFamily="34" charset="0"/>
                  </a:endParaRPr>
                </a:p>
                <a:p>
                  <a:pPr marL="355600" indent="-355600" algn="l">
                    <a:spcBef>
                      <a:spcPts val="0"/>
                    </a:spcBef>
                    <a:spcAft>
                      <a:spcPts val="0"/>
                    </a:spcAft>
                    <a:buFontTx/>
                    <a:buNone/>
                    <a:defRPr/>
                  </a:pPr>
                  <a:r>
                    <a:rPr lang="en-US" altLang="el-GR" sz="1400" dirty="0" smtClean="0">
                      <a:latin typeface="Arial" panose="020B0604020202020204" pitchFamily="34" charset="0"/>
                      <a:cs typeface="Arial" panose="020B0604020202020204" pitchFamily="34" charset="0"/>
                    </a:rPr>
                    <a:t>-       </a:t>
                  </a:r>
                  <a:r>
                    <a:rPr lang="el-GR" altLang="el-GR" sz="1400" dirty="0" smtClean="0">
                      <a:latin typeface="Arial" panose="020B0604020202020204" pitchFamily="34" charset="0"/>
                      <a:cs typeface="Arial" panose="020B0604020202020204" pitchFamily="34" charset="0"/>
                    </a:rPr>
                    <a:t>Απουσία τυποποίησης στην ιατρική πληροφορία</a:t>
                  </a:r>
                  <a:r>
                    <a:rPr lang="en-US" altLang="el-GR" sz="1400" dirty="0" smtClean="0">
                      <a:latin typeface="Arial" panose="020B0604020202020204" pitchFamily="34" charset="0"/>
                      <a:cs typeface="Arial" panose="020B0604020202020204" pitchFamily="34" charset="0"/>
                    </a:rPr>
                    <a:t> </a:t>
                  </a:r>
                  <a:r>
                    <a:rPr lang="el-GR" altLang="el-GR" sz="1400" dirty="0" smtClean="0">
                      <a:latin typeface="Arial" panose="020B0604020202020204" pitchFamily="34" charset="0"/>
                      <a:cs typeface="Arial" panose="020B0604020202020204" pitchFamily="34" charset="0"/>
                    </a:rPr>
                    <a:t>(δυσχέρεια εξαγωγής συγκεντρωτικών στοιχείων)</a:t>
                  </a:r>
                  <a:endParaRPr lang="en-US" altLang="el-GR" sz="1400" dirty="0" smtClean="0">
                    <a:latin typeface="Arial" panose="020B0604020202020204" pitchFamily="34" charset="0"/>
                    <a:cs typeface="Arial" panose="020B0604020202020204" pitchFamily="34" charset="0"/>
                  </a:endParaRPr>
                </a:p>
              </p:txBody>
            </p:sp>
            <p:sp>
              <p:nvSpPr>
                <p:cNvPr id="15" name="Rectangle 18"/>
                <p:cNvSpPr>
                  <a:spLocks noChangeArrowheads="1"/>
                </p:cNvSpPr>
                <p:nvPr/>
              </p:nvSpPr>
              <p:spPr bwMode="auto">
                <a:xfrm>
                  <a:off x="2817" y="1672"/>
                  <a:ext cx="2817" cy="241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endParaRPr lang="el-GR" altLang="el-GR" sz="2400">
                    <a:latin typeface="Times New Roman" pitchFamily="18" charset="0"/>
                  </a:endParaRPr>
                </a:p>
              </p:txBody>
            </p:sp>
          </p:grpSp>
        </p:grpSp>
        <p:sp>
          <p:nvSpPr>
            <p:cNvPr id="9" name="Rectangle 21"/>
            <p:cNvSpPr>
              <a:spLocks noChangeArrowheads="1"/>
            </p:cNvSpPr>
            <p:nvPr/>
          </p:nvSpPr>
          <p:spPr bwMode="auto">
            <a:xfrm>
              <a:off x="-1" y="1728"/>
              <a:ext cx="5640" cy="2592"/>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Font typeface="Arial" charset="0"/>
                <a:buChar char="•"/>
                <a:defRPr sz="3200">
                  <a:solidFill>
                    <a:schemeClr val="tx1"/>
                  </a:solidFill>
                  <a:latin typeface="CF Din" pitchFamily="2" charset="0"/>
                </a:defRPr>
              </a:lvl1pPr>
              <a:lvl2pPr marL="742950" indent="-285750" eaLnBrk="0" hangingPunct="0">
                <a:spcBef>
                  <a:spcPct val="20000"/>
                </a:spcBef>
                <a:buFont typeface="Arial" charset="0"/>
                <a:buChar char="–"/>
                <a:defRPr sz="2800">
                  <a:solidFill>
                    <a:schemeClr val="tx1"/>
                  </a:solidFill>
                  <a:latin typeface="CF Din" pitchFamily="2" charset="0"/>
                </a:defRPr>
              </a:lvl2pPr>
              <a:lvl3pPr marL="1143000" indent="-228600" eaLnBrk="0" hangingPunct="0">
                <a:spcBef>
                  <a:spcPct val="20000"/>
                </a:spcBef>
                <a:buFont typeface="Arial" charset="0"/>
                <a:buChar char="•"/>
                <a:defRPr sz="2400">
                  <a:solidFill>
                    <a:schemeClr val="tx1"/>
                  </a:solidFill>
                  <a:latin typeface="CF Din" pitchFamily="2" charset="0"/>
                </a:defRPr>
              </a:lvl3pPr>
              <a:lvl4pPr marL="1600200" indent="-228600" eaLnBrk="0" hangingPunct="0">
                <a:spcBef>
                  <a:spcPct val="20000"/>
                </a:spcBef>
                <a:buFont typeface="Arial" charset="0"/>
                <a:buChar char="–"/>
                <a:defRPr sz="2000">
                  <a:solidFill>
                    <a:schemeClr val="tx1"/>
                  </a:solidFill>
                  <a:latin typeface="CF Din" pitchFamily="2" charset="0"/>
                </a:defRPr>
              </a:lvl4pPr>
              <a:lvl5pPr marL="2057400" indent="-228600" eaLnBrk="0" hangingPunct="0">
                <a:spcBef>
                  <a:spcPct val="20000"/>
                </a:spcBef>
                <a:buFont typeface="Arial" charset="0"/>
                <a:buChar char="»"/>
                <a:defRPr sz="2000">
                  <a:solidFill>
                    <a:schemeClr val="tx1"/>
                  </a:solidFill>
                  <a:latin typeface="CF Din" pitchFamily="2" charset="0"/>
                </a:defRPr>
              </a:lvl5pPr>
              <a:lvl6pPr marL="2514600" indent="-228600" eaLnBrk="0" fontAlgn="base" hangingPunct="0">
                <a:spcBef>
                  <a:spcPct val="20000"/>
                </a:spcBef>
                <a:spcAft>
                  <a:spcPct val="0"/>
                </a:spcAft>
                <a:buFont typeface="Arial" charset="0"/>
                <a:buChar char="»"/>
                <a:defRPr sz="2000">
                  <a:solidFill>
                    <a:schemeClr val="tx1"/>
                  </a:solidFill>
                  <a:latin typeface="CF Din" pitchFamily="2" charset="0"/>
                </a:defRPr>
              </a:lvl6pPr>
              <a:lvl7pPr marL="2971800" indent="-228600" eaLnBrk="0" fontAlgn="base" hangingPunct="0">
                <a:spcBef>
                  <a:spcPct val="20000"/>
                </a:spcBef>
                <a:spcAft>
                  <a:spcPct val="0"/>
                </a:spcAft>
                <a:buFont typeface="Arial" charset="0"/>
                <a:buChar char="»"/>
                <a:defRPr sz="2000">
                  <a:solidFill>
                    <a:schemeClr val="tx1"/>
                  </a:solidFill>
                  <a:latin typeface="CF Din" pitchFamily="2" charset="0"/>
                </a:defRPr>
              </a:lvl7pPr>
              <a:lvl8pPr marL="3429000" indent="-228600" eaLnBrk="0" fontAlgn="base" hangingPunct="0">
                <a:spcBef>
                  <a:spcPct val="20000"/>
                </a:spcBef>
                <a:spcAft>
                  <a:spcPct val="0"/>
                </a:spcAft>
                <a:buFont typeface="Arial" charset="0"/>
                <a:buChar char="»"/>
                <a:defRPr sz="2000">
                  <a:solidFill>
                    <a:schemeClr val="tx1"/>
                  </a:solidFill>
                  <a:latin typeface="CF Din" pitchFamily="2" charset="0"/>
                </a:defRPr>
              </a:lvl8pPr>
              <a:lvl9pPr marL="3886200" indent="-228600" eaLnBrk="0" fontAlgn="base" hangingPunct="0">
                <a:spcBef>
                  <a:spcPct val="20000"/>
                </a:spcBef>
                <a:spcAft>
                  <a:spcPct val="0"/>
                </a:spcAft>
                <a:buFont typeface="Arial" charset="0"/>
                <a:buChar char="»"/>
                <a:defRPr sz="2000">
                  <a:solidFill>
                    <a:schemeClr val="tx1"/>
                  </a:solidFill>
                  <a:latin typeface="CF Din" pitchFamily="2" charset="0"/>
                </a:defRPr>
              </a:lvl9pPr>
            </a:lstStyle>
            <a:p>
              <a:pPr eaLnBrk="1" hangingPunct="1">
                <a:spcBef>
                  <a:spcPct val="0"/>
                </a:spcBef>
                <a:buFontTx/>
                <a:buNone/>
              </a:pPr>
              <a:endParaRPr lang="el-GR" altLang="el-GR" sz="2400">
                <a:latin typeface="Times New Roman" pitchFamily="18" charset="0"/>
              </a:endParaRPr>
            </a:p>
          </p:txBody>
        </p:sp>
      </p:grpSp>
    </p:spTree>
    <p:extLst>
      <p:ext uri="{BB962C8B-B14F-4D97-AF65-F5344CB8AC3E}">
        <p14:creationId xmlns:p14="http://schemas.microsoft.com/office/powerpoint/2010/main" val="1783087567"/>
      </p:ext>
    </p:extLst>
  </p:cSld>
  <p:clrMapOvr>
    <a:masterClrMapping/>
  </p:clrMapOvr>
  <p:transition spd="med">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404664"/>
            <a:ext cx="8216640" cy="762371"/>
          </a:xfrm>
        </p:spPr>
        <p:txBody>
          <a:bodyPr/>
          <a:lstStyle/>
          <a:p>
            <a:r>
              <a:rPr lang="el-GR" altLang="el-GR" sz="2800" dirty="0"/>
              <a:t>Η διαδικασία του σχεδιασμού</a:t>
            </a:r>
            <a:endParaRPr lang="el-GR" sz="2800" dirty="0"/>
          </a:p>
        </p:txBody>
      </p:sp>
      <p:sp>
        <p:nvSpPr>
          <p:cNvPr id="3" name="Θέση υποσέλιδου 2"/>
          <p:cNvSpPr>
            <a:spLocks noGrp="1"/>
          </p:cNvSpPr>
          <p:nvPr>
            <p:ph type="ftr" sz="quarter" idx="11"/>
          </p:nvPr>
        </p:nvSpPr>
        <p:spPr/>
        <p:txBody>
          <a:bodyPr/>
          <a:lstStyle/>
          <a:p>
            <a:pPr>
              <a:defRPr/>
            </a:pPr>
            <a:r>
              <a:rPr lang="el-GR" smtClean="0"/>
              <a:t>Εργονομία - ΕΜΠ - Χρηστοκεντρικός Σχεδιασμός</a:t>
            </a:r>
            <a:endParaRPr lang="el-GR" dirty="0" smtClean="0"/>
          </a:p>
        </p:txBody>
      </p:sp>
      <p:sp>
        <p:nvSpPr>
          <p:cNvPr id="4" name="Θέση αριθμού διαφάνειας 3"/>
          <p:cNvSpPr>
            <a:spLocks noGrp="1"/>
          </p:cNvSpPr>
          <p:nvPr>
            <p:ph type="sldNum" sz="quarter" idx="12"/>
          </p:nvPr>
        </p:nvSpPr>
        <p:spPr/>
        <p:txBody>
          <a:bodyPr/>
          <a:lstStyle/>
          <a:p>
            <a:pPr>
              <a:defRPr/>
            </a:pPr>
            <a:fld id="{7C61276D-71F1-435A-8CE3-64760D61488A}" type="slidenum">
              <a:rPr lang="en-GB" smtClean="0"/>
              <a:pPr>
                <a:defRPr/>
              </a:pPr>
              <a:t>71</a:t>
            </a:fld>
            <a:endParaRPr lang="en-GB" dirty="0"/>
          </a:p>
        </p:txBody>
      </p:sp>
      <p:sp>
        <p:nvSpPr>
          <p:cNvPr id="5" name="Rectangle 3"/>
          <p:cNvSpPr>
            <a:spLocks noChangeArrowheads="1"/>
          </p:cNvSpPr>
          <p:nvPr/>
        </p:nvSpPr>
        <p:spPr bwMode="auto">
          <a:xfrm>
            <a:off x="323528" y="1628800"/>
            <a:ext cx="864096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2575" indent="-282575" eaLnBrk="0" hangingPunct="0">
              <a:spcBef>
                <a:spcPct val="20000"/>
              </a:spcBef>
              <a:buChar char="•"/>
              <a:tabLst>
                <a:tab pos="228600" algn="l"/>
              </a:tabLst>
              <a:defRPr sz="3200">
                <a:solidFill>
                  <a:schemeClr val="tx1"/>
                </a:solidFill>
                <a:latin typeface="Times New Roman" pitchFamily="18" charset="0"/>
              </a:defRPr>
            </a:lvl1pPr>
            <a:lvl2pPr marL="742950" indent="-285750" eaLnBrk="0" hangingPunct="0">
              <a:spcBef>
                <a:spcPct val="20000"/>
              </a:spcBef>
              <a:buChar char="–"/>
              <a:tabLst>
                <a:tab pos="228600" algn="l"/>
              </a:tabLst>
              <a:defRPr sz="2800">
                <a:solidFill>
                  <a:schemeClr val="tx1"/>
                </a:solidFill>
                <a:latin typeface="Times New Roman" pitchFamily="18" charset="0"/>
              </a:defRPr>
            </a:lvl2pPr>
            <a:lvl3pPr marL="1143000" indent="-228600" eaLnBrk="0" hangingPunct="0">
              <a:spcBef>
                <a:spcPct val="20000"/>
              </a:spcBef>
              <a:buChar char="•"/>
              <a:tabLst>
                <a:tab pos="228600" algn="l"/>
              </a:tabLst>
              <a:defRPr sz="2400">
                <a:solidFill>
                  <a:schemeClr val="tx1"/>
                </a:solidFill>
                <a:latin typeface="Times New Roman" pitchFamily="18" charset="0"/>
              </a:defRPr>
            </a:lvl3pPr>
            <a:lvl4pPr marL="1600200" indent="-228600" eaLnBrk="0" hangingPunct="0">
              <a:spcBef>
                <a:spcPct val="20000"/>
              </a:spcBef>
              <a:buChar char="–"/>
              <a:tabLst>
                <a:tab pos="228600" algn="l"/>
              </a:tabLst>
              <a:defRPr sz="2000">
                <a:solidFill>
                  <a:schemeClr val="tx1"/>
                </a:solidFill>
                <a:latin typeface="Times New Roman" pitchFamily="18" charset="0"/>
              </a:defRPr>
            </a:lvl4pPr>
            <a:lvl5pPr marL="2057400" indent="-228600" eaLnBrk="0" hangingPunct="0">
              <a:spcBef>
                <a:spcPct val="20000"/>
              </a:spcBef>
              <a:buChar char="»"/>
              <a:tabLst>
                <a:tab pos="228600" algn="l"/>
              </a:tabLst>
              <a:defRPr sz="2000">
                <a:solidFill>
                  <a:schemeClr val="tx1"/>
                </a:solidFill>
                <a:latin typeface="Times New Roman" pitchFamily="18" charset="0"/>
              </a:defRPr>
            </a:lvl5pPr>
            <a:lvl6pPr marL="2514600" indent="-228600" eaLnBrk="0" fontAlgn="base" hangingPunct="0">
              <a:spcBef>
                <a:spcPct val="20000"/>
              </a:spcBef>
              <a:spcAft>
                <a:spcPct val="0"/>
              </a:spcAft>
              <a:buChar char="»"/>
              <a:tabLst>
                <a:tab pos="228600" algn="l"/>
              </a:tabLst>
              <a:defRPr sz="2000">
                <a:solidFill>
                  <a:schemeClr val="tx1"/>
                </a:solidFill>
                <a:latin typeface="Times New Roman" pitchFamily="18" charset="0"/>
              </a:defRPr>
            </a:lvl6pPr>
            <a:lvl7pPr marL="2971800" indent="-228600" eaLnBrk="0" fontAlgn="base" hangingPunct="0">
              <a:spcBef>
                <a:spcPct val="20000"/>
              </a:spcBef>
              <a:spcAft>
                <a:spcPct val="0"/>
              </a:spcAft>
              <a:buChar char="»"/>
              <a:tabLst>
                <a:tab pos="228600" algn="l"/>
              </a:tabLst>
              <a:defRPr sz="2000">
                <a:solidFill>
                  <a:schemeClr val="tx1"/>
                </a:solidFill>
                <a:latin typeface="Times New Roman" pitchFamily="18" charset="0"/>
              </a:defRPr>
            </a:lvl7pPr>
            <a:lvl8pPr marL="3429000" indent="-228600" eaLnBrk="0" fontAlgn="base" hangingPunct="0">
              <a:spcBef>
                <a:spcPct val="20000"/>
              </a:spcBef>
              <a:spcAft>
                <a:spcPct val="0"/>
              </a:spcAft>
              <a:buChar char="»"/>
              <a:tabLst>
                <a:tab pos="228600" algn="l"/>
              </a:tabLst>
              <a:defRPr sz="2000">
                <a:solidFill>
                  <a:schemeClr val="tx1"/>
                </a:solidFill>
                <a:latin typeface="Times New Roman" pitchFamily="18" charset="0"/>
              </a:defRPr>
            </a:lvl8pPr>
            <a:lvl9pPr marL="3886200" indent="-228600" eaLnBrk="0" fontAlgn="base" hangingPunct="0">
              <a:spcBef>
                <a:spcPct val="20000"/>
              </a:spcBef>
              <a:spcAft>
                <a:spcPct val="0"/>
              </a:spcAft>
              <a:buChar char="»"/>
              <a:tabLst>
                <a:tab pos="228600" algn="l"/>
              </a:tabLst>
              <a:defRPr sz="2000">
                <a:solidFill>
                  <a:schemeClr val="tx1"/>
                </a:solidFill>
                <a:latin typeface="Times New Roman" pitchFamily="18" charset="0"/>
              </a:defRPr>
            </a:lvl9pPr>
          </a:lstStyle>
          <a:p>
            <a:pPr algn="l">
              <a:spcBef>
                <a:spcPct val="100000"/>
              </a:spcBef>
              <a:spcAft>
                <a:spcPts val="0"/>
              </a:spcAft>
              <a:defRPr/>
            </a:pPr>
            <a:r>
              <a:rPr lang="el-GR" altLang="el-GR" sz="1800" dirty="0" smtClean="0">
                <a:latin typeface="+mn-lt"/>
              </a:rPr>
              <a:t>Πρώτη φάση: </a:t>
            </a:r>
            <a:r>
              <a:rPr lang="el-GR" altLang="el-GR" sz="1800" b="0" dirty="0">
                <a:latin typeface="+mn-lt"/>
              </a:rPr>
              <a:t>π</a:t>
            </a:r>
            <a:r>
              <a:rPr lang="el-GR" altLang="el-GR" sz="1800" b="0" dirty="0" smtClean="0">
                <a:latin typeface="+mn-lt"/>
              </a:rPr>
              <a:t>αρατήρηση του συστήματος και διατύπωση των απαιτήσεων των χρηστών. Συνολικά διατυπώθηκαν 18 προτάσεις απαιτήσεων και 11 προτάσεις αναγκών.</a:t>
            </a:r>
            <a:endParaRPr lang="en-US" altLang="el-GR" sz="1800" b="0" dirty="0" smtClean="0">
              <a:latin typeface="+mn-lt"/>
            </a:endParaRPr>
          </a:p>
          <a:p>
            <a:pPr algn="l">
              <a:spcBef>
                <a:spcPct val="100000"/>
              </a:spcBef>
              <a:spcAft>
                <a:spcPts val="0"/>
              </a:spcAft>
              <a:defRPr/>
            </a:pPr>
            <a:r>
              <a:rPr lang="el-GR" altLang="el-GR" sz="1800" dirty="0" smtClean="0">
                <a:latin typeface="+mn-lt"/>
              </a:rPr>
              <a:t>Δεύτερη φάση: </a:t>
            </a:r>
            <a:r>
              <a:rPr lang="el-GR" altLang="el-GR" sz="1800" b="0" dirty="0" smtClean="0">
                <a:latin typeface="+mn-lt"/>
              </a:rPr>
              <a:t>λειτουργικός σχεδιασμός και ο καθορισμός των τεχνολογικών προδιαγραφών του συστήματος (πλατφόρμα ανάπτυξης, βάση δεδομένων..)</a:t>
            </a:r>
            <a:endParaRPr lang="en-US" altLang="el-GR" sz="1800" b="0" dirty="0" smtClean="0">
              <a:latin typeface="+mn-lt"/>
              <a:cs typeface="Times New Roman" pitchFamily="18" charset="0"/>
            </a:endParaRPr>
          </a:p>
          <a:p>
            <a:pPr algn="l">
              <a:spcBef>
                <a:spcPct val="100000"/>
              </a:spcBef>
              <a:spcAft>
                <a:spcPts val="0"/>
              </a:spcAft>
              <a:defRPr/>
            </a:pPr>
            <a:r>
              <a:rPr lang="el-GR" altLang="el-GR" sz="1800" dirty="0" smtClean="0">
                <a:latin typeface="+mn-lt"/>
              </a:rPr>
              <a:t>Τρίτη φάση: </a:t>
            </a:r>
            <a:r>
              <a:rPr lang="el-GR" altLang="el-GR" sz="1800" b="0" dirty="0" smtClean="0">
                <a:latin typeface="+mn-lt"/>
              </a:rPr>
              <a:t>σχεδιασμός και επικύρωση με τους χρήστες πρωτότυπων της διεπιφάνειας σε χαρτί ώστε να ελεγχθεί η σχεδιαστική προσέγγιση και να καθοριστούν διάφορες λεπτομέρειες.</a:t>
            </a:r>
            <a:endParaRPr lang="en-US" altLang="el-GR" sz="1800" b="0" dirty="0" smtClean="0">
              <a:latin typeface="+mn-lt"/>
              <a:cs typeface="Times New Roman" pitchFamily="18" charset="0"/>
            </a:endParaRPr>
          </a:p>
          <a:p>
            <a:pPr algn="l">
              <a:spcBef>
                <a:spcPct val="100000"/>
              </a:spcBef>
              <a:spcAft>
                <a:spcPts val="0"/>
              </a:spcAft>
              <a:defRPr/>
            </a:pPr>
            <a:r>
              <a:rPr lang="el-GR" altLang="el-GR" sz="1800" dirty="0" smtClean="0">
                <a:latin typeface="+mn-lt"/>
              </a:rPr>
              <a:t>Τέταρτη φάση: </a:t>
            </a:r>
            <a:r>
              <a:rPr lang="el-GR" altLang="el-GR" sz="1800" b="0" dirty="0" smtClean="0">
                <a:latin typeface="+mn-lt"/>
              </a:rPr>
              <a:t>ανάπτυξη πρωτοτύπου του συστήματος (με την ονομασία </a:t>
            </a:r>
            <a:r>
              <a:rPr lang="en-US" altLang="el-GR" sz="1800" b="0" dirty="0" smtClean="0">
                <a:latin typeface="+mn-lt"/>
              </a:rPr>
              <a:t>MEDICO</a:t>
            </a:r>
            <a:r>
              <a:rPr lang="el-GR" altLang="el-GR" sz="1800" b="0" dirty="0" smtClean="0">
                <a:latin typeface="+mn-lt"/>
              </a:rPr>
              <a:t>)</a:t>
            </a:r>
          </a:p>
          <a:p>
            <a:pPr algn="l">
              <a:spcBef>
                <a:spcPct val="100000"/>
              </a:spcBef>
              <a:spcAft>
                <a:spcPts val="0"/>
              </a:spcAft>
              <a:defRPr/>
            </a:pPr>
            <a:r>
              <a:rPr lang="el-GR" altLang="el-GR" sz="1800" dirty="0" smtClean="0">
                <a:latin typeface="+mn-lt"/>
              </a:rPr>
              <a:t>Πέμπτη φάση: </a:t>
            </a:r>
            <a:r>
              <a:rPr lang="el-GR" altLang="el-GR" sz="1800" b="0" dirty="0" smtClean="0">
                <a:latin typeface="+mn-lt"/>
              </a:rPr>
              <a:t>δοκιμή του πρωτοτύπου από τους χρήστες και μετά από διαδοχικές προσθέσεις λειτουργιών και μικρές βελτιώσεις εισήχθηκε στο κέντρο.</a:t>
            </a:r>
            <a:endParaRPr lang="en-US" altLang="el-GR" sz="1800" b="0" dirty="0" smtClean="0">
              <a:latin typeface="+mn-lt"/>
            </a:endParaRPr>
          </a:p>
        </p:txBody>
      </p:sp>
    </p:spTree>
    <p:extLst>
      <p:ext uri="{BB962C8B-B14F-4D97-AF65-F5344CB8AC3E}">
        <p14:creationId xmlns:p14="http://schemas.microsoft.com/office/powerpoint/2010/main" val="196537565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427984" y="332656"/>
            <a:ext cx="4245136" cy="762371"/>
          </a:xfrm>
        </p:spPr>
        <p:txBody>
          <a:bodyPr/>
          <a:lstStyle/>
          <a:p>
            <a:pPr algn="l"/>
            <a:r>
              <a:rPr lang="el-GR" altLang="el-GR" sz="2800" dirty="0"/>
              <a:t>Λειτουργικός σχεδιασμός</a:t>
            </a:r>
            <a:endParaRPr lang="el-GR" sz="2800" dirty="0"/>
          </a:p>
        </p:txBody>
      </p:sp>
      <p:sp>
        <p:nvSpPr>
          <p:cNvPr id="3" name="Θέση υποσέλιδου 2"/>
          <p:cNvSpPr>
            <a:spLocks noGrp="1"/>
          </p:cNvSpPr>
          <p:nvPr>
            <p:ph type="ftr" sz="quarter" idx="11"/>
          </p:nvPr>
        </p:nvSpPr>
        <p:spPr/>
        <p:txBody>
          <a:bodyPr/>
          <a:lstStyle/>
          <a:p>
            <a:pPr>
              <a:defRPr/>
            </a:pPr>
            <a:r>
              <a:rPr lang="el-GR" smtClean="0"/>
              <a:t>Εργονομία - ΕΜΠ - Χρηστοκεντρικός Σχεδιασμός</a:t>
            </a:r>
            <a:endParaRPr lang="el-GR" dirty="0" smtClean="0"/>
          </a:p>
        </p:txBody>
      </p:sp>
      <p:sp>
        <p:nvSpPr>
          <p:cNvPr id="4" name="Θέση αριθμού διαφάνειας 3"/>
          <p:cNvSpPr>
            <a:spLocks noGrp="1"/>
          </p:cNvSpPr>
          <p:nvPr>
            <p:ph type="sldNum" sz="quarter" idx="12"/>
          </p:nvPr>
        </p:nvSpPr>
        <p:spPr/>
        <p:txBody>
          <a:bodyPr/>
          <a:lstStyle/>
          <a:p>
            <a:pPr>
              <a:defRPr/>
            </a:pPr>
            <a:fld id="{7C61276D-71F1-435A-8CE3-64760D61488A}" type="slidenum">
              <a:rPr lang="en-GB" smtClean="0"/>
              <a:pPr>
                <a:defRPr/>
              </a:pPr>
              <a:t>72</a:t>
            </a:fld>
            <a:endParaRPr lang="en-GB" dirty="0"/>
          </a:p>
        </p:txBody>
      </p:sp>
      <p:sp>
        <p:nvSpPr>
          <p:cNvPr id="5" name="Rectangle 6"/>
          <p:cNvSpPr>
            <a:spLocks noChangeArrowheads="1"/>
          </p:cNvSpPr>
          <p:nvPr/>
        </p:nvSpPr>
        <p:spPr bwMode="auto">
          <a:xfrm>
            <a:off x="4427984" y="1772816"/>
            <a:ext cx="3808412" cy="2751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l" eaLnBrk="1" hangingPunct="1">
              <a:spcBef>
                <a:spcPct val="0"/>
              </a:spcBef>
              <a:buFontTx/>
              <a:buNone/>
              <a:defRPr/>
            </a:pPr>
            <a:r>
              <a:rPr lang="el-GR" altLang="el-GR" sz="1800" b="0" dirty="0" smtClean="0">
                <a:latin typeface="+mn-lt"/>
              </a:rPr>
              <a:t>Στο σχήμα δίνεται μια αναπαράσταση της ιδεατής αλληλεπίδρασης χρήστη συστήματος κατά την εξέλιξη μιας ιατρικής κλήσης. </a:t>
            </a:r>
          </a:p>
          <a:p>
            <a:pPr algn="l" eaLnBrk="1" hangingPunct="1">
              <a:spcBef>
                <a:spcPct val="0"/>
              </a:spcBef>
              <a:buFontTx/>
              <a:buNone/>
              <a:defRPr/>
            </a:pPr>
            <a:endParaRPr lang="el-GR" altLang="el-GR" sz="1800" b="0" dirty="0" smtClean="0">
              <a:latin typeface="+mn-lt"/>
            </a:endParaRPr>
          </a:p>
          <a:p>
            <a:pPr algn="l" eaLnBrk="1" hangingPunct="1">
              <a:spcBef>
                <a:spcPct val="0"/>
              </a:spcBef>
              <a:buFontTx/>
              <a:buNone/>
              <a:defRPr/>
            </a:pPr>
            <a:r>
              <a:rPr lang="el-GR" altLang="el-GR" sz="1800" b="0" dirty="0" smtClean="0">
                <a:latin typeface="+mn-lt"/>
              </a:rPr>
              <a:t>Η φάση αυτή βοηθά στον καθορισμό της δυναμικής κατανομής καθηκόντων ανάμεσα στους χρήστες και το σύστημα</a:t>
            </a:r>
          </a:p>
        </p:txBody>
      </p:sp>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16632"/>
            <a:ext cx="3693504" cy="6474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699663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16632"/>
            <a:ext cx="8216640" cy="1152128"/>
          </a:xfrm>
        </p:spPr>
        <p:txBody>
          <a:bodyPr/>
          <a:lstStyle/>
          <a:p>
            <a:r>
              <a:rPr lang="el-GR" altLang="el-GR" sz="2400" dirty="0"/>
              <a:t>Η νοητική αναπαράσταση των χρηστών για την προτεινόμενη αρχειοθέτηση των περιστατικών αποτελεί </a:t>
            </a:r>
            <a:r>
              <a:rPr lang="el-GR" altLang="el-GR" sz="2400" dirty="0" smtClean="0"/>
              <a:t>το πρώτο βήμα της </a:t>
            </a:r>
            <a:r>
              <a:rPr lang="el-GR" altLang="el-GR" sz="2400" dirty="0"/>
              <a:t>δομής των δεδομένων στο σύστημα</a:t>
            </a:r>
            <a:endParaRPr lang="el-GR" sz="2400" dirty="0"/>
          </a:p>
        </p:txBody>
      </p:sp>
      <p:sp>
        <p:nvSpPr>
          <p:cNvPr id="3" name="Θέση υποσέλιδου 2"/>
          <p:cNvSpPr>
            <a:spLocks noGrp="1"/>
          </p:cNvSpPr>
          <p:nvPr>
            <p:ph type="ftr" sz="quarter" idx="11"/>
          </p:nvPr>
        </p:nvSpPr>
        <p:spPr/>
        <p:txBody>
          <a:bodyPr/>
          <a:lstStyle/>
          <a:p>
            <a:pPr>
              <a:defRPr/>
            </a:pPr>
            <a:r>
              <a:rPr lang="el-GR" smtClean="0"/>
              <a:t>Εργονομία - ΕΜΠ - Χρηστοκεντρικός Σχεδιασμός</a:t>
            </a:r>
            <a:endParaRPr lang="el-GR" dirty="0" smtClean="0"/>
          </a:p>
        </p:txBody>
      </p:sp>
      <p:sp>
        <p:nvSpPr>
          <p:cNvPr id="4" name="Θέση αριθμού διαφάνειας 3"/>
          <p:cNvSpPr>
            <a:spLocks noGrp="1"/>
          </p:cNvSpPr>
          <p:nvPr>
            <p:ph type="sldNum" sz="quarter" idx="12"/>
          </p:nvPr>
        </p:nvSpPr>
        <p:spPr/>
        <p:txBody>
          <a:bodyPr/>
          <a:lstStyle/>
          <a:p>
            <a:pPr>
              <a:defRPr/>
            </a:pPr>
            <a:fld id="{7C61276D-71F1-435A-8CE3-64760D61488A}" type="slidenum">
              <a:rPr lang="en-GB" smtClean="0"/>
              <a:pPr>
                <a:defRPr/>
              </a:pPr>
              <a:t>73</a:t>
            </a:fld>
            <a:endParaRPr lang="en-GB" dirty="0"/>
          </a:p>
        </p:txBody>
      </p:sp>
      <p:graphicFrame>
        <p:nvGraphicFramePr>
          <p:cNvPr id="5" name="Object 6"/>
          <p:cNvGraphicFramePr>
            <a:graphicFrameLocks noChangeAspect="1"/>
          </p:cNvGraphicFramePr>
          <p:nvPr/>
        </p:nvGraphicFramePr>
        <p:xfrm>
          <a:off x="4953000" y="3429000"/>
          <a:ext cx="3879850" cy="2947988"/>
        </p:xfrm>
        <a:graphic>
          <a:graphicData uri="http://schemas.openxmlformats.org/presentationml/2006/ole">
            <mc:AlternateContent xmlns:mc="http://schemas.openxmlformats.org/markup-compatibility/2006">
              <mc:Choice xmlns:v="urn:schemas-microsoft-com:vml" Requires="v">
                <p:oleObj spid="_x0000_s19463" name="Bitmap Image" r:id="rId3" imgW="5285714" imgH="3839111" progId="Paint.Picture">
                  <p:embed/>
                </p:oleObj>
              </mc:Choice>
              <mc:Fallback>
                <p:oleObj name="Bitmap Image" r:id="rId3" imgW="5285714" imgH="3839111"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r="5766" b="1448"/>
                      <a:stretch>
                        <a:fillRect/>
                      </a:stretch>
                    </p:blipFill>
                    <p:spPr bwMode="auto">
                      <a:xfrm>
                        <a:off x="4953000" y="3429000"/>
                        <a:ext cx="3879850" cy="29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AutoShape 4"/>
          <p:cNvSpPr>
            <a:spLocks noChangeArrowheads="1"/>
          </p:cNvSpPr>
          <p:nvPr/>
        </p:nvSpPr>
        <p:spPr bwMode="auto">
          <a:xfrm>
            <a:off x="1475656" y="5084763"/>
            <a:ext cx="3352800" cy="1143000"/>
          </a:xfrm>
          <a:prstGeom prst="wedgeRoundRectCallout">
            <a:avLst>
              <a:gd name="adj1" fmla="val 59938"/>
              <a:gd name="adj2" fmla="val -98057"/>
              <a:gd name="adj3" fmla="val 1666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defRPr/>
            </a:pPr>
            <a:r>
              <a:rPr lang="el-GR" altLang="el-GR" sz="1600" dirty="0" smtClean="0">
                <a:latin typeface="+mn-lt"/>
              </a:rPr>
              <a:t>Αναπαράσταση της δομής της αρχειοθέτησης των περιστατικών στη βάση δεδομένων του συστήματος</a:t>
            </a:r>
            <a:endParaRPr lang="en-GB" altLang="el-GR" sz="1600" dirty="0" smtClean="0">
              <a:latin typeface="+mn-lt"/>
            </a:endParaRPr>
          </a:p>
        </p:txBody>
      </p:sp>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175" y="1828800"/>
            <a:ext cx="4354513" cy="233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AutoShape 7"/>
          <p:cNvSpPr>
            <a:spLocks noChangeArrowheads="1"/>
          </p:cNvSpPr>
          <p:nvPr/>
        </p:nvSpPr>
        <p:spPr bwMode="auto">
          <a:xfrm>
            <a:off x="4953000" y="1524000"/>
            <a:ext cx="3352800" cy="1112838"/>
          </a:xfrm>
          <a:prstGeom prst="wedgeRoundRectCallout">
            <a:avLst>
              <a:gd name="adj1" fmla="val -59657"/>
              <a:gd name="adj2" fmla="val 101594"/>
              <a:gd name="adj3" fmla="val 1666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defRPr/>
            </a:pPr>
            <a:r>
              <a:rPr lang="el-GR" altLang="el-GR" sz="1600" dirty="0" smtClean="0">
                <a:latin typeface="+mn-lt"/>
              </a:rPr>
              <a:t>Απεικόνιση της νοητικής αναπαράστασης των χρηστών της δομής αρχειοθέτησης των περιστατικών</a:t>
            </a:r>
            <a:endParaRPr lang="en-GB" altLang="el-GR" sz="1600" dirty="0" smtClean="0">
              <a:latin typeface="+mn-lt"/>
            </a:endParaRPr>
          </a:p>
        </p:txBody>
      </p:sp>
    </p:spTree>
    <p:extLst>
      <p:ext uri="{BB962C8B-B14F-4D97-AF65-F5344CB8AC3E}">
        <p14:creationId xmlns:p14="http://schemas.microsoft.com/office/powerpoint/2010/main" val="217096472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υποσέλιδου 2"/>
          <p:cNvSpPr>
            <a:spLocks noGrp="1"/>
          </p:cNvSpPr>
          <p:nvPr>
            <p:ph type="ftr" sz="quarter" idx="11"/>
          </p:nvPr>
        </p:nvSpPr>
        <p:spPr/>
        <p:txBody>
          <a:bodyPr/>
          <a:lstStyle/>
          <a:p>
            <a:pPr>
              <a:defRPr/>
            </a:pPr>
            <a:r>
              <a:rPr lang="el-GR" smtClean="0"/>
              <a:t>Εργονομία - ΕΜΠ - Χρηστοκεντρικός Σχεδιασμός</a:t>
            </a:r>
            <a:endParaRPr lang="el-GR" dirty="0" smtClean="0"/>
          </a:p>
        </p:txBody>
      </p:sp>
      <p:sp>
        <p:nvSpPr>
          <p:cNvPr id="4" name="Θέση αριθμού διαφάνειας 3"/>
          <p:cNvSpPr>
            <a:spLocks noGrp="1"/>
          </p:cNvSpPr>
          <p:nvPr>
            <p:ph type="sldNum" sz="quarter" idx="12"/>
          </p:nvPr>
        </p:nvSpPr>
        <p:spPr/>
        <p:txBody>
          <a:bodyPr/>
          <a:lstStyle/>
          <a:p>
            <a:pPr>
              <a:defRPr/>
            </a:pPr>
            <a:fld id="{7C61276D-71F1-435A-8CE3-64760D61488A}" type="slidenum">
              <a:rPr lang="en-GB" smtClean="0"/>
              <a:pPr>
                <a:defRPr/>
              </a:pPr>
              <a:t>74</a:t>
            </a:fld>
            <a:endParaRPr lang="en-GB" dirty="0"/>
          </a:p>
        </p:txBody>
      </p:sp>
      <p:sp>
        <p:nvSpPr>
          <p:cNvPr id="5" name="Τίτλος 4"/>
          <p:cNvSpPr>
            <a:spLocks noGrp="1"/>
          </p:cNvSpPr>
          <p:nvPr>
            <p:ph type="title"/>
          </p:nvPr>
        </p:nvSpPr>
        <p:spPr/>
        <p:txBody>
          <a:bodyPr/>
          <a:lstStyle/>
          <a:p>
            <a:r>
              <a:rPr lang="el-GR" altLang="el-GR" sz="2800" dirty="0"/>
              <a:t>Πρωτότυπα Σ</a:t>
            </a:r>
            <a:r>
              <a:rPr lang="en-US" altLang="el-GR" sz="2800" dirty="0" smtClean="0"/>
              <a:t>x</a:t>
            </a:r>
            <a:r>
              <a:rPr lang="el-GR" altLang="el-GR" sz="2800" dirty="0" err="1" smtClean="0"/>
              <a:t>εδίασης</a:t>
            </a:r>
            <a:r>
              <a:rPr lang="el-GR" altLang="el-GR" sz="2800" dirty="0" smtClean="0"/>
              <a:t> </a:t>
            </a:r>
            <a:r>
              <a:rPr lang="el-GR" altLang="el-GR" sz="2800" dirty="0"/>
              <a:t>της </a:t>
            </a:r>
            <a:r>
              <a:rPr lang="el-GR" altLang="el-GR" sz="2800" dirty="0" err="1"/>
              <a:t>διεπιφάνειας</a:t>
            </a:r>
            <a:r>
              <a:rPr lang="el-GR" altLang="el-GR" sz="2800" dirty="0"/>
              <a:t> του </a:t>
            </a:r>
            <a:r>
              <a:rPr lang="en-US" altLang="el-GR" sz="2800" dirty="0"/>
              <a:t>MEDICO</a:t>
            </a:r>
            <a:endParaRPr lang="el-GR" sz="2800" dirty="0"/>
          </a:p>
        </p:txBody>
      </p:sp>
      <p:pic>
        <p:nvPicPr>
          <p:cNvPr id="6" name="Picture 4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197" y="3206299"/>
            <a:ext cx="2074862" cy="124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7784" y="901249"/>
            <a:ext cx="4127500" cy="303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2334" y="1766436"/>
            <a:ext cx="2963863" cy="305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3"/>
          <p:cNvSpPr>
            <a:spLocks noChangeArrowheads="1"/>
          </p:cNvSpPr>
          <p:nvPr/>
        </p:nvSpPr>
        <p:spPr bwMode="auto">
          <a:xfrm>
            <a:off x="467197" y="5300663"/>
            <a:ext cx="85090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l">
              <a:spcBef>
                <a:spcPct val="100000"/>
              </a:spcBef>
              <a:buFontTx/>
              <a:buNone/>
              <a:defRPr/>
            </a:pPr>
            <a:r>
              <a:rPr lang="el-GR" altLang="el-GR" sz="2000" dirty="0" smtClean="0">
                <a:latin typeface="+mn-lt"/>
              </a:rPr>
              <a:t>Κατά την </a:t>
            </a:r>
            <a:r>
              <a:rPr lang="el-GR" altLang="el-GR" sz="2000" b="1" dirty="0" smtClean="0">
                <a:latin typeface="+mn-lt"/>
              </a:rPr>
              <a:t>τρίτη φάση</a:t>
            </a:r>
            <a:r>
              <a:rPr lang="el-GR" altLang="el-GR" sz="2000" dirty="0" smtClean="0">
                <a:latin typeface="+mn-lt"/>
              </a:rPr>
              <a:t>, σχεδιάστηκαν και δοκιμάστηκαν με τους χρήστες πρωτότυπα της </a:t>
            </a:r>
            <a:r>
              <a:rPr lang="el-GR" altLang="el-GR" sz="2000" dirty="0" err="1" smtClean="0">
                <a:latin typeface="+mn-lt"/>
              </a:rPr>
              <a:t>διεπιφάνειας</a:t>
            </a:r>
            <a:r>
              <a:rPr lang="el-GR" altLang="el-GR" sz="2000" dirty="0" smtClean="0">
                <a:latin typeface="+mn-lt"/>
              </a:rPr>
              <a:t> σε χαρτί ώστε να ελεγχθεί η σχεδιαστική προσέγγιση και να καθοριστούν διάφορες λεπτομέρειες.</a:t>
            </a:r>
            <a:endParaRPr lang="en-US" altLang="el-GR" sz="2000" dirty="0" smtClean="0">
              <a:latin typeface="+mn-lt"/>
            </a:endParaRPr>
          </a:p>
        </p:txBody>
      </p:sp>
    </p:spTree>
    <p:extLst>
      <p:ext uri="{BB962C8B-B14F-4D97-AF65-F5344CB8AC3E}">
        <p14:creationId xmlns:p14="http://schemas.microsoft.com/office/powerpoint/2010/main" val="50464557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ltLang="el-GR" sz="2800" dirty="0"/>
              <a:t>Πρωτότυπα Σχεδίασης</a:t>
            </a:r>
            <a:r>
              <a:rPr lang="en-US" altLang="el-GR" sz="2800" dirty="0"/>
              <a:t> </a:t>
            </a:r>
            <a:r>
              <a:rPr lang="el-GR" altLang="el-GR" sz="2800" dirty="0"/>
              <a:t>της </a:t>
            </a:r>
            <a:r>
              <a:rPr lang="el-GR" altLang="el-GR" sz="2800" dirty="0" err="1"/>
              <a:t>διεπιφάνειας</a:t>
            </a:r>
            <a:r>
              <a:rPr lang="el-GR" altLang="el-GR" sz="2800" dirty="0"/>
              <a:t> του </a:t>
            </a:r>
            <a:r>
              <a:rPr lang="en-US" altLang="el-GR" sz="2800" dirty="0"/>
              <a:t>MEDICO</a:t>
            </a:r>
            <a:endParaRPr lang="el-GR" sz="2800" dirty="0"/>
          </a:p>
        </p:txBody>
      </p:sp>
      <p:sp>
        <p:nvSpPr>
          <p:cNvPr id="3" name="Θέση υποσέλιδου 2"/>
          <p:cNvSpPr>
            <a:spLocks noGrp="1"/>
          </p:cNvSpPr>
          <p:nvPr>
            <p:ph type="ftr" sz="quarter" idx="11"/>
          </p:nvPr>
        </p:nvSpPr>
        <p:spPr/>
        <p:txBody>
          <a:bodyPr/>
          <a:lstStyle/>
          <a:p>
            <a:pPr>
              <a:defRPr/>
            </a:pPr>
            <a:r>
              <a:rPr lang="el-GR" smtClean="0"/>
              <a:t>Εργονομία - ΕΜΠ - Χρηστοκεντρικός Σχεδιασμός</a:t>
            </a:r>
            <a:endParaRPr lang="el-GR" dirty="0" smtClean="0"/>
          </a:p>
        </p:txBody>
      </p:sp>
      <p:sp>
        <p:nvSpPr>
          <p:cNvPr id="4" name="Θέση αριθμού διαφάνειας 3"/>
          <p:cNvSpPr>
            <a:spLocks noGrp="1"/>
          </p:cNvSpPr>
          <p:nvPr>
            <p:ph type="sldNum" sz="quarter" idx="12"/>
          </p:nvPr>
        </p:nvSpPr>
        <p:spPr/>
        <p:txBody>
          <a:bodyPr/>
          <a:lstStyle/>
          <a:p>
            <a:pPr>
              <a:defRPr/>
            </a:pPr>
            <a:fld id="{7C61276D-71F1-435A-8CE3-64760D61488A}" type="slidenum">
              <a:rPr lang="en-GB" smtClean="0"/>
              <a:pPr>
                <a:defRPr/>
              </a:pPr>
              <a:t>75</a:t>
            </a:fld>
            <a:endParaRPr lang="en-GB" dirty="0"/>
          </a:p>
        </p:txBody>
      </p:sp>
      <p:sp>
        <p:nvSpPr>
          <p:cNvPr id="5" name="Rectangle 3"/>
          <p:cNvSpPr>
            <a:spLocks noChangeArrowheads="1"/>
          </p:cNvSpPr>
          <p:nvPr/>
        </p:nvSpPr>
        <p:spPr bwMode="auto">
          <a:xfrm>
            <a:off x="838200" y="5562600"/>
            <a:ext cx="70866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100000"/>
              </a:spcBef>
              <a:buFontTx/>
              <a:buNone/>
              <a:defRPr/>
            </a:pPr>
            <a:r>
              <a:rPr lang="el-GR" altLang="el-GR" sz="2000" dirty="0" smtClean="0">
                <a:latin typeface="+mn-lt"/>
              </a:rPr>
              <a:t>Από δύο οθόνες που είχαν σχεδιαστεί στην αρχή, καταλήξαμε σε μια κοινή για γιατρό και χειριστή επιλέγοντας μια οθόνη 19 ιντσών.</a:t>
            </a:r>
            <a:endParaRPr lang="en-US" altLang="el-GR" sz="2000" dirty="0" smtClean="0">
              <a:latin typeface="+mn-lt"/>
            </a:endParaRPr>
          </a:p>
        </p:txBody>
      </p:sp>
      <p:pic>
        <p:nvPicPr>
          <p:cNvPr id="6" name="Picture 2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958283"/>
            <a:ext cx="2957513" cy="216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1277144"/>
            <a:ext cx="5910263" cy="372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200582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0"/>
            <a:ext cx="8216640" cy="762371"/>
          </a:xfrm>
        </p:spPr>
        <p:txBody>
          <a:bodyPr/>
          <a:lstStyle/>
          <a:p>
            <a:r>
              <a:rPr lang="el-GR" altLang="el-GR" sz="2800" dirty="0"/>
              <a:t>Υποδείγματα εικονιδίων για δοκιμή με τους χρήστες</a:t>
            </a:r>
            <a:endParaRPr lang="el-GR" sz="2800" dirty="0"/>
          </a:p>
        </p:txBody>
      </p:sp>
      <p:sp>
        <p:nvSpPr>
          <p:cNvPr id="3" name="Θέση υποσέλιδου 2"/>
          <p:cNvSpPr>
            <a:spLocks noGrp="1"/>
          </p:cNvSpPr>
          <p:nvPr>
            <p:ph type="ftr" sz="quarter" idx="11"/>
          </p:nvPr>
        </p:nvSpPr>
        <p:spPr/>
        <p:txBody>
          <a:bodyPr/>
          <a:lstStyle/>
          <a:p>
            <a:pPr>
              <a:defRPr/>
            </a:pPr>
            <a:r>
              <a:rPr lang="el-GR" smtClean="0"/>
              <a:t>Εργονομία - ΕΜΠ - Χρηστοκεντρικός Σχεδιασμός</a:t>
            </a:r>
            <a:endParaRPr lang="el-GR" dirty="0" smtClean="0"/>
          </a:p>
        </p:txBody>
      </p:sp>
      <p:sp>
        <p:nvSpPr>
          <p:cNvPr id="4" name="Θέση αριθμού διαφάνειας 3"/>
          <p:cNvSpPr>
            <a:spLocks noGrp="1"/>
          </p:cNvSpPr>
          <p:nvPr>
            <p:ph type="sldNum" sz="quarter" idx="12"/>
          </p:nvPr>
        </p:nvSpPr>
        <p:spPr/>
        <p:txBody>
          <a:bodyPr/>
          <a:lstStyle/>
          <a:p>
            <a:pPr>
              <a:defRPr/>
            </a:pPr>
            <a:fld id="{7C61276D-71F1-435A-8CE3-64760D61488A}" type="slidenum">
              <a:rPr lang="en-GB" smtClean="0"/>
              <a:pPr>
                <a:defRPr/>
              </a:pPr>
              <a:t>76</a:t>
            </a:fld>
            <a:endParaRPr lang="en-GB"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836712"/>
            <a:ext cx="3791595" cy="5600609"/>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5163" y="836712"/>
            <a:ext cx="3759098" cy="5574501"/>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688516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16632"/>
            <a:ext cx="8229600" cy="764704"/>
          </a:xfrm>
        </p:spPr>
        <p:txBody>
          <a:bodyPr>
            <a:noAutofit/>
          </a:bodyPr>
          <a:lstStyle/>
          <a:p>
            <a:r>
              <a:rPr lang="el-GR" altLang="el-GR" dirty="0"/>
              <a:t>Διάγραμμα Κατάστασης – Μετάβασης της </a:t>
            </a:r>
            <a:r>
              <a:rPr lang="el-GR" altLang="el-GR" dirty="0" err="1"/>
              <a:t>Διεπιφάνειας</a:t>
            </a:r>
            <a:endParaRPr lang="el-GR" dirty="0"/>
          </a:p>
        </p:txBody>
      </p:sp>
      <p:sp>
        <p:nvSpPr>
          <p:cNvPr id="4" name="Θέση υποσέλιδου 3"/>
          <p:cNvSpPr>
            <a:spLocks noGrp="1"/>
          </p:cNvSpPr>
          <p:nvPr>
            <p:ph type="ftr" sz="quarter" idx="11"/>
          </p:nvPr>
        </p:nvSpPr>
        <p:spPr/>
        <p:txBody>
          <a:bodyPr/>
          <a:lstStyle/>
          <a:p>
            <a:pPr>
              <a:defRPr/>
            </a:pPr>
            <a:r>
              <a:rPr lang="el-GR" smtClean="0"/>
              <a:t>Εργονομία - ΕΜΠ - Χρηστοκεντρικός Σχεδιασμός</a:t>
            </a:r>
            <a:endParaRPr lang="en-GB" dirty="0"/>
          </a:p>
        </p:txBody>
      </p:sp>
      <p:sp>
        <p:nvSpPr>
          <p:cNvPr id="5" name="Θέση αριθμού διαφάνειας 4"/>
          <p:cNvSpPr>
            <a:spLocks noGrp="1"/>
          </p:cNvSpPr>
          <p:nvPr>
            <p:ph type="sldNum" sz="quarter" idx="12"/>
          </p:nvPr>
        </p:nvSpPr>
        <p:spPr/>
        <p:txBody>
          <a:bodyPr/>
          <a:lstStyle/>
          <a:p>
            <a:pPr>
              <a:defRPr/>
            </a:pPr>
            <a:fld id="{66B988B7-2139-4CED-ACDB-0CAF520E1758}" type="slidenum">
              <a:rPr lang="en-GB" smtClean="0"/>
              <a:pPr>
                <a:defRPr/>
              </a:pPr>
              <a:t>77</a:t>
            </a:fld>
            <a:endParaRPr lang="en-GB" dirty="0"/>
          </a:p>
        </p:txBody>
      </p:sp>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980728"/>
            <a:ext cx="6854368" cy="554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8127433"/>
      </p:ext>
    </p:extLst>
  </p:cSld>
  <p:clrMapOvr>
    <a:masterClrMapping/>
  </p:clrMapOvr>
  <p:transition spd="med">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ltLang="el-GR" sz="2800" dirty="0"/>
              <a:t>Τα κύρια χαρακτηριστικά του </a:t>
            </a:r>
            <a:r>
              <a:rPr lang="en-US" altLang="el-GR" sz="2800" dirty="0"/>
              <a:t>MEDICO</a:t>
            </a:r>
            <a:endParaRPr lang="el-GR" sz="2800" dirty="0"/>
          </a:p>
        </p:txBody>
      </p:sp>
      <p:sp>
        <p:nvSpPr>
          <p:cNvPr id="3" name="Θέση υποσέλιδου 2"/>
          <p:cNvSpPr>
            <a:spLocks noGrp="1"/>
          </p:cNvSpPr>
          <p:nvPr>
            <p:ph type="ftr" sz="quarter" idx="11"/>
          </p:nvPr>
        </p:nvSpPr>
        <p:spPr/>
        <p:txBody>
          <a:bodyPr/>
          <a:lstStyle/>
          <a:p>
            <a:pPr>
              <a:defRPr/>
            </a:pPr>
            <a:r>
              <a:rPr lang="el-GR" smtClean="0"/>
              <a:t>Εργονομία - ΕΜΠ - Χρηστοκεντρικός Σχεδιασμός</a:t>
            </a:r>
            <a:endParaRPr lang="el-GR" dirty="0" smtClean="0"/>
          </a:p>
        </p:txBody>
      </p:sp>
      <p:sp>
        <p:nvSpPr>
          <p:cNvPr id="4" name="Θέση αριθμού διαφάνειας 3"/>
          <p:cNvSpPr>
            <a:spLocks noGrp="1"/>
          </p:cNvSpPr>
          <p:nvPr>
            <p:ph type="sldNum" sz="quarter" idx="12"/>
          </p:nvPr>
        </p:nvSpPr>
        <p:spPr/>
        <p:txBody>
          <a:bodyPr/>
          <a:lstStyle/>
          <a:p>
            <a:pPr>
              <a:defRPr/>
            </a:pPr>
            <a:fld id="{7C61276D-71F1-435A-8CE3-64760D61488A}" type="slidenum">
              <a:rPr lang="en-GB" smtClean="0"/>
              <a:pPr>
                <a:defRPr/>
              </a:pPr>
              <a:t>78</a:t>
            </a:fld>
            <a:endParaRPr lang="en-GB" dirty="0"/>
          </a:p>
        </p:txBody>
      </p:sp>
      <p:pic>
        <p:nvPicPr>
          <p:cNvPr id="5"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224014"/>
            <a:ext cx="4572000" cy="344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4"/>
          <p:cNvSpPr>
            <a:spLocks noChangeArrowheads="1"/>
          </p:cNvSpPr>
          <p:nvPr/>
        </p:nvSpPr>
        <p:spPr bwMode="auto">
          <a:xfrm>
            <a:off x="5113784" y="1196752"/>
            <a:ext cx="3544888" cy="306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tabLst>
                <a:tab pos="228600" algn="l"/>
              </a:tabLst>
              <a:defRPr sz="3200">
                <a:solidFill>
                  <a:schemeClr val="tx1"/>
                </a:solidFill>
                <a:latin typeface="Times New Roman" pitchFamily="18" charset="0"/>
              </a:defRPr>
            </a:lvl1pPr>
            <a:lvl2pPr marL="742950" indent="-285750" eaLnBrk="0" hangingPunct="0">
              <a:spcBef>
                <a:spcPct val="20000"/>
              </a:spcBef>
              <a:buChar char="–"/>
              <a:tabLst>
                <a:tab pos="228600" algn="l"/>
              </a:tabLst>
              <a:defRPr sz="2800">
                <a:solidFill>
                  <a:schemeClr val="tx1"/>
                </a:solidFill>
                <a:latin typeface="Times New Roman" pitchFamily="18" charset="0"/>
              </a:defRPr>
            </a:lvl2pPr>
            <a:lvl3pPr marL="1143000" indent="-228600" eaLnBrk="0" hangingPunct="0">
              <a:spcBef>
                <a:spcPct val="20000"/>
              </a:spcBef>
              <a:buChar char="•"/>
              <a:tabLst>
                <a:tab pos="228600" algn="l"/>
              </a:tabLst>
              <a:defRPr sz="2400">
                <a:solidFill>
                  <a:schemeClr val="tx1"/>
                </a:solidFill>
                <a:latin typeface="Times New Roman" pitchFamily="18" charset="0"/>
              </a:defRPr>
            </a:lvl3pPr>
            <a:lvl4pPr marL="1600200" indent="-228600" eaLnBrk="0" hangingPunct="0">
              <a:spcBef>
                <a:spcPct val="20000"/>
              </a:spcBef>
              <a:buChar char="–"/>
              <a:tabLst>
                <a:tab pos="228600" algn="l"/>
              </a:tabLst>
              <a:defRPr sz="2000">
                <a:solidFill>
                  <a:schemeClr val="tx1"/>
                </a:solidFill>
                <a:latin typeface="Times New Roman" pitchFamily="18" charset="0"/>
              </a:defRPr>
            </a:lvl4pPr>
            <a:lvl5pPr marL="2057400" indent="-228600" eaLnBrk="0" hangingPunct="0">
              <a:spcBef>
                <a:spcPct val="20000"/>
              </a:spcBef>
              <a:buChar char="»"/>
              <a:tabLst>
                <a:tab pos="228600" algn="l"/>
              </a:tabLst>
              <a:defRPr sz="2000">
                <a:solidFill>
                  <a:schemeClr val="tx1"/>
                </a:solidFill>
                <a:latin typeface="Times New Roman" pitchFamily="18" charset="0"/>
              </a:defRPr>
            </a:lvl5pPr>
            <a:lvl6pPr marL="2514600" indent="-228600" eaLnBrk="0" fontAlgn="base" hangingPunct="0">
              <a:spcBef>
                <a:spcPct val="20000"/>
              </a:spcBef>
              <a:spcAft>
                <a:spcPct val="0"/>
              </a:spcAft>
              <a:buChar char="»"/>
              <a:tabLst>
                <a:tab pos="228600" algn="l"/>
              </a:tabLst>
              <a:defRPr sz="2000">
                <a:solidFill>
                  <a:schemeClr val="tx1"/>
                </a:solidFill>
                <a:latin typeface="Times New Roman" pitchFamily="18" charset="0"/>
              </a:defRPr>
            </a:lvl6pPr>
            <a:lvl7pPr marL="2971800" indent="-228600" eaLnBrk="0" fontAlgn="base" hangingPunct="0">
              <a:spcBef>
                <a:spcPct val="20000"/>
              </a:spcBef>
              <a:spcAft>
                <a:spcPct val="0"/>
              </a:spcAft>
              <a:buChar char="»"/>
              <a:tabLst>
                <a:tab pos="228600" algn="l"/>
              </a:tabLst>
              <a:defRPr sz="2000">
                <a:solidFill>
                  <a:schemeClr val="tx1"/>
                </a:solidFill>
                <a:latin typeface="Times New Roman" pitchFamily="18" charset="0"/>
              </a:defRPr>
            </a:lvl7pPr>
            <a:lvl8pPr marL="3429000" indent="-228600" eaLnBrk="0" fontAlgn="base" hangingPunct="0">
              <a:spcBef>
                <a:spcPct val="20000"/>
              </a:spcBef>
              <a:spcAft>
                <a:spcPct val="0"/>
              </a:spcAft>
              <a:buChar char="»"/>
              <a:tabLst>
                <a:tab pos="228600" algn="l"/>
              </a:tabLst>
              <a:defRPr sz="2000">
                <a:solidFill>
                  <a:schemeClr val="tx1"/>
                </a:solidFill>
                <a:latin typeface="Times New Roman" pitchFamily="18" charset="0"/>
              </a:defRPr>
            </a:lvl8pPr>
            <a:lvl9pPr marL="3886200" indent="-228600" eaLnBrk="0" fontAlgn="base" hangingPunct="0">
              <a:spcBef>
                <a:spcPct val="20000"/>
              </a:spcBef>
              <a:spcAft>
                <a:spcPct val="0"/>
              </a:spcAft>
              <a:buChar char="»"/>
              <a:tabLst>
                <a:tab pos="228600" algn="l"/>
              </a:tabLst>
              <a:defRPr sz="2000">
                <a:solidFill>
                  <a:schemeClr val="tx1"/>
                </a:solidFill>
                <a:latin typeface="Times New Roman" pitchFamily="18" charset="0"/>
              </a:defRPr>
            </a:lvl9pPr>
          </a:lstStyle>
          <a:p>
            <a:pPr marL="285750" indent="-285750" algn="l" eaLnBrk="1" hangingPunct="1">
              <a:spcBef>
                <a:spcPct val="0"/>
              </a:spcBef>
              <a:defRPr/>
            </a:pPr>
            <a:r>
              <a:rPr lang="el-GR" altLang="el-GR" sz="1800" b="0" i="1" dirty="0" smtClean="0">
                <a:latin typeface="+mn-lt"/>
              </a:rPr>
              <a:t>Δύο σταθμοί εργασίας με κοινή </a:t>
            </a:r>
            <a:r>
              <a:rPr lang="el-GR" altLang="el-GR" sz="1800" b="0" i="1" dirty="0" err="1" smtClean="0">
                <a:latin typeface="+mn-lt"/>
              </a:rPr>
              <a:t>διεπιφάνεια</a:t>
            </a:r>
            <a:r>
              <a:rPr lang="el-GR" altLang="el-GR" sz="1800" b="0" i="1" dirty="0" smtClean="0">
                <a:latin typeface="+mn-lt"/>
              </a:rPr>
              <a:t> </a:t>
            </a:r>
            <a:r>
              <a:rPr lang="el-GR" altLang="el-GR" sz="1800" b="0" dirty="0" smtClean="0">
                <a:latin typeface="+mn-lt"/>
              </a:rPr>
              <a:t>που υποστηρίζει τα καθήκοντα και του γιατρού και του χειριστή</a:t>
            </a:r>
          </a:p>
          <a:p>
            <a:pPr marL="285750" indent="-285750" algn="l" eaLnBrk="1" hangingPunct="1">
              <a:spcBef>
                <a:spcPct val="0"/>
              </a:spcBef>
              <a:defRPr/>
            </a:pPr>
            <a:endParaRPr lang="el-GR" altLang="el-GR" sz="1800" b="0" dirty="0" smtClean="0">
              <a:latin typeface="+mn-lt"/>
            </a:endParaRPr>
          </a:p>
          <a:p>
            <a:pPr marL="285750" indent="-285750" algn="l" eaLnBrk="1" hangingPunct="1">
              <a:spcBef>
                <a:spcPct val="0"/>
              </a:spcBef>
              <a:defRPr/>
            </a:pPr>
            <a:r>
              <a:rPr lang="el-GR" altLang="el-GR" sz="1800" b="0" i="1" dirty="0" smtClean="0">
                <a:latin typeface="+mn-lt"/>
              </a:rPr>
              <a:t>Διαφορετικά μέσα εισαγωγής δεδομένων </a:t>
            </a:r>
            <a:r>
              <a:rPr lang="el-GR" altLang="el-GR" sz="1800" b="0" dirty="0" smtClean="0">
                <a:latin typeface="+mn-lt"/>
              </a:rPr>
              <a:t>προσαρμοσμένα στο κάθε καθήκον</a:t>
            </a:r>
            <a:endParaRPr lang="en-US" altLang="el-GR" sz="1800" b="0" dirty="0" smtClean="0">
              <a:latin typeface="+mn-lt"/>
              <a:cs typeface="Times New Roman" pitchFamily="18" charset="0"/>
            </a:endParaRPr>
          </a:p>
        </p:txBody>
      </p:sp>
      <p:sp>
        <p:nvSpPr>
          <p:cNvPr id="7" name="Rectangle 6"/>
          <p:cNvSpPr>
            <a:spLocks noChangeArrowheads="1"/>
          </p:cNvSpPr>
          <p:nvPr/>
        </p:nvSpPr>
        <p:spPr bwMode="auto">
          <a:xfrm>
            <a:off x="622920" y="5024619"/>
            <a:ext cx="35814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defRPr/>
            </a:pPr>
            <a:r>
              <a:rPr lang="el-GR" altLang="el-GR" sz="1800" b="0" dirty="0" smtClean="0">
                <a:latin typeface="+mn-lt"/>
              </a:rPr>
              <a:t>Πληκτρολόγιο</a:t>
            </a:r>
            <a:r>
              <a:rPr lang="en-US" altLang="el-GR" sz="1800" b="0" dirty="0" smtClean="0">
                <a:latin typeface="+mn-lt"/>
              </a:rPr>
              <a:t>, </a:t>
            </a:r>
            <a:r>
              <a:rPr lang="el-GR" altLang="el-GR" sz="1800" b="0" dirty="0" smtClean="0">
                <a:latin typeface="+mn-lt"/>
              </a:rPr>
              <a:t>ποντίκι καθώς και εικονικό πληκτρολόγιο για τον χειριστή </a:t>
            </a:r>
            <a:endParaRPr lang="en-US" altLang="el-GR" sz="1800" b="0" dirty="0" smtClean="0">
              <a:latin typeface="+mn-lt"/>
              <a:cs typeface="Times New Roman" pitchFamily="18" charset="0"/>
            </a:endParaRPr>
          </a:p>
          <a:p>
            <a:pPr>
              <a:spcBef>
                <a:spcPct val="0"/>
              </a:spcBef>
              <a:buFontTx/>
              <a:buNone/>
              <a:defRPr/>
            </a:pPr>
            <a:endParaRPr lang="en-US" altLang="el-GR" sz="2400" b="0" dirty="0" smtClean="0"/>
          </a:p>
        </p:txBody>
      </p:sp>
      <p:sp>
        <p:nvSpPr>
          <p:cNvPr id="8" name="Rectangle 7"/>
          <p:cNvSpPr>
            <a:spLocks noChangeArrowheads="1"/>
          </p:cNvSpPr>
          <p:nvPr/>
        </p:nvSpPr>
        <p:spPr bwMode="auto">
          <a:xfrm>
            <a:off x="4427984" y="5008744"/>
            <a:ext cx="4230688" cy="109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defRPr/>
            </a:pPr>
            <a:r>
              <a:rPr lang="el-GR" altLang="el-GR" sz="1800" b="0" dirty="0" smtClean="0">
                <a:latin typeface="+mn-lt"/>
              </a:rPr>
              <a:t>Χρήση ταμπλέτας γραφικών με ασύρματο στυλό με σβηστήρα για χειρόγραφη αποτύπωση πληροφορίας για τον γιατρό</a:t>
            </a:r>
            <a:endParaRPr lang="en-US" altLang="el-GR" b="0" dirty="0" smtClean="0">
              <a:latin typeface="+mn-lt"/>
            </a:endParaRPr>
          </a:p>
        </p:txBody>
      </p:sp>
    </p:spTree>
    <p:extLst>
      <p:ext uri="{BB962C8B-B14F-4D97-AF65-F5344CB8AC3E}">
        <p14:creationId xmlns:p14="http://schemas.microsoft.com/office/powerpoint/2010/main" val="90788484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16632"/>
            <a:ext cx="8216640" cy="762371"/>
          </a:xfrm>
        </p:spPr>
        <p:txBody>
          <a:bodyPr/>
          <a:lstStyle/>
          <a:p>
            <a:r>
              <a:rPr lang="el-GR" altLang="el-GR" sz="2800" dirty="0"/>
              <a:t>Ο γιατρός και ο χειριστής χρησιμοποιούν διαφορετικές περιοχές της ίδιας </a:t>
            </a:r>
            <a:r>
              <a:rPr lang="el-GR" altLang="el-GR" sz="2800" dirty="0" err="1"/>
              <a:t>διεπιφάνειας</a:t>
            </a:r>
            <a:r>
              <a:rPr lang="el-GR" altLang="el-GR" sz="2800" dirty="0"/>
              <a:t> </a:t>
            </a:r>
            <a:endParaRPr lang="el-GR" sz="2800" dirty="0"/>
          </a:p>
        </p:txBody>
      </p:sp>
      <p:sp>
        <p:nvSpPr>
          <p:cNvPr id="3" name="Θέση υποσέλιδου 2"/>
          <p:cNvSpPr>
            <a:spLocks noGrp="1"/>
          </p:cNvSpPr>
          <p:nvPr>
            <p:ph type="ftr" sz="quarter" idx="11"/>
          </p:nvPr>
        </p:nvSpPr>
        <p:spPr/>
        <p:txBody>
          <a:bodyPr/>
          <a:lstStyle/>
          <a:p>
            <a:pPr>
              <a:defRPr/>
            </a:pPr>
            <a:r>
              <a:rPr lang="el-GR" smtClean="0"/>
              <a:t>Εργονομία - ΕΜΠ - Χρηστοκεντρικός Σχεδιασμός</a:t>
            </a:r>
            <a:endParaRPr lang="el-GR" dirty="0" smtClean="0"/>
          </a:p>
        </p:txBody>
      </p:sp>
      <p:sp>
        <p:nvSpPr>
          <p:cNvPr id="4" name="Θέση αριθμού διαφάνειας 3"/>
          <p:cNvSpPr>
            <a:spLocks noGrp="1"/>
          </p:cNvSpPr>
          <p:nvPr>
            <p:ph type="sldNum" sz="quarter" idx="12"/>
          </p:nvPr>
        </p:nvSpPr>
        <p:spPr/>
        <p:txBody>
          <a:bodyPr/>
          <a:lstStyle/>
          <a:p>
            <a:pPr>
              <a:defRPr/>
            </a:pPr>
            <a:fld id="{7C61276D-71F1-435A-8CE3-64760D61488A}" type="slidenum">
              <a:rPr lang="en-GB" smtClean="0"/>
              <a:pPr>
                <a:defRPr/>
              </a:pPr>
              <a:t>79</a:t>
            </a:fld>
            <a:endParaRPr lang="en-GB" dirty="0"/>
          </a:p>
        </p:txBody>
      </p:sp>
      <p:graphicFrame>
        <p:nvGraphicFramePr>
          <p:cNvPr id="8" name="Αντικείμενο 7"/>
          <p:cNvGraphicFramePr>
            <a:graphicFrameLocks noChangeAspect="1"/>
          </p:cNvGraphicFramePr>
          <p:nvPr>
            <p:extLst>
              <p:ext uri="{D42A27DB-BD31-4B8C-83A1-F6EECF244321}">
                <p14:modId xmlns:p14="http://schemas.microsoft.com/office/powerpoint/2010/main" val="286977260"/>
              </p:ext>
            </p:extLst>
          </p:nvPr>
        </p:nvGraphicFramePr>
        <p:xfrm>
          <a:off x="251520" y="1340768"/>
          <a:ext cx="5506592" cy="4104109"/>
        </p:xfrm>
        <a:graphic>
          <a:graphicData uri="http://schemas.openxmlformats.org/presentationml/2006/ole">
            <mc:AlternateContent xmlns:mc="http://schemas.openxmlformats.org/markup-compatibility/2006">
              <mc:Choice xmlns:v="urn:schemas-microsoft-com:vml" Requires="v">
                <p:oleObj spid="_x0000_s20488" r:id="rId3" imgW="3120894" imgH="2340671" progId="CPaint5">
                  <p:embed/>
                </p:oleObj>
              </mc:Choice>
              <mc:Fallback>
                <p:oleObj r:id="rId3" imgW="3120894" imgH="2340671" progId="CPaint5">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340768"/>
                        <a:ext cx="5506592" cy="4104109"/>
                      </a:xfrm>
                      <a:prstGeom prst="rect">
                        <a:avLst/>
                      </a:prstGeom>
                      <a:noFill/>
                      <a:ln>
                        <a:noFill/>
                      </a:ln>
                    </p:spPr>
                  </p:pic>
                </p:oleObj>
              </mc:Fallback>
            </mc:AlternateContent>
          </a:graphicData>
        </a:graphic>
      </p:graphicFrame>
      <p:sp>
        <p:nvSpPr>
          <p:cNvPr id="9" name="Rectangle 3"/>
          <p:cNvSpPr>
            <a:spLocks noChangeArrowheads="1"/>
          </p:cNvSpPr>
          <p:nvPr/>
        </p:nvSpPr>
        <p:spPr bwMode="auto">
          <a:xfrm>
            <a:off x="5893094" y="1340768"/>
            <a:ext cx="29718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tabLst>
                <a:tab pos="7629525" algn="l"/>
              </a:tabLst>
              <a:defRPr sz="3200">
                <a:solidFill>
                  <a:schemeClr val="tx1"/>
                </a:solidFill>
                <a:latin typeface="Times New Roman" pitchFamily="18" charset="0"/>
              </a:defRPr>
            </a:lvl1pPr>
            <a:lvl2pPr marL="742950" indent="-285750" eaLnBrk="0" hangingPunct="0">
              <a:spcBef>
                <a:spcPct val="20000"/>
              </a:spcBef>
              <a:buChar char="–"/>
              <a:tabLst>
                <a:tab pos="7629525" algn="l"/>
              </a:tabLst>
              <a:defRPr sz="2800">
                <a:solidFill>
                  <a:schemeClr val="tx1"/>
                </a:solidFill>
                <a:latin typeface="Times New Roman" pitchFamily="18" charset="0"/>
              </a:defRPr>
            </a:lvl2pPr>
            <a:lvl3pPr marL="1143000" indent="-228600" eaLnBrk="0" hangingPunct="0">
              <a:spcBef>
                <a:spcPct val="20000"/>
              </a:spcBef>
              <a:buChar char="•"/>
              <a:tabLst>
                <a:tab pos="7629525" algn="l"/>
              </a:tabLst>
              <a:defRPr sz="2400">
                <a:solidFill>
                  <a:schemeClr val="tx1"/>
                </a:solidFill>
                <a:latin typeface="Times New Roman" pitchFamily="18" charset="0"/>
              </a:defRPr>
            </a:lvl3pPr>
            <a:lvl4pPr marL="1600200" indent="-228600" eaLnBrk="0" hangingPunct="0">
              <a:spcBef>
                <a:spcPct val="20000"/>
              </a:spcBef>
              <a:buChar char="–"/>
              <a:tabLst>
                <a:tab pos="7629525" algn="l"/>
              </a:tabLst>
              <a:defRPr sz="2000">
                <a:solidFill>
                  <a:schemeClr val="tx1"/>
                </a:solidFill>
                <a:latin typeface="Times New Roman" pitchFamily="18" charset="0"/>
              </a:defRPr>
            </a:lvl4pPr>
            <a:lvl5pPr marL="2057400" indent="-228600" eaLnBrk="0" hangingPunct="0">
              <a:spcBef>
                <a:spcPct val="20000"/>
              </a:spcBef>
              <a:buChar char="»"/>
              <a:tabLst>
                <a:tab pos="7629525" algn="l"/>
              </a:tabLst>
              <a:defRPr sz="2000">
                <a:solidFill>
                  <a:schemeClr val="tx1"/>
                </a:solidFill>
                <a:latin typeface="Times New Roman" pitchFamily="18" charset="0"/>
              </a:defRPr>
            </a:lvl5pPr>
            <a:lvl6pPr marL="2514600" indent="-228600" eaLnBrk="0" fontAlgn="base" hangingPunct="0">
              <a:spcBef>
                <a:spcPct val="20000"/>
              </a:spcBef>
              <a:spcAft>
                <a:spcPct val="0"/>
              </a:spcAft>
              <a:buChar char="»"/>
              <a:tabLst>
                <a:tab pos="7629525" algn="l"/>
              </a:tabLst>
              <a:defRPr sz="2000">
                <a:solidFill>
                  <a:schemeClr val="tx1"/>
                </a:solidFill>
                <a:latin typeface="Times New Roman" pitchFamily="18" charset="0"/>
              </a:defRPr>
            </a:lvl6pPr>
            <a:lvl7pPr marL="2971800" indent="-228600" eaLnBrk="0" fontAlgn="base" hangingPunct="0">
              <a:spcBef>
                <a:spcPct val="20000"/>
              </a:spcBef>
              <a:spcAft>
                <a:spcPct val="0"/>
              </a:spcAft>
              <a:buChar char="»"/>
              <a:tabLst>
                <a:tab pos="7629525" algn="l"/>
              </a:tabLst>
              <a:defRPr sz="2000">
                <a:solidFill>
                  <a:schemeClr val="tx1"/>
                </a:solidFill>
                <a:latin typeface="Times New Roman" pitchFamily="18" charset="0"/>
              </a:defRPr>
            </a:lvl7pPr>
            <a:lvl8pPr marL="3429000" indent="-228600" eaLnBrk="0" fontAlgn="base" hangingPunct="0">
              <a:spcBef>
                <a:spcPct val="20000"/>
              </a:spcBef>
              <a:spcAft>
                <a:spcPct val="0"/>
              </a:spcAft>
              <a:buChar char="»"/>
              <a:tabLst>
                <a:tab pos="7629525" algn="l"/>
              </a:tabLst>
              <a:defRPr sz="2000">
                <a:solidFill>
                  <a:schemeClr val="tx1"/>
                </a:solidFill>
                <a:latin typeface="Times New Roman" pitchFamily="18" charset="0"/>
              </a:defRPr>
            </a:lvl8pPr>
            <a:lvl9pPr marL="3886200" indent="-228600" eaLnBrk="0" fontAlgn="base" hangingPunct="0">
              <a:spcBef>
                <a:spcPct val="20000"/>
              </a:spcBef>
              <a:spcAft>
                <a:spcPct val="0"/>
              </a:spcAft>
              <a:buChar char="»"/>
              <a:tabLst>
                <a:tab pos="7629525" algn="l"/>
              </a:tabLst>
              <a:defRPr sz="2000">
                <a:solidFill>
                  <a:schemeClr val="tx1"/>
                </a:solidFill>
                <a:latin typeface="Times New Roman" pitchFamily="18" charset="0"/>
              </a:defRPr>
            </a:lvl9pPr>
          </a:lstStyle>
          <a:p>
            <a:pPr algn="l">
              <a:spcBef>
                <a:spcPct val="0"/>
              </a:spcBef>
              <a:spcAft>
                <a:spcPts val="0"/>
              </a:spcAft>
              <a:buFontTx/>
              <a:buNone/>
              <a:defRPr/>
            </a:pPr>
            <a:r>
              <a:rPr lang="el-GR" altLang="el-GR" sz="1800" b="0" i="1" dirty="0" smtClean="0">
                <a:latin typeface="+mn-lt"/>
              </a:rPr>
              <a:t>Η </a:t>
            </a:r>
            <a:r>
              <a:rPr lang="el-GR" altLang="el-GR" sz="1800" b="0" i="1" dirty="0" err="1" smtClean="0">
                <a:latin typeface="+mn-lt"/>
              </a:rPr>
              <a:t>διεπιφάνεια</a:t>
            </a:r>
            <a:r>
              <a:rPr lang="el-GR" altLang="el-GR" sz="1800" b="0" i="1" dirty="0" smtClean="0">
                <a:latin typeface="+mn-lt"/>
              </a:rPr>
              <a:t> χωρίζεται σε δύο περιοχές:</a:t>
            </a:r>
          </a:p>
          <a:p>
            <a:pPr algn="l">
              <a:spcBef>
                <a:spcPct val="0"/>
              </a:spcBef>
              <a:spcAft>
                <a:spcPts val="0"/>
              </a:spcAft>
              <a:buFontTx/>
              <a:buNone/>
              <a:defRPr/>
            </a:pPr>
            <a:endParaRPr lang="en-US" altLang="el-GR" sz="1800" b="0" dirty="0" smtClean="0">
              <a:latin typeface="+mn-lt"/>
            </a:endParaRPr>
          </a:p>
          <a:p>
            <a:pPr algn="l">
              <a:spcBef>
                <a:spcPct val="0"/>
              </a:spcBef>
              <a:spcAft>
                <a:spcPts val="0"/>
              </a:spcAft>
              <a:buFontTx/>
              <a:buNone/>
              <a:defRPr/>
            </a:pPr>
            <a:r>
              <a:rPr lang="el-GR" altLang="el-GR" sz="1800" b="0" dirty="0" smtClean="0">
                <a:latin typeface="+mn-lt"/>
              </a:rPr>
              <a:t>Η αριστερή περιοχή χρησιμοποιείται για τις δημογραφικές πληροφορίες</a:t>
            </a:r>
          </a:p>
          <a:p>
            <a:pPr algn="l">
              <a:spcBef>
                <a:spcPct val="0"/>
              </a:spcBef>
              <a:spcAft>
                <a:spcPts val="0"/>
              </a:spcAft>
              <a:buFontTx/>
              <a:buNone/>
              <a:defRPr/>
            </a:pPr>
            <a:endParaRPr lang="en-US" altLang="el-GR" sz="1800" b="0" dirty="0" smtClean="0">
              <a:latin typeface="+mn-lt"/>
            </a:endParaRPr>
          </a:p>
          <a:p>
            <a:pPr algn="l">
              <a:spcBef>
                <a:spcPct val="0"/>
              </a:spcBef>
              <a:spcAft>
                <a:spcPts val="0"/>
              </a:spcAft>
              <a:buFontTx/>
              <a:buNone/>
              <a:defRPr/>
            </a:pPr>
            <a:r>
              <a:rPr lang="el-GR" altLang="el-GR" sz="1800" b="0" dirty="0" smtClean="0">
                <a:latin typeface="+mn-lt"/>
              </a:rPr>
              <a:t>Η δεξιά περιοχή χρησιμοποιείται για τις ιατρικές πληροφορίες</a:t>
            </a:r>
          </a:p>
          <a:p>
            <a:pPr algn="l">
              <a:spcBef>
                <a:spcPct val="0"/>
              </a:spcBef>
              <a:spcAft>
                <a:spcPts val="0"/>
              </a:spcAft>
              <a:buFontTx/>
              <a:buNone/>
              <a:defRPr/>
            </a:pPr>
            <a:r>
              <a:rPr lang="el-GR" altLang="el-GR" sz="1800" b="0" dirty="0" smtClean="0">
                <a:latin typeface="+mn-lt"/>
              </a:rPr>
              <a:t>	</a:t>
            </a:r>
            <a:endParaRPr lang="en-US" altLang="el-GR" sz="1800" b="0" dirty="0" smtClean="0">
              <a:latin typeface="+mn-lt"/>
              <a:cs typeface="Times New Roman" pitchFamily="18" charset="0"/>
            </a:endParaRPr>
          </a:p>
          <a:p>
            <a:pPr algn="l">
              <a:spcBef>
                <a:spcPct val="0"/>
              </a:spcBef>
              <a:spcAft>
                <a:spcPts val="0"/>
              </a:spcAft>
              <a:buFontTx/>
              <a:buNone/>
              <a:defRPr/>
            </a:pPr>
            <a:r>
              <a:rPr lang="el-GR" altLang="el-GR" sz="1800" b="0" dirty="0">
                <a:latin typeface="+mn-lt"/>
              </a:rPr>
              <a:t>Δ</a:t>
            </a:r>
            <a:r>
              <a:rPr lang="el-GR" altLang="el-GR" sz="1800" b="0" dirty="0" smtClean="0">
                <a:latin typeface="+mn-lt"/>
              </a:rPr>
              <a:t>ύο εμπλεκόμενοι εργάζονται στο ίδιο γραφικό περιβάλλον από διαφορετικούς σταθμούς εργασίας (2 φυσικές οθόνες)</a:t>
            </a:r>
            <a:endParaRPr lang="en-US" altLang="el-GR" sz="1800" b="0" dirty="0" smtClean="0">
              <a:latin typeface="+mn-lt"/>
            </a:endParaRPr>
          </a:p>
        </p:txBody>
      </p:sp>
    </p:spTree>
    <p:extLst>
      <p:ext uri="{BB962C8B-B14F-4D97-AF65-F5344CB8AC3E}">
        <p14:creationId xmlns:p14="http://schemas.microsoft.com/office/powerpoint/2010/main" val="32293249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0" y="0"/>
            <a:ext cx="9144000" cy="1058512"/>
          </a:xfrm>
          <a:ln/>
        </p:spPr>
        <p:txBody>
          <a:bodyPr/>
          <a:lstStyle/>
          <a:p>
            <a:pPr marL="0" indent="0">
              <a:lnSpc>
                <a:spcPct val="97000"/>
              </a:lnSpc>
              <a:spcBef>
                <a:spcPts val="0"/>
              </a:spcBef>
              <a:tabLst>
                <a:tab pos="616329" algn="l"/>
                <a:tab pos="718571" algn="l"/>
                <a:tab pos="1133297" algn="l"/>
                <a:tab pos="1548023" algn="l"/>
                <a:tab pos="1962749" algn="l"/>
                <a:tab pos="2377476" algn="l"/>
                <a:tab pos="2792202" algn="l"/>
                <a:tab pos="3206928" algn="l"/>
                <a:tab pos="3621654" algn="l"/>
                <a:tab pos="4036380" algn="l"/>
                <a:tab pos="4451106" algn="l"/>
                <a:tab pos="4865832" algn="l"/>
                <a:tab pos="5280558" algn="l"/>
                <a:tab pos="5695284" algn="l"/>
                <a:tab pos="6110011" algn="l"/>
                <a:tab pos="6524737" algn="l"/>
                <a:tab pos="6939463" algn="l"/>
                <a:tab pos="7354189" algn="l"/>
                <a:tab pos="7768915" algn="l"/>
                <a:tab pos="8183641" algn="l"/>
                <a:tab pos="8598367" algn="l"/>
              </a:tabLst>
            </a:pPr>
            <a:r>
              <a:rPr lang="el-GR" altLang="el-GR" sz="2800" dirty="0"/>
              <a:t>Περιοδικότητα</a:t>
            </a:r>
            <a:r>
              <a:rPr lang="en-US" altLang="el-GR" sz="2800" dirty="0"/>
              <a:t/>
            </a:r>
            <a:br>
              <a:rPr lang="en-US" altLang="el-GR" sz="2800" dirty="0"/>
            </a:br>
            <a:r>
              <a:rPr lang="el-GR" altLang="el-GR" sz="2800" dirty="0"/>
              <a:t>Πόσες και ποιες τιμές έχουν νόημα?</a:t>
            </a:r>
          </a:p>
        </p:txBody>
      </p:sp>
      <p:sp>
        <p:nvSpPr>
          <p:cNvPr id="6146" name="Rectangle 2"/>
          <p:cNvSpPr>
            <a:spLocks noGrp="1" noChangeArrowheads="1"/>
          </p:cNvSpPr>
          <p:nvPr>
            <p:ph type="subTitle" idx="4294967295"/>
          </p:nvPr>
        </p:nvSpPr>
        <p:spPr bwMode="auto">
          <a:xfrm>
            <a:off x="611560" y="836712"/>
            <a:ext cx="7982368" cy="561662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9601" rIns="0" bIns="0" anchor="ctr"/>
          <a:lstStyle/>
          <a:p>
            <a:pPr>
              <a:lnSpc>
                <a:spcPct val="97000"/>
              </a:lnSpc>
              <a:spcBef>
                <a:spcPts val="0"/>
              </a:spcBef>
              <a:tabLst>
                <a:tab pos="616329" algn="l"/>
                <a:tab pos="718571" algn="l"/>
                <a:tab pos="1133297" algn="l"/>
                <a:tab pos="1548023" algn="l"/>
                <a:tab pos="1962749" algn="l"/>
                <a:tab pos="2377476" algn="l"/>
                <a:tab pos="2792202" algn="l"/>
                <a:tab pos="3206928" algn="l"/>
                <a:tab pos="3621654" algn="l"/>
                <a:tab pos="4036380" algn="l"/>
                <a:tab pos="4451106" algn="l"/>
                <a:tab pos="4865832" algn="l"/>
                <a:tab pos="5280558" algn="l"/>
                <a:tab pos="5695284" algn="l"/>
                <a:tab pos="6110011" algn="l"/>
                <a:tab pos="6524737" algn="l"/>
                <a:tab pos="6939463" algn="l"/>
                <a:tab pos="7354189" algn="l"/>
                <a:tab pos="7768915" algn="l"/>
                <a:tab pos="8183641" algn="l"/>
                <a:tab pos="8598367" algn="l"/>
              </a:tabLst>
            </a:pPr>
            <a:r>
              <a:rPr lang="el-GR" altLang="el-GR" sz="2000" b="1" dirty="0" smtClean="0"/>
              <a:t>Φυσικά </a:t>
            </a:r>
            <a:r>
              <a:rPr lang="el-GR" altLang="el-GR" sz="2000" b="1" dirty="0"/>
              <a:t>προσδιορισμένος </a:t>
            </a:r>
            <a:r>
              <a:rPr lang="el-GR" altLang="el-GR" sz="2000" b="1" dirty="0" smtClean="0"/>
              <a:t>χρόνος</a:t>
            </a:r>
            <a:r>
              <a:rPr lang="en-US" altLang="el-GR" sz="2000" b="1" dirty="0" smtClean="0"/>
              <a:t> </a:t>
            </a:r>
            <a:r>
              <a:rPr lang="en-US" altLang="el-GR" sz="2000" dirty="0" smtClean="0"/>
              <a:t>(</a:t>
            </a:r>
            <a:r>
              <a:rPr lang="el-GR" altLang="el-GR" sz="2000" dirty="0" smtClean="0"/>
              <a:t>ανάλογα με τις ανάγκες των φυτών)</a:t>
            </a:r>
          </a:p>
          <a:p>
            <a:pPr marL="0" indent="0">
              <a:lnSpc>
                <a:spcPct val="97000"/>
              </a:lnSpc>
              <a:spcBef>
                <a:spcPts val="0"/>
              </a:spcBef>
              <a:buNone/>
              <a:tabLst>
                <a:tab pos="616329" algn="l"/>
                <a:tab pos="718571" algn="l"/>
                <a:tab pos="1133297" algn="l"/>
                <a:tab pos="1548023" algn="l"/>
                <a:tab pos="1962749" algn="l"/>
                <a:tab pos="2377476" algn="l"/>
                <a:tab pos="2792202" algn="l"/>
                <a:tab pos="3206928" algn="l"/>
                <a:tab pos="3621654" algn="l"/>
                <a:tab pos="4036380" algn="l"/>
                <a:tab pos="4451106" algn="l"/>
                <a:tab pos="4865832" algn="l"/>
                <a:tab pos="5280558" algn="l"/>
                <a:tab pos="5695284" algn="l"/>
                <a:tab pos="6110011" algn="l"/>
                <a:tab pos="6524737" algn="l"/>
                <a:tab pos="6939463" algn="l"/>
                <a:tab pos="7354189" algn="l"/>
                <a:tab pos="7768915" algn="l"/>
                <a:tab pos="8183641" algn="l"/>
                <a:tab pos="8598367" algn="l"/>
              </a:tabLst>
            </a:pPr>
            <a:r>
              <a:rPr lang="el-GR" altLang="el-GR" sz="2000" dirty="0" smtClean="0"/>
              <a:t>	Κάθε 8, 12, 24 ή 48ώρες (άρα βάσει του ημερήσιου κύκλου)</a:t>
            </a:r>
          </a:p>
          <a:p>
            <a:pPr marL="0" indent="0">
              <a:lnSpc>
                <a:spcPct val="97000"/>
              </a:lnSpc>
              <a:spcBef>
                <a:spcPts val="0"/>
              </a:spcBef>
              <a:buNone/>
              <a:tabLst>
                <a:tab pos="616329" algn="l"/>
                <a:tab pos="718571" algn="l"/>
                <a:tab pos="1133297" algn="l"/>
                <a:tab pos="1548023" algn="l"/>
                <a:tab pos="1962749" algn="l"/>
                <a:tab pos="2377476" algn="l"/>
                <a:tab pos="2792202" algn="l"/>
                <a:tab pos="3206928" algn="l"/>
                <a:tab pos="3621654" algn="l"/>
                <a:tab pos="4036380" algn="l"/>
                <a:tab pos="4451106" algn="l"/>
                <a:tab pos="4865832" algn="l"/>
                <a:tab pos="5280558" algn="l"/>
                <a:tab pos="5695284" algn="l"/>
                <a:tab pos="6110011" algn="l"/>
                <a:tab pos="6524737" algn="l"/>
                <a:tab pos="6939463" algn="l"/>
                <a:tab pos="7354189" algn="l"/>
                <a:tab pos="7768915" algn="l"/>
                <a:tab pos="8183641" algn="l"/>
                <a:tab pos="8598367" algn="l"/>
              </a:tabLst>
            </a:pPr>
            <a:r>
              <a:rPr lang="el-GR" altLang="el-GR" sz="2000" dirty="0" smtClean="0"/>
              <a:t>	Πιο συχνά το καλοκαίρι από ότι το χειμώνα (άρα βάσει κλιματολογικών 	συνθηκών)</a:t>
            </a:r>
          </a:p>
          <a:p>
            <a:pPr marL="0" indent="0">
              <a:lnSpc>
                <a:spcPct val="97000"/>
              </a:lnSpc>
              <a:spcBef>
                <a:spcPts val="0"/>
              </a:spcBef>
              <a:buNone/>
              <a:tabLst>
                <a:tab pos="616329" algn="l"/>
                <a:tab pos="718571" algn="l"/>
                <a:tab pos="1133297" algn="l"/>
                <a:tab pos="1548023" algn="l"/>
                <a:tab pos="1962749" algn="l"/>
                <a:tab pos="2377476" algn="l"/>
                <a:tab pos="2792202" algn="l"/>
                <a:tab pos="3206928" algn="l"/>
                <a:tab pos="3621654" algn="l"/>
                <a:tab pos="4036380" algn="l"/>
                <a:tab pos="4451106" algn="l"/>
                <a:tab pos="4865832" algn="l"/>
                <a:tab pos="5280558" algn="l"/>
                <a:tab pos="5695284" algn="l"/>
                <a:tab pos="6110011" algn="l"/>
                <a:tab pos="6524737" algn="l"/>
                <a:tab pos="6939463" algn="l"/>
                <a:tab pos="7354189" algn="l"/>
                <a:tab pos="7768915" algn="l"/>
                <a:tab pos="8183641" algn="l"/>
                <a:tab pos="8598367" algn="l"/>
              </a:tabLst>
            </a:pPr>
            <a:endParaRPr lang="el-GR" altLang="el-GR" sz="2000" dirty="0"/>
          </a:p>
          <a:p>
            <a:pPr>
              <a:lnSpc>
                <a:spcPct val="97000"/>
              </a:lnSpc>
              <a:spcBef>
                <a:spcPts val="0"/>
              </a:spcBef>
              <a:tabLst>
                <a:tab pos="616329" algn="l"/>
                <a:tab pos="718571" algn="l"/>
                <a:tab pos="1133297" algn="l"/>
                <a:tab pos="1548023" algn="l"/>
                <a:tab pos="1962749" algn="l"/>
                <a:tab pos="2377476" algn="l"/>
                <a:tab pos="2792202" algn="l"/>
                <a:tab pos="3206928" algn="l"/>
                <a:tab pos="3621654" algn="l"/>
                <a:tab pos="4036380" algn="l"/>
                <a:tab pos="4451106" algn="l"/>
                <a:tab pos="4865832" algn="l"/>
                <a:tab pos="5280558" algn="l"/>
                <a:tab pos="5695284" algn="l"/>
                <a:tab pos="6110011" algn="l"/>
                <a:tab pos="6524737" algn="l"/>
                <a:tab pos="6939463" algn="l"/>
                <a:tab pos="7354189" algn="l"/>
                <a:tab pos="7768915" algn="l"/>
                <a:tab pos="8183641" algn="l"/>
                <a:tab pos="8598367" algn="l"/>
              </a:tabLst>
            </a:pPr>
            <a:r>
              <a:rPr lang="el-GR" altLang="el-GR" sz="2000" b="1" dirty="0" smtClean="0"/>
              <a:t>Πολιτισμικά προσδιορισμένος χρόνος </a:t>
            </a:r>
            <a:r>
              <a:rPr lang="el-GR" altLang="el-GR" sz="2000" dirty="0" smtClean="0"/>
              <a:t>(ανάλογα με το πολιτισμικό κατεστημένο τις κοινωνικές πρακτικές και τις προσωπικές συνήθειες των χρηστών)</a:t>
            </a:r>
          </a:p>
          <a:p>
            <a:pPr marL="0" indent="0">
              <a:lnSpc>
                <a:spcPct val="97000"/>
              </a:lnSpc>
              <a:spcBef>
                <a:spcPts val="0"/>
              </a:spcBef>
              <a:buNone/>
              <a:tabLst>
                <a:tab pos="616329" algn="l"/>
                <a:tab pos="718571" algn="l"/>
                <a:tab pos="1133297" algn="l"/>
                <a:tab pos="1548023" algn="l"/>
                <a:tab pos="1962749" algn="l"/>
                <a:tab pos="2377476" algn="l"/>
                <a:tab pos="2792202" algn="l"/>
                <a:tab pos="3206928" algn="l"/>
                <a:tab pos="3621654" algn="l"/>
                <a:tab pos="4036380" algn="l"/>
                <a:tab pos="4451106" algn="l"/>
                <a:tab pos="4865832" algn="l"/>
                <a:tab pos="5280558" algn="l"/>
                <a:tab pos="5695284" algn="l"/>
                <a:tab pos="6110011" algn="l"/>
                <a:tab pos="6524737" algn="l"/>
                <a:tab pos="6939463" algn="l"/>
                <a:tab pos="7354189" algn="l"/>
                <a:tab pos="7768915" algn="l"/>
                <a:tab pos="8183641" algn="l"/>
                <a:tab pos="8598367" algn="l"/>
              </a:tabLst>
            </a:pPr>
            <a:r>
              <a:rPr lang="el-GR" altLang="el-GR" sz="2000" dirty="0"/>
              <a:t>	</a:t>
            </a:r>
            <a:r>
              <a:rPr lang="el-GR" altLang="el-GR" sz="2000" dirty="0" smtClean="0"/>
              <a:t>1 φορά την εβδομάδα</a:t>
            </a:r>
          </a:p>
          <a:p>
            <a:pPr marL="0" indent="0">
              <a:lnSpc>
                <a:spcPct val="97000"/>
              </a:lnSpc>
              <a:spcBef>
                <a:spcPts val="0"/>
              </a:spcBef>
              <a:buNone/>
              <a:tabLst>
                <a:tab pos="616329" algn="l"/>
                <a:tab pos="718571" algn="l"/>
                <a:tab pos="1133297" algn="l"/>
                <a:tab pos="1548023" algn="l"/>
                <a:tab pos="1962749" algn="l"/>
                <a:tab pos="2377476" algn="l"/>
                <a:tab pos="2792202" algn="l"/>
                <a:tab pos="3206928" algn="l"/>
                <a:tab pos="3621654" algn="l"/>
                <a:tab pos="4036380" algn="l"/>
                <a:tab pos="4451106" algn="l"/>
                <a:tab pos="4865832" algn="l"/>
                <a:tab pos="5280558" algn="l"/>
                <a:tab pos="5695284" algn="l"/>
                <a:tab pos="6110011" algn="l"/>
                <a:tab pos="6524737" algn="l"/>
                <a:tab pos="6939463" algn="l"/>
                <a:tab pos="7354189" algn="l"/>
                <a:tab pos="7768915" algn="l"/>
                <a:tab pos="8183641" algn="l"/>
                <a:tab pos="8598367" algn="l"/>
              </a:tabLst>
            </a:pPr>
            <a:r>
              <a:rPr lang="el-GR" altLang="el-GR" sz="2000" dirty="0"/>
              <a:t>	</a:t>
            </a:r>
            <a:r>
              <a:rPr lang="el-GR" altLang="el-GR" sz="2000" dirty="0" smtClean="0"/>
              <a:t>Κάθε βράδυ εκτός </a:t>
            </a:r>
            <a:r>
              <a:rPr lang="el-GR" altLang="el-GR" sz="2000" dirty="0" err="1" smtClean="0"/>
              <a:t>σαβ</a:t>
            </a:r>
            <a:r>
              <a:rPr lang="el-GR" altLang="el-GR" sz="2000" dirty="0" smtClean="0"/>
              <a:t>/κου (που έχω κόσμο στο μπαλκόνι)</a:t>
            </a:r>
          </a:p>
          <a:p>
            <a:pPr marL="0" indent="0">
              <a:lnSpc>
                <a:spcPct val="97000"/>
              </a:lnSpc>
              <a:spcBef>
                <a:spcPts val="0"/>
              </a:spcBef>
              <a:buNone/>
              <a:tabLst>
                <a:tab pos="616329" algn="l"/>
                <a:tab pos="718571" algn="l"/>
                <a:tab pos="1133297" algn="l"/>
                <a:tab pos="1548023" algn="l"/>
                <a:tab pos="1962749" algn="l"/>
                <a:tab pos="2377476" algn="l"/>
                <a:tab pos="2792202" algn="l"/>
                <a:tab pos="3206928" algn="l"/>
                <a:tab pos="3621654" algn="l"/>
                <a:tab pos="4036380" algn="l"/>
                <a:tab pos="4451106" algn="l"/>
                <a:tab pos="4865832" algn="l"/>
                <a:tab pos="5280558" algn="l"/>
                <a:tab pos="5695284" algn="l"/>
                <a:tab pos="6110011" algn="l"/>
                <a:tab pos="6524737" algn="l"/>
                <a:tab pos="6939463" algn="l"/>
                <a:tab pos="7354189" algn="l"/>
                <a:tab pos="7768915" algn="l"/>
                <a:tab pos="8183641" algn="l"/>
                <a:tab pos="8598367" algn="l"/>
              </a:tabLst>
            </a:pPr>
            <a:r>
              <a:rPr lang="el-GR" altLang="el-GR" sz="2000" dirty="0" smtClean="0"/>
              <a:t>	Τον μήνα Αύγουστο (που λείπω)</a:t>
            </a:r>
          </a:p>
          <a:p>
            <a:pPr marL="0" indent="0">
              <a:lnSpc>
                <a:spcPct val="97000"/>
              </a:lnSpc>
              <a:spcBef>
                <a:spcPts val="0"/>
              </a:spcBef>
              <a:buNone/>
              <a:tabLst>
                <a:tab pos="616329" algn="l"/>
                <a:tab pos="718571" algn="l"/>
                <a:tab pos="1133297" algn="l"/>
                <a:tab pos="1548023" algn="l"/>
                <a:tab pos="1962749" algn="l"/>
                <a:tab pos="2377476" algn="l"/>
                <a:tab pos="2792202" algn="l"/>
                <a:tab pos="3206928" algn="l"/>
                <a:tab pos="3621654" algn="l"/>
                <a:tab pos="4036380" algn="l"/>
                <a:tab pos="4451106" algn="l"/>
                <a:tab pos="4865832" algn="l"/>
                <a:tab pos="5280558" algn="l"/>
                <a:tab pos="5695284" algn="l"/>
                <a:tab pos="6110011" algn="l"/>
                <a:tab pos="6524737" algn="l"/>
                <a:tab pos="6939463" algn="l"/>
                <a:tab pos="7354189" algn="l"/>
                <a:tab pos="7768915" algn="l"/>
                <a:tab pos="8183641" algn="l"/>
                <a:tab pos="8598367" algn="l"/>
              </a:tabLst>
            </a:pPr>
            <a:r>
              <a:rPr lang="el-GR" altLang="el-GR" sz="2000" dirty="0"/>
              <a:t>	</a:t>
            </a:r>
            <a:r>
              <a:rPr lang="el-GR" altLang="el-GR" sz="2000" dirty="0" smtClean="0"/>
              <a:t> </a:t>
            </a:r>
          </a:p>
        </p:txBody>
      </p:sp>
      <p:sp>
        <p:nvSpPr>
          <p:cNvPr id="3" name="Θέση υποσέλιδου 2"/>
          <p:cNvSpPr>
            <a:spLocks noGrp="1"/>
          </p:cNvSpPr>
          <p:nvPr>
            <p:ph type="ftr" sz="quarter" idx="11"/>
          </p:nvPr>
        </p:nvSpPr>
        <p:spPr/>
        <p:txBody>
          <a:bodyPr/>
          <a:lstStyle/>
          <a:p>
            <a:pPr>
              <a:defRPr/>
            </a:pPr>
            <a:r>
              <a:rPr lang="el-GR" smtClean="0">
                <a:solidFill>
                  <a:srgbClr val="4D4D4D">
                    <a:tint val="75000"/>
                  </a:srgbClr>
                </a:solidFill>
              </a:rPr>
              <a:t>Εργονομία - ΕΜΠ - Χρηστοκεντρικός Σχεδιασμός</a:t>
            </a:r>
            <a:endParaRPr lang="el-GR" dirty="0" smtClean="0">
              <a:solidFill>
                <a:srgbClr val="4D4D4D">
                  <a:tint val="75000"/>
                </a:srgbClr>
              </a:solidFill>
            </a:endParaRPr>
          </a:p>
        </p:txBody>
      </p:sp>
      <p:sp>
        <p:nvSpPr>
          <p:cNvPr id="5" name="Θέση αριθμού διαφάνειας 4"/>
          <p:cNvSpPr>
            <a:spLocks noGrp="1"/>
          </p:cNvSpPr>
          <p:nvPr>
            <p:ph type="sldNum" sz="quarter" idx="12"/>
          </p:nvPr>
        </p:nvSpPr>
        <p:spPr/>
        <p:txBody>
          <a:bodyPr/>
          <a:lstStyle/>
          <a:p>
            <a:pPr>
              <a:defRPr/>
            </a:pPr>
            <a:fld id="{7C61276D-71F1-435A-8CE3-64760D61488A}" type="slidenum">
              <a:rPr lang="en-GB" smtClean="0">
                <a:solidFill>
                  <a:srgbClr val="4D4D4D">
                    <a:tint val="75000"/>
                  </a:srgbClr>
                </a:solidFill>
              </a:rPr>
              <a:pPr>
                <a:defRPr/>
              </a:pPr>
              <a:t>8</a:t>
            </a:fld>
            <a:endParaRPr lang="en-GB" dirty="0">
              <a:solidFill>
                <a:srgbClr val="4D4D4D">
                  <a:tint val="75000"/>
                </a:srgbClr>
              </a:solidFill>
            </a:endParaRPr>
          </a:p>
        </p:txBody>
      </p:sp>
    </p:spTree>
    <p:extLst>
      <p:ext uri="{BB962C8B-B14F-4D97-AF65-F5344CB8AC3E}">
        <p14:creationId xmlns:p14="http://schemas.microsoft.com/office/powerpoint/2010/main" val="375613394"/>
      </p:ext>
    </p:extLst>
  </p:cSld>
  <p:clrMapOvr>
    <a:masterClrMapping/>
  </p:clrMapOvr>
  <p:transition spd="med"/>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l-GR" smtClean="0"/>
              <a:t>Εργονομία - ΕΜΠ - Χρηστοκεντρικός Σχεδιασμός</a:t>
            </a:r>
            <a:endParaRPr lang="el-GR" dirty="0" smtClean="0"/>
          </a:p>
        </p:txBody>
      </p:sp>
      <p:sp>
        <p:nvSpPr>
          <p:cNvPr id="3" name="Slide Number Placeholder 2"/>
          <p:cNvSpPr>
            <a:spLocks noGrp="1"/>
          </p:cNvSpPr>
          <p:nvPr>
            <p:ph type="sldNum" sz="quarter" idx="12"/>
          </p:nvPr>
        </p:nvSpPr>
        <p:spPr/>
        <p:txBody>
          <a:bodyPr/>
          <a:lstStyle/>
          <a:p>
            <a:pPr>
              <a:defRPr/>
            </a:pPr>
            <a:fld id="{7C61276D-71F1-435A-8CE3-64760D61488A}" type="slidenum">
              <a:rPr lang="en-GB" smtClean="0"/>
              <a:pPr>
                <a:defRPr/>
              </a:pPr>
              <a:t>80</a:t>
            </a:fld>
            <a:endParaRPr lang="en-GB" dirty="0"/>
          </a:p>
        </p:txBody>
      </p:sp>
      <p:pic>
        <p:nvPicPr>
          <p:cNvPr id="112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412776"/>
            <a:ext cx="5473939"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Object 3"/>
          <p:cNvGraphicFramePr>
            <a:graphicFrameLocks noChangeAspect="1"/>
          </p:cNvGraphicFramePr>
          <p:nvPr>
            <p:extLst>
              <p:ext uri="{D42A27DB-BD31-4B8C-83A1-F6EECF244321}">
                <p14:modId xmlns:p14="http://schemas.microsoft.com/office/powerpoint/2010/main" val="1080673029"/>
              </p:ext>
            </p:extLst>
          </p:nvPr>
        </p:nvGraphicFramePr>
        <p:xfrm>
          <a:off x="755576" y="1413545"/>
          <a:ext cx="5507038" cy="4103687"/>
        </p:xfrm>
        <a:graphic>
          <a:graphicData uri="http://schemas.openxmlformats.org/presentationml/2006/ole">
            <mc:AlternateContent xmlns:mc="http://schemas.openxmlformats.org/markup-compatibility/2006">
              <mc:Choice xmlns:v="urn:schemas-microsoft-com:vml" Requires="v">
                <p:oleObj spid="_x0000_s21511" r:id="rId4" imgW="3120894" imgH="2340671" progId="CPaint5">
                  <p:embed/>
                </p:oleObj>
              </mc:Choice>
              <mc:Fallback>
                <p:oleObj r:id="rId4" imgW="3120894" imgH="2340671" progId="CPaint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76" y="1413545"/>
                        <a:ext cx="5507038"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 name="Picture 8" descr="C:\Users\Kostas\Desktop\keyboard-designs-medico.png"/>
          <p:cNvPicPr>
            <a:picLocks noChangeAspect="1" noChangeArrowheads="1"/>
          </p:cNvPicPr>
          <p:nvPr/>
        </p:nvPicPr>
        <p:blipFill rotWithShape="1">
          <a:blip r:embed="rId6">
            <a:extLst>
              <a:ext uri="{28A0092B-C50C-407E-A947-70E740481C1C}">
                <a14:useLocalDpi xmlns:a14="http://schemas.microsoft.com/office/drawing/2010/main" val="0"/>
              </a:ext>
            </a:extLst>
          </a:blip>
          <a:srcRect l="7157" t="24015" r="52503" b="21607"/>
          <a:stretch/>
        </p:blipFill>
        <p:spPr bwMode="auto">
          <a:xfrm>
            <a:off x="2627784" y="2733419"/>
            <a:ext cx="17240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576" y="1412776"/>
            <a:ext cx="5488062" cy="4128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Τίτλος 1"/>
          <p:cNvSpPr txBox="1">
            <a:spLocks/>
          </p:cNvSpPr>
          <p:nvPr/>
        </p:nvSpPr>
        <p:spPr>
          <a:xfrm>
            <a:off x="467544" y="116632"/>
            <a:ext cx="8216640" cy="762371"/>
          </a:xfrm>
          <a:prstGeom prst="rect">
            <a:avLst/>
          </a:prstGeom>
        </p:spPr>
        <p:txBody>
          <a:bodyPr/>
          <a:lstStyle>
            <a:lvl1pPr algn="ctr" rtl="0" eaLnBrk="0" fontAlgn="base" hangingPunct="0">
              <a:spcBef>
                <a:spcPct val="0"/>
              </a:spcBef>
              <a:spcAft>
                <a:spcPct val="0"/>
              </a:spcAft>
              <a:defRPr sz="3200" b="1" kern="1200">
                <a:solidFill>
                  <a:schemeClr val="tx1"/>
                </a:solidFill>
                <a:latin typeface="+mn-lt"/>
                <a:ea typeface="+mj-ea"/>
                <a:cs typeface="+mj-cs"/>
              </a:defRPr>
            </a:lvl1pPr>
            <a:lvl2pPr algn="ctr" rtl="0" eaLnBrk="0" fontAlgn="base" hangingPunct="0">
              <a:spcBef>
                <a:spcPct val="0"/>
              </a:spcBef>
              <a:spcAft>
                <a:spcPct val="0"/>
              </a:spcAft>
              <a:defRPr sz="3200" b="1">
                <a:solidFill>
                  <a:schemeClr val="tx1"/>
                </a:solidFill>
                <a:latin typeface="CF Din" pitchFamily="2" charset="0"/>
              </a:defRPr>
            </a:lvl2pPr>
            <a:lvl3pPr algn="ctr" rtl="0" eaLnBrk="0" fontAlgn="base" hangingPunct="0">
              <a:spcBef>
                <a:spcPct val="0"/>
              </a:spcBef>
              <a:spcAft>
                <a:spcPct val="0"/>
              </a:spcAft>
              <a:defRPr sz="3200" b="1">
                <a:solidFill>
                  <a:schemeClr val="tx1"/>
                </a:solidFill>
                <a:latin typeface="CF Din" pitchFamily="2" charset="0"/>
              </a:defRPr>
            </a:lvl3pPr>
            <a:lvl4pPr algn="ctr" rtl="0" eaLnBrk="0" fontAlgn="base" hangingPunct="0">
              <a:spcBef>
                <a:spcPct val="0"/>
              </a:spcBef>
              <a:spcAft>
                <a:spcPct val="0"/>
              </a:spcAft>
              <a:defRPr sz="3200" b="1">
                <a:solidFill>
                  <a:schemeClr val="tx1"/>
                </a:solidFill>
                <a:latin typeface="CF Din" pitchFamily="2" charset="0"/>
              </a:defRPr>
            </a:lvl4pPr>
            <a:lvl5pPr algn="ctr" rtl="0" eaLnBrk="0" fontAlgn="base" hangingPunct="0">
              <a:spcBef>
                <a:spcPct val="0"/>
              </a:spcBef>
              <a:spcAft>
                <a:spcPct val="0"/>
              </a:spcAft>
              <a:defRPr sz="3200" b="1">
                <a:solidFill>
                  <a:schemeClr val="tx1"/>
                </a:solidFill>
                <a:latin typeface="CF Din" pitchFamily="2" charset="0"/>
              </a:defRPr>
            </a:lvl5pPr>
            <a:lvl6pPr marL="457200" algn="ctr" rtl="0" eaLnBrk="1" fontAlgn="base" hangingPunct="1">
              <a:spcBef>
                <a:spcPct val="0"/>
              </a:spcBef>
              <a:spcAft>
                <a:spcPct val="0"/>
              </a:spcAft>
              <a:defRPr sz="3200" b="1">
                <a:solidFill>
                  <a:schemeClr val="tx1"/>
                </a:solidFill>
                <a:latin typeface="CF Din" pitchFamily="2" charset="0"/>
              </a:defRPr>
            </a:lvl6pPr>
            <a:lvl7pPr marL="914400" algn="ctr" rtl="0" eaLnBrk="1" fontAlgn="base" hangingPunct="1">
              <a:spcBef>
                <a:spcPct val="0"/>
              </a:spcBef>
              <a:spcAft>
                <a:spcPct val="0"/>
              </a:spcAft>
              <a:defRPr sz="3200" b="1">
                <a:solidFill>
                  <a:schemeClr val="tx1"/>
                </a:solidFill>
                <a:latin typeface="CF Din" pitchFamily="2" charset="0"/>
              </a:defRPr>
            </a:lvl7pPr>
            <a:lvl8pPr marL="1371600" algn="ctr" rtl="0" eaLnBrk="1" fontAlgn="base" hangingPunct="1">
              <a:spcBef>
                <a:spcPct val="0"/>
              </a:spcBef>
              <a:spcAft>
                <a:spcPct val="0"/>
              </a:spcAft>
              <a:defRPr sz="3200" b="1">
                <a:solidFill>
                  <a:schemeClr val="tx1"/>
                </a:solidFill>
                <a:latin typeface="CF Din" pitchFamily="2" charset="0"/>
              </a:defRPr>
            </a:lvl8pPr>
            <a:lvl9pPr marL="1828800" algn="ctr" rtl="0" eaLnBrk="1" fontAlgn="base" hangingPunct="1">
              <a:spcBef>
                <a:spcPct val="0"/>
              </a:spcBef>
              <a:spcAft>
                <a:spcPct val="0"/>
              </a:spcAft>
              <a:defRPr sz="3200" b="1">
                <a:solidFill>
                  <a:schemeClr val="tx1"/>
                </a:solidFill>
                <a:latin typeface="CF Din" pitchFamily="2" charset="0"/>
              </a:defRPr>
            </a:lvl9pPr>
          </a:lstStyle>
          <a:p>
            <a:r>
              <a:rPr lang="el-GR" sz="2800" dirty="0" smtClean="0"/>
              <a:t>Σταθερή </a:t>
            </a:r>
            <a:r>
              <a:rPr lang="el-GR" sz="2800" dirty="0" err="1" smtClean="0"/>
              <a:t>διεπιφάνεια</a:t>
            </a:r>
            <a:r>
              <a:rPr lang="el-GR" sz="2800" dirty="0" smtClean="0"/>
              <a:t> με πολλές λειτουργίες </a:t>
            </a:r>
            <a:endParaRPr lang="el-GR" sz="2800" dirty="0"/>
          </a:p>
        </p:txBody>
      </p:sp>
      <p:sp>
        <p:nvSpPr>
          <p:cNvPr id="7" name="TextBox 6"/>
          <p:cNvSpPr txBox="1"/>
          <p:nvPr/>
        </p:nvSpPr>
        <p:spPr>
          <a:xfrm>
            <a:off x="6660232" y="1628800"/>
            <a:ext cx="2088232" cy="707886"/>
          </a:xfrm>
          <a:prstGeom prst="rect">
            <a:avLst/>
          </a:prstGeom>
          <a:noFill/>
        </p:spPr>
        <p:txBody>
          <a:bodyPr wrap="square" rtlCol="0">
            <a:spAutoFit/>
          </a:bodyPr>
          <a:lstStyle/>
          <a:p>
            <a:pPr algn="l"/>
            <a:r>
              <a:rPr lang="el-GR" sz="2000" b="0" dirty="0" smtClean="0">
                <a:solidFill>
                  <a:schemeClr val="tx1"/>
                </a:solidFill>
                <a:latin typeface="+mn-lt"/>
              </a:rPr>
              <a:t>1. Κατάσταση αναμονής</a:t>
            </a:r>
            <a:endParaRPr lang="fr-FR" sz="2000" b="0" dirty="0">
              <a:solidFill>
                <a:schemeClr val="tx1"/>
              </a:solidFill>
              <a:latin typeface="+mn-lt"/>
            </a:endParaRPr>
          </a:p>
        </p:txBody>
      </p:sp>
      <p:sp>
        <p:nvSpPr>
          <p:cNvPr id="13" name="TextBox 12"/>
          <p:cNvSpPr txBox="1"/>
          <p:nvPr/>
        </p:nvSpPr>
        <p:spPr>
          <a:xfrm>
            <a:off x="6660232" y="2577098"/>
            <a:ext cx="2088232" cy="400110"/>
          </a:xfrm>
          <a:prstGeom prst="rect">
            <a:avLst/>
          </a:prstGeom>
          <a:noFill/>
        </p:spPr>
        <p:txBody>
          <a:bodyPr wrap="square" rtlCol="0">
            <a:spAutoFit/>
          </a:bodyPr>
          <a:lstStyle/>
          <a:p>
            <a:pPr algn="l"/>
            <a:r>
              <a:rPr lang="el-GR" sz="2000" b="0" dirty="0" smtClean="0">
                <a:solidFill>
                  <a:schemeClr val="tx1"/>
                </a:solidFill>
                <a:latin typeface="+mn-lt"/>
              </a:rPr>
              <a:t>2. Κλήση ανοικτή</a:t>
            </a:r>
            <a:endParaRPr lang="fr-FR" sz="2000" b="0" dirty="0">
              <a:solidFill>
                <a:schemeClr val="tx1"/>
              </a:solidFill>
              <a:latin typeface="+mn-lt"/>
            </a:endParaRPr>
          </a:p>
        </p:txBody>
      </p:sp>
      <p:sp>
        <p:nvSpPr>
          <p:cNvPr id="14" name="TextBox 13"/>
          <p:cNvSpPr txBox="1"/>
          <p:nvPr/>
        </p:nvSpPr>
        <p:spPr>
          <a:xfrm>
            <a:off x="6660232" y="3284984"/>
            <a:ext cx="2088232" cy="1015663"/>
          </a:xfrm>
          <a:prstGeom prst="rect">
            <a:avLst/>
          </a:prstGeom>
          <a:noFill/>
        </p:spPr>
        <p:txBody>
          <a:bodyPr wrap="square" rtlCol="0">
            <a:spAutoFit/>
          </a:bodyPr>
          <a:lstStyle/>
          <a:p>
            <a:pPr algn="l"/>
            <a:r>
              <a:rPr lang="el-GR" sz="2000" b="0" dirty="0" smtClean="0">
                <a:solidFill>
                  <a:schemeClr val="tx1"/>
                </a:solidFill>
                <a:latin typeface="+mn-lt"/>
              </a:rPr>
              <a:t>3. Εικονικό πληκτρολόγιο γιατρού</a:t>
            </a:r>
            <a:endParaRPr lang="fr-FR" sz="2000" b="0" dirty="0">
              <a:solidFill>
                <a:schemeClr val="tx1"/>
              </a:solidFill>
              <a:latin typeface="+mn-lt"/>
            </a:endParaRPr>
          </a:p>
        </p:txBody>
      </p:sp>
      <p:sp>
        <p:nvSpPr>
          <p:cNvPr id="15" name="TextBox 14"/>
          <p:cNvSpPr txBox="1"/>
          <p:nvPr/>
        </p:nvSpPr>
        <p:spPr>
          <a:xfrm>
            <a:off x="6660232" y="4496901"/>
            <a:ext cx="2088232" cy="707886"/>
          </a:xfrm>
          <a:prstGeom prst="rect">
            <a:avLst/>
          </a:prstGeom>
          <a:noFill/>
        </p:spPr>
        <p:txBody>
          <a:bodyPr wrap="square" rtlCol="0">
            <a:spAutoFit/>
          </a:bodyPr>
          <a:lstStyle/>
          <a:p>
            <a:pPr algn="l"/>
            <a:r>
              <a:rPr lang="el-GR" sz="2000" b="0" dirty="0" smtClean="0">
                <a:solidFill>
                  <a:schemeClr val="tx1"/>
                </a:solidFill>
                <a:latin typeface="+mn-lt"/>
              </a:rPr>
              <a:t>4. Τεκμηρίωση περιστατικού</a:t>
            </a:r>
            <a:endParaRPr lang="fr-FR" sz="2000" b="0" dirty="0">
              <a:solidFill>
                <a:schemeClr val="tx1"/>
              </a:solidFill>
              <a:latin typeface="+mn-lt"/>
            </a:endParaRPr>
          </a:p>
        </p:txBody>
      </p:sp>
    </p:spTree>
    <p:extLst>
      <p:ext uri="{BB962C8B-B14F-4D97-AF65-F5344CB8AC3E}">
        <p14:creationId xmlns:p14="http://schemas.microsoft.com/office/powerpoint/2010/main" val="7762476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270"/>
                                        </p:tgtEl>
                                        <p:attrNameLst>
                                          <p:attrName>style.visibility</p:attrName>
                                        </p:attrNameLst>
                                      </p:cBhvr>
                                      <p:to>
                                        <p:strVal val="visible"/>
                                      </p:to>
                                    </p:set>
                                    <p:animEffect transition="in" filter="fade">
                                      <p:cBhvr>
                                        <p:cTn id="23" dur="500"/>
                                        <p:tgtEl>
                                          <p:spTgt spid="1127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88640"/>
            <a:ext cx="8216640" cy="936104"/>
          </a:xfrm>
        </p:spPr>
        <p:txBody>
          <a:bodyPr/>
          <a:lstStyle/>
          <a:p>
            <a:r>
              <a:rPr lang="el-GR" altLang="el-GR" sz="2400" dirty="0"/>
              <a:t>Η πληροφορία που αποτελεί αντικείμενο επεξεργασίας από το σύστημα εισάγεται αλφαριθμητικά ενώ η πληροφορία που επεξεργάζονται οι γιατροί αποτυπώνεται γραφικά</a:t>
            </a:r>
            <a:endParaRPr lang="el-GR" sz="2400" dirty="0"/>
          </a:p>
        </p:txBody>
      </p:sp>
      <p:sp>
        <p:nvSpPr>
          <p:cNvPr id="3" name="Θέση υποσέλιδου 2"/>
          <p:cNvSpPr>
            <a:spLocks noGrp="1"/>
          </p:cNvSpPr>
          <p:nvPr>
            <p:ph type="ftr" sz="quarter" idx="11"/>
          </p:nvPr>
        </p:nvSpPr>
        <p:spPr/>
        <p:txBody>
          <a:bodyPr/>
          <a:lstStyle/>
          <a:p>
            <a:pPr>
              <a:defRPr/>
            </a:pPr>
            <a:r>
              <a:rPr lang="el-GR" smtClean="0"/>
              <a:t>Εργονομία - ΕΜΠ - Χρηστοκεντρικός Σχεδιασμός</a:t>
            </a:r>
            <a:endParaRPr lang="el-GR" dirty="0" smtClean="0"/>
          </a:p>
        </p:txBody>
      </p:sp>
      <p:sp>
        <p:nvSpPr>
          <p:cNvPr id="4" name="Θέση αριθμού διαφάνειας 3"/>
          <p:cNvSpPr>
            <a:spLocks noGrp="1"/>
          </p:cNvSpPr>
          <p:nvPr>
            <p:ph type="sldNum" sz="quarter" idx="12"/>
          </p:nvPr>
        </p:nvSpPr>
        <p:spPr/>
        <p:txBody>
          <a:bodyPr/>
          <a:lstStyle/>
          <a:p>
            <a:pPr>
              <a:defRPr/>
            </a:pPr>
            <a:fld id="{7C61276D-71F1-435A-8CE3-64760D61488A}" type="slidenum">
              <a:rPr lang="en-GB" smtClean="0"/>
              <a:pPr>
                <a:defRPr/>
              </a:pPr>
              <a:t>81</a:t>
            </a:fld>
            <a:endParaRPr lang="en-GB" dirty="0"/>
          </a:p>
        </p:txBody>
      </p:sp>
      <p:graphicFrame>
        <p:nvGraphicFramePr>
          <p:cNvPr id="6" name="Object 4"/>
          <p:cNvGraphicFramePr>
            <a:graphicFrameLocks noChangeAspect="1"/>
          </p:cNvGraphicFramePr>
          <p:nvPr>
            <p:extLst>
              <p:ext uri="{D42A27DB-BD31-4B8C-83A1-F6EECF244321}">
                <p14:modId xmlns:p14="http://schemas.microsoft.com/office/powerpoint/2010/main" val="1609313371"/>
              </p:ext>
            </p:extLst>
          </p:nvPr>
        </p:nvGraphicFramePr>
        <p:xfrm>
          <a:off x="322943" y="1340768"/>
          <a:ext cx="4273760" cy="3216868"/>
        </p:xfrm>
        <a:graphic>
          <a:graphicData uri="http://schemas.openxmlformats.org/presentationml/2006/ole">
            <mc:AlternateContent xmlns:mc="http://schemas.openxmlformats.org/markup-compatibility/2006">
              <mc:Choice xmlns:v="urn:schemas-microsoft-com:vml" Requires="v">
                <p:oleObj spid="_x0000_s22535" r:id="rId3" imgW="3111751" imgH="2340671" progId="CPaint5">
                  <p:embed/>
                </p:oleObj>
              </mc:Choice>
              <mc:Fallback>
                <p:oleObj r:id="rId3" imgW="3111751" imgH="2340671" progId="CPaint5">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943" y="1340768"/>
                        <a:ext cx="4273760" cy="3216868"/>
                      </a:xfrm>
                      <a:prstGeom prst="rect">
                        <a:avLst/>
                      </a:prstGeom>
                      <a:noFill/>
                      <a:ln>
                        <a:noFill/>
                      </a:ln>
                    </p:spPr>
                  </p:pic>
                </p:oleObj>
              </mc:Fallback>
            </mc:AlternateContent>
          </a:graphicData>
        </a:graphic>
      </p:graphicFrame>
      <p:sp>
        <p:nvSpPr>
          <p:cNvPr id="7" name="Rectangle 6"/>
          <p:cNvSpPr>
            <a:spLocks noChangeArrowheads="1"/>
          </p:cNvSpPr>
          <p:nvPr/>
        </p:nvSpPr>
        <p:spPr bwMode="auto">
          <a:xfrm>
            <a:off x="4643437" y="1321833"/>
            <a:ext cx="4393059" cy="3305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l">
              <a:spcBef>
                <a:spcPct val="50000"/>
              </a:spcBef>
              <a:buFontTx/>
              <a:buNone/>
              <a:defRPr/>
            </a:pPr>
            <a:r>
              <a:rPr lang="el-GR" altLang="el-GR" sz="1800" b="0" i="1" dirty="0" smtClean="0">
                <a:latin typeface="+mn-lt"/>
              </a:rPr>
              <a:t>Διαχωρισμός της ιατρικής πληροφορίας σε δύο διακριτές ομάδες</a:t>
            </a:r>
            <a:r>
              <a:rPr lang="el-GR" altLang="el-GR" sz="1800" b="0" dirty="0" smtClean="0">
                <a:latin typeface="+mn-lt"/>
              </a:rPr>
              <a:t>:</a:t>
            </a:r>
            <a:endParaRPr lang="en-US" altLang="el-GR" sz="1800" b="0" dirty="0" smtClean="0">
              <a:latin typeface="+mn-lt"/>
              <a:cs typeface="Times New Roman" pitchFamily="18" charset="0"/>
            </a:endParaRPr>
          </a:p>
          <a:p>
            <a:pPr algn="l">
              <a:spcBef>
                <a:spcPct val="50000"/>
              </a:spcBef>
              <a:buFontTx/>
              <a:buNone/>
              <a:defRPr/>
            </a:pPr>
            <a:r>
              <a:rPr lang="el-GR" altLang="el-GR" sz="1800" b="0" dirty="0" smtClean="0">
                <a:latin typeface="+mn-lt"/>
              </a:rPr>
              <a:t>(i</a:t>
            </a:r>
            <a:r>
              <a:rPr lang="el-GR" altLang="el-GR" sz="1800" b="0" dirty="0">
                <a:latin typeface="+mn-lt"/>
              </a:rPr>
              <a:t>) </a:t>
            </a:r>
            <a:r>
              <a:rPr lang="el-GR" altLang="el-GR" sz="1800" dirty="0">
                <a:latin typeface="+mn-lt"/>
              </a:rPr>
              <a:t>Τυποποιημένες ιατρικές πληροφορίες για στατιστική </a:t>
            </a:r>
            <a:r>
              <a:rPr lang="el-GR" altLang="el-GR" sz="1800" dirty="0" smtClean="0">
                <a:latin typeface="+mn-lt"/>
              </a:rPr>
              <a:t>χρήση</a:t>
            </a:r>
            <a:endParaRPr lang="el-GR" altLang="el-GR" sz="1800" b="0" dirty="0">
              <a:latin typeface="+mn-lt"/>
            </a:endParaRPr>
          </a:p>
          <a:p>
            <a:pPr algn="l">
              <a:spcBef>
                <a:spcPct val="50000"/>
              </a:spcBef>
              <a:buFontTx/>
              <a:buNone/>
              <a:defRPr/>
            </a:pPr>
            <a:r>
              <a:rPr lang="el-GR" altLang="el-GR" sz="1800" b="0" dirty="0" smtClean="0">
                <a:latin typeface="+mn-lt"/>
              </a:rPr>
              <a:t>(</a:t>
            </a:r>
            <a:r>
              <a:rPr lang="en-US" altLang="el-GR" sz="1800" b="0" dirty="0" smtClean="0">
                <a:latin typeface="+mn-lt"/>
              </a:rPr>
              <a:t>ii</a:t>
            </a:r>
            <a:r>
              <a:rPr lang="el-GR" altLang="el-GR" sz="1800" b="0" dirty="0" smtClean="0">
                <a:latin typeface="+mn-lt"/>
              </a:rPr>
              <a:t>)  Η ιατρική πληροφορία η οποία χρησιμοποιείται ως </a:t>
            </a:r>
            <a:r>
              <a:rPr lang="el-GR" altLang="el-GR" sz="1800" dirty="0" smtClean="0">
                <a:latin typeface="+mn-lt"/>
              </a:rPr>
              <a:t>υποστήριξη της μνήμης των γιατρών </a:t>
            </a:r>
            <a:r>
              <a:rPr lang="el-GR" altLang="el-GR" sz="1800" b="0" dirty="0" smtClean="0">
                <a:latin typeface="+mn-lt"/>
              </a:rPr>
              <a:t>κατά τη διάρκεια της «εξέτασης εξ αποστάσεως» και ως </a:t>
            </a:r>
            <a:r>
              <a:rPr lang="el-GR" altLang="el-GR" sz="1800" dirty="0" smtClean="0">
                <a:latin typeface="+mn-lt"/>
              </a:rPr>
              <a:t>ιστορική αναδρομή </a:t>
            </a:r>
            <a:r>
              <a:rPr lang="el-GR" altLang="el-GR" sz="1800" b="0" dirty="0" smtClean="0">
                <a:latin typeface="+mn-lt"/>
              </a:rPr>
              <a:t>για την υποστήριξη ενός περιστατικού με περισσότερες από μια κλίσεις</a:t>
            </a:r>
            <a:endParaRPr lang="en-US" altLang="el-GR" sz="1800" b="0" dirty="0" smtClean="0">
              <a:latin typeface="+mn-lt"/>
            </a:endParaRPr>
          </a:p>
        </p:txBody>
      </p:sp>
      <p:sp>
        <p:nvSpPr>
          <p:cNvPr id="8" name="Rectangle 7"/>
          <p:cNvSpPr>
            <a:spLocks noChangeArrowheads="1"/>
          </p:cNvSpPr>
          <p:nvPr/>
        </p:nvSpPr>
        <p:spPr bwMode="auto">
          <a:xfrm>
            <a:off x="317769" y="5661247"/>
            <a:ext cx="856477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defRPr/>
            </a:pPr>
            <a:r>
              <a:rPr lang="el-GR" altLang="el-GR" sz="1600" b="0" i="1" dirty="0" smtClean="0">
                <a:latin typeface="+mn-lt"/>
              </a:rPr>
              <a:t>Ομαδοποίηση όλων των κλήσεων ενός περιστατικού και παρουσίασή τους ως διαδοχικές σελίδες ενός τετραδίου</a:t>
            </a:r>
            <a:r>
              <a:rPr lang="el-GR" altLang="el-GR" sz="1600" b="0" dirty="0" smtClean="0">
                <a:latin typeface="+mn-lt"/>
              </a:rPr>
              <a:t>. Τα δημογραφικά στοιχεία για όλες τις κλήσεις παραμένουν σταθερά ενώ οι ιατρικές «σημειώσεις» των διαφόρων κλήσεων εμφανίζονται σε πάτημα ενός </a:t>
            </a:r>
            <a:r>
              <a:rPr lang="en-US" altLang="el-GR" sz="1600" b="0" dirty="0" smtClean="0">
                <a:latin typeface="+mn-lt"/>
              </a:rPr>
              <a:t>Tab</a:t>
            </a:r>
            <a:r>
              <a:rPr lang="el-GR" altLang="el-GR" sz="1600" b="0" dirty="0" smtClean="0">
                <a:latin typeface="+mn-lt"/>
              </a:rPr>
              <a:t> του «τετραδίου».</a:t>
            </a:r>
            <a:endParaRPr lang="en-GB" altLang="el-GR" sz="1600" b="0" dirty="0" smtClean="0">
              <a:latin typeface="+mn-lt"/>
            </a:endParaRPr>
          </a:p>
        </p:txBody>
      </p:sp>
    </p:spTree>
    <p:extLst>
      <p:ext uri="{BB962C8B-B14F-4D97-AF65-F5344CB8AC3E}">
        <p14:creationId xmlns:p14="http://schemas.microsoft.com/office/powerpoint/2010/main" val="222573027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16632"/>
            <a:ext cx="8216640" cy="762371"/>
          </a:xfrm>
        </p:spPr>
        <p:txBody>
          <a:bodyPr/>
          <a:lstStyle/>
          <a:p>
            <a:r>
              <a:rPr lang="el-GR" altLang="el-GR" sz="2800" dirty="0"/>
              <a:t>Όταν δεν έχει επιλεγεί περιστατικό η περιοχή του τετραδίου εμφανίζει τη λίστα </a:t>
            </a:r>
            <a:r>
              <a:rPr lang="el-GR" altLang="el-GR" sz="2800" dirty="0" smtClean="0"/>
              <a:t>περιστατικών</a:t>
            </a:r>
            <a:endParaRPr lang="el-GR" sz="2800" dirty="0"/>
          </a:p>
        </p:txBody>
      </p:sp>
      <p:sp>
        <p:nvSpPr>
          <p:cNvPr id="3" name="Θέση υποσέλιδου 2"/>
          <p:cNvSpPr>
            <a:spLocks noGrp="1"/>
          </p:cNvSpPr>
          <p:nvPr>
            <p:ph type="ftr" sz="quarter" idx="11"/>
          </p:nvPr>
        </p:nvSpPr>
        <p:spPr/>
        <p:txBody>
          <a:bodyPr/>
          <a:lstStyle/>
          <a:p>
            <a:pPr>
              <a:defRPr/>
            </a:pPr>
            <a:r>
              <a:rPr lang="el-GR" smtClean="0"/>
              <a:t>Εργονομία - ΕΜΠ - Χρηστοκεντρικός Σχεδιασμός</a:t>
            </a:r>
            <a:endParaRPr lang="el-GR" dirty="0" smtClean="0"/>
          </a:p>
        </p:txBody>
      </p:sp>
      <p:sp>
        <p:nvSpPr>
          <p:cNvPr id="4" name="Θέση αριθμού διαφάνειας 3"/>
          <p:cNvSpPr>
            <a:spLocks noGrp="1"/>
          </p:cNvSpPr>
          <p:nvPr>
            <p:ph type="sldNum" sz="quarter" idx="12"/>
          </p:nvPr>
        </p:nvSpPr>
        <p:spPr/>
        <p:txBody>
          <a:bodyPr/>
          <a:lstStyle/>
          <a:p>
            <a:pPr>
              <a:defRPr/>
            </a:pPr>
            <a:fld id="{7C61276D-71F1-435A-8CE3-64760D61488A}" type="slidenum">
              <a:rPr lang="en-GB" smtClean="0"/>
              <a:pPr>
                <a:defRPr/>
              </a:pPr>
              <a:t>82</a:t>
            </a:fld>
            <a:endParaRPr lang="en-GB"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530" y="1124744"/>
            <a:ext cx="6528725"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4"/>
          <p:cNvSpPr>
            <a:spLocks noChangeArrowheads="1"/>
          </p:cNvSpPr>
          <p:nvPr/>
        </p:nvSpPr>
        <p:spPr bwMode="auto">
          <a:xfrm>
            <a:off x="7066277" y="4820959"/>
            <a:ext cx="195170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tabLst>
                <a:tab pos="228600" algn="l"/>
              </a:tabLst>
              <a:defRPr sz="3200">
                <a:solidFill>
                  <a:schemeClr val="tx1"/>
                </a:solidFill>
                <a:latin typeface="Times New Roman" pitchFamily="18" charset="0"/>
              </a:defRPr>
            </a:lvl1pPr>
            <a:lvl2pPr marL="742950" indent="-285750" eaLnBrk="0" hangingPunct="0">
              <a:spcBef>
                <a:spcPct val="20000"/>
              </a:spcBef>
              <a:buChar char="–"/>
              <a:tabLst>
                <a:tab pos="228600" algn="l"/>
              </a:tabLst>
              <a:defRPr sz="2800">
                <a:solidFill>
                  <a:schemeClr val="tx1"/>
                </a:solidFill>
                <a:latin typeface="Times New Roman" pitchFamily="18" charset="0"/>
              </a:defRPr>
            </a:lvl2pPr>
            <a:lvl3pPr marL="1143000" indent="-228600" eaLnBrk="0" hangingPunct="0">
              <a:spcBef>
                <a:spcPct val="20000"/>
              </a:spcBef>
              <a:buChar char="•"/>
              <a:tabLst>
                <a:tab pos="228600" algn="l"/>
              </a:tabLst>
              <a:defRPr sz="2400">
                <a:solidFill>
                  <a:schemeClr val="tx1"/>
                </a:solidFill>
                <a:latin typeface="Times New Roman" pitchFamily="18" charset="0"/>
              </a:defRPr>
            </a:lvl3pPr>
            <a:lvl4pPr marL="1600200" indent="-228600" eaLnBrk="0" hangingPunct="0">
              <a:spcBef>
                <a:spcPct val="20000"/>
              </a:spcBef>
              <a:buChar char="–"/>
              <a:tabLst>
                <a:tab pos="228600" algn="l"/>
              </a:tabLst>
              <a:defRPr sz="2000">
                <a:solidFill>
                  <a:schemeClr val="tx1"/>
                </a:solidFill>
                <a:latin typeface="Times New Roman" pitchFamily="18" charset="0"/>
              </a:defRPr>
            </a:lvl4pPr>
            <a:lvl5pPr marL="2057400" indent="-228600" eaLnBrk="0" hangingPunct="0">
              <a:spcBef>
                <a:spcPct val="20000"/>
              </a:spcBef>
              <a:buChar char="»"/>
              <a:tabLst>
                <a:tab pos="228600" algn="l"/>
              </a:tabLst>
              <a:defRPr sz="2000">
                <a:solidFill>
                  <a:schemeClr val="tx1"/>
                </a:solidFill>
                <a:latin typeface="Times New Roman" pitchFamily="18" charset="0"/>
              </a:defRPr>
            </a:lvl5pPr>
            <a:lvl6pPr marL="2514600" indent="-228600" eaLnBrk="0" fontAlgn="base" hangingPunct="0">
              <a:spcBef>
                <a:spcPct val="20000"/>
              </a:spcBef>
              <a:spcAft>
                <a:spcPct val="0"/>
              </a:spcAft>
              <a:buChar char="»"/>
              <a:tabLst>
                <a:tab pos="228600" algn="l"/>
              </a:tabLst>
              <a:defRPr sz="2000">
                <a:solidFill>
                  <a:schemeClr val="tx1"/>
                </a:solidFill>
                <a:latin typeface="Times New Roman" pitchFamily="18" charset="0"/>
              </a:defRPr>
            </a:lvl6pPr>
            <a:lvl7pPr marL="2971800" indent="-228600" eaLnBrk="0" fontAlgn="base" hangingPunct="0">
              <a:spcBef>
                <a:spcPct val="20000"/>
              </a:spcBef>
              <a:spcAft>
                <a:spcPct val="0"/>
              </a:spcAft>
              <a:buChar char="»"/>
              <a:tabLst>
                <a:tab pos="228600" algn="l"/>
              </a:tabLst>
              <a:defRPr sz="2000">
                <a:solidFill>
                  <a:schemeClr val="tx1"/>
                </a:solidFill>
                <a:latin typeface="Times New Roman" pitchFamily="18" charset="0"/>
              </a:defRPr>
            </a:lvl7pPr>
            <a:lvl8pPr marL="3429000" indent="-228600" eaLnBrk="0" fontAlgn="base" hangingPunct="0">
              <a:spcBef>
                <a:spcPct val="20000"/>
              </a:spcBef>
              <a:spcAft>
                <a:spcPct val="0"/>
              </a:spcAft>
              <a:buChar char="»"/>
              <a:tabLst>
                <a:tab pos="228600" algn="l"/>
              </a:tabLst>
              <a:defRPr sz="2000">
                <a:solidFill>
                  <a:schemeClr val="tx1"/>
                </a:solidFill>
                <a:latin typeface="Times New Roman" pitchFamily="18" charset="0"/>
              </a:defRPr>
            </a:lvl8pPr>
            <a:lvl9pPr marL="3886200" indent="-228600" eaLnBrk="0" fontAlgn="base" hangingPunct="0">
              <a:spcBef>
                <a:spcPct val="20000"/>
              </a:spcBef>
              <a:spcAft>
                <a:spcPct val="0"/>
              </a:spcAft>
              <a:buChar char="»"/>
              <a:tabLst>
                <a:tab pos="228600" algn="l"/>
              </a:tabLst>
              <a:defRPr sz="2000">
                <a:solidFill>
                  <a:schemeClr val="tx1"/>
                </a:solidFill>
                <a:latin typeface="Times New Roman" pitchFamily="18" charset="0"/>
              </a:defRPr>
            </a:lvl9pPr>
          </a:lstStyle>
          <a:p>
            <a:pPr algn="l">
              <a:spcBef>
                <a:spcPct val="0"/>
              </a:spcBef>
              <a:buFontTx/>
              <a:buNone/>
              <a:defRPr/>
            </a:pPr>
            <a:r>
              <a:rPr lang="el-GR" altLang="el-GR" sz="1800" b="0" i="1" dirty="0" smtClean="0">
                <a:latin typeface="+mn-lt"/>
              </a:rPr>
              <a:t>Ενσωμάτωση όλων των λειτουργιών του συστήματος </a:t>
            </a:r>
            <a:r>
              <a:rPr lang="el-GR" altLang="el-GR" sz="1800" b="0" dirty="0" smtClean="0">
                <a:latin typeface="+mn-lt"/>
              </a:rPr>
              <a:t>σε μία οθόνη.</a:t>
            </a:r>
            <a:endParaRPr lang="en-GB" altLang="el-GR" sz="1800" b="0" dirty="0" smtClean="0">
              <a:latin typeface="+mn-lt"/>
            </a:endParaRPr>
          </a:p>
        </p:txBody>
      </p:sp>
    </p:spTree>
    <p:extLst>
      <p:ext uri="{BB962C8B-B14F-4D97-AF65-F5344CB8AC3E}">
        <p14:creationId xmlns:p14="http://schemas.microsoft.com/office/powerpoint/2010/main" val="3508634525"/>
      </p:ext>
    </p:extLst>
  </p:cSld>
  <p:clrMapOvr>
    <a:masterClrMapping/>
  </p:clrMapOvr>
  <p:transition spd="med">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ltLang="el-GR" sz="2800" dirty="0"/>
              <a:t>Σύνοψη</a:t>
            </a:r>
            <a:endParaRPr lang="el-GR" sz="2800" dirty="0"/>
          </a:p>
        </p:txBody>
      </p:sp>
      <p:sp>
        <p:nvSpPr>
          <p:cNvPr id="3" name="Θέση υποσέλιδου 2"/>
          <p:cNvSpPr>
            <a:spLocks noGrp="1"/>
          </p:cNvSpPr>
          <p:nvPr>
            <p:ph type="ftr" sz="quarter" idx="11"/>
          </p:nvPr>
        </p:nvSpPr>
        <p:spPr/>
        <p:txBody>
          <a:bodyPr/>
          <a:lstStyle/>
          <a:p>
            <a:pPr>
              <a:defRPr/>
            </a:pPr>
            <a:r>
              <a:rPr lang="el-GR" smtClean="0"/>
              <a:t>Εργονομία - ΕΜΠ - Χρηστοκεντρικός Σχεδιασμός</a:t>
            </a:r>
            <a:endParaRPr lang="el-GR" dirty="0" smtClean="0"/>
          </a:p>
        </p:txBody>
      </p:sp>
      <p:sp>
        <p:nvSpPr>
          <p:cNvPr id="4" name="Θέση αριθμού διαφάνειας 3"/>
          <p:cNvSpPr>
            <a:spLocks noGrp="1"/>
          </p:cNvSpPr>
          <p:nvPr>
            <p:ph type="sldNum" sz="quarter" idx="12"/>
          </p:nvPr>
        </p:nvSpPr>
        <p:spPr/>
        <p:txBody>
          <a:bodyPr/>
          <a:lstStyle/>
          <a:p>
            <a:pPr>
              <a:defRPr/>
            </a:pPr>
            <a:fld id="{7C61276D-71F1-435A-8CE3-64760D61488A}" type="slidenum">
              <a:rPr lang="en-GB" smtClean="0"/>
              <a:pPr>
                <a:defRPr/>
              </a:pPr>
              <a:t>83</a:t>
            </a:fld>
            <a:endParaRPr lang="en-GB" dirty="0"/>
          </a:p>
        </p:txBody>
      </p:sp>
      <p:sp>
        <p:nvSpPr>
          <p:cNvPr id="5" name="Rectangle 3"/>
          <p:cNvSpPr>
            <a:spLocks noChangeArrowheads="1"/>
          </p:cNvSpPr>
          <p:nvPr/>
        </p:nvSpPr>
        <p:spPr bwMode="auto">
          <a:xfrm>
            <a:off x="305921" y="889653"/>
            <a:ext cx="8568952" cy="505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indent="-215900" eaLnBrk="0" hangingPunct="0">
              <a:spcBef>
                <a:spcPct val="20000"/>
              </a:spcBef>
              <a:buChar char="•"/>
              <a:tabLst>
                <a:tab pos="228600" algn="l"/>
              </a:tabLst>
              <a:defRPr sz="3200">
                <a:solidFill>
                  <a:schemeClr val="tx1"/>
                </a:solidFill>
                <a:latin typeface="Times New Roman" pitchFamily="18" charset="0"/>
              </a:defRPr>
            </a:lvl1pPr>
            <a:lvl2pPr marL="742950" indent="-285750" eaLnBrk="0" hangingPunct="0">
              <a:spcBef>
                <a:spcPct val="20000"/>
              </a:spcBef>
              <a:buChar char="–"/>
              <a:tabLst>
                <a:tab pos="228600" algn="l"/>
              </a:tabLst>
              <a:defRPr sz="2800">
                <a:solidFill>
                  <a:schemeClr val="tx1"/>
                </a:solidFill>
                <a:latin typeface="Times New Roman" pitchFamily="18" charset="0"/>
              </a:defRPr>
            </a:lvl2pPr>
            <a:lvl3pPr marL="1143000" indent="-228600" eaLnBrk="0" hangingPunct="0">
              <a:spcBef>
                <a:spcPct val="20000"/>
              </a:spcBef>
              <a:buChar char="•"/>
              <a:tabLst>
                <a:tab pos="228600" algn="l"/>
              </a:tabLst>
              <a:defRPr sz="2400">
                <a:solidFill>
                  <a:schemeClr val="tx1"/>
                </a:solidFill>
                <a:latin typeface="Times New Roman" pitchFamily="18" charset="0"/>
              </a:defRPr>
            </a:lvl3pPr>
            <a:lvl4pPr marL="1600200" indent="-228600" eaLnBrk="0" hangingPunct="0">
              <a:spcBef>
                <a:spcPct val="20000"/>
              </a:spcBef>
              <a:buChar char="–"/>
              <a:tabLst>
                <a:tab pos="228600" algn="l"/>
              </a:tabLst>
              <a:defRPr sz="2000">
                <a:solidFill>
                  <a:schemeClr val="tx1"/>
                </a:solidFill>
                <a:latin typeface="Times New Roman" pitchFamily="18" charset="0"/>
              </a:defRPr>
            </a:lvl4pPr>
            <a:lvl5pPr marL="2057400" indent="-228600" eaLnBrk="0" hangingPunct="0">
              <a:spcBef>
                <a:spcPct val="20000"/>
              </a:spcBef>
              <a:buChar char="»"/>
              <a:tabLst>
                <a:tab pos="228600" algn="l"/>
              </a:tabLst>
              <a:defRPr sz="2000">
                <a:solidFill>
                  <a:schemeClr val="tx1"/>
                </a:solidFill>
                <a:latin typeface="Times New Roman" pitchFamily="18" charset="0"/>
              </a:defRPr>
            </a:lvl5pPr>
            <a:lvl6pPr marL="2514600" indent="-228600" eaLnBrk="0" fontAlgn="base" hangingPunct="0">
              <a:spcBef>
                <a:spcPct val="20000"/>
              </a:spcBef>
              <a:spcAft>
                <a:spcPct val="0"/>
              </a:spcAft>
              <a:buChar char="»"/>
              <a:tabLst>
                <a:tab pos="228600" algn="l"/>
              </a:tabLst>
              <a:defRPr sz="2000">
                <a:solidFill>
                  <a:schemeClr val="tx1"/>
                </a:solidFill>
                <a:latin typeface="Times New Roman" pitchFamily="18" charset="0"/>
              </a:defRPr>
            </a:lvl6pPr>
            <a:lvl7pPr marL="2971800" indent="-228600" eaLnBrk="0" fontAlgn="base" hangingPunct="0">
              <a:spcBef>
                <a:spcPct val="20000"/>
              </a:spcBef>
              <a:spcAft>
                <a:spcPct val="0"/>
              </a:spcAft>
              <a:buChar char="»"/>
              <a:tabLst>
                <a:tab pos="228600" algn="l"/>
              </a:tabLst>
              <a:defRPr sz="2000">
                <a:solidFill>
                  <a:schemeClr val="tx1"/>
                </a:solidFill>
                <a:latin typeface="Times New Roman" pitchFamily="18" charset="0"/>
              </a:defRPr>
            </a:lvl7pPr>
            <a:lvl8pPr marL="3429000" indent="-228600" eaLnBrk="0" fontAlgn="base" hangingPunct="0">
              <a:spcBef>
                <a:spcPct val="20000"/>
              </a:spcBef>
              <a:spcAft>
                <a:spcPct val="0"/>
              </a:spcAft>
              <a:buChar char="»"/>
              <a:tabLst>
                <a:tab pos="228600" algn="l"/>
              </a:tabLst>
              <a:defRPr sz="2000">
                <a:solidFill>
                  <a:schemeClr val="tx1"/>
                </a:solidFill>
                <a:latin typeface="Times New Roman" pitchFamily="18" charset="0"/>
              </a:defRPr>
            </a:lvl8pPr>
            <a:lvl9pPr marL="3886200" indent="-228600" eaLnBrk="0" fontAlgn="base" hangingPunct="0">
              <a:spcBef>
                <a:spcPct val="20000"/>
              </a:spcBef>
              <a:spcAft>
                <a:spcPct val="0"/>
              </a:spcAft>
              <a:buChar char="»"/>
              <a:tabLst>
                <a:tab pos="228600" algn="l"/>
              </a:tabLst>
              <a:defRPr sz="2000">
                <a:solidFill>
                  <a:schemeClr val="tx1"/>
                </a:solidFill>
                <a:latin typeface="Times New Roman" pitchFamily="18" charset="0"/>
              </a:defRPr>
            </a:lvl9pPr>
          </a:lstStyle>
          <a:p>
            <a:pPr marL="285750" indent="-285750" algn="l">
              <a:spcBef>
                <a:spcPct val="0"/>
              </a:spcBef>
              <a:defRPr/>
            </a:pPr>
            <a:r>
              <a:rPr lang="el-GR" altLang="el-GR" sz="1800" b="0" dirty="0" smtClean="0">
                <a:latin typeface="+mn-lt"/>
              </a:rPr>
              <a:t> Η βασική φιλοσοφία που υιοθετήθηκε για την ανάπτυξη του </a:t>
            </a:r>
            <a:r>
              <a:rPr lang="en-US" altLang="el-GR" sz="1800" b="0" dirty="0" smtClean="0">
                <a:latin typeface="+mn-lt"/>
              </a:rPr>
              <a:t>MEDICO</a:t>
            </a:r>
            <a:r>
              <a:rPr lang="el-GR" altLang="el-GR" sz="1800" b="0" dirty="0" smtClean="0">
                <a:latin typeface="+mn-lt"/>
              </a:rPr>
              <a:t> ήταν να διατηρηθούν τα θετικά στοιχεία της προηγούμενης πρακτικής εργασίας με παράλληλο περιορισμό των αρνητικών στοιχείων.</a:t>
            </a:r>
            <a:br>
              <a:rPr lang="el-GR" altLang="el-GR" sz="1800" b="0" dirty="0" smtClean="0">
                <a:latin typeface="+mn-lt"/>
              </a:rPr>
            </a:br>
            <a:endParaRPr lang="en-US" altLang="el-GR" sz="1800" b="0" dirty="0" smtClean="0">
              <a:latin typeface="+mn-lt"/>
            </a:endParaRPr>
          </a:p>
          <a:p>
            <a:pPr marL="285750" indent="-285750" algn="l">
              <a:spcBef>
                <a:spcPct val="0"/>
              </a:spcBef>
              <a:defRPr/>
            </a:pPr>
            <a:r>
              <a:rPr lang="en-US" altLang="el-GR" sz="1800" b="0" dirty="0" smtClean="0">
                <a:latin typeface="+mn-lt"/>
                <a:cs typeface="Times New Roman" pitchFamily="18" charset="0"/>
              </a:rPr>
              <a:t> </a:t>
            </a:r>
            <a:r>
              <a:rPr lang="el-GR" altLang="el-GR" sz="1800" b="0" dirty="0" smtClean="0">
                <a:latin typeface="+mn-lt"/>
              </a:rPr>
              <a:t>Ιδιαίτερη έμφαση δόθηκε στο να μην επηρεαστεί αρνητικά η ευέλικτη καθημερινή πρακτική και να διατηρηθεί η εφαρμοζόμενη οργάνωση εργασίας. Άμεση απόρροια αυτής της φιλοσοφίας ήταν η επιλογή της χειρόγραφης καταγραφής των ιατρικών πληροφοριών. </a:t>
            </a:r>
            <a:br>
              <a:rPr lang="el-GR" altLang="el-GR" sz="1800" b="0" dirty="0" smtClean="0">
                <a:latin typeface="+mn-lt"/>
              </a:rPr>
            </a:br>
            <a:endParaRPr lang="en-US" altLang="el-GR" sz="1800" b="0" dirty="0" smtClean="0">
              <a:latin typeface="+mn-lt"/>
            </a:endParaRPr>
          </a:p>
          <a:p>
            <a:pPr marL="285750" indent="-285750" algn="l">
              <a:spcBef>
                <a:spcPct val="0"/>
              </a:spcBef>
              <a:defRPr/>
            </a:pPr>
            <a:r>
              <a:rPr lang="el-GR" altLang="el-GR" sz="1800" b="0" dirty="0" smtClean="0">
                <a:latin typeface="+mn-lt"/>
                <a:cs typeface="Times New Roman" pitchFamily="18" charset="0"/>
              </a:rPr>
              <a:t> </a:t>
            </a:r>
            <a:r>
              <a:rPr lang="el-GR" altLang="el-GR" sz="1800" b="0" dirty="0" smtClean="0">
                <a:latin typeface="+mn-lt"/>
              </a:rPr>
              <a:t>Οι λύσεις σε επίπεδο πληροφορικής τεχνολογίας οδηγήθηκαν κυρίως από την ανάλυση απαιτήσεων και αναγκών των χρηστών, έχοντας ως αποτέλεσμα μια εικόνα του συστήματος η οποία είναι απλή, πρακτική και συμβατή με την αναπαράσταση που έχουν οι χρήστες για το καθήκον τους. </a:t>
            </a:r>
            <a:br>
              <a:rPr lang="el-GR" altLang="el-GR" sz="1800" b="0" dirty="0" smtClean="0">
                <a:latin typeface="+mn-lt"/>
              </a:rPr>
            </a:br>
            <a:endParaRPr lang="en-US" altLang="el-GR" sz="1800" b="0" dirty="0" smtClean="0">
              <a:latin typeface="+mn-lt"/>
            </a:endParaRPr>
          </a:p>
          <a:p>
            <a:pPr marL="285750" indent="-285750" algn="l">
              <a:spcBef>
                <a:spcPct val="0"/>
              </a:spcBef>
              <a:defRPr/>
            </a:pPr>
            <a:r>
              <a:rPr lang="el-GR" altLang="el-GR" sz="1800" b="0" dirty="0" smtClean="0">
                <a:latin typeface="+mn-lt"/>
                <a:cs typeface="Times New Roman" pitchFamily="18" charset="0"/>
              </a:rPr>
              <a:t> </a:t>
            </a:r>
            <a:r>
              <a:rPr lang="el-GR" altLang="el-GR" sz="1800" b="0" dirty="0" smtClean="0">
                <a:latin typeface="+mn-lt"/>
              </a:rPr>
              <a:t>Το σύστημα είναι αποτελεσματικό, αποδοτικό, και εύκολο στην εκμάθηση. Η περίοδος προσαρμογής κράτησε λιγότερο από μια εβδομάδα με ελάχιστη εκπαίδευση (περισσότερο για να συνηθίσουν οι γιατροί τη χρήση του ηλεκτρονικού στυλό).</a:t>
            </a:r>
            <a:endParaRPr lang="en-US" altLang="el-GR" sz="1800" b="0" dirty="0" smtClean="0">
              <a:latin typeface="+mn-lt"/>
              <a:cs typeface="Times New Roman" pitchFamily="18" charset="0"/>
            </a:endParaRPr>
          </a:p>
        </p:txBody>
      </p:sp>
    </p:spTree>
    <p:extLst>
      <p:ext uri="{BB962C8B-B14F-4D97-AF65-F5344CB8AC3E}">
        <p14:creationId xmlns:p14="http://schemas.microsoft.com/office/powerpoint/2010/main" val="259363844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ltLang="el-GR" sz="2800" dirty="0"/>
              <a:t>Διαπιστώσεις που πηγάζουν από τη μελέτη</a:t>
            </a:r>
            <a:endParaRPr lang="el-GR" sz="2800" dirty="0"/>
          </a:p>
        </p:txBody>
      </p:sp>
      <p:sp>
        <p:nvSpPr>
          <p:cNvPr id="3" name="Θέση υποσέλιδου 2"/>
          <p:cNvSpPr>
            <a:spLocks noGrp="1"/>
          </p:cNvSpPr>
          <p:nvPr>
            <p:ph type="ftr" sz="quarter" idx="11"/>
          </p:nvPr>
        </p:nvSpPr>
        <p:spPr/>
        <p:txBody>
          <a:bodyPr/>
          <a:lstStyle/>
          <a:p>
            <a:pPr>
              <a:defRPr/>
            </a:pPr>
            <a:r>
              <a:rPr lang="el-GR" smtClean="0"/>
              <a:t>Εργονομία - ΕΜΠ - Χρηστοκεντρικός Σχεδιασμός</a:t>
            </a:r>
            <a:endParaRPr lang="el-GR" dirty="0" smtClean="0"/>
          </a:p>
        </p:txBody>
      </p:sp>
      <p:sp>
        <p:nvSpPr>
          <p:cNvPr id="4" name="Θέση αριθμού διαφάνειας 3"/>
          <p:cNvSpPr>
            <a:spLocks noGrp="1"/>
          </p:cNvSpPr>
          <p:nvPr>
            <p:ph type="sldNum" sz="quarter" idx="12"/>
          </p:nvPr>
        </p:nvSpPr>
        <p:spPr/>
        <p:txBody>
          <a:bodyPr/>
          <a:lstStyle/>
          <a:p>
            <a:pPr>
              <a:defRPr/>
            </a:pPr>
            <a:fld id="{7C61276D-71F1-435A-8CE3-64760D61488A}" type="slidenum">
              <a:rPr lang="en-GB" smtClean="0"/>
              <a:pPr>
                <a:defRPr/>
              </a:pPr>
              <a:t>84</a:t>
            </a:fld>
            <a:endParaRPr lang="en-GB" dirty="0"/>
          </a:p>
        </p:txBody>
      </p:sp>
      <p:sp>
        <p:nvSpPr>
          <p:cNvPr id="5" name="Rectangle 3"/>
          <p:cNvSpPr>
            <a:spLocks noChangeArrowheads="1"/>
          </p:cNvSpPr>
          <p:nvPr/>
        </p:nvSpPr>
        <p:spPr bwMode="auto">
          <a:xfrm>
            <a:off x="295834" y="1268760"/>
            <a:ext cx="8659688"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90513" indent="-290513" eaLnBrk="0" hangingPunct="0">
              <a:spcBef>
                <a:spcPct val="20000"/>
              </a:spcBef>
              <a:buChar char="•"/>
              <a:tabLst>
                <a:tab pos="228600" algn="l"/>
              </a:tabLst>
              <a:defRPr sz="3200">
                <a:solidFill>
                  <a:schemeClr val="tx1"/>
                </a:solidFill>
                <a:latin typeface="Times New Roman" pitchFamily="18" charset="0"/>
              </a:defRPr>
            </a:lvl1pPr>
            <a:lvl2pPr marL="742950" indent="-285750" eaLnBrk="0" hangingPunct="0">
              <a:spcBef>
                <a:spcPct val="20000"/>
              </a:spcBef>
              <a:buChar char="–"/>
              <a:tabLst>
                <a:tab pos="228600" algn="l"/>
              </a:tabLst>
              <a:defRPr sz="2800">
                <a:solidFill>
                  <a:schemeClr val="tx1"/>
                </a:solidFill>
                <a:latin typeface="Times New Roman" pitchFamily="18" charset="0"/>
              </a:defRPr>
            </a:lvl2pPr>
            <a:lvl3pPr marL="1143000" indent="-228600" eaLnBrk="0" hangingPunct="0">
              <a:spcBef>
                <a:spcPct val="20000"/>
              </a:spcBef>
              <a:buChar char="•"/>
              <a:tabLst>
                <a:tab pos="228600" algn="l"/>
              </a:tabLst>
              <a:defRPr sz="2400">
                <a:solidFill>
                  <a:schemeClr val="tx1"/>
                </a:solidFill>
                <a:latin typeface="Times New Roman" pitchFamily="18" charset="0"/>
              </a:defRPr>
            </a:lvl3pPr>
            <a:lvl4pPr marL="1600200" indent="-228600" eaLnBrk="0" hangingPunct="0">
              <a:spcBef>
                <a:spcPct val="20000"/>
              </a:spcBef>
              <a:buChar char="–"/>
              <a:tabLst>
                <a:tab pos="228600" algn="l"/>
              </a:tabLst>
              <a:defRPr sz="2000">
                <a:solidFill>
                  <a:schemeClr val="tx1"/>
                </a:solidFill>
                <a:latin typeface="Times New Roman" pitchFamily="18" charset="0"/>
              </a:defRPr>
            </a:lvl4pPr>
            <a:lvl5pPr marL="2057400" indent="-228600" eaLnBrk="0" hangingPunct="0">
              <a:spcBef>
                <a:spcPct val="20000"/>
              </a:spcBef>
              <a:buChar char="»"/>
              <a:tabLst>
                <a:tab pos="228600" algn="l"/>
              </a:tabLst>
              <a:defRPr sz="2000">
                <a:solidFill>
                  <a:schemeClr val="tx1"/>
                </a:solidFill>
                <a:latin typeface="Times New Roman" pitchFamily="18" charset="0"/>
              </a:defRPr>
            </a:lvl5pPr>
            <a:lvl6pPr marL="2514600" indent="-228600" eaLnBrk="0" fontAlgn="base" hangingPunct="0">
              <a:spcBef>
                <a:spcPct val="20000"/>
              </a:spcBef>
              <a:spcAft>
                <a:spcPct val="0"/>
              </a:spcAft>
              <a:buChar char="»"/>
              <a:tabLst>
                <a:tab pos="228600" algn="l"/>
              </a:tabLst>
              <a:defRPr sz="2000">
                <a:solidFill>
                  <a:schemeClr val="tx1"/>
                </a:solidFill>
                <a:latin typeface="Times New Roman" pitchFamily="18" charset="0"/>
              </a:defRPr>
            </a:lvl6pPr>
            <a:lvl7pPr marL="2971800" indent="-228600" eaLnBrk="0" fontAlgn="base" hangingPunct="0">
              <a:spcBef>
                <a:spcPct val="20000"/>
              </a:spcBef>
              <a:spcAft>
                <a:spcPct val="0"/>
              </a:spcAft>
              <a:buChar char="»"/>
              <a:tabLst>
                <a:tab pos="228600" algn="l"/>
              </a:tabLst>
              <a:defRPr sz="2000">
                <a:solidFill>
                  <a:schemeClr val="tx1"/>
                </a:solidFill>
                <a:latin typeface="Times New Roman" pitchFamily="18" charset="0"/>
              </a:defRPr>
            </a:lvl7pPr>
            <a:lvl8pPr marL="3429000" indent="-228600" eaLnBrk="0" fontAlgn="base" hangingPunct="0">
              <a:spcBef>
                <a:spcPct val="20000"/>
              </a:spcBef>
              <a:spcAft>
                <a:spcPct val="0"/>
              </a:spcAft>
              <a:buChar char="»"/>
              <a:tabLst>
                <a:tab pos="228600" algn="l"/>
              </a:tabLst>
              <a:defRPr sz="2000">
                <a:solidFill>
                  <a:schemeClr val="tx1"/>
                </a:solidFill>
                <a:latin typeface="Times New Roman" pitchFamily="18" charset="0"/>
              </a:defRPr>
            </a:lvl8pPr>
            <a:lvl9pPr marL="3886200" indent="-228600" eaLnBrk="0" fontAlgn="base" hangingPunct="0">
              <a:spcBef>
                <a:spcPct val="20000"/>
              </a:spcBef>
              <a:spcAft>
                <a:spcPct val="0"/>
              </a:spcAft>
              <a:buChar char="»"/>
              <a:tabLst>
                <a:tab pos="228600" algn="l"/>
              </a:tabLst>
              <a:defRPr sz="2000">
                <a:solidFill>
                  <a:schemeClr val="tx1"/>
                </a:solidFill>
                <a:latin typeface="Times New Roman" pitchFamily="18" charset="0"/>
              </a:defRPr>
            </a:lvl9pPr>
          </a:lstStyle>
          <a:p>
            <a:pPr marL="360000" algn="l">
              <a:spcBef>
                <a:spcPts val="0"/>
              </a:spcBef>
              <a:spcAft>
                <a:spcPts val="0"/>
              </a:spcAft>
              <a:defRPr/>
            </a:pPr>
            <a:r>
              <a:rPr lang="el-GR" altLang="el-GR" sz="1800" b="0" dirty="0" smtClean="0">
                <a:latin typeface="+mn-lt"/>
              </a:rPr>
              <a:t>Συχνότατα στα πληροφοριακά συστήματα που υποστηρίζουν ανθρώπινη εργασία η έμφαση δίνεται στο να υποστηρίζουν κατά το δυνατόν περισσότερα πιθανά σενάρια χρήσης που συχνά μειώνουν την ευχρηστία τους. </a:t>
            </a:r>
            <a:r>
              <a:rPr lang="el-GR" altLang="el-GR" sz="1800" dirty="0" smtClean="0">
                <a:latin typeface="+mn-lt"/>
              </a:rPr>
              <a:t>Οι μελλοντικοί χρήστες, κατά κανόνα πιέζουν για περισσότερες λειτουργίες από αυτές που χρειάζονται στην πράξη</a:t>
            </a:r>
            <a:r>
              <a:rPr lang="el-GR" altLang="el-GR" sz="1800" b="0" dirty="0" smtClean="0">
                <a:latin typeface="+mn-lt"/>
              </a:rPr>
              <a:t>. </a:t>
            </a:r>
            <a:endParaRPr lang="en-US" altLang="el-GR" sz="1800" b="0" dirty="0" smtClean="0">
              <a:latin typeface="+mn-lt"/>
            </a:endParaRPr>
          </a:p>
          <a:p>
            <a:pPr marL="360000" algn="l">
              <a:spcBef>
                <a:spcPts val="0"/>
              </a:spcBef>
              <a:spcAft>
                <a:spcPts val="0"/>
              </a:spcAft>
              <a:defRPr/>
            </a:pPr>
            <a:endParaRPr lang="en-US" altLang="el-GR" sz="1800" b="0" dirty="0">
              <a:latin typeface="+mn-lt"/>
            </a:endParaRPr>
          </a:p>
          <a:p>
            <a:pPr marL="360000" algn="l">
              <a:spcBef>
                <a:spcPts val="0"/>
              </a:spcBef>
              <a:spcAft>
                <a:spcPts val="0"/>
              </a:spcAft>
              <a:defRPr/>
            </a:pPr>
            <a:r>
              <a:rPr lang="el-GR" altLang="el-GR" sz="1800" b="0" dirty="0" smtClean="0">
                <a:latin typeface="+mn-lt"/>
              </a:rPr>
              <a:t>Επίσης οι ομάδες ανάπτυξης έχουν συχνά την τάση να </a:t>
            </a:r>
            <a:r>
              <a:rPr lang="el-GR" altLang="el-GR" sz="1800" dirty="0" smtClean="0">
                <a:latin typeface="+mn-lt"/>
              </a:rPr>
              <a:t>υλοποιούν όλες τις λειτουργίες που υποστηρίζονται εύκολα</a:t>
            </a:r>
            <a:r>
              <a:rPr lang="el-GR" altLang="el-GR" sz="1800" b="0" dirty="0" smtClean="0">
                <a:latin typeface="+mn-lt"/>
              </a:rPr>
              <a:t> από την πλατφόρμα ανάπτυξης που χρησιμοποιούν, κυρίως για να προσδώσουν αξία στην δουλειά τους κατά τη φάση αποδοχής.</a:t>
            </a:r>
          </a:p>
          <a:p>
            <a:pPr marL="360000" algn="l">
              <a:spcBef>
                <a:spcPts val="0"/>
              </a:spcBef>
              <a:spcAft>
                <a:spcPts val="0"/>
              </a:spcAft>
              <a:defRPr/>
            </a:pPr>
            <a:endParaRPr lang="en-US" altLang="el-GR" sz="1800" b="0" dirty="0" smtClean="0">
              <a:latin typeface="+mn-lt"/>
              <a:cs typeface="Times New Roman" pitchFamily="18" charset="0"/>
            </a:endParaRPr>
          </a:p>
          <a:p>
            <a:pPr marL="360000" algn="l">
              <a:spcBef>
                <a:spcPts val="0"/>
              </a:spcBef>
              <a:spcAft>
                <a:spcPts val="0"/>
              </a:spcAft>
              <a:defRPr/>
            </a:pPr>
            <a:r>
              <a:rPr lang="el-GR" altLang="el-GR" sz="1800" b="0" dirty="0" smtClean="0">
                <a:latin typeface="+mn-lt"/>
              </a:rPr>
              <a:t>Στην παρούσα μελέτη αυτές οι </a:t>
            </a:r>
            <a:r>
              <a:rPr lang="el-GR" altLang="el-GR" sz="1800" dirty="0" smtClean="0">
                <a:latin typeface="+mn-lt"/>
              </a:rPr>
              <a:t>δύο φαινομενικά αντικρουόμενες απαιτήσεις (υποστήριξη όσο το δυνατόν περισσοτέρων σεναρίων χρήσης </a:t>
            </a:r>
            <a:r>
              <a:rPr lang="en-US" altLang="el-GR" sz="1800" i="1" dirty="0" smtClean="0">
                <a:latin typeface="+mn-lt"/>
              </a:rPr>
              <a:t>versus</a:t>
            </a:r>
            <a:r>
              <a:rPr lang="el-GR" altLang="el-GR" sz="1800" dirty="0" smtClean="0">
                <a:latin typeface="+mn-lt"/>
              </a:rPr>
              <a:t>  απλότητα και ευχρηστία του συστήματος) ικανοποιήθηκαν σε μεγάλο βαθμό</a:t>
            </a:r>
            <a:r>
              <a:rPr lang="el-GR" altLang="el-GR" sz="1800" b="0" dirty="0" smtClean="0">
                <a:latin typeface="+mn-lt"/>
              </a:rPr>
              <a:t> επιμένοντας στα αποτελέσματα της διεξοδικής ανάλυσης της προηγούμενης κατάστασης εργασίας. </a:t>
            </a:r>
          </a:p>
          <a:p>
            <a:pPr marL="360000" algn="l">
              <a:spcBef>
                <a:spcPts val="0"/>
              </a:spcBef>
              <a:spcAft>
                <a:spcPts val="0"/>
              </a:spcAft>
              <a:defRPr/>
            </a:pPr>
            <a:endParaRPr lang="el-GR" altLang="el-GR" sz="1800" b="0" dirty="0" smtClean="0">
              <a:latin typeface="+mn-lt"/>
            </a:endParaRPr>
          </a:p>
        </p:txBody>
      </p:sp>
    </p:spTree>
    <p:extLst>
      <p:ext uri="{BB962C8B-B14F-4D97-AF65-F5344CB8AC3E}">
        <p14:creationId xmlns:p14="http://schemas.microsoft.com/office/powerpoint/2010/main" val="42038926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Grp="1" noChangeArrowheads="1"/>
          </p:cNvSpPr>
          <p:nvPr>
            <p:ph type="title"/>
          </p:nvPr>
        </p:nvSpPr>
        <p:spPr>
          <a:xfrm>
            <a:off x="0" y="0"/>
            <a:ext cx="9144000" cy="946180"/>
          </a:xfrm>
        </p:spPr>
        <p:txBody>
          <a:bodyPr/>
          <a:lstStyle/>
          <a:p>
            <a:pPr eaLnBrk="1" hangingPunct="1">
              <a:lnSpc>
                <a:spcPct val="108000"/>
              </a:lnSpc>
              <a:tabLst>
                <a:tab pos="0" algn="l"/>
                <a:tab pos="414683" algn="l"/>
                <a:tab pos="829366" algn="l"/>
                <a:tab pos="1244049" algn="l"/>
                <a:tab pos="1658732" algn="l"/>
                <a:tab pos="2073416" algn="l"/>
                <a:tab pos="2488099" algn="l"/>
                <a:tab pos="2902782" algn="l"/>
                <a:tab pos="3317465" algn="l"/>
                <a:tab pos="3732148" algn="l"/>
                <a:tab pos="4146831" algn="l"/>
                <a:tab pos="4561514" algn="l"/>
                <a:tab pos="4976197" algn="l"/>
                <a:tab pos="5390881" algn="l"/>
                <a:tab pos="5805564" algn="l"/>
                <a:tab pos="6220247" algn="l"/>
                <a:tab pos="6634930" algn="l"/>
                <a:tab pos="7049613" algn="l"/>
                <a:tab pos="7464296" algn="l"/>
                <a:tab pos="7878979" algn="l"/>
                <a:tab pos="8293662" algn="l"/>
              </a:tabLst>
            </a:pPr>
            <a:r>
              <a:rPr lang="en-US" altLang="el-GR" sz="2500" b="1">
                <a:cs typeface="Arial" charset="0"/>
              </a:rPr>
              <a:t>Which values and which scales make sense?</a:t>
            </a:r>
            <a:endParaRPr lang="el-GR" altLang="el-GR" sz="2500" b="1">
              <a:cs typeface="Arial" charset="0"/>
            </a:endParaRPr>
          </a:p>
        </p:txBody>
      </p:sp>
      <p:sp>
        <p:nvSpPr>
          <p:cNvPr id="7171" name="TextBox 3"/>
          <p:cNvSpPr txBox="1">
            <a:spLocks noChangeArrowheads="1"/>
          </p:cNvSpPr>
          <p:nvPr/>
        </p:nvSpPr>
        <p:spPr bwMode="auto">
          <a:xfrm>
            <a:off x="718560" y="1372070"/>
            <a:ext cx="3559680" cy="82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36" tIns="41469" rIns="82936" bIns="41469">
            <a:spAutoFit/>
          </a:bodyPr>
          <a:lstStyle/>
          <a:p>
            <a:pPr algn="l" defTabSz="414683" hangingPunct="0">
              <a:lnSpc>
                <a:spcPct val="150000"/>
              </a:lnSpc>
              <a:spcBef>
                <a:spcPct val="0"/>
              </a:spcBef>
              <a:spcAft>
                <a:spcPct val="0"/>
              </a:spcAft>
              <a:buClr>
                <a:srgbClr val="000000"/>
              </a:buClr>
              <a:buSzPct val="100000"/>
            </a:pPr>
            <a:r>
              <a:rPr lang="en-US" altLang="el-GR" sz="1600" b="0" dirty="0">
                <a:solidFill>
                  <a:srgbClr val="000000"/>
                </a:solidFill>
                <a:latin typeface="Arial" charset="0"/>
              </a:rPr>
              <a:t>For feeding your cat while away</a:t>
            </a:r>
            <a:r>
              <a:rPr lang="en-US" altLang="el-GR" sz="1600" b="0" dirty="0" smtClean="0">
                <a:solidFill>
                  <a:srgbClr val="000000"/>
                </a:solidFill>
                <a:latin typeface="Arial" charset="0"/>
              </a:rPr>
              <a:t>…</a:t>
            </a:r>
          </a:p>
          <a:p>
            <a:pPr algn="l" defTabSz="414683" hangingPunct="0">
              <a:lnSpc>
                <a:spcPct val="150000"/>
              </a:lnSpc>
              <a:spcBef>
                <a:spcPct val="0"/>
              </a:spcBef>
              <a:spcAft>
                <a:spcPct val="0"/>
              </a:spcAft>
              <a:buClr>
                <a:srgbClr val="000000"/>
              </a:buClr>
              <a:buSzPct val="100000"/>
            </a:pPr>
            <a:endParaRPr lang="en-US" altLang="el-GR" sz="1600" b="0" dirty="0">
              <a:solidFill>
                <a:srgbClr val="000000"/>
              </a:solidFill>
              <a:latin typeface="Arial" charset="0"/>
            </a:endParaRPr>
          </a:p>
        </p:txBody>
      </p:sp>
      <p:sp>
        <p:nvSpPr>
          <p:cNvPr id="7172" name="Rectangle 4"/>
          <p:cNvSpPr>
            <a:spLocks noChangeArrowheads="1"/>
          </p:cNvSpPr>
          <p:nvPr/>
        </p:nvSpPr>
        <p:spPr bwMode="auto">
          <a:xfrm>
            <a:off x="5220072" y="1337863"/>
            <a:ext cx="3265920" cy="784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36" tIns="41469" rIns="82936" bIns="41469">
            <a:spAutoFit/>
          </a:bodyPr>
          <a:lstStyle/>
          <a:p>
            <a:pPr algn="l" defTabSz="414683" hangingPunct="0">
              <a:lnSpc>
                <a:spcPct val="93000"/>
              </a:lnSpc>
              <a:spcBef>
                <a:spcPct val="0"/>
              </a:spcBef>
              <a:spcAft>
                <a:spcPct val="0"/>
              </a:spcAft>
              <a:buClr>
                <a:srgbClr val="000000"/>
              </a:buClr>
              <a:buSzPct val="100000"/>
            </a:pPr>
            <a:r>
              <a:rPr lang="en-US" altLang="el-GR" sz="1600" b="0" dirty="0">
                <a:solidFill>
                  <a:srgbClr val="000000"/>
                </a:solidFill>
                <a:latin typeface="Arial" charset="0"/>
              </a:rPr>
              <a:t>Does the difference between 1 &amp; 2 minutes equals the difference between 58 &amp; 59 minutes? </a:t>
            </a:r>
          </a:p>
        </p:txBody>
      </p:sp>
      <p:sp>
        <p:nvSpPr>
          <p:cNvPr id="7173" name="Rectangle 5"/>
          <p:cNvSpPr>
            <a:spLocks noChangeArrowheads="1"/>
          </p:cNvSpPr>
          <p:nvPr/>
        </p:nvSpPr>
        <p:spPr bwMode="auto">
          <a:xfrm>
            <a:off x="770400" y="4081308"/>
            <a:ext cx="3252960" cy="99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36" tIns="41469" rIns="82936" bIns="41469">
            <a:spAutoFit/>
          </a:bodyPr>
          <a:lstStyle/>
          <a:p>
            <a:pPr algn="l" defTabSz="414683" hangingPunct="0">
              <a:lnSpc>
                <a:spcPct val="93000"/>
              </a:lnSpc>
              <a:spcBef>
                <a:spcPct val="0"/>
              </a:spcBef>
              <a:spcAft>
                <a:spcPct val="0"/>
              </a:spcAft>
              <a:buClr>
                <a:srgbClr val="000000"/>
              </a:buClr>
              <a:buSzPct val="100000"/>
            </a:pPr>
            <a:r>
              <a:rPr lang="en-US" altLang="el-GR" sz="1600" b="0" dirty="0">
                <a:solidFill>
                  <a:srgbClr val="000000"/>
                </a:solidFill>
                <a:latin typeface="Arial" charset="0"/>
              </a:rPr>
              <a:t>For waking-up in the morning… do you program </a:t>
            </a:r>
            <a:r>
              <a:rPr lang="en-US" altLang="el-GR" sz="1600" b="0" dirty="0" smtClean="0">
                <a:solidFill>
                  <a:srgbClr val="000000"/>
                </a:solidFill>
                <a:latin typeface="Arial" charset="0"/>
              </a:rPr>
              <a:t>your Alarm clock to </a:t>
            </a:r>
            <a:r>
              <a:rPr lang="en-US" altLang="el-GR" sz="1600" b="0" dirty="0">
                <a:solidFill>
                  <a:srgbClr val="000000"/>
                </a:solidFill>
                <a:latin typeface="Arial" charset="0"/>
              </a:rPr>
              <a:t>a precise minute? Half hour? Second?</a:t>
            </a:r>
          </a:p>
        </p:txBody>
      </p:sp>
      <p:pic>
        <p:nvPicPr>
          <p:cNvPr id="71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5832" y="2852936"/>
            <a:ext cx="2534400" cy="2636916"/>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75" name="Rectangle 6"/>
          <p:cNvSpPr>
            <a:spLocks noChangeArrowheads="1"/>
          </p:cNvSpPr>
          <p:nvPr/>
        </p:nvSpPr>
        <p:spPr bwMode="auto">
          <a:xfrm>
            <a:off x="718560" y="2572875"/>
            <a:ext cx="3251520" cy="784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36" tIns="41469" rIns="82936" bIns="41469">
            <a:spAutoFit/>
          </a:bodyPr>
          <a:lstStyle/>
          <a:p>
            <a:pPr algn="l" defTabSz="414683" hangingPunct="0">
              <a:lnSpc>
                <a:spcPct val="93000"/>
              </a:lnSpc>
              <a:spcBef>
                <a:spcPct val="0"/>
              </a:spcBef>
              <a:spcAft>
                <a:spcPct val="0"/>
              </a:spcAft>
              <a:buClr>
                <a:srgbClr val="000000"/>
              </a:buClr>
              <a:buSzPct val="100000"/>
            </a:pPr>
            <a:r>
              <a:rPr lang="en-US" altLang="el-GR" sz="1600" b="0" dirty="0">
                <a:solidFill>
                  <a:srgbClr val="000000"/>
                </a:solidFill>
                <a:latin typeface="Arial" charset="0"/>
              </a:rPr>
              <a:t>For asking to drink water …   Do you ask water in intervals of millimeters?</a:t>
            </a:r>
          </a:p>
        </p:txBody>
      </p:sp>
    </p:spTree>
    <p:extLst>
      <p:ext uri="{BB962C8B-B14F-4D97-AF65-F5344CB8AC3E}">
        <p14:creationId xmlns:p14="http://schemas.microsoft.com/office/powerpoint/2010/main" val="30786450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02 Χρηστοκεντρικός Σχεδιασμός">
  <a:themeElements>
    <a:clrScheme name="Εργονομία">
      <a:dk1>
        <a:srgbClr val="4D4D4D"/>
      </a:dk1>
      <a:lt1>
        <a:srgbClr val="FFFFFF"/>
      </a:lt1>
      <a:dk2>
        <a:srgbClr val="6D6D6D"/>
      </a:dk2>
      <a:lt2>
        <a:srgbClr val="FFFFFF"/>
      </a:lt2>
      <a:accent1>
        <a:srgbClr val="3F5371"/>
      </a:accent1>
      <a:accent2>
        <a:srgbClr val="446867"/>
      </a:accent2>
      <a:accent3>
        <a:srgbClr val="5A561B"/>
      </a:accent3>
      <a:accent4>
        <a:srgbClr val="5F5D73"/>
      </a:accent4>
      <a:accent5>
        <a:srgbClr val="9C6130"/>
      </a:accent5>
      <a:accent6>
        <a:srgbClr val="75310A"/>
      </a:accent6>
      <a:hlink>
        <a:srgbClr val="002060"/>
      </a:hlink>
      <a:folHlink>
        <a:srgbClr val="0070C0"/>
      </a:folHlink>
    </a:clrScheme>
    <a:fontScheme name="Προσαρμοσμένο 1">
      <a:majorFont>
        <a:latin typeface="CF DinBlack"/>
        <a:ea typeface=""/>
        <a:cs typeface=""/>
      </a:majorFont>
      <a:minorFont>
        <a:latin typeface="CF Di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63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a:spAutoFit/>
      </a:bodyPr>
      <a:lstStyle>
        <a:defPPr algn="l">
          <a:defRPr sz="2000" b="0" dirty="0">
            <a:solidFill>
              <a:schemeClr val="tx1"/>
            </a:solidFill>
            <a:latin typeface="+mn-lt"/>
          </a:defRPr>
        </a:defPPr>
      </a:lstStyle>
    </a:txDef>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5038</Words>
  <Application>Microsoft Office PowerPoint</Application>
  <PresentationFormat>On-screen Show (4:3)</PresentationFormat>
  <Paragraphs>1001</Paragraphs>
  <Slides>84</Slides>
  <Notes>41</Notes>
  <HiddenSlides>2</HiddenSlides>
  <MMClips>0</MMClips>
  <ScaleCrop>false</ScaleCrop>
  <HeadingPairs>
    <vt:vector size="8" baseType="variant">
      <vt:variant>
        <vt:lpstr>Fonts Used</vt:lpstr>
      </vt:variant>
      <vt:variant>
        <vt:i4>12</vt:i4>
      </vt:variant>
      <vt:variant>
        <vt:lpstr>Theme</vt:lpstr>
      </vt:variant>
      <vt:variant>
        <vt:i4>2</vt:i4>
      </vt:variant>
      <vt:variant>
        <vt:lpstr>Embedded OLE Servers</vt:lpstr>
      </vt:variant>
      <vt:variant>
        <vt:i4>2</vt:i4>
      </vt:variant>
      <vt:variant>
        <vt:lpstr>Slide Titles</vt:lpstr>
      </vt:variant>
      <vt:variant>
        <vt:i4>84</vt:i4>
      </vt:variant>
    </vt:vector>
  </HeadingPairs>
  <TitlesOfParts>
    <vt:vector size="100" baseType="lpstr">
      <vt:lpstr>Arial</vt:lpstr>
      <vt:lpstr>Calibri</vt:lpstr>
      <vt:lpstr>Trebuchet MS</vt:lpstr>
      <vt:lpstr>Comic Sans MS</vt:lpstr>
      <vt:lpstr>Verdana</vt:lpstr>
      <vt:lpstr>Tahoma</vt:lpstr>
      <vt:lpstr>Wingdings</vt:lpstr>
      <vt:lpstr>Georgia</vt:lpstr>
      <vt:lpstr>Arial Narrow</vt:lpstr>
      <vt:lpstr>Lucida Sans Unicode</vt:lpstr>
      <vt:lpstr>Times New Roman</vt:lpstr>
      <vt:lpstr>CF Din</vt:lpstr>
      <vt:lpstr>02 Χρηστοκεντρικός Σχεδιασμός</vt:lpstr>
      <vt:lpstr>Default Design</vt:lpstr>
      <vt:lpstr>CPaint5</vt:lpstr>
      <vt:lpstr>Bitmap Image</vt:lpstr>
      <vt:lpstr>Watering control systems</vt:lpstr>
      <vt:lpstr>Typical watering system diagram</vt:lpstr>
      <vt:lpstr>From User requirements to design parameters .. And back </vt:lpstr>
      <vt:lpstr>Watering control: Basic Design Brief</vt:lpstr>
      <vt:lpstr>Elements of requirements analysis</vt:lpstr>
      <vt:lpstr>Basic watering system diagram</vt:lpstr>
      <vt:lpstr>The space of alternative design parameters</vt:lpstr>
      <vt:lpstr>Περιοδικότητα Πόσες και ποιες τιμές έχουν νόημα?</vt:lpstr>
      <vt:lpstr>Which values and which scales make sense?</vt:lpstr>
      <vt:lpstr>Διάρκεια Πόσες και ποιες τιμές έχουν νόημα?</vt:lpstr>
      <vt:lpstr>Διάρκεια Πόσες και ποιες τιμές έχουν νόημα?</vt:lpstr>
      <vt:lpstr>Διάρκεια Πόσες και ποιες τιμές έχουν νόημα?</vt:lpstr>
      <vt:lpstr>PowerPoint Presentation</vt:lpstr>
      <vt:lpstr>Watering System number 1</vt:lpstr>
      <vt:lpstr>Watering System number 2</vt:lpstr>
      <vt:lpstr>Watering System number 3</vt:lpstr>
      <vt:lpstr>PowerPoint Presentation</vt:lpstr>
      <vt:lpstr>Watering System number 5</vt:lpstr>
      <vt:lpstr>User-centered design</vt:lpstr>
      <vt:lpstr>User-centered design phases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Παράδειγμα: Σύστημα Αυτόματου Πωλητή Καυσίμων</vt:lpstr>
      <vt:lpstr>Μέθοδος Συλλογής Πληροφορίας</vt:lpstr>
      <vt:lpstr>Από τη συλλογή πληροφορίας</vt:lpstr>
      <vt:lpstr>Ανάλυση Απαιτήσεων/Αναγκών</vt:lpstr>
      <vt:lpstr>PowerPoint Presentation</vt:lpstr>
      <vt:lpstr>PowerPoint Presentation</vt:lpstr>
      <vt:lpstr>PowerPoint Presentation</vt:lpstr>
      <vt:lpstr>Πώς αναπαρίσταται η ΙΑΕ</vt:lpstr>
      <vt:lpstr>Παράδειγμα ΙΑΚ: Παρασκευή τσαγιού</vt:lpstr>
      <vt:lpstr>Παρασκευή Τσαγιού – αναδομημένη ΙΑΚ</vt:lpstr>
      <vt:lpstr>Σύστημα Αυτόματων Τραπεζικών Συναλλαγών (ΑΤΜ)</vt:lpstr>
      <vt:lpstr>να ταυτοποιούνται - να προσδιορίζουν το ποσό που θέλουν να λάβουν - να λαμβάνουν το ποσό</vt:lpstr>
      <vt:lpstr>να ταυτοποιούνται - να προσδιορίζουν το ποσό που θέλουν να λάβουν - να λαμβάνουν το ποσό</vt:lpstr>
      <vt:lpstr>να ταυτοποιούνται - να προσδιορίζουν το ποσό που θέλουν να λάβουν - να λαμβάνουν το ποσό</vt:lpstr>
      <vt:lpstr>ΑΤΜ – Ιεραρχική Ανάλυση Εργασίας</vt:lpstr>
      <vt:lpstr>ΑΤΜ – Διάγραμμα ροής</vt:lpstr>
      <vt:lpstr>ΑΤΜ – Σύγκριση ΙΑΕ &amp; Διαγράμματος ροής</vt:lpstr>
      <vt:lpstr>Η ΙΑΚ δεν είναι απλά μια διαδικαστική αποτύπωση</vt:lpstr>
      <vt:lpstr>Η ΙΑΚ επηρεάζει ιδιαίτερα τον τελικό σχεδιασμό</vt:lpstr>
      <vt:lpstr>Η ανάλυση γίνεται όσο λεπτομερής απαιτείται για το σχεδιασμό  (ούτε λιγότερο ούτε παραπάνω)</vt:lpstr>
      <vt:lpstr>PowerPoint Presentation</vt:lpstr>
      <vt:lpstr>PowerPoint Presentation</vt:lpstr>
      <vt:lpstr>PowerPoint Presentation</vt:lpstr>
      <vt:lpstr>PowerPoint Presentation</vt:lpstr>
      <vt:lpstr>PowerPoint Presentation</vt:lpstr>
      <vt:lpstr>ΑΤΜ – Διάγραμμα μετάβασης καταστάσεων</vt:lpstr>
      <vt:lpstr>Σύστημα διαχείρισης κέντρου ιατρικών πληροφοριών σε πλοία (1999) </vt:lpstr>
      <vt:lpstr>Σύστημα διαχείρισης κέντρου ιατρικών πληροφοριών σε πλοία </vt:lpstr>
      <vt:lpstr>Το πεδίο</vt:lpstr>
      <vt:lpstr>Ιδιαιτερότητες της συγκεκριμένης μελέτης </vt:lpstr>
      <vt:lpstr>Ιεραρχική ανάλυση καθηκόντων του HRC-MMAC</vt:lpstr>
      <vt:lpstr>Η διαδικασία της παροχής ιατρικών συμβουλών από απόσταση</vt:lpstr>
      <vt:lpstr>Οι θέσεις εργασίας</vt:lpstr>
      <vt:lpstr>Η διαδικασία του σχεδιασμού</vt:lpstr>
      <vt:lpstr>Η χάρτινη φόρμα ιατρικής κλήσης</vt:lpstr>
      <vt:lpstr>Πεδία πληροφορίας που χρησιμοποιούνται και πρακτικές που διέπουν τη χρήση τους</vt:lpstr>
      <vt:lpstr>Η ιστορική εξέλιξη των μέσων τεκμηρίωσης των περιστατικών</vt:lpstr>
      <vt:lpstr>PowerPoint Presentation</vt:lpstr>
      <vt:lpstr>Πλαίσιο περιορισμών που διέπουν την συμπεριφορά των εμπλεκομένων στο σύστημα</vt:lpstr>
      <vt:lpstr>Αποτελέσματα της παρούσας κατάστασης</vt:lpstr>
      <vt:lpstr>Η διαδικασία του σχεδιασμού</vt:lpstr>
      <vt:lpstr>Λειτουργικός σχεδιασμός</vt:lpstr>
      <vt:lpstr>Η νοητική αναπαράσταση των χρηστών για την προτεινόμενη αρχειοθέτηση των περιστατικών αποτελεί το πρώτο βήμα της δομής των δεδομένων στο σύστημα</vt:lpstr>
      <vt:lpstr>Πρωτότυπα Σxεδίασης της διεπιφάνειας του MEDICO</vt:lpstr>
      <vt:lpstr>Πρωτότυπα Σχεδίασης της διεπιφάνειας του MEDICO</vt:lpstr>
      <vt:lpstr>Υποδείγματα εικονιδίων για δοκιμή με τους χρήστες</vt:lpstr>
      <vt:lpstr>Διάγραμμα Κατάστασης – Μετάβασης της Διεπιφάνειας</vt:lpstr>
      <vt:lpstr>Τα κύρια χαρακτηριστικά του MEDICO</vt:lpstr>
      <vt:lpstr>Ο γιατρός και ο χειριστής χρησιμοποιούν διαφορετικές περιοχές της ίδιας διεπιφάνειας </vt:lpstr>
      <vt:lpstr>PowerPoint Presentation</vt:lpstr>
      <vt:lpstr>Η πληροφορία που αποτελεί αντικείμενο επεξεργασίας από το σύστημα εισάγεται αλφαριθμητικά ενώ η πληροφορία που επεξεργάζονται οι γιατροί αποτυπώνεται γραφικά</vt:lpstr>
      <vt:lpstr>Όταν δεν έχει επιλεγεί περιστατικό η περιοχή του τετραδίου εμφανίζει τη λίστα περιστατικών</vt:lpstr>
      <vt:lpstr>Σύνοψη</vt:lpstr>
      <vt:lpstr>Διαπιστώσεις που πηγάζουν από τη μελέτη</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02 User Centered Design</dc:title>
  <dc:creator/>
  <cp:keywords>Ergonomics;HCI;NTUA</cp:keywords>
  <cp:lastModifiedBy/>
  <cp:revision>131</cp:revision>
  <dcterms:created xsi:type="dcterms:W3CDTF">2008-06-15T14:49:14Z</dcterms:created>
  <dcterms:modified xsi:type="dcterms:W3CDTF">2023-12-08T15:32:05Z</dcterms:modified>
  <cp:category>Διαλέξεις</cp:category>
</cp:coreProperties>
</file>