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74" r:id="rId4"/>
    <p:sldId id="258" r:id="rId5"/>
    <p:sldId id="259" r:id="rId6"/>
    <p:sldId id="261" r:id="rId7"/>
    <p:sldId id="260" r:id="rId8"/>
    <p:sldId id="262" r:id="rId9"/>
    <p:sldId id="263" r:id="rId10"/>
    <p:sldId id="264" r:id="rId11"/>
    <p:sldId id="272" r:id="rId12"/>
    <p:sldId id="273" r:id="rId13"/>
    <p:sldId id="265" r:id="rId14"/>
    <p:sldId id="275" r:id="rId15"/>
    <p:sldId id="266" r:id="rId16"/>
    <p:sldId id="267" r:id="rId17"/>
    <p:sldId id="268" r:id="rId18"/>
    <p:sldId id="269" r:id="rId19"/>
    <p:sldId id="270" r:id="rId20"/>
    <p:sldId id="271"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70" d="100"/>
          <a:sy n="70" d="100"/>
        </p:scale>
        <p:origin x="-136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5DBE2A43-390B-4E15-9AB1-E76DD6C5559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7F1399-5B18-4F53-BEA7-2F014A3341F6}" type="datetimeFigureOut">
              <a:rPr lang="el-GR" smtClean="0"/>
              <a:pPr/>
              <a:t>22/11/2014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BE2A43-390B-4E15-9AB1-E76DD6C55593}"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7F1399-5B18-4F53-BEA7-2F014A3341F6}" type="datetimeFigureOut">
              <a:rPr lang="el-GR" smtClean="0"/>
              <a:pPr/>
              <a:t>22/11/2014</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BE2A43-390B-4E15-9AB1-E76DD6C5559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0"/>
            <a:ext cx="8229600" cy="1828800"/>
          </a:xfrm>
        </p:spPr>
        <p:txBody>
          <a:bodyPr>
            <a:normAutofit/>
          </a:bodyPr>
          <a:lstStyle/>
          <a:p>
            <a:r>
              <a:rPr lang="el-GR" sz="2400" dirty="0" smtClean="0"/>
              <a:t>ΑΡΧΑΙΑ ΕΛΛΗΝΙΚΗ ΜΟΥΣΙΚΗ</a:t>
            </a:r>
            <a:br>
              <a:rPr lang="el-GR" sz="2400" dirty="0" smtClean="0"/>
            </a:br>
            <a:r>
              <a:rPr lang="el-GR" sz="2400" dirty="0" smtClean="0"/>
              <a:t> </a:t>
            </a:r>
            <a:br>
              <a:rPr lang="el-GR" sz="2400" dirty="0" smtClean="0"/>
            </a:br>
            <a:r>
              <a:rPr lang="el-GR" sz="2400" dirty="0" smtClean="0"/>
              <a:t>ΙΣΤΟΡΙΚΟ ΔΙΑΓΡΑΜΜΑ</a:t>
            </a:r>
            <a:r>
              <a:rPr lang="en-US" sz="2400" dirty="0" smtClean="0"/>
              <a:t/>
            </a:r>
            <a:br>
              <a:rPr lang="en-US" sz="2400" dirty="0" smtClean="0"/>
            </a:br>
            <a:endParaRPr lang="el-GR" sz="2400" dirty="0"/>
          </a:p>
        </p:txBody>
      </p:sp>
      <p:sp>
        <p:nvSpPr>
          <p:cNvPr id="3" name="2 - Υπότιτλος"/>
          <p:cNvSpPr>
            <a:spLocks noGrp="1"/>
          </p:cNvSpPr>
          <p:nvPr>
            <p:ph type="subTitle" idx="1"/>
          </p:nvPr>
        </p:nvSpPr>
        <p:spPr>
          <a:xfrm>
            <a:off x="1371600" y="1700808"/>
            <a:ext cx="6400800" cy="3383490"/>
          </a:xfrm>
        </p:spPr>
        <p:txBody>
          <a:bodyPr>
            <a:normAutofit/>
          </a:bodyPr>
          <a:lstStyle/>
          <a:p>
            <a:endParaRPr lang="el-GR" sz="1100" dirty="0" smtClean="0"/>
          </a:p>
          <a:p>
            <a:r>
              <a:rPr lang="el-GR" sz="1100" dirty="0" smtClean="0"/>
              <a:t>Στοιχεία από </a:t>
            </a:r>
            <a:r>
              <a:rPr lang="en-US" sz="1100" dirty="0" smtClean="0"/>
              <a:t>www.musicportal.gr</a:t>
            </a:r>
            <a:endParaRPr lang="el-GR" sz="1100" dirty="0"/>
          </a:p>
        </p:txBody>
      </p:sp>
      <p:pic>
        <p:nvPicPr>
          <p:cNvPr id="4" name="3 - Εικόνα" descr="http://www.musicportal.gr/images/musicportal/ancient_greece/ancient_greece_4.jpg"/>
          <p:cNvPicPr/>
          <p:nvPr/>
        </p:nvPicPr>
        <p:blipFill>
          <a:blip r:embed="rId2" cstate="print"/>
          <a:srcRect/>
          <a:stretch>
            <a:fillRect/>
          </a:stretch>
        </p:blipFill>
        <p:spPr bwMode="auto">
          <a:xfrm>
            <a:off x="3347864" y="2564904"/>
            <a:ext cx="2592288" cy="37444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683568" y="1484784"/>
            <a:ext cx="5544616" cy="5184576"/>
          </a:xfrm>
        </p:spPr>
        <p:txBody>
          <a:bodyPr>
            <a:normAutofit fontScale="55000" lnSpcReduction="20000"/>
          </a:bodyPr>
          <a:lstStyle/>
          <a:p>
            <a:pPr>
              <a:buNone/>
            </a:pPr>
            <a:r>
              <a:rPr lang="el-GR" b="1" dirty="0" smtClean="0"/>
              <a:t>	Κατασκευαστική αρχή των λυρών</a:t>
            </a:r>
            <a:r>
              <a:rPr lang="el-GR" dirty="0" smtClean="0"/>
              <a:t>: </a:t>
            </a:r>
          </a:p>
          <a:p>
            <a:pPr>
              <a:buNone/>
            </a:pPr>
            <a:endParaRPr lang="el-GR" dirty="0" smtClean="0"/>
          </a:p>
          <a:p>
            <a:pPr algn="just">
              <a:buNone/>
            </a:pPr>
            <a:r>
              <a:rPr lang="el-GR" dirty="0" smtClean="0"/>
              <a:t>	Σε ένα αντηχείο από καβούκι χελώνας ή ξύλο στηρίζονται δυο βραχίονες (πήχεις). Κάθετα στους πήχεις στο πάνω μέρος εκτείνεται ο </a:t>
            </a:r>
            <a:r>
              <a:rPr lang="el-GR" u="sng" dirty="0" smtClean="0"/>
              <a:t>ζυγός</a:t>
            </a:r>
            <a:r>
              <a:rPr lang="el-GR" dirty="0" smtClean="0"/>
              <a:t>. Οι χορδές ίσου μήκους είναι κατασκευασμένες από στριμμένο και αποξηραμένο έντερο, νεύρα ή λινάρι. Στηρίζονται σε ένα σημείο (</a:t>
            </a:r>
            <a:r>
              <a:rPr lang="el-GR" u="sng" dirty="0" err="1" smtClean="0"/>
              <a:t>χορδοτόνιον</a:t>
            </a:r>
            <a:r>
              <a:rPr lang="el-GR" dirty="0" smtClean="0"/>
              <a:t>) πάνω στο ηχείο, περνούν πάνω από ένα καβαλάρη (</a:t>
            </a:r>
            <a:r>
              <a:rPr lang="el-GR" dirty="0" err="1" smtClean="0"/>
              <a:t>μαγάδιον</a:t>
            </a:r>
            <a:r>
              <a:rPr lang="el-GR" dirty="0" smtClean="0"/>
              <a:t>) και στην πάνω μεριά περιστρέφονται στο ζυγό με ένα σύστημα κλειδιών, τους </a:t>
            </a:r>
            <a:r>
              <a:rPr lang="el-GR" u="sng" dirty="0" err="1" smtClean="0"/>
              <a:t>κόλλοπες</a:t>
            </a:r>
            <a:r>
              <a:rPr lang="el-GR" dirty="0" smtClean="0"/>
              <a:t> ή </a:t>
            </a:r>
            <a:r>
              <a:rPr lang="el-GR" u="sng" dirty="0" err="1" smtClean="0"/>
              <a:t>κόλλαβους</a:t>
            </a:r>
            <a:r>
              <a:rPr lang="el-GR" dirty="0" smtClean="0"/>
              <a:t>, που διευκόλυναν το κούρδισμα. Οι χορδές αρχικά ήταν 3, αργότερα 4, 5 και 7 ενώ έφτασαν την περίοδο της «νέας μουσικής» και τις 12. Οι λύρες παίζονταν με το δεξί χέρι με τα δάκτυλα ή με ένα «</a:t>
            </a:r>
            <a:r>
              <a:rPr lang="el-GR" dirty="0" err="1" smtClean="0"/>
              <a:t>πλήκτρον</a:t>
            </a:r>
            <a:r>
              <a:rPr lang="el-GR" dirty="0" smtClean="0"/>
              <a:t>» κατασκευασμένο από κέρατο, ξύλο, κόκαλο ή μέταλλο. Το αριστερό βοηθούσε παίζοντας μεμονωμένες χορδές, πιέζοντάς τες ή αποσβένοντας τον ήχο. Οι χορδές είχαν συγκεκριμένες ονομασίες που ταυτίζονταν και με τις ονομασίες των φθόγγων. Υπάρχουν πολλοί τύποι λυρών με διαφορετικές ονομασίες: </a:t>
            </a:r>
            <a:r>
              <a:rPr lang="el-GR" u="sng" dirty="0" err="1" smtClean="0"/>
              <a:t>φόρμιγξ</a:t>
            </a:r>
            <a:r>
              <a:rPr lang="el-GR" dirty="0" smtClean="0"/>
              <a:t> (η αρχαιότερη λύρα),  </a:t>
            </a:r>
            <a:r>
              <a:rPr lang="el-GR" u="sng" dirty="0" err="1" smtClean="0"/>
              <a:t>κίθαρις</a:t>
            </a:r>
            <a:r>
              <a:rPr lang="el-GR" dirty="0" smtClean="0"/>
              <a:t> ή </a:t>
            </a:r>
            <a:r>
              <a:rPr lang="el-GR" u="sng" dirty="0" smtClean="0"/>
              <a:t>κιθάρα</a:t>
            </a:r>
            <a:r>
              <a:rPr lang="el-GR" dirty="0" smtClean="0"/>
              <a:t>, </a:t>
            </a:r>
            <a:r>
              <a:rPr lang="el-GR" u="sng" dirty="0" smtClean="0"/>
              <a:t>λύρα</a:t>
            </a:r>
            <a:r>
              <a:rPr lang="el-GR" dirty="0" smtClean="0"/>
              <a:t>, </a:t>
            </a:r>
            <a:r>
              <a:rPr lang="el-GR" u="sng" dirty="0" err="1" smtClean="0"/>
              <a:t>χέλυς</a:t>
            </a:r>
            <a:r>
              <a:rPr lang="el-GR" dirty="0" smtClean="0"/>
              <a:t> (=χελώνα), </a:t>
            </a:r>
            <a:r>
              <a:rPr lang="el-GR" u="sng" dirty="0" smtClean="0"/>
              <a:t>βάρβιτος</a:t>
            </a:r>
            <a:r>
              <a:rPr lang="el-GR" dirty="0" smtClean="0"/>
              <a:t> (με </a:t>
            </a:r>
            <a:r>
              <a:rPr lang="el-GR" dirty="0" err="1" smtClean="0"/>
              <a:t>μακρείς</a:t>
            </a:r>
            <a:r>
              <a:rPr lang="el-GR" dirty="0" smtClean="0"/>
              <a:t> πήχεις). Οι όροι αυτοί συχνά συγχέονται στη χρήση τους.</a:t>
            </a:r>
          </a:p>
          <a:p>
            <a:endParaRPr lang="el-GR" dirty="0" smtClean="0"/>
          </a:p>
          <a:p>
            <a:r>
              <a:rPr lang="el-GR" sz="2200" dirty="0" smtClean="0"/>
              <a:t>Στο επάνω μέρος της εικόνας: λύρα</a:t>
            </a:r>
          </a:p>
          <a:p>
            <a:r>
              <a:rPr lang="el-GR" sz="2200" dirty="0" smtClean="0"/>
              <a:t>Στο κάτω μέρος της εικόνας: κιθάρα - </a:t>
            </a:r>
            <a:r>
              <a:rPr lang="el-GR" sz="2200" dirty="0" err="1" smtClean="0"/>
              <a:t>κίθαρις</a:t>
            </a:r>
            <a:endParaRPr lang="el-GR" sz="2200" dirty="0"/>
          </a:p>
        </p:txBody>
      </p:sp>
      <p:pic>
        <p:nvPicPr>
          <p:cNvPr id="4" name="3 - Εικόνα" descr="http://www.musicportal.gr/images/ancient_greece/ancient_greece_7.jpg"/>
          <p:cNvPicPr/>
          <p:nvPr/>
        </p:nvPicPr>
        <p:blipFill>
          <a:blip r:embed="rId2" cstate="print"/>
          <a:srcRect/>
          <a:stretch>
            <a:fillRect/>
          </a:stretch>
        </p:blipFill>
        <p:spPr bwMode="auto">
          <a:xfrm>
            <a:off x="6516216" y="1772816"/>
            <a:ext cx="2016224" cy="4104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ΜΟΥΣΙΚΑ ΟΡΓΑΝΑ</a:t>
            </a:r>
            <a:endParaRPr lang="el-GR" sz="2000" dirty="0"/>
          </a:p>
        </p:txBody>
      </p:sp>
      <p:pic>
        <p:nvPicPr>
          <p:cNvPr id="4" name="3 - Θέση περιεχομένου" descr="Lyre1.png"/>
          <p:cNvPicPr>
            <a:picLocks noGrp="1" noChangeAspect="1"/>
          </p:cNvPicPr>
          <p:nvPr>
            <p:ph idx="1"/>
          </p:nvPr>
        </p:nvPicPr>
        <p:blipFill>
          <a:blip r:embed="rId2" cstate="print"/>
          <a:stretch>
            <a:fillRect/>
          </a:stretch>
        </p:blipFill>
        <p:spPr>
          <a:xfrm>
            <a:off x="1331640" y="1988840"/>
            <a:ext cx="6696744" cy="3816424"/>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362274"/>
          </a:xfrm>
        </p:spPr>
        <p:txBody>
          <a:bodyPr>
            <a:normAutofit fontScale="90000"/>
          </a:bodyPr>
          <a:lstStyle/>
          <a:p>
            <a:r>
              <a:rPr lang="el-GR" sz="2200" dirty="0" smtClean="0"/>
              <a:t>ΜΟΥΣΙΚΑ ΟΡΓΑΝΑ</a:t>
            </a:r>
            <a:br>
              <a:rPr lang="el-GR" sz="2200" dirty="0" smtClean="0"/>
            </a:br>
            <a:r>
              <a:rPr lang="el-GR" sz="2200" dirty="0" smtClean="0"/>
              <a:t/>
            </a:r>
            <a:br>
              <a:rPr lang="el-GR" sz="2200" dirty="0" smtClean="0"/>
            </a:br>
            <a:r>
              <a:rPr lang="el-GR" sz="2200" dirty="0" smtClean="0"/>
              <a:t>ΒΑΡΒΙΤΟΣ</a:t>
            </a:r>
            <a:br>
              <a:rPr lang="el-GR" sz="2200" dirty="0" smtClean="0"/>
            </a:br>
            <a:r>
              <a:rPr lang="el-GR" sz="2200" dirty="0" smtClean="0"/>
              <a:t/>
            </a:r>
            <a:br>
              <a:rPr lang="el-GR" sz="2200" dirty="0" smtClean="0"/>
            </a:br>
            <a:r>
              <a:rPr lang="el-GR" sz="1300" dirty="0" smtClean="0"/>
              <a:t>ΔΙΑΦΟΡΟΠΟΙΕΙΤΑΙ ΑΠΌ ΤΗ ΛΥΡΑ ΓΙΑΤΙ ΕΧΕΙ ΜΑΚΡΥΤΕΡΟΥΣ ΒΡΑΧΙΟΝΕΣ</a:t>
            </a:r>
            <a:br>
              <a:rPr lang="el-GR" sz="1300" dirty="0" smtClean="0"/>
            </a:br>
            <a:r>
              <a:rPr lang="el-GR" sz="1300" dirty="0" smtClean="0"/>
              <a:t/>
            </a:r>
            <a:br>
              <a:rPr lang="el-GR" sz="1300" dirty="0" smtClean="0"/>
            </a:br>
            <a:r>
              <a:rPr lang="el-GR" sz="1300" dirty="0" smtClean="0"/>
              <a:t/>
            </a:r>
            <a:br>
              <a:rPr lang="el-GR" sz="1300" dirty="0" smtClean="0"/>
            </a:br>
            <a:r>
              <a:rPr lang="el-GR" sz="1100" dirty="0" smtClean="0"/>
              <a:t>ΑΡΙΣΤΕΡΑ: ΕΡΥΘΕΟΜΟΡΦΟΣ ΑΜΦΟΡΕΑΣ, 470 Π.Χ.</a:t>
            </a:r>
            <a:br>
              <a:rPr lang="el-GR" sz="1100" dirty="0" smtClean="0"/>
            </a:br>
            <a:r>
              <a:rPr lang="el-GR" sz="1100" dirty="0" smtClean="0"/>
              <a:t>ΣΤΗ ΜΕΣΗ: ΤΡΑΓΟΥΔΙΣΤΗΣ ΜΕ ΒΑΡΒΙΤΟ ΣΤΑ ΧΕΡΙΑ</a:t>
            </a:r>
            <a:br>
              <a:rPr lang="el-GR" sz="1100" dirty="0" smtClean="0"/>
            </a:br>
            <a:r>
              <a:rPr lang="el-GR" sz="1100" dirty="0" smtClean="0"/>
              <a:t>ΔΕΞΙΑ ΣΥΓΧΡΟΝΗ ΑΝΑΠΑΡΑΣΤΑΣΗ ΒΑΡΒΙΤΟΥ</a:t>
            </a:r>
            <a:endParaRPr lang="el-GR" sz="1100" dirty="0"/>
          </a:p>
        </p:txBody>
      </p:sp>
      <p:pic>
        <p:nvPicPr>
          <p:cNvPr id="4" name="3 - Θέση περιεχομένου" descr="Varvitos.jpg"/>
          <p:cNvPicPr>
            <a:picLocks noGrp="1" noChangeAspect="1"/>
          </p:cNvPicPr>
          <p:nvPr>
            <p:ph idx="1"/>
          </p:nvPr>
        </p:nvPicPr>
        <p:blipFill>
          <a:blip r:embed="rId2" cstate="print"/>
          <a:stretch>
            <a:fillRect/>
          </a:stretch>
        </p:blipFill>
        <p:spPr>
          <a:xfrm>
            <a:off x="971600" y="3284984"/>
            <a:ext cx="2294384" cy="2376264"/>
          </a:xfrm>
        </p:spPr>
      </p:pic>
      <p:pic>
        <p:nvPicPr>
          <p:cNvPr id="1027" name="Picture 3" descr="C:\Users\7_USER\Pictures\Varvitos2.png"/>
          <p:cNvPicPr>
            <a:picLocks noChangeAspect="1" noChangeArrowheads="1"/>
          </p:cNvPicPr>
          <p:nvPr/>
        </p:nvPicPr>
        <p:blipFill>
          <a:blip r:embed="rId3" cstate="print"/>
          <a:srcRect/>
          <a:stretch>
            <a:fillRect/>
          </a:stretch>
        </p:blipFill>
        <p:spPr bwMode="auto">
          <a:xfrm>
            <a:off x="3779912" y="3284984"/>
            <a:ext cx="2088232" cy="2427337"/>
          </a:xfrm>
          <a:prstGeom prst="rect">
            <a:avLst/>
          </a:prstGeom>
          <a:noFill/>
        </p:spPr>
      </p:pic>
      <p:pic>
        <p:nvPicPr>
          <p:cNvPr id="1028" name="Picture 4" descr="C:\Users\7_USER\Pictures\Varvitow3.png"/>
          <p:cNvPicPr>
            <a:picLocks noChangeAspect="1" noChangeArrowheads="1"/>
          </p:cNvPicPr>
          <p:nvPr/>
        </p:nvPicPr>
        <p:blipFill>
          <a:blip r:embed="rId4" cstate="print"/>
          <a:srcRect/>
          <a:stretch>
            <a:fillRect/>
          </a:stretch>
        </p:blipFill>
        <p:spPr bwMode="auto">
          <a:xfrm>
            <a:off x="6444208" y="3284984"/>
            <a:ext cx="2016224" cy="244827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457200" y="1196752"/>
            <a:ext cx="8229600" cy="5112608"/>
          </a:xfrm>
        </p:spPr>
        <p:txBody>
          <a:bodyPr>
            <a:normAutofit fontScale="92500" lnSpcReduction="10000"/>
          </a:bodyPr>
          <a:lstStyle/>
          <a:p>
            <a:pPr>
              <a:buNone/>
            </a:pPr>
            <a:r>
              <a:rPr lang="el-GR" dirty="0" smtClean="0"/>
              <a:t>	</a:t>
            </a:r>
            <a:r>
              <a:rPr lang="el-GR" sz="2300" u="sng" dirty="0" err="1" smtClean="0"/>
              <a:t>Τρίγωνον</a:t>
            </a:r>
            <a:r>
              <a:rPr lang="el-GR" sz="2300" dirty="0" smtClean="0"/>
              <a:t>	</a:t>
            </a:r>
          </a:p>
          <a:p>
            <a:pPr>
              <a:buNone/>
            </a:pPr>
            <a:r>
              <a:rPr lang="el-GR" sz="2300" dirty="0" smtClean="0"/>
              <a:t>	</a:t>
            </a:r>
            <a:endParaRPr lang="en-US" sz="2300" dirty="0" smtClean="0"/>
          </a:p>
          <a:p>
            <a:pPr>
              <a:buNone/>
            </a:pPr>
            <a:r>
              <a:rPr lang="en-US" sz="2300" dirty="0" smtClean="0"/>
              <a:t>	</a:t>
            </a:r>
            <a:r>
              <a:rPr lang="el-GR" sz="2300" dirty="0" smtClean="0"/>
              <a:t>Το </a:t>
            </a:r>
            <a:r>
              <a:rPr lang="el-GR" sz="2300" dirty="0" err="1" smtClean="0"/>
              <a:t>τρίγωνον</a:t>
            </a:r>
            <a:r>
              <a:rPr lang="el-GR" sz="2300" dirty="0" smtClean="0"/>
              <a:t> είναι μια μικρή </a:t>
            </a:r>
            <a:r>
              <a:rPr lang="el-GR" sz="2300" dirty="0" err="1" smtClean="0"/>
              <a:t>επιγονάτια</a:t>
            </a:r>
            <a:r>
              <a:rPr lang="el-GR" sz="2300" dirty="0" smtClean="0"/>
              <a:t> άρπα με πολλές χορδές. Τη συναντούμε στη Μ. Ανατολή ήδη από την 3η χιλιετία </a:t>
            </a:r>
            <a:r>
              <a:rPr lang="el-GR" sz="2300" dirty="0" err="1" smtClean="0"/>
              <a:t>π.Χ.</a:t>
            </a:r>
            <a:r>
              <a:rPr lang="el-GR" sz="2300" dirty="0" smtClean="0"/>
              <a:t> Στην Ελλάδα μαρτυρείται στο κυκλαδικό πολιτισμό.</a:t>
            </a:r>
          </a:p>
          <a:p>
            <a:pPr>
              <a:buNone/>
            </a:pPr>
            <a:endParaRPr lang="el-GR" dirty="0" smtClean="0"/>
          </a:p>
          <a:p>
            <a:pPr>
              <a:buNone/>
            </a:pPr>
            <a:r>
              <a:rPr lang="el-GR" dirty="0" smtClean="0"/>
              <a:t/>
            </a:r>
            <a:br>
              <a:rPr lang="el-GR" dirty="0" smtClean="0"/>
            </a:br>
            <a:r>
              <a:rPr lang="el-GR" dirty="0" smtClean="0"/>
              <a:t/>
            </a:r>
            <a:br>
              <a:rPr lang="el-GR" dirty="0" smtClean="0"/>
            </a:br>
            <a:endParaRPr lang="el-GR" dirty="0" smtClean="0"/>
          </a:p>
          <a:p>
            <a:pPr>
              <a:buNone/>
            </a:pPr>
            <a:r>
              <a:rPr lang="el-GR" dirty="0" smtClean="0"/>
              <a:t> </a:t>
            </a:r>
          </a:p>
          <a:p>
            <a:pPr>
              <a:buNone/>
            </a:pPr>
            <a:r>
              <a:rPr lang="el-GR" dirty="0" smtClean="0"/>
              <a:t>	</a:t>
            </a:r>
          </a:p>
          <a:p>
            <a:pPr>
              <a:buNone/>
            </a:pPr>
            <a:r>
              <a:rPr lang="el-GR" dirty="0" smtClean="0"/>
              <a:t>  </a:t>
            </a:r>
          </a:p>
          <a:p>
            <a:pPr>
              <a:buNone/>
            </a:pPr>
            <a:r>
              <a:rPr lang="el-GR" dirty="0" smtClean="0"/>
              <a:t> </a:t>
            </a:r>
          </a:p>
          <a:p>
            <a:endParaRPr lang="el-GR" dirty="0"/>
          </a:p>
        </p:txBody>
      </p:sp>
      <p:pic>
        <p:nvPicPr>
          <p:cNvPr id="4" name="3 - Εικόνα" descr="http://www.musicportal.gr/images/ancient_greece/ancient_greece_8.jpg"/>
          <p:cNvPicPr/>
          <p:nvPr/>
        </p:nvPicPr>
        <p:blipFill>
          <a:blip r:embed="rId2" cstate="print"/>
          <a:srcRect/>
          <a:stretch>
            <a:fillRect/>
          </a:stretch>
        </p:blipFill>
        <p:spPr bwMode="auto">
          <a:xfrm>
            <a:off x="3419872" y="3501008"/>
            <a:ext cx="2088232" cy="24482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611560" y="1556792"/>
            <a:ext cx="7715200" cy="1540768"/>
          </a:xfrm>
        </p:spPr>
        <p:txBody>
          <a:bodyPr>
            <a:normAutofit fontScale="85000" lnSpcReduction="20000"/>
          </a:bodyPr>
          <a:lstStyle/>
          <a:p>
            <a:pPr>
              <a:buNone/>
            </a:pPr>
            <a:r>
              <a:rPr lang="en-US" dirty="0" smtClean="0"/>
              <a:t>	</a:t>
            </a:r>
            <a:r>
              <a:rPr lang="el-GR" sz="2600" u="sng" dirty="0" err="1" smtClean="0"/>
              <a:t>Πανδούρα</a:t>
            </a:r>
            <a:endParaRPr lang="el-GR" sz="2600" u="sng" dirty="0" smtClean="0"/>
          </a:p>
          <a:p>
            <a:pPr algn="just">
              <a:buNone/>
            </a:pPr>
            <a:r>
              <a:rPr lang="el-GR" sz="2600" dirty="0" smtClean="0"/>
              <a:t>	</a:t>
            </a:r>
            <a:r>
              <a:rPr lang="el-GR" sz="2600" dirty="0" err="1" smtClean="0"/>
              <a:t>Πανδούρα</a:t>
            </a:r>
            <a:r>
              <a:rPr lang="el-GR" sz="2600" dirty="0" smtClean="0"/>
              <a:t>, </a:t>
            </a:r>
            <a:r>
              <a:rPr lang="el-GR" sz="2600" dirty="0" err="1" smtClean="0"/>
              <a:t>πανδουρίς</a:t>
            </a:r>
            <a:r>
              <a:rPr lang="el-GR" sz="2600" b="1" dirty="0" smtClean="0"/>
              <a:t> </a:t>
            </a:r>
            <a:r>
              <a:rPr lang="el-GR" sz="2600" dirty="0" smtClean="0"/>
              <a:t>ή τρίχορδο, με μακρύ μανίκι, ηχείο και 3 χορδές σαν </a:t>
            </a:r>
            <a:r>
              <a:rPr lang="el-GR" sz="2600" u="sng" dirty="0" smtClean="0"/>
              <a:t>ταμπουράς</a:t>
            </a:r>
            <a:r>
              <a:rPr lang="el-GR" sz="2600" dirty="0" smtClean="0"/>
              <a:t> που παιζόταν με πλήκτρο. Χρησιμοποιούνταν σπάνια στην Ελλάδα και γνώριζαν από τότε ότι δεν έχει ελληνική προέλευση αλλά ασσυριακή.</a:t>
            </a:r>
            <a:endParaRPr lang="el-GR" sz="2600" dirty="0"/>
          </a:p>
        </p:txBody>
      </p:sp>
      <p:pic>
        <p:nvPicPr>
          <p:cNvPr id="2052" name="Picture 4" descr="C:\Users\7_USER\Pictures\pandoura.jpg"/>
          <p:cNvPicPr>
            <a:picLocks noChangeAspect="1" noChangeArrowheads="1"/>
          </p:cNvPicPr>
          <p:nvPr/>
        </p:nvPicPr>
        <p:blipFill>
          <a:blip r:embed="rId2" cstate="print"/>
          <a:srcRect/>
          <a:stretch>
            <a:fillRect/>
          </a:stretch>
        </p:blipFill>
        <p:spPr bwMode="auto">
          <a:xfrm>
            <a:off x="2555776" y="3573016"/>
            <a:ext cx="3816424" cy="2808312"/>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229600" cy="864096"/>
          </a:xfrm>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467544" y="1052736"/>
            <a:ext cx="8229600" cy="4032448"/>
          </a:xfrm>
        </p:spPr>
        <p:txBody>
          <a:bodyPr>
            <a:normAutofit fontScale="47500" lnSpcReduction="20000"/>
          </a:bodyPr>
          <a:lstStyle/>
          <a:p>
            <a:pPr algn="ctr">
              <a:buNone/>
            </a:pPr>
            <a:r>
              <a:rPr lang="el-GR" b="1" dirty="0" smtClean="0"/>
              <a:t>	ΑΕΡΟΦΩΝΑ (=ΠΝΕΥΣΤΑ)</a:t>
            </a:r>
          </a:p>
          <a:p>
            <a:pPr>
              <a:buNone/>
            </a:pPr>
            <a:r>
              <a:rPr lang="el-GR" dirty="0" smtClean="0"/>
              <a:t> </a:t>
            </a:r>
          </a:p>
          <a:p>
            <a:pPr>
              <a:buNone/>
            </a:pPr>
            <a:r>
              <a:rPr lang="el-GR" dirty="0" smtClean="0"/>
              <a:t>	Χωρίζονται σε δύο βασικές κατηγορίες: </a:t>
            </a:r>
            <a:r>
              <a:rPr lang="el-GR" b="1" dirty="0" smtClean="0"/>
              <a:t>αυλοί </a:t>
            </a:r>
            <a:r>
              <a:rPr lang="el-GR" dirty="0" smtClean="0"/>
              <a:t>(με γλωσσίδι) και </a:t>
            </a:r>
            <a:r>
              <a:rPr lang="el-GR" b="1" dirty="0" smtClean="0"/>
              <a:t>σύριγγες </a:t>
            </a:r>
            <a:r>
              <a:rPr lang="el-GR" dirty="0" smtClean="0"/>
              <a:t>(χωρίς γλωσσίδι). Σπανιότερα χρησιμοποιούνται και άλλα πνευστά όπως η </a:t>
            </a:r>
            <a:r>
              <a:rPr lang="el-GR" dirty="0" err="1" smtClean="0"/>
              <a:t>σάλπιγξ</a:t>
            </a:r>
            <a:r>
              <a:rPr lang="el-GR" dirty="0" smtClean="0"/>
              <a:t>, το κογχύλι και η </a:t>
            </a:r>
            <a:r>
              <a:rPr lang="el-GR" dirty="0" err="1" smtClean="0"/>
              <a:t>ύδραυλις</a:t>
            </a:r>
            <a:r>
              <a:rPr lang="el-GR" dirty="0" smtClean="0"/>
              <a:t> . </a:t>
            </a:r>
          </a:p>
          <a:p>
            <a:pPr>
              <a:buNone/>
            </a:pPr>
            <a:r>
              <a:rPr lang="el-GR" dirty="0" smtClean="0"/>
              <a:t>	</a:t>
            </a:r>
          </a:p>
          <a:p>
            <a:pPr>
              <a:buNone/>
            </a:pPr>
            <a:r>
              <a:rPr lang="el-GR" dirty="0" smtClean="0"/>
              <a:t>	</a:t>
            </a:r>
            <a:r>
              <a:rPr lang="el-GR" u="sng" dirty="0" smtClean="0"/>
              <a:t>Αυλοί</a:t>
            </a:r>
            <a:r>
              <a:rPr lang="el-GR" dirty="0" smtClean="0"/>
              <a:t>	</a:t>
            </a:r>
          </a:p>
          <a:p>
            <a:pPr algn="just">
              <a:buNone/>
            </a:pPr>
            <a:r>
              <a:rPr lang="el-GR" dirty="0" smtClean="0"/>
              <a:t>	Ο αυλός (=σωλήνας) ή κάλαμος είναι από τα πολύ αγαπητό όργανο στην αρχ. Ελλάδα. Εμφανίζεται από τα μέσα της 3ης χιλιετίας, (κυκλαδικό ειδώλιο). Η καταγωγή του είναι μάλλον από τη Μ. Ασία και ήρθε στην Ελλάδα μέσω της Θράκης. Ένας μύθος αναφέρει ότι εφευρέθηκε από την Αθηνά ή οποία όμως όταν είδε στην αντανάκλαση των νερών πως παραμορφώνεται κατά το παίξιμο το πρόσωπό της, τον πέταξε μακριά στη Φρυγία. Εκεί τον βρήκε ο Μαρσύας ο οποίος έγινε πολύ καλός εκτελεστής καλώντας τον Απόλλωνα σε αγώνα. Ο Απόλλων νίκησε και για να τιμωρήσει το Μαρσύα τον κρέμασε και τον έγδαρε. Η εκτενής χρήση του αυλού ξεκινά μετά τον 8ο αιώνα όπου σταδιακά καταλαμβάνει εξέχουσα θέση στην ελληνική μουσική και ιδιαίτερα στη λατρεία του Διονύσου.</a:t>
            </a:r>
          </a:p>
          <a:p>
            <a:pPr algn="just">
              <a:buNone/>
            </a:pPr>
            <a:r>
              <a:rPr lang="el-GR" dirty="0" smtClean="0"/>
              <a:t> </a:t>
            </a:r>
            <a:br>
              <a:rPr lang="el-GR" dirty="0" smtClean="0"/>
            </a:br>
            <a:endParaRPr lang="el-GR" dirty="0" smtClean="0"/>
          </a:p>
          <a:p>
            <a:pPr algn="just">
              <a:buNone/>
            </a:pPr>
            <a:r>
              <a:rPr lang="el-GR" dirty="0" smtClean="0"/>
              <a:t>	Ο αυλός είναι ένας σωλήνας από καλάμι, ξύλο, κόκαλο ή μέταλλο με τρύπες (</a:t>
            </a:r>
            <a:r>
              <a:rPr lang="el-GR" dirty="0" err="1" smtClean="0"/>
              <a:t>τρήμματα</a:t>
            </a:r>
            <a:r>
              <a:rPr lang="el-GR" dirty="0" smtClean="0"/>
              <a:t>) της οποίες ανοιγοκλείνουν τα δάκτυλα και επιστόμιο με καλαμένια γλωσσίδα μονή ή διπλή (όπως στο σύγχρονο ζουρνά). Ο αυλητής έπαιζε σχεδόν πάντα δύο αυλούς ταυτόχρονα και τους έδενε για ευκολία με μια δερμάτινη λουρίδα στο πρόσωπό του, την </a:t>
            </a:r>
            <a:r>
              <a:rPr lang="el-GR" u="sng" dirty="0" err="1" smtClean="0"/>
              <a:t>φορβειά</a:t>
            </a:r>
            <a:r>
              <a:rPr lang="el-GR" dirty="0" smtClean="0"/>
              <a:t>.</a:t>
            </a:r>
          </a:p>
          <a:p>
            <a:endParaRPr lang="el-GR" dirty="0"/>
          </a:p>
        </p:txBody>
      </p:sp>
      <p:pic>
        <p:nvPicPr>
          <p:cNvPr id="4" name="3 - Εικόνα" descr="http://www.musicportal.gr/images/ancient_greece/ancient_greece_9.jpg"/>
          <p:cNvPicPr/>
          <p:nvPr/>
        </p:nvPicPr>
        <p:blipFill>
          <a:blip r:embed="rId2" cstate="print"/>
          <a:srcRect/>
          <a:stretch>
            <a:fillRect/>
          </a:stretch>
        </p:blipFill>
        <p:spPr bwMode="auto">
          <a:xfrm>
            <a:off x="2771800" y="4869160"/>
            <a:ext cx="1080120" cy="1440160"/>
          </a:xfrm>
          <a:prstGeom prst="rect">
            <a:avLst/>
          </a:prstGeom>
          <a:noFill/>
          <a:ln w="9525">
            <a:noFill/>
            <a:miter lim="800000"/>
            <a:headEnd/>
            <a:tailEnd/>
          </a:ln>
        </p:spPr>
      </p:pic>
      <p:pic>
        <p:nvPicPr>
          <p:cNvPr id="5" name="4 - Εικόνα" descr="http://www.musicportal.gr/images/ancient_greece/ancient_greece_10.gif"/>
          <p:cNvPicPr/>
          <p:nvPr/>
        </p:nvPicPr>
        <p:blipFill>
          <a:blip r:embed="rId3" cstate="print"/>
          <a:srcRect/>
          <a:stretch>
            <a:fillRect/>
          </a:stretch>
        </p:blipFill>
        <p:spPr bwMode="auto">
          <a:xfrm>
            <a:off x="5148064" y="4869160"/>
            <a:ext cx="1008112" cy="13681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850106"/>
          </a:xfrm>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683568" y="692696"/>
            <a:ext cx="8229600" cy="4248472"/>
          </a:xfrm>
        </p:spPr>
        <p:txBody>
          <a:bodyPr>
            <a:normAutofit fontScale="47500" lnSpcReduction="20000"/>
          </a:bodyPr>
          <a:lstStyle/>
          <a:p>
            <a:pPr>
              <a:buNone/>
            </a:pPr>
            <a:r>
              <a:rPr lang="el-GR" b="1" dirty="0" smtClean="0"/>
              <a:t>	</a:t>
            </a:r>
          </a:p>
          <a:p>
            <a:pPr algn="just">
              <a:buNone/>
            </a:pPr>
            <a:r>
              <a:rPr lang="el-GR" dirty="0" smtClean="0"/>
              <a:t>	</a:t>
            </a:r>
            <a:r>
              <a:rPr lang="el-GR" u="sng" dirty="0" err="1" smtClean="0"/>
              <a:t>Σύριγξ</a:t>
            </a:r>
            <a:endParaRPr lang="el-GR" u="sng" dirty="0" smtClean="0"/>
          </a:p>
          <a:p>
            <a:pPr algn="just">
              <a:buNone/>
            </a:pPr>
            <a:endParaRPr lang="el-GR" u="sng" dirty="0" smtClean="0"/>
          </a:p>
          <a:p>
            <a:pPr algn="just">
              <a:buNone/>
            </a:pPr>
            <a:r>
              <a:rPr lang="el-GR" dirty="0" smtClean="0"/>
              <a:t>	Με τον όρο αυτό οι αρχαίοι εννοούσαν την </a:t>
            </a:r>
            <a:r>
              <a:rPr lang="el-GR" dirty="0" err="1" smtClean="0"/>
              <a:t>πολυκάλαμο</a:t>
            </a:r>
            <a:r>
              <a:rPr lang="el-GR" dirty="0" smtClean="0"/>
              <a:t> σύριγγα ή σύριγγα του </a:t>
            </a:r>
            <a:r>
              <a:rPr lang="el-GR" dirty="0" err="1" smtClean="0"/>
              <a:t>Πανός</a:t>
            </a:r>
            <a:r>
              <a:rPr lang="el-GR" dirty="0" smtClean="0"/>
              <a:t>. Πρόκειται για μία συστοιχία 3-18 καλαμιών κλειστών από τη μία πλευρά δεμένων μεταξύ τους με κερί και λινάρι με κάθετα υποστηρίγματα. Παίζεται φυσώντας κάθε καλάμι σε γωνία. Ήταν όργανο των βοσκών και γι’ αυτό αποδιδόταν και στον Πάνα. Στην </a:t>
            </a:r>
            <a:r>
              <a:rPr lang="el-GR" i="1" dirty="0" smtClean="0"/>
              <a:t>Πολιτεία</a:t>
            </a:r>
            <a:r>
              <a:rPr lang="el-GR" dirty="0" smtClean="0"/>
              <a:t>, ο Πλάτωνας παροτρύνει τους πολίτες να παίζουν μόνο λύρες, κιθάρες και βουκολικές σύριγγες απορρίπτοντας τους «</a:t>
            </a:r>
            <a:r>
              <a:rPr lang="el-GR" dirty="0" err="1" smtClean="0"/>
              <a:t>πολυάρμονους</a:t>
            </a:r>
            <a:r>
              <a:rPr lang="el-GR" dirty="0" smtClean="0"/>
              <a:t>»  αυλούς και πολύχορδα, που τα θεωρούσε χυδαία.</a:t>
            </a:r>
          </a:p>
          <a:p>
            <a:pPr algn="just">
              <a:buNone/>
            </a:pPr>
            <a:endParaRPr lang="el-GR" u="sng" dirty="0" smtClean="0"/>
          </a:p>
          <a:p>
            <a:pPr algn="just">
              <a:buNone/>
            </a:pPr>
            <a:r>
              <a:rPr lang="el-GR" dirty="0" smtClean="0"/>
              <a:t>	</a:t>
            </a:r>
            <a:r>
              <a:rPr lang="el-GR" u="sng" dirty="0" err="1" smtClean="0"/>
              <a:t>Ύδραυλις</a:t>
            </a:r>
            <a:r>
              <a:rPr lang="el-GR" dirty="0" smtClean="0"/>
              <a:t> </a:t>
            </a:r>
          </a:p>
          <a:p>
            <a:pPr algn="just">
              <a:buNone/>
            </a:pPr>
            <a:endParaRPr lang="el-GR" dirty="0" smtClean="0"/>
          </a:p>
          <a:p>
            <a:pPr algn="just">
              <a:buNone/>
            </a:pPr>
            <a:r>
              <a:rPr lang="el-GR" b="1" dirty="0" smtClean="0"/>
              <a:t>	 </a:t>
            </a:r>
            <a:r>
              <a:rPr lang="el-GR" dirty="0" smtClean="0"/>
              <a:t>Είναι το πρώτο πληκτροφόρο του κόσμου και πρόγονος του εκκλησιαστικού οργάνου. Κατασκευάστηκε τον 3</a:t>
            </a:r>
            <a:r>
              <a:rPr lang="el-GR" baseline="30000" dirty="0" smtClean="0"/>
              <a:t>ο</a:t>
            </a:r>
            <a:r>
              <a:rPr lang="el-GR" dirty="0" smtClean="0"/>
              <a:t> αιώνα </a:t>
            </a:r>
            <a:r>
              <a:rPr lang="el-GR" dirty="0" err="1" smtClean="0"/>
              <a:t>π.Χ.</a:t>
            </a:r>
            <a:r>
              <a:rPr lang="el-GR" dirty="0" smtClean="0"/>
              <a:t> από τον Έλληνα εφευρέτη Κτησίβιο, στην Αλεξάνδρεια. Πρόκειται για μια ή περισσότερες συστοιχίες αυλών με ή χωρίς γλωσσίδι και μέσω ενός μηχανισμού βαλβίδων ο εκτελεστής έχει τη δυνατότητα, κάνοντας χρήση πλήκτρων να τροφοδοτεί με αέρα επιλεκτικά κάθε αυλό. Η παροχή σταθερής πίεσης αέρα γίνεται από υδραυλικό σύστημα.</a:t>
            </a:r>
          </a:p>
          <a:p>
            <a:pPr algn="just">
              <a:buNone/>
            </a:pPr>
            <a:r>
              <a:rPr lang="el-GR" dirty="0" smtClean="0"/>
              <a:t> 			</a:t>
            </a:r>
          </a:p>
          <a:p>
            <a:pPr>
              <a:buNone/>
            </a:pPr>
            <a:endParaRPr lang="el-GR" dirty="0" smtClean="0"/>
          </a:p>
          <a:p>
            <a:pPr>
              <a:buNone/>
            </a:pPr>
            <a:endParaRPr lang="el-GR" dirty="0" smtClean="0"/>
          </a:p>
          <a:p>
            <a:pPr>
              <a:buNone/>
            </a:pPr>
            <a:r>
              <a:rPr lang="el-GR" dirty="0" smtClean="0"/>
              <a:t>			</a:t>
            </a:r>
            <a:r>
              <a:rPr lang="el-GR" sz="2900" dirty="0" err="1" smtClean="0"/>
              <a:t>Σύριγξ</a:t>
            </a:r>
            <a:r>
              <a:rPr lang="el-GR" dirty="0" smtClean="0"/>
              <a:t>			</a:t>
            </a:r>
            <a:r>
              <a:rPr lang="el-GR" sz="2500" dirty="0" err="1" smtClean="0"/>
              <a:t>Ύδραυλι</a:t>
            </a:r>
            <a:r>
              <a:rPr lang="el-GR" dirty="0" smtClean="0"/>
              <a:t>;</a:t>
            </a:r>
          </a:p>
          <a:p>
            <a:pPr>
              <a:buNone/>
            </a:pPr>
            <a:r>
              <a:rPr lang="el-GR" dirty="0" smtClean="0"/>
              <a:t>				</a:t>
            </a:r>
          </a:p>
          <a:p>
            <a:pPr>
              <a:buNone/>
            </a:pPr>
            <a:endParaRPr lang="el-GR" dirty="0" smtClean="0"/>
          </a:p>
        </p:txBody>
      </p:sp>
      <p:pic>
        <p:nvPicPr>
          <p:cNvPr id="4" name="3 - Εικόνα" descr="http://www.musicportal.gr/images/ancient_greece/ancient_greece_11.jpg"/>
          <p:cNvPicPr/>
          <p:nvPr/>
        </p:nvPicPr>
        <p:blipFill>
          <a:blip r:embed="rId2" cstate="print"/>
          <a:srcRect/>
          <a:stretch>
            <a:fillRect/>
          </a:stretch>
        </p:blipFill>
        <p:spPr bwMode="auto">
          <a:xfrm>
            <a:off x="2411760" y="4581128"/>
            <a:ext cx="1224136" cy="1728192"/>
          </a:xfrm>
          <a:prstGeom prst="rect">
            <a:avLst/>
          </a:prstGeom>
          <a:noFill/>
          <a:ln w="9525">
            <a:noFill/>
            <a:miter lim="800000"/>
            <a:headEnd/>
            <a:tailEnd/>
          </a:ln>
        </p:spPr>
      </p:pic>
      <p:pic>
        <p:nvPicPr>
          <p:cNvPr id="5" name="4 - Εικόνα" descr="http://www.musicportal.gr/images/ancient_greece/ancient_greece_12.jpg"/>
          <p:cNvPicPr/>
          <p:nvPr/>
        </p:nvPicPr>
        <p:blipFill>
          <a:blip r:embed="rId3" cstate="print"/>
          <a:srcRect/>
          <a:stretch>
            <a:fillRect/>
          </a:stretch>
        </p:blipFill>
        <p:spPr bwMode="auto">
          <a:xfrm>
            <a:off x="5220072" y="4653136"/>
            <a:ext cx="1296144" cy="16561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a:bodyPr>
          <a:lstStyle/>
          <a:p>
            <a:r>
              <a:rPr lang="el-GR" sz="2000" dirty="0" smtClean="0"/>
              <a:t>ΜΟΥΣΙΚΑ ΟΡΓΑΝΑ</a:t>
            </a:r>
            <a:br>
              <a:rPr lang="el-GR" sz="2000" dirty="0" smtClean="0"/>
            </a:br>
            <a:endParaRPr lang="el-GR" sz="2000" dirty="0"/>
          </a:p>
        </p:txBody>
      </p:sp>
      <p:sp>
        <p:nvSpPr>
          <p:cNvPr id="3" name="2 - Θέση περιεχομένου"/>
          <p:cNvSpPr>
            <a:spLocks noGrp="1"/>
          </p:cNvSpPr>
          <p:nvPr>
            <p:ph idx="1"/>
          </p:nvPr>
        </p:nvSpPr>
        <p:spPr>
          <a:xfrm>
            <a:off x="467544" y="980728"/>
            <a:ext cx="8229600" cy="4464496"/>
          </a:xfrm>
        </p:spPr>
        <p:txBody>
          <a:bodyPr>
            <a:normAutofit fontScale="62500" lnSpcReduction="20000"/>
          </a:bodyPr>
          <a:lstStyle/>
          <a:p>
            <a:pPr>
              <a:buNone/>
            </a:pPr>
            <a:r>
              <a:rPr lang="el-GR" b="1" dirty="0" smtClean="0"/>
              <a:t>	</a:t>
            </a:r>
            <a:r>
              <a:rPr lang="el-GR" sz="2600" dirty="0" smtClean="0"/>
              <a:t>Η </a:t>
            </a:r>
            <a:r>
              <a:rPr lang="el-GR" sz="2600" u="sng" dirty="0" smtClean="0"/>
              <a:t>σάλπιγγα</a:t>
            </a:r>
          </a:p>
          <a:p>
            <a:pPr algn="just">
              <a:buNone/>
            </a:pPr>
            <a:r>
              <a:rPr lang="el-GR" sz="2600" dirty="0" smtClean="0"/>
              <a:t/>
            </a:r>
            <a:br>
              <a:rPr lang="el-GR" sz="2600" dirty="0" smtClean="0"/>
            </a:br>
            <a:r>
              <a:rPr lang="el-GR" sz="2600" dirty="0" smtClean="0"/>
              <a:t>Η χάλκινη </a:t>
            </a:r>
            <a:r>
              <a:rPr lang="el-GR" sz="2600" dirty="0" err="1" smtClean="0"/>
              <a:t>σάλπιγξ</a:t>
            </a:r>
            <a:r>
              <a:rPr lang="el-GR" sz="2600" dirty="0" smtClean="0"/>
              <a:t> ήταν γνωστή από τη Μεσοποταμία και τους  </a:t>
            </a:r>
            <a:r>
              <a:rPr lang="el-GR" sz="2600" dirty="0" err="1" smtClean="0"/>
              <a:t>Ετρούσκους</a:t>
            </a:r>
            <a:r>
              <a:rPr lang="el-GR" sz="2600" dirty="0" smtClean="0"/>
              <a:t>. Έδινε σήματα στον πόλεμο, τις αρματοδρομίες ή τις λαοσυνάξεις. Είναι όργανο της ύστερης αρχαιότητας. Εκτός από τη χάλκινη σάλπιγγα για σήματα χρησιμοποιούνταν και κογχύλια με ένα μικρό άνοιγμα στη βάση (μπουρούδες) ή κέρατα.</a:t>
            </a:r>
          </a:p>
          <a:p>
            <a:pPr algn="just">
              <a:buNone/>
            </a:pPr>
            <a:r>
              <a:rPr lang="el-GR" sz="2600" dirty="0" smtClean="0"/>
              <a:t> </a:t>
            </a:r>
            <a:r>
              <a:rPr lang="el-GR" dirty="0" smtClean="0"/>
              <a:t/>
            </a:r>
            <a:br>
              <a:rPr lang="el-GR" dirty="0" smtClean="0"/>
            </a:br>
            <a:r>
              <a:rPr lang="el-GR" dirty="0" smtClean="0"/>
              <a:t/>
            </a:r>
            <a:br>
              <a:rPr lang="el-GR" dirty="0" smtClean="0"/>
            </a:br>
            <a:endParaRPr lang="el-GR" dirty="0" smtClean="0"/>
          </a:p>
          <a:p>
            <a:pPr>
              <a:buNone/>
            </a:pPr>
            <a:endParaRPr lang="el-GR" dirty="0" smtClean="0"/>
          </a:p>
          <a:p>
            <a:pPr>
              <a:buNone/>
            </a:pPr>
            <a:endParaRPr lang="el-GR" dirty="0" smtClean="0"/>
          </a:p>
          <a:p>
            <a:pPr>
              <a:buNone/>
            </a:pPr>
            <a:r>
              <a:rPr lang="el-GR" dirty="0" smtClean="0"/>
              <a:t>	</a:t>
            </a:r>
            <a:endParaRPr lang="el-GR" b="1" dirty="0" smtClean="0"/>
          </a:p>
          <a:p>
            <a:pPr>
              <a:buNone/>
            </a:pPr>
            <a:r>
              <a:rPr lang="el-GR" sz="2600" dirty="0" smtClean="0"/>
              <a:t>	Ο </a:t>
            </a:r>
            <a:r>
              <a:rPr lang="el-GR" sz="2600" u="sng" dirty="0" smtClean="0"/>
              <a:t>ρόμβος</a:t>
            </a:r>
            <a:r>
              <a:rPr lang="el-GR" sz="2600" dirty="0" smtClean="0"/>
              <a:t> </a:t>
            </a:r>
          </a:p>
          <a:p>
            <a:pPr>
              <a:buNone/>
            </a:pPr>
            <a:endParaRPr lang="el-GR" sz="2600" b="1" dirty="0" smtClean="0"/>
          </a:p>
          <a:p>
            <a:pPr algn="just">
              <a:buNone/>
            </a:pPr>
            <a:r>
              <a:rPr lang="el-GR" sz="2600" b="1" dirty="0" smtClean="0"/>
              <a:t>	</a:t>
            </a:r>
            <a:r>
              <a:rPr lang="el-GR" sz="2600" dirty="0" smtClean="0"/>
              <a:t>Είναι ξύλο σε σχήμα τραπέζιου ή ρόμβου το οποίο δένεται με σκοινί και περιστρεφόμενο παράγει δαιμονιώδη θόρυβο. Χρησιμοποιούνταν σε τελετές μύησης, αλλά και στον πόλεμο για να τρομάζει τους εχθρούς.</a:t>
            </a:r>
          </a:p>
          <a:p>
            <a:endParaRPr lang="el-GR" dirty="0" smtClean="0"/>
          </a:p>
          <a:p>
            <a:endParaRPr lang="el-GR" dirty="0"/>
          </a:p>
        </p:txBody>
      </p:sp>
      <p:pic>
        <p:nvPicPr>
          <p:cNvPr id="4" name="3 - Εικόνα" descr="http://www.musicportal.gr/images/ancient_greece/ancient_greece_13.jpg"/>
          <p:cNvPicPr/>
          <p:nvPr/>
        </p:nvPicPr>
        <p:blipFill>
          <a:blip r:embed="rId2" cstate="print"/>
          <a:srcRect/>
          <a:stretch>
            <a:fillRect/>
          </a:stretch>
        </p:blipFill>
        <p:spPr bwMode="auto">
          <a:xfrm>
            <a:off x="3707904" y="2708920"/>
            <a:ext cx="1224136" cy="864096"/>
          </a:xfrm>
          <a:prstGeom prst="rect">
            <a:avLst/>
          </a:prstGeom>
          <a:noFill/>
          <a:ln w="9525">
            <a:noFill/>
            <a:miter lim="800000"/>
            <a:headEnd/>
            <a:tailEnd/>
          </a:ln>
        </p:spPr>
      </p:pic>
      <p:pic>
        <p:nvPicPr>
          <p:cNvPr id="5" name="4 - Εικόνα" descr="http://www.musicportal.gr/images/ancient_greece/ancient_greece_14.jpg"/>
          <p:cNvPicPr/>
          <p:nvPr/>
        </p:nvPicPr>
        <p:blipFill>
          <a:blip r:embed="rId3" cstate="print"/>
          <a:srcRect/>
          <a:stretch>
            <a:fillRect/>
          </a:stretch>
        </p:blipFill>
        <p:spPr bwMode="auto">
          <a:xfrm>
            <a:off x="3779912" y="5445224"/>
            <a:ext cx="1296144" cy="1008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87424"/>
            <a:ext cx="8229600" cy="1368152"/>
          </a:xfrm>
        </p:spPr>
        <p:txBody>
          <a:bodyPr>
            <a:normAutofit/>
          </a:bodyPr>
          <a:lstStyle/>
          <a:p>
            <a:r>
              <a:rPr lang="el-GR" sz="2000" dirty="0" smtClean="0"/>
              <a:t>ΜΟΥΣΙΚΑ ΟΡΓΑΝΑ</a:t>
            </a:r>
            <a:endParaRPr lang="el-GR" sz="2000" dirty="0"/>
          </a:p>
        </p:txBody>
      </p:sp>
      <p:sp>
        <p:nvSpPr>
          <p:cNvPr id="3" name="2 - Θέση περιεχομένου"/>
          <p:cNvSpPr>
            <a:spLocks noGrp="1"/>
          </p:cNvSpPr>
          <p:nvPr>
            <p:ph idx="1"/>
          </p:nvPr>
        </p:nvSpPr>
        <p:spPr>
          <a:xfrm>
            <a:off x="539552" y="692696"/>
            <a:ext cx="6480720" cy="6165304"/>
          </a:xfrm>
        </p:spPr>
        <p:txBody>
          <a:bodyPr>
            <a:normAutofit fontScale="47500" lnSpcReduction="20000"/>
          </a:bodyPr>
          <a:lstStyle/>
          <a:p>
            <a:pPr algn="ctr">
              <a:buNone/>
            </a:pPr>
            <a:r>
              <a:rPr lang="el-GR" dirty="0" smtClean="0"/>
              <a:t>	</a:t>
            </a:r>
            <a:r>
              <a:rPr lang="el-GR" b="1" dirty="0" smtClean="0"/>
              <a:t>ΚΡΟΥΣΤΑ</a:t>
            </a:r>
          </a:p>
          <a:p>
            <a:pPr>
              <a:buNone/>
            </a:pPr>
            <a:r>
              <a:rPr lang="el-GR" dirty="0" smtClean="0"/>
              <a:t>	</a:t>
            </a:r>
          </a:p>
          <a:p>
            <a:pPr>
              <a:buNone/>
            </a:pPr>
            <a:r>
              <a:rPr lang="el-GR" dirty="0" smtClean="0"/>
              <a:t>	</a:t>
            </a:r>
            <a:r>
              <a:rPr lang="el-GR" sz="2900" dirty="0" smtClean="0"/>
              <a:t>Έχουν συνοδευτικό χαρακτήρα, κυρίως, για να τονίζουν το ρυθμό, είτε να διαμορφώνουν μια ηχητική ατμόσφαιρα. Χρησιμοποιούνται περισσότερο στις οργιαστικές λατρείες της Κυβέλης και του Διονύσου.</a:t>
            </a:r>
          </a:p>
          <a:p>
            <a:pPr>
              <a:buNone/>
            </a:pPr>
            <a:r>
              <a:rPr lang="el-GR" sz="2900" b="1" dirty="0" smtClean="0"/>
              <a:t>	</a:t>
            </a:r>
          </a:p>
          <a:p>
            <a:pPr>
              <a:buNone/>
            </a:pPr>
            <a:r>
              <a:rPr lang="el-GR" sz="2900" b="1" dirty="0" smtClean="0"/>
              <a:t>	</a:t>
            </a:r>
            <a:r>
              <a:rPr lang="el-GR" sz="2900" u="sng" dirty="0" smtClean="0"/>
              <a:t>Κρόταλα</a:t>
            </a:r>
            <a:r>
              <a:rPr lang="el-GR" sz="2900" dirty="0" smtClean="0"/>
              <a:t>: </a:t>
            </a:r>
          </a:p>
          <a:p>
            <a:pPr>
              <a:buNone/>
            </a:pPr>
            <a:r>
              <a:rPr lang="el-GR" sz="2900" dirty="0" smtClean="0"/>
              <a:t>	Μοιάζουν στη χρήση με τις σύγχρονες καστανιέτες. Ήταν δύο ζευγάρια ξύλου 10-15 εκατοστών που κρατούσε στο κάθε χέρι ο εκτελεστής, κρούοντας τα ανά δύο μεταξύ τους.</a:t>
            </a:r>
            <a:br>
              <a:rPr lang="el-GR" sz="2900" dirty="0" smtClean="0"/>
            </a:br>
            <a:r>
              <a:rPr lang="el-GR" sz="2900" dirty="0" smtClean="0"/>
              <a:t/>
            </a:r>
            <a:br>
              <a:rPr lang="el-GR" sz="2900" dirty="0" smtClean="0"/>
            </a:br>
            <a:endParaRPr lang="el-GR" sz="2900" dirty="0" smtClean="0"/>
          </a:p>
          <a:p>
            <a:pPr>
              <a:buNone/>
            </a:pPr>
            <a:r>
              <a:rPr lang="el-GR" sz="2900" dirty="0" smtClean="0"/>
              <a:t>	</a:t>
            </a:r>
            <a:r>
              <a:rPr lang="el-GR" sz="2900" u="sng" dirty="0" err="1" smtClean="0"/>
              <a:t>Τύμπανον</a:t>
            </a:r>
            <a:r>
              <a:rPr lang="el-GR" sz="2900" dirty="0" smtClean="0"/>
              <a:t>:</a:t>
            </a:r>
          </a:p>
          <a:p>
            <a:pPr>
              <a:buNone/>
            </a:pPr>
            <a:r>
              <a:rPr lang="el-GR" sz="2900" dirty="0" smtClean="0"/>
              <a:t>	Μοιάζει με μεγάλο ντέφι (</a:t>
            </a:r>
            <a:r>
              <a:rPr lang="el-GR" sz="2900" dirty="0" err="1" smtClean="0"/>
              <a:t>νταϊρέ</a:t>
            </a:r>
            <a:r>
              <a:rPr lang="el-GR" sz="2900" dirty="0" smtClean="0"/>
              <a:t>) δηλαδή μια ξύλινη στεφάνη με τεντωμένο δέρμα από τη μία ή και τις δύο πλευρές. Παιζόταν όπως και σήμερα δηλαδή κτυπώντας την παλάμη στο κέντρο ή με τα δάκτυλα στα άκρα. (Το τύμπανο παιζόταν από γυναίκες).</a:t>
            </a:r>
          </a:p>
          <a:p>
            <a:pPr>
              <a:buNone/>
            </a:pPr>
            <a:r>
              <a:rPr lang="el-GR" sz="2900" dirty="0" smtClean="0"/>
              <a:t/>
            </a:r>
            <a:br>
              <a:rPr lang="el-GR" sz="2900" dirty="0" smtClean="0"/>
            </a:br>
            <a:r>
              <a:rPr lang="el-GR" sz="2900" dirty="0" smtClean="0"/>
              <a:t/>
            </a:r>
            <a:br>
              <a:rPr lang="el-GR" sz="2900" dirty="0" smtClean="0"/>
            </a:br>
            <a:endParaRPr lang="el-GR" sz="2900" dirty="0" smtClean="0"/>
          </a:p>
          <a:p>
            <a:pPr>
              <a:buNone/>
            </a:pPr>
            <a:r>
              <a:rPr lang="el-GR" sz="2900" b="1" dirty="0" smtClean="0"/>
              <a:t>	</a:t>
            </a:r>
            <a:r>
              <a:rPr lang="el-GR" sz="2900" u="sng" dirty="0" smtClean="0"/>
              <a:t>Κύμβαλα</a:t>
            </a:r>
            <a:r>
              <a:rPr lang="el-GR" sz="2900" dirty="0" smtClean="0"/>
              <a:t>: </a:t>
            </a:r>
          </a:p>
          <a:p>
            <a:pPr>
              <a:buNone/>
            </a:pPr>
            <a:r>
              <a:rPr lang="el-GR" sz="2900" dirty="0" smtClean="0"/>
              <a:t>	Είναι σαν μικρά </a:t>
            </a:r>
            <a:r>
              <a:rPr lang="el-GR" sz="2900" dirty="0" err="1" smtClean="0"/>
              <a:t>πιατίνια</a:t>
            </a:r>
            <a:r>
              <a:rPr lang="el-GR" sz="2900" dirty="0" smtClean="0"/>
              <a:t>, ασιατικής προέλευσης. Χρησιμοποιούνταν στη λατρεία.</a:t>
            </a:r>
          </a:p>
          <a:p>
            <a:pPr>
              <a:buNone/>
            </a:pPr>
            <a:r>
              <a:rPr lang="el-GR" sz="2900" dirty="0" smtClean="0"/>
              <a:t> </a:t>
            </a:r>
          </a:p>
          <a:p>
            <a:pPr>
              <a:buNone/>
            </a:pPr>
            <a:endParaRPr lang="el-GR" sz="2900" dirty="0" smtClean="0"/>
          </a:p>
          <a:p>
            <a:pPr>
              <a:buNone/>
            </a:pPr>
            <a:endParaRPr lang="el-GR" sz="2900" dirty="0" smtClean="0"/>
          </a:p>
          <a:p>
            <a:pPr>
              <a:buNone/>
            </a:pPr>
            <a:r>
              <a:rPr lang="el-GR" sz="2900" dirty="0" smtClean="0"/>
              <a:t>	</a:t>
            </a:r>
            <a:r>
              <a:rPr lang="el-GR" sz="2900" u="sng" dirty="0" smtClean="0"/>
              <a:t>Σείστρο </a:t>
            </a:r>
          </a:p>
          <a:p>
            <a:pPr>
              <a:buNone/>
            </a:pPr>
            <a:r>
              <a:rPr lang="el-GR" sz="2900" dirty="0" smtClean="0"/>
              <a:t>	Τα σείστρα, αιγυπτιακής προέλευσης, είχαν σχήμα πετάλου με λαβή.</a:t>
            </a:r>
          </a:p>
          <a:p>
            <a:pPr>
              <a:buNone/>
            </a:pPr>
            <a:r>
              <a:rPr lang="el-GR" sz="2900" dirty="0" smtClean="0"/>
              <a:t>	Εγκάρσιες μικρές ράβδοι στήριζαν ελάσματα τα οποία ηχούσαν όταν σείονταν.</a:t>
            </a:r>
          </a:p>
          <a:p>
            <a:pPr>
              <a:buNone/>
            </a:pPr>
            <a:endParaRPr lang="el-GR" sz="2900" dirty="0"/>
          </a:p>
        </p:txBody>
      </p:sp>
      <p:pic>
        <p:nvPicPr>
          <p:cNvPr id="4" name="3 - Εικόνα" descr="http://www.musicportal.gr/images/ancient_greece/ancient_greece_15.jpg"/>
          <p:cNvPicPr/>
          <p:nvPr/>
        </p:nvPicPr>
        <p:blipFill>
          <a:blip r:embed="rId2" cstate="print"/>
          <a:srcRect/>
          <a:stretch>
            <a:fillRect/>
          </a:stretch>
        </p:blipFill>
        <p:spPr bwMode="auto">
          <a:xfrm>
            <a:off x="7236296" y="2996952"/>
            <a:ext cx="720080" cy="808484"/>
          </a:xfrm>
          <a:prstGeom prst="rect">
            <a:avLst/>
          </a:prstGeom>
          <a:noFill/>
          <a:ln w="9525">
            <a:noFill/>
            <a:miter lim="800000"/>
            <a:headEnd/>
            <a:tailEnd/>
          </a:ln>
        </p:spPr>
      </p:pic>
      <p:pic>
        <p:nvPicPr>
          <p:cNvPr id="5" name="4 - Εικόνα" descr="http://www.musicportal.gr/images/ancient_greece/ancient_greece_16.jpg"/>
          <p:cNvPicPr/>
          <p:nvPr/>
        </p:nvPicPr>
        <p:blipFill>
          <a:blip r:embed="rId3" cstate="print"/>
          <a:srcRect/>
          <a:stretch>
            <a:fillRect/>
          </a:stretch>
        </p:blipFill>
        <p:spPr bwMode="auto">
          <a:xfrm>
            <a:off x="7164288" y="4293096"/>
            <a:ext cx="720080" cy="936104"/>
          </a:xfrm>
          <a:prstGeom prst="rect">
            <a:avLst/>
          </a:prstGeom>
          <a:noFill/>
          <a:ln w="9525">
            <a:noFill/>
            <a:miter lim="800000"/>
            <a:headEnd/>
            <a:tailEnd/>
          </a:ln>
        </p:spPr>
      </p:pic>
      <p:pic>
        <p:nvPicPr>
          <p:cNvPr id="6" name="5 - Εικόνα" descr="http://www.musicportal.gr/images/ancient_greece/ancient_greece_17.jpg"/>
          <p:cNvPicPr/>
          <p:nvPr/>
        </p:nvPicPr>
        <p:blipFill>
          <a:blip r:embed="rId4" cstate="print"/>
          <a:srcRect/>
          <a:stretch>
            <a:fillRect/>
          </a:stretch>
        </p:blipFill>
        <p:spPr bwMode="auto">
          <a:xfrm>
            <a:off x="7236296" y="5733256"/>
            <a:ext cx="648072" cy="792088"/>
          </a:xfrm>
          <a:prstGeom prst="rect">
            <a:avLst/>
          </a:prstGeom>
          <a:noFill/>
          <a:ln w="9525">
            <a:noFill/>
            <a:miter lim="800000"/>
            <a:headEnd/>
            <a:tailEnd/>
          </a:ln>
        </p:spPr>
      </p:pic>
      <p:pic>
        <p:nvPicPr>
          <p:cNvPr id="1026" name="Picture 2" descr="C:\Users\7_USER\Pictures\krotala.jpg"/>
          <p:cNvPicPr>
            <a:picLocks noChangeAspect="1" noChangeArrowheads="1"/>
          </p:cNvPicPr>
          <p:nvPr/>
        </p:nvPicPr>
        <p:blipFill>
          <a:blip r:embed="rId5" cstate="print"/>
          <a:srcRect/>
          <a:stretch>
            <a:fillRect/>
          </a:stretch>
        </p:blipFill>
        <p:spPr bwMode="auto">
          <a:xfrm>
            <a:off x="7164288" y="1988840"/>
            <a:ext cx="720080" cy="72008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ΑΡΧΑΙΑ ΕΛΛΗΝΙΚΗ ΜΟΥΣΙΚΗ</a:t>
            </a:r>
            <a:br>
              <a:rPr lang="el-GR" sz="2000" dirty="0" smtClean="0"/>
            </a:br>
            <a:r>
              <a:rPr lang="el-GR" sz="2000" dirty="0" smtClean="0"/>
              <a:t>ΡΥΘΜΟΣ - ΜΕΤΡΟ</a:t>
            </a:r>
            <a:endParaRPr lang="el-GR" sz="2000" dirty="0"/>
          </a:p>
        </p:txBody>
      </p:sp>
      <p:sp>
        <p:nvSpPr>
          <p:cNvPr id="3" name="2 - Θέση περιεχομένου"/>
          <p:cNvSpPr>
            <a:spLocks noGrp="1"/>
          </p:cNvSpPr>
          <p:nvPr>
            <p:ph idx="1"/>
          </p:nvPr>
        </p:nvSpPr>
        <p:spPr>
          <a:xfrm>
            <a:off x="457200" y="1412776"/>
            <a:ext cx="8229600" cy="5184576"/>
          </a:xfrm>
        </p:spPr>
        <p:txBody>
          <a:bodyPr>
            <a:normAutofit fontScale="62500" lnSpcReduction="20000"/>
          </a:bodyPr>
          <a:lstStyle/>
          <a:p>
            <a:pPr algn="just">
              <a:buNone/>
            </a:pPr>
            <a:r>
              <a:rPr lang="el-GR" dirty="0" smtClean="0"/>
              <a:t>	Ο ρυθμός έπαιζε ιδιαίτερα σημαντικό ρόλο στη μουσική της αρχαίας Ελλάδας. </a:t>
            </a:r>
            <a:r>
              <a:rPr lang="el-GR" dirty="0" err="1" smtClean="0"/>
              <a:t>Aυτό</a:t>
            </a:r>
            <a:r>
              <a:rPr lang="el-GR" dirty="0" smtClean="0"/>
              <a:t> οφείλεται, αφενός στο ότι πολλά από τα μουσικά κομμάτια συνδέονταν με το χορό </a:t>
            </a:r>
            <a:r>
              <a:rPr lang="el-GR" dirty="0" err="1" smtClean="0"/>
              <a:t>όρχησις</a:t>
            </a:r>
            <a:r>
              <a:rPr lang="el-GR" dirty="0" smtClean="0"/>
              <a:t>  και, αφετέρου, ότι συνδέονταν με ποιητικό κείμενο και το ποιητικό μέτρο.</a:t>
            </a:r>
          </a:p>
          <a:p>
            <a:pPr>
              <a:buNone/>
            </a:pPr>
            <a:endParaRPr lang="el-GR" dirty="0" smtClean="0"/>
          </a:p>
          <a:p>
            <a:pPr algn="just">
              <a:buNone/>
            </a:pPr>
            <a:r>
              <a:rPr lang="el-GR" dirty="0" smtClean="0"/>
              <a:t>	Οι αρχαίοι Έλληνες θεωρούσαν ότι η μελωδία χωρίς τον ρυθμό είναι «</a:t>
            </a:r>
            <a:r>
              <a:rPr lang="el-GR" i="1" dirty="0" smtClean="0"/>
              <a:t>άτακτη, αδρανής και σκοτεινή</a:t>
            </a:r>
            <a:r>
              <a:rPr lang="el-GR" dirty="0" smtClean="0"/>
              <a:t>» ενώ με τον ρυθμό «</a:t>
            </a:r>
            <a:r>
              <a:rPr lang="el-GR" i="1" dirty="0" smtClean="0"/>
              <a:t>ρωμαλέα, ενεργητική και σαφής</a:t>
            </a:r>
            <a:r>
              <a:rPr lang="el-GR" dirty="0" smtClean="0"/>
              <a:t>». Ορισμένες φορές μάλιστα χαρακτήριζαν τη μελωδία ως το θηλυκό στοιχείο και το ρυθμό ως το αρσενικό.</a:t>
            </a:r>
          </a:p>
          <a:p>
            <a:pPr>
              <a:buNone/>
            </a:pPr>
            <a:endParaRPr lang="el-GR" dirty="0" smtClean="0"/>
          </a:p>
          <a:p>
            <a:pPr algn="just">
              <a:buNone/>
            </a:pPr>
            <a:r>
              <a:rPr lang="el-GR" dirty="0" smtClean="0"/>
              <a:t>	Οι ρυθμοί μετριούνταν με δύο αξίες που ονομάζονταν «χρόνοι»: ο </a:t>
            </a:r>
            <a:r>
              <a:rPr lang="el-GR" b="1" dirty="0" smtClean="0"/>
              <a:t>μακρύς </a:t>
            </a:r>
            <a:r>
              <a:rPr lang="el-GR" dirty="0" smtClean="0"/>
              <a:t>και ο </a:t>
            </a:r>
            <a:r>
              <a:rPr lang="el-GR" b="1" dirty="0" smtClean="0"/>
              <a:t>βραχύς</a:t>
            </a:r>
            <a:r>
              <a:rPr lang="el-GR" dirty="0" smtClean="0"/>
              <a:t>, που αντιστοιχούν και συχνά στα μακρά και βραχέα φωνήεντα. Συμβολίζονται: ο μακρύς — , και ο βραχύς U. </a:t>
            </a:r>
          </a:p>
          <a:p>
            <a:pPr algn="just">
              <a:buNone/>
            </a:pPr>
            <a:endParaRPr lang="el-GR" dirty="0" smtClean="0"/>
          </a:p>
          <a:p>
            <a:pPr algn="just">
              <a:buNone/>
            </a:pPr>
            <a:r>
              <a:rPr lang="el-GR" dirty="0" smtClean="0"/>
              <a:t>	Η αναλογία του μακρού και του βραχέος δεν είναι πάντα ίδια. Άλλοτε είναι 1:2 (δηλ. — = 2 UU) και άλλοτε 1:1½ (ή 2:3). Δεν γνωρίζουμε ακριβώς πότε ίσχυε η πρώτη περίπτωση και πότε η δεύτερη. Στη νεότερη μουσική παράδοση της Ελλάδας και των άλλων μουσικών πολιτισμών της Α. Μεσογείου συναντάμε πολύ συχνά τη σχέση 1:1½ και αυτό μας οδηγεί στην υπόθεση ότι θα ήταν πολύ διαδεδομένη και στην Αρχαία Ελλάδα. </a:t>
            </a:r>
          </a:p>
          <a:p>
            <a:pPr>
              <a:buNone/>
            </a:pPr>
            <a:r>
              <a:rPr lang="el-GR" dirty="0" smtClean="0"/>
              <a:t>	</a:t>
            </a:r>
            <a:endParaRPr lang="el-G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46050"/>
            <a:ext cx="8229600" cy="346050"/>
          </a:xfrm>
        </p:spPr>
        <p:txBody>
          <a:bodyPr>
            <a:normAutofit fontScale="90000"/>
          </a:bodyPr>
          <a:lstStyle/>
          <a:p>
            <a:endParaRPr lang="el-GR" dirty="0"/>
          </a:p>
        </p:txBody>
      </p:sp>
      <p:pic>
        <p:nvPicPr>
          <p:cNvPr id="4" name="3 - Θέση περιεχομένου" descr="http://www.musicportal.gr/images/musicportal/ancient_greece/ancient_greece_2.gif"/>
          <p:cNvPicPr>
            <a:picLocks noGrp="1"/>
          </p:cNvPicPr>
          <p:nvPr>
            <p:ph idx="1"/>
          </p:nvPr>
        </p:nvPicPr>
        <p:blipFill>
          <a:blip r:embed="rId2" cstate="print"/>
          <a:srcRect/>
          <a:stretch>
            <a:fillRect/>
          </a:stretch>
        </p:blipFill>
        <p:spPr bwMode="auto">
          <a:xfrm>
            <a:off x="3275856" y="188640"/>
            <a:ext cx="2448272" cy="64807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850106"/>
          </a:xfrm>
        </p:spPr>
        <p:txBody>
          <a:bodyPr>
            <a:normAutofit/>
          </a:bodyPr>
          <a:lstStyle/>
          <a:p>
            <a:r>
              <a:rPr lang="el-GR" sz="2000" dirty="0" smtClean="0"/>
              <a:t>ΡΥΘΜΟΣ - ΜΕΤΡΟ</a:t>
            </a:r>
            <a:endParaRPr lang="el-GR" sz="2000" dirty="0"/>
          </a:p>
        </p:txBody>
      </p:sp>
      <p:sp>
        <p:nvSpPr>
          <p:cNvPr id="3" name="2 - Θέση περιεχομένου"/>
          <p:cNvSpPr>
            <a:spLocks noGrp="1"/>
          </p:cNvSpPr>
          <p:nvPr>
            <p:ph idx="1"/>
          </p:nvPr>
        </p:nvSpPr>
        <p:spPr>
          <a:xfrm>
            <a:off x="457200" y="620688"/>
            <a:ext cx="8229600" cy="6408712"/>
          </a:xfrm>
        </p:spPr>
        <p:txBody>
          <a:bodyPr>
            <a:normAutofit fontScale="55000" lnSpcReduction="20000"/>
          </a:bodyPr>
          <a:lstStyle/>
          <a:p>
            <a:pPr algn="just">
              <a:buNone/>
            </a:pPr>
            <a:r>
              <a:rPr lang="el-GR" dirty="0" smtClean="0"/>
              <a:t>	</a:t>
            </a:r>
          </a:p>
          <a:p>
            <a:pPr algn="just">
              <a:buNone/>
            </a:pPr>
            <a:r>
              <a:rPr lang="el-GR" dirty="0" smtClean="0"/>
              <a:t>	Ο συνδυασμός των χρόνων αυτών δημιουργεί συγκεκριμένα ρυθμικά σχήματα που τα ονόμαζαν «πόδες» ή «μέτρα» (τα μέτρα αποτελούνται από έναν ή περισσότερους πόδες). Τα σχήματα αυτά που αντιστοιχούσαν και στα ποιητικά μέτρα αλλά και σε χορούς, την ύστερη κλασική περίοδο τυποποιήθηκαν στις παρακάτω μορφές:</a:t>
            </a:r>
          </a:p>
          <a:p>
            <a:pPr algn="just">
              <a:buNone/>
            </a:pPr>
            <a:endParaRPr lang="el-GR" dirty="0" smtClean="0"/>
          </a:p>
          <a:p>
            <a:pPr algn="just">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	</a:t>
            </a:r>
          </a:p>
          <a:p>
            <a:pPr>
              <a:buNone/>
            </a:pPr>
            <a:endParaRPr lang="el-GR" dirty="0" smtClean="0"/>
          </a:p>
          <a:p>
            <a:pPr>
              <a:buNone/>
            </a:pPr>
            <a:endParaRPr lang="el-GR" dirty="0" smtClean="0"/>
          </a:p>
          <a:p>
            <a:pPr>
              <a:buNone/>
            </a:pPr>
            <a:endParaRPr lang="el-GR" dirty="0" smtClean="0"/>
          </a:p>
          <a:p>
            <a:pPr>
              <a:buNone/>
            </a:pPr>
            <a:endParaRPr lang="el-GR" dirty="0" smtClean="0"/>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p>
          <a:p>
            <a:pPr algn="just">
              <a:buNone/>
            </a:pPr>
            <a:r>
              <a:rPr lang="el-GR" dirty="0" smtClean="0"/>
              <a:t>	</a:t>
            </a:r>
          </a:p>
          <a:p>
            <a:pPr algn="just">
              <a:buNone/>
            </a:pPr>
            <a:r>
              <a:rPr lang="el-GR" dirty="0" smtClean="0"/>
              <a:t>	Κάθε μετρικός πόδας χωρίζεται σε 2 μέρη. Το ένα ονομάζεται «</a:t>
            </a:r>
            <a:r>
              <a:rPr lang="el-GR" dirty="0" err="1" smtClean="0"/>
              <a:t>άρσις</a:t>
            </a:r>
            <a:r>
              <a:rPr lang="el-GR" dirty="0" smtClean="0"/>
              <a:t>» (=σήκωμα) και το άλλο «</a:t>
            </a:r>
            <a:r>
              <a:rPr lang="el-GR" dirty="0" err="1" smtClean="0"/>
              <a:t>θέσις</a:t>
            </a:r>
            <a:r>
              <a:rPr lang="el-GR" dirty="0" smtClean="0"/>
              <a:t>» (=τοποθέτηση) κατ’ αντιστοιχία στο σήκωμα και κατέβασμα του ποδιού. Οι όροι </a:t>
            </a:r>
            <a:r>
              <a:rPr lang="el-GR" i="1" dirty="0" err="1" smtClean="0"/>
              <a:t>άρσις</a:t>
            </a:r>
            <a:r>
              <a:rPr lang="el-GR" dirty="0" smtClean="0"/>
              <a:t> και </a:t>
            </a:r>
            <a:r>
              <a:rPr lang="el-GR" i="1" dirty="0" err="1" smtClean="0"/>
              <a:t>θέσις</a:t>
            </a:r>
            <a:r>
              <a:rPr lang="el-GR" dirty="0" smtClean="0"/>
              <a:t> χρησιμοποιούνται έως σήμερα στη δυτική μουσική.</a:t>
            </a:r>
          </a:p>
          <a:p>
            <a:endParaRPr lang="el-GR" dirty="0"/>
          </a:p>
        </p:txBody>
      </p:sp>
      <p:pic>
        <p:nvPicPr>
          <p:cNvPr id="4" name="3 - Εικόνα" descr="http://www.musicportal.gr/images/ancient_greece/ancient_greece_18.gif"/>
          <p:cNvPicPr/>
          <p:nvPr/>
        </p:nvPicPr>
        <p:blipFill>
          <a:blip r:embed="rId2" cstate="print"/>
          <a:srcRect/>
          <a:stretch>
            <a:fillRect/>
          </a:stretch>
        </p:blipFill>
        <p:spPr bwMode="auto">
          <a:xfrm>
            <a:off x="2627784" y="1988840"/>
            <a:ext cx="4032448" cy="2808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yre3.jpg"/>
          <p:cNvPicPr>
            <a:picLocks noGrp="1" noChangeAspect="1"/>
          </p:cNvPicPr>
          <p:nvPr>
            <p:ph idx="1"/>
          </p:nvPr>
        </p:nvPicPr>
        <p:blipFill>
          <a:blip r:embed="rId2" cstate="print"/>
          <a:stretch>
            <a:fillRect/>
          </a:stretch>
        </p:blipFill>
        <p:spPr>
          <a:xfrm>
            <a:off x="3203848" y="2420888"/>
            <a:ext cx="3168352" cy="3960440"/>
          </a:xfrm>
        </p:spPr>
      </p:pic>
      <p:sp>
        <p:nvSpPr>
          <p:cNvPr id="5" name="4 - Τίτλος"/>
          <p:cNvSpPr>
            <a:spLocks noGrp="1"/>
          </p:cNvSpPr>
          <p:nvPr>
            <p:ph type="title"/>
          </p:nvPr>
        </p:nvSpPr>
        <p:spPr>
          <a:xfrm>
            <a:off x="395536" y="476672"/>
            <a:ext cx="8229600" cy="1714202"/>
          </a:xfrm>
        </p:spPr>
        <p:txBody>
          <a:bodyPr>
            <a:normAutofit fontScale="90000"/>
          </a:bodyPr>
          <a:lstStyle/>
          <a:p>
            <a:r>
              <a:rPr lang="el-GR" sz="2200" dirty="0" smtClean="0"/>
              <a:t>ΙΣΤΟΡΙΚΟ ΔΙΑΓΡΑΜΜΑ</a:t>
            </a:r>
            <a:r>
              <a:rPr lang="el-GR" dirty="0" smtClean="0"/>
              <a:t/>
            </a:r>
            <a:br>
              <a:rPr lang="el-GR" dirty="0" smtClean="0"/>
            </a:br>
            <a:r>
              <a:rPr lang="el-GR" dirty="0" smtClean="0"/>
              <a:t/>
            </a:r>
            <a:br>
              <a:rPr lang="el-GR" dirty="0" smtClean="0"/>
            </a:br>
            <a:r>
              <a:rPr lang="el-GR" sz="1600" dirty="0" smtClean="0"/>
              <a:t>ΜΥΚΗΝΑΪΚΗ ΛΥΡΑ ΑΠΟ ΕΛΕΦΑΝΤΟΣΤΟΥΝ </a:t>
            </a:r>
            <a:br>
              <a:rPr lang="el-GR" sz="1600" dirty="0" smtClean="0"/>
            </a:br>
            <a:r>
              <a:rPr lang="el-GR" sz="1600" dirty="0" smtClean="0"/>
              <a:t>ΠΟΥ ΒΡΕΘΗΚΕ ΣΤΙΣ ΑΧΑΡΝΕΣ</a:t>
            </a:r>
            <a:br>
              <a:rPr lang="el-GR" sz="1600" dirty="0" smtClean="0"/>
            </a:br>
            <a:r>
              <a:rPr lang="el-GR" sz="1600" dirty="0" smtClean="0"/>
              <a:t> (14</a:t>
            </a:r>
            <a:r>
              <a:rPr lang="el-GR" sz="1600" baseline="30000" dirty="0" smtClean="0"/>
              <a:t>Ος</a:t>
            </a:r>
            <a:r>
              <a:rPr lang="el-GR" sz="1600" dirty="0" smtClean="0"/>
              <a:t> – 13</a:t>
            </a:r>
            <a:r>
              <a:rPr lang="el-GR" sz="1600" baseline="30000" dirty="0" smtClean="0"/>
              <a:t>Ος</a:t>
            </a:r>
            <a:r>
              <a:rPr lang="el-GR" sz="1600" dirty="0" smtClean="0"/>
              <a:t> αι. </a:t>
            </a:r>
            <a:r>
              <a:rPr lang="el-GR" sz="1600" dirty="0" err="1" smtClean="0"/>
              <a:t>π.Χ.</a:t>
            </a:r>
            <a:r>
              <a:rPr lang="el-GR" sz="1600" dirty="0" smtClean="0"/>
              <a:t>) </a:t>
            </a:r>
            <a:br>
              <a:rPr lang="el-GR" sz="1600" dirty="0" smtClean="0"/>
            </a:br>
            <a:endParaRPr lang="el-GR"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776864" cy="620688"/>
          </a:xfrm>
        </p:spPr>
        <p:txBody>
          <a:bodyPr>
            <a:noAutofit/>
          </a:bodyPr>
          <a:lstStyle/>
          <a:p>
            <a:r>
              <a:rPr lang="el-GR" sz="1800" dirty="0" smtClean="0"/>
              <a:t/>
            </a:r>
            <a:br>
              <a:rPr lang="el-GR" sz="1800" dirty="0" smtClean="0"/>
            </a:br>
            <a:r>
              <a:rPr lang="el-GR" sz="1800" dirty="0" smtClean="0"/>
              <a:t>ΙΣΤΟΡΙΚΟ ΔΙΑΓΡΑΜΜΑ</a:t>
            </a:r>
            <a:endParaRPr lang="el-GR" sz="1800" dirty="0"/>
          </a:p>
        </p:txBody>
      </p:sp>
      <p:sp>
        <p:nvSpPr>
          <p:cNvPr id="3" name="2 - Θέση περιεχομένου"/>
          <p:cNvSpPr>
            <a:spLocks noGrp="1"/>
          </p:cNvSpPr>
          <p:nvPr>
            <p:ph idx="1"/>
          </p:nvPr>
        </p:nvSpPr>
        <p:spPr>
          <a:xfrm>
            <a:off x="457200" y="908720"/>
            <a:ext cx="8229600" cy="5400640"/>
          </a:xfrm>
        </p:spPr>
        <p:txBody>
          <a:bodyPr>
            <a:normAutofit/>
          </a:bodyPr>
          <a:lstStyle/>
          <a:p>
            <a:pPr algn="ctr">
              <a:buNone/>
            </a:pPr>
            <a:r>
              <a:rPr lang="el-GR" sz="1800" dirty="0" smtClean="0"/>
              <a:t>Το αρχαιότερο μουσικό όργανο που έχει ανακαλυφθεί χρονολογείται από τη Μέση Νεολιθική περίοδο (5000 </a:t>
            </a:r>
            <a:r>
              <a:rPr lang="el-GR" sz="1800" dirty="0" err="1" smtClean="0"/>
              <a:t>π.Χ.</a:t>
            </a:r>
            <a:r>
              <a:rPr lang="el-GR" sz="1800" dirty="0" smtClean="0"/>
              <a:t>) και είναι μια κοκάλινη σφυρίχτρα με μια οπή που βρέθηκε στη Θεσσαλία και εκτίθεται στο Μουσείο του Βόλου.</a:t>
            </a:r>
          </a:p>
          <a:p>
            <a:pPr algn="ctr">
              <a:buNone/>
            </a:pPr>
            <a:r>
              <a:rPr lang="el-GR" sz="1800" dirty="0" smtClean="0"/>
              <a:t/>
            </a:r>
            <a:br>
              <a:rPr lang="el-GR" sz="1800" dirty="0" smtClean="0"/>
            </a:br>
            <a:r>
              <a:rPr lang="el-GR" sz="1800" dirty="0" smtClean="0"/>
              <a:t/>
            </a:r>
            <a:br>
              <a:rPr lang="el-GR" sz="1800" dirty="0" smtClean="0"/>
            </a:br>
            <a:endParaRPr lang="el-GR" sz="1800" dirty="0" smtClean="0"/>
          </a:p>
          <a:p>
            <a:pPr algn="ctr">
              <a:buNone/>
            </a:pPr>
            <a:r>
              <a:rPr lang="el-GR" dirty="0" smtClean="0"/>
              <a:t> </a:t>
            </a:r>
          </a:p>
          <a:p>
            <a:pPr algn="ctr">
              <a:buNone/>
            </a:pPr>
            <a:r>
              <a:rPr lang="el-GR" sz="1800" dirty="0" smtClean="0"/>
              <a:t>Επόμενες μαρτυρίες προέρχονται από τον κυκλαδικό πολιτισμό της 3ης χιλιετίας </a:t>
            </a:r>
            <a:r>
              <a:rPr lang="el-GR" sz="1800" dirty="0" err="1" smtClean="0"/>
              <a:t>π.Χ.</a:t>
            </a:r>
            <a:r>
              <a:rPr lang="el-GR" sz="1800" dirty="0" smtClean="0"/>
              <a:t> Τα κυκλαδικά ειδώλια (Εθν. Αρχαιολογικό μουσείο) με εκτελεστές τριγώνου-άρπας, δίαυλου και σύριγγας του </a:t>
            </a:r>
            <a:r>
              <a:rPr lang="el-GR" sz="1800" dirty="0" err="1" smtClean="0"/>
              <a:t>Πανός</a:t>
            </a:r>
            <a:r>
              <a:rPr lang="el-GR" sz="1800" dirty="0" smtClean="0"/>
              <a:t> μαρτυρούν μια ζωντανή μουσική παράδοση ήδη από την εποχή αυτή. </a:t>
            </a:r>
          </a:p>
          <a:p>
            <a:pPr algn="ctr">
              <a:buNone/>
            </a:pPr>
            <a:r>
              <a:rPr lang="el-GR" dirty="0" smtClean="0"/>
              <a:t> </a:t>
            </a:r>
          </a:p>
          <a:p>
            <a:endParaRPr lang="el-GR" dirty="0" smtClean="0"/>
          </a:p>
          <a:p>
            <a:endParaRPr lang="el-GR" dirty="0"/>
          </a:p>
        </p:txBody>
      </p:sp>
      <p:pic>
        <p:nvPicPr>
          <p:cNvPr id="4" name="3 - Εικόνα" descr="http://www.musicportal.gr/images/musicportal/ancient_greece/ancient_greece_1.jpg"/>
          <p:cNvPicPr/>
          <p:nvPr/>
        </p:nvPicPr>
        <p:blipFill>
          <a:blip r:embed="rId2" cstate="print"/>
          <a:srcRect/>
          <a:stretch>
            <a:fillRect/>
          </a:stretch>
        </p:blipFill>
        <p:spPr bwMode="auto">
          <a:xfrm>
            <a:off x="3203848" y="2204864"/>
            <a:ext cx="1872208" cy="648072"/>
          </a:xfrm>
          <a:prstGeom prst="rect">
            <a:avLst/>
          </a:prstGeom>
          <a:noFill/>
          <a:ln w="9525">
            <a:noFill/>
            <a:miter lim="800000"/>
            <a:headEnd/>
            <a:tailEnd/>
          </a:ln>
        </p:spPr>
      </p:pic>
      <p:pic>
        <p:nvPicPr>
          <p:cNvPr id="5" name="4 - Εικόνα" descr="http://www.musicportal.gr/images/musicportal/ancient_greece/ancient_greece_3.jpg"/>
          <p:cNvPicPr/>
          <p:nvPr/>
        </p:nvPicPr>
        <p:blipFill>
          <a:blip r:embed="rId3" cstate="print"/>
          <a:srcRect/>
          <a:stretch>
            <a:fillRect/>
          </a:stretch>
        </p:blipFill>
        <p:spPr bwMode="auto">
          <a:xfrm>
            <a:off x="3491880" y="4869160"/>
            <a:ext cx="1368152" cy="16561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71400"/>
            <a:ext cx="8229600" cy="864096"/>
          </a:xfrm>
        </p:spPr>
        <p:txBody>
          <a:bodyPr>
            <a:normAutofit/>
          </a:bodyPr>
          <a:lstStyle/>
          <a:p>
            <a:r>
              <a:rPr lang="el-GR" sz="2000" dirty="0" smtClean="0"/>
              <a:t>ΙΣΤΟΡΙΚΟ ΔΙΑΓΡΑΜΜΑ</a:t>
            </a:r>
            <a:endParaRPr lang="el-GR" sz="2000" dirty="0"/>
          </a:p>
        </p:txBody>
      </p:sp>
      <p:sp>
        <p:nvSpPr>
          <p:cNvPr id="3" name="2 - Θέση περιεχομένου"/>
          <p:cNvSpPr>
            <a:spLocks noGrp="1"/>
          </p:cNvSpPr>
          <p:nvPr>
            <p:ph idx="1"/>
          </p:nvPr>
        </p:nvSpPr>
        <p:spPr>
          <a:xfrm>
            <a:off x="457200" y="620688"/>
            <a:ext cx="8229600" cy="6408712"/>
          </a:xfrm>
        </p:spPr>
        <p:txBody>
          <a:bodyPr>
            <a:normAutofit fontScale="40000" lnSpcReduction="20000"/>
          </a:bodyPr>
          <a:lstStyle/>
          <a:p>
            <a:pPr>
              <a:buNone/>
            </a:pPr>
            <a:r>
              <a:rPr lang="el-GR" sz="4900" dirty="0" smtClean="0"/>
              <a:t>	</a:t>
            </a:r>
          </a:p>
          <a:p>
            <a:pPr algn="just">
              <a:buNone/>
            </a:pPr>
            <a:r>
              <a:rPr lang="el-GR" sz="4900" dirty="0" smtClean="0"/>
              <a:t>	Μαρτυρίες διαθέτουμε και από το Μινωικό και τον Μυκηναϊκό πολιτισμό (2η χιλιετία </a:t>
            </a:r>
            <a:r>
              <a:rPr lang="el-GR" sz="4900" dirty="0" err="1" smtClean="0"/>
              <a:t>π.Χ.</a:t>
            </a:r>
            <a:r>
              <a:rPr lang="el-GR" sz="4900" dirty="0" smtClean="0"/>
              <a:t>) όπου πρωτοεμφανίζεται η λύρα, το σείστρο και τα κύμβαλα (ζίλια). </a:t>
            </a:r>
          </a:p>
          <a:p>
            <a:pPr>
              <a:buNone/>
            </a:pPr>
            <a:r>
              <a:rPr lang="el-GR" sz="4900" dirty="0" smtClean="0"/>
              <a:t>	</a:t>
            </a:r>
          </a:p>
          <a:p>
            <a:pPr algn="just">
              <a:buNone/>
            </a:pPr>
            <a:r>
              <a:rPr lang="el-GR" sz="4900" dirty="0" smtClean="0"/>
              <a:t>	Στα Ομηρικά έπη υπάρχουν πολλές μουσικές αναφορές ενώ γνωρίζουμε ότι τα ίδια τα ομηρικά έπη απαγγέλλονταν από τους ραψωδούς και τραγουδιόνταν με συνοδεία λύρας από τους κιθαρωδούς. Στη λατρεία, σημαντικές μορφές όπως ο Απόλλωνας, ο Διόνυσος και ο Ορφέας, συνδέονται άμεσα με τη μουσική.</a:t>
            </a:r>
          </a:p>
          <a:p>
            <a:pPr algn="just">
              <a:buNone/>
            </a:pPr>
            <a:r>
              <a:rPr lang="el-GR" sz="4900" dirty="0" smtClean="0"/>
              <a:t> </a:t>
            </a:r>
            <a:br>
              <a:rPr lang="el-GR" sz="4900" dirty="0" smtClean="0"/>
            </a:br>
            <a:r>
              <a:rPr lang="el-GR" sz="4900" dirty="0" smtClean="0"/>
              <a:t/>
            </a:r>
            <a:br>
              <a:rPr lang="el-GR" sz="4900" dirty="0" smtClean="0"/>
            </a:br>
            <a:r>
              <a:rPr lang="el-GR" sz="4900" dirty="0" smtClean="0"/>
              <a:t>Στους αρχαϊκούς χρόνους καθιερώνονται οι </a:t>
            </a:r>
            <a:r>
              <a:rPr lang="el-GR" sz="4900" u="sng" dirty="0" smtClean="0"/>
              <a:t>νόμοι</a:t>
            </a:r>
            <a:r>
              <a:rPr lang="el-GR" sz="4900" dirty="0" smtClean="0"/>
              <a:t> (</a:t>
            </a:r>
            <a:r>
              <a:rPr lang="el-GR" sz="4900" dirty="0" err="1" smtClean="0"/>
              <a:t>επταμερή</a:t>
            </a:r>
            <a:r>
              <a:rPr lang="el-GR" sz="4900" dirty="0" smtClean="0"/>
              <a:t> κομμάτια για αυλό, κιθάρα ή/και τραγούδι με αυστηρή δομή). Καθιερώνονται επίσης οι 7 χορδές στην λύρα και ξεκινούν αντίστοιχα με τους Ολυμπιακούς οι μουσικοί αγώνες (κιθάρα, αυλός ή/και τραγούδι). </a:t>
            </a:r>
          </a:p>
          <a:p>
            <a:pPr>
              <a:buNone/>
            </a:pPr>
            <a:r>
              <a:rPr lang="el-GR" sz="4900" dirty="0" smtClean="0"/>
              <a:t>	</a:t>
            </a:r>
          </a:p>
          <a:p>
            <a:pPr algn="just">
              <a:buNone/>
            </a:pPr>
            <a:r>
              <a:rPr lang="el-GR" sz="4900" dirty="0" smtClean="0"/>
              <a:t>	Στην κλασική εποχή, η μουσική έχοντας ενσωματώσει τις μουσικές παραδόσεις των γειτονικών πολιτισμών αποκτά πια συγκεκριμένη μορφή και σύστημα. Η τραγωδία και η κωμωδία είναι άμεσα συνδεδεμένες με τη μουσική (σχεδόν όλο το κείμενο ήταν μελοποιημένο).</a:t>
            </a:r>
          </a:p>
          <a:p>
            <a:pPr>
              <a:buNone/>
            </a:pPr>
            <a:endParaRPr lang="el-GR" sz="4900" dirty="0" smtClean="0"/>
          </a:p>
          <a:p>
            <a:pPr>
              <a:buNone/>
            </a:pPr>
            <a:r>
              <a:rPr lang="el-GR" sz="4900" dirty="0" smtClean="0"/>
              <a:t>	</a:t>
            </a:r>
            <a:endParaRPr lang="el-G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ΙΣΤΟΡΙΚΟ ΔΙΑΓΡΑΜΜΑ</a:t>
            </a:r>
            <a:endParaRPr lang="el-GR" sz="2000" dirty="0"/>
          </a:p>
        </p:txBody>
      </p:sp>
      <p:sp>
        <p:nvSpPr>
          <p:cNvPr id="3" name="2 - Θέση περιεχομένου"/>
          <p:cNvSpPr>
            <a:spLocks noGrp="1"/>
          </p:cNvSpPr>
          <p:nvPr>
            <p:ph idx="1"/>
          </p:nvPr>
        </p:nvSpPr>
        <p:spPr/>
        <p:txBody>
          <a:bodyPr>
            <a:normAutofit fontScale="62500" lnSpcReduction="20000"/>
          </a:bodyPr>
          <a:lstStyle/>
          <a:p>
            <a:pPr algn="just">
              <a:buNone/>
            </a:pPr>
            <a:r>
              <a:rPr lang="el-GR" dirty="0" smtClean="0"/>
              <a:t>	Φιλόσοφοι όπως ο Πυθαγόρας, ο Πλάτων και ο Αριστοτέλης, διερευνούν τη σχέση μουσικής με τα μαθηματικά, τη φιλοσοφία και την ψυχή. Διαμορφώνονται τυποποιημένα κομμάτια, όπως  ο </a:t>
            </a:r>
            <a:r>
              <a:rPr lang="el-GR" u="sng" dirty="0" err="1" smtClean="0"/>
              <a:t>παιάν</a:t>
            </a:r>
            <a:r>
              <a:rPr lang="el-GR" dirty="0" smtClean="0"/>
              <a:t> (με συνοδεία κιθάρας προς τιμήν του Απόλλωνα), ο </a:t>
            </a:r>
            <a:r>
              <a:rPr lang="el-GR" u="sng" dirty="0" smtClean="0"/>
              <a:t>διθύραμβος</a:t>
            </a:r>
            <a:r>
              <a:rPr lang="el-GR" dirty="0" smtClean="0"/>
              <a:t> (με αυλό, λατρεία του Διονύσου), ο </a:t>
            </a:r>
            <a:r>
              <a:rPr lang="el-GR" u="sng" dirty="0" smtClean="0"/>
              <a:t>ύμνος</a:t>
            </a:r>
            <a:r>
              <a:rPr lang="el-GR" dirty="0" smtClean="0"/>
              <a:t>, ο </a:t>
            </a:r>
            <a:r>
              <a:rPr lang="el-GR" u="sng" dirty="0" smtClean="0"/>
              <a:t>θρήνος</a:t>
            </a:r>
            <a:r>
              <a:rPr lang="el-GR" dirty="0" smtClean="0"/>
              <a:t>, ο </a:t>
            </a:r>
            <a:r>
              <a:rPr lang="el-GR" u="sng" dirty="0" smtClean="0"/>
              <a:t>υμέναιος</a:t>
            </a:r>
            <a:r>
              <a:rPr lang="el-GR" dirty="0" smtClean="0"/>
              <a:t> (γαμήλιο άσμα) και το </a:t>
            </a:r>
            <a:r>
              <a:rPr lang="el-GR" u="sng" dirty="0" err="1" smtClean="0"/>
              <a:t>σκόλιον</a:t>
            </a:r>
            <a:r>
              <a:rPr lang="el-GR" dirty="0" smtClean="0"/>
              <a:t> (τραγούδι του κρασιού συνοδευόμενο από αυλό βάρβιτο).</a:t>
            </a:r>
          </a:p>
          <a:p>
            <a:pPr algn="just">
              <a:buNone/>
            </a:pPr>
            <a:r>
              <a:rPr lang="el-GR" dirty="0" smtClean="0"/>
              <a:t> </a:t>
            </a:r>
          </a:p>
          <a:p>
            <a:pPr algn="just">
              <a:buNone/>
            </a:pPr>
            <a:r>
              <a:rPr lang="el-GR" dirty="0" smtClean="0"/>
              <a:t>	Τον 5ο αιώνα </a:t>
            </a:r>
            <a:r>
              <a:rPr lang="el-GR" dirty="0" err="1" smtClean="0"/>
              <a:t>π.Χ.</a:t>
            </a:r>
            <a:r>
              <a:rPr lang="el-GR" dirty="0" smtClean="0"/>
              <a:t> αιώνα διαμορφώνεται μια «νέα μουσική» με περισσότερη ποικιλία στους φθόγγους, τις μελωδίες και την έκφραση. </a:t>
            </a:r>
          </a:p>
          <a:p>
            <a:pPr algn="just">
              <a:buNone/>
            </a:pPr>
            <a:endParaRPr lang="el-GR" dirty="0" smtClean="0"/>
          </a:p>
          <a:p>
            <a:pPr algn="just">
              <a:buNone/>
            </a:pPr>
            <a:r>
              <a:rPr lang="el-GR" dirty="0" smtClean="0"/>
              <a:t>	Στους μετέπειτα χρόνους, συγγράφονται θεωρητικά κείμενα της μουσικής, αποκρυσταλλώνεται η σημειογραφία, κατασκευάζονται νέα όργανα όπως η </a:t>
            </a:r>
            <a:r>
              <a:rPr lang="el-GR" u="sng" dirty="0" err="1" smtClean="0"/>
              <a:t>ύδραυλις</a:t>
            </a:r>
            <a:r>
              <a:rPr lang="el-GR" dirty="0" smtClean="0"/>
              <a:t> η ελληνική μουσική εξαπλώνεται σε όλον τον ελληνιστικό κόσμο, επηρεάζει εμφανώς τις μουσικές άλλων πολιτισμών, όπως της Ρώμης και της Μέσης Ανατολής και αποτελεί το διεθνές μουσικό σύστημα έως και τους πρώτους βυζαντινούς χρόνους. Αργότερα, τόσο η μουσική του Βυζαντίου όσο και η μουσική της Δύσης κτίζονται πάνω σ’ αυτή τη μουσική παράδοση της οποίας εμφανή κατάλοιπα παραμένουν ζωντανά έως τις μέρες μας.</a:t>
            </a:r>
          </a:p>
          <a:p>
            <a:endParaRPr lang="el-G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764704"/>
          </a:xfrm>
        </p:spPr>
        <p:txBody>
          <a:bodyPr>
            <a:normAutofit/>
          </a:bodyPr>
          <a:lstStyle/>
          <a:p>
            <a:r>
              <a:rPr lang="el-GR" sz="2000" dirty="0" smtClean="0"/>
              <a:t>ΙΣΤΟΡΙΚΟ ΔΙΑΓΡΑΜΜΑ</a:t>
            </a:r>
            <a:endParaRPr lang="el-GR" sz="2000" dirty="0"/>
          </a:p>
        </p:txBody>
      </p:sp>
      <p:sp>
        <p:nvSpPr>
          <p:cNvPr id="3" name="2 - Θέση περιεχομένου"/>
          <p:cNvSpPr>
            <a:spLocks noGrp="1"/>
          </p:cNvSpPr>
          <p:nvPr>
            <p:ph idx="1"/>
          </p:nvPr>
        </p:nvSpPr>
        <p:spPr>
          <a:xfrm>
            <a:off x="457200" y="692696"/>
            <a:ext cx="8229600" cy="6165304"/>
          </a:xfrm>
        </p:spPr>
        <p:txBody>
          <a:bodyPr>
            <a:normAutofit fontScale="55000" lnSpcReduction="20000"/>
          </a:bodyPr>
          <a:lstStyle/>
          <a:p>
            <a:pPr algn="ctr">
              <a:buNone/>
            </a:pPr>
            <a:endParaRPr lang="el-GR" b="1" dirty="0" smtClean="0"/>
          </a:p>
          <a:p>
            <a:pPr algn="ctr">
              <a:buNone/>
            </a:pPr>
            <a:endParaRPr lang="el-GR" b="1" dirty="0" smtClean="0"/>
          </a:p>
          <a:p>
            <a:pPr algn="ctr">
              <a:buNone/>
            </a:pPr>
            <a:r>
              <a:rPr lang="el-GR" b="1" dirty="0" smtClean="0"/>
              <a:t>ΜΑΡΤΥΡΙΕΣ</a:t>
            </a:r>
          </a:p>
          <a:p>
            <a:pPr algn="just">
              <a:buNone/>
            </a:pPr>
            <a:endParaRPr lang="el-GR" dirty="0" smtClean="0"/>
          </a:p>
          <a:p>
            <a:pPr algn="just">
              <a:buNone/>
            </a:pPr>
            <a:r>
              <a:rPr lang="el-GR" dirty="0" smtClean="0"/>
              <a:t>Βασικές μαρτυρίες για την μουσική του αρχαίου Ελληνικού πολιτισμού είναι:</a:t>
            </a:r>
          </a:p>
          <a:p>
            <a:pPr algn="just">
              <a:buNone/>
            </a:pPr>
            <a:endParaRPr lang="el-GR" dirty="0" smtClean="0"/>
          </a:p>
          <a:p>
            <a:pPr algn="just"/>
            <a:r>
              <a:rPr lang="el-GR" dirty="0" smtClean="0"/>
              <a:t>	Γλυπτά: αγάλματα, ανάγλυφα, ειδώλια</a:t>
            </a:r>
          </a:p>
          <a:p>
            <a:pPr algn="just"/>
            <a:r>
              <a:rPr lang="el-GR" dirty="0" smtClean="0"/>
              <a:t>	Απεικονίσεις: σε αμφορείς, τοιχογραφίες και μωσαϊκά</a:t>
            </a:r>
          </a:p>
          <a:p>
            <a:pPr algn="just"/>
            <a:r>
              <a:rPr lang="el-GR" dirty="0" smtClean="0"/>
              <a:t>	Θεωρητικά κείμενα αρχαίων συγγραφέων που περιγράφουν το μουσικό 	σύστημα, 	τη σημειογραφία, τα όργανα, τη σχέση της μουσικής με τη 	φιλοσοφία και τα μαθηματικά.</a:t>
            </a:r>
          </a:p>
          <a:p>
            <a:pPr algn="just"/>
            <a:r>
              <a:rPr lang="el-GR" dirty="0" smtClean="0"/>
              <a:t>	Έμμεσες αναφορές από άλλα κείμενα (Όμηρος, Ιστορικοί) που περιγράφουν 	τη 	μουσική πράξη ή τη μουσική ζωή.</a:t>
            </a:r>
          </a:p>
          <a:p>
            <a:pPr algn="just"/>
            <a:r>
              <a:rPr lang="el-GR" dirty="0" smtClean="0"/>
              <a:t>	Υπολείμματα αρχαίων ελληνικών μουσικών οργάνων (που βρέθηκαν 	συνήθως σε τάφους 	και ιερά)</a:t>
            </a:r>
          </a:p>
          <a:p>
            <a:pPr algn="just"/>
            <a:r>
              <a:rPr lang="el-GR" dirty="0" smtClean="0"/>
              <a:t>	Μουσικά κομμάτια (τραγούδια, ύμνοι και αποσπάσματα από τραγωδίες) 	καταγραμμένα σε αρχαία ελληνική μουσική σημειογραφία σε πάπυρους ή 	ανάγλυφα (περίπου 50 από τα οποία 10 εκτενή)</a:t>
            </a:r>
          </a:p>
          <a:p>
            <a:pPr algn="just">
              <a:buNone/>
            </a:pPr>
            <a:r>
              <a:rPr lang="el-GR" dirty="0" smtClean="0"/>
              <a:t>	</a:t>
            </a:r>
          </a:p>
          <a:p>
            <a:pPr algn="just">
              <a:buNone/>
            </a:pPr>
            <a:r>
              <a:rPr lang="el-GR" dirty="0" smtClean="0"/>
              <a:t>	Οι μαρτυρίες αυτές μας επιτρέπουν να έχουμε μια αρκετά ολοκληρωμένη εικόνα για το μουσικό σύστημα, τα όργανα, τη μουσική ζωή και τη φιλοσοφία. Δεν μας βοηθούν όμως αρκετά στην ηχητική απόδοση του ύφους των μουσικών αποσπασμάτων. Για το λόγο αυτό οι έως τώρα εκτελέσεις διαφέρουν μεταξύ τους</a:t>
            </a:r>
          </a:p>
          <a:p>
            <a:pPr algn="just">
              <a:buNone/>
            </a:pPr>
            <a:r>
              <a:rPr lang="el-GR" dirty="0" smtClean="0"/>
              <a:t>	</a:t>
            </a:r>
          </a:p>
          <a:p>
            <a:pPr algn="just">
              <a:buNone/>
            </a:pPr>
            <a:r>
              <a:rPr lang="el-GR" dirty="0" smtClean="0"/>
              <a:t>	</a:t>
            </a:r>
            <a:endParaRPr lang="el-G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24744"/>
          </a:xfrm>
        </p:spPr>
        <p:txBody>
          <a:bodyPr>
            <a:normAutofit/>
          </a:bodyPr>
          <a:lstStyle/>
          <a:p>
            <a:r>
              <a:rPr lang="el-GR" sz="2000" dirty="0" smtClean="0"/>
              <a:t>ΙΣΤΟΡΙΚΟ ΔΙΑΓΡΑΜΜΑ</a:t>
            </a:r>
            <a:endParaRPr lang="el-GR" sz="2000" dirty="0"/>
          </a:p>
        </p:txBody>
      </p:sp>
      <p:sp>
        <p:nvSpPr>
          <p:cNvPr id="3" name="2 - Θέση περιεχομένου"/>
          <p:cNvSpPr>
            <a:spLocks noGrp="1"/>
          </p:cNvSpPr>
          <p:nvPr>
            <p:ph idx="1"/>
          </p:nvPr>
        </p:nvSpPr>
        <p:spPr>
          <a:xfrm>
            <a:off x="539552" y="1196752"/>
            <a:ext cx="8229600" cy="3456384"/>
          </a:xfrm>
        </p:spPr>
        <p:txBody>
          <a:bodyPr>
            <a:normAutofit fontScale="77500" lnSpcReduction="20000"/>
          </a:bodyPr>
          <a:lstStyle/>
          <a:p>
            <a:pPr algn="just">
              <a:buNone/>
            </a:pPr>
            <a:r>
              <a:rPr lang="el-GR" dirty="0" smtClean="0"/>
              <a:t>	Ο όρος «μουσική» παράγεται από τη λέξη «μούσα» (από τις 9 Μούσες, θεότητες των τεχνών). Αρχικά μουσική ονομαζόταν οποιαδήποτε καλλιτεχνική ή πνευματική ενασχόληση. Ανάλογα με το είδος της μουσικής πράξης χρησιμοποιούνταν αντίστοιχοι όροι: μέλος, </a:t>
            </a:r>
            <a:r>
              <a:rPr lang="el-GR" dirty="0" err="1" smtClean="0"/>
              <a:t>αύλησις</a:t>
            </a:r>
            <a:r>
              <a:rPr lang="el-GR" dirty="0" smtClean="0"/>
              <a:t>, </a:t>
            </a:r>
            <a:r>
              <a:rPr lang="el-GR" dirty="0" err="1" smtClean="0"/>
              <a:t>κίθαρσις</a:t>
            </a:r>
            <a:r>
              <a:rPr lang="el-GR" dirty="0" smtClean="0"/>
              <a:t> . </a:t>
            </a:r>
          </a:p>
          <a:p>
            <a:pPr algn="just">
              <a:buNone/>
            </a:pPr>
            <a:r>
              <a:rPr lang="el-GR" dirty="0" smtClean="0"/>
              <a:t>	</a:t>
            </a:r>
          </a:p>
          <a:p>
            <a:pPr algn="just">
              <a:buNone/>
            </a:pPr>
            <a:r>
              <a:rPr lang="el-GR" dirty="0" smtClean="0"/>
              <a:t>	Ο όρος μουσική με τη σημερινή έννοια χρησιμοποιείται από τον 4ο αιώνα </a:t>
            </a:r>
            <a:r>
              <a:rPr lang="el-GR" dirty="0" err="1" smtClean="0"/>
              <a:t>π.Χ.</a:t>
            </a:r>
            <a:r>
              <a:rPr lang="el-GR" dirty="0" smtClean="0"/>
              <a:t> και ύστερα. Σήμερα όλες οι δυτικές γλώσσες για να αποδώσουν την τέχνη των ήχων χρησιμοποιούν παράγωγα της αρχαιοελληνικής αυτής ρίζας (</a:t>
            </a:r>
            <a:r>
              <a:rPr lang="el-GR" dirty="0" err="1" smtClean="0"/>
              <a:t>music</a:t>
            </a:r>
            <a:r>
              <a:rPr lang="el-GR" dirty="0" smtClean="0"/>
              <a:t>, </a:t>
            </a:r>
            <a:r>
              <a:rPr lang="en-US" dirty="0" err="1" smtClean="0"/>
              <a:t>musique</a:t>
            </a:r>
            <a:r>
              <a:rPr lang="el-GR" dirty="0" smtClean="0"/>
              <a:t>, </a:t>
            </a:r>
            <a:r>
              <a:rPr lang="el-GR" dirty="0" err="1" smtClean="0"/>
              <a:t>Musik</a:t>
            </a:r>
            <a:r>
              <a:rPr lang="el-GR" dirty="0" smtClean="0"/>
              <a:t>, </a:t>
            </a:r>
            <a:r>
              <a:rPr lang="el-GR" dirty="0" err="1" smtClean="0"/>
              <a:t>musica</a:t>
            </a:r>
            <a:r>
              <a:rPr lang="el-GR" dirty="0" smtClean="0"/>
              <a:t> </a:t>
            </a:r>
            <a:r>
              <a:rPr lang="el-GR" dirty="0" err="1" smtClean="0"/>
              <a:t>κ.ο.κ</a:t>
            </a:r>
            <a:r>
              <a:rPr lang="el-GR" dirty="0" smtClean="0"/>
              <a:t>.)</a:t>
            </a:r>
          </a:p>
          <a:p>
            <a:pPr algn="just"/>
            <a:endParaRPr lang="el-GR" dirty="0" smtClean="0"/>
          </a:p>
          <a:p>
            <a:endParaRPr lang="el-GR" dirty="0"/>
          </a:p>
        </p:txBody>
      </p:sp>
      <p:pic>
        <p:nvPicPr>
          <p:cNvPr id="4" name="3 - Εικόνα" descr="http://www.musicportal.gr/images/musicportal/ancient_greece/ancient_greece_5.jpg"/>
          <p:cNvPicPr/>
          <p:nvPr/>
        </p:nvPicPr>
        <p:blipFill>
          <a:blip r:embed="rId2" cstate="print"/>
          <a:srcRect/>
          <a:stretch>
            <a:fillRect/>
          </a:stretch>
        </p:blipFill>
        <p:spPr bwMode="auto">
          <a:xfrm>
            <a:off x="2771800" y="4581128"/>
            <a:ext cx="3168352" cy="19442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229600" cy="764704"/>
          </a:xfrm>
        </p:spPr>
        <p:txBody>
          <a:bodyPr>
            <a:normAutofit/>
          </a:bodyPr>
          <a:lstStyle/>
          <a:p>
            <a:r>
              <a:rPr lang="el-GR" sz="2000" dirty="0" smtClean="0"/>
              <a:t>ΑΡΧΑΙΑ ΕΛΛΗΝΙΚΗ ΜΟΥΣΙΚΗ </a:t>
            </a:r>
            <a:br>
              <a:rPr lang="el-GR" sz="2000" dirty="0" smtClean="0"/>
            </a:br>
            <a:r>
              <a:rPr lang="el-GR" sz="2000" dirty="0" smtClean="0"/>
              <a:t>ΜΟΥΣΙΚΑ ΟΡΓΑΝΑ</a:t>
            </a:r>
            <a:endParaRPr lang="el-GR" sz="2000" dirty="0"/>
          </a:p>
        </p:txBody>
      </p:sp>
      <p:sp>
        <p:nvSpPr>
          <p:cNvPr id="3" name="2 - Θέση περιεχομένου"/>
          <p:cNvSpPr>
            <a:spLocks noGrp="1"/>
          </p:cNvSpPr>
          <p:nvPr>
            <p:ph idx="1"/>
          </p:nvPr>
        </p:nvSpPr>
        <p:spPr>
          <a:xfrm>
            <a:off x="467544" y="908720"/>
            <a:ext cx="8229600" cy="3960440"/>
          </a:xfrm>
        </p:spPr>
        <p:txBody>
          <a:bodyPr>
            <a:normAutofit fontScale="47500" lnSpcReduction="20000"/>
          </a:bodyPr>
          <a:lstStyle/>
          <a:p>
            <a:pPr>
              <a:buNone/>
            </a:pPr>
            <a:r>
              <a:rPr lang="el-GR" b="1" dirty="0" smtClean="0"/>
              <a:t>	</a:t>
            </a:r>
            <a:endParaRPr lang="el-GR" dirty="0" smtClean="0"/>
          </a:p>
          <a:p>
            <a:pPr>
              <a:buNone/>
            </a:pPr>
            <a:r>
              <a:rPr lang="el-GR" dirty="0" smtClean="0"/>
              <a:t>	Πολλά από τα μουσικά όργανα της αρχαιότητας έλκουν την καταγωγή τους από τους γειτονικούς πολιτισμούς (περιοχές </a:t>
            </a:r>
            <a:r>
              <a:rPr lang="el-GR" dirty="0" err="1" smtClean="0"/>
              <a:t>Μικράς</a:t>
            </a:r>
            <a:r>
              <a:rPr lang="el-GR" dirty="0" smtClean="0"/>
              <a:t> Ασίας, Μέσης Ανατολής και Μεσογείου). Στην Ελλάδα, όμως, αναπτύχθηκαν ιδιαίτερα, αποκτώντας κλασική μορφή και αποτέλεσαν τη βάση για την ανάπτυξη των νεότερων και σύγχρονων μουσικών οργάνων.</a:t>
            </a:r>
          </a:p>
          <a:p>
            <a:pPr>
              <a:buNone/>
            </a:pPr>
            <a:r>
              <a:rPr lang="el-GR" dirty="0" smtClean="0"/>
              <a:t>	Εξετάζοντας τα μουσικά όργανα στην αρχαία Ελλάδα, μπορούμε να τα χωρίσουμε σε 3 κύριες κατηγορίες: τα </a:t>
            </a:r>
            <a:r>
              <a:rPr lang="el-GR" u="sng" dirty="0" err="1" smtClean="0"/>
              <a:t>χορδόφωνα</a:t>
            </a:r>
            <a:r>
              <a:rPr lang="el-GR" dirty="0" smtClean="0"/>
              <a:t>, τα </a:t>
            </a:r>
            <a:r>
              <a:rPr lang="el-GR" u="sng" dirty="0" err="1" smtClean="0"/>
              <a:t>ααερόφωναα</a:t>
            </a:r>
            <a:r>
              <a:rPr lang="el-GR" dirty="0" smtClean="0"/>
              <a:t> (πνευστά) και τα </a:t>
            </a:r>
            <a:r>
              <a:rPr lang="el-GR" u="sng" dirty="0" smtClean="0"/>
              <a:t>κρουστά</a:t>
            </a:r>
            <a:r>
              <a:rPr lang="el-GR" dirty="0" smtClean="0"/>
              <a:t>.</a:t>
            </a:r>
          </a:p>
          <a:p>
            <a:pPr>
              <a:buNone/>
            </a:pPr>
            <a:endParaRPr lang="el-GR" b="1" dirty="0" smtClean="0"/>
          </a:p>
          <a:p>
            <a:pPr>
              <a:buNone/>
            </a:pPr>
            <a:r>
              <a:rPr lang="el-GR" b="1" dirty="0" smtClean="0"/>
              <a:t>	ΧΟΡΔΟΦΩΝΑ</a:t>
            </a:r>
            <a:endParaRPr lang="el-GR" dirty="0" smtClean="0"/>
          </a:p>
          <a:p>
            <a:pPr>
              <a:buNone/>
            </a:pPr>
            <a:endParaRPr lang="el-GR" dirty="0" smtClean="0"/>
          </a:p>
          <a:p>
            <a:pPr>
              <a:buNone/>
            </a:pPr>
            <a:r>
              <a:rPr lang="el-GR" dirty="0" smtClean="0"/>
              <a:t>	Υπήρχαν τρεις κατηγορίες: οι</a:t>
            </a:r>
            <a:r>
              <a:rPr lang="el-GR" b="1" dirty="0" smtClean="0"/>
              <a:t> λύρες - κιθάρες</a:t>
            </a:r>
            <a:r>
              <a:rPr lang="el-GR" dirty="0" smtClean="0"/>
              <a:t>, τα </a:t>
            </a:r>
            <a:r>
              <a:rPr lang="el-GR" b="1" dirty="0" smtClean="0"/>
              <a:t>τρίγωνα </a:t>
            </a:r>
            <a:r>
              <a:rPr lang="el-GR" dirty="0" smtClean="0"/>
              <a:t>- </a:t>
            </a:r>
            <a:r>
              <a:rPr lang="el-GR" b="1" dirty="0" smtClean="0"/>
              <a:t>άρπες</a:t>
            </a:r>
            <a:r>
              <a:rPr lang="el-GR" dirty="0" smtClean="0"/>
              <a:t> και οι </a:t>
            </a:r>
            <a:r>
              <a:rPr lang="el-GR" b="1" dirty="0" err="1" smtClean="0"/>
              <a:t>πανδουρίδες</a:t>
            </a:r>
            <a:r>
              <a:rPr lang="el-GR" b="1" dirty="0" smtClean="0"/>
              <a:t> </a:t>
            </a:r>
            <a:r>
              <a:rPr lang="el-GR" dirty="0" smtClean="0"/>
              <a:t>(σε μορφή </a:t>
            </a:r>
            <a:r>
              <a:rPr lang="el-GR" u="sng" dirty="0" smtClean="0"/>
              <a:t>ταμπουρά</a:t>
            </a:r>
            <a:r>
              <a:rPr lang="el-GR" dirty="0" smtClean="0"/>
              <a:t>). Όλα τα έγχορδα ήταν </a:t>
            </a:r>
            <a:r>
              <a:rPr lang="el-GR" dirty="0" err="1" smtClean="0"/>
              <a:t>νηκτά</a:t>
            </a:r>
            <a:r>
              <a:rPr lang="el-GR" dirty="0" smtClean="0"/>
              <a:t> δηλ. παίζονταν τσιμπώντας τις χορδές </a:t>
            </a:r>
            <a:r>
              <a:rPr lang="el-GR" i="1" dirty="0" smtClean="0"/>
              <a:t>(</a:t>
            </a:r>
            <a:r>
              <a:rPr lang="el-GR" i="1" dirty="0" err="1" smtClean="0"/>
              <a:t>νήττω=τσιμπώ</a:t>
            </a:r>
            <a:r>
              <a:rPr lang="el-GR" dirty="0" smtClean="0"/>
              <a:t>). Έγχορδα με δοξάρι δεν μαρτυρούνται καθόλου.</a:t>
            </a:r>
          </a:p>
          <a:p>
            <a:pPr>
              <a:buNone/>
            </a:pPr>
            <a:r>
              <a:rPr lang="el-GR" dirty="0" smtClean="0"/>
              <a:t>	Οι </a:t>
            </a:r>
            <a:r>
              <a:rPr lang="el-GR" b="1" u="sng" dirty="0" smtClean="0"/>
              <a:t>λύρες</a:t>
            </a:r>
            <a:r>
              <a:rPr lang="el-GR" b="1" dirty="0" smtClean="0"/>
              <a:t>-</a:t>
            </a:r>
            <a:r>
              <a:rPr lang="el-GR" b="1" u="sng" dirty="0" smtClean="0"/>
              <a:t>κιθάρες</a:t>
            </a:r>
            <a:r>
              <a:rPr lang="el-GR" b="1" dirty="0" smtClean="0"/>
              <a:t> </a:t>
            </a:r>
            <a:r>
              <a:rPr lang="el-GR" dirty="0" smtClean="0"/>
              <a:t>αποτελούν μαζί με τους αυλούς τα πιο αγαπητά όργανα στην αρχαία Ελλάδα. Η καταγωγή τους είναι από τη Μεσοποταμία. Πρώτες μαρτυρίες για λύρες συναντούμε στο ανάκτορο της Πύλου και στην Κρήτη (1400 </a:t>
            </a:r>
            <a:r>
              <a:rPr lang="el-GR" dirty="0" err="1" smtClean="0"/>
              <a:t>π.Χ.</a:t>
            </a:r>
            <a:r>
              <a:rPr lang="el-GR" dirty="0" smtClean="0"/>
              <a:t>). Η λύρα ήταν ταυτισμένη με τον Απόλλωνα. Σύμφωνα με τη μυθολογία την επινόησε ο Ερμής. Παρατηρώντας ότι το καύκαλο ενισχύει τον ήχο κατασκεύασε την πρώτη λύρα και τη δώρισε στον Απόλλωνα, εξευμενίζοντας έτσι τον θυμό του</a:t>
            </a:r>
          </a:p>
          <a:p>
            <a:pPr>
              <a:buNone/>
            </a:pPr>
            <a:r>
              <a:rPr lang="el-GR" dirty="0" smtClean="0"/>
              <a:t> </a:t>
            </a:r>
          </a:p>
        </p:txBody>
      </p:sp>
      <p:pic>
        <p:nvPicPr>
          <p:cNvPr id="4" name="3 - Εικόνα" descr="http://www.musicportal.gr/images/ancient_greece/ancient_greece_6.jpg"/>
          <p:cNvPicPr/>
          <p:nvPr/>
        </p:nvPicPr>
        <p:blipFill>
          <a:blip r:embed="rId2" cstate="print"/>
          <a:srcRect/>
          <a:stretch>
            <a:fillRect/>
          </a:stretch>
        </p:blipFill>
        <p:spPr bwMode="auto">
          <a:xfrm>
            <a:off x="3563888" y="4437112"/>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292</TotalTime>
  <Words>91</Words>
  <Application>Microsoft Office PowerPoint</Application>
  <PresentationFormat>Προβολή στην οθόνη (4:3)</PresentationFormat>
  <Paragraphs>159</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Αποκορύφωμα</vt:lpstr>
      <vt:lpstr>ΑΡΧΑΙΑ ΕΛΛΗΝΙΚΗ ΜΟΥΣΙΚΗ   ΙΣΤΟΡΙΚΟ ΔΙΑΓΡΑΜΜΑ </vt:lpstr>
      <vt:lpstr>Διαφάνεια 2</vt:lpstr>
      <vt:lpstr>ΙΣΤΟΡΙΚΟ ΔΙΑΓΡΑΜΜΑ  ΜΥΚΗΝΑΪΚΗ ΛΥΡΑ ΑΠΟ ΕΛΕΦΑΝΤΟΣΤΟΥΝ  ΠΟΥ ΒΡΕΘΗΚΕ ΣΤΙΣ ΑΧΑΡΝΕΣ  (14Ος – 13Ος αι. π.Χ.)  </vt:lpstr>
      <vt:lpstr> ΙΣΤΟΡΙΚΟ ΔΙΑΓΡΑΜΜΑ</vt:lpstr>
      <vt:lpstr>ΙΣΤΟΡΙΚΟ ΔΙΑΓΡΑΜΜΑ</vt:lpstr>
      <vt:lpstr>ΙΣΤΟΡΙΚΟ ΔΙΑΓΡΑΜΜΑ</vt:lpstr>
      <vt:lpstr>ΙΣΤΟΡΙΚΟ ΔΙΑΓΡΑΜΜΑ</vt:lpstr>
      <vt:lpstr>ΙΣΤΟΡΙΚΟ ΔΙΑΓΡΑΜΜΑ</vt:lpstr>
      <vt:lpstr>ΑΡΧΑΙΑ ΕΛΛΗΝΙΚΗ ΜΟΥΣΙΚΗ  ΜΟΥΣΙΚΑ ΟΡΓΑΝΑ</vt:lpstr>
      <vt:lpstr>ΜΟΥΣΙΚΑ ΟΡΓΑΝΑ</vt:lpstr>
      <vt:lpstr>ΜΟΥΣΙΚΑ ΟΡΓΑΝΑ</vt:lpstr>
      <vt:lpstr>ΜΟΥΣΙΚΑ ΟΡΓΑΝΑ  ΒΑΡΒΙΤΟΣ  ΔΙΑΦΟΡΟΠΟΙΕΙΤΑΙ ΑΠΌ ΤΗ ΛΥΡΑ ΓΙΑΤΙ ΕΧΕΙ ΜΑΚΡΥΤΕΡΟΥΣ ΒΡΑΧΙΟΝΕΣ   ΑΡΙΣΤΕΡΑ: ΕΡΥΘΕΟΜΟΡΦΟΣ ΑΜΦΟΡΕΑΣ, 470 Π.Χ. ΣΤΗ ΜΕΣΗ: ΤΡΑΓΟΥΔΙΣΤΗΣ ΜΕ ΒΑΡΒΙΤΟ ΣΤΑ ΧΕΡΙΑ ΔΕΞΙΑ ΣΥΓΧΡΟΝΗ ΑΝΑΠΑΡΑΣΤΑΣΗ ΒΑΡΒΙΤΟΥ</vt:lpstr>
      <vt:lpstr>ΜΟΥΣΙΚΑ ΟΡΓΑΝΑ</vt:lpstr>
      <vt:lpstr>ΜΟΥΣΙΚΑ ΟΡΓΑΝΑ</vt:lpstr>
      <vt:lpstr>ΜΟΥΣΙΚΑ ΟΡΓΑΝΑ</vt:lpstr>
      <vt:lpstr>ΜΟΥΣΙΚΑ ΟΡΓΑΝΑ</vt:lpstr>
      <vt:lpstr>ΜΟΥΣΙΚΑ ΟΡΓΑΝΑ </vt:lpstr>
      <vt:lpstr>ΜΟΥΣΙΚΑ ΟΡΓΑΝΑ</vt:lpstr>
      <vt:lpstr>ΑΡΧΑΙΑ ΕΛΛΗΝΙΚΗ ΜΟΥΣΙΚΗ ΡΥΘΜΟΣ - ΜΕΤΡΟ</vt:lpstr>
      <vt:lpstr>ΡΥΘΜΟΣ - ΜΕΤΡΟ</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ΕΛΛΗΝΙΚΗ ΜΟΥΣΙΚΗ   ΙΣΤΟΡΙΚΟ ΔΙΑΓΡΑΜΜΑ</dc:title>
  <dc:creator>7_USER</dc:creator>
  <cp:lastModifiedBy>7_USER</cp:lastModifiedBy>
  <cp:revision>47</cp:revision>
  <dcterms:created xsi:type="dcterms:W3CDTF">2014-11-22T12:59:35Z</dcterms:created>
  <dcterms:modified xsi:type="dcterms:W3CDTF">2014-11-22T19:02:20Z</dcterms:modified>
</cp:coreProperties>
</file>