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62" r:id="rId3"/>
    <p:sldId id="259" r:id="rId4"/>
    <p:sldId id="263" r:id="rId5"/>
    <p:sldId id="260" r:id="rId6"/>
    <p:sldId id="265" r:id="rId7"/>
    <p:sldId id="267" r:id="rId8"/>
    <p:sldId id="258" r:id="rId9"/>
    <p:sldId id="264" r:id="rId10"/>
    <p:sldId id="257" r:id="rId11"/>
    <p:sldId id="261"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35"/>
    <p:restoredTop sz="74911"/>
  </p:normalViewPr>
  <p:slideViewPr>
    <p:cSldViewPr snapToGrid="0" snapToObjects="1">
      <p:cViewPr varScale="1">
        <p:scale>
          <a:sx n="109" d="100"/>
          <a:sy n="109"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1FDAB-8273-BF4C-A9C2-8C4BF0EB1DF7}" type="datetimeFigureOut">
              <a:rPr lang="en-US" smtClean="0"/>
              <a:t>5/23/23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4EFF9-96F8-4342-A435-F211123F199F}" type="slidenum">
              <a:rPr lang="en-US" smtClean="0"/>
              <a:t>‹#›</a:t>
            </a:fld>
            <a:endParaRPr lang="en-US"/>
          </a:p>
        </p:txBody>
      </p:sp>
    </p:spTree>
    <p:extLst>
      <p:ext uri="{BB962C8B-B14F-4D97-AF65-F5344CB8AC3E}">
        <p14:creationId xmlns:p14="http://schemas.microsoft.com/office/powerpoint/2010/main" val="49264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4EFF9-96F8-4342-A435-F211123F199F}" type="slidenum">
              <a:rPr lang="en-US" smtClean="0"/>
              <a:t>1</a:t>
            </a:fld>
            <a:endParaRPr lang="en-US"/>
          </a:p>
        </p:txBody>
      </p:sp>
    </p:spTree>
    <p:extLst>
      <p:ext uri="{BB962C8B-B14F-4D97-AF65-F5344CB8AC3E}">
        <p14:creationId xmlns:p14="http://schemas.microsoft.com/office/powerpoint/2010/main" val="1333055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B75A5F2-E119-BF4A-95F3-07866E9330E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19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495D5-EEFC-604F-80AE-4A1DF1B21E53}"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204597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44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32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1232070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35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38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901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4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158574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495D5-EEFC-604F-80AE-4A1DF1B21E53}" type="datetimeFigureOut">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5A5F2-E119-BF4A-95F3-07866E9330E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13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5495D5-EEFC-604F-80AE-4A1DF1B21E53}"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52016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5495D5-EEFC-604F-80AE-4A1DF1B21E53}" type="datetimeFigureOut">
              <a:rPr lang="en-US" smtClean="0"/>
              <a:t>5/23/23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5A5F2-E119-BF4A-95F3-07866E9330E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6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5495D5-EEFC-604F-80AE-4A1DF1B21E53}" type="datetimeFigureOut">
              <a:rPr lang="en-US" smtClean="0"/>
              <a:t>5/23/23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5A5F2-E119-BF4A-95F3-07866E9330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86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495D5-EEFC-604F-80AE-4A1DF1B21E53}" type="datetimeFigureOut">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210041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495D5-EEFC-604F-80AE-4A1DF1B21E53}"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5A5F2-E119-BF4A-95F3-07866E9330E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60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495D5-EEFC-604F-80AE-4A1DF1B21E53}" type="datetimeFigureOut">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5A5F2-E119-BF4A-95F3-07866E9330E1}" type="slidenum">
              <a:rPr lang="en-US" smtClean="0"/>
              <a:t>‹#›</a:t>
            </a:fld>
            <a:endParaRPr lang="en-US"/>
          </a:p>
        </p:txBody>
      </p:sp>
    </p:spTree>
    <p:extLst>
      <p:ext uri="{BB962C8B-B14F-4D97-AF65-F5344CB8AC3E}">
        <p14:creationId xmlns:p14="http://schemas.microsoft.com/office/powerpoint/2010/main" val="93887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5495D5-EEFC-604F-80AE-4A1DF1B21E53}" type="datetimeFigureOut">
              <a:rPr lang="en-US" smtClean="0"/>
              <a:t>5/23/23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75A5F2-E119-BF4A-95F3-07866E9330E1}" type="slidenum">
              <a:rPr lang="en-US" smtClean="0"/>
              <a:t>‹#›</a:t>
            </a:fld>
            <a:endParaRPr lang="en-US"/>
          </a:p>
        </p:txBody>
      </p:sp>
    </p:spTree>
    <p:extLst>
      <p:ext uri="{BB962C8B-B14F-4D97-AF65-F5344CB8AC3E}">
        <p14:creationId xmlns:p14="http://schemas.microsoft.com/office/powerpoint/2010/main" val="137824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Διγλωσσία</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672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Δρόμοι ατομικής διγλωσσίας</a:t>
            </a:r>
            <a:endParaRPr lang="en-US" dirty="0"/>
          </a:p>
        </p:txBody>
      </p:sp>
      <p:sp>
        <p:nvSpPr>
          <p:cNvPr id="3" name="Content Placeholder 2"/>
          <p:cNvSpPr>
            <a:spLocks noGrp="1"/>
          </p:cNvSpPr>
          <p:nvPr>
            <p:ph idx="1"/>
          </p:nvPr>
        </p:nvSpPr>
        <p:spPr/>
        <p:txBody>
          <a:bodyPr/>
          <a:lstStyle/>
          <a:p>
            <a:r>
              <a:rPr lang="el-GR" dirty="0"/>
              <a:t>Κατάκτηση μέσα στην οικογένεια (Γ1 - Γ2)</a:t>
            </a:r>
          </a:p>
          <a:p>
            <a:r>
              <a:rPr lang="el-GR" dirty="0"/>
              <a:t>Κατάκτηση μέσα στην καθημερινή γλωσσική χρήση (Γ1, Γ2)</a:t>
            </a:r>
          </a:p>
          <a:p>
            <a:r>
              <a:rPr lang="el-GR" dirty="0"/>
              <a:t>Εκμάθηση με διδασκαλία («Ξένη» γλώσσα)</a:t>
            </a:r>
            <a:endParaRPr lang="en-US" dirty="0"/>
          </a:p>
        </p:txBody>
      </p:sp>
    </p:spTree>
    <p:extLst>
      <p:ext uri="{BB962C8B-B14F-4D97-AF65-F5344CB8AC3E}">
        <p14:creationId xmlns:p14="http://schemas.microsoft.com/office/powerpoint/2010/main" val="20775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Μορφές ατομικής διγλωσσίας Ι</a:t>
            </a:r>
            <a:endParaRPr lang="en-US" dirty="0"/>
          </a:p>
        </p:txBody>
      </p:sp>
      <p:sp>
        <p:nvSpPr>
          <p:cNvPr id="3" name="Content Placeholder 2"/>
          <p:cNvSpPr>
            <a:spLocks noGrp="1"/>
          </p:cNvSpPr>
          <p:nvPr>
            <p:ph idx="1"/>
          </p:nvPr>
        </p:nvSpPr>
        <p:spPr/>
        <p:txBody>
          <a:bodyPr>
            <a:normAutofit/>
          </a:bodyPr>
          <a:lstStyle/>
          <a:p>
            <a:r>
              <a:rPr lang="el-GR" dirty="0"/>
              <a:t>Ταυτόχρονη / Διαδοχική Διγλωσσία</a:t>
            </a:r>
            <a:r>
              <a:rPr lang="en-US" dirty="0"/>
              <a:t>: </a:t>
            </a:r>
            <a:r>
              <a:rPr lang="el-GR" dirty="0"/>
              <a:t>χρόνος – τρόπος κατάκτησης, στάδια κατάκτησης [αδιαφοροποίητες / διαφοροποιημένες γλώσσες σε παιδική ηλικία]</a:t>
            </a:r>
          </a:p>
          <a:p>
            <a:r>
              <a:rPr lang="el-GR" dirty="0"/>
              <a:t>Πρώιμη / Όψιμη: Χαρακτηρίζει την παιδική ή την εφηβική/ ώριμη ηλικία και μπορεί να είναι ταυτόχρονη ή διαδοχική</a:t>
            </a:r>
          </a:p>
          <a:p>
            <a:r>
              <a:rPr lang="el-GR" dirty="0"/>
              <a:t>Ισοβαρής / Ανισοβαρής: Παρόμοιο «επίπεδο γνώσης»  (αλλά σε σύγκριση με τι;)/ Ισχυρή και ασθενέστερη γλώσσα</a:t>
            </a:r>
          </a:p>
        </p:txBody>
      </p:sp>
    </p:spTree>
    <p:extLst>
      <p:ext uri="{BB962C8B-B14F-4D97-AF65-F5344CB8AC3E}">
        <p14:creationId xmlns:p14="http://schemas.microsoft.com/office/powerpoint/2010/main" val="145408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6D84-E515-BA4F-BDEB-1D31B8BBDBFD}"/>
              </a:ext>
            </a:extLst>
          </p:cNvPr>
          <p:cNvSpPr>
            <a:spLocks noGrp="1"/>
          </p:cNvSpPr>
          <p:nvPr>
            <p:ph type="title"/>
          </p:nvPr>
        </p:nvSpPr>
        <p:spPr/>
        <p:txBody>
          <a:bodyPr/>
          <a:lstStyle/>
          <a:p>
            <a:r>
              <a:rPr lang="el-GR" dirty="0"/>
              <a:t>Μορφές ατομικής διγλωσσίας ΙΙ</a:t>
            </a:r>
            <a:endParaRPr lang="en-GR" dirty="0"/>
          </a:p>
        </p:txBody>
      </p:sp>
      <p:sp>
        <p:nvSpPr>
          <p:cNvPr id="3" name="Content Placeholder 2">
            <a:extLst>
              <a:ext uri="{FF2B5EF4-FFF2-40B4-BE49-F238E27FC236}">
                <a16:creationId xmlns:a16="http://schemas.microsoft.com/office/drawing/2014/main" id="{E05E44B4-72BA-924F-B191-D5A14831D391}"/>
              </a:ext>
            </a:extLst>
          </p:cNvPr>
          <p:cNvSpPr>
            <a:spLocks noGrp="1"/>
          </p:cNvSpPr>
          <p:nvPr>
            <p:ph idx="1"/>
          </p:nvPr>
        </p:nvSpPr>
        <p:spPr/>
        <p:txBody>
          <a:bodyPr/>
          <a:lstStyle/>
          <a:p>
            <a:r>
              <a:rPr lang="el-GR" dirty="0"/>
              <a:t>Παθητική / Δυναμική διγλωσσία: Αποκλειστικά κατανόηση / Κατανόηση και παραγωγή</a:t>
            </a:r>
          </a:p>
          <a:p>
            <a:r>
              <a:rPr lang="el-GR" dirty="0"/>
              <a:t>Προσθετική / Αφαιρετική (άτυπη / μεταβατική): Εμπλουτισμός γλωσσικού ρεπερτορίου / «γλωσσική φθορά»</a:t>
            </a:r>
          </a:p>
          <a:p>
            <a:r>
              <a:rPr lang="el-GR" dirty="0"/>
              <a:t>Διγλωσσία της ελίτ / «Λαϊκή» διγλωσσία: Ξένη γλώσσα / Δεύτερη γλώσσα</a:t>
            </a:r>
            <a:endParaRPr lang="en-US" dirty="0"/>
          </a:p>
          <a:p>
            <a:pPr marL="0" indent="0">
              <a:buNone/>
            </a:pPr>
            <a:endParaRPr lang="en-GR" dirty="0"/>
          </a:p>
        </p:txBody>
      </p:sp>
    </p:spTree>
    <p:extLst>
      <p:ext uri="{BB962C8B-B14F-4D97-AF65-F5344CB8AC3E}">
        <p14:creationId xmlns:p14="http://schemas.microsoft.com/office/powerpoint/2010/main" val="17442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Γλωσσική επαφή και διγλωσσία</a:t>
            </a:r>
            <a:endParaRPr lang="en-US" dirty="0"/>
          </a:p>
        </p:txBody>
      </p:sp>
      <p:sp>
        <p:nvSpPr>
          <p:cNvPr id="3" name="Content Placeholder 2"/>
          <p:cNvSpPr>
            <a:spLocks noGrp="1"/>
          </p:cNvSpPr>
          <p:nvPr>
            <p:ph idx="1"/>
          </p:nvPr>
        </p:nvSpPr>
        <p:spPr/>
        <p:txBody>
          <a:bodyPr/>
          <a:lstStyle/>
          <a:p>
            <a:r>
              <a:rPr lang="el-GR" dirty="0"/>
              <a:t>Σε όλες τις καταστάσεις γλωσσικής επαφής, και σε όλα τα αποτελέσματα της γλωσσικής επαφής, υπάρχει πάντοτε η προϋπόθεση της διγλωσσίας / πολυγλωσσίας</a:t>
            </a:r>
            <a:endParaRPr lang="en-US" dirty="0"/>
          </a:p>
          <a:p>
            <a:r>
              <a:rPr lang="el-GR" dirty="0"/>
              <a:t>Καθολική εμφάνιση σε επίπεδο κράτους: περίπου 200 κράτη με 7.000 γλώσσες</a:t>
            </a:r>
          </a:p>
          <a:p>
            <a:r>
              <a:rPr lang="el-GR" dirty="0"/>
              <a:t>Η έννοια της διγλωσσίας δεν αναφέρεται στις γλώσσες, αλλά στους ομιλητές, και μπορεί να αφορά τόσο τις κοινότητες (με όποιον τρόπο κι αν τις ορίζουμε) όσο και τα άτομα</a:t>
            </a:r>
            <a:endParaRPr lang="en-US" dirty="0"/>
          </a:p>
        </p:txBody>
      </p:sp>
    </p:spTree>
    <p:extLst>
      <p:ext uri="{BB962C8B-B14F-4D97-AF65-F5344CB8AC3E}">
        <p14:creationId xmlns:p14="http://schemas.microsoft.com/office/powerpoint/2010/main" val="158747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Ατομική και κοινοτική διγλωσσία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Σε μία κοινότητα μπορεί να έχουμε διαφορετικά σενάρια διγλωσσίας, ανάλογα αν χαρακτηρίζουν την κοινότητα ή / και τα μέλη της κοινότητας:</a:t>
            </a:r>
          </a:p>
          <a:p>
            <a:pPr marL="457200" indent="-457200">
              <a:buFont typeface="+mj-lt"/>
              <a:buAutoNum type="arabicPeriod"/>
            </a:pPr>
            <a:r>
              <a:rPr lang="el-GR" dirty="0"/>
              <a:t>Κοινοτική διγλωσσία / Ατομική </a:t>
            </a:r>
            <a:r>
              <a:rPr lang="el-GR" dirty="0" err="1"/>
              <a:t>μονογλωσσία</a:t>
            </a:r>
            <a:r>
              <a:rPr lang="el-GR" dirty="0"/>
              <a:t>: Ουσιαστικά δύο χωριστές κοινότητες που συνυπάρχουν, ελάχιστα δίγλωσσα άτομα [Πβ. Ορισμένες γαλλόφωνες – γερμανόφωνες περιοχές της Ελβετίας]</a:t>
            </a:r>
          </a:p>
          <a:p>
            <a:pPr marL="457200" indent="-457200">
              <a:buFont typeface="+mj-lt"/>
              <a:buAutoNum type="arabicPeriod"/>
            </a:pPr>
            <a:r>
              <a:rPr lang="el-GR" dirty="0"/>
              <a:t>Κοινοτική διγλωσσία / Ατομική διγλωσσία: Δύο γλωσσικές κοινότητες που ζουν από κοινού, αρκετά δίγλωσσα άτομα</a:t>
            </a:r>
          </a:p>
          <a:p>
            <a:pPr marL="457200" indent="-457200">
              <a:buFont typeface="+mj-lt"/>
              <a:buAutoNum type="arabicPeriod"/>
            </a:pPr>
            <a:r>
              <a:rPr lang="el-GR" dirty="0"/>
              <a:t>Κοινοτική </a:t>
            </a:r>
            <a:r>
              <a:rPr lang="el-GR" dirty="0" err="1"/>
              <a:t>μονογλωσσία</a:t>
            </a:r>
            <a:r>
              <a:rPr lang="el-GR" dirty="0"/>
              <a:t> / Ατομική διγλωσσία: Η κοινότητα αναγνωρίζει μία γλώσσα σε δημόσια χρήση, ενώ μία δεύτερη γλώσσα περιορίζεται μόνο στο προσωπικό / οικογενειακό επίπεδο (μειονοτική</a:t>
            </a:r>
            <a:r>
              <a:rPr lang="en-US" dirty="0"/>
              <a:t> / ‘</a:t>
            </a:r>
            <a:r>
              <a:rPr lang="el-GR" dirty="0"/>
              <a:t>γλώσσα κληρονομιάς’). &gt; Συνήθως δύο ή περισσότερες γλώσσες βρίσκονται σε κάποια σχέση εξουσίας και όχι ισότητας</a:t>
            </a:r>
            <a:endParaRPr lang="en-US" dirty="0"/>
          </a:p>
        </p:txBody>
      </p:sp>
    </p:spTree>
    <p:extLst>
      <p:ext uri="{BB962C8B-B14F-4D97-AF65-F5344CB8AC3E}">
        <p14:creationId xmlns:p14="http://schemas.microsoft.com/office/powerpoint/2010/main" val="194421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Παράγοντες καθορισμού του τύπου της διγλωσσίας</a:t>
            </a:r>
            <a:endParaRPr lang="en-US" dirty="0"/>
          </a:p>
        </p:txBody>
      </p:sp>
      <p:sp>
        <p:nvSpPr>
          <p:cNvPr id="3" name="Content Placeholder 2"/>
          <p:cNvSpPr>
            <a:spLocks noGrp="1"/>
          </p:cNvSpPr>
          <p:nvPr>
            <p:ph idx="1"/>
          </p:nvPr>
        </p:nvSpPr>
        <p:spPr/>
        <p:txBody>
          <a:bodyPr>
            <a:normAutofit fontScale="92500" lnSpcReduction="10000"/>
          </a:bodyPr>
          <a:lstStyle/>
          <a:p>
            <a:r>
              <a:rPr lang="el-GR" dirty="0"/>
              <a:t>Πολλοί παράγοντες καθορίζουν την σχέση μίας κοινότητας με δίγλωσσα άτομα που την συναποτελούν, ή, με άλλα λόγια, την αντιμετώπιση του φαινομένου της διγλωσσίας από την κοινότητα τόσο σε επίπεδο πολιτικής όσο και σε καθημερινό επίπεδο</a:t>
            </a:r>
          </a:p>
          <a:p>
            <a:r>
              <a:rPr lang="el-GR" dirty="0"/>
              <a:t>Ποιοι παράγοντες μπορεί να είναι αυτοί (σε ατομικό και κοινωνικό επίπεδο);</a:t>
            </a:r>
            <a:endParaRPr lang="en-US" dirty="0"/>
          </a:p>
          <a:p>
            <a:r>
              <a:rPr lang="el-GR" dirty="0"/>
              <a:t>Σε κ</a:t>
            </a:r>
            <a:r>
              <a:rPr lang="en-US" dirty="0" err="1"/>
              <a:t>ά</a:t>
            </a:r>
            <a:r>
              <a:rPr lang="el-GR" dirty="0"/>
              <a:t>θε περίπτωση, η πολυγλωσσία σε επίπεδο κοινότητας στηρίζεται από σταθερές και διαρκείς ανάγκες. </a:t>
            </a:r>
            <a:r>
              <a:rPr lang="el-GR" dirty="0" err="1"/>
              <a:t>Γι’αυτό</a:t>
            </a:r>
            <a:r>
              <a:rPr lang="el-GR" dirty="0"/>
              <a:t> κι αν εκλείψουν αυτές, μπορεί να εκλείψει και η πολυγλωσσία και μάλιστα γρήγορα (βλ. λ.χ. κοινότητες μεταναστών)</a:t>
            </a:r>
            <a:endParaRPr lang="en-US" dirty="0"/>
          </a:p>
          <a:p>
            <a:r>
              <a:rPr lang="el-GR" dirty="0"/>
              <a:t>‘</a:t>
            </a:r>
            <a:r>
              <a:rPr lang="el-GR" dirty="0" err="1"/>
              <a:t>Ασ</a:t>
            </a:r>
            <a:r>
              <a:rPr lang="en-US" dirty="0" err="1"/>
              <a:t>ύ</a:t>
            </a:r>
            <a:r>
              <a:rPr lang="el-GR" dirty="0" err="1"/>
              <a:t>μμετρη</a:t>
            </a:r>
            <a:r>
              <a:rPr lang="el-GR" dirty="0"/>
              <a:t>’ κοινοτική πολυγλωσσία: Όλες/οι περισσότερες ομιλήτριες / ομιλητές της γλώσσας Α μιλάνε και την Β, ενώ λίγες/οι της γλώσσας Β μιλάνε την Α</a:t>
            </a:r>
            <a:endParaRPr lang="en-US" dirty="0"/>
          </a:p>
        </p:txBody>
      </p:sp>
    </p:spTree>
    <p:extLst>
      <p:ext uri="{BB962C8B-B14F-4D97-AF65-F5344CB8AC3E}">
        <p14:creationId xmlns:p14="http://schemas.microsoft.com/office/powerpoint/2010/main" val="45990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όμως η διγλωσσία;</a:t>
            </a:r>
            <a:endParaRPr lang="en-US" dirty="0"/>
          </a:p>
        </p:txBody>
      </p:sp>
      <p:sp>
        <p:nvSpPr>
          <p:cNvPr id="3" name="Content Placeholder 2"/>
          <p:cNvSpPr>
            <a:spLocks noGrp="1"/>
          </p:cNvSpPr>
          <p:nvPr>
            <p:ph idx="1"/>
          </p:nvPr>
        </p:nvSpPr>
        <p:spPr/>
        <p:txBody>
          <a:bodyPr/>
          <a:lstStyle/>
          <a:p>
            <a:r>
              <a:rPr lang="el-GR" dirty="0"/>
              <a:t>Πολλοί ορισμοί κατά καιρούς</a:t>
            </a:r>
          </a:p>
          <a:p>
            <a:r>
              <a:rPr lang="el-GR" dirty="0"/>
              <a:t>Αρχική ιδέα ότι διγλωσσία σημαίνει «τέλεια» γνώση δύο γλωσσών (</a:t>
            </a:r>
            <a:r>
              <a:rPr lang="en-US" dirty="0"/>
              <a:t>Bloomfield) [</a:t>
            </a:r>
            <a:r>
              <a:rPr lang="el-GR" dirty="0"/>
              <a:t>απόλυτες έννοιες, μακριά από ‘συνεχή’]</a:t>
            </a:r>
          </a:p>
          <a:p>
            <a:r>
              <a:rPr lang="el-GR" dirty="0"/>
              <a:t>Φύγαμε από την έννοια της τέλειας γνώσης, αλλά δεν υπήρχε συμφωνία για τον ακριβή ορισμό της διγλωσσίας</a:t>
            </a:r>
            <a:endParaRPr lang="en-US" dirty="0"/>
          </a:p>
          <a:p>
            <a:r>
              <a:rPr lang="el-GR" dirty="0"/>
              <a:t>«Η εναλλακτική </a:t>
            </a:r>
            <a:r>
              <a:rPr lang="en-US" dirty="0"/>
              <a:t>[</a:t>
            </a:r>
            <a:r>
              <a:rPr lang="en-US" dirty="0" err="1"/>
              <a:t>ή</a:t>
            </a:r>
            <a:r>
              <a:rPr lang="el-GR" dirty="0"/>
              <a:t> και συνδυαστική, </a:t>
            </a:r>
            <a:r>
              <a:rPr lang="el-GR" dirty="0" err="1"/>
              <a:t>Σκούρτου</a:t>
            </a:r>
            <a:r>
              <a:rPr lang="el-GR" dirty="0"/>
              <a:t> 2011] χρήση δύο ή περισσότερων γλωσσών από το ίδιο άτομο» (</a:t>
            </a:r>
            <a:r>
              <a:rPr lang="en-US" dirty="0" err="1"/>
              <a:t>Weinreich</a:t>
            </a:r>
            <a:r>
              <a:rPr lang="en-US" dirty="0"/>
              <a:t> 1953)</a:t>
            </a:r>
            <a:r>
              <a:rPr lang="el-GR" dirty="0"/>
              <a:t> </a:t>
            </a:r>
            <a:endParaRPr lang="en-US" dirty="0"/>
          </a:p>
        </p:txBody>
      </p:sp>
    </p:spTree>
    <p:extLst>
      <p:ext uri="{BB962C8B-B14F-4D97-AF65-F5344CB8AC3E}">
        <p14:creationId xmlns:p14="http://schemas.microsoft.com/office/powerpoint/2010/main" val="48972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7149-68F8-2F42-BB52-AF2B91D34BF1}"/>
              </a:ext>
            </a:extLst>
          </p:cNvPr>
          <p:cNvSpPr>
            <a:spLocks noGrp="1"/>
          </p:cNvSpPr>
          <p:nvPr>
            <p:ph type="title"/>
          </p:nvPr>
        </p:nvSpPr>
        <p:spPr/>
        <p:txBody>
          <a:bodyPr/>
          <a:lstStyle/>
          <a:p>
            <a:r>
              <a:rPr lang="el-GR" dirty="0"/>
              <a:t>Δ</a:t>
            </a:r>
            <a:r>
              <a:rPr lang="en-GR" dirty="0"/>
              <a:t>ί</a:t>
            </a:r>
            <a:r>
              <a:rPr lang="el-GR" dirty="0" err="1"/>
              <a:t>γλωσσος</a:t>
            </a:r>
            <a:r>
              <a:rPr lang="el-GR" dirty="0"/>
              <a:t> σε τι;</a:t>
            </a:r>
            <a:endParaRPr lang="en-GR" dirty="0"/>
          </a:p>
        </p:txBody>
      </p:sp>
      <p:sp>
        <p:nvSpPr>
          <p:cNvPr id="3" name="Content Placeholder 2">
            <a:extLst>
              <a:ext uri="{FF2B5EF4-FFF2-40B4-BE49-F238E27FC236}">
                <a16:creationId xmlns:a16="http://schemas.microsoft.com/office/drawing/2014/main" id="{4BC1EC33-C8F0-D64B-A22B-028C64569344}"/>
              </a:ext>
            </a:extLst>
          </p:cNvPr>
          <p:cNvSpPr>
            <a:spLocks noGrp="1"/>
          </p:cNvSpPr>
          <p:nvPr>
            <p:ph idx="1"/>
          </p:nvPr>
        </p:nvSpPr>
        <p:spPr/>
        <p:txBody>
          <a:bodyPr/>
          <a:lstStyle/>
          <a:p>
            <a:r>
              <a:rPr lang="el-GR" dirty="0"/>
              <a:t>4 βασικές γλωσσικές δεξιότητες:</a:t>
            </a:r>
          </a:p>
          <a:p>
            <a:pPr marL="457200" indent="-457200">
              <a:buFont typeface="+mj-lt"/>
              <a:buAutoNum type="arabicPeriod"/>
            </a:pPr>
            <a:r>
              <a:rPr lang="el-GR" dirty="0"/>
              <a:t>Ακρόαση / Ανάγνωση (πρόσληψη) &gt; Παθητική διγλωσσία</a:t>
            </a:r>
          </a:p>
          <a:p>
            <a:pPr marL="457200" indent="-457200">
              <a:buFont typeface="+mj-lt"/>
              <a:buAutoNum type="arabicPeriod"/>
            </a:pPr>
            <a:r>
              <a:rPr lang="el-GR" dirty="0"/>
              <a:t>Ομιλία / Γραφή (παραγωγή)</a:t>
            </a:r>
            <a:endParaRPr lang="en-US" dirty="0"/>
          </a:p>
          <a:p>
            <a:r>
              <a:rPr lang="el-GR" dirty="0"/>
              <a:t>Κ</a:t>
            </a:r>
            <a:r>
              <a:rPr lang="en-US" dirty="0" err="1"/>
              <a:t>ά</a:t>
            </a:r>
            <a:r>
              <a:rPr lang="el-GR" dirty="0"/>
              <a:t>θε γλωσσική δεξιότητα μπορεί να είναι περισσότερο ή λιγότερο ανεπτυγμένη (συνεχές</a:t>
            </a:r>
            <a:r>
              <a:rPr lang="en-US" dirty="0"/>
              <a:t>, </a:t>
            </a:r>
            <a:r>
              <a:rPr lang="en-US" dirty="0" err="1"/>
              <a:t>ό</a:t>
            </a:r>
            <a:r>
              <a:rPr lang="el-GR" dirty="0"/>
              <a:t>χι άσπρο-μαύρο)</a:t>
            </a:r>
          </a:p>
          <a:p>
            <a:r>
              <a:rPr lang="el-GR" dirty="0"/>
              <a:t>Ακαδημαϊκή ικανότητα / διαλογική ικανότητα</a:t>
            </a:r>
          </a:p>
          <a:p>
            <a:endParaRPr lang="en-GR" dirty="0"/>
          </a:p>
        </p:txBody>
      </p:sp>
    </p:spTree>
    <p:extLst>
      <p:ext uri="{BB962C8B-B14F-4D97-AF65-F5344CB8AC3E}">
        <p14:creationId xmlns:p14="http://schemas.microsoft.com/office/powerpoint/2010/main" val="334810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FA3884-3178-19FA-0167-BC6155F90F53}"/>
              </a:ext>
            </a:extLst>
          </p:cNvPr>
          <p:cNvSpPr>
            <a:spLocks noGrp="1"/>
          </p:cNvSpPr>
          <p:nvPr>
            <p:ph type="title"/>
          </p:nvPr>
        </p:nvSpPr>
        <p:spPr/>
        <p:txBody>
          <a:bodyPr/>
          <a:lstStyle/>
          <a:p>
            <a:r>
              <a:rPr lang="el-GR" dirty="0"/>
              <a:t>Διγλωσσία: Ρευστή έννοια</a:t>
            </a:r>
          </a:p>
        </p:txBody>
      </p:sp>
      <p:sp>
        <p:nvSpPr>
          <p:cNvPr id="3" name="Θέση περιεχομένου 2">
            <a:extLst>
              <a:ext uri="{FF2B5EF4-FFF2-40B4-BE49-F238E27FC236}">
                <a16:creationId xmlns:a16="http://schemas.microsoft.com/office/drawing/2014/main" id="{82FC6F26-3738-D53F-1BA3-2211185784F7}"/>
              </a:ext>
            </a:extLst>
          </p:cNvPr>
          <p:cNvSpPr>
            <a:spLocks noGrp="1"/>
          </p:cNvSpPr>
          <p:nvPr>
            <p:ph idx="1"/>
          </p:nvPr>
        </p:nvSpPr>
        <p:spPr/>
        <p:txBody>
          <a:bodyPr/>
          <a:lstStyle/>
          <a:p>
            <a:r>
              <a:rPr lang="en-US" dirty="0"/>
              <a:t> “a pupil may be able to understand spoken English and Welsh, speak English fluently but Welsh only haltingly, read in Welsh with a reading age of six and in English with a reading age of eight, write poorly in English and not at all in Welsh. Is that pupil bilingual?”   (Baker   1988 :  2) </a:t>
            </a:r>
            <a:endParaRPr lang="el-GR" dirty="0"/>
          </a:p>
        </p:txBody>
      </p:sp>
    </p:spTree>
    <p:extLst>
      <p:ext uri="{BB962C8B-B14F-4D97-AF65-F5344CB8AC3E}">
        <p14:creationId xmlns:p14="http://schemas.microsoft.com/office/powerpoint/2010/main" val="126421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τελικά η διγλωσσία;</a:t>
            </a:r>
            <a:endParaRPr lang="en-US" dirty="0"/>
          </a:p>
        </p:txBody>
      </p:sp>
      <p:sp>
        <p:nvSpPr>
          <p:cNvPr id="3" name="Content Placeholder 2"/>
          <p:cNvSpPr>
            <a:spLocks noGrp="1"/>
          </p:cNvSpPr>
          <p:nvPr>
            <p:ph idx="1"/>
          </p:nvPr>
        </p:nvSpPr>
        <p:spPr/>
        <p:txBody>
          <a:bodyPr/>
          <a:lstStyle/>
          <a:p>
            <a:r>
              <a:rPr lang="el-GR" dirty="0"/>
              <a:t>«Η διγλωσσία μπορεί να προσδιοριστεί ως ο ενδιάμεσος γλωσσικός χώρος, ο οποίος γινόταν παραδοσιακά αντιληπτός ως αποτελούμενος από διακριτές οντότητες, ως δύο ξεχωριστές γλώσσες. Τα δίγλωσσα άτομα μας υπενθυμίζουν ότι ο γλωσσικός χώρος αποτελεί μάλλον ένα συνεχές και ότι δεν είναι μόνο οι γλώσσες οι οποίες συγκατοικούν στον ίδιο χώρο, αλλά ένα μείγμα από κουλτούρες  και οπτικές γωνίες, το οποίο για κάποιους είναι ακατανόητο και για άλλους ανησυχητικό». (</a:t>
            </a:r>
            <a:r>
              <a:rPr lang="en-US" dirty="0" err="1"/>
              <a:t>Brutt-Griffler</a:t>
            </a:r>
            <a:r>
              <a:rPr lang="en-US" dirty="0"/>
              <a:t> &amp; Varghese </a:t>
            </a:r>
            <a:r>
              <a:rPr lang="en-US"/>
              <a:t>2004)</a:t>
            </a:r>
            <a:endParaRPr lang="el-GR" dirty="0"/>
          </a:p>
        </p:txBody>
      </p:sp>
    </p:spTree>
    <p:extLst>
      <p:ext uri="{BB962C8B-B14F-4D97-AF65-F5344CB8AC3E}">
        <p14:creationId xmlns:p14="http://schemas.microsoft.com/office/powerpoint/2010/main" val="3432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ACF7-A3E5-8747-9A70-782E63EC593F}"/>
              </a:ext>
            </a:extLst>
          </p:cNvPr>
          <p:cNvSpPr>
            <a:spLocks noGrp="1"/>
          </p:cNvSpPr>
          <p:nvPr>
            <p:ph type="title"/>
          </p:nvPr>
        </p:nvSpPr>
        <p:spPr/>
        <p:txBody>
          <a:bodyPr/>
          <a:lstStyle/>
          <a:p>
            <a:r>
              <a:rPr lang="el-GR" dirty="0"/>
              <a:t>Πρώτη (μητρική) γλώσσα</a:t>
            </a:r>
            <a:endParaRPr lang="en-GR" dirty="0"/>
          </a:p>
        </p:txBody>
      </p:sp>
      <p:sp>
        <p:nvSpPr>
          <p:cNvPr id="3" name="Content Placeholder 2">
            <a:extLst>
              <a:ext uri="{FF2B5EF4-FFF2-40B4-BE49-F238E27FC236}">
                <a16:creationId xmlns:a16="http://schemas.microsoft.com/office/drawing/2014/main" id="{28BE7384-E2BC-C542-A9B8-87AE8E8E19D4}"/>
              </a:ext>
            </a:extLst>
          </p:cNvPr>
          <p:cNvSpPr>
            <a:spLocks noGrp="1"/>
          </p:cNvSpPr>
          <p:nvPr>
            <p:ph idx="1"/>
          </p:nvPr>
        </p:nvSpPr>
        <p:spPr/>
        <p:txBody>
          <a:bodyPr/>
          <a:lstStyle/>
          <a:p>
            <a:r>
              <a:rPr lang="el-GR" dirty="0"/>
              <a:t>Η γλώσσα που κατακτάμε πρώτη</a:t>
            </a:r>
          </a:p>
          <a:p>
            <a:r>
              <a:rPr lang="el-GR" dirty="0"/>
              <a:t>Η γλώσσα που γνωρίζουμε περισσότερο</a:t>
            </a:r>
          </a:p>
          <a:p>
            <a:r>
              <a:rPr lang="el-GR" dirty="0"/>
              <a:t>Η γλώσσα που χρησιμοποιούμε για να καλύψουμε περισσότερες λειτουργίες</a:t>
            </a:r>
          </a:p>
          <a:p>
            <a:r>
              <a:rPr lang="el-GR" dirty="0"/>
              <a:t>Η γλώσσα με την οποία ταυτιζόμαστε</a:t>
            </a:r>
          </a:p>
          <a:p>
            <a:pPr>
              <a:buFont typeface="Wingdings" pitchFamily="2" charset="2"/>
              <a:buChar char="v"/>
            </a:pPr>
            <a:r>
              <a:rPr lang="el-GR" dirty="0"/>
              <a:t>Συνδυαστικά όλα τα παραπάνω</a:t>
            </a:r>
          </a:p>
          <a:p>
            <a:pPr>
              <a:buFont typeface="Wingdings" pitchFamily="2" charset="2"/>
              <a:buChar char="v"/>
            </a:pPr>
            <a:r>
              <a:rPr lang="el-GR" dirty="0"/>
              <a:t>Δυναμική έννοια</a:t>
            </a:r>
            <a:endParaRPr lang="en-GR" dirty="0"/>
          </a:p>
        </p:txBody>
      </p:sp>
    </p:spTree>
    <p:extLst>
      <p:ext uri="{BB962C8B-B14F-4D97-AF65-F5344CB8AC3E}">
        <p14:creationId xmlns:p14="http://schemas.microsoft.com/office/powerpoint/2010/main" val="39397462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6753</TotalTime>
  <Words>783</Words>
  <Application>Microsoft Macintosh PowerPoint</Application>
  <PresentationFormat>Ευρεία οθόνη</PresentationFormat>
  <Paragraphs>50</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Garamond</vt:lpstr>
      <vt:lpstr>Wingdings</vt:lpstr>
      <vt:lpstr>Organic</vt:lpstr>
      <vt:lpstr>Διγλωσσία</vt:lpstr>
      <vt:lpstr>Γλωσσική επαφή και διγλωσσία</vt:lpstr>
      <vt:lpstr>Ατομική και κοινοτική διγλωσσία</vt:lpstr>
      <vt:lpstr>Παράγοντες καθορισμού του τύπου της διγλωσσίας</vt:lpstr>
      <vt:lpstr>Τι είναι όμως η διγλωσσία;</vt:lpstr>
      <vt:lpstr>Δίγλωσσος σε τι;</vt:lpstr>
      <vt:lpstr>Διγλωσσία: Ρευστή έννοια</vt:lpstr>
      <vt:lpstr>Τι είναι τελικά η διγλωσσία;</vt:lpstr>
      <vt:lpstr>Πρώτη (μητρική) γλώσσα</vt:lpstr>
      <vt:lpstr>Δρόμοι ατομικής διγλωσσίας</vt:lpstr>
      <vt:lpstr>Μορφές ατομικής διγλωσσίας Ι</vt:lpstr>
      <vt:lpstr>Μορφές ατομικής διγλωσσίας ΙΙ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Ατομική και Κοινωνική Διγλωσσία</dc:title>
  <dc:creator>Microsoft Office User</dc:creator>
  <cp:lastModifiedBy>Μαρκόπουλος Θεόδωρος</cp:lastModifiedBy>
  <cp:revision>42</cp:revision>
  <dcterms:created xsi:type="dcterms:W3CDTF">2019-05-06T07:30:54Z</dcterms:created>
  <dcterms:modified xsi:type="dcterms:W3CDTF">2023-05-23T20:34:34Z</dcterms:modified>
</cp:coreProperties>
</file>