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3"/>
  </p:notesMasterIdLst>
  <p:sldIdLst>
    <p:sldId id="257" r:id="rId2"/>
    <p:sldId id="258" r:id="rId3"/>
    <p:sldId id="259" r:id="rId4"/>
    <p:sldId id="261" r:id="rId5"/>
    <p:sldId id="260" r:id="rId6"/>
    <p:sldId id="262" r:id="rId7"/>
    <p:sldId id="274" r:id="rId8"/>
    <p:sldId id="275" r:id="rId9"/>
    <p:sldId id="276" r:id="rId10"/>
    <p:sldId id="277" r:id="rId11"/>
    <p:sldId id="263" r:id="rId12"/>
    <p:sldId id="27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EF1F58-3339-4C90-8870-AB2714DE1972}" type="datetimeFigureOut">
              <a:rPr lang="el-GR" smtClean="0"/>
              <a:pPr/>
              <a:t>29/9/2013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19A710-71AD-47F8-9D57-96C0921E9E8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0FB839-B615-447C-AB43-4BC3631E3CE9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19A710-71AD-47F8-9D57-96C0921E9E8D}" type="slidenum">
              <a:rPr lang="el-GR" smtClean="0"/>
              <a:pPr/>
              <a:t>19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22351B-794E-4BAC-B432-7085C56343AB}" type="slidenum">
              <a:rPr lang="el-GR" smtClean="0"/>
              <a:pPr/>
              <a:t>21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779E955-F226-4CD6-BDD3-46483F103CD4}" type="datetime1">
              <a:rPr lang="el-GR" smtClean="0"/>
              <a:pPr/>
              <a:t>29/9/2013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14F5AAB-EE90-4D30-B965-0DCC4CC595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E843B-6024-45F1-86FA-93769E8EC36A}" type="datetime1">
              <a:rPr lang="el-GR" smtClean="0"/>
              <a:pPr/>
              <a:t>29/9/2013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F5AAB-EE90-4D30-B965-0DCC4CC595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37171-93EA-4043-972D-194F8843A0E7}" type="datetime1">
              <a:rPr lang="el-GR" smtClean="0"/>
              <a:pPr/>
              <a:t>29/9/2013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F5AAB-EE90-4D30-B965-0DCC4CC595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D28F7A2-C4C9-42C8-AA52-42428340FE68}" type="datetime1">
              <a:rPr lang="el-GR" smtClean="0"/>
              <a:pPr/>
              <a:t>29/9/2013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4F5AAB-EE90-4D30-B965-0DCC4CC5956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170E579-8054-4FA2-AAB7-103801229E96}" type="datetime1">
              <a:rPr lang="el-GR" smtClean="0"/>
              <a:pPr/>
              <a:t>29/9/2013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14F5AAB-EE90-4D30-B965-0DCC4CC595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7246B-D065-4A59-BEE9-F1416BDDC2E1}" type="datetime1">
              <a:rPr lang="el-GR" smtClean="0"/>
              <a:pPr/>
              <a:t>29/9/2013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F5AAB-EE90-4D30-B965-0DCC4CC5956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B46DB-40B1-4EB9-B520-5B25498B45F8}" type="datetime1">
              <a:rPr lang="el-GR" smtClean="0"/>
              <a:pPr/>
              <a:t>29/9/2013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F5AAB-EE90-4D30-B965-0DCC4CC5956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D56833-4322-4F59-B754-0ADA7BA37C25}" type="datetime1">
              <a:rPr lang="el-GR" smtClean="0"/>
              <a:pPr/>
              <a:t>29/9/2013</a:t>
            </a:fld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4F5AAB-EE90-4D30-B965-0DCC4CC5956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DB33-5BC8-4C9F-9930-D5C139F40AD7}" type="datetime1">
              <a:rPr lang="el-GR" smtClean="0"/>
              <a:pPr/>
              <a:t>29/9/2013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F5AAB-EE90-4D30-B965-0DCC4CC5956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DDE34F5-5F7B-4153-9F87-D0339744CF01}" type="datetime1">
              <a:rPr lang="el-GR" smtClean="0"/>
              <a:pPr/>
              <a:t>29/9/2013</a:t>
            </a:fld>
            <a:endParaRPr lang="el-G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4F5AAB-EE90-4D30-B965-0DCC4CC5956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BB2885C-71EB-47E1-92E1-A9676E0933EE}" type="datetime1">
              <a:rPr lang="el-GR" smtClean="0"/>
              <a:pPr/>
              <a:t>29/9/2013</a:t>
            </a:fld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4F5AAB-EE90-4D30-B965-0DCC4CC5956E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B676C6E-144D-4EF2-97C7-D86066FB84A1}" type="datetime1">
              <a:rPr lang="el-GR" smtClean="0"/>
              <a:pPr/>
              <a:t>29/9/2013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14F5AAB-EE90-4D30-B965-0DCC4CC5956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groumpos@ece.upatras.gr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anninou@ece.upatras.g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371600" y="2420888"/>
            <a:ext cx="7772400" cy="1470025"/>
          </a:xfrm>
        </p:spPr>
        <p:txBody>
          <a:bodyPr>
            <a:noAutofit/>
          </a:bodyPr>
          <a:lstStyle/>
          <a:p>
            <a:pPr algn="ctr" hangingPunct="0"/>
            <a:r>
              <a:rPr lang="en-US" sz="3800" dirty="0">
                <a:solidFill>
                  <a:schemeClr val="tx1"/>
                </a:solidFill>
              </a:rPr>
              <a:t>Modeling Health Diseases using Competitive Fuzzy Cognitive Maps </a:t>
            </a:r>
            <a:endParaRPr lang="el-GR" sz="3800" dirty="0">
              <a:solidFill>
                <a:schemeClr val="tx1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483768" y="4941168"/>
            <a:ext cx="6400800" cy="1752600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en-US" sz="2600" b="0" dirty="0" smtClean="0">
                <a:solidFill>
                  <a:schemeClr val="tx2">
                    <a:lumMod val="25000"/>
                  </a:schemeClr>
                </a:solidFill>
              </a:rPr>
              <a:t>PhD </a:t>
            </a:r>
            <a:r>
              <a:rPr lang="el-GR" sz="2600" b="0" dirty="0" smtClean="0">
                <a:solidFill>
                  <a:schemeClr val="tx2">
                    <a:lumMod val="25000"/>
                  </a:schemeClr>
                </a:solidFill>
              </a:rPr>
              <a:t>Candidate</a:t>
            </a:r>
            <a:r>
              <a:rPr lang="en-US" sz="2600" b="0" dirty="0" smtClean="0">
                <a:solidFill>
                  <a:schemeClr val="tx2">
                    <a:lumMod val="25000"/>
                  </a:schemeClr>
                </a:solidFill>
              </a:rPr>
              <a:t> </a:t>
            </a:r>
            <a:r>
              <a:rPr lang="en-US" sz="2600" b="0" dirty="0" err="1" smtClean="0">
                <a:solidFill>
                  <a:schemeClr val="tx2">
                    <a:lumMod val="25000"/>
                  </a:schemeClr>
                </a:solidFill>
              </a:rPr>
              <a:t>Antigoni</a:t>
            </a:r>
            <a:r>
              <a:rPr lang="en-US" sz="2600" b="0" dirty="0" smtClean="0">
                <a:solidFill>
                  <a:schemeClr val="tx2">
                    <a:lumMod val="25000"/>
                  </a:schemeClr>
                </a:solidFill>
              </a:rPr>
              <a:t> P. </a:t>
            </a:r>
            <a:r>
              <a:rPr lang="en-US" sz="2600" b="0" dirty="0" err="1" smtClean="0">
                <a:solidFill>
                  <a:schemeClr val="tx2">
                    <a:lumMod val="25000"/>
                  </a:schemeClr>
                </a:solidFill>
              </a:rPr>
              <a:t>Anninou</a:t>
            </a:r>
            <a:endParaRPr lang="el-GR" sz="2600" b="0" dirty="0" smtClean="0">
              <a:solidFill>
                <a:schemeClr val="tx2">
                  <a:lumMod val="25000"/>
                </a:schemeClr>
              </a:solidFill>
            </a:endParaRPr>
          </a:p>
          <a:p>
            <a:pPr algn="r"/>
            <a:r>
              <a:rPr lang="en-US" sz="2600" b="0" dirty="0" smtClean="0">
                <a:solidFill>
                  <a:schemeClr val="tx2">
                    <a:lumMod val="25000"/>
                  </a:schemeClr>
                </a:solidFill>
              </a:rPr>
              <a:t>Professor Peter P. </a:t>
            </a:r>
            <a:r>
              <a:rPr lang="en-US" sz="2600" b="0" dirty="0" err="1" smtClean="0">
                <a:solidFill>
                  <a:schemeClr val="tx2">
                    <a:lumMod val="25000"/>
                  </a:schemeClr>
                </a:solidFill>
              </a:rPr>
              <a:t>Grou</a:t>
            </a:r>
            <a:r>
              <a:rPr lang="en-US" sz="2800" b="0" dirty="0" err="1" smtClean="0">
                <a:solidFill>
                  <a:schemeClr val="tx2">
                    <a:lumMod val="25000"/>
                  </a:schemeClr>
                </a:solidFill>
              </a:rPr>
              <a:t>mpos</a:t>
            </a:r>
            <a:endParaRPr lang="en-US" sz="2800" b="0" dirty="0" smtClean="0">
              <a:solidFill>
                <a:schemeClr val="tx2">
                  <a:lumMod val="25000"/>
                </a:schemeClr>
              </a:solidFill>
            </a:endParaRPr>
          </a:p>
          <a:p>
            <a:pPr algn="r"/>
            <a:endParaRPr lang="en-US" sz="2600" dirty="0" smtClean="0">
              <a:solidFill>
                <a:schemeClr val="tx1"/>
              </a:solidFill>
            </a:endParaRPr>
          </a:p>
          <a:p>
            <a:pPr marR="0" lvl="0" algn="r">
              <a:buClrTx/>
              <a:buSzTx/>
              <a:defRPr/>
            </a:pPr>
            <a:r>
              <a:rPr lang="en-US" sz="2000" b="0" i="1" dirty="0" smtClean="0">
                <a:solidFill>
                  <a:schemeClr val="tx2">
                    <a:lumMod val="25000"/>
                  </a:schemeClr>
                </a:solidFill>
              </a:rPr>
              <a:t>Laboratory for Automation and Robotics </a:t>
            </a:r>
          </a:p>
          <a:p>
            <a:pPr marR="0" lvl="0" algn="r">
              <a:buClrTx/>
              <a:buSzTx/>
              <a:defRPr/>
            </a:pPr>
            <a:r>
              <a:rPr lang="en-US" sz="2000" b="0" i="1" dirty="0" smtClean="0">
                <a:solidFill>
                  <a:schemeClr val="tx2">
                    <a:lumMod val="25000"/>
                  </a:schemeClr>
                </a:solidFill>
              </a:rPr>
              <a:t>Department of Electrical and Computer Engineering</a:t>
            </a:r>
          </a:p>
          <a:p>
            <a:pPr algn="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2 - Υπότιτλος"/>
          <p:cNvSpPr txBox="1">
            <a:spLocks/>
          </p:cNvSpPr>
          <p:nvPr/>
        </p:nvSpPr>
        <p:spPr>
          <a:xfrm>
            <a:off x="1835696" y="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l-GR" sz="2700" i="1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9</a:t>
            </a:r>
            <a:r>
              <a:rPr lang="el-GR" sz="2700" i="1" baseline="30000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th</a:t>
            </a:r>
            <a:r>
              <a:rPr lang="el-GR" sz="2700" i="1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 International Conference on </a:t>
            </a:r>
            <a:r>
              <a:rPr lang="el-GR" sz="2700" i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A</a:t>
            </a:r>
            <a:r>
              <a:rPr lang="el-GR" sz="2700" i="1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rtificial </a:t>
            </a:r>
            <a:r>
              <a:rPr lang="el-GR" sz="2700" i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I</a:t>
            </a:r>
            <a:r>
              <a:rPr lang="el-GR" sz="2700" i="1" dirty="0">
                <a:solidFill>
                  <a:schemeClr val="tx2">
                    <a:lumMod val="25000"/>
                  </a:schemeClr>
                </a:solidFill>
                <a:latin typeface="+mj-lt"/>
              </a:rPr>
              <a:t>ntelligence </a:t>
            </a:r>
            <a:r>
              <a:rPr lang="el-GR" sz="2700" i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A</a:t>
            </a:r>
            <a:r>
              <a:rPr lang="el-GR" sz="2700" i="1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pplications and </a:t>
            </a:r>
            <a:r>
              <a:rPr lang="el-GR" sz="2700" i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I</a:t>
            </a:r>
            <a:r>
              <a:rPr lang="el-GR" sz="2700" i="1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nnovations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l-GR" sz="2700" i="1" dirty="0" smtClean="0">
                <a:solidFill>
                  <a:schemeClr val="tx2">
                    <a:lumMod val="25000"/>
                  </a:schemeClr>
                </a:solidFill>
                <a:latin typeface="+mj-lt"/>
              </a:rPr>
              <a:t>AIAI 2013</a:t>
            </a:r>
          </a:p>
        </p:txBody>
      </p:sp>
      <p:pic>
        <p:nvPicPr>
          <p:cNvPr id="5" name="4 - Εικόνα" descr="image.jpe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lum bright="12000"/>
          </a:blip>
          <a:stretch>
            <a:fillRect/>
          </a:stretch>
        </p:blipFill>
        <p:spPr>
          <a:xfrm>
            <a:off x="228600" y="5410200"/>
            <a:ext cx="1143000" cy="1167384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r>
              <a:rPr lang="el-GR" dirty="0" smtClean="0"/>
              <a:t>Case Based Reasoning (cbr)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7467600" cy="4873752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Advantages:</a:t>
            </a:r>
          </a:p>
          <a:p>
            <a:pPr algn="just"/>
            <a:r>
              <a:rPr lang="el-GR" dirty="0" smtClean="0"/>
              <a:t>U</a:t>
            </a:r>
            <a:r>
              <a:rPr lang="en-US" dirty="0" smtClean="0"/>
              <a:t>se the CBR subsystem to generate a sub-FCM emphasizing the nodes activated by the patient data and thus redistributing the causal weights between the concept-nodes</a:t>
            </a:r>
            <a:endParaRPr lang="el-GR" dirty="0" smtClean="0"/>
          </a:p>
          <a:p>
            <a:pPr algn="just"/>
            <a:r>
              <a:rPr lang="el-GR" dirty="0" smtClean="0"/>
              <a:t>Avoid the possibility of a wrong diagnosis by using only a small part of nodes of the entire system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4F5AAB-EE90-4D30-B965-0DCC4CC5956E}" type="slidenum">
              <a:rPr lang="el-GR" smtClean="0"/>
              <a:pPr/>
              <a:t>10</a:t>
            </a:fld>
            <a:endParaRPr lang="el-GR"/>
          </a:p>
        </p:txBody>
      </p:sp>
      <p:pic>
        <p:nvPicPr>
          <p:cNvPr id="5" name="Picture 4" descr="Χωρίς τίτλο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4149080"/>
            <a:ext cx="4959855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Competitive Fuzzy Cognitive Map</a:t>
            </a:r>
            <a:r>
              <a:rPr lang="el-GR" dirty="0" smtClean="0"/>
              <a:t>s </a:t>
            </a:r>
            <a:r>
              <a:rPr lang="en-US" dirty="0" smtClean="0"/>
              <a:t>(CFCM)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l-GR" altLang="el-GR" dirty="0" smtClean="0"/>
              <a:t>The output nodes of a FCM used in decision-making, in many cases, must "compete" against each other in order for only one of them to dominate and be considered the correct decision</a:t>
            </a:r>
          </a:p>
          <a:p>
            <a:pPr algn="just"/>
            <a:endParaRPr lang="el-GR" altLang="el-GR" dirty="0" smtClean="0"/>
          </a:p>
          <a:p>
            <a:pPr algn="just"/>
            <a:r>
              <a:rPr lang="en-US" altLang="el-GR" dirty="0" smtClean="0"/>
              <a:t>In order to</a:t>
            </a:r>
            <a:r>
              <a:rPr lang="el-GR" altLang="el-GR" dirty="0" smtClean="0"/>
              <a:t> achiev</a:t>
            </a:r>
            <a:r>
              <a:rPr lang="en-US" altLang="el-GR" dirty="0" smtClean="0"/>
              <a:t>e</a:t>
            </a:r>
            <a:r>
              <a:rPr lang="el-GR" altLang="el-GR" dirty="0" smtClean="0"/>
              <a:t> this "competition"</a:t>
            </a:r>
            <a:r>
              <a:rPr lang="en-US" altLang="el-GR" dirty="0" smtClean="0"/>
              <a:t>, t</a:t>
            </a:r>
            <a:r>
              <a:rPr lang="el-GR" altLang="el-GR" dirty="0" smtClean="0"/>
              <a:t>he interaction of each of these nodes with the others should have a very high negative weight. This implies that the higher the value of a given node, the lower the value of competing nodes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4F5AAB-EE90-4D30-B965-0DCC4CC5956E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General Medical Decision Support CFCM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l-GR" dirty="0" smtClean="0"/>
          </a:p>
          <a:p>
            <a:pPr lvl="1">
              <a:buNone/>
            </a:pP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4F5AAB-EE90-4D30-B965-0DCC4CC5956E}" type="slidenum">
              <a:rPr lang="el-GR" smtClean="0"/>
              <a:pPr/>
              <a:t>12</a:t>
            </a:fld>
            <a:endParaRPr lang="el-GR"/>
          </a:p>
        </p:txBody>
      </p:sp>
      <p:pic>
        <p:nvPicPr>
          <p:cNvPr id="5" name="Picture 4" descr="Χωρίς τίτλο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1700808"/>
            <a:ext cx="5544616" cy="409961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sz="3300" dirty="0" smtClean="0"/>
              <a:t>Competitive Fuzzy Cognitive Maps for Knee Injuries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hangingPunct="0">
              <a:buNone/>
            </a:pPr>
            <a:r>
              <a:rPr lang="en-US" dirty="0" smtClean="0"/>
              <a:t>n decision-nodes (as outputs):</a:t>
            </a:r>
            <a:endParaRPr lang="el-GR" dirty="0" smtClean="0"/>
          </a:p>
          <a:p>
            <a:pPr hangingPunct="0"/>
            <a:r>
              <a:rPr lang="en-US" b="1" dirty="0" smtClean="0"/>
              <a:t>C</a:t>
            </a:r>
            <a:r>
              <a:rPr lang="en-US" b="1" baseline="-25000" dirty="0" smtClean="0"/>
              <a:t>1</a:t>
            </a:r>
            <a:r>
              <a:rPr lang="en-US" dirty="0" smtClean="0"/>
              <a:t>: Overuse injuries</a:t>
            </a:r>
            <a:endParaRPr lang="el-GR" dirty="0" smtClean="0"/>
          </a:p>
          <a:p>
            <a:pPr hangingPunct="0"/>
            <a:r>
              <a:rPr lang="en-US" b="1" dirty="0" smtClean="0"/>
              <a:t>C</a:t>
            </a:r>
            <a:r>
              <a:rPr lang="en-US" b="1" baseline="-25000" dirty="0" smtClean="0"/>
              <a:t>2</a:t>
            </a:r>
            <a:r>
              <a:rPr lang="en-US" dirty="0" smtClean="0"/>
              <a:t>: </a:t>
            </a:r>
            <a:r>
              <a:rPr lang="en-US" dirty="0" err="1" smtClean="0"/>
              <a:t>Patellofemoral</a:t>
            </a:r>
            <a:r>
              <a:rPr lang="en-US" dirty="0" smtClean="0"/>
              <a:t> pain syndrome</a:t>
            </a:r>
            <a:endParaRPr lang="el-GR" dirty="0" smtClean="0"/>
          </a:p>
          <a:p>
            <a:pPr hangingPunct="0"/>
            <a:r>
              <a:rPr lang="en-US" b="1" dirty="0" smtClean="0"/>
              <a:t>C</a:t>
            </a:r>
            <a:r>
              <a:rPr lang="en-US" b="1" baseline="-25000" dirty="0" smtClean="0"/>
              <a:t>3</a:t>
            </a:r>
            <a:r>
              <a:rPr lang="en-US" dirty="0" smtClean="0"/>
              <a:t>: </a:t>
            </a:r>
            <a:r>
              <a:rPr lang="en-US" dirty="0" err="1" smtClean="0"/>
              <a:t>Osteochondritis</a:t>
            </a:r>
            <a:r>
              <a:rPr lang="en-US" dirty="0" smtClean="0"/>
              <a:t> </a:t>
            </a:r>
            <a:r>
              <a:rPr lang="en-US" dirty="0" err="1" smtClean="0"/>
              <a:t>dissecans</a:t>
            </a:r>
            <a:r>
              <a:rPr lang="en-US" dirty="0" smtClean="0"/>
              <a:t> of the femoral </a:t>
            </a:r>
            <a:r>
              <a:rPr lang="en-US" dirty="0" err="1" smtClean="0"/>
              <a:t>condyles</a:t>
            </a:r>
            <a:r>
              <a:rPr lang="en-US" dirty="0" smtClean="0"/>
              <a:t> </a:t>
            </a:r>
            <a:endParaRPr lang="el-GR" dirty="0" smtClean="0"/>
          </a:p>
          <a:p>
            <a:pPr hangingPunct="0"/>
            <a:r>
              <a:rPr lang="en-US" b="1" dirty="0" smtClean="0"/>
              <a:t>C</a:t>
            </a:r>
            <a:r>
              <a:rPr lang="en-US" b="1" baseline="-25000" dirty="0" smtClean="0"/>
              <a:t>4</a:t>
            </a:r>
            <a:r>
              <a:rPr lang="en-US" dirty="0" smtClean="0"/>
              <a:t>: </a:t>
            </a:r>
            <a:r>
              <a:rPr lang="en-US" dirty="0" err="1" smtClean="0"/>
              <a:t>Tibial</a:t>
            </a:r>
            <a:r>
              <a:rPr lang="en-US" dirty="0" smtClean="0"/>
              <a:t> </a:t>
            </a:r>
            <a:r>
              <a:rPr lang="en-US" dirty="0" err="1" smtClean="0"/>
              <a:t>tuberosity</a:t>
            </a:r>
            <a:r>
              <a:rPr lang="en-US" dirty="0" smtClean="0"/>
              <a:t> </a:t>
            </a:r>
            <a:r>
              <a:rPr lang="en-US" dirty="0" err="1" smtClean="0"/>
              <a:t>apophysitis</a:t>
            </a:r>
            <a:r>
              <a:rPr lang="en-US" dirty="0" smtClean="0"/>
              <a:t> </a:t>
            </a:r>
            <a:endParaRPr lang="el-GR" dirty="0" smtClean="0"/>
          </a:p>
          <a:p>
            <a:pPr hangingPunct="0"/>
            <a:r>
              <a:rPr lang="en-US" b="1" dirty="0" smtClean="0"/>
              <a:t>C</a:t>
            </a:r>
            <a:r>
              <a:rPr lang="en-US" b="1" baseline="-25000" dirty="0" smtClean="0"/>
              <a:t>5</a:t>
            </a:r>
            <a:r>
              <a:rPr lang="en-US" dirty="0" smtClean="0"/>
              <a:t>: </a:t>
            </a:r>
            <a:r>
              <a:rPr lang="el-GR" dirty="0" smtClean="0"/>
              <a:t>I</a:t>
            </a:r>
            <a:r>
              <a:rPr lang="en-US" dirty="0" err="1" smtClean="0"/>
              <a:t>liotibial</a:t>
            </a:r>
            <a:r>
              <a:rPr lang="en-US" dirty="0" smtClean="0"/>
              <a:t> band syndrome  </a:t>
            </a:r>
            <a:endParaRPr lang="el-GR" dirty="0" smtClean="0"/>
          </a:p>
          <a:p>
            <a:pPr hangingPunct="0"/>
            <a:r>
              <a:rPr lang="en-US" b="1" dirty="0" smtClean="0"/>
              <a:t>C</a:t>
            </a:r>
            <a:r>
              <a:rPr lang="en-US" b="1" baseline="-25000" dirty="0" smtClean="0"/>
              <a:t>6</a:t>
            </a:r>
            <a:r>
              <a:rPr lang="en-US" dirty="0" smtClean="0"/>
              <a:t>: </a:t>
            </a:r>
            <a:r>
              <a:rPr lang="el-GR" dirty="0" smtClean="0"/>
              <a:t>B</a:t>
            </a:r>
            <a:r>
              <a:rPr lang="en-US" dirty="0" err="1" smtClean="0"/>
              <a:t>iceps</a:t>
            </a:r>
            <a:r>
              <a:rPr lang="en-US" dirty="0" smtClean="0"/>
              <a:t> </a:t>
            </a:r>
            <a:r>
              <a:rPr lang="en-US" dirty="0" err="1" smtClean="0"/>
              <a:t>femoris</a:t>
            </a:r>
            <a:r>
              <a:rPr lang="en-US" dirty="0" smtClean="0"/>
              <a:t> tendinitis</a:t>
            </a:r>
            <a:endParaRPr lang="el-GR" dirty="0" smtClean="0"/>
          </a:p>
          <a:p>
            <a:pPr hangingPunct="0"/>
            <a:r>
              <a:rPr lang="en-US" b="1" dirty="0" smtClean="0"/>
              <a:t>C</a:t>
            </a:r>
            <a:r>
              <a:rPr lang="en-US" b="1" baseline="-25000" dirty="0" smtClean="0"/>
              <a:t>7</a:t>
            </a:r>
            <a:r>
              <a:rPr lang="en-US" dirty="0" smtClean="0"/>
              <a:t>: Inferior patellar pole </a:t>
            </a:r>
            <a:r>
              <a:rPr lang="en-US" dirty="0" err="1" smtClean="0"/>
              <a:t>osteochondritis</a:t>
            </a:r>
            <a:endParaRPr lang="el-GR" dirty="0" smtClean="0"/>
          </a:p>
          <a:p>
            <a:pPr hangingPunct="0"/>
            <a:endParaRPr lang="el-G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4F5AAB-EE90-4D30-B965-0DCC4CC5956E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Competitive Fuzzy Cognitive Maps for Knee Injuries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hangingPunct="0">
              <a:buNone/>
            </a:pPr>
            <a:r>
              <a:rPr lang="en-US" dirty="0" smtClean="0"/>
              <a:t>m factor-nodes (as inputs):</a:t>
            </a:r>
            <a:endParaRPr lang="el-GR" dirty="0" smtClean="0"/>
          </a:p>
          <a:p>
            <a:pPr hangingPunct="0"/>
            <a:r>
              <a:rPr lang="en-US" dirty="0" smtClean="0"/>
              <a:t>	</a:t>
            </a:r>
            <a:r>
              <a:rPr lang="en-US" b="1" dirty="0" smtClean="0"/>
              <a:t>C</a:t>
            </a:r>
            <a:r>
              <a:rPr lang="en-US" b="1" baseline="-25000" dirty="0" smtClean="0"/>
              <a:t>8</a:t>
            </a:r>
            <a:r>
              <a:rPr lang="en-US" dirty="0" smtClean="0"/>
              <a:t>: Patellar Instability</a:t>
            </a:r>
            <a:endParaRPr lang="el-GR" dirty="0" smtClean="0"/>
          </a:p>
          <a:p>
            <a:pPr hangingPunct="0"/>
            <a:r>
              <a:rPr lang="en-US" dirty="0" smtClean="0"/>
              <a:t>	</a:t>
            </a:r>
            <a:r>
              <a:rPr lang="en-US" b="1" dirty="0" smtClean="0"/>
              <a:t>C</a:t>
            </a:r>
            <a:r>
              <a:rPr lang="en-US" b="1" baseline="-25000" dirty="0" smtClean="0"/>
              <a:t>9</a:t>
            </a:r>
            <a:r>
              <a:rPr lang="en-US" dirty="0" smtClean="0"/>
              <a:t>: Patellar </a:t>
            </a:r>
            <a:r>
              <a:rPr lang="en-US" dirty="0" err="1" smtClean="0"/>
              <a:t>Crepitation</a:t>
            </a:r>
            <a:endParaRPr lang="el-GR" dirty="0" smtClean="0"/>
          </a:p>
          <a:p>
            <a:pPr hangingPunct="0"/>
            <a:r>
              <a:rPr lang="en-US" dirty="0" smtClean="0"/>
              <a:t>	</a:t>
            </a:r>
            <a:r>
              <a:rPr lang="en-US" b="1" dirty="0" smtClean="0"/>
              <a:t>C</a:t>
            </a:r>
            <a:r>
              <a:rPr lang="en-US" b="1" baseline="-25000" dirty="0" smtClean="0"/>
              <a:t>10</a:t>
            </a:r>
            <a:r>
              <a:rPr lang="en-US" dirty="0" smtClean="0"/>
              <a:t>: Patella Dislocation</a:t>
            </a:r>
            <a:endParaRPr lang="el-GR" dirty="0" smtClean="0"/>
          </a:p>
          <a:p>
            <a:pPr hangingPunct="0"/>
            <a:r>
              <a:rPr lang="en-US" dirty="0" smtClean="0"/>
              <a:t>	</a:t>
            </a:r>
            <a:r>
              <a:rPr lang="en-US" b="1" dirty="0" smtClean="0"/>
              <a:t>C</a:t>
            </a:r>
            <a:r>
              <a:rPr lang="en-US" b="1" baseline="-25000" dirty="0" smtClean="0"/>
              <a:t>11</a:t>
            </a:r>
            <a:r>
              <a:rPr lang="en-US" dirty="0" smtClean="0"/>
              <a:t>: Patella Pain</a:t>
            </a:r>
            <a:endParaRPr lang="el-GR" dirty="0" smtClean="0"/>
          </a:p>
          <a:p>
            <a:pPr hangingPunct="0"/>
            <a:r>
              <a:rPr lang="en-US" dirty="0" smtClean="0"/>
              <a:t>	</a:t>
            </a:r>
            <a:r>
              <a:rPr lang="en-US" b="1" dirty="0" smtClean="0"/>
              <a:t>C</a:t>
            </a:r>
            <a:r>
              <a:rPr lang="en-US" b="1" baseline="-25000" dirty="0" smtClean="0"/>
              <a:t>12</a:t>
            </a:r>
            <a:r>
              <a:rPr lang="en-US" dirty="0" smtClean="0"/>
              <a:t>: Rectus </a:t>
            </a:r>
            <a:r>
              <a:rPr lang="en-US" dirty="0" err="1" smtClean="0"/>
              <a:t>Femoris</a:t>
            </a:r>
            <a:r>
              <a:rPr lang="en-US" dirty="0" smtClean="0"/>
              <a:t> Pain</a:t>
            </a:r>
            <a:endParaRPr lang="el-GR" dirty="0" smtClean="0"/>
          </a:p>
          <a:p>
            <a:pPr hangingPunct="0"/>
            <a:r>
              <a:rPr lang="en-US" dirty="0" smtClean="0"/>
              <a:t>	</a:t>
            </a:r>
            <a:r>
              <a:rPr lang="en-US" b="1" dirty="0" smtClean="0"/>
              <a:t>C</a:t>
            </a:r>
            <a:r>
              <a:rPr lang="en-US" b="1" baseline="-25000" dirty="0" smtClean="0"/>
              <a:t>13</a:t>
            </a:r>
            <a:r>
              <a:rPr lang="en-US" dirty="0" smtClean="0"/>
              <a:t>: Muscle Pain</a:t>
            </a:r>
            <a:endParaRPr lang="el-GR" dirty="0" smtClean="0"/>
          </a:p>
          <a:p>
            <a:pPr hangingPunct="0"/>
            <a:r>
              <a:rPr lang="en-US" dirty="0" smtClean="0"/>
              <a:t>	</a:t>
            </a:r>
            <a:r>
              <a:rPr lang="en-US" b="1" dirty="0" smtClean="0"/>
              <a:t>C</a:t>
            </a:r>
            <a:r>
              <a:rPr lang="en-US" b="1" baseline="-25000" dirty="0" smtClean="0"/>
              <a:t>14</a:t>
            </a:r>
            <a:r>
              <a:rPr lang="en-US" dirty="0" smtClean="0"/>
              <a:t>: Quadriceps Pain</a:t>
            </a:r>
            <a:endParaRPr lang="el-GR" dirty="0" smtClean="0"/>
          </a:p>
          <a:p>
            <a:pPr hangingPunct="0"/>
            <a:r>
              <a:rPr lang="el-GR" b="1" dirty="0" smtClean="0"/>
              <a:t>	</a:t>
            </a:r>
            <a:r>
              <a:rPr lang="en-US" b="1" dirty="0" smtClean="0"/>
              <a:t>C</a:t>
            </a:r>
            <a:r>
              <a:rPr lang="en-US" b="1" baseline="-25000" dirty="0" smtClean="0"/>
              <a:t>15</a:t>
            </a:r>
            <a:r>
              <a:rPr lang="en-US" dirty="0" smtClean="0"/>
              <a:t>: Tendon Injury</a:t>
            </a:r>
            <a:endParaRPr lang="el-GR" dirty="0" smtClean="0"/>
          </a:p>
          <a:p>
            <a:pPr hangingPunct="0"/>
            <a:r>
              <a:rPr lang="el-GR" b="1" dirty="0" smtClean="0"/>
              <a:t>	</a:t>
            </a:r>
            <a:r>
              <a:rPr lang="en-US" b="1" dirty="0" smtClean="0"/>
              <a:t>C</a:t>
            </a:r>
            <a:r>
              <a:rPr lang="en-US" b="1" baseline="-25000" dirty="0" smtClean="0"/>
              <a:t>16</a:t>
            </a:r>
            <a:r>
              <a:rPr lang="en-US" dirty="0" smtClean="0"/>
              <a:t>: Edema</a:t>
            </a:r>
            <a:endParaRPr lang="el-GR" dirty="0" smtClean="0"/>
          </a:p>
          <a:p>
            <a:pPr hangingPunct="0"/>
            <a:r>
              <a:rPr lang="el-GR" b="1" dirty="0" smtClean="0"/>
              <a:t>	</a:t>
            </a:r>
            <a:r>
              <a:rPr lang="en-US" b="1" dirty="0" smtClean="0"/>
              <a:t>C</a:t>
            </a:r>
            <a:r>
              <a:rPr lang="en-US" b="1" baseline="-25000" dirty="0" smtClean="0"/>
              <a:t>17</a:t>
            </a:r>
            <a:r>
              <a:rPr lang="en-US" dirty="0" smtClean="0"/>
              <a:t>: Heat</a:t>
            </a:r>
            <a:endParaRPr lang="el-GR" dirty="0" smtClean="0"/>
          </a:p>
          <a:p>
            <a:pPr hangingPunct="0"/>
            <a:r>
              <a:rPr lang="el-GR" b="1" dirty="0" smtClean="0"/>
              <a:t>	</a:t>
            </a:r>
            <a:r>
              <a:rPr lang="en-US" b="1" dirty="0" smtClean="0"/>
              <a:t>C</a:t>
            </a:r>
            <a:r>
              <a:rPr lang="en-US" b="1" baseline="-25000" dirty="0" smtClean="0"/>
              <a:t>18</a:t>
            </a:r>
            <a:r>
              <a:rPr lang="en-US" dirty="0" smtClean="0"/>
              <a:t>: Passive Hyperextension Pain</a:t>
            </a:r>
            <a:endParaRPr lang="el-GR" dirty="0" smtClean="0"/>
          </a:p>
          <a:p>
            <a:pPr hangingPunct="0"/>
            <a:r>
              <a:rPr lang="el-GR" b="1" dirty="0" smtClean="0"/>
              <a:t>	</a:t>
            </a:r>
            <a:r>
              <a:rPr lang="en-US" b="1" dirty="0" smtClean="0"/>
              <a:t>C</a:t>
            </a:r>
            <a:r>
              <a:rPr lang="en-US" b="1" baseline="-25000" dirty="0" smtClean="0"/>
              <a:t>19</a:t>
            </a:r>
            <a:r>
              <a:rPr lang="en-US" dirty="0" smtClean="0"/>
              <a:t>: Active Hyperextension Pain</a:t>
            </a:r>
            <a:endParaRPr lang="el-GR" dirty="0" smtClean="0"/>
          </a:p>
          <a:p>
            <a:pPr hangingPunct="0"/>
            <a:r>
              <a:rPr lang="el-GR" b="1" dirty="0" smtClean="0"/>
              <a:t>	</a:t>
            </a:r>
            <a:r>
              <a:rPr lang="en-US" b="1" dirty="0" smtClean="0"/>
              <a:t>C</a:t>
            </a:r>
            <a:r>
              <a:rPr lang="en-US" b="1" baseline="-25000" dirty="0" smtClean="0"/>
              <a:t>20</a:t>
            </a:r>
            <a:r>
              <a:rPr lang="en-US" dirty="0" smtClean="0"/>
              <a:t>: Pain during exercise</a:t>
            </a:r>
            <a:endParaRPr lang="el-GR" dirty="0" smtClean="0"/>
          </a:p>
          <a:p>
            <a:pPr hangingPunct="0"/>
            <a:r>
              <a:rPr lang="en-US" b="1" dirty="0" smtClean="0"/>
              <a:t>	C</a:t>
            </a:r>
            <a:r>
              <a:rPr lang="en-US" b="1" baseline="-25000" dirty="0" smtClean="0"/>
              <a:t>21</a:t>
            </a:r>
            <a:r>
              <a:rPr lang="en-US" dirty="0" smtClean="0"/>
              <a:t>: </a:t>
            </a:r>
            <a:r>
              <a:rPr lang="en-US" dirty="0" err="1" smtClean="0"/>
              <a:t>Patellofemoral</a:t>
            </a:r>
            <a:r>
              <a:rPr lang="en-US" dirty="0" smtClean="0"/>
              <a:t> Joint </a:t>
            </a:r>
            <a:r>
              <a:rPr lang="en-US" dirty="0" err="1" smtClean="0"/>
              <a:t>Crepitation</a:t>
            </a:r>
            <a:r>
              <a:rPr lang="en-US" dirty="0" smtClean="0"/>
              <a:t> </a:t>
            </a:r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4F5AAB-EE90-4D30-B965-0DCC4CC5956E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Competitive Fuzzy Cognitive Map for Knee Injuries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pic>
        <p:nvPicPr>
          <p:cNvPr id="5" name="Content Placeholder 4" descr="Χωρίς τίτλο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124744"/>
            <a:ext cx="7418790" cy="534908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4F5AAB-EE90-4D30-B965-0DCC4CC5956E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Linguistic Variables of the Concepts Relationships</a:t>
            </a:r>
            <a:endParaRPr lang="el-GR" dirty="0"/>
          </a:p>
        </p:txBody>
      </p:sp>
      <p:pic>
        <p:nvPicPr>
          <p:cNvPr id="5" name="Content Placeholder 4" descr="Χωρίς τίτλο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844824"/>
            <a:ext cx="7930640" cy="381642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4F5AAB-EE90-4D30-B965-0DCC4CC5956E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Simulation Results (1/3)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After:</a:t>
            </a:r>
          </a:p>
          <a:p>
            <a:r>
              <a:rPr lang="en-US" dirty="0" err="1" smtClean="0"/>
              <a:t>defuzzification</a:t>
            </a:r>
            <a:r>
              <a:rPr lang="en-US" dirty="0" smtClean="0"/>
              <a:t> method</a:t>
            </a:r>
            <a:endParaRPr lang="el-GR" dirty="0" smtClean="0"/>
          </a:p>
          <a:p>
            <a:r>
              <a:rPr lang="en-US" dirty="0" smtClean="0"/>
              <a:t>the recursive algorithm</a:t>
            </a:r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pPr algn="just"/>
            <a:endParaRPr lang="el-GR" dirty="0" smtClean="0"/>
          </a:p>
          <a:p>
            <a:pPr algn="just"/>
            <a:r>
              <a:rPr lang="en-US" dirty="0" smtClean="0"/>
              <a:t>each node converges to a final value and the decision node with the maximum value is the most possible diagnosis based on the model</a:t>
            </a:r>
            <a:endParaRPr lang="el-G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4F5AAB-EE90-4D30-B965-0DCC4CC5956E}" type="slidenum">
              <a:rPr lang="el-GR" smtClean="0"/>
              <a:pPr/>
              <a:t>17</a:t>
            </a:fld>
            <a:endParaRPr lang="el-GR"/>
          </a:p>
        </p:txBody>
      </p:sp>
      <p:sp>
        <p:nvSpPr>
          <p:cNvPr id="5" name="Down Arrow 4"/>
          <p:cNvSpPr/>
          <p:nvPr/>
        </p:nvSpPr>
        <p:spPr>
          <a:xfrm>
            <a:off x="3707904" y="321297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7467600" cy="1143000"/>
          </a:xfrm>
        </p:spPr>
        <p:txBody>
          <a:bodyPr/>
          <a:lstStyle/>
          <a:p>
            <a:r>
              <a:rPr lang="el-GR" dirty="0" smtClean="0"/>
              <a:t>Simulation Results (2/3)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467600" cy="487375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Subsequent values of concepts till convergence</a:t>
            </a:r>
            <a:endParaRPr lang="el-GR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4F5AAB-EE90-4D30-B965-0DCC4CC5956E}" type="slidenum">
              <a:rPr lang="el-GR" smtClean="0"/>
              <a:pPr/>
              <a:t>18</a:t>
            </a:fld>
            <a:endParaRPr lang="el-GR"/>
          </a:p>
        </p:txBody>
      </p:sp>
      <p:pic>
        <p:nvPicPr>
          <p:cNvPr id="5" name="Picture 4" descr="Χωρίς τίτλο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628800"/>
            <a:ext cx="8280920" cy="3981756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Simulation Results (3/3)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l-GR" dirty="0" smtClean="0"/>
              <a:t>I</a:t>
            </a:r>
            <a:r>
              <a:rPr lang="en-US" dirty="0" smtClean="0"/>
              <a:t>n the specific case there is more than one output that has also high convergence values</a:t>
            </a:r>
            <a:endParaRPr lang="el-GR" dirty="0" smtClean="0"/>
          </a:p>
          <a:p>
            <a:pPr algn="just"/>
            <a:r>
              <a:rPr lang="el-GR" dirty="0" smtClean="0"/>
              <a:t>T</a:t>
            </a:r>
            <a:r>
              <a:rPr lang="en-US" dirty="0" err="1" smtClean="0"/>
              <a:t>hese</a:t>
            </a:r>
            <a:r>
              <a:rPr lang="en-US" dirty="0" smtClean="0"/>
              <a:t> types of injuries are very similar because of the adjacent symptoms</a:t>
            </a:r>
            <a:endParaRPr lang="el-GR" dirty="0" smtClean="0"/>
          </a:p>
          <a:p>
            <a:pPr algn="just"/>
            <a:r>
              <a:rPr lang="el-GR" dirty="0" err="1" smtClean="0"/>
              <a:t>P</a:t>
            </a:r>
            <a:r>
              <a:rPr lang="en-US" dirty="0" err="1" smtClean="0"/>
              <a:t>atellofemoral</a:t>
            </a:r>
            <a:r>
              <a:rPr lang="en-US" dirty="0" smtClean="0"/>
              <a:t> pain syndrome, </a:t>
            </a:r>
            <a:r>
              <a:rPr lang="en-US" dirty="0" err="1" smtClean="0"/>
              <a:t>osteochondritis</a:t>
            </a:r>
            <a:r>
              <a:rPr lang="en-US" dirty="0" smtClean="0"/>
              <a:t> </a:t>
            </a:r>
            <a:r>
              <a:rPr lang="en-US" dirty="0" err="1" smtClean="0"/>
              <a:t>dissecans</a:t>
            </a:r>
            <a:r>
              <a:rPr lang="en-US" dirty="0" smtClean="0"/>
              <a:t> of the femoral </a:t>
            </a:r>
            <a:r>
              <a:rPr lang="en-US" dirty="0" err="1" smtClean="0"/>
              <a:t>condyles</a:t>
            </a:r>
            <a:r>
              <a:rPr lang="en-US" dirty="0" smtClean="0"/>
              <a:t>, and </a:t>
            </a:r>
            <a:r>
              <a:rPr lang="en-US" dirty="0" err="1" smtClean="0"/>
              <a:t>tibial</a:t>
            </a:r>
            <a:r>
              <a:rPr lang="en-US" dirty="0" smtClean="0"/>
              <a:t> </a:t>
            </a:r>
            <a:r>
              <a:rPr lang="en-US" dirty="0" err="1" smtClean="0"/>
              <a:t>tuberosity</a:t>
            </a:r>
            <a:r>
              <a:rPr lang="en-US" dirty="0" smtClean="0"/>
              <a:t> </a:t>
            </a:r>
            <a:r>
              <a:rPr lang="en-US" dirty="0" err="1" smtClean="0"/>
              <a:t>apophysitis</a:t>
            </a:r>
            <a:r>
              <a:rPr lang="en-US" dirty="0" smtClean="0"/>
              <a:t> are the predominant types of injuries that the patient of the example may suffer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4F5AAB-EE90-4D30-B965-0DCC4CC5956E}" type="slidenum">
              <a:rPr lang="el-GR" smtClean="0"/>
              <a:pPr/>
              <a:t>19</a:t>
            </a:fld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Aim</a:t>
            </a:r>
          </a:p>
          <a:p>
            <a:r>
              <a:rPr lang="el-GR" dirty="0" smtClean="0"/>
              <a:t>Decision Support Systems</a:t>
            </a:r>
          </a:p>
          <a:p>
            <a:r>
              <a:rPr lang="el-GR" dirty="0" smtClean="0"/>
              <a:t>Fuzzy Cognitive Maps</a:t>
            </a:r>
          </a:p>
          <a:p>
            <a:r>
              <a:rPr lang="en-US" altLang="el-GR" dirty="0" smtClean="0"/>
              <a:t>Augmenting FCMs using </a:t>
            </a:r>
            <a:r>
              <a:rPr lang="el-GR" dirty="0" smtClean="0"/>
              <a:t>Case Based Reasoning</a:t>
            </a:r>
          </a:p>
          <a:p>
            <a:r>
              <a:rPr lang="el-GR" dirty="0" smtClean="0"/>
              <a:t>Competitive Fuzzy Cognitive Maps</a:t>
            </a:r>
          </a:p>
          <a:p>
            <a:r>
              <a:rPr lang="en-US" dirty="0" smtClean="0"/>
              <a:t>Competitive Fuzzy Cognitive Maps for Knee Injuries</a:t>
            </a:r>
            <a:endParaRPr lang="el-GR" dirty="0" smtClean="0"/>
          </a:p>
          <a:p>
            <a:r>
              <a:rPr lang="el-GR" dirty="0" smtClean="0"/>
              <a:t>Conclusions</a:t>
            </a:r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4F5AAB-EE90-4D30-B965-0DCC4CC5956E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Conclusions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smtClean="0"/>
              <a:t> </a:t>
            </a:r>
            <a:r>
              <a:rPr lang="el-GR" dirty="0" smtClean="0"/>
              <a:t>N</a:t>
            </a:r>
            <a:r>
              <a:rPr lang="en-US" dirty="0" err="1" smtClean="0"/>
              <a:t>eed</a:t>
            </a:r>
            <a:r>
              <a:rPr lang="en-US" dirty="0" smtClean="0"/>
              <a:t> for software tools for Medical Decision Support Systems using theories of FCMs</a:t>
            </a:r>
            <a:endParaRPr lang="el-GR" dirty="0" smtClean="0"/>
          </a:p>
          <a:p>
            <a:pPr algn="just"/>
            <a:endParaRPr lang="el-GR" dirty="0" smtClean="0"/>
          </a:p>
          <a:p>
            <a:pPr algn="just" hangingPunct="0"/>
            <a:r>
              <a:rPr lang="el-GR" dirty="0" smtClean="0"/>
              <a:t>L</a:t>
            </a:r>
            <a:r>
              <a:rPr lang="en-US" dirty="0" smtClean="0"/>
              <a:t>earning algorithms</a:t>
            </a:r>
            <a:r>
              <a:rPr lang="el-GR" dirty="0" smtClean="0"/>
              <a:t> </a:t>
            </a:r>
            <a:r>
              <a:rPr lang="en-US" dirty="0" smtClean="0"/>
              <a:t>should be considered to further investigate Medical problems</a:t>
            </a:r>
            <a:endParaRPr lang="el-GR" dirty="0" smtClean="0"/>
          </a:p>
          <a:p>
            <a:pPr algn="just" hangingPunct="0"/>
            <a:endParaRPr lang="el-GR" dirty="0" smtClean="0"/>
          </a:p>
          <a:p>
            <a:pPr algn="just" hangingPunct="0"/>
            <a:r>
              <a:rPr lang="en-US" dirty="0" smtClean="0"/>
              <a:t>More simulation results and more examples are necessary in order to compute the system’s reliability in the diagnosis of a specific injury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4F5AAB-EE90-4D30-B965-0DCC4CC5956E}" type="slidenum">
              <a:rPr lang="el-GR" smtClean="0"/>
              <a:pPr/>
              <a:t>20</a:t>
            </a:fld>
            <a:endParaRPr lang="el-G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484784"/>
            <a:ext cx="83058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for your attention</a:t>
            </a:r>
            <a:endParaRPr lang="el-GR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2 - Θέση περιεχομένου"/>
          <p:cNvSpPr txBox="1">
            <a:spLocks/>
          </p:cNvSpPr>
          <p:nvPr/>
        </p:nvSpPr>
        <p:spPr>
          <a:xfrm>
            <a:off x="539552" y="4581128"/>
            <a:ext cx="8077200" cy="1143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Professor Peter P.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Groumpos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Email: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groumpos@ece.upatras.gr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63688" y="3212976"/>
            <a:ext cx="6705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PhD </a:t>
            </a:r>
            <a:r>
              <a:rPr lang="el-GR" sz="2800" dirty="0" smtClean="0">
                <a:solidFill>
                  <a:srgbClr val="0070C0"/>
                </a:solidFill>
              </a:rPr>
              <a:t>Candidate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Antigoni</a:t>
            </a:r>
            <a:r>
              <a:rPr lang="en-US" sz="2800" dirty="0" smtClean="0">
                <a:solidFill>
                  <a:srgbClr val="0070C0"/>
                </a:solidFill>
              </a:rPr>
              <a:t> P. </a:t>
            </a:r>
            <a:r>
              <a:rPr lang="en-US" sz="2800" dirty="0" err="1" smtClean="0">
                <a:solidFill>
                  <a:srgbClr val="0070C0"/>
                </a:solidFill>
              </a:rPr>
              <a:t>Anninou</a:t>
            </a:r>
            <a:endParaRPr lang="en-US" sz="2800" dirty="0" smtClean="0">
              <a:solidFill>
                <a:srgbClr val="0070C0"/>
              </a:solidFill>
            </a:endParaRPr>
          </a:p>
          <a:p>
            <a:r>
              <a:rPr lang="en-US" sz="2800" dirty="0" smtClean="0">
                <a:solidFill>
                  <a:srgbClr val="0070C0"/>
                </a:solidFill>
              </a:rPr>
              <a:t>Email: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rgbClr val="FFFF00"/>
                </a:solidFill>
                <a:hlinkClick r:id="rId4"/>
              </a:rPr>
              <a:t>anninou@ece.upatras.gr</a:t>
            </a:r>
            <a:endParaRPr lang="en-US" sz="2800" dirty="0" smtClean="0">
              <a:solidFill>
                <a:srgbClr val="FFFF00"/>
              </a:solidFill>
            </a:endParaRPr>
          </a:p>
          <a:p>
            <a:endParaRPr lang="el-GR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Aim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P</a:t>
            </a:r>
            <a:r>
              <a:rPr lang="en-US" dirty="0" smtClean="0"/>
              <a:t>resent 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A</a:t>
            </a:r>
            <a:r>
              <a:rPr lang="en-US" dirty="0" smtClean="0"/>
              <a:t> new approach in modeling knee injuries using Competitive Fuzzy Cognitive Maps (CFCMs)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Simulation Results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4F5AAB-EE90-4D30-B965-0DCC4CC5956E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Decision Support System</a:t>
            </a:r>
            <a:r>
              <a:rPr lang="el-GR" dirty="0" smtClean="0"/>
              <a:t> (DSS)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el-GR" sz="2800" dirty="0" smtClean="0"/>
              <a:t>	</a:t>
            </a:r>
            <a:r>
              <a:rPr lang="en-US" sz="2800" b="1" dirty="0" smtClean="0"/>
              <a:t>Definition</a:t>
            </a:r>
            <a:r>
              <a:rPr lang="en-US" sz="2800" dirty="0" smtClean="0"/>
              <a:t>:</a:t>
            </a:r>
            <a:r>
              <a:rPr lang="el-GR" sz="2800" dirty="0" smtClean="0"/>
              <a:t> </a:t>
            </a:r>
            <a:r>
              <a:rPr lang="en-US" sz="2800" dirty="0" smtClean="0"/>
              <a:t>Interactive </a:t>
            </a:r>
            <a:r>
              <a:rPr lang="en-US" sz="2800" dirty="0"/>
              <a:t>computer – based </a:t>
            </a:r>
            <a:r>
              <a:rPr lang="en-US" sz="2800" dirty="0" smtClean="0"/>
              <a:t>support system for making decisions </a:t>
            </a:r>
            <a:r>
              <a:rPr lang="en-US" sz="2800" dirty="0"/>
              <a:t>in any complex </a:t>
            </a:r>
            <a:r>
              <a:rPr lang="en-US" sz="2800" dirty="0" smtClean="0"/>
              <a:t>system, when </a:t>
            </a:r>
            <a:r>
              <a:rPr lang="en-US" sz="2800" dirty="0"/>
              <a:t>individuals or a team of people are trying to solve unstructured problems on an uncertain </a:t>
            </a:r>
            <a:r>
              <a:rPr lang="en-US" sz="2800" dirty="0" smtClean="0"/>
              <a:t>environment</a:t>
            </a:r>
          </a:p>
          <a:p>
            <a:pPr algn="just">
              <a:buNone/>
            </a:pPr>
            <a:endParaRPr lang="en-US" sz="2800" dirty="0" smtClean="0"/>
          </a:p>
          <a:p>
            <a:pPr algn="just">
              <a:buNone/>
            </a:pPr>
            <a:r>
              <a:rPr lang="en-US" sz="2800" dirty="0" smtClean="0"/>
              <a:t>	</a:t>
            </a:r>
            <a:r>
              <a:rPr lang="en-US" sz="2800" b="1" dirty="0" smtClean="0"/>
              <a:t>Aim</a:t>
            </a:r>
            <a:r>
              <a:rPr lang="en-US" sz="2800" dirty="0" smtClean="0"/>
              <a:t>: Reach acceptable and realistic decisions</a:t>
            </a:r>
          </a:p>
          <a:p>
            <a:pPr algn="just">
              <a:buNone/>
            </a:pPr>
            <a:endParaRPr lang="en-US" sz="2800" dirty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sz="2800" b="1" dirty="0" smtClean="0"/>
              <a:t>Methodology</a:t>
            </a:r>
            <a:r>
              <a:rPr lang="en-US" sz="2800" dirty="0" smtClean="0"/>
              <a:t>: Exploitation of experts’ experience</a:t>
            </a:r>
            <a:endParaRPr lang="en-US" sz="28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fld id="{D9EB34C7-3654-452E-9395-0533C6442EE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1143000"/>
          </a:xfrm>
        </p:spPr>
        <p:txBody>
          <a:bodyPr/>
          <a:lstStyle/>
          <a:p>
            <a:r>
              <a:rPr lang="el-GR" dirty="0" smtClean="0"/>
              <a:t>Problems in medical decision support systems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H</a:t>
            </a:r>
            <a:r>
              <a:rPr lang="en-US" dirty="0" err="1" smtClean="0"/>
              <a:t>igh</a:t>
            </a:r>
            <a:r>
              <a:rPr lang="en-US" dirty="0" smtClean="0"/>
              <a:t> amount of data and information from interdisciplinary sources 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M</a:t>
            </a:r>
            <a:r>
              <a:rPr lang="en-US" dirty="0" err="1" smtClean="0"/>
              <a:t>edical</a:t>
            </a:r>
            <a:r>
              <a:rPr lang="en-US" dirty="0" smtClean="0"/>
              <a:t> information may be vague, or missing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V</a:t>
            </a:r>
            <a:r>
              <a:rPr lang="en-US" dirty="0" err="1" smtClean="0"/>
              <a:t>ariety</a:t>
            </a:r>
            <a:r>
              <a:rPr lang="en-US" dirty="0" smtClean="0"/>
              <a:t> of inputs in order to infer the final diagnosis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4F5AAB-EE90-4D30-B965-0DCC4CC5956E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Solution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A </a:t>
            </a:r>
            <a:r>
              <a:rPr lang="en-US" dirty="0" smtClean="0"/>
              <a:t>modeling tool that can handle all these challenges and at the same time to be able to infer a decision</a:t>
            </a:r>
            <a:endParaRPr lang="el-GR" dirty="0" smtClean="0"/>
          </a:p>
          <a:p>
            <a:endParaRPr lang="el-GR" dirty="0" smtClean="0"/>
          </a:p>
          <a:p>
            <a:r>
              <a:rPr lang="en-US" dirty="0" smtClean="0"/>
              <a:t>A special type of FCM has been introduced for Medical Diagnosis systems, with advanced capabilities, the Competitive Fuzzy Cognitive Map (CFCM)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4F5AAB-EE90-4D30-B965-0DCC4CC5956E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/>
              <a:t>Fuzzy Cognitive Maps (FCM) (</a:t>
            </a:r>
            <a:r>
              <a:rPr lang="el-GR" dirty="0" smtClean="0"/>
              <a:t>1/2)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2468880"/>
            <a:ext cx="8229600" cy="4389120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/>
              <a:t>Modeling method for describing particular domains</a:t>
            </a:r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Fyzzy-graph structures for representing causal reasoning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fld id="{57443E8A-2C47-4AC2-B913-FF2D1574D2C7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8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dirty="0" smtClean="0"/>
              <a:t>Fuzzy Cognitive Maps (</a:t>
            </a:r>
            <a:r>
              <a:rPr lang="en-US" dirty="0" smtClean="0"/>
              <a:t>2/</a:t>
            </a:r>
            <a:r>
              <a:rPr lang="el-GR" dirty="0" smtClean="0"/>
              <a:t>2</a:t>
            </a:r>
            <a:r>
              <a:rPr lang="en-US" dirty="0" smtClean="0"/>
              <a:t>)</a:t>
            </a:r>
            <a:endParaRPr lang="el-GR" dirty="0" smtClean="0">
              <a:solidFill>
                <a:schemeClr val="tx1"/>
              </a:solidFill>
            </a:endParaRPr>
          </a:p>
        </p:txBody>
      </p:sp>
      <p:sp>
        <p:nvSpPr>
          <p:cNvPr id="22530" name="Content Placeholder 14"/>
          <p:cNvSpPr>
            <a:spLocks noGrp="1"/>
          </p:cNvSpPr>
          <p:nvPr>
            <p:ph sz="half" idx="1"/>
          </p:nvPr>
        </p:nvSpPr>
        <p:spPr>
          <a:xfrm>
            <a:off x="468313" y="1916113"/>
            <a:ext cx="4038600" cy="4826000"/>
          </a:xfrm>
        </p:spPr>
        <p:txBody>
          <a:bodyPr/>
          <a:lstStyle/>
          <a:p>
            <a:pPr algn="just" eaLnBrk="1" hangingPunct="1"/>
            <a:r>
              <a:rPr lang="en-US" sz="1900" dirty="0" smtClean="0"/>
              <a:t>Nodes</a:t>
            </a:r>
            <a:r>
              <a:rPr lang="el-GR" sz="1900" dirty="0" smtClean="0"/>
              <a:t>: </a:t>
            </a:r>
            <a:r>
              <a:rPr lang="en-US" sz="1900" dirty="0" smtClean="0"/>
              <a:t>Represent the system’s concepts or  variables</a:t>
            </a:r>
          </a:p>
          <a:p>
            <a:pPr algn="just" eaLnBrk="1" hangingPunct="1"/>
            <a:endParaRPr lang="el-GR" sz="1900" dirty="0" smtClean="0"/>
          </a:p>
          <a:p>
            <a:pPr algn="just" eaLnBrk="1" hangingPunct="1"/>
            <a:r>
              <a:rPr lang="en-US" sz="1900" dirty="0" smtClean="0"/>
              <a:t>Arrows</a:t>
            </a:r>
            <a:r>
              <a:rPr lang="el-GR" sz="1900" dirty="0" smtClean="0"/>
              <a:t>:</a:t>
            </a:r>
            <a:r>
              <a:rPr lang="en-US" sz="1900" dirty="0" smtClean="0"/>
              <a:t> Interconnection between nodes</a:t>
            </a:r>
            <a:r>
              <a:rPr lang="el-GR" sz="1900" dirty="0" smtClean="0"/>
              <a:t>.</a:t>
            </a:r>
            <a:r>
              <a:rPr lang="en-US" sz="1900" dirty="0" smtClean="0"/>
              <a:t> Show the cause-effect relationship between them</a:t>
            </a:r>
          </a:p>
          <a:p>
            <a:pPr algn="just" eaLnBrk="1" hangingPunct="1">
              <a:buNone/>
            </a:pPr>
            <a:r>
              <a:rPr lang="el-GR" sz="1900" dirty="0" smtClean="0"/>
              <a:t> </a:t>
            </a:r>
            <a:endParaRPr lang="en-US" sz="1900" dirty="0" smtClean="0"/>
          </a:p>
          <a:p>
            <a:pPr algn="just" eaLnBrk="1" hangingPunct="1"/>
            <a:r>
              <a:rPr lang="en-US" sz="1900" dirty="0" smtClean="0"/>
              <a:t>W: Interrelationship between two nodes:</a:t>
            </a:r>
            <a:endParaRPr lang="el-GR" sz="1900" dirty="0" smtClean="0"/>
          </a:p>
          <a:p>
            <a:pPr marL="1314450" lvl="2" indent="-514350" algn="just" eaLnBrk="1" hangingPunct="1">
              <a:buFont typeface="Wingdings" pitchFamily="2" charset="2"/>
              <a:buChar char="Ø"/>
            </a:pPr>
            <a:r>
              <a:rPr lang="en-US" sz="1900" dirty="0" smtClean="0"/>
              <a:t>W</a:t>
            </a:r>
            <a:r>
              <a:rPr lang="en-US" sz="1900" dirty="0" smtClean="0">
                <a:latin typeface="+mj-lt"/>
              </a:rPr>
              <a:t>&gt;0</a:t>
            </a:r>
            <a:r>
              <a:rPr lang="en-US" sz="1900" dirty="0" smtClean="0"/>
              <a:t> positive causality</a:t>
            </a:r>
            <a:r>
              <a:rPr lang="el-GR" sz="1900" dirty="0" smtClean="0"/>
              <a:t>       </a:t>
            </a:r>
          </a:p>
          <a:p>
            <a:pPr marL="1314450" lvl="2" indent="-514350" algn="just" eaLnBrk="1" hangingPunct="1">
              <a:buFont typeface="Wingdings" pitchFamily="2" charset="2"/>
              <a:buChar char="Ø"/>
            </a:pPr>
            <a:r>
              <a:rPr lang="el-GR" sz="1900" dirty="0" smtClean="0"/>
              <a:t> </a:t>
            </a:r>
            <a:r>
              <a:rPr lang="en-US" sz="1900" dirty="0" smtClean="0"/>
              <a:t>W</a:t>
            </a:r>
            <a:r>
              <a:rPr lang="en-US" sz="1900" dirty="0" smtClean="0">
                <a:latin typeface="+mj-lt"/>
              </a:rPr>
              <a:t>&lt;0</a:t>
            </a:r>
            <a:r>
              <a:rPr lang="en-US" sz="1900" dirty="0" smtClean="0"/>
              <a:t> negative causality</a:t>
            </a:r>
            <a:endParaRPr lang="el-GR" sz="1900" dirty="0" smtClean="0"/>
          </a:p>
          <a:p>
            <a:pPr marL="1314450" lvl="2" indent="-514350" algn="just" eaLnBrk="1" hangingPunct="1">
              <a:buFont typeface="Wingdings" pitchFamily="2" charset="2"/>
              <a:buChar char="Ø"/>
            </a:pPr>
            <a:r>
              <a:rPr lang="en-US" sz="1900" dirty="0" smtClean="0"/>
              <a:t>W</a:t>
            </a:r>
            <a:r>
              <a:rPr lang="en-US" sz="1900" dirty="0" smtClean="0">
                <a:latin typeface="+mj-lt"/>
              </a:rPr>
              <a:t>=0 </a:t>
            </a:r>
            <a:r>
              <a:rPr lang="en-US" sz="1900" dirty="0" smtClean="0"/>
              <a:t>no relationship</a:t>
            </a:r>
            <a:endParaRPr lang="el-GR" sz="1900" dirty="0" smtClean="0"/>
          </a:p>
        </p:txBody>
      </p:sp>
      <p:pic>
        <p:nvPicPr>
          <p:cNvPr id="22531" name="Content Placeholder 15" descr="Χωρίς τίτλο.png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duotone>
              <a:prstClr val="black"/>
              <a:schemeClr val="bg1">
                <a:lumMod val="95000"/>
                <a:alpha val="0"/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4643438" y="2420938"/>
            <a:ext cx="4038600" cy="29527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43E8A-2C47-4AC2-B913-FF2D1574D2C7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Types Of Concepts</a:t>
            </a:r>
            <a:endParaRPr lang="el-GR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l-GR" altLang="el-GR" sz="2800" dirty="0" smtClean="0">
                <a:latin typeface="Times New Roman" pitchFamily="18" charset="0"/>
              </a:rPr>
              <a:t>In Decision-Making Systems the Fuzzy Cognitive Maps consist of two different types of concepts: </a:t>
            </a:r>
          </a:p>
          <a:p>
            <a:pPr lvl="1" algn="just"/>
            <a:r>
              <a:rPr lang="el-GR" altLang="el-GR" sz="2800" dirty="0" smtClean="0">
                <a:latin typeface="Times New Roman" pitchFamily="18" charset="0"/>
              </a:rPr>
              <a:t> the </a:t>
            </a:r>
            <a:r>
              <a:rPr lang="el-GR" altLang="el-GR" sz="2800" i="1" dirty="0" smtClean="0">
                <a:latin typeface="Times New Roman" pitchFamily="18" charset="0"/>
              </a:rPr>
              <a:t>n</a:t>
            </a:r>
            <a:r>
              <a:rPr lang="el-GR" altLang="el-GR" sz="2800" dirty="0" smtClean="0">
                <a:latin typeface="Times New Roman" pitchFamily="18" charset="0"/>
              </a:rPr>
              <a:t> decision-concepts </a:t>
            </a:r>
          </a:p>
          <a:p>
            <a:pPr lvl="1" algn="just"/>
            <a:r>
              <a:rPr lang="el-GR" altLang="el-GR" sz="2800" dirty="0" smtClean="0">
                <a:latin typeface="Times New Roman" pitchFamily="18" charset="0"/>
              </a:rPr>
              <a:t> the </a:t>
            </a:r>
            <a:r>
              <a:rPr lang="el-GR" altLang="el-GR" sz="2800" i="1" dirty="0" smtClean="0">
                <a:latin typeface="Times New Roman" pitchFamily="18" charset="0"/>
              </a:rPr>
              <a:t>m</a:t>
            </a:r>
            <a:r>
              <a:rPr lang="el-GR" altLang="el-GR" sz="2800" dirty="0" smtClean="0">
                <a:latin typeface="Times New Roman" pitchFamily="18" charset="0"/>
              </a:rPr>
              <a:t> factor-concepts</a:t>
            </a:r>
          </a:p>
          <a:p>
            <a:pPr lvl="1" algn="just">
              <a:buNone/>
            </a:pPr>
            <a:endParaRPr lang="el-GR" altLang="el-GR" sz="2800" dirty="0" smtClean="0">
              <a:latin typeface="Times New Roman" pitchFamily="18" charset="0"/>
            </a:endParaRPr>
          </a:p>
          <a:p>
            <a:pPr algn="just"/>
            <a:r>
              <a:rPr lang="el-GR" altLang="el-GR" sz="2800" dirty="0" smtClean="0">
                <a:latin typeface="Times New Roman" pitchFamily="18" charset="0"/>
              </a:rPr>
              <a:t>The factor-concepts can be considered as inputs whereas the decision-concepts as outputs</a:t>
            </a:r>
            <a:endParaRPr lang="el-GR" altLang="el-GR" sz="2800" dirty="0" smtClean="0"/>
          </a:p>
          <a:p>
            <a:pPr algn="just"/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14F5AAB-EE90-4D30-B965-0DCC4CC5956E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1581</TotalTime>
  <Words>678</Words>
  <Application>Microsoft Office PowerPoint</Application>
  <PresentationFormat>On-screen Show (4:3)</PresentationFormat>
  <Paragraphs>174</Paragraphs>
  <Slides>21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Oriel</vt:lpstr>
      <vt:lpstr>Modeling Health Diseases using Competitive Fuzzy Cognitive Maps </vt:lpstr>
      <vt:lpstr>Outline</vt:lpstr>
      <vt:lpstr>Aim</vt:lpstr>
      <vt:lpstr>Decision Support System (DSS)</vt:lpstr>
      <vt:lpstr>Problems in medical decision support systems</vt:lpstr>
      <vt:lpstr>Solution</vt:lpstr>
      <vt:lpstr>Fuzzy Cognitive Maps (FCM) (1/2)</vt:lpstr>
      <vt:lpstr>Fuzzy Cognitive Maps (2/2)</vt:lpstr>
      <vt:lpstr>Types Of Concepts</vt:lpstr>
      <vt:lpstr>Case Based Reasoning (cbr)</vt:lpstr>
      <vt:lpstr>Competitive Fuzzy Cognitive Maps (CFCM)</vt:lpstr>
      <vt:lpstr>A General Medical Decision Support CFCM</vt:lpstr>
      <vt:lpstr>Competitive Fuzzy Cognitive Maps for Knee Injuries </vt:lpstr>
      <vt:lpstr>Competitive Fuzzy Cognitive Maps for Knee Injuries</vt:lpstr>
      <vt:lpstr>Competitive Fuzzy Cognitive Map for Knee Injuries </vt:lpstr>
      <vt:lpstr>Linguistic Variables of the Concepts Relationships</vt:lpstr>
      <vt:lpstr>Simulation Results (1/3)</vt:lpstr>
      <vt:lpstr>Simulation Results (2/3)</vt:lpstr>
      <vt:lpstr>Simulation Results (3/3)</vt:lpstr>
      <vt:lpstr>Conclusions</vt:lpstr>
      <vt:lpstr>Thank you for your attention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Modeling Health Diseases using Competitive Fuzzy Cognitive Maps</dc:title>
  <dc:creator>user</dc:creator>
  <cp:lastModifiedBy>user</cp:lastModifiedBy>
  <cp:revision>95</cp:revision>
  <dcterms:created xsi:type="dcterms:W3CDTF">2013-09-18T22:14:38Z</dcterms:created>
  <dcterms:modified xsi:type="dcterms:W3CDTF">2013-09-29T08:27:51Z</dcterms:modified>
</cp:coreProperties>
</file>