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4" r:id="rId33"/>
    <p:sldId id="287" r:id="rId34"/>
    <p:sldId id="288" r:id="rId35"/>
    <p:sldId id="293" r:id="rId36"/>
    <p:sldId id="289" r:id="rId37"/>
    <p:sldId id="290" r:id="rId38"/>
    <p:sldId id="291" r:id="rId39"/>
    <p:sldId id="29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2"/>
  </p:normalViewPr>
  <p:slideViewPr>
    <p:cSldViewPr snapToGrid="0">
      <p:cViewPr varScale="1">
        <p:scale>
          <a:sx n="109" d="100"/>
          <a:sy n="109" d="100"/>
        </p:scale>
        <p:origin x="68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FB7B1-1F7A-4C4D-A0FF-B36481A7FFDB}" type="datetimeFigureOut">
              <a:rPr lang="el-GR" smtClean="0"/>
              <a:t>15/1/23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7B0A-E57F-2249-BB9A-690DD57A739F}" type="slidenum">
              <a:rPr lang="el-GR" smtClean="0"/>
              <a:t>‹#›</a:t>
            </a:fld>
            <a:endParaRPr lang="el-GR"/>
          </a:p>
        </p:txBody>
      </p:sp>
    </p:spTree>
    <p:extLst>
      <p:ext uri="{BB962C8B-B14F-4D97-AF65-F5344CB8AC3E}">
        <p14:creationId xmlns:p14="http://schemas.microsoft.com/office/powerpoint/2010/main" val="144520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0897B0A-E57F-2249-BB9A-690DD57A739F}" type="slidenum">
              <a:rPr lang="el-GR" smtClean="0"/>
              <a:t>31</a:t>
            </a:fld>
            <a:endParaRPr lang="el-GR"/>
          </a:p>
        </p:txBody>
      </p:sp>
    </p:spTree>
    <p:extLst>
      <p:ext uri="{BB962C8B-B14F-4D97-AF65-F5344CB8AC3E}">
        <p14:creationId xmlns:p14="http://schemas.microsoft.com/office/powerpoint/2010/main" val="3451466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9FE8131-8F28-9B4B-A50B-67ABF39D2F8F}" type="datetimeFigureOut">
              <a:rPr lang="el-GR" smtClean="0"/>
              <a:t>15/1/23</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D9D1AC4D-6A0C-4449-8CCB-76AC99269419}"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850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9FE8131-8F28-9B4B-A50B-67ABF39D2F8F}" type="datetimeFigureOut">
              <a:rPr lang="el-GR" smtClean="0"/>
              <a:t>15/1/23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9D1AC4D-6A0C-4449-8CCB-76AC99269419}" type="slidenum">
              <a:rPr lang="el-GR" smtClean="0"/>
              <a:t>‹#›</a:t>
            </a:fld>
            <a:endParaRPr lang="el-GR"/>
          </a:p>
        </p:txBody>
      </p:sp>
    </p:spTree>
    <p:extLst>
      <p:ext uri="{BB962C8B-B14F-4D97-AF65-F5344CB8AC3E}">
        <p14:creationId xmlns:p14="http://schemas.microsoft.com/office/powerpoint/2010/main" val="253997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9FE8131-8F28-9B4B-A50B-67ABF39D2F8F}" type="datetimeFigureOut">
              <a:rPr lang="el-GR" smtClean="0"/>
              <a:t>15/1/23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D1AC4D-6A0C-4449-8CCB-76AC99269419}"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29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9FE8131-8F28-9B4B-A50B-67ABF39D2F8F}" type="datetimeFigureOut">
              <a:rPr lang="el-GR" smtClean="0"/>
              <a:t>15/1/23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D1AC4D-6A0C-4449-8CCB-76AC99269419}"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7998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9FE8131-8F28-9B4B-A50B-67ABF39D2F8F}" type="datetimeFigureOut">
              <a:rPr lang="el-GR" smtClean="0"/>
              <a:t>15/1/23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D1AC4D-6A0C-4449-8CCB-76AC99269419}" type="slidenum">
              <a:rPr lang="el-GR" smtClean="0"/>
              <a:t>‹#›</a:t>
            </a:fld>
            <a:endParaRPr lang="el-GR"/>
          </a:p>
        </p:txBody>
      </p:sp>
    </p:spTree>
    <p:extLst>
      <p:ext uri="{BB962C8B-B14F-4D97-AF65-F5344CB8AC3E}">
        <p14:creationId xmlns:p14="http://schemas.microsoft.com/office/powerpoint/2010/main" val="3756386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9FE8131-8F28-9B4B-A50B-67ABF39D2F8F}" type="datetimeFigureOut">
              <a:rPr lang="el-GR" smtClean="0"/>
              <a:t>15/1/23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D1AC4D-6A0C-4449-8CCB-76AC99269419}"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71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9FE8131-8F28-9B4B-A50B-67ABF39D2F8F}" type="datetimeFigureOut">
              <a:rPr lang="el-GR" smtClean="0"/>
              <a:t>15/1/23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D1AC4D-6A0C-4449-8CCB-76AC99269419}"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4405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9FE8131-8F28-9B4B-A50B-67ABF39D2F8F}" type="datetimeFigureOut">
              <a:rPr lang="el-GR" smtClean="0"/>
              <a:t>15/1/23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D1AC4D-6A0C-4449-8CCB-76AC99269419}"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7083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9FE8131-8F28-9B4B-A50B-67ABF39D2F8F}" type="datetimeFigureOut">
              <a:rPr lang="el-GR" smtClean="0"/>
              <a:t>15/1/23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D1AC4D-6A0C-4449-8CCB-76AC99269419}"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0254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9FE8131-8F28-9B4B-A50B-67ABF39D2F8F}" type="datetimeFigureOut">
              <a:rPr lang="el-GR" smtClean="0"/>
              <a:t>15/1/23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D1AC4D-6A0C-4449-8CCB-76AC99269419}" type="slidenum">
              <a:rPr lang="el-GR" smtClean="0"/>
              <a:t>‹#›</a:t>
            </a:fld>
            <a:endParaRPr lang="el-GR"/>
          </a:p>
        </p:txBody>
      </p:sp>
    </p:spTree>
    <p:extLst>
      <p:ext uri="{BB962C8B-B14F-4D97-AF65-F5344CB8AC3E}">
        <p14:creationId xmlns:p14="http://schemas.microsoft.com/office/powerpoint/2010/main" val="114083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9FE8131-8F28-9B4B-A50B-67ABF39D2F8F}" type="datetimeFigureOut">
              <a:rPr lang="el-GR" smtClean="0"/>
              <a:t>15/1/23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D1AC4D-6A0C-4449-8CCB-76AC99269419}"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611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9FE8131-8F28-9B4B-A50B-67ABF39D2F8F}" type="datetimeFigureOut">
              <a:rPr lang="el-GR" smtClean="0"/>
              <a:t>15/1/23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9D1AC4D-6A0C-4449-8CCB-76AC99269419}" type="slidenum">
              <a:rPr lang="el-GR" smtClean="0"/>
              <a:t>‹#›</a:t>
            </a:fld>
            <a:endParaRPr lang="el-GR"/>
          </a:p>
        </p:txBody>
      </p:sp>
    </p:spTree>
    <p:extLst>
      <p:ext uri="{BB962C8B-B14F-4D97-AF65-F5344CB8AC3E}">
        <p14:creationId xmlns:p14="http://schemas.microsoft.com/office/powerpoint/2010/main" val="126600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9FE8131-8F28-9B4B-A50B-67ABF39D2F8F}" type="datetimeFigureOut">
              <a:rPr lang="el-GR" smtClean="0"/>
              <a:t>15/1/23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9D1AC4D-6A0C-4449-8CCB-76AC99269419}"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02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9FE8131-8F28-9B4B-A50B-67ABF39D2F8F}" type="datetimeFigureOut">
              <a:rPr lang="el-GR" smtClean="0"/>
              <a:t>15/1/23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9D1AC4D-6A0C-4449-8CCB-76AC99269419}"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030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E8131-8F28-9B4B-A50B-67ABF39D2F8F}" type="datetimeFigureOut">
              <a:rPr lang="el-GR" smtClean="0"/>
              <a:t>15/1/23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9D1AC4D-6A0C-4449-8CCB-76AC99269419}" type="slidenum">
              <a:rPr lang="el-GR" smtClean="0"/>
              <a:t>‹#›</a:t>
            </a:fld>
            <a:endParaRPr lang="el-GR"/>
          </a:p>
        </p:txBody>
      </p:sp>
    </p:spTree>
    <p:extLst>
      <p:ext uri="{BB962C8B-B14F-4D97-AF65-F5344CB8AC3E}">
        <p14:creationId xmlns:p14="http://schemas.microsoft.com/office/powerpoint/2010/main" val="292819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9FE8131-8F28-9B4B-A50B-67ABF39D2F8F}" type="datetimeFigureOut">
              <a:rPr lang="el-GR" smtClean="0"/>
              <a:t>15/1/23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9D1AC4D-6A0C-4449-8CCB-76AC99269419}"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4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9FE8131-8F28-9B4B-A50B-67ABF39D2F8F}" type="datetimeFigureOut">
              <a:rPr lang="el-GR" smtClean="0"/>
              <a:t>15/1/23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9D1AC4D-6A0C-4449-8CCB-76AC99269419}" type="slidenum">
              <a:rPr lang="el-GR" smtClean="0"/>
              <a:t>‹#›</a:t>
            </a:fld>
            <a:endParaRPr lang="el-GR"/>
          </a:p>
        </p:txBody>
      </p:sp>
    </p:spTree>
    <p:extLst>
      <p:ext uri="{BB962C8B-B14F-4D97-AF65-F5344CB8AC3E}">
        <p14:creationId xmlns:p14="http://schemas.microsoft.com/office/powerpoint/2010/main" val="410921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FE8131-8F28-9B4B-A50B-67ABF39D2F8F}" type="datetimeFigureOut">
              <a:rPr lang="el-GR" smtClean="0"/>
              <a:t>15/1/23</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D1AC4D-6A0C-4449-8CCB-76AC99269419}" type="slidenum">
              <a:rPr lang="el-GR" smtClean="0"/>
              <a:t>‹#›</a:t>
            </a:fld>
            <a:endParaRPr lang="el-GR"/>
          </a:p>
        </p:txBody>
      </p:sp>
    </p:spTree>
    <p:extLst>
      <p:ext uri="{BB962C8B-B14F-4D97-AF65-F5344CB8AC3E}">
        <p14:creationId xmlns:p14="http://schemas.microsoft.com/office/powerpoint/2010/main" val="1870658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C8DF24-82CF-9CDB-80EB-C20728124861}"/>
              </a:ext>
            </a:extLst>
          </p:cNvPr>
          <p:cNvSpPr>
            <a:spLocks noGrp="1"/>
          </p:cNvSpPr>
          <p:nvPr>
            <p:ph type="ctrTitle"/>
          </p:nvPr>
        </p:nvSpPr>
        <p:spPr>
          <a:xfrm>
            <a:off x="2614246" y="1570892"/>
            <a:ext cx="6893821" cy="1815773"/>
          </a:xfrm>
        </p:spPr>
        <p:txBody>
          <a:bodyPr/>
          <a:lstStyle/>
          <a:p>
            <a:r>
              <a:rPr lang="el-GR" sz="2000" dirty="0" err="1"/>
              <a:t>Αντιρατσισμός</a:t>
            </a:r>
            <a:r>
              <a:rPr lang="el-GR" sz="2000" dirty="0"/>
              <a:t>, ρευστός ρατσισμός ή </a:t>
            </a:r>
            <a:r>
              <a:rPr lang="el-GR" sz="2000" dirty="0" err="1"/>
              <a:t>εσωτερικευμένος</a:t>
            </a:r>
            <a:r>
              <a:rPr lang="el-GR" sz="2000" dirty="0"/>
              <a:t> ρατσισμός; Ανάλυση άρθρων από μεταναστευτική εφημερίδα</a:t>
            </a:r>
            <a:br>
              <a:rPr lang="en-US" sz="2000" dirty="0"/>
            </a:br>
            <a:br>
              <a:rPr lang="el-GR" sz="2000" dirty="0"/>
            </a:br>
            <a:r>
              <a:rPr lang="en-US" sz="2000" dirty="0"/>
              <a:t>A migrant’s public apology as an instance of internalized racism: A Greek case study </a:t>
            </a:r>
            <a:br>
              <a:rPr lang="el-GR" sz="2800" dirty="0"/>
            </a:br>
            <a:r>
              <a:rPr lang="el-GR" sz="1800" dirty="0"/>
              <a:t>Αργύρης </a:t>
            </a:r>
            <a:r>
              <a:rPr lang="el-GR" sz="1800" dirty="0" err="1"/>
              <a:t>Αρχάκης</a:t>
            </a:r>
            <a:r>
              <a:rPr lang="el-GR" sz="1800" dirty="0"/>
              <a:t> &amp; Βίλλυ Τσάκωνα </a:t>
            </a:r>
            <a:endParaRPr lang="el-GR" sz="2800" dirty="0"/>
          </a:p>
        </p:txBody>
      </p:sp>
      <p:sp>
        <p:nvSpPr>
          <p:cNvPr id="3" name="Υπότιτλος 2">
            <a:extLst>
              <a:ext uri="{FF2B5EF4-FFF2-40B4-BE49-F238E27FC236}">
                <a16:creationId xmlns:a16="http://schemas.microsoft.com/office/drawing/2014/main" id="{B097A54E-8D07-90F1-AA4A-7B7EEE280029}"/>
              </a:ext>
            </a:extLst>
          </p:cNvPr>
          <p:cNvSpPr>
            <a:spLocks noGrp="1"/>
          </p:cNvSpPr>
          <p:nvPr>
            <p:ph type="subTitle" idx="1"/>
          </p:nvPr>
        </p:nvSpPr>
        <p:spPr>
          <a:xfrm>
            <a:off x="2508738" y="3774831"/>
            <a:ext cx="7268308" cy="1426307"/>
          </a:xfrm>
        </p:spPr>
        <p:txBody>
          <a:bodyPr>
            <a:noAutofit/>
          </a:bodyPr>
          <a:lstStyle/>
          <a:p>
            <a:r>
              <a:rPr lang="el-GR" sz="1600" dirty="0"/>
              <a:t>Π.Μ.Σ. «Γλωσσολογία: Γλώσσα και Επικοινωνία»</a:t>
            </a:r>
          </a:p>
          <a:p>
            <a:r>
              <a:rPr lang="el-GR" sz="1600" dirty="0"/>
              <a:t>Εφαρμοσμένη Γλωσσολογία: Μεταναστευτικές ταυτότητες και κριτική γλωσσική εκπαίδευση</a:t>
            </a:r>
          </a:p>
          <a:p>
            <a:r>
              <a:rPr lang="el-GR" sz="1600" dirty="0"/>
              <a:t>Φωτεινή Καλαφάτη (1061948) </a:t>
            </a:r>
          </a:p>
          <a:p>
            <a:r>
              <a:rPr lang="el-GR" sz="1600" dirty="0"/>
              <a:t>Διδάσκων: </a:t>
            </a:r>
            <a:r>
              <a:rPr lang="el-GR" sz="1600" dirty="0" err="1"/>
              <a:t>Καθ</a:t>
            </a:r>
            <a:r>
              <a:rPr lang="el-GR" sz="1600" dirty="0"/>
              <a:t>. κ. Α. </a:t>
            </a:r>
            <a:r>
              <a:rPr lang="el-GR" sz="1600" dirty="0" err="1"/>
              <a:t>Αρχάκης</a:t>
            </a:r>
            <a:endParaRPr lang="el-GR" sz="1600" dirty="0"/>
          </a:p>
        </p:txBody>
      </p:sp>
    </p:spTree>
    <p:extLst>
      <p:ext uri="{BB962C8B-B14F-4D97-AF65-F5344CB8AC3E}">
        <p14:creationId xmlns:p14="http://schemas.microsoft.com/office/powerpoint/2010/main" val="2456624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A129A-7CCE-2A52-C7FA-8A10E5039E7B}"/>
              </a:ext>
            </a:extLst>
          </p:cNvPr>
          <p:cNvSpPr>
            <a:spLocks noGrp="1"/>
          </p:cNvSpPr>
          <p:nvPr>
            <p:ph type="title"/>
          </p:nvPr>
        </p:nvSpPr>
        <p:spPr/>
        <p:txBody>
          <a:bodyPr>
            <a:normAutofit fontScale="90000"/>
          </a:bodyPr>
          <a:lstStyle/>
          <a:p>
            <a:r>
              <a:rPr lang="el-GR" dirty="0" err="1"/>
              <a:t>Μακρο</a:t>
            </a:r>
            <a:r>
              <a:rPr lang="el-GR" dirty="0"/>
              <a:t>-επίπεδο: η απόκρυψη και η εσωτερίκευση του </a:t>
            </a:r>
            <a:r>
              <a:rPr lang="el-GR" dirty="0" err="1"/>
              <a:t>εθνορατσιστικού</a:t>
            </a:r>
            <a:r>
              <a:rPr lang="el-GR" dirty="0"/>
              <a:t> λόγου </a:t>
            </a:r>
          </a:p>
        </p:txBody>
      </p:sp>
      <p:sp>
        <p:nvSpPr>
          <p:cNvPr id="3" name="Θέση περιεχομένου 2">
            <a:extLst>
              <a:ext uri="{FF2B5EF4-FFF2-40B4-BE49-F238E27FC236}">
                <a16:creationId xmlns:a16="http://schemas.microsoft.com/office/drawing/2014/main" id="{066EE87A-5060-E8D3-E030-B9097BCFF6A6}"/>
              </a:ext>
            </a:extLst>
          </p:cNvPr>
          <p:cNvSpPr>
            <a:spLocks noGrp="1"/>
          </p:cNvSpPr>
          <p:nvPr>
            <p:ph idx="1"/>
          </p:nvPr>
        </p:nvSpPr>
        <p:spPr/>
        <p:txBody>
          <a:bodyPr>
            <a:normAutofit lnSpcReduction="10000"/>
          </a:bodyPr>
          <a:lstStyle/>
          <a:p>
            <a:r>
              <a:rPr lang="el-GR" dirty="0"/>
              <a:t>Η αμφισημία και η ρευστότητα αυτή καθιστούν τον νέο ρατσισμό δύσκολα ανιχνεύσιμο, όχι μόνο από τους </a:t>
            </a:r>
            <a:r>
              <a:rPr lang="el-GR" dirty="0" err="1"/>
              <a:t>πλειονοτικούς</a:t>
            </a:r>
            <a:r>
              <a:rPr lang="el-GR" dirty="0"/>
              <a:t>, αλλά και τους μειονοτικούς. </a:t>
            </a:r>
            <a:r>
              <a:rPr lang="el-GR" dirty="0">
                <a:sym typeface="Wingdings" pitchFamily="2" charset="2"/>
              </a:rPr>
              <a:t> οι μειονοτικοί συγκροτούν συχνά την ταυτότητά τους σε αυτό το πλαίσιο. </a:t>
            </a:r>
          </a:p>
          <a:p>
            <a:r>
              <a:rPr lang="el-GR" dirty="0">
                <a:sym typeface="Wingdings" pitchFamily="2" charset="2"/>
              </a:rPr>
              <a:t>Οι μειονοτικοί υιοθετούν τις αξίες, τις νόρμες και τις ιδέες της κυρίαρχης ομάδας ακόμα και αν καταπιέζονται από αυτές  </a:t>
            </a:r>
            <a:r>
              <a:rPr lang="el-GR" b="1" dirty="0" err="1">
                <a:sym typeface="Wingdings" pitchFamily="2" charset="2"/>
              </a:rPr>
              <a:t>εσωτερικευμένος</a:t>
            </a:r>
            <a:r>
              <a:rPr lang="el-GR" b="1" dirty="0">
                <a:sym typeface="Wingdings" pitchFamily="2" charset="2"/>
              </a:rPr>
              <a:t> ρατσισμός</a:t>
            </a:r>
            <a:r>
              <a:rPr lang="el-GR" dirty="0">
                <a:sym typeface="Wingdings" pitchFamily="2" charset="2"/>
              </a:rPr>
              <a:t>. </a:t>
            </a:r>
          </a:p>
          <a:p>
            <a:r>
              <a:rPr lang="el-GR" dirty="0">
                <a:sym typeface="Wingdings" pitchFamily="2" charset="2"/>
              </a:rPr>
              <a:t>Τα συστήματα καταπίεσης απαιτούν τη συναίνεση των καταπιεσμένων. </a:t>
            </a:r>
          </a:p>
          <a:p>
            <a:r>
              <a:rPr lang="el-GR" dirty="0">
                <a:sym typeface="Wingdings" pitchFamily="2" charset="2"/>
              </a:rPr>
              <a:t>Αυτοί/</a:t>
            </a:r>
            <a:r>
              <a:rPr lang="el-GR" dirty="0" err="1">
                <a:sym typeface="Wingdings" pitchFamily="2" charset="2"/>
              </a:rPr>
              <a:t>ές</a:t>
            </a:r>
            <a:r>
              <a:rPr lang="el-GR" dirty="0">
                <a:sym typeface="Wingdings" pitchFamily="2" charset="2"/>
              </a:rPr>
              <a:t> μετατρέπονται σε «κατάλληλοι/</a:t>
            </a:r>
            <a:r>
              <a:rPr lang="el-GR" dirty="0" err="1">
                <a:sym typeface="Wingdings" pitchFamily="2" charset="2"/>
              </a:rPr>
              <a:t>ες</a:t>
            </a:r>
            <a:r>
              <a:rPr lang="el-GR" dirty="0">
                <a:sym typeface="Wingdings" pitchFamily="2" charset="2"/>
              </a:rPr>
              <a:t> Άλλοι/</a:t>
            </a:r>
            <a:r>
              <a:rPr lang="el-GR" dirty="0" err="1">
                <a:sym typeface="Wingdings" pitchFamily="2" charset="2"/>
              </a:rPr>
              <a:t>ες</a:t>
            </a:r>
            <a:r>
              <a:rPr lang="el-GR" dirty="0">
                <a:sym typeface="Wingdings" pitchFamily="2" charset="2"/>
              </a:rPr>
              <a:t>» (</a:t>
            </a:r>
            <a:r>
              <a:rPr lang="en-US">
                <a:sym typeface="Wingdings" pitchFamily="2" charset="2"/>
              </a:rPr>
              <a:t>Barsky)</a:t>
            </a:r>
            <a:endParaRPr lang="el-GR" dirty="0"/>
          </a:p>
        </p:txBody>
      </p:sp>
    </p:spTree>
    <p:extLst>
      <p:ext uri="{BB962C8B-B14F-4D97-AF65-F5344CB8AC3E}">
        <p14:creationId xmlns:p14="http://schemas.microsoft.com/office/powerpoint/2010/main" val="149300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14FACC-E60B-F134-1F05-CEBD8E818210}"/>
              </a:ext>
            </a:extLst>
          </p:cNvPr>
          <p:cNvSpPr>
            <a:spLocks noGrp="1"/>
          </p:cNvSpPr>
          <p:nvPr>
            <p:ph type="title"/>
          </p:nvPr>
        </p:nvSpPr>
        <p:spPr/>
        <p:txBody>
          <a:bodyPr>
            <a:normAutofit fontScale="90000"/>
          </a:bodyPr>
          <a:lstStyle/>
          <a:p>
            <a:r>
              <a:rPr lang="el-GR" dirty="0"/>
              <a:t>Ο </a:t>
            </a:r>
            <a:r>
              <a:rPr lang="el-GR" dirty="0" err="1"/>
              <a:t>εσωτερικευμένος</a:t>
            </a:r>
            <a:r>
              <a:rPr lang="el-GR" dirty="0"/>
              <a:t> ρατσισμός των μεταναστών/τριών στο ελληνικό περιβάλλον </a:t>
            </a:r>
          </a:p>
        </p:txBody>
      </p:sp>
      <p:sp>
        <p:nvSpPr>
          <p:cNvPr id="3" name="Θέση περιεχομένου 2">
            <a:extLst>
              <a:ext uri="{FF2B5EF4-FFF2-40B4-BE49-F238E27FC236}">
                <a16:creationId xmlns:a16="http://schemas.microsoft.com/office/drawing/2014/main" id="{374EE529-116B-E28E-43F2-426697540EDB}"/>
              </a:ext>
            </a:extLst>
          </p:cNvPr>
          <p:cNvSpPr>
            <a:spLocks noGrp="1"/>
          </p:cNvSpPr>
          <p:nvPr>
            <p:ph idx="1"/>
          </p:nvPr>
        </p:nvSpPr>
        <p:spPr>
          <a:xfrm>
            <a:off x="1172308" y="2592101"/>
            <a:ext cx="9929446" cy="3597684"/>
          </a:xfrm>
        </p:spPr>
        <p:txBody>
          <a:bodyPr>
            <a:normAutofit fontScale="92500"/>
          </a:bodyPr>
          <a:lstStyle/>
          <a:p>
            <a:r>
              <a:rPr lang="el-GR" dirty="0"/>
              <a:t>Ο </a:t>
            </a:r>
            <a:r>
              <a:rPr lang="el-GR" dirty="0" err="1"/>
              <a:t>εθνορατσιστικός</a:t>
            </a:r>
            <a:r>
              <a:rPr lang="el-GR" dirty="0"/>
              <a:t> λόγος, που στοχεύει στην </a:t>
            </a:r>
            <a:r>
              <a:rPr lang="el-GR" dirty="0" err="1"/>
              <a:t>ομογενοποίηση</a:t>
            </a:r>
            <a:r>
              <a:rPr lang="el-GR" dirty="0"/>
              <a:t>, έχει ως αποτέλεσμα τη συνειδητή αποφυγή του να έρθουν σε γλωσσική και πολιτισμική επαφή Έλληνες με λαούς μειονοτικών και μεταναστών. </a:t>
            </a:r>
          </a:p>
          <a:p>
            <a:r>
              <a:rPr lang="el-GR" dirty="0"/>
              <a:t>Στερεότυπα – «εικόνες ελέγχου» μέσω των ΜΜΕ: παρανομία, άνθρωποι κακής ποιότητας, εγκληματική συμπεριφορά, καταστροφή της ελληνικής οικονομίας, αύξηση της ανεργίας, υπεύθυνοι για το χαμηλό επίπεδο στην ελληνική εκπαιδευτική σκηνή. </a:t>
            </a:r>
            <a:r>
              <a:rPr lang="el-GR" dirty="0">
                <a:sym typeface="Wingdings" pitchFamily="2" charset="2"/>
              </a:rPr>
              <a:t> ανάδυση ακροδεξιών και νέο-ναζιστικών οργανώσεων</a:t>
            </a:r>
          </a:p>
          <a:p>
            <a:r>
              <a:rPr lang="el-GR" dirty="0">
                <a:sym typeface="Wingdings" pitchFamily="2" charset="2"/>
              </a:rPr>
              <a:t>Η εκπαίδευση προάγει τον </a:t>
            </a:r>
            <a:r>
              <a:rPr lang="el-GR" dirty="0" err="1">
                <a:sym typeface="Wingdings" pitchFamily="2" charset="2"/>
              </a:rPr>
              <a:t>εθνορατσιστικό</a:t>
            </a:r>
            <a:r>
              <a:rPr lang="el-GR" dirty="0">
                <a:sym typeface="Wingdings" pitchFamily="2" charset="2"/>
              </a:rPr>
              <a:t> λόγο μέσω της συστηματικής διδασκαλίας της ελληνικής γλώσσας  αποκλεισμός της γλώσσας των μεταναστών από την εκπαίδευση. </a:t>
            </a:r>
            <a:endParaRPr lang="el-GR" dirty="0"/>
          </a:p>
        </p:txBody>
      </p:sp>
    </p:spTree>
    <p:extLst>
      <p:ext uri="{BB962C8B-B14F-4D97-AF65-F5344CB8AC3E}">
        <p14:creationId xmlns:p14="http://schemas.microsoft.com/office/powerpoint/2010/main" val="135746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284A9E-B566-141F-F5AA-1B1A048F4417}"/>
              </a:ext>
            </a:extLst>
          </p:cNvPr>
          <p:cNvSpPr>
            <a:spLocks noGrp="1"/>
          </p:cNvSpPr>
          <p:nvPr>
            <p:ph type="title"/>
          </p:nvPr>
        </p:nvSpPr>
        <p:spPr/>
        <p:txBody>
          <a:bodyPr>
            <a:normAutofit fontScale="90000"/>
          </a:bodyPr>
          <a:lstStyle/>
          <a:p>
            <a:r>
              <a:rPr lang="el-GR" dirty="0"/>
              <a:t>Ο </a:t>
            </a:r>
            <a:r>
              <a:rPr lang="el-GR" dirty="0" err="1"/>
              <a:t>εσωτερικευμένος</a:t>
            </a:r>
            <a:r>
              <a:rPr lang="el-GR" dirty="0"/>
              <a:t> ρατσισμός των μεταναστών/τριών στο ελληνικό περιβάλλον </a:t>
            </a:r>
          </a:p>
        </p:txBody>
      </p:sp>
      <p:sp>
        <p:nvSpPr>
          <p:cNvPr id="3" name="Θέση περιεχομένου 2">
            <a:extLst>
              <a:ext uri="{FF2B5EF4-FFF2-40B4-BE49-F238E27FC236}">
                <a16:creationId xmlns:a16="http://schemas.microsoft.com/office/drawing/2014/main" id="{A7F5693F-4D2C-B765-2817-0EA4735F452A}"/>
              </a:ext>
            </a:extLst>
          </p:cNvPr>
          <p:cNvSpPr>
            <a:spLocks noGrp="1"/>
          </p:cNvSpPr>
          <p:nvPr>
            <p:ph idx="1"/>
          </p:nvPr>
        </p:nvSpPr>
        <p:spPr>
          <a:xfrm>
            <a:off x="1295401" y="2438401"/>
            <a:ext cx="9601196" cy="3821722"/>
          </a:xfrm>
        </p:spPr>
        <p:txBody>
          <a:bodyPr>
            <a:normAutofit fontScale="85000" lnSpcReduction="10000"/>
          </a:bodyPr>
          <a:lstStyle/>
          <a:p>
            <a:r>
              <a:rPr lang="el-GR" dirty="0"/>
              <a:t>Αποτέλεσμα: οι μετανάστες/</a:t>
            </a:r>
            <a:r>
              <a:rPr lang="el-GR" dirty="0" err="1"/>
              <a:t>τριες</a:t>
            </a:r>
            <a:r>
              <a:rPr lang="el-GR" dirty="0"/>
              <a:t> γονείς </a:t>
            </a:r>
            <a:r>
              <a:rPr lang="el-GR" b="1" dirty="0"/>
              <a:t>εσωτερικεύουν</a:t>
            </a:r>
            <a:r>
              <a:rPr lang="el-GR" dirty="0"/>
              <a:t> τον ελληνικό </a:t>
            </a:r>
            <a:r>
              <a:rPr lang="el-GR" dirty="0" err="1"/>
              <a:t>εθνορατσιστικό</a:t>
            </a:r>
            <a:r>
              <a:rPr lang="el-GR" dirty="0"/>
              <a:t> λόγο και θεωρούν την εκμάθηση της γλώσσας καταγωγής τους ως ανάγκη και όχι ως ενδεδειγμένο σχολικό αντικείμενο. </a:t>
            </a:r>
          </a:p>
          <a:p>
            <a:r>
              <a:rPr lang="el-GR" dirty="0"/>
              <a:t>Παράδειγμα: </a:t>
            </a:r>
            <a:r>
              <a:rPr lang="en-US" dirty="0"/>
              <a:t>“</a:t>
            </a:r>
            <a:r>
              <a:rPr lang="el-GR" b="0" i="0" u="none" strike="noStrike" dirty="0">
                <a:solidFill>
                  <a:srgbClr val="000000"/>
                </a:solidFill>
                <a:effectLst/>
                <a:latin typeface="+mj-lt"/>
              </a:rPr>
              <a:t>Εγώ θα διδάξω το παιδί με κάποιο τρόπο αλλά χωρίς να δημιουργώ προβλήματα ή ενόχληση στον δάσκαλο στο σχολείο. Στο σχολείο τα παιδιά δεν θα πρέπει να μιλούν αλβανικά όταν κάποιος τους μιλά ελληνικά (…) όχι να προκαλέσουμε τέτοια θέματα, εγώ θα μάθω στο παιδί (…) όχι να μιλάει και να δημιουργεί προβλήματα (…) (</a:t>
            </a:r>
            <a:r>
              <a:rPr lang="en" b="0" i="0" u="none" strike="noStrike" dirty="0" err="1">
                <a:solidFill>
                  <a:srgbClr val="000000"/>
                </a:solidFill>
                <a:effectLst/>
                <a:latin typeface="+mj-lt"/>
              </a:rPr>
              <a:t>Gkaintartzi</a:t>
            </a:r>
            <a:r>
              <a:rPr lang="en" b="0" i="0" u="none" strike="noStrike" dirty="0">
                <a:solidFill>
                  <a:srgbClr val="000000"/>
                </a:solidFill>
                <a:effectLst/>
                <a:latin typeface="+mj-lt"/>
              </a:rPr>
              <a:t> </a:t>
            </a:r>
            <a:r>
              <a:rPr lang="el-GR" b="0" i="0" u="none" strike="noStrike" dirty="0">
                <a:solidFill>
                  <a:srgbClr val="000000"/>
                </a:solidFill>
                <a:effectLst/>
                <a:latin typeface="+mj-lt"/>
              </a:rPr>
              <a:t>κ.ά. 2016: 9).</a:t>
            </a:r>
            <a:r>
              <a:rPr lang="en-US" b="0" i="0" u="none" strike="noStrike" dirty="0">
                <a:solidFill>
                  <a:srgbClr val="000000"/>
                </a:solidFill>
                <a:effectLst/>
                <a:latin typeface="+mj-lt"/>
              </a:rPr>
              <a:t>”</a:t>
            </a:r>
            <a:endParaRPr lang="el-GR" b="0" i="0" u="none" strike="noStrike" dirty="0">
              <a:solidFill>
                <a:srgbClr val="000000"/>
              </a:solidFill>
              <a:effectLst/>
              <a:latin typeface="+mj-lt"/>
            </a:endParaRPr>
          </a:p>
          <a:p>
            <a:r>
              <a:rPr lang="el-GR" dirty="0"/>
              <a:t>Απόρριψη γλωσσών καταγωγής των μεταναστών/τριών από τους/τις ίδιους/</a:t>
            </a:r>
            <a:r>
              <a:rPr lang="el-GR" dirty="0" err="1"/>
              <a:t>ιες</a:t>
            </a:r>
            <a:r>
              <a:rPr lang="el-GR" dirty="0"/>
              <a:t> τους/τις μετανάστες/</a:t>
            </a:r>
            <a:r>
              <a:rPr lang="el-GR" dirty="0" err="1"/>
              <a:t>τριες</a:t>
            </a:r>
            <a:r>
              <a:rPr lang="el-GR" dirty="0"/>
              <a:t> και χρήση της γλώσσας της χώρας υποδοχής ακόμα και στις κοινωνικές τους συναναστροφές αποκαλύπτει τον </a:t>
            </a:r>
            <a:r>
              <a:rPr lang="el-GR" dirty="0" err="1"/>
              <a:t>εσωτερικευμένο</a:t>
            </a:r>
            <a:r>
              <a:rPr lang="el-GR" dirty="0"/>
              <a:t> ρατσισμό των μεταναστών/τριών. </a:t>
            </a:r>
            <a:br>
              <a:rPr lang="el-GR" dirty="0"/>
            </a:br>
            <a:endParaRPr lang="el-GR" dirty="0"/>
          </a:p>
        </p:txBody>
      </p:sp>
    </p:spTree>
    <p:extLst>
      <p:ext uri="{BB962C8B-B14F-4D97-AF65-F5344CB8AC3E}">
        <p14:creationId xmlns:p14="http://schemas.microsoft.com/office/powerpoint/2010/main" val="337916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D60C69-3C3B-A7C4-CEF5-95DBBBC5C30F}"/>
              </a:ext>
            </a:extLst>
          </p:cNvPr>
          <p:cNvSpPr>
            <a:spLocks noGrp="1"/>
          </p:cNvSpPr>
          <p:nvPr>
            <p:ph type="title"/>
          </p:nvPr>
        </p:nvSpPr>
        <p:spPr/>
        <p:txBody>
          <a:bodyPr/>
          <a:lstStyle/>
          <a:p>
            <a:r>
              <a:rPr lang="el-GR" dirty="0" err="1"/>
              <a:t>Δεδομ</a:t>
            </a:r>
            <a:r>
              <a:rPr lang="en-US" dirty="0" err="1"/>
              <a:t>έ</a:t>
            </a:r>
            <a:r>
              <a:rPr lang="el-GR" dirty="0"/>
              <a:t>να </a:t>
            </a:r>
          </a:p>
        </p:txBody>
      </p:sp>
      <p:sp>
        <p:nvSpPr>
          <p:cNvPr id="3" name="Θέση περιεχομένου 2">
            <a:extLst>
              <a:ext uri="{FF2B5EF4-FFF2-40B4-BE49-F238E27FC236}">
                <a16:creationId xmlns:a16="http://schemas.microsoft.com/office/drawing/2014/main" id="{B5205482-23E8-BB70-2760-22ADAB77DCA4}"/>
              </a:ext>
            </a:extLst>
          </p:cNvPr>
          <p:cNvSpPr>
            <a:spLocks noGrp="1"/>
          </p:cNvSpPr>
          <p:nvPr>
            <p:ph idx="1"/>
          </p:nvPr>
        </p:nvSpPr>
        <p:spPr>
          <a:xfrm>
            <a:off x="1295401" y="2556932"/>
            <a:ext cx="9771184" cy="3515622"/>
          </a:xfrm>
        </p:spPr>
        <p:txBody>
          <a:bodyPr>
            <a:normAutofit fontScale="92500" lnSpcReduction="20000"/>
          </a:bodyPr>
          <a:lstStyle/>
          <a:p>
            <a:r>
              <a:rPr lang="el-GR" dirty="0"/>
              <a:t>Τα δύο κείμενα που αναλύονται προέρχονται από ένα σώμα κειμένων 500.000 λέξεων (βλ. </a:t>
            </a:r>
            <a:r>
              <a:rPr lang="en-US" dirty="0"/>
              <a:t>TRACE) </a:t>
            </a:r>
            <a:r>
              <a:rPr lang="el-GR" dirty="0"/>
              <a:t>και αποτελούν περιπτώσεις ρευστού ρατσισμού. </a:t>
            </a:r>
          </a:p>
          <a:p>
            <a:r>
              <a:rPr lang="el-GR" dirty="0"/>
              <a:t>Τα άρθρα προέρχονται από την πολύγλωσση εφημερίδα </a:t>
            </a:r>
            <a:r>
              <a:rPr lang="el-GR" i="1" dirty="0"/>
              <a:t>Αποδημητικά Πουλιά.</a:t>
            </a:r>
          </a:p>
          <a:p>
            <a:r>
              <a:rPr lang="el-GR" dirty="0"/>
              <a:t>Υλικό εφημερίδας: άρθρα από κυρίως νέους/</a:t>
            </a:r>
            <a:r>
              <a:rPr lang="el-GR" dirty="0" err="1"/>
              <a:t>ες</a:t>
            </a:r>
            <a:r>
              <a:rPr lang="el-GR" dirty="0"/>
              <a:t> μετανάστες/</a:t>
            </a:r>
            <a:r>
              <a:rPr lang="el-GR" dirty="0" err="1"/>
              <a:t>τριες</a:t>
            </a:r>
            <a:r>
              <a:rPr lang="el-GR" dirty="0"/>
              <a:t> που διαμένουν στο Σχιστό. </a:t>
            </a:r>
          </a:p>
          <a:p>
            <a:r>
              <a:rPr lang="el-GR" dirty="0"/>
              <a:t>Γλώσσες συγγραφής: ελληνική, αραβική, περσική, φαρσί, </a:t>
            </a:r>
            <a:r>
              <a:rPr lang="el-GR" dirty="0" err="1"/>
              <a:t>ούρντου</a:t>
            </a:r>
            <a:r>
              <a:rPr lang="el-GR" dirty="0"/>
              <a:t>. </a:t>
            </a:r>
          </a:p>
          <a:p>
            <a:r>
              <a:rPr lang="el-GR" dirty="0"/>
              <a:t>Η εφημερίδα αποτελεί παράρτημα της </a:t>
            </a:r>
            <a:r>
              <a:rPr lang="el-GR" i="1" dirty="0"/>
              <a:t>Εφημερίδας των Συντακτών </a:t>
            </a:r>
            <a:r>
              <a:rPr lang="el-GR" dirty="0"/>
              <a:t>ο πολιτικός προσανατολισμός της οποίας είναι αριστερός. </a:t>
            </a:r>
          </a:p>
          <a:p>
            <a:r>
              <a:rPr lang="el-GR" dirty="0"/>
              <a:t>Στόχος: δημιουργία και ενίσχυση σχέσεων μεταξύ μεταναστών/τριών και </a:t>
            </a:r>
            <a:r>
              <a:rPr lang="el-GR" dirty="0" err="1"/>
              <a:t>πλειονοτικού</a:t>
            </a:r>
            <a:r>
              <a:rPr lang="el-GR" dirty="0"/>
              <a:t> πληθυσμού. </a:t>
            </a:r>
          </a:p>
        </p:txBody>
      </p:sp>
    </p:spTree>
    <p:extLst>
      <p:ext uri="{BB962C8B-B14F-4D97-AF65-F5344CB8AC3E}">
        <p14:creationId xmlns:p14="http://schemas.microsoft.com/office/powerpoint/2010/main" val="367303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B4F5D2-C60E-4749-5436-732F9D2BAA81}"/>
              </a:ext>
            </a:extLst>
          </p:cNvPr>
          <p:cNvSpPr>
            <a:spLocks noGrp="1"/>
          </p:cNvSpPr>
          <p:nvPr>
            <p:ph type="title"/>
          </p:nvPr>
        </p:nvSpPr>
        <p:spPr/>
        <p:txBody>
          <a:bodyPr/>
          <a:lstStyle/>
          <a:p>
            <a:r>
              <a:rPr lang="el-GR" dirty="0"/>
              <a:t>Εργαλεία: </a:t>
            </a:r>
            <a:r>
              <a:rPr lang="el-GR" i="1" dirty="0"/>
              <a:t>πρόβλημα-λύση</a:t>
            </a:r>
            <a:r>
              <a:rPr lang="el-GR" dirty="0"/>
              <a:t> </a:t>
            </a:r>
            <a:r>
              <a:rPr lang="en-US" dirty="0" err="1"/>
              <a:t>Hoey</a:t>
            </a:r>
            <a:endParaRPr lang="el-GR" dirty="0"/>
          </a:p>
        </p:txBody>
      </p:sp>
      <p:sp>
        <p:nvSpPr>
          <p:cNvPr id="3" name="Θέση περιεχομένου 2">
            <a:extLst>
              <a:ext uri="{FF2B5EF4-FFF2-40B4-BE49-F238E27FC236}">
                <a16:creationId xmlns:a16="http://schemas.microsoft.com/office/drawing/2014/main" id="{58594A30-1F36-979C-6F5B-0655A6E3A9FB}"/>
              </a:ext>
            </a:extLst>
          </p:cNvPr>
          <p:cNvSpPr>
            <a:spLocks noGrp="1"/>
          </p:cNvSpPr>
          <p:nvPr>
            <p:ph idx="1"/>
          </p:nvPr>
        </p:nvSpPr>
        <p:spPr/>
        <p:txBody>
          <a:bodyPr>
            <a:normAutofit fontScale="92500" lnSpcReduction="10000"/>
          </a:bodyPr>
          <a:lstStyle/>
          <a:p>
            <a:r>
              <a:rPr lang="el-GR" i="1" dirty="0"/>
              <a:t>Κατάσταση</a:t>
            </a:r>
            <a:r>
              <a:rPr lang="el-GR" dirty="0"/>
              <a:t> (</a:t>
            </a:r>
            <a:r>
              <a:rPr lang="en-US" dirty="0"/>
              <a:t>situation) </a:t>
            </a:r>
            <a:r>
              <a:rPr lang="en-US" dirty="0">
                <a:sym typeface="Wingdings" pitchFamily="2" charset="2"/>
              </a:rPr>
              <a:t> </a:t>
            </a:r>
            <a:r>
              <a:rPr lang="el-GR" dirty="0">
                <a:sym typeface="Wingdings" pitchFamily="2" charset="2"/>
              </a:rPr>
              <a:t>γενική περιγραφή των περιστάσεων όπου εμφανίζεται το πρόβλημα / εντοπίζεται με την ερώτηση «ποια ήταν η κατάσταση;»</a:t>
            </a:r>
          </a:p>
          <a:p>
            <a:r>
              <a:rPr lang="el-GR" i="1" dirty="0">
                <a:sym typeface="Wingdings" pitchFamily="2" charset="2"/>
              </a:rPr>
              <a:t>Πρόβλημα</a:t>
            </a:r>
            <a:r>
              <a:rPr lang="el-GR" dirty="0">
                <a:sym typeface="Wingdings" pitchFamily="2" charset="2"/>
              </a:rPr>
              <a:t> (</a:t>
            </a:r>
            <a:r>
              <a:rPr lang="en-US" dirty="0">
                <a:sym typeface="Wingdings" pitchFamily="2" charset="2"/>
              </a:rPr>
              <a:t>problem) </a:t>
            </a:r>
            <a:r>
              <a:rPr lang="el-GR" dirty="0">
                <a:sym typeface="Wingdings" pitchFamily="2" charset="2"/>
              </a:rPr>
              <a:t> </a:t>
            </a:r>
            <a:r>
              <a:rPr lang="el-GR" dirty="0" err="1">
                <a:sym typeface="Wingdings" pitchFamily="2" charset="2"/>
              </a:rPr>
              <a:t>εντοπ</a:t>
            </a:r>
            <a:r>
              <a:rPr lang="en-US" dirty="0" err="1">
                <a:sym typeface="Wingdings" pitchFamily="2" charset="2"/>
              </a:rPr>
              <a:t>ί</a:t>
            </a:r>
            <a:r>
              <a:rPr lang="el-GR" dirty="0" err="1">
                <a:sym typeface="Wingdings" pitchFamily="2" charset="2"/>
              </a:rPr>
              <a:t>ζεται</a:t>
            </a:r>
            <a:r>
              <a:rPr lang="el-GR" dirty="0">
                <a:sym typeface="Wingdings" pitchFamily="2" charset="2"/>
              </a:rPr>
              <a:t> με την ερώτηση «τι συνέβη σε αυτή την κατάσταση;» και πλαισιώνεται με λεξικά στοιχεία που μεταφέρουν αρνητική αξιολόγηση</a:t>
            </a:r>
          </a:p>
          <a:p>
            <a:r>
              <a:rPr lang="el-GR" i="1" dirty="0">
                <a:sym typeface="Wingdings" pitchFamily="2" charset="2"/>
              </a:rPr>
              <a:t>Απάντηση</a:t>
            </a:r>
            <a:r>
              <a:rPr lang="el-GR" dirty="0">
                <a:sym typeface="Wingdings" pitchFamily="2" charset="2"/>
              </a:rPr>
              <a:t> (</a:t>
            </a:r>
            <a:r>
              <a:rPr lang="en-US" dirty="0">
                <a:sym typeface="Wingdings" pitchFamily="2" charset="2"/>
              </a:rPr>
              <a:t>response)  </a:t>
            </a:r>
            <a:r>
              <a:rPr lang="el-GR" dirty="0">
                <a:sym typeface="Wingdings" pitchFamily="2" charset="2"/>
              </a:rPr>
              <a:t>προσπάθεια για λύση στο πρόβλημα / εντοπίζεται με την ερώτηση «τι έκανε ο/η Χ σε σχέση με αυτό;»</a:t>
            </a:r>
          </a:p>
          <a:p>
            <a:r>
              <a:rPr lang="el-GR" i="1" dirty="0">
                <a:sym typeface="Wingdings" pitchFamily="2" charset="2"/>
              </a:rPr>
              <a:t>Αξιολόγηση</a:t>
            </a:r>
            <a:r>
              <a:rPr lang="el-GR" dirty="0">
                <a:sym typeface="Wingdings" pitchFamily="2" charset="2"/>
              </a:rPr>
              <a:t> (</a:t>
            </a:r>
            <a:r>
              <a:rPr lang="en-US" dirty="0">
                <a:sym typeface="Wingdings" pitchFamily="2" charset="2"/>
              </a:rPr>
              <a:t>evaluation)  </a:t>
            </a:r>
            <a:r>
              <a:rPr lang="el-GR" dirty="0">
                <a:sym typeface="Wingdings" pitchFamily="2" charset="2"/>
              </a:rPr>
              <a:t>θετική ή αρνητική / εντοπίζεται με ερωτήσεις όπως «ποιο ήταν το αποτέλεσμα;», «πόσο επιτυχής ήταν η προτεινόμενη απάντηση;». </a:t>
            </a:r>
            <a:endParaRPr lang="el-GR" dirty="0"/>
          </a:p>
        </p:txBody>
      </p:sp>
    </p:spTree>
    <p:extLst>
      <p:ext uri="{BB962C8B-B14F-4D97-AF65-F5344CB8AC3E}">
        <p14:creationId xmlns:p14="http://schemas.microsoft.com/office/powerpoint/2010/main" val="2292910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0F3D0A-4336-1EB2-3230-0E9655A25324}"/>
              </a:ext>
            </a:extLst>
          </p:cNvPr>
          <p:cNvSpPr>
            <a:spLocks noGrp="1"/>
          </p:cNvSpPr>
          <p:nvPr>
            <p:ph type="title"/>
          </p:nvPr>
        </p:nvSpPr>
        <p:spPr/>
        <p:txBody>
          <a:bodyPr>
            <a:normAutofit fontScale="90000"/>
          </a:bodyPr>
          <a:lstStyle/>
          <a:p>
            <a:r>
              <a:rPr lang="el-GR" dirty="0"/>
              <a:t>Το σχήμα </a:t>
            </a:r>
            <a:r>
              <a:rPr lang="el-GR" i="1" dirty="0"/>
              <a:t>πρόβλημα-λύση</a:t>
            </a:r>
            <a:r>
              <a:rPr lang="el-GR" dirty="0"/>
              <a:t> στο άρθρο «Ακατανόητες φωνές» της </a:t>
            </a:r>
            <a:r>
              <a:rPr lang="el-GR" dirty="0" err="1"/>
              <a:t>Μαντινά</a:t>
            </a:r>
            <a:r>
              <a:rPr lang="el-GR" dirty="0"/>
              <a:t> </a:t>
            </a:r>
            <a:r>
              <a:rPr lang="el-GR" dirty="0" err="1"/>
              <a:t>Ζαφαρί</a:t>
            </a:r>
            <a:r>
              <a:rPr lang="el-GR" dirty="0"/>
              <a:t> </a:t>
            </a:r>
          </a:p>
        </p:txBody>
      </p:sp>
      <p:sp>
        <p:nvSpPr>
          <p:cNvPr id="3" name="Θέση περιεχομένου 2">
            <a:extLst>
              <a:ext uri="{FF2B5EF4-FFF2-40B4-BE49-F238E27FC236}">
                <a16:creationId xmlns:a16="http://schemas.microsoft.com/office/drawing/2014/main" id="{2B5A4896-BDD2-7652-A773-61149707EA46}"/>
              </a:ext>
            </a:extLst>
          </p:cNvPr>
          <p:cNvSpPr>
            <a:spLocks noGrp="1"/>
          </p:cNvSpPr>
          <p:nvPr>
            <p:ph idx="1"/>
          </p:nvPr>
        </p:nvSpPr>
        <p:spPr/>
        <p:txBody>
          <a:bodyPr/>
          <a:lstStyle/>
          <a:p>
            <a:r>
              <a:rPr lang="el-GR" dirty="0"/>
              <a:t>Το άρθρο ανήκει στην κατηγορία των </a:t>
            </a:r>
            <a:r>
              <a:rPr lang="el-GR" dirty="0" err="1"/>
              <a:t>επιχειρηματολογικών</a:t>
            </a:r>
            <a:r>
              <a:rPr lang="el-GR" dirty="0"/>
              <a:t> κειμένων</a:t>
            </a:r>
          </a:p>
          <a:p>
            <a:r>
              <a:rPr lang="el-GR" dirty="0"/>
              <a:t>Η </a:t>
            </a:r>
            <a:r>
              <a:rPr lang="el-GR" dirty="0" err="1"/>
              <a:t>Μαντινά</a:t>
            </a:r>
            <a:r>
              <a:rPr lang="el-GR" dirty="0"/>
              <a:t> </a:t>
            </a:r>
            <a:r>
              <a:rPr lang="el-GR" dirty="0" err="1"/>
              <a:t>Ζαφαρί</a:t>
            </a:r>
            <a:r>
              <a:rPr lang="el-GR" dirty="0"/>
              <a:t>, μετανάστρια συγγραφέας του άρθρου, τονίζει ότι η άγνοια της ελληνικής γλώσσας αποτελεί πρόβλημα για τους μετανάστες και, έτσι, αποδέχεται τις </a:t>
            </a:r>
            <a:r>
              <a:rPr lang="el-GR" dirty="0" err="1"/>
              <a:t>ομογενοποιητικές</a:t>
            </a:r>
            <a:r>
              <a:rPr lang="el-GR" dirty="0"/>
              <a:t> επιβολές του εθνικού λόγου. </a:t>
            </a:r>
          </a:p>
          <a:p>
            <a:r>
              <a:rPr lang="el-GR" dirty="0"/>
              <a:t>Επανάληψη τρεις φορές του σχήματος </a:t>
            </a:r>
            <a:r>
              <a:rPr lang="el-GR" i="1" dirty="0"/>
              <a:t>πρόβλημα-λύση</a:t>
            </a:r>
            <a:r>
              <a:rPr lang="el-GR" dirty="0"/>
              <a:t> </a:t>
            </a:r>
            <a:r>
              <a:rPr lang="el-GR" dirty="0">
                <a:sym typeface="Wingdings" pitchFamily="2" charset="2"/>
              </a:rPr>
              <a:t> ανάδυση τριών διαφορετικών, αλλά αλληλοσχετιζόμενων προβλημάτων</a:t>
            </a:r>
          </a:p>
          <a:p>
            <a:r>
              <a:rPr lang="el-GR" dirty="0">
                <a:sym typeface="Wingdings" pitchFamily="2" charset="2"/>
              </a:rPr>
              <a:t>Στο άρθρο αναλύονται μόνο οι 2 από τις 3 περιπτώσεις</a:t>
            </a:r>
            <a:endParaRPr lang="el-GR" dirty="0"/>
          </a:p>
          <a:p>
            <a:endParaRPr lang="el-GR" dirty="0"/>
          </a:p>
        </p:txBody>
      </p:sp>
    </p:spTree>
    <p:extLst>
      <p:ext uri="{BB962C8B-B14F-4D97-AF65-F5344CB8AC3E}">
        <p14:creationId xmlns:p14="http://schemas.microsoft.com/office/powerpoint/2010/main" val="2635343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EB8450-1E78-4402-5940-C39F6CB54BE4}"/>
              </a:ext>
            </a:extLst>
          </p:cNvPr>
          <p:cNvSpPr>
            <a:spLocks noGrp="1"/>
          </p:cNvSpPr>
          <p:nvPr>
            <p:ph type="title"/>
          </p:nvPr>
        </p:nvSpPr>
        <p:spPr/>
        <p:txBody>
          <a:bodyPr/>
          <a:lstStyle/>
          <a:p>
            <a:r>
              <a:rPr lang="el-GR" dirty="0"/>
              <a:t>Απόσπασμα 1 </a:t>
            </a:r>
          </a:p>
        </p:txBody>
      </p:sp>
      <p:sp>
        <p:nvSpPr>
          <p:cNvPr id="3" name="Θέση περιεχομένου 2">
            <a:extLst>
              <a:ext uri="{FF2B5EF4-FFF2-40B4-BE49-F238E27FC236}">
                <a16:creationId xmlns:a16="http://schemas.microsoft.com/office/drawing/2014/main" id="{824D8997-78FA-3327-98F4-894D51608812}"/>
              </a:ext>
            </a:extLst>
          </p:cNvPr>
          <p:cNvSpPr>
            <a:spLocks noGrp="1"/>
          </p:cNvSpPr>
          <p:nvPr>
            <p:ph idx="1"/>
          </p:nvPr>
        </p:nvSpPr>
        <p:spPr/>
        <p:txBody>
          <a:bodyPr>
            <a:normAutofit fontScale="92500" lnSpcReduction="20000"/>
          </a:bodyPr>
          <a:lstStyle/>
          <a:p>
            <a:pPr algn="just"/>
            <a:r>
              <a:rPr lang="el-GR" dirty="0">
                <a:solidFill>
                  <a:srgbClr val="000000"/>
                </a:solidFill>
                <a:latin typeface="+mj-lt"/>
              </a:rPr>
              <a:t>«</a:t>
            </a:r>
            <a:r>
              <a:rPr lang="el-GR" b="1" i="0" u="none" strike="noStrike" dirty="0">
                <a:solidFill>
                  <a:srgbClr val="000000"/>
                </a:solidFill>
                <a:effectLst/>
                <a:latin typeface="+mj-lt"/>
              </a:rPr>
              <a:t>Ο άνθρωπος είναι ένα κοινωνικό ον και μία από τις πολλές του ανάγκες </a:t>
            </a:r>
            <a:br>
              <a:rPr lang="el-GR" b="1" dirty="0">
                <a:latin typeface="+mj-lt"/>
              </a:rPr>
            </a:br>
            <a:r>
              <a:rPr lang="el-GR" b="1" i="0" u="none" strike="noStrike" dirty="0">
                <a:solidFill>
                  <a:srgbClr val="000000"/>
                </a:solidFill>
                <a:effectLst/>
                <a:latin typeface="+mj-lt"/>
              </a:rPr>
              <a:t>είναι η επικοινωνία με άλλους ανθρώπους. Η γλώσσα αποτελεί το βασικό </a:t>
            </a:r>
            <a:br>
              <a:rPr lang="el-GR" b="1" dirty="0">
                <a:latin typeface="+mj-lt"/>
              </a:rPr>
            </a:br>
            <a:r>
              <a:rPr lang="el-GR" b="1" i="0" u="none" strike="noStrike" dirty="0">
                <a:solidFill>
                  <a:srgbClr val="000000"/>
                </a:solidFill>
                <a:effectLst/>
                <a:latin typeface="+mj-lt"/>
              </a:rPr>
              <a:t>μέσο αυτής της επικοινωνίας</a:t>
            </a:r>
            <a:r>
              <a:rPr lang="el-GR" b="0" i="0" u="none" strike="noStrike" dirty="0">
                <a:solidFill>
                  <a:srgbClr val="000000"/>
                </a:solidFill>
                <a:effectLst/>
                <a:latin typeface="+mj-lt"/>
              </a:rPr>
              <a:t>. </a:t>
            </a:r>
            <a:r>
              <a:rPr lang="el-GR" b="1" i="0" u="none" strike="noStrike" dirty="0">
                <a:solidFill>
                  <a:srgbClr val="FF0000"/>
                </a:solidFill>
                <a:effectLst/>
                <a:latin typeface="+mj-lt"/>
              </a:rPr>
              <a:t>Μια από τις μεγαλύτερες δυσκολίες που </a:t>
            </a:r>
            <a:br>
              <a:rPr lang="el-GR" b="1" dirty="0">
                <a:solidFill>
                  <a:srgbClr val="FF0000"/>
                </a:solidFill>
                <a:latin typeface="+mj-lt"/>
              </a:rPr>
            </a:br>
            <a:r>
              <a:rPr lang="el-GR" b="1" i="0" u="none" strike="noStrike" dirty="0">
                <a:solidFill>
                  <a:srgbClr val="FF0000"/>
                </a:solidFill>
                <a:effectLst/>
                <a:latin typeface="+mj-lt"/>
              </a:rPr>
              <a:t>αντιμετωπίζουν οι μετανάστες στην επικοινωνία τους με τους άλλους και στην εναρμόνισή τους στο νέο τους περιβάλλον είναι η γλώσσα της νέας χώρας στην οποία βρίσκονται. Όταν εγκαταλείπεις την πατρίδα και την οικογένειά σου, τότε διακατέχεσαι από βουβές εμπειρίες και απομόνωση. Οι δυσχέρειες πολλαπλασιάζονται όταν δεν γνωρίζεις τη γλώσσα του νέου τόπου, όπου και αδυνατείς να επικοινωνήσεις, να ακούσεις και να ακουστείς.</a:t>
            </a:r>
            <a:r>
              <a:rPr lang="el-GR" b="1" i="0" u="none" strike="noStrike" dirty="0">
                <a:solidFill>
                  <a:srgbClr val="000000"/>
                </a:solidFill>
                <a:effectLst/>
                <a:latin typeface="+mj-lt"/>
              </a:rPr>
              <a:t> </a:t>
            </a:r>
            <a:r>
              <a:rPr lang="el-GR" b="1" i="0" u="sng" strike="noStrike" dirty="0">
                <a:solidFill>
                  <a:srgbClr val="00B050"/>
                </a:solidFill>
                <a:effectLst/>
                <a:latin typeface="+mj-lt"/>
              </a:rPr>
              <a:t>Ένα από τα χειρότερα συναισθήματα </a:t>
            </a:r>
            <a:r>
              <a:rPr lang="el-GR" b="1" i="0" u="none" strike="noStrike" dirty="0">
                <a:solidFill>
                  <a:srgbClr val="00B050"/>
                </a:solidFill>
                <a:effectLst/>
                <a:latin typeface="+mj-lt"/>
              </a:rPr>
              <a:t>είναι όταν, προκειμένου να επικοινωνήσεις, χρειάζεσαι και έναν «μεσάζοντα» της γλώσσας.</a:t>
            </a:r>
            <a:r>
              <a:rPr lang="el-GR" b="0" i="0" u="none" strike="noStrike" dirty="0">
                <a:solidFill>
                  <a:srgbClr val="000000"/>
                </a:solidFill>
                <a:effectLst/>
                <a:latin typeface="+mj-lt"/>
              </a:rPr>
              <a:t>»</a:t>
            </a:r>
            <a:endParaRPr lang="el-GR" dirty="0">
              <a:latin typeface="+mj-lt"/>
            </a:endParaRPr>
          </a:p>
        </p:txBody>
      </p:sp>
    </p:spTree>
    <p:extLst>
      <p:ext uri="{BB962C8B-B14F-4D97-AF65-F5344CB8AC3E}">
        <p14:creationId xmlns:p14="http://schemas.microsoft.com/office/powerpoint/2010/main" val="311908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609B8B-7DBB-BCC9-A210-8A1CF20A8296}"/>
              </a:ext>
            </a:extLst>
          </p:cNvPr>
          <p:cNvSpPr>
            <a:spLocks noGrp="1"/>
          </p:cNvSpPr>
          <p:nvPr>
            <p:ph type="title"/>
          </p:nvPr>
        </p:nvSpPr>
        <p:spPr/>
        <p:txBody>
          <a:bodyPr/>
          <a:lstStyle/>
          <a:p>
            <a:r>
              <a:rPr lang="el-GR" dirty="0"/>
              <a:t>Απόσπασμα 2 </a:t>
            </a:r>
          </a:p>
        </p:txBody>
      </p:sp>
      <p:sp>
        <p:nvSpPr>
          <p:cNvPr id="3" name="Θέση περιεχομένου 2">
            <a:extLst>
              <a:ext uri="{FF2B5EF4-FFF2-40B4-BE49-F238E27FC236}">
                <a16:creationId xmlns:a16="http://schemas.microsoft.com/office/drawing/2014/main" id="{F4A0BABB-B6B3-370D-D0F6-9209F95CBD44}"/>
              </a:ext>
            </a:extLst>
          </p:cNvPr>
          <p:cNvSpPr>
            <a:spLocks noGrp="1"/>
          </p:cNvSpPr>
          <p:nvPr>
            <p:ph idx="1"/>
          </p:nvPr>
        </p:nvSpPr>
        <p:spPr>
          <a:xfrm>
            <a:off x="1295401" y="2556932"/>
            <a:ext cx="9601196" cy="3621130"/>
          </a:xfrm>
        </p:spPr>
        <p:txBody>
          <a:bodyPr>
            <a:normAutofit fontScale="70000" lnSpcReduction="20000"/>
          </a:bodyPr>
          <a:lstStyle/>
          <a:p>
            <a:pPr algn="just"/>
            <a:r>
              <a:rPr lang="el-GR" sz="3100" b="1" i="0" u="none" strike="noStrike" dirty="0">
                <a:solidFill>
                  <a:srgbClr val="FF0000"/>
                </a:solidFill>
                <a:effectLst/>
                <a:latin typeface="+mj-lt"/>
              </a:rPr>
              <a:t>Η εκμάθηση μιας γλώσσας είναι δύσκολη διαδικασία για ανθρώπους μεγάλης ηλικίας. Σύμφωνα με το </a:t>
            </a:r>
            <a:r>
              <a:rPr lang="en" sz="3100" b="1" i="0" u="none" strike="noStrike" dirty="0">
                <a:solidFill>
                  <a:srgbClr val="FF0000"/>
                </a:solidFill>
                <a:effectLst/>
                <a:latin typeface="+mj-lt"/>
              </a:rPr>
              <a:t>Explorer Express </a:t>
            </a:r>
            <a:r>
              <a:rPr lang="el-GR" sz="3100" b="1" i="0" u="none" strike="noStrike" dirty="0">
                <a:solidFill>
                  <a:srgbClr val="FF0000"/>
                </a:solidFill>
                <a:effectLst/>
                <a:latin typeface="+mj-lt"/>
              </a:rPr>
              <a:t>του Διεθνούς Ινστιτούτου </a:t>
            </a:r>
            <a:r>
              <a:rPr lang="en" sz="3100" b="1" i="0" u="none" strike="noStrike" dirty="0">
                <a:solidFill>
                  <a:srgbClr val="FF0000"/>
                </a:solidFill>
                <a:effectLst/>
                <a:latin typeface="+mj-lt"/>
              </a:rPr>
              <a:t>HSBC, </a:t>
            </a:r>
            <a:r>
              <a:rPr lang="el-GR" sz="3100" b="1" i="0" u="none" strike="noStrike" dirty="0">
                <a:solidFill>
                  <a:srgbClr val="FF0000"/>
                </a:solidFill>
                <a:effectLst/>
                <a:latin typeface="+mj-lt"/>
              </a:rPr>
              <a:t>το 58% των ερωτηθέντων χαρακτήρισαν την εκμάθηση της γλώσσας ως το μεγαλύτερο εμπόδιο στην πρόοδό τους. Οι πρόσφυγες και ιδιαίτερα οι αναλφάβητοι δυσκολεύονται ακόμη περισσότερο τόσο στην εκμάθηση της γλώσσας όσο και στην εύρεση εργασίας, με επικίνδυνες προεκτάσεις. Η αγορά, η μετακίνηση μέσα στην πόλη και διάφορες δυσκολίες αποτελούν σημαντικά θέματα της καθημερινότητας</a:t>
            </a:r>
            <a:r>
              <a:rPr lang="el-GR" sz="3100" b="0" i="0" u="none" strike="noStrike" dirty="0">
                <a:solidFill>
                  <a:srgbClr val="000000"/>
                </a:solidFill>
                <a:effectLst/>
                <a:latin typeface="+mj-lt"/>
              </a:rPr>
              <a:t>, </a:t>
            </a:r>
            <a:r>
              <a:rPr lang="el-GR" sz="3100" b="1" i="0" u="none" strike="noStrike" dirty="0">
                <a:solidFill>
                  <a:srgbClr val="00B050"/>
                </a:solidFill>
                <a:effectLst/>
                <a:latin typeface="+mj-lt"/>
              </a:rPr>
              <a:t>τα οποία πιθανότατα επιλύονται βραχυπρόθεσμα με τη βοήθεια των άλλων, αλλά </a:t>
            </a:r>
            <a:r>
              <a:rPr lang="el-GR" sz="3100" b="1" i="0" u="sng" strike="noStrike" dirty="0">
                <a:solidFill>
                  <a:srgbClr val="00B050"/>
                </a:solidFill>
                <a:effectLst/>
                <a:latin typeface="+mj-lt"/>
              </a:rPr>
              <a:t>μακροπρόθεσμα πρέπει να αντιμετωπίζονται ατομικά, γεγονός που απαιτεί την εκμάθηση της γλώσσας</a:t>
            </a:r>
            <a:r>
              <a:rPr lang="el-GR" sz="3100" b="0" i="0" u="none" strike="noStrike" dirty="0">
                <a:solidFill>
                  <a:srgbClr val="000000"/>
                </a:solidFill>
                <a:effectLst/>
                <a:latin typeface="+mj-lt"/>
              </a:rPr>
              <a:t>.</a:t>
            </a:r>
          </a:p>
          <a:p>
            <a:pPr marL="0" indent="0" algn="just">
              <a:buNone/>
            </a:pPr>
            <a:r>
              <a:rPr lang="el-GR" sz="2000" b="0" i="0" u="none" strike="noStrike" dirty="0">
                <a:solidFill>
                  <a:srgbClr val="000000"/>
                </a:solidFill>
                <a:effectLst/>
                <a:latin typeface="+mj-lt"/>
              </a:rPr>
              <a:t> </a:t>
            </a:r>
            <a:br>
              <a:rPr lang="el-GR" sz="2000" dirty="0"/>
            </a:br>
            <a:endParaRPr lang="el-GR" sz="2000" dirty="0"/>
          </a:p>
        </p:txBody>
      </p:sp>
    </p:spTree>
    <p:extLst>
      <p:ext uri="{BB962C8B-B14F-4D97-AF65-F5344CB8AC3E}">
        <p14:creationId xmlns:p14="http://schemas.microsoft.com/office/powerpoint/2010/main" val="2286608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CF5DEF-50E2-39A3-EF79-7FA229E03587}"/>
              </a:ext>
            </a:extLst>
          </p:cNvPr>
          <p:cNvSpPr>
            <a:spLocks noGrp="1"/>
          </p:cNvSpPr>
          <p:nvPr>
            <p:ph type="title"/>
          </p:nvPr>
        </p:nvSpPr>
        <p:spPr/>
        <p:txBody>
          <a:bodyPr/>
          <a:lstStyle/>
          <a:p>
            <a:r>
              <a:rPr lang="el-GR" dirty="0"/>
              <a:t>Ανάλυση </a:t>
            </a:r>
          </a:p>
        </p:txBody>
      </p:sp>
      <p:sp>
        <p:nvSpPr>
          <p:cNvPr id="3" name="Θέση περιεχομένου 2">
            <a:extLst>
              <a:ext uri="{FF2B5EF4-FFF2-40B4-BE49-F238E27FC236}">
                <a16:creationId xmlns:a16="http://schemas.microsoft.com/office/drawing/2014/main" id="{40B49EA0-0E01-7CD2-ECFF-E3B884BA6A55}"/>
              </a:ext>
            </a:extLst>
          </p:cNvPr>
          <p:cNvSpPr>
            <a:spLocks noGrp="1"/>
          </p:cNvSpPr>
          <p:nvPr>
            <p:ph idx="1"/>
          </p:nvPr>
        </p:nvSpPr>
        <p:spPr>
          <a:xfrm>
            <a:off x="1295400" y="2556931"/>
            <a:ext cx="9829799" cy="3726637"/>
          </a:xfrm>
        </p:spPr>
        <p:txBody>
          <a:bodyPr>
            <a:normAutofit fontScale="92500"/>
          </a:bodyPr>
          <a:lstStyle/>
          <a:p>
            <a:r>
              <a:rPr lang="en" sz="2000" b="1" i="0" u="none" strike="noStrike" dirty="0">
                <a:solidFill>
                  <a:srgbClr val="000000"/>
                </a:solidFill>
                <a:effectLst/>
                <a:latin typeface="+mj-lt"/>
              </a:rPr>
              <a:t>K</a:t>
            </a:r>
            <a:r>
              <a:rPr lang="el-GR" sz="2000" b="1" i="0" u="none" strike="noStrike" dirty="0" err="1">
                <a:solidFill>
                  <a:srgbClr val="000000"/>
                </a:solidFill>
                <a:effectLst/>
                <a:latin typeface="+mj-lt"/>
              </a:rPr>
              <a:t>ατάσταση</a:t>
            </a:r>
            <a:r>
              <a:rPr lang="el-GR" sz="2000" b="0" i="0" u="none" strike="noStrike" dirty="0">
                <a:solidFill>
                  <a:srgbClr val="000000"/>
                </a:solidFill>
                <a:effectLst/>
                <a:latin typeface="+mj-lt"/>
              </a:rPr>
              <a:t>: Οι άνθρωποι έχουν ανάγκη να επικοινωνούν μεταξύ τους μέσω της γλώσσας (</a:t>
            </a:r>
            <a:r>
              <a:rPr lang="el-GR" sz="2000" b="0" i="1" u="none" strike="noStrike" dirty="0">
                <a:solidFill>
                  <a:srgbClr val="000000"/>
                </a:solidFill>
                <a:effectLst/>
                <a:latin typeface="+mj-lt"/>
              </a:rPr>
              <a:t>Ο άνθρωπος είναι ένα κοινωνικό ον... μέσο αυτής της επικοινωνίας </a:t>
            </a:r>
            <a:r>
              <a:rPr lang="el-GR" sz="2000" b="0" i="0" u="none" strike="noStrike" dirty="0">
                <a:solidFill>
                  <a:srgbClr val="000000"/>
                </a:solidFill>
                <a:effectLst/>
                <a:latin typeface="+mj-lt"/>
              </a:rPr>
              <a:t>στο απόσπασμα 1). </a:t>
            </a:r>
          </a:p>
          <a:p>
            <a:r>
              <a:rPr lang="el-GR" sz="2000" b="1" i="0" u="none" strike="noStrike" dirty="0">
                <a:solidFill>
                  <a:srgbClr val="000000"/>
                </a:solidFill>
                <a:effectLst/>
                <a:latin typeface="+mj-lt"/>
              </a:rPr>
              <a:t>Πρόβλημα</a:t>
            </a:r>
            <a:r>
              <a:rPr lang="el-GR" sz="2000" b="0" i="0" u="none" strike="noStrike" dirty="0">
                <a:solidFill>
                  <a:srgbClr val="000000"/>
                </a:solidFill>
                <a:effectLst/>
                <a:latin typeface="+mj-lt"/>
              </a:rPr>
              <a:t>: Οι μετανάστες/</a:t>
            </a:r>
            <a:r>
              <a:rPr lang="el-GR" sz="2000" b="0" i="0" u="none" strike="noStrike" dirty="0" err="1">
                <a:solidFill>
                  <a:srgbClr val="000000"/>
                </a:solidFill>
                <a:effectLst/>
                <a:latin typeface="+mj-lt"/>
              </a:rPr>
              <a:t>τριες</a:t>
            </a:r>
            <a:r>
              <a:rPr lang="el-GR" sz="2000" b="0" i="0" u="none" strike="noStrike" dirty="0">
                <a:solidFill>
                  <a:srgbClr val="000000"/>
                </a:solidFill>
                <a:effectLst/>
                <a:latin typeface="+mj-lt"/>
              </a:rPr>
              <a:t> δεν μπορούν να επικοινωνήσουν στον τόπο υποδοχής τους, επειδή δεν γνωρίζουν τη γλώσσα του τόπου αυτού (</a:t>
            </a:r>
            <a:r>
              <a:rPr lang="el-GR" sz="2000" b="0" i="1" u="none" strike="noStrike" dirty="0">
                <a:solidFill>
                  <a:srgbClr val="000000"/>
                </a:solidFill>
                <a:effectLst/>
                <a:latin typeface="+mj-lt"/>
              </a:rPr>
              <a:t>Μια από τις μεγαλύτερες δυσκολίες... και να ακουστείς</a:t>
            </a:r>
            <a:r>
              <a:rPr lang="el-GR" sz="2000" b="0" i="0" u="none" strike="noStrike" dirty="0">
                <a:solidFill>
                  <a:srgbClr val="000000"/>
                </a:solidFill>
                <a:effectLst/>
                <a:latin typeface="+mj-lt"/>
              </a:rPr>
              <a:t> στο απόσπασμα 1· </a:t>
            </a:r>
            <a:r>
              <a:rPr lang="el-GR" sz="2000" b="0" i="1" u="none" strike="noStrike" dirty="0">
                <a:solidFill>
                  <a:srgbClr val="000000"/>
                </a:solidFill>
                <a:effectLst/>
                <a:latin typeface="+mj-lt"/>
              </a:rPr>
              <a:t>Η εκμάθηση μιας γλώσσας... θέματα της καθημερινότητας </a:t>
            </a:r>
            <a:r>
              <a:rPr lang="el-GR" sz="2000" b="0" i="0" u="none" strike="noStrike" dirty="0">
                <a:solidFill>
                  <a:srgbClr val="000000"/>
                </a:solidFill>
                <a:effectLst/>
                <a:latin typeface="+mj-lt"/>
              </a:rPr>
              <a:t>στο απόσπασμα 2).</a:t>
            </a:r>
          </a:p>
          <a:p>
            <a:r>
              <a:rPr lang="el-GR" sz="2000" b="1" i="0" u="none" strike="noStrike" dirty="0">
                <a:solidFill>
                  <a:srgbClr val="000000"/>
                </a:solidFill>
                <a:effectLst/>
                <a:latin typeface="+mj-lt"/>
              </a:rPr>
              <a:t>Απάντηση</a:t>
            </a:r>
            <a:r>
              <a:rPr lang="el-GR" sz="2000" b="0" i="0" u="none" strike="noStrike" dirty="0">
                <a:solidFill>
                  <a:srgbClr val="000000"/>
                </a:solidFill>
                <a:effectLst/>
                <a:latin typeface="+mj-lt"/>
              </a:rPr>
              <a:t>:</a:t>
            </a:r>
          </a:p>
          <a:p>
            <a:pPr>
              <a:buFont typeface="Wingdings" pitchFamily="2" charset="2"/>
              <a:buChar char="ü"/>
            </a:pPr>
            <a:r>
              <a:rPr lang="en" sz="2000" b="1" i="0" u="none" strike="noStrike" dirty="0">
                <a:solidFill>
                  <a:srgbClr val="000000"/>
                </a:solidFill>
                <a:effectLst/>
                <a:latin typeface="+mj-lt"/>
              </a:rPr>
              <a:t>1</a:t>
            </a:r>
            <a:r>
              <a:rPr lang="el-GR" sz="2000" b="1" i="0" u="none" strike="noStrike" dirty="0">
                <a:solidFill>
                  <a:srgbClr val="000000"/>
                </a:solidFill>
                <a:effectLst/>
                <a:latin typeface="+mj-lt"/>
              </a:rPr>
              <a:t>η</a:t>
            </a:r>
            <a:r>
              <a:rPr lang="el-GR" sz="2000" b="0" i="0" u="none" strike="noStrike" dirty="0">
                <a:solidFill>
                  <a:srgbClr val="000000"/>
                </a:solidFill>
                <a:effectLst/>
                <a:latin typeface="+mj-lt"/>
              </a:rPr>
              <a:t>: Οι μετανάστες/</a:t>
            </a:r>
            <a:r>
              <a:rPr lang="el-GR" sz="2000" b="0" i="0" u="none" strike="noStrike" dirty="0" err="1">
                <a:solidFill>
                  <a:srgbClr val="000000"/>
                </a:solidFill>
                <a:effectLst/>
                <a:latin typeface="+mj-lt"/>
              </a:rPr>
              <a:t>τριες</a:t>
            </a:r>
            <a:r>
              <a:rPr lang="el-GR" sz="2000" b="0" i="0" u="none" strike="noStrike" dirty="0">
                <a:solidFill>
                  <a:srgbClr val="000000"/>
                </a:solidFill>
                <a:effectLst/>
                <a:latin typeface="+mj-lt"/>
              </a:rPr>
              <a:t> μπορούν να βοηθηθούν από τους/τις διερμηνείς (</a:t>
            </a:r>
            <a:r>
              <a:rPr lang="el-GR" sz="2000" b="0" i="1" u="none" strike="noStrike" dirty="0">
                <a:solidFill>
                  <a:srgbClr val="000000"/>
                </a:solidFill>
                <a:effectLst/>
                <a:latin typeface="+mj-lt"/>
              </a:rPr>
              <a:t>Ένα από τα χειρότερα συναισθήματα... «μεσάζοντα» της γλώσσας </a:t>
            </a:r>
            <a:r>
              <a:rPr lang="el-GR" sz="2000" b="0" i="0" u="none" strike="noStrike" dirty="0">
                <a:solidFill>
                  <a:srgbClr val="000000"/>
                </a:solidFill>
                <a:effectLst/>
                <a:latin typeface="+mj-lt"/>
              </a:rPr>
              <a:t>στο απόσπασμα 1).</a:t>
            </a:r>
          </a:p>
          <a:p>
            <a:pPr>
              <a:buFont typeface="Wingdings" pitchFamily="2" charset="2"/>
              <a:buChar char="ü"/>
            </a:pPr>
            <a:r>
              <a:rPr lang="en" sz="2000" b="1" i="0" u="none" strike="noStrike" dirty="0">
                <a:solidFill>
                  <a:srgbClr val="000000"/>
                </a:solidFill>
                <a:effectLst/>
                <a:latin typeface="+mj-lt"/>
              </a:rPr>
              <a:t>2</a:t>
            </a:r>
            <a:r>
              <a:rPr lang="el-GR" sz="2000" b="1" i="0" u="none" strike="noStrike" dirty="0">
                <a:solidFill>
                  <a:srgbClr val="000000"/>
                </a:solidFill>
                <a:effectLst/>
                <a:latin typeface="+mj-lt"/>
              </a:rPr>
              <a:t>η</a:t>
            </a:r>
            <a:r>
              <a:rPr lang="el-GR" sz="2000" b="0" i="0" u="none" strike="noStrike" dirty="0">
                <a:solidFill>
                  <a:srgbClr val="000000"/>
                </a:solidFill>
                <a:effectLst/>
                <a:latin typeface="+mj-lt"/>
              </a:rPr>
              <a:t>: Οι μετανάστες/</a:t>
            </a:r>
            <a:r>
              <a:rPr lang="el-GR" sz="2000" b="0" i="0" u="none" strike="noStrike" dirty="0" err="1">
                <a:solidFill>
                  <a:srgbClr val="000000"/>
                </a:solidFill>
                <a:effectLst/>
                <a:latin typeface="+mj-lt"/>
              </a:rPr>
              <a:t>τριες</a:t>
            </a:r>
            <a:r>
              <a:rPr lang="el-GR" sz="2000" b="0" i="0" u="none" strike="noStrike" dirty="0">
                <a:solidFill>
                  <a:srgbClr val="000000"/>
                </a:solidFill>
                <a:effectLst/>
                <a:latin typeface="+mj-lt"/>
              </a:rPr>
              <a:t> πρέπει εν τέλει να μάθουν τη γλώσσα του τόπου υποδοχής (</a:t>
            </a:r>
            <a:r>
              <a:rPr lang="el-GR" sz="2000" b="0" i="1" u="none" strike="noStrike" dirty="0">
                <a:solidFill>
                  <a:srgbClr val="000000"/>
                </a:solidFill>
                <a:effectLst/>
                <a:latin typeface="+mj-lt"/>
              </a:rPr>
              <a:t>τα οποία πιθανότατα επιλύονται... την εκμάθηση της γλώσσας</a:t>
            </a:r>
            <a:r>
              <a:rPr lang="el-GR" sz="2000" b="0" i="0" u="none" strike="noStrike" dirty="0">
                <a:solidFill>
                  <a:srgbClr val="000000"/>
                </a:solidFill>
                <a:effectLst/>
                <a:latin typeface="+mj-lt"/>
              </a:rPr>
              <a:t> στο απόσπασμα 2).</a:t>
            </a:r>
            <a:br>
              <a:rPr lang="el-GR" sz="2000" dirty="0">
                <a:latin typeface="+mj-lt"/>
              </a:rPr>
            </a:br>
            <a:endParaRPr lang="el-GR" sz="800" dirty="0">
              <a:latin typeface="+mj-lt"/>
            </a:endParaRPr>
          </a:p>
        </p:txBody>
      </p:sp>
    </p:spTree>
    <p:extLst>
      <p:ext uri="{BB962C8B-B14F-4D97-AF65-F5344CB8AC3E}">
        <p14:creationId xmlns:p14="http://schemas.microsoft.com/office/powerpoint/2010/main" val="1774748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DD5A09-32A7-7B51-E77E-70D874AE7A3F}"/>
              </a:ext>
            </a:extLst>
          </p:cNvPr>
          <p:cNvSpPr>
            <a:spLocks noGrp="1"/>
          </p:cNvSpPr>
          <p:nvPr>
            <p:ph type="title"/>
          </p:nvPr>
        </p:nvSpPr>
        <p:spPr/>
        <p:txBody>
          <a:bodyPr/>
          <a:lstStyle/>
          <a:p>
            <a:r>
              <a:rPr lang="el-GR" dirty="0"/>
              <a:t>Ανάλυση </a:t>
            </a:r>
          </a:p>
        </p:txBody>
      </p:sp>
      <p:sp>
        <p:nvSpPr>
          <p:cNvPr id="3" name="Θέση περιεχομένου 2">
            <a:extLst>
              <a:ext uri="{FF2B5EF4-FFF2-40B4-BE49-F238E27FC236}">
                <a16:creationId xmlns:a16="http://schemas.microsoft.com/office/drawing/2014/main" id="{54ECEA4C-DC35-88B3-4838-C800AD3D135F}"/>
              </a:ext>
            </a:extLst>
          </p:cNvPr>
          <p:cNvSpPr>
            <a:spLocks noGrp="1"/>
          </p:cNvSpPr>
          <p:nvPr>
            <p:ph idx="1"/>
          </p:nvPr>
        </p:nvSpPr>
        <p:spPr>
          <a:xfrm>
            <a:off x="808892" y="2556931"/>
            <a:ext cx="10574215" cy="3843869"/>
          </a:xfrm>
        </p:spPr>
        <p:txBody>
          <a:bodyPr>
            <a:normAutofit fontScale="70000" lnSpcReduction="20000"/>
          </a:bodyPr>
          <a:lstStyle/>
          <a:p>
            <a:r>
              <a:rPr lang="el-GR" sz="3400" b="1" i="0" u="none" strike="noStrike" dirty="0">
                <a:solidFill>
                  <a:srgbClr val="000000"/>
                </a:solidFill>
                <a:effectLst/>
                <a:latin typeface="+mj-lt"/>
              </a:rPr>
              <a:t>Αξιολόγηση</a:t>
            </a:r>
            <a:r>
              <a:rPr lang="el-GR" sz="3400" b="0" i="0" u="none" strike="noStrike" dirty="0">
                <a:solidFill>
                  <a:srgbClr val="000000"/>
                </a:solidFill>
                <a:effectLst/>
                <a:latin typeface="+mj-lt"/>
              </a:rPr>
              <a:t>:</a:t>
            </a:r>
            <a:br>
              <a:rPr lang="el-GR" sz="3400" dirty="0">
                <a:latin typeface="+mj-lt"/>
              </a:rPr>
            </a:br>
            <a:endParaRPr lang="el-GR" sz="3400" dirty="0">
              <a:solidFill>
                <a:srgbClr val="000000"/>
              </a:solidFill>
              <a:latin typeface="+mj-lt"/>
            </a:endParaRPr>
          </a:p>
          <a:p>
            <a:pPr algn="just">
              <a:buFont typeface="Wingdings" pitchFamily="2" charset="2"/>
              <a:buChar char="ü"/>
            </a:pPr>
            <a:r>
              <a:rPr lang="el-GR" sz="3400" b="1" i="0" u="none" strike="noStrike" dirty="0">
                <a:solidFill>
                  <a:srgbClr val="000000"/>
                </a:solidFill>
                <a:effectLst/>
                <a:latin typeface="+mj-lt"/>
              </a:rPr>
              <a:t>Αρνητική στην 1η απάντηση</a:t>
            </a:r>
            <a:r>
              <a:rPr lang="el-GR" sz="3400" b="0" i="0" u="none" strike="noStrike" dirty="0">
                <a:solidFill>
                  <a:srgbClr val="000000"/>
                </a:solidFill>
                <a:effectLst/>
                <a:latin typeface="+mj-lt"/>
              </a:rPr>
              <a:t>, δηλαδή στη λύση των διερμηνέων, η οποία αποδεικνύεται ανεπαρκής και το πρόβλημα παραμένει (</a:t>
            </a:r>
            <a:r>
              <a:rPr lang="el-GR" sz="3400" b="0" i="1" u="none" strike="noStrike" dirty="0">
                <a:solidFill>
                  <a:srgbClr val="000000"/>
                </a:solidFill>
                <a:effectLst/>
                <a:latin typeface="+mj-lt"/>
              </a:rPr>
              <a:t>Ένα από τα χειρότερα συναισθήματα</a:t>
            </a:r>
            <a:r>
              <a:rPr lang="el-GR" sz="3400" b="0" i="0" u="none" strike="noStrike" dirty="0">
                <a:solidFill>
                  <a:srgbClr val="000000"/>
                </a:solidFill>
                <a:effectLst/>
                <a:latin typeface="+mj-lt"/>
              </a:rPr>
              <a:t> στο απόσπασμα 1· </a:t>
            </a:r>
            <a:r>
              <a:rPr lang="el-GR" sz="3400" b="0" i="1" u="none" strike="noStrike" dirty="0">
                <a:solidFill>
                  <a:srgbClr val="000000"/>
                </a:solidFill>
                <a:effectLst/>
                <a:latin typeface="+mj-lt"/>
              </a:rPr>
              <a:t>τα οποία πιθανότατα επιλύονται βραχυπρόθεσμα με τη βοήθεια των άλλων</a:t>
            </a:r>
            <a:r>
              <a:rPr lang="el-GR" sz="3400" b="0" i="0" u="none" strike="noStrike" dirty="0">
                <a:solidFill>
                  <a:srgbClr val="000000"/>
                </a:solidFill>
                <a:effectLst/>
                <a:latin typeface="+mj-lt"/>
              </a:rPr>
              <a:t> στο απόσπασμα 2).</a:t>
            </a:r>
          </a:p>
          <a:p>
            <a:pPr algn="just">
              <a:buFont typeface="Wingdings" pitchFamily="2" charset="2"/>
              <a:buChar char="ü"/>
            </a:pPr>
            <a:r>
              <a:rPr lang="el-GR" sz="3400" b="1" i="0" u="none" strike="noStrike" dirty="0">
                <a:solidFill>
                  <a:srgbClr val="000000"/>
                </a:solidFill>
                <a:effectLst/>
                <a:latin typeface="+mj-lt"/>
              </a:rPr>
              <a:t>Θετική στη 2η απάντηση</a:t>
            </a:r>
            <a:r>
              <a:rPr lang="el-GR" sz="3400" b="0" i="0" u="none" strike="noStrike" dirty="0">
                <a:solidFill>
                  <a:srgbClr val="000000"/>
                </a:solidFill>
                <a:effectLst/>
                <a:latin typeface="+mj-lt"/>
              </a:rPr>
              <a:t>, δηλαδή στη λύση της εκμάθησης της ελληνικής, η οποία επιλύει αποτελεσματικά και οριστικά το πρόβλημα (</a:t>
            </a:r>
            <a:r>
              <a:rPr lang="el-GR" sz="3400" b="0" i="1" u="none" strike="noStrike" dirty="0">
                <a:solidFill>
                  <a:srgbClr val="000000"/>
                </a:solidFill>
                <a:effectLst/>
                <a:latin typeface="+mj-lt"/>
              </a:rPr>
              <a:t>μακροπρόθεσμα πρέπει να αντιμετωπίζονται ατομικά, γεγονός που απαιτεί την εκμάθηση της γλώσσας</a:t>
            </a:r>
            <a:r>
              <a:rPr lang="el-GR" sz="3400" b="0" i="0" u="none" strike="noStrike" dirty="0">
                <a:solidFill>
                  <a:srgbClr val="000000"/>
                </a:solidFill>
                <a:effectLst/>
                <a:latin typeface="+mj-lt"/>
              </a:rPr>
              <a:t> στο απόσπασμα 2).</a:t>
            </a:r>
            <a:br>
              <a:rPr lang="el-GR" sz="2400" dirty="0"/>
            </a:br>
            <a:br>
              <a:rPr lang="el-GR" dirty="0"/>
            </a:br>
            <a:endParaRPr lang="el-GR" dirty="0"/>
          </a:p>
        </p:txBody>
      </p:sp>
    </p:spTree>
    <p:extLst>
      <p:ext uri="{BB962C8B-B14F-4D97-AF65-F5344CB8AC3E}">
        <p14:creationId xmlns:p14="http://schemas.microsoft.com/office/powerpoint/2010/main" val="172707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AE2889-693B-ECAE-F388-D7618ACB1F79}"/>
              </a:ext>
            </a:extLst>
          </p:cNvPr>
          <p:cNvSpPr>
            <a:spLocks noGrp="1"/>
          </p:cNvSpPr>
          <p:nvPr>
            <p:ph type="title"/>
          </p:nvPr>
        </p:nvSpPr>
        <p:spPr/>
        <p:txBody>
          <a:bodyPr/>
          <a:lstStyle/>
          <a:p>
            <a:r>
              <a:rPr lang="el-GR" dirty="0"/>
              <a:t>ΔΟΜΗ ΠΑΡΟΥΣΙΑΣΗΣ</a:t>
            </a:r>
          </a:p>
        </p:txBody>
      </p:sp>
      <p:sp>
        <p:nvSpPr>
          <p:cNvPr id="3" name="Θέση περιεχομένου 2">
            <a:extLst>
              <a:ext uri="{FF2B5EF4-FFF2-40B4-BE49-F238E27FC236}">
                <a16:creationId xmlns:a16="http://schemas.microsoft.com/office/drawing/2014/main" id="{F6CCFA65-E952-64ED-1151-FF1C56F89FCC}"/>
              </a:ext>
            </a:extLst>
          </p:cNvPr>
          <p:cNvSpPr>
            <a:spLocks noGrp="1"/>
          </p:cNvSpPr>
          <p:nvPr>
            <p:ph idx="1"/>
          </p:nvPr>
        </p:nvSpPr>
        <p:spPr/>
        <p:txBody>
          <a:bodyPr>
            <a:normAutofit fontScale="92500" lnSpcReduction="20000"/>
          </a:bodyPr>
          <a:lstStyle/>
          <a:p>
            <a:r>
              <a:rPr lang="el-GR" dirty="0"/>
              <a:t>Εισαγωγή</a:t>
            </a:r>
          </a:p>
          <a:p>
            <a:r>
              <a:rPr lang="el-GR" dirty="0"/>
              <a:t>Στόχος</a:t>
            </a:r>
          </a:p>
          <a:p>
            <a:r>
              <a:rPr lang="el-GR" dirty="0"/>
              <a:t>Δεδομένα</a:t>
            </a:r>
          </a:p>
          <a:p>
            <a:r>
              <a:rPr lang="el-GR" dirty="0"/>
              <a:t>Θεωρητικό πλαίσιο (</a:t>
            </a:r>
            <a:r>
              <a:rPr lang="el-GR" i="1" dirty="0"/>
              <a:t>πρόβλημα-λύση</a:t>
            </a:r>
            <a:r>
              <a:rPr lang="el-GR" dirty="0"/>
              <a:t> του </a:t>
            </a:r>
            <a:r>
              <a:rPr lang="en-US" dirty="0" err="1"/>
              <a:t>Hoey</a:t>
            </a:r>
            <a:r>
              <a:rPr lang="el-GR" dirty="0"/>
              <a:t>, </a:t>
            </a:r>
            <a:r>
              <a:rPr lang="el-GR" dirty="0" err="1"/>
              <a:t>κειμενικ</a:t>
            </a:r>
            <a:r>
              <a:rPr lang="en-US" dirty="0" err="1"/>
              <a:t>ό</a:t>
            </a:r>
            <a:r>
              <a:rPr lang="el-GR" dirty="0"/>
              <a:t> είδος της </a:t>
            </a:r>
            <a:r>
              <a:rPr lang="el-GR" i="1" dirty="0"/>
              <a:t>δημόσιας απολογίας</a:t>
            </a:r>
            <a:r>
              <a:rPr lang="el-GR" dirty="0"/>
              <a:t>, </a:t>
            </a:r>
            <a:r>
              <a:rPr lang="el-GR" dirty="0" err="1"/>
              <a:t>διεπιδραστική</a:t>
            </a:r>
            <a:r>
              <a:rPr lang="el-GR" dirty="0"/>
              <a:t> έννοια του </a:t>
            </a:r>
            <a:r>
              <a:rPr lang="el-GR" i="1" dirty="0"/>
              <a:t>προσώπου</a:t>
            </a:r>
            <a:r>
              <a:rPr lang="el-GR" dirty="0"/>
              <a:t> των </a:t>
            </a:r>
            <a:r>
              <a:rPr lang="en-US" dirty="0"/>
              <a:t>Brown &amp; Levinson)</a:t>
            </a:r>
            <a:endParaRPr lang="el-GR" dirty="0"/>
          </a:p>
          <a:p>
            <a:r>
              <a:rPr lang="el-GR" dirty="0"/>
              <a:t>Εργαλεία </a:t>
            </a:r>
          </a:p>
          <a:p>
            <a:r>
              <a:rPr lang="el-GR" dirty="0"/>
              <a:t>Ανάλυση</a:t>
            </a:r>
          </a:p>
          <a:p>
            <a:r>
              <a:rPr lang="el-GR" dirty="0"/>
              <a:t>Συζήτηση και συμπεράσματα</a:t>
            </a:r>
          </a:p>
        </p:txBody>
      </p:sp>
    </p:spTree>
    <p:extLst>
      <p:ext uri="{BB962C8B-B14F-4D97-AF65-F5344CB8AC3E}">
        <p14:creationId xmlns:p14="http://schemas.microsoft.com/office/powerpoint/2010/main" val="2001101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CD0891-B0EB-E66C-6656-0961C58F3A1F}"/>
              </a:ext>
            </a:extLst>
          </p:cNvPr>
          <p:cNvSpPr>
            <a:spLocks noGrp="1"/>
          </p:cNvSpPr>
          <p:nvPr>
            <p:ph type="title"/>
          </p:nvPr>
        </p:nvSpPr>
        <p:spPr/>
        <p:txBody>
          <a:bodyPr/>
          <a:lstStyle/>
          <a:p>
            <a:r>
              <a:rPr lang="el-GR" dirty="0"/>
              <a:t>Ανάλυση </a:t>
            </a:r>
          </a:p>
        </p:txBody>
      </p:sp>
      <p:sp>
        <p:nvSpPr>
          <p:cNvPr id="3" name="Θέση περιεχομένου 2">
            <a:extLst>
              <a:ext uri="{FF2B5EF4-FFF2-40B4-BE49-F238E27FC236}">
                <a16:creationId xmlns:a16="http://schemas.microsoft.com/office/drawing/2014/main" id="{113A553F-6EB1-43A8-179C-A6B8B831F299}"/>
              </a:ext>
            </a:extLst>
          </p:cNvPr>
          <p:cNvSpPr>
            <a:spLocks noGrp="1"/>
          </p:cNvSpPr>
          <p:nvPr>
            <p:ph idx="1"/>
          </p:nvPr>
        </p:nvSpPr>
        <p:spPr/>
        <p:txBody>
          <a:bodyPr>
            <a:normAutofit fontScale="92500" lnSpcReduction="20000"/>
          </a:bodyPr>
          <a:lstStyle/>
          <a:p>
            <a:r>
              <a:rPr lang="el-GR" dirty="0"/>
              <a:t>Ως η καλύτερη λύση στα προβλήματα επικοινωνίας προτείνεται από τη συγγραφέα η εκμάθηση της ελληνικής γλώσσας. </a:t>
            </a:r>
          </a:p>
          <a:p>
            <a:r>
              <a:rPr lang="el-GR" dirty="0"/>
              <a:t>Υιοθέτηση ρατσιστικής οπτικής εθνικού λόγου: η συγγραφέας θεωρεί ότι η χρήση από τους/τις μετανάστες/</a:t>
            </a:r>
            <a:r>
              <a:rPr lang="el-GR" dirty="0" err="1"/>
              <a:t>τριες</a:t>
            </a:r>
            <a:r>
              <a:rPr lang="el-GR" dirty="0"/>
              <a:t> γλωσσών διαφορετικών από αυτή της χώρας υποδοχής αποτελεί πρόβλημα μόνο για αυτούς. </a:t>
            </a:r>
          </a:p>
          <a:p>
            <a:r>
              <a:rPr lang="el-GR" dirty="0"/>
              <a:t>Εσωτερίκευση </a:t>
            </a:r>
            <a:r>
              <a:rPr lang="el-GR" dirty="0" err="1"/>
              <a:t>εθνορατσιστικών</a:t>
            </a:r>
            <a:r>
              <a:rPr lang="el-GR" dirty="0"/>
              <a:t> αξιών</a:t>
            </a:r>
          </a:p>
          <a:p>
            <a:r>
              <a:rPr lang="el-GR" dirty="0"/>
              <a:t>Απόρριψη της πολυγλωσσίας</a:t>
            </a:r>
          </a:p>
          <a:p>
            <a:r>
              <a:rPr lang="el-GR" dirty="0"/>
              <a:t>Απαξίωση των γλωσσών καταγωγής των μεταναστών/τριών</a:t>
            </a:r>
          </a:p>
          <a:p>
            <a:r>
              <a:rPr lang="el-GR" dirty="0"/>
              <a:t>Προώθηση της ηγεμονίας της γλώσσας του τόπου υποδοχής</a:t>
            </a:r>
          </a:p>
        </p:txBody>
      </p:sp>
    </p:spTree>
    <p:extLst>
      <p:ext uri="{BB962C8B-B14F-4D97-AF65-F5344CB8AC3E}">
        <p14:creationId xmlns:p14="http://schemas.microsoft.com/office/powerpoint/2010/main" val="690359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FFAC70-F34D-9A21-01D4-B8D8AF76CA7F}"/>
              </a:ext>
            </a:extLst>
          </p:cNvPr>
          <p:cNvSpPr>
            <a:spLocks noGrp="1"/>
          </p:cNvSpPr>
          <p:nvPr>
            <p:ph type="title"/>
          </p:nvPr>
        </p:nvSpPr>
        <p:spPr/>
        <p:txBody>
          <a:bodyPr>
            <a:normAutofit fontScale="90000"/>
          </a:bodyPr>
          <a:lstStyle/>
          <a:p>
            <a:r>
              <a:rPr lang="el-GR" dirty="0"/>
              <a:t>Εργαλεία: το </a:t>
            </a:r>
            <a:r>
              <a:rPr lang="el-GR" dirty="0" err="1"/>
              <a:t>κειμενικό</a:t>
            </a:r>
            <a:r>
              <a:rPr lang="el-GR" dirty="0"/>
              <a:t> είδος της δημόσιας απολογίας</a:t>
            </a:r>
          </a:p>
        </p:txBody>
      </p:sp>
      <p:sp>
        <p:nvSpPr>
          <p:cNvPr id="3" name="Θέση περιεχομένου 2">
            <a:extLst>
              <a:ext uri="{FF2B5EF4-FFF2-40B4-BE49-F238E27FC236}">
                <a16:creationId xmlns:a16="http://schemas.microsoft.com/office/drawing/2014/main" id="{071465D5-00ED-1037-4C63-8FEB82DF698A}"/>
              </a:ext>
            </a:extLst>
          </p:cNvPr>
          <p:cNvSpPr>
            <a:spLocks noGrp="1"/>
          </p:cNvSpPr>
          <p:nvPr>
            <p:ph idx="1"/>
          </p:nvPr>
        </p:nvSpPr>
        <p:spPr/>
        <p:txBody>
          <a:bodyPr/>
          <a:lstStyle/>
          <a:p>
            <a:r>
              <a:rPr lang="el-GR" dirty="0"/>
              <a:t>Αναφορά σε παρελθοντικά γεγονότα, που προκάλεσαν βλάβη/σύγκρουση εντός μιας κοινότητας/πολλών κοινοτήτων. </a:t>
            </a:r>
          </a:p>
          <a:p>
            <a:r>
              <a:rPr lang="el-GR" dirty="0"/>
              <a:t>Ανάληψη ευθύνης από όσους απολογούνται δημοσίως</a:t>
            </a:r>
          </a:p>
          <a:p>
            <a:r>
              <a:rPr lang="el-GR" dirty="0"/>
              <a:t>Παρουσίαση του εαυτού τους ως δραστών κατακριτέων πράξεων και των αποδεκτών τους ως θύματά τους</a:t>
            </a:r>
          </a:p>
          <a:p>
            <a:r>
              <a:rPr lang="el-GR" dirty="0"/>
              <a:t>Μορφή πολιτικού λόγου</a:t>
            </a:r>
          </a:p>
        </p:txBody>
      </p:sp>
    </p:spTree>
    <p:extLst>
      <p:ext uri="{BB962C8B-B14F-4D97-AF65-F5344CB8AC3E}">
        <p14:creationId xmlns:p14="http://schemas.microsoft.com/office/powerpoint/2010/main" val="343110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CE7939-C22D-2905-3172-3AB173528717}"/>
              </a:ext>
            </a:extLst>
          </p:cNvPr>
          <p:cNvSpPr>
            <a:spLocks noGrp="1"/>
          </p:cNvSpPr>
          <p:nvPr>
            <p:ph type="title"/>
          </p:nvPr>
        </p:nvSpPr>
        <p:spPr/>
        <p:txBody>
          <a:bodyPr>
            <a:normAutofit fontScale="90000"/>
          </a:bodyPr>
          <a:lstStyle/>
          <a:p>
            <a:r>
              <a:rPr lang="el-GR" dirty="0"/>
              <a:t>Εργαλεία: το </a:t>
            </a:r>
            <a:r>
              <a:rPr lang="el-GR" dirty="0" err="1"/>
              <a:t>κειμενικό</a:t>
            </a:r>
            <a:r>
              <a:rPr lang="el-GR" dirty="0"/>
              <a:t> είδος της δημόσιας απολογίας</a:t>
            </a:r>
          </a:p>
        </p:txBody>
      </p:sp>
      <p:sp>
        <p:nvSpPr>
          <p:cNvPr id="3" name="Θέση περιεχομένου 2">
            <a:extLst>
              <a:ext uri="{FF2B5EF4-FFF2-40B4-BE49-F238E27FC236}">
                <a16:creationId xmlns:a16="http://schemas.microsoft.com/office/drawing/2014/main" id="{51D2E49D-7980-84BA-A892-0EC9A9827084}"/>
              </a:ext>
            </a:extLst>
          </p:cNvPr>
          <p:cNvSpPr>
            <a:spLocks noGrp="1"/>
          </p:cNvSpPr>
          <p:nvPr>
            <p:ph idx="1"/>
          </p:nvPr>
        </p:nvSpPr>
        <p:spPr>
          <a:xfrm>
            <a:off x="1295401" y="2556932"/>
            <a:ext cx="9601196" cy="3539068"/>
          </a:xfrm>
        </p:spPr>
        <p:txBody>
          <a:bodyPr>
            <a:normAutofit fontScale="85000" lnSpcReduction="10000"/>
          </a:bodyPr>
          <a:lstStyle/>
          <a:p>
            <a:r>
              <a:rPr lang="en-US" dirty="0"/>
              <a:t>Leech</a:t>
            </a:r>
            <a:r>
              <a:rPr lang="el-GR" dirty="0"/>
              <a:t> </a:t>
            </a:r>
            <a:r>
              <a:rPr lang="el-GR" dirty="0">
                <a:sym typeface="Wingdings" pitchFamily="2" charset="2"/>
              </a:rPr>
              <a:t></a:t>
            </a:r>
            <a:r>
              <a:rPr lang="el-GR" dirty="0"/>
              <a:t> </a:t>
            </a:r>
            <a:r>
              <a:rPr lang="el-GR" i="1" dirty="0"/>
              <a:t>κύρια απολογητική πράξη </a:t>
            </a:r>
            <a:r>
              <a:rPr lang="el-GR" dirty="0"/>
              <a:t>(συγγνώμη, με </a:t>
            </a:r>
            <a:r>
              <a:rPr lang="el-GR" dirty="0" err="1"/>
              <a:t>συγχωρείς</a:t>
            </a:r>
            <a:r>
              <a:rPr lang="el-GR" dirty="0"/>
              <a:t>, απολογούμαι κλπ.) &lt; </a:t>
            </a:r>
            <a:r>
              <a:rPr lang="el-GR" i="1" dirty="0"/>
              <a:t>περιφερειακά γεγονότα / υποστηρικτικές κινήσεις</a:t>
            </a:r>
            <a:r>
              <a:rPr lang="el-GR" dirty="0"/>
              <a:t>: παραδοχές ευθύνης, αιτιολογήσεις για την εσφαλμένη πράξη, δεσμεύσεις για αποφυγή ή και αποκατάσταση της εσφαλμένης πράξης. </a:t>
            </a:r>
          </a:p>
          <a:p>
            <a:r>
              <a:rPr lang="el-GR" b="1" dirty="0"/>
              <a:t>4 τυπικά χαρακτηριστικά του είδους</a:t>
            </a:r>
            <a:r>
              <a:rPr lang="el-GR" dirty="0"/>
              <a:t>: </a:t>
            </a:r>
          </a:p>
          <a:p>
            <a:pPr marL="0" indent="0">
              <a:buNone/>
            </a:pPr>
            <a:r>
              <a:rPr lang="el-GR" dirty="0"/>
              <a:t>1. λαμβάνει χώρα στα ΜΜΕ και διακινείται από αυτά</a:t>
            </a:r>
          </a:p>
          <a:p>
            <a:pPr marL="0" indent="0">
              <a:buNone/>
            </a:pPr>
            <a:r>
              <a:rPr lang="el-GR" dirty="0"/>
              <a:t>2. Μεγάλες ομάδες ανθρώπων</a:t>
            </a:r>
          </a:p>
          <a:p>
            <a:pPr marL="0" indent="0">
              <a:buNone/>
            </a:pPr>
            <a:r>
              <a:rPr lang="el-GR" dirty="0"/>
              <a:t>3. Όχι πάντα άμεση εμπλοκή στην εσφαλμένη πράξη, αλλά εκπροσώπηση μιας ομάδας ή ενός θεσμού υπεύθυνου για την πράξη. </a:t>
            </a:r>
          </a:p>
          <a:p>
            <a:pPr marL="0" indent="0">
              <a:buNone/>
            </a:pPr>
            <a:r>
              <a:rPr lang="el-GR" dirty="0"/>
              <a:t>4. Απαντά σε δημόσιες καταγγελίες και είναι σχεδιασμένη για να κατευνάσει τη δημόσια αγανάκτηση </a:t>
            </a:r>
          </a:p>
        </p:txBody>
      </p:sp>
    </p:spTree>
    <p:extLst>
      <p:ext uri="{BB962C8B-B14F-4D97-AF65-F5344CB8AC3E}">
        <p14:creationId xmlns:p14="http://schemas.microsoft.com/office/powerpoint/2010/main" val="380768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E311F5-4700-2383-0B33-5E1C53513C5F}"/>
              </a:ext>
            </a:extLst>
          </p:cNvPr>
          <p:cNvSpPr>
            <a:spLocks noGrp="1"/>
          </p:cNvSpPr>
          <p:nvPr>
            <p:ph type="title"/>
          </p:nvPr>
        </p:nvSpPr>
        <p:spPr/>
        <p:txBody>
          <a:bodyPr>
            <a:normAutofit fontScale="90000"/>
          </a:bodyPr>
          <a:lstStyle/>
          <a:p>
            <a:r>
              <a:rPr lang="el-GR" dirty="0"/>
              <a:t>Παράμετροι που οδηγούν στη δημιουργία μιας δημόσιας απολογίας</a:t>
            </a:r>
          </a:p>
        </p:txBody>
      </p:sp>
      <p:sp>
        <p:nvSpPr>
          <p:cNvPr id="3" name="Θέση περιεχομένου 2">
            <a:extLst>
              <a:ext uri="{FF2B5EF4-FFF2-40B4-BE49-F238E27FC236}">
                <a16:creationId xmlns:a16="http://schemas.microsoft.com/office/drawing/2014/main" id="{2A627995-8CA8-19D7-8D3E-99C29A5CF7F0}"/>
              </a:ext>
            </a:extLst>
          </p:cNvPr>
          <p:cNvSpPr>
            <a:spLocks noGrp="1"/>
          </p:cNvSpPr>
          <p:nvPr>
            <p:ph idx="1"/>
          </p:nvPr>
        </p:nvSpPr>
        <p:spPr/>
        <p:txBody>
          <a:bodyPr/>
          <a:lstStyle/>
          <a:p>
            <a:r>
              <a:rPr lang="el-GR" dirty="0"/>
              <a:t>Οι περιφερειακές/σιωπηλές ομάδες ύψωσαν τη φωνή τους και αντέδρασαν σε κακομεταχειρίσεις που είχαν υποστεί. Έτσι, οι ισχυρές ομάδες ήρθαν αντιμέτωπες με τις κατηγορίες και συχνά αναγνώρισαν την ενοχή τους. </a:t>
            </a:r>
          </a:p>
          <a:p>
            <a:r>
              <a:rPr lang="el-GR" dirty="0"/>
              <a:t>Έμφαση στην πολιτική της εμπιστοσύνης εις βάρος της ιδεολογικής πολιτικής </a:t>
            </a:r>
            <a:r>
              <a:rPr lang="el-GR" dirty="0">
                <a:sym typeface="Wingdings" pitchFamily="2" charset="2"/>
              </a:rPr>
              <a:t> οι δημόσιες απολογίες θεωρούνται δοκιμασίες αξιοπιστίας με σκοπό την αποκατάσταση της εμπιστοσύνης του κοινού. </a:t>
            </a:r>
          </a:p>
          <a:p>
            <a:r>
              <a:rPr lang="el-GR" dirty="0">
                <a:sym typeface="Wingdings" pitchFamily="2" charset="2"/>
              </a:rPr>
              <a:t>Λειτουργία δημοσιογράφων ως φορέων επιβολής κανόνων, εξ ου και οι δημόσιες απολογίες ευδοκιμούν στα ΜΜΕ.</a:t>
            </a:r>
            <a:endParaRPr lang="el-GR" dirty="0"/>
          </a:p>
        </p:txBody>
      </p:sp>
    </p:spTree>
    <p:extLst>
      <p:ext uri="{BB962C8B-B14F-4D97-AF65-F5344CB8AC3E}">
        <p14:creationId xmlns:p14="http://schemas.microsoft.com/office/powerpoint/2010/main" val="3898042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8E778E-A803-557B-F217-B8EEF24F75A9}"/>
              </a:ext>
            </a:extLst>
          </p:cNvPr>
          <p:cNvSpPr>
            <a:spLocks noGrp="1"/>
          </p:cNvSpPr>
          <p:nvPr>
            <p:ph type="title"/>
          </p:nvPr>
        </p:nvSpPr>
        <p:spPr/>
        <p:txBody>
          <a:bodyPr>
            <a:normAutofit fontScale="90000"/>
          </a:bodyPr>
          <a:lstStyle/>
          <a:p>
            <a:r>
              <a:rPr lang="el-GR" dirty="0"/>
              <a:t>Εργαλεία: το </a:t>
            </a:r>
            <a:r>
              <a:rPr lang="el-GR" dirty="0" err="1"/>
              <a:t>κειμενικό</a:t>
            </a:r>
            <a:r>
              <a:rPr lang="el-GR" dirty="0"/>
              <a:t> είδος της δημόσιας απολογίας</a:t>
            </a:r>
          </a:p>
        </p:txBody>
      </p:sp>
      <p:sp>
        <p:nvSpPr>
          <p:cNvPr id="3" name="Θέση περιεχομένου 2">
            <a:extLst>
              <a:ext uri="{FF2B5EF4-FFF2-40B4-BE49-F238E27FC236}">
                <a16:creationId xmlns:a16="http://schemas.microsoft.com/office/drawing/2014/main" id="{E065C39C-0FA3-7C22-6BE9-5F82D7CFF1AB}"/>
              </a:ext>
            </a:extLst>
          </p:cNvPr>
          <p:cNvSpPr>
            <a:spLocks noGrp="1"/>
          </p:cNvSpPr>
          <p:nvPr>
            <p:ph idx="1"/>
          </p:nvPr>
        </p:nvSpPr>
        <p:spPr/>
        <p:txBody>
          <a:bodyPr/>
          <a:lstStyle/>
          <a:p>
            <a:r>
              <a:rPr lang="el-GR" dirty="0"/>
              <a:t>Αν και οι δημόσιες απολογίες κατατίθενται από άτομα με εξουσία και απευθύνονται σε περιθωριοποιημένες ομάδες, στο 2</a:t>
            </a:r>
            <a:r>
              <a:rPr lang="el-GR" baseline="30000" dirty="0"/>
              <a:t>ο</a:t>
            </a:r>
            <a:r>
              <a:rPr lang="el-GR" dirty="0"/>
              <a:t> άρθρο κατατίθεται (αντίστροφα) από μια μετανάστρια (μειονοτική ομάδα). </a:t>
            </a:r>
          </a:p>
          <a:p>
            <a:r>
              <a:rPr lang="el-GR" dirty="0"/>
              <a:t>Οι μετανάστες/</a:t>
            </a:r>
            <a:r>
              <a:rPr lang="el-GR" dirty="0" err="1"/>
              <a:t>τριες</a:t>
            </a:r>
            <a:r>
              <a:rPr lang="el-GR" dirty="0"/>
              <a:t> προβάλλονται να ευθύνονται για βλάβες που υφίσταται ο ‘</a:t>
            </a:r>
            <a:r>
              <a:rPr lang="el-GR" dirty="0" err="1"/>
              <a:t>θυματοποιημένος</a:t>
            </a:r>
            <a:r>
              <a:rPr lang="el-GR" dirty="0"/>
              <a:t>’ </a:t>
            </a:r>
            <a:r>
              <a:rPr lang="el-GR" dirty="0" err="1"/>
              <a:t>πλειονοτικός</a:t>
            </a:r>
            <a:r>
              <a:rPr lang="el-GR" dirty="0"/>
              <a:t> πληθυσμός. </a:t>
            </a:r>
          </a:p>
          <a:p>
            <a:r>
              <a:rPr lang="el-GR" dirty="0"/>
              <a:t>Εντοπισμός του </a:t>
            </a:r>
            <a:r>
              <a:rPr lang="el-GR" dirty="0" err="1"/>
              <a:t>εσωτερικευμένου</a:t>
            </a:r>
            <a:r>
              <a:rPr lang="el-GR" dirty="0"/>
              <a:t> ρατσισμού μέσα από την αντιστροφή ρόλων. </a:t>
            </a:r>
          </a:p>
        </p:txBody>
      </p:sp>
    </p:spTree>
    <p:extLst>
      <p:ext uri="{BB962C8B-B14F-4D97-AF65-F5344CB8AC3E}">
        <p14:creationId xmlns:p14="http://schemas.microsoft.com/office/powerpoint/2010/main" val="532836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54BB4C-9C97-0730-B0EB-8C6ABA01FBCD}"/>
              </a:ext>
            </a:extLst>
          </p:cNvPr>
          <p:cNvSpPr>
            <a:spLocks noGrp="1"/>
          </p:cNvSpPr>
          <p:nvPr>
            <p:ph type="title"/>
          </p:nvPr>
        </p:nvSpPr>
        <p:spPr>
          <a:xfrm>
            <a:off x="1198179" y="714704"/>
            <a:ext cx="9932276" cy="1571296"/>
          </a:xfrm>
        </p:spPr>
        <p:txBody>
          <a:bodyPr>
            <a:noAutofit/>
          </a:bodyPr>
          <a:lstStyle/>
          <a:p>
            <a:r>
              <a:rPr lang="el-GR" sz="3600" dirty="0"/>
              <a:t>Το άρθρο «Η συγγνώμη ενός μετανάστη προς τον λαό της Ευρώπης» της </a:t>
            </a:r>
            <a:r>
              <a:rPr lang="el-GR" sz="3600" dirty="0" err="1"/>
              <a:t>Μαχντία</a:t>
            </a:r>
            <a:r>
              <a:rPr lang="el-GR" sz="3600" dirty="0"/>
              <a:t> </a:t>
            </a:r>
            <a:r>
              <a:rPr lang="el-GR" sz="3600" dirty="0" err="1"/>
              <a:t>Χοσσαΐνι</a:t>
            </a:r>
            <a:r>
              <a:rPr lang="el-GR" sz="3600" dirty="0"/>
              <a:t> ως δημόσια απολογία </a:t>
            </a:r>
          </a:p>
        </p:txBody>
      </p:sp>
      <p:sp>
        <p:nvSpPr>
          <p:cNvPr id="3" name="Θέση περιεχομένου 2">
            <a:extLst>
              <a:ext uri="{FF2B5EF4-FFF2-40B4-BE49-F238E27FC236}">
                <a16:creationId xmlns:a16="http://schemas.microsoft.com/office/drawing/2014/main" id="{26FEE3E1-D8C0-404B-58AB-9B9D14352C8D}"/>
              </a:ext>
            </a:extLst>
          </p:cNvPr>
          <p:cNvSpPr>
            <a:spLocks noGrp="1"/>
          </p:cNvSpPr>
          <p:nvPr>
            <p:ph idx="1"/>
          </p:nvPr>
        </p:nvSpPr>
        <p:spPr/>
        <p:txBody>
          <a:bodyPr>
            <a:normAutofit fontScale="92500" lnSpcReduction="10000"/>
          </a:bodyPr>
          <a:lstStyle/>
          <a:p>
            <a:r>
              <a:rPr lang="el-GR" dirty="0"/>
              <a:t>Οι εμπειρίες της αρθρογράφου έχουν διαμορφωθεί από τις επαφές της με τους Έλληνες και τη ζωή στην χώρα υποδοχής</a:t>
            </a:r>
          </a:p>
          <a:p>
            <a:r>
              <a:rPr lang="el-GR" dirty="0"/>
              <a:t>Το άρθρο αποτελεί απάντηση σε αυτούς/</a:t>
            </a:r>
            <a:r>
              <a:rPr lang="el-GR" dirty="0" err="1"/>
              <a:t>ές</a:t>
            </a:r>
            <a:r>
              <a:rPr lang="el-GR" dirty="0"/>
              <a:t> που αντιτίθενται στην υποδοχή και υποστήριξη των μεταναστών/τριών</a:t>
            </a:r>
          </a:p>
          <a:p>
            <a:r>
              <a:rPr lang="el-GR" dirty="0"/>
              <a:t>Προσπάθεια για πειθώ των </a:t>
            </a:r>
            <a:r>
              <a:rPr lang="el-GR" dirty="0" err="1"/>
              <a:t>πλειονοτικών</a:t>
            </a:r>
            <a:r>
              <a:rPr lang="el-GR" dirty="0"/>
              <a:t> σχετικά με την αρμονική συνύπαρξή τους με τους/τις μετανάστες/</a:t>
            </a:r>
            <a:r>
              <a:rPr lang="el-GR" dirty="0" err="1"/>
              <a:t>τριες</a:t>
            </a:r>
            <a:endParaRPr lang="el-GR" dirty="0"/>
          </a:p>
          <a:p>
            <a:r>
              <a:rPr lang="el-GR" dirty="0"/>
              <a:t>Όμως: όλο αυτό δομείται στη βάση ενός ρατσιστικού ιδεολογήματος, το οποίο στηρίζεται στην παραδοχή ότι οι μειονοτικοί αποτελούν πρόβλημα, ενώ οι </a:t>
            </a:r>
            <a:r>
              <a:rPr lang="el-GR" dirty="0" err="1"/>
              <a:t>πλειονοτικοί</a:t>
            </a:r>
            <a:r>
              <a:rPr lang="el-GR" dirty="0"/>
              <a:t> το θύμα τους. </a:t>
            </a:r>
          </a:p>
        </p:txBody>
      </p:sp>
    </p:spTree>
    <p:extLst>
      <p:ext uri="{BB962C8B-B14F-4D97-AF65-F5344CB8AC3E}">
        <p14:creationId xmlns:p14="http://schemas.microsoft.com/office/powerpoint/2010/main" val="191378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C0F61F-C20A-4487-DE8B-CBB99ED76007}"/>
              </a:ext>
            </a:extLst>
          </p:cNvPr>
          <p:cNvSpPr>
            <a:spLocks noGrp="1"/>
          </p:cNvSpPr>
          <p:nvPr>
            <p:ph type="title"/>
          </p:nvPr>
        </p:nvSpPr>
        <p:spPr/>
        <p:txBody>
          <a:bodyPr/>
          <a:lstStyle/>
          <a:p>
            <a:r>
              <a:rPr lang="el-GR" dirty="0"/>
              <a:t>Κείμενο 2</a:t>
            </a:r>
          </a:p>
        </p:txBody>
      </p:sp>
      <p:sp>
        <p:nvSpPr>
          <p:cNvPr id="3" name="Θέση περιεχομένου 2">
            <a:extLst>
              <a:ext uri="{FF2B5EF4-FFF2-40B4-BE49-F238E27FC236}">
                <a16:creationId xmlns:a16="http://schemas.microsoft.com/office/drawing/2014/main" id="{E3F2FB42-5F41-84D4-B243-3DC79CEAF12F}"/>
              </a:ext>
            </a:extLst>
          </p:cNvPr>
          <p:cNvSpPr>
            <a:spLocks noGrp="1"/>
          </p:cNvSpPr>
          <p:nvPr>
            <p:ph idx="1"/>
          </p:nvPr>
        </p:nvSpPr>
        <p:spPr>
          <a:xfrm>
            <a:off x="1113692" y="2285999"/>
            <a:ext cx="10140462" cy="4091355"/>
          </a:xfrm>
        </p:spPr>
        <p:txBody>
          <a:bodyPr>
            <a:normAutofit fontScale="92500" lnSpcReduction="10000"/>
          </a:bodyPr>
          <a:lstStyle/>
          <a:p>
            <a:pPr marL="0" indent="0">
              <a:buNone/>
            </a:pPr>
            <a:br>
              <a:rPr lang="el-GR" sz="1400" dirty="0"/>
            </a:br>
            <a:r>
              <a:rPr lang="el-GR" b="0" i="0" u="none" strike="noStrike" dirty="0">
                <a:solidFill>
                  <a:srgbClr val="000000"/>
                </a:solidFill>
                <a:effectLst/>
                <a:latin typeface="+mj-lt"/>
              </a:rPr>
              <a:t>1.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a:t>
            </a:r>
            <a:r>
              <a:rPr lang="el-GR" b="0" i="0" u="none" strike="noStrike" dirty="0">
                <a:solidFill>
                  <a:srgbClr val="000000"/>
                </a:solidFill>
                <a:effectLst/>
                <a:latin typeface="+mj-lt"/>
              </a:rPr>
              <a:t> </a:t>
            </a:r>
            <a:r>
              <a:rPr lang="el-GR" b="0" i="1" u="none" strike="noStrike" dirty="0">
                <a:solidFill>
                  <a:srgbClr val="000000"/>
                </a:solidFill>
                <a:effectLst/>
                <a:latin typeface="+mj-lt"/>
              </a:rPr>
              <a:t>αν οι θάλασσες και τα </a:t>
            </a:r>
            <a:r>
              <a:rPr lang="el-GR" b="0" i="1" u="none" strike="noStrike" dirty="0" err="1">
                <a:solidFill>
                  <a:srgbClr val="000000"/>
                </a:solidFill>
                <a:effectLst/>
                <a:latin typeface="+mj-lt"/>
              </a:rPr>
              <a:t>ύδατά</a:t>
            </a:r>
            <a:r>
              <a:rPr lang="el-GR" b="0" i="1" u="none" strike="noStrike" dirty="0">
                <a:solidFill>
                  <a:srgbClr val="000000"/>
                </a:solidFill>
                <a:effectLst/>
                <a:latin typeface="+mj-lt"/>
              </a:rPr>
              <a:t> σου έχουν μολυνθεί από τα πτώματα των συμπατριωτών μου.</a:t>
            </a:r>
            <a:br>
              <a:rPr lang="el-GR" dirty="0">
                <a:latin typeface="+mj-lt"/>
              </a:rPr>
            </a:br>
            <a:r>
              <a:rPr lang="el-GR" b="0" i="0" u="none" strike="noStrike" dirty="0">
                <a:solidFill>
                  <a:srgbClr val="000000"/>
                </a:solidFill>
                <a:effectLst/>
                <a:latin typeface="+mj-lt"/>
              </a:rPr>
              <a:t>2.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αν στις ζούγκλες σου, εκατοντάδες συμπατριώτες μου ήταν τροφή των λύκων</a:t>
            </a:r>
            <a:r>
              <a:rPr lang="el-GR" b="0" i="0" u="none" strike="noStrike" dirty="0">
                <a:solidFill>
                  <a:srgbClr val="000000"/>
                </a:solidFill>
                <a:effectLst/>
                <a:latin typeface="+mj-lt"/>
              </a:rPr>
              <a:t>.</a:t>
            </a:r>
            <a:br>
              <a:rPr lang="el-GR" dirty="0">
                <a:latin typeface="+mj-lt"/>
              </a:rPr>
            </a:br>
            <a:r>
              <a:rPr lang="el-GR" b="0" i="0" u="none" strike="noStrike" dirty="0">
                <a:solidFill>
                  <a:srgbClr val="000000"/>
                </a:solidFill>
                <a:effectLst/>
                <a:latin typeface="+mj-lt"/>
              </a:rPr>
              <a:t>3.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αν έχω αλλάξει το πρόσωπο της πόλης σου αυτές τις μέρες</a:t>
            </a:r>
            <a:r>
              <a:rPr lang="el-GR" b="0" i="0" u="none" strike="noStrike" dirty="0">
                <a:solidFill>
                  <a:srgbClr val="000000"/>
                </a:solidFill>
                <a:effectLst/>
                <a:latin typeface="+mj-lt"/>
              </a:rPr>
              <a:t>.</a:t>
            </a:r>
            <a:br>
              <a:rPr lang="el-GR" dirty="0">
                <a:latin typeface="+mj-lt"/>
              </a:rPr>
            </a:br>
            <a:r>
              <a:rPr lang="el-GR" b="0" i="0" u="none" strike="noStrike" dirty="0">
                <a:solidFill>
                  <a:srgbClr val="000000"/>
                </a:solidFill>
                <a:effectLst/>
                <a:latin typeface="+mj-lt"/>
              </a:rPr>
              <a:t>4.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αν η χώρα σου ήταν η ανοιχτή αγκαλιά όπου εγώ κατάφερα να βρω το καταφύγιο για μένα</a:t>
            </a:r>
            <a:r>
              <a:rPr lang="el-GR" b="0" i="0" u="none" strike="noStrike" dirty="0">
                <a:solidFill>
                  <a:srgbClr val="000000"/>
                </a:solidFill>
                <a:effectLst/>
                <a:latin typeface="+mj-lt"/>
              </a:rPr>
              <a:t>.</a:t>
            </a:r>
            <a:br>
              <a:rPr lang="el-GR" dirty="0">
                <a:latin typeface="+mj-lt"/>
              </a:rPr>
            </a:br>
            <a:r>
              <a:rPr lang="el-GR" b="0" i="0" u="none" strike="noStrike" dirty="0">
                <a:solidFill>
                  <a:srgbClr val="000000"/>
                </a:solidFill>
                <a:effectLst/>
                <a:latin typeface="+mj-lt"/>
              </a:rPr>
              <a:t>5.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αν είμαι πικραμένη γιατί η καρδιά μου είναι γεμάτη από άδειες θέσεις, τις άδειες θέσεις των αγαπημένων μου</a:t>
            </a:r>
            <a:r>
              <a:rPr lang="el-GR" b="0" i="0" u="none" strike="noStrike" dirty="0">
                <a:solidFill>
                  <a:srgbClr val="000000"/>
                </a:solidFill>
                <a:effectLst/>
                <a:latin typeface="+mj-lt"/>
              </a:rPr>
              <a:t>.</a:t>
            </a:r>
            <a:br>
              <a:rPr lang="el-GR" dirty="0">
                <a:latin typeface="+mj-lt"/>
              </a:rPr>
            </a:br>
            <a:r>
              <a:rPr lang="el-GR" b="0" i="0" u="none" strike="noStrike" dirty="0">
                <a:solidFill>
                  <a:srgbClr val="000000"/>
                </a:solidFill>
                <a:effectLst/>
                <a:latin typeface="+mj-lt"/>
              </a:rPr>
              <a:t>6.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αν κοιτάς το πρόσωπό μου και στο μυαλό σου βλέπεις έναν τρομοκράτη και με το που ακούς τη φωνή μου, στα αυτιά σου αντηχούν βόμβες και καμικάζι και ο καρδιακός σου παλμός αυξάνεται</a:t>
            </a:r>
            <a:r>
              <a:rPr lang="el-GR" b="0" i="0" u="none" strike="noStrike" dirty="0">
                <a:solidFill>
                  <a:srgbClr val="000000"/>
                </a:solidFill>
                <a:effectLst/>
                <a:latin typeface="+mj-lt"/>
              </a:rPr>
              <a:t>.</a:t>
            </a:r>
            <a:br>
              <a:rPr lang="el-GR" dirty="0">
                <a:latin typeface="+mj-lt"/>
              </a:rPr>
            </a:br>
            <a:r>
              <a:rPr lang="el-GR" b="0" i="0" u="none" strike="noStrike" dirty="0">
                <a:solidFill>
                  <a:srgbClr val="000000"/>
                </a:solidFill>
                <a:effectLst/>
                <a:latin typeface="+mj-lt"/>
              </a:rPr>
              <a:t>7.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που χιλιάδες άνθρωποι τους οποίους αποκαλούμε «μετανάστες» εμφανίστηκαν και σκόρπισαν φόβο και πανικό</a:t>
            </a:r>
            <a:r>
              <a:rPr lang="el-GR" b="0" i="0" u="none" strike="noStrike" dirty="0">
                <a:solidFill>
                  <a:srgbClr val="000000"/>
                </a:solidFill>
                <a:effectLst/>
                <a:latin typeface="+mj-lt"/>
              </a:rPr>
              <a:t>.</a:t>
            </a:r>
            <a:br>
              <a:rPr lang="el-GR" dirty="0">
                <a:latin typeface="+mj-lt"/>
              </a:rPr>
            </a:br>
            <a:endParaRPr lang="el-GR" sz="1400" dirty="0">
              <a:latin typeface="+mj-lt"/>
            </a:endParaRPr>
          </a:p>
        </p:txBody>
      </p:sp>
    </p:spTree>
    <p:extLst>
      <p:ext uri="{BB962C8B-B14F-4D97-AF65-F5344CB8AC3E}">
        <p14:creationId xmlns:p14="http://schemas.microsoft.com/office/powerpoint/2010/main" val="1496114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F9B422-7A46-FD81-E497-2583D8B89C07}"/>
              </a:ext>
            </a:extLst>
          </p:cNvPr>
          <p:cNvSpPr>
            <a:spLocks noGrp="1"/>
          </p:cNvSpPr>
          <p:nvPr>
            <p:ph type="title"/>
          </p:nvPr>
        </p:nvSpPr>
        <p:spPr/>
        <p:txBody>
          <a:bodyPr/>
          <a:lstStyle/>
          <a:p>
            <a:r>
              <a:rPr lang="el-GR" dirty="0"/>
              <a:t>Κείμενο 2 </a:t>
            </a:r>
          </a:p>
        </p:txBody>
      </p:sp>
      <p:sp>
        <p:nvSpPr>
          <p:cNvPr id="3" name="Θέση περιεχομένου 2">
            <a:extLst>
              <a:ext uri="{FF2B5EF4-FFF2-40B4-BE49-F238E27FC236}">
                <a16:creationId xmlns:a16="http://schemas.microsoft.com/office/drawing/2014/main" id="{08B174E4-9023-17CD-BA22-2C197A6BDD63}"/>
              </a:ext>
            </a:extLst>
          </p:cNvPr>
          <p:cNvSpPr>
            <a:spLocks noGrp="1"/>
          </p:cNvSpPr>
          <p:nvPr>
            <p:ph idx="1"/>
          </p:nvPr>
        </p:nvSpPr>
        <p:spPr>
          <a:xfrm>
            <a:off x="973015" y="2556931"/>
            <a:ext cx="10245970" cy="3855592"/>
          </a:xfrm>
        </p:spPr>
        <p:txBody>
          <a:bodyPr>
            <a:normAutofit fontScale="92500" lnSpcReduction="10000"/>
          </a:bodyPr>
          <a:lstStyle/>
          <a:p>
            <a:pPr marL="0" indent="0">
              <a:buNone/>
            </a:pPr>
            <a:r>
              <a:rPr lang="el-GR" b="0" i="0" u="none" strike="noStrike" dirty="0">
                <a:solidFill>
                  <a:srgbClr val="000000"/>
                </a:solidFill>
                <a:effectLst/>
                <a:latin typeface="+mj-lt"/>
              </a:rPr>
              <a:t>8.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αν ακούσια προκάλεσα χάος στη χώρα σου. Ήταν η πολιτική των χωρών που συμμετείχαν στους πολέμους στη χώρα μου</a:t>
            </a:r>
            <a:r>
              <a:rPr lang="el-GR" b="0" i="0" u="none" strike="noStrike" dirty="0">
                <a:solidFill>
                  <a:srgbClr val="000000"/>
                </a:solidFill>
                <a:effectLst/>
                <a:latin typeface="+mj-lt"/>
              </a:rPr>
              <a:t>. </a:t>
            </a:r>
            <a:br>
              <a:rPr lang="el-GR" dirty="0">
                <a:latin typeface="+mj-lt"/>
              </a:rPr>
            </a:br>
            <a:r>
              <a:rPr lang="el-GR" b="0" i="0" u="none" strike="noStrike" dirty="0">
                <a:solidFill>
                  <a:srgbClr val="000000"/>
                </a:solidFill>
                <a:effectLst/>
                <a:latin typeface="+mj-lt"/>
              </a:rPr>
              <a:t>9.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αν μερικές φορές σού μοίρασα πόνο και με λυπήθηκες</a:t>
            </a:r>
            <a:r>
              <a:rPr lang="el-GR" b="0" i="0" u="none" strike="noStrike" dirty="0">
                <a:solidFill>
                  <a:srgbClr val="000000"/>
                </a:solidFill>
                <a:effectLst/>
                <a:latin typeface="+mj-lt"/>
              </a:rPr>
              <a:t>.</a:t>
            </a:r>
            <a:br>
              <a:rPr lang="el-GR" dirty="0">
                <a:latin typeface="+mj-lt"/>
              </a:rPr>
            </a:br>
            <a:r>
              <a:rPr lang="el-GR" b="0" i="0" u="none" strike="noStrike" dirty="0">
                <a:solidFill>
                  <a:srgbClr val="000000"/>
                </a:solidFill>
                <a:effectLst/>
                <a:latin typeface="+mj-lt"/>
              </a:rPr>
              <a:t>10.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αν το πρόσωπό μου είναι θλιμμένο και τα μάτια μου γεμάτα δάκρυα</a:t>
            </a:r>
            <a:r>
              <a:rPr lang="el-GR" b="0" i="0" u="none" strike="noStrike" dirty="0">
                <a:solidFill>
                  <a:srgbClr val="000000"/>
                </a:solidFill>
                <a:effectLst/>
                <a:latin typeface="+mj-lt"/>
              </a:rPr>
              <a:t>.</a:t>
            </a:r>
            <a:br>
              <a:rPr lang="el-GR" dirty="0">
                <a:latin typeface="+mj-lt"/>
              </a:rPr>
            </a:br>
            <a:r>
              <a:rPr lang="el-GR" b="0" i="0" u="none" strike="noStrike" dirty="0">
                <a:solidFill>
                  <a:srgbClr val="000000"/>
                </a:solidFill>
                <a:effectLst/>
                <a:latin typeface="+mj-lt"/>
              </a:rPr>
              <a:t>11.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για όλη την άγνοιά μου ως προς τις συνήθειες και παραδόσεις σου</a:t>
            </a:r>
            <a:r>
              <a:rPr lang="el-GR" b="0" i="0" u="none" strike="noStrike" dirty="0">
                <a:solidFill>
                  <a:srgbClr val="000000"/>
                </a:solidFill>
                <a:effectLst/>
                <a:latin typeface="+mj-lt"/>
              </a:rPr>
              <a:t>.</a:t>
            </a:r>
            <a:br>
              <a:rPr lang="el-GR" dirty="0">
                <a:latin typeface="+mj-lt"/>
              </a:rPr>
            </a:br>
            <a:r>
              <a:rPr lang="el-GR" b="0" i="0" u="none" strike="noStrike" dirty="0">
                <a:solidFill>
                  <a:srgbClr val="000000"/>
                </a:solidFill>
                <a:effectLst/>
                <a:latin typeface="+mj-lt"/>
              </a:rPr>
              <a:t>12.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όχι επειδή αξίζω, αλλά γιατί εσύ αξίζει να έχεις ηρεμία</a:t>
            </a:r>
            <a:r>
              <a:rPr lang="el-GR" b="0" i="0" u="none" strike="noStrike" dirty="0">
                <a:solidFill>
                  <a:srgbClr val="000000"/>
                </a:solidFill>
                <a:effectLst/>
                <a:latin typeface="+mj-lt"/>
              </a:rPr>
              <a:t>.</a:t>
            </a:r>
            <a:br>
              <a:rPr lang="el-GR" dirty="0">
                <a:latin typeface="+mj-lt"/>
              </a:rPr>
            </a:br>
            <a:r>
              <a:rPr lang="el-GR" b="0" i="0" u="none" strike="noStrike" dirty="0">
                <a:solidFill>
                  <a:srgbClr val="000000"/>
                </a:solidFill>
                <a:effectLst/>
                <a:latin typeface="+mj-lt"/>
              </a:rPr>
              <a:t>13.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για να μάθω κι εγώ να συγχωρώ όλους εκείνους που ήταν υπεύθυνοι για όλες τις συγγνώμες που είπα</a:t>
            </a:r>
            <a:r>
              <a:rPr lang="el-GR" b="0" i="0" u="none" strike="noStrike" dirty="0">
                <a:solidFill>
                  <a:srgbClr val="000000"/>
                </a:solidFill>
                <a:effectLst/>
                <a:latin typeface="+mj-lt"/>
              </a:rPr>
              <a:t>.</a:t>
            </a:r>
            <a:br>
              <a:rPr lang="el-GR" dirty="0">
                <a:latin typeface="+mj-lt"/>
              </a:rPr>
            </a:br>
            <a:r>
              <a:rPr lang="el-GR" b="0" i="0" u="none" strike="noStrike" dirty="0">
                <a:solidFill>
                  <a:srgbClr val="000000"/>
                </a:solidFill>
                <a:effectLst/>
                <a:latin typeface="+mj-lt"/>
              </a:rPr>
              <a:t>14.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a:t>
            </a:r>
            <a:r>
              <a:rPr lang="el-GR" b="0" i="0" u="none" strike="noStrike" dirty="0">
                <a:solidFill>
                  <a:srgbClr val="000000"/>
                </a:solidFill>
                <a:effectLst/>
                <a:latin typeface="+mj-lt"/>
              </a:rPr>
              <a:t> </a:t>
            </a:r>
            <a:r>
              <a:rPr lang="el-GR" b="0" i="1" u="none" strike="noStrike" dirty="0">
                <a:solidFill>
                  <a:srgbClr val="000000"/>
                </a:solidFill>
                <a:effectLst/>
                <a:latin typeface="+mj-lt"/>
              </a:rPr>
              <a:t>για να συγχωρήσω όλους αυτούς που έχουν γελάσει άθελά τους με τα συναισθήματά μου, εκείνους που μέσα στον θόρυβο και τη φασαρία των πόλεων δεν έχουν ακούσει τη σιγανή φωνή του παιδιού μετανάστη</a:t>
            </a:r>
            <a:r>
              <a:rPr lang="el-GR" b="0" i="0" u="none" strike="noStrike" dirty="0">
                <a:solidFill>
                  <a:srgbClr val="000000"/>
                </a:solidFill>
                <a:effectLst/>
                <a:latin typeface="+mj-lt"/>
              </a:rPr>
              <a:t>.</a:t>
            </a:r>
            <a:br>
              <a:rPr lang="el-GR" dirty="0">
                <a:latin typeface="+mj-lt"/>
              </a:rPr>
            </a:br>
            <a:r>
              <a:rPr lang="el-GR" b="0" i="0" u="none" strike="noStrike" dirty="0">
                <a:solidFill>
                  <a:srgbClr val="000000"/>
                </a:solidFill>
                <a:effectLst/>
                <a:latin typeface="+mj-lt"/>
              </a:rPr>
              <a:t>15. </a:t>
            </a:r>
            <a:r>
              <a:rPr lang="el-GR" b="1" i="0" u="none" strike="noStrike" dirty="0">
                <a:solidFill>
                  <a:srgbClr val="000000"/>
                </a:solidFill>
                <a:effectLst/>
                <a:latin typeface="+mj-lt"/>
              </a:rPr>
              <a:t>Να </a:t>
            </a:r>
            <a:r>
              <a:rPr lang="el-GR" b="1" i="0" u="none" strike="noStrike" dirty="0" err="1">
                <a:solidFill>
                  <a:srgbClr val="000000"/>
                </a:solidFill>
                <a:effectLst/>
                <a:latin typeface="+mj-lt"/>
              </a:rPr>
              <a:t>συγχωρείς</a:t>
            </a:r>
            <a:r>
              <a:rPr lang="el-GR" b="1" i="0" u="none" strike="noStrike" dirty="0">
                <a:solidFill>
                  <a:srgbClr val="000000"/>
                </a:solidFill>
                <a:effectLst/>
                <a:latin typeface="+mj-lt"/>
              </a:rPr>
              <a:t> </a:t>
            </a:r>
            <a:r>
              <a:rPr lang="el-GR" b="0" i="1" u="none" strike="noStrike" dirty="0">
                <a:solidFill>
                  <a:srgbClr val="000000"/>
                </a:solidFill>
                <a:effectLst/>
                <a:latin typeface="+mj-lt"/>
              </a:rPr>
              <a:t>για να είσαι δάσκαλός συγχώρεσης κι εγώ να είμαι η άριστη μαθήτριά σου στην τάξη</a:t>
            </a:r>
            <a:r>
              <a:rPr lang="el-GR" b="0" i="0" u="none" strike="noStrike" dirty="0">
                <a:solidFill>
                  <a:srgbClr val="000000"/>
                </a:solidFill>
                <a:effectLst/>
                <a:latin typeface="+mj-lt"/>
              </a:rPr>
              <a:t>.</a:t>
            </a:r>
            <a:endParaRPr lang="el-GR" dirty="0">
              <a:latin typeface="+mj-lt"/>
            </a:endParaRPr>
          </a:p>
        </p:txBody>
      </p:sp>
    </p:spTree>
    <p:extLst>
      <p:ext uri="{BB962C8B-B14F-4D97-AF65-F5344CB8AC3E}">
        <p14:creationId xmlns:p14="http://schemas.microsoft.com/office/powerpoint/2010/main" val="2176370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433360-EB65-B9FB-880A-DFF14E8B3B26}"/>
              </a:ext>
            </a:extLst>
          </p:cNvPr>
          <p:cNvSpPr>
            <a:spLocks noGrp="1"/>
          </p:cNvSpPr>
          <p:nvPr>
            <p:ph type="title"/>
          </p:nvPr>
        </p:nvSpPr>
        <p:spPr/>
        <p:txBody>
          <a:bodyPr/>
          <a:lstStyle/>
          <a:p>
            <a:r>
              <a:rPr lang="el-GR" dirty="0"/>
              <a:t>Ανάλυση </a:t>
            </a:r>
          </a:p>
        </p:txBody>
      </p:sp>
      <p:sp>
        <p:nvSpPr>
          <p:cNvPr id="3" name="Θέση περιεχομένου 2">
            <a:extLst>
              <a:ext uri="{FF2B5EF4-FFF2-40B4-BE49-F238E27FC236}">
                <a16:creationId xmlns:a16="http://schemas.microsoft.com/office/drawing/2014/main" id="{CC5066D6-F3AB-DE5C-67CC-59AFC72C517C}"/>
              </a:ext>
            </a:extLst>
          </p:cNvPr>
          <p:cNvSpPr>
            <a:spLocks noGrp="1"/>
          </p:cNvSpPr>
          <p:nvPr>
            <p:ph idx="1"/>
          </p:nvPr>
        </p:nvSpPr>
        <p:spPr>
          <a:xfrm>
            <a:off x="820615" y="2450125"/>
            <a:ext cx="10673861" cy="3645875"/>
          </a:xfrm>
        </p:spPr>
        <p:txBody>
          <a:bodyPr>
            <a:normAutofit fontScale="62500" lnSpcReduction="20000"/>
          </a:bodyPr>
          <a:lstStyle/>
          <a:p>
            <a:pPr marL="0" indent="0">
              <a:buNone/>
            </a:pPr>
            <a:r>
              <a:rPr lang="el-GR" b="0" i="0" u="none" strike="noStrike" dirty="0">
                <a:solidFill>
                  <a:srgbClr val="000000"/>
                </a:solidFill>
                <a:effectLst/>
                <a:latin typeface="+mj-lt"/>
              </a:rPr>
              <a:t>1.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a:t>
            </a:r>
            <a:r>
              <a:rPr lang="el-GR" b="0" i="0" u="none" strike="noStrike" dirty="0">
                <a:solidFill>
                  <a:srgbClr val="000000"/>
                </a:solidFill>
                <a:effectLst/>
                <a:latin typeface="+mj-lt"/>
              </a:rPr>
              <a:t> </a:t>
            </a:r>
            <a:r>
              <a:rPr lang="el-GR" b="0" i="1" u="none" strike="noStrike" dirty="0">
                <a:solidFill>
                  <a:srgbClr val="000000"/>
                </a:solidFill>
                <a:effectLst/>
                <a:latin typeface="+mj-lt"/>
              </a:rPr>
              <a:t>αν οι θάλασσες και τα </a:t>
            </a:r>
            <a:r>
              <a:rPr lang="el-GR" b="0" i="1" u="none" strike="noStrike" dirty="0" err="1">
                <a:solidFill>
                  <a:srgbClr val="000000"/>
                </a:solidFill>
                <a:effectLst/>
                <a:latin typeface="+mj-lt"/>
              </a:rPr>
              <a:t>ύδατά</a:t>
            </a:r>
            <a:r>
              <a:rPr lang="el-GR" b="0" i="1" u="none" strike="noStrike" dirty="0">
                <a:solidFill>
                  <a:srgbClr val="000000"/>
                </a:solidFill>
                <a:effectLst/>
                <a:latin typeface="+mj-lt"/>
              </a:rPr>
              <a:t> σου έχουν μολυνθεί από τα πτώματα των συμπατριωτών μου. </a:t>
            </a:r>
            <a:r>
              <a:rPr lang="el-GR" b="0" u="none" strike="noStrike" dirty="0">
                <a:solidFill>
                  <a:srgbClr val="000000"/>
                </a:solidFill>
                <a:effectLst/>
                <a:latin typeface="+mj-lt"/>
                <a:sym typeface="Wingdings" pitchFamily="2" charset="2"/>
              </a:rPr>
              <a:t> ζητά συγχώρεση για τους μετανάστες που πνίγονται στη θάλασσα. Οι μετανάστες/</a:t>
            </a:r>
            <a:r>
              <a:rPr lang="el-GR" b="0" u="none" strike="noStrike" dirty="0" err="1">
                <a:solidFill>
                  <a:srgbClr val="000000"/>
                </a:solidFill>
                <a:effectLst/>
                <a:latin typeface="+mj-lt"/>
                <a:sym typeface="Wingdings" pitchFamily="2" charset="2"/>
              </a:rPr>
              <a:t>τριες</a:t>
            </a:r>
            <a:r>
              <a:rPr lang="el-GR" b="0" u="none" strike="noStrike" dirty="0">
                <a:solidFill>
                  <a:srgbClr val="000000"/>
                </a:solidFill>
                <a:effectLst/>
                <a:latin typeface="+mj-lt"/>
                <a:sym typeface="Wingdings" pitchFamily="2" charset="2"/>
              </a:rPr>
              <a:t> απεικονίζονται να είναι οι ίδιοι/</a:t>
            </a:r>
            <a:r>
              <a:rPr lang="el-GR" b="0" u="none" strike="noStrike" dirty="0" err="1">
                <a:solidFill>
                  <a:srgbClr val="000000"/>
                </a:solidFill>
                <a:effectLst/>
                <a:latin typeface="+mj-lt"/>
                <a:sym typeface="Wingdings" pitchFamily="2" charset="2"/>
              </a:rPr>
              <a:t>ες</a:t>
            </a:r>
            <a:r>
              <a:rPr lang="el-GR" b="0" u="none" strike="noStrike" dirty="0">
                <a:solidFill>
                  <a:srgbClr val="000000"/>
                </a:solidFill>
                <a:effectLst/>
                <a:latin typeface="+mj-lt"/>
                <a:sym typeface="Wingdings" pitchFamily="2" charset="2"/>
              </a:rPr>
              <a:t> υπεύθυνοι/</a:t>
            </a:r>
            <a:r>
              <a:rPr lang="el-GR" b="0" u="none" strike="noStrike" dirty="0" err="1">
                <a:solidFill>
                  <a:srgbClr val="000000"/>
                </a:solidFill>
                <a:effectLst/>
                <a:latin typeface="+mj-lt"/>
                <a:sym typeface="Wingdings" pitchFamily="2" charset="2"/>
              </a:rPr>
              <a:t>ες</a:t>
            </a:r>
            <a:r>
              <a:rPr lang="el-GR" b="0" u="none" strike="noStrike" dirty="0">
                <a:solidFill>
                  <a:srgbClr val="000000"/>
                </a:solidFill>
                <a:effectLst/>
                <a:latin typeface="+mj-lt"/>
                <a:sym typeface="Wingdings" pitchFamily="2" charset="2"/>
              </a:rPr>
              <a:t> για τους τραγικούς και θλιβερούς θανάτους που έχουν αναγκαστεί να υπομείνουν. </a:t>
            </a:r>
          </a:p>
          <a:p>
            <a:pPr marL="0" indent="0">
              <a:buNone/>
            </a:pPr>
            <a:r>
              <a:rPr lang="el-GR" b="0" u="none" strike="noStrike" dirty="0">
                <a:solidFill>
                  <a:srgbClr val="000000"/>
                </a:solidFill>
                <a:effectLst/>
                <a:latin typeface="+mj-lt"/>
                <a:sym typeface="Wingdings" pitchFamily="2" charset="2"/>
              </a:rPr>
              <a:t> </a:t>
            </a:r>
            <a:br>
              <a:rPr lang="el-GR" dirty="0">
                <a:latin typeface="+mj-lt"/>
              </a:rPr>
            </a:br>
            <a:r>
              <a:rPr lang="el-GR" b="0" i="0" u="none" strike="noStrike" dirty="0">
                <a:solidFill>
                  <a:srgbClr val="000000"/>
                </a:solidFill>
                <a:effectLst/>
                <a:latin typeface="+mj-lt"/>
              </a:rPr>
              <a:t>2.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αν στις ζούγκλες σου, εκατοντάδες συμπατριώτες μου ήταν τροφή των λύκων</a:t>
            </a:r>
            <a:r>
              <a:rPr lang="el-GR" b="0" i="0" u="none" strike="noStrike" dirty="0">
                <a:solidFill>
                  <a:srgbClr val="000000"/>
                </a:solidFill>
                <a:effectLst/>
                <a:latin typeface="+mj-lt"/>
              </a:rPr>
              <a:t>. </a:t>
            </a:r>
            <a:r>
              <a:rPr lang="el-GR" b="0" i="0" u="none" strike="noStrike" dirty="0">
                <a:solidFill>
                  <a:srgbClr val="000000"/>
                </a:solidFill>
                <a:effectLst/>
                <a:latin typeface="+mj-lt"/>
                <a:sym typeface="Wingdings" pitchFamily="2" charset="2"/>
              </a:rPr>
              <a:t> ζητά συγχώρεση για το γεγονός ότι οι μετανάστες γίνονται θύματα ρατσιστικής βίας στις ευρωπαϊκές πόλεις. </a:t>
            </a:r>
            <a:endParaRPr lang="el-GR" b="0" i="0" u="none" strike="noStrike" dirty="0">
              <a:solidFill>
                <a:srgbClr val="000000"/>
              </a:solidFill>
              <a:effectLst/>
              <a:latin typeface="+mj-lt"/>
            </a:endParaRPr>
          </a:p>
          <a:p>
            <a:pPr marL="0" indent="0">
              <a:buNone/>
            </a:pPr>
            <a:endParaRPr lang="el-GR" b="0" i="0" u="none" strike="noStrike" dirty="0">
              <a:solidFill>
                <a:srgbClr val="000000"/>
              </a:solidFill>
              <a:effectLst/>
              <a:latin typeface="+mj-lt"/>
            </a:endParaRPr>
          </a:p>
          <a:p>
            <a:pPr marL="0" indent="0">
              <a:buNone/>
            </a:pPr>
            <a:r>
              <a:rPr lang="el-GR" b="0" i="0" u="none" strike="noStrike" dirty="0">
                <a:solidFill>
                  <a:srgbClr val="000000"/>
                </a:solidFill>
                <a:effectLst/>
                <a:latin typeface="+mj-lt"/>
              </a:rPr>
              <a:t>5.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αν είμαι πικραμένη γιατί η καρδιά μου είναι γεμάτη από άδειες θέσεις, τις άδειες θέσεις των αγαπημένων μου</a:t>
            </a:r>
            <a:r>
              <a:rPr lang="el-GR" b="0" i="0" u="none" strike="noStrike" dirty="0">
                <a:solidFill>
                  <a:srgbClr val="000000"/>
                </a:solidFill>
                <a:effectLst/>
                <a:latin typeface="+mj-lt"/>
              </a:rPr>
              <a:t>. </a:t>
            </a:r>
            <a:r>
              <a:rPr lang="el-GR" b="0" i="0" u="none" strike="noStrike" dirty="0">
                <a:solidFill>
                  <a:srgbClr val="000000"/>
                </a:solidFill>
                <a:effectLst/>
                <a:latin typeface="+mj-lt"/>
                <a:sym typeface="Wingdings" pitchFamily="2" charset="2"/>
              </a:rPr>
              <a:t> ζητούν συγχώρεση για το γεγονός ότι χάνουν τους αγαπημένους τους σε πολέμους στην πατρίδα τους ή στις θάλασσες ή στις πόλεις του προορισμούς τους</a:t>
            </a:r>
            <a:endParaRPr lang="el-GR" b="0" i="0" u="none" strike="noStrike" dirty="0">
              <a:solidFill>
                <a:srgbClr val="000000"/>
              </a:solidFill>
              <a:effectLst/>
              <a:latin typeface="+mj-lt"/>
            </a:endParaRPr>
          </a:p>
          <a:p>
            <a:pPr marL="0" indent="0">
              <a:buNone/>
            </a:pPr>
            <a:endParaRPr lang="el-GR" b="0" i="0" u="none" strike="noStrike" dirty="0">
              <a:solidFill>
                <a:srgbClr val="000000"/>
              </a:solidFill>
              <a:effectLst/>
              <a:latin typeface="+mj-lt"/>
            </a:endParaRPr>
          </a:p>
          <a:p>
            <a:pPr marL="0" indent="0">
              <a:buNone/>
            </a:pPr>
            <a:r>
              <a:rPr lang="el-GR" b="0" i="0" u="none" strike="noStrike" dirty="0">
                <a:solidFill>
                  <a:srgbClr val="000000"/>
                </a:solidFill>
                <a:effectLst/>
                <a:latin typeface="+mj-lt"/>
              </a:rPr>
              <a:t>10.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αν το πρόσωπό μου είναι θλιμμένο και τα μάτια μου γεμάτα δάκρυα</a:t>
            </a:r>
            <a:r>
              <a:rPr lang="el-GR" b="0" i="0" u="none" strike="noStrike" dirty="0">
                <a:solidFill>
                  <a:srgbClr val="000000"/>
                </a:solidFill>
                <a:effectLst/>
                <a:latin typeface="+mj-lt"/>
              </a:rPr>
              <a:t>. </a:t>
            </a:r>
            <a:r>
              <a:rPr lang="el-GR" b="0" i="0" u="none" strike="noStrike" dirty="0">
                <a:solidFill>
                  <a:srgbClr val="000000"/>
                </a:solidFill>
                <a:effectLst/>
                <a:latin typeface="+mj-lt"/>
                <a:sym typeface="Wingdings" pitchFamily="2" charset="2"/>
              </a:rPr>
              <a:t> ζητούν συγχώρεση για το γεγονός ότι ζουν μια ζωή γεμάτη θλίψη και κατάθλιψη </a:t>
            </a:r>
          </a:p>
          <a:p>
            <a:pPr marL="0" indent="0" algn="ctr">
              <a:buNone/>
            </a:pPr>
            <a:br>
              <a:rPr lang="el-GR" dirty="0">
                <a:latin typeface="+mj-lt"/>
              </a:rPr>
            </a:br>
            <a:r>
              <a:rPr lang="el-GR" dirty="0">
                <a:latin typeface="+mj-lt"/>
              </a:rPr>
              <a:t>απολογία για τα δικά τους βάσανα, αλλά και για τη θλίψη που προκάλεσαν στους </a:t>
            </a:r>
            <a:r>
              <a:rPr lang="el-GR" dirty="0" err="1">
                <a:latin typeface="+mj-lt"/>
              </a:rPr>
              <a:t>πλειονοτικούς</a:t>
            </a:r>
            <a:r>
              <a:rPr lang="el-GR" dirty="0">
                <a:latin typeface="+mj-lt"/>
              </a:rPr>
              <a:t> </a:t>
            </a:r>
            <a:br>
              <a:rPr lang="el-GR" dirty="0">
                <a:latin typeface="+mj-lt"/>
              </a:rPr>
            </a:br>
            <a:endParaRPr lang="el-GR" dirty="0"/>
          </a:p>
        </p:txBody>
      </p:sp>
    </p:spTree>
    <p:extLst>
      <p:ext uri="{BB962C8B-B14F-4D97-AF65-F5344CB8AC3E}">
        <p14:creationId xmlns:p14="http://schemas.microsoft.com/office/powerpoint/2010/main" val="2815455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86D643-4A58-B0BC-D33E-656EC1367D83}"/>
              </a:ext>
            </a:extLst>
          </p:cNvPr>
          <p:cNvSpPr>
            <a:spLocks noGrp="1"/>
          </p:cNvSpPr>
          <p:nvPr>
            <p:ph type="title"/>
          </p:nvPr>
        </p:nvSpPr>
        <p:spPr/>
        <p:txBody>
          <a:bodyPr/>
          <a:lstStyle/>
          <a:p>
            <a:r>
              <a:rPr lang="el-GR" dirty="0"/>
              <a:t>Ανάλυση </a:t>
            </a:r>
          </a:p>
        </p:txBody>
      </p:sp>
      <p:sp>
        <p:nvSpPr>
          <p:cNvPr id="3" name="Θέση περιεχομένου 2">
            <a:extLst>
              <a:ext uri="{FF2B5EF4-FFF2-40B4-BE49-F238E27FC236}">
                <a16:creationId xmlns:a16="http://schemas.microsoft.com/office/drawing/2014/main" id="{0B1557A7-2451-44F5-2765-D8B9B50C3383}"/>
              </a:ext>
            </a:extLst>
          </p:cNvPr>
          <p:cNvSpPr>
            <a:spLocks noGrp="1"/>
          </p:cNvSpPr>
          <p:nvPr>
            <p:ph idx="1"/>
          </p:nvPr>
        </p:nvSpPr>
        <p:spPr/>
        <p:txBody>
          <a:bodyPr>
            <a:normAutofit fontScale="92500"/>
          </a:bodyPr>
          <a:lstStyle/>
          <a:p>
            <a:pPr marL="0" indent="0">
              <a:buNone/>
            </a:pPr>
            <a:r>
              <a:rPr lang="el-GR" b="0" i="0" u="none" strike="noStrike" dirty="0">
                <a:solidFill>
                  <a:srgbClr val="000000"/>
                </a:solidFill>
                <a:effectLst/>
                <a:latin typeface="+mj-lt"/>
              </a:rPr>
              <a:t>9.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αν μερικές φορές σού μοίρασα πόνο και με λυπήθηκες</a:t>
            </a:r>
            <a:r>
              <a:rPr lang="el-GR" b="0" i="0" u="none" strike="noStrike" dirty="0">
                <a:solidFill>
                  <a:srgbClr val="000000"/>
                </a:solidFill>
                <a:effectLst/>
                <a:latin typeface="+mj-lt"/>
              </a:rPr>
              <a:t>. </a:t>
            </a:r>
            <a:r>
              <a:rPr lang="el-GR" b="0" i="0" u="none" strike="noStrike" dirty="0">
                <a:solidFill>
                  <a:srgbClr val="000000"/>
                </a:solidFill>
                <a:effectLst/>
                <a:latin typeface="+mj-lt"/>
                <a:sym typeface="Wingdings" pitchFamily="2" charset="2"/>
              </a:rPr>
              <a:t> ζητού</a:t>
            </a:r>
            <a:r>
              <a:rPr lang="el-GR" dirty="0">
                <a:solidFill>
                  <a:srgbClr val="000000"/>
                </a:solidFill>
                <a:latin typeface="+mj-lt"/>
                <a:sym typeface="Wingdings" pitchFamily="2" charset="2"/>
              </a:rPr>
              <a:t>ν συγχώρεση για το γεγονός ότι τα δικά τους δεινά προκάλεσαν θλίψη στις ευρωπαϊκές κοινωνίες. </a:t>
            </a:r>
          </a:p>
          <a:p>
            <a:pPr marL="0" indent="0">
              <a:buNone/>
            </a:pPr>
            <a:r>
              <a:rPr lang="el-GR" dirty="0">
                <a:solidFill>
                  <a:srgbClr val="000000"/>
                </a:solidFill>
                <a:latin typeface="+mj-lt"/>
                <a:sym typeface="Wingdings" pitchFamily="2" charset="2"/>
              </a:rPr>
              <a:t>Η μετανάστρια απαλλάσσει τα μέλη του </a:t>
            </a:r>
            <a:r>
              <a:rPr lang="el-GR" dirty="0" err="1">
                <a:solidFill>
                  <a:srgbClr val="000000"/>
                </a:solidFill>
                <a:latin typeface="+mj-lt"/>
                <a:sym typeface="Wingdings" pitchFamily="2" charset="2"/>
              </a:rPr>
              <a:t>πλειονοτικού</a:t>
            </a:r>
            <a:r>
              <a:rPr lang="el-GR" dirty="0">
                <a:solidFill>
                  <a:srgbClr val="000000"/>
                </a:solidFill>
                <a:latin typeface="+mj-lt"/>
                <a:sym typeface="Wingdings" pitchFamily="2" charset="2"/>
              </a:rPr>
              <a:t> πληθυσμού από κατηγορίες για ρατσιστικές ενέργειες εναντίον των μεταναστών/</a:t>
            </a:r>
            <a:r>
              <a:rPr lang="el-GR" dirty="0" err="1">
                <a:solidFill>
                  <a:srgbClr val="000000"/>
                </a:solidFill>
                <a:latin typeface="+mj-lt"/>
                <a:sym typeface="Wingdings" pitchFamily="2" charset="2"/>
              </a:rPr>
              <a:t>τρίων</a:t>
            </a:r>
            <a:r>
              <a:rPr lang="el-GR" dirty="0">
                <a:solidFill>
                  <a:srgbClr val="000000"/>
                </a:solidFill>
                <a:latin typeface="+mj-lt"/>
                <a:sym typeface="Wingdings" pitchFamily="2" charset="2"/>
              </a:rPr>
              <a:t>. </a:t>
            </a:r>
            <a:r>
              <a:rPr lang="el-GR" b="0" i="0" u="none" strike="noStrike" dirty="0">
                <a:solidFill>
                  <a:srgbClr val="000000"/>
                </a:solidFill>
                <a:effectLst/>
                <a:latin typeface="+mj-lt"/>
                <a:sym typeface="Wingdings" pitchFamily="2" charset="2"/>
              </a:rPr>
              <a:t>αθέατος ρατσισμός</a:t>
            </a:r>
            <a:endParaRPr lang="el-GR" dirty="0">
              <a:solidFill>
                <a:srgbClr val="000000"/>
              </a:solidFill>
              <a:latin typeface="+mj-lt"/>
              <a:sym typeface="Wingdings" pitchFamily="2" charset="2"/>
            </a:endParaRPr>
          </a:p>
          <a:p>
            <a:pPr marL="0" indent="0">
              <a:buNone/>
            </a:pPr>
            <a:r>
              <a:rPr lang="el-GR" dirty="0" err="1">
                <a:solidFill>
                  <a:srgbClr val="000000"/>
                </a:solidFill>
                <a:latin typeface="+mj-lt"/>
                <a:sym typeface="Wingdings" pitchFamily="2" charset="2"/>
              </a:rPr>
              <a:t>Αυτοϋπονομευτική</a:t>
            </a:r>
            <a:r>
              <a:rPr lang="el-GR" dirty="0">
                <a:solidFill>
                  <a:srgbClr val="000000"/>
                </a:solidFill>
                <a:latin typeface="+mj-lt"/>
                <a:sym typeface="Wingdings" pitchFamily="2" charset="2"/>
              </a:rPr>
              <a:t> συμπεριφορά αρθρογράφου, υπερβολική και παράδοξη, με σκοπό τη δημιουργία μιας αρμονικής σχέσης συνεργασίας μεταξύ </a:t>
            </a:r>
            <a:r>
              <a:rPr lang="el-GR" dirty="0" err="1">
                <a:solidFill>
                  <a:srgbClr val="000000"/>
                </a:solidFill>
                <a:latin typeface="+mj-lt"/>
                <a:sym typeface="Wingdings" pitchFamily="2" charset="2"/>
              </a:rPr>
              <a:t>πλειονοτικών</a:t>
            </a:r>
            <a:r>
              <a:rPr lang="el-GR" dirty="0">
                <a:solidFill>
                  <a:srgbClr val="000000"/>
                </a:solidFill>
                <a:latin typeface="+mj-lt"/>
                <a:sym typeface="Wingdings" pitchFamily="2" charset="2"/>
              </a:rPr>
              <a:t> και μειονοτικών, αναλαμβάνοντας, έτσι, πλήρως την ευθύνη για τον ρατσισμό που υφίστανται οι τελευταίοι.  </a:t>
            </a:r>
            <a:br>
              <a:rPr lang="el-GR" dirty="0">
                <a:latin typeface="+mj-lt"/>
              </a:rPr>
            </a:br>
            <a:endParaRPr lang="el-GR" dirty="0"/>
          </a:p>
        </p:txBody>
      </p:sp>
    </p:spTree>
    <p:extLst>
      <p:ext uri="{BB962C8B-B14F-4D97-AF65-F5344CB8AC3E}">
        <p14:creationId xmlns:p14="http://schemas.microsoft.com/office/powerpoint/2010/main" val="41210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9A21B3-B556-C8D7-00AE-61DD781B557F}"/>
              </a:ext>
            </a:extLst>
          </p:cNvPr>
          <p:cNvSpPr>
            <a:spLocks noGrp="1"/>
          </p:cNvSpPr>
          <p:nvPr>
            <p:ph type="title"/>
          </p:nvPr>
        </p:nvSpPr>
        <p:spPr/>
        <p:txBody>
          <a:bodyPr/>
          <a:lstStyle/>
          <a:p>
            <a:r>
              <a:rPr lang="el-GR" dirty="0"/>
              <a:t>Εισαγωγή</a:t>
            </a:r>
          </a:p>
        </p:txBody>
      </p:sp>
      <p:sp>
        <p:nvSpPr>
          <p:cNvPr id="3" name="Θέση περιεχομένου 2">
            <a:extLst>
              <a:ext uri="{FF2B5EF4-FFF2-40B4-BE49-F238E27FC236}">
                <a16:creationId xmlns:a16="http://schemas.microsoft.com/office/drawing/2014/main" id="{75DEB74A-1120-EB65-82AD-EEAEF145583C}"/>
              </a:ext>
            </a:extLst>
          </p:cNvPr>
          <p:cNvSpPr>
            <a:spLocks noGrp="1"/>
          </p:cNvSpPr>
          <p:nvPr>
            <p:ph idx="1"/>
          </p:nvPr>
        </p:nvSpPr>
        <p:spPr/>
        <p:txBody>
          <a:bodyPr/>
          <a:lstStyle/>
          <a:p>
            <a:r>
              <a:rPr lang="el-GR" dirty="0"/>
              <a:t>Ο ρατσισμός αποτελεί ένα αποτελεσματικό μέσο για την επίτευξη της ομοιογένειας μέσα σε ένα έθνος-κράτος. </a:t>
            </a:r>
          </a:p>
          <a:p>
            <a:r>
              <a:rPr lang="el-GR" dirty="0"/>
              <a:t>Ο ρατσιστικός λόγος συνέβαλλε στην ισχυροποίηση της γλωσσικής και πολιτισμικής ομοιογένειας ενός έθνους-κράτους. </a:t>
            </a:r>
            <a:r>
              <a:rPr lang="el-GR" dirty="0">
                <a:sym typeface="Wingdings" pitchFamily="2" charset="2"/>
              </a:rPr>
              <a:t> οι μετανάστες πέραν από τα γεωγραφικά σύνορα, υπερβαίνουν και τα συμβολικά σύνορα, την κατάκτηση, δηλαδή, της γλώσσας του έθνους-κράτους, στο οποίο ήρθαν, με σκοπό να γίνουν αποδεκτοί. </a:t>
            </a:r>
            <a:r>
              <a:rPr lang="el-GR" dirty="0"/>
              <a:t> </a:t>
            </a:r>
          </a:p>
          <a:p>
            <a:r>
              <a:rPr lang="el-GR" dirty="0"/>
              <a:t>Τον ίδιο στόχο προωθεί και το ελληνικό εκπαιδευτικό σύστημα.</a:t>
            </a:r>
          </a:p>
        </p:txBody>
      </p:sp>
    </p:spTree>
    <p:extLst>
      <p:ext uri="{BB962C8B-B14F-4D97-AF65-F5344CB8AC3E}">
        <p14:creationId xmlns:p14="http://schemas.microsoft.com/office/powerpoint/2010/main" val="2070125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F6430B-63F4-3774-4650-5E389707D480}"/>
              </a:ext>
            </a:extLst>
          </p:cNvPr>
          <p:cNvSpPr>
            <a:spLocks noGrp="1"/>
          </p:cNvSpPr>
          <p:nvPr>
            <p:ph type="title"/>
          </p:nvPr>
        </p:nvSpPr>
        <p:spPr/>
        <p:txBody>
          <a:bodyPr/>
          <a:lstStyle/>
          <a:p>
            <a:r>
              <a:rPr lang="el-GR" dirty="0"/>
              <a:t>Ανάλυση </a:t>
            </a:r>
          </a:p>
        </p:txBody>
      </p:sp>
      <p:sp>
        <p:nvSpPr>
          <p:cNvPr id="3" name="Θέση περιεχομένου 2">
            <a:extLst>
              <a:ext uri="{FF2B5EF4-FFF2-40B4-BE49-F238E27FC236}">
                <a16:creationId xmlns:a16="http://schemas.microsoft.com/office/drawing/2014/main" id="{E800C3D5-7C8C-811A-83E2-C8111CD0ADA3}"/>
              </a:ext>
            </a:extLst>
          </p:cNvPr>
          <p:cNvSpPr>
            <a:spLocks noGrp="1"/>
          </p:cNvSpPr>
          <p:nvPr>
            <p:ph idx="1"/>
          </p:nvPr>
        </p:nvSpPr>
        <p:spPr>
          <a:xfrm>
            <a:off x="937846" y="2556932"/>
            <a:ext cx="10609385" cy="4301068"/>
          </a:xfrm>
        </p:spPr>
        <p:txBody>
          <a:bodyPr>
            <a:normAutofit fontScale="32500" lnSpcReduction="20000"/>
          </a:bodyPr>
          <a:lstStyle/>
          <a:p>
            <a:pPr marL="0" indent="0">
              <a:buNone/>
            </a:pPr>
            <a:r>
              <a:rPr lang="el-GR" sz="7400" b="0" i="0" u="none" strike="noStrike" dirty="0">
                <a:solidFill>
                  <a:srgbClr val="000000"/>
                </a:solidFill>
                <a:effectLst/>
                <a:latin typeface="+mj-lt"/>
              </a:rPr>
              <a:t>3. </a:t>
            </a:r>
            <a:r>
              <a:rPr lang="el-GR" sz="7400" b="1" i="0" u="none" strike="noStrike" dirty="0" err="1">
                <a:solidFill>
                  <a:srgbClr val="000000"/>
                </a:solidFill>
                <a:effectLst/>
                <a:latin typeface="+mj-lt"/>
              </a:rPr>
              <a:t>Συγχώρεσέ</a:t>
            </a:r>
            <a:r>
              <a:rPr lang="el-GR" sz="7400" b="1" i="0" u="none" strike="noStrike" dirty="0">
                <a:solidFill>
                  <a:srgbClr val="000000"/>
                </a:solidFill>
                <a:effectLst/>
                <a:latin typeface="+mj-lt"/>
              </a:rPr>
              <a:t> με </a:t>
            </a:r>
            <a:r>
              <a:rPr lang="el-GR" sz="7400" b="0" i="1" u="none" strike="noStrike" dirty="0">
                <a:solidFill>
                  <a:srgbClr val="000000"/>
                </a:solidFill>
                <a:effectLst/>
                <a:latin typeface="+mj-lt"/>
              </a:rPr>
              <a:t>αν έχω αλλάξει το πρόσωπο της πόλης σου αυτές τις μέρες</a:t>
            </a:r>
            <a:r>
              <a:rPr lang="el-GR" sz="7400" b="0" i="0" u="none" strike="noStrike" dirty="0">
                <a:solidFill>
                  <a:srgbClr val="000000"/>
                </a:solidFill>
                <a:effectLst/>
                <a:latin typeface="+mj-lt"/>
              </a:rPr>
              <a:t>.</a:t>
            </a:r>
            <a:br>
              <a:rPr lang="el-GR" sz="7400" dirty="0">
                <a:latin typeface="+mj-lt"/>
              </a:rPr>
            </a:br>
            <a:r>
              <a:rPr lang="el-GR" sz="7400" b="0" i="0" u="none" strike="noStrike" dirty="0">
                <a:solidFill>
                  <a:srgbClr val="000000"/>
                </a:solidFill>
                <a:effectLst/>
                <a:latin typeface="+mj-lt"/>
              </a:rPr>
              <a:t>4. </a:t>
            </a:r>
            <a:r>
              <a:rPr lang="el-GR" sz="7400" b="1" i="0" u="none" strike="noStrike" dirty="0" err="1">
                <a:solidFill>
                  <a:srgbClr val="000000"/>
                </a:solidFill>
                <a:effectLst/>
                <a:latin typeface="+mj-lt"/>
              </a:rPr>
              <a:t>Συγχώρεσέ</a:t>
            </a:r>
            <a:r>
              <a:rPr lang="el-GR" sz="7400" b="1" i="0" u="none" strike="noStrike" dirty="0">
                <a:solidFill>
                  <a:srgbClr val="000000"/>
                </a:solidFill>
                <a:effectLst/>
                <a:latin typeface="+mj-lt"/>
              </a:rPr>
              <a:t> με </a:t>
            </a:r>
            <a:r>
              <a:rPr lang="el-GR" sz="7400" b="0" i="1" u="none" strike="noStrike" dirty="0">
                <a:solidFill>
                  <a:srgbClr val="000000"/>
                </a:solidFill>
                <a:effectLst/>
                <a:latin typeface="+mj-lt"/>
              </a:rPr>
              <a:t>αν η χώρα σου ήταν η ανοιχτή αγκαλιά όπου εγώ κατάφερα να βρω το καταφύγιο για μένα</a:t>
            </a:r>
            <a:r>
              <a:rPr lang="el-GR" sz="7400" b="0" i="0" u="none" strike="noStrike" dirty="0">
                <a:solidFill>
                  <a:srgbClr val="000000"/>
                </a:solidFill>
                <a:effectLst/>
                <a:latin typeface="+mj-lt"/>
              </a:rPr>
              <a:t>.</a:t>
            </a:r>
            <a:br>
              <a:rPr lang="el-GR" sz="7400" dirty="0">
                <a:latin typeface="+mj-lt"/>
              </a:rPr>
            </a:br>
            <a:r>
              <a:rPr lang="el-GR" sz="7400" b="0" i="0" u="none" strike="noStrike" dirty="0">
                <a:solidFill>
                  <a:srgbClr val="000000"/>
                </a:solidFill>
                <a:effectLst/>
                <a:latin typeface="+mj-lt"/>
              </a:rPr>
              <a:t>6. </a:t>
            </a:r>
            <a:r>
              <a:rPr lang="el-GR" sz="7400" b="1" i="0" u="none" strike="noStrike" dirty="0" err="1">
                <a:solidFill>
                  <a:srgbClr val="000000"/>
                </a:solidFill>
                <a:effectLst/>
                <a:latin typeface="+mj-lt"/>
              </a:rPr>
              <a:t>Συγχώρεσέ</a:t>
            </a:r>
            <a:r>
              <a:rPr lang="el-GR" sz="7400" b="1" i="0" u="none" strike="noStrike" dirty="0">
                <a:solidFill>
                  <a:srgbClr val="000000"/>
                </a:solidFill>
                <a:effectLst/>
                <a:latin typeface="+mj-lt"/>
              </a:rPr>
              <a:t> με </a:t>
            </a:r>
            <a:r>
              <a:rPr lang="el-GR" sz="7400" b="0" i="1" u="none" strike="noStrike" dirty="0">
                <a:solidFill>
                  <a:srgbClr val="000000"/>
                </a:solidFill>
                <a:effectLst/>
                <a:latin typeface="+mj-lt"/>
              </a:rPr>
              <a:t>αν κοιτάς το πρόσωπό μου και στο μυαλό σου βλέπεις έναν τρομοκράτη και με το που ακούς τη φωνή μου, στα αυτιά σου αντηχούν βόμβες και καμικάζι και ο καρδιακός σου παλμός αυξάνεται</a:t>
            </a:r>
            <a:r>
              <a:rPr lang="el-GR" sz="7400" b="0" i="0" u="none" strike="noStrike" dirty="0">
                <a:solidFill>
                  <a:srgbClr val="000000"/>
                </a:solidFill>
                <a:effectLst/>
                <a:latin typeface="+mj-lt"/>
              </a:rPr>
              <a:t>.</a:t>
            </a:r>
            <a:br>
              <a:rPr lang="el-GR" sz="7400" dirty="0">
                <a:latin typeface="+mj-lt"/>
              </a:rPr>
            </a:br>
            <a:r>
              <a:rPr lang="el-GR" sz="7400" b="0" i="0" u="none" strike="noStrike" dirty="0">
                <a:solidFill>
                  <a:srgbClr val="000000"/>
                </a:solidFill>
                <a:effectLst/>
                <a:latin typeface="+mj-lt"/>
              </a:rPr>
              <a:t>7. </a:t>
            </a:r>
            <a:r>
              <a:rPr lang="el-GR" sz="7400" b="1" i="0" u="none" strike="noStrike" dirty="0" err="1">
                <a:solidFill>
                  <a:srgbClr val="000000"/>
                </a:solidFill>
                <a:effectLst/>
                <a:latin typeface="+mj-lt"/>
              </a:rPr>
              <a:t>Συγχώρεσέ</a:t>
            </a:r>
            <a:r>
              <a:rPr lang="el-GR" sz="7400" b="1" i="0" u="none" strike="noStrike" dirty="0">
                <a:solidFill>
                  <a:srgbClr val="000000"/>
                </a:solidFill>
                <a:effectLst/>
                <a:latin typeface="+mj-lt"/>
              </a:rPr>
              <a:t> με </a:t>
            </a:r>
            <a:r>
              <a:rPr lang="el-GR" sz="7400" b="0" i="1" u="none" strike="noStrike" dirty="0">
                <a:solidFill>
                  <a:srgbClr val="000000"/>
                </a:solidFill>
                <a:effectLst/>
                <a:latin typeface="+mj-lt"/>
              </a:rPr>
              <a:t>που χιλιάδες άνθρωποι τους οποίους αποκαλούμε «μετανάστες» εμφανίστηκαν και σκόρπισαν φόβο και πανικό</a:t>
            </a:r>
            <a:r>
              <a:rPr lang="el-GR" sz="7400" b="0" i="0" u="none" strike="noStrike" dirty="0">
                <a:solidFill>
                  <a:srgbClr val="000000"/>
                </a:solidFill>
                <a:effectLst/>
                <a:latin typeface="+mj-lt"/>
              </a:rPr>
              <a:t>.</a:t>
            </a:r>
          </a:p>
          <a:p>
            <a:pPr marL="0" indent="0">
              <a:buNone/>
            </a:pPr>
            <a:r>
              <a:rPr lang="el-GR" sz="7400" b="0" i="0" u="none" strike="noStrike" dirty="0">
                <a:solidFill>
                  <a:srgbClr val="000000"/>
                </a:solidFill>
                <a:effectLst/>
                <a:latin typeface="+mj-lt"/>
              </a:rPr>
              <a:t>8. </a:t>
            </a:r>
            <a:r>
              <a:rPr lang="el-GR" sz="7400" b="1" i="0" u="none" strike="noStrike" dirty="0" err="1">
                <a:solidFill>
                  <a:srgbClr val="000000"/>
                </a:solidFill>
                <a:effectLst/>
                <a:latin typeface="+mj-lt"/>
              </a:rPr>
              <a:t>Συγχώρεσέ</a:t>
            </a:r>
            <a:r>
              <a:rPr lang="el-GR" sz="7400" b="1" i="0" u="none" strike="noStrike" dirty="0">
                <a:solidFill>
                  <a:srgbClr val="000000"/>
                </a:solidFill>
                <a:effectLst/>
                <a:latin typeface="+mj-lt"/>
              </a:rPr>
              <a:t> με </a:t>
            </a:r>
            <a:r>
              <a:rPr lang="el-GR" sz="7400" b="0" i="1" u="none" strike="noStrike" dirty="0">
                <a:solidFill>
                  <a:srgbClr val="000000"/>
                </a:solidFill>
                <a:effectLst/>
                <a:latin typeface="+mj-lt"/>
              </a:rPr>
              <a:t>αν ακούσια προκάλεσα χάος στη χώρα σου. Ήταν η πολιτική των χωρών που συμμετείχαν στους πολέμους στη χώρα μου</a:t>
            </a:r>
            <a:r>
              <a:rPr lang="el-GR" sz="7400" b="0" i="0" u="none" strike="noStrike" dirty="0">
                <a:solidFill>
                  <a:srgbClr val="000000"/>
                </a:solidFill>
                <a:effectLst/>
                <a:latin typeface="+mj-lt"/>
              </a:rPr>
              <a:t>. </a:t>
            </a:r>
            <a:br>
              <a:rPr lang="el-GR" sz="7400" dirty="0">
                <a:latin typeface="+mj-lt"/>
              </a:rPr>
            </a:br>
            <a:r>
              <a:rPr lang="el-GR" sz="7400" b="0" i="0" u="none" strike="noStrike" dirty="0">
                <a:solidFill>
                  <a:srgbClr val="000000"/>
                </a:solidFill>
                <a:effectLst/>
                <a:latin typeface="+mj-lt"/>
              </a:rPr>
              <a:t>11. </a:t>
            </a:r>
            <a:r>
              <a:rPr lang="el-GR" sz="7400" b="1" i="0" u="none" strike="noStrike" dirty="0" err="1">
                <a:solidFill>
                  <a:srgbClr val="000000"/>
                </a:solidFill>
                <a:effectLst/>
                <a:latin typeface="+mj-lt"/>
              </a:rPr>
              <a:t>Συγχώρεσέ</a:t>
            </a:r>
            <a:r>
              <a:rPr lang="el-GR" sz="7400" b="1" i="0" u="none" strike="noStrike" dirty="0">
                <a:solidFill>
                  <a:srgbClr val="000000"/>
                </a:solidFill>
                <a:effectLst/>
                <a:latin typeface="+mj-lt"/>
              </a:rPr>
              <a:t> με </a:t>
            </a:r>
            <a:r>
              <a:rPr lang="el-GR" sz="7400" b="0" i="1" u="none" strike="noStrike" dirty="0">
                <a:solidFill>
                  <a:srgbClr val="000000"/>
                </a:solidFill>
                <a:effectLst/>
                <a:latin typeface="+mj-lt"/>
              </a:rPr>
              <a:t>για όλη την άγνοιά μου ως προς τις συνήθειες και παραδόσεις σου</a:t>
            </a:r>
            <a:r>
              <a:rPr lang="el-GR" sz="7400" b="0" i="0" u="none" strike="noStrike" dirty="0">
                <a:solidFill>
                  <a:srgbClr val="000000"/>
                </a:solidFill>
                <a:effectLst/>
                <a:latin typeface="+mj-lt"/>
              </a:rPr>
              <a:t>.</a:t>
            </a:r>
            <a:br>
              <a:rPr lang="el-GR" sz="7400" dirty="0">
                <a:latin typeface="+mj-lt"/>
              </a:rPr>
            </a:br>
            <a:r>
              <a:rPr lang="el-GR" sz="7400" b="0" i="0" u="none" strike="noStrike" dirty="0">
                <a:solidFill>
                  <a:srgbClr val="000000"/>
                </a:solidFill>
                <a:effectLst/>
                <a:latin typeface="+mj-lt"/>
              </a:rPr>
              <a:t>12. </a:t>
            </a:r>
            <a:r>
              <a:rPr lang="el-GR" sz="7400" b="1" i="0" u="none" strike="noStrike" dirty="0" err="1">
                <a:solidFill>
                  <a:srgbClr val="000000"/>
                </a:solidFill>
                <a:effectLst/>
                <a:latin typeface="+mj-lt"/>
              </a:rPr>
              <a:t>Συγχώρεσέ</a:t>
            </a:r>
            <a:r>
              <a:rPr lang="el-GR" sz="7400" b="1" i="0" u="none" strike="noStrike" dirty="0">
                <a:solidFill>
                  <a:srgbClr val="000000"/>
                </a:solidFill>
                <a:effectLst/>
                <a:latin typeface="+mj-lt"/>
              </a:rPr>
              <a:t> με </a:t>
            </a:r>
            <a:r>
              <a:rPr lang="el-GR" sz="7400" b="0" i="1" u="none" strike="noStrike" dirty="0">
                <a:solidFill>
                  <a:srgbClr val="000000"/>
                </a:solidFill>
                <a:effectLst/>
                <a:latin typeface="+mj-lt"/>
              </a:rPr>
              <a:t>όχι επειδή αξίζω, αλλά γιατί εσύ αξίζει να έχεις ηρεμία</a:t>
            </a:r>
            <a:r>
              <a:rPr lang="el-GR" sz="7400" b="0" i="0" u="none" strike="noStrike" dirty="0">
                <a:solidFill>
                  <a:srgbClr val="000000"/>
                </a:solidFill>
                <a:effectLst/>
                <a:latin typeface="+mj-lt"/>
              </a:rPr>
              <a:t>.</a:t>
            </a:r>
            <a:br>
              <a:rPr lang="el-GR" dirty="0">
                <a:latin typeface="+mj-lt"/>
              </a:rPr>
            </a:br>
            <a:endParaRPr lang="el-GR" b="0" i="0" u="none" strike="noStrike" dirty="0">
              <a:solidFill>
                <a:srgbClr val="000000"/>
              </a:solidFill>
              <a:effectLst/>
              <a:latin typeface="+mj-lt"/>
            </a:endParaRPr>
          </a:p>
          <a:p>
            <a:pPr marL="0" indent="0">
              <a:buNone/>
            </a:pPr>
            <a:br>
              <a:rPr lang="el-GR" dirty="0">
                <a:latin typeface="+mj-lt"/>
              </a:rPr>
            </a:br>
            <a:endParaRPr lang="el-GR" dirty="0"/>
          </a:p>
        </p:txBody>
      </p:sp>
    </p:spTree>
    <p:extLst>
      <p:ext uri="{BB962C8B-B14F-4D97-AF65-F5344CB8AC3E}">
        <p14:creationId xmlns:p14="http://schemas.microsoft.com/office/powerpoint/2010/main" val="3103973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D2EDCA-BD98-948C-2559-40127C8E129D}"/>
              </a:ext>
            </a:extLst>
          </p:cNvPr>
          <p:cNvSpPr>
            <a:spLocks noGrp="1"/>
          </p:cNvSpPr>
          <p:nvPr>
            <p:ph type="title"/>
          </p:nvPr>
        </p:nvSpPr>
        <p:spPr/>
        <p:txBody>
          <a:bodyPr/>
          <a:lstStyle/>
          <a:p>
            <a:r>
              <a:rPr lang="el-GR" dirty="0"/>
              <a:t>Ανάλυση </a:t>
            </a:r>
          </a:p>
        </p:txBody>
      </p:sp>
      <p:sp>
        <p:nvSpPr>
          <p:cNvPr id="3" name="Θέση περιεχομένου 2">
            <a:extLst>
              <a:ext uri="{FF2B5EF4-FFF2-40B4-BE49-F238E27FC236}">
                <a16:creationId xmlns:a16="http://schemas.microsoft.com/office/drawing/2014/main" id="{E5DE4560-A257-27B5-1BC8-FB969A743945}"/>
              </a:ext>
            </a:extLst>
          </p:cNvPr>
          <p:cNvSpPr>
            <a:spLocks noGrp="1"/>
          </p:cNvSpPr>
          <p:nvPr>
            <p:ph idx="1"/>
          </p:nvPr>
        </p:nvSpPr>
        <p:spPr>
          <a:xfrm>
            <a:off x="808893" y="2403231"/>
            <a:ext cx="10685584" cy="4911968"/>
          </a:xfrm>
        </p:spPr>
        <p:txBody>
          <a:bodyPr>
            <a:normAutofit fontScale="92500" lnSpcReduction="20000"/>
          </a:bodyPr>
          <a:lstStyle/>
          <a:p>
            <a:r>
              <a:rPr lang="el-GR" sz="2100" dirty="0">
                <a:latin typeface="+mj-lt"/>
              </a:rPr>
              <a:t>Η μετανάστρια αναλαμβάνει την ευθύνη για μη αποδεκτές ενέργειες που αποδίδονται στους/στις μετανάστες/</a:t>
            </a:r>
            <a:r>
              <a:rPr lang="el-GR" sz="2100" dirty="0" err="1">
                <a:latin typeface="+mj-lt"/>
              </a:rPr>
              <a:t>τριες</a:t>
            </a:r>
            <a:r>
              <a:rPr lang="el-GR" sz="2100" dirty="0">
                <a:latin typeface="+mj-lt"/>
              </a:rPr>
              <a:t> από τους/τις ρατσιστές/</a:t>
            </a:r>
            <a:r>
              <a:rPr lang="el-GR" sz="2100" dirty="0" err="1">
                <a:latin typeface="+mj-lt"/>
              </a:rPr>
              <a:t>τριες</a:t>
            </a:r>
            <a:r>
              <a:rPr lang="el-GR" sz="2100" dirty="0">
                <a:latin typeface="+mj-lt"/>
              </a:rPr>
              <a:t>. </a:t>
            </a:r>
          </a:p>
          <a:p>
            <a:r>
              <a:rPr lang="el-GR" sz="2100" dirty="0">
                <a:latin typeface="+mj-lt"/>
              </a:rPr>
              <a:t>Μετανάστες = άνθρωποι που βλάπτουν την κοινωνική τάξη και προκαλούν προβλήματα στη χώρα υποδοχής / δημιουργία αισθημάτων ανασφάλειας και φόβου</a:t>
            </a:r>
          </a:p>
          <a:p>
            <a:r>
              <a:rPr lang="el-GR" sz="2100" b="0" i="0" u="none" strike="noStrike" dirty="0">
                <a:solidFill>
                  <a:srgbClr val="000000"/>
                </a:solidFill>
                <a:effectLst/>
                <a:latin typeface="+mj-lt"/>
              </a:rPr>
              <a:t>3. </a:t>
            </a:r>
            <a:r>
              <a:rPr lang="el-GR" sz="2100" b="1" i="0" u="none" strike="noStrike" dirty="0" err="1">
                <a:solidFill>
                  <a:srgbClr val="000000"/>
                </a:solidFill>
                <a:effectLst/>
                <a:latin typeface="+mj-lt"/>
              </a:rPr>
              <a:t>Συγχώρεσέ</a:t>
            </a:r>
            <a:r>
              <a:rPr lang="el-GR" sz="2100" b="1" i="0" u="none" strike="noStrike" dirty="0">
                <a:solidFill>
                  <a:srgbClr val="000000"/>
                </a:solidFill>
                <a:effectLst/>
                <a:latin typeface="+mj-lt"/>
              </a:rPr>
              <a:t> με </a:t>
            </a:r>
            <a:r>
              <a:rPr lang="el-GR" sz="2100" b="0" i="1" u="none" strike="noStrike" dirty="0">
                <a:solidFill>
                  <a:srgbClr val="000000"/>
                </a:solidFill>
                <a:effectLst/>
                <a:latin typeface="+mj-lt"/>
              </a:rPr>
              <a:t>αν έχω αλλάξει το πρόσωπο της πόλης σου αυτές τις μέρες</a:t>
            </a:r>
            <a:r>
              <a:rPr lang="el-GR" sz="2100" b="0" i="0" u="none" strike="noStrike" dirty="0">
                <a:solidFill>
                  <a:srgbClr val="000000"/>
                </a:solidFill>
                <a:effectLst/>
                <a:latin typeface="+mj-lt"/>
              </a:rPr>
              <a:t>. </a:t>
            </a:r>
            <a:r>
              <a:rPr lang="el-GR" sz="2100" b="0" i="0" u="none" strike="noStrike" dirty="0">
                <a:solidFill>
                  <a:srgbClr val="000000"/>
                </a:solidFill>
                <a:effectLst/>
                <a:latin typeface="+mj-lt"/>
                <a:sym typeface="Wingdings" pitchFamily="2" charset="2"/>
              </a:rPr>
              <a:t> ζητούν συγχώρεση για την αλλαγή εμφάνισης των πόλεων υποδοχής λόγω της </a:t>
            </a:r>
            <a:r>
              <a:rPr lang="el-GR" sz="2100" b="0" i="0" u="none" strike="noStrike" dirty="0" err="1">
                <a:solidFill>
                  <a:srgbClr val="000000"/>
                </a:solidFill>
                <a:effectLst/>
                <a:latin typeface="+mj-lt"/>
                <a:sym typeface="Wingdings" pitchFamily="2" charset="2"/>
              </a:rPr>
              <a:t>πολυπολιτισμικότητας</a:t>
            </a:r>
            <a:endParaRPr lang="el-GR" sz="2100" b="0" i="0" u="none" strike="noStrike" dirty="0">
              <a:solidFill>
                <a:srgbClr val="000000"/>
              </a:solidFill>
              <a:effectLst/>
              <a:latin typeface="+mj-lt"/>
              <a:sym typeface="Wingdings" pitchFamily="2" charset="2"/>
            </a:endParaRPr>
          </a:p>
          <a:p>
            <a:r>
              <a:rPr lang="el-GR" sz="2100" b="0" i="0" u="none" strike="noStrike" dirty="0">
                <a:solidFill>
                  <a:srgbClr val="000000"/>
                </a:solidFill>
                <a:effectLst/>
                <a:latin typeface="+mj-lt"/>
              </a:rPr>
              <a:t>4. </a:t>
            </a:r>
            <a:r>
              <a:rPr lang="el-GR" sz="2100" b="1" i="0" u="none" strike="noStrike" dirty="0" err="1">
                <a:solidFill>
                  <a:srgbClr val="000000"/>
                </a:solidFill>
                <a:effectLst/>
                <a:latin typeface="+mj-lt"/>
              </a:rPr>
              <a:t>Συγχώρεσέ</a:t>
            </a:r>
            <a:r>
              <a:rPr lang="el-GR" sz="2100" b="1" i="0" u="none" strike="noStrike" dirty="0">
                <a:solidFill>
                  <a:srgbClr val="000000"/>
                </a:solidFill>
                <a:effectLst/>
                <a:latin typeface="+mj-lt"/>
              </a:rPr>
              <a:t> με </a:t>
            </a:r>
            <a:r>
              <a:rPr lang="el-GR" sz="2100" b="0" i="1" u="none" strike="noStrike" dirty="0">
                <a:solidFill>
                  <a:srgbClr val="000000"/>
                </a:solidFill>
                <a:effectLst/>
                <a:latin typeface="+mj-lt"/>
              </a:rPr>
              <a:t>αν η χώρα σου ήταν η ανοιχτή αγκαλιά όπου εγώ κατάφερα να βρω το καταφύγιο για μένα</a:t>
            </a:r>
            <a:r>
              <a:rPr lang="el-GR" sz="2100" b="0" i="0" u="none" strike="noStrike" dirty="0">
                <a:solidFill>
                  <a:srgbClr val="000000"/>
                </a:solidFill>
                <a:effectLst/>
                <a:latin typeface="+mj-lt"/>
              </a:rPr>
              <a:t>. </a:t>
            </a:r>
            <a:r>
              <a:rPr lang="el-GR" sz="2100" b="0" i="0" u="none" strike="noStrike" dirty="0">
                <a:solidFill>
                  <a:srgbClr val="000000"/>
                </a:solidFill>
                <a:effectLst/>
                <a:latin typeface="+mj-lt"/>
                <a:sym typeface="Wingdings" pitchFamily="2" charset="2"/>
              </a:rPr>
              <a:t> ζητού</a:t>
            </a:r>
            <a:r>
              <a:rPr lang="el-GR" sz="2100" dirty="0">
                <a:solidFill>
                  <a:srgbClr val="000000"/>
                </a:solidFill>
                <a:latin typeface="+mj-lt"/>
                <a:sym typeface="Wingdings" pitchFamily="2" charset="2"/>
              </a:rPr>
              <a:t>ν συγχώρεση για την αναζήτηση καταφυγίου σε ειρηνικές χώρες υποδοχής</a:t>
            </a:r>
          </a:p>
          <a:p>
            <a:r>
              <a:rPr lang="el-GR" sz="2100" b="0" i="0" u="none" strike="noStrike" dirty="0">
                <a:solidFill>
                  <a:srgbClr val="000000"/>
                </a:solidFill>
                <a:effectLst/>
                <a:latin typeface="+mj-lt"/>
              </a:rPr>
              <a:t>6. </a:t>
            </a:r>
            <a:r>
              <a:rPr lang="el-GR" sz="2100" b="1" i="0" u="none" strike="noStrike" dirty="0" err="1">
                <a:solidFill>
                  <a:srgbClr val="000000"/>
                </a:solidFill>
                <a:effectLst/>
                <a:latin typeface="+mj-lt"/>
              </a:rPr>
              <a:t>Συγχώρεσέ</a:t>
            </a:r>
            <a:r>
              <a:rPr lang="el-GR" sz="2100" b="1" i="0" u="none" strike="noStrike" dirty="0">
                <a:solidFill>
                  <a:srgbClr val="000000"/>
                </a:solidFill>
                <a:effectLst/>
                <a:latin typeface="+mj-lt"/>
              </a:rPr>
              <a:t> με </a:t>
            </a:r>
            <a:r>
              <a:rPr lang="el-GR" sz="2100" b="0" i="1" u="none" strike="noStrike" dirty="0">
                <a:solidFill>
                  <a:srgbClr val="000000"/>
                </a:solidFill>
                <a:effectLst/>
                <a:latin typeface="+mj-lt"/>
              </a:rPr>
              <a:t>αν κοιτάς το πρόσωπό μου και στο μυαλό σου βλέπεις έναν τρομοκράτη και με το που ακούς τη φωνή μου, στα αυτιά σου αντηχούν βόμβες και καμικάζι και ο καρδιακός σου παλμός αυξάνεται</a:t>
            </a:r>
            <a:r>
              <a:rPr lang="el-GR" sz="2100" b="0" i="0" u="none" strike="noStrike" dirty="0">
                <a:solidFill>
                  <a:srgbClr val="000000"/>
                </a:solidFill>
                <a:effectLst/>
                <a:latin typeface="+mj-lt"/>
              </a:rPr>
              <a:t>. / 7. </a:t>
            </a:r>
            <a:r>
              <a:rPr lang="el-GR" sz="2100" b="1" i="0" u="none" strike="noStrike" dirty="0" err="1">
                <a:solidFill>
                  <a:srgbClr val="000000"/>
                </a:solidFill>
                <a:effectLst/>
                <a:latin typeface="+mj-lt"/>
              </a:rPr>
              <a:t>Συγχώρεσέ</a:t>
            </a:r>
            <a:r>
              <a:rPr lang="el-GR" sz="2100" b="1" i="0" u="none" strike="noStrike" dirty="0">
                <a:solidFill>
                  <a:srgbClr val="000000"/>
                </a:solidFill>
                <a:effectLst/>
                <a:latin typeface="+mj-lt"/>
              </a:rPr>
              <a:t> με </a:t>
            </a:r>
            <a:r>
              <a:rPr lang="el-GR" sz="2100" b="0" i="1" u="none" strike="noStrike" dirty="0">
                <a:solidFill>
                  <a:srgbClr val="000000"/>
                </a:solidFill>
                <a:effectLst/>
                <a:latin typeface="+mj-lt"/>
              </a:rPr>
              <a:t>που χιλιάδες άνθρωποι τους οποίους αποκαλούμε «μετανάστες» εμφανίστηκαν και σκόρπισαν φόβο και πανικό</a:t>
            </a:r>
            <a:r>
              <a:rPr lang="el-GR" sz="2100" b="0" i="0" u="none" strike="noStrike" dirty="0">
                <a:solidFill>
                  <a:srgbClr val="000000"/>
                </a:solidFill>
                <a:effectLst/>
                <a:latin typeface="+mj-lt"/>
              </a:rPr>
              <a:t>. </a:t>
            </a:r>
            <a:r>
              <a:rPr lang="el-GR" sz="2100" b="0" i="0" u="none" strike="noStrike" dirty="0">
                <a:solidFill>
                  <a:srgbClr val="000000"/>
                </a:solidFill>
                <a:effectLst/>
                <a:latin typeface="+mj-lt"/>
                <a:sym typeface="Wingdings" pitchFamily="2" charset="2"/>
              </a:rPr>
              <a:t> ζητούν συγχώρεση για την τρομοκράτηση των πληθυσμών τους με πράξεις βίας και καταστροφής  </a:t>
            </a:r>
            <a:br>
              <a:rPr lang="el-GR" sz="2100" dirty="0">
                <a:latin typeface="+mj-lt"/>
              </a:rPr>
            </a:br>
            <a:br>
              <a:rPr lang="el-GR" sz="2100" dirty="0">
                <a:latin typeface="+mj-lt"/>
              </a:rPr>
            </a:br>
            <a:endParaRPr lang="el-GR" sz="2100" b="0" i="0" u="none" strike="noStrike" dirty="0">
              <a:solidFill>
                <a:srgbClr val="000000"/>
              </a:solidFill>
              <a:effectLst/>
              <a:latin typeface="+mj-lt"/>
              <a:sym typeface="Wingdings" pitchFamily="2" charset="2"/>
            </a:endParaRPr>
          </a:p>
          <a:p>
            <a:pPr marL="0" indent="0">
              <a:buNone/>
            </a:pPr>
            <a:br>
              <a:rPr lang="el-GR" sz="2400" dirty="0">
                <a:latin typeface="+mj-lt"/>
              </a:rPr>
            </a:br>
            <a:endParaRPr lang="el-GR" dirty="0"/>
          </a:p>
        </p:txBody>
      </p:sp>
    </p:spTree>
    <p:extLst>
      <p:ext uri="{BB962C8B-B14F-4D97-AF65-F5344CB8AC3E}">
        <p14:creationId xmlns:p14="http://schemas.microsoft.com/office/powerpoint/2010/main" val="2160926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C13607-AD2D-4CED-6ACB-2AD306B2D315}"/>
              </a:ext>
            </a:extLst>
          </p:cNvPr>
          <p:cNvSpPr>
            <a:spLocks noGrp="1"/>
          </p:cNvSpPr>
          <p:nvPr>
            <p:ph type="title"/>
          </p:nvPr>
        </p:nvSpPr>
        <p:spPr/>
        <p:txBody>
          <a:bodyPr/>
          <a:lstStyle/>
          <a:p>
            <a:r>
              <a:rPr lang="el-GR" dirty="0"/>
              <a:t>Ανάλυση</a:t>
            </a:r>
          </a:p>
        </p:txBody>
      </p:sp>
      <p:sp>
        <p:nvSpPr>
          <p:cNvPr id="3" name="Θέση περιεχομένου 2">
            <a:extLst>
              <a:ext uri="{FF2B5EF4-FFF2-40B4-BE49-F238E27FC236}">
                <a16:creationId xmlns:a16="http://schemas.microsoft.com/office/drawing/2014/main" id="{8C060B85-488D-DF2A-3720-DB9C6AB431BE}"/>
              </a:ext>
            </a:extLst>
          </p:cNvPr>
          <p:cNvSpPr>
            <a:spLocks noGrp="1"/>
          </p:cNvSpPr>
          <p:nvPr>
            <p:ph idx="1"/>
          </p:nvPr>
        </p:nvSpPr>
        <p:spPr>
          <a:xfrm>
            <a:off x="1031631" y="2438400"/>
            <a:ext cx="10105292" cy="3657600"/>
          </a:xfrm>
        </p:spPr>
        <p:txBody>
          <a:bodyPr>
            <a:normAutofit fontScale="92500" lnSpcReduction="10000"/>
          </a:bodyPr>
          <a:lstStyle/>
          <a:p>
            <a:r>
              <a:rPr lang="el-GR" sz="2400" b="0" i="0" u="none" strike="noStrike" dirty="0">
                <a:solidFill>
                  <a:srgbClr val="000000"/>
                </a:solidFill>
                <a:effectLst/>
                <a:latin typeface="+mj-lt"/>
              </a:rPr>
              <a:t>8. </a:t>
            </a:r>
            <a:r>
              <a:rPr lang="el-GR" sz="2400" b="1" i="0" u="none" strike="noStrike" dirty="0" err="1">
                <a:solidFill>
                  <a:srgbClr val="000000"/>
                </a:solidFill>
                <a:effectLst/>
                <a:latin typeface="+mj-lt"/>
              </a:rPr>
              <a:t>Συγχώρεσέ</a:t>
            </a:r>
            <a:r>
              <a:rPr lang="el-GR" sz="2400" b="1" i="0" u="none" strike="noStrike" dirty="0">
                <a:solidFill>
                  <a:srgbClr val="000000"/>
                </a:solidFill>
                <a:effectLst/>
                <a:latin typeface="+mj-lt"/>
              </a:rPr>
              <a:t> με </a:t>
            </a:r>
            <a:r>
              <a:rPr lang="el-GR" sz="2400" b="0" i="1" u="none" strike="noStrike" dirty="0">
                <a:solidFill>
                  <a:srgbClr val="000000"/>
                </a:solidFill>
                <a:effectLst/>
                <a:latin typeface="+mj-lt"/>
              </a:rPr>
              <a:t>αν ακούσια προκάλεσα χάος στη χώρα σου. Ήταν η πολιτική των χωρών που συμμετείχαν στους πολέμους στη χώρα μου</a:t>
            </a:r>
            <a:r>
              <a:rPr lang="el-GR" sz="2400" b="0" i="0" u="none" strike="noStrike" dirty="0">
                <a:solidFill>
                  <a:srgbClr val="000000"/>
                </a:solidFill>
                <a:effectLst/>
                <a:latin typeface="+mj-lt"/>
              </a:rPr>
              <a:t>.  /12. </a:t>
            </a:r>
            <a:r>
              <a:rPr lang="el-GR" sz="2400" b="1" i="0" u="none" strike="noStrike" dirty="0" err="1">
                <a:solidFill>
                  <a:srgbClr val="000000"/>
                </a:solidFill>
                <a:effectLst/>
                <a:latin typeface="+mj-lt"/>
              </a:rPr>
              <a:t>Συγχώρεσέ</a:t>
            </a:r>
            <a:r>
              <a:rPr lang="el-GR" sz="2400" b="1" i="0" u="none" strike="noStrike" dirty="0">
                <a:solidFill>
                  <a:srgbClr val="000000"/>
                </a:solidFill>
                <a:effectLst/>
                <a:latin typeface="+mj-lt"/>
              </a:rPr>
              <a:t> με </a:t>
            </a:r>
            <a:r>
              <a:rPr lang="el-GR" sz="2400" b="0" i="1" u="none" strike="noStrike" dirty="0">
                <a:solidFill>
                  <a:srgbClr val="000000"/>
                </a:solidFill>
                <a:effectLst/>
                <a:latin typeface="+mj-lt"/>
              </a:rPr>
              <a:t>όχι επειδή αξίζω, αλλά γιατί εσύ αξίζει να έχεις ηρεμία</a:t>
            </a:r>
            <a:r>
              <a:rPr lang="el-GR" sz="2400" b="0" i="0" u="none" strike="noStrike" dirty="0">
                <a:solidFill>
                  <a:srgbClr val="000000"/>
                </a:solidFill>
                <a:effectLst/>
                <a:latin typeface="+mj-lt"/>
              </a:rPr>
              <a:t>. </a:t>
            </a:r>
            <a:r>
              <a:rPr lang="el-GR" sz="2400" b="0" i="0" u="none" strike="noStrike" dirty="0">
                <a:solidFill>
                  <a:srgbClr val="000000"/>
                </a:solidFill>
                <a:effectLst/>
                <a:latin typeface="+mj-lt"/>
                <a:sym typeface="Wingdings" pitchFamily="2" charset="2"/>
              </a:rPr>
              <a:t> ζητούν συγγνώμη για τη διατάραξη της </a:t>
            </a:r>
            <a:r>
              <a:rPr lang="el-GR" sz="2400" b="0" i="0" u="none" strike="noStrike" dirty="0" err="1">
                <a:solidFill>
                  <a:srgbClr val="000000"/>
                </a:solidFill>
                <a:effectLst/>
                <a:latin typeface="+mj-lt"/>
                <a:sym typeface="Wingdings" pitchFamily="2" charset="2"/>
              </a:rPr>
              <a:t>ειρηνικότητας</a:t>
            </a:r>
            <a:r>
              <a:rPr lang="el-GR" sz="2400" b="0" i="0" u="none" strike="noStrike" dirty="0">
                <a:solidFill>
                  <a:srgbClr val="000000"/>
                </a:solidFill>
                <a:effectLst/>
                <a:latin typeface="+mj-lt"/>
                <a:sym typeface="Wingdings" pitchFamily="2" charset="2"/>
              </a:rPr>
              <a:t> των χωρών υποδοχής</a:t>
            </a:r>
          </a:p>
          <a:p>
            <a:r>
              <a:rPr lang="el-GR" dirty="0">
                <a:solidFill>
                  <a:srgbClr val="000000"/>
                </a:solidFill>
                <a:latin typeface="+mj-lt"/>
                <a:sym typeface="Wingdings" pitchFamily="2" charset="2"/>
              </a:rPr>
              <a:t>Στην όγδοη πρόταση η συγγραφέας επιρρίπτει ευθύνες στην πολιτική των χωρών που συμμετείχαν στους πολέμους στη χώρα της, απαλλάσσοντας τους μετανάστες από την πρόκληση χάους στις χώρες υποδοχής, χωρίς, ωστόσο, να διευκρινίζει ποιες είναι αυτές οι χώρες που συμμετείχαν στους πολέμους στη χώρα της. </a:t>
            </a:r>
            <a:endParaRPr lang="el-GR" sz="2400" b="0" i="0" u="none" strike="noStrike" dirty="0">
              <a:solidFill>
                <a:srgbClr val="000000"/>
              </a:solidFill>
              <a:effectLst/>
              <a:latin typeface="+mj-lt"/>
            </a:endParaRPr>
          </a:p>
          <a:p>
            <a:r>
              <a:rPr lang="el-GR" sz="2400" b="0" i="0" u="none" strike="noStrike" dirty="0">
                <a:solidFill>
                  <a:srgbClr val="000000"/>
                </a:solidFill>
                <a:effectLst/>
                <a:latin typeface="+mj-lt"/>
              </a:rPr>
              <a:t>11. </a:t>
            </a:r>
            <a:r>
              <a:rPr lang="el-GR" sz="2400" b="1" i="0" u="none" strike="noStrike" dirty="0" err="1">
                <a:solidFill>
                  <a:srgbClr val="000000"/>
                </a:solidFill>
                <a:effectLst/>
                <a:latin typeface="+mj-lt"/>
              </a:rPr>
              <a:t>Συγχώρεσέ</a:t>
            </a:r>
            <a:r>
              <a:rPr lang="el-GR" sz="2400" b="1" i="0" u="none" strike="noStrike" dirty="0">
                <a:solidFill>
                  <a:srgbClr val="000000"/>
                </a:solidFill>
                <a:effectLst/>
                <a:latin typeface="+mj-lt"/>
              </a:rPr>
              <a:t> με </a:t>
            </a:r>
            <a:r>
              <a:rPr lang="el-GR" sz="2400" b="0" i="1" u="none" strike="noStrike" dirty="0">
                <a:solidFill>
                  <a:srgbClr val="000000"/>
                </a:solidFill>
                <a:effectLst/>
                <a:latin typeface="+mj-lt"/>
              </a:rPr>
              <a:t>για όλη την άγνοιά μου ως προς τις συνήθειες και παραδόσεις σου</a:t>
            </a:r>
            <a:r>
              <a:rPr lang="el-GR" sz="2400" b="0" i="0" u="none" strike="noStrike" dirty="0">
                <a:solidFill>
                  <a:srgbClr val="000000"/>
                </a:solidFill>
                <a:effectLst/>
                <a:latin typeface="+mj-lt"/>
              </a:rPr>
              <a:t>. </a:t>
            </a:r>
            <a:r>
              <a:rPr lang="el-GR" sz="2400" b="0" i="0" u="none" strike="noStrike" dirty="0">
                <a:solidFill>
                  <a:srgbClr val="000000"/>
                </a:solidFill>
                <a:effectLst/>
                <a:latin typeface="+mj-lt"/>
                <a:sym typeface="Wingdings" pitchFamily="2" charset="2"/>
              </a:rPr>
              <a:t> ζητούν συγχώρεση για την αγνόηση των τοπικών συνηθειών και παραδόσεων</a:t>
            </a:r>
            <a:endParaRPr lang="el-GR" dirty="0"/>
          </a:p>
        </p:txBody>
      </p:sp>
    </p:spTree>
    <p:extLst>
      <p:ext uri="{BB962C8B-B14F-4D97-AF65-F5344CB8AC3E}">
        <p14:creationId xmlns:p14="http://schemas.microsoft.com/office/powerpoint/2010/main" val="175311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868D29-DCBF-AD3A-27B1-7943FD40D800}"/>
              </a:ext>
            </a:extLst>
          </p:cNvPr>
          <p:cNvSpPr>
            <a:spLocks noGrp="1"/>
          </p:cNvSpPr>
          <p:nvPr>
            <p:ph type="title"/>
          </p:nvPr>
        </p:nvSpPr>
        <p:spPr/>
        <p:txBody>
          <a:bodyPr/>
          <a:lstStyle/>
          <a:p>
            <a:r>
              <a:rPr lang="el-GR" dirty="0"/>
              <a:t>Ανάλυση </a:t>
            </a:r>
          </a:p>
        </p:txBody>
      </p:sp>
      <p:sp>
        <p:nvSpPr>
          <p:cNvPr id="3" name="Θέση περιεχομένου 2">
            <a:extLst>
              <a:ext uri="{FF2B5EF4-FFF2-40B4-BE49-F238E27FC236}">
                <a16:creationId xmlns:a16="http://schemas.microsoft.com/office/drawing/2014/main" id="{3C9B94D9-9626-ECA1-79F6-9B97D3CAE59C}"/>
              </a:ext>
            </a:extLst>
          </p:cNvPr>
          <p:cNvSpPr>
            <a:spLocks noGrp="1"/>
          </p:cNvSpPr>
          <p:nvPr>
            <p:ph idx="1"/>
          </p:nvPr>
        </p:nvSpPr>
        <p:spPr>
          <a:xfrm>
            <a:off x="1295401" y="2556932"/>
            <a:ext cx="9601196" cy="3515622"/>
          </a:xfrm>
        </p:spPr>
        <p:txBody>
          <a:bodyPr>
            <a:normAutofit fontScale="85000" lnSpcReduction="20000"/>
          </a:bodyPr>
          <a:lstStyle/>
          <a:p>
            <a:pPr marL="0" indent="0">
              <a:buNone/>
            </a:pPr>
            <a:r>
              <a:rPr lang="el-GR" b="0" i="0" u="none" strike="noStrike" dirty="0">
                <a:solidFill>
                  <a:srgbClr val="000000"/>
                </a:solidFill>
                <a:effectLst/>
                <a:latin typeface="+mj-lt"/>
              </a:rPr>
              <a:t>13.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 </a:t>
            </a:r>
            <a:r>
              <a:rPr lang="el-GR" b="0" i="1" u="none" strike="noStrike" dirty="0">
                <a:solidFill>
                  <a:srgbClr val="000000"/>
                </a:solidFill>
                <a:effectLst/>
                <a:latin typeface="+mj-lt"/>
              </a:rPr>
              <a:t>για να μάθω κι εγώ να συγχωρώ όλους εκείνους που ήταν υπεύθυνοι για όλες τις συγγνώμες που είπα</a:t>
            </a:r>
            <a:r>
              <a:rPr lang="el-GR" b="0" i="0" u="none" strike="noStrike" dirty="0">
                <a:solidFill>
                  <a:srgbClr val="000000"/>
                </a:solidFill>
                <a:effectLst/>
                <a:latin typeface="+mj-lt"/>
              </a:rPr>
              <a:t>. </a:t>
            </a:r>
            <a:r>
              <a:rPr lang="el-GR" b="0" i="0" u="none" strike="noStrike" dirty="0">
                <a:solidFill>
                  <a:srgbClr val="000000"/>
                </a:solidFill>
                <a:effectLst/>
                <a:latin typeface="+mj-lt"/>
                <a:sym typeface="Wingdings" pitchFamily="2" charset="2"/>
              </a:rPr>
              <a:t> πρόθυμη να συγχωρήσει τα απροσδιόριστα, αλλά ισχυρά άτομα που την έκαναν να νιώσει θλίψη για τον εαυτό της</a:t>
            </a:r>
            <a:br>
              <a:rPr lang="el-GR" dirty="0">
                <a:latin typeface="+mj-lt"/>
              </a:rPr>
            </a:br>
            <a:r>
              <a:rPr lang="el-GR" b="0" i="0" u="none" strike="noStrike" dirty="0">
                <a:solidFill>
                  <a:srgbClr val="000000"/>
                </a:solidFill>
                <a:effectLst/>
                <a:latin typeface="+mj-lt"/>
              </a:rPr>
              <a:t>14. </a:t>
            </a:r>
            <a:r>
              <a:rPr lang="el-GR" b="1" i="0" u="none" strike="noStrike" dirty="0" err="1">
                <a:solidFill>
                  <a:srgbClr val="000000"/>
                </a:solidFill>
                <a:effectLst/>
                <a:latin typeface="+mj-lt"/>
              </a:rPr>
              <a:t>Συγχώρεσέ</a:t>
            </a:r>
            <a:r>
              <a:rPr lang="el-GR" b="1" i="0" u="none" strike="noStrike" dirty="0">
                <a:solidFill>
                  <a:srgbClr val="000000"/>
                </a:solidFill>
                <a:effectLst/>
                <a:latin typeface="+mj-lt"/>
              </a:rPr>
              <a:t> με</a:t>
            </a:r>
            <a:r>
              <a:rPr lang="el-GR" b="0" i="0" u="none" strike="noStrike" dirty="0">
                <a:solidFill>
                  <a:srgbClr val="000000"/>
                </a:solidFill>
                <a:effectLst/>
                <a:latin typeface="+mj-lt"/>
              </a:rPr>
              <a:t> </a:t>
            </a:r>
            <a:r>
              <a:rPr lang="el-GR" b="0" i="1" u="none" strike="noStrike" dirty="0">
                <a:solidFill>
                  <a:srgbClr val="000000"/>
                </a:solidFill>
                <a:effectLst/>
                <a:latin typeface="+mj-lt"/>
              </a:rPr>
              <a:t>για να συγχωρήσω όλους αυτούς που έχουν γελάσει άθελά τους με τα συναισθήματά μου, εκείνους που μέσα στον θόρυβο και τη φασαρία των πόλεων δεν έχουν ακούσει τη σιγανή φωνή του παιδιού μετανάστη</a:t>
            </a:r>
            <a:r>
              <a:rPr lang="el-GR" b="0" i="0" u="none" strike="noStrike" dirty="0">
                <a:solidFill>
                  <a:srgbClr val="000000"/>
                </a:solidFill>
                <a:effectLst/>
                <a:latin typeface="+mj-lt"/>
              </a:rPr>
              <a:t>. </a:t>
            </a:r>
            <a:r>
              <a:rPr lang="el-GR" b="0" i="0" u="none" strike="noStrike" dirty="0">
                <a:solidFill>
                  <a:srgbClr val="000000"/>
                </a:solidFill>
                <a:effectLst/>
                <a:latin typeface="+mj-lt"/>
                <a:sym typeface="Wingdings" pitchFamily="2" charset="2"/>
              </a:rPr>
              <a:t> υπόσχεση να συγχωρέσει τους </a:t>
            </a:r>
            <a:r>
              <a:rPr lang="el-GR" b="0" i="0" u="none" strike="noStrike" dirty="0" err="1">
                <a:solidFill>
                  <a:srgbClr val="000000"/>
                </a:solidFill>
                <a:effectLst/>
                <a:latin typeface="+mj-lt"/>
                <a:sym typeface="Wingdings" pitchFamily="2" charset="2"/>
              </a:rPr>
              <a:t>πλειονοτικούς</a:t>
            </a:r>
            <a:r>
              <a:rPr lang="el-GR" b="0" i="0" u="none" strike="noStrike" dirty="0">
                <a:solidFill>
                  <a:srgbClr val="000000"/>
                </a:solidFill>
                <a:effectLst/>
                <a:latin typeface="+mj-lt"/>
                <a:sym typeface="Wingdings" pitchFamily="2" charset="2"/>
              </a:rPr>
              <a:t> / αμοιβαία απολογία </a:t>
            </a:r>
            <a:br>
              <a:rPr lang="el-GR" dirty="0">
                <a:latin typeface="+mj-lt"/>
              </a:rPr>
            </a:br>
            <a:endParaRPr lang="el-GR" dirty="0">
              <a:latin typeface="+mj-lt"/>
            </a:endParaRPr>
          </a:p>
          <a:p>
            <a:pPr marL="0" indent="0">
              <a:buNone/>
            </a:pPr>
            <a:r>
              <a:rPr lang="el-GR" dirty="0">
                <a:latin typeface="+mj-lt"/>
              </a:rPr>
              <a:t>Δεσμεύσεις για ανεκτικότητα, υποσχέσεις συγχώρεσης. </a:t>
            </a:r>
          </a:p>
          <a:p>
            <a:pPr marL="0" indent="0">
              <a:buNone/>
            </a:pPr>
            <a:r>
              <a:rPr lang="el-GR" dirty="0">
                <a:latin typeface="+mj-lt"/>
              </a:rPr>
              <a:t>Είναι τα μόνα αποσπάσματα, στα οποία η συγγραφέας αναφέρεται άμεσα στον ρατσισμό που πρέπει να έχει υποστεί η ίδια στην κοινότητα υποδοχής. </a:t>
            </a:r>
          </a:p>
          <a:p>
            <a:pPr marL="0" indent="0">
              <a:buNone/>
            </a:pPr>
            <a:r>
              <a:rPr lang="el-GR" dirty="0">
                <a:latin typeface="+mj-lt"/>
              </a:rPr>
              <a:t>Παραδοχή των αδικημάτων που διαπράχθηκαν από τους μετανάστες </a:t>
            </a:r>
            <a:r>
              <a:rPr lang="el-GR" dirty="0">
                <a:latin typeface="+mj-lt"/>
                <a:sym typeface="Wingdings" pitchFamily="2" charset="2"/>
              </a:rPr>
              <a:t> </a:t>
            </a:r>
            <a:r>
              <a:rPr lang="el-GR" dirty="0" err="1">
                <a:latin typeface="+mj-lt"/>
                <a:sym typeface="Wingdings" pitchFamily="2" charset="2"/>
              </a:rPr>
              <a:t>εσωτερικευμένος</a:t>
            </a:r>
            <a:r>
              <a:rPr lang="el-GR" dirty="0">
                <a:latin typeface="+mj-lt"/>
                <a:sym typeface="Wingdings" pitchFamily="2" charset="2"/>
              </a:rPr>
              <a:t> ρατσισμός</a:t>
            </a:r>
            <a:endParaRPr lang="el-GR" dirty="0"/>
          </a:p>
        </p:txBody>
      </p:sp>
    </p:spTree>
    <p:extLst>
      <p:ext uri="{BB962C8B-B14F-4D97-AF65-F5344CB8AC3E}">
        <p14:creationId xmlns:p14="http://schemas.microsoft.com/office/powerpoint/2010/main" val="772589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B7D28B-831C-77B4-7F5A-23ACBFD85573}"/>
              </a:ext>
            </a:extLst>
          </p:cNvPr>
          <p:cNvSpPr>
            <a:spLocks noGrp="1"/>
          </p:cNvSpPr>
          <p:nvPr>
            <p:ph type="title"/>
          </p:nvPr>
        </p:nvSpPr>
        <p:spPr/>
        <p:txBody>
          <a:bodyPr/>
          <a:lstStyle/>
          <a:p>
            <a:r>
              <a:rPr lang="el-GR" dirty="0"/>
              <a:t>Ανάλυση </a:t>
            </a:r>
          </a:p>
        </p:txBody>
      </p:sp>
      <p:sp>
        <p:nvSpPr>
          <p:cNvPr id="3" name="Θέση περιεχομένου 2">
            <a:extLst>
              <a:ext uri="{FF2B5EF4-FFF2-40B4-BE49-F238E27FC236}">
                <a16:creationId xmlns:a16="http://schemas.microsoft.com/office/drawing/2014/main" id="{FBCE3FB1-796A-6A72-92CE-208138AAD142}"/>
              </a:ext>
            </a:extLst>
          </p:cNvPr>
          <p:cNvSpPr>
            <a:spLocks noGrp="1"/>
          </p:cNvSpPr>
          <p:nvPr>
            <p:ph idx="1"/>
          </p:nvPr>
        </p:nvSpPr>
        <p:spPr>
          <a:xfrm>
            <a:off x="1295401" y="2556931"/>
            <a:ext cx="9601196" cy="3820423"/>
          </a:xfrm>
        </p:spPr>
        <p:txBody>
          <a:bodyPr>
            <a:normAutofit lnSpcReduction="10000"/>
          </a:bodyPr>
          <a:lstStyle/>
          <a:p>
            <a:pPr marL="0" indent="0">
              <a:buNone/>
            </a:pPr>
            <a:r>
              <a:rPr lang="el-GR" b="0" i="0" u="none" strike="noStrike" dirty="0">
                <a:solidFill>
                  <a:srgbClr val="000000"/>
                </a:solidFill>
                <a:effectLst/>
                <a:latin typeface="+mj-lt"/>
              </a:rPr>
              <a:t>15. </a:t>
            </a:r>
            <a:r>
              <a:rPr lang="el-GR" b="1" i="0" u="none" strike="noStrike" dirty="0">
                <a:solidFill>
                  <a:srgbClr val="000000"/>
                </a:solidFill>
                <a:effectLst/>
                <a:latin typeface="+mj-lt"/>
              </a:rPr>
              <a:t>Να </a:t>
            </a:r>
            <a:r>
              <a:rPr lang="el-GR" b="1" i="0" u="none" strike="noStrike" dirty="0" err="1">
                <a:solidFill>
                  <a:srgbClr val="000000"/>
                </a:solidFill>
                <a:effectLst/>
                <a:latin typeface="+mj-lt"/>
              </a:rPr>
              <a:t>συγχωρείς</a:t>
            </a:r>
            <a:r>
              <a:rPr lang="el-GR" b="1" i="0" u="none" strike="noStrike" dirty="0">
                <a:solidFill>
                  <a:srgbClr val="000000"/>
                </a:solidFill>
                <a:effectLst/>
                <a:latin typeface="+mj-lt"/>
              </a:rPr>
              <a:t> </a:t>
            </a:r>
            <a:r>
              <a:rPr lang="el-GR" b="0" i="1" u="none" strike="noStrike" dirty="0">
                <a:solidFill>
                  <a:srgbClr val="000000"/>
                </a:solidFill>
                <a:effectLst/>
                <a:latin typeface="+mj-lt"/>
              </a:rPr>
              <a:t>για να είσαι δάσκαλός συγχώρεσης κι εγώ να είμαι η άριστη μαθήτριά σου στην τάξη </a:t>
            </a:r>
            <a:r>
              <a:rPr lang="el-GR" dirty="0">
                <a:solidFill>
                  <a:srgbClr val="000000"/>
                </a:solidFill>
                <a:latin typeface="+mj-lt"/>
                <a:sym typeface="Wingdings" pitchFamily="2" charset="2"/>
              </a:rPr>
              <a:t> καταληκτική δέσμευση για ανεκτικότητα </a:t>
            </a:r>
          </a:p>
          <a:p>
            <a:pPr marL="0" indent="0">
              <a:buNone/>
            </a:pPr>
            <a:r>
              <a:rPr lang="el-GR" dirty="0">
                <a:solidFill>
                  <a:srgbClr val="000000"/>
                </a:solidFill>
                <a:latin typeface="+mj-lt"/>
                <a:sym typeface="Wingdings" pitchFamily="2" charset="2"/>
              </a:rPr>
              <a:t>ζητά συγχώρεση για τα λάθη που οι μειονοτικοί έχουν διαπράξει </a:t>
            </a:r>
          </a:p>
          <a:p>
            <a:pPr marL="0" indent="0">
              <a:buNone/>
            </a:pPr>
            <a:r>
              <a:rPr lang="el-GR" dirty="0">
                <a:solidFill>
                  <a:srgbClr val="000000"/>
                </a:solidFill>
                <a:latin typeface="+mj-lt"/>
                <a:sym typeface="Wingdings" pitchFamily="2" charset="2"/>
              </a:rPr>
              <a:t>υπόσχεση για αφομοίωση των κανόνων και των αξιών της πλειονότητας </a:t>
            </a:r>
          </a:p>
          <a:p>
            <a:pPr marL="0" indent="0">
              <a:buNone/>
            </a:pPr>
            <a:r>
              <a:rPr lang="el-GR" dirty="0">
                <a:solidFill>
                  <a:srgbClr val="000000"/>
                </a:solidFill>
                <a:latin typeface="+mj-lt"/>
                <a:sym typeface="Wingdings" pitchFamily="2" charset="2"/>
              </a:rPr>
              <a:t>κρίνεται ότι η αφομοίωση είναι το σωστό που οφείλουν να πράξουν οι μειονοτικοί, για να αποκατασταθεί η αρμονία και η κοινωνική τάξη στη χώρα υποδοχής</a:t>
            </a:r>
          </a:p>
          <a:p>
            <a:pPr marL="0" indent="0">
              <a:buNone/>
            </a:pPr>
            <a:r>
              <a:rPr lang="el-GR" dirty="0"/>
              <a:t>Σημαίνουσα είναι και η μεταφορική σημασία των όρων «δάσκαλος» και «μαθήτρια», που υποδεικνύει την ισχύουσα θέση των </a:t>
            </a:r>
            <a:r>
              <a:rPr lang="el-GR" dirty="0" err="1"/>
              <a:t>πλειονοτικών</a:t>
            </a:r>
            <a:r>
              <a:rPr lang="el-GR" dirty="0"/>
              <a:t> ως δασκάλων και την κατώτερη θέση των μειονοτικών ως μαθητών/τριών</a:t>
            </a:r>
          </a:p>
        </p:txBody>
      </p:sp>
    </p:spTree>
    <p:extLst>
      <p:ext uri="{BB962C8B-B14F-4D97-AF65-F5344CB8AC3E}">
        <p14:creationId xmlns:p14="http://schemas.microsoft.com/office/powerpoint/2010/main" val="4199470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9A31FC-34EE-20E4-BE15-BA1E20B37507}"/>
              </a:ext>
            </a:extLst>
          </p:cNvPr>
          <p:cNvSpPr>
            <a:spLocks noGrp="1"/>
          </p:cNvSpPr>
          <p:nvPr>
            <p:ph type="title"/>
          </p:nvPr>
        </p:nvSpPr>
        <p:spPr/>
        <p:txBody>
          <a:bodyPr/>
          <a:lstStyle/>
          <a:p>
            <a:r>
              <a:rPr lang="el-GR" dirty="0"/>
              <a:t>Ανάλυση </a:t>
            </a:r>
          </a:p>
        </p:txBody>
      </p:sp>
      <p:sp>
        <p:nvSpPr>
          <p:cNvPr id="3" name="Θέση περιεχομένου 2">
            <a:extLst>
              <a:ext uri="{FF2B5EF4-FFF2-40B4-BE49-F238E27FC236}">
                <a16:creationId xmlns:a16="http://schemas.microsoft.com/office/drawing/2014/main" id="{1CAFA63D-993B-67CA-8167-9CC548E0813C}"/>
              </a:ext>
            </a:extLst>
          </p:cNvPr>
          <p:cNvSpPr>
            <a:spLocks noGrp="1"/>
          </p:cNvSpPr>
          <p:nvPr>
            <p:ph idx="1"/>
          </p:nvPr>
        </p:nvSpPr>
        <p:spPr>
          <a:xfrm>
            <a:off x="1295401" y="2403231"/>
            <a:ext cx="9601196" cy="3472637"/>
          </a:xfrm>
        </p:spPr>
        <p:txBody>
          <a:bodyPr/>
          <a:lstStyle/>
          <a:p>
            <a:r>
              <a:rPr lang="el-GR" dirty="0"/>
              <a:t>Η μετανάστρια έχει εσωτερικεύσει τις προκαταλήψεις και τις κατηγορίες εναντίον των μεταναστών/τριών που διαδίδονται μέσω του </a:t>
            </a:r>
            <a:r>
              <a:rPr lang="el-GR" dirty="0" err="1"/>
              <a:t>εθνορατσιστικού</a:t>
            </a:r>
            <a:r>
              <a:rPr lang="el-GR" dirty="0"/>
              <a:t> λόγου. </a:t>
            </a:r>
          </a:p>
          <a:p>
            <a:r>
              <a:rPr lang="el-GR" dirty="0"/>
              <a:t>Η συγγραφέας αποδέχεται και αναπαράγει τις ρατσιστικές απόψεις και στάσεις που συνήθως εκφράζονται από την πλειονότητα.</a:t>
            </a:r>
          </a:p>
          <a:p>
            <a:r>
              <a:rPr lang="el-GR" dirty="0"/>
              <a:t>Οι μετανάστες/</a:t>
            </a:r>
            <a:r>
              <a:rPr lang="el-GR" dirty="0" err="1"/>
              <a:t>τριες</a:t>
            </a:r>
            <a:r>
              <a:rPr lang="el-GR" dirty="0"/>
              <a:t> είναι πρόθυμοι/</a:t>
            </a:r>
            <a:r>
              <a:rPr lang="el-GR" dirty="0" err="1"/>
              <a:t>ες</a:t>
            </a:r>
            <a:r>
              <a:rPr lang="el-GR" dirty="0"/>
              <a:t> όχι μόνο να συγχωρέσουν τους </a:t>
            </a:r>
            <a:r>
              <a:rPr lang="el-GR" dirty="0" err="1"/>
              <a:t>πλειονοτικούς</a:t>
            </a:r>
            <a:r>
              <a:rPr lang="el-GR" dirty="0"/>
              <a:t> αλλά και να αποδεχτούν και να ευθυγραμμιστούν με τις επιθυμίες και τις προσδοκίες της ελληνικής πλειονότητας.</a:t>
            </a:r>
          </a:p>
        </p:txBody>
      </p:sp>
    </p:spTree>
    <p:extLst>
      <p:ext uri="{BB962C8B-B14F-4D97-AF65-F5344CB8AC3E}">
        <p14:creationId xmlns:p14="http://schemas.microsoft.com/office/powerpoint/2010/main" val="3748230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8C4F8A-5A26-61D6-6DB8-ABC697A757F3}"/>
              </a:ext>
            </a:extLst>
          </p:cNvPr>
          <p:cNvSpPr>
            <a:spLocks noGrp="1"/>
          </p:cNvSpPr>
          <p:nvPr>
            <p:ph type="title"/>
          </p:nvPr>
        </p:nvSpPr>
        <p:spPr>
          <a:xfrm>
            <a:off x="1295402" y="762000"/>
            <a:ext cx="9601196" cy="1641231"/>
          </a:xfrm>
        </p:spPr>
        <p:txBody>
          <a:bodyPr>
            <a:normAutofit/>
          </a:bodyPr>
          <a:lstStyle/>
          <a:p>
            <a:r>
              <a:rPr lang="el-GR" sz="3600" dirty="0"/>
              <a:t>Η </a:t>
            </a:r>
            <a:r>
              <a:rPr lang="el-GR" sz="3600" dirty="0" err="1"/>
              <a:t>διεπιδραστική</a:t>
            </a:r>
            <a:r>
              <a:rPr lang="el-GR" sz="3600" dirty="0"/>
              <a:t> έννοια του </a:t>
            </a:r>
            <a:r>
              <a:rPr lang="el-GR" sz="3600" i="1" dirty="0"/>
              <a:t>(συλλογικού) προσώπου</a:t>
            </a:r>
            <a:r>
              <a:rPr lang="el-GR" sz="3600" dirty="0"/>
              <a:t> και η εφαρμογή της στα δύο υπό μελέτη άρθρα </a:t>
            </a:r>
          </a:p>
        </p:txBody>
      </p:sp>
      <p:sp>
        <p:nvSpPr>
          <p:cNvPr id="3" name="Θέση περιεχομένου 2">
            <a:extLst>
              <a:ext uri="{FF2B5EF4-FFF2-40B4-BE49-F238E27FC236}">
                <a16:creationId xmlns:a16="http://schemas.microsoft.com/office/drawing/2014/main" id="{22EC7694-BD95-9912-9171-4A6080C82517}"/>
              </a:ext>
            </a:extLst>
          </p:cNvPr>
          <p:cNvSpPr>
            <a:spLocks noGrp="1"/>
          </p:cNvSpPr>
          <p:nvPr>
            <p:ph idx="1"/>
          </p:nvPr>
        </p:nvSpPr>
        <p:spPr>
          <a:xfrm>
            <a:off x="937846" y="2508737"/>
            <a:ext cx="10468708" cy="3751385"/>
          </a:xfrm>
        </p:spPr>
        <p:txBody>
          <a:bodyPr>
            <a:normAutofit fontScale="77500" lnSpcReduction="20000"/>
          </a:bodyPr>
          <a:lstStyle/>
          <a:p>
            <a:r>
              <a:rPr lang="el-GR" dirty="0"/>
              <a:t>Θεωρία </a:t>
            </a:r>
            <a:r>
              <a:rPr lang="en-US" dirty="0"/>
              <a:t>Brown &amp; Levinson (1987) </a:t>
            </a:r>
            <a:r>
              <a:rPr lang="el-GR" dirty="0"/>
              <a:t>&gt; τον τρόπο με τον οποίο διαχειρίζονται οι συνομιλητές το πρόσωπό τους, τη δημόσια εικόνα τους</a:t>
            </a:r>
          </a:p>
          <a:p>
            <a:r>
              <a:rPr lang="el-GR" dirty="0"/>
              <a:t>Χρήση </a:t>
            </a:r>
            <a:r>
              <a:rPr lang="el-GR" i="1" dirty="0"/>
              <a:t>στρατηγικών θετικής ευγένειας </a:t>
            </a:r>
            <a:r>
              <a:rPr lang="el-GR" dirty="0"/>
              <a:t>μέσω των οποίων εκφράζονται επιθυμίες παρόμοιες με αυτές της κυρίαρχης ομάδας </a:t>
            </a:r>
            <a:r>
              <a:rPr lang="el-GR" dirty="0">
                <a:sym typeface="Wingdings" pitchFamily="2" charset="2"/>
              </a:rPr>
              <a:t> ικανοποίηση των προσδοκιών των μελών της κυρίαρχης ομάδας για εκτίμηση και αποδοχή / επιβεβαίωση και ενίσχυση του θετικού τους προσώπου </a:t>
            </a:r>
          </a:p>
          <a:p>
            <a:r>
              <a:rPr lang="el-GR" dirty="0">
                <a:sym typeface="Wingdings" pitchFamily="2" charset="2"/>
              </a:rPr>
              <a:t>«Συλλογικό πρόσωπο»: δεν αναφέρεται μόνο σε μεμονωμένα άτομα, αλλά σε ολόκληρες ομάδες / η ελληνική κοινότητα εκλαμβάνεται ως φορέας </a:t>
            </a:r>
            <a:r>
              <a:rPr lang="el-GR" i="1" dirty="0">
                <a:sym typeface="Wingdings" pitchFamily="2" charset="2"/>
              </a:rPr>
              <a:t>συλλογικού προσώπου</a:t>
            </a:r>
          </a:p>
          <a:p>
            <a:r>
              <a:rPr lang="el-GR" dirty="0">
                <a:sym typeface="Wingdings" pitchFamily="2" charset="2"/>
              </a:rPr>
              <a:t>Οι μετανάστριες συγγραφείς των δύο άρθρων επιχειρούν να εξυψώσουν το συλλογικό θετικό πρόσωπο της ελληνικής πλειονότητας, ώστε να γίνουν αποδεκτοί από την ελληνική κοινότητα  αναπαράσταση των μεταναστών ως «κατάλληλων Άλλων», δηλαδή ως πρόθυμους να συντονιστούν με τους </a:t>
            </a:r>
            <a:r>
              <a:rPr lang="el-GR" dirty="0" err="1">
                <a:sym typeface="Wingdings" pitchFamily="2" charset="2"/>
              </a:rPr>
              <a:t>πλειονοτικούς</a:t>
            </a:r>
            <a:r>
              <a:rPr lang="el-GR" dirty="0">
                <a:sym typeface="Wingdings" pitchFamily="2" charset="2"/>
              </a:rPr>
              <a:t> κανόνες. </a:t>
            </a:r>
          </a:p>
          <a:p>
            <a:r>
              <a:rPr lang="el-GR" dirty="0">
                <a:sym typeface="Wingdings" pitchFamily="2" charset="2"/>
              </a:rPr>
              <a:t>Η ευθυγράμμιση των μεταναστριών συγγραφέων με τον </a:t>
            </a:r>
            <a:r>
              <a:rPr lang="el-GR" dirty="0" err="1">
                <a:sym typeface="Wingdings" pitchFamily="2" charset="2"/>
              </a:rPr>
              <a:t>εθνορατσιστικό</a:t>
            </a:r>
            <a:r>
              <a:rPr lang="el-GR" dirty="0">
                <a:sym typeface="Wingdings" pitchFamily="2" charset="2"/>
              </a:rPr>
              <a:t> λόγο μπορεί να ερμηνευθεί ως </a:t>
            </a:r>
            <a:r>
              <a:rPr lang="el-GR" b="1" dirty="0" err="1">
                <a:sym typeface="Wingdings" pitchFamily="2" charset="2"/>
              </a:rPr>
              <a:t>εσωτερικευμένος</a:t>
            </a:r>
            <a:r>
              <a:rPr lang="el-GR" b="1" dirty="0">
                <a:sym typeface="Wingdings" pitchFamily="2" charset="2"/>
              </a:rPr>
              <a:t> ρατσισμός</a:t>
            </a:r>
            <a:r>
              <a:rPr lang="el-GR" dirty="0">
                <a:sym typeface="Wingdings" pitchFamily="2" charset="2"/>
              </a:rPr>
              <a:t>. </a:t>
            </a:r>
          </a:p>
          <a:p>
            <a:endParaRPr lang="el-GR" dirty="0"/>
          </a:p>
        </p:txBody>
      </p:sp>
    </p:spTree>
    <p:extLst>
      <p:ext uri="{BB962C8B-B14F-4D97-AF65-F5344CB8AC3E}">
        <p14:creationId xmlns:p14="http://schemas.microsoft.com/office/powerpoint/2010/main" val="1094291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3A40F7-EE69-BBD5-92CE-C1B36BEC86B8}"/>
              </a:ext>
            </a:extLst>
          </p:cNvPr>
          <p:cNvSpPr>
            <a:spLocks noGrp="1"/>
          </p:cNvSpPr>
          <p:nvPr>
            <p:ph type="title"/>
          </p:nvPr>
        </p:nvSpPr>
        <p:spPr/>
        <p:txBody>
          <a:bodyPr/>
          <a:lstStyle/>
          <a:p>
            <a:r>
              <a:rPr lang="el-GR" dirty="0"/>
              <a:t>Συμπεράσματα </a:t>
            </a:r>
          </a:p>
        </p:txBody>
      </p:sp>
      <p:sp>
        <p:nvSpPr>
          <p:cNvPr id="3" name="Θέση περιεχομένου 2">
            <a:extLst>
              <a:ext uri="{FF2B5EF4-FFF2-40B4-BE49-F238E27FC236}">
                <a16:creationId xmlns:a16="http://schemas.microsoft.com/office/drawing/2014/main" id="{1573A168-2243-BA8B-B9F8-D46799919D8B}"/>
              </a:ext>
            </a:extLst>
          </p:cNvPr>
          <p:cNvSpPr>
            <a:spLocks noGrp="1"/>
          </p:cNvSpPr>
          <p:nvPr>
            <p:ph idx="1"/>
          </p:nvPr>
        </p:nvSpPr>
        <p:spPr/>
        <p:txBody>
          <a:bodyPr/>
          <a:lstStyle/>
          <a:p>
            <a:r>
              <a:rPr lang="el-GR" dirty="0"/>
              <a:t>Η ανάλυση του πρώτου άρθρου με βάση το σχήμα πρόβλημα-λύση εντοπίζει τον </a:t>
            </a:r>
            <a:r>
              <a:rPr lang="el-GR" b="1" dirty="0" err="1"/>
              <a:t>εσωτερικευμένο</a:t>
            </a:r>
            <a:r>
              <a:rPr lang="el-GR" b="1" dirty="0"/>
              <a:t> ρατσισμό </a:t>
            </a:r>
            <a:r>
              <a:rPr lang="el-GR" dirty="0"/>
              <a:t>στο γεγονός ότι η εκμάθηση της ελληνικής προβάλλεται ως η καλύτερη λύση στα επικοινωνιακά προβλήματα των μεταναστών με τους ελληνόφωνους </a:t>
            </a:r>
            <a:r>
              <a:rPr lang="el-GR" dirty="0" err="1"/>
              <a:t>πλειονοτικούς</a:t>
            </a:r>
            <a:r>
              <a:rPr lang="el-GR" dirty="0"/>
              <a:t>. </a:t>
            </a:r>
            <a:r>
              <a:rPr lang="el-GR" dirty="0">
                <a:sym typeface="Wingdings" pitchFamily="2" charset="2"/>
              </a:rPr>
              <a:t> απόρριψη άλλων λύσεων</a:t>
            </a:r>
            <a:endParaRPr lang="el-GR" dirty="0"/>
          </a:p>
          <a:p>
            <a:r>
              <a:rPr lang="el-GR" dirty="0"/>
              <a:t>Η ανάλυση του δεύτερου άρθρου με βάση το </a:t>
            </a:r>
            <a:r>
              <a:rPr lang="el-GR" dirty="0" err="1"/>
              <a:t>κειμενικό</a:t>
            </a:r>
            <a:r>
              <a:rPr lang="el-GR" dirty="0"/>
              <a:t> είδος της δημόσιας απολογίας εντοπίζει τον </a:t>
            </a:r>
            <a:r>
              <a:rPr lang="el-GR" b="1" dirty="0" err="1"/>
              <a:t>εσωτερικευμένο</a:t>
            </a:r>
            <a:r>
              <a:rPr lang="el-GR" b="1" dirty="0"/>
              <a:t> ρατσισμό </a:t>
            </a:r>
            <a:r>
              <a:rPr lang="el-GR" dirty="0"/>
              <a:t>στο γεγονός ότι οι μειονοτικοί </a:t>
            </a:r>
            <a:r>
              <a:rPr lang="el-GR" dirty="0" err="1"/>
              <a:t>αυτοκατηγορούνται</a:t>
            </a:r>
            <a:r>
              <a:rPr lang="el-GR" dirty="0"/>
              <a:t> για ‘λάθη’ και ‘παραβιάσεις’ που δεν έχουν διαπράξει.</a:t>
            </a:r>
          </a:p>
        </p:txBody>
      </p:sp>
    </p:spTree>
    <p:extLst>
      <p:ext uri="{BB962C8B-B14F-4D97-AF65-F5344CB8AC3E}">
        <p14:creationId xmlns:p14="http://schemas.microsoft.com/office/powerpoint/2010/main" val="3267863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772735-C92F-65A0-7A20-9E2AA8F9A3E2}"/>
              </a:ext>
            </a:extLst>
          </p:cNvPr>
          <p:cNvSpPr>
            <a:spLocks noGrp="1"/>
          </p:cNvSpPr>
          <p:nvPr>
            <p:ph type="title"/>
          </p:nvPr>
        </p:nvSpPr>
        <p:spPr/>
        <p:txBody>
          <a:bodyPr/>
          <a:lstStyle/>
          <a:p>
            <a:r>
              <a:rPr lang="el-GR" dirty="0"/>
              <a:t>Συμπεράσματα </a:t>
            </a:r>
          </a:p>
        </p:txBody>
      </p:sp>
      <p:sp>
        <p:nvSpPr>
          <p:cNvPr id="3" name="Θέση περιεχομένου 2">
            <a:extLst>
              <a:ext uri="{FF2B5EF4-FFF2-40B4-BE49-F238E27FC236}">
                <a16:creationId xmlns:a16="http://schemas.microsoft.com/office/drawing/2014/main" id="{C65E53D8-E499-A653-11E2-9956441FBCE1}"/>
              </a:ext>
            </a:extLst>
          </p:cNvPr>
          <p:cNvSpPr>
            <a:spLocks noGrp="1"/>
          </p:cNvSpPr>
          <p:nvPr>
            <p:ph idx="1"/>
          </p:nvPr>
        </p:nvSpPr>
        <p:spPr/>
        <p:txBody>
          <a:bodyPr/>
          <a:lstStyle/>
          <a:p>
            <a:r>
              <a:rPr lang="el-GR" dirty="0"/>
              <a:t>Και στα δύο άρθρα οι μετανάστριες συγγραφείς αναπαριστάνουν τον μεταναστευτικό πληθυσμό ως κατάλληλους/</a:t>
            </a:r>
            <a:r>
              <a:rPr lang="el-GR" dirty="0" err="1"/>
              <a:t>ες</a:t>
            </a:r>
            <a:r>
              <a:rPr lang="el-GR" dirty="0"/>
              <a:t> Άλλους/</a:t>
            </a:r>
            <a:r>
              <a:rPr lang="el-GR" dirty="0" err="1"/>
              <a:t>ες</a:t>
            </a:r>
            <a:r>
              <a:rPr lang="el-GR" dirty="0"/>
              <a:t>, συντονισμένους/</a:t>
            </a:r>
            <a:r>
              <a:rPr lang="el-GR" dirty="0" err="1"/>
              <a:t>ες</a:t>
            </a:r>
            <a:r>
              <a:rPr lang="el-GR" dirty="0"/>
              <a:t> με τον </a:t>
            </a:r>
            <a:r>
              <a:rPr lang="el-GR" dirty="0" err="1"/>
              <a:t>εθνορατσιστικό</a:t>
            </a:r>
            <a:r>
              <a:rPr lang="el-GR" dirty="0"/>
              <a:t> λόγο. </a:t>
            </a:r>
            <a:r>
              <a:rPr lang="el-GR" dirty="0">
                <a:sym typeface="Wingdings" pitchFamily="2" charset="2"/>
              </a:rPr>
              <a:t> ενίσχυση και </a:t>
            </a:r>
            <a:r>
              <a:rPr lang="el-GR" dirty="0" err="1">
                <a:sym typeface="Wingdings" pitchFamily="2" charset="2"/>
              </a:rPr>
              <a:t>εξίψωση</a:t>
            </a:r>
            <a:r>
              <a:rPr lang="el-GR" dirty="0">
                <a:sym typeface="Wingdings" pitchFamily="2" charset="2"/>
              </a:rPr>
              <a:t> του συλλογικού θετικού προσώπου της πλειονότητας. </a:t>
            </a:r>
          </a:p>
          <a:p>
            <a:r>
              <a:rPr lang="el-GR" dirty="0">
                <a:sym typeface="Wingdings" pitchFamily="2" charset="2"/>
              </a:rPr>
              <a:t>Και τα δύο άρθρα αποτελούν δείγματα ρευστού ρατσισμού, παρόλο που δημοσιεύονται σε εφημερίδα αριστερού και αντιρατσιστικού προσανατολισμού</a:t>
            </a:r>
          </a:p>
          <a:p>
            <a:r>
              <a:rPr lang="el-GR" dirty="0">
                <a:sym typeface="Wingdings" pitchFamily="2" charset="2"/>
              </a:rPr>
              <a:t>Αναπαραγωγή ρατσιστικών και αφομοιωτικών απόψεων </a:t>
            </a:r>
          </a:p>
          <a:p>
            <a:pPr marL="0" indent="0">
              <a:buNone/>
            </a:pPr>
            <a:endParaRPr lang="el-GR" dirty="0">
              <a:sym typeface="Wingdings" pitchFamily="2" charset="2"/>
            </a:endParaRPr>
          </a:p>
        </p:txBody>
      </p:sp>
    </p:spTree>
    <p:extLst>
      <p:ext uri="{BB962C8B-B14F-4D97-AF65-F5344CB8AC3E}">
        <p14:creationId xmlns:p14="http://schemas.microsoft.com/office/powerpoint/2010/main" val="312863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5991A7-D0CE-2320-1DF3-234D5C8AB92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E1D470D-683B-48EE-C174-23F48C6E0321}"/>
              </a:ext>
            </a:extLst>
          </p:cNvPr>
          <p:cNvSpPr>
            <a:spLocks noGrp="1"/>
          </p:cNvSpPr>
          <p:nvPr>
            <p:ph idx="1"/>
          </p:nvPr>
        </p:nvSpPr>
        <p:spPr/>
        <p:txBody>
          <a:bodyPr/>
          <a:lstStyle/>
          <a:p>
            <a:pPr marL="0" indent="0" algn="ctr">
              <a:buNone/>
            </a:pPr>
            <a:endParaRPr lang="el-GR" b="1" dirty="0"/>
          </a:p>
          <a:p>
            <a:pPr marL="0" indent="0" algn="ctr">
              <a:buNone/>
            </a:pPr>
            <a:endParaRPr lang="el-GR" b="1" dirty="0"/>
          </a:p>
          <a:p>
            <a:pPr marL="0" indent="0" algn="ctr">
              <a:buNone/>
            </a:pPr>
            <a:r>
              <a:rPr lang="el-GR" b="1" dirty="0"/>
              <a:t>Σας ευχαριστώ για την προσοχή σας! </a:t>
            </a:r>
          </a:p>
        </p:txBody>
      </p:sp>
    </p:spTree>
    <p:extLst>
      <p:ext uri="{BB962C8B-B14F-4D97-AF65-F5344CB8AC3E}">
        <p14:creationId xmlns:p14="http://schemas.microsoft.com/office/powerpoint/2010/main" val="25276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9E1FA8-781B-A5E3-1A88-7001BFD58942}"/>
              </a:ext>
            </a:extLst>
          </p:cNvPr>
          <p:cNvSpPr>
            <a:spLocks noGrp="1"/>
          </p:cNvSpPr>
          <p:nvPr>
            <p:ph type="title"/>
          </p:nvPr>
        </p:nvSpPr>
        <p:spPr/>
        <p:txBody>
          <a:bodyPr/>
          <a:lstStyle/>
          <a:p>
            <a:r>
              <a:rPr lang="el-GR" dirty="0"/>
              <a:t>Στόχος </a:t>
            </a:r>
          </a:p>
        </p:txBody>
      </p:sp>
      <p:sp>
        <p:nvSpPr>
          <p:cNvPr id="3" name="Θέση περιεχομένου 2">
            <a:extLst>
              <a:ext uri="{FF2B5EF4-FFF2-40B4-BE49-F238E27FC236}">
                <a16:creationId xmlns:a16="http://schemas.microsoft.com/office/drawing/2014/main" id="{1CBABB3E-2723-46C3-2CA2-B85261FE8084}"/>
              </a:ext>
            </a:extLst>
          </p:cNvPr>
          <p:cNvSpPr>
            <a:spLocks noGrp="1"/>
          </p:cNvSpPr>
          <p:nvPr>
            <p:ph idx="1"/>
          </p:nvPr>
        </p:nvSpPr>
        <p:spPr/>
        <p:txBody>
          <a:bodyPr/>
          <a:lstStyle/>
          <a:p>
            <a:r>
              <a:rPr lang="el-GR" dirty="0"/>
              <a:t>Μελέτη δύο άρθρων γραμμένων από μετανάστριες δημοσιευμένων σε εφημερίδες με αντιρατσιστικό προσανατολισμό. </a:t>
            </a:r>
          </a:p>
          <a:p>
            <a:r>
              <a:rPr lang="el-GR" dirty="0"/>
              <a:t>Ανάδειξη του τρόπου, με τον οποίο ο ρατσισμός που διακινείται και προωθείται από τον ελληνικό εθνικό λόγο εσωτερικεύεται και εκφράζεται από τις εν λόγω μετανάστριες. </a:t>
            </a:r>
          </a:p>
          <a:p>
            <a:r>
              <a:rPr lang="el-GR" dirty="0"/>
              <a:t>Μελέτη του τρόπου με τον οποίο οι επικοινωνιακές και </a:t>
            </a:r>
            <a:r>
              <a:rPr lang="el-GR" dirty="0" err="1"/>
              <a:t>κειμενικές</a:t>
            </a:r>
            <a:r>
              <a:rPr lang="el-GR" dirty="0"/>
              <a:t> επιλογές των άρθρων δείχνουν να ευθυγραμμίζονται με τις ρατσιστικές επιδιώξεις του ελληνικού έθνους: σχέση </a:t>
            </a:r>
            <a:r>
              <a:rPr lang="el-GR" dirty="0" err="1"/>
              <a:t>μικρο</a:t>
            </a:r>
            <a:r>
              <a:rPr lang="el-GR" dirty="0"/>
              <a:t>-επίπεδου με </a:t>
            </a:r>
            <a:r>
              <a:rPr lang="el-GR" dirty="0" err="1"/>
              <a:t>μακρο</a:t>
            </a:r>
            <a:r>
              <a:rPr lang="el-GR" dirty="0"/>
              <a:t>-επίπεδο. </a:t>
            </a:r>
          </a:p>
        </p:txBody>
      </p:sp>
    </p:spTree>
    <p:extLst>
      <p:ext uri="{BB962C8B-B14F-4D97-AF65-F5344CB8AC3E}">
        <p14:creationId xmlns:p14="http://schemas.microsoft.com/office/powerpoint/2010/main" val="278799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222C34-C344-E44E-6101-B16BFFCFB45C}"/>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EA0A075E-7C24-EC63-AEE7-C05CE46F0944}"/>
              </a:ext>
            </a:extLst>
          </p:cNvPr>
          <p:cNvSpPr>
            <a:spLocks noGrp="1"/>
          </p:cNvSpPr>
          <p:nvPr>
            <p:ph idx="1"/>
          </p:nvPr>
        </p:nvSpPr>
        <p:spPr/>
        <p:txBody>
          <a:bodyPr/>
          <a:lstStyle/>
          <a:p>
            <a:pPr marL="0" indent="0" algn="ctr">
              <a:buNone/>
            </a:pPr>
            <a:endParaRPr lang="el-GR" dirty="0"/>
          </a:p>
          <a:p>
            <a:pPr marL="0" indent="0" algn="ctr">
              <a:buNone/>
            </a:pPr>
            <a:r>
              <a:rPr lang="el-GR" sz="4000" dirty="0"/>
              <a:t>Θεωρητικό πλαίσιο </a:t>
            </a:r>
          </a:p>
        </p:txBody>
      </p:sp>
    </p:spTree>
    <p:extLst>
      <p:ext uri="{BB962C8B-B14F-4D97-AF65-F5344CB8AC3E}">
        <p14:creationId xmlns:p14="http://schemas.microsoft.com/office/powerpoint/2010/main" val="170940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CE549D-D6B7-3D35-8BD8-246336FAFD66}"/>
              </a:ext>
            </a:extLst>
          </p:cNvPr>
          <p:cNvSpPr>
            <a:spLocks noGrp="1"/>
          </p:cNvSpPr>
          <p:nvPr>
            <p:ph type="title"/>
          </p:nvPr>
        </p:nvSpPr>
        <p:spPr/>
        <p:txBody>
          <a:bodyPr/>
          <a:lstStyle/>
          <a:p>
            <a:r>
              <a:rPr lang="el-GR" dirty="0"/>
              <a:t>Κριτική Ανάλυση Λόγου</a:t>
            </a:r>
          </a:p>
        </p:txBody>
      </p:sp>
      <p:sp>
        <p:nvSpPr>
          <p:cNvPr id="3" name="Θέση περιεχομένου 2">
            <a:extLst>
              <a:ext uri="{FF2B5EF4-FFF2-40B4-BE49-F238E27FC236}">
                <a16:creationId xmlns:a16="http://schemas.microsoft.com/office/drawing/2014/main" id="{1BE674FB-5AED-5AF0-B1D0-CDB25104335E}"/>
              </a:ext>
            </a:extLst>
          </p:cNvPr>
          <p:cNvSpPr>
            <a:spLocks noGrp="1"/>
          </p:cNvSpPr>
          <p:nvPr>
            <p:ph idx="1"/>
          </p:nvPr>
        </p:nvSpPr>
        <p:spPr/>
        <p:txBody>
          <a:bodyPr/>
          <a:lstStyle/>
          <a:p>
            <a:r>
              <a:rPr lang="el-GR" dirty="0"/>
              <a:t>Κ.Α.Λ.: σχέση </a:t>
            </a:r>
            <a:r>
              <a:rPr lang="el-GR" dirty="0" err="1"/>
              <a:t>μικρο</a:t>
            </a:r>
            <a:r>
              <a:rPr lang="el-GR" dirty="0"/>
              <a:t>-επιπέδου (γλωσσικών επιλογών) με το </a:t>
            </a:r>
            <a:r>
              <a:rPr lang="el-GR" dirty="0" err="1"/>
              <a:t>μακρο</a:t>
            </a:r>
            <a:r>
              <a:rPr lang="el-GR" dirty="0"/>
              <a:t>-επίπεδο (κυρίαρχοι, ηγεμονικοί λόγοι) – </a:t>
            </a:r>
            <a:r>
              <a:rPr lang="en-US" dirty="0"/>
              <a:t>van Dijk 2008: 85</a:t>
            </a:r>
            <a:endParaRPr lang="el-GR" dirty="0"/>
          </a:p>
          <a:p>
            <a:r>
              <a:rPr lang="el-GR" dirty="0"/>
              <a:t>Μελ</a:t>
            </a:r>
            <a:r>
              <a:rPr lang="en-US" dirty="0" err="1"/>
              <a:t>έ</a:t>
            </a:r>
            <a:r>
              <a:rPr lang="el-GR" dirty="0"/>
              <a:t>τη των τρόπων με τους οποίους οι γλωσσικές και επικοινωνιακές πρακτικές αποκρύπτουν ή επωάζουν φαινόμενα κοινωνικής ανισότητας και διάκρισης, μέσα από δημόσια κείμενα. </a:t>
            </a:r>
          </a:p>
          <a:p>
            <a:r>
              <a:rPr lang="el-GR" dirty="0"/>
              <a:t>Ανάδειξη </a:t>
            </a:r>
            <a:r>
              <a:rPr lang="el-GR" dirty="0" err="1"/>
              <a:t>εσωτερικευμένου</a:t>
            </a:r>
            <a:r>
              <a:rPr lang="el-GR" dirty="0"/>
              <a:t> ρατσισμού </a:t>
            </a:r>
          </a:p>
          <a:p>
            <a:endParaRPr lang="en-US" dirty="0"/>
          </a:p>
        </p:txBody>
      </p:sp>
    </p:spTree>
    <p:extLst>
      <p:ext uri="{BB962C8B-B14F-4D97-AF65-F5344CB8AC3E}">
        <p14:creationId xmlns:p14="http://schemas.microsoft.com/office/powerpoint/2010/main" val="378709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AFA4D-D978-366F-2640-E14D770F7EBD}"/>
              </a:ext>
            </a:extLst>
          </p:cNvPr>
          <p:cNvSpPr>
            <a:spLocks noGrp="1"/>
          </p:cNvSpPr>
          <p:nvPr>
            <p:ph type="title"/>
          </p:nvPr>
        </p:nvSpPr>
        <p:spPr/>
        <p:txBody>
          <a:bodyPr>
            <a:normAutofit fontScale="90000"/>
          </a:bodyPr>
          <a:lstStyle/>
          <a:p>
            <a:r>
              <a:rPr lang="el-GR" dirty="0" err="1"/>
              <a:t>Μακρο</a:t>
            </a:r>
            <a:r>
              <a:rPr lang="el-GR" dirty="0"/>
              <a:t>-επίπεδο: ο εθνικός λόγος και η σχέση του με τον ρατσιστικό λόγου</a:t>
            </a:r>
          </a:p>
        </p:txBody>
      </p:sp>
      <p:sp>
        <p:nvSpPr>
          <p:cNvPr id="3" name="Θέση περιεχομένου 2">
            <a:extLst>
              <a:ext uri="{FF2B5EF4-FFF2-40B4-BE49-F238E27FC236}">
                <a16:creationId xmlns:a16="http://schemas.microsoft.com/office/drawing/2014/main" id="{0E17C22F-2AAE-B27C-965E-82D918F17C93}"/>
              </a:ext>
            </a:extLst>
          </p:cNvPr>
          <p:cNvSpPr>
            <a:spLocks noGrp="1"/>
          </p:cNvSpPr>
          <p:nvPr>
            <p:ph idx="1"/>
          </p:nvPr>
        </p:nvSpPr>
        <p:spPr/>
        <p:txBody>
          <a:bodyPr>
            <a:normAutofit fontScale="85000" lnSpcReduction="10000"/>
          </a:bodyPr>
          <a:lstStyle/>
          <a:p>
            <a:r>
              <a:rPr lang="el-GR" dirty="0"/>
              <a:t>Η ανάδυση του εθνικού λόγου προκύπτει από τη δημιουργία των εθνικών κρατών και στοχεύει στη δημιουργία μιας κοινής, εσωτερικής ομοιογένειας και συνοχής. </a:t>
            </a:r>
          </a:p>
          <a:p>
            <a:r>
              <a:rPr lang="el-GR" dirty="0"/>
              <a:t>Η συνοχή, όμως, δεν διατηρείται εύκολα. Οι μετανάστες αναγκάζονται είτε να συμμορφωθούν στον εθνικό λόγο είτε να εγκαταλείψουν τη χώρα υποδοχής. </a:t>
            </a:r>
          </a:p>
          <a:p>
            <a:r>
              <a:rPr lang="el-GR" dirty="0"/>
              <a:t>Ο ρατσιστικός λόγος συμβάλλει στην </a:t>
            </a:r>
            <a:r>
              <a:rPr lang="el-GR" dirty="0" err="1"/>
              <a:t>ομογενοποίηση</a:t>
            </a:r>
            <a:r>
              <a:rPr lang="el-GR" dirty="0"/>
              <a:t> ενός έθνους-κράτους, ενώ δίνει προνόμια μόνο σε όσους/</a:t>
            </a:r>
            <a:r>
              <a:rPr lang="el-GR" dirty="0" err="1"/>
              <a:t>ες</a:t>
            </a:r>
            <a:r>
              <a:rPr lang="el-GR" dirty="0"/>
              <a:t> συναινούν στις </a:t>
            </a:r>
            <a:r>
              <a:rPr lang="el-GR" dirty="0" err="1"/>
              <a:t>μονοπολιτισμικές</a:t>
            </a:r>
            <a:r>
              <a:rPr lang="el-GR" dirty="0"/>
              <a:t> και </a:t>
            </a:r>
            <a:r>
              <a:rPr lang="el-GR" dirty="0" err="1"/>
              <a:t>μονογλωσσικές</a:t>
            </a:r>
            <a:r>
              <a:rPr lang="el-GR" dirty="0"/>
              <a:t> επιδιώξεις του </a:t>
            </a:r>
            <a:r>
              <a:rPr lang="el-GR" dirty="0">
                <a:sym typeface="Wingdings" pitchFamily="2" charset="2"/>
              </a:rPr>
              <a:t> αποκλεισμός του/ης «Άλλου/ης»  δημιουργία κοινωνικών πρακτικών διάκρισης. </a:t>
            </a:r>
          </a:p>
          <a:p>
            <a:r>
              <a:rPr lang="el-GR" dirty="0">
                <a:sym typeface="Wingdings" pitchFamily="2" charset="2"/>
              </a:rPr>
              <a:t>Ρατσιστικός &amp; εθνικός λόγος  συγκρότηση ηγεμονικού λόγου </a:t>
            </a:r>
          </a:p>
          <a:p>
            <a:r>
              <a:rPr lang="el-GR" dirty="0">
                <a:sym typeface="Wingdings" pitchFamily="2" charset="2"/>
              </a:rPr>
              <a:t>Κατασκευή εικόνων ελέγχου μέσα από φορείς, όπως εκπαίδευση, ΜΜΕ κλπ. για τους ξένους. </a:t>
            </a:r>
            <a:endParaRPr lang="el-GR" dirty="0"/>
          </a:p>
        </p:txBody>
      </p:sp>
    </p:spTree>
    <p:extLst>
      <p:ext uri="{BB962C8B-B14F-4D97-AF65-F5344CB8AC3E}">
        <p14:creationId xmlns:p14="http://schemas.microsoft.com/office/powerpoint/2010/main" val="2264287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3D785E-4006-E7D9-20B1-9A398757479A}"/>
              </a:ext>
            </a:extLst>
          </p:cNvPr>
          <p:cNvSpPr>
            <a:spLocks noGrp="1"/>
          </p:cNvSpPr>
          <p:nvPr>
            <p:ph type="title"/>
          </p:nvPr>
        </p:nvSpPr>
        <p:spPr/>
        <p:txBody>
          <a:bodyPr>
            <a:normAutofit fontScale="90000"/>
          </a:bodyPr>
          <a:lstStyle/>
          <a:p>
            <a:r>
              <a:rPr lang="el-GR" dirty="0" err="1"/>
              <a:t>Μακρο</a:t>
            </a:r>
            <a:r>
              <a:rPr lang="el-GR" dirty="0"/>
              <a:t>-επίπεδο: η απόκρυψη και η εσωτερίκευση του </a:t>
            </a:r>
            <a:r>
              <a:rPr lang="el-GR" dirty="0" err="1"/>
              <a:t>εθνορατσιστικού</a:t>
            </a:r>
            <a:r>
              <a:rPr lang="el-GR" dirty="0"/>
              <a:t> λόγου </a:t>
            </a:r>
          </a:p>
        </p:txBody>
      </p:sp>
      <p:sp>
        <p:nvSpPr>
          <p:cNvPr id="3" name="Θέση περιεχομένου 2">
            <a:extLst>
              <a:ext uri="{FF2B5EF4-FFF2-40B4-BE49-F238E27FC236}">
                <a16:creationId xmlns:a16="http://schemas.microsoft.com/office/drawing/2014/main" id="{A6D25E99-28C0-6410-3656-47C7C81A9219}"/>
              </a:ext>
            </a:extLst>
          </p:cNvPr>
          <p:cNvSpPr>
            <a:spLocks noGrp="1"/>
          </p:cNvSpPr>
          <p:nvPr>
            <p:ph idx="1"/>
          </p:nvPr>
        </p:nvSpPr>
        <p:spPr/>
        <p:txBody>
          <a:bodyPr/>
          <a:lstStyle/>
          <a:p>
            <a:r>
              <a:rPr lang="el-GR" dirty="0"/>
              <a:t>Οι χώρες και οι κοινωνίες υποδοχής συχνά είναι απρόθυμες να αμφισβητήσουν την </a:t>
            </a:r>
            <a:r>
              <a:rPr lang="el-GR" dirty="0" err="1"/>
              <a:t>μονοπολιτισμικότητα</a:t>
            </a:r>
            <a:r>
              <a:rPr lang="el-GR" dirty="0"/>
              <a:t> και τη </a:t>
            </a:r>
            <a:r>
              <a:rPr lang="el-GR" dirty="0" err="1"/>
              <a:t>μονογλωσσία</a:t>
            </a:r>
            <a:r>
              <a:rPr lang="el-GR" dirty="0"/>
              <a:t>. </a:t>
            </a:r>
          </a:p>
          <a:p>
            <a:r>
              <a:rPr lang="el-GR" dirty="0"/>
              <a:t>Μετά τον Β.Π.Π. υιοθετήθηκαν από φιλελεύθερες δημοκρατίες της Δύσης νόμοι που προωθούν την αποδοχή, όμως συχνά η βάση τους είναι υποκριτική. </a:t>
            </a:r>
          </a:p>
          <a:p>
            <a:r>
              <a:rPr lang="el-GR" dirty="0"/>
              <a:t>Αν και τα έθνη-κράτη μετά τον Β.Π.Π. φάνηκε πως είναι δεκτικά στην αποδοχή του πολιτισμικού «Άλλου», συνεχίζουν, έστω και </a:t>
            </a:r>
            <a:r>
              <a:rPr lang="el-GR" dirty="0" err="1"/>
              <a:t>υπόρρητα</a:t>
            </a:r>
            <a:r>
              <a:rPr lang="el-GR" dirty="0"/>
              <a:t>,</a:t>
            </a:r>
            <a:r>
              <a:rPr lang="en-US" dirty="0"/>
              <a:t> </a:t>
            </a:r>
            <a:r>
              <a:rPr lang="el-GR" dirty="0"/>
              <a:t>να διατηρούν την υπεροχή τους μέσω ενός καλυμμένου ρατσισμού (</a:t>
            </a:r>
            <a:r>
              <a:rPr lang="en-US" dirty="0"/>
              <a:t>de jure vs de facto). </a:t>
            </a:r>
            <a:endParaRPr lang="el-GR" dirty="0"/>
          </a:p>
        </p:txBody>
      </p:sp>
    </p:spTree>
    <p:extLst>
      <p:ext uri="{BB962C8B-B14F-4D97-AF65-F5344CB8AC3E}">
        <p14:creationId xmlns:p14="http://schemas.microsoft.com/office/powerpoint/2010/main" val="222454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A0D49-A1B4-B995-D272-8EF4EF0315FB}"/>
              </a:ext>
            </a:extLst>
          </p:cNvPr>
          <p:cNvSpPr>
            <a:spLocks noGrp="1"/>
          </p:cNvSpPr>
          <p:nvPr>
            <p:ph type="title"/>
          </p:nvPr>
        </p:nvSpPr>
        <p:spPr/>
        <p:txBody>
          <a:bodyPr>
            <a:normAutofit fontScale="90000"/>
          </a:bodyPr>
          <a:lstStyle/>
          <a:p>
            <a:r>
              <a:rPr lang="el-GR" dirty="0" err="1"/>
              <a:t>Μακρο</a:t>
            </a:r>
            <a:r>
              <a:rPr lang="el-GR" dirty="0"/>
              <a:t>-επίπεδο: η απόκρυψη και η εσωτερίκευση του </a:t>
            </a:r>
            <a:r>
              <a:rPr lang="el-GR" dirty="0" err="1"/>
              <a:t>εθνορατσιστικού</a:t>
            </a:r>
            <a:r>
              <a:rPr lang="el-GR" dirty="0"/>
              <a:t> λόγου </a:t>
            </a:r>
          </a:p>
        </p:txBody>
      </p:sp>
      <p:sp>
        <p:nvSpPr>
          <p:cNvPr id="3" name="Θέση περιεχομένου 2">
            <a:extLst>
              <a:ext uri="{FF2B5EF4-FFF2-40B4-BE49-F238E27FC236}">
                <a16:creationId xmlns:a16="http://schemas.microsoft.com/office/drawing/2014/main" id="{FC099A57-DA6F-7064-BD75-FC78F21220AF}"/>
              </a:ext>
            </a:extLst>
          </p:cNvPr>
          <p:cNvSpPr>
            <a:spLocks noGrp="1"/>
          </p:cNvSpPr>
          <p:nvPr>
            <p:ph idx="1"/>
          </p:nvPr>
        </p:nvSpPr>
        <p:spPr>
          <a:xfrm>
            <a:off x="1295401" y="2556932"/>
            <a:ext cx="9601196" cy="3457006"/>
          </a:xfrm>
        </p:spPr>
        <p:txBody>
          <a:bodyPr>
            <a:normAutofit fontScale="92500" lnSpcReduction="20000"/>
          </a:bodyPr>
          <a:lstStyle/>
          <a:p>
            <a:r>
              <a:rPr lang="el-GR" dirty="0"/>
              <a:t>Ο «νέος» ρατσισμός εκφράζεται μέσα από ποικίλα κείμενα (γραπτά και προφορικά) και, αν και φαίνεται απλός λόγος, χωρίς τον βίαιο και επιθετικό χαρακτήρα του «παλιού» ρατσισμού, είναι εξίσου επικίνδυνος. </a:t>
            </a:r>
          </a:p>
          <a:p>
            <a:r>
              <a:rPr lang="el-GR" dirty="0"/>
              <a:t>Ο «νέος» ρατσισμός αποφεύγει τον άμεσο, ρητό και επιθετικό στιγματισμό των Άλλων, δεν εγκρίνει τον αποκλεισμό τους και έχει αφομοιωτικό στόχο. Ωστόσο, παραμένει ρατσισμός. </a:t>
            </a:r>
          </a:p>
          <a:p>
            <a:r>
              <a:rPr lang="el-GR" dirty="0"/>
              <a:t>Σε όλες τις αντιρατσιστικές δράσεις που δημιουργούνται οι συμμετέχοντες χρησιμοποιούν «αντιρατσιστικό λεξιλόγιο», με την προσθήκη του «αλλά», στοιχείο που επιβεβαιώνει την ύπαρξη του «νέου» ρατσισμού, αλλά και την υποκριτική προσπάθεια για αποδοχή. </a:t>
            </a:r>
            <a:r>
              <a:rPr lang="el-GR" dirty="0">
                <a:sym typeface="Wingdings" pitchFamily="2" charset="2"/>
              </a:rPr>
              <a:t> δημιουργία αμφισημίας  ρευστός ρατσισμός (όχι κατάλοιπο παλαιού ρατσισμού, αλλά μια αμφίσημη μορφή του που ενθαρρύνεται στις μέρες μας). </a:t>
            </a:r>
            <a:endParaRPr lang="el-GR" dirty="0"/>
          </a:p>
        </p:txBody>
      </p:sp>
    </p:spTree>
    <p:extLst>
      <p:ext uri="{BB962C8B-B14F-4D97-AF65-F5344CB8AC3E}">
        <p14:creationId xmlns:p14="http://schemas.microsoft.com/office/powerpoint/2010/main" val="31252672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{200E33C2-B66E-1B43-A3E3-F63351043A58}tf10001064</Template>
  <TotalTime>523</TotalTime>
  <Words>4006</Words>
  <Application>Microsoft Macintosh PowerPoint</Application>
  <PresentationFormat>Ευρεία οθόνη</PresentationFormat>
  <Paragraphs>181</Paragraphs>
  <Slides>39</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39</vt:i4>
      </vt:variant>
    </vt:vector>
  </HeadingPairs>
  <TitlesOfParts>
    <vt:vector size="44" baseType="lpstr">
      <vt:lpstr>Arial</vt:lpstr>
      <vt:lpstr>Calibri</vt:lpstr>
      <vt:lpstr>Garamond</vt:lpstr>
      <vt:lpstr>Wingdings</vt:lpstr>
      <vt:lpstr>Οργανικό</vt:lpstr>
      <vt:lpstr>Αντιρατσισμός, ρευστός ρατσισμός ή εσωτερικευμένος ρατσισμός; Ανάλυση άρθρων από μεταναστευτική εφημερίδα  A migrant’s public apology as an instance of internalized racism: A Greek case study  Αργύρης Αρχάκης &amp; Βίλλυ Τσάκωνα </vt:lpstr>
      <vt:lpstr>ΔΟΜΗ ΠΑΡΟΥΣΙΑΣΗΣ</vt:lpstr>
      <vt:lpstr>Εισαγωγή</vt:lpstr>
      <vt:lpstr>Στόχος </vt:lpstr>
      <vt:lpstr>Παρουσίαση του PowerPoint</vt:lpstr>
      <vt:lpstr>Κριτική Ανάλυση Λόγου</vt:lpstr>
      <vt:lpstr>Μακρο-επίπεδο: ο εθνικός λόγος και η σχέση του με τον ρατσιστικό λόγου</vt:lpstr>
      <vt:lpstr>Μακρο-επίπεδο: η απόκρυψη και η εσωτερίκευση του εθνορατσιστικού λόγου </vt:lpstr>
      <vt:lpstr>Μακρο-επίπεδο: η απόκρυψη και η εσωτερίκευση του εθνορατσιστικού λόγου </vt:lpstr>
      <vt:lpstr>Μακρο-επίπεδο: η απόκρυψη και η εσωτερίκευση του εθνορατσιστικού λόγου </vt:lpstr>
      <vt:lpstr>Ο εσωτερικευμένος ρατσισμός των μεταναστών/τριών στο ελληνικό περιβάλλον </vt:lpstr>
      <vt:lpstr>Ο εσωτερικευμένος ρατσισμός των μεταναστών/τριών στο ελληνικό περιβάλλον </vt:lpstr>
      <vt:lpstr>Δεδομένα </vt:lpstr>
      <vt:lpstr>Εργαλεία: πρόβλημα-λύση Hoey</vt:lpstr>
      <vt:lpstr>Το σχήμα πρόβλημα-λύση στο άρθρο «Ακατανόητες φωνές» της Μαντινά Ζαφαρί </vt:lpstr>
      <vt:lpstr>Απόσπασμα 1 </vt:lpstr>
      <vt:lpstr>Απόσπασμα 2 </vt:lpstr>
      <vt:lpstr>Ανάλυση </vt:lpstr>
      <vt:lpstr>Ανάλυση </vt:lpstr>
      <vt:lpstr>Ανάλυση </vt:lpstr>
      <vt:lpstr>Εργαλεία: το κειμενικό είδος της δημόσιας απολογίας</vt:lpstr>
      <vt:lpstr>Εργαλεία: το κειμενικό είδος της δημόσιας απολογίας</vt:lpstr>
      <vt:lpstr>Παράμετροι που οδηγούν στη δημιουργία μιας δημόσιας απολογίας</vt:lpstr>
      <vt:lpstr>Εργαλεία: το κειμενικό είδος της δημόσιας απολογίας</vt:lpstr>
      <vt:lpstr>Το άρθρο «Η συγγνώμη ενός μετανάστη προς τον λαό της Ευρώπης» της Μαχντία Χοσσαΐνι ως δημόσια απολογία </vt:lpstr>
      <vt:lpstr>Κείμενο 2</vt:lpstr>
      <vt:lpstr>Κείμενο 2 </vt:lpstr>
      <vt:lpstr>Ανάλυση </vt:lpstr>
      <vt:lpstr>Ανάλυση </vt:lpstr>
      <vt:lpstr>Ανάλυση </vt:lpstr>
      <vt:lpstr>Ανάλυση </vt:lpstr>
      <vt:lpstr>Ανάλυση</vt:lpstr>
      <vt:lpstr>Ανάλυση </vt:lpstr>
      <vt:lpstr>Ανάλυση </vt:lpstr>
      <vt:lpstr>Ανάλυση </vt:lpstr>
      <vt:lpstr>Η διεπιδραστική έννοια του (συλλογικού) προσώπου και η εφαρμογή της στα δύο υπό μελέτη άρθρα </vt:lpstr>
      <vt:lpstr>Συμπεράσματα </vt:lpstr>
      <vt:lpstr>Συμπεράσματα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Αντιρατσισμός, ρευστός ρατσισμός ή εσωτερικευμένος ρατσισμός; Ανάλυση άρθρων από μεταναστευτική εφημερίδα Αργύρης Αρχάκης &amp; Βίλλυ Τσάκωνα </dc:title>
  <dc:creator>φωτεινή καλαφάτη</dc:creator>
  <cp:lastModifiedBy>φωτεινή καλαφάτη</cp:lastModifiedBy>
  <cp:revision>38</cp:revision>
  <dcterms:created xsi:type="dcterms:W3CDTF">2022-12-29T11:35:23Z</dcterms:created>
  <dcterms:modified xsi:type="dcterms:W3CDTF">2023-01-15T15:21:45Z</dcterms:modified>
</cp:coreProperties>
</file>