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7" r:id="rId2"/>
    <p:sldId id="258" r:id="rId3"/>
    <p:sldId id="259" r:id="rId4"/>
    <p:sldId id="342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367" r:id="rId37"/>
    <p:sldId id="336" r:id="rId38"/>
    <p:sldId id="337" r:id="rId39"/>
    <p:sldId id="338" r:id="rId40"/>
    <p:sldId id="368" r:id="rId41"/>
    <p:sldId id="369" r:id="rId42"/>
    <p:sldId id="281" r:id="rId43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 varScale="1">
        <p:scale>
          <a:sx n="49" d="100"/>
          <a:sy n="49" d="100"/>
        </p:scale>
        <p:origin x="5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7EF3C7-F354-4939-8D19-29F249FF1AB4}" type="slidenum">
              <a:rPr lang="en-GB" altLang="el-GR" smtClean="0"/>
              <a:pPr>
                <a:spcBef>
                  <a:spcPct val="0"/>
                </a:spcBef>
              </a:pPr>
              <a:t>4</a:t>
            </a:fld>
            <a:endParaRPr lang="en-GB" altLang="el-G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93158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Καλό είναι μια δομή</a:t>
            </a:r>
            <a:r>
              <a:rPr lang="el-GR" baseline="0" dirty="0" smtClean="0"/>
              <a:t> να τη χρησιμοποιούμε από την αρχή μέχρι το τέλος σε ένα σενάριο:</a:t>
            </a:r>
          </a:p>
          <a:p>
            <a:r>
              <a:rPr lang="el-GR" baseline="0" dirty="0" smtClean="0"/>
              <a:t>Αρχικοποίηση</a:t>
            </a:r>
          </a:p>
          <a:p>
            <a:r>
              <a:rPr lang="el-GR" baseline="0" dirty="0" smtClean="0"/>
              <a:t>Δομή επιλογής / Επανάληψη</a:t>
            </a:r>
          </a:p>
          <a:p>
            <a:r>
              <a:rPr lang="el-GR" baseline="0" dirty="0" smtClean="0"/>
              <a:t>   Αλλαγή μεταβλητής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2E62D8-2CA4-4A7B-9F89-308B40D33B36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588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FE5A87-A62A-4989-99BB-EECDA44BFA67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436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E041F-9573-4ADB-A3F1-111011E0BA80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247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3229100" y="6412468"/>
            <a:ext cx="2790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</a:rPr>
              <a:t>Διδακτική της Πληροφορικής και των ΤΠΕ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95106"/>
            <a:ext cx="7776864" cy="211509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l-GR" b="1" dirty="0"/>
              <a:t>Ε</a:t>
            </a:r>
            <a:r>
              <a:rPr lang="el-GR" b="1" dirty="0" smtClean="0"/>
              <a:t>ργαστήριο </a:t>
            </a:r>
            <a:r>
              <a:rPr lang="el-GR" b="1" dirty="0" smtClean="0"/>
              <a:t>5</a:t>
            </a:r>
            <a:r>
              <a:rPr lang="en-US" b="1" dirty="0" smtClean="0"/>
              <a:t> 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b="1" dirty="0" smtClean="0">
                <a:cs typeface="Tahoma" panose="020B0604030504040204" pitchFamily="34" charset="0"/>
              </a:rPr>
              <a:t>Scratch (</a:t>
            </a:r>
            <a:r>
              <a:rPr lang="el-GR" b="1" dirty="0" smtClean="0">
                <a:cs typeface="Tahoma" panose="020B0604030504040204" pitchFamily="34" charset="0"/>
              </a:rPr>
              <a:t>Μέρος </a:t>
            </a:r>
            <a:r>
              <a:rPr lang="el-GR" b="1" dirty="0" smtClean="0">
                <a:cs typeface="Tahoma" panose="020B0604030504040204" pitchFamily="34" charset="0"/>
              </a:rPr>
              <a:t>5ο</a:t>
            </a:r>
            <a:r>
              <a:rPr lang="en-US" b="1" dirty="0" smtClean="0">
                <a:cs typeface="Tahoma" panose="020B0604030504040204" pitchFamily="34" charset="0"/>
              </a:rPr>
              <a:t>)</a:t>
            </a:r>
            <a:endParaRPr lang="en-GB" dirty="0">
              <a:cs typeface="Tahoma" panose="020B0604030504040204" pitchFamily="34" charset="0"/>
            </a:endParaRPr>
          </a:p>
          <a:p>
            <a:endParaRPr lang="el-GR" sz="2800" dirty="0" smtClean="0"/>
          </a:p>
          <a:p>
            <a:r>
              <a:rPr lang="el-GR" sz="2800" dirty="0" smtClean="0"/>
              <a:t>Δημήτριος </a:t>
            </a:r>
            <a:r>
              <a:rPr lang="el-GR" sz="2800" dirty="0" err="1" smtClean="0"/>
              <a:t>Νικολός</a:t>
            </a:r>
            <a:endParaRPr lang="el-GR" sz="2800" dirty="0" smtClean="0"/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4511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7" y="55816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Τίτλος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Διδακτική της Πληροφορικής και των ΤΠΕ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1800" dirty="0"/>
              <a:t>Μάθημα επιλογής ΣΤ’ εξάμηνο,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l-GR" altLang="el-GR" sz="1800" dirty="0"/>
              <a:t>Τμήμα Επιστημών της Εκπαίδευσης και της Αγωγής στην Προσχολική</a:t>
            </a:r>
            <a:r>
              <a:rPr lang="en-US" altLang="el-GR" sz="1800" dirty="0"/>
              <a:t> </a:t>
            </a:r>
            <a:r>
              <a:rPr lang="el-GR" altLang="el-GR" sz="1800" dirty="0"/>
              <a:t>Ηλικία</a:t>
            </a:r>
            <a:r>
              <a:rPr lang="en-GB" altLang="el-GR" sz="1800" dirty="0"/>
              <a:t>, </a:t>
            </a:r>
            <a:r>
              <a:rPr lang="el-GR" altLang="el-GR" sz="1800" dirty="0"/>
              <a:t/>
            </a:r>
            <a:br>
              <a:rPr lang="el-GR" altLang="el-GR" sz="1800" dirty="0"/>
            </a:br>
            <a:r>
              <a:rPr lang="el-GR" altLang="el-GR" sz="1800" dirty="0"/>
              <a:t>Πανεπιστήμιο Πατρών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έννοια της μεταβλητής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r>
              <a:rPr lang="el-GR" dirty="0" smtClean="0"/>
              <a:t>Οι μεταβλητές χρησιμοποιούνται ως μνήμη.</a:t>
            </a:r>
          </a:p>
          <a:p>
            <a:r>
              <a:rPr lang="el-GR" dirty="0" smtClean="0"/>
              <a:t>Αποθηκεύουν την τρέχουσα κατάσταση και μπορούμε να την ανακαλέσουμε αργότερα.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6096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48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Έχουμε δει μεταβλητές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2376264" cy="406311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1"/>
            <a:ext cx="5334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1412776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Οι </a:t>
            </a:r>
            <a:r>
              <a:rPr lang="en-US" sz="2400" dirty="0" smtClean="0"/>
              <a:t>Reporters </a:t>
            </a:r>
            <a:r>
              <a:rPr lang="el-GR" sz="2400" dirty="0" smtClean="0"/>
              <a:t>μπορούν να χρησιμοποιηθούν σαν μεταβλητές.</a:t>
            </a:r>
          </a:p>
          <a:p>
            <a:r>
              <a:rPr lang="el-GR" sz="2400" dirty="0" smtClean="0"/>
              <a:t>Ποια είναι τα χαρακτηριστικά τους;</a:t>
            </a:r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80012" y="3933056"/>
            <a:ext cx="3024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Όνομα</a:t>
            </a:r>
          </a:p>
          <a:p>
            <a:r>
              <a:rPr lang="el-GR" sz="3200" dirty="0" smtClean="0"/>
              <a:t>Ιδιότητες</a:t>
            </a:r>
          </a:p>
          <a:p>
            <a:r>
              <a:rPr lang="el-GR" sz="3200" dirty="0" smtClean="0"/>
              <a:t>Αναφορά</a:t>
            </a:r>
          </a:p>
          <a:p>
            <a:r>
              <a:rPr lang="el-GR" sz="3200" dirty="0" smtClean="0"/>
              <a:t>Τιμή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10115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Μεταβλητή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71810"/>
            <a:ext cx="2957162" cy="312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4576"/>
            <a:ext cx="3960440" cy="23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Μεταβλητή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88" y="2780928"/>
            <a:ext cx="7649658" cy="235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4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Όρια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8696" y="6356351"/>
            <a:ext cx="528103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84" y="1696386"/>
            <a:ext cx="4157028" cy="209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3442681" cy="248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8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Δοκιμάστε τις εντολές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97841"/>
            <a:ext cx="4896544" cy="370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8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Προηγούμενη κατάσταση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r>
              <a:rPr lang="el-GR" dirty="0" smtClean="0"/>
              <a:t>Σκορ</a:t>
            </a:r>
          </a:p>
          <a:p>
            <a:r>
              <a:rPr lang="el-GR" dirty="0" smtClean="0"/>
              <a:t>Ζωές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70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Μεταβλητές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56350"/>
            <a:ext cx="6858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2132856"/>
            <a:ext cx="3381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9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Μεταβλητές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6096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71811"/>
            <a:ext cx="2957162" cy="312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4671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8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Κώδικες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7250026" cy="406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2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Αρχικοποίηση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σκορ πρέπει να γίνεται 0 μετά την πράσινη σημαία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6096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91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514725"/>
            <a:ext cx="7772400" cy="1362075"/>
          </a:xfrm>
        </p:spPr>
        <p:txBody>
          <a:bodyPr/>
          <a:lstStyle/>
          <a:p>
            <a:pPr algn="r"/>
            <a:r>
              <a:rPr lang="el-GR" dirty="0" smtClean="0"/>
              <a:t>ΕΠΑΝΑΛΗΨΗ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1"/>
            <a:ext cx="5334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A8EDA1-ACD0-49DF-8935-96FB53365201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682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Δομές Επανάληψης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296958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3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6" y="2590800"/>
            <a:ext cx="8011197" cy="167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4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1"/>
            <a:ext cx="533400" cy="34924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76462"/>
            <a:ext cx="6084518" cy="334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0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1"/>
            <a:ext cx="5334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6000091" cy="238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Μάχη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1"/>
            <a:ext cx="5334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5883340" cy="351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2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Επανάλαβε ώσπου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356351"/>
            <a:ext cx="514399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95207"/>
            <a:ext cx="6912768" cy="21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7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Τελικό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19018"/>
            <a:ext cx="5400600" cy="505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2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Δράκος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494655" cy="44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3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9347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Ζωές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948604" cy="327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4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Δοκιμάστε το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80828"/>
            <a:ext cx="61245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Κώδικας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2676"/>
            <a:ext cx="4176464" cy="511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8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Ποιο είναι καλύτερο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66162" y="6356350"/>
            <a:ext cx="420638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60" y="1844824"/>
            <a:ext cx="3966349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268605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6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Προγραμματίστε το παιχνίδι του </a:t>
            </a:r>
            <a:r>
              <a:rPr lang="en-US" dirty="0" smtClean="0"/>
              <a:t>pong </a:t>
            </a:r>
            <a:r>
              <a:rPr lang="el-GR" dirty="0" smtClean="0"/>
              <a:t>ώστε να έχει ζωές και σκορ για κάθε παίκτη.</a:t>
            </a:r>
          </a:p>
          <a:p>
            <a:r>
              <a:rPr lang="el-GR" dirty="0" smtClean="0"/>
              <a:t>Σκορ είναι το πόσες φορές χτύπησε η μπάλα στο </a:t>
            </a:r>
            <a:r>
              <a:rPr lang="en-US" dirty="0" smtClean="0"/>
              <a:t>paddle.</a:t>
            </a:r>
          </a:p>
          <a:p>
            <a:r>
              <a:rPr lang="el-GR" dirty="0" smtClean="0"/>
              <a:t>Μια ζωή χάνεται όταν το </a:t>
            </a:r>
            <a:r>
              <a:rPr lang="en-US" dirty="0" smtClean="0"/>
              <a:t>paddle </a:t>
            </a:r>
            <a:r>
              <a:rPr lang="el-GR" dirty="0" smtClean="0"/>
              <a:t>δεν καταφέρνει να αποκρούσει την μπάλα.</a:t>
            </a:r>
          </a:p>
          <a:p>
            <a:r>
              <a:rPr lang="el-GR" dirty="0" smtClean="0"/>
              <a:t>Όταν ένας παίκτης χάσει όλες του τις ζωές, όλα τα αντικείμενα πρέπει να εξαφανιστούν και το υπόβαθρο να αλλάξει και να λέει</a:t>
            </a:r>
            <a:r>
              <a:rPr lang="el-GR" dirty="0"/>
              <a:t> </a:t>
            </a:r>
            <a:r>
              <a:rPr lang="el-GR" dirty="0" smtClean="0"/>
              <a:t>«Τέλος Παιχνιδιού»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03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Όμως…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Δεν θα διορθώσετε το δικό σας παιχνίδι </a:t>
            </a:r>
            <a:r>
              <a:rPr lang="en-US" dirty="0" smtClean="0"/>
              <a:t>pong </a:t>
            </a:r>
            <a:r>
              <a:rPr lang="el-GR" dirty="0" smtClean="0"/>
              <a:t>αλλά ενός συμφοιτητή σας.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l-GR" dirty="0" smtClean="0"/>
              <a:t>Θα απαντήσετε και ένα ερωτηματολόγιο για την εμπειρία της ανάγνωσης ενός </a:t>
            </a:r>
            <a:r>
              <a:rPr lang="el-GR" dirty="0" err="1" smtClean="0"/>
              <a:t>πρόγραμματος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1"/>
            <a:ext cx="5334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128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6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«Διδακτική της Πληροφορικής και των Τεχνολογιών της Πληροφορίας και των Επικοινωνιών: </a:t>
            </a:r>
            <a:r>
              <a:rPr lang="en-US" sz="2800" dirty="0" smtClean="0"/>
              <a:t>Scratch (</a:t>
            </a:r>
            <a:r>
              <a:rPr lang="el-GR" sz="2800" dirty="0" smtClean="0"/>
              <a:t>Μέρος </a:t>
            </a:r>
            <a:r>
              <a:rPr lang="el-GR" sz="2800" dirty="0" smtClean="0"/>
              <a:t>5ο</a:t>
            </a:r>
            <a:r>
              <a:rPr lang="en-US" sz="2800" dirty="0" smtClean="0"/>
              <a:t>)</a:t>
            </a:r>
            <a:r>
              <a:rPr lang="el-GR" sz="2800" dirty="0" smtClean="0"/>
              <a:t>». Έκδοση: 1.0. Πάτρα, 2015.</a:t>
            </a:r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 algn="just">
              <a:buNone/>
            </a:pPr>
            <a:r>
              <a:rPr lang="en-US" sz="2800" dirty="0"/>
              <a:t>https://</a:t>
            </a:r>
            <a:r>
              <a:rPr lang="en-US" sz="2800" dirty="0" smtClean="0"/>
              <a:t>eclass.upatras.gr/courses/PN14</a:t>
            </a:r>
            <a:r>
              <a:rPr lang="el-GR" sz="2800" dirty="0" smtClean="0"/>
              <a:t>77</a:t>
            </a:r>
            <a:r>
              <a:rPr lang="en-US" sz="2800" dirty="0" smtClean="0"/>
              <a:t>/</a:t>
            </a:r>
            <a:endParaRPr lang="el-GR" sz="2800" dirty="0" smtClean="0"/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744A52-6BF7-423B-B696-48B91F826467}" type="slidenum">
              <a:rPr lang="en-GB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l-GR" sz="1200" smtClean="0">
              <a:solidFill>
                <a:srgbClr val="B5A788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err="1"/>
              <a:t>Σκοπός</a:t>
            </a:r>
            <a:endParaRPr lang="en-GB" sz="4000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7338"/>
            <a:ext cx="7643812" cy="4114800"/>
          </a:xfrm>
          <a:noFill/>
        </p:spPr>
        <p:txBody>
          <a:bodyPr>
            <a:normAutofit/>
          </a:bodyPr>
          <a:lstStyle/>
          <a:p>
            <a:r>
              <a:rPr lang="el-GR" dirty="0"/>
              <a:t>Εισαγωγή στην έννοια της μεταβλητής</a:t>
            </a:r>
          </a:p>
          <a:p>
            <a:r>
              <a:rPr lang="el-GR" dirty="0"/>
              <a:t>Εξοικείωση με τις βασικές έννοιες</a:t>
            </a:r>
          </a:p>
          <a:p>
            <a:r>
              <a:rPr lang="el-GR" dirty="0"/>
              <a:t>Εισαγωγή και εξοικείωση με τις δομές επανάληψης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eaLnBrk="1" hangingPunct="1"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09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pPr eaLnBrk="1" hangingPunct="1"/>
            <a:r>
              <a:rPr lang="el-GR" dirty="0" smtClean="0"/>
              <a:t>Σημείωμα Χρήσης Έργων Τρίτων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856662" cy="45259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Το Έργο αυτό κάνει χρήση των ακόλουθων έργων: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Οποιασδήποτε μορφής  υλικό περιλαμβάνεται στο ανωτέρω έργο και δεν αναφέρεται σε ξεχωριστή πηγή αναφοράς, τότε αποτελεί πνευματική ιδιοκτησία του διδάσκοντα Καθηγητή, Βασίλη Κόμη.</a:t>
            </a:r>
          </a:p>
        </p:txBody>
      </p:sp>
    </p:spTree>
    <p:extLst>
      <p:ext uri="{BB962C8B-B14F-4D97-AF65-F5344CB8AC3E}">
        <p14:creationId xmlns:p14="http://schemas.microsoft.com/office/powerpoint/2010/main" val="655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 smtClean="0"/>
              <a:t>5</a:t>
            </a:r>
            <a:r>
              <a:rPr lang="el-GR" baseline="30000" dirty="0" smtClean="0"/>
              <a:t>ου</a:t>
            </a:r>
            <a:r>
              <a:rPr lang="el-GR" dirty="0" smtClean="0"/>
              <a:t> </a:t>
            </a:r>
            <a:r>
              <a:rPr lang="el-GR" dirty="0" smtClean="0"/>
              <a:t>Εργαστηρίου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562600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7912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Συζήτηση ερωτηματολόγιο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56350"/>
            <a:ext cx="3810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625179" cy="2160240"/>
          </a:xfrm>
        </p:spPr>
      </p:pic>
      <p:sp>
        <p:nvSpPr>
          <p:cNvPr id="6" name="TextBox 5"/>
          <p:cNvSpPr txBox="1"/>
          <p:nvPr/>
        </p:nvSpPr>
        <p:spPr>
          <a:xfrm>
            <a:off x="990600" y="4293096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/>
              <a:t>όταν </a:t>
            </a:r>
            <a:r>
              <a:rPr lang="el-GR" sz="2800" dirty="0"/>
              <a:t>η μορφή βρίσκεται στο πάνω δεξί τεταρτημόριο λέει αληθές καθώς σύμφωνα με τις συνθήκες που έχουν οριστεί </a:t>
            </a:r>
            <a:r>
              <a:rPr lang="el-GR" sz="2800" dirty="0" smtClean="0"/>
              <a:t>τα </a:t>
            </a:r>
            <a:r>
              <a:rPr lang="el-GR" sz="2800" dirty="0"/>
              <a:t>x και y είναι μεγαλύτερα του 0</a:t>
            </a:r>
          </a:p>
        </p:txBody>
      </p:sp>
    </p:spTree>
    <p:extLst>
      <p:ext uri="{BB962C8B-B14F-4D97-AF65-F5344CB8AC3E}">
        <p14:creationId xmlns:p14="http://schemas.microsoft.com/office/powerpoint/2010/main" val="32669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Συζήτηση ερωτηματολόγιο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917144" cy="4896544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2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Συζήτηση-εργασίες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r>
              <a:rPr lang="el-GR" dirty="0" smtClean="0"/>
              <a:t>Πώς δουλεύει;</a:t>
            </a:r>
          </a:p>
          <a:p>
            <a:endParaRPr lang="el-GR" dirty="0"/>
          </a:p>
          <a:p>
            <a:r>
              <a:rPr lang="el-GR" dirty="0"/>
              <a:t> Όταν γίνει </a:t>
            </a:r>
            <a:r>
              <a:rPr lang="el-GR" dirty="0" smtClean="0"/>
              <a:t>κλικ </a:t>
            </a:r>
            <a:r>
              <a:rPr lang="el-GR" dirty="0"/>
              <a:t>στο σημαιάκι, η μορφή κινείται </a:t>
            </a:r>
            <a:r>
              <a:rPr lang="el-GR" dirty="0" smtClean="0"/>
              <a:t>τυχαία (</a:t>
            </a:r>
            <a:r>
              <a:rPr lang="el-GR" dirty="0"/>
              <a:t>εκτελείται η </a:t>
            </a:r>
            <a:r>
              <a:rPr lang="el-GR" dirty="0" smtClean="0"/>
              <a:t>εντολή  </a:t>
            </a:r>
            <a:r>
              <a:rPr lang="el-GR" dirty="0"/>
              <a:t>"</a:t>
            </a:r>
            <a:r>
              <a:rPr lang="el-GR" dirty="0" smtClean="0"/>
              <a:t>Πήγαινε </a:t>
            </a:r>
            <a:r>
              <a:rPr lang="el-GR" dirty="0"/>
              <a:t>σε μια τυχαία θέση") μέχρι να γίνει αληθής η συνθήκη που υπάρχει στην εντολή "επανέλαβε </a:t>
            </a:r>
            <a:r>
              <a:rPr lang="el-GR" dirty="0" smtClean="0"/>
              <a:t>ώσπου"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03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4276725"/>
            <a:ext cx="7772400" cy="1362075"/>
          </a:xfrm>
        </p:spPr>
        <p:txBody>
          <a:bodyPr/>
          <a:lstStyle/>
          <a:p>
            <a:pPr algn="r">
              <a:defRPr/>
            </a:pPr>
            <a:r>
              <a:rPr lang="el-GR" dirty="0" smtClean="0"/>
              <a:t>ΜΕΤΑΒΛΗΤΕΣ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115616" y="5410200"/>
            <a:ext cx="7772400" cy="426144"/>
          </a:xfrm>
        </p:spPr>
        <p:txBody>
          <a:bodyPr/>
          <a:lstStyle/>
          <a:p>
            <a:pPr algn="r">
              <a:defRPr/>
            </a:pPr>
            <a:r>
              <a:rPr lang="el-GR" b="1" dirty="0" smtClean="0">
                <a:solidFill>
                  <a:schemeClr val="tx1"/>
                </a:solidFill>
              </a:rPr>
              <a:t>Αντικείμενο 5</a:t>
            </a:r>
            <a:r>
              <a:rPr lang="el-GR" b="1" baseline="30000" dirty="0" smtClean="0">
                <a:solidFill>
                  <a:schemeClr val="tx1"/>
                </a:solidFill>
              </a:rPr>
              <a:t>ου</a:t>
            </a:r>
            <a:r>
              <a:rPr lang="el-GR" b="1" dirty="0" smtClean="0">
                <a:solidFill>
                  <a:schemeClr val="tx1"/>
                </a:solidFill>
              </a:rPr>
              <a:t> εργαστηρίου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78D12B-45F8-43FB-B562-BC98EA5E377C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84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Η βασική έννοια</a:t>
            </a:r>
          </a:p>
        </p:txBody>
      </p:sp>
      <p:sp>
        <p:nvSpPr>
          <p:cNvPr id="12291" name="Θέση περιεχομένου 2"/>
          <p:cNvSpPr>
            <a:spLocks noGrp="1"/>
          </p:cNvSpPr>
          <p:nvPr>
            <p:ph idx="1"/>
          </p:nvPr>
        </p:nvSpPr>
        <p:spPr>
          <a:xfrm>
            <a:off x="762000" y="1600200"/>
            <a:ext cx="7986464" cy="3989040"/>
          </a:xfrm>
        </p:spPr>
        <p:txBody>
          <a:bodyPr>
            <a:noAutofit/>
          </a:bodyPr>
          <a:lstStyle/>
          <a:p>
            <a:r>
              <a:rPr lang="el-GR" sz="2800" dirty="0" smtClean="0"/>
              <a:t>Τα προγράμματα που έχουμε δει μέχρι τώρα βασίζονται στην έννοια του </a:t>
            </a:r>
            <a:r>
              <a:rPr lang="el-GR" sz="2800" b="1" dirty="0" smtClean="0">
                <a:solidFill>
                  <a:srgbClr val="FF0000"/>
                </a:solidFill>
              </a:rPr>
              <a:t>τώρα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Παραδείγματα:</a:t>
            </a:r>
          </a:p>
          <a:p>
            <a:pPr lvl="1"/>
            <a:r>
              <a:rPr lang="el-GR" dirty="0" smtClean="0"/>
              <a:t>Η γάτα κοιτάζει αν βρίσκεται στην τάξη </a:t>
            </a:r>
            <a:r>
              <a:rPr lang="el-GR" b="1" dirty="0" smtClean="0">
                <a:solidFill>
                  <a:srgbClr val="FF0000"/>
                </a:solidFill>
              </a:rPr>
              <a:t>εκείνη τη στιγμή</a:t>
            </a:r>
            <a:r>
              <a:rPr lang="el-GR" dirty="0" smtClean="0"/>
              <a:t> που τρέχει η εντολή.</a:t>
            </a:r>
          </a:p>
          <a:p>
            <a:pPr lvl="1"/>
            <a:r>
              <a:rPr lang="el-GR" dirty="0" smtClean="0"/>
              <a:t>Το σαλιγκάρι λέει μπράβο μόνο για την </a:t>
            </a:r>
            <a:r>
              <a:rPr lang="el-GR" b="1" dirty="0" smtClean="0">
                <a:solidFill>
                  <a:srgbClr val="FF0000"/>
                </a:solidFill>
              </a:rPr>
              <a:t>πιο πρόσφατη</a:t>
            </a:r>
            <a:r>
              <a:rPr lang="el-GR" dirty="0" smtClean="0"/>
              <a:t> απάντηση του μαθητή.</a:t>
            </a:r>
          </a:p>
          <a:p>
            <a:pPr lvl="1"/>
            <a:r>
              <a:rPr lang="el-GR" dirty="0" smtClean="0"/>
              <a:t>Στο </a:t>
            </a:r>
            <a:r>
              <a:rPr lang="en-US" dirty="0" smtClean="0"/>
              <a:t>pong </a:t>
            </a:r>
            <a:r>
              <a:rPr lang="el-GR" dirty="0" smtClean="0"/>
              <a:t>δεν κρατάμε σκορ γιατί περιλαμβάνει τις προηγούμενες καταστάσεις του παιχνιδιού.</a:t>
            </a:r>
          </a:p>
          <a:p>
            <a:pPr lvl="1"/>
            <a:endParaRPr lang="el-GR" dirty="0" smtClean="0"/>
          </a:p>
          <a:p>
            <a:endParaRPr lang="el-GR" sz="2800" dirty="0" smtClean="0"/>
          </a:p>
          <a:p>
            <a:endParaRPr 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3048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09FB97-6466-4387-BE06-EAC767187AE5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49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311</TotalTime>
  <Words>835</Words>
  <Application>Microsoft Office PowerPoint</Application>
  <PresentationFormat>On-screen Show (4:3)</PresentationFormat>
  <Paragraphs>159</Paragraphs>
  <Slides>42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Gill Sans MT</vt:lpstr>
      <vt:lpstr>Tahoma</vt:lpstr>
      <vt:lpstr>Wingdings</vt:lpstr>
      <vt:lpstr>IV-ICTEGroup.GR.new</vt:lpstr>
      <vt:lpstr>Διδακτική της Πληροφορικής και των ΤΠΕ Μάθημα επιλογής ΣΤ’ εξάμηνο,   Τμήμα Επιστημών της Εκπαίδευσης και της Αγωγής στην Προσχολική Ηλικία,  Πανεπιστήμιο Πατρών</vt:lpstr>
      <vt:lpstr>Άδειες Χρήσης</vt:lpstr>
      <vt:lpstr>Χρηματοδότηση</vt:lpstr>
      <vt:lpstr>Σκοπός</vt:lpstr>
      <vt:lpstr>Συζήτηση ερωτηματολόγιο</vt:lpstr>
      <vt:lpstr>Συζήτηση ερωτηματολόγιο</vt:lpstr>
      <vt:lpstr>Συζήτηση-εργασίες</vt:lpstr>
      <vt:lpstr>ΜΕΤΑΒΛΗΤΕΣ</vt:lpstr>
      <vt:lpstr>Η βασική έννοια</vt:lpstr>
      <vt:lpstr>Η έννοια της μεταβλητής</vt:lpstr>
      <vt:lpstr>Έχουμε δει μεταβλητές</vt:lpstr>
      <vt:lpstr>Μεταβλητή</vt:lpstr>
      <vt:lpstr>Μεταβλητή</vt:lpstr>
      <vt:lpstr>Όρια</vt:lpstr>
      <vt:lpstr>Δοκιμάστε τις εντολές</vt:lpstr>
      <vt:lpstr>Προηγούμενη κατάσταση</vt:lpstr>
      <vt:lpstr>Μεταβλητές</vt:lpstr>
      <vt:lpstr>Μεταβλητές</vt:lpstr>
      <vt:lpstr>Κώδικες</vt:lpstr>
      <vt:lpstr>Αρχικοποίηση</vt:lpstr>
      <vt:lpstr>ΕΠΑΝΑΛΗΨΗ</vt:lpstr>
      <vt:lpstr>Δομές Επανάληψης</vt:lpstr>
      <vt:lpstr>Παράδειγμα</vt:lpstr>
      <vt:lpstr>Παράδειγμα</vt:lpstr>
      <vt:lpstr>Παράδειγμα</vt:lpstr>
      <vt:lpstr>Μάχη</vt:lpstr>
      <vt:lpstr>Επανάλαβε ώσπου</vt:lpstr>
      <vt:lpstr>Τελικό</vt:lpstr>
      <vt:lpstr>Δράκος</vt:lpstr>
      <vt:lpstr>Ζωές</vt:lpstr>
      <vt:lpstr>Δοκιμάστε το</vt:lpstr>
      <vt:lpstr>Κώδικας</vt:lpstr>
      <vt:lpstr>Ποιο είναι καλύτερο</vt:lpstr>
      <vt:lpstr>Εργασία</vt:lpstr>
      <vt:lpstr>Όμως…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Διατήρηση Σημειωμάτων</vt:lpstr>
      <vt:lpstr>Σημείωμα Χρήσης Έργων Τρίτων</vt:lpstr>
      <vt:lpstr>Τέλος 5ου Εργαστηρίου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Georgia Antonelou</cp:lastModifiedBy>
  <cp:revision>81</cp:revision>
  <dcterms:created xsi:type="dcterms:W3CDTF">2014-12-10T08:52:23Z</dcterms:created>
  <dcterms:modified xsi:type="dcterms:W3CDTF">2015-12-01T10:07:39Z</dcterms:modified>
</cp:coreProperties>
</file>