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788" r:id="rId2"/>
    <p:sldId id="789" r:id="rId3"/>
    <p:sldId id="276" r:id="rId4"/>
    <p:sldId id="277" r:id="rId5"/>
    <p:sldId id="278" r:id="rId6"/>
    <p:sldId id="279" r:id="rId7"/>
    <p:sldId id="280" r:id="rId8"/>
    <p:sldId id="281" r:id="rId9"/>
    <p:sldId id="283" r:id="rId10"/>
    <p:sldId id="284" r:id="rId11"/>
    <p:sldId id="287" r:id="rId12"/>
    <p:sldId id="288" r:id="rId13"/>
    <p:sldId id="289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E09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0AF22-9108-4995-93DF-40D9026A2374}" type="datetimeFigureOut">
              <a:rPr lang="el-GR" smtClean="0"/>
              <a:t>17/12/2024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5A9D9-F333-4228-A256-71BB99750B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5476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D15F-59AF-42E8-9591-243EA798294D}" type="datetime1">
              <a:rPr lang="el-GR" smtClean="0"/>
              <a:t>17/12/2024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208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C4B8-463C-430E-A5AA-C5667C1143EE}" type="datetime1">
              <a:rPr lang="el-GR" smtClean="0"/>
              <a:t>17/12/2024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062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9ECA-15C7-44EF-8E5B-EB3D4D02AB70}" type="datetime1">
              <a:rPr lang="el-GR" smtClean="0"/>
              <a:t>17/12/2024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152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9AA-B087-4AD9-848D-A27D0F1AF0D9}" type="datetime1">
              <a:rPr lang="el-GR" smtClean="0"/>
              <a:t>17/12/2024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14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5C1F-8DEC-476C-892D-E68E46CCE46D}" type="datetime1">
              <a:rPr lang="el-GR" smtClean="0"/>
              <a:t>17/12/2024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88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803D-EF82-4BA8-9383-6D8BAD580CCF}" type="datetime1">
              <a:rPr lang="el-GR" smtClean="0"/>
              <a:t>17/12/2024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067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7795-56AA-4B49-BCE2-6CD67E09605D}" type="datetime1">
              <a:rPr lang="el-GR" smtClean="0"/>
              <a:t>17/12/2024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773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7051-1615-426E-8436-F8F1AF63EB26}" type="datetime1">
              <a:rPr lang="el-GR" smtClean="0"/>
              <a:t>17/12/2024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450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6509-E04D-49FF-9727-2D3DF19DFDBD}" type="datetime1">
              <a:rPr lang="el-GR" smtClean="0"/>
              <a:t>17/12/2024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945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DA18E-9B23-441E-90BF-BB2F5326B2AC}" type="datetime1">
              <a:rPr lang="el-GR" smtClean="0"/>
              <a:t>17/12/2024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932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7347-566C-4480-9F72-FA820FAB2A37}" type="datetime1">
              <a:rPr lang="el-GR" smtClean="0"/>
              <a:t>17/12/2024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832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04564-155C-4D35-A359-33674F6FA8A7}" type="datetime1">
              <a:rPr lang="el-GR" smtClean="0"/>
              <a:t>17/12/2024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850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E7CB68D5-A42E-D1B7-8AFA-8587D35E5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914401"/>
            <a:ext cx="6477000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6000" b="1" dirty="0">
                <a:solidFill>
                  <a:schemeClr val="bg1"/>
                </a:solidFill>
                <a:latin typeface="Arial" panose="020B0604020202020204" pitchFamily="34" charset="0"/>
              </a:rPr>
              <a:t>7Β</a:t>
            </a:r>
            <a:r>
              <a:rPr lang="el-GR" altLang="el-GR" b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b="1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FFFF00"/>
                </a:solidFill>
                <a:latin typeface="Arial" panose="020B0604020202020204" pitchFamily="34" charset="0"/>
              </a:rPr>
              <a:t>Φασματοσκοπία Δόνησης </a:t>
            </a:r>
            <a:r>
              <a:rPr lang="el-GR" altLang="el-GR" b="1" dirty="0" err="1">
                <a:solidFill>
                  <a:srgbClr val="FFFF00"/>
                </a:solidFill>
                <a:latin typeface="Arial" panose="020B0604020202020204" pitchFamily="34" charset="0"/>
              </a:rPr>
              <a:t>Υπερύθρου</a:t>
            </a:r>
            <a:r>
              <a:rPr lang="el-GR" altLang="el-GR" b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l-GR" altLang="el-GR" b="1" dirty="0" err="1">
                <a:solidFill>
                  <a:srgbClr val="FFFF00"/>
                </a:solidFill>
                <a:latin typeface="Arial" panose="020B0604020202020204" pitchFamily="34" charset="0"/>
              </a:rPr>
              <a:t>Πολυατομικών</a:t>
            </a:r>
            <a:r>
              <a:rPr lang="el-GR" altLang="el-GR" b="1" dirty="0">
                <a:solidFill>
                  <a:srgbClr val="FFFF00"/>
                </a:solidFill>
                <a:latin typeface="Arial" panose="020B0604020202020204" pitchFamily="34" charset="0"/>
              </a:rPr>
              <a:t> Μορίων</a:t>
            </a:r>
            <a:endParaRPr lang="en-US" altLang="el-GR" b="1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l-GR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TextBox 2">
            <a:extLst>
              <a:ext uri="{FF2B5EF4-FFF2-40B4-BE49-F238E27FC236}">
                <a16:creationId xmlns:a16="http://schemas.microsoft.com/office/drawing/2014/main" id="{A3C15D48-A08A-A231-0F78-5D945D063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377" y="4953000"/>
            <a:ext cx="385817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l-GR" altLang="en-US" sz="1800" b="1" dirty="0">
                <a:solidFill>
                  <a:srgbClr val="000066"/>
                </a:solidFill>
                <a:latin typeface="Arial" panose="020B0604020202020204" pitchFamily="34" charset="0"/>
              </a:rPr>
              <a:t>9</a:t>
            </a:r>
            <a:r>
              <a:rPr lang="el-GR" altLang="en-US" sz="1800" b="1" baseline="30000" dirty="0">
                <a:solidFill>
                  <a:srgbClr val="000066"/>
                </a:solidFill>
                <a:latin typeface="Arial" panose="020B0604020202020204" pitchFamily="34" charset="0"/>
              </a:rPr>
              <a:t>η</a:t>
            </a:r>
            <a:r>
              <a:rPr lang="el-GR" altLang="en-US" sz="1800" b="1" dirty="0">
                <a:solidFill>
                  <a:srgbClr val="000066"/>
                </a:solidFill>
                <a:latin typeface="Arial" panose="020B0604020202020204" pitchFamily="34" charset="0"/>
              </a:rPr>
              <a:t> Διάλεξη:</a:t>
            </a:r>
            <a:r>
              <a:rPr lang="en-GB" altLang="en-US" sz="1800" b="1" dirty="0">
                <a:solidFill>
                  <a:srgbClr val="000066"/>
                </a:solidFill>
                <a:latin typeface="Arial" panose="020B0604020202020204" pitchFamily="34" charset="0"/>
              </a:rPr>
              <a:t> </a:t>
            </a:r>
            <a:r>
              <a:rPr lang="el-GR" altLang="en-US" sz="1800" b="1" dirty="0">
                <a:solidFill>
                  <a:srgbClr val="000066"/>
                </a:solidFill>
                <a:latin typeface="Arial" panose="020B0604020202020204" pitchFamily="34" charset="0"/>
              </a:rPr>
              <a:t>17.12.2024 </a:t>
            </a:r>
            <a:r>
              <a:rPr lang="el-GR" altLang="en-US" sz="1400" b="1" dirty="0">
                <a:solidFill>
                  <a:srgbClr val="000066"/>
                </a:solidFill>
                <a:latin typeface="Arial" panose="020B0604020202020204" pitchFamily="34" charset="0"/>
              </a:rPr>
              <a:t>(</a:t>
            </a:r>
            <a:r>
              <a:rPr lang="en-GB" altLang="en-US" sz="1400" b="1" dirty="0">
                <a:solidFill>
                  <a:srgbClr val="000066"/>
                </a:solidFill>
                <a:latin typeface="Arial" panose="020B0604020202020204" pitchFamily="34" charset="0"/>
              </a:rPr>
              <a:t>slides</a:t>
            </a:r>
            <a:r>
              <a:rPr lang="el-GR" altLang="en-US" sz="1400" b="1" dirty="0">
                <a:solidFill>
                  <a:srgbClr val="000066"/>
                </a:solidFill>
                <a:latin typeface="Arial" panose="020B0604020202020204" pitchFamily="34" charset="0"/>
              </a:rPr>
              <a:t> 1 - </a:t>
            </a:r>
            <a:r>
              <a:rPr lang="en-US" altLang="en-US" sz="1400" b="1" dirty="0">
                <a:solidFill>
                  <a:srgbClr val="000066"/>
                </a:solidFill>
                <a:latin typeface="Arial" panose="020B0604020202020204" pitchFamily="34" charset="0"/>
              </a:rPr>
              <a:t> </a:t>
            </a:r>
            <a:r>
              <a:rPr lang="el-GR" altLang="en-US" sz="1400" b="1" dirty="0">
                <a:solidFill>
                  <a:srgbClr val="000066"/>
                </a:solidFill>
                <a:latin typeface="Arial" panose="020B0604020202020204" pitchFamily="34" charset="0"/>
              </a:rPr>
              <a:t>13</a:t>
            </a:r>
            <a:r>
              <a:rPr lang="en-GB" altLang="en-US" sz="1400" b="1" dirty="0">
                <a:solidFill>
                  <a:srgbClr val="000066"/>
                </a:solidFill>
                <a:latin typeface="Arial" panose="020B0604020202020204" pitchFamily="34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en-US" sz="14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216526" y="-1900439"/>
            <a:ext cx="4851230" cy="10037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7920202" y="3068960"/>
            <a:ext cx="96011" cy="194421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24193" y="50851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C-O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6096001" y="4149080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1450</a:t>
            </a:r>
          </a:p>
          <a:p>
            <a:r>
              <a:rPr lang="en-US" dirty="0"/>
              <a:t>CH</a:t>
            </a:r>
            <a:r>
              <a:rPr lang="en-US" baseline="-25000" dirty="0"/>
              <a:t>2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6768075" y="4149080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1375</a:t>
            </a:r>
          </a:p>
          <a:p>
            <a:r>
              <a:rPr lang="en-US" dirty="0"/>
              <a:t>CH</a:t>
            </a:r>
            <a:r>
              <a:rPr lang="en-US" baseline="-25000" dirty="0"/>
              <a:t>3</a:t>
            </a:r>
            <a:endParaRPr lang="el-GR" dirty="0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 flipH="1">
            <a:off x="6337257" y="3068960"/>
            <a:ext cx="397000" cy="108012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7039968" y="3068960"/>
            <a:ext cx="83055" cy="108012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23659" y="414908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C-H</a:t>
            </a:r>
            <a:endParaRPr lang="el-GR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240847" y="4005064"/>
            <a:ext cx="0" cy="108012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32458" y="4941168"/>
            <a:ext cx="384043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063552" y="3645024"/>
            <a:ext cx="576064" cy="144016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75520" y="5085184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OH</a:t>
            </a:r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>
            <a:off x="1495721" y="692695"/>
            <a:ext cx="1470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2- βουτανόλη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66252" y="5056400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3000</a:t>
            </a:r>
            <a:endParaRPr lang="el-GR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10</a:t>
            </a:fld>
            <a:endParaRPr lang="el-GR"/>
          </a:p>
        </p:txBody>
      </p:sp>
      <p:sp>
        <p:nvSpPr>
          <p:cNvPr id="22" name="TextBox 21"/>
          <p:cNvSpPr txBox="1"/>
          <p:nvPr/>
        </p:nvSpPr>
        <p:spPr>
          <a:xfrm>
            <a:off x="6008735" y="116632"/>
            <a:ext cx="557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l-GR" b="1" dirty="0">
                <a:solidFill>
                  <a:srgbClr val="FF0000"/>
                </a:solidFill>
              </a:rPr>
              <a:t>ρμηνεία φάσματος και απόδοση κορυφών                2/2</a:t>
            </a:r>
          </a:p>
        </p:txBody>
      </p:sp>
    </p:spTree>
    <p:extLst>
      <p:ext uri="{BB962C8B-B14F-4D97-AF65-F5344CB8AC3E}">
        <p14:creationId xmlns:p14="http://schemas.microsoft.com/office/powerpoint/2010/main" val="382854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1477" y="1988841"/>
            <a:ext cx="8765315" cy="221403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74134" y="129407"/>
            <a:ext cx="55245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00FF"/>
                </a:solidFill>
              </a:rPr>
              <a:t>Επιλογή επικρατέστερης ένωσης με βάση</a:t>
            </a:r>
          </a:p>
          <a:p>
            <a:r>
              <a:rPr lang="el-GR" b="1" dirty="0">
                <a:solidFill>
                  <a:srgbClr val="0000FF"/>
                </a:solidFill>
              </a:rPr>
              <a:t>τα φασματικά χαρακτηριστικά και </a:t>
            </a:r>
          </a:p>
          <a:p>
            <a:r>
              <a:rPr lang="el-GR" b="1" dirty="0">
                <a:solidFill>
                  <a:srgbClr val="0000FF"/>
                </a:solidFill>
              </a:rPr>
              <a:t>πλήρης ερμηνεία του φάσματος για επιβεβαίωση    1/3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99456" y="1052737"/>
            <a:ext cx="7200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(α) αλδεϋδη, (β) κετόνη, (γ) αλειφατική αλκοόλη, (δ) αρωματική αλκοόλη, </a:t>
            </a:r>
          </a:p>
          <a:p>
            <a:r>
              <a:rPr lang="el-GR" dirty="0"/>
              <a:t>(ε) αρωματικό αλκίνιο, (στ) αλειφατικό αλκίνιο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1477" y="4717473"/>
            <a:ext cx="108570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Απουσία ισχυρής 1820 – 1660 </a:t>
            </a:r>
            <a:r>
              <a:rPr lang="en-US" dirty="0"/>
              <a:t>cm</a:t>
            </a:r>
            <a:r>
              <a:rPr lang="en-US" baseline="30000" dirty="0"/>
              <a:t>-1 </a:t>
            </a:r>
            <a:r>
              <a:rPr lang="el-GR" dirty="0"/>
              <a:t>(δηλ. </a:t>
            </a:r>
            <a:r>
              <a:rPr lang="en-US" dirty="0"/>
              <a:t>C=O), </a:t>
            </a:r>
            <a:r>
              <a:rPr lang="el-GR" dirty="0"/>
              <a:t>επομένως αποκλείουμε τα (α) και (β).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Παρουσία ισχυρής και ευρείας στα 3600 – 3200 </a:t>
            </a:r>
            <a:r>
              <a:rPr lang="en-US" dirty="0"/>
              <a:t>cm</a:t>
            </a:r>
            <a:r>
              <a:rPr lang="en-US" baseline="30000" dirty="0"/>
              <a:t>-1 </a:t>
            </a:r>
            <a:r>
              <a:rPr lang="en-US" dirty="0">
                <a:sym typeface="Symbol"/>
              </a:rPr>
              <a:t> </a:t>
            </a:r>
            <a:r>
              <a:rPr lang="el-GR" dirty="0">
                <a:sym typeface="Symbol"/>
              </a:rPr>
              <a:t>έχουμε   – ΟΗ (κάποια αλκοόλη)</a:t>
            </a:r>
          </a:p>
          <a:p>
            <a:r>
              <a:rPr lang="el-GR" dirty="0">
                <a:sym typeface="Symbol"/>
              </a:rPr>
              <a:t>      Επιβεβαιώση από </a:t>
            </a:r>
            <a:r>
              <a:rPr lang="en-US" dirty="0">
                <a:sym typeface="Symbol"/>
              </a:rPr>
              <a:t>C – O  (</a:t>
            </a:r>
            <a:r>
              <a:rPr lang="el-GR" dirty="0">
                <a:sym typeface="Symbol"/>
              </a:rPr>
              <a:t>του δεσμού </a:t>
            </a:r>
            <a:r>
              <a:rPr lang="en-US" dirty="0">
                <a:sym typeface="Symbol"/>
              </a:rPr>
              <a:t>C-OH)</a:t>
            </a:r>
            <a:r>
              <a:rPr lang="el-GR" dirty="0">
                <a:sym typeface="Symbol"/>
              </a:rPr>
              <a:t> στα 1300 -1000 </a:t>
            </a:r>
            <a:r>
              <a:rPr lang="en-US" dirty="0"/>
              <a:t>cm</a:t>
            </a:r>
            <a:r>
              <a:rPr lang="en-US" baseline="30000" dirty="0"/>
              <a:t>-1</a:t>
            </a:r>
            <a:endParaRPr lang="el-GR" dirty="0"/>
          </a:p>
          <a:p>
            <a:r>
              <a:rPr lang="el-GR" dirty="0">
                <a:sym typeface="Symbol"/>
              </a:rPr>
              <a:t>      Αρα, αποκλείονται τα (ε), (στ) (άλλωστε δεν υπάρχει και η χαρακτηριστική οξεία ασθενής στα 2150 </a:t>
            </a:r>
            <a:r>
              <a:rPr lang="en-US" dirty="0"/>
              <a:t>cm</a:t>
            </a:r>
            <a:r>
              <a:rPr lang="en-US" baseline="30000" dirty="0"/>
              <a:t>-1</a:t>
            </a:r>
            <a:r>
              <a:rPr lang="el-GR" baseline="30000" dirty="0"/>
              <a:t> </a:t>
            </a:r>
            <a:r>
              <a:rPr lang="el-GR" dirty="0"/>
              <a:t>(</a:t>
            </a:r>
            <a:r>
              <a:rPr lang="en-US" dirty="0"/>
              <a:t>C</a:t>
            </a:r>
            <a:r>
              <a:rPr lang="en-US" dirty="0">
                <a:sym typeface="Symbol"/>
              </a:rPr>
              <a:t>C)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>
                <a:sym typeface="Symbol"/>
              </a:rPr>
              <a:t>Άρα, ειναι η (γ) ή η (δ).........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7706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09233" y="1557642"/>
            <a:ext cx="9793088" cy="3600400"/>
            <a:chOff x="2399" y="9917"/>
            <a:chExt cx="7613" cy="4303"/>
          </a:xfrm>
        </p:grpSpPr>
        <p:pic>
          <p:nvPicPr>
            <p:cNvPr id="5123" name="Picture 3" descr="IREX5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2399" y="10016"/>
              <a:ext cx="7501" cy="4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2452" y="13578"/>
              <a:ext cx="7560" cy="64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5040" y="9917"/>
              <a:ext cx="23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l-GR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Κυματάριθμος (</a:t>
              </a: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cm</a:t>
              </a:r>
              <a:r>
                <a:rPr kumimoji="0" lang="en-US" sz="1000" b="1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-1</a:t>
              </a: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199456" y="1031019"/>
            <a:ext cx="7667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(α) αλκοόλη, (β) αλδεϋδη, (γ) κετόνη, (δ) αμίνη,(ε) αμίδιο, (στ) καρβοξυλικό οξύ</a:t>
            </a:r>
          </a:p>
        </p:txBody>
      </p:sp>
      <p:sp>
        <p:nvSpPr>
          <p:cNvPr id="2" name="Oval 1"/>
          <p:cNvSpPr/>
          <p:nvPr/>
        </p:nvSpPr>
        <p:spPr>
          <a:xfrm>
            <a:off x="2514600" y="939897"/>
            <a:ext cx="2337955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/>
          <p:cNvSpPr txBox="1"/>
          <p:nvPr/>
        </p:nvSpPr>
        <p:spPr>
          <a:xfrm>
            <a:off x="1391477" y="5101940"/>
            <a:ext cx="85980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Παρουσία ισχυρής 1820 – 1660 </a:t>
            </a:r>
            <a:r>
              <a:rPr lang="en-US" dirty="0"/>
              <a:t>cm</a:t>
            </a:r>
            <a:r>
              <a:rPr lang="en-US" baseline="30000" dirty="0"/>
              <a:t>-1 </a:t>
            </a:r>
            <a:r>
              <a:rPr lang="el-GR" dirty="0"/>
              <a:t>(δηλ. </a:t>
            </a:r>
            <a:r>
              <a:rPr lang="en-US" dirty="0"/>
              <a:t>C=O), </a:t>
            </a:r>
            <a:r>
              <a:rPr lang="el-GR" dirty="0"/>
              <a:t>επομένως αποκλείουμε τα (α) και (δ).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Απουσία ισχυρής και ευρείας στα 3600 – 3200 </a:t>
            </a:r>
            <a:r>
              <a:rPr lang="en-US" dirty="0"/>
              <a:t>cm</a:t>
            </a:r>
            <a:r>
              <a:rPr lang="en-US" baseline="30000" dirty="0"/>
              <a:t>-1 </a:t>
            </a:r>
            <a:r>
              <a:rPr lang="en-US" dirty="0">
                <a:sym typeface="Symbol"/>
              </a:rPr>
              <a:t> </a:t>
            </a:r>
            <a:r>
              <a:rPr lang="el-GR" dirty="0">
                <a:sym typeface="Symbol"/>
              </a:rPr>
              <a:t>δεν έχουμε   – ΟΗ </a:t>
            </a:r>
          </a:p>
          <a:p>
            <a:r>
              <a:rPr lang="el-GR" dirty="0">
                <a:sym typeface="Symbol"/>
              </a:rPr>
              <a:t>      Αρα, αποκλείονται τα (α), (</a:t>
            </a:r>
            <a:r>
              <a:rPr lang="el-GR" dirty="0" err="1">
                <a:sym typeface="Symbol"/>
              </a:rPr>
              <a:t>στ</a:t>
            </a:r>
            <a:r>
              <a:rPr lang="el-GR" dirty="0">
                <a:sym typeface="Symbol"/>
              </a:rPr>
              <a:t>)</a:t>
            </a:r>
            <a:endParaRPr lang="en-GB" dirty="0">
              <a:sym typeface="Symbol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dirty="0">
                <a:sym typeface="Symbol"/>
              </a:rPr>
              <a:t>Απουσία κορυφής ομάδας ΝΗ (~3500 </a:t>
            </a:r>
            <a:r>
              <a:rPr lang="en-GB" dirty="0">
                <a:sym typeface="Symbol"/>
              </a:rPr>
              <a:t>cm</a:t>
            </a:r>
            <a:r>
              <a:rPr lang="en-GB" baseline="30000" dirty="0">
                <a:sym typeface="Symbol"/>
              </a:rPr>
              <a:t>-1</a:t>
            </a:r>
            <a:r>
              <a:rPr lang="en-GB" dirty="0">
                <a:sym typeface="Symbol"/>
              </a:rPr>
              <a:t>), </a:t>
            </a:r>
            <a:r>
              <a:rPr lang="en-US" dirty="0">
                <a:sym typeface="Symbol"/>
              </a:rPr>
              <a:t> </a:t>
            </a:r>
            <a:r>
              <a:rPr lang="el-GR" dirty="0">
                <a:sym typeface="Symbol"/>
              </a:rPr>
              <a:t>δεν έχουμε </a:t>
            </a:r>
            <a:r>
              <a:rPr lang="el-GR" dirty="0" err="1">
                <a:sym typeface="Symbol"/>
              </a:rPr>
              <a:t>αμίδιο</a:t>
            </a:r>
            <a:endParaRPr lang="en-US" dirty="0">
              <a:sym typeface="Symbol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dirty="0">
                <a:sym typeface="Symbol"/>
              </a:rPr>
              <a:t>.........</a:t>
            </a:r>
            <a:endParaRPr lang="el-GR" dirty="0"/>
          </a:p>
        </p:txBody>
      </p:sp>
      <p:sp>
        <p:nvSpPr>
          <p:cNvPr id="3" name="Oval 2"/>
          <p:cNvSpPr/>
          <p:nvPr/>
        </p:nvSpPr>
        <p:spPr>
          <a:xfrm>
            <a:off x="1974272" y="2410691"/>
            <a:ext cx="353291" cy="13404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12</a:t>
            </a:fld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5774134" y="129407"/>
            <a:ext cx="55245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00FF"/>
                </a:solidFill>
              </a:rPr>
              <a:t>Επιλογή επικρατέστερης ένωσης με βάση</a:t>
            </a:r>
          </a:p>
          <a:p>
            <a:r>
              <a:rPr lang="el-GR" b="1" dirty="0">
                <a:solidFill>
                  <a:srgbClr val="0000FF"/>
                </a:solidFill>
              </a:rPr>
              <a:t>τα φασματικά χαρακτηριστικά και </a:t>
            </a:r>
          </a:p>
          <a:p>
            <a:r>
              <a:rPr lang="el-GR" b="1" dirty="0">
                <a:solidFill>
                  <a:srgbClr val="0000FF"/>
                </a:solidFill>
              </a:rPr>
              <a:t>πλήρης ερμηνεία του φάσματος για επιβεβαίωση    2/3</a:t>
            </a:r>
          </a:p>
        </p:txBody>
      </p:sp>
    </p:spTree>
    <p:extLst>
      <p:ext uri="{BB962C8B-B14F-4D97-AF65-F5344CB8AC3E}">
        <p14:creationId xmlns:p14="http://schemas.microsoft.com/office/powerpoint/2010/main" val="2122833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498687" y="2312423"/>
            <a:ext cx="9121013" cy="2448272"/>
            <a:chOff x="2158" y="4680"/>
            <a:chExt cx="7742" cy="3240"/>
          </a:xfrm>
        </p:grpSpPr>
        <p:pic>
          <p:nvPicPr>
            <p:cNvPr id="14339" name="Picture 3" descr="~AUT000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20" y="4992"/>
              <a:ext cx="7380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0" name="Text Box 4"/>
            <p:cNvSpPr txBox="1">
              <a:spLocks noChangeArrowheads="1"/>
            </p:cNvSpPr>
            <p:nvPr/>
          </p:nvSpPr>
          <p:spPr bwMode="auto">
            <a:xfrm>
              <a:off x="5040" y="4680"/>
              <a:ext cx="23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l-GR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Κυματάριθμος (</a:t>
              </a:r>
              <a:r>
                <a:rPr kumimoji="0" 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cm</a:t>
              </a:r>
              <a:r>
                <a:rPr kumimoji="0" lang="en-US" sz="1100" b="1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-1</a:t>
              </a:r>
              <a:r>
                <a:rPr kumimoji="0" 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1" name="WordArt 5"/>
            <p:cNvSpPr>
              <a:spLocks noChangeArrowheads="1" noChangeShapeType="1" noTextEdit="1"/>
            </p:cNvSpPr>
            <p:nvPr/>
          </p:nvSpPr>
          <p:spPr bwMode="auto">
            <a:xfrm rot="16200000">
              <a:off x="1530" y="6748"/>
              <a:ext cx="1438" cy="1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l-GR" sz="1000" kern="10" spc="50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Διαπερατότητα (%)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103445" y="1555638"/>
            <a:ext cx="7265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(α) εξάνιο, (β) εξανόλη, (γ) οξικός </a:t>
            </a:r>
            <a:r>
              <a:rPr lang="el-GR" dirty="0" err="1"/>
              <a:t>βουτυλεστέρας</a:t>
            </a:r>
            <a:r>
              <a:rPr lang="el-GR" dirty="0"/>
              <a:t>, (δ) εξανάλη, (ε) βενζόλιο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13</a:t>
            </a:fld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5774134" y="129407"/>
            <a:ext cx="55245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00FF"/>
                </a:solidFill>
              </a:rPr>
              <a:t>Επιλογή επικρατέστερης ένωσης με βάση</a:t>
            </a:r>
          </a:p>
          <a:p>
            <a:r>
              <a:rPr lang="el-GR" b="1" dirty="0">
                <a:solidFill>
                  <a:srgbClr val="0000FF"/>
                </a:solidFill>
              </a:rPr>
              <a:t>τα φασματικά χαρακτηριστικά και </a:t>
            </a:r>
          </a:p>
          <a:p>
            <a:r>
              <a:rPr lang="el-GR" b="1" dirty="0">
                <a:solidFill>
                  <a:srgbClr val="0000FF"/>
                </a:solidFill>
              </a:rPr>
              <a:t>πλήρης ερμηνεία του φάσματος για επιβεβαίωση    3/3</a:t>
            </a:r>
          </a:p>
        </p:txBody>
      </p:sp>
    </p:spTree>
    <p:extLst>
      <p:ext uri="{BB962C8B-B14F-4D97-AF65-F5344CB8AC3E}">
        <p14:creationId xmlns:p14="http://schemas.microsoft.com/office/powerpoint/2010/main" val="5269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97901" y="1302793"/>
            <a:ext cx="82997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</a:rPr>
              <a:t>Φασματοσκοπία Υπερύθρου Πολυατομικών Μορίων – Ερμηνεία </a:t>
            </a:r>
          </a:p>
          <a:p>
            <a:r>
              <a:rPr lang="el-GR" sz="2400" dirty="0">
                <a:solidFill>
                  <a:schemeClr val="bg1"/>
                </a:solidFill>
              </a:rPr>
              <a:t>Φασμάτων Δόνησης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2297901" y="1265849"/>
            <a:ext cx="9425143" cy="93576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bg1"/>
              </a:solidFill>
            </a:endParaRPr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>
                <a:solidFill>
                  <a:schemeClr val="bg1"/>
                </a:solidFill>
              </a:rPr>
              <a:t>2</a:t>
            </a:fld>
            <a:endParaRPr lang="el-GR">
              <a:solidFill>
                <a:schemeClr val="bg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 rot="2679635">
            <a:off x="3164491" y="4686395"/>
            <a:ext cx="322119" cy="5922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5474" y="5192650"/>
            <a:ext cx="7867254" cy="1044286"/>
          </a:xfrm>
          <a:prstGeom prst="rect">
            <a:avLst/>
          </a:prstGeom>
          <a:noFill/>
          <a:ln w="28575">
            <a:solidFill>
              <a:srgbClr val="E096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1500" y="2576945"/>
            <a:ext cx="5029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Συνολικοί Βαθμοί Ελευθερίας Μορίου με </a:t>
            </a:r>
            <a:r>
              <a:rPr lang="el-GR" i="1" dirty="0">
                <a:solidFill>
                  <a:schemeClr val="bg1"/>
                </a:solidFill>
              </a:rPr>
              <a:t>Ν </a:t>
            </a:r>
            <a:r>
              <a:rPr lang="el-GR" dirty="0">
                <a:solidFill>
                  <a:schemeClr val="bg1"/>
                </a:solidFill>
              </a:rPr>
              <a:t>άτομα 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06263" y="257694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3</a:t>
            </a:r>
            <a:r>
              <a:rPr lang="el-GR" b="1" i="1" dirty="0">
                <a:solidFill>
                  <a:schemeClr val="bg1"/>
                </a:solidFill>
              </a:rPr>
              <a:t>Ν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516009" y="2327562"/>
            <a:ext cx="831273" cy="8624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7846" y="3438906"/>
            <a:ext cx="4244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Βαθμοί ελευθερίας μεταφορικής κίνησης: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68184" y="34406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52944" y="3471467"/>
            <a:ext cx="54370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solidFill>
                  <a:schemeClr val="bg1"/>
                </a:solidFill>
              </a:rPr>
              <a:t>(Προσδιορίζουν θέση μορίου στο καρτεσιανό σύστημα συντεταγμένων)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3264" y="4218387"/>
            <a:ext cx="350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Βαθμοί ελευθερίας περιστροφής :</a:t>
            </a:r>
          </a:p>
        </p:txBody>
      </p:sp>
      <p:sp>
        <p:nvSpPr>
          <p:cNvPr id="19" name="Left Brace 18"/>
          <p:cNvSpPr/>
          <p:nvPr/>
        </p:nvSpPr>
        <p:spPr>
          <a:xfrm>
            <a:off x="3665370" y="4118851"/>
            <a:ext cx="150843" cy="5684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58686" y="39341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58686" y="45025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77644" y="3964961"/>
            <a:ext cx="7916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solidFill>
                  <a:schemeClr val="bg1"/>
                </a:solidFill>
              </a:rPr>
              <a:t>(Για </a:t>
            </a:r>
            <a:r>
              <a:rPr lang="el-GR" sz="1400" b="1" u="sng" dirty="0">
                <a:solidFill>
                  <a:schemeClr val="bg1"/>
                </a:solidFill>
              </a:rPr>
              <a:t>μη γραμμικό μόριο </a:t>
            </a:r>
            <a:r>
              <a:rPr lang="el-GR" sz="1400" dirty="0">
                <a:solidFill>
                  <a:schemeClr val="bg1"/>
                </a:solidFill>
              </a:rPr>
              <a:t>/ περιστροφή του μορίου ως σύνολο γύρω από τους τρείς αξονες περιστροφής)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16334" y="4504798"/>
            <a:ext cx="7753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solidFill>
                  <a:schemeClr val="bg1"/>
                </a:solidFill>
              </a:rPr>
              <a:t>(Για </a:t>
            </a:r>
            <a:r>
              <a:rPr lang="el-GR" sz="1400" b="1" u="sng" dirty="0">
                <a:solidFill>
                  <a:schemeClr val="bg1"/>
                </a:solidFill>
              </a:rPr>
              <a:t>γραμμικό μόριο </a:t>
            </a:r>
            <a:r>
              <a:rPr lang="el-GR" sz="1400" dirty="0">
                <a:solidFill>
                  <a:schemeClr val="bg1"/>
                </a:solidFill>
              </a:rPr>
              <a:t>/ η περιστροφή του μορίου ως προς τον μοριακό άξονα δεν λογίζεται ως κίνηση)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9584" y="5508518"/>
            <a:ext cx="2997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Βαθμοί ελευθερίας Δόνησης :</a:t>
            </a:r>
          </a:p>
        </p:txBody>
      </p:sp>
      <p:sp>
        <p:nvSpPr>
          <p:cNvPr id="31" name="Left Brace 30"/>
          <p:cNvSpPr/>
          <p:nvPr/>
        </p:nvSpPr>
        <p:spPr>
          <a:xfrm>
            <a:off x="3403083" y="5408982"/>
            <a:ext cx="150843" cy="5684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96399" y="5224316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3</a:t>
            </a:r>
            <a:r>
              <a:rPr lang="el-GR" b="1" i="1" dirty="0">
                <a:solidFill>
                  <a:schemeClr val="bg1"/>
                </a:solidFill>
              </a:rPr>
              <a:t>Ν</a:t>
            </a:r>
            <a:r>
              <a:rPr lang="el-GR" b="1" dirty="0">
                <a:solidFill>
                  <a:schemeClr val="bg1"/>
                </a:solidFill>
              </a:rPr>
              <a:t> – 6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596399" y="5792720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3</a:t>
            </a:r>
            <a:r>
              <a:rPr lang="el-GR" b="1" i="1" dirty="0">
                <a:solidFill>
                  <a:schemeClr val="bg1"/>
                </a:solidFill>
              </a:rPr>
              <a:t>Ν</a:t>
            </a:r>
            <a:r>
              <a:rPr lang="el-GR" b="1" dirty="0">
                <a:solidFill>
                  <a:schemeClr val="bg1"/>
                </a:solidFill>
              </a:rPr>
              <a:t> – 5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03210" y="5255093"/>
            <a:ext cx="2033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b="1" dirty="0">
                <a:solidFill>
                  <a:schemeClr val="bg1"/>
                </a:solidFill>
              </a:rPr>
              <a:t>(Για </a:t>
            </a:r>
            <a:r>
              <a:rPr lang="el-GR" sz="1400" b="1" u="sng" dirty="0">
                <a:solidFill>
                  <a:schemeClr val="bg1"/>
                </a:solidFill>
              </a:rPr>
              <a:t>μη γραμμικό μόριο )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68668" y="5792720"/>
            <a:ext cx="17545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solidFill>
                  <a:schemeClr val="bg1"/>
                </a:solidFill>
              </a:rPr>
              <a:t>(</a:t>
            </a:r>
            <a:r>
              <a:rPr lang="el-GR" sz="1400" b="1" dirty="0">
                <a:solidFill>
                  <a:schemeClr val="bg1"/>
                </a:solidFill>
              </a:rPr>
              <a:t>Για </a:t>
            </a:r>
            <a:r>
              <a:rPr lang="el-GR" sz="1400" b="1" u="sng" dirty="0">
                <a:solidFill>
                  <a:schemeClr val="bg1"/>
                </a:solidFill>
              </a:rPr>
              <a:t>γραμμικό μόριο)</a:t>
            </a:r>
            <a:endParaRPr lang="el-G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06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3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841664" y="1059873"/>
            <a:ext cx="100530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Στα φάσματα δόνησης πολυατομικών μορίων, εκτός από τις </a:t>
            </a:r>
            <a:r>
              <a:rPr lang="el-GR" b="1" dirty="0"/>
              <a:t>κανονικές μορφές δόνησης</a:t>
            </a:r>
            <a:r>
              <a:rPr lang="el-GR" dirty="0"/>
              <a:t>, </a:t>
            </a:r>
          </a:p>
          <a:p>
            <a:r>
              <a:rPr lang="el-GR" dirty="0"/>
              <a:t>      μπορεί λόγω </a:t>
            </a:r>
            <a:r>
              <a:rPr lang="el-GR" b="1" dirty="0">
                <a:solidFill>
                  <a:srgbClr val="FF0000"/>
                </a:solidFill>
              </a:rPr>
              <a:t>αναρμονικότητας </a:t>
            </a:r>
            <a:r>
              <a:rPr lang="el-GR" dirty="0"/>
              <a:t>να έχουμε παράβαση του κανόνα                        και να παρατηρηθούν </a:t>
            </a:r>
          </a:p>
          <a:p>
            <a:r>
              <a:rPr lang="el-GR" dirty="0"/>
              <a:t>      </a:t>
            </a:r>
            <a:r>
              <a:rPr lang="el-GR" b="1" dirty="0">
                <a:solidFill>
                  <a:srgbClr val="0000FF"/>
                </a:solidFill>
              </a:rPr>
              <a:t>αρμονικές</a:t>
            </a:r>
            <a:r>
              <a:rPr lang="el-GR" b="1" dirty="0"/>
              <a:t> </a:t>
            </a:r>
            <a:r>
              <a:rPr lang="el-GR" dirty="0"/>
              <a:t>(</a:t>
            </a:r>
            <a:r>
              <a:rPr lang="el-GR" dirty="0">
                <a:solidFill>
                  <a:srgbClr val="0000FF"/>
                </a:solidFill>
              </a:rPr>
              <a:t>2</a:t>
            </a:r>
            <a:r>
              <a:rPr lang="el-GR" i="1" dirty="0">
                <a:solidFill>
                  <a:srgbClr val="0000FF"/>
                </a:solidFill>
              </a:rPr>
              <a:t>ν</a:t>
            </a:r>
            <a:r>
              <a:rPr lang="el-GR" baseline="-25000" dirty="0">
                <a:solidFill>
                  <a:srgbClr val="0000FF"/>
                </a:solidFill>
              </a:rPr>
              <a:t>1</a:t>
            </a:r>
            <a:r>
              <a:rPr lang="el-GR" dirty="0">
                <a:solidFill>
                  <a:srgbClr val="0000FF"/>
                </a:solidFill>
              </a:rPr>
              <a:t>, 2</a:t>
            </a:r>
            <a:r>
              <a:rPr lang="el-GR" i="1" dirty="0">
                <a:solidFill>
                  <a:srgbClr val="0000FF"/>
                </a:solidFill>
              </a:rPr>
              <a:t>ν</a:t>
            </a:r>
            <a:r>
              <a:rPr lang="el-GR" baseline="-25000" dirty="0">
                <a:solidFill>
                  <a:srgbClr val="0000FF"/>
                </a:solidFill>
              </a:rPr>
              <a:t>2</a:t>
            </a:r>
            <a:r>
              <a:rPr lang="el-GR" dirty="0">
                <a:solidFill>
                  <a:srgbClr val="0000FF"/>
                </a:solidFill>
              </a:rPr>
              <a:t> </a:t>
            </a:r>
            <a:r>
              <a:rPr lang="el-GR" dirty="0"/>
              <a:t>κλπ)</a:t>
            </a:r>
          </a:p>
          <a:p>
            <a:r>
              <a:rPr lang="el-GR" dirty="0"/>
              <a:t>      ενώ με ταυτόχρονη διέγερση περισσοτέρων της μιας δονητικής μορφής μπορεί να παρατηρηθεί η </a:t>
            </a:r>
          </a:p>
          <a:p>
            <a:r>
              <a:rPr lang="el-GR" dirty="0"/>
              <a:t>      εμφάνιση </a:t>
            </a:r>
            <a:r>
              <a:rPr lang="el-GR" b="1" dirty="0">
                <a:solidFill>
                  <a:srgbClr val="7030A0"/>
                </a:solidFill>
              </a:rPr>
              <a:t>συνδυασμών</a:t>
            </a:r>
            <a:r>
              <a:rPr lang="el-GR" dirty="0"/>
              <a:t> (</a:t>
            </a:r>
            <a:r>
              <a:rPr lang="el-GR" i="1" dirty="0">
                <a:solidFill>
                  <a:srgbClr val="7030A0"/>
                </a:solidFill>
              </a:rPr>
              <a:t>ν</a:t>
            </a:r>
            <a:r>
              <a:rPr lang="el-GR" baseline="-25000" dirty="0">
                <a:solidFill>
                  <a:srgbClr val="7030A0"/>
                </a:solidFill>
              </a:rPr>
              <a:t>1</a:t>
            </a:r>
            <a:r>
              <a:rPr lang="el-GR" dirty="0">
                <a:solidFill>
                  <a:srgbClr val="7030A0"/>
                </a:solidFill>
              </a:rPr>
              <a:t> + </a:t>
            </a:r>
            <a:r>
              <a:rPr lang="el-GR" i="1" dirty="0">
                <a:solidFill>
                  <a:srgbClr val="7030A0"/>
                </a:solidFill>
              </a:rPr>
              <a:t>ν</a:t>
            </a:r>
            <a:r>
              <a:rPr lang="el-GR" baseline="-25000" dirty="0">
                <a:solidFill>
                  <a:srgbClr val="7030A0"/>
                </a:solidFill>
              </a:rPr>
              <a:t>2</a:t>
            </a:r>
            <a:r>
              <a:rPr lang="el-GR" dirty="0">
                <a:solidFill>
                  <a:srgbClr val="7030A0"/>
                </a:solidFill>
              </a:rPr>
              <a:t>, </a:t>
            </a:r>
            <a:r>
              <a:rPr lang="el-GR" i="1" dirty="0">
                <a:solidFill>
                  <a:srgbClr val="7030A0"/>
                </a:solidFill>
              </a:rPr>
              <a:t>ν</a:t>
            </a:r>
            <a:r>
              <a:rPr lang="el-GR" baseline="-25000" dirty="0">
                <a:solidFill>
                  <a:srgbClr val="7030A0"/>
                </a:solidFill>
              </a:rPr>
              <a:t>1</a:t>
            </a:r>
            <a:r>
              <a:rPr lang="el-GR" dirty="0">
                <a:solidFill>
                  <a:srgbClr val="7030A0"/>
                </a:solidFill>
              </a:rPr>
              <a:t> - </a:t>
            </a:r>
            <a:r>
              <a:rPr lang="el-GR" i="1" dirty="0">
                <a:solidFill>
                  <a:srgbClr val="7030A0"/>
                </a:solidFill>
              </a:rPr>
              <a:t>ν</a:t>
            </a:r>
            <a:r>
              <a:rPr lang="el-GR" baseline="-25000" dirty="0">
                <a:solidFill>
                  <a:srgbClr val="7030A0"/>
                </a:solidFill>
              </a:rPr>
              <a:t>2 </a:t>
            </a:r>
            <a:r>
              <a:rPr lang="el-GR" dirty="0"/>
              <a:t>κλπ)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793796"/>
              </p:ext>
            </p:extLst>
          </p:nvPr>
        </p:nvGraphicFramePr>
        <p:xfrm>
          <a:off x="7408141" y="1321018"/>
          <a:ext cx="109061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5760" imgH="177480" progId="Equation.3">
                  <p:embed/>
                </p:oleObj>
              </mc:Choice>
              <mc:Fallback>
                <p:oleObj name="Equation" r:id="rId2" imgW="545760" imgH="177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8141" y="1321018"/>
                        <a:ext cx="1090613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2836" y="3044536"/>
            <a:ext cx="10701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u="sng" dirty="0"/>
              <a:t>Ενεργές </a:t>
            </a:r>
            <a:r>
              <a:rPr lang="el-GR" dirty="0"/>
              <a:t>είναι οι δονήσεις κατά τη διάρκεια των οποίων μεταβάλλεται η ηλεκτρική διπολική ροπή των μορίων</a:t>
            </a:r>
            <a:endParaRPr lang="el-GR" u="sng" dirty="0"/>
          </a:p>
        </p:txBody>
      </p:sp>
      <p:sp>
        <p:nvSpPr>
          <p:cNvPr id="8" name="Rectangle 7"/>
          <p:cNvSpPr/>
          <p:nvPr/>
        </p:nvSpPr>
        <p:spPr>
          <a:xfrm>
            <a:off x="737755" y="831273"/>
            <a:ext cx="11149445" cy="29198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010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4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1704109" y="282925"/>
            <a:ext cx="9054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Συχνότητες Χαρακτηριστικών Ομάδων – Μεθοδολογία ανάλυσης φάσματος Υπερύθρου (</a:t>
            </a:r>
            <a:r>
              <a:rPr lang="en-US" b="1" dirty="0">
                <a:solidFill>
                  <a:srgbClr val="FF0000"/>
                </a:solidFill>
              </a:rPr>
              <a:t>IR)</a:t>
            </a:r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b="18050"/>
          <a:stretch/>
        </p:blipFill>
        <p:spPr bwMode="auto">
          <a:xfrm>
            <a:off x="539308" y="1307943"/>
            <a:ext cx="9423418" cy="1320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9195" y="6356867"/>
            <a:ext cx="4527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«Δακτυλικά αποτυπώματα» :  650 – 1350 </a:t>
            </a:r>
            <a:r>
              <a:rPr lang="en-US" dirty="0"/>
              <a:t>cm</a:t>
            </a:r>
            <a:r>
              <a:rPr lang="en-US" baseline="30000" dirty="0"/>
              <a:t>-1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4468091" y="3109114"/>
            <a:ext cx="1186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Εάν </a:t>
            </a:r>
            <a:r>
              <a:rPr lang="el-GR" sz="2400" b="1" dirty="0">
                <a:solidFill>
                  <a:srgbClr val="00B050"/>
                </a:solidFill>
              </a:rPr>
              <a:t>ΝΑΙ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308" y="1039091"/>
            <a:ext cx="9945119" cy="17768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Oval 8"/>
          <p:cNvSpPr/>
          <p:nvPr/>
        </p:nvSpPr>
        <p:spPr>
          <a:xfrm>
            <a:off x="4100697" y="2628899"/>
            <a:ext cx="1921329" cy="1589809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TextBox 9"/>
          <p:cNvSpPr txBox="1"/>
          <p:nvPr/>
        </p:nvSpPr>
        <p:spPr>
          <a:xfrm>
            <a:off x="6546272" y="3170727"/>
            <a:ext cx="2003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Προχωράμε στο (2)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6039796" y="3247700"/>
            <a:ext cx="524246" cy="215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4526972" y="4778600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Εάν </a:t>
            </a:r>
            <a:r>
              <a:rPr lang="el-GR" sz="2400" b="1" dirty="0">
                <a:solidFill>
                  <a:srgbClr val="FF0000"/>
                </a:solidFill>
              </a:rPr>
              <a:t>ΟΧΙ</a:t>
            </a:r>
          </a:p>
        </p:txBody>
      </p:sp>
      <p:sp>
        <p:nvSpPr>
          <p:cNvPr id="13" name="Oval 12"/>
          <p:cNvSpPr/>
          <p:nvPr/>
        </p:nvSpPr>
        <p:spPr>
          <a:xfrm>
            <a:off x="4159578" y="4298385"/>
            <a:ext cx="1921329" cy="158980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6605153" y="4840213"/>
            <a:ext cx="2003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Προχωράμε στο (3)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6098677" y="4917186"/>
            <a:ext cx="524246" cy="215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570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5</a:t>
            </a:fld>
            <a:endParaRPr lang="el-GR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379" y="377255"/>
            <a:ext cx="7748385" cy="5782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53291" y="238991"/>
            <a:ext cx="8219209" cy="60371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Oval 4"/>
          <p:cNvSpPr/>
          <p:nvPr/>
        </p:nvSpPr>
        <p:spPr>
          <a:xfrm>
            <a:off x="6151418" y="1319645"/>
            <a:ext cx="2036618" cy="6442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Oval 5"/>
          <p:cNvSpPr/>
          <p:nvPr/>
        </p:nvSpPr>
        <p:spPr>
          <a:xfrm>
            <a:off x="4833389" y="1039091"/>
            <a:ext cx="746529" cy="4987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5206653" y="3591795"/>
            <a:ext cx="2036618" cy="644237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Oval 7"/>
          <p:cNvSpPr/>
          <p:nvPr/>
        </p:nvSpPr>
        <p:spPr>
          <a:xfrm>
            <a:off x="3888624" y="3311241"/>
            <a:ext cx="746529" cy="498764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Oval 8"/>
          <p:cNvSpPr/>
          <p:nvPr/>
        </p:nvSpPr>
        <p:spPr>
          <a:xfrm>
            <a:off x="5464002" y="5275117"/>
            <a:ext cx="2036618" cy="64423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Oval 9"/>
          <p:cNvSpPr/>
          <p:nvPr/>
        </p:nvSpPr>
        <p:spPr>
          <a:xfrm>
            <a:off x="5579918" y="4890654"/>
            <a:ext cx="746529" cy="4987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976A23-AF5E-057D-30BE-054A604265D3}"/>
              </a:ext>
            </a:extLst>
          </p:cNvPr>
          <p:cNvSpPr txBox="1"/>
          <p:nvPr/>
        </p:nvSpPr>
        <p:spPr>
          <a:xfrm>
            <a:off x="353291" y="245999"/>
            <a:ext cx="509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FF0000"/>
                </a:solidFill>
              </a:rPr>
              <a:t>2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519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6</a:t>
            </a:fld>
            <a:endParaRPr lang="el-G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008" y="220985"/>
            <a:ext cx="7985867" cy="5973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727" y="5658106"/>
            <a:ext cx="5770397" cy="54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3657599" y="904009"/>
            <a:ext cx="2036618" cy="64423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638727" y="696191"/>
            <a:ext cx="5770397" cy="76892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5C2E03-8764-7536-64B1-7C1AC77DF070}"/>
              </a:ext>
            </a:extLst>
          </p:cNvPr>
          <p:cNvSpPr txBox="1"/>
          <p:nvPr/>
        </p:nvSpPr>
        <p:spPr>
          <a:xfrm>
            <a:off x="-5633" y="6711"/>
            <a:ext cx="509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FF0000"/>
                </a:solidFill>
              </a:rPr>
              <a:t>3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696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7</a:t>
            </a:fld>
            <a:endParaRPr lang="el-G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3"/>
            <a:ext cx="8146248" cy="316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716973" y="1392382"/>
            <a:ext cx="6670963" cy="9767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Straight Connector 5"/>
          <p:cNvCxnSpPr/>
          <p:nvPr/>
        </p:nvCxnSpPr>
        <p:spPr>
          <a:xfrm>
            <a:off x="3470564" y="2909455"/>
            <a:ext cx="379268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862445" y="3210791"/>
            <a:ext cx="3086100" cy="1039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84073" y="3228110"/>
            <a:ext cx="3006436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62445" y="3574473"/>
            <a:ext cx="3006436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888673" y="2576945"/>
            <a:ext cx="446809" cy="4364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6904DD-08D7-4EF4-3B22-3BA2AE325418}"/>
              </a:ext>
            </a:extLst>
          </p:cNvPr>
          <p:cNvSpPr txBox="1"/>
          <p:nvPr/>
        </p:nvSpPr>
        <p:spPr>
          <a:xfrm>
            <a:off x="2" y="110122"/>
            <a:ext cx="511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FF0000"/>
                </a:solidFill>
              </a:rPr>
              <a:t>4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918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8</a:t>
            </a:fld>
            <a:endParaRPr lang="el-GR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483809"/>
            <a:ext cx="6910312" cy="436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616536" y="4229100"/>
            <a:ext cx="204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- CH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 -  : ~1450 cm</a:t>
            </a:r>
            <a:r>
              <a:rPr lang="en-US" b="1" baseline="30000" dirty="0">
                <a:solidFill>
                  <a:srgbClr val="FF0000"/>
                </a:solidFill>
              </a:rPr>
              <a:t>-1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16536" y="4667889"/>
            <a:ext cx="204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- CH</a:t>
            </a:r>
            <a:r>
              <a:rPr lang="en-US" b="1" baseline="-25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   : ~1375 cm</a:t>
            </a:r>
            <a:r>
              <a:rPr lang="en-US" b="1" baseline="30000" dirty="0">
                <a:solidFill>
                  <a:srgbClr val="FF0000"/>
                </a:solidFill>
              </a:rPr>
              <a:t>-1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27364" y="4114800"/>
            <a:ext cx="5372100" cy="4836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ight Arrow 6"/>
          <p:cNvSpPr/>
          <p:nvPr/>
        </p:nvSpPr>
        <p:spPr>
          <a:xfrm rot="391096">
            <a:off x="6105814" y="4341801"/>
            <a:ext cx="1278391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58EF99-D140-C777-7D13-A7348676CAC4}"/>
              </a:ext>
            </a:extLst>
          </p:cNvPr>
          <p:cNvSpPr txBox="1"/>
          <p:nvPr/>
        </p:nvSpPr>
        <p:spPr>
          <a:xfrm>
            <a:off x="0" y="0"/>
            <a:ext cx="706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FF0000"/>
                </a:solidFill>
              </a:rPr>
              <a:t>5-7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722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371" y="346733"/>
            <a:ext cx="7590539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382" y="1268760"/>
            <a:ext cx="8847005" cy="315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4847861" y="4149080"/>
            <a:ext cx="96011" cy="144016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59830" y="5517233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1750</a:t>
            </a:r>
          </a:p>
          <a:p>
            <a:r>
              <a:rPr lang="en-US" b="1" dirty="0">
                <a:solidFill>
                  <a:srgbClr val="FF0000"/>
                </a:solidFill>
              </a:rPr>
              <a:t>C=O</a:t>
            </a:r>
            <a:endParaRPr lang="el-GR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615947" y="3284984"/>
            <a:ext cx="288032" cy="223224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999989" y="3573016"/>
            <a:ext cx="288032" cy="13681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406367" y="3933056"/>
            <a:ext cx="833997" cy="9361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52118" y="4967010"/>
            <a:ext cx="970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1000-1300</a:t>
            </a:r>
          </a:p>
          <a:p>
            <a:r>
              <a:rPr lang="en-US" dirty="0"/>
              <a:t>C-O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5665079" y="5589241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1460</a:t>
            </a:r>
          </a:p>
          <a:p>
            <a:r>
              <a:rPr lang="en-US" dirty="0"/>
              <a:t>CH</a:t>
            </a:r>
            <a:r>
              <a:rPr lang="en-US" baseline="-25000" dirty="0"/>
              <a:t>2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5999990" y="4919199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1375</a:t>
            </a:r>
          </a:p>
          <a:p>
            <a:r>
              <a:rPr lang="en-US" dirty="0"/>
              <a:t>CH</a:t>
            </a:r>
            <a:r>
              <a:rPr lang="en-US" baseline="-25000" dirty="0"/>
              <a:t>3</a:t>
            </a:r>
            <a:endParaRPr lang="el-GR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606060" y="4149080"/>
            <a:ext cx="0" cy="86409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614449" y="4869160"/>
            <a:ext cx="2880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55574" y="501317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3000</a:t>
            </a:r>
            <a:endParaRPr lang="el-GR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927648" y="4725144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C-H</a:t>
            </a:r>
            <a:endParaRPr lang="el-GR" dirty="0"/>
          </a:p>
        </p:txBody>
      </p:sp>
      <p:sp>
        <p:nvSpPr>
          <p:cNvPr id="23" name="TextBox 22"/>
          <p:cNvSpPr txBox="1"/>
          <p:nvPr/>
        </p:nvSpPr>
        <p:spPr>
          <a:xfrm>
            <a:off x="6008735" y="116632"/>
            <a:ext cx="557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l-GR" b="1" dirty="0">
                <a:solidFill>
                  <a:srgbClr val="FF0000"/>
                </a:solidFill>
              </a:rPr>
              <a:t>ρμηνεία φάσματος και απόδοση κορυφών                1/2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974822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589</Words>
  <Application>Microsoft Office PowerPoint</Application>
  <PresentationFormat>Widescreen</PresentationFormat>
  <Paragraphs>98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Θέμα του Office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BOGHOSIAN SOGHOMON</cp:lastModifiedBy>
  <cp:revision>70</cp:revision>
  <dcterms:created xsi:type="dcterms:W3CDTF">2016-12-20T09:11:24Z</dcterms:created>
  <dcterms:modified xsi:type="dcterms:W3CDTF">2024-12-17T08:47:39Z</dcterms:modified>
</cp:coreProperties>
</file>