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76" r:id="rId2"/>
    <p:sldId id="256" r:id="rId3"/>
    <p:sldId id="258" r:id="rId4"/>
    <p:sldId id="284" r:id="rId5"/>
    <p:sldId id="285" r:id="rId6"/>
    <p:sldId id="286" r:id="rId7"/>
    <p:sldId id="259" r:id="rId8"/>
    <p:sldId id="260" r:id="rId9"/>
    <p:sldId id="261" r:id="rId10"/>
    <p:sldId id="262" r:id="rId11"/>
    <p:sldId id="295" r:id="rId12"/>
    <p:sldId id="296" r:id="rId13"/>
    <p:sldId id="268" r:id="rId14"/>
    <p:sldId id="263" r:id="rId15"/>
    <p:sldId id="264" r:id="rId16"/>
    <p:sldId id="272" r:id="rId17"/>
    <p:sldId id="281" r:id="rId18"/>
    <p:sldId id="283" r:id="rId19"/>
    <p:sldId id="282" r:id="rId20"/>
    <p:sldId id="274" r:id="rId21"/>
    <p:sldId id="275" r:id="rId22"/>
    <p:sldId id="287" r:id="rId23"/>
    <p:sldId id="288" r:id="rId24"/>
    <p:sldId id="265" r:id="rId25"/>
    <p:sldId id="266" r:id="rId26"/>
    <p:sldId id="267" r:id="rId27"/>
    <p:sldId id="294" r:id="rId28"/>
    <p:sldId id="270" r:id="rId29"/>
    <p:sldId id="269" r:id="rId30"/>
    <p:sldId id="291" r:id="rId31"/>
    <p:sldId id="273" r:id="rId32"/>
    <p:sldId id="27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85" y="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doris Dimitrakos" userId="e90dc7cb225837dd" providerId="LiveId" clId="{371EE348-F253-4287-9E62-0F6FF629184D}"/>
    <pc:docChg chg="custSel addSld modSld sldOrd">
      <pc:chgData name="Thodoris Dimitrakos" userId="e90dc7cb225837dd" providerId="LiveId" clId="{371EE348-F253-4287-9E62-0F6FF629184D}" dt="2021-03-29T15:30:28.418" v="730"/>
      <pc:docMkLst>
        <pc:docMk/>
      </pc:docMkLst>
      <pc:sldChg chg="modSp mod">
        <pc:chgData name="Thodoris Dimitrakos" userId="e90dc7cb225837dd" providerId="LiveId" clId="{371EE348-F253-4287-9E62-0F6FF629184D}" dt="2021-03-23T12:53:13.144" v="185" actId="1036"/>
        <pc:sldMkLst>
          <pc:docMk/>
          <pc:sldMk cId="1960874121" sldId="269"/>
        </pc:sldMkLst>
        <pc:picChg chg="mod">
          <ac:chgData name="Thodoris Dimitrakos" userId="e90dc7cb225837dd" providerId="LiveId" clId="{371EE348-F253-4287-9E62-0F6FF629184D}" dt="2021-03-23T12:53:13.144" v="185" actId="1036"/>
          <ac:picMkLst>
            <pc:docMk/>
            <pc:sldMk cId="1960874121" sldId="269"/>
            <ac:picMk id="9" creationId="{0DB0CA5A-122F-47AC-B0C3-D6E092A39B8F}"/>
          </ac:picMkLst>
        </pc:picChg>
      </pc:sldChg>
      <pc:sldChg chg="addSp modSp new mod ord modClrScheme chgLayout">
        <pc:chgData name="Thodoris Dimitrakos" userId="e90dc7cb225837dd" providerId="LiveId" clId="{371EE348-F253-4287-9E62-0F6FF629184D}" dt="2021-03-29T15:17:40.632" v="187"/>
        <pc:sldMkLst>
          <pc:docMk/>
          <pc:sldMk cId="2286969376" sldId="297"/>
        </pc:sldMkLst>
        <pc:spChg chg="add mod">
          <ac:chgData name="Thodoris Dimitrakos" userId="e90dc7cb225837dd" providerId="LiveId" clId="{371EE348-F253-4287-9E62-0F6FF629184D}" dt="2021-03-22T20:39:59.511" v="47" actId="20577"/>
          <ac:spMkLst>
            <pc:docMk/>
            <pc:sldMk cId="2286969376" sldId="297"/>
            <ac:spMk id="2" creationId="{CC32B239-6888-41C7-A6CD-24970883E419}"/>
          </ac:spMkLst>
        </pc:spChg>
        <pc:spChg chg="add mod">
          <ac:chgData name="Thodoris Dimitrakos" userId="e90dc7cb225837dd" providerId="LiveId" clId="{371EE348-F253-4287-9E62-0F6FF629184D}" dt="2021-03-22T20:42:23.135" v="110" actId="114"/>
          <ac:spMkLst>
            <pc:docMk/>
            <pc:sldMk cId="2286969376" sldId="297"/>
            <ac:spMk id="3" creationId="{4BDD33E6-1BBC-4A9A-A8AD-F0383B659FB2}"/>
          </ac:spMkLst>
        </pc:spChg>
      </pc:sldChg>
      <pc:sldChg chg="modSp new mod ord">
        <pc:chgData name="Thodoris Dimitrakos" userId="e90dc7cb225837dd" providerId="LiveId" clId="{371EE348-F253-4287-9E62-0F6FF629184D}" dt="2021-03-29T15:17:53.435" v="189"/>
        <pc:sldMkLst>
          <pc:docMk/>
          <pc:sldMk cId="3925290119" sldId="298"/>
        </pc:sldMkLst>
        <pc:spChg chg="mod">
          <ac:chgData name="Thodoris Dimitrakos" userId="e90dc7cb225837dd" providerId="LiveId" clId="{371EE348-F253-4287-9E62-0F6FF629184D}" dt="2021-03-22T20:44:03.752" v="124" actId="20577"/>
          <ac:spMkLst>
            <pc:docMk/>
            <pc:sldMk cId="3925290119" sldId="298"/>
            <ac:spMk id="2" creationId="{3AAE8F6E-A054-49E3-84D1-8A05EC7FF89D}"/>
          </ac:spMkLst>
        </pc:spChg>
        <pc:spChg chg="mod">
          <ac:chgData name="Thodoris Dimitrakos" userId="e90dc7cb225837dd" providerId="LiveId" clId="{371EE348-F253-4287-9E62-0F6FF629184D}" dt="2021-03-22T20:51:10.949" v="183" actId="115"/>
          <ac:spMkLst>
            <pc:docMk/>
            <pc:sldMk cId="3925290119" sldId="298"/>
            <ac:spMk id="3" creationId="{3555D1B7-D34A-42EC-B725-9D9FDE6E430E}"/>
          </ac:spMkLst>
        </pc:spChg>
      </pc:sldChg>
      <pc:sldChg chg="addSp delSp modSp new mod modClrScheme chgLayout">
        <pc:chgData name="Thodoris Dimitrakos" userId="e90dc7cb225837dd" providerId="LiveId" clId="{371EE348-F253-4287-9E62-0F6FF629184D}" dt="2021-03-29T15:30:28.418" v="730"/>
        <pc:sldMkLst>
          <pc:docMk/>
          <pc:sldMk cId="3702467944" sldId="299"/>
        </pc:sldMkLst>
        <pc:spChg chg="add mod">
          <ac:chgData name="Thodoris Dimitrakos" userId="e90dc7cb225837dd" providerId="LiveId" clId="{371EE348-F253-4287-9E62-0F6FF629184D}" dt="2021-03-29T15:18:43.058" v="280" actId="20577"/>
          <ac:spMkLst>
            <pc:docMk/>
            <pc:sldMk cId="3702467944" sldId="299"/>
            <ac:spMk id="2" creationId="{393D3BD2-8BE8-4F18-B93D-E5154EF94EBC}"/>
          </ac:spMkLst>
        </pc:spChg>
        <pc:spChg chg="add del mod">
          <ac:chgData name="Thodoris Dimitrakos" userId="e90dc7cb225837dd" providerId="LiveId" clId="{371EE348-F253-4287-9E62-0F6FF629184D}" dt="2021-03-29T15:19:23.637" v="282" actId="1032"/>
          <ac:spMkLst>
            <pc:docMk/>
            <pc:sldMk cId="3702467944" sldId="299"/>
            <ac:spMk id="3" creationId="{3EC12BAF-904D-4F41-87D8-C50AAB6D88DA}"/>
          </ac:spMkLst>
        </pc:spChg>
        <pc:graphicFrameChg chg="add mod modGraphic">
          <ac:chgData name="Thodoris Dimitrakos" userId="e90dc7cb225837dd" providerId="LiveId" clId="{371EE348-F253-4287-9E62-0F6FF629184D}" dt="2021-03-29T15:30:28.418" v="730"/>
          <ac:graphicFrameMkLst>
            <pc:docMk/>
            <pc:sldMk cId="3702467944" sldId="299"/>
            <ac:graphicFrameMk id="6" creationId="{B3A2E662-15D2-443A-AD58-660DF2C2DAE9}"/>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53358D-FA3E-4A67-81DF-DDB950EA0C2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E3EDE81-446F-4F4C-B941-8BA86F74351D}" type="pres">
      <dgm:prSet presAssocID="{B553358D-FA3E-4A67-81DF-DDB950EA0C2D}" presName="diagram" presStyleCnt="0">
        <dgm:presLayoutVars>
          <dgm:dir/>
          <dgm:resizeHandles val="exact"/>
        </dgm:presLayoutVars>
      </dgm:prSet>
      <dgm:spPr/>
    </dgm:pt>
  </dgm:ptLst>
  <dgm:cxnLst>
    <dgm:cxn modelId="{3FFB1666-7D85-4681-8000-19CB92005EA6}" type="presOf" srcId="{B553358D-FA3E-4A67-81DF-DDB950EA0C2D}" destId="{6E3EDE81-446F-4F4C-B941-8BA86F74351D}"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A43DD-A1FD-44DA-8ED1-94A7C05E5E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55E75E-66D5-40A4-A837-94AA0A6990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01DCBEC-43E2-43BC-B1BB-B7CDA98C47D0}"/>
              </a:ext>
            </a:extLst>
          </p:cNvPr>
          <p:cNvSpPr>
            <a:spLocks noGrp="1"/>
          </p:cNvSpPr>
          <p:nvPr>
            <p:ph type="dt" sz="half" idx="10"/>
          </p:nvPr>
        </p:nvSpPr>
        <p:spPr/>
        <p:txBody>
          <a:bodyPr/>
          <a:lstStyle/>
          <a:p>
            <a:fld id="{6F72C4BD-D72C-4942-8587-35287B454D5D}" type="datetimeFigureOut">
              <a:rPr lang="en-GB" smtClean="0"/>
              <a:t>12/12/2022</a:t>
            </a:fld>
            <a:endParaRPr lang="en-GB"/>
          </a:p>
        </p:txBody>
      </p:sp>
      <p:sp>
        <p:nvSpPr>
          <p:cNvPr id="5" name="Footer Placeholder 4">
            <a:extLst>
              <a:ext uri="{FF2B5EF4-FFF2-40B4-BE49-F238E27FC236}">
                <a16:creationId xmlns:a16="http://schemas.microsoft.com/office/drawing/2014/main" id="{494F3621-488C-47D2-873B-49DF43D5DB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1E91F1-3048-4549-8893-FA355C6EC91C}"/>
              </a:ext>
            </a:extLst>
          </p:cNvPr>
          <p:cNvSpPr>
            <a:spLocks noGrp="1"/>
          </p:cNvSpPr>
          <p:nvPr>
            <p:ph type="sldNum" sz="quarter" idx="12"/>
          </p:nvPr>
        </p:nvSpPr>
        <p:spPr/>
        <p:txBody>
          <a:bodyPr/>
          <a:lstStyle/>
          <a:p>
            <a:fld id="{21BC09BA-AF43-4DF7-8DB0-16E0FA7EBD19}" type="slidenum">
              <a:rPr lang="en-GB" smtClean="0"/>
              <a:t>‹#›</a:t>
            </a:fld>
            <a:endParaRPr lang="en-GB"/>
          </a:p>
        </p:txBody>
      </p:sp>
    </p:spTree>
    <p:extLst>
      <p:ext uri="{BB962C8B-B14F-4D97-AF65-F5344CB8AC3E}">
        <p14:creationId xmlns:p14="http://schemas.microsoft.com/office/powerpoint/2010/main" val="3551343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3F974-DD71-433E-A2CE-765773AB9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4EFF42-83CA-488A-A03D-5F585196CD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1D8A96-65AF-44FA-B2AF-A151BC75BA5A}"/>
              </a:ext>
            </a:extLst>
          </p:cNvPr>
          <p:cNvSpPr>
            <a:spLocks noGrp="1"/>
          </p:cNvSpPr>
          <p:nvPr>
            <p:ph type="dt" sz="half" idx="10"/>
          </p:nvPr>
        </p:nvSpPr>
        <p:spPr/>
        <p:txBody>
          <a:bodyPr/>
          <a:lstStyle/>
          <a:p>
            <a:fld id="{6F72C4BD-D72C-4942-8587-35287B454D5D}" type="datetimeFigureOut">
              <a:rPr lang="en-GB" smtClean="0"/>
              <a:t>12/12/2022</a:t>
            </a:fld>
            <a:endParaRPr lang="en-GB"/>
          </a:p>
        </p:txBody>
      </p:sp>
      <p:sp>
        <p:nvSpPr>
          <p:cNvPr id="5" name="Footer Placeholder 4">
            <a:extLst>
              <a:ext uri="{FF2B5EF4-FFF2-40B4-BE49-F238E27FC236}">
                <a16:creationId xmlns:a16="http://schemas.microsoft.com/office/drawing/2014/main" id="{1161CD66-29B7-4BBC-A40F-7C4848F53A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B229CA-1FEB-4292-A948-DEE86FEBB3F6}"/>
              </a:ext>
            </a:extLst>
          </p:cNvPr>
          <p:cNvSpPr>
            <a:spLocks noGrp="1"/>
          </p:cNvSpPr>
          <p:nvPr>
            <p:ph type="sldNum" sz="quarter" idx="12"/>
          </p:nvPr>
        </p:nvSpPr>
        <p:spPr/>
        <p:txBody>
          <a:bodyPr/>
          <a:lstStyle/>
          <a:p>
            <a:fld id="{21BC09BA-AF43-4DF7-8DB0-16E0FA7EBD19}" type="slidenum">
              <a:rPr lang="en-GB" smtClean="0"/>
              <a:t>‹#›</a:t>
            </a:fld>
            <a:endParaRPr lang="en-GB"/>
          </a:p>
        </p:txBody>
      </p:sp>
    </p:spTree>
    <p:extLst>
      <p:ext uri="{BB962C8B-B14F-4D97-AF65-F5344CB8AC3E}">
        <p14:creationId xmlns:p14="http://schemas.microsoft.com/office/powerpoint/2010/main" val="1991426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6498DD-69EA-4A0D-B9DF-2C1A443C49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1C4102-321A-47D7-B169-B58D15CCB0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E32754-F0F6-4027-A7DD-F33C9694C1E5}"/>
              </a:ext>
            </a:extLst>
          </p:cNvPr>
          <p:cNvSpPr>
            <a:spLocks noGrp="1"/>
          </p:cNvSpPr>
          <p:nvPr>
            <p:ph type="dt" sz="half" idx="10"/>
          </p:nvPr>
        </p:nvSpPr>
        <p:spPr/>
        <p:txBody>
          <a:bodyPr/>
          <a:lstStyle/>
          <a:p>
            <a:fld id="{6F72C4BD-D72C-4942-8587-35287B454D5D}" type="datetimeFigureOut">
              <a:rPr lang="en-GB" smtClean="0"/>
              <a:t>12/12/2022</a:t>
            </a:fld>
            <a:endParaRPr lang="en-GB"/>
          </a:p>
        </p:txBody>
      </p:sp>
      <p:sp>
        <p:nvSpPr>
          <p:cNvPr id="5" name="Footer Placeholder 4">
            <a:extLst>
              <a:ext uri="{FF2B5EF4-FFF2-40B4-BE49-F238E27FC236}">
                <a16:creationId xmlns:a16="http://schemas.microsoft.com/office/drawing/2014/main" id="{62A40DB0-2FFA-4D6F-8D2F-91F405AA01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492FC0-005B-44A3-9C73-A7C45C2A873F}"/>
              </a:ext>
            </a:extLst>
          </p:cNvPr>
          <p:cNvSpPr>
            <a:spLocks noGrp="1"/>
          </p:cNvSpPr>
          <p:nvPr>
            <p:ph type="sldNum" sz="quarter" idx="12"/>
          </p:nvPr>
        </p:nvSpPr>
        <p:spPr/>
        <p:txBody>
          <a:bodyPr/>
          <a:lstStyle/>
          <a:p>
            <a:fld id="{21BC09BA-AF43-4DF7-8DB0-16E0FA7EBD19}" type="slidenum">
              <a:rPr lang="en-GB" smtClean="0"/>
              <a:t>‹#›</a:t>
            </a:fld>
            <a:endParaRPr lang="en-GB"/>
          </a:p>
        </p:txBody>
      </p:sp>
    </p:spTree>
    <p:extLst>
      <p:ext uri="{BB962C8B-B14F-4D97-AF65-F5344CB8AC3E}">
        <p14:creationId xmlns:p14="http://schemas.microsoft.com/office/powerpoint/2010/main" val="1661839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73BE8-C006-4A98-835F-806E69AF8A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7745BB-B912-48D4-A287-520011E258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928816-1124-402C-9050-B5A67872CBAC}"/>
              </a:ext>
            </a:extLst>
          </p:cNvPr>
          <p:cNvSpPr>
            <a:spLocks noGrp="1"/>
          </p:cNvSpPr>
          <p:nvPr>
            <p:ph type="dt" sz="half" idx="10"/>
          </p:nvPr>
        </p:nvSpPr>
        <p:spPr/>
        <p:txBody>
          <a:bodyPr/>
          <a:lstStyle/>
          <a:p>
            <a:fld id="{6F72C4BD-D72C-4942-8587-35287B454D5D}" type="datetimeFigureOut">
              <a:rPr lang="en-GB" smtClean="0"/>
              <a:t>12/12/2022</a:t>
            </a:fld>
            <a:endParaRPr lang="en-GB"/>
          </a:p>
        </p:txBody>
      </p:sp>
      <p:sp>
        <p:nvSpPr>
          <p:cNvPr id="5" name="Footer Placeholder 4">
            <a:extLst>
              <a:ext uri="{FF2B5EF4-FFF2-40B4-BE49-F238E27FC236}">
                <a16:creationId xmlns:a16="http://schemas.microsoft.com/office/drawing/2014/main" id="{7EFDF984-0E56-4B44-A6A5-E4AF34AD28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502BF1-DC24-4DA5-9A39-96259D830C7A}"/>
              </a:ext>
            </a:extLst>
          </p:cNvPr>
          <p:cNvSpPr>
            <a:spLocks noGrp="1"/>
          </p:cNvSpPr>
          <p:nvPr>
            <p:ph type="sldNum" sz="quarter" idx="12"/>
          </p:nvPr>
        </p:nvSpPr>
        <p:spPr/>
        <p:txBody>
          <a:bodyPr/>
          <a:lstStyle/>
          <a:p>
            <a:fld id="{21BC09BA-AF43-4DF7-8DB0-16E0FA7EBD19}" type="slidenum">
              <a:rPr lang="en-GB" smtClean="0"/>
              <a:t>‹#›</a:t>
            </a:fld>
            <a:endParaRPr lang="en-GB"/>
          </a:p>
        </p:txBody>
      </p:sp>
    </p:spTree>
    <p:extLst>
      <p:ext uri="{BB962C8B-B14F-4D97-AF65-F5344CB8AC3E}">
        <p14:creationId xmlns:p14="http://schemas.microsoft.com/office/powerpoint/2010/main" val="2406879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4213E-9E4B-45C9-BF01-01AAFD7A87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829884-9AC9-4F96-971D-926C7D9F6E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D96280-CB65-40C7-BC11-1DA3881BFC70}"/>
              </a:ext>
            </a:extLst>
          </p:cNvPr>
          <p:cNvSpPr>
            <a:spLocks noGrp="1"/>
          </p:cNvSpPr>
          <p:nvPr>
            <p:ph type="dt" sz="half" idx="10"/>
          </p:nvPr>
        </p:nvSpPr>
        <p:spPr/>
        <p:txBody>
          <a:bodyPr/>
          <a:lstStyle/>
          <a:p>
            <a:fld id="{6F72C4BD-D72C-4942-8587-35287B454D5D}" type="datetimeFigureOut">
              <a:rPr lang="en-GB" smtClean="0"/>
              <a:t>12/12/2022</a:t>
            </a:fld>
            <a:endParaRPr lang="en-GB"/>
          </a:p>
        </p:txBody>
      </p:sp>
      <p:sp>
        <p:nvSpPr>
          <p:cNvPr id="5" name="Footer Placeholder 4">
            <a:extLst>
              <a:ext uri="{FF2B5EF4-FFF2-40B4-BE49-F238E27FC236}">
                <a16:creationId xmlns:a16="http://schemas.microsoft.com/office/drawing/2014/main" id="{3B639989-4082-4178-94B3-F796551A86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566C88-BC67-400E-86F9-D838B595BD68}"/>
              </a:ext>
            </a:extLst>
          </p:cNvPr>
          <p:cNvSpPr>
            <a:spLocks noGrp="1"/>
          </p:cNvSpPr>
          <p:nvPr>
            <p:ph type="sldNum" sz="quarter" idx="12"/>
          </p:nvPr>
        </p:nvSpPr>
        <p:spPr/>
        <p:txBody>
          <a:bodyPr/>
          <a:lstStyle/>
          <a:p>
            <a:fld id="{21BC09BA-AF43-4DF7-8DB0-16E0FA7EBD19}" type="slidenum">
              <a:rPr lang="en-GB" smtClean="0"/>
              <a:t>‹#›</a:t>
            </a:fld>
            <a:endParaRPr lang="en-GB"/>
          </a:p>
        </p:txBody>
      </p:sp>
    </p:spTree>
    <p:extLst>
      <p:ext uri="{BB962C8B-B14F-4D97-AF65-F5344CB8AC3E}">
        <p14:creationId xmlns:p14="http://schemas.microsoft.com/office/powerpoint/2010/main" val="280248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70AB-A571-4333-A85D-11D8AE46A4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BA5FD3-1891-49AC-A000-B4A8D10D71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BDA913-6C56-4226-B490-B69D815030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124052-416E-43C7-9C05-E5231BE6AA61}"/>
              </a:ext>
            </a:extLst>
          </p:cNvPr>
          <p:cNvSpPr>
            <a:spLocks noGrp="1"/>
          </p:cNvSpPr>
          <p:nvPr>
            <p:ph type="dt" sz="half" idx="10"/>
          </p:nvPr>
        </p:nvSpPr>
        <p:spPr/>
        <p:txBody>
          <a:bodyPr/>
          <a:lstStyle/>
          <a:p>
            <a:fld id="{6F72C4BD-D72C-4942-8587-35287B454D5D}" type="datetimeFigureOut">
              <a:rPr lang="en-GB" smtClean="0"/>
              <a:t>12/12/2022</a:t>
            </a:fld>
            <a:endParaRPr lang="en-GB"/>
          </a:p>
        </p:txBody>
      </p:sp>
      <p:sp>
        <p:nvSpPr>
          <p:cNvPr id="6" name="Footer Placeholder 5">
            <a:extLst>
              <a:ext uri="{FF2B5EF4-FFF2-40B4-BE49-F238E27FC236}">
                <a16:creationId xmlns:a16="http://schemas.microsoft.com/office/drawing/2014/main" id="{7ED9A258-46E4-4ADE-A016-465FA7B230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F5A054-2BA3-4A02-B282-0008E1CAA4AB}"/>
              </a:ext>
            </a:extLst>
          </p:cNvPr>
          <p:cNvSpPr>
            <a:spLocks noGrp="1"/>
          </p:cNvSpPr>
          <p:nvPr>
            <p:ph type="sldNum" sz="quarter" idx="12"/>
          </p:nvPr>
        </p:nvSpPr>
        <p:spPr/>
        <p:txBody>
          <a:bodyPr/>
          <a:lstStyle/>
          <a:p>
            <a:fld id="{21BC09BA-AF43-4DF7-8DB0-16E0FA7EBD19}" type="slidenum">
              <a:rPr lang="en-GB" smtClean="0"/>
              <a:t>‹#›</a:t>
            </a:fld>
            <a:endParaRPr lang="en-GB"/>
          </a:p>
        </p:txBody>
      </p:sp>
    </p:spTree>
    <p:extLst>
      <p:ext uri="{BB962C8B-B14F-4D97-AF65-F5344CB8AC3E}">
        <p14:creationId xmlns:p14="http://schemas.microsoft.com/office/powerpoint/2010/main" val="1229013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CE08F-B101-4830-99C7-5427BD011D1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0CE25D-AD4D-4F38-9971-938A959E9F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F6E6A-B788-4C08-BF01-920C41A457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76BA596-AAE7-40D9-B993-6B8E879BC3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BC6EA8-2316-4F70-96E4-8E2817776C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7A908E-C6A4-407A-AFB8-288782187B69}"/>
              </a:ext>
            </a:extLst>
          </p:cNvPr>
          <p:cNvSpPr>
            <a:spLocks noGrp="1"/>
          </p:cNvSpPr>
          <p:nvPr>
            <p:ph type="dt" sz="half" idx="10"/>
          </p:nvPr>
        </p:nvSpPr>
        <p:spPr/>
        <p:txBody>
          <a:bodyPr/>
          <a:lstStyle/>
          <a:p>
            <a:fld id="{6F72C4BD-D72C-4942-8587-35287B454D5D}" type="datetimeFigureOut">
              <a:rPr lang="en-GB" smtClean="0"/>
              <a:t>12/12/2022</a:t>
            </a:fld>
            <a:endParaRPr lang="en-GB"/>
          </a:p>
        </p:txBody>
      </p:sp>
      <p:sp>
        <p:nvSpPr>
          <p:cNvPr id="8" name="Footer Placeholder 7">
            <a:extLst>
              <a:ext uri="{FF2B5EF4-FFF2-40B4-BE49-F238E27FC236}">
                <a16:creationId xmlns:a16="http://schemas.microsoft.com/office/drawing/2014/main" id="{F3656DDD-2CF0-4423-9685-72E80478483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EC5D155-9AB6-4E17-8133-75B366B55165}"/>
              </a:ext>
            </a:extLst>
          </p:cNvPr>
          <p:cNvSpPr>
            <a:spLocks noGrp="1"/>
          </p:cNvSpPr>
          <p:nvPr>
            <p:ph type="sldNum" sz="quarter" idx="12"/>
          </p:nvPr>
        </p:nvSpPr>
        <p:spPr/>
        <p:txBody>
          <a:bodyPr/>
          <a:lstStyle/>
          <a:p>
            <a:fld id="{21BC09BA-AF43-4DF7-8DB0-16E0FA7EBD19}" type="slidenum">
              <a:rPr lang="en-GB" smtClean="0"/>
              <a:t>‹#›</a:t>
            </a:fld>
            <a:endParaRPr lang="en-GB"/>
          </a:p>
        </p:txBody>
      </p:sp>
    </p:spTree>
    <p:extLst>
      <p:ext uri="{BB962C8B-B14F-4D97-AF65-F5344CB8AC3E}">
        <p14:creationId xmlns:p14="http://schemas.microsoft.com/office/powerpoint/2010/main" val="2344322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5C56C-9775-4907-B5F3-89CF21DADA2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5ED609-6F36-4C37-851E-A7BF9B032B4C}"/>
              </a:ext>
            </a:extLst>
          </p:cNvPr>
          <p:cNvSpPr>
            <a:spLocks noGrp="1"/>
          </p:cNvSpPr>
          <p:nvPr>
            <p:ph type="dt" sz="half" idx="10"/>
          </p:nvPr>
        </p:nvSpPr>
        <p:spPr/>
        <p:txBody>
          <a:bodyPr/>
          <a:lstStyle/>
          <a:p>
            <a:fld id="{6F72C4BD-D72C-4942-8587-35287B454D5D}" type="datetimeFigureOut">
              <a:rPr lang="en-GB" smtClean="0"/>
              <a:t>12/12/2022</a:t>
            </a:fld>
            <a:endParaRPr lang="en-GB"/>
          </a:p>
        </p:txBody>
      </p:sp>
      <p:sp>
        <p:nvSpPr>
          <p:cNvPr id="4" name="Footer Placeholder 3">
            <a:extLst>
              <a:ext uri="{FF2B5EF4-FFF2-40B4-BE49-F238E27FC236}">
                <a16:creationId xmlns:a16="http://schemas.microsoft.com/office/drawing/2014/main" id="{C697CC28-EE38-40BB-B13D-8E674C9639A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80A8D8-8E59-4398-BE54-31AA35948982}"/>
              </a:ext>
            </a:extLst>
          </p:cNvPr>
          <p:cNvSpPr>
            <a:spLocks noGrp="1"/>
          </p:cNvSpPr>
          <p:nvPr>
            <p:ph type="sldNum" sz="quarter" idx="12"/>
          </p:nvPr>
        </p:nvSpPr>
        <p:spPr/>
        <p:txBody>
          <a:bodyPr/>
          <a:lstStyle/>
          <a:p>
            <a:fld id="{21BC09BA-AF43-4DF7-8DB0-16E0FA7EBD19}" type="slidenum">
              <a:rPr lang="en-GB" smtClean="0"/>
              <a:t>‹#›</a:t>
            </a:fld>
            <a:endParaRPr lang="en-GB"/>
          </a:p>
        </p:txBody>
      </p:sp>
    </p:spTree>
    <p:extLst>
      <p:ext uri="{BB962C8B-B14F-4D97-AF65-F5344CB8AC3E}">
        <p14:creationId xmlns:p14="http://schemas.microsoft.com/office/powerpoint/2010/main" val="1458472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1CCB83-CBE3-4943-A77F-D5D1D6B03E8C}"/>
              </a:ext>
            </a:extLst>
          </p:cNvPr>
          <p:cNvSpPr>
            <a:spLocks noGrp="1"/>
          </p:cNvSpPr>
          <p:nvPr>
            <p:ph type="dt" sz="half" idx="10"/>
          </p:nvPr>
        </p:nvSpPr>
        <p:spPr/>
        <p:txBody>
          <a:bodyPr/>
          <a:lstStyle/>
          <a:p>
            <a:fld id="{6F72C4BD-D72C-4942-8587-35287B454D5D}" type="datetimeFigureOut">
              <a:rPr lang="en-GB" smtClean="0"/>
              <a:t>12/12/2022</a:t>
            </a:fld>
            <a:endParaRPr lang="en-GB"/>
          </a:p>
        </p:txBody>
      </p:sp>
      <p:sp>
        <p:nvSpPr>
          <p:cNvPr id="3" name="Footer Placeholder 2">
            <a:extLst>
              <a:ext uri="{FF2B5EF4-FFF2-40B4-BE49-F238E27FC236}">
                <a16:creationId xmlns:a16="http://schemas.microsoft.com/office/drawing/2014/main" id="{2C23575E-6C09-430B-BB06-44673EEB03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1D2631C-886D-43EC-A41E-CFF427BE5D79}"/>
              </a:ext>
            </a:extLst>
          </p:cNvPr>
          <p:cNvSpPr>
            <a:spLocks noGrp="1"/>
          </p:cNvSpPr>
          <p:nvPr>
            <p:ph type="sldNum" sz="quarter" idx="12"/>
          </p:nvPr>
        </p:nvSpPr>
        <p:spPr/>
        <p:txBody>
          <a:bodyPr/>
          <a:lstStyle/>
          <a:p>
            <a:fld id="{21BC09BA-AF43-4DF7-8DB0-16E0FA7EBD19}" type="slidenum">
              <a:rPr lang="en-GB" smtClean="0"/>
              <a:t>‹#›</a:t>
            </a:fld>
            <a:endParaRPr lang="en-GB"/>
          </a:p>
        </p:txBody>
      </p:sp>
    </p:spTree>
    <p:extLst>
      <p:ext uri="{BB962C8B-B14F-4D97-AF65-F5344CB8AC3E}">
        <p14:creationId xmlns:p14="http://schemas.microsoft.com/office/powerpoint/2010/main" val="3558090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E8FC4-7960-4CE1-9880-F3C74A2351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ECD876-56A2-4B09-9CAC-FC01659B1B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81F87C0-E163-4B97-A416-56D218F31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1013F5-8099-4C96-B2C9-2ED636B6E1D0}"/>
              </a:ext>
            </a:extLst>
          </p:cNvPr>
          <p:cNvSpPr>
            <a:spLocks noGrp="1"/>
          </p:cNvSpPr>
          <p:nvPr>
            <p:ph type="dt" sz="half" idx="10"/>
          </p:nvPr>
        </p:nvSpPr>
        <p:spPr/>
        <p:txBody>
          <a:bodyPr/>
          <a:lstStyle/>
          <a:p>
            <a:fld id="{6F72C4BD-D72C-4942-8587-35287B454D5D}" type="datetimeFigureOut">
              <a:rPr lang="en-GB" smtClean="0"/>
              <a:t>12/12/2022</a:t>
            </a:fld>
            <a:endParaRPr lang="en-GB"/>
          </a:p>
        </p:txBody>
      </p:sp>
      <p:sp>
        <p:nvSpPr>
          <p:cNvPr id="6" name="Footer Placeholder 5">
            <a:extLst>
              <a:ext uri="{FF2B5EF4-FFF2-40B4-BE49-F238E27FC236}">
                <a16:creationId xmlns:a16="http://schemas.microsoft.com/office/drawing/2014/main" id="{776B75F2-42BA-410C-9D04-315057B283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2754A7-20C6-49AE-B71D-44A5A6DD2411}"/>
              </a:ext>
            </a:extLst>
          </p:cNvPr>
          <p:cNvSpPr>
            <a:spLocks noGrp="1"/>
          </p:cNvSpPr>
          <p:nvPr>
            <p:ph type="sldNum" sz="quarter" idx="12"/>
          </p:nvPr>
        </p:nvSpPr>
        <p:spPr/>
        <p:txBody>
          <a:bodyPr/>
          <a:lstStyle/>
          <a:p>
            <a:fld id="{21BC09BA-AF43-4DF7-8DB0-16E0FA7EBD19}" type="slidenum">
              <a:rPr lang="en-GB" smtClean="0"/>
              <a:t>‹#›</a:t>
            </a:fld>
            <a:endParaRPr lang="en-GB"/>
          </a:p>
        </p:txBody>
      </p:sp>
    </p:spTree>
    <p:extLst>
      <p:ext uri="{BB962C8B-B14F-4D97-AF65-F5344CB8AC3E}">
        <p14:creationId xmlns:p14="http://schemas.microsoft.com/office/powerpoint/2010/main" val="4033447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E489F-71C4-4CA6-BEF1-FBD9878077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B51C009-9CFA-4394-82EC-810FEA16C1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76D2FB-82B1-47DF-93F7-03B99787C4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24AF0-4170-4C27-B332-B27B2B4B6D8C}"/>
              </a:ext>
            </a:extLst>
          </p:cNvPr>
          <p:cNvSpPr>
            <a:spLocks noGrp="1"/>
          </p:cNvSpPr>
          <p:nvPr>
            <p:ph type="dt" sz="half" idx="10"/>
          </p:nvPr>
        </p:nvSpPr>
        <p:spPr/>
        <p:txBody>
          <a:bodyPr/>
          <a:lstStyle/>
          <a:p>
            <a:fld id="{6F72C4BD-D72C-4942-8587-35287B454D5D}" type="datetimeFigureOut">
              <a:rPr lang="en-GB" smtClean="0"/>
              <a:t>12/12/2022</a:t>
            </a:fld>
            <a:endParaRPr lang="en-GB"/>
          </a:p>
        </p:txBody>
      </p:sp>
      <p:sp>
        <p:nvSpPr>
          <p:cNvPr id="6" name="Footer Placeholder 5">
            <a:extLst>
              <a:ext uri="{FF2B5EF4-FFF2-40B4-BE49-F238E27FC236}">
                <a16:creationId xmlns:a16="http://schemas.microsoft.com/office/drawing/2014/main" id="{C16F0F07-66B9-4283-9111-1DB3923B37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413295-C576-4610-ADA9-9B2AB8024894}"/>
              </a:ext>
            </a:extLst>
          </p:cNvPr>
          <p:cNvSpPr>
            <a:spLocks noGrp="1"/>
          </p:cNvSpPr>
          <p:nvPr>
            <p:ph type="sldNum" sz="quarter" idx="12"/>
          </p:nvPr>
        </p:nvSpPr>
        <p:spPr/>
        <p:txBody>
          <a:bodyPr/>
          <a:lstStyle/>
          <a:p>
            <a:fld id="{21BC09BA-AF43-4DF7-8DB0-16E0FA7EBD19}" type="slidenum">
              <a:rPr lang="en-GB" smtClean="0"/>
              <a:t>‹#›</a:t>
            </a:fld>
            <a:endParaRPr lang="en-GB"/>
          </a:p>
        </p:txBody>
      </p:sp>
    </p:spTree>
    <p:extLst>
      <p:ext uri="{BB962C8B-B14F-4D97-AF65-F5344CB8AC3E}">
        <p14:creationId xmlns:p14="http://schemas.microsoft.com/office/powerpoint/2010/main" val="399004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992CD1-0E71-44ED-8D84-84AD46E40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D909CB-7F96-49E6-9498-FB6ED0E3FF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DEFE28-10C8-4E49-BEC8-081A44FECF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72C4BD-D72C-4942-8587-35287B454D5D}" type="datetimeFigureOut">
              <a:rPr lang="en-GB" smtClean="0"/>
              <a:t>12/12/2022</a:t>
            </a:fld>
            <a:endParaRPr lang="en-GB"/>
          </a:p>
        </p:txBody>
      </p:sp>
      <p:sp>
        <p:nvSpPr>
          <p:cNvPr id="5" name="Footer Placeholder 4">
            <a:extLst>
              <a:ext uri="{FF2B5EF4-FFF2-40B4-BE49-F238E27FC236}">
                <a16:creationId xmlns:a16="http://schemas.microsoft.com/office/drawing/2014/main" id="{E3C32770-8839-4FB2-A425-513B56A1A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5781654-4CF0-4797-A759-55D961EE2E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C09BA-AF43-4DF7-8DB0-16E0FA7EBD19}" type="slidenum">
              <a:rPr lang="en-GB" smtClean="0"/>
              <a:t>‹#›</a:t>
            </a:fld>
            <a:endParaRPr lang="en-GB"/>
          </a:p>
        </p:txBody>
      </p:sp>
    </p:spTree>
    <p:extLst>
      <p:ext uri="{BB962C8B-B14F-4D97-AF65-F5344CB8AC3E}">
        <p14:creationId xmlns:p14="http://schemas.microsoft.com/office/powerpoint/2010/main" val="235503333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DA8CF-FCA4-43EF-8080-3D43316CB744}"/>
              </a:ext>
            </a:extLst>
          </p:cNvPr>
          <p:cNvSpPr>
            <a:spLocks noGrp="1"/>
          </p:cNvSpPr>
          <p:nvPr>
            <p:ph type="title"/>
          </p:nvPr>
        </p:nvSpPr>
        <p:spPr/>
        <p:txBody>
          <a:bodyPr/>
          <a:lstStyle/>
          <a:p>
            <a:r>
              <a:rPr lang="el-GR" dirty="0"/>
              <a:t>Οι τρεις βασικές διαστάσεις της </a:t>
            </a:r>
            <a:r>
              <a:rPr lang="el-GR" dirty="0" err="1"/>
              <a:t>διαμάχής</a:t>
            </a:r>
            <a:endParaRPr lang="en-GB" dirty="0"/>
          </a:p>
        </p:txBody>
      </p:sp>
      <p:graphicFrame>
        <p:nvGraphicFramePr>
          <p:cNvPr id="4" name="Table 4">
            <a:extLst>
              <a:ext uri="{FF2B5EF4-FFF2-40B4-BE49-F238E27FC236}">
                <a16:creationId xmlns:a16="http://schemas.microsoft.com/office/drawing/2014/main" id="{EA002E8A-29DD-43EE-984D-CF970D06EF56}"/>
              </a:ext>
            </a:extLst>
          </p:cNvPr>
          <p:cNvGraphicFramePr>
            <a:graphicFrameLocks noGrp="1"/>
          </p:cNvGraphicFramePr>
          <p:nvPr>
            <p:ph idx="1"/>
          </p:nvPr>
        </p:nvGraphicFramePr>
        <p:xfrm>
          <a:off x="838200" y="1825625"/>
          <a:ext cx="10515597" cy="355011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281568839"/>
                    </a:ext>
                  </a:extLst>
                </a:gridCol>
                <a:gridCol w="3505199">
                  <a:extLst>
                    <a:ext uri="{9D8B030D-6E8A-4147-A177-3AD203B41FA5}">
                      <a16:colId xmlns:a16="http://schemas.microsoft.com/office/drawing/2014/main" val="3832065679"/>
                    </a:ext>
                  </a:extLst>
                </a:gridCol>
                <a:gridCol w="3505199">
                  <a:extLst>
                    <a:ext uri="{9D8B030D-6E8A-4147-A177-3AD203B41FA5}">
                      <a16:colId xmlns:a16="http://schemas.microsoft.com/office/drawing/2014/main" val="1731545753"/>
                    </a:ext>
                  </a:extLst>
                </a:gridCol>
              </a:tblGrid>
              <a:tr h="806910">
                <a:tc>
                  <a:txBody>
                    <a:bodyPr/>
                    <a:lstStyle/>
                    <a:p>
                      <a:endParaRPr lang="en-GB" dirty="0"/>
                    </a:p>
                  </a:txBody>
                  <a:tcPr/>
                </a:tc>
                <a:tc>
                  <a:txBody>
                    <a:bodyPr/>
                    <a:lstStyle/>
                    <a:p>
                      <a:pPr algn="ctr"/>
                      <a:r>
                        <a:rPr lang="el-GR" dirty="0"/>
                        <a:t>Ρασιοναλισμός</a:t>
                      </a:r>
                      <a:endParaRPr lang="en-GB" dirty="0"/>
                    </a:p>
                  </a:txBody>
                  <a:tcPr/>
                </a:tc>
                <a:tc>
                  <a:txBody>
                    <a:bodyPr/>
                    <a:lstStyle/>
                    <a:p>
                      <a:pPr algn="ctr"/>
                      <a:r>
                        <a:rPr lang="el-GR" dirty="0"/>
                        <a:t>Εμπειρισμός</a:t>
                      </a:r>
                      <a:endParaRPr lang="en-GB" dirty="0"/>
                    </a:p>
                  </a:txBody>
                  <a:tcPr/>
                </a:tc>
                <a:extLst>
                  <a:ext uri="{0D108BD9-81ED-4DB2-BD59-A6C34878D82A}">
                    <a16:rowId xmlns:a16="http://schemas.microsoft.com/office/drawing/2014/main" val="975423358"/>
                  </a:ext>
                </a:extLst>
              </a:tr>
              <a:tr h="806910">
                <a:tc>
                  <a:txBody>
                    <a:bodyPr/>
                    <a:lstStyle/>
                    <a:p>
                      <a:endParaRPr lang="el-GR" dirty="0"/>
                    </a:p>
                    <a:p>
                      <a:r>
                        <a:rPr lang="el-GR" dirty="0"/>
                        <a:t>Πηγή</a:t>
                      </a:r>
                      <a:endParaRPr lang="en-GB" dirty="0"/>
                    </a:p>
                  </a:txBody>
                  <a:tcPr/>
                </a:tc>
                <a:tc>
                  <a:txBody>
                    <a:bodyPr/>
                    <a:lstStyle/>
                    <a:p>
                      <a:endParaRPr lang="el-GR" dirty="0"/>
                    </a:p>
                    <a:p>
                      <a:r>
                        <a:rPr lang="el-GR" dirty="0"/>
                        <a:t>Καθαρός νους + εμπειρία</a:t>
                      </a:r>
                      <a:endParaRPr lang="en-GB" dirty="0"/>
                    </a:p>
                  </a:txBody>
                  <a:tcPr/>
                </a:tc>
                <a:tc>
                  <a:txBody>
                    <a:bodyPr/>
                    <a:lstStyle/>
                    <a:p>
                      <a:endParaRPr lang="el-GR" dirty="0"/>
                    </a:p>
                    <a:p>
                      <a:r>
                        <a:rPr lang="el-GR" dirty="0"/>
                        <a:t>Όλη η γνώση προκύπτει από την εμπειρία </a:t>
                      </a:r>
                      <a:endParaRPr lang="en-GB" dirty="0"/>
                    </a:p>
                  </a:txBody>
                  <a:tcPr/>
                </a:tc>
                <a:extLst>
                  <a:ext uri="{0D108BD9-81ED-4DB2-BD59-A6C34878D82A}">
                    <a16:rowId xmlns:a16="http://schemas.microsoft.com/office/drawing/2014/main" val="4194740469"/>
                  </a:ext>
                </a:extLst>
              </a:tr>
              <a:tr h="806910">
                <a:tc>
                  <a:txBody>
                    <a:bodyPr/>
                    <a:lstStyle/>
                    <a:p>
                      <a:endParaRPr lang="el-GR" dirty="0"/>
                    </a:p>
                    <a:p>
                      <a:r>
                        <a:rPr lang="el-GR" dirty="0"/>
                        <a:t>Μέθοδος</a:t>
                      </a:r>
                      <a:endParaRPr lang="en-GB" dirty="0"/>
                    </a:p>
                  </a:txBody>
                  <a:tcPr/>
                </a:tc>
                <a:tc>
                  <a:txBody>
                    <a:bodyPr/>
                    <a:lstStyle/>
                    <a:p>
                      <a:endParaRPr lang="el-GR" dirty="0"/>
                    </a:p>
                    <a:p>
                      <a:r>
                        <a:rPr lang="el-GR" dirty="0"/>
                        <a:t>Νοητική εποπτεία, λογική παραγωγή</a:t>
                      </a:r>
                    </a:p>
                  </a:txBody>
                  <a:tcPr/>
                </a:tc>
                <a:tc>
                  <a:txBody>
                    <a:bodyPr/>
                    <a:lstStyle/>
                    <a:p>
                      <a:endParaRPr lang="el-GR" dirty="0"/>
                    </a:p>
                    <a:p>
                      <a:r>
                        <a:rPr lang="el-GR" dirty="0"/>
                        <a:t>Επαγωγή</a:t>
                      </a:r>
                      <a:endParaRPr lang="en-GB" dirty="0"/>
                    </a:p>
                  </a:txBody>
                  <a:tcPr/>
                </a:tc>
                <a:extLst>
                  <a:ext uri="{0D108BD9-81ED-4DB2-BD59-A6C34878D82A}">
                    <a16:rowId xmlns:a16="http://schemas.microsoft.com/office/drawing/2014/main" val="1217974501"/>
                  </a:ext>
                </a:extLst>
              </a:tr>
              <a:tr h="806910">
                <a:tc>
                  <a:txBody>
                    <a:bodyPr/>
                    <a:lstStyle/>
                    <a:p>
                      <a:endParaRPr lang="el-GR" dirty="0"/>
                    </a:p>
                    <a:p>
                      <a:r>
                        <a:rPr lang="el-GR" dirty="0"/>
                        <a:t>Όρια</a:t>
                      </a:r>
                      <a:endParaRPr lang="en-GB" dirty="0"/>
                    </a:p>
                  </a:txBody>
                  <a:tcPr/>
                </a:tc>
                <a:tc>
                  <a:txBody>
                    <a:bodyPr/>
                    <a:lstStyle/>
                    <a:p>
                      <a:endParaRPr lang="el-GR" dirty="0"/>
                    </a:p>
                    <a:p>
                      <a:r>
                        <a:rPr lang="el-GR" dirty="0"/>
                        <a:t>Δεν υπάρχουν </a:t>
                      </a:r>
                      <a:endParaRPr lang="en-GB" dirty="0"/>
                    </a:p>
                  </a:txBody>
                  <a:tcPr/>
                </a:tc>
                <a:tc>
                  <a:txBody>
                    <a:bodyPr/>
                    <a:lstStyle/>
                    <a:p>
                      <a:endParaRPr lang="el-GR" dirty="0"/>
                    </a:p>
                    <a:p>
                      <a:r>
                        <a:rPr lang="el-GR" dirty="0"/>
                        <a:t>Τα όρια της γνώσης=όρια της εμπειρίας</a:t>
                      </a:r>
                      <a:endParaRPr lang="en-GB" dirty="0"/>
                    </a:p>
                  </a:txBody>
                  <a:tcPr/>
                </a:tc>
                <a:extLst>
                  <a:ext uri="{0D108BD9-81ED-4DB2-BD59-A6C34878D82A}">
                    <a16:rowId xmlns:a16="http://schemas.microsoft.com/office/drawing/2014/main" val="330497865"/>
                  </a:ext>
                </a:extLst>
              </a:tr>
            </a:tbl>
          </a:graphicData>
        </a:graphic>
      </p:graphicFrame>
    </p:spTree>
    <p:extLst>
      <p:ext uri="{BB962C8B-B14F-4D97-AF65-F5344CB8AC3E}">
        <p14:creationId xmlns:p14="http://schemas.microsoft.com/office/powerpoint/2010/main" val="356728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_Ιμμάνουελ_Καντ]_Κρ(bookos-z1.org).pdf - Adobe Acrobat Pro">
            <a:extLst>
              <a:ext uri="{FF2B5EF4-FFF2-40B4-BE49-F238E27FC236}">
                <a16:creationId xmlns:a16="http://schemas.microsoft.com/office/drawing/2014/main" id="{1EBC8B61-268F-47A8-9DAF-A6AE4284553D}"/>
              </a:ext>
            </a:extLst>
          </p:cNvPr>
          <p:cNvPicPr>
            <a:picLocks noChangeAspect="1"/>
          </p:cNvPicPr>
          <p:nvPr/>
        </p:nvPicPr>
        <p:blipFill rotWithShape="1">
          <a:blip r:embed="rId2">
            <a:extLst>
              <a:ext uri="{28A0092B-C50C-407E-A947-70E740481C1C}">
                <a14:useLocalDpi xmlns:a14="http://schemas.microsoft.com/office/drawing/2010/main" val="0"/>
              </a:ext>
            </a:extLst>
          </a:blip>
          <a:srcRect l="4000"/>
          <a:stretch/>
        </p:blipFill>
        <p:spPr>
          <a:xfrm>
            <a:off x="20" y="10"/>
            <a:ext cx="12191980" cy="6857990"/>
          </a:xfrm>
          <a:prstGeom prst="rect">
            <a:avLst/>
          </a:prstGeom>
        </p:spPr>
      </p:pic>
    </p:spTree>
    <p:extLst>
      <p:ext uri="{BB962C8B-B14F-4D97-AF65-F5344CB8AC3E}">
        <p14:creationId xmlns:p14="http://schemas.microsoft.com/office/powerpoint/2010/main" val="3454618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BDCED-25EA-42B8-BC55-74184DE0E021}"/>
              </a:ext>
            </a:extLst>
          </p:cNvPr>
          <p:cNvSpPr>
            <a:spLocks noGrp="1"/>
          </p:cNvSpPr>
          <p:nvPr>
            <p:ph type="title"/>
          </p:nvPr>
        </p:nvSpPr>
        <p:spPr/>
        <p:txBody>
          <a:bodyPr/>
          <a:lstStyle/>
          <a:p>
            <a:pPr algn="ctr"/>
            <a:r>
              <a:rPr lang="el-GR" dirty="0"/>
              <a:t>Μεταξύ Ρασιοναλισμού και Εμπειρισμού</a:t>
            </a:r>
            <a:endParaRPr lang="en-US" dirty="0"/>
          </a:p>
        </p:txBody>
      </p:sp>
      <p:pic>
        <p:nvPicPr>
          <p:cNvPr id="5" name="Content Placeholder 4">
            <a:extLst>
              <a:ext uri="{FF2B5EF4-FFF2-40B4-BE49-F238E27FC236}">
                <a16:creationId xmlns:a16="http://schemas.microsoft.com/office/drawing/2014/main" id="{6109F44B-85C4-4B2B-A2DD-902D081B23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534" y="1488462"/>
            <a:ext cx="11637072" cy="5260875"/>
          </a:xfrm>
        </p:spPr>
      </p:pic>
    </p:spTree>
    <p:extLst>
      <p:ext uri="{BB962C8B-B14F-4D97-AF65-F5344CB8AC3E}">
        <p14:creationId xmlns:p14="http://schemas.microsoft.com/office/powerpoint/2010/main" val="2890203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AD918-13EF-4040-B101-9FD4E10578B7}"/>
              </a:ext>
            </a:extLst>
          </p:cNvPr>
          <p:cNvSpPr>
            <a:spLocks noGrp="1"/>
          </p:cNvSpPr>
          <p:nvPr>
            <p:ph type="title"/>
          </p:nvPr>
        </p:nvSpPr>
        <p:spPr/>
        <p:txBody>
          <a:bodyPr/>
          <a:lstStyle/>
          <a:p>
            <a:pPr algn="ctr"/>
            <a:r>
              <a:rPr lang="el-GR" dirty="0"/>
              <a:t>Έννοιες </a:t>
            </a:r>
            <a:r>
              <a:rPr lang="el-GR"/>
              <a:t>και Εποπτείες</a:t>
            </a:r>
            <a:endParaRPr lang="en-US" dirty="0"/>
          </a:p>
        </p:txBody>
      </p:sp>
      <p:sp>
        <p:nvSpPr>
          <p:cNvPr id="3" name="Content Placeholder 2">
            <a:extLst>
              <a:ext uri="{FF2B5EF4-FFF2-40B4-BE49-F238E27FC236}">
                <a16:creationId xmlns:a16="http://schemas.microsoft.com/office/drawing/2014/main" id="{FF9A5CD9-B596-4307-BA78-76A84DBB0F43}"/>
              </a:ext>
            </a:extLst>
          </p:cNvPr>
          <p:cNvSpPr>
            <a:spLocks noGrp="1"/>
          </p:cNvSpPr>
          <p:nvPr>
            <p:ph idx="1"/>
          </p:nvPr>
        </p:nvSpPr>
        <p:spPr/>
        <p:txBody>
          <a:bodyPr>
            <a:normAutofit lnSpcReduction="10000"/>
          </a:bodyPr>
          <a:lstStyle/>
          <a:p>
            <a:endParaRPr lang="en-US" dirty="0"/>
          </a:p>
          <a:p>
            <a:r>
              <a:rPr lang="en-US" dirty="0"/>
              <a:t>Intuition and concepts … constitute the elements of all our cognition, so that neither concepts without intuition corresponding to them in some way nor intuition without concepts can yield a cognition. Thoughts without [</a:t>
            </a:r>
            <a:r>
              <a:rPr lang="en-US" dirty="0" err="1"/>
              <a:t>intensional</a:t>
            </a:r>
            <a:r>
              <a:rPr lang="en-US" dirty="0"/>
              <a:t>] content (</a:t>
            </a:r>
            <a:r>
              <a:rPr lang="en-US" dirty="0" err="1"/>
              <a:t>Inhalt</a:t>
            </a:r>
            <a:r>
              <a:rPr lang="en-US" dirty="0"/>
              <a:t>) are empty (leer), intuitions without concepts are blind (blind). It is, therefore, just as necessary to make the mind’s concepts sensible—that is, to add an object to them in intuition—as to make our intuitions understandable—that is, to bring them under concepts. These two powers, or capacities, cannot exchange their functions. The understanding can intuit nothing, the senses can think nothing. Only from their unification can cognition arise. (A50–51/B74–76)</a:t>
            </a:r>
          </a:p>
        </p:txBody>
      </p:sp>
    </p:spTree>
    <p:extLst>
      <p:ext uri="{BB962C8B-B14F-4D97-AF65-F5344CB8AC3E}">
        <p14:creationId xmlns:p14="http://schemas.microsoft.com/office/powerpoint/2010/main" val="4158758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6BD44-77D9-48FE-B42C-40CA15078653}"/>
              </a:ext>
            </a:extLst>
          </p:cNvPr>
          <p:cNvSpPr>
            <a:spLocks noGrp="1"/>
          </p:cNvSpPr>
          <p:nvPr>
            <p:ph type="title"/>
          </p:nvPr>
        </p:nvSpPr>
        <p:spPr/>
        <p:txBody>
          <a:bodyPr>
            <a:normAutofit/>
          </a:bodyPr>
          <a:lstStyle/>
          <a:p>
            <a:r>
              <a:rPr lang="el-GR" dirty="0" err="1"/>
              <a:t>Υπερβατολογική</a:t>
            </a:r>
            <a:r>
              <a:rPr lang="el-GR" dirty="0"/>
              <a:t> φιλοσοφία</a:t>
            </a:r>
            <a:endParaRPr lang="en-GB" dirty="0"/>
          </a:p>
        </p:txBody>
      </p:sp>
      <p:sp>
        <p:nvSpPr>
          <p:cNvPr id="3" name="Content Placeholder 2">
            <a:extLst>
              <a:ext uri="{FF2B5EF4-FFF2-40B4-BE49-F238E27FC236}">
                <a16:creationId xmlns:a16="http://schemas.microsoft.com/office/drawing/2014/main" id="{BDDF6C13-1E06-4D17-BCDC-5D1AD6C5DE0B}"/>
              </a:ext>
            </a:extLst>
          </p:cNvPr>
          <p:cNvSpPr>
            <a:spLocks noGrp="1"/>
          </p:cNvSpPr>
          <p:nvPr>
            <p:ph idx="1"/>
          </p:nvPr>
        </p:nvSpPr>
        <p:spPr/>
        <p:txBody>
          <a:bodyPr>
            <a:normAutofit lnSpcReduction="10000"/>
          </a:bodyPr>
          <a:lstStyle/>
          <a:p>
            <a:pPr marL="36900" indent="0">
              <a:buNone/>
            </a:pPr>
            <a:r>
              <a:rPr lang="el-GR" dirty="0"/>
              <a:t>«Ονομάζω </a:t>
            </a:r>
            <a:r>
              <a:rPr lang="el-GR" dirty="0" err="1"/>
              <a:t>υπερβατολογική</a:t>
            </a:r>
            <a:r>
              <a:rPr lang="el-GR" dirty="0"/>
              <a:t> κάθε γνώση που γενικά δεν ασχολείται τόσο με αντικείμενα όσο με τον δικό μας μόνο τρόπο γνώσης αντικειμένων, εφόσον αυτός πρόκειται να είναι a priori δυνατός» (ΚΚΛ, Β25)»</a:t>
            </a:r>
          </a:p>
          <a:p>
            <a:pPr marL="36900" indent="0">
              <a:buNone/>
            </a:pPr>
            <a:endParaRPr lang="el-GR" dirty="0"/>
          </a:p>
          <a:p>
            <a:pPr marL="36900" indent="0">
              <a:buNone/>
            </a:pPr>
            <a:r>
              <a:rPr lang="el-GR" dirty="0"/>
              <a:t>Παρόμοια, όπως γράφει ο ίδιος στα Προλεγόμενα,</a:t>
            </a:r>
          </a:p>
          <a:p>
            <a:pPr marL="36900" indent="0">
              <a:buNone/>
            </a:pPr>
            <a:endParaRPr lang="el-GR" dirty="0"/>
          </a:p>
          <a:p>
            <a:pPr marL="36900" indent="0">
              <a:buNone/>
            </a:pPr>
            <a:r>
              <a:rPr lang="el-GR" dirty="0"/>
              <a:t>«η λέξη «</a:t>
            </a:r>
            <a:r>
              <a:rPr lang="el-GR" dirty="0" err="1"/>
              <a:t>υπερβατολογικός</a:t>
            </a:r>
            <a:r>
              <a:rPr lang="el-GR" dirty="0"/>
              <a:t>» δεν σημαίνει μια σχέση της γνώσης μας προς τα πράγματα, παρά μόνο προς τη γνωσιακή ικανότητα» (ΠΜΜ §13, Σημ. ΙΙΙ)</a:t>
            </a:r>
            <a:endParaRPr lang="en-GB" dirty="0"/>
          </a:p>
        </p:txBody>
      </p:sp>
    </p:spTree>
    <p:extLst>
      <p:ext uri="{BB962C8B-B14F-4D97-AF65-F5344CB8AC3E}">
        <p14:creationId xmlns:p14="http://schemas.microsoft.com/office/powerpoint/2010/main" val="1175448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6E764-66F2-4563-8FAB-7743EFF190F2}"/>
              </a:ext>
            </a:extLst>
          </p:cNvPr>
          <p:cNvSpPr>
            <a:spLocks noGrp="1"/>
          </p:cNvSpPr>
          <p:nvPr>
            <p:ph type="title"/>
          </p:nvPr>
        </p:nvSpPr>
        <p:spPr/>
        <p:txBody>
          <a:bodyPr/>
          <a:lstStyle/>
          <a:p>
            <a:r>
              <a:rPr lang="el-GR" dirty="0"/>
              <a:t>Ο Σκοπός της 1</a:t>
            </a:r>
            <a:r>
              <a:rPr lang="el-GR" baseline="30000" dirty="0"/>
              <a:t>ης</a:t>
            </a:r>
            <a:r>
              <a:rPr lang="el-GR" dirty="0"/>
              <a:t> Κριτικής</a:t>
            </a:r>
            <a:endParaRPr lang="en-GB" dirty="0"/>
          </a:p>
        </p:txBody>
      </p:sp>
      <p:sp>
        <p:nvSpPr>
          <p:cNvPr id="3" name="Content Placeholder 2">
            <a:extLst>
              <a:ext uri="{FF2B5EF4-FFF2-40B4-BE49-F238E27FC236}">
                <a16:creationId xmlns:a16="http://schemas.microsoft.com/office/drawing/2014/main" id="{DC490C50-C3AA-487B-8B80-A785D7F6F8EB}"/>
              </a:ext>
            </a:extLst>
          </p:cNvPr>
          <p:cNvSpPr>
            <a:spLocks noGrp="1"/>
          </p:cNvSpPr>
          <p:nvPr>
            <p:ph idx="1"/>
          </p:nvPr>
        </p:nvSpPr>
        <p:spPr/>
        <p:txBody>
          <a:bodyPr/>
          <a:lstStyle/>
          <a:p>
            <a:r>
              <a:rPr lang="el-GR" dirty="0"/>
              <a:t>Απάντηση σε τρία ερωτήματα:</a:t>
            </a:r>
          </a:p>
          <a:p>
            <a:pPr marL="36900" indent="0">
              <a:buNone/>
            </a:pPr>
            <a:r>
              <a:rPr lang="el-GR" dirty="0"/>
              <a:t>-πώς είναι δυνατά τα καθαρά μαθηματικά;</a:t>
            </a:r>
          </a:p>
          <a:p>
            <a:pPr marL="36900" indent="0">
              <a:buNone/>
            </a:pPr>
            <a:r>
              <a:rPr lang="el-GR" dirty="0"/>
              <a:t>-πώς είναι δυνατή η καθαρή φυσική;</a:t>
            </a:r>
          </a:p>
          <a:p>
            <a:pPr marL="36900" indent="0">
              <a:buNone/>
            </a:pPr>
            <a:r>
              <a:rPr lang="el-GR" dirty="0"/>
              <a:t>-πώς είναι δυνατή η μεταφυσική ως επιστήμη;</a:t>
            </a:r>
          </a:p>
          <a:p>
            <a:pPr marL="36900" indent="0">
              <a:buNone/>
            </a:pPr>
            <a:endParaRPr lang="el-GR" dirty="0"/>
          </a:p>
          <a:p>
            <a:pPr marL="36900" indent="0">
              <a:buNone/>
            </a:pPr>
            <a:endParaRPr lang="el-GR" dirty="0"/>
          </a:p>
          <a:p>
            <a:pPr marL="36900" indent="0">
              <a:buNone/>
            </a:pPr>
            <a:r>
              <a:rPr lang="el-GR" dirty="0"/>
              <a:t>-Πώς είναι δυνατές οι συνθετικές </a:t>
            </a:r>
            <a:r>
              <a:rPr lang="en-US" dirty="0"/>
              <a:t>a priori </a:t>
            </a:r>
            <a:r>
              <a:rPr lang="el-GR" dirty="0"/>
              <a:t>κρίσεις</a:t>
            </a:r>
            <a:endParaRPr lang="en-GB" dirty="0"/>
          </a:p>
        </p:txBody>
      </p:sp>
    </p:spTree>
    <p:extLst>
      <p:ext uri="{BB962C8B-B14F-4D97-AF65-F5344CB8AC3E}">
        <p14:creationId xmlns:p14="http://schemas.microsoft.com/office/powerpoint/2010/main" val="1613033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578F-3546-482D-8027-A4ECF13B16D5}"/>
              </a:ext>
            </a:extLst>
          </p:cNvPr>
          <p:cNvSpPr>
            <a:spLocks noGrp="1"/>
          </p:cNvSpPr>
          <p:nvPr>
            <p:ph type="title"/>
          </p:nvPr>
        </p:nvSpPr>
        <p:spPr/>
        <p:txBody>
          <a:bodyPr>
            <a:normAutofit/>
          </a:bodyPr>
          <a:lstStyle/>
          <a:p>
            <a:r>
              <a:rPr lang="el-GR" dirty="0"/>
              <a:t>Η Κατηγοριοποίηση των Κρίσεων </a:t>
            </a:r>
            <a:endParaRPr lang="en-GB" dirty="0"/>
          </a:p>
        </p:txBody>
      </p:sp>
      <p:graphicFrame>
        <p:nvGraphicFramePr>
          <p:cNvPr id="8" name="Table 8">
            <a:extLst>
              <a:ext uri="{FF2B5EF4-FFF2-40B4-BE49-F238E27FC236}">
                <a16:creationId xmlns:a16="http://schemas.microsoft.com/office/drawing/2014/main" id="{13609B63-7C8B-4D93-A357-FCA333455E69}"/>
              </a:ext>
            </a:extLst>
          </p:cNvPr>
          <p:cNvGraphicFramePr>
            <a:graphicFrameLocks noGrp="1"/>
          </p:cNvGraphicFramePr>
          <p:nvPr>
            <p:ph idx="1"/>
            <p:extLst>
              <p:ext uri="{D42A27DB-BD31-4B8C-83A1-F6EECF244321}">
                <p14:modId xmlns:p14="http://schemas.microsoft.com/office/powerpoint/2010/main" val="3329771047"/>
              </p:ext>
            </p:extLst>
          </p:nvPr>
        </p:nvGraphicFramePr>
        <p:xfrm>
          <a:off x="838200" y="1825625"/>
          <a:ext cx="10515597" cy="4258715"/>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582904935"/>
                    </a:ext>
                  </a:extLst>
                </a:gridCol>
                <a:gridCol w="3505199">
                  <a:extLst>
                    <a:ext uri="{9D8B030D-6E8A-4147-A177-3AD203B41FA5}">
                      <a16:colId xmlns:a16="http://schemas.microsoft.com/office/drawing/2014/main" val="3584141857"/>
                    </a:ext>
                  </a:extLst>
                </a:gridCol>
                <a:gridCol w="3505199">
                  <a:extLst>
                    <a:ext uri="{9D8B030D-6E8A-4147-A177-3AD203B41FA5}">
                      <a16:colId xmlns:a16="http://schemas.microsoft.com/office/drawing/2014/main" val="806366551"/>
                    </a:ext>
                  </a:extLst>
                </a:gridCol>
              </a:tblGrid>
              <a:tr h="698919">
                <a:tc>
                  <a:txBody>
                    <a:bodyPr/>
                    <a:lstStyle/>
                    <a:p>
                      <a:r>
                        <a:rPr lang="el-GR" dirty="0"/>
                        <a:t>Σημασιολογική διάκριση:</a:t>
                      </a:r>
                      <a:endParaRPr lang="en-GB" dirty="0"/>
                    </a:p>
                  </a:txBody>
                  <a:tcPr/>
                </a:tc>
                <a:tc rowSpan="2">
                  <a:txBody>
                    <a:bodyPr/>
                    <a:lstStyle/>
                    <a:p>
                      <a:pPr algn="ctr"/>
                      <a:r>
                        <a:rPr lang="el-GR" dirty="0"/>
                        <a:t>Αναλυτικές</a:t>
                      </a:r>
                      <a:endParaRPr lang="en-GB" dirty="0"/>
                    </a:p>
                  </a:txBody>
                  <a:tcPr/>
                </a:tc>
                <a:tc rowSpan="2">
                  <a:txBody>
                    <a:bodyPr/>
                    <a:lstStyle/>
                    <a:p>
                      <a:pPr algn="ctr"/>
                      <a:r>
                        <a:rPr lang="el-GR" dirty="0"/>
                        <a:t>Συνθετικές</a:t>
                      </a:r>
                      <a:endParaRPr lang="en-GB" dirty="0"/>
                    </a:p>
                  </a:txBody>
                  <a:tcPr/>
                </a:tc>
                <a:extLst>
                  <a:ext uri="{0D108BD9-81ED-4DB2-BD59-A6C34878D82A}">
                    <a16:rowId xmlns:a16="http://schemas.microsoft.com/office/drawing/2014/main" val="3484089103"/>
                  </a:ext>
                </a:extLst>
              </a:tr>
              <a:tr h="698919">
                <a:tc>
                  <a:txBody>
                    <a:bodyPr/>
                    <a:lstStyle/>
                    <a:p>
                      <a:r>
                        <a:rPr lang="el-GR" dirty="0"/>
                        <a:t>Γνωσιολογική διάκριση:</a:t>
                      </a:r>
                      <a:endParaRPr lang="en-GB" dirty="0"/>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23353827"/>
                  </a:ext>
                </a:extLst>
              </a:tr>
              <a:tr h="1397837">
                <a:tc>
                  <a:txBody>
                    <a:bodyPr/>
                    <a:lstStyle/>
                    <a:p>
                      <a:endParaRPr lang="el-GR" dirty="0"/>
                    </a:p>
                    <a:p>
                      <a:endParaRPr lang="el-GR" dirty="0"/>
                    </a:p>
                    <a:p>
                      <a:pPr algn="ctr"/>
                      <a:r>
                        <a:rPr lang="en-US" dirty="0"/>
                        <a:t>A priori </a:t>
                      </a:r>
                      <a:endParaRPr lang="en-GB" dirty="0"/>
                    </a:p>
                  </a:txBody>
                  <a:tcPr/>
                </a:tc>
                <a:tc>
                  <a:txBody>
                    <a:bodyPr/>
                    <a:lstStyle/>
                    <a:p>
                      <a:endParaRPr lang="el-GR" dirty="0"/>
                    </a:p>
                    <a:p>
                      <a:endParaRPr lang="el-GR" dirty="0"/>
                    </a:p>
                    <a:p>
                      <a:pPr algn="ctr"/>
                      <a:r>
                        <a:rPr lang="el-GR" dirty="0"/>
                        <a:t>Κοινά παραδεκτή η ύπαρξή τους</a:t>
                      </a:r>
                    </a:p>
                    <a:p>
                      <a:endParaRPr lang="en-GB" dirty="0"/>
                    </a:p>
                  </a:txBody>
                  <a:tcPr/>
                </a:tc>
                <a:tc>
                  <a:txBody>
                    <a:bodyPr/>
                    <a:lstStyle/>
                    <a:p>
                      <a:pPr algn="ctr"/>
                      <a:endParaRPr lang="el-GR" dirty="0"/>
                    </a:p>
                    <a:p>
                      <a:pPr algn="ctr"/>
                      <a:endParaRPr lang="el-GR" dirty="0"/>
                    </a:p>
                    <a:p>
                      <a:pPr algn="ctr"/>
                      <a:r>
                        <a:rPr lang="el-GR" b="1" dirty="0" err="1"/>
                        <a:t>Καντ</a:t>
                      </a:r>
                      <a:endParaRPr lang="en-GB" b="1" dirty="0"/>
                    </a:p>
                  </a:txBody>
                  <a:tcPr/>
                </a:tc>
                <a:extLst>
                  <a:ext uri="{0D108BD9-81ED-4DB2-BD59-A6C34878D82A}">
                    <a16:rowId xmlns:a16="http://schemas.microsoft.com/office/drawing/2014/main" val="77136449"/>
                  </a:ext>
                </a:extLst>
              </a:tr>
              <a:tr h="1397837">
                <a:tc>
                  <a:txBody>
                    <a:bodyPr/>
                    <a:lstStyle/>
                    <a:p>
                      <a:pPr algn="ctr"/>
                      <a:endParaRPr lang="en-US" dirty="0"/>
                    </a:p>
                    <a:p>
                      <a:pPr algn="ctr"/>
                      <a:endParaRPr lang="en-GB" dirty="0"/>
                    </a:p>
                    <a:p>
                      <a:pPr algn="ctr"/>
                      <a:r>
                        <a:rPr lang="en-GB" dirty="0"/>
                        <a:t>A posteriori </a:t>
                      </a:r>
                    </a:p>
                  </a:txBody>
                  <a:tcPr/>
                </a:tc>
                <a:tc>
                  <a:txBody>
                    <a:bodyPr/>
                    <a:lstStyle/>
                    <a:p>
                      <a:endParaRPr lang="el-GR" dirty="0"/>
                    </a:p>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Κοινά παραδεκτή η άρνηση της ύπαρξής τους</a:t>
                      </a:r>
                    </a:p>
                    <a:p>
                      <a:endParaRPr lang="en-GB" dirty="0"/>
                    </a:p>
                  </a:txBody>
                  <a:tcPr/>
                </a:tc>
                <a:tc>
                  <a:txBody>
                    <a:bodyPr/>
                    <a:lstStyle/>
                    <a:p>
                      <a:endParaRPr lang="el-GR" dirty="0"/>
                    </a:p>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Κοινά παραδεκτή η ύπαρξή τους</a:t>
                      </a:r>
                    </a:p>
                    <a:p>
                      <a:endParaRPr lang="en-GB" dirty="0"/>
                    </a:p>
                  </a:txBody>
                  <a:tcPr/>
                </a:tc>
                <a:extLst>
                  <a:ext uri="{0D108BD9-81ED-4DB2-BD59-A6C34878D82A}">
                    <a16:rowId xmlns:a16="http://schemas.microsoft.com/office/drawing/2014/main" val="1998817928"/>
                  </a:ext>
                </a:extLst>
              </a:tr>
            </a:tbl>
          </a:graphicData>
        </a:graphic>
      </p:graphicFrame>
    </p:spTree>
    <p:extLst>
      <p:ext uri="{BB962C8B-B14F-4D97-AF65-F5344CB8AC3E}">
        <p14:creationId xmlns:p14="http://schemas.microsoft.com/office/powerpoint/2010/main" val="3808522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5DAB-FA1A-4354-892F-A00046AEEDE7}"/>
              </a:ext>
            </a:extLst>
          </p:cNvPr>
          <p:cNvSpPr>
            <a:spLocks noGrp="1"/>
          </p:cNvSpPr>
          <p:nvPr>
            <p:ph type="title"/>
          </p:nvPr>
        </p:nvSpPr>
        <p:spPr/>
        <p:txBody>
          <a:bodyPr/>
          <a:lstStyle/>
          <a:p>
            <a:r>
              <a:rPr lang="el-GR" dirty="0"/>
              <a:t>Μαθηματικά</a:t>
            </a:r>
            <a:endParaRPr lang="en-GB" dirty="0"/>
          </a:p>
        </p:txBody>
      </p:sp>
      <p:sp>
        <p:nvSpPr>
          <p:cNvPr id="3" name="Content Placeholder 2">
            <a:extLst>
              <a:ext uri="{FF2B5EF4-FFF2-40B4-BE49-F238E27FC236}">
                <a16:creationId xmlns:a16="http://schemas.microsoft.com/office/drawing/2014/main" id="{3C10B520-B3E5-467C-A353-B1C014FB3961}"/>
              </a:ext>
            </a:extLst>
          </p:cNvPr>
          <p:cNvSpPr>
            <a:spLocks noGrp="1"/>
          </p:cNvSpPr>
          <p:nvPr>
            <p:ph idx="1"/>
          </p:nvPr>
        </p:nvSpPr>
        <p:spPr/>
        <p:txBody>
          <a:bodyPr>
            <a:normAutofit/>
          </a:bodyPr>
          <a:lstStyle/>
          <a:p>
            <a:pPr marL="36900" indent="0" algn="just">
              <a:buNone/>
            </a:pPr>
            <a:r>
              <a:rPr lang="el-GR" dirty="0"/>
              <a:t>Όλες οι προτάσεις της αριθμητικής</a:t>
            </a:r>
          </a:p>
          <a:p>
            <a:pPr marL="36900" indent="0" algn="just">
              <a:buNone/>
            </a:pPr>
            <a:endParaRPr lang="el-GR" dirty="0"/>
          </a:p>
          <a:p>
            <a:pPr marL="36900" indent="0" algn="just">
              <a:buNone/>
            </a:pPr>
            <a:r>
              <a:rPr lang="el-GR" dirty="0"/>
              <a:t>Οι θεμελιώδεις προτάσεις της γεωμετρίας </a:t>
            </a:r>
          </a:p>
          <a:p>
            <a:pPr marL="36900" indent="0" algn="just">
              <a:buNone/>
            </a:pPr>
            <a:endParaRPr lang="el-GR" dirty="0"/>
          </a:p>
          <a:p>
            <a:pPr marL="36900" indent="0" algn="just">
              <a:buNone/>
            </a:pPr>
            <a:r>
              <a:rPr lang="el-GR" dirty="0"/>
              <a:t>Είναι συνθετικές </a:t>
            </a:r>
            <a:r>
              <a:rPr lang="en-US" dirty="0"/>
              <a:t>a priori</a:t>
            </a:r>
            <a:endParaRPr lang="el-GR" dirty="0"/>
          </a:p>
          <a:p>
            <a:pPr marL="36900" indent="0" algn="just">
              <a:buNone/>
            </a:pPr>
            <a:endParaRPr lang="el-GR" dirty="0"/>
          </a:p>
          <a:p>
            <a:pPr marL="36900" indent="0" algn="just">
              <a:buNone/>
            </a:pPr>
            <a:endParaRPr lang="el-GR" dirty="0"/>
          </a:p>
          <a:p>
            <a:pPr marL="36900" indent="0" algn="just">
              <a:buNone/>
            </a:pPr>
            <a:endParaRPr lang="en-GB" dirty="0"/>
          </a:p>
        </p:txBody>
      </p:sp>
    </p:spTree>
    <p:extLst>
      <p:ext uri="{BB962C8B-B14F-4D97-AF65-F5344CB8AC3E}">
        <p14:creationId xmlns:p14="http://schemas.microsoft.com/office/powerpoint/2010/main" val="2014625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7E8C7-3586-49B9-AE9F-2C5782DFD217}"/>
              </a:ext>
            </a:extLst>
          </p:cNvPr>
          <p:cNvSpPr>
            <a:spLocks noGrp="1"/>
          </p:cNvSpPr>
          <p:nvPr>
            <p:ph type="title"/>
          </p:nvPr>
        </p:nvSpPr>
        <p:spPr/>
        <p:txBody>
          <a:bodyPr/>
          <a:lstStyle/>
          <a:p>
            <a:r>
              <a:rPr lang="el-GR" dirty="0"/>
              <a:t>Αριθμητική</a:t>
            </a:r>
            <a:endParaRPr lang="en-GB" dirty="0"/>
          </a:p>
        </p:txBody>
      </p:sp>
      <p:pic>
        <p:nvPicPr>
          <p:cNvPr id="5" name="Content Placeholder 4">
            <a:extLst>
              <a:ext uri="{FF2B5EF4-FFF2-40B4-BE49-F238E27FC236}">
                <a16:creationId xmlns:a16="http://schemas.microsoft.com/office/drawing/2014/main" id="{E3AC5D28-E5AC-4B53-87CE-23D7250E69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391478"/>
            <a:ext cx="12101885" cy="5216056"/>
          </a:xfrm>
        </p:spPr>
      </p:pic>
    </p:spTree>
    <p:extLst>
      <p:ext uri="{BB962C8B-B14F-4D97-AF65-F5344CB8AC3E}">
        <p14:creationId xmlns:p14="http://schemas.microsoft.com/office/powerpoint/2010/main" val="57400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B32F-D695-4C67-8967-D366BEDD7540}"/>
              </a:ext>
            </a:extLst>
          </p:cNvPr>
          <p:cNvSpPr>
            <a:spLocks noGrp="1"/>
          </p:cNvSpPr>
          <p:nvPr>
            <p:ph type="title"/>
          </p:nvPr>
        </p:nvSpPr>
        <p:spPr>
          <a:xfrm>
            <a:off x="838200" y="365126"/>
            <a:ext cx="10515600" cy="692398"/>
          </a:xfrm>
        </p:spPr>
        <p:txBody>
          <a:bodyPr>
            <a:normAutofit fontScale="90000"/>
          </a:bodyPr>
          <a:lstStyle/>
          <a:p>
            <a:r>
              <a:rPr lang="el-GR" dirty="0"/>
              <a:t>…</a:t>
            </a:r>
            <a:endParaRPr lang="en-GB" dirty="0"/>
          </a:p>
        </p:txBody>
      </p:sp>
      <p:pic>
        <p:nvPicPr>
          <p:cNvPr id="5" name="Content Placeholder 4">
            <a:extLst>
              <a:ext uri="{FF2B5EF4-FFF2-40B4-BE49-F238E27FC236}">
                <a16:creationId xmlns:a16="http://schemas.microsoft.com/office/drawing/2014/main" id="{04EC9E0B-7729-4942-817E-8801ECF2DA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5273" y="795130"/>
            <a:ext cx="11616856" cy="6062869"/>
          </a:xfrm>
        </p:spPr>
      </p:pic>
    </p:spTree>
    <p:extLst>
      <p:ext uri="{BB962C8B-B14F-4D97-AF65-F5344CB8AC3E}">
        <p14:creationId xmlns:p14="http://schemas.microsoft.com/office/powerpoint/2010/main" val="4012444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2282F-5B00-420A-A254-127A37F65562}"/>
              </a:ext>
            </a:extLst>
          </p:cNvPr>
          <p:cNvSpPr>
            <a:spLocks noGrp="1"/>
          </p:cNvSpPr>
          <p:nvPr>
            <p:ph type="title"/>
          </p:nvPr>
        </p:nvSpPr>
        <p:spPr/>
        <p:txBody>
          <a:bodyPr/>
          <a:lstStyle/>
          <a:p>
            <a:r>
              <a:rPr lang="el-GR" dirty="0"/>
              <a:t>Γεωμετρία</a:t>
            </a:r>
            <a:endParaRPr lang="en-GB" dirty="0"/>
          </a:p>
        </p:txBody>
      </p:sp>
      <p:sp>
        <p:nvSpPr>
          <p:cNvPr id="3" name="Content Placeholder 2">
            <a:extLst>
              <a:ext uri="{FF2B5EF4-FFF2-40B4-BE49-F238E27FC236}">
                <a16:creationId xmlns:a16="http://schemas.microsoft.com/office/drawing/2014/main" id="{6205A845-1BB9-4FCB-9955-F72BE77EA769}"/>
              </a:ext>
            </a:extLst>
          </p:cNvPr>
          <p:cNvSpPr>
            <a:spLocks noGrp="1"/>
          </p:cNvSpPr>
          <p:nvPr>
            <p:ph idx="1"/>
          </p:nvPr>
        </p:nvSpPr>
        <p:spPr/>
        <p:txBody>
          <a:bodyPr/>
          <a:lstStyle/>
          <a:p>
            <a:r>
              <a:rPr lang="el-GR" dirty="0"/>
              <a:t>[κ]</a:t>
            </a:r>
            <a:r>
              <a:rPr lang="el-GR" dirty="0" err="1"/>
              <a:t>ατά</a:t>
            </a:r>
            <a:r>
              <a:rPr lang="el-GR" dirty="0"/>
              <a:t> τον ίδιο λόγο, δεν είναι αναλυτική και οποιαδήποτε θεμελιώδης αρχή της Γεωμετρίας· ότι η ευθεία γραμμή μεταξύ δύο σημείων είναι η πιο σύντομη, αυτό είναι μια συνθετική πρόταση. Και τούτο γιατί η έννοια της «ευθείας» δεν περιέχει τίποτε σχετικό με μέγεθος παρά μόνο με ποιότητα. Άρα η έννοια του πιο σύντομου αποτελεί σαφώς προσθήκη και δεν μπορεί να αντληθεί με καμία ανάλυση από την έννοια της ευθείας γραμμής. Εδώ λοιπόν πρέπει να καταφύγει κανείς στη βοήθεια της εποπτείας, μόνο χάρη της οποίας είναι δυνατή η σύνθεση. (ΚΚΛ, Β16) </a:t>
            </a:r>
          </a:p>
          <a:p>
            <a:endParaRPr lang="en-GB" dirty="0"/>
          </a:p>
        </p:txBody>
      </p:sp>
    </p:spTree>
    <p:extLst>
      <p:ext uri="{BB962C8B-B14F-4D97-AF65-F5344CB8AC3E}">
        <p14:creationId xmlns:p14="http://schemas.microsoft.com/office/powerpoint/2010/main" val="2442919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0C097-201B-4165-A122-228FB9642BC5}"/>
              </a:ext>
            </a:extLst>
          </p:cNvPr>
          <p:cNvSpPr>
            <a:spLocks noGrp="1"/>
          </p:cNvSpPr>
          <p:nvPr>
            <p:ph type="ctrTitle"/>
          </p:nvPr>
        </p:nvSpPr>
        <p:spPr/>
        <p:txBody>
          <a:bodyPr/>
          <a:lstStyle/>
          <a:p>
            <a:r>
              <a:rPr lang="el-GR" dirty="0"/>
              <a:t>Η Καντιανή Σύνθεση </a:t>
            </a:r>
            <a:endParaRPr lang="en-GB" dirty="0"/>
          </a:p>
        </p:txBody>
      </p:sp>
      <p:sp>
        <p:nvSpPr>
          <p:cNvPr id="3" name="Subtitle 2">
            <a:extLst>
              <a:ext uri="{FF2B5EF4-FFF2-40B4-BE49-F238E27FC236}">
                <a16:creationId xmlns:a16="http://schemas.microsoft.com/office/drawing/2014/main" id="{AF8F21C5-9C0B-4AFB-8E5A-66D4C08D2996}"/>
              </a:ext>
            </a:extLst>
          </p:cNvPr>
          <p:cNvSpPr>
            <a:spLocks noGrp="1"/>
          </p:cNvSpPr>
          <p:nvPr>
            <p:ph type="subTitle" idx="1"/>
          </p:nvPr>
        </p:nvSpPr>
        <p:spPr/>
        <p:txBody>
          <a:bodyPr/>
          <a:lstStyle/>
          <a:p>
            <a:r>
              <a:rPr lang="el-GR" dirty="0"/>
              <a:t>Υπερβατολογικός Ιδεαλισμός</a:t>
            </a:r>
            <a:endParaRPr lang="en-GB" dirty="0"/>
          </a:p>
        </p:txBody>
      </p:sp>
    </p:spTree>
    <p:extLst>
      <p:ext uri="{BB962C8B-B14F-4D97-AF65-F5344CB8AC3E}">
        <p14:creationId xmlns:p14="http://schemas.microsoft.com/office/powerpoint/2010/main" val="1868185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93F1-1341-4D29-BC17-C39FB8105AC4}"/>
              </a:ext>
            </a:extLst>
          </p:cNvPr>
          <p:cNvSpPr>
            <a:spLocks noGrp="1"/>
          </p:cNvSpPr>
          <p:nvPr>
            <p:ph type="title"/>
          </p:nvPr>
        </p:nvSpPr>
        <p:spPr/>
        <p:txBody>
          <a:bodyPr/>
          <a:lstStyle/>
          <a:p>
            <a:r>
              <a:rPr lang="el-GR" dirty="0"/>
              <a:t>Φυσική</a:t>
            </a:r>
            <a:endParaRPr lang="en-GB" dirty="0"/>
          </a:p>
        </p:txBody>
      </p:sp>
      <p:pic>
        <p:nvPicPr>
          <p:cNvPr id="5" name="Content Placeholder 4">
            <a:extLst>
              <a:ext uri="{FF2B5EF4-FFF2-40B4-BE49-F238E27FC236}">
                <a16:creationId xmlns:a16="http://schemas.microsoft.com/office/drawing/2014/main" id="{5F7F063B-FD0C-40DE-A562-6FE6581132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444" y="1303338"/>
            <a:ext cx="11611555" cy="5272391"/>
          </a:xfrm>
        </p:spPr>
      </p:pic>
    </p:spTree>
    <p:extLst>
      <p:ext uri="{BB962C8B-B14F-4D97-AF65-F5344CB8AC3E}">
        <p14:creationId xmlns:p14="http://schemas.microsoft.com/office/powerpoint/2010/main" val="634311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3C3D-259C-4DD2-A880-48101C798F18}"/>
              </a:ext>
            </a:extLst>
          </p:cNvPr>
          <p:cNvSpPr>
            <a:spLocks noGrp="1"/>
          </p:cNvSpPr>
          <p:nvPr>
            <p:ph type="title"/>
          </p:nvPr>
        </p:nvSpPr>
        <p:spPr/>
        <p:txBody>
          <a:bodyPr/>
          <a:lstStyle/>
          <a:p>
            <a:r>
              <a:rPr lang="el-GR" dirty="0"/>
              <a:t>Μεταφυσική</a:t>
            </a:r>
            <a:endParaRPr lang="en-GB" dirty="0"/>
          </a:p>
        </p:txBody>
      </p:sp>
      <p:sp>
        <p:nvSpPr>
          <p:cNvPr id="3" name="Content Placeholder 2">
            <a:extLst>
              <a:ext uri="{FF2B5EF4-FFF2-40B4-BE49-F238E27FC236}">
                <a16:creationId xmlns:a16="http://schemas.microsoft.com/office/drawing/2014/main" id="{94C608BC-37C6-46B2-9E4F-D1ED13FCE66C}"/>
              </a:ext>
            </a:extLst>
          </p:cNvPr>
          <p:cNvSpPr>
            <a:spLocks noGrp="1"/>
          </p:cNvSpPr>
          <p:nvPr>
            <p:ph idx="1"/>
          </p:nvPr>
        </p:nvSpPr>
        <p:spPr/>
        <p:txBody>
          <a:bodyPr>
            <a:normAutofit lnSpcReduction="10000"/>
          </a:bodyPr>
          <a:lstStyle/>
          <a:p>
            <a:r>
              <a:rPr lang="el-GR" dirty="0"/>
              <a:t>Το μόνο που μπορούμε να γνωρίζουμε θετικά είναι το όριο της δυνατής εμπειρίας γιατί αυτό ανήκει τόσο σ' εκείνο που βρίσκεται μέσα του όσο και σ' αυτό τον κενό χώρο του πράγματος </a:t>
            </a:r>
            <a:r>
              <a:rPr lang="el-GR" dirty="0" err="1"/>
              <a:t>καθεαυτό</a:t>
            </a:r>
            <a:r>
              <a:rPr lang="el-GR" dirty="0"/>
              <a:t>. </a:t>
            </a:r>
          </a:p>
          <a:p>
            <a:endParaRPr lang="el-GR" dirty="0"/>
          </a:p>
          <a:p>
            <a:r>
              <a:rPr lang="el-GR" dirty="0"/>
              <a:t>«Ο περιορισμός του εμπειρικού πεδίου από κάτι που είναι κατά τ' άλλα άγνωστο, είναι μια γνώση, που έτσι ιδωμένη παραμένει στην κατοχή του λόγου. χάρη σ' αυτή τη γνώση ο λόγος δεν κλείνεται μέσα στον αισθητό κόσμο, ούτε όμως και περιπλανιέται έξω από αυτόν, αλλά καθώς ταιριάζει σε μια γνώση ορίων, ο λόγος περιορίζεται μόνο στη σχέση όσων βρίσκονται έξω από το όριο προς όσα περιέχονται μέσα του» (ΚΚΛ)</a:t>
            </a:r>
            <a:endParaRPr lang="en-GB" dirty="0"/>
          </a:p>
          <a:p>
            <a:endParaRPr lang="en-GB" dirty="0"/>
          </a:p>
        </p:txBody>
      </p:sp>
    </p:spTree>
    <p:extLst>
      <p:ext uri="{BB962C8B-B14F-4D97-AF65-F5344CB8AC3E}">
        <p14:creationId xmlns:p14="http://schemas.microsoft.com/office/powerpoint/2010/main" val="3073131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BA64D-35AB-4323-89AA-5C967B2AB694}"/>
              </a:ext>
            </a:extLst>
          </p:cNvPr>
          <p:cNvSpPr>
            <a:spLocks noGrp="1"/>
          </p:cNvSpPr>
          <p:nvPr>
            <p:ph type="title"/>
          </p:nvPr>
        </p:nvSpPr>
        <p:spPr/>
        <p:txBody>
          <a:bodyPr/>
          <a:lstStyle/>
          <a:p>
            <a:r>
              <a:rPr lang="el-GR" dirty="0"/>
              <a:t>Β18: Στη μεταφυσική όσο κι αν τη θεωρήσει… </a:t>
            </a:r>
            <a:br>
              <a:rPr lang="en-GB" dirty="0"/>
            </a:br>
            <a:endParaRPr lang="en-GB" dirty="0"/>
          </a:p>
        </p:txBody>
      </p:sp>
      <p:pic>
        <p:nvPicPr>
          <p:cNvPr id="5" name="Content Placeholder 4">
            <a:extLst>
              <a:ext uri="{FF2B5EF4-FFF2-40B4-BE49-F238E27FC236}">
                <a16:creationId xmlns:a16="http://schemas.microsoft.com/office/drawing/2014/main" id="{C5874EA7-D22A-4E7B-A3F6-0330478C35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36" y="1833812"/>
            <a:ext cx="11394220" cy="5167311"/>
          </a:xfrm>
        </p:spPr>
      </p:pic>
    </p:spTree>
    <p:extLst>
      <p:ext uri="{BB962C8B-B14F-4D97-AF65-F5344CB8AC3E}">
        <p14:creationId xmlns:p14="http://schemas.microsoft.com/office/powerpoint/2010/main" val="2047377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A4819-18F7-407F-A729-40EBD1224F8F}"/>
              </a:ext>
            </a:extLst>
          </p:cNvPr>
          <p:cNvSpPr>
            <a:spLocks noGrp="1"/>
          </p:cNvSpPr>
          <p:nvPr>
            <p:ph type="title"/>
          </p:nvPr>
        </p:nvSpPr>
        <p:spPr/>
        <p:txBody>
          <a:bodyPr/>
          <a:lstStyle/>
          <a:p>
            <a:r>
              <a:rPr lang="el-GR" dirty="0"/>
              <a:t>Η αρχιτεκτονική του καθαρού λόγου</a:t>
            </a:r>
            <a:endParaRPr lang="en-GB" dirty="0"/>
          </a:p>
        </p:txBody>
      </p:sp>
      <p:sp>
        <p:nvSpPr>
          <p:cNvPr id="3" name="Content Placeholder 2">
            <a:extLst>
              <a:ext uri="{FF2B5EF4-FFF2-40B4-BE49-F238E27FC236}">
                <a16:creationId xmlns:a16="http://schemas.microsoft.com/office/drawing/2014/main" id="{88973BB9-202B-483A-B5B8-B5D1FDD52F25}"/>
              </a:ext>
            </a:extLst>
          </p:cNvPr>
          <p:cNvSpPr>
            <a:spLocks noGrp="1"/>
          </p:cNvSpPr>
          <p:nvPr>
            <p:ph idx="1"/>
          </p:nvPr>
        </p:nvSpPr>
        <p:spPr/>
        <p:txBody>
          <a:bodyPr/>
          <a:lstStyle/>
          <a:p>
            <a:endParaRPr lang="el-GR" dirty="0"/>
          </a:p>
          <a:p>
            <a:endParaRPr lang="el-GR" dirty="0"/>
          </a:p>
          <a:p>
            <a:endParaRPr lang="el-GR" dirty="0"/>
          </a:p>
          <a:p>
            <a:r>
              <a:rPr lang="el-GR" dirty="0"/>
              <a:t>Διαφορές στα είδη γνώσης:</a:t>
            </a:r>
            <a:endParaRPr lang="en-GB" dirty="0"/>
          </a:p>
        </p:txBody>
      </p:sp>
    </p:spTree>
    <p:extLst>
      <p:ext uri="{BB962C8B-B14F-4D97-AF65-F5344CB8AC3E}">
        <p14:creationId xmlns:p14="http://schemas.microsoft.com/office/powerpoint/2010/main" val="925430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_Ιμμάνουελ_Καντ]_Κρ(bookos-z1.org).pdf - Adobe Acrobat Pro">
            <a:extLst>
              <a:ext uri="{FF2B5EF4-FFF2-40B4-BE49-F238E27FC236}">
                <a16:creationId xmlns:a16="http://schemas.microsoft.com/office/drawing/2014/main" id="{CA930726-28E9-4445-A227-E893AF2EAABC}"/>
              </a:ext>
            </a:extLst>
          </p:cNvPr>
          <p:cNvPicPr>
            <a:picLocks noChangeAspect="1"/>
          </p:cNvPicPr>
          <p:nvPr/>
        </p:nvPicPr>
        <p:blipFill rotWithShape="1">
          <a:blip r:embed="rId2">
            <a:extLst>
              <a:ext uri="{28A0092B-C50C-407E-A947-70E740481C1C}">
                <a14:useLocalDpi xmlns:a14="http://schemas.microsoft.com/office/drawing/2010/main" val="0"/>
              </a:ext>
            </a:extLst>
          </a:blip>
          <a:srcRect r="4000"/>
          <a:stretch/>
        </p:blipFill>
        <p:spPr>
          <a:xfrm>
            <a:off x="20" y="10"/>
            <a:ext cx="12191980" cy="6857990"/>
          </a:xfrm>
          <a:prstGeom prst="rect">
            <a:avLst/>
          </a:prstGeom>
        </p:spPr>
      </p:pic>
    </p:spTree>
    <p:extLst>
      <p:ext uri="{BB962C8B-B14F-4D97-AF65-F5344CB8AC3E}">
        <p14:creationId xmlns:p14="http://schemas.microsoft.com/office/powerpoint/2010/main" val="3038730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_Ιμμάνουελ_Καντ]_Κρ(bookos-z1.org).pdf - Adobe Acrobat Pro">
            <a:extLst>
              <a:ext uri="{FF2B5EF4-FFF2-40B4-BE49-F238E27FC236}">
                <a16:creationId xmlns:a16="http://schemas.microsoft.com/office/drawing/2014/main" id="{CA5B7ED5-B73A-4C0E-A18B-223350479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04"/>
            <a:ext cx="12192000" cy="6592991"/>
          </a:xfrm>
          <a:prstGeom prst="rect">
            <a:avLst/>
          </a:prstGeom>
        </p:spPr>
      </p:pic>
    </p:spTree>
    <p:extLst>
      <p:ext uri="{BB962C8B-B14F-4D97-AF65-F5344CB8AC3E}">
        <p14:creationId xmlns:p14="http://schemas.microsoft.com/office/powerpoint/2010/main" val="3590572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6BA1E-99D1-41BD-90E0-6CD71BF14F39}"/>
              </a:ext>
            </a:extLst>
          </p:cNvPr>
          <p:cNvSpPr>
            <a:spLocks noGrp="1"/>
          </p:cNvSpPr>
          <p:nvPr>
            <p:ph type="title"/>
          </p:nvPr>
        </p:nvSpPr>
        <p:spPr>
          <a:xfrm>
            <a:off x="633743" y="965201"/>
            <a:ext cx="3413156" cy="4562472"/>
          </a:xfrm>
        </p:spPr>
        <p:txBody>
          <a:bodyPr anchor="t">
            <a:normAutofit/>
          </a:bodyPr>
          <a:lstStyle/>
          <a:p>
            <a:pPr algn="l"/>
            <a:r>
              <a:rPr lang="el-GR" sz="3600"/>
              <a:t>Οι Δυνάμεις της Γνωσεις</a:t>
            </a:r>
            <a:endParaRPr lang="en-GB" sz="3600"/>
          </a:p>
        </p:txBody>
      </p:sp>
      <p:sp>
        <p:nvSpPr>
          <p:cNvPr id="3" name="Content Placeholder 2">
            <a:extLst>
              <a:ext uri="{FF2B5EF4-FFF2-40B4-BE49-F238E27FC236}">
                <a16:creationId xmlns:a16="http://schemas.microsoft.com/office/drawing/2014/main" id="{D8FD9D29-3348-4281-A916-AEA8CC8D9B52}"/>
              </a:ext>
            </a:extLst>
          </p:cNvPr>
          <p:cNvSpPr>
            <a:spLocks noGrp="1"/>
          </p:cNvSpPr>
          <p:nvPr>
            <p:ph idx="1"/>
          </p:nvPr>
        </p:nvSpPr>
        <p:spPr>
          <a:xfrm>
            <a:off x="4639056" y="807732"/>
            <a:ext cx="6744718" cy="5242538"/>
          </a:xfrm>
        </p:spPr>
        <p:txBody>
          <a:bodyPr>
            <a:normAutofit lnSpcReduction="10000"/>
          </a:bodyPr>
          <a:lstStyle/>
          <a:p>
            <a:r>
              <a:rPr lang="el-GR" dirty="0"/>
              <a:t>Αισθητικότητα (εποπτείες)</a:t>
            </a:r>
          </a:p>
          <a:p>
            <a:pPr marL="36900" indent="0">
              <a:buNone/>
            </a:pPr>
            <a:endParaRPr lang="el-GR" dirty="0"/>
          </a:p>
          <a:p>
            <a:r>
              <a:rPr lang="el-GR" dirty="0"/>
              <a:t>Νόηση (έννοιες) – </a:t>
            </a:r>
            <a:r>
              <a:rPr lang="el-GR" dirty="0" err="1"/>
              <a:t>Συγκροτητικές</a:t>
            </a:r>
            <a:endParaRPr lang="el-GR" dirty="0"/>
          </a:p>
          <a:p>
            <a:pPr marL="36900" indent="0">
              <a:buNone/>
            </a:pPr>
            <a:endParaRPr lang="el-GR" dirty="0"/>
          </a:p>
          <a:p>
            <a:r>
              <a:rPr lang="el-GR" dirty="0"/>
              <a:t>Φαντασία, σχηματοποίηση, </a:t>
            </a:r>
            <a:r>
              <a:rPr lang="el-GR" dirty="0" err="1"/>
              <a:t>υπερβατολογικό</a:t>
            </a:r>
            <a:r>
              <a:rPr lang="el-GR" dirty="0"/>
              <a:t> σχήμα</a:t>
            </a:r>
          </a:p>
          <a:p>
            <a:pPr marL="36900" indent="0">
              <a:buNone/>
            </a:pPr>
            <a:endParaRPr lang="el-GR" dirty="0"/>
          </a:p>
          <a:p>
            <a:r>
              <a:rPr lang="el-GR" dirty="0"/>
              <a:t>Λόγος (ιδέες) – Ρυθμιστικές</a:t>
            </a:r>
          </a:p>
          <a:p>
            <a:pPr marL="36900" indent="0">
              <a:buNone/>
            </a:pPr>
            <a:endParaRPr lang="el-GR" dirty="0"/>
          </a:p>
          <a:p>
            <a:r>
              <a:rPr lang="el-GR" dirty="0"/>
              <a:t>Κριτική δύναμη- δύναμη υπαγωγής </a:t>
            </a:r>
            <a:r>
              <a:rPr lang="el-GR"/>
              <a:t>σε κανόνες </a:t>
            </a:r>
            <a:endParaRPr lang="el-GR" dirty="0"/>
          </a:p>
        </p:txBody>
      </p:sp>
    </p:spTree>
    <p:extLst>
      <p:ext uri="{BB962C8B-B14F-4D97-AF65-F5344CB8AC3E}">
        <p14:creationId xmlns:p14="http://schemas.microsoft.com/office/powerpoint/2010/main" val="3174712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31C9A-C3CE-4F45-A9E8-6D0F15B0030C}"/>
              </a:ext>
            </a:extLst>
          </p:cNvPr>
          <p:cNvSpPr>
            <a:spLocks noGrp="1"/>
          </p:cNvSpPr>
          <p:nvPr>
            <p:ph type="title"/>
          </p:nvPr>
        </p:nvSpPr>
        <p:spPr/>
        <p:txBody>
          <a:bodyPr>
            <a:normAutofit fontScale="90000"/>
          </a:bodyPr>
          <a:lstStyle/>
          <a:p>
            <a:pPr algn="ctr"/>
            <a:br>
              <a:rPr lang="el-GR" dirty="0"/>
            </a:br>
            <a:br>
              <a:rPr lang="el-GR" dirty="0"/>
            </a:br>
            <a:r>
              <a:rPr lang="el-GR" sz="5300" b="1" dirty="0"/>
              <a:t>Υπερβατολογικός ιδεαλισμός</a:t>
            </a:r>
            <a:br>
              <a:rPr lang="el-GR" sz="5300" b="1" dirty="0"/>
            </a:br>
            <a:br>
              <a:rPr lang="en-GB" dirty="0"/>
            </a:br>
            <a:endParaRPr lang="en-US" dirty="0"/>
          </a:p>
        </p:txBody>
      </p:sp>
      <p:sp>
        <p:nvSpPr>
          <p:cNvPr id="3" name="Content Placeholder 2">
            <a:extLst>
              <a:ext uri="{FF2B5EF4-FFF2-40B4-BE49-F238E27FC236}">
                <a16:creationId xmlns:a16="http://schemas.microsoft.com/office/drawing/2014/main" id="{CF9F7ABE-0019-4F5B-9629-5F79653E3BCB}"/>
              </a:ext>
            </a:extLst>
          </p:cNvPr>
          <p:cNvSpPr>
            <a:spLocks noGrp="1"/>
          </p:cNvSpPr>
          <p:nvPr>
            <p:ph idx="1"/>
          </p:nvPr>
        </p:nvSpPr>
        <p:spPr/>
        <p:txBody>
          <a:bodyPr/>
          <a:lstStyle/>
          <a:p>
            <a:endParaRPr lang="el-GR" dirty="0"/>
          </a:p>
          <a:p>
            <a:endParaRPr lang="el-GR" dirty="0"/>
          </a:p>
          <a:p>
            <a:r>
              <a:rPr lang="el-GR" dirty="0"/>
              <a:t>Διάκριση μεταξύ φαινομένων </a:t>
            </a:r>
          </a:p>
          <a:p>
            <a:pPr marL="0" indent="0">
              <a:buNone/>
            </a:pPr>
            <a:r>
              <a:rPr lang="el-GR" dirty="0"/>
              <a:t>			και </a:t>
            </a:r>
          </a:p>
          <a:p>
            <a:pPr marL="0" indent="0">
              <a:buNone/>
            </a:pPr>
            <a:r>
              <a:rPr lang="el-GR" dirty="0"/>
              <a:t>			πραγμάτων </a:t>
            </a:r>
            <a:r>
              <a:rPr lang="el-GR" dirty="0" err="1"/>
              <a:t>καθεαυτά</a:t>
            </a:r>
            <a:r>
              <a:rPr lang="el-GR" dirty="0"/>
              <a:t> ή </a:t>
            </a:r>
            <a:r>
              <a:rPr lang="el-GR" dirty="0" err="1"/>
              <a:t>νοουμένων</a:t>
            </a:r>
            <a:endParaRPr lang="en-US" dirty="0"/>
          </a:p>
        </p:txBody>
      </p:sp>
    </p:spTree>
    <p:extLst>
      <p:ext uri="{BB962C8B-B14F-4D97-AF65-F5344CB8AC3E}">
        <p14:creationId xmlns:p14="http://schemas.microsoft.com/office/powerpoint/2010/main" val="1311916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FA238-05F8-4C12-9355-F5BC5082BDC3}"/>
              </a:ext>
            </a:extLst>
          </p:cNvPr>
          <p:cNvSpPr>
            <a:spLocks noGrp="1"/>
          </p:cNvSpPr>
          <p:nvPr>
            <p:ph type="title"/>
          </p:nvPr>
        </p:nvSpPr>
        <p:spPr/>
        <p:txBody>
          <a:bodyPr/>
          <a:lstStyle/>
          <a:p>
            <a:r>
              <a:rPr lang="el-GR" dirty="0"/>
              <a:t>Αισθητικότητα</a:t>
            </a:r>
            <a:endParaRPr lang="en-GB" dirty="0"/>
          </a:p>
        </p:txBody>
      </p:sp>
      <p:sp>
        <p:nvSpPr>
          <p:cNvPr id="3" name="Content Placeholder 2">
            <a:extLst>
              <a:ext uri="{FF2B5EF4-FFF2-40B4-BE49-F238E27FC236}">
                <a16:creationId xmlns:a16="http://schemas.microsoft.com/office/drawing/2014/main" id="{B98DC085-8F3C-4341-BDA0-5418BB88DE5B}"/>
              </a:ext>
            </a:extLst>
          </p:cNvPr>
          <p:cNvSpPr>
            <a:spLocks noGrp="1"/>
          </p:cNvSpPr>
          <p:nvPr>
            <p:ph idx="1"/>
          </p:nvPr>
        </p:nvSpPr>
        <p:spPr/>
        <p:txBody>
          <a:bodyPr/>
          <a:lstStyle/>
          <a:p>
            <a:r>
              <a:rPr lang="el-GR" dirty="0"/>
              <a:t>Μορφικές Εποπτείες</a:t>
            </a:r>
          </a:p>
          <a:p>
            <a:endParaRPr lang="el-GR" dirty="0"/>
          </a:p>
          <a:p>
            <a:pPr marL="36900" indent="0">
              <a:buNone/>
            </a:pPr>
            <a:r>
              <a:rPr lang="el-GR" dirty="0"/>
              <a:t>Χώρος</a:t>
            </a:r>
          </a:p>
          <a:p>
            <a:pPr marL="36900" indent="0">
              <a:buNone/>
            </a:pPr>
            <a:r>
              <a:rPr lang="el-GR" dirty="0"/>
              <a:t>Χρόνος</a:t>
            </a:r>
            <a:endParaRPr lang="en-GB" dirty="0"/>
          </a:p>
        </p:txBody>
      </p:sp>
    </p:spTree>
    <p:extLst>
      <p:ext uri="{BB962C8B-B14F-4D97-AF65-F5344CB8AC3E}">
        <p14:creationId xmlns:p14="http://schemas.microsoft.com/office/powerpoint/2010/main" val="430362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FAAAB-A602-41BD-80B5-FBC6DD82BBD0}"/>
              </a:ext>
            </a:extLst>
          </p:cNvPr>
          <p:cNvSpPr>
            <a:spLocks noGrp="1"/>
          </p:cNvSpPr>
          <p:nvPr>
            <p:ph type="title"/>
          </p:nvPr>
        </p:nvSpPr>
        <p:spPr/>
        <p:txBody>
          <a:bodyPr/>
          <a:lstStyle/>
          <a:p>
            <a:r>
              <a:rPr lang="el-GR" dirty="0"/>
              <a:t>Νόηση</a:t>
            </a:r>
            <a:endParaRPr lang="en-GB" dirty="0"/>
          </a:p>
        </p:txBody>
      </p:sp>
      <p:pic>
        <p:nvPicPr>
          <p:cNvPr id="9" name="Content Placeholder 8" descr="Παγωνδιώτης_Η Καντιανή_Θεώρηση.pdf - Adobe Acrobat Pro">
            <a:extLst>
              <a:ext uri="{FF2B5EF4-FFF2-40B4-BE49-F238E27FC236}">
                <a16:creationId xmlns:a16="http://schemas.microsoft.com/office/drawing/2014/main" id="{0DB0CA5A-122F-47AC-B0C3-D6E092A39B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6773" y="1829725"/>
            <a:ext cx="8046653" cy="4351338"/>
          </a:xfrm>
        </p:spPr>
      </p:pic>
    </p:spTree>
    <p:extLst>
      <p:ext uri="{BB962C8B-B14F-4D97-AF65-F5344CB8AC3E}">
        <p14:creationId xmlns:p14="http://schemas.microsoft.com/office/powerpoint/2010/main" val="1960874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8DECF-5DD4-4370-B9BC-EE72BD0695AC}"/>
              </a:ext>
            </a:extLst>
          </p:cNvPr>
          <p:cNvSpPr>
            <a:spLocks noGrp="1"/>
          </p:cNvSpPr>
          <p:nvPr>
            <p:ph type="title"/>
          </p:nvPr>
        </p:nvSpPr>
        <p:spPr/>
        <p:txBody>
          <a:bodyPr/>
          <a:lstStyle/>
          <a:p>
            <a:r>
              <a:rPr lang="el-GR" dirty="0"/>
              <a:t>Καντιανή γνωσιολογία</a:t>
            </a:r>
            <a:endParaRPr lang="en-GB" dirty="0"/>
          </a:p>
        </p:txBody>
      </p:sp>
      <p:sp>
        <p:nvSpPr>
          <p:cNvPr id="3" name="Content Placeholder 2">
            <a:extLst>
              <a:ext uri="{FF2B5EF4-FFF2-40B4-BE49-F238E27FC236}">
                <a16:creationId xmlns:a16="http://schemas.microsoft.com/office/drawing/2014/main" id="{34CEE03F-33D7-410A-8BCD-BF4CDD5D0140}"/>
              </a:ext>
            </a:extLst>
          </p:cNvPr>
          <p:cNvSpPr>
            <a:spLocks noGrp="1"/>
          </p:cNvSpPr>
          <p:nvPr>
            <p:ph idx="1"/>
          </p:nvPr>
        </p:nvSpPr>
        <p:spPr/>
        <p:txBody>
          <a:bodyPr>
            <a:normAutofit/>
          </a:bodyPr>
          <a:lstStyle/>
          <a:p>
            <a:r>
              <a:rPr lang="el-GR" dirty="0" err="1"/>
              <a:t>Κονστρουκτιβιστική</a:t>
            </a:r>
            <a:r>
              <a:rPr lang="en-US" dirty="0"/>
              <a:t> [</a:t>
            </a:r>
            <a:r>
              <a:rPr lang="el-GR" dirty="0"/>
              <a:t>κατασκευαστική/</a:t>
            </a:r>
            <a:r>
              <a:rPr lang="el-GR" dirty="0" err="1"/>
              <a:t>κατασκευασιοκρατική</a:t>
            </a:r>
            <a:r>
              <a:rPr lang="en-US" dirty="0"/>
              <a:t>] </a:t>
            </a:r>
            <a:r>
              <a:rPr lang="el-GR" dirty="0"/>
              <a:t> αντίληψη για την γνώση</a:t>
            </a:r>
          </a:p>
          <a:p>
            <a:pPr marL="36900" indent="0">
              <a:buNone/>
            </a:pPr>
            <a:endParaRPr lang="el-GR" dirty="0"/>
          </a:p>
          <a:p>
            <a:pPr marL="36900" indent="0">
              <a:buNone/>
            </a:pPr>
            <a:r>
              <a:rPr lang="el-GR" dirty="0"/>
              <a:t>Η Μεταφυσική δεν έχει φτάσει στο σημείο ωριμότητας των Μαθηματικών και της Φυσικής</a:t>
            </a:r>
          </a:p>
          <a:p>
            <a:pPr marL="36900" indent="0">
              <a:buNone/>
            </a:pPr>
            <a:endParaRPr lang="el-GR" dirty="0"/>
          </a:p>
          <a:p>
            <a:pPr marL="36900" indent="0">
              <a:buNone/>
            </a:pPr>
            <a:r>
              <a:rPr lang="el-GR" dirty="0"/>
              <a:t>«</a:t>
            </a:r>
            <a:r>
              <a:rPr lang="el-GR" dirty="0" err="1"/>
              <a:t>δέν</a:t>
            </a:r>
            <a:r>
              <a:rPr lang="el-GR" dirty="0"/>
              <a:t> </a:t>
            </a:r>
            <a:r>
              <a:rPr lang="el-GR" dirty="0" err="1"/>
              <a:t>είχεν</a:t>
            </a:r>
            <a:r>
              <a:rPr lang="el-GR" dirty="0"/>
              <a:t> έως τώρα μια τόσο ευνοϊκή τύχη, ώστε </a:t>
            </a:r>
            <a:r>
              <a:rPr lang="el-GR" dirty="0" err="1"/>
              <a:t>νά</a:t>
            </a:r>
            <a:r>
              <a:rPr lang="el-GR" dirty="0"/>
              <a:t> </a:t>
            </a:r>
            <a:r>
              <a:rPr lang="el-GR" dirty="0" err="1"/>
              <a:t>μπορέση</a:t>
            </a:r>
            <a:r>
              <a:rPr lang="el-GR" dirty="0"/>
              <a:t> </a:t>
            </a:r>
            <a:r>
              <a:rPr lang="el-GR" dirty="0" err="1"/>
              <a:t>νά</a:t>
            </a:r>
            <a:r>
              <a:rPr lang="el-GR" dirty="0"/>
              <a:t> </a:t>
            </a:r>
            <a:r>
              <a:rPr lang="el-GR" dirty="0" err="1"/>
              <a:t>πορευτή</a:t>
            </a:r>
            <a:r>
              <a:rPr lang="el-GR" dirty="0"/>
              <a:t> τον </a:t>
            </a:r>
            <a:r>
              <a:rPr lang="el-GR" dirty="0" err="1"/>
              <a:t>άσφαλή</a:t>
            </a:r>
            <a:r>
              <a:rPr lang="el-GR" dirty="0"/>
              <a:t> δρόμο τής επιστήμης»</a:t>
            </a:r>
          </a:p>
          <a:p>
            <a:pPr marL="36900" indent="0">
              <a:buNone/>
            </a:pPr>
            <a:endParaRPr lang="el-GR" dirty="0"/>
          </a:p>
          <a:p>
            <a:pPr marL="36900" indent="0">
              <a:buNone/>
            </a:pPr>
            <a:endParaRPr lang="el-GR" dirty="0"/>
          </a:p>
          <a:p>
            <a:pPr marL="36900" indent="0">
              <a:buNone/>
            </a:pPr>
            <a:endParaRPr lang="en-GB" dirty="0"/>
          </a:p>
        </p:txBody>
      </p:sp>
    </p:spTree>
    <p:extLst>
      <p:ext uri="{BB962C8B-B14F-4D97-AF65-F5344CB8AC3E}">
        <p14:creationId xmlns:p14="http://schemas.microsoft.com/office/powerpoint/2010/main" val="1835230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B7E7-0692-4F75-8021-66B1D5E29263}"/>
              </a:ext>
            </a:extLst>
          </p:cNvPr>
          <p:cNvSpPr>
            <a:spLocks noGrp="1"/>
          </p:cNvSpPr>
          <p:nvPr>
            <p:ph type="title"/>
          </p:nvPr>
        </p:nvSpPr>
        <p:spPr/>
        <p:txBody>
          <a:bodyPr/>
          <a:lstStyle/>
          <a:p>
            <a:r>
              <a:rPr lang="el-GR" dirty="0"/>
              <a:t>Αντίστοιχες κρίσεις:</a:t>
            </a:r>
            <a:endParaRPr lang="en-GB" dirty="0"/>
          </a:p>
        </p:txBody>
      </p:sp>
      <p:graphicFrame>
        <p:nvGraphicFramePr>
          <p:cNvPr id="4" name="Content Placeholder 3">
            <a:extLst>
              <a:ext uri="{FF2B5EF4-FFF2-40B4-BE49-F238E27FC236}">
                <a16:creationId xmlns:a16="http://schemas.microsoft.com/office/drawing/2014/main" id="{56F3F49A-8FD9-4EBC-A30F-2CF7C1BABB5A}"/>
              </a:ext>
            </a:extLst>
          </p:cNvPr>
          <p:cNvGraphicFramePr>
            <a:graphicFrameLocks noGrp="1"/>
          </p:cNvGraphicFramePr>
          <p:nvPr>
            <p:ph idx="1"/>
            <p:extLst>
              <p:ext uri="{D42A27DB-BD31-4B8C-83A1-F6EECF244321}">
                <p14:modId xmlns:p14="http://schemas.microsoft.com/office/powerpoint/2010/main" val="42482703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7">
            <a:extLst>
              <a:ext uri="{FF2B5EF4-FFF2-40B4-BE49-F238E27FC236}">
                <a16:creationId xmlns:a16="http://schemas.microsoft.com/office/drawing/2014/main" id="{C1B0D242-7189-4F70-861D-9B16E07C1322}"/>
              </a:ext>
            </a:extLst>
          </p:cNvPr>
          <p:cNvGraphicFramePr>
            <a:graphicFrameLocks noGrp="1"/>
          </p:cNvGraphicFramePr>
          <p:nvPr>
            <p:extLst>
              <p:ext uri="{D42A27DB-BD31-4B8C-83A1-F6EECF244321}">
                <p14:modId xmlns:p14="http://schemas.microsoft.com/office/powerpoint/2010/main" val="4019382154"/>
              </p:ext>
            </p:extLst>
          </p:nvPr>
        </p:nvGraphicFramePr>
        <p:xfrm>
          <a:off x="838199" y="2027583"/>
          <a:ext cx="10762754" cy="3633746"/>
        </p:xfrm>
        <a:graphic>
          <a:graphicData uri="http://schemas.openxmlformats.org/drawingml/2006/table">
            <a:tbl>
              <a:tblPr firstRow="1" bandRow="1">
                <a:tableStyleId>{5C22544A-7EE6-4342-B048-85BDC9FD1C3A}</a:tableStyleId>
              </a:tblPr>
              <a:tblGrid>
                <a:gridCol w="5381377">
                  <a:extLst>
                    <a:ext uri="{9D8B030D-6E8A-4147-A177-3AD203B41FA5}">
                      <a16:colId xmlns:a16="http://schemas.microsoft.com/office/drawing/2014/main" val="3840964696"/>
                    </a:ext>
                  </a:extLst>
                </a:gridCol>
                <a:gridCol w="5381377">
                  <a:extLst>
                    <a:ext uri="{9D8B030D-6E8A-4147-A177-3AD203B41FA5}">
                      <a16:colId xmlns:a16="http://schemas.microsoft.com/office/drawing/2014/main" val="3660111586"/>
                    </a:ext>
                  </a:extLst>
                </a:gridCol>
              </a:tblGrid>
              <a:tr h="1836751">
                <a:tc>
                  <a:txBody>
                    <a:bodyPr/>
                    <a:lstStyle/>
                    <a:p>
                      <a:pPr lvl="0"/>
                      <a:r>
                        <a:rPr lang="el-GR" dirty="0"/>
                        <a:t>Ποσοτικές κρίσεις: </a:t>
                      </a:r>
                    </a:p>
                    <a:p>
                      <a:pPr lvl="0"/>
                      <a:endParaRPr lang="el-GR" dirty="0"/>
                    </a:p>
                    <a:p>
                      <a:pPr lvl="0"/>
                      <a:r>
                        <a:rPr lang="el-GR" dirty="0"/>
                        <a:t>-Γενικές/Καθολικές (Όλα τα Α είναι Β)</a:t>
                      </a:r>
                    </a:p>
                    <a:p>
                      <a:pPr lvl="0"/>
                      <a:r>
                        <a:rPr lang="el-GR" dirty="0"/>
                        <a:t>-Μερικές (Μερικά Α είναι Β)</a:t>
                      </a:r>
                    </a:p>
                    <a:p>
                      <a:pPr lvl="0"/>
                      <a:r>
                        <a:rPr lang="el-GR" dirty="0"/>
                        <a:t>-Ατομικές (Το Α είναι Β)</a:t>
                      </a:r>
                    </a:p>
                    <a:p>
                      <a:endParaRPr lang="en-GB" dirty="0"/>
                    </a:p>
                  </a:txBody>
                  <a:tcPr/>
                </a:tc>
                <a:tc>
                  <a:txBody>
                    <a:bodyPr/>
                    <a:lstStyle/>
                    <a:p>
                      <a:r>
                        <a:rPr lang="el-GR" dirty="0"/>
                        <a:t>Ποιοτικές κρίσεις:</a:t>
                      </a:r>
                    </a:p>
                    <a:p>
                      <a:endParaRPr lang="el-GR" dirty="0"/>
                    </a:p>
                    <a:p>
                      <a:r>
                        <a:rPr lang="el-GR" dirty="0"/>
                        <a:t>Καταφατικές (Το Α είναι Β)</a:t>
                      </a:r>
                    </a:p>
                    <a:p>
                      <a:r>
                        <a:rPr lang="el-GR" dirty="0"/>
                        <a:t>Αποφατικές (Το Α δεν είναι Β)</a:t>
                      </a:r>
                    </a:p>
                    <a:p>
                      <a:r>
                        <a:rPr lang="el-GR" dirty="0"/>
                        <a:t>Απεριόριστες (Το Α είναι μη-Β)</a:t>
                      </a:r>
                    </a:p>
                    <a:p>
                      <a:endParaRPr lang="en-GB" dirty="0"/>
                    </a:p>
                  </a:txBody>
                  <a:tcPr/>
                </a:tc>
                <a:extLst>
                  <a:ext uri="{0D108BD9-81ED-4DB2-BD59-A6C34878D82A}">
                    <a16:rowId xmlns:a16="http://schemas.microsoft.com/office/drawing/2014/main" val="668135300"/>
                  </a:ext>
                </a:extLst>
              </a:tr>
              <a:tr h="1796995">
                <a:tc>
                  <a:txBody>
                    <a:bodyPr/>
                    <a:lstStyle/>
                    <a:p>
                      <a:r>
                        <a:rPr lang="el-GR" dirty="0"/>
                        <a:t>Κρίσεις σχέσης:</a:t>
                      </a:r>
                    </a:p>
                    <a:p>
                      <a:endParaRPr lang="el-GR" dirty="0"/>
                    </a:p>
                    <a:p>
                      <a:r>
                        <a:rPr lang="el-GR" dirty="0"/>
                        <a:t>-Κατηγορικές (Το Α είναι Β)</a:t>
                      </a:r>
                    </a:p>
                    <a:p>
                      <a:r>
                        <a:rPr lang="el-GR" dirty="0"/>
                        <a:t>-Υποθετικές (Αν Α τότε Β)</a:t>
                      </a:r>
                    </a:p>
                    <a:p>
                      <a:r>
                        <a:rPr lang="el-GR" dirty="0"/>
                        <a:t>-</a:t>
                      </a:r>
                      <a:r>
                        <a:rPr lang="el-GR" dirty="0" err="1"/>
                        <a:t>Διαζευτικές</a:t>
                      </a:r>
                      <a:r>
                        <a:rPr lang="el-GR" dirty="0"/>
                        <a:t> (Το Α είναι είτε Β είτε Γ)</a:t>
                      </a:r>
                    </a:p>
                    <a:p>
                      <a:endParaRPr lang="en-GB" dirty="0"/>
                    </a:p>
                  </a:txBody>
                  <a:tcPr/>
                </a:tc>
                <a:tc>
                  <a:txBody>
                    <a:bodyPr/>
                    <a:lstStyle/>
                    <a:p>
                      <a:r>
                        <a:rPr lang="el-GR" dirty="0"/>
                        <a:t>Κρίσεις τρόπου:</a:t>
                      </a:r>
                    </a:p>
                    <a:p>
                      <a:endParaRPr lang="el-GR" dirty="0"/>
                    </a:p>
                    <a:p>
                      <a:r>
                        <a:rPr lang="el-GR" dirty="0"/>
                        <a:t>-Προβληματικές (το Α μπορεί να είναι Β)</a:t>
                      </a:r>
                    </a:p>
                    <a:p>
                      <a:r>
                        <a:rPr lang="el-GR" dirty="0"/>
                        <a:t>-Βεβαιωτικές ( Το Α είναι Β)</a:t>
                      </a:r>
                    </a:p>
                    <a:p>
                      <a:r>
                        <a:rPr lang="el-GR" dirty="0"/>
                        <a:t>-Αποδεικτικές ( Το Α πρέπει να είναι Β)</a:t>
                      </a:r>
                      <a:endParaRPr lang="en-GB" dirty="0"/>
                    </a:p>
                  </a:txBody>
                  <a:tcPr/>
                </a:tc>
                <a:extLst>
                  <a:ext uri="{0D108BD9-81ED-4DB2-BD59-A6C34878D82A}">
                    <a16:rowId xmlns:a16="http://schemas.microsoft.com/office/drawing/2014/main" val="3373301138"/>
                  </a:ext>
                </a:extLst>
              </a:tr>
            </a:tbl>
          </a:graphicData>
        </a:graphic>
      </p:graphicFrame>
      <p:sp>
        <p:nvSpPr>
          <p:cNvPr id="9" name="TextBox 8">
            <a:extLst>
              <a:ext uri="{FF2B5EF4-FFF2-40B4-BE49-F238E27FC236}">
                <a16:creationId xmlns:a16="http://schemas.microsoft.com/office/drawing/2014/main" id="{A6E7C694-696F-4AB2-B5FA-5C87B6C85B36}"/>
              </a:ext>
            </a:extLst>
          </p:cNvPr>
          <p:cNvSpPr txBox="1"/>
          <p:nvPr/>
        </p:nvSpPr>
        <p:spPr>
          <a:xfrm>
            <a:off x="838199" y="5842374"/>
            <a:ext cx="10209475" cy="369332"/>
          </a:xfrm>
          <a:prstGeom prst="rect">
            <a:avLst/>
          </a:prstGeom>
          <a:noFill/>
        </p:spPr>
        <p:txBody>
          <a:bodyPr wrap="square" rtlCol="0">
            <a:spAutoFit/>
          </a:bodyPr>
          <a:lstStyle/>
          <a:p>
            <a:r>
              <a:rPr lang="el-GR" dirty="0"/>
              <a:t>Προλεγόμενα, </a:t>
            </a:r>
            <a:r>
              <a:rPr lang="en-GB" dirty="0"/>
              <a:t>§ 21</a:t>
            </a:r>
          </a:p>
        </p:txBody>
      </p:sp>
    </p:spTree>
    <p:extLst>
      <p:ext uri="{BB962C8B-B14F-4D97-AF65-F5344CB8AC3E}">
        <p14:creationId xmlns:p14="http://schemas.microsoft.com/office/powerpoint/2010/main" val="3095629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74D02-068C-478D-8E3C-3FE4CDC734AF}"/>
              </a:ext>
            </a:extLst>
          </p:cNvPr>
          <p:cNvSpPr>
            <a:spLocks noGrp="1"/>
          </p:cNvSpPr>
          <p:nvPr>
            <p:ph type="title"/>
          </p:nvPr>
        </p:nvSpPr>
        <p:spPr/>
        <p:txBody>
          <a:bodyPr/>
          <a:lstStyle/>
          <a:p>
            <a:r>
              <a:rPr lang="el-GR" dirty="0"/>
              <a:t>Φαντασία</a:t>
            </a:r>
            <a:endParaRPr lang="en-GB" dirty="0"/>
          </a:p>
        </p:txBody>
      </p:sp>
      <p:sp>
        <p:nvSpPr>
          <p:cNvPr id="3" name="Content Placeholder 2">
            <a:extLst>
              <a:ext uri="{FF2B5EF4-FFF2-40B4-BE49-F238E27FC236}">
                <a16:creationId xmlns:a16="http://schemas.microsoft.com/office/drawing/2014/main" id="{D32F29A1-FAF3-411A-95CF-A77C420B559A}"/>
              </a:ext>
            </a:extLst>
          </p:cNvPr>
          <p:cNvSpPr>
            <a:spLocks noGrp="1"/>
          </p:cNvSpPr>
          <p:nvPr>
            <p:ph idx="1"/>
          </p:nvPr>
        </p:nvSpPr>
        <p:spPr/>
        <p:txBody>
          <a:bodyPr/>
          <a:lstStyle/>
          <a:p>
            <a:r>
              <a:rPr lang="el-GR" dirty="0"/>
              <a:t>«Είναι φανερό ότι πρέπει να υπάρχει υποχρεωτικά ένας τρίτος όρος, ο οποίος να είναι ομοειδής με την κατηγορία από τη μια μεριά και το φαινόμενο από την άλλη και ο οποίος να καθιστά δυνατή την αναφορά της κατηγορίας στο φαινόμενο. Αυτή η μεσολαβούσα παράσταση πρέπει να είναι υποχρεωτικά καθαρή (χωρίς κανένα εμπειρικό στοιχείο) και όμως απ' τη μια μεριά να είναι </a:t>
            </a:r>
            <a:r>
              <a:rPr lang="el-GR" i="1" dirty="0"/>
              <a:t>νοητική </a:t>
            </a:r>
            <a:r>
              <a:rPr lang="el-GR" dirty="0"/>
              <a:t>και </a:t>
            </a:r>
            <a:r>
              <a:rPr lang="el-GR" i="1" dirty="0"/>
              <a:t>κατ' αίσθηση </a:t>
            </a:r>
            <a:r>
              <a:rPr lang="el-GR" dirty="0"/>
              <a:t>απ' την άλλη. Τέτοιο είναι το </a:t>
            </a:r>
            <a:r>
              <a:rPr lang="el-GR" i="1" dirty="0" err="1"/>
              <a:t>υπερβατολογικό</a:t>
            </a:r>
            <a:r>
              <a:rPr lang="el-GR" i="1" dirty="0"/>
              <a:t> σχήμα</a:t>
            </a:r>
            <a:r>
              <a:rPr lang="el-GR" dirty="0"/>
              <a:t>» (B177). </a:t>
            </a:r>
            <a:endParaRPr lang="en-GB" dirty="0"/>
          </a:p>
        </p:txBody>
      </p:sp>
    </p:spTree>
    <p:extLst>
      <p:ext uri="{BB962C8B-B14F-4D97-AF65-F5344CB8AC3E}">
        <p14:creationId xmlns:p14="http://schemas.microsoft.com/office/powerpoint/2010/main" val="3445714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DABB0-30FE-448B-9084-B9E4A154C9AC}"/>
              </a:ext>
            </a:extLst>
          </p:cNvPr>
          <p:cNvSpPr>
            <a:spLocks noGrp="1"/>
          </p:cNvSpPr>
          <p:nvPr>
            <p:ph type="title"/>
          </p:nvPr>
        </p:nvSpPr>
        <p:spPr/>
        <p:txBody>
          <a:bodyPr/>
          <a:lstStyle/>
          <a:p>
            <a:r>
              <a:rPr lang="el-GR" dirty="0"/>
              <a:t>Λόγος</a:t>
            </a:r>
            <a:endParaRPr lang="en-GB" dirty="0"/>
          </a:p>
        </p:txBody>
      </p:sp>
      <p:sp>
        <p:nvSpPr>
          <p:cNvPr id="3" name="Content Placeholder 2">
            <a:extLst>
              <a:ext uri="{FF2B5EF4-FFF2-40B4-BE49-F238E27FC236}">
                <a16:creationId xmlns:a16="http://schemas.microsoft.com/office/drawing/2014/main" id="{0F4904FF-5838-4C28-A1CE-975B759765D9}"/>
              </a:ext>
            </a:extLst>
          </p:cNvPr>
          <p:cNvSpPr>
            <a:spLocks noGrp="1"/>
          </p:cNvSpPr>
          <p:nvPr>
            <p:ph idx="1"/>
          </p:nvPr>
        </p:nvSpPr>
        <p:spPr/>
        <p:txBody>
          <a:bodyPr>
            <a:normAutofit lnSpcReduction="10000"/>
          </a:bodyPr>
          <a:lstStyle/>
          <a:p>
            <a:r>
              <a:rPr lang="el-GR" dirty="0"/>
              <a:t>Ιδέες</a:t>
            </a:r>
          </a:p>
          <a:p>
            <a:endParaRPr lang="el-GR" dirty="0"/>
          </a:p>
          <a:p>
            <a:pPr marL="36900" indent="0">
              <a:buNone/>
            </a:pPr>
            <a:endParaRPr lang="el-GR" dirty="0"/>
          </a:p>
          <a:p>
            <a:r>
              <a:rPr lang="el-GR" dirty="0"/>
              <a:t>Ο Λόγος δεν περιορίζεται από την εμπειρία</a:t>
            </a:r>
            <a:endParaRPr lang="en-US" dirty="0"/>
          </a:p>
          <a:p>
            <a:endParaRPr lang="en-US" dirty="0"/>
          </a:p>
          <a:p>
            <a:pPr marL="0" indent="0" algn="just">
              <a:buNone/>
            </a:pPr>
            <a:r>
              <a:rPr lang="el-GR" dirty="0"/>
              <a:t>’Αντίθετα, όταν ό λόγος </a:t>
            </a:r>
            <a:r>
              <a:rPr lang="el-GR" dirty="0" err="1"/>
              <a:t>έπιχειρή</a:t>
            </a:r>
            <a:r>
              <a:rPr lang="el-GR" dirty="0"/>
              <a:t> </a:t>
            </a:r>
            <a:r>
              <a:rPr lang="el-GR" dirty="0" err="1"/>
              <a:t>νά</a:t>
            </a:r>
            <a:r>
              <a:rPr lang="el-GR" dirty="0"/>
              <a:t> </a:t>
            </a:r>
            <a:r>
              <a:rPr lang="el-GR" dirty="0" err="1"/>
              <a:t>καθορίση</a:t>
            </a:r>
            <a:r>
              <a:rPr lang="el-GR" dirty="0"/>
              <a:t> κάτι </a:t>
            </a:r>
            <a:r>
              <a:rPr lang="el-GR" dirty="0" err="1"/>
              <a:t>άναφερόμενο</a:t>
            </a:r>
            <a:r>
              <a:rPr lang="el-GR" dirty="0"/>
              <a:t> σέ </a:t>
            </a:r>
            <a:r>
              <a:rPr lang="el-GR" dirty="0" err="1"/>
              <a:t>άντικείμενα</a:t>
            </a:r>
            <a:r>
              <a:rPr lang="el-GR" dirty="0"/>
              <a:t> a priori </a:t>
            </a:r>
            <a:r>
              <a:rPr lang="el-GR" dirty="0" err="1"/>
              <a:t>καί</a:t>
            </a:r>
            <a:r>
              <a:rPr lang="el-GR" dirty="0"/>
              <a:t> </a:t>
            </a:r>
            <a:r>
              <a:rPr lang="el-GR" dirty="0" err="1"/>
              <a:t>νά</a:t>
            </a:r>
            <a:r>
              <a:rPr lang="el-GR" dirty="0"/>
              <a:t> </a:t>
            </a:r>
            <a:r>
              <a:rPr lang="el-GR" dirty="0" err="1"/>
              <a:t>έπεκτείνη</a:t>
            </a:r>
            <a:r>
              <a:rPr lang="el-GR" dirty="0"/>
              <a:t> </a:t>
            </a:r>
            <a:r>
              <a:rPr lang="el-GR" dirty="0" err="1"/>
              <a:t>τή</a:t>
            </a:r>
            <a:r>
              <a:rPr lang="el-GR" dirty="0"/>
              <a:t> γνώση πέρα </a:t>
            </a:r>
            <a:r>
              <a:rPr lang="el-GR" dirty="0" err="1"/>
              <a:t>άπό</a:t>
            </a:r>
            <a:r>
              <a:rPr lang="el-GR" dirty="0"/>
              <a:t> </a:t>
            </a:r>
            <a:r>
              <a:rPr lang="el-GR" dirty="0" err="1"/>
              <a:t>τά</a:t>
            </a:r>
            <a:r>
              <a:rPr lang="el-GR" dirty="0"/>
              <a:t> </a:t>
            </a:r>
            <a:r>
              <a:rPr lang="el-GR" dirty="0" err="1"/>
              <a:t>όρι</a:t>
            </a:r>
            <a:r>
              <a:rPr lang="el-GR" dirty="0"/>
              <a:t> της δυνατής εμπειρίας, τότε είναι ολωσδιόλου διαλεκτικός </a:t>
            </a:r>
            <a:r>
              <a:rPr lang="el-GR" dirty="0" err="1"/>
              <a:t>καί</a:t>
            </a:r>
            <a:r>
              <a:rPr lang="el-GR" dirty="0"/>
              <a:t> οι </a:t>
            </a:r>
            <a:r>
              <a:rPr lang="el-GR" dirty="0" err="1"/>
              <a:t>άπατηλοί</a:t>
            </a:r>
            <a:r>
              <a:rPr lang="el-GR" dirty="0"/>
              <a:t> ισχυρισμοί του </a:t>
            </a:r>
            <a:r>
              <a:rPr lang="el-GR" dirty="0" err="1"/>
              <a:t>δέν</a:t>
            </a:r>
            <a:r>
              <a:rPr lang="el-GR" dirty="0"/>
              <a:t> </a:t>
            </a:r>
            <a:r>
              <a:rPr lang="el-GR" dirty="0" err="1"/>
              <a:t>έναρμονίζονται</a:t>
            </a:r>
            <a:r>
              <a:rPr lang="el-GR" dirty="0"/>
              <a:t> καθόλου μ’ έναν Κανόνα </a:t>
            </a:r>
            <a:r>
              <a:rPr lang="el-GR" dirty="0" err="1"/>
              <a:t>σάν</a:t>
            </a:r>
            <a:r>
              <a:rPr lang="el-GR" dirty="0"/>
              <a:t> αυτόν πού πρέπει </a:t>
            </a:r>
            <a:r>
              <a:rPr lang="el-GR" dirty="0" err="1"/>
              <a:t>νά</a:t>
            </a:r>
            <a:r>
              <a:rPr lang="el-GR" dirty="0"/>
              <a:t> </a:t>
            </a:r>
            <a:r>
              <a:rPr lang="el-GR" dirty="0" err="1"/>
              <a:t>περιλαμβάνη</a:t>
            </a:r>
            <a:r>
              <a:rPr lang="el-GR" dirty="0"/>
              <a:t> ή ’Αναλυτική. (ΚΚΛ, Α132, Β171)</a:t>
            </a:r>
            <a:endParaRPr lang="en-GB" dirty="0"/>
          </a:p>
        </p:txBody>
      </p:sp>
    </p:spTree>
    <p:extLst>
      <p:ext uri="{BB962C8B-B14F-4D97-AF65-F5344CB8AC3E}">
        <p14:creationId xmlns:p14="http://schemas.microsoft.com/office/powerpoint/2010/main" val="2067300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E04BA-AFE6-451D-A4DD-4559A5CBDDCC}"/>
              </a:ext>
            </a:extLst>
          </p:cNvPr>
          <p:cNvSpPr>
            <a:spLocks noGrp="1"/>
          </p:cNvSpPr>
          <p:nvPr>
            <p:ph type="title"/>
          </p:nvPr>
        </p:nvSpPr>
        <p:spPr/>
        <p:txBody>
          <a:bodyPr/>
          <a:lstStyle/>
          <a:p>
            <a:pPr algn="ctr"/>
            <a:r>
              <a:rPr lang="el-GR" dirty="0"/>
              <a:t>Οι περιπέτειες της μεταφυσικής</a:t>
            </a:r>
            <a:endParaRPr lang="en-GB" dirty="0"/>
          </a:p>
        </p:txBody>
      </p:sp>
      <p:pic>
        <p:nvPicPr>
          <p:cNvPr id="5" name="Content Placeholder 4">
            <a:extLst>
              <a:ext uri="{FF2B5EF4-FFF2-40B4-BE49-F238E27FC236}">
                <a16:creationId xmlns:a16="http://schemas.microsoft.com/office/drawing/2014/main" id="{3BD37B06-0940-4D21-AD46-C60C3461FE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344" y="1264256"/>
            <a:ext cx="11847444" cy="5593743"/>
          </a:xfrm>
        </p:spPr>
      </p:pic>
    </p:spTree>
    <p:extLst>
      <p:ext uri="{BB962C8B-B14F-4D97-AF65-F5344CB8AC3E}">
        <p14:creationId xmlns:p14="http://schemas.microsoft.com/office/powerpoint/2010/main" val="265781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9D47-667D-45B4-B3FB-87B78BA932D6}"/>
              </a:ext>
            </a:extLst>
          </p:cNvPr>
          <p:cNvSpPr>
            <a:spLocks noGrp="1"/>
          </p:cNvSpPr>
          <p:nvPr>
            <p:ph type="title"/>
          </p:nvPr>
        </p:nvSpPr>
        <p:spPr/>
        <p:txBody>
          <a:bodyPr>
            <a:normAutofit fontScale="90000"/>
          </a:bodyPr>
          <a:lstStyle/>
          <a:p>
            <a:pPr algn="ctr"/>
            <a:br>
              <a:rPr lang="el-GR" dirty="0"/>
            </a:br>
            <a:r>
              <a:rPr lang="el-GR" dirty="0"/>
              <a:t>Χιουμ και δογματικός λήθαργος</a:t>
            </a:r>
            <a:br>
              <a:rPr lang="el-GR" dirty="0"/>
            </a:br>
            <a:br>
              <a:rPr lang="el-GR" dirty="0"/>
            </a:br>
            <a:endParaRPr lang="en-GB" dirty="0"/>
          </a:p>
        </p:txBody>
      </p:sp>
      <p:sp>
        <p:nvSpPr>
          <p:cNvPr id="3" name="Content Placeholder 2">
            <a:extLst>
              <a:ext uri="{FF2B5EF4-FFF2-40B4-BE49-F238E27FC236}">
                <a16:creationId xmlns:a16="http://schemas.microsoft.com/office/drawing/2014/main" id="{F1955859-F49F-4150-823A-586DC0E7840E}"/>
              </a:ext>
            </a:extLst>
          </p:cNvPr>
          <p:cNvSpPr>
            <a:spLocks noGrp="1"/>
          </p:cNvSpPr>
          <p:nvPr>
            <p:ph idx="1"/>
          </p:nvPr>
        </p:nvSpPr>
        <p:spPr/>
        <p:txBody>
          <a:bodyPr/>
          <a:lstStyle/>
          <a:p>
            <a:pPr marL="0" indent="0">
              <a:buNone/>
            </a:pPr>
            <a:endParaRPr lang="el-GR" dirty="0"/>
          </a:p>
          <a:p>
            <a:pPr marL="0" indent="0">
              <a:buNone/>
            </a:pPr>
            <a:endParaRPr lang="el-GR" dirty="0"/>
          </a:p>
        </p:txBody>
      </p:sp>
      <p:pic>
        <p:nvPicPr>
          <p:cNvPr id="5" name="Picture 4">
            <a:extLst>
              <a:ext uri="{FF2B5EF4-FFF2-40B4-BE49-F238E27FC236}">
                <a16:creationId xmlns:a16="http://schemas.microsoft.com/office/drawing/2014/main" id="{7B6951B2-08D9-49FF-9EEA-7F87011950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84" y="1142642"/>
            <a:ext cx="11402172" cy="4956009"/>
          </a:xfrm>
          <a:prstGeom prst="rect">
            <a:avLst/>
          </a:prstGeom>
        </p:spPr>
      </p:pic>
      <p:sp>
        <p:nvSpPr>
          <p:cNvPr id="6" name="TextBox 5">
            <a:extLst>
              <a:ext uri="{FF2B5EF4-FFF2-40B4-BE49-F238E27FC236}">
                <a16:creationId xmlns:a16="http://schemas.microsoft.com/office/drawing/2014/main" id="{BBA543D9-B089-4C5D-A696-281ED921DC65}"/>
              </a:ext>
            </a:extLst>
          </p:cNvPr>
          <p:cNvSpPr txBox="1"/>
          <p:nvPr/>
        </p:nvSpPr>
        <p:spPr>
          <a:xfrm>
            <a:off x="1101256" y="6368995"/>
            <a:ext cx="8829923" cy="369332"/>
          </a:xfrm>
          <a:prstGeom prst="rect">
            <a:avLst/>
          </a:prstGeom>
          <a:noFill/>
        </p:spPr>
        <p:txBody>
          <a:bodyPr wrap="square" rtlCol="0">
            <a:spAutoFit/>
          </a:bodyPr>
          <a:lstStyle/>
          <a:p>
            <a:r>
              <a:rPr lang="el-GR" dirty="0"/>
              <a:t>Προλεγόμενα, πρόλογος, σελ. 24</a:t>
            </a:r>
            <a:endParaRPr lang="en-GB" dirty="0"/>
          </a:p>
        </p:txBody>
      </p:sp>
    </p:spTree>
    <p:extLst>
      <p:ext uri="{BB962C8B-B14F-4D97-AF65-F5344CB8AC3E}">
        <p14:creationId xmlns:p14="http://schemas.microsoft.com/office/powerpoint/2010/main" val="3344412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F7C38-4355-4103-A192-1F93C2B6AB5D}"/>
              </a:ext>
            </a:extLst>
          </p:cNvPr>
          <p:cNvSpPr>
            <a:spLocks noGrp="1"/>
          </p:cNvSpPr>
          <p:nvPr>
            <p:ph type="title"/>
          </p:nvPr>
        </p:nvSpPr>
        <p:spPr/>
        <p:txBody>
          <a:bodyPr/>
          <a:lstStyle/>
          <a:p>
            <a:pPr algn="ctr"/>
            <a:r>
              <a:rPr lang="el-GR" dirty="0" err="1"/>
              <a:t>Μεταφιλοσοφική</a:t>
            </a:r>
            <a:r>
              <a:rPr lang="el-GR" dirty="0"/>
              <a:t> στρατηγική</a:t>
            </a:r>
            <a:endParaRPr lang="en-GB" dirty="0"/>
          </a:p>
        </p:txBody>
      </p:sp>
      <p:sp>
        <p:nvSpPr>
          <p:cNvPr id="3" name="Content Placeholder 2">
            <a:extLst>
              <a:ext uri="{FF2B5EF4-FFF2-40B4-BE49-F238E27FC236}">
                <a16:creationId xmlns:a16="http://schemas.microsoft.com/office/drawing/2014/main" id="{34752117-F7E1-4A5B-B7F8-97241D5B98D8}"/>
              </a:ext>
            </a:extLst>
          </p:cNvPr>
          <p:cNvSpPr>
            <a:spLocks noGrp="1"/>
          </p:cNvSpPr>
          <p:nvPr>
            <p:ph idx="1"/>
          </p:nvPr>
        </p:nvSpPr>
        <p:spPr/>
        <p:txBody>
          <a:bodyPr/>
          <a:lstStyle/>
          <a:p>
            <a:pPr marL="0" indent="0">
              <a:buNone/>
            </a:pPr>
            <a:r>
              <a:rPr lang="el-GR" dirty="0"/>
              <a:t>Κοπερνίκεια στροφή</a:t>
            </a:r>
          </a:p>
          <a:p>
            <a:pPr marL="0" indent="0">
              <a:buNone/>
            </a:pPr>
            <a:endParaRPr lang="el-GR" dirty="0"/>
          </a:p>
          <a:p>
            <a:pPr marL="0" indent="0">
              <a:buNone/>
            </a:pPr>
            <a:endParaRPr lang="en-GB" dirty="0"/>
          </a:p>
        </p:txBody>
      </p:sp>
      <p:pic>
        <p:nvPicPr>
          <p:cNvPr id="5" name="Picture 4">
            <a:extLst>
              <a:ext uri="{FF2B5EF4-FFF2-40B4-BE49-F238E27FC236}">
                <a16:creationId xmlns:a16="http://schemas.microsoft.com/office/drawing/2014/main" id="{8F27BE6A-F5DA-4EC7-87B7-C5F2F04FE7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619" y="2242269"/>
            <a:ext cx="9684687" cy="4489146"/>
          </a:xfrm>
          <a:prstGeom prst="rect">
            <a:avLst/>
          </a:prstGeom>
        </p:spPr>
      </p:pic>
    </p:spTree>
    <p:extLst>
      <p:ext uri="{BB962C8B-B14F-4D97-AF65-F5344CB8AC3E}">
        <p14:creationId xmlns:p14="http://schemas.microsoft.com/office/powerpoint/2010/main" val="2557988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_Ιμμάνουελ_Καντ]_Κρ(bookos-z1.org).pdf - Adobe Acrobat Pro">
            <a:extLst>
              <a:ext uri="{FF2B5EF4-FFF2-40B4-BE49-F238E27FC236}">
                <a16:creationId xmlns:a16="http://schemas.microsoft.com/office/drawing/2014/main" id="{4EADAD6D-7B0D-4621-9EDF-6B6666D42985}"/>
              </a:ext>
            </a:extLst>
          </p:cNvPr>
          <p:cNvPicPr>
            <a:picLocks noChangeAspect="1"/>
          </p:cNvPicPr>
          <p:nvPr/>
        </p:nvPicPr>
        <p:blipFill rotWithShape="1">
          <a:blip r:embed="rId2">
            <a:extLst>
              <a:ext uri="{28A0092B-C50C-407E-A947-70E740481C1C}">
                <a14:useLocalDpi xmlns:a14="http://schemas.microsoft.com/office/drawing/2010/main" val="0"/>
              </a:ext>
            </a:extLst>
          </a:blip>
          <a:srcRect r="4000"/>
          <a:stretch/>
        </p:blipFill>
        <p:spPr>
          <a:xfrm>
            <a:off x="103387" y="79523"/>
            <a:ext cx="12191980" cy="6857990"/>
          </a:xfrm>
          <a:prstGeom prst="rect">
            <a:avLst/>
          </a:prstGeom>
        </p:spPr>
      </p:pic>
      <p:sp>
        <p:nvSpPr>
          <p:cNvPr id="2" name="TextBox 1">
            <a:extLst>
              <a:ext uri="{FF2B5EF4-FFF2-40B4-BE49-F238E27FC236}">
                <a16:creationId xmlns:a16="http://schemas.microsoft.com/office/drawing/2014/main" id="{1827C91F-B99C-458A-95F2-6C9839CCFAAB}"/>
              </a:ext>
            </a:extLst>
          </p:cNvPr>
          <p:cNvSpPr txBox="1"/>
          <p:nvPr/>
        </p:nvSpPr>
        <p:spPr>
          <a:xfrm>
            <a:off x="174929" y="1200647"/>
            <a:ext cx="1510748" cy="1754326"/>
          </a:xfrm>
          <a:prstGeom prst="rect">
            <a:avLst/>
          </a:prstGeom>
          <a:noFill/>
        </p:spPr>
        <p:txBody>
          <a:bodyPr wrap="square" rtlCol="0">
            <a:spAutoFit/>
          </a:bodyPr>
          <a:lstStyle/>
          <a:p>
            <a:r>
              <a:rPr lang="el-GR" dirty="0">
                <a:solidFill>
                  <a:schemeClr val="accent2"/>
                </a:solidFill>
              </a:rPr>
              <a:t>«Ως τώρα γινότανε δεκτό ότι όλη η γνώση μας...»</a:t>
            </a:r>
          </a:p>
          <a:p>
            <a:endParaRPr lang="en-GB" dirty="0"/>
          </a:p>
        </p:txBody>
      </p:sp>
    </p:spTree>
    <p:extLst>
      <p:ext uri="{BB962C8B-B14F-4D97-AF65-F5344CB8AC3E}">
        <p14:creationId xmlns:p14="http://schemas.microsoft.com/office/powerpoint/2010/main" val="882244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_Ιμμάνουελ_Καντ]_Κρ(bookos-z1.org).pdf - Adobe Acrobat Pro">
            <a:extLst>
              <a:ext uri="{FF2B5EF4-FFF2-40B4-BE49-F238E27FC236}">
                <a16:creationId xmlns:a16="http://schemas.microsoft.com/office/drawing/2014/main" id="{0AF4C733-1EBE-442F-AA29-4916CBC5E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04"/>
            <a:ext cx="12192000" cy="6592991"/>
          </a:xfrm>
          <a:prstGeom prst="rect">
            <a:avLst/>
          </a:prstGeom>
        </p:spPr>
      </p:pic>
    </p:spTree>
    <p:extLst>
      <p:ext uri="{BB962C8B-B14F-4D97-AF65-F5344CB8AC3E}">
        <p14:creationId xmlns:p14="http://schemas.microsoft.com/office/powerpoint/2010/main" val="1065016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_Ιμμάνουελ_Καντ]_Κρ(bookos-z1.org).pdf - Adobe Acrobat Pro">
            <a:extLst>
              <a:ext uri="{FF2B5EF4-FFF2-40B4-BE49-F238E27FC236}">
                <a16:creationId xmlns:a16="http://schemas.microsoft.com/office/drawing/2014/main" id="{328E24C6-A3BB-40CD-BA2C-56EED3D2301E}"/>
              </a:ext>
            </a:extLst>
          </p:cNvPr>
          <p:cNvPicPr>
            <a:picLocks noChangeAspect="1"/>
          </p:cNvPicPr>
          <p:nvPr/>
        </p:nvPicPr>
        <p:blipFill rotWithShape="1">
          <a:blip r:embed="rId2">
            <a:extLst>
              <a:ext uri="{28A0092B-C50C-407E-A947-70E740481C1C}">
                <a14:useLocalDpi xmlns:a14="http://schemas.microsoft.com/office/drawing/2010/main" val="0"/>
              </a:ext>
            </a:extLst>
          </a:blip>
          <a:srcRect l="4000"/>
          <a:stretch/>
        </p:blipFill>
        <p:spPr>
          <a:xfrm>
            <a:off x="20" y="10"/>
            <a:ext cx="12191980" cy="6857990"/>
          </a:xfrm>
          <a:prstGeom prst="rect">
            <a:avLst/>
          </a:prstGeom>
        </p:spPr>
      </p:pic>
    </p:spTree>
    <p:extLst>
      <p:ext uri="{BB962C8B-B14F-4D97-AF65-F5344CB8AC3E}">
        <p14:creationId xmlns:p14="http://schemas.microsoft.com/office/powerpoint/2010/main" val="3597653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3290</TotalTime>
  <Words>1021</Words>
  <Application>Microsoft Office PowerPoint</Application>
  <PresentationFormat>Widescreen</PresentationFormat>
  <Paragraphs>152</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Οι τρεις βασικές διαστάσεις της διαμάχής</vt:lpstr>
      <vt:lpstr>Η Καντιανή Σύνθεση </vt:lpstr>
      <vt:lpstr>Καντιανή γνωσιολογία</vt:lpstr>
      <vt:lpstr>Οι περιπέτειες της μεταφυσικής</vt:lpstr>
      <vt:lpstr> Χιουμ και δογματικός λήθαργος  </vt:lpstr>
      <vt:lpstr>Μεταφιλοσοφική στρατηγική</vt:lpstr>
      <vt:lpstr>PowerPoint Presentation</vt:lpstr>
      <vt:lpstr>PowerPoint Presentation</vt:lpstr>
      <vt:lpstr>PowerPoint Presentation</vt:lpstr>
      <vt:lpstr>PowerPoint Presentation</vt:lpstr>
      <vt:lpstr>Μεταξύ Ρασιοναλισμού και Εμπειρισμού</vt:lpstr>
      <vt:lpstr>Έννοιες και Εποπτείες</vt:lpstr>
      <vt:lpstr>Υπερβατολογική φιλοσοφία</vt:lpstr>
      <vt:lpstr>Ο Σκοπός της 1ης Κριτικής</vt:lpstr>
      <vt:lpstr>Η Κατηγοριοποίηση των Κρίσεων </vt:lpstr>
      <vt:lpstr>Μαθηματικά</vt:lpstr>
      <vt:lpstr>Αριθμητική</vt:lpstr>
      <vt:lpstr>…</vt:lpstr>
      <vt:lpstr>Γεωμετρία</vt:lpstr>
      <vt:lpstr>Φυσική</vt:lpstr>
      <vt:lpstr>Μεταφυσική</vt:lpstr>
      <vt:lpstr>Β18: Στη μεταφυσική όσο κι αν τη θεωρήσει…  </vt:lpstr>
      <vt:lpstr>Η αρχιτεκτονική του καθαρού λόγου</vt:lpstr>
      <vt:lpstr>PowerPoint Presentation</vt:lpstr>
      <vt:lpstr>PowerPoint Presentation</vt:lpstr>
      <vt:lpstr>Οι Δυνάμεις της Γνωσεις</vt:lpstr>
      <vt:lpstr>  Υπερβατολογικός ιδεαλισμός  </vt:lpstr>
      <vt:lpstr>Αισθητικότητα</vt:lpstr>
      <vt:lpstr>Νόηση</vt:lpstr>
      <vt:lpstr>Αντίστοιχες κρίσεις:</vt:lpstr>
      <vt:lpstr>Φαντασία</vt:lpstr>
      <vt:lpstr>Λόγος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Καντιανή Σύνθεση</dc:title>
  <dc:creator>Thodoris Dimitrakos</dc:creator>
  <cp:lastModifiedBy>Dimitrakos Thodoris</cp:lastModifiedBy>
  <cp:revision>39</cp:revision>
  <dcterms:created xsi:type="dcterms:W3CDTF">2017-10-11T17:27:00Z</dcterms:created>
  <dcterms:modified xsi:type="dcterms:W3CDTF">2022-12-11T22:21:43Z</dcterms:modified>
</cp:coreProperties>
</file>