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64" r:id="rId4"/>
    <p:sldId id="257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ΕΑΡΙΝΌ ΕΞΆΜΗΝΟ </a:t>
            </a:r>
            <a:r>
              <a:rPr lang="el-GR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2021-22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9" y="5473187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l-GR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ΟΝΟΜΑΤΕΠΩΝΥΜΟ-ΜΗΤΡΩΟ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6459" y="4826856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Εργασία </a:t>
            </a:r>
            <a:r>
              <a:rPr lang="el-GR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εξαμήνου</a:t>
            </a:r>
            <a:endParaRPr lang="en-US" altLang="ko-KR" sz="16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0" name="Θέση υποσέλιδου 5">
            <a:extLst>
              <a:ext uri="{FF2B5EF4-FFF2-40B4-BE49-F238E27FC236}">
                <a16:creationId xmlns:a16="http://schemas.microsoft.com/office/drawing/2014/main" xmlns="" id="{55B1BA46-5AED-499D-8C36-B2D01181B802}"/>
              </a:ext>
            </a:extLst>
          </p:cNvPr>
          <p:cNvSpPr txBox="1">
            <a:spLocks/>
          </p:cNvSpPr>
          <p:nvPr/>
        </p:nvSpPr>
        <p:spPr>
          <a:xfrm>
            <a:off x="0" y="116632"/>
            <a:ext cx="3960440" cy="1224136"/>
          </a:xfrm>
          <a:prstGeom prst="rect">
            <a:avLst/>
          </a:prstGeom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600" b="1" dirty="0" smtClean="0"/>
              <a:t>ΠΑΝΕΠΙΣΤΗΜΙΟ ΠΑΤΡΩΝ</a:t>
            </a:r>
          </a:p>
          <a:p>
            <a:r>
              <a:rPr lang="el-GR" sz="1600" b="1" dirty="0" smtClean="0"/>
              <a:t>Τμήμα Διοίκησης Τουρισμού</a:t>
            </a:r>
          </a:p>
          <a:p>
            <a:r>
              <a:rPr lang="el-GR" sz="1600" b="1" dirty="0"/>
              <a:t>4601 Διοίκηση Ολικής Ποιότητας  </a:t>
            </a:r>
            <a:endParaRPr lang="el-GR" sz="1600" b="1" dirty="0" smtClean="0"/>
          </a:p>
          <a:p>
            <a:r>
              <a:rPr lang="el-GR" sz="1600" b="1" dirty="0" smtClean="0"/>
              <a:t>Υπηρεσιών </a:t>
            </a:r>
            <a:r>
              <a:rPr lang="el-GR" sz="1600" b="1" dirty="0"/>
              <a:t>στον Τουρισμό </a:t>
            </a:r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 </a:t>
            </a:r>
            <a:r>
              <a:rPr lang="el-GR" altLang="ko-KR" dirty="0" smtClean="0"/>
              <a:t>Οδηγίες </a:t>
            </a:r>
            <a:r>
              <a:rPr lang="el-GR" altLang="ko-KR" dirty="0" smtClean="0"/>
              <a:t>ατομικής εργασίας</a:t>
            </a:r>
            <a:endParaRPr lang="ko-KR" altLang="en-US" sz="2800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2100300" y="1412776"/>
            <a:ext cx="6563072" cy="4147865"/>
          </a:xfrm>
        </p:spPr>
        <p:txBody>
          <a:bodyPr/>
          <a:lstStyle/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Η εργασία συμμετέχει στην τελική βαθμολογία με 40%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Κάθε φοιτητής-</a:t>
            </a:r>
            <a:r>
              <a:rPr lang="el-GR" altLang="ko-KR" dirty="0" err="1" smtClean="0">
                <a:latin typeface="Arial" pitchFamily="34" charset="0"/>
                <a:cs typeface="Arial" pitchFamily="34" charset="0"/>
              </a:rPr>
              <a:t>τρια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θα λάβει μέσω 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e-class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l-GR" altLang="ko-KR" dirty="0">
                <a:latin typeface="Arial" pitchFamily="34" charset="0"/>
                <a:cs typeface="Arial" pitchFamily="34" charset="0"/>
              </a:rPr>
              <a:t>επιστημονικά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άρθρα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στα αγγλικά </a:t>
            </a:r>
            <a:r>
              <a:rPr lang="el-GR" altLang="ko-KR" dirty="0">
                <a:latin typeface="Arial" pitchFamily="34" charset="0"/>
                <a:cs typeface="Arial" pitchFamily="34" charset="0"/>
              </a:rPr>
              <a:t>σχετικά με την ύλη του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μαθήματος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Θα </a:t>
            </a:r>
            <a:r>
              <a:rPr lang="el-GR" altLang="ko-KR" dirty="0">
                <a:latin typeface="Arial" pitchFamily="34" charset="0"/>
                <a:cs typeface="Arial" pitchFamily="34" charset="0"/>
              </a:rPr>
              <a:t>πρέπει να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διαβάσει </a:t>
            </a:r>
            <a:r>
              <a:rPr lang="el-GR" altLang="ko-KR" dirty="0">
                <a:latin typeface="Arial" pitchFamily="34" charset="0"/>
                <a:cs typeface="Arial" pitchFamily="34" charset="0"/>
              </a:rPr>
              <a:t>τα άρθρα και να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συμπληρώσει </a:t>
            </a:r>
            <a:r>
              <a:rPr lang="el-GR" altLang="ko-KR" dirty="0">
                <a:latin typeface="Arial" pitchFamily="34" charset="0"/>
                <a:cs typeface="Arial" pitchFamily="34" charset="0"/>
              </a:rPr>
              <a:t>τις επιμέρους ενότητες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όπως φαίνεται και στο συγκεκριμένο πρότυπο εργασίας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Την ίδια δομή θα ακολουθήσει για κάθε άρθρο χωριστά </a:t>
            </a:r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u="sng" dirty="0" smtClean="0">
                <a:latin typeface="Arial" pitchFamily="34" charset="0"/>
                <a:cs typeface="Arial" pitchFamily="34" charset="0"/>
              </a:rPr>
              <a:t>Θα γίνει πρώτα παρουσίαση της εργασίας στην αίθουσα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Ο μέγιστος χρόνος παρουσίασης της εργασίας είναι 20 </a:t>
            </a:r>
            <a:r>
              <a:rPr lang="el-GR" altLang="ko-KR" dirty="0">
                <a:latin typeface="Arial" pitchFamily="34" charset="0"/>
                <a:cs typeface="Arial" pitchFamily="34" charset="0"/>
              </a:rPr>
              <a:t>λεπτά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και </a:t>
            </a:r>
            <a:r>
              <a:rPr lang="el-GR" altLang="ko-KR" dirty="0">
                <a:latin typeface="Arial" pitchFamily="34" charset="0"/>
                <a:cs typeface="Arial" pitchFamily="34" charset="0"/>
              </a:rPr>
              <a:t>θα μπορεί να δεχτεί ερωτήσεις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Μετά </a:t>
            </a:r>
            <a:r>
              <a:rPr lang="el-GR" altLang="ko-KR" dirty="0">
                <a:latin typeface="Arial" pitchFamily="34" charset="0"/>
                <a:cs typeface="Arial" pitchFamily="34" charset="0"/>
              </a:rPr>
              <a:t>την παρουσίαση για να βαθμολογηθεί θα πρέπει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να την </a:t>
            </a:r>
            <a:r>
              <a:rPr lang="el-GR" altLang="ko-KR" u="sng" dirty="0" smtClean="0">
                <a:latin typeface="Arial" pitchFamily="34" charset="0"/>
                <a:cs typeface="Arial" pitchFamily="34" charset="0"/>
              </a:rPr>
              <a:t>αναρτήσει </a:t>
            </a:r>
            <a:r>
              <a:rPr lang="el-GR" altLang="ko-KR" u="sng" dirty="0">
                <a:latin typeface="Arial" pitchFamily="34" charset="0"/>
                <a:cs typeface="Arial" pitchFamily="34" charset="0"/>
              </a:rPr>
              <a:t>στο </a:t>
            </a:r>
            <a:r>
              <a:rPr lang="en-US" altLang="ko-KR" u="sng" dirty="0">
                <a:latin typeface="Arial" pitchFamily="34" charset="0"/>
                <a:cs typeface="Arial" pitchFamily="34" charset="0"/>
              </a:rPr>
              <a:t>e-class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el-GR" altLang="ko-KR" dirty="0">
                <a:latin typeface="Arial" pitchFamily="34" charset="0"/>
                <a:cs typeface="Arial" pitchFamily="34" charset="0"/>
              </a:rPr>
              <a:t>με αυτή ακριβώς την μορφή δηλαδή σε 1 αρχείο 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powerpoint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με όνομα αρχείου το επώνυμο του/της φοιτητή/</a:t>
            </a:r>
            <a:r>
              <a:rPr lang="el-GR" altLang="ko-KR" dirty="0" err="1" smtClean="0">
                <a:latin typeface="Arial" pitchFamily="34" charset="0"/>
                <a:cs typeface="Arial" pitchFamily="34" charset="0"/>
              </a:rPr>
              <a:t>τριας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</a:t>
            </a:r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Οι παρουσιάσεις θα προγραμματιστούν μέσα στα μαθήματα και θα ξεκινήσουν από τις 28/03/2022 </a:t>
            </a:r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Καλή επιτυχία σε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όλους και όλες 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σας!!!!!!!!!!!</a:t>
            </a:r>
          </a:p>
          <a:p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49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l-GR" altLang="ko-KR" dirty="0" smtClean="0"/>
              <a:t>Περιεχόμενα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2132856"/>
            <a:ext cx="8291264" cy="4421088"/>
          </a:xfrm>
        </p:spPr>
        <p:txBody>
          <a:bodyPr/>
          <a:lstStyle/>
          <a:p>
            <a:r>
              <a:rPr lang="el-GR" b="1" dirty="0" smtClean="0"/>
              <a:t>Τίτλος άρθρου στα αγγλικά </a:t>
            </a:r>
            <a:r>
              <a:rPr lang="el-GR" dirty="0" smtClean="0"/>
              <a:t>(σωστή βιβλιογραφία βάσει </a:t>
            </a:r>
            <a:r>
              <a:rPr lang="en-US" dirty="0" smtClean="0"/>
              <a:t>APA) </a:t>
            </a:r>
            <a:r>
              <a:rPr lang="el-GR" dirty="0" smtClean="0"/>
              <a:t> π.χ. </a:t>
            </a:r>
            <a:endParaRPr lang="en-US" dirty="0" smtClean="0"/>
          </a:p>
          <a:p>
            <a:pPr algn="just"/>
            <a:r>
              <a:rPr lang="en-US" sz="1800" dirty="0" err="1" smtClean="0"/>
              <a:t>Setini</a:t>
            </a:r>
            <a:r>
              <a:rPr lang="en-US" sz="1800" dirty="0"/>
              <a:t>, M., </a:t>
            </a:r>
            <a:r>
              <a:rPr lang="en-US" sz="1800" dirty="0" err="1"/>
              <a:t>Wardana</a:t>
            </a:r>
            <a:r>
              <a:rPr lang="en-US" sz="1800" dirty="0"/>
              <a:t>, I., </a:t>
            </a:r>
            <a:r>
              <a:rPr lang="en-US" sz="1800" dirty="0" err="1"/>
              <a:t>Sukaatmadja</a:t>
            </a:r>
            <a:r>
              <a:rPr lang="en-US" sz="1800" dirty="0"/>
              <a:t>, I., </a:t>
            </a:r>
            <a:r>
              <a:rPr lang="en-US" sz="1800" dirty="0" err="1"/>
              <a:t>Ekawati</a:t>
            </a:r>
            <a:r>
              <a:rPr lang="en-US" sz="1800" dirty="0"/>
              <a:t>, N., </a:t>
            </a:r>
            <a:r>
              <a:rPr lang="en-US" sz="1800" dirty="0" err="1"/>
              <a:t>Yasa</a:t>
            </a:r>
            <a:r>
              <a:rPr lang="en-US" sz="1800" dirty="0"/>
              <a:t>, N., &amp; </a:t>
            </a:r>
            <a:r>
              <a:rPr lang="en-US" sz="1800" dirty="0" err="1"/>
              <a:t>Astawa</a:t>
            </a:r>
            <a:r>
              <a:rPr lang="en-US" sz="1800" dirty="0"/>
              <a:t>, I. </a:t>
            </a:r>
            <a:r>
              <a:rPr lang="en-US" sz="1800" dirty="0" smtClean="0"/>
              <a:t>       (</a:t>
            </a:r>
            <a:r>
              <a:rPr lang="en-US" sz="1800" dirty="0"/>
              <a:t>2021). Policy models for improving ecotourism performance to build quality tourism experience and sustainable tourism. </a:t>
            </a:r>
            <a:r>
              <a:rPr lang="en-US" sz="1800" i="1" dirty="0"/>
              <a:t>Management Science Letters</a:t>
            </a:r>
            <a:r>
              <a:rPr lang="en-US" sz="1800" dirty="0"/>
              <a:t>, </a:t>
            </a:r>
            <a:r>
              <a:rPr lang="en-US" sz="1800" dirty="0" smtClean="0"/>
              <a:t>11(2</a:t>
            </a:r>
            <a:r>
              <a:rPr lang="en-US" sz="1800" dirty="0"/>
              <a:t>), 595-608</a:t>
            </a:r>
            <a:r>
              <a:rPr lang="en-US" sz="1800" dirty="0" smtClean="0"/>
              <a:t>.</a:t>
            </a:r>
          </a:p>
          <a:p>
            <a:pPr algn="just"/>
            <a:endParaRPr lang="el-GR" sz="1800" b="1" dirty="0" smtClean="0"/>
          </a:p>
          <a:p>
            <a:r>
              <a:rPr lang="el-GR" b="1" dirty="0" smtClean="0"/>
              <a:t>Σκοπός</a:t>
            </a:r>
            <a:endParaRPr lang="en-US" b="1" dirty="0" smtClean="0"/>
          </a:p>
          <a:p>
            <a:r>
              <a:rPr lang="en-US" dirty="0" smtClean="0"/>
              <a:t>3-4 </a:t>
            </a:r>
            <a:r>
              <a:rPr lang="el-GR" dirty="0" smtClean="0"/>
              <a:t>γραμμές τι ψάχνει να βρει ή έρευνα</a:t>
            </a:r>
          </a:p>
          <a:p>
            <a:r>
              <a:rPr lang="el-GR" dirty="0" smtClean="0"/>
              <a:t>Π.χ. </a:t>
            </a:r>
          </a:p>
          <a:p>
            <a:r>
              <a:rPr lang="el-GR" dirty="0" smtClean="0"/>
              <a:t>Σκοπός της έρευνας ήταν η διερεύνηση των επτά παραγόντων       επιτυχίας του οικοτουρισμού και της επίδρασης τους στην ποιότητα των τουριστικών εμπειριών και στον βιώσιμο τουρισμό.   </a:t>
            </a:r>
          </a:p>
          <a:p>
            <a:endParaRPr lang="el-GR" b="1" dirty="0" smtClean="0"/>
          </a:p>
          <a:p>
            <a:pPr marL="457200" indent="-457200">
              <a:buAutoNum type="arabicPeriod"/>
            </a:pPr>
            <a:endParaRPr lang="el-GR" b="1" dirty="0" smtClean="0"/>
          </a:p>
          <a:p>
            <a:pPr marL="457200" indent="-457200">
              <a:buAutoNum type="arabicPeriod"/>
            </a:pPr>
            <a:endParaRPr lang="el-GR" b="1" dirty="0" smtClean="0"/>
          </a:p>
          <a:p>
            <a:pPr marL="457200" indent="-457200">
              <a:buAutoNum type="arabicPeriod"/>
            </a:pP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l-GR" altLang="ko-KR" dirty="0" smtClean="0"/>
              <a:t>Εξεταζόμενοι παράγοντες </a:t>
            </a:r>
            <a:endParaRPr lang="ko-KR" alt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2100300" y="1412776"/>
            <a:ext cx="6563072" cy="4147865"/>
          </a:xfrm>
        </p:spPr>
        <p:txBody>
          <a:bodyPr/>
          <a:lstStyle/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Εδώ αναφέρετε ποιες μεταβλητές εξετάζονται στην έρευνα. Στο παράδειγμα αυτού του άρθρου εξαρτημένες μεταβλητές είναι: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Η δημιουργία εσόδων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Η περιβαλλοντική εκπαίδευση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Εμπλοκή κοινότητας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Διατήρηση/προστασία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Οικονομική ανάπτυξη &amp; υποδομές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Υπηρεσίες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Έλεγχος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Απόδοση οικοτουρισμού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Ποιοτική τουριστική εμπειρία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Βιώσιμος τουρισμός</a:t>
            </a:r>
          </a:p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l-GR" altLang="ko-KR" i="1" dirty="0" smtClean="0">
                <a:latin typeface="Arial" pitchFamily="34" charset="0"/>
                <a:cs typeface="Arial" pitchFamily="34" charset="0"/>
              </a:rPr>
              <a:t>Εδώ θα πρέπει να δώσετε και 2 γραμμές τουλάχιστον για το </a:t>
            </a:r>
            <a:r>
              <a:rPr lang="el-GR" altLang="ko-KR" i="1" dirty="0" err="1" smtClean="0">
                <a:latin typeface="Arial" pitchFamily="34" charset="0"/>
                <a:cs typeface="Arial" pitchFamily="34" charset="0"/>
              </a:rPr>
              <a:t>εννιολογικό</a:t>
            </a:r>
            <a:r>
              <a:rPr lang="el-GR" altLang="ko-KR" i="1" dirty="0" smtClean="0">
                <a:latin typeface="Arial" pitchFamily="34" charset="0"/>
                <a:cs typeface="Arial" pitchFamily="34" charset="0"/>
              </a:rPr>
              <a:t> πλαίσιο του κάθε παράγοντα (μέσα από την ανασκόπηση βιβλιογραφίας του άρθρου)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l-GR" altLang="ko-KR" dirty="0" smtClean="0"/>
              <a:t>Μεθοδολογία</a:t>
            </a:r>
            <a:endParaRPr lang="ko-KR" alt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2100300" y="1412776"/>
            <a:ext cx="6563072" cy="4147865"/>
          </a:xfrm>
        </p:spPr>
        <p:txBody>
          <a:bodyPr/>
          <a:lstStyle/>
          <a:p>
            <a:r>
              <a:rPr lang="el-GR" altLang="ko-KR" sz="2000" b="1" dirty="0" smtClean="0">
                <a:latin typeface="Arial" pitchFamily="34" charset="0"/>
                <a:cs typeface="Arial" pitchFamily="34" charset="0"/>
              </a:rPr>
              <a:t>Χώρα διεξαγωγής έρευνας: Ινδονησία </a:t>
            </a:r>
            <a:endParaRPr lang="el-GR" altLang="ko-KR" sz="2000" b="1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sz="2000" b="1" dirty="0" smtClean="0">
                <a:latin typeface="Arial" pitchFamily="34" charset="0"/>
                <a:cs typeface="Arial" pitchFamily="34" charset="0"/>
              </a:rPr>
              <a:t>Δείγμα:  </a:t>
            </a:r>
            <a:r>
              <a:rPr lang="el-GR" altLang="ko-KR" sz="2000" dirty="0" smtClean="0">
                <a:latin typeface="Arial" pitchFamily="34" charset="0"/>
                <a:cs typeface="Arial" pitchFamily="34" charset="0"/>
              </a:rPr>
              <a:t>Ν= 200 </a:t>
            </a:r>
          </a:p>
          <a:p>
            <a:r>
              <a:rPr lang="el-GR" altLang="ko-KR" sz="1600" dirty="0" smtClean="0">
                <a:latin typeface="Arial" pitchFamily="34" charset="0"/>
                <a:cs typeface="Arial" pitchFamily="34" charset="0"/>
              </a:rPr>
              <a:t>50= προερχόμενοι από την τοπική κοινότητα/ αγρότες</a:t>
            </a:r>
          </a:p>
          <a:p>
            <a:r>
              <a:rPr lang="el-GR" altLang="ko-KR" sz="1600" dirty="0" smtClean="0">
                <a:latin typeface="Arial" pitchFamily="34" charset="0"/>
                <a:cs typeface="Arial" pitchFamily="34" charset="0"/>
              </a:rPr>
              <a:t>50 = από δημοτικές αρχές της κοινότητας</a:t>
            </a:r>
          </a:p>
          <a:p>
            <a:r>
              <a:rPr lang="el-GR" altLang="ko-KR" sz="1600" dirty="0" smtClean="0">
                <a:latin typeface="Arial" pitchFamily="34" charset="0"/>
                <a:cs typeface="Arial" pitchFamily="34" charset="0"/>
              </a:rPr>
              <a:t>50= εργαζόμενοι στον τ</a:t>
            </a: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l-GR" altLang="ko-KR" sz="1600" dirty="0" err="1" smtClean="0">
                <a:latin typeface="Arial" pitchFamily="34" charset="0"/>
                <a:cs typeface="Arial" pitchFamily="34" charset="0"/>
              </a:rPr>
              <a:t>υριστικό</a:t>
            </a:r>
            <a:r>
              <a:rPr lang="el-GR" altLang="ko-KR" sz="1600" dirty="0" smtClean="0">
                <a:latin typeface="Arial" pitchFamily="34" charset="0"/>
                <a:cs typeface="Arial" pitchFamily="34" charset="0"/>
              </a:rPr>
              <a:t> κλάδο</a:t>
            </a:r>
          </a:p>
          <a:p>
            <a:r>
              <a:rPr lang="el-GR" altLang="ko-KR" sz="1600" dirty="0" smtClean="0">
                <a:latin typeface="Arial" pitchFamily="34" charset="0"/>
                <a:cs typeface="Arial" pitchFamily="34" charset="0"/>
              </a:rPr>
              <a:t>20 = από την κυβέρνηση</a:t>
            </a:r>
          </a:p>
          <a:p>
            <a:r>
              <a:rPr lang="el-GR" altLang="ko-KR" sz="1600" dirty="0" smtClean="0">
                <a:latin typeface="Arial" pitchFamily="34" charset="0"/>
                <a:cs typeface="Arial" pitchFamily="34" charset="0"/>
              </a:rPr>
              <a:t>20= από τουριστικούς οργανισμούς</a:t>
            </a:r>
          </a:p>
          <a:p>
            <a:r>
              <a:rPr lang="el-GR" altLang="ko-KR" sz="1600" dirty="0" smtClean="0">
                <a:latin typeface="Arial" pitchFamily="34" charset="0"/>
                <a:cs typeface="Arial" pitchFamily="34" charset="0"/>
              </a:rPr>
              <a:t>10= πανεπιστημιακοί </a:t>
            </a:r>
          </a:p>
          <a:p>
            <a:r>
              <a:rPr lang="el-GR" altLang="ko-KR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l-GR" altLang="ko-KR" sz="2000" b="1" dirty="0" smtClean="0">
                <a:latin typeface="Arial" pitchFamily="34" charset="0"/>
                <a:cs typeface="Arial" pitchFamily="34" charset="0"/>
              </a:rPr>
              <a:t>Μέσο συλλογής δεδομένων</a:t>
            </a:r>
          </a:p>
          <a:p>
            <a:r>
              <a:rPr lang="el-GR" altLang="ko-KR" sz="2000" dirty="0" smtClean="0">
                <a:latin typeface="Arial" pitchFamily="34" charset="0"/>
                <a:cs typeface="Arial" pitchFamily="34" charset="0"/>
              </a:rPr>
              <a:t>Ερωτηματολόγιο με κλειστές 46 ερωτήσεις τύπου </a:t>
            </a:r>
            <a:r>
              <a:rPr lang="en-US" altLang="ko-KR" sz="2000" dirty="0" smtClean="0">
                <a:latin typeface="Arial" pitchFamily="34" charset="0"/>
                <a:cs typeface="Arial" pitchFamily="34" charset="0"/>
              </a:rPr>
              <a:t>Likert </a:t>
            </a:r>
            <a:r>
              <a:rPr lang="el-GR" altLang="ko-KR" sz="2000" dirty="0" smtClean="0">
                <a:latin typeface="Arial" pitchFamily="34" charset="0"/>
                <a:cs typeface="Arial" pitchFamily="34" charset="0"/>
              </a:rPr>
              <a:t>με διαβάθμιση 1-5 </a:t>
            </a: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altLang="ko-KR" sz="1600" dirty="0" smtClean="0">
                <a:latin typeface="Arial" pitchFamily="34" charset="0"/>
                <a:cs typeface="Arial" pitchFamily="34" charset="0"/>
              </a:rPr>
              <a:t>όπου 5= πολύ υψηλή απόδοση και 1 = πολύ χαμηλή απόδοση)  </a:t>
            </a:r>
          </a:p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144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l-GR" altLang="ko-KR" dirty="0" smtClean="0"/>
              <a:t>Αποτελέσματα </a:t>
            </a:r>
            <a:endParaRPr lang="ko-KR" alt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2100300" y="1412776"/>
            <a:ext cx="6563072" cy="4147865"/>
          </a:xfrm>
        </p:spPr>
        <p:txBody>
          <a:bodyPr/>
          <a:lstStyle/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Από το σύνολο των μεταβλητών 7 επιμέρους παράγοντες κρίθηκαν ότι επηρεάζουν σε στατιστικά μεγάλο βαθμό </a:t>
            </a:r>
            <a:r>
              <a:rPr lang="el-GR" altLang="ko-KR" b="1" dirty="0" smtClean="0">
                <a:latin typeface="Arial" pitchFamily="34" charset="0"/>
                <a:cs typeface="Arial" pitchFamily="34" charset="0"/>
              </a:rPr>
              <a:t>την ποιότητα τουριστικών εμπειριών και τον βιώσιμο τουρισμό στην Ινδονησία. 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Αυτοί είναι </a:t>
            </a:r>
          </a:p>
          <a:p>
            <a:endParaRPr lang="el-GR" altLang="ko-KR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b="1" dirty="0" smtClean="0">
                <a:latin typeface="Arial" pitchFamily="34" charset="0"/>
                <a:cs typeface="Arial" pitchFamily="34" charset="0"/>
              </a:rPr>
              <a:t>Δημιουργία εσόδων </a:t>
            </a: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Πως επιδρά? στη προστασία της βιοποικιλότητας και των φυσικών πόρων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b="1" dirty="0">
                <a:latin typeface="Arial" pitchFamily="34" charset="0"/>
                <a:cs typeface="Arial" pitchFamily="34" charset="0"/>
              </a:rPr>
              <a:t>Π</a:t>
            </a:r>
            <a:r>
              <a:rPr lang="el-GR" altLang="ko-KR" b="1" dirty="0" smtClean="0">
                <a:latin typeface="Arial" pitchFamily="34" charset="0"/>
                <a:cs typeface="Arial" pitchFamily="34" charset="0"/>
              </a:rPr>
              <a:t>εριβαλλοντική εκπαίδευση</a:t>
            </a:r>
          </a:p>
          <a:p>
            <a:r>
              <a:rPr lang="el-GR" altLang="ko-KR" i="1" dirty="0" smtClean="0">
                <a:latin typeface="Arial" pitchFamily="34" charset="0"/>
                <a:cs typeface="Arial" pitchFamily="34" charset="0"/>
              </a:rPr>
              <a:t>Το ίδιο περιγράφεται την επίδραση σε όλους τους σημαντικούς παράγοντες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</a:t>
            </a:r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b="1" dirty="0">
                <a:latin typeface="Arial" pitchFamily="34" charset="0"/>
                <a:cs typeface="Arial" pitchFamily="34" charset="0"/>
              </a:rPr>
              <a:t>Εμπλοκή κοινότητας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b="1" dirty="0">
                <a:latin typeface="Arial" pitchFamily="34" charset="0"/>
                <a:cs typeface="Arial" pitchFamily="34" charset="0"/>
              </a:rPr>
              <a:t>Διατήρηση/προστασία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b="1" dirty="0">
                <a:latin typeface="Arial" pitchFamily="34" charset="0"/>
                <a:cs typeface="Arial" pitchFamily="34" charset="0"/>
              </a:rPr>
              <a:t>Οικονομική ανάπτυξη &amp; υποδομές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altLang="ko-KR" b="1" dirty="0">
                <a:latin typeface="Arial" pitchFamily="34" charset="0"/>
                <a:cs typeface="Arial" pitchFamily="34" charset="0"/>
              </a:rPr>
              <a:t>Υπηρεσίες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altLang="ko-KR" b="1" dirty="0">
                <a:latin typeface="Arial" pitchFamily="34" charset="0"/>
                <a:cs typeface="Arial" pitchFamily="34" charset="0"/>
              </a:rPr>
              <a:t>Έλεγχος </a:t>
            </a:r>
          </a:p>
          <a:p>
            <a:endParaRPr lang="el-GR" altLang="ko-KR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endParaRPr lang="el-GR" altLang="ko-KR" b="1" dirty="0">
              <a:latin typeface="Arial" pitchFamily="34" charset="0"/>
              <a:cs typeface="Arial" pitchFamily="34" charset="0"/>
            </a:endParaRPr>
          </a:p>
          <a:p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23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l-GR" altLang="ko-KR" dirty="0" smtClean="0"/>
              <a:t>Συμπεράσματα έρευνας </a:t>
            </a:r>
            <a:endParaRPr lang="ko-KR" alt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2100300" y="1412776"/>
            <a:ext cx="6563072" cy="4147865"/>
          </a:xfrm>
        </p:spPr>
        <p:txBody>
          <a:bodyPr/>
          <a:lstStyle/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Οι σημαντικοί αυτοί 7 παράγοντες είναι σημαντικό να συμπεριληφθούν στο στρατηγικό πλαίσιο ανάπτυξης και βελτίωσης της απόδοσης του οικοτουρισμού αλλά και της ποιοτικότερης τουριστικής εμπειρίας. </a:t>
            </a:r>
          </a:p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Θα πρέπει να δοθούν οι κατάλληλες προτεραιότητες σε επίπεδο φορέων τουριστικού σχεδιασμού  ώστε να δημιουργήσουν ένα ποιοτικό και βιώσιμο τουριστικό προϊόν στους επισκέπτες της Ινδονησίας </a:t>
            </a:r>
          </a:p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Μέσω της βελτίωσης της ποιότητας της εμπειρίας που αποκομίζουν οι τουρίστες αναμένεται να αυξηθεί και το επίπεδο προσήλωσης/ αφοσίωσης τους ώστε να ξανά επισκεφτούν το ίδιο μέρος στο μέλλον.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510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 </a:t>
            </a:r>
            <a:r>
              <a:rPr lang="el-GR" altLang="ko-KR" sz="2800" dirty="0" smtClean="0"/>
              <a:t>Χρησιμότητα πορισμάτων στον τουριστικό κλάδο στην Ελλάδα</a:t>
            </a:r>
            <a:endParaRPr lang="ko-KR" altLang="en-US" sz="2800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2100300" y="1412776"/>
            <a:ext cx="6563072" cy="4147865"/>
          </a:xfrm>
        </p:spPr>
        <p:txBody>
          <a:bodyPr/>
          <a:lstStyle/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Με αφορμή τα αποτελέσματα η/και τα συμπεράσματα της έρευνας αυτής θα πρέπει να γράψετε τις δικές σας προτάσεις που θα κάνατε για παράδειγμα σε φορείς τουριστικού σχεδιασμού στην Ελλάδα (αναφέρετε σε ποιους) </a:t>
            </a:r>
          </a:p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Ο αριθμός των προτάσεων αυτών να τεκμηριώνεται και στο σύνολο του να είναι </a:t>
            </a:r>
            <a:r>
              <a:rPr lang="el-GR" altLang="ko-KR" dirty="0" err="1" smtClean="0">
                <a:latin typeface="Arial" pitchFamily="34" charset="0"/>
                <a:cs typeface="Arial" pitchFamily="34" charset="0"/>
              </a:rPr>
              <a:t>κατ</a:t>
            </a:r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ελάχιστο 4 και κατά μέγιστο 8. </a:t>
            </a: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endParaRPr lang="el-GR" altLang="ko-KR" dirty="0" smtClean="0">
              <a:latin typeface="Arial" pitchFamily="34" charset="0"/>
              <a:cs typeface="Arial" pitchFamily="34" charset="0"/>
            </a:endParaRPr>
          </a:p>
          <a:p>
            <a:endParaRPr lang="el-GR" altLang="ko-KR" dirty="0">
              <a:latin typeface="Arial" pitchFamily="34" charset="0"/>
              <a:cs typeface="Arial" pitchFamily="34" charset="0"/>
            </a:endParaRPr>
          </a:p>
          <a:p>
            <a:r>
              <a:rPr lang="el-GR" altLang="ko-KR" dirty="0" smtClean="0">
                <a:latin typeface="Arial" pitchFamily="34" charset="0"/>
                <a:cs typeface="Arial" pitchFamily="34" charset="0"/>
              </a:rPr>
              <a:t> 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031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615</Words>
  <Application>Microsoft Office PowerPoint</Application>
  <PresentationFormat>Προβολή στην οθόνη (4:3)</PresentationFormat>
  <Paragraphs>109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Wingdings</vt:lpstr>
      <vt:lpstr>Office Theme</vt:lpstr>
      <vt:lpstr>Custom Design</vt:lpstr>
      <vt:lpstr>Παρουσίαση του PowerPoint</vt:lpstr>
      <vt:lpstr> Οδηγίες ατομικής εργασίας</vt:lpstr>
      <vt:lpstr> Περιεχόμενα</vt:lpstr>
      <vt:lpstr> Εξεταζόμενοι παράγοντες </vt:lpstr>
      <vt:lpstr> Μεθοδολογία</vt:lpstr>
      <vt:lpstr> Αποτελέσματα </vt:lpstr>
      <vt:lpstr> Συμπεράσματα έρευνας </vt:lpstr>
      <vt:lpstr> Χρησιμότητα πορισμάτων στον τουριστικό κλάδο στην Ελλάδα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Λογαριασμός Microsoft</cp:lastModifiedBy>
  <cp:revision>42</cp:revision>
  <dcterms:created xsi:type="dcterms:W3CDTF">2014-04-01T16:35:38Z</dcterms:created>
  <dcterms:modified xsi:type="dcterms:W3CDTF">2022-03-12T17:34:42Z</dcterms:modified>
</cp:coreProperties>
</file>