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3"/>
  </p:notesMasterIdLst>
  <p:sldIdLst>
    <p:sldId id="256" r:id="rId2"/>
    <p:sldId id="266" r:id="rId3"/>
    <p:sldId id="264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5" r:id="rId1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-198" y="-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37C8DF-33C4-4311-83B0-4007118BCA25}" type="doc">
      <dgm:prSet loTypeId="urn:microsoft.com/office/officeart/2005/8/layout/cycle6" loCatId="cycle" qsTypeId="urn:microsoft.com/office/officeart/2005/8/quickstyle/simple5" qsCatId="simple" csTypeId="urn:microsoft.com/office/officeart/2005/8/colors/accent5_2" csCatId="accent5" phldr="1"/>
      <dgm:spPr/>
      <dgm:t>
        <a:bodyPr/>
        <a:lstStyle/>
        <a:p>
          <a:endParaRPr lang="el-GR"/>
        </a:p>
      </dgm:t>
    </dgm:pt>
    <dgm:pt modelId="{1C656CCD-1F26-4A7D-B388-908A0F94CBAA}">
      <dgm:prSet phldrT="[Κείμενο]" custT="1"/>
      <dgm:spPr/>
      <dgm:t>
        <a:bodyPr/>
        <a:lstStyle/>
        <a:p>
          <a:r>
            <a:rPr lang="el-GR" sz="1900" b="1" dirty="0" smtClean="0">
              <a:solidFill>
                <a:schemeClr val="bg1"/>
              </a:solidFill>
            </a:rPr>
            <a:t>Πατέρας αλκοολικός- απών</a:t>
          </a:r>
          <a:endParaRPr lang="el-GR" sz="1900" b="1" dirty="0">
            <a:solidFill>
              <a:schemeClr val="bg1"/>
            </a:solidFill>
          </a:endParaRPr>
        </a:p>
      </dgm:t>
    </dgm:pt>
    <dgm:pt modelId="{47510E3E-0064-40A8-BDC8-974C9081E2E9}" type="parTrans" cxnId="{A13CEAA8-AD6D-4A0C-9B4E-3246EBED5B76}">
      <dgm:prSet/>
      <dgm:spPr/>
      <dgm:t>
        <a:bodyPr/>
        <a:lstStyle/>
        <a:p>
          <a:endParaRPr lang="el-GR"/>
        </a:p>
      </dgm:t>
    </dgm:pt>
    <dgm:pt modelId="{ADFF2C2A-260F-41FF-B230-FBD785A923EC}" type="sibTrans" cxnId="{A13CEAA8-AD6D-4A0C-9B4E-3246EBED5B76}">
      <dgm:prSet/>
      <dgm:spPr/>
      <dgm:t>
        <a:bodyPr/>
        <a:lstStyle/>
        <a:p>
          <a:endParaRPr lang="el-GR"/>
        </a:p>
      </dgm:t>
    </dgm:pt>
    <dgm:pt modelId="{7059958F-8D3F-418A-B5F3-6346F25F5DDA}">
      <dgm:prSet phldrT="[Κείμενο]" custT="1"/>
      <dgm:spPr/>
      <dgm:t>
        <a:bodyPr/>
        <a:lstStyle/>
        <a:p>
          <a:r>
            <a:rPr lang="el-GR" sz="2000" b="1" dirty="0" smtClean="0"/>
            <a:t>Τρεις αδελφές- Περνούν ώρες μαζί</a:t>
          </a:r>
          <a:endParaRPr lang="el-GR" sz="2000" b="1" dirty="0"/>
        </a:p>
      </dgm:t>
    </dgm:pt>
    <dgm:pt modelId="{BE27ADE6-00C5-4AE6-91DF-D6BAD9E527FA}" type="parTrans" cxnId="{42D348D4-67AB-4ACD-B87E-182BE801CF00}">
      <dgm:prSet/>
      <dgm:spPr/>
      <dgm:t>
        <a:bodyPr/>
        <a:lstStyle/>
        <a:p>
          <a:endParaRPr lang="el-GR"/>
        </a:p>
      </dgm:t>
    </dgm:pt>
    <dgm:pt modelId="{E1E4C7D5-4B77-4AD3-B68A-750D70043EA9}" type="sibTrans" cxnId="{42D348D4-67AB-4ACD-B87E-182BE801CF00}">
      <dgm:prSet/>
      <dgm:spPr/>
      <dgm:t>
        <a:bodyPr/>
        <a:lstStyle/>
        <a:p>
          <a:endParaRPr lang="el-GR"/>
        </a:p>
      </dgm:t>
    </dgm:pt>
    <dgm:pt modelId="{B715FFAD-5518-49B0-A343-3A9B46D3EC51}">
      <dgm:prSet phldrT="[Κείμενο]" custT="1"/>
      <dgm:spPr/>
      <dgm:t>
        <a:bodyPr/>
        <a:lstStyle/>
        <a:p>
          <a:r>
            <a:rPr lang="el-GR" sz="2000" b="1" dirty="0" smtClean="0"/>
            <a:t>Αδέξιος στο τρέξιμο- Τον πειράζουν</a:t>
          </a:r>
          <a:endParaRPr lang="el-GR" sz="2000" b="1" dirty="0"/>
        </a:p>
      </dgm:t>
    </dgm:pt>
    <dgm:pt modelId="{023A42F6-1FD3-4EAA-A7EE-2357A9E9EFDF}" type="parTrans" cxnId="{E7817984-7E67-45D6-B01F-47984391AAC3}">
      <dgm:prSet/>
      <dgm:spPr/>
      <dgm:t>
        <a:bodyPr/>
        <a:lstStyle/>
        <a:p>
          <a:endParaRPr lang="el-GR"/>
        </a:p>
      </dgm:t>
    </dgm:pt>
    <dgm:pt modelId="{F1ADACA8-455F-4C9E-9317-E52B5511C04B}" type="sibTrans" cxnId="{E7817984-7E67-45D6-B01F-47984391AAC3}">
      <dgm:prSet/>
      <dgm:spPr/>
      <dgm:t>
        <a:bodyPr/>
        <a:lstStyle/>
        <a:p>
          <a:endParaRPr lang="el-GR"/>
        </a:p>
      </dgm:t>
    </dgm:pt>
    <dgm:pt modelId="{A04FE7D4-57F5-4102-BC98-4A6449625499}">
      <dgm:prSet phldrT="[Κείμενο]" custT="1"/>
      <dgm:spPr/>
      <dgm:t>
        <a:bodyPr/>
        <a:lstStyle/>
        <a:p>
          <a:r>
            <a:rPr lang="el-GR" sz="2000" b="1" dirty="0" smtClean="0"/>
            <a:t>Νέος δάσκαλος-Αφορμές να μιλάνε</a:t>
          </a:r>
          <a:endParaRPr lang="el-GR" sz="2000" b="1" dirty="0"/>
        </a:p>
      </dgm:t>
    </dgm:pt>
    <dgm:pt modelId="{D4E5B206-9A1A-4146-A282-1B534BA5770B}" type="parTrans" cxnId="{8993F28A-D056-4F82-BF81-DE0B136C39EE}">
      <dgm:prSet/>
      <dgm:spPr/>
      <dgm:t>
        <a:bodyPr/>
        <a:lstStyle/>
        <a:p>
          <a:endParaRPr lang="el-GR"/>
        </a:p>
      </dgm:t>
    </dgm:pt>
    <dgm:pt modelId="{AE3CF431-1B42-4690-B3C1-C0E4186ED7E2}" type="sibTrans" cxnId="{8993F28A-D056-4F82-BF81-DE0B136C39EE}">
      <dgm:prSet/>
      <dgm:spPr/>
      <dgm:t>
        <a:bodyPr/>
        <a:lstStyle/>
        <a:p>
          <a:endParaRPr lang="el-GR"/>
        </a:p>
      </dgm:t>
    </dgm:pt>
    <dgm:pt modelId="{807E0100-9887-44C9-A3C7-87131CCB8A3F}">
      <dgm:prSet phldrT="[Κείμενο]" custT="1"/>
      <dgm:spPr/>
      <dgm:t>
        <a:bodyPr/>
        <a:lstStyle/>
        <a:p>
          <a:r>
            <a:rPr lang="el-GR" sz="2000" b="1" dirty="0" smtClean="0"/>
            <a:t>«Τι σημαίνει ομοφυλόφιλος;»</a:t>
          </a:r>
          <a:endParaRPr lang="el-GR" sz="2000" b="1" dirty="0"/>
        </a:p>
      </dgm:t>
    </dgm:pt>
    <dgm:pt modelId="{D586B8E9-3443-4136-B152-6C00B71BC308}" type="parTrans" cxnId="{06CEC43C-773D-43D2-BD60-8B8C2B9ABB9E}">
      <dgm:prSet/>
      <dgm:spPr/>
      <dgm:t>
        <a:bodyPr/>
        <a:lstStyle/>
        <a:p>
          <a:endParaRPr lang="el-GR"/>
        </a:p>
      </dgm:t>
    </dgm:pt>
    <dgm:pt modelId="{7A944F57-D725-456B-B7FD-3BCD39F25C8A}" type="sibTrans" cxnId="{06CEC43C-773D-43D2-BD60-8B8C2B9ABB9E}">
      <dgm:prSet/>
      <dgm:spPr/>
      <dgm:t>
        <a:bodyPr/>
        <a:lstStyle/>
        <a:p>
          <a:endParaRPr lang="el-GR"/>
        </a:p>
      </dgm:t>
    </dgm:pt>
    <dgm:pt modelId="{1682987A-53AE-4EA1-A8E4-C5F39813EE7F}">
      <dgm:prSet custT="1"/>
      <dgm:spPr/>
      <dgm:t>
        <a:bodyPr/>
        <a:lstStyle/>
        <a:p>
          <a:r>
            <a:rPr lang="el-GR" sz="1900" b="1" dirty="0" smtClean="0"/>
            <a:t>Μητέρα- Ισχυρός χαρακτήρας</a:t>
          </a:r>
          <a:endParaRPr lang="el-GR" sz="1900" dirty="0"/>
        </a:p>
      </dgm:t>
    </dgm:pt>
    <dgm:pt modelId="{B2166CF6-42B9-4F8C-A60A-89BA022752D5}" type="parTrans" cxnId="{B4580EDC-9E29-4101-BFE8-8D6F9C76F197}">
      <dgm:prSet/>
      <dgm:spPr/>
      <dgm:t>
        <a:bodyPr/>
        <a:lstStyle/>
        <a:p>
          <a:endParaRPr lang="el-GR"/>
        </a:p>
      </dgm:t>
    </dgm:pt>
    <dgm:pt modelId="{FB4CD727-568A-4027-82F2-D363D0131188}" type="sibTrans" cxnId="{B4580EDC-9E29-4101-BFE8-8D6F9C76F197}">
      <dgm:prSet/>
      <dgm:spPr/>
      <dgm:t>
        <a:bodyPr/>
        <a:lstStyle/>
        <a:p>
          <a:endParaRPr lang="el-GR"/>
        </a:p>
      </dgm:t>
    </dgm:pt>
    <dgm:pt modelId="{B8C64ECE-9107-425E-9C1F-12397B18E3CA}" type="pres">
      <dgm:prSet presAssocID="{6237C8DF-33C4-4311-83B0-4007118BCA25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FDE494B-05A8-4D2D-9A7F-6B159243092A}" type="pres">
      <dgm:prSet presAssocID="{1C656CCD-1F26-4A7D-B388-908A0F94CBAA}" presName="node" presStyleLbl="node1" presStyleIdx="0" presStyleCnt="6" custScaleX="169121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3E9171C-AB48-4769-B9F8-AF3FC0C8D20A}" type="pres">
      <dgm:prSet presAssocID="{1C656CCD-1F26-4A7D-B388-908A0F94CBAA}" presName="spNode" presStyleCnt="0"/>
      <dgm:spPr/>
    </dgm:pt>
    <dgm:pt modelId="{6F3996D2-19E6-44A0-AFF1-FBA9D73CCF52}" type="pres">
      <dgm:prSet presAssocID="{ADFF2C2A-260F-41FF-B230-FBD785A923EC}" presName="sibTrans" presStyleLbl="sibTrans1D1" presStyleIdx="0" presStyleCnt="6"/>
      <dgm:spPr/>
      <dgm:t>
        <a:bodyPr/>
        <a:lstStyle/>
        <a:p>
          <a:endParaRPr lang="en-US"/>
        </a:p>
      </dgm:t>
    </dgm:pt>
    <dgm:pt modelId="{B50EAAC8-37C1-4F09-8862-3CB003FB2326}" type="pres">
      <dgm:prSet presAssocID="{1682987A-53AE-4EA1-A8E4-C5F39813EE7F}" presName="node" presStyleLbl="node1" presStyleIdx="1" presStyleCnt="6" custScaleX="140854" custScaleY="74001" custRadScaleRad="114386" custRadScaleInc="4075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4C9951E-EA52-49C8-8BC2-396969C26D1B}" type="pres">
      <dgm:prSet presAssocID="{1682987A-53AE-4EA1-A8E4-C5F39813EE7F}" presName="spNode" presStyleCnt="0"/>
      <dgm:spPr/>
    </dgm:pt>
    <dgm:pt modelId="{AD1AA73B-92BE-4EC0-B267-6A9CEE8D6D56}" type="pres">
      <dgm:prSet presAssocID="{FB4CD727-568A-4027-82F2-D363D0131188}" presName="sibTrans" presStyleLbl="sibTrans1D1" presStyleIdx="1" presStyleCnt="6"/>
      <dgm:spPr/>
      <dgm:t>
        <a:bodyPr/>
        <a:lstStyle/>
        <a:p>
          <a:endParaRPr lang="en-US"/>
        </a:p>
      </dgm:t>
    </dgm:pt>
    <dgm:pt modelId="{23B59CC1-CD11-45BC-80C7-8EB2EF5E4A7C}" type="pres">
      <dgm:prSet presAssocID="{7059958F-8D3F-418A-B5F3-6346F25F5DDA}" presName="node" presStyleLbl="node1" presStyleIdx="2" presStyleCnt="6" custScaleX="170828" custRadScaleRad="123384" custRadScaleInc="-33279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8FD10E10-C20A-441B-8CD1-E3D926439E49}" type="pres">
      <dgm:prSet presAssocID="{7059958F-8D3F-418A-B5F3-6346F25F5DDA}" presName="spNode" presStyleCnt="0"/>
      <dgm:spPr/>
    </dgm:pt>
    <dgm:pt modelId="{EDD4E861-811A-487C-953A-1AC3AD1B4062}" type="pres">
      <dgm:prSet presAssocID="{E1E4C7D5-4B77-4AD3-B68A-750D70043EA9}" presName="sibTrans" presStyleLbl="sibTrans1D1" presStyleIdx="2" presStyleCnt="6"/>
      <dgm:spPr/>
      <dgm:t>
        <a:bodyPr/>
        <a:lstStyle/>
        <a:p>
          <a:endParaRPr lang="en-US"/>
        </a:p>
      </dgm:t>
    </dgm:pt>
    <dgm:pt modelId="{06629836-094A-4200-9600-5C7E99BC8C51}" type="pres">
      <dgm:prSet presAssocID="{B715FFAD-5518-49B0-A343-3A9B46D3EC51}" presName="node" presStyleLbl="node1" presStyleIdx="3" presStyleCnt="6" custScaleX="158213" custRadScaleRad="103568" custRadScaleInc="4119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C8C4C8AB-7497-4DDC-8139-B0CBB01C3727}" type="pres">
      <dgm:prSet presAssocID="{B715FFAD-5518-49B0-A343-3A9B46D3EC51}" presName="spNode" presStyleCnt="0"/>
      <dgm:spPr/>
    </dgm:pt>
    <dgm:pt modelId="{448F5D74-E920-4C82-A71F-3691671FEAAC}" type="pres">
      <dgm:prSet presAssocID="{F1ADACA8-455F-4C9E-9317-E52B5511C04B}" presName="sibTrans" presStyleLbl="sibTrans1D1" presStyleIdx="3" presStyleCnt="6"/>
      <dgm:spPr/>
      <dgm:t>
        <a:bodyPr/>
        <a:lstStyle/>
        <a:p>
          <a:endParaRPr lang="en-US"/>
        </a:p>
      </dgm:t>
    </dgm:pt>
    <dgm:pt modelId="{35BBDB2D-A316-48EB-8640-7C878A6DC6AD}" type="pres">
      <dgm:prSet presAssocID="{A04FE7D4-57F5-4102-BC98-4A6449625499}" presName="node" presStyleLbl="node1" presStyleIdx="4" presStyleCnt="6" custScaleX="190872" custRadScaleRad="111757" custRadScaleInc="19659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2F2894A-1DA8-4DBE-A2F2-098A035F3A95}" type="pres">
      <dgm:prSet presAssocID="{A04FE7D4-57F5-4102-BC98-4A6449625499}" presName="spNode" presStyleCnt="0"/>
      <dgm:spPr/>
    </dgm:pt>
    <dgm:pt modelId="{14675218-33A2-46B2-9AAA-10C7883FE860}" type="pres">
      <dgm:prSet presAssocID="{AE3CF431-1B42-4690-B3C1-C0E4186ED7E2}" presName="sibTrans" presStyleLbl="sibTrans1D1" presStyleIdx="4" presStyleCnt="6"/>
      <dgm:spPr/>
      <dgm:t>
        <a:bodyPr/>
        <a:lstStyle/>
        <a:p>
          <a:endParaRPr lang="en-US"/>
        </a:p>
      </dgm:t>
    </dgm:pt>
    <dgm:pt modelId="{75C9995A-5E4E-4ECC-A611-89781B81A731}" type="pres">
      <dgm:prSet presAssocID="{807E0100-9887-44C9-A3C7-87131CCB8A3F}" presName="node" presStyleLbl="node1" presStyleIdx="5" presStyleCnt="6" custScaleX="149232" custRadScaleRad="109672" custRadScaleInc="-875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10AAE14-0AA8-40A6-9ADF-685E13DA907C}" type="pres">
      <dgm:prSet presAssocID="{807E0100-9887-44C9-A3C7-87131CCB8A3F}" presName="spNode" presStyleCnt="0"/>
      <dgm:spPr/>
    </dgm:pt>
    <dgm:pt modelId="{051584BB-5247-47A4-8F7E-34BD9381283C}" type="pres">
      <dgm:prSet presAssocID="{7A944F57-D725-456B-B7FD-3BCD39F25C8A}" presName="sibTrans" presStyleLbl="sibTrans1D1" presStyleIdx="5" presStyleCnt="6"/>
      <dgm:spPr/>
      <dgm:t>
        <a:bodyPr/>
        <a:lstStyle/>
        <a:p>
          <a:endParaRPr lang="en-US"/>
        </a:p>
      </dgm:t>
    </dgm:pt>
  </dgm:ptLst>
  <dgm:cxnLst>
    <dgm:cxn modelId="{97620CFB-47CA-49D3-BF48-E5465A1A51EC}" type="presOf" srcId="{AE3CF431-1B42-4690-B3C1-C0E4186ED7E2}" destId="{14675218-33A2-46B2-9AAA-10C7883FE860}" srcOrd="0" destOrd="0" presId="urn:microsoft.com/office/officeart/2005/8/layout/cycle6"/>
    <dgm:cxn modelId="{06CEC43C-773D-43D2-BD60-8B8C2B9ABB9E}" srcId="{6237C8DF-33C4-4311-83B0-4007118BCA25}" destId="{807E0100-9887-44C9-A3C7-87131CCB8A3F}" srcOrd="5" destOrd="0" parTransId="{D586B8E9-3443-4136-B152-6C00B71BC308}" sibTransId="{7A944F57-D725-456B-B7FD-3BCD39F25C8A}"/>
    <dgm:cxn modelId="{E7B4F6C9-5826-404E-90CD-7ACFB815418C}" type="presOf" srcId="{FB4CD727-568A-4027-82F2-D363D0131188}" destId="{AD1AA73B-92BE-4EC0-B267-6A9CEE8D6D56}" srcOrd="0" destOrd="0" presId="urn:microsoft.com/office/officeart/2005/8/layout/cycle6"/>
    <dgm:cxn modelId="{42D348D4-67AB-4ACD-B87E-182BE801CF00}" srcId="{6237C8DF-33C4-4311-83B0-4007118BCA25}" destId="{7059958F-8D3F-418A-B5F3-6346F25F5DDA}" srcOrd="2" destOrd="0" parTransId="{BE27ADE6-00C5-4AE6-91DF-D6BAD9E527FA}" sibTransId="{E1E4C7D5-4B77-4AD3-B68A-750D70043EA9}"/>
    <dgm:cxn modelId="{19BF7622-4F30-4051-8DEA-F75C14CE191E}" type="presOf" srcId="{807E0100-9887-44C9-A3C7-87131CCB8A3F}" destId="{75C9995A-5E4E-4ECC-A611-89781B81A731}" srcOrd="0" destOrd="0" presId="urn:microsoft.com/office/officeart/2005/8/layout/cycle6"/>
    <dgm:cxn modelId="{E2C54199-059A-4506-9967-2E53E1528363}" type="presOf" srcId="{1C656CCD-1F26-4A7D-B388-908A0F94CBAA}" destId="{CFDE494B-05A8-4D2D-9A7F-6B159243092A}" srcOrd="0" destOrd="0" presId="urn:microsoft.com/office/officeart/2005/8/layout/cycle6"/>
    <dgm:cxn modelId="{4CA8B59B-1DEE-4B79-8721-0C9FDD83CD41}" type="presOf" srcId="{7A944F57-D725-456B-B7FD-3BCD39F25C8A}" destId="{051584BB-5247-47A4-8F7E-34BD9381283C}" srcOrd="0" destOrd="0" presId="urn:microsoft.com/office/officeart/2005/8/layout/cycle6"/>
    <dgm:cxn modelId="{A13CEAA8-AD6D-4A0C-9B4E-3246EBED5B76}" srcId="{6237C8DF-33C4-4311-83B0-4007118BCA25}" destId="{1C656CCD-1F26-4A7D-B388-908A0F94CBAA}" srcOrd="0" destOrd="0" parTransId="{47510E3E-0064-40A8-BDC8-974C9081E2E9}" sibTransId="{ADFF2C2A-260F-41FF-B230-FBD785A923EC}"/>
    <dgm:cxn modelId="{8993F28A-D056-4F82-BF81-DE0B136C39EE}" srcId="{6237C8DF-33C4-4311-83B0-4007118BCA25}" destId="{A04FE7D4-57F5-4102-BC98-4A6449625499}" srcOrd="4" destOrd="0" parTransId="{D4E5B206-9A1A-4146-A282-1B534BA5770B}" sibTransId="{AE3CF431-1B42-4690-B3C1-C0E4186ED7E2}"/>
    <dgm:cxn modelId="{0A6D9910-E0AE-4410-BB89-D6FDF8F220DA}" type="presOf" srcId="{A04FE7D4-57F5-4102-BC98-4A6449625499}" destId="{35BBDB2D-A316-48EB-8640-7C878A6DC6AD}" srcOrd="0" destOrd="0" presId="urn:microsoft.com/office/officeart/2005/8/layout/cycle6"/>
    <dgm:cxn modelId="{E7817984-7E67-45D6-B01F-47984391AAC3}" srcId="{6237C8DF-33C4-4311-83B0-4007118BCA25}" destId="{B715FFAD-5518-49B0-A343-3A9B46D3EC51}" srcOrd="3" destOrd="0" parTransId="{023A42F6-1FD3-4EAA-A7EE-2357A9E9EFDF}" sibTransId="{F1ADACA8-455F-4C9E-9317-E52B5511C04B}"/>
    <dgm:cxn modelId="{83595638-6BD0-4880-AFCA-D0BD9E56B9A5}" type="presOf" srcId="{7059958F-8D3F-418A-B5F3-6346F25F5DDA}" destId="{23B59CC1-CD11-45BC-80C7-8EB2EF5E4A7C}" srcOrd="0" destOrd="0" presId="urn:microsoft.com/office/officeart/2005/8/layout/cycle6"/>
    <dgm:cxn modelId="{B4580EDC-9E29-4101-BFE8-8D6F9C76F197}" srcId="{6237C8DF-33C4-4311-83B0-4007118BCA25}" destId="{1682987A-53AE-4EA1-A8E4-C5F39813EE7F}" srcOrd="1" destOrd="0" parTransId="{B2166CF6-42B9-4F8C-A60A-89BA022752D5}" sibTransId="{FB4CD727-568A-4027-82F2-D363D0131188}"/>
    <dgm:cxn modelId="{3EC28D7A-4D2D-4E56-AA17-22F6D970B7FA}" type="presOf" srcId="{6237C8DF-33C4-4311-83B0-4007118BCA25}" destId="{B8C64ECE-9107-425E-9C1F-12397B18E3CA}" srcOrd="0" destOrd="0" presId="urn:microsoft.com/office/officeart/2005/8/layout/cycle6"/>
    <dgm:cxn modelId="{2EA4CC2D-82B0-4806-AD15-9A29ABCC1AC0}" type="presOf" srcId="{E1E4C7D5-4B77-4AD3-B68A-750D70043EA9}" destId="{EDD4E861-811A-487C-953A-1AC3AD1B4062}" srcOrd="0" destOrd="0" presId="urn:microsoft.com/office/officeart/2005/8/layout/cycle6"/>
    <dgm:cxn modelId="{6204CCFA-5B94-403D-AF65-91D09553D11B}" type="presOf" srcId="{ADFF2C2A-260F-41FF-B230-FBD785A923EC}" destId="{6F3996D2-19E6-44A0-AFF1-FBA9D73CCF52}" srcOrd="0" destOrd="0" presId="urn:microsoft.com/office/officeart/2005/8/layout/cycle6"/>
    <dgm:cxn modelId="{0D3048D5-32AB-4B65-9CB1-1DA4C1439670}" type="presOf" srcId="{1682987A-53AE-4EA1-A8E4-C5F39813EE7F}" destId="{B50EAAC8-37C1-4F09-8862-3CB003FB2326}" srcOrd="0" destOrd="0" presId="urn:microsoft.com/office/officeart/2005/8/layout/cycle6"/>
    <dgm:cxn modelId="{5E0B9792-C34C-4683-9C80-124D12377DC0}" type="presOf" srcId="{B715FFAD-5518-49B0-A343-3A9B46D3EC51}" destId="{06629836-094A-4200-9600-5C7E99BC8C51}" srcOrd="0" destOrd="0" presId="urn:microsoft.com/office/officeart/2005/8/layout/cycle6"/>
    <dgm:cxn modelId="{0E725666-7528-44AF-8CE8-3D85763E719D}" type="presOf" srcId="{F1ADACA8-455F-4C9E-9317-E52B5511C04B}" destId="{448F5D74-E920-4C82-A71F-3691671FEAAC}" srcOrd="0" destOrd="0" presId="urn:microsoft.com/office/officeart/2005/8/layout/cycle6"/>
    <dgm:cxn modelId="{01BF1B5B-13BC-4108-A94C-F40986B224B8}" type="presParOf" srcId="{B8C64ECE-9107-425E-9C1F-12397B18E3CA}" destId="{CFDE494B-05A8-4D2D-9A7F-6B159243092A}" srcOrd="0" destOrd="0" presId="urn:microsoft.com/office/officeart/2005/8/layout/cycle6"/>
    <dgm:cxn modelId="{802B009C-D386-4703-A1E9-F1AF103AC3A1}" type="presParOf" srcId="{B8C64ECE-9107-425E-9C1F-12397B18E3CA}" destId="{D3E9171C-AB48-4769-B9F8-AF3FC0C8D20A}" srcOrd="1" destOrd="0" presId="urn:microsoft.com/office/officeart/2005/8/layout/cycle6"/>
    <dgm:cxn modelId="{6681F2BD-1C50-48C2-A3EF-9BE1F149E49C}" type="presParOf" srcId="{B8C64ECE-9107-425E-9C1F-12397B18E3CA}" destId="{6F3996D2-19E6-44A0-AFF1-FBA9D73CCF52}" srcOrd="2" destOrd="0" presId="urn:microsoft.com/office/officeart/2005/8/layout/cycle6"/>
    <dgm:cxn modelId="{AB57EB55-0418-4A53-9B95-C8A25FD4326D}" type="presParOf" srcId="{B8C64ECE-9107-425E-9C1F-12397B18E3CA}" destId="{B50EAAC8-37C1-4F09-8862-3CB003FB2326}" srcOrd="3" destOrd="0" presId="urn:microsoft.com/office/officeart/2005/8/layout/cycle6"/>
    <dgm:cxn modelId="{78E041CB-6DAD-491A-9269-1B34E6D9C198}" type="presParOf" srcId="{B8C64ECE-9107-425E-9C1F-12397B18E3CA}" destId="{F4C9951E-EA52-49C8-8BC2-396969C26D1B}" srcOrd="4" destOrd="0" presId="urn:microsoft.com/office/officeart/2005/8/layout/cycle6"/>
    <dgm:cxn modelId="{7D6BBF21-0631-4825-9CFF-AD514D0D98D0}" type="presParOf" srcId="{B8C64ECE-9107-425E-9C1F-12397B18E3CA}" destId="{AD1AA73B-92BE-4EC0-B267-6A9CEE8D6D56}" srcOrd="5" destOrd="0" presId="urn:microsoft.com/office/officeart/2005/8/layout/cycle6"/>
    <dgm:cxn modelId="{05800B25-1B26-4661-8428-ADA11862BD79}" type="presParOf" srcId="{B8C64ECE-9107-425E-9C1F-12397B18E3CA}" destId="{23B59CC1-CD11-45BC-80C7-8EB2EF5E4A7C}" srcOrd="6" destOrd="0" presId="urn:microsoft.com/office/officeart/2005/8/layout/cycle6"/>
    <dgm:cxn modelId="{BF51C989-1C4F-42A5-A1C8-B0BFE297F403}" type="presParOf" srcId="{B8C64ECE-9107-425E-9C1F-12397B18E3CA}" destId="{8FD10E10-C20A-441B-8CD1-E3D926439E49}" srcOrd="7" destOrd="0" presId="urn:microsoft.com/office/officeart/2005/8/layout/cycle6"/>
    <dgm:cxn modelId="{8F5752C8-C38F-46D7-BD3D-39F7C29DB434}" type="presParOf" srcId="{B8C64ECE-9107-425E-9C1F-12397B18E3CA}" destId="{EDD4E861-811A-487C-953A-1AC3AD1B4062}" srcOrd="8" destOrd="0" presId="urn:microsoft.com/office/officeart/2005/8/layout/cycle6"/>
    <dgm:cxn modelId="{6319B6C5-5EC0-49D4-9E84-1B1D87ED165D}" type="presParOf" srcId="{B8C64ECE-9107-425E-9C1F-12397B18E3CA}" destId="{06629836-094A-4200-9600-5C7E99BC8C51}" srcOrd="9" destOrd="0" presId="urn:microsoft.com/office/officeart/2005/8/layout/cycle6"/>
    <dgm:cxn modelId="{BED52BC6-85EE-402C-9B8D-47ADAF64A0DB}" type="presParOf" srcId="{B8C64ECE-9107-425E-9C1F-12397B18E3CA}" destId="{C8C4C8AB-7497-4DDC-8139-B0CBB01C3727}" srcOrd="10" destOrd="0" presId="urn:microsoft.com/office/officeart/2005/8/layout/cycle6"/>
    <dgm:cxn modelId="{CBEFF4B9-ED83-4E20-808D-27F1EFB055EC}" type="presParOf" srcId="{B8C64ECE-9107-425E-9C1F-12397B18E3CA}" destId="{448F5D74-E920-4C82-A71F-3691671FEAAC}" srcOrd="11" destOrd="0" presId="urn:microsoft.com/office/officeart/2005/8/layout/cycle6"/>
    <dgm:cxn modelId="{332159B4-B243-4CA8-83E8-F04E970C6A5F}" type="presParOf" srcId="{B8C64ECE-9107-425E-9C1F-12397B18E3CA}" destId="{35BBDB2D-A316-48EB-8640-7C878A6DC6AD}" srcOrd="12" destOrd="0" presId="urn:microsoft.com/office/officeart/2005/8/layout/cycle6"/>
    <dgm:cxn modelId="{4885521C-2651-405F-982F-856BA397EF26}" type="presParOf" srcId="{B8C64ECE-9107-425E-9C1F-12397B18E3CA}" destId="{92F2894A-1DA8-4DBE-A2F2-098A035F3A95}" srcOrd="13" destOrd="0" presId="urn:microsoft.com/office/officeart/2005/8/layout/cycle6"/>
    <dgm:cxn modelId="{3C42ED5F-F345-46AE-A63A-7225120F7F39}" type="presParOf" srcId="{B8C64ECE-9107-425E-9C1F-12397B18E3CA}" destId="{14675218-33A2-46B2-9AAA-10C7883FE860}" srcOrd="14" destOrd="0" presId="urn:microsoft.com/office/officeart/2005/8/layout/cycle6"/>
    <dgm:cxn modelId="{E7BBEFE6-25C4-47EC-8A8A-F52BAAE071CE}" type="presParOf" srcId="{B8C64ECE-9107-425E-9C1F-12397B18E3CA}" destId="{75C9995A-5E4E-4ECC-A611-89781B81A731}" srcOrd="15" destOrd="0" presId="urn:microsoft.com/office/officeart/2005/8/layout/cycle6"/>
    <dgm:cxn modelId="{D1738DF7-AEDE-467B-B195-561E316A010F}" type="presParOf" srcId="{B8C64ECE-9107-425E-9C1F-12397B18E3CA}" destId="{A10AAE14-0AA8-40A6-9ADF-685E13DA907C}" srcOrd="16" destOrd="0" presId="urn:microsoft.com/office/officeart/2005/8/layout/cycle6"/>
    <dgm:cxn modelId="{DF314F51-CFA8-4028-8EC3-A3544F76D137}" type="presParOf" srcId="{B8C64ECE-9107-425E-9C1F-12397B18E3CA}" destId="{051584BB-5247-47A4-8F7E-34BD9381283C}" srcOrd="17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8032059-87FF-4235-9156-8F10E5426D49}" type="doc">
      <dgm:prSet loTypeId="urn:microsoft.com/office/officeart/2005/8/layout/arrow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1C26DDB6-3FA4-49EE-AEC2-2C10FEA66D0F}">
      <dgm:prSet phldrT="[Κείμενο]"/>
      <dgm:spPr/>
      <dgm:t>
        <a:bodyPr/>
        <a:lstStyle/>
        <a:p>
          <a:r>
            <a:rPr lang="el-GR" dirty="0" smtClean="0"/>
            <a:t>να κατασταλάξει στον σεξουαλικό του προσανατολισμό </a:t>
          </a:r>
          <a:endParaRPr lang="el-GR" dirty="0"/>
        </a:p>
      </dgm:t>
    </dgm:pt>
    <dgm:pt modelId="{338D7BC8-2CDD-4365-96C8-680E13E5924E}" type="parTrans" cxnId="{1F7F2D68-81BC-4144-B065-AB80CD9C88B2}">
      <dgm:prSet/>
      <dgm:spPr/>
      <dgm:t>
        <a:bodyPr/>
        <a:lstStyle/>
        <a:p>
          <a:endParaRPr lang="el-GR"/>
        </a:p>
      </dgm:t>
    </dgm:pt>
    <dgm:pt modelId="{28EA16F2-AB67-486D-9A5A-2581CC18863F}" type="sibTrans" cxnId="{1F7F2D68-81BC-4144-B065-AB80CD9C88B2}">
      <dgm:prSet/>
      <dgm:spPr/>
      <dgm:t>
        <a:bodyPr/>
        <a:lstStyle/>
        <a:p>
          <a:endParaRPr lang="el-GR"/>
        </a:p>
      </dgm:t>
    </dgm:pt>
    <dgm:pt modelId="{3D090BB3-DFF6-40CC-B3FA-2BDB43470D28}">
      <dgm:prSet phldrT="[Κείμενο]"/>
      <dgm:spPr/>
      <dgm:t>
        <a:bodyPr/>
        <a:lstStyle/>
        <a:p>
          <a:r>
            <a:rPr lang="el-GR" dirty="0" smtClean="0"/>
            <a:t>να ξεπεράσει τις βαθύτερες πληγές που έχει προκαλέσει η απουσία του πατέρα</a:t>
          </a:r>
          <a:endParaRPr lang="el-GR" dirty="0"/>
        </a:p>
      </dgm:t>
    </dgm:pt>
    <dgm:pt modelId="{66052AA2-0D12-4C31-B4D2-AFBB77AB496D}" type="parTrans" cxnId="{5512170D-CDA9-405F-B418-EB557560EC8D}">
      <dgm:prSet/>
      <dgm:spPr/>
      <dgm:t>
        <a:bodyPr/>
        <a:lstStyle/>
        <a:p>
          <a:endParaRPr lang="el-GR"/>
        </a:p>
      </dgm:t>
    </dgm:pt>
    <dgm:pt modelId="{A30837FE-EEF4-4A81-9312-9AAF91B845DD}" type="sibTrans" cxnId="{5512170D-CDA9-405F-B418-EB557560EC8D}">
      <dgm:prSet/>
      <dgm:spPr/>
      <dgm:t>
        <a:bodyPr/>
        <a:lstStyle/>
        <a:p>
          <a:endParaRPr lang="el-GR"/>
        </a:p>
      </dgm:t>
    </dgm:pt>
    <dgm:pt modelId="{BB79D2FC-D087-4022-A586-EB7187367126}" type="pres">
      <dgm:prSet presAssocID="{A8032059-87FF-4235-9156-8F10E5426D49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77194EC-841A-4CD4-AB11-DF261D9771CC}" type="pres">
      <dgm:prSet presAssocID="{1C26DDB6-3FA4-49EE-AEC2-2C10FEA66D0F}" presName="upArrow" presStyleLbl="node1" presStyleIdx="0" presStyleCnt="2" custLinFactNeighborX="295" custLinFactNeighborY="-2413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</dgm:pt>
    <dgm:pt modelId="{C5D979E1-4D3E-4168-A36A-64EFFBCE26C5}" type="pres">
      <dgm:prSet presAssocID="{1C26DDB6-3FA4-49EE-AEC2-2C10FEA66D0F}" presName="upArrowText" presStyleLbl="revTx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1D59002B-8743-43D7-8AF4-D2D98A28E415}" type="pres">
      <dgm:prSet presAssocID="{3D090BB3-DFF6-40CC-B3FA-2BDB43470D28}" presName="downArrow" presStyleLbl="node1" presStyleIdx="1" presStyleCnt="2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</dgm:pt>
    <dgm:pt modelId="{1C119A47-E6EA-4609-8934-A4DF452C4C89}" type="pres">
      <dgm:prSet presAssocID="{3D090BB3-DFF6-40CC-B3FA-2BDB43470D28}" presName="downArrowText" presStyleLbl="revTx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BE4BDD86-F6E6-40BB-AA12-6CBFBFDB398A}" type="presOf" srcId="{A8032059-87FF-4235-9156-8F10E5426D49}" destId="{BB79D2FC-D087-4022-A586-EB7187367126}" srcOrd="0" destOrd="0" presId="urn:microsoft.com/office/officeart/2005/8/layout/arrow4"/>
    <dgm:cxn modelId="{EA2BABC2-EF13-437C-BABC-5F3D48B18FE8}" type="presOf" srcId="{1C26DDB6-3FA4-49EE-AEC2-2C10FEA66D0F}" destId="{C5D979E1-4D3E-4168-A36A-64EFFBCE26C5}" srcOrd="0" destOrd="0" presId="urn:microsoft.com/office/officeart/2005/8/layout/arrow4"/>
    <dgm:cxn modelId="{5512170D-CDA9-405F-B418-EB557560EC8D}" srcId="{A8032059-87FF-4235-9156-8F10E5426D49}" destId="{3D090BB3-DFF6-40CC-B3FA-2BDB43470D28}" srcOrd="1" destOrd="0" parTransId="{66052AA2-0D12-4C31-B4D2-AFBB77AB496D}" sibTransId="{A30837FE-EEF4-4A81-9312-9AAF91B845DD}"/>
    <dgm:cxn modelId="{FF02C201-56D9-4F25-985F-7DFBBD9D97AE}" type="presOf" srcId="{3D090BB3-DFF6-40CC-B3FA-2BDB43470D28}" destId="{1C119A47-E6EA-4609-8934-A4DF452C4C89}" srcOrd="0" destOrd="0" presId="urn:microsoft.com/office/officeart/2005/8/layout/arrow4"/>
    <dgm:cxn modelId="{1F7F2D68-81BC-4144-B065-AB80CD9C88B2}" srcId="{A8032059-87FF-4235-9156-8F10E5426D49}" destId="{1C26DDB6-3FA4-49EE-AEC2-2C10FEA66D0F}" srcOrd="0" destOrd="0" parTransId="{338D7BC8-2CDD-4365-96C8-680E13E5924E}" sibTransId="{28EA16F2-AB67-486D-9A5A-2581CC18863F}"/>
    <dgm:cxn modelId="{A9F4CA6C-464F-4169-A94D-C97262CF8ED7}" type="presParOf" srcId="{BB79D2FC-D087-4022-A586-EB7187367126}" destId="{F77194EC-841A-4CD4-AB11-DF261D9771CC}" srcOrd="0" destOrd="0" presId="urn:microsoft.com/office/officeart/2005/8/layout/arrow4"/>
    <dgm:cxn modelId="{3E0D64B5-2877-43CF-9992-EC94444EB0C2}" type="presParOf" srcId="{BB79D2FC-D087-4022-A586-EB7187367126}" destId="{C5D979E1-4D3E-4168-A36A-64EFFBCE26C5}" srcOrd="1" destOrd="0" presId="urn:microsoft.com/office/officeart/2005/8/layout/arrow4"/>
    <dgm:cxn modelId="{DB34D7BD-95A6-41BF-85E8-DDE817435F4C}" type="presParOf" srcId="{BB79D2FC-D087-4022-A586-EB7187367126}" destId="{1D59002B-8743-43D7-8AF4-D2D98A28E415}" srcOrd="2" destOrd="0" presId="urn:microsoft.com/office/officeart/2005/8/layout/arrow4"/>
    <dgm:cxn modelId="{D4B11E86-078E-4CB1-B426-BB83F1575953}" type="presParOf" srcId="{BB79D2FC-D087-4022-A586-EB7187367126}" destId="{1C119A47-E6EA-4609-8934-A4DF452C4C89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FDE494B-05A8-4D2D-9A7F-6B159243092A}">
      <dsp:nvSpPr>
        <dsp:cNvPr id="0" name=""/>
        <dsp:cNvSpPr/>
      </dsp:nvSpPr>
      <dsp:spPr>
        <a:xfrm>
          <a:off x="3739800" y="1888"/>
          <a:ext cx="2608557" cy="1002573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5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5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5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accent5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900" b="1" kern="1200" dirty="0" smtClean="0">
              <a:solidFill>
                <a:schemeClr val="bg1"/>
              </a:solidFill>
            </a:rPr>
            <a:t>Πατέρας αλκοολικός- απών</a:t>
          </a:r>
          <a:endParaRPr lang="el-GR" sz="1900" b="1" kern="1200" dirty="0">
            <a:solidFill>
              <a:schemeClr val="bg1"/>
            </a:solidFill>
          </a:endParaRPr>
        </a:p>
      </dsp:txBody>
      <dsp:txXfrm>
        <a:off x="3739800" y="1888"/>
        <a:ext cx="2608557" cy="1002573"/>
      </dsp:txXfrm>
    </dsp:sp>
    <dsp:sp modelId="{6F3996D2-19E6-44A0-AFF1-FBA9D73CCF52}">
      <dsp:nvSpPr>
        <dsp:cNvPr id="0" name=""/>
        <dsp:cNvSpPr/>
      </dsp:nvSpPr>
      <dsp:spPr>
        <a:xfrm>
          <a:off x="3346304" y="807745"/>
          <a:ext cx="4727033" cy="4727033"/>
        </a:xfrm>
        <a:custGeom>
          <a:avLst/>
          <a:gdLst/>
          <a:ahLst/>
          <a:cxnLst/>
          <a:rect l="0" t="0" r="0" b="0"/>
          <a:pathLst>
            <a:path>
              <a:moveTo>
                <a:pt x="3013427" y="91111"/>
              </a:moveTo>
              <a:arcTo wR="2363516" hR="2363516" stAng="17157636" swAng="1703649"/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0EAAC8-37C1-4F09-8862-3CB003FB2326}">
      <dsp:nvSpPr>
        <dsp:cNvPr id="0" name=""/>
        <dsp:cNvSpPr/>
      </dsp:nvSpPr>
      <dsp:spPr>
        <a:xfrm>
          <a:off x="6467127" y="1489575"/>
          <a:ext cx="2172561" cy="741914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5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5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5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accent5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900" b="1" kern="1200" dirty="0" smtClean="0"/>
            <a:t>Μητέρα- Ισχυρός χαρακτήρας</a:t>
          </a:r>
          <a:endParaRPr lang="el-GR" sz="1900" kern="1200" dirty="0"/>
        </a:p>
      </dsp:txBody>
      <dsp:txXfrm>
        <a:off x="6467127" y="1489575"/>
        <a:ext cx="2172561" cy="741914"/>
      </dsp:txXfrm>
    </dsp:sp>
    <dsp:sp modelId="{AD1AA73B-92BE-4EC0-B267-6A9CEE8D6D56}">
      <dsp:nvSpPr>
        <dsp:cNvPr id="0" name=""/>
        <dsp:cNvSpPr/>
      </dsp:nvSpPr>
      <dsp:spPr>
        <a:xfrm>
          <a:off x="3174707" y="884588"/>
          <a:ext cx="4727033" cy="4727033"/>
        </a:xfrm>
        <a:custGeom>
          <a:avLst/>
          <a:gdLst/>
          <a:ahLst/>
          <a:cxnLst/>
          <a:rect l="0" t="0" r="0" b="0"/>
          <a:pathLst>
            <a:path>
              <a:moveTo>
                <a:pt x="4502813" y="1358716"/>
              </a:moveTo>
              <a:arcTo wR="2363516" hR="2363516" stAng="20090469" swAng="1888277"/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B59CC1-CD11-45BC-80C7-8EB2EF5E4A7C}">
      <dsp:nvSpPr>
        <dsp:cNvPr id="0" name=""/>
        <dsp:cNvSpPr/>
      </dsp:nvSpPr>
      <dsp:spPr>
        <a:xfrm>
          <a:off x="6404120" y="3520962"/>
          <a:ext cx="2634886" cy="1002573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5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5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5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accent5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b="1" kern="1200" dirty="0" smtClean="0"/>
            <a:t>Τρεις αδελφές- Περνούν ώρες μαζί</a:t>
          </a:r>
          <a:endParaRPr lang="el-GR" sz="2000" b="1" kern="1200" dirty="0"/>
        </a:p>
      </dsp:txBody>
      <dsp:txXfrm>
        <a:off x="6404120" y="3520962"/>
        <a:ext cx="2634886" cy="1002573"/>
      </dsp:txXfrm>
    </dsp:sp>
    <dsp:sp modelId="{EDD4E861-811A-487C-953A-1AC3AD1B4062}">
      <dsp:nvSpPr>
        <dsp:cNvPr id="0" name=""/>
        <dsp:cNvSpPr/>
      </dsp:nvSpPr>
      <dsp:spPr>
        <a:xfrm>
          <a:off x="3776274" y="188843"/>
          <a:ext cx="4727033" cy="4727033"/>
        </a:xfrm>
        <a:custGeom>
          <a:avLst/>
          <a:gdLst/>
          <a:ahLst/>
          <a:cxnLst/>
          <a:rect l="0" t="0" r="0" b="0"/>
          <a:pathLst>
            <a:path>
              <a:moveTo>
                <a:pt x="3656955" y="4341704"/>
              </a:moveTo>
              <a:arcTo wR="2363516" hR="2363516" stAng="3409279" swAng="1842316"/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629836-094A-4200-9600-5C7E99BC8C51}">
      <dsp:nvSpPr>
        <dsp:cNvPr id="0" name=""/>
        <dsp:cNvSpPr/>
      </dsp:nvSpPr>
      <dsp:spPr>
        <a:xfrm>
          <a:off x="3788730" y="4730811"/>
          <a:ext cx="2440309" cy="1002573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5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5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5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accent5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b="1" kern="1200" dirty="0" smtClean="0"/>
            <a:t>Αδέξιος στο τρέξιμο- Τον πειράζουν</a:t>
          </a:r>
          <a:endParaRPr lang="el-GR" sz="2000" b="1" kern="1200" dirty="0"/>
        </a:p>
      </dsp:txBody>
      <dsp:txXfrm>
        <a:off x="3788730" y="4730811"/>
        <a:ext cx="2440309" cy="1002573"/>
      </dsp:txXfrm>
    </dsp:sp>
    <dsp:sp modelId="{448F5D74-E920-4C82-A71F-3691671FEAAC}">
      <dsp:nvSpPr>
        <dsp:cNvPr id="0" name=""/>
        <dsp:cNvSpPr/>
      </dsp:nvSpPr>
      <dsp:spPr>
        <a:xfrm>
          <a:off x="1944441" y="202511"/>
          <a:ext cx="4727033" cy="4727033"/>
        </a:xfrm>
        <a:custGeom>
          <a:avLst/>
          <a:gdLst/>
          <a:ahLst/>
          <a:cxnLst/>
          <a:rect l="0" t="0" r="0" b="0"/>
          <a:pathLst>
            <a:path>
              <a:moveTo>
                <a:pt x="1835821" y="4667372"/>
              </a:moveTo>
              <a:arcTo wR="2363516" hR="2363516" stAng="6174060" swAng="1244859"/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BBDB2D-A316-48EB-8640-7C878A6DC6AD}">
      <dsp:nvSpPr>
        <dsp:cNvPr id="0" name=""/>
        <dsp:cNvSpPr/>
      </dsp:nvSpPr>
      <dsp:spPr>
        <a:xfrm>
          <a:off x="1199364" y="3526142"/>
          <a:ext cx="2944049" cy="1002573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5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5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5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accent5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b="1" kern="1200" dirty="0" smtClean="0"/>
            <a:t>Νέος δάσκαλος-Αφορμές να μιλάνε</a:t>
          </a:r>
          <a:endParaRPr lang="el-GR" sz="2000" b="1" kern="1200" dirty="0"/>
        </a:p>
      </dsp:txBody>
      <dsp:txXfrm>
        <a:off x="1199364" y="3526142"/>
        <a:ext cx="2944049" cy="1002573"/>
      </dsp:txXfrm>
    </dsp:sp>
    <dsp:sp modelId="{14675218-33A2-46B2-9AAA-10C7883FE860}">
      <dsp:nvSpPr>
        <dsp:cNvPr id="0" name=""/>
        <dsp:cNvSpPr/>
      </dsp:nvSpPr>
      <dsp:spPr>
        <a:xfrm>
          <a:off x="2414140" y="582955"/>
          <a:ext cx="4727033" cy="4727033"/>
        </a:xfrm>
        <a:custGeom>
          <a:avLst/>
          <a:gdLst/>
          <a:ahLst/>
          <a:cxnLst/>
          <a:rect l="0" t="0" r="0" b="0"/>
          <a:pathLst>
            <a:path>
              <a:moveTo>
                <a:pt x="68824" y="2929732"/>
              </a:moveTo>
              <a:arcTo wR="2363516" hR="2363516" stAng="9968348" swAng="2006849"/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C9995A-5E4E-4ECC-A611-89781B81A731}">
      <dsp:nvSpPr>
        <dsp:cNvPr id="0" name=""/>
        <dsp:cNvSpPr/>
      </dsp:nvSpPr>
      <dsp:spPr>
        <a:xfrm>
          <a:off x="1609806" y="1138522"/>
          <a:ext cx="2301785" cy="1002573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5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5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5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accent5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b="1" kern="1200" dirty="0" smtClean="0"/>
            <a:t>«Τι σημαίνει ομοφυλόφιλος;»</a:t>
          </a:r>
          <a:endParaRPr lang="el-GR" sz="2000" b="1" kern="1200" dirty="0"/>
        </a:p>
      </dsp:txBody>
      <dsp:txXfrm>
        <a:off x="1609806" y="1138522"/>
        <a:ext cx="2301785" cy="1002573"/>
      </dsp:txXfrm>
    </dsp:sp>
    <dsp:sp modelId="{051584BB-5247-47A4-8F7E-34BD9381283C}">
      <dsp:nvSpPr>
        <dsp:cNvPr id="0" name=""/>
        <dsp:cNvSpPr/>
      </dsp:nvSpPr>
      <dsp:spPr>
        <a:xfrm>
          <a:off x="1906695" y="835349"/>
          <a:ext cx="4727033" cy="4727033"/>
        </a:xfrm>
        <a:custGeom>
          <a:avLst/>
          <a:gdLst/>
          <a:ahLst/>
          <a:cxnLst/>
          <a:rect l="0" t="0" r="0" b="0"/>
          <a:pathLst>
            <a:path>
              <a:moveTo>
                <a:pt x="1211288" y="299883"/>
              </a:moveTo>
              <a:arcTo wR="2363516" hR="2363516" stAng="14449394" swAng="962703"/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77194EC-841A-4CD4-AB11-DF261D9771CC}">
      <dsp:nvSpPr>
        <dsp:cNvPr id="0" name=""/>
        <dsp:cNvSpPr/>
      </dsp:nvSpPr>
      <dsp:spPr>
        <a:xfrm>
          <a:off x="10503" y="0"/>
          <a:ext cx="2275114" cy="1742526"/>
        </a:xfrm>
        <a:prstGeom prst="upArrow">
          <a:avLst/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</dsp:sp>
    <dsp:sp modelId="{C5D979E1-4D3E-4168-A36A-64EFFBCE26C5}">
      <dsp:nvSpPr>
        <dsp:cNvPr id="0" name=""/>
        <dsp:cNvSpPr/>
      </dsp:nvSpPr>
      <dsp:spPr>
        <a:xfrm>
          <a:off x="2347159" y="0"/>
          <a:ext cx="3860800" cy="17425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0" rIns="192024" bIns="192024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700" kern="1200" dirty="0" smtClean="0"/>
            <a:t>να κατασταλάξει στον σεξουαλικό του προσανατολισμό </a:t>
          </a:r>
          <a:endParaRPr lang="el-GR" sz="2700" kern="1200" dirty="0"/>
        </a:p>
      </dsp:txBody>
      <dsp:txXfrm>
        <a:off x="2347159" y="0"/>
        <a:ext cx="3860800" cy="1742526"/>
      </dsp:txXfrm>
    </dsp:sp>
    <dsp:sp modelId="{1D59002B-8743-43D7-8AF4-D2D98A28E415}">
      <dsp:nvSpPr>
        <dsp:cNvPr id="0" name=""/>
        <dsp:cNvSpPr/>
      </dsp:nvSpPr>
      <dsp:spPr>
        <a:xfrm>
          <a:off x="686326" y="1887737"/>
          <a:ext cx="2275114" cy="1742526"/>
        </a:xfrm>
        <a:prstGeom prst="downArrow">
          <a:avLst/>
        </a:prstGeom>
        <a:solidFill>
          <a:schemeClr val="accent3"/>
        </a:solidFill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</dsp:sp>
    <dsp:sp modelId="{1C119A47-E6EA-4609-8934-A4DF452C4C89}">
      <dsp:nvSpPr>
        <dsp:cNvPr id="0" name=""/>
        <dsp:cNvSpPr/>
      </dsp:nvSpPr>
      <dsp:spPr>
        <a:xfrm>
          <a:off x="3029693" y="1887737"/>
          <a:ext cx="3860800" cy="17425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0" rIns="192024" bIns="192024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700" kern="1200" dirty="0" smtClean="0"/>
            <a:t>να ξεπεράσει τις βαθύτερες πληγές που έχει προκαλέσει η απουσία του πατέρα</a:t>
          </a:r>
          <a:endParaRPr lang="el-GR" sz="2700" kern="1200" dirty="0"/>
        </a:p>
      </dsp:txBody>
      <dsp:txXfrm>
        <a:off x="3029693" y="1887737"/>
        <a:ext cx="3860800" cy="17425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94C3E5-BE76-43C1-BDE8-4679A6700268}" type="datetimeFigureOut">
              <a:rPr lang="el-GR" smtClean="0"/>
              <a:t>9/3/2018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E0EBFC-FC5B-4786-B4BD-155C7D3FF6F8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- Τίτλος"/>
          <p:cNvSpPr>
            <a:spLocks noGrp="1"/>
          </p:cNvSpPr>
          <p:nvPr>
            <p:ph type="ctrTitle"/>
          </p:nvPr>
        </p:nvSpPr>
        <p:spPr>
          <a:xfrm>
            <a:off x="1910080" y="359898"/>
            <a:ext cx="987552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2" name="21 - Υπότιτλος"/>
          <p:cNvSpPr>
            <a:spLocks noGrp="1"/>
          </p:cNvSpPr>
          <p:nvPr>
            <p:ph type="subTitle" idx="1"/>
          </p:nvPr>
        </p:nvSpPr>
        <p:spPr>
          <a:xfrm>
            <a:off x="1910080" y="1850064"/>
            <a:ext cx="987552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C84400-83AA-4752-87D9-BFF1E7D03F37}" type="datetime1">
              <a:rPr lang="el-GR" smtClean="0"/>
              <a:t>9/3/2018</a:t>
            </a:fld>
            <a:endParaRPr lang="el-GR"/>
          </a:p>
        </p:txBody>
      </p:sp>
      <p:sp>
        <p:nvSpPr>
          <p:cNvPr id="20" name="1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B091CE-E340-42FB-9807-8CD6058CF07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Έλλειψη"/>
          <p:cNvSpPr/>
          <p:nvPr/>
        </p:nvSpPr>
        <p:spPr>
          <a:xfrm>
            <a:off x="1228577" y="1413802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Έλλειψη"/>
          <p:cNvSpPr/>
          <p:nvPr/>
        </p:nvSpPr>
        <p:spPr>
          <a:xfrm>
            <a:off x="1542901" y="1345016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636BE0-F132-4346-8CAE-161B131A5DF6}" type="datetime1">
              <a:rPr lang="el-GR" smtClean="0"/>
              <a:t>9/3/2018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B091CE-E340-42FB-9807-8CD6058CF07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9144000" y="274640"/>
            <a:ext cx="2438400" cy="5851525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1524000" y="274641"/>
            <a:ext cx="7416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EBD746-AB39-41DC-AB11-9B2DBF6B64CB}" type="datetime1">
              <a:rPr lang="el-GR" smtClean="0"/>
              <a:t>9/3/2018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B091CE-E340-42FB-9807-8CD6058CF07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98BA33-598D-459A-8BDD-6ED9B81081D6}" type="datetime1">
              <a:rPr lang="el-GR" smtClean="0"/>
              <a:t>9/3/2018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B091CE-E340-42FB-9807-8CD6058CF07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>
          <a:xfrm>
            <a:off x="3043853" y="-54"/>
            <a:ext cx="9144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437856" y="2600325"/>
            <a:ext cx="85344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437856" y="1066800"/>
            <a:ext cx="85344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F79862-031E-4FFA-83BC-9A70E7B9BE06}" type="datetime1">
              <a:rPr lang="el-GR" smtClean="0"/>
              <a:t>9/3/2018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B091CE-E340-42FB-9807-8CD6058CF07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Ορθογώνιο"/>
          <p:cNvSpPr/>
          <p:nvPr/>
        </p:nvSpPr>
        <p:spPr bwMode="invGray">
          <a:xfrm>
            <a:off x="3048000" y="0"/>
            <a:ext cx="1016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- Έλλειψη"/>
          <p:cNvSpPr/>
          <p:nvPr/>
        </p:nvSpPr>
        <p:spPr>
          <a:xfrm>
            <a:off x="2896428" y="2814656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Έλλειψη"/>
          <p:cNvSpPr/>
          <p:nvPr/>
        </p:nvSpPr>
        <p:spPr>
          <a:xfrm>
            <a:off x="3210752" y="2745870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C8DA73-C467-4105-9F39-8126353F41A4}" type="datetime1">
              <a:rPr lang="el-GR" smtClean="0"/>
              <a:t>9/3/2018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B091CE-E340-42FB-9807-8CD6058CF07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0960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621792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60960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621792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DC66CF-91F3-45E6-BB0A-4740BF59A56D}" type="datetime1">
              <a:rPr lang="el-GR" smtClean="0"/>
              <a:t>9/3/2018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B091CE-E340-42FB-9807-8CD6058CF07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 anchor="ctr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1093CE-2337-40FD-9813-F2570A18E2E9}" type="datetime1">
              <a:rPr lang="el-GR" smtClean="0"/>
              <a:t>9/3/2018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B091CE-E340-42FB-9807-8CD6058CF07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1353312" y="0"/>
            <a:ext cx="10838688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B6E018-F3C7-4DA7-80EA-C8D9E3175911}" type="datetime1">
              <a:rPr lang="el-GR" smtClean="0"/>
              <a:t>9/3/2018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B091CE-E340-42FB-9807-8CD6058CF07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6" name="5 - Ορθογώνιο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216778"/>
            <a:ext cx="508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09600" y="1406964"/>
            <a:ext cx="508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609600" y="2133601"/>
            <a:ext cx="108712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98CE8A-04F6-4DDC-B525-FB47937686E4}" type="datetime1">
              <a:rPr lang="el-GR" smtClean="0"/>
              <a:t>9/3/2018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B091CE-E340-42FB-9807-8CD6058CF07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F7D0A0-A8D1-4E0F-BA62-EE466A24250D}" type="datetime1">
              <a:rPr lang="el-GR" smtClean="0"/>
              <a:t>9/3/2018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B091CE-E340-42FB-9807-8CD6058CF07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Ορθογώνιο"/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117600" y="1143004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9" name="8 - Διάγραμμα ροής: Διεργασία"/>
          <p:cNvSpPr/>
          <p:nvPr/>
        </p:nvSpPr>
        <p:spPr>
          <a:xfrm rot="19468671">
            <a:off x="528967" y="954341"/>
            <a:ext cx="9144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- Διάγραμμα ροής: Διεργασία"/>
          <p:cNvSpPr/>
          <p:nvPr/>
        </p:nvSpPr>
        <p:spPr>
          <a:xfrm rot="2103354" flipH="1">
            <a:off x="6671556" y="936786"/>
            <a:ext cx="86563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Πίτα"/>
          <p:cNvSpPr/>
          <p:nvPr/>
        </p:nvSpPr>
        <p:spPr>
          <a:xfrm>
            <a:off x="-1087902" y="-815922"/>
            <a:ext cx="2185183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- Έλλειψη"/>
          <p:cNvSpPr/>
          <p:nvPr/>
        </p:nvSpPr>
        <p:spPr>
          <a:xfrm>
            <a:off x="225089" y="21103"/>
            <a:ext cx="2269588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- Κουλούρα"/>
          <p:cNvSpPr/>
          <p:nvPr/>
        </p:nvSpPr>
        <p:spPr>
          <a:xfrm rot="2315675">
            <a:off x="243842" y="1055077"/>
            <a:ext cx="1500956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>
          <a:xfrm>
            <a:off x="1350498" y="-54"/>
            <a:ext cx="10841503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- Θέση τίτλου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Θέση κειμένου"/>
          <p:cNvSpPr>
            <a:spLocks noGrp="1"/>
          </p:cNvSpPr>
          <p:nvPr>
            <p:ph type="body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4" name="2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EF36351-1BAC-4318-9CFA-F536FA0B4CC3}" type="datetime1">
              <a:rPr lang="el-GR" smtClean="0"/>
              <a:t>9/3/2018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l-GR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9B091CE-E340-42FB-9807-8CD6058CF07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5" name="14 - Ορθογώνιο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CF89E458-B484-4C83-A413-51E4F8FB6C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9634" y="4174253"/>
            <a:ext cx="9875520" cy="1472184"/>
          </a:xfrm>
        </p:spPr>
        <p:txBody>
          <a:bodyPr/>
          <a:lstStyle/>
          <a:p>
            <a:r>
              <a:rPr lang="el-GR" dirty="0"/>
              <a:t>Μελέτη </a:t>
            </a:r>
            <a:r>
              <a:rPr lang="el-GR" dirty="0" smtClean="0"/>
              <a:t>περίπτωσης: «Νέστορας»</a:t>
            </a:r>
            <a:endParaRPr lang="el-GR" dirty="0"/>
          </a:p>
        </p:txBody>
      </p:sp>
      <p:sp>
        <p:nvSpPr>
          <p:cNvPr id="3" name="Υπότιτλος 2">
            <a:extLst>
              <a:ext uri="{FF2B5EF4-FFF2-40B4-BE49-F238E27FC236}">
                <a16:creationId xmlns="" xmlns:a16="http://schemas.microsoft.com/office/drawing/2014/main" id="{33DE0F28-B9DD-4C2F-A0FE-74BD77C489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18640" y="609093"/>
            <a:ext cx="9875520" cy="2917878"/>
          </a:xfrm>
        </p:spPr>
        <p:txBody>
          <a:bodyPr>
            <a:normAutofit fontScale="92500" lnSpcReduction="20000"/>
          </a:bodyPr>
          <a:lstStyle/>
          <a:p>
            <a:r>
              <a:rPr lang="el-GR" b="1" dirty="0" smtClean="0"/>
              <a:t>Μάθημα</a:t>
            </a:r>
            <a:r>
              <a:rPr lang="el-GR" dirty="0" smtClean="0"/>
              <a:t>: ΣΥΜΒΟΥΛΕΥΤΙΚΗ ΚΑΙ ΣΥΜΒΟΥΛΕΥΤΙΚΗ ΨΥΧΟΛΟΓΙΑ : Θεωρητικό υπόβαθρο και Εφαρμογές</a:t>
            </a:r>
          </a:p>
          <a:p>
            <a:endParaRPr lang="el-GR" dirty="0" smtClean="0"/>
          </a:p>
          <a:p>
            <a:r>
              <a:rPr lang="el-GR" b="1" dirty="0" smtClean="0"/>
              <a:t>Σπουδαστές</a:t>
            </a:r>
            <a:r>
              <a:rPr lang="el-GR" dirty="0" smtClean="0"/>
              <a:t>: Βούλγαρη Αλεξάνδρα</a:t>
            </a:r>
          </a:p>
          <a:p>
            <a:r>
              <a:rPr lang="el-GR" dirty="0" smtClean="0"/>
              <a:t>                             </a:t>
            </a:r>
            <a:r>
              <a:rPr lang="el-GR" dirty="0" err="1" smtClean="0"/>
              <a:t>Καρύγιαννη</a:t>
            </a:r>
            <a:r>
              <a:rPr lang="el-GR" dirty="0" smtClean="0"/>
              <a:t> Ναταλία</a:t>
            </a:r>
          </a:p>
          <a:p>
            <a:r>
              <a:rPr lang="el-GR" dirty="0" smtClean="0"/>
              <a:t>                             Παρασκευοπούλου Γεωργία</a:t>
            </a:r>
          </a:p>
          <a:p>
            <a:endParaRPr lang="el-GR" dirty="0" smtClean="0"/>
          </a:p>
          <a:p>
            <a:r>
              <a:rPr lang="el-GR" b="1" dirty="0" smtClean="0"/>
              <a:t>Διδάσκων καθηγητής</a:t>
            </a:r>
            <a:r>
              <a:rPr lang="el-GR" dirty="0" smtClean="0"/>
              <a:t>: Τσίρος Τ. Χαράλαμπος</a:t>
            </a:r>
          </a:p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091CE-E340-42FB-9807-8CD6058CF074}" type="slidenum">
              <a:rPr lang="el-GR" smtClean="0"/>
              <a:pPr/>
              <a:t>1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680527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77A9254F-6820-4395-A93E-93E40D542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Σχόλια επάνω στην επεξεργασία μελέτης: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9CEE48A8-8EB4-4AF6-B13B-B8A9518B0B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Διαμόρφωση σεξουαλικής ταυτότητας: </a:t>
            </a:r>
            <a:r>
              <a:rPr lang="el-GR" b="1" dirty="0" smtClean="0"/>
              <a:t>ΣΗΜΑΝΤΙΚΗ </a:t>
            </a:r>
            <a:endParaRPr lang="el-GR" b="1" dirty="0"/>
          </a:p>
          <a:p>
            <a:r>
              <a:rPr lang="el-GR" b="1" dirty="0" smtClean="0"/>
              <a:t>Ομοφυλοφιλία:</a:t>
            </a:r>
            <a:r>
              <a:rPr lang="el-GR" dirty="0" smtClean="0"/>
              <a:t> κακή αντιμετώπιση λόγω αναχρονιστικών αντιλήψεων(δυσλειτουργία-</a:t>
            </a:r>
            <a:r>
              <a:rPr lang="el-GR" dirty="0" err="1" smtClean="0"/>
              <a:t>ασθένει</a:t>
            </a:r>
            <a:r>
              <a:rPr lang="el-GR" dirty="0" smtClean="0"/>
              <a:t>α)</a:t>
            </a:r>
          </a:p>
          <a:p>
            <a:r>
              <a:rPr lang="el-GR" dirty="0" smtClean="0"/>
              <a:t> </a:t>
            </a:r>
            <a:r>
              <a:rPr lang="el-GR" b="1" dirty="0" smtClean="0"/>
              <a:t>Ψυχικά τραύματα: </a:t>
            </a:r>
            <a:r>
              <a:rPr lang="el-GR" dirty="0" smtClean="0"/>
              <a:t>καταλυτικά στη σεξουαλική ταυτότητα</a:t>
            </a:r>
          </a:p>
          <a:p>
            <a:endParaRPr lang="el-GR" dirty="0" smtClean="0"/>
          </a:p>
          <a:p>
            <a:pPr>
              <a:buNone/>
            </a:pPr>
            <a:r>
              <a:rPr lang="el-GR" dirty="0" smtClean="0"/>
              <a:t>    </a:t>
            </a:r>
            <a:r>
              <a:rPr lang="el-GR" b="1" dirty="0" smtClean="0">
                <a:solidFill>
                  <a:schemeClr val="accent3">
                    <a:lumMod val="75000"/>
                  </a:schemeClr>
                </a:solidFill>
              </a:rPr>
              <a:t>Κατανόηση εαυτού</a:t>
            </a:r>
            <a:r>
              <a:rPr lang="el-GR" dirty="0" smtClean="0"/>
              <a:t>               </a:t>
            </a:r>
            <a:r>
              <a:rPr lang="el-GR" b="1" dirty="0" smtClean="0">
                <a:solidFill>
                  <a:schemeClr val="accent3">
                    <a:lumMod val="75000"/>
                  </a:schemeClr>
                </a:solidFill>
              </a:rPr>
              <a:t>Αποδοχή άλλων</a:t>
            </a:r>
            <a:endParaRPr lang="el-GR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cxnSp>
        <p:nvCxnSpPr>
          <p:cNvPr id="5" name="4 - Ευθύγραμμο βέλος σύνδεσης"/>
          <p:cNvCxnSpPr/>
          <p:nvPr/>
        </p:nvCxnSpPr>
        <p:spPr>
          <a:xfrm>
            <a:off x="5826032" y="4950822"/>
            <a:ext cx="1058092" cy="26125"/>
          </a:xfrm>
          <a:prstGeom prst="straightConnector1">
            <a:avLst/>
          </a:prstGeom>
          <a:ln w="57150"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091CE-E340-42FB-9807-8CD6058CF074}" type="slidenum">
              <a:rPr lang="el-GR" smtClean="0"/>
              <a:pPr/>
              <a:t>10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531550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Ευχαριστούμε για τον χρόνο σας !</a:t>
            </a:r>
            <a:endParaRPr lang="el-GR" dirty="0"/>
          </a:p>
        </p:txBody>
      </p:sp>
      <p:pic>
        <p:nvPicPr>
          <p:cNvPr id="4" name="3 - Θέση περιεχομένου" descr="1c1324cae8769b3e8529a504b5c7e32c--social-issues-equality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782389" y="2509837"/>
            <a:ext cx="7326017" cy="3067974"/>
          </a:xfrm>
        </p:spPr>
      </p:pic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091CE-E340-42FB-9807-8CD6058CF074}" type="slidenum">
              <a:rPr lang="el-GR" smtClean="0"/>
              <a:pPr/>
              <a:t>11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71145" y="672662"/>
            <a:ext cx="994278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 smtClean="0"/>
              <a:t>Μελέτη περίπτωσης ΝΕΣΤΟΡΑΣ</a:t>
            </a:r>
            <a:endParaRPr lang="en-US" b="1" dirty="0" smtClean="0"/>
          </a:p>
          <a:p>
            <a:r>
              <a:rPr lang="el-GR" dirty="0" smtClean="0"/>
              <a:t> </a:t>
            </a:r>
            <a:r>
              <a:rPr lang="el-GR" dirty="0"/>
              <a:t>Ο </a:t>
            </a:r>
            <a:r>
              <a:rPr lang="el-GR" b="1" dirty="0"/>
              <a:t>πατέρας</a:t>
            </a:r>
            <a:r>
              <a:rPr lang="el-GR" dirty="0"/>
              <a:t> του Νέστορα είναι </a:t>
            </a:r>
            <a:r>
              <a:rPr lang="el-GR" b="1" dirty="0"/>
              <a:t>αλκοολικός</a:t>
            </a:r>
            <a:r>
              <a:rPr lang="el-GR" dirty="0"/>
              <a:t>. Παρόλες τις προσπάθειες που έκανε χρόνια τώρα για </a:t>
            </a:r>
            <a:r>
              <a:rPr lang="el-GR" b="1" dirty="0"/>
              <a:t>αποτοξίνωση</a:t>
            </a:r>
            <a:r>
              <a:rPr lang="el-GR" dirty="0"/>
              <a:t> το πρόβλημα μεγαλώνει αντί να μικραίνει. Παραμένει ουσιαστικά </a:t>
            </a:r>
            <a:r>
              <a:rPr lang="el-GR" b="1" dirty="0"/>
              <a:t>άνεργος</a:t>
            </a:r>
            <a:r>
              <a:rPr lang="el-GR" dirty="0"/>
              <a:t> και γυρίζει εδώ κι εκεί. Κάποτε περνούν </a:t>
            </a:r>
            <a:r>
              <a:rPr lang="el-GR" b="1" dirty="0"/>
              <a:t>μέρες ολόκληρες χωρίς να τον δουν τα παιδιά</a:t>
            </a:r>
            <a:r>
              <a:rPr lang="el-GR" dirty="0"/>
              <a:t>, αφού έρχεται τις πρωινές ώρες και κοιμάται ως το μεσημέρι. </a:t>
            </a:r>
            <a:r>
              <a:rPr lang="el-GR" b="1" dirty="0"/>
              <a:t>Κουμάντο</a:t>
            </a:r>
            <a:r>
              <a:rPr lang="el-GR" dirty="0"/>
              <a:t> στο σπίτι κάνει η </a:t>
            </a:r>
            <a:r>
              <a:rPr lang="el-GR" b="1" dirty="0"/>
              <a:t>μάνα</a:t>
            </a:r>
            <a:r>
              <a:rPr lang="el-GR" dirty="0"/>
              <a:t>. Όχι μόνο γιατί ο μισθός που φέρνει στο σπίτι καθαρίζοντας γραφεία συντηρεί την οικογένεια, αλλά και γιατί είναι </a:t>
            </a:r>
            <a:r>
              <a:rPr lang="el-GR" b="1" dirty="0"/>
              <a:t>ισχυρός χαρακτήρας</a:t>
            </a:r>
            <a:r>
              <a:rPr lang="el-GR" dirty="0"/>
              <a:t>. Τίποτε και κανένας δεν ξεφεύγει τον </a:t>
            </a:r>
            <a:r>
              <a:rPr lang="el-GR" b="1" dirty="0"/>
              <a:t>έλεγχο</a:t>
            </a:r>
            <a:r>
              <a:rPr lang="el-GR" dirty="0"/>
              <a:t> της. Ο Νέστορας και οι </a:t>
            </a:r>
            <a:r>
              <a:rPr lang="el-GR" b="1" dirty="0"/>
              <a:t>τρεις αδερφές</a:t>
            </a:r>
            <a:r>
              <a:rPr lang="el-GR" dirty="0"/>
              <a:t> του περνούν καλά και είναι πολύ </a:t>
            </a:r>
            <a:r>
              <a:rPr lang="el-GR" b="1" dirty="0"/>
              <a:t>συνδεδεμένοι</a:t>
            </a:r>
            <a:r>
              <a:rPr lang="el-GR" dirty="0"/>
              <a:t> μεταξύ τους. Ο ίδιος τελειώνει φέτος το Δημοτικό, η μια αδερφή είναι κατά τέσσερα χρόνια μεγαλύτερη και οι άλλες μικρότερες του με διαφορά ένα χρόνο η κάθε μια. </a:t>
            </a:r>
            <a:r>
              <a:rPr lang="el-GR" b="1" dirty="0"/>
              <a:t>Παίζουν με τις ώρες</a:t>
            </a:r>
            <a:r>
              <a:rPr lang="el-GR" dirty="0"/>
              <a:t>, ιδιαίτερα με τις δυο μικρές. Το </a:t>
            </a:r>
            <a:r>
              <a:rPr lang="el-GR" b="1" dirty="0"/>
              <a:t>ποδόσφαιρο δεν τον συγκινεί</a:t>
            </a:r>
            <a:r>
              <a:rPr lang="el-GR" dirty="0"/>
              <a:t>, ούτε τα άγρια παιχνίδια των άλλων αγοριών του συνοικισμού, έστω και αν τον ενοχλούν τα </a:t>
            </a:r>
            <a:r>
              <a:rPr lang="el-GR" b="1" dirty="0"/>
              <a:t>πειράγματά</a:t>
            </a:r>
            <a:r>
              <a:rPr lang="el-GR" dirty="0"/>
              <a:t> τους για το ότι είναι λίγο </a:t>
            </a:r>
            <a:r>
              <a:rPr lang="el-GR" b="1" dirty="0"/>
              <a:t>αδέξιος στο τρέξιμο</a:t>
            </a:r>
            <a:r>
              <a:rPr lang="el-GR" dirty="0"/>
              <a:t>. Στην αρχή της σχολικής χρονιάς ήταν πολύ </a:t>
            </a:r>
            <a:r>
              <a:rPr lang="el-GR" b="1" dirty="0"/>
              <a:t>χαρούμενος</a:t>
            </a:r>
            <a:r>
              <a:rPr lang="el-GR" dirty="0"/>
              <a:t> με τον νέο του </a:t>
            </a:r>
            <a:r>
              <a:rPr lang="el-GR" b="1" dirty="0"/>
              <a:t>δάσκαλο</a:t>
            </a:r>
            <a:r>
              <a:rPr lang="el-GR" dirty="0"/>
              <a:t>. Ως τώρα είχε </a:t>
            </a:r>
            <a:r>
              <a:rPr lang="el-GR" b="1" dirty="0"/>
              <a:t>μόνο δασκάλες</a:t>
            </a:r>
            <a:r>
              <a:rPr lang="el-GR" dirty="0"/>
              <a:t>. Προσπαθούσε να είναι εντάξει με τα μαθήματα, συμμετείχε στην τάξη και τα διαλείμματα εύρισκε μια </a:t>
            </a:r>
            <a:r>
              <a:rPr lang="el-GR" b="1" dirty="0"/>
              <a:t>αφορμή για να απασχολήσει το δάσκαλο </a:t>
            </a:r>
            <a:r>
              <a:rPr lang="el-GR" dirty="0"/>
              <a:t>με ερωτήσεις «περί ανέμων και υδάτων». Εκείνος του έδειξε στην αρχή </a:t>
            </a:r>
            <a:r>
              <a:rPr lang="el-GR" b="1" dirty="0"/>
              <a:t>πολλή προσοχή και ενδιαφέρον</a:t>
            </a:r>
            <a:r>
              <a:rPr lang="el-GR" dirty="0"/>
              <a:t>. Ύστερα όμως </a:t>
            </a:r>
            <a:r>
              <a:rPr lang="el-GR" b="1" dirty="0"/>
              <a:t>άρχισε να τον αποφεύγει</a:t>
            </a:r>
            <a:r>
              <a:rPr lang="el-GR" dirty="0"/>
              <a:t>. Μια μέρα του είπε πως ο δάσκαλος είναι για όλα τα παιδιά και όχι μόνο για ένα. Χτες το απόγευμα, όταν η μητέρα του γύρισε σπίτι από τη δουλειά, βρήκε τον Νέστορα να </a:t>
            </a:r>
            <a:r>
              <a:rPr lang="el-GR" b="1" dirty="0"/>
              <a:t>κάθεται μόνος στα σκοτεινά </a:t>
            </a:r>
            <a:r>
              <a:rPr lang="el-GR" dirty="0"/>
              <a:t>-- τα κορίτσια έλειπαν. Του ζήτησε να της πει τι του συμβαίνει κι εκείνος τη ρώτησε </a:t>
            </a:r>
            <a:r>
              <a:rPr lang="el-GR" b="1" dirty="0"/>
              <a:t>«τι σημαίνει ομοφυλόφιλος;»</a:t>
            </a:r>
            <a:endParaRPr lang="en-US" b="1" dirty="0"/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091CE-E340-42FB-9807-8CD6058CF074}" type="slidenum">
              <a:rPr lang="el-GR" smtClean="0"/>
              <a:pPr/>
              <a:t>2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455098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- Πίνακας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21134831"/>
              </p:ext>
            </p:extLst>
          </p:nvPr>
        </p:nvGraphicFramePr>
        <p:xfrm>
          <a:off x="2031999" y="248194"/>
          <a:ext cx="9894389" cy="6217919"/>
        </p:xfrm>
        <a:graphic>
          <a:graphicData uri="http://schemas.openxmlformats.org/drawingml/2006/table">
            <a:tbl>
              <a:tblPr/>
              <a:tblGrid>
                <a:gridCol w="9894389"/>
              </a:tblGrid>
              <a:tr h="6217919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ts val="14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+mj-lt"/>
                        <a:buNone/>
                        <a:tabLst>
                          <a:tab pos="248285" algn="l"/>
                        </a:tabLst>
                      </a:pPr>
                      <a:endParaRPr lang="el-GR" sz="1400" b="1" u="none" strike="noStrike" spc="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ctr">
                        <a:lnSpc>
                          <a:spcPts val="14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+mj-lt"/>
                        <a:buNone/>
                        <a:tabLst>
                          <a:tab pos="248285" algn="l"/>
                        </a:tabLst>
                      </a:pPr>
                      <a:r>
                        <a:rPr lang="el-GR" sz="2400" b="1" u="none" strike="noStrike" spc="0" dirty="0" smtClean="0">
                          <a:latin typeface="Times New Roman"/>
                          <a:ea typeface="Times New Roman"/>
                          <a:cs typeface="Times New Roman"/>
                        </a:rPr>
                        <a:t>Βασικές</a:t>
                      </a:r>
                      <a:r>
                        <a:rPr lang="el-GR" sz="2400" b="1" u="none" strike="noStrike" spc="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l-GR" sz="2400" b="1" u="none" strike="noStrike" spc="0" dirty="0" smtClean="0">
                          <a:latin typeface="Times New Roman"/>
                          <a:ea typeface="Times New Roman"/>
                          <a:cs typeface="Times New Roman"/>
                        </a:rPr>
                        <a:t>Λέξεις </a:t>
                      </a:r>
                      <a:r>
                        <a:rPr lang="el-GR" sz="2400" b="1" u="none" strike="noStrike" spc="0" dirty="0">
                          <a:latin typeface="Times New Roman"/>
                          <a:ea typeface="Times New Roman"/>
                          <a:cs typeface="Times New Roman"/>
                        </a:rPr>
                        <a:t>-κλειδιά</a:t>
                      </a:r>
                      <a:endParaRPr lang="el-GR" sz="1600" u="none" strike="noStrike" spc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4 - Διάγραμμα"/>
          <p:cNvGraphicFramePr/>
          <p:nvPr>
            <p:extLst>
              <p:ext uri="{D42A27DB-BD31-4B8C-83A1-F6EECF244321}">
                <p14:modId xmlns="" xmlns:p14="http://schemas.microsoft.com/office/powerpoint/2010/main" val="1990385315"/>
              </p:ext>
            </p:extLst>
          </p:nvPr>
        </p:nvGraphicFramePr>
        <p:xfrm>
          <a:off x="2031999" y="784981"/>
          <a:ext cx="9933577" cy="57333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5 - Έλλειψη"/>
          <p:cNvSpPr/>
          <p:nvPr/>
        </p:nvSpPr>
        <p:spPr>
          <a:xfrm>
            <a:off x="5943600" y="2926080"/>
            <a:ext cx="2194560" cy="1306285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ΝΕΣΤΟΡΑΣ</a:t>
            </a:r>
            <a:endParaRPr lang="el-GR" b="1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091CE-E340-42FB-9807-8CD6058CF074}" type="slidenum">
              <a:rPr lang="el-GR" smtClean="0"/>
              <a:pPr/>
              <a:t>3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4946E567-2F97-4DEB-ACC5-BDED48C04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Επίπεδο γνώσεων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B9B0567A-2552-47CB-B224-42F85C5B6B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l-GR" dirty="0" smtClean="0"/>
              <a:t> </a:t>
            </a:r>
            <a:r>
              <a:rPr lang="el-GR" dirty="0" smtClean="0"/>
              <a:t>Μετά τη συμβουλευτική α</a:t>
            </a:r>
            <a:r>
              <a:rPr lang="el-GR" dirty="0" smtClean="0"/>
              <a:t>ναμένεται </a:t>
            </a:r>
            <a:r>
              <a:rPr lang="el-GR" dirty="0" smtClean="0"/>
              <a:t>να...</a:t>
            </a:r>
            <a:endParaRPr lang="el-GR" dirty="0"/>
          </a:p>
          <a:p>
            <a:r>
              <a:rPr lang="el-GR" dirty="0" smtClean="0"/>
              <a:t>Αποκτήσει καλύτερη </a:t>
            </a:r>
            <a:r>
              <a:rPr lang="el-GR" dirty="0"/>
              <a:t>γνώση του εαυτού </a:t>
            </a:r>
            <a:endParaRPr lang="el-GR" dirty="0" smtClean="0"/>
          </a:p>
          <a:p>
            <a:r>
              <a:rPr lang="el-GR" dirty="0" smtClean="0"/>
              <a:t>Αναγνωρίσει τη σεξουαλική του ταυτότητα </a:t>
            </a:r>
          </a:p>
          <a:p>
            <a:r>
              <a:rPr lang="el-GR" dirty="0" smtClean="0"/>
              <a:t>Κατανοήσει την σημασία απουσίας πατέρα</a:t>
            </a:r>
          </a:p>
          <a:p>
            <a:r>
              <a:rPr lang="el-GR" dirty="0" smtClean="0"/>
              <a:t>Διαχωρίσει έννοιες: Ομοφυλοφυλία     Ετεροφυλοφιλία</a:t>
            </a:r>
          </a:p>
          <a:p>
            <a:r>
              <a:rPr lang="el-GR" dirty="0" smtClean="0"/>
              <a:t>Αντιληφθεί </a:t>
            </a:r>
            <a:r>
              <a:rPr lang="el-GR" dirty="0"/>
              <a:t>ότι η συμπεριφορά του συνδέεται με τα βιώματα του</a:t>
            </a:r>
          </a:p>
        </p:txBody>
      </p:sp>
      <p:sp>
        <p:nvSpPr>
          <p:cNvPr id="4" name="3 - Διάφορο"/>
          <p:cNvSpPr/>
          <p:nvPr/>
        </p:nvSpPr>
        <p:spPr>
          <a:xfrm>
            <a:off x="8475694" y="3738826"/>
            <a:ext cx="457200" cy="548641"/>
          </a:xfrm>
          <a:prstGeom prst="mathNotEqual">
            <a:avLst/>
          </a:prstGeom>
          <a:solidFill>
            <a:schemeClr val="tx1">
              <a:lumMod val="85000"/>
              <a:lumOff val="15000"/>
            </a:schemeClr>
          </a:solidFill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091CE-E340-42FB-9807-8CD6058CF074}" type="slidenum">
              <a:rPr lang="el-GR" smtClean="0"/>
              <a:pPr/>
              <a:t>4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3667172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A2478474-643E-4936-A196-966B728EE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Επίπεδο στάσεων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F6853792-AA2D-4E77-AB17-4B42D5C3D1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2613" y="1135117"/>
            <a:ext cx="9997440" cy="508175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l-GR" dirty="0" smtClean="0"/>
              <a:t> </a:t>
            </a:r>
            <a:r>
              <a:rPr lang="el-GR" dirty="0" smtClean="0"/>
              <a:t>Μετά τη συμβουλευτική αναμένεται να...</a:t>
            </a:r>
            <a:endParaRPr lang="el-GR" dirty="0" smtClean="0"/>
          </a:p>
          <a:p>
            <a:pPr marL="82296" indent="0">
              <a:buNone/>
            </a:pPr>
            <a:endParaRPr lang="el-GR" dirty="0" smtClean="0"/>
          </a:p>
          <a:p>
            <a:r>
              <a:rPr lang="el-GR" dirty="0" smtClean="0"/>
              <a:t>Κατανοήσει την επιρροή από θηλυκά πρότυπα</a:t>
            </a:r>
          </a:p>
          <a:p>
            <a:r>
              <a:rPr lang="el-GR" dirty="0" smtClean="0"/>
              <a:t>Αναγνωρίσει πως σκέφτεται όπως τα </a:t>
            </a:r>
            <a:r>
              <a:rPr lang="el-GR" dirty="0"/>
              <a:t>κορίτσια στην ηλικία </a:t>
            </a:r>
            <a:r>
              <a:rPr lang="el-GR" dirty="0" smtClean="0"/>
              <a:t>του</a:t>
            </a:r>
          </a:p>
          <a:p>
            <a:r>
              <a:rPr lang="el-GR" dirty="0" smtClean="0"/>
              <a:t>Να κάνει παρέα έστω και με ένα αγόρι στο σχολείο</a:t>
            </a:r>
          </a:p>
          <a:p>
            <a:r>
              <a:rPr lang="el-GR" dirty="0" smtClean="0"/>
              <a:t>Αποκολληθεί από την εξαρτημένη σχέση με δάσκαλο</a:t>
            </a:r>
          </a:p>
          <a:p>
            <a:pPr marL="82296" indent="0"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091CE-E340-42FB-9807-8CD6058CF074}" type="slidenum">
              <a:rPr lang="el-GR" smtClean="0"/>
              <a:pPr/>
              <a:t>5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3017425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8ED83F4C-AE49-4C43-88B9-B205C3DD5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Επίπεδο δεξιοτήτων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2E88BAC0-389A-4314-91C2-44D12B7AF9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l-GR" dirty="0" smtClean="0"/>
              <a:t>Μετά τη συμβουλευτική αναμένεται να</a:t>
            </a:r>
            <a:r>
              <a:rPr lang="el-GR" dirty="0" smtClean="0"/>
              <a:t>...</a:t>
            </a:r>
          </a:p>
          <a:p>
            <a:pPr>
              <a:buFont typeface="Wingdings" pitchFamily="2" charset="2"/>
              <a:buChar char="Ø"/>
            </a:pPr>
            <a:endParaRPr lang="el-GR" dirty="0" smtClean="0"/>
          </a:p>
          <a:p>
            <a:r>
              <a:rPr lang="el-GR" dirty="0" smtClean="0"/>
              <a:t> </a:t>
            </a:r>
            <a:r>
              <a:rPr lang="el-GR" dirty="0" smtClean="0"/>
              <a:t>Προσπαθήσει </a:t>
            </a:r>
            <a:r>
              <a:rPr lang="el-GR" dirty="0" smtClean="0"/>
              <a:t>να ταυτιστεί με παιδιά ίδιου φύλου</a:t>
            </a:r>
          </a:p>
          <a:p>
            <a:pPr>
              <a:buFont typeface="Arial" pitchFamily="34" charset="0"/>
              <a:buChar char="•"/>
            </a:pPr>
            <a:r>
              <a:rPr lang="el-GR" dirty="0" smtClean="0"/>
              <a:t>Αναμειχθεί σε δραστηριότητες συμμαθητών</a:t>
            </a:r>
          </a:p>
          <a:p>
            <a:pPr>
              <a:buFont typeface="Arial" pitchFamily="34" charset="0"/>
              <a:buChar char="•"/>
            </a:pPr>
            <a:r>
              <a:rPr lang="el-GR" dirty="0" smtClean="0"/>
              <a:t>Ανακαλύψει πώς είναι να είσαι αγόρι (σκέψεις-πράξεις-συναισθήματα)</a:t>
            </a:r>
          </a:p>
          <a:p>
            <a:pPr>
              <a:buFont typeface="Arial" pitchFamily="34" charset="0"/>
              <a:buChar char="•"/>
            </a:pPr>
            <a:r>
              <a:rPr lang="el-GR" dirty="0" smtClean="0"/>
              <a:t>Αναγνωρίσει τα ανδρικά του ένστικτα </a:t>
            </a:r>
          </a:p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091CE-E340-42FB-9807-8CD6058CF074}" type="slidenum">
              <a:rPr lang="el-GR" smtClean="0"/>
              <a:pPr/>
              <a:t>6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4184906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58C763A8-425A-451B-AE82-7897FCEFD1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Αξιολογικά κριτήρια (για την επίτευξη στόχων)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568BFD30-766F-4FC6-85E8-5B81F08BCC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l-GR" dirty="0" smtClean="0"/>
              <a:t>Μετά τη συμβουλευτική αναμένεται να... </a:t>
            </a:r>
            <a:endParaRPr lang="el-GR" dirty="0" smtClean="0"/>
          </a:p>
          <a:p>
            <a:r>
              <a:rPr lang="el-GR" sz="3000" dirty="0" smtClean="0"/>
              <a:t>Λάβει </a:t>
            </a:r>
            <a:r>
              <a:rPr lang="el-GR" sz="3000" dirty="0" smtClean="0"/>
              <a:t>ουσιαστική βοήθεια μητέρας (Σημαντικός άλλος)</a:t>
            </a:r>
          </a:p>
          <a:p>
            <a:r>
              <a:rPr lang="el-GR" dirty="0" smtClean="0"/>
              <a:t>Απαντήσει με συμβολή παιδοψυχολόγου σε ερωτήματα σχετικά με την απουσία του πατέρα</a:t>
            </a:r>
          </a:p>
          <a:p>
            <a:r>
              <a:rPr lang="el-GR" dirty="0" smtClean="0"/>
              <a:t> Απαντήσει σε ερωτήματα σεξουαλικής φύσης</a:t>
            </a:r>
          </a:p>
          <a:p>
            <a:r>
              <a:rPr lang="el-GR" b="1" dirty="0" smtClean="0"/>
              <a:t>Στόχος </a:t>
            </a:r>
            <a:r>
              <a:rPr lang="el-GR" b="1" dirty="0"/>
              <a:t>της θεραπευτικής </a:t>
            </a:r>
            <a:r>
              <a:rPr lang="el-GR" b="1" dirty="0" smtClean="0"/>
              <a:t>διαδικασίας</a:t>
            </a:r>
            <a:r>
              <a:rPr lang="el-GR" dirty="0" smtClean="0"/>
              <a:t>: </a:t>
            </a:r>
            <a:r>
              <a:rPr lang="el-GR" dirty="0"/>
              <a:t>απάντηση στα ερωτήματα του </a:t>
            </a:r>
            <a:r>
              <a:rPr lang="el-GR" dirty="0" smtClean="0"/>
              <a:t>Νέστορα, ώστε </a:t>
            </a:r>
            <a:r>
              <a:rPr lang="el-GR" dirty="0"/>
              <a:t>να κατανοήσει τον εαυτό του και να μπορέσει να διαχειριστεί τα συναισθήματά </a:t>
            </a:r>
            <a:r>
              <a:rPr lang="el-GR" dirty="0" smtClean="0"/>
              <a:t>του</a:t>
            </a:r>
            <a:endParaRPr lang="el-GR" dirty="0"/>
          </a:p>
          <a:p>
            <a:endParaRPr lang="el-GR" dirty="0"/>
          </a:p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091CE-E340-42FB-9807-8CD6058CF074}" type="slidenum">
              <a:rPr lang="el-GR" smtClean="0"/>
              <a:pPr/>
              <a:t>7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1371617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74FF82D8-E6BF-495E-B184-A32AEEC00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Τεχνική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E580D6E2-94F9-49EF-A9CB-17650F7B03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el-GR" dirty="0" smtClean="0"/>
              <a:t>              Συνεδρίες με παιδοψυχολόγο με στόχους να:</a:t>
            </a:r>
          </a:p>
          <a:p>
            <a:endParaRPr lang="el-GR" dirty="0"/>
          </a:p>
          <a:p>
            <a:r>
              <a:rPr lang="el-GR" dirty="0" smtClean="0"/>
              <a:t>Αναγνωρίσει: αμυντική </a:t>
            </a:r>
            <a:r>
              <a:rPr lang="el-GR" dirty="0" smtClean="0"/>
              <a:t>αποσύνδεση (</a:t>
            </a:r>
            <a:r>
              <a:rPr lang="el-GR" dirty="0" smtClean="0"/>
              <a:t>λόγω χρόνιας απουσίας πατρικής φιγούρας)</a:t>
            </a:r>
          </a:p>
          <a:p>
            <a:endParaRPr lang="el-GR" dirty="0" smtClean="0"/>
          </a:p>
          <a:p>
            <a:r>
              <a:rPr lang="el-GR" dirty="0" smtClean="0"/>
              <a:t>Αποβάλλει θηλυκό </a:t>
            </a:r>
            <a:r>
              <a:rPr lang="el-GR" dirty="0" smtClean="0"/>
              <a:t>«εμποτισμό», </a:t>
            </a:r>
            <a:r>
              <a:rPr lang="el-GR" dirty="0" smtClean="0"/>
              <a:t>άρα, αντίστοιχο τρόπο σκέψης 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091CE-E340-42FB-9807-8CD6058CF074}" type="slidenum">
              <a:rPr lang="el-GR" smtClean="0"/>
              <a:pPr/>
              <a:t>8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712485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2841D43E-45F8-4D4C-B0CB-BF6FD54EA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Χρονοδιάγραμμα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8BA10230-5084-4A0E-B33D-495D427730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l-GR" dirty="0" smtClean="0"/>
              <a:t>Αρχικά τουλάχιστον 8-10 συνεδρίες</a:t>
            </a:r>
            <a:r>
              <a:rPr lang="el-GR" dirty="0"/>
              <a:t> </a:t>
            </a:r>
            <a:r>
              <a:rPr lang="el-GR" dirty="0" smtClean="0"/>
              <a:t>με στόχους:</a:t>
            </a:r>
          </a:p>
          <a:p>
            <a:endParaRPr lang="el-GR" dirty="0"/>
          </a:p>
        </p:txBody>
      </p:sp>
      <p:graphicFrame>
        <p:nvGraphicFramePr>
          <p:cNvPr id="4" name="3 - Διάγραμμα"/>
          <p:cNvGraphicFramePr/>
          <p:nvPr>
            <p:extLst>
              <p:ext uri="{D42A27DB-BD31-4B8C-83A1-F6EECF244321}">
                <p14:modId xmlns="" xmlns:p14="http://schemas.microsoft.com/office/powerpoint/2010/main" val="4015684290"/>
              </p:ext>
            </p:extLst>
          </p:nvPr>
        </p:nvGraphicFramePr>
        <p:xfrm>
          <a:off x="3259858" y="2201467"/>
          <a:ext cx="6894286" cy="3630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091CE-E340-42FB-9807-8CD6058CF074}" type="slidenum">
              <a:rPr lang="el-GR" smtClean="0"/>
              <a:pPr/>
              <a:t>9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861492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Ηλιοστάσιο">
  <a:themeElements>
    <a:clrScheme name="Ηλιοστάσιο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Ηλιοστάσιο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Ηλιοστάσιο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126</TotalTime>
  <Words>661</Words>
  <Application>Microsoft Office PowerPoint</Application>
  <PresentationFormat>Προσαρμογή</PresentationFormat>
  <Paragraphs>75</Paragraphs>
  <Slides>11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Ηλιοστάσιο</vt:lpstr>
      <vt:lpstr>Μελέτη περίπτωσης: «Νέστορας»</vt:lpstr>
      <vt:lpstr>Διαφάνεια 2</vt:lpstr>
      <vt:lpstr>Διαφάνεια 3</vt:lpstr>
      <vt:lpstr>Επίπεδο γνώσεων</vt:lpstr>
      <vt:lpstr>Επίπεδο στάσεων</vt:lpstr>
      <vt:lpstr>Επίπεδο δεξιοτήτων</vt:lpstr>
      <vt:lpstr>Αξιολογικά κριτήρια (για την επίτευξη στόχων)</vt:lpstr>
      <vt:lpstr>Τεχνική</vt:lpstr>
      <vt:lpstr>Χρονοδιάγραμμα </vt:lpstr>
      <vt:lpstr>Σχόλια επάνω στην επεξεργασία μελέτης:</vt:lpstr>
      <vt:lpstr>Ευχαριστούμε για τον χρόνο σας 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Μελέτη περίπτωσης Νέστωρας</dc:title>
  <dc:creator>Ναταλία Καρύγιαννη</dc:creator>
  <cp:lastModifiedBy>user</cp:lastModifiedBy>
  <cp:revision>15</cp:revision>
  <dcterms:created xsi:type="dcterms:W3CDTF">2018-02-23T18:51:34Z</dcterms:created>
  <dcterms:modified xsi:type="dcterms:W3CDTF">2018-03-09T11:14:33Z</dcterms:modified>
</cp:coreProperties>
</file>